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3.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4"/>
  </p:notesMasterIdLst>
  <p:sldIdLst>
    <p:sldId id="256" r:id="rId2"/>
    <p:sldId id="565" r:id="rId3"/>
    <p:sldId id="558" r:id="rId4"/>
    <p:sldId id="1941" r:id="rId5"/>
    <p:sldId id="552" r:id="rId6"/>
    <p:sldId id="560" r:id="rId7"/>
    <p:sldId id="561" r:id="rId8"/>
    <p:sldId id="563" r:id="rId9"/>
    <p:sldId id="564" r:id="rId10"/>
    <p:sldId id="1942" r:id="rId11"/>
    <p:sldId id="1943" r:id="rId12"/>
    <p:sldId id="562" r:id="rId13"/>
    <p:sldId id="568" r:id="rId14"/>
    <p:sldId id="569" r:id="rId15"/>
    <p:sldId id="570" r:id="rId16"/>
    <p:sldId id="571" r:id="rId17"/>
    <p:sldId id="572" r:id="rId18"/>
    <p:sldId id="574" r:id="rId19"/>
    <p:sldId id="575" r:id="rId20"/>
    <p:sldId id="576" r:id="rId21"/>
    <p:sldId id="1920" r:id="rId22"/>
    <p:sldId id="1921" r:id="rId23"/>
    <p:sldId id="1923" r:id="rId24"/>
    <p:sldId id="1922" r:id="rId25"/>
    <p:sldId id="1924" r:id="rId26"/>
    <p:sldId id="573" r:id="rId27"/>
    <p:sldId id="1925" r:id="rId28"/>
    <p:sldId id="566" r:id="rId29"/>
    <p:sldId id="1927" r:id="rId30"/>
    <p:sldId id="1906" r:id="rId31"/>
    <p:sldId id="1928" r:id="rId32"/>
    <p:sldId id="1929" r:id="rId33"/>
    <p:sldId id="1933" r:id="rId34"/>
    <p:sldId id="1938" r:id="rId35"/>
    <p:sldId id="1940" r:id="rId36"/>
    <p:sldId id="1939" r:id="rId37"/>
    <p:sldId id="1935" r:id="rId38"/>
    <p:sldId id="1936" r:id="rId39"/>
    <p:sldId id="1937" r:id="rId40"/>
    <p:sldId id="1934" r:id="rId41"/>
    <p:sldId id="1932" r:id="rId42"/>
    <p:sldId id="1930" r:id="rId43"/>
    <p:sldId id="1931" r:id="rId44"/>
    <p:sldId id="567" r:id="rId45"/>
    <p:sldId id="526" r:id="rId46"/>
    <p:sldId id="527" r:id="rId47"/>
    <p:sldId id="528" r:id="rId48"/>
    <p:sldId id="529" r:id="rId49"/>
    <p:sldId id="479" r:id="rId50"/>
    <p:sldId id="480" r:id="rId51"/>
    <p:sldId id="481" r:id="rId52"/>
    <p:sldId id="48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0000"/>
    <a:srgbClr val="A6A6A6"/>
    <a:srgbClr val="4472C4"/>
    <a:srgbClr val="BFBFBF"/>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18" autoAdjust="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3.xml.rels><?xml version="1.0" encoding="UTF-8" standalone="yes"?>
<Relationships xmlns="http://schemas.openxmlformats.org/package/2006/relationships"><Relationship Id="rId2" Type="http://schemas.openxmlformats.org/officeDocument/2006/relationships/image" Target="../media/image1830.png"/><Relationship Id="rId1" Type="http://schemas.openxmlformats.org/officeDocument/2006/relationships/image" Target="../media/image18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E52C35-965F-45FC-8C07-ABB3AE5C1EF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mc:AlternateContent xmlns:mc="http://schemas.openxmlformats.org/markup-compatibility/2006" xmlns:a14="http://schemas.microsoft.com/office/drawing/2010/main">
      <mc:Choice Requires="a14">
        <dgm:pt modelId="{99488219-E096-4B3E-9C17-522CD91D3768}">
          <dgm:prSet/>
          <dgm:spPr/>
          <dgm:t>
            <a:bodyPr/>
            <a:lstStyle/>
            <a:p>
              <a:r>
                <a:rPr kumimoji="1" lang="ja-JP" dirty="0"/>
                <a:t>主成分ベクトル</a:t>
              </a:r>
              <a14:m>
                <m:oMath xmlns:m="http://schemas.openxmlformats.org/officeDocument/2006/math">
                  <m:r>
                    <a:rPr kumimoji="1" lang="en-US" altLang="ja-JP" b="0" i="0" smtClean="0">
                      <a:latin typeface="Cambria Math" panose="02040503050406030204" pitchFamily="18" charset="0"/>
                      <a:ea typeface="Cambria Math" panose="02040503050406030204" pitchFamily="18" charset="0"/>
                    </a:rPr>
                    <m:t> </m:t>
                  </m:r>
                  <m:r>
                    <a:rPr kumimoji="1" lang="en-US" altLang="ja-JP" b="1" i="1" smtClean="0">
                      <a:latin typeface="Cambria Math" panose="02040503050406030204" pitchFamily="18" charset="0"/>
                      <a:ea typeface="Cambria Math" panose="02040503050406030204" pitchFamily="18" charset="0"/>
                    </a:rPr>
                    <m:t>𝒖</m:t>
                  </m:r>
                </m:oMath>
              </a14:m>
              <a:r>
                <a:rPr kumimoji="1" lang="ja-JP" dirty="0"/>
                <a:t>を求める</a:t>
              </a:r>
              <a:endParaRPr lang="ja-JP" dirty="0"/>
            </a:p>
          </dgm:t>
        </dgm:pt>
      </mc:Choice>
      <mc:Fallback xmlns="">
        <dgm:pt modelId="{99488219-E096-4B3E-9C17-522CD91D3768}">
          <dgm:prSet/>
          <dgm:spPr/>
          <dgm:t>
            <a:bodyPr/>
            <a:lstStyle/>
            <a:p>
              <a:r>
                <a:rPr kumimoji="1" lang="ja-JP" dirty="0"/>
                <a:t>主成分ベクトル</a:t>
              </a:r>
              <a:r>
                <a:rPr kumimoji="1" lang="en-US" altLang="ja-JP" b="0" i="0">
                  <a:latin typeface="Cambria Math" panose="02040503050406030204" pitchFamily="18" charset="0"/>
                  <a:ea typeface="Cambria Math" panose="02040503050406030204" pitchFamily="18" charset="0"/>
                </a:rPr>
                <a:t> </a:t>
              </a:r>
              <a:r>
                <a:rPr kumimoji="1" lang="en-US" altLang="ja-JP" b="1" i="0">
                  <a:latin typeface="Cambria Math" panose="02040503050406030204" pitchFamily="18" charset="0"/>
                  <a:ea typeface="Cambria Math" panose="02040503050406030204" pitchFamily="18" charset="0"/>
                </a:rPr>
                <a:t>𝒖</a:t>
              </a:r>
              <a:r>
                <a:rPr kumimoji="1" lang="ja-JP" dirty="0"/>
                <a:t>を求める</a:t>
              </a:r>
              <a:endParaRPr lang="ja-JP" dirty="0"/>
            </a:p>
          </dgm:t>
        </dgm:pt>
      </mc:Fallback>
    </mc:AlternateContent>
    <dgm:pt modelId="{F6C070C2-7C40-4A05-8F92-91C4FAA8BD3F}" type="parTrans" cxnId="{5B5E9CFB-EF56-4809-A147-E936CB846F6D}">
      <dgm:prSet/>
      <dgm:spPr/>
      <dgm:t>
        <a:bodyPr/>
        <a:lstStyle/>
        <a:p>
          <a:endParaRPr kumimoji="1" lang="ja-JP" altLang="en-US"/>
        </a:p>
      </dgm:t>
    </dgm:pt>
    <dgm:pt modelId="{123D3529-F28E-4A8C-9EE5-3F5FDC2CB8D7}" type="sibTrans" cxnId="{5B5E9CFB-EF56-4809-A147-E936CB846F6D}">
      <dgm:prSet/>
      <dgm:spPr/>
      <dgm:t>
        <a:bodyPr/>
        <a:lstStyle/>
        <a:p>
          <a:endParaRPr kumimoji="1" lang="ja-JP" altLang="en-US"/>
        </a:p>
      </dgm:t>
    </dgm:pt>
    <mc:AlternateContent xmlns:mc="http://schemas.openxmlformats.org/markup-compatibility/2006" xmlns:a14="http://schemas.microsoft.com/office/drawing/2010/main">
      <mc:Choice Requires="a14">
        <dgm:pt modelId="{8AA7BC70-9729-48F7-B4E1-8989C65CEAAE}">
          <dgm:prSet/>
          <dgm:spPr/>
          <dgm:t>
            <a:bodyPr/>
            <a:lstStyle/>
            <a:p>
              <a:r>
                <a:rPr kumimoji="1" lang="ja-JP" dirty="0"/>
                <a:t>主成分得点</a:t>
              </a:r>
              <a14:m>
                <m:oMath xmlns:m="http://schemas.openxmlformats.org/officeDocument/2006/math">
                  <m:acc>
                    <m:accPr>
                      <m:chr m:val="̂"/>
                      <m:ctrlPr>
                        <a:rPr kumimoji="1" lang="en-US" altLang="ja-JP" i="1" smtClean="0">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𝑥</m:t>
                      </m:r>
                    </m:e>
                  </m:acc>
                </m:oMath>
              </a14:m>
              <a:r>
                <a:rPr kumimoji="1" lang="ja-JP" dirty="0"/>
                <a:t>を求める</a:t>
              </a:r>
              <a:endParaRPr lang="ja-JP" dirty="0"/>
            </a:p>
          </dgm:t>
        </dgm:pt>
      </mc:Choice>
      <mc:Fallback xmlns="">
        <dgm:pt modelId="{8AA7BC70-9729-48F7-B4E1-8989C65CEAAE}">
          <dgm:prSet/>
          <dgm:spPr/>
          <dgm:t>
            <a:bodyPr/>
            <a:lstStyle/>
            <a:p>
              <a:r>
                <a:rPr kumimoji="1" lang="ja-JP" dirty="0"/>
                <a:t>主成分得点</a:t>
              </a:r>
              <a:r>
                <a:rPr kumimoji="1" lang="en-US" altLang="ja-JP" i="0">
                  <a:latin typeface="Cambria Math" panose="02040503050406030204" pitchFamily="18" charset="0"/>
                  <a:ea typeface="メイリオ" panose="020B0604030504040204" pitchFamily="50" charset="-128"/>
                </a:rPr>
                <a:t>𝑥 ̂</a:t>
              </a:r>
              <a:r>
                <a:rPr kumimoji="1" lang="ja-JP" dirty="0"/>
                <a:t>を求める</a:t>
              </a:r>
              <a:endParaRPr lang="ja-JP" dirty="0"/>
            </a:p>
          </dgm:t>
        </dgm:pt>
      </mc:Fallback>
    </mc:AlternateContent>
    <dgm:pt modelId="{ED0C159A-BDD3-4351-A9B4-21B9F2ECA4C4}" type="parTrans" cxnId="{56702CC6-48BA-49A7-985B-F2E550F07487}">
      <dgm:prSet/>
      <dgm:spPr/>
      <dgm:t>
        <a:bodyPr/>
        <a:lstStyle/>
        <a:p>
          <a:endParaRPr kumimoji="1" lang="ja-JP" altLang="en-US"/>
        </a:p>
      </dgm:t>
    </dgm:pt>
    <dgm:pt modelId="{14E55036-DD74-4329-932A-B7CE26D4CF62}" type="sibTrans" cxnId="{56702CC6-48BA-49A7-985B-F2E550F07487}">
      <dgm:prSet/>
      <dgm:spPr/>
      <dgm:t>
        <a:bodyPr/>
        <a:lstStyle/>
        <a:p>
          <a:endParaRPr kumimoji="1" lang="ja-JP" altLang="en-US"/>
        </a:p>
      </dgm:t>
    </dgm:pt>
    <dgm:pt modelId="{E012621F-168F-45B7-AF3C-EA274734E522}" type="pres">
      <dgm:prSet presAssocID="{7CE52C35-965F-45FC-8C07-ABB3AE5C1EFE}" presName="linearFlow" presStyleCnt="0">
        <dgm:presLayoutVars>
          <dgm:resizeHandles val="exact"/>
        </dgm:presLayoutVars>
      </dgm:prSet>
      <dgm:spPr/>
    </dgm:pt>
    <dgm:pt modelId="{DFF13A3D-C43A-4EE0-9C7E-E4C70F230FA0}" type="pres">
      <dgm:prSet presAssocID="{99488219-E096-4B3E-9C17-522CD91D3768}" presName="node" presStyleLbl="node1" presStyleIdx="0" presStyleCnt="2" custScaleX="120125">
        <dgm:presLayoutVars>
          <dgm:bulletEnabled val="1"/>
        </dgm:presLayoutVars>
      </dgm:prSet>
      <dgm:spPr/>
    </dgm:pt>
    <dgm:pt modelId="{3544F380-F099-4608-B52A-A78E62B69FBC}" type="pres">
      <dgm:prSet presAssocID="{123D3529-F28E-4A8C-9EE5-3F5FDC2CB8D7}" presName="sibTrans" presStyleLbl="sibTrans2D1" presStyleIdx="0" presStyleCnt="1"/>
      <dgm:spPr/>
    </dgm:pt>
    <dgm:pt modelId="{899606BF-CAE4-442C-944F-8D7603403028}" type="pres">
      <dgm:prSet presAssocID="{123D3529-F28E-4A8C-9EE5-3F5FDC2CB8D7}" presName="connectorText" presStyleLbl="sibTrans2D1" presStyleIdx="0" presStyleCnt="1"/>
      <dgm:spPr/>
    </dgm:pt>
    <dgm:pt modelId="{80775938-DCAE-4B9B-BAF6-65F9A7EF465F}" type="pres">
      <dgm:prSet presAssocID="{8AA7BC70-9729-48F7-B4E1-8989C65CEAAE}" presName="node" presStyleLbl="node1" presStyleIdx="1" presStyleCnt="2" custScaleX="123793">
        <dgm:presLayoutVars>
          <dgm:bulletEnabled val="1"/>
        </dgm:presLayoutVars>
      </dgm:prSet>
      <dgm:spPr/>
    </dgm:pt>
  </dgm:ptLst>
  <dgm:cxnLst>
    <dgm:cxn modelId="{99117B38-980D-4CF3-9CEB-3584218FE36D}" type="presOf" srcId="{123D3529-F28E-4A8C-9EE5-3F5FDC2CB8D7}" destId="{899606BF-CAE4-442C-944F-8D7603403028}" srcOrd="1" destOrd="0" presId="urn:microsoft.com/office/officeart/2005/8/layout/process2"/>
    <dgm:cxn modelId="{93921F60-3FD5-444D-9E1C-136D92A20BC7}" type="presOf" srcId="{8AA7BC70-9729-48F7-B4E1-8989C65CEAAE}" destId="{80775938-DCAE-4B9B-BAF6-65F9A7EF465F}" srcOrd="0" destOrd="0" presId="urn:microsoft.com/office/officeart/2005/8/layout/process2"/>
    <dgm:cxn modelId="{ABA0F2A4-64A5-4C8B-8914-F325024F37ED}" type="presOf" srcId="{123D3529-F28E-4A8C-9EE5-3F5FDC2CB8D7}" destId="{3544F380-F099-4608-B52A-A78E62B69FBC}" srcOrd="0" destOrd="0" presId="urn:microsoft.com/office/officeart/2005/8/layout/process2"/>
    <dgm:cxn modelId="{56702CC6-48BA-49A7-985B-F2E550F07487}" srcId="{7CE52C35-965F-45FC-8C07-ABB3AE5C1EFE}" destId="{8AA7BC70-9729-48F7-B4E1-8989C65CEAAE}" srcOrd="1" destOrd="0" parTransId="{ED0C159A-BDD3-4351-A9B4-21B9F2ECA4C4}" sibTransId="{14E55036-DD74-4329-932A-B7CE26D4CF62}"/>
    <dgm:cxn modelId="{093AABC9-CA90-4499-886B-5787391C500B}" type="presOf" srcId="{7CE52C35-965F-45FC-8C07-ABB3AE5C1EFE}" destId="{E012621F-168F-45B7-AF3C-EA274734E522}" srcOrd="0" destOrd="0" presId="urn:microsoft.com/office/officeart/2005/8/layout/process2"/>
    <dgm:cxn modelId="{64207BD0-452E-44B1-A254-A1D004A08079}" type="presOf" srcId="{99488219-E096-4B3E-9C17-522CD91D3768}" destId="{DFF13A3D-C43A-4EE0-9C7E-E4C70F230FA0}" srcOrd="0" destOrd="0" presId="urn:microsoft.com/office/officeart/2005/8/layout/process2"/>
    <dgm:cxn modelId="{5B5E9CFB-EF56-4809-A147-E936CB846F6D}" srcId="{7CE52C35-965F-45FC-8C07-ABB3AE5C1EFE}" destId="{99488219-E096-4B3E-9C17-522CD91D3768}" srcOrd="0" destOrd="0" parTransId="{F6C070C2-7C40-4A05-8F92-91C4FAA8BD3F}" sibTransId="{123D3529-F28E-4A8C-9EE5-3F5FDC2CB8D7}"/>
    <dgm:cxn modelId="{4AA01625-07A5-4FA8-8ADE-42D4203F82E1}" type="presParOf" srcId="{E012621F-168F-45B7-AF3C-EA274734E522}" destId="{DFF13A3D-C43A-4EE0-9C7E-E4C70F230FA0}" srcOrd="0" destOrd="0" presId="urn:microsoft.com/office/officeart/2005/8/layout/process2"/>
    <dgm:cxn modelId="{896677B0-81E5-4D17-8B71-F858C89F6EFD}" type="presParOf" srcId="{E012621F-168F-45B7-AF3C-EA274734E522}" destId="{3544F380-F099-4608-B52A-A78E62B69FBC}" srcOrd="1" destOrd="0" presId="urn:microsoft.com/office/officeart/2005/8/layout/process2"/>
    <dgm:cxn modelId="{44240C5B-AFC9-409B-9ADE-C5C7555805A5}" type="presParOf" srcId="{3544F380-F099-4608-B52A-A78E62B69FBC}" destId="{899606BF-CAE4-442C-944F-8D7603403028}" srcOrd="0" destOrd="0" presId="urn:microsoft.com/office/officeart/2005/8/layout/process2"/>
    <dgm:cxn modelId="{7BE2168F-0E12-4F03-959C-47B3B8F06DF4}" type="presParOf" srcId="{E012621F-168F-45B7-AF3C-EA274734E522}" destId="{80775938-DCAE-4B9B-BAF6-65F9A7EF465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52C35-965F-45FC-8C07-ABB3AE5C1EF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99488219-E096-4B3E-9C17-522CD91D3768}">
      <dgm:prSet/>
      <dgm:spPr>
        <a:blipFill>
          <a:blip xmlns:r="http://schemas.openxmlformats.org/officeDocument/2006/relationships" r:embed="rId1"/>
          <a:stretch>
            <a:fillRect l="-836" t="-1796" r="-836" b="-9581"/>
          </a:stretch>
        </a:blipFill>
      </dgm:spPr>
      <dgm:t>
        <a:bodyPr/>
        <a:lstStyle/>
        <a:p>
          <a:r>
            <a:rPr lang="ja-JP" altLang="en-US">
              <a:noFill/>
            </a:rPr>
            <a:t> </a:t>
          </a:r>
        </a:p>
      </dgm:t>
    </dgm:pt>
    <dgm:pt modelId="{F6C070C2-7C40-4A05-8F92-91C4FAA8BD3F}" type="parTrans" cxnId="{5B5E9CFB-EF56-4809-A147-E936CB846F6D}">
      <dgm:prSet/>
      <dgm:spPr/>
      <dgm:t>
        <a:bodyPr/>
        <a:lstStyle/>
        <a:p>
          <a:endParaRPr kumimoji="1" lang="ja-JP" altLang="en-US"/>
        </a:p>
      </dgm:t>
    </dgm:pt>
    <dgm:pt modelId="{123D3529-F28E-4A8C-9EE5-3F5FDC2CB8D7}" type="sibTrans" cxnId="{5B5E9CFB-EF56-4809-A147-E936CB846F6D}">
      <dgm:prSet/>
      <dgm:spPr/>
      <dgm:t>
        <a:bodyPr/>
        <a:lstStyle/>
        <a:p>
          <a:endParaRPr kumimoji="1" lang="ja-JP" altLang="en-US"/>
        </a:p>
      </dgm:t>
    </dgm:pt>
    <dgm:pt modelId="{8AA7BC70-9729-48F7-B4E1-8989C65CEAAE}">
      <dgm:prSet/>
      <dgm:spPr>
        <a:blipFill>
          <a:blip xmlns:r="http://schemas.openxmlformats.org/officeDocument/2006/relationships" r:embed="rId2"/>
          <a:stretch>
            <a:fillRect l="-2432" t="-1786" r="-2432" b="-9524"/>
          </a:stretch>
        </a:blipFill>
      </dgm:spPr>
      <dgm:t>
        <a:bodyPr/>
        <a:lstStyle/>
        <a:p>
          <a:r>
            <a:rPr lang="ja-JP" altLang="en-US">
              <a:noFill/>
            </a:rPr>
            <a:t> </a:t>
          </a:r>
        </a:p>
      </dgm:t>
    </dgm:pt>
    <dgm:pt modelId="{ED0C159A-BDD3-4351-A9B4-21B9F2ECA4C4}" type="parTrans" cxnId="{56702CC6-48BA-49A7-985B-F2E550F07487}">
      <dgm:prSet/>
      <dgm:spPr/>
      <dgm:t>
        <a:bodyPr/>
        <a:lstStyle/>
        <a:p>
          <a:endParaRPr kumimoji="1" lang="ja-JP" altLang="en-US"/>
        </a:p>
      </dgm:t>
    </dgm:pt>
    <dgm:pt modelId="{14E55036-DD74-4329-932A-B7CE26D4CF62}" type="sibTrans" cxnId="{56702CC6-48BA-49A7-985B-F2E550F07487}">
      <dgm:prSet/>
      <dgm:spPr/>
      <dgm:t>
        <a:bodyPr/>
        <a:lstStyle/>
        <a:p>
          <a:endParaRPr kumimoji="1" lang="ja-JP" altLang="en-US"/>
        </a:p>
      </dgm:t>
    </dgm:pt>
    <dgm:pt modelId="{E012621F-168F-45B7-AF3C-EA274734E522}" type="pres">
      <dgm:prSet presAssocID="{7CE52C35-965F-45FC-8C07-ABB3AE5C1EFE}" presName="linearFlow" presStyleCnt="0">
        <dgm:presLayoutVars>
          <dgm:resizeHandles val="exact"/>
        </dgm:presLayoutVars>
      </dgm:prSet>
      <dgm:spPr/>
    </dgm:pt>
    <dgm:pt modelId="{DFF13A3D-C43A-4EE0-9C7E-E4C70F230FA0}" type="pres">
      <dgm:prSet presAssocID="{99488219-E096-4B3E-9C17-522CD91D3768}" presName="node" presStyleLbl="node1" presStyleIdx="0" presStyleCnt="2" custScaleX="120125">
        <dgm:presLayoutVars>
          <dgm:bulletEnabled val="1"/>
        </dgm:presLayoutVars>
      </dgm:prSet>
      <dgm:spPr/>
    </dgm:pt>
    <dgm:pt modelId="{3544F380-F099-4608-B52A-A78E62B69FBC}" type="pres">
      <dgm:prSet presAssocID="{123D3529-F28E-4A8C-9EE5-3F5FDC2CB8D7}" presName="sibTrans" presStyleLbl="sibTrans2D1" presStyleIdx="0" presStyleCnt="1"/>
      <dgm:spPr/>
    </dgm:pt>
    <dgm:pt modelId="{899606BF-CAE4-442C-944F-8D7603403028}" type="pres">
      <dgm:prSet presAssocID="{123D3529-F28E-4A8C-9EE5-3F5FDC2CB8D7}" presName="connectorText" presStyleLbl="sibTrans2D1" presStyleIdx="0" presStyleCnt="1"/>
      <dgm:spPr/>
    </dgm:pt>
    <dgm:pt modelId="{80775938-DCAE-4B9B-BAF6-65F9A7EF465F}" type="pres">
      <dgm:prSet presAssocID="{8AA7BC70-9729-48F7-B4E1-8989C65CEAAE}" presName="node" presStyleLbl="node1" presStyleIdx="1" presStyleCnt="2" custScaleX="123793">
        <dgm:presLayoutVars>
          <dgm:bulletEnabled val="1"/>
        </dgm:presLayoutVars>
      </dgm:prSet>
      <dgm:spPr/>
    </dgm:pt>
  </dgm:ptLst>
  <dgm:cxnLst>
    <dgm:cxn modelId="{99117B38-980D-4CF3-9CEB-3584218FE36D}" type="presOf" srcId="{123D3529-F28E-4A8C-9EE5-3F5FDC2CB8D7}" destId="{899606BF-CAE4-442C-944F-8D7603403028}" srcOrd="1" destOrd="0" presId="urn:microsoft.com/office/officeart/2005/8/layout/process2"/>
    <dgm:cxn modelId="{93921F60-3FD5-444D-9E1C-136D92A20BC7}" type="presOf" srcId="{8AA7BC70-9729-48F7-B4E1-8989C65CEAAE}" destId="{80775938-DCAE-4B9B-BAF6-65F9A7EF465F}" srcOrd="0" destOrd="0" presId="urn:microsoft.com/office/officeart/2005/8/layout/process2"/>
    <dgm:cxn modelId="{ABA0F2A4-64A5-4C8B-8914-F325024F37ED}" type="presOf" srcId="{123D3529-F28E-4A8C-9EE5-3F5FDC2CB8D7}" destId="{3544F380-F099-4608-B52A-A78E62B69FBC}" srcOrd="0" destOrd="0" presId="urn:microsoft.com/office/officeart/2005/8/layout/process2"/>
    <dgm:cxn modelId="{56702CC6-48BA-49A7-985B-F2E550F07487}" srcId="{7CE52C35-965F-45FC-8C07-ABB3AE5C1EFE}" destId="{8AA7BC70-9729-48F7-B4E1-8989C65CEAAE}" srcOrd="1" destOrd="0" parTransId="{ED0C159A-BDD3-4351-A9B4-21B9F2ECA4C4}" sibTransId="{14E55036-DD74-4329-932A-B7CE26D4CF62}"/>
    <dgm:cxn modelId="{093AABC9-CA90-4499-886B-5787391C500B}" type="presOf" srcId="{7CE52C35-965F-45FC-8C07-ABB3AE5C1EFE}" destId="{E012621F-168F-45B7-AF3C-EA274734E522}" srcOrd="0" destOrd="0" presId="urn:microsoft.com/office/officeart/2005/8/layout/process2"/>
    <dgm:cxn modelId="{64207BD0-452E-44B1-A254-A1D004A08079}" type="presOf" srcId="{99488219-E096-4B3E-9C17-522CD91D3768}" destId="{DFF13A3D-C43A-4EE0-9C7E-E4C70F230FA0}" srcOrd="0" destOrd="0" presId="urn:microsoft.com/office/officeart/2005/8/layout/process2"/>
    <dgm:cxn modelId="{5B5E9CFB-EF56-4809-A147-E936CB846F6D}" srcId="{7CE52C35-965F-45FC-8C07-ABB3AE5C1EFE}" destId="{99488219-E096-4B3E-9C17-522CD91D3768}" srcOrd="0" destOrd="0" parTransId="{F6C070C2-7C40-4A05-8F92-91C4FAA8BD3F}" sibTransId="{123D3529-F28E-4A8C-9EE5-3F5FDC2CB8D7}"/>
    <dgm:cxn modelId="{4AA01625-07A5-4FA8-8ADE-42D4203F82E1}" type="presParOf" srcId="{E012621F-168F-45B7-AF3C-EA274734E522}" destId="{DFF13A3D-C43A-4EE0-9C7E-E4C70F230FA0}" srcOrd="0" destOrd="0" presId="urn:microsoft.com/office/officeart/2005/8/layout/process2"/>
    <dgm:cxn modelId="{896677B0-81E5-4D17-8B71-F858C89F6EFD}" type="presParOf" srcId="{E012621F-168F-45B7-AF3C-EA274734E522}" destId="{3544F380-F099-4608-B52A-A78E62B69FBC}" srcOrd="1" destOrd="0" presId="urn:microsoft.com/office/officeart/2005/8/layout/process2"/>
    <dgm:cxn modelId="{44240C5B-AFC9-409B-9ADE-C5C7555805A5}" type="presParOf" srcId="{3544F380-F099-4608-B52A-A78E62B69FBC}" destId="{899606BF-CAE4-442C-944F-8D7603403028}" srcOrd="0" destOrd="0" presId="urn:microsoft.com/office/officeart/2005/8/layout/process2"/>
    <dgm:cxn modelId="{7BE2168F-0E12-4F03-959C-47B3B8F06DF4}" type="presParOf" srcId="{E012621F-168F-45B7-AF3C-EA274734E522}" destId="{80775938-DCAE-4B9B-BAF6-65F9A7EF465F}"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13A3D-C43A-4EE0-9C7E-E4C70F230FA0}">
      <dsp:nvSpPr>
        <dsp:cNvPr id="0" name=""/>
        <dsp:cNvSpPr/>
      </dsp:nvSpPr>
      <dsp:spPr>
        <a:xfrm>
          <a:off x="827112" y="307"/>
          <a:ext cx="2177941" cy="1007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主成分ベクトル</a:t>
          </a:r>
          <a14:m xmlns:a14="http://schemas.microsoft.com/office/drawing/2010/main">
            <m:oMath xmlns:m="http://schemas.openxmlformats.org/officeDocument/2006/math">
              <m:r>
                <a:rPr kumimoji="1" lang="en-US" altLang="ja-JP" sz="2000" b="0" i="0" kern="1200" smtClean="0">
                  <a:latin typeface="Cambria Math" panose="02040503050406030204" pitchFamily="18" charset="0"/>
                  <a:ea typeface="Cambria Math" panose="02040503050406030204" pitchFamily="18" charset="0"/>
                </a:rPr>
                <m:t> </m:t>
              </m:r>
              <m:r>
                <a:rPr kumimoji="1" lang="en-US" altLang="ja-JP" sz="2000" b="1" i="1" kern="1200" smtClean="0">
                  <a:latin typeface="Cambria Math" panose="02040503050406030204" pitchFamily="18" charset="0"/>
                  <a:ea typeface="Cambria Math" panose="02040503050406030204" pitchFamily="18" charset="0"/>
                </a:rPr>
                <m:t>𝒖</m:t>
              </m:r>
            </m:oMath>
          </a14:m>
          <a:r>
            <a:rPr kumimoji="1" lang="ja-JP" sz="2000" kern="1200" dirty="0"/>
            <a:t>を求める</a:t>
          </a:r>
          <a:endParaRPr lang="ja-JP" sz="2000" kern="1200" dirty="0"/>
        </a:p>
      </dsp:txBody>
      <dsp:txXfrm>
        <a:off x="856614" y="29809"/>
        <a:ext cx="2118937" cy="948252"/>
      </dsp:txXfrm>
    </dsp:sp>
    <dsp:sp modelId="{3544F380-F099-4608-B52A-A78E62B69FBC}">
      <dsp:nvSpPr>
        <dsp:cNvPr id="0" name=""/>
        <dsp:cNvSpPr/>
      </dsp:nvSpPr>
      <dsp:spPr>
        <a:xfrm rot="5400000">
          <a:off x="1727222" y="1032745"/>
          <a:ext cx="377721" cy="4532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kumimoji="1" lang="ja-JP" altLang="en-US" sz="1600" kern="1200"/>
        </a:p>
      </dsp:txBody>
      <dsp:txXfrm rot="-5400000">
        <a:off x="1780103" y="1070517"/>
        <a:ext cx="271959" cy="264405"/>
      </dsp:txXfrm>
    </dsp:sp>
    <dsp:sp modelId="{80775938-DCAE-4B9B-BAF6-65F9A7EF465F}">
      <dsp:nvSpPr>
        <dsp:cNvPr id="0" name=""/>
        <dsp:cNvSpPr/>
      </dsp:nvSpPr>
      <dsp:spPr>
        <a:xfrm>
          <a:off x="793861" y="1511192"/>
          <a:ext cx="2244444" cy="10072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主成分得点</a:t>
          </a:r>
          <a14:m xmlns:a14="http://schemas.microsoft.com/office/drawing/2010/main">
            <m:oMath xmlns:m="http://schemas.openxmlformats.org/officeDocument/2006/math">
              <m:acc>
                <m:accPr>
                  <m:chr m:val="̂"/>
                  <m:ctrlPr>
                    <a:rPr kumimoji="1" lang="en-US" altLang="ja-JP" sz="2000" i="1" kern="1200" smtClean="0">
                      <a:latin typeface="Cambria Math" panose="02040503050406030204" pitchFamily="18" charset="0"/>
                      <a:ea typeface="メイリオ" panose="020B0604030504040204" pitchFamily="50" charset="-128"/>
                    </a:rPr>
                  </m:ctrlPr>
                </m:accPr>
                <m:e>
                  <m:r>
                    <a:rPr kumimoji="1" lang="en-US" altLang="ja-JP" sz="2000" i="1" kern="1200">
                      <a:latin typeface="Cambria Math" panose="02040503050406030204" pitchFamily="18" charset="0"/>
                      <a:ea typeface="メイリオ" panose="020B0604030504040204" pitchFamily="50" charset="-128"/>
                    </a:rPr>
                    <m:t>𝑥</m:t>
                  </m:r>
                </m:e>
              </m:acc>
            </m:oMath>
          </a14:m>
          <a:r>
            <a:rPr kumimoji="1" lang="ja-JP" sz="2000" kern="1200" dirty="0"/>
            <a:t>を求める</a:t>
          </a:r>
          <a:endParaRPr lang="ja-JP" sz="2000" kern="1200" dirty="0"/>
        </a:p>
      </dsp:txBody>
      <dsp:txXfrm>
        <a:off x="823363" y="1540694"/>
        <a:ext cx="2185440" cy="9482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4E179-5E92-4413-8115-C35D21618802}" type="datetimeFigureOut">
              <a:rPr kumimoji="1" lang="ja-JP" altLang="en-US" smtClean="0"/>
              <a:t>2024/12/19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1D3F83-C66F-4763-868B-A0898E75F362}" type="slidenum">
              <a:rPr kumimoji="1" lang="ja-JP" altLang="en-US" smtClean="0"/>
              <a:t>‹#›</a:t>
            </a:fld>
            <a:endParaRPr kumimoji="1" lang="ja-JP" altLang="en-US"/>
          </a:p>
        </p:txBody>
      </p:sp>
    </p:spTree>
    <p:extLst>
      <p:ext uri="{BB962C8B-B14F-4D97-AF65-F5344CB8AC3E}">
        <p14:creationId xmlns:p14="http://schemas.microsoft.com/office/powerpoint/2010/main" val="29616445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D1D3F83-C66F-4763-868B-A0898E75F362}" type="slidenum">
              <a:rPr kumimoji="1" lang="ja-JP" altLang="en-US" smtClean="0"/>
              <a:t>10</a:t>
            </a:fld>
            <a:endParaRPr kumimoji="1" lang="ja-JP" altLang="en-US"/>
          </a:p>
        </p:txBody>
      </p:sp>
    </p:spTree>
    <p:extLst>
      <p:ext uri="{BB962C8B-B14F-4D97-AF65-F5344CB8AC3E}">
        <p14:creationId xmlns:p14="http://schemas.microsoft.com/office/powerpoint/2010/main" val="3501693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2024/12/18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2024/12/18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4.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15.xml.rels><?xml version="1.0" encoding="UTF-8" standalone="yes"?>
<Relationships xmlns="http://schemas.openxmlformats.org/package/2006/relationships"><Relationship Id="rId13" Type="http://schemas.openxmlformats.org/officeDocument/2006/relationships/image" Target="../media/image77.png"/><Relationship Id="rId18" Type="http://schemas.openxmlformats.org/officeDocument/2006/relationships/image" Target="../media/image52.png"/><Relationship Id="rId3" Type="http://schemas.openxmlformats.org/officeDocument/2006/relationships/image" Target="../media/image36.png"/><Relationship Id="rId21" Type="http://schemas.openxmlformats.org/officeDocument/2006/relationships/image" Target="../media/image67.png"/><Relationship Id="rId12" Type="http://schemas.openxmlformats.org/officeDocument/2006/relationships/image" Target="../media/image76.png"/><Relationship Id="rId17" Type="http://schemas.openxmlformats.org/officeDocument/2006/relationships/image" Target="../media/image51.png"/><Relationship Id="rId25" Type="http://schemas.openxmlformats.org/officeDocument/2006/relationships/image" Target="../media/image71.png"/><Relationship Id="rId2" Type="http://schemas.openxmlformats.org/officeDocument/2006/relationships/image" Target="../media/image66.png"/><Relationship Id="rId16" Type="http://schemas.openxmlformats.org/officeDocument/2006/relationships/image" Target="../media/image47.png"/><Relationship Id="rId20"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75.png"/><Relationship Id="rId24" Type="http://schemas.openxmlformats.org/officeDocument/2006/relationships/image" Target="../media/image70.png"/><Relationship Id="rId5" Type="http://schemas.openxmlformats.org/officeDocument/2006/relationships/image" Target="../media/image42.png"/><Relationship Id="rId15" Type="http://schemas.openxmlformats.org/officeDocument/2006/relationships/image" Target="../media/image79.png"/><Relationship Id="rId23" Type="http://schemas.openxmlformats.org/officeDocument/2006/relationships/image" Target="../media/image69.png"/><Relationship Id="rId10" Type="http://schemas.openxmlformats.org/officeDocument/2006/relationships/image" Target="../media/image74.png"/><Relationship Id="rId19" Type="http://schemas.openxmlformats.org/officeDocument/2006/relationships/image" Target="../media/image53.png"/><Relationship Id="rId4" Type="http://schemas.openxmlformats.org/officeDocument/2006/relationships/image" Target="../media/image39.png"/><Relationship Id="rId14" Type="http://schemas.openxmlformats.org/officeDocument/2006/relationships/image" Target="../media/image73.png"/><Relationship Id="rId22"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2.png"/><Relationship Id="rId7" Type="http://schemas.openxmlformats.org/officeDocument/2006/relationships/image" Target="../media/image91.png"/><Relationship Id="rId2"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90.png"/><Relationship Id="rId5" Type="http://schemas.openxmlformats.org/officeDocument/2006/relationships/image" Target="../media/image89.png"/><Relationship Id="rId10" Type="http://schemas.openxmlformats.org/officeDocument/2006/relationships/image" Target="../media/image94.png"/><Relationship Id="rId4" Type="http://schemas.openxmlformats.org/officeDocument/2006/relationships/image" Target="../media/image1412.png"/><Relationship Id="rId9" Type="http://schemas.openxmlformats.org/officeDocument/2006/relationships/image" Target="../media/image80.png"/></Relationships>
</file>

<file path=ppt/slides/_rels/slide17.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 Id="rId9" Type="http://schemas.openxmlformats.org/officeDocument/2006/relationships/image" Target="../media/image102.png"/></Relationships>
</file>

<file path=ppt/slides/_rels/slide18.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3" Type="http://schemas.openxmlformats.org/officeDocument/2006/relationships/image" Target="../media/image104.png"/><Relationship Id="rId7" Type="http://schemas.openxmlformats.org/officeDocument/2006/relationships/image" Target="../media/image108.png"/><Relationship Id="rId12" Type="http://schemas.openxmlformats.org/officeDocument/2006/relationships/image" Target="../media/image113.png"/><Relationship Id="rId2" Type="http://schemas.openxmlformats.org/officeDocument/2006/relationships/image" Target="../media/image103.png"/><Relationship Id="rId1" Type="http://schemas.openxmlformats.org/officeDocument/2006/relationships/slideLayout" Target="../slideLayouts/slideLayout7.xml"/><Relationship Id="rId6" Type="http://schemas.openxmlformats.org/officeDocument/2006/relationships/image" Target="../media/image107.png"/><Relationship Id="rId11" Type="http://schemas.openxmlformats.org/officeDocument/2006/relationships/image" Target="../media/image112.png"/><Relationship Id="rId5" Type="http://schemas.openxmlformats.org/officeDocument/2006/relationships/image" Target="../media/image106.png"/><Relationship Id="rId15" Type="http://schemas.openxmlformats.org/officeDocument/2006/relationships/image" Target="../media/image116.png"/><Relationship Id="rId10" Type="http://schemas.openxmlformats.org/officeDocument/2006/relationships/image" Target="../media/image95.png"/><Relationship Id="rId4" Type="http://schemas.openxmlformats.org/officeDocument/2006/relationships/image" Target="../media/image105.png"/><Relationship Id="rId9" Type="http://schemas.openxmlformats.org/officeDocument/2006/relationships/image" Target="../media/image111.png"/><Relationship Id="rId14" Type="http://schemas.openxmlformats.org/officeDocument/2006/relationships/image" Target="../media/image115.png"/></Relationships>
</file>

<file path=ppt/slides/_rels/slide19.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3.png"/><Relationship Id="rId2"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6.png"/><Relationship Id="rId18" Type="http://schemas.openxmlformats.org/officeDocument/2006/relationships/image" Target="../media/image14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image" Target="../media/image290.png"/><Relationship Id="rId20" Type="http://schemas.openxmlformats.org/officeDocument/2006/relationships/image" Target="../media/image340.png"/><Relationship Id="rId1" Type="http://schemas.openxmlformats.org/officeDocument/2006/relationships/slideLayout" Target="../slideLayouts/slideLayout7.xml"/><Relationship Id="rId6" Type="http://schemas.openxmlformats.org/officeDocument/2006/relationships/image" Target="../media/image128.png"/><Relationship Id="rId11" Type="http://schemas.openxmlformats.org/officeDocument/2006/relationships/image" Target="../media/image135.png"/><Relationship Id="rId5" Type="http://schemas.openxmlformats.org/officeDocument/2006/relationships/image" Target="../media/image127.png"/><Relationship Id="rId10" Type="http://schemas.openxmlformats.org/officeDocument/2006/relationships/image" Target="../media/image134.png"/><Relationship Id="rId19" Type="http://schemas.openxmlformats.org/officeDocument/2006/relationships/image" Target="../media/image330.png"/><Relationship Id="rId4" Type="http://schemas.openxmlformats.org/officeDocument/2006/relationships/image" Target="../media/image126.png"/><Relationship Id="rId9" Type="http://schemas.openxmlformats.org/officeDocument/2006/relationships/image" Target="../media/image133.png"/><Relationship Id="rId14" Type="http://schemas.openxmlformats.org/officeDocument/2006/relationships/image" Target="../media/image320.png"/></Relationships>
</file>

<file path=ppt/slides/_rels/slide21.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image" Target="../media/image420.png"/><Relationship Id="rId2" Type="http://schemas.openxmlformats.org/officeDocument/2006/relationships/image" Target="../media/image480.png"/><Relationship Id="rId1" Type="http://schemas.openxmlformats.org/officeDocument/2006/relationships/slideLayout" Target="../slideLayouts/slideLayout7.xml"/><Relationship Id="rId6" Type="http://schemas.openxmlformats.org/officeDocument/2006/relationships/image" Target="../media/image390.png"/><Relationship Id="rId5" Type="http://schemas.openxmlformats.org/officeDocument/2006/relationships/image" Target="../media/image360.png"/><Relationship Id="rId4" Type="http://schemas.openxmlformats.org/officeDocument/2006/relationships/image" Target="../media/image350.png"/></Relationships>
</file>

<file path=ppt/slides/_rels/slide22.xml.rels><?xml version="1.0" encoding="UTF-8" standalone="yes"?>
<Relationships xmlns="http://schemas.openxmlformats.org/package/2006/relationships"><Relationship Id="rId8" Type="http://schemas.openxmlformats.org/officeDocument/2006/relationships/image" Target="../media/image520.png"/><Relationship Id="rId13" Type="http://schemas.openxmlformats.org/officeDocument/2006/relationships/image" Target="../media/image541.png"/><Relationship Id="rId18" Type="http://schemas.openxmlformats.org/officeDocument/2006/relationships/image" Target="../media/image158.png"/><Relationship Id="rId3" Type="http://schemas.openxmlformats.org/officeDocument/2006/relationships/image" Target="../media/image470.png"/><Relationship Id="rId21" Type="http://schemas.openxmlformats.org/officeDocument/2006/relationships/image" Target="../media/image162.png"/><Relationship Id="rId7" Type="http://schemas.openxmlformats.org/officeDocument/2006/relationships/image" Target="../media/image511.png"/><Relationship Id="rId12" Type="http://schemas.openxmlformats.org/officeDocument/2006/relationships/image" Target="../media/image531.png"/><Relationship Id="rId17" Type="http://schemas.openxmlformats.org/officeDocument/2006/relationships/image" Target="../media/image157.png"/><Relationship Id="rId25" Type="http://schemas.openxmlformats.org/officeDocument/2006/relationships/image" Target="../media/image84.png"/><Relationship Id="rId2" Type="http://schemas.openxmlformats.org/officeDocument/2006/relationships/image" Target="../media/image461.png"/><Relationship Id="rId16" Type="http://schemas.openxmlformats.org/officeDocument/2006/relationships/image" Target="../media/image156.png"/><Relationship Id="rId20"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2.png"/><Relationship Id="rId24" Type="http://schemas.openxmlformats.org/officeDocument/2006/relationships/image" Target="../media/image83.png"/><Relationship Id="rId5" Type="http://schemas.openxmlformats.org/officeDocument/2006/relationships/image" Target="../media/image145.png"/><Relationship Id="rId23" Type="http://schemas.openxmlformats.org/officeDocument/2006/relationships/image" Target="../media/image164.png"/><Relationship Id="rId19" Type="http://schemas.openxmlformats.org/officeDocument/2006/relationships/image" Target="../media/image159.png"/><Relationship Id="rId4" Type="http://schemas.openxmlformats.org/officeDocument/2006/relationships/image" Target="../media/image144.png"/><Relationship Id="rId14" Type="http://schemas.openxmlformats.org/officeDocument/2006/relationships/image" Target="../media/image155.png"/><Relationship Id="rId22" Type="http://schemas.openxmlformats.org/officeDocument/2006/relationships/image" Target="../media/image163.png"/></Relationships>
</file>

<file path=ppt/slides/_rels/slide23.xml.rels><?xml version="1.0" encoding="UTF-8" standalone="yes"?>
<Relationships xmlns="http://schemas.openxmlformats.org/package/2006/relationships"><Relationship Id="rId8" Type="http://schemas.openxmlformats.org/officeDocument/2006/relationships/image" Target="../media/image171.png"/><Relationship Id="rId18" Type="http://schemas.openxmlformats.org/officeDocument/2006/relationships/image" Target="../media/image88.png"/><Relationship Id="rId3" Type="http://schemas.openxmlformats.org/officeDocument/2006/relationships/image" Target="../media/image714.png"/><Relationship Id="rId21" Type="http://schemas.openxmlformats.org/officeDocument/2006/relationships/image" Target="../media/image138.png"/><Relationship Id="rId7" Type="http://schemas.openxmlformats.org/officeDocument/2006/relationships/image" Target="../media/image169.png"/><Relationship Id="rId17" Type="http://schemas.openxmlformats.org/officeDocument/2006/relationships/image" Target="../media/image179.png"/><Relationship Id="rId2" Type="http://schemas.openxmlformats.org/officeDocument/2006/relationships/image" Target="../media/image85.png"/><Relationship Id="rId16" Type="http://schemas.openxmlformats.org/officeDocument/2006/relationships/image" Target="../media/image178.png"/><Relationship Id="rId20" Type="http://schemas.openxmlformats.org/officeDocument/2006/relationships/image" Target="../media/image137.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15" Type="http://schemas.openxmlformats.org/officeDocument/2006/relationships/image" Target="../media/image177.png"/><Relationship Id="rId23" Type="http://schemas.openxmlformats.org/officeDocument/2006/relationships/image" Target="../media/image141.png"/><Relationship Id="rId19" Type="http://schemas.openxmlformats.org/officeDocument/2006/relationships/image" Target="../media/image124.png"/><Relationship Id="rId4" Type="http://schemas.openxmlformats.org/officeDocument/2006/relationships/image" Target="../media/image166.png"/><Relationship Id="rId9" Type="http://schemas.openxmlformats.org/officeDocument/2006/relationships/image" Target="../media/image172.png"/><Relationship Id="rId22" Type="http://schemas.openxmlformats.org/officeDocument/2006/relationships/image" Target="../media/image139.png"/></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186.png"/><Relationship Id="rId18" Type="http://schemas.openxmlformats.org/officeDocument/2006/relationships/image" Target="../media/image192.png"/><Relationship Id="rId3" Type="http://schemas.openxmlformats.org/officeDocument/2006/relationships/diagramLayout" Target="../diagrams/layout1.xml"/><Relationship Id="rId7" Type="http://schemas.openxmlformats.org/officeDocument/2006/relationships/diagramData" Target="../diagrams/data3.xml"/><Relationship Id="rId12" Type="http://schemas.openxmlformats.org/officeDocument/2006/relationships/image" Target="../media/image185.png"/><Relationship Id="rId17" Type="http://schemas.openxmlformats.org/officeDocument/2006/relationships/image" Target="../media/image191.png"/><Relationship Id="rId2" Type="http://schemas.openxmlformats.org/officeDocument/2006/relationships/diagramData" Target="../diagrams/data1.xml"/><Relationship Id="rId16" Type="http://schemas.openxmlformats.org/officeDocument/2006/relationships/image" Target="../media/image189.pn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84.png"/><Relationship Id="rId5" Type="http://schemas.openxmlformats.org/officeDocument/2006/relationships/diagramColors" Target="../diagrams/colors1.xml"/><Relationship Id="rId15" Type="http://schemas.openxmlformats.org/officeDocument/2006/relationships/image" Target="../media/image188.png"/><Relationship Id="rId10" Type="http://schemas.openxmlformats.org/officeDocument/2006/relationships/diagramColors" Target="../diagrams/colors1.xml"/><Relationship Id="rId19" Type="http://schemas.openxmlformats.org/officeDocument/2006/relationships/image" Target="../media/image193.png"/><Relationship Id="rId4" Type="http://schemas.openxmlformats.org/officeDocument/2006/relationships/diagramQuickStyle" Target="../diagrams/quickStyle1.xml"/><Relationship Id="rId9" Type="http://schemas.openxmlformats.org/officeDocument/2006/relationships/diagramQuickStyle" Target="../diagrams/quickStyle1.xml"/><Relationship Id="rId14" Type="http://schemas.openxmlformats.org/officeDocument/2006/relationships/image" Target="../media/image18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98.png"/><Relationship Id="rId13" Type="http://schemas.openxmlformats.org/officeDocument/2006/relationships/image" Target="../media/image713.png"/><Relationship Id="rId3" Type="http://schemas.openxmlformats.org/officeDocument/2006/relationships/image" Target="../media/image183.png"/><Relationship Id="rId7" Type="http://schemas.openxmlformats.org/officeDocument/2006/relationships/image" Target="../media/image197.png"/><Relationship Id="rId12" Type="http://schemas.openxmlformats.org/officeDocument/2006/relationships/image" Target="../media/image611.png"/><Relationship Id="rId2" Type="http://schemas.openxmlformats.org/officeDocument/2006/relationships/image" Target="../media/image311.png"/><Relationship Id="rId1" Type="http://schemas.openxmlformats.org/officeDocument/2006/relationships/slideLayout" Target="../slideLayouts/slideLayout7.xml"/><Relationship Id="rId6" Type="http://schemas.openxmlformats.org/officeDocument/2006/relationships/image" Target="../media/image196.png"/><Relationship Id="rId11" Type="http://schemas.openxmlformats.org/officeDocument/2006/relationships/image" Target="../media/image202.png"/><Relationship Id="rId5" Type="http://schemas.openxmlformats.org/officeDocument/2006/relationships/image" Target="../media/image195.png"/><Relationship Id="rId10" Type="http://schemas.openxmlformats.org/officeDocument/2006/relationships/image" Target="../media/image513.png"/><Relationship Id="rId4" Type="http://schemas.openxmlformats.org/officeDocument/2006/relationships/image" Target="../media/image194.png"/><Relationship Id="rId9" Type="http://schemas.openxmlformats.org/officeDocument/2006/relationships/image" Target="../media/image412.png"/></Relationships>
</file>

<file path=ppt/slides/_rels/slide29.xml.rels><?xml version="1.0" encoding="UTF-8" standalone="yes"?>
<Relationships xmlns="http://schemas.openxmlformats.org/package/2006/relationships"><Relationship Id="rId8" Type="http://schemas.openxmlformats.org/officeDocument/2006/relationships/image" Target="../media/image912.png"/><Relationship Id="rId3" Type="http://schemas.openxmlformats.org/officeDocument/2006/relationships/image" Target="../media/image410.png"/><Relationship Id="rId7" Type="http://schemas.openxmlformats.org/officeDocument/2006/relationships/image" Target="../media/image712.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208.png"/><Relationship Id="rId10" Type="http://schemas.openxmlformats.org/officeDocument/2006/relationships/image" Target="../media/image1110.png"/><Relationship Id="rId4" Type="http://schemas.openxmlformats.org/officeDocument/2006/relationships/image" Target="../media/image512.png"/><Relationship Id="rId9" Type="http://schemas.openxmlformats.org/officeDocument/2006/relationships/image" Target="../media/image1012.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23.png"/><Relationship Id="rId18" Type="http://schemas.openxmlformats.org/officeDocument/2006/relationships/image" Target="../media/image130.png"/><Relationship Id="rId3" Type="http://schemas.openxmlformats.org/officeDocument/2006/relationships/image" Target="../media/image1410.png"/><Relationship Id="rId21" Type="http://schemas.openxmlformats.org/officeDocument/2006/relationships/image" Target="../media/image15.png"/><Relationship Id="rId7" Type="http://schemas.openxmlformats.org/officeDocument/2006/relationships/image" Target="../media/image710.png"/><Relationship Id="rId12" Type="http://schemas.openxmlformats.org/officeDocument/2006/relationships/image" Target="../media/image1010.png"/><Relationship Id="rId17" Type="http://schemas.openxmlformats.org/officeDocument/2006/relationships/image" Target="../media/image120.png"/><Relationship Id="rId25" Type="http://schemas.openxmlformats.org/officeDocument/2006/relationships/image" Target="../media/image3.png"/><Relationship Id="rId2" Type="http://schemas.openxmlformats.org/officeDocument/2006/relationships/image" Target="../media/image110.png"/><Relationship Id="rId16" Type="http://schemas.openxmlformats.org/officeDocument/2006/relationships/image" Target="../media/image26.png"/><Relationship Id="rId20"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131.png"/><Relationship Id="rId11" Type="http://schemas.openxmlformats.org/officeDocument/2006/relationships/image" Target="../media/image910.png"/><Relationship Id="rId24" Type="http://schemas.openxmlformats.org/officeDocument/2006/relationships/image" Target="../media/image2.png"/><Relationship Id="rId5" Type="http://schemas.openxmlformats.org/officeDocument/2006/relationships/image" Target="../media/image510.png"/><Relationship Id="rId15" Type="http://schemas.openxmlformats.org/officeDocument/2006/relationships/image" Target="../media/image25.png"/><Relationship Id="rId23" Type="http://schemas.openxmlformats.org/officeDocument/2006/relationships/image" Target="../media/image1100.png"/><Relationship Id="rId10" Type="http://schemas.openxmlformats.org/officeDocument/2006/relationships/image" Target="../media/image20.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hyperlink" Target="https://www.hello-statisticians.com/explain-terms-cat/pca1.html" TargetMode="External"/><Relationship Id="rId14" Type="http://schemas.openxmlformats.org/officeDocument/2006/relationships/image" Target="../media/image24.png"/><Relationship Id="rId22" Type="http://schemas.openxmlformats.org/officeDocument/2006/relationships/image" Target="../media/image17.png"/></Relationships>
</file>

<file path=ppt/slides/_rels/slide30.xml.rels><?xml version="1.0" encoding="UTF-8" standalone="yes"?>
<Relationships xmlns="http://schemas.openxmlformats.org/package/2006/relationships"><Relationship Id="rId8" Type="http://schemas.openxmlformats.org/officeDocument/2006/relationships/image" Target="../media/image491.png"/><Relationship Id="rId3" Type="http://schemas.openxmlformats.org/officeDocument/2006/relationships/image" Target="../media/image4200.png"/><Relationship Id="rId7" Type="http://schemas.openxmlformats.org/officeDocument/2006/relationships/image" Target="../media/image481.png"/><Relationship Id="rId2" Type="http://schemas.openxmlformats.org/officeDocument/2006/relationships/image" Target="../media/image4100.png"/><Relationship Id="rId1" Type="http://schemas.openxmlformats.org/officeDocument/2006/relationships/slideLayout" Target="../slideLayouts/slideLayout7.xml"/><Relationship Id="rId6" Type="http://schemas.openxmlformats.org/officeDocument/2006/relationships/image" Target="../media/image471.png"/><Relationship Id="rId11" Type="http://schemas.openxmlformats.org/officeDocument/2006/relationships/image" Target="../media/image530.png"/><Relationship Id="rId5" Type="http://schemas.openxmlformats.org/officeDocument/2006/relationships/image" Target="../media/image460.png"/><Relationship Id="rId10" Type="http://schemas.openxmlformats.org/officeDocument/2006/relationships/image" Target="../media/image5200.png"/><Relationship Id="rId4" Type="http://schemas.openxmlformats.org/officeDocument/2006/relationships/image" Target="../media/image4400.png"/><Relationship Id="rId9" Type="http://schemas.openxmlformats.org/officeDocument/2006/relationships/image" Target="../media/image5100.png"/></Relationships>
</file>

<file path=ppt/slides/_rels/slide31.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05.png"/><Relationship Id="rId18" Type="http://schemas.openxmlformats.org/officeDocument/2006/relationships/image" Target="../media/image211.png"/><Relationship Id="rId3" Type="http://schemas.openxmlformats.org/officeDocument/2006/relationships/image" Target="../media/image1210.png"/><Relationship Id="rId21" Type="http://schemas.openxmlformats.org/officeDocument/2006/relationships/image" Target="../media/image214.png"/><Relationship Id="rId7" Type="http://schemas.openxmlformats.org/officeDocument/2006/relationships/image" Target="../media/image160.png"/><Relationship Id="rId12" Type="http://schemas.openxmlformats.org/officeDocument/2006/relationships/image" Target="../media/image200.png"/><Relationship Id="rId17" Type="http://schemas.openxmlformats.org/officeDocument/2006/relationships/image" Target="../media/image210.png"/><Relationship Id="rId25" Type="http://schemas.openxmlformats.org/officeDocument/2006/relationships/image" Target="../media/image218.png"/><Relationship Id="rId2" Type="http://schemas.openxmlformats.org/officeDocument/2006/relationships/hyperlink" Target="https://qiita.com/amber_kshz/items/e47fa606863aa97c7bd7" TargetMode="External"/><Relationship Id="rId16" Type="http://schemas.openxmlformats.org/officeDocument/2006/relationships/image" Target="../media/image209.png"/><Relationship Id="rId20" Type="http://schemas.openxmlformats.org/officeDocument/2006/relationships/image" Target="../media/image213.png"/><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190.png"/><Relationship Id="rId24" Type="http://schemas.openxmlformats.org/officeDocument/2006/relationships/image" Target="../media/image217.png"/><Relationship Id="rId5" Type="http://schemas.openxmlformats.org/officeDocument/2006/relationships/image" Target="../media/image1411.png"/><Relationship Id="rId15" Type="http://schemas.openxmlformats.org/officeDocument/2006/relationships/image" Target="../media/image207.png"/><Relationship Id="rId23" Type="http://schemas.openxmlformats.org/officeDocument/2006/relationships/image" Target="../media/image216.png"/><Relationship Id="rId10" Type="http://schemas.openxmlformats.org/officeDocument/2006/relationships/image" Target="../media/image181.png"/><Relationship Id="rId19" Type="http://schemas.openxmlformats.org/officeDocument/2006/relationships/image" Target="../media/image212.png"/><Relationship Id="rId4" Type="http://schemas.openxmlformats.org/officeDocument/2006/relationships/image" Target="../media/image1310.png"/><Relationship Id="rId9" Type="http://schemas.openxmlformats.org/officeDocument/2006/relationships/image" Target="../media/image180.png"/><Relationship Id="rId14" Type="http://schemas.openxmlformats.org/officeDocument/2006/relationships/image" Target="../media/image206.png"/><Relationship Id="rId22" Type="http://schemas.openxmlformats.org/officeDocument/2006/relationships/image" Target="../media/image215.png"/></Relationships>
</file>

<file path=ppt/slides/_rels/slide32.xml.rels><?xml version="1.0" encoding="UTF-8" standalone="yes"?>
<Relationships xmlns="http://schemas.openxmlformats.org/package/2006/relationships"><Relationship Id="rId8" Type="http://schemas.openxmlformats.org/officeDocument/2006/relationships/image" Target="../media/image225.png"/><Relationship Id="rId3" Type="http://schemas.openxmlformats.org/officeDocument/2006/relationships/image" Target="../media/image82.png"/><Relationship Id="rId7" Type="http://schemas.openxmlformats.org/officeDocument/2006/relationships/image" Target="../media/image224.png"/><Relationship Id="rId2" Type="http://schemas.openxmlformats.org/officeDocument/2006/relationships/image" Target="../media/image219.png"/><Relationship Id="rId1" Type="http://schemas.openxmlformats.org/officeDocument/2006/relationships/slideLayout" Target="../slideLayouts/slideLayout7.xml"/><Relationship Id="rId6" Type="http://schemas.openxmlformats.org/officeDocument/2006/relationships/image" Target="../media/image223.png"/><Relationship Id="rId5" Type="http://schemas.openxmlformats.org/officeDocument/2006/relationships/image" Target="../media/image92.png"/><Relationship Id="rId10" Type="http://schemas.openxmlformats.org/officeDocument/2006/relationships/image" Target="../media/image227.png"/><Relationship Id="rId4" Type="http://schemas.openxmlformats.org/officeDocument/2006/relationships/image" Target="../media/image87.png"/><Relationship Id="rId9" Type="http://schemas.openxmlformats.org/officeDocument/2006/relationships/image" Target="../media/image226.png"/></Relationships>
</file>

<file path=ppt/slides/_rels/slide33.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220.png"/><Relationship Id="rId4" Type="http://schemas.openxmlformats.org/officeDocument/2006/relationships/image" Target="../media/image204.png"/></Relationships>
</file>

<file path=ppt/slides/_rels/slide34.xml.rels><?xml version="1.0" encoding="UTF-8" standalone="yes"?>
<Relationships xmlns="http://schemas.openxmlformats.org/package/2006/relationships"><Relationship Id="rId8" Type="http://schemas.openxmlformats.org/officeDocument/2006/relationships/image" Target="../media/image233.png"/><Relationship Id="rId3" Type="http://schemas.openxmlformats.org/officeDocument/2006/relationships/image" Target="../media/image228.png"/><Relationship Id="rId7" Type="http://schemas.openxmlformats.org/officeDocument/2006/relationships/image" Target="../media/image232.png"/><Relationship Id="rId2" Type="http://schemas.openxmlformats.org/officeDocument/2006/relationships/image" Target="../media/image222.png"/><Relationship Id="rId1" Type="http://schemas.openxmlformats.org/officeDocument/2006/relationships/slideLayout" Target="../slideLayouts/slideLayout7.xml"/><Relationship Id="rId6" Type="http://schemas.openxmlformats.org/officeDocument/2006/relationships/image" Target="../media/image231.png"/><Relationship Id="rId5" Type="http://schemas.openxmlformats.org/officeDocument/2006/relationships/image" Target="../media/image230.png"/><Relationship Id="rId4" Type="http://schemas.openxmlformats.org/officeDocument/2006/relationships/image" Target="../media/image229.png"/></Relationships>
</file>

<file path=ppt/slides/_rels/slide35.xml.rels><?xml version="1.0" encoding="UTF-8" standalone="yes"?>
<Relationships xmlns="http://schemas.openxmlformats.org/package/2006/relationships"><Relationship Id="rId3" Type="http://schemas.openxmlformats.org/officeDocument/2006/relationships/image" Target="../media/image235.png"/><Relationship Id="rId2" Type="http://schemas.openxmlformats.org/officeDocument/2006/relationships/image" Target="../media/image234.png"/><Relationship Id="rId1" Type="http://schemas.openxmlformats.org/officeDocument/2006/relationships/slideLayout" Target="../slideLayouts/slideLayout7.xml"/><Relationship Id="rId6" Type="http://schemas.openxmlformats.org/officeDocument/2006/relationships/image" Target="../media/image238.png"/><Relationship Id="rId5" Type="http://schemas.openxmlformats.org/officeDocument/2006/relationships/image" Target="../media/image237.png"/><Relationship Id="rId4" Type="http://schemas.openxmlformats.org/officeDocument/2006/relationships/image" Target="../media/image236.png"/></Relationships>
</file>

<file path=ppt/slides/_rels/slide36.xml.rels><?xml version="1.0" encoding="UTF-8" standalone="yes"?>
<Relationships xmlns="http://schemas.openxmlformats.org/package/2006/relationships"><Relationship Id="rId3" Type="http://schemas.openxmlformats.org/officeDocument/2006/relationships/image" Target="../media/image240.png"/><Relationship Id="rId7" Type="http://schemas.openxmlformats.org/officeDocument/2006/relationships/hyperlink" Target="https://hkawabata.github.io/technical-note/note/ML/Preprocess/lda.html" TargetMode="External"/><Relationship Id="rId2" Type="http://schemas.openxmlformats.org/officeDocument/2006/relationships/image" Target="../media/image239.png"/><Relationship Id="rId1" Type="http://schemas.openxmlformats.org/officeDocument/2006/relationships/slideLayout" Target="../slideLayouts/slideLayout7.xml"/><Relationship Id="rId6" Type="http://schemas.openxmlformats.org/officeDocument/2006/relationships/hyperlink" Target="https://academ-aid.com/statistics/kl-div-multi-normal" TargetMode="External"/><Relationship Id="rId5" Type="http://schemas.openxmlformats.org/officeDocument/2006/relationships/image" Target="../media/image142.png"/><Relationship Id="rId4" Type="http://schemas.openxmlformats.org/officeDocument/2006/relationships/image" Target="../media/image241.png"/></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hyperlink" Target="https://note.com/dean_ediburgh/n/n14851a0e9327" TargetMode="External"/><Relationship Id="rId1" Type="http://schemas.openxmlformats.org/officeDocument/2006/relationships/slideLayout" Target="../slideLayouts/slideLayout7.xml"/><Relationship Id="rId5" Type="http://schemas.openxmlformats.org/officeDocument/2006/relationships/hyperlink" Target="https://dora.bk.tsukuba.ac.jp/~takeuchi/?%E7%B7%9A%E5%BD%A2%E4%BB%A3%E6%95%B0%EF%BC%A9/%E5%AF%BE%E8%A7%92%E5%8C%96%EF%BC%88%E4%B8%80%E8%88%AC%E3%81%AE%E5%A0%B4%E5%90%88%EF%BC%89#kdfab8bf" TargetMode="External"/><Relationship Id="rId4" Type="http://schemas.openxmlformats.org/officeDocument/2006/relationships/image" Target="../media/image147.png"/></Relationships>
</file>

<file path=ppt/slides/_rels/slide38.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245.png"/><Relationship Id="rId1" Type="http://schemas.openxmlformats.org/officeDocument/2006/relationships/slideLayout" Target="../slideLayouts/slideLayout7.xml"/><Relationship Id="rId6" Type="http://schemas.openxmlformats.org/officeDocument/2006/relationships/image" Target="../media/image249.png"/><Relationship Id="rId5" Type="http://schemas.openxmlformats.org/officeDocument/2006/relationships/image" Target="../media/image151.png"/><Relationship Id="rId4" Type="http://schemas.openxmlformats.org/officeDocument/2006/relationships/image" Target="../media/image14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2340.png"/><Relationship Id="rId3" Type="http://schemas.openxmlformats.org/officeDocument/2006/relationships/image" Target="../media/image153.png"/><Relationship Id="rId7" Type="http://schemas.openxmlformats.org/officeDocument/2006/relationships/image" Target="../media/image2330.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2320.png"/><Relationship Id="rId5" Type="http://schemas.openxmlformats.org/officeDocument/2006/relationships/image" Target="../media/image2310.png"/><Relationship Id="rId10" Type="http://schemas.openxmlformats.org/officeDocument/2006/relationships/hyperlink" Target="https://qiita.com/amber_kshz/items/e47fa606863aa97c7bd7" TargetMode="External"/><Relationship Id="rId4" Type="http://schemas.openxmlformats.org/officeDocument/2006/relationships/image" Target="../media/image154.png"/><Relationship Id="rId9" Type="http://schemas.openxmlformats.org/officeDocument/2006/relationships/image" Target="../media/image2350.png"/></Relationships>
</file>

<file path=ppt/slides/_rels/slide42.xml.rels><?xml version="1.0" encoding="UTF-8" standalone="yes"?>
<Relationships xmlns="http://schemas.openxmlformats.org/package/2006/relationships"><Relationship Id="rId3" Type="http://schemas.openxmlformats.org/officeDocument/2006/relationships/image" Target="../media/image173.png"/><Relationship Id="rId2" Type="http://schemas.openxmlformats.org/officeDocument/2006/relationships/image" Target="../media/image165.png"/><Relationship Id="rId1" Type="http://schemas.openxmlformats.org/officeDocument/2006/relationships/slideLayout" Target="../slideLayouts/slideLayout7.xml"/><Relationship Id="rId4" Type="http://schemas.openxmlformats.org/officeDocument/2006/relationships/image" Target="../media/image174.png"/></Relationships>
</file>

<file path=ppt/slides/_rels/slide43.xml.rels><?xml version="1.0" encoding="UTF-8" standalone="yes"?>
<Relationships xmlns="http://schemas.openxmlformats.org/package/2006/relationships"><Relationship Id="rId3" Type="http://schemas.openxmlformats.org/officeDocument/2006/relationships/image" Target="../media/image2400.png"/><Relationship Id="rId2" Type="http://schemas.openxmlformats.org/officeDocument/2006/relationships/image" Target="../media/image239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9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s://aidemy.net/magazine/672/" TargetMode="Externa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590.png"/><Relationship Id="rId13" Type="http://schemas.openxmlformats.org/officeDocument/2006/relationships/image" Target="../media/image640.png"/><Relationship Id="rId3" Type="http://schemas.openxmlformats.org/officeDocument/2006/relationships/image" Target="../media/image540.png"/><Relationship Id="rId7" Type="http://schemas.openxmlformats.org/officeDocument/2006/relationships/image" Target="../media/image580.png"/><Relationship Id="rId12" Type="http://schemas.openxmlformats.org/officeDocument/2006/relationships/image" Target="../media/image630.png"/><Relationship Id="rId2" Type="http://schemas.openxmlformats.org/officeDocument/2006/relationships/image" Target="../media/image175.png"/><Relationship Id="rId1" Type="http://schemas.openxmlformats.org/officeDocument/2006/relationships/slideLayout" Target="../slideLayouts/slideLayout7.xml"/><Relationship Id="rId6" Type="http://schemas.openxmlformats.org/officeDocument/2006/relationships/image" Target="../media/image570.png"/><Relationship Id="rId11" Type="http://schemas.openxmlformats.org/officeDocument/2006/relationships/image" Target="../media/image620.png"/><Relationship Id="rId5" Type="http://schemas.openxmlformats.org/officeDocument/2006/relationships/image" Target="../media/image560.png"/><Relationship Id="rId10" Type="http://schemas.openxmlformats.org/officeDocument/2006/relationships/image" Target="../media/image176.png"/><Relationship Id="rId4" Type="http://schemas.openxmlformats.org/officeDocument/2006/relationships/image" Target="../media/image550.png"/><Relationship Id="rId9" Type="http://schemas.openxmlformats.org/officeDocument/2006/relationships/image" Target="../media/image600.png"/><Relationship Id="rId14" Type="http://schemas.openxmlformats.org/officeDocument/2006/relationships/image" Target="../media/image650.png"/></Relationships>
</file>

<file path=ppt/slides/_rels/slide47.xml.rels><?xml version="1.0" encoding="UTF-8" standalone="yes"?>
<Relationships xmlns="http://schemas.openxmlformats.org/package/2006/relationships"><Relationship Id="rId8" Type="http://schemas.openxmlformats.org/officeDocument/2006/relationships/image" Target="../media/image711.png"/><Relationship Id="rId3" Type="http://schemas.openxmlformats.org/officeDocument/2006/relationships/image" Target="../media/image670.png"/><Relationship Id="rId7" Type="http://schemas.openxmlformats.org/officeDocument/2006/relationships/image" Target="../media/image700.png"/><Relationship Id="rId2" Type="http://schemas.openxmlformats.org/officeDocument/2006/relationships/image" Target="../media/image660.png"/><Relationship Id="rId1" Type="http://schemas.openxmlformats.org/officeDocument/2006/relationships/slideLayout" Target="../slideLayouts/slideLayout7.xml"/><Relationship Id="rId6" Type="http://schemas.openxmlformats.org/officeDocument/2006/relationships/image" Target="../media/image690.png"/><Relationship Id="rId5" Type="http://schemas.openxmlformats.org/officeDocument/2006/relationships/image" Target="../media/image680.png"/><Relationship Id="rId10" Type="http://schemas.openxmlformats.org/officeDocument/2006/relationships/image" Target="../media/image730.png"/><Relationship Id="rId4" Type="http://schemas.openxmlformats.org/officeDocument/2006/relationships/image" Target="../media/image176.png"/><Relationship Id="rId9" Type="http://schemas.openxmlformats.org/officeDocument/2006/relationships/image" Target="../media/image720.png"/></Relationships>
</file>

<file path=ppt/slides/_rels/slide48.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image" Target="../media/image750.png"/><Relationship Id="rId7" Type="http://schemas.openxmlformats.org/officeDocument/2006/relationships/image" Target="../media/image790.png"/><Relationship Id="rId2" Type="http://schemas.openxmlformats.org/officeDocument/2006/relationships/image" Target="../media/image182.png"/><Relationship Id="rId1" Type="http://schemas.openxmlformats.org/officeDocument/2006/relationships/slideLayout" Target="../slideLayouts/slideLayout7.xml"/><Relationship Id="rId6" Type="http://schemas.openxmlformats.org/officeDocument/2006/relationships/image" Target="../media/image780.png"/><Relationship Id="rId5" Type="http://schemas.openxmlformats.org/officeDocument/2006/relationships/image" Target="../media/image770.png"/><Relationship Id="rId4" Type="http://schemas.openxmlformats.org/officeDocument/2006/relationships/image" Target="../media/image760.png"/></Relationships>
</file>

<file path=ppt/slides/_rels/slide49.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199.png"/><Relationship Id="rId1" Type="http://schemas.openxmlformats.org/officeDocument/2006/relationships/slideLayout" Target="../slideLayouts/slideLayout7.xml"/><Relationship Id="rId5" Type="http://schemas.openxmlformats.org/officeDocument/2006/relationships/image" Target="../media/image840.png"/><Relationship Id="rId4" Type="http://schemas.openxmlformats.org/officeDocument/2006/relationships/image" Target="../media/image830.png"/></Relationships>
</file>

<file path=ppt/slides/_rels/slide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1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413.png"/><Relationship Id="rId9" Type="http://schemas.openxmlformats.org/officeDocument/2006/relationships/image" Target="../media/image514.png"/></Relationships>
</file>

<file path=ppt/slides/_rels/slide50.xml.rels><?xml version="1.0" encoding="UTF-8" standalone="yes"?>
<Relationships xmlns="http://schemas.openxmlformats.org/package/2006/relationships"><Relationship Id="rId13" Type="http://schemas.openxmlformats.org/officeDocument/2006/relationships/image" Target="../media/image950.png"/><Relationship Id="rId3" Type="http://schemas.openxmlformats.org/officeDocument/2006/relationships/image" Target="../media/image860.png"/><Relationship Id="rId7" Type="http://schemas.openxmlformats.org/officeDocument/2006/relationships/image" Target="../media/image900.png"/><Relationship Id="rId12" Type="http://schemas.openxmlformats.org/officeDocument/2006/relationships/image" Target="../media/image940.png"/><Relationship Id="rId2" Type="http://schemas.openxmlformats.org/officeDocument/2006/relationships/image" Target="../media/image850.png"/><Relationship Id="rId1" Type="http://schemas.openxmlformats.org/officeDocument/2006/relationships/slideLayout" Target="../slideLayouts/slideLayout7.xml"/><Relationship Id="rId6" Type="http://schemas.openxmlformats.org/officeDocument/2006/relationships/image" Target="../media/image890.png"/><Relationship Id="rId11" Type="http://schemas.openxmlformats.org/officeDocument/2006/relationships/image" Target="../media/image930.png"/><Relationship Id="rId5" Type="http://schemas.openxmlformats.org/officeDocument/2006/relationships/image" Target="../media/image880.png"/><Relationship Id="rId10" Type="http://schemas.openxmlformats.org/officeDocument/2006/relationships/image" Target="../media/image920.png"/><Relationship Id="rId4" Type="http://schemas.openxmlformats.org/officeDocument/2006/relationships/image" Target="../media/image870.png"/><Relationship Id="rId9" Type="http://schemas.openxmlformats.org/officeDocument/2006/relationships/image" Target="../media/image911.png"/></Relationships>
</file>

<file path=ppt/slides/_rels/slide51.xml.rels><?xml version="1.0" encoding="UTF-8" standalone="yes"?>
<Relationships xmlns="http://schemas.openxmlformats.org/package/2006/relationships"><Relationship Id="rId3" Type="http://schemas.openxmlformats.org/officeDocument/2006/relationships/image" Target="../media/image970.png"/><Relationship Id="rId7" Type="http://schemas.openxmlformats.org/officeDocument/2006/relationships/image" Target="../media/image1011.png"/><Relationship Id="rId2" Type="http://schemas.openxmlformats.org/officeDocument/2006/relationships/image" Target="../media/image960.png"/><Relationship Id="rId1" Type="http://schemas.openxmlformats.org/officeDocument/2006/relationships/slideLayout" Target="../slideLayouts/slideLayout7.xml"/><Relationship Id="rId6" Type="http://schemas.openxmlformats.org/officeDocument/2006/relationships/image" Target="../media/image1000.png"/><Relationship Id="rId5" Type="http://schemas.openxmlformats.org/officeDocument/2006/relationships/image" Target="../media/image990.png"/><Relationship Id="rId4" Type="http://schemas.openxmlformats.org/officeDocument/2006/relationships/image" Target="../media/image980.png"/></Relationships>
</file>

<file path=ppt/slides/_rels/slide52.xml.rels><?xml version="1.0" encoding="UTF-8" standalone="yes"?>
<Relationships xmlns="http://schemas.openxmlformats.org/package/2006/relationships"><Relationship Id="rId8" Type="http://schemas.openxmlformats.org/officeDocument/2006/relationships/image" Target="../media/image1080.png"/><Relationship Id="rId3" Type="http://schemas.openxmlformats.org/officeDocument/2006/relationships/image" Target="../media/image1030.png"/><Relationship Id="rId7" Type="http://schemas.openxmlformats.org/officeDocument/2006/relationships/image" Target="../media/image1070.png"/><Relationship Id="rId2" Type="http://schemas.openxmlformats.org/officeDocument/2006/relationships/image" Target="../media/image1020.png"/><Relationship Id="rId1" Type="http://schemas.openxmlformats.org/officeDocument/2006/relationships/slideLayout" Target="../slideLayouts/slideLayout7.xml"/><Relationship Id="rId6" Type="http://schemas.openxmlformats.org/officeDocument/2006/relationships/image" Target="../media/image1060.png"/><Relationship Id="rId5" Type="http://schemas.openxmlformats.org/officeDocument/2006/relationships/image" Target="../media/image1050.png"/><Relationship Id="rId4" Type="http://schemas.openxmlformats.org/officeDocument/2006/relationships/image" Target="../media/image1040.png"/><Relationship Id="rId9" Type="http://schemas.openxmlformats.org/officeDocument/2006/relationships/image" Target="../media/image1090.png"/></Relationships>
</file>

<file path=ppt/slides/_rels/slide6.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7.xml"/><Relationship Id="rId5" Type="http://schemas.openxmlformats.org/officeDocument/2006/relationships/image" Target="../media/image40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5.png"/><Relationship Id="rId4" Type="http://schemas.openxmlformats.org/officeDocument/2006/relationships/image" Target="../media/image612.png"/></Relationships>
</file>

<file path=ppt/slides/_rels/slide8.xml.rels><?xml version="1.0" encoding="UTF-8" standalone="yes"?>
<Relationships xmlns="http://schemas.openxmlformats.org/package/2006/relationships"><Relationship Id="rId8" Type="http://schemas.openxmlformats.org/officeDocument/2006/relationships/image" Target="../media/image1013.png"/><Relationship Id="rId3" Type="http://schemas.openxmlformats.org/officeDocument/2006/relationships/image" Target="../media/image48.png"/><Relationship Id="rId7" Type="http://schemas.openxmlformats.org/officeDocument/2006/relationships/image" Target="../media/image913.png"/><Relationship Id="rId2" Type="http://schemas.openxmlformats.org/officeDocument/2006/relationships/image" Target="../media/image715.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1111.png"/></Relationships>
</file>

<file path=ppt/slides/_rels/slide9.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C5B30AC-379B-13B8-96BA-5077F0CAACF0}"/>
              </a:ext>
            </a:extLst>
          </p:cNvPr>
          <p:cNvSpPr txBox="1"/>
          <p:nvPr/>
        </p:nvSpPr>
        <p:spPr>
          <a:xfrm>
            <a:off x="349135" y="3025832"/>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数理とモデルの応用</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6F79991-AF3C-2445-D5B0-A673EFBEE41F}"/>
              </a:ext>
            </a:extLst>
          </p:cNvPr>
          <p:cNvSpPr txBox="1"/>
          <p:nvPr/>
        </p:nvSpPr>
        <p:spPr>
          <a:xfrm>
            <a:off x="422032" y="152238"/>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共分散行列の直感的イメージ</a:t>
            </a:r>
          </a:p>
        </p:txBody>
      </p:sp>
      <p:sp>
        <p:nvSpPr>
          <p:cNvPr id="3" name="テキスト ボックス 2">
            <a:extLst>
              <a:ext uri="{FF2B5EF4-FFF2-40B4-BE49-F238E27FC236}">
                <a16:creationId xmlns:a16="http://schemas.microsoft.com/office/drawing/2014/main" id="{2913CB82-6DE4-A7C5-312E-B5F37579C32C}"/>
              </a:ext>
            </a:extLst>
          </p:cNvPr>
          <p:cNvSpPr txBox="1"/>
          <p:nvPr/>
        </p:nvSpPr>
        <p:spPr>
          <a:xfrm>
            <a:off x="597878" y="646450"/>
            <a:ext cx="10905550" cy="707886"/>
          </a:xfrm>
          <a:prstGeom prst="rect">
            <a:avLst/>
          </a:prstGeom>
          <a:noFill/>
        </p:spPr>
        <p:txBody>
          <a:bodyPr wrap="non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ペアプロット行列は共分散の対象データの傾向を表している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ヒートマップを見ると、主成分ベクトルがどの次元方向に向きそうかがなんとなくわかる</a:t>
            </a:r>
          </a:p>
        </p:txBody>
      </p:sp>
      <p:sp>
        <p:nvSpPr>
          <p:cNvPr id="4" name="テキスト ボックス 3">
            <a:extLst>
              <a:ext uri="{FF2B5EF4-FFF2-40B4-BE49-F238E27FC236}">
                <a16:creationId xmlns:a16="http://schemas.microsoft.com/office/drawing/2014/main" id="{591C7EAD-7193-89A6-B36E-F9CD381DB2B8}"/>
              </a:ext>
            </a:extLst>
          </p:cNvPr>
          <p:cNvSpPr txBox="1"/>
          <p:nvPr/>
        </p:nvSpPr>
        <p:spPr>
          <a:xfrm>
            <a:off x="7974624" y="600652"/>
            <a:ext cx="224715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pairplot.ipynb</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59F687F6-BE08-DFD7-0B27-7246771D08D9}"/>
              </a:ext>
            </a:extLst>
          </p:cNvPr>
          <p:cNvPicPr>
            <a:picLocks noChangeAspect="1"/>
          </p:cNvPicPr>
          <p:nvPr/>
        </p:nvPicPr>
        <p:blipFill>
          <a:blip r:embed="rId3"/>
          <a:stretch>
            <a:fillRect/>
          </a:stretch>
        </p:blipFill>
        <p:spPr>
          <a:xfrm>
            <a:off x="1107831" y="1413837"/>
            <a:ext cx="4584305" cy="4286353"/>
          </a:xfrm>
          <a:prstGeom prst="rect">
            <a:avLst/>
          </a:prstGeom>
        </p:spPr>
      </p:pic>
      <p:pic>
        <p:nvPicPr>
          <p:cNvPr id="14" name="図 13">
            <a:extLst>
              <a:ext uri="{FF2B5EF4-FFF2-40B4-BE49-F238E27FC236}">
                <a16:creationId xmlns:a16="http://schemas.microsoft.com/office/drawing/2014/main" id="{3E05DC29-8169-FEAF-BBC0-D8C6FBAFCBB7}"/>
              </a:ext>
            </a:extLst>
          </p:cNvPr>
          <p:cNvPicPr>
            <a:picLocks noChangeAspect="1"/>
          </p:cNvPicPr>
          <p:nvPr/>
        </p:nvPicPr>
        <p:blipFill>
          <a:blip r:embed="rId4"/>
          <a:stretch>
            <a:fillRect/>
          </a:stretch>
        </p:blipFill>
        <p:spPr>
          <a:xfrm>
            <a:off x="6156714" y="1325937"/>
            <a:ext cx="4584306" cy="4530532"/>
          </a:xfrm>
          <a:prstGeom prst="rect">
            <a:avLst/>
          </a:prstGeom>
        </p:spPr>
      </p:pic>
      <p:sp>
        <p:nvSpPr>
          <p:cNvPr id="15" name="テキスト ボックス 14">
            <a:extLst>
              <a:ext uri="{FF2B5EF4-FFF2-40B4-BE49-F238E27FC236}">
                <a16:creationId xmlns:a16="http://schemas.microsoft.com/office/drawing/2014/main" id="{5EF60E1A-5554-D344-BDCD-F45CC74D2F98}"/>
              </a:ext>
            </a:extLst>
          </p:cNvPr>
          <p:cNvSpPr txBox="1"/>
          <p:nvPr/>
        </p:nvSpPr>
        <p:spPr>
          <a:xfrm>
            <a:off x="7447084" y="598071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p>
        </p:txBody>
      </p:sp>
    </p:spTree>
    <p:extLst>
      <p:ext uri="{BB962C8B-B14F-4D97-AF65-F5344CB8AC3E}">
        <p14:creationId xmlns:p14="http://schemas.microsoft.com/office/powerpoint/2010/main" val="3115105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4422310-0E14-4CD8-A736-4F7BC7DC5680}"/>
              </a:ext>
            </a:extLst>
          </p:cNvPr>
          <p:cNvSpPr txBox="1"/>
          <p:nvPr/>
        </p:nvSpPr>
        <p:spPr>
          <a:xfrm>
            <a:off x="597876" y="84103"/>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共分散行列の使い道</a:t>
            </a:r>
          </a:p>
        </p:txBody>
      </p:sp>
      <p:sp>
        <p:nvSpPr>
          <p:cNvPr id="3" name="テキスト ボックス 2">
            <a:extLst>
              <a:ext uri="{FF2B5EF4-FFF2-40B4-BE49-F238E27FC236}">
                <a16:creationId xmlns:a16="http://schemas.microsoft.com/office/drawing/2014/main" id="{C08A421A-4C36-B3A9-BAB3-5D45008CE636}"/>
              </a:ext>
            </a:extLst>
          </p:cNvPr>
          <p:cNvSpPr txBox="1"/>
          <p:nvPr/>
        </p:nvSpPr>
        <p:spPr>
          <a:xfrm>
            <a:off x="597876" y="739215"/>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多変量正規（ガウス）分布</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AE72EE4-ADCB-07C1-19DB-EE5EB9DAF131}"/>
                  </a:ext>
                </a:extLst>
              </p:cNvPr>
              <p:cNvSpPr txBox="1"/>
              <p:nvPr/>
            </p:nvSpPr>
            <p:spPr>
              <a:xfrm>
                <a:off x="1911299" y="1323969"/>
                <a:ext cx="5519203" cy="6664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1" i="1" smtClean="0">
                              <a:latin typeface="Cambria Math" panose="02040503050406030204" pitchFamily="18" charset="0"/>
                              <a:ea typeface="メイリオ" panose="020B0604030504040204" pitchFamily="50" charset="-128"/>
                            </a:rPr>
                          </m:ctrlPr>
                        </m:dPr>
                        <m:e>
                          <m:r>
                            <a:rPr kumimoji="1" lang="en-US" altLang="ja-JP" b="1" i="1" smtClean="0">
                              <a:latin typeface="Cambria Math" panose="02040503050406030204" pitchFamily="18" charset="0"/>
                              <a:ea typeface="メイリオ" panose="020B0604030504040204" pitchFamily="50" charset="-128"/>
                            </a:rPr>
                            <m:t>𝒙</m:t>
                          </m:r>
                        </m:e>
                        <m:e>
                          <m:r>
                            <a:rPr kumimoji="1" lang="ja-JP" altLang="en-US" b="1" i="1" smtClean="0">
                              <a:latin typeface="Cambria Math" panose="02040503050406030204" pitchFamily="18" charset="0"/>
                              <a:ea typeface="メイリオ" panose="020B0604030504040204" pitchFamily="50" charset="-128"/>
                            </a:rPr>
                            <m:t>𝝁</m:t>
                          </m:r>
                          <m:r>
                            <a:rPr kumimoji="1" lang="en-US" altLang="ja-JP" b="1" i="1" smtClean="0">
                              <a:latin typeface="Cambria Math" panose="02040503050406030204" pitchFamily="18" charset="0"/>
                              <a:ea typeface="メイリオ" panose="020B0604030504040204" pitchFamily="50" charset="-128"/>
                            </a:rPr>
                            <m:t>,</m:t>
                          </m:r>
                          <m:r>
                            <a:rPr kumimoji="1" lang="el-GR" altLang="ja-JP" b="1" i="1" smtClean="0">
                              <a:latin typeface="Cambria Math" panose="02040503050406030204" pitchFamily="18" charset="0"/>
                              <a:ea typeface="Cambria Math" panose="02040503050406030204" pitchFamily="18" charset="0"/>
                            </a:rPr>
                            <m:t>𝜮</m:t>
                          </m:r>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en-US" altLang="ja-JP" b="0" i="1" smtClean="0">
                                      <a:latin typeface="Cambria Math" panose="02040503050406030204" pitchFamily="18" charset="0"/>
                                      <a:ea typeface="メイリオ" panose="020B0604030504040204" pitchFamily="50" charset="-128"/>
                                    </a:rPr>
                                    <m:t>)</m:t>
                                  </m:r>
                                </m:e>
                                <m:sup>
                                  <m:r>
                                    <a:rPr kumimoji="1" lang="en-US" altLang="ja-JP" b="0" i="1" smtClean="0">
                                      <a:latin typeface="Cambria Math" panose="02040503050406030204" pitchFamily="18" charset="0"/>
                                      <a:ea typeface="メイリオ" panose="020B0604030504040204" pitchFamily="50" charset="-128"/>
                                    </a:rPr>
                                    <m:t>𝑑</m:t>
                                  </m:r>
                                </m:sup>
                              </m:sSup>
                              <m:r>
                                <a:rPr kumimoji="1" lang="en-US" altLang="ja-JP" b="0" i="1" smtClean="0">
                                  <a:latin typeface="Cambria Math" panose="02040503050406030204" pitchFamily="18" charset="0"/>
                                  <a:ea typeface="メイリオ" panose="020B0604030504040204" pitchFamily="50" charset="-128"/>
                                </a:rPr>
                                <m:t>|</m:t>
                              </m:r>
                              <m:r>
                                <a:rPr kumimoji="1" lang="el-GR" altLang="ja-JP" b="1" i="1" smtClean="0">
                                  <a:latin typeface="Cambria Math" panose="02040503050406030204" pitchFamily="18" charset="0"/>
                                  <a:ea typeface="Cambria Math" panose="02040503050406030204" pitchFamily="18" charset="0"/>
                                </a:rPr>
                                <m:t>𝜮</m:t>
                              </m:r>
                              <m:r>
                                <a:rPr kumimoji="1" lang="en-US" altLang="ja-JP" b="0" i="1" smtClean="0">
                                  <a:latin typeface="Cambria Math" panose="02040503050406030204" pitchFamily="18" charset="0"/>
                                  <a:ea typeface="Cambria Math" panose="02040503050406030204" pitchFamily="18" charset="0"/>
                                </a:rPr>
                                <m:t>|</m:t>
                              </m:r>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
                                <a:rPr kumimoji="1" lang="en-US" altLang="ja-JP" b="0" i="1" smtClean="0">
                                  <a:latin typeface="Cambria Math" panose="02040503050406030204" pitchFamily="18" charset="0"/>
                                  <a:ea typeface="メイリオ" panose="020B0604030504040204" pitchFamily="50" charset="-128"/>
                                </a:rPr>
                                <m:t>2</m:t>
                              </m:r>
                            </m:den>
                          </m:f>
                          <m:r>
                            <a:rPr kumimoji="1" lang="en-US" altLang="ja-JP" b="0"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𝒙</m:t>
                          </m:r>
                          <m:r>
                            <a:rPr kumimoji="1" lang="en-US" altLang="ja-JP" b="1" i="1" smtClean="0">
                              <a:latin typeface="Cambria Math" panose="02040503050406030204" pitchFamily="18" charset="0"/>
                              <a:ea typeface="メイリオ" panose="020B0604030504040204" pitchFamily="50" charset="-128"/>
                            </a:rPr>
                            <m:t>−</m:t>
                          </m:r>
                          <m:r>
                            <a:rPr kumimoji="1" lang="ja-JP" altLang="en-US" b="1" i="1" smtClean="0">
                              <a:latin typeface="Cambria Math" panose="02040503050406030204" pitchFamily="18" charset="0"/>
                              <a:ea typeface="メイリオ" panose="020B0604030504040204" pitchFamily="50" charset="-128"/>
                            </a:rPr>
                            <m:t>𝝁</m:t>
                          </m:r>
                          <m:sSup>
                            <m:sSupPr>
                              <m:ctrlPr>
                                <a:rPr kumimoji="1" lang="en-US" altLang="ja-JP" b="1" i="1" smtClean="0">
                                  <a:latin typeface="Cambria Math" panose="02040503050406030204" pitchFamily="18" charset="0"/>
                                  <a:ea typeface="メイリオ" panose="020B0604030504040204" pitchFamily="50" charset="-128"/>
                                </a:rPr>
                              </m:ctrlPr>
                            </m:sSupPr>
                            <m:e>
                              <m:r>
                                <a:rPr kumimoji="1" lang="en-US" altLang="ja-JP" b="1" i="1" smtClean="0">
                                  <a:latin typeface="Cambria Math" panose="02040503050406030204" pitchFamily="18" charset="0"/>
                                  <a:ea typeface="メイリオ" panose="020B0604030504040204" pitchFamily="50" charset="-128"/>
                                </a:rPr>
                                <m:t>)</m:t>
                              </m:r>
                            </m:e>
                            <m:sup>
                              <m:r>
                                <a:rPr kumimoji="1" lang="en-US" altLang="ja-JP" b="1" i="1" smtClean="0">
                                  <a:latin typeface="Cambria Math" panose="02040503050406030204" pitchFamily="18" charset="0"/>
                                  <a:ea typeface="メイリオ" panose="020B0604030504040204" pitchFamily="50" charset="-128"/>
                                </a:rPr>
                                <m:t>𝑻</m:t>
                              </m:r>
                            </m:sup>
                          </m:sSup>
                          <m:sSup>
                            <m:sSupPr>
                              <m:ctrlPr>
                                <a:rPr kumimoji="1" lang="en-US" altLang="ja-JP" b="1" i="1" smtClean="0">
                                  <a:latin typeface="Cambria Math" panose="02040503050406030204" pitchFamily="18" charset="0"/>
                                  <a:ea typeface="メイリオ" panose="020B0604030504040204" pitchFamily="50" charset="-128"/>
                                </a:rPr>
                              </m:ctrlPr>
                            </m:sSupPr>
                            <m:e>
                              <m:r>
                                <a:rPr kumimoji="1" lang="el-GR" altLang="ja-JP" b="1" i="1" smtClean="0">
                                  <a:latin typeface="Cambria Math" panose="02040503050406030204" pitchFamily="18" charset="0"/>
                                  <a:ea typeface="Cambria Math" panose="02040503050406030204" pitchFamily="18" charset="0"/>
                                </a:rPr>
                                <m:t>𝜮</m:t>
                              </m:r>
                            </m:e>
                            <m:sup>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sup>
                          </m:sSup>
                          <m:r>
                            <a:rPr kumimoji="1" lang="en-US" altLang="ja-JP" b="1" i="1">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𝒙</m:t>
                          </m:r>
                          <m:r>
                            <a:rPr kumimoji="1" lang="en-US" altLang="ja-JP" b="1" i="1">
                              <a:latin typeface="Cambria Math" panose="02040503050406030204" pitchFamily="18" charset="0"/>
                              <a:ea typeface="メイリオ" panose="020B0604030504040204" pitchFamily="50" charset="-128"/>
                            </a:rPr>
                            <m:t>−</m:t>
                          </m:r>
                          <m:r>
                            <a:rPr kumimoji="1" lang="ja-JP" altLang="en-US" b="1" i="1" smtClean="0">
                              <a:latin typeface="Cambria Math" panose="02040503050406030204" pitchFamily="18" charset="0"/>
                              <a:ea typeface="メイリオ" panose="020B0604030504040204" pitchFamily="50" charset="-128"/>
                            </a:rPr>
                            <m:t>𝝁</m:t>
                          </m:r>
                          <m:r>
                            <a:rPr kumimoji="1" lang="en-US" altLang="ja-JP" b="0" i="1" smtClean="0">
                              <a:latin typeface="Cambria Math" panose="02040503050406030204" pitchFamily="18" charset="0"/>
                              <a:ea typeface="メイリオ" panose="020B0604030504040204" pitchFamily="50" charset="-128"/>
                            </a:rPr>
                            <m:t>)</m:t>
                          </m:r>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5" name="テキスト ボックス 4">
                <a:extLst>
                  <a:ext uri="{FF2B5EF4-FFF2-40B4-BE49-F238E27FC236}">
                    <a16:creationId xmlns:a16="http://schemas.microsoft.com/office/drawing/2014/main" id="{CAE72EE4-ADCB-07C1-19DB-EE5EB9DAF131}"/>
                  </a:ext>
                </a:extLst>
              </p:cNvPr>
              <p:cNvSpPr txBox="1">
                <a:spLocks noRot="1" noChangeAspect="1" noMove="1" noResize="1" noEditPoints="1" noAdjustHandles="1" noChangeArrowheads="1" noChangeShapeType="1" noTextEdit="1"/>
              </p:cNvSpPr>
              <p:nvPr/>
            </p:nvSpPr>
            <p:spPr>
              <a:xfrm>
                <a:off x="1911299" y="1323969"/>
                <a:ext cx="5519203" cy="66646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5D5CE68-B824-499D-3AE8-9EBAB3BCB2FD}"/>
                  </a:ext>
                </a:extLst>
              </p:cNvPr>
              <p:cNvSpPr txBox="1"/>
              <p:nvPr/>
            </p:nvSpPr>
            <p:spPr>
              <a:xfrm>
                <a:off x="1812678" y="5940005"/>
                <a:ext cx="3817840"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𝑥</m:t>
                          </m:r>
                        </m:e>
                        <m:e>
                          <m:r>
                            <a:rPr kumimoji="1" lang="ja-JP" altLang="en-US" b="0" i="1" smtClean="0">
                              <a:latin typeface="Cambria Math" panose="02040503050406030204" pitchFamily="18" charset="0"/>
                              <a:ea typeface="メイリオ" panose="020B0604030504040204" pitchFamily="50" charset="-128"/>
                            </a:rPr>
                            <m:t>𝜇</m:t>
                          </m:r>
                          <m:r>
                            <a:rPr kumimoji="1" lang="en-US" altLang="ja-JP" b="0" i="1" smtClean="0">
                              <a:latin typeface="Cambria Math" panose="02040503050406030204" pitchFamily="18" charset="0"/>
                              <a:ea typeface="メイリオ" panose="020B0604030504040204" pitchFamily="50" charset="-128"/>
                            </a:rPr>
                            <m:t>,</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e>
                      </m:d>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b="0" i="1" smtClean="0">
                              <a:latin typeface="Cambria Math" panose="02040503050406030204" pitchFamily="18" charset="0"/>
                              <a:ea typeface="メイリオ" panose="020B0604030504040204" pitchFamily="50" charset="-128"/>
                            </a:rPr>
                            <m:t>1</m:t>
                          </m:r>
                        </m:num>
                        <m:den>
                          <m:rad>
                            <m:radPr>
                              <m:degHide m:val="on"/>
                              <m:ctrlPr>
                                <a:rPr kumimoji="1" lang="en-US" altLang="ja-JP" b="0" i="1" smtClean="0">
                                  <a:latin typeface="Cambria Math" panose="02040503050406030204" pitchFamily="18" charset="0"/>
                                  <a:ea typeface="メイリオ" panose="020B0604030504040204" pitchFamily="50" charset="-128"/>
                                </a:rPr>
                              </m:ctrlPr>
                            </m:radPr>
                            <m:deg/>
                            <m:e>
                              <m:r>
                                <a:rPr kumimoji="1" lang="en-US" altLang="ja-JP" b="0" i="1" smtClean="0">
                                  <a:latin typeface="Cambria Math" panose="02040503050406030204" pitchFamily="18" charset="0"/>
                                  <a:ea typeface="メイリオ" panose="020B0604030504040204" pitchFamily="50" charset="-128"/>
                                </a:rPr>
                                <m:t>2</m:t>
                              </m:r>
                              <m:r>
                                <a:rPr kumimoji="1" lang="ja-JP" altLang="en-US" b="0" i="1" smtClean="0">
                                  <a:latin typeface="Cambria Math" panose="02040503050406030204" pitchFamily="18" charset="0"/>
                                  <a:ea typeface="メイリオ" panose="020B0604030504040204" pitchFamily="50" charset="-128"/>
                                </a:rPr>
                                <m:t>𝜋</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e>
                          </m:rad>
                        </m:den>
                      </m:f>
                      <m:r>
                        <a:rPr kumimoji="1" lang="en-US" altLang="ja-JP" b="0" i="1" smtClean="0">
                          <a:latin typeface="Cambria Math" panose="02040503050406030204" pitchFamily="18" charset="0"/>
                          <a:ea typeface="メイリオ" panose="020B0604030504040204" pitchFamily="50" charset="-128"/>
                        </a:rPr>
                        <m:t>𝑒𝑥𝑝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f>
                            <m:fPr>
                              <m:ctrlPr>
                                <a:rPr kumimoji="1" lang="en-US" altLang="ja-JP" b="0" i="1" smtClean="0">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ja-JP" altLang="en-US" i="1" smtClean="0">
                                  <a:latin typeface="Cambria Math" panose="02040503050406030204" pitchFamily="18" charset="0"/>
                                  <a:ea typeface="メイリオ" panose="020B0604030504040204" pitchFamily="50" charset="-128"/>
                                </a:rPr>
                                <m:t>𝜇</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b="0" i="1" smtClean="0">
                                  <a:latin typeface="Cambria Math" panose="02040503050406030204" pitchFamily="18" charset="0"/>
                                  <a:ea typeface="メイリオ" panose="020B0604030504040204" pitchFamily="50" charset="-128"/>
                                </a:rPr>
                                <m:t>2</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den>
                          </m:f>
                        </m:e>
                      </m:d>
                    </m:oMath>
                  </m:oMathPara>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65D5CE68-B824-499D-3AE8-9EBAB3BCB2FD}"/>
                  </a:ext>
                </a:extLst>
              </p:cNvPr>
              <p:cNvSpPr txBox="1">
                <a:spLocks noRot="1" noChangeAspect="1" noMove="1" noResize="1" noEditPoints="1" noAdjustHandles="1" noChangeArrowheads="1" noChangeShapeType="1" noTextEdit="1"/>
              </p:cNvSpPr>
              <p:nvPr/>
            </p:nvSpPr>
            <p:spPr>
              <a:xfrm>
                <a:off x="1812678" y="5940005"/>
                <a:ext cx="3817840" cy="627992"/>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54FF48F-36E9-CE8A-048C-C5F28F8C7067}"/>
              </a:ext>
            </a:extLst>
          </p:cNvPr>
          <p:cNvSpPr txBox="1"/>
          <p:nvPr/>
        </p:nvSpPr>
        <p:spPr>
          <a:xfrm>
            <a:off x="955264" y="5171738"/>
            <a:ext cx="5057795" cy="769441"/>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単変量正規分布と実は同じ式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（ベクトル表現にしている点だけが違う）</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E55B1F3-0719-3064-733D-878E05089F01}"/>
                  </a:ext>
                </a:extLst>
              </p:cNvPr>
              <p:cNvSpPr txBox="1"/>
              <p:nvPr/>
            </p:nvSpPr>
            <p:spPr>
              <a:xfrm>
                <a:off x="1968759" y="2556158"/>
                <a:ext cx="3536546" cy="403124"/>
              </a:xfrm>
              <a:prstGeom prst="rect">
                <a:avLst/>
              </a:prstGeom>
              <a:noFill/>
            </p:spPr>
            <p:txBody>
              <a:bodyPr wrap="none" rtlCol="0">
                <a:spAutoFit/>
              </a:bodyPr>
              <a:lstStyle/>
              <a:p>
                <a:pPr algn="l"/>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𝒙</m:t>
                    </m:r>
                    <m:r>
                      <a:rPr kumimoji="1" lang="en-US" altLang="ja-JP" b="1" i="1" smtClean="0">
                        <a:latin typeface="Cambria Math" panose="02040503050406030204" pitchFamily="18" charset="0"/>
                        <a:ea typeface="メイリオ" panose="020B0604030504040204" pitchFamily="50" charset="-128"/>
                      </a:rPr>
                      <m:t>;</m:t>
                    </m:r>
                    <m:r>
                      <a:rPr kumimoji="1" lang="ja-JP" altLang="en-US" b="1" i="1">
                        <a:latin typeface="Cambria Math" panose="02040503050406030204" pitchFamily="18" charset="0"/>
                        <a:ea typeface="メイリオ" panose="020B0604030504040204" pitchFamily="50" charset="-128"/>
                      </a:rPr>
                      <m:t>確率変数</m:t>
                    </m:r>
                    <m:r>
                      <a:rPr kumimoji="1" lang="ja-JP" altLang="en-US"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　</m:t>
                    </m:r>
                    <m:r>
                      <a:rPr kumimoji="1" lang="en-US" altLang="ja-JP" b="1" i="1" smtClean="0">
                        <a:latin typeface="Cambria Math" panose="02040503050406030204" pitchFamily="18" charset="0"/>
                        <a:ea typeface="メイリオ" panose="020B0604030504040204" pitchFamily="50" charset="-128"/>
                      </a:rPr>
                      <m:t> </m:t>
                    </m:r>
                    <m:r>
                      <a:rPr kumimoji="1" lang="ja-JP" altLang="en-US" b="1" i="1" smtClean="0">
                        <a:latin typeface="Cambria Math" panose="02040503050406030204" pitchFamily="18" charset="0"/>
                        <a:ea typeface="メイリオ" panose="020B0604030504040204" pitchFamily="50" charset="-128"/>
                      </a:rPr>
                      <m:t>𝝁</m:t>
                    </m:r>
                    <m:r>
                      <a:rPr kumimoji="1" lang="en-US" altLang="ja-JP" b="1" i="1" smtClean="0">
                        <a:latin typeface="Cambria Math" panose="02040503050406030204" pitchFamily="18" charset="0"/>
                        <a:ea typeface="メイリオ" panose="020B0604030504040204" pitchFamily="50" charset="-128"/>
                      </a:rPr>
                      <m:t>: </m:t>
                    </m:r>
                    <m:r>
                      <a:rPr kumimoji="1" lang="ja-JP" altLang="en-US" b="1" i="1">
                        <a:latin typeface="Cambria Math" panose="02040503050406030204" pitchFamily="18" charset="0"/>
                        <a:ea typeface="メイリオ" panose="020B0604030504040204" pitchFamily="50" charset="-128"/>
                      </a:rPr>
                      <m:t>平均</m:t>
                    </m:r>
                  </m:oMath>
                </a14:m>
                <a:r>
                  <a:rPr kumimoji="1" lang="ja-JP" altLang="en-US" dirty="0">
                    <a:latin typeface="メイリオ" panose="020B0604030504040204" pitchFamily="50" charset="-128"/>
                    <a:ea typeface="メイリオ" panose="020B0604030504040204" pitchFamily="50" charset="-128"/>
                  </a:rPr>
                  <a:t>ベクトル</a:t>
                </a:r>
              </a:p>
            </p:txBody>
          </p:sp>
        </mc:Choice>
        <mc:Fallback>
          <p:sp>
            <p:nvSpPr>
              <p:cNvPr id="8" name="テキスト ボックス 7">
                <a:extLst>
                  <a:ext uri="{FF2B5EF4-FFF2-40B4-BE49-F238E27FC236}">
                    <a16:creationId xmlns:a16="http://schemas.microsoft.com/office/drawing/2014/main" id="{3E55B1F3-0719-3064-733D-878E05089F01}"/>
                  </a:ext>
                </a:extLst>
              </p:cNvPr>
              <p:cNvSpPr txBox="1">
                <a:spLocks noRot="1" noChangeAspect="1" noMove="1" noResize="1" noEditPoints="1" noAdjustHandles="1" noChangeArrowheads="1" noChangeShapeType="1" noTextEdit="1"/>
              </p:cNvSpPr>
              <p:nvPr/>
            </p:nvSpPr>
            <p:spPr>
              <a:xfrm>
                <a:off x="1968759" y="2556158"/>
                <a:ext cx="3536546" cy="403124"/>
              </a:xfrm>
              <a:prstGeom prst="rect">
                <a:avLst/>
              </a:prstGeom>
              <a:blipFill>
                <a:blip r:embed="rId4"/>
                <a:stretch>
                  <a:fillRect r="-862" b="-2424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FDB7825-AC1C-612A-E9AA-6435506D73AA}"/>
                  </a:ext>
                </a:extLst>
              </p:cNvPr>
              <p:cNvSpPr txBox="1"/>
              <p:nvPr/>
            </p:nvSpPr>
            <p:spPr>
              <a:xfrm>
                <a:off x="5673258" y="2581761"/>
                <a:ext cx="1887055" cy="400110"/>
              </a:xfrm>
              <a:prstGeom prst="rect">
                <a:avLst/>
              </a:prstGeom>
              <a:noFill/>
            </p:spPr>
            <p:txBody>
              <a:bodyPr wrap="none" rtlCol="0">
                <a:spAutoFit/>
              </a:bodyPr>
              <a:lstStyle/>
              <a:p>
                <a:pPr algn="l"/>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oMath>
                </a14:m>
                <a:r>
                  <a:rPr kumimoji="1" lang="ja-JP" altLang="en-US" sz="2000" dirty="0">
                    <a:latin typeface="メイリオ" panose="020B0604030504040204" pitchFamily="50" charset="-128"/>
                    <a:ea typeface="メイリオ" panose="020B0604030504040204" pitchFamily="50" charset="-128"/>
                  </a:rPr>
                  <a:t>：共分散行列</a:t>
                </a:r>
              </a:p>
            </p:txBody>
          </p:sp>
        </mc:Choice>
        <mc:Fallback>
          <p:sp>
            <p:nvSpPr>
              <p:cNvPr id="9" name="テキスト ボックス 8">
                <a:extLst>
                  <a:ext uri="{FF2B5EF4-FFF2-40B4-BE49-F238E27FC236}">
                    <a16:creationId xmlns:a16="http://schemas.microsoft.com/office/drawing/2014/main" id="{6FDB7825-AC1C-612A-E9AA-6435506D73AA}"/>
                  </a:ext>
                </a:extLst>
              </p:cNvPr>
              <p:cNvSpPr txBox="1">
                <a:spLocks noRot="1" noChangeAspect="1" noMove="1" noResize="1" noEditPoints="1" noAdjustHandles="1" noChangeArrowheads="1" noChangeShapeType="1" noTextEdit="1"/>
              </p:cNvSpPr>
              <p:nvPr/>
            </p:nvSpPr>
            <p:spPr>
              <a:xfrm>
                <a:off x="5673258" y="2581761"/>
                <a:ext cx="1887055" cy="400110"/>
              </a:xfrm>
              <a:prstGeom prst="rect">
                <a:avLst/>
              </a:prstGeom>
              <a:blipFill>
                <a:blip r:embed="rId5"/>
                <a:stretch>
                  <a:fillRect t="-9231" r="-3236" b="-2769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D110239-91A7-0185-CB04-33FC63AF766C}"/>
              </a:ext>
            </a:extLst>
          </p:cNvPr>
          <p:cNvSpPr txBox="1"/>
          <p:nvPr/>
        </p:nvSpPr>
        <p:spPr>
          <a:xfrm>
            <a:off x="7147249" y="725467"/>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pic>
        <p:nvPicPr>
          <p:cNvPr id="11" name="Picture 2" descr="多次元正規分布グラフ">
            <a:extLst>
              <a:ext uri="{FF2B5EF4-FFF2-40B4-BE49-F238E27FC236}">
                <a16:creationId xmlns:a16="http://schemas.microsoft.com/office/drawing/2014/main" id="{54262E05-D9C5-789F-5473-892F81CA2E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2798" y="1931333"/>
            <a:ext cx="3333750" cy="2066925"/>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D74C0D6A-9DEC-F94A-C5D4-D9627C24E715}"/>
              </a:ext>
            </a:extLst>
          </p:cNvPr>
          <p:cNvSpPr txBox="1"/>
          <p:nvPr/>
        </p:nvSpPr>
        <p:spPr>
          <a:xfrm>
            <a:off x="8453805" y="4087447"/>
            <a:ext cx="28777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a:t>
            </a:r>
            <a:r>
              <a:rPr kumimoji="1" lang="en-US" altLang="ja-JP" sz="2400" dirty="0">
                <a:latin typeface="メイリオ" panose="020B0604030504040204" pitchFamily="50" charset="-128"/>
                <a:ea typeface="メイリオ" panose="020B0604030504040204" pitchFamily="50" charset="-128"/>
              </a:rPr>
              <a:t>D</a:t>
            </a:r>
            <a:r>
              <a:rPr kumimoji="1" lang="ja-JP" altLang="en-US" sz="2400" dirty="0">
                <a:latin typeface="メイリオ" panose="020B0604030504040204" pitchFamily="50" charset="-128"/>
                <a:ea typeface="メイリオ" panose="020B0604030504040204" pitchFamily="50" charset="-128"/>
              </a:rPr>
              <a:t>デモプログラム</a:t>
            </a:r>
          </a:p>
        </p:txBody>
      </p:sp>
      <p:sp>
        <p:nvSpPr>
          <p:cNvPr id="13" name="テキスト ボックス 12">
            <a:extLst>
              <a:ext uri="{FF2B5EF4-FFF2-40B4-BE49-F238E27FC236}">
                <a16:creationId xmlns:a16="http://schemas.microsoft.com/office/drawing/2014/main" id="{C139209D-FA20-43D8-EF60-CC7B33F4FC63}"/>
              </a:ext>
            </a:extLst>
          </p:cNvPr>
          <p:cNvSpPr txBox="1"/>
          <p:nvPr/>
        </p:nvSpPr>
        <p:spPr>
          <a:xfrm>
            <a:off x="8557199" y="4445112"/>
            <a:ext cx="29237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multi_normal_3Dplot.py</a:t>
            </a:r>
            <a:endParaRPr kumimoji="1" lang="ja-JP" altLang="en-US"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ECB6ED2D-0D4B-7216-7A8F-1BA78F9D7564}"/>
              </a:ext>
            </a:extLst>
          </p:cNvPr>
          <p:cNvSpPr txBox="1"/>
          <p:nvPr/>
        </p:nvSpPr>
        <p:spPr>
          <a:xfrm>
            <a:off x="8588938" y="4764378"/>
            <a:ext cx="3141470" cy="923330"/>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Jupyter</a:t>
            </a:r>
            <a:r>
              <a:rPr kumimoji="1" lang="ja-JP" altLang="en-US" dirty="0">
                <a:latin typeface="メイリオ" panose="020B0604030504040204" pitchFamily="50" charset="-128"/>
                <a:ea typeface="メイリオ" panose="020B0604030504040204" pitchFamily="50" charset="-128"/>
              </a:rPr>
              <a:t>だとレンダリングに制約があるので、</a:t>
            </a:r>
            <a:r>
              <a:rPr kumimoji="1" lang="en-US" altLang="ja-JP" dirty="0">
                <a:latin typeface="メイリオ" panose="020B0604030504040204" pitchFamily="50" charset="-128"/>
                <a:ea typeface="メイリオ" panose="020B0604030504040204" pitchFamily="50" charset="-128"/>
              </a:rPr>
              <a:t>vs code</a:t>
            </a:r>
            <a:r>
              <a:rPr kumimoji="1" lang="ja-JP" altLang="en-US" dirty="0">
                <a:latin typeface="メイリオ" panose="020B0604030504040204" pitchFamily="50" charset="-128"/>
                <a:ea typeface="メイリオ" panose="020B0604030504040204" pitchFamily="50" charset="-128"/>
              </a:rPr>
              <a:t>で実行する</a:t>
            </a:r>
          </a:p>
        </p:txBody>
      </p:sp>
      <p:sp>
        <p:nvSpPr>
          <p:cNvPr id="15" name="テキスト ボックス 14">
            <a:extLst>
              <a:ext uri="{FF2B5EF4-FFF2-40B4-BE49-F238E27FC236}">
                <a16:creationId xmlns:a16="http://schemas.microsoft.com/office/drawing/2014/main" id="{1EC524D9-9EC9-EC1C-15F2-B9C639149116}"/>
              </a:ext>
            </a:extLst>
          </p:cNvPr>
          <p:cNvSpPr txBox="1"/>
          <p:nvPr/>
        </p:nvSpPr>
        <p:spPr>
          <a:xfrm>
            <a:off x="711052" y="4220807"/>
            <a:ext cx="7454285"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この例では２変量だが、</a:t>
            </a:r>
            <a:r>
              <a:rPr kumimoji="1" lang="en-US" altLang="ja-JP" sz="2400" u="sng" dirty="0">
                <a:latin typeface="メイリオ" panose="020B0604030504040204" pitchFamily="50" charset="-128"/>
                <a:ea typeface="メイリオ" panose="020B0604030504040204" pitchFamily="50" charset="-128"/>
              </a:rPr>
              <a:t>n</a:t>
            </a:r>
            <a:r>
              <a:rPr kumimoji="1" lang="ja-JP" altLang="en-US" sz="2400" u="sng" dirty="0">
                <a:latin typeface="メイリオ" panose="020B0604030504040204" pitchFamily="50" charset="-128"/>
                <a:ea typeface="メイリオ" panose="020B0604030504040204" pitchFamily="50" charset="-128"/>
              </a:rPr>
              <a:t>変量正規分布まで拡張可能</a:t>
            </a:r>
          </a:p>
        </p:txBody>
      </p:sp>
      <p:sp>
        <p:nvSpPr>
          <p:cNvPr id="16" name="正方形/長方形 15">
            <a:extLst>
              <a:ext uri="{FF2B5EF4-FFF2-40B4-BE49-F238E27FC236}">
                <a16:creationId xmlns:a16="http://schemas.microsoft.com/office/drawing/2014/main" id="{D7E3BB5D-81A0-56A3-8F1B-0CD672342C47}"/>
              </a:ext>
            </a:extLst>
          </p:cNvPr>
          <p:cNvSpPr/>
          <p:nvPr/>
        </p:nvSpPr>
        <p:spPr>
          <a:xfrm>
            <a:off x="873620" y="5016272"/>
            <a:ext cx="5878286" cy="16310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0097310C-2DB9-DAD3-BD1B-6D8B01997E66}"/>
              </a:ext>
            </a:extLst>
          </p:cNvPr>
          <p:cNvSpPr txBox="1"/>
          <p:nvPr/>
        </p:nvSpPr>
        <p:spPr>
          <a:xfrm>
            <a:off x="1881450" y="2913940"/>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18" name="テキスト ボックス 17">
            <a:extLst>
              <a:ext uri="{FF2B5EF4-FFF2-40B4-BE49-F238E27FC236}">
                <a16:creationId xmlns:a16="http://schemas.microsoft.com/office/drawing/2014/main" id="{F487CB72-C00B-42B0-5180-F9C99A0A7805}"/>
              </a:ext>
            </a:extLst>
          </p:cNvPr>
          <p:cNvSpPr txBox="1"/>
          <p:nvPr/>
        </p:nvSpPr>
        <p:spPr>
          <a:xfrm>
            <a:off x="3881535" y="2884302"/>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（縦ベクトル）</a:t>
            </a:r>
          </a:p>
        </p:txBody>
      </p:sp>
      <p:sp>
        <p:nvSpPr>
          <p:cNvPr id="19" name="テキスト ボックス 18">
            <a:extLst>
              <a:ext uri="{FF2B5EF4-FFF2-40B4-BE49-F238E27FC236}">
                <a16:creationId xmlns:a16="http://schemas.microsoft.com/office/drawing/2014/main" id="{5646EF24-5C64-EF6D-6007-3094969935B8}"/>
              </a:ext>
            </a:extLst>
          </p:cNvPr>
          <p:cNvSpPr txBox="1"/>
          <p:nvPr/>
        </p:nvSpPr>
        <p:spPr>
          <a:xfrm>
            <a:off x="5130949" y="2217034"/>
            <a:ext cx="1620957"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スカラーになる</a:t>
            </a:r>
          </a:p>
        </p:txBody>
      </p:sp>
      <p:sp>
        <p:nvSpPr>
          <p:cNvPr id="20" name="右中かっこ 19">
            <a:extLst>
              <a:ext uri="{FF2B5EF4-FFF2-40B4-BE49-F238E27FC236}">
                <a16:creationId xmlns:a16="http://schemas.microsoft.com/office/drawing/2014/main" id="{00925FF2-0AA6-F091-AC0B-4BB645DEA77B}"/>
              </a:ext>
            </a:extLst>
          </p:cNvPr>
          <p:cNvSpPr/>
          <p:nvPr/>
        </p:nvSpPr>
        <p:spPr>
          <a:xfrm rot="5400000">
            <a:off x="5874051" y="943267"/>
            <a:ext cx="292638" cy="22366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E0922474-89C9-DBC3-259D-69B1ABA09929}"/>
                  </a:ext>
                </a:extLst>
              </p:cNvPr>
              <p:cNvSpPr txBox="1"/>
              <p:nvPr/>
            </p:nvSpPr>
            <p:spPr>
              <a:xfrm>
                <a:off x="2404081" y="2093355"/>
                <a:ext cx="2463431"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𝑑</m:t>
                    </m:r>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確率ベクトル次元数</a:t>
                </a:r>
              </a:p>
            </p:txBody>
          </p:sp>
        </mc:Choice>
        <mc:Fallback>
          <p:sp>
            <p:nvSpPr>
              <p:cNvPr id="21" name="テキスト ボックス 20">
                <a:extLst>
                  <a:ext uri="{FF2B5EF4-FFF2-40B4-BE49-F238E27FC236}">
                    <a16:creationId xmlns:a16="http://schemas.microsoft.com/office/drawing/2014/main" id="{E0922474-89C9-DBC3-259D-69B1ABA09929}"/>
                  </a:ext>
                </a:extLst>
              </p:cNvPr>
              <p:cNvSpPr txBox="1">
                <a:spLocks noRot="1" noChangeAspect="1" noMove="1" noResize="1" noEditPoints="1" noAdjustHandles="1" noChangeArrowheads="1" noChangeShapeType="1" noTextEdit="1"/>
              </p:cNvSpPr>
              <p:nvPr/>
            </p:nvSpPr>
            <p:spPr>
              <a:xfrm>
                <a:off x="2404081" y="2093355"/>
                <a:ext cx="2463431" cy="369332"/>
              </a:xfrm>
              <a:prstGeom prst="rect">
                <a:avLst/>
              </a:prstGeom>
              <a:blipFill>
                <a:blip r:embed="rId7"/>
                <a:stretch>
                  <a:fillRect t="-4918" r="-1980" b="-278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7400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1C8E48-824C-C65B-DB6C-607713790DA4}"/>
              </a:ext>
            </a:extLst>
          </p:cNvPr>
          <p:cNvSpPr txBox="1"/>
          <p:nvPr/>
        </p:nvSpPr>
        <p:spPr>
          <a:xfrm>
            <a:off x="411995" y="65490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演習：共分散行列の実装</a:t>
            </a:r>
          </a:p>
        </p:txBody>
      </p:sp>
      <p:sp>
        <p:nvSpPr>
          <p:cNvPr id="4" name="テキスト ボックス 3">
            <a:extLst>
              <a:ext uri="{FF2B5EF4-FFF2-40B4-BE49-F238E27FC236}">
                <a16:creationId xmlns:a16="http://schemas.microsoft.com/office/drawing/2014/main" id="{8A54D014-B6E7-7E58-C037-ECECE4C6A1DA}"/>
              </a:ext>
            </a:extLst>
          </p:cNvPr>
          <p:cNvSpPr txBox="1"/>
          <p:nvPr/>
        </p:nvSpPr>
        <p:spPr>
          <a:xfrm>
            <a:off x="989214" y="1828800"/>
            <a:ext cx="7462299" cy="1938992"/>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data\toydata.csv</a:t>
            </a:r>
            <a:r>
              <a:rPr kumimoji="1" lang="ja-JP" altLang="en-US" sz="2400" dirty="0">
                <a:latin typeface="メイリオ" panose="020B0604030504040204" pitchFamily="50" charset="-128"/>
                <a:ea typeface="メイリオ" panose="020B0604030504040204" pitchFamily="50" charset="-128"/>
              </a:rPr>
              <a:t>をもとに共分散行列を計算する。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共分散行列は何行何列か？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共分散行列を計算するプログラムを実装せよ</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927B580-DE4B-5F7B-2154-3B7077922AB9}"/>
              </a:ext>
            </a:extLst>
          </p:cNvPr>
          <p:cNvSpPr txBox="1"/>
          <p:nvPr/>
        </p:nvSpPr>
        <p:spPr>
          <a:xfrm>
            <a:off x="989214" y="6126480"/>
            <a:ext cx="31747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答え</a:t>
            </a:r>
            <a:r>
              <a:rPr kumimoji="1" lang="en-US" altLang="ja-JP" sz="2400" dirty="0">
                <a:latin typeface="メイリオ" panose="020B0604030504040204" pitchFamily="50" charset="-128"/>
                <a:ea typeface="メイリオ" panose="020B0604030504040204" pitchFamily="50" charset="-128"/>
              </a:rPr>
              <a:t>: cov_matrix.py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6434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F28D73-E083-1C87-8F90-4931AF091CA7}"/>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主成分分析の数学（２）</a:t>
            </a:r>
          </a:p>
        </p:txBody>
      </p:sp>
      <p:sp>
        <p:nvSpPr>
          <p:cNvPr id="3" name="テキスト ボックス 2">
            <a:extLst>
              <a:ext uri="{FF2B5EF4-FFF2-40B4-BE49-F238E27FC236}">
                <a16:creationId xmlns:a16="http://schemas.microsoft.com/office/drawing/2014/main" id="{277846F9-6CBD-76DF-4FD5-F3C023C17B4C}"/>
              </a:ext>
            </a:extLst>
          </p:cNvPr>
          <p:cNvSpPr txBox="1"/>
          <p:nvPr/>
        </p:nvSpPr>
        <p:spPr>
          <a:xfrm>
            <a:off x="3433157" y="350797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主成分得点の算出</a:t>
            </a:r>
          </a:p>
        </p:txBody>
      </p:sp>
    </p:spTree>
    <p:extLst>
      <p:ext uri="{BB962C8B-B14F-4D97-AF65-F5344CB8AC3E}">
        <p14:creationId xmlns:p14="http://schemas.microsoft.com/office/powerpoint/2010/main" val="19238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0642B97A-1C4E-C19E-EA2E-41782D370D09}"/>
              </a:ext>
            </a:extLst>
          </p:cNvPr>
          <p:cNvSpPr/>
          <p:nvPr/>
        </p:nvSpPr>
        <p:spPr>
          <a:xfrm>
            <a:off x="7070844" y="4702727"/>
            <a:ext cx="3082400" cy="1112505"/>
          </a:xfrm>
          <a:prstGeom prst="rect">
            <a:avLst/>
          </a:prstGeom>
          <a:solidFill>
            <a:srgbClr val="A6A6A6">
              <a:alpha val="4117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 name="直線コネクタ 2">
            <a:extLst>
              <a:ext uri="{FF2B5EF4-FFF2-40B4-BE49-F238E27FC236}">
                <a16:creationId xmlns:a16="http://schemas.microsoft.com/office/drawing/2014/main" id="{F5644FB8-C82C-57FA-192B-27E0CB22DF2B}"/>
              </a:ext>
            </a:extLst>
          </p:cNvPr>
          <p:cNvCxnSpPr>
            <a:cxnSpLocks/>
          </p:cNvCxnSpPr>
          <p:nvPr/>
        </p:nvCxnSpPr>
        <p:spPr>
          <a:xfrm flipH="1">
            <a:off x="8347315" y="5233608"/>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 name="テキスト ボックス 3">
            <a:extLst>
              <a:ext uri="{FF2B5EF4-FFF2-40B4-BE49-F238E27FC236}">
                <a16:creationId xmlns:a16="http://schemas.microsoft.com/office/drawing/2014/main" id="{8E7E8940-0C33-24DA-0824-EFEB7A5D7769}"/>
              </a:ext>
            </a:extLst>
          </p:cNvPr>
          <p:cNvSpPr txBox="1"/>
          <p:nvPr/>
        </p:nvSpPr>
        <p:spPr>
          <a:xfrm rot="10800000">
            <a:off x="8963417" y="524611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B5B77C4E-2D24-3B12-6E56-CD0F9A2A5E33}"/>
              </a:ext>
            </a:extLst>
          </p:cNvPr>
          <p:cNvSpPr txBox="1"/>
          <p:nvPr/>
        </p:nvSpPr>
        <p:spPr>
          <a:xfrm rot="10800000">
            <a:off x="9318678" y="4788417"/>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F54C8630-B415-DEC4-1F36-E7E09DEF1127}"/>
              </a:ext>
            </a:extLst>
          </p:cNvPr>
          <p:cNvSpPr txBox="1"/>
          <p:nvPr/>
        </p:nvSpPr>
        <p:spPr>
          <a:xfrm rot="8193147">
            <a:off x="7195083" y="498707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9726A727-2C19-A4AF-D0F5-3FCC9E219B43}"/>
              </a:ext>
            </a:extLst>
          </p:cNvPr>
          <p:cNvSpPr txBox="1"/>
          <p:nvPr/>
        </p:nvSpPr>
        <p:spPr>
          <a:xfrm rot="10800000">
            <a:off x="9389351" y="505044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257CFA11-C669-ABE5-5522-4FB046300C28}"/>
              </a:ext>
            </a:extLst>
          </p:cNvPr>
          <p:cNvSpPr txBox="1"/>
          <p:nvPr/>
        </p:nvSpPr>
        <p:spPr>
          <a:xfrm rot="10800000">
            <a:off x="9308729" y="5545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369FC66E-D4A2-E482-75D1-B49147935CFB}"/>
              </a:ext>
            </a:extLst>
          </p:cNvPr>
          <p:cNvSpPr txBox="1"/>
          <p:nvPr/>
        </p:nvSpPr>
        <p:spPr>
          <a:xfrm rot="8193147">
            <a:off x="7909737" y="502603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127A4711-206D-4DF8-F9BD-BEA7D3C90202}"/>
              </a:ext>
            </a:extLst>
          </p:cNvPr>
          <p:cNvSpPr txBox="1"/>
          <p:nvPr/>
        </p:nvSpPr>
        <p:spPr>
          <a:xfrm rot="10800000">
            <a:off x="9308095" y="52474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980D702-E88F-410D-4DEA-628E13AF5784}"/>
              </a:ext>
            </a:extLst>
          </p:cNvPr>
          <p:cNvSpPr txBox="1"/>
          <p:nvPr/>
        </p:nvSpPr>
        <p:spPr>
          <a:xfrm rot="10800000">
            <a:off x="9238452" y="47769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3A48B18-F869-6332-5248-0A0752C6A8C7}"/>
              </a:ext>
            </a:extLst>
          </p:cNvPr>
          <p:cNvSpPr txBox="1"/>
          <p:nvPr/>
        </p:nvSpPr>
        <p:spPr>
          <a:xfrm rot="8193147">
            <a:off x="7546116" y="515363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596EDAC-311E-FC2D-A310-33D491E022DD}"/>
              </a:ext>
            </a:extLst>
          </p:cNvPr>
          <p:cNvSpPr txBox="1"/>
          <p:nvPr/>
        </p:nvSpPr>
        <p:spPr>
          <a:xfrm rot="8193147">
            <a:off x="7030372" y="540731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C0F4C7AB-F65C-3BF2-D838-75FE425F263A}"/>
              </a:ext>
            </a:extLst>
          </p:cNvPr>
          <p:cNvSpPr txBox="1"/>
          <p:nvPr/>
        </p:nvSpPr>
        <p:spPr>
          <a:xfrm rot="8193147">
            <a:off x="8588865" y="5124156"/>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93A32000-DA91-DF0F-7927-7A6504FA74A2}"/>
              </a:ext>
            </a:extLst>
          </p:cNvPr>
          <p:cNvSpPr txBox="1"/>
          <p:nvPr/>
        </p:nvSpPr>
        <p:spPr>
          <a:xfrm rot="8193147">
            <a:off x="8129230" y="466955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65261845-A401-A827-A7D8-F3D56964A8D0}"/>
              </a:ext>
            </a:extLst>
          </p:cNvPr>
          <p:cNvSpPr txBox="1"/>
          <p:nvPr/>
        </p:nvSpPr>
        <p:spPr>
          <a:xfrm rot="8193147">
            <a:off x="7636842" y="555613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494FF0B9-640C-7533-03AA-C41228BB0DAF}"/>
              </a:ext>
            </a:extLst>
          </p:cNvPr>
          <p:cNvSpPr txBox="1"/>
          <p:nvPr/>
        </p:nvSpPr>
        <p:spPr>
          <a:xfrm rot="8193147">
            <a:off x="7754322" y="484384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84952225-A410-538C-5FA0-2BE2FEF9DB0C}"/>
              </a:ext>
            </a:extLst>
          </p:cNvPr>
          <p:cNvSpPr txBox="1"/>
          <p:nvPr/>
        </p:nvSpPr>
        <p:spPr>
          <a:xfrm rot="8193147">
            <a:off x="7347969" y="555328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B3E08C1F-293C-E709-7DB3-9F50008597E1}"/>
              </a:ext>
            </a:extLst>
          </p:cNvPr>
          <p:cNvSpPr txBox="1"/>
          <p:nvPr/>
        </p:nvSpPr>
        <p:spPr>
          <a:xfrm rot="10800000">
            <a:off x="8768981" y="48798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5747E70-CE6E-9722-BE0D-53D8DE2A4AC4}"/>
              </a:ext>
            </a:extLst>
          </p:cNvPr>
          <p:cNvSpPr txBox="1"/>
          <p:nvPr/>
        </p:nvSpPr>
        <p:spPr>
          <a:xfrm rot="10800000">
            <a:off x="8967048" y="45064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1363106-6096-C40B-2D28-001A4CC9B382}"/>
              </a:ext>
            </a:extLst>
          </p:cNvPr>
          <p:cNvSpPr txBox="1"/>
          <p:nvPr/>
        </p:nvSpPr>
        <p:spPr>
          <a:xfrm rot="8193147">
            <a:off x="7879240" y="534914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2DDA8335-354F-17D4-547A-0DB106E607D0}"/>
              </a:ext>
            </a:extLst>
          </p:cNvPr>
          <p:cNvSpPr txBox="1"/>
          <p:nvPr/>
        </p:nvSpPr>
        <p:spPr>
          <a:xfrm rot="10800000">
            <a:off x="9186143" y="5017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112D5F-4E03-DA05-4056-C5845EC4DD9A}"/>
              </a:ext>
            </a:extLst>
          </p:cNvPr>
          <p:cNvSpPr txBox="1"/>
          <p:nvPr/>
        </p:nvSpPr>
        <p:spPr>
          <a:xfrm rot="8193147">
            <a:off x="6695371" y="4739125"/>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46BE8EB8-4540-89F2-62BC-B24F0C30093F}"/>
              </a:ext>
            </a:extLst>
          </p:cNvPr>
          <p:cNvSpPr txBox="1"/>
          <p:nvPr/>
        </p:nvSpPr>
        <p:spPr>
          <a:xfrm rot="8193147">
            <a:off x="7046404" y="490567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8A56723-25C8-91DE-6C95-4763005FC9D6}"/>
              </a:ext>
            </a:extLst>
          </p:cNvPr>
          <p:cNvSpPr txBox="1"/>
          <p:nvPr/>
        </p:nvSpPr>
        <p:spPr>
          <a:xfrm rot="8193147">
            <a:off x="7579789" y="452935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35CF31CF-C7B1-D0B0-9FB2-AAEB41578100}"/>
              </a:ext>
            </a:extLst>
          </p:cNvPr>
          <p:cNvSpPr txBox="1"/>
          <p:nvPr/>
        </p:nvSpPr>
        <p:spPr>
          <a:xfrm rot="10800000">
            <a:off x="9776214" y="551961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849CE295-4963-C12A-D9E5-58F1280EDA65}"/>
              </a:ext>
            </a:extLst>
          </p:cNvPr>
          <p:cNvSpPr txBox="1"/>
          <p:nvPr/>
        </p:nvSpPr>
        <p:spPr>
          <a:xfrm rot="10800000">
            <a:off x="10031932" y="505156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E3C0BA3-E540-E96C-095F-E7FFBB749023}"/>
              </a:ext>
            </a:extLst>
          </p:cNvPr>
          <p:cNvSpPr txBox="1"/>
          <p:nvPr/>
        </p:nvSpPr>
        <p:spPr>
          <a:xfrm rot="10800000">
            <a:off x="9452837" y="530554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1" name="直線矢印コネクタ 30">
            <a:extLst>
              <a:ext uri="{FF2B5EF4-FFF2-40B4-BE49-F238E27FC236}">
                <a16:creationId xmlns:a16="http://schemas.microsoft.com/office/drawing/2014/main" id="{42EB4217-0DF3-2A98-EC46-998BBD05FB9C}"/>
              </a:ext>
            </a:extLst>
          </p:cNvPr>
          <p:cNvCxnSpPr>
            <a:cxnSpLocks/>
          </p:cNvCxnSpPr>
          <p:nvPr/>
        </p:nvCxnSpPr>
        <p:spPr>
          <a:xfrm flipV="1">
            <a:off x="6584986" y="5257160"/>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0F1DA29D-EEA3-8FA1-BF21-6A65BF264EBB}"/>
              </a:ext>
            </a:extLst>
          </p:cNvPr>
          <p:cNvCxnSpPr>
            <a:cxnSpLocks/>
          </p:cNvCxnSpPr>
          <p:nvPr/>
        </p:nvCxnSpPr>
        <p:spPr>
          <a:xfrm flipH="1" flipV="1">
            <a:off x="8510428" y="3665315"/>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4A547FE-77C3-54D9-20F3-0C3FA008DC38}"/>
              </a:ext>
            </a:extLst>
          </p:cNvPr>
          <p:cNvSpPr txBox="1"/>
          <p:nvPr/>
        </p:nvSpPr>
        <p:spPr>
          <a:xfrm rot="8193147">
            <a:off x="8741265" y="5276556"/>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4" name="直線コネクタ 33">
            <a:extLst>
              <a:ext uri="{FF2B5EF4-FFF2-40B4-BE49-F238E27FC236}">
                <a16:creationId xmlns:a16="http://schemas.microsoft.com/office/drawing/2014/main" id="{8B43DBDE-13A3-0081-17C5-80D74699E37D}"/>
              </a:ext>
            </a:extLst>
          </p:cNvPr>
          <p:cNvCxnSpPr>
            <a:cxnSpLocks/>
          </p:cNvCxnSpPr>
          <p:nvPr/>
        </p:nvCxnSpPr>
        <p:spPr>
          <a:xfrm flipV="1">
            <a:off x="8521038" y="4776963"/>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440EFA38-BE8C-2F44-5DAE-52C8DC3B7282}"/>
              </a:ext>
            </a:extLst>
          </p:cNvPr>
          <p:cNvCxnSpPr>
            <a:cxnSpLocks/>
            <a:endCxn id="27" idx="2"/>
          </p:cNvCxnSpPr>
          <p:nvPr/>
        </p:nvCxnSpPr>
        <p:spPr>
          <a:xfrm flipH="1" flipV="1">
            <a:off x="7612654" y="4571523"/>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1F7C206F-156C-3EF5-7306-F47BFDB2D3E0}"/>
              </a:ext>
            </a:extLst>
          </p:cNvPr>
          <p:cNvSpPr txBox="1"/>
          <p:nvPr/>
        </p:nvSpPr>
        <p:spPr>
          <a:xfrm>
            <a:off x="10709532" y="5282803"/>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PC1</a:t>
            </a:r>
            <a:endParaRPr kumimoji="1" lang="ja-JP" altLang="en-US" b="1" i="1" dirty="0">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5CA1BE23-0920-7B47-7711-E51ECBC8DA06}"/>
              </a:ext>
            </a:extLst>
          </p:cNvPr>
          <p:cNvSpPr txBox="1"/>
          <p:nvPr/>
        </p:nvSpPr>
        <p:spPr>
          <a:xfrm>
            <a:off x="8100101" y="3359622"/>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PC2</a:t>
            </a:r>
            <a:endParaRPr kumimoji="1" lang="ja-JP" altLang="en-US" b="1" i="1" dirty="0">
              <a:latin typeface="メイリオ" panose="020B0604030504040204" pitchFamily="50" charset="-128"/>
              <a:ea typeface="メイリオ" panose="020B0604030504040204" pitchFamily="50" charset="-128"/>
            </a:endParaRPr>
          </a:p>
        </p:txBody>
      </p:sp>
      <p:sp>
        <p:nvSpPr>
          <p:cNvPr id="38" name="矢印: 右 37">
            <a:extLst>
              <a:ext uri="{FF2B5EF4-FFF2-40B4-BE49-F238E27FC236}">
                <a16:creationId xmlns:a16="http://schemas.microsoft.com/office/drawing/2014/main" id="{8A484493-FC9D-9F6D-89FE-B041FCA6D009}"/>
              </a:ext>
            </a:extLst>
          </p:cNvPr>
          <p:cNvSpPr/>
          <p:nvPr/>
        </p:nvSpPr>
        <p:spPr>
          <a:xfrm>
            <a:off x="5382256" y="4641239"/>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0B90DB97-F55B-0FE2-07C3-E83BD63C28FC}"/>
              </a:ext>
            </a:extLst>
          </p:cNvPr>
          <p:cNvSpPr txBox="1"/>
          <p:nvPr/>
        </p:nvSpPr>
        <p:spPr>
          <a:xfrm>
            <a:off x="6696935" y="4304473"/>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40" name="テキスト ボックス 39">
            <a:extLst>
              <a:ext uri="{FF2B5EF4-FFF2-40B4-BE49-F238E27FC236}">
                <a16:creationId xmlns:a16="http://schemas.microsoft.com/office/drawing/2014/main" id="{BEC306A2-FB32-B729-A389-84338F100460}"/>
              </a:ext>
            </a:extLst>
          </p:cNvPr>
          <p:cNvSpPr txBox="1"/>
          <p:nvPr/>
        </p:nvSpPr>
        <p:spPr>
          <a:xfrm>
            <a:off x="10527339" y="4470300"/>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41" name="テキスト ボックス 40">
            <a:extLst>
              <a:ext uri="{FF2B5EF4-FFF2-40B4-BE49-F238E27FC236}">
                <a16:creationId xmlns:a16="http://schemas.microsoft.com/office/drawing/2014/main" id="{7908541C-27BC-5922-D163-E159F3A78B1F}"/>
              </a:ext>
            </a:extLst>
          </p:cNvPr>
          <p:cNvSpPr txBox="1"/>
          <p:nvPr/>
        </p:nvSpPr>
        <p:spPr>
          <a:xfrm>
            <a:off x="7289062" y="5577637"/>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pic>
        <p:nvPicPr>
          <p:cNvPr id="42" name="図 41">
            <a:extLst>
              <a:ext uri="{FF2B5EF4-FFF2-40B4-BE49-F238E27FC236}">
                <a16:creationId xmlns:a16="http://schemas.microsoft.com/office/drawing/2014/main" id="{7114BBBD-744C-835E-6D16-56E52E18F3B2}"/>
              </a:ext>
            </a:extLst>
          </p:cNvPr>
          <p:cNvPicPr>
            <a:picLocks noChangeAspect="1"/>
          </p:cNvPicPr>
          <p:nvPr/>
        </p:nvPicPr>
        <p:blipFill>
          <a:blip r:embed="rId2"/>
          <a:stretch>
            <a:fillRect/>
          </a:stretch>
        </p:blipFill>
        <p:spPr>
          <a:xfrm>
            <a:off x="302515" y="3292079"/>
            <a:ext cx="5027432" cy="3416345"/>
          </a:xfrm>
          <a:prstGeom prst="rect">
            <a:avLst/>
          </a:prstGeom>
        </p:spPr>
      </p:pic>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79D8B610-42D0-8B46-AA16-2A8C1FA9C9EC}"/>
                  </a:ext>
                </a:extLst>
              </p:cNvPr>
              <p:cNvSpPr txBox="1"/>
              <p:nvPr/>
            </p:nvSpPr>
            <p:spPr>
              <a:xfrm>
                <a:off x="652881" y="1108376"/>
                <a:ext cx="11122176" cy="2009461"/>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下例で固有方程式</a:t>
                </a:r>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r>
                      <a:rPr kumimoji="1" lang="en-US" altLang="ja-JP" sz="2000" b="1" i="1">
                        <a:latin typeface="Cambria Math" panose="02040503050406030204" pitchFamily="18" charset="0"/>
                        <a:ea typeface="Cambria Math" panose="02040503050406030204" pitchFamily="18" charset="0"/>
                      </a:rPr>
                      <m:t>𝒖</m:t>
                    </m:r>
                    <m:r>
                      <a:rPr kumimoji="1" lang="en-US" altLang="ja-JP" sz="2000" b="1" i="1" smtClean="0">
                        <a:latin typeface="Cambria Math" panose="02040503050406030204" pitchFamily="18" charset="0"/>
                        <a:ea typeface="Cambria Math" panose="02040503050406030204" pitchFamily="18" charset="0"/>
                      </a:rPr>
                      <m:t>=</m:t>
                    </m:r>
                    <m:r>
                      <a:rPr kumimoji="1" lang="ja-JP" altLang="en-US" sz="2000" b="1" i="1" smtClean="0">
                        <a:latin typeface="Cambria Math" panose="02040503050406030204" pitchFamily="18" charset="0"/>
                        <a:ea typeface="Cambria Math" panose="02040503050406030204" pitchFamily="18" charset="0"/>
                      </a:rPr>
                      <m:t>𝝀𝝁</m:t>
                    </m:r>
                  </m:oMath>
                </a14:m>
                <a:r>
                  <a:rPr kumimoji="1" lang="ja-JP" altLang="en-US" sz="2000" dirty="0">
                    <a:latin typeface="メイリオ" panose="020B0604030504040204" pitchFamily="50" charset="-128"/>
                    <a:ea typeface="メイリオ" panose="020B0604030504040204" pitchFamily="50" charset="-128"/>
                  </a:rPr>
                  <a:t>を解くと、</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つの固有ベクトル</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1</m:t>
                    </m:r>
                    <m:r>
                      <a:rPr kumimoji="1" lang="en-US" altLang="ja-JP" sz="2000" b="1" i="1" smtClean="0">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2</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𝟑</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3)</m:t>
                    </m:r>
                  </m:oMath>
                </a14:m>
                <a:r>
                  <a:rPr kumimoji="1" lang="ja-JP" altLang="en-US" sz="2000" dirty="0">
                    <a:latin typeface="メイリオ" panose="020B0604030504040204" pitchFamily="50" charset="-128"/>
                    <a:ea typeface="メイリオ" panose="020B0604030504040204" pitchFamily="50" charset="-128"/>
                  </a:rPr>
                  <a:t>が求まる（前頁までの数式展開）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データ空間上の任意の点</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𝒙</m:t>
                    </m:r>
                  </m:oMath>
                </a14:m>
                <a:r>
                  <a:rPr kumimoji="1" lang="ja-JP" altLang="en-US" sz="2000" dirty="0">
                    <a:latin typeface="メイリオ" panose="020B0604030504040204" pitchFamily="50" charset="-128"/>
                    <a:ea typeface="メイリオ" panose="020B0604030504040204" pitchFamily="50" charset="-128"/>
                  </a:rPr>
                  <a:t>を主成分ベクトル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に射影した点</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1" i="1" smtClean="0">
                        <a:latin typeface="Cambria Math" panose="02040503050406030204" pitchFamily="18" charset="0"/>
                        <a:ea typeface="メイリオ" panose="020B0604030504040204" pitchFamily="50" charset="-128"/>
                      </a:rPr>
                      <m:t>=</m:t>
                    </m:r>
                    <m:d>
                      <m:dPr>
                        <m:ctrlPr>
                          <a:rPr kumimoji="1" lang="en-US" altLang="ja-JP" sz="2000" b="1"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1,</m:t>
                            </m:r>
                            <m:r>
                              <a:rPr kumimoji="1" lang="en-US" altLang="ja-JP" sz="2000" b="0" i="1" smtClean="0">
                                <a:latin typeface="Cambria Math" panose="02040503050406030204" pitchFamily="18" charset="0"/>
                                <a:ea typeface="メイリオ" panose="020B0604030504040204" pitchFamily="50" charset="-128"/>
                              </a:rPr>
                              <m:t>𝑧</m:t>
                            </m:r>
                          </m:sub>
                        </m:sSub>
                      </m:e>
                    </m:d>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𝑧</m:t>
                        </m:r>
                      </m:sub>
                    </m:sSub>
                    <m:r>
                      <a:rPr kumimoji="1" lang="en-US" altLang="ja-JP" sz="2000"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を、主成分平面</a:t>
                </a:r>
                <a:r>
                  <a:rPr kumimoji="1" lang="en-US" altLang="ja-JP" sz="2000" b="1" i="1"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上の座標</a:t>
                </a:r>
                <a14:m>
                  <m:oMath xmlns:m="http://schemas.openxmlformats.org/officeDocument/2006/math">
                    <m:acc>
                      <m:accPr>
                        <m:chr m:val="̂"/>
                        <m:ctrlPr>
                          <a:rPr kumimoji="1" lang="ja-JP" altLang="en-US"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𝒙</m:t>
                        </m:r>
                      </m:e>
                    </m:acc>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b="0" i="1" smtClean="0">
                            <a:latin typeface="Cambria Math" panose="02040503050406030204" pitchFamily="18" charset="0"/>
                            <a:ea typeface="メイリオ" panose="020B0604030504040204" pitchFamily="50" charset="-128"/>
                          </a:rPr>
                          <m:t>2</m:t>
                        </m:r>
                      </m:sub>
                    </m:sSub>
                    <m:r>
                      <a:rPr kumimoji="1" lang="en-US" altLang="ja-JP" sz="2000"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に変換したい</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はデータ空間上の点なので座標成分は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つであることに注意　ただし</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i="1">
                            <a:latin typeface="Cambria Math" panose="02040503050406030204" pitchFamily="18" charset="0"/>
                            <a:ea typeface="メイリオ" panose="020B0604030504040204" pitchFamily="50" charset="-128"/>
                          </a:rPr>
                          <m:t>1,</m:t>
                        </m:r>
                        <m:r>
                          <a:rPr kumimoji="1" lang="en-US" altLang="ja-JP" sz="2000" i="1">
                            <a:latin typeface="Cambria Math" panose="02040503050406030204" pitchFamily="18" charset="0"/>
                            <a:ea typeface="メイリオ" panose="020B0604030504040204" pitchFamily="50" charset="-128"/>
                          </a:rPr>
                          <m:t>𝑧</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𝑝</m:t>
                        </m:r>
                      </m:e>
                      <m:sub>
                        <m:r>
                          <a:rPr kumimoji="1" lang="en-US" altLang="ja-JP" sz="2000" b="0" i="1" smtClean="0">
                            <a:latin typeface="Cambria Math" panose="02040503050406030204" pitchFamily="18" charset="0"/>
                            <a:ea typeface="メイリオ" panose="020B0604030504040204" pitchFamily="50" charset="-128"/>
                          </a:rPr>
                          <m:t>2</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𝑧</m:t>
                        </m:r>
                      </m:sub>
                    </m:sSub>
                  </m:oMath>
                </a14:m>
                <a:r>
                  <a:rPr kumimoji="1" lang="ja-JP" altLang="en-US" sz="2000" dirty="0">
                    <a:latin typeface="メイリオ" panose="020B0604030504040204" pitchFamily="50" charset="-128"/>
                    <a:ea typeface="メイリオ" panose="020B0604030504040204" pitchFamily="50" charset="-128"/>
                  </a:rPr>
                  <a:t>である）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79D8B610-42D0-8B46-AA16-2A8C1FA9C9EC}"/>
                  </a:ext>
                </a:extLst>
              </p:cNvPr>
              <p:cNvSpPr txBox="1">
                <a:spLocks noRot="1" noChangeAspect="1" noMove="1" noResize="1" noEditPoints="1" noAdjustHandles="1" noChangeArrowheads="1" noChangeShapeType="1" noTextEdit="1"/>
              </p:cNvSpPr>
              <p:nvPr/>
            </p:nvSpPr>
            <p:spPr>
              <a:xfrm>
                <a:off x="652881" y="1108376"/>
                <a:ext cx="11122176" cy="2009461"/>
              </a:xfrm>
              <a:prstGeom prst="rect">
                <a:avLst/>
              </a:prstGeom>
              <a:blipFill>
                <a:blip r:embed="rId3"/>
                <a:stretch>
                  <a:fillRect l="-932" t="-5471" r="-438"/>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D82BA83-D421-A3CB-B234-4B82C8A5AB3D}"/>
              </a:ext>
            </a:extLst>
          </p:cNvPr>
          <p:cNvSpPr txBox="1"/>
          <p:nvPr/>
        </p:nvSpPr>
        <p:spPr>
          <a:xfrm rot="10800000">
            <a:off x="9778432" y="441145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D3F74BF-3861-72A8-CC41-7A821699D3F8}"/>
              </a:ext>
            </a:extLst>
          </p:cNvPr>
          <p:cNvSpPr txBox="1"/>
          <p:nvPr/>
        </p:nvSpPr>
        <p:spPr>
          <a:xfrm rot="10800000">
            <a:off x="9394598" y="428643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5ECF8A46-481E-CFF5-CA45-E6C6F3D3CC0E}"/>
                  </a:ext>
                </a:extLst>
              </p:cNvPr>
              <p:cNvSpPr txBox="1"/>
              <p:nvPr/>
            </p:nvSpPr>
            <p:spPr>
              <a:xfrm>
                <a:off x="9820270" y="4203111"/>
                <a:ext cx="28052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b="1" i="1" smtClean="0">
                              <a:latin typeface="Cambria Math" panose="02040503050406030204" pitchFamily="18" charset="0"/>
                              <a:ea typeface="メイリオ" panose="020B0604030504040204" pitchFamily="50" charset="-128"/>
                            </a:rPr>
                          </m:ctrlPr>
                        </m:accPr>
                        <m:e>
                          <m:r>
                            <a:rPr kumimoji="1" lang="en-US" altLang="ja-JP" sz="2400" b="1" i="1" smtClean="0">
                              <a:latin typeface="Cambria Math" panose="02040503050406030204" pitchFamily="18" charset="0"/>
                              <a:ea typeface="メイリオ" panose="020B0604030504040204" pitchFamily="50" charset="-128"/>
                            </a:rPr>
                            <m:t>𝒙</m:t>
                          </m:r>
                        </m:e>
                      </m:acc>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5ECF8A46-481E-CFF5-CA45-E6C6F3D3CC0E}"/>
                  </a:ext>
                </a:extLst>
              </p:cNvPr>
              <p:cNvSpPr txBox="1">
                <a:spLocks noRot="1" noChangeAspect="1" noMove="1" noResize="1" noEditPoints="1" noAdjustHandles="1" noChangeArrowheads="1" noChangeShapeType="1" noTextEdit="1"/>
              </p:cNvSpPr>
              <p:nvPr/>
            </p:nvSpPr>
            <p:spPr>
              <a:xfrm>
                <a:off x="9820270" y="4203111"/>
                <a:ext cx="280525" cy="369332"/>
              </a:xfrm>
              <a:prstGeom prst="rect">
                <a:avLst/>
              </a:prstGeom>
              <a:blipFill>
                <a:blip r:embed="rId4"/>
                <a:stretch>
                  <a:fillRect l="-23913" t="-22951" r="-56522"/>
                </a:stretch>
              </a:blipFill>
            </p:spPr>
            <p:txBody>
              <a:bodyPr/>
              <a:lstStyle/>
              <a:p>
                <a:r>
                  <a:rPr lang="ja-JP" altLang="en-US">
                    <a:noFill/>
                  </a:rPr>
                  <a:t> </a:t>
                </a:r>
              </a:p>
            </p:txBody>
          </p:sp>
        </mc:Fallback>
      </mc:AlternateContent>
      <p:cxnSp>
        <p:nvCxnSpPr>
          <p:cNvPr id="54" name="直線コネクタ 53">
            <a:extLst>
              <a:ext uri="{FF2B5EF4-FFF2-40B4-BE49-F238E27FC236}">
                <a16:creationId xmlns:a16="http://schemas.microsoft.com/office/drawing/2014/main" id="{936E884B-FF08-ACC8-3709-52448AC36801}"/>
              </a:ext>
            </a:extLst>
          </p:cNvPr>
          <p:cNvCxnSpPr>
            <a:cxnSpLocks/>
          </p:cNvCxnSpPr>
          <p:nvPr/>
        </p:nvCxnSpPr>
        <p:spPr>
          <a:xfrm>
            <a:off x="8533528" y="4572443"/>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B62B7206-8E87-F536-26EB-70936A3E70C0}"/>
              </a:ext>
            </a:extLst>
          </p:cNvPr>
          <p:cNvCxnSpPr>
            <a:cxnSpLocks/>
          </p:cNvCxnSpPr>
          <p:nvPr/>
        </p:nvCxnSpPr>
        <p:spPr>
          <a:xfrm flipV="1">
            <a:off x="9959807" y="4572443"/>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C54E0490-C125-26AB-581D-25326FB4DFF4}"/>
                  </a:ext>
                </a:extLst>
              </p:cNvPr>
              <p:cNvSpPr txBox="1"/>
              <p:nvPr/>
            </p:nvSpPr>
            <p:spPr>
              <a:xfrm>
                <a:off x="2657171" y="4119807"/>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C54E0490-C125-26AB-581D-25326FB4DFF4}"/>
                  </a:ext>
                </a:extLst>
              </p:cNvPr>
              <p:cNvSpPr txBox="1">
                <a:spLocks noRot="1" noChangeAspect="1" noMove="1" noResize="1" noEditPoints="1" noAdjustHandles="1" noChangeArrowheads="1" noChangeShapeType="1" noTextEdit="1"/>
              </p:cNvSpPr>
              <p:nvPr/>
            </p:nvSpPr>
            <p:spPr>
              <a:xfrm>
                <a:off x="2657171" y="4119807"/>
                <a:ext cx="408573" cy="369332"/>
              </a:xfrm>
              <a:prstGeom prst="rect">
                <a:avLst/>
              </a:prstGeom>
              <a:blipFill>
                <a:blip r:embed="rId5"/>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0419213-0651-D7E7-70D1-ED1756D825A0}"/>
                  </a:ext>
                </a:extLst>
              </p:cNvPr>
              <p:cNvSpPr txBox="1"/>
              <p:nvPr/>
            </p:nvSpPr>
            <p:spPr>
              <a:xfrm>
                <a:off x="3251306" y="5395950"/>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90419213-0651-D7E7-70D1-ED1756D825A0}"/>
                  </a:ext>
                </a:extLst>
              </p:cNvPr>
              <p:cNvSpPr txBox="1">
                <a:spLocks noRot="1" noChangeAspect="1" noMove="1" noResize="1" noEditPoints="1" noAdjustHandles="1" noChangeArrowheads="1" noChangeShapeType="1" noTextEdit="1"/>
              </p:cNvSpPr>
              <p:nvPr/>
            </p:nvSpPr>
            <p:spPr>
              <a:xfrm>
                <a:off x="3251306" y="5395950"/>
                <a:ext cx="401457" cy="369332"/>
              </a:xfrm>
              <a:prstGeom prst="rect">
                <a:avLst/>
              </a:prstGeom>
              <a:blipFill>
                <a:blip r:embed="rId6"/>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209DC276-E668-23E5-9335-F65336BF9185}"/>
                  </a:ext>
                </a:extLst>
              </p:cNvPr>
              <p:cNvSpPr txBox="1"/>
              <p:nvPr/>
            </p:nvSpPr>
            <p:spPr>
              <a:xfrm>
                <a:off x="3782896" y="4771943"/>
                <a:ext cx="47641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1" name="テキスト ボックス 70">
                <a:extLst>
                  <a:ext uri="{FF2B5EF4-FFF2-40B4-BE49-F238E27FC236}">
                    <a16:creationId xmlns:a16="http://schemas.microsoft.com/office/drawing/2014/main" id="{209DC276-E668-23E5-9335-F65336BF9185}"/>
                  </a:ext>
                </a:extLst>
              </p:cNvPr>
              <p:cNvSpPr txBox="1">
                <a:spLocks noRot="1" noChangeAspect="1" noMove="1" noResize="1" noEditPoints="1" noAdjustHandles="1" noChangeArrowheads="1" noChangeShapeType="1" noTextEdit="1"/>
              </p:cNvSpPr>
              <p:nvPr/>
            </p:nvSpPr>
            <p:spPr>
              <a:xfrm>
                <a:off x="3782896" y="4771943"/>
                <a:ext cx="476412" cy="461665"/>
              </a:xfrm>
              <a:prstGeom prst="rect">
                <a:avLst/>
              </a:prstGeom>
              <a:blipFill>
                <a:blip r:embed="rId7"/>
                <a:stretch>
                  <a:fillRect/>
                </a:stretch>
              </a:blipFill>
            </p:spPr>
            <p:txBody>
              <a:bodyPr/>
              <a:lstStyle/>
              <a:p>
                <a:r>
                  <a:rPr lang="ja-JP" altLang="en-US">
                    <a:noFill/>
                  </a:rPr>
                  <a:t> </a:t>
                </a:r>
              </a:p>
            </p:txBody>
          </p:sp>
        </mc:Fallback>
      </mc:AlternateContent>
      <p:cxnSp>
        <p:nvCxnSpPr>
          <p:cNvPr id="72" name="直線コネクタ 71">
            <a:extLst>
              <a:ext uri="{FF2B5EF4-FFF2-40B4-BE49-F238E27FC236}">
                <a16:creationId xmlns:a16="http://schemas.microsoft.com/office/drawing/2014/main" id="{FCD84D04-AEAC-8069-E872-F77B22795EF7}"/>
              </a:ext>
            </a:extLst>
          </p:cNvPr>
          <p:cNvCxnSpPr>
            <a:cxnSpLocks/>
          </p:cNvCxnSpPr>
          <p:nvPr/>
        </p:nvCxnSpPr>
        <p:spPr>
          <a:xfrm>
            <a:off x="2984740" y="4489833"/>
            <a:ext cx="798156" cy="58111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20DA40A-7133-EA8D-A503-2323F457E465}"/>
              </a:ext>
            </a:extLst>
          </p:cNvPr>
          <p:cNvCxnSpPr>
            <a:cxnSpLocks/>
          </p:cNvCxnSpPr>
          <p:nvPr/>
        </p:nvCxnSpPr>
        <p:spPr>
          <a:xfrm flipV="1">
            <a:off x="3532949" y="5042364"/>
            <a:ext cx="355862" cy="45363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7F69B7FC-F1AC-A7D0-845E-963FD1C8FB2D}"/>
                  </a:ext>
                </a:extLst>
              </p:cNvPr>
              <p:cNvSpPr txBox="1"/>
              <p:nvPr/>
            </p:nvSpPr>
            <p:spPr>
              <a:xfrm>
                <a:off x="9830339" y="5266669"/>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7F69B7FC-F1AC-A7D0-845E-963FD1C8FB2D}"/>
                  </a:ext>
                </a:extLst>
              </p:cNvPr>
              <p:cNvSpPr txBox="1">
                <a:spLocks noRot="1" noChangeAspect="1" noMove="1" noResize="1" noEditPoints="1" noAdjustHandles="1" noChangeArrowheads="1" noChangeShapeType="1" noTextEdit="1"/>
              </p:cNvSpPr>
              <p:nvPr/>
            </p:nvSpPr>
            <p:spPr>
              <a:xfrm>
                <a:off x="9830339" y="5266669"/>
                <a:ext cx="400174" cy="369332"/>
              </a:xfrm>
              <a:prstGeom prst="rect">
                <a:avLst/>
              </a:prstGeom>
              <a:blipFill>
                <a:blip r:embed="rId8"/>
                <a:stretch>
                  <a:fillRect l="-6154" t="-22951" r="-52308"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860F2C42-D393-7FCF-6046-0CBFB7817FA9}"/>
                  </a:ext>
                </a:extLst>
              </p:cNvPr>
              <p:cNvSpPr txBox="1"/>
              <p:nvPr/>
            </p:nvSpPr>
            <p:spPr>
              <a:xfrm>
                <a:off x="8163528" y="4339217"/>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860F2C42-D393-7FCF-6046-0CBFB7817FA9}"/>
                  </a:ext>
                </a:extLst>
              </p:cNvPr>
              <p:cNvSpPr txBox="1">
                <a:spLocks noRot="1" noChangeAspect="1" noMove="1" noResize="1" noEditPoints="1" noAdjustHandles="1" noChangeArrowheads="1" noChangeShapeType="1" noTextEdit="1"/>
              </p:cNvSpPr>
              <p:nvPr/>
            </p:nvSpPr>
            <p:spPr>
              <a:xfrm>
                <a:off x="8163528" y="4339217"/>
                <a:ext cx="407291" cy="369332"/>
              </a:xfrm>
              <a:prstGeom prst="rect">
                <a:avLst/>
              </a:prstGeom>
              <a:blipFill>
                <a:blip r:embed="rId9"/>
                <a:stretch>
                  <a:fillRect l="-4478" t="-23333" r="-50746" b="-10000"/>
                </a:stretch>
              </a:blipFill>
            </p:spPr>
            <p:txBody>
              <a:bodyPr/>
              <a:lstStyle/>
              <a:p>
                <a:r>
                  <a:rPr lang="ja-JP" altLang="en-US">
                    <a:noFill/>
                  </a:rPr>
                  <a:t> </a:t>
                </a:r>
              </a:p>
            </p:txBody>
          </p:sp>
        </mc:Fallback>
      </mc:AlternateContent>
      <p:sp>
        <p:nvSpPr>
          <p:cNvPr id="80" name="テキスト ボックス 79">
            <a:extLst>
              <a:ext uri="{FF2B5EF4-FFF2-40B4-BE49-F238E27FC236}">
                <a16:creationId xmlns:a16="http://schemas.microsoft.com/office/drawing/2014/main" id="{8AC1D7D8-64E2-6869-6A42-B95B4184E839}"/>
              </a:ext>
            </a:extLst>
          </p:cNvPr>
          <p:cNvSpPr txBox="1"/>
          <p:nvPr/>
        </p:nvSpPr>
        <p:spPr>
          <a:xfrm>
            <a:off x="647805" y="421650"/>
            <a:ext cx="7366119"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主成分ベクトルから主成分得点を求めるには</a:t>
            </a:r>
          </a:p>
        </p:txBody>
      </p:sp>
    </p:spTree>
    <p:extLst>
      <p:ext uri="{BB962C8B-B14F-4D97-AF65-F5344CB8AC3E}">
        <p14:creationId xmlns:p14="http://schemas.microsoft.com/office/powerpoint/2010/main" val="29669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9" name="直線コネクタ 98">
            <a:extLst>
              <a:ext uri="{FF2B5EF4-FFF2-40B4-BE49-F238E27FC236}">
                <a16:creationId xmlns:a16="http://schemas.microsoft.com/office/drawing/2014/main" id="{6015CB53-F722-16A3-2A9B-4F2C413A3F6A}"/>
              </a:ext>
            </a:extLst>
          </p:cNvPr>
          <p:cNvCxnSpPr>
            <a:cxnSpLocks/>
          </p:cNvCxnSpPr>
          <p:nvPr/>
        </p:nvCxnSpPr>
        <p:spPr>
          <a:xfrm flipH="1" flipV="1">
            <a:off x="2608674" y="6216795"/>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3EC82152-4ED3-B257-D9B4-01F552E0DC9A}"/>
              </a:ext>
            </a:extLst>
          </p:cNvPr>
          <p:cNvCxnSpPr>
            <a:cxnSpLocks/>
          </p:cNvCxnSpPr>
          <p:nvPr/>
        </p:nvCxnSpPr>
        <p:spPr>
          <a:xfrm flipV="1">
            <a:off x="2593199" y="4906185"/>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314CC670-5AB1-FBF7-0266-A2B644C99A92}"/>
              </a:ext>
            </a:extLst>
          </p:cNvPr>
          <p:cNvSpPr txBox="1"/>
          <p:nvPr/>
        </p:nvSpPr>
        <p:spPr>
          <a:xfrm>
            <a:off x="614780" y="241539"/>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数式に忠実に絵を書き直す</a:t>
            </a:r>
          </a:p>
        </p:txBody>
      </p:sp>
      <p:sp>
        <p:nvSpPr>
          <p:cNvPr id="3" name="テキスト ボックス 2">
            <a:extLst>
              <a:ext uri="{FF2B5EF4-FFF2-40B4-BE49-F238E27FC236}">
                <a16:creationId xmlns:a16="http://schemas.microsoft.com/office/drawing/2014/main" id="{3B80F732-4CE3-FF1D-33D3-319C94995069}"/>
              </a:ext>
            </a:extLst>
          </p:cNvPr>
          <p:cNvSpPr txBox="1"/>
          <p:nvPr/>
        </p:nvSpPr>
        <p:spPr>
          <a:xfrm>
            <a:off x="3868723" y="4136662"/>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4" name="直線コネクタ 3">
            <a:extLst>
              <a:ext uri="{FF2B5EF4-FFF2-40B4-BE49-F238E27FC236}">
                <a16:creationId xmlns:a16="http://schemas.microsoft.com/office/drawing/2014/main" id="{6B931253-AD90-44D7-E135-4B690CE5A360}"/>
              </a:ext>
            </a:extLst>
          </p:cNvPr>
          <p:cNvCxnSpPr>
            <a:cxnSpLocks/>
          </p:cNvCxnSpPr>
          <p:nvPr/>
        </p:nvCxnSpPr>
        <p:spPr>
          <a:xfrm>
            <a:off x="2601820" y="1780504"/>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F83D7874-A097-AA61-DF84-03907D4DAC52}"/>
              </a:ext>
            </a:extLst>
          </p:cNvPr>
          <p:cNvCxnSpPr>
            <a:cxnSpLocks/>
          </p:cNvCxnSpPr>
          <p:nvPr/>
        </p:nvCxnSpPr>
        <p:spPr>
          <a:xfrm flipH="1">
            <a:off x="1020670" y="3190204"/>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C9F27B31-01B8-41A4-8800-5D35E2078D6A}"/>
              </a:ext>
            </a:extLst>
          </p:cNvPr>
          <p:cNvCxnSpPr>
            <a:cxnSpLocks/>
          </p:cNvCxnSpPr>
          <p:nvPr/>
        </p:nvCxnSpPr>
        <p:spPr>
          <a:xfrm flipH="1" flipV="1">
            <a:off x="2601820" y="3190204"/>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7D92D50E-8E3A-3780-58F9-9A16CF3CA408}"/>
              </a:ext>
            </a:extLst>
          </p:cNvPr>
          <p:cNvSpPr/>
          <p:nvPr/>
        </p:nvSpPr>
        <p:spPr>
          <a:xfrm rot="19552138">
            <a:off x="2015854" y="2630851"/>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8C88527-3296-1A2E-4AF6-6E4C553C3608}"/>
                  </a:ext>
                </a:extLst>
              </p:cNvPr>
              <p:cNvSpPr txBox="1"/>
              <p:nvPr/>
            </p:nvSpPr>
            <p:spPr>
              <a:xfrm>
                <a:off x="1681170" y="3086542"/>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8C88527-3296-1A2E-4AF6-6E4C553C3608}"/>
                  </a:ext>
                </a:extLst>
              </p:cNvPr>
              <p:cNvSpPr txBox="1">
                <a:spLocks noRot="1" noChangeAspect="1" noMove="1" noResize="1" noEditPoints="1" noAdjustHandles="1" noChangeArrowheads="1" noChangeShapeType="1" noTextEdit="1"/>
              </p:cNvSpPr>
              <p:nvPr/>
            </p:nvSpPr>
            <p:spPr>
              <a:xfrm>
                <a:off x="1681170" y="3086542"/>
                <a:ext cx="895822" cy="307777"/>
              </a:xfrm>
              <a:prstGeom prst="rect">
                <a:avLst/>
              </a:prstGeom>
              <a:blipFill>
                <a:blip r:embed="rId2"/>
                <a:stretch>
                  <a:fillRect b="-3922"/>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E956F79A-82C6-791B-596C-074E695DBE7E}"/>
              </a:ext>
            </a:extLst>
          </p:cNvPr>
          <p:cNvSpPr txBox="1"/>
          <p:nvPr/>
        </p:nvSpPr>
        <p:spPr>
          <a:xfrm>
            <a:off x="155541" y="4077353"/>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11" name="テキスト ボックス 10">
            <a:extLst>
              <a:ext uri="{FF2B5EF4-FFF2-40B4-BE49-F238E27FC236}">
                <a16:creationId xmlns:a16="http://schemas.microsoft.com/office/drawing/2014/main" id="{EE9A8DEB-7425-15D7-C320-76336A41B213}"/>
              </a:ext>
            </a:extLst>
          </p:cNvPr>
          <p:cNvSpPr txBox="1"/>
          <p:nvPr/>
        </p:nvSpPr>
        <p:spPr>
          <a:xfrm>
            <a:off x="1668846" y="1465774"/>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cxnSp>
        <p:nvCxnSpPr>
          <p:cNvPr id="12" name="直線矢印コネクタ 11">
            <a:extLst>
              <a:ext uri="{FF2B5EF4-FFF2-40B4-BE49-F238E27FC236}">
                <a16:creationId xmlns:a16="http://schemas.microsoft.com/office/drawing/2014/main" id="{A7FEC67E-C802-1B3E-4410-467F48E74AB7}"/>
              </a:ext>
            </a:extLst>
          </p:cNvPr>
          <p:cNvCxnSpPr>
            <a:cxnSpLocks/>
          </p:cNvCxnSpPr>
          <p:nvPr/>
        </p:nvCxnSpPr>
        <p:spPr>
          <a:xfrm flipV="1">
            <a:off x="2601820" y="3174501"/>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632A32CC-1B33-C305-27C1-D536621C9C86}"/>
              </a:ext>
            </a:extLst>
          </p:cNvPr>
          <p:cNvCxnSpPr>
            <a:cxnSpLocks/>
          </p:cNvCxnSpPr>
          <p:nvPr/>
        </p:nvCxnSpPr>
        <p:spPr>
          <a:xfrm flipH="1">
            <a:off x="2443980" y="3190204"/>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テキスト ボックス 19">
            <a:extLst>
              <a:ext uri="{FF2B5EF4-FFF2-40B4-BE49-F238E27FC236}">
                <a16:creationId xmlns:a16="http://schemas.microsoft.com/office/drawing/2014/main" id="{C340DCDD-8F08-7957-BC2D-63453DBE6330}"/>
              </a:ext>
            </a:extLst>
          </p:cNvPr>
          <p:cNvSpPr txBox="1"/>
          <p:nvPr/>
        </p:nvSpPr>
        <p:spPr>
          <a:xfrm>
            <a:off x="2608849" y="254911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22" name="直線コネクタ 21">
            <a:extLst>
              <a:ext uri="{FF2B5EF4-FFF2-40B4-BE49-F238E27FC236}">
                <a16:creationId xmlns:a16="http://schemas.microsoft.com/office/drawing/2014/main" id="{F1B10DE1-F9EB-7383-4DE4-D685F040B1F5}"/>
              </a:ext>
            </a:extLst>
          </p:cNvPr>
          <p:cNvCxnSpPr>
            <a:cxnSpLocks/>
          </p:cNvCxnSpPr>
          <p:nvPr/>
        </p:nvCxnSpPr>
        <p:spPr>
          <a:xfrm>
            <a:off x="2784040" y="2732946"/>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144E2A8E-303A-2E34-8EB1-C3EAA4917AF9}"/>
              </a:ext>
            </a:extLst>
          </p:cNvPr>
          <p:cNvSpPr txBox="1"/>
          <p:nvPr/>
        </p:nvSpPr>
        <p:spPr>
          <a:xfrm>
            <a:off x="2547843" y="3532658"/>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33" name="直線コネクタ 32">
            <a:extLst>
              <a:ext uri="{FF2B5EF4-FFF2-40B4-BE49-F238E27FC236}">
                <a16:creationId xmlns:a16="http://schemas.microsoft.com/office/drawing/2014/main" id="{D5ECF071-3213-6DB9-7452-C81FAA4DB67F}"/>
              </a:ext>
            </a:extLst>
          </p:cNvPr>
          <p:cNvCxnSpPr>
            <a:cxnSpLocks/>
          </p:cNvCxnSpPr>
          <p:nvPr/>
        </p:nvCxnSpPr>
        <p:spPr>
          <a:xfrm flipH="1">
            <a:off x="2065809" y="3753335"/>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B6C60DB7-9674-3EBB-B5CB-E266FB8571A5}"/>
              </a:ext>
            </a:extLst>
          </p:cNvPr>
          <p:cNvCxnSpPr>
            <a:cxnSpLocks/>
          </p:cNvCxnSpPr>
          <p:nvPr/>
        </p:nvCxnSpPr>
        <p:spPr>
          <a:xfrm flipV="1">
            <a:off x="2790950" y="3184650"/>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4BB01EE5-AB06-9601-B6C1-0E9FC8D475D3}"/>
                  </a:ext>
                </a:extLst>
              </p:cNvPr>
              <p:cNvSpPr txBox="1"/>
              <p:nvPr/>
            </p:nvSpPr>
            <p:spPr>
              <a:xfrm>
                <a:off x="2601820" y="2318283"/>
                <a:ext cx="46788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𝑎</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8" name="テキスト ボックス 37">
                <a:extLst>
                  <a:ext uri="{FF2B5EF4-FFF2-40B4-BE49-F238E27FC236}">
                    <a16:creationId xmlns:a16="http://schemas.microsoft.com/office/drawing/2014/main" id="{4BB01EE5-AB06-9601-B6C1-0E9FC8D475D3}"/>
                  </a:ext>
                </a:extLst>
              </p:cNvPr>
              <p:cNvSpPr txBox="1">
                <a:spLocks noRot="1" noChangeAspect="1" noMove="1" noResize="1" noEditPoints="1" noAdjustHandles="1" noChangeArrowheads="1" noChangeShapeType="1" noTextEdit="1"/>
              </p:cNvSpPr>
              <p:nvPr/>
            </p:nvSpPr>
            <p:spPr>
              <a:xfrm>
                <a:off x="2601820" y="2318283"/>
                <a:ext cx="467885"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E74E9553-4A20-0992-5AF2-D6B37940A8D2}"/>
                  </a:ext>
                </a:extLst>
              </p:cNvPr>
              <p:cNvSpPr txBox="1"/>
              <p:nvPr/>
            </p:nvSpPr>
            <p:spPr>
              <a:xfrm>
                <a:off x="3711371" y="1453840"/>
                <a:ext cx="8443093" cy="1643270"/>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任意のデータ</a:t>
                </a:r>
                <a14:m>
                  <m:oMath xmlns:m="http://schemas.openxmlformats.org/officeDocument/2006/math">
                    <m:r>
                      <m:rPr>
                        <m:sty m:val="p"/>
                      </m:rPr>
                      <a:rPr kumimoji="1" lang="en-US" altLang="ja-JP" sz="2000" b="0" i="0" smtClean="0">
                        <a:latin typeface="Cambria Math" panose="02040503050406030204" pitchFamily="18" charset="0"/>
                        <a:ea typeface="メイリオ" panose="020B0604030504040204" pitchFamily="50" charset="-128"/>
                      </a:rPr>
                      <m:t>a</m:t>
                    </m:r>
                    <m:r>
                      <a:rPr kumimoji="1" lang="ja-JP" altLang="en-US" sz="2000" b="1" i="1">
                        <a:latin typeface="Cambria Math" panose="02040503050406030204" pitchFamily="18" charset="0"/>
                        <a:ea typeface="メイリオ" panose="020B0604030504040204" pitchFamily="50" charset="-128"/>
                      </a:rPr>
                      <m:t>を</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1</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r>
                      <a:rPr kumimoji="1" lang="ja-JP" altLang="en-US" sz="2000" b="1" i="1" smtClean="0">
                        <a:latin typeface="Cambria Math" panose="02040503050406030204" pitchFamily="18" charset="0"/>
                        <a:ea typeface="メイリオ" panose="020B0604030504040204" pitchFamily="50" charset="-128"/>
                      </a:rPr>
                      <m:t>平面</m:t>
                    </m:r>
                  </m:oMath>
                </a14:m>
                <a:r>
                  <a:rPr kumimoji="1" lang="ja-JP" altLang="en-US" sz="2000" dirty="0">
                    <a:latin typeface="メイリオ" panose="020B0604030504040204" pitchFamily="50" charset="-128"/>
                    <a:ea typeface="メイリオ" panose="020B0604030504040204" pitchFamily="50" charset="-128"/>
                  </a:rPr>
                  <a:t>に射影</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𝐚</m:t>
                    </m:r>
                    <m:r>
                      <a:rPr kumimoji="1" lang="en-US" altLang="ja-JP" sz="2000" b="1" i="0"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 図</a:t>
                </a:r>
                <a:r>
                  <a:rPr kumimoji="1" lang="en-US" altLang="ja-JP" sz="2000" dirty="0">
                    <a:latin typeface="メイリオ" panose="020B0604030504040204" pitchFamily="50" charset="-128"/>
                    <a:ea typeface="メイリオ" panose="020B0604030504040204" pitchFamily="50" charset="-128"/>
                  </a:rPr>
                  <a:t>1</a:t>
                </a:r>
                <a:endParaRPr kumimoji="1" lang="ja-JP" altLang="en-US"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𝑥</m:t>
                            </m:r>
                          </m:e>
                        </m:acc>
                      </m:e>
                      <m:sub>
                        <m:r>
                          <a:rPr kumimoji="1" lang="en-US" altLang="ja-JP" sz="2000" b="0" i="1">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と表すと、</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b="0" i="1" smtClean="0">
                            <a:latin typeface="Cambria Math" panose="02040503050406030204" pitchFamily="18" charset="0"/>
                            <a:ea typeface="メイリオ" panose="020B0604030504040204" pitchFamily="50" charset="-128"/>
                          </a:rPr>
                          <m:t>2</m:t>
                        </m:r>
                      </m:sub>
                    </m:sSub>
                    <m:r>
                      <a:rPr kumimoji="1" lang="ja-JP" altLang="en-US" sz="2000" i="1">
                        <a:latin typeface="Cambria Math" panose="02040503050406030204" pitchFamily="18" charset="0"/>
                        <a:ea typeface="メイリオ" panose="020B0604030504040204" pitchFamily="50" charset="-128"/>
                      </a:rPr>
                      <m:t>は</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i="1">
                        <a:latin typeface="Cambria Math" panose="02040503050406030204" pitchFamily="18" charset="0"/>
                        <a:ea typeface="メイリオ" panose="020B0604030504040204" pitchFamily="50" charset="-128"/>
                      </a:rPr>
                      <m:t>が</m:t>
                    </m:r>
                    <m:r>
                      <m:rPr>
                        <m:nor/>
                      </m:rPr>
                      <a:rPr kumimoji="1" lang="en-US" altLang="ja-JP" sz="2000" dirty="0">
                        <a:ea typeface="メイリオ" panose="020B0604030504040204" pitchFamily="50" charset="-128"/>
                      </a:rPr>
                      <m:t>PC</m:t>
                    </m:r>
                    <m:r>
                      <m:rPr>
                        <m:nor/>
                      </m:rPr>
                      <a:rPr kumimoji="1" lang="en-US" altLang="ja-JP" sz="2000" dirty="0">
                        <a:ea typeface="メイリオ" panose="020B0604030504040204" pitchFamily="50" charset="-128"/>
                      </a:rPr>
                      <m:t>1</m:t>
                    </m:r>
                    <m:r>
                      <m:rPr>
                        <m:nor/>
                      </m:rPr>
                      <a:rPr kumimoji="1" lang="en-US" altLang="ja-JP" sz="2000" b="1" dirty="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の何倍かを意味するスカラー</a:t>
                </a:r>
                <a:r>
                  <a:rPr kumimoji="1" lang="en-US" altLang="ja-JP" sz="2000" dirty="0">
                    <a:latin typeface="メイリオ" panose="020B0604030504040204" pitchFamily="50" charset="-128"/>
                    <a:ea typeface="メイリオ" panose="020B0604030504040204" pitchFamily="50" charset="-128"/>
                  </a:rPr>
                  <a:t>(</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次元空間上の座標）</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m:rPr>
                        <m:nor/>
                      </m:rPr>
                      <a:rPr kumimoji="1" lang="en-US" altLang="ja-JP" sz="2000" dirty="0" smtClean="0">
                        <a:ea typeface="メイリオ" panose="020B0604030504040204" pitchFamily="50" charset="-128"/>
                      </a:rPr>
                      <m:t>PC</m:t>
                    </m:r>
                    <m:r>
                      <m:rPr>
                        <m:nor/>
                      </m:rPr>
                      <a:rPr kumimoji="1" lang="en-US" altLang="ja-JP" sz="2000" dirty="0" smtClean="0">
                        <a:ea typeface="メイリオ" panose="020B0604030504040204" pitchFamily="50" charset="-128"/>
                      </a:rPr>
                      <m:t>1</m:t>
                    </m:r>
                    <m:r>
                      <m:rPr>
                        <m:nor/>
                      </m:rPr>
                      <a:rPr kumimoji="1" lang="en-US" altLang="ja-JP" sz="2000" b="1" dirty="0" smtClean="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nor/>
                      </m:rPr>
                      <a:rPr kumimoji="1" lang="ja-JP" altLang="en-US" sz="2000" dirty="0">
                        <a:latin typeface="メイリオ" panose="020B0604030504040204" pitchFamily="50" charset="-128"/>
                        <a:ea typeface="メイリオ" panose="020B0604030504040204" pitchFamily="50" charset="-128"/>
                      </a:rPr>
                      <m:t>はノルム</m:t>
                    </m:r>
                    <m:r>
                      <m:rPr>
                        <m:nor/>
                      </m:rPr>
                      <a:rPr kumimoji="1" lang="en-US" altLang="ja-JP" sz="2000" dirty="0">
                        <a:latin typeface="メイリオ" panose="020B0604030504040204" pitchFamily="50" charset="-128"/>
                        <a:ea typeface="メイリオ" panose="020B0604030504040204" pitchFamily="50" charset="-128"/>
                      </a:rPr>
                      <m:t>1</m:t>
                    </m:r>
                    <m:r>
                      <m:rPr>
                        <m:nor/>
                      </m:rPr>
                      <a:rPr kumimoji="1" lang="ja-JP" altLang="en-US" sz="2000" dirty="0">
                        <a:latin typeface="メイリオ" panose="020B0604030504040204" pitchFamily="50" charset="-128"/>
                        <a:ea typeface="メイリオ" panose="020B0604030504040204" pitchFamily="50" charset="-128"/>
                      </a:rPr>
                      <m:t>だから、</m:t>
                    </m:r>
                  </m:oMath>
                </a14:m>
                <a:r>
                  <a:rPr kumimoji="1" lang="ja-JP" altLang="en-US" sz="2000" dirty="0">
                    <a:latin typeface="メイリオ" panose="020B0604030504040204" pitchFamily="50" charset="-128"/>
                    <a:ea typeface="メイリオ" panose="020B0604030504040204" pitchFamily="50" charset="-128"/>
                  </a:rPr>
                  <a:t>結局</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1</m:t>
                    </m:r>
                    <m:r>
                      <a:rPr kumimoji="1" lang="en-US" altLang="ja-JP" sz="2000" b="1" i="1">
                        <a:latin typeface="Cambria Math" panose="02040503050406030204" pitchFamily="18" charset="0"/>
                        <a:ea typeface="メイリオ" panose="020B0604030504040204" pitchFamily="50" charset="-128"/>
                      </a:rPr>
                      <m:t>),</m:t>
                    </m:r>
                  </m:oMath>
                </a14:m>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r>
                      <m:rPr>
                        <m:sty m:val="p"/>
                      </m:rPr>
                      <a:rPr kumimoji="1" lang="en-US" altLang="ja-JP" sz="2000">
                        <a:latin typeface="Cambria Math" panose="02040503050406030204" pitchFamily="18" charset="0"/>
                        <a:ea typeface="メイリオ" panose="020B0604030504040204" pitchFamily="50" charset="-128"/>
                      </a:rPr>
                      <m:t>PC</m:t>
                    </m:r>
                    <m:r>
                      <a:rPr kumimoji="1" lang="en-US" altLang="ja-JP" sz="2000">
                        <a:latin typeface="Cambria Math" panose="02040503050406030204" pitchFamily="18" charset="0"/>
                        <a:ea typeface="メイリオ" panose="020B0604030504040204" pitchFamily="50" charset="-128"/>
                      </a:rPr>
                      <m:t>2</m:t>
                    </m:r>
                    <m:r>
                      <a:rPr kumimoji="1" lang="en-US" altLang="ja-JP" sz="2000" b="1" i="1">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平面</m:t>
                    </m:r>
                  </m:oMath>
                </a14:m>
                <a:r>
                  <a:rPr kumimoji="1" lang="ja-JP" altLang="en-US" sz="2000" dirty="0">
                    <a:latin typeface="メイリオ" panose="020B0604030504040204" pitchFamily="50" charset="-128"/>
                    <a:ea typeface="メイリオ" panose="020B0604030504040204" pitchFamily="50" charset="-128"/>
                  </a:rPr>
                  <a:t>上の</a:t>
                </a:r>
                <a14:m>
                  <m:oMath xmlns:m="http://schemas.openxmlformats.org/officeDocument/2006/math">
                    <m:r>
                      <a:rPr kumimoji="1" lang="en-US" altLang="ja-JP" sz="2000" b="1" i="1" dirty="0" smtClean="0">
                        <a:latin typeface="Cambria Math" panose="02040503050406030204" pitchFamily="18" charset="0"/>
                        <a:ea typeface="メイリオ" panose="020B0604030504040204" pitchFamily="50" charset="-128"/>
                      </a:rPr>
                      <m:t>𝒂</m:t>
                    </m:r>
                  </m:oMath>
                </a14:m>
                <a:r>
                  <a:rPr kumimoji="1" lang="ja-JP" altLang="en-US" sz="2000" dirty="0">
                    <a:latin typeface="メイリオ" panose="020B0604030504040204" pitchFamily="50" charset="-128"/>
                    <a:ea typeface="メイリオ" panose="020B0604030504040204" pitchFamily="50" charset="-128"/>
                  </a:rPr>
                  <a:t>の座標⇒</a:t>
                </a:r>
                <a:r>
                  <a:rPr kumimoji="1" lang="ja-JP" altLang="en-US" sz="2000" b="1"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になる（図</a:t>
                </a:r>
                <a:r>
                  <a:rPr kumimoji="1" lang="en-US" altLang="ja-JP" sz="2000" dirty="0">
                    <a:latin typeface="メイリオ" panose="020B0604030504040204" pitchFamily="50" charset="-128"/>
                    <a:ea typeface="メイリオ" panose="020B0604030504040204" pitchFamily="50" charset="-128"/>
                  </a:rPr>
                  <a:t>2)</a:t>
                </a:r>
              </a:p>
            </p:txBody>
          </p:sp>
        </mc:Choice>
        <mc:Fallback>
          <p:sp>
            <p:nvSpPr>
              <p:cNvPr id="39" name="テキスト ボックス 38">
                <a:extLst>
                  <a:ext uri="{FF2B5EF4-FFF2-40B4-BE49-F238E27FC236}">
                    <a16:creationId xmlns:a16="http://schemas.microsoft.com/office/drawing/2014/main" id="{E74E9553-4A20-0992-5AF2-D6B37940A8D2}"/>
                  </a:ext>
                </a:extLst>
              </p:cNvPr>
              <p:cNvSpPr txBox="1">
                <a:spLocks noRot="1" noChangeAspect="1" noMove="1" noResize="1" noEditPoints="1" noAdjustHandles="1" noChangeArrowheads="1" noChangeShapeType="1" noTextEdit="1"/>
              </p:cNvSpPr>
              <p:nvPr/>
            </p:nvSpPr>
            <p:spPr>
              <a:xfrm>
                <a:off x="3711371" y="1453840"/>
                <a:ext cx="8443093" cy="1643270"/>
              </a:xfrm>
              <a:prstGeom prst="rect">
                <a:avLst/>
              </a:prstGeom>
              <a:blipFill>
                <a:blip r:embed="rId4"/>
                <a:stretch>
                  <a:fillRect l="-1227" t="-6296" b="-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852A6BF8-8FF8-506C-28AF-6DC7C0FA6423}"/>
                  </a:ext>
                </a:extLst>
              </p:cNvPr>
              <p:cNvSpPr txBox="1"/>
              <p:nvPr/>
            </p:nvSpPr>
            <p:spPr>
              <a:xfrm>
                <a:off x="2558984" y="3701926"/>
                <a:ext cx="54053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43" name="テキスト ボックス 42">
                <a:extLst>
                  <a:ext uri="{FF2B5EF4-FFF2-40B4-BE49-F238E27FC236}">
                    <a16:creationId xmlns:a16="http://schemas.microsoft.com/office/drawing/2014/main" id="{852A6BF8-8FF8-506C-28AF-6DC7C0FA6423}"/>
                  </a:ext>
                </a:extLst>
              </p:cNvPr>
              <p:cNvSpPr txBox="1">
                <a:spLocks noRot="1" noChangeAspect="1" noMove="1" noResize="1" noEditPoints="1" noAdjustHandles="1" noChangeArrowheads="1" noChangeShapeType="1" noTextEdit="1"/>
              </p:cNvSpPr>
              <p:nvPr/>
            </p:nvSpPr>
            <p:spPr>
              <a:xfrm>
                <a:off x="2558984" y="3701926"/>
                <a:ext cx="540533" cy="461665"/>
              </a:xfrm>
              <a:prstGeom prst="rect">
                <a:avLst/>
              </a:prstGeom>
              <a:blipFill>
                <a:blip r:embed="rId5"/>
                <a:stretch>
                  <a:fillRect/>
                </a:stretch>
              </a:blipFill>
            </p:spPr>
            <p:txBody>
              <a:bodyPr/>
              <a:lstStyle/>
              <a:p>
                <a:r>
                  <a:rPr lang="ja-JP" altLang="en-US">
                    <a:noFill/>
                  </a:rPr>
                  <a:t> </a:t>
                </a:r>
              </a:p>
            </p:txBody>
          </p:sp>
        </mc:Fallback>
      </mc:AlternateContent>
      <p:sp>
        <p:nvSpPr>
          <p:cNvPr id="44" name="矢印: 下 43">
            <a:extLst>
              <a:ext uri="{FF2B5EF4-FFF2-40B4-BE49-F238E27FC236}">
                <a16:creationId xmlns:a16="http://schemas.microsoft.com/office/drawing/2014/main" id="{D8E4FA60-5E90-4A99-3A34-323EAF79D798}"/>
              </a:ext>
            </a:extLst>
          </p:cNvPr>
          <p:cNvSpPr/>
          <p:nvPr/>
        </p:nvSpPr>
        <p:spPr>
          <a:xfrm>
            <a:off x="2290561" y="4273154"/>
            <a:ext cx="878765" cy="34608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a:extLst>
              <a:ext uri="{FF2B5EF4-FFF2-40B4-BE49-F238E27FC236}">
                <a16:creationId xmlns:a16="http://schemas.microsoft.com/office/drawing/2014/main" id="{33329484-D328-9965-6892-06A93AFA9CB3}"/>
              </a:ext>
            </a:extLst>
          </p:cNvPr>
          <p:cNvSpPr/>
          <p:nvPr/>
        </p:nvSpPr>
        <p:spPr>
          <a:xfrm>
            <a:off x="2619616" y="5100929"/>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直線矢印コネクタ 71">
            <a:extLst>
              <a:ext uri="{FF2B5EF4-FFF2-40B4-BE49-F238E27FC236}">
                <a16:creationId xmlns:a16="http://schemas.microsoft.com/office/drawing/2014/main" id="{915F6BEF-E3F9-5FEE-D951-E373D34B452E}"/>
              </a:ext>
            </a:extLst>
          </p:cNvPr>
          <p:cNvCxnSpPr>
            <a:cxnSpLocks/>
          </p:cNvCxnSpPr>
          <p:nvPr/>
        </p:nvCxnSpPr>
        <p:spPr>
          <a:xfrm>
            <a:off x="2585712" y="6225318"/>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976D0053-43BD-4029-E004-11CB18CE2880}"/>
              </a:ext>
            </a:extLst>
          </p:cNvPr>
          <p:cNvCxnSpPr>
            <a:cxnSpLocks/>
          </p:cNvCxnSpPr>
          <p:nvPr/>
        </p:nvCxnSpPr>
        <p:spPr>
          <a:xfrm flipV="1">
            <a:off x="2604911" y="5780855"/>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98ABDCFA-85C0-4304-8187-8B589A839843}"/>
              </a:ext>
            </a:extLst>
          </p:cNvPr>
          <p:cNvSpPr txBox="1"/>
          <p:nvPr/>
        </p:nvSpPr>
        <p:spPr>
          <a:xfrm>
            <a:off x="2620367" y="6223517"/>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PC1</a:t>
            </a:r>
            <a:endParaRPr kumimoji="1" lang="ja-JP" altLang="en-US" b="1" i="1" dirty="0">
              <a:latin typeface="メイリオ" panose="020B0604030504040204" pitchFamily="50" charset="-128"/>
              <a:ea typeface="メイリオ" panose="020B0604030504040204" pitchFamily="50" charset="-128"/>
            </a:endParaRPr>
          </a:p>
        </p:txBody>
      </p:sp>
      <p:sp>
        <p:nvSpPr>
          <p:cNvPr id="78" name="テキスト ボックス 77">
            <a:extLst>
              <a:ext uri="{FF2B5EF4-FFF2-40B4-BE49-F238E27FC236}">
                <a16:creationId xmlns:a16="http://schemas.microsoft.com/office/drawing/2014/main" id="{742ABB48-8A68-85C9-3776-1C1B2ED11C56}"/>
              </a:ext>
            </a:extLst>
          </p:cNvPr>
          <p:cNvSpPr txBox="1"/>
          <p:nvPr/>
        </p:nvSpPr>
        <p:spPr>
          <a:xfrm>
            <a:off x="1878984" y="5805872"/>
            <a:ext cx="659155" cy="369332"/>
          </a:xfrm>
          <a:prstGeom prst="rect">
            <a:avLst/>
          </a:prstGeom>
          <a:noFill/>
        </p:spPr>
        <p:txBody>
          <a:bodyPr wrap="none" rtlCol="0">
            <a:spAutoFit/>
          </a:bodyPr>
          <a:lstStyle/>
          <a:p>
            <a:pPr algn="l"/>
            <a:r>
              <a:rPr kumimoji="1" lang="en-US" altLang="ja-JP" b="1" i="1" dirty="0">
                <a:latin typeface="メイリオ" panose="020B0604030504040204" pitchFamily="50" charset="-128"/>
                <a:ea typeface="メイリオ" panose="020B0604030504040204" pitchFamily="50" charset="-128"/>
              </a:rPr>
              <a:t>PC2</a:t>
            </a:r>
            <a:endParaRPr kumimoji="1" lang="ja-JP" altLang="en-US" b="1" i="1" dirty="0">
              <a:latin typeface="メイリオ" panose="020B0604030504040204" pitchFamily="50" charset="-128"/>
              <a:ea typeface="メイリオ" panose="020B0604030504040204" pitchFamily="50" charset="-128"/>
            </a:endParaRPr>
          </a:p>
        </p:txBody>
      </p:sp>
      <p:sp>
        <p:nvSpPr>
          <p:cNvPr id="82" name="テキスト ボックス 81">
            <a:extLst>
              <a:ext uri="{FF2B5EF4-FFF2-40B4-BE49-F238E27FC236}">
                <a16:creationId xmlns:a16="http://schemas.microsoft.com/office/drawing/2014/main" id="{A7D9C3A5-4228-4319-1D6C-A46DDF4457DF}"/>
              </a:ext>
            </a:extLst>
          </p:cNvPr>
          <p:cNvSpPr txBox="1"/>
          <p:nvPr/>
        </p:nvSpPr>
        <p:spPr>
          <a:xfrm rot="10800000">
            <a:off x="3823466" y="535347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84" name="テキスト ボックス 83">
                <a:extLst>
                  <a:ext uri="{FF2B5EF4-FFF2-40B4-BE49-F238E27FC236}">
                    <a16:creationId xmlns:a16="http://schemas.microsoft.com/office/drawing/2014/main" id="{4D7C6AE6-A9AC-F09C-4CAF-13D7E275CDF5}"/>
                  </a:ext>
                </a:extLst>
              </p:cNvPr>
              <p:cNvSpPr txBox="1"/>
              <p:nvPr/>
            </p:nvSpPr>
            <p:spPr>
              <a:xfrm>
                <a:off x="4180670" y="5171035"/>
                <a:ext cx="849640" cy="430887"/>
              </a:xfrm>
              <a:prstGeom prst="rect">
                <a:avLst/>
              </a:prstGeom>
              <a:noFill/>
            </p:spPr>
            <p:txBody>
              <a:bodyPr wrap="square" lIns="0" tIns="0" rIns="0" bIns="0" rtlCol="0">
                <a:spAutoFit/>
              </a:bodyPr>
              <a:lstStyle/>
              <a:p>
                <a14:m>
                  <m:oMath xmlns:m="http://schemas.openxmlformats.org/officeDocument/2006/math">
                    <m:r>
                      <a:rPr kumimoji="1" lang="en-US" altLang="ja-JP" sz="1400" b="0" i="1" smtClean="0">
                        <a:latin typeface="Cambria Math" panose="02040503050406030204" pitchFamily="18" charset="0"/>
                        <a:ea typeface="メイリオ" panose="020B0604030504040204" pitchFamily="50" charset="-128"/>
                      </a:rPr>
                      <m:t>(</m:t>
                    </m:r>
                    <m:r>
                      <a:rPr kumimoji="1" lang="en-US" altLang="ja-JP" sz="1400" b="0" i="1" smtClean="0">
                        <a:latin typeface="Cambria Math" panose="02040503050406030204" pitchFamily="18" charset="0"/>
                        <a:ea typeface="メイリオ" panose="020B0604030504040204" pitchFamily="50" charset="-128"/>
                      </a:rPr>
                      <m:t>𝑎</m:t>
                    </m:r>
                  </m:oMath>
                </a14:m>
                <a:r>
                  <a:rPr kumimoji="1" lang="ja-JP" altLang="en-US" sz="1400" dirty="0">
                    <a:latin typeface="メイリオ" panose="020B0604030504040204" pitchFamily="50" charset="-128"/>
                    <a:ea typeface="メイリオ" panose="020B0604030504040204" pitchFamily="50" charset="-128"/>
                  </a:rPr>
                  <a:t>の主成分得点）</a:t>
                </a:r>
              </a:p>
            </p:txBody>
          </p:sp>
        </mc:Choice>
        <mc:Fallback>
          <p:sp>
            <p:nvSpPr>
              <p:cNvPr id="84" name="テキスト ボックス 83">
                <a:extLst>
                  <a:ext uri="{FF2B5EF4-FFF2-40B4-BE49-F238E27FC236}">
                    <a16:creationId xmlns:a16="http://schemas.microsoft.com/office/drawing/2014/main" id="{4D7C6AE6-A9AC-F09C-4CAF-13D7E275CDF5}"/>
                  </a:ext>
                </a:extLst>
              </p:cNvPr>
              <p:cNvSpPr txBox="1">
                <a:spLocks noRot="1" noChangeAspect="1" noMove="1" noResize="1" noEditPoints="1" noAdjustHandles="1" noChangeArrowheads="1" noChangeShapeType="1" noTextEdit="1"/>
              </p:cNvSpPr>
              <p:nvPr/>
            </p:nvSpPr>
            <p:spPr>
              <a:xfrm>
                <a:off x="4180670" y="5171035"/>
                <a:ext cx="849640" cy="430887"/>
              </a:xfrm>
              <a:prstGeom prst="rect">
                <a:avLst/>
              </a:prstGeom>
              <a:blipFill>
                <a:blip r:embed="rId6"/>
                <a:stretch>
                  <a:fillRect l="-12950" t="-11268" b="-23944"/>
                </a:stretch>
              </a:blipFill>
            </p:spPr>
            <p:txBody>
              <a:bodyPr/>
              <a:lstStyle/>
              <a:p>
                <a:r>
                  <a:rPr lang="ja-JP" altLang="en-US">
                    <a:noFill/>
                  </a:rPr>
                  <a:t> </a:t>
                </a:r>
              </a:p>
            </p:txBody>
          </p:sp>
        </mc:Fallback>
      </mc:AlternateContent>
      <p:cxnSp>
        <p:nvCxnSpPr>
          <p:cNvPr id="85" name="直線コネクタ 84">
            <a:extLst>
              <a:ext uri="{FF2B5EF4-FFF2-40B4-BE49-F238E27FC236}">
                <a16:creationId xmlns:a16="http://schemas.microsoft.com/office/drawing/2014/main" id="{01EAA1F3-96E3-C6C5-37AF-4B4A551467E6}"/>
              </a:ext>
            </a:extLst>
          </p:cNvPr>
          <p:cNvCxnSpPr>
            <a:cxnSpLocks/>
          </p:cNvCxnSpPr>
          <p:nvPr/>
        </p:nvCxnSpPr>
        <p:spPr>
          <a:xfrm>
            <a:off x="2578562" y="5514466"/>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4F4091D4-45C9-2715-750E-AA70C24C8406}"/>
              </a:ext>
            </a:extLst>
          </p:cNvPr>
          <p:cNvCxnSpPr>
            <a:cxnSpLocks/>
          </p:cNvCxnSpPr>
          <p:nvPr/>
        </p:nvCxnSpPr>
        <p:spPr>
          <a:xfrm flipV="1">
            <a:off x="4004841" y="5514466"/>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BB6AFD3F-73C5-966D-087D-75302D1E3656}"/>
                  </a:ext>
                </a:extLst>
              </p:cNvPr>
              <p:cNvSpPr txBox="1"/>
              <p:nvPr/>
            </p:nvSpPr>
            <p:spPr>
              <a:xfrm>
                <a:off x="3875373" y="6208692"/>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7" name="テキスト ボックス 86">
                <a:extLst>
                  <a:ext uri="{FF2B5EF4-FFF2-40B4-BE49-F238E27FC236}">
                    <a16:creationId xmlns:a16="http://schemas.microsoft.com/office/drawing/2014/main" id="{BB6AFD3F-73C5-966D-087D-75302D1E3656}"/>
                  </a:ext>
                </a:extLst>
              </p:cNvPr>
              <p:cNvSpPr txBox="1">
                <a:spLocks noRot="1" noChangeAspect="1" noMove="1" noResize="1" noEditPoints="1" noAdjustHandles="1" noChangeArrowheads="1" noChangeShapeType="1" noTextEdit="1"/>
              </p:cNvSpPr>
              <p:nvPr/>
            </p:nvSpPr>
            <p:spPr>
              <a:xfrm>
                <a:off x="3875373" y="6208692"/>
                <a:ext cx="400174" cy="369332"/>
              </a:xfrm>
              <a:prstGeom prst="rect">
                <a:avLst/>
              </a:prstGeom>
              <a:blipFill>
                <a:blip r:embed="rId10"/>
                <a:stretch>
                  <a:fillRect l="-6154" t="-21311" r="-52308"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5B149001-E397-3CC7-3D4C-66884846F5B3}"/>
                  </a:ext>
                </a:extLst>
              </p:cNvPr>
              <p:cNvSpPr txBox="1"/>
              <p:nvPr/>
            </p:nvSpPr>
            <p:spPr>
              <a:xfrm>
                <a:off x="2208562" y="5281240"/>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5B149001-E397-3CC7-3D4C-66884846F5B3}"/>
                  </a:ext>
                </a:extLst>
              </p:cNvPr>
              <p:cNvSpPr txBox="1">
                <a:spLocks noRot="1" noChangeAspect="1" noMove="1" noResize="1" noEditPoints="1" noAdjustHandles="1" noChangeArrowheads="1" noChangeShapeType="1" noTextEdit="1"/>
              </p:cNvSpPr>
              <p:nvPr/>
            </p:nvSpPr>
            <p:spPr>
              <a:xfrm>
                <a:off x="2208562" y="5281240"/>
                <a:ext cx="407291" cy="369332"/>
              </a:xfrm>
              <a:prstGeom prst="rect">
                <a:avLst/>
              </a:prstGeom>
              <a:blipFill>
                <a:blip r:embed="rId11"/>
                <a:stretch>
                  <a:fillRect l="-4478" t="-21311" r="-50746" b="-81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A80F7576-DEDF-8341-CBF2-12058B91AA18}"/>
                  </a:ext>
                </a:extLst>
              </p:cNvPr>
              <p:cNvSpPr txBox="1"/>
              <p:nvPr/>
            </p:nvSpPr>
            <p:spPr>
              <a:xfrm>
                <a:off x="700332" y="822354"/>
                <a:ext cx="10192149" cy="400110"/>
              </a:xfrm>
              <a:prstGeom prst="rect">
                <a:avLst/>
              </a:prstGeom>
              <a:noFill/>
            </p:spPr>
            <p:txBody>
              <a:bodyPr wrap="none" rtlCol="0">
                <a:spAutoFit/>
              </a:bodyPr>
              <a:lstStyle/>
              <a:p>
                <a:pPr algn="l"/>
                <a:r>
                  <a:rPr kumimoji="1" lang="en-US" altLang="ja-JP" sz="2000" dirty="0">
                    <a:ea typeface="メイリオ" panose="020B0604030504040204" pitchFamily="50" charset="-128"/>
                  </a:rPr>
                  <a:t>PC1</a:t>
                </a:r>
                <a:r>
                  <a:rPr kumimoji="1" lang="en-US" altLang="ja-JP" sz="2000" b="1" dirty="0">
                    <a:ea typeface="メイリオ" panose="020B0604030504040204" pitchFamily="50" charset="-128"/>
                  </a:rPr>
                  <a:t>(</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m:rPr>
                        <m:sty m:val="p"/>
                      </m:rPr>
                      <a:rPr kumimoji="1" lang="en-US" altLang="ja-JP" sz="2000" b="0" i="0" smtClean="0">
                        <a:latin typeface="Cambria Math" panose="02040503050406030204" pitchFamily="18" charset="0"/>
                        <a:ea typeface="メイリオ" panose="020B0604030504040204" pitchFamily="50" charset="-128"/>
                      </a:rPr>
                      <m:t>PC</m:t>
                    </m:r>
                    <m:r>
                      <a:rPr kumimoji="1" lang="en-US" altLang="ja-JP" sz="2000" b="0" i="0" smtClean="0">
                        <a:latin typeface="Cambria Math" panose="02040503050406030204" pitchFamily="18" charset="0"/>
                        <a:ea typeface="メイリオ" panose="020B0604030504040204" pitchFamily="50" charset="-128"/>
                      </a:rPr>
                      <m:t>2</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はノルム</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（長さが１）の固有ベクトルなので原点を通るように修正</a:t>
                </a:r>
              </a:p>
            </p:txBody>
          </p:sp>
        </mc:Choice>
        <mc:Fallback xmlns="">
          <p:sp>
            <p:nvSpPr>
              <p:cNvPr id="102" name="テキスト ボックス 101">
                <a:extLst>
                  <a:ext uri="{FF2B5EF4-FFF2-40B4-BE49-F238E27FC236}">
                    <a16:creationId xmlns:a16="http://schemas.microsoft.com/office/drawing/2014/main" id="{A80F7576-DEDF-8341-CBF2-12058B91AA18}"/>
                  </a:ext>
                </a:extLst>
              </p:cNvPr>
              <p:cNvSpPr txBox="1">
                <a:spLocks noRot="1" noChangeAspect="1" noMove="1" noResize="1" noEditPoints="1" noAdjustHandles="1" noChangeArrowheads="1" noChangeShapeType="1" noTextEdit="1"/>
              </p:cNvSpPr>
              <p:nvPr/>
            </p:nvSpPr>
            <p:spPr>
              <a:xfrm>
                <a:off x="700332" y="822354"/>
                <a:ext cx="10192149" cy="400110"/>
              </a:xfrm>
              <a:prstGeom prst="rect">
                <a:avLst/>
              </a:prstGeom>
              <a:blipFill>
                <a:blip r:embed="rId12"/>
                <a:stretch>
                  <a:fillRect l="-658" t="-13636" b="-25758"/>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7C4A88CF-A208-E4C1-B63E-D8C8B83B94AE}"/>
              </a:ext>
            </a:extLst>
          </p:cNvPr>
          <p:cNvSpPr txBox="1"/>
          <p:nvPr/>
        </p:nvSpPr>
        <p:spPr>
          <a:xfrm>
            <a:off x="116272" y="1637840"/>
            <a:ext cx="68320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図</a:t>
            </a:r>
            <a:r>
              <a:rPr kumimoji="1" lang="en-US" altLang="ja-JP" sz="2400" dirty="0">
                <a:latin typeface="メイリオ" panose="020B0604030504040204" pitchFamily="50" charset="-128"/>
                <a:ea typeface="メイリオ" panose="020B0604030504040204" pitchFamily="50" charset="-128"/>
              </a:rPr>
              <a:t>1</a:t>
            </a:r>
          </a:p>
        </p:txBody>
      </p:sp>
      <p:sp>
        <p:nvSpPr>
          <p:cNvPr id="104" name="テキスト ボックス 103">
            <a:extLst>
              <a:ext uri="{FF2B5EF4-FFF2-40B4-BE49-F238E27FC236}">
                <a16:creationId xmlns:a16="http://schemas.microsoft.com/office/drawing/2014/main" id="{6998D216-9646-48DD-6CDE-A66EF807C9E9}"/>
              </a:ext>
            </a:extLst>
          </p:cNvPr>
          <p:cNvSpPr txBox="1"/>
          <p:nvPr/>
        </p:nvSpPr>
        <p:spPr>
          <a:xfrm>
            <a:off x="134879" y="4779746"/>
            <a:ext cx="68320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図</a:t>
            </a:r>
            <a:r>
              <a:rPr kumimoji="1" lang="en-US" altLang="ja-JP" sz="2400" dirty="0">
                <a:latin typeface="メイリオ" panose="020B0604030504040204" pitchFamily="50" charset="-128"/>
                <a:ea typeface="メイリオ" panose="020B0604030504040204" pitchFamily="50" charset="-128"/>
              </a:rPr>
              <a:t>2</a:t>
            </a:r>
          </a:p>
        </p:txBody>
      </p:sp>
      <mc:AlternateContent xmlns:mc="http://schemas.openxmlformats.org/markup-compatibility/2006" xmlns:a14="http://schemas.microsoft.com/office/drawing/2010/main">
        <mc:Choice Requires="a14">
          <p:sp>
            <p:nvSpPr>
              <p:cNvPr id="105" name="テキスト ボックス 104">
                <a:extLst>
                  <a:ext uri="{FF2B5EF4-FFF2-40B4-BE49-F238E27FC236}">
                    <a16:creationId xmlns:a16="http://schemas.microsoft.com/office/drawing/2014/main" id="{1220A477-8A11-125F-24FC-438CA09B9A14}"/>
                  </a:ext>
                </a:extLst>
              </p:cNvPr>
              <p:cNvSpPr txBox="1"/>
              <p:nvPr/>
            </p:nvSpPr>
            <p:spPr>
              <a:xfrm>
                <a:off x="2635646" y="2859285"/>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105" name="テキスト ボックス 104">
                <a:extLst>
                  <a:ext uri="{FF2B5EF4-FFF2-40B4-BE49-F238E27FC236}">
                    <a16:creationId xmlns:a16="http://schemas.microsoft.com/office/drawing/2014/main" id="{1220A477-8A11-125F-24FC-438CA09B9A14}"/>
                  </a:ext>
                </a:extLst>
              </p:cNvPr>
              <p:cNvSpPr txBox="1">
                <a:spLocks noRot="1" noChangeAspect="1" noMove="1" noResize="1" noEditPoints="1" noAdjustHandles="1" noChangeArrowheads="1" noChangeShapeType="1" noTextEdit="1"/>
              </p:cNvSpPr>
              <p:nvPr/>
            </p:nvSpPr>
            <p:spPr>
              <a:xfrm>
                <a:off x="2635646" y="2859285"/>
                <a:ext cx="895822" cy="307777"/>
              </a:xfrm>
              <a:prstGeom prst="rect">
                <a:avLst/>
              </a:prstGeom>
              <a:blipFill>
                <a:blip r:embed="rId13"/>
                <a:stretch>
                  <a:fillRect b="-3922"/>
                </a:stretch>
              </a:blipFill>
            </p:spPr>
            <p:txBody>
              <a:bodyPr/>
              <a:lstStyle/>
              <a:p>
                <a:r>
                  <a:rPr lang="ja-JP" altLang="en-US">
                    <a:noFill/>
                  </a:rPr>
                  <a:t> </a:t>
                </a:r>
              </a:p>
            </p:txBody>
          </p:sp>
        </mc:Fallback>
      </mc:AlternateContent>
      <p:sp>
        <p:nvSpPr>
          <p:cNvPr id="106" name="楕円 105">
            <a:extLst>
              <a:ext uri="{FF2B5EF4-FFF2-40B4-BE49-F238E27FC236}">
                <a16:creationId xmlns:a16="http://schemas.microsoft.com/office/drawing/2014/main" id="{EB4AAE36-1456-49E5-1511-87F59B9F88A3}"/>
              </a:ext>
            </a:extLst>
          </p:cNvPr>
          <p:cNvSpPr/>
          <p:nvPr/>
        </p:nvSpPr>
        <p:spPr>
          <a:xfrm rot="2471439">
            <a:off x="2031254" y="2857617"/>
            <a:ext cx="413820" cy="121819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255CECE5-9BFC-525C-060C-854B8B1F34F6}"/>
              </a:ext>
            </a:extLst>
          </p:cNvPr>
          <p:cNvSpPr/>
          <p:nvPr/>
        </p:nvSpPr>
        <p:spPr>
          <a:xfrm>
            <a:off x="5432281" y="3473628"/>
            <a:ext cx="2125323" cy="664002"/>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1" name="直線矢印コネクタ 110">
            <a:extLst>
              <a:ext uri="{FF2B5EF4-FFF2-40B4-BE49-F238E27FC236}">
                <a16:creationId xmlns:a16="http://schemas.microsoft.com/office/drawing/2014/main" id="{3E0AF091-4F60-6076-8084-983D8A5DA556}"/>
              </a:ext>
            </a:extLst>
          </p:cNvPr>
          <p:cNvCxnSpPr>
            <a:cxnSpLocks/>
          </p:cNvCxnSpPr>
          <p:nvPr/>
        </p:nvCxnSpPr>
        <p:spPr>
          <a:xfrm>
            <a:off x="5409319" y="4150477"/>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C0F94A38-6BAA-AD74-DD78-EDDB30440800}"/>
                  </a:ext>
                </a:extLst>
              </p:cNvPr>
              <p:cNvSpPr txBox="1"/>
              <p:nvPr/>
            </p:nvSpPr>
            <p:spPr>
              <a:xfrm>
                <a:off x="5268567" y="4146347"/>
                <a:ext cx="1131977" cy="369332"/>
              </a:xfrm>
              <a:prstGeom prst="rect">
                <a:avLst/>
              </a:prstGeom>
              <a:noFill/>
            </p:spPr>
            <p:txBody>
              <a:bodyPr wrap="none" rtlCol="0">
                <a:spAutoFit/>
              </a:bodyPr>
              <a:lstStyle/>
              <a:p>
                <a:pPr algn="l"/>
                <a14:m>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r>
                      <a:rPr kumimoji="1" lang="en-US" altLang="ja-JP" sz="1800" b="1" i="1">
                        <a:latin typeface="Cambria Math" panose="02040503050406030204" pitchFamily="18" charset="0"/>
                        <a:ea typeface="メイリオ" panose="020B0604030504040204" pitchFamily="50" charset="-128"/>
                      </a:rPr>
                      <m:t> </m:t>
                    </m:r>
                  </m:oMath>
                </a14:m>
                <a:r>
                  <a:rPr kumimoji="1" lang="en-US" altLang="ja-JP" dirty="0">
                    <a:latin typeface="メイリオ" panose="020B0604030504040204" pitchFamily="50" charset="-128"/>
                    <a:ea typeface="メイリオ" panose="020B0604030504040204" pitchFamily="50" charset="-128"/>
                  </a:rPr>
                  <a:t>(PC1)</a:t>
                </a:r>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12" name="テキスト ボックス 111">
                <a:extLst>
                  <a:ext uri="{FF2B5EF4-FFF2-40B4-BE49-F238E27FC236}">
                    <a16:creationId xmlns:a16="http://schemas.microsoft.com/office/drawing/2014/main" id="{C0F94A38-6BAA-AD74-DD78-EDDB30440800}"/>
                  </a:ext>
                </a:extLst>
              </p:cNvPr>
              <p:cNvSpPr txBox="1">
                <a:spLocks noRot="1" noChangeAspect="1" noMove="1" noResize="1" noEditPoints="1" noAdjustHandles="1" noChangeArrowheads="1" noChangeShapeType="1" noTextEdit="1"/>
              </p:cNvSpPr>
              <p:nvPr/>
            </p:nvSpPr>
            <p:spPr>
              <a:xfrm>
                <a:off x="5268567" y="4146347"/>
                <a:ext cx="1131977" cy="369332"/>
              </a:xfrm>
              <a:prstGeom prst="rect">
                <a:avLst/>
              </a:prstGeom>
              <a:blipFill>
                <a:blip r:embed="rId14"/>
                <a:stretch>
                  <a:fillRect t="-4918" r="-5376"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1AC8F54D-C50E-89A5-24B1-E56F7D8CD6EB}"/>
                  </a:ext>
                </a:extLst>
              </p:cNvPr>
              <p:cNvSpPr txBox="1"/>
              <p:nvPr/>
            </p:nvSpPr>
            <p:spPr>
              <a:xfrm>
                <a:off x="5976396" y="3576053"/>
                <a:ext cx="696216"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1600" i="1">
                          <a:latin typeface="Cambria Math" panose="02040503050406030204" pitchFamily="18" charset="0"/>
                          <a:ea typeface="メイリオ" panose="020B0604030504040204" pitchFamily="50" charset="-128"/>
                        </a:rPr>
                        <m:t>長さ</m:t>
                      </m:r>
                      <m:sSub>
                        <m:sSubPr>
                          <m:ctrlPr>
                            <a:rPr kumimoji="1" lang="en-US" altLang="ja-JP" sz="1600" b="1" i="1" smtClean="0">
                              <a:latin typeface="Cambria Math" panose="02040503050406030204" pitchFamily="18" charset="0"/>
                              <a:ea typeface="メイリオ" panose="020B0604030504040204" pitchFamily="50" charset="-128"/>
                            </a:rPr>
                          </m:ctrlPr>
                        </m:sSubPr>
                        <m:e>
                          <m:acc>
                            <m:accPr>
                              <m:chr m:val="̂"/>
                              <m:ctrlPr>
                                <a:rPr kumimoji="1" lang="en-US" altLang="ja-JP" sz="1600" b="1" i="1" smtClean="0">
                                  <a:latin typeface="Cambria Math" panose="02040503050406030204" pitchFamily="18" charset="0"/>
                                  <a:ea typeface="メイリオ" panose="020B0604030504040204" pitchFamily="50" charset="-128"/>
                                </a:rPr>
                              </m:ctrlPr>
                            </m:accPr>
                            <m:e>
                              <m:r>
                                <a:rPr kumimoji="1" lang="en-US" altLang="ja-JP" sz="1600" b="1" i="1" smtClean="0">
                                  <a:latin typeface="Cambria Math" panose="02040503050406030204" pitchFamily="18" charset="0"/>
                                  <a:ea typeface="メイリオ" panose="020B0604030504040204" pitchFamily="50" charset="-128"/>
                                </a:rPr>
                                <m:t>𝒙</m:t>
                              </m:r>
                            </m:e>
                          </m:acc>
                        </m:e>
                        <m:sub>
                          <m:r>
                            <a:rPr kumimoji="1" lang="en-US" altLang="ja-JP" sz="1600" b="1" i="1" smtClean="0">
                              <a:latin typeface="Cambria Math" panose="02040503050406030204" pitchFamily="18" charset="0"/>
                              <a:ea typeface="メイリオ" panose="020B0604030504040204" pitchFamily="50" charset="-128"/>
                            </a:rPr>
                            <m:t>𝟏</m:t>
                          </m:r>
                        </m:sub>
                      </m:sSub>
                    </m:oMath>
                  </m:oMathPara>
                </a14:m>
                <a:endParaRPr kumimoji="1" lang="ja-JP" altLang="en-US" sz="1600" b="1" dirty="0">
                  <a:latin typeface="メイリオ" panose="020B0604030504040204" pitchFamily="50" charset="-128"/>
                  <a:ea typeface="メイリオ" panose="020B0604030504040204" pitchFamily="50" charset="-128"/>
                </a:endParaRPr>
              </a:p>
            </p:txBody>
          </p:sp>
        </mc:Choice>
        <mc:Fallback xmlns="">
          <p:sp>
            <p:nvSpPr>
              <p:cNvPr id="113" name="テキスト ボックス 112">
                <a:extLst>
                  <a:ext uri="{FF2B5EF4-FFF2-40B4-BE49-F238E27FC236}">
                    <a16:creationId xmlns:a16="http://schemas.microsoft.com/office/drawing/2014/main" id="{1AC8F54D-C50E-89A5-24B1-E56F7D8CD6EB}"/>
                  </a:ext>
                </a:extLst>
              </p:cNvPr>
              <p:cNvSpPr txBox="1">
                <a:spLocks noRot="1" noChangeAspect="1" noMove="1" noResize="1" noEditPoints="1" noAdjustHandles="1" noChangeArrowheads="1" noChangeShapeType="1" noTextEdit="1"/>
              </p:cNvSpPr>
              <p:nvPr/>
            </p:nvSpPr>
            <p:spPr>
              <a:xfrm>
                <a:off x="5976396" y="3576053"/>
                <a:ext cx="696216" cy="246221"/>
              </a:xfrm>
              <a:prstGeom prst="rect">
                <a:avLst/>
              </a:prstGeom>
              <a:blipFill>
                <a:blip r:embed="rId15"/>
                <a:stretch>
                  <a:fillRect l="-7826" t="-25000" r="-40870" b="-15000"/>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853CF19E-9C66-E713-E1CC-A728F44882E3}"/>
              </a:ext>
            </a:extLst>
          </p:cNvPr>
          <p:cNvSpPr txBox="1"/>
          <p:nvPr/>
        </p:nvSpPr>
        <p:spPr>
          <a:xfrm>
            <a:off x="5412568" y="4590233"/>
            <a:ext cx="723275"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長さ</a:t>
            </a:r>
            <a:r>
              <a:rPr kumimoji="1" lang="en-US" altLang="ja-JP" sz="1600" dirty="0">
                <a:latin typeface="メイリオ" panose="020B0604030504040204" pitchFamily="50" charset="-128"/>
                <a:ea typeface="メイリオ" panose="020B0604030504040204" pitchFamily="50" charset="-128"/>
              </a:rPr>
              <a:t>1</a:t>
            </a:r>
            <a:endParaRPr kumimoji="1" lang="ja-JP" altLang="en-US" sz="1600" dirty="0">
              <a:latin typeface="メイリオ" panose="020B0604030504040204" pitchFamily="50" charset="-128"/>
              <a:ea typeface="メイリオ" panose="020B0604030504040204" pitchFamily="50" charset="-128"/>
            </a:endParaRPr>
          </a:p>
        </p:txBody>
      </p:sp>
      <p:sp>
        <p:nvSpPr>
          <p:cNvPr id="115" name="左中かっこ 114">
            <a:extLst>
              <a:ext uri="{FF2B5EF4-FFF2-40B4-BE49-F238E27FC236}">
                <a16:creationId xmlns:a16="http://schemas.microsoft.com/office/drawing/2014/main" id="{D1EEEE16-CB4D-BF6D-AF9F-81A45D28AC77}"/>
              </a:ext>
            </a:extLst>
          </p:cNvPr>
          <p:cNvSpPr/>
          <p:nvPr/>
        </p:nvSpPr>
        <p:spPr>
          <a:xfrm rot="16200000">
            <a:off x="5611727" y="4218320"/>
            <a:ext cx="224287" cy="5866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6" name="テキスト ボックス 115">
                <a:extLst>
                  <a:ext uri="{FF2B5EF4-FFF2-40B4-BE49-F238E27FC236}">
                    <a16:creationId xmlns:a16="http://schemas.microsoft.com/office/drawing/2014/main" id="{C4D3E17F-B5D8-35E0-63F3-4345605CEC7B}"/>
                  </a:ext>
                </a:extLst>
              </p:cNvPr>
              <p:cNvSpPr txBox="1"/>
              <p:nvPr/>
            </p:nvSpPr>
            <p:spPr>
              <a:xfrm>
                <a:off x="7097010" y="3994599"/>
                <a:ext cx="49135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16" name="テキスト ボックス 115">
                <a:extLst>
                  <a:ext uri="{FF2B5EF4-FFF2-40B4-BE49-F238E27FC236}">
                    <a16:creationId xmlns:a16="http://schemas.microsoft.com/office/drawing/2014/main" id="{C4D3E17F-B5D8-35E0-63F3-4345605CEC7B}"/>
                  </a:ext>
                </a:extLst>
              </p:cNvPr>
              <p:cNvSpPr txBox="1">
                <a:spLocks noRot="1" noChangeAspect="1" noMove="1" noResize="1" noEditPoints="1" noAdjustHandles="1" noChangeArrowheads="1" noChangeShapeType="1" noTextEdit="1"/>
              </p:cNvSpPr>
              <p:nvPr/>
            </p:nvSpPr>
            <p:spPr>
              <a:xfrm>
                <a:off x="7097010" y="3994599"/>
                <a:ext cx="491353" cy="369332"/>
              </a:xfrm>
              <a:prstGeom prst="rect">
                <a:avLst/>
              </a:prstGeom>
              <a:blipFill>
                <a:blip r:embed="rId16"/>
                <a:stretch>
                  <a:fillRect l="-12346" t="-6557" r="-1235"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7" name="テキスト ボックス 116">
                <a:extLst>
                  <a:ext uri="{FF2B5EF4-FFF2-40B4-BE49-F238E27FC236}">
                    <a16:creationId xmlns:a16="http://schemas.microsoft.com/office/drawing/2014/main" id="{59443F32-479F-DD87-9046-0B7EC779CF32}"/>
                  </a:ext>
                </a:extLst>
              </p:cNvPr>
              <p:cNvSpPr txBox="1"/>
              <p:nvPr/>
            </p:nvSpPr>
            <p:spPr>
              <a:xfrm>
                <a:off x="6946439" y="3378770"/>
                <a:ext cx="54053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17" name="テキスト ボックス 116">
                <a:extLst>
                  <a:ext uri="{FF2B5EF4-FFF2-40B4-BE49-F238E27FC236}">
                    <a16:creationId xmlns:a16="http://schemas.microsoft.com/office/drawing/2014/main" id="{59443F32-479F-DD87-9046-0B7EC779CF32}"/>
                  </a:ext>
                </a:extLst>
              </p:cNvPr>
              <p:cNvSpPr txBox="1">
                <a:spLocks noRot="1" noChangeAspect="1" noMove="1" noResize="1" noEditPoints="1" noAdjustHandles="1" noChangeArrowheads="1" noChangeShapeType="1" noTextEdit="1"/>
              </p:cNvSpPr>
              <p:nvPr/>
            </p:nvSpPr>
            <p:spPr>
              <a:xfrm>
                <a:off x="6946439" y="3378770"/>
                <a:ext cx="540533" cy="461665"/>
              </a:xfrm>
              <a:prstGeom prst="rect">
                <a:avLst/>
              </a:prstGeom>
              <a:blipFill>
                <a:blip r:embed="rId17"/>
                <a:stretch>
                  <a:fillRect/>
                </a:stretch>
              </a:blipFill>
            </p:spPr>
            <p:txBody>
              <a:bodyPr/>
              <a:lstStyle/>
              <a:p>
                <a:r>
                  <a:rPr lang="ja-JP" altLang="en-US">
                    <a:noFill/>
                  </a:rPr>
                  <a:t> </a:t>
                </a:r>
              </a:p>
            </p:txBody>
          </p:sp>
        </mc:Fallback>
      </mc:AlternateContent>
      <p:sp>
        <p:nvSpPr>
          <p:cNvPr id="118" name="テキスト ボックス 117">
            <a:extLst>
              <a:ext uri="{FF2B5EF4-FFF2-40B4-BE49-F238E27FC236}">
                <a16:creationId xmlns:a16="http://schemas.microsoft.com/office/drawing/2014/main" id="{73B4D4A5-E8BC-8472-6957-F3C04BEB24F1}"/>
              </a:ext>
            </a:extLst>
          </p:cNvPr>
          <p:cNvSpPr txBox="1"/>
          <p:nvPr/>
        </p:nvSpPr>
        <p:spPr>
          <a:xfrm>
            <a:off x="7061769" y="366923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120" name="直線コネクタ 119">
            <a:extLst>
              <a:ext uri="{FF2B5EF4-FFF2-40B4-BE49-F238E27FC236}">
                <a16:creationId xmlns:a16="http://schemas.microsoft.com/office/drawing/2014/main" id="{05ECB55B-15F0-7F24-C013-CEC26452F6AA}"/>
              </a:ext>
            </a:extLst>
          </p:cNvPr>
          <p:cNvCxnSpPr>
            <a:cxnSpLocks/>
          </p:cNvCxnSpPr>
          <p:nvPr/>
        </p:nvCxnSpPr>
        <p:spPr>
          <a:xfrm>
            <a:off x="7231046" y="3823197"/>
            <a:ext cx="0" cy="3106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3" name="テキスト ボックス 122">
                <a:extLst>
                  <a:ext uri="{FF2B5EF4-FFF2-40B4-BE49-F238E27FC236}">
                    <a16:creationId xmlns:a16="http://schemas.microsoft.com/office/drawing/2014/main" id="{9A2EDDA0-AE26-D85F-3644-3CDB91FAE796}"/>
                  </a:ext>
                </a:extLst>
              </p:cNvPr>
              <p:cNvSpPr txBox="1"/>
              <p:nvPr/>
            </p:nvSpPr>
            <p:spPr>
              <a:xfrm>
                <a:off x="7726506" y="3671433"/>
                <a:ext cx="4238981" cy="1038105"/>
              </a:xfrm>
              <a:prstGeom prst="rect">
                <a:avLst/>
              </a:prstGeom>
              <a:noFill/>
            </p:spPr>
            <p:txBody>
              <a:bodyPr wrap="none" rtlCol="0">
                <a:spAutoFit/>
              </a:bodyPr>
              <a:lstStyle/>
              <a:p>
                <a:pPr marL="342900" indent="-342900">
                  <a:buFont typeface="Wingdings" panose="05000000000000000000" pitchFamily="2" charset="2"/>
                  <a:buChar char="l"/>
                </a:pP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𝒂</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次元空間上の座標</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𝒙</m:t>
                            </m:r>
                          </m:e>
                        </m:acc>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方向での</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0</m:t>
                    </m:r>
                    <m:r>
                      <a:rPr kumimoji="1" lang="ja-JP" altLang="en-US"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Sub>
                  </m:oMath>
                </a14:m>
                <a:r>
                  <a:rPr kumimoji="1" lang="ja-JP" altLang="en-US" sz="2000" dirty="0">
                    <a:latin typeface="メイリオ" panose="020B0604030504040204" pitchFamily="50" charset="-128"/>
                    <a:ea typeface="メイリオ" panose="020B0604030504040204" pitchFamily="50" charset="-128"/>
                  </a:rPr>
                  <a:t>の長さ</a:t>
                </a:r>
              </a:p>
              <a:p>
                <a:pPr marL="342900" indent="-342900" algn="l">
                  <a:buFont typeface="Wingdings" panose="05000000000000000000" pitchFamily="2" charset="2"/>
                  <a:buChar char="l"/>
                </a:pPr>
                <a:endParaRPr kumimoji="1" lang="ja-JP" altLang="en-US" sz="2000" b="1" dirty="0">
                  <a:latin typeface="メイリオ" panose="020B0604030504040204" pitchFamily="50" charset="-128"/>
                  <a:ea typeface="メイリオ" panose="020B0604030504040204" pitchFamily="50" charset="-128"/>
                </a:endParaRPr>
              </a:p>
            </p:txBody>
          </p:sp>
        </mc:Choice>
        <mc:Fallback>
          <p:sp>
            <p:nvSpPr>
              <p:cNvPr id="123" name="テキスト ボックス 122">
                <a:extLst>
                  <a:ext uri="{FF2B5EF4-FFF2-40B4-BE49-F238E27FC236}">
                    <a16:creationId xmlns:a16="http://schemas.microsoft.com/office/drawing/2014/main" id="{9A2EDDA0-AE26-D85F-3644-3CDB91FAE796}"/>
                  </a:ext>
                </a:extLst>
              </p:cNvPr>
              <p:cNvSpPr txBox="1">
                <a:spLocks noRot="1" noChangeAspect="1" noMove="1" noResize="1" noEditPoints="1" noAdjustHandles="1" noChangeArrowheads="1" noChangeShapeType="1" noTextEdit="1"/>
              </p:cNvSpPr>
              <p:nvPr/>
            </p:nvSpPr>
            <p:spPr>
              <a:xfrm>
                <a:off x="7726506" y="3671433"/>
                <a:ext cx="4238981" cy="1038105"/>
              </a:xfrm>
              <a:prstGeom prst="rect">
                <a:avLst/>
              </a:prstGeom>
              <a:blipFill>
                <a:blip r:embed="rId18"/>
                <a:stretch>
                  <a:fillRect l="-1293" t="-3509"/>
                </a:stretch>
              </a:blipFill>
            </p:spPr>
            <p:txBody>
              <a:bodyPr/>
              <a:lstStyle/>
              <a:p>
                <a:r>
                  <a:rPr lang="ja-JP" altLang="en-US">
                    <a:noFill/>
                  </a:rPr>
                  <a:t> </a:t>
                </a:r>
              </a:p>
            </p:txBody>
          </p:sp>
        </mc:Fallback>
      </mc:AlternateContent>
      <p:sp>
        <p:nvSpPr>
          <p:cNvPr id="124" name="テキスト ボックス 123">
            <a:extLst>
              <a:ext uri="{FF2B5EF4-FFF2-40B4-BE49-F238E27FC236}">
                <a16:creationId xmlns:a16="http://schemas.microsoft.com/office/drawing/2014/main" id="{3430CA12-FC61-9552-177E-778680F1C80C}"/>
              </a:ext>
            </a:extLst>
          </p:cNvPr>
          <p:cNvSpPr txBox="1"/>
          <p:nvPr/>
        </p:nvSpPr>
        <p:spPr>
          <a:xfrm>
            <a:off x="5095682" y="3929050"/>
            <a:ext cx="37542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125" name="左中かっこ 124">
            <a:extLst>
              <a:ext uri="{FF2B5EF4-FFF2-40B4-BE49-F238E27FC236}">
                <a16:creationId xmlns:a16="http://schemas.microsoft.com/office/drawing/2014/main" id="{74DD9CFB-E62C-CB7F-0357-35B9F31FEC30}"/>
              </a:ext>
            </a:extLst>
          </p:cNvPr>
          <p:cNvSpPr/>
          <p:nvPr/>
        </p:nvSpPr>
        <p:spPr>
          <a:xfrm rot="5400000">
            <a:off x="6222403" y="3071281"/>
            <a:ext cx="197588" cy="17014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6" name="テキスト ボックス 125">
                <a:extLst>
                  <a:ext uri="{FF2B5EF4-FFF2-40B4-BE49-F238E27FC236}">
                    <a16:creationId xmlns:a16="http://schemas.microsoft.com/office/drawing/2014/main" id="{B2DBC182-AAD7-5E92-71C0-6632DE719A44}"/>
                  </a:ext>
                </a:extLst>
              </p:cNvPr>
              <p:cNvSpPr txBox="1"/>
              <p:nvPr/>
            </p:nvSpPr>
            <p:spPr>
              <a:xfrm>
                <a:off x="7733491" y="3186380"/>
                <a:ext cx="171515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26" name="テキスト ボックス 125">
                <a:extLst>
                  <a:ext uri="{FF2B5EF4-FFF2-40B4-BE49-F238E27FC236}">
                    <a16:creationId xmlns:a16="http://schemas.microsoft.com/office/drawing/2014/main" id="{B2DBC182-AAD7-5E92-71C0-6632DE719A44}"/>
                  </a:ext>
                </a:extLst>
              </p:cNvPr>
              <p:cNvSpPr txBox="1">
                <a:spLocks noRot="1" noChangeAspect="1" noMove="1" noResize="1" noEditPoints="1" noAdjustHandles="1" noChangeArrowheads="1" noChangeShapeType="1" noTextEdit="1"/>
              </p:cNvSpPr>
              <p:nvPr/>
            </p:nvSpPr>
            <p:spPr>
              <a:xfrm>
                <a:off x="7733491" y="3186380"/>
                <a:ext cx="1715150" cy="461665"/>
              </a:xfrm>
              <a:prstGeom prst="rect">
                <a:avLst/>
              </a:prstGeom>
              <a:blipFill>
                <a:blip r:embed="rId19"/>
                <a:stretch>
                  <a:fillRect t="-8000" r="-12811" b="-5333"/>
                </a:stretch>
              </a:blipFill>
            </p:spPr>
            <p:txBody>
              <a:bodyPr/>
              <a:lstStyle/>
              <a:p>
                <a:r>
                  <a:rPr lang="ja-JP" altLang="en-US">
                    <a:noFill/>
                  </a:rPr>
                  <a:t> </a:t>
                </a:r>
              </a:p>
            </p:txBody>
          </p:sp>
        </mc:Fallback>
      </mc:AlternateContent>
      <p:sp>
        <p:nvSpPr>
          <p:cNvPr id="127" name="フローチャート: 代替処理 126">
            <a:extLst>
              <a:ext uri="{FF2B5EF4-FFF2-40B4-BE49-F238E27FC236}">
                <a16:creationId xmlns:a16="http://schemas.microsoft.com/office/drawing/2014/main" id="{A4434F5B-B61B-0273-D9A1-2AD40D24D91E}"/>
              </a:ext>
            </a:extLst>
          </p:cNvPr>
          <p:cNvSpPr/>
          <p:nvPr/>
        </p:nvSpPr>
        <p:spPr>
          <a:xfrm>
            <a:off x="4968815" y="3103697"/>
            <a:ext cx="7067644" cy="1796886"/>
          </a:xfrm>
          <a:prstGeom prst="flowChartAlternate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コネクタ: 曲線 128">
            <a:extLst>
              <a:ext uri="{FF2B5EF4-FFF2-40B4-BE49-F238E27FC236}">
                <a16:creationId xmlns:a16="http://schemas.microsoft.com/office/drawing/2014/main" id="{906CA014-2569-4618-E298-E555B19B02AF}"/>
              </a:ext>
            </a:extLst>
          </p:cNvPr>
          <p:cNvCxnSpPr>
            <a:cxnSpLocks/>
            <a:stCxn id="106" idx="6"/>
            <a:endCxn id="127" idx="1"/>
          </p:cNvCxnSpPr>
          <p:nvPr/>
        </p:nvCxnSpPr>
        <p:spPr>
          <a:xfrm>
            <a:off x="2393868" y="3602977"/>
            <a:ext cx="2574947" cy="399163"/>
          </a:xfrm>
          <a:prstGeom prst="curvedConnector3">
            <a:avLst>
              <a:gd name="adj1" fmla="val 62061"/>
            </a:avLst>
          </a:prstGeom>
        </p:spPr>
        <p:style>
          <a:lnRef idx="1">
            <a:schemeClr val="dk1"/>
          </a:lnRef>
          <a:fillRef idx="0">
            <a:schemeClr val="dk1"/>
          </a:fillRef>
          <a:effectRef idx="0">
            <a:schemeClr val="dk1"/>
          </a:effectRef>
          <a:fontRef idx="minor">
            <a:schemeClr val="tx1"/>
          </a:fontRef>
        </p:style>
      </p:cxnSp>
      <p:sp>
        <p:nvSpPr>
          <p:cNvPr id="9" name="テキスト ボックス 8">
            <a:extLst>
              <a:ext uri="{FF2B5EF4-FFF2-40B4-BE49-F238E27FC236}">
                <a16:creationId xmlns:a16="http://schemas.microsoft.com/office/drawing/2014/main" id="{4E73006C-DF75-03E2-C367-F8A25ABFD205}"/>
              </a:ext>
            </a:extLst>
          </p:cNvPr>
          <p:cNvSpPr txBox="1"/>
          <p:nvPr/>
        </p:nvSpPr>
        <p:spPr>
          <a:xfrm>
            <a:off x="112745" y="202069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p:sp>
        <p:nvSpPr>
          <p:cNvPr id="14" name="テキスト ボックス 13">
            <a:extLst>
              <a:ext uri="{FF2B5EF4-FFF2-40B4-BE49-F238E27FC236}">
                <a16:creationId xmlns:a16="http://schemas.microsoft.com/office/drawing/2014/main" id="{804FCD7B-F149-051C-78CF-32B316409FA5}"/>
              </a:ext>
            </a:extLst>
          </p:cNvPr>
          <p:cNvSpPr txBox="1"/>
          <p:nvPr/>
        </p:nvSpPr>
        <p:spPr>
          <a:xfrm>
            <a:off x="137680" y="516587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764C720F-9A8F-CF20-E3C3-4AF80796FAE3}"/>
                  </a:ext>
                </a:extLst>
              </p:cNvPr>
              <p:cNvSpPr txBox="1"/>
              <p:nvPr/>
            </p:nvSpPr>
            <p:spPr>
              <a:xfrm>
                <a:off x="6399380" y="6244490"/>
                <a:ext cx="3034149" cy="532966"/>
              </a:xfrm>
              <a:prstGeom prst="rect">
                <a:avLst/>
              </a:prstGeom>
              <a:noFill/>
            </p:spPr>
            <p:txBody>
              <a:bodyPr wrap="square" rtlCol="0">
                <a:spAutoFit/>
              </a:bodyPr>
              <a:lstStyle/>
              <a:p>
                <a14:m>
                  <m:oMath xmlns:m="http://schemas.openxmlformats.org/officeDocument/2006/math">
                    <m:acc>
                      <m:accPr>
                        <m:chr m:val="̂"/>
                        <m:ctrlPr>
                          <a:rPr kumimoji="1" lang="en-US" altLang="ja-JP" sz="2800" i="1" smtClean="0">
                            <a:latin typeface="Cambria Math" panose="02040503050406030204" pitchFamily="18" charset="0"/>
                            <a:ea typeface="メイリオ" panose="020B0604030504040204" pitchFamily="50" charset="-128"/>
                          </a:rPr>
                        </m:ctrlPr>
                      </m:accPr>
                      <m:e>
                        <m:r>
                          <a:rPr kumimoji="1" lang="en-US" altLang="ja-JP" sz="2800" i="1">
                            <a:latin typeface="Cambria Math" panose="02040503050406030204" pitchFamily="18" charset="0"/>
                            <a:ea typeface="メイリオ" panose="020B0604030504040204" pitchFamily="50" charset="-128"/>
                          </a:rPr>
                          <m:t>𝑥</m:t>
                        </m:r>
                      </m:e>
                    </m:acc>
                    <m:r>
                      <a:rPr kumimoji="1" lang="en-US" altLang="ja-JP" sz="2800" b="0" i="1" smtClean="0">
                        <a:latin typeface="Cambria Math" panose="02040503050406030204" pitchFamily="18" charset="0"/>
                        <a:ea typeface="メイリオ" panose="020B0604030504040204" pitchFamily="50" charset="-128"/>
                      </a:rPr>
                      <m:t>=(</m:t>
                    </m:r>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Cambria Math" panose="02040503050406030204" pitchFamily="18" charset="0"/>
                          </a:rPr>
                        </m:ctrlPr>
                      </m:sSupPr>
                      <m:e>
                        <m:r>
                          <a:rPr kumimoji="1" lang="en-US" altLang="ja-JP" sz="2800" b="1" i="1" smtClean="0">
                            <a:latin typeface="Cambria Math" panose="02040503050406030204" pitchFamily="18" charset="0"/>
                            <a:ea typeface="Cambria Math" panose="02040503050406030204" pitchFamily="18" charset="0"/>
                          </a:rPr>
                          <m:t>)</m:t>
                        </m:r>
                      </m:e>
                      <m:sup>
                        <m:r>
                          <a:rPr kumimoji="1" lang="en-US" altLang="ja-JP" sz="2800" b="1" i="1" smtClean="0">
                            <a:latin typeface="Cambria Math" panose="02040503050406030204" pitchFamily="18" charset="0"/>
                            <a:ea typeface="Cambria Math" panose="02040503050406030204" pitchFamily="18" charset="0"/>
                          </a:rPr>
                          <m:t>−</m:t>
                        </m:r>
                        <m:r>
                          <a:rPr kumimoji="1" lang="en-US" altLang="ja-JP" sz="2800" b="1" i="1" smtClean="0">
                            <a:latin typeface="Cambria Math" panose="02040503050406030204" pitchFamily="18" charset="0"/>
                            <a:ea typeface="Cambria Math" panose="02040503050406030204" pitchFamily="18" charset="0"/>
                          </a:rPr>
                          <m:t>𝟏</m:t>
                        </m:r>
                      </m:sup>
                    </m:sSup>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𝒂</m:t>
                    </m:r>
                  </m:oMath>
                </a14:m>
                <a:r>
                  <a:rPr kumimoji="1" lang="ja-JP" altLang="en-US" sz="2800" dirty="0">
                    <a:latin typeface="メイリオ" panose="020B0604030504040204" pitchFamily="50" charset="-128"/>
                    <a:ea typeface="メイリオ" panose="020B0604030504040204" pitchFamily="50" charset="-128"/>
                  </a:rPr>
                  <a:t>　</a:t>
                </a:r>
              </a:p>
            </p:txBody>
          </p:sp>
        </mc:Choice>
        <mc:Fallback>
          <p:sp>
            <p:nvSpPr>
              <p:cNvPr id="15" name="テキスト ボックス 14">
                <a:extLst>
                  <a:ext uri="{FF2B5EF4-FFF2-40B4-BE49-F238E27FC236}">
                    <a16:creationId xmlns:a16="http://schemas.microsoft.com/office/drawing/2014/main" id="{764C720F-9A8F-CF20-E3C3-4AF80796FAE3}"/>
                  </a:ext>
                </a:extLst>
              </p:cNvPr>
              <p:cNvSpPr txBox="1">
                <a:spLocks noRot="1" noChangeAspect="1" noMove="1" noResize="1" noEditPoints="1" noAdjustHandles="1" noChangeArrowheads="1" noChangeShapeType="1" noTextEdit="1"/>
              </p:cNvSpPr>
              <p:nvPr/>
            </p:nvSpPr>
            <p:spPr>
              <a:xfrm>
                <a:off x="6399380" y="6244490"/>
                <a:ext cx="3034149" cy="532966"/>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156322DC-98C6-FB4E-1335-C4B70C52F9DB}"/>
                  </a:ext>
                </a:extLst>
              </p:cNvPr>
              <p:cNvSpPr txBox="1"/>
              <p:nvPr/>
            </p:nvSpPr>
            <p:spPr>
              <a:xfrm>
                <a:off x="5268567" y="5061224"/>
                <a:ext cx="6235532" cy="1298945"/>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r>
                      <a:rPr kumimoji="1" lang="en-US" altLang="ja-JP" sz="2000" b="0" i="1" smtClean="0">
                        <a:latin typeface="Cambria Math" panose="02040503050406030204" pitchFamily="18" charset="0"/>
                        <a:ea typeface="メイリオ" panose="020B0604030504040204" pitchFamily="50" charset="-128"/>
                      </a:rPr>
                      <m:t>=</m:t>
                    </m:r>
                    <m:d>
                      <m:dPr>
                        <m:begChr m:val="["/>
                        <m:endChr m:val="]"/>
                        <m:ctrlPr>
                          <a:rPr kumimoji="1" lang="en-US" altLang="ja-JP" sz="2000" b="0" i="1" smtClean="0">
                            <a:latin typeface="Cambria Math" panose="02040503050406030204" pitchFamily="18" charset="0"/>
                            <a:ea typeface="メイリオ" panose="020B0604030504040204" pitchFamily="50" charset="-128"/>
                          </a:rPr>
                        </m:ctrlPr>
                      </m:dPr>
                      <m:e>
                        <m:eqArr>
                          <m:eqArrPr>
                            <m:ctrlPr>
                              <a:rPr kumimoji="1" lang="en-US" altLang="ja-JP" sz="2000" i="1">
                                <a:latin typeface="Cambria Math" panose="02040503050406030204" pitchFamily="18" charset="0"/>
                                <a:ea typeface="メイリオ" panose="020B0604030504040204" pitchFamily="50" charset="-128"/>
                              </a:rPr>
                            </m:ctrlPr>
                          </m:eqArrPr>
                          <m:e>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e>
                          <m:e>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e>
                        </m:eqArr>
                      </m:e>
                    </m:d>
                  </m:oMath>
                </a14:m>
                <a:r>
                  <a:rPr kumimoji="1" lang="ja-JP" altLang="en-US" sz="2000" dirty="0">
                    <a:latin typeface="メイリオ" panose="020B0604030504040204" pitchFamily="50" charset="-128"/>
                    <a:ea typeface="メイリオ" panose="020B0604030504040204" pitchFamily="50" charset="-128"/>
                  </a:rPr>
                  <a:t>を求めたい</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射影の公式から以下のように求められる（証明</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を参照）</a:t>
                </a:r>
              </a:p>
            </p:txBody>
          </p:sp>
        </mc:Choice>
        <mc:Fallback>
          <p:sp>
            <p:nvSpPr>
              <p:cNvPr id="16" name="テキスト ボックス 15">
                <a:extLst>
                  <a:ext uri="{FF2B5EF4-FFF2-40B4-BE49-F238E27FC236}">
                    <a16:creationId xmlns:a16="http://schemas.microsoft.com/office/drawing/2014/main" id="{156322DC-98C6-FB4E-1335-C4B70C52F9DB}"/>
                  </a:ext>
                </a:extLst>
              </p:cNvPr>
              <p:cNvSpPr txBox="1">
                <a:spLocks noRot="1" noChangeAspect="1" noMove="1" noResize="1" noEditPoints="1" noAdjustHandles="1" noChangeArrowheads="1" noChangeShapeType="1" noTextEdit="1"/>
              </p:cNvSpPr>
              <p:nvPr/>
            </p:nvSpPr>
            <p:spPr>
              <a:xfrm>
                <a:off x="5268567" y="5061224"/>
                <a:ext cx="6235532" cy="1298945"/>
              </a:xfrm>
              <a:prstGeom prst="rect">
                <a:avLst/>
              </a:prstGeom>
              <a:blipFill>
                <a:blip r:embed="rId21"/>
                <a:stretch>
                  <a:fillRect l="-880" b="-65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E9DFF0CB-8EA8-A452-FB15-9026B92163B1}"/>
                  </a:ext>
                </a:extLst>
              </p:cNvPr>
              <p:cNvSpPr txBox="1"/>
              <p:nvPr/>
            </p:nvSpPr>
            <p:spPr>
              <a:xfrm>
                <a:off x="9396487" y="6289935"/>
                <a:ext cx="1995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𝑩</m:t>
                      </m:r>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8" name="テキスト ボックス 17">
                <a:extLst>
                  <a:ext uri="{FF2B5EF4-FFF2-40B4-BE49-F238E27FC236}">
                    <a16:creationId xmlns:a16="http://schemas.microsoft.com/office/drawing/2014/main" id="{E9DFF0CB-8EA8-A452-FB15-9026B92163B1}"/>
                  </a:ext>
                </a:extLst>
              </p:cNvPr>
              <p:cNvSpPr txBox="1">
                <a:spLocks noRot="1" noChangeAspect="1" noMove="1" noResize="1" noEditPoints="1" noAdjustHandles="1" noChangeArrowheads="1" noChangeShapeType="1" noTextEdit="1"/>
              </p:cNvSpPr>
              <p:nvPr/>
            </p:nvSpPr>
            <p:spPr>
              <a:xfrm>
                <a:off x="9396487" y="6289935"/>
                <a:ext cx="1995353" cy="461665"/>
              </a:xfrm>
              <a:prstGeom prst="rect">
                <a:avLst/>
              </a:prstGeom>
              <a:blipFill>
                <a:blip r:embed="rId22"/>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3C40FDF5-8780-D2AE-8271-E3C0C6ED410E}"/>
                  </a:ext>
                </a:extLst>
              </p:cNvPr>
              <p:cNvSpPr txBox="1"/>
              <p:nvPr/>
            </p:nvSpPr>
            <p:spPr>
              <a:xfrm>
                <a:off x="3292315" y="2995756"/>
                <a:ext cx="49847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7" name="テキスト ボックス 16">
                <a:extLst>
                  <a:ext uri="{FF2B5EF4-FFF2-40B4-BE49-F238E27FC236}">
                    <a16:creationId xmlns:a16="http://schemas.microsoft.com/office/drawing/2014/main" id="{3C40FDF5-8780-D2AE-8271-E3C0C6ED410E}"/>
                  </a:ext>
                </a:extLst>
              </p:cNvPr>
              <p:cNvSpPr txBox="1">
                <a:spLocks noRot="1" noChangeAspect="1" noMove="1" noResize="1" noEditPoints="1" noAdjustHandles="1" noChangeArrowheads="1" noChangeShapeType="1" noTextEdit="1"/>
              </p:cNvSpPr>
              <p:nvPr/>
            </p:nvSpPr>
            <p:spPr>
              <a:xfrm>
                <a:off x="3292315" y="2995756"/>
                <a:ext cx="498470" cy="369332"/>
              </a:xfrm>
              <a:prstGeom prst="rect">
                <a:avLst/>
              </a:prstGeom>
              <a:blipFill>
                <a:blip r:embed="rId23"/>
                <a:stretch>
                  <a:fillRect l="-12195" t="-6557" r="-1220"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E52EB9E1-4D48-96F9-B713-ADB8D8806B77}"/>
                  </a:ext>
                </a:extLst>
              </p:cNvPr>
              <p:cNvSpPr txBox="1"/>
              <p:nvPr/>
            </p:nvSpPr>
            <p:spPr>
              <a:xfrm>
                <a:off x="1802279" y="3648045"/>
                <a:ext cx="49135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r>
                            <a:rPr kumimoji="1" lang="en-US" altLang="ja-JP" sz="2400" b="0" i="1" smtClean="0">
                              <a:latin typeface="Cambria Math" panose="02040503050406030204" pitchFamily="18" charset="0"/>
                              <a:ea typeface="メイリオ" panose="020B0604030504040204" pitchFamily="50" charset="-128"/>
                            </a:rPr>
                            <m:t>′</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9" name="テキスト ボックス 18">
                <a:extLst>
                  <a:ext uri="{FF2B5EF4-FFF2-40B4-BE49-F238E27FC236}">
                    <a16:creationId xmlns:a16="http://schemas.microsoft.com/office/drawing/2014/main" id="{E52EB9E1-4D48-96F9-B713-ADB8D8806B77}"/>
                  </a:ext>
                </a:extLst>
              </p:cNvPr>
              <p:cNvSpPr txBox="1">
                <a:spLocks noRot="1" noChangeAspect="1" noMove="1" noResize="1" noEditPoints="1" noAdjustHandles="1" noChangeArrowheads="1" noChangeShapeType="1" noTextEdit="1"/>
              </p:cNvSpPr>
              <p:nvPr/>
            </p:nvSpPr>
            <p:spPr>
              <a:xfrm>
                <a:off x="1802279" y="3648045"/>
                <a:ext cx="491353" cy="369332"/>
              </a:xfrm>
              <a:prstGeom prst="rect">
                <a:avLst/>
              </a:prstGeom>
              <a:blipFill>
                <a:blip r:embed="rId24"/>
                <a:stretch>
                  <a:fillRect l="-13750" t="-6557" r="-2500" b="-819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5A0A672A-E270-1E34-1809-8C3611CDA1BC}"/>
                  </a:ext>
                </a:extLst>
              </p:cNvPr>
              <p:cNvSpPr txBox="1"/>
              <p:nvPr/>
            </p:nvSpPr>
            <p:spPr>
              <a:xfrm>
                <a:off x="3796538" y="5057933"/>
                <a:ext cx="4616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1" name="テキスト ボックス 20">
                <a:extLst>
                  <a:ext uri="{FF2B5EF4-FFF2-40B4-BE49-F238E27FC236}">
                    <a16:creationId xmlns:a16="http://schemas.microsoft.com/office/drawing/2014/main" id="{5A0A672A-E270-1E34-1809-8C3611CDA1BC}"/>
                  </a:ext>
                </a:extLst>
              </p:cNvPr>
              <p:cNvSpPr txBox="1">
                <a:spLocks noRot="1" noChangeAspect="1" noMove="1" noResize="1" noEditPoints="1" noAdjustHandles="1" noChangeArrowheads="1" noChangeShapeType="1" noTextEdit="1"/>
              </p:cNvSpPr>
              <p:nvPr/>
            </p:nvSpPr>
            <p:spPr>
              <a:xfrm>
                <a:off x="3796538" y="5057933"/>
                <a:ext cx="461665" cy="461665"/>
              </a:xfrm>
              <a:prstGeom prst="rect">
                <a:avLst/>
              </a:prstGeom>
              <a:blipFill>
                <a:blip r:embed="rId25"/>
                <a:stretch>
                  <a:fillRect t="-8000" r="-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22120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B0CA0A-8D99-E545-66A5-9A925E6DCF68}"/>
              </a:ext>
            </a:extLst>
          </p:cNvPr>
          <p:cNvSpPr txBox="1"/>
          <p:nvPr/>
        </p:nvSpPr>
        <p:spPr>
          <a:xfrm>
            <a:off x="814647" y="59020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B1F18AF-B89B-04E4-4A93-9BC3257FC631}"/>
                  </a:ext>
                </a:extLst>
              </p:cNvPr>
              <p:cNvSpPr txBox="1"/>
              <p:nvPr/>
            </p:nvSpPr>
            <p:spPr>
              <a:xfrm>
                <a:off x="4740210" y="1325671"/>
                <a:ext cx="19953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𝑩</m:t>
                      </m:r>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Cambria Math" panose="02040503050406030204" pitchFamily="18" charset="0"/>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B1F18AF-B89B-04E4-4A93-9BC3257FC631}"/>
                  </a:ext>
                </a:extLst>
              </p:cNvPr>
              <p:cNvSpPr txBox="1">
                <a:spLocks noRot="1" noChangeAspect="1" noMove="1" noResize="1" noEditPoints="1" noAdjustHandles="1" noChangeArrowheads="1" noChangeShapeType="1" noTextEdit="1"/>
              </p:cNvSpPr>
              <p:nvPr/>
            </p:nvSpPr>
            <p:spPr>
              <a:xfrm>
                <a:off x="4740210" y="1325671"/>
                <a:ext cx="1995353" cy="461665"/>
              </a:xfrm>
              <a:prstGeom prst="rect">
                <a:avLst/>
              </a:prstGeom>
              <a:blipFill>
                <a:blip r:embed="rId2"/>
                <a:stretch>
                  <a:fillRect b="-1315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B31C10C0-717F-A16D-5802-57AE80D0EE50}"/>
                  </a:ext>
                </a:extLst>
              </p:cNvPr>
              <p:cNvSpPr txBox="1"/>
              <p:nvPr/>
            </p:nvSpPr>
            <p:spPr>
              <a:xfrm>
                <a:off x="1094905" y="1258538"/>
                <a:ext cx="3727957" cy="595932"/>
              </a:xfrm>
              <a:prstGeom prst="rect">
                <a:avLst/>
              </a:prstGeom>
              <a:noFill/>
            </p:spPr>
            <p:txBody>
              <a:bodyPr wrap="square" rtlCol="0">
                <a:spAutoFit/>
              </a:bodyPr>
              <a:lstStyle/>
              <a:p>
                <a14:m>
                  <m:oMath xmlns:m="http://schemas.openxmlformats.org/officeDocument/2006/math">
                    <m:acc>
                      <m:accPr>
                        <m:chr m:val="̂"/>
                        <m:ctrlPr>
                          <a:rPr kumimoji="1" lang="en-US" altLang="ja-JP" sz="3200" i="1" smtClean="0">
                            <a:latin typeface="Cambria Math" panose="02040503050406030204" pitchFamily="18" charset="0"/>
                            <a:ea typeface="メイリオ" panose="020B0604030504040204" pitchFamily="50" charset="-128"/>
                          </a:rPr>
                        </m:ctrlPr>
                      </m:accPr>
                      <m:e>
                        <m:r>
                          <a:rPr kumimoji="1" lang="en-US" altLang="ja-JP" sz="3200" i="1">
                            <a:latin typeface="Cambria Math" panose="02040503050406030204" pitchFamily="18" charset="0"/>
                            <a:ea typeface="メイリオ" panose="020B0604030504040204" pitchFamily="50" charset="-128"/>
                          </a:rPr>
                          <m:t>𝑥</m:t>
                        </m:r>
                      </m:e>
                    </m:acc>
                    <m:r>
                      <a:rPr kumimoji="1" lang="en-US" altLang="ja-JP" sz="3200" b="0" i="1" smtClean="0">
                        <a:latin typeface="Cambria Math" panose="02040503050406030204" pitchFamily="18" charset="0"/>
                        <a:ea typeface="メイリオ" panose="020B0604030504040204" pitchFamily="50" charset="-128"/>
                      </a:rPr>
                      <m:t>=(</m:t>
                    </m:r>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𝑩</m:t>
                    </m:r>
                    <m:sSup>
                      <m:sSupPr>
                        <m:ctrlPr>
                          <a:rPr kumimoji="1" lang="en-US" altLang="ja-JP" sz="3200" b="1" i="1" smtClean="0">
                            <a:latin typeface="Cambria Math" panose="02040503050406030204" pitchFamily="18" charset="0"/>
                            <a:ea typeface="Cambria Math" panose="02040503050406030204" pitchFamily="18" charset="0"/>
                          </a:rPr>
                        </m:ctrlPr>
                      </m:sSupPr>
                      <m:e>
                        <m:r>
                          <a:rPr kumimoji="1" lang="en-US" altLang="ja-JP" sz="3200" b="1" i="1" smtClean="0">
                            <a:latin typeface="Cambria Math" panose="02040503050406030204" pitchFamily="18" charset="0"/>
                            <a:ea typeface="Cambria Math" panose="02040503050406030204" pitchFamily="18" charset="0"/>
                          </a:rPr>
                          <m:t>)</m:t>
                        </m:r>
                      </m:e>
                      <m:sup>
                        <m:r>
                          <a:rPr kumimoji="1" lang="en-US" altLang="ja-JP" sz="3200" b="1" i="1" smtClean="0">
                            <a:latin typeface="Cambria Math" panose="02040503050406030204" pitchFamily="18" charset="0"/>
                            <a:ea typeface="Cambria Math" panose="02040503050406030204" pitchFamily="18" charset="0"/>
                          </a:rPr>
                          <m:t>−</m:t>
                        </m:r>
                        <m:r>
                          <a:rPr kumimoji="1" lang="en-US" altLang="ja-JP" sz="3200" b="1" i="1" smtClean="0">
                            <a:latin typeface="Cambria Math" panose="02040503050406030204" pitchFamily="18" charset="0"/>
                            <a:ea typeface="Cambria Math" panose="02040503050406030204" pitchFamily="18" charset="0"/>
                          </a:rPr>
                          <m:t>𝟏</m:t>
                        </m:r>
                      </m:sup>
                    </m:sSup>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𝒂</m:t>
                    </m:r>
                  </m:oMath>
                </a14:m>
                <a:r>
                  <a:rPr kumimoji="1" lang="ja-JP" altLang="en-US" sz="3200" dirty="0">
                    <a:latin typeface="メイリオ" panose="020B0604030504040204" pitchFamily="50" charset="-128"/>
                    <a:ea typeface="メイリオ" panose="020B0604030504040204" pitchFamily="50" charset="-128"/>
                  </a:rPr>
                  <a:t>　</a:t>
                </a:r>
              </a:p>
            </p:txBody>
          </p:sp>
        </mc:Choice>
        <mc:Fallback>
          <p:sp>
            <p:nvSpPr>
              <p:cNvPr id="5" name="テキスト ボックス 4">
                <a:extLst>
                  <a:ext uri="{FF2B5EF4-FFF2-40B4-BE49-F238E27FC236}">
                    <a16:creationId xmlns:a16="http://schemas.microsoft.com/office/drawing/2014/main" id="{B31C10C0-717F-A16D-5802-57AE80D0EE50}"/>
                  </a:ext>
                </a:extLst>
              </p:cNvPr>
              <p:cNvSpPr txBox="1">
                <a:spLocks noRot="1" noChangeAspect="1" noMove="1" noResize="1" noEditPoints="1" noAdjustHandles="1" noChangeArrowheads="1" noChangeShapeType="1" noTextEdit="1"/>
              </p:cNvSpPr>
              <p:nvPr/>
            </p:nvSpPr>
            <p:spPr>
              <a:xfrm>
                <a:off x="1094905" y="1258538"/>
                <a:ext cx="3727957" cy="5959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2895449-AE49-03BA-4EE8-07E005369BAA}"/>
                  </a:ext>
                </a:extLst>
              </p:cNvPr>
              <p:cNvSpPr txBox="1"/>
              <p:nvPr/>
            </p:nvSpPr>
            <p:spPr>
              <a:xfrm>
                <a:off x="1716007" y="2515506"/>
                <a:ext cx="6791796" cy="7376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d>
                        <m:dPr>
                          <m:begChr m:val="["/>
                          <m:endChr m:val="]"/>
                          <m:ctrlPr>
                            <a:rPr kumimoji="1" lang="en-US" altLang="ja-JP" sz="2400" b="1" i="1">
                              <a:latin typeface="Cambria Math" panose="02040503050406030204" pitchFamily="18" charset="0"/>
                              <a:ea typeface="Cambria Math" panose="02040503050406030204" pitchFamily="18" charset="0"/>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r>
                                  <m:rPr>
                                    <m:brk m:alnAt="7"/>
                                  </m:rPr>
                                  <a:rPr kumimoji="1" lang="en-US" altLang="ja-JP" sz="2400" b="1" i="1" smtClean="0">
                                    <a:latin typeface="Cambria Math" panose="02040503050406030204" pitchFamily="18" charset="0"/>
                                    <a:ea typeface="Cambria Math" panose="02040503050406030204" pitchFamily="18" charset="0"/>
                                  </a:rPr>
                                  <m:t>𝟏</m:t>
                                </m:r>
                              </m:e>
                              <m:e>
                                <m:r>
                                  <a:rPr kumimoji="1" lang="en-US" altLang="ja-JP" sz="2400" b="1" i="1" smtClean="0">
                                    <a:latin typeface="Cambria Math" panose="02040503050406030204" pitchFamily="18" charset="0"/>
                                    <a:ea typeface="Cambria Math" panose="02040503050406030204" pitchFamily="18" charset="0"/>
                                  </a:rPr>
                                  <m:t>𝟎</m:t>
                                </m:r>
                              </m:e>
                            </m:mr>
                            <m:mr>
                              <m:e>
                                <m:r>
                                  <a:rPr kumimoji="1" lang="en-US" altLang="ja-JP" sz="2400" b="1" i="1" smtClean="0">
                                    <a:latin typeface="Cambria Math" panose="02040503050406030204" pitchFamily="18" charset="0"/>
                                    <a:ea typeface="Cambria Math" panose="02040503050406030204" pitchFamily="18" charset="0"/>
                                  </a:rPr>
                                  <m:t>𝟎</m:t>
                                </m:r>
                              </m:e>
                              <m:e>
                                <m:r>
                                  <a:rPr kumimoji="1" lang="en-US" altLang="ja-JP" sz="2400" b="1" i="1" smtClean="0">
                                    <a:latin typeface="Cambria Math" panose="02040503050406030204" pitchFamily="18" charset="0"/>
                                    <a:ea typeface="Cambria Math" panose="02040503050406030204" pitchFamily="18" charset="0"/>
                                  </a:rPr>
                                  <m:t>𝟏</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2895449-AE49-03BA-4EE8-07E005369BAA}"/>
                  </a:ext>
                </a:extLst>
              </p:cNvPr>
              <p:cNvSpPr txBox="1">
                <a:spLocks noRot="1" noChangeAspect="1" noMove="1" noResize="1" noEditPoints="1" noAdjustHandles="1" noChangeArrowheads="1" noChangeShapeType="1" noTextEdit="1"/>
              </p:cNvSpPr>
              <p:nvPr/>
            </p:nvSpPr>
            <p:spPr>
              <a:xfrm>
                <a:off x="1716007" y="2515506"/>
                <a:ext cx="6791796" cy="7376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875DB8F-6EA8-CCDE-34F9-DAE4B59535C1}"/>
                  </a:ext>
                </a:extLst>
              </p:cNvPr>
              <p:cNvSpPr txBox="1"/>
              <p:nvPr/>
            </p:nvSpPr>
            <p:spPr>
              <a:xfrm>
                <a:off x="7158747" y="1070463"/>
                <a:ext cx="1801711" cy="1101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b="0" i="1">
                                      <a:latin typeface="Cambria Math" panose="02040503050406030204" pitchFamily="18" charset="0"/>
                                      <a:ea typeface="メイリオ" panose="020B0604030504040204" pitchFamily="50" charset="-128"/>
                                    </a:rPr>
                                    <m:t>,1</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875DB8F-6EA8-CCDE-34F9-DAE4B59535C1}"/>
                  </a:ext>
                </a:extLst>
              </p:cNvPr>
              <p:cNvSpPr txBox="1">
                <a:spLocks noRot="1" noChangeAspect="1" noMove="1" noResize="1" noEditPoints="1" noAdjustHandles="1" noChangeArrowheads="1" noChangeShapeType="1" noTextEdit="1"/>
              </p:cNvSpPr>
              <p:nvPr/>
            </p:nvSpPr>
            <p:spPr>
              <a:xfrm>
                <a:off x="7158747" y="1070463"/>
                <a:ext cx="1801711" cy="11011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CE04040-1C58-6510-277A-9E27A709D4D1}"/>
                  </a:ext>
                </a:extLst>
              </p:cNvPr>
              <p:cNvSpPr txBox="1"/>
              <p:nvPr/>
            </p:nvSpPr>
            <p:spPr>
              <a:xfrm>
                <a:off x="8960458" y="1081248"/>
                <a:ext cx="1801711" cy="1101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2</m:t>
                                  </m:r>
                                </m:sub>
                              </m:sSub>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b="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2</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CE04040-1C58-6510-277A-9E27A709D4D1}"/>
                  </a:ext>
                </a:extLst>
              </p:cNvPr>
              <p:cNvSpPr txBox="1">
                <a:spLocks noRot="1" noChangeAspect="1" noMove="1" noResize="1" noEditPoints="1" noAdjustHandles="1" noChangeArrowheads="1" noChangeShapeType="1" noTextEdit="1"/>
              </p:cNvSpPr>
              <p:nvPr/>
            </p:nvSpPr>
            <p:spPr>
              <a:xfrm>
                <a:off x="8960458" y="1081248"/>
                <a:ext cx="1801711" cy="1101199"/>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8C6BFA71-D08F-69C0-2B98-7CA85035C3FC}"/>
              </a:ext>
            </a:extLst>
          </p:cNvPr>
          <p:cNvSpPr txBox="1"/>
          <p:nvPr/>
        </p:nvSpPr>
        <p:spPr>
          <a:xfrm>
            <a:off x="7158747" y="675706"/>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３次元空間上の主成分ベクトル</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1C410E5-BE12-31D9-9F6F-21EA2BC4FCF5}"/>
                  </a:ext>
                </a:extLst>
              </p:cNvPr>
              <p:cNvSpPr txBox="1"/>
              <p:nvPr/>
            </p:nvSpPr>
            <p:spPr>
              <a:xfrm>
                <a:off x="5809692" y="3652983"/>
                <a:ext cx="2698111" cy="707886"/>
              </a:xfrm>
              <a:prstGeom prst="rect">
                <a:avLst/>
              </a:prstGeom>
              <a:noFill/>
            </p:spPr>
            <p:txBody>
              <a:bodyPr wrap="none" rtlCol="0">
                <a:spAutoFit/>
              </a:bodyPr>
              <a:lstStyle/>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b="1" i="1">
                        <a:latin typeface="Cambria Math" panose="02040503050406030204" pitchFamily="18" charset="0"/>
                        <a:ea typeface="メイリオ" panose="020B0604030504040204" pitchFamily="50" charset="-128"/>
                      </a:rPr>
                      <m:t>の</m:t>
                    </m:r>
                  </m:oMath>
                </a14:m>
                <a:r>
                  <a:rPr kumimoji="1" lang="ja-JP" altLang="en-US" sz="2000" dirty="0">
                    <a:latin typeface="メイリオ" panose="020B0604030504040204" pitchFamily="50" charset="-128"/>
                    <a:ea typeface="メイリオ" panose="020B0604030504040204" pitchFamily="50" charset="-128"/>
                  </a:rPr>
                  <a:t>ノルムは</a:t>
                </a:r>
                <a:r>
                  <a:rPr kumimoji="1" lang="en-US" altLang="ja-JP" sz="2000" dirty="0">
                    <a:latin typeface="メイリオ" panose="020B0604030504040204" pitchFamily="50" charset="-128"/>
                    <a:ea typeface="メイリオ" panose="020B0604030504040204" pitchFamily="50" charset="-128"/>
                  </a:rPr>
                  <a:t>1</a:t>
                </a:r>
              </a:p>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は直交する</a:t>
                </a:r>
              </a:p>
            </p:txBody>
          </p:sp>
        </mc:Choice>
        <mc:Fallback xmlns="">
          <p:sp>
            <p:nvSpPr>
              <p:cNvPr id="12" name="テキスト ボックス 11">
                <a:extLst>
                  <a:ext uri="{FF2B5EF4-FFF2-40B4-BE49-F238E27FC236}">
                    <a16:creationId xmlns:a16="http://schemas.microsoft.com/office/drawing/2014/main" id="{61C410E5-BE12-31D9-9F6F-21EA2BC4FCF5}"/>
                  </a:ext>
                </a:extLst>
              </p:cNvPr>
              <p:cNvSpPr txBox="1">
                <a:spLocks noRot="1" noChangeAspect="1" noMove="1" noResize="1" noEditPoints="1" noAdjustHandles="1" noChangeArrowheads="1" noChangeShapeType="1" noTextEdit="1"/>
              </p:cNvSpPr>
              <p:nvPr/>
            </p:nvSpPr>
            <p:spPr>
              <a:xfrm>
                <a:off x="5809692" y="3652983"/>
                <a:ext cx="2698111" cy="707886"/>
              </a:xfrm>
              <a:prstGeom prst="rect">
                <a:avLst/>
              </a:prstGeom>
              <a:blipFill>
                <a:blip r:embed="rId7"/>
                <a:stretch>
                  <a:fillRect l="-2032" t="-6034" r="-1806" b="-14655"/>
                </a:stretch>
              </a:blipFill>
            </p:spPr>
            <p:txBody>
              <a:bodyPr/>
              <a:lstStyle/>
              <a:p>
                <a:r>
                  <a:rPr lang="ja-JP" altLang="en-US">
                    <a:noFill/>
                  </a:rPr>
                  <a:t> </a:t>
                </a:r>
              </a:p>
            </p:txBody>
          </p:sp>
        </mc:Fallback>
      </mc:AlternateContent>
      <p:sp>
        <p:nvSpPr>
          <p:cNvPr id="13" name="左中かっこ 12">
            <a:extLst>
              <a:ext uri="{FF2B5EF4-FFF2-40B4-BE49-F238E27FC236}">
                <a16:creationId xmlns:a16="http://schemas.microsoft.com/office/drawing/2014/main" id="{834DF41B-542E-20BC-27DD-E6AE8696A43D}"/>
              </a:ext>
            </a:extLst>
          </p:cNvPr>
          <p:cNvSpPr/>
          <p:nvPr/>
        </p:nvSpPr>
        <p:spPr>
          <a:xfrm rot="16200000">
            <a:off x="6804635" y="2761122"/>
            <a:ext cx="294508" cy="143826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ED39504F-AB81-9799-E978-9F993496B9C8}"/>
                  </a:ext>
                </a:extLst>
              </p:cNvPr>
              <p:cNvSpPr txBox="1"/>
              <p:nvPr/>
            </p:nvSpPr>
            <p:spPr>
              <a:xfrm>
                <a:off x="1094905" y="4412949"/>
                <a:ext cx="3727957" cy="595932"/>
              </a:xfrm>
              <a:prstGeom prst="rect">
                <a:avLst/>
              </a:prstGeom>
              <a:noFill/>
            </p:spPr>
            <p:txBody>
              <a:bodyPr wrap="square" rtlCol="0">
                <a:spAutoFit/>
              </a:bodyPr>
              <a:lstStyle/>
              <a:p>
                <a14:m>
                  <m:oMath xmlns:m="http://schemas.openxmlformats.org/officeDocument/2006/math">
                    <m:acc>
                      <m:accPr>
                        <m:chr m:val="̂"/>
                        <m:ctrlPr>
                          <a:rPr kumimoji="1" lang="en-US" altLang="ja-JP" sz="3200" i="1" smtClean="0">
                            <a:latin typeface="Cambria Math" panose="02040503050406030204" pitchFamily="18" charset="0"/>
                            <a:ea typeface="メイリオ" panose="020B0604030504040204" pitchFamily="50" charset="-128"/>
                          </a:rPr>
                        </m:ctrlPr>
                      </m:accPr>
                      <m:e>
                        <m:r>
                          <a:rPr kumimoji="1" lang="en-US" altLang="ja-JP" sz="3200" i="1">
                            <a:latin typeface="Cambria Math" panose="02040503050406030204" pitchFamily="18" charset="0"/>
                            <a:ea typeface="メイリオ" panose="020B0604030504040204" pitchFamily="50" charset="-128"/>
                          </a:rPr>
                          <m:t>𝑥</m:t>
                        </m:r>
                      </m:e>
                    </m:acc>
                    <m:r>
                      <a:rPr kumimoji="1" lang="en-US" altLang="ja-JP" sz="3200" b="0" i="1" smtClean="0">
                        <a:latin typeface="Cambria Math" panose="02040503050406030204" pitchFamily="18" charset="0"/>
                        <a:ea typeface="メイリオ" panose="020B0604030504040204" pitchFamily="50" charset="-128"/>
                      </a:rPr>
                      <m:t>=</m:t>
                    </m:r>
                    <m:sSup>
                      <m:sSupPr>
                        <m:ctrlPr>
                          <a:rPr kumimoji="1" lang="en-US" altLang="ja-JP" sz="3200" b="1" i="1">
                            <a:latin typeface="Cambria Math" panose="02040503050406030204" pitchFamily="18" charset="0"/>
                            <a:ea typeface="メイリオ" panose="020B0604030504040204" pitchFamily="50" charset="-128"/>
                          </a:rPr>
                        </m:ctrlPr>
                      </m:sSupPr>
                      <m:e>
                        <m:r>
                          <a:rPr kumimoji="1" lang="en-US" altLang="ja-JP" sz="3200" b="1" i="1" smtClean="0">
                            <a:latin typeface="Cambria Math" panose="02040503050406030204" pitchFamily="18" charset="0"/>
                            <a:ea typeface="メイリオ" panose="020B0604030504040204" pitchFamily="50" charset="-128"/>
                          </a:rPr>
                          <m:t>𝑩</m:t>
                        </m:r>
                      </m:e>
                      <m:sup>
                        <m:r>
                          <a:rPr kumimoji="1" lang="en-US" altLang="ja-JP" sz="3200" b="1" i="1">
                            <a:latin typeface="Cambria Math" panose="02040503050406030204" pitchFamily="18" charset="0"/>
                            <a:ea typeface="メイリオ" panose="020B0604030504040204" pitchFamily="50" charset="-128"/>
                          </a:rPr>
                          <m:t>𝑻</m:t>
                        </m:r>
                      </m:sup>
                    </m:sSup>
                    <m:r>
                      <a:rPr kumimoji="1" lang="en-US" altLang="ja-JP" sz="3200" b="1" i="1" smtClean="0">
                        <a:latin typeface="Cambria Math" panose="02040503050406030204" pitchFamily="18" charset="0"/>
                        <a:ea typeface="メイリオ" panose="020B0604030504040204" pitchFamily="50" charset="-128"/>
                      </a:rPr>
                      <m:t>𝒂</m:t>
                    </m:r>
                  </m:oMath>
                </a14:m>
                <a:r>
                  <a:rPr kumimoji="1" lang="ja-JP" altLang="en-US" sz="3200" dirty="0">
                    <a:latin typeface="メイリオ" panose="020B0604030504040204" pitchFamily="50" charset="-128"/>
                    <a:ea typeface="メイリオ" panose="020B0604030504040204" pitchFamily="50" charset="-128"/>
                  </a:rPr>
                  <a:t>　</a:t>
                </a:r>
              </a:p>
            </p:txBody>
          </p:sp>
        </mc:Choice>
        <mc:Fallback>
          <p:sp>
            <p:nvSpPr>
              <p:cNvPr id="14" name="テキスト ボックス 13">
                <a:extLst>
                  <a:ext uri="{FF2B5EF4-FFF2-40B4-BE49-F238E27FC236}">
                    <a16:creationId xmlns:a16="http://schemas.microsoft.com/office/drawing/2014/main" id="{ED39504F-AB81-9799-E978-9F993496B9C8}"/>
                  </a:ext>
                </a:extLst>
              </p:cNvPr>
              <p:cNvSpPr txBox="1">
                <a:spLocks noRot="1" noChangeAspect="1" noMove="1" noResize="1" noEditPoints="1" noAdjustHandles="1" noChangeArrowheads="1" noChangeShapeType="1" noTextEdit="1"/>
              </p:cNvSpPr>
              <p:nvPr/>
            </p:nvSpPr>
            <p:spPr>
              <a:xfrm>
                <a:off x="1094905" y="4412949"/>
                <a:ext cx="3727957" cy="595932"/>
              </a:xfrm>
              <a:prstGeom prst="rect">
                <a:avLst/>
              </a:prstGeom>
              <a:blipFill>
                <a:blip r:embed="rId8"/>
                <a:stretch>
                  <a:fillRect/>
                </a:stretch>
              </a:blipFill>
            </p:spPr>
            <p:txBody>
              <a:bodyPr/>
              <a:lstStyle/>
              <a:p>
                <a:r>
                  <a:rPr lang="ja-JP" altLang="en-US">
                    <a:noFill/>
                  </a:rPr>
                  <a:t> </a:t>
                </a:r>
              </a:p>
            </p:txBody>
          </p:sp>
        </mc:Fallback>
      </mc:AlternateContent>
      <p:sp>
        <p:nvSpPr>
          <p:cNvPr id="15" name="矢印: 下 14">
            <a:extLst>
              <a:ext uri="{FF2B5EF4-FFF2-40B4-BE49-F238E27FC236}">
                <a16:creationId xmlns:a16="http://schemas.microsoft.com/office/drawing/2014/main" id="{27F2148A-E362-4644-56BE-B26C243D0CB4}"/>
              </a:ext>
            </a:extLst>
          </p:cNvPr>
          <p:cNvSpPr/>
          <p:nvPr/>
        </p:nvSpPr>
        <p:spPr>
          <a:xfrm>
            <a:off x="1863306" y="3704963"/>
            <a:ext cx="1026544" cy="50486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8925B2EA-911D-A3C8-084E-8668308AEFF0}"/>
                  </a:ext>
                </a:extLst>
              </p:cNvPr>
              <p:cNvSpPr txBox="1"/>
              <p:nvPr/>
            </p:nvSpPr>
            <p:spPr>
              <a:xfrm>
                <a:off x="1096924" y="4909515"/>
                <a:ext cx="10746788" cy="46820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データ点</a:t>
                </a:r>
                <a14:m>
                  <m:oMath xmlns:m="http://schemas.openxmlformats.org/officeDocument/2006/math">
                    <m:r>
                      <a:rPr kumimoji="1" lang="en-US" altLang="ja-JP" sz="2400" b="1" i="1" smtClean="0">
                        <a:latin typeface="Cambria Math" panose="02040503050406030204" pitchFamily="18" charset="0"/>
                        <a:ea typeface="Cambria Math" panose="02040503050406030204" pitchFamily="18" charset="0"/>
                      </a:rPr>
                      <m:t>𝒂</m:t>
                    </m:r>
                  </m:oMath>
                </a14:m>
                <a:r>
                  <a:rPr kumimoji="1" lang="ja-JP" altLang="en-US" sz="2400" dirty="0">
                    <a:latin typeface="メイリオ" panose="020B0604030504040204" pitchFamily="50" charset="-128"/>
                    <a:ea typeface="メイリオ" panose="020B0604030504040204" pitchFamily="50" charset="-128"/>
                  </a:rPr>
                  <a:t>に主成分ベクトル行列の転置</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r>
                  <a:rPr kumimoji="1" lang="ja-JP" altLang="en-US" sz="2400" dirty="0">
                    <a:latin typeface="メイリオ" panose="020B0604030504040204" pitchFamily="50" charset="-128"/>
                    <a:ea typeface="メイリオ" panose="020B0604030504040204" pitchFamily="50" charset="-128"/>
                  </a:rPr>
                  <a:t>をかけると主成分得点が得られる</a:t>
                </a:r>
              </a:p>
            </p:txBody>
          </p:sp>
        </mc:Choice>
        <mc:Fallback>
          <p:sp>
            <p:nvSpPr>
              <p:cNvPr id="16" name="テキスト ボックス 15">
                <a:extLst>
                  <a:ext uri="{FF2B5EF4-FFF2-40B4-BE49-F238E27FC236}">
                    <a16:creationId xmlns:a16="http://schemas.microsoft.com/office/drawing/2014/main" id="{8925B2EA-911D-A3C8-084E-8668308AEFF0}"/>
                  </a:ext>
                </a:extLst>
              </p:cNvPr>
              <p:cNvSpPr txBox="1">
                <a:spLocks noRot="1" noChangeAspect="1" noMove="1" noResize="1" noEditPoints="1" noAdjustHandles="1" noChangeArrowheads="1" noChangeShapeType="1" noTextEdit="1"/>
              </p:cNvSpPr>
              <p:nvPr/>
            </p:nvSpPr>
            <p:spPr>
              <a:xfrm>
                <a:off x="1096924" y="4909515"/>
                <a:ext cx="10746788" cy="468205"/>
              </a:xfrm>
              <a:prstGeom prst="rect">
                <a:avLst/>
              </a:prstGeom>
              <a:blipFill>
                <a:blip r:embed="rId9"/>
                <a:stretch>
                  <a:fillRect l="-908" t="-6494"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B41ADB5-80D9-CE1C-B69B-CBBFCCD64F1A}"/>
                  </a:ext>
                </a:extLst>
              </p:cNvPr>
              <p:cNvSpPr txBox="1"/>
              <p:nvPr/>
            </p:nvSpPr>
            <p:spPr>
              <a:xfrm>
                <a:off x="1094905" y="5946219"/>
                <a:ext cx="10557380" cy="84593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主成分分析とは、主成分ベクトル行列による</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𝑚</m:t>
                        </m:r>
                      </m:sup>
                    </m:sSup>
                    <m:r>
                      <a:rPr kumimoji="1" lang="en-US" altLang="ja-JP" sz="2400" b="0" i="1" smtClean="0">
                        <a:latin typeface="Cambria Math" panose="02040503050406030204" pitchFamily="18" charset="0"/>
                        <a:ea typeface="メイリオ" panose="020B0604030504040204" pitchFamily="50" charset="-128"/>
                      </a:rPr>
                      <m:t>→ </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𝑛</m:t>
                        </m:r>
                      </m:sup>
                    </m:sSup>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oMath>
                </a14:m>
                <a:r>
                  <a:rPr kumimoji="1" lang="ja-JP" altLang="en-US" sz="2400" dirty="0">
                    <a:latin typeface="メイリオ" panose="020B0604030504040204" pitchFamily="50" charset="-128"/>
                    <a:ea typeface="メイリオ" panose="020B0604030504040204" pitchFamily="50" charset="-128"/>
                  </a:rPr>
                  <a:t>次元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主成分次元</m:t>
                    </m:r>
                  </m:oMath>
                </a14:m>
                <a:r>
                  <a:rPr kumimoji="1" lang="ja-JP" altLang="en-US" sz="2400" dirty="0">
                    <a:latin typeface="メイリオ" panose="020B0604030504040204" pitchFamily="50" charset="-128"/>
                    <a:ea typeface="メイリオ" panose="020B0604030504040204" pitchFamily="50" charset="-128"/>
                  </a:rPr>
                  <a:t>）の線形写像である</a:t>
                </a:r>
              </a:p>
            </p:txBody>
          </p:sp>
        </mc:Choice>
        <mc:Fallback xmlns="">
          <p:sp>
            <p:nvSpPr>
              <p:cNvPr id="18" name="テキスト ボックス 17">
                <a:extLst>
                  <a:ext uri="{FF2B5EF4-FFF2-40B4-BE49-F238E27FC236}">
                    <a16:creationId xmlns:a16="http://schemas.microsoft.com/office/drawing/2014/main" id="{6B41ADB5-80D9-CE1C-B69B-CBBFCCD64F1A}"/>
                  </a:ext>
                </a:extLst>
              </p:cNvPr>
              <p:cNvSpPr txBox="1">
                <a:spLocks noRot="1" noChangeAspect="1" noMove="1" noResize="1" noEditPoints="1" noAdjustHandles="1" noChangeArrowheads="1" noChangeShapeType="1" noTextEdit="1"/>
              </p:cNvSpPr>
              <p:nvPr/>
            </p:nvSpPr>
            <p:spPr>
              <a:xfrm>
                <a:off x="1094905" y="5946219"/>
                <a:ext cx="10557380" cy="845937"/>
              </a:xfrm>
              <a:prstGeom prst="rect">
                <a:avLst/>
              </a:prstGeom>
              <a:blipFill>
                <a:blip r:embed="rId10"/>
                <a:stretch>
                  <a:fillRect l="-924" t="-2878" b="-17266"/>
                </a:stretch>
              </a:blipFill>
            </p:spPr>
            <p:txBody>
              <a:bodyPr/>
              <a:lstStyle/>
              <a:p>
                <a:r>
                  <a:rPr lang="ja-JP" altLang="en-US">
                    <a:noFill/>
                  </a:rPr>
                  <a:t> </a:t>
                </a:r>
              </a:p>
            </p:txBody>
          </p:sp>
        </mc:Fallback>
      </mc:AlternateContent>
      <p:sp>
        <p:nvSpPr>
          <p:cNvPr id="19" name="矢印: 下 18">
            <a:extLst>
              <a:ext uri="{FF2B5EF4-FFF2-40B4-BE49-F238E27FC236}">
                <a16:creationId xmlns:a16="http://schemas.microsoft.com/office/drawing/2014/main" id="{3CE4D0FE-6AA0-69A8-6A84-76456F98FC8E}"/>
              </a:ext>
            </a:extLst>
          </p:cNvPr>
          <p:cNvSpPr/>
          <p:nvPr/>
        </p:nvSpPr>
        <p:spPr>
          <a:xfrm>
            <a:off x="5444745" y="5427867"/>
            <a:ext cx="1576019" cy="4682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328C87E-C7AE-AD78-AE32-80B73E314B8A}"/>
              </a:ext>
            </a:extLst>
          </p:cNvPr>
          <p:cNvSpPr txBox="1"/>
          <p:nvPr/>
        </p:nvSpPr>
        <p:spPr>
          <a:xfrm>
            <a:off x="1614864" y="2075719"/>
            <a:ext cx="21739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平均</a:t>
            </a:r>
            <a:r>
              <a:rPr kumimoji="1" lang="en-US" altLang="ja-JP" dirty="0">
                <a:latin typeface="メイリオ" panose="020B0604030504040204" pitchFamily="50" charset="-128"/>
                <a:ea typeface="メイリオ" panose="020B0604030504040204" pitchFamily="50" charset="-128"/>
              </a:rPr>
              <a:t>0</a:t>
            </a:r>
            <a:r>
              <a:rPr kumimoji="1" lang="ja-JP" altLang="en-US" dirty="0">
                <a:latin typeface="メイリオ" panose="020B0604030504040204" pitchFamily="50" charset="-128"/>
                <a:ea typeface="メイリオ" panose="020B0604030504040204" pitchFamily="50" charset="-128"/>
              </a:rPr>
              <a:t>の共分散行列</a:t>
            </a:r>
          </a:p>
        </p:txBody>
      </p:sp>
      <p:sp>
        <p:nvSpPr>
          <p:cNvPr id="7" name="左中かっこ 6">
            <a:extLst>
              <a:ext uri="{FF2B5EF4-FFF2-40B4-BE49-F238E27FC236}">
                <a16:creationId xmlns:a16="http://schemas.microsoft.com/office/drawing/2014/main" id="{1616CA3C-392C-22DC-3560-C8DF2F33292B}"/>
              </a:ext>
            </a:extLst>
          </p:cNvPr>
          <p:cNvSpPr/>
          <p:nvPr/>
        </p:nvSpPr>
        <p:spPr>
          <a:xfrm rot="16200000">
            <a:off x="2579016" y="1303508"/>
            <a:ext cx="245691" cy="1213347"/>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8975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64283B6A-E8D1-139A-98AD-B48B922CA8E2}"/>
              </a:ext>
            </a:extLst>
          </p:cNvPr>
          <p:cNvSpPr/>
          <p:nvPr/>
        </p:nvSpPr>
        <p:spPr>
          <a:xfrm rot="19552138">
            <a:off x="9000094" y="2194938"/>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ボックス 1">
            <a:extLst>
              <a:ext uri="{FF2B5EF4-FFF2-40B4-BE49-F238E27FC236}">
                <a16:creationId xmlns:a16="http://schemas.microsoft.com/office/drawing/2014/main" id="{18F40898-1FE3-19BC-A14E-286399C0BDEA}"/>
              </a:ext>
            </a:extLst>
          </p:cNvPr>
          <p:cNvSpPr txBox="1"/>
          <p:nvPr/>
        </p:nvSpPr>
        <p:spPr>
          <a:xfrm>
            <a:off x="562286" y="241077"/>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＜参考＞射影の数学</a:t>
            </a:r>
          </a:p>
        </p:txBody>
      </p:sp>
      <p:sp>
        <p:nvSpPr>
          <p:cNvPr id="3" name="テキスト ボックス 2">
            <a:extLst>
              <a:ext uri="{FF2B5EF4-FFF2-40B4-BE49-F238E27FC236}">
                <a16:creationId xmlns:a16="http://schemas.microsoft.com/office/drawing/2014/main" id="{0BACEE9F-79DD-5373-11D0-E0D214B28C14}"/>
              </a:ext>
            </a:extLst>
          </p:cNvPr>
          <p:cNvSpPr txBox="1"/>
          <p:nvPr/>
        </p:nvSpPr>
        <p:spPr>
          <a:xfrm>
            <a:off x="10859727" y="3701896"/>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4" name="直線コネクタ 3">
            <a:extLst>
              <a:ext uri="{FF2B5EF4-FFF2-40B4-BE49-F238E27FC236}">
                <a16:creationId xmlns:a16="http://schemas.microsoft.com/office/drawing/2014/main" id="{F3A8870C-FFBE-B4B5-446D-520E6F697DC7}"/>
              </a:ext>
            </a:extLst>
          </p:cNvPr>
          <p:cNvCxnSpPr>
            <a:cxnSpLocks/>
          </p:cNvCxnSpPr>
          <p:nvPr/>
        </p:nvCxnSpPr>
        <p:spPr>
          <a:xfrm>
            <a:off x="9592824" y="1345738"/>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018891D0-5824-4760-6BAB-6EC19F834C64}"/>
              </a:ext>
            </a:extLst>
          </p:cNvPr>
          <p:cNvCxnSpPr>
            <a:cxnSpLocks/>
          </p:cNvCxnSpPr>
          <p:nvPr/>
        </p:nvCxnSpPr>
        <p:spPr>
          <a:xfrm flipH="1">
            <a:off x="8011674" y="2755438"/>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4D2065F-1534-CE57-839F-ADF4D8BC82B1}"/>
              </a:ext>
            </a:extLst>
          </p:cNvPr>
          <p:cNvCxnSpPr>
            <a:cxnSpLocks/>
          </p:cNvCxnSpPr>
          <p:nvPr/>
        </p:nvCxnSpPr>
        <p:spPr>
          <a:xfrm flipH="1" flipV="1">
            <a:off x="9592824" y="2755438"/>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D685902-B105-CF0E-94C2-D1DE26891C90}"/>
                  </a:ext>
                </a:extLst>
              </p:cNvPr>
              <p:cNvSpPr txBox="1"/>
              <p:nvPr/>
            </p:nvSpPr>
            <p:spPr>
              <a:xfrm>
                <a:off x="8672174" y="2651776"/>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6D685902-B105-CF0E-94C2-D1DE26891C90}"/>
                  </a:ext>
                </a:extLst>
              </p:cNvPr>
              <p:cNvSpPr txBox="1">
                <a:spLocks noRot="1" noChangeAspect="1" noMove="1" noResize="1" noEditPoints="1" noAdjustHandles="1" noChangeArrowheads="1" noChangeShapeType="1" noTextEdit="1"/>
              </p:cNvSpPr>
              <p:nvPr/>
            </p:nvSpPr>
            <p:spPr>
              <a:xfrm>
                <a:off x="8672174" y="2651776"/>
                <a:ext cx="895822" cy="307777"/>
              </a:xfrm>
              <a:prstGeom prst="rect">
                <a:avLst/>
              </a:prstGeom>
              <a:blipFill>
                <a:blip r:embed="rId2"/>
                <a:stretch>
                  <a:fillRect b="-6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DF42A70-8DE4-F8F5-E82E-65042E888815}"/>
              </a:ext>
            </a:extLst>
          </p:cNvPr>
          <p:cNvSpPr txBox="1"/>
          <p:nvPr/>
        </p:nvSpPr>
        <p:spPr>
          <a:xfrm>
            <a:off x="7146545" y="3642587"/>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24DBD56E-0D89-A980-6AD1-4D2FAA6A2927}"/>
              </a:ext>
            </a:extLst>
          </p:cNvPr>
          <p:cNvSpPr txBox="1"/>
          <p:nvPr/>
        </p:nvSpPr>
        <p:spPr>
          <a:xfrm>
            <a:off x="8659850" y="1031008"/>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cxnSp>
        <p:nvCxnSpPr>
          <p:cNvPr id="10" name="直線矢印コネクタ 9">
            <a:extLst>
              <a:ext uri="{FF2B5EF4-FFF2-40B4-BE49-F238E27FC236}">
                <a16:creationId xmlns:a16="http://schemas.microsoft.com/office/drawing/2014/main" id="{C1A0A7DF-EEFA-60FE-1879-586C0F9C472B}"/>
              </a:ext>
            </a:extLst>
          </p:cNvPr>
          <p:cNvCxnSpPr>
            <a:cxnSpLocks/>
          </p:cNvCxnSpPr>
          <p:nvPr/>
        </p:nvCxnSpPr>
        <p:spPr>
          <a:xfrm flipV="1">
            <a:off x="9592824" y="2739735"/>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直線矢印コネクタ 10">
            <a:extLst>
              <a:ext uri="{FF2B5EF4-FFF2-40B4-BE49-F238E27FC236}">
                <a16:creationId xmlns:a16="http://schemas.microsoft.com/office/drawing/2014/main" id="{112AE5C0-57D1-7D14-C769-F41A56F28B21}"/>
              </a:ext>
            </a:extLst>
          </p:cNvPr>
          <p:cNvCxnSpPr>
            <a:cxnSpLocks/>
          </p:cNvCxnSpPr>
          <p:nvPr/>
        </p:nvCxnSpPr>
        <p:spPr>
          <a:xfrm flipH="1">
            <a:off x="9434984" y="2755438"/>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C12680EA-1867-DE63-CE6A-C2FEC321B398}"/>
              </a:ext>
            </a:extLst>
          </p:cNvPr>
          <p:cNvSpPr txBox="1"/>
          <p:nvPr/>
        </p:nvSpPr>
        <p:spPr>
          <a:xfrm>
            <a:off x="9599853" y="211435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13" name="直線コネクタ 12">
            <a:extLst>
              <a:ext uri="{FF2B5EF4-FFF2-40B4-BE49-F238E27FC236}">
                <a16:creationId xmlns:a16="http://schemas.microsoft.com/office/drawing/2014/main" id="{F50CFD42-E4A9-67D6-9C52-BD31ACA9F5E7}"/>
              </a:ext>
            </a:extLst>
          </p:cNvPr>
          <p:cNvCxnSpPr>
            <a:cxnSpLocks/>
          </p:cNvCxnSpPr>
          <p:nvPr/>
        </p:nvCxnSpPr>
        <p:spPr>
          <a:xfrm>
            <a:off x="9775044" y="2298180"/>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CA03DAC-CF63-25BB-F7E5-075C2F76DDAD}"/>
              </a:ext>
            </a:extLst>
          </p:cNvPr>
          <p:cNvSpPr txBox="1"/>
          <p:nvPr/>
        </p:nvSpPr>
        <p:spPr>
          <a:xfrm>
            <a:off x="9538847" y="309789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15" name="直線コネクタ 14">
            <a:extLst>
              <a:ext uri="{FF2B5EF4-FFF2-40B4-BE49-F238E27FC236}">
                <a16:creationId xmlns:a16="http://schemas.microsoft.com/office/drawing/2014/main" id="{A7DFDC14-18E8-CED7-5051-6091B033C617}"/>
              </a:ext>
            </a:extLst>
          </p:cNvPr>
          <p:cNvCxnSpPr>
            <a:cxnSpLocks/>
          </p:cNvCxnSpPr>
          <p:nvPr/>
        </p:nvCxnSpPr>
        <p:spPr>
          <a:xfrm flipH="1">
            <a:off x="9056813" y="3318569"/>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BB7A0DB-2500-7B3F-5801-E3E7C252E6B6}"/>
              </a:ext>
            </a:extLst>
          </p:cNvPr>
          <p:cNvCxnSpPr>
            <a:cxnSpLocks/>
          </p:cNvCxnSpPr>
          <p:nvPr/>
        </p:nvCxnSpPr>
        <p:spPr>
          <a:xfrm flipV="1">
            <a:off x="9781954" y="2749884"/>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1274995-4F1C-E804-439B-6D52AB8538D5}"/>
                  </a:ext>
                </a:extLst>
              </p:cNvPr>
              <p:cNvSpPr txBox="1"/>
              <p:nvPr/>
            </p:nvSpPr>
            <p:spPr>
              <a:xfrm>
                <a:off x="9592824" y="1883517"/>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1274995-4F1C-E804-439B-6D52AB8538D5}"/>
                  </a:ext>
                </a:extLst>
              </p:cNvPr>
              <p:cNvSpPr txBox="1">
                <a:spLocks noRot="1" noChangeAspect="1" noMove="1" noResize="1" noEditPoints="1" noAdjustHandles="1" noChangeArrowheads="1" noChangeShapeType="1" noTextEdit="1"/>
              </p:cNvSpPr>
              <p:nvPr/>
            </p:nvSpPr>
            <p:spPr>
              <a:xfrm>
                <a:off x="9592824" y="1883517"/>
                <a:ext cx="462306"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C785EA-6C08-9024-2FA1-26C1CC5C3FCB}"/>
                  </a:ext>
                </a:extLst>
              </p:cNvPr>
              <p:cNvSpPr txBox="1"/>
              <p:nvPr/>
            </p:nvSpPr>
            <p:spPr>
              <a:xfrm>
                <a:off x="8774687" y="3133903"/>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AAC785EA-6C08-9024-2FA1-26C1CC5C3FCB}"/>
                  </a:ext>
                </a:extLst>
              </p:cNvPr>
              <p:cNvSpPr txBox="1">
                <a:spLocks noRot="1" noChangeAspect="1" noMove="1" noResize="1" noEditPoints="1" noAdjustHandles="1" noChangeArrowheads="1" noChangeShapeType="1" noTextEdit="1"/>
              </p:cNvSpPr>
              <p:nvPr/>
            </p:nvSpPr>
            <p:spPr>
              <a:xfrm>
                <a:off x="8774687" y="3133903"/>
                <a:ext cx="401457" cy="369332"/>
              </a:xfrm>
              <a:prstGeom prst="rect">
                <a:avLst/>
              </a:prstGeom>
              <a:blipFill>
                <a:blip r:embed="rId4"/>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D73EA5E-247A-6679-2461-5983D7AB3714}"/>
                  </a:ext>
                </a:extLst>
              </p:cNvPr>
              <p:cNvSpPr txBox="1"/>
              <p:nvPr/>
            </p:nvSpPr>
            <p:spPr>
              <a:xfrm>
                <a:off x="10293802" y="2484265"/>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AD73EA5E-247A-6679-2461-5983D7AB3714}"/>
                  </a:ext>
                </a:extLst>
              </p:cNvPr>
              <p:cNvSpPr txBox="1">
                <a:spLocks noRot="1" noChangeAspect="1" noMove="1" noResize="1" noEditPoints="1" noAdjustHandles="1" noChangeArrowheads="1" noChangeShapeType="1" noTextEdit="1"/>
              </p:cNvSpPr>
              <p:nvPr/>
            </p:nvSpPr>
            <p:spPr>
              <a:xfrm>
                <a:off x="10293802" y="2484265"/>
                <a:ext cx="408573" cy="369332"/>
              </a:xfrm>
              <a:prstGeom prst="rect">
                <a:avLst/>
              </a:prstGeom>
              <a:blipFill>
                <a:blip r:embed="rId5"/>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F69D4B2-7C5B-4302-3811-FB7B67875297}"/>
                  </a:ext>
                </a:extLst>
              </p:cNvPr>
              <p:cNvSpPr txBox="1"/>
              <p:nvPr/>
            </p:nvSpPr>
            <p:spPr>
              <a:xfrm>
                <a:off x="9549988" y="3267160"/>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5F69D4B2-7C5B-4302-3811-FB7B67875297}"/>
                  </a:ext>
                </a:extLst>
              </p:cNvPr>
              <p:cNvSpPr txBox="1">
                <a:spLocks noRot="1" noChangeAspect="1" noMove="1" noResize="1" noEditPoints="1" noAdjustHandles="1" noChangeArrowheads="1" noChangeShapeType="1" noTextEdit="1"/>
              </p:cNvSpPr>
              <p:nvPr/>
            </p:nvSpPr>
            <p:spPr>
              <a:xfrm>
                <a:off x="9549988" y="3267160"/>
                <a:ext cx="464165" cy="461665"/>
              </a:xfrm>
              <a:prstGeom prst="rect">
                <a:avLst/>
              </a:prstGeom>
              <a:blipFill>
                <a:blip r:embed="rId6"/>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FE65118C-34C0-EE4F-D7F0-512981067EE2}"/>
                  </a:ext>
                </a:extLst>
              </p:cNvPr>
              <p:cNvSpPr txBox="1"/>
              <p:nvPr/>
            </p:nvSpPr>
            <p:spPr>
              <a:xfrm>
                <a:off x="9626650" y="2424519"/>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FE65118C-34C0-EE4F-D7F0-512981067EE2}"/>
                  </a:ext>
                </a:extLst>
              </p:cNvPr>
              <p:cNvSpPr txBox="1">
                <a:spLocks noRot="1" noChangeAspect="1" noMove="1" noResize="1" noEditPoints="1" noAdjustHandles="1" noChangeArrowheads="1" noChangeShapeType="1" noTextEdit="1"/>
              </p:cNvSpPr>
              <p:nvPr/>
            </p:nvSpPr>
            <p:spPr>
              <a:xfrm>
                <a:off x="9626650" y="2424519"/>
                <a:ext cx="895822" cy="307777"/>
              </a:xfrm>
              <a:prstGeom prst="rect">
                <a:avLst/>
              </a:prstGeom>
              <a:blipFill>
                <a:blip r:embed="rId7"/>
                <a:stretch>
                  <a:fillRect b="-6000"/>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98B7F160-2406-4E63-8E01-A8530F46808D}"/>
              </a:ext>
            </a:extLst>
          </p:cNvPr>
          <p:cNvSpPr txBox="1"/>
          <p:nvPr/>
        </p:nvSpPr>
        <p:spPr>
          <a:xfrm>
            <a:off x="7281697" y="151256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DBECFD97-3306-00B8-9025-CF37CB895ACB}"/>
                  </a:ext>
                </a:extLst>
              </p:cNvPr>
              <p:cNvSpPr txBox="1"/>
              <p:nvPr/>
            </p:nvSpPr>
            <p:spPr>
              <a:xfrm>
                <a:off x="736626" y="1783833"/>
                <a:ext cx="6090271" cy="1323439"/>
              </a:xfrm>
              <a:prstGeom prst="rect">
                <a:avLst/>
              </a:prstGeom>
              <a:noFill/>
            </p:spPr>
            <p:txBody>
              <a:bodyPr wrap="square" rtlCol="0">
                <a:spAutoFit/>
              </a:bodyPr>
              <a:lstStyle/>
              <a:p>
                <a:pPr marL="457200" indent="-457200">
                  <a:buFont typeface="+mj-lt"/>
                  <a:buAutoNum type="arabicPeriod"/>
                </a:pPr>
                <a:r>
                  <a:rPr kumimoji="1" lang="ja-JP" altLang="en-US" sz="2000" u="sng" dirty="0">
                    <a:latin typeface="メイリオ" panose="020B0604030504040204" pitchFamily="50" charset="-128"/>
                    <a:ea typeface="メイリオ" panose="020B0604030504040204" pitchFamily="50" charset="-128"/>
                  </a:rPr>
                  <a:t>３次元データ空間上</a:t>
                </a:r>
                <a:r>
                  <a:rPr kumimoji="1" lang="ja-JP" altLang="en-US" sz="2000" dirty="0">
                    <a:latin typeface="メイリオ" panose="020B0604030504040204" pitchFamily="50" charset="-128"/>
                    <a:ea typeface="メイリオ" panose="020B0604030504040204" pitchFamily="50" charset="-128"/>
                  </a:rPr>
                  <a:t>の平面</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en-US" altLang="ja-JP" sz="2000" dirty="0">
                    <a:latin typeface="メイリオ" panose="020B0604030504040204" pitchFamily="50" charset="-128"/>
                    <a:ea typeface="メイリオ" panose="020B0604030504040204" pitchFamily="50" charset="-128"/>
                  </a:rPr>
                  <a:t>(PC1),</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にデータ点</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から垂線を下した点</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en-US" altLang="ja-JP" sz="2000" b="1" dirty="0">
                    <a:ea typeface="メイリオ" panose="020B0604030504040204" pitchFamily="50" charset="-128"/>
                  </a:rPr>
                  <a:t>,</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いずれも３次元空間上のベクトルなので、</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つの座標成分で表されることに注意！</a:t>
                </a:r>
              </a:p>
            </p:txBody>
          </p:sp>
        </mc:Choice>
        <mc:Fallback xmlns="">
          <p:sp>
            <p:nvSpPr>
              <p:cNvPr id="27" name="テキスト ボックス 26">
                <a:extLst>
                  <a:ext uri="{FF2B5EF4-FFF2-40B4-BE49-F238E27FC236}">
                    <a16:creationId xmlns:a16="http://schemas.microsoft.com/office/drawing/2014/main" id="{DBECFD97-3306-00B8-9025-CF37CB895ACB}"/>
                  </a:ext>
                </a:extLst>
              </p:cNvPr>
              <p:cNvSpPr txBox="1">
                <a:spLocks noRot="1" noChangeAspect="1" noMove="1" noResize="1" noEditPoints="1" noAdjustHandles="1" noChangeArrowheads="1" noChangeShapeType="1" noTextEdit="1"/>
              </p:cNvSpPr>
              <p:nvPr/>
            </p:nvSpPr>
            <p:spPr>
              <a:xfrm>
                <a:off x="736626" y="1783833"/>
                <a:ext cx="6090271" cy="1323439"/>
              </a:xfrm>
              <a:prstGeom prst="rect">
                <a:avLst/>
              </a:prstGeom>
              <a:blipFill>
                <a:blip r:embed="rId8"/>
                <a:stretch>
                  <a:fillRect l="-1702" t="-8295" b="-6912"/>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DF49C4B8-E029-E817-1D87-21415DE99532}"/>
              </a:ext>
            </a:extLst>
          </p:cNvPr>
          <p:cNvSpPr txBox="1"/>
          <p:nvPr/>
        </p:nvSpPr>
        <p:spPr>
          <a:xfrm>
            <a:off x="956760" y="4512725"/>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問題の一般化（参考）</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74797C6-6918-E26E-D2C6-563C24AE55C0}"/>
                  </a:ext>
                </a:extLst>
              </p:cNvPr>
              <p:cNvSpPr txBox="1"/>
              <p:nvPr/>
            </p:nvSpPr>
            <p:spPr>
              <a:xfrm>
                <a:off x="956760" y="4925353"/>
                <a:ext cx="11441850" cy="708207"/>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𝑚</m:t>
                        </m:r>
                      </m:sup>
                    </m:sSup>
                  </m:oMath>
                </a14:m>
                <a:r>
                  <a:rPr kumimoji="1" lang="ja-JP" altLang="en-US" sz="20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𝑏</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Cambria Math" panose="02040503050406030204" pitchFamily="18" charset="0"/>
                          </a:rPr>
                          <m:t>𝑚</m:t>
                        </m:r>
                      </m:sup>
                    </m:sSup>
                    <m:r>
                      <a:rPr kumimoji="1" lang="ja-JP" altLang="en-US" sz="2000" i="1" smtClean="0">
                        <a:latin typeface="Cambria Math" panose="02040503050406030204" pitchFamily="18" charset="0"/>
                        <a:ea typeface="メイリオ" panose="020B0604030504040204" pitchFamily="50" charset="-128"/>
                      </a:rPr>
                      <m:t>から</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ja-JP" altLang="en-US" sz="2000" dirty="0">
                        <a:latin typeface="メイリオ" panose="020B0604030504040204" pitchFamily="50" charset="-128"/>
                        <a:ea typeface="メイリオ" panose="020B0604030504040204" pitchFamily="50" charset="-128"/>
                      </a:rPr>
                      <m:t>次元部分空間</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i="1">
                            <a:latin typeface="Cambria Math" panose="02040503050406030204" pitchFamily="18" charset="0"/>
                            <a:ea typeface="メイリオ" panose="020B0604030504040204" pitchFamily="50" charset="-128"/>
                          </a:rPr>
                          <m:t>𝑛</m:t>
                        </m:r>
                      </m:sup>
                    </m:sSup>
                    <m:r>
                      <m:rPr>
                        <m:nor/>
                      </m:rPr>
                      <a:rPr kumimoji="1" lang="en-US" altLang="ja-JP" sz="2000" dirty="0">
                        <a:latin typeface="メイリオ" panose="020B0604030504040204" pitchFamily="50" charset="-128"/>
                        <a:ea typeface="メイリオ" panose="020B0604030504040204" pitchFamily="50" charset="-128"/>
                      </a:rPr>
                      <m:t>(</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en-US" altLang="ja-JP" sz="2000" dirty="0">
                        <a:latin typeface="メイリオ" panose="020B0604030504040204" pitchFamily="50" charset="-128"/>
                        <a:ea typeface="メイリオ" panose="020B0604030504040204" pitchFamily="50" charset="-128"/>
                      </a:rPr>
                      <m:t>&lt;</m:t>
                    </m:r>
                    <m:r>
                      <m:rPr>
                        <m:nor/>
                      </m:rPr>
                      <a:rPr kumimoji="1" lang="en-US" altLang="ja-JP" sz="2000" b="0" i="0" dirty="0" smtClean="0">
                        <a:latin typeface="メイリオ" panose="020B0604030504040204" pitchFamily="50" charset="-128"/>
                        <a:ea typeface="メイリオ" panose="020B0604030504040204" pitchFamily="50" charset="-128"/>
                      </a:rPr>
                      <m:t>m</m:t>
                    </m:r>
                    <m:r>
                      <m:rPr>
                        <m:nor/>
                      </m:rPr>
                      <a:rPr kumimoji="1" lang="en-US" altLang="ja-JP" sz="2000" dirty="0">
                        <a:latin typeface="メイリオ" panose="020B0604030504040204" pitchFamily="50" charset="-128"/>
                        <a:ea typeface="メイリオ" panose="020B0604030504040204" pitchFamily="50" charset="-128"/>
                      </a:rPr>
                      <m:t>)</m:t>
                    </m:r>
                    <m:r>
                      <a:rPr kumimoji="1" lang="ja-JP" altLang="en-US" sz="2000" i="1" dirty="0">
                        <a:latin typeface="Cambria Math" panose="02040503050406030204" pitchFamily="18" charset="0"/>
                        <a:ea typeface="メイリオ" panose="020B0604030504040204" pitchFamily="50" charset="-128"/>
                      </a:rPr>
                      <m:t>上</m:t>
                    </m:r>
                  </m:oMath>
                </a14:m>
                <a:r>
                  <a:rPr kumimoji="1" lang="ja-JP" altLang="en-US" sz="2000" dirty="0">
                    <a:latin typeface="メイリオ" panose="020B0604030504040204" pitchFamily="50" charset="-128"/>
                    <a:ea typeface="メイリオ" panose="020B0604030504040204" pitchFamily="50" charset="-128"/>
                  </a:rPr>
                  <a:t>への垂線を下した点を求める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上例では</a:t>
                </a:r>
                <a:r>
                  <a:rPr kumimoji="1" lang="en-US" altLang="ja-JP" sz="2000" dirty="0">
                    <a:latin typeface="メイリオ" panose="020B0604030504040204" pitchFamily="50" charset="-128"/>
                    <a:ea typeface="メイリオ" panose="020B0604030504040204" pitchFamily="50" charset="-128"/>
                  </a:rPr>
                  <a:t>m=3, n=2</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874797C6-6918-E26E-D2C6-563C24AE55C0}"/>
                  </a:ext>
                </a:extLst>
              </p:cNvPr>
              <p:cNvSpPr txBox="1">
                <a:spLocks noRot="1" noChangeAspect="1" noMove="1" noResize="1" noEditPoints="1" noAdjustHandles="1" noChangeArrowheads="1" noChangeShapeType="1" noTextEdit="1"/>
              </p:cNvSpPr>
              <p:nvPr/>
            </p:nvSpPr>
            <p:spPr>
              <a:xfrm>
                <a:off x="956760" y="4925353"/>
                <a:ext cx="11441850" cy="708207"/>
              </a:xfrm>
              <a:prstGeom prst="rect">
                <a:avLst/>
              </a:prstGeom>
              <a:blipFill>
                <a:blip r:embed="rId9"/>
                <a:stretch>
                  <a:fillRect l="-586" t="-4310" b="-13793"/>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29408DD0-1B68-E2C9-04CE-2C7E4F6A3F11}"/>
              </a:ext>
            </a:extLst>
          </p:cNvPr>
          <p:cNvSpPr txBox="1"/>
          <p:nvPr/>
        </p:nvSpPr>
        <p:spPr>
          <a:xfrm>
            <a:off x="777550" y="1247551"/>
            <a:ext cx="1415772" cy="461665"/>
          </a:xfrm>
          <a:prstGeom prst="rect">
            <a:avLst/>
          </a:prstGeom>
          <a:noFill/>
        </p:spPr>
        <p:txBody>
          <a:bodyPr wrap="none" rtlCol="0">
            <a:spAutoFit/>
          </a:bodyPr>
          <a:lstStyle/>
          <a:p>
            <a:pPr algn="l"/>
            <a:r>
              <a:rPr kumimoji="1" lang="ja-JP" altLang="en-US" sz="2400" i="1" u="sng" dirty="0">
                <a:latin typeface="メイリオ" panose="020B0604030504040204" pitchFamily="50" charset="-128"/>
                <a:ea typeface="メイリオ" panose="020B0604030504040204" pitchFamily="50" charset="-128"/>
              </a:rPr>
              <a:t>射影とは</a:t>
            </a:r>
          </a:p>
        </p:txBody>
      </p:sp>
      <p:sp>
        <p:nvSpPr>
          <p:cNvPr id="31" name="テキスト ボックス 30">
            <a:extLst>
              <a:ext uri="{FF2B5EF4-FFF2-40B4-BE49-F238E27FC236}">
                <a16:creationId xmlns:a16="http://schemas.microsoft.com/office/drawing/2014/main" id="{3F1438A4-1D38-5301-CEAE-2848BE1DE0DC}"/>
              </a:ext>
            </a:extLst>
          </p:cNvPr>
          <p:cNvSpPr txBox="1"/>
          <p:nvPr/>
        </p:nvSpPr>
        <p:spPr>
          <a:xfrm>
            <a:off x="645264" y="754009"/>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主成分ベクトルは射影の数学で証明できる</a:t>
            </a:r>
          </a:p>
        </p:txBody>
      </p:sp>
    </p:spTree>
    <p:extLst>
      <p:ext uri="{BB962C8B-B14F-4D97-AF65-F5344CB8AC3E}">
        <p14:creationId xmlns:p14="http://schemas.microsoft.com/office/powerpoint/2010/main" val="1840712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204AFC21-6CD9-E22C-F419-67B115397A9E}"/>
                  </a:ext>
                </a:extLst>
              </p:cNvPr>
              <p:cNvSpPr txBox="1"/>
              <p:nvPr/>
            </p:nvSpPr>
            <p:spPr>
              <a:xfrm>
                <a:off x="1085839" y="140969"/>
                <a:ext cx="45225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a:t>
                </a:r>
                <a14:m>
                  <m:oMath xmlns:m="http://schemas.openxmlformats.org/officeDocument/2006/math">
                    <m:r>
                      <a:rPr kumimoji="1" lang="en-US" altLang="ja-JP" sz="3200" b="0" i="1" smtClean="0">
                        <a:latin typeface="Cambria Math" panose="02040503050406030204" pitchFamily="18" charset="0"/>
                        <a:ea typeface="メイリオ" panose="020B0604030504040204" pitchFamily="50" charset="-128"/>
                      </a:rPr>
                      <m:t>𝑝</m:t>
                    </m:r>
                  </m:oMath>
                </a14:m>
                <a:r>
                  <a:rPr kumimoji="1" lang="ja-JP" altLang="en-US" sz="3200" dirty="0">
                    <a:latin typeface="メイリオ" panose="020B0604030504040204" pitchFamily="50" charset="-128"/>
                    <a:ea typeface="メイリオ" panose="020B0604030504040204" pitchFamily="50" charset="-128"/>
                  </a:rPr>
                  <a:t>を求める</a:t>
                </a:r>
              </a:p>
            </p:txBody>
          </p:sp>
        </mc:Choice>
        <mc:Fallback xmlns="">
          <p:sp>
            <p:nvSpPr>
              <p:cNvPr id="2" name="テキスト ボックス 1">
                <a:extLst>
                  <a:ext uri="{FF2B5EF4-FFF2-40B4-BE49-F238E27FC236}">
                    <a16:creationId xmlns:a16="http://schemas.microsoft.com/office/drawing/2014/main" id="{204AFC21-6CD9-E22C-F419-67B115397A9E}"/>
                  </a:ext>
                </a:extLst>
              </p:cNvPr>
              <p:cNvSpPr txBox="1">
                <a:spLocks noRot="1" noChangeAspect="1" noMove="1" noResize="1" noEditPoints="1" noAdjustHandles="1" noChangeArrowheads="1" noChangeShapeType="1" noTextEdit="1"/>
              </p:cNvSpPr>
              <p:nvPr/>
            </p:nvSpPr>
            <p:spPr>
              <a:xfrm>
                <a:off x="1085839" y="140969"/>
                <a:ext cx="4522585" cy="584775"/>
              </a:xfrm>
              <a:prstGeom prst="rect">
                <a:avLst/>
              </a:prstGeom>
              <a:blipFill>
                <a:blip r:embed="rId2"/>
                <a:stretch>
                  <a:fillRect l="-3369" t="-12500" r="-2965"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2B26621-B30B-C300-B701-2C3273A26EE4}"/>
                  </a:ext>
                </a:extLst>
              </p:cNvPr>
              <p:cNvSpPr txBox="1"/>
              <p:nvPr/>
            </p:nvSpPr>
            <p:spPr>
              <a:xfrm>
                <a:off x="1159741" y="750251"/>
                <a:ext cx="3083087"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F2B26621-B30B-C300-B701-2C3273A26EE4}"/>
                  </a:ext>
                </a:extLst>
              </p:cNvPr>
              <p:cNvSpPr txBox="1">
                <a:spLocks noRot="1" noChangeAspect="1" noMove="1" noResize="1" noEditPoints="1" noAdjustHandles="1" noChangeArrowheads="1" noChangeShapeType="1" noTextEdit="1"/>
              </p:cNvSpPr>
              <p:nvPr/>
            </p:nvSpPr>
            <p:spPr>
              <a:xfrm>
                <a:off x="1159741" y="750251"/>
                <a:ext cx="3083087" cy="440633"/>
              </a:xfrm>
              <a:prstGeom prst="rect">
                <a:avLst/>
              </a:prstGeom>
              <a:blipFill>
                <a:blip r:embed="rId3"/>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87AB6155-DABB-E36F-6D62-C639F9A33E16}"/>
              </a:ext>
            </a:extLst>
          </p:cNvPr>
          <p:cNvSpPr txBox="1"/>
          <p:nvPr/>
        </p:nvSpPr>
        <p:spPr>
          <a:xfrm>
            <a:off x="1262101" y="219336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FBFE1DF3-C81D-75A0-F181-1D02361C6DC3}"/>
                  </a:ext>
                </a:extLst>
              </p:cNvPr>
              <p:cNvSpPr txBox="1"/>
              <p:nvPr/>
            </p:nvSpPr>
            <p:spPr>
              <a:xfrm>
                <a:off x="2300489" y="2172585"/>
                <a:ext cx="17417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FBFE1DF3-C81D-75A0-F181-1D02361C6DC3}"/>
                  </a:ext>
                </a:extLst>
              </p:cNvPr>
              <p:cNvSpPr txBox="1">
                <a:spLocks noRot="1" noChangeAspect="1" noMove="1" noResize="1" noEditPoints="1" noAdjustHandles="1" noChangeArrowheads="1" noChangeShapeType="1" noTextEdit="1"/>
              </p:cNvSpPr>
              <p:nvPr/>
            </p:nvSpPr>
            <p:spPr>
              <a:xfrm>
                <a:off x="2300489" y="2172585"/>
                <a:ext cx="1741759" cy="369332"/>
              </a:xfrm>
              <a:prstGeom prst="rect">
                <a:avLst/>
              </a:prstGeom>
              <a:blipFill>
                <a:blip r:embed="rId4"/>
                <a:stretch>
                  <a:fillRect l="-2448" t="-4918" r="-5245"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0F245F1-AF4D-6C59-DC06-B95EA0012389}"/>
                  </a:ext>
                </a:extLst>
              </p:cNvPr>
              <p:cNvSpPr txBox="1"/>
              <p:nvPr/>
            </p:nvSpPr>
            <p:spPr>
              <a:xfrm>
                <a:off x="1526934" y="2818404"/>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0F245F1-AF4D-6C59-DC06-B95EA0012389}"/>
                  </a:ext>
                </a:extLst>
              </p:cNvPr>
              <p:cNvSpPr txBox="1">
                <a:spLocks noRot="1" noChangeAspect="1" noMove="1" noResize="1" noEditPoints="1" noAdjustHandles="1" noChangeArrowheads="1" noChangeShapeType="1" noTextEdit="1"/>
              </p:cNvSpPr>
              <p:nvPr/>
            </p:nvSpPr>
            <p:spPr>
              <a:xfrm>
                <a:off x="1526934" y="2818404"/>
                <a:ext cx="1764842" cy="109581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0DBE954-6E6A-193A-C629-2D3F182510BF}"/>
                  </a:ext>
                </a:extLst>
              </p:cNvPr>
              <p:cNvSpPr txBox="1"/>
              <p:nvPr/>
            </p:nvSpPr>
            <p:spPr>
              <a:xfrm>
                <a:off x="3245188" y="2782177"/>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0DBE954-6E6A-193A-C629-2D3F182510BF}"/>
                  </a:ext>
                </a:extLst>
              </p:cNvPr>
              <p:cNvSpPr txBox="1">
                <a:spLocks noRot="1" noChangeAspect="1" noMove="1" noResize="1" noEditPoints="1" noAdjustHandles="1" noChangeArrowheads="1" noChangeShapeType="1" noTextEdit="1"/>
              </p:cNvSpPr>
              <p:nvPr/>
            </p:nvSpPr>
            <p:spPr>
              <a:xfrm>
                <a:off x="3245188" y="2782177"/>
                <a:ext cx="1764842" cy="1095813"/>
              </a:xfrm>
              <a:prstGeom prst="rect">
                <a:avLst/>
              </a:prstGeom>
              <a:blipFill>
                <a:blip r:embed="rId6"/>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6AD381E-C282-D3B9-8805-39DF53DF2A40}"/>
              </a:ext>
            </a:extLst>
          </p:cNvPr>
          <p:cNvSpPr txBox="1"/>
          <p:nvPr/>
        </p:nvSpPr>
        <p:spPr>
          <a:xfrm>
            <a:off x="1262101" y="2602231"/>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さらに</a:t>
            </a:r>
          </a:p>
        </p:txBody>
      </p:sp>
      <p:sp>
        <p:nvSpPr>
          <p:cNvPr id="19" name="テキスト ボックス 18">
            <a:extLst>
              <a:ext uri="{FF2B5EF4-FFF2-40B4-BE49-F238E27FC236}">
                <a16:creationId xmlns:a16="http://schemas.microsoft.com/office/drawing/2014/main" id="{71B0CACF-4754-B46F-B5E1-AF46793465A7}"/>
              </a:ext>
            </a:extLst>
          </p:cNvPr>
          <p:cNvSpPr txBox="1"/>
          <p:nvPr/>
        </p:nvSpPr>
        <p:spPr>
          <a:xfrm>
            <a:off x="1262101" y="412380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とすると</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450EFEE-DA86-FD7C-1975-4FC5720919AA}"/>
                  </a:ext>
                </a:extLst>
              </p:cNvPr>
              <p:cNvSpPr txBox="1"/>
              <p:nvPr/>
            </p:nvSpPr>
            <p:spPr>
              <a:xfrm>
                <a:off x="2495956" y="4169927"/>
                <a:ext cx="2326791"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1,1</m:t>
                                    </m:r>
                                  </m:sub>
                                </m:sSub>
                                <m:r>
                                  <a:rPr kumimoji="1" lang="en-US" altLang="ja-JP" sz="2400" b="0" i="1" smtClean="0">
                                    <a:latin typeface="Cambria Math" panose="02040503050406030204" pitchFamily="18" charset="0"/>
                                    <a:ea typeface="メイリオ" panose="020B0604030504040204" pitchFamily="50" charset="-128"/>
                                  </a:rPr>
                                  <m:t>   </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2,1</m:t>
                                    </m:r>
                                  </m:sub>
                                </m:sSub>
                                <m:r>
                                  <a:rPr kumimoji="1" lang="en-US" altLang="ja-JP" sz="2400" b="0" i="1" smtClean="0">
                                    <a:latin typeface="Cambria Math" panose="02040503050406030204" pitchFamily="18" charset="0"/>
                                    <a:ea typeface="メイリオ" panose="020B0604030504040204" pitchFamily="50" charset="-128"/>
                                  </a:rPr>
                                  <m:t>   </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3,1</m:t>
                                    </m:r>
                                  </m:sub>
                                </m:sSub>
                                <m:r>
                                  <a:rPr kumimoji="1" lang="en-US" altLang="ja-JP" sz="2400" b="0" i="1" smtClean="0">
                                    <a:latin typeface="Cambria Math" panose="02040503050406030204" pitchFamily="18" charset="0"/>
                                    <a:ea typeface="メイリオ" panose="020B0604030504040204" pitchFamily="50" charset="-128"/>
                                  </a:rPr>
                                  <m:t>   </m:t>
                                </m:r>
                              </m:e>
                            </m:mr>
                          </m:m>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B450EFEE-DA86-FD7C-1975-4FC5720919AA}"/>
                  </a:ext>
                </a:extLst>
              </p:cNvPr>
              <p:cNvSpPr txBox="1">
                <a:spLocks noRot="1" noChangeAspect="1" noMove="1" noResize="1" noEditPoints="1" noAdjustHandles="1" noChangeArrowheads="1" noChangeShapeType="1" noTextEdit="1"/>
              </p:cNvSpPr>
              <p:nvPr/>
            </p:nvSpPr>
            <p:spPr>
              <a:xfrm>
                <a:off x="2495956" y="4169927"/>
                <a:ext cx="2326791" cy="109581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979B9FD-BE48-8843-67CF-20B436035C0E}"/>
                  </a:ext>
                </a:extLst>
              </p:cNvPr>
              <p:cNvSpPr txBox="1"/>
              <p:nvPr/>
            </p:nvSpPr>
            <p:spPr>
              <a:xfrm>
                <a:off x="1489867" y="5569140"/>
                <a:ext cx="8930186"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つまり</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次元データ空間上で平面を構成するベクトル</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b="1"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列方向に並べた行列（</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は縦ベクトル）</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oMath>
                </a14:m>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主成分ベクトル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を列方向に並べたものと言える</a:t>
                </a:r>
              </a:p>
            </p:txBody>
          </p:sp>
        </mc:Choice>
        <mc:Fallback xmlns="">
          <p:sp>
            <p:nvSpPr>
              <p:cNvPr id="21" name="テキスト ボックス 20">
                <a:extLst>
                  <a:ext uri="{FF2B5EF4-FFF2-40B4-BE49-F238E27FC236}">
                    <a16:creationId xmlns:a16="http://schemas.microsoft.com/office/drawing/2014/main" id="{D979B9FD-BE48-8843-67CF-20B436035C0E}"/>
                  </a:ext>
                </a:extLst>
              </p:cNvPr>
              <p:cNvSpPr txBox="1">
                <a:spLocks noRot="1" noChangeAspect="1" noMove="1" noResize="1" noEditPoints="1" noAdjustHandles="1" noChangeArrowheads="1" noChangeShapeType="1" noTextEdit="1"/>
              </p:cNvSpPr>
              <p:nvPr/>
            </p:nvSpPr>
            <p:spPr>
              <a:xfrm>
                <a:off x="1489867" y="5569140"/>
                <a:ext cx="8930186" cy="1077218"/>
              </a:xfrm>
              <a:prstGeom prst="rect">
                <a:avLst/>
              </a:prstGeom>
              <a:blipFill>
                <a:blip r:embed="rId8"/>
                <a:stretch>
                  <a:fillRect l="-683" t="-3409" r="-956"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A4E7C14-ECE4-DF9D-87F5-25AB7D147215}"/>
                  </a:ext>
                </a:extLst>
              </p:cNvPr>
              <p:cNvSpPr txBox="1"/>
              <p:nvPr/>
            </p:nvSpPr>
            <p:spPr>
              <a:xfrm>
                <a:off x="1085839" y="1179532"/>
                <a:ext cx="9528442" cy="714876"/>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𝑩</m:t>
                        </m:r>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𝑩</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𝟏</m:t>
                        </m:r>
                      </m:sup>
                    </m:sSup>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𝑩</m:t>
                        </m:r>
                      </m:e>
                      <m:sup>
                        <m:r>
                          <a:rPr kumimoji="1" lang="en-US" altLang="ja-JP" sz="2000" b="1" i="1" smtClean="0">
                            <a:latin typeface="Cambria Math" panose="02040503050406030204" pitchFamily="18" charset="0"/>
                            <a:ea typeface="メイリオ" panose="020B0604030504040204" pitchFamily="50" charset="-128"/>
                          </a:rPr>
                          <m:t>𝑻</m:t>
                        </m:r>
                      </m:sup>
                    </m:sSup>
                  </m:oMath>
                </a14:m>
                <a:r>
                  <a:rPr kumimoji="1" lang="ja-JP" altLang="en-US" sz="2000"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射影行列</a:t>
                </a:r>
                <a:r>
                  <a:rPr kumimoji="1" lang="ja-JP" altLang="en-US" sz="2000" dirty="0">
                    <a:latin typeface="メイリオ" panose="020B0604030504040204" pitchFamily="50" charset="-128"/>
                    <a:ea typeface="メイリオ" panose="020B0604030504040204" pitchFamily="50" charset="-128"/>
                  </a:rPr>
                  <a:t>と呼ぶ。任意の</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は射影行列によってその射影</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ことができる。このケースでは射影行列は</a:t>
                </a:r>
                <a:r>
                  <a:rPr kumimoji="1" lang="en-US" altLang="ja-JP" sz="2000" dirty="0">
                    <a:latin typeface="メイリオ" panose="020B0604030504040204" pitchFamily="50" charset="-128"/>
                    <a:ea typeface="メイリオ" panose="020B0604030504040204" pitchFamily="50" charset="-128"/>
                  </a:rPr>
                  <a:t>3×3</a:t>
                </a:r>
                <a:r>
                  <a:rPr kumimoji="1" lang="ja-JP" altLang="en-US" sz="2000" dirty="0">
                    <a:latin typeface="メイリオ" panose="020B0604030504040204" pitchFamily="50" charset="-128"/>
                    <a:ea typeface="メイリオ" panose="020B0604030504040204" pitchFamily="50" charset="-128"/>
                  </a:rPr>
                  <a:t>である</a:t>
                </a:r>
              </a:p>
            </p:txBody>
          </p:sp>
        </mc:Choice>
        <mc:Fallback xmlns="">
          <p:sp>
            <p:nvSpPr>
              <p:cNvPr id="24" name="テキスト ボックス 23">
                <a:extLst>
                  <a:ext uri="{FF2B5EF4-FFF2-40B4-BE49-F238E27FC236}">
                    <a16:creationId xmlns:a16="http://schemas.microsoft.com/office/drawing/2014/main" id="{6A4E7C14-ECE4-DF9D-87F5-25AB7D147215}"/>
                  </a:ext>
                </a:extLst>
              </p:cNvPr>
              <p:cNvSpPr txBox="1">
                <a:spLocks noRot="1" noChangeAspect="1" noMove="1" noResize="1" noEditPoints="1" noAdjustHandles="1" noChangeArrowheads="1" noChangeShapeType="1" noTextEdit="1"/>
              </p:cNvSpPr>
              <p:nvPr/>
            </p:nvSpPr>
            <p:spPr>
              <a:xfrm>
                <a:off x="1085839" y="1179532"/>
                <a:ext cx="9528442" cy="714876"/>
              </a:xfrm>
              <a:prstGeom prst="rect">
                <a:avLst/>
              </a:prstGeom>
              <a:blipFill>
                <a:blip r:embed="rId9"/>
                <a:stretch>
                  <a:fillRect t="-2542" b="-12712"/>
                </a:stretch>
              </a:blipFill>
            </p:spPr>
            <p:txBody>
              <a:bodyPr/>
              <a:lstStyle/>
              <a:p>
                <a:r>
                  <a:rPr lang="ja-JP" altLang="en-US">
                    <a:noFill/>
                  </a:rPr>
                  <a:t> </a:t>
                </a:r>
              </a:p>
            </p:txBody>
          </p:sp>
        </mc:Fallback>
      </mc:AlternateContent>
      <p:sp>
        <p:nvSpPr>
          <p:cNvPr id="25" name="正方形/長方形 24">
            <a:extLst>
              <a:ext uri="{FF2B5EF4-FFF2-40B4-BE49-F238E27FC236}">
                <a16:creationId xmlns:a16="http://schemas.microsoft.com/office/drawing/2014/main" id="{2A373349-A753-604F-10E1-FB90CDA3D0D0}"/>
              </a:ext>
            </a:extLst>
          </p:cNvPr>
          <p:cNvSpPr/>
          <p:nvPr/>
        </p:nvSpPr>
        <p:spPr>
          <a:xfrm>
            <a:off x="1085839" y="654891"/>
            <a:ext cx="10020322" cy="14734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D09F8397-EBF3-D98B-326C-3DF746DC6F09}"/>
              </a:ext>
            </a:extLst>
          </p:cNvPr>
          <p:cNvSpPr/>
          <p:nvPr/>
        </p:nvSpPr>
        <p:spPr>
          <a:xfrm rot="19552138">
            <a:off x="8323198" y="333651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8" name="直線コネクタ 27">
            <a:extLst>
              <a:ext uri="{FF2B5EF4-FFF2-40B4-BE49-F238E27FC236}">
                <a16:creationId xmlns:a16="http://schemas.microsoft.com/office/drawing/2014/main" id="{70694AA1-7B17-579E-0D21-906AC3D9F6F4}"/>
              </a:ext>
            </a:extLst>
          </p:cNvPr>
          <p:cNvCxnSpPr>
            <a:cxnSpLocks/>
          </p:cNvCxnSpPr>
          <p:nvPr/>
        </p:nvCxnSpPr>
        <p:spPr>
          <a:xfrm>
            <a:off x="8915928" y="2487315"/>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A46997B-3CB5-1235-D6D6-AAA751BB5622}"/>
              </a:ext>
            </a:extLst>
          </p:cNvPr>
          <p:cNvCxnSpPr>
            <a:cxnSpLocks/>
          </p:cNvCxnSpPr>
          <p:nvPr/>
        </p:nvCxnSpPr>
        <p:spPr>
          <a:xfrm flipH="1">
            <a:off x="7334778" y="3897015"/>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6189FE80-F977-F3EF-482F-AAC0C3552C30}"/>
              </a:ext>
            </a:extLst>
          </p:cNvPr>
          <p:cNvCxnSpPr>
            <a:cxnSpLocks/>
          </p:cNvCxnSpPr>
          <p:nvPr/>
        </p:nvCxnSpPr>
        <p:spPr>
          <a:xfrm flipH="1" flipV="1">
            <a:off x="8915928" y="3897015"/>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46E48006-907F-C44B-A528-C64D58196D17}"/>
                  </a:ext>
                </a:extLst>
              </p:cNvPr>
              <p:cNvSpPr txBox="1"/>
              <p:nvPr/>
            </p:nvSpPr>
            <p:spPr>
              <a:xfrm>
                <a:off x="7995278" y="3793353"/>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a:latin typeface="Cambria Math" panose="02040503050406030204" pitchFamily="18" charset="0"/>
                              <a:ea typeface="メイリオ" panose="020B0604030504040204" pitchFamily="50" charset="-128"/>
                            </a:rPr>
                            <m:t>𝟏</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a:latin typeface="Cambria Math" panose="02040503050406030204" pitchFamily="18" charset="0"/>
                          <a:ea typeface="メイリオ" panose="020B0604030504040204" pitchFamily="50" charset="-128"/>
                        </a:rPr>
                        <m:t>1</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46E48006-907F-C44B-A528-C64D58196D17}"/>
                  </a:ext>
                </a:extLst>
              </p:cNvPr>
              <p:cNvSpPr txBox="1">
                <a:spLocks noRot="1" noChangeAspect="1" noMove="1" noResize="1" noEditPoints="1" noAdjustHandles="1" noChangeArrowheads="1" noChangeShapeType="1" noTextEdit="1"/>
              </p:cNvSpPr>
              <p:nvPr/>
            </p:nvSpPr>
            <p:spPr>
              <a:xfrm>
                <a:off x="7995278" y="3793353"/>
                <a:ext cx="895822" cy="307777"/>
              </a:xfrm>
              <a:prstGeom prst="rect">
                <a:avLst/>
              </a:prstGeom>
              <a:blipFill>
                <a:blip r:embed="rId10"/>
                <a:stretch>
                  <a:fillRect b="-3922"/>
                </a:stretch>
              </a:blipFill>
            </p:spPr>
            <p:txBody>
              <a:bodyPr/>
              <a:lstStyle/>
              <a:p>
                <a:r>
                  <a:rPr lang="ja-JP" altLang="en-US">
                    <a:noFill/>
                  </a:rPr>
                  <a:t> </a:t>
                </a:r>
              </a:p>
            </p:txBody>
          </p:sp>
        </mc:Fallback>
      </mc:AlternateContent>
      <p:cxnSp>
        <p:nvCxnSpPr>
          <p:cNvPr id="34" name="直線矢印コネクタ 33">
            <a:extLst>
              <a:ext uri="{FF2B5EF4-FFF2-40B4-BE49-F238E27FC236}">
                <a16:creationId xmlns:a16="http://schemas.microsoft.com/office/drawing/2014/main" id="{79E4591D-CE42-B268-0EEC-78B47A410FCB}"/>
              </a:ext>
            </a:extLst>
          </p:cNvPr>
          <p:cNvCxnSpPr>
            <a:cxnSpLocks/>
          </p:cNvCxnSpPr>
          <p:nvPr/>
        </p:nvCxnSpPr>
        <p:spPr>
          <a:xfrm flipV="1">
            <a:off x="8915928" y="3881312"/>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B752CBFF-B46C-EC11-EDBE-7C3C1CAC4798}"/>
              </a:ext>
            </a:extLst>
          </p:cNvPr>
          <p:cNvCxnSpPr>
            <a:cxnSpLocks/>
          </p:cNvCxnSpPr>
          <p:nvPr/>
        </p:nvCxnSpPr>
        <p:spPr>
          <a:xfrm flipH="1">
            <a:off x="8758088" y="3897015"/>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7342C464-0BF9-2AC7-DB5D-0C0512C9C326}"/>
              </a:ext>
            </a:extLst>
          </p:cNvPr>
          <p:cNvSpPr txBox="1"/>
          <p:nvPr/>
        </p:nvSpPr>
        <p:spPr>
          <a:xfrm>
            <a:off x="8922957" y="325592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7" name="直線コネクタ 36">
            <a:extLst>
              <a:ext uri="{FF2B5EF4-FFF2-40B4-BE49-F238E27FC236}">
                <a16:creationId xmlns:a16="http://schemas.microsoft.com/office/drawing/2014/main" id="{555A428C-8F82-B462-946E-6B1D3BAE2241}"/>
              </a:ext>
            </a:extLst>
          </p:cNvPr>
          <p:cNvCxnSpPr>
            <a:cxnSpLocks/>
          </p:cNvCxnSpPr>
          <p:nvPr/>
        </p:nvCxnSpPr>
        <p:spPr>
          <a:xfrm>
            <a:off x="9098148" y="3439757"/>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55A8C65F-0916-01CC-E1F2-583DD0A0B514}"/>
              </a:ext>
            </a:extLst>
          </p:cNvPr>
          <p:cNvSpPr txBox="1"/>
          <p:nvPr/>
        </p:nvSpPr>
        <p:spPr>
          <a:xfrm>
            <a:off x="8861951" y="4239469"/>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39" name="直線コネクタ 38">
            <a:extLst>
              <a:ext uri="{FF2B5EF4-FFF2-40B4-BE49-F238E27FC236}">
                <a16:creationId xmlns:a16="http://schemas.microsoft.com/office/drawing/2014/main" id="{65C3B09E-75C3-5021-AF0B-AB7C7A779894}"/>
              </a:ext>
            </a:extLst>
          </p:cNvPr>
          <p:cNvCxnSpPr>
            <a:cxnSpLocks/>
          </p:cNvCxnSpPr>
          <p:nvPr/>
        </p:nvCxnSpPr>
        <p:spPr>
          <a:xfrm flipH="1">
            <a:off x="8379917" y="4460146"/>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7A3A23A-AE46-2287-90BB-EF9980794C53}"/>
              </a:ext>
            </a:extLst>
          </p:cNvPr>
          <p:cNvCxnSpPr>
            <a:cxnSpLocks/>
          </p:cNvCxnSpPr>
          <p:nvPr/>
        </p:nvCxnSpPr>
        <p:spPr>
          <a:xfrm flipV="1">
            <a:off x="9105058" y="3891461"/>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A1859AF7-D785-A983-07DA-54A61DADFF15}"/>
                  </a:ext>
                </a:extLst>
              </p:cNvPr>
              <p:cNvSpPr txBox="1"/>
              <p:nvPr/>
            </p:nvSpPr>
            <p:spPr>
              <a:xfrm>
                <a:off x="8915928" y="3025094"/>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A1859AF7-D785-A983-07DA-54A61DADFF15}"/>
                  </a:ext>
                </a:extLst>
              </p:cNvPr>
              <p:cNvSpPr txBox="1">
                <a:spLocks noRot="1" noChangeAspect="1" noMove="1" noResize="1" noEditPoints="1" noAdjustHandles="1" noChangeArrowheads="1" noChangeShapeType="1" noTextEdit="1"/>
              </p:cNvSpPr>
              <p:nvPr/>
            </p:nvSpPr>
            <p:spPr>
              <a:xfrm>
                <a:off x="8915928" y="3025094"/>
                <a:ext cx="462306"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4D3E80C8-642C-E2E5-DBAD-BD8C375D4BDC}"/>
                  </a:ext>
                </a:extLst>
              </p:cNvPr>
              <p:cNvSpPr txBox="1"/>
              <p:nvPr/>
            </p:nvSpPr>
            <p:spPr>
              <a:xfrm>
                <a:off x="8097791" y="4275480"/>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4D3E80C8-642C-E2E5-DBAD-BD8C375D4BDC}"/>
                  </a:ext>
                </a:extLst>
              </p:cNvPr>
              <p:cNvSpPr txBox="1">
                <a:spLocks noRot="1" noChangeAspect="1" noMove="1" noResize="1" noEditPoints="1" noAdjustHandles="1" noChangeArrowheads="1" noChangeShapeType="1" noTextEdit="1"/>
              </p:cNvSpPr>
              <p:nvPr/>
            </p:nvSpPr>
            <p:spPr>
              <a:xfrm>
                <a:off x="8097791" y="4275480"/>
                <a:ext cx="401457" cy="369332"/>
              </a:xfrm>
              <a:prstGeom prst="rect">
                <a:avLst/>
              </a:prstGeom>
              <a:blipFill>
                <a:blip r:embed="rId12"/>
                <a:stretch>
                  <a:fillRect l="-13636" r="-1515"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109ADF3-CE43-DDEE-D9CB-16B67E065D94}"/>
                  </a:ext>
                </a:extLst>
              </p:cNvPr>
              <p:cNvSpPr txBox="1"/>
              <p:nvPr/>
            </p:nvSpPr>
            <p:spPr>
              <a:xfrm>
                <a:off x="9616906" y="3625842"/>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A109ADF3-CE43-DDEE-D9CB-16B67E065D94}"/>
                  </a:ext>
                </a:extLst>
              </p:cNvPr>
              <p:cNvSpPr txBox="1">
                <a:spLocks noRot="1" noChangeAspect="1" noMove="1" noResize="1" noEditPoints="1" noAdjustHandles="1" noChangeArrowheads="1" noChangeShapeType="1" noTextEdit="1"/>
              </p:cNvSpPr>
              <p:nvPr/>
            </p:nvSpPr>
            <p:spPr>
              <a:xfrm>
                <a:off x="9616906" y="3625842"/>
                <a:ext cx="408573" cy="369332"/>
              </a:xfrm>
              <a:prstGeom prst="rect">
                <a:avLst/>
              </a:prstGeom>
              <a:blipFill>
                <a:blip r:embed="rId13"/>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36F2A23E-58A7-989C-CFB2-6BAE2185B9BC}"/>
                  </a:ext>
                </a:extLst>
              </p:cNvPr>
              <p:cNvSpPr txBox="1"/>
              <p:nvPr/>
            </p:nvSpPr>
            <p:spPr>
              <a:xfrm>
                <a:off x="8873092" y="4408737"/>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36F2A23E-58A7-989C-CFB2-6BAE2185B9BC}"/>
                  </a:ext>
                </a:extLst>
              </p:cNvPr>
              <p:cNvSpPr txBox="1">
                <a:spLocks noRot="1" noChangeAspect="1" noMove="1" noResize="1" noEditPoints="1" noAdjustHandles="1" noChangeArrowheads="1" noChangeShapeType="1" noTextEdit="1"/>
              </p:cNvSpPr>
              <p:nvPr/>
            </p:nvSpPr>
            <p:spPr>
              <a:xfrm>
                <a:off x="8873092" y="4408737"/>
                <a:ext cx="464165" cy="461665"/>
              </a:xfrm>
              <a:prstGeom prst="rect">
                <a:avLst/>
              </a:prstGeom>
              <a:blipFill>
                <a:blip r:embed="rId14"/>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9F2C40BD-3BC0-580F-3F1B-07E6D74E3644}"/>
                  </a:ext>
                </a:extLst>
              </p:cNvPr>
              <p:cNvSpPr txBox="1"/>
              <p:nvPr/>
            </p:nvSpPr>
            <p:spPr>
              <a:xfrm>
                <a:off x="8949754" y="3566096"/>
                <a:ext cx="89582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b="1" i="1" smtClean="0">
                              <a:latin typeface="Cambria Math" panose="02040503050406030204" pitchFamily="18" charset="0"/>
                              <a:ea typeface="メイリオ" panose="020B0604030504040204" pitchFamily="50" charset="-128"/>
                            </a:rPr>
                          </m:ctrlPr>
                        </m:sSubPr>
                        <m:e>
                          <m:r>
                            <a:rPr kumimoji="1" lang="ja-JP" altLang="en-US" sz="1400" b="1" i="1">
                              <a:latin typeface="Cambria Math" panose="02040503050406030204" pitchFamily="18" charset="0"/>
                              <a:ea typeface="メイリオ" panose="020B0604030504040204" pitchFamily="50" charset="-128"/>
                            </a:rPr>
                            <m:t>𝝁</m:t>
                          </m:r>
                        </m:e>
                        <m:sub>
                          <m:r>
                            <a:rPr kumimoji="1" lang="en-US" altLang="ja-JP" sz="1400" b="1" i="1" smtClean="0">
                              <a:latin typeface="Cambria Math" panose="02040503050406030204" pitchFamily="18" charset="0"/>
                              <a:ea typeface="メイリオ" panose="020B0604030504040204" pitchFamily="50" charset="-128"/>
                            </a:rPr>
                            <m:t>𝟐</m:t>
                          </m:r>
                        </m:sub>
                      </m:sSub>
                      <m:r>
                        <a:rPr kumimoji="1" lang="en-US" altLang="ja-JP" sz="1400" b="1" i="1">
                          <a:latin typeface="Cambria Math" panose="02040503050406030204" pitchFamily="18" charset="0"/>
                          <a:ea typeface="メイリオ" panose="020B0604030504040204" pitchFamily="50" charset="-128"/>
                        </a:rPr>
                        <m:t>(</m:t>
                      </m:r>
                      <m:r>
                        <m:rPr>
                          <m:sty m:val="p"/>
                        </m:rPr>
                        <a:rPr kumimoji="1" lang="en-US" altLang="ja-JP" sz="1400">
                          <a:latin typeface="Cambria Math" panose="02040503050406030204" pitchFamily="18" charset="0"/>
                          <a:ea typeface="メイリオ" panose="020B0604030504040204" pitchFamily="50" charset="-128"/>
                        </a:rPr>
                        <m:t>PC</m:t>
                      </m:r>
                      <m:r>
                        <a:rPr kumimoji="1" lang="en-US" altLang="ja-JP" sz="1400" b="0" i="0" smtClean="0">
                          <a:latin typeface="Cambria Math" panose="02040503050406030204" pitchFamily="18" charset="0"/>
                          <a:ea typeface="メイリオ" panose="020B0604030504040204" pitchFamily="50" charset="-128"/>
                        </a:rPr>
                        <m:t>2</m:t>
                      </m:r>
                      <m:r>
                        <a:rPr kumimoji="1" lang="en-US" altLang="ja-JP" sz="1400" b="1" i="1">
                          <a:latin typeface="Cambria Math" panose="02040503050406030204" pitchFamily="18" charset="0"/>
                          <a:ea typeface="メイリオ" panose="020B0604030504040204" pitchFamily="50" charset="-128"/>
                        </a:rPr>
                        <m:t>)</m:t>
                      </m:r>
                    </m:oMath>
                  </m:oMathPara>
                </a14:m>
                <a:endParaRPr kumimoji="1" lang="ja-JP" altLang="en-US" sz="1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9F2C40BD-3BC0-580F-3F1B-07E6D74E3644}"/>
                  </a:ext>
                </a:extLst>
              </p:cNvPr>
              <p:cNvSpPr txBox="1">
                <a:spLocks noRot="1" noChangeAspect="1" noMove="1" noResize="1" noEditPoints="1" noAdjustHandles="1" noChangeArrowheads="1" noChangeShapeType="1" noTextEdit="1"/>
              </p:cNvSpPr>
              <p:nvPr/>
            </p:nvSpPr>
            <p:spPr>
              <a:xfrm>
                <a:off x="8949754" y="3566096"/>
                <a:ext cx="895822" cy="307777"/>
              </a:xfrm>
              <a:prstGeom prst="rect">
                <a:avLst/>
              </a:prstGeom>
              <a:blipFill>
                <a:blip r:embed="rId15"/>
                <a:stretch>
                  <a:fillRect b="-600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1870EAFB-8DD0-050B-68CF-F1DBBA7A72D0}"/>
              </a:ext>
            </a:extLst>
          </p:cNvPr>
          <p:cNvSpPr txBox="1"/>
          <p:nvPr/>
        </p:nvSpPr>
        <p:spPr>
          <a:xfrm>
            <a:off x="2582046" y="1807810"/>
            <a:ext cx="5041765" cy="369332"/>
          </a:xfrm>
          <a:prstGeom prst="rect">
            <a:avLst/>
          </a:prstGeom>
          <a:noFill/>
        </p:spPr>
        <p:txBody>
          <a:bodyPr wrap="none" rtlCol="0">
            <a:spAutoFit/>
          </a:bodyPr>
          <a:lstStyle/>
          <a:p>
            <a:r>
              <a:rPr kumimoji="1" lang="ja-JP" altLang="en-US" dirty="0">
                <a:latin typeface="メイリオ" panose="020B0604030504040204" pitchFamily="50" charset="-128"/>
                <a:ea typeface="メイリオ" panose="020B0604030504040204" pitchFamily="50" charset="-128"/>
              </a:rPr>
              <a:t>（問題：射影行列が</a:t>
            </a:r>
            <a:r>
              <a:rPr kumimoji="1" lang="en-US" altLang="ja-JP" dirty="0">
                <a:latin typeface="メイリオ" panose="020B0604030504040204" pitchFamily="50" charset="-128"/>
                <a:ea typeface="メイリオ" panose="020B0604030504040204" pitchFamily="50" charset="-128"/>
              </a:rPr>
              <a:t>3×3</a:t>
            </a:r>
            <a:r>
              <a:rPr kumimoji="1" lang="ja-JP" altLang="en-US" dirty="0">
                <a:latin typeface="メイリオ" panose="020B0604030504040204" pitchFamily="50" charset="-128"/>
                <a:ea typeface="メイリオ" panose="020B0604030504040204" pitchFamily="50" charset="-128"/>
              </a:rPr>
              <a:t>になる理由を考えよ）</a:t>
            </a:r>
          </a:p>
        </p:txBody>
      </p:sp>
    </p:spTree>
    <p:extLst>
      <p:ext uri="{BB962C8B-B14F-4D97-AF65-F5344CB8AC3E}">
        <p14:creationId xmlns:p14="http://schemas.microsoft.com/office/powerpoint/2010/main" val="229657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6EB4B1E-D086-E529-251A-635E0D71665A}"/>
              </a:ext>
            </a:extLst>
          </p:cNvPr>
          <p:cNvSpPr txBox="1"/>
          <p:nvPr/>
        </p:nvSpPr>
        <p:spPr>
          <a:xfrm>
            <a:off x="657726" y="489284"/>
            <a:ext cx="110882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&gt;m</a:t>
            </a:r>
            <a:r>
              <a:rPr kumimoji="1" lang="ja-JP" altLang="en-US" sz="3200" dirty="0">
                <a:latin typeface="メイリオ" panose="020B0604030504040204" pitchFamily="50" charset="-128"/>
                <a:ea typeface="メイリオ" panose="020B0604030504040204" pitchFamily="50" charset="-128"/>
              </a:rPr>
              <a:t>次元のデータ空間において２次元平面に射影する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4DD429-3F84-F87B-17AF-EBEB15BF5688}"/>
                  </a:ext>
                </a:extLst>
              </p:cNvPr>
              <p:cNvSpPr txBox="1"/>
              <p:nvPr/>
            </p:nvSpPr>
            <p:spPr>
              <a:xfrm>
                <a:off x="822856" y="1456104"/>
                <a:ext cx="3083087"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ED4DD429-3F84-F87B-17AF-EBEB15BF5688}"/>
                  </a:ext>
                </a:extLst>
              </p:cNvPr>
              <p:cNvSpPr txBox="1">
                <a:spLocks noRot="1" noChangeAspect="1" noMove="1" noResize="1" noEditPoints="1" noAdjustHandles="1" noChangeArrowheads="1" noChangeShapeType="1" noTextEdit="1"/>
              </p:cNvSpPr>
              <p:nvPr/>
            </p:nvSpPr>
            <p:spPr>
              <a:xfrm>
                <a:off x="822856" y="1456104"/>
                <a:ext cx="3083087" cy="4406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C308D4-65E1-ACF7-580D-E399772E93D4}"/>
                  </a:ext>
                </a:extLst>
              </p:cNvPr>
              <p:cNvSpPr txBox="1"/>
              <p:nvPr/>
            </p:nvSpPr>
            <p:spPr>
              <a:xfrm>
                <a:off x="4388736" y="1350390"/>
                <a:ext cx="2577564" cy="1791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,1</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,1</m:t>
                                              </m:r>
                                            </m:sub>
                                          </m:sSub>
                                        </m:e>
                                        <m:e>
                                          <m:r>
                                            <a:rPr kumimoji="1" lang="ja-JP" altLang="en-US" sz="2400" i="1" smtClean="0">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,1</m:t>
                                              </m:r>
                                            </m:sub>
                                          </m:sSub>
                                        </m:e>
                                      </m:eqArr>
                                    </m:e>
                                  </m:mr>
                                </m:m>
                              </m:e>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,2</m:t>
                                              </m:r>
                                            </m:sub>
                                          </m:sSub>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,2</m:t>
                                              </m:r>
                                            </m:sub>
                                          </m:sSub>
                                        </m:e>
                                      </m:eqArr>
                                    </m:e>
                                  </m:mr>
                                </m:m>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DC308D4-65E1-ACF7-580D-E399772E93D4}"/>
                  </a:ext>
                </a:extLst>
              </p:cNvPr>
              <p:cNvSpPr txBox="1">
                <a:spLocks noRot="1" noChangeAspect="1" noMove="1" noResize="1" noEditPoints="1" noAdjustHandles="1" noChangeArrowheads="1" noChangeShapeType="1" noTextEdit="1"/>
              </p:cNvSpPr>
              <p:nvPr/>
            </p:nvSpPr>
            <p:spPr>
              <a:xfrm>
                <a:off x="4388736" y="1350390"/>
                <a:ext cx="2577564" cy="17915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0EBD8B62-A7D5-A0C0-1E24-79FCB40C0189}"/>
                  </a:ext>
                </a:extLst>
              </p:cNvPr>
              <p:cNvSpPr txBox="1"/>
              <p:nvPr/>
            </p:nvSpPr>
            <p:spPr>
              <a:xfrm>
                <a:off x="5334465" y="1086968"/>
                <a:ext cx="4455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0EBD8B62-A7D5-A0C0-1E24-79FCB40C0189}"/>
                  </a:ext>
                </a:extLst>
              </p:cNvPr>
              <p:cNvSpPr txBox="1">
                <a:spLocks noRot="1" noChangeAspect="1" noMove="1" noResize="1" noEditPoints="1" noAdjustHandles="1" noChangeArrowheads="1" noChangeShapeType="1" noTextEdit="1"/>
              </p:cNvSpPr>
              <p:nvPr/>
            </p:nvSpPr>
            <p:spPr>
              <a:xfrm>
                <a:off x="5334465" y="1086968"/>
                <a:ext cx="445570" cy="369332"/>
              </a:xfrm>
              <a:prstGeom prst="rect">
                <a:avLst/>
              </a:prstGeom>
              <a:blipFill>
                <a:blip r:embed="rId4"/>
                <a:stretch>
                  <a:fillRect l="-12329" r="-4110" b="-180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AAB13E0-C1BD-B7FF-FA50-A2E57D4A1B92}"/>
                  </a:ext>
                </a:extLst>
              </p:cNvPr>
              <p:cNvSpPr txBox="1"/>
              <p:nvPr/>
            </p:nvSpPr>
            <p:spPr>
              <a:xfrm>
                <a:off x="6043770" y="1046632"/>
                <a:ext cx="63023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2AAB13E0-C1BD-B7FF-FA50-A2E57D4A1B92}"/>
                  </a:ext>
                </a:extLst>
              </p:cNvPr>
              <p:cNvSpPr txBox="1">
                <a:spLocks noRot="1" noChangeAspect="1" noMove="1" noResize="1" noEditPoints="1" noAdjustHandles="1" noChangeArrowheads="1" noChangeShapeType="1" noTextEdit="1"/>
              </p:cNvSpPr>
              <p:nvPr/>
            </p:nvSpPr>
            <p:spPr>
              <a:xfrm>
                <a:off x="6043770" y="1046632"/>
                <a:ext cx="630237" cy="461665"/>
              </a:xfrm>
              <a:prstGeom prst="rect">
                <a:avLst/>
              </a:prstGeom>
              <a:blipFill>
                <a:blip r:embed="rId5"/>
                <a:stretch>
                  <a:fillRect b="-5333"/>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9785CC56-F3B5-FF1E-6A86-8C87FD636BE7}"/>
              </a:ext>
            </a:extLst>
          </p:cNvPr>
          <p:cNvSpPr txBox="1"/>
          <p:nvPr/>
        </p:nvSpPr>
        <p:spPr>
          <a:xfrm>
            <a:off x="861756" y="3152424"/>
            <a:ext cx="695575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問題：上記の場合、射影行列の行列数はいくつか</a:t>
            </a:r>
          </a:p>
        </p:txBody>
      </p:sp>
      <p:sp>
        <p:nvSpPr>
          <p:cNvPr id="19" name="左中かっこ 18">
            <a:extLst>
              <a:ext uri="{FF2B5EF4-FFF2-40B4-BE49-F238E27FC236}">
                <a16:creationId xmlns:a16="http://schemas.microsoft.com/office/drawing/2014/main" id="{F37890F6-D756-88C4-FBEF-2774515CFA01}"/>
              </a:ext>
            </a:extLst>
          </p:cNvPr>
          <p:cNvSpPr/>
          <p:nvPr/>
        </p:nvSpPr>
        <p:spPr>
          <a:xfrm rot="16200000">
            <a:off x="2301022" y="1138959"/>
            <a:ext cx="291548" cy="1776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E88463A7-1D2E-F386-C68B-E3B288BB807A}"/>
              </a:ext>
            </a:extLst>
          </p:cNvPr>
          <p:cNvSpPr txBox="1"/>
          <p:nvPr/>
        </p:nvSpPr>
        <p:spPr>
          <a:xfrm>
            <a:off x="1817446" y="2141724"/>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
        <p:nvSpPr>
          <p:cNvPr id="40" name="テキスト ボックス 39">
            <a:extLst>
              <a:ext uri="{FF2B5EF4-FFF2-40B4-BE49-F238E27FC236}">
                <a16:creationId xmlns:a16="http://schemas.microsoft.com/office/drawing/2014/main" id="{414FC245-F6B9-D96D-B984-A89955C2B3EB}"/>
              </a:ext>
            </a:extLst>
          </p:cNvPr>
          <p:cNvSpPr txBox="1"/>
          <p:nvPr/>
        </p:nvSpPr>
        <p:spPr>
          <a:xfrm>
            <a:off x="679528" y="3890420"/>
            <a:ext cx="758733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もっと一般化して、</a:t>
            </a:r>
            <a:r>
              <a:rPr kumimoji="1" lang="en-US" altLang="ja-JP" sz="2800" dirty="0">
                <a:latin typeface="メイリオ" panose="020B0604030504040204" pitchFamily="50" charset="-128"/>
                <a:ea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rPr>
              <a:t>次元曲面への射影の場合</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72D25ED7-299C-6825-D114-E29DA1B24A57}"/>
                  </a:ext>
                </a:extLst>
              </p:cNvPr>
              <p:cNvSpPr txBox="1"/>
              <p:nvPr/>
            </p:nvSpPr>
            <p:spPr>
              <a:xfrm>
                <a:off x="861756" y="5716237"/>
                <a:ext cx="3083088"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𝑩</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𝑩</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𝑩</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72D25ED7-299C-6825-D114-E29DA1B24A57}"/>
                  </a:ext>
                </a:extLst>
              </p:cNvPr>
              <p:cNvSpPr txBox="1">
                <a:spLocks noRot="1" noChangeAspect="1" noMove="1" noResize="1" noEditPoints="1" noAdjustHandles="1" noChangeArrowheads="1" noChangeShapeType="1" noTextEdit="1"/>
              </p:cNvSpPr>
              <p:nvPr/>
            </p:nvSpPr>
            <p:spPr>
              <a:xfrm>
                <a:off x="861756" y="5716237"/>
                <a:ext cx="3083088" cy="44063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E41E0B7A-8ADF-0252-CA8C-A9AD1B358068}"/>
                  </a:ext>
                </a:extLst>
              </p:cNvPr>
              <p:cNvSpPr txBox="1"/>
              <p:nvPr/>
            </p:nvSpPr>
            <p:spPr>
              <a:xfrm>
                <a:off x="743208" y="4464197"/>
                <a:ext cx="10842068" cy="1201483"/>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𝒏</m:t>
                        </m:r>
                        <m:r>
                          <a:rPr kumimoji="1" lang="ja-JP" altLang="en-US" sz="2400" b="1" i="1">
                            <a:latin typeface="Cambria Math" panose="02040503050406030204" pitchFamily="18" charset="0"/>
                            <a:ea typeface="メイリオ" panose="020B0604030504040204" pitchFamily="50" charset="-128"/>
                          </a:rPr>
                          <m:t>次元</m:t>
                        </m:r>
                        <m:r>
                          <a:rPr kumimoji="1" lang="ja-JP" altLang="en-US" sz="2400" b="1" i="1" smtClean="0">
                            <a:latin typeface="Cambria Math" panose="02040503050406030204" pitchFamily="18" charset="0"/>
                            <a:ea typeface="メイリオ" panose="020B0604030504040204" pitchFamily="50" charset="-128"/>
                          </a:rPr>
                          <m:t>曲面</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1" i="1" smtClean="0">
                        <a:latin typeface="Cambria Math" panose="02040503050406030204" pitchFamily="18" charset="0"/>
                        <a:ea typeface="メイリオ" panose="020B0604030504040204" pitchFamily="50" charset="-128"/>
                      </a:rPr>
                      <m:t>]</m:t>
                    </m:r>
                  </m:oMath>
                </a14:m>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メイリオ" panose="020B0604030504040204" pitchFamily="50" charset="-128"/>
                          </a:rPr>
                          <m:t>𝑚</m:t>
                        </m:r>
                      </m:sup>
                    </m:sSup>
                  </m:oMath>
                </a14:m>
                <a:r>
                  <a:rPr kumimoji="1" lang="ja-JP" altLang="en-US" sz="24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Cambria Math" panose="02040503050406030204" pitchFamily="18" charset="0"/>
                          </a:rPr>
                          <m:t>𝑚</m:t>
                        </m:r>
                      </m:sup>
                    </m:sSup>
                    <m:r>
                      <a:rPr kumimoji="1" lang="ja-JP" altLang="en-US" sz="2400" i="1" smtClean="0">
                        <a:latin typeface="Cambria Math" panose="02040503050406030204" pitchFamily="18" charset="0"/>
                        <a:ea typeface="メイリオ" panose="020B0604030504040204" pitchFamily="50" charset="-128"/>
                      </a:rPr>
                      <m:t>から</m:t>
                    </m:r>
                    <m:r>
                      <m:rPr>
                        <m:nor/>
                      </m:rPr>
                      <a:rPr kumimoji="1" lang="en-US" altLang="ja-JP" sz="2400" dirty="0">
                        <a:latin typeface="メイリオ" panose="020B0604030504040204" pitchFamily="50" charset="-128"/>
                        <a:ea typeface="メイリオ" panose="020B0604030504040204" pitchFamily="50" charset="-128"/>
                      </a:rPr>
                      <m:t>n</m:t>
                    </m:r>
                    <m:r>
                      <m:rPr>
                        <m:nor/>
                      </m:rPr>
                      <a:rPr kumimoji="1" lang="ja-JP" altLang="en-US" sz="2400" dirty="0">
                        <a:latin typeface="メイリオ" panose="020B0604030504040204" pitchFamily="50" charset="-128"/>
                        <a:ea typeface="メイリオ" panose="020B0604030504040204" pitchFamily="50" charset="-128"/>
                      </a:rPr>
                      <m:t>次元部分空間</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Cambria Math" panose="02040503050406030204" pitchFamily="18" charset="0"/>
                          </a:rPr>
                          <m:t>ℛ</m:t>
                        </m:r>
                      </m:e>
                      <m:sup>
                        <m:r>
                          <a:rPr kumimoji="1" lang="en-US" altLang="ja-JP" sz="2400" i="1">
                            <a:latin typeface="Cambria Math" panose="02040503050406030204" pitchFamily="18" charset="0"/>
                            <a:ea typeface="メイリオ" panose="020B0604030504040204" pitchFamily="50" charset="-128"/>
                          </a:rPr>
                          <m:t>𝑛</m:t>
                        </m:r>
                      </m:sup>
                    </m:sSup>
                    <m:r>
                      <m:rPr>
                        <m:nor/>
                      </m:rPr>
                      <a:rPr kumimoji="1" lang="en-US" altLang="ja-JP" sz="2400" dirty="0">
                        <a:latin typeface="メイリオ" panose="020B0604030504040204" pitchFamily="50" charset="-128"/>
                        <a:ea typeface="メイリオ" panose="020B0604030504040204" pitchFamily="50" charset="-128"/>
                      </a:rPr>
                      <m:t>(</m:t>
                    </m:r>
                    <m:r>
                      <m:rPr>
                        <m:nor/>
                      </m:rPr>
                      <a:rPr kumimoji="1" lang="en-US" altLang="ja-JP" sz="2400" dirty="0">
                        <a:latin typeface="メイリオ" panose="020B0604030504040204" pitchFamily="50" charset="-128"/>
                        <a:ea typeface="メイリオ" panose="020B0604030504040204" pitchFamily="50" charset="-128"/>
                      </a:rPr>
                      <m:t>n</m:t>
                    </m:r>
                    <m:r>
                      <m:rPr>
                        <m:nor/>
                      </m:rPr>
                      <a:rPr kumimoji="1" lang="en-US" altLang="ja-JP" sz="2400" dirty="0">
                        <a:latin typeface="メイリオ" panose="020B0604030504040204" pitchFamily="50" charset="-128"/>
                        <a:ea typeface="メイリオ" panose="020B0604030504040204" pitchFamily="50" charset="-128"/>
                      </a:rPr>
                      <m:t>&lt;</m:t>
                    </m:r>
                    <m:r>
                      <m:rPr>
                        <m:nor/>
                      </m:rPr>
                      <a:rPr kumimoji="1" lang="en-US" altLang="ja-JP" sz="2400" b="0" i="0" dirty="0" smtClean="0">
                        <a:latin typeface="メイリオ" panose="020B0604030504040204" pitchFamily="50" charset="-128"/>
                        <a:ea typeface="メイリオ" panose="020B0604030504040204" pitchFamily="50" charset="-128"/>
                      </a:rPr>
                      <m:t>m</m:t>
                    </m:r>
                    <m:r>
                      <m:rPr>
                        <m:nor/>
                      </m:rPr>
                      <a:rPr kumimoji="1" lang="en-US" altLang="ja-JP" sz="2400" dirty="0">
                        <a:latin typeface="メイリオ" panose="020B0604030504040204" pitchFamily="50" charset="-128"/>
                        <a:ea typeface="メイリオ" panose="020B0604030504040204" pitchFamily="50" charset="-128"/>
                      </a:rPr>
                      <m:t>)</m:t>
                    </m:r>
                    <m:r>
                      <a:rPr kumimoji="1" lang="ja-JP" altLang="en-US" sz="2400" i="1" dirty="0">
                        <a:latin typeface="Cambria Math" panose="02040503050406030204" pitchFamily="18" charset="0"/>
                        <a:ea typeface="メイリオ" panose="020B0604030504040204" pitchFamily="50" charset="-128"/>
                      </a:rPr>
                      <m:t>上</m:t>
                    </m:r>
                  </m:oMath>
                </a14:m>
                <a:r>
                  <a:rPr kumimoji="1" lang="ja-JP" altLang="en-US" sz="24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oMath>
                </a14:m>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E41E0B7A-8ADF-0252-CA8C-A9AD1B358068}"/>
                  </a:ext>
                </a:extLst>
              </p:cNvPr>
              <p:cNvSpPr txBox="1">
                <a:spLocks noRot="1" noChangeAspect="1" noMove="1" noResize="1" noEditPoints="1" noAdjustHandles="1" noChangeArrowheads="1" noChangeShapeType="1" noTextEdit="1"/>
              </p:cNvSpPr>
              <p:nvPr/>
            </p:nvSpPr>
            <p:spPr>
              <a:xfrm>
                <a:off x="743208" y="4464197"/>
                <a:ext cx="10842068" cy="1201483"/>
              </a:xfrm>
              <a:prstGeom prst="rect">
                <a:avLst/>
              </a:prstGeom>
              <a:blipFill>
                <a:blip r:embed="rId7"/>
                <a:stretch>
                  <a:fillRect l="-787" t="-4061" b="-1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946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BDB7950-9ACE-B813-C1EB-32755BA432A6}"/>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主成分分析の数学（１）</a:t>
            </a:r>
          </a:p>
        </p:txBody>
      </p:sp>
      <p:sp>
        <p:nvSpPr>
          <p:cNvPr id="3" name="テキスト ボックス 2">
            <a:extLst>
              <a:ext uri="{FF2B5EF4-FFF2-40B4-BE49-F238E27FC236}">
                <a16:creationId xmlns:a16="http://schemas.microsoft.com/office/drawing/2014/main" id="{9172FCA1-B593-F959-1A8F-C2E9D7B4508A}"/>
              </a:ext>
            </a:extLst>
          </p:cNvPr>
          <p:cNvSpPr txBox="1"/>
          <p:nvPr/>
        </p:nvSpPr>
        <p:spPr>
          <a:xfrm>
            <a:off x="3433157" y="3507970"/>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主成分ベクトルの導出</a:t>
            </a:r>
          </a:p>
        </p:txBody>
      </p:sp>
    </p:spTree>
    <p:extLst>
      <p:ext uri="{BB962C8B-B14F-4D97-AF65-F5344CB8AC3E}">
        <p14:creationId xmlns:p14="http://schemas.microsoft.com/office/powerpoint/2010/main" val="2704398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5C26B35-092E-55B1-D45E-6590247BB3BA}"/>
              </a:ext>
            </a:extLst>
          </p:cNvPr>
          <p:cNvSpPr txBox="1"/>
          <p:nvPr/>
        </p:nvSpPr>
        <p:spPr>
          <a:xfrm>
            <a:off x="1520391" y="420223"/>
            <a:ext cx="611096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射影の公式を証明する</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１次元）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B1D24-8784-7A88-092B-3286D0049CE0}"/>
                  </a:ext>
                </a:extLst>
              </p:cNvPr>
              <p:cNvSpPr txBox="1"/>
              <p:nvPr/>
            </p:nvSpPr>
            <p:spPr>
              <a:xfrm>
                <a:off x="687824" y="961229"/>
                <a:ext cx="9940071"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３次元空間でシンプルにベクトル（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oMath>
                </a14:m>
                <a:r>
                  <a:rPr kumimoji="1" lang="ja-JP" altLang="en-US" sz="2400" dirty="0">
                    <a:latin typeface="メイリオ" panose="020B0604030504040204" pitchFamily="50" charset="-128"/>
                    <a:ea typeface="メイリオ" panose="020B0604030504040204" pitchFamily="50" charset="-128"/>
                  </a:rPr>
                  <a:t>を考える</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DB3B1D24-8784-7A88-092B-3286D0049CE0}"/>
                  </a:ext>
                </a:extLst>
              </p:cNvPr>
              <p:cNvSpPr txBox="1">
                <a:spLocks noRot="1" noChangeAspect="1" noMove="1" noResize="1" noEditPoints="1" noAdjustHandles="1" noChangeArrowheads="1" noChangeShapeType="1" noTextEdit="1"/>
              </p:cNvSpPr>
              <p:nvPr/>
            </p:nvSpPr>
            <p:spPr>
              <a:xfrm>
                <a:off x="687824" y="961229"/>
                <a:ext cx="9940071" cy="830997"/>
              </a:xfrm>
              <a:prstGeom prst="rect">
                <a:avLst/>
              </a:prstGeom>
              <a:blipFill>
                <a:blip r:embed="rId2"/>
                <a:stretch>
                  <a:fillRect l="-982" t="-4412"/>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145A32C0-C027-A780-DB99-98A353BE4D1E}"/>
              </a:ext>
            </a:extLst>
          </p:cNvPr>
          <p:cNvCxnSpPr>
            <a:cxnSpLocks/>
          </p:cNvCxnSpPr>
          <p:nvPr/>
        </p:nvCxnSpPr>
        <p:spPr>
          <a:xfrm flipH="1">
            <a:off x="5268165" y="1698824"/>
            <a:ext cx="1089991" cy="173101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CF4799B6-0866-7FA8-1D6A-97C97357E39B}"/>
              </a:ext>
            </a:extLst>
          </p:cNvPr>
          <p:cNvCxnSpPr>
            <a:cxnSpLocks/>
          </p:cNvCxnSpPr>
          <p:nvPr/>
        </p:nvCxnSpPr>
        <p:spPr>
          <a:xfrm>
            <a:off x="6350444" y="1778661"/>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48953162-61B1-1EAC-80FA-C9735EA1B41D}"/>
              </a:ext>
            </a:extLst>
          </p:cNvPr>
          <p:cNvSpPr txBox="1"/>
          <p:nvPr/>
        </p:nvSpPr>
        <p:spPr>
          <a:xfrm>
            <a:off x="6207958" y="3161464"/>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5ABBA1E-D861-0012-138A-EB4A520D3D25}"/>
                  </a:ext>
                </a:extLst>
              </p:cNvPr>
              <p:cNvSpPr txBox="1"/>
              <p:nvPr/>
            </p:nvSpPr>
            <p:spPr>
              <a:xfrm>
                <a:off x="6142842" y="1412802"/>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5ABBA1E-D861-0012-138A-EB4A520D3D25}"/>
                  </a:ext>
                </a:extLst>
              </p:cNvPr>
              <p:cNvSpPr txBox="1">
                <a:spLocks noRot="1" noChangeAspect="1" noMove="1" noResize="1" noEditPoints="1" noAdjustHandles="1" noChangeArrowheads="1" noChangeShapeType="1" noTextEdit="1"/>
              </p:cNvSpPr>
              <p:nvPr/>
            </p:nvSpPr>
            <p:spPr>
              <a:xfrm>
                <a:off x="6142842" y="1412802"/>
                <a:ext cx="47480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C7EACD0-CD5B-C759-E9A3-0BC6022A4A76}"/>
                  </a:ext>
                </a:extLst>
              </p:cNvPr>
              <p:cNvSpPr txBox="1"/>
              <p:nvPr/>
            </p:nvSpPr>
            <p:spPr>
              <a:xfrm>
                <a:off x="6253803" y="3257653"/>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C7EACD0-CD5B-C759-E9A3-0BC6022A4A76}"/>
                  </a:ext>
                </a:extLst>
              </p:cNvPr>
              <p:cNvSpPr txBox="1">
                <a:spLocks noRot="1" noChangeAspect="1" noMove="1" noResize="1" noEditPoints="1" noAdjustHandles="1" noChangeArrowheads="1" noChangeShapeType="1" noTextEdit="1"/>
              </p:cNvSpPr>
              <p:nvPr/>
            </p:nvSpPr>
            <p:spPr>
              <a:xfrm>
                <a:off x="6253803" y="3257653"/>
                <a:ext cx="478015" cy="461665"/>
              </a:xfrm>
              <a:prstGeom prst="rect">
                <a:avLst/>
              </a:prstGeom>
              <a:blipFill>
                <a:blip r:embed="rId4"/>
                <a:stretch>
                  <a:fillRect b="-6579"/>
                </a:stretch>
              </a:blipFill>
            </p:spPr>
            <p:txBody>
              <a:bodyPr/>
              <a:lstStyle/>
              <a:p>
                <a:r>
                  <a:rPr lang="ja-JP" altLang="en-US">
                    <a:noFill/>
                  </a:rPr>
                  <a:t> </a:t>
                </a:r>
              </a:p>
            </p:txBody>
          </p:sp>
        </mc:Fallback>
      </mc:AlternateContent>
      <p:sp>
        <p:nvSpPr>
          <p:cNvPr id="12" name="矢印: 右 11">
            <a:extLst>
              <a:ext uri="{FF2B5EF4-FFF2-40B4-BE49-F238E27FC236}">
                <a16:creationId xmlns:a16="http://schemas.microsoft.com/office/drawing/2014/main" id="{6B40221F-B306-0F2F-8BEE-DE90D87A2EDF}"/>
              </a:ext>
            </a:extLst>
          </p:cNvPr>
          <p:cNvSpPr/>
          <p:nvPr/>
        </p:nvSpPr>
        <p:spPr>
          <a:xfrm>
            <a:off x="4424825" y="2377087"/>
            <a:ext cx="406450" cy="7218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9E1002CE-ED0E-98E9-16AF-D4A9428B8055}"/>
                  </a:ext>
                </a:extLst>
              </p:cNvPr>
              <p:cNvSpPr txBox="1"/>
              <p:nvPr/>
            </p:nvSpPr>
            <p:spPr>
              <a:xfrm>
                <a:off x="1226008" y="4177302"/>
                <a:ext cx="9150197" cy="376450"/>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とする。ここで</a:t>
                </a:r>
                <a14:m>
                  <m:oMath xmlns:m="http://schemas.openxmlformats.org/officeDocument/2006/math">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の何倍かを示すスカラー　</a:t>
                </a:r>
              </a:p>
            </p:txBody>
          </p:sp>
        </mc:Choice>
        <mc:Fallback xmlns="">
          <p:sp>
            <p:nvSpPr>
              <p:cNvPr id="13" name="テキスト ボックス 12">
                <a:extLst>
                  <a:ext uri="{FF2B5EF4-FFF2-40B4-BE49-F238E27FC236}">
                    <a16:creationId xmlns:a16="http://schemas.microsoft.com/office/drawing/2014/main" id="{9E1002CE-ED0E-98E9-16AF-D4A9428B8055}"/>
                  </a:ext>
                </a:extLst>
              </p:cNvPr>
              <p:cNvSpPr txBox="1">
                <a:spLocks noRot="1" noChangeAspect="1" noMove="1" noResize="1" noEditPoints="1" noAdjustHandles="1" noChangeArrowheads="1" noChangeShapeType="1" noTextEdit="1"/>
              </p:cNvSpPr>
              <p:nvPr/>
            </p:nvSpPr>
            <p:spPr>
              <a:xfrm>
                <a:off x="1226008" y="4177302"/>
                <a:ext cx="9150197" cy="376450"/>
              </a:xfrm>
              <a:prstGeom prst="rect">
                <a:avLst/>
              </a:prstGeom>
              <a:blipFill>
                <a:blip r:embed="rId5"/>
                <a:stretch>
                  <a:fillRect l="-1199" t="-19355" b="-51613"/>
                </a:stretch>
              </a:blipFill>
            </p:spPr>
            <p:txBody>
              <a:bodyPr/>
              <a:lstStyle/>
              <a:p>
                <a:r>
                  <a:rPr lang="ja-JP" altLang="en-US">
                    <a:noFill/>
                  </a:rPr>
                  <a:t> </a:t>
                </a:r>
              </a:p>
            </p:txBody>
          </p:sp>
        </mc:Fallback>
      </mc:AlternateContent>
      <p:sp>
        <p:nvSpPr>
          <p:cNvPr id="14" name="右中かっこ 13">
            <a:extLst>
              <a:ext uri="{FF2B5EF4-FFF2-40B4-BE49-F238E27FC236}">
                <a16:creationId xmlns:a16="http://schemas.microsoft.com/office/drawing/2014/main" id="{C504F1C3-0E71-8586-68D6-38583F7F6CEC}"/>
              </a:ext>
            </a:extLst>
          </p:cNvPr>
          <p:cNvSpPr/>
          <p:nvPr/>
        </p:nvSpPr>
        <p:spPr>
          <a:xfrm rot="21375330">
            <a:off x="6496798" y="1836980"/>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2645BE1-EDEB-192D-65CC-4E2CD4635633}"/>
                  </a:ext>
                </a:extLst>
              </p:cNvPr>
              <p:cNvSpPr txBox="1"/>
              <p:nvPr/>
            </p:nvSpPr>
            <p:spPr>
              <a:xfrm rot="21435320">
                <a:off x="6731214" y="2292607"/>
                <a:ext cx="2288768" cy="400110"/>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15" name="テキスト ボックス 14">
                <a:extLst>
                  <a:ext uri="{FF2B5EF4-FFF2-40B4-BE49-F238E27FC236}">
                    <a16:creationId xmlns:a16="http://schemas.microsoft.com/office/drawing/2014/main" id="{22645BE1-EDEB-192D-65CC-4E2CD4635633}"/>
                  </a:ext>
                </a:extLst>
              </p:cNvPr>
              <p:cNvSpPr txBox="1">
                <a:spLocks noRot="1" noChangeAspect="1" noMove="1" noResize="1" noEditPoints="1" noAdjustHandles="1" noChangeArrowheads="1" noChangeShapeType="1" noTextEdit="1"/>
              </p:cNvSpPr>
              <p:nvPr/>
            </p:nvSpPr>
            <p:spPr>
              <a:xfrm rot="21435320">
                <a:off x="6731214" y="2292607"/>
                <a:ext cx="2288768" cy="400110"/>
              </a:xfrm>
              <a:prstGeom prst="rect">
                <a:avLst/>
              </a:prstGeom>
              <a:blipFill>
                <a:blip r:embed="rId6"/>
                <a:stretch>
                  <a:fillRect t="-8333" r="-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933F21D-5F53-EC48-DA66-168C8CC9902E}"/>
                  </a:ext>
                </a:extLst>
              </p:cNvPr>
              <p:cNvSpPr txBox="1"/>
              <p:nvPr/>
            </p:nvSpPr>
            <p:spPr>
              <a:xfrm>
                <a:off x="1153297" y="4686643"/>
                <a:ext cx="6778651" cy="461665"/>
              </a:xfrm>
              <a:prstGeom prst="rect">
                <a:avLst/>
              </a:prstGeom>
              <a:noFill/>
            </p:spPr>
            <p:txBody>
              <a:bodyPr wrap="none"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6" name="テキスト ボックス 15">
                <a:extLst>
                  <a:ext uri="{FF2B5EF4-FFF2-40B4-BE49-F238E27FC236}">
                    <a16:creationId xmlns:a16="http://schemas.microsoft.com/office/drawing/2014/main" id="{2933F21D-5F53-EC48-DA66-168C8CC9902E}"/>
                  </a:ext>
                </a:extLst>
              </p:cNvPr>
              <p:cNvSpPr txBox="1">
                <a:spLocks noRot="1" noChangeAspect="1" noMove="1" noResize="1" noEditPoints="1" noAdjustHandles="1" noChangeArrowheads="1" noChangeShapeType="1" noTextEdit="1"/>
              </p:cNvSpPr>
              <p:nvPr/>
            </p:nvSpPr>
            <p:spPr>
              <a:xfrm>
                <a:off x="1153297" y="4686643"/>
                <a:ext cx="6778651" cy="461665"/>
              </a:xfrm>
              <a:prstGeom prst="rect">
                <a:avLst/>
              </a:prstGeom>
              <a:blipFill>
                <a:blip r:embed="rId7"/>
                <a:stretch>
                  <a:fillRect l="-270"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49248A7-8FB5-E2A5-3B6A-89EB221FBE27}"/>
                  </a:ext>
                </a:extLst>
              </p:cNvPr>
              <p:cNvSpPr txBox="1"/>
              <p:nvPr/>
            </p:nvSpPr>
            <p:spPr>
              <a:xfrm>
                <a:off x="1153297" y="529660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17" name="テキスト ボックス 16">
                <a:extLst>
                  <a:ext uri="{FF2B5EF4-FFF2-40B4-BE49-F238E27FC236}">
                    <a16:creationId xmlns:a16="http://schemas.microsoft.com/office/drawing/2014/main" id="{A49248A7-8FB5-E2A5-3B6A-89EB221FBE27}"/>
                  </a:ext>
                </a:extLst>
              </p:cNvPr>
              <p:cNvSpPr txBox="1">
                <a:spLocks noRot="1" noChangeAspect="1" noMove="1" noResize="1" noEditPoints="1" noAdjustHandles="1" noChangeArrowheads="1" noChangeShapeType="1" noTextEdit="1"/>
              </p:cNvSpPr>
              <p:nvPr/>
            </p:nvSpPr>
            <p:spPr>
              <a:xfrm>
                <a:off x="1153297" y="5296607"/>
                <a:ext cx="3919406" cy="400110"/>
              </a:xfrm>
              <a:prstGeom prst="rect">
                <a:avLst/>
              </a:prstGeom>
              <a:blipFill>
                <a:blip r:embed="rId8"/>
                <a:stretch>
                  <a:fillRect l="-1555" t="-10606" r="-1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CC62BDE-62D0-5F3E-A022-65E8B2054104}"/>
                  </a:ext>
                </a:extLst>
              </p:cNvPr>
              <p:cNvSpPr txBox="1"/>
              <p:nvPr/>
            </p:nvSpPr>
            <p:spPr>
              <a:xfrm>
                <a:off x="1408670" y="5938291"/>
                <a:ext cx="2796022" cy="461665"/>
              </a:xfrm>
              <a:prstGeom prst="rect">
                <a:avLst/>
              </a:prstGeom>
              <a:noFill/>
            </p:spPr>
            <p:txBody>
              <a:bodyPr wrap="none"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8" name="テキスト ボックス 17">
                <a:extLst>
                  <a:ext uri="{FF2B5EF4-FFF2-40B4-BE49-F238E27FC236}">
                    <a16:creationId xmlns:a16="http://schemas.microsoft.com/office/drawing/2014/main" id="{ACC62BDE-62D0-5F3E-A022-65E8B2054104}"/>
                  </a:ext>
                </a:extLst>
              </p:cNvPr>
              <p:cNvSpPr txBox="1">
                <a:spLocks noRot="1" noChangeAspect="1" noMove="1" noResize="1" noEditPoints="1" noAdjustHandles="1" noChangeArrowheads="1" noChangeShapeType="1" noTextEdit="1"/>
              </p:cNvSpPr>
              <p:nvPr/>
            </p:nvSpPr>
            <p:spPr>
              <a:xfrm>
                <a:off x="1408670" y="5938291"/>
                <a:ext cx="2796022" cy="461665"/>
              </a:xfrm>
              <a:prstGeom prst="rect">
                <a:avLst/>
              </a:prstGeom>
              <a:blipFill>
                <a:blip r:embed="rId9"/>
                <a:stretch>
                  <a:fillRect l="-654" t="-7895" r="-2397"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8C3413-83F5-2509-909A-7113CFF2CE5F}"/>
                  </a:ext>
                </a:extLst>
              </p:cNvPr>
              <p:cNvSpPr txBox="1"/>
              <p:nvPr/>
            </p:nvSpPr>
            <p:spPr>
              <a:xfrm>
                <a:off x="4410360" y="5783568"/>
                <a:ext cx="2768835" cy="72366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sSup>
                          <m:sSupPr>
                            <m:ctrlPr>
                              <a:rPr kumimoji="1" lang="en-US" altLang="ja-JP" sz="2400" b="1" i="1" smtClean="0">
                                <a:latin typeface="Cambria Math" panose="02040503050406030204" pitchFamily="18" charset="0"/>
                                <a:ea typeface="Cambria Math" panose="02040503050406030204" pitchFamily="18" charset="0"/>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Cambria Math" panose="02040503050406030204" pitchFamily="18" charset="0"/>
                              </a:rPr>
                              <m:t>𝑻</m:t>
                            </m:r>
                          </m:sup>
                        </m:sSup>
                        <m:r>
                          <a:rPr kumimoji="1" lang="en-US" altLang="ja-JP" sz="2400" b="1" i="1">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9" name="テキスト ボックス 18">
                <a:extLst>
                  <a:ext uri="{FF2B5EF4-FFF2-40B4-BE49-F238E27FC236}">
                    <a16:creationId xmlns:a16="http://schemas.microsoft.com/office/drawing/2014/main" id="{D18C3413-83F5-2509-909A-7113CFF2CE5F}"/>
                  </a:ext>
                </a:extLst>
              </p:cNvPr>
              <p:cNvSpPr txBox="1">
                <a:spLocks noRot="1" noChangeAspect="1" noMove="1" noResize="1" noEditPoints="1" noAdjustHandles="1" noChangeArrowheads="1" noChangeShapeType="1" noTextEdit="1"/>
              </p:cNvSpPr>
              <p:nvPr/>
            </p:nvSpPr>
            <p:spPr>
              <a:xfrm>
                <a:off x="4410360" y="5783568"/>
                <a:ext cx="2768835" cy="723660"/>
              </a:xfrm>
              <a:prstGeom prst="rect">
                <a:avLst/>
              </a:prstGeom>
              <a:blipFill>
                <a:blip r:embed="rId10"/>
                <a:stretch>
                  <a:fillRect/>
                </a:stretch>
              </a:blipFill>
            </p:spPr>
            <p:txBody>
              <a:bodyPr/>
              <a:lstStyle/>
              <a:p>
                <a:r>
                  <a:rPr lang="ja-JP" altLang="en-US">
                    <a:noFill/>
                  </a:rPr>
                  <a:t> </a:t>
                </a:r>
              </a:p>
            </p:txBody>
          </p:sp>
        </mc:Fallback>
      </mc:AlternateContent>
      <p:sp>
        <p:nvSpPr>
          <p:cNvPr id="20" name="矢印: 右 19">
            <a:extLst>
              <a:ext uri="{FF2B5EF4-FFF2-40B4-BE49-F238E27FC236}">
                <a16:creationId xmlns:a16="http://schemas.microsoft.com/office/drawing/2014/main" id="{5779B195-820C-2B3A-FACF-6A98D0514EDA}"/>
              </a:ext>
            </a:extLst>
          </p:cNvPr>
          <p:cNvSpPr/>
          <p:nvPr/>
        </p:nvSpPr>
        <p:spPr>
          <a:xfrm>
            <a:off x="3967327" y="599243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6F81D63-5375-28AA-FC23-F694E6969992}"/>
                  </a:ext>
                </a:extLst>
              </p:cNvPr>
              <p:cNvSpPr txBox="1"/>
              <p:nvPr/>
            </p:nvSpPr>
            <p:spPr>
              <a:xfrm>
                <a:off x="7738100" y="5711252"/>
                <a:ext cx="4568558" cy="723660"/>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f>
                      <m:fPr>
                        <m:ctrlPr>
                          <a:rPr kumimoji="1" lang="en-US" altLang="ja-JP" sz="2400" b="1" i="1" smtClean="0">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𝒃</m:t>
                        </m:r>
                      </m:num>
                      <m:den>
                        <m:sSup>
                          <m:sSupPr>
                            <m:ctrlPr>
                              <a:rPr kumimoji="1" lang="en-US" altLang="ja-JP" sz="2400" b="1" i="1" smtClean="0">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smtClean="0">
                                <a:latin typeface="Cambria Math" panose="02040503050406030204" pitchFamily="18" charset="0"/>
                                <a:ea typeface="メイリオ" panose="020B0604030504040204" pitchFamily="50" charset="-128"/>
                              </a:rPr>
                              <m:t>𝑻</m:t>
                            </m:r>
                          </m:sup>
                        </m:sSup>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m:rPr>
                        <m:nor/>
                      </m:rPr>
                      <a:rPr kumimoji="1" lang="en-US" altLang="ja-JP" sz="2400" b="1" i="0"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a:latin typeface="Cambria Math" panose="02040503050406030204" pitchFamily="18" charset="0"/>
                                <a:ea typeface="メイリオ" panose="020B0604030504040204" pitchFamily="50" charset="-128"/>
                              </a:rPr>
                              <m:t>𝑻</m:t>
                            </m:r>
                          </m:sup>
                        </m:sSup>
                      </m:num>
                      <m:den>
                        <m:sSup>
                          <m:sSupPr>
                            <m:ctrlPr>
                              <a:rPr kumimoji="1" lang="en-US" altLang="ja-JP" sz="2400" b="1" i="1">
                                <a:latin typeface="Cambria Math" panose="02040503050406030204" pitchFamily="18" charset="0"/>
                                <a:ea typeface="メイリオ" panose="020B0604030504040204" pitchFamily="50" charset="-128"/>
                              </a:rPr>
                            </m:ctrlPr>
                          </m:sSup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den>
                    </m:f>
                    <m:r>
                      <a:rPr kumimoji="1" lang="en-US" altLang="ja-JP" sz="2400" b="1" i="1" smtClean="0">
                        <a:latin typeface="Cambria Math" panose="02040503050406030204" pitchFamily="18" charset="0"/>
                        <a:ea typeface="メイリオ" panose="020B0604030504040204" pitchFamily="50" charset="-128"/>
                      </a:rPr>
                      <m:t>𝒃</m:t>
                    </m:r>
                    <m:r>
                      <m:rPr>
                        <m:nor/>
                      </m:rPr>
                      <a:rPr kumimoji="1" lang="ja-JP" altLang="en-US" sz="2400" b="1" dirty="0">
                        <a:latin typeface="メイリオ" panose="020B0604030504040204" pitchFamily="50" charset="-128"/>
                        <a:ea typeface="メイリオ" panose="020B0604030504040204" pitchFamily="50" charset="-128"/>
                      </a:rPr>
                      <m:t>　</m:t>
                    </m:r>
                  </m:oMath>
                </a14:m>
                <a:r>
                  <a:rPr kumimoji="1" lang="ja-JP" altLang="en-US" sz="2400" b="1" dirty="0">
                    <a:latin typeface="メイリオ" panose="020B0604030504040204" pitchFamily="50" charset="-128"/>
                    <a:ea typeface="メイリオ" panose="020B0604030504040204" pitchFamily="50" charset="-128"/>
                  </a:rPr>
                  <a:t>　</a:t>
                </a:r>
              </a:p>
            </p:txBody>
          </p:sp>
        </mc:Choice>
        <mc:Fallback xmlns="">
          <p:sp>
            <p:nvSpPr>
              <p:cNvPr id="21" name="テキスト ボックス 20">
                <a:extLst>
                  <a:ext uri="{FF2B5EF4-FFF2-40B4-BE49-F238E27FC236}">
                    <a16:creationId xmlns:a16="http://schemas.microsoft.com/office/drawing/2014/main" id="{B6F81D63-5375-28AA-FC23-F694E6969992}"/>
                  </a:ext>
                </a:extLst>
              </p:cNvPr>
              <p:cNvSpPr txBox="1">
                <a:spLocks noRot="1" noChangeAspect="1" noMove="1" noResize="1" noEditPoints="1" noAdjustHandles="1" noChangeArrowheads="1" noChangeShapeType="1" noTextEdit="1"/>
              </p:cNvSpPr>
              <p:nvPr/>
            </p:nvSpPr>
            <p:spPr>
              <a:xfrm>
                <a:off x="7738100" y="5711252"/>
                <a:ext cx="4568558" cy="723660"/>
              </a:xfrm>
              <a:prstGeom prst="rect">
                <a:avLst/>
              </a:prstGeom>
              <a:blipFill>
                <a:blip r:embed="rId11"/>
                <a:stretch>
                  <a:fillRect/>
                </a:stretch>
              </a:blipFill>
            </p:spPr>
            <p:txBody>
              <a:bodyPr/>
              <a:lstStyle/>
              <a:p>
                <a:r>
                  <a:rPr lang="ja-JP" altLang="en-US">
                    <a:noFill/>
                  </a:rPr>
                  <a:t> </a:t>
                </a:r>
              </a:p>
            </p:txBody>
          </p:sp>
        </mc:Fallback>
      </mc:AlternateContent>
      <p:sp>
        <p:nvSpPr>
          <p:cNvPr id="22" name="吹き出し: 四角形 21">
            <a:extLst>
              <a:ext uri="{FF2B5EF4-FFF2-40B4-BE49-F238E27FC236}">
                <a16:creationId xmlns:a16="http://schemas.microsoft.com/office/drawing/2014/main" id="{CCEFE92F-52E4-5397-0C11-9A0227F7D768}"/>
              </a:ext>
            </a:extLst>
          </p:cNvPr>
          <p:cNvSpPr/>
          <p:nvPr/>
        </p:nvSpPr>
        <p:spPr>
          <a:xfrm>
            <a:off x="10573899" y="5712103"/>
            <a:ext cx="822850" cy="830997"/>
          </a:xfrm>
          <a:prstGeom prst="wedgeRectCallout">
            <a:avLst>
              <a:gd name="adj1" fmla="val 12024"/>
              <a:gd name="adj2" fmla="val -792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EE896CAD-E8D9-AFE2-B0B0-985C43AC6797}"/>
              </a:ext>
            </a:extLst>
          </p:cNvPr>
          <p:cNvSpPr txBox="1"/>
          <p:nvPr/>
        </p:nvSpPr>
        <p:spPr>
          <a:xfrm>
            <a:off x="10186161" y="5077877"/>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
        <p:nvSpPr>
          <p:cNvPr id="24" name="正方形/長方形 23">
            <a:extLst>
              <a:ext uri="{FF2B5EF4-FFF2-40B4-BE49-F238E27FC236}">
                <a16:creationId xmlns:a16="http://schemas.microsoft.com/office/drawing/2014/main" id="{28D69B98-0F57-45D8-6B5E-32A091C75391}"/>
              </a:ext>
            </a:extLst>
          </p:cNvPr>
          <p:cNvSpPr/>
          <p:nvPr/>
        </p:nvSpPr>
        <p:spPr>
          <a:xfrm>
            <a:off x="7631359" y="4794423"/>
            <a:ext cx="4247527" cy="18141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688EFB1-ECB1-2151-9582-167BA7BAB844}"/>
              </a:ext>
            </a:extLst>
          </p:cNvPr>
          <p:cNvSpPr txBox="1"/>
          <p:nvPr/>
        </p:nvSpPr>
        <p:spPr>
          <a:xfrm>
            <a:off x="8049871" y="524374"/>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p.168</a:t>
            </a:r>
            <a:endParaRPr kumimoji="1" lang="ja-JP" altLang="en-US" dirty="0">
              <a:latin typeface="メイリオ" panose="020B0604030504040204" pitchFamily="50" charset="-128"/>
              <a:ea typeface="メイリオ" panose="020B0604030504040204" pitchFamily="50" charset="-128"/>
            </a:endParaRPr>
          </a:p>
        </p:txBody>
      </p:sp>
      <p:cxnSp>
        <p:nvCxnSpPr>
          <p:cNvPr id="26" name="直線コネクタ 25">
            <a:extLst>
              <a:ext uri="{FF2B5EF4-FFF2-40B4-BE49-F238E27FC236}">
                <a16:creationId xmlns:a16="http://schemas.microsoft.com/office/drawing/2014/main" id="{0C8C8A0E-9256-6A8D-E67E-7E039E0CC805}"/>
              </a:ext>
            </a:extLst>
          </p:cNvPr>
          <p:cNvCxnSpPr>
            <a:cxnSpLocks/>
          </p:cNvCxnSpPr>
          <p:nvPr/>
        </p:nvCxnSpPr>
        <p:spPr>
          <a:xfrm>
            <a:off x="2754868" y="1475862"/>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121B381-F1B4-3CD7-00A6-6C8996D86E59}"/>
              </a:ext>
            </a:extLst>
          </p:cNvPr>
          <p:cNvCxnSpPr>
            <a:cxnSpLocks/>
          </p:cNvCxnSpPr>
          <p:nvPr/>
        </p:nvCxnSpPr>
        <p:spPr>
          <a:xfrm flipH="1">
            <a:off x="1173718" y="2885562"/>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0466FA3-FD2C-B6D0-C647-C8BA0930C360}"/>
              </a:ext>
            </a:extLst>
          </p:cNvPr>
          <p:cNvCxnSpPr>
            <a:cxnSpLocks/>
          </p:cNvCxnSpPr>
          <p:nvPr/>
        </p:nvCxnSpPr>
        <p:spPr>
          <a:xfrm flipH="1" flipV="1">
            <a:off x="2754868" y="2885562"/>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714A2A58-96C2-A445-3E71-51777D881820}"/>
              </a:ext>
            </a:extLst>
          </p:cNvPr>
          <p:cNvCxnSpPr>
            <a:cxnSpLocks/>
          </p:cNvCxnSpPr>
          <p:nvPr/>
        </p:nvCxnSpPr>
        <p:spPr>
          <a:xfrm>
            <a:off x="2754868" y="2885562"/>
            <a:ext cx="371231" cy="9926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テキスト ボックス 31">
            <a:extLst>
              <a:ext uri="{FF2B5EF4-FFF2-40B4-BE49-F238E27FC236}">
                <a16:creationId xmlns:a16="http://schemas.microsoft.com/office/drawing/2014/main" id="{C83A7D66-171A-E72E-5C81-6419DA1930CC}"/>
              </a:ext>
            </a:extLst>
          </p:cNvPr>
          <p:cNvSpPr txBox="1"/>
          <p:nvPr/>
        </p:nvSpPr>
        <p:spPr>
          <a:xfrm>
            <a:off x="2761897" y="224447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33" name="直線コネクタ 32">
            <a:extLst>
              <a:ext uri="{FF2B5EF4-FFF2-40B4-BE49-F238E27FC236}">
                <a16:creationId xmlns:a16="http://schemas.microsoft.com/office/drawing/2014/main" id="{7D187200-C2CD-5690-01E4-EB7440950FAF}"/>
              </a:ext>
            </a:extLst>
          </p:cNvPr>
          <p:cNvCxnSpPr>
            <a:cxnSpLocks/>
          </p:cNvCxnSpPr>
          <p:nvPr/>
        </p:nvCxnSpPr>
        <p:spPr>
          <a:xfrm>
            <a:off x="2937088" y="2428304"/>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33A475C4-AE8B-C42A-55ED-C50CEE7698C6}"/>
              </a:ext>
            </a:extLst>
          </p:cNvPr>
          <p:cNvSpPr txBox="1"/>
          <p:nvPr/>
        </p:nvSpPr>
        <p:spPr>
          <a:xfrm>
            <a:off x="2813962" y="3175166"/>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185D7983-FF81-D5EC-EE04-4D9D7AA47444}"/>
                  </a:ext>
                </a:extLst>
              </p:cNvPr>
              <p:cNvSpPr txBox="1"/>
              <p:nvPr/>
            </p:nvSpPr>
            <p:spPr>
              <a:xfrm>
                <a:off x="2754868" y="2013641"/>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185D7983-FF81-D5EC-EE04-4D9D7AA47444}"/>
                  </a:ext>
                </a:extLst>
              </p:cNvPr>
              <p:cNvSpPr txBox="1">
                <a:spLocks noRot="1" noChangeAspect="1" noMove="1" noResize="1" noEditPoints="1" noAdjustHandles="1" noChangeArrowheads="1" noChangeShapeType="1" noTextEdit="1"/>
              </p:cNvSpPr>
              <p:nvPr/>
            </p:nvSpPr>
            <p:spPr>
              <a:xfrm>
                <a:off x="2754868" y="2013641"/>
                <a:ext cx="462306" cy="46166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218DEE6-280A-C457-72B3-AA0B91BE8F08}"/>
                  </a:ext>
                </a:extLst>
              </p:cNvPr>
              <p:cNvSpPr txBox="1"/>
              <p:nvPr/>
            </p:nvSpPr>
            <p:spPr>
              <a:xfrm>
                <a:off x="2579085" y="3110264"/>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3218DEE6-280A-C457-72B3-AA0B91BE8F08}"/>
                  </a:ext>
                </a:extLst>
              </p:cNvPr>
              <p:cNvSpPr txBox="1">
                <a:spLocks noRot="1" noChangeAspect="1" noMove="1" noResize="1" noEditPoints="1" noAdjustHandles="1" noChangeArrowheads="1" noChangeShapeType="1" noTextEdit="1"/>
              </p:cNvSpPr>
              <p:nvPr/>
            </p:nvSpPr>
            <p:spPr>
              <a:xfrm>
                <a:off x="2579085" y="3110264"/>
                <a:ext cx="464165" cy="461665"/>
              </a:xfrm>
              <a:prstGeom prst="rect">
                <a:avLst/>
              </a:prstGeom>
              <a:blipFill>
                <a:blip r:embed="rId14"/>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CD122C38-1E47-A8A7-BBDB-F40B5FF2A1F0}"/>
                  </a:ext>
                </a:extLst>
              </p:cNvPr>
              <p:cNvSpPr txBox="1"/>
              <p:nvPr/>
            </p:nvSpPr>
            <p:spPr>
              <a:xfrm>
                <a:off x="5731825" y="2751091"/>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CD122C38-1E47-A8A7-BBDB-F40B5FF2A1F0}"/>
                  </a:ext>
                </a:extLst>
              </p:cNvPr>
              <p:cNvSpPr txBox="1">
                <a:spLocks noRot="1" noChangeAspect="1" noMove="1" noResize="1" noEditPoints="1" noAdjustHandles="1" noChangeArrowheads="1" noChangeShapeType="1" noTextEdit="1"/>
              </p:cNvSpPr>
              <p:nvPr/>
            </p:nvSpPr>
            <p:spPr>
              <a:xfrm>
                <a:off x="5731825" y="2751091"/>
                <a:ext cx="400174" cy="369332"/>
              </a:xfrm>
              <a:prstGeom prst="rect">
                <a:avLst/>
              </a:prstGeom>
              <a:blipFill>
                <a:blip r:embed="rId18"/>
                <a:stretch>
                  <a:fillRect l="-4545" t="-21311" r="-51515" b="-8197"/>
                </a:stretch>
              </a:blipFill>
            </p:spPr>
            <p:txBody>
              <a:bodyPr/>
              <a:lstStyle/>
              <a:p>
                <a:r>
                  <a:rPr lang="ja-JP" altLang="en-US">
                    <a:noFill/>
                  </a:rPr>
                  <a:t> </a:t>
                </a:r>
              </a:p>
            </p:txBody>
          </p:sp>
        </mc:Fallback>
      </mc:AlternateContent>
      <p:cxnSp>
        <p:nvCxnSpPr>
          <p:cNvPr id="45" name="直線コネクタ 44">
            <a:extLst>
              <a:ext uri="{FF2B5EF4-FFF2-40B4-BE49-F238E27FC236}">
                <a16:creationId xmlns:a16="http://schemas.microsoft.com/office/drawing/2014/main" id="{23830DCC-413C-CFCF-DBCE-2F9F8A8A0592}"/>
              </a:ext>
            </a:extLst>
          </p:cNvPr>
          <p:cNvCxnSpPr>
            <a:cxnSpLocks/>
          </p:cNvCxnSpPr>
          <p:nvPr/>
        </p:nvCxnSpPr>
        <p:spPr>
          <a:xfrm flipH="1">
            <a:off x="5275811" y="3358153"/>
            <a:ext cx="1153601" cy="797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F6729C9-2426-CEFF-8744-305DFDDD1849}"/>
                  </a:ext>
                </a:extLst>
              </p:cNvPr>
              <p:cNvSpPr txBox="1"/>
              <p:nvPr/>
            </p:nvSpPr>
            <p:spPr>
              <a:xfrm>
                <a:off x="7911382" y="3015777"/>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9" name="テキスト ボックス 48">
                <a:extLst>
                  <a:ext uri="{FF2B5EF4-FFF2-40B4-BE49-F238E27FC236}">
                    <a16:creationId xmlns:a16="http://schemas.microsoft.com/office/drawing/2014/main" id="{3F6729C9-2426-CEFF-8744-305DFDDD1849}"/>
                  </a:ext>
                </a:extLst>
              </p:cNvPr>
              <p:cNvSpPr txBox="1">
                <a:spLocks noRot="1" noChangeAspect="1" noMove="1" noResize="1" noEditPoints="1" noAdjustHandles="1" noChangeArrowheads="1" noChangeShapeType="1" noTextEdit="1"/>
              </p:cNvSpPr>
              <p:nvPr/>
            </p:nvSpPr>
            <p:spPr>
              <a:xfrm>
                <a:off x="7911382" y="3015777"/>
                <a:ext cx="631840" cy="461665"/>
              </a:xfrm>
              <a:prstGeom prst="rect">
                <a:avLst/>
              </a:prstGeom>
              <a:blipFill>
                <a:blip r:embed="rId19"/>
                <a:stretch>
                  <a:fillRect b="-5333"/>
                </a:stretch>
              </a:blipFill>
            </p:spPr>
            <p:txBody>
              <a:bodyPr/>
              <a:lstStyle/>
              <a:p>
                <a:r>
                  <a:rPr lang="ja-JP" altLang="en-US">
                    <a:noFill/>
                  </a:rPr>
                  <a:t> </a:t>
                </a:r>
              </a:p>
            </p:txBody>
          </p:sp>
        </mc:Fallback>
      </mc:AlternateContent>
      <p:sp>
        <p:nvSpPr>
          <p:cNvPr id="50" name="左中かっこ 49">
            <a:extLst>
              <a:ext uri="{FF2B5EF4-FFF2-40B4-BE49-F238E27FC236}">
                <a16:creationId xmlns:a16="http://schemas.microsoft.com/office/drawing/2014/main" id="{49DB3F02-371A-CC69-2821-E536BA4C1D71}"/>
              </a:ext>
            </a:extLst>
          </p:cNvPr>
          <p:cNvSpPr/>
          <p:nvPr/>
        </p:nvSpPr>
        <p:spPr>
          <a:xfrm rot="5131590">
            <a:off x="5763895" y="2732670"/>
            <a:ext cx="224215" cy="94410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3AB0966-9A40-EDFC-81C3-52848F614E5C}"/>
              </a:ext>
            </a:extLst>
          </p:cNvPr>
          <p:cNvCxnSpPr>
            <a:cxnSpLocks/>
          </p:cNvCxnSpPr>
          <p:nvPr/>
        </p:nvCxnSpPr>
        <p:spPr>
          <a:xfrm flipV="1">
            <a:off x="5294229" y="3228016"/>
            <a:ext cx="2637719" cy="2204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A8FABAD-97D6-8D04-778E-7EC6894F0E82}"/>
                  </a:ext>
                </a:extLst>
              </p:cNvPr>
              <p:cNvSpPr txBox="1"/>
              <p:nvPr/>
            </p:nvSpPr>
            <p:spPr>
              <a:xfrm>
                <a:off x="3004441" y="3680882"/>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AA8FABAD-97D6-8D04-778E-7EC6894F0E82}"/>
                  </a:ext>
                </a:extLst>
              </p:cNvPr>
              <p:cNvSpPr txBox="1">
                <a:spLocks noRot="1" noChangeAspect="1" noMove="1" noResize="1" noEditPoints="1" noAdjustHandles="1" noChangeArrowheads="1" noChangeShapeType="1" noTextEdit="1"/>
              </p:cNvSpPr>
              <p:nvPr/>
            </p:nvSpPr>
            <p:spPr>
              <a:xfrm>
                <a:off x="3004441" y="3680882"/>
                <a:ext cx="631840" cy="461665"/>
              </a:xfrm>
              <a:prstGeom prst="rect">
                <a:avLst/>
              </a:prstGeom>
              <a:blipFill>
                <a:blip r:embed="rId20"/>
                <a:stretch>
                  <a:fillRect b="-3947"/>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424440B3-1CFF-165B-968B-5046B4F6F202}"/>
              </a:ext>
            </a:extLst>
          </p:cNvPr>
          <p:cNvSpPr txBox="1"/>
          <p:nvPr/>
        </p:nvSpPr>
        <p:spPr>
          <a:xfrm>
            <a:off x="7905828" y="3424132"/>
            <a:ext cx="3730360" cy="523220"/>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主成分ベクトルとは限らないので単位ベクトルではない</a:t>
            </a:r>
          </a:p>
        </p:txBody>
      </p:sp>
      <p:sp>
        <p:nvSpPr>
          <p:cNvPr id="4" name="テキスト ボックス 3">
            <a:extLst>
              <a:ext uri="{FF2B5EF4-FFF2-40B4-BE49-F238E27FC236}">
                <a16:creationId xmlns:a16="http://schemas.microsoft.com/office/drawing/2014/main" id="{0AC7FE95-355C-E5D5-2FF6-8C3C6C026ADD}"/>
              </a:ext>
            </a:extLst>
          </p:cNvPr>
          <p:cNvSpPr txBox="1"/>
          <p:nvPr/>
        </p:nvSpPr>
        <p:spPr>
          <a:xfrm>
            <a:off x="133826" y="433118"/>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証明１</a:t>
            </a:r>
          </a:p>
        </p:txBody>
      </p:sp>
    </p:spTree>
    <p:extLst>
      <p:ext uri="{BB962C8B-B14F-4D97-AF65-F5344CB8AC3E}">
        <p14:creationId xmlns:p14="http://schemas.microsoft.com/office/powerpoint/2010/main" val="2290132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19AF60-EDAC-15F7-D8A3-4DAD4CB601D2}"/>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FC3A6576-C892-0CCC-D6A4-725DE60CD77C}"/>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p:cxnSp>
        <p:nvCxnSpPr>
          <p:cNvPr id="4" name="直線矢印コネクタ 3">
            <a:extLst>
              <a:ext uri="{FF2B5EF4-FFF2-40B4-BE49-F238E27FC236}">
                <a16:creationId xmlns:a16="http://schemas.microsoft.com/office/drawing/2014/main" id="{BBAAC713-5D31-1405-5AE5-A42763A05A4C}"/>
              </a:ext>
            </a:extLst>
          </p:cNvPr>
          <p:cNvCxnSpPr>
            <a:cxnSpLocks/>
          </p:cNvCxnSpPr>
          <p:nvPr/>
        </p:nvCxnSpPr>
        <p:spPr>
          <a:xfrm flipV="1">
            <a:off x="7875359" y="3897788"/>
            <a:ext cx="2707373" cy="1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B90DC378-904B-2942-989B-BB33E0097281}"/>
              </a:ext>
            </a:extLst>
          </p:cNvPr>
          <p:cNvCxnSpPr>
            <a:cxnSpLocks/>
          </p:cNvCxnSpPr>
          <p:nvPr/>
        </p:nvCxnSpPr>
        <p:spPr>
          <a:xfrm flipH="1">
            <a:off x="7879559" y="2324382"/>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2BAC52C-B6CD-C40E-D6C4-315CDF4CD66C}"/>
              </a:ext>
            </a:extLst>
          </p:cNvPr>
          <p:cNvCxnSpPr>
            <a:cxnSpLocks/>
          </p:cNvCxnSpPr>
          <p:nvPr/>
        </p:nvCxnSpPr>
        <p:spPr>
          <a:xfrm>
            <a:off x="8961838" y="2404219"/>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B9786BB-7C5F-A486-B2EC-1BFB3C3477D4}"/>
              </a:ext>
            </a:extLst>
          </p:cNvPr>
          <p:cNvSpPr txBox="1"/>
          <p:nvPr/>
        </p:nvSpPr>
        <p:spPr>
          <a:xfrm>
            <a:off x="8819352" y="378702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3F5BC9-B25B-973D-6C3D-E510ABECC390}"/>
                  </a:ext>
                </a:extLst>
              </p:cNvPr>
              <p:cNvSpPr txBox="1"/>
              <p:nvPr/>
            </p:nvSpPr>
            <p:spPr>
              <a:xfrm>
                <a:off x="8754236" y="2038360"/>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63F5BC9-B25B-973D-6C3D-E510ABECC390}"/>
                  </a:ext>
                </a:extLst>
              </p:cNvPr>
              <p:cNvSpPr txBox="1">
                <a:spLocks noRot="1" noChangeAspect="1" noMove="1" noResize="1" noEditPoints="1" noAdjustHandles="1" noChangeArrowheads="1" noChangeShapeType="1" noTextEdit="1"/>
              </p:cNvSpPr>
              <p:nvPr/>
            </p:nvSpPr>
            <p:spPr>
              <a:xfrm>
                <a:off x="8754236" y="2038360"/>
                <a:ext cx="47480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6EEDA5E-B9F8-6FEF-A6D6-E9563B60AEE2}"/>
                  </a:ext>
                </a:extLst>
              </p:cNvPr>
              <p:cNvSpPr txBox="1"/>
              <p:nvPr/>
            </p:nvSpPr>
            <p:spPr>
              <a:xfrm>
                <a:off x="8865197" y="3883211"/>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6EEDA5E-B9F8-6FEF-A6D6-E9563B60AEE2}"/>
                  </a:ext>
                </a:extLst>
              </p:cNvPr>
              <p:cNvSpPr txBox="1">
                <a:spLocks noRot="1" noChangeAspect="1" noMove="1" noResize="1" noEditPoints="1" noAdjustHandles="1" noChangeArrowheads="1" noChangeShapeType="1" noTextEdit="1"/>
              </p:cNvSpPr>
              <p:nvPr/>
            </p:nvSpPr>
            <p:spPr>
              <a:xfrm>
                <a:off x="8865197" y="3883211"/>
                <a:ext cx="478015" cy="461665"/>
              </a:xfrm>
              <a:prstGeom prst="rect">
                <a:avLst/>
              </a:prstGeom>
              <a:blipFill>
                <a:blip r:embed="rId3"/>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E46CC5-7078-CC38-1EF2-289C5BF9A4DA}"/>
                  </a:ext>
                </a:extLst>
              </p:cNvPr>
              <p:cNvSpPr txBox="1"/>
              <p:nvPr/>
            </p:nvSpPr>
            <p:spPr>
              <a:xfrm>
                <a:off x="10592849" y="3791926"/>
                <a:ext cx="44557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BE46CC5-7078-CC38-1EF2-289C5BF9A4DA}"/>
                  </a:ext>
                </a:extLst>
              </p:cNvPr>
              <p:cNvSpPr txBox="1">
                <a:spLocks noRot="1" noChangeAspect="1" noMove="1" noResize="1" noEditPoints="1" noAdjustHandles="1" noChangeArrowheads="1" noChangeShapeType="1" noTextEdit="1"/>
              </p:cNvSpPr>
              <p:nvPr/>
            </p:nvSpPr>
            <p:spPr>
              <a:xfrm>
                <a:off x="10592849" y="3791926"/>
                <a:ext cx="445571" cy="369332"/>
              </a:xfrm>
              <a:prstGeom prst="rect">
                <a:avLst/>
              </a:prstGeom>
              <a:blipFill>
                <a:blip r:embed="rId4"/>
                <a:stretch>
                  <a:fillRect l="-12329" r="-4110" b="-18033"/>
                </a:stretch>
              </a:blipFill>
            </p:spPr>
            <p:txBody>
              <a:bodyPr/>
              <a:lstStyle/>
              <a:p>
                <a:r>
                  <a:rPr lang="ja-JP" altLang="en-US">
                    <a:noFill/>
                  </a:rPr>
                  <a:t> </a:t>
                </a:r>
              </a:p>
            </p:txBody>
          </p:sp>
        </mc:Fallback>
      </mc:AlternateContent>
      <p:sp>
        <p:nvSpPr>
          <p:cNvPr id="12" name="右中かっこ 11">
            <a:extLst>
              <a:ext uri="{FF2B5EF4-FFF2-40B4-BE49-F238E27FC236}">
                <a16:creationId xmlns:a16="http://schemas.microsoft.com/office/drawing/2014/main" id="{86144C0B-B1FD-FD92-90CE-572B3B63EEA0}"/>
              </a:ext>
            </a:extLst>
          </p:cNvPr>
          <p:cNvSpPr/>
          <p:nvPr/>
        </p:nvSpPr>
        <p:spPr>
          <a:xfrm rot="21375330">
            <a:off x="9108192" y="2462538"/>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54FA15-2A5F-DA2A-E4EC-B7FB3FFC99A7}"/>
                  </a:ext>
                </a:extLst>
              </p:cNvPr>
              <p:cNvSpPr txBox="1"/>
              <p:nvPr/>
            </p:nvSpPr>
            <p:spPr>
              <a:xfrm rot="21435320">
                <a:off x="9315357" y="2918165"/>
                <a:ext cx="2343270" cy="400110"/>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13" name="テキスト ボックス 12">
                <a:extLst>
                  <a:ext uri="{FF2B5EF4-FFF2-40B4-BE49-F238E27FC236}">
                    <a16:creationId xmlns:a16="http://schemas.microsoft.com/office/drawing/2014/main" id="{AD54FA15-2A5F-DA2A-E4EC-B7FB3FFC99A7}"/>
                  </a:ext>
                </a:extLst>
              </p:cNvPr>
              <p:cNvSpPr txBox="1">
                <a:spLocks noRot="1" noChangeAspect="1" noMove="1" noResize="1" noEditPoints="1" noAdjustHandles="1" noChangeArrowheads="1" noChangeShapeType="1" noTextEdit="1"/>
              </p:cNvSpPr>
              <p:nvPr/>
            </p:nvSpPr>
            <p:spPr>
              <a:xfrm rot="21435320">
                <a:off x="9315357" y="2918165"/>
                <a:ext cx="2343270" cy="400110"/>
              </a:xfrm>
              <a:prstGeom prst="rect">
                <a:avLst/>
              </a:prstGeom>
              <a:blipFill>
                <a:blip r:embed="rId5"/>
                <a:stretch>
                  <a:fillRect t="-7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55537F6-21A0-2655-293E-BAC7889A42A2}"/>
                  </a:ext>
                </a:extLst>
              </p:cNvPr>
              <p:cNvSpPr txBox="1"/>
              <p:nvPr/>
            </p:nvSpPr>
            <p:spPr>
              <a:xfrm>
                <a:off x="1459306" y="1934583"/>
                <a:ext cx="5467522" cy="974241"/>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i="1" smtClean="0">
                            <a:latin typeface="Cambria Math" panose="02040503050406030204" pitchFamily="18" charset="0"/>
                            <a:ea typeface="Cambria Math" panose="02040503050406030204" pitchFamily="18" charset="0"/>
                          </a:rPr>
                        </m:ctrlPr>
                      </m:dPr>
                      <m:e>
                        <m:eqArr>
                          <m:eqArrPr>
                            <m:ctrlPr>
                              <a:rPr kumimoji="1" lang="en-US" altLang="ja-JP" sz="2400" i="1" smtClean="0">
                                <a:latin typeface="Cambria Math" panose="02040503050406030204" pitchFamily="18" charset="0"/>
                                <a:ea typeface="Cambria Math" panose="02040503050406030204" pitchFamily="18" charset="0"/>
                              </a:rPr>
                            </m:ctrlPr>
                          </m:eqArrPr>
                          <m:e>
                            <m: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2</m:t>
                            </m:r>
                          </m:e>
                          <m:e>
                            <m:r>
                              <a:rPr kumimoji="1" lang="en-US" altLang="ja-JP" sz="2400" b="0" i="1" smtClean="0">
                                <a:latin typeface="Cambria Math" panose="02040503050406030204" pitchFamily="18" charset="0"/>
                                <a:ea typeface="Cambria Math" panose="02040503050406030204" pitchFamily="18" charset="0"/>
                              </a:rPr>
                              <m:t>2</m:t>
                            </m:r>
                          </m:e>
                        </m:eqArr>
                      </m:e>
                    </m:d>
                  </m:oMath>
                </a14:m>
                <a:r>
                  <a:rPr kumimoji="1" lang="ja-JP" altLang="en-US" sz="2400" dirty="0">
                    <a:latin typeface="メイリオ" panose="020B0604030504040204" pitchFamily="50" charset="-128"/>
                    <a:ea typeface="メイリオ" panose="020B0604030504040204" pitchFamily="50" charset="-128"/>
                  </a:rPr>
                  <a:t>に射影する射影行列を実装する</a:t>
                </a:r>
              </a:p>
            </p:txBody>
          </p:sp>
        </mc:Choice>
        <mc:Fallback xmlns="">
          <p:sp>
            <p:nvSpPr>
              <p:cNvPr id="14" name="テキスト ボックス 13">
                <a:extLst>
                  <a:ext uri="{FF2B5EF4-FFF2-40B4-BE49-F238E27FC236}">
                    <a16:creationId xmlns:a16="http://schemas.microsoft.com/office/drawing/2014/main" id="{E55537F6-21A0-2655-293E-BAC7889A42A2}"/>
                  </a:ext>
                </a:extLst>
              </p:cNvPr>
              <p:cNvSpPr txBox="1">
                <a:spLocks noRot="1" noChangeAspect="1" noMove="1" noResize="1" noEditPoints="1" noAdjustHandles="1" noChangeArrowheads="1" noChangeShapeType="1" noTextEdit="1"/>
              </p:cNvSpPr>
              <p:nvPr/>
            </p:nvSpPr>
            <p:spPr>
              <a:xfrm>
                <a:off x="1459306" y="1934583"/>
                <a:ext cx="5467522" cy="974241"/>
              </a:xfrm>
              <a:prstGeom prst="rect">
                <a:avLst/>
              </a:prstGeom>
              <a:blipFill>
                <a:blip r:embed="rId6"/>
                <a:stretch>
                  <a:fillRect r="-2453"/>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6BBF4277-3079-8F97-452C-ADFECD0F7F7A}"/>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FA5E0CA-786E-654E-E1DF-DAEFB8A40730}"/>
                  </a:ext>
                </a:extLst>
              </p:cNvPr>
              <p:cNvSpPr txBox="1"/>
              <p:nvPr/>
            </p:nvSpPr>
            <p:spPr>
              <a:xfrm>
                <a:off x="1232131" y="5083465"/>
                <a:ext cx="7013458"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b=[1,1,1]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p=[0.5556, 1.1111, 1.1111]</a:t>
                </a:r>
              </a:p>
              <a:p>
                <a:pPr algn="l"/>
                <a:r>
                  <a:rPr kumimoji="1" lang="ja-JP" altLang="en-US" sz="2400" dirty="0">
                    <a:latin typeface="メイリオ" panose="020B0604030504040204" pitchFamily="50" charset="-128"/>
                    <a:ea typeface="メイリオ" panose="020B0604030504040204" pitchFamily="50" charset="-128"/>
                  </a:rPr>
                  <a:t>になることを確認せよ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注意：</a:t>
                </a:r>
                <a:r>
                  <a:rPr kumimoji="1" lang="en-US" altLang="ja-JP" sz="2400" dirty="0" err="1">
                    <a:latin typeface="メイリオ" panose="020B0604030504040204" pitchFamily="50" charset="-128"/>
                    <a:ea typeface="メイリオ" panose="020B0604030504040204" pitchFamily="50" charset="-128"/>
                  </a:rPr>
                  <a:t>ipynb</a:t>
                </a:r>
                <a:r>
                  <a:rPr kumimoji="1" lang="ja-JP" altLang="en-US" sz="2400" dirty="0">
                    <a:latin typeface="メイリオ" panose="020B0604030504040204" pitchFamily="50" charset="-128"/>
                    <a:ea typeface="メイリオ" panose="020B0604030504040204" pitchFamily="50" charset="-128"/>
                  </a:rPr>
                  <a:t>では、</a:t>
                </a:r>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a14:m>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としている</a:t>
                </a:r>
              </a:p>
            </p:txBody>
          </p:sp>
        </mc:Choice>
        <mc:Fallback xmlns="">
          <p:sp>
            <p:nvSpPr>
              <p:cNvPr id="16" name="テキスト ボックス 15">
                <a:extLst>
                  <a:ext uri="{FF2B5EF4-FFF2-40B4-BE49-F238E27FC236}">
                    <a16:creationId xmlns:a16="http://schemas.microsoft.com/office/drawing/2014/main" id="{3FA5E0CA-786E-654E-E1DF-DAEFB8A40730}"/>
                  </a:ext>
                </a:extLst>
              </p:cNvPr>
              <p:cNvSpPr txBox="1">
                <a:spLocks noRot="1" noChangeAspect="1" noMove="1" noResize="1" noEditPoints="1" noAdjustHandles="1" noChangeArrowheads="1" noChangeShapeType="1" noTextEdit="1"/>
              </p:cNvSpPr>
              <p:nvPr/>
            </p:nvSpPr>
            <p:spPr>
              <a:xfrm>
                <a:off x="1232131" y="5083465"/>
                <a:ext cx="7013458" cy="1200329"/>
              </a:xfrm>
              <a:prstGeom prst="rect">
                <a:avLst/>
              </a:prstGeom>
              <a:blipFill>
                <a:blip r:embed="rId7"/>
                <a:stretch>
                  <a:fillRect l="-1303" t="-4061" r="-348" b="-11675"/>
                </a:stretch>
              </a:blipFill>
            </p:spPr>
            <p:txBody>
              <a:bodyPr/>
              <a:lstStyle/>
              <a:p>
                <a:r>
                  <a:rPr lang="ja-JP" altLang="en-US">
                    <a:noFill/>
                  </a:rPr>
                  <a:t> </a:t>
                </a:r>
              </a:p>
            </p:txBody>
          </p:sp>
        </mc:Fallback>
      </mc:AlternateContent>
      <p:sp>
        <p:nvSpPr>
          <p:cNvPr id="18" name="矢印: 下 17">
            <a:extLst>
              <a:ext uri="{FF2B5EF4-FFF2-40B4-BE49-F238E27FC236}">
                <a16:creationId xmlns:a16="http://schemas.microsoft.com/office/drawing/2014/main" id="{A8C3A8B4-B9C1-7AB9-9761-FFBD8437998D}"/>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3B7D23D2-CADA-ED06-C90E-F53449FA021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B203FB3-4309-8592-DFE7-7C2325B1A701}"/>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8708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正方形/長方形 73">
            <a:extLst>
              <a:ext uri="{FF2B5EF4-FFF2-40B4-BE49-F238E27FC236}">
                <a16:creationId xmlns:a16="http://schemas.microsoft.com/office/drawing/2014/main" id="{D7F59843-BFF7-85E4-84D2-C2B74A8AF396}"/>
              </a:ext>
            </a:extLst>
          </p:cNvPr>
          <p:cNvSpPr/>
          <p:nvPr/>
        </p:nvSpPr>
        <p:spPr>
          <a:xfrm rot="19552138">
            <a:off x="9110309" y="189273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0511F89-00C1-BE2F-06A2-707C9C80FF79}"/>
                  </a:ext>
                </a:extLst>
              </p:cNvPr>
              <p:cNvSpPr txBox="1"/>
              <p:nvPr/>
            </p:nvSpPr>
            <p:spPr>
              <a:xfrm>
                <a:off x="575805" y="238649"/>
                <a:ext cx="4666342" cy="830997"/>
              </a:xfrm>
              <a:prstGeom prst="rect">
                <a:avLst/>
              </a:prstGeom>
              <a:noFill/>
            </p:spPr>
            <p:txBody>
              <a:bodyPr wrap="none" rtlCol="0">
                <a:spAutoFit/>
              </a:bodyPr>
              <a:lstStyle/>
              <a:p>
                <a:pPr algn="l"/>
                <a:endParaRPr kumimoji="1" lang="en-US" altLang="ja-JP" sz="2400" dirty="0">
                  <a:solidFill>
                    <a:srgbClr val="FF0000"/>
                  </a:solidFill>
                  <a:latin typeface="メイリオ" panose="020B0604030504040204" pitchFamily="50" charset="-128"/>
                  <a:ea typeface="メイリオ" panose="020B0604030504040204" pitchFamily="50" charset="-128"/>
                </a:endParaRPr>
              </a:p>
              <a:p>
                <a:pPr algn="l"/>
                <a:r>
                  <a:rPr kumimoji="1" lang="ja-JP" altLang="en-US" sz="2400" dirty="0">
                    <a:solidFill>
                      <a:srgbClr val="FF0000"/>
                    </a:solidFill>
                    <a:latin typeface="メイリオ" panose="020B0604030504040204" pitchFamily="50" charset="-128"/>
                    <a:ea typeface="メイリオ" panose="020B0604030504040204" pitchFamily="50" charset="-128"/>
                  </a:rPr>
                  <a:t>証明過程で主成分得点</a:t>
                </a:r>
                <a14:m>
                  <m:oMath xmlns:m="http://schemas.openxmlformats.org/officeDocument/2006/math">
                    <m:acc>
                      <m:accPr>
                        <m:chr m:val="̂"/>
                        <m:ctrlPr>
                          <a:rPr kumimoji="1" lang="en-US" altLang="ja-JP" sz="2400" i="1" smtClean="0">
                            <a:solidFill>
                              <a:srgbClr val="FF0000"/>
                            </a:solidFill>
                            <a:latin typeface="Cambria Math" panose="02040503050406030204" pitchFamily="18" charset="0"/>
                            <a:ea typeface="メイリオ" panose="020B0604030504040204" pitchFamily="50" charset="-128"/>
                          </a:rPr>
                        </m:ctrlPr>
                      </m:accPr>
                      <m:e>
                        <m:r>
                          <a:rPr kumimoji="1" lang="en-US" altLang="ja-JP" sz="2400" i="1">
                            <a:solidFill>
                              <a:srgbClr val="FF0000"/>
                            </a:solidFill>
                            <a:latin typeface="Cambria Math" panose="02040503050406030204" pitchFamily="18" charset="0"/>
                            <a:ea typeface="メイリオ" panose="020B0604030504040204" pitchFamily="50" charset="-128"/>
                          </a:rPr>
                          <m:t>𝑥</m:t>
                        </m:r>
                      </m:e>
                    </m:acc>
                  </m:oMath>
                </a14:m>
                <a:r>
                  <a:rPr kumimoji="1" lang="ja-JP" altLang="en-US" sz="2400" dirty="0">
                    <a:solidFill>
                      <a:srgbClr val="FF0000"/>
                    </a:solidFill>
                    <a:latin typeface="メイリオ" panose="020B0604030504040204" pitchFamily="50" charset="-128"/>
                    <a:ea typeface="メイリオ" panose="020B0604030504040204" pitchFamily="50" charset="-128"/>
                  </a:rPr>
                  <a:t>が求まる</a:t>
                </a:r>
              </a:p>
            </p:txBody>
          </p:sp>
        </mc:Choice>
        <mc:Fallback xmlns="">
          <p:sp>
            <p:nvSpPr>
              <p:cNvPr id="2" name="テキスト ボックス 1">
                <a:extLst>
                  <a:ext uri="{FF2B5EF4-FFF2-40B4-BE49-F238E27FC236}">
                    <a16:creationId xmlns:a16="http://schemas.microsoft.com/office/drawing/2014/main" id="{60511F89-00C1-BE2F-06A2-707C9C80FF79}"/>
                  </a:ext>
                </a:extLst>
              </p:cNvPr>
              <p:cNvSpPr txBox="1">
                <a:spLocks noRot="1" noChangeAspect="1" noMove="1" noResize="1" noEditPoints="1" noAdjustHandles="1" noChangeArrowheads="1" noChangeShapeType="1" noTextEdit="1"/>
              </p:cNvSpPr>
              <p:nvPr/>
            </p:nvSpPr>
            <p:spPr>
              <a:xfrm>
                <a:off x="575805" y="238649"/>
                <a:ext cx="4666342" cy="830997"/>
              </a:xfrm>
              <a:prstGeom prst="rect">
                <a:avLst/>
              </a:prstGeom>
              <a:blipFill>
                <a:blip r:embed="rId2"/>
                <a:stretch>
                  <a:fillRect l="-1958" r="-104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DB9E49E-0DC0-5399-EF28-6D31713620C2}"/>
                  </a:ext>
                </a:extLst>
              </p:cNvPr>
              <p:cNvSpPr txBox="1"/>
              <p:nvPr/>
            </p:nvSpPr>
            <p:spPr>
              <a:xfrm>
                <a:off x="614045" y="969201"/>
                <a:ext cx="2094548"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とする</a:t>
                </a:r>
              </a:p>
            </p:txBody>
          </p:sp>
        </mc:Choice>
        <mc:Fallback xmlns="">
          <p:sp>
            <p:nvSpPr>
              <p:cNvPr id="13" name="テキスト ボックス 12">
                <a:extLst>
                  <a:ext uri="{FF2B5EF4-FFF2-40B4-BE49-F238E27FC236}">
                    <a16:creationId xmlns:a16="http://schemas.microsoft.com/office/drawing/2014/main" id="{1DB9E49E-0DC0-5399-EF28-6D31713620C2}"/>
                  </a:ext>
                </a:extLst>
              </p:cNvPr>
              <p:cNvSpPr txBox="1">
                <a:spLocks noRot="1" noChangeAspect="1" noMove="1" noResize="1" noEditPoints="1" noAdjustHandles="1" noChangeArrowheads="1" noChangeShapeType="1" noTextEdit="1"/>
              </p:cNvSpPr>
              <p:nvPr/>
            </p:nvSpPr>
            <p:spPr>
              <a:xfrm>
                <a:off x="614045" y="969201"/>
                <a:ext cx="2094548" cy="461665"/>
              </a:xfrm>
              <a:prstGeom prst="rect">
                <a:avLst/>
              </a:prstGeom>
              <a:blipFill>
                <a:blip r:embed="rId3"/>
                <a:stretch>
                  <a:fillRect l="-1166" t="-7895" r="-3499" b="-3157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00DF689-34FD-60C6-FB32-48DBBCC5F41A}"/>
              </a:ext>
            </a:extLst>
          </p:cNvPr>
          <p:cNvSpPr txBox="1"/>
          <p:nvPr/>
        </p:nvSpPr>
        <p:spPr>
          <a:xfrm>
            <a:off x="685473" y="1556304"/>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894A922-6F51-B49A-D857-A4054389FC23}"/>
                  </a:ext>
                </a:extLst>
              </p:cNvPr>
              <p:cNvSpPr txBox="1"/>
              <p:nvPr/>
            </p:nvSpPr>
            <p:spPr>
              <a:xfrm>
                <a:off x="1896018" y="1549351"/>
                <a:ext cx="187224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 </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9894A922-6F51-B49A-D857-A4054389FC23}"/>
                  </a:ext>
                </a:extLst>
              </p:cNvPr>
              <p:cNvSpPr txBox="1">
                <a:spLocks noRot="1" noChangeAspect="1" noMove="1" noResize="1" noEditPoints="1" noAdjustHandles="1" noChangeArrowheads="1" noChangeShapeType="1" noTextEdit="1"/>
              </p:cNvSpPr>
              <p:nvPr/>
            </p:nvSpPr>
            <p:spPr>
              <a:xfrm>
                <a:off x="1896018" y="1549351"/>
                <a:ext cx="1872243" cy="369332"/>
              </a:xfrm>
              <a:prstGeom prst="rect">
                <a:avLst/>
              </a:prstGeom>
              <a:blipFill>
                <a:blip r:embed="rId4"/>
                <a:stretch>
                  <a:fillRect l="-2280" b="-180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F6F84CF-2969-7E8B-2B49-39A5B79DD814}"/>
                  </a:ext>
                </a:extLst>
              </p:cNvPr>
              <p:cNvSpPr txBox="1"/>
              <p:nvPr/>
            </p:nvSpPr>
            <p:spPr>
              <a:xfrm>
                <a:off x="599943" y="3619956"/>
                <a:ext cx="11484041" cy="794641"/>
              </a:xfrm>
              <a:prstGeom prst="rect">
                <a:avLst/>
              </a:prstGeom>
              <a:noFill/>
              <a:ln>
                <a:solidFill>
                  <a:srgbClr val="000000"/>
                </a:solidFill>
              </a:ln>
            </p:spPr>
            <p:txBody>
              <a:bodyPr wrap="none" rtlCol="0">
                <a:spAutoFit/>
              </a:bodyPr>
              <a:lstStyle/>
              <a:p>
                <a:r>
                  <a:rPr kumimoji="1" lang="ja-JP" altLang="en-US" sz="2400" dirty="0">
                    <a:ea typeface="メイリオ" panose="020B0604030504040204" pitchFamily="50" charset="-128"/>
                  </a:rPr>
                  <a:t>上</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式</m:t>
                    </m:r>
                    <m:r>
                      <a:rPr kumimoji="1" lang="ja-JP" altLang="en-US" sz="2400" i="1" smtClean="0">
                        <a:latin typeface="Cambria Math" panose="02040503050406030204" pitchFamily="18" charset="0"/>
                        <a:ea typeface="メイリオ" panose="020B0604030504040204" pitchFamily="50" charset="-128"/>
                      </a:rPr>
                      <m:t>より</m:t>
                    </m:r>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e>
                        </m:eqArr>
                      </m:e>
                    </m:d>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oMath>
                </a14:m>
                <a:r>
                  <a:rPr kumimoji="1" lang="ja-JP" altLang="en-US" sz="2400" dirty="0">
                    <a:latin typeface="メイリオ" panose="020B0604030504040204" pitchFamily="50" charset="-128"/>
                    <a:ea typeface="メイリオ" panose="020B0604030504040204" pitchFamily="50" charset="-128"/>
                  </a:rPr>
                  <a:t>の方向に何倍かを示す係数ベクトル（</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p>
            </p:txBody>
          </p:sp>
        </mc:Choice>
        <mc:Fallback xmlns="">
          <p:sp>
            <p:nvSpPr>
              <p:cNvPr id="19" name="テキスト ボックス 18">
                <a:extLst>
                  <a:ext uri="{FF2B5EF4-FFF2-40B4-BE49-F238E27FC236}">
                    <a16:creationId xmlns:a16="http://schemas.microsoft.com/office/drawing/2014/main" id="{8F6F84CF-2969-7E8B-2B49-39A5B79DD814}"/>
                  </a:ext>
                </a:extLst>
              </p:cNvPr>
              <p:cNvSpPr txBox="1">
                <a:spLocks noRot="1" noChangeAspect="1" noMove="1" noResize="1" noEditPoints="1" noAdjustHandles="1" noChangeArrowheads="1" noChangeShapeType="1" noTextEdit="1"/>
              </p:cNvSpPr>
              <p:nvPr/>
            </p:nvSpPr>
            <p:spPr>
              <a:xfrm>
                <a:off x="599943" y="3619956"/>
                <a:ext cx="11484041" cy="794641"/>
              </a:xfrm>
              <a:prstGeom prst="rect">
                <a:avLst/>
              </a:prstGeom>
              <a:blipFill>
                <a:blip r:embed="rId5"/>
                <a:stretch>
                  <a:fillRect l="-742"/>
                </a:stretch>
              </a:blipFill>
              <a:ln>
                <a:solidFill>
                  <a:srgbClr val="000000"/>
                </a:solidFill>
              </a:ln>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9ABDBA01-77F7-FC51-7002-E1FAA57DA00F}"/>
              </a:ext>
            </a:extLst>
          </p:cNvPr>
          <p:cNvSpPr txBox="1"/>
          <p:nvPr/>
        </p:nvSpPr>
        <p:spPr>
          <a:xfrm>
            <a:off x="8203912" y="437961"/>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p.170</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2E4C4859-3ABE-5ED1-CE94-6E7CDB65422D}"/>
                  </a:ext>
                </a:extLst>
              </p:cNvPr>
              <p:cNvSpPr txBox="1"/>
              <p:nvPr/>
            </p:nvSpPr>
            <p:spPr>
              <a:xfrm>
                <a:off x="3666611" y="1123751"/>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2E4C4859-3ABE-5ED1-CE94-6E7CDB65422D}"/>
                  </a:ext>
                </a:extLst>
              </p:cNvPr>
              <p:cNvSpPr txBox="1">
                <a:spLocks noRot="1" noChangeAspect="1" noMove="1" noResize="1" noEditPoints="1" noAdjustHandles="1" noChangeArrowheads="1" noChangeShapeType="1" noTextEdit="1"/>
              </p:cNvSpPr>
              <p:nvPr/>
            </p:nvSpPr>
            <p:spPr>
              <a:xfrm>
                <a:off x="3666611" y="1123751"/>
                <a:ext cx="1764842" cy="109581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C707D69C-DE69-7FFA-7D96-91EFFD1BFE6D}"/>
                  </a:ext>
                </a:extLst>
              </p:cNvPr>
              <p:cNvSpPr txBox="1"/>
              <p:nvPr/>
            </p:nvSpPr>
            <p:spPr>
              <a:xfrm>
                <a:off x="5309447" y="1123750"/>
                <a:ext cx="176484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C707D69C-DE69-7FFA-7D96-91EFFD1BFE6D}"/>
                  </a:ext>
                </a:extLst>
              </p:cNvPr>
              <p:cNvSpPr txBox="1">
                <a:spLocks noRot="1" noChangeAspect="1" noMove="1" noResize="1" noEditPoints="1" noAdjustHandles="1" noChangeArrowheads="1" noChangeShapeType="1" noTextEdit="1"/>
              </p:cNvSpPr>
              <p:nvPr/>
            </p:nvSpPr>
            <p:spPr>
              <a:xfrm>
                <a:off x="5309447" y="1123750"/>
                <a:ext cx="1764842" cy="109581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F1339E0-5EBA-72C3-7FC1-2F4F5E03E938}"/>
                  </a:ext>
                </a:extLst>
              </p:cNvPr>
              <p:cNvSpPr txBox="1"/>
              <p:nvPr/>
            </p:nvSpPr>
            <p:spPr>
              <a:xfrm>
                <a:off x="549597" y="2416985"/>
                <a:ext cx="6394892" cy="10958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3,1</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𝜇</m:t>
                                    </m:r>
                                  </m:e>
                                  <m:sub>
                                    <m:r>
                                      <a:rPr kumimoji="1" lang="en-US" altLang="ja-JP" sz="2400" i="1">
                                        <a:latin typeface="Cambria Math" panose="02040503050406030204" pitchFamily="18" charset="0"/>
                                        <a:ea typeface="メイリオ" panose="020B0604030504040204" pitchFamily="50" charset="-128"/>
                                      </a:rPr>
                                      <m:t>3,2</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1F1339E0-5EBA-72C3-7FC1-2F4F5E03E938}"/>
                  </a:ext>
                </a:extLst>
              </p:cNvPr>
              <p:cNvSpPr txBox="1">
                <a:spLocks noRot="1" noChangeAspect="1" noMove="1" noResize="1" noEditPoints="1" noAdjustHandles="1" noChangeArrowheads="1" noChangeShapeType="1" noTextEdit="1"/>
              </p:cNvSpPr>
              <p:nvPr/>
            </p:nvSpPr>
            <p:spPr>
              <a:xfrm>
                <a:off x="549597" y="2416985"/>
                <a:ext cx="6394892" cy="1095813"/>
              </a:xfrm>
              <a:prstGeom prst="rect">
                <a:avLst/>
              </a:prstGeom>
              <a:blipFill>
                <a:blip r:embed="rId8"/>
                <a:stretch>
                  <a:fillRect/>
                </a:stretch>
              </a:blipFill>
            </p:spPr>
            <p:txBody>
              <a:bodyPr/>
              <a:lstStyle/>
              <a:p>
                <a:r>
                  <a:rPr lang="ja-JP" altLang="en-US">
                    <a:noFill/>
                  </a:rPr>
                  <a:t> </a:t>
                </a:r>
              </a:p>
            </p:txBody>
          </p:sp>
        </mc:Fallback>
      </mc:AlternateContent>
      <p:cxnSp>
        <p:nvCxnSpPr>
          <p:cNvPr id="58" name="直線コネクタ 57">
            <a:extLst>
              <a:ext uri="{FF2B5EF4-FFF2-40B4-BE49-F238E27FC236}">
                <a16:creationId xmlns:a16="http://schemas.microsoft.com/office/drawing/2014/main" id="{B9A6E58D-BC1F-C0E8-5AC4-5BF06A1E8F1C}"/>
              </a:ext>
            </a:extLst>
          </p:cNvPr>
          <p:cNvCxnSpPr>
            <a:cxnSpLocks/>
          </p:cNvCxnSpPr>
          <p:nvPr/>
        </p:nvCxnSpPr>
        <p:spPr>
          <a:xfrm>
            <a:off x="9688221" y="1045157"/>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186DD47C-3D7D-1FCD-12F0-BFD06B274E04}"/>
              </a:ext>
            </a:extLst>
          </p:cNvPr>
          <p:cNvCxnSpPr>
            <a:cxnSpLocks/>
          </p:cNvCxnSpPr>
          <p:nvPr/>
        </p:nvCxnSpPr>
        <p:spPr>
          <a:xfrm flipH="1">
            <a:off x="8107071" y="2454857"/>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F80AE7F-FF46-CCF7-6A61-1AE922A85AC3}"/>
              </a:ext>
            </a:extLst>
          </p:cNvPr>
          <p:cNvCxnSpPr>
            <a:cxnSpLocks/>
          </p:cNvCxnSpPr>
          <p:nvPr/>
        </p:nvCxnSpPr>
        <p:spPr>
          <a:xfrm flipH="1" flipV="1">
            <a:off x="9688221" y="2454857"/>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F73894CC-2F2F-5F66-DAD2-8655BA878120}"/>
              </a:ext>
            </a:extLst>
          </p:cNvPr>
          <p:cNvCxnSpPr>
            <a:cxnSpLocks/>
          </p:cNvCxnSpPr>
          <p:nvPr/>
        </p:nvCxnSpPr>
        <p:spPr>
          <a:xfrm flipV="1">
            <a:off x="9688221" y="2319725"/>
            <a:ext cx="1601133" cy="12560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3" name="直線矢印コネクタ 62">
            <a:extLst>
              <a:ext uri="{FF2B5EF4-FFF2-40B4-BE49-F238E27FC236}">
                <a16:creationId xmlns:a16="http://schemas.microsoft.com/office/drawing/2014/main" id="{486AEC4D-21A7-57B6-F6FF-3B9A1748C8F4}"/>
              </a:ext>
            </a:extLst>
          </p:cNvPr>
          <p:cNvCxnSpPr>
            <a:cxnSpLocks/>
          </p:cNvCxnSpPr>
          <p:nvPr/>
        </p:nvCxnSpPr>
        <p:spPr>
          <a:xfrm flipH="1">
            <a:off x="8581292" y="2454857"/>
            <a:ext cx="1106929" cy="973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4" name="テキスト ボックス 63">
            <a:extLst>
              <a:ext uri="{FF2B5EF4-FFF2-40B4-BE49-F238E27FC236}">
                <a16:creationId xmlns:a16="http://schemas.microsoft.com/office/drawing/2014/main" id="{F8C12EB4-2548-6B4D-50A2-9698E5FE0E97}"/>
              </a:ext>
            </a:extLst>
          </p:cNvPr>
          <p:cNvSpPr txBox="1"/>
          <p:nvPr/>
        </p:nvSpPr>
        <p:spPr>
          <a:xfrm>
            <a:off x="9695250" y="181377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65" name="直線コネクタ 64">
            <a:extLst>
              <a:ext uri="{FF2B5EF4-FFF2-40B4-BE49-F238E27FC236}">
                <a16:creationId xmlns:a16="http://schemas.microsoft.com/office/drawing/2014/main" id="{44941426-4E75-26AB-3C66-7336BFD8BB37}"/>
              </a:ext>
            </a:extLst>
          </p:cNvPr>
          <p:cNvCxnSpPr>
            <a:cxnSpLocks/>
          </p:cNvCxnSpPr>
          <p:nvPr/>
        </p:nvCxnSpPr>
        <p:spPr>
          <a:xfrm>
            <a:off x="9870441" y="1997599"/>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80F710-FCB6-6E63-3E01-F960E9FCCC5F}"/>
              </a:ext>
            </a:extLst>
          </p:cNvPr>
          <p:cNvSpPr txBox="1"/>
          <p:nvPr/>
        </p:nvSpPr>
        <p:spPr>
          <a:xfrm>
            <a:off x="9634244" y="2797311"/>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67" name="直線コネクタ 66">
            <a:extLst>
              <a:ext uri="{FF2B5EF4-FFF2-40B4-BE49-F238E27FC236}">
                <a16:creationId xmlns:a16="http://schemas.microsoft.com/office/drawing/2014/main" id="{8D85F907-2AE3-34D9-B37C-59B1DD648658}"/>
              </a:ext>
            </a:extLst>
          </p:cNvPr>
          <p:cNvCxnSpPr>
            <a:cxnSpLocks/>
          </p:cNvCxnSpPr>
          <p:nvPr/>
        </p:nvCxnSpPr>
        <p:spPr>
          <a:xfrm flipH="1">
            <a:off x="9152210" y="3017988"/>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64BEC01-8708-174F-E9A1-572B202D68BB}"/>
              </a:ext>
            </a:extLst>
          </p:cNvPr>
          <p:cNvCxnSpPr>
            <a:cxnSpLocks/>
          </p:cNvCxnSpPr>
          <p:nvPr/>
        </p:nvCxnSpPr>
        <p:spPr>
          <a:xfrm flipV="1">
            <a:off x="9877351" y="2449303"/>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2E86F239-CD8A-88F8-D497-CBF10571AE9E}"/>
                  </a:ext>
                </a:extLst>
              </p:cNvPr>
              <p:cNvSpPr txBox="1"/>
              <p:nvPr/>
            </p:nvSpPr>
            <p:spPr>
              <a:xfrm>
                <a:off x="9688221" y="1582936"/>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2E86F239-CD8A-88F8-D497-CBF10571AE9E}"/>
                  </a:ext>
                </a:extLst>
              </p:cNvPr>
              <p:cNvSpPr txBox="1">
                <a:spLocks noRot="1" noChangeAspect="1" noMove="1" noResize="1" noEditPoints="1" noAdjustHandles="1" noChangeArrowheads="1" noChangeShapeType="1" noTextEdit="1"/>
              </p:cNvSpPr>
              <p:nvPr/>
            </p:nvSpPr>
            <p:spPr>
              <a:xfrm>
                <a:off x="9688221" y="1582936"/>
                <a:ext cx="462306"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31BD23B1-E8DE-D042-7AE1-F716A90B848D}"/>
                  </a:ext>
                </a:extLst>
              </p:cNvPr>
              <p:cNvSpPr txBox="1"/>
              <p:nvPr/>
            </p:nvSpPr>
            <p:spPr>
              <a:xfrm>
                <a:off x="8755084" y="2766533"/>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0" name="テキスト ボックス 69">
                <a:extLst>
                  <a:ext uri="{FF2B5EF4-FFF2-40B4-BE49-F238E27FC236}">
                    <a16:creationId xmlns:a16="http://schemas.microsoft.com/office/drawing/2014/main" id="{31BD23B1-E8DE-D042-7AE1-F716A90B848D}"/>
                  </a:ext>
                </a:extLst>
              </p:cNvPr>
              <p:cNvSpPr txBox="1">
                <a:spLocks noRot="1" noChangeAspect="1" noMove="1" noResize="1" noEditPoints="1" noAdjustHandles="1" noChangeArrowheads="1" noChangeShapeType="1" noTextEdit="1"/>
              </p:cNvSpPr>
              <p:nvPr/>
            </p:nvSpPr>
            <p:spPr>
              <a:xfrm>
                <a:off x="8755084" y="2766533"/>
                <a:ext cx="401457" cy="369332"/>
              </a:xfrm>
              <a:prstGeom prst="rect">
                <a:avLst/>
              </a:prstGeom>
              <a:blipFill>
                <a:blip r:embed="rId12"/>
                <a:stretch>
                  <a:fillRect l="-13636" r="-1515"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6B367212-FAF3-3671-73DE-94F4EEEBF6CE}"/>
                  </a:ext>
                </a:extLst>
              </p:cNvPr>
              <p:cNvSpPr txBox="1"/>
              <p:nvPr/>
            </p:nvSpPr>
            <p:spPr>
              <a:xfrm>
                <a:off x="10401745" y="2042560"/>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1" name="テキスト ボックス 70">
                <a:extLst>
                  <a:ext uri="{FF2B5EF4-FFF2-40B4-BE49-F238E27FC236}">
                    <a16:creationId xmlns:a16="http://schemas.microsoft.com/office/drawing/2014/main" id="{6B367212-FAF3-3671-73DE-94F4EEEBF6CE}"/>
                  </a:ext>
                </a:extLst>
              </p:cNvPr>
              <p:cNvSpPr txBox="1">
                <a:spLocks noRot="1" noChangeAspect="1" noMove="1" noResize="1" noEditPoints="1" noAdjustHandles="1" noChangeArrowheads="1" noChangeShapeType="1" noTextEdit="1"/>
              </p:cNvSpPr>
              <p:nvPr/>
            </p:nvSpPr>
            <p:spPr>
              <a:xfrm>
                <a:off x="10401745" y="2042560"/>
                <a:ext cx="408573" cy="369332"/>
              </a:xfrm>
              <a:prstGeom prst="rect">
                <a:avLst/>
              </a:prstGeom>
              <a:blipFill>
                <a:blip r:embed="rId13"/>
                <a:stretch>
                  <a:fillRect l="-13433" r="-1493"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58849F75-2940-F00F-1CE8-0A39C7F53A31}"/>
                  </a:ext>
                </a:extLst>
              </p:cNvPr>
              <p:cNvSpPr txBox="1"/>
              <p:nvPr/>
            </p:nvSpPr>
            <p:spPr>
              <a:xfrm>
                <a:off x="9645385" y="2966579"/>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2" name="テキスト ボックス 71">
                <a:extLst>
                  <a:ext uri="{FF2B5EF4-FFF2-40B4-BE49-F238E27FC236}">
                    <a16:creationId xmlns:a16="http://schemas.microsoft.com/office/drawing/2014/main" id="{58849F75-2940-F00F-1CE8-0A39C7F53A31}"/>
                  </a:ext>
                </a:extLst>
              </p:cNvPr>
              <p:cNvSpPr txBox="1">
                <a:spLocks noRot="1" noChangeAspect="1" noMove="1" noResize="1" noEditPoints="1" noAdjustHandles="1" noChangeArrowheads="1" noChangeShapeType="1" noTextEdit="1"/>
              </p:cNvSpPr>
              <p:nvPr/>
            </p:nvSpPr>
            <p:spPr>
              <a:xfrm>
                <a:off x="9645385" y="2966579"/>
                <a:ext cx="464165" cy="461665"/>
              </a:xfrm>
              <a:prstGeom prst="rect">
                <a:avLst/>
              </a:prstGeom>
              <a:blipFill>
                <a:blip r:embed="rId14"/>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a:extLst>
                  <a:ext uri="{FF2B5EF4-FFF2-40B4-BE49-F238E27FC236}">
                    <a16:creationId xmlns:a16="http://schemas.microsoft.com/office/drawing/2014/main" id="{F488F16D-33ED-F48C-C0FE-4B729E99A217}"/>
                  </a:ext>
                </a:extLst>
              </p:cNvPr>
              <p:cNvSpPr txBox="1"/>
              <p:nvPr/>
            </p:nvSpPr>
            <p:spPr>
              <a:xfrm>
                <a:off x="7029243" y="1246939"/>
                <a:ext cx="1398203" cy="7946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e>
                            <m:e>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e>
                          </m:eqAr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7" name="テキスト ボックス 76">
                <a:extLst>
                  <a:ext uri="{FF2B5EF4-FFF2-40B4-BE49-F238E27FC236}">
                    <a16:creationId xmlns:a16="http://schemas.microsoft.com/office/drawing/2014/main" id="{F488F16D-33ED-F48C-C0FE-4B729E99A217}"/>
                  </a:ext>
                </a:extLst>
              </p:cNvPr>
              <p:cNvSpPr txBox="1">
                <a:spLocks noRot="1" noChangeAspect="1" noMove="1" noResize="1" noEditPoints="1" noAdjustHandles="1" noChangeArrowheads="1" noChangeShapeType="1" noTextEdit="1"/>
              </p:cNvSpPr>
              <p:nvPr/>
            </p:nvSpPr>
            <p:spPr>
              <a:xfrm>
                <a:off x="7029243" y="1246939"/>
                <a:ext cx="1398203" cy="794641"/>
              </a:xfrm>
              <a:prstGeom prst="rect">
                <a:avLst/>
              </a:prstGeom>
              <a:blipFill>
                <a:blip r:embed="rId16"/>
                <a:stretch>
                  <a:fillRect/>
                </a:stretch>
              </a:blipFill>
            </p:spPr>
            <p:txBody>
              <a:bodyPr/>
              <a:lstStyle/>
              <a:p>
                <a:r>
                  <a:rPr lang="ja-JP" altLang="en-US">
                    <a:noFill/>
                  </a:rPr>
                  <a:t> </a:t>
                </a:r>
              </a:p>
            </p:txBody>
          </p:sp>
        </mc:Fallback>
      </mc:AlternateContent>
      <p:cxnSp>
        <p:nvCxnSpPr>
          <p:cNvPr id="80" name="直線コネクタ 79">
            <a:extLst>
              <a:ext uri="{FF2B5EF4-FFF2-40B4-BE49-F238E27FC236}">
                <a16:creationId xmlns:a16="http://schemas.microsoft.com/office/drawing/2014/main" id="{52D3B55F-A872-9DD4-BF54-A3B2E31FA7F0}"/>
              </a:ext>
            </a:extLst>
          </p:cNvPr>
          <p:cNvCxnSpPr>
            <a:cxnSpLocks/>
          </p:cNvCxnSpPr>
          <p:nvPr/>
        </p:nvCxnSpPr>
        <p:spPr>
          <a:xfrm flipH="1" flipV="1">
            <a:off x="4780895" y="6472981"/>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C76604B5-FAE3-60AE-9FE3-CB75EB5EC34B}"/>
              </a:ext>
            </a:extLst>
          </p:cNvPr>
          <p:cNvCxnSpPr>
            <a:cxnSpLocks/>
          </p:cNvCxnSpPr>
          <p:nvPr/>
        </p:nvCxnSpPr>
        <p:spPr>
          <a:xfrm flipV="1">
            <a:off x="4765420" y="5162371"/>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83B6B0BF-E134-060B-5075-B0F67CAB3EE7}"/>
              </a:ext>
            </a:extLst>
          </p:cNvPr>
          <p:cNvSpPr/>
          <p:nvPr/>
        </p:nvSpPr>
        <p:spPr>
          <a:xfrm>
            <a:off x="4791837" y="5357115"/>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E16B38F8-4BB3-CD71-7CEC-43B7DFA017DD}"/>
              </a:ext>
            </a:extLst>
          </p:cNvPr>
          <p:cNvCxnSpPr>
            <a:cxnSpLocks/>
          </p:cNvCxnSpPr>
          <p:nvPr/>
        </p:nvCxnSpPr>
        <p:spPr>
          <a:xfrm>
            <a:off x="4757933" y="6481504"/>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E44EC4CF-5365-A59C-B914-1CC99BA7495B}"/>
              </a:ext>
            </a:extLst>
          </p:cNvPr>
          <p:cNvCxnSpPr>
            <a:cxnSpLocks/>
          </p:cNvCxnSpPr>
          <p:nvPr/>
        </p:nvCxnSpPr>
        <p:spPr>
          <a:xfrm flipV="1">
            <a:off x="4777132" y="6037041"/>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FD737329-BA08-B025-CDEC-DBBF12A03EA0}"/>
                  </a:ext>
                </a:extLst>
              </p:cNvPr>
              <p:cNvSpPr txBox="1"/>
              <p:nvPr/>
            </p:nvSpPr>
            <p:spPr>
              <a:xfrm>
                <a:off x="5264400" y="6469620"/>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85" name="テキスト ボックス 84">
                <a:extLst>
                  <a:ext uri="{FF2B5EF4-FFF2-40B4-BE49-F238E27FC236}">
                    <a16:creationId xmlns:a16="http://schemas.microsoft.com/office/drawing/2014/main" id="{FD737329-BA08-B025-CDEC-DBBF12A03EA0}"/>
                  </a:ext>
                </a:extLst>
              </p:cNvPr>
              <p:cNvSpPr txBox="1">
                <a:spLocks noRot="1" noChangeAspect="1" noMove="1" noResize="1" noEditPoints="1" noAdjustHandles="1" noChangeArrowheads="1" noChangeShapeType="1" noTextEdit="1"/>
              </p:cNvSpPr>
              <p:nvPr/>
            </p:nvSpPr>
            <p:spPr>
              <a:xfrm>
                <a:off x="5264400" y="6469620"/>
                <a:ext cx="424559"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A54B22FD-C59D-D632-CF03-0692A8188D5B}"/>
                  </a:ext>
                </a:extLst>
              </p:cNvPr>
              <p:cNvSpPr txBox="1"/>
              <p:nvPr/>
            </p:nvSpPr>
            <p:spPr>
              <a:xfrm>
                <a:off x="4343335" y="5779176"/>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86" name="テキスト ボックス 85">
                <a:extLst>
                  <a:ext uri="{FF2B5EF4-FFF2-40B4-BE49-F238E27FC236}">
                    <a16:creationId xmlns:a16="http://schemas.microsoft.com/office/drawing/2014/main" id="{A54B22FD-C59D-D632-CF03-0692A8188D5B}"/>
                  </a:ext>
                </a:extLst>
              </p:cNvPr>
              <p:cNvSpPr txBox="1">
                <a:spLocks noRot="1" noChangeAspect="1" noMove="1" noResize="1" noEditPoints="1" noAdjustHandles="1" noChangeArrowheads="1" noChangeShapeType="1" noTextEdit="1"/>
              </p:cNvSpPr>
              <p:nvPr/>
            </p:nvSpPr>
            <p:spPr>
              <a:xfrm>
                <a:off x="4343335" y="5779176"/>
                <a:ext cx="519629" cy="369332"/>
              </a:xfrm>
              <a:prstGeom prst="rect">
                <a:avLst/>
              </a:prstGeom>
              <a:blipFill>
                <a:blip r:embed="rId18"/>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67ECABED-7BF9-5760-C402-5331CDBB37CD}"/>
              </a:ext>
            </a:extLst>
          </p:cNvPr>
          <p:cNvSpPr txBox="1"/>
          <p:nvPr/>
        </p:nvSpPr>
        <p:spPr>
          <a:xfrm rot="10800000">
            <a:off x="5995687" y="56096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9103D2C-871C-70A6-0695-C7BBCB6E56D4}"/>
                  </a:ext>
                </a:extLst>
              </p:cNvPr>
              <p:cNvSpPr txBox="1"/>
              <p:nvPr/>
            </p:nvSpPr>
            <p:spPr>
              <a:xfrm>
                <a:off x="6037525" y="5401320"/>
                <a:ext cx="293350"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39103D2C-871C-70A6-0695-C7BBCB6E56D4}"/>
                  </a:ext>
                </a:extLst>
              </p:cNvPr>
              <p:cNvSpPr txBox="1">
                <a:spLocks noRot="1" noChangeAspect="1" noMove="1" noResize="1" noEditPoints="1" noAdjustHandles="1" noChangeArrowheads="1" noChangeShapeType="1" noTextEdit="1"/>
              </p:cNvSpPr>
              <p:nvPr/>
            </p:nvSpPr>
            <p:spPr>
              <a:xfrm>
                <a:off x="6037525" y="5401320"/>
                <a:ext cx="293350" cy="369332"/>
              </a:xfrm>
              <a:prstGeom prst="rect">
                <a:avLst/>
              </a:prstGeom>
              <a:blipFill>
                <a:blip r:embed="rId19"/>
                <a:stretch>
                  <a:fillRect l="-20408" r="-18367" b="-21311"/>
                </a:stretch>
              </a:blipFill>
            </p:spPr>
            <p:txBody>
              <a:bodyPr/>
              <a:lstStyle/>
              <a:p>
                <a:r>
                  <a:rPr lang="ja-JP" altLang="en-US">
                    <a:noFill/>
                  </a:rPr>
                  <a:t> </a:t>
                </a:r>
              </a:p>
            </p:txBody>
          </p:sp>
        </mc:Fallback>
      </mc:AlternateContent>
      <p:cxnSp>
        <p:nvCxnSpPr>
          <p:cNvPr id="89" name="直線コネクタ 88">
            <a:extLst>
              <a:ext uri="{FF2B5EF4-FFF2-40B4-BE49-F238E27FC236}">
                <a16:creationId xmlns:a16="http://schemas.microsoft.com/office/drawing/2014/main" id="{01C75F66-9907-4378-1FF3-B1B961C73A88}"/>
              </a:ext>
            </a:extLst>
          </p:cNvPr>
          <p:cNvCxnSpPr>
            <a:cxnSpLocks/>
          </p:cNvCxnSpPr>
          <p:nvPr/>
        </p:nvCxnSpPr>
        <p:spPr>
          <a:xfrm>
            <a:off x="4750783" y="5770652"/>
            <a:ext cx="135649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66CE45D5-E719-79BA-0056-2FC610DFBD57}"/>
              </a:ext>
            </a:extLst>
          </p:cNvPr>
          <p:cNvCxnSpPr>
            <a:cxnSpLocks/>
          </p:cNvCxnSpPr>
          <p:nvPr/>
        </p:nvCxnSpPr>
        <p:spPr>
          <a:xfrm flipV="1">
            <a:off x="6177062" y="5770652"/>
            <a:ext cx="4307" cy="67505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9A85EB-B9FB-A6D8-940E-7BE7F07AAE32}"/>
                  </a:ext>
                </a:extLst>
              </p:cNvPr>
              <p:cNvSpPr txBox="1"/>
              <p:nvPr/>
            </p:nvSpPr>
            <p:spPr>
              <a:xfrm>
                <a:off x="6047594" y="6464878"/>
                <a:ext cx="4001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1" name="テキスト ボックス 90">
                <a:extLst>
                  <a:ext uri="{FF2B5EF4-FFF2-40B4-BE49-F238E27FC236}">
                    <a16:creationId xmlns:a16="http://schemas.microsoft.com/office/drawing/2014/main" id="{F19A85EB-B9FB-A6D8-940E-7BE7F07AAE32}"/>
                  </a:ext>
                </a:extLst>
              </p:cNvPr>
              <p:cNvSpPr txBox="1">
                <a:spLocks noRot="1" noChangeAspect="1" noMove="1" noResize="1" noEditPoints="1" noAdjustHandles="1" noChangeArrowheads="1" noChangeShapeType="1" noTextEdit="1"/>
              </p:cNvSpPr>
              <p:nvPr/>
            </p:nvSpPr>
            <p:spPr>
              <a:xfrm>
                <a:off x="6047594" y="6464878"/>
                <a:ext cx="400174" cy="369332"/>
              </a:xfrm>
              <a:prstGeom prst="rect">
                <a:avLst/>
              </a:prstGeom>
              <a:blipFill>
                <a:blip r:embed="rId20"/>
                <a:stretch>
                  <a:fillRect l="-4545" t="-23333" r="-5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a:extLst>
                  <a:ext uri="{FF2B5EF4-FFF2-40B4-BE49-F238E27FC236}">
                    <a16:creationId xmlns:a16="http://schemas.microsoft.com/office/drawing/2014/main" id="{DD4C6650-BBFF-48E6-2C91-A1467F3B6A3C}"/>
                  </a:ext>
                </a:extLst>
              </p:cNvPr>
              <p:cNvSpPr txBox="1"/>
              <p:nvPr/>
            </p:nvSpPr>
            <p:spPr>
              <a:xfrm>
                <a:off x="4380783" y="5537426"/>
                <a:ext cx="40729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2" name="テキスト ボックス 91">
                <a:extLst>
                  <a:ext uri="{FF2B5EF4-FFF2-40B4-BE49-F238E27FC236}">
                    <a16:creationId xmlns:a16="http://schemas.microsoft.com/office/drawing/2014/main" id="{DD4C6650-BBFF-48E6-2C91-A1467F3B6A3C}"/>
                  </a:ext>
                </a:extLst>
              </p:cNvPr>
              <p:cNvSpPr txBox="1">
                <a:spLocks noRot="1" noChangeAspect="1" noMove="1" noResize="1" noEditPoints="1" noAdjustHandles="1" noChangeArrowheads="1" noChangeShapeType="1" noTextEdit="1"/>
              </p:cNvSpPr>
              <p:nvPr/>
            </p:nvSpPr>
            <p:spPr>
              <a:xfrm>
                <a:off x="4380783" y="5537426"/>
                <a:ext cx="407291" cy="369332"/>
              </a:xfrm>
              <a:prstGeom prst="rect">
                <a:avLst/>
              </a:prstGeom>
              <a:blipFill>
                <a:blip r:embed="rId21"/>
                <a:stretch>
                  <a:fillRect l="-6061" t="-21311" r="-51515" b="-8197"/>
                </a:stretch>
              </a:blipFill>
            </p:spPr>
            <p:txBody>
              <a:bodyPr/>
              <a:lstStyle/>
              <a:p>
                <a:r>
                  <a:rPr lang="ja-JP" altLang="en-US">
                    <a:noFill/>
                  </a:rPr>
                  <a:t> </a:t>
                </a:r>
              </a:p>
            </p:txBody>
          </p:sp>
        </mc:Fallback>
      </mc:AlternateContent>
      <p:sp>
        <p:nvSpPr>
          <p:cNvPr id="93" name="フローチャート: 組合せ 92">
            <a:extLst>
              <a:ext uri="{FF2B5EF4-FFF2-40B4-BE49-F238E27FC236}">
                <a16:creationId xmlns:a16="http://schemas.microsoft.com/office/drawing/2014/main" id="{3ED57DDF-A870-3CF8-310D-4831568F6EC7}"/>
              </a:ext>
            </a:extLst>
          </p:cNvPr>
          <p:cNvSpPr/>
          <p:nvPr/>
        </p:nvSpPr>
        <p:spPr>
          <a:xfrm>
            <a:off x="5034464" y="4563687"/>
            <a:ext cx="1875474" cy="225468"/>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F364C200-2A54-1178-C8F7-B863EFF33000}"/>
                  </a:ext>
                </a:extLst>
              </p:cNvPr>
              <p:cNvSpPr txBox="1"/>
              <p:nvPr/>
            </p:nvSpPr>
            <p:spPr>
              <a:xfrm>
                <a:off x="3553534" y="4788292"/>
                <a:ext cx="6072368" cy="461665"/>
              </a:xfrm>
              <a:prstGeom prst="rect">
                <a:avLst/>
              </a:prstGeom>
              <a:noFill/>
            </p:spPr>
            <p:txBody>
              <a:bodyPr wrap="none" rtlCol="0">
                <a:spAutoFit/>
              </a:bodyPr>
              <a:lstStyle/>
              <a:p>
                <a:r>
                  <a:rPr kumimoji="1" lang="ja-JP" altLang="en-US" sz="2400" b="1" dirty="0">
                    <a:ea typeface="メイリオ" panose="020B0604030504040204" pitchFamily="50" charset="-128"/>
                  </a:rPr>
                  <a:t>主成分ベクトル</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oMath>
                </a14:m>
                <a:r>
                  <a:rPr kumimoji="1" lang="en-US" altLang="ja-JP" sz="2400" b="1" dirty="0">
                    <a:ea typeface="メイリオ" panose="020B0604030504040204" pitchFamily="50" charset="-128"/>
                  </a:rPr>
                  <a:t> </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軸として見ると</a:t>
                </a:r>
              </a:p>
            </p:txBody>
          </p:sp>
        </mc:Choice>
        <mc:Fallback xmlns="">
          <p:sp>
            <p:nvSpPr>
              <p:cNvPr id="96" name="テキスト ボックス 95">
                <a:extLst>
                  <a:ext uri="{FF2B5EF4-FFF2-40B4-BE49-F238E27FC236}">
                    <a16:creationId xmlns:a16="http://schemas.microsoft.com/office/drawing/2014/main" id="{F364C200-2A54-1178-C8F7-B863EFF33000}"/>
                  </a:ext>
                </a:extLst>
              </p:cNvPr>
              <p:cNvSpPr txBox="1">
                <a:spLocks noRot="1" noChangeAspect="1" noMove="1" noResize="1" noEditPoints="1" noAdjustHandles="1" noChangeArrowheads="1" noChangeShapeType="1" noTextEdit="1"/>
              </p:cNvSpPr>
              <p:nvPr/>
            </p:nvSpPr>
            <p:spPr>
              <a:xfrm>
                <a:off x="3553534" y="4788292"/>
                <a:ext cx="6072368" cy="461665"/>
              </a:xfrm>
              <a:prstGeom prst="rect">
                <a:avLst/>
              </a:prstGeom>
              <a:blipFill>
                <a:blip r:embed="rId22"/>
                <a:stretch>
                  <a:fillRect l="-1606" t="-7895" r="-502" b="-31579"/>
                </a:stretch>
              </a:blipFill>
            </p:spPr>
            <p:txBody>
              <a:bodyPr/>
              <a:lstStyle/>
              <a:p>
                <a:r>
                  <a:rPr lang="ja-JP" altLang="en-US">
                    <a:noFill/>
                  </a:rPr>
                  <a:t> </a:t>
                </a:r>
              </a:p>
            </p:txBody>
          </p:sp>
        </mc:Fallback>
      </mc:AlternateContent>
      <p:sp>
        <p:nvSpPr>
          <p:cNvPr id="97" name="左中かっこ 96">
            <a:extLst>
              <a:ext uri="{FF2B5EF4-FFF2-40B4-BE49-F238E27FC236}">
                <a16:creationId xmlns:a16="http://schemas.microsoft.com/office/drawing/2014/main" id="{53458E67-83D8-E9F9-3A64-6163D43F32C3}"/>
              </a:ext>
            </a:extLst>
          </p:cNvPr>
          <p:cNvSpPr/>
          <p:nvPr/>
        </p:nvSpPr>
        <p:spPr>
          <a:xfrm rot="16200000">
            <a:off x="4939801" y="6368323"/>
            <a:ext cx="136328" cy="461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8" name="テキスト ボックス 97">
            <a:extLst>
              <a:ext uri="{FF2B5EF4-FFF2-40B4-BE49-F238E27FC236}">
                <a16:creationId xmlns:a16="http://schemas.microsoft.com/office/drawing/2014/main" id="{082B4DAE-BBB2-4C35-214F-F9A9BFC55FD3}"/>
              </a:ext>
            </a:extLst>
          </p:cNvPr>
          <p:cNvSpPr txBox="1"/>
          <p:nvPr/>
        </p:nvSpPr>
        <p:spPr>
          <a:xfrm>
            <a:off x="4844298" y="6562940"/>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CA647053-87FC-E1A7-88A1-D88D72CDE009}"/>
                  </a:ext>
                </a:extLst>
              </p:cNvPr>
              <p:cNvSpPr txBox="1"/>
              <p:nvPr/>
            </p:nvSpPr>
            <p:spPr>
              <a:xfrm>
                <a:off x="7066313" y="5763554"/>
                <a:ext cx="5295339" cy="707886"/>
              </a:xfrm>
              <a:prstGeom prst="rect">
                <a:avLst/>
              </a:prstGeom>
              <a:noFill/>
            </p:spPr>
            <p:txBody>
              <a:bodyPr wrap="square"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は長さが</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だから</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1</m:t>
                        </m:r>
                      </m:sub>
                    </m:sSub>
                    <m:r>
                      <a:rPr kumimoji="1" lang="en-US" altLang="ja-JP" sz="2000" b="0" i="1" smtClean="0">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e>
                      <m:sub>
                        <m:r>
                          <a:rPr kumimoji="1" lang="en-US" altLang="ja-JP" sz="2000" i="1">
                            <a:latin typeface="Cambria Math" panose="02040503050406030204" pitchFamily="18" charset="0"/>
                            <a:ea typeface="メイリオ" panose="020B0604030504040204" pitchFamily="50" charset="-128"/>
                          </a:rPr>
                          <m:t>2</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の主成分平面上の座標、</a:t>
                </a:r>
                <a:r>
                  <a:rPr kumimoji="1" lang="ja-JP" altLang="en-US" sz="2000" b="1" dirty="0">
                    <a:latin typeface="メイリオ" panose="020B0604030504040204" pitchFamily="50" charset="-128"/>
                    <a:ea typeface="メイリオ" panose="020B0604030504040204" pitchFamily="50" charset="-128"/>
                  </a:rPr>
                  <a:t>つまり主成分得点になる</a:t>
                </a:r>
                <a:r>
                  <a:rPr kumimoji="1" lang="ja-JP" altLang="en-US" sz="2000" dirty="0">
                    <a:latin typeface="メイリオ" panose="020B0604030504040204" pitchFamily="50" charset="-128"/>
                    <a:ea typeface="メイリオ" panose="020B0604030504040204" pitchFamily="50" charset="-128"/>
                  </a:rPr>
                  <a:t>！</a:t>
                </a:r>
              </a:p>
            </p:txBody>
          </p:sp>
        </mc:Choice>
        <mc:Fallback xmlns="">
          <p:sp>
            <p:nvSpPr>
              <p:cNvPr id="99" name="テキスト ボックス 98">
                <a:extLst>
                  <a:ext uri="{FF2B5EF4-FFF2-40B4-BE49-F238E27FC236}">
                    <a16:creationId xmlns:a16="http://schemas.microsoft.com/office/drawing/2014/main" id="{CA647053-87FC-E1A7-88A1-D88D72CDE009}"/>
                  </a:ext>
                </a:extLst>
              </p:cNvPr>
              <p:cNvSpPr txBox="1">
                <a:spLocks noRot="1" noChangeAspect="1" noMove="1" noResize="1" noEditPoints="1" noAdjustHandles="1" noChangeArrowheads="1" noChangeShapeType="1" noTextEdit="1"/>
              </p:cNvSpPr>
              <p:nvPr/>
            </p:nvSpPr>
            <p:spPr>
              <a:xfrm>
                <a:off x="7066313" y="5763554"/>
                <a:ext cx="5295339" cy="707886"/>
              </a:xfrm>
              <a:prstGeom prst="rect">
                <a:avLst/>
              </a:prstGeom>
              <a:blipFill>
                <a:blip r:embed="rId23"/>
                <a:stretch>
                  <a:fillRect l="-1151" t="-5983" r="-1151" b="-12821"/>
                </a:stretch>
              </a:blipFill>
            </p:spPr>
            <p:txBody>
              <a:bodyPr/>
              <a:lstStyle/>
              <a:p>
                <a:r>
                  <a:rPr lang="ja-JP" altLang="en-US">
                    <a:noFill/>
                  </a:rPr>
                  <a:t> </a:t>
                </a:r>
              </a:p>
            </p:txBody>
          </p:sp>
        </mc:Fallback>
      </mc:AlternateContent>
      <p:sp>
        <p:nvSpPr>
          <p:cNvPr id="100" name="テキスト ボックス 99">
            <a:extLst>
              <a:ext uri="{FF2B5EF4-FFF2-40B4-BE49-F238E27FC236}">
                <a16:creationId xmlns:a16="http://schemas.microsoft.com/office/drawing/2014/main" id="{1E9EF47A-1708-C032-E989-16F286E32021}"/>
              </a:ext>
            </a:extLst>
          </p:cNvPr>
          <p:cNvSpPr txBox="1"/>
          <p:nvPr/>
        </p:nvSpPr>
        <p:spPr>
          <a:xfrm>
            <a:off x="4300813" y="615703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101" name="左中かっこ 100">
            <a:extLst>
              <a:ext uri="{FF2B5EF4-FFF2-40B4-BE49-F238E27FC236}">
                <a16:creationId xmlns:a16="http://schemas.microsoft.com/office/drawing/2014/main" id="{01082EA9-A62F-2F4F-63CB-3A52092DD57D}"/>
              </a:ext>
            </a:extLst>
          </p:cNvPr>
          <p:cNvSpPr/>
          <p:nvPr/>
        </p:nvSpPr>
        <p:spPr>
          <a:xfrm>
            <a:off x="4578574" y="6108179"/>
            <a:ext cx="132245" cy="392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91EA316-24B9-BE0F-8425-463BEDC2A173}"/>
              </a:ext>
            </a:extLst>
          </p:cNvPr>
          <p:cNvSpPr txBox="1"/>
          <p:nvPr/>
        </p:nvSpPr>
        <p:spPr>
          <a:xfrm>
            <a:off x="575805" y="148851"/>
            <a:ext cx="595547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射影の公式を証明する</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ECFB617-F75F-8D1D-236B-E13106514C81}"/>
                  </a:ext>
                </a:extLst>
              </p:cNvPr>
              <p:cNvSpPr txBox="1"/>
              <p:nvPr/>
            </p:nvSpPr>
            <p:spPr>
              <a:xfrm>
                <a:off x="8116334" y="3096157"/>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EECFB617-F75F-8D1D-236B-E13106514C81}"/>
                  </a:ext>
                </a:extLst>
              </p:cNvPr>
              <p:cNvSpPr txBox="1">
                <a:spLocks noRot="1" noChangeAspect="1" noMove="1" noResize="1" noEditPoints="1" noAdjustHandles="1" noChangeArrowheads="1" noChangeShapeType="1" noTextEdit="1"/>
              </p:cNvSpPr>
              <p:nvPr/>
            </p:nvSpPr>
            <p:spPr>
              <a:xfrm>
                <a:off x="8116334" y="3096157"/>
                <a:ext cx="631840" cy="461665"/>
              </a:xfrm>
              <a:prstGeom prst="rect">
                <a:avLst/>
              </a:prstGeom>
              <a:blipFill>
                <a:blip r:embed="rId24"/>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F4A7DE9-7437-4931-1F96-BF9BCE884221}"/>
                  </a:ext>
                </a:extLst>
              </p:cNvPr>
              <p:cNvSpPr txBox="1"/>
              <p:nvPr/>
            </p:nvSpPr>
            <p:spPr>
              <a:xfrm>
                <a:off x="11236387" y="2041580"/>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F4A7DE9-7437-4931-1F96-BF9BCE884221}"/>
                  </a:ext>
                </a:extLst>
              </p:cNvPr>
              <p:cNvSpPr txBox="1">
                <a:spLocks noRot="1" noChangeAspect="1" noMove="1" noResize="1" noEditPoints="1" noAdjustHandles="1" noChangeArrowheads="1" noChangeShapeType="1" noTextEdit="1"/>
              </p:cNvSpPr>
              <p:nvPr/>
            </p:nvSpPr>
            <p:spPr>
              <a:xfrm>
                <a:off x="11236387" y="2041580"/>
                <a:ext cx="631840" cy="461665"/>
              </a:xfrm>
              <a:prstGeom prst="rect">
                <a:avLst/>
              </a:prstGeom>
              <a:blipFill>
                <a:blip r:embed="rId25"/>
                <a:stretch>
                  <a:fillRect b="-3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4376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9BFB288-5157-5A1F-CF11-3F3F96A39FE0}"/>
                  </a:ext>
                </a:extLst>
              </p:cNvPr>
              <p:cNvSpPr txBox="1"/>
              <p:nvPr/>
            </p:nvSpPr>
            <p:spPr>
              <a:xfrm>
                <a:off x="1111491" y="5352399"/>
                <a:ext cx="7726539" cy="400110"/>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rPr>
                  <a:t>ここで主成分ベクトルの場合は、</a:t>
                </a:r>
                <a:r>
                  <a:rPr kumimoji="1" lang="en-US" altLang="ja-JP" sz="2000" b="1" dirty="0">
                    <a:ea typeface="メイリオ" panose="020B0604030504040204" pitchFamily="50" charset="-128"/>
                  </a:rPr>
                  <a:t> </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1" i="1" smtClean="0">
                        <a:latin typeface="Cambria Math" panose="02040503050406030204" pitchFamily="18" charset="0"/>
                        <a:ea typeface="メイリオ" panose="020B0604030504040204" pitchFamily="50" charset="-128"/>
                      </a:rPr>
                      <m:t>=</m:t>
                    </m:r>
                    <m:d>
                      <m:dPr>
                        <m:begChr m:val="["/>
                        <m:endChr m:val="]"/>
                        <m:ctrlPr>
                          <a:rPr kumimoji="1" lang="en-US" altLang="ja-JP" sz="2000" b="1" i="1">
                            <a:latin typeface="Cambria Math" panose="02040503050406030204" pitchFamily="18" charset="0"/>
                            <a:ea typeface="Cambria Math" panose="02040503050406030204" pitchFamily="18" charset="0"/>
                          </a:rPr>
                        </m:ctrlPr>
                      </m:d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r>
                          <m:rPr>
                            <m:nor/>
                          </m:rPr>
                          <a:rPr kumimoji="1" lang="en-US" altLang="ja-JP" sz="2000" b="1" dirty="0">
                            <a:ea typeface="メイリオ" panose="020B0604030504040204" pitchFamily="50" charset="-128"/>
                          </a:rPr>
                          <m:t> </m:t>
                        </m:r>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e>
                    </m:d>
                  </m:oMath>
                </a14:m>
                <a:r>
                  <a:rPr kumimoji="1" lang="ja-JP" altLang="en-US" sz="2000" dirty="0">
                    <a:latin typeface="メイリオ" panose="020B0604030504040204" pitchFamily="50" charset="-128"/>
                    <a:ea typeface="メイリオ" panose="020B0604030504040204" pitchFamily="50" charset="-128"/>
                  </a:rPr>
                  <a:t>のノルムは</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なので</a:t>
                </a:r>
              </a:p>
            </p:txBody>
          </p:sp>
        </mc:Choice>
        <mc:Fallback xmlns="">
          <p:sp>
            <p:nvSpPr>
              <p:cNvPr id="37" name="テキスト ボックス 36">
                <a:extLst>
                  <a:ext uri="{FF2B5EF4-FFF2-40B4-BE49-F238E27FC236}">
                    <a16:creationId xmlns:a16="http://schemas.microsoft.com/office/drawing/2014/main" id="{F9BFB288-5157-5A1F-CF11-3F3F96A39FE0}"/>
                  </a:ext>
                </a:extLst>
              </p:cNvPr>
              <p:cNvSpPr txBox="1">
                <a:spLocks noRot="1" noChangeAspect="1" noMove="1" noResize="1" noEditPoints="1" noAdjustHandles="1" noChangeArrowheads="1" noChangeShapeType="1" noTextEdit="1"/>
              </p:cNvSpPr>
              <p:nvPr/>
            </p:nvSpPr>
            <p:spPr>
              <a:xfrm>
                <a:off x="1111491" y="5352399"/>
                <a:ext cx="7726539" cy="400110"/>
              </a:xfrm>
              <a:prstGeom prst="rect">
                <a:avLst/>
              </a:prstGeom>
              <a:blipFill>
                <a:blip r:embed="rId2"/>
                <a:stretch>
                  <a:fillRect l="-789" t="-7576" r="-7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7CE91616-21BB-ADB0-32A4-260DCFF5B876}"/>
                  </a:ext>
                </a:extLst>
              </p:cNvPr>
              <p:cNvSpPr txBox="1"/>
              <p:nvPr/>
            </p:nvSpPr>
            <p:spPr>
              <a:xfrm>
                <a:off x="708680" y="1683048"/>
                <a:ext cx="7337073" cy="1213922"/>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 </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oMath>
                </a14:m>
                <a:r>
                  <a:rPr kumimoji="1" lang="ja-JP" altLang="en-US" sz="2400" dirty="0">
                    <a:latin typeface="メイリオ" panose="020B0604030504040204" pitchFamily="50" charset="-128"/>
                    <a:ea typeface="メイリオ" panose="020B0604030504040204" pitchFamily="50" charset="-128"/>
                  </a:rPr>
                  <a:t>の</a:t>
                </a:r>
                <a:r>
                  <a:rPr kumimoji="1" lang="ja-JP" altLang="en-US" sz="2400" u="sng" dirty="0">
                    <a:latin typeface="メイリオ" panose="020B0604030504040204" pitchFamily="50" charset="-128"/>
                    <a:ea typeface="メイリオ" panose="020B0604030504040204" pitchFamily="50" charset="-128"/>
                  </a:rPr>
                  <a:t>各行ベクトル</a:t>
                </a:r>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0" name="テキスト ボックス 19">
                <a:extLst>
                  <a:ext uri="{FF2B5EF4-FFF2-40B4-BE49-F238E27FC236}">
                    <a16:creationId xmlns:a16="http://schemas.microsoft.com/office/drawing/2014/main" id="{7CE91616-21BB-ADB0-32A4-260DCFF5B876}"/>
                  </a:ext>
                </a:extLst>
              </p:cNvPr>
              <p:cNvSpPr txBox="1">
                <a:spLocks noRot="1" noChangeAspect="1" noMove="1" noResize="1" noEditPoints="1" noAdjustHandles="1" noChangeArrowheads="1" noChangeShapeType="1" noTextEdit="1"/>
              </p:cNvSpPr>
              <p:nvPr/>
            </p:nvSpPr>
            <p:spPr>
              <a:xfrm>
                <a:off x="708680" y="1683048"/>
                <a:ext cx="7337073" cy="1213922"/>
              </a:xfrm>
              <a:prstGeom prst="rect">
                <a:avLst/>
              </a:prstGeom>
              <a:blipFill>
                <a:blip r:embed="rId3"/>
                <a:stretch>
                  <a:fillRect l="-1246" t="-2513" b="-11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B537C74-E274-43F6-9433-DC121E8CF9C9}"/>
                  </a:ext>
                </a:extLst>
              </p:cNvPr>
              <p:cNvSpPr txBox="1"/>
              <p:nvPr/>
            </p:nvSpPr>
            <p:spPr>
              <a:xfrm>
                <a:off x="708680" y="339852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21" name="テキスト ボックス 20">
                <a:extLst>
                  <a:ext uri="{FF2B5EF4-FFF2-40B4-BE49-F238E27FC236}">
                    <a16:creationId xmlns:a16="http://schemas.microsoft.com/office/drawing/2014/main" id="{EB537C74-E274-43F6-9433-DC121E8CF9C9}"/>
                  </a:ext>
                </a:extLst>
              </p:cNvPr>
              <p:cNvSpPr txBox="1">
                <a:spLocks noRot="1" noChangeAspect="1" noMove="1" noResize="1" noEditPoints="1" noAdjustHandles="1" noChangeArrowheads="1" noChangeShapeType="1" noTextEdit="1"/>
              </p:cNvSpPr>
              <p:nvPr/>
            </p:nvSpPr>
            <p:spPr>
              <a:xfrm>
                <a:off x="708680" y="3398527"/>
                <a:ext cx="3919406" cy="400110"/>
              </a:xfrm>
              <a:prstGeom prst="rect">
                <a:avLst/>
              </a:prstGeom>
              <a:blipFill>
                <a:blip r:embed="rId4"/>
                <a:stretch>
                  <a:fillRect l="-1555" t="-10769" r="-1089"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56B179C-0D77-ADA1-55E6-67562DFC4D9B}"/>
                  </a:ext>
                </a:extLst>
              </p:cNvPr>
              <p:cNvSpPr txBox="1"/>
              <p:nvPr/>
            </p:nvSpPr>
            <p:spPr>
              <a:xfrm>
                <a:off x="1164978" y="4097898"/>
                <a:ext cx="2293192" cy="468205"/>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2" name="テキスト ボックス 21">
                <a:extLst>
                  <a:ext uri="{FF2B5EF4-FFF2-40B4-BE49-F238E27FC236}">
                    <a16:creationId xmlns:a16="http://schemas.microsoft.com/office/drawing/2014/main" id="{956B179C-0D77-ADA1-55E6-67562DFC4D9B}"/>
                  </a:ext>
                </a:extLst>
              </p:cNvPr>
              <p:cNvSpPr txBox="1">
                <a:spLocks noRot="1" noChangeAspect="1" noMove="1" noResize="1" noEditPoints="1" noAdjustHandles="1" noChangeArrowheads="1" noChangeShapeType="1" noTextEdit="1"/>
              </p:cNvSpPr>
              <p:nvPr/>
            </p:nvSpPr>
            <p:spPr>
              <a:xfrm>
                <a:off x="1164978" y="4097898"/>
                <a:ext cx="2293192" cy="468205"/>
              </a:xfrm>
              <a:prstGeom prst="rect">
                <a:avLst/>
              </a:prstGeom>
              <a:blipFill>
                <a:blip r:embed="rId5"/>
                <a:stretch>
                  <a:fillRect l="-532" t="-6494" r="-31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797ACB-ECCD-30D2-EF6C-F2BD632805A5}"/>
                  </a:ext>
                </a:extLst>
              </p:cNvPr>
              <p:cNvSpPr txBox="1"/>
              <p:nvPr/>
            </p:nvSpPr>
            <p:spPr>
              <a:xfrm>
                <a:off x="3849966" y="4086110"/>
                <a:ext cx="2793265" cy="47000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sSup>
                      <m:sSupPr>
                        <m:ctrlPr>
                          <a:rPr kumimoji="1" lang="en-US" altLang="ja-JP" sz="2400" b="1" i="1" smtClean="0">
                            <a:latin typeface="Cambria Math" panose="02040503050406030204" pitchFamily="18" charset="0"/>
                            <a:ea typeface="Cambria Math" panose="02040503050406030204" pitchFamily="18" charset="0"/>
                          </a:rPr>
                        </m:ctrlPr>
                      </m:sSupPr>
                      <m:e>
                        <m:r>
                          <a:rPr kumimoji="1" lang="en-US" altLang="ja-JP" sz="2400" b="1" i="1" smtClean="0">
                            <a:latin typeface="Cambria Math" panose="02040503050406030204" pitchFamily="18" charset="0"/>
                            <a:ea typeface="Cambria Math" panose="02040503050406030204" pitchFamily="18" charset="0"/>
                          </a:rPr>
                          <m:t>)</m:t>
                        </m:r>
                      </m:e>
                      <m:sup>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3" name="テキスト ボックス 22">
                <a:extLst>
                  <a:ext uri="{FF2B5EF4-FFF2-40B4-BE49-F238E27FC236}">
                    <a16:creationId xmlns:a16="http://schemas.microsoft.com/office/drawing/2014/main" id="{45797ACB-ECCD-30D2-EF6C-F2BD632805A5}"/>
                  </a:ext>
                </a:extLst>
              </p:cNvPr>
              <p:cNvSpPr txBox="1">
                <a:spLocks noRot="1" noChangeAspect="1" noMove="1" noResize="1" noEditPoints="1" noAdjustHandles="1" noChangeArrowheads="1" noChangeShapeType="1" noTextEdit="1"/>
              </p:cNvSpPr>
              <p:nvPr/>
            </p:nvSpPr>
            <p:spPr>
              <a:xfrm>
                <a:off x="3849966" y="4086110"/>
                <a:ext cx="2793265" cy="470000"/>
              </a:xfrm>
              <a:prstGeom prst="rect">
                <a:avLst/>
              </a:prstGeom>
              <a:blipFill>
                <a:blip r:embed="rId6"/>
                <a:stretch>
                  <a:fillRect t="-6494" b="-12987"/>
                </a:stretch>
              </a:blipFill>
            </p:spPr>
            <p:txBody>
              <a:bodyPr/>
              <a:lstStyle/>
              <a:p>
                <a:r>
                  <a:rPr lang="ja-JP" altLang="en-US">
                    <a:noFill/>
                  </a:rPr>
                  <a:t> </a:t>
                </a:r>
              </a:p>
            </p:txBody>
          </p:sp>
        </mc:Fallback>
      </mc:AlternateContent>
      <p:sp>
        <p:nvSpPr>
          <p:cNvPr id="24" name="矢印: 右 23">
            <a:extLst>
              <a:ext uri="{FF2B5EF4-FFF2-40B4-BE49-F238E27FC236}">
                <a16:creationId xmlns:a16="http://schemas.microsoft.com/office/drawing/2014/main" id="{DF249270-1BB8-1F68-A24B-FDA840912F52}"/>
              </a:ext>
            </a:extLst>
          </p:cNvPr>
          <p:cNvSpPr/>
          <p:nvPr/>
        </p:nvSpPr>
        <p:spPr>
          <a:xfrm>
            <a:off x="3319420" y="415441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4F0239E-6B15-502E-1874-25485CFB9732}"/>
                  </a:ext>
                </a:extLst>
              </p:cNvPr>
              <p:cNvSpPr txBox="1"/>
              <p:nvPr/>
            </p:nvSpPr>
            <p:spPr>
              <a:xfrm>
                <a:off x="7305329" y="4076096"/>
                <a:ext cx="3932423" cy="510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sSup>
                        <m:sSupPr>
                          <m:ctrlPr>
                            <a:rPr kumimoji="1" lang="en-US" altLang="ja-JP" sz="2400" b="1" i="1">
                              <a:latin typeface="Cambria Math" panose="02040503050406030204" pitchFamily="18" charset="0"/>
                              <a:ea typeface="Cambria Math" panose="02040503050406030204" pitchFamily="18" charset="0"/>
                            </a:rPr>
                          </m:ctrlPr>
                        </m:sSupPr>
                        <m:e>
                          <m:r>
                            <a:rPr kumimoji="1" lang="en-US" altLang="ja-JP" sz="2400" b="1" i="1">
                              <a:latin typeface="Cambria Math" panose="02040503050406030204" pitchFamily="18" charset="0"/>
                              <a:ea typeface="Cambria Math" panose="02040503050406030204" pitchFamily="18" charset="0"/>
                            </a:rPr>
                            <m:t>)</m:t>
                          </m:r>
                        </m:e>
                        <m: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r>
                        <m:rPr>
                          <m:nor/>
                        </m:rPr>
                        <a:rPr kumimoji="1" lang="ja-JP" altLang="en-US" sz="2400" dirty="0">
                          <a:latin typeface="メイリオ" panose="020B0604030504040204" pitchFamily="50" charset="-128"/>
                          <a:ea typeface="メイリオ" panose="020B0604030504040204" pitchFamily="50" charset="-128"/>
                        </a:rPr>
                        <m:t>　</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44F0239E-6B15-502E-1874-25485CFB9732}"/>
                  </a:ext>
                </a:extLst>
              </p:cNvPr>
              <p:cNvSpPr txBox="1">
                <a:spLocks noRot="1" noChangeAspect="1" noMove="1" noResize="1" noEditPoints="1" noAdjustHandles="1" noChangeArrowheads="1" noChangeShapeType="1" noTextEdit="1"/>
              </p:cNvSpPr>
              <p:nvPr/>
            </p:nvSpPr>
            <p:spPr>
              <a:xfrm>
                <a:off x="7305329" y="4076096"/>
                <a:ext cx="3932423" cy="510011"/>
              </a:xfrm>
              <a:prstGeom prst="rect">
                <a:avLst/>
              </a:prstGeom>
              <a:blipFill>
                <a:blip r:embed="rId7"/>
                <a:stretch>
                  <a:fillRect b="-10843"/>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31F72225-2389-9EFE-5517-02FC1C671F4A}"/>
              </a:ext>
            </a:extLst>
          </p:cNvPr>
          <p:cNvSpPr txBox="1"/>
          <p:nvPr/>
        </p:nvSpPr>
        <p:spPr>
          <a:xfrm>
            <a:off x="8488448" y="3519576"/>
            <a:ext cx="20457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r>
              <a:rPr kumimoji="1" lang="en-US" altLang="ja-JP" sz="2000" dirty="0">
                <a:latin typeface="メイリオ" panose="020B0604030504040204" pitchFamily="50" charset="-128"/>
                <a:ea typeface="メイリオ" panose="020B0604030504040204" pitchFamily="50" charset="-128"/>
              </a:rPr>
              <a:t>(3×3) </a:t>
            </a:r>
            <a:endParaRPr kumimoji="1" lang="ja-JP" altLang="en-US"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601A66B-7766-4105-F093-151370256D41}"/>
                  </a:ext>
                </a:extLst>
              </p:cNvPr>
              <p:cNvSpPr txBox="1"/>
              <p:nvPr/>
            </p:nvSpPr>
            <p:spPr>
              <a:xfrm>
                <a:off x="1275386" y="2056718"/>
                <a:ext cx="5824415" cy="400110"/>
              </a:xfrm>
              <a:prstGeom prst="rect">
                <a:avLst/>
              </a:prstGeom>
              <a:noFill/>
            </p:spPr>
            <p:txBody>
              <a:bodyPr wrap="non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𝑩</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とも</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とも直交するという意味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32" name="テキスト ボックス 31">
                <a:extLst>
                  <a:ext uri="{FF2B5EF4-FFF2-40B4-BE49-F238E27FC236}">
                    <a16:creationId xmlns:a16="http://schemas.microsoft.com/office/drawing/2014/main" id="{5601A66B-7766-4105-F093-151370256D41}"/>
                  </a:ext>
                </a:extLst>
              </p:cNvPr>
              <p:cNvSpPr txBox="1">
                <a:spLocks noRot="1" noChangeAspect="1" noMove="1" noResize="1" noEditPoints="1" noAdjustHandles="1" noChangeArrowheads="1" noChangeShapeType="1" noTextEdit="1"/>
              </p:cNvSpPr>
              <p:nvPr/>
            </p:nvSpPr>
            <p:spPr>
              <a:xfrm>
                <a:off x="1275386" y="2056718"/>
                <a:ext cx="5824415" cy="400110"/>
              </a:xfrm>
              <a:prstGeom prst="rect">
                <a:avLst/>
              </a:prstGeom>
              <a:blipFill>
                <a:blip r:embed="rId8"/>
                <a:stretch>
                  <a:fillRect l="-1046" t="-10606" b="-2575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CF7B8EF3-481E-FDBF-8A95-0478B747CF2C}"/>
              </a:ext>
            </a:extLst>
          </p:cNvPr>
          <p:cNvSpPr txBox="1"/>
          <p:nvPr/>
        </p:nvSpPr>
        <p:spPr>
          <a:xfrm>
            <a:off x="3687926" y="4901383"/>
            <a:ext cx="301717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2×1</a:t>
            </a:r>
            <a:r>
              <a:rPr kumimoji="1" lang="ja-JP" altLang="en-US" sz="2000" dirty="0">
                <a:latin typeface="メイリオ" panose="020B0604030504040204" pitchFamily="50" charset="-128"/>
                <a:ea typeface="メイリオ" panose="020B0604030504040204" pitchFamily="50" charset="-128"/>
              </a:rPr>
              <a:t>となる（なぜか？）</a:t>
            </a:r>
          </a:p>
        </p:txBody>
      </p:sp>
      <p:sp>
        <p:nvSpPr>
          <p:cNvPr id="34" name="吹き出し: 四角形 33">
            <a:extLst>
              <a:ext uri="{FF2B5EF4-FFF2-40B4-BE49-F238E27FC236}">
                <a16:creationId xmlns:a16="http://schemas.microsoft.com/office/drawing/2014/main" id="{EE5ABFEE-A2D4-9FC7-EC18-8C525DB8FEB8}"/>
              </a:ext>
            </a:extLst>
          </p:cNvPr>
          <p:cNvSpPr/>
          <p:nvPr/>
        </p:nvSpPr>
        <p:spPr>
          <a:xfrm>
            <a:off x="8774397" y="4067252"/>
            <a:ext cx="1859587" cy="507716"/>
          </a:xfrm>
          <a:prstGeom prst="wedgeRectCallout">
            <a:avLst>
              <a:gd name="adj1" fmla="val -22757"/>
              <a:gd name="adj2" fmla="val -88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02461D25-6DE7-D067-F75B-C6FA16E87D3A}"/>
              </a:ext>
            </a:extLst>
          </p:cNvPr>
          <p:cNvSpPr/>
          <p:nvPr/>
        </p:nvSpPr>
        <p:spPr>
          <a:xfrm>
            <a:off x="3799881" y="4038725"/>
            <a:ext cx="2793265" cy="5654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5FEEC04-ABCC-9880-1DAA-E35216334D28}"/>
                  </a:ext>
                </a:extLst>
              </p:cNvPr>
              <p:cNvSpPr txBox="1"/>
              <p:nvPr/>
            </p:nvSpPr>
            <p:spPr>
              <a:xfrm>
                <a:off x="741872" y="1073881"/>
                <a:ext cx="3190682"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𝑩</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ja-JP" altLang="en-US" sz="2400" i="1">
                        <a:latin typeface="Cambria Math" panose="02040503050406030204" pitchFamily="18" charset="0"/>
                        <a:ea typeface="メイリオ" panose="020B0604030504040204" pitchFamily="50" charset="-128"/>
                      </a:rPr>
                      <m:t>から</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を求める</a:t>
                </a:r>
              </a:p>
            </p:txBody>
          </p:sp>
        </mc:Choice>
        <mc:Fallback xmlns="">
          <p:sp>
            <p:nvSpPr>
              <p:cNvPr id="2" name="テキスト ボックス 1">
                <a:extLst>
                  <a:ext uri="{FF2B5EF4-FFF2-40B4-BE49-F238E27FC236}">
                    <a16:creationId xmlns:a16="http://schemas.microsoft.com/office/drawing/2014/main" id="{75FEEC04-ABCC-9880-1DAA-E35216334D28}"/>
                  </a:ext>
                </a:extLst>
              </p:cNvPr>
              <p:cNvSpPr txBox="1">
                <a:spLocks noRot="1" noChangeAspect="1" noMove="1" noResize="1" noEditPoints="1" noAdjustHandles="1" noChangeArrowheads="1" noChangeShapeType="1" noTextEdit="1"/>
              </p:cNvSpPr>
              <p:nvPr/>
            </p:nvSpPr>
            <p:spPr>
              <a:xfrm>
                <a:off x="741872" y="1073881"/>
                <a:ext cx="3190682" cy="461665"/>
              </a:xfrm>
              <a:prstGeom prst="rect">
                <a:avLst/>
              </a:prstGeom>
              <a:blipFill>
                <a:blip r:embed="rId9"/>
                <a:stretch>
                  <a:fillRect l="-765" t="-7895" r="-1912" b="-31579"/>
                </a:stretch>
              </a:blipFill>
            </p:spPr>
            <p:txBody>
              <a:bodyPr/>
              <a:lstStyle/>
              <a:p>
                <a:r>
                  <a:rPr lang="ja-JP" altLang="en-US">
                    <a:noFill/>
                  </a:rPr>
                  <a:t> </a:t>
                </a:r>
              </a:p>
            </p:txBody>
          </p:sp>
        </mc:Fallback>
      </mc:AlternateContent>
      <p:cxnSp>
        <p:nvCxnSpPr>
          <p:cNvPr id="31" name="直線矢印コネクタ 30">
            <a:extLst>
              <a:ext uri="{FF2B5EF4-FFF2-40B4-BE49-F238E27FC236}">
                <a16:creationId xmlns:a16="http://schemas.microsoft.com/office/drawing/2014/main" id="{2DE22BE2-9BAC-2F2F-8FA7-E01683224641}"/>
              </a:ext>
            </a:extLst>
          </p:cNvPr>
          <p:cNvCxnSpPr/>
          <p:nvPr/>
        </p:nvCxnSpPr>
        <p:spPr>
          <a:xfrm flipV="1">
            <a:off x="3932554" y="4438835"/>
            <a:ext cx="0" cy="429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矢印: 右 34">
            <a:extLst>
              <a:ext uri="{FF2B5EF4-FFF2-40B4-BE49-F238E27FC236}">
                <a16:creationId xmlns:a16="http://schemas.microsoft.com/office/drawing/2014/main" id="{26B00C8C-52A6-A052-C9E7-34D26E82D875}"/>
              </a:ext>
            </a:extLst>
          </p:cNvPr>
          <p:cNvSpPr/>
          <p:nvPr/>
        </p:nvSpPr>
        <p:spPr>
          <a:xfrm>
            <a:off x="6824860" y="419633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96268B1C-0F6C-7201-EAD5-BAD25CB7E972}"/>
                  </a:ext>
                </a:extLst>
              </p:cNvPr>
              <p:cNvSpPr txBox="1"/>
              <p:nvPr/>
            </p:nvSpPr>
            <p:spPr>
              <a:xfrm>
                <a:off x="1800614" y="5706937"/>
                <a:ext cx="6791796" cy="7376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b="1" i="1" smtClean="0">
                              <a:latin typeface="Cambria Math" panose="02040503050406030204" pitchFamily="18" charset="0"/>
                              <a:ea typeface="メイリオ" panose="020B0604030504040204" pitchFamily="50" charset="-128"/>
                            </a:rPr>
                          </m:ctrlPr>
                        </m:dPr>
                        <m:e>
                          <m:eqArr>
                            <m:eqArrPr>
                              <m:ctrlPr>
                                <a:rPr kumimoji="1" lang="en-US" altLang="ja-JP" sz="2400" b="1" i="1">
                                  <a:latin typeface="Cambria Math" panose="02040503050406030204" pitchFamily="18" charset="0"/>
                                  <a:ea typeface="メイリオ" panose="020B0604030504040204" pitchFamily="50" charset="-128"/>
                                </a:rPr>
                              </m:ctrlPr>
                            </m:eqArr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eqArr>
                        </m:e>
                      </m:d>
                      <m:d>
                        <m:dPr>
                          <m:begChr m:val="["/>
                          <m:endChr m:val="]"/>
                          <m:ctrlPr>
                            <a:rPr kumimoji="1" lang="en-US" altLang="ja-JP" sz="2400" b="1" i="1">
                              <a:latin typeface="Cambria Math" panose="02040503050406030204" pitchFamily="18" charset="0"/>
                              <a:ea typeface="Cambria Math" panose="02040503050406030204" pitchFamily="18" charset="0"/>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r>
                            <m:rPr>
                              <m:nor/>
                            </m:rPr>
                            <a:rPr kumimoji="1" lang="en-US" altLang="ja-JP" sz="2400" b="1" dirty="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e>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e>
                            </m:mr>
                          </m:m>
                        </m:e>
                      </m:d>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b="1"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400" b="1" i="1" smtClean="0">
                                  <a:latin typeface="Cambria Math" panose="02040503050406030204" pitchFamily="18" charset="0"/>
                                  <a:ea typeface="Cambria Math" panose="02040503050406030204" pitchFamily="18" charset="0"/>
                                </a:rPr>
                              </m:ctrlPr>
                            </m:mPr>
                            <m:mr>
                              <m:e>
                                <m:r>
                                  <m:rPr>
                                    <m:brk m:alnAt="7"/>
                                  </m:rPr>
                                  <a:rPr kumimoji="1" lang="en-US" altLang="ja-JP" sz="2400" b="1" i="1" smtClean="0">
                                    <a:latin typeface="Cambria Math" panose="02040503050406030204" pitchFamily="18" charset="0"/>
                                    <a:ea typeface="Cambria Math" panose="02040503050406030204" pitchFamily="18" charset="0"/>
                                  </a:rPr>
                                  <m:t>𝟏</m:t>
                                </m:r>
                              </m:e>
                              <m:e>
                                <m:r>
                                  <a:rPr kumimoji="1" lang="en-US" altLang="ja-JP" sz="2400" b="1" i="1" smtClean="0">
                                    <a:latin typeface="Cambria Math" panose="02040503050406030204" pitchFamily="18" charset="0"/>
                                    <a:ea typeface="Cambria Math" panose="02040503050406030204" pitchFamily="18" charset="0"/>
                                  </a:rPr>
                                  <m:t>𝟎</m:t>
                                </m:r>
                              </m:e>
                            </m:mr>
                            <m:mr>
                              <m:e>
                                <m:r>
                                  <a:rPr kumimoji="1" lang="en-US" altLang="ja-JP" sz="2400" b="1" i="1" smtClean="0">
                                    <a:latin typeface="Cambria Math" panose="02040503050406030204" pitchFamily="18" charset="0"/>
                                    <a:ea typeface="Cambria Math" panose="02040503050406030204" pitchFamily="18" charset="0"/>
                                  </a:rPr>
                                  <m:t>𝟎</m:t>
                                </m:r>
                              </m:e>
                              <m:e>
                                <m:r>
                                  <a:rPr kumimoji="1" lang="en-US" altLang="ja-JP" sz="2400" b="1" i="1" smtClean="0">
                                    <a:latin typeface="Cambria Math" panose="02040503050406030204" pitchFamily="18" charset="0"/>
                                    <a:ea typeface="Cambria Math" panose="02040503050406030204" pitchFamily="18" charset="0"/>
                                  </a:rPr>
                                  <m:t>𝟏</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96268B1C-0F6C-7201-EAD5-BAD25CB7E972}"/>
                  </a:ext>
                </a:extLst>
              </p:cNvPr>
              <p:cNvSpPr txBox="1">
                <a:spLocks noRot="1" noChangeAspect="1" noMove="1" noResize="1" noEditPoints="1" noAdjustHandles="1" noChangeArrowheads="1" noChangeShapeType="1" noTextEdit="1"/>
              </p:cNvSpPr>
              <p:nvPr/>
            </p:nvSpPr>
            <p:spPr>
              <a:xfrm>
                <a:off x="1800614" y="5706937"/>
                <a:ext cx="6791796" cy="737638"/>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FF91238-1EFC-796D-D30C-0B1C00DB978B}"/>
                  </a:ext>
                </a:extLst>
              </p:cNvPr>
              <p:cNvSpPr txBox="1"/>
              <p:nvPr/>
            </p:nvSpPr>
            <p:spPr>
              <a:xfrm>
                <a:off x="5180944" y="6383171"/>
                <a:ext cx="1907766" cy="461665"/>
              </a:xfrm>
              <a:prstGeom prst="rect">
                <a:avLst/>
              </a:prstGeom>
              <a:noFill/>
            </p:spPr>
            <p:txBody>
              <a:bodyPr wrap="non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a14:m>
                <a:r>
                  <a:rPr kumimoji="1" lang="ja-JP" altLang="en-US" sz="2400" dirty="0">
                    <a:latin typeface="メイリオ" panose="020B0604030504040204" pitchFamily="50" charset="-128"/>
                    <a:ea typeface="メイリオ" panose="020B0604030504040204" pitchFamily="50" charset="-128"/>
                  </a:rPr>
                  <a:t>は直交</a:t>
                </a:r>
              </a:p>
            </p:txBody>
          </p:sp>
        </mc:Choice>
        <mc:Fallback xmlns="">
          <p:sp>
            <p:nvSpPr>
              <p:cNvPr id="38" name="テキスト ボックス 37">
                <a:extLst>
                  <a:ext uri="{FF2B5EF4-FFF2-40B4-BE49-F238E27FC236}">
                    <a16:creationId xmlns:a16="http://schemas.microsoft.com/office/drawing/2014/main" id="{1FF91238-1EFC-796D-D30C-0B1C00DB978B}"/>
                  </a:ext>
                </a:extLst>
              </p:cNvPr>
              <p:cNvSpPr txBox="1">
                <a:spLocks noRot="1" noChangeAspect="1" noMove="1" noResize="1" noEditPoints="1" noAdjustHandles="1" noChangeArrowheads="1" noChangeShapeType="1" noTextEdit="1"/>
              </p:cNvSpPr>
              <p:nvPr/>
            </p:nvSpPr>
            <p:spPr>
              <a:xfrm>
                <a:off x="5180944" y="6383171"/>
                <a:ext cx="1907766" cy="461665"/>
              </a:xfrm>
              <a:prstGeom prst="rect">
                <a:avLst/>
              </a:prstGeom>
              <a:blipFill>
                <a:blip r:embed="rId16"/>
                <a:stretch>
                  <a:fillRect l="-958" t="-7895" r="-3834"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F5F84169-0B08-8E54-1464-50A57C54AF31}"/>
                  </a:ext>
                </a:extLst>
              </p:cNvPr>
              <p:cNvSpPr txBox="1"/>
              <p:nvPr/>
            </p:nvSpPr>
            <p:spPr>
              <a:xfrm>
                <a:off x="9152210" y="5841653"/>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9" name="テキスト ボックス 38">
                <a:extLst>
                  <a:ext uri="{FF2B5EF4-FFF2-40B4-BE49-F238E27FC236}">
                    <a16:creationId xmlns:a16="http://schemas.microsoft.com/office/drawing/2014/main" id="{F5F84169-0B08-8E54-1464-50A57C54AF31}"/>
                  </a:ext>
                </a:extLst>
              </p:cNvPr>
              <p:cNvSpPr txBox="1">
                <a:spLocks noRot="1" noChangeAspect="1" noMove="1" noResize="1" noEditPoints="1" noAdjustHandles="1" noChangeArrowheads="1" noChangeShapeType="1" noTextEdit="1"/>
              </p:cNvSpPr>
              <p:nvPr/>
            </p:nvSpPr>
            <p:spPr>
              <a:xfrm>
                <a:off x="9152210" y="5841653"/>
                <a:ext cx="1628010" cy="468205"/>
              </a:xfrm>
              <a:prstGeom prst="rect">
                <a:avLst/>
              </a:prstGeom>
              <a:blipFill>
                <a:blip r:embed="rId17"/>
                <a:stretch>
                  <a:fillRect t="-6494"/>
                </a:stretch>
              </a:blipFill>
            </p:spPr>
            <p:txBody>
              <a:bodyPr/>
              <a:lstStyle/>
              <a:p>
                <a:r>
                  <a:rPr lang="ja-JP" altLang="en-US">
                    <a:noFill/>
                  </a:rPr>
                  <a:t> </a:t>
                </a:r>
              </a:p>
            </p:txBody>
          </p:sp>
        </mc:Fallback>
      </mc:AlternateContent>
      <p:sp>
        <p:nvSpPr>
          <p:cNvPr id="40" name="矢印: 右 39">
            <a:extLst>
              <a:ext uri="{FF2B5EF4-FFF2-40B4-BE49-F238E27FC236}">
                <a16:creationId xmlns:a16="http://schemas.microsoft.com/office/drawing/2014/main" id="{BEAAC0A9-EC07-623F-CE92-9B41C8120DAB}"/>
              </a:ext>
            </a:extLst>
          </p:cNvPr>
          <p:cNvSpPr/>
          <p:nvPr/>
        </p:nvSpPr>
        <p:spPr>
          <a:xfrm>
            <a:off x="8622702" y="5910159"/>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29ABA1F-C034-9A48-4816-FCF8D4111DA6}"/>
              </a:ext>
            </a:extLst>
          </p:cNvPr>
          <p:cNvSpPr/>
          <p:nvPr/>
        </p:nvSpPr>
        <p:spPr>
          <a:xfrm>
            <a:off x="9082164" y="5794184"/>
            <a:ext cx="1632942" cy="56546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98ACF14E-9B6A-945B-E9C2-691054A743A7}"/>
              </a:ext>
            </a:extLst>
          </p:cNvPr>
          <p:cNvSpPr txBox="1"/>
          <p:nvPr/>
        </p:nvSpPr>
        <p:spPr>
          <a:xfrm>
            <a:off x="9085201" y="5441543"/>
            <a:ext cx="1467068"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主成分得点</a:t>
            </a:r>
          </a:p>
        </p:txBody>
      </p:sp>
      <p:cxnSp>
        <p:nvCxnSpPr>
          <p:cNvPr id="28" name="コネクタ: 曲線 27">
            <a:extLst>
              <a:ext uri="{FF2B5EF4-FFF2-40B4-BE49-F238E27FC236}">
                <a16:creationId xmlns:a16="http://schemas.microsoft.com/office/drawing/2014/main" id="{1A88A720-B1D4-4BB5-3AE5-39308B811132}"/>
              </a:ext>
            </a:extLst>
          </p:cNvPr>
          <p:cNvCxnSpPr>
            <a:cxnSpLocks/>
            <a:stCxn id="78" idx="2"/>
            <a:endCxn id="37" idx="1"/>
          </p:cNvCxnSpPr>
          <p:nvPr/>
        </p:nvCxnSpPr>
        <p:spPr>
          <a:xfrm rot="5400000">
            <a:off x="2679872" y="3035811"/>
            <a:ext cx="948263" cy="4085023"/>
          </a:xfrm>
          <a:prstGeom prst="curvedConnector4">
            <a:avLst>
              <a:gd name="adj1" fmla="val 39452"/>
              <a:gd name="adj2" fmla="val 105596"/>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正方形/長方形 43">
            <a:extLst>
              <a:ext uri="{FF2B5EF4-FFF2-40B4-BE49-F238E27FC236}">
                <a16:creationId xmlns:a16="http://schemas.microsoft.com/office/drawing/2014/main" id="{AC93834F-ED37-C3D0-B1C1-AB99F108A4CF}"/>
              </a:ext>
            </a:extLst>
          </p:cNvPr>
          <p:cNvSpPr/>
          <p:nvPr/>
        </p:nvSpPr>
        <p:spPr>
          <a:xfrm rot="19552138">
            <a:off x="8813582" y="1353405"/>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5" name="直線コネクタ 44">
            <a:extLst>
              <a:ext uri="{FF2B5EF4-FFF2-40B4-BE49-F238E27FC236}">
                <a16:creationId xmlns:a16="http://schemas.microsoft.com/office/drawing/2014/main" id="{17B6662B-01D8-0F75-1EC8-18CC9DBC0497}"/>
              </a:ext>
            </a:extLst>
          </p:cNvPr>
          <p:cNvCxnSpPr>
            <a:cxnSpLocks/>
          </p:cNvCxnSpPr>
          <p:nvPr/>
        </p:nvCxnSpPr>
        <p:spPr>
          <a:xfrm>
            <a:off x="9391494" y="505827"/>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860D404-7C82-1F8E-0C49-9580C8F6B2D4}"/>
              </a:ext>
            </a:extLst>
          </p:cNvPr>
          <p:cNvCxnSpPr>
            <a:cxnSpLocks/>
          </p:cNvCxnSpPr>
          <p:nvPr/>
        </p:nvCxnSpPr>
        <p:spPr>
          <a:xfrm flipH="1">
            <a:off x="7810344" y="1915527"/>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35EC1F01-2661-4379-248C-653CF7F7F422}"/>
              </a:ext>
            </a:extLst>
          </p:cNvPr>
          <p:cNvCxnSpPr>
            <a:cxnSpLocks/>
          </p:cNvCxnSpPr>
          <p:nvPr/>
        </p:nvCxnSpPr>
        <p:spPr>
          <a:xfrm flipH="1" flipV="1">
            <a:off x="9391494" y="1915527"/>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EB33A91B-9AFA-E9C8-4A50-CCFE0841D6D1}"/>
              </a:ext>
            </a:extLst>
          </p:cNvPr>
          <p:cNvCxnSpPr>
            <a:cxnSpLocks/>
          </p:cNvCxnSpPr>
          <p:nvPr/>
        </p:nvCxnSpPr>
        <p:spPr>
          <a:xfrm flipV="1">
            <a:off x="9391494" y="1780395"/>
            <a:ext cx="1601133" cy="125607"/>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9" name="直線矢印コネクタ 48">
            <a:extLst>
              <a:ext uri="{FF2B5EF4-FFF2-40B4-BE49-F238E27FC236}">
                <a16:creationId xmlns:a16="http://schemas.microsoft.com/office/drawing/2014/main" id="{2D8B4A36-A0B7-E345-F419-67DA8007DF6B}"/>
              </a:ext>
            </a:extLst>
          </p:cNvPr>
          <p:cNvCxnSpPr>
            <a:cxnSpLocks/>
          </p:cNvCxnSpPr>
          <p:nvPr/>
        </p:nvCxnSpPr>
        <p:spPr>
          <a:xfrm flipH="1">
            <a:off x="8284565" y="1915527"/>
            <a:ext cx="1106929" cy="9733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テキスト ボックス 49">
            <a:extLst>
              <a:ext uri="{FF2B5EF4-FFF2-40B4-BE49-F238E27FC236}">
                <a16:creationId xmlns:a16="http://schemas.microsoft.com/office/drawing/2014/main" id="{6077A6D7-8CCE-F567-22CC-7AEEA44995D9}"/>
              </a:ext>
            </a:extLst>
          </p:cNvPr>
          <p:cNvSpPr txBox="1"/>
          <p:nvPr/>
        </p:nvSpPr>
        <p:spPr>
          <a:xfrm>
            <a:off x="9398523" y="127444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51" name="直線コネクタ 50">
            <a:extLst>
              <a:ext uri="{FF2B5EF4-FFF2-40B4-BE49-F238E27FC236}">
                <a16:creationId xmlns:a16="http://schemas.microsoft.com/office/drawing/2014/main" id="{B9262E45-F10B-713D-1F98-93BCEBEAC54B}"/>
              </a:ext>
            </a:extLst>
          </p:cNvPr>
          <p:cNvCxnSpPr>
            <a:cxnSpLocks/>
          </p:cNvCxnSpPr>
          <p:nvPr/>
        </p:nvCxnSpPr>
        <p:spPr>
          <a:xfrm>
            <a:off x="9573714" y="1458269"/>
            <a:ext cx="12193" cy="1020389"/>
          </a:xfrm>
          <a:prstGeom prst="line">
            <a:avLst/>
          </a:prstGeom>
          <a:ln w="19050">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DC0F3882-2141-029C-A6D1-04C42A0969DD}"/>
              </a:ext>
            </a:extLst>
          </p:cNvPr>
          <p:cNvSpPr txBox="1"/>
          <p:nvPr/>
        </p:nvSpPr>
        <p:spPr>
          <a:xfrm>
            <a:off x="9337517" y="2257981"/>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cxnSp>
        <p:nvCxnSpPr>
          <p:cNvPr id="53" name="直線コネクタ 52">
            <a:extLst>
              <a:ext uri="{FF2B5EF4-FFF2-40B4-BE49-F238E27FC236}">
                <a16:creationId xmlns:a16="http://schemas.microsoft.com/office/drawing/2014/main" id="{50A74A28-2DA4-94C3-AD9C-C35882FC411C}"/>
              </a:ext>
            </a:extLst>
          </p:cNvPr>
          <p:cNvCxnSpPr>
            <a:cxnSpLocks/>
          </p:cNvCxnSpPr>
          <p:nvPr/>
        </p:nvCxnSpPr>
        <p:spPr>
          <a:xfrm flipH="1">
            <a:off x="8855483" y="2478658"/>
            <a:ext cx="7182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B95A23C-1F4C-55BA-EC68-368F22F858D0}"/>
              </a:ext>
            </a:extLst>
          </p:cNvPr>
          <p:cNvCxnSpPr>
            <a:cxnSpLocks/>
          </p:cNvCxnSpPr>
          <p:nvPr/>
        </p:nvCxnSpPr>
        <p:spPr>
          <a:xfrm flipV="1">
            <a:off x="9580624" y="1909973"/>
            <a:ext cx="571155" cy="56868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CB40EE43-62A4-AB3A-8B98-4225A86E96A7}"/>
                  </a:ext>
                </a:extLst>
              </p:cNvPr>
              <p:cNvSpPr txBox="1"/>
              <p:nvPr/>
            </p:nvSpPr>
            <p:spPr>
              <a:xfrm>
                <a:off x="9391494" y="1043606"/>
                <a:ext cx="46230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𝑏</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CB40EE43-62A4-AB3A-8B98-4225A86E96A7}"/>
                  </a:ext>
                </a:extLst>
              </p:cNvPr>
              <p:cNvSpPr txBox="1">
                <a:spLocks noRot="1" noChangeAspect="1" noMove="1" noResize="1" noEditPoints="1" noAdjustHandles="1" noChangeArrowheads="1" noChangeShapeType="1" noTextEdit="1"/>
              </p:cNvSpPr>
              <p:nvPr/>
            </p:nvSpPr>
            <p:spPr>
              <a:xfrm>
                <a:off x="9391494" y="1043606"/>
                <a:ext cx="462306" cy="461665"/>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B1F96C1-AB69-6C6E-747D-04477AFDB070}"/>
                  </a:ext>
                </a:extLst>
              </p:cNvPr>
              <p:cNvSpPr txBox="1"/>
              <p:nvPr/>
            </p:nvSpPr>
            <p:spPr>
              <a:xfrm>
                <a:off x="8458357" y="2227203"/>
                <a:ext cx="40145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6" name="テキスト ボックス 55">
                <a:extLst>
                  <a:ext uri="{FF2B5EF4-FFF2-40B4-BE49-F238E27FC236}">
                    <a16:creationId xmlns:a16="http://schemas.microsoft.com/office/drawing/2014/main" id="{FB1F96C1-AB69-6C6E-747D-04477AFDB070}"/>
                  </a:ext>
                </a:extLst>
              </p:cNvPr>
              <p:cNvSpPr txBox="1">
                <a:spLocks noRot="1" noChangeAspect="1" noMove="1" noResize="1" noEditPoints="1" noAdjustHandles="1" noChangeArrowheads="1" noChangeShapeType="1" noTextEdit="1"/>
              </p:cNvSpPr>
              <p:nvPr/>
            </p:nvSpPr>
            <p:spPr>
              <a:xfrm>
                <a:off x="8458357" y="2227203"/>
                <a:ext cx="401457" cy="369332"/>
              </a:xfrm>
              <a:prstGeom prst="rect">
                <a:avLst/>
              </a:prstGeom>
              <a:blipFill>
                <a:blip r:embed="rId19"/>
                <a:stretch>
                  <a:fillRect l="-13846" r="-3077"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F17B68FE-C882-F7EC-B004-C5B26199584C}"/>
                  </a:ext>
                </a:extLst>
              </p:cNvPr>
              <p:cNvSpPr txBox="1"/>
              <p:nvPr/>
            </p:nvSpPr>
            <p:spPr>
              <a:xfrm>
                <a:off x="10105018" y="1503230"/>
                <a:ext cx="40857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7" name="テキスト ボックス 56">
                <a:extLst>
                  <a:ext uri="{FF2B5EF4-FFF2-40B4-BE49-F238E27FC236}">
                    <a16:creationId xmlns:a16="http://schemas.microsoft.com/office/drawing/2014/main" id="{F17B68FE-C882-F7EC-B004-C5B26199584C}"/>
                  </a:ext>
                </a:extLst>
              </p:cNvPr>
              <p:cNvSpPr txBox="1">
                <a:spLocks noRot="1" noChangeAspect="1" noMove="1" noResize="1" noEditPoints="1" noAdjustHandles="1" noChangeArrowheads="1" noChangeShapeType="1" noTextEdit="1"/>
              </p:cNvSpPr>
              <p:nvPr/>
            </p:nvSpPr>
            <p:spPr>
              <a:xfrm>
                <a:off x="10105018" y="1503230"/>
                <a:ext cx="408573" cy="369332"/>
              </a:xfrm>
              <a:prstGeom prst="rect">
                <a:avLst/>
              </a:prstGeom>
              <a:blipFill>
                <a:blip r:embed="rId20"/>
                <a:stretch>
                  <a:fillRect l="-13433" r="-1493" b="-2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58B57F5C-9672-C129-1890-47CC31FD60C8}"/>
                  </a:ext>
                </a:extLst>
              </p:cNvPr>
              <p:cNvSpPr txBox="1"/>
              <p:nvPr/>
            </p:nvSpPr>
            <p:spPr>
              <a:xfrm>
                <a:off x="9348658" y="2427249"/>
                <a:ext cx="46416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58B57F5C-9672-C129-1890-47CC31FD60C8}"/>
                  </a:ext>
                </a:extLst>
              </p:cNvPr>
              <p:cNvSpPr txBox="1">
                <a:spLocks noRot="1" noChangeAspect="1" noMove="1" noResize="1" noEditPoints="1" noAdjustHandles="1" noChangeArrowheads="1" noChangeShapeType="1" noTextEdit="1"/>
              </p:cNvSpPr>
              <p:nvPr/>
            </p:nvSpPr>
            <p:spPr>
              <a:xfrm>
                <a:off x="9348658" y="2427249"/>
                <a:ext cx="464165" cy="461665"/>
              </a:xfrm>
              <a:prstGeom prst="rect">
                <a:avLst/>
              </a:prstGeom>
              <a:blipFill>
                <a:blip r:embed="rId21"/>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349F0800-55B0-B56E-3A23-8695AA6712BA}"/>
                  </a:ext>
                </a:extLst>
              </p:cNvPr>
              <p:cNvSpPr txBox="1"/>
              <p:nvPr/>
            </p:nvSpPr>
            <p:spPr>
              <a:xfrm>
                <a:off x="7819607" y="2556827"/>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349F0800-55B0-B56E-3A23-8695AA6712BA}"/>
                  </a:ext>
                </a:extLst>
              </p:cNvPr>
              <p:cNvSpPr txBox="1">
                <a:spLocks noRot="1" noChangeAspect="1" noMove="1" noResize="1" noEditPoints="1" noAdjustHandles="1" noChangeArrowheads="1" noChangeShapeType="1" noTextEdit="1"/>
              </p:cNvSpPr>
              <p:nvPr/>
            </p:nvSpPr>
            <p:spPr>
              <a:xfrm>
                <a:off x="7819607" y="2556827"/>
                <a:ext cx="631840" cy="461665"/>
              </a:xfrm>
              <a:prstGeom prst="rect">
                <a:avLst/>
              </a:prstGeom>
              <a:blipFill>
                <a:blip r:embed="rId22"/>
                <a:stretch>
                  <a:fillRect b="-5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1C589AB-8707-8041-F83B-AC844737A681}"/>
                  </a:ext>
                </a:extLst>
              </p:cNvPr>
              <p:cNvSpPr txBox="1"/>
              <p:nvPr/>
            </p:nvSpPr>
            <p:spPr>
              <a:xfrm>
                <a:off x="10939660" y="1502250"/>
                <a:ext cx="631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0" name="テキスト ボックス 59">
                <a:extLst>
                  <a:ext uri="{FF2B5EF4-FFF2-40B4-BE49-F238E27FC236}">
                    <a16:creationId xmlns:a16="http://schemas.microsoft.com/office/drawing/2014/main" id="{A1C589AB-8707-8041-F83B-AC844737A681}"/>
                  </a:ext>
                </a:extLst>
              </p:cNvPr>
              <p:cNvSpPr txBox="1">
                <a:spLocks noRot="1" noChangeAspect="1" noMove="1" noResize="1" noEditPoints="1" noAdjustHandles="1" noChangeArrowheads="1" noChangeShapeType="1" noTextEdit="1"/>
              </p:cNvSpPr>
              <p:nvPr/>
            </p:nvSpPr>
            <p:spPr>
              <a:xfrm>
                <a:off x="10939660" y="1502250"/>
                <a:ext cx="631840" cy="461665"/>
              </a:xfrm>
              <a:prstGeom prst="rect">
                <a:avLst/>
              </a:prstGeom>
              <a:blipFill>
                <a:blip r:embed="rId23"/>
                <a:stretch>
                  <a:fillRect b="-52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14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A7E2C03-273E-8BDC-8296-C32919429FB6}"/>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CBD40FCD-160F-1E71-1D44-6F0CB3C046BB}"/>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6454008-6855-6625-71C3-AFADC5A2D536}"/>
                  </a:ext>
                </a:extLst>
              </p:cNvPr>
              <p:cNvSpPr txBox="1"/>
              <p:nvPr/>
            </p:nvSpPr>
            <p:spPr>
              <a:xfrm>
                <a:off x="1367874" y="1834312"/>
                <a:ext cx="5970545" cy="974241"/>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0</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2</m:t>
                              </m:r>
                            </m:e>
                          </m:mr>
                        </m:m>
                      </m:e>
                    </m:d>
                  </m:oMath>
                </a14:m>
                <a:r>
                  <a:rPr kumimoji="1" lang="ja-JP" altLang="en-US" sz="2400" dirty="0">
                    <a:latin typeface="メイリオ" panose="020B0604030504040204" pitchFamily="50" charset="-128"/>
                    <a:ea typeface="メイリオ" panose="020B0604030504040204" pitchFamily="50" charset="-128"/>
                  </a:rPr>
                  <a:t>から射影行列を実装する</a:t>
                </a:r>
              </a:p>
            </p:txBody>
          </p:sp>
        </mc:Choice>
        <mc:Fallback xmlns="">
          <p:sp>
            <p:nvSpPr>
              <p:cNvPr id="13" name="テキスト ボックス 12">
                <a:extLst>
                  <a:ext uri="{FF2B5EF4-FFF2-40B4-BE49-F238E27FC236}">
                    <a16:creationId xmlns:a16="http://schemas.microsoft.com/office/drawing/2014/main" id="{26454008-6855-6625-71C3-AFADC5A2D536}"/>
                  </a:ext>
                </a:extLst>
              </p:cNvPr>
              <p:cNvSpPr txBox="1">
                <a:spLocks noRot="1" noChangeAspect="1" noMove="1" noResize="1" noEditPoints="1" noAdjustHandles="1" noChangeArrowheads="1" noChangeShapeType="1" noTextEdit="1"/>
              </p:cNvSpPr>
              <p:nvPr/>
            </p:nvSpPr>
            <p:spPr>
              <a:xfrm>
                <a:off x="1367874" y="1834312"/>
                <a:ext cx="5970545" cy="974241"/>
              </a:xfrm>
              <a:prstGeom prst="rect">
                <a:avLst/>
              </a:prstGeom>
              <a:blipFill>
                <a:blip r:embed="rId2"/>
                <a:stretch>
                  <a:fillRect r="-30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884206A-B26B-42B4-9002-AC005ED24E1F}"/>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p:sp>
        <p:nvSpPr>
          <p:cNvPr id="15" name="テキスト ボックス 14">
            <a:extLst>
              <a:ext uri="{FF2B5EF4-FFF2-40B4-BE49-F238E27FC236}">
                <a16:creationId xmlns:a16="http://schemas.microsoft.com/office/drawing/2014/main" id="{FC852CC5-F501-806A-B3B2-8299DB41ED9A}"/>
              </a:ext>
            </a:extLst>
          </p:cNvPr>
          <p:cNvSpPr txBox="1"/>
          <p:nvPr/>
        </p:nvSpPr>
        <p:spPr>
          <a:xfrm>
            <a:off x="1232131" y="5083465"/>
            <a:ext cx="432842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b=[6,0,0]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p=[5,2,-1]</a:t>
            </a:r>
          </a:p>
          <a:p>
            <a:pPr algn="l"/>
            <a:r>
              <a:rPr kumimoji="1" lang="ja-JP" altLang="en-US" sz="2400" dirty="0">
                <a:latin typeface="メイリオ" panose="020B0604030504040204" pitchFamily="50" charset="-128"/>
                <a:ea typeface="メイリオ" panose="020B0604030504040204" pitchFamily="50" charset="-128"/>
              </a:rPr>
              <a:t>になることを確認せよ</a:t>
            </a:r>
          </a:p>
        </p:txBody>
      </p:sp>
      <p:sp>
        <p:nvSpPr>
          <p:cNvPr id="16" name="矢印: 下 15">
            <a:extLst>
              <a:ext uri="{FF2B5EF4-FFF2-40B4-BE49-F238E27FC236}">
                <a16:creationId xmlns:a16="http://schemas.microsoft.com/office/drawing/2014/main" id="{FE502DA8-7D4E-8DB4-617E-C4F5D209BAB9}"/>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6F621C3C-A20F-619E-E7F8-E5B0F5BB448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CF7602C0-9408-51FB-2741-84A3040838BE}"/>
              </a:ext>
            </a:extLst>
          </p:cNvPr>
          <p:cNvPicPr>
            <a:picLocks noChangeAspect="1"/>
          </p:cNvPicPr>
          <p:nvPr/>
        </p:nvPicPr>
        <p:blipFill>
          <a:blip r:embed="rId3"/>
          <a:stretch>
            <a:fillRect/>
          </a:stretch>
        </p:blipFill>
        <p:spPr>
          <a:xfrm>
            <a:off x="7195028" y="1862588"/>
            <a:ext cx="5154914" cy="2396531"/>
          </a:xfrm>
          <a:prstGeom prst="rect">
            <a:avLst/>
          </a:prstGeom>
        </p:spPr>
      </p:pic>
      <p:sp>
        <p:nvSpPr>
          <p:cNvPr id="4" name="テキスト ボックス 3">
            <a:extLst>
              <a:ext uri="{FF2B5EF4-FFF2-40B4-BE49-F238E27FC236}">
                <a16:creationId xmlns:a16="http://schemas.microsoft.com/office/drawing/2014/main" id="{40D3B528-3355-8644-5ED7-8289C55E1B1A}"/>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4468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EAF63B-48E0-6521-EE17-60BD271ADB22}"/>
              </a:ext>
            </a:extLst>
          </p:cNvPr>
          <p:cNvSpPr txBox="1"/>
          <p:nvPr/>
        </p:nvSpPr>
        <p:spPr>
          <a:xfrm>
            <a:off x="3433157" y="284422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主成分分析の数学（３）</a:t>
            </a:r>
          </a:p>
        </p:txBody>
      </p:sp>
      <p:sp>
        <p:nvSpPr>
          <p:cNvPr id="3" name="テキスト ボックス 2">
            <a:extLst>
              <a:ext uri="{FF2B5EF4-FFF2-40B4-BE49-F238E27FC236}">
                <a16:creationId xmlns:a16="http://schemas.microsoft.com/office/drawing/2014/main" id="{97687D05-F73C-BB02-9705-751AFDABD082}"/>
              </a:ext>
            </a:extLst>
          </p:cNvPr>
          <p:cNvSpPr txBox="1"/>
          <p:nvPr/>
        </p:nvSpPr>
        <p:spPr>
          <a:xfrm>
            <a:off x="3541222" y="350797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まとめ</a:t>
            </a:r>
          </a:p>
        </p:txBody>
      </p:sp>
    </p:spTree>
    <p:extLst>
      <p:ext uri="{BB962C8B-B14F-4D97-AF65-F5344CB8AC3E}">
        <p14:creationId xmlns:p14="http://schemas.microsoft.com/office/powerpoint/2010/main" val="4073478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図表 3">
                <a:extLst>
                  <a:ext uri="{FF2B5EF4-FFF2-40B4-BE49-F238E27FC236}">
                    <a16:creationId xmlns:a16="http://schemas.microsoft.com/office/drawing/2014/main" id="{943A50BC-5439-9EC2-76DC-5C0E67286F7D}"/>
                  </a:ext>
                </a:extLst>
              </p:cNvPr>
              <p:cNvGraphicFramePr/>
              <p:nvPr>
                <p:extLst>
                  <p:ext uri="{D42A27DB-BD31-4B8C-83A1-F6EECF244321}">
                    <p14:modId xmlns:p14="http://schemas.microsoft.com/office/powerpoint/2010/main" val="336127978"/>
                  </p:ext>
                </p:extLst>
              </p:nvPr>
            </p:nvGraphicFramePr>
            <p:xfrm>
              <a:off x="-149629" y="1392884"/>
              <a:ext cx="3832167" cy="2518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図表 3">
                <a:extLst>
                  <a:ext uri="{FF2B5EF4-FFF2-40B4-BE49-F238E27FC236}">
                    <a16:creationId xmlns:a16="http://schemas.microsoft.com/office/drawing/2014/main" id="{943A50BC-5439-9EC2-76DC-5C0E67286F7D}"/>
                  </a:ext>
                </a:extLst>
              </p:cNvPr>
              <p:cNvGraphicFramePr/>
              <p:nvPr>
                <p:extLst>
                  <p:ext uri="{D42A27DB-BD31-4B8C-83A1-F6EECF244321}">
                    <p14:modId xmlns:p14="http://schemas.microsoft.com/office/powerpoint/2010/main" val="336127978"/>
                  </p:ext>
                </p:extLst>
              </p:nvPr>
            </p:nvGraphicFramePr>
            <p:xfrm>
              <a:off x="-149629" y="1392884"/>
              <a:ext cx="3832167" cy="25187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91DB3CF-F939-DECF-442F-E8B65B19F8BD}"/>
                  </a:ext>
                </a:extLst>
              </p:cNvPr>
              <p:cNvSpPr txBox="1"/>
              <p:nvPr/>
            </p:nvSpPr>
            <p:spPr>
              <a:xfrm>
                <a:off x="2925444" y="1392884"/>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091DB3CF-F939-DECF-442F-E8B65B19F8BD}"/>
                  </a:ext>
                </a:extLst>
              </p:cNvPr>
              <p:cNvSpPr txBox="1">
                <a:spLocks noRot="1" noChangeAspect="1" noMove="1" noResize="1" noEditPoints="1" noAdjustHandles="1" noChangeArrowheads="1" noChangeShapeType="1" noTextEdit="1"/>
              </p:cNvSpPr>
              <p:nvPr/>
            </p:nvSpPr>
            <p:spPr>
              <a:xfrm>
                <a:off x="2925444" y="1392884"/>
                <a:ext cx="4498026" cy="833433"/>
              </a:xfrm>
              <a:prstGeom prst="rect">
                <a:avLst/>
              </a:prstGeom>
              <a:blipFill>
                <a:blip r:embed="rId11"/>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FBDD8A-C8ED-4538-7412-3DC13E412EE9}"/>
              </a:ext>
            </a:extLst>
          </p:cNvPr>
          <p:cNvSpPr txBox="1"/>
          <p:nvPr/>
        </p:nvSpPr>
        <p:spPr>
          <a:xfrm>
            <a:off x="7423470" y="1582115"/>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固有方程式を解けばよい</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4ADE10F-7885-CEA4-4D27-6275CD0384CE}"/>
                  </a:ext>
                </a:extLst>
              </p:cNvPr>
              <p:cNvSpPr txBox="1"/>
              <p:nvPr/>
            </p:nvSpPr>
            <p:spPr>
              <a:xfrm>
                <a:off x="7539848" y="2025724"/>
                <a:ext cx="1267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r>
                        <a:rPr kumimoji="1" lang="en-US" altLang="ja-JP" sz="2400" b="1" i="1">
                          <a:latin typeface="Cambria Math" panose="02040503050406030204" pitchFamily="18" charset="0"/>
                          <a:ea typeface="Cambria Math" panose="02040503050406030204" pitchFamily="18" charset="0"/>
                        </a:rPr>
                        <m:t>𝒖</m:t>
                      </m:r>
                      <m:r>
                        <a:rPr kumimoji="1" lang="en-US" altLang="ja-JP" sz="2400" b="1" i="1" smtClean="0">
                          <a:latin typeface="Cambria Math" panose="02040503050406030204" pitchFamily="18" charset="0"/>
                          <a:ea typeface="Cambria Math" panose="02040503050406030204" pitchFamily="18" charset="0"/>
                        </a:rPr>
                        <m:t>=</m:t>
                      </m:r>
                      <m:r>
                        <a:rPr kumimoji="1" lang="ja-JP" altLang="en-US" sz="2400" b="1" i="1" smtClean="0">
                          <a:latin typeface="Cambria Math" panose="02040503050406030204" pitchFamily="18" charset="0"/>
                          <a:ea typeface="Cambria Math" panose="02040503050406030204" pitchFamily="18" charset="0"/>
                        </a:rPr>
                        <m:t>𝝀𝝁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D4ADE10F-7885-CEA4-4D27-6275CD0384CE}"/>
                  </a:ext>
                </a:extLst>
              </p:cNvPr>
              <p:cNvSpPr txBox="1">
                <a:spLocks noRot="1" noChangeAspect="1" noMove="1" noResize="1" noEditPoints="1" noAdjustHandles="1" noChangeArrowheads="1" noChangeShapeType="1" noTextEdit="1"/>
              </p:cNvSpPr>
              <p:nvPr/>
            </p:nvSpPr>
            <p:spPr>
              <a:xfrm>
                <a:off x="7539848" y="2025724"/>
                <a:ext cx="1267398" cy="369332"/>
              </a:xfrm>
              <a:prstGeom prst="rect">
                <a:avLst/>
              </a:prstGeom>
              <a:blipFill>
                <a:blip r:embed="rId12"/>
                <a:stretch>
                  <a:fillRect l="-4327" t="-3279" r="-6250"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CF7D451-C975-87F0-145E-0B7B9422F846}"/>
                  </a:ext>
                </a:extLst>
              </p:cNvPr>
              <p:cNvSpPr txBox="1"/>
              <p:nvPr/>
            </p:nvSpPr>
            <p:spPr>
              <a:xfrm>
                <a:off x="2991946" y="1071014"/>
                <a:ext cx="7221849" cy="461665"/>
              </a:xfrm>
              <a:prstGeom prst="rect">
                <a:avLst/>
              </a:prstGeom>
              <a:noFill/>
            </p:spPr>
            <p:txBody>
              <a:bodyPr wrap="none" rtlCol="0">
                <a:spAutoFit/>
              </a:bodyPr>
              <a:lstStyle/>
              <a:p>
                <a:r>
                  <a:rPr kumimoji="1" lang="ja-JP" altLang="en-US" sz="2400" b="0" dirty="0">
                    <a:ea typeface="メイリオ" panose="020B0604030504040204" pitchFamily="50" charset="-128"/>
                  </a:rPr>
                  <a:t>データを</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r>
                      <a:rPr kumimoji="1" lang="ja-JP" altLang="en-US" sz="2400" b="1" i="1" smtClean="0">
                        <a:latin typeface="Cambria Math" panose="02040503050406030204" pitchFamily="18" charset="0"/>
                        <a:ea typeface="Cambria Math" panose="02040503050406030204" pitchFamily="18" charset="0"/>
                      </a:rPr>
                      <m:t>を</m:t>
                    </m:r>
                    <m:r>
                      <a:rPr kumimoji="1" lang="ja-JP" altLang="en-US" sz="2400" b="1" i="1">
                        <a:latin typeface="Cambria Math" panose="02040503050406030204" pitchFamily="18" charset="0"/>
                        <a:ea typeface="Cambria Math" panose="02040503050406030204" pitchFamily="18" charset="0"/>
                      </a:rPr>
                      <m:t>射影した</m:t>
                    </m:r>
                    <m:r>
                      <a:rPr kumimoji="1" lang="ja-JP" altLang="en-US" sz="2400" b="1" i="1" smtClean="0">
                        <a:latin typeface="Cambria Math" panose="02040503050406030204" pitchFamily="18" charset="0"/>
                        <a:ea typeface="Cambria Math" panose="02040503050406030204" pitchFamily="18" charset="0"/>
                      </a:rPr>
                      <m:t>点</m:t>
                    </m:r>
                    <m:r>
                      <a:rPr kumimoji="1" lang="ja-JP" altLang="en-US" sz="2400" b="1" i="1">
                        <a:latin typeface="Cambria Math" panose="02040503050406030204" pitchFamily="18" charset="0"/>
                        <a:ea typeface="Cambria Math" panose="02040503050406030204" pitchFamily="18" charset="0"/>
                      </a:rPr>
                      <m:t>の</m:t>
                    </m:r>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CF7D451-C975-87F0-145E-0B7B9422F846}"/>
                  </a:ext>
                </a:extLst>
              </p:cNvPr>
              <p:cNvSpPr txBox="1">
                <a:spLocks noRot="1" noChangeAspect="1" noMove="1" noResize="1" noEditPoints="1" noAdjustHandles="1" noChangeArrowheads="1" noChangeShapeType="1" noTextEdit="1"/>
              </p:cNvSpPr>
              <p:nvPr/>
            </p:nvSpPr>
            <p:spPr>
              <a:xfrm>
                <a:off x="2991946" y="1071014"/>
                <a:ext cx="7221849" cy="461665"/>
              </a:xfrm>
              <a:prstGeom prst="rect">
                <a:avLst/>
              </a:prstGeom>
              <a:blipFill>
                <a:blip r:embed="rId13"/>
                <a:stretch>
                  <a:fillRect l="-1351" t="-800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6C420E6-BD70-3BB7-8097-6525209E2B96}"/>
                  </a:ext>
                </a:extLst>
              </p:cNvPr>
              <p:cNvSpPr txBox="1"/>
              <p:nvPr/>
            </p:nvSpPr>
            <p:spPr>
              <a:xfrm>
                <a:off x="7501568" y="2395056"/>
                <a:ext cx="4073551" cy="461665"/>
              </a:xfrm>
              <a:prstGeom prst="rect">
                <a:avLst/>
              </a:prstGeom>
              <a:noFill/>
            </p:spPr>
            <p:txBody>
              <a:bodyPr wrap="none" rtlCol="0">
                <a:spAutoFit/>
              </a:bodyPr>
              <a:lstStyle/>
              <a:p>
                <a:pPr algn="l"/>
                <a14:m>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oMath>
                </a14:m>
                <a:r>
                  <a:rPr kumimoji="1" lang="ja-JP" altLang="en-US" sz="2400" dirty="0">
                    <a:latin typeface="メイリオ" panose="020B0604030504040204" pitchFamily="50" charset="-128"/>
                    <a:ea typeface="メイリオ" panose="020B0604030504040204" pitchFamily="50" charset="-128"/>
                  </a:rPr>
                  <a:t>：共分散行列（下記参照）</a:t>
                </a:r>
              </a:p>
            </p:txBody>
          </p:sp>
        </mc:Choice>
        <mc:Fallback xmlns="">
          <p:sp>
            <p:nvSpPr>
              <p:cNvPr id="10" name="テキスト ボックス 9">
                <a:extLst>
                  <a:ext uri="{FF2B5EF4-FFF2-40B4-BE49-F238E27FC236}">
                    <a16:creationId xmlns:a16="http://schemas.microsoft.com/office/drawing/2014/main" id="{76C420E6-BD70-3BB7-8097-6525209E2B96}"/>
                  </a:ext>
                </a:extLst>
              </p:cNvPr>
              <p:cNvSpPr txBox="1">
                <a:spLocks noRot="1" noChangeAspect="1" noMove="1" noResize="1" noEditPoints="1" noAdjustHandles="1" noChangeArrowheads="1" noChangeShapeType="1" noTextEdit="1"/>
              </p:cNvSpPr>
              <p:nvPr/>
            </p:nvSpPr>
            <p:spPr>
              <a:xfrm>
                <a:off x="7501568" y="2395056"/>
                <a:ext cx="4073551" cy="461665"/>
              </a:xfrm>
              <a:prstGeom prst="rect">
                <a:avLst/>
              </a:prstGeom>
              <a:blipFill>
                <a:blip r:embed="rId14"/>
                <a:stretch>
                  <a:fillRect l="-449" t="-7895" r="-134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C3296EB-4F00-05E7-B28E-59DFDA5EACAF}"/>
                  </a:ext>
                </a:extLst>
              </p:cNvPr>
              <p:cNvSpPr txBox="1"/>
              <p:nvPr/>
            </p:nvSpPr>
            <p:spPr>
              <a:xfrm>
                <a:off x="1669346" y="4921574"/>
                <a:ext cx="6018955" cy="1906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dirty="0" smtClean="0">
                          <a:latin typeface="Cambria Math" panose="02040503050406030204" pitchFamily="18" charset="0"/>
                          <a:ea typeface="メイリオ" panose="020B0604030504040204" pitchFamily="50" charset="-128"/>
                        </a:rPr>
                        <m:t>𝑨</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eqArr>
                                  <m:eqArrPr>
                                    <m:ctrlPr>
                                      <a:rPr kumimoji="1" lang="ja-JP" altLang="en-US" sz="2400" i="1">
                                        <a:latin typeface="Cambria Math" panose="02040503050406030204" pitchFamily="18" charset="0"/>
                                        <a:ea typeface="メイリオ" panose="020B0604030504040204" pitchFamily="50" charset="-128"/>
                                      </a:rPr>
                                    </m:ctrlPr>
                                  </m:eqArrPr>
                                  <m:e>
                                    <m:r>
                                      <a:rPr kumimoji="1" lang="ja-JP" altLang="en-US" sz="2400" i="1">
                                        <a:latin typeface="Cambria Math" panose="02040503050406030204" pitchFamily="18" charset="0"/>
                                        <a:ea typeface="メイリオ" panose="020B0604030504040204" pitchFamily="50" charset="-128"/>
                                      </a:rPr>
                                      <m:t>・</m:t>
                                    </m:r>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e>
                                </m:eqAr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EC3296EB-4F00-05E7-B28E-59DFDA5EACAF}"/>
                  </a:ext>
                </a:extLst>
              </p:cNvPr>
              <p:cNvSpPr txBox="1">
                <a:spLocks noRot="1" noChangeAspect="1" noMove="1" noResize="1" noEditPoints="1" noAdjustHandles="1" noChangeArrowheads="1" noChangeShapeType="1" noTextEdit="1"/>
              </p:cNvSpPr>
              <p:nvPr/>
            </p:nvSpPr>
            <p:spPr>
              <a:xfrm>
                <a:off x="1669346" y="4921574"/>
                <a:ext cx="6018955" cy="1906419"/>
              </a:xfrm>
              <a:prstGeom prst="rect">
                <a:avLst/>
              </a:prstGeom>
              <a:blipFill>
                <a:blip r:embed="rId1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04C4C328-1D0E-DEB6-5F7C-49784D718727}"/>
              </a:ext>
            </a:extLst>
          </p:cNvPr>
          <p:cNvSpPr txBox="1"/>
          <p:nvPr/>
        </p:nvSpPr>
        <p:spPr>
          <a:xfrm>
            <a:off x="3191985" y="4459909"/>
            <a:ext cx="333937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6151FD2-66B0-D7C1-17C8-FE5B3B435C2D}"/>
                  </a:ext>
                </a:extLst>
              </p:cNvPr>
              <p:cNvSpPr txBox="1"/>
              <p:nvPr/>
            </p:nvSpPr>
            <p:spPr>
              <a:xfrm>
                <a:off x="7580236" y="5508721"/>
                <a:ext cx="4543423" cy="613886"/>
              </a:xfrm>
              <a:prstGeom prst="rect">
                <a:avLst/>
              </a:prstGeom>
              <a:noFill/>
            </p:spPr>
            <p:txBody>
              <a:bodyPr wrap="none" rtlCol="0">
                <a:spAutoFit/>
              </a:bodyPr>
              <a:lstStyle/>
              <a:p>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r>
                          <a:rPr kumimoji="1" lang="el-GR" altLang="ja-JP" sz="2400" b="1" i="1">
                            <a:latin typeface="Cambria Math" panose="02040503050406030204" pitchFamily="18" charset="0"/>
                            <a:ea typeface="Cambria Math" panose="02040503050406030204" pitchFamily="18" charset="0"/>
                          </a:rPr>
                          <m:t>𝜮</m:t>
                        </m:r>
                        <m:r>
                          <a:rPr kumimoji="1" lang="en-US" altLang="ja-JP" sz="2400" b="0" i="1" smtClean="0">
                            <a:latin typeface="Cambria Math" panose="02040503050406030204" pitchFamily="18" charset="0"/>
                            <a:ea typeface="Cambria Math" panose="02040503050406030204" pitchFamily="18" charset="0"/>
                          </a:rPr>
                          <m:t>=</m:t>
                        </m:r>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𝑁</m:t>
                            </m:r>
                          </m:den>
                        </m:f>
                        <m:r>
                          <a:rPr kumimoji="1" lang="en-US" altLang="ja-JP" sz="2400" b="1" i="1" dirty="0" smtClean="0">
                            <a:latin typeface="Cambria Math" panose="02040503050406030204" pitchFamily="18" charset="0"/>
                            <a:ea typeface="メイリオ" panose="020B0604030504040204" pitchFamily="50" charset="-128"/>
                          </a:rPr>
                          <m:t>𝑨</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1" i="1" dirty="0" smtClean="0">
                        <a:latin typeface="Cambria Math" panose="02040503050406030204" pitchFamily="18" charset="0"/>
                        <a:ea typeface="メイリオ" panose="020B0604030504040204" pitchFamily="50" charset="-128"/>
                      </a:rPr>
                      <m:t>𝑨</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m×m</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13" name="テキスト ボックス 12">
                <a:extLst>
                  <a:ext uri="{FF2B5EF4-FFF2-40B4-BE49-F238E27FC236}">
                    <a16:creationId xmlns:a16="http://schemas.microsoft.com/office/drawing/2014/main" id="{C6151FD2-66B0-D7C1-17C8-FE5B3B435C2D}"/>
                  </a:ext>
                </a:extLst>
              </p:cNvPr>
              <p:cNvSpPr txBox="1">
                <a:spLocks noRot="1" noChangeAspect="1" noMove="1" noResize="1" noEditPoints="1" noAdjustHandles="1" noChangeArrowheads="1" noChangeShapeType="1" noTextEdit="1"/>
              </p:cNvSpPr>
              <p:nvPr/>
            </p:nvSpPr>
            <p:spPr>
              <a:xfrm>
                <a:off x="7580236" y="5508721"/>
                <a:ext cx="4543423" cy="613886"/>
              </a:xfrm>
              <a:prstGeom prst="rect">
                <a:avLst/>
              </a:prstGeom>
              <a:blipFill>
                <a:blip r:embed="rId16"/>
                <a:stretch>
                  <a:fillRect r="-1475"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BD821A3-52B0-F3FA-D957-B756A78CEA57}"/>
                  </a:ext>
                </a:extLst>
              </p:cNvPr>
              <p:cNvSpPr txBox="1"/>
              <p:nvPr/>
            </p:nvSpPr>
            <p:spPr>
              <a:xfrm>
                <a:off x="3191985" y="3105740"/>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5" name="テキスト ボックス 14">
                <a:extLst>
                  <a:ext uri="{FF2B5EF4-FFF2-40B4-BE49-F238E27FC236}">
                    <a16:creationId xmlns:a16="http://schemas.microsoft.com/office/drawing/2014/main" id="{7BD821A3-52B0-F3FA-D957-B756A78CEA57}"/>
                  </a:ext>
                </a:extLst>
              </p:cNvPr>
              <p:cNvSpPr txBox="1">
                <a:spLocks noRot="1" noChangeAspect="1" noMove="1" noResize="1" noEditPoints="1" noAdjustHandles="1" noChangeArrowheads="1" noChangeShapeType="1" noTextEdit="1"/>
              </p:cNvSpPr>
              <p:nvPr/>
            </p:nvSpPr>
            <p:spPr>
              <a:xfrm>
                <a:off x="3191985" y="3105740"/>
                <a:ext cx="1628010" cy="468205"/>
              </a:xfrm>
              <a:prstGeom prst="rect">
                <a:avLst/>
              </a:prstGeom>
              <a:blipFill>
                <a:blip r:embed="rId17"/>
                <a:stretch>
                  <a:fillRect t="-6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DD98F9B-1292-AD75-BD42-93AA2E93D2C2}"/>
                  </a:ext>
                </a:extLst>
              </p:cNvPr>
              <p:cNvSpPr txBox="1"/>
              <p:nvPr/>
            </p:nvSpPr>
            <p:spPr>
              <a:xfrm>
                <a:off x="4730628" y="3155176"/>
                <a:ext cx="6107954" cy="369332"/>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𝒎</m:t>
                            </m:r>
                          </m:sub>
                        </m:sSub>
                      </m:e>
                    </m:d>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次元の縦ベクトル</a:t>
                </a:r>
              </a:p>
            </p:txBody>
          </p:sp>
        </mc:Choice>
        <mc:Fallback xmlns="">
          <p:sp>
            <p:nvSpPr>
              <p:cNvPr id="16" name="テキスト ボックス 15">
                <a:extLst>
                  <a:ext uri="{FF2B5EF4-FFF2-40B4-BE49-F238E27FC236}">
                    <a16:creationId xmlns:a16="http://schemas.microsoft.com/office/drawing/2014/main" id="{6DD98F9B-1292-AD75-BD42-93AA2E93D2C2}"/>
                  </a:ext>
                </a:extLst>
              </p:cNvPr>
              <p:cNvSpPr txBox="1">
                <a:spLocks noRot="1" noChangeAspect="1" noMove="1" noResize="1" noEditPoints="1" noAdjustHandles="1" noChangeArrowheads="1" noChangeShapeType="1" noTextEdit="1"/>
              </p:cNvSpPr>
              <p:nvPr/>
            </p:nvSpPr>
            <p:spPr>
              <a:xfrm>
                <a:off x="4730628" y="3155176"/>
                <a:ext cx="6107954" cy="369332"/>
              </a:xfrm>
              <a:prstGeom prst="rect">
                <a:avLst/>
              </a:prstGeom>
              <a:blipFill>
                <a:blip r:embed="rId18"/>
                <a:stretch>
                  <a:fillRect l="-1697" t="-23333" r="-2495"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E5AE494-3A9A-F8AE-594E-AD19D48D9300}"/>
                  </a:ext>
                </a:extLst>
              </p:cNvPr>
              <p:cNvSpPr txBox="1"/>
              <p:nvPr/>
            </p:nvSpPr>
            <p:spPr>
              <a:xfrm>
                <a:off x="7172502" y="3565184"/>
                <a:ext cx="4878564" cy="1323439"/>
              </a:xfrm>
              <a:prstGeom prst="rect">
                <a:avLst/>
              </a:prstGeom>
              <a:noFill/>
            </p:spPr>
            <p:txBody>
              <a:bodyPr wrap="square" rtlCol="0">
                <a:spAutoFit/>
              </a:bodyPr>
              <a:lstStyle/>
              <a:p>
                <a:pPr marL="342900" indent="-342900" algn="l">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は上記</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𝝀</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の降順に並べているとする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𝑩</m:t>
                    </m:r>
                    <m:r>
                      <a:rPr kumimoji="1" lang="en-US" altLang="ja-JP" sz="2000" b="0" i="1" smtClean="0">
                        <a:latin typeface="Cambria Math" panose="02040503050406030204" pitchFamily="18" charset="0"/>
                        <a:ea typeface="メイリオ" panose="020B0604030504040204" pitchFamily="50" charset="-128"/>
                      </a:rPr>
                      <m:t>=</m:t>
                    </m:r>
                    <m:d>
                      <m:dPr>
                        <m:begChr m:val="["/>
                        <m:endChr m:val="]"/>
                        <m:ctrlPr>
                          <a:rPr kumimoji="1" lang="en-US" altLang="ja-JP" sz="2000" b="0" i="1" smtClean="0">
                            <a:latin typeface="Cambria Math" panose="02040503050406030204" pitchFamily="18" charset="0"/>
                            <a:ea typeface="メイリオ" panose="020B0604030504040204" pitchFamily="50" charset="-128"/>
                          </a:rPr>
                        </m:ctrlPr>
                      </m:dPr>
                      <m:e>
                        <m:sSub>
                          <m:sSubPr>
                            <m:ctrlPr>
                              <a:rPr kumimoji="1" lang="en-US" altLang="ja-JP" sz="2000" b="1" i="1">
                                <a:latin typeface="Cambria Math" panose="02040503050406030204" pitchFamily="18" charset="0"/>
                                <a:ea typeface="メイリオ" panose="020B0604030504040204" pitchFamily="50" charset="-128"/>
                              </a:rPr>
                            </m:ctrlPr>
                          </m:sSubPr>
                          <m:e>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 </m:t>
                        </m:r>
                      </m:e>
                    </m:d>
                  </m:oMath>
                </a14:m>
                <a:r>
                  <a:rPr kumimoji="1" lang="ja-JP" altLang="en-US" sz="2000" dirty="0">
                    <a:latin typeface="メイリオ" panose="020B0604030504040204" pitchFamily="50" charset="-128"/>
                    <a:ea typeface="メイリオ" panose="020B0604030504040204" pitchFamily="50" charset="-128"/>
                  </a:rPr>
                  <a:t>のようにすると第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主成分平面を構成する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ja-JP" altLang="en-US" sz="2000" b="1" dirty="0">
                    <a:latin typeface="メイリオ" panose="020B0604030504040204" pitchFamily="50" charset="-128"/>
                    <a:ea typeface="メイリオ" panose="020B0604030504040204" pitchFamily="50" charset="-128"/>
                  </a:rPr>
                  <a:t>次元圧縮の式になる</a:t>
                </a:r>
              </a:p>
            </p:txBody>
          </p:sp>
        </mc:Choice>
        <mc:Fallback xmlns="">
          <p:sp>
            <p:nvSpPr>
              <p:cNvPr id="17" name="テキスト ボックス 16">
                <a:extLst>
                  <a:ext uri="{FF2B5EF4-FFF2-40B4-BE49-F238E27FC236}">
                    <a16:creationId xmlns:a16="http://schemas.microsoft.com/office/drawing/2014/main" id="{DE5AE494-3A9A-F8AE-594E-AD19D48D9300}"/>
                  </a:ext>
                </a:extLst>
              </p:cNvPr>
              <p:cNvSpPr txBox="1">
                <a:spLocks noRot="1" noChangeAspect="1" noMove="1" noResize="1" noEditPoints="1" noAdjustHandles="1" noChangeArrowheads="1" noChangeShapeType="1" noTextEdit="1"/>
              </p:cNvSpPr>
              <p:nvPr/>
            </p:nvSpPr>
            <p:spPr>
              <a:xfrm>
                <a:off x="7172502" y="3565184"/>
                <a:ext cx="4878564" cy="1323439"/>
              </a:xfrm>
              <a:prstGeom prst="rect">
                <a:avLst/>
              </a:prstGeom>
              <a:blipFill>
                <a:blip r:embed="rId19"/>
                <a:stretch>
                  <a:fillRect l="-1125" t="-3226" b="-6912"/>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F738FE43-0C8C-C7AB-5971-011749EEE3A0}"/>
              </a:ext>
            </a:extLst>
          </p:cNvPr>
          <p:cNvSpPr txBox="1"/>
          <p:nvPr/>
        </p:nvSpPr>
        <p:spPr>
          <a:xfrm>
            <a:off x="606829" y="332509"/>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主成分分析の計算手順</a:t>
            </a:r>
          </a:p>
        </p:txBody>
      </p:sp>
    </p:spTree>
    <p:extLst>
      <p:ext uri="{BB962C8B-B14F-4D97-AF65-F5344CB8AC3E}">
        <p14:creationId xmlns:p14="http://schemas.microsoft.com/office/powerpoint/2010/main" val="343971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FDF2AC-D516-206B-B74A-011AE8CA7426}"/>
              </a:ext>
            </a:extLst>
          </p:cNvPr>
          <p:cNvSpPr txBox="1"/>
          <p:nvPr/>
        </p:nvSpPr>
        <p:spPr>
          <a:xfrm>
            <a:off x="906087" y="59020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実装上の注意点</a:t>
            </a:r>
          </a:p>
        </p:txBody>
      </p:sp>
      <p:sp>
        <p:nvSpPr>
          <p:cNvPr id="3" name="テキスト ボックス 2">
            <a:extLst>
              <a:ext uri="{FF2B5EF4-FFF2-40B4-BE49-F238E27FC236}">
                <a16:creationId xmlns:a16="http://schemas.microsoft.com/office/drawing/2014/main" id="{44D5858C-EB2D-8371-7D36-59BBF620AA5D}"/>
              </a:ext>
            </a:extLst>
          </p:cNvPr>
          <p:cNvSpPr txBox="1"/>
          <p:nvPr/>
        </p:nvSpPr>
        <p:spPr>
          <a:xfrm>
            <a:off x="906087" y="1479667"/>
            <a:ext cx="10334880"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データの次元数 </a:t>
            </a:r>
            <a:r>
              <a:rPr kumimoji="1" lang="en-US" altLang="ja-JP" sz="2400" dirty="0">
                <a:latin typeface="メイリオ" panose="020B0604030504040204" pitchFamily="50" charset="-128"/>
                <a:ea typeface="メイリオ" panose="020B0604030504040204" pitchFamily="50" charset="-128"/>
              </a:rPr>
              <a:t>&gt; </a:t>
            </a:r>
            <a:r>
              <a:rPr kumimoji="1" lang="ja-JP" altLang="en-US" sz="2400" dirty="0">
                <a:latin typeface="メイリオ" panose="020B0604030504040204" pitchFamily="50" charset="-128"/>
                <a:ea typeface="メイリオ" panose="020B0604030504040204" pitchFamily="50" charset="-128"/>
              </a:rPr>
              <a:t>データ数　の場合、共分散行列のランクはデータ数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この場合ランク数より大きい固有値は複素数になる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実数部だけを取り出すには、変数名</a:t>
            </a:r>
            <a:r>
              <a:rPr kumimoji="1" lang="en-US" altLang="ja-JP" sz="2400" dirty="0">
                <a:latin typeface="メイリオ" panose="020B0604030504040204" pitchFamily="50" charset="-128"/>
                <a:ea typeface="メイリオ" panose="020B0604030504040204" pitchFamily="50" charset="-128"/>
              </a:rPr>
              <a:t>.real</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7F0F71EC-5055-2ED4-8CFE-7DECC1E152C4}"/>
              </a:ext>
            </a:extLst>
          </p:cNvPr>
          <p:cNvSpPr txBox="1"/>
          <p:nvPr/>
        </p:nvSpPr>
        <p:spPr>
          <a:xfrm>
            <a:off x="1246909" y="3942567"/>
            <a:ext cx="412632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tsukurepo_pca_scratch.py</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87A72B5-F7AC-C775-A330-13D8441F76B4}"/>
              </a:ext>
            </a:extLst>
          </p:cNvPr>
          <p:cNvSpPr txBox="1"/>
          <p:nvPr/>
        </p:nvSpPr>
        <p:spPr>
          <a:xfrm>
            <a:off x="1246909" y="2851265"/>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サンプルプログラム</a:t>
            </a:r>
          </a:p>
        </p:txBody>
      </p:sp>
      <p:sp>
        <p:nvSpPr>
          <p:cNvPr id="6" name="テキスト ボックス 5">
            <a:extLst>
              <a:ext uri="{FF2B5EF4-FFF2-40B4-BE49-F238E27FC236}">
                <a16:creationId xmlns:a16="http://schemas.microsoft.com/office/drawing/2014/main" id="{E2A74654-4C85-F5F9-09DA-E5B4AF95B03C}"/>
              </a:ext>
            </a:extLst>
          </p:cNvPr>
          <p:cNvSpPr txBox="1"/>
          <p:nvPr/>
        </p:nvSpPr>
        <p:spPr>
          <a:xfrm>
            <a:off x="1246909" y="3312930"/>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全頁の手順と対比できるように書いてあるので読んでみること</a:t>
            </a:r>
          </a:p>
        </p:txBody>
      </p:sp>
    </p:spTree>
    <p:extLst>
      <p:ext uri="{BB962C8B-B14F-4D97-AF65-F5344CB8AC3E}">
        <p14:creationId xmlns:p14="http://schemas.microsoft.com/office/powerpoint/2010/main" val="339988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C63FFC0B-8A41-0B80-4235-2499E2317502}"/>
              </a:ext>
            </a:extLst>
          </p:cNvPr>
          <p:cNvSpPr/>
          <p:nvPr/>
        </p:nvSpPr>
        <p:spPr>
          <a:xfrm rot="19552138">
            <a:off x="3270819" y="4785827"/>
            <a:ext cx="1291084" cy="188316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テキスト ボックス 14">
            <a:extLst>
              <a:ext uri="{FF2B5EF4-FFF2-40B4-BE49-F238E27FC236}">
                <a16:creationId xmlns:a16="http://schemas.microsoft.com/office/drawing/2014/main" id="{ED93AB14-7C95-BD47-F106-8E8CF3AFF298}"/>
              </a:ext>
            </a:extLst>
          </p:cNvPr>
          <p:cNvSpPr txBox="1"/>
          <p:nvPr/>
        </p:nvSpPr>
        <p:spPr>
          <a:xfrm>
            <a:off x="1076264" y="1049137"/>
            <a:ext cx="10812978"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主成分負荷量は、各主成分ベクトルがデータの空間軸にどの程度近いかを表すベクトル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つまり主成分ベクトルのデータ空間上の意味～</a:t>
            </a:r>
            <a:r>
              <a:rPr kumimoji="1" lang="en-US" altLang="ja-JP" sz="2000" dirty="0">
                <a:latin typeface="メイリオ" panose="020B0604030504040204" pitchFamily="50" charset="-128"/>
                <a:ea typeface="メイリオ" panose="020B0604030504040204" pitchFamily="50" charset="-128"/>
              </a:rPr>
              <a:t>Bi plot</a:t>
            </a:r>
            <a:r>
              <a:rPr kumimoji="1" lang="ja-JP" altLang="en-US" sz="2000" dirty="0">
                <a:latin typeface="メイリオ" panose="020B0604030504040204" pitchFamily="50" charset="-128"/>
                <a:ea typeface="メイリオ" panose="020B0604030504040204" pitchFamily="50" charset="-128"/>
              </a:rPr>
              <a:t>とも呼ばれる）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データ空間の各軸を</a:t>
            </a:r>
            <a:r>
              <a:rPr kumimoji="1" lang="en-US" altLang="ja-JP" sz="2000" dirty="0">
                <a:latin typeface="メイリオ" panose="020B0604030504040204" pitchFamily="50" charset="-128"/>
                <a:ea typeface="メイリオ" panose="020B0604030504040204" pitchFamily="50" charset="-128"/>
              </a:rPr>
              <a:t>one hot</a:t>
            </a:r>
            <a:r>
              <a:rPr kumimoji="1" lang="ja-JP" altLang="en-US" sz="2000" dirty="0">
                <a:latin typeface="メイリオ" panose="020B0604030504040204" pitchFamily="50" charset="-128"/>
                <a:ea typeface="メイリオ" panose="020B0604030504040204" pitchFamily="50" charset="-128"/>
              </a:rPr>
              <a:t>ベクトルにして主成分ベクトルに射影するもの</a:t>
            </a:r>
          </a:p>
        </p:txBody>
      </p:sp>
      <p:sp>
        <p:nvSpPr>
          <p:cNvPr id="3" name="テキスト ボックス 2">
            <a:extLst>
              <a:ext uri="{FF2B5EF4-FFF2-40B4-BE49-F238E27FC236}">
                <a16:creationId xmlns:a16="http://schemas.microsoft.com/office/drawing/2014/main" id="{D3E4E0EE-71E2-D16F-6FBD-10FC2932950C}"/>
              </a:ext>
            </a:extLst>
          </p:cNvPr>
          <p:cNvSpPr txBox="1"/>
          <p:nvPr/>
        </p:nvSpPr>
        <p:spPr>
          <a:xfrm>
            <a:off x="922713" y="465513"/>
            <a:ext cx="26468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主成分負荷量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446429E-9946-D960-75A3-3F17FB94600E}"/>
                  </a:ext>
                </a:extLst>
              </p:cNvPr>
              <p:cNvSpPr txBox="1"/>
              <p:nvPr/>
            </p:nvSpPr>
            <p:spPr>
              <a:xfrm>
                <a:off x="5249330" y="2952421"/>
                <a:ext cx="1778885" cy="468205"/>
              </a:xfrm>
              <a:prstGeom prst="rect">
                <a:avLst/>
              </a:prstGeom>
              <a:noFill/>
            </p:spPr>
            <p:txBody>
              <a:bodyPr wrap="none"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𝒗</m:t>
                        </m:r>
                      </m:e>
                      <m:sub>
                        <m:r>
                          <a:rPr kumimoji="1" lang="en-US" altLang="ja-JP" sz="2400" b="1" i="1" smtClean="0">
                            <a:latin typeface="Cambria Math" panose="02040503050406030204" pitchFamily="18" charset="0"/>
                            <a:ea typeface="メイリオ" panose="020B0604030504040204" pitchFamily="50" charset="-128"/>
                          </a:rPr>
                          <m:t>𝒊</m:t>
                        </m:r>
                      </m:sub>
                    </m:sSub>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6" name="テキスト ボックス 5">
                <a:extLst>
                  <a:ext uri="{FF2B5EF4-FFF2-40B4-BE49-F238E27FC236}">
                    <a16:creationId xmlns:a16="http://schemas.microsoft.com/office/drawing/2014/main" id="{D446429E-9946-D960-75A3-3F17FB94600E}"/>
                  </a:ext>
                </a:extLst>
              </p:cNvPr>
              <p:cNvSpPr txBox="1">
                <a:spLocks noRot="1" noChangeAspect="1" noMove="1" noResize="1" noEditPoints="1" noAdjustHandles="1" noChangeArrowheads="1" noChangeShapeType="1" noTextEdit="1"/>
              </p:cNvSpPr>
              <p:nvPr/>
            </p:nvSpPr>
            <p:spPr>
              <a:xfrm>
                <a:off x="5249330" y="2952421"/>
                <a:ext cx="1778885" cy="468205"/>
              </a:xfrm>
              <a:prstGeom prst="rect">
                <a:avLst/>
              </a:prstGeom>
              <a:blipFill>
                <a:blip r:embed="rId2"/>
                <a:stretch>
                  <a:fillRect/>
                </a:stretch>
              </a:blipFill>
            </p:spPr>
            <p:txBody>
              <a:bodyPr/>
              <a:lstStyle/>
              <a:p>
                <a:r>
                  <a:rPr lang="ja-JP" altLang="en-US">
                    <a:noFill/>
                  </a:rPr>
                  <a:t> </a:t>
                </a:r>
              </a:p>
            </p:txBody>
          </p:sp>
        </mc:Fallback>
      </mc:AlternateContent>
      <p:cxnSp>
        <p:nvCxnSpPr>
          <p:cNvPr id="13" name="直線コネクタ 12">
            <a:extLst>
              <a:ext uri="{FF2B5EF4-FFF2-40B4-BE49-F238E27FC236}">
                <a16:creationId xmlns:a16="http://schemas.microsoft.com/office/drawing/2014/main" id="{8E86A88F-D86D-A30F-E776-401EFB1120A1}"/>
              </a:ext>
            </a:extLst>
          </p:cNvPr>
          <p:cNvCxnSpPr>
            <a:cxnSpLocks/>
          </p:cNvCxnSpPr>
          <p:nvPr/>
        </p:nvCxnSpPr>
        <p:spPr>
          <a:xfrm>
            <a:off x="3838907" y="3921314"/>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46726D7-A6B7-3D98-477C-71D94E0A823C}"/>
              </a:ext>
            </a:extLst>
          </p:cNvPr>
          <p:cNvCxnSpPr>
            <a:cxnSpLocks/>
          </p:cNvCxnSpPr>
          <p:nvPr/>
        </p:nvCxnSpPr>
        <p:spPr>
          <a:xfrm flipH="1">
            <a:off x="2257757" y="5331014"/>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24D6A537-9295-094F-B595-66FC20C83243}"/>
              </a:ext>
            </a:extLst>
          </p:cNvPr>
          <p:cNvCxnSpPr>
            <a:cxnSpLocks/>
          </p:cNvCxnSpPr>
          <p:nvPr/>
        </p:nvCxnSpPr>
        <p:spPr>
          <a:xfrm flipH="1" flipV="1">
            <a:off x="3838907" y="5331014"/>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88580C02-7AF6-4160-A0FB-DA2AF6D3FE08}"/>
              </a:ext>
            </a:extLst>
          </p:cNvPr>
          <p:cNvCxnSpPr>
            <a:cxnSpLocks/>
          </p:cNvCxnSpPr>
          <p:nvPr/>
        </p:nvCxnSpPr>
        <p:spPr>
          <a:xfrm flipV="1">
            <a:off x="3838907" y="5315311"/>
            <a:ext cx="323787" cy="617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EB52F9A2-A2C3-096A-F6E8-1CD21C8AF54F}"/>
              </a:ext>
            </a:extLst>
          </p:cNvPr>
          <p:cNvCxnSpPr>
            <a:cxnSpLocks/>
          </p:cNvCxnSpPr>
          <p:nvPr/>
        </p:nvCxnSpPr>
        <p:spPr>
          <a:xfrm flipH="1">
            <a:off x="3681067" y="5331014"/>
            <a:ext cx="157840" cy="1538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39A4EF2-24C9-0776-887A-66C557D72179}"/>
                  </a:ext>
                </a:extLst>
              </p:cNvPr>
              <p:cNvSpPr txBox="1"/>
              <p:nvPr/>
            </p:nvSpPr>
            <p:spPr>
              <a:xfrm>
                <a:off x="3970652" y="2269909"/>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 name="テキスト ボックス 1">
                <a:extLst>
                  <a:ext uri="{FF2B5EF4-FFF2-40B4-BE49-F238E27FC236}">
                    <a16:creationId xmlns:a16="http://schemas.microsoft.com/office/drawing/2014/main" id="{F39A4EF2-24C9-0776-887A-66C557D72179}"/>
                  </a:ext>
                </a:extLst>
              </p:cNvPr>
              <p:cNvSpPr txBox="1">
                <a:spLocks noRot="1" noChangeAspect="1" noMove="1" noResize="1" noEditPoints="1" noAdjustHandles="1" noChangeArrowheads="1" noChangeShapeType="1" noTextEdit="1"/>
              </p:cNvSpPr>
              <p:nvPr/>
            </p:nvSpPr>
            <p:spPr>
              <a:xfrm>
                <a:off x="3970652" y="2269909"/>
                <a:ext cx="1628010" cy="468205"/>
              </a:xfrm>
              <a:prstGeom prst="rect">
                <a:avLst/>
              </a:prstGeom>
              <a:blipFill>
                <a:blip r:embed="rId3"/>
                <a:stretch>
                  <a:fillRect t="-6494"/>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D8851678-9340-F40F-2A7A-5FBB2FA096A3}"/>
              </a:ext>
            </a:extLst>
          </p:cNvPr>
          <p:cNvSpPr txBox="1"/>
          <p:nvPr/>
        </p:nvSpPr>
        <p:spPr>
          <a:xfrm>
            <a:off x="1421682" y="229753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主成分得点の式</a:t>
            </a:r>
          </a:p>
        </p:txBody>
      </p:sp>
      <p:sp>
        <p:nvSpPr>
          <p:cNvPr id="8" name="テキスト ボックス 7">
            <a:extLst>
              <a:ext uri="{FF2B5EF4-FFF2-40B4-BE49-F238E27FC236}">
                <a16:creationId xmlns:a16="http://schemas.microsoft.com/office/drawing/2014/main" id="{9991E35D-8C23-B4C5-741F-6239FE8A2BEE}"/>
              </a:ext>
            </a:extLst>
          </p:cNvPr>
          <p:cNvSpPr txBox="1"/>
          <p:nvPr/>
        </p:nvSpPr>
        <p:spPr>
          <a:xfrm>
            <a:off x="1421682" y="3021976"/>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主成分負荷ベクトルの式</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B697EF4-7D8E-952D-E5B1-C754DF9EBB64}"/>
                  </a:ext>
                </a:extLst>
              </p:cNvPr>
              <p:cNvSpPr txBox="1"/>
              <p:nvPr/>
            </p:nvSpPr>
            <p:spPr>
              <a:xfrm>
                <a:off x="6706725" y="3045092"/>
                <a:ext cx="4299326" cy="369332"/>
              </a:xfrm>
              <a:prstGeom prst="rect">
                <a:avLst/>
              </a:prstGeom>
              <a:noFill/>
            </p:spPr>
            <p:txBody>
              <a:bodyPr wrap="square"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𝒊</m:t>
                        </m:r>
                      </m:sub>
                    </m:sSub>
                    <m:r>
                      <a:rPr kumimoji="1" lang="ja-JP" altLang="en-US" b="1" i="1">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データ空間軸の</a:t>
                </a:r>
                <a:r>
                  <a:rPr kumimoji="1" lang="en-US" altLang="ja-JP" dirty="0">
                    <a:latin typeface="メイリオ" panose="020B0604030504040204" pitchFamily="50" charset="-128"/>
                    <a:ea typeface="メイリオ" panose="020B0604030504040204" pitchFamily="50" charset="-128"/>
                  </a:rPr>
                  <a:t>one hot </a:t>
                </a:r>
                <a:r>
                  <a:rPr kumimoji="1" lang="ja-JP" altLang="en-US" dirty="0">
                    <a:latin typeface="メイリオ" panose="020B0604030504040204" pitchFamily="50" charset="-128"/>
                    <a:ea typeface="メイリオ" panose="020B0604030504040204" pitchFamily="50" charset="-128"/>
                  </a:rPr>
                  <a:t>ベクトル　</a:t>
                </a:r>
              </a:p>
            </p:txBody>
          </p:sp>
        </mc:Choice>
        <mc:Fallback xmlns="">
          <p:sp>
            <p:nvSpPr>
              <p:cNvPr id="9" name="テキスト ボックス 8">
                <a:extLst>
                  <a:ext uri="{FF2B5EF4-FFF2-40B4-BE49-F238E27FC236}">
                    <a16:creationId xmlns:a16="http://schemas.microsoft.com/office/drawing/2014/main" id="{BB697EF4-7D8E-952D-E5B1-C754DF9EBB64}"/>
                  </a:ext>
                </a:extLst>
              </p:cNvPr>
              <p:cNvSpPr txBox="1">
                <a:spLocks noRot="1" noChangeAspect="1" noMove="1" noResize="1" noEditPoints="1" noAdjustHandles="1" noChangeArrowheads="1" noChangeShapeType="1" noTextEdit="1"/>
              </p:cNvSpPr>
              <p:nvPr/>
            </p:nvSpPr>
            <p:spPr>
              <a:xfrm>
                <a:off x="6706725" y="3045092"/>
                <a:ext cx="4299326" cy="369332"/>
              </a:xfrm>
              <a:prstGeom prst="rect">
                <a:avLst/>
              </a:prstGeom>
              <a:blipFill>
                <a:blip r:embed="rId4"/>
                <a:stretch>
                  <a:fillRect t="-6667"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C175E82-61F1-34A2-E0E3-6C4A3218CC3D}"/>
                  </a:ext>
                </a:extLst>
              </p:cNvPr>
              <p:cNvSpPr txBox="1"/>
              <p:nvPr/>
            </p:nvSpPr>
            <p:spPr>
              <a:xfrm>
                <a:off x="3950835" y="5464455"/>
                <a:ext cx="152310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𝟐</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FC175E82-61F1-34A2-E0E3-6C4A3218CC3D}"/>
                  </a:ext>
                </a:extLst>
              </p:cNvPr>
              <p:cNvSpPr txBox="1">
                <a:spLocks noRot="1" noChangeAspect="1" noMove="1" noResize="1" noEditPoints="1" noAdjustHandles="1" noChangeArrowheads="1" noChangeShapeType="1" noTextEdit="1"/>
              </p:cNvSpPr>
              <p:nvPr/>
            </p:nvSpPr>
            <p:spPr>
              <a:xfrm>
                <a:off x="3950835" y="5464455"/>
                <a:ext cx="1523109" cy="369332"/>
              </a:xfrm>
              <a:prstGeom prst="rect">
                <a:avLst/>
              </a:prstGeom>
              <a:blipFill>
                <a:blip r:embed="rId5"/>
                <a:stretch>
                  <a:fillRect b="-11475"/>
                </a:stretch>
              </a:blipFill>
            </p:spPr>
            <p:txBody>
              <a:bodyPr/>
              <a:lstStyle/>
              <a:p>
                <a:r>
                  <a:rPr lang="ja-JP" altLang="en-US">
                    <a:noFill/>
                  </a:rPr>
                  <a:t> </a:t>
                </a:r>
              </a:p>
            </p:txBody>
          </p:sp>
        </mc:Fallback>
      </mc:AlternateContent>
      <p:cxnSp>
        <p:nvCxnSpPr>
          <p:cNvPr id="12" name="直線矢印コネクタ 11">
            <a:extLst>
              <a:ext uri="{FF2B5EF4-FFF2-40B4-BE49-F238E27FC236}">
                <a16:creationId xmlns:a16="http://schemas.microsoft.com/office/drawing/2014/main" id="{F4983663-43C0-11CE-A247-5DDD003C333E}"/>
              </a:ext>
            </a:extLst>
          </p:cNvPr>
          <p:cNvCxnSpPr/>
          <p:nvPr/>
        </p:nvCxnSpPr>
        <p:spPr>
          <a:xfrm>
            <a:off x="3820989" y="5307872"/>
            <a:ext cx="341705" cy="22725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B336A53-6946-92BE-B06B-93980932E18E}"/>
              </a:ext>
            </a:extLst>
          </p:cNvPr>
          <p:cNvCxnSpPr>
            <a:cxnSpLocks/>
          </p:cNvCxnSpPr>
          <p:nvPr/>
        </p:nvCxnSpPr>
        <p:spPr>
          <a:xfrm flipH="1">
            <a:off x="3482970" y="5344631"/>
            <a:ext cx="389763" cy="1839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EEA0201-F161-9FC5-F3F5-D0B91BF086A5}"/>
              </a:ext>
            </a:extLst>
          </p:cNvPr>
          <p:cNvCxnSpPr>
            <a:cxnSpLocks/>
          </p:cNvCxnSpPr>
          <p:nvPr/>
        </p:nvCxnSpPr>
        <p:spPr>
          <a:xfrm flipV="1">
            <a:off x="3847953" y="4932249"/>
            <a:ext cx="15243" cy="3939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5372ED9-D47A-59DB-A519-8152E2C92210}"/>
                  </a:ext>
                </a:extLst>
              </p:cNvPr>
              <p:cNvSpPr txBox="1"/>
              <p:nvPr/>
            </p:nvSpPr>
            <p:spPr>
              <a:xfrm>
                <a:off x="2033495" y="5300236"/>
                <a:ext cx="1577611"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𝟏</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5372ED9-D47A-59DB-A519-8152E2C92210}"/>
                  </a:ext>
                </a:extLst>
              </p:cNvPr>
              <p:cNvSpPr txBox="1">
                <a:spLocks noRot="1" noChangeAspect="1" noMove="1" noResize="1" noEditPoints="1" noAdjustHandles="1" noChangeArrowheads="1" noChangeShapeType="1" noTextEdit="1"/>
              </p:cNvSpPr>
              <p:nvPr/>
            </p:nvSpPr>
            <p:spPr>
              <a:xfrm>
                <a:off x="2033495" y="5300236"/>
                <a:ext cx="1577611" cy="369332"/>
              </a:xfrm>
              <a:prstGeom prst="rect">
                <a:avLst/>
              </a:prstGeom>
              <a:blipFill>
                <a:blip r:embed="rId6"/>
                <a:stretch>
                  <a:fillRect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229BB833-E7B4-99A8-E59D-8FD361B08BF8}"/>
                  </a:ext>
                </a:extLst>
              </p:cNvPr>
              <p:cNvSpPr txBox="1"/>
              <p:nvPr/>
            </p:nvSpPr>
            <p:spPr>
              <a:xfrm>
                <a:off x="3743162" y="4613916"/>
                <a:ext cx="152310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𝟑</m:t>
                          </m:r>
                        </m:sub>
                      </m:sSub>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𝟎</m:t>
                      </m:r>
                      <m:r>
                        <a:rPr kumimoji="1" lang="en-US" altLang="ja-JP" b="1" i="1" smtClean="0">
                          <a:latin typeface="Cambria Math" panose="02040503050406030204" pitchFamily="18" charset="0"/>
                          <a:ea typeface="メイリオ" panose="020B0604030504040204" pitchFamily="50" charset="-128"/>
                        </a:rPr>
                        <m:t>,</m:t>
                      </m:r>
                      <m:r>
                        <a:rPr kumimoji="1" lang="en-US" altLang="ja-JP" b="1" i="1" smtClean="0">
                          <a:latin typeface="Cambria Math" panose="02040503050406030204" pitchFamily="18" charset="0"/>
                          <a:ea typeface="メイリオ" panose="020B0604030504040204" pitchFamily="50" charset="-128"/>
                        </a:rPr>
                        <m:t>𝟏</m:t>
                      </m:r>
                      <m:r>
                        <a:rPr kumimoji="1" lang="en-US" altLang="ja-JP" b="1" i="1" smtClean="0">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229BB833-E7B4-99A8-E59D-8FD361B08BF8}"/>
                  </a:ext>
                </a:extLst>
              </p:cNvPr>
              <p:cNvSpPr txBox="1">
                <a:spLocks noRot="1" noChangeAspect="1" noMove="1" noResize="1" noEditPoints="1" noAdjustHandles="1" noChangeArrowheads="1" noChangeShapeType="1" noTextEdit="1"/>
              </p:cNvSpPr>
              <p:nvPr/>
            </p:nvSpPr>
            <p:spPr>
              <a:xfrm>
                <a:off x="3743162" y="4613916"/>
                <a:ext cx="1523109" cy="369332"/>
              </a:xfrm>
              <a:prstGeom prst="rect">
                <a:avLst/>
              </a:prstGeom>
              <a:blipFill>
                <a:blip r:embed="rId7"/>
                <a:stretch>
                  <a:fillRect b="-13333"/>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67748F99-A6F8-408E-E72D-3AC8C7B6E800}"/>
              </a:ext>
            </a:extLst>
          </p:cNvPr>
          <p:cNvSpPr txBox="1"/>
          <p:nvPr/>
        </p:nvSpPr>
        <p:spPr>
          <a:xfrm>
            <a:off x="1551323" y="619164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39" name="テキスト ボックス 38">
            <a:extLst>
              <a:ext uri="{FF2B5EF4-FFF2-40B4-BE49-F238E27FC236}">
                <a16:creationId xmlns:a16="http://schemas.microsoft.com/office/drawing/2014/main" id="{0027FBC0-8A7A-3102-594B-D54F12B58346}"/>
              </a:ext>
            </a:extLst>
          </p:cNvPr>
          <p:cNvSpPr txBox="1"/>
          <p:nvPr/>
        </p:nvSpPr>
        <p:spPr>
          <a:xfrm>
            <a:off x="8386127" y="4860638"/>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40" name="テキスト ボックス 39">
            <a:extLst>
              <a:ext uri="{FF2B5EF4-FFF2-40B4-BE49-F238E27FC236}">
                <a16:creationId xmlns:a16="http://schemas.microsoft.com/office/drawing/2014/main" id="{8A4D730D-0545-D930-842E-A881A69C40C8}"/>
              </a:ext>
            </a:extLst>
          </p:cNvPr>
          <p:cNvSpPr txBox="1"/>
          <p:nvPr/>
        </p:nvSpPr>
        <p:spPr>
          <a:xfrm>
            <a:off x="3743162" y="3767503"/>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生クリーム</a:t>
            </a:r>
          </a:p>
        </p:txBody>
      </p:sp>
      <p:cxnSp>
        <p:nvCxnSpPr>
          <p:cNvPr id="41" name="直線コネクタ 40">
            <a:extLst>
              <a:ext uri="{FF2B5EF4-FFF2-40B4-BE49-F238E27FC236}">
                <a16:creationId xmlns:a16="http://schemas.microsoft.com/office/drawing/2014/main" id="{F8E622E5-471C-B8DA-3258-AC07FF8F74C1}"/>
              </a:ext>
            </a:extLst>
          </p:cNvPr>
          <p:cNvCxnSpPr>
            <a:cxnSpLocks/>
          </p:cNvCxnSpPr>
          <p:nvPr/>
        </p:nvCxnSpPr>
        <p:spPr>
          <a:xfrm flipH="1" flipV="1">
            <a:off x="8081048" y="5825671"/>
            <a:ext cx="2183379" cy="2769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313EABD-D9DC-FAE9-9BB8-7F4CB9B84074}"/>
              </a:ext>
            </a:extLst>
          </p:cNvPr>
          <p:cNvCxnSpPr>
            <a:cxnSpLocks/>
          </p:cNvCxnSpPr>
          <p:nvPr/>
        </p:nvCxnSpPr>
        <p:spPr>
          <a:xfrm flipV="1">
            <a:off x="8065573" y="4515061"/>
            <a:ext cx="0" cy="129986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3" name="正方形/長方形 42">
            <a:extLst>
              <a:ext uri="{FF2B5EF4-FFF2-40B4-BE49-F238E27FC236}">
                <a16:creationId xmlns:a16="http://schemas.microsoft.com/office/drawing/2014/main" id="{4C04554E-8B7A-2331-5E92-D12EA3591169}"/>
              </a:ext>
            </a:extLst>
          </p:cNvPr>
          <p:cNvSpPr/>
          <p:nvPr/>
        </p:nvSpPr>
        <p:spPr>
          <a:xfrm>
            <a:off x="8091990" y="4709805"/>
            <a:ext cx="2125323" cy="1112505"/>
          </a:xfrm>
          <a:prstGeom prst="rect">
            <a:avLst/>
          </a:prstGeom>
          <a:solidFill>
            <a:schemeClr val="accent1">
              <a:lumMod val="60000"/>
              <a:lumOff val="40000"/>
              <a:alpha val="4117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C4143EB8-0D79-9582-477C-4A5DCFBF04B1}"/>
              </a:ext>
            </a:extLst>
          </p:cNvPr>
          <p:cNvCxnSpPr>
            <a:cxnSpLocks/>
          </p:cNvCxnSpPr>
          <p:nvPr/>
        </p:nvCxnSpPr>
        <p:spPr>
          <a:xfrm>
            <a:off x="8058086" y="5834194"/>
            <a:ext cx="567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8447C1E-7AED-003B-AC4C-B941464E0DF1}"/>
              </a:ext>
            </a:extLst>
          </p:cNvPr>
          <p:cNvCxnSpPr>
            <a:cxnSpLocks/>
          </p:cNvCxnSpPr>
          <p:nvPr/>
        </p:nvCxnSpPr>
        <p:spPr>
          <a:xfrm flipV="1">
            <a:off x="8077285" y="5389731"/>
            <a:ext cx="10942" cy="466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A2F6F78A-1D41-CCD2-6948-322A08BCA8DF}"/>
                  </a:ext>
                </a:extLst>
              </p:cNvPr>
              <p:cNvSpPr txBox="1"/>
              <p:nvPr/>
            </p:nvSpPr>
            <p:spPr>
              <a:xfrm>
                <a:off x="8564553" y="5822310"/>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A2F6F78A-1D41-CCD2-6948-322A08BCA8DF}"/>
                  </a:ext>
                </a:extLst>
              </p:cNvPr>
              <p:cNvSpPr txBox="1">
                <a:spLocks noRot="1" noChangeAspect="1" noMove="1" noResize="1" noEditPoints="1" noAdjustHandles="1" noChangeArrowheads="1" noChangeShapeType="1" noTextEdit="1"/>
              </p:cNvSpPr>
              <p:nvPr/>
            </p:nvSpPr>
            <p:spPr>
              <a:xfrm>
                <a:off x="8564553" y="5822310"/>
                <a:ext cx="424559"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C505A05-8B43-E97E-D348-1C9B0AB96665}"/>
                  </a:ext>
                </a:extLst>
              </p:cNvPr>
              <p:cNvSpPr txBox="1"/>
              <p:nvPr/>
            </p:nvSpPr>
            <p:spPr>
              <a:xfrm>
                <a:off x="4068911" y="5096566"/>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1C505A05-8B43-E97E-D348-1C9B0AB96665}"/>
                  </a:ext>
                </a:extLst>
              </p:cNvPr>
              <p:cNvSpPr txBox="1">
                <a:spLocks noRot="1" noChangeAspect="1" noMove="1" noResize="1" noEditPoints="1" noAdjustHandles="1" noChangeArrowheads="1" noChangeShapeType="1" noTextEdit="1"/>
              </p:cNvSpPr>
              <p:nvPr/>
            </p:nvSpPr>
            <p:spPr>
              <a:xfrm>
                <a:off x="4068911" y="5096566"/>
                <a:ext cx="519629" cy="369332"/>
              </a:xfrm>
              <a:prstGeom prst="rect">
                <a:avLst/>
              </a:prstGeom>
              <a:blipFill>
                <a:blip r:embed="rId9"/>
                <a:stretch>
                  <a:fillRect/>
                </a:stretch>
              </a:blipFill>
            </p:spPr>
            <p:txBody>
              <a:bodyPr/>
              <a:lstStyle/>
              <a:p>
                <a:r>
                  <a:rPr lang="ja-JP" altLang="en-US">
                    <a:noFill/>
                  </a:rPr>
                  <a:t> </a:t>
                </a:r>
              </a:p>
            </p:txBody>
          </p:sp>
        </mc:Fallback>
      </mc:AlternateContent>
      <p:sp>
        <p:nvSpPr>
          <p:cNvPr id="54" name="左中かっこ 53">
            <a:extLst>
              <a:ext uri="{FF2B5EF4-FFF2-40B4-BE49-F238E27FC236}">
                <a16:creationId xmlns:a16="http://schemas.microsoft.com/office/drawing/2014/main" id="{1B428770-9AF7-F7B3-B7F1-15BEB12D8366}"/>
              </a:ext>
            </a:extLst>
          </p:cNvPr>
          <p:cNvSpPr/>
          <p:nvPr/>
        </p:nvSpPr>
        <p:spPr>
          <a:xfrm rot="16200000">
            <a:off x="8239954" y="5721013"/>
            <a:ext cx="136328" cy="4616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0D44B556-66A1-1693-5EE0-82D35F639BFB}"/>
              </a:ext>
            </a:extLst>
          </p:cNvPr>
          <p:cNvSpPr txBox="1"/>
          <p:nvPr/>
        </p:nvSpPr>
        <p:spPr>
          <a:xfrm>
            <a:off x="8144451" y="5915630"/>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6" name="テキスト ボックス 55">
            <a:extLst>
              <a:ext uri="{FF2B5EF4-FFF2-40B4-BE49-F238E27FC236}">
                <a16:creationId xmlns:a16="http://schemas.microsoft.com/office/drawing/2014/main" id="{F71EFF8B-AAA5-A005-81AE-6BAED00E022B}"/>
              </a:ext>
            </a:extLst>
          </p:cNvPr>
          <p:cNvSpPr txBox="1"/>
          <p:nvPr/>
        </p:nvSpPr>
        <p:spPr>
          <a:xfrm>
            <a:off x="7600966" y="5509721"/>
            <a:ext cx="32733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7" name="左中かっこ 56">
            <a:extLst>
              <a:ext uri="{FF2B5EF4-FFF2-40B4-BE49-F238E27FC236}">
                <a16:creationId xmlns:a16="http://schemas.microsoft.com/office/drawing/2014/main" id="{09622C50-8F49-B033-D098-11A5FB500A0B}"/>
              </a:ext>
            </a:extLst>
          </p:cNvPr>
          <p:cNvSpPr/>
          <p:nvPr/>
        </p:nvSpPr>
        <p:spPr>
          <a:xfrm>
            <a:off x="7878727" y="5460869"/>
            <a:ext cx="132245" cy="39249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72BC1851-566F-52F9-29C2-6A5544DEE8D9}"/>
                  </a:ext>
                </a:extLst>
              </p:cNvPr>
              <p:cNvSpPr txBox="1"/>
              <p:nvPr/>
            </p:nvSpPr>
            <p:spPr>
              <a:xfrm>
                <a:off x="3503768" y="5451692"/>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8" name="テキスト ボックス 57">
                <a:extLst>
                  <a:ext uri="{FF2B5EF4-FFF2-40B4-BE49-F238E27FC236}">
                    <a16:creationId xmlns:a16="http://schemas.microsoft.com/office/drawing/2014/main" id="{72BC1851-566F-52F9-29C2-6A5544DEE8D9}"/>
                  </a:ext>
                </a:extLst>
              </p:cNvPr>
              <p:cNvSpPr txBox="1">
                <a:spLocks noRot="1" noChangeAspect="1" noMove="1" noResize="1" noEditPoints="1" noAdjustHandles="1" noChangeArrowheads="1" noChangeShapeType="1" noTextEdit="1"/>
              </p:cNvSpPr>
              <p:nvPr/>
            </p:nvSpPr>
            <p:spPr>
              <a:xfrm>
                <a:off x="3503768" y="5451692"/>
                <a:ext cx="424559"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5CD69CCF-5ABF-FEC8-92EC-A38250EF50A0}"/>
                  </a:ext>
                </a:extLst>
              </p:cNvPr>
              <p:cNvSpPr txBox="1"/>
              <p:nvPr/>
            </p:nvSpPr>
            <p:spPr>
              <a:xfrm>
                <a:off x="7654853" y="5215055"/>
                <a:ext cx="519629"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9" name="テキスト ボックス 58">
                <a:extLst>
                  <a:ext uri="{FF2B5EF4-FFF2-40B4-BE49-F238E27FC236}">
                    <a16:creationId xmlns:a16="http://schemas.microsoft.com/office/drawing/2014/main" id="{5CD69CCF-5ABF-FEC8-92EC-A38250EF50A0}"/>
                  </a:ext>
                </a:extLst>
              </p:cNvPr>
              <p:cNvSpPr txBox="1">
                <a:spLocks noRot="1" noChangeAspect="1" noMove="1" noResize="1" noEditPoints="1" noAdjustHandles="1" noChangeArrowheads="1" noChangeShapeType="1" noTextEdit="1"/>
              </p:cNvSpPr>
              <p:nvPr/>
            </p:nvSpPr>
            <p:spPr>
              <a:xfrm>
                <a:off x="7654853" y="5215055"/>
                <a:ext cx="519629" cy="369332"/>
              </a:xfrm>
              <a:prstGeom prst="rect">
                <a:avLst/>
              </a:prstGeom>
              <a:blipFill>
                <a:blip r:embed="rId11"/>
                <a:stretch>
                  <a:fillRect/>
                </a:stretch>
              </a:blipFill>
            </p:spPr>
            <p:txBody>
              <a:bodyPr/>
              <a:lstStyle/>
              <a:p>
                <a:r>
                  <a:rPr lang="ja-JP" altLang="en-US">
                    <a:noFill/>
                  </a:rPr>
                  <a:t> </a:t>
                </a:r>
              </a:p>
            </p:txBody>
          </p:sp>
        </mc:Fallback>
      </mc:AlternateContent>
      <p:cxnSp>
        <p:nvCxnSpPr>
          <p:cNvPr id="60" name="直線矢印コネクタ 59">
            <a:extLst>
              <a:ext uri="{FF2B5EF4-FFF2-40B4-BE49-F238E27FC236}">
                <a16:creationId xmlns:a16="http://schemas.microsoft.com/office/drawing/2014/main" id="{11D862B1-456E-D12B-B2D0-C67B3DCFFAB3}"/>
              </a:ext>
            </a:extLst>
          </p:cNvPr>
          <p:cNvCxnSpPr>
            <a:cxnSpLocks/>
          </p:cNvCxnSpPr>
          <p:nvPr/>
        </p:nvCxnSpPr>
        <p:spPr>
          <a:xfrm flipV="1">
            <a:off x="8097043" y="5552262"/>
            <a:ext cx="488159" cy="2815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502216D1-9B9A-554B-975A-B858F01D9527}"/>
              </a:ext>
            </a:extLst>
          </p:cNvPr>
          <p:cNvCxnSpPr>
            <a:cxnSpLocks/>
          </p:cNvCxnSpPr>
          <p:nvPr/>
        </p:nvCxnSpPr>
        <p:spPr>
          <a:xfrm flipV="1">
            <a:off x="8093280" y="5215055"/>
            <a:ext cx="139696" cy="6187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7E86EC3-CC9A-6F3D-CA55-98BC62BD1F35}"/>
                  </a:ext>
                </a:extLst>
              </p:cNvPr>
              <p:cNvSpPr txBox="1"/>
              <p:nvPr/>
            </p:nvSpPr>
            <p:spPr>
              <a:xfrm>
                <a:off x="8428511" y="5376782"/>
                <a:ext cx="511614"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en-US" altLang="ja-JP" sz="1800" b="1" i="1" smtClean="0">
                              <a:latin typeface="Cambria Math" panose="02040503050406030204" pitchFamily="18" charset="0"/>
                              <a:ea typeface="メイリオ" panose="020B0604030504040204" pitchFamily="50" charset="-128"/>
                            </a:rPr>
                            <m:t>𝒗</m:t>
                          </m:r>
                        </m:e>
                        <m:sub>
                          <m:r>
                            <a:rPr kumimoji="1" lang="en-US" altLang="ja-JP" sz="1800" b="1" i="1" smtClean="0">
                              <a:latin typeface="Cambria Math" panose="02040503050406030204" pitchFamily="18" charset="0"/>
                              <a:ea typeface="メイリオ" panose="020B0604030504040204" pitchFamily="50" charset="-128"/>
                            </a:rPr>
                            <m:t>𝟏</m:t>
                          </m:r>
                        </m:sub>
                      </m:sSub>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C7E86EC3-CC9A-6F3D-CA55-98BC62BD1F35}"/>
                  </a:ext>
                </a:extLst>
              </p:cNvPr>
              <p:cNvSpPr txBox="1">
                <a:spLocks noRot="1" noChangeAspect="1" noMove="1" noResize="1" noEditPoints="1" noAdjustHandles="1" noChangeArrowheads="1" noChangeShapeType="1" noTextEdit="1"/>
              </p:cNvSpPr>
              <p:nvPr/>
            </p:nvSpPr>
            <p:spPr>
              <a:xfrm>
                <a:off x="8428511" y="5376782"/>
                <a:ext cx="511614"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30ABD5BB-61D3-1BA7-72E9-8DBC094B1014}"/>
                  </a:ext>
                </a:extLst>
              </p:cNvPr>
              <p:cNvSpPr txBox="1"/>
              <p:nvPr/>
            </p:nvSpPr>
            <p:spPr>
              <a:xfrm>
                <a:off x="8162489" y="4955031"/>
                <a:ext cx="43427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en-US" altLang="ja-JP" sz="1800" b="1" i="1" smtClean="0">
                              <a:latin typeface="Cambria Math" panose="02040503050406030204" pitchFamily="18" charset="0"/>
                              <a:ea typeface="メイリオ" panose="020B0604030504040204" pitchFamily="50" charset="-128"/>
                            </a:rPr>
                            <m:t>𝒗</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lang="ja-JP" altLang="en-US" dirty="0"/>
              </a:p>
            </p:txBody>
          </p:sp>
        </mc:Choice>
        <mc:Fallback xmlns="">
          <p:sp>
            <p:nvSpPr>
              <p:cNvPr id="68" name="テキスト ボックス 67">
                <a:extLst>
                  <a:ext uri="{FF2B5EF4-FFF2-40B4-BE49-F238E27FC236}">
                    <a16:creationId xmlns:a16="http://schemas.microsoft.com/office/drawing/2014/main" id="{30ABD5BB-61D3-1BA7-72E9-8DBC094B1014}"/>
                  </a:ext>
                </a:extLst>
              </p:cNvPr>
              <p:cNvSpPr txBox="1">
                <a:spLocks noRot="1" noChangeAspect="1" noMove="1" noResize="1" noEditPoints="1" noAdjustHandles="1" noChangeArrowheads="1" noChangeShapeType="1" noTextEdit="1"/>
              </p:cNvSpPr>
              <p:nvPr/>
            </p:nvSpPr>
            <p:spPr>
              <a:xfrm>
                <a:off x="8162489" y="4955031"/>
                <a:ext cx="434277" cy="369332"/>
              </a:xfrm>
              <a:prstGeom prst="rect">
                <a:avLst/>
              </a:prstGeom>
              <a:blipFill>
                <a:blip r:embed="rId13"/>
                <a:stretch>
                  <a:fillRect/>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6E55F328-112B-14F3-ACE0-7B636AE55E22}"/>
              </a:ext>
            </a:extLst>
          </p:cNvPr>
          <p:cNvSpPr txBox="1"/>
          <p:nvPr/>
        </p:nvSpPr>
        <p:spPr>
          <a:xfrm>
            <a:off x="5020967" y="6255303"/>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70" name="テキスト ボックス 69">
            <a:extLst>
              <a:ext uri="{FF2B5EF4-FFF2-40B4-BE49-F238E27FC236}">
                <a16:creationId xmlns:a16="http://schemas.microsoft.com/office/drawing/2014/main" id="{727E6555-BC42-756B-EF2E-B08B500CD224}"/>
              </a:ext>
            </a:extLst>
          </p:cNvPr>
          <p:cNvSpPr txBox="1"/>
          <p:nvPr/>
        </p:nvSpPr>
        <p:spPr>
          <a:xfrm>
            <a:off x="8742173" y="538241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71" name="矢印: 右 70">
            <a:extLst>
              <a:ext uri="{FF2B5EF4-FFF2-40B4-BE49-F238E27FC236}">
                <a16:creationId xmlns:a16="http://schemas.microsoft.com/office/drawing/2014/main" id="{D6606AB4-CD16-3F32-450C-F05C15D88ABD}"/>
              </a:ext>
            </a:extLst>
          </p:cNvPr>
          <p:cNvSpPr/>
          <p:nvPr/>
        </p:nvSpPr>
        <p:spPr>
          <a:xfrm>
            <a:off x="6481773" y="4836193"/>
            <a:ext cx="566797" cy="7088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コネクタ: 曲線 4">
            <a:extLst>
              <a:ext uri="{FF2B5EF4-FFF2-40B4-BE49-F238E27FC236}">
                <a16:creationId xmlns:a16="http://schemas.microsoft.com/office/drawing/2014/main" id="{0E50EDA5-D83D-E1CB-2D41-9C9522B455A7}"/>
              </a:ext>
            </a:extLst>
          </p:cNvPr>
          <p:cNvCxnSpPr>
            <a:cxnSpLocks/>
            <a:stCxn id="36" idx="2"/>
            <a:endCxn id="66" idx="2"/>
          </p:cNvCxnSpPr>
          <p:nvPr/>
        </p:nvCxnSpPr>
        <p:spPr>
          <a:xfrm rot="16200000" flipH="1">
            <a:off x="5715036" y="2776832"/>
            <a:ext cx="76546" cy="5862017"/>
          </a:xfrm>
          <a:prstGeom prst="curvedConnector3">
            <a:avLst>
              <a:gd name="adj1" fmla="val 127828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5DBD6199-AC38-18C0-ABE0-4644987BE71C}"/>
              </a:ext>
            </a:extLst>
          </p:cNvPr>
          <p:cNvCxnSpPr>
            <a:cxnSpLocks/>
            <a:stCxn id="10" idx="0"/>
            <a:endCxn id="68" idx="0"/>
          </p:cNvCxnSpPr>
          <p:nvPr/>
        </p:nvCxnSpPr>
        <p:spPr>
          <a:xfrm rot="5400000" flipH="1" flipV="1">
            <a:off x="6291297" y="3376124"/>
            <a:ext cx="509424" cy="3667238"/>
          </a:xfrm>
          <a:prstGeom prst="curvedConnector3">
            <a:avLst>
              <a:gd name="adj1" fmla="val 14487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6553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F2787F1-91F3-D1BC-500E-681C7C7BBABC}"/>
              </a:ext>
            </a:extLst>
          </p:cNvPr>
          <p:cNvSpPr txBox="1"/>
          <p:nvPr/>
        </p:nvSpPr>
        <p:spPr>
          <a:xfrm>
            <a:off x="749482" y="646226"/>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実装と数式の関係を図にする</a:t>
            </a:r>
          </a:p>
        </p:txBody>
      </p:sp>
      <p:graphicFrame>
        <p:nvGraphicFramePr>
          <p:cNvPr id="4" name="表 3">
            <a:extLst>
              <a:ext uri="{FF2B5EF4-FFF2-40B4-BE49-F238E27FC236}">
                <a16:creationId xmlns:a16="http://schemas.microsoft.com/office/drawing/2014/main" id="{27F8F68B-D0EF-4B9B-A2A1-D124354742C1}"/>
              </a:ext>
            </a:extLst>
          </p:cNvPr>
          <p:cNvGraphicFramePr>
            <a:graphicFrameLocks noGrp="1"/>
          </p:cNvGraphicFramePr>
          <p:nvPr>
            <p:extLst>
              <p:ext uri="{D42A27DB-BD31-4B8C-83A1-F6EECF244321}">
                <p14:modId xmlns:p14="http://schemas.microsoft.com/office/powerpoint/2010/main" val="3996939300"/>
              </p:ext>
            </p:extLst>
          </p:nvPr>
        </p:nvGraphicFramePr>
        <p:xfrm>
          <a:off x="7884871" y="3542426"/>
          <a:ext cx="2340635" cy="1854200"/>
        </p:xfrm>
        <a:graphic>
          <a:graphicData uri="http://schemas.openxmlformats.org/drawingml/2006/table">
            <a:tbl>
              <a:tblPr firstRow="1" bandRow="1">
                <a:tableStyleId>{5940675A-B579-460E-94D1-54222C63F5DA}</a:tableStyleId>
              </a:tblPr>
              <a:tblGrid>
                <a:gridCol w="468127">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415041191"/>
                  </a:ext>
                </a:extLst>
              </a:tr>
            </a:tbl>
          </a:graphicData>
        </a:graphic>
      </p:graphicFrame>
      <p:graphicFrame>
        <p:nvGraphicFramePr>
          <p:cNvPr id="6" name="表 5">
            <a:extLst>
              <a:ext uri="{FF2B5EF4-FFF2-40B4-BE49-F238E27FC236}">
                <a16:creationId xmlns:a16="http://schemas.microsoft.com/office/drawing/2014/main" id="{A24E6D24-ED9F-2805-827E-DFC6179D7423}"/>
              </a:ext>
            </a:extLst>
          </p:cNvPr>
          <p:cNvGraphicFramePr>
            <a:graphicFrameLocks noGrp="1"/>
          </p:cNvGraphicFramePr>
          <p:nvPr>
            <p:extLst>
              <p:ext uri="{D42A27DB-BD31-4B8C-83A1-F6EECF244321}">
                <p14:modId xmlns:p14="http://schemas.microsoft.com/office/powerpoint/2010/main" val="2024861092"/>
              </p:ext>
            </p:extLst>
          </p:nvPr>
        </p:nvGraphicFramePr>
        <p:xfrm>
          <a:off x="5141814" y="3557222"/>
          <a:ext cx="2335416" cy="1854200"/>
        </p:xfrm>
        <a:graphic>
          <a:graphicData uri="http://schemas.openxmlformats.org/drawingml/2006/table">
            <a:tbl>
              <a:tblPr firstRow="1" bandRow="1">
                <a:tableStyleId>{5940675A-B579-460E-94D1-54222C63F5DA}</a:tableStyleId>
              </a:tblPr>
              <a:tblGrid>
                <a:gridCol w="462908">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noFill/>
                  </a:tcPr>
                </a:tc>
                <a:tc>
                  <a:txBody>
                    <a:bodyPr/>
                    <a:lstStyle/>
                    <a:p>
                      <a:endParaRPr kumimoji="1" lang="ja-JP" altLang="en-US"/>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noFill/>
                  </a:tcPr>
                </a:tc>
                <a:tc>
                  <a:txBody>
                    <a:bodyPr/>
                    <a:lstStyle/>
                    <a:p>
                      <a:endParaRPr kumimoji="1" lang="ja-JP" altLang="en-US" dirty="0"/>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0C2D07-D8E6-31AA-1159-19C6D60B5F9D}"/>
                  </a:ext>
                </a:extLst>
              </p:cNvPr>
              <p:cNvSpPr txBox="1"/>
              <p:nvPr/>
            </p:nvSpPr>
            <p:spPr>
              <a:xfrm>
                <a:off x="5009472" y="2719638"/>
                <a:ext cx="2731838" cy="468205"/>
              </a:xfrm>
              <a:prstGeom prst="rect">
                <a:avLst/>
              </a:prstGeom>
              <a:noFill/>
            </p:spPr>
            <p:txBody>
              <a:bodyPr wrap="none" rtlCol="0">
                <a:spAutoFit/>
              </a:bodyPr>
              <a:lstStyle/>
              <a:p>
                <a:r>
                  <a:rPr lang="ja-JP" altLang="en-US" sz="2400" dirty="0"/>
                  <a:t>eig_vecs_sorted</a:t>
                </a:r>
                <a:r>
                  <a:rPr lang="en-US" altLang="ja-JP" sz="2400" dirty="0"/>
                  <a:t>:</a:t>
                </a:r>
                <a:r>
                  <a:rPr kumimoji="1" lang="en-US" altLang="ja-JP" sz="2400" b="1" dirty="0">
                    <a:ea typeface="メイリオ" panose="020B0604030504040204" pitchFamily="50" charset="-128"/>
                  </a:rPr>
                  <a:t> </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970C2D07-D8E6-31AA-1159-19C6D60B5F9D}"/>
                  </a:ext>
                </a:extLst>
              </p:cNvPr>
              <p:cNvSpPr txBox="1">
                <a:spLocks noRot="1" noChangeAspect="1" noMove="1" noResize="1" noEditPoints="1" noAdjustHandles="1" noChangeArrowheads="1" noChangeShapeType="1" noTextEdit="1"/>
              </p:cNvSpPr>
              <p:nvPr/>
            </p:nvSpPr>
            <p:spPr>
              <a:xfrm>
                <a:off x="5009472" y="2719638"/>
                <a:ext cx="2731838" cy="468205"/>
              </a:xfrm>
              <a:prstGeom prst="rect">
                <a:avLst/>
              </a:prstGeom>
              <a:blipFill>
                <a:blip r:embed="rId2"/>
                <a:stretch>
                  <a:fillRect l="-3571" t="-12987" b="-24675"/>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48428024-F203-8936-C9A0-6E2665E8A327}"/>
              </a:ext>
            </a:extLst>
          </p:cNvPr>
          <p:cNvSpPr/>
          <p:nvPr/>
        </p:nvSpPr>
        <p:spPr>
          <a:xfrm>
            <a:off x="8740276" y="3372221"/>
            <a:ext cx="612476" cy="217385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6B256C-11F3-4532-2C12-A9158D35CC6A}"/>
              </a:ext>
            </a:extLst>
          </p:cNvPr>
          <p:cNvSpPr txBox="1"/>
          <p:nvPr/>
        </p:nvSpPr>
        <p:spPr>
          <a:xfrm>
            <a:off x="7646663" y="5612650"/>
            <a:ext cx="2805576"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データ空間の１つの軸</a:t>
            </a:r>
            <a:r>
              <a:rPr kumimoji="1" lang="en-US" altLang="ja-JP" sz="1400" dirty="0">
                <a:latin typeface="メイリオ" panose="020B0604030504040204" pitchFamily="50" charset="-128"/>
                <a:ea typeface="メイリオ" panose="020B0604030504040204" pitchFamily="50" charset="-128"/>
              </a:rPr>
              <a:t>(one hot)</a:t>
            </a:r>
            <a:endParaRPr kumimoji="1" lang="ja-JP" altLang="en-US" sz="1400" dirty="0">
              <a:latin typeface="メイリオ" panose="020B0604030504040204" pitchFamily="50" charset="-128"/>
              <a:ea typeface="メイリオ" panose="020B0604030504040204" pitchFamily="50" charset="-128"/>
            </a:endParaRPr>
          </a:p>
        </p:txBody>
      </p:sp>
      <p:sp>
        <p:nvSpPr>
          <p:cNvPr id="11" name="矢印: 左 10">
            <a:extLst>
              <a:ext uri="{FF2B5EF4-FFF2-40B4-BE49-F238E27FC236}">
                <a16:creationId xmlns:a16="http://schemas.microsoft.com/office/drawing/2014/main" id="{3A4A43BB-5F71-85FD-52DF-BD0CB98E0D2B}"/>
              </a:ext>
            </a:extLst>
          </p:cNvPr>
          <p:cNvSpPr/>
          <p:nvPr/>
        </p:nvSpPr>
        <p:spPr>
          <a:xfrm>
            <a:off x="4235899" y="4116989"/>
            <a:ext cx="646981" cy="78500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83BEF34-AAA1-A386-2611-E3D590EF1C80}"/>
              </a:ext>
            </a:extLst>
          </p:cNvPr>
          <p:cNvSpPr txBox="1"/>
          <p:nvPr/>
        </p:nvSpPr>
        <p:spPr>
          <a:xfrm>
            <a:off x="749482" y="1406227"/>
            <a:ext cx="10344127"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データ空間軸の</a:t>
            </a:r>
            <a:r>
              <a:rPr kumimoji="1" lang="en-US" altLang="ja-JP" sz="2400" dirty="0">
                <a:latin typeface="メイリオ" panose="020B0604030504040204" pitchFamily="50" charset="-128"/>
                <a:ea typeface="メイリオ" panose="020B0604030504040204" pitchFamily="50" charset="-128"/>
              </a:rPr>
              <a:t>one hot(</a:t>
            </a:r>
            <a:r>
              <a:rPr kumimoji="1" lang="en-US" altLang="ja-JP" sz="2400" dirty="0" err="1">
                <a:latin typeface="メイリオ" panose="020B0604030504040204" pitchFamily="50" charset="-128"/>
                <a:ea typeface="メイリオ" panose="020B0604030504040204" pitchFamily="50" charset="-128"/>
              </a:rPr>
              <a:t>vocab_e</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を主成分ベクトル平面に射影する</a:t>
            </a:r>
          </a:p>
        </p:txBody>
      </p:sp>
      <p:sp>
        <p:nvSpPr>
          <p:cNvPr id="17" name="テキスト ボックス 16">
            <a:extLst>
              <a:ext uri="{FF2B5EF4-FFF2-40B4-BE49-F238E27FC236}">
                <a16:creationId xmlns:a16="http://schemas.microsoft.com/office/drawing/2014/main" id="{AD0CA69F-FDD7-B88A-4EF1-DD70021B4608}"/>
              </a:ext>
            </a:extLst>
          </p:cNvPr>
          <p:cNvSpPr txBox="1"/>
          <p:nvPr/>
        </p:nvSpPr>
        <p:spPr>
          <a:xfrm>
            <a:off x="10321287" y="4079928"/>
            <a:ext cx="1741182"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データ空間の次元</a:t>
            </a:r>
          </a:p>
        </p:txBody>
      </p:sp>
      <p:sp>
        <p:nvSpPr>
          <p:cNvPr id="18" name="テキスト ボックス 17">
            <a:extLst>
              <a:ext uri="{FF2B5EF4-FFF2-40B4-BE49-F238E27FC236}">
                <a16:creationId xmlns:a16="http://schemas.microsoft.com/office/drawing/2014/main" id="{AEEADF29-B547-6D7A-DE00-9D4E709A4DFE}"/>
              </a:ext>
            </a:extLst>
          </p:cNvPr>
          <p:cNvSpPr txBox="1"/>
          <p:nvPr/>
        </p:nvSpPr>
        <p:spPr>
          <a:xfrm>
            <a:off x="9558342" y="2768258"/>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19" name="テキスト ボックス 18">
            <a:extLst>
              <a:ext uri="{FF2B5EF4-FFF2-40B4-BE49-F238E27FC236}">
                <a16:creationId xmlns:a16="http://schemas.microsoft.com/office/drawing/2014/main" id="{E69E703F-B5AA-81D3-267D-C5D1579E7AD8}"/>
              </a:ext>
            </a:extLst>
          </p:cNvPr>
          <p:cNvSpPr txBox="1"/>
          <p:nvPr/>
        </p:nvSpPr>
        <p:spPr>
          <a:xfrm>
            <a:off x="5385580" y="3088899"/>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23" name="四角形: 角を丸くする 22">
            <a:extLst>
              <a:ext uri="{FF2B5EF4-FFF2-40B4-BE49-F238E27FC236}">
                <a16:creationId xmlns:a16="http://schemas.microsoft.com/office/drawing/2014/main" id="{3CF5CBA8-65DF-3367-9EFC-401345CFEBA3}"/>
              </a:ext>
            </a:extLst>
          </p:cNvPr>
          <p:cNvSpPr/>
          <p:nvPr/>
        </p:nvSpPr>
        <p:spPr>
          <a:xfrm>
            <a:off x="2542072" y="3435713"/>
            <a:ext cx="698145" cy="918378"/>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5EF8423-D172-7AC3-55CB-87F8CC9EB6C9}"/>
              </a:ext>
            </a:extLst>
          </p:cNvPr>
          <p:cNvSpPr txBox="1"/>
          <p:nvPr/>
        </p:nvSpPr>
        <p:spPr>
          <a:xfrm>
            <a:off x="2056026" y="3087634"/>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21" name="テキスト ボックス 20">
            <a:extLst>
              <a:ext uri="{FF2B5EF4-FFF2-40B4-BE49-F238E27FC236}">
                <a16:creationId xmlns:a16="http://schemas.microsoft.com/office/drawing/2014/main" id="{4735270F-3195-2926-B08E-5C9AE66E2FFE}"/>
              </a:ext>
            </a:extLst>
          </p:cNvPr>
          <p:cNvSpPr txBox="1"/>
          <p:nvPr/>
        </p:nvSpPr>
        <p:spPr>
          <a:xfrm>
            <a:off x="2278774" y="1881194"/>
            <a:ext cx="9913226" cy="461665"/>
          </a:xfrm>
          <a:prstGeom prst="rect">
            <a:avLst/>
          </a:prstGeom>
          <a:noFill/>
        </p:spPr>
        <p:txBody>
          <a:bodyPr wrap="square">
            <a:spAutoFit/>
          </a:bodyPr>
          <a:lstStyle/>
          <a:p>
            <a:r>
              <a:rPr lang="en-US" altLang="ja-JP" sz="2400" dirty="0" err="1"/>
              <a:t>pca_loading_matrix</a:t>
            </a:r>
            <a:r>
              <a:rPr lang="en-US" altLang="ja-JP" sz="2400" dirty="0"/>
              <a:t> = </a:t>
            </a:r>
            <a:r>
              <a:rPr lang="ja-JP" altLang="en-US" sz="2400" dirty="0"/>
              <a:t>np.dot(eig_vecs_sorted[:num_vecs,:], vocab_e)</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3844E19F-AAFC-94EF-D985-631D15F24080}"/>
                  </a:ext>
                </a:extLst>
              </p:cNvPr>
              <p:cNvSpPr txBox="1"/>
              <p:nvPr/>
            </p:nvSpPr>
            <p:spPr>
              <a:xfrm>
                <a:off x="8165415" y="2756892"/>
                <a:ext cx="1408719" cy="461665"/>
              </a:xfrm>
              <a:prstGeom prst="rect">
                <a:avLst/>
              </a:prstGeom>
              <a:noFill/>
            </p:spPr>
            <p:txBody>
              <a:bodyPr wrap="none" rtlCol="0">
                <a:spAutoFit/>
              </a:bodyPr>
              <a:lstStyle/>
              <a:p>
                <a:pPr algn="l"/>
                <a:r>
                  <a:rPr lang="ja-JP" altLang="en-US" sz="2400" dirty="0"/>
                  <a:t>vocab_e</a:t>
                </a:r>
                <a:r>
                  <a:rPr lang="en-US" altLang="ja-JP" sz="2400" dirty="0"/>
                  <a:t>:</a:t>
                </a:r>
                <a14:m>
                  <m:oMath xmlns:m="http://schemas.openxmlformats.org/officeDocument/2006/math">
                    <m:r>
                      <m:rPr>
                        <m:sty m:val="p"/>
                      </m:rPr>
                      <a:rPr kumimoji="1" lang="en-US" altLang="ja-JP" sz="2400" b="0" i="0" smtClean="0">
                        <a:latin typeface="Cambria Math" panose="02040503050406030204" pitchFamily="18" charset="0"/>
                        <a:ea typeface="メイリオ" panose="020B0604030504040204" pitchFamily="50" charset="-128"/>
                      </a:rPr>
                      <m:t>I</m:t>
                    </m:r>
                  </m:oMath>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3844E19F-AAFC-94EF-D985-631D15F24080}"/>
                  </a:ext>
                </a:extLst>
              </p:cNvPr>
              <p:cNvSpPr txBox="1">
                <a:spLocks noRot="1" noChangeAspect="1" noMove="1" noResize="1" noEditPoints="1" noAdjustHandles="1" noChangeArrowheads="1" noChangeShapeType="1" noTextEdit="1"/>
              </p:cNvSpPr>
              <p:nvPr/>
            </p:nvSpPr>
            <p:spPr>
              <a:xfrm>
                <a:off x="8165415" y="2756892"/>
                <a:ext cx="1408719" cy="461665"/>
              </a:xfrm>
              <a:prstGeom prst="rect">
                <a:avLst/>
              </a:prstGeom>
              <a:blipFill>
                <a:blip r:embed="rId3"/>
                <a:stretch>
                  <a:fillRect l="-6466" t="-14474" b="-25000"/>
                </a:stretch>
              </a:blipFill>
            </p:spPr>
            <p:txBody>
              <a:bodyPr/>
              <a:lstStyle/>
              <a:p>
                <a:r>
                  <a:rPr lang="ja-JP" altLang="en-US">
                    <a:noFill/>
                  </a:rPr>
                  <a:t> </a:t>
                </a:r>
              </a:p>
            </p:txBody>
          </p:sp>
        </mc:Fallback>
      </mc:AlternateContent>
      <p:sp>
        <p:nvSpPr>
          <p:cNvPr id="34" name="四角形: 角を丸くする 33">
            <a:extLst>
              <a:ext uri="{FF2B5EF4-FFF2-40B4-BE49-F238E27FC236}">
                <a16:creationId xmlns:a16="http://schemas.microsoft.com/office/drawing/2014/main" id="{019BE47A-835E-7AF3-EFDF-8C9809F155D1}"/>
              </a:ext>
            </a:extLst>
          </p:cNvPr>
          <p:cNvSpPr/>
          <p:nvPr/>
        </p:nvSpPr>
        <p:spPr>
          <a:xfrm>
            <a:off x="4987216" y="3485544"/>
            <a:ext cx="2579617" cy="86193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F3857A9-1529-312F-4A61-36E4151D9783}"/>
              </a:ext>
            </a:extLst>
          </p:cNvPr>
          <p:cNvSpPr txBox="1"/>
          <p:nvPr/>
        </p:nvSpPr>
        <p:spPr>
          <a:xfrm>
            <a:off x="5170023" y="3855296"/>
            <a:ext cx="239681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1,2</a:t>
            </a:r>
            <a:r>
              <a:rPr kumimoji="1" lang="ja-JP" altLang="en-US" dirty="0">
                <a:latin typeface="メイリオ" panose="020B0604030504040204" pitchFamily="50" charset="-128"/>
                <a:ea typeface="メイリオ" panose="020B0604030504040204" pitchFamily="50" charset="-128"/>
              </a:rPr>
              <a:t>主成分ベクトル</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FDC74B45-3B8C-E691-D42E-3938A5E43FC6}"/>
                  </a:ext>
                </a:extLst>
              </p:cNvPr>
              <p:cNvSpPr txBox="1"/>
              <p:nvPr/>
            </p:nvSpPr>
            <p:spPr>
              <a:xfrm>
                <a:off x="1610835" y="2703512"/>
                <a:ext cx="2974532" cy="461665"/>
              </a:xfrm>
              <a:prstGeom prst="rect">
                <a:avLst/>
              </a:prstGeom>
              <a:noFill/>
            </p:spPr>
            <p:txBody>
              <a:bodyPr wrap="none" rtlCol="0">
                <a:spAutoFit/>
              </a:bodyPr>
              <a:lstStyle/>
              <a:p>
                <a:pPr algn="l"/>
                <a:r>
                  <a:rPr lang="en-US" altLang="ja-JP" sz="2400" dirty="0" err="1"/>
                  <a:t>pca_loading_matrix</a:t>
                </a:r>
                <a:r>
                  <a:rPr lang="en-US" altLang="ja-JP" sz="2400" dirty="0"/>
                  <a:t>:</a:t>
                </a:r>
                <a:r>
                  <a:rPr kumimoji="1" lang="en-US" altLang="ja-JP" sz="2400" dirty="0">
                    <a:ea typeface="メイリオ" panose="020B0604030504040204" pitchFamily="50" charset="-128"/>
                  </a:rPr>
                  <a:t> </a:t>
                </a:r>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FDC74B45-3B8C-E691-D42E-3938A5E43FC6}"/>
                  </a:ext>
                </a:extLst>
              </p:cNvPr>
              <p:cNvSpPr txBox="1">
                <a:spLocks noRot="1" noChangeAspect="1" noMove="1" noResize="1" noEditPoints="1" noAdjustHandles="1" noChangeArrowheads="1" noChangeShapeType="1" noTextEdit="1"/>
              </p:cNvSpPr>
              <p:nvPr/>
            </p:nvSpPr>
            <p:spPr>
              <a:xfrm>
                <a:off x="1610835" y="2703512"/>
                <a:ext cx="2974532" cy="461665"/>
              </a:xfrm>
              <a:prstGeom prst="rect">
                <a:avLst/>
              </a:prstGeom>
              <a:blipFill>
                <a:blip r:embed="rId4"/>
                <a:stretch>
                  <a:fillRect l="-3074" t="-14474" r="-125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DA69B31-E041-F21A-525E-CEED5DE683AB}"/>
                  </a:ext>
                </a:extLst>
              </p:cNvPr>
              <p:cNvSpPr txBox="1"/>
              <p:nvPr/>
            </p:nvSpPr>
            <p:spPr>
              <a:xfrm>
                <a:off x="749482" y="1920270"/>
                <a:ext cx="1671227"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7" name="テキスト ボックス 36">
                <a:extLst>
                  <a:ext uri="{FF2B5EF4-FFF2-40B4-BE49-F238E27FC236}">
                    <a16:creationId xmlns:a16="http://schemas.microsoft.com/office/drawing/2014/main" id="{CDA69B31-E041-F21A-525E-CEED5DE683AB}"/>
                  </a:ext>
                </a:extLst>
              </p:cNvPr>
              <p:cNvSpPr txBox="1">
                <a:spLocks noRot="1" noChangeAspect="1" noMove="1" noResize="1" noEditPoints="1" noAdjustHandles="1" noChangeArrowheads="1" noChangeShapeType="1" noTextEdit="1"/>
              </p:cNvSpPr>
              <p:nvPr/>
            </p:nvSpPr>
            <p:spPr>
              <a:xfrm>
                <a:off x="749482" y="1920270"/>
                <a:ext cx="1671227" cy="468205"/>
              </a:xfrm>
              <a:prstGeom prst="rect">
                <a:avLst/>
              </a:prstGeom>
              <a:blipFill>
                <a:blip r:embed="rId5"/>
                <a:stretch>
                  <a:fillRect t="-6494"/>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3E016576-9203-ED0E-6E49-25EEE3554272}"/>
              </a:ext>
            </a:extLst>
          </p:cNvPr>
          <p:cNvSpPr txBox="1"/>
          <p:nvPr/>
        </p:nvSpPr>
        <p:spPr>
          <a:xfrm>
            <a:off x="1870713" y="4424486"/>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主成分負荷行列</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479B2DD2-E4A3-EB29-4A42-DEA682ED7E34}"/>
                  </a:ext>
                </a:extLst>
              </p:cNvPr>
              <p:cNvSpPr txBox="1"/>
              <p:nvPr/>
            </p:nvSpPr>
            <p:spPr>
              <a:xfrm>
                <a:off x="4771012" y="3572257"/>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a:latin typeface="Cambria Math" panose="02040503050406030204" pitchFamily="18" charset="0"/>
                              <a:ea typeface="メイリオ" panose="020B0604030504040204" pitchFamily="50" charset="-128"/>
                            </a:rPr>
                            <m:t>𝟏</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479B2DD2-E4A3-EB29-4A42-DEA682ED7E34}"/>
                  </a:ext>
                </a:extLst>
              </p:cNvPr>
              <p:cNvSpPr txBox="1">
                <a:spLocks noRot="1" noChangeAspect="1" noMove="1" noResize="1" noEditPoints="1" noAdjustHandles="1" noChangeArrowheads="1" noChangeShapeType="1" noTextEdit="1"/>
              </p:cNvSpPr>
              <p:nvPr/>
            </p:nvSpPr>
            <p:spPr>
              <a:xfrm>
                <a:off x="4771012" y="3572257"/>
                <a:ext cx="424559"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F6368AB-98DD-0F96-C2A3-ED85C6672CD3}"/>
                  </a:ext>
                </a:extLst>
              </p:cNvPr>
              <p:cNvSpPr txBox="1"/>
              <p:nvPr/>
            </p:nvSpPr>
            <p:spPr>
              <a:xfrm>
                <a:off x="4773669" y="3931546"/>
                <a:ext cx="424559" cy="369332"/>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1800" b="1" i="1" smtClean="0">
                              <a:latin typeface="Cambria Math" panose="02040503050406030204" pitchFamily="18" charset="0"/>
                              <a:ea typeface="メイリオ" panose="020B0604030504040204" pitchFamily="50" charset="-128"/>
                            </a:rPr>
                          </m:ctrlPr>
                        </m:sSubPr>
                        <m:e>
                          <m:r>
                            <a:rPr kumimoji="1" lang="ja-JP" altLang="en-US" sz="1800" b="1" i="1">
                              <a:latin typeface="Cambria Math" panose="02040503050406030204" pitchFamily="18" charset="0"/>
                              <a:ea typeface="メイリオ" panose="020B0604030504040204" pitchFamily="50" charset="-128"/>
                            </a:rPr>
                            <m:t>𝝁</m:t>
                          </m:r>
                        </m:e>
                        <m:sub>
                          <m:r>
                            <a:rPr kumimoji="1" lang="en-US" altLang="ja-JP" sz="1800" b="1" i="1" smtClean="0">
                              <a:latin typeface="Cambria Math" panose="02040503050406030204" pitchFamily="18" charset="0"/>
                              <a:ea typeface="メイリオ" panose="020B0604030504040204" pitchFamily="50" charset="-128"/>
                            </a:rPr>
                            <m:t>𝟐</m:t>
                          </m:r>
                        </m:sub>
                      </m:sSub>
                    </m:oMath>
                  </m:oMathPara>
                </a14:m>
                <a:endParaRPr kumimoji="1" lang="ja-JP" altLang="en-US" b="1" i="1"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F6368AB-98DD-0F96-C2A3-ED85C6672CD3}"/>
                  </a:ext>
                </a:extLst>
              </p:cNvPr>
              <p:cNvSpPr txBox="1">
                <a:spLocks noRot="1" noChangeAspect="1" noMove="1" noResize="1" noEditPoints="1" noAdjustHandles="1" noChangeArrowheads="1" noChangeShapeType="1" noTextEdit="1"/>
              </p:cNvSpPr>
              <p:nvPr/>
            </p:nvSpPr>
            <p:spPr>
              <a:xfrm>
                <a:off x="4773669" y="3931546"/>
                <a:ext cx="424559"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7D1ABA-888F-6315-A01E-B235BAB8AF6A}"/>
                  </a:ext>
                </a:extLst>
              </p:cNvPr>
              <p:cNvSpPr txBox="1"/>
              <p:nvPr/>
            </p:nvSpPr>
            <p:spPr>
              <a:xfrm>
                <a:off x="918073" y="5910226"/>
                <a:ext cx="11127983" cy="837537"/>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データ空間の</a:t>
                </a:r>
                <a:r>
                  <a:rPr kumimoji="1" lang="en-US" altLang="ja-JP" sz="2400" dirty="0" err="1">
                    <a:latin typeface="メイリオ" panose="020B0604030504040204" pitchFamily="50" charset="-128"/>
                    <a:ea typeface="メイリオ" panose="020B0604030504040204" pitchFamily="50" charset="-128"/>
                  </a:rPr>
                  <a:t>i</a:t>
                </a:r>
                <a:r>
                  <a:rPr kumimoji="1" lang="ja-JP" altLang="en-US" sz="2400" dirty="0">
                    <a:latin typeface="メイリオ" panose="020B0604030504040204" pitchFamily="50" charset="-128"/>
                    <a:ea typeface="メイリオ" panose="020B0604030504040204" pitchFamily="50" charset="-128"/>
                  </a:rPr>
                  <a:t>番目の軸</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r>
                      <a:rPr kumimoji="1" lang="ja-JP" altLang="en-US" sz="2400" b="1" i="1">
                        <a:latin typeface="Cambria Math" panose="02040503050406030204" pitchFamily="18" charset="0"/>
                        <a:ea typeface="メイリオ" panose="020B0604030504040204" pitchFamily="50" charset="-128"/>
                      </a:rPr>
                      <m:t>と</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oMath>
                </a14:m>
                <a:r>
                  <a:rPr kumimoji="1" lang="ja-JP" altLang="en-US" sz="2400" dirty="0">
                    <a:latin typeface="メイリオ" panose="020B0604030504040204" pitchFamily="50" charset="-128"/>
                    <a:ea typeface="メイリオ" panose="020B0604030504040204" pitchFamily="50" charset="-128"/>
                  </a:rPr>
                  <a:t>中の</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との内積を計算すると</a:t>
                </a:r>
                <a14:m>
                  <m:oMath xmlns:m="http://schemas.openxmlformats.org/officeDocument/2006/math">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 </m:t>
                    </m:r>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の第</a:t>
                </a:r>
                <a:r>
                  <a:rPr kumimoji="1" lang="en-US" altLang="ja-JP" sz="2400" dirty="0" err="1">
                    <a:latin typeface="メイリオ" panose="020B0604030504040204" pitchFamily="50" charset="-128"/>
                    <a:ea typeface="メイリオ" panose="020B0604030504040204" pitchFamily="50" charset="-128"/>
                  </a:rPr>
                  <a:t>i</a:t>
                </a:r>
                <a:r>
                  <a:rPr kumimoji="1" lang="ja-JP" altLang="en-US" sz="2400" dirty="0">
                    <a:latin typeface="メイリオ" panose="020B0604030504040204" pitchFamily="50" charset="-128"/>
                    <a:ea typeface="メイリオ" panose="020B0604030504040204" pitchFamily="50" charset="-128"/>
                  </a:rPr>
                  <a:t>要素</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solidFill>
                      <a:schemeClr val="accent2">
                        <a:lumMod val="60000"/>
                        <a:lumOff val="40000"/>
                      </a:schemeClr>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の値だけ取り出されてそれ以外は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　</a:t>
                </a:r>
              </a:p>
            </p:txBody>
          </p:sp>
        </mc:Choice>
        <mc:Fallback xmlns="">
          <p:sp>
            <p:nvSpPr>
              <p:cNvPr id="12" name="テキスト ボックス 11">
                <a:extLst>
                  <a:ext uri="{FF2B5EF4-FFF2-40B4-BE49-F238E27FC236}">
                    <a16:creationId xmlns:a16="http://schemas.microsoft.com/office/drawing/2014/main" id="{0C7D1ABA-888F-6315-A01E-B235BAB8AF6A}"/>
                  </a:ext>
                </a:extLst>
              </p:cNvPr>
              <p:cNvSpPr txBox="1">
                <a:spLocks noRot="1" noChangeAspect="1" noMove="1" noResize="1" noEditPoints="1" noAdjustHandles="1" noChangeArrowheads="1" noChangeShapeType="1" noTextEdit="1"/>
              </p:cNvSpPr>
              <p:nvPr/>
            </p:nvSpPr>
            <p:spPr>
              <a:xfrm>
                <a:off x="918073" y="5910226"/>
                <a:ext cx="11127983" cy="837537"/>
              </a:xfrm>
              <a:prstGeom prst="rect">
                <a:avLst/>
              </a:prstGeom>
              <a:blipFill>
                <a:blip r:embed="rId8"/>
                <a:stretch>
                  <a:fillRect l="-877" t="-3650" b="-160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6CD5782-54AB-44C8-1AF4-D0A2F97BFD29}"/>
                  </a:ext>
                </a:extLst>
              </p:cNvPr>
              <p:cNvSpPr txBox="1"/>
              <p:nvPr/>
            </p:nvSpPr>
            <p:spPr>
              <a:xfrm>
                <a:off x="8852152" y="3165177"/>
                <a:ext cx="473825" cy="461665"/>
              </a:xfrm>
              <a:prstGeom prst="rect">
                <a:avLst/>
              </a:prstGeom>
              <a:noFill/>
            </p:spPr>
            <p:txBody>
              <a:bodyPr wrap="square" rtlCol="0">
                <a:spAutoFit/>
              </a:bodyPr>
              <a:lstStyle/>
              <a:p>
                <a:pPr algn="l"/>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𝑰</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13" name="テキスト ボックス 12">
                <a:extLst>
                  <a:ext uri="{FF2B5EF4-FFF2-40B4-BE49-F238E27FC236}">
                    <a16:creationId xmlns:a16="http://schemas.microsoft.com/office/drawing/2014/main" id="{66CD5782-54AB-44C8-1AF4-D0A2F97BFD29}"/>
                  </a:ext>
                </a:extLst>
              </p:cNvPr>
              <p:cNvSpPr txBox="1">
                <a:spLocks noRot="1" noChangeAspect="1" noMove="1" noResize="1" noEditPoints="1" noAdjustHandles="1" noChangeArrowheads="1" noChangeShapeType="1" noTextEdit="1"/>
              </p:cNvSpPr>
              <p:nvPr/>
            </p:nvSpPr>
            <p:spPr>
              <a:xfrm>
                <a:off x="8852152" y="3165177"/>
                <a:ext cx="473825" cy="461665"/>
              </a:xfrm>
              <a:prstGeom prst="rect">
                <a:avLst/>
              </a:prstGeom>
              <a:blipFill>
                <a:blip r:embed="rId9"/>
                <a:stretch>
                  <a:fillRect l="-2564"/>
                </a:stretch>
              </a:blipFill>
            </p:spPr>
            <p:txBody>
              <a:bodyPr/>
              <a:lstStyle/>
              <a:p>
                <a:r>
                  <a:rPr lang="ja-JP" altLang="en-US">
                    <a:noFill/>
                  </a:rPr>
                  <a:t> </a:t>
                </a:r>
              </a:p>
            </p:txBody>
          </p:sp>
        </mc:Fallback>
      </mc:AlternateContent>
      <p:graphicFrame>
        <p:nvGraphicFramePr>
          <p:cNvPr id="14" name="表 13">
            <a:extLst>
              <a:ext uri="{FF2B5EF4-FFF2-40B4-BE49-F238E27FC236}">
                <a16:creationId xmlns:a16="http://schemas.microsoft.com/office/drawing/2014/main" id="{5B7D5EEE-B53B-4E0F-F579-CD5C41C45716}"/>
              </a:ext>
            </a:extLst>
          </p:cNvPr>
          <p:cNvGraphicFramePr>
            <a:graphicFrameLocks noGrp="1"/>
          </p:cNvGraphicFramePr>
          <p:nvPr>
            <p:extLst>
              <p:ext uri="{D42A27DB-BD31-4B8C-83A1-F6EECF244321}">
                <p14:modId xmlns:p14="http://schemas.microsoft.com/office/powerpoint/2010/main" val="829917636"/>
              </p:ext>
            </p:extLst>
          </p:nvPr>
        </p:nvGraphicFramePr>
        <p:xfrm>
          <a:off x="1723437" y="3532300"/>
          <a:ext cx="2335416" cy="1854200"/>
        </p:xfrm>
        <a:graphic>
          <a:graphicData uri="http://schemas.openxmlformats.org/drawingml/2006/table">
            <a:tbl>
              <a:tblPr firstRow="1" bandRow="1">
                <a:tableStyleId>{5940675A-B579-460E-94D1-54222C63F5DA}</a:tableStyleId>
              </a:tblPr>
              <a:tblGrid>
                <a:gridCol w="462908">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noFill/>
                  </a:tcPr>
                </a:tc>
                <a:tc>
                  <a:txBody>
                    <a:bodyPr/>
                    <a:lstStyle/>
                    <a:p>
                      <a:endParaRPr kumimoji="1" lang="ja-JP" altLang="en-US"/>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noFill/>
                  </a:tcPr>
                </a:tc>
                <a:tc>
                  <a:txBody>
                    <a:bodyPr/>
                    <a:lstStyle/>
                    <a:p>
                      <a:endParaRPr kumimoji="1" lang="ja-JP" altLang="en-US" dirty="0"/>
                    </a:p>
                  </a:txBody>
                  <a:tcPr/>
                </a:tc>
                <a:tc>
                  <a:txBody>
                    <a:bodyPr/>
                    <a:lstStyle/>
                    <a:p>
                      <a:endParaRPr kumimoji="1" lang="ja-JP" altLang="en-US" dirty="0"/>
                    </a:p>
                  </a:txBody>
                  <a:tcPr>
                    <a:solidFill>
                      <a:schemeClr val="accent2">
                        <a:lumMod val="40000"/>
                        <a:lumOff val="60000"/>
                      </a:schemeClr>
                    </a:solidFill>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222C10A6-851A-80E8-633C-C93D833BB6B6}"/>
                  </a:ext>
                </a:extLst>
              </p:cNvPr>
              <p:cNvSpPr txBox="1"/>
              <p:nvPr/>
            </p:nvSpPr>
            <p:spPr>
              <a:xfrm>
                <a:off x="56143" y="3826185"/>
                <a:ext cx="1665966" cy="646331"/>
              </a:xfrm>
              <a:prstGeom prst="rect">
                <a:avLst/>
              </a:prstGeom>
              <a:noFill/>
            </p:spPr>
            <p:txBody>
              <a:bodyPr wrap="square" rtlCol="0">
                <a:spAutoFit/>
              </a:bodyPr>
              <a:lstStyle/>
              <a:p>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𝒊</m:t>
                        </m:r>
                      </m:sub>
                    </m:sSub>
                  </m:oMath>
                </a14:m>
                <a:r>
                  <a:rPr kumimoji="1" lang="ja-JP" altLang="en-US" dirty="0">
                    <a:latin typeface="メイリオ" panose="020B0604030504040204" pitchFamily="50" charset="-128"/>
                    <a:ea typeface="メイリオ" panose="020B0604030504040204" pitchFamily="50" charset="-128"/>
                  </a:rPr>
                  <a:t>の</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 </m:t>
                    </m:r>
                    <m:sSub>
                      <m:sSubPr>
                        <m:ctrlPr>
                          <a:rPr kumimoji="1" lang="en-US" altLang="ja-JP" b="1" i="1">
                            <a:latin typeface="Cambria Math" panose="02040503050406030204" pitchFamily="18" charset="0"/>
                            <a:ea typeface="メイリオ" panose="020B0604030504040204" pitchFamily="50" charset="-128"/>
                          </a:rPr>
                        </m:ctrlPr>
                      </m:sSubPr>
                      <m:e>
                        <m:r>
                          <a:rPr kumimoji="1" lang="ja-JP" altLang="en-US" b="1" i="1">
                            <a:latin typeface="Cambria Math" panose="02040503050406030204" pitchFamily="18" charset="0"/>
                            <a:ea typeface="メイリオ" panose="020B0604030504040204" pitchFamily="50" charset="-128"/>
                          </a:rPr>
                          <m:t>𝝁</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 </m:t>
                    </m:r>
                  </m:oMath>
                </a14:m>
                <a:r>
                  <a:rPr kumimoji="1" lang="ja-JP" altLang="en-US" dirty="0">
                    <a:latin typeface="メイリオ" panose="020B0604030504040204" pitchFamily="50" charset="-128"/>
                    <a:ea typeface="メイリオ" panose="020B0604030504040204" pitchFamily="50" charset="-128"/>
                  </a:rPr>
                  <a:t>に対応する負荷量　</a:t>
                </a:r>
              </a:p>
            </p:txBody>
          </p:sp>
        </mc:Choice>
        <mc:Fallback xmlns="">
          <p:sp>
            <p:nvSpPr>
              <p:cNvPr id="16" name="テキスト ボックス 15">
                <a:extLst>
                  <a:ext uri="{FF2B5EF4-FFF2-40B4-BE49-F238E27FC236}">
                    <a16:creationId xmlns:a16="http://schemas.microsoft.com/office/drawing/2014/main" id="{222C10A6-851A-80E8-633C-C93D833BB6B6}"/>
                  </a:ext>
                </a:extLst>
              </p:cNvPr>
              <p:cNvSpPr txBox="1">
                <a:spLocks noRot="1" noChangeAspect="1" noMove="1" noResize="1" noEditPoints="1" noAdjustHandles="1" noChangeArrowheads="1" noChangeShapeType="1" noTextEdit="1"/>
              </p:cNvSpPr>
              <p:nvPr/>
            </p:nvSpPr>
            <p:spPr>
              <a:xfrm>
                <a:off x="56143" y="3826185"/>
                <a:ext cx="1665966" cy="646331"/>
              </a:xfrm>
              <a:prstGeom prst="rect">
                <a:avLst/>
              </a:prstGeom>
              <a:blipFill>
                <a:blip r:embed="rId10"/>
                <a:stretch>
                  <a:fillRect l="-2930" t="-3774" r="-3297" b="-15094"/>
                </a:stretch>
              </a:blipFill>
            </p:spPr>
            <p:txBody>
              <a:bodyPr/>
              <a:lstStyle/>
              <a:p>
                <a:r>
                  <a:rPr lang="ja-JP" altLang="en-US">
                    <a:noFill/>
                  </a:rPr>
                  <a:t> </a:t>
                </a:r>
              </a:p>
            </p:txBody>
          </p:sp>
        </mc:Fallback>
      </mc:AlternateContent>
      <p:sp>
        <p:nvSpPr>
          <p:cNvPr id="20" name="吹き出し: 四角形 19">
            <a:extLst>
              <a:ext uri="{FF2B5EF4-FFF2-40B4-BE49-F238E27FC236}">
                <a16:creationId xmlns:a16="http://schemas.microsoft.com/office/drawing/2014/main" id="{C3B3577B-0AED-4705-A8DA-2F8648639D9C}"/>
              </a:ext>
            </a:extLst>
          </p:cNvPr>
          <p:cNvSpPr/>
          <p:nvPr/>
        </p:nvSpPr>
        <p:spPr>
          <a:xfrm>
            <a:off x="103704" y="3756923"/>
            <a:ext cx="1671227" cy="712603"/>
          </a:xfrm>
          <a:prstGeom prst="wedgeRectCallout">
            <a:avLst>
              <a:gd name="adj1" fmla="val 95656"/>
              <a:gd name="adj2" fmla="val -4887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391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線コネクタ 20">
            <a:extLst>
              <a:ext uri="{FF2B5EF4-FFF2-40B4-BE49-F238E27FC236}">
                <a16:creationId xmlns:a16="http://schemas.microsoft.com/office/drawing/2014/main" id="{341D39DF-3B50-4CFD-916A-3885BDEF4243}"/>
              </a:ext>
            </a:extLst>
          </p:cNvPr>
          <p:cNvCxnSpPr/>
          <p:nvPr/>
        </p:nvCxnSpPr>
        <p:spPr>
          <a:xfrm flipV="1">
            <a:off x="423528" y="3605377"/>
            <a:ext cx="3078605" cy="242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592982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742579" y="5697021"/>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742579" y="5697021"/>
                <a:ext cx="389466" cy="276999"/>
              </a:xfrm>
              <a:prstGeom prst="rect">
                <a:avLst/>
              </a:prstGeom>
              <a:blipFill>
                <a:blip r:embed="rId2"/>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384109" y="366792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384109" y="3667929"/>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2455493" y="3953968"/>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2455493" y="3953968"/>
                <a:ext cx="389466" cy="276999"/>
              </a:xfrm>
              <a:prstGeom prst="rect">
                <a:avLst/>
              </a:prstGeom>
              <a:blipFill>
                <a:blip r:embed="rId4"/>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3106666" y="35556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577836" y="556366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2501760" y="424560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4105058" y="2866522"/>
                <a:ext cx="5771708" cy="6705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𝑉𝑎𝑟</m:t>
                      </m:r>
                      <m:r>
                        <a:rPr kumimoji="1" lang="en-US" altLang="ja-JP" sz="2000" i="1" smtClean="0">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sub>
                          <m:r>
                            <a:rPr kumimoji="1" lang="en-US" altLang="ja-JP" sz="2000" b="1" i="1">
                              <a:latin typeface="Cambria Math" panose="02040503050406030204" pitchFamily="18" charset="0"/>
                              <a:ea typeface="メイリオ" panose="020B0604030504040204" pitchFamily="50" charset="-128"/>
                            </a:rPr>
                            <m:t>𝟑</m:t>
                          </m:r>
                        </m:sub>
                      </m:sSub>
                      <m:r>
                        <a:rPr kumimoji="1" lang="en-US" altLang="ja-JP" sz="2000" b="1" i="1">
                          <a:latin typeface="Cambria Math" panose="02040503050406030204" pitchFamily="18" charset="0"/>
                          <a:ea typeface="メイリオ" panose="020B0604030504040204" pitchFamily="50" charset="-128"/>
                        </a:rPr>
                        <m:t>−</m:t>
                      </m:r>
                      <m:acc>
                        <m:accPr>
                          <m:chr m:val="̅"/>
                          <m:ctrlPr>
                            <a:rPr kumimoji="1" lang="en-US" altLang="ja-JP" sz="2000" i="1">
                              <a:latin typeface="Cambria Math" panose="02040503050406030204" pitchFamily="18" charset="0"/>
                              <a:ea typeface="メイリオ" panose="020B0604030504040204" pitchFamily="50" charset="-128"/>
                            </a:rPr>
                          </m:ctrlPr>
                        </m:accPr>
                        <m:e>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𝒂</m:t>
                              </m:r>
                            </m:e>
                            <m:sup>
                              <m:r>
                                <a:rPr kumimoji="1" lang="en-US" altLang="ja-JP" sz="2000" b="1" i="1">
                                  <a:latin typeface="Cambria Math" panose="02040503050406030204" pitchFamily="18" charset="0"/>
                                  <a:ea typeface="メイリオ" panose="020B0604030504040204" pitchFamily="50" charset="-128"/>
                                </a:rPr>
                                <m:t>′</m:t>
                              </m:r>
                            </m:sup>
                          </m:sSup>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4105058" y="2866522"/>
                <a:ext cx="5771708" cy="670568"/>
              </a:xfrm>
              <a:prstGeom prst="rect">
                <a:avLst/>
              </a:prstGeom>
              <a:blipFill>
                <a:blip r:embed="rId5"/>
                <a:stretch>
                  <a:fillRect/>
                </a:stretch>
              </a:blipFill>
            </p:spPr>
            <p:txBody>
              <a:bodyPr/>
              <a:lstStyle/>
              <a:p>
                <a:r>
                  <a:rPr lang="ja-JP" altLang="en-US">
                    <a:noFill/>
                  </a:rPr>
                  <a:t> </a:t>
                </a:r>
              </a:p>
            </p:txBody>
          </p:sp>
        </mc:Fallback>
      </mc:AlternateContent>
      <p:cxnSp>
        <p:nvCxnSpPr>
          <p:cNvPr id="59" name="直線コネクタ 58">
            <a:extLst>
              <a:ext uri="{FF2B5EF4-FFF2-40B4-BE49-F238E27FC236}">
                <a16:creationId xmlns:a16="http://schemas.microsoft.com/office/drawing/2014/main" id="{F5914C58-B19F-4DA4-A4A1-3A0A729BAAED}"/>
              </a:ext>
            </a:extLst>
          </p:cNvPr>
          <p:cNvCxnSpPr/>
          <p:nvPr/>
        </p:nvCxnSpPr>
        <p:spPr>
          <a:xfrm>
            <a:off x="1884764" y="4874232"/>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1493294" y="4874227"/>
            <a:ext cx="391470" cy="0"/>
          </a:xfrm>
          <a:prstGeom prst="line">
            <a:avLst/>
          </a:prstGeom>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5CD7B488-56D7-4B23-BAD8-0BD9D52F069A}"/>
              </a:ext>
            </a:extLst>
          </p:cNvPr>
          <p:cNvSpPr txBox="1"/>
          <p:nvPr/>
        </p:nvSpPr>
        <p:spPr>
          <a:xfrm>
            <a:off x="9697438" y="6085178"/>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EB396AB1-2215-40B4-9786-645DFFF455B2}"/>
                  </a:ext>
                </a:extLst>
              </p:cNvPr>
              <p:cNvSpPr txBox="1"/>
              <p:nvPr/>
            </p:nvSpPr>
            <p:spPr>
              <a:xfrm>
                <a:off x="4012813" y="2222207"/>
                <a:ext cx="580639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第</a:t>
                </a:r>
                <a:r>
                  <a:rPr kumimoji="1" lang="en-US" altLang="ja-JP" sz="2400" u="sng" dirty="0">
                    <a:latin typeface="メイリオ" panose="020B0604030504040204" pitchFamily="50" charset="-128"/>
                    <a:ea typeface="メイリオ" panose="020B0604030504040204" pitchFamily="50" charset="-128"/>
                  </a:rPr>
                  <a:t>1</a:t>
                </a:r>
                <a:r>
                  <a:rPr kumimoji="1" lang="ja-JP" altLang="en-US" sz="2400" u="sng" dirty="0">
                    <a:latin typeface="メイリオ" panose="020B0604030504040204" pitchFamily="50" charset="-128"/>
                    <a:ea typeface="メイリオ" panose="020B0604030504040204" pitchFamily="50" charset="-128"/>
                  </a:rPr>
                  <a:t>主成分ベクトル</a:t>
                </a:r>
                <a14:m>
                  <m:oMath xmlns:m="http://schemas.openxmlformats.org/officeDocument/2006/math">
                    <m:r>
                      <a:rPr kumimoji="1" lang="en-US" altLang="ja-JP" sz="2400" b="1" i="1" u="sng" smtClean="0">
                        <a:latin typeface="Cambria Math" panose="02040503050406030204" pitchFamily="18" charset="0"/>
                        <a:ea typeface="メイリオ" panose="020B0604030504040204" pitchFamily="50" charset="-128"/>
                      </a:rPr>
                      <m:t>𝒖</m:t>
                    </m:r>
                  </m:oMath>
                </a14:m>
                <a:r>
                  <a:rPr kumimoji="1" lang="ja-JP" altLang="en-US" sz="2400" u="sng" dirty="0">
                    <a:latin typeface="メイリオ" panose="020B0604030504040204" pitchFamily="50" charset="-128"/>
                    <a:ea typeface="メイリオ" panose="020B0604030504040204" pitchFamily="50" charset="-128"/>
                  </a:rPr>
                  <a:t>に射影した点の分散</a:t>
                </a:r>
              </a:p>
            </p:txBody>
          </p:sp>
        </mc:Choice>
        <mc:Fallback xmlns="">
          <p:sp>
            <p:nvSpPr>
              <p:cNvPr id="72" name="テキスト ボックス 71">
                <a:extLst>
                  <a:ext uri="{FF2B5EF4-FFF2-40B4-BE49-F238E27FC236}">
                    <a16:creationId xmlns:a16="http://schemas.microsoft.com/office/drawing/2014/main" id="{EB396AB1-2215-40B4-9786-645DFFF455B2}"/>
                  </a:ext>
                </a:extLst>
              </p:cNvPr>
              <p:cNvSpPr txBox="1">
                <a:spLocks noRot="1" noChangeAspect="1" noMove="1" noResize="1" noEditPoints="1" noAdjustHandles="1" noChangeArrowheads="1" noChangeShapeType="1" noTextEdit="1"/>
              </p:cNvSpPr>
              <p:nvPr/>
            </p:nvSpPr>
            <p:spPr>
              <a:xfrm>
                <a:off x="4012813" y="2222207"/>
                <a:ext cx="5806398" cy="461665"/>
              </a:xfrm>
              <a:prstGeom prst="rect">
                <a:avLst/>
              </a:prstGeom>
              <a:blipFill>
                <a:blip r:embed="rId6"/>
                <a:stretch>
                  <a:fillRect l="-1574" t="-8000" r="-63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ABF5FD-A59B-C324-F667-FBF33F064D4B}"/>
                  </a:ext>
                </a:extLst>
              </p:cNvPr>
              <p:cNvSpPr txBox="1"/>
              <p:nvPr/>
            </p:nvSpPr>
            <p:spPr>
              <a:xfrm>
                <a:off x="10483478" y="3753364"/>
                <a:ext cx="1593641" cy="38799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a:t>
                </a:r>
                <a:r>
                  <a:rPr kumimoji="1" lang="en-US" altLang="ja-JP" sz="1800" b="1" dirty="0">
                    <a:ea typeface="メイリオ" panose="020B0604030504040204" pitchFamily="50" charset="-128"/>
                  </a:rPr>
                  <a:t> </a:t>
                </a:r>
                <a14:m>
                  <m:oMath xmlns:m="http://schemas.openxmlformats.org/officeDocument/2006/math">
                    <m:sSubSup>
                      <m:sSubSupPr>
                        <m:ctrlPr>
                          <a:rPr kumimoji="1" lang="en-US" altLang="ja-JP" sz="1800" b="1" i="1">
                            <a:latin typeface="Cambria Math" panose="02040503050406030204" pitchFamily="18" charset="0"/>
                            <a:ea typeface="メイリオ" panose="020B0604030504040204" pitchFamily="50" charset="-128"/>
                          </a:rPr>
                        </m:ctrlPr>
                      </m:sSubSupPr>
                      <m:e>
                        <m:r>
                          <a:rPr kumimoji="1" lang="en-US" altLang="ja-JP" sz="1800" b="1" i="1">
                            <a:latin typeface="Cambria Math" panose="02040503050406030204" pitchFamily="18" charset="0"/>
                            <a:ea typeface="メイリオ" panose="020B0604030504040204" pitchFamily="50" charset="-128"/>
                          </a:rPr>
                          <m:t>𝒂</m:t>
                        </m:r>
                      </m:e>
                      <m:sub>
                        <m:r>
                          <a:rPr kumimoji="1" lang="en-US" altLang="ja-JP" sz="1800" b="1" i="1" smtClean="0">
                            <a:latin typeface="Cambria Math" panose="02040503050406030204" pitchFamily="18" charset="0"/>
                            <a:ea typeface="メイリオ" panose="020B0604030504040204" pitchFamily="50" charset="-128"/>
                          </a:rPr>
                          <m:t>𝒊</m:t>
                        </m:r>
                      </m:sub>
                      <m:sup>
                        <m:r>
                          <a:rPr kumimoji="1" lang="en-US" altLang="ja-JP" sz="1800" b="1" i="1">
                            <a:latin typeface="Cambria Math" panose="02040503050406030204" pitchFamily="18" charset="0"/>
                            <a:ea typeface="メイリオ" panose="020B0604030504040204" pitchFamily="50" charset="-128"/>
                          </a:rPr>
                          <m:t>𝑻</m:t>
                        </m:r>
                      </m:sup>
                    </m:sSubSup>
                    <m:r>
                      <a:rPr kumimoji="1" lang="en-US" altLang="ja-JP" sz="1800" b="1" i="1" smtClean="0">
                        <a:latin typeface="Cambria Math" panose="02040503050406030204" pitchFamily="18" charset="0"/>
                        <a:ea typeface="メイリオ" panose="020B0604030504040204" pitchFamily="50" charset="-128"/>
                      </a:rPr>
                      <m:t>𝒖</m:t>
                    </m:r>
                  </m:oMath>
                </a14:m>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射影</a:t>
                </a:r>
              </a:p>
            </p:txBody>
          </p:sp>
        </mc:Choice>
        <mc:Fallback xmlns="">
          <p:sp>
            <p:nvSpPr>
              <p:cNvPr id="3" name="テキスト ボックス 2">
                <a:extLst>
                  <a:ext uri="{FF2B5EF4-FFF2-40B4-BE49-F238E27FC236}">
                    <a16:creationId xmlns:a16="http://schemas.microsoft.com/office/drawing/2014/main" id="{E8ABF5FD-A59B-C324-F667-FBF33F064D4B}"/>
                  </a:ext>
                </a:extLst>
              </p:cNvPr>
              <p:cNvSpPr txBox="1">
                <a:spLocks noRot="1" noChangeAspect="1" noMove="1" noResize="1" noEditPoints="1" noAdjustHandles="1" noChangeArrowheads="1" noChangeShapeType="1" noTextEdit="1"/>
              </p:cNvSpPr>
              <p:nvPr/>
            </p:nvSpPr>
            <p:spPr>
              <a:xfrm>
                <a:off x="10483478" y="3753364"/>
                <a:ext cx="1593641" cy="387991"/>
              </a:xfrm>
              <a:prstGeom prst="rect">
                <a:avLst/>
              </a:prstGeom>
              <a:blipFill>
                <a:blip r:embed="rId7"/>
                <a:stretch>
                  <a:fillRect l="-3448" t="-1587" r="-2682"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722A0C5-B92F-CA11-87A4-686ECB8D0B1F}"/>
                  </a:ext>
                </a:extLst>
              </p:cNvPr>
              <p:cNvSpPr txBox="1"/>
              <p:nvPr/>
            </p:nvSpPr>
            <p:spPr>
              <a:xfrm>
                <a:off x="521971" y="1030309"/>
                <a:ext cx="11237683" cy="732060"/>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シンプルに</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次元平面上のデータ</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点</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Sub>
                  </m:oMath>
                </a14:m>
                <a:r>
                  <a:rPr kumimoji="1" lang="ja-JP" altLang="en-US" sz="2000" dirty="0">
                    <a:latin typeface="メイリオ" panose="020B0604030504040204" pitchFamily="50" charset="-128"/>
                    <a:ea typeface="メイリオ" panose="020B0604030504040204" pitchFamily="50" charset="-128"/>
                  </a:rPr>
                  <a:t>を主成分ベクトル</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上に射影する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主成分分析は射影した点</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r>
                          <a:rPr kumimoji="1" lang="en-US" altLang="ja-JP" sz="2000" b="1" i="1">
                            <a:latin typeface="Cambria Math" panose="02040503050406030204" pitchFamily="18" charset="0"/>
                            <a:ea typeface="メイリオ" panose="020B0604030504040204" pitchFamily="50" charset="-128"/>
                          </a:rPr>
                          <m:t>′</m:t>
                        </m:r>
                      </m:e>
                      <m:sub>
                        <m:r>
                          <a:rPr kumimoji="1" lang="en-US" altLang="ja-JP" sz="2000" b="1" i="1">
                            <a:latin typeface="Cambria Math" panose="02040503050406030204" pitchFamily="18" charset="0"/>
                            <a:ea typeface="メイリオ" panose="020B0604030504040204" pitchFamily="50" charset="-128"/>
                          </a:rPr>
                          <m:t>𝟑</m:t>
                        </m:r>
                      </m:sub>
                    </m:sSub>
                  </m:oMath>
                </a14:m>
                <a:r>
                  <a:rPr kumimoji="1" lang="ja-JP" altLang="en-US" sz="2000" dirty="0">
                    <a:latin typeface="メイリオ" panose="020B0604030504040204" pitchFamily="50" charset="-128"/>
                    <a:ea typeface="メイリオ" panose="020B0604030504040204" pitchFamily="50" charset="-128"/>
                  </a:rPr>
                  <a:t>の</a:t>
                </a:r>
                <a:r>
                  <a:rPr kumimoji="1" lang="ja-JP" altLang="en-US" sz="2000" b="1" dirty="0">
                    <a:latin typeface="メイリオ" panose="020B0604030504040204" pitchFamily="50" charset="-128"/>
                    <a:ea typeface="メイリオ" panose="020B0604030504040204" pitchFamily="50" charset="-128"/>
                  </a:rPr>
                  <a:t>分散を最大化するような</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oMath>
                </a14:m>
                <a:r>
                  <a:rPr kumimoji="1" lang="ja-JP" altLang="en-US" sz="2000" b="1" dirty="0">
                    <a:latin typeface="メイリオ" panose="020B0604030504040204" pitchFamily="50" charset="-128"/>
                    <a:ea typeface="メイリオ" panose="020B0604030504040204" pitchFamily="50" charset="-128"/>
                  </a:rPr>
                  <a:t>を見つけ出す問題</a:t>
                </a:r>
                <a:r>
                  <a:rPr kumimoji="1" lang="ja-JP" altLang="en-US" sz="2000" dirty="0">
                    <a:latin typeface="メイリオ" panose="020B0604030504040204" pitchFamily="50" charset="-128"/>
                    <a:ea typeface="メイリオ" panose="020B0604030504040204" pitchFamily="50" charset="-128"/>
                  </a:rPr>
                  <a:t>である</a:t>
                </a:r>
              </a:p>
            </p:txBody>
          </p:sp>
        </mc:Choice>
        <mc:Fallback xmlns="">
          <p:sp>
            <p:nvSpPr>
              <p:cNvPr id="4" name="テキスト ボックス 3">
                <a:extLst>
                  <a:ext uri="{FF2B5EF4-FFF2-40B4-BE49-F238E27FC236}">
                    <a16:creationId xmlns:a16="http://schemas.microsoft.com/office/drawing/2014/main" id="{4722A0C5-B92F-CA11-87A4-686ECB8D0B1F}"/>
                  </a:ext>
                </a:extLst>
              </p:cNvPr>
              <p:cNvSpPr txBox="1">
                <a:spLocks noRot="1" noChangeAspect="1" noMove="1" noResize="1" noEditPoints="1" noAdjustHandles="1" noChangeArrowheads="1" noChangeShapeType="1" noTextEdit="1"/>
              </p:cNvSpPr>
              <p:nvPr/>
            </p:nvSpPr>
            <p:spPr>
              <a:xfrm>
                <a:off x="521971" y="1030309"/>
                <a:ext cx="11237683" cy="732060"/>
              </a:xfrm>
              <a:prstGeom prst="rect">
                <a:avLst/>
              </a:prstGeom>
              <a:blipFill>
                <a:blip r:embed="rId8"/>
                <a:stretch>
                  <a:fillRect l="-922" t="-12500" b="-2333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6D3BDF1-9F5F-3B84-2022-3248B5A1A095}"/>
              </a:ext>
            </a:extLst>
          </p:cNvPr>
          <p:cNvSpPr txBox="1"/>
          <p:nvPr/>
        </p:nvSpPr>
        <p:spPr>
          <a:xfrm>
            <a:off x="4783849" y="6488141"/>
            <a:ext cx="5906169"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9"/>
              </a:rPr>
              <a:t>https://www.hello-statisticians.com/explain-terms-cat/pca1.html</a:t>
            </a:r>
            <a:endParaRPr kumimoji="1" lang="ja-JP" altLang="en-US" sz="1400" dirty="0">
              <a:latin typeface="メイリオ" panose="020B0604030504040204" pitchFamily="50" charset="-128"/>
              <a:ea typeface="メイリオ" panose="020B0604030504040204" pitchFamily="50" charset="-128"/>
            </a:endParaRPr>
          </a:p>
        </p:txBody>
      </p:sp>
      <p:cxnSp>
        <p:nvCxnSpPr>
          <p:cNvPr id="8" name="直線コネクタ 7">
            <a:extLst>
              <a:ext uri="{FF2B5EF4-FFF2-40B4-BE49-F238E27FC236}">
                <a16:creationId xmlns:a16="http://schemas.microsoft.com/office/drawing/2014/main" id="{056911E7-1A77-F133-8E36-4B3BA2B60D3D}"/>
              </a:ext>
            </a:extLst>
          </p:cNvPr>
          <p:cNvCxnSpPr>
            <a:cxnSpLocks/>
          </p:cNvCxnSpPr>
          <p:nvPr/>
        </p:nvCxnSpPr>
        <p:spPr>
          <a:xfrm flipV="1">
            <a:off x="77638" y="5179956"/>
            <a:ext cx="4116624" cy="55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線コネクタ 11">
            <a:extLst>
              <a:ext uri="{FF2B5EF4-FFF2-40B4-BE49-F238E27FC236}">
                <a16:creationId xmlns:a16="http://schemas.microsoft.com/office/drawing/2014/main" id="{08B0EFE6-8A8B-08D6-4364-B3981ACC1FDE}"/>
              </a:ext>
            </a:extLst>
          </p:cNvPr>
          <p:cNvCxnSpPr>
            <a:cxnSpLocks/>
          </p:cNvCxnSpPr>
          <p:nvPr/>
        </p:nvCxnSpPr>
        <p:spPr>
          <a:xfrm rot="16200000" flipV="1">
            <a:off x="-553189" y="4873952"/>
            <a:ext cx="4116624" cy="55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9D8E38D-227E-C4D5-CA09-A7C4642822D7}"/>
                  </a:ext>
                </a:extLst>
              </p:cNvPr>
              <p:cNvSpPr txBox="1"/>
              <p:nvPr/>
            </p:nvSpPr>
            <p:spPr>
              <a:xfrm>
                <a:off x="2227237" y="4563335"/>
                <a:ext cx="30938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79D8E38D-227E-C4D5-CA09-A7C4642822D7}"/>
                  </a:ext>
                </a:extLst>
              </p:cNvPr>
              <p:cNvSpPr txBox="1">
                <a:spLocks noRot="1" noChangeAspect="1" noMove="1" noResize="1" noEditPoints="1" noAdjustHandles="1" noChangeArrowheads="1" noChangeShapeType="1" noTextEdit="1"/>
              </p:cNvSpPr>
              <p:nvPr/>
            </p:nvSpPr>
            <p:spPr>
              <a:xfrm>
                <a:off x="2227237" y="4563335"/>
                <a:ext cx="309380" cy="307777"/>
              </a:xfrm>
              <a:prstGeom prst="rect">
                <a:avLst/>
              </a:prstGeom>
              <a:blipFill>
                <a:blip r:embed="rId10"/>
                <a:stretch>
                  <a:fillRect l="-7843" t="-10000" r="-2549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6026EC59-E066-2253-92E2-5814313A3956}"/>
                  </a:ext>
                </a:extLst>
              </p:cNvPr>
              <p:cNvSpPr txBox="1"/>
              <p:nvPr/>
            </p:nvSpPr>
            <p:spPr>
              <a:xfrm>
                <a:off x="1618445" y="5069603"/>
                <a:ext cx="5449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6026EC59-E066-2253-92E2-5814313A3956}"/>
                  </a:ext>
                </a:extLst>
              </p:cNvPr>
              <p:cNvSpPr txBox="1">
                <a:spLocks noRot="1" noChangeAspect="1" noMove="1" noResize="1" noEditPoints="1" noAdjustHandles="1" noChangeArrowheads="1" noChangeShapeType="1" noTextEdit="1"/>
              </p:cNvSpPr>
              <p:nvPr/>
            </p:nvSpPr>
            <p:spPr>
              <a:xfrm>
                <a:off x="1618445" y="5069603"/>
                <a:ext cx="544956" cy="40011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9009491-B043-1992-6FB9-02A536B29B13}"/>
                  </a:ext>
                </a:extLst>
              </p:cNvPr>
              <p:cNvSpPr txBox="1"/>
              <p:nvPr/>
            </p:nvSpPr>
            <p:spPr>
              <a:xfrm>
                <a:off x="1097367" y="4620984"/>
                <a:ext cx="552524" cy="4242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9009491-B043-1992-6FB9-02A536B29B13}"/>
                  </a:ext>
                </a:extLst>
              </p:cNvPr>
              <p:cNvSpPr txBox="1">
                <a:spLocks noRot="1" noChangeAspect="1" noMove="1" noResize="1" noEditPoints="1" noAdjustHandles="1" noChangeArrowheads="1" noChangeShapeType="1" noTextEdit="1"/>
              </p:cNvSpPr>
              <p:nvPr/>
            </p:nvSpPr>
            <p:spPr>
              <a:xfrm>
                <a:off x="1097367" y="4620984"/>
                <a:ext cx="552524" cy="424283"/>
              </a:xfrm>
              <a:prstGeom prst="rect">
                <a:avLst/>
              </a:prstGeom>
              <a:blipFill>
                <a:blip r:embed="rId12"/>
                <a:stretch>
                  <a:fillRect b="-4286"/>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7127B60B-5994-7E32-19D2-50615ECC745F}"/>
              </a:ext>
            </a:extLst>
          </p:cNvPr>
          <p:cNvCxnSpPr/>
          <p:nvPr/>
        </p:nvCxnSpPr>
        <p:spPr>
          <a:xfrm flipV="1">
            <a:off x="1493294" y="4874227"/>
            <a:ext cx="391470" cy="305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802A8A77-BB38-5FF3-CE1A-F6FCFA6078CD}"/>
              </a:ext>
            </a:extLst>
          </p:cNvPr>
          <p:cNvSpPr txBox="1"/>
          <p:nvPr/>
        </p:nvSpPr>
        <p:spPr>
          <a:xfrm>
            <a:off x="2119173" y="4437937"/>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B96E32BC-CBCD-1135-EFE9-196631B7F838}"/>
              </a:ext>
            </a:extLst>
          </p:cNvPr>
          <p:cNvSpPr txBox="1"/>
          <p:nvPr/>
        </p:nvSpPr>
        <p:spPr>
          <a:xfrm>
            <a:off x="548724" y="5655354"/>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4E2F247-A3C5-3802-E4FD-19AE3F6848FD}"/>
              </a:ext>
            </a:extLst>
          </p:cNvPr>
          <p:cNvSpPr txBox="1"/>
          <p:nvPr/>
        </p:nvSpPr>
        <p:spPr>
          <a:xfrm>
            <a:off x="3197854" y="3577320"/>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1C80A099-04D7-DDF7-DAEB-2FE1B68696D9}"/>
              </a:ext>
            </a:extLst>
          </p:cNvPr>
          <p:cNvSpPr txBox="1"/>
          <p:nvPr/>
        </p:nvSpPr>
        <p:spPr>
          <a:xfrm>
            <a:off x="2470867" y="4140912"/>
            <a:ext cx="338554" cy="276999"/>
          </a:xfrm>
          <a:prstGeom prst="rect">
            <a:avLst/>
          </a:prstGeom>
          <a:noFill/>
        </p:spPr>
        <p:txBody>
          <a:bodyPr wrap="none" rtlCol="0">
            <a:spAutoFit/>
          </a:bodyPr>
          <a:lstStyle/>
          <a:p>
            <a:pPr algn="l"/>
            <a:r>
              <a:rPr kumimoji="1" lang="ja-JP" altLang="en-US" sz="1200" dirty="0">
                <a:solidFill>
                  <a:schemeClr val="accent4"/>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8EC6F78-8571-1098-3244-A9ABCE89DEF3}"/>
                  </a:ext>
                </a:extLst>
              </p:cNvPr>
              <p:cNvSpPr txBox="1"/>
              <p:nvPr/>
            </p:nvSpPr>
            <p:spPr>
              <a:xfrm>
                <a:off x="2910352" y="4546548"/>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9" name="テキスト ボックス 28">
                <a:extLst>
                  <a:ext uri="{FF2B5EF4-FFF2-40B4-BE49-F238E27FC236}">
                    <a16:creationId xmlns:a16="http://schemas.microsoft.com/office/drawing/2014/main" id="{B8EC6F78-8571-1098-3244-A9ABCE89DEF3}"/>
                  </a:ext>
                </a:extLst>
              </p:cNvPr>
              <p:cNvSpPr txBox="1">
                <a:spLocks noRot="1" noChangeAspect="1" noMove="1" noResize="1" noEditPoints="1" noAdjustHandles="1" noChangeArrowheads="1" noChangeShapeType="1" noTextEdit="1"/>
              </p:cNvSpPr>
              <p:nvPr/>
            </p:nvSpPr>
            <p:spPr>
              <a:xfrm>
                <a:off x="2910352" y="4546548"/>
                <a:ext cx="366511" cy="307777"/>
              </a:xfrm>
              <a:prstGeom prst="rect">
                <a:avLst/>
              </a:prstGeom>
              <a:blipFill>
                <a:blip r:embed="rId13"/>
                <a:stretch>
                  <a:fillRect l="-6557" r="-3279"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A9A7CDF-4C87-B70F-864B-505C8AC993C6}"/>
                  </a:ext>
                </a:extLst>
              </p:cNvPr>
              <p:cNvSpPr txBox="1"/>
              <p:nvPr/>
            </p:nvSpPr>
            <p:spPr>
              <a:xfrm>
                <a:off x="155460" y="5088047"/>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A9A7CDF-4C87-B70F-864B-505C8AC993C6}"/>
                  </a:ext>
                </a:extLst>
              </p:cNvPr>
              <p:cNvSpPr txBox="1">
                <a:spLocks noRot="1" noChangeAspect="1" noMove="1" noResize="1" noEditPoints="1" noAdjustHandles="1" noChangeArrowheads="1" noChangeShapeType="1" noTextEdit="1"/>
              </p:cNvSpPr>
              <p:nvPr/>
            </p:nvSpPr>
            <p:spPr>
              <a:xfrm>
                <a:off x="155460" y="5088047"/>
                <a:ext cx="366511" cy="307777"/>
              </a:xfrm>
              <a:prstGeom prst="rect">
                <a:avLst/>
              </a:prstGeom>
              <a:blipFill>
                <a:blip r:embed="rId14"/>
                <a:stretch>
                  <a:fillRect l="-6667" r="-500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A7F9819-F5FC-A738-0CC5-ADB43F20A7C7}"/>
                  </a:ext>
                </a:extLst>
              </p:cNvPr>
              <p:cNvSpPr txBox="1"/>
              <p:nvPr/>
            </p:nvSpPr>
            <p:spPr>
              <a:xfrm>
                <a:off x="2863338" y="2939141"/>
                <a:ext cx="36651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6A7F9819-F5FC-A738-0CC5-ADB43F20A7C7}"/>
                  </a:ext>
                </a:extLst>
              </p:cNvPr>
              <p:cNvSpPr txBox="1">
                <a:spLocks noRot="1" noChangeAspect="1" noMove="1" noResize="1" noEditPoints="1" noAdjustHandles="1" noChangeArrowheads="1" noChangeShapeType="1" noTextEdit="1"/>
              </p:cNvSpPr>
              <p:nvPr/>
            </p:nvSpPr>
            <p:spPr>
              <a:xfrm>
                <a:off x="2863338" y="2939141"/>
                <a:ext cx="366511" cy="307777"/>
              </a:xfrm>
              <a:prstGeom prst="rect">
                <a:avLst/>
              </a:prstGeom>
              <a:blipFill>
                <a:blip r:embed="rId15"/>
                <a:stretch>
                  <a:fillRect l="-6667" r="-5000" b="-9804"/>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39F34526-EBBD-3066-E75E-D352A04E7A31}"/>
              </a:ext>
            </a:extLst>
          </p:cNvPr>
          <p:cNvSpPr txBox="1"/>
          <p:nvPr/>
        </p:nvSpPr>
        <p:spPr>
          <a:xfrm>
            <a:off x="267484" y="5303364"/>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CFC144AF-B756-5CDC-1EF6-94017F29440F}"/>
              </a:ext>
            </a:extLst>
          </p:cNvPr>
          <p:cNvSpPr txBox="1"/>
          <p:nvPr/>
        </p:nvSpPr>
        <p:spPr>
          <a:xfrm>
            <a:off x="2891295" y="3175850"/>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1D2B067D-F11D-D9CA-651F-84797AF7467A}"/>
              </a:ext>
            </a:extLst>
          </p:cNvPr>
          <p:cNvSpPr txBox="1"/>
          <p:nvPr/>
        </p:nvSpPr>
        <p:spPr>
          <a:xfrm>
            <a:off x="2772753" y="4489115"/>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cxnSp>
        <p:nvCxnSpPr>
          <p:cNvPr id="39" name="直線コネクタ 38">
            <a:extLst>
              <a:ext uri="{FF2B5EF4-FFF2-40B4-BE49-F238E27FC236}">
                <a16:creationId xmlns:a16="http://schemas.microsoft.com/office/drawing/2014/main" id="{E9C4F2C8-A909-D46A-0F3B-D4493A51E073}"/>
              </a:ext>
            </a:extLst>
          </p:cNvPr>
          <p:cNvCxnSpPr>
            <a:cxnSpLocks/>
          </p:cNvCxnSpPr>
          <p:nvPr/>
        </p:nvCxnSpPr>
        <p:spPr>
          <a:xfrm>
            <a:off x="3089494" y="3359574"/>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93F0EED2-D89B-01D6-CB38-99723A6509F1}"/>
              </a:ext>
            </a:extLst>
          </p:cNvPr>
          <p:cNvCxnSpPr>
            <a:cxnSpLocks/>
          </p:cNvCxnSpPr>
          <p:nvPr/>
        </p:nvCxnSpPr>
        <p:spPr>
          <a:xfrm>
            <a:off x="2655889" y="4280271"/>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DCB7421-833A-98EA-A294-D9FC4865B302}"/>
              </a:ext>
            </a:extLst>
          </p:cNvPr>
          <p:cNvCxnSpPr>
            <a:cxnSpLocks/>
          </p:cNvCxnSpPr>
          <p:nvPr/>
        </p:nvCxnSpPr>
        <p:spPr>
          <a:xfrm>
            <a:off x="439900" y="5450920"/>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7D4FC1C9-8479-A4E3-CCBE-7DDE3C41D062}"/>
              </a:ext>
            </a:extLst>
          </p:cNvPr>
          <p:cNvSpPr txBox="1"/>
          <p:nvPr/>
        </p:nvSpPr>
        <p:spPr>
          <a:xfrm>
            <a:off x="1915937" y="4176124"/>
            <a:ext cx="338554" cy="276999"/>
          </a:xfrm>
          <a:prstGeom prst="rect">
            <a:avLst/>
          </a:prstGeom>
          <a:noFill/>
        </p:spPr>
        <p:txBody>
          <a:bodyPr wrap="none" rtlCol="0">
            <a:spAutoFit/>
          </a:bodyPr>
          <a:lstStyle/>
          <a:p>
            <a:pPr algn="l"/>
            <a:r>
              <a:rPr kumimoji="1" lang="ja-JP" altLang="en-US" sz="1200" dirty="0">
                <a:solidFill>
                  <a:srgbClr val="FF0000"/>
                </a:solidFill>
                <a:latin typeface="メイリオ" panose="020B0604030504040204" pitchFamily="50" charset="-128"/>
                <a:ea typeface="メイリオ" panose="020B0604030504040204" pitchFamily="50" charset="-128"/>
              </a:rPr>
              <a:t>●</a:t>
            </a:r>
          </a:p>
        </p:txBody>
      </p:sp>
      <p:cxnSp>
        <p:nvCxnSpPr>
          <p:cNvPr id="54" name="直線コネクタ 53">
            <a:extLst>
              <a:ext uri="{FF2B5EF4-FFF2-40B4-BE49-F238E27FC236}">
                <a16:creationId xmlns:a16="http://schemas.microsoft.com/office/drawing/2014/main" id="{D6A337D5-94BF-DC32-46FC-899A7864F87F}"/>
              </a:ext>
            </a:extLst>
          </p:cNvPr>
          <p:cNvCxnSpPr>
            <a:cxnSpLocks/>
          </p:cNvCxnSpPr>
          <p:nvPr/>
        </p:nvCxnSpPr>
        <p:spPr>
          <a:xfrm>
            <a:off x="2132329" y="4351148"/>
            <a:ext cx="122455" cy="1358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2B990BFF-A497-958A-532F-7BDE7BDB1555}"/>
                  </a:ext>
                </a:extLst>
              </p:cNvPr>
              <p:cNvSpPr txBox="1"/>
              <p:nvPr/>
            </p:nvSpPr>
            <p:spPr>
              <a:xfrm>
                <a:off x="1871524" y="4001109"/>
                <a:ext cx="24365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2B990BFF-A497-958A-532F-7BDE7BDB1555}"/>
                  </a:ext>
                </a:extLst>
              </p:cNvPr>
              <p:cNvSpPr txBox="1">
                <a:spLocks noRot="1" noChangeAspect="1" noMove="1" noResize="1" noEditPoints="1" noAdjustHandles="1" noChangeArrowheads="1" noChangeShapeType="1" noTextEdit="1"/>
              </p:cNvSpPr>
              <p:nvPr/>
            </p:nvSpPr>
            <p:spPr>
              <a:xfrm>
                <a:off x="1871524" y="4001109"/>
                <a:ext cx="243656" cy="307777"/>
              </a:xfrm>
              <a:prstGeom prst="rect">
                <a:avLst/>
              </a:prstGeom>
              <a:blipFill>
                <a:blip r:embed="rId16"/>
                <a:stretch>
                  <a:fillRect l="-10000" r="-32500"/>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2B6F5430-330B-A665-0ADC-C8ED4D1CABBD}"/>
              </a:ext>
            </a:extLst>
          </p:cNvPr>
          <p:cNvSpPr txBox="1"/>
          <p:nvPr/>
        </p:nvSpPr>
        <p:spPr>
          <a:xfrm rot="18905915" flipV="1">
            <a:off x="1723055" y="4494544"/>
            <a:ext cx="669692" cy="276999"/>
          </a:xfrm>
          <a:prstGeom prst="rect">
            <a:avLst/>
          </a:prstGeom>
          <a:noFill/>
        </p:spPr>
        <p:txBody>
          <a:bodyPr wrap="squar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3C134B10-13C5-A097-B948-09F0E35A7796}"/>
                  </a:ext>
                </a:extLst>
              </p:cNvPr>
              <p:cNvSpPr txBox="1"/>
              <p:nvPr/>
            </p:nvSpPr>
            <p:spPr>
              <a:xfrm>
                <a:off x="4701532" y="3622633"/>
                <a:ext cx="595752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smtClean="0">
                              <a:latin typeface="Cambria Math" panose="02040503050406030204" pitchFamily="18" charset="0"/>
                              <a:ea typeface="メイリオ" panose="020B0604030504040204" pitchFamily="50" charset="-128"/>
                            </a:rPr>
                          </m:ctrlPr>
                        </m:sSubSup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up>
                          <m:r>
                            <a:rPr kumimoji="1" lang="en-US" altLang="ja-JP" sz="2000" b="1" i="1" smtClean="0">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65" name="テキスト ボックス 64">
                <a:extLst>
                  <a:ext uri="{FF2B5EF4-FFF2-40B4-BE49-F238E27FC236}">
                    <a16:creationId xmlns:a16="http://schemas.microsoft.com/office/drawing/2014/main" id="{3C134B10-13C5-A097-B948-09F0E35A7796}"/>
                  </a:ext>
                </a:extLst>
              </p:cNvPr>
              <p:cNvSpPr txBox="1">
                <a:spLocks noRot="1" noChangeAspect="1" noMove="1" noResize="1" noEditPoints="1" noAdjustHandles="1" noChangeArrowheads="1" noChangeShapeType="1" noTextEdit="1"/>
              </p:cNvSpPr>
              <p:nvPr/>
            </p:nvSpPr>
            <p:spPr>
              <a:xfrm>
                <a:off x="4701532" y="3622633"/>
                <a:ext cx="5957528" cy="578235"/>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3358AA90-3A10-3475-625F-A25CCE1754F1}"/>
                  </a:ext>
                </a:extLst>
              </p:cNvPr>
              <p:cNvSpPr txBox="1"/>
              <p:nvPr/>
            </p:nvSpPr>
            <p:spPr>
              <a:xfrm>
                <a:off x="4657268" y="4332892"/>
                <a:ext cx="5826210"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1" i="1" smtClean="0">
                              <a:latin typeface="Cambria Math" panose="02040503050406030204" pitchFamily="18" charset="0"/>
                              <a:ea typeface="メイリオ" panose="020B0604030504040204" pitchFamily="50" charset="-128"/>
                            </a:rPr>
                          </m:ctrlPr>
                        </m:sSubSupPr>
                        <m:e>
                          <m:r>
                            <a:rPr kumimoji="1" lang="en-US" altLang="ja-JP" sz="2000" b="1" i="1" smtClean="0">
                              <a:latin typeface="Cambria Math" panose="02040503050406030204" pitchFamily="18" charset="0"/>
                              <a:ea typeface="メイリオ" panose="020B0604030504040204" pitchFamily="50" charset="-128"/>
                            </a:rPr>
                            <m:t>=</m:t>
                          </m:r>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up>
                          <m:r>
                            <a:rPr kumimoji="1" lang="en-US" altLang="ja-JP" sz="2000" b="1" i="1" smtClean="0">
                              <a:latin typeface="Cambria Math" panose="02040503050406030204" pitchFamily="18" charset="0"/>
                              <a:ea typeface="メイリオ" panose="020B0604030504040204" pitchFamily="50" charset="-128"/>
                            </a:rPr>
                            <m:t>𝑻</m:t>
                          </m:r>
                        </m:sup>
                      </m:sSubSup>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sSubSup>
                        <m:sSubSupPr>
                          <m:ctrlPr>
                            <a:rPr kumimoji="1" lang="en-US" altLang="ja-JP" sz="2000" b="1" i="1">
                              <a:latin typeface="Cambria Math" panose="02040503050406030204" pitchFamily="18" charset="0"/>
                              <a:ea typeface="メイリオ" panose="020B0604030504040204" pitchFamily="50" charset="-128"/>
                            </a:rPr>
                          </m:ctrlPr>
                        </m:sSubSupPr>
                        <m:e>
                          <m:r>
                            <a:rPr kumimoji="1" lang="en-US" altLang="ja-JP" sz="2000" b="1" i="1">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𝟑</m:t>
                          </m:r>
                        </m:sub>
                        <m:sup>
                          <m:r>
                            <a:rPr kumimoji="1" lang="en-US" altLang="ja-JP" sz="2000" b="1" i="1">
                              <a:latin typeface="Cambria Math" panose="02040503050406030204" pitchFamily="18" charset="0"/>
                              <a:ea typeface="メイリオ" panose="020B0604030504040204" pitchFamily="50" charset="-128"/>
                            </a:rPr>
                            <m:t>𝑻</m:t>
                          </m:r>
                        </m:sup>
                      </m:sSubSup>
                      <m:r>
                        <a:rPr kumimoji="1" lang="en-US" altLang="ja-JP" sz="2000" b="1" i="1">
                          <a:latin typeface="Cambria Math" panose="02040503050406030204" pitchFamily="18" charset="0"/>
                          <a:ea typeface="メイリオ" panose="020B0604030504040204" pitchFamily="50" charset="-128"/>
                        </a:rPr>
                        <m:t>−</m:t>
                      </m:r>
                      <m:sSup>
                        <m:sSupPr>
                          <m:ctrlPr>
                            <a:rPr kumimoji="1" lang="en-US" altLang="ja-JP" sz="2000" b="1" i="1">
                              <a:latin typeface="Cambria Math" panose="02040503050406030204" pitchFamily="18" charset="0"/>
                              <a:ea typeface="メイリオ" panose="020B0604030504040204" pitchFamily="50" charset="-128"/>
                            </a:rPr>
                          </m:ctrlPr>
                        </m:sSup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𝒖</m:t>
                      </m:r>
                      <m:sSup>
                        <m:sSupPr>
                          <m:ctrlPr>
                            <a:rPr kumimoji="1" lang="en-US" altLang="ja-JP" sz="2000" b="1" i="1">
                              <a:latin typeface="Cambria Math" panose="02040503050406030204" pitchFamily="18" charset="0"/>
                              <a:ea typeface="メイリオ" panose="020B0604030504040204" pitchFamily="50" charset="-128"/>
                            </a:rPr>
                          </m:ctrlPr>
                        </m:sSupPr>
                        <m:e>
                          <m:r>
                            <a:rPr kumimoji="1" lang="en-US" altLang="ja-JP" sz="2000" b="1" i="1">
                              <a:latin typeface="Cambria Math" panose="02040503050406030204" pitchFamily="18" charset="0"/>
                              <a:ea typeface="メイリオ" panose="020B0604030504040204" pitchFamily="50" charset="-128"/>
                            </a:rPr>
                            <m:t>)</m:t>
                          </m:r>
                        </m:e>
                        <m:sup>
                          <m:r>
                            <a:rPr kumimoji="1" lang="en-US" altLang="ja-JP" sz="2000" b="1" i="1">
                              <a:latin typeface="Cambria Math" panose="02040503050406030204" pitchFamily="18" charset="0"/>
                              <a:ea typeface="メイリオ" panose="020B0604030504040204" pitchFamily="50" charset="-128"/>
                            </a:rPr>
                            <m:t>𝟐</m:t>
                          </m:r>
                        </m:sup>
                      </m:sSup>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66" name="テキスト ボックス 65">
                <a:extLst>
                  <a:ext uri="{FF2B5EF4-FFF2-40B4-BE49-F238E27FC236}">
                    <a16:creationId xmlns:a16="http://schemas.microsoft.com/office/drawing/2014/main" id="{3358AA90-3A10-3475-625F-A25CCE1754F1}"/>
                  </a:ext>
                </a:extLst>
              </p:cNvPr>
              <p:cNvSpPr txBox="1">
                <a:spLocks noRot="1" noChangeAspect="1" noMove="1" noResize="1" noEditPoints="1" noAdjustHandles="1" noChangeArrowheads="1" noChangeShapeType="1" noTextEdit="1"/>
              </p:cNvSpPr>
              <p:nvPr/>
            </p:nvSpPr>
            <p:spPr>
              <a:xfrm>
                <a:off x="4657268" y="4332892"/>
                <a:ext cx="5826210" cy="578235"/>
              </a:xfrm>
              <a:prstGeom prst="rect">
                <a:avLst/>
              </a:prstGeom>
              <a:blipFill>
                <a:blip r:embed="rId18"/>
                <a:stretch>
                  <a:fillRect/>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426A742E-76F8-F802-01E7-06699B73A0B3}"/>
              </a:ext>
            </a:extLst>
          </p:cNvPr>
          <p:cNvCxnSpPr>
            <a:cxnSpLocks/>
          </p:cNvCxnSpPr>
          <p:nvPr/>
        </p:nvCxnSpPr>
        <p:spPr>
          <a:xfrm flipH="1">
            <a:off x="1504847" y="3284603"/>
            <a:ext cx="1553428" cy="1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B2B65EEB-56AE-6E4A-EBE3-596D7EDDF3ED}"/>
              </a:ext>
            </a:extLst>
          </p:cNvPr>
          <p:cNvCxnSpPr>
            <a:cxnSpLocks/>
          </p:cNvCxnSpPr>
          <p:nvPr/>
        </p:nvCxnSpPr>
        <p:spPr>
          <a:xfrm>
            <a:off x="3054137" y="3317291"/>
            <a:ext cx="32730" cy="1862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テキスト ボックス 77">
                <a:extLst>
                  <a:ext uri="{FF2B5EF4-FFF2-40B4-BE49-F238E27FC236}">
                    <a16:creationId xmlns:a16="http://schemas.microsoft.com/office/drawing/2014/main" id="{15AB6EE4-716D-00EA-BD80-25D037098762}"/>
                  </a:ext>
                </a:extLst>
              </p:cNvPr>
              <p:cNvSpPr txBox="1"/>
              <p:nvPr/>
            </p:nvSpPr>
            <p:spPr>
              <a:xfrm>
                <a:off x="2928051" y="5188246"/>
                <a:ext cx="462434"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𝒙</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78" name="テキスト ボックス 77">
                <a:extLst>
                  <a:ext uri="{FF2B5EF4-FFF2-40B4-BE49-F238E27FC236}">
                    <a16:creationId xmlns:a16="http://schemas.microsoft.com/office/drawing/2014/main" id="{15AB6EE4-716D-00EA-BD80-25D037098762}"/>
                  </a:ext>
                </a:extLst>
              </p:cNvPr>
              <p:cNvSpPr txBox="1">
                <a:spLocks noRot="1" noChangeAspect="1" noMove="1" noResize="1" noEditPoints="1" noAdjustHandles="1" noChangeArrowheads="1" noChangeShapeType="1" noTextEdit="1"/>
              </p:cNvSpPr>
              <p:nvPr/>
            </p:nvSpPr>
            <p:spPr>
              <a:xfrm>
                <a:off x="2928051" y="5188246"/>
                <a:ext cx="462434" cy="335413"/>
              </a:xfrm>
              <a:prstGeom prst="rect">
                <a:avLst/>
              </a:prstGeom>
              <a:blipFill>
                <a:blip r:embed="rId19"/>
                <a:stretch>
                  <a:fillRect l="-5263"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1C7082EC-84CF-C3E2-4B73-D8BADD768B31}"/>
                  </a:ext>
                </a:extLst>
              </p:cNvPr>
              <p:cNvSpPr txBox="1"/>
              <p:nvPr/>
            </p:nvSpPr>
            <p:spPr>
              <a:xfrm>
                <a:off x="1042536" y="3088862"/>
                <a:ext cx="465640" cy="36702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𝒚</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79" name="テキスト ボックス 78">
                <a:extLst>
                  <a:ext uri="{FF2B5EF4-FFF2-40B4-BE49-F238E27FC236}">
                    <a16:creationId xmlns:a16="http://schemas.microsoft.com/office/drawing/2014/main" id="{1C7082EC-84CF-C3E2-4B73-D8BADD768B31}"/>
                  </a:ext>
                </a:extLst>
              </p:cNvPr>
              <p:cNvSpPr txBox="1">
                <a:spLocks noRot="1" noChangeAspect="1" noMove="1" noResize="1" noEditPoints="1" noAdjustHandles="1" noChangeArrowheads="1" noChangeShapeType="1" noTextEdit="1"/>
              </p:cNvSpPr>
              <p:nvPr/>
            </p:nvSpPr>
            <p:spPr>
              <a:xfrm>
                <a:off x="1042536" y="3088862"/>
                <a:ext cx="465640" cy="367024"/>
              </a:xfrm>
              <a:prstGeom prst="rect">
                <a:avLst/>
              </a:prstGeom>
              <a:blipFill>
                <a:blip r:embed="rId20"/>
                <a:stretch>
                  <a:fillRect l="-5263"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a:extLst>
                  <a:ext uri="{FF2B5EF4-FFF2-40B4-BE49-F238E27FC236}">
                    <a16:creationId xmlns:a16="http://schemas.microsoft.com/office/drawing/2014/main" id="{6D9DE678-DDD7-E15F-5A99-9C1B668EED0E}"/>
                  </a:ext>
                </a:extLst>
              </p:cNvPr>
              <p:cNvSpPr txBox="1"/>
              <p:nvPr/>
            </p:nvSpPr>
            <p:spPr>
              <a:xfrm>
                <a:off x="4783849" y="5021387"/>
                <a:ext cx="7428444" cy="95115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𝑎</m:t>
                          </m:r>
                        </m:e>
                        <m:sub>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en-US" altLang="ja-JP" sz="2000" i="1" dirty="0">
                  <a:latin typeface="Cambria Math" panose="02040503050406030204" pitchFamily="18" charset="0"/>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0" name="テキスト ボックス 79">
                <a:extLst>
                  <a:ext uri="{FF2B5EF4-FFF2-40B4-BE49-F238E27FC236}">
                    <a16:creationId xmlns:a16="http://schemas.microsoft.com/office/drawing/2014/main" id="{6D9DE678-DDD7-E15F-5A99-9C1B668EED0E}"/>
                  </a:ext>
                </a:extLst>
              </p:cNvPr>
              <p:cNvSpPr txBox="1">
                <a:spLocks noRot="1" noChangeAspect="1" noMove="1" noResize="1" noEditPoints="1" noAdjustHandles="1" noChangeArrowheads="1" noChangeShapeType="1" noTextEdit="1"/>
              </p:cNvSpPr>
              <p:nvPr/>
            </p:nvSpPr>
            <p:spPr>
              <a:xfrm>
                <a:off x="4783849" y="5021387"/>
                <a:ext cx="7428444" cy="951158"/>
              </a:xfrm>
              <a:prstGeom prst="rect">
                <a:avLst/>
              </a:prstGeom>
              <a:blipFill>
                <a:blip r:embed="rId21"/>
                <a:stretch>
                  <a:fillRect r="-164" b="-51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29A3167-68C1-4845-A599-FF458D4B324B}"/>
                  </a:ext>
                </a:extLst>
              </p:cNvPr>
              <p:cNvSpPr txBox="1"/>
              <p:nvPr/>
            </p:nvSpPr>
            <p:spPr>
              <a:xfrm>
                <a:off x="1721752" y="4693944"/>
                <a:ext cx="48763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29A3167-68C1-4845-A599-FF458D4B324B}"/>
                  </a:ext>
                </a:extLst>
              </p:cNvPr>
              <p:cNvSpPr txBox="1">
                <a:spLocks noRot="1" noChangeAspect="1" noMove="1" noResize="1" noEditPoints="1" noAdjustHandles="1" noChangeArrowheads="1" noChangeShapeType="1" noTextEdit="1"/>
              </p:cNvSpPr>
              <p:nvPr/>
            </p:nvSpPr>
            <p:spPr>
              <a:xfrm>
                <a:off x="1721752" y="4693944"/>
                <a:ext cx="487634" cy="461665"/>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D48D5DF-AE12-42C2-B2F0-5FC8DFD048A5}"/>
                  </a:ext>
                </a:extLst>
              </p:cNvPr>
              <p:cNvSpPr txBox="1"/>
              <p:nvPr/>
            </p:nvSpPr>
            <p:spPr>
              <a:xfrm>
                <a:off x="3070502" y="5594348"/>
                <a:ext cx="1246880" cy="6406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d>
                        <m:dPr>
                          <m:begChr m:val="["/>
                          <m:endChr m:val="]"/>
                          <m:ctrlPr>
                            <a:rPr kumimoji="1" lang="en-US" altLang="ja-JP" sz="2000" b="1"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smtClean="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𝑦</m:t>
                                    </m:r>
                                  </m:sub>
                                </m:sSub>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4D48D5DF-AE12-42C2-B2F0-5FC8DFD048A5}"/>
                  </a:ext>
                </a:extLst>
              </p:cNvPr>
              <p:cNvSpPr txBox="1">
                <a:spLocks noRot="1" noChangeAspect="1" noMove="1" noResize="1" noEditPoints="1" noAdjustHandles="1" noChangeArrowheads="1" noChangeShapeType="1" noTextEdit="1"/>
              </p:cNvSpPr>
              <p:nvPr/>
            </p:nvSpPr>
            <p:spPr>
              <a:xfrm>
                <a:off x="3070502" y="5594348"/>
                <a:ext cx="1246880" cy="640688"/>
              </a:xfrm>
              <a:prstGeom prst="rect">
                <a:avLst/>
              </a:prstGeom>
              <a:blipFill>
                <a:blip r:embed="rId23"/>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308283D-A506-45E7-A898-BD9E6E670269}"/>
              </a:ext>
            </a:extLst>
          </p:cNvPr>
          <p:cNvSpPr txBox="1"/>
          <p:nvPr/>
        </p:nvSpPr>
        <p:spPr>
          <a:xfrm>
            <a:off x="5457090" y="2631230"/>
            <a:ext cx="4020652"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太字はベクトル、普通字はスカラー</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2FACF2-F4A2-E461-1D45-3963202917BF}"/>
                  </a:ext>
                </a:extLst>
              </p:cNvPr>
              <p:cNvSpPr txBox="1"/>
              <p:nvPr/>
            </p:nvSpPr>
            <p:spPr>
              <a:xfrm>
                <a:off x="3159268" y="6407835"/>
                <a:ext cx="112005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d>
                            <m:dPr>
                              <m:begChr m:val="‖"/>
                              <m:endChr m:val="‖"/>
                              <m:ctrlPr>
                                <a:rPr kumimoji="1" lang="en-US" altLang="ja-JP" sz="2000" b="1" i="1" smtClean="0">
                                  <a:latin typeface="Cambria Math" panose="02040503050406030204" pitchFamily="18" charset="0"/>
                                  <a:ea typeface="メイリオ" panose="020B0604030504040204" pitchFamily="50" charset="-128"/>
                                </a:rPr>
                              </m:ctrlPr>
                            </m:dPr>
                            <m:e>
                              <m:r>
                                <a:rPr kumimoji="1" lang="en-US" altLang="ja-JP" sz="2000" b="1" i="1" smtClean="0">
                                  <a:latin typeface="Cambria Math" panose="02040503050406030204" pitchFamily="18" charset="0"/>
                                  <a:ea typeface="メイリオ" panose="020B0604030504040204" pitchFamily="50" charset="-128"/>
                                </a:rPr>
                                <m:t>𝒖</m:t>
                              </m:r>
                            </m:e>
                          </m:d>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02FACF2-F4A2-E461-1D45-3963202917BF}"/>
                  </a:ext>
                </a:extLst>
              </p:cNvPr>
              <p:cNvSpPr txBox="1">
                <a:spLocks noRot="1" noChangeAspect="1" noMove="1" noResize="1" noEditPoints="1" noAdjustHandles="1" noChangeArrowheads="1" noChangeShapeType="1" noTextEdit="1"/>
              </p:cNvSpPr>
              <p:nvPr/>
            </p:nvSpPr>
            <p:spPr>
              <a:xfrm>
                <a:off x="3159268" y="6407835"/>
                <a:ext cx="1120050" cy="307777"/>
              </a:xfrm>
              <a:prstGeom prst="rect">
                <a:avLst/>
              </a:prstGeom>
              <a:blipFill>
                <a:blip r:embed="rId24"/>
                <a:stretch>
                  <a:fillRect t="-5882" r="-3804"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53F0DF6-03AE-A028-01F3-FF11B6ACCD9B}"/>
                  </a:ext>
                </a:extLst>
              </p:cNvPr>
              <p:cNvSpPr txBox="1"/>
              <p:nvPr/>
            </p:nvSpPr>
            <p:spPr>
              <a:xfrm>
                <a:off x="1674143" y="5582038"/>
                <a:ext cx="1371336" cy="675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d>
                        <m:dPr>
                          <m:begChr m:val="["/>
                          <m:endChr m:val="]"/>
                          <m:ctrlPr>
                            <a:rPr kumimoji="1" lang="en-US" altLang="ja-JP" sz="2000" b="1"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smtClean="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𝑖</m:t>
                                        </m:r>
                                      </m:e>
                                      <m:sub>
                                        <m:r>
                                          <a:rPr kumimoji="1" lang="en-US" altLang="ja-JP" sz="2000" i="1">
                                            <a:latin typeface="Cambria Math" panose="02040503050406030204" pitchFamily="18" charset="0"/>
                                            <a:ea typeface="メイリオ" panose="020B0604030504040204" pitchFamily="50" charset="-128"/>
                                          </a:rPr>
                                          <m:t>𝑥</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𝑖</m:t>
                                        </m:r>
                                      </m:e>
                                      <m:sub>
                                        <m:r>
                                          <a:rPr kumimoji="1" lang="en-US" altLang="ja-JP" sz="2000" i="1">
                                            <a:latin typeface="Cambria Math" panose="02040503050406030204" pitchFamily="18" charset="0"/>
                                            <a:ea typeface="メイリオ" panose="020B0604030504040204" pitchFamily="50" charset="-128"/>
                                          </a:rPr>
                                          <m:t>𝑦</m:t>
                                        </m:r>
                                      </m:sub>
                                    </m:sSub>
                                  </m:sub>
                                </m:sSub>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A53F0DF6-03AE-A028-01F3-FF11B6ACCD9B}"/>
                  </a:ext>
                </a:extLst>
              </p:cNvPr>
              <p:cNvSpPr txBox="1">
                <a:spLocks noRot="1" noChangeAspect="1" noMove="1" noResize="1" noEditPoints="1" noAdjustHandles="1" noChangeArrowheads="1" noChangeShapeType="1" noTextEdit="1"/>
              </p:cNvSpPr>
              <p:nvPr/>
            </p:nvSpPr>
            <p:spPr>
              <a:xfrm>
                <a:off x="1674143" y="5582038"/>
                <a:ext cx="1371336" cy="675441"/>
              </a:xfrm>
              <a:prstGeom prst="rect">
                <a:avLst/>
              </a:prstGeom>
              <a:blipFill>
                <a:blip r:embed="rId2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BBE1F38-60BB-4D67-C362-DD0446566A66}"/>
              </a:ext>
            </a:extLst>
          </p:cNvPr>
          <p:cNvSpPr txBox="1"/>
          <p:nvPr/>
        </p:nvSpPr>
        <p:spPr>
          <a:xfrm>
            <a:off x="5156003" y="600772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ベクトル成分の内積に分解</a:t>
            </a:r>
          </a:p>
        </p:txBody>
      </p:sp>
    </p:spTree>
    <p:extLst>
      <p:ext uri="{BB962C8B-B14F-4D97-AF65-F5344CB8AC3E}">
        <p14:creationId xmlns:p14="http://schemas.microsoft.com/office/powerpoint/2010/main" val="2936994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5AF116C-EC01-C47D-16AB-8BA303AF7A40}"/>
              </a:ext>
            </a:extLst>
          </p:cNvPr>
          <p:cNvSpPr txBox="1"/>
          <p:nvPr/>
        </p:nvSpPr>
        <p:spPr>
          <a:xfrm>
            <a:off x="419100" y="215603"/>
            <a:ext cx="590899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 </a:t>
            </a:r>
            <a:r>
              <a:rPr kumimoji="1" lang="ja-JP" altLang="en-US" sz="3200" dirty="0">
                <a:latin typeface="メイリオ" panose="020B0604030504040204" pitchFamily="50" charset="-128"/>
                <a:ea typeface="メイリオ" panose="020B0604030504040204" pitchFamily="50" charset="-128"/>
              </a:rPr>
              <a:t>部分空間と直交補空間</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46AB70E-E03D-6D99-C77B-E64C131AC0A7}"/>
                  </a:ext>
                </a:extLst>
              </p:cNvPr>
              <p:cNvSpPr txBox="1"/>
              <p:nvPr/>
            </p:nvSpPr>
            <p:spPr>
              <a:xfrm>
                <a:off x="504825" y="1015658"/>
                <a:ext cx="12334871" cy="1362809"/>
              </a:xfrm>
              <a:prstGeom prst="rect">
                <a:avLst/>
              </a:prstGeom>
              <a:noFill/>
            </p:spPr>
            <p:txBody>
              <a:bodyPr wrap="square" rtlCol="0">
                <a:spAutoFit/>
              </a:bodyPr>
              <a:lstStyle/>
              <a:p>
                <a:r>
                  <a:rPr kumimoji="1" lang="ja-JP" altLang="en-US" sz="2000" b="0" dirty="0">
                    <a:ea typeface="メイリオ" panose="020B0604030504040204" pitchFamily="50" charset="-128"/>
                  </a:rPr>
                  <a:t>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𝑛</m:t>
                    </m:r>
                  </m:oMath>
                </a14:m>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から</a:t>
                </a:r>
                <a:r>
                  <a:rPr lang="en-US" altLang="ja-JP" sz="2000" dirty="0">
                    <a:latin typeface="メイリオ" panose="020B0604030504040204" pitchFamily="50" charset="-128"/>
                    <a:ea typeface="メイリオ" panose="020B0604030504040204" pitchFamily="50" charset="-128"/>
                  </a:rPr>
                  <a:t>r</a:t>
                </a:r>
                <a:r>
                  <a:rPr lang="ja-JP" altLang="en-US" sz="2000" dirty="0">
                    <a:latin typeface="メイリオ" panose="020B0604030504040204" pitchFamily="50" charset="-128"/>
                    <a:ea typeface="メイリオ" panose="020B0604030504040204" pitchFamily="50" charset="-128"/>
                  </a:rPr>
                  <a:t>本</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𝑟</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の線形独立なベクトル</a:t>
                </a:r>
                <a14:m>
                  <m:oMath xmlns:m="http://schemas.openxmlformats.org/officeDocument/2006/math">
                    <m:sSub>
                      <m:sSubPr>
                        <m:ctrlPr>
                          <a:rPr lang="en-US" altLang="ja-JP" sz="200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1</m:t>
                        </m:r>
                      </m:sub>
                    </m:sSub>
                    <m:r>
                      <a:rPr lang="en-US" altLang="ja-JP" sz="2000" b="0" i="1" smtClean="0">
                        <a:latin typeface="Cambria Math" panose="02040503050406030204" pitchFamily="18" charset="0"/>
                        <a:ea typeface="メイリオ" panose="020B0604030504040204" pitchFamily="50" charset="-128"/>
                      </a:rPr>
                      <m:t>,…,</m:t>
                    </m:r>
                    <m:sSub>
                      <m:sSubPr>
                        <m:ctrlPr>
                          <a:rPr lang="en-US" altLang="ja-JP" sz="2000" b="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を指定した時、それらの線形</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結合の全体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r>
                      <a:rPr kumimoji="1" lang="ja-JP" altLang="en-US" sz="2000" i="1" smtClean="0">
                        <a:latin typeface="Cambria Math" panose="02040503050406030204" pitchFamily="18" charset="0"/>
                        <a:ea typeface="メイリオ" panose="020B0604030504040204" pitchFamily="50" charset="-128"/>
                      </a:rPr>
                      <m:t>⊂</m:t>
                    </m:r>
                    <m:sSup>
                      <m:sSupPr>
                        <m:ctrlPr>
                          <a:rPr lang="en-US" altLang="ja-JP" sz="2000" i="1">
                            <a:latin typeface="Cambria Math" panose="02040503050406030204" pitchFamily="18" charset="0"/>
                            <a:ea typeface="メイリオ" panose="020B0604030504040204" pitchFamily="50" charset="-128"/>
                          </a:rPr>
                        </m:ctrlPr>
                      </m:sSupPr>
                      <m:e>
                        <m:r>
                          <a:rPr lang="en-US" altLang="ja-JP" sz="2000" i="1">
                            <a:latin typeface="Cambria Math" panose="02040503050406030204" pitchFamily="18" charset="0"/>
                            <a:ea typeface="Cambria Math" panose="02040503050406030204" pitchFamily="18" charset="0"/>
                          </a:rPr>
                          <m:t>ℛ</m:t>
                        </m:r>
                      </m:e>
                      <m:sup>
                        <m:r>
                          <a:rPr lang="en-US" altLang="ja-JP" sz="2000" b="0" i="1" smtClean="0">
                            <a:latin typeface="Cambria Math" panose="02040503050406030204" pitchFamily="18" charset="0"/>
                            <a:ea typeface="Cambria Math" panose="02040503050406030204" pitchFamily="18" charset="0"/>
                          </a:rPr>
                          <m:t>𝑛</m:t>
                        </m:r>
                      </m:sup>
                    </m:sSup>
                  </m:oMath>
                </a14:m>
                <a:r>
                  <a:rPr kumimoji="1" lang="ja-JP" altLang="en-US" sz="2000" dirty="0">
                    <a:latin typeface="メイリオ" panose="020B0604030504040204" pitchFamily="50" charset="-128"/>
                    <a:ea typeface="メイリオ" panose="020B0604030504040204" pitchFamily="50" charset="-128"/>
                  </a:rPr>
                  <a:t>を</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1</m:t>
                        </m:r>
                      </m:sub>
                    </m:sSub>
                    <m:r>
                      <a:rPr lang="en-US" altLang="ja-JP" sz="2000" i="1">
                        <a:latin typeface="Cambria Math" panose="02040503050406030204" pitchFamily="18" charset="0"/>
                        <a:ea typeface="メイリオ" panose="020B0604030504040204" pitchFamily="50" charset="-128"/>
                      </a:rPr>
                      <m:t>,…,</m:t>
                    </m:r>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の張る部分空間と言う</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射影：</a:t>
                </a:r>
                <a:r>
                  <a:rPr kumimoji="1" lang="en-US" altLang="ja-JP" sz="2000" dirty="0">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上の任意の点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𝑃</m:t>
                    </m:r>
                  </m:oMath>
                </a14:m>
                <a:r>
                  <a:rPr kumimoji="1" lang="ja-JP" altLang="en-US" sz="2000" dirty="0">
                    <a:latin typeface="メイリオ" panose="020B0604030504040204" pitchFamily="50" charset="-128"/>
                    <a:ea typeface="メイリオ" panose="020B0604030504040204" pitchFamily="50" charset="-128"/>
                  </a:rPr>
                  <a:t>から部分空間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に下した直交ベクトル</a:t>
                </a:r>
                <a14:m>
                  <m:oMath xmlns:m="http://schemas.openxmlformats.org/officeDocument/2006/math">
                    <m:acc>
                      <m:accPr>
                        <m:chr m:val="⃗"/>
                        <m:ctrlPr>
                          <a:rPr kumimoji="1" lang="ja-JP" altLang="en-US"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𝑃𝑄</m:t>
                        </m:r>
                      </m:e>
                    </m:acc>
                  </m:oMath>
                </a14:m>
                <a:r>
                  <a:rPr kumimoji="1" lang="ja-JP" altLang="en-US" sz="2000" dirty="0">
                    <a:latin typeface="メイリオ" panose="020B0604030504040204" pitchFamily="50" charset="-128"/>
                    <a:ea typeface="メイリオ" panose="020B0604030504040204" pitchFamily="50" charset="-128"/>
                  </a:rPr>
                  <a:t>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𝑄</m:t>
                    </m:r>
                    <m:r>
                      <a:rPr kumimoji="1"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を</m:t>
                    </m:r>
                    <m:r>
                      <a:rPr lang="en-US" altLang="ja-JP" sz="2000" i="1">
                        <a:latin typeface="Cambria Math" panose="02040503050406030204" pitchFamily="18" charset="0"/>
                        <a:ea typeface="メイリオ" panose="020B0604030504040204" pitchFamily="50" charset="-128"/>
                      </a:rPr>
                      <m:t>𝑃</m:t>
                    </m:r>
                    <m:r>
                      <a:rPr lang="ja-JP" altLang="en-US" sz="2000" i="1" smtClean="0">
                        <a:latin typeface="Cambria Math" panose="02040503050406030204" pitchFamily="18" charset="0"/>
                        <a:ea typeface="メイリオ" panose="020B0604030504040204" pitchFamily="50" charset="-128"/>
                      </a:rPr>
                      <m:t>の</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への</m:t>
                    </m:r>
                  </m:oMath>
                </a14:m>
                <a:r>
                  <a:rPr kumimoji="1" lang="ja-JP" altLang="en-US" sz="2000" dirty="0">
                    <a:latin typeface="メイリオ" panose="020B0604030504040204" pitchFamily="50" charset="-128"/>
                    <a:ea typeface="メイリオ" panose="020B0604030504040204" pitchFamily="50" charset="-128"/>
                  </a:rPr>
                  <a:t>射影と言う</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直交補空間：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に直交するベクトル全体。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lang="ja-JP" altLang="en-US" sz="2000" i="1">
                            <a:latin typeface="Cambria Math" panose="02040503050406030204" pitchFamily="18" charset="0"/>
                            <a:ea typeface="メイリオ" panose="020B0604030504040204" pitchFamily="50" charset="-128"/>
                          </a:rPr>
                          <m:t>𝒰</m:t>
                        </m:r>
                      </m:e>
                      <m:sup>
                        <m:r>
                          <a:rPr lang="en-US" altLang="ja-JP" sz="2000" i="1">
                            <a:latin typeface="Cambria Math" panose="02040503050406030204" pitchFamily="18" charset="0"/>
                            <a:ea typeface="Cambria Math" panose="02040503050406030204" pitchFamily="18" charset="0"/>
                          </a:rPr>
                          <m:t>⊥</m:t>
                        </m:r>
                      </m:sup>
                    </m:sSup>
                  </m:oMath>
                </a14:m>
                <a:r>
                  <a:rPr kumimoji="1" lang="ja-JP" altLang="en-US" sz="2000" dirty="0">
                    <a:latin typeface="メイリオ" panose="020B0604030504040204" pitchFamily="50" charset="-128"/>
                    <a:ea typeface="メイリオ" panose="020B0604030504040204" pitchFamily="50" charset="-128"/>
                  </a:rPr>
                  <a:t>で表す。直交補空間も部分空間である</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46AB70E-E03D-6D99-C77B-E64C131AC0A7}"/>
                  </a:ext>
                </a:extLst>
              </p:cNvPr>
              <p:cNvSpPr txBox="1">
                <a:spLocks noRot="1" noChangeAspect="1" noMove="1" noResize="1" noEditPoints="1" noAdjustHandles="1" noChangeArrowheads="1" noChangeShapeType="1" noTextEdit="1"/>
              </p:cNvSpPr>
              <p:nvPr/>
            </p:nvSpPr>
            <p:spPr>
              <a:xfrm>
                <a:off x="504825" y="1015658"/>
                <a:ext cx="12334871" cy="1362809"/>
              </a:xfrm>
              <a:prstGeom prst="rect">
                <a:avLst/>
              </a:prstGeom>
              <a:blipFill>
                <a:blip r:embed="rId2"/>
                <a:stretch>
                  <a:fillRect l="-544" t="-2691" b="-7623"/>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46E12D4A-13DF-8A3C-16D8-9299C59CC330}"/>
              </a:ext>
            </a:extLst>
          </p:cNvPr>
          <p:cNvCxnSpPr>
            <a:cxnSpLocks/>
          </p:cNvCxnSpPr>
          <p:nvPr/>
        </p:nvCxnSpPr>
        <p:spPr>
          <a:xfrm>
            <a:off x="8391525" y="2924259"/>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51E5F12-118D-76FA-8EFB-14EF6E6F0C4A}"/>
              </a:ext>
            </a:extLst>
          </p:cNvPr>
          <p:cNvCxnSpPr>
            <a:cxnSpLocks/>
          </p:cNvCxnSpPr>
          <p:nvPr/>
        </p:nvCxnSpPr>
        <p:spPr>
          <a:xfrm flipH="1">
            <a:off x="6810375" y="4333959"/>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FB2FB3-97DF-4472-350A-95C53CA8CB54}"/>
              </a:ext>
            </a:extLst>
          </p:cNvPr>
          <p:cNvCxnSpPr>
            <a:cxnSpLocks/>
          </p:cNvCxnSpPr>
          <p:nvPr/>
        </p:nvCxnSpPr>
        <p:spPr>
          <a:xfrm flipH="1" flipV="1">
            <a:off x="8391525" y="4333959"/>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AA9025C7-F8A9-2BF6-E31D-1C6EE78DC219}"/>
              </a:ext>
            </a:extLst>
          </p:cNvPr>
          <p:cNvSpPr/>
          <p:nvPr/>
        </p:nvSpPr>
        <p:spPr>
          <a:xfrm rot="20522882">
            <a:off x="8533689" y="3481234"/>
            <a:ext cx="1335248" cy="1311991"/>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矢印コネクタ 25">
            <a:extLst>
              <a:ext uri="{FF2B5EF4-FFF2-40B4-BE49-F238E27FC236}">
                <a16:creationId xmlns:a16="http://schemas.microsoft.com/office/drawing/2014/main" id="{00784E75-673C-ACE7-E859-C583BC8F3CC0}"/>
              </a:ext>
            </a:extLst>
          </p:cNvPr>
          <p:cNvCxnSpPr>
            <a:cxnSpLocks/>
          </p:cNvCxnSpPr>
          <p:nvPr/>
        </p:nvCxnSpPr>
        <p:spPr>
          <a:xfrm>
            <a:off x="8391525" y="4333959"/>
            <a:ext cx="476250"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F6C7CAB-B390-2B44-CAE4-BDB2298CCC39}"/>
              </a:ext>
            </a:extLst>
          </p:cNvPr>
          <p:cNvCxnSpPr/>
          <p:nvPr/>
        </p:nvCxnSpPr>
        <p:spPr>
          <a:xfrm flipV="1">
            <a:off x="8391525" y="4048209"/>
            <a:ext cx="476250" cy="27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2124893D-02BA-9D31-8147-458669DDDEFB}"/>
              </a:ext>
            </a:extLst>
          </p:cNvPr>
          <p:cNvSpPr txBox="1"/>
          <p:nvPr/>
        </p:nvSpPr>
        <p:spPr>
          <a:xfrm>
            <a:off x="8728521" y="326444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2" name="直線コネクタ 31">
            <a:extLst>
              <a:ext uri="{FF2B5EF4-FFF2-40B4-BE49-F238E27FC236}">
                <a16:creationId xmlns:a16="http://schemas.microsoft.com/office/drawing/2014/main" id="{E7538F3D-1292-9313-7062-C1472B293A54}"/>
              </a:ext>
            </a:extLst>
          </p:cNvPr>
          <p:cNvCxnSpPr>
            <a:cxnSpLocks/>
          </p:cNvCxnSpPr>
          <p:nvPr/>
        </p:nvCxnSpPr>
        <p:spPr>
          <a:xfrm>
            <a:off x="8926373" y="3455715"/>
            <a:ext cx="379552" cy="592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25E45579-72AF-E397-FC73-5E16BE604D47}"/>
              </a:ext>
            </a:extLst>
          </p:cNvPr>
          <p:cNvSpPr/>
          <p:nvPr/>
        </p:nvSpPr>
        <p:spPr>
          <a:xfrm rot="19732534">
            <a:off x="9115425" y="3981534"/>
            <a:ext cx="161925" cy="1428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C5DA92C-BB69-D546-A92C-8A447A6A878F}"/>
                  </a:ext>
                </a:extLst>
              </p:cNvPr>
              <p:cNvSpPr txBox="1"/>
              <p:nvPr/>
            </p:nvSpPr>
            <p:spPr>
              <a:xfrm>
                <a:off x="8709301" y="4003121"/>
                <a:ext cx="53110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𝒰</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BC5DA92C-BB69-D546-A92C-8A447A6A878F}"/>
                  </a:ext>
                </a:extLst>
              </p:cNvPr>
              <p:cNvSpPr txBox="1">
                <a:spLocks noRot="1" noChangeAspect="1" noMove="1" noResize="1" noEditPoints="1" noAdjustHandles="1" noChangeArrowheads="1" noChangeShapeType="1" noTextEdit="1"/>
              </p:cNvSpPr>
              <p:nvPr/>
            </p:nvSpPr>
            <p:spPr>
              <a:xfrm>
                <a:off x="8709301" y="4003121"/>
                <a:ext cx="53110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AF5AEA8-AFAF-1CDB-99FF-D2FCA66924E2}"/>
                  </a:ext>
                </a:extLst>
              </p:cNvPr>
              <p:cNvSpPr txBox="1"/>
              <p:nvPr/>
            </p:nvSpPr>
            <p:spPr>
              <a:xfrm>
                <a:off x="8764159" y="4288956"/>
                <a:ext cx="6006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AF5AEA8-AFAF-1CDB-99FF-D2FCA66924E2}"/>
                  </a:ext>
                </a:extLst>
              </p:cNvPr>
              <p:cNvSpPr txBox="1">
                <a:spLocks noRot="1" noChangeAspect="1" noMove="1" noResize="1" noEditPoints="1" noAdjustHandles="1" noChangeArrowheads="1" noChangeShapeType="1" noTextEdit="1"/>
              </p:cNvSpPr>
              <p:nvPr/>
            </p:nvSpPr>
            <p:spPr>
              <a:xfrm>
                <a:off x="8764159" y="4288956"/>
                <a:ext cx="60067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3CB915A-7C95-BCDB-8B3F-4257F6C3E615}"/>
                  </a:ext>
                </a:extLst>
              </p:cNvPr>
              <p:cNvSpPr txBox="1"/>
              <p:nvPr/>
            </p:nvSpPr>
            <p:spPr>
              <a:xfrm>
                <a:off x="8500328" y="3612897"/>
                <a:ext cx="6077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73CB915A-7C95-BCDB-8B3F-4257F6C3E615}"/>
                  </a:ext>
                </a:extLst>
              </p:cNvPr>
              <p:cNvSpPr txBox="1">
                <a:spLocks noRot="1" noChangeAspect="1" noMove="1" noResize="1" noEditPoints="1" noAdjustHandles="1" noChangeArrowheads="1" noChangeShapeType="1" noTextEdit="1"/>
              </p:cNvSpPr>
              <p:nvPr/>
            </p:nvSpPr>
            <p:spPr>
              <a:xfrm>
                <a:off x="8500328" y="3612897"/>
                <a:ext cx="607794"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6880FF0-E12A-0206-95F8-0965DA49AA61}"/>
                  </a:ext>
                </a:extLst>
              </p:cNvPr>
              <p:cNvSpPr txBox="1"/>
              <p:nvPr/>
            </p:nvSpPr>
            <p:spPr>
              <a:xfrm>
                <a:off x="1011076" y="4245867"/>
                <a:ext cx="4351832" cy="369332"/>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1</m:t>
                        </m:r>
                      </m:sub>
                    </m:sSub>
                    <m:r>
                      <a:rPr lang="en-US" altLang="ja-JP" b="0" i="1" smtClean="0">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2</m:t>
                        </m:r>
                      </m:sub>
                    </m:sSub>
                  </m:oMath>
                </a14:m>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次元ベクトルであることに注意</a:t>
                </a:r>
              </a:p>
            </p:txBody>
          </p:sp>
        </mc:Choice>
        <mc:Fallback xmlns="">
          <p:sp>
            <p:nvSpPr>
              <p:cNvPr id="43" name="テキスト ボックス 42">
                <a:extLst>
                  <a:ext uri="{FF2B5EF4-FFF2-40B4-BE49-F238E27FC236}">
                    <a16:creationId xmlns:a16="http://schemas.microsoft.com/office/drawing/2014/main" id="{16880FF0-E12A-0206-95F8-0965DA49AA61}"/>
                  </a:ext>
                </a:extLst>
              </p:cNvPr>
              <p:cNvSpPr txBox="1">
                <a:spLocks noRot="1" noChangeAspect="1" noMove="1" noResize="1" noEditPoints="1" noAdjustHandles="1" noChangeArrowheads="1" noChangeShapeType="1" noTextEdit="1"/>
              </p:cNvSpPr>
              <p:nvPr/>
            </p:nvSpPr>
            <p:spPr>
              <a:xfrm>
                <a:off x="1011076" y="4245867"/>
                <a:ext cx="4351832" cy="369332"/>
              </a:xfrm>
              <a:prstGeom prst="rect">
                <a:avLst/>
              </a:prstGeom>
              <a:blipFill>
                <a:blip r:embed="rId6"/>
                <a:stretch>
                  <a:fillRect t="-6667" r="-560"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B4D7F29F-7B6A-70CD-22A5-AD2F3FEB7F12}"/>
                  </a:ext>
                </a:extLst>
              </p:cNvPr>
              <p:cNvSpPr txBox="1"/>
              <p:nvPr/>
            </p:nvSpPr>
            <p:spPr>
              <a:xfrm>
                <a:off x="929054" y="2997735"/>
                <a:ext cx="5998106" cy="1569660"/>
              </a:xfrm>
              <a:prstGeom prst="rect">
                <a:avLst/>
              </a:prstGeom>
              <a:noFill/>
            </p:spPr>
            <p:txBody>
              <a:bodyPr wrap="square" rtlCol="0">
                <a:spAutoFit/>
              </a:bodyPr>
              <a:lstStyle/>
              <a:p>
                <a:pPr marL="457200" indent="-457200">
                  <a:buFont typeface="+mj-lt"/>
                  <a:buAutoNum type="arabicPeriod"/>
                </a:pP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Cambria Math" panose="02040503050406030204" pitchFamily="18" charset="0"/>
                          </a:rPr>
                          <m:t>ℛ</m:t>
                        </m:r>
                      </m:e>
                      <m:sup>
                        <m:r>
                          <a:rPr lang="en-US" altLang="ja-JP" sz="2400" b="0" i="1" smtClean="0">
                            <a:latin typeface="Cambria Math" panose="02040503050406030204" pitchFamily="18" charset="0"/>
                            <a:ea typeface="Cambria Math" panose="02040503050406030204" pitchFamily="18" charset="0"/>
                          </a:rPr>
                          <m:t>3</m:t>
                        </m:r>
                      </m:sup>
                    </m:sSup>
                  </m:oMath>
                </a14:m>
                <a:r>
                  <a:rPr kumimoji="1" lang="ja-JP" altLang="en-US" sz="2400" dirty="0">
                    <a:latin typeface="メイリオ" panose="020B0604030504040204" pitchFamily="50" charset="-128"/>
                    <a:ea typeface="メイリオ" panose="020B0604030504040204" pitchFamily="50" charset="-128"/>
                  </a:rPr>
                  <a:t>上で</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2</m:t>
                        </m:r>
                      </m:sub>
                    </m:sSub>
                  </m:oMath>
                </a14:m>
                <a:r>
                  <a:rPr kumimoji="1" lang="ja-JP" altLang="en-US" sz="2400" dirty="0">
                    <a:latin typeface="メイリオ" panose="020B0604030504040204" pitchFamily="50" charset="-128"/>
                    <a:ea typeface="メイリオ" panose="020B0604030504040204" pitchFamily="50" charset="-128"/>
                  </a:rPr>
                  <a:t>の張る部分空間の例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a14:m>
                <a:r>
                  <a:rPr lang="ja-JP" altLang="en-US" sz="2400" dirty="0">
                    <a:latin typeface="メイリオ" panose="020B0604030504040204" pitchFamily="50" charset="-128"/>
                    <a:ea typeface="メイリオ" panose="020B0604030504040204" pitchFamily="50" charset="-128"/>
                  </a:rPr>
                  <a:t>は直線。部分空間上の任意の射影</a:t>
                </a:r>
                <a14:m>
                  <m:oMath xmlns:m="http://schemas.openxmlformats.org/officeDocument/2006/math">
                    <m:r>
                      <a:rPr lang="en-US" altLang="ja-JP" sz="2400" i="1">
                        <a:latin typeface="Cambria Math" panose="02040503050406030204" pitchFamily="18" charset="0"/>
                        <a:ea typeface="メイリオ" panose="020B0604030504040204" pitchFamily="50" charset="-128"/>
                      </a:rPr>
                      <m:t>𝑄</m:t>
                    </m:r>
                    <m:r>
                      <a:rPr lang="en-US" altLang="ja-JP" sz="2400" i="1">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メイリオ" panose="020B0604030504040204" pitchFamily="50" charset="-128"/>
                      </a:rPr>
                      <m:t>𝒰</m:t>
                    </m:r>
                  </m:oMath>
                </a14:m>
                <a:r>
                  <a:rPr kumimoji="1" lang="ja-JP" altLang="en-US" sz="2400" dirty="0">
                    <a:latin typeface="メイリオ" panose="020B0604030504040204" pitchFamily="50" charset="-128"/>
                    <a:ea typeface="メイリオ" panose="020B0604030504040204" pitchFamily="50" charset="-128"/>
                  </a:rPr>
                  <a:t>に対して無限に存在する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B4D7F29F-7B6A-70CD-22A5-AD2F3FEB7F12}"/>
                  </a:ext>
                </a:extLst>
              </p:cNvPr>
              <p:cNvSpPr txBox="1">
                <a:spLocks noRot="1" noChangeAspect="1" noMove="1" noResize="1" noEditPoints="1" noAdjustHandles="1" noChangeArrowheads="1" noChangeShapeType="1" noTextEdit="1"/>
              </p:cNvSpPr>
              <p:nvPr/>
            </p:nvSpPr>
            <p:spPr>
              <a:xfrm>
                <a:off x="929054" y="2997735"/>
                <a:ext cx="5998106" cy="1569660"/>
              </a:xfrm>
              <a:prstGeom prst="rect">
                <a:avLst/>
              </a:prstGeom>
              <a:blipFill>
                <a:blip r:embed="rId7"/>
                <a:stretch>
                  <a:fillRect l="-1524" t="-46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F885EDC-0BF2-978D-D082-55CB81CDB214}"/>
                  </a:ext>
                </a:extLst>
              </p:cNvPr>
              <p:cNvSpPr txBox="1"/>
              <p:nvPr/>
            </p:nvSpPr>
            <p:spPr>
              <a:xfrm>
                <a:off x="7600950" y="3139273"/>
                <a:ext cx="66883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Cambria Math" panose="02040503050406030204" pitchFamily="18" charset="0"/>
                            </a:rPr>
                            <m:t>3</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1F885EDC-0BF2-978D-D082-55CB81CDB214}"/>
                  </a:ext>
                </a:extLst>
              </p:cNvPr>
              <p:cNvSpPr txBox="1">
                <a:spLocks noRot="1" noChangeAspect="1" noMove="1" noResize="1" noEditPoints="1" noAdjustHandles="1" noChangeArrowheads="1" noChangeShapeType="1" noTextEdit="1"/>
              </p:cNvSpPr>
              <p:nvPr/>
            </p:nvSpPr>
            <p:spPr>
              <a:xfrm>
                <a:off x="7600950" y="3139273"/>
                <a:ext cx="668837"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8C2E8A4-FE0F-E1D5-752D-18F506F6FD25}"/>
                  </a:ext>
                </a:extLst>
              </p:cNvPr>
              <p:cNvSpPr txBox="1"/>
              <p:nvPr/>
            </p:nvSpPr>
            <p:spPr>
              <a:xfrm>
                <a:off x="8792122" y="3053634"/>
                <a:ext cx="48712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18C2E8A4-FE0F-E1D5-752D-18F506F6FD25}"/>
                  </a:ext>
                </a:extLst>
              </p:cNvPr>
              <p:cNvSpPr txBox="1">
                <a:spLocks noRot="1" noChangeAspect="1" noMove="1" noResize="1" noEditPoints="1" noAdjustHandles="1" noChangeArrowheads="1" noChangeShapeType="1" noTextEdit="1"/>
              </p:cNvSpPr>
              <p:nvPr/>
            </p:nvSpPr>
            <p:spPr>
              <a:xfrm>
                <a:off x="8792122" y="3053634"/>
                <a:ext cx="487121"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77DFD4D7-C94F-560B-23C8-557A09E31B21}"/>
                  </a:ext>
                </a:extLst>
              </p:cNvPr>
              <p:cNvSpPr txBox="1"/>
              <p:nvPr/>
            </p:nvSpPr>
            <p:spPr>
              <a:xfrm>
                <a:off x="9170296" y="3782565"/>
                <a:ext cx="50629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𝑄</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77DFD4D7-C94F-560B-23C8-557A09E31B21}"/>
                  </a:ext>
                </a:extLst>
              </p:cNvPr>
              <p:cNvSpPr txBox="1">
                <a:spLocks noRot="1" noChangeAspect="1" noMove="1" noResize="1" noEditPoints="1" noAdjustHandles="1" noChangeArrowheads="1" noChangeShapeType="1" noTextEdit="1"/>
              </p:cNvSpPr>
              <p:nvPr/>
            </p:nvSpPr>
            <p:spPr>
              <a:xfrm>
                <a:off x="9170296" y="3782565"/>
                <a:ext cx="506292" cy="461665"/>
              </a:xfrm>
              <a:prstGeom prst="rect">
                <a:avLst/>
              </a:prstGeom>
              <a:blipFill>
                <a:blip r:embed="rId10"/>
                <a:stretch>
                  <a:fillRect b="-9211"/>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99C53830-AFEF-3775-670D-B89D5872771E}"/>
              </a:ext>
            </a:extLst>
          </p:cNvPr>
          <p:cNvCxnSpPr>
            <a:cxnSpLocks/>
          </p:cNvCxnSpPr>
          <p:nvPr/>
        </p:nvCxnSpPr>
        <p:spPr>
          <a:xfrm flipH="1" flipV="1">
            <a:off x="8589378" y="2898172"/>
            <a:ext cx="713244" cy="11500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D9FC5BF-F51E-D2F2-D54D-D15A77A91906}"/>
                  </a:ext>
                </a:extLst>
              </p:cNvPr>
              <p:cNvSpPr txBox="1"/>
              <p:nvPr/>
            </p:nvSpPr>
            <p:spPr>
              <a:xfrm>
                <a:off x="8347312" y="2554433"/>
                <a:ext cx="70134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9D9FC5BF-F51E-D2F2-D54D-D15A77A91906}"/>
                  </a:ext>
                </a:extLst>
              </p:cNvPr>
              <p:cNvSpPr txBox="1">
                <a:spLocks noRot="1" noChangeAspect="1" noMove="1" noResize="1" noEditPoints="1" noAdjustHandles="1" noChangeArrowheads="1" noChangeShapeType="1" noTextEdit="1"/>
              </p:cNvSpPr>
              <p:nvPr/>
            </p:nvSpPr>
            <p:spPr>
              <a:xfrm>
                <a:off x="8347312" y="2554433"/>
                <a:ext cx="701346" cy="461665"/>
              </a:xfrm>
              <a:prstGeom prst="rect">
                <a:avLst/>
              </a:prstGeom>
              <a:blipFill>
                <a:blip r:embed="rId11"/>
                <a:stretch>
                  <a:fillRect/>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85757A7B-5F90-C3EB-C6AC-250F5DE5AEFA}"/>
              </a:ext>
            </a:extLst>
          </p:cNvPr>
          <p:cNvSpPr txBox="1"/>
          <p:nvPr/>
        </p:nvSpPr>
        <p:spPr>
          <a:xfrm>
            <a:off x="1393725" y="5068724"/>
            <a:ext cx="233910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部分空間の例：</a:t>
            </a:r>
          </a:p>
        </p:txBody>
      </p:sp>
      <p:sp>
        <p:nvSpPr>
          <p:cNvPr id="54" name="テキスト ボックス 53">
            <a:extLst>
              <a:ext uri="{FF2B5EF4-FFF2-40B4-BE49-F238E27FC236}">
                <a16:creationId xmlns:a16="http://schemas.microsoft.com/office/drawing/2014/main" id="{944D9CAB-610F-BC28-5E1C-F5E231BC0C3F}"/>
              </a:ext>
            </a:extLst>
          </p:cNvPr>
          <p:cNvSpPr txBox="1"/>
          <p:nvPr/>
        </p:nvSpPr>
        <p:spPr>
          <a:xfrm>
            <a:off x="1430117" y="5530389"/>
            <a:ext cx="7917552"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主成分空間：主成分ベクトルの張る空間</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フィッシャー線形判別空間：固有ベクトルの張る空間</a:t>
            </a:r>
          </a:p>
        </p:txBody>
      </p:sp>
      <p:sp>
        <p:nvSpPr>
          <p:cNvPr id="55" name="テキスト ボックス 54">
            <a:extLst>
              <a:ext uri="{FF2B5EF4-FFF2-40B4-BE49-F238E27FC236}">
                <a16:creationId xmlns:a16="http://schemas.microsoft.com/office/drawing/2014/main" id="{9D10BC39-C596-2E84-5EB2-CAC0B68FEB25}"/>
              </a:ext>
            </a:extLst>
          </p:cNvPr>
          <p:cNvSpPr txBox="1"/>
          <p:nvPr/>
        </p:nvSpPr>
        <p:spPr>
          <a:xfrm>
            <a:off x="1464199" y="6420278"/>
            <a:ext cx="106923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NMF</a:t>
            </a:r>
            <a:r>
              <a:rPr kumimoji="1" lang="ja-JP" altLang="en-US" sz="2400" dirty="0">
                <a:latin typeface="メイリオ" panose="020B0604030504040204" pitchFamily="50" charset="-128"/>
                <a:ea typeface="メイリオ" panose="020B0604030504040204" pitchFamily="50" charset="-128"/>
              </a:rPr>
              <a:t>は部分空間ではない（基底のマイナス方向への線形結合を許容しない）</a:t>
            </a:r>
          </a:p>
        </p:txBody>
      </p:sp>
      <p:sp>
        <p:nvSpPr>
          <p:cNvPr id="56" name="テキスト ボックス 55">
            <a:extLst>
              <a:ext uri="{FF2B5EF4-FFF2-40B4-BE49-F238E27FC236}">
                <a16:creationId xmlns:a16="http://schemas.microsoft.com/office/drawing/2014/main" id="{F24C376B-59DB-499B-2F69-922884AD80A0}"/>
              </a:ext>
            </a:extLst>
          </p:cNvPr>
          <p:cNvSpPr txBox="1"/>
          <p:nvPr/>
        </p:nvSpPr>
        <p:spPr>
          <a:xfrm>
            <a:off x="419100" y="674901"/>
            <a:ext cx="424346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金谷健一</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線形代数セミナー</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共立出版</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09139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E26DF42-F9FC-03AC-5EA5-E44ACAED5AAC}"/>
              </a:ext>
            </a:extLst>
          </p:cNvPr>
          <p:cNvSpPr txBox="1"/>
          <p:nvPr/>
        </p:nvSpPr>
        <p:spPr>
          <a:xfrm>
            <a:off x="208588" y="325009"/>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確率的主成分分析</a:t>
            </a:r>
          </a:p>
        </p:txBody>
      </p:sp>
      <p:sp>
        <p:nvSpPr>
          <p:cNvPr id="3" name="テキスト ボックス 2">
            <a:extLst>
              <a:ext uri="{FF2B5EF4-FFF2-40B4-BE49-F238E27FC236}">
                <a16:creationId xmlns:a16="http://schemas.microsoft.com/office/drawing/2014/main" id="{121B701D-8A14-1953-E057-9D1D2EFC9C6F}"/>
              </a:ext>
            </a:extLst>
          </p:cNvPr>
          <p:cNvSpPr txBox="1"/>
          <p:nvPr/>
        </p:nvSpPr>
        <p:spPr>
          <a:xfrm>
            <a:off x="714895" y="6367549"/>
            <a:ext cx="7173118"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https://qiita.com/amber_kshz/items/e47fa606863aa97c7bd7</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12F2730-0BA7-734C-FC74-7DA843B27B82}"/>
                  </a:ext>
                </a:extLst>
              </p:cNvPr>
              <p:cNvSpPr txBox="1"/>
              <p:nvPr/>
            </p:nvSpPr>
            <p:spPr>
              <a:xfrm>
                <a:off x="170901" y="964066"/>
                <a:ext cx="12215062" cy="138499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𝒙</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を確率変数ととらえる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（今まで観測データは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と表記したが、</a:t>
                </a:r>
                <a:r>
                  <a:rPr kumimoji="1" lang="ja-JP" altLang="en-US" sz="2000" u="sng" dirty="0">
                    <a:latin typeface="メイリオ" panose="020B0604030504040204" pitchFamily="50" charset="-128"/>
                    <a:ea typeface="メイリオ" panose="020B0604030504040204" pitchFamily="50" charset="-128"/>
                  </a:rPr>
                  <a:t>データは観測事象</a:t>
                </a:r>
                <a:r>
                  <a:rPr kumimoji="1" lang="ja-JP" altLang="en-US" sz="2000" dirty="0">
                    <a:latin typeface="メイリオ" panose="020B0604030504040204" pitchFamily="50" charset="-128"/>
                    <a:ea typeface="メイリオ" panose="020B0604030504040204" pitchFamily="50" charset="-128"/>
                  </a:rPr>
                  <a:t>であることを明示するため</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と表記する）</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は、背後にある潜在空間</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𝒖</m:t>
                    </m:r>
                  </m:oMath>
                </a14:m>
                <a:r>
                  <a:rPr kumimoji="1" lang="ja-JP" altLang="en-US" sz="2000" dirty="0">
                    <a:latin typeface="メイリオ" panose="020B0604030504040204" pitchFamily="50" charset="-128"/>
                    <a:ea typeface="メイリオ" panose="020B0604030504040204" pitchFamily="50" charset="-128"/>
                  </a:rPr>
                  <a:t>（主成分空間）</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真の空間 から確率的に生成された観測事象だとする</a:t>
                </a:r>
              </a:p>
              <a:p>
                <a:pPr marL="342900" indent="-342900">
                  <a:buFont typeface="Wingdings" panose="05000000000000000000" pitchFamily="2" charset="2"/>
                  <a:buChar char="l"/>
                </a:pP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a:latin typeface="Cambria Math" panose="02040503050406030204" pitchFamily="18" charset="0"/>
                            <a:ea typeface="メイリオ" panose="020B0604030504040204" pitchFamily="50" charset="-128"/>
                          </a:rPr>
                          <m:t>𝒊</m:t>
                        </m:r>
                      </m:sub>
                    </m:sSub>
                    <m:r>
                      <a:rPr kumimoji="1" lang="ja-JP" altLang="en-US" sz="2000" b="1" i="1" smtClean="0">
                        <a:latin typeface="Cambria Math" panose="02040503050406030204" pitchFamily="18" charset="0"/>
                        <a:ea typeface="メイリオ" panose="020B0604030504040204" pitchFamily="50" charset="-128"/>
                      </a:rPr>
                      <m:t>は</m:t>
                    </m:r>
                  </m:oMath>
                </a14:m>
                <a:r>
                  <a:rPr kumimoji="1" lang="ja-JP" altLang="en-US" sz="2000" dirty="0">
                    <a:latin typeface="メイリオ" panose="020B0604030504040204" pitchFamily="50" charset="-128"/>
                    <a:ea typeface="メイリオ" panose="020B0604030504040204" pitchFamily="50" charset="-128"/>
                  </a:rPr>
                  <a:t>、潜在空間</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𝒖</m:t>
                    </m:r>
                  </m:oMath>
                </a14:m>
                <a:r>
                  <a:rPr kumimoji="1" lang="ja-JP" altLang="en-US" sz="2000" dirty="0">
                    <a:latin typeface="メイリオ" panose="020B0604030504040204" pitchFamily="50" charset="-128"/>
                    <a:ea typeface="メイリオ" panose="020B0604030504040204" pitchFamily="50" charset="-128"/>
                  </a:rPr>
                  <a:t>内の潜在変数</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𝒛</m:t>
                        </m:r>
                      </m:e>
                      <m:sub>
                        <m:r>
                          <a:rPr kumimoji="1" lang="en-US" altLang="ja-JP" sz="2000" b="1" i="1">
                            <a:latin typeface="Cambria Math" panose="02040503050406030204" pitchFamily="18" charset="0"/>
                            <a:ea typeface="メイリオ" panose="020B0604030504040204" pitchFamily="50" charset="-128"/>
                          </a:rPr>
                          <m:t>𝒊</m:t>
                        </m:r>
                      </m:sub>
                    </m:sSub>
                  </m:oMath>
                </a14:m>
                <a:r>
                  <a:rPr kumimoji="1" lang="ja-JP" altLang="en-US" sz="2000" dirty="0">
                    <a:latin typeface="メイリオ" panose="020B0604030504040204" pitchFamily="50" charset="-128"/>
                    <a:ea typeface="メイリオ" panose="020B0604030504040204" pitchFamily="50" charset="-128"/>
                  </a:rPr>
                  <a:t>から生成された確率事象とする</a:t>
                </a:r>
              </a:p>
            </p:txBody>
          </p:sp>
        </mc:Choice>
        <mc:Fallback xmlns="">
          <p:sp>
            <p:nvSpPr>
              <p:cNvPr id="4" name="テキスト ボックス 3">
                <a:extLst>
                  <a:ext uri="{FF2B5EF4-FFF2-40B4-BE49-F238E27FC236}">
                    <a16:creationId xmlns:a16="http://schemas.microsoft.com/office/drawing/2014/main" id="{412F2730-0BA7-734C-FC74-7DA843B27B82}"/>
                  </a:ext>
                </a:extLst>
              </p:cNvPr>
              <p:cNvSpPr txBox="1">
                <a:spLocks noRot="1" noChangeAspect="1" noMove="1" noResize="1" noEditPoints="1" noAdjustHandles="1" noChangeArrowheads="1" noChangeShapeType="1" noTextEdit="1"/>
              </p:cNvSpPr>
              <p:nvPr/>
            </p:nvSpPr>
            <p:spPr>
              <a:xfrm>
                <a:off x="170901" y="964066"/>
                <a:ext cx="12215062" cy="1384995"/>
              </a:xfrm>
              <a:prstGeom prst="rect">
                <a:avLst/>
              </a:prstGeom>
              <a:blipFill>
                <a:blip r:embed="rId3"/>
                <a:stretch>
                  <a:fillRect l="-749" t="-2643" r="-250" b="-7048"/>
                </a:stretch>
              </a:blipFill>
            </p:spPr>
            <p:txBody>
              <a:bodyPr/>
              <a:lstStyle/>
              <a:p>
                <a:r>
                  <a:rPr lang="ja-JP" altLang="en-US">
                    <a:noFill/>
                  </a:rPr>
                  <a:t> </a:t>
                </a:r>
              </a:p>
            </p:txBody>
          </p:sp>
        </mc:Fallback>
      </mc:AlternateContent>
      <p:cxnSp>
        <p:nvCxnSpPr>
          <p:cNvPr id="5" name="直線コネクタ 4">
            <a:extLst>
              <a:ext uri="{FF2B5EF4-FFF2-40B4-BE49-F238E27FC236}">
                <a16:creationId xmlns:a16="http://schemas.microsoft.com/office/drawing/2014/main" id="{CDBD7F10-BDF0-2E18-F1C0-8725D67D1F72}"/>
              </a:ext>
            </a:extLst>
          </p:cNvPr>
          <p:cNvCxnSpPr/>
          <p:nvPr/>
        </p:nvCxnSpPr>
        <p:spPr>
          <a:xfrm flipV="1">
            <a:off x="6799389" y="3173116"/>
            <a:ext cx="3078605" cy="242174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3B5007C-21F9-AFAD-966D-5D2E0477622E}"/>
                  </a:ext>
                </a:extLst>
              </p:cNvPr>
              <p:cNvSpPr txBox="1"/>
              <p:nvPr/>
            </p:nvSpPr>
            <p:spPr>
              <a:xfrm>
                <a:off x="7118440" y="5264760"/>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03B5007C-21F9-AFAD-966D-5D2E0477622E}"/>
                  </a:ext>
                </a:extLst>
              </p:cNvPr>
              <p:cNvSpPr txBox="1">
                <a:spLocks noRot="1" noChangeAspect="1" noMove="1" noResize="1" noEditPoints="1" noAdjustHandles="1" noChangeArrowheads="1" noChangeShapeType="1" noTextEdit="1"/>
              </p:cNvSpPr>
              <p:nvPr/>
            </p:nvSpPr>
            <p:spPr>
              <a:xfrm>
                <a:off x="7118440" y="5264760"/>
                <a:ext cx="306109" cy="276999"/>
              </a:xfrm>
              <a:prstGeom prst="rect">
                <a:avLst/>
              </a:prstGeom>
              <a:blipFill>
                <a:blip r:embed="rId4"/>
                <a:stretch>
                  <a:fillRect l="-8000" r="-6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EF6183D-3B74-E5CB-67CC-0B353A66CC9C}"/>
                  </a:ext>
                </a:extLst>
              </p:cNvPr>
              <p:cNvSpPr txBox="1"/>
              <p:nvPr/>
            </p:nvSpPr>
            <p:spPr>
              <a:xfrm>
                <a:off x="9759970" y="3235668"/>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EF6183D-3B74-E5CB-67CC-0B353A66CC9C}"/>
                  </a:ext>
                </a:extLst>
              </p:cNvPr>
              <p:cNvSpPr txBox="1">
                <a:spLocks noRot="1" noChangeAspect="1" noMove="1" noResize="1" noEditPoints="1" noAdjustHandles="1" noChangeArrowheads="1" noChangeShapeType="1" noTextEdit="1"/>
              </p:cNvSpPr>
              <p:nvPr/>
            </p:nvSpPr>
            <p:spPr>
              <a:xfrm>
                <a:off x="9759970" y="3235668"/>
                <a:ext cx="306109" cy="276999"/>
              </a:xfrm>
              <a:prstGeom prst="rect">
                <a:avLst/>
              </a:prstGeom>
              <a:blipFill>
                <a:blip r:embed="rId5"/>
                <a:stretch>
                  <a:fillRect l="-8000" r="-6000"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BCD141B-CE00-D50E-DBFA-80F58AC88D03}"/>
                  </a:ext>
                </a:extLst>
              </p:cNvPr>
              <p:cNvSpPr txBox="1"/>
              <p:nvPr/>
            </p:nvSpPr>
            <p:spPr>
              <a:xfrm>
                <a:off x="8831354" y="3521707"/>
                <a:ext cx="306109"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DBCD141B-CE00-D50E-DBFA-80F58AC88D03}"/>
                  </a:ext>
                </a:extLst>
              </p:cNvPr>
              <p:cNvSpPr txBox="1">
                <a:spLocks noRot="1" noChangeAspect="1" noMove="1" noResize="1" noEditPoints="1" noAdjustHandles="1" noChangeArrowheads="1" noChangeShapeType="1" noTextEdit="1"/>
              </p:cNvSpPr>
              <p:nvPr/>
            </p:nvSpPr>
            <p:spPr>
              <a:xfrm>
                <a:off x="8831354" y="3521707"/>
                <a:ext cx="306109" cy="276999"/>
              </a:xfrm>
              <a:prstGeom prst="rect">
                <a:avLst/>
              </a:prstGeom>
              <a:blipFill>
                <a:blip r:embed="rId6"/>
                <a:stretch>
                  <a:fillRect l="-8000" r="-6000" b="-1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1392FED-5D38-E405-D7C0-0C4782F85142}"/>
              </a:ext>
            </a:extLst>
          </p:cNvPr>
          <p:cNvSpPr txBox="1"/>
          <p:nvPr/>
        </p:nvSpPr>
        <p:spPr>
          <a:xfrm rot="18905915">
            <a:off x="9482527" y="312339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609A8A41-1148-F284-BC9D-C601A4244504}"/>
              </a:ext>
            </a:extLst>
          </p:cNvPr>
          <p:cNvSpPr txBox="1"/>
          <p:nvPr/>
        </p:nvSpPr>
        <p:spPr>
          <a:xfrm rot="18905915">
            <a:off x="6953697" y="5131405"/>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5AE6862D-23B8-470F-7306-60163B84B804}"/>
              </a:ext>
            </a:extLst>
          </p:cNvPr>
          <p:cNvSpPr txBox="1"/>
          <p:nvPr/>
        </p:nvSpPr>
        <p:spPr>
          <a:xfrm rot="18905915">
            <a:off x="8877621" y="381333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12" name="直線コネクタ 11">
            <a:extLst>
              <a:ext uri="{FF2B5EF4-FFF2-40B4-BE49-F238E27FC236}">
                <a16:creationId xmlns:a16="http://schemas.microsoft.com/office/drawing/2014/main" id="{95758604-F451-34D5-5DE5-534C70FDBB4E}"/>
              </a:ext>
            </a:extLst>
          </p:cNvPr>
          <p:cNvCxnSpPr/>
          <p:nvPr/>
        </p:nvCxnSpPr>
        <p:spPr>
          <a:xfrm>
            <a:off x="8260625" y="4441971"/>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5E210091-876B-8DB6-513B-3214B6777820}"/>
              </a:ext>
            </a:extLst>
          </p:cNvPr>
          <p:cNvCxnSpPr>
            <a:cxnSpLocks/>
          </p:cNvCxnSpPr>
          <p:nvPr/>
        </p:nvCxnSpPr>
        <p:spPr>
          <a:xfrm flipH="1">
            <a:off x="7869155" y="4441966"/>
            <a:ext cx="391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83948A41-B47C-1379-DB2D-D9B45CABC877}"/>
              </a:ext>
            </a:extLst>
          </p:cNvPr>
          <p:cNvCxnSpPr>
            <a:cxnSpLocks/>
          </p:cNvCxnSpPr>
          <p:nvPr/>
        </p:nvCxnSpPr>
        <p:spPr>
          <a:xfrm flipV="1">
            <a:off x="6453499" y="4747695"/>
            <a:ext cx="4116624" cy="550"/>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BB8855AA-7385-940F-0084-BA051356E007}"/>
              </a:ext>
            </a:extLst>
          </p:cNvPr>
          <p:cNvCxnSpPr>
            <a:cxnSpLocks/>
          </p:cNvCxnSpPr>
          <p:nvPr/>
        </p:nvCxnSpPr>
        <p:spPr>
          <a:xfrm rot="16200000" flipV="1">
            <a:off x="5822672" y="4441691"/>
            <a:ext cx="4116624" cy="55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F140F1C-B6FA-4393-40FC-A98AE154C176}"/>
                  </a:ext>
                </a:extLst>
              </p:cNvPr>
              <p:cNvSpPr txBox="1"/>
              <p:nvPr/>
            </p:nvSpPr>
            <p:spPr>
              <a:xfrm>
                <a:off x="8603098" y="4131074"/>
                <a:ext cx="283731"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𝒛</m:t>
                          </m:r>
                        </m:e>
                      </m:acc>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3F140F1C-B6FA-4393-40FC-A98AE154C176}"/>
                  </a:ext>
                </a:extLst>
              </p:cNvPr>
              <p:cNvSpPr txBox="1">
                <a:spLocks noRot="1" noChangeAspect="1" noMove="1" noResize="1" noEditPoints="1" noAdjustHandles="1" noChangeArrowheads="1" noChangeShapeType="1" noTextEdit="1"/>
              </p:cNvSpPr>
              <p:nvPr/>
            </p:nvSpPr>
            <p:spPr>
              <a:xfrm>
                <a:off x="8603098" y="4131074"/>
                <a:ext cx="283731" cy="307777"/>
              </a:xfrm>
              <a:prstGeom prst="rect">
                <a:avLst/>
              </a:prstGeom>
              <a:blipFill>
                <a:blip r:embed="rId7"/>
                <a:stretch>
                  <a:fillRect l="-8511" t="-10000" r="-27660"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FAE0E13-E4F5-1398-801D-60243ABB2DFC}"/>
                  </a:ext>
                </a:extLst>
              </p:cNvPr>
              <p:cNvSpPr txBox="1"/>
              <p:nvPr/>
            </p:nvSpPr>
            <p:spPr>
              <a:xfrm>
                <a:off x="7994306" y="4637342"/>
                <a:ext cx="544956"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𝑥</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5FAE0E13-E4F5-1398-801D-60243ABB2DFC}"/>
                  </a:ext>
                </a:extLst>
              </p:cNvPr>
              <p:cNvSpPr txBox="1">
                <a:spLocks noRot="1" noChangeAspect="1" noMove="1" noResize="1" noEditPoints="1" noAdjustHandles="1" noChangeArrowheads="1" noChangeShapeType="1" noTextEdit="1"/>
              </p:cNvSpPr>
              <p:nvPr/>
            </p:nvSpPr>
            <p:spPr>
              <a:xfrm>
                <a:off x="7994306" y="4637342"/>
                <a:ext cx="544956" cy="40011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863DF16-D7F4-0670-A7FE-D2D2B1426126}"/>
                  </a:ext>
                </a:extLst>
              </p:cNvPr>
              <p:cNvSpPr txBox="1"/>
              <p:nvPr/>
            </p:nvSpPr>
            <p:spPr>
              <a:xfrm>
                <a:off x="7473228" y="4188723"/>
                <a:ext cx="552524" cy="42428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1863DF16-D7F4-0670-A7FE-D2D2B1426126}"/>
                  </a:ext>
                </a:extLst>
              </p:cNvPr>
              <p:cNvSpPr txBox="1">
                <a:spLocks noRot="1" noChangeAspect="1" noMove="1" noResize="1" noEditPoints="1" noAdjustHandles="1" noChangeArrowheads="1" noChangeShapeType="1" noTextEdit="1"/>
              </p:cNvSpPr>
              <p:nvPr/>
            </p:nvSpPr>
            <p:spPr>
              <a:xfrm>
                <a:off x="7473228" y="4188723"/>
                <a:ext cx="552524" cy="424283"/>
              </a:xfrm>
              <a:prstGeom prst="rect">
                <a:avLst/>
              </a:prstGeom>
              <a:blipFill>
                <a:blip r:embed="rId9"/>
                <a:stretch>
                  <a:fillRect b="-4286"/>
                </a:stretch>
              </a:blipFill>
            </p:spPr>
            <p:txBody>
              <a:bodyPr/>
              <a:lstStyle/>
              <a:p>
                <a:r>
                  <a:rPr lang="ja-JP" altLang="en-US">
                    <a:noFill/>
                  </a:rPr>
                  <a:t> </a:t>
                </a:r>
              </a:p>
            </p:txBody>
          </p:sp>
        </mc:Fallback>
      </mc:AlternateContent>
      <p:cxnSp>
        <p:nvCxnSpPr>
          <p:cNvPr id="19" name="直線矢印コネクタ 18">
            <a:extLst>
              <a:ext uri="{FF2B5EF4-FFF2-40B4-BE49-F238E27FC236}">
                <a16:creationId xmlns:a16="http://schemas.microsoft.com/office/drawing/2014/main" id="{03C0FBCC-FDFD-6D40-D95A-B5CCC8B4EAC7}"/>
              </a:ext>
            </a:extLst>
          </p:cNvPr>
          <p:cNvCxnSpPr/>
          <p:nvPr/>
        </p:nvCxnSpPr>
        <p:spPr>
          <a:xfrm flipV="1">
            <a:off x="7869155" y="4441966"/>
            <a:ext cx="391470" cy="305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780B1758-3094-76D5-0992-DED89A622BD4}"/>
              </a:ext>
            </a:extLst>
          </p:cNvPr>
          <p:cNvSpPr txBox="1"/>
          <p:nvPr/>
        </p:nvSpPr>
        <p:spPr>
          <a:xfrm>
            <a:off x="8495034" y="400567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099F4B96-1A92-5470-AE34-503C57E78735}"/>
              </a:ext>
            </a:extLst>
          </p:cNvPr>
          <p:cNvSpPr txBox="1"/>
          <p:nvPr/>
        </p:nvSpPr>
        <p:spPr>
          <a:xfrm>
            <a:off x="6924585" y="522309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5F0A9CE8-3A28-2751-0EE2-530689197CA8}"/>
              </a:ext>
            </a:extLst>
          </p:cNvPr>
          <p:cNvSpPr txBox="1"/>
          <p:nvPr/>
        </p:nvSpPr>
        <p:spPr>
          <a:xfrm>
            <a:off x="9573715" y="31450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5E8802C6-E465-DE4A-A665-410556492748}"/>
              </a:ext>
            </a:extLst>
          </p:cNvPr>
          <p:cNvSpPr txBox="1"/>
          <p:nvPr/>
        </p:nvSpPr>
        <p:spPr>
          <a:xfrm>
            <a:off x="8846728" y="370865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0E279B85-D081-7CC6-BDEB-61CEF6047C1B}"/>
                  </a:ext>
                </a:extLst>
              </p:cNvPr>
              <p:cNvSpPr txBox="1"/>
              <p:nvPr/>
            </p:nvSpPr>
            <p:spPr>
              <a:xfrm>
                <a:off x="9286213" y="4114287"/>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0E279B85-D081-7CC6-BDEB-61CEF6047C1B}"/>
                  </a:ext>
                </a:extLst>
              </p:cNvPr>
              <p:cNvSpPr txBox="1">
                <a:spLocks noRot="1" noChangeAspect="1" noMove="1" noResize="1" noEditPoints="1" noAdjustHandles="1" noChangeArrowheads="1" noChangeShapeType="1" noTextEdit="1"/>
              </p:cNvSpPr>
              <p:nvPr/>
            </p:nvSpPr>
            <p:spPr>
              <a:xfrm>
                <a:off x="9286213" y="4114287"/>
                <a:ext cx="355289" cy="307777"/>
              </a:xfrm>
              <a:prstGeom prst="rect">
                <a:avLst/>
              </a:prstGeom>
              <a:blipFill>
                <a:blip r:embed="rId10"/>
                <a:stretch>
                  <a:fillRect l="-6780" r="-339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354CC48-F752-3D38-F1A8-FA971E11F3FA}"/>
                  </a:ext>
                </a:extLst>
              </p:cNvPr>
              <p:cNvSpPr txBox="1"/>
              <p:nvPr/>
            </p:nvSpPr>
            <p:spPr>
              <a:xfrm>
                <a:off x="6531321" y="4655786"/>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354CC48-F752-3D38-F1A8-FA971E11F3FA}"/>
                  </a:ext>
                </a:extLst>
              </p:cNvPr>
              <p:cNvSpPr txBox="1">
                <a:spLocks noRot="1" noChangeAspect="1" noMove="1" noResize="1" noEditPoints="1" noAdjustHandles="1" noChangeArrowheads="1" noChangeShapeType="1" noTextEdit="1"/>
              </p:cNvSpPr>
              <p:nvPr/>
            </p:nvSpPr>
            <p:spPr>
              <a:xfrm>
                <a:off x="6531321" y="4655786"/>
                <a:ext cx="355289" cy="307777"/>
              </a:xfrm>
              <a:prstGeom prst="rect">
                <a:avLst/>
              </a:prstGeom>
              <a:blipFill>
                <a:blip r:embed="rId11"/>
                <a:stretch>
                  <a:fillRect l="-6780" r="-3390"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CA0DD502-9F8A-12C4-206D-EF7DA43998EB}"/>
                  </a:ext>
                </a:extLst>
              </p:cNvPr>
              <p:cNvSpPr txBox="1"/>
              <p:nvPr/>
            </p:nvSpPr>
            <p:spPr>
              <a:xfrm>
                <a:off x="9239199" y="2506880"/>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CA0DD502-9F8A-12C4-206D-EF7DA43998EB}"/>
                  </a:ext>
                </a:extLst>
              </p:cNvPr>
              <p:cNvSpPr txBox="1">
                <a:spLocks noRot="1" noChangeAspect="1" noMove="1" noResize="1" noEditPoints="1" noAdjustHandles="1" noChangeArrowheads="1" noChangeShapeType="1" noTextEdit="1"/>
              </p:cNvSpPr>
              <p:nvPr/>
            </p:nvSpPr>
            <p:spPr>
              <a:xfrm>
                <a:off x="9239199" y="2506880"/>
                <a:ext cx="355289" cy="307777"/>
              </a:xfrm>
              <a:prstGeom prst="rect">
                <a:avLst/>
              </a:prstGeom>
              <a:blipFill>
                <a:blip r:embed="rId12"/>
                <a:stretch>
                  <a:fillRect l="-6897" r="-5172" b="-9804"/>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7A95515B-03FB-D9F6-B82B-C5569696CCAB}"/>
              </a:ext>
            </a:extLst>
          </p:cNvPr>
          <p:cNvSpPr txBox="1"/>
          <p:nvPr/>
        </p:nvSpPr>
        <p:spPr>
          <a:xfrm>
            <a:off x="6643345" y="487110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DD180598-B89F-7282-7DBC-07CBE17949B4}"/>
              </a:ext>
            </a:extLst>
          </p:cNvPr>
          <p:cNvSpPr txBox="1"/>
          <p:nvPr/>
        </p:nvSpPr>
        <p:spPr>
          <a:xfrm>
            <a:off x="9267156" y="274358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BB762FF7-CB0D-F1D2-E1DD-C9AE6F3612A5}"/>
              </a:ext>
            </a:extLst>
          </p:cNvPr>
          <p:cNvSpPr txBox="1"/>
          <p:nvPr/>
        </p:nvSpPr>
        <p:spPr>
          <a:xfrm>
            <a:off x="9148614" y="4056854"/>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0" name="直線コネクタ 29">
            <a:extLst>
              <a:ext uri="{FF2B5EF4-FFF2-40B4-BE49-F238E27FC236}">
                <a16:creationId xmlns:a16="http://schemas.microsoft.com/office/drawing/2014/main" id="{A37AE76D-0B18-DF6F-1ACE-9A20371FF2DD}"/>
              </a:ext>
            </a:extLst>
          </p:cNvPr>
          <p:cNvCxnSpPr>
            <a:cxnSpLocks/>
          </p:cNvCxnSpPr>
          <p:nvPr/>
        </p:nvCxnSpPr>
        <p:spPr>
          <a:xfrm>
            <a:off x="9465355" y="2927313"/>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2E07B05-87F3-9842-88FD-B3B602AE98DC}"/>
              </a:ext>
            </a:extLst>
          </p:cNvPr>
          <p:cNvCxnSpPr>
            <a:cxnSpLocks/>
          </p:cNvCxnSpPr>
          <p:nvPr/>
        </p:nvCxnSpPr>
        <p:spPr>
          <a:xfrm>
            <a:off x="9031750" y="3848010"/>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E11E28-887F-719B-DC44-4C34AE40B277}"/>
              </a:ext>
            </a:extLst>
          </p:cNvPr>
          <p:cNvCxnSpPr>
            <a:cxnSpLocks/>
          </p:cNvCxnSpPr>
          <p:nvPr/>
        </p:nvCxnSpPr>
        <p:spPr>
          <a:xfrm>
            <a:off x="6815761" y="5018659"/>
            <a:ext cx="248715" cy="28778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E216277E-DE34-A52B-DC5B-343C8DB987BE}"/>
              </a:ext>
            </a:extLst>
          </p:cNvPr>
          <p:cNvSpPr txBox="1"/>
          <p:nvPr/>
        </p:nvSpPr>
        <p:spPr>
          <a:xfrm>
            <a:off x="8291798" y="374386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4" name="直線コネクタ 33">
            <a:extLst>
              <a:ext uri="{FF2B5EF4-FFF2-40B4-BE49-F238E27FC236}">
                <a16:creationId xmlns:a16="http://schemas.microsoft.com/office/drawing/2014/main" id="{E4316A51-977A-D3D6-AE9D-9BB296599B6D}"/>
              </a:ext>
            </a:extLst>
          </p:cNvPr>
          <p:cNvCxnSpPr>
            <a:cxnSpLocks/>
          </p:cNvCxnSpPr>
          <p:nvPr/>
        </p:nvCxnSpPr>
        <p:spPr>
          <a:xfrm>
            <a:off x="8508190" y="3918887"/>
            <a:ext cx="122455" cy="135826"/>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210442E3-1C6B-8F5C-B1C2-EBA80249046D}"/>
                  </a:ext>
                </a:extLst>
              </p:cNvPr>
              <p:cNvSpPr txBox="1"/>
              <p:nvPr/>
            </p:nvSpPr>
            <p:spPr>
              <a:xfrm>
                <a:off x="8247385" y="3568848"/>
                <a:ext cx="232436"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𝒙</m:t>
                          </m:r>
                        </m:e>
                      </m:acc>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210442E3-1C6B-8F5C-B1C2-EBA80249046D}"/>
                  </a:ext>
                </a:extLst>
              </p:cNvPr>
              <p:cNvSpPr txBox="1">
                <a:spLocks noRot="1" noChangeAspect="1" noMove="1" noResize="1" noEditPoints="1" noAdjustHandles="1" noChangeArrowheads="1" noChangeShapeType="1" noTextEdit="1"/>
              </p:cNvSpPr>
              <p:nvPr/>
            </p:nvSpPr>
            <p:spPr>
              <a:xfrm>
                <a:off x="8247385" y="3568848"/>
                <a:ext cx="232436" cy="307777"/>
              </a:xfrm>
              <a:prstGeom prst="rect">
                <a:avLst/>
              </a:prstGeom>
              <a:blipFill>
                <a:blip r:embed="rId13"/>
                <a:stretch>
                  <a:fillRect l="-10526" r="-2894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CF8B9B3C-800F-1142-DAC4-7F961D4688CE}"/>
              </a:ext>
            </a:extLst>
          </p:cNvPr>
          <p:cNvSpPr txBox="1"/>
          <p:nvPr/>
        </p:nvSpPr>
        <p:spPr>
          <a:xfrm rot="18905915" flipV="1">
            <a:off x="8098916" y="4062283"/>
            <a:ext cx="669692" cy="276999"/>
          </a:xfrm>
          <a:prstGeom prst="rect">
            <a:avLst/>
          </a:prstGeom>
          <a:noFill/>
        </p:spPr>
        <p:txBody>
          <a:bodyPr wrap="squar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7" name="直線コネクタ 36">
            <a:extLst>
              <a:ext uri="{FF2B5EF4-FFF2-40B4-BE49-F238E27FC236}">
                <a16:creationId xmlns:a16="http://schemas.microsoft.com/office/drawing/2014/main" id="{10856F4A-2991-718B-30B8-871903D06977}"/>
              </a:ext>
            </a:extLst>
          </p:cNvPr>
          <p:cNvCxnSpPr>
            <a:cxnSpLocks/>
          </p:cNvCxnSpPr>
          <p:nvPr/>
        </p:nvCxnSpPr>
        <p:spPr>
          <a:xfrm flipH="1">
            <a:off x="7880708" y="2852342"/>
            <a:ext cx="1553428" cy="1974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EBD691F-1331-D6B8-A310-8F07277D64F8}"/>
              </a:ext>
            </a:extLst>
          </p:cNvPr>
          <p:cNvCxnSpPr>
            <a:cxnSpLocks/>
          </p:cNvCxnSpPr>
          <p:nvPr/>
        </p:nvCxnSpPr>
        <p:spPr>
          <a:xfrm>
            <a:off x="9429998" y="2885030"/>
            <a:ext cx="32730" cy="18626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6431A4F-2627-ACDE-CF44-DEB5DEF389F1}"/>
                  </a:ext>
                </a:extLst>
              </p:cNvPr>
              <p:cNvSpPr txBox="1"/>
              <p:nvPr/>
            </p:nvSpPr>
            <p:spPr>
              <a:xfrm>
                <a:off x="9303912" y="4755985"/>
                <a:ext cx="451214" cy="33541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𝒙</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9" name="テキスト ボックス 38">
                <a:extLst>
                  <a:ext uri="{FF2B5EF4-FFF2-40B4-BE49-F238E27FC236}">
                    <a16:creationId xmlns:a16="http://schemas.microsoft.com/office/drawing/2014/main" id="{B6431A4F-2627-ACDE-CF44-DEB5DEF389F1}"/>
                  </a:ext>
                </a:extLst>
              </p:cNvPr>
              <p:cNvSpPr txBox="1">
                <a:spLocks noRot="1" noChangeAspect="1" noMove="1" noResize="1" noEditPoints="1" noAdjustHandles="1" noChangeArrowheads="1" noChangeShapeType="1" noTextEdit="1"/>
              </p:cNvSpPr>
              <p:nvPr/>
            </p:nvSpPr>
            <p:spPr>
              <a:xfrm>
                <a:off x="9303912" y="4755985"/>
                <a:ext cx="451214" cy="335413"/>
              </a:xfrm>
              <a:prstGeom prst="rect">
                <a:avLst/>
              </a:prstGeom>
              <a:blipFill>
                <a:blip r:embed="rId14"/>
                <a:stretch>
                  <a:fillRect l="-5405"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6B40387-43F8-A9D8-D701-B6EFB89FF3D4}"/>
                  </a:ext>
                </a:extLst>
              </p:cNvPr>
              <p:cNvSpPr txBox="1"/>
              <p:nvPr/>
            </p:nvSpPr>
            <p:spPr>
              <a:xfrm>
                <a:off x="7418397" y="2656601"/>
                <a:ext cx="454419" cy="36702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𝟏</m:t>
                              </m:r>
                            </m:e>
                            <m:sub>
                              <m:r>
                                <a:rPr kumimoji="1" lang="en-US" altLang="ja-JP" sz="2000" b="1" i="1" smtClean="0">
                                  <a:latin typeface="Cambria Math" panose="02040503050406030204" pitchFamily="18" charset="0"/>
                                  <a:ea typeface="メイリオ" panose="020B0604030504040204" pitchFamily="50" charset="-128"/>
                                </a:rPr>
                                <m:t>𝒚</m:t>
                              </m:r>
                            </m:sub>
                          </m:sSub>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6B40387-43F8-A9D8-D701-B6EFB89FF3D4}"/>
                  </a:ext>
                </a:extLst>
              </p:cNvPr>
              <p:cNvSpPr txBox="1">
                <a:spLocks noRot="1" noChangeAspect="1" noMove="1" noResize="1" noEditPoints="1" noAdjustHandles="1" noChangeArrowheads="1" noChangeShapeType="1" noTextEdit="1"/>
              </p:cNvSpPr>
              <p:nvPr/>
            </p:nvSpPr>
            <p:spPr>
              <a:xfrm>
                <a:off x="7418397" y="2656601"/>
                <a:ext cx="454419" cy="367024"/>
              </a:xfrm>
              <a:prstGeom prst="rect">
                <a:avLst/>
              </a:prstGeom>
              <a:blipFill>
                <a:blip r:embed="rId15"/>
                <a:stretch>
                  <a:fillRect l="-5405"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B620FE7-6F81-4721-E583-A4D6B8A9EDA7}"/>
                  </a:ext>
                </a:extLst>
              </p:cNvPr>
              <p:cNvSpPr txBox="1"/>
              <p:nvPr/>
            </p:nvSpPr>
            <p:spPr>
              <a:xfrm>
                <a:off x="8097613" y="4261683"/>
                <a:ext cx="487634"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B620FE7-6F81-4721-E583-A4D6B8A9EDA7}"/>
                  </a:ext>
                </a:extLst>
              </p:cNvPr>
              <p:cNvSpPr txBox="1">
                <a:spLocks noRot="1" noChangeAspect="1" noMove="1" noResize="1" noEditPoints="1" noAdjustHandles="1" noChangeArrowheads="1" noChangeShapeType="1" noTextEdit="1"/>
              </p:cNvSpPr>
              <p:nvPr/>
            </p:nvSpPr>
            <p:spPr>
              <a:xfrm>
                <a:off x="8097613" y="4261683"/>
                <a:ext cx="487634" cy="461665"/>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5D64752-4C54-B35A-6449-E56A24C68F3D}"/>
                  </a:ext>
                </a:extLst>
              </p:cNvPr>
              <p:cNvSpPr txBox="1"/>
              <p:nvPr/>
            </p:nvSpPr>
            <p:spPr>
              <a:xfrm>
                <a:off x="8135672" y="5467356"/>
                <a:ext cx="1633459" cy="4242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𝒖</m:t>
                      </m:r>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A5D64752-4C54-B35A-6449-E56A24C68F3D}"/>
                  </a:ext>
                </a:extLst>
              </p:cNvPr>
              <p:cNvSpPr txBox="1">
                <a:spLocks noRot="1" noChangeAspect="1" noMove="1" noResize="1" noEditPoints="1" noAdjustHandles="1" noChangeArrowheads="1" noChangeShapeType="1" noTextEdit="1"/>
              </p:cNvSpPr>
              <p:nvPr/>
            </p:nvSpPr>
            <p:spPr>
              <a:xfrm>
                <a:off x="8135672" y="5467356"/>
                <a:ext cx="1633459" cy="424283"/>
              </a:xfrm>
              <a:prstGeom prst="rect">
                <a:avLst/>
              </a:prstGeom>
              <a:blipFill>
                <a:blip r:embed="rId17"/>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90F14BD-1455-274D-645A-291A57A3C469}"/>
                  </a:ext>
                </a:extLst>
              </p:cNvPr>
              <p:cNvSpPr txBox="1"/>
              <p:nvPr/>
            </p:nvSpPr>
            <p:spPr>
              <a:xfrm>
                <a:off x="8123194" y="5091196"/>
                <a:ext cx="1779718" cy="4590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𝒊</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𝑖</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1" i="1" smtClean="0">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3" name="テキスト ボックス 42">
                <a:extLst>
                  <a:ext uri="{FF2B5EF4-FFF2-40B4-BE49-F238E27FC236}">
                    <a16:creationId xmlns:a16="http://schemas.microsoft.com/office/drawing/2014/main" id="{A90F14BD-1455-274D-645A-291A57A3C469}"/>
                  </a:ext>
                </a:extLst>
              </p:cNvPr>
              <p:cNvSpPr txBox="1">
                <a:spLocks noRot="1" noChangeAspect="1" noMove="1" noResize="1" noEditPoints="1" noAdjustHandles="1" noChangeArrowheads="1" noChangeShapeType="1" noTextEdit="1"/>
              </p:cNvSpPr>
              <p:nvPr/>
            </p:nvSpPr>
            <p:spPr>
              <a:xfrm>
                <a:off x="8123194" y="5091196"/>
                <a:ext cx="1779718" cy="459036"/>
              </a:xfrm>
              <a:prstGeom prst="rect">
                <a:avLst/>
              </a:prstGeom>
              <a:blipFill>
                <a:blip r:embed="rId18"/>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1725AFE7-EB65-14FB-88B1-FC3791D1D4B9}"/>
                  </a:ext>
                </a:extLst>
              </p:cNvPr>
              <p:cNvSpPr txBox="1"/>
              <p:nvPr/>
            </p:nvSpPr>
            <p:spPr>
              <a:xfrm>
                <a:off x="8193967" y="5920491"/>
                <a:ext cx="1120050"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d>
                            <m:dPr>
                              <m:begChr m:val="‖"/>
                              <m:endChr m:val="‖"/>
                              <m:ctrlPr>
                                <a:rPr kumimoji="1" lang="en-US" altLang="ja-JP" sz="2000" b="1" i="1" smtClean="0">
                                  <a:latin typeface="Cambria Math" panose="02040503050406030204" pitchFamily="18" charset="0"/>
                                  <a:ea typeface="メイリオ" panose="020B0604030504040204" pitchFamily="50" charset="-128"/>
                                </a:rPr>
                              </m:ctrlPr>
                            </m:dPr>
                            <m:e>
                              <m:r>
                                <a:rPr kumimoji="1" lang="en-US" altLang="ja-JP" sz="2000" b="1" i="1" smtClean="0">
                                  <a:latin typeface="Cambria Math" panose="02040503050406030204" pitchFamily="18" charset="0"/>
                                  <a:ea typeface="メイリオ" panose="020B0604030504040204" pitchFamily="50" charset="-128"/>
                                </a:rPr>
                                <m:t>𝒖</m:t>
                              </m:r>
                            </m:e>
                          </m:d>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4" name="テキスト ボックス 43">
                <a:extLst>
                  <a:ext uri="{FF2B5EF4-FFF2-40B4-BE49-F238E27FC236}">
                    <a16:creationId xmlns:a16="http://schemas.microsoft.com/office/drawing/2014/main" id="{1725AFE7-EB65-14FB-88B1-FC3791D1D4B9}"/>
                  </a:ext>
                </a:extLst>
              </p:cNvPr>
              <p:cNvSpPr txBox="1">
                <a:spLocks noRot="1" noChangeAspect="1" noMove="1" noResize="1" noEditPoints="1" noAdjustHandles="1" noChangeArrowheads="1" noChangeShapeType="1" noTextEdit="1"/>
              </p:cNvSpPr>
              <p:nvPr/>
            </p:nvSpPr>
            <p:spPr>
              <a:xfrm>
                <a:off x="8193967" y="5920491"/>
                <a:ext cx="1120050" cy="307777"/>
              </a:xfrm>
              <a:prstGeom prst="rect">
                <a:avLst/>
              </a:prstGeom>
              <a:blipFill>
                <a:blip r:embed="rId19"/>
                <a:stretch>
                  <a:fillRect t="-5882" r="-3804" b="-1961"/>
                </a:stretch>
              </a:blipFill>
            </p:spPr>
            <p:txBody>
              <a:bodyPr/>
              <a:lstStyle/>
              <a:p>
                <a:r>
                  <a:rPr lang="ja-JP" altLang="en-US">
                    <a:noFill/>
                  </a:rPr>
                  <a:t> </a:t>
                </a:r>
              </a:p>
            </p:txBody>
          </p:sp>
        </mc:Fallback>
      </mc:AlternateContent>
      <p:sp>
        <p:nvSpPr>
          <p:cNvPr id="45" name="楕円 44">
            <a:extLst>
              <a:ext uri="{FF2B5EF4-FFF2-40B4-BE49-F238E27FC236}">
                <a16:creationId xmlns:a16="http://schemas.microsoft.com/office/drawing/2014/main" id="{860079AC-6EE6-18FD-A2B8-D3C4C3B0F514}"/>
              </a:ext>
            </a:extLst>
          </p:cNvPr>
          <p:cNvSpPr/>
          <p:nvPr/>
        </p:nvSpPr>
        <p:spPr>
          <a:xfrm>
            <a:off x="695662" y="3710605"/>
            <a:ext cx="1643452" cy="1281619"/>
          </a:xfrm>
          <a:prstGeom prst="ellipse">
            <a:avLst/>
          </a:prstGeom>
          <a:solidFill>
            <a:srgbClr val="D9D9D9">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A03DBD4-82E9-3D6F-AFE0-2F76F2504B7B}"/>
              </a:ext>
            </a:extLst>
          </p:cNvPr>
          <p:cNvSpPr txBox="1"/>
          <p:nvPr/>
        </p:nvSpPr>
        <p:spPr>
          <a:xfrm>
            <a:off x="928125" y="2663528"/>
            <a:ext cx="2031325" cy="677108"/>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潜在空間</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（観測できない）</a:t>
            </a:r>
          </a:p>
        </p:txBody>
      </p:sp>
      <p:sp>
        <p:nvSpPr>
          <p:cNvPr id="47" name="テキスト ボックス 46">
            <a:extLst>
              <a:ext uri="{FF2B5EF4-FFF2-40B4-BE49-F238E27FC236}">
                <a16:creationId xmlns:a16="http://schemas.microsoft.com/office/drawing/2014/main" id="{0F4EF04E-2A9C-D30B-5B22-2B232EBEA357}"/>
              </a:ext>
            </a:extLst>
          </p:cNvPr>
          <p:cNvSpPr txBox="1"/>
          <p:nvPr/>
        </p:nvSpPr>
        <p:spPr>
          <a:xfrm>
            <a:off x="1366972" y="3931380"/>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A30F5AE-0089-67CA-61E7-677FD11C2688}"/>
              </a:ext>
            </a:extLst>
          </p:cNvPr>
          <p:cNvSpPr txBox="1"/>
          <p:nvPr/>
        </p:nvSpPr>
        <p:spPr>
          <a:xfrm>
            <a:off x="1656170" y="4540055"/>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4F13DBF5-93F6-D741-6F31-E5C02AB8A837}"/>
              </a:ext>
            </a:extLst>
          </p:cNvPr>
          <p:cNvSpPr txBox="1"/>
          <p:nvPr/>
        </p:nvSpPr>
        <p:spPr>
          <a:xfrm>
            <a:off x="1180017" y="4411677"/>
            <a:ext cx="338554" cy="276999"/>
          </a:xfrm>
          <a:prstGeom prst="rect">
            <a:avLst/>
          </a:prstGeom>
          <a:noFill/>
        </p:spPr>
        <p:txBody>
          <a:bodyPr wrap="none" rtlCol="0">
            <a:spAutoFit/>
          </a:bodyPr>
          <a:lstStyle/>
          <a:p>
            <a:pPr algn="l"/>
            <a:r>
              <a:rPr kumimoji="1" lang="ja-JP" altLang="en-US" sz="1200" dirty="0">
                <a:solidFill>
                  <a:schemeClr val="bg1">
                    <a:lumMod val="50000"/>
                  </a:schemeClr>
                </a:solidFill>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CB08A27-CA12-8567-C5FF-AD42E36248F7}"/>
                  </a:ext>
                </a:extLst>
              </p:cNvPr>
              <p:cNvSpPr txBox="1"/>
              <p:nvPr/>
            </p:nvSpPr>
            <p:spPr>
              <a:xfrm>
                <a:off x="1407366" y="3756356"/>
                <a:ext cx="306109"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0" name="テキスト ボックス 49">
                <a:extLst>
                  <a:ext uri="{FF2B5EF4-FFF2-40B4-BE49-F238E27FC236}">
                    <a16:creationId xmlns:a16="http://schemas.microsoft.com/office/drawing/2014/main" id="{FCB08A27-CA12-8567-C5FF-AD42E36248F7}"/>
                  </a:ext>
                </a:extLst>
              </p:cNvPr>
              <p:cNvSpPr txBox="1">
                <a:spLocks noRot="1" noChangeAspect="1" noMove="1" noResize="1" noEditPoints="1" noAdjustHandles="1" noChangeArrowheads="1" noChangeShapeType="1" noTextEdit="1"/>
              </p:cNvSpPr>
              <p:nvPr/>
            </p:nvSpPr>
            <p:spPr>
              <a:xfrm>
                <a:off x="1407366" y="3756356"/>
                <a:ext cx="306109" cy="276999"/>
              </a:xfrm>
              <a:prstGeom prst="rect">
                <a:avLst/>
              </a:prstGeom>
              <a:blipFill>
                <a:blip r:embed="rId20"/>
                <a:stretch>
                  <a:fillRect l="-8000" r="-6000"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3048689-6C4D-6C56-B205-884BCA476AE8}"/>
                  </a:ext>
                </a:extLst>
              </p:cNvPr>
              <p:cNvSpPr txBox="1"/>
              <p:nvPr/>
            </p:nvSpPr>
            <p:spPr>
              <a:xfrm>
                <a:off x="1190280" y="4214968"/>
                <a:ext cx="306109"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1" name="テキスト ボックス 50">
                <a:extLst>
                  <a:ext uri="{FF2B5EF4-FFF2-40B4-BE49-F238E27FC236}">
                    <a16:creationId xmlns:a16="http://schemas.microsoft.com/office/drawing/2014/main" id="{D3048689-6C4D-6C56-B205-884BCA476AE8}"/>
                  </a:ext>
                </a:extLst>
              </p:cNvPr>
              <p:cNvSpPr txBox="1">
                <a:spLocks noRot="1" noChangeAspect="1" noMove="1" noResize="1" noEditPoints="1" noAdjustHandles="1" noChangeArrowheads="1" noChangeShapeType="1" noTextEdit="1"/>
              </p:cNvSpPr>
              <p:nvPr/>
            </p:nvSpPr>
            <p:spPr>
              <a:xfrm>
                <a:off x="1190280" y="4214968"/>
                <a:ext cx="306109" cy="276999"/>
              </a:xfrm>
              <a:prstGeom prst="rect">
                <a:avLst/>
              </a:prstGeom>
              <a:blipFill>
                <a:blip r:embed="rId21"/>
                <a:stretch>
                  <a:fillRect l="-8000" r="-6000"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135F7F1-4BDA-277C-A4EF-FD05DCAE7FFD}"/>
                  </a:ext>
                </a:extLst>
              </p:cNvPr>
              <p:cNvSpPr txBox="1"/>
              <p:nvPr/>
            </p:nvSpPr>
            <p:spPr>
              <a:xfrm>
                <a:off x="1694057" y="4383403"/>
                <a:ext cx="198550" cy="276999"/>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𝒛</m:t>
                          </m:r>
                        </m:e>
                        <m:sub>
                          <m:r>
                            <a:rPr kumimoji="1" lang="en-US" altLang="ja-JP" b="1" i="1" smtClean="0">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1135F7F1-4BDA-277C-A4EF-FD05DCAE7FFD}"/>
                  </a:ext>
                </a:extLst>
              </p:cNvPr>
              <p:cNvSpPr txBox="1">
                <a:spLocks noRot="1" noChangeAspect="1" noMove="1" noResize="1" noEditPoints="1" noAdjustHandles="1" noChangeArrowheads="1" noChangeShapeType="1" noTextEdit="1"/>
              </p:cNvSpPr>
              <p:nvPr/>
            </p:nvSpPr>
            <p:spPr>
              <a:xfrm>
                <a:off x="1694057" y="4383403"/>
                <a:ext cx="198550" cy="276999"/>
              </a:xfrm>
              <a:prstGeom prst="rect">
                <a:avLst/>
              </a:prstGeom>
              <a:blipFill>
                <a:blip r:embed="rId22"/>
                <a:stretch>
                  <a:fillRect l="-31250" r="-46875"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2990AEE4-465C-59B2-4294-26D68E987EA3}"/>
                  </a:ext>
                </a:extLst>
              </p:cNvPr>
              <p:cNvSpPr txBox="1"/>
              <p:nvPr/>
            </p:nvSpPr>
            <p:spPr>
              <a:xfrm>
                <a:off x="4217498" y="3403774"/>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𝟏</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3" name="テキスト ボックス 52">
                <a:extLst>
                  <a:ext uri="{FF2B5EF4-FFF2-40B4-BE49-F238E27FC236}">
                    <a16:creationId xmlns:a16="http://schemas.microsoft.com/office/drawing/2014/main" id="{2990AEE4-465C-59B2-4294-26D68E987EA3}"/>
                  </a:ext>
                </a:extLst>
              </p:cNvPr>
              <p:cNvSpPr txBox="1">
                <a:spLocks noRot="1" noChangeAspect="1" noMove="1" noResize="1" noEditPoints="1" noAdjustHandles="1" noChangeArrowheads="1" noChangeShapeType="1" noTextEdit="1"/>
              </p:cNvSpPr>
              <p:nvPr/>
            </p:nvSpPr>
            <p:spPr>
              <a:xfrm>
                <a:off x="4217498" y="3403774"/>
                <a:ext cx="355289" cy="307777"/>
              </a:xfrm>
              <a:prstGeom prst="rect">
                <a:avLst/>
              </a:prstGeom>
              <a:blipFill>
                <a:blip r:embed="rId23"/>
                <a:stretch>
                  <a:fillRect l="-6897" r="-5172"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DB12039B-A845-5AF2-0369-329E4491CB92}"/>
                  </a:ext>
                </a:extLst>
              </p:cNvPr>
              <p:cNvSpPr txBox="1"/>
              <p:nvPr/>
            </p:nvSpPr>
            <p:spPr>
              <a:xfrm>
                <a:off x="4636061" y="4806392"/>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𝟑</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4" name="テキスト ボックス 53">
                <a:extLst>
                  <a:ext uri="{FF2B5EF4-FFF2-40B4-BE49-F238E27FC236}">
                    <a16:creationId xmlns:a16="http://schemas.microsoft.com/office/drawing/2014/main" id="{DB12039B-A845-5AF2-0369-329E4491CB92}"/>
                  </a:ext>
                </a:extLst>
              </p:cNvPr>
              <p:cNvSpPr txBox="1">
                <a:spLocks noRot="1" noChangeAspect="1" noMove="1" noResize="1" noEditPoints="1" noAdjustHandles="1" noChangeArrowheads="1" noChangeShapeType="1" noTextEdit="1"/>
              </p:cNvSpPr>
              <p:nvPr/>
            </p:nvSpPr>
            <p:spPr>
              <a:xfrm>
                <a:off x="4636061" y="4806392"/>
                <a:ext cx="355289" cy="307777"/>
              </a:xfrm>
              <a:prstGeom prst="rect">
                <a:avLst/>
              </a:prstGeom>
              <a:blipFill>
                <a:blip r:embed="rId24"/>
                <a:stretch>
                  <a:fillRect l="-6897" r="-5172"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3FF23F8-72D2-D599-2E07-13E998B769E2}"/>
                  </a:ext>
                </a:extLst>
              </p:cNvPr>
              <p:cNvSpPr txBox="1"/>
              <p:nvPr/>
            </p:nvSpPr>
            <p:spPr>
              <a:xfrm>
                <a:off x="3561300" y="4277616"/>
                <a:ext cx="355289" cy="30777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𝒙</m:t>
                          </m:r>
                        </m:e>
                        <m:sub>
                          <m:r>
                            <a:rPr kumimoji="1" lang="en-US" altLang="ja-JP" sz="2000" b="1" i="1" smtClean="0">
                              <a:latin typeface="Cambria Math" panose="02040503050406030204" pitchFamily="18" charset="0"/>
                              <a:ea typeface="メイリオ" panose="020B0604030504040204" pitchFamily="50" charset="-128"/>
                            </a:rPr>
                            <m:t>𝟐</m:t>
                          </m:r>
                        </m:sub>
                      </m:sSub>
                    </m:oMath>
                  </m:oMathPara>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55" name="テキスト ボックス 54">
                <a:extLst>
                  <a:ext uri="{FF2B5EF4-FFF2-40B4-BE49-F238E27FC236}">
                    <a16:creationId xmlns:a16="http://schemas.microsoft.com/office/drawing/2014/main" id="{43FF23F8-72D2-D599-2E07-13E998B769E2}"/>
                  </a:ext>
                </a:extLst>
              </p:cNvPr>
              <p:cNvSpPr txBox="1">
                <a:spLocks noRot="1" noChangeAspect="1" noMove="1" noResize="1" noEditPoints="1" noAdjustHandles="1" noChangeArrowheads="1" noChangeShapeType="1" noTextEdit="1"/>
              </p:cNvSpPr>
              <p:nvPr/>
            </p:nvSpPr>
            <p:spPr>
              <a:xfrm>
                <a:off x="3561300" y="4277616"/>
                <a:ext cx="355289" cy="307777"/>
              </a:xfrm>
              <a:prstGeom prst="rect">
                <a:avLst/>
              </a:prstGeom>
              <a:blipFill>
                <a:blip r:embed="rId25"/>
                <a:stretch>
                  <a:fillRect l="-6897" r="-5172" b="-12000"/>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AB18FD04-25E3-BEE5-BC3C-B48135BECDDB}"/>
              </a:ext>
            </a:extLst>
          </p:cNvPr>
          <p:cNvSpPr txBox="1"/>
          <p:nvPr/>
        </p:nvSpPr>
        <p:spPr>
          <a:xfrm>
            <a:off x="3982300" y="2699723"/>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観測空間</a:t>
            </a:r>
          </a:p>
        </p:txBody>
      </p:sp>
      <p:cxnSp>
        <p:nvCxnSpPr>
          <p:cNvPr id="59" name="直線矢印コネクタ 58">
            <a:extLst>
              <a:ext uri="{FF2B5EF4-FFF2-40B4-BE49-F238E27FC236}">
                <a16:creationId xmlns:a16="http://schemas.microsoft.com/office/drawing/2014/main" id="{53302DD1-B19D-F274-86B7-DC988917D551}"/>
              </a:ext>
            </a:extLst>
          </p:cNvPr>
          <p:cNvCxnSpPr>
            <a:cxnSpLocks/>
            <a:stCxn id="50" idx="2"/>
            <a:endCxn id="64" idx="1"/>
          </p:cNvCxnSpPr>
          <p:nvPr/>
        </p:nvCxnSpPr>
        <p:spPr>
          <a:xfrm flipV="1">
            <a:off x="1560421" y="3737085"/>
            <a:ext cx="2571151" cy="29627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2D8CA927-A376-41D4-65AE-0A9845AEA1BB}"/>
              </a:ext>
            </a:extLst>
          </p:cNvPr>
          <p:cNvCxnSpPr>
            <a:cxnSpLocks/>
            <a:stCxn id="51" idx="2"/>
          </p:cNvCxnSpPr>
          <p:nvPr/>
        </p:nvCxnSpPr>
        <p:spPr>
          <a:xfrm>
            <a:off x="1343335" y="4491967"/>
            <a:ext cx="2238817" cy="93426"/>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CE3D5D8D-F574-0BEB-D0F9-CBE96D739FAD}"/>
              </a:ext>
            </a:extLst>
          </p:cNvPr>
          <p:cNvSpPr txBox="1"/>
          <p:nvPr/>
        </p:nvSpPr>
        <p:spPr>
          <a:xfrm>
            <a:off x="4131572" y="3598585"/>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C4745CD-3E6A-9D38-1A26-6E57856779B2}"/>
              </a:ext>
            </a:extLst>
          </p:cNvPr>
          <p:cNvSpPr txBox="1"/>
          <p:nvPr/>
        </p:nvSpPr>
        <p:spPr>
          <a:xfrm>
            <a:off x="4619203" y="5009602"/>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1F4DB311-1AF4-46D4-6026-4D149AF4EC2B}"/>
              </a:ext>
            </a:extLst>
          </p:cNvPr>
          <p:cNvSpPr txBox="1"/>
          <p:nvPr/>
        </p:nvSpPr>
        <p:spPr>
          <a:xfrm>
            <a:off x="3521052" y="449162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68" name="直線矢印コネクタ 67">
            <a:extLst>
              <a:ext uri="{FF2B5EF4-FFF2-40B4-BE49-F238E27FC236}">
                <a16:creationId xmlns:a16="http://schemas.microsoft.com/office/drawing/2014/main" id="{C30EB88C-A474-32F9-86AF-DBE9066A2DE8}"/>
              </a:ext>
            </a:extLst>
          </p:cNvPr>
          <p:cNvCxnSpPr>
            <a:cxnSpLocks/>
            <a:endCxn id="65" idx="1"/>
          </p:cNvCxnSpPr>
          <p:nvPr/>
        </p:nvCxnSpPr>
        <p:spPr>
          <a:xfrm>
            <a:off x="1847110" y="4686315"/>
            <a:ext cx="2772093" cy="4617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98F53664-7675-D97C-391B-17F634242670}"/>
              </a:ext>
            </a:extLst>
          </p:cNvPr>
          <p:cNvSpPr txBox="1"/>
          <p:nvPr/>
        </p:nvSpPr>
        <p:spPr>
          <a:xfrm>
            <a:off x="1710763" y="3272176"/>
            <a:ext cx="264687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次元が異なるかもしれない</a:t>
            </a:r>
          </a:p>
        </p:txBody>
      </p:sp>
      <p:sp>
        <p:nvSpPr>
          <p:cNvPr id="74" name="テキスト ボックス 73">
            <a:extLst>
              <a:ext uri="{FF2B5EF4-FFF2-40B4-BE49-F238E27FC236}">
                <a16:creationId xmlns:a16="http://schemas.microsoft.com/office/drawing/2014/main" id="{19588FDA-1EAD-2AC1-485A-CCE2B442F5A4}"/>
              </a:ext>
            </a:extLst>
          </p:cNvPr>
          <p:cNvSpPr txBox="1"/>
          <p:nvPr/>
        </p:nvSpPr>
        <p:spPr>
          <a:xfrm>
            <a:off x="595773" y="5503321"/>
            <a:ext cx="5378718" cy="830997"/>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例えば、水しぶきは観測データ（</a:t>
            </a:r>
            <a:r>
              <a:rPr kumimoji="1" lang="en-US" altLang="ja-JP" sz="1600" dirty="0">
                <a:latin typeface="メイリオ" panose="020B0604030504040204" pitchFamily="50" charset="-128"/>
                <a:ea typeface="メイリオ" panose="020B0604030504040204" pitchFamily="50" charset="-128"/>
              </a:rPr>
              <a:t>3</a:t>
            </a:r>
            <a:r>
              <a:rPr kumimoji="1" lang="ja-JP" altLang="en-US" sz="1600" dirty="0">
                <a:latin typeface="メイリオ" panose="020B0604030504040204" pitchFamily="50" charset="-128"/>
                <a:ea typeface="メイリオ" panose="020B0604030504040204" pitchFamily="50" charset="-128"/>
              </a:rPr>
              <a:t>次元）。石を投げ込んだ位置を中心とした一定半径の水面（</a:t>
            </a:r>
            <a:r>
              <a:rPr kumimoji="1" lang="en-US" altLang="ja-JP" sz="1600" dirty="0">
                <a:latin typeface="メイリオ" panose="020B0604030504040204" pitchFamily="50" charset="-128"/>
                <a:ea typeface="メイリオ" panose="020B0604030504040204" pitchFamily="50" charset="-128"/>
              </a:rPr>
              <a:t>2</a:t>
            </a:r>
            <a:r>
              <a:rPr kumimoji="1" lang="ja-JP" altLang="en-US" sz="1600" dirty="0">
                <a:latin typeface="メイリオ" panose="020B0604030504040204" pitchFamily="50" charset="-128"/>
                <a:ea typeface="メイリオ" panose="020B0604030504040204" pitchFamily="50" charset="-128"/>
              </a:rPr>
              <a:t>次元）から観測される</a:t>
            </a:r>
          </a:p>
        </p:txBody>
      </p:sp>
    </p:spTree>
    <p:extLst>
      <p:ext uri="{BB962C8B-B14F-4D97-AF65-F5344CB8AC3E}">
        <p14:creationId xmlns:p14="http://schemas.microsoft.com/office/powerpoint/2010/main" val="386433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7308D9-F69F-11D6-524C-3D3B94F74EEA}"/>
              </a:ext>
            </a:extLst>
          </p:cNvPr>
          <p:cNvSpPr txBox="1"/>
          <p:nvPr/>
        </p:nvSpPr>
        <p:spPr>
          <a:xfrm>
            <a:off x="466951" y="333974"/>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観測事象が確率ならモデルがある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0954D9-AA5A-A1AF-0C36-0EDBFF2FD9EA}"/>
                  </a:ext>
                </a:extLst>
              </p:cNvPr>
              <p:cNvSpPr txBox="1"/>
              <p:nvPr/>
            </p:nvSpPr>
            <p:spPr>
              <a:xfrm>
                <a:off x="466951" y="976297"/>
                <a:ext cx="11335109" cy="1015663"/>
              </a:xfrm>
              <a:prstGeom prst="rect">
                <a:avLst/>
              </a:prstGeom>
              <a:noFill/>
            </p:spPr>
            <p:txBody>
              <a:bodyPr wrap="square" rtlCol="0">
                <a:spAutoFit/>
              </a:bodyPr>
              <a:lstStyle/>
              <a:p>
                <a:pPr marL="342900" indent="-3429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潜在変数</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から観測データ</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𝑋</m:t>
                    </m:r>
                  </m:oMath>
                </a14:m>
                <a:r>
                  <a:rPr kumimoji="1" lang="ja-JP" altLang="en-US" sz="2000" dirty="0">
                    <a:latin typeface="メイリオ" panose="020B0604030504040204" pitchFamily="50" charset="-128"/>
                    <a:ea typeface="メイリオ" panose="020B0604030504040204" pitchFamily="50" charset="-128"/>
                  </a:rPr>
                  <a:t>が現れる（生成される）メカニズム</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モデルは？</a:t>
                </a:r>
                <a:endParaRPr kumimoji="1" lang="en-US" altLang="ja-JP" sz="2000" dirty="0">
                  <a:latin typeface="メイリオ" panose="020B0604030504040204" pitchFamily="50" charset="-128"/>
                  <a:ea typeface="メイリオ" panose="020B0604030504040204" pitchFamily="50" charset="-128"/>
                </a:endParaRPr>
              </a:p>
              <a:p>
                <a:pPr marL="342900" indent="-3429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𝑋</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とも正規分布に従い、</a:t>
                </a:r>
                <a14:m>
                  <m:oMath xmlns:m="http://schemas.openxmlformats.org/officeDocument/2006/math">
                    <m:r>
                      <a:rPr kumimoji="1" lang="en-US" altLang="ja-JP" sz="2000" b="0" i="1" dirty="0" smtClean="0">
                        <a:latin typeface="Cambria Math" panose="02040503050406030204" pitchFamily="18" charset="0"/>
                        <a:ea typeface="メイリオ" panose="020B0604030504040204" pitchFamily="50" charset="-128"/>
                      </a:rPr>
                      <m:t>𝑋</m:t>
                    </m:r>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𝑊𝑧</m:t>
                    </m:r>
                  </m:oMath>
                </a14:m>
                <a:r>
                  <a:rPr kumimoji="1" lang="ja-JP" altLang="en-US" sz="2000" dirty="0">
                    <a:latin typeface="メイリオ" panose="020B0604030504040204" pitchFamily="50" charset="-128"/>
                    <a:ea typeface="メイリオ" panose="020B0604030504040204" pitchFamily="50" charset="-128"/>
                  </a:rPr>
                  <a:t>からの線形変換であるとすれば、</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𝑊</m:t>
                    </m:r>
                  </m:oMath>
                </a14:m>
                <a:r>
                  <a:rPr kumimoji="1" lang="ja-JP" altLang="en-US" sz="2000" dirty="0">
                    <a:latin typeface="メイリオ" panose="020B0604030504040204" pitchFamily="50" charset="-128"/>
                    <a:ea typeface="メイリオ" panose="020B0604030504040204" pitchFamily="50" charset="-128"/>
                  </a:rPr>
                  <a:t>は固有ベクトルに確率項を、</a:t>
                </a:r>
                <a:r>
                  <a:rPr kumimoji="1" lang="en-US" altLang="ja-JP" sz="2000" dirty="0">
                    <a:ea typeface="メイリオ" panose="020B0604030504040204" pitchFamily="50" charset="-128"/>
                  </a:rPr>
                  <a:t> </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𝑍</m:t>
                    </m:r>
                  </m:oMath>
                </a14:m>
                <a:r>
                  <a:rPr kumimoji="1" lang="ja-JP" altLang="en-US" sz="2000" dirty="0">
                    <a:latin typeface="メイリオ" panose="020B0604030504040204" pitchFamily="50" charset="-128"/>
                    <a:ea typeface="メイリオ" panose="020B0604030504040204" pitchFamily="50" charset="-128"/>
                  </a:rPr>
                  <a:t>は主成分得点に確率項を加味したものと等しくなる！</a:t>
                </a:r>
              </a:p>
            </p:txBody>
          </p:sp>
        </mc:Choice>
        <mc:Fallback xmlns="">
          <p:sp>
            <p:nvSpPr>
              <p:cNvPr id="3" name="テキスト ボックス 2">
                <a:extLst>
                  <a:ext uri="{FF2B5EF4-FFF2-40B4-BE49-F238E27FC236}">
                    <a16:creationId xmlns:a16="http://schemas.microsoft.com/office/drawing/2014/main" id="{0B0954D9-AA5A-A1AF-0C36-0EDBFF2FD9EA}"/>
                  </a:ext>
                </a:extLst>
              </p:cNvPr>
              <p:cNvSpPr txBox="1">
                <a:spLocks noRot="1" noChangeAspect="1" noMove="1" noResize="1" noEditPoints="1" noAdjustHandles="1" noChangeArrowheads="1" noChangeShapeType="1" noTextEdit="1"/>
              </p:cNvSpPr>
              <p:nvPr/>
            </p:nvSpPr>
            <p:spPr>
              <a:xfrm>
                <a:off x="466951" y="976297"/>
                <a:ext cx="11335109" cy="1015663"/>
              </a:xfrm>
              <a:prstGeom prst="rect">
                <a:avLst/>
              </a:prstGeom>
              <a:blipFill>
                <a:blip r:embed="rId2"/>
                <a:stretch>
                  <a:fillRect l="-914" t="-10778" b="-958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2A965028-1D77-A800-0323-8F30EA69C3DC}"/>
              </a:ext>
            </a:extLst>
          </p:cNvPr>
          <p:cNvPicPr>
            <a:picLocks noChangeAspect="1"/>
          </p:cNvPicPr>
          <p:nvPr/>
        </p:nvPicPr>
        <p:blipFill>
          <a:blip r:embed="rId3"/>
          <a:stretch>
            <a:fillRect/>
          </a:stretch>
        </p:blipFill>
        <p:spPr>
          <a:xfrm>
            <a:off x="731595" y="2455331"/>
            <a:ext cx="5635296" cy="1026543"/>
          </a:xfrm>
          <a:prstGeom prst="rect">
            <a:avLst/>
          </a:prstGeom>
        </p:spPr>
      </p:pic>
      <p:pic>
        <p:nvPicPr>
          <p:cNvPr id="7" name="図 6">
            <a:extLst>
              <a:ext uri="{FF2B5EF4-FFF2-40B4-BE49-F238E27FC236}">
                <a16:creationId xmlns:a16="http://schemas.microsoft.com/office/drawing/2014/main" id="{D9A71624-19DF-B0AF-592C-6C7B9977BCCC}"/>
              </a:ext>
            </a:extLst>
          </p:cNvPr>
          <p:cNvPicPr>
            <a:picLocks noChangeAspect="1"/>
          </p:cNvPicPr>
          <p:nvPr/>
        </p:nvPicPr>
        <p:blipFill>
          <a:blip r:embed="rId4"/>
          <a:stretch>
            <a:fillRect/>
          </a:stretch>
        </p:blipFill>
        <p:spPr>
          <a:xfrm>
            <a:off x="2414423" y="3909202"/>
            <a:ext cx="2339317" cy="691162"/>
          </a:xfrm>
          <a:prstGeom prst="rect">
            <a:avLst/>
          </a:prstGeom>
        </p:spPr>
      </p:pic>
      <p:pic>
        <p:nvPicPr>
          <p:cNvPr id="9" name="図 8">
            <a:extLst>
              <a:ext uri="{FF2B5EF4-FFF2-40B4-BE49-F238E27FC236}">
                <a16:creationId xmlns:a16="http://schemas.microsoft.com/office/drawing/2014/main" id="{BB92DCF2-A942-9182-E8EF-C503971A408E}"/>
              </a:ext>
            </a:extLst>
          </p:cNvPr>
          <p:cNvPicPr>
            <a:picLocks noChangeAspect="1"/>
          </p:cNvPicPr>
          <p:nvPr/>
        </p:nvPicPr>
        <p:blipFill>
          <a:blip r:embed="rId5"/>
          <a:stretch>
            <a:fillRect/>
          </a:stretch>
        </p:blipFill>
        <p:spPr>
          <a:xfrm>
            <a:off x="2545434" y="5336397"/>
            <a:ext cx="4437499" cy="633928"/>
          </a:xfrm>
          <a:prstGeom prst="rect">
            <a:avLst/>
          </a:prstGeom>
        </p:spPr>
      </p:pic>
      <p:sp>
        <p:nvSpPr>
          <p:cNvPr id="4" name="テキスト ボックス 3">
            <a:extLst>
              <a:ext uri="{FF2B5EF4-FFF2-40B4-BE49-F238E27FC236}">
                <a16:creationId xmlns:a16="http://schemas.microsoft.com/office/drawing/2014/main" id="{634055B7-ACE8-FAA2-FA03-E51143485907}"/>
              </a:ext>
            </a:extLst>
          </p:cNvPr>
          <p:cNvSpPr txBox="1"/>
          <p:nvPr/>
        </p:nvSpPr>
        <p:spPr>
          <a:xfrm>
            <a:off x="783207" y="2067131"/>
            <a:ext cx="326243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モデル（確率モデル）</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856B64E-E884-92F6-0CBB-46ED08988973}"/>
                  </a:ext>
                </a:extLst>
              </p:cNvPr>
              <p:cNvSpPr txBox="1"/>
              <p:nvPr/>
            </p:nvSpPr>
            <p:spPr>
              <a:xfrm>
                <a:off x="4301689" y="2049508"/>
                <a:ext cx="4388317"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𝑋</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𝑍</m:t>
                    </m:r>
                  </m:oMath>
                </a14:m>
                <a:r>
                  <a:rPr kumimoji="1" lang="ja-JP" altLang="en-US" sz="2400" dirty="0">
                    <a:latin typeface="メイリオ" panose="020B0604030504040204" pitchFamily="50" charset="-128"/>
                    <a:ea typeface="メイリオ" panose="020B0604030504040204" pitchFamily="50" charset="-128"/>
                  </a:rPr>
                  <a:t>とも正規分布に従うとする</a:t>
                </a:r>
              </a:p>
            </p:txBody>
          </p:sp>
        </mc:Choice>
        <mc:Fallback xmlns="">
          <p:sp>
            <p:nvSpPr>
              <p:cNvPr id="6" name="テキスト ボックス 5">
                <a:extLst>
                  <a:ext uri="{FF2B5EF4-FFF2-40B4-BE49-F238E27FC236}">
                    <a16:creationId xmlns:a16="http://schemas.microsoft.com/office/drawing/2014/main" id="{F856B64E-E884-92F6-0CBB-46ED08988973}"/>
                  </a:ext>
                </a:extLst>
              </p:cNvPr>
              <p:cNvSpPr txBox="1">
                <a:spLocks noRot="1" noChangeAspect="1" noMove="1" noResize="1" noEditPoints="1" noAdjustHandles="1" noChangeArrowheads="1" noChangeShapeType="1" noTextEdit="1"/>
              </p:cNvSpPr>
              <p:nvPr/>
            </p:nvSpPr>
            <p:spPr>
              <a:xfrm>
                <a:off x="4301689" y="2049508"/>
                <a:ext cx="4388317" cy="461665"/>
              </a:xfrm>
              <a:prstGeom prst="rect">
                <a:avLst/>
              </a:prstGeom>
              <a:blipFill>
                <a:blip r:embed="rId6"/>
                <a:stretch>
                  <a:fillRect l="-417" t="-7895" r="-1111"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4F9198C-4C23-D373-ED73-C0529A600A26}"/>
                  </a:ext>
                </a:extLst>
              </p:cNvPr>
              <p:cNvSpPr txBox="1"/>
              <p:nvPr/>
            </p:nvSpPr>
            <p:spPr>
              <a:xfrm>
                <a:off x="2030133" y="3582071"/>
                <a:ext cx="8927555" cy="1754326"/>
              </a:xfrm>
              <a:prstGeom prst="rect">
                <a:avLst/>
              </a:prstGeom>
              <a:noFill/>
            </p:spPr>
            <p:txBody>
              <a:bodyPr wrap="square" rtlCol="0">
                <a:spAutoFit/>
              </a:bodyPr>
              <a:lstStyle/>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潜在変数</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に従う。この確率は、平均</a:t>
                </a:r>
                <a:r>
                  <a:rPr kumimoji="1" lang="en-US" altLang="ja-JP" dirty="0">
                    <a:latin typeface="メイリオ" panose="020B0604030504040204" pitchFamily="50" charset="-128"/>
                    <a:ea typeface="メイリオ" panose="020B0604030504040204" pitchFamily="50" charset="-128"/>
                  </a:rPr>
                  <a:t>0, </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𝒎</m:t>
                        </m:r>
                      </m:sub>
                    </m:sSub>
                  </m:oMath>
                </a14:m>
                <a:r>
                  <a:rPr kumimoji="1" lang="ja-JP" altLang="en-US" dirty="0">
                    <a:latin typeface="メイリオ" panose="020B0604030504040204" pitchFamily="50" charset="-128"/>
                    <a:ea typeface="メイリオ" panose="020B0604030504040204" pitchFamily="50" charset="-128"/>
                  </a:rPr>
                  <a:t>の正規分布とする</a:t>
                </a: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endParaRPr kumimoji="1" lang="en-US" altLang="ja-JP" dirty="0">
                  <a:latin typeface="メイリオ" panose="020B0604030504040204" pitchFamily="50" charset="-128"/>
                  <a:ea typeface="メイリオ" panose="020B0604030504040204" pitchFamily="50" charset="-128"/>
                </a:endParaRPr>
              </a:p>
              <a:p>
                <a:pPr marL="342900" indent="-342900">
                  <a:buFont typeface="+mj-lt"/>
                  <a:buAutoNum type="arabicPeriod"/>
                </a:pPr>
                <a:r>
                  <a:rPr kumimoji="1" lang="ja-JP" altLang="en-US"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𝑥</m:t>
                        </m:r>
                      </m:e>
                      <m:sub>
                        <m:r>
                          <a:rPr kumimoji="1" lang="en-US" altLang="ja-JP" b="0" i="1"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は確率変数</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をパラメータとするような確率</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𝑥</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𝑊</m:t>
                    </m:r>
                    <m:r>
                      <a:rPr kumimoji="1" lang="en-US" altLang="ja-JP" b="0" i="1" smtClean="0">
                        <a:latin typeface="Cambria Math" panose="02040503050406030204" pitchFamily="18" charset="0"/>
                        <a:ea typeface="メイリオ" panose="020B0604030504040204" pitchFamily="50" charset="-128"/>
                      </a:rPr>
                      <m:t>,</m:t>
                    </m:r>
                    <m:r>
                      <a:rPr kumimoji="1" lang="ja-JP" altLang="en-US" b="0" i="1" smtClean="0">
                        <a:latin typeface="Cambria Math" panose="02040503050406030204" pitchFamily="18" charset="0"/>
                        <a:ea typeface="メイリオ" panose="020B0604030504040204" pitchFamily="50" charset="-128"/>
                      </a:rPr>
                      <m:t>𝜇</m:t>
                    </m:r>
                    <m:r>
                      <a:rPr kumimoji="1" lang="en-US" altLang="ja-JP" b="0" i="1" smtClean="0">
                        <a:latin typeface="Cambria Math" panose="02040503050406030204" pitchFamily="18" charset="0"/>
                        <a:ea typeface="メイリオ" panose="020B0604030504040204" pitchFamily="50" charset="-128"/>
                      </a:rPr>
                      <m:t>,</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b="0" i="1" smtClean="0">
                            <a:latin typeface="Cambria Math" panose="02040503050406030204" pitchFamily="18" charset="0"/>
                            <a:ea typeface="メイリオ" panose="020B0604030504040204" pitchFamily="50" charset="-128"/>
                          </a:rPr>
                          <m:t>𝜎</m:t>
                        </m:r>
                      </m:e>
                      <m:sup>
                        <m:r>
                          <a:rPr kumimoji="1" lang="en-US" altLang="ja-JP" b="0" i="1" smtClean="0">
                            <a:latin typeface="Cambria Math" panose="02040503050406030204" pitchFamily="18" charset="0"/>
                            <a:ea typeface="メイリオ" panose="020B0604030504040204" pitchFamily="50" charset="-128"/>
                          </a:rPr>
                          <m:t>2</m:t>
                        </m:r>
                      </m:sup>
                    </m:sSup>
                    <m:r>
                      <a:rPr kumimoji="1" lang="en-US" altLang="ja-JP" b="0" i="1" smtClean="0">
                        <a:latin typeface="Cambria Math" panose="02040503050406030204" pitchFamily="18" charset="0"/>
                        <a:ea typeface="メイリオ" panose="020B0604030504040204" pitchFamily="50" charset="-128"/>
                      </a:rPr>
                      <m:t>)</m:t>
                    </m:r>
                  </m:oMath>
                </a14:m>
                <a:r>
                  <a:rPr kumimoji="1" lang="ja-JP" altLang="en-US" dirty="0">
                    <a:latin typeface="メイリオ" panose="020B0604030504040204" pitchFamily="50" charset="-128"/>
                    <a:ea typeface="メイリオ" panose="020B0604030504040204" pitchFamily="50" charset="-128"/>
                  </a:rPr>
                  <a:t>に従う。</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この確率は、平均</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𝑊</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𝑧</m:t>
                        </m:r>
                      </m:e>
                      <m:sub>
                        <m:r>
                          <a:rPr kumimoji="1" lang="en-US" altLang="ja-JP" b="0" i="1" smtClean="0">
                            <a:latin typeface="Cambria Math" panose="02040503050406030204" pitchFamily="18" charset="0"/>
                            <a:ea typeface="メイリオ" panose="020B0604030504040204" pitchFamily="50" charset="-128"/>
                          </a:rPr>
                          <m:t>𝑛</m:t>
                        </m:r>
                      </m:sub>
                    </m:sSub>
                    <m:r>
                      <a:rPr kumimoji="1" lang="en-US" altLang="ja-JP" b="0" i="1" smtClean="0">
                        <a:latin typeface="Cambria Math" panose="02040503050406030204" pitchFamily="18" charset="0"/>
                        <a:ea typeface="メイリオ" panose="020B0604030504040204" pitchFamily="50" charset="-128"/>
                      </a:rPr>
                      <m:t>+</m:t>
                    </m:r>
                    <m:r>
                      <a:rPr kumimoji="1" lang="ja-JP" altLang="en-US" b="0" i="1" smtClean="0">
                        <a:latin typeface="Cambria Math" panose="02040503050406030204" pitchFamily="18" charset="0"/>
                        <a:ea typeface="メイリオ" panose="020B0604030504040204" pitchFamily="50" charset="-128"/>
                      </a:rPr>
                      <m:t>𝜇</m:t>
                    </m:r>
                  </m:oMath>
                </a14:m>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分散</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r>
                          <a:rPr kumimoji="1" lang="ja-JP" altLang="en-US" i="1">
                            <a:latin typeface="Cambria Math" panose="02040503050406030204" pitchFamily="18" charset="0"/>
                            <a:ea typeface="メイリオ" panose="020B0604030504040204" pitchFamily="50" charset="-128"/>
                          </a:rPr>
                          <m:t>𝜎</m:t>
                        </m:r>
                      </m:e>
                      <m:sup>
                        <m:r>
                          <a:rPr kumimoji="1" lang="en-US" altLang="ja-JP" i="1">
                            <a:latin typeface="Cambria Math" panose="02040503050406030204" pitchFamily="18" charset="0"/>
                            <a:ea typeface="メイリオ" panose="020B0604030504040204" pitchFamily="50" charset="-128"/>
                          </a:rPr>
                          <m:t>2</m:t>
                        </m:r>
                      </m:sup>
                    </m:sSup>
                  </m:oMath>
                </a14:m>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𝑰</m:t>
                        </m:r>
                      </m:e>
                      <m:sub>
                        <m:r>
                          <a:rPr kumimoji="1" lang="en-US" altLang="ja-JP" b="1" i="1" smtClean="0">
                            <a:latin typeface="Cambria Math" panose="02040503050406030204" pitchFamily="18" charset="0"/>
                            <a:ea typeface="メイリオ" panose="020B0604030504040204" pitchFamily="50" charset="-128"/>
                          </a:rPr>
                          <m:t>𝒅</m:t>
                        </m:r>
                      </m:sub>
                    </m:sSub>
                  </m:oMath>
                </a14:m>
                <a:r>
                  <a:rPr kumimoji="1" lang="ja-JP" altLang="en-US" dirty="0">
                    <a:latin typeface="メイリオ" panose="020B0604030504040204" pitchFamily="50" charset="-128"/>
                    <a:ea typeface="メイリオ" panose="020B0604030504040204" pitchFamily="50" charset="-128"/>
                  </a:rPr>
                  <a:t>の正規分布とする</a:t>
                </a:r>
                <a:endParaRPr kumimoji="1" lang="en-US" altLang="ja-JP"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14F9198C-4C23-D373-ED73-C0529A600A26}"/>
                  </a:ext>
                </a:extLst>
              </p:cNvPr>
              <p:cNvSpPr txBox="1">
                <a:spLocks noRot="1" noChangeAspect="1" noMove="1" noResize="1" noEditPoints="1" noAdjustHandles="1" noChangeArrowheads="1" noChangeShapeType="1" noTextEdit="1"/>
              </p:cNvSpPr>
              <p:nvPr/>
            </p:nvSpPr>
            <p:spPr>
              <a:xfrm>
                <a:off x="2030133" y="3582071"/>
                <a:ext cx="8927555" cy="1754326"/>
              </a:xfrm>
              <a:prstGeom prst="rect">
                <a:avLst/>
              </a:prstGeom>
              <a:blipFill>
                <a:blip r:embed="rId7"/>
                <a:stretch>
                  <a:fillRect l="-956" t="-5226" r="-3072" b="-5575"/>
                </a:stretch>
              </a:blipFill>
            </p:spPr>
            <p:txBody>
              <a:bodyPr/>
              <a:lstStyle/>
              <a:p>
                <a:r>
                  <a:rPr lang="ja-JP" altLang="en-US">
                    <a:noFill/>
                  </a:rPr>
                  <a:t> </a:t>
                </a:r>
              </a:p>
            </p:txBody>
          </p:sp>
        </mc:Fallback>
      </mc:AlternateContent>
      <p:sp>
        <p:nvSpPr>
          <p:cNvPr id="10" name="左中かっこ 9">
            <a:extLst>
              <a:ext uri="{FF2B5EF4-FFF2-40B4-BE49-F238E27FC236}">
                <a16:creationId xmlns:a16="http://schemas.microsoft.com/office/drawing/2014/main" id="{1CF8F929-4451-CEEE-2F69-606E6D45AA61}"/>
              </a:ext>
            </a:extLst>
          </p:cNvPr>
          <p:cNvSpPr/>
          <p:nvPr/>
        </p:nvSpPr>
        <p:spPr>
          <a:xfrm rot="16200000">
            <a:off x="4796055" y="2144689"/>
            <a:ext cx="257706" cy="250321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21F9469-7DF6-9221-2FEB-2E2B84E799AC}"/>
                  </a:ext>
                </a:extLst>
              </p:cNvPr>
              <p:cNvSpPr txBox="1"/>
              <p:nvPr/>
            </p:nvSpPr>
            <p:spPr>
              <a:xfrm>
                <a:off x="5006018" y="4113653"/>
                <a:ext cx="3422027"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a:latin typeface="Cambria Math" panose="02040503050406030204" pitchFamily="18" charset="0"/>
                            <a:ea typeface="メイリオ" panose="020B0604030504040204" pitchFamily="50" charset="-128"/>
                          </a:rPr>
                          <m:t>𝒎</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𝑚</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021F9469-7DF6-9221-2FEB-2E2B84E799AC}"/>
                  </a:ext>
                </a:extLst>
              </p:cNvPr>
              <p:cNvSpPr txBox="1">
                <a:spLocks noRot="1" noChangeAspect="1" noMove="1" noResize="1" noEditPoints="1" noAdjustHandles="1" noChangeArrowheads="1" noChangeShapeType="1" noTextEdit="1"/>
              </p:cNvSpPr>
              <p:nvPr/>
            </p:nvSpPr>
            <p:spPr>
              <a:xfrm>
                <a:off x="5006018" y="4113653"/>
                <a:ext cx="3422027" cy="308739"/>
              </a:xfrm>
              <a:prstGeom prst="rect">
                <a:avLst/>
              </a:prstGeom>
              <a:blipFill>
                <a:blip r:embed="rId8"/>
                <a:stretch>
                  <a:fillRect l="-2491" t="-24000" r="-1246"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D8B8259-E87A-E3D0-5394-EC9FDD8BE3F3}"/>
                  </a:ext>
                </a:extLst>
              </p:cNvPr>
              <p:cNvSpPr txBox="1"/>
              <p:nvPr/>
            </p:nvSpPr>
            <p:spPr>
              <a:xfrm>
                <a:off x="7103500" y="5436594"/>
                <a:ext cx="5143139"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𝒅</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Cambria Math" panose="02040503050406030204" pitchFamily="18" charset="0"/>
                          </a:rPr>
                          <m:t>𝜎</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分散の重み</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D8B8259-E87A-E3D0-5394-EC9FDD8BE3F3}"/>
                  </a:ext>
                </a:extLst>
              </p:cNvPr>
              <p:cNvSpPr txBox="1">
                <a:spLocks noRot="1" noChangeAspect="1" noMove="1" noResize="1" noEditPoints="1" noAdjustHandles="1" noChangeArrowheads="1" noChangeShapeType="1" noTextEdit="1"/>
              </p:cNvSpPr>
              <p:nvPr/>
            </p:nvSpPr>
            <p:spPr>
              <a:xfrm>
                <a:off x="7103500" y="5436594"/>
                <a:ext cx="5143139" cy="308739"/>
              </a:xfrm>
              <a:prstGeom prst="rect">
                <a:avLst/>
              </a:prstGeom>
              <a:blipFill>
                <a:blip r:embed="rId9"/>
                <a:stretch>
                  <a:fillRect l="-1659" t="-24000" r="-592"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27E9D1A-3FFF-B5F7-3F1E-CF60298157D6}"/>
                  </a:ext>
                </a:extLst>
              </p:cNvPr>
              <p:cNvSpPr txBox="1"/>
              <p:nvPr/>
            </p:nvSpPr>
            <p:spPr>
              <a:xfrm>
                <a:off x="2839133" y="5939063"/>
                <a:ext cx="8866911" cy="923586"/>
              </a:xfrm>
              <a:prstGeom prst="rect">
                <a:avLst/>
              </a:prstGeom>
              <a:noFill/>
            </p:spPr>
            <p:txBody>
              <a:bodyPr wrap="square" rtlCol="0">
                <a:spAutoFit/>
              </a:bodyPr>
              <a:lstStyle/>
              <a:p>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𝑾</m:t>
                    </m:r>
                  </m:oMath>
                </a14:m>
                <a:r>
                  <a:rPr kumimoji="1" lang="en-US" altLang="ja-JP" b="1" dirty="0">
                    <a:latin typeface="メイリオ" panose="020B0604030504040204" pitchFamily="50" charset="-128"/>
                    <a:ea typeface="メイリオ" panose="020B0604030504040204" pitchFamily="50" charset="-128"/>
                  </a:rPr>
                  <a:t>:</a:t>
                </a:r>
                <a:r>
                  <a:rPr kumimoji="1" lang="ja-JP" altLang="en-US" b="1" dirty="0">
                    <a:latin typeface="メイリオ" panose="020B0604030504040204" pitchFamily="50" charset="-128"/>
                    <a:ea typeface="メイリオ" panose="020B0604030504040204" pitchFamily="50" charset="-128"/>
                  </a:rPr>
                  <a:t> 潜在変数</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𝒛</m:t>
                        </m:r>
                      </m:e>
                      <m:sub>
                        <m:r>
                          <a:rPr kumimoji="1" lang="en-US" altLang="ja-JP" b="1" i="1">
                            <a:latin typeface="Cambria Math" panose="02040503050406030204" pitchFamily="18" charset="0"/>
                            <a:ea typeface="メイリオ" panose="020B0604030504040204" pitchFamily="50" charset="-128"/>
                          </a:rPr>
                          <m:t>𝒏</m:t>
                        </m:r>
                      </m:sub>
                    </m:sSub>
                  </m:oMath>
                </a14:m>
                <a:r>
                  <a:rPr kumimoji="1" lang="ja-JP" altLang="en-US" b="1" i="1" dirty="0">
                    <a:latin typeface="Cambria Math" panose="02040503050406030204" pitchFamily="18" charset="0"/>
                    <a:ea typeface="メイリオ" panose="020B0604030504040204" pitchFamily="50" charset="-128"/>
                  </a:rPr>
                  <a:t>から観測データ</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𝒙</m:t>
                        </m:r>
                      </m:e>
                      <m:sub>
                        <m:r>
                          <a:rPr kumimoji="1" lang="en-US" altLang="ja-JP" b="1" i="1">
                            <a:latin typeface="Cambria Math" panose="02040503050406030204" pitchFamily="18" charset="0"/>
                            <a:ea typeface="メイリオ" panose="020B0604030504040204" pitchFamily="50" charset="-128"/>
                          </a:rPr>
                          <m:t>𝒏</m:t>
                        </m:r>
                      </m:sub>
                    </m:sSub>
                  </m:oMath>
                </a14:m>
                <a:r>
                  <a:rPr kumimoji="1" lang="ja-JP" altLang="en-US" b="1" i="1" dirty="0">
                    <a:latin typeface="Cambria Math" panose="02040503050406030204" pitchFamily="18" charset="0"/>
                    <a:ea typeface="メイリオ" panose="020B0604030504040204" pitchFamily="50" charset="-128"/>
                  </a:rPr>
                  <a:t>に変換する行列（重要）</a:t>
                </a:r>
                <a:endParaRPr kumimoji="1" lang="en-US" altLang="ja-JP" b="1" i="1" dirty="0">
                  <a:latin typeface="Cambria Math" panose="02040503050406030204" pitchFamily="18" charset="0"/>
                  <a:ea typeface="メイリオ" panose="020B0604030504040204" pitchFamily="50" charset="-128"/>
                </a:endParaRPr>
              </a:p>
              <a:p>
                <a14:m>
                  <m:oMath xmlns:m="http://schemas.openxmlformats.org/officeDocument/2006/math">
                    <m:r>
                      <a:rPr kumimoji="1" lang="en-US" altLang="ja-JP" b="0" i="1" dirty="0" smtClean="0">
                        <a:latin typeface="Cambria Math" panose="02040503050406030204" pitchFamily="18" charset="0"/>
                        <a:ea typeface="メイリオ" panose="020B0604030504040204" pitchFamily="50" charset="-128"/>
                      </a:rPr>
                      <m:t>𝑑</m:t>
                    </m:r>
                    <m:r>
                      <a:rPr kumimoji="1" lang="en-US" altLang="ja-JP" b="0" i="1" dirty="0" smtClean="0">
                        <a:latin typeface="Cambria Math" panose="02040503050406030204" pitchFamily="18" charset="0"/>
                        <a:ea typeface="Cambria Math" panose="02040503050406030204" pitchFamily="18" charset="0"/>
                      </a:rPr>
                      <m:t>×</m:t>
                    </m:r>
                    <m:r>
                      <a:rPr kumimoji="1" lang="en-US" altLang="ja-JP" b="0" i="1" dirty="0" smtClean="0">
                        <a:latin typeface="Cambria Math" panose="02040503050406030204" pitchFamily="18" charset="0"/>
                        <a:ea typeface="Cambria Math" panose="02040503050406030204" pitchFamily="18" charset="0"/>
                      </a:rPr>
                      <m:t>𝑚</m:t>
                    </m:r>
                  </m:oMath>
                </a14:m>
                <a:r>
                  <a:rPr kumimoji="1" lang="ja-JP" altLang="en-US" dirty="0">
                    <a:latin typeface="メイリオ" panose="020B0604030504040204" pitchFamily="50" charset="-128"/>
                    <a:ea typeface="メイリオ" panose="020B0604030504040204" pitchFamily="50" charset="-128"/>
                  </a:rPr>
                  <a:t>の線形変換行列</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dirty="0">
                            <a:latin typeface="Cambria Math" panose="02040503050406030204" pitchFamily="18" charset="0"/>
                            <a:ea typeface="メイリオ" panose="020B0604030504040204" pitchFamily="50" charset="-128"/>
                          </a:rPr>
                          <m:t>𝑊</m:t>
                        </m:r>
                        <m:r>
                          <m:rPr>
                            <m:nor/>
                          </m:rPr>
                          <a:rPr kumimoji="1" lang="ja-JP" altLang="en-US" dirty="0">
                            <a:latin typeface="メイリオ" panose="020B0604030504040204" pitchFamily="50" charset="-128"/>
                            <a:ea typeface="メイリオ" panose="020B0604030504040204" pitchFamily="50" charset="-128"/>
                          </a:rPr>
                          <m:t>によって</m:t>
                        </m:r>
                        <m:r>
                          <a:rPr kumimoji="1" lang="ja-JP" altLang="en-US" i="1" dirty="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𝑚</m:t>
                        </m:r>
                        <m:r>
                          <a:rPr kumimoji="1" lang="ja-JP" altLang="en-US" i="1">
                            <a:latin typeface="Cambria Math" panose="02040503050406030204" pitchFamily="18" charset="0"/>
                            <a:ea typeface="メイリオ" panose="020B0604030504040204" pitchFamily="50" charset="-128"/>
                          </a:rPr>
                          <m:t>次元</m:t>
                        </m:r>
                        <m:r>
                          <a:rPr kumimoji="1" lang="ja-JP" altLang="en-US" i="1" smtClean="0">
                            <a:latin typeface="Cambria Math" panose="02040503050406030204" pitchFamily="18" charset="0"/>
                            <a:ea typeface="メイリオ" panose="020B0604030504040204" pitchFamily="50" charset="-128"/>
                          </a:rPr>
                          <m:t>の</m:t>
                        </m:r>
                        <m:r>
                          <a:rPr kumimoji="1" lang="en-US" altLang="ja-JP" i="1">
                            <a:latin typeface="Cambria Math" panose="02040503050406030204" pitchFamily="18" charset="0"/>
                            <a:ea typeface="メイリオ" panose="020B0604030504040204" pitchFamily="50" charset="-128"/>
                          </a:rPr>
                          <m:t>𝑧</m:t>
                        </m:r>
                      </m:e>
                      <m:sub>
                        <m:r>
                          <a:rPr kumimoji="1" lang="en-US" altLang="ja-JP" i="1">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𝑑</m:t>
                    </m:r>
                  </m:oMath>
                </a14:m>
                <a:r>
                  <a:rPr kumimoji="1" lang="ja-JP" altLang="en-US" dirty="0">
                    <a:latin typeface="メイリオ" panose="020B0604030504040204" pitchFamily="50" charset="-128"/>
                    <a:ea typeface="メイリオ" panose="020B0604030504040204" pitchFamily="50" charset="-128"/>
                  </a:rPr>
                  <a:t>次元</a:t>
                </a:r>
                <a14:m>
                  <m:oMath xmlns:m="http://schemas.openxmlformats.org/officeDocument/2006/math">
                    <m:sSub>
                      <m:sSubPr>
                        <m:ctrlPr>
                          <a:rPr kumimoji="1" lang="en-US" altLang="ja-JP" i="1" dirty="0" smtClean="0">
                            <a:latin typeface="Cambria Math" panose="02040503050406030204" pitchFamily="18" charset="0"/>
                            <a:ea typeface="メイリオ" panose="020B0604030504040204" pitchFamily="50" charset="-128"/>
                          </a:rPr>
                        </m:ctrlPr>
                      </m:sSubPr>
                      <m:e>
                        <m:r>
                          <a:rPr kumimoji="1" lang="en-US" altLang="ja-JP" b="0" i="1" dirty="0" smtClean="0">
                            <a:latin typeface="Cambria Math" panose="02040503050406030204" pitchFamily="18" charset="0"/>
                            <a:ea typeface="メイリオ" panose="020B0604030504040204" pitchFamily="50" charset="-128"/>
                          </a:rPr>
                          <m:t>(</m:t>
                        </m:r>
                        <m:r>
                          <a:rPr kumimoji="1" lang="en-US" altLang="ja-JP" b="0" i="1" dirty="0" smtClean="0">
                            <a:latin typeface="Cambria Math" panose="02040503050406030204" pitchFamily="18" charset="0"/>
                            <a:ea typeface="メイリオ" panose="020B0604030504040204" pitchFamily="50" charset="-128"/>
                          </a:rPr>
                          <m:t>𝑥</m:t>
                        </m:r>
                      </m:e>
                      <m:sub>
                        <m:r>
                          <a:rPr kumimoji="1" lang="en-US" altLang="ja-JP" b="0" i="1" dirty="0" smtClean="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の次元</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に変換され、</a:t>
                </a:r>
                <a14:m>
                  <m:oMath xmlns:m="http://schemas.openxmlformats.org/officeDocument/2006/math">
                    <m:r>
                      <a:rPr kumimoji="1" lang="ja-JP" altLang="en-US" i="1" smtClean="0">
                        <a:latin typeface="Cambria Math" panose="02040503050406030204" pitchFamily="18" charset="0"/>
                        <a:ea typeface="メイリオ" panose="020B0604030504040204" pitchFamily="50" charset="-128"/>
                      </a:rPr>
                      <m:t>𝜇</m:t>
                    </m:r>
                  </m:oMath>
                </a14:m>
                <a:r>
                  <a:rPr kumimoji="1" lang="ja-JP" altLang="en-US" dirty="0">
                    <a:latin typeface="メイリオ" panose="020B0604030504040204" pitchFamily="50" charset="-128"/>
                    <a:ea typeface="メイリオ" panose="020B0604030504040204" pitchFamily="50" charset="-128"/>
                  </a:rPr>
                  <a:t>だけスライドすると</a:t>
                </a:r>
                <a14:m>
                  <m:oMath xmlns:m="http://schemas.openxmlformats.org/officeDocument/2006/math">
                    <m:sSub>
                      <m:sSubPr>
                        <m:ctrlPr>
                          <a:rPr kumimoji="1" lang="en-US" altLang="ja-JP" i="1" dirty="0">
                            <a:latin typeface="Cambria Math" panose="02040503050406030204" pitchFamily="18" charset="0"/>
                            <a:ea typeface="メイリオ" panose="020B0604030504040204" pitchFamily="50" charset="-128"/>
                          </a:rPr>
                        </m:ctrlPr>
                      </m:sSubPr>
                      <m:e>
                        <m:r>
                          <a:rPr kumimoji="1" lang="en-US" altLang="ja-JP" i="1" dirty="0">
                            <a:latin typeface="Cambria Math" panose="02040503050406030204" pitchFamily="18" charset="0"/>
                            <a:ea typeface="メイリオ" panose="020B0604030504040204" pitchFamily="50" charset="-128"/>
                          </a:rPr>
                          <m:t>𝑥</m:t>
                        </m:r>
                      </m:e>
                      <m:sub>
                        <m:r>
                          <a:rPr kumimoji="1" lang="en-US" altLang="ja-JP" i="1" dirty="0">
                            <a:latin typeface="Cambria Math" panose="02040503050406030204" pitchFamily="18" charset="0"/>
                            <a:ea typeface="メイリオ" panose="020B0604030504040204" pitchFamily="50" charset="-128"/>
                          </a:rPr>
                          <m:t>𝑛</m:t>
                        </m:r>
                      </m:sub>
                    </m:sSub>
                  </m:oMath>
                </a14:m>
                <a:r>
                  <a:rPr kumimoji="1" lang="ja-JP" altLang="en-US" dirty="0">
                    <a:latin typeface="メイリオ" panose="020B0604030504040204" pitchFamily="50" charset="-128"/>
                    <a:ea typeface="メイリオ" panose="020B0604030504040204" pitchFamily="50" charset="-128"/>
                  </a:rPr>
                  <a:t>の期待値になる </a:t>
                </a:r>
              </a:p>
            </p:txBody>
          </p:sp>
        </mc:Choice>
        <mc:Fallback xmlns="">
          <p:sp>
            <p:nvSpPr>
              <p:cNvPr id="14" name="テキスト ボックス 13">
                <a:extLst>
                  <a:ext uri="{FF2B5EF4-FFF2-40B4-BE49-F238E27FC236}">
                    <a16:creationId xmlns:a16="http://schemas.microsoft.com/office/drawing/2014/main" id="{B27E9D1A-3FFF-B5F7-3F1E-CF60298157D6}"/>
                  </a:ext>
                </a:extLst>
              </p:cNvPr>
              <p:cNvSpPr txBox="1">
                <a:spLocks noRot="1" noChangeAspect="1" noMove="1" noResize="1" noEditPoints="1" noAdjustHandles="1" noChangeArrowheads="1" noChangeShapeType="1" noTextEdit="1"/>
              </p:cNvSpPr>
              <p:nvPr/>
            </p:nvSpPr>
            <p:spPr>
              <a:xfrm>
                <a:off x="2839133" y="5939063"/>
                <a:ext cx="8866911" cy="923586"/>
              </a:xfrm>
              <a:prstGeom prst="rect">
                <a:avLst/>
              </a:prstGeom>
              <a:blipFill>
                <a:blip r:embed="rId10"/>
                <a:stretch>
                  <a:fillRect l="-619" t="-1974" b="-105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87251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D6E70E-965B-E80A-A581-7040A582CC4B}"/>
              </a:ext>
            </a:extLst>
          </p:cNvPr>
          <p:cNvSpPr txBox="1"/>
          <p:nvPr/>
        </p:nvSpPr>
        <p:spPr>
          <a:xfrm>
            <a:off x="609704" y="1225615"/>
            <a:ext cx="5314275"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パラメータ推定のための尤度関数に展開する</a:t>
            </a:r>
          </a:p>
        </p:txBody>
      </p:sp>
      <p:sp>
        <p:nvSpPr>
          <p:cNvPr id="3" name="テキスト ボックス 2">
            <a:extLst>
              <a:ext uri="{FF2B5EF4-FFF2-40B4-BE49-F238E27FC236}">
                <a16:creationId xmlns:a16="http://schemas.microsoft.com/office/drawing/2014/main" id="{2E7F851B-3D33-BF5D-17F1-54136A397A7A}"/>
              </a:ext>
            </a:extLst>
          </p:cNvPr>
          <p:cNvSpPr txBox="1"/>
          <p:nvPr/>
        </p:nvSpPr>
        <p:spPr>
          <a:xfrm>
            <a:off x="672307" y="519927"/>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尤度関数</a:t>
            </a:r>
          </a:p>
        </p:txBody>
      </p:sp>
      <p:pic>
        <p:nvPicPr>
          <p:cNvPr id="4" name="図 3">
            <a:extLst>
              <a:ext uri="{FF2B5EF4-FFF2-40B4-BE49-F238E27FC236}">
                <a16:creationId xmlns:a16="http://schemas.microsoft.com/office/drawing/2014/main" id="{E50A64A0-2895-FAC2-5052-BB63F762193C}"/>
              </a:ext>
            </a:extLst>
          </p:cNvPr>
          <p:cNvPicPr>
            <a:picLocks noChangeAspect="1"/>
          </p:cNvPicPr>
          <p:nvPr/>
        </p:nvPicPr>
        <p:blipFill>
          <a:blip r:embed="rId2"/>
          <a:stretch>
            <a:fillRect/>
          </a:stretch>
        </p:blipFill>
        <p:spPr>
          <a:xfrm>
            <a:off x="609704" y="1867551"/>
            <a:ext cx="5635296" cy="1026543"/>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43B4CB-B80A-D462-0D4F-51004C3E071D}"/>
                  </a:ext>
                </a:extLst>
              </p:cNvPr>
              <p:cNvSpPr txBox="1"/>
              <p:nvPr/>
            </p:nvSpPr>
            <p:spPr>
              <a:xfrm>
                <a:off x="6466221" y="3429000"/>
                <a:ext cx="3422027"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a:latin typeface="Cambria Math" panose="02040503050406030204" pitchFamily="18" charset="0"/>
                            <a:ea typeface="メイリオ" panose="020B0604030504040204" pitchFamily="50" charset="-128"/>
                          </a:rPr>
                          <m:t>𝒎</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0" i="1" smtClean="0">
                        <a:latin typeface="Cambria Math" panose="02040503050406030204" pitchFamily="18" charset="0"/>
                        <a:ea typeface="メイリオ" panose="020B0604030504040204" pitchFamily="50" charset="-128"/>
                      </a:rPr>
                      <m:t>𝑚</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BA43B4CB-B80A-D462-0D4F-51004C3E071D}"/>
                  </a:ext>
                </a:extLst>
              </p:cNvPr>
              <p:cNvSpPr txBox="1">
                <a:spLocks noRot="1" noChangeAspect="1" noMove="1" noResize="1" noEditPoints="1" noAdjustHandles="1" noChangeArrowheads="1" noChangeShapeType="1" noTextEdit="1"/>
              </p:cNvSpPr>
              <p:nvPr/>
            </p:nvSpPr>
            <p:spPr>
              <a:xfrm>
                <a:off x="6466221" y="3429000"/>
                <a:ext cx="3422027" cy="308739"/>
              </a:xfrm>
              <a:prstGeom prst="rect">
                <a:avLst/>
              </a:prstGeom>
              <a:blipFill>
                <a:blip r:embed="rId3"/>
                <a:stretch>
                  <a:fillRect l="-2674" t="-24000" r="-1248" b="-5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1E597DB-6597-E9C4-51F2-4CC843B53824}"/>
                  </a:ext>
                </a:extLst>
              </p:cNvPr>
              <p:cNvSpPr txBox="1"/>
              <p:nvPr/>
            </p:nvSpPr>
            <p:spPr>
              <a:xfrm>
                <a:off x="6466221" y="3054887"/>
                <a:ext cx="5143139" cy="308739"/>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b="1" i="1" smtClean="0">
                            <a:latin typeface="Cambria Math" panose="02040503050406030204" pitchFamily="18" charset="0"/>
                            <a:ea typeface="メイリオ" panose="020B0604030504040204" pitchFamily="50" charset="-128"/>
                          </a:rPr>
                          <m:t>𝒅</m:t>
                        </m:r>
                      </m:sub>
                    </m:sSub>
                    <m:r>
                      <a:rPr kumimoji="1" lang="en-US" altLang="ja-JP" sz="2000" b="1" i="1" smtClean="0">
                        <a:latin typeface="Cambria Math" panose="02040503050406030204" pitchFamily="18" charset="0"/>
                        <a:ea typeface="メイリオ" panose="020B0604030504040204" pitchFamily="50" charset="-128"/>
                      </a:rPr>
                      <m:t>:</m:t>
                    </m:r>
                    <m:r>
                      <a:rPr kumimoji="1" lang="ja-JP" altLang="en-US" sz="2000" b="1" i="1">
                        <a:latin typeface="Cambria Math" panose="02040503050406030204" pitchFamily="18" charset="0"/>
                        <a:ea typeface="メイリオ" panose="020B0604030504040204" pitchFamily="50" charset="-128"/>
                      </a:rPr>
                      <m:t>単位行列</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𝒅</m:t>
                    </m:r>
                  </m:oMath>
                </a14:m>
                <a:r>
                  <a:rPr kumimoji="1" lang="en-US" altLang="ja-JP"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の次元数</a:t>
                </a:r>
                <a:r>
                  <a:rPr kumimoji="1" lang="en-US" altLang="ja-JP" sz="2000" dirty="0">
                    <a:latin typeface="メイリオ" panose="020B0604030504040204" pitchFamily="50" charset="-128"/>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ja-JP" altLang="en-US" sz="2000" i="1" smtClean="0">
                            <a:latin typeface="Cambria Math" panose="02040503050406030204" pitchFamily="18" charset="0"/>
                            <a:ea typeface="Cambria Math" panose="02040503050406030204" pitchFamily="18" charset="0"/>
                          </a:rPr>
                          <m:t>𝜎</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oMath>
                </a14:m>
                <a:r>
                  <a:rPr kumimoji="1" lang="ja-JP" altLang="en-US" sz="2000" dirty="0">
                    <a:latin typeface="メイリオ" panose="020B0604030504040204" pitchFamily="50" charset="-128"/>
                    <a:ea typeface="メイリオ" panose="020B0604030504040204" pitchFamily="50" charset="-128"/>
                  </a:rPr>
                  <a:t>分散の重み</a:t>
                </a:r>
                <a:r>
                  <a:rPr kumimoji="1" lang="en-US" altLang="ja-JP" sz="2000" dirty="0">
                    <a:latin typeface="メイリオ" panose="020B0604030504040204" pitchFamily="50" charset="-128"/>
                    <a:ea typeface="メイリオ" panose="020B0604030504040204" pitchFamily="50" charset="-128"/>
                  </a:rPr>
                  <a:t> </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A1E597DB-6597-E9C4-51F2-4CC843B53824}"/>
                  </a:ext>
                </a:extLst>
              </p:cNvPr>
              <p:cNvSpPr txBox="1">
                <a:spLocks noRot="1" noChangeAspect="1" noMove="1" noResize="1" noEditPoints="1" noAdjustHandles="1" noChangeArrowheads="1" noChangeShapeType="1" noTextEdit="1"/>
              </p:cNvSpPr>
              <p:nvPr/>
            </p:nvSpPr>
            <p:spPr>
              <a:xfrm>
                <a:off x="6466221" y="3054887"/>
                <a:ext cx="5143139" cy="308739"/>
              </a:xfrm>
              <a:prstGeom prst="rect">
                <a:avLst/>
              </a:prstGeom>
              <a:blipFill>
                <a:blip r:embed="rId4"/>
                <a:stretch>
                  <a:fillRect l="-1779" t="-23529" r="-593" b="-509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F3FE106-15CC-80EB-6019-DF1E3FEF029F}"/>
                  </a:ext>
                </a:extLst>
              </p:cNvPr>
              <p:cNvSpPr txBox="1"/>
              <p:nvPr/>
            </p:nvSpPr>
            <p:spPr>
              <a:xfrm>
                <a:off x="6245000" y="2028344"/>
                <a:ext cx="4550733"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r>
                            <a:rPr kumimoji="1" lang="ja-JP" altLang="en-US" sz="2000" b="0" i="1" smtClean="0">
                              <a:latin typeface="Cambria Math" panose="02040503050406030204" pitchFamily="18" charset="0"/>
                              <a:ea typeface="メイリオ" panose="020B0604030504040204" pitchFamily="50" charset="-128"/>
                            </a:rPr>
                            <m:t>𝒩</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𝑊</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b="0" i="1" smtClean="0">
                              <a:latin typeface="Cambria Math" panose="02040503050406030204" pitchFamily="18" charset="0"/>
                              <a:ea typeface="メイリオ" panose="020B0604030504040204" pitchFamily="50" charset="-128"/>
                            </a:rPr>
                            <m:t>𝜇</m:t>
                          </m:r>
                          <m:r>
                            <a:rPr kumimoji="1" lang="en-US" altLang="ja-JP" sz="2000" b="0" i="1" smtClean="0">
                              <a:latin typeface="Cambria Math" panose="02040503050406030204" pitchFamily="18" charset="0"/>
                              <a:ea typeface="メイリオ" panose="020B0604030504040204" pitchFamily="50" charset="-128"/>
                            </a:rPr>
                            <m:t>, </m:t>
                          </m:r>
                          <m:sSup>
                            <m:sSupPr>
                              <m:ctrlPr>
                                <a:rPr kumimoji="1" lang="en-US" altLang="ja-JP" sz="2000" b="0" i="1" smtClean="0">
                                  <a:latin typeface="Cambria Math" panose="02040503050406030204" pitchFamily="18" charset="0"/>
                                  <a:ea typeface="メイリオ" panose="020B0604030504040204" pitchFamily="50" charset="-128"/>
                                </a:rPr>
                              </m:ctrlPr>
                            </m:sSupPr>
                            <m:e>
                              <m:r>
                                <a:rPr kumimoji="1" lang="ja-JP" altLang="en-US" sz="2000" b="0" i="1" smtClean="0">
                                  <a:latin typeface="Cambria Math" panose="02040503050406030204" pitchFamily="18" charset="0"/>
                                  <a:ea typeface="メイリオ" panose="020B0604030504040204" pitchFamily="50" charset="-128"/>
                                </a:rPr>
                                <m:t>𝜎</m:t>
                              </m:r>
                            </m:e>
                            <m:sup>
                              <m:r>
                                <a:rPr kumimoji="1" lang="en-US" altLang="ja-JP" sz="2000" b="0" i="1" smtClean="0">
                                  <a:latin typeface="Cambria Math" panose="02040503050406030204" pitchFamily="18" charset="0"/>
                                  <a:ea typeface="メイリオ" panose="020B0604030504040204" pitchFamily="50" charset="-128"/>
                                </a:rPr>
                                <m:t>2</m:t>
                              </m:r>
                            </m:sup>
                          </m:sSup>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𝑰</m:t>
                              </m:r>
                            </m:e>
                            <m:sub>
                              <m:r>
                                <a:rPr kumimoji="1" lang="en-US" altLang="ja-JP" sz="2000" b="0" i="1" smtClean="0">
                                  <a:latin typeface="Cambria Math" panose="02040503050406030204" pitchFamily="18" charset="0"/>
                                  <a:ea typeface="メイリオ" panose="020B0604030504040204" pitchFamily="50" charset="-128"/>
                                </a:rPr>
                                <m:t>𝑑</m:t>
                              </m:r>
                            </m:sub>
                          </m:sSub>
                          <m:r>
                            <a:rPr kumimoji="1" lang="en-US" altLang="ja-JP" sz="2000" b="0" i="1" smtClean="0">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𝒩</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𝑧</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en-US" altLang="ja-JP" sz="2000" b="0" i="1" smtClean="0">
                              <a:latin typeface="Cambria Math" panose="02040503050406030204" pitchFamily="18" charset="0"/>
                              <a:ea typeface="メイリオ" panose="020B0604030504040204" pitchFamily="50" charset="-128"/>
                            </a:rPr>
                            <m:t>|0,</m:t>
                          </m:r>
                          <m:sSub>
                            <m:sSubPr>
                              <m:ctrlPr>
                                <a:rPr kumimoji="1" lang="en-US" altLang="ja-JP" sz="2000" b="0"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𝑰</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m:t>
                          </m:r>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DF3FE106-15CC-80EB-6019-DF1E3FEF029F}"/>
                  </a:ext>
                </a:extLst>
              </p:cNvPr>
              <p:cNvSpPr txBox="1">
                <a:spLocks noRot="1" noChangeAspect="1" noMove="1" noResize="1" noEditPoints="1" noAdjustHandles="1" noChangeArrowheads="1" noChangeShapeType="1" noTextEdit="1"/>
              </p:cNvSpPr>
              <p:nvPr/>
            </p:nvSpPr>
            <p:spPr>
              <a:xfrm>
                <a:off x="6245000" y="2028344"/>
                <a:ext cx="4550733" cy="865750"/>
              </a:xfrm>
              <a:prstGeom prst="rect">
                <a:avLst/>
              </a:prstGeom>
              <a:blipFill>
                <a:blip r:embed="rId5"/>
                <a:stretch>
                  <a:fillRect/>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C297F329-D24F-0F48-113D-331388CD1418}"/>
              </a:ext>
            </a:extLst>
          </p:cNvPr>
          <p:cNvPicPr>
            <a:picLocks noChangeAspect="1"/>
          </p:cNvPicPr>
          <p:nvPr/>
        </p:nvPicPr>
        <p:blipFill>
          <a:blip r:embed="rId6"/>
          <a:stretch>
            <a:fillRect/>
          </a:stretch>
        </p:blipFill>
        <p:spPr>
          <a:xfrm>
            <a:off x="6358384" y="3766402"/>
            <a:ext cx="2161982" cy="806002"/>
          </a:xfrm>
          <a:prstGeom prst="rect">
            <a:avLst/>
          </a:prstGeom>
        </p:spPr>
      </p:pic>
    </p:spTree>
    <p:extLst>
      <p:ext uri="{BB962C8B-B14F-4D97-AF65-F5344CB8AC3E}">
        <p14:creationId xmlns:p14="http://schemas.microsoft.com/office/powerpoint/2010/main" val="1526906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11B2B-F0F7-961A-CDE9-DD46E6A5E58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272188A-31C3-D52C-1287-6FE61FFF51E8}"/>
                  </a:ext>
                </a:extLst>
              </p:cNvPr>
              <p:cNvSpPr txBox="1"/>
              <p:nvPr/>
            </p:nvSpPr>
            <p:spPr>
              <a:xfrm>
                <a:off x="676900" y="1278946"/>
                <a:ext cx="10638040"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r>
                                <a:rPr kumimoji="1" lang="en-US" altLang="ja-JP" sz="2000" b="0" i="1" smtClean="0">
                                  <a:latin typeface="Cambria Math" panose="02040503050406030204" pitchFamily="18" charset="0"/>
                                  <a:ea typeface="メイリオ" panose="020B0604030504040204" pitchFamily="50" charset="-128"/>
                                </a:rPr>
                                <m:t>=</m:t>
                              </m:r>
                            </m:e>
                          </m:nary>
                        </m:e>
                      </m:func>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func>
                                    <m:funcPr>
                                      <m:ctrlPr>
                                        <a:rPr kumimoji="1" lang="en-US" altLang="ja-JP" sz="2000" i="1">
                                          <a:latin typeface="Cambria Math" panose="02040503050406030204" pitchFamily="18" charset="0"/>
                                          <a:ea typeface="メイリオ" panose="020B0604030504040204" pitchFamily="50" charset="-128"/>
                                        </a:rPr>
                                      </m:ctrlPr>
                                    </m:funcPr>
                                    <m:fName>
                                      <m:r>
                                        <m:rPr>
                                          <m:sty m:val="p"/>
                                        </m:rPr>
                                        <a:rPr kumimoji="1" lang="en-US" altLang="ja-JP" sz="200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e>
                                  </m:func>
                                </m:e>
                              </m:nary>
                            </m:e>
                          </m:func>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F272188A-31C3-D52C-1287-6FE61FFF51E8}"/>
                  </a:ext>
                </a:extLst>
              </p:cNvPr>
              <p:cNvSpPr txBox="1">
                <a:spLocks noRot="1" noChangeAspect="1" noMove="1" noResize="1" noEditPoints="1" noAdjustHandles="1" noChangeArrowheads="1" noChangeShapeType="1" noTextEdit="1"/>
              </p:cNvSpPr>
              <p:nvPr/>
            </p:nvSpPr>
            <p:spPr>
              <a:xfrm>
                <a:off x="676900" y="1278946"/>
                <a:ext cx="10638040" cy="8657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F02FA2D-5B4C-1458-34AF-B01AA8538DAE}"/>
                  </a:ext>
                </a:extLst>
              </p:cNvPr>
              <p:cNvSpPr txBox="1"/>
              <p:nvPr/>
            </p:nvSpPr>
            <p:spPr>
              <a:xfrm>
                <a:off x="1026434" y="2401699"/>
                <a:ext cx="6756530" cy="692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𝑁𝑑</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2</m:t>
                              </m:r>
                              <m:r>
                                <a:rPr kumimoji="1" lang="ja-JP" altLang="en-US" sz="1600" b="0" i="1" smtClean="0">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r>
                                <a:rPr kumimoji="1" lang="en-US" altLang="ja-JP" sz="1600" b="0" i="1" smtClean="0">
                                  <a:latin typeface="Cambria Math" panose="02040503050406030204" pitchFamily="18" charset="0"/>
                                  <a:ea typeface="メイリオ" panose="020B0604030504040204" pitchFamily="50" charset="-128"/>
                                </a:rPr>
                                <m:t>(</m:t>
                              </m:r>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det</m:t>
                                  </m:r>
                                </m:fName>
                                <m:e>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e>
                      </m:func>
                      <m:nary>
                        <m:naryPr>
                          <m:chr m:val="∑"/>
                          <m:ctrlPr>
                            <a:rPr kumimoji="1" lang="en-US" altLang="ja-JP"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𝑛</m:t>
                          </m:r>
                          <m:r>
                            <a:rPr kumimoji="1" lang="en-US" altLang="ja-JP" sz="1600" i="1">
                              <a:latin typeface="Cambria Math" panose="02040503050406030204" pitchFamily="18" charset="0"/>
                              <a:ea typeface="メイリオ" panose="020B0604030504040204" pitchFamily="50" charset="-128"/>
                            </a:rPr>
                            <m:t>=0</m:t>
                          </m:r>
                        </m:sub>
                        <m:sup>
                          <m:r>
                            <a:rPr kumimoji="1" lang="en-US" altLang="ja-JP" sz="1600" i="1">
                              <a:latin typeface="Cambria Math" panose="02040503050406030204" pitchFamily="18" charset="0"/>
                              <a:ea typeface="メイリオ" panose="020B0604030504040204" pitchFamily="50" charset="-128"/>
                            </a:rPr>
                            <m:t>𝑁</m:t>
                          </m:r>
                          <m:r>
                            <a:rPr kumimoji="1" lang="en-US" altLang="ja-JP" sz="1600" i="1">
                              <a:latin typeface="Cambria Math" panose="02040503050406030204" pitchFamily="18" charset="0"/>
                              <a:ea typeface="メイリオ" panose="020B0604030504040204" pitchFamily="50" charset="-128"/>
                            </a:rPr>
                            <m:t>−1</m:t>
                          </m:r>
                        </m:sup>
                        <m:e>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𝑇</m:t>
                              </m:r>
                            </m:sup>
                          </m:sSup>
                          <m:r>
                            <a:rPr kumimoji="1" lang="en-US" altLang="ja-JP" sz="1600" b="0" i="1" smtClean="0">
                              <a:latin typeface="Cambria Math" panose="02040503050406030204" pitchFamily="18" charset="0"/>
                              <a:ea typeface="メイリオ" panose="020B0604030504040204" pitchFamily="50" charset="-128"/>
                            </a:rPr>
                            <m:t>(</m:t>
                          </m:r>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−1</m:t>
                              </m:r>
                            </m:sup>
                          </m:sSup>
                          <m:d>
                            <m:dPr>
                              <m:ctrlPr>
                                <a:rPr kumimoji="1" lang="en-US" altLang="ja-JP" sz="1600" b="0" i="1" smtClean="0">
                                  <a:latin typeface="Cambria Math" panose="02040503050406030204" pitchFamily="18" charset="0"/>
                                  <a:ea typeface="メイリオ" panose="020B0604030504040204" pitchFamily="50" charset="-128"/>
                                </a:rPr>
                              </m:ctrlPr>
                            </m:dP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d>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4F02FA2D-5B4C-1458-34AF-B01AA8538DAE}"/>
                  </a:ext>
                </a:extLst>
              </p:cNvPr>
              <p:cNvSpPr txBox="1">
                <a:spLocks noRot="1" noChangeAspect="1" noMove="1" noResize="1" noEditPoints="1" noAdjustHandles="1" noChangeArrowheads="1" noChangeShapeType="1" noTextEdit="1"/>
              </p:cNvSpPr>
              <p:nvPr/>
            </p:nvSpPr>
            <p:spPr>
              <a:xfrm>
                <a:off x="1026434" y="2401699"/>
                <a:ext cx="6756530" cy="6925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933CC45-4B7A-19EB-F004-82218D762ED6}"/>
                  </a:ext>
                </a:extLst>
              </p:cNvPr>
              <p:cNvSpPr txBox="1"/>
              <p:nvPr/>
            </p:nvSpPr>
            <p:spPr>
              <a:xfrm>
                <a:off x="7686847" y="2310520"/>
                <a:ext cx="3977627" cy="87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d>
                        <m:dPr>
                          <m:begChr m:val="["/>
                          <m:endChr m:val="]"/>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𝑚</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i="1">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2</m:t>
                                  </m:r>
                                  <m:r>
                                    <a:rPr kumimoji="1" lang="ja-JP" altLang="en-US" sz="1600" i="1">
                                      <a:latin typeface="Cambria Math" panose="02040503050406030204" pitchFamily="18" charset="0"/>
                                      <a:ea typeface="メイリオ" panose="020B0604030504040204" pitchFamily="50" charset="-128"/>
                                    </a:rPr>
                                    <m:t>𝜋</m:t>
                                  </m:r>
                                </m:e>
                              </m:d>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1</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nary>
                            <m:naryPr>
                              <m:chr m:val="∑"/>
                              <m:ctrlPr>
                                <a:rPr kumimoji="1" lang="en-US" altLang="ja-JP"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𝑛</m:t>
                              </m:r>
                              <m:r>
                                <a:rPr kumimoji="1" lang="en-US" altLang="ja-JP" sz="1600" b="0" i="1" smtClean="0">
                                  <a:latin typeface="Cambria Math" panose="02040503050406030204" pitchFamily="18" charset="0"/>
                                  <a:ea typeface="メイリオ" panose="020B0604030504040204" pitchFamily="50" charset="-128"/>
                                </a:rPr>
                                <m:t>=0</m:t>
                              </m:r>
                            </m:sub>
                            <m:sup>
                              <m:r>
                                <a:rPr kumimoji="1" lang="en-US" altLang="ja-JP" sz="1600" b="0" i="1" smtClean="0">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−1</m:t>
                              </m:r>
                            </m:sup>
                            <m:e>
                              <m:sSubSup>
                                <m:sSubSupPr>
                                  <m:ctrlPr>
                                    <a:rPr kumimoji="1" lang="en-US" altLang="ja-JP" sz="1600" b="0" i="1" smtClean="0">
                                      <a:latin typeface="Cambria Math" panose="02040503050406030204" pitchFamily="18" charset="0"/>
                                      <a:ea typeface="メイリオ" panose="020B0604030504040204" pitchFamily="50" charset="-128"/>
                                    </a:rPr>
                                  </m:ctrlPr>
                                </m:sSubSupPr>
                                <m:e>
                                  <m:r>
                                    <a:rPr kumimoji="1" lang="en-US" altLang="ja-JP" sz="1600" b="0" i="1" smtClean="0">
                                      <a:latin typeface="Cambria Math" panose="02040503050406030204" pitchFamily="18" charset="0"/>
                                      <a:ea typeface="メイリオ" panose="020B0604030504040204" pitchFamily="50" charset="-128"/>
                                    </a:rPr>
                                    <m:t>𝑧</m:t>
                                  </m:r>
                                </m:e>
                                <m:sub>
                                  <m:r>
                                    <a:rPr kumimoji="1" lang="en-US" altLang="ja-JP" sz="1600" b="0" i="1" smtClean="0">
                                      <a:latin typeface="Cambria Math" panose="02040503050406030204" pitchFamily="18" charset="0"/>
                                      <a:ea typeface="メイリオ" panose="020B0604030504040204" pitchFamily="50" charset="-128"/>
                                    </a:rPr>
                                    <m:t>𝑛</m:t>
                                  </m:r>
                                </m:sub>
                                <m:sup>
                                  <m:r>
                                    <a:rPr kumimoji="1" lang="en-US" altLang="ja-JP" sz="1600" b="0" i="1" smtClean="0">
                                      <a:latin typeface="Cambria Math" panose="02040503050406030204" pitchFamily="18" charset="0"/>
                                      <a:ea typeface="メイリオ" panose="020B0604030504040204" pitchFamily="50" charset="-128"/>
                                    </a:rPr>
                                    <m:t>𝑇</m:t>
                                  </m:r>
                                </m:sup>
                              </m:sSub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nary>
                        </m:e>
                      </m:d>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3933CC45-4B7A-19EB-F004-82218D762ED6}"/>
                  </a:ext>
                </a:extLst>
              </p:cNvPr>
              <p:cNvSpPr txBox="1">
                <a:spLocks noRot="1" noChangeAspect="1" noMove="1" noResize="1" noEditPoints="1" noAdjustHandles="1" noChangeArrowheads="1" noChangeShapeType="1" noTextEdit="1"/>
              </p:cNvSpPr>
              <p:nvPr/>
            </p:nvSpPr>
            <p:spPr>
              <a:xfrm>
                <a:off x="7686847" y="2310520"/>
                <a:ext cx="3977627" cy="8749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ADF99C8-A59B-5166-518F-00BE8D16679D}"/>
                  </a:ext>
                </a:extLst>
              </p:cNvPr>
              <p:cNvSpPr txBox="1"/>
              <p:nvPr/>
            </p:nvSpPr>
            <p:spPr>
              <a:xfrm>
                <a:off x="1026434" y="3304345"/>
                <a:ext cx="6756530" cy="692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𝑁𝑑</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d>
                            <m:dPr>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b="0" i="1" smtClean="0">
                                  <a:latin typeface="Cambria Math" panose="02040503050406030204" pitchFamily="18" charset="0"/>
                                  <a:ea typeface="メイリオ" panose="020B0604030504040204" pitchFamily="50" charset="-128"/>
                                </a:rPr>
                                <m:t>2</m:t>
                              </m:r>
                              <m:r>
                                <a:rPr kumimoji="1" lang="ja-JP" altLang="en-US" sz="1600" b="0" i="1" smtClean="0">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𝑁</m:t>
                              </m:r>
                            </m:num>
                            <m:den>
                              <m:r>
                                <a:rPr kumimoji="1" lang="en-US" altLang="ja-JP" sz="1600" b="0" i="1" smtClean="0">
                                  <a:latin typeface="Cambria Math" panose="02040503050406030204" pitchFamily="18" charset="0"/>
                                  <a:ea typeface="メイリオ" panose="020B0604030504040204" pitchFamily="50" charset="-128"/>
                                </a:rPr>
                                <m:t>2</m:t>
                              </m:r>
                            </m:den>
                          </m:f>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log</m:t>
                              </m:r>
                            </m:fName>
                            <m:e>
                              <m:r>
                                <a:rPr kumimoji="1" lang="en-US" altLang="ja-JP" sz="1600" b="0" i="1" smtClean="0">
                                  <a:latin typeface="Cambria Math" panose="02040503050406030204" pitchFamily="18" charset="0"/>
                                  <a:ea typeface="メイリオ" panose="020B0604030504040204" pitchFamily="50" charset="-128"/>
                                </a:rPr>
                                <m:t>(</m:t>
                              </m:r>
                              <m:func>
                                <m:funcPr>
                                  <m:ctrlPr>
                                    <a:rPr kumimoji="1" lang="en-US" altLang="ja-JP" sz="1600" b="0" i="1" smtClean="0">
                                      <a:latin typeface="Cambria Math" panose="02040503050406030204" pitchFamily="18" charset="0"/>
                                      <a:ea typeface="メイリオ" panose="020B0604030504040204" pitchFamily="50" charset="-128"/>
                                    </a:rPr>
                                  </m:ctrlPr>
                                </m:funcPr>
                                <m:fName>
                                  <m:r>
                                    <m:rPr>
                                      <m:sty m:val="p"/>
                                    </m:rPr>
                                    <a:rPr kumimoji="1" lang="en-US" altLang="ja-JP" sz="1600" b="0" i="0" smtClean="0">
                                      <a:latin typeface="Cambria Math" panose="02040503050406030204" pitchFamily="18" charset="0"/>
                                      <a:ea typeface="メイリオ" panose="020B0604030504040204" pitchFamily="50" charset="-128"/>
                                    </a:rPr>
                                    <m:t>det</m:t>
                                  </m:r>
                                </m:fName>
                                <m:e>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e>
                          </m:func>
                        </m:e>
                      </m:func>
                      <m:nary>
                        <m:naryPr>
                          <m:chr m:val="∑"/>
                          <m:ctrlPr>
                            <a:rPr kumimoji="1" lang="en-US" altLang="ja-JP" sz="1600" i="1">
                              <a:latin typeface="Cambria Math" panose="02040503050406030204" pitchFamily="18" charset="0"/>
                              <a:ea typeface="メイリオ" panose="020B0604030504040204" pitchFamily="50" charset="-128"/>
                            </a:rPr>
                          </m:ctrlPr>
                        </m:naryPr>
                        <m:sub>
                          <m:r>
                            <m:rPr>
                              <m:brk m:alnAt="23"/>
                            </m:rPr>
                            <a:rPr kumimoji="1" lang="en-US" altLang="ja-JP" sz="1600" i="1">
                              <a:latin typeface="Cambria Math" panose="02040503050406030204" pitchFamily="18" charset="0"/>
                              <a:ea typeface="メイリオ" panose="020B0604030504040204" pitchFamily="50" charset="-128"/>
                            </a:rPr>
                            <m:t>𝑛</m:t>
                          </m:r>
                          <m:r>
                            <a:rPr kumimoji="1" lang="en-US" altLang="ja-JP" sz="1600" i="1">
                              <a:latin typeface="Cambria Math" panose="02040503050406030204" pitchFamily="18" charset="0"/>
                              <a:ea typeface="メイリオ" panose="020B0604030504040204" pitchFamily="50" charset="-128"/>
                            </a:rPr>
                            <m:t>=0</m:t>
                          </m:r>
                        </m:sub>
                        <m:sup>
                          <m:r>
                            <a:rPr kumimoji="1" lang="en-US" altLang="ja-JP" sz="1600" i="1">
                              <a:latin typeface="Cambria Math" panose="02040503050406030204" pitchFamily="18" charset="0"/>
                              <a:ea typeface="メイリオ" panose="020B0604030504040204" pitchFamily="50" charset="-128"/>
                            </a:rPr>
                            <m:t>𝑁</m:t>
                          </m:r>
                          <m:r>
                            <a:rPr kumimoji="1" lang="en-US" altLang="ja-JP" sz="1600" i="1">
                              <a:latin typeface="Cambria Math" panose="02040503050406030204" pitchFamily="18" charset="0"/>
                              <a:ea typeface="メイリオ" panose="020B0604030504040204" pitchFamily="50" charset="-128"/>
                            </a:rPr>
                            <m:t>−1</m:t>
                          </m:r>
                        </m:sup>
                        <m:e>
                          <m:r>
                            <a:rPr kumimoji="1" lang="en-US" altLang="ja-JP" sz="1600" b="0" i="1" smtClean="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𝑇</m:t>
                              </m:r>
                            </m:sup>
                          </m:sSup>
                          <m:r>
                            <a:rPr kumimoji="1" lang="en-US" altLang="ja-JP" sz="1600" b="0" i="1" smtClean="0">
                              <a:latin typeface="Cambria Math" panose="02040503050406030204" pitchFamily="18" charset="0"/>
                              <a:ea typeface="メイリオ" panose="020B0604030504040204" pitchFamily="50" charset="-128"/>
                            </a:rPr>
                            <m:t>(</m:t>
                          </m:r>
                          <m:sSup>
                            <m:sSupPr>
                              <m:ctrlPr>
                                <a:rPr kumimoji="1" lang="en-US" altLang="ja-JP" sz="1600" i="1">
                                  <a:latin typeface="Cambria Math" panose="02040503050406030204" pitchFamily="18" charset="0"/>
                                  <a:ea typeface="メイリオ" panose="020B0604030504040204" pitchFamily="50" charset="-128"/>
                                </a:rPr>
                              </m:ctrlPr>
                            </m:sSupPr>
                            <m:e>
                              <m:r>
                                <a:rPr kumimoji="1" lang="ja-JP" altLang="en-US" sz="1600" i="1">
                                  <a:latin typeface="Cambria Math" panose="02040503050406030204" pitchFamily="18" charset="0"/>
                                  <a:ea typeface="メイリオ" panose="020B0604030504040204" pitchFamily="50" charset="-128"/>
                                </a:rPr>
                                <m:t>𝜎</m:t>
                              </m:r>
                            </m:e>
                            <m:sup>
                              <m:r>
                                <a:rPr kumimoji="1" lang="en-US" altLang="ja-JP" sz="1600" i="1">
                                  <a:latin typeface="Cambria Math" panose="02040503050406030204" pitchFamily="18" charset="0"/>
                                  <a:ea typeface="メイリオ" panose="020B0604030504040204" pitchFamily="50" charset="-128"/>
                                </a:rPr>
                                <m:t>2</m:t>
                              </m:r>
                            </m:sup>
                          </m:s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𝑰</m:t>
                              </m:r>
                            </m:e>
                            <m:sub>
                              <m:r>
                                <a:rPr kumimoji="1" lang="en-US" altLang="ja-JP" sz="1600" i="1">
                                  <a:latin typeface="Cambria Math" panose="02040503050406030204" pitchFamily="18" charset="0"/>
                                  <a:ea typeface="メイリオ" panose="020B0604030504040204" pitchFamily="50" charset="-128"/>
                                </a:rPr>
                                <m:t>𝑑</m:t>
                              </m:r>
                            </m:sub>
                          </m:sSub>
                          <m:sSup>
                            <m:sSupPr>
                              <m:ctrlPr>
                                <a:rPr kumimoji="1" lang="en-US" altLang="ja-JP" sz="1600" i="1" smtClean="0">
                                  <a:latin typeface="Cambria Math" panose="02040503050406030204" pitchFamily="18" charset="0"/>
                                  <a:ea typeface="メイリオ" panose="020B0604030504040204" pitchFamily="50" charset="-128"/>
                                </a:rPr>
                              </m:ctrlPr>
                            </m:sSupPr>
                            <m:e>
                              <m:r>
                                <a:rPr kumimoji="1" lang="en-US" altLang="ja-JP" sz="1600" b="0" i="1" smtClean="0">
                                  <a:latin typeface="Cambria Math" panose="02040503050406030204" pitchFamily="18" charset="0"/>
                                  <a:ea typeface="メイリオ" panose="020B0604030504040204" pitchFamily="50" charset="-128"/>
                                </a:rPr>
                                <m:t>)</m:t>
                              </m:r>
                            </m:e>
                            <m:sup>
                              <m:r>
                                <a:rPr kumimoji="1" lang="en-US" altLang="ja-JP" sz="1600" b="0" i="1" smtClean="0">
                                  <a:latin typeface="Cambria Math" panose="02040503050406030204" pitchFamily="18" charset="0"/>
                                  <a:ea typeface="メイリオ" panose="020B0604030504040204" pitchFamily="50" charset="-128"/>
                                </a:rPr>
                                <m:t>−1</m:t>
                              </m:r>
                            </m:sup>
                          </m:sSup>
                          <m:d>
                            <m:dPr>
                              <m:ctrlPr>
                                <a:rPr kumimoji="1" lang="en-US" altLang="ja-JP" sz="1600" b="0" i="1" smtClean="0">
                                  <a:latin typeface="Cambria Math" panose="02040503050406030204" pitchFamily="18" charset="0"/>
                                  <a:ea typeface="メイリオ" panose="020B0604030504040204" pitchFamily="50" charset="-128"/>
                                </a:rPr>
                              </m:ctrlPr>
                            </m:dP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𝑥</m:t>
                                  </m:r>
                                </m:e>
                                <m:sub>
                                  <m:r>
                                    <a:rPr kumimoji="1" lang="en-US" altLang="ja-JP" sz="1600" i="1">
                                      <a:latin typeface="Cambria Math" panose="02040503050406030204" pitchFamily="18" charset="0"/>
                                      <a:ea typeface="メイリオ" panose="020B0604030504040204" pitchFamily="50" charset="-128"/>
                                    </a:rPr>
                                    <m:t>𝑛</m:t>
                                  </m:r>
                                </m:sub>
                              </m:sSub>
                              <m:r>
                                <a:rPr kumimoji="1" lang="en-US" altLang="ja-JP" sz="1600" b="0" i="1" smtClean="0">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𝑊</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d>
                        </m:e>
                      </m:nary>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9ADF99C8-A59B-5166-518F-00BE8D16679D}"/>
                  </a:ext>
                </a:extLst>
              </p:cNvPr>
              <p:cNvSpPr txBox="1">
                <a:spLocks noRot="1" noChangeAspect="1" noMove="1" noResize="1" noEditPoints="1" noAdjustHandles="1" noChangeArrowheads="1" noChangeShapeType="1" noTextEdit="1"/>
              </p:cNvSpPr>
              <p:nvPr/>
            </p:nvSpPr>
            <p:spPr>
              <a:xfrm>
                <a:off x="1026434" y="3304345"/>
                <a:ext cx="6756530" cy="69256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34F0FB8-9FE5-FCD2-F76A-1A01E95C8AF3}"/>
                  </a:ext>
                </a:extLst>
              </p:cNvPr>
              <p:cNvSpPr txBox="1"/>
              <p:nvPr/>
            </p:nvSpPr>
            <p:spPr>
              <a:xfrm>
                <a:off x="7686847" y="3227762"/>
                <a:ext cx="2992486" cy="87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メイリオ" panose="020B0604030504040204" pitchFamily="50" charset="-128"/>
                        </a:rPr>
                        <m:t>+</m:t>
                      </m:r>
                      <m:d>
                        <m:dPr>
                          <m:begChr m:val="["/>
                          <m:endChr m:val="]"/>
                          <m:ctrlPr>
                            <a:rPr kumimoji="1" lang="en-US" altLang="ja-JP" sz="1600" b="0" i="1" smtClean="0">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𝑚</m:t>
                              </m:r>
                            </m:num>
                            <m:den>
                              <m:r>
                                <a:rPr kumimoji="1" lang="en-US" altLang="ja-JP" sz="1600" i="1">
                                  <a:latin typeface="Cambria Math" panose="02040503050406030204" pitchFamily="18" charset="0"/>
                                  <a:ea typeface="メイリオ" panose="020B0604030504040204" pitchFamily="50" charset="-128"/>
                                </a:rPr>
                                <m:t>2</m:t>
                              </m:r>
                            </m:den>
                          </m:f>
                          <m:func>
                            <m:funcPr>
                              <m:ctrlPr>
                                <a:rPr kumimoji="1" lang="en-US" altLang="ja-JP" sz="1600" i="1">
                                  <a:latin typeface="Cambria Math" panose="02040503050406030204" pitchFamily="18" charset="0"/>
                                  <a:ea typeface="メイリオ" panose="020B0604030504040204" pitchFamily="50" charset="-128"/>
                                </a:rPr>
                              </m:ctrlPr>
                            </m:funcPr>
                            <m:fName>
                              <m:r>
                                <m:rPr>
                                  <m:sty m:val="p"/>
                                </m:rPr>
                                <a:rPr kumimoji="1" lang="en-US" altLang="ja-JP" sz="1600">
                                  <a:latin typeface="Cambria Math" panose="02040503050406030204" pitchFamily="18" charset="0"/>
                                  <a:ea typeface="メイリオ" panose="020B0604030504040204" pitchFamily="50" charset="-128"/>
                                </a:rPr>
                                <m:t>log</m:t>
                              </m:r>
                            </m:fName>
                            <m:e>
                              <m:d>
                                <m:dPr>
                                  <m:ctrlPr>
                                    <a:rPr kumimoji="1" lang="en-US" altLang="ja-JP" sz="1600" i="1">
                                      <a:latin typeface="Cambria Math" panose="02040503050406030204" pitchFamily="18" charset="0"/>
                                      <a:ea typeface="メイリオ" panose="020B0604030504040204" pitchFamily="50" charset="-128"/>
                                    </a:rPr>
                                  </m:ctrlPr>
                                </m:dPr>
                                <m:e>
                                  <m:r>
                                    <a:rPr kumimoji="1" lang="en-US" altLang="ja-JP" sz="1600" i="1">
                                      <a:latin typeface="Cambria Math" panose="02040503050406030204" pitchFamily="18" charset="0"/>
                                      <a:ea typeface="メイリオ" panose="020B0604030504040204" pitchFamily="50" charset="-128"/>
                                    </a:rPr>
                                    <m:t>2</m:t>
                                  </m:r>
                                  <m:r>
                                    <a:rPr kumimoji="1" lang="ja-JP" altLang="en-US" sz="1600" i="1">
                                      <a:latin typeface="Cambria Math" panose="02040503050406030204" pitchFamily="18" charset="0"/>
                                      <a:ea typeface="メイリオ" panose="020B0604030504040204" pitchFamily="50" charset="-128"/>
                                    </a:rPr>
                                    <m:t>𝜋</m:t>
                                  </m:r>
                                </m:e>
                              </m:d>
                              <m:r>
                                <a:rPr kumimoji="1" lang="en-US" altLang="ja-JP" sz="1600" b="0" i="1" smtClean="0">
                                  <a:latin typeface="Cambria Math" panose="02040503050406030204" pitchFamily="18" charset="0"/>
                                  <a:ea typeface="メイリオ" panose="020B0604030504040204" pitchFamily="50" charset="-128"/>
                                </a:rPr>
                                <m:t>−</m:t>
                              </m:r>
                              <m:f>
                                <m:fPr>
                                  <m:ctrlPr>
                                    <a:rPr kumimoji="1" lang="en-US" altLang="ja-JP" sz="1600" b="0" i="1" smtClean="0">
                                      <a:latin typeface="Cambria Math" panose="02040503050406030204" pitchFamily="18" charset="0"/>
                                      <a:ea typeface="メイリオ" panose="020B0604030504040204" pitchFamily="50" charset="-128"/>
                                    </a:rPr>
                                  </m:ctrlPr>
                                </m:fPr>
                                <m:num>
                                  <m:r>
                                    <a:rPr kumimoji="1" lang="en-US" altLang="ja-JP" sz="1600" b="0" i="1" smtClean="0">
                                      <a:latin typeface="Cambria Math" panose="02040503050406030204" pitchFamily="18" charset="0"/>
                                      <a:ea typeface="メイリオ" panose="020B0604030504040204" pitchFamily="50" charset="-128"/>
                                    </a:rPr>
                                    <m:t>1</m:t>
                                  </m:r>
                                </m:num>
                                <m:den>
                                  <m:r>
                                    <a:rPr kumimoji="1" lang="en-US" altLang="ja-JP" sz="1600" b="0" i="1" smtClean="0">
                                      <a:latin typeface="Cambria Math" panose="02040503050406030204" pitchFamily="18" charset="0"/>
                                      <a:ea typeface="メイリオ" panose="020B0604030504040204" pitchFamily="50" charset="-128"/>
                                    </a:rPr>
                                    <m:t>2</m:t>
                                  </m:r>
                                </m:den>
                              </m:f>
                            </m:e>
                          </m:func>
                          <m:nary>
                            <m:naryPr>
                              <m:chr m:val="∑"/>
                              <m:ctrlPr>
                                <a:rPr kumimoji="1" lang="en-US" altLang="ja-JP" sz="1600" i="1" smtClean="0">
                                  <a:latin typeface="Cambria Math" panose="02040503050406030204" pitchFamily="18" charset="0"/>
                                  <a:ea typeface="メイリオ" panose="020B0604030504040204" pitchFamily="50" charset="-128"/>
                                </a:rPr>
                              </m:ctrlPr>
                            </m:naryPr>
                            <m:sub>
                              <m:r>
                                <m:rPr>
                                  <m:brk m:alnAt="23"/>
                                </m:rPr>
                                <a:rPr kumimoji="1" lang="en-US" altLang="ja-JP" sz="1600" b="0" i="1" smtClean="0">
                                  <a:latin typeface="Cambria Math" panose="02040503050406030204" pitchFamily="18" charset="0"/>
                                  <a:ea typeface="メイリオ" panose="020B0604030504040204" pitchFamily="50" charset="-128"/>
                                </a:rPr>
                                <m:t>𝑛</m:t>
                              </m:r>
                              <m:r>
                                <a:rPr kumimoji="1" lang="en-US" altLang="ja-JP" sz="1600" b="0" i="1" smtClean="0">
                                  <a:latin typeface="Cambria Math" panose="02040503050406030204" pitchFamily="18" charset="0"/>
                                  <a:ea typeface="メイリオ" panose="020B0604030504040204" pitchFamily="50" charset="-128"/>
                                </a:rPr>
                                <m:t>=0</m:t>
                              </m:r>
                            </m:sub>
                            <m:sup>
                              <m:r>
                                <a:rPr kumimoji="1" lang="en-US" altLang="ja-JP" sz="1600" b="0" i="1" smtClean="0">
                                  <a:latin typeface="Cambria Math" panose="02040503050406030204" pitchFamily="18" charset="0"/>
                                  <a:ea typeface="メイリオ" panose="020B0604030504040204" pitchFamily="50" charset="-128"/>
                                </a:rPr>
                                <m:t>𝑁</m:t>
                              </m:r>
                              <m:r>
                                <a:rPr kumimoji="1" lang="en-US" altLang="ja-JP" sz="1600" b="0" i="1" smtClean="0">
                                  <a:latin typeface="Cambria Math" panose="02040503050406030204" pitchFamily="18" charset="0"/>
                                  <a:ea typeface="メイリオ" panose="020B0604030504040204" pitchFamily="50" charset="-128"/>
                                </a:rPr>
                                <m:t>−1</m:t>
                              </m:r>
                            </m:sup>
                            <m:e>
                              <m:sSubSup>
                                <m:sSubSupPr>
                                  <m:ctrlPr>
                                    <a:rPr kumimoji="1" lang="en-US" altLang="ja-JP" sz="1600" b="0" i="1" smtClean="0">
                                      <a:latin typeface="Cambria Math" panose="02040503050406030204" pitchFamily="18" charset="0"/>
                                      <a:ea typeface="メイリオ" panose="020B0604030504040204" pitchFamily="50" charset="-128"/>
                                    </a:rPr>
                                  </m:ctrlPr>
                                </m:sSubSupPr>
                                <m:e>
                                  <m:r>
                                    <a:rPr kumimoji="1" lang="en-US" altLang="ja-JP" sz="1600" b="0" i="1" smtClean="0">
                                      <a:latin typeface="Cambria Math" panose="02040503050406030204" pitchFamily="18" charset="0"/>
                                      <a:ea typeface="メイリオ" panose="020B0604030504040204" pitchFamily="50" charset="-128"/>
                                    </a:rPr>
                                    <m:t>𝑧</m:t>
                                  </m:r>
                                </m:e>
                                <m:sub>
                                  <m:r>
                                    <a:rPr kumimoji="1" lang="en-US" altLang="ja-JP" sz="1600" b="0" i="1" smtClean="0">
                                      <a:latin typeface="Cambria Math" panose="02040503050406030204" pitchFamily="18" charset="0"/>
                                      <a:ea typeface="メイリオ" panose="020B0604030504040204" pitchFamily="50" charset="-128"/>
                                    </a:rPr>
                                    <m:t>𝑛</m:t>
                                  </m:r>
                                </m:sub>
                                <m:sup>
                                  <m:r>
                                    <a:rPr kumimoji="1" lang="en-US" altLang="ja-JP" sz="1600" b="0" i="1" smtClean="0">
                                      <a:latin typeface="Cambria Math" panose="02040503050406030204" pitchFamily="18" charset="0"/>
                                      <a:ea typeface="メイリオ" panose="020B0604030504040204" pitchFamily="50" charset="-128"/>
                                    </a:rPr>
                                    <m:t>𝑇</m:t>
                                  </m:r>
                                </m:sup>
                              </m:sSubSup>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𝑧</m:t>
                                  </m:r>
                                </m:e>
                                <m:sub>
                                  <m:r>
                                    <a:rPr kumimoji="1" lang="en-US" altLang="ja-JP" sz="1600" i="1">
                                      <a:latin typeface="Cambria Math" panose="02040503050406030204" pitchFamily="18" charset="0"/>
                                      <a:ea typeface="メイリオ" panose="020B0604030504040204" pitchFamily="50" charset="-128"/>
                                    </a:rPr>
                                    <m:t>𝑛</m:t>
                                  </m:r>
                                </m:sub>
                              </m:sSub>
                            </m:e>
                          </m:nary>
                        </m:e>
                      </m:d>
                    </m:oMath>
                  </m:oMathPara>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534F0FB8-9FE5-FCD2-F76A-1A01E95C8AF3}"/>
                  </a:ext>
                </a:extLst>
              </p:cNvPr>
              <p:cNvSpPr txBox="1">
                <a:spLocks noRot="1" noChangeAspect="1" noMove="1" noResize="1" noEditPoints="1" noAdjustHandles="1" noChangeArrowheads="1" noChangeShapeType="1" noTextEdit="1"/>
              </p:cNvSpPr>
              <p:nvPr/>
            </p:nvSpPr>
            <p:spPr>
              <a:xfrm>
                <a:off x="7686847" y="3227762"/>
                <a:ext cx="2992486" cy="874920"/>
              </a:xfrm>
              <a:prstGeom prst="rect">
                <a:avLst/>
              </a:prstGeom>
              <a:blipFill>
                <a:blip r:embed="rId6"/>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9F69EA1-8835-B57E-BD7D-9732C5579690}"/>
              </a:ext>
            </a:extLst>
          </p:cNvPr>
          <p:cNvSpPr txBox="1"/>
          <p:nvPr/>
        </p:nvSpPr>
        <p:spPr>
          <a:xfrm>
            <a:off x="676900" y="437168"/>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対数尤度</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DF1E4F9-2F88-338B-433F-EAFF06C3F281}"/>
                  </a:ext>
                </a:extLst>
              </p:cNvPr>
              <p:cNvSpPr txBox="1"/>
              <p:nvPr/>
            </p:nvSpPr>
            <p:spPr>
              <a:xfrm>
                <a:off x="676900" y="4392875"/>
                <a:ext cx="11732186" cy="830997"/>
              </a:xfrm>
              <a:prstGeom prst="rect">
                <a:avLst/>
              </a:prstGeom>
              <a:noFill/>
            </p:spPr>
            <p:txBody>
              <a:bodyPr wrap="none" rtlCol="0">
                <a:spAutoFit/>
              </a:bodyPr>
              <a:lstStyle/>
              <a:p>
                <a:pPr algn="l"/>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𝑊</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𝜇</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b="0" i="1" smtClean="0">
                            <a:latin typeface="Cambria Math" panose="02040503050406030204" pitchFamily="18" charset="0"/>
                            <a:ea typeface="メイリオ" panose="020B0604030504040204" pitchFamily="50" charset="-128"/>
                          </a:rPr>
                          <m:t>𝜎</m:t>
                        </m:r>
                      </m:e>
                      <m:sup>
                        <m:r>
                          <a:rPr kumimoji="1" lang="en-US" altLang="ja-JP" sz="2400" b="0" i="1" smtClean="0">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について最大化するための関数なので、無関係な項は</a:t>
                </a:r>
                <a:r>
                  <a:rPr kumimoji="1" lang="en-US" altLang="ja-JP" sz="2400" dirty="0">
                    <a:latin typeface="メイリオ" panose="020B0604030504040204" pitchFamily="50" charset="-128"/>
                    <a:ea typeface="メイリオ" panose="020B0604030504040204" pitchFamily="50" charset="-128"/>
                  </a:rPr>
                  <a:t>const</a:t>
                </a:r>
                <a:r>
                  <a:rPr kumimoji="1" lang="ja-JP" altLang="en-US" sz="2400" dirty="0">
                    <a:latin typeface="メイリオ" panose="020B0604030504040204" pitchFamily="50" charset="-128"/>
                    <a:ea typeface="メイリオ" panose="020B0604030504040204" pitchFamily="50" charset="-128"/>
                  </a:rPr>
                  <a:t>とすると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（ベイズモデル的には潜在変数も推定対象なので、</a:t>
                </a:r>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oMath>
                </a14:m>
                <a:r>
                  <a:rPr kumimoji="1" lang="ja-JP" altLang="en-US" sz="2400" dirty="0">
                    <a:latin typeface="メイリオ" panose="020B0604030504040204" pitchFamily="50" charset="-128"/>
                    <a:ea typeface="メイリオ" panose="020B0604030504040204" pitchFamily="50" charset="-128"/>
                  </a:rPr>
                  <a:t>を</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としている）</a:t>
                </a:r>
              </a:p>
            </p:txBody>
          </p:sp>
        </mc:Choice>
        <mc:Fallback xmlns="">
          <p:sp>
            <p:nvSpPr>
              <p:cNvPr id="28" name="テキスト ボックス 27">
                <a:extLst>
                  <a:ext uri="{FF2B5EF4-FFF2-40B4-BE49-F238E27FC236}">
                    <a16:creationId xmlns:a16="http://schemas.microsoft.com/office/drawing/2014/main" id="{3DF1E4F9-2F88-338B-433F-EAFF06C3F281}"/>
                  </a:ext>
                </a:extLst>
              </p:cNvPr>
              <p:cNvSpPr txBox="1">
                <a:spLocks noRot="1" noChangeAspect="1" noMove="1" noResize="1" noEditPoints="1" noAdjustHandles="1" noChangeArrowheads="1" noChangeShapeType="1" noTextEdit="1"/>
              </p:cNvSpPr>
              <p:nvPr/>
            </p:nvSpPr>
            <p:spPr>
              <a:xfrm>
                <a:off x="676900" y="4392875"/>
                <a:ext cx="11732186" cy="830997"/>
              </a:xfrm>
              <a:prstGeom prst="rect">
                <a:avLst/>
              </a:prstGeom>
              <a:blipFill>
                <a:blip r:embed="rId7"/>
                <a:stretch>
                  <a:fillRect l="-779" t="-441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BD13A7-6FCD-D880-BC7A-A71AA1210725}"/>
                  </a:ext>
                </a:extLst>
              </p:cNvPr>
              <p:cNvSpPr txBox="1"/>
              <p:nvPr/>
            </p:nvSpPr>
            <p:spPr>
              <a:xfrm>
                <a:off x="944319" y="5449659"/>
                <a:ext cx="9879628" cy="1131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𝑁</m:t>
                          </m:r>
                        </m:num>
                        <m:den>
                          <m:r>
                            <a:rPr kumimoji="1" lang="en-US" altLang="ja-JP" sz="2400" i="1">
                              <a:latin typeface="Cambria Math" panose="02040503050406030204" pitchFamily="18" charset="0"/>
                              <a:ea typeface="メイリオ" panose="020B0604030504040204" pitchFamily="50" charset="-128"/>
                            </a:rPr>
                            <m:t>2</m:t>
                          </m:r>
                        </m:den>
                      </m:f>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log</m:t>
                          </m:r>
                        </m:fName>
                        <m:e>
                          <m:r>
                            <a:rPr kumimoji="1" lang="en-US" altLang="ja-JP" sz="2400" i="1">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det</m:t>
                              </m:r>
                            </m:fName>
                            <m:e>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𝑑</m:t>
                                  </m:r>
                                </m:sub>
                              </m:sSub>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2</m:t>
                                  </m:r>
                                </m:den>
                              </m:f>
                            </m:e>
                          </m:func>
                        </m:e>
                      </m:func>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=0</m:t>
                          </m:r>
                        </m:sub>
                        <m: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p>
                        <m:e>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𝑊</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𝑇</m:t>
                              </m:r>
                            </m:sup>
                          </m:sSup>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𝑑</m:t>
                              </m:r>
                            </m:sub>
                          </m:sSub>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−1</m:t>
                              </m:r>
                            </m:sup>
                          </m:sSup>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𝑊</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2</m:t>
                              </m:r>
                            </m:den>
                          </m:f>
                          <m:nary>
                            <m:naryPr>
                              <m:chr m:val="∑"/>
                              <m:ctrlPr>
                                <a:rPr kumimoji="1" lang="en-US" altLang="ja-JP" sz="2400" i="1">
                                  <a:latin typeface="Cambria Math" panose="02040503050406030204" pitchFamily="18" charset="0"/>
                                  <a:ea typeface="メイリオ" panose="020B0604030504040204" pitchFamily="50" charset="-128"/>
                                </a:rPr>
                              </m:ctrlPr>
                            </m:naryPr>
                            <m:sub>
                              <m:r>
                                <m:rPr>
                                  <m:brk m:alnAt="23"/>
                                </m:rP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=0</m:t>
                              </m:r>
                            </m:sub>
                            <m:sup>
                              <m:r>
                                <a:rPr kumimoji="1" lang="en-US" altLang="ja-JP" sz="2400" i="1">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p>
                            <m:e>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up>
                                  <m:r>
                                    <a:rPr kumimoji="1" lang="en-US" altLang="ja-JP" sz="2400" i="1">
                                      <a:latin typeface="Cambria Math" panose="02040503050406030204" pitchFamily="18" charset="0"/>
                                      <a:ea typeface="メイリオ" panose="020B0604030504040204" pitchFamily="50" charset="-128"/>
                                    </a:rPr>
                                    <m:t>𝑇</m:t>
                                  </m:r>
                                </m:sup>
                              </m:sSub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nary>
                        </m:e>
                      </m:nary>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56BD13A7-6FCD-D880-BC7A-A71AA1210725}"/>
                  </a:ext>
                </a:extLst>
              </p:cNvPr>
              <p:cNvSpPr txBox="1">
                <a:spLocks noRot="1" noChangeAspect="1" noMove="1" noResize="1" noEditPoints="1" noAdjustHandles="1" noChangeArrowheads="1" noChangeShapeType="1" noTextEdit="1"/>
              </p:cNvSpPr>
              <p:nvPr/>
            </p:nvSpPr>
            <p:spPr>
              <a:xfrm>
                <a:off x="944319" y="5449659"/>
                <a:ext cx="9879628" cy="1131143"/>
              </a:xfrm>
              <a:prstGeom prst="rect">
                <a:avLst/>
              </a:prstGeom>
              <a:blipFill>
                <a:blip r:embed="rId8"/>
                <a:stretch>
                  <a:fillRect/>
                </a:stretch>
              </a:blipFill>
            </p:spPr>
            <p:txBody>
              <a:bodyPr/>
              <a:lstStyle/>
              <a:p>
                <a:r>
                  <a:rPr lang="ja-JP" altLang="en-US">
                    <a:noFill/>
                  </a:rPr>
                  <a:t> </a:t>
                </a:r>
              </a:p>
            </p:txBody>
          </p:sp>
        </mc:Fallback>
      </mc:AlternateContent>
      <p:sp>
        <p:nvSpPr>
          <p:cNvPr id="6" name="吹き出し: 四角形 5">
            <a:extLst>
              <a:ext uri="{FF2B5EF4-FFF2-40B4-BE49-F238E27FC236}">
                <a16:creationId xmlns:a16="http://schemas.microsoft.com/office/drawing/2014/main" id="{12503C68-2C1C-44B2-4BB2-1B795B309EB7}"/>
              </a:ext>
            </a:extLst>
          </p:cNvPr>
          <p:cNvSpPr/>
          <p:nvPr/>
        </p:nvSpPr>
        <p:spPr>
          <a:xfrm>
            <a:off x="9185563" y="5449659"/>
            <a:ext cx="1704109" cy="1146519"/>
          </a:xfrm>
          <a:prstGeom prst="wedgeRectCallout">
            <a:avLst>
              <a:gd name="adj1" fmla="val -14968"/>
              <a:gd name="adj2" fmla="val -7308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982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285D489-BB29-8D97-4E22-5C391CA014FB}"/>
              </a:ext>
            </a:extLst>
          </p:cNvPr>
          <p:cNvSpPr txBox="1"/>
          <p:nvPr/>
        </p:nvSpPr>
        <p:spPr>
          <a:xfrm>
            <a:off x="751126" y="687113"/>
            <a:ext cx="10316094" cy="1631216"/>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無情報事前分布：事前分布を平均</a:t>
            </a:r>
            <a:r>
              <a:rPr kumimoji="1" lang="en-US" altLang="ja-JP" sz="2000" dirty="0">
                <a:latin typeface="メイリオ" panose="020B0604030504040204" pitchFamily="50" charset="-128"/>
                <a:ea typeface="メイリオ" panose="020B0604030504040204" pitchFamily="50" charset="-128"/>
              </a:rPr>
              <a:t>0</a:t>
            </a:r>
            <a:r>
              <a:rPr kumimoji="1" lang="ja-JP" altLang="en-US" sz="2000" dirty="0">
                <a:latin typeface="メイリオ" panose="020B0604030504040204" pitchFamily="50" charset="-128"/>
                <a:ea typeface="メイリオ" panose="020B0604030504040204" pitchFamily="50" charset="-128"/>
              </a:rPr>
              <a:t>共分散が単位行列の正規分布とする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事前分布に正規分布のような指数分布を導入するメリットは対数尤度とったときにシンプルな式になる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なので、有情報事前分布を設計する際も、正規分布</a:t>
            </a:r>
            <a:r>
              <a:rPr kumimoji="1" lang="ja-JP" altLang="en-US" sz="2000" b="1" u="sng" dirty="0">
                <a:latin typeface="メイリオ" panose="020B0604030504040204" pitchFamily="50" charset="-128"/>
                <a:ea typeface="メイリオ" panose="020B0604030504040204" pitchFamily="50" charset="-128"/>
              </a:rPr>
              <a:t>のような</a:t>
            </a:r>
            <a:r>
              <a:rPr kumimoji="1" lang="ja-JP" altLang="en-US" sz="2000" dirty="0">
                <a:latin typeface="メイリオ" panose="020B0604030504040204" pitchFamily="50" charset="-128"/>
                <a:ea typeface="メイリオ" panose="020B0604030504040204" pitchFamily="50" charset="-128"/>
              </a:rPr>
              <a:t>分布を導入すると同じくシンプルになる</a:t>
            </a:r>
            <a:endParaRPr kumimoji="1" lang="en-US" altLang="ja-JP" sz="20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8B65E0D-D332-7576-BEB6-F35F67E2DBB7}"/>
                  </a:ext>
                </a:extLst>
              </p:cNvPr>
              <p:cNvSpPr txBox="1"/>
              <p:nvPr/>
            </p:nvSpPr>
            <p:spPr>
              <a:xfrm>
                <a:off x="1224787" y="2347096"/>
                <a:ext cx="4926477" cy="8373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r>
                            <a:rPr kumimoji="1" lang="en-US" altLang="ja-JP" sz="2400" b="0" i="1" smtClean="0">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ad>
                            <m:radPr>
                              <m:degHide m:val="on"/>
                              <m:ctrlPr>
                                <a:rPr kumimoji="1" lang="en-US" altLang="ja-JP" sz="2400" b="0" i="1" smtClean="0">
                                  <a:latin typeface="Cambria Math" panose="02040503050406030204" pitchFamily="18" charset="0"/>
                                  <a:ea typeface="メイリオ" panose="020B0604030504040204" pitchFamily="50" charset="-128"/>
                                </a:rPr>
                              </m:ctrlPr>
                            </m:radPr>
                            <m:deg/>
                            <m:e>
                              <m:r>
                                <a:rPr kumimoji="1" lang="en-US" altLang="ja-JP" sz="2400" b="0" i="1" smtClean="0">
                                  <a:latin typeface="Cambria Math" panose="02040503050406030204" pitchFamily="18" charset="0"/>
                                  <a:ea typeface="メイリオ" panose="020B0604030504040204" pitchFamily="50" charset="-128"/>
                                </a:rPr>
                                <m:t>2</m:t>
                              </m:r>
                              <m:r>
                                <a:rPr kumimoji="1" lang="ja-JP" altLang="en-US" sz="2400" b="0" i="1" smtClean="0">
                                  <a:latin typeface="Cambria Math" panose="02040503050406030204" pitchFamily="18" charset="0"/>
                                  <a:ea typeface="メイリオ" panose="020B0604030504040204" pitchFamily="50" charset="-128"/>
                                </a:rPr>
                                <m:t>𝜋</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b="0" i="1" smtClean="0">
                                      <a:latin typeface="Cambria Math" panose="02040503050406030204" pitchFamily="18" charset="0"/>
                                      <a:ea typeface="メイリオ" panose="020B0604030504040204" pitchFamily="50" charset="-128"/>
                                    </a:rPr>
                                    <m:t>𝜎</m:t>
                                  </m:r>
                                </m:e>
                                <m:sup>
                                  <m:r>
                                    <a:rPr kumimoji="1" lang="en-US" altLang="ja-JP" sz="2400" b="0" i="1" smtClean="0">
                                      <a:latin typeface="Cambria Math" panose="02040503050406030204" pitchFamily="18" charset="0"/>
                                      <a:ea typeface="メイリオ" panose="020B0604030504040204" pitchFamily="50" charset="-128"/>
                                    </a:rPr>
                                    <m:t>2</m:t>
                                  </m:r>
                                </m:sup>
                              </m:sSup>
                            </m:e>
                          </m:rad>
                        </m:den>
                      </m:f>
                      <m:func>
                        <m:funcPr>
                          <m:ctrlPr>
                            <a:rPr kumimoji="1" lang="en-US" altLang="ja-JP" sz="2400" b="0" i="1" smtClean="0">
                              <a:latin typeface="Cambria Math" panose="02040503050406030204" pitchFamily="18" charset="0"/>
                              <a:ea typeface="メイリオ" panose="020B0604030504040204" pitchFamily="50" charset="-128"/>
                            </a:rPr>
                          </m:ctrlPr>
                        </m:funcPr>
                        <m:fName>
                          <m:r>
                            <m:rPr>
                              <m:sty m:val="p"/>
                            </m:rPr>
                            <a:rPr kumimoji="1" lang="en-US" altLang="ja-JP" sz="2400" b="0" i="0" smtClean="0">
                              <a:latin typeface="Cambria Math" panose="02040503050406030204" pitchFamily="18" charset="0"/>
                              <a:ea typeface="メイリオ" panose="020B0604030504040204" pitchFamily="50" charset="-128"/>
                            </a:rPr>
                            <m:t>exp</m:t>
                          </m:r>
                        </m:fName>
                        <m:e>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𝑧</m:t>
                                      </m:r>
                                    </m:e>
                                    <m:sup>
                                      <m:r>
                                        <a:rPr kumimoji="1" lang="en-US" altLang="ja-JP" sz="2400" b="0" i="1" smtClean="0">
                                          <a:latin typeface="Cambria Math" panose="02040503050406030204" pitchFamily="18" charset="0"/>
                                          <a:ea typeface="メイリオ" panose="020B0604030504040204" pitchFamily="50" charset="-128"/>
                                        </a:rPr>
                                        <m:t>2</m:t>
                                      </m:r>
                                    </m:sup>
                                  </m:sSup>
                                </m:num>
                                <m:den>
                                  <m:r>
                                    <a:rPr kumimoji="1" lang="en-US" altLang="ja-JP" sz="2400" b="0" i="1" smtClean="0">
                                      <a:latin typeface="Cambria Math" panose="02040503050406030204" pitchFamily="18" charset="0"/>
                                      <a:ea typeface="メイリオ" panose="020B0604030504040204" pitchFamily="50" charset="-128"/>
                                    </a:rPr>
                                    <m:t>2</m:t>
                                  </m:r>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8B65E0D-D332-7576-BEB6-F35F67E2DBB7}"/>
                  </a:ext>
                </a:extLst>
              </p:cNvPr>
              <p:cNvSpPr txBox="1">
                <a:spLocks noRot="1" noChangeAspect="1" noMove="1" noResize="1" noEditPoints="1" noAdjustHandles="1" noChangeArrowheads="1" noChangeShapeType="1" noTextEdit="1"/>
              </p:cNvSpPr>
              <p:nvPr/>
            </p:nvSpPr>
            <p:spPr>
              <a:xfrm>
                <a:off x="1224787" y="2347096"/>
                <a:ext cx="4926477" cy="837345"/>
              </a:xfrm>
              <a:prstGeom prst="rect">
                <a:avLst/>
              </a:prstGeom>
              <a:blipFill>
                <a:blip r:embed="rId2"/>
                <a:stretch>
                  <a:fillRect/>
                </a:stretch>
              </a:blipFill>
            </p:spPr>
            <p:txBody>
              <a:bodyPr/>
              <a:lstStyle/>
              <a:p>
                <a:r>
                  <a:rPr lang="ja-JP" altLang="en-US">
                    <a:noFill/>
                  </a:rPr>
                  <a:t> </a:t>
                </a:r>
              </a:p>
            </p:txBody>
          </p:sp>
        </mc:Fallback>
      </mc:AlternateContent>
      <p:sp>
        <p:nvSpPr>
          <p:cNvPr id="9" name="吹き出し: 四角形 8">
            <a:extLst>
              <a:ext uri="{FF2B5EF4-FFF2-40B4-BE49-F238E27FC236}">
                <a16:creationId xmlns:a16="http://schemas.microsoft.com/office/drawing/2014/main" id="{D949B242-1CF6-D17C-5CF3-A4742FD940BF}"/>
              </a:ext>
            </a:extLst>
          </p:cNvPr>
          <p:cNvSpPr/>
          <p:nvPr/>
        </p:nvSpPr>
        <p:spPr>
          <a:xfrm>
            <a:off x="3456756" y="2341656"/>
            <a:ext cx="947651" cy="926869"/>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D89AE90-2876-5BA4-3658-EB9FB349F1DA}"/>
              </a:ext>
            </a:extLst>
          </p:cNvPr>
          <p:cNvSpPr txBox="1"/>
          <p:nvPr/>
        </p:nvSpPr>
        <p:spPr>
          <a:xfrm>
            <a:off x="3171515" y="349516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正規化項</a:t>
            </a:r>
          </a:p>
        </p:txBody>
      </p:sp>
      <p:sp>
        <p:nvSpPr>
          <p:cNvPr id="11" name="吹き出し: 四角形 10">
            <a:extLst>
              <a:ext uri="{FF2B5EF4-FFF2-40B4-BE49-F238E27FC236}">
                <a16:creationId xmlns:a16="http://schemas.microsoft.com/office/drawing/2014/main" id="{85657E21-991D-5164-25B1-581B3092BCF5}"/>
              </a:ext>
            </a:extLst>
          </p:cNvPr>
          <p:cNvSpPr/>
          <p:nvPr/>
        </p:nvSpPr>
        <p:spPr>
          <a:xfrm>
            <a:off x="4473679" y="2336216"/>
            <a:ext cx="1677585" cy="926869"/>
          </a:xfrm>
          <a:prstGeom prst="wedgeRectCallout">
            <a:avLst>
              <a:gd name="adj1" fmla="val 21781"/>
              <a:gd name="adj2" fmla="val 7057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3FD6601-CBE9-14F5-BB4E-83464B8026CE}"/>
                  </a:ext>
                </a:extLst>
              </p:cNvPr>
              <p:cNvSpPr txBox="1"/>
              <p:nvPr/>
            </p:nvSpPr>
            <p:spPr>
              <a:xfrm>
                <a:off x="5011236" y="3448189"/>
                <a:ext cx="6255719" cy="830997"/>
              </a:xfrm>
              <a:prstGeom prst="rect">
                <a:avLst/>
              </a:prstGeom>
              <a:noFill/>
            </p:spPr>
            <p:txBody>
              <a:bodyPr wrap="square" rtlCol="0">
                <a:spAutoFit/>
              </a:bodyPr>
              <a:lstStyle/>
              <a:p>
                <a14:m>
                  <m:oMath xmlns:m="http://schemas.openxmlformats.org/officeDocument/2006/math">
                    <m:r>
                      <m:rPr>
                        <m:sty m:val="p"/>
                      </m:rPr>
                      <a:rPr kumimoji="1" lang="en-US" altLang="ja-JP" sz="2400" b="0" i="0" smtClean="0">
                        <a:latin typeface="Cambria Math" panose="02040503050406030204" pitchFamily="18" charset="0"/>
                        <a:ea typeface="メイリオ" panose="020B0604030504040204" pitchFamily="50" charset="-128"/>
                      </a:rPr>
                      <m:t>exp</m:t>
                    </m:r>
                    <m:r>
                      <a:rPr kumimoji="1" lang="en-US" altLang="ja-JP" sz="2400" b="0" i="0"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変数</m:t>
                    </m:r>
                    <m:r>
                      <a:rPr kumimoji="1" lang="ja-JP" altLang="en-US" sz="2400" i="1" smtClean="0">
                        <a:latin typeface="Cambria Math" panose="02040503050406030204" pitchFamily="18" charset="0"/>
                        <a:ea typeface="メイリオ" panose="020B0604030504040204" pitchFamily="50" charset="-128"/>
                      </a:rPr>
                      <m:t>の</m:t>
                    </m:r>
                    <m:r>
                      <a:rPr kumimoji="1" lang="ja-JP" altLang="en-US" sz="2400" i="1">
                        <a:latin typeface="Cambria Math" panose="02040503050406030204" pitchFamily="18" charset="0"/>
                        <a:ea typeface="メイリオ" panose="020B0604030504040204" pitchFamily="50" charset="-128"/>
                      </a:rPr>
                      <m:t>式</m:t>
                    </m:r>
                    <m:r>
                      <a:rPr kumimoji="1" lang="en-US" altLang="ja-JP" sz="2400" b="0" i="0" smtClean="0">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の形になっていると対数式がシンプルになる（</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は固定値とする）</a:t>
                </a:r>
              </a:p>
            </p:txBody>
          </p:sp>
        </mc:Choice>
        <mc:Fallback xmlns="">
          <p:sp>
            <p:nvSpPr>
              <p:cNvPr id="12" name="テキスト ボックス 11">
                <a:extLst>
                  <a:ext uri="{FF2B5EF4-FFF2-40B4-BE49-F238E27FC236}">
                    <a16:creationId xmlns:a16="http://schemas.microsoft.com/office/drawing/2014/main" id="{93FD6601-CBE9-14F5-BB4E-83464B8026CE}"/>
                  </a:ext>
                </a:extLst>
              </p:cNvPr>
              <p:cNvSpPr txBox="1">
                <a:spLocks noRot="1" noChangeAspect="1" noMove="1" noResize="1" noEditPoints="1" noAdjustHandles="1" noChangeArrowheads="1" noChangeShapeType="1" noTextEdit="1"/>
              </p:cNvSpPr>
              <p:nvPr/>
            </p:nvSpPr>
            <p:spPr>
              <a:xfrm>
                <a:off x="5011236" y="3448189"/>
                <a:ext cx="6255719" cy="830997"/>
              </a:xfrm>
              <a:prstGeom prst="rect">
                <a:avLst/>
              </a:prstGeom>
              <a:blipFill>
                <a:blip r:embed="rId3"/>
                <a:stretch>
                  <a:fillRect l="-1462" t="-4412"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B9AA6C0-CED6-5D92-C030-041EE1C9C9B5}"/>
                  </a:ext>
                </a:extLst>
              </p:cNvPr>
              <p:cNvSpPr txBox="1"/>
              <p:nvPr/>
            </p:nvSpPr>
            <p:spPr>
              <a:xfrm>
                <a:off x="9862644" y="5697206"/>
                <a:ext cx="2049407"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up>
                          <m:r>
                            <a:rPr kumimoji="1" lang="en-US" altLang="ja-JP" sz="2400" b="0" i="1" smtClean="0">
                              <a:latin typeface="Cambria Math" panose="02040503050406030204" pitchFamily="18" charset="0"/>
                              <a:ea typeface="メイリオ" panose="020B0604030504040204" pitchFamily="50" charset="-128"/>
                            </a:rPr>
                            <m:t>−1</m:t>
                          </m:r>
                        </m:sup>
                      </m:sSub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FB9AA6C0-CED6-5D92-C030-041EE1C9C9B5}"/>
                  </a:ext>
                </a:extLst>
              </p:cNvPr>
              <p:cNvSpPr txBox="1">
                <a:spLocks noRot="1" noChangeAspect="1" noMove="1" noResize="1" noEditPoints="1" noAdjustHandles="1" noChangeArrowheads="1" noChangeShapeType="1" noTextEdit="1"/>
              </p:cNvSpPr>
              <p:nvPr/>
            </p:nvSpPr>
            <p:spPr>
              <a:xfrm>
                <a:off x="9862644" y="5697206"/>
                <a:ext cx="2049407" cy="7861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5AF5F9B7-2505-D179-E795-B41ABD978BBE}"/>
                  </a:ext>
                </a:extLst>
              </p:cNvPr>
              <p:cNvSpPr txBox="1"/>
              <p:nvPr/>
            </p:nvSpPr>
            <p:spPr>
              <a:xfrm>
                <a:off x="1224787" y="5445676"/>
                <a:ext cx="3726340"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𝐶</m:t>
                          </m:r>
                        </m:den>
                      </m:f>
                      <m:func>
                        <m:funcPr>
                          <m:ctrlPr>
                            <a:rPr kumimoji="1" lang="en-US" altLang="ja-JP" sz="2400" i="1">
                              <a:latin typeface="Cambria Math" panose="02040503050406030204" pitchFamily="18" charset="0"/>
                              <a:ea typeface="メイリオ" panose="020B0604030504040204" pitchFamily="50" charset="-128"/>
                            </a:rPr>
                          </m:ctrlPr>
                        </m:funcPr>
                        <m:fName>
                          <m:r>
                            <m:rPr>
                              <m:sty m:val="p"/>
                            </m:rPr>
                            <a:rPr kumimoji="1" lang="en-US" altLang="ja-JP" sz="2400">
                              <a:latin typeface="Cambria Math" panose="02040503050406030204" pitchFamily="18" charset="0"/>
                              <a:ea typeface="メイリオ" panose="020B0604030504040204" pitchFamily="50" charset="-128"/>
                            </a:rPr>
                            <m:t>exp</m:t>
                          </m:r>
                        </m:fName>
                        <m:e>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𝜎</m:t>
                                      </m:r>
                                    </m:e>
                                    <m:sup>
                                      <m:r>
                                        <a:rPr kumimoji="1" lang="en-US" altLang="ja-JP" sz="2400" i="1">
                                          <a:latin typeface="Cambria Math" panose="02040503050406030204" pitchFamily="18" charset="0"/>
                                          <a:ea typeface="メイリオ" panose="020B0604030504040204" pitchFamily="50" charset="-128"/>
                                        </a:rPr>
                                        <m:t>2</m:t>
                                      </m:r>
                                    </m:sup>
                                  </m:sSup>
                                </m:den>
                              </m:f>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𝑧</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−1</m:t>
                                  </m:r>
                                </m:sup>
                              </m:sSup>
                            </m:e>
                          </m:d>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5AF5F9B7-2505-D179-E795-B41ABD978BBE}"/>
                  </a:ext>
                </a:extLst>
              </p:cNvPr>
              <p:cNvSpPr txBox="1">
                <a:spLocks noRot="1" noChangeAspect="1" noMove="1" noResize="1" noEditPoints="1" noAdjustHandles="1" noChangeArrowheads="1" noChangeShapeType="1" noTextEdit="1"/>
              </p:cNvSpPr>
              <p:nvPr/>
            </p:nvSpPr>
            <p:spPr>
              <a:xfrm>
                <a:off x="1224787" y="5445676"/>
                <a:ext cx="3726340" cy="829843"/>
              </a:xfrm>
              <a:prstGeom prst="rect">
                <a:avLst/>
              </a:prstGeom>
              <a:blipFill>
                <a:blip r:embed="rId5"/>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87CD5C5E-E70A-2583-5258-F3C63B709A65}"/>
              </a:ext>
            </a:extLst>
          </p:cNvPr>
          <p:cNvSpPr txBox="1"/>
          <p:nvPr/>
        </p:nvSpPr>
        <p:spPr>
          <a:xfrm>
            <a:off x="1042981" y="4338082"/>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正規分布のような事前分布の例</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8751429-1537-6CBC-D9CF-5FA417ACB4B1}"/>
                  </a:ext>
                </a:extLst>
              </p:cNvPr>
              <p:cNvSpPr txBox="1"/>
              <p:nvPr/>
            </p:nvSpPr>
            <p:spPr>
              <a:xfrm>
                <a:off x="5229659" y="5720963"/>
                <a:ext cx="23569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𝑧</m:t>
                          </m:r>
                        </m:e>
                      </m:d>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i="1">
                              <a:latin typeface="Cambria Math" panose="02040503050406030204" pitchFamily="18" charset="0"/>
                              <a:ea typeface="メイリオ" panose="020B0604030504040204" pitchFamily="50" charset="-128"/>
                            </a:rPr>
                            <m:t>−1</m:t>
                          </m:r>
                        </m:sup>
                      </m:sSubSup>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D8751429-1537-6CBC-D9CF-5FA417ACB4B1}"/>
                  </a:ext>
                </a:extLst>
              </p:cNvPr>
              <p:cNvSpPr txBox="1">
                <a:spLocks noRot="1" noChangeAspect="1" noMove="1" noResize="1" noEditPoints="1" noAdjustHandles="1" noChangeArrowheads="1" noChangeShapeType="1" noTextEdit="1"/>
              </p:cNvSpPr>
              <p:nvPr/>
            </p:nvSpPr>
            <p:spPr>
              <a:xfrm>
                <a:off x="5229659" y="5720963"/>
                <a:ext cx="2356927" cy="369332"/>
              </a:xfrm>
              <a:prstGeom prst="rect">
                <a:avLst/>
              </a:prstGeom>
              <a:blipFill>
                <a:blip r:embed="rId6"/>
                <a:stretch>
                  <a:fillRect l="-3101" t="-4918" r="-3101" b="-2950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9A1AE0EB-8209-8F2D-5556-11C7D66C6822}"/>
              </a:ext>
            </a:extLst>
          </p:cNvPr>
          <p:cNvSpPr txBox="1"/>
          <p:nvPr/>
        </p:nvSpPr>
        <p:spPr>
          <a:xfrm>
            <a:off x="1029419" y="4719903"/>
            <a:ext cx="10617009"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指数部分に確率変数</a:t>
            </a:r>
            <a:r>
              <a:rPr kumimoji="1" lang="en-US" altLang="ja-JP" sz="2000" dirty="0">
                <a:latin typeface="メイリオ" panose="020B0604030504040204" pitchFamily="50" charset="-128"/>
                <a:ea typeface="メイリオ" panose="020B0604030504040204" pitchFamily="50" charset="-128"/>
              </a:rPr>
              <a:t>z</a:t>
            </a:r>
            <a:r>
              <a:rPr kumimoji="1" lang="ja-JP" altLang="en-US" sz="2000" dirty="0">
                <a:latin typeface="メイリオ" panose="020B0604030504040204" pitchFamily="50" charset="-128"/>
                <a:ea typeface="メイリオ" panose="020B0604030504040204" pitchFamily="50" charset="-128"/>
              </a:rPr>
              <a:t>の損失関数</a:t>
            </a:r>
            <a:r>
              <a:rPr kumimoji="1" lang="en-US" altLang="ja-JP" sz="2000" dirty="0">
                <a:latin typeface="メイリオ" panose="020B0604030504040204" pitchFamily="50" charset="-128"/>
                <a:ea typeface="メイリオ" panose="020B0604030504040204" pitchFamily="50" charset="-128"/>
              </a:rPr>
              <a:t>J</a:t>
            </a:r>
            <a:r>
              <a:rPr kumimoji="1" lang="ja-JP" altLang="en-US" sz="2000" dirty="0">
                <a:latin typeface="メイリオ" panose="020B0604030504040204" pitchFamily="50" charset="-128"/>
                <a:ea typeface="メイリオ" panose="020B0604030504040204" pitchFamily="50" charset="-128"/>
              </a:rPr>
              <a:t>を導入している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C</a:t>
            </a:r>
            <a:r>
              <a:rPr kumimoji="1" lang="ja-JP" altLang="en-US" sz="2000" dirty="0">
                <a:latin typeface="メイリオ" panose="020B0604030504040204" pitchFamily="50" charset="-128"/>
                <a:ea typeface="メイリオ" panose="020B0604030504040204" pitchFamily="50" charset="-128"/>
              </a:rPr>
              <a:t>は正規化定数なので、これは確率分布になっている（正規分布のようで正規分布でない）</a:t>
            </a:r>
          </a:p>
        </p:txBody>
      </p:sp>
      <p:sp>
        <p:nvSpPr>
          <p:cNvPr id="19" name="テキスト ボックス 18">
            <a:extLst>
              <a:ext uri="{FF2B5EF4-FFF2-40B4-BE49-F238E27FC236}">
                <a16:creationId xmlns:a16="http://schemas.microsoft.com/office/drawing/2014/main" id="{CFBA33CE-9A2F-A213-E9A6-7646FED9BC03}"/>
              </a:ext>
            </a:extLst>
          </p:cNvPr>
          <p:cNvSpPr txBox="1"/>
          <p:nvPr/>
        </p:nvSpPr>
        <p:spPr>
          <a:xfrm>
            <a:off x="8139095" y="586059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対数尤度は</a:t>
            </a:r>
          </a:p>
        </p:txBody>
      </p:sp>
      <p:sp>
        <p:nvSpPr>
          <p:cNvPr id="20" name="テキスト ボックス 19">
            <a:extLst>
              <a:ext uri="{FF2B5EF4-FFF2-40B4-BE49-F238E27FC236}">
                <a16:creationId xmlns:a16="http://schemas.microsoft.com/office/drawing/2014/main" id="{C757B3F2-ABDA-8610-9712-FAFCACF99BA2}"/>
              </a:ext>
            </a:extLst>
          </p:cNvPr>
          <p:cNvSpPr txBox="1"/>
          <p:nvPr/>
        </p:nvSpPr>
        <p:spPr>
          <a:xfrm>
            <a:off x="612475" y="138023"/>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ベイズ推定で有情報事前分布関数を設計する汎用的なテクニック</a:t>
            </a:r>
          </a:p>
        </p:txBody>
      </p:sp>
    </p:spTree>
    <p:extLst>
      <p:ext uri="{BB962C8B-B14F-4D97-AF65-F5344CB8AC3E}">
        <p14:creationId xmlns:p14="http://schemas.microsoft.com/office/powerpoint/2010/main" val="1780200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F8DDB8F-DF2D-83E8-A2E9-BEBC0285F72D}"/>
              </a:ext>
            </a:extLst>
          </p:cNvPr>
          <p:cNvSpPr txBox="1"/>
          <p:nvPr/>
        </p:nvSpPr>
        <p:spPr>
          <a:xfrm>
            <a:off x="556953" y="399011"/>
            <a:ext cx="61189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潜在変数の</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に線形判別情報を導入する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EF01A9B-6936-9C2B-C20D-F85B74EF7B45}"/>
                  </a:ext>
                </a:extLst>
              </p:cNvPr>
              <p:cNvSpPr txBox="1"/>
              <p:nvPr/>
            </p:nvSpPr>
            <p:spPr>
              <a:xfrm>
                <a:off x="864524" y="1213658"/>
                <a:ext cx="5844357" cy="461665"/>
              </a:xfrm>
              <a:prstGeom prst="rect">
                <a:avLst/>
              </a:prstGeom>
              <a:noFill/>
            </p:spPr>
            <p:txBody>
              <a:bodyPr wrap="none" rtlCol="0">
                <a:spAutoFit/>
              </a:bodyPr>
              <a:lstStyle/>
              <a:p>
                <a14:m>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𝐽</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smtClean="0">
                                    <a:latin typeface="Cambria Math" panose="02040503050406030204" pitchFamily="18" charset="0"/>
                                    <a:ea typeface="メイリオ" panose="020B0604030504040204" pitchFamily="50" charset="-128"/>
                                  </a:rPr>
                                  <m:t>𝜎</m:t>
                                </m:r>
                              </m:e>
                              <m:sub>
                                <m:r>
                                  <a:rPr kumimoji="1" lang="en-US" altLang="ja-JP" sz="2400" b="0" i="1" smtClean="0">
                                    <a:latin typeface="Cambria Math" panose="02040503050406030204" pitchFamily="18" charset="0"/>
                                    <a:ea typeface="メイリオ" panose="020B0604030504040204" pitchFamily="50" charset="-128"/>
                                  </a:rPr>
                                  <m:t>𝑑</m:t>
                                </m:r>
                              </m:sub>
                            </m:sSub>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r>
                      <a:rPr kumimoji="1" lang="en-US" altLang="ja-JP" sz="2400" b="0" i="1" smtClean="0">
                        <a:latin typeface="Cambria Math" panose="02040503050406030204" pitchFamily="18" charset="0"/>
                        <a:ea typeface="メイリオ" panose="020B0604030504040204" pitchFamily="50" charset="-128"/>
                      </a:rPr>
                      <m:t>=(12)</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2EF01A9B-6936-9C2B-C20D-F85B74EF7B45}"/>
                  </a:ext>
                </a:extLst>
              </p:cNvPr>
              <p:cNvSpPr txBox="1">
                <a:spLocks noRot="1" noChangeAspect="1" noMove="1" noResize="1" noEditPoints="1" noAdjustHandles="1" noChangeArrowheads="1" noChangeShapeType="1" noTextEdit="1"/>
              </p:cNvSpPr>
              <p:nvPr/>
            </p:nvSpPr>
            <p:spPr>
              <a:xfrm>
                <a:off x="864524" y="1213658"/>
                <a:ext cx="5844357" cy="461665"/>
              </a:xfrm>
              <a:prstGeom prst="rect">
                <a:avLst/>
              </a:prstGeom>
              <a:blipFill>
                <a:blip r:embed="rId2"/>
                <a:stretch>
                  <a:fillRect l="-313"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D181624-B566-64C0-FC51-B4D4941DE93B}"/>
                  </a:ext>
                </a:extLst>
              </p:cNvPr>
              <p:cNvSpPr txBox="1"/>
              <p:nvPr/>
            </p:nvSpPr>
            <p:spPr>
              <a:xfrm>
                <a:off x="1186250" y="1830167"/>
                <a:ext cx="3900106" cy="803490"/>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𝐽</m:t>
                      </m:r>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𝑛</m:t>
                              </m:r>
                            </m:sub>
                          </m:sSub>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𝑇</m:t>
                              </m:r>
                            </m:sup>
                          </m:s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𝑤</m:t>
                          </m:r>
                        </m:num>
                        <m:den>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𝑤</m:t>
                              </m:r>
                            </m:e>
                            <m:sup>
                              <m:r>
                                <a:rPr kumimoji="1" lang="en-US" altLang="ja-JP" sz="2400" b="0" i="1" smtClean="0">
                                  <a:latin typeface="Cambria Math" panose="02040503050406030204" pitchFamily="18" charset="0"/>
                                  <a:ea typeface="メイリオ" panose="020B0604030504040204" pitchFamily="50" charset="-128"/>
                                </a:rPr>
                                <m:t>𝑇</m:t>
                              </m:r>
                            </m:sup>
                          </m:s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Sub>
                          <m:r>
                            <a:rPr kumimoji="1" lang="en-US" altLang="ja-JP" sz="2400" b="0" i="1" smtClean="0">
                              <a:latin typeface="Cambria Math" panose="02040503050406030204" pitchFamily="18" charset="0"/>
                              <a:ea typeface="メイリオ" panose="020B0604030504040204" pitchFamily="50" charset="-128"/>
                            </a:rPr>
                            <m:t>𝑤</m:t>
                          </m:r>
                        </m:den>
                      </m:f>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𝑡𝑟</m:t>
                      </m:r>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b="0" i="1" smtClean="0">
                              <a:latin typeface="Cambria Math" panose="02040503050406030204" pitchFamily="18" charset="0"/>
                              <a:ea typeface="メイリオ" panose="020B0604030504040204" pitchFamily="50" charset="-128"/>
                            </a:rPr>
                            <m:t>−1</m:t>
                          </m:r>
                        </m:sup>
                      </m:sSubSup>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6D181624-B566-64C0-FC51-B4D4941DE93B}"/>
                  </a:ext>
                </a:extLst>
              </p:cNvPr>
              <p:cNvSpPr txBox="1">
                <a:spLocks noRot="1" noChangeAspect="1" noMove="1" noResize="1" noEditPoints="1" noAdjustHandles="1" noChangeArrowheads="1" noChangeShapeType="1" noTextEdit="1"/>
              </p:cNvSpPr>
              <p:nvPr/>
            </p:nvSpPr>
            <p:spPr>
              <a:xfrm>
                <a:off x="1186250" y="1830167"/>
                <a:ext cx="3900106" cy="80349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53E1730-C32A-74DA-AEAE-95082B8C986D}"/>
                  </a:ext>
                </a:extLst>
              </p:cNvPr>
              <p:cNvSpPr txBox="1"/>
              <p:nvPr/>
            </p:nvSpPr>
            <p:spPr>
              <a:xfrm>
                <a:off x="4269771" y="3281501"/>
                <a:ext cx="2109873"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sSubSup>
                            <m:sSubSupPr>
                              <m:ctrlPr>
                                <a:rPr kumimoji="1" lang="en-US" altLang="ja-JP" sz="2400" b="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𝑤</m:t>
                              </m:r>
                            </m:sub>
                            <m:sup>
                              <m:r>
                                <a:rPr kumimoji="1" lang="en-US" altLang="ja-JP" sz="2400" b="0" i="1" smtClean="0">
                                  <a:latin typeface="Cambria Math" panose="02040503050406030204" pitchFamily="18" charset="0"/>
                                  <a:ea typeface="メイリオ" panose="020B0604030504040204" pitchFamily="50" charset="-128"/>
                                </a:rPr>
                                <m:t>−1</m:t>
                              </m:r>
                            </m:sup>
                          </m:sSubSup>
                          <m:r>
                            <a:rPr kumimoji="1" lang="en-US" altLang="ja-JP" sz="2400" b="0" i="1" smtClean="0">
                              <a:latin typeface="Cambria Math" panose="02040503050406030204" pitchFamily="18" charset="0"/>
                              <a:ea typeface="メイリオ" panose="020B0604030504040204" pitchFamily="50" charset="-128"/>
                            </a:rPr>
                            <m:t>𝑆</m:t>
                          </m:r>
                        </m:e>
                        <m:sub>
                          <m:r>
                            <a:rPr kumimoji="1" lang="en-US" altLang="ja-JP" sz="2400" b="0" i="1" smtClean="0">
                              <a:latin typeface="Cambria Math" panose="02040503050406030204" pitchFamily="18" charset="0"/>
                              <a:ea typeface="メイリオ" panose="020B0604030504040204" pitchFamily="50" charset="-128"/>
                            </a:rPr>
                            <m:t>𝑏</m:t>
                          </m:r>
                        </m:sub>
                      </m:sSub>
                      <m:r>
                        <a:rPr kumimoji="1" lang="en-US" altLang="ja-JP" sz="2400" b="0" i="1" smtClean="0">
                          <a:latin typeface="Cambria Math" panose="02040503050406030204" pitchFamily="18" charset="0"/>
                          <a:ea typeface="メイリオ" panose="020B0604030504040204" pitchFamily="50" charset="-128"/>
                        </a:rPr>
                        <m:t>𝑤</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b="0" i="1" smtClean="0">
                          <a:latin typeface="Cambria Math" panose="02040503050406030204" pitchFamily="18" charset="0"/>
                          <a:ea typeface="メイリオ" panose="020B0604030504040204" pitchFamily="50" charset="-128"/>
                        </a:rPr>
                        <m:t>𝜆</m:t>
                      </m:r>
                      <m:r>
                        <a:rPr kumimoji="1" lang="en-US" altLang="ja-JP" sz="2400" b="0" i="1" smtClean="0">
                          <a:latin typeface="Cambria Math" panose="02040503050406030204" pitchFamily="18" charset="0"/>
                          <a:ea typeface="メイリオ" panose="020B0604030504040204" pitchFamily="50" charset="-128"/>
                        </a:rPr>
                        <m:t>𝑤</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53E1730-C32A-74DA-AEAE-95082B8C986D}"/>
                  </a:ext>
                </a:extLst>
              </p:cNvPr>
              <p:cNvSpPr txBox="1">
                <a:spLocks noRot="1" noChangeAspect="1" noMove="1" noResize="1" noEditPoints="1" noAdjustHandles="1" noChangeArrowheads="1" noChangeShapeType="1" noTextEdit="1"/>
              </p:cNvSpPr>
              <p:nvPr/>
            </p:nvSpPr>
            <p:spPr>
              <a:xfrm>
                <a:off x="4269771" y="3281501"/>
                <a:ext cx="2109873" cy="461665"/>
              </a:xfrm>
              <a:prstGeom prst="rect">
                <a:avLst/>
              </a:prstGeom>
              <a:blipFill>
                <a:blip r:embed="rId4"/>
                <a:stretch>
                  <a:fillRect/>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FEC2DC4E-CB67-A480-B27E-2B85C0C56E49}"/>
              </a:ext>
            </a:extLst>
          </p:cNvPr>
          <p:cNvPicPr>
            <a:picLocks noChangeAspect="1"/>
          </p:cNvPicPr>
          <p:nvPr/>
        </p:nvPicPr>
        <p:blipFill>
          <a:blip r:embed="rId5"/>
          <a:stretch>
            <a:fillRect/>
          </a:stretch>
        </p:blipFill>
        <p:spPr>
          <a:xfrm>
            <a:off x="4410011" y="3982274"/>
            <a:ext cx="8070279" cy="4953429"/>
          </a:xfrm>
          <a:prstGeom prst="rect">
            <a:avLst/>
          </a:prstGeom>
        </p:spPr>
      </p:pic>
      <p:sp>
        <p:nvSpPr>
          <p:cNvPr id="7" name="テキスト ボックス 6">
            <a:extLst>
              <a:ext uri="{FF2B5EF4-FFF2-40B4-BE49-F238E27FC236}">
                <a16:creationId xmlns:a16="http://schemas.microsoft.com/office/drawing/2014/main" id="{F2CC9359-35D2-4E7B-7194-24A105E71BDF}"/>
              </a:ext>
            </a:extLst>
          </p:cNvPr>
          <p:cNvSpPr txBox="1"/>
          <p:nvPr/>
        </p:nvSpPr>
        <p:spPr>
          <a:xfrm>
            <a:off x="781396" y="3591992"/>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トレースの公式を使う</a:t>
            </a:r>
          </a:p>
        </p:txBody>
      </p:sp>
      <p:sp>
        <p:nvSpPr>
          <p:cNvPr id="8" name="テキスト ボックス 7">
            <a:extLst>
              <a:ext uri="{FF2B5EF4-FFF2-40B4-BE49-F238E27FC236}">
                <a16:creationId xmlns:a16="http://schemas.microsoft.com/office/drawing/2014/main" id="{0F194A8D-2578-44D4-5803-CE2921C61805}"/>
              </a:ext>
            </a:extLst>
          </p:cNvPr>
          <p:cNvSpPr txBox="1"/>
          <p:nvPr/>
        </p:nvSpPr>
        <p:spPr>
          <a:xfrm>
            <a:off x="864524" y="4430684"/>
            <a:ext cx="837479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6"/>
              </a:rPr>
              <a:t>https://academ-aid.com/statistics/kl-div-multi-normal</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E78211EC-DC25-23E2-2CDB-902CF9EAB31E}"/>
              </a:ext>
            </a:extLst>
          </p:cNvPr>
          <p:cNvSpPr txBox="1"/>
          <p:nvPr/>
        </p:nvSpPr>
        <p:spPr>
          <a:xfrm>
            <a:off x="781396" y="5793971"/>
            <a:ext cx="61542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対数尤度関数の</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項は、結局</a:t>
            </a:r>
            <a:r>
              <a:rPr kumimoji="1" lang="en-US" altLang="ja-JP" sz="2400" dirty="0">
                <a:latin typeface="メイリオ" panose="020B0604030504040204" pitchFamily="50" charset="-128"/>
                <a:ea typeface="メイリオ" panose="020B0604030504040204" pitchFamily="50" charset="-128"/>
              </a:rPr>
              <a:t>(13)</a:t>
            </a:r>
            <a:r>
              <a:rPr kumimoji="1" lang="ja-JP" altLang="en-US" sz="2400" dirty="0">
                <a:latin typeface="メイリオ" panose="020B0604030504040204" pitchFamily="50" charset="-128"/>
                <a:ea typeface="メイリオ" panose="020B0604030504040204" pitchFamily="50" charset="-128"/>
              </a:rPr>
              <a:t>になる</a:t>
            </a:r>
          </a:p>
        </p:txBody>
      </p:sp>
      <p:sp>
        <p:nvSpPr>
          <p:cNvPr id="10" name="テキスト ボックス 9">
            <a:extLst>
              <a:ext uri="{FF2B5EF4-FFF2-40B4-BE49-F238E27FC236}">
                <a16:creationId xmlns:a16="http://schemas.microsoft.com/office/drawing/2014/main" id="{44C79611-A8B2-93C5-A04E-996BDD3968C0}"/>
              </a:ext>
            </a:extLst>
          </p:cNvPr>
          <p:cNvSpPr txBox="1"/>
          <p:nvPr/>
        </p:nvSpPr>
        <p:spPr>
          <a:xfrm>
            <a:off x="7351117" y="1856831"/>
            <a:ext cx="417973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LDA</a:t>
            </a:r>
            <a:r>
              <a:rPr kumimoji="1" lang="ja-JP" altLang="en-US" sz="2400" dirty="0">
                <a:latin typeface="メイリオ" panose="020B0604030504040204" pitchFamily="50" charset="-128"/>
                <a:ea typeface="メイリオ" panose="020B0604030504040204" pitchFamily="50" charset="-128"/>
              </a:rPr>
              <a:t>評価関数（証明は以下）</a:t>
            </a:r>
          </a:p>
        </p:txBody>
      </p:sp>
      <p:sp>
        <p:nvSpPr>
          <p:cNvPr id="11" name="テキスト ボックス 10">
            <a:extLst>
              <a:ext uri="{FF2B5EF4-FFF2-40B4-BE49-F238E27FC236}">
                <a16:creationId xmlns:a16="http://schemas.microsoft.com/office/drawing/2014/main" id="{18914A3E-DB77-F4D6-2376-4A4AF573B28A}"/>
              </a:ext>
            </a:extLst>
          </p:cNvPr>
          <p:cNvSpPr txBox="1"/>
          <p:nvPr/>
        </p:nvSpPr>
        <p:spPr>
          <a:xfrm>
            <a:off x="7506393" y="2497514"/>
            <a:ext cx="6634445"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7"/>
              </a:rPr>
              <a:t>https://hkawabata.github.io/technical-note/note/ML/Preprocess/lda.html</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13" name="正方形/長方形 12">
            <a:extLst>
              <a:ext uri="{FF2B5EF4-FFF2-40B4-BE49-F238E27FC236}">
                <a16:creationId xmlns:a16="http://schemas.microsoft.com/office/drawing/2014/main" id="{1C6F0843-4911-E2E1-C31E-6F653171EF2E}"/>
              </a:ext>
            </a:extLst>
          </p:cNvPr>
          <p:cNvSpPr/>
          <p:nvPr/>
        </p:nvSpPr>
        <p:spPr>
          <a:xfrm>
            <a:off x="2156604" y="1785912"/>
            <a:ext cx="1293962" cy="8717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4961C02-240F-FC4B-DAEA-96202F1FA1FC}"/>
              </a:ext>
            </a:extLst>
          </p:cNvPr>
          <p:cNvCxnSpPr>
            <a:stCxn id="13" idx="2"/>
            <a:endCxn id="10" idx="1"/>
          </p:cNvCxnSpPr>
          <p:nvPr/>
        </p:nvCxnSpPr>
        <p:spPr>
          <a:xfrm rot="5400000" flipH="1" flipV="1">
            <a:off x="4792331" y="98918"/>
            <a:ext cx="570039" cy="4547532"/>
          </a:xfrm>
          <a:prstGeom prst="bentConnector4">
            <a:avLst>
              <a:gd name="adj1" fmla="val -40103"/>
              <a:gd name="adj2" fmla="val 5711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0274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DDED776-6812-BFF3-DF63-969869747AA3}"/>
              </a:ext>
            </a:extLst>
          </p:cNvPr>
          <p:cNvSpPr txBox="1"/>
          <p:nvPr/>
        </p:nvSpPr>
        <p:spPr>
          <a:xfrm>
            <a:off x="912203" y="2201323"/>
            <a:ext cx="8133124"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https://note.com/dean_ediburgh/n/n14851a0e9327</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6381FB99-1B01-5E97-3184-F4652D676A4C}"/>
              </a:ext>
            </a:extLst>
          </p:cNvPr>
          <p:cNvPicPr>
            <a:picLocks noChangeAspect="1"/>
          </p:cNvPicPr>
          <p:nvPr/>
        </p:nvPicPr>
        <p:blipFill>
          <a:blip r:embed="rId3"/>
          <a:stretch>
            <a:fillRect/>
          </a:stretch>
        </p:blipFill>
        <p:spPr>
          <a:xfrm>
            <a:off x="912203" y="1015056"/>
            <a:ext cx="9401404" cy="971362"/>
          </a:xfrm>
          <a:prstGeom prst="rect">
            <a:avLst/>
          </a:prstGeom>
        </p:spPr>
      </p:pic>
      <p:sp>
        <p:nvSpPr>
          <p:cNvPr id="12" name="テキスト ボックス 11">
            <a:extLst>
              <a:ext uri="{FF2B5EF4-FFF2-40B4-BE49-F238E27FC236}">
                <a16:creationId xmlns:a16="http://schemas.microsoft.com/office/drawing/2014/main" id="{C1FE90E1-FB3B-46B1-F13C-79B8E9C62F9D}"/>
              </a:ext>
            </a:extLst>
          </p:cNvPr>
          <p:cNvSpPr txBox="1"/>
          <p:nvPr/>
        </p:nvSpPr>
        <p:spPr>
          <a:xfrm>
            <a:off x="643189" y="172638"/>
            <a:ext cx="1218795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多変量正規分布の対数尤度の式、行列式の部分および最後の項はトレースで表現できる</a:t>
            </a:r>
          </a:p>
        </p:txBody>
      </p:sp>
      <p:pic>
        <p:nvPicPr>
          <p:cNvPr id="14" name="図 13">
            <a:extLst>
              <a:ext uri="{FF2B5EF4-FFF2-40B4-BE49-F238E27FC236}">
                <a16:creationId xmlns:a16="http://schemas.microsoft.com/office/drawing/2014/main" id="{4251FD61-ED4F-391F-E171-930A5026844B}"/>
              </a:ext>
            </a:extLst>
          </p:cNvPr>
          <p:cNvPicPr>
            <a:picLocks noChangeAspect="1"/>
          </p:cNvPicPr>
          <p:nvPr/>
        </p:nvPicPr>
        <p:blipFill>
          <a:blip r:embed="rId4"/>
          <a:stretch>
            <a:fillRect/>
          </a:stretch>
        </p:blipFill>
        <p:spPr>
          <a:xfrm>
            <a:off x="854014" y="3078686"/>
            <a:ext cx="5342083" cy="2278577"/>
          </a:xfrm>
          <a:prstGeom prst="rect">
            <a:avLst/>
          </a:prstGeom>
        </p:spPr>
      </p:pic>
      <p:sp>
        <p:nvSpPr>
          <p:cNvPr id="15" name="テキスト ボックス 14">
            <a:extLst>
              <a:ext uri="{FF2B5EF4-FFF2-40B4-BE49-F238E27FC236}">
                <a16:creationId xmlns:a16="http://schemas.microsoft.com/office/drawing/2014/main" id="{620AB1C4-C2F9-40BF-D9BB-88E16526250E}"/>
              </a:ext>
            </a:extLst>
          </p:cNvPr>
          <p:cNvSpPr txBox="1"/>
          <p:nvPr/>
        </p:nvSpPr>
        <p:spPr>
          <a:xfrm>
            <a:off x="1025450" y="5779524"/>
            <a:ext cx="10341293" cy="954107"/>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5"/>
              </a:rPr>
              <a:t>https://dora.bk.tsukuba.ac.jp/~takeuchi/?%E7%B7%9A%E5%BD%A2%E4%BB%A3%E6%95%B0%EF%BC%A9/%E5%AF%BE%E8%A7%92%E5%8C%96%EF%BC%88%E4%B8%80%E8%88%AC%E3%81%AE%E5%A0%B4%E5%90%88%EF%BC%89#kdfab8bf</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81324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7EAB843-ACFA-6735-C3D1-AA6A4F007FB2}"/>
                  </a:ext>
                </a:extLst>
              </p:cNvPr>
              <p:cNvSpPr txBox="1"/>
              <p:nvPr/>
            </p:nvSpPr>
            <p:spPr>
              <a:xfrm>
                <a:off x="1230284" y="1763674"/>
                <a:ext cx="190097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𝒩</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𝑛</m:t>
                              </m:r>
                            </m:sub>
                          </m:sSub>
                        </m:e>
                        <m:e>
                          <m:r>
                            <a:rPr kumimoji="1" lang="en-US" altLang="ja-JP" sz="2400" i="1">
                              <a:latin typeface="Cambria Math" panose="02040503050406030204" pitchFamily="18" charset="0"/>
                              <a:ea typeface="メイリオ" panose="020B0604030504040204" pitchFamily="50" charset="-128"/>
                            </a:rPr>
                            <m:t>0,</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𝑰</m:t>
                              </m:r>
                            </m:e>
                            <m:sub>
                              <m:r>
                                <a:rPr kumimoji="1" lang="en-US" altLang="ja-JP" sz="2400" i="1">
                                  <a:latin typeface="Cambria Math" panose="02040503050406030204" pitchFamily="18" charset="0"/>
                                  <a:ea typeface="メイリオ" panose="020B0604030504040204" pitchFamily="50" charset="-128"/>
                                </a:rPr>
                                <m:t>𝑚</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97EAB843-ACFA-6735-C3D1-AA6A4F007FB2}"/>
                  </a:ext>
                </a:extLst>
              </p:cNvPr>
              <p:cNvSpPr txBox="1">
                <a:spLocks noRot="1" noChangeAspect="1" noMove="1" noResize="1" noEditPoints="1" noAdjustHandles="1" noChangeArrowheads="1" noChangeShapeType="1" noTextEdit="1"/>
              </p:cNvSpPr>
              <p:nvPr/>
            </p:nvSpPr>
            <p:spPr>
              <a:xfrm>
                <a:off x="1230284" y="1763674"/>
                <a:ext cx="1900970" cy="461665"/>
              </a:xfrm>
              <a:prstGeom prst="rect">
                <a:avLst/>
              </a:prstGeom>
              <a:blipFill>
                <a:blip r:embed="rId2"/>
                <a:stretch>
                  <a:fillRect/>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1293D18-485A-CADA-4D2D-38ED527467A9}"/>
              </a:ext>
            </a:extLst>
          </p:cNvPr>
          <p:cNvSpPr txBox="1"/>
          <p:nvPr/>
        </p:nvSpPr>
        <p:spPr>
          <a:xfrm>
            <a:off x="1080655" y="515389"/>
            <a:ext cx="581120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潜在変数を線形判別の有情報</a:t>
            </a:r>
            <a:r>
              <a:rPr kumimoji="1" lang="en-US" altLang="ja-JP" sz="2400" dirty="0">
                <a:latin typeface="メイリオ" panose="020B0604030504040204" pitchFamily="50" charset="-128"/>
                <a:ea typeface="メイリオ" panose="020B0604030504040204" pitchFamily="50" charset="-128"/>
              </a:rPr>
              <a:t>prior</a:t>
            </a:r>
            <a:r>
              <a:rPr kumimoji="1" lang="ja-JP" altLang="en-US" sz="2400" dirty="0">
                <a:latin typeface="メイリオ" panose="020B0604030504040204" pitchFamily="50" charset="-128"/>
                <a:ea typeface="メイリオ" panose="020B0604030504040204" pitchFamily="50" charset="-128"/>
              </a:rPr>
              <a:t>にする</a:t>
            </a:r>
          </a:p>
        </p:txBody>
      </p:sp>
      <p:pic>
        <p:nvPicPr>
          <p:cNvPr id="4" name="図 3">
            <a:extLst>
              <a:ext uri="{FF2B5EF4-FFF2-40B4-BE49-F238E27FC236}">
                <a16:creationId xmlns:a16="http://schemas.microsoft.com/office/drawing/2014/main" id="{B485380E-6FDF-E274-3E04-C0CCADDE6D56}"/>
              </a:ext>
            </a:extLst>
          </p:cNvPr>
          <p:cNvPicPr>
            <a:picLocks noChangeAspect="1"/>
          </p:cNvPicPr>
          <p:nvPr/>
        </p:nvPicPr>
        <p:blipFill>
          <a:blip r:embed="rId3"/>
          <a:stretch>
            <a:fillRect/>
          </a:stretch>
        </p:blipFill>
        <p:spPr>
          <a:xfrm>
            <a:off x="6864528" y="4310458"/>
            <a:ext cx="2507916" cy="639036"/>
          </a:xfrm>
          <a:prstGeom prst="rect">
            <a:avLst/>
          </a:prstGeom>
        </p:spPr>
      </p:pic>
      <p:pic>
        <p:nvPicPr>
          <p:cNvPr id="5" name="図 4">
            <a:extLst>
              <a:ext uri="{FF2B5EF4-FFF2-40B4-BE49-F238E27FC236}">
                <a16:creationId xmlns:a16="http://schemas.microsoft.com/office/drawing/2014/main" id="{1BF63CBD-9242-C33B-709E-66FE75DA43FD}"/>
              </a:ext>
            </a:extLst>
          </p:cNvPr>
          <p:cNvPicPr>
            <a:picLocks noChangeAspect="1"/>
          </p:cNvPicPr>
          <p:nvPr/>
        </p:nvPicPr>
        <p:blipFill>
          <a:blip r:embed="rId4"/>
          <a:stretch>
            <a:fillRect/>
          </a:stretch>
        </p:blipFill>
        <p:spPr>
          <a:xfrm>
            <a:off x="4876703" y="3648288"/>
            <a:ext cx="3241783" cy="813157"/>
          </a:xfrm>
          <a:prstGeom prst="rect">
            <a:avLst/>
          </a:prstGeom>
        </p:spPr>
      </p:pic>
      <p:pic>
        <p:nvPicPr>
          <p:cNvPr id="6" name="図 5">
            <a:extLst>
              <a:ext uri="{FF2B5EF4-FFF2-40B4-BE49-F238E27FC236}">
                <a16:creationId xmlns:a16="http://schemas.microsoft.com/office/drawing/2014/main" id="{C2716D8B-7D45-1DD2-5F80-D63D2DDBB5D3}"/>
              </a:ext>
            </a:extLst>
          </p:cNvPr>
          <p:cNvPicPr>
            <a:picLocks noChangeAspect="1"/>
          </p:cNvPicPr>
          <p:nvPr/>
        </p:nvPicPr>
        <p:blipFill>
          <a:blip r:embed="rId5"/>
          <a:stretch>
            <a:fillRect/>
          </a:stretch>
        </p:blipFill>
        <p:spPr>
          <a:xfrm>
            <a:off x="1463781" y="2432612"/>
            <a:ext cx="5428080" cy="895353"/>
          </a:xfrm>
          <a:prstGeom prst="rect">
            <a:avLst/>
          </a:prstGeom>
        </p:spPr>
      </p:pic>
      <p:sp>
        <p:nvSpPr>
          <p:cNvPr id="7" name="矢印: 下 6">
            <a:extLst>
              <a:ext uri="{FF2B5EF4-FFF2-40B4-BE49-F238E27FC236}">
                <a16:creationId xmlns:a16="http://schemas.microsoft.com/office/drawing/2014/main" id="{14EA9499-43D6-35BB-0AFB-3B3AC300A390}"/>
              </a:ext>
            </a:extLst>
          </p:cNvPr>
          <p:cNvSpPr/>
          <p:nvPr/>
        </p:nvSpPr>
        <p:spPr>
          <a:xfrm flipV="1">
            <a:off x="5661073" y="3256756"/>
            <a:ext cx="618647" cy="304800"/>
          </a:xfrm>
          <a:prstGeom prst="down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779E850-A556-E29E-4FBA-B93F773CAE0E}"/>
              </a:ext>
            </a:extLst>
          </p:cNvPr>
          <p:cNvSpPr txBox="1"/>
          <p:nvPr/>
        </p:nvSpPr>
        <p:spPr>
          <a:xfrm>
            <a:off x="8221287" y="3848793"/>
            <a:ext cx="18101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有情報</a:t>
            </a:r>
            <a:r>
              <a:rPr kumimoji="1" lang="en-US" altLang="ja-JP" sz="2400" dirty="0">
                <a:latin typeface="メイリオ" panose="020B0604030504040204" pitchFamily="50" charset="-128"/>
                <a:ea typeface="メイリオ" panose="020B0604030504040204" pitchFamily="50" charset="-128"/>
              </a:rPr>
              <a:t>prior</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90ECE34-3EBD-DA9E-DF7D-C00202EABC49}"/>
              </a:ext>
            </a:extLst>
          </p:cNvPr>
          <p:cNvSpPr txBox="1"/>
          <p:nvPr/>
        </p:nvSpPr>
        <p:spPr>
          <a:xfrm>
            <a:off x="6279720" y="3178323"/>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対数尤度をとった</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9A235FB-AEF5-0B94-C878-5977DB67F3C0}"/>
                  </a:ext>
                </a:extLst>
              </p:cNvPr>
              <p:cNvSpPr txBox="1"/>
              <p:nvPr/>
            </p:nvSpPr>
            <p:spPr>
              <a:xfrm>
                <a:off x="473305" y="690652"/>
                <a:ext cx="10638040"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r>
                                <a:rPr kumimoji="1" lang="en-US" altLang="ja-JP" sz="2000" b="0" i="1" smtClean="0">
                                  <a:latin typeface="Cambria Math" panose="02040503050406030204" pitchFamily="18" charset="0"/>
                                  <a:ea typeface="メイリオ" panose="020B0604030504040204" pitchFamily="50" charset="-128"/>
                                </a:rPr>
                                <m:t>=</m:t>
                              </m:r>
                            </m:e>
                          </m:nary>
                        </m:e>
                      </m:func>
                      <m:nary>
                        <m:naryPr>
                          <m:chr m:val="∑"/>
                          <m:ctrlPr>
                            <a:rPr kumimoji="1" lang="en-US" altLang="ja-JP" sz="2000" b="0" i="1" smtClean="0">
                              <a:latin typeface="Cambria Math" panose="02040503050406030204" pitchFamily="18" charset="0"/>
                              <a:ea typeface="メイリオ" panose="020B0604030504040204" pitchFamily="50" charset="-128"/>
                            </a:rPr>
                          </m:ctrlPr>
                        </m:naryPr>
                        <m:sub>
                          <m:r>
                            <m:rPr>
                              <m:brk m:alnAt="23"/>
                            </m:rPr>
                            <a:rPr kumimoji="1" lang="en-US" altLang="ja-JP" sz="2000" b="0" i="1" smtClean="0">
                              <a:latin typeface="Cambria Math" panose="02040503050406030204" pitchFamily="18" charset="0"/>
                              <a:ea typeface="メイリオ" panose="020B0604030504040204" pitchFamily="50" charset="-128"/>
                            </a:rPr>
                            <m:t>𝑛</m:t>
                          </m:r>
                          <m:r>
                            <a:rPr kumimoji="1" lang="en-US" altLang="ja-JP" sz="2000" b="0" i="1" smtClean="0">
                              <a:latin typeface="Cambria Math" panose="02040503050406030204" pitchFamily="18" charset="0"/>
                              <a:ea typeface="メイリオ" panose="020B0604030504040204" pitchFamily="50" charset="-128"/>
                            </a:rPr>
                            <m:t>=0</m:t>
                          </m:r>
                        </m:sub>
                        <m:sup>
                          <m:r>
                            <a:rPr kumimoji="1" lang="en-US" altLang="ja-JP" sz="2000" b="0" i="1" smtClean="0">
                              <a:latin typeface="Cambria Math" panose="02040503050406030204" pitchFamily="18" charset="0"/>
                              <a:ea typeface="メイリオ" panose="020B0604030504040204" pitchFamily="50" charset="-128"/>
                            </a:rPr>
                            <m:t>𝑁</m:t>
                          </m:r>
                          <m:r>
                            <a:rPr kumimoji="1" lang="en-US" altLang="ja-JP" sz="2000" b="0" i="1" smtClean="0">
                              <a:latin typeface="Cambria Math" panose="02040503050406030204" pitchFamily="18" charset="0"/>
                              <a:ea typeface="メイリオ" panose="020B0604030504040204" pitchFamily="50" charset="-128"/>
                            </a:rPr>
                            <m:t>−1</m:t>
                          </m:r>
                        </m:sup>
                        <m:e>
                          <m:func>
                            <m:funcPr>
                              <m:ctrlPr>
                                <a:rPr kumimoji="1" lang="en-US" altLang="ja-JP" sz="2000" b="0" i="1" smtClean="0">
                                  <a:latin typeface="Cambria Math" panose="02040503050406030204" pitchFamily="18" charset="0"/>
                                  <a:ea typeface="メイリオ" panose="020B0604030504040204" pitchFamily="50" charset="-128"/>
                                </a:rPr>
                              </m:ctrlPr>
                            </m:funcPr>
                            <m:fName>
                              <m:r>
                                <m:rPr>
                                  <m:sty m:val="p"/>
                                </m:rPr>
                                <a:rPr kumimoji="1" lang="en-US" altLang="ja-JP" sz="2000" b="0" i="0" smtClean="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𝑥</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𝑊</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𝑑</m:t>
                                      </m:r>
                                    </m:sub>
                                  </m:sSub>
                                </m:e>
                              </m:d>
                              <m:r>
                                <a:rPr kumimoji="1" lang="en-US" altLang="ja-JP" sz="2000" b="0" i="1" smtClean="0">
                                  <a:latin typeface="Cambria Math" panose="02040503050406030204" pitchFamily="18" charset="0"/>
                                  <a:ea typeface="メイリオ" panose="020B0604030504040204" pitchFamily="50" charset="-128"/>
                                </a:rPr>
                                <m:t>+</m:t>
                              </m:r>
                              <m:nary>
                                <m:naryPr>
                                  <m:chr m:val="∑"/>
                                  <m:ctrlPr>
                                    <a:rPr kumimoji="1" lang="en-US" altLang="ja-JP" sz="2000" i="1">
                                      <a:latin typeface="Cambria Math" panose="02040503050406030204" pitchFamily="18" charset="0"/>
                                      <a:ea typeface="メイリオ" panose="020B0604030504040204" pitchFamily="50" charset="-128"/>
                                    </a:rPr>
                                  </m:ctrlPr>
                                </m:naryPr>
                                <m:sub>
                                  <m:r>
                                    <m:rPr>
                                      <m:brk m:alnAt="23"/>
                                    </m:rPr>
                                    <a:rPr kumimoji="1" lang="en-US" altLang="ja-JP" sz="2000" i="1">
                                      <a:latin typeface="Cambria Math" panose="02040503050406030204" pitchFamily="18" charset="0"/>
                                      <a:ea typeface="メイリオ" panose="020B0604030504040204" pitchFamily="50" charset="-128"/>
                                    </a:rPr>
                                    <m:t>𝑛</m:t>
                                  </m:r>
                                  <m:r>
                                    <a:rPr kumimoji="1" lang="en-US" altLang="ja-JP" sz="2000" i="1">
                                      <a:latin typeface="Cambria Math" panose="02040503050406030204" pitchFamily="18" charset="0"/>
                                      <a:ea typeface="メイリオ" panose="020B0604030504040204" pitchFamily="50" charset="-128"/>
                                    </a:rPr>
                                    <m:t>=0</m:t>
                                  </m:r>
                                </m:sub>
                                <m:sup>
                                  <m:r>
                                    <a:rPr kumimoji="1" lang="en-US" altLang="ja-JP" sz="2000" i="1">
                                      <a:latin typeface="Cambria Math" panose="02040503050406030204" pitchFamily="18" charset="0"/>
                                      <a:ea typeface="メイリオ" panose="020B0604030504040204" pitchFamily="50" charset="-128"/>
                                    </a:rPr>
                                    <m:t>𝑁</m:t>
                                  </m:r>
                                  <m:r>
                                    <a:rPr kumimoji="1" lang="en-US" altLang="ja-JP" sz="2000" i="1">
                                      <a:latin typeface="Cambria Math" panose="02040503050406030204" pitchFamily="18" charset="0"/>
                                      <a:ea typeface="メイリオ" panose="020B0604030504040204" pitchFamily="50" charset="-128"/>
                                    </a:rPr>
                                    <m:t>−1</m:t>
                                  </m:r>
                                </m:sup>
                                <m:e>
                                  <m:func>
                                    <m:funcPr>
                                      <m:ctrlPr>
                                        <a:rPr kumimoji="1" lang="en-US" altLang="ja-JP" sz="2000" i="1">
                                          <a:latin typeface="Cambria Math" panose="02040503050406030204" pitchFamily="18" charset="0"/>
                                          <a:ea typeface="メイリオ" panose="020B0604030504040204" pitchFamily="50" charset="-128"/>
                                        </a:rPr>
                                      </m:ctrlPr>
                                    </m:funcPr>
                                    <m:fName>
                                      <m:r>
                                        <m:rPr>
                                          <m:sty m:val="p"/>
                                        </m:rPr>
                                        <a:rPr kumimoji="1" lang="en-US" altLang="ja-JP" sz="2000">
                                          <a:latin typeface="Cambria Math" panose="02040503050406030204" pitchFamily="18" charset="0"/>
                                          <a:ea typeface="メイリオ" panose="020B0604030504040204" pitchFamily="50" charset="-128"/>
                                        </a:rPr>
                                        <m:t>log</m:t>
                                      </m:r>
                                    </m:fName>
                                    <m:e>
                                      <m:r>
                                        <a:rPr kumimoji="1" lang="ja-JP" altLang="en-US" sz="2000" i="1">
                                          <a:latin typeface="Cambria Math" panose="02040503050406030204" pitchFamily="18" charset="0"/>
                                          <a:ea typeface="メイリオ" panose="020B0604030504040204" pitchFamily="50" charset="-128"/>
                                        </a:rPr>
                                        <m:t>𝒩</m:t>
                                      </m:r>
                                      <m:d>
                                        <m:dPr>
                                          <m:ctrlPr>
                                            <a:rPr kumimoji="1" lang="en-US" altLang="ja-JP" sz="2000" i="1">
                                              <a:latin typeface="Cambria Math" panose="02040503050406030204" pitchFamily="18" charset="0"/>
                                              <a:ea typeface="メイリオ" panose="020B0604030504040204" pitchFamily="50" charset="-128"/>
                                            </a:rPr>
                                          </m:ctrlPr>
                                        </m:dP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e>
                                        <m:e>
                                          <m:r>
                                            <a:rPr kumimoji="1" lang="en-US" altLang="ja-JP" sz="2000" i="1">
                                              <a:latin typeface="Cambria Math" panose="02040503050406030204" pitchFamily="18" charset="0"/>
                                              <a:ea typeface="メイリオ" panose="020B0604030504040204" pitchFamily="50" charset="-128"/>
                                            </a:rPr>
                                            <m:t>0,</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𝑰</m:t>
                                              </m:r>
                                            </m:e>
                                            <m:sub>
                                              <m:r>
                                                <a:rPr kumimoji="1" lang="en-US" altLang="ja-JP" sz="2000" i="1">
                                                  <a:latin typeface="Cambria Math" panose="02040503050406030204" pitchFamily="18" charset="0"/>
                                                  <a:ea typeface="メイリオ" panose="020B0604030504040204" pitchFamily="50" charset="-128"/>
                                                </a:rPr>
                                                <m:t>𝑚</m:t>
                                              </m:r>
                                            </m:sub>
                                          </m:sSub>
                                        </m:e>
                                      </m:d>
                                    </m:e>
                                  </m:func>
                                </m:e>
                              </m:nary>
                            </m:e>
                          </m:func>
                        </m:e>
                      </m:nary>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9A235FB-AEF5-0B94-C878-5977DB67F3C0}"/>
                  </a:ext>
                </a:extLst>
              </p:cNvPr>
              <p:cNvSpPr txBox="1">
                <a:spLocks noRot="1" noChangeAspect="1" noMove="1" noResize="1" noEditPoints="1" noAdjustHandles="1" noChangeArrowheads="1" noChangeShapeType="1" noTextEdit="1"/>
              </p:cNvSpPr>
              <p:nvPr/>
            </p:nvSpPr>
            <p:spPr>
              <a:xfrm>
                <a:off x="473305" y="690652"/>
                <a:ext cx="10638040" cy="86575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28664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E47EA4-42D7-DF17-10A6-384DA25DE9CE}"/>
              </a:ext>
            </a:extLst>
          </p:cNvPr>
          <p:cNvSpPr txBox="1"/>
          <p:nvPr/>
        </p:nvSpPr>
        <p:spPr>
          <a:xfrm>
            <a:off x="1022465" y="656705"/>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最適化</a:t>
            </a:r>
          </a:p>
        </p:txBody>
      </p:sp>
      <p:sp>
        <p:nvSpPr>
          <p:cNvPr id="3" name="テキスト ボックス 2">
            <a:extLst>
              <a:ext uri="{FF2B5EF4-FFF2-40B4-BE49-F238E27FC236}">
                <a16:creationId xmlns:a16="http://schemas.microsoft.com/office/drawing/2014/main" id="{EA98CCEB-6512-53CD-3391-81E32187D7B5}"/>
              </a:ext>
            </a:extLst>
          </p:cNvPr>
          <p:cNvSpPr txBox="1"/>
          <p:nvPr/>
        </p:nvSpPr>
        <p:spPr>
          <a:xfrm>
            <a:off x="2394065" y="2111433"/>
            <a:ext cx="1019862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Metropolis, HMC</a:t>
            </a:r>
            <a:r>
              <a:rPr kumimoji="1" lang="ja-JP" altLang="en-US" sz="2400" dirty="0">
                <a:latin typeface="メイリオ" panose="020B0604030504040204" pitchFamily="50" charset="-128"/>
                <a:ea typeface="メイリオ" panose="020B0604030504040204" pitchFamily="50" charset="-128"/>
              </a:rPr>
              <a:t>でやってみる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（無情報の場合でやってみて、</a:t>
            </a:r>
            <a:r>
              <a:rPr kumimoji="1" lang="en-US" altLang="ja-JP" sz="2400" dirty="0">
                <a:latin typeface="メイリオ" panose="020B0604030504040204" pitchFamily="50" charset="-128"/>
                <a:ea typeface="メイリオ" panose="020B0604030504040204" pitchFamily="50" charset="-128"/>
              </a:rPr>
              <a:t>PPCA</a:t>
            </a:r>
            <a:r>
              <a:rPr kumimoji="1" lang="ja-JP" altLang="en-US" sz="2400" dirty="0">
                <a:latin typeface="メイリオ" panose="020B0604030504040204" pitchFamily="50" charset="-128"/>
                <a:ea typeface="メイリオ" panose="020B0604030504040204" pitchFamily="50" charset="-128"/>
              </a:rPr>
              <a:t>の最尤法の答えと一致するか確認）</a:t>
            </a:r>
          </a:p>
        </p:txBody>
      </p:sp>
    </p:spTree>
    <p:extLst>
      <p:ext uri="{BB962C8B-B14F-4D97-AF65-F5344CB8AC3E}">
        <p14:creationId xmlns:p14="http://schemas.microsoft.com/office/powerpoint/2010/main" val="249372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A0EE9-9A1F-8B4E-DCE9-8F15837A8DB6}"/>
            </a:ext>
          </a:extLst>
        </p:cNvPr>
        <p:cNvGrpSpPr/>
        <p:nvPr/>
      </p:nvGrpSpPr>
      <p:grpSpPr>
        <a:xfrm>
          <a:off x="0" y="0"/>
          <a:ext cx="0" cy="0"/>
          <a:chOff x="0" y="0"/>
          <a:chExt cx="0" cy="0"/>
        </a:xfrm>
      </p:grpSpPr>
      <p:sp>
        <p:nvSpPr>
          <p:cNvPr id="21" name="矢印: 五方向 20">
            <a:extLst>
              <a:ext uri="{FF2B5EF4-FFF2-40B4-BE49-F238E27FC236}">
                <a16:creationId xmlns:a16="http://schemas.microsoft.com/office/drawing/2014/main" id="{C750FBE1-88E1-AFB8-5B0C-D468A0CC3E45}"/>
              </a:ext>
            </a:extLst>
          </p:cNvPr>
          <p:cNvSpPr/>
          <p:nvPr/>
        </p:nvSpPr>
        <p:spPr>
          <a:xfrm rot="16200000" flipV="1">
            <a:off x="2233892" y="5193989"/>
            <a:ext cx="642095" cy="2438401"/>
          </a:xfrm>
          <a:prstGeom prst="homePlate">
            <a:avLst>
              <a:gd name="adj" fmla="val 237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五方向 18">
            <a:extLst>
              <a:ext uri="{FF2B5EF4-FFF2-40B4-BE49-F238E27FC236}">
                <a16:creationId xmlns:a16="http://schemas.microsoft.com/office/drawing/2014/main" id="{C6BE0592-1803-40D1-FC2E-A9309380E4B8}"/>
              </a:ext>
            </a:extLst>
          </p:cNvPr>
          <p:cNvSpPr/>
          <p:nvPr/>
        </p:nvSpPr>
        <p:spPr>
          <a:xfrm rot="10800000">
            <a:off x="7993279" y="3623301"/>
            <a:ext cx="4020518" cy="1422963"/>
          </a:xfrm>
          <a:prstGeom prst="homePlate">
            <a:avLst>
              <a:gd name="adj" fmla="val 237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五方向 13">
            <a:extLst>
              <a:ext uri="{FF2B5EF4-FFF2-40B4-BE49-F238E27FC236}">
                <a16:creationId xmlns:a16="http://schemas.microsoft.com/office/drawing/2014/main" id="{CF14C6E8-3AD0-39E6-A483-4E173D872C7D}"/>
              </a:ext>
            </a:extLst>
          </p:cNvPr>
          <p:cNvSpPr/>
          <p:nvPr/>
        </p:nvSpPr>
        <p:spPr>
          <a:xfrm rot="5400000">
            <a:off x="5209488" y="-541906"/>
            <a:ext cx="1223147" cy="4745359"/>
          </a:xfrm>
          <a:prstGeom prst="homePlate">
            <a:avLst>
              <a:gd name="adj" fmla="val 237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843A1D7-F47F-27F1-AEA3-FA4C2210445F}"/>
                  </a:ext>
                </a:extLst>
              </p:cNvPr>
              <p:cNvSpPr txBox="1"/>
              <p:nvPr/>
            </p:nvSpPr>
            <p:spPr>
              <a:xfrm>
                <a:off x="756148" y="2389244"/>
                <a:ext cx="11199156" cy="907108"/>
              </a:xfrm>
              <a:prstGeom prst="rect">
                <a:avLst/>
              </a:prstGeom>
              <a:noFill/>
            </p:spPr>
            <p:txBody>
              <a:bodyPr wrap="none" lIns="0" tIns="0" rIns="0" bIns="0" rtlCol="0">
                <a:spAutoFit/>
              </a:bodyPr>
              <a:lstStyle/>
              <a:p>
                <a14:m>
                  <m:oMath xmlns:m="http://schemas.openxmlformats.org/officeDocument/2006/math">
                    <m:r>
                      <a:rPr kumimoji="1" lang="en-US" altLang="ja-JP" sz="1600" i="1" smtClean="0">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r>
                  <a:rPr kumimoji="1" lang="en-US" altLang="ja-JP" sz="1600" dirty="0">
                    <a:ea typeface="メイリオ" panose="020B0604030504040204" pitchFamily="50" charset="-128"/>
                  </a:rPr>
                  <a:t> </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r>
                  <a:rPr kumimoji="1" lang="en-US" altLang="ja-JP" sz="1600" dirty="0">
                    <a:ea typeface="メイリオ" panose="020B0604030504040204" pitchFamily="50" charset="-128"/>
                  </a:rPr>
                  <a:t> </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r>
                            <m:e>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 ((</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𝑥</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m:t>
                                  </m:r>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acc>
                                    <m:accPr>
                                      <m:chr m:val="̅"/>
                                      <m:ctrlPr>
                                        <a:rPr kumimoji="1" lang="en-US" altLang="ja-JP" sz="1600" i="1">
                                          <a:latin typeface="Cambria Math" panose="02040503050406030204" pitchFamily="18" charset="0"/>
                                          <a:ea typeface="メイリオ" panose="020B0604030504040204" pitchFamily="50" charset="-128"/>
                                        </a:rPr>
                                      </m:ctrlPr>
                                    </m:accPr>
                                    <m:e>
                                      <m:r>
                                        <a:rPr kumimoji="1" lang="en-US" altLang="ja-JP" sz="1600" i="1">
                                          <a:latin typeface="Cambria Math" panose="02040503050406030204" pitchFamily="18" charset="0"/>
                                          <a:ea typeface="メイリオ" panose="020B0604030504040204" pitchFamily="50" charset="-128"/>
                                        </a:rPr>
                                        <m:t>𝑎</m:t>
                                      </m:r>
                                    </m:e>
                                  </m:acc>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b="0" i="1" smtClean="0">
                                      <a:latin typeface="Cambria Math" panose="02040503050406030204" pitchFamily="18" charset="0"/>
                                      <a:ea typeface="メイリオ" panose="020B0604030504040204" pitchFamily="50" charset="-128"/>
                                    </a:rPr>
                                    <m:t>𝑢</m:t>
                                  </m:r>
                                </m:e>
                                <m:sub>
                                  <m:r>
                                    <a:rPr kumimoji="1" lang="en-US" altLang="ja-JP" sz="1600" i="1">
                                      <a:latin typeface="Cambria Math" panose="02040503050406030204" pitchFamily="18" charset="0"/>
                                      <a:ea typeface="メイリオ" panose="020B0604030504040204" pitchFamily="50" charset="-128"/>
                                    </a:rPr>
                                    <m:t>𝑦</m:t>
                                  </m:r>
                                </m:sub>
                              </m:sSub>
                              <m:r>
                                <a:rPr kumimoji="1" lang="en-US" altLang="ja-JP" sz="1600" b="0" i="1" smtClean="0">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F843A1D7-F47F-27F1-AEA3-FA4C2210445F}"/>
                  </a:ext>
                </a:extLst>
              </p:cNvPr>
              <p:cNvSpPr txBox="1">
                <a:spLocks noRot="1" noChangeAspect="1" noMove="1" noResize="1" noEditPoints="1" noAdjustHandles="1" noChangeArrowheads="1" noChangeShapeType="1" noTextEdit="1"/>
              </p:cNvSpPr>
              <p:nvPr/>
            </p:nvSpPr>
            <p:spPr>
              <a:xfrm>
                <a:off x="756148" y="2389244"/>
                <a:ext cx="11199156" cy="90710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3701A5FD-B7E6-0290-D1F1-771EC3095034}"/>
                  </a:ext>
                </a:extLst>
              </p:cNvPr>
              <p:cNvSpPr txBox="1"/>
              <p:nvPr/>
            </p:nvSpPr>
            <p:spPr>
              <a:xfrm>
                <a:off x="784939" y="3606151"/>
                <a:ext cx="7203447" cy="1610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smtClean="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𝑥</m:t>
                                    </m:r>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𝑎</m:t>
                                        </m:r>
                                      </m:e>
                                    </m:acc>
                                  </m:e>
                                  <m:sub>
                                    <m:r>
                                      <a:rPr kumimoji="1" lang="en-US" altLang="ja-JP" sz="2000" i="1">
                                        <a:latin typeface="Cambria Math" panose="02040503050406030204" pitchFamily="18" charset="0"/>
                                        <a:ea typeface="メイリオ" panose="020B0604030504040204" pitchFamily="50" charset="-128"/>
                                      </a:rPr>
                                      <m:t>𝑦</m:t>
                                    </m:r>
                                  </m:sub>
                                </m:sSub>
                                <m:r>
                                  <a:rPr kumimoji="1" lang="en-US" altLang="ja-JP" sz="2000" i="1">
                                    <a:latin typeface="Cambria Math" panose="02040503050406030204" pitchFamily="18" charset="0"/>
                                    <a:ea typeface="メイリオ" panose="020B0604030504040204" pitchFamily="50" charset="-128"/>
                                  </a:rPr>
                                  <m:t>)</m:t>
                                </m:r>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𝑥</m:t>
                                    </m:r>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𝑢</m:t>
                                    </m:r>
                                  </m:e>
                                  <m:sub>
                                    <m:r>
                                      <a:rPr kumimoji="1" lang="en-US" altLang="ja-JP" sz="2000" i="1">
                                        <a:latin typeface="Cambria Math" panose="02040503050406030204" pitchFamily="18" charset="0"/>
                                        <a:ea typeface="メイリオ" panose="020B0604030504040204" pitchFamily="50" charset="-128"/>
                                      </a:rPr>
                                      <m:t>𝑦</m:t>
                                    </m:r>
                                  </m:sub>
                                </m:sSub>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3701A5FD-B7E6-0290-D1F1-771EC3095034}"/>
                  </a:ext>
                </a:extLst>
              </p:cNvPr>
              <p:cNvSpPr txBox="1">
                <a:spLocks noRot="1" noChangeAspect="1" noMove="1" noResize="1" noEditPoints="1" noAdjustHandles="1" noChangeArrowheads="1" noChangeShapeType="1" noTextEdit="1"/>
              </p:cNvSpPr>
              <p:nvPr/>
            </p:nvSpPr>
            <p:spPr>
              <a:xfrm>
                <a:off x="784939" y="3606151"/>
                <a:ext cx="7203447" cy="161076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F19D11C-0A0D-59E2-026D-14392093AE94}"/>
                  </a:ext>
                </a:extLst>
              </p:cNvPr>
              <p:cNvSpPr txBox="1"/>
              <p:nvPr/>
            </p:nvSpPr>
            <p:spPr>
              <a:xfrm>
                <a:off x="1025392" y="5349682"/>
                <a:ext cx="2923749"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𝐴𝑢</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en-US" altLang="ja-JP" sz="2000" b="0" i="1" smtClean="0">
                          <a:latin typeface="Cambria Math" panose="02040503050406030204" pitchFamily="18" charset="0"/>
                          <a:ea typeface="メイリオ" panose="020B0604030504040204" pitchFamily="50" charset="-128"/>
                        </a:rPr>
                        <m:t>𝑢</m:t>
                      </m:r>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𝑢</m:t>
                          </m:r>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en-US" altLang="ja-JP" sz="2000" b="0" i="1" smtClean="0">
                          <a:latin typeface="Cambria Math" panose="02040503050406030204" pitchFamily="18" charset="0"/>
                          <a:ea typeface="メイリオ" panose="020B0604030504040204" pitchFamily="50" charset="-128"/>
                        </a:rPr>
                        <m:t>𝑢</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1F19D11C-0A0D-59E2-026D-14392093AE94}"/>
                  </a:ext>
                </a:extLst>
              </p:cNvPr>
              <p:cNvSpPr txBox="1">
                <a:spLocks noRot="1" noChangeAspect="1" noMove="1" noResize="1" noEditPoints="1" noAdjustHandles="1" noChangeArrowheads="1" noChangeShapeType="1" noTextEdit="1"/>
              </p:cNvSpPr>
              <p:nvPr/>
            </p:nvSpPr>
            <p:spPr>
              <a:xfrm>
                <a:off x="1025392" y="5349682"/>
                <a:ext cx="2923749" cy="57823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2D55D7AF-FEDE-A25A-BA84-B2652C8C5C47}"/>
                  </a:ext>
                </a:extLst>
              </p:cNvPr>
              <p:cNvSpPr txBox="1"/>
              <p:nvPr/>
            </p:nvSpPr>
            <p:spPr>
              <a:xfrm>
                <a:off x="3938694" y="5525245"/>
                <a:ext cx="8085630" cy="1026115"/>
              </a:xfrm>
              <a:prstGeom prst="rect">
                <a:avLst/>
              </a:prstGeom>
              <a:noFill/>
            </p:spPr>
            <p:txBody>
              <a:bodyPr wrap="squar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𝟏</m:t>
                    </m:r>
                    <m:r>
                      <a:rPr kumimoji="1" lang="en-US" altLang="ja-JP" sz="2000" b="1" i="0" smtClean="0">
                        <a:latin typeface="Cambria Math" panose="02040503050406030204" pitchFamily="18" charset="0"/>
                        <a:ea typeface="メイリオ" panose="020B0604030504040204" pitchFamily="50" charset="-128"/>
                      </a:rPr>
                      <m:t>.</m:t>
                    </m:r>
                    <m:r>
                      <a:rPr kumimoji="1" lang="en-US" altLang="ja-JP" sz="2000" b="1" i="1">
                        <a:latin typeface="Cambria Math" panose="02040503050406030204" pitchFamily="18" charset="0"/>
                        <a:ea typeface="メイリオ" panose="020B0604030504040204" pitchFamily="50" charset="-128"/>
                      </a:rPr>
                      <m:t>𝑨</m:t>
                    </m:r>
                    <m:r>
                      <a:rPr kumimoji="1" lang="ja-JP" altLang="en-US" sz="2000" b="1" i="1" smtClean="0">
                        <a:latin typeface="Cambria Math" panose="02040503050406030204" pitchFamily="18" charset="0"/>
                        <a:ea typeface="メイリオ" panose="020B0604030504040204" pitchFamily="50" charset="-128"/>
                      </a:rPr>
                      <m:t>は</m:t>
                    </m:r>
                    <m:r>
                      <a:rPr kumimoji="1" lang="ja-JP" altLang="en-US" sz="2000" b="1" i="1">
                        <a:latin typeface="Cambria Math" panose="02040503050406030204" pitchFamily="18" charset="0"/>
                        <a:ea typeface="メイリオ" panose="020B0604030504040204" pitchFamily="50" charset="-128"/>
                      </a:rPr>
                      <m:t>データ</m:t>
                    </m:r>
                  </m:oMath>
                </a14:m>
                <a:r>
                  <a:rPr kumimoji="1" lang="ja-JP" altLang="en-US" sz="2000" b="1" i="0" dirty="0">
                    <a:latin typeface="Cambria Math" panose="02040503050406030204" pitchFamily="18" charset="0"/>
                    <a:ea typeface="メイリオ" panose="020B0604030504040204" pitchFamily="50" charset="-128"/>
                  </a:rPr>
                  <a:t>の偏差ベクトルを行方向にデータ数分ならべた行列  </a:t>
                </a:r>
                <a:endParaRPr kumimoji="1" lang="en-US" altLang="ja-JP" sz="2000" b="1" i="0" dirty="0">
                  <a:latin typeface="Cambria Math" panose="02040503050406030204" pitchFamily="18" charset="0"/>
                  <a:ea typeface="メイリオ" panose="020B0604030504040204" pitchFamily="50" charset="-128"/>
                </a:endParaRPr>
              </a:p>
              <a:p>
                <a:r>
                  <a:rPr kumimoji="1" lang="en-US" altLang="ja-JP" sz="2000" b="1" dirty="0">
                    <a:latin typeface="Cambria Math" panose="02040503050406030204" pitchFamily="18" charset="0"/>
                    <a:ea typeface="メイリオ" panose="020B0604030504040204" pitchFamily="50" charset="-128"/>
                  </a:rPr>
                  <a:t>      </a:t>
                </a:r>
                <a:r>
                  <a:rPr kumimoji="1" lang="ja-JP" altLang="en-US" sz="2000" b="1" i="0" dirty="0">
                    <a:latin typeface="Cambria Math" panose="02040503050406030204" pitchFamily="18" charset="0"/>
                    <a:ea typeface="メイリオ" panose="020B0604030504040204" pitchFamily="50" charset="-128"/>
                  </a:rPr>
                  <a:t>（ここでは</a:t>
                </a:r>
                <a:r>
                  <a:rPr kumimoji="1" lang="en-US" altLang="ja-JP" sz="2000" b="1" i="0" dirty="0">
                    <a:latin typeface="Cambria Math" panose="02040503050406030204" pitchFamily="18" charset="0"/>
                    <a:ea typeface="メイリオ" panose="020B0604030504040204" pitchFamily="50" charset="-128"/>
                  </a:rPr>
                  <a:t>3</a:t>
                </a:r>
                <a:r>
                  <a:rPr kumimoji="1" lang="ja-JP" altLang="en-US" sz="2000" b="1" i="0" dirty="0">
                    <a:latin typeface="Cambria Math" panose="02040503050406030204" pitchFamily="18" charset="0"/>
                    <a:ea typeface="メイリオ" panose="020B0604030504040204" pitchFamily="50" charset="-128"/>
                  </a:rPr>
                  <a:t>個</a:t>
                </a:r>
                <a:r>
                  <a:rPr kumimoji="1" lang="en-US" altLang="ja-JP" sz="2000" b="1" i="0" dirty="0">
                    <a:latin typeface="Cambria Math" panose="02040503050406030204" pitchFamily="18" charset="0"/>
                    <a:ea typeface="メイリオ" panose="020B0604030504040204" pitchFamily="50" charset="-128"/>
                  </a:rPr>
                  <a:t>)</a:t>
                </a:r>
              </a:p>
              <a:p>
                <a:r>
                  <a:rPr kumimoji="1" lang="en-US" altLang="ja-JP" sz="2000" b="1" dirty="0">
                    <a:latin typeface="Cambria Math" panose="02040503050406030204" pitchFamily="18" charset="0"/>
                    <a:ea typeface="メイリオ" panose="020B0604030504040204" pitchFamily="50" charset="-128"/>
                  </a:rPr>
                  <a:t> </a:t>
                </a:r>
                <a14:m>
                  <m:oMath xmlns:m="http://schemas.openxmlformats.org/officeDocument/2006/math">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smtClean="0">
                            <a:latin typeface="Cambria Math" panose="02040503050406030204" pitchFamily="18" charset="0"/>
                            <a:ea typeface="メイリオ" panose="020B0604030504040204" pitchFamily="50" charset="-128"/>
                          </a:rPr>
                          <m:t>𝟐</m:t>
                        </m:r>
                        <m:r>
                          <a:rPr kumimoji="1" lang="en-US" altLang="ja-JP" sz="2000" b="1" i="1" smtClean="0">
                            <a:latin typeface="Cambria Math" panose="02040503050406030204" pitchFamily="18" charset="0"/>
                            <a:ea typeface="メイリオ" panose="020B0604030504040204" pitchFamily="50" charset="-128"/>
                          </a:rPr>
                          <m:t>. </m:t>
                        </m:r>
                        <m:r>
                          <a:rPr kumimoji="1" lang="en-US" altLang="ja-JP" sz="2000" b="1" i="1">
                            <a:latin typeface="Cambria Math" panose="02040503050406030204" pitchFamily="18" charset="0"/>
                            <a:ea typeface="メイリオ" panose="020B0604030504040204" pitchFamily="50" charset="-128"/>
                          </a:rPr>
                          <m:t>𝑨</m:t>
                        </m:r>
                      </m:e>
                      <m:sup>
                        <m:r>
                          <a:rPr kumimoji="1" lang="en-US" altLang="ja-JP" sz="2000" b="1" i="1">
                            <a:latin typeface="Cambria Math" panose="02040503050406030204" pitchFamily="18" charset="0"/>
                            <a:ea typeface="メイリオ" panose="020B0604030504040204" pitchFamily="50" charset="-128"/>
                          </a:rPr>
                          <m:t>𝑻</m:t>
                        </m:r>
                      </m:sup>
                    </m:sSup>
                    <m:r>
                      <a:rPr kumimoji="1" lang="en-US" altLang="ja-JP" sz="2000" b="1" i="1">
                        <a:latin typeface="Cambria Math" panose="02040503050406030204" pitchFamily="18" charset="0"/>
                        <a:ea typeface="メイリオ" panose="020B0604030504040204" pitchFamily="50" charset="-128"/>
                      </a:rPr>
                      <m:t>𝑨</m:t>
                    </m:r>
                  </m:oMath>
                </a14:m>
                <a:r>
                  <a:rPr kumimoji="1" lang="ja-JP" altLang="en-US" sz="2000" b="1" i="0" dirty="0">
                    <a:latin typeface="Cambria Math" panose="02040503050406030204" pitchFamily="18" charset="0"/>
                    <a:ea typeface="メイリオ" panose="020B0604030504040204" pitchFamily="50" charset="-128"/>
                  </a:rPr>
                  <a:t>は共分散行列</a:t>
                </a:r>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2D55D7AF-FEDE-A25A-BA84-B2652C8C5C47}"/>
                  </a:ext>
                </a:extLst>
              </p:cNvPr>
              <p:cNvSpPr txBox="1">
                <a:spLocks noRot="1" noChangeAspect="1" noMove="1" noResize="1" noEditPoints="1" noAdjustHandles="1" noChangeArrowheads="1" noChangeShapeType="1" noTextEdit="1"/>
              </p:cNvSpPr>
              <p:nvPr/>
            </p:nvSpPr>
            <p:spPr>
              <a:xfrm>
                <a:off x="3938694" y="5525245"/>
                <a:ext cx="8085630" cy="1026115"/>
              </a:xfrm>
              <a:prstGeom prst="rect">
                <a:avLst/>
              </a:prstGeom>
              <a:blipFill>
                <a:blip r:embed="rId5"/>
                <a:stretch>
                  <a:fillRect l="-754" t="-3550" b="-100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46BAAE8-B58B-538B-34D8-438B5D249F2E}"/>
                  </a:ext>
                </a:extLst>
              </p:cNvPr>
              <p:cNvSpPr txBox="1"/>
              <p:nvPr/>
            </p:nvSpPr>
            <p:spPr>
              <a:xfrm>
                <a:off x="572039" y="250324"/>
                <a:ext cx="11655789" cy="57823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f>
                            <m:fPr>
                              <m:ctrlPr>
                                <a:rPr kumimoji="1" lang="en-US" altLang="ja-JP" sz="2000" i="1" smtClean="0">
                                  <a:latin typeface="Cambria Math" panose="02040503050406030204" pitchFamily="18" charset="0"/>
                                  <a:ea typeface="メイリオ" panose="020B0604030504040204" pitchFamily="50" charset="-128"/>
                                </a:rPr>
                              </m:ctrlPr>
                            </m:fPr>
                            <m:num>
                              <m:r>
                                <a:rPr kumimoji="1" lang="en-US" altLang="ja-JP" sz="2000" b="0" i="1" smtClean="0">
                                  <a:latin typeface="Cambria Math" panose="02040503050406030204" pitchFamily="18" charset="0"/>
                                  <a:ea typeface="メイリオ" panose="020B0604030504040204" pitchFamily="50" charset="-128"/>
                                </a:rPr>
                                <m:t>1</m:t>
                              </m:r>
                            </m:num>
                            <m:den>
                              <m:r>
                                <a:rPr kumimoji="1" lang="en-US" altLang="ja-JP" sz="2000" b="0" i="1" smtClean="0">
                                  <a:latin typeface="Cambria Math" panose="02040503050406030204" pitchFamily="18" charset="0"/>
                                  <a:ea typeface="メイリオ" panose="020B0604030504040204" pitchFamily="50" charset="-128"/>
                                </a:rPr>
                                <m:t>3</m:t>
                              </m:r>
                            </m:den>
                          </m:f>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𝑎</m:t>
                          </m:r>
                        </m:e>
                        <m:sub>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𝑥</m:t>
                              </m:r>
                            </m:sub>
                          </m:sSub>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smtClean="0">
                              <a:latin typeface="Cambria Math" panose="02040503050406030204" pitchFamily="18" charset="0"/>
                              <a:ea typeface="メイリオ" panose="020B0604030504040204" pitchFamily="50" charset="-128"/>
                            </a:rPr>
                          </m:ctrlPr>
                        </m:sSubPr>
                        <m:e>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1</m:t>
                              </m:r>
                            </m:e>
                            <m:sub>
                              <m:r>
                                <a:rPr kumimoji="1" lang="en-US" altLang="ja-JP" sz="2000" b="0" i="1" smtClean="0">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smtClean="0">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smtClean="0">
                              <a:latin typeface="Cambria Math" panose="02040503050406030204" pitchFamily="18" charset="0"/>
                              <a:ea typeface="メイリオ" panose="020B0604030504040204" pitchFamily="50" charset="-128"/>
                            </a:rPr>
                            <m:t>𝑦</m:t>
                          </m:r>
                        </m:sub>
                      </m:sSub>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b="0" i="1" smtClean="0">
                              <a:latin typeface="Cambria Math" panose="02040503050406030204" pitchFamily="18" charset="0"/>
                              <a:ea typeface="メイリオ" panose="020B0604030504040204" pitchFamily="50" charset="-128"/>
                            </a:rPr>
                            <m:t>)</m:t>
                          </m:r>
                        </m:e>
                        <m:sup>
                          <m:r>
                            <a:rPr kumimoji="1" lang="en-US" altLang="ja-JP" sz="2000" b="0" i="1" smtClean="0">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 </m:t>
                          </m:r>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2</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r>
                        <a:rPr kumimoji="1" lang="en-US" altLang="ja-JP" sz="2000" b="0" i="1" smtClean="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𝑥</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𝑥</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a:latin typeface="Cambria Math" panose="02040503050406030204" pitchFamily="18" charset="0"/>
                              <a:ea typeface="メイリオ" panose="020B0604030504040204" pitchFamily="50" charset="-128"/>
                            </a:rPr>
                            <m:t>(</m:t>
                          </m:r>
                          <m:r>
                            <a:rPr kumimoji="1" lang="en-US" altLang="ja-JP" sz="2000" b="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3</m:t>
                              </m:r>
                            </m:e>
                            <m:sub>
                              <m:r>
                                <a:rPr kumimoji="1" lang="en-US" altLang="ja-JP" sz="2000" b="0" i="1">
                                  <a:latin typeface="Cambria Math" panose="02040503050406030204" pitchFamily="18" charset="0"/>
                                  <a:ea typeface="メイリオ" panose="020B0604030504040204" pitchFamily="50" charset="-128"/>
                                </a:rPr>
                                <m:t>𝑦</m:t>
                              </m:r>
                            </m:sub>
                          </m:sSub>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b="0" i="1">
                                  <a:latin typeface="Cambria Math" panose="02040503050406030204" pitchFamily="18" charset="0"/>
                                  <a:ea typeface="メイリオ" panose="020B0604030504040204" pitchFamily="50" charset="-128"/>
                                </a:rPr>
                                <m:t>𝑎</m:t>
                              </m:r>
                            </m:e>
                          </m:acc>
                        </m:e>
                        <m:sub>
                          <m:r>
                            <a:rPr kumimoji="1" lang="en-US" altLang="ja-JP" sz="2000" b="0" i="1">
                              <a:latin typeface="Cambria Math" panose="02040503050406030204" pitchFamily="18" charset="0"/>
                              <a:ea typeface="メイリオ" panose="020B0604030504040204" pitchFamily="50" charset="-128"/>
                            </a:rPr>
                            <m:t>𝑦</m:t>
                          </m:r>
                        </m:sub>
                      </m:sSub>
                      <m:r>
                        <a:rPr kumimoji="1" lang="en-US" altLang="ja-JP" sz="2000" b="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𝑢</m:t>
                          </m:r>
                        </m:e>
                        <m:sub>
                          <m:r>
                            <a:rPr kumimoji="1" lang="en-US" altLang="ja-JP" sz="2000" b="0" i="1">
                              <a:latin typeface="Cambria Math" panose="02040503050406030204" pitchFamily="18" charset="0"/>
                              <a:ea typeface="メイリオ" panose="020B0604030504040204" pitchFamily="50" charset="-128"/>
                            </a:rPr>
                            <m:t>𝑦</m:t>
                          </m:r>
                        </m:sub>
                      </m:sSub>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b="0" i="1">
                              <a:latin typeface="Cambria Math" panose="02040503050406030204" pitchFamily="18" charset="0"/>
                              <a:ea typeface="メイリオ" panose="020B0604030504040204" pitchFamily="50" charset="-128"/>
                            </a:rPr>
                            <m:t>)</m:t>
                          </m:r>
                        </m:e>
                        <m:sup>
                          <m:r>
                            <a:rPr kumimoji="1" lang="en-US" altLang="ja-JP" sz="2000" b="0" i="1">
                              <a:latin typeface="Cambria Math" panose="02040503050406030204" pitchFamily="18" charset="0"/>
                              <a:ea typeface="メイリオ" panose="020B0604030504040204" pitchFamily="50" charset="-128"/>
                            </a:rPr>
                            <m:t>2</m:t>
                          </m:r>
                        </m:sup>
                      </m:sSup>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B46BAAE8-B58B-538B-34D8-438B5D249F2E}"/>
                  </a:ext>
                </a:extLst>
              </p:cNvPr>
              <p:cNvSpPr txBox="1">
                <a:spLocks noRot="1" noChangeAspect="1" noMove="1" noResize="1" noEditPoints="1" noAdjustHandles="1" noChangeArrowheads="1" noChangeShapeType="1" noTextEdit="1"/>
              </p:cNvSpPr>
              <p:nvPr/>
            </p:nvSpPr>
            <p:spPr>
              <a:xfrm>
                <a:off x="572039" y="250324"/>
                <a:ext cx="11655789" cy="57823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B110974-6842-E556-D011-D9BD718EEBE2}"/>
                  </a:ext>
                </a:extLst>
              </p:cNvPr>
              <p:cNvSpPr txBox="1"/>
              <p:nvPr/>
            </p:nvSpPr>
            <p:spPr>
              <a:xfrm>
                <a:off x="3536770" y="1303737"/>
                <a:ext cx="5118460" cy="1054071"/>
              </a:xfrm>
              <a:prstGeom prst="rect">
                <a:avLst/>
              </a:prstGeom>
              <a:noFill/>
            </p:spPr>
            <p:txBody>
              <a:bodyPr wrap="square" rtlCol="0">
                <a:spAutoFit/>
              </a:bodyPr>
              <a:lstStyle/>
              <a:p>
                <a:pPr algn="l"/>
                <a:r>
                  <a:rPr kumimoji="1" lang="ja-JP" altLang="en-US" dirty="0">
                    <a:solidFill>
                      <a:schemeClr val="bg1"/>
                    </a:solidFill>
                    <a:latin typeface="メイリオ" panose="020B0604030504040204" pitchFamily="50" charset="-128"/>
                    <a:ea typeface="メイリオ" panose="020B0604030504040204" pitchFamily="50" charset="-128"/>
                  </a:rPr>
                  <a:t>ベクトル成分の内積（ノルム）とみなせる</a:t>
                </a:r>
                <a14:m>
                  <m:oMath xmlns:m="http://schemas.openxmlformats.org/officeDocument/2006/math">
                    <m:r>
                      <a:rPr kumimoji="1" lang="en-US" altLang="ja-JP" b="0" i="1" smtClean="0">
                        <a:solidFill>
                          <a:schemeClr val="bg1"/>
                        </a:solidFill>
                        <a:latin typeface="Cambria Math" panose="02040503050406030204" pitchFamily="18" charset="0"/>
                        <a:ea typeface="メイリオ" panose="020B0604030504040204" pitchFamily="50" charset="-128"/>
                      </a:rPr>
                      <m:t>: </m:t>
                    </m:r>
                    <m:sSup>
                      <m:sSupPr>
                        <m:ctrlPr>
                          <a:rPr kumimoji="1" lang="en-US" altLang="ja-JP" b="0" i="1" smtClean="0">
                            <a:solidFill>
                              <a:schemeClr val="bg1"/>
                            </a:solidFill>
                            <a:latin typeface="Cambria Math" panose="02040503050406030204" pitchFamily="18" charset="0"/>
                            <a:ea typeface="メイリオ" panose="020B0604030504040204" pitchFamily="50" charset="-128"/>
                          </a:rPr>
                        </m:ctrlPr>
                      </m:sSupPr>
                      <m:e>
                        <m:r>
                          <a:rPr kumimoji="1" lang="en-US" altLang="ja-JP" b="0" i="1" smtClean="0">
                            <a:solidFill>
                              <a:schemeClr val="bg1"/>
                            </a:solidFill>
                            <a:latin typeface="Cambria Math" panose="02040503050406030204" pitchFamily="18" charset="0"/>
                            <a:ea typeface="メイリオ" panose="020B0604030504040204" pitchFamily="50" charset="-128"/>
                          </a:rPr>
                          <m:t>𝑎</m:t>
                        </m:r>
                      </m:e>
                      <m:sup>
                        <m:r>
                          <a:rPr kumimoji="1" lang="en-US" altLang="ja-JP" b="0" i="1" smtClean="0">
                            <a:solidFill>
                              <a:schemeClr val="bg1"/>
                            </a:solidFill>
                            <a:latin typeface="Cambria Math" panose="02040503050406030204" pitchFamily="18" charset="0"/>
                            <a:ea typeface="メイリオ" panose="020B0604030504040204" pitchFamily="50" charset="-128"/>
                          </a:rPr>
                          <m:t>2</m:t>
                        </m:r>
                      </m:sup>
                    </m:sSup>
                    <m:r>
                      <a:rPr kumimoji="1" lang="en-US" altLang="ja-JP" b="0" i="1" smtClean="0">
                        <a:solidFill>
                          <a:schemeClr val="bg1"/>
                        </a:solidFill>
                        <a:latin typeface="Cambria Math" panose="02040503050406030204" pitchFamily="18" charset="0"/>
                        <a:ea typeface="メイリオ" panose="020B0604030504040204" pitchFamily="50" charset="-128"/>
                      </a:rPr>
                      <m:t>+</m:t>
                    </m:r>
                    <m:sSup>
                      <m:sSupPr>
                        <m:ctrlPr>
                          <a:rPr kumimoji="1" lang="en-US" altLang="ja-JP" b="0" i="1" smtClean="0">
                            <a:solidFill>
                              <a:schemeClr val="bg1"/>
                            </a:solidFill>
                            <a:latin typeface="Cambria Math" panose="02040503050406030204" pitchFamily="18" charset="0"/>
                            <a:ea typeface="メイリオ" panose="020B0604030504040204" pitchFamily="50" charset="-128"/>
                          </a:rPr>
                        </m:ctrlPr>
                      </m:sSupPr>
                      <m:e>
                        <m:r>
                          <a:rPr kumimoji="1" lang="en-US" altLang="ja-JP" b="0" i="1" smtClean="0">
                            <a:solidFill>
                              <a:schemeClr val="bg1"/>
                            </a:solidFill>
                            <a:latin typeface="Cambria Math" panose="02040503050406030204" pitchFamily="18" charset="0"/>
                            <a:ea typeface="メイリオ" panose="020B0604030504040204" pitchFamily="50" charset="-128"/>
                          </a:rPr>
                          <m:t>𝑏</m:t>
                        </m:r>
                      </m:e>
                      <m:sup>
                        <m:r>
                          <a:rPr kumimoji="1" lang="en-US" altLang="ja-JP" b="0" i="1" smtClean="0">
                            <a:solidFill>
                              <a:schemeClr val="bg1"/>
                            </a:solidFill>
                            <a:latin typeface="Cambria Math" panose="02040503050406030204" pitchFamily="18" charset="0"/>
                            <a:ea typeface="メイリオ" panose="020B0604030504040204" pitchFamily="50" charset="-128"/>
                          </a:rPr>
                          <m:t>2</m:t>
                        </m:r>
                      </m:sup>
                    </m:sSup>
                    <m:r>
                      <a:rPr kumimoji="1" lang="en-US" altLang="ja-JP" b="0" i="1" smtClean="0">
                        <a:solidFill>
                          <a:schemeClr val="bg1"/>
                        </a:solidFill>
                        <a:latin typeface="Cambria Math" panose="02040503050406030204" pitchFamily="18" charset="0"/>
                        <a:ea typeface="メイリオ" panose="020B0604030504040204" pitchFamily="50" charset="-128"/>
                      </a:rPr>
                      <m:t>+</m:t>
                    </m:r>
                    <m:sSup>
                      <m:sSupPr>
                        <m:ctrlPr>
                          <a:rPr kumimoji="1" lang="en-US" altLang="ja-JP" b="0" i="1" smtClean="0">
                            <a:solidFill>
                              <a:schemeClr val="bg1"/>
                            </a:solidFill>
                            <a:latin typeface="Cambria Math" panose="02040503050406030204" pitchFamily="18" charset="0"/>
                            <a:ea typeface="メイリオ" panose="020B0604030504040204" pitchFamily="50" charset="-128"/>
                          </a:rPr>
                        </m:ctrlPr>
                      </m:sSupPr>
                      <m:e>
                        <m:r>
                          <a:rPr kumimoji="1" lang="en-US" altLang="ja-JP" b="0" i="1" smtClean="0">
                            <a:solidFill>
                              <a:schemeClr val="bg1"/>
                            </a:solidFill>
                            <a:latin typeface="Cambria Math" panose="02040503050406030204" pitchFamily="18" charset="0"/>
                            <a:ea typeface="メイリオ" panose="020B0604030504040204" pitchFamily="50" charset="-128"/>
                          </a:rPr>
                          <m:t>𝑐</m:t>
                        </m:r>
                      </m:e>
                      <m:sup>
                        <m:r>
                          <a:rPr kumimoji="1" lang="en-US" altLang="ja-JP" b="0" i="1" smtClean="0">
                            <a:solidFill>
                              <a:schemeClr val="bg1"/>
                            </a:solidFill>
                            <a:latin typeface="Cambria Math" panose="02040503050406030204" pitchFamily="18" charset="0"/>
                            <a:ea typeface="メイリオ" panose="020B0604030504040204" pitchFamily="50" charset="-128"/>
                          </a:rPr>
                          <m:t>2</m:t>
                        </m:r>
                      </m:sup>
                    </m:sSup>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𝑎</m:t>
                    </m:r>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𝑏</m:t>
                    </m:r>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𝑐</m:t>
                    </m:r>
                    <m:r>
                      <a:rPr kumimoji="1" lang="en-US" altLang="ja-JP" b="0" i="1" smtClean="0">
                        <a:solidFill>
                          <a:schemeClr val="bg1"/>
                        </a:solidFill>
                        <a:latin typeface="Cambria Math" panose="02040503050406030204" pitchFamily="18" charset="0"/>
                        <a:ea typeface="メイリオ" panose="020B0604030504040204" pitchFamily="50" charset="-128"/>
                      </a:rPr>
                      <m:t>]</m:t>
                    </m:r>
                    <m:d>
                      <m:dPr>
                        <m:begChr m:val="["/>
                        <m:endChr m:val="]"/>
                        <m:ctrlPr>
                          <a:rPr kumimoji="1" lang="en-US" altLang="ja-JP" b="0" i="1" smtClean="0">
                            <a:solidFill>
                              <a:schemeClr val="bg1"/>
                            </a:solidFill>
                            <a:latin typeface="Cambria Math" panose="02040503050406030204" pitchFamily="18" charset="0"/>
                            <a:ea typeface="メイリオ" panose="020B0604030504040204" pitchFamily="50" charset="-128"/>
                          </a:rPr>
                        </m:ctrlPr>
                      </m:dPr>
                      <m:e>
                        <m:eqArr>
                          <m:eqArrPr>
                            <m:ctrlPr>
                              <a:rPr kumimoji="1" lang="en-US" altLang="ja-JP" b="0" i="1" smtClean="0">
                                <a:solidFill>
                                  <a:schemeClr val="bg1"/>
                                </a:solidFill>
                                <a:latin typeface="Cambria Math" panose="02040503050406030204" pitchFamily="18" charset="0"/>
                                <a:ea typeface="メイリオ" panose="020B0604030504040204" pitchFamily="50" charset="-128"/>
                              </a:rPr>
                            </m:ctrlPr>
                          </m:eqArrPr>
                          <m:e>
                            <m:r>
                              <a:rPr kumimoji="1" lang="en-US" altLang="ja-JP" b="0" i="1" smtClean="0">
                                <a:solidFill>
                                  <a:schemeClr val="bg1"/>
                                </a:solidFill>
                                <a:latin typeface="Cambria Math" panose="02040503050406030204" pitchFamily="18" charset="0"/>
                                <a:ea typeface="メイリオ" panose="020B0604030504040204" pitchFamily="50" charset="-128"/>
                              </a:rPr>
                              <m:t>𝑎</m:t>
                            </m:r>
                          </m:e>
                          <m:e>
                            <m:r>
                              <a:rPr kumimoji="1" lang="en-US" altLang="ja-JP" b="0" i="1" smtClean="0">
                                <a:solidFill>
                                  <a:schemeClr val="bg1"/>
                                </a:solidFill>
                                <a:latin typeface="Cambria Math" panose="02040503050406030204" pitchFamily="18" charset="0"/>
                                <a:ea typeface="メイリオ" panose="020B0604030504040204" pitchFamily="50" charset="-128"/>
                              </a:rPr>
                              <m:t>𝑏</m:t>
                            </m:r>
                          </m:e>
                          <m:e>
                            <m:r>
                              <a:rPr kumimoji="1" lang="en-US" altLang="ja-JP" b="0" i="1" smtClean="0">
                                <a:solidFill>
                                  <a:schemeClr val="bg1"/>
                                </a:solidFill>
                                <a:latin typeface="Cambria Math" panose="02040503050406030204" pitchFamily="18" charset="0"/>
                                <a:ea typeface="メイリオ" panose="020B0604030504040204" pitchFamily="50" charset="-128"/>
                              </a:rPr>
                              <m:t>𝑐</m:t>
                            </m:r>
                          </m:e>
                        </m:eqArr>
                      </m:e>
                    </m:d>
                  </m:oMath>
                </a14:m>
                <a:endParaRPr kumimoji="1" lang="ja-JP" altLang="en-US" dirty="0">
                  <a:solidFill>
                    <a:schemeClr val="bg1"/>
                  </a:solidFill>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6B110974-6842-E556-D011-D9BD718EEBE2}"/>
                  </a:ext>
                </a:extLst>
              </p:cNvPr>
              <p:cNvSpPr txBox="1">
                <a:spLocks noRot="1" noChangeAspect="1" noMove="1" noResize="1" noEditPoints="1" noAdjustHandles="1" noChangeArrowheads="1" noChangeShapeType="1" noTextEdit="1"/>
              </p:cNvSpPr>
              <p:nvPr/>
            </p:nvSpPr>
            <p:spPr>
              <a:xfrm>
                <a:off x="3536770" y="1303737"/>
                <a:ext cx="5118460" cy="1054071"/>
              </a:xfrm>
              <a:prstGeom prst="rect">
                <a:avLst/>
              </a:prstGeom>
              <a:blipFill>
                <a:blip r:embed="rId7"/>
                <a:stretch>
                  <a:fillRect l="-952" t="-2890"/>
                </a:stretch>
              </a:blipFill>
            </p:spPr>
            <p:txBody>
              <a:bodyPr/>
              <a:lstStyle/>
              <a:p>
                <a:r>
                  <a:rPr lang="ja-JP" altLang="en-US">
                    <a:noFill/>
                  </a:rPr>
                  <a:t> </a:t>
                </a:r>
              </a:p>
            </p:txBody>
          </p:sp>
        </mc:Fallback>
      </mc:AlternateContent>
      <p:sp>
        <p:nvSpPr>
          <p:cNvPr id="4" name="左中かっこ 3">
            <a:extLst>
              <a:ext uri="{FF2B5EF4-FFF2-40B4-BE49-F238E27FC236}">
                <a16:creationId xmlns:a16="http://schemas.microsoft.com/office/drawing/2014/main" id="{7F68E14E-1154-FA36-5666-C317BFB71341}"/>
              </a:ext>
            </a:extLst>
          </p:cNvPr>
          <p:cNvSpPr/>
          <p:nvPr/>
        </p:nvSpPr>
        <p:spPr>
          <a:xfrm rot="16200000" flipV="1">
            <a:off x="2489415" y="-728917"/>
            <a:ext cx="304800" cy="3232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中かっこ 4">
            <a:extLst>
              <a:ext uri="{FF2B5EF4-FFF2-40B4-BE49-F238E27FC236}">
                <a16:creationId xmlns:a16="http://schemas.microsoft.com/office/drawing/2014/main" id="{1161A02C-46B7-325F-FD20-D05418CD11D7}"/>
              </a:ext>
            </a:extLst>
          </p:cNvPr>
          <p:cNvSpPr/>
          <p:nvPr/>
        </p:nvSpPr>
        <p:spPr>
          <a:xfrm rot="16200000" flipV="1">
            <a:off x="9851138" y="-645074"/>
            <a:ext cx="304800" cy="3232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33C2DFEA-7CCC-03C1-5B42-E7A1CE8B47A4}"/>
              </a:ext>
            </a:extLst>
          </p:cNvPr>
          <p:cNvSpPr/>
          <p:nvPr/>
        </p:nvSpPr>
        <p:spPr>
          <a:xfrm rot="16200000" flipV="1">
            <a:off x="6203326" y="-720598"/>
            <a:ext cx="304800" cy="32328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0DDB61A-6B1C-4426-87F0-EEC91CA24C4B}"/>
                  </a:ext>
                </a:extLst>
              </p:cNvPr>
              <p:cNvSpPr txBox="1"/>
              <p:nvPr/>
            </p:nvSpPr>
            <p:spPr>
              <a:xfrm>
                <a:off x="8608004" y="3705312"/>
                <a:ext cx="3416320" cy="1256113"/>
              </a:xfrm>
              <a:prstGeom prst="rect">
                <a:avLst/>
              </a:prstGeom>
              <a:noFill/>
            </p:spPr>
            <p:txBody>
              <a:bodyPr wrap="none" rtlCol="0">
                <a:spAutoFit/>
              </a:bodyPr>
              <a:lstStyle/>
              <a:p>
                <a:pPr algn="l"/>
                <a:r>
                  <a:rPr kumimoji="1" lang="ja-JP" altLang="en-US" dirty="0">
                    <a:solidFill>
                      <a:schemeClr val="bg1"/>
                    </a:solidFill>
                    <a:latin typeface="メイリオ" panose="020B0604030504040204" pitchFamily="50" charset="-128"/>
                    <a:ea typeface="メイリオ" panose="020B0604030504040204" pitchFamily="50" charset="-128"/>
                  </a:rPr>
                  <a:t>偏差行列とベクトルの積に分解</a:t>
                </a:r>
                <a:endParaRPr kumimoji="1" lang="en-US" altLang="ja-JP" dirty="0">
                  <a:solidFill>
                    <a:schemeClr val="bg1"/>
                  </a:solidFill>
                  <a:latin typeface="メイリオ" panose="020B0604030504040204" pitchFamily="50" charset="-128"/>
                  <a:ea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kumimoji="1" lang="en-US" altLang="ja-JP" b="0" i="1" smtClean="0">
                          <a:solidFill>
                            <a:schemeClr val="bg1"/>
                          </a:solidFill>
                          <a:latin typeface="Cambria Math" panose="02040503050406030204" pitchFamily="18" charset="0"/>
                          <a:ea typeface="メイリオ" panose="020B0604030504040204" pitchFamily="50" charset="-128"/>
                        </a:rPr>
                        <m:t>:</m:t>
                      </m:r>
                      <m:d>
                        <m:dPr>
                          <m:begChr m:val="["/>
                          <m:endChr m:val="]"/>
                          <m:ctrlPr>
                            <a:rPr kumimoji="1" lang="en-US" altLang="ja-JP" b="0" i="1" smtClean="0">
                              <a:solidFill>
                                <a:schemeClr val="bg1"/>
                              </a:solidFill>
                              <a:latin typeface="Cambria Math" panose="02040503050406030204" pitchFamily="18" charset="0"/>
                              <a:ea typeface="メイリオ" panose="020B0604030504040204" pitchFamily="50" charset="-128"/>
                            </a:rPr>
                          </m:ctrlPr>
                        </m:dPr>
                        <m:e>
                          <m:eqArr>
                            <m:eqArrPr>
                              <m:ctrlPr>
                                <a:rPr kumimoji="1" lang="en-US" altLang="ja-JP" i="1">
                                  <a:solidFill>
                                    <a:schemeClr val="bg1"/>
                                  </a:solidFill>
                                  <a:latin typeface="Cambria Math" panose="02040503050406030204" pitchFamily="18" charset="0"/>
                                  <a:ea typeface="メイリオ" panose="020B0604030504040204" pitchFamily="50" charset="-128"/>
                                </a:rPr>
                              </m:ctrlPr>
                            </m:eqArrPr>
                            <m:e>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i="1">
                                      <a:solidFill>
                                        <a:schemeClr val="bg1"/>
                                      </a:solidFill>
                                      <a:latin typeface="Cambria Math" panose="02040503050406030204" pitchFamily="18" charset="0"/>
                                      <a:ea typeface="メイリオ" panose="020B0604030504040204" pitchFamily="50" charset="-128"/>
                                    </a:rPr>
                                    <m:t>1,</m:t>
                                  </m:r>
                                  <m:r>
                                    <a:rPr kumimoji="1" lang="en-US" altLang="ja-JP" i="1">
                                      <a:solidFill>
                                        <a:schemeClr val="bg1"/>
                                      </a:solidFill>
                                      <a:latin typeface="Cambria Math" panose="02040503050406030204" pitchFamily="18" charset="0"/>
                                      <a:ea typeface="メイリオ" panose="020B0604030504040204" pitchFamily="50" charset="-128"/>
                                    </a:rPr>
                                    <m:t>𝑥</m:t>
                                  </m:r>
                                </m:sub>
                              </m:sSub>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b="0" i="1" smtClean="0">
                                      <a:solidFill>
                                        <a:schemeClr val="bg1"/>
                                      </a:solidFill>
                                      <a:latin typeface="Cambria Math" panose="02040503050406030204" pitchFamily="18" charset="0"/>
                                      <a:ea typeface="メイリオ" panose="020B0604030504040204" pitchFamily="50" charset="-128"/>
                                    </a:rPr>
                                    <m:t>,</m:t>
                                  </m:r>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i="1">
                                      <a:solidFill>
                                        <a:schemeClr val="bg1"/>
                                      </a:solidFill>
                                      <a:latin typeface="Cambria Math" panose="02040503050406030204" pitchFamily="18" charset="0"/>
                                      <a:ea typeface="メイリオ" panose="020B0604030504040204" pitchFamily="50" charset="-128"/>
                                    </a:rPr>
                                    <m:t>1,</m:t>
                                  </m:r>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2</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i="1">
                                      <a:solidFill>
                                        <a:schemeClr val="bg1"/>
                                      </a:solidFill>
                                      <a:latin typeface="Cambria Math" panose="02040503050406030204" pitchFamily="18" charset="0"/>
                                      <a:ea typeface="メイリオ" panose="020B0604030504040204" pitchFamily="50" charset="-128"/>
                                    </a:rPr>
                                    <m:t>𝑥</m:t>
                                  </m:r>
                                </m:sub>
                              </m:sSub>
                              <m:r>
                                <a:rPr kumimoji="1" lang="en-US" altLang="ja-JP"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2</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3</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i="1">
                                      <a:solidFill>
                                        <a:schemeClr val="bg1"/>
                                      </a:solidFill>
                                      <a:latin typeface="Cambria Math" panose="02040503050406030204" pitchFamily="18" charset="0"/>
                                      <a:ea typeface="メイリオ" panose="020B0604030504040204" pitchFamily="50" charset="-128"/>
                                    </a:rPr>
                                    <m:t>𝑥</m:t>
                                  </m:r>
                                </m:sub>
                              </m:sSub>
                              <m:r>
                                <a:rPr kumimoji="1" lang="en-US" altLang="ja-JP" b="0" i="1" smtClean="0">
                                  <a:solidFill>
                                    <a:schemeClr val="bg1"/>
                                  </a:solidFill>
                                  <a:latin typeface="Cambria Math" panose="02040503050406030204" pitchFamily="18" charset="0"/>
                                  <a:ea typeface="メイリオ" panose="020B0604030504040204" pitchFamily="50" charset="-128"/>
                                </a:rPr>
                                <m:t>,</m:t>
                              </m:r>
                              <m:sSub>
                                <m:sSubPr>
                                  <m:ctrlPr>
                                    <a:rPr kumimoji="1" lang="en-US" altLang="ja-JP" i="1">
                                      <a:solidFill>
                                        <a:schemeClr val="bg1"/>
                                      </a:solidFill>
                                      <a:latin typeface="Cambria Math" panose="02040503050406030204" pitchFamily="18" charset="0"/>
                                      <a:ea typeface="メイリオ" panose="020B0604030504040204" pitchFamily="50" charset="-128"/>
                                    </a:rPr>
                                  </m:ctrlPr>
                                </m:sSubPr>
                                <m:e>
                                  <m:r>
                                    <a:rPr kumimoji="1" lang="en-US" altLang="ja-JP" i="1">
                                      <a:solidFill>
                                        <a:schemeClr val="bg1"/>
                                      </a:solidFill>
                                      <a:latin typeface="Cambria Math" panose="02040503050406030204" pitchFamily="18" charset="0"/>
                                      <a:ea typeface="Cambria Math" panose="02040503050406030204" pitchFamily="18" charset="0"/>
                                    </a:rPr>
                                    <m:t>∆</m:t>
                                  </m:r>
                                  <m:r>
                                    <a:rPr kumimoji="1" lang="en-US" altLang="ja-JP" i="1">
                                      <a:solidFill>
                                        <a:schemeClr val="bg1"/>
                                      </a:solidFill>
                                      <a:latin typeface="Cambria Math" panose="02040503050406030204" pitchFamily="18" charset="0"/>
                                      <a:ea typeface="Cambria Math" panose="02040503050406030204" pitchFamily="18" charset="0"/>
                                    </a:rPr>
                                    <m:t>𝑎</m:t>
                                  </m:r>
                                </m:e>
                                <m:sub>
                                  <m:r>
                                    <a:rPr kumimoji="1" lang="en-US" altLang="ja-JP" b="0" i="1" smtClean="0">
                                      <a:solidFill>
                                        <a:schemeClr val="bg1"/>
                                      </a:solidFill>
                                      <a:latin typeface="Cambria Math" panose="02040503050406030204" pitchFamily="18" charset="0"/>
                                      <a:ea typeface="Cambria Math" panose="02040503050406030204" pitchFamily="18" charset="0"/>
                                    </a:rPr>
                                    <m:t>3</m:t>
                                  </m:r>
                                  <m:r>
                                    <a:rPr kumimoji="1" lang="en-US" altLang="ja-JP" i="1">
                                      <a:solidFill>
                                        <a:schemeClr val="bg1"/>
                                      </a:solidFill>
                                      <a:latin typeface="Cambria Math" panose="02040503050406030204" pitchFamily="18" charset="0"/>
                                      <a:ea typeface="メイリオ" panose="020B0604030504040204" pitchFamily="50" charset="-128"/>
                                    </a:rPr>
                                    <m:t>,</m:t>
                                  </m:r>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qArr>
                        </m:e>
                      </m:d>
                      <m:d>
                        <m:dPr>
                          <m:begChr m:val="["/>
                          <m:endChr m:val="]"/>
                          <m:ctrlPr>
                            <a:rPr kumimoji="1" lang="en-US" altLang="ja-JP" b="0" i="1" smtClean="0">
                              <a:solidFill>
                                <a:schemeClr val="bg1"/>
                              </a:solidFill>
                              <a:latin typeface="Cambria Math" panose="02040503050406030204" pitchFamily="18" charset="0"/>
                              <a:ea typeface="メイリオ" panose="020B0604030504040204" pitchFamily="50" charset="-128"/>
                            </a:rPr>
                          </m:ctrlPr>
                        </m:dPr>
                        <m:e>
                          <m:eqArr>
                            <m:eqArrPr>
                              <m:ctrlPr>
                                <a:rPr kumimoji="1" lang="en-US" altLang="ja-JP" b="0" i="1" smtClean="0">
                                  <a:solidFill>
                                    <a:schemeClr val="bg1"/>
                                  </a:solidFill>
                                  <a:latin typeface="Cambria Math" panose="02040503050406030204" pitchFamily="18" charset="0"/>
                                  <a:ea typeface="メイリオ" panose="020B0604030504040204" pitchFamily="50" charset="-128"/>
                                </a:rPr>
                              </m:ctrlPr>
                            </m:eqArrPr>
                            <m:e>
                              <m:sSub>
                                <m:sSubPr>
                                  <m:ctrlPr>
                                    <a:rPr kumimoji="1" lang="en-US" altLang="ja-JP" b="0" i="1" smtClean="0">
                                      <a:solidFill>
                                        <a:schemeClr val="bg1"/>
                                      </a:solidFill>
                                      <a:latin typeface="Cambria Math" panose="02040503050406030204" pitchFamily="18" charset="0"/>
                                      <a:ea typeface="メイリオ" panose="020B0604030504040204" pitchFamily="50" charset="-128"/>
                                    </a:rPr>
                                  </m:ctrlPr>
                                </m:sSubPr>
                                <m:e>
                                  <m:r>
                                    <a:rPr kumimoji="1" lang="en-US" altLang="ja-JP" b="0" i="1" smtClean="0">
                                      <a:solidFill>
                                        <a:schemeClr val="bg1"/>
                                      </a:solidFill>
                                      <a:latin typeface="Cambria Math" panose="02040503050406030204" pitchFamily="18" charset="0"/>
                                      <a:ea typeface="メイリオ" panose="020B0604030504040204" pitchFamily="50" charset="-128"/>
                                    </a:rPr>
                                    <m:t>𝑢</m:t>
                                  </m:r>
                                </m:e>
                                <m:sub>
                                  <m:r>
                                    <a:rPr kumimoji="1" lang="en-US" altLang="ja-JP" b="0" i="1" smtClean="0">
                                      <a:solidFill>
                                        <a:schemeClr val="bg1"/>
                                      </a:solidFill>
                                      <a:latin typeface="Cambria Math" panose="02040503050406030204" pitchFamily="18" charset="0"/>
                                      <a:ea typeface="メイリオ" panose="020B0604030504040204" pitchFamily="50" charset="-128"/>
                                    </a:rPr>
                                    <m:t>𝑥</m:t>
                                  </m:r>
                                </m:sub>
                              </m:sSub>
                            </m:e>
                            <m:e>
                              <m:sSub>
                                <m:sSubPr>
                                  <m:ctrlPr>
                                    <a:rPr kumimoji="1" lang="en-US" altLang="ja-JP" b="0" i="1" smtClean="0">
                                      <a:solidFill>
                                        <a:schemeClr val="bg1"/>
                                      </a:solidFill>
                                      <a:latin typeface="Cambria Math" panose="02040503050406030204" pitchFamily="18" charset="0"/>
                                      <a:ea typeface="メイリオ" panose="020B0604030504040204" pitchFamily="50" charset="-128"/>
                                    </a:rPr>
                                  </m:ctrlPr>
                                </m:sSubPr>
                                <m:e>
                                  <m:r>
                                    <a:rPr kumimoji="1" lang="en-US" altLang="ja-JP" b="0" i="1" smtClean="0">
                                      <a:solidFill>
                                        <a:schemeClr val="bg1"/>
                                      </a:solidFill>
                                      <a:latin typeface="Cambria Math" panose="02040503050406030204" pitchFamily="18" charset="0"/>
                                      <a:ea typeface="メイリオ" panose="020B0604030504040204" pitchFamily="50" charset="-128"/>
                                    </a:rPr>
                                    <m:t>𝑢</m:t>
                                  </m:r>
                                </m:e>
                                <m:sub>
                                  <m:r>
                                    <a:rPr kumimoji="1" lang="en-US" altLang="ja-JP" b="0" i="1" smtClean="0">
                                      <a:solidFill>
                                        <a:schemeClr val="bg1"/>
                                      </a:solidFill>
                                      <a:latin typeface="Cambria Math" panose="02040503050406030204" pitchFamily="18" charset="0"/>
                                      <a:ea typeface="メイリオ" panose="020B0604030504040204" pitchFamily="50" charset="-128"/>
                                    </a:rPr>
                                    <m:t>𝑦</m:t>
                                  </m:r>
                                </m:sub>
                              </m:sSub>
                            </m:e>
                          </m:eqArr>
                        </m:e>
                      </m:d>
                    </m:oMath>
                  </m:oMathPara>
                </a14:m>
                <a:endParaRPr kumimoji="1" lang="ja-JP" altLang="en-US" dirty="0">
                  <a:solidFill>
                    <a:schemeClr val="bg1"/>
                  </a:solidFill>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10DDB61A-6B1C-4426-87F0-EEC91CA24C4B}"/>
                  </a:ext>
                </a:extLst>
              </p:cNvPr>
              <p:cNvSpPr txBox="1">
                <a:spLocks noRot="1" noChangeAspect="1" noMove="1" noResize="1" noEditPoints="1" noAdjustHandles="1" noChangeArrowheads="1" noChangeShapeType="1" noTextEdit="1"/>
              </p:cNvSpPr>
              <p:nvPr/>
            </p:nvSpPr>
            <p:spPr>
              <a:xfrm>
                <a:off x="8608004" y="3705312"/>
                <a:ext cx="3416320" cy="1256113"/>
              </a:xfrm>
              <a:prstGeom prst="rect">
                <a:avLst/>
              </a:prstGeom>
              <a:blipFill>
                <a:blip r:embed="rId8"/>
                <a:stretch>
                  <a:fillRect l="-1429" t="-2427" r="-1250"/>
                </a:stretch>
              </a:blipFill>
            </p:spPr>
            <p:txBody>
              <a:bodyPr/>
              <a:lstStyle/>
              <a:p>
                <a:r>
                  <a:rPr lang="ja-JP" altLang="en-US">
                    <a:noFill/>
                  </a:rPr>
                  <a:t> </a:t>
                </a:r>
              </a:p>
            </p:txBody>
          </p:sp>
        </mc:Fallback>
      </mc:AlternateContent>
      <p:sp>
        <p:nvSpPr>
          <p:cNvPr id="18" name="左中かっこ 17">
            <a:extLst>
              <a:ext uri="{FF2B5EF4-FFF2-40B4-BE49-F238E27FC236}">
                <a16:creationId xmlns:a16="http://schemas.microsoft.com/office/drawing/2014/main" id="{748344E3-2687-96D9-E43E-7CE2D7FDE2A4}"/>
              </a:ext>
            </a:extLst>
          </p:cNvPr>
          <p:cNvSpPr/>
          <p:nvPr/>
        </p:nvSpPr>
        <p:spPr>
          <a:xfrm rot="16200000" flipV="1">
            <a:off x="10352428" y="2009351"/>
            <a:ext cx="304800" cy="29009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297A6EC-CAEE-B893-306B-8DF10149B404}"/>
                  </a:ext>
                </a:extLst>
              </p:cNvPr>
              <p:cNvSpPr txBox="1"/>
              <p:nvPr/>
            </p:nvSpPr>
            <p:spPr>
              <a:xfrm>
                <a:off x="1485439" y="6297398"/>
                <a:ext cx="2041713"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solidFill>
                            <a:schemeClr val="bg1"/>
                          </a:solidFill>
                          <a:latin typeface="Cambria Math" panose="02040503050406030204" pitchFamily="18" charset="0"/>
                          <a:ea typeface="メイリオ" panose="020B0604030504040204" pitchFamily="50" charset="-128"/>
                        </a:rPr>
                        <m:t>(</m:t>
                      </m:r>
                      <m:r>
                        <a:rPr kumimoji="1" lang="en-US" altLang="ja-JP" sz="2400" b="0" i="1" smtClean="0">
                          <a:solidFill>
                            <a:schemeClr val="bg1"/>
                          </a:solidFill>
                          <a:latin typeface="Cambria Math" panose="02040503050406030204" pitchFamily="18" charset="0"/>
                          <a:ea typeface="メイリオ" panose="020B0604030504040204" pitchFamily="50" charset="-128"/>
                        </a:rPr>
                        <m:t>𝐴𝐵</m:t>
                      </m:r>
                      <m:sSup>
                        <m:sSupPr>
                          <m:ctrlPr>
                            <a:rPr kumimoji="1" lang="en-US" altLang="ja-JP" sz="2400" b="0" i="1" smtClean="0">
                              <a:solidFill>
                                <a:schemeClr val="bg1"/>
                              </a:solidFill>
                              <a:latin typeface="Cambria Math" panose="02040503050406030204" pitchFamily="18" charset="0"/>
                              <a:ea typeface="メイリオ" panose="020B0604030504040204" pitchFamily="50" charset="-128"/>
                            </a:rPr>
                          </m:ctrlPr>
                        </m:sSupPr>
                        <m:e>
                          <m:r>
                            <a:rPr kumimoji="1" lang="en-US" altLang="ja-JP" sz="2400" b="0" i="1" smtClean="0">
                              <a:solidFill>
                                <a:schemeClr val="bg1"/>
                              </a:solidFill>
                              <a:latin typeface="Cambria Math" panose="02040503050406030204" pitchFamily="18" charset="0"/>
                              <a:ea typeface="メイリオ" panose="020B0604030504040204" pitchFamily="50" charset="-128"/>
                            </a:rPr>
                            <m:t>)</m:t>
                          </m:r>
                        </m:e>
                        <m:sup>
                          <m:r>
                            <a:rPr kumimoji="1" lang="en-US" altLang="ja-JP" sz="2400" b="0" i="1" smtClean="0">
                              <a:solidFill>
                                <a:schemeClr val="bg1"/>
                              </a:solidFill>
                              <a:latin typeface="Cambria Math" panose="02040503050406030204" pitchFamily="18" charset="0"/>
                              <a:ea typeface="メイリオ" panose="020B0604030504040204" pitchFamily="50" charset="-128"/>
                            </a:rPr>
                            <m:t>𝑇</m:t>
                          </m:r>
                        </m:sup>
                      </m:sSup>
                      <m:r>
                        <a:rPr kumimoji="1" lang="en-US" altLang="ja-JP" sz="2400" b="0" i="1" smtClean="0">
                          <a:solidFill>
                            <a:schemeClr val="bg1"/>
                          </a:solidFill>
                          <a:latin typeface="Cambria Math" panose="02040503050406030204" pitchFamily="18" charset="0"/>
                          <a:ea typeface="メイリオ" panose="020B0604030504040204" pitchFamily="50" charset="-128"/>
                        </a:rPr>
                        <m:t>=</m:t>
                      </m:r>
                      <m:sSup>
                        <m:sSupPr>
                          <m:ctrlPr>
                            <a:rPr kumimoji="1" lang="en-US" altLang="ja-JP" sz="2400" b="0" i="1" smtClean="0">
                              <a:solidFill>
                                <a:schemeClr val="bg1"/>
                              </a:solidFill>
                              <a:latin typeface="Cambria Math" panose="02040503050406030204" pitchFamily="18" charset="0"/>
                              <a:ea typeface="メイリオ" panose="020B0604030504040204" pitchFamily="50" charset="-128"/>
                            </a:rPr>
                          </m:ctrlPr>
                        </m:sSupPr>
                        <m:e>
                          <m:r>
                            <a:rPr kumimoji="1" lang="en-US" altLang="ja-JP" sz="2400" b="0" i="1" smtClean="0">
                              <a:solidFill>
                                <a:schemeClr val="bg1"/>
                              </a:solidFill>
                              <a:latin typeface="Cambria Math" panose="02040503050406030204" pitchFamily="18" charset="0"/>
                              <a:ea typeface="メイリオ" panose="020B0604030504040204" pitchFamily="50" charset="-128"/>
                            </a:rPr>
                            <m:t>𝐵</m:t>
                          </m:r>
                        </m:e>
                        <m:sup>
                          <m:r>
                            <a:rPr kumimoji="1" lang="en-US" altLang="ja-JP" sz="2400" b="0" i="1" smtClean="0">
                              <a:solidFill>
                                <a:schemeClr val="bg1"/>
                              </a:solidFill>
                              <a:latin typeface="Cambria Math" panose="02040503050406030204" pitchFamily="18" charset="0"/>
                              <a:ea typeface="メイリオ" panose="020B0604030504040204" pitchFamily="50" charset="-128"/>
                            </a:rPr>
                            <m:t>𝑇</m:t>
                          </m:r>
                        </m:sup>
                      </m:sSup>
                      <m:sSup>
                        <m:sSupPr>
                          <m:ctrlPr>
                            <a:rPr kumimoji="1" lang="en-US" altLang="ja-JP" sz="2400" b="0" i="1" smtClean="0">
                              <a:solidFill>
                                <a:schemeClr val="bg1"/>
                              </a:solidFill>
                              <a:latin typeface="Cambria Math" panose="02040503050406030204" pitchFamily="18" charset="0"/>
                              <a:ea typeface="メイリオ" panose="020B0604030504040204" pitchFamily="50" charset="-128"/>
                            </a:rPr>
                          </m:ctrlPr>
                        </m:sSupPr>
                        <m:e>
                          <m:r>
                            <a:rPr kumimoji="1" lang="en-US" altLang="ja-JP" sz="2400" b="0" i="1" smtClean="0">
                              <a:solidFill>
                                <a:schemeClr val="bg1"/>
                              </a:solidFill>
                              <a:latin typeface="Cambria Math" panose="02040503050406030204" pitchFamily="18" charset="0"/>
                              <a:ea typeface="メイリオ" panose="020B0604030504040204" pitchFamily="50" charset="-128"/>
                            </a:rPr>
                            <m:t>𝐴</m:t>
                          </m:r>
                        </m:e>
                        <m:sup>
                          <m:r>
                            <a:rPr kumimoji="1" lang="en-US" altLang="ja-JP" sz="2400" b="0" i="1" smtClean="0">
                              <a:solidFill>
                                <a:schemeClr val="bg1"/>
                              </a:solidFill>
                              <a:latin typeface="Cambria Math" panose="02040503050406030204" pitchFamily="18" charset="0"/>
                              <a:ea typeface="メイリオ" panose="020B0604030504040204" pitchFamily="50" charset="-128"/>
                            </a:rPr>
                            <m:t>𝑇</m:t>
                          </m:r>
                        </m:sup>
                      </m:sSup>
                    </m:oMath>
                  </m:oMathPara>
                </a14:m>
                <a:endParaRPr kumimoji="1" lang="ja-JP" altLang="en-US" sz="2400" dirty="0">
                  <a:solidFill>
                    <a:schemeClr val="bg1"/>
                  </a:solidFill>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297A6EC-CAEE-B893-306B-8DF10149B404}"/>
                  </a:ext>
                </a:extLst>
              </p:cNvPr>
              <p:cNvSpPr txBox="1">
                <a:spLocks noRot="1" noChangeAspect="1" noMove="1" noResize="1" noEditPoints="1" noAdjustHandles="1" noChangeArrowheads="1" noChangeShapeType="1" noTextEdit="1"/>
              </p:cNvSpPr>
              <p:nvPr/>
            </p:nvSpPr>
            <p:spPr>
              <a:xfrm>
                <a:off x="1485439" y="6297398"/>
                <a:ext cx="2041713" cy="369332"/>
              </a:xfrm>
              <a:prstGeom prst="rect">
                <a:avLst/>
              </a:prstGeom>
              <a:blipFill>
                <a:blip r:embed="rId9"/>
                <a:stretch>
                  <a:fillRect l="-4179" t="-4918" b="-295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2684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B9447E9-88E6-E31C-F82B-040E8C42DA35}"/>
              </a:ext>
            </a:extLst>
          </p:cNvPr>
          <p:cNvSpPr txBox="1"/>
          <p:nvPr/>
        </p:nvSpPr>
        <p:spPr>
          <a:xfrm>
            <a:off x="531701" y="1204248"/>
            <a:ext cx="1515831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ベイズ推定とみなすと、</a:t>
            </a:r>
            <a:r>
              <a:rPr kumimoji="1" lang="en-US" altLang="ja-JP" sz="2400"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は無情報事前分布（ベイズ推定においては、潜在変数とパラメータは区別しない）</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Z</a:t>
            </a:r>
            <a:r>
              <a:rPr kumimoji="1" lang="ja-JP" altLang="en-US" sz="2400" dirty="0">
                <a:latin typeface="メイリオ" panose="020B0604030504040204" pitchFamily="50" charset="-128"/>
                <a:ea typeface="メイリオ" panose="020B0604030504040204" pitchFamily="50" charset="-128"/>
              </a:rPr>
              <a:t>にクラスラベル情報を反映した有情報事前分布を導入する</a:t>
            </a:r>
          </a:p>
        </p:txBody>
      </p:sp>
    </p:spTree>
    <p:extLst>
      <p:ext uri="{BB962C8B-B14F-4D97-AF65-F5344CB8AC3E}">
        <p14:creationId xmlns:p14="http://schemas.microsoft.com/office/powerpoint/2010/main" val="2342422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3CABB8AB-C317-938F-B349-91D61CA3A0A4}"/>
              </a:ext>
            </a:extLst>
          </p:cNvPr>
          <p:cNvPicPr>
            <a:picLocks noChangeAspect="1"/>
          </p:cNvPicPr>
          <p:nvPr/>
        </p:nvPicPr>
        <p:blipFill>
          <a:blip r:embed="rId2"/>
          <a:stretch>
            <a:fillRect/>
          </a:stretch>
        </p:blipFill>
        <p:spPr>
          <a:xfrm>
            <a:off x="1669396" y="3388264"/>
            <a:ext cx="2427911" cy="905142"/>
          </a:xfrm>
          <a:prstGeom prst="rect">
            <a:avLst/>
          </a:prstGeom>
        </p:spPr>
      </p:pic>
      <p:pic>
        <p:nvPicPr>
          <p:cNvPr id="17" name="図 16">
            <a:extLst>
              <a:ext uri="{FF2B5EF4-FFF2-40B4-BE49-F238E27FC236}">
                <a16:creationId xmlns:a16="http://schemas.microsoft.com/office/drawing/2014/main" id="{56872ADD-96E4-0B17-6568-CE5AADDB5E2E}"/>
              </a:ext>
            </a:extLst>
          </p:cNvPr>
          <p:cNvPicPr>
            <a:picLocks noChangeAspect="1"/>
          </p:cNvPicPr>
          <p:nvPr/>
        </p:nvPicPr>
        <p:blipFill>
          <a:blip r:embed="rId3"/>
          <a:stretch>
            <a:fillRect/>
          </a:stretch>
        </p:blipFill>
        <p:spPr>
          <a:xfrm>
            <a:off x="4689748" y="3465635"/>
            <a:ext cx="2252405" cy="699377"/>
          </a:xfrm>
          <a:prstGeom prst="rect">
            <a:avLst/>
          </a:prstGeom>
        </p:spPr>
      </p:pic>
      <p:pic>
        <p:nvPicPr>
          <p:cNvPr id="19" name="図 18">
            <a:extLst>
              <a:ext uri="{FF2B5EF4-FFF2-40B4-BE49-F238E27FC236}">
                <a16:creationId xmlns:a16="http://schemas.microsoft.com/office/drawing/2014/main" id="{2EB92AD2-2E7C-7629-1401-5C6905319B29}"/>
              </a:ext>
            </a:extLst>
          </p:cNvPr>
          <p:cNvPicPr>
            <a:picLocks noChangeAspect="1"/>
          </p:cNvPicPr>
          <p:nvPr/>
        </p:nvPicPr>
        <p:blipFill>
          <a:blip r:embed="rId4"/>
          <a:stretch>
            <a:fillRect/>
          </a:stretch>
        </p:blipFill>
        <p:spPr>
          <a:xfrm>
            <a:off x="7343058" y="3324385"/>
            <a:ext cx="2308835" cy="1032899"/>
          </a:xfrm>
          <a:prstGeom prst="rect">
            <a:avLst/>
          </a:prstGeom>
        </p:spPr>
      </p:pic>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80A6E8C-FB82-C721-37F1-8C7AED2E83B1}"/>
                  </a:ext>
                </a:extLst>
              </p:cNvPr>
              <p:cNvSpPr txBox="1"/>
              <p:nvPr/>
            </p:nvSpPr>
            <p:spPr>
              <a:xfrm>
                <a:off x="4407130" y="3660147"/>
                <a:ext cx="4079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𝑊</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980A6E8C-FB82-C721-37F1-8C7AED2E83B1}"/>
                  </a:ext>
                </a:extLst>
              </p:cNvPr>
              <p:cNvSpPr txBox="1">
                <a:spLocks noRot="1" noChangeAspect="1" noMove="1" noResize="1" noEditPoints="1" noAdjustHandles="1" noChangeArrowheads="1" noChangeShapeType="1" noTextEdit="1"/>
              </p:cNvSpPr>
              <p:nvPr/>
            </p:nvSpPr>
            <p:spPr>
              <a:xfrm>
                <a:off x="4407130" y="3660147"/>
                <a:ext cx="407996" cy="369332"/>
              </a:xfrm>
              <a:prstGeom prst="rect">
                <a:avLst/>
              </a:prstGeom>
              <a:blipFill>
                <a:blip r:embed="rId5"/>
                <a:stretch>
                  <a:fillRect l="-13433" r="-8955" b="-1639"/>
                </a:stretch>
              </a:blipFill>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F87EFF19-FC32-86B7-DAE0-1BAD6FF17C09}"/>
              </a:ext>
            </a:extLst>
          </p:cNvPr>
          <p:cNvSpPr txBox="1"/>
          <p:nvPr/>
        </p:nvSpPr>
        <p:spPr>
          <a:xfrm>
            <a:off x="664234" y="474453"/>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モデルの確率を最大化する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6BE609-79B3-36BD-FF00-F9609ADA5DD5}"/>
                  </a:ext>
                </a:extLst>
              </p:cNvPr>
              <p:cNvSpPr txBox="1"/>
              <p:nvPr/>
            </p:nvSpPr>
            <p:spPr>
              <a:xfrm>
                <a:off x="723929" y="1012726"/>
                <a:ext cx="11113395" cy="1631216"/>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観測データ</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モデル（前頁）あてはめて確率（尤度）を最大化するようなパラメータ</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𝑊</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このモデルは</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つの正規分布の掛け算であることから、結局正規分布に従う⇒パラメータは解析的に解ける（最尤推定）</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i="1" smtClean="0">
                        <a:latin typeface="Cambria Math" panose="02040503050406030204" pitchFamily="18" charset="0"/>
                        <a:ea typeface="メイリオ" panose="020B0604030504040204" pitchFamily="50" charset="-128"/>
                      </a:rPr>
                      <m:t>𝑊</m:t>
                    </m:r>
                    <m:r>
                      <a:rPr kumimoji="1" lang="en-US" altLang="ja-JP" sz="2000" i="1" smtClean="0">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𝜇</m:t>
                    </m:r>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ja-JP" altLang="en-US" sz="2000" i="1">
                            <a:latin typeface="Cambria Math" panose="02040503050406030204" pitchFamily="18" charset="0"/>
                            <a:ea typeface="メイリオ" panose="020B0604030504040204" pitchFamily="50" charset="-128"/>
                          </a:rPr>
                          <m:t>𝜎</m:t>
                        </m:r>
                      </m:e>
                      <m:sup>
                        <m:r>
                          <a:rPr kumimoji="1" lang="en-US" altLang="ja-JP" sz="2000" i="1">
                            <a:latin typeface="Cambria Math" panose="02040503050406030204" pitchFamily="18" charset="0"/>
                            <a:ea typeface="メイリオ" panose="020B0604030504040204" pitchFamily="50" charset="-128"/>
                          </a:rPr>
                          <m:t>2</m:t>
                        </m:r>
                      </m:sup>
                    </m:sSup>
                  </m:oMath>
                </a14:m>
                <a:r>
                  <a:rPr kumimoji="1" lang="ja-JP" altLang="en-US" sz="2000" dirty="0">
                    <a:latin typeface="メイリオ" panose="020B0604030504040204" pitchFamily="50" charset="-128"/>
                    <a:ea typeface="メイリオ" panose="020B0604030504040204" pitchFamily="50" charset="-128"/>
                  </a:rPr>
                  <a:t>には</a:t>
                </a:r>
                <a:r>
                  <a:rPr kumimoji="1" lang="en-US" altLang="ja-JP" sz="2000" dirty="0">
                    <a:latin typeface="メイリオ" panose="020B0604030504040204" pitchFamily="50" charset="-128"/>
                    <a:ea typeface="メイリオ" panose="020B0604030504040204" pitchFamily="50" charset="-128"/>
                  </a:rPr>
                  <a:t>prior</a:t>
                </a:r>
                <a:r>
                  <a:rPr kumimoji="1" lang="ja-JP" altLang="en-US" sz="2000" dirty="0">
                    <a:latin typeface="メイリオ" panose="020B0604030504040204" pitchFamily="50" charset="-128"/>
                    <a:ea typeface="メイリオ" panose="020B0604030504040204" pitchFamily="50" charset="-128"/>
                  </a:rPr>
                  <a:t>を置かないのでベイズ推定ではない（</a:t>
                </a:r>
                <a:r>
                  <a:rPr kumimoji="1" lang="en-US" altLang="ja-JP" sz="2000" dirty="0">
                    <a:ea typeface="メイリオ" panose="020B0604030504040204" pitchFamily="50" charset="-128"/>
                  </a:rPr>
                  <a:t> </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𝑧</m:t>
                        </m:r>
                      </m:e>
                      <m:sub>
                        <m:r>
                          <a:rPr kumimoji="1" lang="en-US" altLang="ja-JP" sz="2000" i="1">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は確率変数だが潜在変数）</a:t>
                </a:r>
              </a:p>
            </p:txBody>
          </p:sp>
        </mc:Choice>
        <mc:Fallback xmlns="">
          <p:sp>
            <p:nvSpPr>
              <p:cNvPr id="3" name="テキスト ボックス 2">
                <a:extLst>
                  <a:ext uri="{FF2B5EF4-FFF2-40B4-BE49-F238E27FC236}">
                    <a16:creationId xmlns:a16="http://schemas.microsoft.com/office/drawing/2014/main" id="{096BE609-79B3-36BD-FF00-F9609ADA5DD5}"/>
                  </a:ext>
                </a:extLst>
              </p:cNvPr>
              <p:cNvSpPr txBox="1">
                <a:spLocks noRot="1" noChangeAspect="1" noMove="1" noResize="1" noEditPoints="1" noAdjustHandles="1" noChangeArrowheads="1" noChangeShapeType="1" noTextEdit="1"/>
              </p:cNvSpPr>
              <p:nvPr/>
            </p:nvSpPr>
            <p:spPr>
              <a:xfrm>
                <a:off x="723929" y="1012726"/>
                <a:ext cx="11113395" cy="1631216"/>
              </a:xfrm>
              <a:prstGeom prst="rect">
                <a:avLst/>
              </a:prstGeom>
              <a:blipFill>
                <a:blip r:embed="rId6"/>
                <a:stretch>
                  <a:fillRect l="-933" t="-6716" b="-597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68CB8C3-14DC-A081-D9AF-2E0825A26C89}"/>
              </a:ext>
            </a:extLst>
          </p:cNvPr>
          <p:cNvSpPr txBox="1"/>
          <p:nvPr/>
        </p:nvSpPr>
        <p:spPr>
          <a:xfrm>
            <a:off x="775366" y="2955393"/>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最尤推定にもとづくパラメータの計算式（証明略）</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8EC104F-D516-B873-255E-27F4FC5042E1}"/>
                  </a:ext>
                </a:extLst>
              </p:cNvPr>
              <p:cNvSpPr txBox="1"/>
              <p:nvPr/>
            </p:nvSpPr>
            <p:spPr>
              <a:xfrm>
                <a:off x="3638571" y="4448547"/>
                <a:ext cx="864852" cy="31329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𝜇</m:t>
                      </m:r>
                      <m:r>
                        <a:rPr kumimoji="1" lang="ja-JP" altLang="en-US" sz="2000" i="1" smtClean="0">
                          <a:latin typeface="Cambria Math" panose="02040503050406030204" pitchFamily="18" charset="0"/>
                          <a:ea typeface="メイリオ" panose="020B0604030504040204" pitchFamily="50" charset="-128"/>
                        </a:rPr>
                        <m:t>∈</m:t>
                      </m:r>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ℝ</m:t>
                          </m:r>
                        </m:e>
                        <m:sup>
                          <m:r>
                            <a:rPr kumimoji="1" lang="en-US" altLang="ja-JP" sz="2000" b="0" i="1" smtClean="0">
                              <a:latin typeface="Cambria Math" panose="02040503050406030204" pitchFamily="18" charset="0"/>
                              <a:ea typeface="メイリオ" panose="020B0604030504040204" pitchFamily="50" charset="-128"/>
                            </a:rPr>
                            <m:t>𝑑</m:t>
                          </m:r>
                        </m:sup>
                      </m:sSup>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8EC104F-D516-B873-255E-27F4FC5042E1}"/>
                  </a:ext>
                </a:extLst>
              </p:cNvPr>
              <p:cNvSpPr txBox="1">
                <a:spLocks noRot="1" noChangeAspect="1" noMove="1" noResize="1" noEditPoints="1" noAdjustHandles="1" noChangeArrowheads="1" noChangeShapeType="1" noTextEdit="1"/>
              </p:cNvSpPr>
              <p:nvPr/>
            </p:nvSpPr>
            <p:spPr>
              <a:xfrm>
                <a:off x="3638571" y="4448547"/>
                <a:ext cx="864852" cy="313291"/>
              </a:xfrm>
              <a:prstGeom prst="rect">
                <a:avLst/>
              </a:prstGeom>
              <a:blipFill>
                <a:blip r:embed="rId7"/>
                <a:stretch>
                  <a:fillRect l="-4930" t="-7843" r="-70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F99F896-13F0-2E38-6850-145F5C273CD2}"/>
                  </a:ext>
                </a:extLst>
              </p:cNvPr>
              <p:cNvSpPr txBox="1"/>
              <p:nvPr/>
            </p:nvSpPr>
            <p:spPr>
              <a:xfrm>
                <a:off x="3519705" y="4782128"/>
                <a:ext cx="4205510"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𝑊</m:t>
                    </m:r>
                    <m:r>
                      <a:rPr kumimoji="1" lang="en-US" altLang="ja-JP" sz="2000" b="0" i="1" smtClean="0">
                        <a:latin typeface="Cambria Math" panose="02040503050406030204" pitchFamily="18" charset="0"/>
                        <a:ea typeface="メイリオ" panose="020B0604030504040204" pitchFamily="50" charset="-128"/>
                      </a:rPr>
                      <m:t> : </m:t>
                    </m:r>
                    <m:r>
                      <a:rPr kumimoji="1" lang="en-US" altLang="ja-JP" sz="2000" b="0" i="1" smtClean="0">
                        <a:latin typeface="Cambria Math" panose="02040503050406030204" pitchFamily="18" charset="0"/>
                        <a:ea typeface="メイリオ" panose="020B0604030504040204" pitchFamily="50" charset="-128"/>
                      </a:rPr>
                      <m:t>𝑑</m:t>
                    </m:r>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主成分ベクトル</a:t>
                </a:r>
                <a:r>
                  <a:rPr kumimoji="1" lang="ja-JP" altLang="en-US" sz="2000" dirty="0">
                    <a:latin typeface="メイリオ" panose="020B0604030504040204" pitchFamily="50" charset="-128"/>
                    <a:ea typeface="メイリオ" panose="020B0604030504040204" pitchFamily="50" charset="-128"/>
                  </a:rPr>
                  <a:t>）</a:t>
                </a:r>
              </a:p>
            </p:txBody>
          </p:sp>
        </mc:Choice>
        <mc:Fallback xmlns="">
          <p:sp>
            <p:nvSpPr>
              <p:cNvPr id="6" name="テキスト ボックス 5">
                <a:extLst>
                  <a:ext uri="{FF2B5EF4-FFF2-40B4-BE49-F238E27FC236}">
                    <a16:creationId xmlns:a16="http://schemas.microsoft.com/office/drawing/2014/main" id="{7F99F896-13F0-2E38-6850-145F5C273CD2}"/>
                  </a:ext>
                </a:extLst>
              </p:cNvPr>
              <p:cNvSpPr txBox="1">
                <a:spLocks noRot="1" noChangeAspect="1" noMove="1" noResize="1" noEditPoints="1" noAdjustHandles="1" noChangeArrowheads="1" noChangeShapeType="1" noTextEdit="1"/>
              </p:cNvSpPr>
              <p:nvPr/>
            </p:nvSpPr>
            <p:spPr>
              <a:xfrm>
                <a:off x="3519705" y="4782128"/>
                <a:ext cx="4205510" cy="400110"/>
              </a:xfrm>
              <a:prstGeom prst="rect">
                <a:avLst/>
              </a:prstGeom>
              <a:blipFill>
                <a:blip r:embed="rId8"/>
                <a:stretch>
                  <a:fillRect t="-6061" r="-1014"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33D33FC-A158-B032-EE97-7B031E6126F0}"/>
                  </a:ext>
                </a:extLst>
              </p:cNvPr>
              <p:cNvSpPr txBox="1"/>
              <p:nvPr/>
            </p:nvSpPr>
            <p:spPr>
              <a:xfrm>
                <a:off x="3638571" y="5174455"/>
                <a:ext cx="7792133" cy="933782"/>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𝑈</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 </m:t>
                    </m:r>
                    <m:r>
                      <a:rPr kumimoji="1" lang="ja-JP" altLang="en-US" sz="2000" i="1">
                        <a:latin typeface="Cambria Math" panose="02040503050406030204" pitchFamily="18" charset="0"/>
                        <a:ea typeface="メイリオ" panose="020B0604030504040204" pitchFamily="50" charset="-128"/>
                      </a:rPr>
                      <m:t>データ</m:t>
                    </m:r>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𝑥</m:t>
                        </m:r>
                      </m:e>
                      <m:sub>
                        <m:r>
                          <a:rPr kumimoji="1" lang="en-US" altLang="ja-JP" sz="2000" b="0" i="1" smtClean="0">
                            <a:latin typeface="Cambria Math" panose="02040503050406030204" pitchFamily="18" charset="0"/>
                            <a:ea typeface="メイリオ" panose="020B0604030504040204" pitchFamily="50" charset="-128"/>
                          </a:rPr>
                          <m:t>𝑛</m:t>
                        </m:r>
                      </m:sub>
                    </m:sSub>
                  </m:oMath>
                </a14:m>
                <a:r>
                  <a:rPr kumimoji="1" lang="ja-JP" altLang="en-US" sz="2000" dirty="0">
                    <a:latin typeface="メイリオ" panose="020B0604030504040204" pitchFamily="50" charset="-128"/>
                    <a:ea typeface="メイリオ" panose="020B0604030504040204" pitchFamily="50" charset="-128"/>
                  </a:rPr>
                  <a:t>の共分散行列の</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𝑚</m:t>
                    </m:r>
                    <m:r>
                      <a:rPr kumimoji="1" lang="ja-JP" altLang="en-US" sz="2000" i="1">
                        <a:latin typeface="Cambria Math" panose="02040503050406030204" pitchFamily="18" charset="0"/>
                        <a:ea typeface="メイリオ" panose="020B0604030504040204" pitchFamily="50" charset="-128"/>
                      </a:rPr>
                      <m:t>個</m:t>
                    </m:r>
                  </m:oMath>
                </a14:m>
                <a:r>
                  <a:rPr kumimoji="1" lang="ja-JP" altLang="en-US" sz="2000" dirty="0">
                    <a:latin typeface="メイリオ" panose="020B0604030504040204" pitchFamily="50" charset="-128"/>
                    <a:ea typeface="メイリオ" panose="020B0604030504040204" pitchFamily="50" charset="-128"/>
                  </a:rPr>
                  <a:t>の固有ベクトル</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𝑑</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en-US" altLang="ja-JP" sz="2000" b="0" i="1" smtClean="0">
                            <a:latin typeface="Cambria Math" panose="02040503050406030204" pitchFamily="18" charset="0"/>
                            <a:ea typeface="メイリオ" panose="020B0604030504040204" pitchFamily="50" charset="-128"/>
                          </a:rPr>
                          <m:t>𝐿</m:t>
                        </m:r>
                      </m:e>
                      <m:sub>
                        <m:r>
                          <a:rPr kumimoji="1" lang="en-US" altLang="ja-JP" sz="2000" b="0" i="1" smtClean="0">
                            <a:latin typeface="Cambria Math" panose="02040503050406030204" pitchFamily="18" charset="0"/>
                            <a:ea typeface="メイリオ" panose="020B0604030504040204" pitchFamily="50" charset="-128"/>
                          </a:rPr>
                          <m:t>𝑚</m:t>
                        </m:r>
                      </m:sub>
                    </m:sSub>
                    <m:r>
                      <a:rPr kumimoji="1" lang="en-US" altLang="ja-JP" sz="2000" b="0" i="1" smtClean="0">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𝑈</m:t>
                        </m:r>
                      </m:e>
                      <m:sub>
                        <m:r>
                          <a:rPr kumimoji="1" lang="en-US" altLang="ja-JP" sz="2000" i="1">
                            <a:latin typeface="Cambria Math" panose="02040503050406030204" pitchFamily="18" charset="0"/>
                            <a:ea typeface="メイリオ" panose="020B0604030504040204" pitchFamily="50" charset="-128"/>
                          </a:rPr>
                          <m:t>𝑚</m:t>
                        </m:r>
                      </m:sub>
                    </m:sSub>
                  </m:oMath>
                </a14:m>
                <a:r>
                  <a:rPr kumimoji="1" lang="ja-JP" altLang="en-US" sz="2000" dirty="0">
                    <a:latin typeface="メイリオ" panose="020B0604030504040204" pitchFamily="50" charset="-128"/>
                    <a:ea typeface="メイリオ" panose="020B0604030504040204" pitchFamily="50" charset="-128"/>
                  </a:rPr>
                  <a:t>に対応する固有値</a:t>
                </a:r>
                <a14:m>
                  <m:oMath xmlns:m="http://schemas.openxmlformats.org/officeDocument/2006/math">
                    <m:sSub>
                      <m:sSubPr>
                        <m:ctrlPr>
                          <a:rPr kumimoji="1" lang="en-US" altLang="ja-JP" sz="2000" i="1" smtClean="0">
                            <a:latin typeface="Cambria Math" panose="02040503050406030204" pitchFamily="18" charset="0"/>
                            <a:ea typeface="メイリオ" panose="020B0604030504040204" pitchFamily="50" charset="-128"/>
                          </a:rPr>
                        </m:ctrlPr>
                      </m:sSubPr>
                      <m:e>
                        <m:r>
                          <a:rPr kumimoji="1" lang="ja-JP" altLang="en-US" sz="2000" i="1" smtClean="0">
                            <a:latin typeface="Cambria Math" panose="02040503050406030204" pitchFamily="18" charset="0"/>
                            <a:ea typeface="メイリオ" panose="020B0604030504040204" pitchFamily="50" charset="-128"/>
                          </a:rPr>
                          <m:t>𝜆</m:t>
                        </m:r>
                      </m:e>
                      <m:sub>
                        <m:r>
                          <a:rPr kumimoji="1" lang="en-US" altLang="ja-JP" sz="2000" b="0" i="1" smtClean="0">
                            <a:latin typeface="Cambria Math" panose="02040503050406030204" pitchFamily="18" charset="0"/>
                            <a:ea typeface="メイリオ" panose="020B0604030504040204" pitchFamily="50" charset="-128"/>
                          </a:rPr>
                          <m:t>𝑖</m:t>
                        </m:r>
                      </m:sub>
                    </m:sSub>
                  </m:oMath>
                </a14:m>
                <a:r>
                  <a:rPr kumimoji="1" lang="ja-JP" altLang="en-US" sz="2000" dirty="0">
                    <a:latin typeface="メイリオ" panose="020B0604030504040204" pitchFamily="50" charset="-128"/>
                    <a:ea typeface="メイリオ" panose="020B0604030504040204" pitchFamily="50" charset="-128"/>
                  </a:rPr>
                  <a:t>を対角成分とする対角行列</a:t>
                </a:r>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r>
                      <m:rPr>
                        <m:sty m:val="p"/>
                      </m:rPr>
                      <a:rPr kumimoji="1" lang="en-US" altLang="ja-JP" sz="2000" b="0" i="0" smtClean="0">
                        <a:latin typeface="Cambria Math" panose="02040503050406030204" pitchFamily="18" charset="0"/>
                        <a:ea typeface="Cambria Math" panose="02040503050406030204" pitchFamily="18" charset="0"/>
                      </a:rPr>
                      <m:t>m</m:t>
                    </m:r>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𝑚</m:t>
                    </m:r>
                    <m:r>
                      <a:rPr kumimoji="1" lang="ja-JP" altLang="en-US" sz="2000" i="1">
                        <a:latin typeface="Cambria Math" panose="02040503050406030204" pitchFamily="18" charset="0"/>
                        <a:ea typeface="Cambria Math" panose="02040503050406030204" pitchFamily="18" charset="0"/>
                      </a:rPr>
                      <m:t>行列</m:t>
                    </m:r>
                  </m:oMath>
                </a14:m>
                <a:r>
                  <a:rPr kumimoji="1" lang="ja-JP" altLang="en-US" sz="20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533D33FC-A158-B032-EE97-7B031E6126F0}"/>
                  </a:ext>
                </a:extLst>
              </p:cNvPr>
              <p:cNvSpPr txBox="1">
                <a:spLocks noRot="1" noChangeAspect="1" noMove="1" noResize="1" noEditPoints="1" noAdjustHandles="1" noChangeArrowheads="1" noChangeShapeType="1" noTextEdit="1"/>
              </p:cNvSpPr>
              <p:nvPr/>
            </p:nvSpPr>
            <p:spPr>
              <a:xfrm>
                <a:off x="3638571" y="5174455"/>
                <a:ext cx="7792133" cy="933782"/>
              </a:xfrm>
              <a:prstGeom prst="rect">
                <a:avLst/>
              </a:prstGeom>
              <a:blipFill>
                <a:blip r:embed="rId9"/>
                <a:stretch>
                  <a:fillRect l="-1174" t="-7190" r="-125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0D51A8A-C4BC-4ADC-FC98-3036FA4863FC}"/>
              </a:ext>
            </a:extLst>
          </p:cNvPr>
          <p:cNvSpPr txBox="1"/>
          <p:nvPr/>
        </p:nvSpPr>
        <p:spPr>
          <a:xfrm>
            <a:off x="2186766" y="6352800"/>
            <a:ext cx="7173118"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10"/>
              </a:rPr>
              <a:t>https://qiita.com/amber_kshz/items/e47fa606863aa97c7bd7</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88035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78D09F1-4876-167C-2D63-E92D00922E4B}"/>
              </a:ext>
            </a:extLst>
          </p:cNvPr>
          <p:cNvPicPr>
            <a:picLocks noChangeAspect="1"/>
          </p:cNvPicPr>
          <p:nvPr/>
        </p:nvPicPr>
        <p:blipFill>
          <a:blip r:embed="rId2"/>
          <a:stretch>
            <a:fillRect/>
          </a:stretch>
        </p:blipFill>
        <p:spPr>
          <a:xfrm>
            <a:off x="3431664" y="3511029"/>
            <a:ext cx="2469094" cy="480102"/>
          </a:xfrm>
          <a:prstGeom prst="rect">
            <a:avLst/>
          </a:prstGeom>
        </p:spPr>
      </p:pic>
      <p:pic>
        <p:nvPicPr>
          <p:cNvPr id="5" name="図 4">
            <a:extLst>
              <a:ext uri="{FF2B5EF4-FFF2-40B4-BE49-F238E27FC236}">
                <a16:creationId xmlns:a16="http://schemas.microsoft.com/office/drawing/2014/main" id="{B8585E15-CE39-81F9-73FC-8BB71AA2EA9E}"/>
              </a:ext>
            </a:extLst>
          </p:cNvPr>
          <p:cNvPicPr>
            <a:picLocks noChangeAspect="1"/>
          </p:cNvPicPr>
          <p:nvPr/>
        </p:nvPicPr>
        <p:blipFill>
          <a:blip r:embed="rId3"/>
          <a:stretch>
            <a:fillRect/>
          </a:stretch>
        </p:blipFill>
        <p:spPr>
          <a:xfrm>
            <a:off x="3293728" y="3991131"/>
            <a:ext cx="4374259" cy="388654"/>
          </a:xfrm>
          <a:prstGeom prst="rect">
            <a:avLst/>
          </a:prstGeom>
        </p:spPr>
      </p:pic>
      <p:pic>
        <p:nvPicPr>
          <p:cNvPr id="7" name="図 6">
            <a:extLst>
              <a:ext uri="{FF2B5EF4-FFF2-40B4-BE49-F238E27FC236}">
                <a16:creationId xmlns:a16="http://schemas.microsoft.com/office/drawing/2014/main" id="{0FB26424-5963-27D2-EEE5-514589CB696A}"/>
              </a:ext>
            </a:extLst>
          </p:cNvPr>
          <p:cNvPicPr>
            <a:picLocks noChangeAspect="1"/>
          </p:cNvPicPr>
          <p:nvPr/>
        </p:nvPicPr>
        <p:blipFill>
          <a:blip r:embed="rId4"/>
          <a:stretch>
            <a:fillRect/>
          </a:stretch>
        </p:blipFill>
        <p:spPr>
          <a:xfrm>
            <a:off x="3431664" y="4561294"/>
            <a:ext cx="1668925" cy="327688"/>
          </a:xfrm>
          <a:prstGeom prst="rect">
            <a:avLst/>
          </a:prstGeom>
        </p:spPr>
      </p:pic>
      <p:sp>
        <p:nvSpPr>
          <p:cNvPr id="2" name="テキスト ボックス 1">
            <a:extLst>
              <a:ext uri="{FF2B5EF4-FFF2-40B4-BE49-F238E27FC236}">
                <a16:creationId xmlns:a16="http://schemas.microsoft.com/office/drawing/2014/main" id="{C0BC6125-C563-E08C-F1F3-70A8B2474764}"/>
              </a:ext>
            </a:extLst>
          </p:cNvPr>
          <p:cNvSpPr txBox="1"/>
          <p:nvPr/>
        </p:nvSpPr>
        <p:spPr>
          <a:xfrm>
            <a:off x="748145" y="59020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1351184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963D772-B6E5-9AEF-40AF-2FFCC70AC852}"/>
              </a:ext>
            </a:extLst>
          </p:cNvPr>
          <p:cNvSpPr txBox="1"/>
          <p:nvPr/>
        </p:nvSpPr>
        <p:spPr>
          <a:xfrm>
            <a:off x="598516" y="457200"/>
            <a:ext cx="340990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PPCA</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a:latin typeface="メイリオ" panose="020B0604030504040204" pitchFamily="50" charset="-128"/>
                <a:ea typeface="メイリオ" panose="020B0604030504040204" pitchFamily="50" charset="-128"/>
              </a:rPr>
              <a:t>PCA</a:t>
            </a:r>
            <a:r>
              <a:rPr kumimoji="1" lang="ja-JP" altLang="en-US" sz="2400" dirty="0">
                <a:latin typeface="メイリオ" panose="020B0604030504040204" pitchFamily="50" charset="-128"/>
                <a:ea typeface="メイリオ" panose="020B0604030504040204" pitchFamily="50" charset="-128"/>
              </a:rPr>
              <a:t>を対比する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EAE461-FF34-D7BA-D1FE-96B0D2FD4517}"/>
                  </a:ext>
                </a:extLst>
              </p:cNvPr>
              <p:cNvSpPr txBox="1"/>
              <p:nvPr/>
            </p:nvSpPr>
            <p:spPr>
              <a:xfrm>
                <a:off x="4854531" y="2424096"/>
                <a:ext cx="1628010"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𝑩</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E2EAE461-FF34-D7BA-D1FE-96B0D2FD4517}"/>
                  </a:ext>
                </a:extLst>
              </p:cNvPr>
              <p:cNvSpPr txBox="1">
                <a:spLocks noRot="1" noChangeAspect="1" noMove="1" noResize="1" noEditPoints="1" noAdjustHandles="1" noChangeArrowheads="1" noChangeShapeType="1" noTextEdit="1"/>
              </p:cNvSpPr>
              <p:nvPr/>
            </p:nvSpPr>
            <p:spPr>
              <a:xfrm>
                <a:off x="4854531" y="2424096"/>
                <a:ext cx="1628010" cy="468205"/>
              </a:xfrm>
              <a:prstGeom prst="rect">
                <a:avLst/>
              </a:prstGeom>
              <a:blipFill>
                <a:blip r:embed="rId2"/>
                <a:stretch>
                  <a:fillRect t="-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90516B1-84E3-712E-4DAE-FAC0CDFB7978}"/>
                  </a:ext>
                </a:extLst>
              </p:cNvPr>
              <p:cNvSpPr txBox="1"/>
              <p:nvPr/>
            </p:nvSpPr>
            <p:spPr>
              <a:xfrm>
                <a:off x="4730628" y="3155176"/>
                <a:ext cx="6107954" cy="369332"/>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𝑩</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r>
                              <a:rPr kumimoji="1" lang="ja-JP" altLang="en-US" sz="2400" b="1" i="1">
                                <a:latin typeface="Cambria Math" panose="02040503050406030204" pitchFamily="18" charset="0"/>
                                <a:ea typeface="メイリオ" panose="020B0604030504040204" pitchFamily="50" charset="-128"/>
                              </a:rPr>
                              <m:t>𝝁</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𝒎</m:t>
                            </m:r>
                          </m:sub>
                        </m:sSub>
                      </m:e>
                    </m:d>
                    <m:r>
                      <a:rPr kumimoji="1" lang="en-US" altLang="ja-JP" sz="2400" b="0" i="1" smtClean="0">
                        <a:latin typeface="Cambria Math" panose="02040503050406030204" pitchFamily="18" charset="0"/>
                        <a:ea typeface="メイリオ" panose="020B0604030504040204" pitchFamily="50" charset="-128"/>
                      </a:rPr>
                      <m:t> :</m:t>
                    </m:r>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ja-JP" altLang="en-US" sz="2400" b="1" i="1" smtClean="0">
                            <a:latin typeface="Cambria Math" panose="02040503050406030204" pitchFamily="18" charset="0"/>
                            <a:ea typeface="メイリオ" panose="020B0604030504040204" pitchFamily="50" charset="-128"/>
                          </a:rPr>
                          <m:t>𝝁</m:t>
                        </m:r>
                      </m:e>
                      <m:sub>
                        <m:r>
                          <a:rPr kumimoji="1" lang="en-US" altLang="ja-JP" sz="2400" b="1" i="1" smtClean="0">
                            <a:latin typeface="Cambria Math" panose="02040503050406030204" pitchFamily="18" charset="0"/>
                            <a:ea typeface="メイリオ" panose="020B0604030504040204" pitchFamily="50" charset="-128"/>
                          </a:rPr>
                          <m:t>𝒊</m:t>
                        </m:r>
                      </m:sub>
                    </m:sSub>
                  </m:oMath>
                </a14:m>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次元の縦ベクトル</a:t>
                </a:r>
              </a:p>
            </p:txBody>
          </p:sp>
        </mc:Choice>
        <mc:Fallback xmlns="">
          <p:sp>
            <p:nvSpPr>
              <p:cNvPr id="4" name="テキスト ボックス 3">
                <a:extLst>
                  <a:ext uri="{FF2B5EF4-FFF2-40B4-BE49-F238E27FC236}">
                    <a16:creationId xmlns:a16="http://schemas.microsoft.com/office/drawing/2014/main" id="{B90516B1-84E3-712E-4DAE-FAC0CDFB7978}"/>
                  </a:ext>
                </a:extLst>
              </p:cNvPr>
              <p:cNvSpPr txBox="1">
                <a:spLocks noRot="1" noChangeAspect="1" noMove="1" noResize="1" noEditPoints="1" noAdjustHandles="1" noChangeArrowheads="1" noChangeShapeType="1" noTextEdit="1"/>
              </p:cNvSpPr>
              <p:nvPr/>
            </p:nvSpPr>
            <p:spPr>
              <a:xfrm>
                <a:off x="4730628" y="3155176"/>
                <a:ext cx="6107954" cy="369332"/>
              </a:xfrm>
              <a:prstGeom prst="rect">
                <a:avLst/>
              </a:prstGeom>
              <a:blipFill>
                <a:blip r:embed="rId3"/>
                <a:stretch>
                  <a:fillRect l="-1697" t="-23333" r="-2495" b="-5333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EC7CBEF-E937-F0E0-8EE0-5C332878421C}"/>
              </a:ext>
            </a:extLst>
          </p:cNvPr>
          <p:cNvSpPr txBox="1"/>
          <p:nvPr/>
        </p:nvSpPr>
        <p:spPr>
          <a:xfrm>
            <a:off x="4618672" y="2809443"/>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主成分ベクトル（固有ベクトル）行列</a:t>
            </a:r>
          </a:p>
        </p:txBody>
      </p:sp>
      <p:sp>
        <p:nvSpPr>
          <p:cNvPr id="6" name="テキスト ボックス 5">
            <a:extLst>
              <a:ext uri="{FF2B5EF4-FFF2-40B4-BE49-F238E27FC236}">
                <a16:creationId xmlns:a16="http://schemas.microsoft.com/office/drawing/2014/main" id="{FC7288F2-E7FB-3995-88F6-434B9ED28F63}"/>
              </a:ext>
            </a:extLst>
          </p:cNvPr>
          <p:cNvSpPr txBox="1"/>
          <p:nvPr/>
        </p:nvSpPr>
        <p:spPr>
          <a:xfrm>
            <a:off x="4979324" y="206182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28078183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C62FA42-4E0C-BDF5-E47E-739A7794EC2A}"/>
              </a:ext>
            </a:extLst>
          </p:cNvPr>
          <p:cNvSpPr txBox="1"/>
          <p:nvPr/>
        </p:nvSpPr>
        <p:spPr>
          <a:xfrm>
            <a:off x="1043796" y="59522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C62DEEA-CC94-FC16-E63E-4E61B46E2D7D}"/>
                  </a:ext>
                </a:extLst>
              </p:cNvPr>
              <p:cNvSpPr txBox="1"/>
              <p:nvPr/>
            </p:nvSpPr>
            <p:spPr>
              <a:xfrm>
                <a:off x="1271572" y="2107309"/>
                <a:ext cx="2006318" cy="468205"/>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1"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r>
                      <m:rPr>
                        <m:nor/>
                      </m:rPr>
                      <a:rPr kumimoji="1" lang="en-US" altLang="ja-JP" sz="2400" b="0" i="0" smtClean="0">
                        <a:latin typeface="Cambria Math" panose="02040503050406030204" pitchFamily="18" charset="0"/>
                        <a:ea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μ</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 name="テキスト ボックス 2">
                <a:extLst>
                  <a:ext uri="{FF2B5EF4-FFF2-40B4-BE49-F238E27FC236}">
                    <a16:creationId xmlns:a16="http://schemas.microsoft.com/office/drawing/2014/main" id="{EC62DEEA-CC94-FC16-E63E-4E61B46E2D7D}"/>
                  </a:ext>
                </a:extLst>
              </p:cNvPr>
              <p:cNvSpPr txBox="1">
                <a:spLocks noRot="1" noChangeAspect="1" noMove="1" noResize="1" noEditPoints="1" noAdjustHandles="1" noChangeArrowheads="1" noChangeShapeType="1" noTextEdit="1"/>
              </p:cNvSpPr>
              <p:nvPr/>
            </p:nvSpPr>
            <p:spPr>
              <a:xfrm>
                <a:off x="1271572" y="2107309"/>
                <a:ext cx="2006318" cy="468205"/>
              </a:xfrm>
              <a:prstGeom prst="rect">
                <a:avLst/>
              </a:prstGeom>
              <a:blipFill>
                <a:blip r:embed="rId2"/>
                <a:stretch>
                  <a:fillRect t="-6579" b="-5263"/>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9A09850-F704-38C8-8284-CAFBBE73EB9C}"/>
              </a:ext>
            </a:extLst>
          </p:cNvPr>
          <p:cNvSpPr txBox="1"/>
          <p:nvPr/>
        </p:nvSpPr>
        <p:spPr>
          <a:xfrm>
            <a:off x="1362974" y="1552755"/>
            <a:ext cx="499367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データの射影だが、確率項</a:t>
            </a:r>
            <a:r>
              <a:rPr kumimoji="1" lang="en-US" altLang="ja-JP" sz="2400" dirty="0">
                <a:latin typeface="メイリオ" panose="020B0604030504040204" pitchFamily="50" charset="-128"/>
                <a:ea typeface="メイリオ" panose="020B0604030504040204" pitchFamily="50" charset="-128"/>
              </a:rPr>
              <a:t>μ</a:t>
            </a:r>
            <a:r>
              <a:rPr kumimoji="1" lang="ja-JP" altLang="en-US" sz="2400" dirty="0">
                <a:latin typeface="メイリオ" panose="020B0604030504040204" pitchFamily="50" charset="-128"/>
                <a:ea typeface="メイリオ" panose="020B0604030504040204" pitchFamily="50" charset="-128"/>
              </a:rPr>
              <a:t>が入る</a:t>
            </a:r>
          </a:p>
        </p:txBody>
      </p:sp>
      <p:sp>
        <p:nvSpPr>
          <p:cNvPr id="5" name="テキスト ボックス 4">
            <a:extLst>
              <a:ext uri="{FF2B5EF4-FFF2-40B4-BE49-F238E27FC236}">
                <a16:creationId xmlns:a16="http://schemas.microsoft.com/office/drawing/2014/main" id="{CE354051-48C8-8D29-9A03-A4E0F07BDB04}"/>
              </a:ext>
            </a:extLst>
          </p:cNvPr>
          <p:cNvSpPr txBox="1"/>
          <p:nvPr/>
        </p:nvSpPr>
        <p:spPr>
          <a:xfrm>
            <a:off x="1449238" y="3071004"/>
            <a:ext cx="6032421"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因子分析の評価関数は分散最大化ではない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尤度の最大化である。尤度関数は</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0758277-A891-DDB2-BEB5-95F037EA14A6}"/>
              </a:ext>
            </a:extLst>
          </p:cNvPr>
          <p:cNvSpPr txBox="1"/>
          <p:nvPr/>
        </p:nvSpPr>
        <p:spPr>
          <a:xfrm>
            <a:off x="7480330" y="3126136"/>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因子分析の評価関数は</a:t>
            </a:r>
          </a:p>
        </p:txBody>
      </p:sp>
    </p:spTree>
    <p:extLst>
      <p:ext uri="{BB962C8B-B14F-4D97-AF65-F5344CB8AC3E}">
        <p14:creationId xmlns:p14="http://schemas.microsoft.com/office/powerpoint/2010/main" val="38778844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7B3E8A-7C61-97E1-C361-A545DABDD659}"/>
              </a:ext>
            </a:extLst>
          </p:cNvPr>
          <p:cNvSpPr txBox="1"/>
          <p:nvPr/>
        </p:nvSpPr>
        <p:spPr>
          <a:xfrm>
            <a:off x="1118359" y="307341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参考：分散最大化するベクトルは固有方程式の解であることの証明</a:t>
            </a:r>
          </a:p>
        </p:txBody>
      </p:sp>
      <p:sp>
        <p:nvSpPr>
          <p:cNvPr id="3" name="テキスト ボックス 2">
            <a:extLst>
              <a:ext uri="{FF2B5EF4-FFF2-40B4-BE49-F238E27FC236}">
                <a16:creationId xmlns:a16="http://schemas.microsoft.com/office/drawing/2014/main" id="{E41A1200-C087-D0EA-CC4D-159541E4663F}"/>
              </a:ext>
            </a:extLst>
          </p:cNvPr>
          <p:cNvSpPr txBox="1"/>
          <p:nvPr/>
        </p:nvSpPr>
        <p:spPr>
          <a:xfrm>
            <a:off x="3355794" y="5794310"/>
            <a:ext cx="548041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https://aidemy.net/magazine/672/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7653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1732541" y="2537584"/>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279292" y="133911"/>
            <a:ext cx="9626353" cy="892552"/>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射影した点の分散最大化を定式化する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－以降、データの平均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として展開する（実は答えは同じになる）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3022991" y="4600520"/>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3022991" y="4600520"/>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687378" y="4422264"/>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687378" y="4422264"/>
                <a:ext cx="389466" cy="276999"/>
              </a:xfrm>
              <a:prstGeom prst="rect">
                <a:avLst/>
              </a:prstGeom>
              <a:blipFill>
                <a:blip r:embed="rId4"/>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4424638" y="338634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4424638" y="3386349"/>
                <a:ext cx="389466" cy="276999"/>
              </a:xfrm>
              <a:prstGeom prst="rect">
                <a:avLst/>
              </a:prstGeom>
              <a:blipFill>
                <a:blip r:embed="rId5"/>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4450094" y="36039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3302813" y="46398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3577734" y="424442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3921104" y="368303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2933845" y="360164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4714594" y="378727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3457662" y="49633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1D162084-9388-4EFE-A5EC-49478F2C5A0A}"/>
              </a:ext>
            </a:extLst>
          </p:cNvPr>
          <p:cNvSpPr txBox="1"/>
          <p:nvPr/>
        </p:nvSpPr>
        <p:spPr>
          <a:xfrm>
            <a:off x="2279277" y="105348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任意の直線上に射影</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2386450" y="1460573"/>
                <a:ext cx="384752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直線の向きを単位ベクトル：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直線上に射影した点：</a:t>
                </a:r>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2386450" y="1460573"/>
                <a:ext cx="3847528" cy="646331"/>
              </a:xfrm>
              <a:prstGeom prst="rect">
                <a:avLst/>
              </a:prstGeom>
              <a:blipFill>
                <a:blip r:embed="rId6"/>
                <a:stretch>
                  <a:fillRect l="-126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37E740D-15F3-4A5C-928F-059A90D2464A}"/>
                  </a:ext>
                </a:extLst>
              </p:cNvPr>
              <p:cNvSpPr txBox="1"/>
              <p:nvPr/>
            </p:nvSpPr>
            <p:spPr>
              <a:xfrm>
                <a:off x="6576597" y="1404521"/>
                <a:ext cx="4035287" cy="709938"/>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射影した点の分散が最大になる</a:t>
                </a:r>
                <a14:m>
                  <m:oMath xmlns:m="http://schemas.openxmlformats.org/officeDocument/2006/math">
                    <m:acc>
                      <m:accPr>
                        <m:chr m:val="⃗"/>
                        <m:ctrlPr>
                          <a:rPr kumimoji="1" lang="ja-JP" altLang="en-US"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主成分</m:t>
                    </m:r>
                  </m:oMath>
                </a14:m>
                <a:r>
                  <a:rPr kumimoji="1" lang="ja-JP" altLang="en-US" sz="2000" dirty="0">
                    <a:latin typeface="メイリオ" panose="020B0604030504040204" pitchFamily="50" charset="-128"/>
                    <a:ea typeface="メイリオ" panose="020B0604030504040204" pitchFamily="50" charset="-128"/>
                  </a:rPr>
                  <a:t>ベクトルを求める</a:t>
                </a:r>
              </a:p>
            </p:txBody>
          </p:sp>
        </mc:Choice>
        <mc:Fallback xmlns="">
          <p:sp>
            <p:nvSpPr>
              <p:cNvPr id="31" name="テキスト ボックス 30">
                <a:extLst>
                  <a:ext uri="{FF2B5EF4-FFF2-40B4-BE49-F238E27FC236}">
                    <a16:creationId xmlns:a16="http://schemas.microsoft.com/office/drawing/2014/main" id="{F37E740D-15F3-4A5C-928F-059A90D2464A}"/>
                  </a:ext>
                </a:extLst>
              </p:cNvPr>
              <p:cNvSpPr txBox="1">
                <a:spLocks noRot="1" noChangeAspect="1" noMove="1" noResize="1" noEditPoints="1" noAdjustHandles="1" noChangeArrowheads="1" noChangeShapeType="1" noTextEdit="1"/>
              </p:cNvSpPr>
              <p:nvPr/>
            </p:nvSpPr>
            <p:spPr>
              <a:xfrm>
                <a:off x="6576597" y="1404521"/>
                <a:ext cx="4035287" cy="709938"/>
              </a:xfrm>
              <a:prstGeom prst="rect">
                <a:avLst/>
              </a:prstGeom>
              <a:blipFill>
                <a:blip r:embed="rId7"/>
                <a:stretch>
                  <a:fillRect l="-1662" t="-5128" r="-1360" b="-145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6722915" y="2308715"/>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6722915" y="2308715"/>
                <a:ext cx="2632452" cy="71474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E03DFF0-B5E8-4A5B-93B8-162CB078E75A}"/>
                  </a:ext>
                </a:extLst>
              </p:cNvPr>
              <p:cNvSpPr txBox="1"/>
              <p:nvPr/>
            </p:nvSpPr>
            <p:spPr>
              <a:xfrm>
                <a:off x="7224591" y="3211021"/>
                <a:ext cx="46358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0E03DFF0-B5E8-4A5B-93B8-162CB078E75A}"/>
                  </a:ext>
                </a:extLst>
              </p:cNvPr>
              <p:cNvSpPr txBox="1">
                <a:spLocks noRot="1" noChangeAspect="1" noMove="1" noResize="1" noEditPoints="1" noAdjustHandles="1" noChangeArrowheads="1" noChangeShapeType="1" noTextEdit="1"/>
              </p:cNvSpPr>
              <p:nvPr/>
            </p:nvSpPr>
            <p:spPr>
              <a:xfrm>
                <a:off x="7224591" y="3211021"/>
                <a:ext cx="463588" cy="400110"/>
              </a:xfrm>
              <a:prstGeom prst="rect">
                <a:avLst/>
              </a:prstGeom>
              <a:blipFill>
                <a:blip r:embed="rId9"/>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9236231" y="2563208"/>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10"/>
          <a:stretch>
            <a:fillRect/>
          </a:stretch>
        </p:blipFill>
        <p:spPr>
          <a:xfrm>
            <a:off x="7693794" y="3023461"/>
            <a:ext cx="2868937" cy="700292"/>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4187687" y="4064268"/>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3796217" y="4018833"/>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4090382" y="4293423"/>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4090382" y="4293423"/>
                <a:ext cx="276999" cy="369332"/>
              </a:xfrm>
              <a:prstGeom prst="rect">
                <a:avLst/>
              </a:prstGeom>
              <a:blipFill>
                <a:blip r:embed="rId11"/>
                <a:stretch>
                  <a:fillRect l="-8889" r="-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3523370" y="3733204"/>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3523370" y="3733204"/>
                <a:ext cx="465640" cy="461665"/>
              </a:xfrm>
              <a:prstGeom prst="rect">
                <a:avLst/>
              </a:prstGeom>
              <a:blipFill>
                <a:blip r:embed="rId12"/>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6801673" y="3821536"/>
                <a:ext cx="3810210" cy="476797"/>
              </a:xfrm>
              <a:prstGeom prst="rect">
                <a:avLst/>
              </a:prstGeom>
              <a:noFill/>
            </p:spPr>
            <p:txBody>
              <a:bodyPr wrap="none" lIns="0" tIns="0" rIns="0" bIns="0" rtlCol="0">
                <a:spAutoFit/>
              </a:bodyPr>
              <a:lstStyle/>
              <a:p>
                <a:r>
                  <a:rPr kumimoji="1" lang="en-US" altLang="ja-JP" dirty="0">
                    <a:ea typeface="メイリオ" panose="020B0604030504040204" pitchFamily="50" charset="-128"/>
                  </a:rPr>
                  <a:t>=</a:t>
                </a:r>
                <a14:m>
                  <m:oMath xmlns:m="http://schemas.openxmlformats.org/officeDocument/2006/math">
                    <m:f>
                      <m:fPr>
                        <m:ctrlPr>
                          <a:rPr kumimoji="1" lang="en-US" altLang="ja-JP" i="1">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i="1">
                            <a:latin typeface="Cambria Math" panose="02040503050406030204" pitchFamily="18" charset="0"/>
                            <a:ea typeface="メイリオ" panose="020B0604030504040204" pitchFamily="50" charset="-128"/>
                          </a:rPr>
                          <m:t>3</m:t>
                        </m:r>
                      </m:den>
                    </m:f>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6801673" y="3821536"/>
                <a:ext cx="3810210" cy="476797"/>
              </a:xfrm>
              <a:prstGeom prst="rect">
                <a:avLst/>
              </a:prstGeom>
              <a:blipFill>
                <a:blip r:embed="rId13"/>
                <a:stretch>
                  <a:fillRect l="-384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83AF50D-CA08-49D5-A3DA-C56883F5155A}"/>
                  </a:ext>
                </a:extLst>
              </p:cNvPr>
              <p:cNvSpPr txBox="1"/>
              <p:nvPr/>
            </p:nvSpPr>
            <p:spPr>
              <a:xfrm>
                <a:off x="4506849" y="5736221"/>
                <a:ext cx="5801653" cy="907108"/>
              </a:xfrm>
              <a:prstGeom prst="rect">
                <a:avLst/>
              </a:prstGeom>
              <a:noFill/>
            </p:spPr>
            <p:txBody>
              <a:bodyPr wrap="none" lIns="0" tIns="0" rIns="0" bIns="0" rtlCol="0">
                <a:spAutoFit/>
              </a:bodyPr>
              <a:lstStyle/>
              <a:p>
                <a14:m>
                  <m:oMath xmlns:m="http://schemas.openxmlformats.org/officeDocument/2006/math">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r>
                                <m:rPr>
                                  <m:brk m:alnAt="7"/>
                                </m:rP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983AF50D-CA08-49D5-A3DA-C56883F5155A}"/>
                  </a:ext>
                </a:extLst>
              </p:cNvPr>
              <p:cNvSpPr txBox="1">
                <a:spLocks noRot="1" noChangeAspect="1" noMove="1" noResize="1" noEditPoints="1" noAdjustHandles="1" noChangeArrowheads="1" noChangeShapeType="1" noTextEdit="1"/>
              </p:cNvSpPr>
              <p:nvPr/>
            </p:nvSpPr>
            <p:spPr>
              <a:xfrm>
                <a:off x="4506849" y="5736221"/>
                <a:ext cx="5801653" cy="907108"/>
              </a:xfrm>
              <a:prstGeom prst="rect">
                <a:avLst/>
              </a:prstGeom>
              <a:blipFill>
                <a:blip r:embed="rId14"/>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7536058" y="486557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1" name="矢印: 下 70">
            <a:extLst>
              <a:ext uri="{FF2B5EF4-FFF2-40B4-BE49-F238E27FC236}">
                <a16:creationId xmlns:a16="http://schemas.microsoft.com/office/drawing/2014/main" id="{B89EA082-D3A1-4D4B-83B4-C524B7580BBB}"/>
              </a:ext>
            </a:extLst>
          </p:cNvPr>
          <p:cNvSpPr/>
          <p:nvPr/>
        </p:nvSpPr>
        <p:spPr>
          <a:xfrm>
            <a:off x="8232913" y="4422263"/>
            <a:ext cx="100331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6576596" y="105348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射影した点の分散最大化</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10611883" y="3211021"/>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内積</a:t>
            </a:r>
          </a:p>
        </p:txBody>
      </p:sp>
    </p:spTree>
    <p:extLst>
      <p:ext uri="{BB962C8B-B14F-4D97-AF65-F5344CB8AC3E}">
        <p14:creationId xmlns:p14="http://schemas.microsoft.com/office/powerpoint/2010/main" val="297395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22EF90-AEE4-4F0B-BE49-58EDD1D6EC6C}"/>
                  </a:ext>
                </a:extLst>
              </p:cNvPr>
              <p:cNvSpPr txBox="1"/>
              <p:nvPr/>
            </p:nvSpPr>
            <p:spPr>
              <a:xfrm>
                <a:off x="2459028" y="891957"/>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22EF90-AEE4-4F0B-BE49-58EDD1D6EC6C}"/>
                  </a:ext>
                </a:extLst>
              </p:cNvPr>
              <p:cNvSpPr txBox="1">
                <a:spLocks noRot="1" noChangeAspect="1" noMove="1" noResize="1" noEditPoints="1" noAdjustHandles="1" noChangeArrowheads="1" noChangeShapeType="1" noTextEdit="1"/>
              </p:cNvSpPr>
              <p:nvPr/>
            </p:nvSpPr>
            <p:spPr>
              <a:xfrm>
                <a:off x="2459028" y="891957"/>
                <a:ext cx="2632452" cy="71474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01C091-5FE6-4EB8-AB3A-F8A8E70AE183}"/>
                  </a:ext>
                </a:extLst>
              </p:cNvPr>
              <p:cNvSpPr txBox="1"/>
              <p:nvPr/>
            </p:nvSpPr>
            <p:spPr>
              <a:xfrm>
                <a:off x="2960705" y="1794263"/>
                <a:ext cx="43633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301C091-5FE6-4EB8-AB3A-F8A8E70AE183}"/>
                  </a:ext>
                </a:extLst>
              </p:cNvPr>
              <p:cNvSpPr txBox="1">
                <a:spLocks noRot="1" noChangeAspect="1" noMove="1" noResize="1" noEditPoints="1" noAdjustHandles="1" noChangeArrowheads="1" noChangeShapeType="1" noTextEdit="1"/>
              </p:cNvSpPr>
              <p:nvPr/>
            </p:nvSpPr>
            <p:spPr>
              <a:xfrm>
                <a:off x="2960705" y="1794263"/>
                <a:ext cx="436337" cy="369332"/>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D307E77-8997-498A-84F5-099072398126}"/>
              </a:ext>
            </a:extLst>
          </p:cNvPr>
          <p:cNvSpPr txBox="1"/>
          <p:nvPr/>
        </p:nvSpPr>
        <p:spPr>
          <a:xfrm>
            <a:off x="4972344" y="1146450"/>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 name="図 4">
            <a:extLst>
              <a:ext uri="{FF2B5EF4-FFF2-40B4-BE49-F238E27FC236}">
                <a16:creationId xmlns:a16="http://schemas.microsoft.com/office/drawing/2014/main" id="{110E69D7-2D9E-4EE4-B7D0-C9E8A2022ABF}"/>
              </a:ext>
            </a:extLst>
          </p:cNvPr>
          <p:cNvPicPr>
            <a:picLocks noChangeAspect="1"/>
          </p:cNvPicPr>
          <p:nvPr/>
        </p:nvPicPr>
        <p:blipFill>
          <a:blip r:embed="rId4"/>
          <a:stretch>
            <a:fillRect/>
          </a:stretch>
        </p:blipFill>
        <p:spPr>
          <a:xfrm>
            <a:off x="3397042" y="1576051"/>
            <a:ext cx="2868937" cy="700292"/>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3089420" y="2322335"/>
                <a:ext cx="4480713" cy="530210"/>
              </a:xfrm>
              <a:prstGeom prst="rect">
                <a:avLst/>
              </a:prstGeom>
              <a:noFill/>
            </p:spPr>
            <p:txBody>
              <a:bodyPr wrap="square" lIns="0" tIns="0" rIns="0" bIns="0" rtlCol="0">
                <a:spAutoFit/>
              </a:bodyPr>
              <a:lstStyle/>
              <a:p>
                <a:r>
                  <a:rPr kumimoji="1" lang="en-US" altLang="ja-JP" sz="2000" dirty="0">
                    <a:ea typeface="メイリオ" panose="020B0604030504040204" pitchFamily="50" charset="-128"/>
                  </a:rPr>
                  <a:t>= </a:t>
                </a:r>
                <a14:m>
                  <m:oMath xmlns:m="http://schemas.openxmlformats.org/officeDocument/2006/math">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num>
                      <m:den>
                        <m:r>
                          <a:rPr kumimoji="1" lang="en-US" altLang="ja-JP" sz="2000" i="1">
                            <a:latin typeface="Cambria Math" panose="02040503050406030204" pitchFamily="18" charset="0"/>
                            <a:ea typeface="メイリオ" panose="020B0604030504040204" pitchFamily="50" charset="-128"/>
                          </a:rPr>
                          <m:t>3</m:t>
                        </m:r>
                      </m:den>
                    </m:f>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3089420" y="2322335"/>
                <a:ext cx="4480713" cy="530210"/>
              </a:xfrm>
              <a:prstGeom prst="rect">
                <a:avLst/>
              </a:prstGeom>
              <a:blipFill>
                <a:blip r:embed="rId5"/>
                <a:stretch>
                  <a:fillRect l="-353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3089421" y="2852545"/>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3089421" y="2852545"/>
                <a:ext cx="7256987" cy="113390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2871252" y="3867787"/>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2871252" y="3867787"/>
                <a:ext cx="4480714" cy="145193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3089420" y="5262940"/>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3089420" y="5262940"/>
                <a:ext cx="2852448" cy="57823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3089420" y="5928689"/>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3089420" y="5928689"/>
                <a:ext cx="1761893" cy="730456"/>
              </a:xfrm>
              <a:prstGeom prst="rect">
                <a:avLst/>
              </a:prstGeom>
              <a:blipFill>
                <a:blip r:embed="rId9"/>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7797185" y="6134909"/>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5301115" y="618107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5301115" y="6181077"/>
                <a:ext cx="2046266" cy="307777"/>
              </a:xfrm>
              <a:prstGeom prst="rect">
                <a:avLst/>
              </a:prstGeom>
              <a:blipFill>
                <a:blip r:embed="rId10"/>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5123790" y="6471694"/>
            <a:ext cx="4108817"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この式は多次元</a:t>
            </a:r>
            <a:r>
              <a:rPr kumimoji="1" lang="en-US" altLang="ja-JP" sz="2000" dirty="0">
                <a:solidFill>
                  <a:srgbClr val="FF0000"/>
                </a:solidFill>
                <a:latin typeface="メイリオ" panose="020B0604030504040204" pitchFamily="50" charset="-128"/>
                <a:ea typeface="メイリオ" panose="020B0604030504040204" pitchFamily="50" charset="-128"/>
              </a:rPr>
              <a:t>(&gt;2)</a:t>
            </a:r>
            <a:r>
              <a:rPr kumimoji="1" lang="ja-JP" altLang="en-US" sz="2000" dirty="0">
                <a:solidFill>
                  <a:srgbClr val="FF0000"/>
                </a:solidFill>
                <a:latin typeface="メイリオ" panose="020B0604030504040204" pitchFamily="50" charset="-128"/>
                <a:ea typeface="メイリオ" panose="020B0604030504040204" pitchFamily="50" charset="-128"/>
              </a:rPr>
              <a:t>でも成り立つ</a:t>
            </a:r>
          </a:p>
        </p:txBody>
      </p:sp>
    </p:spTree>
    <p:extLst>
      <p:ext uri="{BB962C8B-B14F-4D97-AF65-F5344CB8AC3E}">
        <p14:creationId xmlns:p14="http://schemas.microsoft.com/office/powerpoint/2010/main" val="6805008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F633703E-82D1-475B-8312-93A4B6223524}"/>
              </a:ext>
            </a:extLst>
          </p:cNvPr>
          <p:cNvPicPr>
            <a:picLocks noChangeAspect="1"/>
          </p:cNvPicPr>
          <p:nvPr/>
        </p:nvPicPr>
        <p:blipFill>
          <a:blip r:embed="rId2"/>
          <a:stretch>
            <a:fillRect/>
          </a:stretch>
        </p:blipFill>
        <p:spPr>
          <a:xfrm>
            <a:off x="1524001" y="1163129"/>
            <a:ext cx="3119381" cy="2623412"/>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7DDCDD-B1E9-46A8-B7F4-E0EC191E1E7A}"/>
                  </a:ext>
                </a:extLst>
              </p:cNvPr>
              <p:cNvSpPr txBox="1"/>
              <p:nvPr/>
            </p:nvSpPr>
            <p:spPr>
              <a:xfrm>
                <a:off x="4419130" y="1367294"/>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8A7DDCDD-B1E9-46A8-B7F4-E0EC191E1E7A}"/>
                  </a:ext>
                </a:extLst>
              </p:cNvPr>
              <p:cNvSpPr txBox="1">
                <a:spLocks noRot="1" noChangeAspect="1" noMove="1" noResize="1" noEditPoints="1" noAdjustHandles="1" noChangeArrowheads="1" noChangeShapeType="1" noTextEdit="1"/>
              </p:cNvSpPr>
              <p:nvPr/>
            </p:nvSpPr>
            <p:spPr>
              <a:xfrm>
                <a:off x="4419130" y="1367294"/>
                <a:ext cx="3119380" cy="8392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17C609-84D2-4B5D-A935-7A0705CD52CF}"/>
                  </a:ext>
                </a:extLst>
              </p:cNvPr>
              <p:cNvSpPr txBox="1"/>
              <p:nvPr/>
            </p:nvSpPr>
            <p:spPr>
              <a:xfrm>
                <a:off x="7538511" y="1422115"/>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417C609-84D2-4B5D-A935-7A0705CD52CF}"/>
                  </a:ext>
                </a:extLst>
              </p:cNvPr>
              <p:cNvSpPr txBox="1">
                <a:spLocks noRot="1" noChangeAspect="1" noMove="1" noResize="1" noEditPoints="1" noAdjustHandles="1" noChangeArrowheads="1" noChangeShapeType="1" noTextEdit="1"/>
              </p:cNvSpPr>
              <p:nvPr/>
            </p:nvSpPr>
            <p:spPr>
              <a:xfrm>
                <a:off x="7538511" y="1422115"/>
                <a:ext cx="1761893" cy="730456"/>
              </a:xfrm>
              <a:prstGeom prst="rect">
                <a:avLst/>
              </a:prstGeom>
              <a:blipFill>
                <a:blip r:embed="rId4"/>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5EFA629-17EC-40EB-ADDA-D366751917DA}"/>
              </a:ext>
            </a:extLst>
          </p:cNvPr>
          <p:cNvSpPr txBox="1"/>
          <p:nvPr/>
        </p:nvSpPr>
        <p:spPr>
          <a:xfrm>
            <a:off x="7456155" y="2299405"/>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DD2D923-363D-4462-ABC1-696404981759}"/>
                  </a:ext>
                </a:extLst>
              </p:cNvPr>
              <p:cNvSpPr txBox="1"/>
              <p:nvPr/>
            </p:nvSpPr>
            <p:spPr>
              <a:xfrm>
                <a:off x="2504612" y="349618"/>
                <a:ext cx="7023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直線上に射影した点：</a:t>
                </a:r>
                <a:r>
                  <a:rPr kumimoji="1" lang="en-US" altLang="ja-JP" sz="2800" b="1" dirty="0">
                    <a:ea typeface="メイリオ" panose="020B0604030504040204" pitchFamily="50" charset="-128"/>
                  </a:rPr>
                  <a:t> </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𝟏</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𝟐</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𝟑</m:t>
                        </m:r>
                      </m:sub>
                    </m:sSub>
                  </m:oMath>
                </a14:m>
                <a:r>
                  <a:rPr kumimoji="1" lang="ja-JP" altLang="en-US" sz="2800" b="1" dirty="0">
                    <a:latin typeface="メイリオ" panose="020B0604030504040204" pitchFamily="50" charset="-128"/>
                    <a:ea typeface="メイリオ" panose="020B0604030504040204" pitchFamily="50" charset="-128"/>
                  </a:rPr>
                  <a:t>の分散は</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DD2D923-363D-4462-ABC1-696404981759}"/>
                  </a:ext>
                </a:extLst>
              </p:cNvPr>
              <p:cNvSpPr txBox="1">
                <a:spLocks noRot="1" noChangeAspect="1" noMove="1" noResize="1" noEditPoints="1" noAdjustHandles="1" noChangeArrowheads="1" noChangeShapeType="1" noTextEdit="1"/>
              </p:cNvSpPr>
              <p:nvPr/>
            </p:nvSpPr>
            <p:spPr>
              <a:xfrm>
                <a:off x="2504612" y="349618"/>
                <a:ext cx="7023846" cy="954107"/>
              </a:xfrm>
              <a:prstGeom prst="rect">
                <a:avLst/>
              </a:prstGeom>
              <a:blipFill>
                <a:blip r:embed="rId5"/>
                <a:stretch>
                  <a:fillRect l="-1823" t="-5096" r="-6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D24D789-64B7-42EC-9AEB-13F5B11C7358}"/>
                  </a:ext>
                </a:extLst>
              </p:cNvPr>
              <p:cNvSpPr txBox="1"/>
              <p:nvPr/>
            </p:nvSpPr>
            <p:spPr>
              <a:xfrm>
                <a:off x="7195584" y="5694871"/>
                <a:ext cx="2446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e>
                      </m:d>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7D24D789-64B7-42EC-9AEB-13F5B11C7358}"/>
                  </a:ext>
                </a:extLst>
              </p:cNvPr>
              <p:cNvSpPr txBox="1">
                <a:spLocks noRot="1" noChangeAspect="1" noMove="1" noResize="1" noEditPoints="1" noAdjustHandles="1" noChangeArrowheads="1" noChangeShapeType="1" noTextEdit="1"/>
              </p:cNvSpPr>
              <p:nvPr/>
            </p:nvSpPr>
            <p:spPr>
              <a:xfrm>
                <a:off x="7195584" y="5694871"/>
                <a:ext cx="2446375" cy="369332"/>
              </a:xfrm>
              <a:prstGeom prst="rect">
                <a:avLst/>
              </a:prstGeom>
              <a:blipFill>
                <a:blip r:embed="rId6"/>
                <a:stretch>
                  <a:fillRect l="-498" t="-40984" r="-1741"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64ADACE-2963-4DA4-81E8-091FA676807D}"/>
                  </a:ext>
                </a:extLst>
              </p:cNvPr>
              <p:cNvSpPr txBox="1"/>
              <p:nvPr/>
            </p:nvSpPr>
            <p:spPr>
              <a:xfrm>
                <a:off x="3757837" y="4703314"/>
                <a:ext cx="4727576" cy="744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m:rPr>
                                  <m:nor/>
                                </m:rPr>
                                <a:rPr kumimoji="1" lang="en-US" altLang="ja-JP" sz="2400" dirty="0">
                                  <a:ea typeface="メイリオ" panose="020B0604030504040204" pitchFamily="50" charset="-128"/>
                                </a:rPr>
                                <m:t> </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func>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64ADACE-2963-4DA4-81E8-091FA676807D}"/>
                  </a:ext>
                </a:extLst>
              </p:cNvPr>
              <p:cNvSpPr txBox="1">
                <a:spLocks noRot="1" noChangeAspect="1" noMove="1" noResize="1" noEditPoints="1" noAdjustHandles="1" noChangeArrowheads="1" noChangeShapeType="1" noTextEdit="1"/>
              </p:cNvSpPr>
              <p:nvPr/>
            </p:nvSpPr>
            <p:spPr>
              <a:xfrm>
                <a:off x="3757837" y="4703314"/>
                <a:ext cx="4727576" cy="744243"/>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02973A5A-FCFF-479A-93B4-EADB5B2275C8}"/>
              </a:ext>
            </a:extLst>
          </p:cNvPr>
          <p:cNvSpPr txBox="1"/>
          <p:nvPr/>
        </p:nvSpPr>
        <p:spPr>
          <a:xfrm>
            <a:off x="6031268" y="569264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制約式</a:t>
            </a:r>
          </a:p>
        </p:txBody>
      </p:sp>
      <p:sp>
        <p:nvSpPr>
          <p:cNvPr id="30" name="正方形/長方形 29">
            <a:extLst>
              <a:ext uri="{FF2B5EF4-FFF2-40B4-BE49-F238E27FC236}">
                <a16:creationId xmlns:a16="http://schemas.microsoft.com/office/drawing/2014/main" id="{90DA63B2-C804-4CBD-8C57-E6397CD4C866}"/>
              </a:ext>
            </a:extLst>
          </p:cNvPr>
          <p:cNvSpPr/>
          <p:nvPr/>
        </p:nvSpPr>
        <p:spPr>
          <a:xfrm>
            <a:off x="2925417" y="4045227"/>
            <a:ext cx="7023846" cy="2276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4D7FE55-E110-48E1-BED3-4B43864D7576}"/>
                  </a:ext>
                </a:extLst>
              </p:cNvPr>
              <p:cNvSpPr txBox="1"/>
              <p:nvPr/>
            </p:nvSpPr>
            <p:spPr>
              <a:xfrm>
                <a:off x="3757838" y="3725170"/>
                <a:ext cx="5318315"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4D7FE55-E110-48E1-BED3-4B43864D7576}"/>
                  </a:ext>
                </a:extLst>
              </p:cNvPr>
              <p:cNvSpPr txBox="1">
                <a:spLocks noRot="1" noChangeAspect="1" noMove="1" noResize="1" noEditPoints="1" noAdjustHandles="1" noChangeArrowheads="1" noChangeShapeType="1" noTextEdit="1"/>
              </p:cNvSpPr>
              <p:nvPr/>
            </p:nvSpPr>
            <p:spPr>
              <a:xfrm>
                <a:off x="3757838" y="3725170"/>
                <a:ext cx="5318315" cy="640112"/>
              </a:xfrm>
              <a:prstGeom prst="rect">
                <a:avLst/>
              </a:prstGeom>
              <a:blipFill>
                <a:blip r:embed="rId8"/>
                <a:stretch>
                  <a:fillRect b="-952"/>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0FD78D90-7C5A-49C0-B64D-C8BFF595F73E}"/>
              </a:ext>
            </a:extLst>
          </p:cNvPr>
          <p:cNvSpPr/>
          <p:nvPr/>
        </p:nvSpPr>
        <p:spPr>
          <a:xfrm>
            <a:off x="5622238" y="3080230"/>
            <a:ext cx="1517026" cy="48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3522BC1-61DD-22DC-470D-0D02EA3F6804}"/>
              </a:ext>
            </a:extLst>
          </p:cNvPr>
          <p:cNvSpPr txBox="1"/>
          <p:nvPr/>
        </p:nvSpPr>
        <p:spPr>
          <a:xfrm>
            <a:off x="662473" y="6396335"/>
            <a:ext cx="111027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について解く。・・・固有方程式を解くことと同じことが証明できる</a:t>
            </a:r>
          </a:p>
        </p:txBody>
      </p:sp>
    </p:spTree>
    <p:extLst>
      <p:ext uri="{BB962C8B-B14F-4D97-AF65-F5344CB8AC3E}">
        <p14:creationId xmlns:p14="http://schemas.microsoft.com/office/powerpoint/2010/main" val="26439464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5CA09CC-4BB5-4CE3-8BC7-73E6B7E519B2}"/>
              </a:ext>
            </a:extLst>
          </p:cNvPr>
          <p:cNvPicPr>
            <a:picLocks noChangeAspect="1"/>
          </p:cNvPicPr>
          <p:nvPr/>
        </p:nvPicPr>
        <p:blipFill>
          <a:blip r:embed="rId2"/>
          <a:stretch>
            <a:fillRect/>
          </a:stretch>
        </p:blipFill>
        <p:spPr>
          <a:xfrm>
            <a:off x="1524000" y="605542"/>
            <a:ext cx="9144000" cy="3937386"/>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0F8934-5390-47D8-9B7B-AD154562FE3C}"/>
                  </a:ext>
                </a:extLst>
              </p:cNvPr>
              <p:cNvSpPr txBox="1"/>
              <p:nvPr/>
            </p:nvSpPr>
            <p:spPr>
              <a:xfrm>
                <a:off x="2386442" y="4984855"/>
                <a:ext cx="2500685" cy="70108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𝑓</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m:rPr>
                          <m:nor/>
                        </m:rPr>
                        <a:rPr kumimoji="1" lang="en-US" altLang="ja-JP" sz="2000" dirty="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sup>
                          <m:r>
                            <a:rPr kumimoji="1" lang="en-US" altLang="ja-JP" sz="2000" i="1">
                              <a:latin typeface="Cambria Math" panose="02040503050406030204" pitchFamily="18" charset="0"/>
                              <a:ea typeface="メイリオ" panose="020B0604030504040204" pitchFamily="50" charset="-128"/>
                            </a:rPr>
                            <m:t>𝑇</m:t>
                          </m:r>
                        </m:sup>
                      </m:sSup>
                      <m:r>
                        <m:rPr>
                          <m:sty m:val="p"/>
                        </m:rPr>
                        <a:rPr kumimoji="1" lang="el-GR" altLang="ja-JP" sz="2000" i="1">
                          <a:latin typeface="Cambria Math" panose="02040503050406030204" pitchFamily="18" charset="0"/>
                          <a:ea typeface="Cambria Math" panose="02040503050406030204" pitchFamily="18" charset="0"/>
                        </a:rPr>
                        <m:t>Σ</m:t>
                      </m:r>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900F8934-5390-47D8-9B7B-AD154562FE3C}"/>
                  </a:ext>
                </a:extLst>
              </p:cNvPr>
              <p:cNvSpPr txBox="1">
                <a:spLocks noRot="1" noChangeAspect="1" noMove="1" noResize="1" noEditPoints="1" noAdjustHandles="1" noChangeArrowheads="1" noChangeShapeType="1" noTextEdit="1"/>
              </p:cNvSpPr>
              <p:nvPr/>
            </p:nvSpPr>
            <p:spPr>
              <a:xfrm>
                <a:off x="2386442" y="4984855"/>
                <a:ext cx="2500685" cy="7010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1A4D841-BE94-4254-9AD2-CE5D837E0C91}"/>
                  </a:ext>
                </a:extLst>
              </p:cNvPr>
              <p:cNvSpPr txBox="1"/>
              <p:nvPr/>
            </p:nvSpPr>
            <p:spPr>
              <a:xfrm>
                <a:off x="5072270" y="5132275"/>
                <a:ext cx="26704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𝑔</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1A4D841-BE94-4254-9AD2-CE5D837E0C91}"/>
                  </a:ext>
                </a:extLst>
              </p:cNvPr>
              <p:cNvSpPr txBox="1">
                <a:spLocks noRot="1" noChangeAspect="1" noMove="1" noResize="1" noEditPoints="1" noAdjustHandles="1" noChangeArrowheads="1" noChangeShapeType="1" noTextEdit="1"/>
              </p:cNvSpPr>
              <p:nvPr/>
            </p:nvSpPr>
            <p:spPr>
              <a:xfrm>
                <a:off x="5072270" y="5132275"/>
                <a:ext cx="2670475" cy="400110"/>
              </a:xfrm>
              <a:prstGeom prst="rect">
                <a:avLst/>
              </a:prstGeom>
              <a:blipFill>
                <a:blip r:embed="rId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600A7AD-04C5-4B93-9FE1-0113EC425FA7}"/>
                  </a:ext>
                </a:extLst>
              </p:cNvPr>
              <p:cNvSpPr txBox="1"/>
              <p:nvPr/>
            </p:nvSpPr>
            <p:spPr>
              <a:xfrm>
                <a:off x="2386441" y="5952125"/>
                <a:ext cx="5139036" cy="1099788"/>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r>
                      <a:rPr kumimoji="1" lang="en-US" altLang="ja-JP" sz="2400" i="1">
                        <a:latin typeface="Cambria Math" panose="02040503050406030204" pitchFamily="18" charset="0"/>
                        <a:ea typeface="メイリオ" panose="020B0604030504040204" pitchFamily="50" charset="-128"/>
                      </a:rPr>
                      <m:t>=</m:t>
                    </m:r>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600A7AD-04C5-4B93-9FE1-0113EC425FA7}"/>
                  </a:ext>
                </a:extLst>
              </p:cNvPr>
              <p:cNvSpPr txBox="1">
                <a:spLocks noRot="1" noChangeAspect="1" noMove="1" noResize="1" noEditPoints="1" noAdjustHandles="1" noChangeArrowheads="1" noChangeShapeType="1" noTextEdit="1"/>
              </p:cNvSpPr>
              <p:nvPr/>
            </p:nvSpPr>
            <p:spPr>
              <a:xfrm>
                <a:off x="2386441" y="5952125"/>
                <a:ext cx="5139036" cy="1099788"/>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1ED314F-BED8-4B47-801D-ED2C6C93B8E3}"/>
              </a:ext>
            </a:extLst>
          </p:cNvPr>
          <p:cNvSpPr txBox="1"/>
          <p:nvPr/>
        </p:nvSpPr>
        <p:spPr>
          <a:xfrm>
            <a:off x="4008782" y="191532"/>
            <a:ext cx="4493538"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制約条件付き関数の最大化</a:t>
            </a:r>
          </a:p>
        </p:txBody>
      </p:sp>
      <p:sp>
        <p:nvSpPr>
          <p:cNvPr id="8" name="矢印: 下 7">
            <a:extLst>
              <a:ext uri="{FF2B5EF4-FFF2-40B4-BE49-F238E27FC236}">
                <a16:creationId xmlns:a16="http://schemas.microsoft.com/office/drawing/2014/main" id="{558E060D-F0D9-445C-B340-3CC573986417}"/>
              </a:ext>
            </a:extLst>
          </p:cNvPr>
          <p:cNvSpPr/>
          <p:nvPr/>
        </p:nvSpPr>
        <p:spPr>
          <a:xfrm>
            <a:off x="5271053" y="4542928"/>
            <a:ext cx="12722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2403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462434"/>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主成分ベクトルの最適化は制約条件付き最大化問題</a:t>
            </a:r>
          </a:p>
        </p:txBody>
      </p:sp>
      <p:sp>
        <p:nvSpPr>
          <p:cNvPr id="9" name="矢印: 下 8">
            <a:extLst>
              <a:ext uri="{FF2B5EF4-FFF2-40B4-BE49-F238E27FC236}">
                <a16:creationId xmlns:a16="http://schemas.microsoft.com/office/drawing/2014/main" id="{EFBDCE4A-41E4-6BC9-08FF-83DD71A2C529}"/>
              </a:ext>
            </a:extLst>
          </p:cNvPr>
          <p:cNvSpPr/>
          <p:nvPr/>
        </p:nvSpPr>
        <p:spPr>
          <a:xfrm>
            <a:off x="4668381" y="3815575"/>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682664" y="4795608"/>
                <a:ext cx="4323298"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682664" y="4795608"/>
                <a:ext cx="4323298"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FD8EBDC-B447-FFB0-90F4-FFBB2B3D2C74}"/>
                  </a:ext>
                </a:extLst>
              </p:cNvPr>
              <p:cNvSpPr txBox="1"/>
              <p:nvPr/>
            </p:nvSpPr>
            <p:spPr>
              <a:xfrm>
                <a:off x="901429" y="1130275"/>
                <a:ext cx="2292294" cy="8094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smtClean="0">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i="1">
                              <a:latin typeface="Cambria Math" panose="02040503050406030204" pitchFamily="18" charset="0"/>
                              <a:ea typeface="メイリオ" panose="020B0604030504040204" pitchFamily="50" charset="-128"/>
                            </a:rPr>
                            <m:t>3</m:t>
                          </m:r>
                        </m:den>
                      </m:f>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a:latin typeface="Cambria Math" panose="02040503050406030204" pitchFamily="18" charset="0"/>
                              <a:ea typeface="メイリオ" panose="020B0604030504040204" pitchFamily="50" charset="-128"/>
                            </a:rPr>
                            <m:t>𝒖</m:t>
                          </m:r>
                        </m:e>
                        <m:sup>
                          <m:r>
                            <a:rPr kumimoji="1" lang="en-US" altLang="ja-JP" sz="2800" b="1" i="1">
                              <a:latin typeface="Cambria Math" panose="02040503050406030204" pitchFamily="18" charset="0"/>
                              <a:ea typeface="メイリオ" panose="020B0604030504040204" pitchFamily="50" charset="-128"/>
                            </a:rPr>
                            <m:t>𝑻</m:t>
                          </m:r>
                        </m:sup>
                      </m:sSup>
                      <m:r>
                        <a:rPr kumimoji="1" lang="el-GR" altLang="ja-JP" sz="2800" b="1" i="1">
                          <a:latin typeface="Cambria Math" panose="02040503050406030204" pitchFamily="18" charset="0"/>
                          <a:ea typeface="Cambria Math" panose="02040503050406030204" pitchFamily="18" charset="0"/>
                        </a:rPr>
                        <m:t>𝜮</m:t>
                      </m:r>
                      <m:r>
                        <a:rPr kumimoji="1" lang="en-US" altLang="ja-JP" sz="2800" b="1" i="1" smtClean="0">
                          <a:latin typeface="Cambria Math" panose="02040503050406030204" pitchFamily="18" charset="0"/>
                          <a:ea typeface="Cambria Math" panose="02040503050406030204" pitchFamily="18" charset="0"/>
                        </a:rPr>
                        <m:t>𝒖</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FD8EBDC-B447-FFB0-90F4-FFBB2B3D2C74}"/>
                  </a:ext>
                </a:extLst>
              </p:cNvPr>
              <p:cNvSpPr txBox="1">
                <a:spLocks noRot="1" noChangeAspect="1" noMove="1" noResize="1" noEditPoints="1" noAdjustHandles="1" noChangeArrowheads="1" noChangeShapeType="1" noTextEdit="1"/>
              </p:cNvSpPr>
              <p:nvPr/>
            </p:nvSpPr>
            <p:spPr>
              <a:xfrm>
                <a:off x="901429" y="1130275"/>
                <a:ext cx="2292294" cy="8094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55973F6-1331-D2BA-4449-D04D249D3AA3}"/>
                  </a:ext>
                </a:extLst>
              </p:cNvPr>
              <p:cNvSpPr txBox="1"/>
              <p:nvPr/>
            </p:nvSpPr>
            <p:spPr>
              <a:xfrm>
                <a:off x="8260891" y="1368025"/>
                <a:ext cx="2781852" cy="461665"/>
              </a:xfrm>
              <a:prstGeom prst="rect">
                <a:avLst/>
              </a:prstGeom>
              <a:noFill/>
            </p:spPr>
            <p:txBody>
              <a:bodyPr wrap="none" rtlCol="0">
                <a:spAutoFit/>
              </a:bodyPr>
              <a:lstStyle/>
              <a:p>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共分散行列</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𝐴</m:t>
                        </m:r>
                      </m:e>
                      <m:sup>
                        <m:r>
                          <a:rPr kumimoji="1" lang="en-US" altLang="ja-JP" sz="2400" i="1">
                            <a:latin typeface="Cambria Math" panose="02040503050406030204" pitchFamily="18" charset="0"/>
                            <a:ea typeface="メイリオ" panose="020B0604030504040204" pitchFamily="50" charset="-128"/>
                          </a:rPr>
                          <m:t>𝑇</m:t>
                        </m:r>
                      </m:sup>
                    </m:sSup>
                    <m:r>
                      <a:rPr kumimoji="1" lang="en-US" altLang="ja-JP" sz="2400" i="1">
                        <a:latin typeface="Cambria Math" panose="02040503050406030204" pitchFamily="18" charset="0"/>
                        <a:ea typeface="メイリオ" panose="020B0604030504040204" pitchFamily="50" charset="-128"/>
                      </a:rPr>
                      <m:t>𝐴</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C55973F6-1331-D2BA-4449-D04D249D3AA3}"/>
                  </a:ext>
                </a:extLst>
              </p:cNvPr>
              <p:cNvSpPr txBox="1">
                <a:spLocks noRot="1" noChangeAspect="1" noMove="1" noResize="1" noEditPoints="1" noAdjustHandles="1" noChangeArrowheads="1" noChangeShapeType="1" noTextEdit="1"/>
              </p:cNvSpPr>
              <p:nvPr/>
            </p:nvSpPr>
            <p:spPr>
              <a:xfrm>
                <a:off x="8260891" y="1368025"/>
                <a:ext cx="2781852" cy="461665"/>
              </a:xfrm>
              <a:prstGeom prst="rect">
                <a:avLst/>
              </a:prstGeom>
              <a:blipFill>
                <a:blip r:embed="rId4"/>
                <a:stretch>
                  <a:fillRect l="-439"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3623641-2A4E-0EA6-FAB3-A5BBB9A1E5C4}"/>
                  </a:ext>
                </a:extLst>
              </p:cNvPr>
              <p:cNvSpPr txBox="1"/>
              <p:nvPr/>
            </p:nvSpPr>
            <p:spPr>
              <a:xfrm>
                <a:off x="3477346" y="1319924"/>
                <a:ext cx="4549194" cy="498278"/>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3623641-2A4E-0EA6-FAB3-A5BBB9A1E5C4}"/>
                  </a:ext>
                </a:extLst>
              </p:cNvPr>
              <p:cNvSpPr txBox="1">
                <a:spLocks noRot="1" noChangeAspect="1" noMove="1" noResize="1" noEditPoints="1" noAdjustHandles="1" noChangeArrowheads="1" noChangeShapeType="1" noTextEdit="1"/>
              </p:cNvSpPr>
              <p:nvPr/>
            </p:nvSpPr>
            <p:spPr>
              <a:xfrm>
                <a:off x="3477346" y="1319924"/>
                <a:ext cx="4549194" cy="498278"/>
              </a:xfrm>
              <a:prstGeom prst="rect">
                <a:avLst/>
              </a:prstGeom>
              <a:blipFill>
                <a:blip r:embed="rId5"/>
                <a:stretch>
                  <a:fillRect l="-2008" t="-2469" b="-28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890833C-2E83-2920-C0EA-3D232206BE38}"/>
                  </a:ext>
                </a:extLst>
              </p:cNvPr>
              <p:cNvSpPr txBox="1"/>
              <p:nvPr/>
            </p:nvSpPr>
            <p:spPr>
              <a:xfrm>
                <a:off x="901429" y="2093535"/>
                <a:ext cx="11097846"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式の意味：主成分ベクトル</a:t>
                </a:r>
                <a:r>
                  <a:rPr kumimoji="1" lang="en-US" altLang="ja-JP" sz="2000" b="1" dirty="0">
                    <a:ea typeface="Cambria Math" panose="02040503050406030204" pitchFamily="18" charset="0"/>
                  </a:rPr>
                  <a:t> </a:t>
                </a:r>
                <a14:m>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𝒖</m:t>
                    </m:r>
                  </m:oMath>
                </a14:m>
                <a:r>
                  <a:rPr kumimoji="1" lang="ja-JP" altLang="en-US" sz="2000" b="1" dirty="0">
                    <a:latin typeface="メイリオ" panose="020B0604030504040204" pitchFamily="50" charset="-128"/>
                    <a:ea typeface="メイリオ" panose="020B0604030504040204" pitchFamily="50" charset="-128"/>
                  </a:rPr>
                  <a:t>へのデータの射影の分散</a:t>
                </a:r>
                <a:r>
                  <a:rPr kumimoji="1" lang="en-US" altLang="ja-JP" sz="2000" b="1" dirty="0">
                    <a:latin typeface="メイリオ" panose="020B0604030504040204" pitchFamily="50" charset="-128"/>
                    <a:ea typeface="メイリオ" panose="020B0604030504040204" pitchFamily="50" charset="-128"/>
                  </a:rPr>
                  <a:t>(var)</a:t>
                </a:r>
                <a:r>
                  <a:rPr kumimoji="1" lang="ja-JP" altLang="en-US" sz="2000" b="1" dirty="0">
                    <a:latin typeface="メイリオ" panose="020B0604030504040204" pitchFamily="50" charset="-128"/>
                    <a:ea typeface="メイリオ" panose="020B0604030504040204" pitchFamily="50" charset="-128"/>
                  </a:rPr>
                  <a:t>は共分散行列との内積に帰着される</a:t>
                </a:r>
              </a:p>
            </p:txBody>
          </p:sp>
        </mc:Choice>
        <mc:Fallback xmlns="">
          <p:sp>
            <p:nvSpPr>
              <p:cNvPr id="13" name="テキスト ボックス 12">
                <a:extLst>
                  <a:ext uri="{FF2B5EF4-FFF2-40B4-BE49-F238E27FC236}">
                    <a16:creationId xmlns:a16="http://schemas.microsoft.com/office/drawing/2014/main" id="{C890833C-2E83-2920-C0EA-3D232206BE38}"/>
                  </a:ext>
                </a:extLst>
              </p:cNvPr>
              <p:cNvSpPr txBox="1">
                <a:spLocks noRot="1" noChangeAspect="1" noMove="1" noResize="1" noEditPoints="1" noAdjustHandles="1" noChangeArrowheads="1" noChangeShapeType="1" noTextEdit="1"/>
              </p:cNvSpPr>
              <p:nvPr/>
            </p:nvSpPr>
            <p:spPr>
              <a:xfrm>
                <a:off x="901429" y="2093535"/>
                <a:ext cx="11097846" cy="400110"/>
              </a:xfrm>
              <a:prstGeom prst="rect">
                <a:avLst/>
              </a:prstGeom>
              <a:blipFill>
                <a:blip r:embed="rId6"/>
                <a:stretch>
                  <a:fillRect l="-604" t="-7576" b="-25758"/>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723C5F34-8B29-4B51-75A8-5711E6AA485F}"/>
              </a:ext>
            </a:extLst>
          </p:cNvPr>
          <p:cNvSpPr/>
          <p:nvPr/>
        </p:nvSpPr>
        <p:spPr>
          <a:xfrm>
            <a:off x="732710" y="1113234"/>
            <a:ext cx="11179428" cy="25757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4108A63-10C4-1901-1F62-5C425A7D3242}"/>
                  </a:ext>
                </a:extLst>
              </p:cNvPr>
              <p:cNvSpPr txBox="1"/>
              <p:nvPr/>
            </p:nvSpPr>
            <p:spPr>
              <a:xfrm>
                <a:off x="922348" y="2569214"/>
                <a:ext cx="7779694" cy="1119794"/>
              </a:xfrm>
              <a:prstGeom prst="rect">
                <a:avLst/>
              </a:prstGeom>
              <a:noFill/>
            </p:spPr>
            <p:txBody>
              <a:bodyPr wrap="none" rtlCol="0">
                <a:spAutoFit/>
              </a:bodyPr>
              <a:lstStyle/>
              <a:p>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𝒖</m:t>
                    </m:r>
                    <m:r>
                      <a:rPr kumimoji="1" lang="en-US" altLang="ja-JP" sz="2400" b="1" i="1">
                        <a:latin typeface="Cambria Math" panose="02040503050406030204" pitchFamily="18" charset="0"/>
                        <a:ea typeface="メイリオ" panose="020B0604030504040204" pitchFamily="50" charset="-128"/>
                      </a:rPr>
                      <m:t>=</m:t>
                    </m:r>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Sub>
                            </m:e>
                          </m:mr>
                        </m:m>
                      </m:e>
                    </m:d>
                    <m:r>
                      <a:rPr kumimoji="1" lang="ja-JP" altLang="en-US" sz="2400" i="1">
                        <a:latin typeface="Cambria Math" panose="02040503050406030204" pitchFamily="18" charset="0"/>
                        <a:ea typeface="メイリオ" panose="020B0604030504040204" pitchFamily="50" charset="-128"/>
                      </a:rPr>
                      <m:t>：</m:t>
                    </m:r>
                  </m:oMath>
                </a14:m>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oMath>
                </a14:m>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2×2</a:t>
                </a:r>
                <a:r>
                  <a:rPr kumimoji="1" lang="ja-JP" altLang="en-US" sz="2400" dirty="0">
                    <a:latin typeface="メイリオ" panose="020B0604030504040204" pitchFamily="50" charset="-128"/>
                    <a:ea typeface="メイリオ" panose="020B0604030504040204" pitchFamily="50" charset="-128"/>
                  </a:rPr>
                  <a:t>行列（データの次元数の行列：次ページ参照）</a:t>
                </a:r>
              </a:p>
            </p:txBody>
          </p:sp>
        </mc:Choice>
        <mc:Fallback xmlns="">
          <p:sp>
            <p:nvSpPr>
              <p:cNvPr id="16" name="テキスト ボックス 15">
                <a:extLst>
                  <a:ext uri="{FF2B5EF4-FFF2-40B4-BE49-F238E27FC236}">
                    <a16:creationId xmlns:a16="http://schemas.microsoft.com/office/drawing/2014/main" id="{A4108A63-10C4-1901-1F62-5C425A7D3242}"/>
                  </a:ext>
                </a:extLst>
              </p:cNvPr>
              <p:cNvSpPr txBox="1">
                <a:spLocks noRot="1" noChangeAspect="1" noMove="1" noResize="1" noEditPoints="1" noAdjustHandles="1" noChangeArrowheads="1" noChangeShapeType="1" noTextEdit="1"/>
              </p:cNvSpPr>
              <p:nvPr/>
            </p:nvSpPr>
            <p:spPr>
              <a:xfrm>
                <a:off x="922348" y="2569214"/>
                <a:ext cx="7779694" cy="1119794"/>
              </a:xfrm>
              <a:prstGeom prst="rect">
                <a:avLst/>
              </a:prstGeom>
              <a:blipFill>
                <a:blip r:embed="rId7"/>
                <a:stretch>
                  <a:fillRect l="-157" r="-235" b="-125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7AE4A4F-1BAD-F871-F8BA-E1F75E1FC9E7}"/>
                  </a:ext>
                </a:extLst>
              </p:cNvPr>
              <p:cNvSpPr txBox="1"/>
              <p:nvPr/>
            </p:nvSpPr>
            <p:spPr>
              <a:xfrm>
                <a:off x="2130233" y="4333943"/>
                <a:ext cx="6583662"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i="1">
                        <a:latin typeface="Cambria Math" panose="02040503050406030204" pitchFamily="18" charset="0"/>
                        <a:ea typeface="Cambria Math" panose="02040503050406030204" pitchFamily="18" charset="0"/>
                      </a:rPr>
                      <m:t>𝑢</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7" name="テキスト ボックス 16">
                <a:extLst>
                  <a:ext uri="{FF2B5EF4-FFF2-40B4-BE49-F238E27FC236}">
                    <a16:creationId xmlns:a16="http://schemas.microsoft.com/office/drawing/2014/main" id="{F7AE4A4F-1BAD-F871-F8BA-E1F75E1FC9E7}"/>
                  </a:ext>
                </a:extLst>
              </p:cNvPr>
              <p:cNvSpPr txBox="1">
                <a:spLocks noRot="1" noChangeAspect="1" noMove="1" noResize="1" noEditPoints="1" noAdjustHandles="1" noChangeArrowheads="1" noChangeShapeType="1" noTextEdit="1"/>
              </p:cNvSpPr>
              <p:nvPr/>
            </p:nvSpPr>
            <p:spPr>
              <a:xfrm>
                <a:off x="2130233" y="4333943"/>
                <a:ext cx="6583662" cy="461665"/>
              </a:xfrm>
              <a:prstGeom prst="rect">
                <a:avLst/>
              </a:prstGeom>
              <a:blipFill>
                <a:blip r:embed="rId8"/>
                <a:stretch>
                  <a:fillRect t="-7895" r="-556"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55CFD3-923A-D74B-08C6-0D23BFFD3D3A}"/>
                  </a:ext>
                </a:extLst>
              </p:cNvPr>
              <p:cNvSpPr txBox="1"/>
              <p:nvPr/>
            </p:nvSpPr>
            <p:spPr>
              <a:xfrm>
                <a:off x="7071215" y="4991697"/>
                <a:ext cx="4549194" cy="498278"/>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𝑥</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i="1">
                            <a:latin typeface="Cambria Math" panose="02040503050406030204" pitchFamily="18" charset="0"/>
                            <a:ea typeface="メイリオ" panose="020B0604030504040204" pitchFamily="50" charset="-128"/>
                          </a:rPr>
                          <m:t>𝑦</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2555CFD3-923A-D74B-08C6-0D23BFFD3D3A}"/>
                  </a:ext>
                </a:extLst>
              </p:cNvPr>
              <p:cNvSpPr txBox="1">
                <a:spLocks noRot="1" noChangeAspect="1" noMove="1" noResize="1" noEditPoints="1" noAdjustHandles="1" noChangeArrowheads="1" noChangeShapeType="1" noTextEdit="1"/>
              </p:cNvSpPr>
              <p:nvPr/>
            </p:nvSpPr>
            <p:spPr>
              <a:xfrm>
                <a:off x="7071215" y="4991697"/>
                <a:ext cx="4549194" cy="498278"/>
              </a:xfrm>
              <a:prstGeom prst="rect">
                <a:avLst/>
              </a:prstGeom>
              <a:blipFill>
                <a:blip r:embed="rId9"/>
                <a:stretch>
                  <a:fillRect l="-2145" t="-2439" b="-268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916012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1231042-AA27-46F8-A482-617EC9126CCE}"/>
                  </a:ext>
                </a:extLst>
              </p:cNvPr>
              <p:cNvSpPr txBox="1"/>
              <p:nvPr/>
            </p:nvSpPr>
            <p:spPr>
              <a:xfrm>
                <a:off x="4158419" y="1465729"/>
                <a:ext cx="3875163" cy="824778"/>
              </a:xfrm>
              <a:prstGeom prst="rect">
                <a:avLst/>
              </a:prstGeom>
              <a:noFill/>
            </p:spPr>
            <p:txBody>
              <a:bodyPr wrap="none" lIns="0" tIns="0" rIns="0" bIns="0" rtlCol="0">
                <a:spAutoFit/>
              </a:bodyPr>
              <a:lstStyle/>
              <a:p>
                <a14:m>
                  <m:oMath xmlns:m="http://schemas.openxmlformats.org/officeDocument/2006/math">
                    <m:r>
                      <a:rPr kumimoji="1" lang="en-US" altLang="ja-JP" i="1">
                        <a:latin typeface="Cambria Math" panose="02040503050406030204" pitchFamily="18" charset="0"/>
                        <a:ea typeface="メイリオ" panose="020B0604030504040204" pitchFamily="50" charset="-128"/>
                      </a:rPr>
                      <m:t>𝐿</m:t>
                    </m:r>
                    <m:d>
                      <m:dPr>
                        <m:ctrlPr>
                          <a:rPr kumimoji="1" lang="en-US" altLang="ja-JP" i="1">
                            <a:latin typeface="Cambria Math" panose="02040503050406030204" pitchFamily="18" charset="0"/>
                            <a:ea typeface="メイリオ" panose="020B0604030504040204" pitchFamily="50" charset="-128"/>
                          </a:rPr>
                        </m:ctrlPr>
                      </m:dPr>
                      <m:e>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e>
                    </m:d>
                    <m:r>
                      <a:rPr kumimoji="1" lang="en-US" altLang="ja-JP" i="1">
                        <a:latin typeface="Cambria Math" panose="02040503050406030204" pitchFamily="18" charset="0"/>
                        <a:ea typeface="メイリオ" panose="020B0604030504040204" pitchFamily="50" charset="-128"/>
                      </a:rPr>
                      <m:t>=</m:t>
                    </m:r>
                  </m:oMath>
                </a14:m>
                <a:r>
                  <a:rPr kumimoji="1" lang="en-US" altLang="ja-JP" dirty="0">
                    <a:ea typeface="メイリオ" panose="020B0604030504040204" pitchFamily="50" charset="-128"/>
                  </a:rPr>
                  <a:t> </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e>
                      <m:sup>
                        <m:r>
                          <a:rPr kumimoji="1" lang="en-US" altLang="ja-JP" i="1">
                            <a:latin typeface="Cambria Math" panose="02040503050406030204" pitchFamily="18" charset="0"/>
                            <a:ea typeface="メイリオ" panose="020B0604030504040204" pitchFamily="50" charset="-128"/>
                          </a:rPr>
                          <m:t>𝑇</m:t>
                        </m:r>
                      </m:sup>
                    </m:sSup>
                    <m:r>
                      <m:rPr>
                        <m:sty m:val="p"/>
                      </m:rPr>
                      <a:rPr kumimoji="1" lang="el-GR" altLang="ja-JP" i="1">
                        <a:latin typeface="Cambria Math" panose="02040503050406030204" pitchFamily="18" charset="0"/>
                        <a:ea typeface="Cambria Math" panose="02040503050406030204" pitchFamily="18" charset="0"/>
                      </a:rPr>
                      <m:t>Σ</m:t>
                    </m:r>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𝑥</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𝑦</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m:t>
                    </m:r>
                  </m:oMath>
                </a14:m>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E1231042-AA27-46F8-A482-617EC9126CCE}"/>
                  </a:ext>
                </a:extLst>
              </p:cNvPr>
              <p:cNvSpPr txBox="1">
                <a:spLocks noRot="1" noChangeAspect="1" noMove="1" noResize="1" noEditPoints="1" noAdjustHandles="1" noChangeArrowheads="1" noChangeShapeType="1" noTextEdit="1"/>
              </p:cNvSpPr>
              <p:nvPr/>
            </p:nvSpPr>
            <p:spPr>
              <a:xfrm>
                <a:off x="4158419" y="1465729"/>
                <a:ext cx="3875163" cy="82477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8ACD5-C05A-44A5-BAC7-686D497AC61D}"/>
                  </a:ext>
                </a:extLst>
              </p:cNvPr>
              <p:cNvSpPr txBox="1"/>
              <p:nvPr/>
            </p:nvSpPr>
            <p:spPr>
              <a:xfrm>
                <a:off x="2893052" y="116567"/>
                <a:ext cx="5655651"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r>
                      <a:rPr kumimoji="1" lang="ja-JP" altLang="en-US" sz="2000" b="1" i="1">
                        <a:latin typeface="Cambria Math" panose="02040503050406030204" pitchFamily="18" charset="0"/>
                        <a:ea typeface="メイリオ" panose="020B0604030504040204" pitchFamily="50" charset="-128"/>
                      </a:rPr>
                      <m:t>　</m:t>
                    </m:r>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BA8ACD5-C05A-44A5-BAC7-686D497AC61D}"/>
                  </a:ext>
                </a:extLst>
              </p:cNvPr>
              <p:cNvSpPr txBox="1">
                <a:spLocks noRot="1" noChangeAspect="1" noMove="1" noResize="1" noEditPoints="1" noAdjustHandles="1" noChangeArrowheads="1" noChangeShapeType="1" noTextEdit="1"/>
              </p:cNvSpPr>
              <p:nvPr/>
            </p:nvSpPr>
            <p:spPr>
              <a:xfrm>
                <a:off x="2893052" y="116567"/>
                <a:ext cx="5655651" cy="640112"/>
              </a:xfrm>
              <a:prstGeom prst="rect">
                <a:avLst/>
              </a:prstGeom>
              <a:blipFill>
                <a:blip r:embed="rId3"/>
                <a:stretch>
                  <a:fillRect b="-9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D8441D-869A-45C5-85F3-F9F39EAB2B00}"/>
                  </a:ext>
                </a:extLst>
              </p:cNvPr>
              <p:cNvSpPr txBox="1"/>
              <p:nvPr/>
            </p:nvSpPr>
            <p:spPr>
              <a:xfrm>
                <a:off x="3643299" y="701093"/>
                <a:ext cx="6594177" cy="832857"/>
              </a:xfrm>
              <a:prstGeom prst="rect">
                <a:avLst/>
              </a:prstGeom>
              <a:noFill/>
            </p:spPr>
            <p:txBody>
              <a:bodyPr wrap="none" rtlCol="0">
                <a:spAutoFit/>
              </a:bodyPr>
              <a:lstStyle/>
              <a:p>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oMath>
                </a14:m>
                <a:r>
                  <a:rPr kumimoji="1" lang="ja-JP" altLang="en-US" sz="2400" dirty="0">
                    <a:latin typeface="メイリオ" panose="020B0604030504040204" pitchFamily="50" charset="-128"/>
                    <a:ea typeface="メイリオ" panose="020B0604030504040204" pitchFamily="50" charset="-128"/>
                  </a:rPr>
                  <a:t>を最大化する</a:t>
                </a:r>
                <a14:m>
                  <m:oMath xmlns:m="http://schemas.openxmlformats.org/officeDocument/2006/math">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r>
                                <m:rPr>
                                  <m:brk m:alnAt="7"/>
                                </m:rPr>
                                <a:rPr kumimoji="1" lang="en-US" altLang="ja-JP" sz="2400" b="1" i="1">
                                  <a:latin typeface="Cambria Math" panose="02040503050406030204" pitchFamily="18" charset="0"/>
                                  <a:ea typeface="メイリオ" panose="020B0604030504040204" pitchFamily="50" charset="-128"/>
                                </a:rPr>
                                <m:t>𝒙</m:t>
                              </m:r>
                            </m:e>
                          </m:mr>
                          <m:mr>
                            <m:e>
                              <m:r>
                                <a:rPr kumimoji="1" lang="en-US" altLang="ja-JP" sz="2400" b="1" i="1">
                                  <a:latin typeface="Cambria Math" panose="02040503050406030204" pitchFamily="18" charset="0"/>
                                  <a:ea typeface="メイリオ" panose="020B0604030504040204" pitchFamily="50" charset="-128"/>
                                </a:rPr>
                                <m:t>𝒚</m:t>
                              </m:r>
                            </m:e>
                          </m:mr>
                        </m:m>
                      </m:e>
                    </m:d>
                    <m:r>
                      <a:rPr kumimoji="1" lang="en-US" altLang="ja-JP" sz="2400" b="1" i="1">
                        <a:latin typeface="Cambria Math" panose="02040503050406030204" pitchFamily="18" charset="0"/>
                        <a:ea typeface="メイリオ" panose="020B0604030504040204" pitchFamily="50" charset="-128"/>
                      </a:rPr>
                      <m:t> : </m:t>
                    </m:r>
                    <m:func>
                      <m:funcPr>
                        <m:ctrlPr>
                          <a:rPr kumimoji="1" lang="en-US" altLang="ja-JP" sz="2400" b="1" i="1">
                            <a:latin typeface="Cambria Math" panose="02040503050406030204" pitchFamily="18" charset="0"/>
                            <a:ea typeface="メイリオ" panose="020B0604030504040204" pitchFamily="50" charset="-128"/>
                          </a:rPr>
                        </m:ctrlPr>
                      </m:funcPr>
                      <m:fName>
                        <m:limLow>
                          <m:limLowPr>
                            <m:ctrlPr>
                              <a:rPr kumimoji="1" lang="en-US" altLang="ja-JP" sz="2400" b="1"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b="1" i="1">
                                <a:latin typeface="Cambria Math" panose="02040503050406030204" pitchFamily="18" charset="0"/>
                                <a:ea typeface="メイリオ" panose="020B0604030504040204" pitchFamily="50" charset="-128"/>
                              </a:rPr>
                              <m:t>𝒙</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𝒚</m:t>
                            </m:r>
                          </m:lim>
                        </m:limLow>
                      </m:fName>
                      <m:e>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e>
                    </m:fun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3D8441D-869A-45C5-85F3-F9F39EAB2B00}"/>
                  </a:ext>
                </a:extLst>
              </p:cNvPr>
              <p:cNvSpPr txBox="1">
                <a:spLocks noRot="1" noChangeAspect="1" noMove="1" noResize="1" noEditPoints="1" noAdjustHandles="1" noChangeArrowheads="1" noChangeShapeType="1" noTextEdit="1"/>
              </p:cNvSpPr>
              <p:nvPr/>
            </p:nvSpPr>
            <p:spPr>
              <a:xfrm>
                <a:off x="3643299" y="701093"/>
                <a:ext cx="6594177" cy="8328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74AFE21-3C8B-4DE7-AC73-D95EA1463C97}"/>
                  </a:ext>
                </a:extLst>
              </p:cNvPr>
              <p:cNvSpPr txBox="1"/>
              <p:nvPr/>
            </p:nvSpPr>
            <p:spPr>
              <a:xfrm>
                <a:off x="3041830" y="2626943"/>
                <a:ext cx="4258986"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𝑥</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74AFE21-3C8B-4DE7-AC73-D95EA1463C97}"/>
                  </a:ext>
                </a:extLst>
              </p:cNvPr>
              <p:cNvSpPr txBox="1">
                <a:spLocks noRot="1" noChangeAspect="1" noMove="1" noResize="1" noEditPoints="1" noAdjustHandles="1" noChangeArrowheads="1" noChangeShapeType="1" noTextEdit="1"/>
              </p:cNvSpPr>
              <p:nvPr/>
            </p:nvSpPr>
            <p:spPr>
              <a:xfrm>
                <a:off x="3041830" y="2626943"/>
                <a:ext cx="4258986" cy="657296"/>
              </a:xfrm>
              <a:prstGeom prst="rect">
                <a:avLst/>
              </a:prstGeom>
              <a:blipFill>
                <a:blip r:embed="rId5"/>
                <a:stretch>
                  <a:fillRect l="-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F81F22-A25E-4D5F-8173-DDC9672FDFF5}"/>
                  </a:ext>
                </a:extLst>
              </p:cNvPr>
              <p:cNvSpPr txBox="1"/>
              <p:nvPr/>
            </p:nvSpPr>
            <p:spPr>
              <a:xfrm>
                <a:off x="3041830" y="3400571"/>
                <a:ext cx="4262962"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𝑦</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3F81F22-A25E-4D5F-8173-DDC9672FDFF5}"/>
                  </a:ext>
                </a:extLst>
              </p:cNvPr>
              <p:cNvSpPr txBox="1">
                <a:spLocks noRot="1" noChangeAspect="1" noMove="1" noResize="1" noEditPoints="1" noAdjustHandles="1" noChangeArrowheads="1" noChangeShapeType="1" noTextEdit="1"/>
              </p:cNvSpPr>
              <p:nvPr/>
            </p:nvSpPr>
            <p:spPr>
              <a:xfrm>
                <a:off x="3041830" y="3400571"/>
                <a:ext cx="4262962" cy="657296"/>
              </a:xfrm>
              <a:prstGeom prst="rect">
                <a:avLst/>
              </a:prstGeom>
              <a:blipFill>
                <a:blip r:embed="rId6"/>
                <a:stretch>
                  <a:fillRect l="-143"/>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80340A03-F2BB-471F-A7B7-077571490DA2}"/>
              </a:ext>
            </a:extLst>
          </p:cNvPr>
          <p:cNvSpPr/>
          <p:nvPr/>
        </p:nvSpPr>
        <p:spPr>
          <a:xfrm>
            <a:off x="7447130" y="2783837"/>
            <a:ext cx="268356" cy="1099788"/>
          </a:xfrm>
          <a:prstGeom prst="rightBrace">
            <a:avLst>
              <a:gd name="adj1" fmla="val 37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0CC8CAF-448B-4C9E-80B5-9B1F187FED07}"/>
                  </a:ext>
                </a:extLst>
              </p:cNvPr>
              <p:cNvSpPr txBox="1"/>
              <p:nvPr/>
            </p:nvSpPr>
            <p:spPr>
              <a:xfrm>
                <a:off x="7857824" y="3149066"/>
                <a:ext cx="1922834" cy="307777"/>
              </a:xfrm>
              <a:prstGeom prst="rect">
                <a:avLst/>
              </a:prstGeom>
              <a:noFill/>
            </p:spPr>
            <p:txBody>
              <a:bodyPr wrap="none" lIns="0" tIns="0" rIns="0" bIns="0" rtlCol="0">
                <a:spAutoFit/>
              </a:bodyPr>
              <a:lstStyle/>
              <a:p>
                <a:pPr algn="l"/>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について</m:t>
                    </m:r>
                  </m:oMath>
                </a14:m>
                <a:r>
                  <a:rPr kumimoji="1" lang="ja-JP" altLang="en-US" sz="2000" dirty="0">
                    <a:latin typeface="メイリオ" panose="020B0604030504040204" pitchFamily="50" charset="-128"/>
                    <a:ea typeface="メイリオ" panose="020B0604030504040204" pitchFamily="50" charset="-128"/>
                  </a:rPr>
                  <a:t>解く</a:t>
                </a:r>
              </a:p>
            </p:txBody>
          </p:sp>
        </mc:Choice>
        <mc:Fallback xmlns="">
          <p:sp>
            <p:nvSpPr>
              <p:cNvPr id="10" name="テキスト ボックス 9">
                <a:extLst>
                  <a:ext uri="{FF2B5EF4-FFF2-40B4-BE49-F238E27FC236}">
                    <a16:creationId xmlns:a16="http://schemas.microsoft.com/office/drawing/2014/main" id="{80CC8CAF-448B-4C9E-80B5-9B1F187FED07}"/>
                  </a:ext>
                </a:extLst>
              </p:cNvPr>
              <p:cNvSpPr txBox="1">
                <a:spLocks noRot="1" noChangeAspect="1" noMove="1" noResize="1" noEditPoints="1" noAdjustHandles="1" noChangeArrowheads="1" noChangeShapeType="1" noTextEdit="1"/>
              </p:cNvSpPr>
              <p:nvPr/>
            </p:nvSpPr>
            <p:spPr>
              <a:xfrm>
                <a:off x="7857824" y="3149066"/>
                <a:ext cx="1922834" cy="307777"/>
              </a:xfrm>
              <a:prstGeom prst="rect">
                <a:avLst/>
              </a:prstGeom>
              <a:blipFill>
                <a:blip r:embed="rId7"/>
                <a:stretch>
                  <a:fillRect l="-3175" t="-26000" r="-761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F901BB4-9FFE-4C3A-9442-8AEB9A67C0CF}"/>
                  </a:ext>
                </a:extLst>
              </p:cNvPr>
              <p:cNvSpPr txBox="1"/>
              <p:nvPr/>
            </p:nvSpPr>
            <p:spPr>
              <a:xfrm>
                <a:off x="2791193" y="5791863"/>
                <a:ext cx="1859355"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𝑥</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F901BB4-9FFE-4C3A-9442-8AEB9A67C0CF}"/>
                  </a:ext>
                </a:extLst>
              </p:cNvPr>
              <p:cNvSpPr txBox="1">
                <a:spLocks noRot="1" noChangeAspect="1" noMove="1" noResize="1" noEditPoints="1" noAdjustHandles="1" noChangeArrowheads="1" noChangeShapeType="1" noTextEdit="1"/>
              </p:cNvSpPr>
              <p:nvPr/>
            </p:nvSpPr>
            <p:spPr>
              <a:xfrm>
                <a:off x="2791193" y="5791863"/>
                <a:ext cx="1859355" cy="640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FD03E50-0B97-4DF6-8710-4CCFA786369F}"/>
                  </a:ext>
                </a:extLst>
              </p:cNvPr>
              <p:cNvSpPr txBox="1"/>
              <p:nvPr/>
            </p:nvSpPr>
            <p:spPr>
              <a:xfrm>
                <a:off x="2791192" y="5184765"/>
                <a:ext cx="1863972"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𝑦</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FD03E50-0B97-4DF6-8710-4CCFA786369F}"/>
                  </a:ext>
                </a:extLst>
              </p:cNvPr>
              <p:cNvSpPr txBox="1">
                <a:spLocks noRot="1" noChangeAspect="1" noMove="1" noResize="1" noEditPoints="1" noAdjustHandles="1" noChangeArrowheads="1" noChangeShapeType="1" noTextEdit="1"/>
              </p:cNvSpPr>
              <p:nvPr/>
            </p:nvSpPr>
            <p:spPr>
              <a:xfrm>
                <a:off x="2791192" y="5184765"/>
                <a:ext cx="1863972" cy="64011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22324F4-5424-4E54-B3E2-10E1DEA1856C}"/>
                  </a:ext>
                </a:extLst>
              </p:cNvPr>
              <p:cNvSpPr txBox="1"/>
              <p:nvPr/>
            </p:nvSpPr>
            <p:spPr>
              <a:xfrm>
                <a:off x="2397118" y="2193644"/>
                <a:ext cx="45268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偏微分して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求める</a:t>
                </a:r>
              </a:p>
            </p:txBody>
          </p:sp>
        </mc:Choice>
        <mc:Fallback xmlns="">
          <p:sp>
            <p:nvSpPr>
              <p:cNvPr id="15" name="テキスト ボックス 14">
                <a:extLst>
                  <a:ext uri="{FF2B5EF4-FFF2-40B4-BE49-F238E27FC236}">
                    <a16:creationId xmlns:a16="http://schemas.microsoft.com/office/drawing/2014/main" id="{722324F4-5424-4E54-B3E2-10E1DEA1856C}"/>
                  </a:ext>
                </a:extLst>
              </p:cNvPr>
              <p:cNvSpPr txBox="1">
                <a:spLocks noRot="1" noChangeAspect="1" noMove="1" noResize="1" noEditPoints="1" noAdjustHandles="1" noChangeArrowheads="1" noChangeShapeType="1" noTextEdit="1"/>
              </p:cNvSpPr>
              <p:nvPr/>
            </p:nvSpPr>
            <p:spPr>
              <a:xfrm>
                <a:off x="2397118" y="2193644"/>
                <a:ext cx="4526880" cy="461665"/>
              </a:xfrm>
              <a:prstGeom prst="rect">
                <a:avLst/>
              </a:prstGeom>
              <a:blipFill>
                <a:blip r:embed="rId11"/>
                <a:stretch>
                  <a:fillRect l="-2019" t="-7895" r="-107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DBC396-4881-49BB-92AB-9BADA14FBCFB}"/>
                  </a:ext>
                </a:extLst>
              </p:cNvPr>
              <p:cNvSpPr txBox="1"/>
              <p:nvPr/>
            </p:nvSpPr>
            <p:spPr>
              <a:xfrm>
                <a:off x="5319950" y="5407280"/>
                <a:ext cx="2789610" cy="749629"/>
              </a:xfrm>
              <a:prstGeom prst="rect">
                <a:avLst/>
              </a:prstGeom>
              <a:noFill/>
            </p:spPr>
            <p:txBody>
              <a:bodyPr wrap="none" rtlCol="0">
                <a:spAutoFit/>
              </a:bodyPr>
              <a:lstStyle/>
              <a:p>
                <a14:m>
                  <m:oMath xmlns:m="http://schemas.openxmlformats.org/officeDocument/2006/math">
                    <m:d>
                      <m:dPr>
                        <m:begChr m:val="["/>
                        <m:endChr m:val="]"/>
                        <m:ctrlPr>
                          <a:rPr kumimoji="1" lang="el-GR" altLang="ja-JP" sz="2400" i="1">
                            <a:latin typeface="Cambria Math" panose="02040503050406030204" pitchFamily="18" charset="0"/>
                            <a:ea typeface="Cambria Math" panose="02040503050406030204" pitchFamily="18" charset="0"/>
                          </a:rPr>
                        </m:ctrlPr>
                      </m:dPr>
                      <m:e>
                        <m:m>
                          <m:mPr>
                            <m:plcHide m:val="on"/>
                            <m:mcs>
                              <m:mc>
                                <m:mcPr>
                                  <m:count m:val="2"/>
                                  <m:mcJc m:val="center"/>
                                </m:mcPr>
                              </m:mc>
                            </m:mcs>
                            <m:ctrlPr>
                              <a:rPr kumimoji="1" lang="el-GR" altLang="ja-JP" sz="2400" i="1">
                                <a:latin typeface="Cambria Math" panose="02040503050406030204" pitchFamily="18" charset="0"/>
                                <a:ea typeface="Cambria Math" panose="02040503050406030204" pitchFamily="18" charset="0"/>
                              </a:rPr>
                            </m:ctrlPr>
                          </m:mPr>
                          <m:mr>
                            <m:e>
                              <m:r>
                                <a:rPr kumimoji="1" lang="el-GR" altLang="ja-JP" sz="2400" i="1">
                                  <a:latin typeface="Cambria Math" panose="02040503050406030204" pitchFamily="18" charset="0"/>
                                  <a:ea typeface="Cambria Math" panose="02040503050406030204" pitchFamily="18" charset="0"/>
                                </a:rPr>
                                <m:t>1</m:t>
                              </m:r>
                            </m:e>
                            <m:e>
                              <m:r>
                                <a:rPr kumimoji="1" lang="el-GR" altLang="ja-JP" sz="2400" i="1">
                                  <a:latin typeface="Cambria Math" panose="02040503050406030204" pitchFamily="18" charset="0"/>
                                  <a:ea typeface="Cambria Math" panose="02040503050406030204" pitchFamily="18" charset="0"/>
                                </a:rPr>
                                <m:t>0</m:t>
                              </m:r>
                            </m:e>
                          </m:mr>
                          <m:mr>
                            <m:e>
                              <m:r>
                                <a:rPr kumimoji="1" lang="el-GR" altLang="ja-JP" sz="2400" i="1">
                                  <a:latin typeface="Cambria Math" panose="02040503050406030204" pitchFamily="18" charset="0"/>
                                  <a:ea typeface="Cambria Math" panose="02040503050406030204" pitchFamily="18" charset="0"/>
                                </a:rPr>
                                <m:t>0</m:t>
                              </m:r>
                            </m:e>
                            <m:e>
                              <m:r>
                                <a:rPr kumimoji="1" lang="el-GR" altLang="ja-JP" sz="2400" i="1">
                                  <a:latin typeface="Cambria Math" panose="02040503050406030204" pitchFamily="18" charset="0"/>
                                  <a:ea typeface="Cambria Math" panose="02040503050406030204" pitchFamily="18" charset="0"/>
                                </a:rPr>
                                <m:t>1</m:t>
                              </m:r>
                            </m:e>
                          </m:mr>
                        </m:m>
                      </m:e>
                    </m:d>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DDBC396-4881-49BB-92AB-9BADA14FBCFB}"/>
                  </a:ext>
                </a:extLst>
              </p:cNvPr>
              <p:cNvSpPr txBox="1">
                <a:spLocks noRot="1" noChangeAspect="1" noMove="1" noResize="1" noEditPoints="1" noAdjustHandles="1" noChangeArrowheads="1" noChangeShapeType="1" noTextEdit="1"/>
              </p:cNvSpPr>
              <p:nvPr/>
            </p:nvSpPr>
            <p:spPr>
              <a:xfrm>
                <a:off x="5319950" y="5407280"/>
                <a:ext cx="2789610" cy="7496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BDB111-B21C-46EF-B85F-5B4C6A5D5068}"/>
                  </a:ext>
                </a:extLst>
              </p:cNvPr>
              <p:cNvSpPr txBox="1"/>
              <p:nvPr/>
            </p:nvSpPr>
            <p:spPr>
              <a:xfrm>
                <a:off x="8708709" y="5407280"/>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7BDB111-B21C-46EF-B85F-5B4C6A5D5068}"/>
                  </a:ext>
                </a:extLst>
              </p:cNvPr>
              <p:cNvSpPr txBox="1">
                <a:spLocks noRot="1" noChangeAspect="1" noMove="1" noResize="1" noEditPoints="1" noAdjustHandles="1" noChangeArrowheads="1" noChangeShapeType="1" noTextEdit="1"/>
              </p:cNvSpPr>
              <p:nvPr/>
            </p:nvSpPr>
            <p:spPr>
              <a:xfrm>
                <a:off x="8708709" y="5407280"/>
                <a:ext cx="1857432" cy="749629"/>
              </a:xfrm>
              <a:prstGeom prst="rect">
                <a:avLst/>
              </a:prstGeom>
              <a:blipFill>
                <a:blip r:embed="rId13"/>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D0D652C-F8F1-41B4-B76A-5B7BF7B634DD}"/>
              </a:ext>
            </a:extLst>
          </p:cNvPr>
          <p:cNvSpPr/>
          <p:nvPr/>
        </p:nvSpPr>
        <p:spPr>
          <a:xfrm>
            <a:off x="4811384" y="5504821"/>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2D7D7E26-5B7A-4625-BAF4-D9EA9FC88D4F}"/>
              </a:ext>
            </a:extLst>
          </p:cNvPr>
          <p:cNvSpPr/>
          <p:nvPr/>
        </p:nvSpPr>
        <p:spPr>
          <a:xfrm>
            <a:off x="8109560" y="5510105"/>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2D900D-BBF1-4289-A19E-C3CC39ED12F3}"/>
              </a:ext>
            </a:extLst>
          </p:cNvPr>
          <p:cNvSpPr txBox="1"/>
          <p:nvPr/>
        </p:nvSpPr>
        <p:spPr>
          <a:xfrm>
            <a:off x="8789505" y="631682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p:sp>
        <p:nvSpPr>
          <p:cNvPr id="21" name="正方形/長方形 20">
            <a:extLst>
              <a:ext uri="{FF2B5EF4-FFF2-40B4-BE49-F238E27FC236}">
                <a16:creationId xmlns:a16="http://schemas.microsoft.com/office/drawing/2014/main" id="{AA504796-0C83-4BCD-B617-F32118AE55B0}"/>
              </a:ext>
            </a:extLst>
          </p:cNvPr>
          <p:cNvSpPr/>
          <p:nvPr/>
        </p:nvSpPr>
        <p:spPr>
          <a:xfrm>
            <a:off x="8708709" y="5155187"/>
            <a:ext cx="1857432" cy="1623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27213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D8B6B94-54C1-49CA-A4F0-5D5A3E073B1B}"/>
                  </a:ext>
                </a:extLst>
              </p:cNvPr>
              <p:cNvSpPr txBox="1"/>
              <p:nvPr/>
            </p:nvSpPr>
            <p:spPr>
              <a:xfrm>
                <a:off x="1638300" y="337931"/>
                <a:ext cx="8915400" cy="129009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ということで、主成分ベクトル</a:t>
                </a:r>
                <a14:m>
                  <m:oMath xmlns:m="http://schemas.openxmlformats.org/officeDocument/2006/math">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r>
                  <a:rPr kumimoji="1" lang="ja-JP" altLang="en-US" sz="2800" b="1" dirty="0">
                    <a:latin typeface="メイリオ" panose="020B0604030504040204" pitchFamily="50" charset="-128"/>
                    <a:ea typeface="メイリオ" panose="020B0604030504040204" pitchFamily="50" charset="-128"/>
                  </a:rPr>
                  <a:t>を求めることは共分散行列∑に対する固有方程式を解くことと等しい</a:t>
                </a:r>
              </a:p>
            </p:txBody>
          </p:sp>
        </mc:Choice>
        <mc:Fallback xmlns="">
          <p:sp>
            <p:nvSpPr>
              <p:cNvPr id="2" name="テキスト ボックス 1">
                <a:extLst>
                  <a:ext uri="{FF2B5EF4-FFF2-40B4-BE49-F238E27FC236}">
                    <a16:creationId xmlns:a16="http://schemas.microsoft.com/office/drawing/2014/main" id="{5D8B6B94-54C1-49CA-A4F0-5D5A3E073B1B}"/>
                  </a:ext>
                </a:extLst>
              </p:cNvPr>
              <p:cNvSpPr txBox="1">
                <a:spLocks noRot="1" noChangeAspect="1" noMove="1" noResize="1" noEditPoints="1" noAdjustHandles="1" noChangeArrowheads="1" noChangeShapeType="1" noTextEdit="1"/>
              </p:cNvSpPr>
              <p:nvPr/>
            </p:nvSpPr>
            <p:spPr>
              <a:xfrm>
                <a:off x="1638300" y="337931"/>
                <a:ext cx="8915400" cy="1290097"/>
              </a:xfrm>
              <a:prstGeom prst="rect">
                <a:avLst/>
              </a:prstGeom>
              <a:blipFill>
                <a:blip r:embed="rId2"/>
                <a:stretch>
                  <a:fillRect l="-1436" r="-205"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DBCB97-0B5A-4C4D-A11B-C1D4B8B53674}"/>
                  </a:ext>
                </a:extLst>
              </p:cNvPr>
              <p:cNvSpPr txBox="1"/>
              <p:nvPr/>
            </p:nvSpPr>
            <p:spPr>
              <a:xfrm>
                <a:off x="4782753" y="2107489"/>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DBCB97-0B5A-4C4D-A11B-C1D4B8B53674}"/>
                  </a:ext>
                </a:extLst>
              </p:cNvPr>
              <p:cNvSpPr txBox="1">
                <a:spLocks noRot="1" noChangeAspect="1" noMove="1" noResize="1" noEditPoints="1" noAdjustHandles="1" noChangeArrowheads="1" noChangeShapeType="1" noTextEdit="1"/>
              </p:cNvSpPr>
              <p:nvPr/>
            </p:nvSpPr>
            <p:spPr>
              <a:xfrm>
                <a:off x="4782753" y="2107489"/>
                <a:ext cx="1857432" cy="7496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BF49B2F-4B0A-471E-A2E8-B082F5B96525}"/>
                  </a:ext>
                </a:extLst>
              </p:cNvPr>
              <p:cNvSpPr txBox="1"/>
              <p:nvPr/>
            </p:nvSpPr>
            <p:spPr>
              <a:xfrm>
                <a:off x="3462131" y="3198168"/>
                <a:ext cx="496097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ある</a:t>
                </a:r>
              </a:p>
            </p:txBody>
          </p:sp>
        </mc:Choice>
        <mc:Fallback xmlns="">
          <p:sp>
            <p:nvSpPr>
              <p:cNvPr id="6" name="テキスト ボックス 5">
                <a:extLst>
                  <a:ext uri="{FF2B5EF4-FFF2-40B4-BE49-F238E27FC236}">
                    <a16:creationId xmlns:a16="http://schemas.microsoft.com/office/drawing/2014/main" id="{DBF49B2F-4B0A-471E-A2E8-B082F5B96525}"/>
                  </a:ext>
                </a:extLst>
              </p:cNvPr>
              <p:cNvSpPr txBox="1">
                <a:spLocks noRot="1" noChangeAspect="1" noMove="1" noResize="1" noEditPoints="1" noAdjustHandles="1" noChangeArrowheads="1" noChangeShapeType="1" noTextEdit="1"/>
              </p:cNvSpPr>
              <p:nvPr/>
            </p:nvSpPr>
            <p:spPr>
              <a:xfrm>
                <a:off x="3462131" y="3198168"/>
                <a:ext cx="4960973" cy="461665"/>
              </a:xfrm>
              <a:prstGeom prst="rect">
                <a:avLst/>
              </a:prstGeom>
              <a:blipFill>
                <a:blip r:embed="rId4"/>
                <a:stretch>
                  <a:fillRect l="-1966" t="-8000" r="-86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8F7CDF-A5A5-4A6C-AD5F-A683235C0970}"/>
                  </a:ext>
                </a:extLst>
              </p:cNvPr>
              <p:cNvSpPr txBox="1"/>
              <p:nvPr/>
            </p:nvSpPr>
            <p:spPr>
              <a:xfrm>
                <a:off x="3462131" y="4427258"/>
                <a:ext cx="6159635" cy="822789"/>
              </a:xfrm>
              <a:prstGeom prst="rect">
                <a:avLst/>
              </a:prstGeom>
              <a:noFill/>
            </p:spPr>
            <p:txBody>
              <a:bodyPr wrap="none" rtlCol="0">
                <a:spAutoFit/>
              </a:bodyPr>
              <a:lstStyle/>
              <a:p>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𝑣𝑎𝑟</m:t>
                        </m:r>
                        <m:r>
                          <a:rPr kumimoji="1" lang="en-US" altLang="ja-JP" sz="2400" i="1">
                            <a:latin typeface="Cambria Math" panose="02040503050406030204" pitchFamily="18" charset="0"/>
                            <a:ea typeface="メイリオ" panose="020B0604030504040204" pitchFamily="50" charset="-128"/>
                          </a:rPr>
                          <m:t>= </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a:rPr kumimoji="1" lang="el-GR" altLang="ja-JP" sz="2400" i="1">
                        <a:latin typeface="Cambria Math" panose="02040503050406030204" pitchFamily="18" charset="0"/>
                        <a:ea typeface="Cambria Math" panose="02040503050406030204" pitchFamily="18" charset="0"/>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98F7CDF-A5A5-4A6C-AD5F-A683235C0970}"/>
                  </a:ext>
                </a:extLst>
              </p:cNvPr>
              <p:cNvSpPr txBox="1">
                <a:spLocks noRot="1" noChangeAspect="1" noMove="1" noResize="1" noEditPoints="1" noAdjustHandles="1" noChangeArrowheads="1" noChangeShapeType="1" noTextEdit="1"/>
              </p:cNvSpPr>
              <p:nvPr/>
            </p:nvSpPr>
            <p:spPr>
              <a:xfrm>
                <a:off x="3462131" y="4427258"/>
                <a:ext cx="6159635" cy="822789"/>
              </a:xfrm>
              <a:prstGeom prst="rect">
                <a:avLst/>
              </a:prstGeom>
              <a:blipFill>
                <a:blip r:embed="rId5"/>
                <a:stretch>
                  <a:fillRect b="-296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A7AC7E85-BFFB-49D2-BDE7-6E3D824DA331}"/>
              </a:ext>
            </a:extLst>
          </p:cNvPr>
          <p:cNvSpPr txBox="1"/>
          <p:nvPr/>
        </p:nvSpPr>
        <p:spPr>
          <a:xfrm>
            <a:off x="3462130" y="365983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分散最大化する方はどちらか？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26673A4-9DF7-42B8-99EF-E3CD1A095582}"/>
                  </a:ext>
                </a:extLst>
              </p:cNvPr>
              <p:cNvSpPr txBox="1"/>
              <p:nvPr/>
            </p:nvSpPr>
            <p:spPr>
              <a:xfrm>
                <a:off x="3462130" y="5555807"/>
                <a:ext cx="293138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26673A4-9DF7-42B8-99EF-E3CD1A095582}"/>
                  </a:ext>
                </a:extLst>
              </p:cNvPr>
              <p:cNvSpPr txBox="1">
                <a:spLocks noRot="1" noChangeAspect="1" noMove="1" noResize="1" noEditPoints="1" noAdjustHandles="1" noChangeArrowheads="1" noChangeShapeType="1" noTextEdit="1"/>
              </p:cNvSpPr>
              <p:nvPr/>
            </p:nvSpPr>
            <p:spPr>
              <a:xfrm>
                <a:off x="3462130" y="5555807"/>
                <a:ext cx="2931380" cy="461665"/>
              </a:xfrm>
              <a:prstGeom prst="rect">
                <a:avLst/>
              </a:prstGeom>
              <a:blipFill>
                <a:blip r:embed="rId6"/>
                <a:stretch>
                  <a:fillRect l="-3326"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E428195-A582-4486-AB6E-DAC743B8DEED}"/>
                  </a:ext>
                </a:extLst>
              </p:cNvPr>
              <p:cNvSpPr txBox="1"/>
              <p:nvPr/>
            </p:nvSpPr>
            <p:spPr>
              <a:xfrm>
                <a:off x="3462130" y="6224447"/>
                <a:ext cx="6164636" cy="469231"/>
              </a:xfrm>
              <a:prstGeom prst="rect">
                <a:avLst/>
              </a:prstGeom>
              <a:noFill/>
            </p:spPr>
            <p:txBody>
              <a:bodyPr wrap="none"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ならば</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3" name="テキスト ボックス 12">
                <a:extLst>
                  <a:ext uri="{FF2B5EF4-FFF2-40B4-BE49-F238E27FC236}">
                    <a16:creationId xmlns:a16="http://schemas.microsoft.com/office/drawing/2014/main" id="{7E428195-A582-4486-AB6E-DAC743B8DEED}"/>
                  </a:ext>
                </a:extLst>
              </p:cNvPr>
              <p:cNvSpPr txBox="1">
                <a:spLocks noRot="1" noChangeAspect="1" noMove="1" noResize="1" noEditPoints="1" noAdjustHandles="1" noChangeArrowheads="1" noChangeShapeType="1" noTextEdit="1"/>
              </p:cNvSpPr>
              <p:nvPr/>
            </p:nvSpPr>
            <p:spPr>
              <a:xfrm>
                <a:off x="3462130" y="6224447"/>
                <a:ext cx="6164636" cy="469231"/>
              </a:xfrm>
              <a:prstGeom prst="rect">
                <a:avLst/>
              </a:prstGeom>
              <a:blipFill>
                <a:blip r:embed="rId7"/>
                <a:stretch>
                  <a:fillRect l="-297" t="-6494" r="-495" b="-3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935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6C5088C-8859-4FCA-B9FB-9DE394D7FF5C}"/>
                  </a:ext>
                </a:extLst>
              </p:cNvPr>
              <p:cNvSpPr txBox="1"/>
              <p:nvPr/>
            </p:nvSpPr>
            <p:spPr>
              <a:xfrm>
                <a:off x="3590703" y="3492585"/>
                <a:ext cx="561096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固有ベクトル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𝜆</m:t>
                    </m:r>
                  </m:oMath>
                </a14:m>
                <a:r>
                  <a:rPr kumimoji="1" lang="ja-JP" altLang="en-US" sz="2400" dirty="0">
                    <a:latin typeface="メイリオ" panose="020B0604030504040204" pitchFamily="50" charset="-128"/>
                    <a:ea typeface="メイリオ" panose="020B0604030504040204" pitchFamily="50" charset="-128"/>
                  </a:rPr>
                  <a:t>　 ：固有値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寄与率</a:t>
                </a:r>
              </a:p>
            </p:txBody>
          </p:sp>
        </mc:Choice>
        <mc:Fallback xmlns="">
          <p:sp>
            <p:nvSpPr>
              <p:cNvPr id="2" name="テキスト ボックス 1">
                <a:extLst>
                  <a:ext uri="{FF2B5EF4-FFF2-40B4-BE49-F238E27FC236}">
                    <a16:creationId xmlns:a16="http://schemas.microsoft.com/office/drawing/2014/main" id="{96C5088C-8859-4FCA-B9FB-9DE394D7FF5C}"/>
                  </a:ext>
                </a:extLst>
              </p:cNvPr>
              <p:cNvSpPr txBox="1">
                <a:spLocks noRot="1" noChangeAspect="1" noMove="1" noResize="1" noEditPoints="1" noAdjustHandles="1" noChangeArrowheads="1" noChangeShapeType="1" noTextEdit="1"/>
              </p:cNvSpPr>
              <p:nvPr/>
            </p:nvSpPr>
            <p:spPr>
              <a:xfrm>
                <a:off x="3590703" y="3492585"/>
                <a:ext cx="5610960" cy="830997"/>
              </a:xfrm>
              <a:prstGeom prst="rect">
                <a:avLst/>
              </a:prstGeom>
              <a:blipFill>
                <a:blip r:embed="rId2"/>
                <a:stretch>
                  <a:fillRect l="-1630" t="-4412" r="-761" b="-1764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104D115-CB91-457C-87D4-4E6BF4E81CCE}"/>
              </a:ext>
            </a:extLst>
          </p:cNvPr>
          <p:cNvSpPr txBox="1"/>
          <p:nvPr/>
        </p:nvSpPr>
        <p:spPr>
          <a:xfrm>
            <a:off x="3644468" y="4401362"/>
            <a:ext cx="55034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N×N</a:t>
            </a:r>
            <a:r>
              <a:rPr kumimoji="1" lang="ja-JP" altLang="en-US" sz="2400" dirty="0">
                <a:latin typeface="メイリオ" panose="020B0604030504040204" pitchFamily="50" charset="-128"/>
                <a:ea typeface="メイリオ" panose="020B0604030504040204" pitchFamily="50" charset="-128"/>
              </a:rPr>
              <a:t>行列の固有値を大きい順に並べる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42C76E-AAB4-4A0D-AF0B-8CAEA91E8348}"/>
                  </a:ext>
                </a:extLst>
              </p:cNvPr>
              <p:cNvSpPr txBox="1"/>
              <p:nvPr/>
            </p:nvSpPr>
            <p:spPr>
              <a:xfrm>
                <a:off x="4165705" y="5064752"/>
                <a:ext cx="3983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942C76E-AAB4-4A0D-AF0B-8CAEA91E8348}"/>
                  </a:ext>
                </a:extLst>
              </p:cNvPr>
              <p:cNvSpPr txBox="1">
                <a:spLocks noRot="1" noChangeAspect="1" noMove="1" noResize="1" noEditPoints="1" noAdjustHandles="1" noChangeArrowheads="1" noChangeShapeType="1" noTextEdit="1"/>
              </p:cNvSpPr>
              <p:nvPr/>
            </p:nvSpPr>
            <p:spPr>
              <a:xfrm>
                <a:off x="4165705" y="5064752"/>
                <a:ext cx="398378" cy="369332"/>
              </a:xfrm>
              <a:prstGeom prst="rect">
                <a:avLst/>
              </a:prstGeom>
              <a:blipFill>
                <a:blip r:embed="rId3"/>
                <a:stretch>
                  <a:fillRect l="-13636" r="-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FAFA68-F92D-4BFB-A695-74711012BD14}"/>
                  </a:ext>
                </a:extLst>
              </p:cNvPr>
              <p:cNvSpPr txBox="1"/>
              <p:nvPr/>
            </p:nvSpPr>
            <p:spPr>
              <a:xfrm>
                <a:off x="5808967" y="5064752"/>
                <a:ext cx="4054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8FAFA68-F92D-4BFB-A695-74711012BD14}"/>
                  </a:ext>
                </a:extLst>
              </p:cNvPr>
              <p:cNvSpPr txBox="1">
                <a:spLocks noRot="1" noChangeAspect="1" noMove="1" noResize="1" noEditPoints="1" noAdjustHandles="1" noChangeArrowheads="1" noChangeShapeType="1" noTextEdit="1"/>
              </p:cNvSpPr>
              <p:nvPr/>
            </p:nvSpPr>
            <p:spPr>
              <a:xfrm>
                <a:off x="5808967" y="5064752"/>
                <a:ext cx="405496" cy="369332"/>
              </a:xfrm>
              <a:prstGeom prst="rect">
                <a:avLst/>
              </a:prstGeom>
              <a:blipFill>
                <a:blip r:embed="rId4"/>
                <a:stretch>
                  <a:fillRect l="-13636"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86B62B-6C29-4B00-A7B1-8E50508D5CC7}"/>
                  </a:ext>
                </a:extLst>
              </p:cNvPr>
              <p:cNvSpPr txBox="1"/>
              <p:nvPr/>
            </p:nvSpPr>
            <p:spPr>
              <a:xfrm>
                <a:off x="8028190" y="5064752"/>
                <a:ext cx="45082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86B62B-6C29-4B00-A7B1-8E50508D5CC7}"/>
                  </a:ext>
                </a:extLst>
              </p:cNvPr>
              <p:cNvSpPr txBox="1">
                <a:spLocks noRot="1" noChangeAspect="1" noMove="1" noResize="1" noEditPoints="1" noAdjustHandles="1" noChangeArrowheads="1" noChangeShapeType="1" noTextEdit="1"/>
              </p:cNvSpPr>
              <p:nvPr/>
            </p:nvSpPr>
            <p:spPr>
              <a:xfrm>
                <a:off x="8028190" y="5064752"/>
                <a:ext cx="450829" cy="369332"/>
              </a:xfrm>
              <a:prstGeom prst="rect">
                <a:avLst/>
              </a:prstGeom>
              <a:blipFill>
                <a:blip r:embed="rId5"/>
                <a:stretch>
                  <a:fillRect l="-12162" r="-1351" b="-1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D5675A0-4337-4ACC-9064-429BD3E04D73}"/>
              </a:ext>
            </a:extLst>
          </p:cNvPr>
          <p:cNvSpPr txBox="1"/>
          <p:nvPr/>
        </p:nvSpPr>
        <p:spPr>
          <a:xfrm>
            <a:off x="5060212"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877358A-39D3-4657-9B15-ABF71FA8F4DE}"/>
              </a:ext>
            </a:extLst>
          </p:cNvPr>
          <p:cNvSpPr txBox="1"/>
          <p:nvPr/>
        </p:nvSpPr>
        <p:spPr>
          <a:xfrm>
            <a:off x="7366137"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3CA95AF-4A31-431D-966C-6840CCFF5FD3}"/>
              </a:ext>
            </a:extLst>
          </p:cNvPr>
          <p:cNvSpPr txBox="1"/>
          <p:nvPr/>
        </p:nvSpPr>
        <p:spPr>
          <a:xfrm>
            <a:off x="6558221" y="5018585"/>
            <a:ext cx="8579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50A0ED-25F7-44CE-A985-720067DABE1B}"/>
                  </a:ext>
                </a:extLst>
              </p:cNvPr>
              <p:cNvSpPr txBox="1"/>
              <p:nvPr/>
            </p:nvSpPr>
            <p:spPr>
              <a:xfrm>
                <a:off x="3830805" y="5589642"/>
                <a:ext cx="10681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350A0ED-25F7-44CE-A985-720067DABE1B}"/>
                  </a:ext>
                </a:extLst>
              </p:cNvPr>
              <p:cNvSpPr txBox="1">
                <a:spLocks noRot="1" noChangeAspect="1" noMove="1" noResize="1" noEditPoints="1" noAdjustHandles="1" noChangeArrowheads="1" noChangeShapeType="1" noTextEdit="1"/>
              </p:cNvSpPr>
              <p:nvPr/>
            </p:nvSpPr>
            <p:spPr>
              <a:xfrm>
                <a:off x="3830805" y="5589642"/>
                <a:ext cx="1068178" cy="369332"/>
              </a:xfrm>
              <a:prstGeom prst="rect">
                <a:avLst/>
              </a:prstGeom>
              <a:blipFill>
                <a:blip r:embed="rId6"/>
                <a:stretch>
                  <a:fillRect l="-7955" t="-4918" r="-795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8B75C06-FF08-4E33-94A3-6C72C554F591}"/>
                  </a:ext>
                </a:extLst>
              </p:cNvPr>
              <p:cNvSpPr txBox="1"/>
              <p:nvPr/>
            </p:nvSpPr>
            <p:spPr>
              <a:xfrm>
                <a:off x="5475446" y="5589642"/>
                <a:ext cx="108241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38B75C06-FF08-4E33-94A3-6C72C554F591}"/>
                  </a:ext>
                </a:extLst>
              </p:cNvPr>
              <p:cNvSpPr txBox="1">
                <a:spLocks noRot="1" noChangeAspect="1" noMove="1" noResize="1" noEditPoints="1" noAdjustHandles="1" noChangeArrowheads="1" noChangeShapeType="1" noTextEdit="1"/>
              </p:cNvSpPr>
              <p:nvPr/>
            </p:nvSpPr>
            <p:spPr>
              <a:xfrm>
                <a:off x="5475446" y="5589642"/>
                <a:ext cx="1082411" cy="369332"/>
              </a:xfrm>
              <a:prstGeom prst="rect">
                <a:avLst/>
              </a:prstGeom>
              <a:blipFill>
                <a:blip r:embed="rId7"/>
                <a:stretch>
                  <a:fillRect l="-7865" t="-4918" r="-786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3DEFB1-98F3-4C5F-8374-F9923EFD5A5A}"/>
                  </a:ext>
                </a:extLst>
              </p:cNvPr>
              <p:cNvSpPr txBox="1"/>
              <p:nvPr/>
            </p:nvSpPr>
            <p:spPr>
              <a:xfrm>
                <a:off x="7679759" y="5583772"/>
                <a:ext cx="117307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E3DEFB1-98F3-4C5F-8374-F9923EFD5A5A}"/>
                  </a:ext>
                </a:extLst>
              </p:cNvPr>
              <p:cNvSpPr txBox="1">
                <a:spLocks noRot="1" noChangeAspect="1" noMove="1" noResize="1" noEditPoints="1" noAdjustHandles="1" noChangeArrowheads="1" noChangeShapeType="1" noTextEdit="1"/>
              </p:cNvSpPr>
              <p:nvPr/>
            </p:nvSpPr>
            <p:spPr>
              <a:xfrm>
                <a:off x="7679759" y="5583772"/>
                <a:ext cx="1173077" cy="369332"/>
              </a:xfrm>
              <a:prstGeom prst="rect">
                <a:avLst/>
              </a:prstGeom>
              <a:blipFill>
                <a:blip r:embed="rId8"/>
                <a:stretch>
                  <a:fillRect l="-7813" t="-4918" r="-7292" b="-2786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01CFDA1-25C5-4E45-9131-E497D610B513}"/>
              </a:ext>
            </a:extLst>
          </p:cNvPr>
          <p:cNvSpPr txBox="1"/>
          <p:nvPr/>
        </p:nvSpPr>
        <p:spPr>
          <a:xfrm>
            <a:off x="3739563" y="5993401"/>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4" name="テキスト ボックス 13">
            <a:extLst>
              <a:ext uri="{FF2B5EF4-FFF2-40B4-BE49-F238E27FC236}">
                <a16:creationId xmlns:a16="http://schemas.microsoft.com/office/drawing/2014/main" id="{D5A33225-8D57-412A-AAD0-751A69BD851C}"/>
              </a:ext>
            </a:extLst>
          </p:cNvPr>
          <p:cNvSpPr txBox="1"/>
          <p:nvPr/>
        </p:nvSpPr>
        <p:spPr>
          <a:xfrm>
            <a:off x="5436536" y="5993400"/>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5" name="テキスト ボックス 14">
            <a:extLst>
              <a:ext uri="{FF2B5EF4-FFF2-40B4-BE49-F238E27FC236}">
                <a16:creationId xmlns:a16="http://schemas.microsoft.com/office/drawing/2014/main" id="{14A70736-D15E-4FC1-B468-D06E8CF716D2}"/>
              </a:ext>
            </a:extLst>
          </p:cNvPr>
          <p:cNvSpPr txBox="1"/>
          <p:nvPr/>
        </p:nvSpPr>
        <p:spPr>
          <a:xfrm>
            <a:off x="7679759" y="5993400"/>
            <a:ext cx="127951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6" name="テキスト ボックス 15">
            <a:extLst>
              <a:ext uri="{FF2B5EF4-FFF2-40B4-BE49-F238E27FC236}">
                <a16:creationId xmlns:a16="http://schemas.microsoft.com/office/drawing/2014/main" id="{8E96526E-4F3D-46B9-BD85-1F9A8FB42E5B}"/>
              </a:ext>
            </a:extLst>
          </p:cNvPr>
          <p:cNvSpPr txBox="1"/>
          <p:nvPr/>
        </p:nvSpPr>
        <p:spPr>
          <a:xfrm>
            <a:off x="5446189" y="218271"/>
            <a:ext cx="1107996"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まとめ</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5FB0804-D2A9-46EF-8C39-FF2954B598CD}"/>
                  </a:ext>
                </a:extLst>
              </p:cNvPr>
              <p:cNvSpPr txBox="1"/>
              <p:nvPr/>
            </p:nvSpPr>
            <p:spPr>
              <a:xfrm>
                <a:off x="4816747" y="1270451"/>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B5FB0804-D2A9-46EF-8C39-FF2954B598CD}"/>
                  </a:ext>
                </a:extLst>
              </p:cNvPr>
              <p:cNvSpPr txBox="1">
                <a:spLocks noRot="1" noChangeAspect="1" noMove="1" noResize="1" noEditPoints="1" noAdjustHandles="1" noChangeArrowheads="1" noChangeShapeType="1" noTextEdit="1"/>
              </p:cNvSpPr>
              <p:nvPr/>
            </p:nvSpPr>
            <p:spPr>
              <a:xfrm>
                <a:off x="4816747" y="1270451"/>
                <a:ext cx="1857432" cy="749629"/>
              </a:xfrm>
              <a:prstGeom prst="rect">
                <a:avLst/>
              </a:prstGeom>
              <a:blipFill>
                <a:blip r:embed="rId9"/>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EC32381C-076E-4226-A669-B06DFEAE8E68}"/>
              </a:ext>
            </a:extLst>
          </p:cNvPr>
          <p:cNvSpPr txBox="1"/>
          <p:nvPr/>
        </p:nvSpPr>
        <p:spPr>
          <a:xfrm>
            <a:off x="6199551" y="72465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固有ベクトル</a:t>
            </a:r>
          </a:p>
        </p:txBody>
      </p:sp>
      <p:sp>
        <p:nvSpPr>
          <p:cNvPr id="33" name="テキスト ボックス 32">
            <a:extLst>
              <a:ext uri="{FF2B5EF4-FFF2-40B4-BE49-F238E27FC236}">
                <a16:creationId xmlns:a16="http://schemas.microsoft.com/office/drawing/2014/main" id="{F2AFEB3B-F383-4F48-A903-5B243365E039}"/>
              </a:ext>
            </a:extLst>
          </p:cNvPr>
          <p:cNvSpPr txBox="1"/>
          <p:nvPr/>
        </p:nvSpPr>
        <p:spPr>
          <a:xfrm>
            <a:off x="5357033" y="731696"/>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固有値</a:t>
            </a:r>
          </a:p>
        </p:txBody>
      </p:sp>
      <p:sp>
        <p:nvSpPr>
          <p:cNvPr id="34" name="テキスト ボックス 33">
            <a:extLst>
              <a:ext uri="{FF2B5EF4-FFF2-40B4-BE49-F238E27FC236}">
                <a16:creationId xmlns:a16="http://schemas.microsoft.com/office/drawing/2014/main" id="{F15823EA-01D5-4AD5-96C2-6F1D23AFCD2D}"/>
              </a:ext>
            </a:extLst>
          </p:cNvPr>
          <p:cNvSpPr txBox="1"/>
          <p:nvPr/>
        </p:nvSpPr>
        <p:spPr>
          <a:xfrm>
            <a:off x="6226919" y="2221805"/>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主成分ベクトル</a:t>
            </a:r>
          </a:p>
        </p:txBody>
      </p:sp>
      <p:sp>
        <p:nvSpPr>
          <p:cNvPr id="35" name="テキスト ボックス 34">
            <a:extLst>
              <a:ext uri="{FF2B5EF4-FFF2-40B4-BE49-F238E27FC236}">
                <a16:creationId xmlns:a16="http://schemas.microsoft.com/office/drawing/2014/main" id="{F32FCB28-B20D-4C68-BE8A-634A706B81D3}"/>
              </a:ext>
            </a:extLst>
          </p:cNvPr>
          <p:cNvSpPr txBox="1"/>
          <p:nvPr/>
        </p:nvSpPr>
        <p:spPr>
          <a:xfrm>
            <a:off x="5426606" y="2225193"/>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寄与率</a:t>
            </a:r>
          </a:p>
        </p:txBody>
      </p:sp>
      <p:cxnSp>
        <p:nvCxnSpPr>
          <p:cNvPr id="41" name="直線矢印コネクタ 40">
            <a:extLst>
              <a:ext uri="{FF2B5EF4-FFF2-40B4-BE49-F238E27FC236}">
                <a16:creationId xmlns:a16="http://schemas.microsoft.com/office/drawing/2014/main" id="{1354DD99-5E2C-4F0E-A56C-3DB1CCF4A48B}"/>
              </a:ext>
            </a:extLst>
          </p:cNvPr>
          <p:cNvCxnSpPr/>
          <p:nvPr/>
        </p:nvCxnSpPr>
        <p:spPr>
          <a:xfrm flipV="1">
            <a:off x="6420946" y="1982271"/>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5EF4FA-7B74-4004-9DE7-66E94E5610AB}"/>
              </a:ext>
            </a:extLst>
          </p:cNvPr>
          <p:cNvCxnSpPr>
            <a:cxnSpLocks/>
          </p:cNvCxnSpPr>
          <p:nvPr/>
        </p:nvCxnSpPr>
        <p:spPr>
          <a:xfrm flipV="1">
            <a:off x="6006812" y="1848679"/>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F78AB39E-542B-4869-BDF0-6012DF376690}"/>
              </a:ext>
            </a:extLst>
          </p:cNvPr>
          <p:cNvCxnSpPr>
            <a:cxnSpLocks/>
          </p:cNvCxnSpPr>
          <p:nvPr/>
        </p:nvCxnSpPr>
        <p:spPr>
          <a:xfrm>
            <a:off x="6364626" y="1061242"/>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0466833-0F9A-4761-8CC6-DD3F858216AE}"/>
              </a:ext>
            </a:extLst>
          </p:cNvPr>
          <p:cNvCxnSpPr>
            <a:cxnSpLocks/>
          </p:cNvCxnSpPr>
          <p:nvPr/>
        </p:nvCxnSpPr>
        <p:spPr>
          <a:xfrm>
            <a:off x="6000187" y="1066796"/>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0E9A386-36C1-45CD-A91E-D12AEED3C63C}"/>
              </a:ext>
            </a:extLst>
          </p:cNvPr>
          <p:cNvSpPr txBox="1"/>
          <p:nvPr/>
        </p:nvSpPr>
        <p:spPr>
          <a:xfrm>
            <a:off x="3656192" y="268213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固有方程式は次元圧縮を意味している</a:t>
            </a:r>
          </a:p>
        </p:txBody>
      </p:sp>
    </p:spTree>
    <p:extLst>
      <p:ext uri="{BB962C8B-B14F-4D97-AF65-F5344CB8AC3E}">
        <p14:creationId xmlns:p14="http://schemas.microsoft.com/office/powerpoint/2010/main" val="2062830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6F9084F-D630-E5B5-775C-F10CC180B0F3}"/>
              </a:ext>
            </a:extLst>
          </p:cNvPr>
          <p:cNvSpPr txBox="1"/>
          <p:nvPr/>
        </p:nvSpPr>
        <p:spPr>
          <a:xfrm>
            <a:off x="665018" y="465513"/>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共分散行列の式と実装（重要）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9AB2D4-9410-ABD7-B50F-BC92E9303933}"/>
                  </a:ext>
                </a:extLst>
              </p:cNvPr>
              <p:cNvSpPr txBox="1"/>
              <p:nvPr/>
            </p:nvSpPr>
            <p:spPr>
              <a:xfrm>
                <a:off x="1014153" y="1280161"/>
                <a:ext cx="9673161" cy="14529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f>
                            <m:fPr>
                              <m:ctrlPr>
                                <a:rPr kumimoji="1" lang="en-US" altLang="ja-JP" sz="240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3</m:t>
                              </m:r>
                            </m:den>
                          </m:f>
                          <m:r>
                            <m:rPr>
                              <m:sty m:val="p"/>
                            </m:rPr>
                            <a:rPr kumimoji="1" lang="el-GR" altLang="ja-JP" sz="2400" i="1">
                              <a:latin typeface="Cambria Math" panose="02040503050406030204" pitchFamily="18" charset="0"/>
                              <a:ea typeface="Cambria Math" panose="02040503050406030204" pitchFamily="18" charset="0"/>
                            </a:rPr>
                            <m:t>Σ</m:t>
                          </m:r>
                          <m:r>
                            <a:rPr kumimoji="1" lang="en-US" altLang="ja-JP" sz="2400" b="0" i="1" smtClean="0">
                              <a:latin typeface="Cambria Math" panose="02040503050406030204" pitchFamily="18" charset="0"/>
                              <a:ea typeface="Cambria Math" panose="02040503050406030204" pitchFamily="18" charset="0"/>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r>
                            <a:rPr kumimoji="1" lang="en-US" altLang="ja-JP" sz="2400" i="1">
                              <a:latin typeface="Cambria Math" panose="02040503050406030204" pitchFamily="18" charset="0"/>
                              <a:ea typeface="メイリオ" panose="020B0604030504040204" pitchFamily="50" charset="-128"/>
                            </a:rPr>
                            <m:t>𝐴</m:t>
                          </m:r>
                        </m:e>
                        <m:sup>
                          <m:r>
                            <a:rPr kumimoji="1" lang="en-US" altLang="ja-JP" sz="2400" i="1">
                              <a:latin typeface="Cambria Math" panose="02040503050406030204" pitchFamily="18" charset="0"/>
                              <a:ea typeface="メイリオ" panose="020B0604030504040204" pitchFamily="50" charset="-128"/>
                            </a:rPr>
                            <m:t>𝑇</m:t>
                          </m:r>
                        </m:sup>
                      </m:sSup>
                      <m:r>
                        <a:rPr kumimoji="1" lang="en-US" altLang="ja-JP" sz="2400" i="1">
                          <a:latin typeface="Cambria Math" panose="02040503050406030204" pitchFamily="18" charset="0"/>
                          <a:ea typeface="メイリオ" panose="020B0604030504040204" pitchFamily="50" charset="-128"/>
                        </a:rPr>
                        <m:t>𝐴</m:t>
                      </m:r>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d>
                        <m:dPr>
                          <m:begChr m:val="["/>
                          <m:endChr m:val="]"/>
                          <m:ctrlPr>
                            <a:rPr kumimoji="1" lang="en-US" altLang="ja-JP" sz="2400" i="1" dirty="0">
                              <a:latin typeface="Cambria Math" panose="02040503050406030204" pitchFamily="18" charset="0"/>
                              <a:ea typeface="メイリオ" panose="020B0604030504040204" pitchFamily="50" charset="-128"/>
                            </a:rPr>
                          </m:ctrlPr>
                        </m:dP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e>
                          </m:eqArr>
                        </m:e>
                      </m:d>
                      <m:d>
                        <m:dPr>
                          <m:begChr m:val="["/>
                          <m:endChr m:val="]"/>
                          <m:ctrlPr>
                            <a:rPr kumimoji="1" lang="en-US" altLang="ja-JP" sz="24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449AB2D4-9410-ABD7-B50F-BC92E9303933}"/>
                  </a:ext>
                </a:extLst>
              </p:cNvPr>
              <p:cNvSpPr txBox="1">
                <a:spLocks noRot="1" noChangeAspect="1" noMove="1" noResize="1" noEditPoints="1" noAdjustHandles="1" noChangeArrowheads="1" noChangeShapeType="1" noTextEdit="1"/>
              </p:cNvSpPr>
              <p:nvPr/>
            </p:nvSpPr>
            <p:spPr>
              <a:xfrm>
                <a:off x="1014153" y="1280161"/>
                <a:ext cx="9673161" cy="14529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F374200-C041-8A99-87CA-B68082C05561}"/>
                  </a:ext>
                </a:extLst>
              </p:cNvPr>
              <p:cNvSpPr txBox="1"/>
              <p:nvPr/>
            </p:nvSpPr>
            <p:spPr>
              <a:xfrm>
                <a:off x="2805546" y="2936333"/>
                <a:ext cx="2780569" cy="704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𝑣𝑎𝑟</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e>
                            </m:mr>
                            <m:mr>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sub>
                                </m:sSub>
                              </m:e>
                              <m:e>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𝑣𝑎𝑟</m:t>
                                    </m:r>
                                  </m:e>
                                  <m:sub>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7F374200-C041-8A99-87CA-B68082C05561}"/>
                  </a:ext>
                </a:extLst>
              </p:cNvPr>
              <p:cNvSpPr txBox="1">
                <a:spLocks noRot="1" noChangeAspect="1" noMove="1" noResize="1" noEditPoints="1" noAdjustHandles="1" noChangeArrowheads="1" noChangeShapeType="1" noTextEdit="1"/>
              </p:cNvSpPr>
              <p:nvPr/>
            </p:nvSpPr>
            <p:spPr>
              <a:xfrm>
                <a:off x="2805546" y="2936333"/>
                <a:ext cx="2780569" cy="7045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0C50DF-DDD7-1125-6B9D-0A3FB89B92D1}"/>
                  </a:ext>
                </a:extLst>
              </p:cNvPr>
              <p:cNvSpPr txBox="1"/>
              <p:nvPr/>
            </p:nvSpPr>
            <p:spPr>
              <a:xfrm>
                <a:off x="1117096" y="4124877"/>
                <a:ext cx="11092460" cy="532453"/>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例えば：</a:t>
                </a:r>
                <a:r>
                  <a:rPr kumimoji="1" lang="en-US" altLang="ja-JP" sz="2400" b="0" dirty="0">
                    <a:ea typeface="メイリオ" panose="020B0604030504040204" pitchFamily="50" charset="-128"/>
                  </a:rPr>
                  <a:t> </a:t>
                </a:r>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𝑐𝑜𝑣</m:t>
                        </m:r>
                      </m:e>
                      <m:sub>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b="0" i="1" smtClean="0">
                        <a:latin typeface="Cambria Math" panose="02040503050406030204" pitchFamily="18" charset="0"/>
                        <a:ea typeface="メイリオ" panose="020B0604030504040204" pitchFamily="50" charset="-128"/>
                      </a:rPr>
                      <m:t>)</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F10C50DF-DDD7-1125-6B9D-0A3FB89B92D1}"/>
                  </a:ext>
                </a:extLst>
              </p:cNvPr>
              <p:cNvSpPr txBox="1">
                <a:spLocks noRot="1" noChangeAspect="1" noMove="1" noResize="1" noEditPoints="1" noAdjustHandles="1" noChangeArrowheads="1" noChangeShapeType="1" noTextEdit="1"/>
              </p:cNvSpPr>
              <p:nvPr/>
            </p:nvSpPr>
            <p:spPr>
              <a:xfrm>
                <a:off x="1117096" y="4124877"/>
                <a:ext cx="11092460" cy="532453"/>
              </a:xfrm>
              <a:prstGeom prst="rect">
                <a:avLst/>
              </a:prstGeom>
              <a:blipFill>
                <a:blip r:embed="rId4"/>
                <a:stretch>
                  <a:fillRect l="-824" t="-2299" b="-195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8BCA307-49AF-61FB-E911-22B3EA6A8D4A}"/>
                  </a:ext>
                </a:extLst>
              </p:cNvPr>
              <p:cNvSpPr txBox="1"/>
              <p:nvPr/>
            </p:nvSpPr>
            <p:spPr>
              <a:xfrm>
                <a:off x="2992582" y="5227032"/>
                <a:ext cx="6794296" cy="461986"/>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ja-JP" altLang="en-US" sz="2400" i="1">
                        <a:latin typeface="Cambria Math" panose="02040503050406030204" pitchFamily="18" charset="0"/>
                        <a:ea typeface="メイリオ" panose="020B0604030504040204" pitchFamily="50" charset="-128"/>
                      </a:rPr>
                      <m:t>次元</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oMath>
                </a14:m>
                <a:r>
                  <a:rPr kumimoji="1" lang="ja-JP" altLang="en-US" sz="2400" dirty="0">
                    <a:latin typeface="メイリオ" panose="020B0604030504040204" pitchFamily="50" charset="-128"/>
                    <a:ea typeface="メイリオ" panose="020B0604030504040204" pitchFamily="50" charset="-128"/>
                  </a:rPr>
                  <a:t>次元の共分散になっていることがわかる</a:t>
                </a:r>
              </a:p>
            </p:txBody>
          </p:sp>
        </mc:Choice>
        <mc:Fallback xmlns="">
          <p:sp>
            <p:nvSpPr>
              <p:cNvPr id="7" name="テキスト ボックス 6">
                <a:extLst>
                  <a:ext uri="{FF2B5EF4-FFF2-40B4-BE49-F238E27FC236}">
                    <a16:creationId xmlns:a16="http://schemas.microsoft.com/office/drawing/2014/main" id="{B8BCA307-49AF-61FB-E911-22B3EA6A8D4A}"/>
                  </a:ext>
                </a:extLst>
              </p:cNvPr>
              <p:cNvSpPr txBox="1">
                <a:spLocks noRot="1" noChangeAspect="1" noMove="1" noResize="1" noEditPoints="1" noAdjustHandles="1" noChangeArrowheads="1" noChangeShapeType="1" noTextEdit="1"/>
              </p:cNvSpPr>
              <p:nvPr/>
            </p:nvSpPr>
            <p:spPr>
              <a:xfrm>
                <a:off x="2992582" y="5227032"/>
                <a:ext cx="6794296" cy="461986"/>
              </a:xfrm>
              <a:prstGeom prst="rect">
                <a:avLst/>
              </a:prstGeom>
              <a:blipFill>
                <a:blip r:embed="rId5"/>
                <a:stretch>
                  <a:fillRect t="-7895" r="-449" b="-31579"/>
                </a:stretch>
              </a:blipFill>
            </p:spPr>
            <p:txBody>
              <a:bodyPr/>
              <a:lstStyle/>
              <a:p>
                <a:r>
                  <a:rPr lang="ja-JP" altLang="en-US">
                    <a:noFill/>
                  </a:rPr>
                  <a:t> </a:t>
                </a:r>
              </a:p>
            </p:txBody>
          </p:sp>
        </mc:Fallback>
      </mc:AlternateContent>
      <p:sp>
        <p:nvSpPr>
          <p:cNvPr id="8" name="矢印: 下 7">
            <a:extLst>
              <a:ext uri="{FF2B5EF4-FFF2-40B4-BE49-F238E27FC236}">
                <a16:creationId xmlns:a16="http://schemas.microsoft.com/office/drawing/2014/main" id="{0A1A4855-6101-8970-3685-03EB61895747}"/>
              </a:ext>
            </a:extLst>
          </p:cNvPr>
          <p:cNvSpPr/>
          <p:nvPr/>
        </p:nvSpPr>
        <p:spPr>
          <a:xfrm>
            <a:off x="6096000" y="4729942"/>
            <a:ext cx="720436" cy="293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307FCD-4E69-F3D8-0DA2-114A50884F8A}"/>
              </a:ext>
            </a:extLst>
          </p:cNvPr>
          <p:cNvSpPr txBox="1"/>
          <p:nvPr/>
        </p:nvSpPr>
        <p:spPr>
          <a:xfrm>
            <a:off x="9385069" y="625872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次ページへ続く</a:t>
            </a:r>
          </a:p>
        </p:txBody>
      </p:sp>
    </p:spTree>
    <p:extLst>
      <p:ext uri="{BB962C8B-B14F-4D97-AF65-F5344CB8AC3E}">
        <p14:creationId xmlns:p14="http://schemas.microsoft.com/office/powerpoint/2010/main" val="30558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17B3458-FCE1-2DBA-0513-D65B19687B8A}"/>
              </a:ext>
            </a:extLst>
          </p:cNvPr>
          <p:cNvSpPr txBox="1"/>
          <p:nvPr/>
        </p:nvSpPr>
        <p:spPr>
          <a:xfrm>
            <a:off x="846203" y="477936"/>
            <a:ext cx="707437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共分散行列の一般化：データ数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とする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EA2031E-780A-79F8-46FC-F82ABD6F07DB}"/>
                  </a:ext>
                </a:extLst>
              </p:cNvPr>
              <p:cNvSpPr txBox="1"/>
              <p:nvPr/>
            </p:nvSpPr>
            <p:spPr>
              <a:xfrm>
                <a:off x="781396" y="1956721"/>
                <a:ext cx="3778535" cy="145296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𝑥</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𝑦</m:t>
                                    </m:r>
                                  </m:sub>
                                </m:sSub>
                                <m:r>
                                  <a:rPr kumimoji="1" lang="en-US" altLang="ja-JP" sz="2400" i="1">
                                    <a:latin typeface="Cambria Math" panose="02040503050406030204" pitchFamily="18" charset="0"/>
                                    <a:ea typeface="メイリオ" panose="020B0604030504040204" pitchFamily="50" charset="-128"/>
                                  </a:rPr>
                                  <m:t>)</m:t>
                                </m: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EA2031E-780A-79F8-46FC-F82ABD6F07DB}"/>
                  </a:ext>
                </a:extLst>
              </p:cNvPr>
              <p:cNvSpPr txBox="1">
                <a:spLocks noRot="1" noChangeAspect="1" noMove="1" noResize="1" noEditPoints="1" noAdjustHandles="1" noChangeArrowheads="1" noChangeShapeType="1" noTextEdit="1"/>
              </p:cNvSpPr>
              <p:nvPr/>
            </p:nvSpPr>
            <p:spPr>
              <a:xfrm>
                <a:off x="781396" y="1956721"/>
                <a:ext cx="3778535" cy="145296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E24D47D-A7B3-7D88-D495-462231CFB0AC}"/>
                  </a:ext>
                </a:extLst>
              </p:cNvPr>
              <p:cNvSpPr txBox="1"/>
              <p:nvPr/>
            </p:nvSpPr>
            <p:spPr>
              <a:xfrm>
                <a:off x="5391649" y="1672569"/>
                <a:ext cx="6018955" cy="19064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1" dirty="0" smtClean="0">
                          <a:latin typeface="Cambria Math" panose="02040503050406030204" pitchFamily="18" charset="0"/>
                          <a:ea typeface="メイリオ" panose="020B0604030504040204" pitchFamily="50" charset="-128"/>
                        </a:rPr>
                        <m:t>=</m:t>
                      </m:r>
                      <m:d>
                        <m:dPr>
                          <m:begChr m:val="["/>
                          <m:endChr m:val="]"/>
                          <m:ctrlPr>
                            <a:rPr kumimoji="1" lang="en-US" altLang="ja-JP" sz="2400" i="1" dirty="0"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dirty="0">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𝑚</m:t>
                                    </m:r>
                                  </m:sub>
                                </m:sSub>
                                <m:r>
                                  <a:rPr kumimoji="1" lang="en-US" altLang="ja-JP" sz="2400" b="0" i="1" smtClean="0">
                                    <a:latin typeface="Cambria Math" panose="02040503050406030204" pitchFamily="18" charset="0"/>
                                    <a:ea typeface="メイリオ" panose="020B0604030504040204" pitchFamily="50" charset="-128"/>
                                  </a:rPr>
                                  <m:t>)</m:t>
                                </m:r>
                              </m:e>
                            </m:mr>
                            <m:mr>
                              <m:e>
                                <m:eqArr>
                                  <m:eqArrPr>
                                    <m:ctrlPr>
                                      <a:rPr kumimoji="1" lang="ja-JP" altLang="en-US" sz="2400" i="1">
                                        <a:latin typeface="Cambria Math" panose="02040503050406030204" pitchFamily="18" charset="0"/>
                                        <a:ea typeface="メイリオ" panose="020B0604030504040204" pitchFamily="50" charset="-128"/>
                                      </a:rPr>
                                    </m:ctrlPr>
                                  </m:eqArrPr>
                                  <m:e>
                                    <m:r>
                                      <a:rPr kumimoji="1" lang="ja-JP" altLang="en-US" sz="2400" i="1">
                                        <a:latin typeface="Cambria Math" panose="02040503050406030204" pitchFamily="18" charset="0"/>
                                        <a:ea typeface="メイリオ" panose="020B0604030504040204" pitchFamily="50" charset="-128"/>
                                      </a:rPr>
                                      <m:t>・</m:t>
                                    </m:r>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𝑁</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i="1">
                                            <a:latin typeface="Cambria Math" panose="02040503050406030204" pitchFamily="18" charset="0"/>
                                            <a:ea typeface="メイリオ" panose="020B0604030504040204" pitchFamily="50" charset="-128"/>
                                          </a:rPr>
                                          <m:t>𝑚</m:t>
                                        </m:r>
                                      </m:sub>
                                    </m:sSub>
                                    <m:r>
                                      <a:rPr kumimoji="1" lang="en-US" altLang="ja-JP" sz="2400" i="1">
                                        <a:latin typeface="Cambria Math" panose="02040503050406030204" pitchFamily="18" charset="0"/>
                                        <a:ea typeface="メイリオ" panose="020B0604030504040204" pitchFamily="50" charset="-128"/>
                                      </a:rPr>
                                      <m:t>)</m:t>
                                    </m:r>
                                  </m:e>
                                </m:eqArr>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9E24D47D-A7B3-7D88-D495-462231CFB0AC}"/>
                  </a:ext>
                </a:extLst>
              </p:cNvPr>
              <p:cNvSpPr txBox="1">
                <a:spLocks noRot="1" noChangeAspect="1" noMove="1" noResize="1" noEditPoints="1" noAdjustHandles="1" noChangeArrowheads="1" noChangeShapeType="1" noTextEdit="1"/>
              </p:cNvSpPr>
              <p:nvPr/>
            </p:nvSpPr>
            <p:spPr>
              <a:xfrm>
                <a:off x="5391649" y="1672569"/>
                <a:ext cx="6018955" cy="190641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0F0CBB29-8542-32A5-0FB4-072B60507A9F}"/>
              </a:ext>
            </a:extLst>
          </p:cNvPr>
          <p:cNvSpPr txBox="1"/>
          <p:nvPr/>
        </p:nvSpPr>
        <p:spPr>
          <a:xfrm>
            <a:off x="1185079" y="1209810"/>
            <a:ext cx="319831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32ECF5AD-AF89-C290-52D2-1F4370CB8CB3}"/>
              </a:ext>
            </a:extLst>
          </p:cNvPr>
          <p:cNvSpPr txBox="1"/>
          <p:nvPr/>
        </p:nvSpPr>
        <p:spPr>
          <a:xfrm>
            <a:off x="6163915" y="1209810"/>
            <a:ext cx="333937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:N,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:m</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8974444-50E8-2AF7-F5A4-625EF010BB48}"/>
                  </a:ext>
                </a:extLst>
              </p:cNvPr>
              <p:cNvSpPr txBox="1"/>
              <p:nvPr/>
            </p:nvSpPr>
            <p:spPr>
              <a:xfrm>
                <a:off x="6776228" y="4364051"/>
                <a:ext cx="4072269" cy="615746"/>
              </a:xfrm>
              <a:prstGeom prst="rect">
                <a:avLst/>
              </a:prstGeom>
              <a:noFill/>
            </p:spPr>
            <p:txBody>
              <a:bodyPr wrap="none" rtlCol="0">
                <a:spAutoFit/>
              </a:bodyPr>
              <a:lstStyle/>
              <a:p>
                <a:pPr algn="l"/>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𝑁</m:t>
                            </m:r>
                          </m:den>
                        </m:f>
                        <m:r>
                          <a:rPr kumimoji="1" lang="en-US" altLang="ja-JP" sz="2400" b="0" i="1" dirty="0" smtClean="0">
                            <a:latin typeface="Cambria Math" panose="02040503050406030204" pitchFamily="18" charset="0"/>
                            <a:ea typeface="メイリオ" panose="020B0604030504040204" pitchFamily="50" charset="-128"/>
                          </a:rPr>
                          <m:t>𝐴</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solidFill>
                      <a:srgbClr val="FF0000"/>
                    </a:solidFill>
                    <a:latin typeface="メイリオ" panose="020B0604030504040204" pitchFamily="50" charset="-128"/>
                    <a:ea typeface="メイリオ" panose="020B0604030504040204" pitchFamily="50" charset="-128"/>
                  </a:rPr>
                  <a:t>m×m</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9" name="テキスト ボックス 8">
                <a:extLst>
                  <a:ext uri="{FF2B5EF4-FFF2-40B4-BE49-F238E27FC236}">
                    <a16:creationId xmlns:a16="http://schemas.microsoft.com/office/drawing/2014/main" id="{88974444-50E8-2AF7-F5A4-625EF010BB48}"/>
                  </a:ext>
                </a:extLst>
              </p:cNvPr>
              <p:cNvSpPr txBox="1">
                <a:spLocks noRot="1" noChangeAspect="1" noMove="1" noResize="1" noEditPoints="1" noAdjustHandles="1" noChangeArrowheads="1" noChangeShapeType="1" noTextEdit="1"/>
              </p:cNvSpPr>
              <p:nvPr/>
            </p:nvSpPr>
            <p:spPr>
              <a:xfrm>
                <a:off x="6776228" y="4364051"/>
                <a:ext cx="4072269" cy="615746"/>
              </a:xfrm>
              <a:prstGeom prst="rect">
                <a:avLst/>
              </a:prstGeom>
              <a:blipFill>
                <a:blip r:embed="rId4"/>
                <a:stretch>
                  <a:fillRect b="-14851"/>
                </a:stretch>
              </a:blipFill>
            </p:spPr>
            <p:txBody>
              <a:bodyPr/>
              <a:lstStyle/>
              <a:p>
                <a:r>
                  <a:rPr lang="ja-JP" altLang="en-US">
                    <a:noFill/>
                  </a:rPr>
                  <a:t> </a:t>
                </a:r>
              </a:p>
            </p:txBody>
          </p:sp>
        </mc:Fallback>
      </mc:AlternateContent>
      <p:sp>
        <p:nvSpPr>
          <p:cNvPr id="10" name="矢印: 下 9">
            <a:extLst>
              <a:ext uri="{FF2B5EF4-FFF2-40B4-BE49-F238E27FC236}">
                <a16:creationId xmlns:a16="http://schemas.microsoft.com/office/drawing/2014/main" id="{74F511F5-41F8-362B-2B43-3875D78E1811}"/>
              </a:ext>
            </a:extLst>
          </p:cNvPr>
          <p:cNvSpPr/>
          <p:nvPr/>
        </p:nvSpPr>
        <p:spPr>
          <a:xfrm>
            <a:off x="8005341" y="3851793"/>
            <a:ext cx="1155284" cy="371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04BD6FE-A715-8F3C-E441-4BD26A5CD76D}"/>
                  </a:ext>
                </a:extLst>
              </p:cNvPr>
              <p:cNvSpPr txBox="1"/>
              <p:nvPr/>
            </p:nvSpPr>
            <p:spPr>
              <a:xfrm>
                <a:off x="1408978" y="4361043"/>
                <a:ext cx="3693960" cy="615746"/>
              </a:xfrm>
              <a:prstGeom prst="rect">
                <a:avLst/>
              </a:prstGeom>
              <a:noFill/>
            </p:spPr>
            <p:txBody>
              <a:bodyPr wrap="none" rtlCol="0">
                <a:spAutoFit/>
              </a:bodyPr>
              <a:lstStyle/>
              <a:p>
                <a:pPr algn="l"/>
                <a14:m>
                  <m:oMath xmlns:m="http://schemas.openxmlformats.org/officeDocument/2006/math">
                    <m:sSup>
                      <m:sSupPr>
                        <m:ctrlPr>
                          <a:rPr kumimoji="1" lang="en-US" altLang="ja-JP" sz="2400" b="0" i="1" dirty="0" smtClean="0">
                            <a:latin typeface="Cambria Math" panose="02040503050406030204" pitchFamily="18" charset="0"/>
                            <a:ea typeface="メイリオ" panose="020B0604030504040204" pitchFamily="50" charset="-128"/>
                          </a:rPr>
                        </m:ctrlPr>
                      </m:sSupPr>
                      <m:e>
                        <m:f>
                          <m:fPr>
                            <m:ctrlPr>
                              <a:rPr kumimoji="1" lang="en-US" altLang="ja-JP" sz="2400" b="0" i="1" dirty="0" smtClean="0">
                                <a:latin typeface="Cambria Math" panose="02040503050406030204" pitchFamily="18" charset="0"/>
                                <a:ea typeface="メイリオ" panose="020B0604030504040204" pitchFamily="50" charset="-128"/>
                              </a:rPr>
                            </m:ctrlPr>
                          </m:fPr>
                          <m:num>
                            <m:r>
                              <a:rPr kumimoji="1" lang="en-US" altLang="ja-JP" sz="2400" b="0" i="1" dirty="0" smtClean="0">
                                <a:latin typeface="Cambria Math" panose="02040503050406030204" pitchFamily="18" charset="0"/>
                                <a:ea typeface="メイリオ" panose="020B0604030504040204" pitchFamily="50" charset="-128"/>
                              </a:rPr>
                              <m:t>1</m:t>
                            </m:r>
                          </m:num>
                          <m:den>
                            <m:r>
                              <a:rPr kumimoji="1" lang="en-US" altLang="ja-JP" sz="2400" b="0" i="1" dirty="0" smtClean="0">
                                <a:latin typeface="Cambria Math" panose="02040503050406030204" pitchFamily="18" charset="0"/>
                                <a:ea typeface="メイリオ" panose="020B0604030504040204" pitchFamily="50" charset="-128"/>
                              </a:rPr>
                              <m:t>3</m:t>
                            </m:r>
                          </m:den>
                        </m:f>
                        <m:r>
                          <a:rPr kumimoji="1" lang="en-US" altLang="ja-JP" sz="2400" b="0" i="1" dirty="0" smtClean="0">
                            <a:latin typeface="Cambria Math" panose="02040503050406030204" pitchFamily="18" charset="0"/>
                            <a:ea typeface="メイリオ" panose="020B0604030504040204" pitchFamily="50" charset="-128"/>
                          </a:rPr>
                          <m:t>𝐴</m:t>
                        </m:r>
                      </m:e>
                      <m:sup>
                        <m:r>
                          <a:rPr kumimoji="1" lang="en-US" altLang="ja-JP" sz="2400" b="0" i="1" dirty="0" smtClean="0">
                            <a:latin typeface="Cambria Math" panose="02040503050406030204" pitchFamily="18" charset="0"/>
                            <a:ea typeface="メイリオ" panose="020B0604030504040204" pitchFamily="50" charset="-128"/>
                          </a:rPr>
                          <m:t>𝑇</m:t>
                        </m:r>
                      </m:sup>
                    </m:sSup>
                    <m:r>
                      <a:rPr kumimoji="1" lang="en-US" altLang="ja-JP" sz="2400" b="0" i="1" dirty="0" smtClean="0">
                        <a:latin typeface="Cambria Math" panose="02040503050406030204" pitchFamily="18" charset="0"/>
                        <a:ea typeface="メイリオ" panose="020B0604030504040204" pitchFamily="50" charset="-128"/>
                      </a:rPr>
                      <m:t>𝐴</m:t>
                    </m:r>
                    <m:r>
                      <a:rPr kumimoji="1" lang="en-US" altLang="ja-JP" sz="2400" b="0" i="0" dirty="0" smtClean="0">
                        <a:latin typeface="Cambria Math" panose="02040503050406030204" pitchFamily="18" charset="0"/>
                        <a:ea typeface="メイリオ" panose="020B0604030504040204" pitchFamily="50" charset="-128"/>
                      </a:rPr>
                      <m:t> </m:t>
                    </m:r>
                  </m:oMath>
                </a14:m>
                <a:r>
                  <a:rPr kumimoji="1" lang="en-US" altLang="ja-JP" sz="2400" dirty="0">
                    <a:latin typeface="メイリオ" panose="020B0604030504040204" pitchFamily="50" charset="-128"/>
                    <a:ea typeface="メイリオ" panose="020B0604030504040204" pitchFamily="50" charset="-128"/>
                  </a:rPr>
                  <a:t>: 2×2</a:t>
                </a:r>
                <a:r>
                  <a:rPr kumimoji="1" lang="ja-JP" altLang="en-US" sz="2400" dirty="0">
                    <a:latin typeface="メイリオ" panose="020B0604030504040204" pitchFamily="50" charset="-128"/>
                    <a:ea typeface="メイリオ" panose="020B0604030504040204" pitchFamily="50" charset="-128"/>
                  </a:rPr>
                  <a:t>の共分散行列</a:t>
                </a:r>
              </a:p>
            </p:txBody>
          </p:sp>
        </mc:Choice>
        <mc:Fallback xmlns="">
          <p:sp>
            <p:nvSpPr>
              <p:cNvPr id="11" name="テキスト ボックス 10">
                <a:extLst>
                  <a:ext uri="{FF2B5EF4-FFF2-40B4-BE49-F238E27FC236}">
                    <a16:creationId xmlns:a16="http://schemas.microsoft.com/office/drawing/2014/main" id="{204BD6FE-A715-8F3C-E441-4BD26A5CD76D}"/>
                  </a:ext>
                </a:extLst>
              </p:cNvPr>
              <p:cNvSpPr txBox="1">
                <a:spLocks noRot="1" noChangeAspect="1" noMove="1" noResize="1" noEditPoints="1" noAdjustHandles="1" noChangeArrowheads="1" noChangeShapeType="1" noTextEdit="1"/>
              </p:cNvSpPr>
              <p:nvPr/>
            </p:nvSpPr>
            <p:spPr>
              <a:xfrm>
                <a:off x="1408978" y="4361043"/>
                <a:ext cx="3693960" cy="615746"/>
              </a:xfrm>
              <a:prstGeom prst="rect">
                <a:avLst/>
              </a:prstGeom>
              <a:blipFill>
                <a:blip r:embed="rId5"/>
                <a:stretch>
                  <a:fillRect r="-1650" b="-14851"/>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28EC7DD1-D461-B1FF-28B3-54D8773C06C0}"/>
              </a:ext>
            </a:extLst>
          </p:cNvPr>
          <p:cNvSpPr/>
          <p:nvPr/>
        </p:nvSpPr>
        <p:spPr>
          <a:xfrm>
            <a:off x="2563276" y="3865753"/>
            <a:ext cx="1155284" cy="371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49435EC-4BC8-1434-72D3-06C91C92545C}"/>
                  </a:ext>
                </a:extLst>
              </p:cNvPr>
              <p:cNvSpPr txBox="1"/>
              <p:nvPr/>
            </p:nvSpPr>
            <p:spPr>
              <a:xfrm>
                <a:off x="2008065" y="5216886"/>
                <a:ext cx="8403083" cy="862608"/>
              </a:xfrm>
              <a:prstGeom prst="rect">
                <a:avLst/>
              </a:prstGeom>
              <a:noFill/>
            </p:spPr>
            <p:txBody>
              <a:bodyPr wrap="square" rtlCol="0">
                <a:spAutoFit/>
              </a:bodyPr>
              <a:lstStyle/>
              <a:p>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次元データ要素毎の偏差の行列（行方向がデータ方向</a:t>
                </a:r>
                <a:r>
                  <a:rPr kumimoji="1" lang="en-US" altLang="ja-JP" sz="2000" b="1" dirty="0">
                    <a:latin typeface="メイリオ" panose="020B0604030504040204" pitchFamily="50" charset="-128"/>
                    <a:ea typeface="メイリオ" panose="020B0604030504040204" pitchFamily="50" charset="-128"/>
                  </a:rPr>
                  <a:t>(N)</a:t>
                </a:r>
                <a:r>
                  <a:rPr kumimoji="1" lang="ja-JP" altLang="en-US" sz="2000" b="1" dirty="0">
                    <a:latin typeface="メイリオ" panose="020B0604030504040204" pitchFamily="50" charset="-128"/>
                    <a:ea typeface="メイリオ" panose="020B0604030504040204" pitchFamily="50" charset="-128"/>
                  </a:rPr>
                  <a:t>、列方向が次元方向</a:t>
                </a:r>
                <a:r>
                  <a:rPr kumimoji="1" lang="en-US" altLang="ja-JP" sz="2000" b="1" dirty="0">
                    <a:latin typeface="メイリオ" panose="020B0604030504040204" pitchFamily="50" charset="-128"/>
                    <a:ea typeface="メイリオ" panose="020B0604030504040204" pitchFamily="50" charset="-128"/>
                  </a:rPr>
                  <a:t>(m)</a:t>
                </a:r>
                <a:r>
                  <a:rPr kumimoji="1" lang="ja-JP" altLang="en-US" sz="2000" b="1" dirty="0">
                    <a:latin typeface="メイリオ" panose="020B0604030504040204" pitchFamily="50" charset="-128"/>
                    <a:ea typeface="メイリオ" panose="020B0604030504040204" pitchFamily="50" charset="-128"/>
                  </a:rPr>
                  <a:t>）を</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𝑨</m:t>
                    </m:r>
                  </m:oMath>
                </a14:m>
                <a:r>
                  <a:rPr kumimoji="1" lang="ja-JP" altLang="en-US" sz="2000" b="1" dirty="0">
                    <a:ea typeface="メイリオ" panose="020B0604030504040204" pitchFamily="50" charset="-128"/>
                  </a:rPr>
                  <a:t>とすると、</a:t>
                </a:r>
                <a:r>
                  <a:rPr kumimoji="1" lang="en-US" altLang="ja-JP" sz="2000" b="1" dirty="0">
                    <a:ea typeface="メイリオ" panose="020B0604030504040204" pitchFamily="50" charset="-128"/>
                  </a:rPr>
                  <a:t> </a:t>
                </a:r>
                <a14:m>
                  <m:oMath xmlns:m="http://schemas.openxmlformats.org/officeDocument/2006/math">
                    <m:sSup>
                      <m:sSupPr>
                        <m:ctrlPr>
                          <a:rPr kumimoji="1" lang="en-US" altLang="ja-JP" sz="2000" b="1" i="1" dirty="0">
                            <a:latin typeface="Cambria Math" panose="02040503050406030204" pitchFamily="18" charset="0"/>
                            <a:ea typeface="メイリオ" panose="020B0604030504040204" pitchFamily="50" charset="-128"/>
                          </a:rPr>
                        </m:ctrlPr>
                      </m:sSupPr>
                      <m:e>
                        <m:f>
                          <m:fPr>
                            <m:ctrlPr>
                              <a:rPr kumimoji="1" lang="en-US" altLang="ja-JP" sz="2000" b="1" i="1" dirty="0" smtClean="0">
                                <a:latin typeface="Cambria Math" panose="02040503050406030204" pitchFamily="18" charset="0"/>
                                <a:ea typeface="メイリオ" panose="020B0604030504040204" pitchFamily="50" charset="-128"/>
                              </a:rPr>
                            </m:ctrlPr>
                          </m:fPr>
                          <m:num>
                            <m:r>
                              <a:rPr kumimoji="1" lang="en-US" altLang="ja-JP" sz="2000" b="1" i="1" dirty="0" smtClean="0">
                                <a:latin typeface="Cambria Math" panose="02040503050406030204" pitchFamily="18" charset="0"/>
                                <a:ea typeface="メイリオ" panose="020B0604030504040204" pitchFamily="50" charset="-128"/>
                              </a:rPr>
                              <m:t>𝟏</m:t>
                            </m:r>
                          </m:num>
                          <m:den>
                            <m:r>
                              <a:rPr kumimoji="1" lang="en-US" altLang="ja-JP" sz="2000" b="1" i="1" dirty="0" smtClean="0">
                                <a:latin typeface="Cambria Math" panose="02040503050406030204" pitchFamily="18" charset="0"/>
                                <a:ea typeface="メイリオ" panose="020B0604030504040204" pitchFamily="50" charset="-128"/>
                              </a:rPr>
                              <m:t>𝑵</m:t>
                            </m:r>
                          </m:den>
                        </m:f>
                        <m:r>
                          <a:rPr kumimoji="1" lang="en-US" altLang="ja-JP" sz="2000" b="1" i="1" dirty="0">
                            <a:latin typeface="Cambria Math" panose="02040503050406030204" pitchFamily="18" charset="0"/>
                            <a:ea typeface="メイリオ" panose="020B0604030504040204" pitchFamily="50" charset="-128"/>
                          </a:rPr>
                          <m:t>𝑨</m:t>
                        </m:r>
                      </m:e>
                      <m:sup>
                        <m:r>
                          <a:rPr kumimoji="1" lang="en-US" altLang="ja-JP" sz="2000" b="1" i="1" dirty="0">
                            <a:latin typeface="Cambria Math" panose="02040503050406030204" pitchFamily="18" charset="0"/>
                            <a:ea typeface="メイリオ" panose="020B0604030504040204" pitchFamily="50" charset="-128"/>
                          </a:rPr>
                          <m:t>𝑻</m:t>
                        </m:r>
                      </m:sup>
                    </m:sSup>
                    <m:r>
                      <a:rPr kumimoji="1" lang="en-US" altLang="ja-JP" sz="2000" b="1" i="1" dirty="0">
                        <a:latin typeface="Cambria Math" panose="02040503050406030204" pitchFamily="18" charset="0"/>
                        <a:ea typeface="メイリオ" panose="020B0604030504040204" pitchFamily="50" charset="-128"/>
                      </a:rPr>
                      <m:t>𝑨</m:t>
                    </m:r>
                    <m:r>
                      <a:rPr kumimoji="1" lang="en-US" altLang="ja-JP" sz="2000" b="1" dirty="0">
                        <a:latin typeface="Cambria Math" panose="02040503050406030204" pitchFamily="18" charset="0"/>
                        <a:ea typeface="メイリオ" panose="020B0604030504040204" pitchFamily="50" charset="-128"/>
                      </a:rPr>
                      <m:t> </m:t>
                    </m:r>
                  </m:oMath>
                </a14:m>
                <a:r>
                  <a:rPr kumimoji="1" lang="ja-JP" altLang="en-US" sz="2000" b="1" dirty="0">
                    <a:latin typeface="メイリオ" panose="020B0604030504040204" pitchFamily="50" charset="-128"/>
                    <a:ea typeface="メイリオ" panose="020B0604030504040204" pitchFamily="50" charset="-128"/>
                  </a:rPr>
                  <a:t>は共分散行列</a:t>
                </a:r>
                <a:r>
                  <a:rPr kumimoji="1" lang="en-US" altLang="ja-JP" sz="2000" b="1" dirty="0">
                    <a:latin typeface="メイリオ" panose="020B0604030504040204" pitchFamily="50" charset="-128"/>
                    <a:ea typeface="メイリオ" panose="020B0604030504040204" pitchFamily="50" charset="-128"/>
                  </a:rPr>
                  <a:t>(</a:t>
                </a:r>
                <a:r>
                  <a:rPr kumimoji="1" lang="en-US" altLang="ja-JP" sz="2000" b="1" dirty="0" err="1">
                    <a:latin typeface="メイリオ" panose="020B0604030504040204" pitchFamily="50" charset="-128"/>
                    <a:ea typeface="メイリオ" panose="020B0604030504040204" pitchFamily="50" charset="-128"/>
                  </a:rPr>
                  <a:t>m×m</a:t>
                </a:r>
                <a:r>
                  <a:rPr kumimoji="1" lang="en-US" altLang="ja-JP" sz="2000" b="1" dirty="0">
                    <a:latin typeface="メイリオ" panose="020B0604030504040204" pitchFamily="50" charset="-128"/>
                    <a:ea typeface="メイリオ" panose="020B0604030504040204" pitchFamily="50" charset="-128"/>
                  </a:rPr>
                  <a:t>)</a:t>
                </a:r>
                <a:r>
                  <a:rPr kumimoji="1" lang="ja-JP" altLang="en-US" sz="2000" b="1" dirty="0">
                    <a:latin typeface="メイリオ" panose="020B0604030504040204" pitchFamily="50" charset="-128"/>
                    <a:ea typeface="メイリオ" panose="020B0604030504040204" pitchFamily="50" charset="-128"/>
                  </a:rPr>
                  <a:t>になる</a:t>
                </a:r>
              </a:p>
            </p:txBody>
          </p:sp>
        </mc:Choice>
        <mc:Fallback xmlns="">
          <p:sp>
            <p:nvSpPr>
              <p:cNvPr id="13" name="テキスト ボックス 12">
                <a:extLst>
                  <a:ext uri="{FF2B5EF4-FFF2-40B4-BE49-F238E27FC236}">
                    <a16:creationId xmlns:a16="http://schemas.microsoft.com/office/drawing/2014/main" id="{649435EC-4BC8-1434-72D3-06C91C92545C}"/>
                  </a:ext>
                </a:extLst>
              </p:cNvPr>
              <p:cNvSpPr txBox="1">
                <a:spLocks noRot="1" noChangeAspect="1" noMove="1" noResize="1" noEditPoints="1" noAdjustHandles="1" noChangeArrowheads="1" noChangeShapeType="1" noTextEdit="1"/>
              </p:cNvSpPr>
              <p:nvPr/>
            </p:nvSpPr>
            <p:spPr>
              <a:xfrm>
                <a:off x="2008065" y="5216886"/>
                <a:ext cx="8403083" cy="862608"/>
              </a:xfrm>
              <a:prstGeom prst="rect">
                <a:avLst/>
              </a:prstGeom>
              <a:blipFill>
                <a:blip r:embed="rId6"/>
                <a:stretch>
                  <a:fillRect l="-725" t="-4965" b="-4965"/>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00036A6B-A423-3E66-AE00-1EADFC8C1C09}"/>
              </a:ext>
            </a:extLst>
          </p:cNvPr>
          <p:cNvSpPr/>
          <p:nvPr/>
        </p:nvSpPr>
        <p:spPr>
          <a:xfrm>
            <a:off x="1845425" y="5104015"/>
            <a:ext cx="8728364" cy="94280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53A4955-F8EF-39F2-1934-DE1ECFF52111}"/>
              </a:ext>
            </a:extLst>
          </p:cNvPr>
          <p:cNvSpPr txBox="1"/>
          <p:nvPr/>
        </p:nvSpPr>
        <p:spPr>
          <a:xfrm>
            <a:off x="1850707" y="6188005"/>
            <a:ext cx="864852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この計算式は、あらゆる線形な計算（主成分分析に限らず）に登場する！</a:t>
            </a:r>
          </a:p>
        </p:txBody>
      </p:sp>
    </p:spTree>
    <p:extLst>
      <p:ext uri="{BB962C8B-B14F-4D97-AF65-F5344CB8AC3E}">
        <p14:creationId xmlns:p14="http://schemas.microsoft.com/office/powerpoint/2010/main" val="3861847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462434"/>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主成分ベクトルの最適化を一般式で表現する</a:t>
            </a:r>
          </a:p>
        </p:txBody>
      </p:sp>
      <p:sp>
        <p:nvSpPr>
          <p:cNvPr id="9" name="矢印: 下 8">
            <a:extLst>
              <a:ext uri="{FF2B5EF4-FFF2-40B4-BE49-F238E27FC236}">
                <a16:creationId xmlns:a16="http://schemas.microsoft.com/office/drawing/2014/main" id="{EFBDCE4A-41E4-6BC9-08FF-83DD71A2C529}"/>
              </a:ext>
            </a:extLst>
          </p:cNvPr>
          <p:cNvSpPr/>
          <p:nvPr/>
        </p:nvSpPr>
        <p:spPr>
          <a:xfrm>
            <a:off x="4799762" y="4240777"/>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747448" y="5072569"/>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747448" y="5072569"/>
                <a:ext cx="4498026"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FD8EBDC-B447-FFB0-90F4-FFBB2B3D2C74}"/>
                  </a:ext>
                </a:extLst>
              </p:cNvPr>
              <p:cNvSpPr txBox="1"/>
              <p:nvPr/>
            </p:nvSpPr>
            <p:spPr>
              <a:xfrm>
                <a:off x="901429" y="1130275"/>
                <a:ext cx="2365199"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smtClean="0">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b="0" i="1" smtClean="0">
                              <a:latin typeface="Cambria Math" panose="02040503050406030204" pitchFamily="18" charset="0"/>
                              <a:ea typeface="メイリオ" panose="020B0604030504040204" pitchFamily="50" charset="-128"/>
                            </a:rPr>
                            <m:t>𝑁</m:t>
                          </m:r>
                        </m:den>
                      </m:f>
                      <m:sSup>
                        <m:sSupPr>
                          <m:ctrlPr>
                            <a:rPr kumimoji="1" lang="en-US" altLang="ja-JP" sz="2800" b="1" i="1">
                              <a:latin typeface="Cambria Math" panose="02040503050406030204" pitchFamily="18" charset="0"/>
                              <a:ea typeface="メイリオ" panose="020B0604030504040204" pitchFamily="50" charset="-128"/>
                            </a:rPr>
                          </m:ctrlPr>
                        </m:sSupPr>
                        <m:e>
                          <m:r>
                            <a:rPr kumimoji="1" lang="en-US" altLang="ja-JP" sz="2800" b="1" i="1">
                              <a:latin typeface="Cambria Math" panose="02040503050406030204" pitchFamily="18" charset="0"/>
                              <a:ea typeface="メイリオ" panose="020B0604030504040204" pitchFamily="50" charset="-128"/>
                            </a:rPr>
                            <m:t>𝒖</m:t>
                          </m:r>
                        </m:e>
                        <m:sup>
                          <m:r>
                            <a:rPr kumimoji="1" lang="en-US" altLang="ja-JP" sz="2800" b="1" i="1">
                              <a:latin typeface="Cambria Math" panose="02040503050406030204" pitchFamily="18" charset="0"/>
                              <a:ea typeface="メイリオ" panose="020B0604030504040204" pitchFamily="50" charset="-128"/>
                            </a:rPr>
                            <m:t>𝑻</m:t>
                          </m:r>
                        </m:sup>
                      </m:sSup>
                      <m:r>
                        <a:rPr kumimoji="1" lang="el-GR" altLang="ja-JP" sz="2800" b="1" i="1">
                          <a:latin typeface="Cambria Math" panose="02040503050406030204" pitchFamily="18" charset="0"/>
                          <a:ea typeface="Cambria Math" panose="02040503050406030204" pitchFamily="18" charset="0"/>
                        </a:rPr>
                        <m:t>𝜮</m:t>
                      </m:r>
                      <m:r>
                        <a:rPr kumimoji="1" lang="en-US" altLang="ja-JP" sz="2800" b="1" i="1" smtClean="0">
                          <a:latin typeface="Cambria Math" panose="02040503050406030204" pitchFamily="18" charset="0"/>
                          <a:ea typeface="Cambria Math" panose="02040503050406030204" pitchFamily="18" charset="0"/>
                        </a:rPr>
                        <m:t>𝒖</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3FD8EBDC-B447-FFB0-90F4-FFBB2B3D2C74}"/>
                  </a:ext>
                </a:extLst>
              </p:cNvPr>
              <p:cNvSpPr txBox="1">
                <a:spLocks noRot="1" noChangeAspect="1" noMove="1" noResize="1" noEditPoints="1" noAdjustHandles="1" noChangeArrowheads="1" noChangeShapeType="1" noTextEdit="1"/>
              </p:cNvSpPr>
              <p:nvPr/>
            </p:nvSpPr>
            <p:spPr>
              <a:xfrm>
                <a:off x="901429" y="1130275"/>
                <a:ext cx="2365199" cy="8066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55973F6-1331-D2BA-4449-D04D249D3AA3}"/>
                  </a:ext>
                </a:extLst>
              </p:cNvPr>
              <p:cNvSpPr txBox="1"/>
              <p:nvPr/>
            </p:nvSpPr>
            <p:spPr>
              <a:xfrm>
                <a:off x="9417713" y="1322723"/>
                <a:ext cx="2233304" cy="461665"/>
              </a:xfrm>
              <a:prstGeom prst="rect">
                <a:avLst/>
              </a:prstGeom>
              <a:noFill/>
            </p:spPr>
            <p:txBody>
              <a:bodyPr wrap="none" rtlCol="0">
                <a:spAutoFit/>
              </a:bodyPr>
              <a:lstStyle/>
              <a:p>
                <a:pPr algn="l"/>
                <a14:m>
                  <m:oMath xmlns:m="http://schemas.openxmlformats.org/officeDocument/2006/math">
                    <m:r>
                      <m:rPr>
                        <m:sty m:val="p"/>
                      </m:rPr>
                      <a:rPr kumimoji="1" lang="el-GR" altLang="ja-JP" sz="2400" i="1" smtClean="0">
                        <a:latin typeface="Cambria Math" panose="02040503050406030204" pitchFamily="18" charset="0"/>
                        <a:ea typeface="Cambria Math" panose="02040503050406030204" pitchFamily="18" charset="0"/>
                      </a:rPr>
                      <m:t>Σ</m:t>
                    </m:r>
                  </m:oMath>
                </a14:m>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共分散行列</a:t>
                </a:r>
              </a:p>
            </p:txBody>
          </p:sp>
        </mc:Choice>
        <mc:Fallback xmlns="">
          <p:sp>
            <p:nvSpPr>
              <p:cNvPr id="11" name="テキスト ボックス 10">
                <a:extLst>
                  <a:ext uri="{FF2B5EF4-FFF2-40B4-BE49-F238E27FC236}">
                    <a16:creationId xmlns:a16="http://schemas.microsoft.com/office/drawing/2014/main" id="{C55973F6-1331-D2BA-4449-D04D249D3AA3}"/>
                  </a:ext>
                </a:extLst>
              </p:cNvPr>
              <p:cNvSpPr txBox="1">
                <a:spLocks noRot="1" noChangeAspect="1" noMove="1" noResize="1" noEditPoints="1" noAdjustHandles="1" noChangeArrowheads="1" noChangeShapeType="1" noTextEdit="1"/>
              </p:cNvSpPr>
              <p:nvPr/>
            </p:nvSpPr>
            <p:spPr>
              <a:xfrm>
                <a:off x="9417713" y="1322723"/>
                <a:ext cx="2233304" cy="461665"/>
              </a:xfrm>
              <a:prstGeom prst="rect">
                <a:avLst/>
              </a:prstGeom>
              <a:blipFill>
                <a:blip r:embed="rId4"/>
                <a:stretch>
                  <a:fillRect l="-820" t="-7895" r="-300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3623641-2A4E-0EA6-FAB3-A5BBB9A1E5C4}"/>
                  </a:ext>
                </a:extLst>
              </p:cNvPr>
              <p:cNvSpPr txBox="1"/>
              <p:nvPr/>
            </p:nvSpPr>
            <p:spPr>
              <a:xfrm>
                <a:off x="3477346" y="1319924"/>
                <a:ext cx="5679247" cy="466666"/>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𝑚</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3623641-2A4E-0EA6-FAB3-A5BBB9A1E5C4}"/>
                  </a:ext>
                </a:extLst>
              </p:cNvPr>
              <p:cNvSpPr txBox="1">
                <a:spLocks noRot="1" noChangeAspect="1" noMove="1" noResize="1" noEditPoints="1" noAdjustHandles="1" noChangeArrowheads="1" noChangeShapeType="1" noTextEdit="1"/>
              </p:cNvSpPr>
              <p:nvPr/>
            </p:nvSpPr>
            <p:spPr>
              <a:xfrm>
                <a:off x="3477346" y="1319924"/>
                <a:ext cx="5679247" cy="466666"/>
              </a:xfrm>
              <a:prstGeom prst="rect">
                <a:avLst/>
              </a:prstGeom>
              <a:blipFill>
                <a:blip r:embed="rId5"/>
                <a:stretch>
                  <a:fillRect l="-1609" t="-6579" b="-328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890833C-2E83-2920-C0EA-3D232206BE38}"/>
                  </a:ext>
                </a:extLst>
              </p:cNvPr>
              <p:cNvSpPr txBox="1"/>
              <p:nvPr/>
            </p:nvSpPr>
            <p:spPr>
              <a:xfrm>
                <a:off x="901429" y="2093535"/>
                <a:ext cx="11097846" cy="400110"/>
              </a:xfrm>
              <a:prstGeom prst="rect">
                <a:avLst/>
              </a:prstGeom>
              <a:noFill/>
            </p:spPr>
            <p:txBody>
              <a:bodyPr wrap="none" rtlCol="0">
                <a:spAutoFit/>
              </a:bodyPr>
              <a:lstStyle/>
              <a:p>
                <a:pPr algn="l"/>
                <a:r>
                  <a:rPr kumimoji="1" lang="ja-JP" altLang="en-US" sz="2000" b="1" dirty="0">
                    <a:latin typeface="メイリオ" panose="020B0604030504040204" pitchFamily="50" charset="-128"/>
                    <a:ea typeface="メイリオ" panose="020B0604030504040204" pitchFamily="50" charset="-128"/>
                  </a:rPr>
                  <a:t>式の意味：主成分ベクトル</a:t>
                </a:r>
                <a:r>
                  <a:rPr kumimoji="1" lang="en-US" altLang="ja-JP" sz="2000" b="1" dirty="0">
                    <a:ea typeface="Cambria Math" panose="02040503050406030204" pitchFamily="18" charset="0"/>
                  </a:rPr>
                  <a:t> </a:t>
                </a:r>
                <a14:m>
                  <m:oMath xmlns:m="http://schemas.openxmlformats.org/officeDocument/2006/math">
                    <m:r>
                      <a:rPr kumimoji="1" lang="en-US" altLang="ja-JP" sz="2000" b="1" i="1" smtClean="0">
                        <a:latin typeface="Cambria Math" panose="02040503050406030204" pitchFamily="18" charset="0"/>
                        <a:ea typeface="Cambria Math" panose="02040503050406030204" pitchFamily="18" charset="0"/>
                      </a:rPr>
                      <m:t>𝒖</m:t>
                    </m:r>
                  </m:oMath>
                </a14:m>
                <a:r>
                  <a:rPr kumimoji="1" lang="ja-JP" altLang="en-US" sz="2000" b="1" dirty="0">
                    <a:latin typeface="メイリオ" panose="020B0604030504040204" pitchFamily="50" charset="-128"/>
                    <a:ea typeface="メイリオ" panose="020B0604030504040204" pitchFamily="50" charset="-128"/>
                  </a:rPr>
                  <a:t>へのデータの射影の分散</a:t>
                </a:r>
                <a:r>
                  <a:rPr kumimoji="1" lang="en-US" altLang="ja-JP" sz="2000" b="1" dirty="0">
                    <a:latin typeface="メイリオ" panose="020B0604030504040204" pitchFamily="50" charset="-128"/>
                    <a:ea typeface="メイリオ" panose="020B0604030504040204" pitchFamily="50" charset="-128"/>
                  </a:rPr>
                  <a:t>(var)</a:t>
                </a:r>
                <a:r>
                  <a:rPr kumimoji="1" lang="ja-JP" altLang="en-US" sz="2000" b="1" dirty="0">
                    <a:latin typeface="メイリオ" panose="020B0604030504040204" pitchFamily="50" charset="-128"/>
                    <a:ea typeface="メイリオ" panose="020B0604030504040204" pitchFamily="50" charset="-128"/>
                  </a:rPr>
                  <a:t>は共分散行列との内積に帰着される</a:t>
                </a:r>
              </a:p>
            </p:txBody>
          </p:sp>
        </mc:Choice>
        <mc:Fallback xmlns="">
          <p:sp>
            <p:nvSpPr>
              <p:cNvPr id="13" name="テキスト ボックス 12">
                <a:extLst>
                  <a:ext uri="{FF2B5EF4-FFF2-40B4-BE49-F238E27FC236}">
                    <a16:creationId xmlns:a16="http://schemas.microsoft.com/office/drawing/2014/main" id="{C890833C-2E83-2920-C0EA-3D232206BE38}"/>
                  </a:ext>
                </a:extLst>
              </p:cNvPr>
              <p:cNvSpPr txBox="1">
                <a:spLocks noRot="1" noChangeAspect="1" noMove="1" noResize="1" noEditPoints="1" noAdjustHandles="1" noChangeArrowheads="1" noChangeShapeType="1" noTextEdit="1"/>
              </p:cNvSpPr>
              <p:nvPr/>
            </p:nvSpPr>
            <p:spPr>
              <a:xfrm>
                <a:off x="901429" y="2093535"/>
                <a:ext cx="11097846" cy="400110"/>
              </a:xfrm>
              <a:prstGeom prst="rect">
                <a:avLst/>
              </a:prstGeom>
              <a:blipFill>
                <a:blip r:embed="rId6"/>
                <a:stretch>
                  <a:fillRect l="-604" t="-7576" b="-25758"/>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723C5F34-8B29-4B51-75A8-5711E6AA485F}"/>
              </a:ext>
            </a:extLst>
          </p:cNvPr>
          <p:cNvSpPr/>
          <p:nvPr/>
        </p:nvSpPr>
        <p:spPr>
          <a:xfrm>
            <a:off x="732710" y="1113234"/>
            <a:ext cx="11179428" cy="30206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4108A63-10C4-1901-1F62-5C425A7D3242}"/>
                  </a:ext>
                </a:extLst>
              </p:cNvPr>
              <p:cNvSpPr txBox="1"/>
              <p:nvPr/>
            </p:nvSpPr>
            <p:spPr>
              <a:xfrm>
                <a:off x="1047039" y="2474760"/>
                <a:ext cx="3007746" cy="1666803"/>
              </a:xfrm>
              <a:prstGeom prst="rect">
                <a:avLst/>
              </a:prstGeom>
              <a:noFill/>
            </p:spPr>
            <p:txBody>
              <a:bodyPr wrap="none" rtlCol="0">
                <a:spAutoFit/>
              </a:bodyPr>
              <a:lstStyle/>
              <a:p>
                <a14:m>
                  <m:oMath xmlns:m="http://schemas.openxmlformats.org/officeDocument/2006/math">
                    <m:r>
                      <a:rPr kumimoji="1" lang="en-US" altLang="ja-JP" b="1" i="1" smtClean="0">
                        <a:latin typeface="Cambria Math" panose="02040503050406030204" pitchFamily="18" charset="0"/>
                        <a:ea typeface="メイリオ" panose="020B0604030504040204" pitchFamily="50" charset="-128"/>
                      </a:rPr>
                      <m:t>𝒖</m:t>
                    </m:r>
                    <m:r>
                      <a:rPr kumimoji="1" lang="en-US" altLang="ja-JP" b="0" i="1" smtClean="0">
                        <a:latin typeface="Cambria Math" panose="02040503050406030204" pitchFamily="18" charset="0"/>
                        <a:ea typeface="メイリオ" panose="020B0604030504040204" pitchFamily="50" charset="-128"/>
                      </a:rPr>
                      <m:t>=</m:t>
                    </m:r>
                    <m:d>
                      <m:dPr>
                        <m:begChr m:val="["/>
                        <m:endChr m:val="]"/>
                        <m:ctrlPr>
                          <a:rPr kumimoji="1" lang="en-US" altLang="ja-JP" b="0" i="1" smtClean="0">
                            <a:latin typeface="Cambria Math" panose="02040503050406030204" pitchFamily="18" charset="0"/>
                            <a:ea typeface="メイリオ" panose="020B0604030504040204" pitchFamily="50" charset="-128"/>
                          </a:rPr>
                        </m:ctrlPr>
                      </m:dPr>
                      <m:e>
                        <m:eqArr>
                          <m:eqArrPr>
                            <m:ctrlPr>
                              <a:rPr kumimoji="1" lang="en-US" altLang="ja-JP" i="1">
                                <a:latin typeface="Cambria Math" panose="02040503050406030204" pitchFamily="18" charset="0"/>
                                <a:ea typeface="メイリオ" panose="020B0604030504040204" pitchFamily="50" charset="-128"/>
                              </a:rPr>
                            </m:ctrlPr>
                          </m:eqArrPr>
                          <m:e>
                            <m:eqArr>
                              <m:eqArrPr>
                                <m:ctrlPr>
                                  <a:rPr kumimoji="1" lang="en-US" altLang="ja-JP" i="1">
                                    <a:latin typeface="Cambria Math" panose="02040503050406030204" pitchFamily="18" charset="0"/>
                                    <a:ea typeface="メイリオ" panose="020B0604030504040204" pitchFamily="50" charset="-128"/>
                                  </a:rPr>
                                </m:ctrlPr>
                              </m:eqArrPr>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𝑢</m:t>
                                    </m:r>
                                  </m:e>
                                  <m:sub>
                                    <m:r>
                                      <a:rPr kumimoji="1" lang="en-US" altLang="ja-JP" i="1">
                                        <a:latin typeface="Cambria Math" panose="02040503050406030204" pitchFamily="18" charset="0"/>
                                        <a:ea typeface="メイリオ" panose="020B0604030504040204" pitchFamily="50" charset="-128"/>
                                      </a:rPr>
                                      <m:t>1</m:t>
                                    </m:r>
                                  </m:sub>
                                </m:sSub>
                              </m:e>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𝑢</m:t>
                                    </m:r>
                                  </m:e>
                                  <m:sub>
                                    <m:r>
                                      <a:rPr kumimoji="1" lang="en-US" altLang="ja-JP" b="0" i="1" smtClean="0">
                                        <a:latin typeface="Cambria Math" panose="02040503050406030204" pitchFamily="18" charset="0"/>
                                        <a:ea typeface="メイリオ" panose="020B0604030504040204" pitchFamily="50" charset="-128"/>
                                      </a:rPr>
                                      <m:t>2</m:t>
                                    </m:r>
                                  </m:sub>
                                </m:sSub>
                              </m:e>
                            </m:eqArr>
                          </m:e>
                          <m:e>
                            <m:r>
                              <a:rPr kumimoji="1" lang="ja-JP" altLang="en-US" i="1" smtClean="0">
                                <a:latin typeface="Cambria Math" panose="02040503050406030204" pitchFamily="18" charset="0"/>
                                <a:ea typeface="メイリオ" panose="020B0604030504040204" pitchFamily="50" charset="-128"/>
                              </a:rPr>
                              <m:t>・</m:t>
                            </m:r>
                          </m:e>
                          <m:e>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𝑢</m:t>
                                </m:r>
                              </m:e>
                              <m:sub>
                                <m:r>
                                  <a:rPr kumimoji="1" lang="en-US" altLang="ja-JP" b="0" i="1" smtClean="0">
                                    <a:latin typeface="Cambria Math" panose="02040503050406030204" pitchFamily="18" charset="0"/>
                                    <a:ea typeface="メイリオ" panose="020B0604030504040204" pitchFamily="50" charset="-128"/>
                                  </a:rPr>
                                  <m:t>𝑚</m:t>
                                </m:r>
                              </m:sub>
                            </m:sSub>
                          </m:e>
                        </m:eqArr>
                      </m:e>
                    </m:d>
                    <m:r>
                      <a:rPr kumimoji="1" lang="ja-JP" altLang="en-US" i="1">
                        <a:latin typeface="Cambria Math" panose="02040503050406030204" pitchFamily="18" charset="0"/>
                        <a:ea typeface="メイリオ" panose="020B0604030504040204" pitchFamily="50" charset="-128"/>
                      </a:rPr>
                      <m:t>：</m:t>
                    </m:r>
                  </m:oMath>
                </a14:m>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次元ベクトル</a:t>
                </a:r>
                <a:endParaRPr kumimoji="1" lang="en-US" altLang="ja-JP" dirty="0">
                  <a:latin typeface="メイリオ" panose="020B0604030504040204" pitchFamily="50" charset="-128"/>
                  <a:ea typeface="メイリオ" panose="020B0604030504040204" pitchFamily="50" charset="-128"/>
                </a:endParaRPr>
              </a:p>
              <a:p>
                <a:endParaRPr kumimoji="1" lang="en-US" altLang="ja-JP" b="1" i="1" dirty="0">
                  <a:latin typeface="Cambria Math" panose="02040503050406030204" pitchFamily="18" charset="0"/>
                  <a:ea typeface="Cambria Math" panose="02040503050406030204" pitchFamily="18" charset="0"/>
                </a:endParaRPr>
              </a:p>
              <a:p>
                <a14:m>
                  <m:oMath xmlns:m="http://schemas.openxmlformats.org/officeDocument/2006/math">
                    <m:r>
                      <a:rPr kumimoji="1" lang="el-GR" altLang="ja-JP" b="1" i="1" smtClean="0">
                        <a:latin typeface="Cambria Math" panose="02040503050406030204" pitchFamily="18" charset="0"/>
                        <a:ea typeface="Cambria Math" panose="02040503050406030204" pitchFamily="18" charset="0"/>
                      </a:rPr>
                      <m:t>𝜮</m:t>
                    </m:r>
                  </m:oMath>
                </a14:m>
                <a:r>
                  <a:rPr kumimoji="1" lang="ja-JP" altLang="en-US" dirty="0">
                    <a:latin typeface="メイリオ" panose="020B0604030504040204" pitchFamily="50" charset="-128"/>
                    <a:ea typeface="メイリオ" panose="020B0604030504040204" pitchFamily="50" charset="-128"/>
                  </a:rPr>
                  <a:t>：</a:t>
                </a:r>
                <a14:m>
                  <m:oMath xmlns:m="http://schemas.openxmlformats.org/officeDocument/2006/math">
                    <m:sSup>
                      <m:sSupPr>
                        <m:ctrlPr>
                          <a:rPr kumimoji="1" lang="en-US" altLang="ja-JP" i="1" dirty="0">
                            <a:latin typeface="Cambria Math" panose="02040503050406030204" pitchFamily="18" charset="0"/>
                            <a:ea typeface="メイリオ" panose="020B0604030504040204" pitchFamily="50" charset="-128"/>
                          </a:rPr>
                        </m:ctrlPr>
                      </m:sSupPr>
                      <m:e>
                        <m:r>
                          <a:rPr kumimoji="1" lang="en-US" altLang="ja-JP" i="1" dirty="0">
                            <a:latin typeface="Cambria Math" panose="02040503050406030204" pitchFamily="18" charset="0"/>
                            <a:ea typeface="メイリオ" panose="020B0604030504040204" pitchFamily="50" charset="-128"/>
                          </a:rPr>
                          <m:t>𝐴</m:t>
                        </m:r>
                      </m:e>
                      <m:sup>
                        <m:r>
                          <a:rPr kumimoji="1" lang="en-US" altLang="ja-JP" i="1" dirty="0">
                            <a:latin typeface="Cambria Math" panose="02040503050406030204" pitchFamily="18" charset="0"/>
                            <a:ea typeface="メイリオ" panose="020B0604030504040204" pitchFamily="50" charset="-128"/>
                          </a:rPr>
                          <m:t>𝑇</m:t>
                        </m:r>
                      </m:sup>
                    </m:sSup>
                    <m:r>
                      <a:rPr kumimoji="1" lang="en-US" altLang="ja-JP" i="1" dirty="0">
                        <a:latin typeface="Cambria Math" panose="02040503050406030204" pitchFamily="18" charset="0"/>
                        <a:ea typeface="メイリオ" panose="020B0604030504040204" pitchFamily="50" charset="-128"/>
                      </a:rPr>
                      <m:t>𝐴</m:t>
                    </m:r>
                    <m:r>
                      <a:rPr kumimoji="1" lang="en-US" altLang="ja-JP" b="0" i="0" dirty="0" smtClean="0">
                        <a:latin typeface="Cambria Math" panose="02040503050406030204" pitchFamily="18" charset="0"/>
                        <a:ea typeface="メイリオ" panose="020B0604030504040204" pitchFamily="50" charset="-128"/>
                      </a:rPr>
                      <m:t> </m:t>
                    </m:r>
                    <m:r>
                      <a:rPr kumimoji="1" lang="en-US" altLang="ja-JP" dirty="0">
                        <a:latin typeface="Cambria Math" panose="02040503050406030204" pitchFamily="18" charset="0"/>
                        <a:ea typeface="メイリオ" panose="020B0604030504040204" pitchFamily="50" charset="-128"/>
                      </a:rPr>
                      <m:t> </m:t>
                    </m:r>
                  </m:oMath>
                </a14:m>
                <a:r>
                  <a:rPr kumimoji="1" lang="en-US" altLang="ja-JP" dirty="0" err="1">
                    <a:latin typeface="メイリオ" panose="020B0604030504040204" pitchFamily="50" charset="-128"/>
                    <a:ea typeface="メイリオ" panose="020B0604030504040204" pitchFamily="50" charset="-128"/>
                  </a:rPr>
                  <a:t>m×m</a:t>
                </a:r>
                <a:r>
                  <a:rPr kumimoji="1" lang="ja-JP" altLang="en-US" dirty="0">
                    <a:latin typeface="メイリオ" panose="020B0604030504040204" pitchFamily="50" charset="-128"/>
                    <a:ea typeface="メイリオ" panose="020B0604030504040204" pitchFamily="50" charset="-128"/>
                  </a:rPr>
                  <a:t>行列</a:t>
                </a:r>
              </a:p>
            </p:txBody>
          </p:sp>
        </mc:Choice>
        <mc:Fallback xmlns="">
          <p:sp>
            <p:nvSpPr>
              <p:cNvPr id="16" name="テキスト ボックス 15">
                <a:extLst>
                  <a:ext uri="{FF2B5EF4-FFF2-40B4-BE49-F238E27FC236}">
                    <a16:creationId xmlns:a16="http://schemas.microsoft.com/office/drawing/2014/main" id="{A4108A63-10C4-1901-1F62-5C425A7D3242}"/>
                  </a:ext>
                </a:extLst>
              </p:cNvPr>
              <p:cNvSpPr txBox="1">
                <a:spLocks noRot="1" noChangeAspect="1" noMove="1" noResize="1" noEditPoints="1" noAdjustHandles="1" noChangeArrowheads="1" noChangeShapeType="1" noTextEdit="1"/>
              </p:cNvSpPr>
              <p:nvPr/>
            </p:nvSpPr>
            <p:spPr>
              <a:xfrm>
                <a:off x="1047039" y="2474760"/>
                <a:ext cx="3007746" cy="1666803"/>
              </a:xfrm>
              <a:prstGeom prst="rect">
                <a:avLst/>
              </a:prstGeom>
              <a:blipFill>
                <a:blip r:embed="rId7"/>
                <a:stretch>
                  <a:fillRect r="-1420" b="-58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7AE4A4F-1BAD-F871-F8BA-E1F75E1FC9E7}"/>
                  </a:ext>
                </a:extLst>
              </p:cNvPr>
              <p:cNvSpPr txBox="1"/>
              <p:nvPr/>
            </p:nvSpPr>
            <p:spPr>
              <a:xfrm>
                <a:off x="2747448" y="4723175"/>
                <a:ext cx="6598281"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7" name="テキスト ボックス 16">
                <a:extLst>
                  <a:ext uri="{FF2B5EF4-FFF2-40B4-BE49-F238E27FC236}">
                    <a16:creationId xmlns:a16="http://schemas.microsoft.com/office/drawing/2014/main" id="{F7AE4A4F-1BAD-F871-F8BA-E1F75E1FC9E7}"/>
                  </a:ext>
                </a:extLst>
              </p:cNvPr>
              <p:cNvSpPr txBox="1">
                <a:spLocks noRot="1" noChangeAspect="1" noMove="1" noResize="1" noEditPoints="1" noAdjustHandles="1" noChangeArrowheads="1" noChangeShapeType="1" noTextEdit="1"/>
              </p:cNvSpPr>
              <p:nvPr/>
            </p:nvSpPr>
            <p:spPr>
              <a:xfrm>
                <a:off x="2747448" y="4723175"/>
                <a:ext cx="6598281" cy="461665"/>
              </a:xfrm>
              <a:prstGeom prst="rect">
                <a:avLst/>
              </a:prstGeom>
              <a:blipFill>
                <a:blip r:embed="rId8"/>
                <a:stretch>
                  <a:fillRect t="-7895" r="-462"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E5CEBBE-F71F-3D5C-8B61-9F1A143CBEAD}"/>
                  </a:ext>
                </a:extLst>
              </p:cNvPr>
              <p:cNvSpPr txBox="1"/>
              <p:nvPr/>
            </p:nvSpPr>
            <p:spPr>
              <a:xfrm>
                <a:off x="2747448" y="5980067"/>
                <a:ext cx="8273419" cy="830997"/>
              </a:xfrm>
              <a:prstGeom prst="rect">
                <a:avLst/>
              </a:prstGeom>
              <a:noFill/>
            </p:spPr>
            <p:txBody>
              <a:bodyPr wrap="none" rtlCol="0">
                <a:spAutoFit/>
              </a:bodyPr>
              <a:lstStyle/>
              <a:p>
                <a:r>
                  <a:rPr kumimoji="1" lang="ja-JP" altLang="en-US" sz="2400" dirty="0">
                    <a:solidFill>
                      <a:srgbClr val="FF0000"/>
                    </a:solidFill>
                    <a:latin typeface="メイリオ" panose="020B0604030504040204" pitchFamily="50" charset="-128"/>
                    <a:ea typeface="メイリオ" panose="020B0604030504040204" pitchFamily="50" charset="-128"/>
                  </a:rPr>
                  <a:t>このような</a:t>
                </a:r>
                <a14:m>
                  <m:oMath xmlns:m="http://schemas.openxmlformats.org/officeDocument/2006/math">
                    <m:r>
                      <a:rPr kumimoji="1" lang="en-US" altLang="ja-JP" sz="2400" b="1" i="1" smtClean="0">
                        <a:solidFill>
                          <a:srgbClr val="FF0000"/>
                        </a:solidFill>
                        <a:latin typeface="Cambria Math" panose="02040503050406030204" pitchFamily="18" charset="0"/>
                        <a:ea typeface="Cambria Math" panose="02040503050406030204" pitchFamily="18" charset="0"/>
                      </a:rPr>
                      <m:t>𝒖</m:t>
                    </m:r>
                  </m:oMath>
                </a14:m>
                <a:r>
                  <a:rPr kumimoji="1" lang="ja-JP" altLang="en-US" sz="2400" b="0" dirty="0">
                    <a:solidFill>
                      <a:srgbClr val="FF0000"/>
                    </a:solidFill>
                    <a:latin typeface="メイリオ" panose="020B0604030504040204" pitchFamily="50" charset="-128"/>
                    <a:ea typeface="Cambria Math" panose="02040503050406030204" pitchFamily="18" charset="0"/>
                  </a:rPr>
                  <a:t>は、</a:t>
                </a:r>
                <a:r>
                  <a:rPr kumimoji="1" lang="ja-JP" altLang="en-US" sz="2400" b="0" dirty="0">
                    <a:solidFill>
                      <a:srgbClr val="FF0000"/>
                    </a:solidFill>
                    <a:latin typeface="メイリオ" panose="020B0604030504040204" pitchFamily="50" charset="-128"/>
                    <a:ea typeface="メイリオ" panose="020B0604030504040204" pitchFamily="50" charset="-128"/>
                  </a:rPr>
                  <a:t>共分散行列</a:t>
                </a:r>
                <a14:m>
                  <m:oMath xmlns:m="http://schemas.openxmlformats.org/officeDocument/2006/math">
                    <m:r>
                      <a:rPr kumimoji="1" lang="el-GR" altLang="ja-JP" sz="2400" b="1" i="1">
                        <a:solidFill>
                          <a:srgbClr val="FF0000"/>
                        </a:solidFill>
                        <a:latin typeface="Cambria Math" panose="02040503050406030204" pitchFamily="18" charset="0"/>
                        <a:ea typeface="Cambria Math" panose="02040503050406030204" pitchFamily="18" charset="0"/>
                      </a:rPr>
                      <m:t>𝜮</m:t>
                    </m:r>
                    <m:r>
                      <a:rPr kumimoji="1" lang="ja-JP" altLang="en-US" sz="2400" b="1" i="1" smtClean="0">
                        <a:solidFill>
                          <a:srgbClr val="FF0000"/>
                        </a:solidFill>
                        <a:latin typeface="Cambria Math" panose="02040503050406030204" pitchFamily="18" charset="0"/>
                        <a:ea typeface="Cambria Math" panose="02040503050406030204" pitchFamily="18" charset="0"/>
                      </a:rPr>
                      <m:t>に</m:t>
                    </m:r>
                  </m:oMath>
                </a14:m>
                <a:r>
                  <a:rPr kumimoji="1" lang="ja-JP" altLang="en-US" sz="2400" b="0" dirty="0">
                    <a:solidFill>
                      <a:srgbClr val="FF0000"/>
                    </a:solidFill>
                    <a:latin typeface="メイリオ" panose="020B0604030504040204" pitchFamily="50" charset="-128"/>
                    <a:ea typeface="メイリオ" panose="020B0604030504040204" pitchFamily="50" charset="-128"/>
                  </a:rPr>
                  <a:t>関する固有ベクトルとなる</a:t>
                </a:r>
                <a:endParaRPr kumimoji="1" lang="en-US" altLang="ja-JP" sz="2400" b="0" dirty="0">
                  <a:solidFill>
                    <a:srgbClr val="FF0000"/>
                  </a:solidFill>
                  <a:latin typeface="メイリオ" panose="020B0604030504040204" pitchFamily="50" charset="-128"/>
                  <a:ea typeface="メイリオ" panose="020B0604030504040204" pitchFamily="50" charset="-128"/>
                </a:endParaRPr>
              </a:p>
              <a:p>
                <a:r>
                  <a:rPr kumimoji="1" lang="ja-JP" altLang="en-US" sz="2400" dirty="0">
                    <a:solidFill>
                      <a:srgbClr val="FF0000"/>
                    </a:solidFill>
                    <a:latin typeface="メイリオ" panose="020B0604030504040204" pitchFamily="50" charset="-128"/>
                    <a:ea typeface="メイリオ" panose="020B0604030504040204" pitchFamily="50" charset="-128"/>
                  </a:rPr>
                  <a:t>（つまり固有方程式を解けばよい！）</a:t>
                </a:r>
                <a:endParaRPr kumimoji="1" lang="en-US" altLang="ja-JP" sz="2400" b="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CE5CEBBE-F71F-3D5C-8B61-9F1A143CBEAD}"/>
                  </a:ext>
                </a:extLst>
              </p:cNvPr>
              <p:cNvSpPr txBox="1">
                <a:spLocks noRot="1" noChangeAspect="1" noMove="1" noResize="1" noEditPoints="1" noAdjustHandles="1" noChangeArrowheads="1" noChangeShapeType="1" noTextEdit="1"/>
              </p:cNvSpPr>
              <p:nvPr/>
            </p:nvSpPr>
            <p:spPr>
              <a:xfrm>
                <a:off x="2747448" y="5980067"/>
                <a:ext cx="8273419" cy="830997"/>
              </a:xfrm>
              <a:prstGeom prst="rect">
                <a:avLst/>
              </a:prstGeom>
              <a:blipFill>
                <a:blip r:embed="rId9"/>
                <a:stretch>
                  <a:fillRect l="-1179" t="-11029" r="-147" b="-1617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807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9D25F69-E25D-833B-9333-637C50B93337}"/>
              </a:ext>
            </a:extLst>
          </p:cNvPr>
          <p:cNvSpPr txBox="1"/>
          <p:nvPr/>
        </p:nvSpPr>
        <p:spPr>
          <a:xfrm>
            <a:off x="922713" y="523702"/>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主成分ベクトルの解～固有方程式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B8C6FF3-E009-CD9D-6806-F84593E27232}"/>
                  </a:ext>
                </a:extLst>
              </p:cNvPr>
              <p:cNvSpPr txBox="1"/>
              <p:nvPr/>
            </p:nvSpPr>
            <p:spPr>
              <a:xfrm>
                <a:off x="1473481" y="1654945"/>
                <a:ext cx="4498026" cy="8334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ea typeface="メイリオ" panose="020B0604030504040204" pitchFamily="50" charset="-128"/>
                            </a:rPr>
                          </m:ctrlPr>
                        </m:funcPr>
                        <m:fName>
                          <m:limLow>
                            <m:limLowPr>
                              <m:ctrlPr>
                                <a:rPr kumimoji="1" lang="en-US" altLang="ja-JP" sz="2400" b="0" i="1" smtClean="0">
                                  <a:latin typeface="Cambria Math" panose="02040503050406030204" pitchFamily="18" charset="0"/>
                                  <a:ea typeface="メイリオ" panose="020B0604030504040204" pitchFamily="50" charset="-128"/>
                                </a:rPr>
                              </m:ctrlPr>
                            </m:limLowPr>
                            <m:e>
                              <m:r>
                                <m:rPr>
                                  <m:sty m:val="p"/>
                                </m:rPr>
                                <a:rPr kumimoji="1" lang="en-US" altLang="ja-JP" sz="2400" b="0" i="0" smtClean="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r>
                            <a:rPr kumimoji="1" lang="en-US" altLang="ja-JP" sz="2400" b="0" i="1" smtClean="0">
                              <a:latin typeface="Cambria Math" panose="02040503050406030204" pitchFamily="18" charset="0"/>
                              <a:ea typeface="メイリオ" panose="020B0604030504040204" pitchFamily="50" charset="-128"/>
                            </a:rPr>
                            <m:t>𝑣𝑎𝑟</m:t>
                          </m:r>
                        </m:e>
                      </m:func>
                      <m:r>
                        <a:rPr kumimoji="1" lang="en-US" altLang="ja-JP" sz="2400" b="0" i="1" smtClean="0">
                          <a:latin typeface="Cambria Math" panose="02040503050406030204" pitchFamily="18" charset="0"/>
                          <a:ea typeface="メイリオ" panose="020B0604030504040204" pitchFamily="50" charset="-128"/>
                        </a:rPr>
                        <m:t>=</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i="1">
                                  <a:latin typeface="Cambria Math" panose="02040503050406030204" pitchFamily="18" charset="0"/>
                                  <a:ea typeface="Cambria Math" panose="02040503050406030204" pitchFamily="18" charset="0"/>
                                </a:rPr>
                                <m:t>𝑢</m:t>
                              </m:r>
                            </m:lim>
                          </m:limLow>
                        </m:fName>
                        <m:e>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𝑁</m:t>
                              </m:r>
                            </m:den>
                          </m:f>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𝒖</m:t>
                              </m:r>
                            </m:e>
                            <m:sup>
                              <m:r>
                                <a:rPr kumimoji="1" lang="en-US" altLang="ja-JP" sz="2400" b="1" i="1">
                                  <a:latin typeface="Cambria Math" panose="02040503050406030204" pitchFamily="18" charset="0"/>
                                  <a:ea typeface="メイリオ" panose="020B0604030504040204" pitchFamily="50" charset="-128"/>
                                </a:rPr>
                                <m:t>𝑻</m:t>
                              </m:r>
                            </m:sup>
                          </m:sSup>
                          <m:r>
                            <a:rPr kumimoji="1" lang="el-GR" altLang="ja-JP" sz="2400" b="1" i="1">
                              <a:latin typeface="Cambria Math" panose="02040503050406030204" pitchFamily="18" charset="0"/>
                              <a:ea typeface="Cambria Math" panose="02040503050406030204" pitchFamily="18" charset="0"/>
                            </a:rPr>
                            <m:t>𝜮</m:t>
                          </m:r>
                        </m:e>
                      </m:func>
                      <m:r>
                        <a:rPr kumimoji="1" lang="en-US" altLang="ja-JP" sz="2400" b="1" i="1">
                          <a:latin typeface="Cambria Math" panose="02040503050406030204" pitchFamily="18" charset="0"/>
                          <a:ea typeface="Cambria Math" panose="02040503050406030204" pitchFamily="18" charset="0"/>
                        </a:rPr>
                        <m:t>𝒖</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5B8C6FF3-E009-CD9D-6806-F84593E27232}"/>
                  </a:ext>
                </a:extLst>
              </p:cNvPr>
              <p:cNvSpPr txBox="1">
                <a:spLocks noRot="1" noChangeAspect="1" noMove="1" noResize="1" noEditPoints="1" noAdjustHandles="1" noChangeArrowheads="1" noChangeShapeType="1" noTextEdit="1"/>
              </p:cNvSpPr>
              <p:nvPr/>
            </p:nvSpPr>
            <p:spPr>
              <a:xfrm>
                <a:off x="1473481" y="1654945"/>
                <a:ext cx="4498026" cy="8334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9F221C6-AAA3-E4FB-DD18-B3019598D09F}"/>
                  </a:ext>
                </a:extLst>
              </p:cNvPr>
              <p:cNvSpPr txBox="1"/>
              <p:nvPr/>
            </p:nvSpPr>
            <p:spPr>
              <a:xfrm>
                <a:off x="991389" y="1187181"/>
                <a:ext cx="6085127"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最大化するような</a:t>
                </a:r>
                <a14:m>
                  <m:oMath xmlns:m="http://schemas.openxmlformats.org/officeDocument/2006/math">
                    <m:r>
                      <a:rPr kumimoji="1" lang="en-US" altLang="ja-JP" sz="2400" b="1" i="1">
                        <a:latin typeface="Cambria Math" panose="02040503050406030204" pitchFamily="18" charset="0"/>
                        <a:ea typeface="Cambria Math" panose="02040503050406030204" pitchFamily="18" charset="0"/>
                      </a:rPr>
                      <m:t>𝒖</m:t>
                    </m:r>
                  </m:oMath>
                </a14:m>
                <a:r>
                  <a:rPr kumimoji="1" lang="ja-JP" altLang="en-US" sz="2400" dirty="0">
                    <a:latin typeface="メイリオ" panose="020B0604030504040204" pitchFamily="50" charset="-128"/>
                    <a:ea typeface="メイリオ" panose="020B0604030504040204" pitchFamily="50" charset="-128"/>
                  </a:rPr>
                  <a:t>が主成分ベクトル</a:t>
                </a:r>
              </a:p>
            </p:txBody>
          </p:sp>
        </mc:Choice>
        <mc:Fallback xmlns="">
          <p:sp>
            <p:nvSpPr>
              <p:cNvPr id="4" name="テキスト ボックス 3">
                <a:extLst>
                  <a:ext uri="{FF2B5EF4-FFF2-40B4-BE49-F238E27FC236}">
                    <a16:creationId xmlns:a16="http://schemas.microsoft.com/office/drawing/2014/main" id="{99F221C6-AAA3-E4FB-DD18-B3019598D09F}"/>
                  </a:ext>
                </a:extLst>
              </p:cNvPr>
              <p:cNvSpPr txBox="1">
                <a:spLocks noRot="1" noChangeAspect="1" noMove="1" noResize="1" noEditPoints="1" noAdjustHandles="1" noChangeArrowheads="1" noChangeShapeType="1" noTextEdit="1"/>
              </p:cNvSpPr>
              <p:nvPr/>
            </p:nvSpPr>
            <p:spPr>
              <a:xfrm>
                <a:off x="991389" y="1187181"/>
                <a:ext cx="6085127" cy="461665"/>
              </a:xfrm>
              <a:prstGeom prst="rect">
                <a:avLst/>
              </a:prstGeom>
              <a:blipFill>
                <a:blip r:embed="rId3"/>
                <a:stretch>
                  <a:fillRect t="-8000" r="-802"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1D4DCE7-9A46-F699-522E-E673C9129C65}"/>
                  </a:ext>
                </a:extLst>
              </p:cNvPr>
              <p:cNvSpPr txBox="1"/>
              <p:nvPr/>
            </p:nvSpPr>
            <p:spPr>
              <a:xfrm>
                <a:off x="1608605" y="2598003"/>
                <a:ext cx="8998435" cy="1015663"/>
              </a:xfrm>
              <a:prstGeom prst="rect">
                <a:avLst/>
              </a:prstGeom>
              <a:noFill/>
            </p:spPr>
            <p:txBody>
              <a:bodyPr wrap="square" rtlCol="0">
                <a:spAutoFit/>
              </a:bodyPr>
              <a:lstStyle/>
              <a:p>
                <a:pPr marL="457200" indent="-457200">
                  <a:buFont typeface="+mj-lt"/>
                  <a:buAutoNum type="arabicPeriod"/>
                </a:pPr>
                <a:r>
                  <a:rPr kumimoji="1" lang="ja-JP" altLang="en-US" sz="2000" dirty="0">
                    <a:solidFill>
                      <a:srgbClr val="FF0000"/>
                    </a:solidFill>
                    <a:latin typeface="メイリオ" panose="020B0604030504040204" pitchFamily="50" charset="-128"/>
                    <a:ea typeface="メイリオ" panose="020B0604030504040204" pitchFamily="50" charset="-128"/>
                  </a:rPr>
                  <a:t>このような</a:t>
                </a:r>
                <a14:m>
                  <m:oMath xmlns:m="http://schemas.openxmlformats.org/officeDocument/2006/math">
                    <m:r>
                      <a:rPr kumimoji="1" lang="en-US" altLang="ja-JP" sz="2000" b="1" i="1" smtClean="0">
                        <a:solidFill>
                          <a:srgbClr val="FF0000"/>
                        </a:solidFill>
                        <a:latin typeface="Cambria Math" panose="02040503050406030204" pitchFamily="18" charset="0"/>
                        <a:ea typeface="Cambria Math" panose="02040503050406030204" pitchFamily="18" charset="0"/>
                      </a:rPr>
                      <m:t>𝒖</m:t>
                    </m:r>
                  </m:oMath>
                </a14:m>
                <a:r>
                  <a:rPr kumimoji="1" lang="ja-JP" altLang="en-US" sz="2000" b="0" dirty="0">
                    <a:solidFill>
                      <a:srgbClr val="FF0000"/>
                    </a:solidFill>
                    <a:latin typeface="メイリオ" panose="020B0604030504040204" pitchFamily="50" charset="-128"/>
                    <a:ea typeface="Cambria Math" panose="02040503050406030204" pitchFamily="18" charset="0"/>
                  </a:rPr>
                  <a:t>は、</a:t>
                </a:r>
                <a:r>
                  <a:rPr kumimoji="1" lang="ja-JP" altLang="en-US" sz="2000" b="0" dirty="0">
                    <a:solidFill>
                      <a:srgbClr val="FF0000"/>
                    </a:solidFill>
                    <a:latin typeface="メイリオ" panose="020B0604030504040204" pitchFamily="50" charset="-128"/>
                    <a:ea typeface="メイリオ" panose="020B0604030504040204" pitchFamily="50" charset="-128"/>
                  </a:rPr>
                  <a:t>共分散行列</a:t>
                </a:r>
                <a14:m>
                  <m:oMath xmlns:m="http://schemas.openxmlformats.org/officeDocument/2006/math">
                    <m:r>
                      <a:rPr kumimoji="1" lang="el-GR" altLang="ja-JP" sz="2000" b="1" i="1">
                        <a:solidFill>
                          <a:srgbClr val="FF0000"/>
                        </a:solidFill>
                        <a:latin typeface="Cambria Math" panose="02040503050406030204" pitchFamily="18" charset="0"/>
                        <a:ea typeface="Cambria Math" panose="02040503050406030204" pitchFamily="18" charset="0"/>
                      </a:rPr>
                      <m:t>𝜮</m:t>
                    </m:r>
                    <m:r>
                      <a:rPr kumimoji="1" lang="ja-JP" altLang="en-US" sz="2000" b="1" i="1" smtClean="0">
                        <a:solidFill>
                          <a:srgbClr val="FF0000"/>
                        </a:solidFill>
                        <a:latin typeface="Cambria Math" panose="02040503050406030204" pitchFamily="18" charset="0"/>
                        <a:ea typeface="Cambria Math" panose="02040503050406030204" pitchFamily="18" charset="0"/>
                      </a:rPr>
                      <m:t>に</m:t>
                    </m:r>
                  </m:oMath>
                </a14:m>
                <a:r>
                  <a:rPr kumimoji="1" lang="ja-JP" altLang="en-US" sz="2000" b="0" dirty="0">
                    <a:solidFill>
                      <a:srgbClr val="FF0000"/>
                    </a:solidFill>
                    <a:latin typeface="メイリオ" panose="020B0604030504040204" pitchFamily="50" charset="-128"/>
                    <a:ea typeface="メイリオ" panose="020B0604030504040204" pitchFamily="50" charset="-128"/>
                  </a:rPr>
                  <a:t>関する固有ベクトルとなる</a:t>
                </a:r>
                <a:r>
                  <a:rPr kumimoji="1" lang="ja-JP" altLang="en-US" sz="2000" dirty="0">
                    <a:solidFill>
                      <a:srgbClr val="FF0000"/>
                    </a:solidFill>
                    <a:latin typeface="メイリオ" panose="020B0604030504040204" pitchFamily="50" charset="-128"/>
                    <a:ea typeface="メイリオ" panose="020B0604030504040204" pitchFamily="50" charset="-128"/>
                  </a:rPr>
                  <a:t>（つまり固有方程式を解けばよい！）</a:t>
                </a:r>
                <a:endParaRPr kumimoji="1" lang="en-US" altLang="ja-JP" sz="2000" dirty="0">
                  <a:solidFill>
                    <a:srgbClr val="FF0000"/>
                  </a:solidFill>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b="0" dirty="0">
                    <a:solidFill>
                      <a:srgbClr val="FF0000"/>
                    </a:solidFill>
                    <a:latin typeface="メイリオ" panose="020B0604030504040204" pitchFamily="50" charset="-128"/>
                    <a:ea typeface="メイリオ" panose="020B0604030504040204" pitchFamily="50" charset="-128"/>
                  </a:rPr>
                  <a:t>固有方程式の解になるという証明は最終頁を参考にしてください</a:t>
                </a:r>
                <a:endParaRPr kumimoji="1" lang="en-US" altLang="ja-JP" sz="2000" b="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31D4DCE7-9A46-F699-522E-E673C9129C65}"/>
                  </a:ext>
                </a:extLst>
              </p:cNvPr>
              <p:cNvSpPr txBox="1">
                <a:spLocks noRot="1" noChangeAspect="1" noMove="1" noResize="1" noEditPoints="1" noAdjustHandles="1" noChangeArrowheads="1" noChangeShapeType="1" noTextEdit="1"/>
              </p:cNvSpPr>
              <p:nvPr/>
            </p:nvSpPr>
            <p:spPr>
              <a:xfrm>
                <a:off x="1608605" y="2598003"/>
                <a:ext cx="8998435" cy="1015663"/>
              </a:xfrm>
              <a:prstGeom prst="rect">
                <a:avLst/>
              </a:prstGeom>
              <a:blipFill>
                <a:blip r:embed="rId4"/>
                <a:stretch>
                  <a:fillRect l="-1152" t="-10180" b="-1556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0CB207B-A857-2C95-100E-CD031E83CAAB}"/>
              </a:ext>
            </a:extLst>
          </p:cNvPr>
          <p:cNvSpPr txBox="1"/>
          <p:nvPr/>
        </p:nvSpPr>
        <p:spPr>
          <a:xfrm>
            <a:off x="991389" y="3971805"/>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67A6380-04DD-32FE-A4EC-A43C4E4A4613}"/>
                  </a:ext>
                </a:extLst>
              </p:cNvPr>
              <p:cNvSpPr txBox="1"/>
              <p:nvPr/>
            </p:nvSpPr>
            <p:spPr>
              <a:xfrm>
                <a:off x="1853163" y="4620572"/>
                <a:ext cx="126739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l-GR" altLang="ja-JP" sz="2400" b="1" i="1" smtClean="0">
                          <a:latin typeface="Cambria Math" panose="02040503050406030204" pitchFamily="18" charset="0"/>
                          <a:ea typeface="Cambria Math" panose="02040503050406030204" pitchFamily="18" charset="0"/>
                        </a:rPr>
                        <m:t>𝜮</m:t>
                      </m:r>
                      <m:r>
                        <a:rPr kumimoji="1" lang="en-US" altLang="ja-JP" sz="2400" b="1" i="1">
                          <a:latin typeface="Cambria Math" panose="02040503050406030204" pitchFamily="18" charset="0"/>
                          <a:ea typeface="Cambria Math" panose="02040503050406030204" pitchFamily="18" charset="0"/>
                        </a:rPr>
                        <m:t>𝒖</m:t>
                      </m:r>
                      <m:r>
                        <a:rPr kumimoji="1" lang="en-US" altLang="ja-JP" sz="2400" b="1" i="1" smtClean="0">
                          <a:latin typeface="Cambria Math" panose="02040503050406030204" pitchFamily="18" charset="0"/>
                          <a:ea typeface="Cambria Math" panose="02040503050406030204" pitchFamily="18" charset="0"/>
                        </a:rPr>
                        <m:t>=</m:t>
                      </m:r>
                      <m:r>
                        <a:rPr kumimoji="1" lang="ja-JP" altLang="en-US" sz="2400" b="1" i="1" smtClean="0">
                          <a:latin typeface="Cambria Math" panose="02040503050406030204" pitchFamily="18" charset="0"/>
                          <a:ea typeface="Cambria Math" panose="02040503050406030204" pitchFamily="18" charset="0"/>
                        </a:rPr>
                        <m:t>𝝀𝝁</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867A6380-04DD-32FE-A4EC-A43C4E4A4613}"/>
                  </a:ext>
                </a:extLst>
              </p:cNvPr>
              <p:cNvSpPr txBox="1">
                <a:spLocks noRot="1" noChangeAspect="1" noMove="1" noResize="1" noEditPoints="1" noAdjustHandles="1" noChangeArrowheads="1" noChangeShapeType="1" noTextEdit="1"/>
              </p:cNvSpPr>
              <p:nvPr/>
            </p:nvSpPr>
            <p:spPr>
              <a:xfrm>
                <a:off x="1853163" y="4620572"/>
                <a:ext cx="1267398" cy="369332"/>
              </a:xfrm>
              <a:prstGeom prst="rect">
                <a:avLst/>
              </a:prstGeom>
              <a:blipFill>
                <a:blip r:embed="rId5"/>
                <a:stretch>
                  <a:fillRect l="-4327" t="-4918" r="-6250"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C14C1F87-D169-4D6A-E964-03E962BA27E3}"/>
                  </a:ext>
                </a:extLst>
              </p:cNvPr>
              <p:cNvSpPr txBox="1"/>
              <p:nvPr/>
            </p:nvSpPr>
            <p:spPr>
              <a:xfrm>
                <a:off x="1069367" y="5209154"/>
                <a:ext cx="10998988" cy="1015663"/>
              </a:xfrm>
              <a:prstGeom prst="rect">
                <a:avLst/>
              </a:prstGeom>
              <a:noFill/>
            </p:spPr>
            <p:txBody>
              <a:bodyPr wrap="square" rtlCol="0">
                <a:spAutoFit/>
              </a:bodyPr>
              <a:lstStyle/>
              <a:p>
                <a:pPr marL="457200" indent="-457200">
                  <a:buFont typeface="+mj-lt"/>
                  <a:buAutoNum type="arabicPeriod"/>
                </a:pPr>
                <a14:m>
                  <m:oMath xmlns:m="http://schemas.openxmlformats.org/officeDocument/2006/math">
                    <m:r>
                      <a:rPr kumimoji="1" lang="el-GR" altLang="ja-JP" sz="2000" b="1" i="1" smtClean="0">
                        <a:latin typeface="Cambria Math" panose="02040503050406030204" pitchFamily="18" charset="0"/>
                        <a:ea typeface="Cambria Math" panose="02040503050406030204" pitchFamily="18" charset="0"/>
                      </a:rPr>
                      <m:t>𝜮</m:t>
                    </m:r>
                  </m:oMath>
                </a14:m>
                <a:r>
                  <a:rPr kumimoji="1" lang="ja-JP" altLang="en-US" sz="2000" dirty="0">
                    <a:latin typeface="メイリオ" panose="020B0604030504040204" pitchFamily="50" charset="-128"/>
                    <a:ea typeface="メイリオ" panose="020B0604030504040204" pitchFamily="50" charset="-128"/>
                  </a:rPr>
                  <a:t>が正定値な</a:t>
                </a:r>
                <a:r>
                  <a:rPr kumimoji="1" lang="en-US" altLang="ja-JP" sz="2000" dirty="0" err="1">
                    <a:latin typeface="メイリオ" panose="020B0604030504040204" pitchFamily="50" charset="-128"/>
                    <a:ea typeface="メイリオ" panose="020B0604030504040204" pitchFamily="50" charset="-128"/>
                  </a:rPr>
                  <a:t>m×m</a:t>
                </a:r>
                <a:r>
                  <a:rPr kumimoji="1" lang="ja-JP" altLang="en-US" sz="2000" dirty="0">
                    <a:latin typeface="メイリオ" panose="020B0604030504040204" pitchFamily="50" charset="-128"/>
                    <a:ea typeface="メイリオ" panose="020B0604030504040204" pitchFamily="50" charset="-128"/>
                  </a:rPr>
                  <a:t>行列ならば、</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個の解（固有値</a:t>
                </a:r>
                <a14:m>
                  <m:oMath xmlns:m="http://schemas.openxmlformats.org/officeDocument/2006/math">
                    <m:r>
                      <a:rPr kumimoji="1" lang="ja-JP" altLang="en-US" sz="2000" b="1" i="1" dirty="0">
                        <a:latin typeface="Cambria Math" panose="02040503050406030204" pitchFamily="18" charset="0"/>
                        <a:ea typeface="Cambria Math" panose="02040503050406030204" pitchFamily="18" charset="0"/>
                      </a:rPr>
                      <m:t>）</m:t>
                    </m:r>
                    <m:r>
                      <a:rPr kumimoji="1" lang="ja-JP" altLang="en-US" sz="2000" b="1" i="1">
                        <a:latin typeface="Cambria Math" panose="02040503050406030204" pitchFamily="18" charset="0"/>
                        <a:ea typeface="Cambria Math" panose="02040503050406030204" pitchFamily="18" charset="0"/>
                      </a:rPr>
                      <m:t>𝝀</m:t>
                    </m:r>
                    <m:r>
                      <a:rPr kumimoji="1" lang="en-US" altLang="ja-JP" sz="2000" b="1" i="1" smtClean="0">
                        <a:latin typeface="Cambria Math" panose="02040503050406030204" pitchFamily="18" charset="0"/>
                        <a:ea typeface="Cambria Math" panose="02040503050406030204" pitchFamily="18" charset="0"/>
                      </a:rPr>
                      <m:t>={</m:t>
                    </m:r>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1</m:t>
                        </m:r>
                      </m:sub>
                    </m:sSub>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b="0" i="1">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2</m:t>
                        </m:r>
                      </m:sub>
                    </m:sSub>
                    <m:r>
                      <a:rPr kumimoji="1" lang="en-US" altLang="ja-JP" sz="2000" b="0" i="1" smtClean="0">
                        <a:latin typeface="Cambria Math" panose="02040503050406030204" pitchFamily="18" charset="0"/>
                        <a:ea typeface="Cambria Math" panose="02040503050406030204" pitchFamily="18" charset="0"/>
                      </a:rPr>
                      <m:t>&gt;,..,&gt;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b="0" i="1">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𝑚</m:t>
                        </m:r>
                      </m:sub>
                    </m:sSub>
                  </m:oMath>
                </a14:m>
                <a:r>
                  <a:rPr kumimoji="1" lang="en-US" altLang="ja-JP" sz="2000" dirty="0">
                    <a:latin typeface="メイリオ" panose="020B0604030504040204" pitchFamily="50" charset="-128"/>
                    <a:ea typeface="メイリオ" panose="020B0604030504040204" pitchFamily="50" charset="-128"/>
                  </a:rPr>
                  <a:t>}&gt;0</a:t>
                </a:r>
                <a:r>
                  <a:rPr kumimoji="1" lang="ja-JP" altLang="en-US" sz="2000" dirty="0">
                    <a:latin typeface="メイリオ" panose="020B0604030504040204" pitchFamily="50" charset="-128"/>
                    <a:ea typeface="メイリオ" panose="020B0604030504040204" pitchFamily="50" charset="-128"/>
                  </a:rPr>
                  <a:t>が得られる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最大固有値</a:t>
                </a:r>
                <a14:m>
                  <m:oMath xmlns:m="http://schemas.openxmlformats.org/officeDocument/2006/math">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1</m:t>
                        </m:r>
                      </m:sub>
                    </m:sSub>
                  </m:oMath>
                </a14:m>
                <a:r>
                  <a:rPr kumimoji="1" lang="ja-JP" altLang="en-US" sz="2000" dirty="0">
                    <a:latin typeface="メイリオ" panose="020B0604030504040204" pitchFamily="50" charset="-128"/>
                    <a:ea typeface="メイリオ" panose="020B0604030504040204" pitchFamily="50" charset="-128"/>
                  </a:rPr>
                  <a:t>に対応する固有ベクトル</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ja-JP" altLang="en-US" sz="2000" b="1" i="1" smtClean="0">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ja-JP" altLang="en-US" sz="2000" dirty="0">
                    <a:latin typeface="メイリオ" panose="020B0604030504040204" pitchFamily="50" charset="-128"/>
                    <a:ea typeface="メイリオ" panose="020B0604030504040204" pitchFamily="50" charset="-128"/>
                  </a:rPr>
                  <a:t>が第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同様に</a:t>
                </a:r>
                <a14:m>
                  <m:oMath xmlns:m="http://schemas.openxmlformats.org/officeDocument/2006/math">
                    <m:sSub>
                      <m:sSubPr>
                        <m:ctrlPr>
                          <a:rPr kumimoji="1" lang="en-US" altLang="ja-JP" sz="2000" i="1" smtClean="0">
                            <a:latin typeface="Cambria Math" panose="02040503050406030204" pitchFamily="18" charset="0"/>
                            <a:ea typeface="Cambria Math" panose="02040503050406030204" pitchFamily="18" charset="0"/>
                          </a:rPr>
                        </m:ctrlPr>
                      </m:sSubPr>
                      <m:e>
                        <m:r>
                          <a:rPr kumimoji="1" lang="ja-JP" altLang="en-US" sz="2000" b="0" i="1" smtClean="0">
                            <a:latin typeface="Cambria Math" panose="02040503050406030204" pitchFamily="18" charset="0"/>
                            <a:ea typeface="Cambria Math" panose="02040503050406030204" pitchFamily="18" charset="0"/>
                          </a:rPr>
                          <m:t>𝜆</m:t>
                        </m:r>
                      </m:e>
                      <m:sub>
                        <m:r>
                          <a:rPr kumimoji="1" lang="en-US" altLang="ja-JP" sz="2000" b="0" i="1" smtClean="0">
                            <a:latin typeface="Cambria Math" panose="02040503050406030204" pitchFamily="18" charset="0"/>
                            <a:ea typeface="Cambria Math" panose="02040503050406030204" pitchFamily="18" charset="0"/>
                          </a:rPr>
                          <m:t>𝑚</m:t>
                        </m:r>
                      </m:sub>
                    </m:sSub>
                  </m:oMath>
                </a14:m>
                <a:r>
                  <a:rPr kumimoji="1" lang="ja-JP" altLang="en-US" sz="2000" dirty="0">
                    <a:latin typeface="メイリオ" panose="020B0604030504040204" pitchFamily="50" charset="-128"/>
                    <a:ea typeface="メイリオ" panose="020B0604030504040204" pitchFamily="50" charset="-128"/>
                  </a:rPr>
                  <a:t>に対応する固有ベクトル</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ja-JP" altLang="en-US" sz="2000" b="1" i="1">
                            <a:latin typeface="Cambria Math" panose="02040503050406030204" pitchFamily="18" charset="0"/>
                            <a:ea typeface="メイリオ" panose="020B0604030504040204" pitchFamily="50" charset="-128"/>
                          </a:rPr>
                          <m:t>𝝁</m:t>
                        </m:r>
                      </m:e>
                      <m:sub>
                        <m:r>
                          <a:rPr kumimoji="1" lang="en-US" altLang="ja-JP" sz="2000" b="1" i="1" smtClean="0">
                            <a:latin typeface="Cambria Math" panose="02040503050406030204" pitchFamily="18" charset="0"/>
                            <a:ea typeface="メイリオ" panose="020B0604030504040204" pitchFamily="50" charset="-128"/>
                          </a:rPr>
                          <m:t>𝒎</m:t>
                        </m:r>
                      </m:sub>
                    </m:sSub>
                  </m:oMath>
                </a14:m>
                <a:r>
                  <a:rPr kumimoji="1" lang="ja-JP" altLang="en-US" sz="2000" dirty="0">
                    <a:latin typeface="メイリオ" panose="020B0604030504040204" pitchFamily="50" charset="-128"/>
                    <a:ea typeface="メイリオ" panose="020B0604030504040204" pitchFamily="50" charset="-128"/>
                  </a:rPr>
                  <a:t>が第</a:t>
                </a:r>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主成分ベクトル</a:t>
                </a:r>
              </a:p>
            </p:txBody>
          </p:sp>
        </mc:Choice>
        <mc:Fallback xmlns="">
          <p:sp>
            <p:nvSpPr>
              <p:cNvPr id="11" name="テキスト ボックス 10">
                <a:extLst>
                  <a:ext uri="{FF2B5EF4-FFF2-40B4-BE49-F238E27FC236}">
                    <a16:creationId xmlns:a16="http://schemas.microsoft.com/office/drawing/2014/main" id="{C14C1F87-D169-4D6A-E964-03E962BA27E3}"/>
                  </a:ext>
                </a:extLst>
              </p:cNvPr>
              <p:cNvSpPr txBox="1">
                <a:spLocks noRot="1" noChangeAspect="1" noMove="1" noResize="1" noEditPoints="1" noAdjustHandles="1" noChangeArrowheads="1" noChangeShapeType="1" noTextEdit="1"/>
              </p:cNvSpPr>
              <p:nvPr/>
            </p:nvSpPr>
            <p:spPr>
              <a:xfrm>
                <a:off x="1069367" y="5209154"/>
                <a:ext cx="10998988" cy="1015663"/>
              </a:xfrm>
              <a:prstGeom prst="rect">
                <a:avLst/>
              </a:prstGeom>
              <a:blipFill>
                <a:blip r:embed="rId6"/>
                <a:stretch>
                  <a:fillRect l="-942" t="-5422" r="-499" b="-162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FAEDADB-9EFE-3BFB-F02C-4055E7C1AF64}"/>
                  </a:ext>
                </a:extLst>
              </p:cNvPr>
              <p:cNvSpPr txBox="1"/>
              <p:nvPr/>
            </p:nvSpPr>
            <p:spPr>
              <a:xfrm>
                <a:off x="5971507" y="1884161"/>
                <a:ext cx="5679247" cy="466666"/>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subject to  </a:t>
                </a: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d>
                          <m:dPr>
                            <m:begChr m:val="‖"/>
                            <m:endChr m:val="‖"/>
                            <m:ctrlPr>
                              <a:rPr kumimoji="1" lang="en-US" altLang="ja-JP" sz="2400" b="1" i="1" smtClean="0">
                                <a:latin typeface="Cambria Math" panose="02040503050406030204" pitchFamily="18" charset="0"/>
                                <a:ea typeface="メイリオ" panose="020B0604030504040204" pitchFamily="50" charset="-128"/>
                              </a:rPr>
                            </m:ctrlPr>
                          </m:dPr>
                          <m:e>
                            <m:r>
                              <a:rPr kumimoji="1" lang="en-US" altLang="ja-JP" sz="2400" b="1" i="1" smtClean="0">
                                <a:latin typeface="Cambria Math" panose="02040503050406030204" pitchFamily="18" charset="0"/>
                                <a:ea typeface="メイリオ" panose="020B0604030504040204" pitchFamily="50" charset="-128"/>
                              </a:rPr>
                              <m:t>𝒖</m:t>
                            </m:r>
                          </m:e>
                        </m:d>
                      </m:e>
                      <m:sup>
                        <m:r>
                          <a:rPr kumimoji="1" lang="en-US" altLang="ja-JP" sz="2400" b="0" i="1" smtClean="0">
                            <a:latin typeface="Cambria Math" panose="02040503050406030204" pitchFamily="18" charset="0"/>
                            <a:ea typeface="メイリオ" panose="020B0604030504040204" pitchFamily="50" charset="-128"/>
                          </a:rPr>
                          <m:t>2</m:t>
                        </m:r>
                      </m:sup>
                    </m:s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𝑢</m:t>
                        </m:r>
                      </m:e>
                      <m:sub>
                        <m:r>
                          <a:rPr kumimoji="1" lang="en-US" altLang="ja-JP" sz="2400" b="0" i="1" smtClean="0">
                            <a:latin typeface="Cambria Math" panose="02040503050406030204" pitchFamily="18" charset="0"/>
                            <a:ea typeface="メイリオ" panose="020B0604030504040204" pitchFamily="50" charset="-128"/>
                          </a:rPr>
                          <m:t>𝑚</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b="0" i="1" smtClean="0">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2FAEDADB-9EFE-3BFB-F02C-4055E7C1AF64}"/>
                  </a:ext>
                </a:extLst>
              </p:cNvPr>
              <p:cNvSpPr txBox="1">
                <a:spLocks noRot="1" noChangeAspect="1" noMove="1" noResize="1" noEditPoints="1" noAdjustHandles="1" noChangeArrowheads="1" noChangeShapeType="1" noTextEdit="1"/>
              </p:cNvSpPr>
              <p:nvPr/>
            </p:nvSpPr>
            <p:spPr>
              <a:xfrm>
                <a:off x="5971507" y="1884161"/>
                <a:ext cx="5679247" cy="466666"/>
              </a:xfrm>
              <a:prstGeom prst="rect">
                <a:avLst/>
              </a:prstGeom>
              <a:blipFill>
                <a:blip r:embed="rId7"/>
                <a:stretch>
                  <a:fillRect l="-1719" t="-6494" b="-3116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4D1E700-62C7-A24F-0A4B-498EB04EDB89}"/>
              </a:ext>
            </a:extLst>
          </p:cNvPr>
          <p:cNvSpPr txBox="1"/>
          <p:nvPr/>
        </p:nvSpPr>
        <p:spPr>
          <a:xfrm>
            <a:off x="311825" y="6334298"/>
            <a:ext cx="11880175"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共分散行列さえ求めれば、固有方程式にあてはめるだけで主成分ベクトルは求まる</a:t>
            </a:r>
          </a:p>
        </p:txBody>
      </p:sp>
    </p:spTree>
    <p:extLst>
      <p:ext uri="{BB962C8B-B14F-4D97-AF65-F5344CB8AC3E}">
        <p14:creationId xmlns:p14="http://schemas.microsoft.com/office/powerpoint/2010/main" val="269150440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94553</TotalTime>
  <Words>5218</Words>
  <Application>Microsoft Office PowerPoint</Application>
  <PresentationFormat>ワイド画面</PresentationFormat>
  <Paragraphs>714</Paragraphs>
  <Slides>52</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52</vt:i4>
      </vt:variant>
    </vt:vector>
  </HeadingPairs>
  <TitlesOfParts>
    <vt:vector size="60"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985</cp:revision>
  <dcterms:created xsi:type="dcterms:W3CDTF">2017-07-18T05:09:25Z</dcterms:created>
  <dcterms:modified xsi:type="dcterms:W3CDTF">2024-12-19T03:48:44Z</dcterms:modified>
</cp:coreProperties>
</file>