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536" r:id="rId3"/>
    <p:sldId id="561" r:id="rId4"/>
    <p:sldId id="560" r:id="rId5"/>
    <p:sldId id="538" r:id="rId6"/>
    <p:sldId id="539" r:id="rId7"/>
    <p:sldId id="563" r:id="rId8"/>
    <p:sldId id="562" r:id="rId9"/>
    <p:sldId id="540" r:id="rId10"/>
    <p:sldId id="541" r:id="rId11"/>
    <p:sldId id="542" r:id="rId12"/>
    <p:sldId id="472" r:id="rId13"/>
    <p:sldId id="544" r:id="rId14"/>
    <p:sldId id="543" r:id="rId15"/>
    <p:sldId id="473" r:id="rId16"/>
    <p:sldId id="564" r:id="rId17"/>
    <p:sldId id="532" r:id="rId18"/>
    <p:sldId id="531" r:id="rId19"/>
    <p:sldId id="525" r:id="rId20"/>
    <p:sldId id="476" r:id="rId21"/>
    <p:sldId id="483" r:id="rId22"/>
    <p:sldId id="534" r:id="rId23"/>
    <p:sldId id="485" r:id="rId24"/>
    <p:sldId id="487" r:id="rId25"/>
    <p:sldId id="530" r:id="rId26"/>
    <p:sldId id="547" r:id="rId27"/>
    <p:sldId id="557" r:id="rId28"/>
    <p:sldId id="277" r:id="rId29"/>
    <p:sldId id="548" r:id="rId30"/>
    <p:sldId id="504" r:id="rId31"/>
    <p:sldId id="521" r:id="rId32"/>
    <p:sldId id="549" r:id="rId33"/>
    <p:sldId id="468" r:id="rId34"/>
    <p:sldId id="558" r:id="rId35"/>
    <p:sldId id="559" r:id="rId36"/>
    <p:sldId id="554" r:id="rId37"/>
    <p:sldId id="555" r:id="rId38"/>
    <p:sldId id="556" r:id="rId39"/>
    <p:sldId id="53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6A6A6"/>
    <a:srgbClr val="4472C4"/>
    <a:srgbClr val="BFBFBF"/>
    <a:srgbClr val="FFFFFF"/>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FD59D-920B-4469-9E1D-462DF5A9EBE3}"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2B14DA7E-FEFC-45DD-A9D4-79CFC16FB596}">
      <dgm:prSet/>
      <dgm:spPr/>
      <dgm:t>
        <a:bodyPr/>
        <a:lstStyle/>
        <a:p>
          <a:r>
            <a:rPr kumimoji="1" lang="ja-JP" b="1" dirty="0"/>
            <a:t>データ空間上で散らばり方向の要約軸を見つける</a:t>
          </a:r>
          <a:endParaRPr lang="ja-JP" b="1" dirty="0"/>
        </a:p>
      </dgm:t>
    </dgm:pt>
    <dgm:pt modelId="{F2175188-4105-4181-8364-4103E176A4DA}" type="parTrans" cxnId="{F942B5AF-DDC1-4756-9ABC-0FAD192113C6}">
      <dgm:prSet/>
      <dgm:spPr/>
      <dgm:t>
        <a:bodyPr/>
        <a:lstStyle/>
        <a:p>
          <a:endParaRPr kumimoji="1" lang="ja-JP" altLang="en-US" b="1"/>
        </a:p>
      </dgm:t>
    </dgm:pt>
    <dgm:pt modelId="{EF2998F2-81A8-4E7E-8AC4-25734DC30DAC}" type="sibTrans" cxnId="{F942B5AF-DDC1-4756-9ABC-0FAD192113C6}">
      <dgm:prSet/>
      <dgm:spPr/>
      <dgm:t>
        <a:bodyPr/>
        <a:lstStyle/>
        <a:p>
          <a:endParaRPr kumimoji="1" lang="ja-JP" altLang="en-US" b="1"/>
        </a:p>
      </dgm:t>
    </dgm:pt>
    <dgm:pt modelId="{E36F641D-218D-4A5E-98EC-7150F5201607}">
      <dgm:prSet/>
      <dgm:spPr/>
      <dgm:t>
        <a:bodyPr/>
        <a:lstStyle/>
        <a:p>
          <a:r>
            <a:rPr kumimoji="1" lang="ja-JP" b="1"/>
            <a:t>いくつかの要約軸だけを</a:t>
          </a:r>
          <a:r>
            <a:rPr kumimoji="1" lang="en-US" b="1"/>
            <a:t>x,y,..</a:t>
          </a:r>
          <a:r>
            <a:rPr kumimoji="1" lang="ja-JP" b="1"/>
            <a:t>軸にしてデータを写像する</a:t>
          </a:r>
          <a:endParaRPr lang="ja-JP" b="1"/>
        </a:p>
      </dgm:t>
    </dgm:pt>
    <dgm:pt modelId="{217AEC25-D946-49EC-9524-B15BD4899AC3}" type="parTrans" cxnId="{EFC23C2C-2B9A-434F-85B9-ABCED2CB435F}">
      <dgm:prSet/>
      <dgm:spPr/>
      <dgm:t>
        <a:bodyPr/>
        <a:lstStyle/>
        <a:p>
          <a:endParaRPr kumimoji="1" lang="ja-JP" altLang="en-US" b="1"/>
        </a:p>
      </dgm:t>
    </dgm:pt>
    <dgm:pt modelId="{7EFDBF3B-B3DF-44D0-A3C8-E71B36BED3A1}" type="sibTrans" cxnId="{EFC23C2C-2B9A-434F-85B9-ABCED2CB435F}">
      <dgm:prSet/>
      <dgm:spPr/>
      <dgm:t>
        <a:bodyPr/>
        <a:lstStyle/>
        <a:p>
          <a:endParaRPr kumimoji="1" lang="ja-JP" altLang="en-US" b="1"/>
        </a:p>
      </dgm:t>
    </dgm:pt>
    <dgm:pt modelId="{17DDCBE1-5774-4909-9F3F-66D3C8561D16}" type="pres">
      <dgm:prSet presAssocID="{D3CFD59D-920B-4469-9E1D-462DF5A9EBE3}" presName="Name0" presStyleCnt="0">
        <dgm:presLayoutVars>
          <dgm:dir/>
          <dgm:resizeHandles val="exact"/>
        </dgm:presLayoutVars>
      </dgm:prSet>
      <dgm:spPr/>
    </dgm:pt>
    <dgm:pt modelId="{99355269-20C2-4CD1-958D-CFB774D079A1}" type="pres">
      <dgm:prSet presAssocID="{2B14DA7E-FEFC-45DD-A9D4-79CFC16FB596}" presName="parTxOnly" presStyleLbl="node1" presStyleIdx="0" presStyleCnt="2" custScaleX="111391">
        <dgm:presLayoutVars>
          <dgm:bulletEnabled val="1"/>
        </dgm:presLayoutVars>
      </dgm:prSet>
      <dgm:spPr/>
    </dgm:pt>
    <dgm:pt modelId="{C58B2A12-E534-4CCC-8E51-094C290A985B}" type="pres">
      <dgm:prSet presAssocID="{EF2998F2-81A8-4E7E-8AC4-25734DC30DAC}" presName="parSpace" presStyleCnt="0"/>
      <dgm:spPr/>
    </dgm:pt>
    <dgm:pt modelId="{66B098B4-577D-40DC-8CB4-339CE7321DEC}" type="pres">
      <dgm:prSet presAssocID="{E36F641D-218D-4A5E-98EC-7150F5201607}" presName="parTxOnly" presStyleLbl="node1" presStyleIdx="1" presStyleCnt="2">
        <dgm:presLayoutVars>
          <dgm:bulletEnabled val="1"/>
        </dgm:presLayoutVars>
      </dgm:prSet>
      <dgm:spPr/>
    </dgm:pt>
  </dgm:ptLst>
  <dgm:cxnLst>
    <dgm:cxn modelId="{71429C1C-8F80-4044-A3A0-C663C3DD95D3}" type="presOf" srcId="{E36F641D-218D-4A5E-98EC-7150F5201607}" destId="{66B098B4-577D-40DC-8CB4-339CE7321DEC}" srcOrd="0" destOrd="0" presId="urn:microsoft.com/office/officeart/2005/8/layout/hChevron3"/>
    <dgm:cxn modelId="{EFC23C2C-2B9A-434F-85B9-ABCED2CB435F}" srcId="{D3CFD59D-920B-4469-9E1D-462DF5A9EBE3}" destId="{E36F641D-218D-4A5E-98EC-7150F5201607}" srcOrd="1" destOrd="0" parTransId="{217AEC25-D946-49EC-9524-B15BD4899AC3}" sibTransId="{7EFDBF3B-B3DF-44D0-A3C8-E71B36BED3A1}"/>
    <dgm:cxn modelId="{9EC94469-6BD6-4BF0-B74E-012FFC9B2CB6}" type="presOf" srcId="{D3CFD59D-920B-4469-9E1D-462DF5A9EBE3}" destId="{17DDCBE1-5774-4909-9F3F-66D3C8561D16}" srcOrd="0" destOrd="0" presId="urn:microsoft.com/office/officeart/2005/8/layout/hChevron3"/>
    <dgm:cxn modelId="{F942B5AF-DDC1-4756-9ABC-0FAD192113C6}" srcId="{D3CFD59D-920B-4469-9E1D-462DF5A9EBE3}" destId="{2B14DA7E-FEFC-45DD-A9D4-79CFC16FB596}" srcOrd="0" destOrd="0" parTransId="{F2175188-4105-4181-8364-4103E176A4DA}" sibTransId="{EF2998F2-81A8-4E7E-8AC4-25734DC30DAC}"/>
    <dgm:cxn modelId="{7F2AE0F2-2C41-4702-A5C2-283AB2F23A1C}" type="presOf" srcId="{2B14DA7E-FEFC-45DD-A9D4-79CFC16FB596}" destId="{99355269-20C2-4CD1-958D-CFB774D079A1}" srcOrd="0" destOrd="0" presId="urn:microsoft.com/office/officeart/2005/8/layout/hChevron3"/>
    <dgm:cxn modelId="{14EA53A7-253E-490F-918D-6D25361EB333}" type="presParOf" srcId="{17DDCBE1-5774-4909-9F3F-66D3C8561D16}" destId="{99355269-20C2-4CD1-958D-CFB774D079A1}" srcOrd="0" destOrd="0" presId="urn:microsoft.com/office/officeart/2005/8/layout/hChevron3"/>
    <dgm:cxn modelId="{C0AC8020-ABA3-4F4A-8274-C6BEF3B4D49B}" type="presParOf" srcId="{17DDCBE1-5774-4909-9F3F-66D3C8561D16}" destId="{C58B2A12-E534-4CCC-8E51-094C290A985B}" srcOrd="1" destOrd="0" presId="urn:microsoft.com/office/officeart/2005/8/layout/hChevron3"/>
    <dgm:cxn modelId="{2E097E29-6A37-4794-8CF5-B60B49B2557A}" type="presParOf" srcId="{17DDCBE1-5774-4909-9F3F-66D3C8561D16}" destId="{66B098B4-577D-40DC-8CB4-339CE7321DEC}"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CFD59D-920B-4469-9E1D-462DF5A9EBE3}"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2B14DA7E-FEFC-45DD-A9D4-79CFC16FB596}">
      <dgm:prSet/>
      <dgm:spPr/>
      <dgm:t>
        <a:bodyPr/>
        <a:lstStyle/>
        <a:p>
          <a:r>
            <a:rPr kumimoji="1" lang="ja-JP" b="1" dirty="0"/>
            <a:t>データ空間上で散らばり方向の要約軸を見つける</a:t>
          </a:r>
          <a:endParaRPr lang="ja-JP" b="1" dirty="0"/>
        </a:p>
      </dgm:t>
    </dgm:pt>
    <dgm:pt modelId="{F2175188-4105-4181-8364-4103E176A4DA}" type="parTrans" cxnId="{F942B5AF-DDC1-4756-9ABC-0FAD192113C6}">
      <dgm:prSet/>
      <dgm:spPr/>
      <dgm:t>
        <a:bodyPr/>
        <a:lstStyle/>
        <a:p>
          <a:endParaRPr kumimoji="1" lang="ja-JP" altLang="en-US" b="1"/>
        </a:p>
      </dgm:t>
    </dgm:pt>
    <dgm:pt modelId="{EF2998F2-81A8-4E7E-8AC4-25734DC30DAC}" type="sibTrans" cxnId="{F942B5AF-DDC1-4756-9ABC-0FAD192113C6}">
      <dgm:prSet/>
      <dgm:spPr/>
      <dgm:t>
        <a:bodyPr/>
        <a:lstStyle/>
        <a:p>
          <a:endParaRPr kumimoji="1" lang="ja-JP" altLang="en-US" b="1"/>
        </a:p>
      </dgm:t>
    </dgm:pt>
    <dgm:pt modelId="{E36F641D-218D-4A5E-98EC-7150F5201607}">
      <dgm:prSet/>
      <dgm:spPr/>
      <dgm:t>
        <a:bodyPr/>
        <a:lstStyle/>
        <a:p>
          <a:r>
            <a:rPr kumimoji="1" lang="ja-JP" b="1" dirty="0"/>
            <a:t>いくつかの要約軸だけを</a:t>
          </a:r>
          <a:r>
            <a:rPr kumimoji="1" lang="en-US" b="1" dirty="0" err="1"/>
            <a:t>x,y</a:t>
          </a:r>
          <a:r>
            <a:rPr kumimoji="1" lang="en-US" b="1" dirty="0"/>
            <a:t>,..</a:t>
          </a:r>
          <a:r>
            <a:rPr kumimoji="1" lang="ja-JP" b="1" dirty="0"/>
            <a:t>軸にしてデータを写像する</a:t>
          </a:r>
          <a:endParaRPr lang="ja-JP" b="1" dirty="0"/>
        </a:p>
      </dgm:t>
    </dgm:pt>
    <dgm:pt modelId="{217AEC25-D946-49EC-9524-B15BD4899AC3}" type="parTrans" cxnId="{EFC23C2C-2B9A-434F-85B9-ABCED2CB435F}">
      <dgm:prSet/>
      <dgm:spPr/>
      <dgm:t>
        <a:bodyPr/>
        <a:lstStyle/>
        <a:p>
          <a:endParaRPr kumimoji="1" lang="ja-JP" altLang="en-US" b="1"/>
        </a:p>
      </dgm:t>
    </dgm:pt>
    <dgm:pt modelId="{7EFDBF3B-B3DF-44D0-A3C8-E71B36BED3A1}" type="sibTrans" cxnId="{EFC23C2C-2B9A-434F-85B9-ABCED2CB435F}">
      <dgm:prSet/>
      <dgm:spPr/>
      <dgm:t>
        <a:bodyPr/>
        <a:lstStyle/>
        <a:p>
          <a:endParaRPr kumimoji="1" lang="ja-JP" altLang="en-US" b="1"/>
        </a:p>
      </dgm:t>
    </dgm:pt>
    <dgm:pt modelId="{17DDCBE1-5774-4909-9F3F-66D3C8561D16}" type="pres">
      <dgm:prSet presAssocID="{D3CFD59D-920B-4469-9E1D-462DF5A9EBE3}" presName="Name0" presStyleCnt="0">
        <dgm:presLayoutVars>
          <dgm:dir/>
          <dgm:resizeHandles val="exact"/>
        </dgm:presLayoutVars>
      </dgm:prSet>
      <dgm:spPr/>
    </dgm:pt>
    <dgm:pt modelId="{99355269-20C2-4CD1-958D-CFB774D079A1}" type="pres">
      <dgm:prSet presAssocID="{2B14DA7E-FEFC-45DD-A9D4-79CFC16FB596}" presName="parTxOnly" presStyleLbl="node1" presStyleIdx="0" presStyleCnt="2" custScaleX="111391">
        <dgm:presLayoutVars>
          <dgm:bulletEnabled val="1"/>
        </dgm:presLayoutVars>
      </dgm:prSet>
      <dgm:spPr/>
    </dgm:pt>
    <dgm:pt modelId="{C58B2A12-E534-4CCC-8E51-094C290A985B}" type="pres">
      <dgm:prSet presAssocID="{EF2998F2-81A8-4E7E-8AC4-25734DC30DAC}" presName="parSpace" presStyleCnt="0"/>
      <dgm:spPr/>
    </dgm:pt>
    <dgm:pt modelId="{66B098B4-577D-40DC-8CB4-339CE7321DEC}" type="pres">
      <dgm:prSet presAssocID="{E36F641D-218D-4A5E-98EC-7150F5201607}" presName="parTxOnly" presStyleLbl="node1" presStyleIdx="1" presStyleCnt="2">
        <dgm:presLayoutVars>
          <dgm:bulletEnabled val="1"/>
        </dgm:presLayoutVars>
      </dgm:prSet>
      <dgm:spPr/>
    </dgm:pt>
  </dgm:ptLst>
  <dgm:cxnLst>
    <dgm:cxn modelId="{71429C1C-8F80-4044-A3A0-C663C3DD95D3}" type="presOf" srcId="{E36F641D-218D-4A5E-98EC-7150F5201607}" destId="{66B098B4-577D-40DC-8CB4-339CE7321DEC}" srcOrd="0" destOrd="0" presId="urn:microsoft.com/office/officeart/2005/8/layout/hChevron3"/>
    <dgm:cxn modelId="{EFC23C2C-2B9A-434F-85B9-ABCED2CB435F}" srcId="{D3CFD59D-920B-4469-9E1D-462DF5A9EBE3}" destId="{E36F641D-218D-4A5E-98EC-7150F5201607}" srcOrd="1" destOrd="0" parTransId="{217AEC25-D946-49EC-9524-B15BD4899AC3}" sibTransId="{7EFDBF3B-B3DF-44D0-A3C8-E71B36BED3A1}"/>
    <dgm:cxn modelId="{9EC94469-6BD6-4BF0-B74E-012FFC9B2CB6}" type="presOf" srcId="{D3CFD59D-920B-4469-9E1D-462DF5A9EBE3}" destId="{17DDCBE1-5774-4909-9F3F-66D3C8561D16}" srcOrd="0" destOrd="0" presId="urn:microsoft.com/office/officeart/2005/8/layout/hChevron3"/>
    <dgm:cxn modelId="{F942B5AF-DDC1-4756-9ABC-0FAD192113C6}" srcId="{D3CFD59D-920B-4469-9E1D-462DF5A9EBE3}" destId="{2B14DA7E-FEFC-45DD-A9D4-79CFC16FB596}" srcOrd="0" destOrd="0" parTransId="{F2175188-4105-4181-8364-4103E176A4DA}" sibTransId="{EF2998F2-81A8-4E7E-8AC4-25734DC30DAC}"/>
    <dgm:cxn modelId="{7F2AE0F2-2C41-4702-A5C2-283AB2F23A1C}" type="presOf" srcId="{2B14DA7E-FEFC-45DD-A9D4-79CFC16FB596}" destId="{99355269-20C2-4CD1-958D-CFB774D079A1}" srcOrd="0" destOrd="0" presId="urn:microsoft.com/office/officeart/2005/8/layout/hChevron3"/>
    <dgm:cxn modelId="{14EA53A7-253E-490F-918D-6D25361EB333}" type="presParOf" srcId="{17DDCBE1-5774-4909-9F3F-66D3C8561D16}" destId="{99355269-20C2-4CD1-958D-CFB774D079A1}" srcOrd="0" destOrd="0" presId="urn:microsoft.com/office/officeart/2005/8/layout/hChevron3"/>
    <dgm:cxn modelId="{C0AC8020-ABA3-4F4A-8274-C6BEF3B4D49B}" type="presParOf" srcId="{17DDCBE1-5774-4909-9F3F-66D3C8561D16}" destId="{C58B2A12-E534-4CCC-8E51-094C290A985B}" srcOrd="1" destOrd="0" presId="urn:microsoft.com/office/officeart/2005/8/layout/hChevron3"/>
    <dgm:cxn modelId="{2E097E29-6A37-4794-8CF5-B60B49B2557A}" type="presParOf" srcId="{17DDCBE1-5774-4909-9F3F-66D3C8561D16}" destId="{66B098B4-577D-40DC-8CB4-339CE7321DEC}"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CFD59D-920B-4469-9E1D-462DF5A9EBE3}"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2B14DA7E-FEFC-45DD-A9D4-79CFC16FB596}">
      <dgm:prSet/>
      <dgm:spPr/>
      <dgm:t>
        <a:bodyPr/>
        <a:lstStyle/>
        <a:p>
          <a:r>
            <a:rPr kumimoji="1" lang="ja-JP" b="1" dirty="0"/>
            <a:t>データ空間上で散らばり方向の要約軸を見つける</a:t>
          </a:r>
          <a:endParaRPr lang="ja-JP" b="1" dirty="0"/>
        </a:p>
      </dgm:t>
    </dgm:pt>
    <dgm:pt modelId="{F2175188-4105-4181-8364-4103E176A4DA}" type="parTrans" cxnId="{F942B5AF-DDC1-4756-9ABC-0FAD192113C6}">
      <dgm:prSet/>
      <dgm:spPr/>
      <dgm:t>
        <a:bodyPr/>
        <a:lstStyle/>
        <a:p>
          <a:endParaRPr kumimoji="1" lang="ja-JP" altLang="en-US" b="1"/>
        </a:p>
      </dgm:t>
    </dgm:pt>
    <dgm:pt modelId="{EF2998F2-81A8-4E7E-8AC4-25734DC30DAC}" type="sibTrans" cxnId="{F942B5AF-DDC1-4756-9ABC-0FAD192113C6}">
      <dgm:prSet/>
      <dgm:spPr/>
      <dgm:t>
        <a:bodyPr/>
        <a:lstStyle/>
        <a:p>
          <a:endParaRPr kumimoji="1" lang="ja-JP" altLang="en-US" b="1"/>
        </a:p>
      </dgm:t>
    </dgm:pt>
    <dgm:pt modelId="{E36F641D-218D-4A5E-98EC-7150F5201607}">
      <dgm:prSet/>
      <dgm:spPr/>
      <dgm:t>
        <a:bodyPr/>
        <a:lstStyle/>
        <a:p>
          <a:r>
            <a:rPr kumimoji="1" lang="ja-JP" b="1" dirty="0"/>
            <a:t>いくつかの要約軸だけを</a:t>
          </a:r>
          <a:r>
            <a:rPr kumimoji="1" lang="en-US" b="1" dirty="0" err="1"/>
            <a:t>x,y</a:t>
          </a:r>
          <a:r>
            <a:rPr kumimoji="1" lang="en-US" b="1" dirty="0"/>
            <a:t>,..</a:t>
          </a:r>
          <a:r>
            <a:rPr kumimoji="1" lang="ja-JP" b="1" dirty="0"/>
            <a:t>軸にしてデータを写像する</a:t>
          </a:r>
          <a:endParaRPr lang="ja-JP" b="1" dirty="0"/>
        </a:p>
      </dgm:t>
    </dgm:pt>
    <dgm:pt modelId="{217AEC25-D946-49EC-9524-B15BD4899AC3}" type="parTrans" cxnId="{EFC23C2C-2B9A-434F-85B9-ABCED2CB435F}">
      <dgm:prSet/>
      <dgm:spPr/>
      <dgm:t>
        <a:bodyPr/>
        <a:lstStyle/>
        <a:p>
          <a:endParaRPr kumimoji="1" lang="ja-JP" altLang="en-US" b="1"/>
        </a:p>
      </dgm:t>
    </dgm:pt>
    <dgm:pt modelId="{7EFDBF3B-B3DF-44D0-A3C8-E71B36BED3A1}" type="sibTrans" cxnId="{EFC23C2C-2B9A-434F-85B9-ABCED2CB435F}">
      <dgm:prSet/>
      <dgm:spPr/>
      <dgm:t>
        <a:bodyPr/>
        <a:lstStyle/>
        <a:p>
          <a:endParaRPr kumimoji="1" lang="ja-JP" altLang="en-US" b="1"/>
        </a:p>
      </dgm:t>
    </dgm:pt>
    <dgm:pt modelId="{17DDCBE1-5774-4909-9F3F-66D3C8561D16}" type="pres">
      <dgm:prSet presAssocID="{D3CFD59D-920B-4469-9E1D-462DF5A9EBE3}" presName="Name0" presStyleCnt="0">
        <dgm:presLayoutVars>
          <dgm:dir/>
          <dgm:resizeHandles val="exact"/>
        </dgm:presLayoutVars>
      </dgm:prSet>
      <dgm:spPr/>
    </dgm:pt>
    <dgm:pt modelId="{99355269-20C2-4CD1-958D-CFB774D079A1}" type="pres">
      <dgm:prSet presAssocID="{2B14DA7E-FEFC-45DD-A9D4-79CFC16FB596}" presName="parTxOnly" presStyleLbl="node1" presStyleIdx="0" presStyleCnt="2" custScaleX="111391">
        <dgm:presLayoutVars>
          <dgm:bulletEnabled val="1"/>
        </dgm:presLayoutVars>
      </dgm:prSet>
      <dgm:spPr/>
    </dgm:pt>
    <dgm:pt modelId="{C58B2A12-E534-4CCC-8E51-094C290A985B}" type="pres">
      <dgm:prSet presAssocID="{EF2998F2-81A8-4E7E-8AC4-25734DC30DAC}" presName="parSpace" presStyleCnt="0"/>
      <dgm:spPr/>
    </dgm:pt>
    <dgm:pt modelId="{66B098B4-577D-40DC-8CB4-339CE7321DEC}" type="pres">
      <dgm:prSet presAssocID="{E36F641D-218D-4A5E-98EC-7150F5201607}" presName="parTxOnly" presStyleLbl="node1" presStyleIdx="1" presStyleCnt="2">
        <dgm:presLayoutVars>
          <dgm:bulletEnabled val="1"/>
        </dgm:presLayoutVars>
      </dgm:prSet>
      <dgm:spPr/>
    </dgm:pt>
  </dgm:ptLst>
  <dgm:cxnLst>
    <dgm:cxn modelId="{71429C1C-8F80-4044-A3A0-C663C3DD95D3}" type="presOf" srcId="{E36F641D-218D-4A5E-98EC-7150F5201607}" destId="{66B098B4-577D-40DC-8CB4-339CE7321DEC}" srcOrd="0" destOrd="0" presId="urn:microsoft.com/office/officeart/2005/8/layout/hChevron3"/>
    <dgm:cxn modelId="{EFC23C2C-2B9A-434F-85B9-ABCED2CB435F}" srcId="{D3CFD59D-920B-4469-9E1D-462DF5A9EBE3}" destId="{E36F641D-218D-4A5E-98EC-7150F5201607}" srcOrd="1" destOrd="0" parTransId="{217AEC25-D946-49EC-9524-B15BD4899AC3}" sibTransId="{7EFDBF3B-B3DF-44D0-A3C8-E71B36BED3A1}"/>
    <dgm:cxn modelId="{9EC94469-6BD6-4BF0-B74E-012FFC9B2CB6}" type="presOf" srcId="{D3CFD59D-920B-4469-9E1D-462DF5A9EBE3}" destId="{17DDCBE1-5774-4909-9F3F-66D3C8561D16}" srcOrd="0" destOrd="0" presId="urn:microsoft.com/office/officeart/2005/8/layout/hChevron3"/>
    <dgm:cxn modelId="{F942B5AF-DDC1-4756-9ABC-0FAD192113C6}" srcId="{D3CFD59D-920B-4469-9E1D-462DF5A9EBE3}" destId="{2B14DA7E-FEFC-45DD-A9D4-79CFC16FB596}" srcOrd="0" destOrd="0" parTransId="{F2175188-4105-4181-8364-4103E176A4DA}" sibTransId="{EF2998F2-81A8-4E7E-8AC4-25734DC30DAC}"/>
    <dgm:cxn modelId="{7F2AE0F2-2C41-4702-A5C2-283AB2F23A1C}" type="presOf" srcId="{2B14DA7E-FEFC-45DD-A9D4-79CFC16FB596}" destId="{99355269-20C2-4CD1-958D-CFB774D079A1}" srcOrd="0" destOrd="0" presId="urn:microsoft.com/office/officeart/2005/8/layout/hChevron3"/>
    <dgm:cxn modelId="{14EA53A7-253E-490F-918D-6D25361EB333}" type="presParOf" srcId="{17DDCBE1-5774-4909-9F3F-66D3C8561D16}" destId="{99355269-20C2-4CD1-958D-CFB774D079A1}" srcOrd="0" destOrd="0" presId="urn:microsoft.com/office/officeart/2005/8/layout/hChevron3"/>
    <dgm:cxn modelId="{C0AC8020-ABA3-4F4A-8274-C6BEF3B4D49B}" type="presParOf" srcId="{17DDCBE1-5774-4909-9F3F-66D3C8561D16}" destId="{C58B2A12-E534-4CCC-8E51-094C290A985B}" srcOrd="1" destOrd="0" presId="urn:microsoft.com/office/officeart/2005/8/layout/hChevron3"/>
    <dgm:cxn modelId="{2E097E29-6A37-4794-8CF5-B60B49B2557A}" type="presParOf" srcId="{17DDCBE1-5774-4909-9F3F-66D3C8561D16}" destId="{66B098B4-577D-40DC-8CB4-339CE7321DEC}"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56781D-7799-4F6D-82D7-ED1C2F7D9E2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DE3E82B1-1E85-4030-A380-37F61531E289}">
      <dgm:prSet custT="1"/>
      <dgm:spPr/>
      <dgm:t>
        <a:bodyPr/>
        <a:lstStyle/>
        <a:p>
          <a:r>
            <a:rPr kumimoji="1" lang="en-US" altLang="ja-JP" sz="2000" dirty="0"/>
            <a:t>N</a:t>
          </a:r>
          <a:r>
            <a:rPr kumimoji="1" lang="ja-JP" altLang="en-US" sz="2000" dirty="0"/>
            <a:t>次元空間から</a:t>
          </a:r>
          <a:r>
            <a:rPr kumimoji="1" lang="ja-JP" sz="2000" dirty="0"/>
            <a:t>主成分ベクトルを見つけ出す（最大</a:t>
          </a:r>
          <a:r>
            <a:rPr kumimoji="1" lang="en-US" altLang="ja-JP" sz="2000" dirty="0"/>
            <a:t>N</a:t>
          </a:r>
          <a:r>
            <a:rPr kumimoji="1" lang="ja-JP" sz="2000" dirty="0"/>
            <a:t>引ける）</a:t>
          </a:r>
          <a:r>
            <a:rPr lang="ja-JP" altLang="en-US" sz="2000" dirty="0"/>
            <a:t>寄与率を計算</a:t>
          </a:r>
          <a:endParaRPr lang="ja-JP" sz="2000" dirty="0"/>
        </a:p>
      </dgm:t>
    </dgm:pt>
    <dgm:pt modelId="{42A5A1D3-D96E-47B3-A74F-E13AB8AD7174}" type="parTrans" cxnId="{9F13AF22-CEA1-43DA-B7D2-34361A044D22}">
      <dgm:prSet/>
      <dgm:spPr/>
      <dgm:t>
        <a:bodyPr/>
        <a:lstStyle/>
        <a:p>
          <a:endParaRPr kumimoji="1" lang="ja-JP" altLang="en-US" sz="2000"/>
        </a:p>
      </dgm:t>
    </dgm:pt>
    <dgm:pt modelId="{C00EC7CD-A2DE-41CA-9188-6EDF5A5E7A27}" type="sibTrans" cxnId="{9F13AF22-CEA1-43DA-B7D2-34361A044D22}">
      <dgm:prSet custT="1"/>
      <dgm:spPr/>
      <dgm:t>
        <a:bodyPr/>
        <a:lstStyle/>
        <a:p>
          <a:endParaRPr kumimoji="1" lang="ja-JP" altLang="en-US" sz="2000"/>
        </a:p>
      </dgm:t>
    </dgm:pt>
    <dgm:pt modelId="{4D65AB13-A070-4527-9FA7-17C3FACB86BB}">
      <dgm:prSet custT="1"/>
      <dgm:spPr/>
      <dgm:t>
        <a:bodyPr/>
        <a:lstStyle/>
        <a:p>
          <a:r>
            <a:rPr kumimoji="1" lang="ja-JP" sz="2000" dirty="0"/>
            <a:t>第</a:t>
          </a:r>
          <a:r>
            <a:rPr kumimoji="1" lang="en-US" sz="2000" dirty="0"/>
            <a:t>1,</a:t>
          </a:r>
          <a:r>
            <a:rPr kumimoji="1" lang="ja-JP" sz="2000" dirty="0"/>
            <a:t>第</a:t>
          </a:r>
          <a:r>
            <a:rPr kumimoji="1" lang="en-US" sz="2000" dirty="0"/>
            <a:t>2</a:t>
          </a:r>
          <a:r>
            <a:rPr kumimoji="1" lang="ja-JP" sz="2000" dirty="0"/>
            <a:t>主成分ベクトルをそれぞれ</a:t>
          </a:r>
          <a:r>
            <a:rPr kumimoji="1" lang="en-US" sz="2000" dirty="0" err="1"/>
            <a:t>x,y</a:t>
          </a:r>
          <a:r>
            <a:rPr kumimoji="1" lang="ja-JP" sz="2000" dirty="0"/>
            <a:t>軸に回転（主成分平面）</a:t>
          </a:r>
          <a:endParaRPr lang="ja-JP" sz="2000" dirty="0"/>
        </a:p>
      </dgm:t>
    </dgm:pt>
    <dgm:pt modelId="{B3F5AF97-FB01-4F13-A365-C5574FD0A6BD}" type="parTrans" cxnId="{4386DEDD-C6F4-4380-A3FC-AC3080351112}">
      <dgm:prSet/>
      <dgm:spPr/>
      <dgm:t>
        <a:bodyPr/>
        <a:lstStyle/>
        <a:p>
          <a:endParaRPr kumimoji="1" lang="ja-JP" altLang="en-US" sz="2000"/>
        </a:p>
      </dgm:t>
    </dgm:pt>
    <dgm:pt modelId="{B9743E8B-26EF-4B6E-9866-92E51CC4B224}" type="sibTrans" cxnId="{4386DEDD-C6F4-4380-A3FC-AC3080351112}">
      <dgm:prSet custT="1"/>
      <dgm:spPr/>
      <dgm:t>
        <a:bodyPr/>
        <a:lstStyle/>
        <a:p>
          <a:endParaRPr kumimoji="1" lang="ja-JP" altLang="en-US" sz="2000"/>
        </a:p>
      </dgm:t>
    </dgm:pt>
    <dgm:pt modelId="{D3465328-29F3-4E2D-8CCC-BD71BA3DC37F}">
      <dgm:prSet custT="1"/>
      <dgm:spPr/>
      <dgm:t>
        <a:bodyPr/>
        <a:lstStyle/>
        <a:p>
          <a:r>
            <a:rPr lang="ja-JP" altLang="en-US" sz="2000" dirty="0"/>
            <a:t>データを主成分平面上に射影（主成分得点）</a:t>
          </a:r>
          <a:endParaRPr lang="ja-JP" sz="2000" dirty="0"/>
        </a:p>
      </dgm:t>
    </dgm:pt>
    <dgm:pt modelId="{4AA8A36B-A146-4B90-B4FD-3E510DC1B859}" type="parTrans" cxnId="{F1D43DB1-0225-4292-A12F-EB205FE2D3EB}">
      <dgm:prSet/>
      <dgm:spPr/>
      <dgm:t>
        <a:bodyPr/>
        <a:lstStyle/>
        <a:p>
          <a:endParaRPr kumimoji="1" lang="ja-JP" altLang="en-US" sz="2000"/>
        </a:p>
      </dgm:t>
    </dgm:pt>
    <dgm:pt modelId="{BA7DF56F-9129-4835-87EA-41AC5D1C9822}" type="sibTrans" cxnId="{F1D43DB1-0225-4292-A12F-EB205FE2D3EB}">
      <dgm:prSet custT="1"/>
      <dgm:spPr/>
      <dgm:t>
        <a:bodyPr/>
        <a:lstStyle/>
        <a:p>
          <a:endParaRPr kumimoji="1" lang="ja-JP" altLang="en-US" sz="2000"/>
        </a:p>
      </dgm:t>
    </dgm:pt>
    <dgm:pt modelId="{82BD8591-3CC8-40A9-9F62-B26F415081B8}">
      <dgm:prSet custT="1"/>
      <dgm:spPr/>
      <dgm:t>
        <a:bodyPr/>
        <a:lstStyle/>
        <a:p>
          <a:r>
            <a:rPr kumimoji="1" lang="en-US" altLang="ja-JP" sz="2000" dirty="0"/>
            <a:t>Bi-plot : </a:t>
          </a:r>
          <a:r>
            <a:rPr kumimoji="1" lang="ja-JP" altLang="en-US" sz="2000" dirty="0"/>
            <a:t>元のベクトル空間軸を主成分平面上に射影</a:t>
          </a:r>
          <a:endParaRPr lang="ja-JP" altLang="en-US" sz="2000" dirty="0"/>
        </a:p>
      </dgm:t>
    </dgm:pt>
    <dgm:pt modelId="{CCECE0A5-999C-4285-B417-B5F285F0B571}" type="parTrans" cxnId="{45D1718F-C658-4AFB-8CC4-25935F6D4D61}">
      <dgm:prSet/>
      <dgm:spPr/>
      <dgm:t>
        <a:bodyPr/>
        <a:lstStyle/>
        <a:p>
          <a:endParaRPr kumimoji="1" lang="ja-JP" altLang="en-US" sz="2000"/>
        </a:p>
      </dgm:t>
    </dgm:pt>
    <dgm:pt modelId="{19B419D8-6A28-4904-9CDB-A4032060F866}" type="sibTrans" cxnId="{45D1718F-C658-4AFB-8CC4-25935F6D4D61}">
      <dgm:prSet/>
      <dgm:spPr/>
      <dgm:t>
        <a:bodyPr/>
        <a:lstStyle/>
        <a:p>
          <a:endParaRPr kumimoji="1" lang="ja-JP" altLang="en-US" sz="2000"/>
        </a:p>
      </dgm:t>
    </dgm:pt>
    <dgm:pt modelId="{3657D043-7333-49F2-8D34-E73D9B805DA5}" type="pres">
      <dgm:prSet presAssocID="{DE56781D-7799-4F6D-82D7-ED1C2F7D9E2E}" presName="linearFlow" presStyleCnt="0">
        <dgm:presLayoutVars>
          <dgm:resizeHandles val="exact"/>
        </dgm:presLayoutVars>
      </dgm:prSet>
      <dgm:spPr/>
    </dgm:pt>
    <dgm:pt modelId="{FB81BBFE-9D93-4652-BA94-6FA1CA4B5218}" type="pres">
      <dgm:prSet presAssocID="{DE3E82B1-1E85-4030-A380-37F61531E289}" presName="node" presStyleLbl="node1" presStyleIdx="0" presStyleCnt="4" custScaleX="117533">
        <dgm:presLayoutVars>
          <dgm:bulletEnabled val="1"/>
        </dgm:presLayoutVars>
      </dgm:prSet>
      <dgm:spPr/>
    </dgm:pt>
    <dgm:pt modelId="{B8955C07-91E8-44AD-B48D-4679AE1C7D61}" type="pres">
      <dgm:prSet presAssocID="{C00EC7CD-A2DE-41CA-9188-6EDF5A5E7A27}" presName="sibTrans" presStyleLbl="sibTrans2D1" presStyleIdx="0" presStyleCnt="3"/>
      <dgm:spPr/>
    </dgm:pt>
    <dgm:pt modelId="{274A2D5F-B747-4009-8742-A64C36FBBF25}" type="pres">
      <dgm:prSet presAssocID="{C00EC7CD-A2DE-41CA-9188-6EDF5A5E7A27}" presName="connectorText" presStyleLbl="sibTrans2D1" presStyleIdx="0" presStyleCnt="3"/>
      <dgm:spPr/>
    </dgm:pt>
    <dgm:pt modelId="{DCA5737B-F7B6-4816-A6CB-8FE600B2F4C7}" type="pres">
      <dgm:prSet presAssocID="{4D65AB13-A070-4527-9FA7-17C3FACB86BB}" presName="node" presStyleLbl="node1" presStyleIdx="1" presStyleCnt="4" custScaleX="122492">
        <dgm:presLayoutVars>
          <dgm:bulletEnabled val="1"/>
        </dgm:presLayoutVars>
      </dgm:prSet>
      <dgm:spPr/>
    </dgm:pt>
    <dgm:pt modelId="{D1CAC45C-45B0-4D70-AED2-9016F310E873}" type="pres">
      <dgm:prSet presAssocID="{B9743E8B-26EF-4B6E-9866-92E51CC4B224}" presName="sibTrans" presStyleLbl="sibTrans2D1" presStyleIdx="1" presStyleCnt="3"/>
      <dgm:spPr/>
    </dgm:pt>
    <dgm:pt modelId="{56B7E128-36D8-4328-A7EC-36B8B8251D0F}" type="pres">
      <dgm:prSet presAssocID="{B9743E8B-26EF-4B6E-9866-92E51CC4B224}" presName="connectorText" presStyleLbl="sibTrans2D1" presStyleIdx="1" presStyleCnt="3"/>
      <dgm:spPr/>
    </dgm:pt>
    <dgm:pt modelId="{D493AAF7-B3A2-4910-A3AC-D4C7F4A95611}" type="pres">
      <dgm:prSet presAssocID="{D3465328-29F3-4E2D-8CCC-BD71BA3DC37F}" presName="node" presStyleLbl="node1" presStyleIdx="2" presStyleCnt="4" custScaleX="121288">
        <dgm:presLayoutVars>
          <dgm:bulletEnabled val="1"/>
        </dgm:presLayoutVars>
      </dgm:prSet>
      <dgm:spPr/>
    </dgm:pt>
    <dgm:pt modelId="{86851A2F-EB82-47F5-B46C-C507776E2F91}" type="pres">
      <dgm:prSet presAssocID="{BA7DF56F-9129-4835-87EA-41AC5D1C9822}" presName="sibTrans" presStyleLbl="sibTrans2D1" presStyleIdx="2" presStyleCnt="3"/>
      <dgm:spPr/>
    </dgm:pt>
    <dgm:pt modelId="{8F2D18FC-3A39-4141-AA39-B598201D1FAF}" type="pres">
      <dgm:prSet presAssocID="{BA7DF56F-9129-4835-87EA-41AC5D1C9822}" presName="connectorText" presStyleLbl="sibTrans2D1" presStyleIdx="2" presStyleCnt="3"/>
      <dgm:spPr/>
    </dgm:pt>
    <dgm:pt modelId="{BF1C300F-0E89-4B26-BF7B-75D7140208E0}" type="pres">
      <dgm:prSet presAssocID="{82BD8591-3CC8-40A9-9F62-B26F415081B8}" presName="node" presStyleLbl="node1" presStyleIdx="3" presStyleCnt="4">
        <dgm:presLayoutVars>
          <dgm:bulletEnabled val="1"/>
        </dgm:presLayoutVars>
      </dgm:prSet>
      <dgm:spPr/>
    </dgm:pt>
  </dgm:ptLst>
  <dgm:cxnLst>
    <dgm:cxn modelId="{7639DF00-35B3-4539-9AEE-B8985D139D18}" type="presOf" srcId="{B9743E8B-26EF-4B6E-9866-92E51CC4B224}" destId="{D1CAC45C-45B0-4D70-AED2-9016F310E873}" srcOrd="0" destOrd="0" presId="urn:microsoft.com/office/officeart/2005/8/layout/process2"/>
    <dgm:cxn modelId="{9F13AF22-CEA1-43DA-B7D2-34361A044D22}" srcId="{DE56781D-7799-4F6D-82D7-ED1C2F7D9E2E}" destId="{DE3E82B1-1E85-4030-A380-37F61531E289}" srcOrd="0" destOrd="0" parTransId="{42A5A1D3-D96E-47B3-A74F-E13AB8AD7174}" sibTransId="{C00EC7CD-A2DE-41CA-9188-6EDF5A5E7A27}"/>
    <dgm:cxn modelId="{8E032860-5B59-49B0-A07C-AA5710C04DF8}" type="presOf" srcId="{DE56781D-7799-4F6D-82D7-ED1C2F7D9E2E}" destId="{3657D043-7333-49F2-8D34-E73D9B805DA5}" srcOrd="0" destOrd="0" presId="urn:microsoft.com/office/officeart/2005/8/layout/process2"/>
    <dgm:cxn modelId="{91CB8E61-60C2-4EB3-BED5-7C3339C1DEF6}" type="presOf" srcId="{82BD8591-3CC8-40A9-9F62-B26F415081B8}" destId="{BF1C300F-0E89-4B26-BF7B-75D7140208E0}" srcOrd="0" destOrd="0" presId="urn:microsoft.com/office/officeart/2005/8/layout/process2"/>
    <dgm:cxn modelId="{0CA10B6F-77B3-4A7F-B63F-F1FB5A50DB4D}" type="presOf" srcId="{DE3E82B1-1E85-4030-A380-37F61531E289}" destId="{FB81BBFE-9D93-4652-BA94-6FA1CA4B5218}" srcOrd="0" destOrd="0" presId="urn:microsoft.com/office/officeart/2005/8/layout/process2"/>
    <dgm:cxn modelId="{86C58E7A-2062-4582-909F-3881D1225E57}" type="presOf" srcId="{C00EC7CD-A2DE-41CA-9188-6EDF5A5E7A27}" destId="{274A2D5F-B747-4009-8742-A64C36FBBF25}" srcOrd="1" destOrd="0" presId="urn:microsoft.com/office/officeart/2005/8/layout/process2"/>
    <dgm:cxn modelId="{78E29384-D447-4747-B4AE-32141FA3E99D}" type="presOf" srcId="{C00EC7CD-A2DE-41CA-9188-6EDF5A5E7A27}" destId="{B8955C07-91E8-44AD-B48D-4679AE1C7D61}" srcOrd="0" destOrd="0" presId="urn:microsoft.com/office/officeart/2005/8/layout/process2"/>
    <dgm:cxn modelId="{01020A87-C476-4F16-886F-33CE26FCF40D}" type="presOf" srcId="{4D65AB13-A070-4527-9FA7-17C3FACB86BB}" destId="{DCA5737B-F7B6-4816-A6CB-8FE600B2F4C7}" srcOrd="0" destOrd="0" presId="urn:microsoft.com/office/officeart/2005/8/layout/process2"/>
    <dgm:cxn modelId="{45D1718F-C658-4AFB-8CC4-25935F6D4D61}" srcId="{DE56781D-7799-4F6D-82D7-ED1C2F7D9E2E}" destId="{82BD8591-3CC8-40A9-9F62-B26F415081B8}" srcOrd="3" destOrd="0" parTransId="{CCECE0A5-999C-4285-B417-B5F285F0B571}" sibTransId="{19B419D8-6A28-4904-9CDB-A4032060F866}"/>
    <dgm:cxn modelId="{B243A495-EBDC-4CC6-9255-507659C0951E}" type="presOf" srcId="{D3465328-29F3-4E2D-8CCC-BD71BA3DC37F}" destId="{D493AAF7-B3A2-4910-A3AC-D4C7F4A95611}" srcOrd="0" destOrd="0" presId="urn:microsoft.com/office/officeart/2005/8/layout/process2"/>
    <dgm:cxn modelId="{F1D43DB1-0225-4292-A12F-EB205FE2D3EB}" srcId="{DE56781D-7799-4F6D-82D7-ED1C2F7D9E2E}" destId="{D3465328-29F3-4E2D-8CCC-BD71BA3DC37F}" srcOrd="2" destOrd="0" parTransId="{4AA8A36B-A146-4B90-B4FD-3E510DC1B859}" sibTransId="{BA7DF56F-9129-4835-87EA-41AC5D1C9822}"/>
    <dgm:cxn modelId="{D2E23AD8-710D-4812-B1AC-9C2F618548A6}" type="presOf" srcId="{BA7DF56F-9129-4835-87EA-41AC5D1C9822}" destId="{86851A2F-EB82-47F5-B46C-C507776E2F91}" srcOrd="0" destOrd="0" presId="urn:microsoft.com/office/officeart/2005/8/layout/process2"/>
    <dgm:cxn modelId="{4386DEDD-C6F4-4380-A3FC-AC3080351112}" srcId="{DE56781D-7799-4F6D-82D7-ED1C2F7D9E2E}" destId="{4D65AB13-A070-4527-9FA7-17C3FACB86BB}" srcOrd="1" destOrd="0" parTransId="{B3F5AF97-FB01-4F13-A365-C5574FD0A6BD}" sibTransId="{B9743E8B-26EF-4B6E-9866-92E51CC4B224}"/>
    <dgm:cxn modelId="{D6999FED-65B0-4859-8451-4756634A449B}" type="presOf" srcId="{B9743E8B-26EF-4B6E-9866-92E51CC4B224}" destId="{56B7E128-36D8-4328-A7EC-36B8B8251D0F}" srcOrd="1" destOrd="0" presId="urn:microsoft.com/office/officeart/2005/8/layout/process2"/>
    <dgm:cxn modelId="{8920F6F9-234B-434F-9EE8-EA696DAC6063}" type="presOf" srcId="{BA7DF56F-9129-4835-87EA-41AC5D1C9822}" destId="{8F2D18FC-3A39-4141-AA39-B598201D1FAF}" srcOrd="1" destOrd="0" presId="urn:microsoft.com/office/officeart/2005/8/layout/process2"/>
    <dgm:cxn modelId="{96EA0844-A063-428A-880D-8271F1350472}" type="presParOf" srcId="{3657D043-7333-49F2-8D34-E73D9B805DA5}" destId="{FB81BBFE-9D93-4652-BA94-6FA1CA4B5218}" srcOrd="0" destOrd="0" presId="urn:microsoft.com/office/officeart/2005/8/layout/process2"/>
    <dgm:cxn modelId="{6B8B5C66-9435-4C84-B9A9-3D54B5940380}" type="presParOf" srcId="{3657D043-7333-49F2-8D34-E73D9B805DA5}" destId="{B8955C07-91E8-44AD-B48D-4679AE1C7D61}" srcOrd="1" destOrd="0" presId="urn:microsoft.com/office/officeart/2005/8/layout/process2"/>
    <dgm:cxn modelId="{AEB6D5F7-933A-451F-9120-D1C275240C1C}" type="presParOf" srcId="{B8955C07-91E8-44AD-B48D-4679AE1C7D61}" destId="{274A2D5F-B747-4009-8742-A64C36FBBF25}" srcOrd="0" destOrd="0" presId="urn:microsoft.com/office/officeart/2005/8/layout/process2"/>
    <dgm:cxn modelId="{83F4A594-5661-475C-AAAE-E74C8DE4F3AD}" type="presParOf" srcId="{3657D043-7333-49F2-8D34-E73D9B805DA5}" destId="{DCA5737B-F7B6-4816-A6CB-8FE600B2F4C7}" srcOrd="2" destOrd="0" presId="urn:microsoft.com/office/officeart/2005/8/layout/process2"/>
    <dgm:cxn modelId="{79686A30-08A7-4260-882D-BE3AC4A40360}" type="presParOf" srcId="{3657D043-7333-49F2-8D34-E73D9B805DA5}" destId="{D1CAC45C-45B0-4D70-AED2-9016F310E873}" srcOrd="3" destOrd="0" presId="urn:microsoft.com/office/officeart/2005/8/layout/process2"/>
    <dgm:cxn modelId="{FA343329-4AE6-48AA-A2D0-4FD66DD9A0AC}" type="presParOf" srcId="{D1CAC45C-45B0-4D70-AED2-9016F310E873}" destId="{56B7E128-36D8-4328-A7EC-36B8B8251D0F}" srcOrd="0" destOrd="0" presId="urn:microsoft.com/office/officeart/2005/8/layout/process2"/>
    <dgm:cxn modelId="{549FD7E2-562C-45B4-B3C3-23F021C92580}" type="presParOf" srcId="{3657D043-7333-49F2-8D34-E73D9B805DA5}" destId="{D493AAF7-B3A2-4910-A3AC-D4C7F4A95611}" srcOrd="4" destOrd="0" presId="urn:microsoft.com/office/officeart/2005/8/layout/process2"/>
    <dgm:cxn modelId="{B3A7F398-BFB5-4233-AA28-6DAEB23345B6}" type="presParOf" srcId="{3657D043-7333-49F2-8D34-E73D9B805DA5}" destId="{86851A2F-EB82-47F5-B46C-C507776E2F91}" srcOrd="5" destOrd="0" presId="urn:microsoft.com/office/officeart/2005/8/layout/process2"/>
    <dgm:cxn modelId="{D1E8105D-0312-4E9C-90B4-9CA8C4FDD98D}" type="presParOf" srcId="{86851A2F-EB82-47F5-B46C-C507776E2F91}" destId="{8F2D18FC-3A39-4141-AA39-B598201D1FAF}" srcOrd="0" destOrd="0" presId="urn:microsoft.com/office/officeart/2005/8/layout/process2"/>
    <dgm:cxn modelId="{0DA90230-4291-4746-88A8-D37DA53FCF20}" type="presParOf" srcId="{3657D043-7333-49F2-8D34-E73D9B805DA5}" destId="{BF1C300F-0E89-4B26-BF7B-75D7140208E0}"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55269-20C2-4CD1-958D-CFB774D079A1}">
      <dsp:nvSpPr>
        <dsp:cNvPr id="0" name=""/>
        <dsp:cNvSpPr/>
      </dsp:nvSpPr>
      <dsp:spPr>
        <a:xfrm>
          <a:off x="265" y="0"/>
          <a:ext cx="5442062" cy="1268083"/>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56007" rIns="28004" bIns="56007" numCol="1" spcCol="1270" anchor="ctr" anchorCtr="0">
          <a:noAutofit/>
        </a:bodyPr>
        <a:lstStyle/>
        <a:p>
          <a:pPr marL="0" lvl="0" indent="0" algn="ctr" defTabSz="933450">
            <a:lnSpc>
              <a:spcPct val="90000"/>
            </a:lnSpc>
            <a:spcBef>
              <a:spcPct val="0"/>
            </a:spcBef>
            <a:spcAft>
              <a:spcPct val="35000"/>
            </a:spcAft>
            <a:buNone/>
          </a:pPr>
          <a:r>
            <a:rPr kumimoji="1" lang="ja-JP" sz="2100" b="1" kern="1200" dirty="0"/>
            <a:t>データ空間上で散らばり方向の要約軸を見つける</a:t>
          </a:r>
          <a:endParaRPr lang="ja-JP" sz="2100" b="1" kern="1200" dirty="0"/>
        </a:p>
      </dsp:txBody>
      <dsp:txXfrm>
        <a:off x="265" y="0"/>
        <a:ext cx="5125041" cy="1268083"/>
      </dsp:txXfrm>
    </dsp:sp>
    <dsp:sp modelId="{66B098B4-577D-40DC-8CB4-339CE7321DEC}">
      <dsp:nvSpPr>
        <dsp:cNvPr id="0" name=""/>
        <dsp:cNvSpPr/>
      </dsp:nvSpPr>
      <dsp:spPr>
        <a:xfrm>
          <a:off x="4465218" y="0"/>
          <a:ext cx="4885549" cy="1268083"/>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kumimoji="1" lang="ja-JP" sz="2100" b="1" kern="1200"/>
            <a:t>いくつかの要約軸だけを</a:t>
          </a:r>
          <a:r>
            <a:rPr kumimoji="1" lang="en-US" sz="2100" b="1" kern="1200"/>
            <a:t>x,y,..</a:t>
          </a:r>
          <a:r>
            <a:rPr kumimoji="1" lang="ja-JP" sz="2100" b="1" kern="1200"/>
            <a:t>軸にしてデータを写像する</a:t>
          </a:r>
          <a:endParaRPr lang="ja-JP" sz="2100" b="1" kern="1200"/>
        </a:p>
      </dsp:txBody>
      <dsp:txXfrm>
        <a:off x="5099260" y="0"/>
        <a:ext cx="3617466" cy="1268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55269-20C2-4CD1-958D-CFB774D079A1}">
      <dsp:nvSpPr>
        <dsp:cNvPr id="0" name=""/>
        <dsp:cNvSpPr/>
      </dsp:nvSpPr>
      <dsp:spPr>
        <a:xfrm>
          <a:off x="265" y="0"/>
          <a:ext cx="5442062" cy="1268083"/>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56007" rIns="28004" bIns="56007" numCol="1" spcCol="1270" anchor="ctr" anchorCtr="0">
          <a:noAutofit/>
        </a:bodyPr>
        <a:lstStyle/>
        <a:p>
          <a:pPr marL="0" lvl="0" indent="0" algn="ctr" defTabSz="933450">
            <a:lnSpc>
              <a:spcPct val="90000"/>
            </a:lnSpc>
            <a:spcBef>
              <a:spcPct val="0"/>
            </a:spcBef>
            <a:spcAft>
              <a:spcPct val="35000"/>
            </a:spcAft>
            <a:buNone/>
          </a:pPr>
          <a:r>
            <a:rPr kumimoji="1" lang="ja-JP" sz="2100" b="1" kern="1200" dirty="0"/>
            <a:t>データ空間上で散らばり方向の要約軸を見つける</a:t>
          </a:r>
          <a:endParaRPr lang="ja-JP" sz="2100" b="1" kern="1200" dirty="0"/>
        </a:p>
      </dsp:txBody>
      <dsp:txXfrm>
        <a:off x="265" y="0"/>
        <a:ext cx="5125041" cy="1268083"/>
      </dsp:txXfrm>
    </dsp:sp>
    <dsp:sp modelId="{66B098B4-577D-40DC-8CB4-339CE7321DEC}">
      <dsp:nvSpPr>
        <dsp:cNvPr id="0" name=""/>
        <dsp:cNvSpPr/>
      </dsp:nvSpPr>
      <dsp:spPr>
        <a:xfrm>
          <a:off x="4465218" y="0"/>
          <a:ext cx="4885549" cy="1268083"/>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kumimoji="1" lang="ja-JP" sz="2100" b="1" kern="1200" dirty="0"/>
            <a:t>いくつかの要約軸だけを</a:t>
          </a:r>
          <a:r>
            <a:rPr kumimoji="1" lang="en-US" sz="2100" b="1" kern="1200" dirty="0" err="1"/>
            <a:t>x,y</a:t>
          </a:r>
          <a:r>
            <a:rPr kumimoji="1" lang="en-US" sz="2100" b="1" kern="1200" dirty="0"/>
            <a:t>,..</a:t>
          </a:r>
          <a:r>
            <a:rPr kumimoji="1" lang="ja-JP" sz="2100" b="1" kern="1200" dirty="0"/>
            <a:t>軸にしてデータを写像する</a:t>
          </a:r>
          <a:endParaRPr lang="ja-JP" sz="2100" b="1" kern="1200" dirty="0"/>
        </a:p>
      </dsp:txBody>
      <dsp:txXfrm>
        <a:off x="5099260" y="0"/>
        <a:ext cx="3617466" cy="1268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55269-20C2-4CD1-958D-CFB774D079A1}">
      <dsp:nvSpPr>
        <dsp:cNvPr id="0" name=""/>
        <dsp:cNvSpPr/>
      </dsp:nvSpPr>
      <dsp:spPr>
        <a:xfrm>
          <a:off x="265" y="0"/>
          <a:ext cx="5442062" cy="1268083"/>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56007" rIns="28004" bIns="56007" numCol="1" spcCol="1270" anchor="ctr" anchorCtr="0">
          <a:noAutofit/>
        </a:bodyPr>
        <a:lstStyle/>
        <a:p>
          <a:pPr marL="0" lvl="0" indent="0" algn="ctr" defTabSz="933450">
            <a:lnSpc>
              <a:spcPct val="90000"/>
            </a:lnSpc>
            <a:spcBef>
              <a:spcPct val="0"/>
            </a:spcBef>
            <a:spcAft>
              <a:spcPct val="35000"/>
            </a:spcAft>
            <a:buNone/>
          </a:pPr>
          <a:r>
            <a:rPr kumimoji="1" lang="ja-JP" sz="2100" b="1" kern="1200" dirty="0"/>
            <a:t>データ空間上で散らばり方向の要約軸を見つける</a:t>
          </a:r>
          <a:endParaRPr lang="ja-JP" sz="2100" b="1" kern="1200" dirty="0"/>
        </a:p>
      </dsp:txBody>
      <dsp:txXfrm>
        <a:off x="265" y="0"/>
        <a:ext cx="5125041" cy="1268083"/>
      </dsp:txXfrm>
    </dsp:sp>
    <dsp:sp modelId="{66B098B4-577D-40DC-8CB4-339CE7321DEC}">
      <dsp:nvSpPr>
        <dsp:cNvPr id="0" name=""/>
        <dsp:cNvSpPr/>
      </dsp:nvSpPr>
      <dsp:spPr>
        <a:xfrm>
          <a:off x="4465218" y="0"/>
          <a:ext cx="4885549" cy="1268083"/>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kumimoji="1" lang="ja-JP" sz="2100" b="1" kern="1200" dirty="0"/>
            <a:t>いくつかの要約軸だけを</a:t>
          </a:r>
          <a:r>
            <a:rPr kumimoji="1" lang="en-US" sz="2100" b="1" kern="1200" dirty="0" err="1"/>
            <a:t>x,y</a:t>
          </a:r>
          <a:r>
            <a:rPr kumimoji="1" lang="en-US" sz="2100" b="1" kern="1200" dirty="0"/>
            <a:t>,..</a:t>
          </a:r>
          <a:r>
            <a:rPr kumimoji="1" lang="ja-JP" sz="2100" b="1" kern="1200" dirty="0"/>
            <a:t>軸にしてデータを写像する</a:t>
          </a:r>
          <a:endParaRPr lang="ja-JP" sz="2100" b="1" kern="1200" dirty="0"/>
        </a:p>
      </dsp:txBody>
      <dsp:txXfrm>
        <a:off x="5099260" y="0"/>
        <a:ext cx="3617466" cy="1268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1BBFE-9D93-4652-BA94-6FA1CA4B5218}">
      <dsp:nvSpPr>
        <dsp:cNvPr id="0" name=""/>
        <dsp:cNvSpPr/>
      </dsp:nvSpPr>
      <dsp:spPr>
        <a:xfrm>
          <a:off x="1583627" y="5159"/>
          <a:ext cx="4509895"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t>N</a:t>
          </a:r>
          <a:r>
            <a:rPr kumimoji="1" lang="ja-JP" altLang="en-US" sz="2000" kern="1200" dirty="0"/>
            <a:t>次元空間から</a:t>
          </a:r>
          <a:r>
            <a:rPr kumimoji="1" lang="ja-JP" sz="2000" kern="1200" dirty="0"/>
            <a:t>主成分ベクトルを見つけ出す（最大</a:t>
          </a:r>
          <a:r>
            <a:rPr kumimoji="1" lang="en-US" altLang="ja-JP" sz="2000" kern="1200" dirty="0"/>
            <a:t>N</a:t>
          </a:r>
          <a:r>
            <a:rPr kumimoji="1" lang="ja-JP" sz="2000" kern="1200" dirty="0"/>
            <a:t>引ける）</a:t>
          </a:r>
          <a:r>
            <a:rPr lang="ja-JP" altLang="en-US" sz="2000" kern="1200" dirty="0"/>
            <a:t>寄与率を計算</a:t>
          </a:r>
          <a:endParaRPr lang="ja-JP" sz="2000" kern="1200" dirty="0"/>
        </a:p>
      </dsp:txBody>
      <dsp:txXfrm>
        <a:off x="1611723" y="33255"/>
        <a:ext cx="4453703" cy="903090"/>
      </dsp:txXfrm>
    </dsp:sp>
    <dsp:sp modelId="{B8955C07-91E8-44AD-B48D-4679AE1C7D61}">
      <dsp:nvSpPr>
        <dsp:cNvPr id="0" name=""/>
        <dsp:cNvSpPr/>
      </dsp:nvSpPr>
      <dsp:spPr>
        <a:xfrm rot="5400000">
          <a:off x="3658709" y="988424"/>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1024397"/>
        <a:ext cx="259007" cy="251812"/>
      </dsp:txXfrm>
    </dsp:sp>
    <dsp:sp modelId="{DCA5737B-F7B6-4816-A6CB-8FE600B2F4C7}">
      <dsp:nvSpPr>
        <dsp:cNvPr id="0" name=""/>
        <dsp:cNvSpPr/>
      </dsp:nvSpPr>
      <dsp:spPr>
        <a:xfrm>
          <a:off x="1488485" y="1444084"/>
          <a:ext cx="4700178"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第</a:t>
          </a:r>
          <a:r>
            <a:rPr kumimoji="1" lang="en-US" sz="2000" kern="1200" dirty="0"/>
            <a:t>1,</a:t>
          </a:r>
          <a:r>
            <a:rPr kumimoji="1" lang="ja-JP" sz="2000" kern="1200" dirty="0"/>
            <a:t>第</a:t>
          </a:r>
          <a:r>
            <a:rPr kumimoji="1" lang="en-US" sz="2000" kern="1200" dirty="0"/>
            <a:t>2</a:t>
          </a:r>
          <a:r>
            <a:rPr kumimoji="1" lang="ja-JP" sz="2000" kern="1200" dirty="0"/>
            <a:t>主成分ベクトルをそれぞれ</a:t>
          </a:r>
          <a:r>
            <a:rPr kumimoji="1" lang="en-US" sz="2000" kern="1200" dirty="0" err="1"/>
            <a:t>x,y</a:t>
          </a:r>
          <a:r>
            <a:rPr kumimoji="1" lang="ja-JP" sz="2000" kern="1200" dirty="0"/>
            <a:t>軸に回転（主成分平面）</a:t>
          </a:r>
          <a:endParaRPr lang="ja-JP" sz="2000" kern="1200" dirty="0"/>
        </a:p>
      </dsp:txBody>
      <dsp:txXfrm>
        <a:off x="1516581" y="1472180"/>
        <a:ext cx="4643986" cy="903090"/>
      </dsp:txXfrm>
    </dsp:sp>
    <dsp:sp modelId="{D1CAC45C-45B0-4D70-AED2-9016F310E873}">
      <dsp:nvSpPr>
        <dsp:cNvPr id="0" name=""/>
        <dsp:cNvSpPr/>
      </dsp:nvSpPr>
      <dsp:spPr>
        <a:xfrm rot="5400000">
          <a:off x="3658709" y="2427348"/>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2463321"/>
        <a:ext cx="259007" cy="251812"/>
      </dsp:txXfrm>
    </dsp:sp>
    <dsp:sp modelId="{D493AAF7-B3A2-4910-A3AC-D4C7F4A95611}">
      <dsp:nvSpPr>
        <dsp:cNvPr id="0" name=""/>
        <dsp:cNvSpPr/>
      </dsp:nvSpPr>
      <dsp:spPr>
        <a:xfrm>
          <a:off x="1511585" y="2883008"/>
          <a:ext cx="4653979"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データを主成分平面上に射影（主成分得点）</a:t>
          </a:r>
          <a:endParaRPr lang="ja-JP" sz="2000" kern="1200" dirty="0"/>
        </a:p>
      </dsp:txBody>
      <dsp:txXfrm>
        <a:off x="1539681" y="2911104"/>
        <a:ext cx="4597787" cy="903090"/>
      </dsp:txXfrm>
    </dsp:sp>
    <dsp:sp modelId="{86851A2F-EB82-47F5-B46C-C507776E2F91}">
      <dsp:nvSpPr>
        <dsp:cNvPr id="0" name=""/>
        <dsp:cNvSpPr/>
      </dsp:nvSpPr>
      <dsp:spPr>
        <a:xfrm rot="5400000">
          <a:off x="3658709" y="3866272"/>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3902245"/>
        <a:ext cx="259007" cy="251812"/>
      </dsp:txXfrm>
    </dsp:sp>
    <dsp:sp modelId="{BF1C300F-0E89-4B26-BF7B-75D7140208E0}">
      <dsp:nvSpPr>
        <dsp:cNvPr id="0" name=""/>
        <dsp:cNvSpPr/>
      </dsp:nvSpPr>
      <dsp:spPr>
        <a:xfrm>
          <a:off x="1920009" y="4321932"/>
          <a:ext cx="3837130"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t>Bi-plot : </a:t>
          </a:r>
          <a:r>
            <a:rPr kumimoji="1" lang="ja-JP" altLang="en-US" sz="2000" kern="1200" dirty="0"/>
            <a:t>元のベクトル空間軸を主成分平面上に射影</a:t>
          </a:r>
          <a:endParaRPr lang="ja-JP" altLang="en-US" sz="2000" kern="1200" dirty="0"/>
        </a:p>
      </dsp:txBody>
      <dsp:txXfrm>
        <a:off x="1948105" y="4350028"/>
        <a:ext cx="3780938" cy="90309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2025/7/2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2025/7/2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2025/7/2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2025/7/2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github.com/ueharaLab/NLP_7-PCA/blob/main/pca_vector.md" TargetMode="Externa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hyperlink" Target="https://github.com/ueharaLab/NLP_7-PCA/blob/main/pca.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7.xml"/><Relationship Id="rId4" Type="http://schemas.openxmlformats.org/officeDocument/2006/relationships/image" Target="../media/image4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50.png"/><Relationship Id="rId7" Type="http://schemas.openxmlformats.org/officeDocument/2006/relationships/image" Target="../media/image200.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0.png"/><Relationship Id="rId5" Type="http://schemas.openxmlformats.org/officeDocument/2006/relationships/image" Target="../media/image180.png"/><Relationship Id="rId10" Type="http://schemas.openxmlformats.org/officeDocument/2006/relationships/image" Target="../media/image230.png"/><Relationship Id="rId4" Type="http://schemas.openxmlformats.org/officeDocument/2006/relationships/image" Target="../media/image170.png"/><Relationship Id="rId9" Type="http://schemas.openxmlformats.org/officeDocument/2006/relationships/image" Target="../media/image2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ja-JP" altLang="en-US" sz="3600" dirty="0">
                <a:latin typeface="メイリオ" panose="020B0604030504040204" pitchFamily="50" charset="-128"/>
                <a:ea typeface="メイリオ" panose="020B0604030504040204" pitchFamily="50" charset="-128"/>
              </a:rPr>
              <a:t>主成分分析</a:t>
            </a:r>
            <a:r>
              <a:rPr kumimoji="1" lang="en-US" altLang="ja-JP" sz="3600" dirty="0">
                <a:latin typeface="メイリオ" panose="020B0604030504040204" pitchFamily="50" charset="-128"/>
                <a:ea typeface="メイリオ" panose="020B0604030504040204" pitchFamily="50" charset="-128"/>
              </a:rPr>
              <a:t>(Principal Component Analysis : PCA)</a:t>
            </a:r>
            <a:endParaRPr kumimoji="1" lang="ja-JP" altLang="en-US" sz="3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128982D-22BC-9C55-D5A6-15A8426B288C}"/>
              </a:ext>
            </a:extLst>
          </p:cNvPr>
          <p:cNvSpPr txBox="1"/>
          <p:nvPr/>
        </p:nvSpPr>
        <p:spPr>
          <a:xfrm>
            <a:off x="415636" y="3117273"/>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数式を使わない理解と実装</a:t>
            </a:r>
          </a:p>
        </p:txBody>
      </p:sp>
      <p:sp>
        <p:nvSpPr>
          <p:cNvPr id="3" name="テキスト ボックス 2">
            <a:extLst>
              <a:ext uri="{FF2B5EF4-FFF2-40B4-BE49-F238E27FC236}">
                <a16:creationId xmlns:a16="http://schemas.microsoft.com/office/drawing/2014/main" id="{311D74A4-517A-65BD-40EB-A53F7AF043E0}"/>
              </a:ext>
            </a:extLst>
          </p:cNvPr>
          <p:cNvSpPr txBox="1"/>
          <p:nvPr/>
        </p:nvSpPr>
        <p:spPr>
          <a:xfrm>
            <a:off x="532015" y="399011"/>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教師なし学習１：次元削減</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AA7326-CCBA-7C22-6286-B29A012A824E}"/>
              </a:ext>
            </a:extLst>
          </p:cNvPr>
          <p:cNvPicPr>
            <a:picLocks noChangeAspect="1"/>
          </p:cNvPicPr>
          <p:nvPr/>
        </p:nvPicPr>
        <p:blipFill>
          <a:blip r:embed="rId2"/>
          <a:stretch>
            <a:fillRect/>
          </a:stretch>
        </p:blipFill>
        <p:spPr>
          <a:xfrm>
            <a:off x="774441" y="2080730"/>
            <a:ext cx="9933992" cy="3344863"/>
          </a:xfrm>
          <a:prstGeom prst="rect">
            <a:avLst/>
          </a:prstGeom>
        </p:spPr>
      </p:pic>
      <p:sp>
        <p:nvSpPr>
          <p:cNvPr id="5" name="テキスト ボックス 4">
            <a:extLst>
              <a:ext uri="{FF2B5EF4-FFF2-40B4-BE49-F238E27FC236}">
                <a16:creationId xmlns:a16="http://schemas.microsoft.com/office/drawing/2014/main" id="{645EDC07-BD65-8478-CC2A-D6DDA550A83C}"/>
              </a:ext>
            </a:extLst>
          </p:cNvPr>
          <p:cNvSpPr txBox="1"/>
          <p:nvPr/>
        </p:nvSpPr>
        <p:spPr>
          <a:xfrm>
            <a:off x="531845" y="902016"/>
            <a:ext cx="1118740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データの分散が大きい方向に平面を作ると、もとの空間のデータ特徴を最大限維持して次元削減できる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b="1" dirty="0">
                <a:latin typeface="メイリオ" panose="020B0604030504040204" pitchFamily="50" charset="-128"/>
                <a:ea typeface="メイリオ" panose="020B0604030504040204" pitchFamily="50" charset="-128"/>
              </a:rPr>
              <a:t>分散最大化方向はラベル（色）とは無関係</a:t>
            </a:r>
            <a:r>
              <a:rPr kumimoji="1" lang="ja-JP" altLang="en-US" sz="2400" dirty="0">
                <a:latin typeface="メイリオ" panose="020B0604030504040204" pitchFamily="50" charset="-128"/>
                <a:ea typeface="メイリオ" panose="020B0604030504040204" pitchFamily="50" charset="-128"/>
              </a:rPr>
              <a:t>に決定できることに注意！</a:t>
            </a:r>
          </a:p>
        </p:txBody>
      </p:sp>
      <p:sp>
        <p:nvSpPr>
          <p:cNvPr id="6" name="テキスト ボックス 5">
            <a:extLst>
              <a:ext uri="{FF2B5EF4-FFF2-40B4-BE49-F238E27FC236}">
                <a16:creationId xmlns:a16="http://schemas.microsoft.com/office/drawing/2014/main" id="{E9358646-E0CF-5B33-A1C7-3C697BD42703}"/>
              </a:ext>
            </a:extLst>
          </p:cNvPr>
          <p:cNvSpPr txBox="1"/>
          <p:nvPr/>
        </p:nvSpPr>
        <p:spPr>
          <a:xfrm>
            <a:off x="531845" y="317241"/>
            <a:ext cx="92127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要約平面はデータの分散最大化方向を向いている</a:t>
            </a:r>
          </a:p>
        </p:txBody>
      </p:sp>
      <p:sp>
        <p:nvSpPr>
          <p:cNvPr id="7" name="テキスト ボックス 6">
            <a:extLst>
              <a:ext uri="{FF2B5EF4-FFF2-40B4-BE49-F238E27FC236}">
                <a16:creationId xmlns:a16="http://schemas.microsoft.com/office/drawing/2014/main" id="{B3F104C7-26E4-029F-7F71-16C50B829849}"/>
              </a:ext>
            </a:extLst>
          </p:cNvPr>
          <p:cNvSpPr txBox="1"/>
          <p:nvPr/>
        </p:nvSpPr>
        <p:spPr>
          <a:xfrm>
            <a:off x="851507" y="5955984"/>
            <a:ext cx="10548080"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3</a:t>
            </a:r>
            <a:r>
              <a:rPr kumimoji="1" lang="ja-JP" altLang="en-US" sz="2800" b="1" dirty="0">
                <a:latin typeface="メイリオ" panose="020B0604030504040204" pitchFamily="50" charset="-128"/>
                <a:ea typeface="メイリオ" panose="020B0604030504040204" pitchFamily="50" charset="-128"/>
              </a:rPr>
              <a:t>次元空間→</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　～　ｎ次元→</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次元でも同じことができる</a:t>
            </a:r>
          </a:p>
        </p:txBody>
      </p:sp>
      <p:sp>
        <p:nvSpPr>
          <p:cNvPr id="9" name="テキスト ボックス 8">
            <a:extLst>
              <a:ext uri="{FF2B5EF4-FFF2-40B4-BE49-F238E27FC236}">
                <a16:creationId xmlns:a16="http://schemas.microsoft.com/office/drawing/2014/main" id="{D59BAE73-56AD-5E8A-0C8C-F6C55BBC77BE}"/>
              </a:ext>
            </a:extLst>
          </p:cNvPr>
          <p:cNvSpPr txBox="1"/>
          <p:nvPr/>
        </p:nvSpPr>
        <p:spPr>
          <a:xfrm>
            <a:off x="9519672" y="2225455"/>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82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FE6775F5-66E0-52EA-98A5-D7C74817FC2A}"/>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38958283-6BC7-326B-92BD-7104ACE5A3BC}"/>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2A2666A-4809-0DAB-1B4D-9948BE111F36}"/>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4DA1F5-E502-621A-B8DB-D906019FC352}"/>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6" name="テキスト ボックス 5">
            <a:extLst>
              <a:ext uri="{FF2B5EF4-FFF2-40B4-BE49-F238E27FC236}">
                <a16:creationId xmlns:a16="http://schemas.microsoft.com/office/drawing/2014/main" id="{1CAD245C-9BF2-31E1-A789-8582F913E2D5}"/>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546F29A5-5EDA-B0BA-5812-FFBBF5DB4E81}"/>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373EC6B0-2796-E761-4839-CD7CC3A335C7}"/>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C5DE47C-1257-2009-3154-C5914E1279F4}"/>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27FD307C-9049-C554-2396-7C45BE90BA8B}"/>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883BC30E-AF63-C4EB-A0BD-10064774E427}"/>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95FF2735-5E46-A33E-71FE-79E6C6B7F8C7}"/>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2D2797B-1060-39EA-6CED-278C71312D6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2F49978B-4DF1-6035-6F0B-4C6CC454BDA4}"/>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49C14F2C-47B2-EC12-E40B-C3E82FF6BCF1}"/>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C5DD8DD-517A-DA08-56F8-B5A83ABF22D5}"/>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58FB724-431E-982B-E21D-37642CC42614}"/>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B97B80A9-1CD1-41C7-652C-B5C6AB42B5FE}"/>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40B4885E-0D72-30D2-036E-7BF20F467BA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1205320B-0678-D6AE-6E10-350D46CBD513}"/>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78A49964-6D7B-CD22-9515-64256CAFFDCF}"/>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DEA25E9-EC03-FFEA-7BB8-952E88301BD3}"/>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C1F36E2E-E81B-D03B-536D-CB98D1B267F5}"/>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E93D850E-F67F-5FA3-7E05-DF2B31CAD6BC}"/>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221D1250-4EBC-CF44-1E68-3C1ABBB9F0D1}"/>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AC8C6F2-149E-157F-4AA4-3B88224A92CD}"/>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A51AB0-4A7B-D031-F111-5C15B706B82D}"/>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B3068217-E20C-6C4E-D73F-85F79CFEA182}"/>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DC36FBB6-FA8C-55DD-357E-BED74A3E4BE3}"/>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0B270514-798A-6013-6410-7F6BB6B3437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A2B61BE7-CA94-2D77-A831-903E790A4061}"/>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63505FD7-2CC2-F18A-3609-DAE40D0EDDC4}"/>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984F6B6-680A-2C8B-B66D-C10A4CF75BDC}"/>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C11D8113-A80E-E050-6F25-FF1EB47A9055}"/>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2A873867-4932-23D5-C9A8-57309A9C4CA9}"/>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正方形/長方形 39">
            <a:extLst>
              <a:ext uri="{FF2B5EF4-FFF2-40B4-BE49-F238E27FC236}">
                <a16:creationId xmlns:a16="http://schemas.microsoft.com/office/drawing/2014/main" id="{040964D8-3C63-5D56-866C-74528B2BADA0}"/>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3D6C7DB6-A670-8F1F-4EE9-B0D509EFCE87}"/>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BFEA70CF-6099-033D-566D-338461D00496}"/>
              </a:ext>
            </a:extLst>
          </p:cNvPr>
          <p:cNvSpPr txBox="1"/>
          <p:nvPr/>
        </p:nvSpPr>
        <p:spPr>
          <a:xfrm>
            <a:off x="475095" y="422304"/>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要約平面は</a:t>
            </a:r>
            <a:r>
              <a:rPr kumimoji="1" lang="ja-JP" altLang="en-US" sz="3200" b="1" dirty="0">
                <a:latin typeface="メイリオ" panose="020B0604030504040204" pitchFamily="50" charset="-128"/>
                <a:ea typeface="メイリオ" panose="020B0604030504040204" pitchFamily="50" charset="-128"/>
              </a:rPr>
              <a:t>主成分ベクトル</a:t>
            </a:r>
            <a:r>
              <a:rPr kumimoji="1" lang="ja-JP" altLang="en-US" sz="3200" dirty="0">
                <a:latin typeface="メイリオ" panose="020B0604030504040204" pitchFamily="50" charset="-128"/>
                <a:ea typeface="メイリオ" panose="020B0604030504040204" pitchFamily="50" charset="-128"/>
              </a:rPr>
              <a:t>で構成されている</a:t>
            </a:r>
          </a:p>
        </p:txBody>
      </p:sp>
      <p:cxnSp>
        <p:nvCxnSpPr>
          <p:cNvPr id="46" name="直線矢印コネクタ 45">
            <a:extLst>
              <a:ext uri="{FF2B5EF4-FFF2-40B4-BE49-F238E27FC236}">
                <a16:creationId xmlns:a16="http://schemas.microsoft.com/office/drawing/2014/main" id="{3DF98C1D-29E8-7C80-DF6A-B7FC1BF4E41F}"/>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12967B6-5837-C0D9-DF80-29736C2A1F8F}"/>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9712538B-515E-B853-2D07-302AA12E2D8D}"/>
              </a:ext>
            </a:extLst>
          </p:cNvPr>
          <p:cNvSpPr txBox="1"/>
          <p:nvPr/>
        </p:nvSpPr>
        <p:spPr>
          <a:xfrm>
            <a:off x="475095" y="1054474"/>
            <a:ext cx="1158460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平面とはもちろん、</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つの直交する線（ベクトル）でできあがる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データの分散最大化方向の</a:t>
            </a:r>
            <a:r>
              <a:rPr kumimoji="1" lang="ja-JP" altLang="en-US" sz="2400" b="1" dirty="0">
                <a:latin typeface="メイリオ" panose="020B0604030504040204" pitchFamily="50" charset="-128"/>
                <a:ea typeface="メイリオ" panose="020B0604030504040204" pitchFamily="50" charset="-128"/>
              </a:rPr>
              <a:t>直交ベクトル</a:t>
            </a:r>
            <a:r>
              <a:rPr kumimoji="1" lang="ja-JP" altLang="en-US" sz="2400" dirty="0">
                <a:latin typeface="メイリオ" panose="020B0604030504040204" pitchFamily="50" charset="-128"/>
                <a:ea typeface="メイリオ" panose="020B0604030504040204" pitchFamily="50" charset="-128"/>
              </a:rPr>
              <a:t>を２つ見つけ出す</a:t>
            </a:r>
          </a:p>
        </p:txBody>
      </p:sp>
      <p:sp>
        <p:nvSpPr>
          <p:cNvPr id="50" name="テキスト ボックス 49">
            <a:extLst>
              <a:ext uri="{FF2B5EF4-FFF2-40B4-BE49-F238E27FC236}">
                <a16:creationId xmlns:a16="http://schemas.microsoft.com/office/drawing/2014/main" id="{52BD1D22-A1C8-D085-16C3-3B34CF1490DF}"/>
              </a:ext>
            </a:extLst>
          </p:cNvPr>
          <p:cNvSpPr txBox="1"/>
          <p:nvPr/>
        </p:nvSpPr>
        <p:spPr>
          <a:xfrm>
            <a:off x="4485230" y="3217068"/>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51" name="直線矢印コネクタ 50">
            <a:extLst>
              <a:ext uri="{FF2B5EF4-FFF2-40B4-BE49-F238E27FC236}">
                <a16:creationId xmlns:a16="http://schemas.microsoft.com/office/drawing/2014/main" id="{4F641FF9-E8D3-0580-F82D-7E39B8119A03}"/>
              </a:ext>
            </a:extLst>
          </p:cNvPr>
          <p:cNvCxnSpPr>
            <a:cxnSpLocks/>
          </p:cNvCxnSpPr>
          <p:nvPr/>
        </p:nvCxnSpPr>
        <p:spPr>
          <a:xfrm>
            <a:off x="4221327" y="3420240"/>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D6B7DEB-7CAB-7895-E5AC-9E5BBBE1FB79}"/>
              </a:ext>
            </a:extLst>
          </p:cNvPr>
          <p:cNvSpPr txBox="1"/>
          <p:nvPr/>
        </p:nvSpPr>
        <p:spPr>
          <a:xfrm>
            <a:off x="4312031" y="5084587"/>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a:t>
            </a:r>
            <a:endParaRPr kumimoji="1" lang="ja-JP" altLang="en-US" sz="2400" dirty="0">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E34FC859-EC5C-95AB-9B93-77DC9EF16293}"/>
              </a:ext>
            </a:extLst>
          </p:cNvPr>
          <p:cNvSpPr txBox="1"/>
          <p:nvPr/>
        </p:nvSpPr>
        <p:spPr>
          <a:xfrm>
            <a:off x="3319618" y="3461370"/>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PCv2</a:t>
            </a:r>
            <a:endParaRPr kumimoji="1" lang="ja-JP" altLang="en-US" sz="2400" dirty="0">
              <a:latin typeface="メイリオ" panose="020B0604030504040204" pitchFamily="50" charset="-128"/>
              <a:ea typeface="メイリオ" panose="020B0604030504040204" pitchFamily="50" charset="-128"/>
            </a:endParaRPr>
          </a:p>
        </p:txBody>
      </p:sp>
      <p:sp>
        <p:nvSpPr>
          <p:cNvPr id="59" name="テキスト ボックス 58">
            <a:extLst>
              <a:ext uri="{FF2B5EF4-FFF2-40B4-BE49-F238E27FC236}">
                <a16:creationId xmlns:a16="http://schemas.microsoft.com/office/drawing/2014/main" id="{F472D975-295C-4D95-1E40-E82CD2DA1318}"/>
              </a:ext>
            </a:extLst>
          </p:cNvPr>
          <p:cNvSpPr txBox="1"/>
          <p:nvPr/>
        </p:nvSpPr>
        <p:spPr>
          <a:xfrm>
            <a:off x="5374645" y="3850137"/>
            <a:ext cx="6364243" cy="156966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 : </a:t>
            </a:r>
            <a:r>
              <a:rPr kumimoji="1" lang="ja-JP" altLang="en-US" sz="2400" dirty="0">
                <a:latin typeface="メイリオ" panose="020B0604030504040204" pitchFamily="50" charset="-128"/>
                <a:ea typeface="メイリオ" panose="020B0604030504040204" pitchFamily="50" charset="-128"/>
              </a:rPr>
              <a:t>データの分散最大化方向</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PCv2 : </a:t>
            </a:r>
            <a:r>
              <a:rPr kumimoji="1" lang="ja-JP" altLang="en-US" sz="2400" dirty="0">
                <a:latin typeface="メイリオ" panose="020B0604030504040204" pitchFamily="50" charset="-128"/>
                <a:ea typeface="メイリオ" panose="020B0604030504040204" pitchFamily="50" charset="-128"/>
              </a:rPr>
              <a:t>次に分散最大化する方向（</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と直交）</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60" name="テキスト ボックス 59">
            <a:extLst>
              <a:ext uri="{FF2B5EF4-FFF2-40B4-BE49-F238E27FC236}">
                <a16:creationId xmlns:a16="http://schemas.microsoft.com/office/drawing/2014/main" id="{93AA4AC2-861C-2EB0-3CA2-049BD5DBB5FD}"/>
              </a:ext>
            </a:extLst>
          </p:cNvPr>
          <p:cNvSpPr txBox="1"/>
          <p:nvPr/>
        </p:nvSpPr>
        <p:spPr>
          <a:xfrm>
            <a:off x="6267395" y="5315419"/>
            <a:ext cx="572945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a:t>
            </a:r>
            <a:r>
              <a:rPr kumimoji="1" lang="ja-JP" altLang="en-US" dirty="0">
                <a:latin typeface="メイリオ" panose="020B0604030504040204" pitchFamily="50" charset="-128"/>
                <a:ea typeface="メイリオ" panose="020B0604030504040204" pitchFamily="50" charset="-128"/>
              </a:rPr>
              <a:t>と直交するベクトルは無限に存在することに注意）</a:t>
            </a:r>
          </a:p>
        </p:txBody>
      </p:sp>
      <p:sp>
        <p:nvSpPr>
          <p:cNvPr id="61" name="テキスト ボックス 60">
            <a:extLst>
              <a:ext uri="{FF2B5EF4-FFF2-40B4-BE49-F238E27FC236}">
                <a16:creationId xmlns:a16="http://schemas.microsoft.com/office/drawing/2014/main" id="{A498142C-2178-E405-607D-405F343D3573}"/>
              </a:ext>
            </a:extLst>
          </p:cNvPr>
          <p:cNvSpPr txBox="1"/>
          <p:nvPr/>
        </p:nvSpPr>
        <p:spPr>
          <a:xfrm>
            <a:off x="6038850" y="6430259"/>
            <a:ext cx="517481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正確には原点を通るが直観を優先した図にした</a:t>
            </a:r>
          </a:p>
        </p:txBody>
      </p:sp>
      <p:sp>
        <p:nvSpPr>
          <p:cNvPr id="63" name="テキスト ボックス 62">
            <a:extLst>
              <a:ext uri="{FF2B5EF4-FFF2-40B4-BE49-F238E27FC236}">
                <a16:creationId xmlns:a16="http://schemas.microsoft.com/office/drawing/2014/main" id="{22470F9F-7FCC-D85E-6F2E-F71C54C79F83}"/>
              </a:ext>
            </a:extLst>
          </p:cNvPr>
          <p:cNvSpPr txBox="1"/>
          <p:nvPr/>
        </p:nvSpPr>
        <p:spPr>
          <a:xfrm>
            <a:off x="8479020" y="2470258"/>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7143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644464-CA91-47B4-B4EB-E1136146C4FE}"/>
              </a:ext>
            </a:extLst>
          </p:cNvPr>
          <p:cNvSpPr txBox="1"/>
          <p:nvPr/>
        </p:nvSpPr>
        <p:spPr>
          <a:xfrm>
            <a:off x="578467" y="1773905"/>
            <a:ext cx="10546096" cy="707886"/>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データ全体の散らばりが大きくなるような方向を見つけ出すとそのベクトル上でプリンデータ、シュークリームデータを最大限分離できるはず</a:t>
            </a:r>
          </a:p>
        </p:txBody>
      </p:sp>
      <p:sp>
        <p:nvSpPr>
          <p:cNvPr id="5" name="テキスト ボックス 4">
            <a:extLst>
              <a:ext uri="{FF2B5EF4-FFF2-40B4-BE49-F238E27FC236}">
                <a16:creationId xmlns:a16="http://schemas.microsoft.com/office/drawing/2014/main" id="{8EBE1099-7819-4D4D-9405-758CF0D5B380}"/>
              </a:ext>
            </a:extLst>
          </p:cNvPr>
          <p:cNvSpPr txBox="1"/>
          <p:nvPr/>
        </p:nvSpPr>
        <p:spPr>
          <a:xfrm>
            <a:off x="532473" y="451331"/>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主成分ベクトルとは（まとめ）</a:t>
            </a:r>
          </a:p>
        </p:txBody>
      </p:sp>
      <p:sp>
        <p:nvSpPr>
          <p:cNvPr id="14" name="テキスト ボックス 13">
            <a:extLst>
              <a:ext uri="{FF2B5EF4-FFF2-40B4-BE49-F238E27FC236}">
                <a16:creationId xmlns:a16="http://schemas.microsoft.com/office/drawing/2014/main" id="{7A8B234A-06BA-B4B2-FA9C-C05E4C0F3AF2}"/>
              </a:ext>
            </a:extLst>
          </p:cNvPr>
          <p:cNvSpPr txBox="1"/>
          <p:nvPr/>
        </p:nvSpPr>
        <p:spPr>
          <a:xfrm>
            <a:off x="532473" y="1128151"/>
            <a:ext cx="10933899"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a:t>
            </a:r>
            <a:r>
              <a:rPr kumimoji="1" lang="ja-JP" altLang="en-US" sz="2400" b="1" dirty="0">
                <a:latin typeface="メイリオ" panose="020B0604030504040204" pitchFamily="50" charset="-128"/>
                <a:ea typeface="メイリオ" panose="020B0604030504040204" pitchFamily="50" charset="-128"/>
              </a:rPr>
              <a:t>分散最大化方向</a:t>
            </a:r>
            <a:r>
              <a:rPr kumimoji="1" lang="ja-JP" altLang="en-US" sz="2400" dirty="0">
                <a:latin typeface="メイリオ" panose="020B0604030504040204" pitchFamily="50" charset="-128"/>
                <a:ea typeface="メイリオ" panose="020B0604030504040204" pitchFamily="50" charset="-128"/>
              </a:rPr>
              <a:t>を向く直交ベクトル集合</a:t>
            </a:r>
          </a:p>
        </p:txBody>
      </p:sp>
    </p:spTree>
    <p:extLst>
      <p:ext uri="{BB962C8B-B14F-4D97-AF65-F5344CB8AC3E}">
        <p14:creationId xmlns:p14="http://schemas.microsoft.com/office/powerpoint/2010/main" val="116841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正方形/長方形 112">
            <a:extLst>
              <a:ext uri="{FF2B5EF4-FFF2-40B4-BE49-F238E27FC236}">
                <a16:creationId xmlns:a16="http://schemas.microsoft.com/office/drawing/2014/main" id="{876182E2-6E80-D520-CC7A-EFB40F53E998}"/>
              </a:ext>
            </a:extLst>
          </p:cNvPr>
          <p:cNvSpPr/>
          <p:nvPr/>
        </p:nvSpPr>
        <p:spPr>
          <a:xfrm>
            <a:off x="7252981" y="3787057"/>
            <a:ext cx="3082400" cy="1112505"/>
          </a:xfrm>
          <a:prstGeom prst="rect">
            <a:avLst/>
          </a:prstGeom>
          <a:solidFill>
            <a:srgbClr val="A6A6A6">
              <a:alpha val="521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コネクタ 95">
            <a:extLst>
              <a:ext uri="{FF2B5EF4-FFF2-40B4-BE49-F238E27FC236}">
                <a16:creationId xmlns:a16="http://schemas.microsoft.com/office/drawing/2014/main" id="{3E6914D1-49C9-DFB7-6AE9-29F6738DE997}"/>
              </a:ext>
            </a:extLst>
          </p:cNvPr>
          <p:cNvCxnSpPr>
            <a:cxnSpLocks/>
          </p:cNvCxnSpPr>
          <p:nvPr/>
        </p:nvCxnSpPr>
        <p:spPr>
          <a:xfrm flipH="1">
            <a:off x="8515924" y="4317211"/>
            <a:ext cx="173723" cy="331456"/>
          </a:xfrm>
          <a:prstGeom prst="line">
            <a:avLst/>
          </a:prstGeom>
          <a:ln w="19050"/>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FE9EA8F5-FDC9-2F81-414A-3865556EF883}"/>
              </a:ext>
            </a:extLst>
          </p:cNvPr>
          <p:cNvSpPr txBox="1"/>
          <p:nvPr/>
        </p:nvSpPr>
        <p:spPr>
          <a:xfrm rot="10800000">
            <a:off x="9132026" y="4329713"/>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32EEEF9-3833-8E1D-BAF0-ABA97ABA37EB}"/>
              </a:ext>
            </a:extLst>
          </p:cNvPr>
          <p:cNvSpPr txBox="1"/>
          <p:nvPr/>
        </p:nvSpPr>
        <p:spPr>
          <a:xfrm rot="10800000">
            <a:off x="9487287" y="3872020"/>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85B00AF9-2124-DB50-0FAE-531B8DFAB85A}"/>
              </a:ext>
            </a:extLst>
          </p:cNvPr>
          <p:cNvSpPr txBox="1"/>
          <p:nvPr/>
        </p:nvSpPr>
        <p:spPr>
          <a:xfrm rot="8193147">
            <a:off x="7363692" y="407068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30EAA3CE-FB41-62C6-7008-4665AC8BC303}"/>
              </a:ext>
            </a:extLst>
          </p:cNvPr>
          <p:cNvSpPr txBox="1"/>
          <p:nvPr/>
        </p:nvSpPr>
        <p:spPr>
          <a:xfrm rot="10800000">
            <a:off x="9557960" y="4134043"/>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72C14D1-F38F-781E-D1F3-E835EDBF52AF}"/>
              </a:ext>
            </a:extLst>
          </p:cNvPr>
          <p:cNvSpPr txBox="1"/>
          <p:nvPr/>
        </p:nvSpPr>
        <p:spPr>
          <a:xfrm rot="10800000">
            <a:off x="9477338" y="46287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36D43DDD-A510-3F01-A983-2BF9DBCBD0D7}"/>
              </a:ext>
            </a:extLst>
          </p:cNvPr>
          <p:cNvSpPr txBox="1"/>
          <p:nvPr/>
        </p:nvSpPr>
        <p:spPr>
          <a:xfrm rot="8193147">
            <a:off x="8078346" y="410964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80134C3-6B21-02D8-CB6E-DC1C7DCF9EC2}"/>
              </a:ext>
            </a:extLst>
          </p:cNvPr>
          <p:cNvSpPr txBox="1"/>
          <p:nvPr/>
        </p:nvSpPr>
        <p:spPr>
          <a:xfrm rot="10800000">
            <a:off x="9476704" y="43310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D0EE8FC-3D6B-7C16-1040-A6A5E3F00A7A}"/>
              </a:ext>
            </a:extLst>
          </p:cNvPr>
          <p:cNvSpPr txBox="1"/>
          <p:nvPr/>
        </p:nvSpPr>
        <p:spPr>
          <a:xfrm rot="10800000">
            <a:off x="9407061" y="38605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5A6B9DA1-8FCF-1B60-F85F-4AB5147755BE}"/>
              </a:ext>
            </a:extLst>
          </p:cNvPr>
          <p:cNvSpPr txBox="1"/>
          <p:nvPr/>
        </p:nvSpPr>
        <p:spPr>
          <a:xfrm rot="8193147">
            <a:off x="7714725" y="4237234"/>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C809B94-ABE7-CD86-A4C8-71F847FFA8F4}"/>
              </a:ext>
            </a:extLst>
          </p:cNvPr>
          <p:cNvSpPr txBox="1"/>
          <p:nvPr/>
        </p:nvSpPr>
        <p:spPr>
          <a:xfrm rot="10800000">
            <a:off x="9810942" y="44322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E9538C-CC73-CADB-88D3-4E4C7EDDCD76}"/>
              </a:ext>
            </a:extLst>
          </p:cNvPr>
          <p:cNvSpPr txBox="1"/>
          <p:nvPr/>
        </p:nvSpPr>
        <p:spPr>
          <a:xfrm rot="10800000">
            <a:off x="9956381" y="41668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E0A9224-753B-5EED-4859-F0C950E1F5C6}"/>
              </a:ext>
            </a:extLst>
          </p:cNvPr>
          <p:cNvSpPr txBox="1"/>
          <p:nvPr/>
        </p:nvSpPr>
        <p:spPr>
          <a:xfrm rot="8193147">
            <a:off x="7198981" y="4490913"/>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5A38F74A-6CB4-0787-394A-3F91394E49EF}"/>
              </a:ext>
            </a:extLst>
          </p:cNvPr>
          <p:cNvSpPr txBox="1"/>
          <p:nvPr/>
        </p:nvSpPr>
        <p:spPr>
          <a:xfrm rot="8193147">
            <a:off x="8757474" y="42077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8E21C6BC-5698-CF19-9548-2582B9D808BA}"/>
              </a:ext>
            </a:extLst>
          </p:cNvPr>
          <p:cNvSpPr txBox="1"/>
          <p:nvPr/>
        </p:nvSpPr>
        <p:spPr>
          <a:xfrm rot="8193147">
            <a:off x="8297839" y="375316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248F009A-5E40-FF36-9481-028B3EABE058}"/>
              </a:ext>
            </a:extLst>
          </p:cNvPr>
          <p:cNvSpPr txBox="1"/>
          <p:nvPr/>
        </p:nvSpPr>
        <p:spPr>
          <a:xfrm rot="8193147">
            <a:off x="7805451" y="463974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03093643-19B6-1D92-83D1-77A402837580}"/>
              </a:ext>
            </a:extLst>
          </p:cNvPr>
          <p:cNvSpPr txBox="1"/>
          <p:nvPr/>
        </p:nvSpPr>
        <p:spPr>
          <a:xfrm rot="8193147">
            <a:off x="7922931" y="392745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44D801BC-DEE8-ADA9-28F3-3B08B2E4C827}"/>
              </a:ext>
            </a:extLst>
          </p:cNvPr>
          <p:cNvSpPr txBox="1"/>
          <p:nvPr/>
        </p:nvSpPr>
        <p:spPr>
          <a:xfrm rot="8193147">
            <a:off x="7516578" y="463689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92EDFD4F-AE7C-432F-F4C3-D13C22065F80}"/>
              </a:ext>
            </a:extLst>
          </p:cNvPr>
          <p:cNvSpPr txBox="1"/>
          <p:nvPr/>
        </p:nvSpPr>
        <p:spPr>
          <a:xfrm rot="10800000">
            <a:off x="8937590" y="39634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2B08E926-E615-D465-1B75-02214D84711D}"/>
              </a:ext>
            </a:extLst>
          </p:cNvPr>
          <p:cNvSpPr txBox="1"/>
          <p:nvPr/>
        </p:nvSpPr>
        <p:spPr>
          <a:xfrm rot="10800000">
            <a:off x="9135657" y="35900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B22D5BB4-CDCA-37E0-3028-3DEEF4CD7CE6}"/>
              </a:ext>
            </a:extLst>
          </p:cNvPr>
          <p:cNvSpPr txBox="1"/>
          <p:nvPr/>
        </p:nvSpPr>
        <p:spPr>
          <a:xfrm rot="8193147">
            <a:off x="8047849" y="443274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294867FF-D89B-42BD-F1D4-640D56FFA7B2}"/>
              </a:ext>
            </a:extLst>
          </p:cNvPr>
          <p:cNvSpPr txBox="1"/>
          <p:nvPr/>
        </p:nvSpPr>
        <p:spPr>
          <a:xfrm rot="10800000">
            <a:off x="9354752" y="41013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8FB75E3-694A-4BFC-850A-6DCA2E63FC1E}"/>
              </a:ext>
            </a:extLst>
          </p:cNvPr>
          <p:cNvSpPr txBox="1"/>
          <p:nvPr/>
        </p:nvSpPr>
        <p:spPr>
          <a:xfrm rot="8193147">
            <a:off x="6863980" y="382272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06E8A607-A9D9-C8AE-EC68-77049F959EC5}"/>
              </a:ext>
            </a:extLst>
          </p:cNvPr>
          <p:cNvSpPr txBox="1"/>
          <p:nvPr/>
        </p:nvSpPr>
        <p:spPr>
          <a:xfrm rot="8193147">
            <a:off x="7215013" y="398928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948EE554-5071-7CE9-7165-650D7D5A3A29}"/>
              </a:ext>
            </a:extLst>
          </p:cNvPr>
          <p:cNvSpPr txBox="1"/>
          <p:nvPr/>
        </p:nvSpPr>
        <p:spPr>
          <a:xfrm rot="8193147">
            <a:off x="7748398" y="361296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FE74DC0-B0E6-2A38-D221-A36972DED904}"/>
              </a:ext>
            </a:extLst>
          </p:cNvPr>
          <p:cNvSpPr txBox="1"/>
          <p:nvPr/>
        </p:nvSpPr>
        <p:spPr>
          <a:xfrm rot="10800000">
            <a:off x="9963002" y="470799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D443F735-684E-BD48-F432-F8E0B5410682}"/>
              </a:ext>
            </a:extLst>
          </p:cNvPr>
          <p:cNvSpPr txBox="1"/>
          <p:nvPr/>
        </p:nvSpPr>
        <p:spPr>
          <a:xfrm rot="10800000">
            <a:off x="10200541" y="41351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837F0B04-2DF3-6A4F-1630-AABC326D790A}"/>
              </a:ext>
            </a:extLst>
          </p:cNvPr>
          <p:cNvSpPr txBox="1"/>
          <p:nvPr/>
        </p:nvSpPr>
        <p:spPr>
          <a:xfrm rot="10800000">
            <a:off x="10106777" y="4543788"/>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C6232F89-DA91-0C41-77BA-C76E16DF78E6}"/>
              </a:ext>
            </a:extLst>
          </p:cNvPr>
          <p:cNvCxnSpPr>
            <a:cxnSpLocks/>
          </p:cNvCxnSpPr>
          <p:nvPr/>
        </p:nvCxnSpPr>
        <p:spPr>
          <a:xfrm flipV="1">
            <a:off x="6753595" y="4340763"/>
            <a:ext cx="4228536" cy="2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83016650-E732-C1DA-59BB-5F8204309298}"/>
              </a:ext>
            </a:extLst>
          </p:cNvPr>
          <p:cNvCxnSpPr>
            <a:cxnSpLocks/>
          </p:cNvCxnSpPr>
          <p:nvPr/>
        </p:nvCxnSpPr>
        <p:spPr>
          <a:xfrm flipH="1" flipV="1">
            <a:off x="8679037" y="2748918"/>
            <a:ext cx="23100" cy="3068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041EF8CD-5B0D-1D5B-61CA-C2DA0128C1F6}"/>
              </a:ext>
            </a:extLst>
          </p:cNvPr>
          <p:cNvSpPr txBox="1"/>
          <p:nvPr/>
        </p:nvSpPr>
        <p:spPr>
          <a:xfrm rot="8193147">
            <a:off x="8909874" y="43601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92" name="直線コネクタ 91">
            <a:extLst>
              <a:ext uri="{FF2B5EF4-FFF2-40B4-BE49-F238E27FC236}">
                <a16:creationId xmlns:a16="http://schemas.microsoft.com/office/drawing/2014/main" id="{39D6AC2A-8E76-ADB3-86A7-4679890FF289}"/>
              </a:ext>
            </a:extLst>
          </p:cNvPr>
          <p:cNvCxnSpPr>
            <a:cxnSpLocks/>
          </p:cNvCxnSpPr>
          <p:nvPr/>
        </p:nvCxnSpPr>
        <p:spPr>
          <a:xfrm flipV="1">
            <a:off x="8689647" y="3860566"/>
            <a:ext cx="1963265" cy="469147"/>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直線コネクタ 93">
            <a:extLst>
              <a:ext uri="{FF2B5EF4-FFF2-40B4-BE49-F238E27FC236}">
                <a16:creationId xmlns:a16="http://schemas.microsoft.com/office/drawing/2014/main" id="{435CC47B-9150-E7D6-A1A1-F294FFB05064}"/>
              </a:ext>
            </a:extLst>
          </p:cNvPr>
          <p:cNvCxnSpPr>
            <a:cxnSpLocks/>
            <a:endCxn id="67" idx="2"/>
          </p:cNvCxnSpPr>
          <p:nvPr/>
        </p:nvCxnSpPr>
        <p:spPr>
          <a:xfrm flipH="1" flipV="1">
            <a:off x="7781263" y="3655126"/>
            <a:ext cx="1060784" cy="826987"/>
          </a:xfrm>
          <a:prstGeom prst="line">
            <a:avLst/>
          </a:prstGeom>
          <a:ln w="19050"/>
        </p:spPr>
        <p:style>
          <a:lnRef idx="1">
            <a:schemeClr val="dk1"/>
          </a:lnRef>
          <a:fillRef idx="0">
            <a:schemeClr val="dk1"/>
          </a:fillRef>
          <a:effectRef idx="0">
            <a:schemeClr val="dk1"/>
          </a:effectRef>
          <a:fontRef idx="minor">
            <a:schemeClr val="tx1"/>
          </a:fontRef>
        </p:style>
      </p:cxnSp>
      <p:sp>
        <p:nvSpPr>
          <p:cNvPr id="102" name="テキスト ボックス 101">
            <a:extLst>
              <a:ext uri="{FF2B5EF4-FFF2-40B4-BE49-F238E27FC236}">
                <a16:creationId xmlns:a16="http://schemas.microsoft.com/office/drawing/2014/main" id="{F495318C-0CA2-A528-B87A-5BDCE6368862}"/>
              </a:ext>
            </a:extLst>
          </p:cNvPr>
          <p:cNvSpPr txBox="1"/>
          <p:nvPr/>
        </p:nvSpPr>
        <p:spPr>
          <a:xfrm>
            <a:off x="10878141" y="436640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03" name="テキスト ボックス 102">
            <a:extLst>
              <a:ext uri="{FF2B5EF4-FFF2-40B4-BE49-F238E27FC236}">
                <a16:creationId xmlns:a16="http://schemas.microsoft.com/office/drawing/2014/main" id="{4BD9077D-2525-F487-C684-367E6680E820}"/>
              </a:ext>
            </a:extLst>
          </p:cNvPr>
          <p:cNvSpPr txBox="1"/>
          <p:nvPr/>
        </p:nvSpPr>
        <p:spPr>
          <a:xfrm>
            <a:off x="7962251" y="240653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96394ECB-6455-24FA-5FFD-A199AD53B26D}"/>
              </a:ext>
            </a:extLst>
          </p:cNvPr>
          <p:cNvSpPr txBox="1"/>
          <p:nvPr/>
        </p:nvSpPr>
        <p:spPr>
          <a:xfrm>
            <a:off x="662650" y="316630"/>
            <a:ext cx="1104661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参考：主成分ベクトルを</a:t>
            </a:r>
            <a:r>
              <a:rPr kumimoji="1" lang="en-US" altLang="ja-JP" sz="3200" dirty="0" err="1">
                <a:latin typeface="メイリオ" panose="020B0604030504040204" pitchFamily="50" charset="-128"/>
                <a:ea typeface="メイリオ" panose="020B0604030504040204" pitchFamily="50" charset="-128"/>
              </a:rPr>
              <a:t>x,y</a:t>
            </a:r>
            <a:r>
              <a:rPr kumimoji="1" lang="ja-JP" altLang="en-US" sz="3200" dirty="0">
                <a:latin typeface="メイリオ" panose="020B0604030504040204" pitchFamily="50" charset="-128"/>
                <a:ea typeface="メイリオ" panose="020B0604030504040204" pitchFamily="50" charset="-128"/>
              </a:rPr>
              <a:t>軸に回転する（詳細は後半で）</a:t>
            </a:r>
          </a:p>
        </p:txBody>
      </p:sp>
      <p:sp>
        <p:nvSpPr>
          <p:cNvPr id="106" name="矢印: 右 105">
            <a:extLst>
              <a:ext uri="{FF2B5EF4-FFF2-40B4-BE49-F238E27FC236}">
                <a16:creationId xmlns:a16="http://schemas.microsoft.com/office/drawing/2014/main" id="{4C6D406E-720B-3B88-899A-E6B4633488FE}"/>
              </a:ext>
            </a:extLst>
          </p:cNvPr>
          <p:cNvSpPr/>
          <p:nvPr/>
        </p:nvSpPr>
        <p:spPr>
          <a:xfrm>
            <a:off x="5307948" y="4001040"/>
            <a:ext cx="586037" cy="836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5AD2EE29-46A7-1C62-1222-8DC5C5F5456A}"/>
              </a:ext>
            </a:extLst>
          </p:cNvPr>
          <p:cNvSpPr txBox="1"/>
          <p:nvPr/>
        </p:nvSpPr>
        <p:spPr>
          <a:xfrm>
            <a:off x="7136402" y="3313311"/>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8" name="テキスト ボックス 107">
            <a:extLst>
              <a:ext uri="{FF2B5EF4-FFF2-40B4-BE49-F238E27FC236}">
                <a16:creationId xmlns:a16="http://schemas.microsoft.com/office/drawing/2014/main" id="{A2805A3B-5B75-27B6-C63D-4E70322D5341}"/>
              </a:ext>
            </a:extLst>
          </p:cNvPr>
          <p:cNvSpPr txBox="1"/>
          <p:nvPr/>
        </p:nvSpPr>
        <p:spPr>
          <a:xfrm>
            <a:off x="10470292" y="3486369"/>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09" name="テキスト ボックス 108">
            <a:extLst>
              <a:ext uri="{FF2B5EF4-FFF2-40B4-BE49-F238E27FC236}">
                <a16:creationId xmlns:a16="http://schemas.microsoft.com/office/drawing/2014/main" id="{024A3ED3-48AE-DCC5-9D33-4B2A9282295E}"/>
              </a:ext>
            </a:extLst>
          </p:cNvPr>
          <p:cNvSpPr txBox="1"/>
          <p:nvPr/>
        </p:nvSpPr>
        <p:spPr>
          <a:xfrm>
            <a:off x="7050792" y="464443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pic>
        <p:nvPicPr>
          <p:cNvPr id="111" name="図 110">
            <a:extLst>
              <a:ext uri="{FF2B5EF4-FFF2-40B4-BE49-F238E27FC236}">
                <a16:creationId xmlns:a16="http://schemas.microsoft.com/office/drawing/2014/main" id="{F7FE5A4A-5F93-567F-EA23-7B110E0D5741}"/>
              </a:ext>
            </a:extLst>
          </p:cNvPr>
          <p:cNvPicPr>
            <a:picLocks noChangeAspect="1"/>
          </p:cNvPicPr>
          <p:nvPr/>
        </p:nvPicPr>
        <p:blipFill>
          <a:blip r:embed="rId2"/>
          <a:stretch>
            <a:fillRect/>
          </a:stretch>
        </p:blipFill>
        <p:spPr>
          <a:xfrm>
            <a:off x="332682" y="2571095"/>
            <a:ext cx="5027432" cy="3416345"/>
          </a:xfrm>
          <a:prstGeom prst="rect">
            <a:avLst/>
          </a:prstGeom>
        </p:spPr>
      </p:pic>
      <p:sp>
        <p:nvSpPr>
          <p:cNvPr id="112" name="テキスト ボックス 111">
            <a:extLst>
              <a:ext uri="{FF2B5EF4-FFF2-40B4-BE49-F238E27FC236}">
                <a16:creationId xmlns:a16="http://schemas.microsoft.com/office/drawing/2014/main" id="{65A437CC-E2BB-7EF6-E311-AD96AC00B365}"/>
              </a:ext>
            </a:extLst>
          </p:cNvPr>
          <p:cNvSpPr txBox="1"/>
          <p:nvPr/>
        </p:nvSpPr>
        <p:spPr>
          <a:xfrm>
            <a:off x="662650" y="970200"/>
            <a:ext cx="11149905"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PCv1,PCv2</a:t>
            </a:r>
            <a:r>
              <a:rPr kumimoji="1" lang="ja-JP" altLang="en-US" sz="2400" dirty="0">
                <a:latin typeface="メイリオ" panose="020B0604030504040204" pitchFamily="50" charset="-128"/>
                <a:ea typeface="メイリオ" panose="020B0604030504040204" pitchFamily="50" charset="-128"/>
              </a:rPr>
              <a:t>が構成する平面の真上からデータを映す（射影）</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データ空間の軸（カラメル、カスタード、生クリーム）も回転</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平面は主にカスタード，カラメル方向なので右図では生クリームの軸が短くなる</a:t>
            </a:r>
          </a:p>
        </p:txBody>
      </p:sp>
      <p:sp>
        <p:nvSpPr>
          <p:cNvPr id="114" name="テキスト ボックス 113">
            <a:extLst>
              <a:ext uri="{FF2B5EF4-FFF2-40B4-BE49-F238E27FC236}">
                <a16:creationId xmlns:a16="http://schemas.microsoft.com/office/drawing/2014/main" id="{3A943268-E13A-9D86-6C27-9DF178C8D3AB}"/>
              </a:ext>
            </a:extLst>
          </p:cNvPr>
          <p:cNvSpPr txBox="1"/>
          <p:nvPr/>
        </p:nvSpPr>
        <p:spPr>
          <a:xfrm>
            <a:off x="6681460" y="5933575"/>
            <a:ext cx="4185761"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これが冒頭で見た主成分平面</a:t>
            </a:r>
          </a:p>
        </p:txBody>
      </p:sp>
      <p:sp>
        <p:nvSpPr>
          <p:cNvPr id="3" name="テキスト ボックス 2">
            <a:extLst>
              <a:ext uri="{FF2B5EF4-FFF2-40B4-BE49-F238E27FC236}">
                <a16:creationId xmlns:a16="http://schemas.microsoft.com/office/drawing/2014/main" id="{E9A1E34A-E937-9B31-6647-00056ADB5FA2}"/>
              </a:ext>
            </a:extLst>
          </p:cNvPr>
          <p:cNvSpPr txBox="1"/>
          <p:nvPr/>
        </p:nvSpPr>
        <p:spPr>
          <a:xfrm>
            <a:off x="3030547" y="3313311"/>
            <a:ext cx="939681" cy="461665"/>
          </a:xfrm>
          <a:prstGeom prst="rect">
            <a:avLst/>
          </a:prstGeom>
          <a:solidFill>
            <a:schemeClr val="bg1"/>
          </a:solid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62723A68-B054-947B-EAB2-349682CA5641}"/>
              </a:ext>
            </a:extLst>
          </p:cNvPr>
          <p:cNvSpPr txBox="1"/>
          <p:nvPr/>
        </p:nvSpPr>
        <p:spPr>
          <a:xfrm>
            <a:off x="3928929" y="4740047"/>
            <a:ext cx="939681" cy="461665"/>
          </a:xfrm>
          <a:prstGeom prst="rect">
            <a:avLst/>
          </a:prstGeom>
          <a:solidFill>
            <a:schemeClr val="bg1"/>
          </a:solid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PCv2</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6402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3CAA156-CCAC-C322-6992-7BE07781F6FC}"/>
              </a:ext>
            </a:extLst>
          </p:cNvPr>
          <p:cNvSpPr txBox="1"/>
          <p:nvPr/>
        </p:nvSpPr>
        <p:spPr>
          <a:xfrm>
            <a:off x="655595" y="229547"/>
            <a:ext cx="11040202"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参考：</a:t>
            </a:r>
            <a:r>
              <a:rPr kumimoji="1" lang="en-US" altLang="ja-JP" sz="2800" dirty="0">
                <a:latin typeface="メイリオ" panose="020B0604030504040204" pitchFamily="50" charset="-128"/>
                <a:ea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rPr>
              <a:t>次元空間上では</a:t>
            </a:r>
            <a:r>
              <a:rPr kumimoji="1" lang="en-US" altLang="ja-JP" sz="2800" dirty="0">
                <a:latin typeface="メイリオ" panose="020B0604030504040204" pitchFamily="50" charset="-128"/>
                <a:ea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rPr>
              <a:t>本の直交ベクトルが引ける（詳細は後半）</a:t>
            </a:r>
          </a:p>
        </p:txBody>
      </p:sp>
      <p:cxnSp>
        <p:nvCxnSpPr>
          <p:cNvPr id="4" name="直線コネクタ 3">
            <a:extLst>
              <a:ext uri="{FF2B5EF4-FFF2-40B4-BE49-F238E27FC236}">
                <a16:creationId xmlns:a16="http://schemas.microsoft.com/office/drawing/2014/main" id="{FEF0C39F-B27A-176D-E021-09E1B7FA351D}"/>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DF775047-E336-6B44-2643-72F2CA912414}"/>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1612E8E-8C92-A4BE-1047-7A3FAC8B48D9}"/>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04EDA36-5729-9529-C015-A08B1EDEFC7F}"/>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39DBF36E-5BB9-D913-2C04-3A1BAD9692A8}"/>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B9BD40EE-5010-46E2-AF2D-705C5233BF2F}"/>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F7ADFDF8-85E0-1CFA-456E-2CEB1545576C}"/>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73519343-1B63-9E57-B624-2D3C0FC1D487}"/>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7090CF5A-46AA-1724-4AE5-52C75CA4E1E5}"/>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E0A73CEC-E6F0-9F61-EFAD-FC033081924B}"/>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57A6509B-EEB9-13A5-6AA5-27CC5295589E}"/>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88791F5B-ED00-BFA6-744E-1320243CAD0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02220BAD-87ED-3793-7570-AD29445EAF52}"/>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721F35C-DB35-26CB-58F3-0732737E598F}"/>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09C260D-F85D-20FD-E83F-23E6326B0EE8}"/>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C594219C-9E1B-B408-ABC3-2771FE58C826}"/>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CE65BBBD-315B-B317-9E57-E5C34C7FC966}"/>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D580304-9059-51D0-7580-D20A23673E5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04F11C53-B739-78CD-93EE-06BEF5BE3BA1}"/>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FA5DA18F-C00E-B49C-8DDD-76A66FE31B82}"/>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CA5A1C76-73AD-7075-F616-8272C294FC3F}"/>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2AE51AF9-A854-459A-7A18-ECC126457272}"/>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0752BBAB-BC33-B0DD-2625-66765BDF7494}"/>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F1544119-F4F1-6172-3029-913651616FC8}"/>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2EABFDF8-D327-8A74-E868-D4FF6E793F31}"/>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A213B1E5-8A23-3F12-204C-4BFA30B4486A}"/>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E5E4155-EA14-6490-FFFE-AFB701B4DA98}"/>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C74266F8-8588-8682-ADAE-8257C3496EFF}"/>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83232624-BE32-68A5-9257-97C9601580F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B5D8004-2AA9-644E-815E-D2F64EB53C6B}"/>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CA5C529-1D6D-332F-ABAA-91C2A1A33DC5}"/>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D170F3B8-7B99-92BA-B152-2D544E03D7A6}"/>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A5555511-53AF-22E4-9C12-FE8161F8FD89}"/>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4D5C925B-B109-34FD-E62B-F1294FF2E3F7}"/>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正方形/長方形 37">
            <a:extLst>
              <a:ext uri="{FF2B5EF4-FFF2-40B4-BE49-F238E27FC236}">
                <a16:creationId xmlns:a16="http://schemas.microsoft.com/office/drawing/2014/main" id="{E2E7DCFC-949B-240C-9792-E946C725F5C6}"/>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9B4B6EA-947F-3EDD-B40A-B52E94FCE3BB}"/>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C739918-D336-31B2-6740-836233D66073}"/>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E4DA7FEC-0948-833C-F566-31C3CFC7C527}"/>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1C2BE7A-7774-7222-97B3-1C518CF56E4B}"/>
              </a:ext>
            </a:extLst>
          </p:cNvPr>
          <p:cNvSpPr txBox="1"/>
          <p:nvPr/>
        </p:nvSpPr>
        <p:spPr>
          <a:xfrm>
            <a:off x="4818608" y="2867765"/>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43" name="直線矢印コネクタ 42">
            <a:extLst>
              <a:ext uri="{FF2B5EF4-FFF2-40B4-BE49-F238E27FC236}">
                <a16:creationId xmlns:a16="http://schemas.microsoft.com/office/drawing/2014/main" id="{E968E17B-91C1-33D0-E04F-D86C568282BD}"/>
              </a:ext>
            </a:extLst>
          </p:cNvPr>
          <p:cNvCxnSpPr>
            <a:cxnSpLocks/>
          </p:cNvCxnSpPr>
          <p:nvPr/>
        </p:nvCxnSpPr>
        <p:spPr>
          <a:xfrm>
            <a:off x="4554705" y="3070937"/>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416A6BF1-3A68-D758-5E46-285F92168FC0}"/>
              </a:ext>
            </a:extLst>
          </p:cNvPr>
          <p:cNvSpPr txBox="1"/>
          <p:nvPr/>
        </p:nvSpPr>
        <p:spPr>
          <a:xfrm>
            <a:off x="4312031" y="50845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C689699B-E5BA-6B47-61FB-93B54283D7BA}"/>
              </a:ext>
            </a:extLst>
          </p:cNvPr>
          <p:cNvSpPr txBox="1"/>
          <p:nvPr/>
        </p:nvSpPr>
        <p:spPr>
          <a:xfrm>
            <a:off x="3319618" y="346137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cxnSp>
        <p:nvCxnSpPr>
          <p:cNvPr id="46" name="直線矢印コネクタ 45">
            <a:extLst>
              <a:ext uri="{FF2B5EF4-FFF2-40B4-BE49-F238E27FC236}">
                <a16:creationId xmlns:a16="http://schemas.microsoft.com/office/drawing/2014/main" id="{BE6F0CB2-722C-4CD2-CFE8-DA73DA91FED9}"/>
              </a:ext>
            </a:extLst>
          </p:cNvPr>
          <p:cNvCxnSpPr>
            <a:cxnSpLocks/>
          </p:cNvCxnSpPr>
          <p:nvPr/>
        </p:nvCxnSpPr>
        <p:spPr>
          <a:xfrm flipH="1">
            <a:off x="2269282" y="4265878"/>
            <a:ext cx="689039" cy="24762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E3C49C1C-2315-641B-3B8C-533B1C4685CD}"/>
              </a:ext>
            </a:extLst>
          </p:cNvPr>
          <p:cNvSpPr txBox="1"/>
          <p:nvPr/>
        </p:nvSpPr>
        <p:spPr>
          <a:xfrm>
            <a:off x="1655570" y="446266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5D1814C-1AC2-5FF1-4D39-FE428E5F158C}"/>
              </a:ext>
            </a:extLst>
          </p:cNvPr>
          <p:cNvSpPr txBox="1"/>
          <p:nvPr/>
        </p:nvSpPr>
        <p:spPr>
          <a:xfrm>
            <a:off x="656939" y="823848"/>
            <a:ext cx="11067453" cy="1569660"/>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次元空間上では、もう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本直交ベクトルｃ（第</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主成分ベクトル）が引ける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PC2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PC3 </a:t>
            </a:r>
            <a:r>
              <a:rPr kumimoji="1" lang="ja-JP" altLang="en-US" sz="2400" dirty="0">
                <a:latin typeface="メイリオ" panose="020B0604030504040204" pitchFamily="50" charset="-128"/>
                <a:ea typeface="メイリオ" panose="020B0604030504040204" pitchFamily="50" charset="-128"/>
              </a:rPr>
              <a:t>の順にデータの分散最大化の度合いが小さくなる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次元空間上では、</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本の主成分ベクトル</a:t>
            </a:r>
            <a:r>
              <a:rPr kumimoji="1" lang="en-US" altLang="ja-JP" sz="2400" dirty="0">
                <a:latin typeface="メイリオ" panose="020B0604030504040204" pitchFamily="50" charset="-128"/>
                <a:ea typeface="メイリオ" panose="020B0604030504040204" pitchFamily="50" charset="-128"/>
              </a:rPr>
              <a:t>(PC1, PC2,…,</a:t>
            </a:r>
            <a:r>
              <a:rPr kumimoji="1" lang="en-US" altLang="ja-JP" sz="2400" dirty="0" err="1">
                <a:latin typeface="メイリオ" panose="020B0604030504040204" pitchFamily="50" charset="-128"/>
                <a:ea typeface="メイリオ" panose="020B0604030504040204" pitchFamily="50" charset="-128"/>
              </a:rPr>
              <a:t>PCn</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分散最大化の度合いは、</a:t>
            </a:r>
            <a:r>
              <a:rPr kumimoji="1" lang="en-US" altLang="ja-JP" sz="2400" dirty="0">
                <a:latin typeface="メイリオ" panose="020B0604030504040204" pitchFamily="50" charset="-128"/>
                <a:ea typeface="メイリオ" panose="020B0604030504040204" pitchFamily="50" charset="-128"/>
              </a:rPr>
              <a:t>PC1 &gt; PC2 &gt; … &gt; </a:t>
            </a:r>
            <a:r>
              <a:rPr kumimoji="1" lang="en-US" altLang="ja-JP" sz="2400" dirty="0" err="1">
                <a:latin typeface="メイリオ" panose="020B0604030504040204" pitchFamily="50" charset="-128"/>
                <a:ea typeface="メイリオ" panose="020B0604030504040204" pitchFamily="50" charset="-128"/>
              </a:rPr>
              <a:t>PCn</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5FF5928B-FDD8-1CB4-CAA4-650F4FD6C1B3}"/>
              </a:ext>
            </a:extLst>
          </p:cNvPr>
          <p:cNvSpPr txBox="1"/>
          <p:nvPr/>
        </p:nvSpPr>
        <p:spPr>
          <a:xfrm>
            <a:off x="7063991" y="3996114"/>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26361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A90809A-010E-425F-96DA-34C3A38762D5}"/>
              </a:ext>
            </a:extLst>
          </p:cNvPr>
          <p:cNvSpPr txBox="1"/>
          <p:nvPr/>
        </p:nvSpPr>
        <p:spPr>
          <a:xfrm>
            <a:off x="674736" y="977102"/>
            <a:ext cx="6530955"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2</a:t>
            </a:r>
            <a:r>
              <a:rPr kumimoji="1" lang="ja-JP" altLang="en-US" sz="2400" u="sng" dirty="0">
                <a:latin typeface="メイリオ" panose="020B0604030504040204" pitchFamily="50" charset="-128"/>
                <a:ea typeface="メイリオ" panose="020B0604030504040204" pitchFamily="50" charset="-128"/>
              </a:rPr>
              <a:t>次元データ空間での主成分ベクトルを考える</a:t>
            </a:r>
          </a:p>
        </p:txBody>
      </p:sp>
      <p:sp>
        <p:nvSpPr>
          <p:cNvPr id="2" name="テキスト ボックス 1">
            <a:extLst>
              <a:ext uri="{FF2B5EF4-FFF2-40B4-BE49-F238E27FC236}">
                <a16:creationId xmlns:a16="http://schemas.microsoft.com/office/drawing/2014/main" id="{58B07F95-FA32-50C7-922C-721135573FE2}"/>
              </a:ext>
            </a:extLst>
          </p:cNvPr>
          <p:cNvSpPr txBox="1"/>
          <p:nvPr/>
        </p:nvSpPr>
        <p:spPr>
          <a:xfrm>
            <a:off x="674736" y="339632"/>
            <a:ext cx="962314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主成分ベクトルの分散最大化方向はどう計算するか</a:t>
            </a:r>
          </a:p>
        </p:txBody>
      </p:sp>
      <p:pic>
        <p:nvPicPr>
          <p:cNvPr id="14" name="図 13">
            <a:extLst>
              <a:ext uri="{FF2B5EF4-FFF2-40B4-BE49-F238E27FC236}">
                <a16:creationId xmlns:a16="http://schemas.microsoft.com/office/drawing/2014/main" id="{9F1254B1-91F8-416C-89D9-BD381C63A82B}"/>
              </a:ext>
            </a:extLst>
          </p:cNvPr>
          <p:cNvPicPr>
            <a:picLocks noChangeAspect="1"/>
          </p:cNvPicPr>
          <p:nvPr/>
        </p:nvPicPr>
        <p:blipFill>
          <a:blip r:embed="rId2"/>
          <a:stretch>
            <a:fillRect/>
          </a:stretch>
        </p:blipFill>
        <p:spPr>
          <a:xfrm>
            <a:off x="1349194" y="2504076"/>
            <a:ext cx="4200525" cy="3790950"/>
          </a:xfrm>
          <a:prstGeom prst="rect">
            <a:avLst/>
          </a:prstGeom>
        </p:spPr>
      </p:pic>
      <p:cxnSp>
        <p:nvCxnSpPr>
          <p:cNvPr id="16" name="直線矢印コネクタ 15">
            <a:extLst>
              <a:ext uri="{FF2B5EF4-FFF2-40B4-BE49-F238E27FC236}">
                <a16:creationId xmlns:a16="http://schemas.microsoft.com/office/drawing/2014/main" id="{2ADBA6D7-B893-48EE-BF27-154914F1B9E5}"/>
              </a:ext>
            </a:extLst>
          </p:cNvPr>
          <p:cNvCxnSpPr>
            <a:cxnSpLocks/>
          </p:cNvCxnSpPr>
          <p:nvPr/>
        </p:nvCxnSpPr>
        <p:spPr>
          <a:xfrm flipV="1">
            <a:off x="1974618" y="3286357"/>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7DC269AF-BD35-4DA2-AEAC-0463D3814CD7}"/>
              </a:ext>
            </a:extLst>
          </p:cNvPr>
          <p:cNvCxnSpPr>
            <a:cxnSpLocks/>
          </p:cNvCxnSpPr>
          <p:nvPr/>
        </p:nvCxnSpPr>
        <p:spPr>
          <a:xfrm flipV="1">
            <a:off x="2505561" y="2765247"/>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605CC6F-FFD7-4979-92EE-2E32F932A10F}"/>
              </a:ext>
            </a:extLst>
          </p:cNvPr>
          <p:cNvSpPr txBox="1"/>
          <p:nvPr/>
        </p:nvSpPr>
        <p:spPr>
          <a:xfrm>
            <a:off x="674736" y="1555923"/>
            <a:ext cx="8141488"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直感的には実線の方向が最もデータを分離できそう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これを数学的に計算したい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06C1A7D9-6C7E-443F-BA42-8E9398DD3E5A}"/>
              </a:ext>
            </a:extLst>
          </p:cNvPr>
          <p:cNvSpPr txBox="1"/>
          <p:nvPr/>
        </p:nvSpPr>
        <p:spPr>
          <a:xfrm>
            <a:off x="5305592" y="5785736"/>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23" name="テキスト ボックス 22">
            <a:extLst>
              <a:ext uri="{FF2B5EF4-FFF2-40B4-BE49-F238E27FC236}">
                <a16:creationId xmlns:a16="http://schemas.microsoft.com/office/drawing/2014/main" id="{38845B81-7EB9-45CC-B2E7-DA61B36260C1}"/>
              </a:ext>
            </a:extLst>
          </p:cNvPr>
          <p:cNvSpPr txBox="1"/>
          <p:nvPr/>
        </p:nvSpPr>
        <p:spPr>
          <a:xfrm>
            <a:off x="718820" y="262871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27" name="矢印: 右 26">
            <a:extLst>
              <a:ext uri="{FF2B5EF4-FFF2-40B4-BE49-F238E27FC236}">
                <a16:creationId xmlns:a16="http://schemas.microsoft.com/office/drawing/2014/main" id="{5C58F3C4-49D3-49CF-C031-D175791A9C26}"/>
              </a:ext>
            </a:extLst>
          </p:cNvPr>
          <p:cNvSpPr/>
          <p:nvPr/>
        </p:nvSpPr>
        <p:spPr>
          <a:xfrm rot="18951964">
            <a:off x="1490587" y="4099423"/>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434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75C2F7-9F9F-4C42-809C-79237F22C93E}"/>
              </a:ext>
            </a:extLst>
          </p:cNvPr>
          <p:cNvSpPr txBox="1"/>
          <p:nvPr/>
        </p:nvSpPr>
        <p:spPr>
          <a:xfrm>
            <a:off x="511073" y="806408"/>
            <a:ext cx="11169853" cy="2308324"/>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か無数にある主成分ベクトル候補（点線）に垂線を下した点の散らばりを考える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射影：データ点からベクトルに下した垂線との交点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（数学としてちゃんと表現すると。「空間上の任意の点から部分空間へ下した法線ベクトルの座標」）</a:t>
            </a:r>
          </a:p>
          <a:p>
            <a:pPr marL="457200" indent="-457200">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40BF1A20-E838-16D6-2BBA-01F6DCC321BA}"/>
              </a:ext>
            </a:extLst>
          </p:cNvPr>
          <p:cNvSpPr txBox="1"/>
          <p:nvPr/>
        </p:nvSpPr>
        <p:spPr>
          <a:xfrm>
            <a:off x="541984" y="275638"/>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主成分ベクトルを射影から計算する</a:t>
            </a:r>
          </a:p>
        </p:txBody>
      </p:sp>
      <p:cxnSp>
        <p:nvCxnSpPr>
          <p:cNvPr id="11" name="直線コネクタ 10">
            <a:extLst>
              <a:ext uri="{FF2B5EF4-FFF2-40B4-BE49-F238E27FC236}">
                <a16:creationId xmlns:a16="http://schemas.microsoft.com/office/drawing/2014/main" id="{4AEE203B-41F7-80FE-7912-235A92712F9A}"/>
              </a:ext>
            </a:extLst>
          </p:cNvPr>
          <p:cNvCxnSpPr/>
          <p:nvPr/>
        </p:nvCxnSpPr>
        <p:spPr>
          <a:xfrm>
            <a:off x="2265307" y="6290718"/>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6E03B60-5C6F-AB09-82D9-D11356385C8C}"/>
              </a:ext>
            </a:extLst>
          </p:cNvPr>
          <p:cNvCxnSpPr/>
          <p:nvPr/>
        </p:nvCxnSpPr>
        <p:spPr>
          <a:xfrm flipV="1">
            <a:off x="2620166" y="2885045"/>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5EAB7F8F-DB72-39FE-C951-440C33B2BDDC}"/>
              </a:ext>
            </a:extLst>
          </p:cNvPr>
          <p:cNvCxnSpPr>
            <a:cxnSpLocks/>
          </p:cNvCxnSpPr>
          <p:nvPr/>
        </p:nvCxnSpPr>
        <p:spPr>
          <a:xfrm flipV="1">
            <a:off x="3640941" y="3114732"/>
            <a:ext cx="2388593" cy="2429538"/>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06264751-F025-2BBD-5EFF-3008A222CC48}"/>
              </a:ext>
            </a:extLst>
          </p:cNvPr>
          <p:cNvSpPr txBox="1"/>
          <p:nvPr/>
        </p:nvSpPr>
        <p:spPr>
          <a:xfrm rot="3925103">
            <a:off x="4851580" y="3163495"/>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15" name="直線コネクタ 14">
            <a:extLst>
              <a:ext uri="{FF2B5EF4-FFF2-40B4-BE49-F238E27FC236}">
                <a16:creationId xmlns:a16="http://schemas.microsoft.com/office/drawing/2014/main" id="{D4D8E049-3B96-42B7-BCDC-AB6E9C62D110}"/>
              </a:ext>
            </a:extLst>
          </p:cNvPr>
          <p:cNvCxnSpPr>
            <a:cxnSpLocks/>
          </p:cNvCxnSpPr>
          <p:nvPr/>
        </p:nvCxnSpPr>
        <p:spPr>
          <a:xfrm>
            <a:off x="5117571" y="3448869"/>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EF02C570-BDEC-3EA6-A054-D39E594E8EED}"/>
              </a:ext>
            </a:extLst>
          </p:cNvPr>
          <p:cNvSpPr/>
          <p:nvPr/>
        </p:nvSpPr>
        <p:spPr>
          <a:xfrm rot="2924164">
            <a:off x="5314182" y="3490161"/>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17" name="テキスト ボックス 16">
            <a:extLst>
              <a:ext uri="{FF2B5EF4-FFF2-40B4-BE49-F238E27FC236}">
                <a16:creationId xmlns:a16="http://schemas.microsoft.com/office/drawing/2014/main" id="{FE5F59C1-7B39-D415-AF4A-AEECE243DCBD}"/>
              </a:ext>
            </a:extLst>
          </p:cNvPr>
          <p:cNvSpPr txBox="1"/>
          <p:nvPr/>
        </p:nvSpPr>
        <p:spPr>
          <a:xfrm rot="3925103">
            <a:off x="5188204" y="353376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18" name="直線矢印コネクタ 17">
            <a:extLst>
              <a:ext uri="{FF2B5EF4-FFF2-40B4-BE49-F238E27FC236}">
                <a16:creationId xmlns:a16="http://schemas.microsoft.com/office/drawing/2014/main" id="{04B00560-C35D-1523-4CF9-1FAF79396201}"/>
              </a:ext>
            </a:extLst>
          </p:cNvPr>
          <p:cNvCxnSpPr>
            <a:cxnSpLocks/>
          </p:cNvCxnSpPr>
          <p:nvPr/>
        </p:nvCxnSpPr>
        <p:spPr>
          <a:xfrm flipV="1">
            <a:off x="3184178" y="3724337"/>
            <a:ext cx="3327928" cy="136195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53F1FCA-5307-986B-CB9B-0F63B56D50AF}"/>
              </a:ext>
            </a:extLst>
          </p:cNvPr>
          <p:cNvCxnSpPr>
            <a:cxnSpLocks/>
          </p:cNvCxnSpPr>
          <p:nvPr/>
        </p:nvCxnSpPr>
        <p:spPr>
          <a:xfrm>
            <a:off x="5109433" y="3473161"/>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9DF84CDD-A03F-E517-BA24-F9AF895F62CF}"/>
              </a:ext>
            </a:extLst>
          </p:cNvPr>
          <p:cNvSpPr/>
          <p:nvPr/>
        </p:nvSpPr>
        <p:spPr>
          <a:xfrm rot="3961615">
            <a:off x="5354613" y="3922483"/>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21" name="テキスト ボックス 20">
            <a:extLst>
              <a:ext uri="{FF2B5EF4-FFF2-40B4-BE49-F238E27FC236}">
                <a16:creationId xmlns:a16="http://schemas.microsoft.com/office/drawing/2014/main" id="{375E674B-4E30-8590-2C73-2DB36D62A726}"/>
              </a:ext>
            </a:extLst>
          </p:cNvPr>
          <p:cNvSpPr txBox="1"/>
          <p:nvPr/>
        </p:nvSpPr>
        <p:spPr>
          <a:xfrm rot="3925103">
            <a:off x="5144665" y="395675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96C26C5A-E737-7F35-DCB9-1DAF4DE8D0EC}"/>
              </a:ext>
            </a:extLst>
          </p:cNvPr>
          <p:cNvSpPr txBox="1"/>
          <p:nvPr/>
        </p:nvSpPr>
        <p:spPr>
          <a:xfrm>
            <a:off x="4707062" y="4861350"/>
            <a:ext cx="321954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任意の点は無数の線分上に射影できる</a:t>
            </a:r>
          </a:p>
        </p:txBody>
      </p:sp>
      <p:cxnSp>
        <p:nvCxnSpPr>
          <p:cNvPr id="23" name="直線矢印コネクタ 22">
            <a:extLst>
              <a:ext uri="{FF2B5EF4-FFF2-40B4-BE49-F238E27FC236}">
                <a16:creationId xmlns:a16="http://schemas.microsoft.com/office/drawing/2014/main" id="{93F0A193-4959-B48B-7C9D-E7F696F81E7A}"/>
              </a:ext>
            </a:extLst>
          </p:cNvPr>
          <p:cNvCxnSpPr>
            <a:cxnSpLocks/>
          </p:cNvCxnSpPr>
          <p:nvPr/>
        </p:nvCxnSpPr>
        <p:spPr>
          <a:xfrm flipV="1">
            <a:off x="3184178" y="4286952"/>
            <a:ext cx="3306003" cy="54726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697C12CD-7698-BDFE-0F9D-3BA4B995F1C2}"/>
              </a:ext>
            </a:extLst>
          </p:cNvPr>
          <p:cNvSpPr txBox="1"/>
          <p:nvPr/>
        </p:nvSpPr>
        <p:spPr>
          <a:xfrm>
            <a:off x="6489564" y="609066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25" name="テキスト ボックス 24">
            <a:extLst>
              <a:ext uri="{FF2B5EF4-FFF2-40B4-BE49-F238E27FC236}">
                <a16:creationId xmlns:a16="http://schemas.microsoft.com/office/drawing/2014/main" id="{A61104F3-4D5B-8073-3517-304D4A412A74}"/>
              </a:ext>
            </a:extLst>
          </p:cNvPr>
          <p:cNvSpPr txBox="1"/>
          <p:nvPr/>
        </p:nvSpPr>
        <p:spPr>
          <a:xfrm>
            <a:off x="1174103" y="2957869"/>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24112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2198606" y="2574016"/>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10854253"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射影した点がどうなったら主成分ベクトルが見つかるか？</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1015432" y="1911241"/>
            <a:ext cx="4200525" cy="3790950"/>
          </a:xfrm>
          <a:prstGeom prst="rect">
            <a:avLst/>
          </a:prstGeom>
        </p:spPr>
      </p:pic>
      <p:grpSp>
        <p:nvGrpSpPr>
          <p:cNvPr id="2" name="グループ化 1">
            <a:extLst>
              <a:ext uri="{FF2B5EF4-FFF2-40B4-BE49-F238E27FC236}">
                <a16:creationId xmlns:a16="http://schemas.microsoft.com/office/drawing/2014/main" id="{CC3F2753-AEFF-A6FF-0C67-21832DD28CC0}"/>
              </a:ext>
            </a:extLst>
          </p:cNvPr>
          <p:cNvGrpSpPr/>
          <p:nvPr/>
        </p:nvGrpSpPr>
        <p:grpSpPr>
          <a:xfrm>
            <a:off x="1850845" y="2406324"/>
            <a:ext cx="2727487" cy="2652016"/>
            <a:chOff x="7141440" y="3007915"/>
            <a:chExt cx="2727487" cy="2652016"/>
          </a:xfrm>
        </p:grpSpPr>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9277082" y="3208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9486771" y="29899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9133122" y="3357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8775897" y="37012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8985586" y="348285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8631937" y="385034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7804539" y="463576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8014228" y="441738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7660579" y="478488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7303354" y="512866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7513043" y="491028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7159394" y="527777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8880468" y="3575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8508167" y="396426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9181109" y="327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7717090" y="473098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8167060" y="429807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7413041" y="505770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gr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3456375" y="3652126"/>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2465775" y="4061701"/>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3190965" y="2852805"/>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DA241CB-8715-E8DA-3CDB-F52A9E893766}"/>
              </a:ext>
            </a:extLst>
          </p:cNvPr>
          <p:cNvCxnSpPr>
            <a:cxnSpLocks/>
          </p:cNvCxnSpPr>
          <p:nvPr/>
        </p:nvCxnSpPr>
        <p:spPr>
          <a:xfrm flipV="1">
            <a:off x="1827497" y="2339607"/>
            <a:ext cx="2953841" cy="2839917"/>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70DB4EE-7218-CC08-A779-97C60DBD3011}"/>
              </a:ext>
            </a:extLst>
          </p:cNvPr>
          <p:cNvSpPr txBox="1"/>
          <p:nvPr/>
        </p:nvSpPr>
        <p:spPr>
          <a:xfrm>
            <a:off x="393516" y="849365"/>
            <a:ext cx="8340745"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射影した点群は、ベクトル上に散らばる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射影した点群の分散は、ベクトルの傾きによって異なる</a:t>
            </a:r>
          </a:p>
        </p:txBody>
      </p:sp>
      <p:sp>
        <p:nvSpPr>
          <p:cNvPr id="22" name="楕円 21">
            <a:extLst>
              <a:ext uri="{FF2B5EF4-FFF2-40B4-BE49-F238E27FC236}">
                <a16:creationId xmlns:a16="http://schemas.microsoft.com/office/drawing/2014/main" id="{73E99FD4-12B1-AC80-2575-890FFF9E2B35}"/>
              </a:ext>
            </a:extLst>
          </p:cNvPr>
          <p:cNvSpPr/>
          <p:nvPr/>
        </p:nvSpPr>
        <p:spPr>
          <a:xfrm rot="20007030">
            <a:off x="7843959" y="2534334"/>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a:extLst>
              <a:ext uri="{FF2B5EF4-FFF2-40B4-BE49-F238E27FC236}">
                <a16:creationId xmlns:a16="http://schemas.microsoft.com/office/drawing/2014/main" id="{53E99AFF-0DB8-5634-DACC-F13B40172D8F}"/>
              </a:ext>
            </a:extLst>
          </p:cNvPr>
          <p:cNvPicPr>
            <a:picLocks noChangeAspect="1"/>
          </p:cNvPicPr>
          <p:nvPr/>
        </p:nvPicPr>
        <p:blipFill>
          <a:blip r:embed="rId2"/>
          <a:stretch>
            <a:fillRect/>
          </a:stretch>
        </p:blipFill>
        <p:spPr>
          <a:xfrm>
            <a:off x="6660785" y="1871559"/>
            <a:ext cx="4200525" cy="3790950"/>
          </a:xfrm>
          <a:prstGeom prst="rect">
            <a:avLst/>
          </a:prstGeom>
        </p:spPr>
      </p:pic>
      <p:sp>
        <p:nvSpPr>
          <p:cNvPr id="34" name="テキスト ボックス 33">
            <a:extLst>
              <a:ext uri="{FF2B5EF4-FFF2-40B4-BE49-F238E27FC236}">
                <a16:creationId xmlns:a16="http://schemas.microsoft.com/office/drawing/2014/main" id="{A7D17EF9-9C74-EDD6-403D-799B7AF5024F}"/>
              </a:ext>
            </a:extLst>
          </p:cNvPr>
          <p:cNvSpPr txBox="1"/>
          <p:nvPr/>
        </p:nvSpPr>
        <p:spPr>
          <a:xfrm rot="1922794">
            <a:off x="9790463" y="304293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486EBDC-EE68-0EC9-2EB7-04EDA769AE5E}"/>
              </a:ext>
            </a:extLst>
          </p:cNvPr>
          <p:cNvSpPr txBox="1"/>
          <p:nvPr/>
        </p:nvSpPr>
        <p:spPr>
          <a:xfrm rot="1922794">
            <a:off x="10037476" y="288987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CE9B357-552E-F589-68B7-76105E79AB48}"/>
              </a:ext>
            </a:extLst>
          </p:cNvPr>
          <p:cNvSpPr txBox="1"/>
          <p:nvPr/>
        </p:nvSpPr>
        <p:spPr>
          <a:xfrm rot="1922794">
            <a:off x="9130655" y="331189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2012952-0FD2-FEEC-F44B-FBD0FE73708C}"/>
              </a:ext>
            </a:extLst>
          </p:cNvPr>
          <p:cNvSpPr txBox="1"/>
          <p:nvPr/>
        </p:nvSpPr>
        <p:spPr>
          <a:xfrm rot="1922794">
            <a:off x="9303020" y="319615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2FAA561F-5B1D-1B9B-4086-596F4E9DA77A}"/>
              </a:ext>
            </a:extLst>
          </p:cNvPr>
          <p:cNvSpPr txBox="1"/>
          <p:nvPr/>
        </p:nvSpPr>
        <p:spPr>
          <a:xfrm rot="1922794">
            <a:off x="8977335" y="33864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38625F2F-8483-8649-56E5-946DCE3BE647}"/>
              </a:ext>
            </a:extLst>
          </p:cNvPr>
          <p:cNvSpPr txBox="1"/>
          <p:nvPr/>
        </p:nvSpPr>
        <p:spPr>
          <a:xfrm rot="4581874">
            <a:off x="8017958" y="369312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8490E122-718A-47C3-0D13-88A9576A9D60}"/>
              </a:ext>
            </a:extLst>
          </p:cNvPr>
          <p:cNvSpPr txBox="1"/>
          <p:nvPr/>
        </p:nvSpPr>
        <p:spPr>
          <a:xfrm rot="1922794">
            <a:off x="8368986" y="367347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8CB0D03-4615-F647-2FB9-2E39D3DC02C2}"/>
              </a:ext>
            </a:extLst>
          </p:cNvPr>
          <p:cNvSpPr txBox="1"/>
          <p:nvPr/>
        </p:nvSpPr>
        <p:spPr>
          <a:xfrm rot="4581874">
            <a:off x="7873998" y="38422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A6356DC-5E92-5BAD-B486-BBCAD9617C5F}"/>
              </a:ext>
            </a:extLst>
          </p:cNvPr>
          <p:cNvSpPr txBox="1"/>
          <p:nvPr/>
        </p:nvSpPr>
        <p:spPr>
          <a:xfrm rot="4581874">
            <a:off x="7525733" y="393407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44BD3FEC-1BD1-F5B8-ACAE-1DF3E89EC776}"/>
              </a:ext>
            </a:extLst>
          </p:cNvPr>
          <p:cNvSpPr txBox="1"/>
          <p:nvPr/>
        </p:nvSpPr>
        <p:spPr>
          <a:xfrm rot="4581874">
            <a:off x="8184668" y="3649391"/>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1A2A5B5-9F85-929C-3BBA-1830DB7D79CF}"/>
              </a:ext>
            </a:extLst>
          </p:cNvPr>
          <p:cNvSpPr txBox="1"/>
          <p:nvPr/>
        </p:nvSpPr>
        <p:spPr>
          <a:xfrm rot="4581874">
            <a:off x="7299845" y="40366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F9300B33-6059-9A17-BAB8-208C39791DB7}"/>
              </a:ext>
            </a:extLst>
          </p:cNvPr>
          <p:cNvSpPr txBox="1"/>
          <p:nvPr/>
        </p:nvSpPr>
        <p:spPr>
          <a:xfrm rot="1922794">
            <a:off x="9963390" y="29652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BAB65F3A-794C-7F18-2E1D-1CE211BD3064}"/>
              </a:ext>
            </a:extLst>
          </p:cNvPr>
          <p:cNvSpPr txBox="1"/>
          <p:nvPr/>
        </p:nvSpPr>
        <p:spPr>
          <a:xfrm rot="1922794">
            <a:off x="8862925" y="347227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4A2DC798-180C-3DED-6B71-6B4EA5C2593C}"/>
              </a:ext>
            </a:extLst>
          </p:cNvPr>
          <p:cNvSpPr txBox="1"/>
          <p:nvPr/>
        </p:nvSpPr>
        <p:spPr>
          <a:xfrm rot="1922794">
            <a:off x="9694490" y="311253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CA89EA64-A557-CD84-FA2B-7A494F265391}"/>
              </a:ext>
            </a:extLst>
          </p:cNvPr>
          <p:cNvSpPr txBox="1"/>
          <p:nvPr/>
        </p:nvSpPr>
        <p:spPr>
          <a:xfrm rot="4581874">
            <a:off x="7930509" y="378834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FBBA31B0-08A0-2EE6-9943-6B58322472BB}"/>
              </a:ext>
            </a:extLst>
          </p:cNvPr>
          <p:cNvSpPr txBox="1"/>
          <p:nvPr/>
        </p:nvSpPr>
        <p:spPr>
          <a:xfrm rot="1922794">
            <a:off x="8521818" y="355415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3876B49A-883E-0149-2566-10498F7DD33E}"/>
              </a:ext>
            </a:extLst>
          </p:cNvPr>
          <p:cNvSpPr txBox="1"/>
          <p:nvPr/>
        </p:nvSpPr>
        <p:spPr>
          <a:xfrm rot="4581874">
            <a:off x="7708326" y="3851525"/>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FF34F4A2-255D-BCCA-3CB7-3581A5AB7E6B}"/>
              </a:ext>
            </a:extLst>
          </p:cNvPr>
          <p:cNvSpPr txBox="1"/>
          <p:nvPr/>
        </p:nvSpPr>
        <p:spPr>
          <a:xfrm rot="1922794">
            <a:off x="9024298" y="2445691"/>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72" name="直線矢印コネクタ 71">
            <a:extLst>
              <a:ext uri="{FF2B5EF4-FFF2-40B4-BE49-F238E27FC236}">
                <a16:creationId xmlns:a16="http://schemas.microsoft.com/office/drawing/2014/main" id="{012DCC9D-E0E9-8C72-69D7-91BC013B8170}"/>
              </a:ext>
            </a:extLst>
          </p:cNvPr>
          <p:cNvCxnSpPr>
            <a:cxnSpLocks/>
          </p:cNvCxnSpPr>
          <p:nvPr/>
        </p:nvCxnSpPr>
        <p:spPr>
          <a:xfrm flipV="1">
            <a:off x="7198810" y="2976794"/>
            <a:ext cx="3382104" cy="1488303"/>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D006950-9F2E-0488-E0CA-BAD4E6185AF6}"/>
              </a:ext>
            </a:extLst>
          </p:cNvPr>
          <p:cNvCxnSpPr>
            <a:cxnSpLocks/>
          </p:cNvCxnSpPr>
          <p:nvPr/>
        </p:nvCxnSpPr>
        <p:spPr>
          <a:xfrm>
            <a:off x="9292966" y="2732706"/>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3DDDE267-F37C-5E0F-B51E-657A1FA49B4F}"/>
              </a:ext>
            </a:extLst>
          </p:cNvPr>
          <p:cNvSpPr/>
          <p:nvPr/>
        </p:nvSpPr>
        <p:spPr>
          <a:xfrm rot="3961615">
            <a:off x="9538143" y="3135375"/>
            <a:ext cx="199885" cy="23176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75" name="テキスト ボックス 74">
            <a:extLst>
              <a:ext uri="{FF2B5EF4-FFF2-40B4-BE49-F238E27FC236}">
                <a16:creationId xmlns:a16="http://schemas.microsoft.com/office/drawing/2014/main" id="{7A69C77B-5105-C830-16FC-A6B36D2FC567}"/>
              </a:ext>
            </a:extLst>
          </p:cNvPr>
          <p:cNvSpPr txBox="1"/>
          <p:nvPr/>
        </p:nvSpPr>
        <p:spPr>
          <a:xfrm rot="3925103">
            <a:off x="8227046" y="372142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79" name="直線コネクタ 78">
            <a:extLst>
              <a:ext uri="{FF2B5EF4-FFF2-40B4-BE49-F238E27FC236}">
                <a16:creationId xmlns:a16="http://schemas.microsoft.com/office/drawing/2014/main" id="{3F228C25-640C-28AE-9069-5B97FABBD24A}"/>
              </a:ext>
            </a:extLst>
          </p:cNvPr>
          <p:cNvCxnSpPr>
            <a:cxnSpLocks/>
          </p:cNvCxnSpPr>
          <p:nvPr/>
        </p:nvCxnSpPr>
        <p:spPr>
          <a:xfrm>
            <a:off x="8599898" y="3127300"/>
            <a:ext cx="270609" cy="5703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122802E-7453-E628-3C62-6432484DB266}"/>
              </a:ext>
            </a:extLst>
          </p:cNvPr>
          <p:cNvCxnSpPr>
            <a:cxnSpLocks/>
          </p:cNvCxnSpPr>
          <p:nvPr/>
        </p:nvCxnSpPr>
        <p:spPr>
          <a:xfrm>
            <a:off x="8127865" y="4089775"/>
            <a:ext cx="162719" cy="3028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左中かっこ 86">
            <a:extLst>
              <a:ext uri="{FF2B5EF4-FFF2-40B4-BE49-F238E27FC236}">
                <a16:creationId xmlns:a16="http://schemas.microsoft.com/office/drawing/2014/main" id="{D94599A2-53CF-4944-1B72-232756D37E39}"/>
              </a:ext>
            </a:extLst>
          </p:cNvPr>
          <p:cNvSpPr/>
          <p:nvPr/>
        </p:nvSpPr>
        <p:spPr>
          <a:xfrm rot="2723274" flipH="1">
            <a:off x="3527387" y="2102451"/>
            <a:ext cx="456553" cy="3913274"/>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左中かっこ 87">
            <a:extLst>
              <a:ext uri="{FF2B5EF4-FFF2-40B4-BE49-F238E27FC236}">
                <a16:creationId xmlns:a16="http://schemas.microsoft.com/office/drawing/2014/main" id="{22D96D32-B5A3-A004-062E-807CDDE69F55}"/>
              </a:ext>
            </a:extLst>
          </p:cNvPr>
          <p:cNvSpPr/>
          <p:nvPr/>
        </p:nvSpPr>
        <p:spPr>
          <a:xfrm rot="3844571" flipH="1">
            <a:off x="9020675" y="2636036"/>
            <a:ext cx="456553" cy="3505577"/>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FE2EA9C5-4E28-E74C-579A-BE18A99B114B}"/>
              </a:ext>
            </a:extLst>
          </p:cNvPr>
          <p:cNvSpPr txBox="1"/>
          <p:nvPr/>
        </p:nvSpPr>
        <p:spPr>
          <a:xfrm rot="18984308">
            <a:off x="3229716" y="409943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分散が大きい</a:t>
            </a:r>
          </a:p>
        </p:txBody>
      </p:sp>
      <p:sp>
        <p:nvSpPr>
          <p:cNvPr id="90" name="テキスト ボックス 89">
            <a:extLst>
              <a:ext uri="{FF2B5EF4-FFF2-40B4-BE49-F238E27FC236}">
                <a16:creationId xmlns:a16="http://schemas.microsoft.com/office/drawing/2014/main" id="{6723D000-EABF-40FD-5C6E-536EBD84DA5C}"/>
              </a:ext>
            </a:extLst>
          </p:cNvPr>
          <p:cNvSpPr txBox="1"/>
          <p:nvPr/>
        </p:nvSpPr>
        <p:spPr>
          <a:xfrm rot="20097602">
            <a:off x="8440715" y="452320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分散が小さい</a:t>
            </a:r>
          </a:p>
        </p:txBody>
      </p:sp>
      <p:sp>
        <p:nvSpPr>
          <p:cNvPr id="43" name="テキスト ボックス 42">
            <a:extLst>
              <a:ext uri="{FF2B5EF4-FFF2-40B4-BE49-F238E27FC236}">
                <a16:creationId xmlns:a16="http://schemas.microsoft.com/office/drawing/2014/main" id="{20FDFE1D-9FF0-2E0B-4A66-67890D3846C3}"/>
              </a:ext>
            </a:extLst>
          </p:cNvPr>
          <p:cNvSpPr txBox="1"/>
          <p:nvPr/>
        </p:nvSpPr>
        <p:spPr>
          <a:xfrm rot="1922794">
            <a:off x="9506542" y="312672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233ACE6-8D41-1E1B-76F0-017C00EBFC92}"/>
              </a:ext>
            </a:extLst>
          </p:cNvPr>
          <p:cNvSpPr txBox="1"/>
          <p:nvPr/>
        </p:nvSpPr>
        <p:spPr>
          <a:xfrm>
            <a:off x="497543" y="191124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1" name="テキスト ボックス 10">
            <a:extLst>
              <a:ext uri="{FF2B5EF4-FFF2-40B4-BE49-F238E27FC236}">
                <a16:creationId xmlns:a16="http://schemas.microsoft.com/office/drawing/2014/main" id="{61F8CCF0-075C-4AB7-33A8-A50145012A7D}"/>
              </a:ext>
            </a:extLst>
          </p:cNvPr>
          <p:cNvSpPr txBox="1"/>
          <p:nvPr/>
        </p:nvSpPr>
        <p:spPr>
          <a:xfrm>
            <a:off x="4471303" y="524646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2" name="テキスト ボックス 11">
            <a:extLst>
              <a:ext uri="{FF2B5EF4-FFF2-40B4-BE49-F238E27FC236}">
                <a16:creationId xmlns:a16="http://schemas.microsoft.com/office/drawing/2014/main" id="{9A97A93C-E454-0E9B-8FB4-3EA18A4A1D3C}"/>
              </a:ext>
            </a:extLst>
          </p:cNvPr>
          <p:cNvSpPr txBox="1"/>
          <p:nvPr/>
        </p:nvSpPr>
        <p:spPr>
          <a:xfrm>
            <a:off x="10443034" y="523892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9" name="テキスト ボックス 18">
            <a:extLst>
              <a:ext uri="{FF2B5EF4-FFF2-40B4-BE49-F238E27FC236}">
                <a16:creationId xmlns:a16="http://schemas.microsoft.com/office/drawing/2014/main" id="{47B92C7D-77FB-B359-DF90-15571AF2E665}"/>
              </a:ext>
            </a:extLst>
          </p:cNvPr>
          <p:cNvSpPr txBox="1"/>
          <p:nvPr/>
        </p:nvSpPr>
        <p:spPr>
          <a:xfrm>
            <a:off x="6055491" y="189447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258898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2852241-9655-62FD-4B75-283D1E923DDA}"/>
              </a:ext>
            </a:extLst>
          </p:cNvPr>
          <p:cNvPicPr>
            <a:picLocks noChangeAspect="1"/>
          </p:cNvPicPr>
          <p:nvPr/>
        </p:nvPicPr>
        <p:blipFill>
          <a:blip r:embed="rId2"/>
          <a:stretch>
            <a:fillRect/>
          </a:stretch>
        </p:blipFill>
        <p:spPr>
          <a:xfrm>
            <a:off x="6138612" y="2716517"/>
            <a:ext cx="4200525" cy="3790950"/>
          </a:xfrm>
          <a:prstGeom prst="rect">
            <a:avLst/>
          </a:prstGeom>
        </p:spPr>
      </p:pic>
      <p:sp>
        <p:nvSpPr>
          <p:cNvPr id="3" name="テキスト ボックス 2">
            <a:extLst>
              <a:ext uri="{FF2B5EF4-FFF2-40B4-BE49-F238E27FC236}">
                <a16:creationId xmlns:a16="http://schemas.microsoft.com/office/drawing/2014/main" id="{3A90809A-010E-425F-96DA-34C3A38762D5}"/>
              </a:ext>
            </a:extLst>
          </p:cNvPr>
          <p:cNvSpPr txBox="1"/>
          <p:nvPr/>
        </p:nvSpPr>
        <p:spPr>
          <a:xfrm>
            <a:off x="266850" y="317300"/>
            <a:ext cx="990046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射影した点の分散の最大化方向が第</a:t>
            </a:r>
            <a:r>
              <a:rPr kumimoji="1" lang="en-US" altLang="ja-JP" sz="3200" b="1" dirty="0">
                <a:latin typeface="メイリオ" panose="020B0604030504040204" pitchFamily="50" charset="-128"/>
                <a:ea typeface="メイリオ" panose="020B0604030504040204" pitchFamily="50" charset="-128"/>
              </a:rPr>
              <a:t>1</a:t>
            </a:r>
            <a:r>
              <a:rPr kumimoji="1" lang="ja-JP" altLang="en-US" sz="3200" b="1" dirty="0">
                <a:latin typeface="メイリオ" panose="020B0604030504040204" pitchFamily="50" charset="-128"/>
                <a:ea typeface="メイリオ" panose="020B0604030504040204" pitchFamily="50" charset="-128"/>
              </a:rPr>
              <a:t>主成分ベクトル</a:t>
            </a:r>
          </a:p>
        </p:txBody>
      </p:sp>
      <p:sp>
        <p:nvSpPr>
          <p:cNvPr id="4" name="テキスト ボックス 3">
            <a:extLst>
              <a:ext uri="{FF2B5EF4-FFF2-40B4-BE49-F238E27FC236}">
                <a16:creationId xmlns:a16="http://schemas.microsoft.com/office/drawing/2014/main" id="{0F75C2F7-9F9F-4C42-809C-79237F22C93E}"/>
              </a:ext>
            </a:extLst>
          </p:cNvPr>
          <p:cNvSpPr txBox="1"/>
          <p:nvPr/>
        </p:nvSpPr>
        <p:spPr>
          <a:xfrm>
            <a:off x="395508" y="876394"/>
            <a:ext cx="10571269"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無数の線（点線）のうち、</a:t>
            </a:r>
            <a:r>
              <a:rPr kumimoji="1" lang="ja-JP" altLang="en-US" sz="2400" u="sng" dirty="0">
                <a:latin typeface="メイリオ" panose="020B0604030504040204" pitchFamily="50" charset="-128"/>
                <a:ea typeface="メイリオ" panose="020B0604030504040204" pitchFamily="50" charset="-128"/>
              </a:rPr>
              <a:t>射影した点の分散が最大になる線は一意に定まる</a:t>
            </a:r>
            <a:r>
              <a:rPr kumimoji="1" lang="ja-JP" altLang="en-US" sz="2400" dirty="0">
                <a:latin typeface="メイリオ" panose="020B0604030504040204" pitchFamily="50" charset="-128"/>
                <a:ea typeface="メイリオ" panose="020B0604030504040204" pitchFamily="50" charset="-128"/>
              </a:rPr>
              <a:t>（実線）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主成分ベクトル（空間上の点の散らばり方向を最もよくとらえているともいえる）</a:t>
            </a:r>
            <a:endParaRPr kumimoji="1" lang="en-US" altLang="ja-JP" sz="2400" dirty="0">
              <a:latin typeface="メイリオ" panose="020B0604030504040204" pitchFamily="50" charset="-128"/>
              <a:ea typeface="メイリオ" panose="020B0604030504040204" pitchFamily="50" charset="-128"/>
            </a:endParaRPr>
          </a:p>
        </p:txBody>
      </p:sp>
      <p:pic>
        <p:nvPicPr>
          <p:cNvPr id="25" name="図 24">
            <a:extLst>
              <a:ext uri="{FF2B5EF4-FFF2-40B4-BE49-F238E27FC236}">
                <a16:creationId xmlns:a16="http://schemas.microsoft.com/office/drawing/2014/main" id="{8E483DBF-7B36-7A6B-AF8A-3C80F790EA3E}"/>
              </a:ext>
            </a:extLst>
          </p:cNvPr>
          <p:cNvPicPr>
            <a:picLocks noChangeAspect="1"/>
          </p:cNvPicPr>
          <p:nvPr/>
        </p:nvPicPr>
        <p:blipFill>
          <a:blip r:embed="rId2"/>
          <a:stretch>
            <a:fillRect/>
          </a:stretch>
        </p:blipFill>
        <p:spPr>
          <a:xfrm>
            <a:off x="471188" y="2712257"/>
            <a:ext cx="4200525" cy="3790950"/>
          </a:xfrm>
          <a:prstGeom prst="rect">
            <a:avLst/>
          </a:prstGeom>
        </p:spPr>
      </p:pic>
      <p:cxnSp>
        <p:nvCxnSpPr>
          <p:cNvPr id="26" name="直線矢印コネクタ 25">
            <a:extLst>
              <a:ext uri="{FF2B5EF4-FFF2-40B4-BE49-F238E27FC236}">
                <a16:creationId xmlns:a16="http://schemas.microsoft.com/office/drawing/2014/main" id="{83CD28B7-E2D1-8C74-735E-DA795AC5E47A}"/>
              </a:ext>
            </a:extLst>
          </p:cNvPr>
          <p:cNvCxnSpPr>
            <a:cxnSpLocks/>
          </p:cNvCxnSpPr>
          <p:nvPr/>
        </p:nvCxnSpPr>
        <p:spPr>
          <a:xfrm flipV="1">
            <a:off x="1096612" y="3494538"/>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274727D-A749-EBC2-8A49-CEDDB9E19E9A}"/>
              </a:ext>
            </a:extLst>
          </p:cNvPr>
          <p:cNvCxnSpPr>
            <a:cxnSpLocks/>
          </p:cNvCxnSpPr>
          <p:nvPr/>
        </p:nvCxnSpPr>
        <p:spPr>
          <a:xfrm flipV="1">
            <a:off x="1627555" y="2973428"/>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矢印: 右 32">
            <a:extLst>
              <a:ext uri="{FF2B5EF4-FFF2-40B4-BE49-F238E27FC236}">
                <a16:creationId xmlns:a16="http://schemas.microsoft.com/office/drawing/2014/main" id="{7B211DB2-CC8E-9636-5F9C-D85962A7B088}"/>
              </a:ext>
            </a:extLst>
          </p:cNvPr>
          <p:cNvSpPr/>
          <p:nvPr/>
        </p:nvSpPr>
        <p:spPr>
          <a:xfrm rot="18951964">
            <a:off x="612581" y="4307604"/>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023646D9-16D8-1CCD-1FC2-A24070AD2FAE}"/>
              </a:ext>
            </a:extLst>
          </p:cNvPr>
          <p:cNvSpPr/>
          <p:nvPr/>
        </p:nvSpPr>
        <p:spPr>
          <a:xfrm rot="18951964">
            <a:off x="6604033" y="4247168"/>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6567828-B42C-4150-8A49-D00399F724F9}"/>
              </a:ext>
            </a:extLst>
          </p:cNvPr>
          <p:cNvSpPr txBox="1"/>
          <p:nvPr/>
        </p:nvSpPr>
        <p:spPr>
          <a:xfrm rot="3925103">
            <a:off x="9277082" y="322373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4E69AED6-9334-74C9-0156-96F0443A5866}"/>
              </a:ext>
            </a:extLst>
          </p:cNvPr>
          <p:cNvSpPr txBox="1"/>
          <p:nvPr/>
        </p:nvSpPr>
        <p:spPr>
          <a:xfrm rot="3925103">
            <a:off x="9486771" y="300535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C64F24D-00E1-E811-3E5B-9FA6BD7F7AAF}"/>
              </a:ext>
            </a:extLst>
          </p:cNvPr>
          <p:cNvSpPr txBox="1"/>
          <p:nvPr/>
        </p:nvSpPr>
        <p:spPr>
          <a:xfrm rot="3925103">
            <a:off x="9133122" y="3372843"/>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A49A70B-CB81-1C98-FE62-25E95C57C432}"/>
              </a:ext>
            </a:extLst>
          </p:cNvPr>
          <p:cNvSpPr txBox="1"/>
          <p:nvPr/>
        </p:nvSpPr>
        <p:spPr>
          <a:xfrm rot="3925103">
            <a:off x="8775897" y="3716625"/>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A51E489E-3FA3-E9CA-BD2D-EA07B3786A0F}"/>
              </a:ext>
            </a:extLst>
          </p:cNvPr>
          <p:cNvSpPr txBox="1"/>
          <p:nvPr/>
        </p:nvSpPr>
        <p:spPr>
          <a:xfrm rot="3925103">
            <a:off x="8985586" y="349824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EE9A7F0B-2844-3C8F-9752-AC48290E15A3}"/>
              </a:ext>
            </a:extLst>
          </p:cNvPr>
          <p:cNvSpPr txBox="1"/>
          <p:nvPr/>
        </p:nvSpPr>
        <p:spPr>
          <a:xfrm rot="3925103">
            <a:off x="8631937" y="386573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B78E4A7F-EE72-801C-5E75-1F0038F6AA2E}"/>
              </a:ext>
            </a:extLst>
          </p:cNvPr>
          <p:cNvSpPr txBox="1"/>
          <p:nvPr/>
        </p:nvSpPr>
        <p:spPr>
          <a:xfrm rot="3925103">
            <a:off x="7804539" y="465115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A90ED9C-5A29-3765-A326-A77175ADF153}"/>
              </a:ext>
            </a:extLst>
          </p:cNvPr>
          <p:cNvSpPr txBox="1"/>
          <p:nvPr/>
        </p:nvSpPr>
        <p:spPr>
          <a:xfrm rot="3925103">
            <a:off x="8014228" y="443277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3FBDFC82-27FE-6D53-9DCF-E3BC7CCFFAF2}"/>
              </a:ext>
            </a:extLst>
          </p:cNvPr>
          <p:cNvSpPr txBox="1"/>
          <p:nvPr/>
        </p:nvSpPr>
        <p:spPr>
          <a:xfrm rot="3925103">
            <a:off x="7660579" y="480027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F0A60C2-5A0E-08F3-CD14-C562BA497C5F}"/>
              </a:ext>
            </a:extLst>
          </p:cNvPr>
          <p:cNvSpPr txBox="1"/>
          <p:nvPr/>
        </p:nvSpPr>
        <p:spPr>
          <a:xfrm rot="3925103">
            <a:off x="7303354" y="514405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978537FE-011B-96C6-40F6-21D2A914CB79}"/>
              </a:ext>
            </a:extLst>
          </p:cNvPr>
          <p:cNvSpPr txBox="1"/>
          <p:nvPr/>
        </p:nvSpPr>
        <p:spPr>
          <a:xfrm rot="3925103">
            <a:off x="7513043" y="492567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ED0B688-807F-95EE-899F-D2CFF2B2CBD1}"/>
              </a:ext>
            </a:extLst>
          </p:cNvPr>
          <p:cNvSpPr txBox="1"/>
          <p:nvPr/>
        </p:nvSpPr>
        <p:spPr>
          <a:xfrm rot="3925103">
            <a:off x="7159394" y="529316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AD04E988-AA49-3782-1BC9-A9E691FB3E42}"/>
              </a:ext>
            </a:extLst>
          </p:cNvPr>
          <p:cNvSpPr txBox="1"/>
          <p:nvPr/>
        </p:nvSpPr>
        <p:spPr>
          <a:xfrm rot="3925103">
            <a:off x="8880468" y="359122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9AE137D-C9CD-23E1-5CEE-CA6180011135}"/>
              </a:ext>
            </a:extLst>
          </p:cNvPr>
          <p:cNvSpPr txBox="1"/>
          <p:nvPr/>
        </p:nvSpPr>
        <p:spPr>
          <a:xfrm rot="3925103">
            <a:off x="8508167" y="397965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CBB5B352-C050-8862-61A4-D77B33D99492}"/>
              </a:ext>
            </a:extLst>
          </p:cNvPr>
          <p:cNvSpPr txBox="1"/>
          <p:nvPr/>
        </p:nvSpPr>
        <p:spPr>
          <a:xfrm rot="3925103">
            <a:off x="9181109" y="3293336"/>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3B0C4669-553C-FF37-A027-5D2B542773FC}"/>
              </a:ext>
            </a:extLst>
          </p:cNvPr>
          <p:cNvSpPr txBox="1"/>
          <p:nvPr/>
        </p:nvSpPr>
        <p:spPr>
          <a:xfrm rot="3925103">
            <a:off x="7717090" y="474637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D08CC8B5-EFB0-1168-D8BE-9C1F7D582BC0}"/>
              </a:ext>
            </a:extLst>
          </p:cNvPr>
          <p:cNvSpPr txBox="1"/>
          <p:nvPr/>
        </p:nvSpPr>
        <p:spPr>
          <a:xfrm rot="3925103">
            <a:off x="8167060" y="431346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8A6BC3-D308-0EB1-E02C-9C2E7EFB2240}"/>
              </a:ext>
            </a:extLst>
          </p:cNvPr>
          <p:cNvSpPr txBox="1"/>
          <p:nvPr/>
        </p:nvSpPr>
        <p:spPr>
          <a:xfrm rot="3925103">
            <a:off x="7413041" y="507309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8BF58C0F-5C07-ED1D-91BF-B84F2A1F0BC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57" name="直線コネクタ 56">
            <a:extLst>
              <a:ext uri="{FF2B5EF4-FFF2-40B4-BE49-F238E27FC236}">
                <a16:creationId xmlns:a16="http://schemas.microsoft.com/office/drawing/2014/main" id="{114BFE1F-E704-59C2-3AB9-DFCF84845766}"/>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C393EE58-6FEC-09CF-179E-8595BA9B5B87}"/>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63" name="左中かっこ 62">
            <a:extLst>
              <a:ext uri="{FF2B5EF4-FFF2-40B4-BE49-F238E27FC236}">
                <a16:creationId xmlns:a16="http://schemas.microsoft.com/office/drawing/2014/main" id="{BE396E3F-0FF8-0358-B5EF-D0BEDB925F4A}"/>
              </a:ext>
            </a:extLst>
          </p:cNvPr>
          <p:cNvSpPr/>
          <p:nvPr/>
        </p:nvSpPr>
        <p:spPr>
          <a:xfrm rot="2661425" flipH="1">
            <a:off x="8778059" y="2811326"/>
            <a:ext cx="456553" cy="3489360"/>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27F59F01-9810-EF77-8949-B308E85E28D1}"/>
              </a:ext>
            </a:extLst>
          </p:cNvPr>
          <p:cNvCxnSpPr/>
          <p:nvPr/>
        </p:nvCxnSpPr>
        <p:spPr>
          <a:xfrm>
            <a:off x="6083267" y="6214187"/>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5DE857-2A1D-293E-E136-C6A5B505B66F}"/>
              </a:ext>
            </a:extLst>
          </p:cNvPr>
          <p:cNvCxnSpPr/>
          <p:nvPr/>
        </p:nvCxnSpPr>
        <p:spPr>
          <a:xfrm flipV="1">
            <a:off x="6438126" y="2808514"/>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矢印: 右 70">
            <a:extLst>
              <a:ext uri="{FF2B5EF4-FFF2-40B4-BE49-F238E27FC236}">
                <a16:creationId xmlns:a16="http://schemas.microsoft.com/office/drawing/2014/main" id="{C17E1AC6-FB23-4C22-FA7E-1572731A8DA3}"/>
              </a:ext>
            </a:extLst>
          </p:cNvPr>
          <p:cNvSpPr/>
          <p:nvPr/>
        </p:nvSpPr>
        <p:spPr>
          <a:xfrm>
            <a:off x="5284009" y="4015464"/>
            <a:ext cx="511679" cy="915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E50526-36F6-41DC-86B1-61AB234DBC47}"/>
              </a:ext>
            </a:extLst>
          </p:cNvPr>
          <p:cNvSpPr/>
          <p:nvPr/>
        </p:nvSpPr>
        <p:spPr>
          <a:xfrm rot="18976423">
            <a:off x="7343069" y="4613301"/>
            <a:ext cx="4790614" cy="580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1"/>
                </a:solidFill>
                <a:latin typeface="メイリオ" panose="020B0604030504040204" pitchFamily="50" charset="-128"/>
                <a:ea typeface="メイリオ" panose="020B0604030504040204" pitchFamily="50" charset="-128"/>
              </a:rPr>
              <a:t>射影した点の分散を最大化するような線</a:t>
            </a:r>
          </a:p>
        </p:txBody>
      </p:sp>
      <p:sp>
        <p:nvSpPr>
          <p:cNvPr id="72" name="テキスト ボックス 71">
            <a:extLst>
              <a:ext uri="{FF2B5EF4-FFF2-40B4-BE49-F238E27FC236}">
                <a16:creationId xmlns:a16="http://schemas.microsoft.com/office/drawing/2014/main" id="{1ECE912D-3F8D-2D9D-A71B-915F2AE80792}"/>
              </a:ext>
            </a:extLst>
          </p:cNvPr>
          <p:cNvSpPr txBox="1"/>
          <p:nvPr/>
        </p:nvSpPr>
        <p:spPr>
          <a:xfrm rot="18941663">
            <a:off x="8946853" y="4693327"/>
            <a:ext cx="3215806"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点線上に射影した場合に比較して分散が大きい！</a:t>
            </a:r>
          </a:p>
        </p:txBody>
      </p:sp>
      <p:sp>
        <p:nvSpPr>
          <p:cNvPr id="5" name="テキスト ボックス 4">
            <a:extLst>
              <a:ext uri="{FF2B5EF4-FFF2-40B4-BE49-F238E27FC236}">
                <a16:creationId xmlns:a16="http://schemas.microsoft.com/office/drawing/2014/main" id="{D38DBA74-839F-EBBD-8B46-8EF449EE59A6}"/>
              </a:ext>
            </a:extLst>
          </p:cNvPr>
          <p:cNvSpPr txBox="1"/>
          <p:nvPr/>
        </p:nvSpPr>
        <p:spPr>
          <a:xfrm>
            <a:off x="174702"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615EDE61-89F0-4E99-5B1B-CF1514F80AF6}"/>
              </a:ext>
            </a:extLst>
          </p:cNvPr>
          <p:cNvSpPr txBox="1"/>
          <p:nvPr/>
        </p:nvSpPr>
        <p:spPr>
          <a:xfrm>
            <a:off x="4099513" y="60141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34F5A098-5840-000F-EFF3-5AAB5805BFA1}"/>
              </a:ext>
            </a:extLst>
          </p:cNvPr>
          <p:cNvSpPr txBox="1"/>
          <p:nvPr/>
        </p:nvSpPr>
        <p:spPr>
          <a:xfrm>
            <a:off x="10562064" y="6075681"/>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0" name="テキスト ボックス 9">
            <a:extLst>
              <a:ext uri="{FF2B5EF4-FFF2-40B4-BE49-F238E27FC236}">
                <a16:creationId xmlns:a16="http://schemas.microsoft.com/office/drawing/2014/main" id="{72D06CEE-CFC8-2CDC-7885-8CB9A2E902B2}"/>
              </a:ext>
            </a:extLst>
          </p:cNvPr>
          <p:cNvSpPr txBox="1"/>
          <p:nvPr/>
        </p:nvSpPr>
        <p:spPr>
          <a:xfrm>
            <a:off x="5709028"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10661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4260671" y="3385779"/>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12034064"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主成分ベクトルに射影した点はもとのデータ特徴を最大限維持している</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3077497" y="2723004"/>
            <a:ext cx="4200525" cy="3790950"/>
          </a:xfrm>
          <a:prstGeom prst="rect">
            <a:avLst/>
          </a:prstGeom>
        </p:spPr>
      </p:pic>
      <p:sp>
        <p:nvSpPr>
          <p:cNvPr id="36" name="テキスト ボックス 35">
            <a:extLst>
              <a:ext uri="{FF2B5EF4-FFF2-40B4-BE49-F238E27FC236}">
                <a16:creationId xmlns:a16="http://schemas.microsoft.com/office/drawing/2014/main" id="{E8427904-34BA-EF7B-C203-EBEEE3043E7C}"/>
              </a:ext>
            </a:extLst>
          </p:cNvPr>
          <p:cNvSpPr txBox="1"/>
          <p:nvPr/>
        </p:nvSpPr>
        <p:spPr>
          <a:xfrm>
            <a:off x="348561" y="767819"/>
            <a:ext cx="11555639"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主成分ベクトル上に射影した点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次元）は、もとの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の平面上の散らばりもっともよく近似</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 </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次元に　</a:t>
            </a:r>
            <a:r>
              <a:rPr kumimoji="1" lang="ja-JP" altLang="en-US" sz="2400" b="1" dirty="0">
                <a:latin typeface="メイリオ" panose="020B0604030504040204" pitchFamily="50" charset="-128"/>
                <a:ea typeface="メイリオ" panose="020B0604030504040204" pitchFamily="50" charset="-128"/>
              </a:rPr>
              <a:t>データ特徴を維持して</a:t>
            </a:r>
            <a:r>
              <a:rPr kumimoji="1" lang="ja-JP" altLang="en-US" sz="2400" dirty="0">
                <a:latin typeface="メイリオ" panose="020B0604030504040204" pitchFamily="50" charset="-128"/>
                <a:ea typeface="メイリオ" panose="020B0604030504040204" pitchFamily="50" charset="-128"/>
              </a:rPr>
              <a:t>次元削減したといえる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次元（カラメル、カスタード）の代わりに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次元（主成分ベクトル）だけでデータ特徴を近似的に表現できる</a:t>
            </a:r>
          </a:p>
        </p:txBody>
      </p:sp>
      <p:sp>
        <p:nvSpPr>
          <p:cNvPr id="3" name="矢印: 右 2">
            <a:extLst>
              <a:ext uri="{FF2B5EF4-FFF2-40B4-BE49-F238E27FC236}">
                <a16:creationId xmlns:a16="http://schemas.microsoft.com/office/drawing/2014/main" id="{DEDBDB08-B07D-B9B9-7828-EF8ABD06C6B4}"/>
              </a:ext>
            </a:extLst>
          </p:cNvPr>
          <p:cNvSpPr/>
          <p:nvPr/>
        </p:nvSpPr>
        <p:spPr>
          <a:xfrm rot="18951964">
            <a:off x="3375503" y="4457340"/>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6048552" y="341851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6258241" y="320013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5904592" y="356762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5547367" y="391140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5757056" y="36930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5403407" y="406052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4576009" y="484594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4785698" y="462756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4432049" y="499505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4074824" y="5338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4284513" y="5120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3930864" y="548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5651938" y="378600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5279637" y="417443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5952579" y="348811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4488560" y="49411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4938530" y="450824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4184511" y="526787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5441010" y="3297136"/>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5707001" y="3582510"/>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5903612" y="3623802"/>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5518440" y="4463889"/>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4527840" y="4873464"/>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5253030" y="3664568"/>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B5B90FD4-A500-4004-0906-390293AEE2B5}"/>
              </a:ext>
            </a:extLst>
          </p:cNvPr>
          <p:cNvSpPr txBox="1"/>
          <p:nvPr/>
        </p:nvSpPr>
        <p:spPr>
          <a:xfrm>
            <a:off x="2078073" y="275338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4D8C4582-5559-A6B8-C742-662190E501FD}"/>
              </a:ext>
            </a:extLst>
          </p:cNvPr>
          <p:cNvSpPr txBox="1"/>
          <p:nvPr/>
        </p:nvSpPr>
        <p:spPr>
          <a:xfrm>
            <a:off x="6698018" y="60297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301990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6AD32CC-E8AB-6C55-DE38-6684B7BEE217}"/>
              </a:ext>
            </a:extLst>
          </p:cNvPr>
          <p:cNvSpPr txBox="1"/>
          <p:nvPr/>
        </p:nvSpPr>
        <p:spPr>
          <a:xfrm>
            <a:off x="485192" y="522514"/>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前</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回でやってきた学習・識別では</a:t>
            </a:r>
          </a:p>
        </p:txBody>
      </p:sp>
      <p:sp>
        <p:nvSpPr>
          <p:cNvPr id="5" name="テキスト ボックス 4">
            <a:extLst>
              <a:ext uri="{FF2B5EF4-FFF2-40B4-BE49-F238E27FC236}">
                <a16:creationId xmlns:a16="http://schemas.microsoft.com/office/drawing/2014/main" id="{0F4822D6-3E51-A505-E139-1C6512A9488C}"/>
              </a:ext>
            </a:extLst>
          </p:cNvPr>
          <p:cNvSpPr txBox="1"/>
          <p:nvPr/>
        </p:nvSpPr>
        <p:spPr>
          <a:xfrm>
            <a:off x="485192" y="1391710"/>
            <a:ext cx="1102878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教師あり機械学習で、ラベル（シュー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杏仁豆腐）の識別精度をどのように向上できるかを試した。</a:t>
            </a:r>
          </a:p>
        </p:txBody>
      </p:sp>
      <p:sp>
        <p:nvSpPr>
          <p:cNvPr id="6" name="テキスト ボックス 5">
            <a:extLst>
              <a:ext uri="{FF2B5EF4-FFF2-40B4-BE49-F238E27FC236}">
                <a16:creationId xmlns:a16="http://schemas.microsoft.com/office/drawing/2014/main" id="{E1488F51-8A65-A679-2E42-0100AE3ED768}"/>
              </a:ext>
            </a:extLst>
          </p:cNvPr>
          <p:cNvSpPr txBox="1"/>
          <p:nvPr/>
        </p:nvSpPr>
        <p:spPr>
          <a:xfrm>
            <a:off x="1632859" y="3083768"/>
            <a:ext cx="10559142"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では、何が識別に重要な特徴量だろうか（すべての特徴量が均等に識別に効いているとは考えられない）</a:t>
            </a:r>
          </a:p>
        </p:txBody>
      </p:sp>
      <p:sp>
        <p:nvSpPr>
          <p:cNvPr id="8" name="テキスト ボックス 7">
            <a:extLst>
              <a:ext uri="{FF2B5EF4-FFF2-40B4-BE49-F238E27FC236}">
                <a16:creationId xmlns:a16="http://schemas.microsoft.com/office/drawing/2014/main" id="{AD5888C1-FA0B-5F91-4BEA-EF3472E42B95}"/>
              </a:ext>
            </a:extLst>
          </p:cNvPr>
          <p:cNvSpPr txBox="1"/>
          <p:nvPr/>
        </p:nvSpPr>
        <p:spPr>
          <a:xfrm>
            <a:off x="1666407" y="4160986"/>
            <a:ext cx="984756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識別の手がかりとなった重要特徴量（ここでは単語）を分析する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杏仁豆腐の特徴の違いは何かを明らかにしたい</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5440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図 118">
            <a:extLst>
              <a:ext uri="{FF2B5EF4-FFF2-40B4-BE49-F238E27FC236}">
                <a16:creationId xmlns:a16="http://schemas.microsoft.com/office/drawing/2014/main" id="{3D42FD82-4F48-4DA9-ADBA-C9865034B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50221">
            <a:off x="6536334" y="2473093"/>
            <a:ext cx="2481191" cy="2312019"/>
          </a:xfrm>
          <a:prstGeom prst="rect">
            <a:avLst/>
          </a:prstGeom>
        </p:spPr>
      </p:pic>
      <p:pic>
        <p:nvPicPr>
          <p:cNvPr id="13" name="図 12">
            <a:extLst>
              <a:ext uri="{FF2B5EF4-FFF2-40B4-BE49-F238E27FC236}">
                <a16:creationId xmlns:a16="http://schemas.microsoft.com/office/drawing/2014/main" id="{D3716A45-15A3-42EF-8395-592DBB69C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67547">
            <a:off x="2277695" y="2504797"/>
            <a:ext cx="2481191" cy="2312019"/>
          </a:xfrm>
          <a:prstGeom prst="rect">
            <a:avLst/>
          </a:prstGeom>
        </p:spPr>
      </p:pic>
      <p:cxnSp>
        <p:nvCxnSpPr>
          <p:cNvPr id="111" name="直線矢印コネクタ 110">
            <a:extLst>
              <a:ext uri="{FF2B5EF4-FFF2-40B4-BE49-F238E27FC236}">
                <a16:creationId xmlns:a16="http://schemas.microsoft.com/office/drawing/2014/main" id="{6A5A8B7A-80B2-413C-B841-BD231B25389A}"/>
              </a:ext>
            </a:extLst>
          </p:cNvPr>
          <p:cNvCxnSpPr>
            <a:cxnSpLocks/>
          </p:cNvCxnSpPr>
          <p:nvPr/>
        </p:nvCxnSpPr>
        <p:spPr>
          <a:xfrm flipV="1">
            <a:off x="1982753" y="2624356"/>
            <a:ext cx="0" cy="156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6575E37A-DCC8-48CB-AA11-F5337E439FAF}"/>
              </a:ext>
            </a:extLst>
          </p:cNvPr>
          <p:cNvCxnSpPr>
            <a:cxnSpLocks/>
          </p:cNvCxnSpPr>
          <p:nvPr/>
        </p:nvCxnSpPr>
        <p:spPr>
          <a:xfrm>
            <a:off x="1954303" y="4194836"/>
            <a:ext cx="2920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線矢印コネクタ 146">
            <a:extLst>
              <a:ext uri="{FF2B5EF4-FFF2-40B4-BE49-F238E27FC236}">
                <a16:creationId xmlns:a16="http://schemas.microsoft.com/office/drawing/2014/main" id="{1C580E91-58ED-488E-904B-9285DD4B339D}"/>
              </a:ext>
            </a:extLst>
          </p:cNvPr>
          <p:cNvCxnSpPr>
            <a:cxnSpLocks/>
          </p:cNvCxnSpPr>
          <p:nvPr/>
        </p:nvCxnSpPr>
        <p:spPr>
          <a:xfrm flipV="1">
            <a:off x="6247704" y="2620441"/>
            <a:ext cx="0" cy="1548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71662D03-BDA7-4BED-AA22-410B56903C5F}"/>
              </a:ext>
            </a:extLst>
          </p:cNvPr>
          <p:cNvCxnSpPr>
            <a:cxnSpLocks/>
          </p:cNvCxnSpPr>
          <p:nvPr/>
        </p:nvCxnSpPr>
        <p:spPr>
          <a:xfrm flipV="1">
            <a:off x="6203500" y="4132152"/>
            <a:ext cx="3111524" cy="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94B1AD66-E3DB-4EDE-AAB9-ECEE16BA3DC8}"/>
              </a:ext>
            </a:extLst>
          </p:cNvPr>
          <p:cNvGrpSpPr/>
          <p:nvPr/>
        </p:nvGrpSpPr>
        <p:grpSpPr>
          <a:xfrm rot="17706343">
            <a:off x="6547423" y="2601450"/>
            <a:ext cx="2277513" cy="2218536"/>
            <a:chOff x="1385737" y="4283486"/>
            <a:chExt cx="2345403" cy="2300323"/>
          </a:xfrm>
        </p:grpSpPr>
        <p:sp>
          <p:nvSpPr>
            <p:cNvPr id="122" name="テキスト ボックス 121">
              <a:extLst>
                <a:ext uri="{FF2B5EF4-FFF2-40B4-BE49-F238E27FC236}">
                  <a16:creationId xmlns:a16="http://schemas.microsoft.com/office/drawing/2014/main" id="{33DFADBA-C6B5-4D71-802F-B40352EAC67B}"/>
                </a:ext>
              </a:extLst>
            </p:cNvPr>
            <p:cNvSpPr txBox="1"/>
            <p:nvPr/>
          </p:nvSpPr>
          <p:spPr>
            <a:xfrm>
              <a:off x="1385737" y="4283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テキスト ボックス 122">
              <a:extLst>
                <a:ext uri="{FF2B5EF4-FFF2-40B4-BE49-F238E27FC236}">
                  <a16:creationId xmlns:a16="http://schemas.microsoft.com/office/drawing/2014/main" id="{0DAE5FBD-B091-4A7B-B413-14AA8A42D8EC}"/>
                </a:ext>
              </a:extLst>
            </p:cNvPr>
            <p:cNvSpPr txBox="1"/>
            <p:nvPr/>
          </p:nvSpPr>
          <p:spPr>
            <a:xfrm>
              <a:off x="1538138" y="4435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4" name="テキスト ボックス 123">
              <a:extLst>
                <a:ext uri="{FF2B5EF4-FFF2-40B4-BE49-F238E27FC236}">
                  <a16:creationId xmlns:a16="http://schemas.microsoft.com/office/drawing/2014/main" id="{37027C98-0A44-4000-91B8-743F40B120B8}"/>
                </a:ext>
              </a:extLst>
            </p:cNvPr>
            <p:cNvSpPr txBox="1"/>
            <p:nvPr/>
          </p:nvSpPr>
          <p:spPr>
            <a:xfrm>
              <a:off x="1690537" y="4588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5" name="テキスト ボックス 124">
              <a:extLst>
                <a:ext uri="{FF2B5EF4-FFF2-40B4-BE49-F238E27FC236}">
                  <a16:creationId xmlns:a16="http://schemas.microsoft.com/office/drawing/2014/main" id="{82BB14ED-0696-4BFE-AD8D-D96E66CFBD32}"/>
                </a:ext>
              </a:extLst>
            </p:cNvPr>
            <p:cNvSpPr txBox="1"/>
            <p:nvPr/>
          </p:nvSpPr>
          <p:spPr>
            <a:xfrm>
              <a:off x="1842937" y="4740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6" name="テキスト ボックス 125">
              <a:extLst>
                <a:ext uri="{FF2B5EF4-FFF2-40B4-BE49-F238E27FC236}">
                  <a16:creationId xmlns:a16="http://schemas.microsoft.com/office/drawing/2014/main" id="{D7421DEE-1932-45B5-8854-A2A62EB9D694}"/>
                </a:ext>
              </a:extLst>
            </p:cNvPr>
            <p:cNvSpPr txBox="1"/>
            <p:nvPr/>
          </p:nvSpPr>
          <p:spPr>
            <a:xfrm>
              <a:off x="1995338" y="4893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7" name="テキスト ボックス 126">
              <a:extLst>
                <a:ext uri="{FF2B5EF4-FFF2-40B4-BE49-F238E27FC236}">
                  <a16:creationId xmlns:a16="http://schemas.microsoft.com/office/drawing/2014/main" id="{B2062637-AA00-4590-9ECA-87AF60F91349}"/>
                </a:ext>
              </a:extLst>
            </p:cNvPr>
            <p:cNvSpPr txBox="1"/>
            <p:nvPr/>
          </p:nvSpPr>
          <p:spPr>
            <a:xfrm>
              <a:off x="2147737" y="5045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8" name="テキスト ボックス 127">
              <a:extLst>
                <a:ext uri="{FF2B5EF4-FFF2-40B4-BE49-F238E27FC236}">
                  <a16:creationId xmlns:a16="http://schemas.microsoft.com/office/drawing/2014/main" id="{610ED18D-3C8A-4F09-BF58-5AED5EDE8153}"/>
                </a:ext>
              </a:extLst>
            </p:cNvPr>
            <p:cNvSpPr txBox="1"/>
            <p:nvPr/>
          </p:nvSpPr>
          <p:spPr>
            <a:xfrm>
              <a:off x="2300138" y="5197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9" name="テキスト ボックス 128">
              <a:extLst>
                <a:ext uri="{FF2B5EF4-FFF2-40B4-BE49-F238E27FC236}">
                  <a16:creationId xmlns:a16="http://schemas.microsoft.com/office/drawing/2014/main" id="{D82F05A2-20B9-41BB-8E68-5D42E5E29A3C}"/>
                </a:ext>
              </a:extLst>
            </p:cNvPr>
            <p:cNvSpPr txBox="1"/>
            <p:nvPr/>
          </p:nvSpPr>
          <p:spPr>
            <a:xfrm>
              <a:off x="2452538" y="5350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0" name="テキスト ボックス 129">
              <a:extLst>
                <a:ext uri="{FF2B5EF4-FFF2-40B4-BE49-F238E27FC236}">
                  <a16:creationId xmlns:a16="http://schemas.microsoft.com/office/drawing/2014/main" id="{CCC611AD-28E3-4891-8205-D9A3FBD1659D}"/>
                </a:ext>
              </a:extLst>
            </p:cNvPr>
            <p:cNvSpPr txBox="1"/>
            <p:nvPr/>
          </p:nvSpPr>
          <p:spPr>
            <a:xfrm>
              <a:off x="2604938" y="5502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1" name="テキスト ボックス 130">
              <a:extLst>
                <a:ext uri="{FF2B5EF4-FFF2-40B4-BE49-F238E27FC236}">
                  <a16:creationId xmlns:a16="http://schemas.microsoft.com/office/drawing/2014/main" id="{73FBD09F-6B81-4CE9-8763-4E147C03BE12}"/>
                </a:ext>
              </a:extLst>
            </p:cNvPr>
            <p:cNvSpPr txBox="1"/>
            <p:nvPr/>
          </p:nvSpPr>
          <p:spPr>
            <a:xfrm>
              <a:off x="2757337" y="5655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2" name="テキスト ボックス 131">
              <a:extLst>
                <a:ext uri="{FF2B5EF4-FFF2-40B4-BE49-F238E27FC236}">
                  <a16:creationId xmlns:a16="http://schemas.microsoft.com/office/drawing/2014/main" id="{FB75BA1A-1EE4-4D7C-BCF5-49DEC8B34B79}"/>
                </a:ext>
              </a:extLst>
            </p:cNvPr>
            <p:cNvSpPr txBox="1"/>
            <p:nvPr/>
          </p:nvSpPr>
          <p:spPr>
            <a:xfrm>
              <a:off x="2909737" y="5807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3" name="テキスト ボックス 132">
              <a:extLst>
                <a:ext uri="{FF2B5EF4-FFF2-40B4-BE49-F238E27FC236}">
                  <a16:creationId xmlns:a16="http://schemas.microsoft.com/office/drawing/2014/main" id="{9EA102F3-23E4-40F3-88ED-2808954CB592}"/>
                </a:ext>
              </a:extLst>
            </p:cNvPr>
            <p:cNvSpPr txBox="1"/>
            <p:nvPr/>
          </p:nvSpPr>
          <p:spPr>
            <a:xfrm>
              <a:off x="3062137" y="595988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4" name="テキスト ボックス 133">
              <a:extLst>
                <a:ext uri="{FF2B5EF4-FFF2-40B4-BE49-F238E27FC236}">
                  <a16:creationId xmlns:a16="http://schemas.microsoft.com/office/drawing/2014/main" id="{49D5B723-6560-4C4A-A12C-13DE65B68DDD}"/>
                </a:ext>
              </a:extLst>
            </p:cNvPr>
            <p:cNvSpPr txBox="1"/>
            <p:nvPr/>
          </p:nvSpPr>
          <p:spPr>
            <a:xfrm>
              <a:off x="3214537" y="6112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5" name="テキスト ボックス 134">
              <a:extLst>
                <a:ext uri="{FF2B5EF4-FFF2-40B4-BE49-F238E27FC236}">
                  <a16:creationId xmlns:a16="http://schemas.microsoft.com/office/drawing/2014/main" id="{DDFE2D34-6A08-400E-8524-FC41A61D834A}"/>
                </a:ext>
              </a:extLst>
            </p:cNvPr>
            <p:cNvSpPr txBox="1"/>
            <p:nvPr/>
          </p:nvSpPr>
          <p:spPr>
            <a:xfrm>
              <a:off x="3366938" y="6264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7" name="テキスト ボックス 136">
              <a:extLst>
                <a:ext uri="{FF2B5EF4-FFF2-40B4-BE49-F238E27FC236}">
                  <a16:creationId xmlns:a16="http://schemas.microsoft.com/office/drawing/2014/main" id="{6C0BF51F-6ABE-48F3-9C5F-6343857549B5}"/>
                </a:ext>
              </a:extLst>
            </p:cNvPr>
            <p:cNvSpPr txBox="1"/>
            <p:nvPr/>
          </p:nvSpPr>
          <p:spPr>
            <a:xfrm>
              <a:off x="1793982" y="46915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8" name="テキスト ボックス 137">
              <a:extLst>
                <a:ext uri="{FF2B5EF4-FFF2-40B4-BE49-F238E27FC236}">
                  <a16:creationId xmlns:a16="http://schemas.microsoft.com/office/drawing/2014/main" id="{CB9D8D5A-2AAF-4D13-9C12-D0439587BF8A}"/>
                </a:ext>
              </a:extLst>
            </p:cNvPr>
            <p:cNvSpPr txBox="1"/>
            <p:nvPr/>
          </p:nvSpPr>
          <p:spPr>
            <a:xfrm>
              <a:off x="1946383" y="48439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9" name="テキスト ボックス 138">
              <a:extLst>
                <a:ext uri="{FF2B5EF4-FFF2-40B4-BE49-F238E27FC236}">
                  <a16:creationId xmlns:a16="http://schemas.microsoft.com/office/drawing/2014/main" id="{CAF8A8FC-C867-465B-8074-D05333E5CBEE}"/>
                </a:ext>
              </a:extLst>
            </p:cNvPr>
            <p:cNvSpPr txBox="1"/>
            <p:nvPr/>
          </p:nvSpPr>
          <p:spPr>
            <a:xfrm>
              <a:off x="2098783" y="4996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0" name="テキスト ボックス 139">
              <a:extLst>
                <a:ext uri="{FF2B5EF4-FFF2-40B4-BE49-F238E27FC236}">
                  <a16:creationId xmlns:a16="http://schemas.microsoft.com/office/drawing/2014/main" id="{0C01AC2D-874F-4401-92F7-7F97CA2B6EAB}"/>
                </a:ext>
              </a:extLst>
            </p:cNvPr>
            <p:cNvSpPr txBox="1"/>
            <p:nvPr/>
          </p:nvSpPr>
          <p:spPr>
            <a:xfrm>
              <a:off x="2251183" y="51487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1" name="テキスト ボックス 140">
              <a:extLst>
                <a:ext uri="{FF2B5EF4-FFF2-40B4-BE49-F238E27FC236}">
                  <a16:creationId xmlns:a16="http://schemas.microsoft.com/office/drawing/2014/main" id="{2BBA4254-270C-49D8-A353-5F3DB1DAC4BD}"/>
                </a:ext>
              </a:extLst>
            </p:cNvPr>
            <p:cNvSpPr txBox="1"/>
            <p:nvPr/>
          </p:nvSpPr>
          <p:spPr>
            <a:xfrm>
              <a:off x="2403583" y="5301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2" name="テキスト ボックス 141">
              <a:extLst>
                <a:ext uri="{FF2B5EF4-FFF2-40B4-BE49-F238E27FC236}">
                  <a16:creationId xmlns:a16="http://schemas.microsoft.com/office/drawing/2014/main" id="{621219B2-D03D-41CE-A41A-2AA79F382A2C}"/>
                </a:ext>
              </a:extLst>
            </p:cNvPr>
            <p:cNvSpPr txBox="1"/>
            <p:nvPr/>
          </p:nvSpPr>
          <p:spPr>
            <a:xfrm>
              <a:off x="2555982" y="54535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3" name="テキスト ボックス 142">
              <a:extLst>
                <a:ext uri="{FF2B5EF4-FFF2-40B4-BE49-F238E27FC236}">
                  <a16:creationId xmlns:a16="http://schemas.microsoft.com/office/drawing/2014/main" id="{E02E8E15-426B-4FDA-945E-C55CF1D947A1}"/>
                </a:ext>
              </a:extLst>
            </p:cNvPr>
            <p:cNvSpPr txBox="1"/>
            <p:nvPr/>
          </p:nvSpPr>
          <p:spPr>
            <a:xfrm>
              <a:off x="2860782" y="5758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4" name="テキスト ボックス 143">
              <a:extLst>
                <a:ext uri="{FF2B5EF4-FFF2-40B4-BE49-F238E27FC236}">
                  <a16:creationId xmlns:a16="http://schemas.microsoft.com/office/drawing/2014/main" id="{AB2BFF4A-C2DB-4351-8FBE-A639C5D7B75D}"/>
                </a:ext>
              </a:extLst>
            </p:cNvPr>
            <p:cNvSpPr txBox="1"/>
            <p:nvPr/>
          </p:nvSpPr>
          <p:spPr>
            <a:xfrm>
              <a:off x="3013183" y="59107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5" name="テキスト ボックス 144">
              <a:extLst>
                <a:ext uri="{FF2B5EF4-FFF2-40B4-BE49-F238E27FC236}">
                  <a16:creationId xmlns:a16="http://schemas.microsoft.com/office/drawing/2014/main" id="{D72FC40D-5DB7-41DB-ACAA-D3AD00347BD1}"/>
                </a:ext>
              </a:extLst>
            </p:cNvPr>
            <p:cNvSpPr txBox="1"/>
            <p:nvPr/>
          </p:nvSpPr>
          <p:spPr>
            <a:xfrm>
              <a:off x="3165582" y="6063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4" name="テキスト ボックス 153">
              <a:extLst>
                <a:ext uri="{FF2B5EF4-FFF2-40B4-BE49-F238E27FC236}">
                  <a16:creationId xmlns:a16="http://schemas.microsoft.com/office/drawing/2014/main" id="{45AA9C65-2209-4926-AD44-45DCAAA4D6DD}"/>
                </a:ext>
              </a:extLst>
            </p:cNvPr>
            <p:cNvSpPr txBox="1"/>
            <p:nvPr/>
          </p:nvSpPr>
          <p:spPr>
            <a:xfrm>
              <a:off x="2641382" y="53999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5" name="テキスト ボックス 154">
              <a:extLst>
                <a:ext uri="{FF2B5EF4-FFF2-40B4-BE49-F238E27FC236}">
                  <a16:creationId xmlns:a16="http://schemas.microsoft.com/office/drawing/2014/main" id="{3C53ABC0-B88C-43F6-8A05-36BA7375940E}"/>
                </a:ext>
              </a:extLst>
            </p:cNvPr>
            <p:cNvSpPr txBox="1"/>
            <p:nvPr/>
          </p:nvSpPr>
          <p:spPr>
            <a:xfrm>
              <a:off x="2793782" y="55523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6" name="テキスト ボックス 155">
              <a:extLst>
                <a:ext uri="{FF2B5EF4-FFF2-40B4-BE49-F238E27FC236}">
                  <a16:creationId xmlns:a16="http://schemas.microsoft.com/office/drawing/2014/main" id="{3088C777-C9CA-4786-8AE0-BEEC56F49411}"/>
                </a:ext>
              </a:extLst>
            </p:cNvPr>
            <p:cNvSpPr txBox="1"/>
            <p:nvPr/>
          </p:nvSpPr>
          <p:spPr>
            <a:xfrm>
              <a:off x="2946182" y="57047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7" name="テキスト ボックス 156">
              <a:extLst>
                <a:ext uri="{FF2B5EF4-FFF2-40B4-BE49-F238E27FC236}">
                  <a16:creationId xmlns:a16="http://schemas.microsoft.com/office/drawing/2014/main" id="{487B01AF-8840-417A-BEDA-67D939229C68}"/>
                </a:ext>
              </a:extLst>
            </p:cNvPr>
            <p:cNvSpPr txBox="1"/>
            <p:nvPr/>
          </p:nvSpPr>
          <p:spPr>
            <a:xfrm>
              <a:off x="3098582" y="58571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8" name="テキスト ボックス 157">
              <a:extLst>
                <a:ext uri="{FF2B5EF4-FFF2-40B4-BE49-F238E27FC236}">
                  <a16:creationId xmlns:a16="http://schemas.microsoft.com/office/drawing/2014/main" id="{BF8FDBA5-34AC-4BE9-B888-5FAF8F4D4C30}"/>
                </a:ext>
              </a:extLst>
            </p:cNvPr>
            <p:cNvSpPr txBox="1"/>
            <p:nvPr/>
          </p:nvSpPr>
          <p:spPr>
            <a:xfrm>
              <a:off x="2744828" y="55032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9" name="テキスト ボックス 158">
              <a:extLst>
                <a:ext uri="{FF2B5EF4-FFF2-40B4-BE49-F238E27FC236}">
                  <a16:creationId xmlns:a16="http://schemas.microsoft.com/office/drawing/2014/main" id="{F0685851-1177-4E9A-9DC6-D5F0C03BDFBF}"/>
                </a:ext>
              </a:extLst>
            </p:cNvPr>
            <p:cNvSpPr txBox="1"/>
            <p:nvPr/>
          </p:nvSpPr>
          <p:spPr>
            <a:xfrm>
              <a:off x="3049628" y="58080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0" name="テキスト ボックス 159">
              <a:extLst>
                <a:ext uri="{FF2B5EF4-FFF2-40B4-BE49-F238E27FC236}">
                  <a16:creationId xmlns:a16="http://schemas.microsoft.com/office/drawing/2014/main" id="{FDBBBA86-FA85-44E9-A0D6-36DF75C5822F}"/>
                </a:ext>
              </a:extLst>
            </p:cNvPr>
            <p:cNvSpPr txBox="1"/>
            <p:nvPr/>
          </p:nvSpPr>
          <p:spPr>
            <a:xfrm>
              <a:off x="2164305" y="51713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1" name="テキスト ボックス 160">
              <a:extLst>
                <a:ext uri="{FF2B5EF4-FFF2-40B4-BE49-F238E27FC236}">
                  <a16:creationId xmlns:a16="http://schemas.microsoft.com/office/drawing/2014/main" id="{5131839E-AAB6-4D95-8468-8189EDDA6E31}"/>
                </a:ext>
              </a:extLst>
            </p:cNvPr>
            <p:cNvSpPr txBox="1"/>
            <p:nvPr/>
          </p:nvSpPr>
          <p:spPr>
            <a:xfrm>
              <a:off x="2316706" y="53237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2" name="テキスト ボックス 161">
              <a:extLst>
                <a:ext uri="{FF2B5EF4-FFF2-40B4-BE49-F238E27FC236}">
                  <a16:creationId xmlns:a16="http://schemas.microsoft.com/office/drawing/2014/main" id="{A7974EB9-1B9C-4A08-9934-FBF89E4ABD60}"/>
                </a:ext>
              </a:extLst>
            </p:cNvPr>
            <p:cNvSpPr txBox="1"/>
            <p:nvPr/>
          </p:nvSpPr>
          <p:spPr>
            <a:xfrm>
              <a:off x="2469106" y="54761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3" name="テキスト ボックス 162">
              <a:extLst>
                <a:ext uri="{FF2B5EF4-FFF2-40B4-BE49-F238E27FC236}">
                  <a16:creationId xmlns:a16="http://schemas.microsoft.com/office/drawing/2014/main" id="{9088527A-8338-4084-883D-28F1BB733BC1}"/>
                </a:ext>
              </a:extLst>
            </p:cNvPr>
            <p:cNvSpPr txBox="1"/>
            <p:nvPr/>
          </p:nvSpPr>
          <p:spPr>
            <a:xfrm>
              <a:off x="2621506" y="5628580"/>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4" name="テキスト ボックス 163">
              <a:extLst>
                <a:ext uri="{FF2B5EF4-FFF2-40B4-BE49-F238E27FC236}">
                  <a16:creationId xmlns:a16="http://schemas.microsoft.com/office/drawing/2014/main" id="{83C24580-6455-4BED-9F27-DAACACFF8AD0}"/>
                </a:ext>
              </a:extLst>
            </p:cNvPr>
            <p:cNvSpPr txBox="1"/>
            <p:nvPr/>
          </p:nvSpPr>
          <p:spPr>
            <a:xfrm>
              <a:off x="2267750" y="527462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5" name="テキスト ボックス 164">
              <a:extLst>
                <a:ext uri="{FF2B5EF4-FFF2-40B4-BE49-F238E27FC236}">
                  <a16:creationId xmlns:a16="http://schemas.microsoft.com/office/drawing/2014/main" id="{A8CD9A14-05C8-41EA-A5BE-32C447C88FA6}"/>
                </a:ext>
              </a:extLst>
            </p:cNvPr>
            <p:cNvSpPr txBox="1"/>
            <p:nvPr/>
          </p:nvSpPr>
          <p:spPr>
            <a:xfrm>
              <a:off x="2572551" y="55794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6" name="テキスト ボックス 165">
              <a:extLst>
                <a:ext uri="{FF2B5EF4-FFF2-40B4-BE49-F238E27FC236}">
                  <a16:creationId xmlns:a16="http://schemas.microsoft.com/office/drawing/2014/main" id="{D3CADE04-BCD0-42BE-B319-E9D686E4EB7C}"/>
                </a:ext>
              </a:extLst>
            </p:cNvPr>
            <p:cNvSpPr txBox="1"/>
            <p:nvPr/>
          </p:nvSpPr>
          <p:spPr>
            <a:xfrm>
              <a:off x="2194121" y="48831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7" name="テキスト ボックス 166">
              <a:extLst>
                <a:ext uri="{FF2B5EF4-FFF2-40B4-BE49-F238E27FC236}">
                  <a16:creationId xmlns:a16="http://schemas.microsoft.com/office/drawing/2014/main" id="{9A62A8FF-29D4-4DCE-84DB-BD51715F90DA}"/>
                </a:ext>
              </a:extLst>
            </p:cNvPr>
            <p:cNvSpPr txBox="1"/>
            <p:nvPr/>
          </p:nvSpPr>
          <p:spPr>
            <a:xfrm>
              <a:off x="2346521" y="50355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8" name="テキスト ボックス 167">
              <a:extLst>
                <a:ext uri="{FF2B5EF4-FFF2-40B4-BE49-F238E27FC236}">
                  <a16:creationId xmlns:a16="http://schemas.microsoft.com/office/drawing/2014/main" id="{FB89B2A2-D3B5-470C-87E0-A5D872B37EC3}"/>
                </a:ext>
              </a:extLst>
            </p:cNvPr>
            <p:cNvSpPr txBox="1"/>
            <p:nvPr/>
          </p:nvSpPr>
          <p:spPr>
            <a:xfrm>
              <a:off x="2498920" y="51879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9" name="テキスト ボックス 168">
              <a:extLst>
                <a:ext uri="{FF2B5EF4-FFF2-40B4-BE49-F238E27FC236}">
                  <a16:creationId xmlns:a16="http://schemas.microsoft.com/office/drawing/2014/main" id="{B380DDA6-8F04-401B-893E-ED6074113550}"/>
                </a:ext>
              </a:extLst>
            </p:cNvPr>
            <p:cNvSpPr txBox="1"/>
            <p:nvPr/>
          </p:nvSpPr>
          <p:spPr>
            <a:xfrm>
              <a:off x="2651320" y="53403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0" name="テキスト ボックス 169">
              <a:extLst>
                <a:ext uri="{FF2B5EF4-FFF2-40B4-BE49-F238E27FC236}">
                  <a16:creationId xmlns:a16="http://schemas.microsoft.com/office/drawing/2014/main" id="{91AC37B7-F5BB-4703-AC68-06304137A2BC}"/>
                </a:ext>
              </a:extLst>
            </p:cNvPr>
            <p:cNvSpPr txBox="1"/>
            <p:nvPr/>
          </p:nvSpPr>
          <p:spPr>
            <a:xfrm>
              <a:off x="2297565" y="49863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1" name="テキスト ボックス 170">
              <a:extLst>
                <a:ext uri="{FF2B5EF4-FFF2-40B4-BE49-F238E27FC236}">
                  <a16:creationId xmlns:a16="http://schemas.microsoft.com/office/drawing/2014/main" id="{E2957276-6852-45DC-8A5A-BDF83C66306D}"/>
                </a:ext>
              </a:extLst>
            </p:cNvPr>
            <p:cNvSpPr txBox="1"/>
            <p:nvPr/>
          </p:nvSpPr>
          <p:spPr>
            <a:xfrm>
              <a:off x="2602366" y="52911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gr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351413" y="1291115"/>
            <a:ext cx="1131423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データの散らばりが一定方向に偏っているほど主成分はもとのデータを近似する</a:t>
            </a:r>
          </a:p>
        </p:txBody>
      </p:sp>
      <p:sp>
        <p:nvSpPr>
          <p:cNvPr id="16" name="テキスト ボックス 15">
            <a:extLst>
              <a:ext uri="{FF2B5EF4-FFF2-40B4-BE49-F238E27FC236}">
                <a16:creationId xmlns:a16="http://schemas.microsoft.com/office/drawing/2014/main" id="{1043965D-B19F-461C-9890-A4A05331A34D}"/>
              </a:ext>
            </a:extLst>
          </p:cNvPr>
          <p:cNvSpPr txBox="1"/>
          <p:nvPr/>
        </p:nvSpPr>
        <p:spPr>
          <a:xfrm>
            <a:off x="5553656" y="5397404"/>
            <a:ext cx="490992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こちらのほうがデータをうまく要約している</a:t>
            </a:r>
          </a:p>
        </p:txBody>
      </p:sp>
      <p:sp>
        <p:nvSpPr>
          <p:cNvPr id="20" name="テキスト ボックス 19">
            <a:extLst>
              <a:ext uri="{FF2B5EF4-FFF2-40B4-BE49-F238E27FC236}">
                <a16:creationId xmlns:a16="http://schemas.microsoft.com/office/drawing/2014/main" id="{A9A3A007-3F71-4578-BDE1-D06243FBDBB8}"/>
              </a:ext>
            </a:extLst>
          </p:cNvPr>
          <p:cNvSpPr txBox="1"/>
          <p:nvPr/>
        </p:nvSpPr>
        <p:spPr>
          <a:xfrm>
            <a:off x="351413" y="264516"/>
            <a:ext cx="10123284"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個でデータ特徴をどの程度うまく捉えるかは</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データの散らばり方に依存</a:t>
            </a:r>
          </a:p>
        </p:txBody>
      </p:sp>
      <p:sp>
        <p:nvSpPr>
          <p:cNvPr id="60" name="テキスト ボックス 59">
            <a:extLst>
              <a:ext uri="{FF2B5EF4-FFF2-40B4-BE49-F238E27FC236}">
                <a16:creationId xmlns:a16="http://schemas.microsoft.com/office/drawing/2014/main" id="{B6BEED83-18BA-4382-B2B7-4B76279C5D1F}"/>
              </a:ext>
            </a:extLst>
          </p:cNvPr>
          <p:cNvSpPr txBox="1"/>
          <p:nvPr/>
        </p:nvSpPr>
        <p:spPr>
          <a:xfrm rot="3925103">
            <a:off x="4166265" y="3298916"/>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71CD9F60-AB04-4F6D-A44C-35EB1AE862D4}"/>
              </a:ext>
            </a:extLst>
          </p:cNvPr>
          <p:cNvSpPr txBox="1"/>
          <p:nvPr/>
        </p:nvSpPr>
        <p:spPr>
          <a:xfrm rot="3925103">
            <a:off x="3884636" y="38711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EBA4279-A195-4D85-97E6-1DECF54A2F09}"/>
              </a:ext>
            </a:extLst>
          </p:cNvPr>
          <p:cNvSpPr txBox="1"/>
          <p:nvPr/>
        </p:nvSpPr>
        <p:spPr>
          <a:xfrm rot="3925103">
            <a:off x="3539580" y="42427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D11A3391-293A-4620-AD83-1570A381CAF2}"/>
              </a:ext>
            </a:extLst>
          </p:cNvPr>
          <p:cNvSpPr txBox="1"/>
          <p:nvPr/>
        </p:nvSpPr>
        <p:spPr>
          <a:xfrm rot="3925103">
            <a:off x="3519981" y="357910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BB7A9E43-97FB-46F9-BCB4-A8D2AF768002}"/>
              </a:ext>
            </a:extLst>
          </p:cNvPr>
          <p:cNvSpPr txBox="1"/>
          <p:nvPr/>
        </p:nvSpPr>
        <p:spPr>
          <a:xfrm rot="3925103">
            <a:off x="3427324" y="397308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3F1CD310-936A-48D3-9DD7-0449AD4F9ADF}"/>
              </a:ext>
            </a:extLst>
          </p:cNvPr>
          <p:cNvSpPr txBox="1"/>
          <p:nvPr/>
        </p:nvSpPr>
        <p:spPr>
          <a:xfrm rot="3925103">
            <a:off x="3009689" y="33476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95C691DF-E36E-481D-89F2-7783968653BA}"/>
              </a:ext>
            </a:extLst>
          </p:cNvPr>
          <p:cNvSpPr txBox="1"/>
          <p:nvPr/>
        </p:nvSpPr>
        <p:spPr>
          <a:xfrm rot="3925103">
            <a:off x="3809245" y="360070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B47B0990-F269-48A1-B5CD-341E5B432A2E}"/>
              </a:ext>
            </a:extLst>
          </p:cNvPr>
          <p:cNvSpPr txBox="1"/>
          <p:nvPr/>
        </p:nvSpPr>
        <p:spPr>
          <a:xfrm rot="3925103">
            <a:off x="4421692" y="319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945CC9FC-3B94-46CE-AB4F-F6A0760805AC}"/>
              </a:ext>
            </a:extLst>
          </p:cNvPr>
          <p:cNvSpPr txBox="1"/>
          <p:nvPr/>
        </p:nvSpPr>
        <p:spPr>
          <a:xfrm rot="3925103">
            <a:off x="4046784" y="302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5FFF5915-BB24-4B06-AC73-B095441CAA3A}"/>
              </a:ext>
            </a:extLst>
          </p:cNvPr>
          <p:cNvSpPr txBox="1"/>
          <p:nvPr/>
        </p:nvSpPr>
        <p:spPr>
          <a:xfrm rot="3925103">
            <a:off x="2646068" y="34752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788ACB4-3F81-4599-A7C4-1A8B4230ED42}"/>
              </a:ext>
            </a:extLst>
          </p:cNvPr>
          <p:cNvSpPr txBox="1"/>
          <p:nvPr/>
        </p:nvSpPr>
        <p:spPr>
          <a:xfrm rot="3925103">
            <a:off x="3341201" y="369248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C317800F-99F5-4184-B383-AFD346D6B3A6}"/>
              </a:ext>
            </a:extLst>
          </p:cNvPr>
          <p:cNvSpPr txBox="1"/>
          <p:nvPr/>
        </p:nvSpPr>
        <p:spPr>
          <a:xfrm rot="3925103">
            <a:off x="3953020" y="34364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359D5110-AD05-4DEF-AF26-C347E4C32262}"/>
              </a:ext>
            </a:extLst>
          </p:cNvPr>
          <p:cNvSpPr txBox="1"/>
          <p:nvPr/>
        </p:nvSpPr>
        <p:spPr>
          <a:xfrm rot="3925103">
            <a:off x="3640955" y="39276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9D2D54D6-4761-4C43-A478-7DB34EBBC8D9}"/>
              </a:ext>
            </a:extLst>
          </p:cNvPr>
          <p:cNvSpPr txBox="1"/>
          <p:nvPr/>
        </p:nvSpPr>
        <p:spPr>
          <a:xfrm rot="3925103">
            <a:off x="3578112" y="30462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34EBE2E2-8743-4F91-ADBD-998C3B1094B6}"/>
              </a:ext>
            </a:extLst>
          </p:cNvPr>
          <p:cNvSpPr txBox="1"/>
          <p:nvPr/>
        </p:nvSpPr>
        <p:spPr>
          <a:xfrm rot="3925103">
            <a:off x="3431988" y="28440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60341143-6532-456C-954D-26F1BBEA2E81}"/>
              </a:ext>
            </a:extLst>
          </p:cNvPr>
          <p:cNvSpPr txBox="1"/>
          <p:nvPr/>
        </p:nvSpPr>
        <p:spPr>
          <a:xfrm rot="3925103">
            <a:off x="2957597" y="284901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640EA4C9-B5A3-4510-8A79-6172AF442AD3}"/>
              </a:ext>
            </a:extLst>
          </p:cNvPr>
          <p:cNvSpPr txBox="1"/>
          <p:nvPr/>
        </p:nvSpPr>
        <p:spPr>
          <a:xfrm rot="3925103">
            <a:off x="3229182" y="29911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73AB10AD-B651-4765-BCCD-34D4CF58CF69}"/>
              </a:ext>
            </a:extLst>
          </p:cNvPr>
          <p:cNvSpPr txBox="1"/>
          <p:nvPr/>
        </p:nvSpPr>
        <p:spPr>
          <a:xfrm rot="3925103">
            <a:off x="2736794" y="38777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6ED03C0C-24D7-4FB8-959B-EFE4F78848E9}"/>
              </a:ext>
            </a:extLst>
          </p:cNvPr>
          <p:cNvSpPr txBox="1"/>
          <p:nvPr/>
        </p:nvSpPr>
        <p:spPr>
          <a:xfrm rot="3925103">
            <a:off x="2854274" y="31654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9E3A9EA8-EE7A-4773-A4B8-D9AD9FC7FC2C}"/>
              </a:ext>
            </a:extLst>
          </p:cNvPr>
          <p:cNvSpPr txBox="1"/>
          <p:nvPr/>
        </p:nvSpPr>
        <p:spPr>
          <a:xfrm rot="3925103">
            <a:off x="2447921" y="38748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2ED47816-5D13-4762-BE25-7829654626A4}"/>
              </a:ext>
            </a:extLst>
          </p:cNvPr>
          <p:cNvSpPr txBox="1"/>
          <p:nvPr/>
        </p:nvSpPr>
        <p:spPr>
          <a:xfrm rot="3925103">
            <a:off x="3054391" y="398841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387B0736-57D0-47F9-8F2D-301D0BE3EB8E}"/>
              </a:ext>
            </a:extLst>
          </p:cNvPr>
          <p:cNvSpPr txBox="1"/>
          <p:nvPr/>
        </p:nvSpPr>
        <p:spPr>
          <a:xfrm rot="3925103">
            <a:off x="3296260" y="337279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7BA48B23-18AF-412B-94DD-DC52CEC24163}"/>
              </a:ext>
            </a:extLst>
          </p:cNvPr>
          <p:cNvSpPr txBox="1"/>
          <p:nvPr/>
        </p:nvSpPr>
        <p:spPr>
          <a:xfrm rot="3925103">
            <a:off x="2979192" y="36707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0AFDA812-B960-4A2E-9B06-94D1E9EE4DD3}"/>
              </a:ext>
            </a:extLst>
          </p:cNvPr>
          <p:cNvSpPr txBox="1"/>
          <p:nvPr/>
        </p:nvSpPr>
        <p:spPr>
          <a:xfrm rot="3925103">
            <a:off x="3687293" y="33710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矢印: 下 5">
            <a:extLst>
              <a:ext uri="{FF2B5EF4-FFF2-40B4-BE49-F238E27FC236}">
                <a16:creationId xmlns:a16="http://schemas.microsoft.com/office/drawing/2014/main" id="{2CC94E2D-4987-48E0-ACAA-845D3E06F499}"/>
              </a:ext>
            </a:extLst>
          </p:cNvPr>
          <p:cNvSpPr/>
          <p:nvPr/>
        </p:nvSpPr>
        <p:spPr>
          <a:xfrm>
            <a:off x="7315711" y="4810317"/>
            <a:ext cx="1461378" cy="399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22BF5759-5253-F580-A9F5-0CD6EF155F82}"/>
              </a:ext>
            </a:extLst>
          </p:cNvPr>
          <p:cNvSpPr txBox="1"/>
          <p:nvPr/>
        </p:nvSpPr>
        <p:spPr>
          <a:xfrm>
            <a:off x="4069248" y="4390474"/>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3" name="テキスト ボックス 2">
            <a:extLst>
              <a:ext uri="{FF2B5EF4-FFF2-40B4-BE49-F238E27FC236}">
                <a16:creationId xmlns:a16="http://schemas.microsoft.com/office/drawing/2014/main" id="{6DA22027-7DB8-6D12-3DA8-54D286F5D852}"/>
              </a:ext>
            </a:extLst>
          </p:cNvPr>
          <p:cNvSpPr txBox="1"/>
          <p:nvPr/>
        </p:nvSpPr>
        <p:spPr>
          <a:xfrm>
            <a:off x="677602" y="2619497"/>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4" name="テキスト ボックス 3">
            <a:extLst>
              <a:ext uri="{FF2B5EF4-FFF2-40B4-BE49-F238E27FC236}">
                <a16:creationId xmlns:a16="http://schemas.microsoft.com/office/drawing/2014/main" id="{C7DA501F-C053-3EE6-64A8-111F414C72BD}"/>
              </a:ext>
            </a:extLst>
          </p:cNvPr>
          <p:cNvSpPr txBox="1"/>
          <p:nvPr/>
        </p:nvSpPr>
        <p:spPr>
          <a:xfrm>
            <a:off x="4991536" y="259456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C609ADAF-7E27-E565-AED5-A92BAA81B9BF}"/>
              </a:ext>
            </a:extLst>
          </p:cNvPr>
          <p:cNvSpPr txBox="1"/>
          <p:nvPr/>
        </p:nvSpPr>
        <p:spPr>
          <a:xfrm>
            <a:off x="8549173" y="4273755"/>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156198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676449" y="300601"/>
            <a:ext cx="1095684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主成分ベクトル１個だけではデータをうまく近似できない場合。。</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772518" y="950370"/>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もしかして、下記の色分けのような異なるデータが散らばってる？</a:t>
            </a:r>
          </a:p>
        </p:txBody>
      </p:sp>
      <p:grpSp>
        <p:nvGrpSpPr>
          <p:cNvPr id="42" name="グループ化 41">
            <a:extLst>
              <a:ext uri="{FF2B5EF4-FFF2-40B4-BE49-F238E27FC236}">
                <a16:creationId xmlns:a16="http://schemas.microsoft.com/office/drawing/2014/main" id="{35D037E3-DC6C-7E19-F6E7-FDF33018E560}"/>
              </a:ext>
            </a:extLst>
          </p:cNvPr>
          <p:cNvGrpSpPr/>
          <p:nvPr/>
        </p:nvGrpSpPr>
        <p:grpSpPr>
          <a:xfrm>
            <a:off x="3338185" y="2000250"/>
            <a:ext cx="6158627" cy="3905250"/>
            <a:chOff x="3338185" y="2000250"/>
            <a:chExt cx="6158627" cy="3905250"/>
          </a:xfrm>
        </p:grpSpPr>
        <p:pic>
          <p:nvPicPr>
            <p:cNvPr id="39" name="図 38">
              <a:extLst>
                <a:ext uri="{FF2B5EF4-FFF2-40B4-BE49-F238E27FC236}">
                  <a16:creationId xmlns:a16="http://schemas.microsoft.com/office/drawing/2014/main" id="{1D5D7CB7-7C2E-BB48-1A95-5DB9A7E287EE}"/>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40" name="テキスト ボックス 39">
              <a:extLst>
                <a:ext uri="{FF2B5EF4-FFF2-40B4-BE49-F238E27FC236}">
                  <a16:creationId xmlns:a16="http://schemas.microsoft.com/office/drawing/2014/main" id="{668F3FF4-9825-5632-4454-FE3B0D12775F}"/>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41" name="テキスト ボックス 40">
              <a:extLst>
                <a:ext uri="{FF2B5EF4-FFF2-40B4-BE49-F238E27FC236}">
                  <a16:creationId xmlns:a16="http://schemas.microsoft.com/office/drawing/2014/main" id="{1F8FF366-D40A-27F8-4175-987BD2E795A4}"/>
                </a:ext>
              </a:extLst>
            </p:cNvPr>
            <p:cNvSpPr txBox="1"/>
            <p:nvPr/>
          </p:nvSpPr>
          <p:spPr>
            <a:xfrm>
              <a:off x="7157710" y="5105400"/>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spTree>
    <p:extLst>
      <p:ext uri="{BB962C8B-B14F-4D97-AF65-F5344CB8AC3E}">
        <p14:creationId xmlns:p14="http://schemas.microsoft.com/office/powerpoint/2010/main" val="251767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904606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主成分ベクトルは平面上ではもう</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本引くことができる</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351253" y="767266"/>
            <a:ext cx="11489493"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本、データの散らばり方向を、最初の主成分ベクトルに次いでとらえる線を見つける（第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本の主成分ベクトルでなら、こういうデータもうまく近似できるかもしれない</a:t>
            </a:r>
          </a:p>
        </p:txBody>
      </p:sp>
      <p:sp>
        <p:nvSpPr>
          <p:cNvPr id="7" name="テキスト ボックス 6">
            <a:extLst>
              <a:ext uri="{FF2B5EF4-FFF2-40B4-BE49-F238E27FC236}">
                <a16:creationId xmlns:a16="http://schemas.microsoft.com/office/drawing/2014/main" id="{158E16E0-BE62-9344-7E38-7E1DA19DEED0}"/>
              </a:ext>
            </a:extLst>
          </p:cNvPr>
          <p:cNvSpPr txBox="1"/>
          <p:nvPr/>
        </p:nvSpPr>
        <p:spPr>
          <a:xfrm>
            <a:off x="6185160" y="4061969"/>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主成分ベクトルは</a:t>
            </a:r>
            <a:r>
              <a:rPr kumimoji="1" lang="ja-JP" altLang="en-US" sz="2400" b="1" u="sng" dirty="0">
                <a:latin typeface="メイリオ" panose="020B0604030504040204" pitchFamily="50" charset="-128"/>
                <a:ea typeface="メイリオ" panose="020B0604030504040204" pitchFamily="50" charset="-128"/>
              </a:rPr>
              <a:t>直交することが条件</a:t>
            </a:r>
            <a:r>
              <a:rPr kumimoji="1" lang="ja-JP" altLang="en-US" sz="24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0F4A93C8-E7A9-26E1-3D3B-26AF7C52804C}"/>
              </a:ext>
            </a:extLst>
          </p:cNvPr>
          <p:cNvSpPr txBox="1"/>
          <p:nvPr/>
        </p:nvSpPr>
        <p:spPr>
          <a:xfrm>
            <a:off x="6330342" y="5211997"/>
            <a:ext cx="543428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次元ベクトル空間上で引ける主成分ベクトルは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本まで</a:t>
            </a:r>
          </a:p>
        </p:txBody>
      </p:sp>
      <p:sp>
        <p:nvSpPr>
          <p:cNvPr id="10" name="矢印: 下 9">
            <a:extLst>
              <a:ext uri="{FF2B5EF4-FFF2-40B4-BE49-F238E27FC236}">
                <a16:creationId xmlns:a16="http://schemas.microsoft.com/office/drawing/2014/main" id="{B96B65AC-903F-3FE5-DA67-0A1F2C50BAF5}"/>
              </a:ext>
            </a:extLst>
          </p:cNvPr>
          <p:cNvSpPr/>
          <p:nvPr/>
        </p:nvSpPr>
        <p:spPr>
          <a:xfrm>
            <a:off x="7955702" y="4605279"/>
            <a:ext cx="1605065"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538164" y="3032674"/>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631233" y="3937518"/>
            <a:ext cx="983670" cy="20504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395743" y="322894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720354" y="384006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cxnSp>
        <p:nvCxnSpPr>
          <p:cNvPr id="3" name="直線コネクタ 2">
            <a:extLst>
              <a:ext uri="{FF2B5EF4-FFF2-40B4-BE49-F238E27FC236}">
                <a16:creationId xmlns:a16="http://schemas.microsoft.com/office/drawing/2014/main" id="{181389FB-99F4-B54D-5569-EFBCE8EDC2A3}"/>
              </a:ext>
            </a:extLst>
          </p:cNvPr>
          <p:cNvCxnSpPr>
            <a:cxnSpLocks/>
          </p:cNvCxnSpPr>
          <p:nvPr/>
        </p:nvCxnSpPr>
        <p:spPr>
          <a:xfrm>
            <a:off x="3612079" y="4580116"/>
            <a:ext cx="96406" cy="174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DB736BC6-BF68-8048-6750-B42381A010D3}"/>
              </a:ext>
            </a:extLst>
          </p:cNvPr>
          <p:cNvSpPr/>
          <p:nvPr/>
        </p:nvSpPr>
        <p:spPr>
          <a:xfrm rot="3680319">
            <a:off x="3730271" y="4585835"/>
            <a:ext cx="150840" cy="2323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19" name="正方形/長方形 18">
            <a:extLst>
              <a:ext uri="{FF2B5EF4-FFF2-40B4-BE49-F238E27FC236}">
                <a16:creationId xmlns:a16="http://schemas.microsoft.com/office/drawing/2014/main" id="{DE49D340-B535-289A-5C53-1C5E02D6222A}"/>
              </a:ext>
            </a:extLst>
          </p:cNvPr>
          <p:cNvSpPr/>
          <p:nvPr/>
        </p:nvSpPr>
        <p:spPr>
          <a:xfrm rot="3757093">
            <a:off x="3018397" y="4578189"/>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20" name="直線コネクタ 19">
            <a:extLst>
              <a:ext uri="{FF2B5EF4-FFF2-40B4-BE49-F238E27FC236}">
                <a16:creationId xmlns:a16="http://schemas.microsoft.com/office/drawing/2014/main" id="{D6D582FC-F0E0-4526-94B5-BDAC8D7CC56C}"/>
              </a:ext>
            </a:extLst>
          </p:cNvPr>
          <p:cNvCxnSpPr>
            <a:cxnSpLocks/>
          </p:cNvCxnSpPr>
          <p:nvPr/>
        </p:nvCxnSpPr>
        <p:spPr>
          <a:xfrm flipV="1">
            <a:off x="3081445" y="4580116"/>
            <a:ext cx="530634" cy="243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AA7C1E0B-20A1-C096-B276-7972C5C1B81B}"/>
              </a:ext>
            </a:extLst>
          </p:cNvPr>
          <p:cNvSpPr txBox="1"/>
          <p:nvPr/>
        </p:nvSpPr>
        <p:spPr>
          <a:xfrm>
            <a:off x="3332787" y="2194293"/>
            <a:ext cx="3665541"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任意の点から第</a:t>
            </a:r>
            <a:r>
              <a:rPr kumimoji="1" lang="en-US" altLang="ja-JP" sz="2000" dirty="0">
                <a:latin typeface="メイリオ" panose="020B0604030504040204" pitchFamily="50" charset="-128"/>
                <a:ea typeface="メイリオ" panose="020B0604030504040204" pitchFamily="50" charset="-128"/>
              </a:rPr>
              <a:t>1,2</a:t>
            </a:r>
            <a:r>
              <a:rPr kumimoji="1" lang="ja-JP" altLang="en-US" sz="2000" dirty="0">
                <a:latin typeface="メイリオ" panose="020B0604030504040204" pitchFamily="50" charset="-128"/>
                <a:ea typeface="メイリオ" panose="020B0604030504040204" pitchFamily="50" charset="-128"/>
              </a:rPr>
              <a:t>主成分ベクトルに垂線をそれぞれ降ろす</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２通りに射影できる</a:t>
            </a:r>
          </a:p>
        </p:txBody>
      </p:sp>
      <p:sp>
        <p:nvSpPr>
          <p:cNvPr id="24" name="吹き出し: 四角形 23">
            <a:extLst>
              <a:ext uri="{FF2B5EF4-FFF2-40B4-BE49-F238E27FC236}">
                <a16:creationId xmlns:a16="http://schemas.microsoft.com/office/drawing/2014/main" id="{94EF0498-78BD-DC19-B2BE-7EA485272F14}"/>
              </a:ext>
            </a:extLst>
          </p:cNvPr>
          <p:cNvSpPr/>
          <p:nvPr/>
        </p:nvSpPr>
        <p:spPr>
          <a:xfrm>
            <a:off x="3267204" y="2124832"/>
            <a:ext cx="3712094" cy="1019360"/>
          </a:xfrm>
          <a:prstGeom prst="wedgeRectCallout">
            <a:avLst>
              <a:gd name="adj1" fmla="val -38679"/>
              <a:gd name="adj2" fmla="val 18313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4563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10956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第２主成分ベクトルに射影した点群の分散は、第１主成分ベクトル</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上の分散よりも小さい</a:t>
            </a:r>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633414" y="2473761"/>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734720" y="3481206"/>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490993" y="267003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815604" y="328115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9508AA7A-A957-994B-3BB1-65154F68D579}"/>
              </a:ext>
            </a:extLst>
          </p:cNvPr>
          <p:cNvSpPr txBox="1"/>
          <p:nvPr/>
        </p:nvSpPr>
        <p:spPr>
          <a:xfrm rot="4710273">
            <a:off x="3690072" y="39063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0624C70E-60D0-711E-9AF6-F8A6AD59E347}"/>
              </a:ext>
            </a:extLst>
          </p:cNvPr>
          <p:cNvSpPr txBox="1"/>
          <p:nvPr/>
        </p:nvSpPr>
        <p:spPr>
          <a:xfrm rot="4710273">
            <a:off x="3414236" y="407781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8768B1CF-3518-7E48-1F47-5CF4A7716CC9}"/>
              </a:ext>
            </a:extLst>
          </p:cNvPr>
          <p:cNvSpPr txBox="1"/>
          <p:nvPr/>
        </p:nvSpPr>
        <p:spPr>
          <a:xfrm rot="4710273">
            <a:off x="2289802" y="4552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1436165-67ED-DA46-F223-175CADA9EE72}"/>
              </a:ext>
            </a:extLst>
          </p:cNvPr>
          <p:cNvSpPr txBox="1"/>
          <p:nvPr/>
        </p:nvSpPr>
        <p:spPr>
          <a:xfrm rot="4710273">
            <a:off x="3854913" y="386817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F381F637-3E13-DF60-969F-262C710E79D6}"/>
              </a:ext>
            </a:extLst>
          </p:cNvPr>
          <p:cNvSpPr txBox="1"/>
          <p:nvPr/>
        </p:nvSpPr>
        <p:spPr>
          <a:xfrm rot="4710273">
            <a:off x="3199087" y="416912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84DBD8A-5736-D354-FD30-CB12A8AF8145}"/>
              </a:ext>
            </a:extLst>
          </p:cNvPr>
          <p:cNvSpPr txBox="1"/>
          <p:nvPr/>
        </p:nvSpPr>
        <p:spPr>
          <a:xfrm rot="4710273">
            <a:off x="2692606" y="4392635"/>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C16B3518-157F-F3DE-BAAA-A880920C3613}"/>
              </a:ext>
            </a:extLst>
          </p:cNvPr>
          <p:cNvSpPr txBox="1"/>
          <p:nvPr/>
        </p:nvSpPr>
        <p:spPr>
          <a:xfrm rot="4710273">
            <a:off x="3550293" y="4023950"/>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4C35A781-718C-976A-C3B1-ED07212A6CBE}"/>
              </a:ext>
            </a:extLst>
          </p:cNvPr>
          <p:cNvSpPr txBox="1"/>
          <p:nvPr/>
        </p:nvSpPr>
        <p:spPr>
          <a:xfrm rot="4710273">
            <a:off x="2578565" y="445513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C11655F-7210-8A36-156C-C4E090407151}"/>
              </a:ext>
            </a:extLst>
          </p:cNvPr>
          <p:cNvSpPr txBox="1"/>
          <p:nvPr/>
        </p:nvSpPr>
        <p:spPr>
          <a:xfrm rot="4710273">
            <a:off x="2145112" y="46717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EE0B0E6-9F32-4559-B215-B31C49BFECFE}"/>
              </a:ext>
            </a:extLst>
          </p:cNvPr>
          <p:cNvSpPr txBox="1"/>
          <p:nvPr/>
        </p:nvSpPr>
        <p:spPr>
          <a:xfrm rot="4710273">
            <a:off x="1650016" y="486526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3B4E2BA9-63A1-9B9E-379E-9A544E4A355F}"/>
              </a:ext>
            </a:extLst>
          </p:cNvPr>
          <p:cNvSpPr txBox="1"/>
          <p:nvPr/>
        </p:nvSpPr>
        <p:spPr>
          <a:xfrm rot="4710273">
            <a:off x="4251991" y="369049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52DE516A-F4FF-87EB-8AE1-AD7ECD219B21}"/>
              </a:ext>
            </a:extLst>
          </p:cNvPr>
          <p:cNvSpPr txBox="1"/>
          <p:nvPr/>
        </p:nvSpPr>
        <p:spPr>
          <a:xfrm rot="4710273">
            <a:off x="4519493" y="357081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8E9584F-CF9A-F76C-E374-4F8CE46668AC}"/>
              </a:ext>
            </a:extLst>
          </p:cNvPr>
          <p:cNvSpPr txBox="1"/>
          <p:nvPr/>
        </p:nvSpPr>
        <p:spPr>
          <a:xfrm rot="4710273">
            <a:off x="2413645" y="452268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2D028686-ABB7-D933-61E3-50C17C0D7450}"/>
              </a:ext>
            </a:extLst>
          </p:cNvPr>
          <p:cNvSpPr txBox="1"/>
          <p:nvPr/>
        </p:nvSpPr>
        <p:spPr>
          <a:xfrm rot="4710273">
            <a:off x="2900377" y="43266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C08D78EA-4A4A-15AF-10AD-C10B5E0D16C6}"/>
              </a:ext>
            </a:extLst>
          </p:cNvPr>
          <p:cNvSpPr txBox="1"/>
          <p:nvPr/>
        </p:nvSpPr>
        <p:spPr>
          <a:xfrm rot="4710273">
            <a:off x="1978796" y="471888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63B24F61-A65D-ACA2-A7AF-BE58E4A9B1F9}"/>
              </a:ext>
            </a:extLst>
          </p:cNvPr>
          <p:cNvSpPr txBox="1"/>
          <p:nvPr/>
        </p:nvSpPr>
        <p:spPr>
          <a:xfrm rot="9991413">
            <a:off x="3135141" y="3974256"/>
            <a:ext cx="18220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51F13854-2315-E5A0-4250-8EB5184F7C42}"/>
              </a:ext>
            </a:extLst>
          </p:cNvPr>
          <p:cNvSpPr txBox="1"/>
          <p:nvPr/>
        </p:nvSpPr>
        <p:spPr>
          <a:xfrm rot="9991413">
            <a:off x="2904226" y="3582765"/>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084ED65-D413-47B9-9D0D-BFB0280F07E2}"/>
              </a:ext>
            </a:extLst>
          </p:cNvPr>
          <p:cNvSpPr txBox="1"/>
          <p:nvPr/>
        </p:nvSpPr>
        <p:spPr>
          <a:xfrm rot="9991413">
            <a:off x="3185493" y="409137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CDFA3C21-80C9-8A08-3F74-0117BF24DDE7}"/>
              </a:ext>
            </a:extLst>
          </p:cNvPr>
          <p:cNvSpPr txBox="1"/>
          <p:nvPr/>
        </p:nvSpPr>
        <p:spPr>
          <a:xfrm rot="9991413">
            <a:off x="3306679" y="437002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ED9BB48-4AE6-C291-2E83-155570F9C979}"/>
              </a:ext>
            </a:extLst>
          </p:cNvPr>
          <p:cNvSpPr txBox="1"/>
          <p:nvPr/>
        </p:nvSpPr>
        <p:spPr>
          <a:xfrm rot="9991413">
            <a:off x="3405270" y="4566904"/>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1B15467B-6566-2718-7E5E-96F10C886E3E}"/>
              </a:ext>
            </a:extLst>
          </p:cNvPr>
          <p:cNvSpPr txBox="1"/>
          <p:nvPr/>
        </p:nvSpPr>
        <p:spPr>
          <a:xfrm rot="9991413">
            <a:off x="3017593" y="3794210"/>
            <a:ext cx="204561"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71AC57D-BF26-9AD6-8DD2-25E3301AE8D2}"/>
              </a:ext>
            </a:extLst>
          </p:cNvPr>
          <p:cNvSpPr txBox="1"/>
          <p:nvPr/>
        </p:nvSpPr>
        <p:spPr>
          <a:xfrm rot="3631324">
            <a:off x="3401616" y="4910798"/>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7665734-569F-BB50-9019-45247C4D8641}"/>
              </a:ext>
            </a:extLst>
          </p:cNvPr>
          <p:cNvSpPr txBox="1"/>
          <p:nvPr/>
        </p:nvSpPr>
        <p:spPr>
          <a:xfrm rot="3631324">
            <a:off x="3181870" y="4423824"/>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FECDFF61-CF12-EDC7-BAAA-03111AC93E9F}"/>
              </a:ext>
            </a:extLst>
          </p:cNvPr>
          <p:cNvSpPr txBox="1"/>
          <p:nvPr/>
        </p:nvSpPr>
        <p:spPr>
          <a:xfrm rot="3631324">
            <a:off x="3489744" y="5093661"/>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0B76BB14-57AD-0ABB-B83D-7C0848C290BA}"/>
              </a:ext>
            </a:extLst>
          </p:cNvPr>
          <p:cNvSpPr txBox="1"/>
          <p:nvPr/>
        </p:nvSpPr>
        <p:spPr>
          <a:xfrm rot="3631324">
            <a:off x="3295756" y="4737702"/>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cxnSp>
        <p:nvCxnSpPr>
          <p:cNvPr id="50" name="直線コネクタ 49">
            <a:extLst>
              <a:ext uri="{FF2B5EF4-FFF2-40B4-BE49-F238E27FC236}">
                <a16:creationId xmlns:a16="http://schemas.microsoft.com/office/drawing/2014/main" id="{728E770C-F74D-F2FF-4E73-4EB808BD2884}"/>
              </a:ext>
            </a:extLst>
          </p:cNvPr>
          <p:cNvCxnSpPr>
            <a:cxnSpLocks/>
          </p:cNvCxnSpPr>
          <p:nvPr/>
        </p:nvCxnSpPr>
        <p:spPr>
          <a:xfrm rot="21306221" flipH="1" flipV="1">
            <a:off x="3401003" y="4425433"/>
            <a:ext cx="69574" cy="713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BFB73ACD-8224-2E08-D8A8-675CE53A430C}"/>
              </a:ext>
            </a:extLst>
          </p:cNvPr>
          <p:cNvSpPr txBox="1"/>
          <p:nvPr/>
        </p:nvSpPr>
        <p:spPr>
          <a:xfrm>
            <a:off x="4142606" y="1216739"/>
            <a:ext cx="7971626"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主成分ベクトルは本当は原点からの単位ベクトルだが、直観的な理解を優先して点群の</a:t>
            </a:r>
            <a:r>
              <a:rPr kumimoji="1" lang="ja-JP" altLang="en-US" sz="2400">
                <a:latin typeface="メイリオ" panose="020B0604030504040204" pitchFamily="50" charset="-128"/>
                <a:ea typeface="メイリオ" panose="020B0604030504040204" pitchFamily="50" charset="-128"/>
              </a:rPr>
              <a:t>中心当たりにベクトルを引いた</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1699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グループ化 54">
            <a:extLst>
              <a:ext uri="{FF2B5EF4-FFF2-40B4-BE49-F238E27FC236}">
                <a16:creationId xmlns:a16="http://schemas.microsoft.com/office/drawing/2014/main" id="{C1E95F54-51C0-E511-06E0-FA27F4B7695F}"/>
              </a:ext>
            </a:extLst>
          </p:cNvPr>
          <p:cNvGrpSpPr/>
          <p:nvPr/>
        </p:nvGrpSpPr>
        <p:grpSpPr>
          <a:xfrm>
            <a:off x="251965" y="3327949"/>
            <a:ext cx="6485902" cy="3905250"/>
            <a:chOff x="3318686" y="2000250"/>
            <a:chExt cx="6485902" cy="3905250"/>
          </a:xfrm>
        </p:grpSpPr>
        <p:pic>
          <p:nvPicPr>
            <p:cNvPr id="56" name="図 55">
              <a:extLst>
                <a:ext uri="{FF2B5EF4-FFF2-40B4-BE49-F238E27FC236}">
                  <a16:creationId xmlns:a16="http://schemas.microsoft.com/office/drawing/2014/main" id="{907A1856-A86C-9EFC-C032-5E4DFEC29AF5}"/>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57" name="テキスト ボックス 56">
              <a:extLst>
                <a:ext uri="{FF2B5EF4-FFF2-40B4-BE49-F238E27FC236}">
                  <a16:creationId xmlns:a16="http://schemas.microsoft.com/office/drawing/2014/main" id="{6861CCE2-2EB4-70F0-9C1D-AFF4DBB2228A}"/>
                </a:ext>
              </a:extLst>
            </p:cNvPr>
            <p:cNvSpPr txBox="1"/>
            <p:nvPr/>
          </p:nvSpPr>
          <p:spPr>
            <a:xfrm>
              <a:off x="3318686" y="2131102"/>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8" name="テキスト ボックス 57">
              <a:extLst>
                <a:ext uri="{FF2B5EF4-FFF2-40B4-BE49-F238E27FC236}">
                  <a16:creationId xmlns:a16="http://schemas.microsoft.com/office/drawing/2014/main" id="{FBD0A5A9-19FE-04E6-B2A5-954B2E83A82D}"/>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pic>
        <p:nvPicPr>
          <p:cNvPr id="120" name="図 119">
            <a:extLst>
              <a:ext uri="{FF2B5EF4-FFF2-40B4-BE49-F238E27FC236}">
                <a16:creationId xmlns:a16="http://schemas.microsoft.com/office/drawing/2014/main" id="{AF07FCD5-8FEE-665C-9C53-C86C71EE1AC5}"/>
              </a:ext>
            </a:extLst>
          </p:cNvPr>
          <p:cNvPicPr>
            <a:picLocks noChangeAspect="1"/>
          </p:cNvPicPr>
          <p:nvPr/>
        </p:nvPicPr>
        <p:blipFill>
          <a:blip r:embed="rId3"/>
          <a:stretch>
            <a:fillRect/>
          </a:stretch>
        </p:blipFill>
        <p:spPr>
          <a:xfrm>
            <a:off x="6224962" y="3695700"/>
            <a:ext cx="5040554" cy="3016153"/>
          </a:xfrm>
          <a:prstGeom prst="rect">
            <a:avLst/>
          </a:prstGeom>
        </p:spPr>
      </p:pic>
      <p:sp>
        <p:nvSpPr>
          <p:cNvPr id="121" name="テキスト ボックス 120">
            <a:extLst>
              <a:ext uri="{FF2B5EF4-FFF2-40B4-BE49-F238E27FC236}">
                <a16:creationId xmlns:a16="http://schemas.microsoft.com/office/drawing/2014/main" id="{28A89153-C14B-BA26-1E17-AFBE02F07F10}"/>
              </a:ext>
            </a:extLst>
          </p:cNvPr>
          <p:cNvSpPr txBox="1"/>
          <p:nvPr/>
        </p:nvSpPr>
        <p:spPr>
          <a:xfrm>
            <a:off x="5904893" y="348793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23" name="テキスト ボックス 122">
            <a:extLst>
              <a:ext uri="{FF2B5EF4-FFF2-40B4-BE49-F238E27FC236}">
                <a16:creationId xmlns:a16="http://schemas.microsoft.com/office/drawing/2014/main" id="{998A4746-6B52-79E7-24A6-FA2ABAB0FC17}"/>
              </a:ext>
            </a:extLst>
          </p:cNvPr>
          <p:cNvSpPr txBox="1"/>
          <p:nvPr/>
        </p:nvSpPr>
        <p:spPr>
          <a:xfrm>
            <a:off x="10403741" y="634164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24" name="テキスト ボックス 123">
            <a:extLst>
              <a:ext uri="{FF2B5EF4-FFF2-40B4-BE49-F238E27FC236}">
                <a16:creationId xmlns:a16="http://schemas.microsoft.com/office/drawing/2014/main" id="{49CD0998-9A28-0C62-32D3-A620C9C12397}"/>
              </a:ext>
            </a:extLst>
          </p:cNvPr>
          <p:cNvSpPr txBox="1"/>
          <p:nvPr/>
        </p:nvSpPr>
        <p:spPr>
          <a:xfrm>
            <a:off x="214244" y="268131"/>
            <a:ext cx="798167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寄与率：主成分ベクトルのデータの要約力</a:t>
            </a:r>
          </a:p>
        </p:txBody>
      </p:sp>
      <p:sp>
        <p:nvSpPr>
          <p:cNvPr id="125" name="テキスト ボックス 124">
            <a:extLst>
              <a:ext uri="{FF2B5EF4-FFF2-40B4-BE49-F238E27FC236}">
                <a16:creationId xmlns:a16="http://schemas.microsoft.com/office/drawing/2014/main" id="{E4D019B3-B081-02CC-1CDD-2A1AC6CC839E}"/>
              </a:ext>
            </a:extLst>
          </p:cNvPr>
          <p:cNvSpPr txBox="1"/>
          <p:nvPr/>
        </p:nvSpPr>
        <p:spPr>
          <a:xfrm>
            <a:off x="426470" y="868235"/>
            <a:ext cx="10775981"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では第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主成分ベクトルだけでデータを十分近似している（第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は相対的に重要でない）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A,B</a:t>
            </a:r>
            <a:r>
              <a:rPr kumimoji="1" lang="ja-JP" altLang="en-US" sz="2400" dirty="0">
                <a:latin typeface="メイリオ" panose="020B0604030504040204" pitchFamily="50" charset="-128"/>
                <a:ea typeface="メイリオ" panose="020B0604030504040204" pitchFamily="50" charset="-128"/>
              </a:rPr>
              <a:t>で第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主成分ベクトルの近似力に大きな違いがある</a:t>
            </a:r>
          </a:p>
        </p:txBody>
      </p:sp>
      <p:sp>
        <p:nvSpPr>
          <p:cNvPr id="127" name="テキスト ボックス 126">
            <a:extLst>
              <a:ext uri="{FF2B5EF4-FFF2-40B4-BE49-F238E27FC236}">
                <a16:creationId xmlns:a16="http://schemas.microsoft.com/office/drawing/2014/main" id="{DD85BFA1-4BDC-37FC-2716-B36B90858F72}"/>
              </a:ext>
            </a:extLst>
          </p:cNvPr>
          <p:cNvSpPr txBox="1"/>
          <p:nvPr/>
        </p:nvSpPr>
        <p:spPr>
          <a:xfrm>
            <a:off x="2550952" y="3630484"/>
            <a:ext cx="13163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128" name="テキスト ボックス 127">
            <a:extLst>
              <a:ext uri="{FF2B5EF4-FFF2-40B4-BE49-F238E27FC236}">
                <a16:creationId xmlns:a16="http://schemas.microsoft.com/office/drawing/2014/main" id="{F9031F7A-1C49-7305-3952-73BFED914DE1}"/>
              </a:ext>
            </a:extLst>
          </p:cNvPr>
          <p:cNvSpPr txBox="1"/>
          <p:nvPr/>
        </p:nvSpPr>
        <p:spPr>
          <a:xfrm>
            <a:off x="7934325" y="3630485"/>
            <a:ext cx="131478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77D22407-79A4-5AEA-28FA-789A90914EA5}"/>
              </a:ext>
            </a:extLst>
          </p:cNvPr>
          <p:cNvSpPr txBox="1"/>
          <p:nvPr/>
        </p:nvSpPr>
        <p:spPr>
          <a:xfrm>
            <a:off x="808684" y="2034107"/>
            <a:ext cx="8468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1B3EE46B-2809-336E-4463-A7300CFD7D08}"/>
              </a:ext>
            </a:extLst>
          </p:cNvPr>
          <p:cNvSpPr txBox="1"/>
          <p:nvPr/>
        </p:nvSpPr>
        <p:spPr>
          <a:xfrm>
            <a:off x="795039" y="2448875"/>
            <a:ext cx="877515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4" name="テキスト ボックス 3">
            <a:extLst>
              <a:ext uri="{FF2B5EF4-FFF2-40B4-BE49-F238E27FC236}">
                <a16:creationId xmlns:a16="http://schemas.microsoft.com/office/drawing/2014/main" id="{F5322237-1D8F-5305-2F73-C82280AF5583}"/>
              </a:ext>
            </a:extLst>
          </p:cNvPr>
          <p:cNvSpPr txBox="1"/>
          <p:nvPr/>
        </p:nvSpPr>
        <p:spPr>
          <a:xfrm>
            <a:off x="426470" y="2895911"/>
            <a:ext cx="1064906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各主成分ベクトルが分散の捉え度合いを数値化したものを</a:t>
            </a:r>
            <a:r>
              <a:rPr kumimoji="1" lang="ja-JP" altLang="en-US" sz="2400" b="1" dirty="0">
                <a:latin typeface="メイリオ" panose="020B0604030504040204" pitchFamily="50" charset="-128"/>
                <a:ea typeface="メイリオ" panose="020B0604030504040204" pitchFamily="50" charset="-128"/>
              </a:rPr>
              <a:t>寄与率</a:t>
            </a:r>
            <a:r>
              <a:rPr kumimoji="1" lang="ja-JP" altLang="en-US" sz="2400" dirty="0">
                <a:latin typeface="メイリオ" panose="020B0604030504040204" pitchFamily="50" charset="-128"/>
                <a:ea typeface="メイリオ" panose="020B0604030504040204" pitchFamily="50" charset="-128"/>
              </a:rPr>
              <a:t>と言います</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cxnSp>
        <p:nvCxnSpPr>
          <p:cNvPr id="5" name="直線矢印コネクタ 4">
            <a:extLst>
              <a:ext uri="{FF2B5EF4-FFF2-40B4-BE49-F238E27FC236}">
                <a16:creationId xmlns:a16="http://schemas.microsoft.com/office/drawing/2014/main" id="{AD5A1428-D418-CA6D-CF5B-880AA71B793F}"/>
              </a:ext>
            </a:extLst>
          </p:cNvPr>
          <p:cNvCxnSpPr>
            <a:cxnSpLocks/>
          </p:cNvCxnSpPr>
          <p:nvPr/>
        </p:nvCxnSpPr>
        <p:spPr>
          <a:xfrm flipH="1" flipV="1">
            <a:off x="2389487" y="4348211"/>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E72B5ABD-7BB9-3387-92B6-A8E6F73DB893}"/>
              </a:ext>
            </a:extLst>
          </p:cNvPr>
          <p:cNvCxnSpPr>
            <a:cxnSpLocks/>
          </p:cNvCxnSpPr>
          <p:nvPr/>
        </p:nvCxnSpPr>
        <p:spPr>
          <a:xfrm flipH="1" flipV="1">
            <a:off x="8591717" y="4786604"/>
            <a:ext cx="579971" cy="130813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041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4BA36A2-C386-4358-BCB2-047990C51B30}"/>
              </a:ext>
            </a:extLst>
          </p:cNvPr>
          <p:cNvSpPr txBox="1"/>
          <p:nvPr/>
        </p:nvSpPr>
        <p:spPr>
          <a:xfrm>
            <a:off x="450042" y="1209436"/>
            <a:ext cx="11741958" cy="1015663"/>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PCv1(</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PCv2(</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 : </a:t>
            </a:r>
            <a:r>
              <a:rPr kumimoji="1" lang="ja-JP" altLang="en-US" sz="2000" dirty="0">
                <a:latin typeface="メイリオ" panose="020B0604030504040204" pitchFamily="50" charset="-128"/>
                <a:ea typeface="メイリオ" panose="020B0604030504040204" pitchFamily="50" charset="-128"/>
              </a:rPr>
              <a:t>射影したデータの分散をその次に最大化する方向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PCv3(</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：射影したデータの分散を更にその次に最大化する方向</a:t>
            </a:r>
          </a:p>
        </p:txBody>
      </p:sp>
      <p:sp>
        <p:nvSpPr>
          <p:cNvPr id="2" name="テキスト ボックス 1">
            <a:extLst>
              <a:ext uri="{FF2B5EF4-FFF2-40B4-BE49-F238E27FC236}">
                <a16:creationId xmlns:a16="http://schemas.microsoft.com/office/drawing/2014/main" id="{736812BB-E876-4EFA-B996-C656773E7111}"/>
              </a:ext>
            </a:extLst>
          </p:cNvPr>
          <p:cNvSpPr txBox="1"/>
          <p:nvPr/>
        </p:nvSpPr>
        <p:spPr>
          <a:xfrm>
            <a:off x="260571" y="198844"/>
            <a:ext cx="9088702" cy="584775"/>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3</a:t>
            </a:r>
            <a:r>
              <a:rPr kumimoji="1" lang="ja-JP" altLang="en-US" sz="3200" b="1" dirty="0">
                <a:latin typeface="メイリオ" panose="020B0604030504040204" pitchFamily="50" charset="-128"/>
                <a:ea typeface="メイリオ" panose="020B0604030504040204" pitchFamily="50" charset="-128"/>
              </a:rPr>
              <a:t>次元空間でも分散最大化方向の考え方は同じ</a:t>
            </a:r>
          </a:p>
        </p:txBody>
      </p:sp>
      <p:sp>
        <p:nvSpPr>
          <p:cNvPr id="3" name="テキスト ボックス 2">
            <a:extLst>
              <a:ext uri="{FF2B5EF4-FFF2-40B4-BE49-F238E27FC236}">
                <a16:creationId xmlns:a16="http://schemas.microsoft.com/office/drawing/2014/main" id="{E20BC8AE-E918-4B58-BC8E-CA504D2C214B}"/>
              </a:ext>
            </a:extLst>
          </p:cNvPr>
          <p:cNvSpPr txBox="1"/>
          <p:nvPr/>
        </p:nvSpPr>
        <p:spPr>
          <a:xfrm>
            <a:off x="225021" y="763764"/>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直行するベクトルは最大３つ引ける</a:t>
            </a:r>
          </a:p>
        </p:txBody>
      </p:sp>
      <p:cxnSp>
        <p:nvCxnSpPr>
          <p:cNvPr id="7" name="直線コネクタ 6">
            <a:extLst>
              <a:ext uri="{FF2B5EF4-FFF2-40B4-BE49-F238E27FC236}">
                <a16:creationId xmlns:a16="http://schemas.microsoft.com/office/drawing/2014/main" id="{BAD7EEC6-4410-C8B3-2C1A-E25A19FEFE06}"/>
              </a:ext>
            </a:extLst>
          </p:cNvPr>
          <p:cNvCxnSpPr>
            <a:cxnSpLocks/>
          </p:cNvCxnSpPr>
          <p:nvPr/>
        </p:nvCxnSpPr>
        <p:spPr>
          <a:xfrm>
            <a:off x="3124520" y="322224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4FB7488-5E61-45FA-30AA-BE72EBF77044}"/>
              </a:ext>
            </a:extLst>
          </p:cNvPr>
          <p:cNvCxnSpPr>
            <a:cxnSpLocks/>
          </p:cNvCxnSpPr>
          <p:nvPr/>
        </p:nvCxnSpPr>
        <p:spPr>
          <a:xfrm flipH="1">
            <a:off x="1097467" y="518717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A80D91E-F71B-FD2D-C7E5-2521D8655B77}"/>
              </a:ext>
            </a:extLst>
          </p:cNvPr>
          <p:cNvCxnSpPr>
            <a:cxnSpLocks/>
          </p:cNvCxnSpPr>
          <p:nvPr/>
        </p:nvCxnSpPr>
        <p:spPr>
          <a:xfrm>
            <a:off x="3139410" y="521757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BA4227E-842B-D07E-A525-C8C997829DBB}"/>
              </a:ext>
            </a:extLst>
          </p:cNvPr>
          <p:cNvSpPr txBox="1"/>
          <p:nvPr/>
        </p:nvSpPr>
        <p:spPr>
          <a:xfrm rot="3925103">
            <a:off x="2982593" y="4434672"/>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39DA8EE-9AD2-5826-0C2C-F46751518A88}"/>
              </a:ext>
            </a:extLst>
          </p:cNvPr>
          <p:cNvSpPr txBox="1"/>
          <p:nvPr/>
        </p:nvSpPr>
        <p:spPr>
          <a:xfrm rot="3925103">
            <a:off x="3582606" y="4384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89C8683-6ECA-7C4A-A6ED-A1BA2AA4CC96}"/>
              </a:ext>
            </a:extLst>
          </p:cNvPr>
          <p:cNvSpPr txBox="1"/>
          <p:nvPr/>
        </p:nvSpPr>
        <p:spPr>
          <a:xfrm rot="3925103">
            <a:off x="2190733" y="4741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BCCCA631-55EB-3FDC-18B6-4E9666168161}"/>
              </a:ext>
            </a:extLst>
          </p:cNvPr>
          <p:cNvSpPr txBox="1"/>
          <p:nvPr/>
        </p:nvSpPr>
        <p:spPr>
          <a:xfrm rot="3925103">
            <a:off x="2944098" y="4799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2A09C82-405D-9F0D-77B4-39E3709DEB1B}"/>
              </a:ext>
            </a:extLst>
          </p:cNvPr>
          <p:cNvSpPr txBox="1"/>
          <p:nvPr/>
        </p:nvSpPr>
        <p:spPr>
          <a:xfrm rot="3925103">
            <a:off x="3743654" y="50523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E1734C07-4A30-70FA-2304-537426888FD5}"/>
              </a:ext>
            </a:extLst>
          </p:cNvPr>
          <p:cNvSpPr txBox="1"/>
          <p:nvPr/>
        </p:nvSpPr>
        <p:spPr>
          <a:xfrm rot="3925103">
            <a:off x="3666868" y="44890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22E8A720-5B18-73D3-0021-CD444CDD984E}"/>
              </a:ext>
            </a:extLst>
          </p:cNvPr>
          <p:cNvSpPr txBox="1"/>
          <p:nvPr/>
        </p:nvSpPr>
        <p:spPr>
          <a:xfrm rot="3925103">
            <a:off x="2875752" y="4755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70BD66E-EF72-61A1-19EE-266D961537D9}"/>
              </a:ext>
            </a:extLst>
          </p:cNvPr>
          <p:cNvSpPr txBox="1"/>
          <p:nvPr/>
        </p:nvSpPr>
        <p:spPr>
          <a:xfrm rot="3925103">
            <a:off x="3275610" y="51441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F55D17D-75F9-D3F0-7D5B-9AB8D463ECFC}"/>
              </a:ext>
            </a:extLst>
          </p:cNvPr>
          <p:cNvSpPr txBox="1"/>
          <p:nvPr/>
        </p:nvSpPr>
        <p:spPr>
          <a:xfrm rot="3925103">
            <a:off x="3887429" y="48881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AD9BC30-4419-C22A-78E9-A1D3E71B5FD4}"/>
              </a:ext>
            </a:extLst>
          </p:cNvPr>
          <p:cNvSpPr txBox="1"/>
          <p:nvPr/>
        </p:nvSpPr>
        <p:spPr>
          <a:xfrm rot="3925103">
            <a:off x="2674333" y="48853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83DC09C4-2AD6-AE19-78C1-3263461C7A43}"/>
              </a:ext>
            </a:extLst>
          </p:cNvPr>
          <p:cNvSpPr txBox="1"/>
          <p:nvPr/>
        </p:nvSpPr>
        <p:spPr>
          <a:xfrm rot="3925103">
            <a:off x="2671203" y="5329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B9DA20E-6569-784F-EB20-A45B77900D3D}"/>
              </a:ext>
            </a:extLst>
          </p:cNvPr>
          <p:cNvSpPr txBox="1"/>
          <p:nvPr/>
        </p:nvSpPr>
        <p:spPr>
          <a:xfrm rot="3925103">
            <a:off x="2788683" y="4617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27E92663-2342-886D-0FD9-AFC2D2D5D3C0}"/>
              </a:ext>
            </a:extLst>
          </p:cNvPr>
          <p:cNvSpPr txBox="1"/>
          <p:nvPr/>
        </p:nvSpPr>
        <p:spPr>
          <a:xfrm rot="3925103">
            <a:off x="2382330" y="532655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57F71A50-CE27-3049-0981-71D50BF5477E}"/>
              </a:ext>
            </a:extLst>
          </p:cNvPr>
          <p:cNvSpPr txBox="1"/>
          <p:nvPr/>
        </p:nvSpPr>
        <p:spPr>
          <a:xfrm rot="3925103">
            <a:off x="2988800" y="5440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8EF5E013-B22C-84A1-AA97-9AEDBB534072}"/>
              </a:ext>
            </a:extLst>
          </p:cNvPr>
          <p:cNvSpPr txBox="1"/>
          <p:nvPr/>
        </p:nvSpPr>
        <p:spPr>
          <a:xfrm rot="3925103">
            <a:off x="3230669" y="48244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2911683-A815-B8D5-89E5-CD467360E856}"/>
              </a:ext>
            </a:extLst>
          </p:cNvPr>
          <p:cNvSpPr txBox="1"/>
          <p:nvPr/>
        </p:nvSpPr>
        <p:spPr>
          <a:xfrm rot="3925103">
            <a:off x="2913601" y="51224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9E4E3C19-1DD5-B120-2BC3-336420FB318B}"/>
              </a:ext>
            </a:extLst>
          </p:cNvPr>
          <p:cNvSpPr txBox="1"/>
          <p:nvPr/>
        </p:nvSpPr>
        <p:spPr>
          <a:xfrm rot="3925103">
            <a:off x="3621702" y="4822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B9054286-53A3-8DDE-DB7F-18DB0A409CF3}"/>
              </a:ext>
            </a:extLst>
          </p:cNvPr>
          <p:cNvSpPr txBox="1"/>
          <p:nvPr/>
        </p:nvSpPr>
        <p:spPr>
          <a:xfrm rot="3925103">
            <a:off x="2664398" y="51831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41392DF-F9EC-BCCB-E8AC-32CA1FAB0D29}"/>
              </a:ext>
            </a:extLst>
          </p:cNvPr>
          <p:cNvSpPr txBox="1"/>
          <p:nvPr/>
        </p:nvSpPr>
        <p:spPr>
          <a:xfrm rot="3925103">
            <a:off x="2571741" y="55771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89CE9F1B-9F5D-19A6-2C7A-1C40C946C614}"/>
              </a:ext>
            </a:extLst>
          </p:cNvPr>
          <p:cNvSpPr txBox="1"/>
          <p:nvPr/>
        </p:nvSpPr>
        <p:spPr>
          <a:xfrm rot="3925103">
            <a:off x="2449381" y="4780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0BF3946D-277F-2690-3C86-AC4DAC74C8B7}"/>
              </a:ext>
            </a:extLst>
          </p:cNvPr>
          <p:cNvSpPr txBox="1"/>
          <p:nvPr/>
        </p:nvSpPr>
        <p:spPr>
          <a:xfrm rot="3925103">
            <a:off x="2953662" y="5204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B68561D4-99D1-572B-AE54-53532BA5456F}"/>
              </a:ext>
            </a:extLst>
          </p:cNvPr>
          <p:cNvSpPr txBox="1"/>
          <p:nvPr/>
        </p:nvSpPr>
        <p:spPr>
          <a:xfrm rot="3925103">
            <a:off x="2695360" y="4612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61E03B0-F269-491B-7117-4B3DB4A286C4}"/>
              </a:ext>
            </a:extLst>
          </p:cNvPr>
          <p:cNvSpPr txBox="1"/>
          <p:nvPr/>
        </p:nvSpPr>
        <p:spPr>
          <a:xfrm rot="3925103">
            <a:off x="2485618" y="52965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C2AAD6D0-8B17-D7F1-5C8A-B73E33C546DC}"/>
              </a:ext>
            </a:extLst>
          </p:cNvPr>
          <p:cNvSpPr txBox="1"/>
          <p:nvPr/>
        </p:nvSpPr>
        <p:spPr>
          <a:xfrm rot="3925103">
            <a:off x="3097437" y="50405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F5CAB7FC-AB60-8B8F-2FF7-11E6053839CD}"/>
              </a:ext>
            </a:extLst>
          </p:cNvPr>
          <p:cNvSpPr txBox="1"/>
          <p:nvPr/>
        </p:nvSpPr>
        <p:spPr>
          <a:xfrm rot="3925103">
            <a:off x="1884341" y="50377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D978E079-9A03-3E74-DE2D-E74CA9B23D5B}"/>
              </a:ext>
            </a:extLst>
          </p:cNvPr>
          <p:cNvSpPr txBox="1"/>
          <p:nvPr/>
        </p:nvSpPr>
        <p:spPr>
          <a:xfrm rot="3925103">
            <a:off x="2490811" y="51865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FA4DE971-3FB8-A41C-F870-619435FE5E81}"/>
              </a:ext>
            </a:extLst>
          </p:cNvPr>
          <p:cNvSpPr txBox="1"/>
          <p:nvPr/>
        </p:nvSpPr>
        <p:spPr>
          <a:xfrm rot="3925103">
            <a:off x="2201938" y="51836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679EEC55-8270-4DD8-EECF-DBBD8F8DE6A1}"/>
              </a:ext>
            </a:extLst>
          </p:cNvPr>
          <p:cNvSpPr txBox="1"/>
          <p:nvPr/>
        </p:nvSpPr>
        <p:spPr>
          <a:xfrm rot="3925103">
            <a:off x="2198808" y="55924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18F9700C-FC70-34A8-3134-731BF6E52005}"/>
              </a:ext>
            </a:extLst>
          </p:cNvPr>
          <p:cNvSpPr txBox="1"/>
          <p:nvPr/>
        </p:nvSpPr>
        <p:spPr>
          <a:xfrm rot="3925103">
            <a:off x="2735952" y="4805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81274B0F-6CA7-40BD-54C2-C5C62BF5851B}"/>
              </a:ext>
            </a:extLst>
          </p:cNvPr>
          <p:cNvSpPr txBox="1"/>
          <p:nvPr/>
        </p:nvSpPr>
        <p:spPr>
          <a:xfrm rot="3925103">
            <a:off x="2123609" y="52748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A0543AE0-D01B-DA60-D732-AE0B47D1A707}"/>
              </a:ext>
            </a:extLst>
          </p:cNvPr>
          <p:cNvSpPr txBox="1"/>
          <p:nvPr/>
        </p:nvSpPr>
        <p:spPr>
          <a:xfrm rot="3925103">
            <a:off x="2831710" y="497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2" name="テキスト ボックス 3071">
            <a:extLst>
              <a:ext uri="{FF2B5EF4-FFF2-40B4-BE49-F238E27FC236}">
                <a16:creationId xmlns:a16="http://schemas.microsoft.com/office/drawing/2014/main" id="{C890D0B9-8AF9-3C6B-DD0B-A69AA72352C8}"/>
              </a:ext>
            </a:extLst>
          </p:cNvPr>
          <p:cNvSpPr txBox="1"/>
          <p:nvPr/>
        </p:nvSpPr>
        <p:spPr>
          <a:xfrm rot="3925103">
            <a:off x="3582863" y="418585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3" name="テキスト ボックス 3072">
            <a:extLst>
              <a:ext uri="{FF2B5EF4-FFF2-40B4-BE49-F238E27FC236}">
                <a16:creationId xmlns:a16="http://schemas.microsoft.com/office/drawing/2014/main" id="{63C23E2C-371D-3649-823E-463C656A3074}"/>
              </a:ext>
            </a:extLst>
          </p:cNvPr>
          <p:cNvSpPr txBox="1"/>
          <p:nvPr/>
        </p:nvSpPr>
        <p:spPr>
          <a:xfrm rot="3925103">
            <a:off x="4566599" y="37747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5" name="テキスト ボックス 3074">
            <a:extLst>
              <a:ext uri="{FF2B5EF4-FFF2-40B4-BE49-F238E27FC236}">
                <a16:creationId xmlns:a16="http://schemas.microsoft.com/office/drawing/2014/main" id="{BA0985A7-31A5-E542-D7EF-F87F91253389}"/>
              </a:ext>
            </a:extLst>
          </p:cNvPr>
          <p:cNvSpPr txBox="1"/>
          <p:nvPr/>
        </p:nvSpPr>
        <p:spPr>
          <a:xfrm rot="3925103">
            <a:off x="4012090" y="42347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6" name="テキスト ボックス 3075">
            <a:extLst>
              <a:ext uri="{FF2B5EF4-FFF2-40B4-BE49-F238E27FC236}">
                <a16:creationId xmlns:a16="http://schemas.microsoft.com/office/drawing/2014/main" id="{1C078347-A5C8-940D-2854-3CE2E7025E8E}"/>
              </a:ext>
            </a:extLst>
          </p:cNvPr>
          <p:cNvSpPr txBox="1"/>
          <p:nvPr/>
        </p:nvSpPr>
        <p:spPr>
          <a:xfrm rot="3925103">
            <a:off x="3118075" y="43640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7" name="テキスト ボックス 3076">
            <a:extLst>
              <a:ext uri="{FF2B5EF4-FFF2-40B4-BE49-F238E27FC236}">
                <a16:creationId xmlns:a16="http://schemas.microsoft.com/office/drawing/2014/main" id="{0EC300FA-7707-D193-4257-6320AF020DC2}"/>
              </a:ext>
            </a:extLst>
          </p:cNvPr>
          <p:cNvSpPr txBox="1"/>
          <p:nvPr/>
        </p:nvSpPr>
        <p:spPr>
          <a:xfrm rot="3925103">
            <a:off x="4301354" y="42563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8" name="テキスト ボックス 3077">
            <a:extLst>
              <a:ext uri="{FF2B5EF4-FFF2-40B4-BE49-F238E27FC236}">
                <a16:creationId xmlns:a16="http://schemas.microsoft.com/office/drawing/2014/main" id="{49BB2994-A161-D87A-F664-4B3EDE26C003}"/>
              </a:ext>
            </a:extLst>
          </p:cNvPr>
          <p:cNvSpPr txBox="1"/>
          <p:nvPr/>
        </p:nvSpPr>
        <p:spPr>
          <a:xfrm rot="3925103">
            <a:off x="4156335" y="393547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0" name="テキスト ボックス 3079">
            <a:extLst>
              <a:ext uri="{FF2B5EF4-FFF2-40B4-BE49-F238E27FC236}">
                <a16:creationId xmlns:a16="http://schemas.microsoft.com/office/drawing/2014/main" id="{0DCEB406-A57C-591A-0FD9-57DF9D0D1BA9}"/>
              </a:ext>
            </a:extLst>
          </p:cNvPr>
          <p:cNvSpPr txBox="1"/>
          <p:nvPr/>
        </p:nvSpPr>
        <p:spPr>
          <a:xfrm rot="3925103">
            <a:off x="4090485" y="46434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1" name="テキスト ボックス 3080">
            <a:extLst>
              <a:ext uri="{FF2B5EF4-FFF2-40B4-BE49-F238E27FC236}">
                <a16:creationId xmlns:a16="http://schemas.microsoft.com/office/drawing/2014/main" id="{44DF3CA2-993F-8ECC-9327-3CA2B90667F8}"/>
              </a:ext>
            </a:extLst>
          </p:cNvPr>
          <p:cNvSpPr txBox="1"/>
          <p:nvPr/>
        </p:nvSpPr>
        <p:spPr>
          <a:xfrm rot="3925103">
            <a:off x="4445129" y="40921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2" name="テキスト ボックス 3081">
            <a:extLst>
              <a:ext uri="{FF2B5EF4-FFF2-40B4-BE49-F238E27FC236}">
                <a16:creationId xmlns:a16="http://schemas.microsoft.com/office/drawing/2014/main" id="{D77079C1-DDA8-A630-F62B-40E9821C2E7A}"/>
              </a:ext>
            </a:extLst>
          </p:cNvPr>
          <p:cNvSpPr txBox="1"/>
          <p:nvPr/>
        </p:nvSpPr>
        <p:spPr>
          <a:xfrm rot="3925103">
            <a:off x="3686498" y="40627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3" name="テキスト ボックス 3082">
            <a:extLst>
              <a:ext uri="{FF2B5EF4-FFF2-40B4-BE49-F238E27FC236}">
                <a16:creationId xmlns:a16="http://schemas.microsoft.com/office/drawing/2014/main" id="{D28B113E-EB22-CB8B-1C73-47A55FFB4D98}"/>
              </a:ext>
            </a:extLst>
          </p:cNvPr>
          <p:cNvSpPr txBox="1"/>
          <p:nvPr/>
        </p:nvSpPr>
        <p:spPr>
          <a:xfrm rot="3925103">
            <a:off x="3211093" y="46192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4" name="テキスト ボックス 3083">
            <a:extLst>
              <a:ext uri="{FF2B5EF4-FFF2-40B4-BE49-F238E27FC236}">
                <a16:creationId xmlns:a16="http://schemas.microsoft.com/office/drawing/2014/main" id="{1BF69CA4-EEE1-F8E9-244B-002600570796}"/>
              </a:ext>
            </a:extLst>
          </p:cNvPr>
          <p:cNvSpPr txBox="1"/>
          <p:nvPr/>
        </p:nvSpPr>
        <p:spPr>
          <a:xfrm rot="3925103">
            <a:off x="3337568" y="40075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5" name="テキスト ボックス 3084">
            <a:extLst>
              <a:ext uri="{FF2B5EF4-FFF2-40B4-BE49-F238E27FC236}">
                <a16:creationId xmlns:a16="http://schemas.microsoft.com/office/drawing/2014/main" id="{239659B1-4033-BEA0-A305-8A4850AC5485}"/>
              </a:ext>
            </a:extLst>
          </p:cNvPr>
          <p:cNvSpPr txBox="1"/>
          <p:nvPr/>
        </p:nvSpPr>
        <p:spPr>
          <a:xfrm rot="3925103">
            <a:off x="2962660" y="41818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6" name="テキスト ボックス 3085">
            <a:extLst>
              <a:ext uri="{FF2B5EF4-FFF2-40B4-BE49-F238E27FC236}">
                <a16:creationId xmlns:a16="http://schemas.microsoft.com/office/drawing/2014/main" id="{8CBCF8D3-4D5B-3C80-8D24-32DB6AE5BA30}"/>
              </a:ext>
            </a:extLst>
          </p:cNvPr>
          <p:cNvSpPr txBox="1"/>
          <p:nvPr/>
        </p:nvSpPr>
        <p:spPr>
          <a:xfrm rot="3925103">
            <a:off x="3404646" y="43892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7" name="テキスト ボックス 3086">
            <a:extLst>
              <a:ext uri="{FF2B5EF4-FFF2-40B4-BE49-F238E27FC236}">
                <a16:creationId xmlns:a16="http://schemas.microsoft.com/office/drawing/2014/main" id="{26E58FE1-3882-1669-6353-2BCE9B16DD61}"/>
              </a:ext>
            </a:extLst>
          </p:cNvPr>
          <p:cNvSpPr txBox="1"/>
          <p:nvPr/>
        </p:nvSpPr>
        <p:spPr>
          <a:xfrm rot="3925103">
            <a:off x="3728476" y="46216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8" name="テキスト ボックス 3087">
            <a:extLst>
              <a:ext uri="{FF2B5EF4-FFF2-40B4-BE49-F238E27FC236}">
                <a16:creationId xmlns:a16="http://schemas.microsoft.com/office/drawing/2014/main" id="{15C3B571-9934-94E1-AB1F-909CD7242A7F}"/>
              </a:ext>
            </a:extLst>
          </p:cNvPr>
          <p:cNvSpPr txBox="1"/>
          <p:nvPr/>
        </p:nvSpPr>
        <p:spPr>
          <a:xfrm rot="3925103">
            <a:off x="3852829" y="40827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9" name="テキスト ボックス 3088">
            <a:extLst>
              <a:ext uri="{FF2B5EF4-FFF2-40B4-BE49-F238E27FC236}">
                <a16:creationId xmlns:a16="http://schemas.microsoft.com/office/drawing/2014/main" id="{A2C1EAE5-E608-1AC9-F26B-C1627C018958}"/>
              </a:ext>
            </a:extLst>
          </p:cNvPr>
          <p:cNvSpPr txBox="1"/>
          <p:nvPr/>
        </p:nvSpPr>
        <p:spPr>
          <a:xfrm rot="3925103">
            <a:off x="3479273" y="46824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0" name="テキスト ボックス 3089">
            <a:extLst>
              <a:ext uri="{FF2B5EF4-FFF2-40B4-BE49-F238E27FC236}">
                <a16:creationId xmlns:a16="http://schemas.microsoft.com/office/drawing/2014/main" id="{93921881-398A-4039-A7C5-EE1170CC243E}"/>
              </a:ext>
            </a:extLst>
          </p:cNvPr>
          <p:cNvSpPr txBox="1"/>
          <p:nvPr/>
        </p:nvSpPr>
        <p:spPr>
          <a:xfrm rot="3925103">
            <a:off x="3768537" y="47040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1" name="テキスト ボックス 3090">
            <a:extLst>
              <a:ext uri="{FF2B5EF4-FFF2-40B4-BE49-F238E27FC236}">
                <a16:creationId xmlns:a16="http://schemas.microsoft.com/office/drawing/2014/main" id="{A379D6D7-6414-15E2-292D-955AB4123F6F}"/>
              </a:ext>
            </a:extLst>
          </p:cNvPr>
          <p:cNvSpPr txBox="1"/>
          <p:nvPr/>
        </p:nvSpPr>
        <p:spPr>
          <a:xfrm rot="3925103">
            <a:off x="3300493" y="47958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2" name="テキスト ボックス 3091">
            <a:extLst>
              <a:ext uri="{FF2B5EF4-FFF2-40B4-BE49-F238E27FC236}">
                <a16:creationId xmlns:a16="http://schemas.microsoft.com/office/drawing/2014/main" id="{658D5E87-3EEA-A869-892F-98201DC3D979}"/>
              </a:ext>
            </a:extLst>
          </p:cNvPr>
          <p:cNvSpPr txBox="1"/>
          <p:nvPr/>
        </p:nvSpPr>
        <p:spPr>
          <a:xfrm rot="3925103">
            <a:off x="3597987" y="4549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4" name="テキスト ボックス 3093">
            <a:extLst>
              <a:ext uri="{FF2B5EF4-FFF2-40B4-BE49-F238E27FC236}">
                <a16:creationId xmlns:a16="http://schemas.microsoft.com/office/drawing/2014/main" id="{9BB208EC-DF2B-5701-8267-91C6A466C2A3}"/>
              </a:ext>
            </a:extLst>
          </p:cNvPr>
          <p:cNvSpPr txBox="1"/>
          <p:nvPr/>
        </p:nvSpPr>
        <p:spPr>
          <a:xfrm rot="3925103">
            <a:off x="3332260" y="4483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5" name="テキスト ボックス 3094">
            <a:extLst>
              <a:ext uri="{FF2B5EF4-FFF2-40B4-BE49-F238E27FC236}">
                <a16:creationId xmlns:a16="http://schemas.microsoft.com/office/drawing/2014/main" id="{8DBD6ED4-C88A-52E5-42C5-47D5D6134905}"/>
              </a:ext>
            </a:extLst>
          </p:cNvPr>
          <p:cNvSpPr txBox="1"/>
          <p:nvPr/>
        </p:nvSpPr>
        <p:spPr>
          <a:xfrm>
            <a:off x="6247573" y="4460527"/>
            <a:ext cx="5668202"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ｎ次元空間なら、最大ｎ個の主成分ベクトルが引ける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主成分から第ｎ主成分ベクトルまで徐々に射影した点の分散が小さくなる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b="1" dirty="0">
                <a:latin typeface="メイリオ" panose="020B0604030504040204" pitchFamily="50" charset="-128"/>
                <a:ea typeface="メイリオ" panose="020B0604030504040204" pitchFamily="50" charset="-128"/>
              </a:rPr>
              <a:t>上位の主成分ほどデータの空間上の散らばりを良く近似（寄与率が高い）</a:t>
            </a:r>
          </a:p>
        </p:txBody>
      </p:sp>
      <p:sp>
        <p:nvSpPr>
          <p:cNvPr id="3096" name="テキスト ボックス 3095">
            <a:extLst>
              <a:ext uri="{FF2B5EF4-FFF2-40B4-BE49-F238E27FC236}">
                <a16:creationId xmlns:a16="http://schemas.microsoft.com/office/drawing/2014/main" id="{127CFEF2-6AF9-0048-DC54-959905BCE61E}"/>
              </a:ext>
            </a:extLst>
          </p:cNvPr>
          <p:cNvSpPr txBox="1"/>
          <p:nvPr/>
        </p:nvSpPr>
        <p:spPr>
          <a:xfrm>
            <a:off x="6124785" y="3478444"/>
            <a:ext cx="3416320"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ｎ次元空間ならば。</a:t>
            </a:r>
          </a:p>
        </p:txBody>
      </p:sp>
      <p:cxnSp>
        <p:nvCxnSpPr>
          <p:cNvPr id="3097" name="直線矢印コネクタ 3096">
            <a:extLst>
              <a:ext uri="{FF2B5EF4-FFF2-40B4-BE49-F238E27FC236}">
                <a16:creationId xmlns:a16="http://schemas.microsoft.com/office/drawing/2014/main" id="{9F50B514-36F9-6264-F4C2-F1675CD85DC3}"/>
              </a:ext>
            </a:extLst>
          </p:cNvPr>
          <p:cNvCxnSpPr>
            <a:cxnSpLocks/>
          </p:cNvCxnSpPr>
          <p:nvPr/>
        </p:nvCxnSpPr>
        <p:spPr>
          <a:xfrm flipH="1" flipV="1">
            <a:off x="3044916" y="3859746"/>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01" name="直線矢印コネクタ 3100">
            <a:extLst>
              <a:ext uri="{FF2B5EF4-FFF2-40B4-BE49-F238E27FC236}">
                <a16:creationId xmlns:a16="http://schemas.microsoft.com/office/drawing/2014/main" id="{D7D4E676-96E1-A8EC-8BB0-6BBB0B7EFE22}"/>
              </a:ext>
            </a:extLst>
          </p:cNvPr>
          <p:cNvCxnSpPr>
            <a:cxnSpLocks/>
          </p:cNvCxnSpPr>
          <p:nvPr/>
        </p:nvCxnSpPr>
        <p:spPr>
          <a:xfrm flipV="1">
            <a:off x="3278981" y="4289565"/>
            <a:ext cx="615469" cy="11233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矢印: 右 48">
            <a:extLst>
              <a:ext uri="{FF2B5EF4-FFF2-40B4-BE49-F238E27FC236}">
                <a16:creationId xmlns:a16="http://schemas.microsoft.com/office/drawing/2014/main" id="{93D3A676-AB18-1B0C-0320-DE79DD05D058}"/>
              </a:ext>
            </a:extLst>
          </p:cNvPr>
          <p:cNvSpPr/>
          <p:nvPr/>
        </p:nvSpPr>
        <p:spPr>
          <a:xfrm rot="19874238">
            <a:off x="1905075" y="477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CDE6BCD-7450-DDD7-9026-097044E28904}"/>
              </a:ext>
            </a:extLst>
          </p:cNvPr>
          <p:cNvSpPr txBox="1"/>
          <p:nvPr/>
        </p:nvSpPr>
        <p:spPr>
          <a:xfrm>
            <a:off x="2337030" y="281780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EEC531A1-B938-37D3-DC58-668F5C8939B1}"/>
              </a:ext>
            </a:extLst>
          </p:cNvPr>
          <p:cNvSpPr txBox="1"/>
          <p:nvPr/>
        </p:nvSpPr>
        <p:spPr>
          <a:xfrm>
            <a:off x="4524024" y="619749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6" name="テキスト ボックス 5">
            <a:extLst>
              <a:ext uri="{FF2B5EF4-FFF2-40B4-BE49-F238E27FC236}">
                <a16:creationId xmlns:a16="http://schemas.microsoft.com/office/drawing/2014/main" id="{7824199E-A30D-E3D4-46DA-A2C5824E3BDB}"/>
              </a:ext>
            </a:extLst>
          </p:cNvPr>
          <p:cNvSpPr txBox="1"/>
          <p:nvPr/>
        </p:nvSpPr>
        <p:spPr>
          <a:xfrm>
            <a:off x="662539" y="63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A577E386-7E0F-80DF-A85C-44DDD35EDEF5}"/>
              </a:ext>
            </a:extLst>
          </p:cNvPr>
          <p:cNvSpPr txBox="1"/>
          <p:nvPr/>
        </p:nvSpPr>
        <p:spPr>
          <a:xfrm>
            <a:off x="5085864" y="3859746"/>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5B897646-1217-1313-061A-E1C36C2A5AF8}"/>
              </a:ext>
            </a:extLst>
          </p:cNvPr>
          <p:cNvSpPr txBox="1"/>
          <p:nvPr/>
        </p:nvSpPr>
        <p:spPr>
          <a:xfrm>
            <a:off x="2348737" y="3542214"/>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PCv2</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C6EC3B42-CBF6-E2F5-8134-F7D445A39795}"/>
              </a:ext>
            </a:extLst>
          </p:cNvPr>
          <p:cNvSpPr txBox="1"/>
          <p:nvPr/>
        </p:nvSpPr>
        <p:spPr>
          <a:xfrm>
            <a:off x="3534432" y="3801408"/>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PCv3</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61A393D-AA7A-5FDF-6B8E-7AC23F4F40BD}"/>
              </a:ext>
            </a:extLst>
          </p:cNvPr>
          <p:cNvSpPr txBox="1"/>
          <p:nvPr/>
        </p:nvSpPr>
        <p:spPr>
          <a:xfrm>
            <a:off x="508056" y="2192256"/>
            <a:ext cx="797686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データの分散度合い（寄与率）：</a:t>
            </a:r>
            <a:r>
              <a:rPr kumimoji="1" lang="en-US" altLang="ja-JP" sz="2400" dirty="0">
                <a:latin typeface="メイリオ" panose="020B0604030504040204" pitchFamily="50" charset="-128"/>
                <a:ea typeface="メイリオ" panose="020B0604030504040204" pitchFamily="50" charset="-128"/>
              </a:rPr>
              <a:t>PCv1 &gt; PCv2 &gt; PCv3</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A17EDE7F-FD0B-D5CD-514B-3B4EE1F5FACE}"/>
              </a:ext>
            </a:extLst>
          </p:cNvPr>
          <p:cNvSpPr txBox="1"/>
          <p:nvPr/>
        </p:nvSpPr>
        <p:spPr>
          <a:xfrm>
            <a:off x="6268485" y="4025596"/>
            <a:ext cx="5408853"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データの分散方向：</a:t>
            </a:r>
            <a:r>
              <a:rPr kumimoji="1" lang="en-US" altLang="ja-JP" sz="2000" dirty="0">
                <a:latin typeface="メイリオ" panose="020B0604030504040204" pitchFamily="50" charset="-128"/>
                <a:ea typeface="メイリオ" panose="020B0604030504040204" pitchFamily="50" charset="-128"/>
              </a:rPr>
              <a:t>PCv1 &gt; PCv2 .. &gt; </a:t>
            </a:r>
            <a:r>
              <a:rPr kumimoji="1" lang="en-US" altLang="ja-JP" sz="2000" dirty="0" err="1">
                <a:latin typeface="メイリオ" panose="020B0604030504040204" pitchFamily="50" charset="-128"/>
                <a:ea typeface="メイリオ" panose="020B0604030504040204" pitchFamily="50" charset="-128"/>
              </a:rPr>
              <a:t>PCvn</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17756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C608F83-B494-26FA-2C81-9CC84282C423}"/>
              </a:ext>
            </a:extLst>
          </p:cNvPr>
          <p:cNvSpPr txBox="1"/>
          <p:nvPr/>
        </p:nvSpPr>
        <p:spPr>
          <a:xfrm>
            <a:off x="278697" y="138739"/>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主成分ベクトルを求める実装</a:t>
            </a:r>
          </a:p>
        </p:txBody>
      </p:sp>
      <p:pic>
        <p:nvPicPr>
          <p:cNvPr id="5" name="図 4">
            <a:extLst>
              <a:ext uri="{FF2B5EF4-FFF2-40B4-BE49-F238E27FC236}">
                <a16:creationId xmlns:a16="http://schemas.microsoft.com/office/drawing/2014/main" id="{BED93CA3-2D92-AD78-BA8E-9F78D89F380C}"/>
              </a:ext>
            </a:extLst>
          </p:cNvPr>
          <p:cNvPicPr>
            <a:picLocks noChangeAspect="1"/>
          </p:cNvPicPr>
          <p:nvPr/>
        </p:nvPicPr>
        <p:blipFill>
          <a:blip r:embed="rId2"/>
          <a:stretch>
            <a:fillRect/>
          </a:stretch>
        </p:blipFill>
        <p:spPr>
          <a:xfrm>
            <a:off x="5948624" y="2530784"/>
            <a:ext cx="5641168" cy="4301964"/>
          </a:xfrm>
          <a:prstGeom prst="rect">
            <a:avLst/>
          </a:prstGeom>
        </p:spPr>
      </p:pic>
      <p:pic>
        <p:nvPicPr>
          <p:cNvPr id="6" name="図 5">
            <a:extLst>
              <a:ext uri="{FF2B5EF4-FFF2-40B4-BE49-F238E27FC236}">
                <a16:creationId xmlns:a16="http://schemas.microsoft.com/office/drawing/2014/main" id="{EC92F8EF-7B6D-218F-BFE8-28DBEED04252}"/>
              </a:ext>
            </a:extLst>
          </p:cNvPr>
          <p:cNvPicPr>
            <a:picLocks noChangeAspect="1"/>
          </p:cNvPicPr>
          <p:nvPr/>
        </p:nvPicPr>
        <p:blipFill>
          <a:blip r:embed="rId3"/>
          <a:stretch>
            <a:fillRect/>
          </a:stretch>
        </p:blipFill>
        <p:spPr>
          <a:xfrm>
            <a:off x="5182293" y="1062629"/>
            <a:ext cx="6065162" cy="1468155"/>
          </a:xfrm>
          <a:prstGeom prst="rect">
            <a:avLst/>
          </a:prstGeom>
        </p:spPr>
      </p:pic>
      <p:sp>
        <p:nvSpPr>
          <p:cNvPr id="7" name="テキスト ボックス 6">
            <a:extLst>
              <a:ext uri="{FF2B5EF4-FFF2-40B4-BE49-F238E27FC236}">
                <a16:creationId xmlns:a16="http://schemas.microsoft.com/office/drawing/2014/main" id="{1EC192C1-5070-CA1D-6ABB-B87264892241}"/>
              </a:ext>
            </a:extLst>
          </p:cNvPr>
          <p:cNvSpPr txBox="1"/>
          <p:nvPr/>
        </p:nvSpPr>
        <p:spPr>
          <a:xfrm>
            <a:off x="278697" y="1175011"/>
            <a:ext cx="40622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データセット：</a:t>
            </a:r>
            <a:r>
              <a:rPr kumimoji="1" lang="en-US" altLang="ja-JP" sz="2400" dirty="0">
                <a:latin typeface="メイリオ" panose="020B0604030504040204" pitchFamily="50" charset="-128"/>
                <a:ea typeface="メイリオ" panose="020B0604030504040204" pitchFamily="50" charset="-128"/>
              </a:rPr>
              <a:t>toydata.csv</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B642CE8-D079-788E-43A2-7D96C40F974B}"/>
              </a:ext>
            </a:extLst>
          </p:cNvPr>
          <p:cNvSpPr txBox="1"/>
          <p:nvPr/>
        </p:nvSpPr>
        <p:spPr>
          <a:xfrm>
            <a:off x="2344967" y="1636676"/>
            <a:ext cx="222208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ラベル：</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種類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特徴量：</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a:t>
            </a:r>
          </a:p>
        </p:txBody>
      </p:sp>
      <p:sp>
        <p:nvSpPr>
          <p:cNvPr id="9" name="テキスト ボックス 8">
            <a:extLst>
              <a:ext uri="{FF2B5EF4-FFF2-40B4-BE49-F238E27FC236}">
                <a16:creationId xmlns:a16="http://schemas.microsoft.com/office/drawing/2014/main" id="{B4E46AA2-A3BB-20FE-A993-B712CB0A001F}"/>
              </a:ext>
            </a:extLst>
          </p:cNvPr>
          <p:cNvSpPr txBox="1"/>
          <p:nvPr/>
        </p:nvSpPr>
        <p:spPr>
          <a:xfrm>
            <a:off x="278697" y="2644170"/>
            <a:ext cx="5539299"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カラメル平面上にデータをプロット（実際は</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主成分ベクトルを引く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PCv1</a:t>
            </a:r>
            <a:r>
              <a:rPr kumimoji="1" lang="ja-JP" altLang="en-US" sz="2400" dirty="0">
                <a:latin typeface="メイリオ" panose="020B0604030504040204" pitchFamily="50" charset="-128"/>
                <a:ea typeface="メイリオ" panose="020B0604030504040204" pitchFamily="50" charset="-128"/>
              </a:rPr>
              <a:t>がデータの分散最大化方向を向いている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PCv1 &gt; PCv2 &gt; PCv3 &gt; PCv4</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F43A5E87-D6AC-83D0-6C11-935E1CC1E036}"/>
              </a:ext>
            </a:extLst>
          </p:cNvPr>
          <p:cNvSpPr txBox="1"/>
          <p:nvPr/>
        </p:nvSpPr>
        <p:spPr>
          <a:xfrm>
            <a:off x="278697" y="5240775"/>
            <a:ext cx="32308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toydata_pcVector.py</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F4FB24E-72B6-E096-B484-A62F3E20C42F}"/>
              </a:ext>
            </a:extLst>
          </p:cNvPr>
          <p:cNvSpPr txBox="1"/>
          <p:nvPr/>
        </p:nvSpPr>
        <p:spPr>
          <a:xfrm>
            <a:off x="345233" y="629182"/>
            <a:ext cx="1065612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4"/>
              </a:rPr>
              <a:t>https://github.com/ueharaLab/NLP_7-PCA/blob/main/pca_vector.md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560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7DF8882-4B77-2460-5A82-1C583B807B75}"/>
              </a:ext>
            </a:extLst>
          </p:cNvPr>
          <p:cNvSpPr txBox="1"/>
          <p:nvPr/>
        </p:nvSpPr>
        <p:spPr>
          <a:xfrm>
            <a:off x="723207" y="5248905"/>
            <a:ext cx="757130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ここまではデータ空間上に主成分ベクトルを引くお話</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ここからは主成分空間の話</a:t>
            </a:r>
          </a:p>
        </p:txBody>
      </p:sp>
      <p:sp>
        <p:nvSpPr>
          <p:cNvPr id="3" name="テキスト ボックス 2">
            <a:extLst>
              <a:ext uri="{FF2B5EF4-FFF2-40B4-BE49-F238E27FC236}">
                <a16:creationId xmlns:a16="http://schemas.microsoft.com/office/drawing/2014/main" id="{377DD252-CEF3-8E34-85B9-4102C4AA540F}"/>
              </a:ext>
            </a:extLst>
          </p:cNvPr>
          <p:cNvSpPr txBox="1"/>
          <p:nvPr/>
        </p:nvSpPr>
        <p:spPr>
          <a:xfrm>
            <a:off x="723207" y="2385753"/>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要約軸空間にデータを写像する</a:t>
            </a:r>
          </a:p>
        </p:txBody>
      </p:sp>
      <p:graphicFrame>
        <p:nvGraphicFramePr>
          <p:cNvPr id="4" name="図表 3">
            <a:extLst>
              <a:ext uri="{FF2B5EF4-FFF2-40B4-BE49-F238E27FC236}">
                <a16:creationId xmlns:a16="http://schemas.microsoft.com/office/drawing/2014/main" id="{9F942A43-6A7A-8581-9310-7A5D68937C95}"/>
              </a:ext>
            </a:extLst>
          </p:cNvPr>
          <p:cNvGraphicFramePr/>
          <p:nvPr>
            <p:extLst>
              <p:ext uri="{D42A27DB-BD31-4B8C-83A1-F6EECF244321}">
                <p14:modId xmlns:p14="http://schemas.microsoft.com/office/powerpoint/2010/main" val="2702500833"/>
              </p:ext>
            </p:extLst>
          </p:nvPr>
        </p:nvGraphicFramePr>
        <p:xfrm>
          <a:off x="872209" y="3160561"/>
          <a:ext cx="9351034" cy="126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四角形: 角を丸くする 4">
            <a:extLst>
              <a:ext uri="{FF2B5EF4-FFF2-40B4-BE49-F238E27FC236}">
                <a16:creationId xmlns:a16="http://schemas.microsoft.com/office/drawing/2014/main" id="{5FBB9DB6-9083-5FE1-ABFC-1BD6FA75DCFF}"/>
              </a:ext>
            </a:extLst>
          </p:cNvPr>
          <p:cNvSpPr/>
          <p:nvPr/>
        </p:nvSpPr>
        <p:spPr>
          <a:xfrm>
            <a:off x="5547726" y="2953903"/>
            <a:ext cx="5187142" cy="178435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751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C3630EE-06BF-4654-85F2-FEE3E84A48A3}"/>
              </a:ext>
            </a:extLst>
          </p:cNvPr>
          <p:cNvPicPr>
            <a:picLocks noChangeAspect="1"/>
          </p:cNvPicPr>
          <p:nvPr/>
        </p:nvPicPr>
        <p:blipFill>
          <a:blip r:embed="rId2"/>
          <a:stretch>
            <a:fillRect/>
          </a:stretch>
        </p:blipFill>
        <p:spPr>
          <a:xfrm rot="2698143">
            <a:off x="7321299" y="3086638"/>
            <a:ext cx="3004223" cy="2717693"/>
          </a:xfrm>
          <a:prstGeom prst="rect">
            <a:avLst/>
          </a:prstGeom>
        </p:spPr>
      </p:pic>
      <p:sp>
        <p:nvSpPr>
          <p:cNvPr id="13" name="テキスト ボックス 12">
            <a:extLst>
              <a:ext uri="{FF2B5EF4-FFF2-40B4-BE49-F238E27FC236}">
                <a16:creationId xmlns:a16="http://schemas.microsoft.com/office/drawing/2014/main" id="{906DE3B0-18E7-469D-8D5C-8FFB149832E9}"/>
              </a:ext>
            </a:extLst>
          </p:cNvPr>
          <p:cNvSpPr txBox="1"/>
          <p:nvPr/>
        </p:nvSpPr>
        <p:spPr>
          <a:xfrm>
            <a:off x="423621" y="247072"/>
            <a:ext cx="10943293"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主成分平面と主成分得点</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8DA6BD-4E90-4A4D-A01F-35342C23C0A4}"/>
                  </a:ext>
                </a:extLst>
              </p:cNvPr>
              <p:cNvSpPr txBox="1"/>
              <p:nvPr/>
            </p:nvSpPr>
            <p:spPr>
              <a:xfrm>
                <a:off x="429296" y="839269"/>
                <a:ext cx="11593285" cy="1896353"/>
              </a:xfrm>
              <a:prstGeom prst="rect">
                <a:avLst/>
              </a:prstGeom>
              <a:noFill/>
            </p:spPr>
            <p:txBody>
              <a:bodyPr wrap="square" lIns="0" tIns="0" rIns="0" bIns="0" rtlCol="0">
                <a:spAutoFit/>
              </a:bodyPr>
              <a:lstStyle/>
              <a:p>
                <a:pPr marL="457200" indent="-457200">
                  <a:buFont typeface="+mj-lt"/>
                  <a:buAutoNum type="arabicPeriod"/>
                </a:pPr>
                <a:r>
                  <a:rPr kumimoji="1" lang="ja-JP" altLang="en-US" sz="2000" dirty="0">
                    <a:ea typeface="メイリオ" panose="020B0604030504040204" pitchFamily="50" charset="-128"/>
                  </a:rPr>
                  <a:t>第</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1</m:t>
                    </m:r>
                    <m:r>
                      <a:rPr kumimoji="1" lang="ja-JP" altLang="en-US" sz="2000" i="1">
                        <a:latin typeface="Cambria Math" panose="02040503050406030204" pitchFamily="18" charset="0"/>
                        <a:ea typeface="メイリオ" panose="020B0604030504040204" pitchFamily="50" charset="-128"/>
                      </a:rPr>
                      <m:t>主成分ベクトルを</m:t>
                    </m:r>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ja-JP" altLang="en-US" sz="2000" i="1" dirty="0">
                        <a:latin typeface="Cambria Math" panose="02040503050406030204" pitchFamily="18" charset="0"/>
                        <a:ea typeface="メイリオ" panose="020B0604030504040204" pitchFamily="50" charset="-128"/>
                      </a:rPr>
                      <m:t>に回転すると</m:t>
                    </m:r>
                  </m:oMath>
                </a14:m>
                <a:r>
                  <a:rPr kumimoji="1" lang="ja-JP" altLang="en-US"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第</m:t>
                    </m:r>
                    <m:r>
                      <a:rPr kumimoji="1" lang="en-US" altLang="ja-JP" sz="2000" i="1" dirty="0">
                        <a:latin typeface="Cambria Math" panose="02040503050406030204" pitchFamily="18" charset="0"/>
                        <a:ea typeface="メイリオ" panose="020B0604030504040204" pitchFamily="50" charset="-128"/>
                      </a:rPr>
                      <m:t>2</m:t>
                    </m:r>
                    <m:r>
                      <a:rPr kumimoji="1" lang="ja-JP" altLang="en-US" sz="2000" i="1" dirty="0">
                        <a:latin typeface="Cambria Math" panose="02040503050406030204" pitchFamily="18" charset="0"/>
                        <a:ea typeface="メイリオ" panose="020B0604030504040204" pitchFamily="50" charset="-128"/>
                      </a:rPr>
                      <m:t>主成分ベクトルが</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軸になる（直交するので）。この平面が主成分平面</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軸を、</a:t>
                </a:r>
                <a:r>
                  <a:rPr kumimoji="1" lang="ja-JP" altLang="en-US" sz="2000" b="1" u="sng" dirty="0">
                    <a:latin typeface="メイリオ" panose="020B0604030504040204" pitchFamily="50" charset="-128"/>
                    <a:ea typeface="メイリオ" panose="020B0604030504040204" pitchFamily="50" charset="-128"/>
                  </a:rPr>
                  <a:t>第</a:t>
                </a:r>
                <a:r>
                  <a:rPr kumimoji="1" lang="en-US" altLang="ja-JP" sz="2000" b="1" u="sng" dirty="0">
                    <a:latin typeface="メイリオ" panose="020B0604030504040204" pitchFamily="50" charset="-128"/>
                    <a:ea typeface="メイリオ" panose="020B0604030504040204" pitchFamily="50" charset="-128"/>
                  </a:rPr>
                  <a:t>1</a:t>
                </a:r>
                <a:r>
                  <a:rPr kumimoji="1" lang="ja-JP" altLang="en-US" sz="2000" b="1" u="sng" dirty="0">
                    <a:latin typeface="メイリオ" panose="020B0604030504040204" pitchFamily="50" charset="-128"/>
                    <a:ea typeface="メイリオ" panose="020B0604030504040204" pitchFamily="50" charset="-128"/>
                  </a:rPr>
                  <a:t>主成分</a:t>
                </a:r>
                <a:r>
                  <a:rPr kumimoji="1" lang="en-US" altLang="ja-JP" sz="2000" b="1" u="sng" dirty="0">
                    <a:latin typeface="メイリオ" panose="020B0604030504040204" pitchFamily="50" charset="-128"/>
                    <a:ea typeface="メイリオ" panose="020B0604030504040204" pitchFamily="50" charset="-128"/>
                  </a:rPr>
                  <a:t>(PC1), </a:t>
                </a:r>
                <a:r>
                  <a:rPr kumimoji="1" lang="ja-JP" altLang="en-US" sz="2000" b="1" u="sng" dirty="0">
                    <a:latin typeface="メイリオ" panose="020B0604030504040204" pitchFamily="50" charset="-128"/>
                    <a:ea typeface="メイリオ" panose="020B0604030504040204" pitchFamily="50" charset="-128"/>
                  </a:rPr>
                  <a:t>第</a:t>
                </a:r>
                <a:r>
                  <a:rPr kumimoji="1" lang="en-US" altLang="ja-JP" sz="2000" b="1" u="sng" dirty="0">
                    <a:latin typeface="メイリオ" panose="020B0604030504040204" pitchFamily="50" charset="-128"/>
                    <a:ea typeface="メイリオ" panose="020B0604030504040204" pitchFamily="50" charset="-128"/>
                  </a:rPr>
                  <a:t>2</a:t>
                </a:r>
                <a:r>
                  <a:rPr kumimoji="1" lang="ja-JP" altLang="en-US" sz="2000" b="1" u="sng" dirty="0">
                    <a:latin typeface="メイリオ" panose="020B0604030504040204" pitchFamily="50" charset="-128"/>
                    <a:ea typeface="メイリオ" panose="020B0604030504040204" pitchFamily="50" charset="-128"/>
                  </a:rPr>
                  <a:t>主成分</a:t>
                </a:r>
                <a:r>
                  <a:rPr kumimoji="1" lang="en-US" altLang="ja-JP" sz="2000" b="1" u="sng" dirty="0">
                    <a:latin typeface="メイリオ" panose="020B0604030504040204" pitchFamily="50" charset="-128"/>
                    <a:ea typeface="メイリオ" panose="020B0604030504040204" pitchFamily="50" charset="-128"/>
                  </a:rPr>
                  <a:t>(PC2</a:t>
                </a:r>
                <a:r>
                  <a:rPr kumimoji="1" lang="ja-JP" altLang="en-US" sz="2000" b="1" u="sng"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呼ぶ（</a:t>
                </a:r>
                <a:r>
                  <a:rPr kumimoji="1" lang="en-US" altLang="ja-JP" sz="2000" dirty="0" err="1">
                    <a:latin typeface="メイリオ" panose="020B0604030504040204" pitchFamily="50" charset="-128"/>
                    <a:ea typeface="メイリオ" panose="020B0604030504040204" pitchFamily="50" charset="-128"/>
                  </a:rPr>
                  <a:t>PC:Principal</a:t>
                </a:r>
                <a:r>
                  <a:rPr kumimoji="1" lang="en-US" altLang="ja-JP" sz="2000" dirty="0">
                    <a:latin typeface="メイリオ" panose="020B0604030504040204" pitchFamily="50" charset="-128"/>
                    <a:ea typeface="メイリオ" panose="020B0604030504040204" pitchFamily="50" charset="-128"/>
                  </a:rPr>
                  <a:t> Component)</a:t>
                </a: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も</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座標空間上に回転</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　</m:t>
                    </m:r>
                    <m:r>
                      <m:rPr>
                        <m:nor/>
                      </m:rPr>
                      <a:rPr kumimoji="1" lang="ja-JP" altLang="en-US" sz="2000" dirty="0">
                        <a:latin typeface="メイリオ" panose="020B0604030504040204" pitchFamily="50" charset="-128"/>
                        <a:ea typeface="メイリオ" panose="020B0604030504040204" pitchFamily="50" charset="-128"/>
                      </a:rPr>
                      <m:t>データ</m:t>
                    </m:r>
                    <m:r>
                      <m:rPr>
                        <m:nor/>
                      </m:rPr>
                      <a:rPr kumimoji="1" lang="ja-JP" altLang="en-US" sz="2000" dirty="0">
                        <a:solidFill>
                          <a:srgbClr val="FF0000"/>
                        </a:solidFill>
                        <a:latin typeface="メイリオ" panose="020B0604030504040204" pitchFamily="50" charset="-128"/>
                        <a:ea typeface="メイリオ" panose="020B0604030504040204" pitchFamily="50" charset="-128"/>
                      </a:rPr>
                      <m:t>●</m:t>
                    </m:r>
                    <m:r>
                      <a:rPr kumimoji="1" lang="ja-JP" altLang="en-US" sz="2000" i="1" dirty="0" smtClean="0">
                        <a:solidFill>
                          <a:schemeClr val="tx1"/>
                        </a:solidFill>
                        <a:latin typeface="Cambria Math" panose="02040503050406030204" pitchFamily="18" charset="0"/>
                        <a:ea typeface="メイリオ" panose="020B0604030504040204" pitchFamily="50" charset="-128"/>
                      </a:rPr>
                      <m:t>の</m:t>
                    </m:r>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座標を</a:t>
                </a:r>
                <a:r>
                  <a:rPr kumimoji="1" lang="ja-JP" altLang="en-US" sz="2000" b="1" u="sng" dirty="0">
                    <a:latin typeface="メイリオ" panose="020B0604030504040204" pitchFamily="50" charset="-128"/>
                    <a:ea typeface="メイリオ" panose="020B0604030504040204" pitchFamily="50" charset="-128"/>
                  </a:rPr>
                  <a:t>主成分得点</a:t>
                </a:r>
                <a:r>
                  <a:rPr kumimoji="1" lang="ja-JP" altLang="en-US" sz="2000" dirty="0">
                    <a:latin typeface="メイリオ" panose="020B0604030504040204" pitchFamily="50" charset="-128"/>
                    <a:ea typeface="メイリオ" panose="020B0604030504040204" pitchFamily="50" charset="-128"/>
                  </a:rPr>
                  <a:t>と呼ぶ</a:t>
                </a:r>
              </a:p>
              <a:p>
                <a:pPr marL="457200" indent="-457200">
                  <a:buFont typeface="+mj-lt"/>
                  <a:buAutoNum type="arabicPeriod"/>
                </a:pPr>
                <a:r>
                  <a:rPr kumimoji="1" lang="en-US" altLang="ja-JP" sz="2000" b="1" dirty="0">
                    <a:latin typeface="メイリオ" panose="020B0604030504040204" pitchFamily="50" charset="-128"/>
                    <a:ea typeface="メイリオ" panose="020B0604030504040204" pitchFamily="50" charset="-128"/>
                  </a:rPr>
                  <a:t>PC1,PC2</a:t>
                </a:r>
                <a:r>
                  <a:rPr kumimoji="1" lang="ja-JP" altLang="en-US" sz="2000" b="1" dirty="0">
                    <a:latin typeface="メイリオ" panose="020B0604030504040204" pitchFamily="50" charset="-128"/>
                    <a:ea typeface="メイリオ" panose="020B0604030504040204" pitchFamily="50" charset="-128"/>
                  </a:rPr>
                  <a:t>からなる主成分平面は元の空間上のデータ特徴をできるだけ浮き彫りにしながら次元圧縮する</a:t>
                </a:r>
              </a:p>
            </p:txBody>
          </p:sp>
        </mc:Choice>
        <mc:Fallback xmlns="">
          <p:sp>
            <p:nvSpPr>
              <p:cNvPr id="14" name="テキスト ボックス 13">
                <a:extLst>
                  <a:ext uri="{FF2B5EF4-FFF2-40B4-BE49-F238E27FC236}">
                    <a16:creationId xmlns:a16="http://schemas.microsoft.com/office/drawing/2014/main" id="{088DA6BD-4E90-4A4D-A01F-35342C23C0A4}"/>
                  </a:ext>
                </a:extLst>
              </p:cNvPr>
              <p:cNvSpPr txBox="1">
                <a:spLocks noRot="1" noChangeAspect="1" noMove="1" noResize="1" noEditPoints="1" noAdjustHandles="1" noChangeArrowheads="1" noChangeShapeType="1" noTextEdit="1"/>
              </p:cNvSpPr>
              <p:nvPr/>
            </p:nvSpPr>
            <p:spPr>
              <a:xfrm>
                <a:off x="429296" y="839269"/>
                <a:ext cx="11593285" cy="1896353"/>
              </a:xfrm>
              <a:prstGeom prst="rect">
                <a:avLst/>
              </a:prstGeom>
              <a:blipFill>
                <a:blip r:embed="rId3"/>
                <a:stretch>
                  <a:fillRect l="-1682" t="-5145" r="-631" b="-6752"/>
                </a:stretch>
              </a:blipFill>
            </p:spPr>
            <p:txBody>
              <a:bodyPr/>
              <a:lstStyle/>
              <a:p>
                <a:r>
                  <a:rPr lang="ja-JP" altLang="en-US">
                    <a:noFill/>
                  </a:rPr>
                  <a:t> </a:t>
                </a:r>
              </a:p>
            </p:txBody>
          </p:sp>
        </mc:Fallback>
      </mc:AlternateContent>
      <p:sp>
        <p:nvSpPr>
          <p:cNvPr id="17" name="矢印: 右 16">
            <a:extLst>
              <a:ext uri="{FF2B5EF4-FFF2-40B4-BE49-F238E27FC236}">
                <a16:creationId xmlns:a16="http://schemas.microsoft.com/office/drawing/2014/main" id="{C9E41802-8D98-476B-AA12-D43B6F4DEF97}"/>
              </a:ext>
            </a:extLst>
          </p:cNvPr>
          <p:cNvSpPr/>
          <p:nvPr/>
        </p:nvSpPr>
        <p:spPr>
          <a:xfrm>
            <a:off x="5634909" y="4182923"/>
            <a:ext cx="806245" cy="1052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63CF5043-A3FE-B0AD-C1E2-AA587CD231A1}"/>
              </a:ext>
            </a:extLst>
          </p:cNvPr>
          <p:cNvCxnSpPr>
            <a:cxnSpLocks/>
          </p:cNvCxnSpPr>
          <p:nvPr/>
        </p:nvCxnSpPr>
        <p:spPr>
          <a:xfrm>
            <a:off x="2974305" y="2938023"/>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231A59A-D981-9892-049F-EEF26EED9D0B}"/>
              </a:ext>
            </a:extLst>
          </p:cNvPr>
          <p:cNvCxnSpPr>
            <a:cxnSpLocks/>
          </p:cNvCxnSpPr>
          <p:nvPr/>
        </p:nvCxnSpPr>
        <p:spPr>
          <a:xfrm flipH="1">
            <a:off x="947252" y="4902962"/>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63DEA696-D91A-A779-1E9D-F42204692B6C}"/>
              </a:ext>
            </a:extLst>
          </p:cNvPr>
          <p:cNvCxnSpPr>
            <a:cxnSpLocks/>
          </p:cNvCxnSpPr>
          <p:nvPr/>
        </p:nvCxnSpPr>
        <p:spPr>
          <a:xfrm>
            <a:off x="2989195" y="4933355"/>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1AC19EA-3481-2CCD-3B12-C8AFA987C7D7}"/>
              </a:ext>
            </a:extLst>
          </p:cNvPr>
          <p:cNvSpPr txBox="1"/>
          <p:nvPr/>
        </p:nvSpPr>
        <p:spPr>
          <a:xfrm rot="3925103">
            <a:off x="2832378" y="4150455"/>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507CD9-8641-36DC-07C0-022412E96D82}"/>
              </a:ext>
            </a:extLst>
          </p:cNvPr>
          <p:cNvSpPr txBox="1"/>
          <p:nvPr/>
        </p:nvSpPr>
        <p:spPr>
          <a:xfrm rot="3925103">
            <a:off x="3432391" y="4100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FF4151CC-4E30-2919-0DCA-C979EBE68BE8}"/>
              </a:ext>
            </a:extLst>
          </p:cNvPr>
          <p:cNvSpPr txBox="1"/>
          <p:nvPr/>
        </p:nvSpPr>
        <p:spPr>
          <a:xfrm rot="3925103">
            <a:off x="2793883" y="45150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99AF5B11-20F2-BD7B-3070-F6652D28A759}"/>
              </a:ext>
            </a:extLst>
          </p:cNvPr>
          <p:cNvSpPr txBox="1"/>
          <p:nvPr/>
        </p:nvSpPr>
        <p:spPr>
          <a:xfrm rot="3925103">
            <a:off x="3593439" y="47681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2A755691-6452-DBEA-7EAE-37EA6EC61B21}"/>
              </a:ext>
            </a:extLst>
          </p:cNvPr>
          <p:cNvSpPr txBox="1"/>
          <p:nvPr/>
        </p:nvSpPr>
        <p:spPr>
          <a:xfrm rot="3925103">
            <a:off x="3516653" y="42048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98210BB7-9548-5489-3762-099E4B4A58CD}"/>
              </a:ext>
            </a:extLst>
          </p:cNvPr>
          <p:cNvSpPr txBox="1"/>
          <p:nvPr/>
        </p:nvSpPr>
        <p:spPr>
          <a:xfrm rot="3925103">
            <a:off x="2725537" y="44712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6928237-864F-987D-1B73-2DDC36AF70FE}"/>
              </a:ext>
            </a:extLst>
          </p:cNvPr>
          <p:cNvSpPr txBox="1"/>
          <p:nvPr/>
        </p:nvSpPr>
        <p:spPr>
          <a:xfrm rot="3925103">
            <a:off x="3125395" y="48599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8988F17-FE74-5051-6F34-F13D37842040}"/>
              </a:ext>
            </a:extLst>
          </p:cNvPr>
          <p:cNvSpPr txBox="1"/>
          <p:nvPr/>
        </p:nvSpPr>
        <p:spPr>
          <a:xfrm rot="3925103">
            <a:off x="3737214" y="46039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35DD96-1301-08F6-6092-8F038EF3F7E2}"/>
              </a:ext>
            </a:extLst>
          </p:cNvPr>
          <p:cNvSpPr txBox="1"/>
          <p:nvPr/>
        </p:nvSpPr>
        <p:spPr>
          <a:xfrm rot="3925103">
            <a:off x="2524118" y="460108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62CEB35-F281-B9AB-B913-AA5B47C5EC89}"/>
              </a:ext>
            </a:extLst>
          </p:cNvPr>
          <p:cNvSpPr txBox="1"/>
          <p:nvPr/>
        </p:nvSpPr>
        <p:spPr>
          <a:xfrm rot="3925103">
            <a:off x="2520988" y="50451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535EF0B-D2F8-86B2-29AE-8C2B7BDB7308}"/>
              </a:ext>
            </a:extLst>
          </p:cNvPr>
          <p:cNvSpPr txBox="1"/>
          <p:nvPr/>
        </p:nvSpPr>
        <p:spPr>
          <a:xfrm rot="3925103">
            <a:off x="2638468" y="433289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BF49E114-3668-CD25-B2DB-D848D6F5C32D}"/>
              </a:ext>
            </a:extLst>
          </p:cNvPr>
          <p:cNvSpPr txBox="1"/>
          <p:nvPr/>
        </p:nvSpPr>
        <p:spPr>
          <a:xfrm rot="3925103">
            <a:off x="2232115" y="504233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5CB91C8-A232-D443-4D4C-95803DF499A6}"/>
              </a:ext>
            </a:extLst>
          </p:cNvPr>
          <p:cNvSpPr txBox="1"/>
          <p:nvPr/>
        </p:nvSpPr>
        <p:spPr>
          <a:xfrm rot="3925103">
            <a:off x="2838585" y="51558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22E91B1D-6DCF-30B8-1FA5-7404F226EE23}"/>
              </a:ext>
            </a:extLst>
          </p:cNvPr>
          <p:cNvSpPr txBox="1"/>
          <p:nvPr/>
        </p:nvSpPr>
        <p:spPr>
          <a:xfrm rot="3925103">
            <a:off x="3080454" y="454026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E90F81B-FB9D-A51A-3F1C-6E538EC36AAC}"/>
              </a:ext>
            </a:extLst>
          </p:cNvPr>
          <p:cNvSpPr txBox="1"/>
          <p:nvPr/>
        </p:nvSpPr>
        <p:spPr>
          <a:xfrm rot="3925103">
            <a:off x="2763386" y="483819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CF01C612-7A6F-70BF-8E76-479231440B3F}"/>
              </a:ext>
            </a:extLst>
          </p:cNvPr>
          <p:cNvSpPr txBox="1"/>
          <p:nvPr/>
        </p:nvSpPr>
        <p:spPr>
          <a:xfrm rot="3925103">
            <a:off x="3471487" y="45385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1016FC5-3249-DBD6-1576-081DD7851C90}"/>
              </a:ext>
            </a:extLst>
          </p:cNvPr>
          <p:cNvSpPr txBox="1"/>
          <p:nvPr/>
        </p:nvSpPr>
        <p:spPr>
          <a:xfrm rot="3925103">
            <a:off x="2514183" y="48989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79AC57E3-0D5C-5372-85DC-7AB036EDFD86}"/>
              </a:ext>
            </a:extLst>
          </p:cNvPr>
          <p:cNvSpPr txBox="1"/>
          <p:nvPr/>
        </p:nvSpPr>
        <p:spPr>
          <a:xfrm rot="3925103">
            <a:off x="2421526" y="529295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B561FD4-9D0D-A406-199C-C29E1862A008}"/>
              </a:ext>
            </a:extLst>
          </p:cNvPr>
          <p:cNvSpPr txBox="1"/>
          <p:nvPr/>
        </p:nvSpPr>
        <p:spPr>
          <a:xfrm rot="3925103">
            <a:off x="2299166" y="44960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B7BAC52D-E290-6E33-F8E9-F944F96FD0F8}"/>
              </a:ext>
            </a:extLst>
          </p:cNvPr>
          <p:cNvSpPr txBox="1"/>
          <p:nvPr/>
        </p:nvSpPr>
        <p:spPr>
          <a:xfrm rot="3925103">
            <a:off x="2803447" y="4920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0138449A-5C1A-987A-F5DE-3C432BE5CBEE}"/>
              </a:ext>
            </a:extLst>
          </p:cNvPr>
          <p:cNvSpPr txBox="1"/>
          <p:nvPr/>
        </p:nvSpPr>
        <p:spPr>
          <a:xfrm rot="3925103">
            <a:off x="2545145" y="43283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FCDC0921-A026-AD71-93EB-278741CA9919}"/>
              </a:ext>
            </a:extLst>
          </p:cNvPr>
          <p:cNvSpPr txBox="1"/>
          <p:nvPr/>
        </p:nvSpPr>
        <p:spPr>
          <a:xfrm rot="3925103">
            <a:off x="2335403" y="50123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A2303E52-C3F3-4CD5-DCB1-F4A08EE01A15}"/>
              </a:ext>
            </a:extLst>
          </p:cNvPr>
          <p:cNvSpPr txBox="1"/>
          <p:nvPr/>
        </p:nvSpPr>
        <p:spPr>
          <a:xfrm rot="3925103">
            <a:off x="2947222" y="4756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7891BC61-4749-0010-36A1-2131DE9386F4}"/>
              </a:ext>
            </a:extLst>
          </p:cNvPr>
          <p:cNvSpPr txBox="1"/>
          <p:nvPr/>
        </p:nvSpPr>
        <p:spPr>
          <a:xfrm rot="3925103">
            <a:off x="2340596" y="490231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E83A491-4E56-A044-5962-D1BE487A14DB}"/>
              </a:ext>
            </a:extLst>
          </p:cNvPr>
          <p:cNvSpPr txBox="1"/>
          <p:nvPr/>
        </p:nvSpPr>
        <p:spPr>
          <a:xfrm rot="3925103">
            <a:off x="2051723" y="48994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1D968083-1DEE-E673-C391-CED984903759}"/>
              </a:ext>
            </a:extLst>
          </p:cNvPr>
          <p:cNvSpPr txBox="1"/>
          <p:nvPr/>
        </p:nvSpPr>
        <p:spPr>
          <a:xfrm rot="3925103">
            <a:off x="2048593" y="5308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14609E4F-CBE8-EA71-E9E5-0750BAF4297F}"/>
              </a:ext>
            </a:extLst>
          </p:cNvPr>
          <p:cNvSpPr txBox="1"/>
          <p:nvPr/>
        </p:nvSpPr>
        <p:spPr>
          <a:xfrm rot="3925103">
            <a:off x="2585737" y="45212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C0214F4-681E-EDAA-A792-1DC0B8AE2BCD}"/>
              </a:ext>
            </a:extLst>
          </p:cNvPr>
          <p:cNvSpPr txBox="1"/>
          <p:nvPr/>
        </p:nvSpPr>
        <p:spPr>
          <a:xfrm rot="3925103">
            <a:off x="1973394" y="499059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B272ADA-870F-E387-BC3D-34D00EB7D8D5}"/>
              </a:ext>
            </a:extLst>
          </p:cNvPr>
          <p:cNvSpPr txBox="1"/>
          <p:nvPr/>
        </p:nvSpPr>
        <p:spPr>
          <a:xfrm rot="3925103">
            <a:off x="2681495" y="4690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4F4F893E-0A45-C7DC-36C0-BDFC0C2B0234}"/>
              </a:ext>
            </a:extLst>
          </p:cNvPr>
          <p:cNvSpPr txBox="1"/>
          <p:nvPr/>
        </p:nvSpPr>
        <p:spPr>
          <a:xfrm rot="3925103">
            <a:off x="3432648" y="390164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2F5EC0D0-2429-63C0-1A95-84950A47E65B}"/>
              </a:ext>
            </a:extLst>
          </p:cNvPr>
          <p:cNvSpPr txBox="1"/>
          <p:nvPr/>
        </p:nvSpPr>
        <p:spPr>
          <a:xfrm rot="3925103">
            <a:off x="4416384" y="34905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21947E57-DE1A-301F-0C7A-D42B57C0E160}"/>
              </a:ext>
            </a:extLst>
          </p:cNvPr>
          <p:cNvSpPr txBox="1"/>
          <p:nvPr/>
        </p:nvSpPr>
        <p:spPr>
          <a:xfrm rot="3925103">
            <a:off x="3861875" y="39505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D5DD10DA-A20E-E226-C7D8-295019EEDCD0}"/>
              </a:ext>
            </a:extLst>
          </p:cNvPr>
          <p:cNvSpPr txBox="1"/>
          <p:nvPr/>
        </p:nvSpPr>
        <p:spPr>
          <a:xfrm rot="3925103">
            <a:off x="2967860" y="40798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19FF2632-1184-AE5D-CC21-30F5F6C60213}"/>
              </a:ext>
            </a:extLst>
          </p:cNvPr>
          <p:cNvSpPr txBox="1"/>
          <p:nvPr/>
        </p:nvSpPr>
        <p:spPr>
          <a:xfrm rot="3925103">
            <a:off x="4151139" y="39721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DC312CFC-F9FF-0F80-FBA0-A591B884CB09}"/>
              </a:ext>
            </a:extLst>
          </p:cNvPr>
          <p:cNvSpPr txBox="1"/>
          <p:nvPr/>
        </p:nvSpPr>
        <p:spPr>
          <a:xfrm rot="3925103">
            <a:off x="4006120" y="3651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7687BB3C-8421-5477-5E08-AEAF305B4D4B}"/>
              </a:ext>
            </a:extLst>
          </p:cNvPr>
          <p:cNvSpPr txBox="1"/>
          <p:nvPr/>
        </p:nvSpPr>
        <p:spPr>
          <a:xfrm rot="3925103">
            <a:off x="3940270" y="43592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F3DAF0B2-5568-AA32-7D24-34B141CE923A}"/>
              </a:ext>
            </a:extLst>
          </p:cNvPr>
          <p:cNvSpPr txBox="1"/>
          <p:nvPr/>
        </p:nvSpPr>
        <p:spPr>
          <a:xfrm rot="3925103">
            <a:off x="4294914" y="38079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2EE6A74D-0110-B0A9-D436-4B72C7771F54}"/>
              </a:ext>
            </a:extLst>
          </p:cNvPr>
          <p:cNvSpPr txBox="1"/>
          <p:nvPr/>
        </p:nvSpPr>
        <p:spPr>
          <a:xfrm rot="3925103">
            <a:off x="3536283" y="37785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98BEA425-C669-FBB3-89D1-ADE1EE0059E2}"/>
              </a:ext>
            </a:extLst>
          </p:cNvPr>
          <p:cNvSpPr txBox="1"/>
          <p:nvPr/>
        </p:nvSpPr>
        <p:spPr>
          <a:xfrm rot="3925103">
            <a:off x="3060878" y="433501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F9ACBE12-373F-5BB5-9BE0-0E4E565CFE4E}"/>
              </a:ext>
            </a:extLst>
          </p:cNvPr>
          <p:cNvSpPr txBox="1"/>
          <p:nvPr/>
        </p:nvSpPr>
        <p:spPr>
          <a:xfrm rot="3925103">
            <a:off x="3187353" y="37233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CA5CB70-BB54-447A-4629-EFD8F78A30FE}"/>
              </a:ext>
            </a:extLst>
          </p:cNvPr>
          <p:cNvSpPr txBox="1"/>
          <p:nvPr/>
        </p:nvSpPr>
        <p:spPr>
          <a:xfrm rot="3925103">
            <a:off x="2812445" y="38976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601EAAAC-EEBA-BFC8-0404-9B97A655F6D9}"/>
              </a:ext>
            </a:extLst>
          </p:cNvPr>
          <p:cNvSpPr txBox="1"/>
          <p:nvPr/>
        </p:nvSpPr>
        <p:spPr>
          <a:xfrm rot="3925103">
            <a:off x="3254431" y="41050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2FB5EA8-F645-D076-E1AE-49EA9E44D195}"/>
              </a:ext>
            </a:extLst>
          </p:cNvPr>
          <p:cNvSpPr txBox="1"/>
          <p:nvPr/>
        </p:nvSpPr>
        <p:spPr>
          <a:xfrm rot="3925103">
            <a:off x="3578261" y="433745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AAD1927-0BED-C5C9-9313-0937B7833FEB}"/>
              </a:ext>
            </a:extLst>
          </p:cNvPr>
          <p:cNvSpPr txBox="1"/>
          <p:nvPr/>
        </p:nvSpPr>
        <p:spPr>
          <a:xfrm rot="3925103">
            <a:off x="3702614" y="37985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AA081E47-854B-46BD-7850-18B7FE943230}"/>
              </a:ext>
            </a:extLst>
          </p:cNvPr>
          <p:cNvSpPr txBox="1"/>
          <p:nvPr/>
        </p:nvSpPr>
        <p:spPr>
          <a:xfrm rot="3925103">
            <a:off x="3329058" y="43982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D0EA704-7EC3-32F5-F7AA-2C066F45FF19}"/>
              </a:ext>
            </a:extLst>
          </p:cNvPr>
          <p:cNvSpPr txBox="1"/>
          <p:nvPr/>
        </p:nvSpPr>
        <p:spPr>
          <a:xfrm rot="3925103" flipV="1">
            <a:off x="4087895" y="3784528"/>
            <a:ext cx="39069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F392F19F-2464-5718-CEDF-A9B194D8446B}"/>
              </a:ext>
            </a:extLst>
          </p:cNvPr>
          <p:cNvSpPr txBox="1"/>
          <p:nvPr/>
        </p:nvSpPr>
        <p:spPr>
          <a:xfrm rot="3925103">
            <a:off x="3150278" y="45116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0585B20-DEB8-B8EB-3C7E-C40C4F039009}"/>
              </a:ext>
            </a:extLst>
          </p:cNvPr>
          <p:cNvSpPr txBox="1"/>
          <p:nvPr/>
        </p:nvSpPr>
        <p:spPr>
          <a:xfrm rot="3925103">
            <a:off x="3447772" y="426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9CD10F1B-51C4-D13E-F0FA-ABC6078CBE2E}"/>
              </a:ext>
            </a:extLst>
          </p:cNvPr>
          <p:cNvSpPr txBox="1"/>
          <p:nvPr/>
        </p:nvSpPr>
        <p:spPr>
          <a:xfrm rot="3925103">
            <a:off x="3182045" y="4199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22920AF0-07C4-0C8B-BFD2-C1394C46C4E5}"/>
              </a:ext>
            </a:extLst>
          </p:cNvPr>
          <p:cNvCxnSpPr>
            <a:cxnSpLocks/>
          </p:cNvCxnSpPr>
          <p:nvPr/>
        </p:nvCxnSpPr>
        <p:spPr>
          <a:xfrm flipH="1" flipV="1">
            <a:off x="2894701" y="3575529"/>
            <a:ext cx="1010058" cy="194323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9DC5C11-B5EA-2442-D07A-852D90D61D0C}"/>
              </a:ext>
            </a:extLst>
          </p:cNvPr>
          <p:cNvCxnSpPr>
            <a:cxnSpLocks/>
          </p:cNvCxnSpPr>
          <p:nvPr/>
        </p:nvCxnSpPr>
        <p:spPr>
          <a:xfrm flipV="1">
            <a:off x="3128766" y="3771295"/>
            <a:ext cx="698273" cy="135738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矢印: 右 72">
            <a:extLst>
              <a:ext uri="{FF2B5EF4-FFF2-40B4-BE49-F238E27FC236}">
                <a16:creationId xmlns:a16="http://schemas.microsoft.com/office/drawing/2014/main" id="{DBF87DCE-7548-2636-B6A1-779C3E2A3149}"/>
              </a:ext>
            </a:extLst>
          </p:cNvPr>
          <p:cNvSpPr/>
          <p:nvPr/>
        </p:nvSpPr>
        <p:spPr>
          <a:xfrm rot="19874238">
            <a:off x="1754860" y="4491697"/>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4894F051-0D1A-E77D-F26E-FE6598A4297B}"/>
              </a:ext>
            </a:extLst>
          </p:cNvPr>
          <p:cNvSpPr txBox="1"/>
          <p:nvPr/>
        </p:nvSpPr>
        <p:spPr>
          <a:xfrm>
            <a:off x="8721950" y="321729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79" name="テキスト ボックス 78">
            <a:extLst>
              <a:ext uri="{FF2B5EF4-FFF2-40B4-BE49-F238E27FC236}">
                <a16:creationId xmlns:a16="http://schemas.microsoft.com/office/drawing/2014/main" id="{511EA553-EB62-2EFA-0CF0-124AAE3C670F}"/>
              </a:ext>
            </a:extLst>
          </p:cNvPr>
          <p:cNvSpPr txBox="1"/>
          <p:nvPr/>
        </p:nvSpPr>
        <p:spPr>
          <a:xfrm>
            <a:off x="10463991" y="414475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80" name="矢印: 右 79">
            <a:extLst>
              <a:ext uri="{FF2B5EF4-FFF2-40B4-BE49-F238E27FC236}">
                <a16:creationId xmlns:a16="http://schemas.microsoft.com/office/drawing/2014/main" id="{3AB7A6CF-24CA-8AF5-8C1C-A993FD10FCF0}"/>
              </a:ext>
            </a:extLst>
          </p:cNvPr>
          <p:cNvSpPr/>
          <p:nvPr/>
        </p:nvSpPr>
        <p:spPr>
          <a:xfrm>
            <a:off x="7059980" y="4274878"/>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84C118FE-BDC4-8C24-EE50-D633F2EC64C0}"/>
              </a:ext>
            </a:extLst>
          </p:cNvPr>
          <p:cNvCxnSpPr>
            <a:cxnSpLocks/>
          </p:cNvCxnSpPr>
          <p:nvPr/>
        </p:nvCxnSpPr>
        <p:spPr>
          <a:xfrm flipV="1">
            <a:off x="9097892" y="3510449"/>
            <a:ext cx="6534" cy="172994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4A921049-8874-EA80-669F-8B31992E5303}"/>
              </a:ext>
            </a:extLst>
          </p:cNvPr>
          <p:cNvSpPr txBox="1"/>
          <p:nvPr/>
        </p:nvSpPr>
        <p:spPr>
          <a:xfrm>
            <a:off x="2387933" y="6409705"/>
            <a:ext cx="8149654"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ｎ次元空間も同様に</a:t>
            </a:r>
            <a:r>
              <a:rPr kumimoji="1" lang="en-US" altLang="ja-JP" sz="2400" b="1" dirty="0">
                <a:latin typeface="メイリオ" panose="020B0604030504040204" pitchFamily="50" charset="-128"/>
                <a:ea typeface="メイリオ" panose="020B0604030504040204" pitchFamily="50" charset="-128"/>
              </a:rPr>
              <a:t>PC1,PC2</a:t>
            </a:r>
            <a:r>
              <a:rPr kumimoji="1" lang="ja-JP" altLang="en-US" sz="2400" b="1" dirty="0">
                <a:latin typeface="メイリオ" panose="020B0604030504040204" pitchFamily="50" charset="-128"/>
                <a:ea typeface="メイリオ" panose="020B0604030504040204" pitchFamily="50" charset="-128"/>
              </a:rPr>
              <a:t>平面上に圧縮できる！</a:t>
            </a:r>
          </a:p>
        </p:txBody>
      </p:sp>
      <p:sp>
        <p:nvSpPr>
          <p:cNvPr id="85" name="正方形/長方形 84">
            <a:extLst>
              <a:ext uri="{FF2B5EF4-FFF2-40B4-BE49-F238E27FC236}">
                <a16:creationId xmlns:a16="http://schemas.microsoft.com/office/drawing/2014/main" id="{643590C3-D72F-BE1F-AB78-505A7705C794}"/>
              </a:ext>
            </a:extLst>
          </p:cNvPr>
          <p:cNvSpPr/>
          <p:nvPr/>
        </p:nvSpPr>
        <p:spPr>
          <a:xfrm>
            <a:off x="6650464" y="3085282"/>
            <a:ext cx="5003850" cy="22749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3F4A1A1E-5533-FA66-0478-294FBECD7EFA}"/>
              </a:ext>
            </a:extLst>
          </p:cNvPr>
          <p:cNvSpPr txBox="1"/>
          <p:nvPr/>
        </p:nvSpPr>
        <p:spPr>
          <a:xfrm>
            <a:off x="9897403" y="312331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567847-58D9-31CA-1E73-77F1B31EE710}"/>
                  </a:ext>
                </a:extLst>
              </p:cNvPr>
              <p:cNvSpPr txBox="1"/>
              <p:nvPr/>
            </p:nvSpPr>
            <p:spPr>
              <a:xfrm>
                <a:off x="7288722" y="3601427"/>
                <a:ext cx="100873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dirty="0" smtClean="0">
                          <a:latin typeface="Cambria Math" panose="02040503050406030204" pitchFamily="18" charset="0"/>
                          <a:ea typeface="メイリオ" panose="020B0604030504040204" pitchFamily="50" charset="-128"/>
                        </a:rPr>
                        <m:t>𝑦</m:t>
                      </m:r>
                      <m:r>
                        <a:rPr kumimoji="1" lang="en-US" altLang="ja-JP" sz="2400" b="0" i="1" dirty="0"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9" name="テキスト ボックス 88">
                <a:extLst>
                  <a:ext uri="{FF2B5EF4-FFF2-40B4-BE49-F238E27FC236}">
                    <a16:creationId xmlns:a16="http://schemas.microsoft.com/office/drawing/2014/main" id="{53567847-58D9-31CA-1E73-77F1B31EE710}"/>
                  </a:ext>
                </a:extLst>
              </p:cNvPr>
              <p:cNvSpPr txBox="1">
                <a:spLocks noRot="1" noChangeAspect="1" noMove="1" noResize="1" noEditPoints="1" noAdjustHandles="1" noChangeArrowheads="1" noChangeShapeType="1" noTextEdit="1"/>
              </p:cNvSpPr>
              <p:nvPr/>
            </p:nvSpPr>
            <p:spPr>
              <a:xfrm>
                <a:off x="7288722" y="3601427"/>
                <a:ext cx="1008738" cy="461665"/>
              </a:xfrm>
              <a:prstGeom prst="rect">
                <a:avLst/>
              </a:prstGeom>
              <a:blipFill>
                <a:blip r:embed="rId4"/>
                <a:stretch>
                  <a:fillRect b="-13158"/>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BC30A77D-36E5-BCAA-68D0-8FD9E4196229}"/>
              </a:ext>
            </a:extLst>
          </p:cNvPr>
          <p:cNvSpPr txBox="1"/>
          <p:nvPr/>
        </p:nvSpPr>
        <p:spPr>
          <a:xfrm>
            <a:off x="6740428" y="3300718"/>
            <a:ext cx="146706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主成分得点</a:t>
            </a:r>
          </a:p>
        </p:txBody>
      </p:sp>
      <p:cxnSp>
        <p:nvCxnSpPr>
          <p:cNvPr id="92" name="コネクタ: 曲線 91">
            <a:extLst>
              <a:ext uri="{FF2B5EF4-FFF2-40B4-BE49-F238E27FC236}">
                <a16:creationId xmlns:a16="http://schemas.microsoft.com/office/drawing/2014/main" id="{128401E7-B420-2107-14E6-97D2BDFE3163}"/>
              </a:ext>
            </a:extLst>
          </p:cNvPr>
          <p:cNvCxnSpPr>
            <a:cxnSpLocks/>
          </p:cNvCxnSpPr>
          <p:nvPr/>
        </p:nvCxnSpPr>
        <p:spPr>
          <a:xfrm>
            <a:off x="8163194" y="3814098"/>
            <a:ext cx="278707" cy="2626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41BE23F-A1B4-BA62-1A2F-C8B806B6B51C}"/>
              </a:ext>
            </a:extLst>
          </p:cNvPr>
          <p:cNvSpPr txBox="1"/>
          <p:nvPr/>
        </p:nvSpPr>
        <p:spPr>
          <a:xfrm>
            <a:off x="2480293" y="249652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5" name="テキスト ボックス 14">
            <a:extLst>
              <a:ext uri="{FF2B5EF4-FFF2-40B4-BE49-F238E27FC236}">
                <a16:creationId xmlns:a16="http://schemas.microsoft.com/office/drawing/2014/main" id="{DB87A896-0ECD-A285-F1B3-85FD91408351}"/>
              </a:ext>
            </a:extLst>
          </p:cNvPr>
          <p:cNvSpPr txBox="1"/>
          <p:nvPr/>
        </p:nvSpPr>
        <p:spPr>
          <a:xfrm>
            <a:off x="4237451" y="589516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8" name="テキスト ボックス 17">
            <a:extLst>
              <a:ext uri="{FF2B5EF4-FFF2-40B4-BE49-F238E27FC236}">
                <a16:creationId xmlns:a16="http://schemas.microsoft.com/office/drawing/2014/main" id="{96380C57-B1A4-143F-796B-21341AE77241}"/>
              </a:ext>
            </a:extLst>
          </p:cNvPr>
          <p:cNvSpPr txBox="1"/>
          <p:nvPr/>
        </p:nvSpPr>
        <p:spPr>
          <a:xfrm>
            <a:off x="375966" y="600328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5" name="テキスト ボックス 4">
            <a:extLst>
              <a:ext uri="{FF2B5EF4-FFF2-40B4-BE49-F238E27FC236}">
                <a16:creationId xmlns:a16="http://schemas.microsoft.com/office/drawing/2014/main" id="{B1BE441D-6346-28E2-CEFB-9E9788D555BD}"/>
              </a:ext>
            </a:extLst>
          </p:cNvPr>
          <p:cNvSpPr txBox="1"/>
          <p:nvPr/>
        </p:nvSpPr>
        <p:spPr>
          <a:xfrm>
            <a:off x="3988038" y="3142702"/>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7" name="テキスト ボックス 6">
            <a:extLst>
              <a:ext uri="{FF2B5EF4-FFF2-40B4-BE49-F238E27FC236}">
                <a16:creationId xmlns:a16="http://schemas.microsoft.com/office/drawing/2014/main" id="{0A71DC4F-8AE6-940A-6000-7C726B21E8F9}"/>
              </a:ext>
            </a:extLst>
          </p:cNvPr>
          <p:cNvSpPr txBox="1"/>
          <p:nvPr/>
        </p:nvSpPr>
        <p:spPr>
          <a:xfrm>
            <a:off x="10411950" y="4476212"/>
            <a:ext cx="9541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a:t>
            </a:r>
          </a:p>
        </p:txBody>
      </p:sp>
      <p:sp>
        <p:nvSpPr>
          <p:cNvPr id="8" name="テキスト ボックス 7">
            <a:extLst>
              <a:ext uri="{FF2B5EF4-FFF2-40B4-BE49-F238E27FC236}">
                <a16:creationId xmlns:a16="http://schemas.microsoft.com/office/drawing/2014/main" id="{D51E0F98-898D-E7DB-C012-69342FAAF745}"/>
              </a:ext>
            </a:extLst>
          </p:cNvPr>
          <p:cNvSpPr txBox="1"/>
          <p:nvPr/>
        </p:nvSpPr>
        <p:spPr>
          <a:xfrm>
            <a:off x="6432572" y="5445715"/>
            <a:ext cx="5729454"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任意の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つの主成分ベクトルは主成分平面をなす</a:t>
            </a:r>
          </a:p>
        </p:txBody>
      </p:sp>
    </p:spTree>
    <p:extLst>
      <p:ext uri="{BB962C8B-B14F-4D97-AF65-F5344CB8AC3E}">
        <p14:creationId xmlns:p14="http://schemas.microsoft.com/office/powerpoint/2010/main" val="3222614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7A19FC-900B-1621-8E38-8A5E1E925E8B}"/>
              </a:ext>
            </a:extLst>
          </p:cNvPr>
          <p:cNvSpPr txBox="1"/>
          <p:nvPr/>
        </p:nvSpPr>
        <p:spPr>
          <a:xfrm>
            <a:off x="582804" y="168303"/>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主成分平面の実装</a:t>
            </a:r>
          </a:p>
        </p:txBody>
      </p:sp>
      <p:pic>
        <p:nvPicPr>
          <p:cNvPr id="5" name="図 4">
            <a:extLst>
              <a:ext uri="{FF2B5EF4-FFF2-40B4-BE49-F238E27FC236}">
                <a16:creationId xmlns:a16="http://schemas.microsoft.com/office/drawing/2014/main" id="{28E65C13-DEF8-3584-320E-D55B4C6FC8A0}"/>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6" name="テキスト ボックス 5">
            <a:extLst>
              <a:ext uri="{FF2B5EF4-FFF2-40B4-BE49-F238E27FC236}">
                <a16:creationId xmlns:a16="http://schemas.microsoft.com/office/drawing/2014/main" id="{B0395FAB-C76E-DAE2-4932-CBCCDBD90C49}"/>
              </a:ext>
            </a:extLst>
          </p:cNvPr>
          <p:cNvSpPr txBox="1"/>
          <p:nvPr/>
        </p:nvSpPr>
        <p:spPr>
          <a:xfrm>
            <a:off x="4240404" y="263261"/>
            <a:ext cx="24970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toydata_pca.py</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6AC87EB-0AC0-4A44-24A6-3F3299BFAA89}"/>
              </a:ext>
            </a:extLst>
          </p:cNvPr>
          <p:cNvSpPr txBox="1"/>
          <p:nvPr/>
        </p:nvSpPr>
        <p:spPr>
          <a:xfrm>
            <a:off x="700620" y="1050560"/>
            <a:ext cx="11609196" cy="1015663"/>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（左図）を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軸に回転した平面上にデータをプロット（右図）</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右図がデータをうまく分離できている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主成分平面の（　）内はデータの分離度（寄与率）</a:t>
            </a:r>
          </a:p>
        </p:txBody>
      </p:sp>
      <p:pic>
        <p:nvPicPr>
          <p:cNvPr id="11" name="図 10">
            <a:extLst>
              <a:ext uri="{FF2B5EF4-FFF2-40B4-BE49-F238E27FC236}">
                <a16:creationId xmlns:a16="http://schemas.microsoft.com/office/drawing/2014/main" id="{1C9232C0-E094-E7F0-99D3-A30F2B59DF32}"/>
              </a:ext>
            </a:extLst>
          </p:cNvPr>
          <p:cNvPicPr>
            <a:picLocks noChangeAspect="1"/>
          </p:cNvPicPr>
          <p:nvPr/>
        </p:nvPicPr>
        <p:blipFill>
          <a:blip r:embed="rId3"/>
          <a:stretch>
            <a:fillRect/>
          </a:stretch>
        </p:blipFill>
        <p:spPr>
          <a:xfrm>
            <a:off x="6333814" y="2271857"/>
            <a:ext cx="5332322" cy="4519287"/>
          </a:xfrm>
          <a:prstGeom prst="rect">
            <a:avLst/>
          </a:prstGeom>
        </p:spPr>
      </p:pic>
      <p:sp>
        <p:nvSpPr>
          <p:cNvPr id="12" name="テキスト ボックス 11">
            <a:extLst>
              <a:ext uri="{FF2B5EF4-FFF2-40B4-BE49-F238E27FC236}">
                <a16:creationId xmlns:a16="http://schemas.microsoft.com/office/drawing/2014/main" id="{4FBE0545-788E-2E22-C8B1-FEE290E16948}"/>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sp>
        <p:nvSpPr>
          <p:cNvPr id="3" name="テキスト ボックス 2">
            <a:extLst>
              <a:ext uri="{FF2B5EF4-FFF2-40B4-BE49-F238E27FC236}">
                <a16:creationId xmlns:a16="http://schemas.microsoft.com/office/drawing/2014/main" id="{DFF93A4E-1BEC-7C66-A3B9-ABDAD2A6C572}"/>
              </a:ext>
            </a:extLst>
          </p:cNvPr>
          <p:cNvSpPr txBox="1"/>
          <p:nvPr/>
        </p:nvSpPr>
        <p:spPr>
          <a:xfrm>
            <a:off x="700620" y="613444"/>
            <a:ext cx="957666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4"/>
              </a:rPr>
              <a:t>https://github.com/ueharaLab/NLP_7-PCA/blob/main/pca.md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4783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C9E2B62-AC13-1CAF-C66E-31D67BE05BD7}"/>
              </a:ext>
            </a:extLst>
          </p:cNvPr>
          <p:cNvSpPr txBox="1"/>
          <p:nvPr/>
        </p:nvSpPr>
        <p:spPr>
          <a:xfrm>
            <a:off x="448574" y="2846717"/>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主成分分析の大まかなイメージ</a:t>
            </a:r>
          </a:p>
        </p:txBody>
      </p:sp>
    </p:spTree>
    <p:extLst>
      <p:ext uri="{BB962C8B-B14F-4D97-AF65-F5344CB8AC3E}">
        <p14:creationId xmlns:p14="http://schemas.microsoft.com/office/powerpoint/2010/main" val="2663596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EA08C7-444E-1334-E4D6-6E11651FE078}"/>
              </a:ext>
            </a:extLst>
          </p:cNvPr>
          <p:cNvSpPr txBox="1"/>
          <p:nvPr/>
        </p:nvSpPr>
        <p:spPr>
          <a:xfrm>
            <a:off x="520045" y="286579"/>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重要な概念（まとめ）</a:t>
            </a:r>
          </a:p>
        </p:txBody>
      </p:sp>
      <p:sp>
        <p:nvSpPr>
          <p:cNvPr id="3" name="テキスト ボックス 2">
            <a:extLst>
              <a:ext uri="{FF2B5EF4-FFF2-40B4-BE49-F238E27FC236}">
                <a16:creationId xmlns:a16="http://schemas.microsoft.com/office/drawing/2014/main" id="{000DB7CA-038E-0E3E-52B7-782B459CA5F9}"/>
              </a:ext>
            </a:extLst>
          </p:cNvPr>
          <p:cNvSpPr txBox="1"/>
          <p:nvPr/>
        </p:nvSpPr>
        <p:spPr>
          <a:xfrm>
            <a:off x="668391" y="1110233"/>
            <a:ext cx="11290852" cy="4401205"/>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ベクトル空間（特徴量ベクトル空間）でデータの分散を最大化する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ベクトルが第１主成分ベクトル。これに直交し、データの分散を次に最</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大化するベクトルが第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endParaRPr kumimoji="1" lang="en-US" altLang="ja-JP" sz="2000" dirty="0">
              <a:latin typeface="メイリオ" panose="020B0604030504040204" pitchFamily="50" charset="-128"/>
              <a:ea typeface="メイリオ" panose="020B0604030504040204" pitchFamily="50" charset="-128"/>
            </a:endParaRP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．寄与率</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各主成分ベクトルのデータの近似力（説明力）</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累積寄与率は１　例えば</a:t>
            </a: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の寄与率合計が</a:t>
            </a:r>
            <a:r>
              <a:rPr kumimoji="1" lang="en-US" altLang="ja-JP" sz="2000" dirty="0">
                <a:latin typeface="メイリオ" panose="020B0604030504040204" pitchFamily="50" charset="-128"/>
                <a:ea typeface="メイリオ" panose="020B0604030504040204" pitchFamily="50" charset="-128"/>
              </a:rPr>
              <a:t>0.7</a:t>
            </a:r>
            <a:r>
              <a:rPr kumimoji="1" lang="ja-JP" altLang="en-US" sz="2000" dirty="0">
                <a:latin typeface="メイリオ" panose="020B0604030504040204" pitchFamily="50" charset="-128"/>
                <a:ea typeface="メイリオ" panose="020B0604030504040204" pitchFamily="50" charset="-128"/>
              </a:rPr>
              <a:t>以上だと相当うまく次元削減できている</a:t>
            </a:r>
            <a:endParaRPr kumimoji="1" lang="en-US" altLang="ja-JP" sz="2000" dirty="0">
              <a:latin typeface="メイリオ" panose="020B0604030504040204" pitchFamily="50" charset="-128"/>
              <a:ea typeface="メイリオ" panose="020B0604030504040204" pitchFamily="50" charset="-128"/>
            </a:endParaRP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主成分（平面）：</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ja-JP" altLang="en-US" sz="2000" i="1" u="sng" dirty="0">
                <a:latin typeface="メイリオ" panose="020B0604030504040204" pitchFamily="50" charset="-128"/>
                <a:ea typeface="メイリオ" panose="020B0604030504040204" pitchFamily="50" charset="-128"/>
              </a:rPr>
              <a:t>任意の</a:t>
            </a:r>
            <a:r>
              <a:rPr kumimoji="1" lang="ja-JP" altLang="en-US" sz="2000" dirty="0">
                <a:latin typeface="メイリオ" panose="020B0604030504040204" pitchFamily="50" charset="-128"/>
                <a:ea typeface="メイリオ" panose="020B0604030504040204" pitchFamily="50" charset="-128"/>
              </a:rPr>
              <a:t>２つの直交する主成分ベクトルを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軸にしたもの</a:t>
            </a:r>
            <a:endParaRPr kumimoji="1" lang="en-US" altLang="ja-JP" sz="2000" dirty="0">
              <a:latin typeface="メイリオ" panose="020B0604030504040204" pitchFamily="50" charset="-128"/>
              <a:ea typeface="メイリオ" panose="020B0604030504040204" pitchFamily="50" charset="-128"/>
            </a:endParaRP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主成分得点：</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データを主成分上に射影した座標</a:t>
            </a:r>
          </a:p>
        </p:txBody>
      </p:sp>
      <p:sp>
        <p:nvSpPr>
          <p:cNvPr id="4" name="テキスト ボックス 3">
            <a:extLst>
              <a:ext uri="{FF2B5EF4-FFF2-40B4-BE49-F238E27FC236}">
                <a16:creationId xmlns:a16="http://schemas.microsoft.com/office/drawing/2014/main" id="{5BA8C234-EEFD-AD63-0F65-A9A71645DD4E}"/>
              </a:ext>
            </a:extLst>
          </p:cNvPr>
          <p:cNvSpPr txBox="1"/>
          <p:nvPr/>
        </p:nvSpPr>
        <p:spPr>
          <a:xfrm>
            <a:off x="1191868" y="5875823"/>
            <a:ext cx="9959837" cy="1384995"/>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主成分分析は、ベクトル空間上のデータ点を主成分平面の座標（主成分得点）で表現するもの。</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43503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CB50C95-BEB0-226F-3D02-9815F2CE2924}"/>
              </a:ext>
            </a:extLst>
          </p:cNvPr>
          <p:cNvSpPr txBox="1"/>
          <p:nvPr/>
        </p:nvSpPr>
        <p:spPr>
          <a:xfrm>
            <a:off x="391894" y="158098"/>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主成分平面上にもとのデータ空間の軸を描く</a:t>
            </a:r>
          </a:p>
        </p:txBody>
      </p:sp>
      <p:pic>
        <p:nvPicPr>
          <p:cNvPr id="6" name="図 5">
            <a:extLst>
              <a:ext uri="{FF2B5EF4-FFF2-40B4-BE49-F238E27FC236}">
                <a16:creationId xmlns:a16="http://schemas.microsoft.com/office/drawing/2014/main" id="{254D5B97-EE1A-7D09-C287-771FCBB22959}"/>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7" name="テキスト ボックス 6">
            <a:extLst>
              <a:ext uri="{FF2B5EF4-FFF2-40B4-BE49-F238E27FC236}">
                <a16:creationId xmlns:a16="http://schemas.microsoft.com/office/drawing/2014/main" id="{74428E3C-5EF1-21CB-57BC-7F18CEC0E8C2}"/>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pic>
        <p:nvPicPr>
          <p:cNvPr id="9" name="図 8">
            <a:extLst>
              <a:ext uri="{FF2B5EF4-FFF2-40B4-BE49-F238E27FC236}">
                <a16:creationId xmlns:a16="http://schemas.microsoft.com/office/drawing/2014/main" id="{4EEE7C93-C55F-75A8-F1FF-A234EBE122F5}"/>
              </a:ext>
            </a:extLst>
          </p:cNvPr>
          <p:cNvPicPr>
            <a:picLocks noChangeAspect="1"/>
          </p:cNvPicPr>
          <p:nvPr/>
        </p:nvPicPr>
        <p:blipFill>
          <a:blip r:embed="rId3"/>
          <a:stretch>
            <a:fillRect/>
          </a:stretch>
        </p:blipFill>
        <p:spPr>
          <a:xfrm>
            <a:off x="6333814" y="2301765"/>
            <a:ext cx="4900243" cy="4471674"/>
          </a:xfrm>
          <a:prstGeom prst="rect">
            <a:avLst/>
          </a:prstGeom>
        </p:spPr>
      </p:pic>
      <p:sp>
        <p:nvSpPr>
          <p:cNvPr id="10" name="テキスト ボックス 9">
            <a:extLst>
              <a:ext uri="{FF2B5EF4-FFF2-40B4-BE49-F238E27FC236}">
                <a16:creationId xmlns:a16="http://schemas.microsoft.com/office/drawing/2014/main" id="{67AF16BD-129A-F354-788C-EF70F1047770}"/>
              </a:ext>
            </a:extLst>
          </p:cNvPr>
          <p:cNvSpPr txBox="1"/>
          <p:nvPr/>
        </p:nvSpPr>
        <p:spPr>
          <a:xfrm>
            <a:off x="394820" y="759167"/>
            <a:ext cx="11402359" cy="1323439"/>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軸に回転する→データ空間上の軸（特徴量）も同様に回転表示できる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主成分平面上の特徴量ベクトル（主成分負荷ベクトル、バイプロット）は主成分を意味解釈するのに役立つ</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例えば、</a:t>
            </a:r>
            <a:r>
              <a:rPr kumimoji="1" lang="en-US" altLang="ja-JP" sz="2000" dirty="0">
                <a:latin typeface="メイリオ" panose="020B0604030504040204" pitchFamily="50" charset="-128"/>
                <a:ea typeface="メイリオ" panose="020B0604030504040204" pitchFamily="50" charset="-128"/>
              </a:rPr>
              <a:t>PC1</a:t>
            </a:r>
            <a:r>
              <a:rPr kumimoji="1" lang="ja-JP" altLang="en-US" sz="2000" dirty="0">
                <a:latin typeface="メイリオ" panose="020B0604030504040204" pitchFamily="50" charset="-128"/>
                <a:ea typeface="メイリオ" panose="020B0604030504040204" pitchFamily="50" charset="-128"/>
              </a:rPr>
              <a:t>はカスタード方向、</a:t>
            </a:r>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のマイナス方向はゼラチン方向</a:t>
            </a:r>
          </a:p>
        </p:txBody>
      </p:sp>
      <p:sp>
        <p:nvSpPr>
          <p:cNvPr id="17" name="テキスト ボックス 16">
            <a:extLst>
              <a:ext uri="{FF2B5EF4-FFF2-40B4-BE49-F238E27FC236}">
                <a16:creationId xmlns:a16="http://schemas.microsoft.com/office/drawing/2014/main" id="{EC9B6C77-396D-297A-F498-27252503055A}"/>
              </a:ext>
            </a:extLst>
          </p:cNvPr>
          <p:cNvSpPr txBox="1"/>
          <p:nvPr/>
        </p:nvSpPr>
        <p:spPr>
          <a:xfrm>
            <a:off x="2602260" y="3013501"/>
            <a:ext cx="3608680"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軸：特徴量</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ベクトル：主成分ベクトル</a:t>
            </a:r>
          </a:p>
        </p:txBody>
      </p:sp>
      <p:sp>
        <p:nvSpPr>
          <p:cNvPr id="18" name="テキスト ボックス 17">
            <a:extLst>
              <a:ext uri="{FF2B5EF4-FFF2-40B4-BE49-F238E27FC236}">
                <a16:creationId xmlns:a16="http://schemas.microsoft.com/office/drawing/2014/main" id="{B4C237E6-9EE6-B86E-F3E4-4D668A259345}"/>
              </a:ext>
            </a:extLst>
          </p:cNvPr>
          <p:cNvSpPr txBox="1"/>
          <p:nvPr/>
        </p:nvSpPr>
        <p:spPr>
          <a:xfrm>
            <a:off x="8929568" y="2969275"/>
            <a:ext cx="2582758"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軸：主成分</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ベクトル：特徴量</a:t>
            </a:r>
          </a:p>
        </p:txBody>
      </p:sp>
      <p:sp>
        <p:nvSpPr>
          <p:cNvPr id="19" name="テキスト ボックス 18">
            <a:extLst>
              <a:ext uri="{FF2B5EF4-FFF2-40B4-BE49-F238E27FC236}">
                <a16:creationId xmlns:a16="http://schemas.microsoft.com/office/drawing/2014/main" id="{B9AA8DB9-A1F1-D110-5A30-E9915957099F}"/>
              </a:ext>
            </a:extLst>
          </p:cNvPr>
          <p:cNvSpPr txBox="1"/>
          <p:nvPr/>
        </p:nvSpPr>
        <p:spPr>
          <a:xfrm>
            <a:off x="6412115" y="2022876"/>
            <a:ext cx="538506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toydata_pca.py</a:t>
            </a:r>
            <a:r>
              <a:rPr kumimoji="1" lang="ja-JP" altLang="en-US" dirty="0">
                <a:latin typeface="メイリオ" panose="020B0604030504040204" pitchFamily="50" charset="-128"/>
                <a:ea typeface="メイリオ" panose="020B0604030504040204" pitchFamily="50" charset="-128"/>
              </a:rPr>
              <a:t>のコメントをはずすと表示できる</a:t>
            </a:r>
          </a:p>
        </p:txBody>
      </p:sp>
    </p:spTree>
    <p:extLst>
      <p:ext uri="{BB962C8B-B14F-4D97-AF65-F5344CB8AC3E}">
        <p14:creationId xmlns:p14="http://schemas.microsoft.com/office/powerpoint/2010/main" val="2802619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887EA07-7908-8B4E-51C6-3FB6BF5F1F0A}"/>
              </a:ext>
            </a:extLst>
          </p:cNvPr>
          <p:cNvSpPr txBox="1"/>
          <p:nvPr/>
        </p:nvSpPr>
        <p:spPr>
          <a:xfrm>
            <a:off x="454688" y="1769858"/>
            <a:ext cx="4780197" cy="1477328"/>
          </a:xfrm>
          <a:prstGeom prst="rect">
            <a:avLst/>
          </a:prstGeom>
          <a:noFill/>
        </p:spPr>
        <p:txBody>
          <a:bodyPr wrap="square">
            <a:spAutoFit/>
          </a:bodyPr>
          <a:lstStyle/>
          <a:p>
            <a:r>
              <a:rPr lang="ja-JP" altLang="en-US" dirty="0"/>
              <a:t> 　　</a:t>
            </a:r>
            <a:r>
              <a:rPr lang="ja-JP" altLang="en-US" sz="1400" dirty="0"/>
              <a:t>カスタード     生クリーム      カラメル      ゼラチン</a:t>
            </a:r>
          </a:p>
          <a:p>
            <a:r>
              <a:rPr lang="en-US" altLang="ja-JP" dirty="0"/>
              <a:t>PC1  0.962426  0.002043 -0.247556 -0.111569</a:t>
            </a:r>
          </a:p>
          <a:p>
            <a:r>
              <a:rPr lang="en-US" altLang="ja-JP" dirty="0"/>
              <a:t>PC2  0.159097 -0.010677  0.846990 -0.507131</a:t>
            </a:r>
          </a:p>
          <a:p>
            <a:r>
              <a:rPr lang="en-US" altLang="ja-JP" dirty="0"/>
              <a:t>PC3  0.220051  0.004670  0.470393  0.854568</a:t>
            </a:r>
          </a:p>
          <a:p>
            <a:r>
              <a:rPr lang="en-US" altLang="ja-JP" dirty="0"/>
              <a:t>PC4  0.001296 -0.999930 -0.007353  0.009179</a:t>
            </a:r>
            <a:endParaRPr lang="ja-JP" altLang="en-US" dirty="0"/>
          </a:p>
        </p:txBody>
      </p:sp>
      <p:sp>
        <p:nvSpPr>
          <p:cNvPr id="5" name="テキスト ボックス 4">
            <a:extLst>
              <a:ext uri="{FF2B5EF4-FFF2-40B4-BE49-F238E27FC236}">
                <a16:creationId xmlns:a16="http://schemas.microsoft.com/office/drawing/2014/main" id="{F19C474F-4B0A-8D11-0419-979A9B67D301}"/>
              </a:ext>
            </a:extLst>
          </p:cNvPr>
          <p:cNvSpPr txBox="1"/>
          <p:nvPr/>
        </p:nvSpPr>
        <p:spPr>
          <a:xfrm>
            <a:off x="5582697" y="1733513"/>
            <a:ext cx="6478675" cy="1477328"/>
          </a:xfrm>
          <a:prstGeom prst="rect">
            <a:avLst/>
          </a:prstGeom>
          <a:noFill/>
        </p:spPr>
        <p:txBody>
          <a:bodyPr wrap="square">
            <a:spAutoFit/>
          </a:bodyPr>
          <a:lstStyle/>
          <a:p>
            <a:r>
              <a:rPr lang="en-US" altLang="ja-JP" dirty="0"/>
              <a:t>                              PC1                 PC2               PC3               PC4</a:t>
            </a:r>
          </a:p>
          <a:p>
            <a:r>
              <a:rPr lang="ja-JP" altLang="en-US" sz="1400" dirty="0"/>
              <a:t>カスタード </a:t>
            </a:r>
            <a:r>
              <a:rPr lang="ja-JP" altLang="en-US" dirty="0"/>
              <a:t>  0.96242607  0.15909714  0.22005107  0.00129553</a:t>
            </a:r>
          </a:p>
          <a:p>
            <a:r>
              <a:rPr lang="ja-JP" altLang="en-US" sz="1400" b="1" dirty="0"/>
              <a:t>生クリーム   </a:t>
            </a:r>
            <a:r>
              <a:rPr lang="ja-JP" altLang="en-US" dirty="0"/>
              <a:t>0.00204313 -0.01067691  0.00467046 -0.99993001</a:t>
            </a:r>
          </a:p>
          <a:p>
            <a:r>
              <a:rPr lang="ja-JP" altLang="en-US" sz="1400" dirty="0"/>
              <a:t>カラメル</a:t>
            </a:r>
            <a:r>
              <a:rPr lang="ja-JP" altLang="en-US" dirty="0"/>
              <a:t>     -0.24755633  0.84699009  0.47039302 -0.00735259</a:t>
            </a:r>
          </a:p>
          <a:p>
            <a:r>
              <a:rPr lang="ja-JP" altLang="en-US" sz="1400" dirty="0"/>
              <a:t>ゼラチン</a:t>
            </a:r>
            <a:r>
              <a:rPr lang="ja-JP" altLang="en-US" dirty="0"/>
              <a:t>     -0.11156945 -0.50713104  0.8545678    0.00917851</a:t>
            </a:r>
          </a:p>
        </p:txBody>
      </p:sp>
      <p:pic>
        <p:nvPicPr>
          <p:cNvPr id="6" name="図 5">
            <a:extLst>
              <a:ext uri="{FF2B5EF4-FFF2-40B4-BE49-F238E27FC236}">
                <a16:creationId xmlns:a16="http://schemas.microsoft.com/office/drawing/2014/main" id="{B25A5D47-6A4E-82FF-EA93-4717A096402A}"/>
              </a:ext>
            </a:extLst>
          </p:cNvPr>
          <p:cNvPicPr>
            <a:picLocks noChangeAspect="1"/>
          </p:cNvPicPr>
          <p:nvPr/>
        </p:nvPicPr>
        <p:blipFill>
          <a:blip r:embed="rId2"/>
          <a:stretch>
            <a:fillRect/>
          </a:stretch>
        </p:blipFill>
        <p:spPr>
          <a:xfrm>
            <a:off x="276626" y="3628844"/>
            <a:ext cx="3894628" cy="3148506"/>
          </a:xfrm>
          <a:prstGeom prst="rect">
            <a:avLst/>
          </a:prstGeom>
        </p:spPr>
      </p:pic>
      <p:pic>
        <p:nvPicPr>
          <p:cNvPr id="7" name="図 6">
            <a:extLst>
              <a:ext uri="{FF2B5EF4-FFF2-40B4-BE49-F238E27FC236}">
                <a16:creationId xmlns:a16="http://schemas.microsoft.com/office/drawing/2014/main" id="{90EBBCA7-E833-8A2B-7702-2A5D980B1C80}"/>
              </a:ext>
            </a:extLst>
          </p:cNvPr>
          <p:cNvPicPr>
            <a:picLocks noChangeAspect="1"/>
          </p:cNvPicPr>
          <p:nvPr/>
        </p:nvPicPr>
        <p:blipFill>
          <a:blip r:embed="rId3"/>
          <a:stretch>
            <a:fillRect/>
          </a:stretch>
        </p:blipFill>
        <p:spPr>
          <a:xfrm>
            <a:off x="6940599" y="3492851"/>
            <a:ext cx="4009292" cy="3420492"/>
          </a:xfrm>
          <a:prstGeom prst="rect">
            <a:avLst/>
          </a:prstGeom>
        </p:spPr>
      </p:pic>
      <p:sp>
        <p:nvSpPr>
          <p:cNvPr id="9" name="四角形: 角を丸くする 8">
            <a:extLst>
              <a:ext uri="{FF2B5EF4-FFF2-40B4-BE49-F238E27FC236}">
                <a16:creationId xmlns:a16="http://schemas.microsoft.com/office/drawing/2014/main" id="{30079FBD-42A4-04EF-3BF4-6DB7BC0437AA}"/>
              </a:ext>
            </a:extLst>
          </p:cNvPr>
          <p:cNvSpPr/>
          <p:nvPr/>
        </p:nvSpPr>
        <p:spPr>
          <a:xfrm>
            <a:off x="894303" y="2042148"/>
            <a:ext cx="1045029" cy="58467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1562F69-49E2-E83F-568F-B12681788B19}"/>
              </a:ext>
            </a:extLst>
          </p:cNvPr>
          <p:cNvSpPr txBox="1"/>
          <p:nvPr/>
        </p:nvSpPr>
        <p:spPr>
          <a:xfrm>
            <a:off x="954591" y="1491002"/>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12" name="テキスト ボックス 11">
            <a:extLst>
              <a:ext uri="{FF2B5EF4-FFF2-40B4-BE49-F238E27FC236}">
                <a16:creationId xmlns:a16="http://schemas.microsoft.com/office/drawing/2014/main" id="{7E7545E1-40CD-6A97-11D2-4D7C00A09A40}"/>
              </a:ext>
            </a:extLst>
          </p:cNvPr>
          <p:cNvSpPr txBox="1"/>
          <p:nvPr/>
        </p:nvSpPr>
        <p:spPr>
          <a:xfrm>
            <a:off x="2972371" y="1491002"/>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14" name="テキスト ボックス 13">
            <a:extLst>
              <a:ext uri="{FF2B5EF4-FFF2-40B4-BE49-F238E27FC236}">
                <a16:creationId xmlns:a16="http://schemas.microsoft.com/office/drawing/2014/main" id="{AF4DD653-A2DC-5649-0CFF-948C52F91DE1}"/>
              </a:ext>
            </a:extLst>
          </p:cNvPr>
          <p:cNvSpPr txBox="1"/>
          <p:nvPr/>
        </p:nvSpPr>
        <p:spPr>
          <a:xfrm>
            <a:off x="1818660" y="3429000"/>
            <a:ext cx="1800493"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データ空間（平面）</a:t>
            </a:r>
          </a:p>
        </p:txBody>
      </p:sp>
      <p:sp>
        <p:nvSpPr>
          <p:cNvPr id="15" name="テキスト ボックス 14">
            <a:extLst>
              <a:ext uri="{FF2B5EF4-FFF2-40B4-BE49-F238E27FC236}">
                <a16:creationId xmlns:a16="http://schemas.microsoft.com/office/drawing/2014/main" id="{8EFE12C9-6827-A458-E1EB-456617A161C1}"/>
              </a:ext>
            </a:extLst>
          </p:cNvPr>
          <p:cNvSpPr txBox="1"/>
          <p:nvPr/>
        </p:nvSpPr>
        <p:spPr>
          <a:xfrm>
            <a:off x="405803" y="958819"/>
            <a:ext cx="478019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18" name="四角形: 角を丸くする 17">
            <a:extLst>
              <a:ext uri="{FF2B5EF4-FFF2-40B4-BE49-F238E27FC236}">
                <a16:creationId xmlns:a16="http://schemas.microsoft.com/office/drawing/2014/main" id="{34D1ACA3-4EF1-B1F8-A6FD-8049DFFD5894}"/>
              </a:ext>
            </a:extLst>
          </p:cNvPr>
          <p:cNvSpPr/>
          <p:nvPr/>
        </p:nvSpPr>
        <p:spPr>
          <a:xfrm>
            <a:off x="5674499" y="2052190"/>
            <a:ext cx="3369747" cy="28861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B62177C-AF6E-58CA-20E1-02431E25700C}"/>
              </a:ext>
            </a:extLst>
          </p:cNvPr>
          <p:cNvSpPr txBox="1"/>
          <p:nvPr/>
        </p:nvSpPr>
        <p:spPr>
          <a:xfrm>
            <a:off x="6833712" y="1486271"/>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20" name="テキスト ボックス 19">
            <a:extLst>
              <a:ext uri="{FF2B5EF4-FFF2-40B4-BE49-F238E27FC236}">
                <a16:creationId xmlns:a16="http://schemas.microsoft.com/office/drawing/2014/main" id="{4D85CFD6-EE4F-D3E0-5FCD-3C674E03D268}"/>
              </a:ext>
            </a:extLst>
          </p:cNvPr>
          <p:cNvSpPr txBox="1"/>
          <p:nvPr/>
        </p:nvSpPr>
        <p:spPr>
          <a:xfrm>
            <a:off x="8129781" y="1494285"/>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22" name="テキスト ボックス 21">
            <a:extLst>
              <a:ext uri="{FF2B5EF4-FFF2-40B4-BE49-F238E27FC236}">
                <a16:creationId xmlns:a16="http://schemas.microsoft.com/office/drawing/2014/main" id="{4995C802-6EB2-546B-37F8-7CE1252ADFB6}"/>
              </a:ext>
            </a:extLst>
          </p:cNvPr>
          <p:cNvSpPr txBox="1"/>
          <p:nvPr/>
        </p:nvSpPr>
        <p:spPr>
          <a:xfrm>
            <a:off x="6509774" y="603275"/>
            <a:ext cx="4780197" cy="1015663"/>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主成分負荷ベクトル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データ空間の軸が主成分ベクトルからみてどれｋらいの重みをもっているかを表す</a:t>
            </a:r>
          </a:p>
        </p:txBody>
      </p:sp>
      <p:sp>
        <p:nvSpPr>
          <p:cNvPr id="23" name="テキスト ボックス 22">
            <a:extLst>
              <a:ext uri="{FF2B5EF4-FFF2-40B4-BE49-F238E27FC236}">
                <a16:creationId xmlns:a16="http://schemas.microsoft.com/office/drawing/2014/main" id="{63E4848B-2631-2057-3033-83226923EBC0}"/>
              </a:ext>
            </a:extLst>
          </p:cNvPr>
          <p:cNvSpPr txBox="1"/>
          <p:nvPr/>
        </p:nvSpPr>
        <p:spPr>
          <a:xfrm>
            <a:off x="3975844" y="4214715"/>
            <a:ext cx="326243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主成分ベクトル行列を転置</a:t>
            </a:r>
          </a:p>
        </p:txBody>
      </p:sp>
      <p:sp>
        <p:nvSpPr>
          <p:cNvPr id="26" name="矢印: U ターン 25">
            <a:extLst>
              <a:ext uri="{FF2B5EF4-FFF2-40B4-BE49-F238E27FC236}">
                <a16:creationId xmlns:a16="http://schemas.microsoft.com/office/drawing/2014/main" id="{000E3774-6F05-30D7-F257-66CDA2D6F119}"/>
              </a:ext>
            </a:extLst>
          </p:cNvPr>
          <p:cNvSpPr/>
          <p:nvPr/>
        </p:nvSpPr>
        <p:spPr>
          <a:xfrm flipV="1">
            <a:off x="4416698" y="3263702"/>
            <a:ext cx="2805171" cy="934497"/>
          </a:xfrm>
          <a:prstGeom prst="uturnArrow">
            <a:avLst>
              <a:gd name="adj1" fmla="val 25000"/>
              <a:gd name="adj2" fmla="val 25000"/>
              <a:gd name="adj3" fmla="val 2607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38D2D0F0-72DB-309C-AC29-F93418FC6144}"/>
              </a:ext>
            </a:extLst>
          </p:cNvPr>
          <p:cNvSpPr txBox="1"/>
          <p:nvPr/>
        </p:nvSpPr>
        <p:spPr>
          <a:xfrm>
            <a:off x="405803" y="237632"/>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バイプロットの実装（厳密ではない）</a:t>
            </a:r>
          </a:p>
        </p:txBody>
      </p:sp>
      <p:sp>
        <p:nvSpPr>
          <p:cNvPr id="28" name="テキスト ボックス 27">
            <a:extLst>
              <a:ext uri="{FF2B5EF4-FFF2-40B4-BE49-F238E27FC236}">
                <a16:creationId xmlns:a16="http://schemas.microsoft.com/office/drawing/2014/main" id="{F2BC1605-B469-7FF5-DEEC-1007424E7ED5}"/>
              </a:ext>
            </a:extLst>
          </p:cNvPr>
          <p:cNvSpPr txBox="1"/>
          <p:nvPr/>
        </p:nvSpPr>
        <p:spPr>
          <a:xfrm>
            <a:off x="8905956" y="4004625"/>
            <a:ext cx="3262432"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PC1,PC2</a:t>
            </a:r>
            <a:r>
              <a:rPr kumimoji="1" lang="ja-JP" altLang="en-US" dirty="0">
                <a:latin typeface="メイリオ" panose="020B0604030504040204" pitchFamily="50" charset="-128"/>
                <a:ea typeface="メイリオ" panose="020B0604030504040204" pitchFamily="50" charset="-128"/>
              </a:rPr>
              <a:t>の方向（データの分散が大きい方向）は生クリーム方向ではない</a:t>
            </a:r>
          </a:p>
        </p:txBody>
      </p:sp>
      <p:sp>
        <p:nvSpPr>
          <p:cNvPr id="29" name="テキスト ボックス 28">
            <a:extLst>
              <a:ext uri="{FF2B5EF4-FFF2-40B4-BE49-F238E27FC236}">
                <a16:creationId xmlns:a16="http://schemas.microsoft.com/office/drawing/2014/main" id="{6F4C3864-575A-7160-7A27-B18D46F8F9EA}"/>
              </a:ext>
            </a:extLst>
          </p:cNvPr>
          <p:cNvSpPr txBox="1"/>
          <p:nvPr/>
        </p:nvSpPr>
        <p:spPr>
          <a:xfrm>
            <a:off x="8899873" y="3736777"/>
            <a:ext cx="3185487" cy="369332"/>
          </a:xfrm>
          <a:prstGeom prst="rect">
            <a:avLst/>
          </a:prstGeom>
          <a:no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生クリームのベクトルが微小</a:t>
            </a:r>
          </a:p>
        </p:txBody>
      </p:sp>
      <p:sp>
        <p:nvSpPr>
          <p:cNvPr id="2" name="四角形: 角を丸くする 1">
            <a:extLst>
              <a:ext uri="{FF2B5EF4-FFF2-40B4-BE49-F238E27FC236}">
                <a16:creationId xmlns:a16="http://schemas.microsoft.com/office/drawing/2014/main" id="{201AB1A0-B38A-8512-9A7C-8939A56C1C01}"/>
              </a:ext>
            </a:extLst>
          </p:cNvPr>
          <p:cNvSpPr/>
          <p:nvPr/>
        </p:nvSpPr>
        <p:spPr>
          <a:xfrm>
            <a:off x="2900031" y="2024906"/>
            <a:ext cx="1045029" cy="584674"/>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4C543A1E-0BAA-C960-F9DE-F9E3E5BCC720}"/>
              </a:ext>
            </a:extLst>
          </p:cNvPr>
          <p:cNvSpPr/>
          <p:nvPr/>
        </p:nvSpPr>
        <p:spPr>
          <a:xfrm>
            <a:off x="5674498" y="2622403"/>
            <a:ext cx="3369747" cy="28861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7910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F1968C-5B9D-0001-A537-DD29F17BC2F7}"/>
              </a:ext>
            </a:extLst>
          </p:cNvPr>
          <p:cNvSpPr txBox="1"/>
          <p:nvPr/>
        </p:nvSpPr>
        <p:spPr>
          <a:xfrm>
            <a:off x="504050" y="306355"/>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ここまでの手順を確認</a:t>
            </a:r>
          </a:p>
        </p:txBody>
      </p:sp>
      <p:graphicFrame>
        <p:nvGraphicFramePr>
          <p:cNvPr id="4" name="図表 3">
            <a:extLst>
              <a:ext uri="{FF2B5EF4-FFF2-40B4-BE49-F238E27FC236}">
                <a16:creationId xmlns:a16="http://schemas.microsoft.com/office/drawing/2014/main" id="{955853A7-D95B-1143-5C12-FBDABD34501E}"/>
              </a:ext>
            </a:extLst>
          </p:cNvPr>
          <p:cNvGraphicFramePr/>
          <p:nvPr>
            <p:extLst>
              <p:ext uri="{D42A27DB-BD31-4B8C-83A1-F6EECF244321}">
                <p14:modId xmlns:p14="http://schemas.microsoft.com/office/powerpoint/2010/main" val="3675589790"/>
              </p:ext>
            </p:extLst>
          </p:nvPr>
        </p:nvGraphicFramePr>
        <p:xfrm>
          <a:off x="-895350" y="1190625"/>
          <a:ext cx="7677150" cy="5286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40BF05BD-F3D0-5406-5515-4D00C5A907B2}"/>
              </a:ext>
            </a:extLst>
          </p:cNvPr>
          <p:cNvSpPr txBox="1"/>
          <p:nvPr/>
        </p:nvSpPr>
        <p:spPr>
          <a:xfrm>
            <a:off x="5549794" y="1328667"/>
            <a:ext cx="64137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1,2</a:t>
            </a:r>
            <a:r>
              <a:rPr kumimoji="1" lang="ja-JP" altLang="en-US" sz="2400" dirty="0">
                <a:latin typeface="メイリオ" panose="020B0604030504040204" pitchFamily="50" charset="-128"/>
                <a:ea typeface="メイリオ" panose="020B0604030504040204" pitchFamily="50" charset="-128"/>
              </a:rPr>
              <a:t>主成分ベクトルはベクトル空間においてデータが最も散らばる平面を形成する</a:t>
            </a:r>
          </a:p>
        </p:txBody>
      </p:sp>
      <p:sp>
        <p:nvSpPr>
          <p:cNvPr id="7" name="テキスト ボックス 6">
            <a:extLst>
              <a:ext uri="{FF2B5EF4-FFF2-40B4-BE49-F238E27FC236}">
                <a16:creationId xmlns:a16="http://schemas.microsoft.com/office/drawing/2014/main" id="{65B3581A-B3B9-683F-2E02-8D1598F778D8}"/>
              </a:ext>
            </a:extLst>
          </p:cNvPr>
          <p:cNvSpPr txBox="1"/>
          <p:nvPr/>
        </p:nvSpPr>
        <p:spPr>
          <a:xfrm>
            <a:off x="5549794" y="4110354"/>
            <a:ext cx="641379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次元に散らばっていたデータが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次元平面上に</a:t>
            </a:r>
            <a:r>
              <a:rPr kumimoji="1" lang="ja-JP" altLang="en-US" sz="2400" b="1" dirty="0">
                <a:latin typeface="メイリオ" panose="020B0604030504040204" pitchFamily="50" charset="-128"/>
                <a:ea typeface="メイリオ" panose="020B0604030504040204" pitchFamily="50" charset="-128"/>
              </a:rPr>
              <a:t>次元圧縮</a:t>
            </a:r>
            <a:r>
              <a:rPr kumimoji="1" lang="ja-JP" altLang="en-US" sz="2400" dirty="0">
                <a:latin typeface="メイリオ" panose="020B0604030504040204" pitchFamily="50" charset="-128"/>
                <a:ea typeface="メイリオ" panose="020B0604030504040204" pitchFamily="50" charset="-128"/>
              </a:rPr>
              <a:t>（要約）</a:t>
            </a:r>
          </a:p>
        </p:txBody>
      </p:sp>
      <p:sp>
        <p:nvSpPr>
          <p:cNvPr id="8" name="テキスト ボックス 7">
            <a:extLst>
              <a:ext uri="{FF2B5EF4-FFF2-40B4-BE49-F238E27FC236}">
                <a16:creationId xmlns:a16="http://schemas.microsoft.com/office/drawing/2014/main" id="{8AFF660C-71B2-CAF0-0017-1B1734950BCB}"/>
              </a:ext>
            </a:extLst>
          </p:cNvPr>
          <p:cNvSpPr txBox="1"/>
          <p:nvPr/>
        </p:nvSpPr>
        <p:spPr>
          <a:xfrm>
            <a:off x="5649186" y="5667375"/>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データ点の位置を意味解釈可能とする</a:t>
            </a:r>
          </a:p>
        </p:txBody>
      </p:sp>
      <p:sp>
        <p:nvSpPr>
          <p:cNvPr id="6" name="テキスト ボックス 5">
            <a:extLst>
              <a:ext uri="{FF2B5EF4-FFF2-40B4-BE49-F238E27FC236}">
                <a16:creationId xmlns:a16="http://schemas.microsoft.com/office/drawing/2014/main" id="{3F46E5A8-25EF-BD0B-8F4B-92AF7E94E6C6}"/>
              </a:ext>
            </a:extLst>
          </p:cNvPr>
          <p:cNvSpPr txBox="1"/>
          <p:nvPr/>
        </p:nvSpPr>
        <p:spPr>
          <a:xfrm>
            <a:off x="5549794" y="2696656"/>
            <a:ext cx="59659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同様に、第</a:t>
            </a:r>
            <a:r>
              <a:rPr kumimoji="1" lang="en-US" altLang="ja-JP" sz="2400" dirty="0">
                <a:latin typeface="メイリオ" panose="020B0604030504040204" pitchFamily="50" charset="-128"/>
                <a:ea typeface="メイリオ" panose="020B0604030504040204" pitchFamily="50" charset="-128"/>
              </a:rPr>
              <a:t>3,4  </a:t>
            </a:r>
            <a:r>
              <a:rPr kumimoji="1" lang="en-US" altLang="ja-JP" sz="2400" dirty="0" err="1">
                <a:latin typeface="メイリオ" panose="020B0604030504040204" pitchFamily="50" charset="-128"/>
                <a:ea typeface="メイリオ" panose="020B0604030504040204" pitchFamily="50" charset="-128"/>
              </a:rPr>
              <a:t>etc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軸にすることができる</a:t>
            </a:r>
          </a:p>
        </p:txBody>
      </p:sp>
    </p:spTree>
    <p:extLst>
      <p:ext uri="{BB962C8B-B14F-4D97-AF65-F5344CB8AC3E}">
        <p14:creationId xmlns:p14="http://schemas.microsoft.com/office/powerpoint/2010/main" val="2136245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8F5A0-90E9-71C6-A211-DE266F623B94}"/>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99418540-ED2D-A8C4-4E70-23B7E508EBEC}"/>
              </a:ext>
            </a:extLst>
          </p:cNvPr>
          <p:cNvPicPr>
            <a:picLocks noChangeAspect="1"/>
          </p:cNvPicPr>
          <p:nvPr/>
        </p:nvPicPr>
        <p:blipFill>
          <a:blip r:embed="rId2"/>
          <a:stretch>
            <a:fillRect/>
          </a:stretch>
        </p:blipFill>
        <p:spPr>
          <a:xfrm>
            <a:off x="0" y="685265"/>
            <a:ext cx="12101609" cy="6172735"/>
          </a:xfrm>
          <a:prstGeom prst="rect">
            <a:avLst/>
          </a:prstGeom>
        </p:spPr>
      </p:pic>
      <p:sp>
        <p:nvSpPr>
          <p:cNvPr id="4" name="テキスト ボックス 3">
            <a:extLst>
              <a:ext uri="{FF2B5EF4-FFF2-40B4-BE49-F238E27FC236}">
                <a16:creationId xmlns:a16="http://schemas.microsoft.com/office/drawing/2014/main" id="{383477A6-A043-92F7-4A65-25252A13AB38}"/>
              </a:ext>
            </a:extLst>
          </p:cNvPr>
          <p:cNvSpPr txBox="1"/>
          <p:nvPr/>
        </p:nvSpPr>
        <p:spPr>
          <a:xfrm>
            <a:off x="1362270" y="1567190"/>
            <a:ext cx="1019221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次元平面上で明らかにしている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それぞれ平面上のある領域にまとまっている！</a:t>
            </a:r>
          </a:p>
        </p:txBody>
      </p:sp>
      <p:sp>
        <p:nvSpPr>
          <p:cNvPr id="5" name="テキスト ボックス 4">
            <a:extLst>
              <a:ext uri="{FF2B5EF4-FFF2-40B4-BE49-F238E27FC236}">
                <a16:creationId xmlns:a16="http://schemas.microsoft.com/office/drawing/2014/main" id="{B24982D6-5500-F435-75B3-C2414B5D2725}"/>
              </a:ext>
            </a:extLst>
          </p:cNvPr>
          <p:cNvSpPr txBox="1"/>
          <p:nvPr/>
        </p:nvSpPr>
        <p:spPr>
          <a:xfrm>
            <a:off x="718457" y="233265"/>
            <a:ext cx="108542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冒頭で見たものは以上の手順でプログラムを実行したもの</a:t>
            </a:r>
          </a:p>
        </p:txBody>
      </p:sp>
      <p:sp>
        <p:nvSpPr>
          <p:cNvPr id="6" name="テキスト ボックス 5">
            <a:extLst>
              <a:ext uri="{FF2B5EF4-FFF2-40B4-BE49-F238E27FC236}">
                <a16:creationId xmlns:a16="http://schemas.microsoft.com/office/drawing/2014/main" id="{0B007C45-2C08-0B4C-FF43-BB374E457989}"/>
              </a:ext>
            </a:extLst>
          </p:cNvPr>
          <p:cNvSpPr txBox="1"/>
          <p:nvPr/>
        </p:nvSpPr>
        <p:spPr>
          <a:xfrm>
            <a:off x="886408" y="4049486"/>
            <a:ext cx="2789853" cy="1077218"/>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シュー</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焼くので失敗しやすい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FF48E7DE-A188-CE44-B894-29F96F6372C7}"/>
              </a:ext>
            </a:extLst>
          </p:cNvPr>
          <p:cNvSpPr txBox="1"/>
          <p:nvPr/>
        </p:nvSpPr>
        <p:spPr>
          <a:xfrm>
            <a:off x="9571566" y="2694414"/>
            <a:ext cx="1723549" cy="1077218"/>
          </a:xfrm>
          <a:prstGeom prst="rect">
            <a:avLst/>
          </a:prstGeom>
          <a:noFill/>
        </p:spPr>
        <p:txBody>
          <a:bodyPr wrap="none" rtlCol="0">
            <a:spAutoFit/>
          </a:bodyPr>
          <a:lstStyle/>
          <a:p>
            <a:pPr algn="l"/>
            <a:r>
              <a:rPr kumimoji="1" lang="ja-JP" altLang="en-US" sz="2400" dirty="0">
                <a:solidFill>
                  <a:schemeClr val="accent2">
                    <a:lumMod val="75000"/>
                  </a:schemeClr>
                </a:solidFill>
                <a:latin typeface="メイリオ" panose="020B0604030504040204" pitchFamily="50" charset="-128"/>
                <a:ea typeface="メイリオ" panose="020B0604030504040204" pitchFamily="50" charset="-128"/>
              </a:rPr>
              <a:t>杏仁豆腐</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濃厚でトロッ</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杏仁</a:t>
            </a:r>
          </a:p>
        </p:txBody>
      </p:sp>
      <p:sp>
        <p:nvSpPr>
          <p:cNvPr id="8" name="テキスト ボックス 7">
            <a:extLst>
              <a:ext uri="{FF2B5EF4-FFF2-40B4-BE49-F238E27FC236}">
                <a16:creationId xmlns:a16="http://schemas.microsoft.com/office/drawing/2014/main" id="{0E0F55C0-22A0-0F57-E274-B0330E7067A9}"/>
              </a:ext>
            </a:extLst>
          </p:cNvPr>
          <p:cNvSpPr txBox="1"/>
          <p:nvPr/>
        </p:nvSpPr>
        <p:spPr>
          <a:xfrm>
            <a:off x="7940351" y="5403294"/>
            <a:ext cx="2492990" cy="769441"/>
          </a:xfrm>
          <a:prstGeom prst="rect">
            <a:avLst/>
          </a:prstGeom>
          <a:noFill/>
        </p:spPr>
        <p:txBody>
          <a:bodyPr wrap="none" rtlCol="0">
            <a:spAutoFit/>
          </a:bodyPr>
          <a:lstStyle/>
          <a:p>
            <a:pPr algn="l"/>
            <a:r>
              <a:rPr kumimoji="1" lang="ja-JP" altLang="en-US" sz="2400" dirty="0">
                <a:solidFill>
                  <a:srgbClr val="7030A0"/>
                </a:solidFill>
                <a:latin typeface="メイリオ" panose="020B0604030504040204" pitchFamily="50" charset="-128"/>
                <a:ea typeface="メイリオ" panose="020B0604030504040204" pitchFamily="50" charset="-128"/>
              </a:rPr>
              <a:t>プリン</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砂糖、甘い、控え目</a:t>
            </a:r>
          </a:p>
        </p:txBody>
      </p:sp>
      <p:sp>
        <p:nvSpPr>
          <p:cNvPr id="9" name="テキスト ボックス 8">
            <a:extLst>
              <a:ext uri="{FF2B5EF4-FFF2-40B4-BE49-F238E27FC236}">
                <a16:creationId xmlns:a16="http://schemas.microsoft.com/office/drawing/2014/main" id="{DCABB515-6269-5DAB-C2B6-5B592E2796A3}"/>
              </a:ext>
            </a:extLst>
          </p:cNvPr>
          <p:cNvSpPr txBox="1"/>
          <p:nvPr/>
        </p:nvSpPr>
        <p:spPr>
          <a:xfrm>
            <a:off x="7781730" y="4364086"/>
            <a:ext cx="421743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杏仁豆腐、プリンは食後のデザートになるが、シューはそうでない</a:t>
            </a:r>
          </a:p>
        </p:txBody>
      </p:sp>
      <p:sp>
        <p:nvSpPr>
          <p:cNvPr id="10" name="テキスト ボックス 9">
            <a:extLst>
              <a:ext uri="{FF2B5EF4-FFF2-40B4-BE49-F238E27FC236}">
                <a16:creationId xmlns:a16="http://schemas.microsoft.com/office/drawing/2014/main" id="{B1AB71C7-5314-DA48-8B63-22BFB9C4396D}"/>
              </a:ext>
            </a:extLst>
          </p:cNvPr>
          <p:cNvSpPr txBox="1"/>
          <p:nvPr/>
        </p:nvSpPr>
        <p:spPr>
          <a:xfrm>
            <a:off x="3188097" y="991190"/>
            <a:ext cx="28627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70904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26D08B2-C9B9-B64A-74B7-8F7D8AC13DF0}"/>
              </a:ext>
            </a:extLst>
          </p:cNvPr>
          <p:cNvSpPr txBox="1"/>
          <p:nvPr/>
        </p:nvSpPr>
        <p:spPr>
          <a:xfrm>
            <a:off x="689958" y="459198"/>
            <a:ext cx="997526" cy="584775"/>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4" name="テキスト ボックス 3">
            <a:extLst>
              <a:ext uri="{FF2B5EF4-FFF2-40B4-BE49-F238E27FC236}">
                <a16:creationId xmlns:a16="http://schemas.microsoft.com/office/drawing/2014/main" id="{A808260B-512C-76B6-4153-218D6379F192}"/>
              </a:ext>
            </a:extLst>
          </p:cNvPr>
          <p:cNvSpPr txBox="1"/>
          <p:nvPr/>
        </p:nvSpPr>
        <p:spPr>
          <a:xfrm>
            <a:off x="592974" y="1305100"/>
            <a:ext cx="10889673" cy="4801314"/>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1. tsukurepo_pca.py</a:t>
            </a:r>
            <a:r>
              <a:rPr kumimoji="1" lang="ja-JP" altLang="en-US" sz="2000" dirty="0">
                <a:latin typeface="メイリオ" panose="020B0604030504040204" pitchFamily="50" charset="-128"/>
                <a:ea typeface="メイリオ" panose="020B0604030504040204" pitchFamily="50" charset="-128"/>
              </a:rPr>
              <a:t>を修正して、</a:t>
            </a:r>
            <a:r>
              <a:rPr kumimoji="1" lang="en-US" altLang="ja-JP" sz="2000" dirty="0">
                <a:latin typeface="メイリオ" panose="020B0604030504040204" pitchFamily="50" charset="-128"/>
                <a:ea typeface="メイリオ" panose="020B0604030504040204" pitchFamily="50" charset="-128"/>
              </a:rPr>
              <a:t>PC3, PC4</a:t>
            </a:r>
            <a:r>
              <a:rPr kumimoji="1" lang="ja-JP" altLang="en-US" sz="2000" dirty="0">
                <a:latin typeface="メイリオ" panose="020B0604030504040204" pitchFamily="50" charset="-128"/>
                <a:ea typeface="メイリオ" panose="020B0604030504040204" pitchFamily="50" charset="-128"/>
              </a:rPr>
              <a:t>平面を描け</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（バイプロット、寄与率も</a:t>
            </a:r>
            <a:r>
              <a:rPr kumimoji="1" lang="en-US" altLang="ja-JP" sz="2000" dirty="0">
                <a:latin typeface="メイリオ" panose="020B0604030504040204" pitchFamily="50" charset="-128"/>
                <a:ea typeface="メイリオ" panose="020B0604030504040204" pitchFamily="50" charset="-128"/>
              </a:rPr>
              <a:t>PC3,PC4</a:t>
            </a:r>
            <a:r>
              <a:rPr kumimoji="1" lang="ja-JP" altLang="en-US" sz="2000" dirty="0">
                <a:latin typeface="メイリオ" panose="020B0604030504040204" pitchFamily="50" charset="-128"/>
                <a:ea typeface="メイリオ" panose="020B0604030504040204" pitchFamily="50" charset="-128"/>
              </a:rPr>
              <a:t>に対応するように修正せよ）</a:t>
            </a:r>
            <a:endParaRPr kumimoji="1" lang="en-US" altLang="ja-JP" sz="2000" dirty="0">
              <a:latin typeface="メイリオ" panose="020B0604030504040204" pitchFamily="50" charset="-128"/>
              <a:ea typeface="メイリオ" panose="020B0604030504040204" pitchFamily="50" charset="-128"/>
            </a:endParaRP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－分散のとらえ方がいまいちになる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－寄与率が下がる</a:t>
            </a:r>
            <a:endParaRPr kumimoji="1" lang="en-US" altLang="ja-JP" sz="20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大谷翔平のパフォーマンス特徴を</a:t>
            </a:r>
            <a:r>
              <a:rPr kumimoji="1" lang="en-US" altLang="ja-JP" sz="2000" dirty="0">
                <a:latin typeface="メイリオ" panose="020B0604030504040204" pitchFamily="50" charset="-128"/>
                <a:ea typeface="メイリオ" panose="020B0604030504040204" pitchFamily="50" charset="-128"/>
              </a:rPr>
              <a:t>PCA</a:t>
            </a:r>
            <a:r>
              <a:rPr kumimoji="1" lang="ja-JP" altLang="en-US" sz="2000" dirty="0">
                <a:latin typeface="メイリオ" panose="020B0604030504040204" pitchFamily="50" charset="-128"/>
                <a:ea typeface="メイリオ" panose="020B0604030504040204" pitchFamily="50" charset="-128"/>
              </a:rPr>
              <a:t>で平面上に可視化する（勝ち負け別に色づけする）</a:t>
            </a:r>
            <a:endParaRPr kumimoji="1" lang="en-US" altLang="ja-JP" sz="2000"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Shohei2024.csv</a:t>
            </a:r>
            <a:r>
              <a:rPr kumimoji="1" lang="ja-JP" altLang="en-US" dirty="0">
                <a:latin typeface="メイリオ" panose="020B0604030504040204" pitchFamily="50" charset="-128"/>
                <a:ea typeface="メイリオ" panose="020B0604030504040204" pitchFamily="50" charset="-128"/>
              </a:rPr>
              <a:t>の以下のデータで主成分分析をやってみる（</a:t>
            </a:r>
            <a:r>
              <a:rPr kumimoji="1" lang="en-US" altLang="ja-JP" dirty="0">
                <a:latin typeface="メイリオ" panose="020B0604030504040204" pitchFamily="50" charset="-128"/>
                <a:ea typeface="メイリオ" panose="020B0604030504040204" pitchFamily="50" charset="-128"/>
              </a:rPr>
              <a:t>tusukurepo_pca.py</a:t>
            </a:r>
            <a:r>
              <a:rPr kumimoji="1" lang="ja-JP" altLang="en-US" dirty="0">
                <a:latin typeface="メイリオ" panose="020B0604030504040204" pitchFamily="50" charset="-128"/>
                <a:ea typeface="メイリオ" panose="020B0604030504040204" pitchFamily="50" charset="-128"/>
              </a:rPr>
              <a:t>を修正する）</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－ラベル：</a:t>
            </a:r>
            <a:r>
              <a:rPr kumimoji="1" lang="en-US" altLang="ja-JP" dirty="0">
                <a:latin typeface="メイリオ" panose="020B0604030504040204" pitchFamily="50" charset="-128"/>
                <a:ea typeface="メイリオ" panose="020B0604030504040204" pitchFamily="50" charset="-128"/>
              </a:rPr>
              <a:t>W/L</a:t>
            </a:r>
          </a:p>
          <a:p>
            <a:r>
              <a:rPr kumimoji="1" lang="ja-JP" altLang="en-US" dirty="0">
                <a:latin typeface="メイリオ" panose="020B0604030504040204" pitchFamily="50" charset="-128"/>
                <a:ea typeface="メイリオ" panose="020B0604030504040204" pitchFamily="50" charset="-128"/>
              </a:rPr>
              <a:t>　－特徴量：ヒット</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塁打</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３塁打</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ホームラン</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四球</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	デッドボール</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三振	盗塁</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ノーヒット</a:t>
            </a:r>
          </a:p>
          <a:p>
            <a:endParaRPr kumimoji="1" lang="en-US" altLang="ja-JP"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71228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6F32BBF5-D05E-5773-FA85-4C2FE4C260BC}"/>
              </a:ext>
            </a:extLst>
          </p:cNvPr>
          <p:cNvCxnSpPr>
            <a:cxnSpLocks/>
          </p:cNvCxnSpPr>
          <p:nvPr/>
        </p:nvCxnSpPr>
        <p:spPr>
          <a:xfrm>
            <a:off x="3124520" y="322224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B07A25BC-B12B-968E-11A5-8F7E3619BFEE}"/>
              </a:ext>
            </a:extLst>
          </p:cNvPr>
          <p:cNvCxnSpPr>
            <a:cxnSpLocks/>
          </p:cNvCxnSpPr>
          <p:nvPr/>
        </p:nvCxnSpPr>
        <p:spPr>
          <a:xfrm flipH="1">
            <a:off x="1097467" y="518717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F4CCB326-4F91-4BE7-8938-18129ECCAD9F}"/>
              </a:ext>
            </a:extLst>
          </p:cNvPr>
          <p:cNvCxnSpPr>
            <a:cxnSpLocks/>
          </p:cNvCxnSpPr>
          <p:nvPr/>
        </p:nvCxnSpPr>
        <p:spPr>
          <a:xfrm>
            <a:off x="3139410" y="521757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952DB61-675D-227F-2CAF-32ACCBABAE99}"/>
              </a:ext>
            </a:extLst>
          </p:cNvPr>
          <p:cNvSpPr txBox="1"/>
          <p:nvPr/>
        </p:nvSpPr>
        <p:spPr>
          <a:xfrm rot="3925103">
            <a:off x="2982593" y="4434672"/>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B49D9B4B-37E7-DDBE-4291-E5B16BC785A1}"/>
              </a:ext>
            </a:extLst>
          </p:cNvPr>
          <p:cNvSpPr txBox="1"/>
          <p:nvPr/>
        </p:nvSpPr>
        <p:spPr>
          <a:xfrm rot="3925103">
            <a:off x="3582606" y="4384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316DA918-4F26-E0DD-9321-A1D7405A73B1}"/>
              </a:ext>
            </a:extLst>
          </p:cNvPr>
          <p:cNvSpPr txBox="1"/>
          <p:nvPr/>
        </p:nvSpPr>
        <p:spPr>
          <a:xfrm rot="3925103">
            <a:off x="2190733" y="4741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CA52B2B1-9A4D-86D9-5713-9724CA5F17E8}"/>
              </a:ext>
            </a:extLst>
          </p:cNvPr>
          <p:cNvSpPr txBox="1"/>
          <p:nvPr/>
        </p:nvSpPr>
        <p:spPr>
          <a:xfrm rot="3925103">
            <a:off x="2944098" y="4799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407DAE5-62F1-229A-7D79-83A853255E2D}"/>
              </a:ext>
            </a:extLst>
          </p:cNvPr>
          <p:cNvSpPr txBox="1"/>
          <p:nvPr/>
        </p:nvSpPr>
        <p:spPr>
          <a:xfrm rot="3925103">
            <a:off x="3743654" y="50523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361AF2CA-8A93-B82B-9E30-91CD906287C3}"/>
              </a:ext>
            </a:extLst>
          </p:cNvPr>
          <p:cNvSpPr txBox="1"/>
          <p:nvPr/>
        </p:nvSpPr>
        <p:spPr>
          <a:xfrm rot="3925103">
            <a:off x="3666868" y="44890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4458D795-FB29-571D-9248-BA0A3962F207}"/>
              </a:ext>
            </a:extLst>
          </p:cNvPr>
          <p:cNvSpPr txBox="1"/>
          <p:nvPr/>
        </p:nvSpPr>
        <p:spPr>
          <a:xfrm rot="3925103">
            <a:off x="2875752" y="4755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84C2C09A-852A-DBE5-2974-F30CE89B1148}"/>
              </a:ext>
            </a:extLst>
          </p:cNvPr>
          <p:cNvSpPr txBox="1"/>
          <p:nvPr/>
        </p:nvSpPr>
        <p:spPr>
          <a:xfrm rot="3925103">
            <a:off x="3275610" y="51441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7ACA15D-5310-9722-5003-4FA68C4DD71E}"/>
              </a:ext>
            </a:extLst>
          </p:cNvPr>
          <p:cNvSpPr txBox="1"/>
          <p:nvPr/>
        </p:nvSpPr>
        <p:spPr>
          <a:xfrm rot="3925103">
            <a:off x="3887429" y="48881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DAC05F71-8178-B3C6-9582-BF5799DF37C1}"/>
              </a:ext>
            </a:extLst>
          </p:cNvPr>
          <p:cNvSpPr txBox="1"/>
          <p:nvPr/>
        </p:nvSpPr>
        <p:spPr>
          <a:xfrm rot="3925103">
            <a:off x="2674333" y="48853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3D909CF5-D699-DCFE-B886-001B1B8516F1}"/>
              </a:ext>
            </a:extLst>
          </p:cNvPr>
          <p:cNvSpPr txBox="1"/>
          <p:nvPr/>
        </p:nvSpPr>
        <p:spPr>
          <a:xfrm rot="3925103">
            <a:off x="2671203" y="5329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B21E8FCE-EF64-71A3-CC9C-7A4BA3B126A8}"/>
              </a:ext>
            </a:extLst>
          </p:cNvPr>
          <p:cNvSpPr txBox="1"/>
          <p:nvPr/>
        </p:nvSpPr>
        <p:spPr>
          <a:xfrm rot="3925103">
            <a:off x="2788683" y="4617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1DC91A5F-14F2-17D6-965D-7AB9242A98A5}"/>
              </a:ext>
            </a:extLst>
          </p:cNvPr>
          <p:cNvSpPr txBox="1"/>
          <p:nvPr/>
        </p:nvSpPr>
        <p:spPr>
          <a:xfrm rot="3925103">
            <a:off x="2382330" y="532655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AF082BBB-374E-0E82-08FB-CE47B153CFB3}"/>
              </a:ext>
            </a:extLst>
          </p:cNvPr>
          <p:cNvSpPr txBox="1"/>
          <p:nvPr/>
        </p:nvSpPr>
        <p:spPr>
          <a:xfrm rot="3925103">
            <a:off x="2988800" y="5440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D7C851D4-C4DA-E1D6-C6C3-4913B90F107B}"/>
              </a:ext>
            </a:extLst>
          </p:cNvPr>
          <p:cNvSpPr txBox="1"/>
          <p:nvPr/>
        </p:nvSpPr>
        <p:spPr>
          <a:xfrm rot="3925103">
            <a:off x="3230669" y="48244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BBE86B92-814E-BD7A-06A7-4DA51A614C0C}"/>
              </a:ext>
            </a:extLst>
          </p:cNvPr>
          <p:cNvSpPr txBox="1"/>
          <p:nvPr/>
        </p:nvSpPr>
        <p:spPr>
          <a:xfrm rot="3925103">
            <a:off x="2913601" y="51224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C4DE1150-752F-3673-20C1-5258DD61293A}"/>
              </a:ext>
            </a:extLst>
          </p:cNvPr>
          <p:cNvSpPr txBox="1"/>
          <p:nvPr/>
        </p:nvSpPr>
        <p:spPr>
          <a:xfrm rot="3925103">
            <a:off x="3621702" y="4822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676EAFEA-9CD1-B283-6859-FEC165D85657}"/>
              </a:ext>
            </a:extLst>
          </p:cNvPr>
          <p:cNvSpPr txBox="1"/>
          <p:nvPr/>
        </p:nvSpPr>
        <p:spPr>
          <a:xfrm rot="3925103">
            <a:off x="2664398" y="51831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1983F2D-CBD6-5969-A1EB-43646B5700AA}"/>
              </a:ext>
            </a:extLst>
          </p:cNvPr>
          <p:cNvSpPr txBox="1"/>
          <p:nvPr/>
        </p:nvSpPr>
        <p:spPr>
          <a:xfrm rot="3925103">
            <a:off x="2571741" y="55771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83A04A1F-A4A0-6932-3ED2-C5469DF9E2A8}"/>
              </a:ext>
            </a:extLst>
          </p:cNvPr>
          <p:cNvSpPr txBox="1"/>
          <p:nvPr/>
        </p:nvSpPr>
        <p:spPr>
          <a:xfrm rot="3925103">
            <a:off x="2449381" y="4780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12E298D5-231F-F55E-87D0-E3C3EAD16DB4}"/>
              </a:ext>
            </a:extLst>
          </p:cNvPr>
          <p:cNvSpPr txBox="1"/>
          <p:nvPr/>
        </p:nvSpPr>
        <p:spPr>
          <a:xfrm rot="3925103">
            <a:off x="2953662" y="5204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9100C632-35F2-FB54-9163-6CE825BAA59D}"/>
              </a:ext>
            </a:extLst>
          </p:cNvPr>
          <p:cNvSpPr txBox="1"/>
          <p:nvPr/>
        </p:nvSpPr>
        <p:spPr>
          <a:xfrm rot="3925103">
            <a:off x="2695360" y="4612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50D533E9-EA2C-72AA-421E-90EE126D0C3C}"/>
              </a:ext>
            </a:extLst>
          </p:cNvPr>
          <p:cNvSpPr txBox="1"/>
          <p:nvPr/>
        </p:nvSpPr>
        <p:spPr>
          <a:xfrm rot="3925103">
            <a:off x="2485618" y="52965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A65B5B3-7AE8-9798-E370-197612AA6A12}"/>
              </a:ext>
            </a:extLst>
          </p:cNvPr>
          <p:cNvSpPr txBox="1"/>
          <p:nvPr/>
        </p:nvSpPr>
        <p:spPr>
          <a:xfrm rot="3925103">
            <a:off x="3097437" y="50405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D24F5829-E959-BA22-2540-DF9B9EAC8941}"/>
              </a:ext>
            </a:extLst>
          </p:cNvPr>
          <p:cNvSpPr txBox="1"/>
          <p:nvPr/>
        </p:nvSpPr>
        <p:spPr>
          <a:xfrm rot="3925103">
            <a:off x="1884341" y="50377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6EDABE44-5FFD-4BAD-2BC7-C6BE1B7888A4}"/>
              </a:ext>
            </a:extLst>
          </p:cNvPr>
          <p:cNvSpPr txBox="1"/>
          <p:nvPr/>
        </p:nvSpPr>
        <p:spPr>
          <a:xfrm rot="3925103">
            <a:off x="2490811" y="51865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5409EB7-62EB-AD16-3AA1-5D1827164912}"/>
              </a:ext>
            </a:extLst>
          </p:cNvPr>
          <p:cNvSpPr txBox="1"/>
          <p:nvPr/>
        </p:nvSpPr>
        <p:spPr>
          <a:xfrm rot="3925103">
            <a:off x="2201938" y="51836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C17BC11C-FA11-6E4E-756E-97882B01188D}"/>
              </a:ext>
            </a:extLst>
          </p:cNvPr>
          <p:cNvSpPr txBox="1"/>
          <p:nvPr/>
        </p:nvSpPr>
        <p:spPr>
          <a:xfrm rot="3925103">
            <a:off x="2198808" y="55924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A95A00D1-7445-7219-EBEE-76B5F841DA73}"/>
              </a:ext>
            </a:extLst>
          </p:cNvPr>
          <p:cNvSpPr txBox="1"/>
          <p:nvPr/>
        </p:nvSpPr>
        <p:spPr>
          <a:xfrm rot="3925103">
            <a:off x="2735952" y="4805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C7D265F0-59F7-B816-8EC1-D791D5B64B1A}"/>
              </a:ext>
            </a:extLst>
          </p:cNvPr>
          <p:cNvSpPr txBox="1"/>
          <p:nvPr/>
        </p:nvSpPr>
        <p:spPr>
          <a:xfrm rot="3925103">
            <a:off x="2123609" y="52748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67D1F88-C355-7B33-3BE5-A60D8870EB67}"/>
              </a:ext>
            </a:extLst>
          </p:cNvPr>
          <p:cNvSpPr txBox="1"/>
          <p:nvPr/>
        </p:nvSpPr>
        <p:spPr>
          <a:xfrm rot="3925103">
            <a:off x="2831710" y="497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A1D540A6-58E3-4AEB-ADF4-A5474C179CD6}"/>
              </a:ext>
            </a:extLst>
          </p:cNvPr>
          <p:cNvSpPr txBox="1"/>
          <p:nvPr/>
        </p:nvSpPr>
        <p:spPr>
          <a:xfrm rot="3925103">
            <a:off x="3582863" y="418585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8E0739E-0C94-DCB5-8DDB-F313FB18AB7F}"/>
              </a:ext>
            </a:extLst>
          </p:cNvPr>
          <p:cNvSpPr txBox="1"/>
          <p:nvPr/>
        </p:nvSpPr>
        <p:spPr>
          <a:xfrm rot="3925103">
            <a:off x="4566599" y="37747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127E08B-6DBC-1C37-342A-E65B244103B5}"/>
              </a:ext>
            </a:extLst>
          </p:cNvPr>
          <p:cNvSpPr txBox="1"/>
          <p:nvPr/>
        </p:nvSpPr>
        <p:spPr>
          <a:xfrm rot="3925103">
            <a:off x="4012090" y="42347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004217D-6AB3-59FC-B18E-318760DFB79D}"/>
              </a:ext>
            </a:extLst>
          </p:cNvPr>
          <p:cNvSpPr txBox="1"/>
          <p:nvPr/>
        </p:nvSpPr>
        <p:spPr>
          <a:xfrm rot="3925103">
            <a:off x="3118075" y="43640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EB5347E-32D3-CDC4-0588-62E955DFC46D}"/>
              </a:ext>
            </a:extLst>
          </p:cNvPr>
          <p:cNvSpPr txBox="1"/>
          <p:nvPr/>
        </p:nvSpPr>
        <p:spPr>
          <a:xfrm rot="3925103">
            <a:off x="4301354" y="42563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88B57AEA-0BB5-C330-7943-69A4E225BC75}"/>
              </a:ext>
            </a:extLst>
          </p:cNvPr>
          <p:cNvSpPr txBox="1"/>
          <p:nvPr/>
        </p:nvSpPr>
        <p:spPr>
          <a:xfrm rot="3925103">
            <a:off x="4156335" y="393547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FAAAF128-9BDD-8A09-9B03-03A4F1D314AE}"/>
              </a:ext>
            </a:extLst>
          </p:cNvPr>
          <p:cNvSpPr txBox="1"/>
          <p:nvPr/>
        </p:nvSpPr>
        <p:spPr>
          <a:xfrm rot="3925103">
            <a:off x="4090485" y="46434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5FE57AC8-2D24-DA18-B896-32C6B5943D06}"/>
              </a:ext>
            </a:extLst>
          </p:cNvPr>
          <p:cNvSpPr txBox="1"/>
          <p:nvPr/>
        </p:nvSpPr>
        <p:spPr>
          <a:xfrm rot="3925103">
            <a:off x="4445129" y="40921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406C9615-5061-2A59-A2C9-179209ED40C7}"/>
              </a:ext>
            </a:extLst>
          </p:cNvPr>
          <p:cNvSpPr txBox="1"/>
          <p:nvPr/>
        </p:nvSpPr>
        <p:spPr>
          <a:xfrm rot="3925103">
            <a:off x="3686498" y="40627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D6E203DC-4531-29A3-B37F-FF19125E75E4}"/>
              </a:ext>
            </a:extLst>
          </p:cNvPr>
          <p:cNvSpPr txBox="1"/>
          <p:nvPr/>
        </p:nvSpPr>
        <p:spPr>
          <a:xfrm rot="3925103">
            <a:off x="3211093" y="46192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CA7EFB85-D2A2-2AF0-356E-0F76F5223836}"/>
              </a:ext>
            </a:extLst>
          </p:cNvPr>
          <p:cNvSpPr txBox="1"/>
          <p:nvPr/>
        </p:nvSpPr>
        <p:spPr>
          <a:xfrm rot="3925103">
            <a:off x="3337568" y="40075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D9D5E9E-0AFF-4049-1CFF-B03391A876FB}"/>
              </a:ext>
            </a:extLst>
          </p:cNvPr>
          <p:cNvSpPr txBox="1"/>
          <p:nvPr/>
        </p:nvSpPr>
        <p:spPr>
          <a:xfrm rot="3925103">
            <a:off x="2962660" y="41818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DD254DCE-5964-38D1-CBE5-64FDC8EC2A20}"/>
              </a:ext>
            </a:extLst>
          </p:cNvPr>
          <p:cNvSpPr txBox="1"/>
          <p:nvPr/>
        </p:nvSpPr>
        <p:spPr>
          <a:xfrm rot="3925103">
            <a:off x="3404646" y="43892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50A89886-AA32-66CB-83A8-27330E97570F}"/>
              </a:ext>
            </a:extLst>
          </p:cNvPr>
          <p:cNvSpPr txBox="1"/>
          <p:nvPr/>
        </p:nvSpPr>
        <p:spPr>
          <a:xfrm rot="3925103">
            <a:off x="3728476" y="46216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6F4F9385-4D84-4CDA-3E03-6292ACCDA5F8}"/>
              </a:ext>
            </a:extLst>
          </p:cNvPr>
          <p:cNvSpPr txBox="1"/>
          <p:nvPr/>
        </p:nvSpPr>
        <p:spPr>
          <a:xfrm rot="3925103">
            <a:off x="3852829" y="40827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8C6E72E-AB8A-5016-18BF-5EA823095449}"/>
              </a:ext>
            </a:extLst>
          </p:cNvPr>
          <p:cNvSpPr txBox="1"/>
          <p:nvPr/>
        </p:nvSpPr>
        <p:spPr>
          <a:xfrm rot="3925103">
            <a:off x="3479273" y="46824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2B1F5083-8F2C-2D20-8F4F-11782C18B6DC}"/>
              </a:ext>
            </a:extLst>
          </p:cNvPr>
          <p:cNvSpPr txBox="1"/>
          <p:nvPr/>
        </p:nvSpPr>
        <p:spPr>
          <a:xfrm rot="3925103">
            <a:off x="3768537" y="47040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C4C83A26-A6FD-CD2F-800F-7DC2A7596EA7}"/>
              </a:ext>
            </a:extLst>
          </p:cNvPr>
          <p:cNvSpPr txBox="1"/>
          <p:nvPr/>
        </p:nvSpPr>
        <p:spPr>
          <a:xfrm rot="3925103">
            <a:off x="3300493" y="47958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2B5B5881-4B7B-78BD-1CAD-02F48FBC5DCC}"/>
              </a:ext>
            </a:extLst>
          </p:cNvPr>
          <p:cNvSpPr txBox="1"/>
          <p:nvPr/>
        </p:nvSpPr>
        <p:spPr>
          <a:xfrm rot="3925103">
            <a:off x="3597987" y="4549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BBE349C4-1596-91F7-68F5-E1E9D9E7B79C}"/>
              </a:ext>
            </a:extLst>
          </p:cNvPr>
          <p:cNvSpPr txBox="1"/>
          <p:nvPr/>
        </p:nvSpPr>
        <p:spPr>
          <a:xfrm rot="3925103">
            <a:off x="3332260" y="4483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56" name="直線矢印コネクタ 55">
            <a:extLst>
              <a:ext uri="{FF2B5EF4-FFF2-40B4-BE49-F238E27FC236}">
                <a16:creationId xmlns:a16="http://schemas.microsoft.com/office/drawing/2014/main" id="{989D9C9A-983E-90EC-8177-8CBB3A5155AB}"/>
              </a:ext>
            </a:extLst>
          </p:cNvPr>
          <p:cNvCxnSpPr>
            <a:cxnSpLocks/>
          </p:cNvCxnSpPr>
          <p:nvPr/>
        </p:nvCxnSpPr>
        <p:spPr>
          <a:xfrm flipH="1" flipV="1">
            <a:off x="3044916" y="3859746"/>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1FA60035-5836-07C0-0459-7333D66F9035}"/>
              </a:ext>
            </a:extLst>
          </p:cNvPr>
          <p:cNvCxnSpPr>
            <a:cxnSpLocks/>
          </p:cNvCxnSpPr>
          <p:nvPr/>
        </p:nvCxnSpPr>
        <p:spPr>
          <a:xfrm flipV="1">
            <a:off x="3278981" y="4289565"/>
            <a:ext cx="615469" cy="11233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 name="矢印: 右 57">
            <a:extLst>
              <a:ext uri="{FF2B5EF4-FFF2-40B4-BE49-F238E27FC236}">
                <a16:creationId xmlns:a16="http://schemas.microsoft.com/office/drawing/2014/main" id="{84F2961B-8922-D3B3-B41A-AA874205BC8B}"/>
              </a:ext>
            </a:extLst>
          </p:cNvPr>
          <p:cNvSpPr/>
          <p:nvPr/>
        </p:nvSpPr>
        <p:spPr>
          <a:xfrm rot="19874238">
            <a:off x="1905075" y="477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D3E14DD7-A571-3171-E000-FB46BE6A714D}"/>
              </a:ext>
            </a:extLst>
          </p:cNvPr>
          <p:cNvSpPr txBox="1"/>
          <p:nvPr/>
        </p:nvSpPr>
        <p:spPr>
          <a:xfrm>
            <a:off x="2337030" y="281780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60" name="テキスト ボックス 59">
            <a:extLst>
              <a:ext uri="{FF2B5EF4-FFF2-40B4-BE49-F238E27FC236}">
                <a16:creationId xmlns:a16="http://schemas.microsoft.com/office/drawing/2014/main" id="{AC8997DD-C639-95B2-BDCD-DACB13605D44}"/>
              </a:ext>
            </a:extLst>
          </p:cNvPr>
          <p:cNvSpPr txBox="1"/>
          <p:nvPr/>
        </p:nvSpPr>
        <p:spPr>
          <a:xfrm>
            <a:off x="4524024" y="619749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61" name="テキスト ボックス 60">
            <a:extLst>
              <a:ext uri="{FF2B5EF4-FFF2-40B4-BE49-F238E27FC236}">
                <a16:creationId xmlns:a16="http://schemas.microsoft.com/office/drawing/2014/main" id="{B431BC7B-529C-266F-16F8-59829DDD19A5}"/>
              </a:ext>
            </a:extLst>
          </p:cNvPr>
          <p:cNvSpPr txBox="1"/>
          <p:nvPr/>
        </p:nvSpPr>
        <p:spPr>
          <a:xfrm>
            <a:off x="662539" y="63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62" name="テキスト ボックス 61">
            <a:extLst>
              <a:ext uri="{FF2B5EF4-FFF2-40B4-BE49-F238E27FC236}">
                <a16:creationId xmlns:a16="http://schemas.microsoft.com/office/drawing/2014/main" id="{D6892BAD-E8D5-401F-CDD4-370AF59308AF}"/>
              </a:ext>
            </a:extLst>
          </p:cNvPr>
          <p:cNvSpPr txBox="1"/>
          <p:nvPr/>
        </p:nvSpPr>
        <p:spPr>
          <a:xfrm>
            <a:off x="5085864" y="385974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63" name="テキスト ボックス 62">
            <a:extLst>
              <a:ext uri="{FF2B5EF4-FFF2-40B4-BE49-F238E27FC236}">
                <a16:creationId xmlns:a16="http://schemas.microsoft.com/office/drawing/2014/main" id="{3CAE8A11-4E41-1665-0B83-4098F5E3EDDD}"/>
              </a:ext>
            </a:extLst>
          </p:cNvPr>
          <p:cNvSpPr txBox="1"/>
          <p:nvPr/>
        </p:nvSpPr>
        <p:spPr>
          <a:xfrm>
            <a:off x="2348737" y="354221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64" name="テキスト ボックス 63">
            <a:extLst>
              <a:ext uri="{FF2B5EF4-FFF2-40B4-BE49-F238E27FC236}">
                <a16:creationId xmlns:a16="http://schemas.microsoft.com/office/drawing/2014/main" id="{764548A2-5101-170C-35DD-296D52655B77}"/>
              </a:ext>
            </a:extLst>
          </p:cNvPr>
          <p:cNvSpPr txBox="1"/>
          <p:nvPr/>
        </p:nvSpPr>
        <p:spPr>
          <a:xfrm>
            <a:off x="3534432" y="3801408"/>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65" name="テキスト ボックス 64">
            <a:extLst>
              <a:ext uri="{FF2B5EF4-FFF2-40B4-BE49-F238E27FC236}">
                <a16:creationId xmlns:a16="http://schemas.microsoft.com/office/drawing/2014/main" id="{1B791993-A57F-D71D-BAB2-2D1563886ED2}"/>
              </a:ext>
            </a:extLst>
          </p:cNvPr>
          <p:cNvSpPr txBox="1"/>
          <p:nvPr/>
        </p:nvSpPr>
        <p:spPr>
          <a:xfrm>
            <a:off x="279011" y="149106"/>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＜参考＞主成分ベクトルとデータ行列</a:t>
            </a:r>
          </a:p>
        </p:txBody>
      </p:sp>
      <p:sp>
        <p:nvSpPr>
          <p:cNvPr id="66" name="テキスト ボックス 65">
            <a:extLst>
              <a:ext uri="{FF2B5EF4-FFF2-40B4-BE49-F238E27FC236}">
                <a16:creationId xmlns:a16="http://schemas.microsoft.com/office/drawing/2014/main" id="{19CA049A-E668-D1E8-1F26-1A8A7E773EC4}"/>
              </a:ext>
            </a:extLst>
          </p:cNvPr>
          <p:cNvSpPr txBox="1"/>
          <p:nvPr/>
        </p:nvSpPr>
        <p:spPr>
          <a:xfrm>
            <a:off x="259856" y="772579"/>
            <a:ext cx="11424686"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次元特徴量の空間には最大</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個の主成分ベクトルが引ける（以下の例：</a:t>
            </a:r>
            <a:r>
              <a:rPr kumimoji="1" lang="en-US" altLang="ja-JP" sz="2400" dirty="0">
                <a:latin typeface="メイリオ" panose="020B0604030504040204" pitchFamily="50" charset="-128"/>
                <a:ea typeface="メイリオ" panose="020B0604030504040204" pitchFamily="50" charset="-128"/>
              </a:rPr>
              <a:t>n=3</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もし、データ数</a:t>
            </a:r>
            <a:r>
              <a:rPr kumimoji="1" lang="en-US" altLang="ja-JP" sz="2400" dirty="0">
                <a:latin typeface="メイリオ" panose="020B0604030504040204" pitchFamily="50" charset="-128"/>
                <a:ea typeface="メイリオ" panose="020B0604030504040204" pitchFamily="50" charset="-128"/>
              </a:rPr>
              <a:t>m &lt; n </a:t>
            </a:r>
            <a:r>
              <a:rPr kumimoji="1" lang="ja-JP" altLang="en-US" sz="2400" dirty="0">
                <a:latin typeface="メイリオ" panose="020B0604030504040204" pitchFamily="50" charset="-128"/>
                <a:ea typeface="メイリオ" panose="020B0604030504040204" pitchFamily="50" charset="-128"/>
              </a:rPr>
              <a:t>となったら。。例えば、</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次元空間上でデータが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直交する散らばり方向（主成分ベクトル）は２つまで（右図）→</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次元空間上で平面を形成するから</a:t>
            </a:r>
            <a:endParaRPr kumimoji="1" lang="en-US" altLang="ja-JP" sz="2400" dirty="0">
              <a:latin typeface="メイリオ" panose="020B0604030504040204" pitchFamily="50" charset="-128"/>
              <a:ea typeface="メイリオ" panose="020B0604030504040204" pitchFamily="50" charset="-128"/>
            </a:endParaRPr>
          </a:p>
        </p:txBody>
      </p:sp>
      <p:cxnSp>
        <p:nvCxnSpPr>
          <p:cNvPr id="67" name="直線コネクタ 66">
            <a:extLst>
              <a:ext uri="{FF2B5EF4-FFF2-40B4-BE49-F238E27FC236}">
                <a16:creationId xmlns:a16="http://schemas.microsoft.com/office/drawing/2014/main" id="{69D9425A-F59F-4265-7C9D-D81EE48149B6}"/>
              </a:ext>
            </a:extLst>
          </p:cNvPr>
          <p:cNvCxnSpPr>
            <a:cxnSpLocks/>
          </p:cNvCxnSpPr>
          <p:nvPr/>
        </p:nvCxnSpPr>
        <p:spPr>
          <a:xfrm>
            <a:off x="8837961" y="3048071"/>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BBE7A410-C5BC-3737-4FD6-32A1C4DC205F}"/>
              </a:ext>
            </a:extLst>
          </p:cNvPr>
          <p:cNvCxnSpPr>
            <a:cxnSpLocks/>
          </p:cNvCxnSpPr>
          <p:nvPr/>
        </p:nvCxnSpPr>
        <p:spPr>
          <a:xfrm flipH="1">
            <a:off x="6810908" y="5013010"/>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BAF209D5-0AF0-F7E5-0482-A803FF421C0A}"/>
              </a:ext>
            </a:extLst>
          </p:cNvPr>
          <p:cNvCxnSpPr>
            <a:cxnSpLocks/>
          </p:cNvCxnSpPr>
          <p:nvPr/>
        </p:nvCxnSpPr>
        <p:spPr>
          <a:xfrm>
            <a:off x="8852851" y="5043403"/>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B5B28509-7752-3573-302B-24E18538D92B}"/>
              </a:ext>
            </a:extLst>
          </p:cNvPr>
          <p:cNvSpPr txBox="1"/>
          <p:nvPr/>
        </p:nvSpPr>
        <p:spPr>
          <a:xfrm rot="3925103">
            <a:off x="9622592" y="40043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E6C548E4-CE5A-A0B7-6FC8-B8618950EAA3}"/>
              </a:ext>
            </a:extLst>
          </p:cNvPr>
          <p:cNvSpPr txBox="1"/>
          <p:nvPr/>
        </p:nvSpPr>
        <p:spPr>
          <a:xfrm rot="3925103">
            <a:off x="8944110" y="465030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1" name="テキスト ボックス 110">
            <a:extLst>
              <a:ext uri="{FF2B5EF4-FFF2-40B4-BE49-F238E27FC236}">
                <a16:creationId xmlns:a16="http://schemas.microsoft.com/office/drawing/2014/main" id="{C76ED69E-2C08-1B9A-78C3-DF1526DDC339}"/>
              </a:ext>
            </a:extLst>
          </p:cNvPr>
          <p:cNvSpPr txBox="1"/>
          <p:nvPr/>
        </p:nvSpPr>
        <p:spPr>
          <a:xfrm rot="3925103">
            <a:off x="8576255" y="51206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2FA97D5B-FB41-7B22-8491-844059F4B533}"/>
              </a:ext>
            </a:extLst>
          </p:cNvPr>
          <p:cNvSpPr txBox="1"/>
          <p:nvPr/>
        </p:nvSpPr>
        <p:spPr>
          <a:xfrm rot="3925103">
            <a:off x="9013934" y="46216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矢印: 右 122">
            <a:extLst>
              <a:ext uri="{FF2B5EF4-FFF2-40B4-BE49-F238E27FC236}">
                <a16:creationId xmlns:a16="http://schemas.microsoft.com/office/drawing/2014/main" id="{D1F87941-D346-51B0-C34B-B70EF85B7B2B}"/>
              </a:ext>
            </a:extLst>
          </p:cNvPr>
          <p:cNvSpPr/>
          <p:nvPr/>
        </p:nvSpPr>
        <p:spPr>
          <a:xfrm rot="19874238">
            <a:off x="7618516" y="4601745"/>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C57769A9-0152-751E-B88A-A5023DB37CEF}"/>
              </a:ext>
            </a:extLst>
          </p:cNvPr>
          <p:cNvSpPr txBox="1"/>
          <p:nvPr/>
        </p:nvSpPr>
        <p:spPr>
          <a:xfrm>
            <a:off x="8050471" y="264363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25" name="テキスト ボックス 124">
            <a:extLst>
              <a:ext uri="{FF2B5EF4-FFF2-40B4-BE49-F238E27FC236}">
                <a16:creationId xmlns:a16="http://schemas.microsoft.com/office/drawing/2014/main" id="{C6E537A0-E575-BA15-206B-9FF73BE9B7E4}"/>
              </a:ext>
            </a:extLst>
          </p:cNvPr>
          <p:cNvSpPr txBox="1"/>
          <p:nvPr/>
        </p:nvSpPr>
        <p:spPr>
          <a:xfrm>
            <a:off x="10237465" y="602332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26" name="テキスト ボックス 125">
            <a:extLst>
              <a:ext uri="{FF2B5EF4-FFF2-40B4-BE49-F238E27FC236}">
                <a16:creationId xmlns:a16="http://schemas.microsoft.com/office/drawing/2014/main" id="{8E8D2D6F-AED6-77EA-B97D-71A9A732FCEA}"/>
              </a:ext>
            </a:extLst>
          </p:cNvPr>
          <p:cNvSpPr txBox="1"/>
          <p:nvPr/>
        </p:nvSpPr>
        <p:spPr>
          <a:xfrm>
            <a:off x="6375980" y="613144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27" name="テキスト ボックス 126">
            <a:extLst>
              <a:ext uri="{FF2B5EF4-FFF2-40B4-BE49-F238E27FC236}">
                <a16:creationId xmlns:a16="http://schemas.microsoft.com/office/drawing/2014/main" id="{4C8DFA53-EA94-7ED0-A76C-93D101BB3314}"/>
              </a:ext>
            </a:extLst>
          </p:cNvPr>
          <p:cNvSpPr txBox="1"/>
          <p:nvPr/>
        </p:nvSpPr>
        <p:spPr>
          <a:xfrm>
            <a:off x="10799305" y="368557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28" name="テキスト ボックス 127">
            <a:extLst>
              <a:ext uri="{FF2B5EF4-FFF2-40B4-BE49-F238E27FC236}">
                <a16:creationId xmlns:a16="http://schemas.microsoft.com/office/drawing/2014/main" id="{73E3F706-B1AF-CB03-632B-0F584422CD83}"/>
              </a:ext>
            </a:extLst>
          </p:cNvPr>
          <p:cNvSpPr txBox="1"/>
          <p:nvPr/>
        </p:nvSpPr>
        <p:spPr>
          <a:xfrm>
            <a:off x="8062178" y="3368045"/>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cxnSp>
        <p:nvCxnSpPr>
          <p:cNvPr id="130" name="直線矢印コネクタ 129">
            <a:extLst>
              <a:ext uri="{FF2B5EF4-FFF2-40B4-BE49-F238E27FC236}">
                <a16:creationId xmlns:a16="http://schemas.microsoft.com/office/drawing/2014/main" id="{7E46F021-2F53-C72F-AAFA-7413D3319195}"/>
              </a:ext>
            </a:extLst>
          </p:cNvPr>
          <p:cNvCxnSpPr>
            <a:cxnSpLocks/>
          </p:cNvCxnSpPr>
          <p:nvPr/>
        </p:nvCxnSpPr>
        <p:spPr>
          <a:xfrm flipH="1" flipV="1">
            <a:off x="8676811" y="3694431"/>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1" name="正方形/長方形 130">
            <a:extLst>
              <a:ext uri="{FF2B5EF4-FFF2-40B4-BE49-F238E27FC236}">
                <a16:creationId xmlns:a16="http://schemas.microsoft.com/office/drawing/2014/main" id="{45D9FE30-61AE-5B61-C4FD-2C571028DAA5}"/>
              </a:ext>
            </a:extLst>
          </p:cNvPr>
          <p:cNvSpPr/>
          <p:nvPr/>
        </p:nvSpPr>
        <p:spPr>
          <a:xfrm rot="19972357">
            <a:off x="7412509" y="4201709"/>
            <a:ext cx="3121670" cy="1259311"/>
          </a:xfrm>
          <a:prstGeom prst="rect">
            <a:avLst/>
          </a:prstGeom>
          <a:solidFill>
            <a:srgbClr val="4472C4">
              <a:alpha val="4392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6510B0D3-829C-E0AA-3CBA-7D45C53CD8A2}"/>
              </a:ext>
            </a:extLst>
          </p:cNvPr>
          <p:cNvSpPr txBox="1"/>
          <p:nvPr/>
        </p:nvSpPr>
        <p:spPr>
          <a:xfrm>
            <a:off x="5975371" y="2397650"/>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ケース１</a:t>
            </a:r>
          </a:p>
        </p:txBody>
      </p:sp>
    </p:spTree>
    <p:extLst>
      <p:ext uri="{BB962C8B-B14F-4D97-AF65-F5344CB8AC3E}">
        <p14:creationId xmlns:p14="http://schemas.microsoft.com/office/powerpoint/2010/main" val="977298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矢印: 右 10">
            <a:extLst>
              <a:ext uri="{FF2B5EF4-FFF2-40B4-BE49-F238E27FC236}">
                <a16:creationId xmlns:a16="http://schemas.microsoft.com/office/drawing/2014/main" id="{47312E6B-F1E8-A5B1-B72D-A1415B37EA38}"/>
              </a:ext>
            </a:extLst>
          </p:cNvPr>
          <p:cNvSpPr/>
          <p:nvPr/>
        </p:nvSpPr>
        <p:spPr>
          <a:xfrm rot="19874238">
            <a:off x="1979716" y="4135019"/>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30EDC6FA-1223-3AE4-E53B-512E92408C24}"/>
              </a:ext>
            </a:extLst>
          </p:cNvPr>
          <p:cNvSpPr txBox="1"/>
          <p:nvPr/>
        </p:nvSpPr>
        <p:spPr>
          <a:xfrm>
            <a:off x="609600" y="44767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0B22691C-67FD-06BB-CBC1-D00BFD9CB103}"/>
              </a:ext>
            </a:extLst>
          </p:cNvPr>
          <p:cNvSpPr txBox="1"/>
          <p:nvPr/>
        </p:nvSpPr>
        <p:spPr>
          <a:xfrm>
            <a:off x="609600" y="984881"/>
            <a:ext cx="6684843" cy="830997"/>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つの主成分ベクトル上に並ぶ場合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散らばり方向（主成分ベクトル）は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つだけ</a:t>
            </a:r>
          </a:p>
        </p:txBody>
      </p:sp>
      <p:cxnSp>
        <p:nvCxnSpPr>
          <p:cNvPr id="4" name="直線コネクタ 3">
            <a:extLst>
              <a:ext uri="{FF2B5EF4-FFF2-40B4-BE49-F238E27FC236}">
                <a16:creationId xmlns:a16="http://schemas.microsoft.com/office/drawing/2014/main" id="{ED40787E-A643-DA4E-2DCE-6522C63B6941}"/>
              </a:ext>
            </a:extLst>
          </p:cNvPr>
          <p:cNvCxnSpPr>
            <a:cxnSpLocks/>
          </p:cNvCxnSpPr>
          <p:nvPr/>
        </p:nvCxnSpPr>
        <p:spPr>
          <a:xfrm>
            <a:off x="3199161" y="2581345"/>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AFB9150-33BF-3D29-0802-02E8E3110828}"/>
              </a:ext>
            </a:extLst>
          </p:cNvPr>
          <p:cNvCxnSpPr>
            <a:cxnSpLocks/>
          </p:cNvCxnSpPr>
          <p:nvPr/>
        </p:nvCxnSpPr>
        <p:spPr>
          <a:xfrm flipH="1">
            <a:off x="1172108" y="4546284"/>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8E674110-B6D3-B1F4-F655-6056F06723C3}"/>
              </a:ext>
            </a:extLst>
          </p:cNvPr>
          <p:cNvCxnSpPr>
            <a:cxnSpLocks/>
          </p:cNvCxnSpPr>
          <p:nvPr/>
        </p:nvCxnSpPr>
        <p:spPr>
          <a:xfrm>
            <a:off x="3214051" y="4576677"/>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1B82B9A-81E9-3250-B2EC-EE22D9289980}"/>
              </a:ext>
            </a:extLst>
          </p:cNvPr>
          <p:cNvSpPr txBox="1"/>
          <p:nvPr/>
        </p:nvSpPr>
        <p:spPr>
          <a:xfrm rot="3925103">
            <a:off x="4095890" y="3745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C760512-87A0-9B8A-EA54-3C6BC26919D3}"/>
              </a:ext>
            </a:extLst>
          </p:cNvPr>
          <p:cNvSpPr txBox="1"/>
          <p:nvPr/>
        </p:nvSpPr>
        <p:spPr>
          <a:xfrm rot="3925103">
            <a:off x="2816256" y="44829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E5062138-E344-5429-92CD-71016E7600C6}"/>
              </a:ext>
            </a:extLst>
          </p:cNvPr>
          <p:cNvSpPr txBox="1"/>
          <p:nvPr/>
        </p:nvSpPr>
        <p:spPr>
          <a:xfrm>
            <a:off x="2411671" y="217691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3" name="テキスト ボックス 12">
            <a:extLst>
              <a:ext uri="{FF2B5EF4-FFF2-40B4-BE49-F238E27FC236}">
                <a16:creationId xmlns:a16="http://schemas.microsoft.com/office/drawing/2014/main" id="{72FE2654-C013-545F-A825-C17FB8F73B3D}"/>
              </a:ext>
            </a:extLst>
          </p:cNvPr>
          <p:cNvSpPr txBox="1"/>
          <p:nvPr/>
        </p:nvSpPr>
        <p:spPr>
          <a:xfrm>
            <a:off x="4598665" y="555659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4" name="テキスト ボックス 13">
            <a:extLst>
              <a:ext uri="{FF2B5EF4-FFF2-40B4-BE49-F238E27FC236}">
                <a16:creationId xmlns:a16="http://schemas.microsoft.com/office/drawing/2014/main" id="{AF4E3FCC-41E9-DBF3-ACEA-D2CC86805B9C}"/>
              </a:ext>
            </a:extLst>
          </p:cNvPr>
          <p:cNvSpPr txBox="1"/>
          <p:nvPr/>
        </p:nvSpPr>
        <p:spPr>
          <a:xfrm>
            <a:off x="737180" y="566471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5" name="テキスト ボックス 14">
            <a:extLst>
              <a:ext uri="{FF2B5EF4-FFF2-40B4-BE49-F238E27FC236}">
                <a16:creationId xmlns:a16="http://schemas.microsoft.com/office/drawing/2014/main" id="{7A14D71A-20DD-63B8-2D7B-2B6AF62C3BAD}"/>
              </a:ext>
            </a:extLst>
          </p:cNvPr>
          <p:cNvSpPr txBox="1"/>
          <p:nvPr/>
        </p:nvSpPr>
        <p:spPr>
          <a:xfrm>
            <a:off x="5160505" y="321885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B8C5B272-4148-3D25-3AE9-99B3EC4FC1CC}"/>
              </a:ext>
            </a:extLst>
          </p:cNvPr>
          <p:cNvSpPr txBox="1"/>
          <p:nvPr/>
        </p:nvSpPr>
        <p:spPr>
          <a:xfrm>
            <a:off x="701933" y="195494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ケース２</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1EAA727-62DF-CCAE-D013-D6247DA5DB34}"/>
                  </a:ext>
                </a:extLst>
              </p:cNvPr>
              <p:cNvSpPr txBox="1"/>
              <p:nvPr/>
            </p:nvSpPr>
            <p:spPr>
              <a:xfrm>
                <a:off x="2888925" y="4766051"/>
                <a:ext cx="1361270"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m:t>
                        </m:r>
                      </m:sub>
                    </m:sSub>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81EAA727-62DF-CCAE-D013-D6247DA5DB34}"/>
                  </a:ext>
                </a:extLst>
              </p:cNvPr>
              <p:cNvSpPr txBox="1">
                <a:spLocks noRot="1" noChangeAspect="1" noMove="1" noResize="1" noEditPoints="1" noAdjustHandles="1" noChangeArrowheads="1" noChangeShapeType="1" noTextEdit="1"/>
              </p:cNvSpPr>
              <p:nvPr/>
            </p:nvSpPr>
            <p:spPr>
              <a:xfrm>
                <a:off x="2888925" y="4766051"/>
                <a:ext cx="1361270" cy="369332"/>
              </a:xfrm>
              <a:prstGeom prst="rect">
                <a:avLst/>
              </a:prstGeom>
              <a:blipFill>
                <a:blip r:embed="rId2"/>
                <a:stretch>
                  <a:fillRect l="-10762" t="-23333" r="-12556"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335C085-5FEE-427C-1F9F-ADF14C38B0C0}"/>
                  </a:ext>
                </a:extLst>
              </p:cNvPr>
              <p:cNvSpPr txBox="1"/>
              <p:nvPr/>
            </p:nvSpPr>
            <p:spPr>
              <a:xfrm>
                <a:off x="4296825" y="3956518"/>
                <a:ext cx="1382623"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2</m:t>
                        </m:r>
                      </m:sub>
                    </m:sSub>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4335C085-5FEE-427C-1F9F-ADF14C38B0C0}"/>
                  </a:ext>
                </a:extLst>
              </p:cNvPr>
              <p:cNvSpPr txBox="1">
                <a:spLocks noRot="1" noChangeAspect="1" noMove="1" noResize="1" noEditPoints="1" noAdjustHandles="1" noChangeArrowheads="1" noChangeShapeType="1" noTextEdit="1"/>
              </p:cNvSpPr>
              <p:nvPr/>
            </p:nvSpPr>
            <p:spPr>
              <a:xfrm>
                <a:off x="4296825" y="3956518"/>
                <a:ext cx="1382623" cy="369332"/>
              </a:xfrm>
              <a:prstGeom prst="rect">
                <a:avLst/>
              </a:prstGeom>
              <a:blipFill>
                <a:blip r:embed="rId3"/>
                <a:stretch>
                  <a:fillRect l="-10573" t="-21311" r="-12335"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5A3ABF3-28E5-D07B-B04D-8C14E3860BD6}"/>
                  </a:ext>
                </a:extLst>
              </p:cNvPr>
              <p:cNvSpPr txBox="1"/>
              <p:nvPr/>
            </p:nvSpPr>
            <p:spPr>
              <a:xfrm>
                <a:off x="6977562" y="4021551"/>
                <a:ext cx="37639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2</m:t>
                              </m:r>
                            </m:sub>
                          </m:sSub>
                        </m:e>
                      </m:d>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25A3ABF3-28E5-D07B-B04D-8C14E3860BD6}"/>
                  </a:ext>
                </a:extLst>
              </p:cNvPr>
              <p:cNvSpPr txBox="1">
                <a:spLocks noRot="1" noChangeAspect="1" noMove="1" noResize="1" noEditPoints="1" noAdjustHandles="1" noChangeArrowheads="1" noChangeShapeType="1" noTextEdit="1"/>
              </p:cNvSpPr>
              <p:nvPr/>
            </p:nvSpPr>
            <p:spPr>
              <a:xfrm>
                <a:off x="6977562" y="4021551"/>
                <a:ext cx="3763979" cy="369332"/>
              </a:xfrm>
              <a:prstGeom prst="rect">
                <a:avLst/>
              </a:prstGeom>
              <a:blipFill>
                <a:blip r:embed="rId4"/>
                <a:stretch>
                  <a:fillRect t="-5000" r="-1945" b="-30000"/>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ACEB3020-E4E5-205C-CB4B-6102C0CF9DAF}"/>
              </a:ext>
            </a:extLst>
          </p:cNvPr>
          <p:cNvSpPr txBox="1"/>
          <p:nvPr/>
        </p:nvSpPr>
        <p:spPr>
          <a:xfrm>
            <a:off x="6977562" y="3449683"/>
            <a:ext cx="406874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点（ベクトル）は線形従属</a:t>
            </a:r>
          </a:p>
        </p:txBody>
      </p:sp>
    </p:spTree>
    <p:extLst>
      <p:ext uri="{BB962C8B-B14F-4D97-AF65-F5344CB8AC3E}">
        <p14:creationId xmlns:p14="http://schemas.microsoft.com/office/powerpoint/2010/main" val="39840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033165F-617C-679F-2388-AA256E7E83E3}"/>
              </a:ext>
            </a:extLst>
          </p:cNvPr>
          <p:cNvSpPr txBox="1"/>
          <p:nvPr/>
        </p:nvSpPr>
        <p:spPr>
          <a:xfrm>
            <a:off x="746449" y="46653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主成分ベクトルとデータ行列のランク</a:t>
            </a:r>
          </a:p>
        </p:txBody>
      </p:sp>
      <p:graphicFrame>
        <p:nvGraphicFramePr>
          <p:cNvPr id="3" name="表 2">
            <a:extLst>
              <a:ext uri="{FF2B5EF4-FFF2-40B4-BE49-F238E27FC236}">
                <a16:creationId xmlns:a16="http://schemas.microsoft.com/office/drawing/2014/main" id="{3FA9C1F8-5DB8-6D25-8AC0-5933C5DD0765}"/>
              </a:ext>
            </a:extLst>
          </p:cNvPr>
          <p:cNvGraphicFramePr>
            <a:graphicFrameLocks noGrp="1"/>
          </p:cNvGraphicFramePr>
          <p:nvPr/>
        </p:nvGraphicFramePr>
        <p:xfrm>
          <a:off x="865674" y="1595342"/>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8231809"/>
                    </a:ext>
                  </a:extLst>
                </a:gridCol>
                <a:gridCol w="2032000">
                  <a:extLst>
                    <a:ext uri="{9D8B030D-6E8A-4147-A177-3AD203B41FA5}">
                      <a16:colId xmlns:a16="http://schemas.microsoft.com/office/drawing/2014/main" val="774070574"/>
                    </a:ext>
                  </a:extLst>
                </a:gridCol>
                <a:gridCol w="2032000">
                  <a:extLst>
                    <a:ext uri="{9D8B030D-6E8A-4147-A177-3AD203B41FA5}">
                      <a16:colId xmlns:a16="http://schemas.microsoft.com/office/drawing/2014/main" val="1445854370"/>
                    </a:ext>
                  </a:extLst>
                </a:gridCol>
                <a:gridCol w="2032000">
                  <a:extLst>
                    <a:ext uri="{9D8B030D-6E8A-4147-A177-3AD203B41FA5}">
                      <a16:colId xmlns:a16="http://schemas.microsoft.com/office/drawing/2014/main" val="2726003226"/>
                    </a:ext>
                  </a:extLst>
                </a:gridCol>
              </a:tblGrid>
              <a:tr h="370840">
                <a:tc>
                  <a:txBody>
                    <a:bodyPr/>
                    <a:lstStyle/>
                    <a:p>
                      <a:endParaRPr kumimoji="1" lang="ja-JP" altLang="en-US"/>
                    </a:p>
                  </a:txBody>
                  <a:tcPr/>
                </a:tc>
                <a:tc>
                  <a:txBody>
                    <a:bodyPr/>
                    <a:lstStyle/>
                    <a:p>
                      <a:r>
                        <a:rPr kumimoji="1" lang="ja-JP" altLang="en-US" dirty="0"/>
                        <a:t>カラメル</a:t>
                      </a:r>
                    </a:p>
                  </a:txBody>
                  <a:tcPr/>
                </a:tc>
                <a:tc>
                  <a:txBody>
                    <a:bodyPr/>
                    <a:lstStyle/>
                    <a:p>
                      <a:r>
                        <a:rPr kumimoji="1" lang="ja-JP" altLang="en-US" dirty="0"/>
                        <a:t>カスタード</a:t>
                      </a:r>
                    </a:p>
                  </a:txBody>
                  <a:tcPr/>
                </a:tc>
                <a:tc>
                  <a:txBody>
                    <a:bodyPr/>
                    <a:lstStyle/>
                    <a:p>
                      <a:r>
                        <a:rPr kumimoji="1" lang="ja-JP" altLang="en-US" dirty="0"/>
                        <a:t>生クリーム</a:t>
                      </a:r>
                    </a:p>
                  </a:txBody>
                  <a:tcPr/>
                </a:tc>
                <a:extLst>
                  <a:ext uri="{0D108BD9-81ED-4DB2-BD59-A6C34878D82A}">
                    <a16:rowId xmlns:a16="http://schemas.microsoft.com/office/drawing/2014/main" val="1208749248"/>
                  </a:ext>
                </a:extLst>
              </a:tr>
              <a:tr h="370840">
                <a:tc>
                  <a:txBody>
                    <a:bodyPr/>
                    <a:lstStyle/>
                    <a:p>
                      <a:r>
                        <a:rPr kumimoji="1" lang="ja-JP" altLang="en-US" dirty="0"/>
                        <a:t>データ１</a:t>
                      </a:r>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26254661"/>
                  </a:ext>
                </a:extLst>
              </a:tr>
              <a:tr h="370840">
                <a:tc>
                  <a:txBody>
                    <a:bodyPr/>
                    <a:lstStyle/>
                    <a:p>
                      <a:r>
                        <a:rPr kumimoji="1" lang="ja-JP" altLang="en-US" dirty="0"/>
                        <a:t>データ２</a:t>
                      </a:r>
                    </a:p>
                  </a:txBody>
                  <a:tcPr/>
                </a:tc>
                <a:tc>
                  <a:txBody>
                    <a:bodyPr/>
                    <a:lstStyle/>
                    <a:p>
                      <a:r>
                        <a:rPr kumimoji="1" lang="en-US" altLang="ja-JP" dirty="0"/>
                        <a:t>4</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805561596"/>
                  </a:ext>
                </a:extLst>
              </a:tr>
            </a:tbl>
          </a:graphicData>
        </a:graphic>
      </p:graphicFrame>
      <p:sp>
        <p:nvSpPr>
          <p:cNvPr id="4" name="テキスト ボックス 3">
            <a:extLst>
              <a:ext uri="{FF2B5EF4-FFF2-40B4-BE49-F238E27FC236}">
                <a16:creationId xmlns:a16="http://schemas.microsoft.com/office/drawing/2014/main" id="{2F25143D-CE51-17C5-69DF-07255210B398}"/>
              </a:ext>
            </a:extLst>
          </p:cNvPr>
          <p:cNvSpPr txBox="1"/>
          <p:nvPr/>
        </p:nvSpPr>
        <p:spPr>
          <a:xfrm>
            <a:off x="865674" y="1133779"/>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ケース１</a:t>
            </a:r>
          </a:p>
        </p:txBody>
      </p:sp>
      <p:graphicFrame>
        <p:nvGraphicFramePr>
          <p:cNvPr id="5" name="表 4">
            <a:extLst>
              <a:ext uri="{FF2B5EF4-FFF2-40B4-BE49-F238E27FC236}">
                <a16:creationId xmlns:a16="http://schemas.microsoft.com/office/drawing/2014/main" id="{08E558EF-8B3C-5A39-8E04-22686AAB62D5}"/>
              </a:ext>
            </a:extLst>
          </p:cNvPr>
          <p:cNvGraphicFramePr>
            <a:graphicFrameLocks noGrp="1"/>
          </p:cNvGraphicFramePr>
          <p:nvPr/>
        </p:nvGraphicFramePr>
        <p:xfrm>
          <a:off x="865674" y="3797104"/>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8231809"/>
                    </a:ext>
                  </a:extLst>
                </a:gridCol>
                <a:gridCol w="2032000">
                  <a:extLst>
                    <a:ext uri="{9D8B030D-6E8A-4147-A177-3AD203B41FA5}">
                      <a16:colId xmlns:a16="http://schemas.microsoft.com/office/drawing/2014/main" val="774070574"/>
                    </a:ext>
                  </a:extLst>
                </a:gridCol>
                <a:gridCol w="2032000">
                  <a:extLst>
                    <a:ext uri="{9D8B030D-6E8A-4147-A177-3AD203B41FA5}">
                      <a16:colId xmlns:a16="http://schemas.microsoft.com/office/drawing/2014/main" val="1445854370"/>
                    </a:ext>
                  </a:extLst>
                </a:gridCol>
                <a:gridCol w="2032000">
                  <a:extLst>
                    <a:ext uri="{9D8B030D-6E8A-4147-A177-3AD203B41FA5}">
                      <a16:colId xmlns:a16="http://schemas.microsoft.com/office/drawing/2014/main" val="2726003226"/>
                    </a:ext>
                  </a:extLst>
                </a:gridCol>
              </a:tblGrid>
              <a:tr h="370840">
                <a:tc>
                  <a:txBody>
                    <a:bodyPr/>
                    <a:lstStyle/>
                    <a:p>
                      <a:endParaRPr kumimoji="1" lang="ja-JP" altLang="en-US"/>
                    </a:p>
                  </a:txBody>
                  <a:tcPr/>
                </a:tc>
                <a:tc>
                  <a:txBody>
                    <a:bodyPr/>
                    <a:lstStyle/>
                    <a:p>
                      <a:r>
                        <a:rPr kumimoji="1" lang="ja-JP" altLang="en-US" dirty="0"/>
                        <a:t>カラメル</a:t>
                      </a:r>
                    </a:p>
                  </a:txBody>
                  <a:tcPr/>
                </a:tc>
                <a:tc>
                  <a:txBody>
                    <a:bodyPr/>
                    <a:lstStyle/>
                    <a:p>
                      <a:r>
                        <a:rPr kumimoji="1" lang="ja-JP" altLang="en-US" dirty="0"/>
                        <a:t>カスタード</a:t>
                      </a:r>
                    </a:p>
                  </a:txBody>
                  <a:tcPr/>
                </a:tc>
                <a:tc>
                  <a:txBody>
                    <a:bodyPr/>
                    <a:lstStyle/>
                    <a:p>
                      <a:r>
                        <a:rPr kumimoji="1" lang="ja-JP" altLang="en-US" dirty="0"/>
                        <a:t>生クリーム</a:t>
                      </a:r>
                    </a:p>
                  </a:txBody>
                  <a:tcPr/>
                </a:tc>
                <a:extLst>
                  <a:ext uri="{0D108BD9-81ED-4DB2-BD59-A6C34878D82A}">
                    <a16:rowId xmlns:a16="http://schemas.microsoft.com/office/drawing/2014/main" val="1208749248"/>
                  </a:ext>
                </a:extLst>
              </a:tr>
              <a:tr h="370840">
                <a:tc>
                  <a:txBody>
                    <a:bodyPr/>
                    <a:lstStyle/>
                    <a:p>
                      <a:r>
                        <a:rPr kumimoji="1" lang="ja-JP" altLang="en-US" dirty="0"/>
                        <a:t>データ１</a:t>
                      </a:r>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26254661"/>
                  </a:ext>
                </a:extLst>
              </a:tr>
              <a:tr h="370840">
                <a:tc>
                  <a:txBody>
                    <a:bodyPr/>
                    <a:lstStyle/>
                    <a:p>
                      <a:r>
                        <a:rPr kumimoji="1" lang="ja-JP" altLang="en-US" dirty="0"/>
                        <a:t>データ２</a:t>
                      </a:r>
                    </a:p>
                  </a:txBody>
                  <a:tcPr/>
                </a:tc>
                <a:tc>
                  <a:txBody>
                    <a:bodyPr/>
                    <a:lstStyle/>
                    <a:p>
                      <a:r>
                        <a:rPr kumimoji="1" lang="en-US" altLang="ja-JP" dirty="0"/>
                        <a:t>4</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805561596"/>
                  </a:ext>
                </a:extLst>
              </a:tr>
            </a:tbl>
          </a:graphicData>
        </a:graphic>
      </p:graphicFrame>
      <p:sp>
        <p:nvSpPr>
          <p:cNvPr id="6" name="テキスト ボックス 5">
            <a:extLst>
              <a:ext uri="{FF2B5EF4-FFF2-40B4-BE49-F238E27FC236}">
                <a16:creationId xmlns:a16="http://schemas.microsoft.com/office/drawing/2014/main" id="{D231C739-F611-3576-9184-3AB664C0D7E7}"/>
              </a:ext>
            </a:extLst>
          </p:cNvPr>
          <p:cNvSpPr txBox="1"/>
          <p:nvPr/>
        </p:nvSpPr>
        <p:spPr>
          <a:xfrm>
            <a:off x="865674" y="333554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ケース２</a:t>
            </a:r>
          </a:p>
        </p:txBody>
      </p:sp>
      <p:sp>
        <p:nvSpPr>
          <p:cNvPr id="7" name="四角形: 角を丸くする 6">
            <a:extLst>
              <a:ext uri="{FF2B5EF4-FFF2-40B4-BE49-F238E27FC236}">
                <a16:creationId xmlns:a16="http://schemas.microsoft.com/office/drawing/2014/main" id="{9B87C515-E0C5-87CD-ADE5-5AE79C77AAC7}"/>
              </a:ext>
            </a:extLst>
          </p:cNvPr>
          <p:cNvSpPr/>
          <p:nvPr/>
        </p:nvSpPr>
        <p:spPr>
          <a:xfrm>
            <a:off x="2724539" y="1894114"/>
            <a:ext cx="4329404" cy="9610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0C208ED-97D3-F358-7252-7643D26343EC}"/>
              </a:ext>
            </a:extLst>
          </p:cNvPr>
          <p:cNvSpPr txBox="1"/>
          <p:nvPr/>
        </p:nvSpPr>
        <p:spPr>
          <a:xfrm>
            <a:off x="2724539" y="2873876"/>
            <a:ext cx="24689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行列のランク</a:t>
            </a:r>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9" name="四角形: 角を丸くする 8">
            <a:extLst>
              <a:ext uri="{FF2B5EF4-FFF2-40B4-BE49-F238E27FC236}">
                <a16:creationId xmlns:a16="http://schemas.microsoft.com/office/drawing/2014/main" id="{CBE368A3-78A9-7BDF-E101-7D6FE382C9B0}"/>
              </a:ext>
            </a:extLst>
          </p:cNvPr>
          <p:cNvSpPr/>
          <p:nvPr/>
        </p:nvSpPr>
        <p:spPr>
          <a:xfrm>
            <a:off x="2724021" y="4151475"/>
            <a:ext cx="4329404" cy="41054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04AA8A8-05BA-B095-31D2-966645200EEA}"/>
              </a:ext>
            </a:extLst>
          </p:cNvPr>
          <p:cNvSpPr txBox="1"/>
          <p:nvPr/>
        </p:nvSpPr>
        <p:spPr>
          <a:xfrm>
            <a:off x="2789853" y="4975001"/>
            <a:ext cx="732444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行列のランク</a:t>
            </a:r>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データ１とデータ２は線形従属）</a:t>
            </a:r>
          </a:p>
        </p:txBody>
      </p:sp>
      <p:sp>
        <p:nvSpPr>
          <p:cNvPr id="11" name="テキスト ボックス 10">
            <a:extLst>
              <a:ext uri="{FF2B5EF4-FFF2-40B4-BE49-F238E27FC236}">
                <a16:creationId xmlns:a16="http://schemas.microsoft.com/office/drawing/2014/main" id="{43D7B61C-8132-C0FF-933A-FD5EAE47DC20}"/>
              </a:ext>
            </a:extLst>
          </p:cNvPr>
          <p:cNvSpPr txBox="1"/>
          <p:nvPr/>
        </p:nvSpPr>
        <p:spPr>
          <a:xfrm>
            <a:off x="865674" y="5780204"/>
            <a:ext cx="10511211"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これが</a:t>
            </a:r>
            <a:r>
              <a:rPr kumimoji="1" lang="ja-JP" altLang="en-US" sz="2400" b="1" dirty="0">
                <a:latin typeface="メイリオ" panose="020B0604030504040204" pitchFamily="50" charset="-128"/>
                <a:ea typeface="メイリオ" panose="020B0604030504040204" pitchFamily="50" charset="-128"/>
              </a:rPr>
              <a:t>最大</a:t>
            </a:r>
            <a:r>
              <a:rPr kumimoji="1" lang="ja-JP" altLang="en-US" sz="2400" dirty="0">
                <a:latin typeface="メイリオ" panose="020B0604030504040204" pitchFamily="50" charset="-128"/>
                <a:ea typeface="メイリオ" panose="020B0604030504040204" pitchFamily="50" charset="-128"/>
              </a:rPr>
              <a:t>データ次元数ということの意味。</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線形独立なデータ数</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&lt;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　の場合、主成分ベクトルの数は</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8474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A58304A6-F0BA-0102-5545-A97A8AA47D15}"/>
              </a:ext>
            </a:extLst>
          </p:cNvPr>
          <p:cNvPicPr>
            <a:picLocks noChangeAspect="1"/>
          </p:cNvPicPr>
          <p:nvPr/>
        </p:nvPicPr>
        <p:blipFill>
          <a:blip r:embed="rId2"/>
          <a:stretch>
            <a:fillRect/>
          </a:stretch>
        </p:blipFill>
        <p:spPr>
          <a:xfrm>
            <a:off x="500746" y="3463285"/>
            <a:ext cx="3677696" cy="2973133"/>
          </a:xfrm>
          <a:prstGeom prst="rect">
            <a:avLst/>
          </a:prstGeom>
        </p:spPr>
      </p:pic>
      <p:sp>
        <p:nvSpPr>
          <p:cNvPr id="2" name="テキスト ボックス 1">
            <a:extLst>
              <a:ext uri="{FF2B5EF4-FFF2-40B4-BE49-F238E27FC236}">
                <a16:creationId xmlns:a16="http://schemas.microsoft.com/office/drawing/2014/main" id="{E17A2FF6-D949-B172-688D-109E22F9DDE8}"/>
              </a:ext>
            </a:extLst>
          </p:cNvPr>
          <p:cNvSpPr txBox="1"/>
          <p:nvPr/>
        </p:nvSpPr>
        <p:spPr>
          <a:xfrm>
            <a:off x="560508" y="139738"/>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主成分分析と固有値の関係</a:t>
            </a:r>
          </a:p>
        </p:txBody>
      </p:sp>
      <p:sp>
        <p:nvSpPr>
          <p:cNvPr id="14" name="テキスト ボックス 13">
            <a:extLst>
              <a:ext uri="{FF2B5EF4-FFF2-40B4-BE49-F238E27FC236}">
                <a16:creationId xmlns:a16="http://schemas.microsoft.com/office/drawing/2014/main" id="{7A164427-64F3-E815-7643-E8F27BA343E9}"/>
              </a:ext>
            </a:extLst>
          </p:cNvPr>
          <p:cNvSpPr txBox="1"/>
          <p:nvPr/>
        </p:nvSpPr>
        <p:spPr>
          <a:xfrm>
            <a:off x="10115690" y="724718"/>
            <a:ext cx="1709679" cy="1477328"/>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C</a:t>
            </a:r>
            <a:r>
              <a:rPr lang="ja-JP" altLang="en-US" dirty="0">
                <a:latin typeface="メイリオ" panose="020B0604030504040204" pitchFamily="50" charset="-128"/>
                <a:ea typeface="メイリオ" panose="020B0604030504040204" pitchFamily="50" charset="-128"/>
              </a:rPr>
              <a:t>ontribution</a:t>
            </a:r>
            <a:endParaRPr lang="en-US" altLang="ja-JP" dirty="0">
              <a:latin typeface="メイリオ" panose="020B0604030504040204" pitchFamily="50" charset="-128"/>
              <a:ea typeface="メイリオ" panose="020B0604030504040204" pitchFamily="50" charset="-128"/>
            </a:endParaRPr>
          </a:p>
          <a:p>
            <a:pPr algn="ctr"/>
            <a:r>
              <a:rPr lang="en-US" altLang="ja-JP" dirty="0">
                <a:latin typeface="メイリオ" panose="020B0604030504040204" pitchFamily="50" charset="-128"/>
                <a:ea typeface="メイリオ" panose="020B0604030504040204" pitchFamily="50" charset="-128"/>
              </a:rPr>
              <a:t>0.716</a:t>
            </a:r>
          </a:p>
          <a:p>
            <a:pPr algn="ctr"/>
            <a:r>
              <a:rPr lang="en-US" altLang="ja-JP" dirty="0">
                <a:latin typeface="メイリオ" panose="020B0604030504040204" pitchFamily="50" charset="-128"/>
                <a:ea typeface="メイリオ" panose="020B0604030504040204" pitchFamily="50" charset="-128"/>
              </a:rPr>
              <a:t>0.197</a:t>
            </a:r>
          </a:p>
          <a:p>
            <a:pPr algn="ctr"/>
            <a:r>
              <a:rPr lang="en-US" altLang="ja-JP" dirty="0">
                <a:latin typeface="メイリオ" panose="020B0604030504040204" pitchFamily="50" charset="-128"/>
                <a:ea typeface="メイリオ" panose="020B0604030504040204" pitchFamily="50" charset="-128"/>
              </a:rPr>
              <a:t>0.074</a:t>
            </a:r>
          </a:p>
          <a:p>
            <a:pPr algn="ctr"/>
            <a:r>
              <a:rPr lang="en-US" altLang="ja-JP" dirty="0">
                <a:latin typeface="メイリオ" panose="020B0604030504040204" pitchFamily="50" charset="-128"/>
                <a:ea typeface="メイリオ" panose="020B0604030504040204" pitchFamily="50" charset="-128"/>
              </a:rPr>
              <a:t>0.013</a:t>
            </a:r>
            <a:endParaRPr lang="ja-JP" altLang="en-US" dirty="0">
              <a:latin typeface="メイリオ" panose="020B0604030504040204" pitchFamily="50" charset="-128"/>
              <a:ea typeface="メイリオ" panose="020B0604030504040204" pitchFamily="50" charset="-128"/>
            </a:endParaRPr>
          </a:p>
        </p:txBody>
      </p:sp>
      <p:sp>
        <p:nvSpPr>
          <p:cNvPr id="15" name="四角形: 角を丸くする 14">
            <a:extLst>
              <a:ext uri="{FF2B5EF4-FFF2-40B4-BE49-F238E27FC236}">
                <a16:creationId xmlns:a16="http://schemas.microsoft.com/office/drawing/2014/main" id="{72795142-A678-973C-C01D-78844E304E4A}"/>
              </a:ext>
            </a:extLst>
          </p:cNvPr>
          <p:cNvSpPr/>
          <p:nvPr/>
        </p:nvSpPr>
        <p:spPr>
          <a:xfrm>
            <a:off x="10115690" y="634326"/>
            <a:ext cx="1641545" cy="160033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EA1405A-804A-FE5D-FCA2-A9BA472548DE}"/>
              </a:ext>
            </a:extLst>
          </p:cNvPr>
          <p:cNvSpPr txBox="1"/>
          <p:nvPr/>
        </p:nvSpPr>
        <p:spPr>
          <a:xfrm>
            <a:off x="6265657" y="555396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固有値</a:t>
            </a:r>
          </a:p>
        </p:txBody>
      </p:sp>
      <p:sp>
        <p:nvSpPr>
          <p:cNvPr id="19" name="テキスト ボックス 18">
            <a:extLst>
              <a:ext uri="{FF2B5EF4-FFF2-40B4-BE49-F238E27FC236}">
                <a16:creationId xmlns:a16="http://schemas.microsoft.com/office/drawing/2014/main" id="{7FB5B760-000B-782D-C87C-068FF943D136}"/>
              </a:ext>
            </a:extLst>
          </p:cNvPr>
          <p:cNvSpPr txBox="1"/>
          <p:nvPr/>
        </p:nvSpPr>
        <p:spPr>
          <a:xfrm>
            <a:off x="6583206" y="2537703"/>
            <a:ext cx="316945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PCx</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601F03BE-804A-EDE7-0AB3-3A317A6A7A63}"/>
              </a:ext>
            </a:extLst>
          </p:cNvPr>
          <p:cNvSpPr txBox="1"/>
          <p:nvPr/>
        </p:nvSpPr>
        <p:spPr>
          <a:xfrm>
            <a:off x="6243370" y="310715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寄与率</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28F8DE3-51A2-FA59-3C82-F1F5A13841E8}"/>
                  </a:ext>
                </a:extLst>
              </p:cNvPr>
              <p:cNvSpPr txBox="1"/>
              <p:nvPr/>
            </p:nvSpPr>
            <p:spPr>
              <a:xfrm>
                <a:off x="4885199" y="4135975"/>
                <a:ext cx="686405" cy="76944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l-GR" altLang="ja-JP" sz="4400" i="1" smtClean="0">
                          <a:latin typeface="Cambria Math" panose="02040503050406030204" pitchFamily="18" charset="0"/>
                          <a:ea typeface="Cambria Math" panose="02040503050406030204" pitchFamily="18" charset="0"/>
                        </a:rPr>
                        <m:t>Σ</m:t>
                      </m:r>
                    </m:oMath>
                  </m:oMathPara>
                </a14:m>
                <a:endParaRPr kumimoji="1" lang="ja-JP" altLang="en-US" sz="44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428F8DE3-51A2-FA59-3C82-F1F5A13841E8}"/>
                  </a:ext>
                </a:extLst>
              </p:cNvPr>
              <p:cNvSpPr txBox="1">
                <a:spLocks noRot="1" noChangeAspect="1" noMove="1" noResize="1" noEditPoints="1" noAdjustHandles="1" noChangeArrowheads="1" noChangeShapeType="1" noTextEdit="1"/>
              </p:cNvSpPr>
              <p:nvPr/>
            </p:nvSpPr>
            <p:spPr>
              <a:xfrm>
                <a:off x="4885199" y="4135975"/>
                <a:ext cx="68640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5571FC4-0820-D177-395E-FADC545FA678}"/>
                  </a:ext>
                </a:extLst>
              </p:cNvPr>
              <p:cNvSpPr txBox="1"/>
              <p:nvPr/>
            </p:nvSpPr>
            <p:spPr>
              <a:xfrm>
                <a:off x="6200704" y="4275597"/>
                <a:ext cx="1172949"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𝑖</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E5571FC4-0820-D177-395E-FADC545FA678}"/>
                  </a:ext>
                </a:extLst>
              </p:cNvPr>
              <p:cNvSpPr txBox="1">
                <a:spLocks noRot="1" noChangeAspect="1" noMove="1" noResize="1" noEditPoints="1" noAdjustHandles="1" noChangeArrowheads="1" noChangeShapeType="1" noTextEdit="1"/>
              </p:cNvSpPr>
              <p:nvPr/>
            </p:nvSpPr>
            <p:spPr>
              <a:xfrm>
                <a:off x="6200704" y="4275597"/>
                <a:ext cx="1172949" cy="490199"/>
              </a:xfrm>
              <a:prstGeom prst="rect">
                <a:avLst/>
              </a:prstGeom>
              <a:blipFill>
                <a:blip r:embed="rId4"/>
                <a:stretch>
                  <a:fillRect b="-4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662904F-EA70-3263-0D83-FC18406D9062}"/>
                  </a:ext>
                </a:extLst>
              </p:cNvPr>
              <p:cNvSpPr txBox="1"/>
              <p:nvPr/>
            </p:nvSpPr>
            <p:spPr>
              <a:xfrm>
                <a:off x="7428455"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4662904F-EA70-3263-0D83-FC18406D9062}"/>
                  </a:ext>
                </a:extLst>
              </p:cNvPr>
              <p:cNvSpPr txBox="1">
                <a:spLocks noRot="1" noChangeAspect="1" noMove="1" noResize="1" noEditPoints="1" noAdjustHandles="1" noChangeArrowheads="1" noChangeShapeType="1" noTextEdit="1"/>
              </p:cNvSpPr>
              <p:nvPr/>
            </p:nvSpPr>
            <p:spPr>
              <a:xfrm>
                <a:off x="7428455" y="3635205"/>
                <a:ext cx="407291" cy="830933"/>
              </a:xfrm>
              <a:prstGeom prst="rect">
                <a:avLst/>
              </a:prstGeom>
              <a:blipFill>
                <a:blip r:embed="rId5"/>
                <a:stretch>
                  <a:fillRect/>
                </a:stretch>
              </a:blipFill>
            </p:spPr>
            <p:txBody>
              <a:bodyPr/>
              <a:lstStyle/>
              <a:p>
                <a:r>
                  <a:rPr lang="ja-JP" altLang="en-US">
                    <a:noFill/>
                  </a:rPr>
                  <a:t> </a:t>
                </a:r>
              </a:p>
            </p:txBody>
          </p:sp>
        </mc:Fallback>
      </mc:AlternateContent>
      <p:sp>
        <p:nvSpPr>
          <p:cNvPr id="34" name="左大かっこ 33">
            <a:extLst>
              <a:ext uri="{FF2B5EF4-FFF2-40B4-BE49-F238E27FC236}">
                <a16:creationId xmlns:a16="http://schemas.microsoft.com/office/drawing/2014/main" id="{707D4DD4-20F2-FD44-5655-0EA55757C0C7}"/>
              </a:ext>
            </a:extLst>
          </p:cNvPr>
          <p:cNvSpPr/>
          <p:nvPr/>
        </p:nvSpPr>
        <p:spPr>
          <a:xfrm>
            <a:off x="7313977"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大かっこ 34">
            <a:extLst>
              <a:ext uri="{FF2B5EF4-FFF2-40B4-BE49-F238E27FC236}">
                <a16:creationId xmlns:a16="http://schemas.microsoft.com/office/drawing/2014/main" id="{C04781CD-681D-4B21-5D85-CA4BE1DA1867}"/>
              </a:ext>
            </a:extLst>
          </p:cNvPr>
          <p:cNvSpPr/>
          <p:nvPr/>
        </p:nvSpPr>
        <p:spPr>
          <a:xfrm flipH="1">
            <a:off x="7829309"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525DF60E-47F0-AF43-BBDD-8F1B24A78931}"/>
                  </a:ext>
                </a:extLst>
              </p:cNvPr>
              <p:cNvSpPr txBox="1"/>
              <p:nvPr/>
            </p:nvSpPr>
            <p:spPr>
              <a:xfrm>
                <a:off x="7428455"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525DF60E-47F0-AF43-BBDD-8F1B24A78931}"/>
                  </a:ext>
                </a:extLst>
              </p:cNvPr>
              <p:cNvSpPr txBox="1">
                <a:spLocks noRot="1" noChangeAspect="1" noMove="1" noResize="1" noEditPoints="1" noAdjustHandles="1" noChangeArrowheads="1" noChangeShapeType="1" noTextEdit="1"/>
              </p:cNvSpPr>
              <p:nvPr/>
            </p:nvSpPr>
            <p:spPr>
              <a:xfrm>
                <a:off x="7428455" y="4543378"/>
                <a:ext cx="407291" cy="83202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A416AA3-D4D5-4A42-EA10-EC298D66ACEE}"/>
                  </a:ext>
                </a:extLst>
              </p:cNvPr>
              <p:cNvSpPr txBox="1"/>
              <p:nvPr/>
            </p:nvSpPr>
            <p:spPr>
              <a:xfrm>
                <a:off x="5669599"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CA416AA3-D4D5-4A42-EA10-EC298D66ACEE}"/>
                  </a:ext>
                </a:extLst>
              </p:cNvPr>
              <p:cNvSpPr txBox="1">
                <a:spLocks noRot="1" noChangeAspect="1" noMove="1" noResize="1" noEditPoints="1" noAdjustHandles="1" noChangeArrowheads="1" noChangeShapeType="1" noTextEdit="1"/>
              </p:cNvSpPr>
              <p:nvPr/>
            </p:nvSpPr>
            <p:spPr>
              <a:xfrm>
                <a:off x="5669599" y="3635205"/>
                <a:ext cx="407291" cy="830933"/>
              </a:xfrm>
              <a:prstGeom prst="rect">
                <a:avLst/>
              </a:prstGeom>
              <a:blipFill>
                <a:blip r:embed="rId7"/>
                <a:stretch>
                  <a:fillRect/>
                </a:stretch>
              </a:blipFill>
            </p:spPr>
            <p:txBody>
              <a:bodyPr/>
              <a:lstStyle/>
              <a:p>
                <a:r>
                  <a:rPr lang="ja-JP" altLang="en-US">
                    <a:noFill/>
                  </a:rPr>
                  <a:t> </a:t>
                </a:r>
              </a:p>
            </p:txBody>
          </p:sp>
        </mc:Fallback>
      </mc:AlternateContent>
      <p:sp>
        <p:nvSpPr>
          <p:cNvPr id="38" name="左大かっこ 37">
            <a:extLst>
              <a:ext uri="{FF2B5EF4-FFF2-40B4-BE49-F238E27FC236}">
                <a16:creationId xmlns:a16="http://schemas.microsoft.com/office/drawing/2014/main" id="{850A5EBC-C94D-E63F-746D-86919CFC9BA8}"/>
              </a:ext>
            </a:extLst>
          </p:cNvPr>
          <p:cNvSpPr/>
          <p:nvPr/>
        </p:nvSpPr>
        <p:spPr>
          <a:xfrm>
            <a:off x="5555121"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左大かっこ 38">
            <a:extLst>
              <a:ext uri="{FF2B5EF4-FFF2-40B4-BE49-F238E27FC236}">
                <a16:creationId xmlns:a16="http://schemas.microsoft.com/office/drawing/2014/main" id="{64D3EA57-2581-DC06-1C7F-74FDF9B1958C}"/>
              </a:ext>
            </a:extLst>
          </p:cNvPr>
          <p:cNvSpPr/>
          <p:nvPr/>
        </p:nvSpPr>
        <p:spPr>
          <a:xfrm flipH="1">
            <a:off x="6070453"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F27E7F1-2453-3406-A407-14C20057BA89}"/>
                  </a:ext>
                </a:extLst>
              </p:cNvPr>
              <p:cNvSpPr txBox="1"/>
              <p:nvPr/>
            </p:nvSpPr>
            <p:spPr>
              <a:xfrm>
                <a:off x="5669599"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5F27E7F1-2453-3406-A407-14C20057BA89}"/>
                  </a:ext>
                </a:extLst>
              </p:cNvPr>
              <p:cNvSpPr txBox="1">
                <a:spLocks noRot="1" noChangeAspect="1" noMove="1" noResize="1" noEditPoints="1" noAdjustHandles="1" noChangeArrowheads="1" noChangeShapeType="1" noTextEdit="1"/>
              </p:cNvSpPr>
              <p:nvPr/>
            </p:nvSpPr>
            <p:spPr>
              <a:xfrm>
                <a:off x="5669599" y="4543378"/>
                <a:ext cx="407291" cy="83202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0034565-C016-E7D6-6A6A-2C0A002DCBC9}"/>
                  </a:ext>
                </a:extLst>
              </p:cNvPr>
              <p:cNvSpPr txBox="1"/>
              <p:nvPr/>
            </p:nvSpPr>
            <p:spPr>
              <a:xfrm>
                <a:off x="8252502" y="4174046"/>
                <a:ext cx="14897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1 </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𝑖</m:t>
                      </m:r>
                      <m:r>
                        <a:rPr kumimoji="1" lang="en-US" altLang="ja-JP" sz="2400" b="0" i="1" smtClean="0">
                          <a:latin typeface="Cambria Math" panose="02040503050406030204" pitchFamily="18" charset="0"/>
                          <a:ea typeface="Cambria Math" panose="02040503050406030204" pitchFamily="18" charset="0"/>
                        </a:rPr>
                        <m:t> ≤4</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60034565-C016-E7D6-6A6A-2C0A002DCBC9}"/>
                  </a:ext>
                </a:extLst>
              </p:cNvPr>
              <p:cNvSpPr txBox="1">
                <a:spLocks noRot="1" noChangeAspect="1" noMove="1" noResize="1" noEditPoints="1" noAdjustHandles="1" noChangeArrowheads="1" noChangeShapeType="1" noTextEdit="1"/>
              </p:cNvSpPr>
              <p:nvPr/>
            </p:nvSpPr>
            <p:spPr>
              <a:xfrm>
                <a:off x="8252502" y="4174046"/>
                <a:ext cx="1489767" cy="369332"/>
              </a:xfrm>
              <a:prstGeom prst="rect">
                <a:avLst/>
              </a:prstGeom>
              <a:blipFill>
                <a:blip r:embed="rId9"/>
                <a:stretch>
                  <a:fillRect l="-3279" r="-3279" b="-6667"/>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6092FE3B-46BC-6808-B808-07FCB1934286}"/>
              </a:ext>
            </a:extLst>
          </p:cNvPr>
          <p:cNvSpPr txBox="1"/>
          <p:nvPr/>
        </p:nvSpPr>
        <p:spPr>
          <a:xfrm>
            <a:off x="8182566" y="3519794"/>
            <a:ext cx="3467616"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固有方程式と等価</a:t>
            </a:r>
          </a:p>
        </p:txBody>
      </p:sp>
      <p:sp>
        <p:nvSpPr>
          <p:cNvPr id="43" name="矢印: 上 42">
            <a:extLst>
              <a:ext uri="{FF2B5EF4-FFF2-40B4-BE49-F238E27FC236}">
                <a16:creationId xmlns:a16="http://schemas.microsoft.com/office/drawing/2014/main" id="{858BB6C0-72D2-EDBC-0CDB-2C3FE0A1A523}"/>
              </a:ext>
            </a:extLst>
          </p:cNvPr>
          <p:cNvSpPr/>
          <p:nvPr/>
        </p:nvSpPr>
        <p:spPr>
          <a:xfrm>
            <a:off x="6590311" y="4796705"/>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上 43">
            <a:extLst>
              <a:ext uri="{FF2B5EF4-FFF2-40B4-BE49-F238E27FC236}">
                <a16:creationId xmlns:a16="http://schemas.microsoft.com/office/drawing/2014/main" id="{5D1CE004-FE4B-B789-E470-142CEA5F22CE}"/>
              </a:ext>
            </a:extLst>
          </p:cNvPr>
          <p:cNvSpPr/>
          <p:nvPr/>
        </p:nvSpPr>
        <p:spPr>
          <a:xfrm flipV="1">
            <a:off x="6583206" y="3508776"/>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B4613060-C30A-56B0-3687-FA6187F0D51E}"/>
              </a:ext>
            </a:extLst>
          </p:cNvPr>
          <p:cNvSpPr txBox="1"/>
          <p:nvPr/>
        </p:nvSpPr>
        <p:spPr>
          <a:xfrm>
            <a:off x="6945358" y="6247977"/>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固有ベクトル</a:t>
            </a:r>
          </a:p>
        </p:txBody>
      </p:sp>
      <p:sp>
        <p:nvSpPr>
          <p:cNvPr id="46" name="矢印: 上 45">
            <a:extLst>
              <a:ext uri="{FF2B5EF4-FFF2-40B4-BE49-F238E27FC236}">
                <a16:creationId xmlns:a16="http://schemas.microsoft.com/office/drawing/2014/main" id="{AF44E3FE-D961-508E-8977-3FDACDE951CA}"/>
              </a:ext>
            </a:extLst>
          </p:cNvPr>
          <p:cNvSpPr/>
          <p:nvPr/>
        </p:nvSpPr>
        <p:spPr>
          <a:xfrm>
            <a:off x="7425043" y="545264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矢印: 上 46">
            <a:extLst>
              <a:ext uri="{FF2B5EF4-FFF2-40B4-BE49-F238E27FC236}">
                <a16:creationId xmlns:a16="http://schemas.microsoft.com/office/drawing/2014/main" id="{3FAB54C1-BB48-186D-7A0D-8DC7B794EC82}"/>
              </a:ext>
            </a:extLst>
          </p:cNvPr>
          <p:cNvSpPr/>
          <p:nvPr/>
        </p:nvSpPr>
        <p:spPr>
          <a:xfrm flipV="1">
            <a:off x="7415937" y="298955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FCA1826-B7A1-6C3E-0EE4-4AD7FB1A0F9A}"/>
                  </a:ext>
                </a:extLst>
              </p:cNvPr>
              <p:cNvSpPr txBox="1"/>
              <p:nvPr/>
            </p:nvSpPr>
            <p:spPr>
              <a:xfrm>
                <a:off x="8236600" y="4623124"/>
                <a:ext cx="3885807" cy="490199"/>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1</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2</m:t>
                        </m:r>
                      </m:sub>
                    </m:sSub>
                  </m:oMath>
                </a14:m>
                <a:r>
                  <a:rPr kumimoji="1" lang="en-US" altLang="ja-JP" sz="2400" dirty="0">
                    <a:latin typeface="メイリオ" panose="020B0604030504040204" pitchFamily="50" charset="-128"/>
                    <a:ea typeface="メイリオ" panose="020B0604030504040204" pitchFamily="50" charset="-128"/>
                  </a:rPr>
                  <a:t>&gt;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3</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4</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0FCA1826-B7A1-6C3E-0EE4-4AD7FB1A0F9A}"/>
                  </a:ext>
                </a:extLst>
              </p:cNvPr>
              <p:cNvSpPr txBox="1">
                <a:spLocks noRot="1" noChangeAspect="1" noMove="1" noResize="1" noEditPoints="1" noAdjustHandles="1" noChangeArrowheads="1" noChangeShapeType="1" noTextEdit="1"/>
              </p:cNvSpPr>
              <p:nvPr/>
            </p:nvSpPr>
            <p:spPr>
              <a:xfrm>
                <a:off x="8236600" y="4623124"/>
                <a:ext cx="3885807" cy="490199"/>
              </a:xfrm>
              <a:prstGeom prst="rect">
                <a:avLst/>
              </a:prstGeom>
              <a:blipFill>
                <a:blip r:embed="rId10"/>
                <a:stretch>
                  <a:fillRect l="-470" t="-3704" b="-27160"/>
                </a:stretch>
              </a:blipFill>
            </p:spPr>
            <p:txBody>
              <a:bodyPr/>
              <a:lstStyle/>
              <a:p>
                <a:r>
                  <a:rPr lang="ja-JP" altLang="en-US">
                    <a:noFill/>
                  </a:rPr>
                  <a:t> </a:t>
                </a:r>
              </a:p>
            </p:txBody>
          </p:sp>
        </mc:Fallback>
      </mc:AlternateContent>
      <p:sp>
        <p:nvSpPr>
          <p:cNvPr id="49" name="吹き出し: 四角形 48">
            <a:extLst>
              <a:ext uri="{FF2B5EF4-FFF2-40B4-BE49-F238E27FC236}">
                <a16:creationId xmlns:a16="http://schemas.microsoft.com/office/drawing/2014/main" id="{5DD1028F-171F-A80B-F1C1-50B3ED8067F7}"/>
              </a:ext>
            </a:extLst>
          </p:cNvPr>
          <p:cNvSpPr/>
          <p:nvPr/>
        </p:nvSpPr>
        <p:spPr>
          <a:xfrm>
            <a:off x="3396342" y="634326"/>
            <a:ext cx="6651213" cy="1600331"/>
          </a:xfrm>
          <a:prstGeom prst="wedgeRectCallout">
            <a:avLst>
              <a:gd name="adj1" fmla="val 15819"/>
              <a:gd name="adj2" fmla="val 6411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コネクタ: 曲線 50">
            <a:extLst>
              <a:ext uri="{FF2B5EF4-FFF2-40B4-BE49-F238E27FC236}">
                <a16:creationId xmlns:a16="http://schemas.microsoft.com/office/drawing/2014/main" id="{399AFB25-5FC4-861F-A2E0-99D40E31BE58}"/>
              </a:ext>
            </a:extLst>
          </p:cNvPr>
          <p:cNvCxnSpPr>
            <a:stCxn id="15" idx="2"/>
            <a:endCxn id="20" idx="0"/>
          </p:cNvCxnSpPr>
          <p:nvPr/>
        </p:nvCxnSpPr>
        <p:spPr>
          <a:xfrm rot="5400000">
            <a:off x="8430668" y="601358"/>
            <a:ext cx="872496" cy="413909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吹き出し: 四角形 51">
            <a:extLst>
              <a:ext uri="{FF2B5EF4-FFF2-40B4-BE49-F238E27FC236}">
                <a16:creationId xmlns:a16="http://schemas.microsoft.com/office/drawing/2014/main" id="{895C31F2-530B-EEEE-D860-94D7892EDC60}"/>
              </a:ext>
            </a:extLst>
          </p:cNvPr>
          <p:cNvSpPr/>
          <p:nvPr/>
        </p:nvSpPr>
        <p:spPr>
          <a:xfrm>
            <a:off x="381837" y="3429000"/>
            <a:ext cx="4086606" cy="3142622"/>
          </a:xfrm>
          <a:prstGeom prst="wedgeRectCallout">
            <a:avLst>
              <a:gd name="adj1" fmla="val 62898"/>
              <a:gd name="adj2" fmla="val -1044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AD30D03F-C26E-1FAB-69EA-59DB400114D2}"/>
              </a:ext>
            </a:extLst>
          </p:cNvPr>
          <p:cNvSpPr txBox="1"/>
          <p:nvPr/>
        </p:nvSpPr>
        <p:spPr>
          <a:xfrm>
            <a:off x="3669264" y="4718035"/>
            <a:ext cx="1935145"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共分散行列</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(4 x 4 </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5" name="テキスト ボックス 54">
            <a:extLst>
              <a:ext uri="{FF2B5EF4-FFF2-40B4-BE49-F238E27FC236}">
                <a16:creationId xmlns:a16="http://schemas.microsoft.com/office/drawing/2014/main" id="{19150178-EB1F-7D7F-EE2B-A67FF6D5B99C}"/>
              </a:ext>
            </a:extLst>
          </p:cNvPr>
          <p:cNvSpPr txBox="1"/>
          <p:nvPr/>
        </p:nvSpPr>
        <p:spPr>
          <a:xfrm>
            <a:off x="130579" y="3063175"/>
            <a:ext cx="444705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次元空間上のデータの共分散を計算</a:t>
            </a:r>
          </a:p>
        </p:txBody>
      </p:sp>
      <p:sp>
        <p:nvSpPr>
          <p:cNvPr id="9" name="テキスト ボックス 8">
            <a:extLst>
              <a:ext uri="{FF2B5EF4-FFF2-40B4-BE49-F238E27FC236}">
                <a16:creationId xmlns:a16="http://schemas.microsoft.com/office/drawing/2014/main" id="{12F86093-9C4A-A1E8-C21D-186A0AA87B0B}"/>
              </a:ext>
            </a:extLst>
          </p:cNvPr>
          <p:cNvSpPr txBox="1"/>
          <p:nvPr/>
        </p:nvSpPr>
        <p:spPr>
          <a:xfrm>
            <a:off x="3669264" y="650391"/>
            <a:ext cx="6827100" cy="1631216"/>
          </a:xfrm>
          <a:prstGeom prst="rect">
            <a:avLst/>
          </a:prstGeom>
          <a:noFill/>
        </p:spPr>
        <p:txBody>
          <a:bodyPr wrap="square">
            <a:spAutoFit/>
          </a:bodyPr>
          <a:lstStyle/>
          <a:p>
            <a:r>
              <a:rPr lang="ja-JP" altLang="en-US" sz="2000" dirty="0"/>
              <a:t> 　　カスタード     生クリーム      カラメル      ゼラチン</a:t>
            </a:r>
          </a:p>
          <a:p>
            <a:r>
              <a:rPr lang="en-US" altLang="ja-JP" sz="2000" dirty="0"/>
              <a:t>PC1  0.962426            0.002043           -0.247556    -0.111569</a:t>
            </a:r>
          </a:p>
          <a:p>
            <a:r>
              <a:rPr lang="en-US" altLang="ja-JP" sz="2000" dirty="0"/>
              <a:t>PC2  0.159097           -0.010677            0.846990    -0.507131</a:t>
            </a:r>
          </a:p>
          <a:p>
            <a:r>
              <a:rPr lang="en-US" altLang="ja-JP" sz="2000" dirty="0"/>
              <a:t>PC3  0.220051            0.004670            0.470393      0.854568</a:t>
            </a:r>
          </a:p>
          <a:p>
            <a:r>
              <a:rPr lang="en-US" altLang="ja-JP" sz="2000" dirty="0"/>
              <a:t>PC4  0.001296           -0.999930           -0.007353      0.009179</a:t>
            </a:r>
            <a:endParaRPr lang="ja-JP" altLang="en-US" sz="2000" dirty="0"/>
          </a:p>
        </p:txBody>
      </p:sp>
    </p:spTree>
    <p:extLst>
      <p:ext uri="{BB962C8B-B14F-4D97-AF65-F5344CB8AC3E}">
        <p14:creationId xmlns:p14="http://schemas.microsoft.com/office/powerpoint/2010/main" val="57922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03AE5-B0D8-F30B-39D4-B89EC1CFFA2A}"/>
            </a:ext>
          </a:extLst>
        </p:cNvPr>
        <p:cNvGrpSpPr/>
        <p:nvPr/>
      </p:nvGrpSpPr>
      <p:grpSpPr>
        <a:xfrm>
          <a:off x="0" y="0"/>
          <a:ext cx="0" cy="0"/>
          <a:chOff x="0" y="0"/>
          <a:chExt cx="0" cy="0"/>
        </a:xfrm>
      </p:grpSpPr>
      <p:sp>
        <p:nvSpPr>
          <p:cNvPr id="37" name="テキスト ボックス 36">
            <a:extLst>
              <a:ext uri="{FF2B5EF4-FFF2-40B4-BE49-F238E27FC236}">
                <a16:creationId xmlns:a16="http://schemas.microsoft.com/office/drawing/2014/main" id="{322E2BB6-9B3A-206B-ADF0-30D1B0A5BF2C}"/>
              </a:ext>
            </a:extLst>
          </p:cNvPr>
          <p:cNvSpPr txBox="1"/>
          <p:nvPr/>
        </p:nvSpPr>
        <p:spPr>
          <a:xfrm>
            <a:off x="362164" y="406151"/>
            <a:ext cx="11375407" cy="1077218"/>
          </a:xfrm>
          <a:prstGeom prst="rect">
            <a:avLst/>
          </a:prstGeom>
          <a:noFill/>
        </p:spPr>
        <p:txBody>
          <a:bodyPr wrap="square" rtlCol="0">
            <a:spAutoFit/>
          </a:bodyPr>
          <a:lstStyle/>
          <a:p>
            <a:pPr algn="l"/>
            <a:r>
              <a:rPr kumimoji="1" lang="ja-JP" altLang="en-US" sz="3200" dirty="0">
                <a:solidFill>
                  <a:srgbClr val="FF0000"/>
                </a:solidFill>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と</a:t>
            </a:r>
            <a:r>
              <a:rPr kumimoji="1" lang="ja-JP" altLang="en-US" sz="3200" dirty="0">
                <a:solidFill>
                  <a:srgbClr val="00B050"/>
                </a:solidFill>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の違いを特徴づける因子を一目で理解できる方法はあるか？</a:t>
            </a:r>
          </a:p>
        </p:txBody>
      </p:sp>
      <p:sp>
        <p:nvSpPr>
          <p:cNvPr id="39" name="テキスト ボックス 38">
            <a:extLst>
              <a:ext uri="{FF2B5EF4-FFF2-40B4-BE49-F238E27FC236}">
                <a16:creationId xmlns:a16="http://schemas.microsoft.com/office/drawing/2014/main" id="{ED31C2BB-3A2D-CF35-F7CF-9EB82F176C24}"/>
              </a:ext>
            </a:extLst>
          </p:cNvPr>
          <p:cNvSpPr txBox="1"/>
          <p:nvPr/>
        </p:nvSpPr>
        <p:spPr>
          <a:xfrm>
            <a:off x="408994" y="1657690"/>
            <a:ext cx="585029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特徴量が</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次元以下ならラベル毎に色分けしてプロットするだけですぐわかる</a:t>
            </a:r>
          </a:p>
        </p:txBody>
      </p:sp>
      <p:sp>
        <p:nvSpPr>
          <p:cNvPr id="40" name="テキスト ボックス 39">
            <a:extLst>
              <a:ext uri="{FF2B5EF4-FFF2-40B4-BE49-F238E27FC236}">
                <a16:creationId xmlns:a16="http://schemas.microsoft.com/office/drawing/2014/main" id="{CAC0BD4B-2BF8-3125-FC7E-6B8854C55DE1}"/>
              </a:ext>
            </a:extLst>
          </p:cNvPr>
          <p:cNvSpPr txBox="1"/>
          <p:nvPr/>
        </p:nvSpPr>
        <p:spPr>
          <a:xfrm>
            <a:off x="352679" y="2551737"/>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41" name="テキスト ボックス 40">
            <a:extLst>
              <a:ext uri="{FF2B5EF4-FFF2-40B4-BE49-F238E27FC236}">
                <a16:creationId xmlns:a16="http://schemas.microsoft.com/office/drawing/2014/main" id="{24922CF4-6894-26D1-E970-3ACB5AE3850A}"/>
              </a:ext>
            </a:extLst>
          </p:cNvPr>
          <p:cNvSpPr txBox="1"/>
          <p:nvPr/>
        </p:nvSpPr>
        <p:spPr>
          <a:xfrm>
            <a:off x="352679" y="3059090"/>
            <a:ext cx="6882812" cy="1631216"/>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BoW</a:t>
            </a:r>
            <a:r>
              <a:rPr kumimoji="1" lang="ja-JP" altLang="en-US" sz="2000" dirty="0">
                <a:latin typeface="メイリオ" panose="020B0604030504040204" pitchFamily="50" charset="-128"/>
                <a:ea typeface="メイリオ" panose="020B0604030504040204" pitchFamily="50" charset="-128"/>
              </a:rPr>
              <a:t>が</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次元からなる場合、</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と</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をできるだけ隔てる軸（特徴量）が重要な特徴量</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カラメル、カスタード</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この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軸を何らかの方法で</a:t>
            </a:r>
            <a:r>
              <a:rPr kumimoji="1" lang="ja-JP" altLang="en-US" sz="2000" b="1" dirty="0">
                <a:latin typeface="メイリオ" panose="020B0604030504040204" pitchFamily="50" charset="-128"/>
                <a:ea typeface="メイリオ" panose="020B0604030504040204" pitchFamily="50" charset="-128"/>
              </a:rPr>
              <a:t>要約した</a:t>
            </a:r>
            <a:r>
              <a:rPr kumimoji="1" lang="en-US" altLang="ja-JP" sz="2000" b="1" dirty="0">
                <a:latin typeface="メイリオ" panose="020B0604030504040204" pitchFamily="50" charset="-128"/>
                <a:ea typeface="メイリオ" panose="020B0604030504040204" pitchFamily="50" charset="-128"/>
              </a:rPr>
              <a:t>1</a:t>
            </a:r>
            <a:r>
              <a:rPr kumimoji="1" lang="ja-JP" altLang="en-US" sz="2000" b="1" dirty="0">
                <a:latin typeface="メイリオ" panose="020B0604030504040204" pitchFamily="50" charset="-128"/>
                <a:ea typeface="メイリオ" panose="020B0604030504040204" pitchFamily="50" charset="-128"/>
              </a:rPr>
              <a:t>軸</a:t>
            </a:r>
            <a:r>
              <a:rPr kumimoji="1" lang="ja-JP" altLang="en-US" sz="2000" dirty="0">
                <a:latin typeface="メイリオ" panose="020B0604030504040204" pitchFamily="50" charset="-128"/>
                <a:ea typeface="メイリオ" panose="020B0604030504040204" pitchFamily="50" charset="-128"/>
              </a:rPr>
              <a:t>（にする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ことができそう（主成分ベクトルの基本的な考え方）</a:t>
            </a:r>
          </a:p>
        </p:txBody>
      </p:sp>
      <p:sp>
        <p:nvSpPr>
          <p:cNvPr id="47" name="テキスト ボックス 46">
            <a:extLst>
              <a:ext uri="{FF2B5EF4-FFF2-40B4-BE49-F238E27FC236}">
                <a16:creationId xmlns:a16="http://schemas.microsoft.com/office/drawing/2014/main" id="{58292303-2E5A-05C8-44FF-10C705B0397D}"/>
              </a:ext>
            </a:extLst>
          </p:cNvPr>
          <p:cNvSpPr txBox="1"/>
          <p:nvPr/>
        </p:nvSpPr>
        <p:spPr>
          <a:xfrm>
            <a:off x="411380" y="5278072"/>
            <a:ext cx="5655627"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超高次元（</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次元）だと、</a:t>
            </a:r>
            <a:r>
              <a:rPr kumimoji="1" lang="ja-JP" altLang="en-US" sz="2400" b="1" dirty="0">
                <a:latin typeface="メイリオ" panose="020B0604030504040204" pitchFamily="50" charset="-128"/>
                <a:ea typeface="メイリオ" panose="020B0604030504040204" pitchFamily="50" charset="-128"/>
              </a:rPr>
              <a:t>観測データの散らばりをもっともよく特徴づける要約軸</a:t>
            </a:r>
            <a:r>
              <a:rPr kumimoji="1" lang="ja-JP" altLang="en-US" sz="2400" dirty="0">
                <a:latin typeface="メイリオ" panose="020B0604030504040204" pitchFamily="50" charset="-128"/>
                <a:ea typeface="メイリオ" panose="020B0604030504040204" pitchFamily="50" charset="-128"/>
              </a:rPr>
              <a:t>を見つけるのは難しそう</a:t>
            </a:r>
          </a:p>
        </p:txBody>
      </p:sp>
      <p:sp>
        <p:nvSpPr>
          <p:cNvPr id="48" name="矢印: 下 47">
            <a:extLst>
              <a:ext uri="{FF2B5EF4-FFF2-40B4-BE49-F238E27FC236}">
                <a16:creationId xmlns:a16="http://schemas.microsoft.com/office/drawing/2014/main" id="{FA41337A-E266-9EF8-1015-2A91700EF8B5}"/>
              </a:ext>
            </a:extLst>
          </p:cNvPr>
          <p:cNvSpPr/>
          <p:nvPr/>
        </p:nvSpPr>
        <p:spPr>
          <a:xfrm>
            <a:off x="2517394" y="4690306"/>
            <a:ext cx="1240971" cy="391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A4722C7C-6A51-B6B3-BE1F-E6B74A95015A}"/>
              </a:ext>
            </a:extLst>
          </p:cNvPr>
          <p:cNvCxnSpPr>
            <a:cxnSpLocks/>
          </p:cNvCxnSpPr>
          <p:nvPr/>
        </p:nvCxnSpPr>
        <p:spPr>
          <a:xfrm>
            <a:off x="8663895" y="2798857"/>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8A08462-EA09-009C-186B-7D2151A1A5B0}"/>
              </a:ext>
            </a:extLst>
          </p:cNvPr>
          <p:cNvCxnSpPr>
            <a:cxnSpLocks/>
          </p:cNvCxnSpPr>
          <p:nvPr/>
        </p:nvCxnSpPr>
        <p:spPr>
          <a:xfrm flipH="1">
            <a:off x="6636842" y="4763796"/>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815C5CC-FF6B-F0E0-9884-AA634CB20F14}"/>
              </a:ext>
            </a:extLst>
          </p:cNvPr>
          <p:cNvCxnSpPr>
            <a:cxnSpLocks/>
          </p:cNvCxnSpPr>
          <p:nvPr/>
        </p:nvCxnSpPr>
        <p:spPr>
          <a:xfrm>
            <a:off x="8678785" y="4794189"/>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E96AD7FC-FB5F-BBBE-5F82-0C2A7321545E}"/>
              </a:ext>
            </a:extLst>
          </p:cNvPr>
          <p:cNvSpPr txBox="1"/>
          <p:nvPr/>
        </p:nvSpPr>
        <p:spPr>
          <a:xfrm>
            <a:off x="6342421" y="5885470"/>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45" name="テキスト ボックス 44">
            <a:extLst>
              <a:ext uri="{FF2B5EF4-FFF2-40B4-BE49-F238E27FC236}">
                <a16:creationId xmlns:a16="http://schemas.microsoft.com/office/drawing/2014/main" id="{0A97C526-AD38-4652-F74A-2D8C4F9B1303}"/>
              </a:ext>
            </a:extLst>
          </p:cNvPr>
          <p:cNvSpPr txBox="1"/>
          <p:nvPr/>
        </p:nvSpPr>
        <p:spPr>
          <a:xfrm>
            <a:off x="10284373" y="586728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49" name="テキスト ボックス 48">
            <a:extLst>
              <a:ext uri="{FF2B5EF4-FFF2-40B4-BE49-F238E27FC236}">
                <a16:creationId xmlns:a16="http://schemas.microsoft.com/office/drawing/2014/main" id="{530832D4-403E-7195-7592-EC35A0B028F2}"/>
              </a:ext>
            </a:extLst>
          </p:cNvPr>
          <p:cNvSpPr txBox="1"/>
          <p:nvPr/>
        </p:nvSpPr>
        <p:spPr>
          <a:xfrm>
            <a:off x="8618444" y="2566364"/>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0" name="テキスト ボックス 49">
            <a:extLst>
              <a:ext uri="{FF2B5EF4-FFF2-40B4-BE49-F238E27FC236}">
                <a16:creationId xmlns:a16="http://schemas.microsoft.com/office/drawing/2014/main" id="{B8F9DEED-6D9D-784A-99A1-2F4EC879DE6F}"/>
              </a:ext>
            </a:extLst>
          </p:cNvPr>
          <p:cNvSpPr txBox="1"/>
          <p:nvPr/>
        </p:nvSpPr>
        <p:spPr>
          <a:xfrm rot="8193147">
            <a:off x="8938351" y="462768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B532B348-2E5B-A4F8-4A44-957331D10304}"/>
              </a:ext>
            </a:extLst>
          </p:cNvPr>
          <p:cNvSpPr txBox="1"/>
          <p:nvPr/>
        </p:nvSpPr>
        <p:spPr>
          <a:xfrm rot="8193147">
            <a:off x="9600794" y="4067632"/>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572BCA7C-7BC4-E59D-A5CA-5F0DA7038ED2}"/>
              </a:ext>
            </a:extLst>
          </p:cNvPr>
          <p:cNvSpPr txBox="1"/>
          <p:nvPr/>
        </p:nvSpPr>
        <p:spPr>
          <a:xfrm rot="8193147">
            <a:off x="7937955" y="356290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12413B67-2932-F619-DA54-B39390FFF728}"/>
              </a:ext>
            </a:extLst>
          </p:cNvPr>
          <p:cNvSpPr txBox="1"/>
          <p:nvPr/>
        </p:nvSpPr>
        <p:spPr>
          <a:xfrm rot="8193147">
            <a:off x="9364285" y="4432017"/>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FEC66EB5-C464-731C-0FA8-6DE06F08FF05}"/>
              </a:ext>
            </a:extLst>
          </p:cNvPr>
          <p:cNvSpPr txBox="1"/>
          <p:nvPr/>
        </p:nvSpPr>
        <p:spPr>
          <a:xfrm rot="8193147">
            <a:off x="9283663" y="49267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6C25DC7A-97F2-1B30-0023-9E72E33F3E42}"/>
              </a:ext>
            </a:extLst>
          </p:cNvPr>
          <p:cNvSpPr txBox="1"/>
          <p:nvPr/>
        </p:nvSpPr>
        <p:spPr>
          <a:xfrm rot="8193147">
            <a:off x="8652609" y="36018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31694CBF-7BC8-E852-8E3A-EBAE3DFB0186}"/>
              </a:ext>
            </a:extLst>
          </p:cNvPr>
          <p:cNvSpPr txBox="1"/>
          <p:nvPr/>
        </p:nvSpPr>
        <p:spPr>
          <a:xfrm rot="8193147">
            <a:off x="9283029" y="46290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4B3B887E-2C78-FFAF-5B47-69F54972DB98}"/>
              </a:ext>
            </a:extLst>
          </p:cNvPr>
          <p:cNvSpPr txBox="1"/>
          <p:nvPr/>
        </p:nvSpPr>
        <p:spPr>
          <a:xfrm rot="8193147">
            <a:off x="9520568" y="40561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9B744A34-2089-71F9-418E-D6FE05EB2577}"/>
              </a:ext>
            </a:extLst>
          </p:cNvPr>
          <p:cNvSpPr txBox="1"/>
          <p:nvPr/>
        </p:nvSpPr>
        <p:spPr>
          <a:xfrm rot="8193147">
            <a:off x="8288988" y="372946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9D6E4267-8108-178B-79C4-7E805E040AD8}"/>
              </a:ext>
            </a:extLst>
          </p:cNvPr>
          <p:cNvSpPr txBox="1"/>
          <p:nvPr/>
        </p:nvSpPr>
        <p:spPr>
          <a:xfrm rot="8193147">
            <a:off x="9617267" y="47302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E748DCA8-FCE7-6284-B79E-B8703E39670B}"/>
              </a:ext>
            </a:extLst>
          </p:cNvPr>
          <p:cNvSpPr txBox="1"/>
          <p:nvPr/>
        </p:nvSpPr>
        <p:spPr>
          <a:xfrm rot="8193147">
            <a:off x="9762706" y="44648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8BF2AD31-528A-9C5B-5B04-D9B2DD1B2AF1}"/>
              </a:ext>
            </a:extLst>
          </p:cNvPr>
          <p:cNvSpPr txBox="1"/>
          <p:nvPr/>
        </p:nvSpPr>
        <p:spPr>
          <a:xfrm rot="8193147">
            <a:off x="7773244" y="39831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3671C87F-0779-F679-59A4-20654C1ED1F2}"/>
              </a:ext>
            </a:extLst>
          </p:cNvPr>
          <p:cNvSpPr txBox="1"/>
          <p:nvPr/>
        </p:nvSpPr>
        <p:spPr>
          <a:xfrm rot="8193147">
            <a:off x="9051896" y="40745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9E2C6E55-DE8E-63F8-C95B-D96D06273EAB}"/>
              </a:ext>
            </a:extLst>
          </p:cNvPr>
          <p:cNvSpPr txBox="1"/>
          <p:nvPr/>
        </p:nvSpPr>
        <p:spPr>
          <a:xfrm rot="8193147">
            <a:off x="8600517" y="310326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63A70F99-1310-8DE5-118F-5C5BD9A02B85}"/>
              </a:ext>
            </a:extLst>
          </p:cNvPr>
          <p:cNvSpPr txBox="1"/>
          <p:nvPr/>
        </p:nvSpPr>
        <p:spPr>
          <a:xfrm rot="8193147">
            <a:off x="8872102" y="324538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06D404EC-A94C-5AD1-BF7B-0E695E1AEB80}"/>
              </a:ext>
            </a:extLst>
          </p:cNvPr>
          <p:cNvSpPr txBox="1"/>
          <p:nvPr/>
        </p:nvSpPr>
        <p:spPr>
          <a:xfrm rot="8193147">
            <a:off x="8379714" y="413196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00BFED6A-2165-1D87-05FF-3F88EC57BDD7}"/>
              </a:ext>
            </a:extLst>
          </p:cNvPr>
          <p:cNvSpPr txBox="1"/>
          <p:nvPr/>
        </p:nvSpPr>
        <p:spPr>
          <a:xfrm rot="8193147">
            <a:off x="8497194" y="341968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E34602CB-6690-34B9-763C-41228AA61E8E}"/>
              </a:ext>
            </a:extLst>
          </p:cNvPr>
          <p:cNvSpPr txBox="1"/>
          <p:nvPr/>
        </p:nvSpPr>
        <p:spPr>
          <a:xfrm rot="8193147">
            <a:off x="8090841" y="412911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57C945AD-B7B1-C141-24AC-5EFA50ED64AF}"/>
              </a:ext>
            </a:extLst>
          </p:cNvPr>
          <p:cNvSpPr txBox="1"/>
          <p:nvPr/>
        </p:nvSpPr>
        <p:spPr>
          <a:xfrm rot="8193147">
            <a:off x="8910730" y="49420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35D417B7-B224-4345-1E2A-0894996E9575}"/>
              </a:ext>
            </a:extLst>
          </p:cNvPr>
          <p:cNvSpPr txBox="1"/>
          <p:nvPr/>
        </p:nvSpPr>
        <p:spPr>
          <a:xfrm rot="8193147">
            <a:off x="9249164" y="37857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4F4FD67C-331F-DBB2-9B73-7BE03B125175}"/>
              </a:ext>
            </a:extLst>
          </p:cNvPr>
          <p:cNvSpPr txBox="1"/>
          <p:nvPr/>
        </p:nvSpPr>
        <p:spPr>
          <a:xfrm rot="8193147">
            <a:off x="8622112" y="392497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727942B0-75A4-50C3-0166-7AE367F2D65B}"/>
              </a:ext>
            </a:extLst>
          </p:cNvPr>
          <p:cNvSpPr txBox="1"/>
          <p:nvPr/>
        </p:nvSpPr>
        <p:spPr>
          <a:xfrm rot="8193147">
            <a:off x="9161077" y="4399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F15ADAA5-BEFB-CE05-8994-FFF6856E590E}"/>
              </a:ext>
            </a:extLst>
          </p:cNvPr>
          <p:cNvSpPr txBox="1"/>
          <p:nvPr/>
        </p:nvSpPr>
        <p:spPr>
          <a:xfrm rot="8193147">
            <a:off x="7438243" y="331495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8B29ADD2-CADA-F51A-308A-546E897C001C}"/>
              </a:ext>
            </a:extLst>
          </p:cNvPr>
          <p:cNvSpPr txBox="1"/>
          <p:nvPr/>
        </p:nvSpPr>
        <p:spPr>
          <a:xfrm rot="8193147">
            <a:off x="7789276" y="348151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81362FA8-CED4-5CC6-11E0-385E08ABA99B}"/>
              </a:ext>
            </a:extLst>
          </p:cNvPr>
          <p:cNvSpPr txBox="1"/>
          <p:nvPr/>
        </p:nvSpPr>
        <p:spPr>
          <a:xfrm rot="8193147">
            <a:off x="7997482" y="317172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C3C071C4-8FCB-E0CD-D74A-12052A651BDC}"/>
              </a:ext>
            </a:extLst>
          </p:cNvPr>
          <p:cNvSpPr txBox="1"/>
          <p:nvPr/>
        </p:nvSpPr>
        <p:spPr>
          <a:xfrm rot="8193147">
            <a:off x="9769327" y="5005968"/>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31D5F723-9A3B-A6B0-2E68-08762B637CED}"/>
              </a:ext>
            </a:extLst>
          </p:cNvPr>
          <p:cNvSpPr txBox="1"/>
          <p:nvPr/>
        </p:nvSpPr>
        <p:spPr>
          <a:xfrm rot="8193147">
            <a:off x="10006866" y="4433140"/>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2418940E-226E-92C2-55F5-906C29CE53D3}"/>
              </a:ext>
            </a:extLst>
          </p:cNvPr>
          <p:cNvSpPr txBox="1"/>
          <p:nvPr/>
        </p:nvSpPr>
        <p:spPr>
          <a:xfrm rot="8193147">
            <a:off x="9913102" y="4841762"/>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矢印: 下カーブ 81">
            <a:extLst>
              <a:ext uri="{FF2B5EF4-FFF2-40B4-BE49-F238E27FC236}">
                <a16:creationId xmlns:a16="http://schemas.microsoft.com/office/drawing/2014/main" id="{3254AA24-9ABF-1B29-FC9C-63E2A57FB536}"/>
              </a:ext>
            </a:extLst>
          </p:cNvPr>
          <p:cNvSpPr/>
          <p:nvPr/>
        </p:nvSpPr>
        <p:spPr>
          <a:xfrm rot="2145114">
            <a:off x="7726606" y="2361857"/>
            <a:ext cx="840424" cy="40133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6768790C-DAEE-E1CB-9063-7C4D1F6C9825}"/>
              </a:ext>
            </a:extLst>
          </p:cNvPr>
          <p:cNvSpPr txBox="1"/>
          <p:nvPr/>
        </p:nvSpPr>
        <p:spPr>
          <a:xfrm>
            <a:off x="6049593" y="2187713"/>
            <a:ext cx="1808785" cy="646331"/>
          </a:xfrm>
          <a:prstGeom prst="rect">
            <a:avLst/>
          </a:prstGeom>
          <a:noFill/>
        </p:spPr>
        <p:txBody>
          <a:bodyPr wrap="squar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と</a:t>
            </a:r>
            <a:r>
              <a:rPr kumimoji="1" lang="ja-JP" altLang="en-US" dirty="0">
                <a:solidFill>
                  <a:srgbClr val="00B05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をもっとも隔てる</a:t>
            </a:r>
            <a:r>
              <a:rPr kumimoji="1" lang="ja-JP" altLang="en-US" b="1" dirty="0">
                <a:latin typeface="メイリオ" panose="020B0604030504040204" pitchFamily="50" charset="-128"/>
                <a:ea typeface="メイリオ" panose="020B0604030504040204" pitchFamily="50" charset="-128"/>
              </a:rPr>
              <a:t>要約軸</a:t>
            </a:r>
          </a:p>
        </p:txBody>
      </p:sp>
      <p:cxnSp>
        <p:nvCxnSpPr>
          <p:cNvPr id="84" name="直線コネクタ 83">
            <a:extLst>
              <a:ext uri="{FF2B5EF4-FFF2-40B4-BE49-F238E27FC236}">
                <a16:creationId xmlns:a16="http://schemas.microsoft.com/office/drawing/2014/main" id="{64702734-0665-AB88-6D88-7E073A7D845F}"/>
              </a:ext>
            </a:extLst>
          </p:cNvPr>
          <p:cNvCxnSpPr>
            <a:cxnSpLocks/>
          </p:cNvCxnSpPr>
          <p:nvPr/>
        </p:nvCxnSpPr>
        <p:spPr>
          <a:xfrm>
            <a:off x="8272540" y="2960787"/>
            <a:ext cx="1672781" cy="24985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5" name="フローチャート: せん孔テープ 84">
            <a:extLst>
              <a:ext uri="{FF2B5EF4-FFF2-40B4-BE49-F238E27FC236}">
                <a16:creationId xmlns:a16="http://schemas.microsoft.com/office/drawing/2014/main" id="{566AE0CA-7AB4-D559-42C0-7D002B3F4D26}"/>
              </a:ext>
            </a:extLst>
          </p:cNvPr>
          <p:cNvSpPr/>
          <p:nvPr/>
        </p:nvSpPr>
        <p:spPr>
          <a:xfrm rot="19337434">
            <a:off x="7693599" y="3564732"/>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C79993A0-2657-EDB3-2C6A-2B7965DABEAC}"/>
              </a:ext>
            </a:extLst>
          </p:cNvPr>
          <p:cNvSpPr txBox="1"/>
          <p:nvPr/>
        </p:nvSpPr>
        <p:spPr>
          <a:xfrm rot="3925103">
            <a:off x="9498228" y="200787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7" name="テキスト ボックス 86">
            <a:extLst>
              <a:ext uri="{FF2B5EF4-FFF2-40B4-BE49-F238E27FC236}">
                <a16:creationId xmlns:a16="http://schemas.microsoft.com/office/drawing/2014/main" id="{02FAD216-8A37-FD7E-33F2-180864E93F66}"/>
              </a:ext>
            </a:extLst>
          </p:cNvPr>
          <p:cNvSpPr txBox="1"/>
          <p:nvPr/>
        </p:nvSpPr>
        <p:spPr>
          <a:xfrm rot="3925103">
            <a:off x="9499929" y="16946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8" name="テキスト ボックス 87">
            <a:extLst>
              <a:ext uri="{FF2B5EF4-FFF2-40B4-BE49-F238E27FC236}">
                <a16:creationId xmlns:a16="http://schemas.microsoft.com/office/drawing/2014/main" id="{09995FA4-D702-5E06-3EA8-E5BAF267879F}"/>
              </a:ext>
            </a:extLst>
          </p:cNvPr>
          <p:cNvSpPr txBox="1"/>
          <p:nvPr/>
        </p:nvSpPr>
        <p:spPr>
          <a:xfrm>
            <a:off x="9816680" y="1623527"/>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89" name="テキスト ボックス 88">
            <a:extLst>
              <a:ext uri="{FF2B5EF4-FFF2-40B4-BE49-F238E27FC236}">
                <a16:creationId xmlns:a16="http://schemas.microsoft.com/office/drawing/2014/main" id="{F642C627-2AB2-672C-402C-DE7A96668A03}"/>
              </a:ext>
            </a:extLst>
          </p:cNvPr>
          <p:cNvSpPr txBox="1"/>
          <p:nvPr/>
        </p:nvSpPr>
        <p:spPr>
          <a:xfrm>
            <a:off x="9816680" y="195551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Tree>
    <p:extLst>
      <p:ext uri="{BB962C8B-B14F-4D97-AF65-F5344CB8AC3E}">
        <p14:creationId xmlns:p14="http://schemas.microsoft.com/office/powerpoint/2010/main" val="125224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6940946-5B3C-B7AE-F1AD-1F2DDF68C6A7}"/>
              </a:ext>
            </a:extLst>
          </p:cNvPr>
          <p:cNvPicPr>
            <a:picLocks noChangeAspect="1"/>
          </p:cNvPicPr>
          <p:nvPr/>
        </p:nvPicPr>
        <p:blipFill>
          <a:blip r:embed="rId2"/>
          <a:stretch>
            <a:fillRect/>
          </a:stretch>
        </p:blipFill>
        <p:spPr>
          <a:xfrm>
            <a:off x="192833" y="783624"/>
            <a:ext cx="11908776" cy="6074376"/>
          </a:xfrm>
          <a:prstGeom prst="rect">
            <a:avLst/>
          </a:prstGeom>
        </p:spPr>
      </p:pic>
      <p:sp>
        <p:nvSpPr>
          <p:cNvPr id="4" name="テキスト ボックス 3">
            <a:extLst>
              <a:ext uri="{FF2B5EF4-FFF2-40B4-BE49-F238E27FC236}">
                <a16:creationId xmlns:a16="http://schemas.microsoft.com/office/drawing/2014/main" id="{37032620-B205-DF83-6551-EE5CB79EEE43}"/>
              </a:ext>
            </a:extLst>
          </p:cNvPr>
          <p:cNvSpPr txBox="1"/>
          <p:nvPr/>
        </p:nvSpPr>
        <p:spPr>
          <a:xfrm>
            <a:off x="1096262" y="1659091"/>
            <a:ext cx="10653879"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プロットは、</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次元上のデータを要約軸平面に射影した点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次元平面上で明らかにしている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それぞれ平面上のある領域にまとまっている！</a:t>
            </a:r>
          </a:p>
        </p:txBody>
      </p:sp>
      <p:sp>
        <p:nvSpPr>
          <p:cNvPr id="5" name="テキスト ボックス 4">
            <a:extLst>
              <a:ext uri="{FF2B5EF4-FFF2-40B4-BE49-F238E27FC236}">
                <a16:creationId xmlns:a16="http://schemas.microsoft.com/office/drawing/2014/main" id="{7954A32C-FBD4-7417-B7BB-6A7D63C37F6B}"/>
              </a:ext>
            </a:extLst>
          </p:cNvPr>
          <p:cNvSpPr txBox="1"/>
          <p:nvPr/>
        </p:nvSpPr>
        <p:spPr>
          <a:xfrm>
            <a:off x="718457" y="233265"/>
            <a:ext cx="10295907" cy="584775"/>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要約軸を</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つ見つけて</a:t>
            </a:r>
            <a:r>
              <a:rPr kumimoji="1" lang="en-US" altLang="ja-JP" sz="3200" dirty="0" err="1">
                <a:latin typeface="メイリオ" panose="020B0604030504040204" pitchFamily="50" charset="-128"/>
                <a:ea typeface="メイリオ" panose="020B0604030504040204" pitchFamily="50" charset="-128"/>
              </a:rPr>
              <a:t>x,y</a:t>
            </a:r>
            <a:r>
              <a:rPr kumimoji="1" lang="ja-JP" altLang="en-US" sz="3200" dirty="0">
                <a:latin typeface="メイリオ" panose="020B0604030504040204" pitchFamily="50" charset="-128"/>
                <a:ea typeface="メイリオ" panose="020B0604030504040204" pitchFamily="50" charset="-128"/>
              </a:rPr>
              <a:t>軸にする（主成分平面）</a:t>
            </a:r>
          </a:p>
        </p:txBody>
      </p:sp>
      <p:sp>
        <p:nvSpPr>
          <p:cNvPr id="6" name="テキスト ボックス 5">
            <a:extLst>
              <a:ext uri="{FF2B5EF4-FFF2-40B4-BE49-F238E27FC236}">
                <a16:creationId xmlns:a16="http://schemas.microsoft.com/office/drawing/2014/main" id="{EDDD2148-7F89-71A0-1C4E-DF95F754DB51}"/>
              </a:ext>
            </a:extLst>
          </p:cNvPr>
          <p:cNvSpPr txBox="1"/>
          <p:nvPr/>
        </p:nvSpPr>
        <p:spPr>
          <a:xfrm>
            <a:off x="886408" y="4049486"/>
            <a:ext cx="2789853" cy="1077218"/>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シュー</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焼くので失敗しやすい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3412E1-7F5F-10B1-31CB-467701B7418C}"/>
              </a:ext>
            </a:extLst>
          </p:cNvPr>
          <p:cNvSpPr txBox="1"/>
          <p:nvPr/>
        </p:nvSpPr>
        <p:spPr>
          <a:xfrm>
            <a:off x="9571566" y="2694414"/>
            <a:ext cx="1723549" cy="1077218"/>
          </a:xfrm>
          <a:prstGeom prst="rect">
            <a:avLst/>
          </a:prstGeom>
          <a:noFill/>
        </p:spPr>
        <p:txBody>
          <a:bodyPr wrap="none" rtlCol="0">
            <a:spAutoFit/>
          </a:bodyPr>
          <a:lstStyle/>
          <a:p>
            <a:pPr algn="l"/>
            <a:r>
              <a:rPr kumimoji="1" lang="ja-JP" altLang="en-US" sz="2400" dirty="0">
                <a:solidFill>
                  <a:schemeClr val="accent2">
                    <a:lumMod val="75000"/>
                  </a:schemeClr>
                </a:solidFill>
                <a:latin typeface="メイリオ" panose="020B0604030504040204" pitchFamily="50" charset="-128"/>
                <a:ea typeface="メイリオ" panose="020B0604030504040204" pitchFamily="50" charset="-128"/>
              </a:rPr>
              <a:t>杏仁豆腐</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濃厚でトロッ</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杏仁</a:t>
            </a:r>
          </a:p>
        </p:txBody>
      </p:sp>
      <p:sp>
        <p:nvSpPr>
          <p:cNvPr id="8" name="テキスト ボックス 7">
            <a:extLst>
              <a:ext uri="{FF2B5EF4-FFF2-40B4-BE49-F238E27FC236}">
                <a16:creationId xmlns:a16="http://schemas.microsoft.com/office/drawing/2014/main" id="{0415BFB5-A439-25BF-1147-6E3D92319C3E}"/>
              </a:ext>
            </a:extLst>
          </p:cNvPr>
          <p:cNvSpPr txBox="1"/>
          <p:nvPr/>
        </p:nvSpPr>
        <p:spPr>
          <a:xfrm>
            <a:off x="7940351" y="5403294"/>
            <a:ext cx="2492990" cy="769441"/>
          </a:xfrm>
          <a:prstGeom prst="rect">
            <a:avLst/>
          </a:prstGeom>
          <a:noFill/>
        </p:spPr>
        <p:txBody>
          <a:bodyPr wrap="none" rtlCol="0">
            <a:spAutoFit/>
          </a:bodyPr>
          <a:lstStyle/>
          <a:p>
            <a:pPr algn="l"/>
            <a:r>
              <a:rPr kumimoji="1" lang="ja-JP" altLang="en-US" sz="2400" dirty="0">
                <a:solidFill>
                  <a:srgbClr val="7030A0"/>
                </a:solidFill>
                <a:latin typeface="メイリオ" panose="020B0604030504040204" pitchFamily="50" charset="-128"/>
                <a:ea typeface="メイリオ" panose="020B0604030504040204" pitchFamily="50" charset="-128"/>
              </a:rPr>
              <a:t>プリン</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砂糖、甘い、控え目</a:t>
            </a:r>
          </a:p>
        </p:txBody>
      </p:sp>
      <p:sp>
        <p:nvSpPr>
          <p:cNvPr id="9" name="テキスト ボックス 8">
            <a:extLst>
              <a:ext uri="{FF2B5EF4-FFF2-40B4-BE49-F238E27FC236}">
                <a16:creationId xmlns:a16="http://schemas.microsoft.com/office/drawing/2014/main" id="{34334922-66D3-A3AC-A2AF-9197969B3EE7}"/>
              </a:ext>
            </a:extLst>
          </p:cNvPr>
          <p:cNvSpPr txBox="1"/>
          <p:nvPr/>
        </p:nvSpPr>
        <p:spPr>
          <a:xfrm>
            <a:off x="7781730" y="4364086"/>
            <a:ext cx="421743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杏仁豆腐、プリンは食後のデザートになるが、シューはそうでない</a:t>
            </a:r>
          </a:p>
        </p:txBody>
      </p:sp>
      <p:sp>
        <p:nvSpPr>
          <p:cNvPr id="10" name="テキスト ボックス 9">
            <a:extLst>
              <a:ext uri="{FF2B5EF4-FFF2-40B4-BE49-F238E27FC236}">
                <a16:creationId xmlns:a16="http://schemas.microsoft.com/office/drawing/2014/main" id="{ECA23F45-A87A-4F28-4FCF-8A5EC434D7B2}"/>
              </a:ext>
            </a:extLst>
          </p:cNvPr>
          <p:cNvSpPr txBox="1"/>
          <p:nvPr/>
        </p:nvSpPr>
        <p:spPr>
          <a:xfrm>
            <a:off x="412439" y="6393902"/>
            <a:ext cx="28627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tsukurepo_pca.py</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A155BE34-F659-7F90-3691-FCA66E0B3D93}"/>
              </a:ext>
            </a:extLst>
          </p:cNvPr>
          <p:cNvSpPr txBox="1"/>
          <p:nvPr/>
        </p:nvSpPr>
        <p:spPr>
          <a:xfrm>
            <a:off x="2124834" y="1035727"/>
            <a:ext cx="4737194"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データの特徴を</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次元に要約</a:t>
            </a:r>
          </a:p>
        </p:txBody>
      </p:sp>
      <p:sp>
        <p:nvSpPr>
          <p:cNvPr id="11" name="テキスト ボックス 10">
            <a:extLst>
              <a:ext uri="{FF2B5EF4-FFF2-40B4-BE49-F238E27FC236}">
                <a16:creationId xmlns:a16="http://schemas.microsoft.com/office/drawing/2014/main" id="{C47C0978-0A03-1176-623A-0AB4716ABF78}"/>
              </a:ext>
            </a:extLst>
          </p:cNvPr>
          <p:cNvSpPr txBox="1"/>
          <p:nvPr/>
        </p:nvSpPr>
        <p:spPr>
          <a:xfrm>
            <a:off x="1096262" y="2853860"/>
            <a:ext cx="4801314"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次元削減（次元圧縮）と呼ばれる</a:t>
            </a:r>
          </a:p>
        </p:txBody>
      </p:sp>
    </p:spTree>
    <p:extLst>
      <p:ext uri="{BB962C8B-B14F-4D97-AF65-F5344CB8AC3E}">
        <p14:creationId xmlns:p14="http://schemas.microsoft.com/office/powerpoint/2010/main" val="178172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75DF10E4-7694-D2AF-F70F-ED77117AA456}"/>
              </a:ext>
            </a:extLst>
          </p:cNvPr>
          <p:cNvPicPr>
            <a:picLocks noChangeAspect="1"/>
          </p:cNvPicPr>
          <p:nvPr/>
        </p:nvPicPr>
        <p:blipFill>
          <a:blip r:embed="rId2"/>
          <a:stretch>
            <a:fillRect/>
          </a:stretch>
        </p:blipFill>
        <p:spPr>
          <a:xfrm>
            <a:off x="192833" y="783624"/>
            <a:ext cx="11908776" cy="6074376"/>
          </a:xfrm>
          <a:prstGeom prst="rect">
            <a:avLst/>
          </a:prstGeom>
        </p:spPr>
      </p:pic>
      <p:sp>
        <p:nvSpPr>
          <p:cNvPr id="3" name="テキスト ボックス 2">
            <a:extLst>
              <a:ext uri="{FF2B5EF4-FFF2-40B4-BE49-F238E27FC236}">
                <a16:creationId xmlns:a16="http://schemas.microsoft.com/office/drawing/2014/main" id="{800EBDCF-2922-1F2D-3872-F49945E403DF}"/>
              </a:ext>
            </a:extLst>
          </p:cNvPr>
          <p:cNvSpPr txBox="1"/>
          <p:nvPr/>
        </p:nvSpPr>
        <p:spPr>
          <a:xfrm>
            <a:off x="2281334" y="1143449"/>
            <a:ext cx="713573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つの要約軸を強く特徴づける空間軸（特徴量）トップ</a:t>
            </a:r>
            <a:r>
              <a:rPr kumimoji="1" lang="en-US" altLang="ja-JP" sz="2400" dirty="0">
                <a:latin typeface="メイリオ" panose="020B0604030504040204" pitchFamily="50" charset="-128"/>
                <a:ea typeface="メイリオ" panose="020B0604030504040204" pitchFamily="50" charset="-128"/>
              </a:rPr>
              <a:t>20</a:t>
            </a:r>
            <a:r>
              <a:rPr kumimoji="1" lang="ja-JP" altLang="en-US" sz="2400" dirty="0">
                <a:latin typeface="メイリオ" panose="020B0604030504040204" pitchFamily="50" charset="-128"/>
                <a:ea typeface="メイリオ" panose="020B0604030504040204" pitchFamily="50" charset="-128"/>
              </a:rPr>
              <a:t>を表示（ベクトルが長いほど重要特徴）</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5304B6D-C03E-1864-CE2D-32AB77D845D9}"/>
              </a:ext>
            </a:extLst>
          </p:cNvPr>
          <p:cNvSpPr txBox="1"/>
          <p:nvPr/>
        </p:nvSpPr>
        <p:spPr>
          <a:xfrm>
            <a:off x="559059" y="228405"/>
            <a:ext cx="112646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要約軸に対するデータ空間の軸の貢献度をベクトル長で表す</a:t>
            </a:r>
          </a:p>
        </p:txBody>
      </p:sp>
      <p:sp>
        <p:nvSpPr>
          <p:cNvPr id="11" name="テキスト ボックス 10">
            <a:extLst>
              <a:ext uri="{FF2B5EF4-FFF2-40B4-BE49-F238E27FC236}">
                <a16:creationId xmlns:a16="http://schemas.microsoft.com/office/drawing/2014/main" id="{05B5BFE6-C486-32B7-A8CF-423A3AEF62F0}"/>
              </a:ext>
            </a:extLst>
          </p:cNvPr>
          <p:cNvSpPr txBox="1"/>
          <p:nvPr/>
        </p:nvSpPr>
        <p:spPr>
          <a:xfrm>
            <a:off x="886408" y="4049486"/>
            <a:ext cx="2789853" cy="1077218"/>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シュー</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焼くので失敗しやすい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2" name="テキスト ボックス 11">
            <a:extLst>
              <a:ext uri="{FF2B5EF4-FFF2-40B4-BE49-F238E27FC236}">
                <a16:creationId xmlns:a16="http://schemas.microsoft.com/office/drawing/2014/main" id="{C5A40B12-D853-4E74-6360-8B53DD35B11F}"/>
              </a:ext>
            </a:extLst>
          </p:cNvPr>
          <p:cNvSpPr txBox="1"/>
          <p:nvPr/>
        </p:nvSpPr>
        <p:spPr>
          <a:xfrm>
            <a:off x="9571566" y="2694414"/>
            <a:ext cx="1723549" cy="1077218"/>
          </a:xfrm>
          <a:prstGeom prst="rect">
            <a:avLst/>
          </a:prstGeom>
          <a:noFill/>
        </p:spPr>
        <p:txBody>
          <a:bodyPr wrap="none" rtlCol="0">
            <a:spAutoFit/>
          </a:bodyPr>
          <a:lstStyle/>
          <a:p>
            <a:pPr algn="l"/>
            <a:r>
              <a:rPr kumimoji="1" lang="ja-JP" altLang="en-US" sz="2400" dirty="0">
                <a:solidFill>
                  <a:schemeClr val="accent2">
                    <a:lumMod val="75000"/>
                  </a:schemeClr>
                </a:solidFill>
                <a:latin typeface="メイリオ" panose="020B0604030504040204" pitchFamily="50" charset="-128"/>
                <a:ea typeface="メイリオ" panose="020B0604030504040204" pitchFamily="50" charset="-128"/>
              </a:rPr>
              <a:t>杏仁豆腐</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濃厚でトロッ</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杏仁</a:t>
            </a:r>
          </a:p>
        </p:txBody>
      </p:sp>
      <p:sp>
        <p:nvSpPr>
          <p:cNvPr id="13" name="テキスト ボックス 12">
            <a:extLst>
              <a:ext uri="{FF2B5EF4-FFF2-40B4-BE49-F238E27FC236}">
                <a16:creationId xmlns:a16="http://schemas.microsoft.com/office/drawing/2014/main" id="{DBB3E713-00EB-77F3-C524-6234ADF7878C}"/>
              </a:ext>
            </a:extLst>
          </p:cNvPr>
          <p:cNvSpPr txBox="1"/>
          <p:nvPr/>
        </p:nvSpPr>
        <p:spPr>
          <a:xfrm>
            <a:off x="7940351" y="5403294"/>
            <a:ext cx="2492990" cy="769441"/>
          </a:xfrm>
          <a:prstGeom prst="rect">
            <a:avLst/>
          </a:prstGeom>
          <a:noFill/>
        </p:spPr>
        <p:txBody>
          <a:bodyPr wrap="none" rtlCol="0">
            <a:spAutoFit/>
          </a:bodyPr>
          <a:lstStyle/>
          <a:p>
            <a:pPr algn="l"/>
            <a:r>
              <a:rPr kumimoji="1" lang="ja-JP" altLang="en-US" sz="2400" dirty="0">
                <a:solidFill>
                  <a:srgbClr val="7030A0"/>
                </a:solidFill>
                <a:latin typeface="メイリオ" panose="020B0604030504040204" pitchFamily="50" charset="-128"/>
                <a:ea typeface="メイリオ" panose="020B0604030504040204" pitchFamily="50" charset="-128"/>
              </a:rPr>
              <a:t>プリン</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砂糖、甘い、控え目</a:t>
            </a:r>
          </a:p>
        </p:txBody>
      </p:sp>
      <p:sp>
        <p:nvSpPr>
          <p:cNvPr id="14" name="テキスト ボックス 13">
            <a:extLst>
              <a:ext uri="{FF2B5EF4-FFF2-40B4-BE49-F238E27FC236}">
                <a16:creationId xmlns:a16="http://schemas.microsoft.com/office/drawing/2014/main" id="{BDAB860F-2D86-D691-5446-72DF8D77F46D}"/>
              </a:ext>
            </a:extLst>
          </p:cNvPr>
          <p:cNvSpPr txBox="1"/>
          <p:nvPr/>
        </p:nvSpPr>
        <p:spPr>
          <a:xfrm>
            <a:off x="7781730" y="4364086"/>
            <a:ext cx="421743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杏仁豆腐、プリンは食後のデザートになるが、シューはそうでない</a:t>
            </a:r>
          </a:p>
        </p:txBody>
      </p:sp>
      <p:sp>
        <p:nvSpPr>
          <p:cNvPr id="15" name="テキスト ボックス 14">
            <a:extLst>
              <a:ext uri="{FF2B5EF4-FFF2-40B4-BE49-F238E27FC236}">
                <a16:creationId xmlns:a16="http://schemas.microsoft.com/office/drawing/2014/main" id="{8C4C1107-9AB5-9930-B43A-6288AE015046}"/>
              </a:ext>
            </a:extLst>
          </p:cNvPr>
          <p:cNvSpPr txBox="1"/>
          <p:nvPr/>
        </p:nvSpPr>
        <p:spPr>
          <a:xfrm>
            <a:off x="412439" y="6393902"/>
            <a:ext cx="28627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235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5268138-2A39-1672-39C5-EA8447463F51}"/>
              </a:ext>
            </a:extLst>
          </p:cNvPr>
          <p:cNvSpPr txBox="1"/>
          <p:nvPr/>
        </p:nvSpPr>
        <p:spPr>
          <a:xfrm>
            <a:off x="854826" y="1998532"/>
            <a:ext cx="9203574" cy="1938992"/>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データ空間上でデータが散らばっている方向軸（要約軸）を見つける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一般的には、データの散らばりが大きい方向には、特徴の異なるデータ（教師ラベルが異なるとか）があると考えるのが自然</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ただし、教師ラベルがなくても要約軸はみつかる（データの散らばり方を手掛かりにしているだけなので）</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要約軸上にデータをプロットする（写像）するとデータ特徴を要約できる</a:t>
            </a:r>
          </a:p>
        </p:txBody>
      </p:sp>
      <p:sp>
        <p:nvSpPr>
          <p:cNvPr id="3" name="テキスト ボックス 2">
            <a:extLst>
              <a:ext uri="{FF2B5EF4-FFF2-40B4-BE49-F238E27FC236}">
                <a16:creationId xmlns:a16="http://schemas.microsoft.com/office/drawing/2014/main" id="{03CE78E8-0672-CCB1-0547-EFF44EA1BEF9}"/>
              </a:ext>
            </a:extLst>
          </p:cNvPr>
          <p:cNvSpPr txBox="1"/>
          <p:nvPr/>
        </p:nvSpPr>
        <p:spPr>
          <a:xfrm>
            <a:off x="780011" y="280871"/>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主成分分析の概要</a:t>
            </a:r>
          </a:p>
        </p:txBody>
      </p:sp>
      <p:sp>
        <p:nvSpPr>
          <p:cNvPr id="4" name="テキスト ボックス 3">
            <a:extLst>
              <a:ext uri="{FF2B5EF4-FFF2-40B4-BE49-F238E27FC236}">
                <a16:creationId xmlns:a16="http://schemas.microsoft.com/office/drawing/2014/main" id="{7D1ED337-7E3A-7DFF-1AB8-D65B8340D61E}"/>
              </a:ext>
            </a:extLst>
          </p:cNvPr>
          <p:cNvSpPr txBox="1"/>
          <p:nvPr/>
        </p:nvSpPr>
        <p:spPr>
          <a:xfrm>
            <a:off x="1233130" y="4668082"/>
            <a:ext cx="9725739"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教師ラベルを手掛かりにせずにデータ特徴を捉えるので教師なし学習</a:t>
            </a:r>
          </a:p>
        </p:txBody>
      </p:sp>
      <p:sp>
        <p:nvSpPr>
          <p:cNvPr id="5" name="矢印: 下 4">
            <a:extLst>
              <a:ext uri="{FF2B5EF4-FFF2-40B4-BE49-F238E27FC236}">
                <a16:creationId xmlns:a16="http://schemas.microsoft.com/office/drawing/2014/main" id="{B3533BE1-1BEF-7868-96FA-6F3293CEA389}"/>
              </a:ext>
            </a:extLst>
          </p:cNvPr>
          <p:cNvSpPr/>
          <p:nvPr/>
        </p:nvSpPr>
        <p:spPr>
          <a:xfrm>
            <a:off x="5081115" y="4113022"/>
            <a:ext cx="1233577" cy="3795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図表 6">
            <a:extLst>
              <a:ext uri="{FF2B5EF4-FFF2-40B4-BE49-F238E27FC236}">
                <a16:creationId xmlns:a16="http://schemas.microsoft.com/office/drawing/2014/main" id="{34A568B1-84F6-7655-85AF-2C037F1A448C}"/>
              </a:ext>
            </a:extLst>
          </p:cNvPr>
          <p:cNvGraphicFramePr/>
          <p:nvPr>
            <p:extLst>
              <p:ext uri="{D42A27DB-BD31-4B8C-83A1-F6EECF244321}">
                <p14:modId xmlns:p14="http://schemas.microsoft.com/office/powerpoint/2010/main" val="2428376069"/>
              </p:ext>
            </p:extLst>
          </p:nvPr>
        </p:nvGraphicFramePr>
        <p:xfrm>
          <a:off x="1354347" y="5305245"/>
          <a:ext cx="9351034" cy="126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テキスト ボックス 7">
            <a:extLst>
              <a:ext uri="{FF2B5EF4-FFF2-40B4-BE49-F238E27FC236}">
                <a16:creationId xmlns:a16="http://schemas.microsoft.com/office/drawing/2014/main" id="{93B49F49-B196-FD4B-FB5A-5AE3E9265153}"/>
              </a:ext>
            </a:extLst>
          </p:cNvPr>
          <p:cNvSpPr txBox="1"/>
          <p:nvPr/>
        </p:nvSpPr>
        <p:spPr>
          <a:xfrm>
            <a:off x="780011" y="931692"/>
            <a:ext cx="10631978"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多次元空間に広がるデータを、その</a:t>
            </a:r>
            <a:r>
              <a:rPr kumimoji="1" lang="ja-JP" altLang="en-US" sz="2400" b="1" dirty="0">
                <a:latin typeface="メイリオ" panose="020B0604030504040204" pitchFamily="50" charset="-128"/>
                <a:ea typeface="メイリオ" panose="020B0604030504040204" pitchFamily="50" charset="-128"/>
              </a:rPr>
              <a:t>特徴をできるだけ維持しながら</a:t>
            </a:r>
            <a:r>
              <a:rPr kumimoji="1" lang="ja-JP" altLang="en-US" sz="2400" dirty="0">
                <a:latin typeface="メイリオ" panose="020B0604030504040204" pitchFamily="50" charset="-128"/>
                <a:ea typeface="メイリオ" panose="020B0604030504040204" pitchFamily="50" charset="-128"/>
              </a:rPr>
              <a:t>低次元（</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a:t>
            </a:r>
            <a:r>
              <a:rPr kumimoji="1" lang="en-US" altLang="ja-JP" sz="2400" dirty="0">
                <a:latin typeface="メイリオ" panose="020B0604030504040204" pitchFamily="50" charset="-128"/>
                <a:ea typeface="メイリオ" panose="020B0604030504040204" pitchFamily="50" charset="-128"/>
              </a:rPr>
              <a:t>etc.</a:t>
            </a:r>
            <a:r>
              <a:rPr kumimoji="1" lang="ja-JP" altLang="en-US" sz="2400" dirty="0">
                <a:latin typeface="メイリオ" panose="020B0604030504040204" pitchFamily="50" charset="-128"/>
                <a:ea typeface="メイリオ" panose="020B0604030504040204" pitchFamily="50" charset="-128"/>
              </a:rPr>
              <a:t>）に次元削減する方法のひとつ</a:t>
            </a: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417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57982A-4745-AD8F-EA4A-05CE550D457D}"/>
              </a:ext>
            </a:extLst>
          </p:cNvPr>
          <p:cNvSpPr txBox="1"/>
          <p:nvPr/>
        </p:nvSpPr>
        <p:spPr>
          <a:xfrm>
            <a:off x="723207" y="2385753"/>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データ空間上で要約軸を見つけ出す</a:t>
            </a:r>
          </a:p>
        </p:txBody>
      </p:sp>
      <p:graphicFrame>
        <p:nvGraphicFramePr>
          <p:cNvPr id="3" name="図表 2">
            <a:extLst>
              <a:ext uri="{FF2B5EF4-FFF2-40B4-BE49-F238E27FC236}">
                <a16:creationId xmlns:a16="http://schemas.microsoft.com/office/drawing/2014/main" id="{5ACADB43-BB10-EA7C-CDF7-1D55FD65790E}"/>
              </a:ext>
            </a:extLst>
          </p:cNvPr>
          <p:cNvGraphicFramePr/>
          <p:nvPr>
            <p:extLst>
              <p:ext uri="{D42A27DB-BD31-4B8C-83A1-F6EECF244321}">
                <p14:modId xmlns:p14="http://schemas.microsoft.com/office/powerpoint/2010/main" val="3949385367"/>
              </p:ext>
            </p:extLst>
          </p:nvPr>
        </p:nvGraphicFramePr>
        <p:xfrm>
          <a:off x="872209" y="3160561"/>
          <a:ext cx="9351034" cy="126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四角形: 角を丸くする 3">
            <a:extLst>
              <a:ext uri="{FF2B5EF4-FFF2-40B4-BE49-F238E27FC236}">
                <a16:creationId xmlns:a16="http://schemas.microsoft.com/office/drawing/2014/main" id="{A2D17ABD-14CB-B2AA-02C0-0E03AE1473D3}"/>
              </a:ext>
            </a:extLst>
          </p:cNvPr>
          <p:cNvSpPr/>
          <p:nvPr/>
        </p:nvSpPr>
        <p:spPr>
          <a:xfrm>
            <a:off x="789709" y="2970528"/>
            <a:ext cx="5187142" cy="178435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191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2DF987E4-2C21-E6B6-84C8-3792CE46D866}"/>
              </a:ext>
            </a:extLst>
          </p:cNvPr>
          <p:cNvCxnSpPr>
            <a:cxnSpLocks/>
          </p:cNvCxnSpPr>
          <p:nvPr/>
        </p:nvCxnSpPr>
        <p:spPr>
          <a:xfrm>
            <a:off x="2627831" y="3402061"/>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EDE2F98-8C50-3368-BF91-BD5E3CF51CF7}"/>
              </a:ext>
            </a:extLst>
          </p:cNvPr>
          <p:cNvCxnSpPr>
            <a:cxnSpLocks/>
          </p:cNvCxnSpPr>
          <p:nvPr/>
        </p:nvCxnSpPr>
        <p:spPr>
          <a:xfrm flipH="1">
            <a:off x="600778" y="5367000"/>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41222-BA6F-4E8B-A779-4DC3027487DD}"/>
              </a:ext>
            </a:extLst>
          </p:cNvPr>
          <p:cNvCxnSpPr>
            <a:cxnSpLocks/>
          </p:cNvCxnSpPr>
          <p:nvPr/>
        </p:nvCxnSpPr>
        <p:spPr>
          <a:xfrm>
            <a:off x="2642721" y="5397393"/>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866CE03-669D-33C3-D308-22F1879A7F2B}"/>
              </a:ext>
            </a:extLst>
          </p:cNvPr>
          <p:cNvSpPr txBox="1"/>
          <p:nvPr/>
        </p:nvSpPr>
        <p:spPr>
          <a:xfrm>
            <a:off x="306357" y="648867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28" name="テキスト ボックス 27">
            <a:extLst>
              <a:ext uri="{FF2B5EF4-FFF2-40B4-BE49-F238E27FC236}">
                <a16:creationId xmlns:a16="http://schemas.microsoft.com/office/drawing/2014/main" id="{B8BB1C1B-6C3B-D8C0-6FED-374F3D3574DF}"/>
              </a:ext>
            </a:extLst>
          </p:cNvPr>
          <p:cNvSpPr txBox="1"/>
          <p:nvPr/>
        </p:nvSpPr>
        <p:spPr>
          <a:xfrm>
            <a:off x="4248309" y="6470487"/>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29" name="テキスト ボックス 28">
            <a:extLst>
              <a:ext uri="{FF2B5EF4-FFF2-40B4-BE49-F238E27FC236}">
                <a16:creationId xmlns:a16="http://schemas.microsoft.com/office/drawing/2014/main" id="{74137601-31C5-C5CF-EFDC-9D38E65321D7}"/>
              </a:ext>
            </a:extLst>
          </p:cNvPr>
          <p:cNvSpPr txBox="1"/>
          <p:nvPr/>
        </p:nvSpPr>
        <p:spPr>
          <a:xfrm>
            <a:off x="2582380" y="3169568"/>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0" name="テキスト ボックス 29">
            <a:extLst>
              <a:ext uri="{FF2B5EF4-FFF2-40B4-BE49-F238E27FC236}">
                <a16:creationId xmlns:a16="http://schemas.microsoft.com/office/drawing/2014/main" id="{1B582BED-49F6-521B-FE5E-962F05EED58D}"/>
              </a:ext>
            </a:extLst>
          </p:cNvPr>
          <p:cNvSpPr txBox="1"/>
          <p:nvPr/>
        </p:nvSpPr>
        <p:spPr>
          <a:xfrm rot="8193147">
            <a:off x="2902287" y="5230891"/>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8C94FEF7-8DEF-EA73-335F-B1CD7255B679}"/>
              </a:ext>
            </a:extLst>
          </p:cNvPr>
          <p:cNvSpPr txBox="1"/>
          <p:nvPr/>
        </p:nvSpPr>
        <p:spPr>
          <a:xfrm rot="8193147">
            <a:off x="3564730" y="4670836"/>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0937C8A6-2C20-5D5F-45C5-A3B275FFA58A}"/>
              </a:ext>
            </a:extLst>
          </p:cNvPr>
          <p:cNvSpPr txBox="1"/>
          <p:nvPr/>
        </p:nvSpPr>
        <p:spPr>
          <a:xfrm rot="8193147">
            <a:off x="1901891" y="416611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39217B59-A6CD-5975-CF82-194130E23C99}"/>
              </a:ext>
            </a:extLst>
          </p:cNvPr>
          <p:cNvSpPr txBox="1"/>
          <p:nvPr/>
        </p:nvSpPr>
        <p:spPr>
          <a:xfrm rot="8193147">
            <a:off x="3328221" y="5035221"/>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2A0A706-2AD5-B3A3-87EB-39D6B79F4E51}"/>
              </a:ext>
            </a:extLst>
          </p:cNvPr>
          <p:cNvSpPr txBox="1"/>
          <p:nvPr/>
        </p:nvSpPr>
        <p:spPr>
          <a:xfrm rot="8193147">
            <a:off x="3247599" y="55299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14F21F3-79A5-08E1-CBA2-CFAC226B6EF4}"/>
              </a:ext>
            </a:extLst>
          </p:cNvPr>
          <p:cNvSpPr txBox="1"/>
          <p:nvPr/>
        </p:nvSpPr>
        <p:spPr>
          <a:xfrm rot="8193147">
            <a:off x="2616545" y="42050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9E810C5C-D582-F8E8-F3EB-B41621D79C41}"/>
              </a:ext>
            </a:extLst>
          </p:cNvPr>
          <p:cNvSpPr txBox="1"/>
          <p:nvPr/>
        </p:nvSpPr>
        <p:spPr>
          <a:xfrm rot="8193147">
            <a:off x="3246965" y="52322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F33EBF8-DEF9-173D-BE91-B8F1E1A20181}"/>
              </a:ext>
            </a:extLst>
          </p:cNvPr>
          <p:cNvSpPr txBox="1"/>
          <p:nvPr/>
        </p:nvSpPr>
        <p:spPr>
          <a:xfrm rot="3925103">
            <a:off x="4197483" y="4119153"/>
            <a:ext cx="364202"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5F8DDDD1-06AE-EFF9-90CD-6A6BB18EE94B}"/>
              </a:ext>
            </a:extLst>
          </p:cNvPr>
          <p:cNvSpPr txBox="1"/>
          <p:nvPr/>
        </p:nvSpPr>
        <p:spPr>
          <a:xfrm rot="8193147">
            <a:off x="3484504" y="46593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7D08C16-58C3-A4CD-4B76-8B286A79502F}"/>
              </a:ext>
            </a:extLst>
          </p:cNvPr>
          <p:cNvSpPr txBox="1"/>
          <p:nvPr/>
        </p:nvSpPr>
        <p:spPr>
          <a:xfrm rot="8193147">
            <a:off x="2252924" y="43326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EE704A3D-D2CA-D618-44A0-E0B23EFC604F}"/>
              </a:ext>
            </a:extLst>
          </p:cNvPr>
          <p:cNvSpPr txBox="1"/>
          <p:nvPr/>
        </p:nvSpPr>
        <p:spPr>
          <a:xfrm rot="8193147">
            <a:off x="3581203" y="5333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D87D47D4-31C2-AA7F-F13B-7EF53AC9FFB6}"/>
              </a:ext>
            </a:extLst>
          </p:cNvPr>
          <p:cNvSpPr txBox="1"/>
          <p:nvPr/>
        </p:nvSpPr>
        <p:spPr>
          <a:xfrm rot="8193147">
            <a:off x="3726642" y="50680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8E65DE2-81CB-4166-C05B-9881707B76CD}"/>
              </a:ext>
            </a:extLst>
          </p:cNvPr>
          <p:cNvSpPr txBox="1"/>
          <p:nvPr/>
        </p:nvSpPr>
        <p:spPr>
          <a:xfrm rot="8193147">
            <a:off x="1737180" y="458634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2C35E300-776C-FDC6-8449-A3FB0CA0C1A3}"/>
              </a:ext>
            </a:extLst>
          </p:cNvPr>
          <p:cNvSpPr txBox="1"/>
          <p:nvPr/>
        </p:nvSpPr>
        <p:spPr>
          <a:xfrm rot="8193147">
            <a:off x="3015832" y="46777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8D33B265-9AAF-29CF-E67C-3B5ECA76D8B1}"/>
              </a:ext>
            </a:extLst>
          </p:cNvPr>
          <p:cNvSpPr txBox="1"/>
          <p:nvPr/>
        </p:nvSpPr>
        <p:spPr>
          <a:xfrm rot="3925103">
            <a:off x="4199184" y="3805904"/>
            <a:ext cx="364202" cy="461665"/>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87B3441-D386-F55C-2A1F-6A4443EACB3A}"/>
              </a:ext>
            </a:extLst>
          </p:cNvPr>
          <p:cNvSpPr txBox="1"/>
          <p:nvPr/>
        </p:nvSpPr>
        <p:spPr>
          <a:xfrm rot="8193147">
            <a:off x="2564453" y="37064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3B4593D-7C61-21E5-35C1-B423C5C660F9}"/>
              </a:ext>
            </a:extLst>
          </p:cNvPr>
          <p:cNvSpPr txBox="1"/>
          <p:nvPr/>
        </p:nvSpPr>
        <p:spPr>
          <a:xfrm rot="8193147">
            <a:off x="2836038" y="384859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05386226-D620-F9B3-AA76-F67153D14AA2}"/>
              </a:ext>
            </a:extLst>
          </p:cNvPr>
          <p:cNvSpPr txBox="1"/>
          <p:nvPr/>
        </p:nvSpPr>
        <p:spPr>
          <a:xfrm rot="8193147">
            <a:off x="2343650" y="473517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4C19FA8D-EDD2-470B-D0D0-35DD38ABA0F6}"/>
              </a:ext>
            </a:extLst>
          </p:cNvPr>
          <p:cNvSpPr txBox="1"/>
          <p:nvPr/>
        </p:nvSpPr>
        <p:spPr>
          <a:xfrm rot="8193147">
            <a:off x="2461130" y="402288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C2D3763B-8B0F-8141-4E5A-0B97D5756EA7}"/>
              </a:ext>
            </a:extLst>
          </p:cNvPr>
          <p:cNvSpPr txBox="1"/>
          <p:nvPr/>
        </p:nvSpPr>
        <p:spPr>
          <a:xfrm rot="8193147">
            <a:off x="2054777" y="473232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95526059-F086-11B9-DE4C-1374CECF2E2A}"/>
              </a:ext>
            </a:extLst>
          </p:cNvPr>
          <p:cNvSpPr txBox="1"/>
          <p:nvPr/>
        </p:nvSpPr>
        <p:spPr>
          <a:xfrm rot="8193147">
            <a:off x="2874666" y="55452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A074A1A2-13D6-ECD9-ABB1-D35520CFC9BF}"/>
              </a:ext>
            </a:extLst>
          </p:cNvPr>
          <p:cNvSpPr txBox="1"/>
          <p:nvPr/>
        </p:nvSpPr>
        <p:spPr>
          <a:xfrm rot="8193147">
            <a:off x="3213100" y="438890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69169F75-7A35-CABE-A54A-CCB1DB5C5431}"/>
              </a:ext>
            </a:extLst>
          </p:cNvPr>
          <p:cNvSpPr txBox="1"/>
          <p:nvPr/>
        </p:nvSpPr>
        <p:spPr>
          <a:xfrm rot="8193147">
            <a:off x="2586048" y="4528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D6E6970-DFEE-7A67-7965-49F5ECFFEAAC}"/>
              </a:ext>
            </a:extLst>
          </p:cNvPr>
          <p:cNvSpPr txBox="1"/>
          <p:nvPr/>
        </p:nvSpPr>
        <p:spPr>
          <a:xfrm rot="8193147">
            <a:off x="3125013" y="50025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3A11FA13-5664-C098-EB97-83D926F94795}"/>
              </a:ext>
            </a:extLst>
          </p:cNvPr>
          <p:cNvSpPr txBox="1"/>
          <p:nvPr/>
        </p:nvSpPr>
        <p:spPr>
          <a:xfrm>
            <a:off x="4546734" y="389392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55" name="テキスト ボックス 54">
            <a:extLst>
              <a:ext uri="{FF2B5EF4-FFF2-40B4-BE49-F238E27FC236}">
                <a16:creationId xmlns:a16="http://schemas.microsoft.com/office/drawing/2014/main" id="{13EF5F92-64A9-8C3B-4DD7-D9380834E13D}"/>
              </a:ext>
            </a:extLst>
          </p:cNvPr>
          <p:cNvSpPr txBox="1"/>
          <p:nvPr/>
        </p:nvSpPr>
        <p:spPr>
          <a:xfrm>
            <a:off x="4591308" y="4233013"/>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61" name="テキスト ボックス 60">
            <a:extLst>
              <a:ext uri="{FF2B5EF4-FFF2-40B4-BE49-F238E27FC236}">
                <a16:creationId xmlns:a16="http://schemas.microsoft.com/office/drawing/2014/main" id="{7F6058B1-0BC8-7D94-012D-66CE88A0D390}"/>
              </a:ext>
            </a:extLst>
          </p:cNvPr>
          <p:cNvSpPr txBox="1"/>
          <p:nvPr/>
        </p:nvSpPr>
        <p:spPr>
          <a:xfrm rot="8193147">
            <a:off x="1402179" y="391816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40C3D685-B5D0-95B4-2349-D77E7CBB8C8E}"/>
              </a:ext>
            </a:extLst>
          </p:cNvPr>
          <p:cNvSpPr txBox="1"/>
          <p:nvPr/>
        </p:nvSpPr>
        <p:spPr>
          <a:xfrm rot="8193147">
            <a:off x="1753212" y="408471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C2EE97DC-5798-3E9C-E32A-D4D64B8CDA58}"/>
              </a:ext>
            </a:extLst>
          </p:cNvPr>
          <p:cNvSpPr txBox="1"/>
          <p:nvPr/>
        </p:nvSpPr>
        <p:spPr>
          <a:xfrm rot="8193147">
            <a:off x="1961418" y="37749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0F0C438-72FC-9479-8CF2-E09717BAFA79}"/>
              </a:ext>
            </a:extLst>
          </p:cNvPr>
          <p:cNvSpPr txBox="1"/>
          <p:nvPr/>
        </p:nvSpPr>
        <p:spPr>
          <a:xfrm rot="8193147">
            <a:off x="3733263" y="5609172"/>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28C4EE00-FAB9-4E98-CB83-2E83DD1894F6}"/>
              </a:ext>
            </a:extLst>
          </p:cNvPr>
          <p:cNvSpPr txBox="1"/>
          <p:nvPr/>
        </p:nvSpPr>
        <p:spPr>
          <a:xfrm rot="8193147">
            <a:off x="3970802" y="503634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379B6CFB-F3F7-E6BE-A06F-6774F5A4357F}"/>
              </a:ext>
            </a:extLst>
          </p:cNvPr>
          <p:cNvSpPr txBox="1"/>
          <p:nvPr/>
        </p:nvSpPr>
        <p:spPr>
          <a:xfrm rot="8193147">
            <a:off x="3877038" y="54449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正方形/長方形 66">
            <a:extLst>
              <a:ext uri="{FF2B5EF4-FFF2-40B4-BE49-F238E27FC236}">
                <a16:creationId xmlns:a16="http://schemas.microsoft.com/office/drawing/2014/main" id="{32B015A6-15C2-59FB-456C-4AACA5F1602D}"/>
              </a:ext>
            </a:extLst>
          </p:cNvPr>
          <p:cNvSpPr/>
          <p:nvPr/>
        </p:nvSpPr>
        <p:spPr>
          <a:xfrm rot="1583451">
            <a:off x="1052923" y="4417640"/>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0B89095D-3B3C-8157-EAC8-E681523A33AC}"/>
              </a:ext>
            </a:extLst>
          </p:cNvPr>
          <p:cNvCxnSpPr>
            <a:cxnSpLocks/>
          </p:cNvCxnSpPr>
          <p:nvPr/>
        </p:nvCxnSpPr>
        <p:spPr>
          <a:xfrm>
            <a:off x="8677176" y="333052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C9061827-F621-24CA-89E3-D8D76FFCA8CC}"/>
              </a:ext>
            </a:extLst>
          </p:cNvPr>
          <p:cNvCxnSpPr>
            <a:cxnSpLocks/>
          </p:cNvCxnSpPr>
          <p:nvPr/>
        </p:nvCxnSpPr>
        <p:spPr>
          <a:xfrm flipH="1">
            <a:off x="6650123" y="529545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6724A3F-2B81-1359-2FF5-9DAF21645160}"/>
              </a:ext>
            </a:extLst>
          </p:cNvPr>
          <p:cNvCxnSpPr>
            <a:cxnSpLocks/>
          </p:cNvCxnSpPr>
          <p:nvPr/>
        </p:nvCxnSpPr>
        <p:spPr>
          <a:xfrm>
            <a:off x="8692066" y="532585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179613BD-E24A-B159-56DD-8B8AC6B2E109}"/>
              </a:ext>
            </a:extLst>
          </p:cNvPr>
          <p:cNvSpPr txBox="1"/>
          <p:nvPr/>
        </p:nvSpPr>
        <p:spPr>
          <a:xfrm>
            <a:off x="6355702" y="641713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73" name="テキスト ボックス 72">
            <a:extLst>
              <a:ext uri="{FF2B5EF4-FFF2-40B4-BE49-F238E27FC236}">
                <a16:creationId xmlns:a16="http://schemas.microsoft.com/office/drawing/2014/main" id="{93A01162-C485-5A83-E719-56DBD7555871}"/>
              </a:ext>
            </a:extLst>
          </p:cNvPr>
          <p:cNvSpPr txBox="1"/>
          <p:nvPr/>
        </p:nvSpPr>
        <p:spPr>
          <a:xfrm>
            <a:off x="10453201" y="6425782"/>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4" name="テキスト ボックス 73">
            <a:extLst>
              <a:ext uri="{FF2B5EF4-FFF2-40B4-BE49-F238E27FC236}">
                <a16:creationId xmlns:a16="http://schemas.microsoft.com/office/drawing/2014/main" id="{95AE8347-CD8B-9E4E-9901-A24F07BAC40B}"/>
              </a:ext>
            </a:extLst>
          </p:cNvPr>
          <p:cNvSpPr txBox="1"/>
          <p:nvPr/>
        </p:nvSpPr>
        <p:spPr>
          <a:xfrm>
            <a:off x="8624824" y="307903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75" name="テキスト ボックス 74">
            <a:extLst>
              <a:ext uri="{FF2B5EF4-FFF2-40B4-BE49-F238E27FC236}">
                <a16:creationId xmlns:a16="http://schemas.microsoft.com/office/drawing/2014/main" id="{08FC2421-348E-E693-A492-0C0A0ED3ED9E}"/>
              </a:ext>
            </a:extLst>
          </p:cNvPr>
          <p:cNvSpPr txBox="1"/>
          <p:nvPr/>
        </p:nvSpPr>
        <p:spPr>
          <a:xfrm rot="8193147">
            <a:off x="8951632" y="515935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EFC5D57F-29CB-B201-F7BD-347593D74992}"/>
              </a:ext>
            </a:extLst>
          </p:cNvPr>
          <p:cNvSpPr txBox="1"/>
          <p:nvPr/>
        </p:nvSpPr>
        <p:spPr>
          <a:xfrm rot="8193147">
            <a:off x="9614075" y="4599295"/>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5860E727-06A0-F217-E2E3-A1C09F654009}"/>
              </a:ext>
            </a:extLst>
          </p:cNvPr>
          <p:cNvSpPr txBox="1"/>
          <p:nvPr/>
        </p:nvSpPr>
        <p:spPr>
          <a:xfrm rot="8193147">
            <a:off x="7951236" y="4094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57A15BF9-7CBE-027F-75AF-4D698A5CC389}"/>
              </a:ext>
            </a:extLst>
          </p:cNvPr>
          <p:cNvSpPr txBox="1"/>
          <p:nvPr/>
        </p:nvSpPr>
        <p:spPr>
          <a:xfrm rot="8193147">
            <a:off x="9377566" y="4963680"/>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7F16EDD0-E0A1-DA01-7596-663C99F3F9E8}"/>
              </a:ext>
            </a:extLst>
          </p:cNvPr>
          <p:cNvSpPr txBox="1"/>
          <p:nvPr/>
        </p:nvSpPr>
        <p:spPr>
          <a:xfrm rot="8193147">
            <a:off x="9296944" y="5458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A041D0E2-8D02-5E71-9E63-8C882A3680BD}"/>
              </a:ext>
            </a:extLst>
          </p:cNvPr>
          <p:cNvSpPr txBox="1"/>
          <p:nvPr/>
        </p:nvSpPr>
        <p:spPr>
          <a:xfrm rot="8193147">
            <a:off x="8665890" y="41335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C6425008-8E45-25B8-D7B3-12B15DE5A94F}"/>
              </a:ext>
            </a:extLst>
          </p:cNvPr>
          <p:cNvSpPr txBox="1"/>
          <p:nvPr/>
        </p:nvSpPr>
        <p:spPr>
          <a:xfrm rot="8193147">
            <a:off x="9296310" y="51606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23826CC3-0001-CF33-2731-CE0A86BA4403}"/>
              </a:ext>
            </a:extLst>
          </p:cNvPr>
          <p:cNvSpPr txBox="1"/>
          <p:nvPr/>
        </p:nvSpPr>
        <p:spPr>
          <a:xfrm rot="8193147">
            <a:off x="9533849" y="45878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3FC94754-F1F9-2966-7790-DA1E8FEBFA07}"/>
              </a:ext>
            </a:extLst>
          </p:cNvPr>
          <p:cNvSpPr txBox="1"/>
          <p:nvPr/>
        </p:nvSpPr>
        <p:spPr>
          <a:xfrm rot="8193147">
            <a:off x="8302269" y="42611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54431E5B-8D45-2D82-E45B-BB77304D9AC8}"/>
              </a:ext>
            </a:extLst>
          </p:cNvPr>
          <p:cNvSpPr txBox="1"/>
          <p:nvPr/>
        </p:nvSpPr>
        <p:spPr>
          <a:xfrm rot="8193147">
            <a:off x="9630548" y="52619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18084AE1-A34D-556E-50DD-A445762668EC}"/>
              </a:ext>
            </a:extLst>
          </p:cNvPr>
          <p:cNvSpPr txBox="1"/>
          <p:nvPr/>
        </p:nvSpPr>
        <p:spPr>
          <a:xfrm rot="8193147">
            <a:off x="9775987" y="49964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6" name="テキスト ボックス 85">
            <a:extLst>
              <a:ext uri="{FF2B5EF4-FFF2-40B4-BE49-F238E27FC236}">
                <a16:creationId xmlns:a16="http://schemas.microsoft.com/office/drawing/2014/main" id="{5C9FADDE-41B2-12AA-7522-45B3B84619B0}"/>
              </a:ext>
            </a:extLst>
          </p:cNvPr>
          <p:cNvSpPr txBox="1"/>
          <p:nvPr/>
        </p:nvSpPr>
        <p:spPr>
          <a:xfrm rot="8193147">
            <a:off x="7786525" y="451480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7" name="テキスト ボックス 86">
            <a:extLst>
              <a:ext uri="{FF2B5EF4-FFF2-40B4-BE49-F238E27FC236}">
                <a16:creationId xmlns:a16="http://schemas.microsoft.com/office/drawing/2014/main" id="{C4E81253-E95A-2703-3D63-BE52BDE59F54}"/>
              </a:ext>
            </a:extLst>
          </p:cNvPr>
          <p:cNvSpPr txBox="1"/>
          <p:nvPr/>
        </p:nvSpPr>
        <p:spPr>
          <a:xfrm rot="8193147">
            <a:off x="9065177" y="46062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8" name="テキスト ボックス 87">
            <a:extLst>
              <a:ext uri="{FF2B5EF4-FFF2-40B4-BE49-F238E27FC236}">
                <a16:creationId xmlns:a16="http://schemas.microsoft.com/office/drawing/2014/main" id="{14D03C01-0747-78D1-EA29-CE3ADF28DEC6}"/>
              </a:ext>
            </a:extLst>
          </p:cNvPr>
          <p:cNvSpPr txBox="1"/>
          <p:nvPr/>
        </p:nvSpPr>
        <p:spPr>
          <a:xfrm rot="8193147">
            <a:off x="8613798" y="363492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9" name="テキスト ボックス 88">
            <a:extLst>
              <a:ext uri="{FF2B5EF4-FFF2-40B4-BE49-F238E27FC236}">
                <a16:creationId xmlns:a16="http://schemas.microsoft.com/office/drawing/2014/main" id="{6F6FD9FF-6836-2FF3-1E4F-B050BCDD5130}"/>
              </a:ext>
            </a:extLst>
          </p:cNvPr>
          <p:cNvSpPr txBox="1"/>
          <p:nvPr/>
        </p:nvSpPr>
        <p:spPr>
          <a:xfrm rot="8193147">
            <a:off x="8885383" y="377705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0" name="テキスト ボックス 89">
            <a:extLst>
              <a:ext uri="{FF2B5EF4-FFF2-40B4-BE49-F238E27FC236}">
                <a16:creationId xmlns:a16="http://schemas.microsoft.com/office/drawing/2014/main" id="{02382694-A4CC-9A3F-423C-3BD95B687105}"/>
              </a:ext>
            </a:extLst>
          </p:cNvPr>
          <p:cNvSpPr txBox="1"/>
          <p:nvPr/>
        </p:nvSpPr>
        <p:spPr>
          <a:xfrm rot="8193147">
            <a:off x="8392995" y="466363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1" name="テキスト ボックス 90">
            <a:extLst>
              <a:ext uri="{FF2B5EF4-FFF2-40B4-BE49-F238E27FC236}">
                <a16:creationId xmlns:a16="http://schemas.microsoft.com/office/drawing/2014/main" id="{1DF3F573-910F-4BE3-DC7D-3DE88F14B248}"/>
              </a:ext>
            </a:extLst>
          </p:cNvPr>
          <p:cNvSpPr txBox="1"/>
          <p:nvPr/>
        </p:nvSpPr>
        <p:spPr>
          <a:xfrm rot="8193147">
            <a:off x="8510475" y="395134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2" name="テキスト ボックス 91">
            <a:extLst>
              <a:ext uri="{FF2B5EF4-FFF2-40B4-BE49-F238E27FC236}">
                <a16:creationId xmlns:a16="http://schemas.microsoft.com/office/drawing/2014/main" id="{1FE874B4-DB76-B937-C45D-572A71BCF378}"/>
              </a:ext>
            </a:extLst>
          </p:cNvPr>
          <p:cNvSpPr txBox="1"/>
          <p:nvPr/>
        </p:nvSpPr>
        <p:spPr>
          <a:xfrm rot="8193147">
            <a:off x="8104122" y="46607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3" name="テキスト ボックス 92">
            <a:extLst>
              <a:ext uri="{FF2B5EF4-FFF2-40B4-BE49-F238E27FC236}">
                <a16:creationId xmlns:a16="http://schemas.microsoft.com/office/drawing/2014/main" id="{52D509D9-3B37-3AA2-5DD8-4D17F697C60F}"/>
              </a:ext>
            </a:extLst>
          </p:cNvPr>
          <p:cNvSpPr txBox="1"/>
          <p:nvPr/>
        </p:nvSpPr>
        <p:spPr>
          <a:xfrm rot="8193147">
            <a:off x="8924011" y="54737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4" name="テキスト ボックス 93">
            <a:extLst>
              <a:ext uri="{FF2B5EF4-FFF2-40B4-BE49-F238E27FC236}">
                <a16:creationId xmlns:a16="http://schemas.microsoft.com/office/drawing/2014/main" id="{FBFE94D1-D784-7A0F-CA10-1961ACA0F13C}"/>
              </a:ext>
            </a:extLst>
          </p:cNvPr>
          <p:cNvSpPr txBox="1"/>
          <p:nvPr/>
        </p:nvSpPr>
        <p:spPr>
          <a:xfrm rot="8193147">
            <a:off x="9262445" y="43173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5" name="テキスト ボックス 94">
            <a:extLst>
              <a:ext uri="{FF2B5EF4-FFF2-40B4-BE49-F238E27FC236}">
                <a16:creationId xmlns:a16="http://schemas.microsoft.com/office/drawing/2014/main" id="{1B91F82D-DC20-0D97-9DC0-8B23A6E7B52A}"/>
              </a:ext>
            </a:extLst>
          </p:cNvPr>
          <p:cNvSpPr txBox="1"/>
          <p:nvPr/>
        </p:nvSpPr>
        <p:spPr>
          <a:xfrm rot="8193147">
            <a:off x="8635393" y="445663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6" name="テキスト ボックス 95">
            <a:extLst>
              <a:ext uri="{FF2B5EF4-FFF2-40B4-BE49-F238E27FC236}">
                <a16:creationId xmlns:a16="http://schemas.microsoft.com/office/drawing/2014/main" id="{9C0F3F49-2C87-054B-137A-95869CB3E2E5}"/>
              </a:ext>
            </a:extLst>
          </p:cNvPr>
          <p:cNvSpPr txBox="1"/>
          <p:nvPr/>
        </p:nvSpPr>
        <p:spPr>
          <a:xfrm rot="8193147">
            <a:off x="9174358" y="49310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7" name="テキスト ボックス 96">
            <a:extLst>
              <a:ext uri="{FF2B5EF4-FFF2-40B4-BE49-F238E27FC236}">
                <a16:creationId xmlns:a16="http://schemas.microsoft.com/office/drawing/2014/main" id="{5A612D5E-665F-45F4-CE74-A59C923A2971}"/>
              </a:ext>
            </a:extLst>
          </p:cNvPr>
          <p:cNvSpPr txBox="1"/>
          <p:nvPr/>
        </p:nvSpPr>
        <p:spPr>
          <a:xfrm rot="8193147">
            <a:off x="7451524" y="38466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8" name="テキスト ボックス 97">
            <a:extLst>
              <a:ext uri="{FF2B5EF4-FFF2-40B4-BE49-F238E27FC236}">
                <a16:creationId xmlns:a16="http://schemas.microsoft.com/office/drawing/2014/main" id="{45A908D3-25D2-3D03-F814-803ACD5B8241}"/>
              </a:ext>
            </a:extLst>
          </p:cNvPr>
          <p:cNvSpPr txBox="1"/>
          <p:nvPr/>
        </p:nvSpPr>
        <p:spPr>
          <a:xfrm rot="8193147">
            <a:off x="7802557" y="40131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9" name="テキスト ボックス 98">
            <a:extLst>
              <a:ext uri="{FF2B5EF4-FFF2-40B4-BE49-F238E27FC236}">
                <a16:creationId xmlns:a16="http://schemas.microsoft.com/office/drawing/2014/main" id="{442E4624-9B27-AA7B-A4E6-D355650F3279}"/>
              </a:ext>
            </a:extLst>
          </p:cNvPr>
          <p:cNvSpPr txBox="1"/>
          <p:nvPr/>
        </p:nvSpPr>
        <p:spPr>
          <a:xfrm rot="8193147">
            <a:off x="8010763" y="370339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00" name="テキスト ボックス 99">
            <a:extLst>
              <a:ext uri="{FF2B5EF4-FFF2-40B4-BE49-F238E27FC236}">
                <a16:creationId xmlns:a16="http://schemas.microsoft.com/office/drawing/2014/main" id="{FB5005CB-B656-98FA-6731-B5802AD4B353}"/>
              </a:ext>
            </a:extLst>
          </p:cNvPr>
          <p:cNvSpPr txBox="1"/>
          <p:nvPr/>
        </p:nvSpPr>
        <p:spPr>
          <a:xfrm rot="8193147">
            <a:off x="9782608" y="553763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1" name="テキスト ボックス 100">
            <a:extLst>
              <a:ext uri="{FF2B5EF4-FFF2-40B4-BE49-F238E27FC236}">
                <a16:creationId xmlns:a16="http://schemas.microsoft.com/office/drawing/2014/main" id="{699E9013-9C66-C9EC-7F8E-86075E1C1FEE}"/>
              </a:ext>
            </a:extLst>
          </p:cNvPr>
          <p:cNvSpPr txBox="1"/>
          <p:nvPr/>
        </p:nvSpPr>
        <p:spPr>
          <a:xfrm rot="8193147">
            <a:off x="10020147" y="496480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2" name="テキスト ボックス 101">
            <a:extLst>
              <a:ext uri="{FF2B5EF4-FFF2-40B4-BE49-F238E27FC236}">
                <a16:creationId xmlns:a16="http://schemas.microsoft.com/office/drawing/2014/main" id="{67BEBB13-D107-CEFC-C576-5A6FD58E2E7C}"/>
              </a:ext>
            </a:extLst>
          </p:cNvPr>
          <p:cNvSpPr txBox="1"/>
          <p:nvPr/>
        </p:nvSpPr>
        <p:spPr>
          <a:xfrm rot="8193147">
            <a:off x="9926383" y="5373425"/>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4" name="正方形/長方形 103">
            <a:extLst>
              <a:ext uri="{FF2B5EF4-FFF2-40B4-BE49-F238E27FC236}">
                <a16:creationId xmlns:a16="http://schemas.microsoft.com/office/drawing/2014/main" id="{1BBEB0DA-1E0C-D1D7-5B6D-22D7738A631B}"/>
              </a:ext>
            </a:extLst>
          </p:cNvPr>
          <p:cNvSpPr/>
          <p:nvPr/>
        </p:nvSpPr>
        <p:spPr>
          <a:xfrm rot="20733367">
            <a:off x="6815094" y="4258216"/>
            <a:ext cx="3397703" cy="938224"/>
          </a:xfrm>
          <a:prstGeom prst="rect">
            <a:avLst/>
          </a:prstGeom>
          <a:solidFill>
            <a:schemeClr val="tx2">
              <a:lumMod val="60000"/>
              <a:lumOff val="40000"/>
              <a:alpha val="56863"/>
            </a:schemeClr>
          </a:solidFill>
          <a:ln>
            <a:noFill/>
          </a:ln>
          <a:scene3d>
            <a:camera prst="perspectiveContrastingRigh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5129528A-6512-9CDE-6363-E76B56E0A42A}"/>
              </a:ext>
            </a:extLst>
          </p:cNvPr>
          <p:cNvSpPr txBox="1"/>
          <p:nvPr/>
        </p:nvSpPr>
        <p:spPr>
          <a:xfrm>
            <a:off x="480279" y="523955"/>
            <a:ext cx="864691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3</a:t>
            </a:r>
            <a:r>
              <a:rPr kumimoji="1" lang="ja-JP" altLang="en-US" sz="3200" dirty="0">
                <a:latin typeface="メイリオ" panose="020B0604030504040204" pitchFamily="50" charset="-128"/>
                <a:ea typeface="メイリオ" panose="020B0604030504040204" pitchFamily="50" charset="-128"/>
              </a:rPr>
              <a:t>次元空間上のデータから要約軸を見つけだす</a:t>
            </a:r>
          </a:p>
        </p:txBody>
      </p:sp>
      <p:sp>
        <p:nvSpPr>
          <p:cNvPr id="106" name="テキスト ボックス 105">
            <a:extLst>
              <a:ext uri="{FF2B5EF4-FFF2-40B4-BE49-F238E27FC236}">
                <a16:creationId xmlns:a16="http://schemas.microsoft.com/office/drawing/2014/main" id="{B684AEEC-4239-B83D-3A0F-4C44E39E921F}"/>
              </a:ext>
            </a:extLst>
          </p:cNvPr>
          <p:cNvSpPr txBox="1"/>
          <p:nvPr/>
        </p:nvSpPr>
        <p:spPr>
          <a:xfrm>
            <a:off x="480953" y="1292034"/>
            <a:ext cx="1136537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左右図の点</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をそれぞれの平面に射影すると</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次元散布図になる（想像してください）</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左右の平面は何が違うか？　どういう平面だとデータ特徴を維持した要約平面（次元削減平面）になるだろうか？</a:t>
            </a:r>
          </a:p>
        </p:txBody>
      </p:sp>
      <p:sp>
        <p:nvSpPr>
          <p:cNvPr id="108" name="テキスト ボックス 107">
            <a:extLst>
              <a:ext uri="{FF2B5EF4-FFF2-40B4-BE49-F238E27FC236}">
                <a16:creationId xmlns:a16="http://schemas.microsoft.com/office/drawing/2014/main" id="{A6E6F1D6-6E45-ACF3-6818-96349E334007}"/>
              </a:ext>
            </a:extLst>
          </p:cNvPr>
          <p:cNvSpPr txBox="1"/>
          <p:nvPr/>
        </p:nvSpPr>
        <p:spPr>
          <a:xfrm>
            <a:off x="9146543" y="747699"/>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7223144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82227</TotalTime>
  <Words>3891</Words>
  <Application>Microsoft Office PowerPoint</Application>
  <PresentationFormat>ワイド画面</PresentationFormat>
  <Paragraphs>924</Paragraphs>
  <Slides>39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39</vt:i4>
      </vt:variant>
    </vt:vector>
  </HeadingPairs>
  <TitlesOfParts>
    <vt:vector size="46"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937</cp:revision>
  <dcterms:created xsi:type="dcterms:W3CDTF">2017-07-18T05:09:25Z</dcterms:created>
  <dcterms:modified xsi:type="dcterms:W3CDTF">2025-07-03T01:57:17Z</dcterms:modified>
</cp:coreProperties>
</file>