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536" r:id="rId3"/>
    <p:sldId id="537" r:id="rId4"/>
    <p:sldId id="538" r:id="rId5"/>
    <p:sldId id="539" r:id="rId6"/>
    <p:sldId id="540" r:id="rId7"/>
    <p:sldId id="541" r:id="rId8"/>
    <p:sldId id="542" r:id="rId9"/>
    <p:sldId id="544" r:id="rId10"/>
    <p:sldId id="543" r:id="rId11"/>
    <p:sldId id="472" r:id="rId12"/>
    <p:sldId id="473" r:id="rId13"/>
    <p:sldId id="533" r:id="rId14"/>
    <p:sldId id="532" r:id="rId15"/>
    <p:sldId id="531" r:id="rId16"/>
    <p:sldId id="550" r:id="rId17"/>
    <p:sldId id="551" r:id="rId18"/>
    <p:sldId id="553" r:id="rId19"/>
    <p:sldId id="552" r:id="rId20"/>
    <p:sldId id="525" r:id="rId21"/>
    <p:sldId id="476" r:id="rId22"/>
    <p:sldId id="483" r:id="rId23"/>
    <p:sldId id="534" r:id="rId24"/>
    <p:sldId id="485" r:id="rId25"/>
    <p:sldId id="530" r:id="rId26"/>
    <p:sldId id="547" r:id="rId27"/>
    <p:sldId id="277" r:id="rId28"/>
    <p:sldId id="487" r:id="rId29"/>
    <p:sldId id="548" r:id="rId30"/>
    <p:sldId id="504" r:id="rId31"/>
    <p:sldId id="521" r:id="rId32"/>
    <p:sldId id="549" r:id="rId33"/>
    <p:sldId id="468" r:id="rId34"/>
    <p:sldId id="554" r:id="rId35"/>
    <p:sldId id="555" r:id="rId36"/>
    <p:sldId id="556" r:id="rId37"/>
    <p:sldId id="535" r:id="rId38"/>
    <p:sldId id="526" r:id="rId39"/>
    <p:sldId id="527" r:id="rId40"/>
    <p:sldId id="528" r:id="rId41"/>
    <p:sldId id="529" r:id="rId42"/>
    <p:sldId id="479" r:id="rId43"/>
    <p:sldId id="480" r:id="rId44"/>
    <p:sldId id="481" r:id="rId45"/>
    <p:sldId id="482"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A6A6A6"/>
    <a:srgbClr val="BFBFBF"/>
    <a:srgbClr val="000000"/>
    <a:srgbClr val="FFFFFF"/>
    <a:srgbClr val="FF00FF"/>
    <a:srgbClr val="BD038C"/>
    <a:srgbClr val="903069"/>
    <a:srgbClr val="ADB9C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2" d="100"/>
          <a:sy n="92" d="100"/>
        </p:scale>
        <p:origin x="33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56781D-7799-4F6D-82D7-ED1C2F7D9E2E}"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kumimoji="1" lang="ja-JP" altLang="en-US"/>
        </a:p>
      </dgm:t>
    </dgm:pt>
    <dgm:pt modelId="{DE3E82B1-1E85-4030-A380-37F61531E289}">
      <dgm:prSet custT="1"/>
      <dgm:spPr/>
      <dgm:t>
        <a:bodyPr/>
        <a:lstStyle/>
        <a:p>
          <a:r>
            <a:rPr kumimoji="1" lang="en-US" altLang="ja-JP" sz="2000" dirty="0"/>
            <a:t>N</a:t>
          </a:r>
          <a:r>
            <a:rPr kumimoji="1" lang="ja-JP" altLang="en-US" sz="2000" dirty="0"/>
            <a:t>次元空間から</a:t>
          </a:r>
          <a:r>
            <a:rPr kumimoji="1" lang="ja-JP" sz="2000" dirty="0"/>
            <a:t>主成分ベクトルを見つけ出す（最大</a:t>
          </a:r>
          <a:r>
            <a:rPr kumimoji="1" lang="en-US" altLang="ja-JP" sz="2000" dirty="0"/>
            <a:t>N</a:t>
          </a:r>
          <a:r>
            <a:rPr kumimoji="1" lang="ja-JP" sz="2000" dirty="0"/>
            <a:t>引ける）</a:t>
          </a:r>
          <a:endParaRPr lang="ja-JP" sz="2000" dirty="0"/>
        </a:p>
      </dgm:t>
    </dgm:pt>
    <dgm:pt modelId="{42A5A1D3-D96E-47B3-A74F-E13AB8AD7174}" type="parTrans" cxnId="{9F13AF22-CEA1-43DA-B7D2-34361A044D22}">
      <dgm:prSet/>
      <dgm:spPr/>
      <dgm:t>
        <a:bodyPr/>
        <a:lstStyle/>
        <a:p>
          <a:endParaRPr kumimoji="1" lang="ja-JP" altLang="en-US" sz="2000"/>
        </a:p>
      </dgm:t>
    </dgm:pt>
    <dgm:pt modelId="{C00EC7CD-A2DE-41CA-9188-6EDF5A5E7A27}" type="sibTrans" cxnId="{9F13AF22-CEA1-43DA-B7D2-34361A044D22}">
      <dgm:prSet custT="1"/>
      <dgm:spPr/>
      <dgm:t>
        <a:bodyPr/>
        <a:lstStyle/>
        <a:p>
          <a:endParaRPr kumimoji="1" lang="ja-JP" altLang="en-US" sz="2000"/>
        </a:p>
      </dgm:t>
    </dgm:pt>
    <dgm:pt modelId="{4D65AB13-A070-4527-9FA7-17C3FACB86BB}">
      <dgm:prSet custT="1"/>
      <dgm:spPr/>
      <dgm:t>
        <a:bodyPr/>
        <a:lstStyle/>
        <a:p>
          <a:r>
            <a:rPr kumimoji="1" lang="ja-JP" sz="2000" dirty="0"/>
            <a:t>第</a:t>
          </a:r>
          <a:r>
            <a:rPr kumimoji="1" lang="en-US" sz="2000" dirty="0"/>
            <a:t>1,</a:t>
          </a:r>
          <a:r>
            <a:rPr kumimoji="1" lang="ja-JP" sz="2000" dirty="0"/>
            <a:t>第</a:t>
          </a:r>
          <a:r>
            <a:rPr kumimoji="1" lang="en-US" sz="2000" dirty="0"/>
            <a:t>2</a:t>
          </a:r>
          <a:r>
            <a:rPr kumimoji="1" lang="ja-JP" sz="2000" dirty="0"/>
            <a:t>主成分ベクトルをそれぞれ</a:t>
          </a:r>
          <a:r>
            <a:rPr kumimoji="1" lang="en-US" sz="2000" dirty="0" err="1"/>
            <a:t>x,y</a:t>
          </a:r>
          <a:r>
            <a:rPr kumimoji="1" lang="ja-JP" sz="2000" dirty="0"/>
            <a:t>軸に回転（主成分平面）</a:t>
          </a:r>
          <a:endParaRPr lang="ja-JP" sz="2000" dirty="0"/>
        </a:p>
      </dgm:t>
    </dgm:pt>
    <dgm:pt modelId="{B3F5AF97-FB01-4F13-A365-C5574FD0A6BD}" type="parTrans" cxnId="{4386DEDD-C6F4-4380-A3FC-AC3080351112}">
      <dgm:prSet/>
      <dgm:spPr/>
      <dgm:t>
        <a:bodyPr/>
        <a:lstStyle/>
        <a:p>
          <a:endParaRPr kumimoji="1" lang="ja-JP" altLang="en-US" sz="2000"/>
        </a:p>
      </dgm:t>
    </dgm:pt>
    <dgm:pt modelId="{B9743E8B-26EF-4B6E-9866-92E51CC4B224}" type="sibTrans" cxnId="{4386DEDD-C6F4-4380-A3FC-AC3080351112}">
      <dgm:prSet custT="1"/>
      <dgm:spPr/>
      <dgm:t>
        <a:bodyPr/>
        <a:lstStyle/>
        <a:p>
          <a:endParaRPr kumimoji="1" lang="ja-JP" altLang="en-US" sz="2000"/>
        </a:p>
      </dgm:t>
    </dgm:pt>
    <dgm:pt modelId="{D3465328-29F3-4E2D-8CCC-BD71BA3DC37F}">
      <dgm:prSet custT="1"/>
      <dgm:spPr/>
      <dgm:t>
        <a:bodyPr/>
        <a:lstStyle/>
        <a:p>
          <a:r>
            <a:rPr lang="ja-JP" altLang="en-US" sz="2000" dirty="0"/>
            <a:t>データを主成分平面上に射影（主成分得点・寄与率を計算）</a:t>
          </a:r>
          <a:endParaRPr lang="ja-JP" sz="2000" dirty="0"/>
        </a:p>
      </dgm:t>
    </dgm:pt>
    <dgm:pt modelId="{4AA8A36B-A146-4B90-B4FD-3E510DC1B859}" type="parTrans" cxnId="{F1D43DB1-0225-4292-A12F-EB205FE2D3EB}">
      <dgm:prSet/>
      <dgm:spPr/>
      <dgm:t>
        <a:bodyPr/>
        <a:lstStyle/>
        <a:p>
          <a:endParaRPr kumimoji="1" lang="ja-JP" altLang="en-US" sz="2000"/>
        </a:p>
      </dgm:t>
    </dgm:pt>
    <dgm:pt modelId="{BA7DF56F-9129-4835-87EA-41AC5D1C9822}" type="sibTrans" cxnId="{F1D43DB1-0225-4292-A12F-EB205FE2D3EB}">
      <dgm:prSet custT="1"/>
      <dgm:spPr/>
      <dgm:t>
        <a:bodyPr/>
        <a:lstStyle/>
        <a:p>
          <a:endParaRPr kumimoji="1" lang="ja-JP" altLang="en-US" sz="2000"/>
        </a:p>
      </dgm:t>
    </dgm:pt>
    <dgm:pt modelId="{82BD8591-3CC8-40A9-9F62-B26F415081B8}">
      <dgm:prSet custT="1"/>
      <dgm:spPr/>
      <dgm:t>
        <a:bodyPr/>
        <a:lstStyle/>
        <a:p>
          <a:r>
            <a:rPr kumimoji="1" lang="en-US" altLang="ja-JP" sz="2000" dirty="0"/>
            <a:t>Bi-plot : </a:t>
          </a:r>
          <a:r>
            <a:rPr kumimoji="1" lang="ja-JP" altLang="en-US" sz="2000" dirty="0"/>
            <a:t>元のベクトル空間軸を主成分平面上に射影</a:t>
          </a:r>
          <a:endParaRPr lang="ja-JP" altLang="en-US" sz="2000" dirty="0"/>
        </a:p>
      </dgm:t>
    </dgm:pt>
    <dgm:pt modelId="{CCECE0A5-999C-4285-B417-B5F285F0B571}" type="parTrans" cxnId="{45D1718F-C658-4AFB-8CC4-25935F6D4D61}">
      <dgm:prSet/>
      <dgm:spPr/>
      <dgm:t>
        <a:bodyPr/>
        <a:lstStyle/>
        <a:p>
          <a:endParaRPr kumimoji="1" lang="ja-JP" altLang="en-US" sz="2000"/>
        </a:p>
      </dgm:t>
    </dgm:pt>
    <dgm:pt modelId="{19B419D8-6A28-4904-9CDB-A4032060F866}" type="sibTrans" cxnId="{45D1718F-C658-4AFB-8CC4-25935F6D4D61}">
      <dgm:prSet/>
      <dgm:spPr/>
      <dgm:t>
        <a:bodyPr/>
        <a:lstStyle/>
        <a:p>
          <a:endParaRPr kumimoji="1" lang="ja-JP" altLang="en-US" sz="2000"/>
        </a:p>
      </dgm:t>
    </dgm:pt>
    <dgm:pt modelId="{3657D043-7333-49F2-8D34-E73D9B805DA5}" type="pres">
      <dgm:prSet presAssocID="{DE56781D-7799-4F6D-82D7-ED1C2F7D9E2E}" presName="linearFlow" presStyleCnt="0">
        <dgm:presLayoutVars>
          <dgm:resizeHandles val="exact"/>
        </dgm:presLayoutVars>
      </dgm:prSet>
      <dgm:spPr/>
    </dgm:pt>
    <dgm:pt modelId="{FB81BBFE-9D93-4652-BA94-6FA1CA4B5218}" type="pres">
      <dgm:prSet presAssocID="{DE3E82B1-1E85-4030-A380-37F61531E289}" presName="node" presStyleLbl="node1" presStyleIdx="0" presStyleCnt="4" custScaleX="117533">
        <dgm:presLayoutVars>
          <dgm:bulletEnabled val="1"/>
        </dgm:presLayoutVars>
      </dgm:prSet>
      <dgm:spPr/>
    </dgm:pt>
    <dgm:pt modelId="{B8955C07-91E8-44AD-B48D-4679AE1C7D61}" type="pres">
      <dgm:prSet presAssocID="{C00EC7CD-A2DE-41CA-9188-6EDF5A5E7A27}" presName="sibTrans" presStyleLbl="sibTrans2D1" presStyleIdx="0" presStyleCnt="3"/>
      <dgm:spPr/>
    </dgm:pt>
    <dgm:pt modelId="{274A2D5F-B747-4009-8742-A64C36FBBF25}" type="pres">
      <dgm:prSet presAssocID="{C00EC7CD-A2DE-41CA-9188-6EDF5A5E7A27}" presName="connectorText" presStyleLbl="sibTrans2D1" presStyleIdx="0" presStyleCnt="3"/>
      <dgm:spPr/>
    </dgm:pt>
    <dgm:pt modelId="{DCA5737B-F7B6-4816-A6CB-8FE600B2F4C7}" type="pres">
      <dgm:prSet presAssocID="{4D65AB13-A070-4527-9FA7-17C3FACB86BB}" presName="node" presStyleLbl="node1" presStyleIdx="1" presStyleCnt="4" custScaleX="122492">
        <dgm:presLayoutVars>
          <dgm:bulletEnabled val="1"/>
        </dgm:presLayoutVars>
      </dgm:prSet>
      <dgm:spPr/>
    </dgm:pt>
    <dgm:pt modelId="{D1CAC45C-45B0-4D70-AED2-9016F310E873}" type="pres">
      <dgm:prSet presAssocID="{B9743E8B-26EF-4B6E-9866-92E51CC4B224}" presName="sibTrans" presStyleLbl="sibTrans2D1" presStyleIdx="1" presStyleCnt="3"/>
      <dgm:spPr/>
    </dgm:pt>
    <dgm:pt modelId="{56B7E128-36D8-4328-A7EC-36B8B8251D0F}" type="pres">
      <dgm:prSet presAssocID="{B9743E8B-26EF-4B6E-9866-92E51CC4B224}" presName="connectorText" presStyleLbl="sibTrans2D1" presStyleIdx="1" presStyleCnt="3"/>
      <dgm:spPr/>
    </dgm:pt>
    <dgm:pt modelId="{D493AAF7-B3A2-4910-A3AC-D4C7F4A95611}" type="pres">
      <dgm:prSet presAssocID="{D3465328-29F3-4E2D-8CCC-BD71BA3DC37F}" presName="node" presStyleLbl="node1" presStyleIdx="2" presStyleCnt="4" custScaleX="121288">
        <dgm:presLayoutVars>
          <dgm:bulletEnabled val="1"/>
        </dgm:presLayoutVars>
      </dgm:prSet>
      <dgm:spPr/>
    </dgm:pt>
    <dgm:pt modelId="{86851A2F-EB82-47F5-B46C-C507776E2F91}" type="pres">
      <dgm:prSet presAssocID="{BA7DF56F-9129-4835-87EA-41AC5D1C9822}" presName="sibTrans" presStyleLbl="sibTrans2D1" presStyleIdx="2" presStyleCnt="3"/>
      <dgm:spPr/>
    </dgm:pt>
    <dgm:pt modelId="{8F2D18FC-3A39-4141-AA39-B598201D1FAF}" type="pres">
      <dgm:prSet presAssocID="{BA7DF56F-9129-4835-87EA-41AC5D1C9822}" presName="connectorText" presStyleLbl="sibTrans2D1" presStyleIdx="2" presStyleCnt="3"/>
      <dgm:spPr/>
    </dgm:pt>
    <dgm:pt modelId="{BF1C300F-0E89-4B26-BF7B-75D7140208E0}" type="pres">
      <dgm:prSet presAssocID="{82BD8591-3CC8-40A9-9F62-B26F415081B8}" presName="node" presStyleLbl="node1" presStyleIdx="3" presStyleCnt="4">
        <dgm:presLayoutVars>
          <dgm:bulletEnabled val="1"/>
        </dgm:presLayoutVars>
      </dgm:prSet>
      <dgm:spPr/>
    </dgm:pt>
  </dgm:ptLst>
  <dgm:cxnLst>
    <dgm:cxn modelId="{7639DF00-35B3-4539-9AEE-B8985D139D18}" type="presOf" srcId="{B9743E8B-26EF-4B6E-9866-92E51CC4B224}" destId="{D1CAC45C-45B0-4D70-AED2-9016F310E873}" srcOrd="0" destOrd="0" presId="urn:microsoft.com/office/officeart/2005/8/layout/process2"/>
    <dgm:cxn modelId="{9F13AF22-CEA1-43DA-B7D2-34361A044D22}" srcId="{DE56781D-7799-4F6D-82D7-ED1C2F7D9E2E}" destId="{DE3E82B1-1E85-4030-A380-37F61531E289}" srcOrd="0" destOrd="0" parTransId="{42A5A1D3-D96E-47B3-A74F-E13AB8AD7174}" sibTransId="{C00EC7CD-A2DE-41CA-9188-6EDF5A5E7A27}"/>
    <dgm:cxn modelId="{8E032860-5B59-49B0-A07C-AA5710C04DF8}" type="presOf" srcId="{DE56781D-7799-4F6D-82D7-ED1C2F7D9E2E}" destId="{3657D043-7333-49F2-8D34-E73D9B805DA5}" srcOrd="0" destOrd="0" presId="urn:microsoft.com/office/officeart/2005/8/layout/process2"/>
    <dgm:cxn modelId="{91CB8E61-60C2-4EB3-BED5-7C3339C1DEF6}" type="presOf" srcId="{82BD8591-3CC8-40A9-9F62-B26F415081B8}" destId="{BF1C300F-0E89-4B26-BF7B-75D7140208E0}" srcOrd="0" destOrd="0" presId="urn:microsoft.com/office/officeart/2005/8/layout/process2"/>
    <dgm:cxn modelId="{0CA10B6F-77B3-4A7F-B63F-F1FB5A50DB4D}" type="presOf" srcId="{DE3E82B1-1E85-4030-A380-37F61531E289}" destId="{FB81BBFE-9D93-4652-BA94-6FA1CA4B5218}" srcOrd="0" destOrd="0" presId="urn:microsoft.com/office/officeart/2005/8/layout/process2"/>
    <dgm:cxn modelId="{86C58E7A-2062-4582-909F-3881D1225E57}" type="presOf" srcId="{C00EC7CD-A2DE-41CA-9188-6EDF5A5E7A27}" destId="{274A2D5F-B747-4009-8742-A64C36FBBF25}" srcOrd="1" destOrd="0" presId="urn:microsoft.com/office/officeart/2005/8/layout/process2"/>
    <dgm:cxn modelId="{78E29384-D447-4747-B4AE-32141FA3E99D}" type="presOf" srcId="{C00EC7CD-A2DE-41CA-9188-6EDF5A5E7A27}" destId="{B8955C07-91E8-44AD-B48D-4679AE1C7D61}" srcOrd="0" destOrd="0" presId="urn:microsoft.com/office/officeart/2005/8/layout/process2"/>
    <dgm:cxn modelId="{01020A87-C476-4F16-886F-33CE26FCF40D}" type="presOf" srcId="{4D65AB13-A070-4527-9FA7-17C3FACB86BB}" destId="{DCA5737B-F7B6-4816-A6CB-8FE600B2F4C7}" srcOrd="0" destOrd="0" presId="urn:microsoft.com/office/officeart/2005/8/layout/process2"/>
    <dgm:cxn modelId="{45D1718F-C658-4AFB-8CC4-25935F6D4D61}" srcId="{DE56781D-7799-4F6D-82D7-ED1C2F7D9E2E}" destId="{82BD8591-3CC8-40A9-9F62-B26F415081B8}" srcOrd="3" destOrd="0" parTransId="{CCECE0A5-999C-4285-B417-B5F285F0B571}" sibTransId="{19B419D8-6A28-4904-9CDB-A4032060F866}"/>
    <dgm:cxn modelId="{B243A495-EBDC-4CC6-9255-507659C0951E}" type="presOf" srcId="{D3465328-29F3-4E2D-8CCC-BD71BA3DC37F}" destId="{D493AAF7-B3A2-4910-A3AC-D4C7F4A95611}" srcOrd="0" destOrd="0" presId="urn:microsoft.com/office/officeart/2005/8/layout/process2"/>
    <dgm:cxn modelId="{F1D43DB1-0225-4292-A12F-EB205FE2D3EB}" srcId="{DE56781D-7799-4F6D-82D7-ED1C2F7D9E2E}" destId="{D3465328-29F3-4E2D-8CCC-BD71BA3DC37F}" srcOrd="2" destOrd="0" parTransId="{4AA8A36B-A146-4B90-B4FD-3E510DC1B859}" sibTransId="{BA7DF56F-9129-4835-87EA-41AC5D1C9822}"/>
    <dgm:cxn modelId="{D2E23AD8-710D-4812-B1AC-9C2F618548A6}" type="presOf" srcId="{BA7DF56F-9129-4835-87EA-41AC5D1C9822}" destId="{86851A2F-EB82-47F5-B46C-C507776E2F91}" srcOrd="0" destOrd="0" presId="urn:microsoft.com/office/officeart/2005/8/layout/process2"/>
    <dgm:cxn modelId="{4386DEDD-C6F4-4380-A3FC-AC3080351112}" srcId="{DE56781D-7799-4F6D-82D7-ED1C2F7D9E2E}" destId="{4D65AB13-A070-4527-9FA7-17C3FACB86BB}" srcOrd="1" destOrd="0" parTransId="{B3F5AF97-FB01-4F13-A365-C5574FD0A6BD}" sibTransId="{B9743E8B-26EF-4B6E-9866-92E51CC4B224}"/>
    <dgm:cxn modelId="{D6999FED-65B0-4859-8451-4756634A449B}" type="presOf" srcId="{B9743E8B-26EF-4B6E-9866-92E51CC4B224}" destId="{56B7E128-36D8-4328-A7EC-36B8B8251D0F}" srcOrd="1" destOrd="0" presId="urn:microsoft.com/office/officeart/2005/8/layout/process2"/>
    <dgm:cxn modelId="{8920F6F9-234B-434F-9EE8-EA696DAC6063}" type="presOf" srcId="{BA7DF56F-9129-4835-87EA-41AC5D1C9822}" destId="{8F2D18FC-3A39-4141-AA39-B598201D1FAF}" srcOrd="1" destOrd="0" presId="urn:microsoft.com/office/officeart/2005/8/layout/process2"/>
    <dgm:cxn modelId="{96EA0844-A063-428A-880D-8271F1350472}" type="presParOf" srcId="{3657D043-7333-49F2-8D34-E73D9B805DA5}" destId="{FB81BBFE-9D93-4652-BA94-6FA1CA4B5218}" srcOrd="0" destOrd="0" presId="urn:microsoft.com/office/officeart/2005/8/layout/process2"/>
    <dgm:cxn modelId="{6B8B5C66-9435-4C84-B9A9-3D54B5940380}" type="presParOf" srcId="{3657D043-7333-49F2-8D34-E73D9B805DA5}" destId="{B8955C07-91E8-44AD-B48D-4679AE1C7D61}" srcOrd="1" destOrd="0" presId="urn:microsoft.com/office/officeart/2005/8/layout/process2"/>
    <dgm:cxn modelId="{AEB6D5F7-933A-451F-9120-D1C275240C1C}" type="presParOf" srcId="{B8955C07-91E8-44AD-B48D-4679AE1C7D61}" destId="{274A2D5F-B747-4009-8742-A64C36FBBF25}" srcOrd="0" destOrd="0" presId="urn:microsoft.com/office/officeart/2005/8/layout/process2"/>
    <dgm:cxn modelId="{83F4A594-5661-475C-AAAE-E74C8DE4F3AD}" type="presParOf" srcId="{3657D043-7333-49F2-8D34-E73D9B805DA5}" destId="{DCA5737B-F7B6-4816-A6CB-8FE600B2F4C7}" srcOrd="2" destOrd="0" presId="urn:microsoft.com/office/officeart/2005/8/layout/process2"/>
    <dgm:cxn modelId="{79686A30-08A7-4260-882D-BE3AC4A40360}" type="presParOf" srcId="{3657D043-7333-49F2-8D34-E73D9B805DA5}" destId="{D1CAC45C-45B0-4D70-AED2-9016F310E873}" srcOrd="3" destOrd="0" presId="urn:microsoft.com/office/officeart/2005/8/layout/process2"/>
    <dgm:cxn modelId="{FA343329-4AE6-48AA-A2D0-4FD66DD9A0AC}" type="presParOf" srcId="{D1CAC45C-45B0-4D70-AED2-9016F310E873}" destId="{56B7E128-36D8-4328-A7EC-36B8B8251D0F}" srcOrd="0" destOrd="0" presId="urn:microsoft.com/office/officeart/2005/8/layout/process2"/>
    <dgm:cxn modelId="{549FD7E2-562C-45B4-B3C3-23F021C92580}" type="presParOf" srcId="{3657D043-7333-49F2-8D34-E73D9B805DA5}" destId="{D493AAF7-B3A2-4910-A3AC-D4C7F4A95611}" srcOrd="4" destOrd="0" presId="urn:microsoft.com/office/officeart/2005/8/layout/process2"/>
    <dgm:cxn modelId="{B3A7F398-BFB5-4233-AA28-6DAEB23345B6}" type="presParOf" srcId="{3657D043-7333-49F2-8D34-E73D9B805DA5}" destId="{86851A2F-EB82-47F5-B46C-C507776E2F91}" srcOrd="5" destOrd="0" presId="urn:microsoft.com/office/officeart/2005/8/layout/process2"/>
    <dgm:cxn modelId="{D1E8105D-0312-4E9C-90B4-9CA8C4FDD98D}" type="presParOf" srcId="{86851A2F-EB82-47F5-B46C-C507776E2F91}" destId="{8F2D18FC-3A39-4141-AA39-B598201D1FAF}" srcOrd="0" destOrd="0" presId="urn:microsoft.com/office/officeart/2005/8/layout/process2"/>
    <dgm:cxn modelId="{0DA90230-4291-4746-88A8-D37DA53FCF20}" type="presParOf" srcId="{3657D043-7333-49F2-8D34-E73D9B805DA5}" destId="{BF1C300F-0E89-4B26-BF7B-75D7140208E0}"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81BBFE-9D93-4652-BA94-6FA1CA4B5218}">
      <dsp:nvSpPr>
        <dsp:cNvPr id="0" name=""/>
        <dsp:cNvSpPr/>
      </dsp:nvSpPr>
      <dsp:spPr>
        <a:xfrm>
          <a:off x="1583627" y="5159"/>
          <a:ext cx="4509895" cy="95928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kumimoji="1" lang="en-US" altLang="ja-JP" sz="2000" kern="1200" dirty="0"/>
            <a:t>N</a:t>
          </a:r>
          <a:r>
            <a:rPr kumimoji="1" lang="ja-JP" altLang="en-US" sz="2000" kern="1200" dirty="0"/>
            <a:t>次元空間から</a:t>
          </a:r>
          <a:r>
            <a:rPr kumimoji="1" lang="ja-JP" sz="2000" kern="1200" dirty="0"/>
            <a:t>主成分ベクトルを見つけ出す（最大</a:t>
          </a:r>
          <a:r>
            <a:rPr kumimoji="1" lang="en-US" altLang="ja-JP" sz="2000" kern="1200" dirty="0"/>
            <a:t>N</a:t>
          </a:r>
          <a:r>
            <a:rPr kumimoji="1" lang="ja-JP" sz="2000" kern="1200" dirty="0"/>
            <a:t>引ける）</a:t>
          </a:r>
          <a:endParaRPr lang="ja-JP" sz="2000" kern="1200" dirty="0"/>
        </a:p>
      </dsp:txBody>
      <dsp:txXfrm>
        <a:off x="1611723" y="33255"/>
        <a:ext cx="4453703" cy="903090"/>
      </dsp:txXfrm>
    </dsp:sp>
    <dsp:sp modelId="{B8955C07-91E8-44AD-B48D-4679AE1C7D61}">
      <dsp:nvSpPr>
        <dsp:cNvPr id="0" name=""/>
        <dsp:cNvSpPr/>
      </dsp:nvSpPr>
      <dsp:spPr>
        <a:xfrm rot="5400000">
          <a:off x="3658709" y="988424"/>
          <a:ext cx="359731" cy="43167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kumimoji="1" lang="ja-JP" altLang="en-US" sz="2000" kern="1200"/>
        </a:p>
      </dsp:txBody>
      <dsp:txXfrm rot="-5400000">
        <a:off x="3709072" y="1024397"/>
        <a:ext cx="259007" cy="251812"/>
      </dsp:txXfrm>
    </dsp:sp>
    <dsp:sp modelId="{DCA5737B-F7B6-4816-A6CB-8FE600B2F4C7}">
      <dsp:nvSpPr>
        <dsp:cNvPr id="0" name=""/>
        <dsp:cNvSpPr/>
      </dsp:nvSpPr>
      <dsp:spPr>
        <a:xfrm>
          <a:off x="1488485" y="1444084"/>
          <a:ext cx="4700178" cy="95928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kumimoji="1" lang="ja-JP" sz="2000" kern="1200" dirty="0"/>
            <a:t>第</a:t>
          </a:r>
          <a:r>
            <a:rPr kumimoji="1" lang="en-US" sz="2000" kern="1200" dirty="0"/>
            <a:t>1,</a:t>
          </a:r>
          <a:r>
            <a:rPr kumimoji="1" lang="ja-JP" sz="2000" kern="1200" dirty="0"/>
            <a:t>第</a:t>
          </a:r>
          <a:r>
            <a:rPr kumimoji="1" lang="en-US" sz="2000" kern="1200" dirty="0"/>
            <a:t>2</a:t>
          </a:r>
          <a:r>
            <a:rPr kumimoji="1" lang="ja-JP" sz="2000" kern="1200" dirty="0"/>
            <a:t>主成分ベクトルをそれぞれ</a:t>
          </a:r>
          <a:r>
            <a:rPr kumimoji="1" lang="en-US" sz="2000" kern="1200" dirty="0" err="1"/>
            <a:t>x,y</a:t>
          </a:r>
          <a:r>
            <a:rPr kumimoji="1" lang="ja-JP" sz="2000" kern="1200" dirty="0"/>
            <a:t>軸に回転（主成分平面）</a:t>
          </a:r>
          <a:endParaRPr lang="ja-JP" sz="2000" kern="1200" dirty="0"/>
        </a:p>
      </dsp:txBody>
      <dsp:txXfrm>
        <a:off x="1516581" y="1472180"/>
        <a:ext cx="4643986" cy="903090"/>
      </dsp:txXfrm>
    </dsp:sp>
    <dsp:sp modelId="{D1CAC45C-45B0-4D70-AED2-9016F310E873}">
      <dsp:nvSpPr>
        <dsp:cNvPr id="0" name=""/>
        <dsp:cNvSpPr/>
      </dsp:nvSpPr>
      <dsp:spPr>
        <a:xfrm rot="5400000">
          <a:off x="3658709" y="2427348"/>
          <a:ext cx="359731" cy="43167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kumimoji="1" lang="ja-JP" altLang="en-US" sz="2000" kern="1200"/>
        </a:p>
      </dsp:txBody>
      <dsp:txXfrm rot="-5400000">
        <a:off x="3709072" y="2463321"/>
        <a:ext cx="259007" cy="251812"/>
      </dsp:txXfrm>
    </dsp:sp>
    <dsp:sp modelId="{D493AAF7-B3A2-4910-A3AC-D4C7F4A95611}">
      <dsp:nvSpPr>
        <dsp:cNvPr id="0" name=""/>
        <dsp:cNvSpPr/>
      </dsp:nvSpPr>
      <dsp:spPr>
        <a:xfrm>
          <a:off x="1511585" y="2883008"/>
          <a:ext cx="4653979" cy="95928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ja-JP" altLang="en-US" sz="2000" kern="1200" dirty="0"/>
            <a:t>データを主成分平面上に射影（主成分得点・寄与率を計算）</a:t>
          </a:r>
          <a:endParaRPr lang="ja-JP" sz="2000" kern="1200" dirty="0"/>
        </a:p>
      </dsp:txBody>
      <dsp:txXfrm>
        <a:off x="1539681" y="2911104"/>
        <a:ext cx="4597787" cy="903090"/>
      </dsp:txXfrm>
    </dsp:sp>
    <dsp:sp modelId="{86851A2F-EB82-47F5-B46C-C507776E2F91}">
      <dsp:nvSpPr>
        <dsp:cNvPr id="0" name=""/>
        <dsp:cNvSpPr/>
      </dsp:nvSpPr>
      <dsp:spPr>
        <a:xfrm rot="5400000">
          <a:off x="3658709" y="3866272"/>
          <a:ext cx="359731" cy="43167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kumimoji="1" lang="ja-JP" altLang="en-US" sz="2000" kern="1200"/>
        </a:p>
      </dsp:txBody>
      <dsp:txXfrm rot="-5400000">
        <a:off x="3709072" y="3902245"/>
        <a:ext cx="259007" cy="251812"/>
      </dsp:txXfrm>
    </dsp:sp>
    <dsp:sp modelId="{BF1C300F-0E89-4B26-BF7B-75D7140208E0}">
      <dsp:nvSpPr>
        <dsp:cNvPr id="0" name=""/>
        <dsp:cNvSpPr/>
      </dsp:nvSpPr>
      <dsp:spPr>
        <a:xfrm>
          <a:off x="1920009" y="4321932"/>
          <a:ext cx="3837130" cy="95928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kumimoji="1" lang="en-US" altLang="ja-JP" sz="2000" kern="1200" dirty="0"/>
            <a:t>Bi-plot : </a:t>
          </a:r>
          <a:r>
            <a:rPr kumimoji="1" lang="ja-JP" altLang="en-US" sz="2000" kern="1200" dirty="0"/>
            <a:t>元のベクトル空間軸を主成分平面上に射影</a:t>
          </a:r>
          <a:endParaRPr lang="ja-JP" altLang="en-US" sz="2000" kern="1200" dirty="0"/>
        </a:p>
      </dsp:txBody>
      <dsp:txXfrm>
        <a:off x="1948105" y="4350028"/>
        <a:ext cx="3780938" cy="903090"/>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2024/9/19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4187979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2024/9/19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3151712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2024/9/19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984604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2024/9/19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4154830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2024/9/19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79260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2024/9/19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682007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2ABC02D7-CBD1-4D33-B166-78A898DF0F76}" type="datetimeFigureOut">
              <a:rPr kumimoji="1" lang="ja-JP" altLang="en-US" smtClean="0"/>
              <a:t>2024/9/19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869693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2ABC02D7-CBD1-4D33-B166-78A898DF0F76}" type="datetimeFigureOut">
              <a:rPr kumimoji="1" lang="ja-JP" altLang="en-US" smtClean="0"/>
              <a:t>2024/9/19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063363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BC02D7-CBD1-4D33-B166-78A898DF0F76}" type="datetimeFigureOut">
              <a:rPr kumimoji="1" lang="ja-JP" altLang="en-US" smtClean="0"/>
              <a:t>2024/9/19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276029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2024/9/19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63988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2024/9/19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072470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BC02D7-CBD1-4D33-B166-78A898DF0F76}" type="datetimeFigureOut">
              <a:rPr kumimoji="1" lang="ja-JP" altLang="en-US" smtClean="0"/>
              <a:t>2024/9/19</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338951003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61.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4.png"/><Relationship Id="rId9" Type="http://schemas.openxmlformats.org/officeDocument/2006/relationships/image" Target="../media/image12.png"/></Relationships>
</file>

<file path=ppt/slides/_rels/slide17.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3.png"/></Relationships>
</file>

<file path=ppt/slides/_rels/slide18.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hyperlink" Target="https://taimuoreganoblog.com/home/math/inner-product/" TargetMode="External"/><Relationship Id="rId7" Type="http://schemas.openxmlformats.org/officeDocument/2006/relationships/image" Target="../media/image26.png"/><Relationship Id="rId12" Type="http://schemas.openxmlformats.org/officeDocument/2006/relationships/image" Target="../media/image31.png"/><Relationship Id="rId2" Type="http://schemas.openxmlformats.org/officeDocument/2006/relationships/hyperlink" Target="https://qiita.com/kenmatsu4/items/a144047c1b49aa8c7eb0" TargetMode="External"/><Relationship Id="rId1" Type="http://schemas.openxmlformats.org/officeDocument/2006/relationships/slideLayout" Target="../slideLayouts/slideLayout7.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hyperlink" Target="https://puchohan.com/column/math-column/orthogonal-projection-vector" TargetMode="External"/><Relationship Id="rId9"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image" Target="../media/image240.png"/><Relationship Id="rId1" Type="http://schemas.openxmlformats.org/officeDocument/2006/relationships/slideLayout" Target="../slideLayouts/slideLayout7.xml"/><Relationship Id="rId5" Type="http://schemas.openxmlformats.org/officeDocument/2006/relationships/image" Target="../media/image270.png"/><Relationship Id="rId4" Type="http://schemas.openxmlformats.org/officeDocument/2006/relationships/image" Target="../media/image26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png"/><Relationship Id="rId1" Type="http://schemas.openxmlformats.org/officeDocument/2006/relationships/slideLayout" Target="../slideLayouts/slideLayout7.xml"/><Relationship Id="rId4" Type="http://schemas.openxmlformats.org/officeDocument/2006/relationships/hyperlink" Target="https://github.com/ueharaLab/NLP_6-PCA/blob/main/pca_vector.md"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330.png"/><Relationship Id="rId7" Type="http://schemas.openxmlformats.org/officeDocument/2006/relationships/image" Target="../media/image160.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hyperlink" Target="https://github.com/ueharaLab/NLP_6-PCA/blob/main/pca.md"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 Id="rId4" Type="http://schemas.openxmlformats.org/officeDocument/2006/relationships/image" Target="../media/image4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8" Type="http://schemas.openxmlformats.org/officeDocument/2006/relationships/image" Target="../media/image210.png"/><Relationship Id="rId3" Type="http://schemas.openxmlformats.org/officeDocument/2006/relationships/image" Target="../media/image150.png"/><Relationship Id="rId7" Type="http://schemas.openxmlformats.org/officeDocument/2006/relationships/image" Target="../media/image200.png"/><Relationship Id="rId2" Type="http://schemas.openxmlformats.org/officeDocument/2006/relationships/image" Target="../media/image36.png"/><Relationship Id="rId1" Type="http://schemas.openxmlformats.org/officeDocument/2006/relationships/slideLayout" Target="../slideLayouts/slideLayout7.xml"/><Relationship Id="rId6" Type="http://schemas.openxmlformats.org/officeDocument/2006/relationships/image" Target="../media/image190.png"/><Relationship Id="rId5" Type="http://schemas.openxmlformats.org/officeDocument/2006/relationships/image" Target="../media/image180.png"/><Relationship Id="rId10" Type="http://schemas.openxmlformats.org/officeDocument/2006/relationships/image" Target="../media/image230.png"/><Relationship Id="rId4" Type="http://schemas.openxmlformats.org/officeDocument/2006/relationships/image" Target="../media/image170.png"/><Relationship Id="rId9" Type="http://schemas.openxmlformats.org/officeDocument/2006/relationships/image" Target="../media/image220.png"/></Relationships>
</file>

<file path=ppt/slides/_rels/slide38.xml.rels><?xml version="1.0" encoding="UTF-8" standalone="yes"?>
<Relationships xmlns="http://schemas.openxmlformats.org/package/2006/relationships"><Relationship Id="rId2" Type="http://schemas.openxmlformats.org/officeDocument/2006/relationships/hyperlink" Target="https://aidemy.net/magazine/672/" TargetMode="Externa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8" Type="http://schemas.openxmlformats.org/officeDocument/2006/relationships/image" Target="../media/image59.png"/><Relationship Id="rId13" Type="http://schemas.openxmlformats.org/officeDocument/2006/relationships/image" Target="../media/image64.png"/><Relationship Id="rId3" Type="http://schemas.openxmlformats.org/officeDocument/2006/relationships/image" Target="../media/image54.png"/><Relationship Id="rId7" Type="http://schemas.openxmlformats.org/officeDocument/2006/relationships/image" Target="../media/image58.png"/><Relationship Id="rId12" Type="http://schemas.openxmlformats.org/officeDocument/2006/relationships/image" Target="../media/image63.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57.png"/><Relationship Id="rId11" Type="http://schemas.openxmlformats.org/officeDocument/2006/relationships/image" Target="../media/image62.png"/><Relationship Id="rId5" Type="http://schemas.openxmlformats.org/officeDocument/2006/relationships/image" Target="../media/image56.png"/><Relationship Id="rId10" Type="http://schemas.openxmlformats.org/officeDocument/2006/relationships/image" Target="../media/image6.png"/><Relationship Id="rId4" Type="http://schemas.openxmlformats.org/officeDocument/2006/relationships/image" Target="../media/image55.png"/><Relationship Id="rId9" Type="http://schemas.openxmlformats.org/officeDocument/2006/relationships/image" Target="../media/image60.png"/><Relationship Id="rId14" Type="http://schemas.openxmlformats.org/officeDocument/2006/relationships/image" Target="../media/image65.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8" Type="http://schemas.openxmlformats.org/officeDocument/2006/relationships/image" Target="../media/image71.png"/><Relationship Id="rId3" Type="http://schemas.openxmlformats.org/officeDocument/2006/relationships/image" Target="../media/image67.png"/><Relationship Id="rId7" Type="http://schemas.openxmlformats.org/officeDocument/2006/relationships/image" Target="../media/image70.png"/><Relationship Id="rId2" Type="http://schemas.openxmlformats.org/officeDocument/2006/relationships/image" Target="../media/image66.png"/><Relationship Id="rId1" Type="http://schemas.openxmlformats.org/officeDocument/2006/relationships/slideLayout" Target="../slideLayouts/slideLayout7.xml"/><Relationship Id="rId6" Type="http://schemas.openxmlformats.org/officeDocument/2006/relationships/image" Target="../media/image69.png"/><Relationship Id="rId5" Type="http://schemas.openxmlformats.org/officeDocument/2006/relationships/image" Target="../media/image68.png"/><Relationship Id="rId10" Type="http://schemas.openxmlformats.org/officeDocument/2006/relationships/image" Target="../media/image73.png"/><Relationship Id="rId4" Type="http://schemas.openxmlformats.org/officeDocument/2006/relationships/image" Target="../media/image6.png"/><Relationship Id="rId9" Type="http://schemas.openxmlformats.org/officeDocument/2006/relationships/image" Target="../media/image72.png"/></Relationships>
</file>

<file path=ppt/slides/_rels/slide41.xml.rels><?xml version="1.0" encoding="UTF-8" standalone="yes"?>
<Relationships xmlns="http://schemas.openxmlformats.org/package/2006/relationships"><Relationship Id="rId8" Type="http://schemas.openxmlformats.org/officeDocument/2006/relationships/image" Target="../media/image80.png"/><Relationship Id="rId3" Type="http://schemas.openxmlformats.org/officeDocument/2006/relationships/image" Target="../media/image75.png"/><Relationship Id="rId7" Type="http://schemas.openxmlformats.org/officeDocument/2006/relationships/image" Target="../media/image79.png"/><Relationship Id="rId2" Type="http://schemas.openxmlformats.org/officeDocument/2006/relationships/image" Target="../media/image39.png"/><Relationship Id="rId1" Type="http://schemas.openxmlformats.org/officeDocument/2006/relationships/slideLayout" Target="../slideLayouts/slideLayout7.xml"/><Relationship Id="rId6" Type="http://schemas.openxmlformats.org/officeDocument/2006/relationships/image" Target="../media/image78.png"/><Relationship Id="rId5" Type="http://schemas.openxmlformats.org/officeDocument/2006/relationships/image" Target="../media/image77.png"/><Relationship Id="rId4" Type="http://schemas.openxmlformats.org/officeDocument/2006/relationships/image" Target="../media/image76.png"/></Relationships>
</file>

<file path=ppt/slides/_rels/slide42.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40.png"/><Relationship Id="rId1" Type="http://schemas.openxmlformats.org/officeDocument/2006/relationships/slideLayout" Target="../slideLayouts/slideLayout7.xml"/><Relationship Id="rId5" Type="http://schemas.openxmlformats.org/officeDocument/2006/relationships/image" Target="../media/image84.png"/><Relationship Id="rId4" Type="http://schemas.openxmlformats.org/officeDocument/2006/relationships/image" Target="../media/image83.png"/></Relationships>
</file>

<file path=ppt/slides/_rels/slide43.xml.rels><?xml version="1.0" encoding="UTF-8" standalone="yes"?>
<Relationships xmlns="http://schemas.openxmlformats.org/package/2006/relationships"><Relationship Id="rId13" Type="http://schemas.openxmlformats.org/officeDocument/2006/relationships/image" Target="../media/image95.png"/><Relationship Id="rId3" Type="http://schemas.openxmlformats.org/officeDocument/2006/relationships/image" Target="../media/image86.png"/><Relationship Id="rId7" Type="http://schemas.openxmlformats.org/officeDocument/2006/relationships/image" Target="../media/image90.png"/><Relationship Id="rId12" Type="http://schemas.openxmlformats.org/officeDocument/2006/relationships/image" Target="../media/image94.png"/><Relationship Id="rId2" Type="http://schemas.openxmlformats.org/officeDocument/2006/relationships/image" Target="../media/image85.png"/><Relationship Id="rId1" Type="http://schemas.openxmlformats.org/officeDocument/2006/relationships/slideLayout" Target="../slideLayouts/slideLayout7.xml"/><Relationship Id="rId6" Type="http://schemas.openxmlformats.org/officeDocument/2006/relationships/image" Target="../media/image89.png"/><Relationship Id="rId11" Type="http://schemas.openxmlformats.org/officeDocument/2006/relationships/image" Target="../media/image93.png"/><Relationship Id="rId5" Type="http://schemas.openxmlformats.org/officeDocument/2006/relationships/image" Target="../media/image88.png"/><Relationship Id="rId10" Type="http://schemas.openxmlformats.org/officeDocument/2006/relationships/image" Target="../media/image92.png"/><Relationship Id="rId4" Type="http://schemas.openxmlformats.org/officeDocument/2006/relationships/image" Target="../media/image87.png"/><Relationship Id="rId9" Type="http://schemas.openxmlformats.org/officeDocument/2006/relationships/image" Target="../media/image91.png"/></Relationships>
</file>

<file path=ppt/slides/_rels/slide44.xml.rels><?xml version="1.0" encoding="UTF-8" standalone="yes"?>
<Relationships xmlns="http://schemas.openxmlformats.org/package/2006/relationships"><Relationship Id="rId3" Type="http://schemas.openxmlformats.org/officeDocument/2006/relationships/image" Target="../media/image97.png"/><Relationship Id="rId7" Type="http://schemas.openxmlformats.org/officeDocument/2006/relationships/image" Target="../media/image101.png"/><Relationship Id="rId2" Type="http://schemas.openxmlformats.org/officeDocument/2006/relationships/image" Target="../media/image96.png"/><Relationship Id="rId1" Type="http://schemas.openxmlformats.org/officeDocument/2006/relationships/slideLayout" Target="../slideLayouts/slideLayout7.xml"/><Relationship Id="rId6" Type="http://schemas.openxmlformats.org/officeDocument/2006/relationships/image" Target="../media/image100.png"/><Relationship Id="rId5" Type="http://schemas.openxmlformats.org/officeDocument/2006/relationships/image" Target="../media/image99.png"/><Relationship Id="rId4" Type="http://schemas.openxmlformats.org/officeDocument/2006/relationships/image" Target="../media/image98.png"/></Relationships>
</file>

<file path=ppt/slides/_rels/slide45.xml.rels><?xml version="1.0" encoding="UTF-8" standalone="yes"?>
<Relationships xmlns="http://schemas.openxmlformats.org/package/2006/relationships"><Relationship Id="rId8" Type="http://schemas.openxmlformats.org/officeDocument/2006/relationships/image" Target="../media/image108.png"/><Relationship Id="rId3" Type="http://schemas.openxmlformats.org/officeDocument/2006/relationships/image" Target="../media/image103.png"/><Relationship Id="rId7" Type="http://schemas.openxmlformats.org/officeDocument/2006/relationships/image" Target="../media/image107.png"/><Relationship Id="rId2" Type="http://schemas.openxmlformats.org/officeDocument/2006/relationships/image" Target="../media/image102.png"/><Relationship Id="rId1" Type="http://schemas.openxmlformats.org/officeDocument/2006/relationships/slideLayout" Target="../slideLayouts/slideLayout7.xml"/><Relationship Id="rId6" Type="http://schemas.openxmlformats.org/officeDocument/2006/relationships/image" Target="../media/image106.png"/><Relationship Id="rId5" Type="http://schemas.openxmlformats.org/officeDocument/2006/relationships/image" Target="../media/image105.png"/><Relationship Id="rId4" Type="http://schemas.openxmlformats.org/officeDocument/2006/relationships/image" Target="../media/image104.png"/><Relationship Id="rId9" Type="http://schemas.openxmlformats.org/officeDocument/2006/relationships/image" Target="../media/image109.pn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67C6451-629C-4DF2-EA0A-0A4AA27B5BCC}"/>
              </a:ext>
            </a:extLst>
          </p:cNvPr>
          <p:cNvSpPr txBox="1"/>
          <p:nvPr/>
        </p:nvSpPr>
        <p:spPr>
          <a:xfrm>
            <a:off x="287694" y="2304996"/>
            <a:ext cx="11188960" cy="646331"/>
          </a:xfrm>
          <a:prstGeom prst="rect">
            <a:avLst/>
          </a:prstGeom>
          <a:noFill/>
        </p:spPr>
        <p:txBody>
          <a:bodyPr wrap="square" rtlCol="0">
            <a:spAutoFit/>
          </a:bodyPr>
          <a:lstStyle/>
          <a:p>
            <a:pPr algn="l"/>
            <a:r>
              <a:rPr kumimoji="1" lang="ja-JP" altLang="en-US" sz="3600" dirty="0">
                <a:latin typeface="メイリオ" panose="020B0604030504040204" pitchFamily="50" charset="-128"/>
                <a:ea typeface="メイリオ" panose="020B0604030504040204" pitchFamily="50" charset="-128"/>
              </a:rPr>
              <a:t>主成分分析</a:t>
            </a:r>
            <a:r>
              <a:rPr kumimoji="1" lang="en-US" altLang="ja-JP" sz="3600" dirty="0">
                <a:latin typeface="メイリオ" panose="020B0604030504040204" pitchFamily="50" charset="-128"/>
                <a:ea typeface="メイリオ" panose="020B0604030504040204" pitchFamily="50" charset="-128"/>
              </a:rPr>
              <a:t>(Principal Component Analysis : PCA)</a:t>
            </a:r>
            <a:endParaRPr kumimoji="1" lang="ja-JP" altLang="en-US" sz="3600"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216283A2-91B2-313E-B383-5BA67C1E6575}"/>
              </a:ext>
            </a:extLst>
          </p:cNvPr>
          <p:cNvSpPr txBox="1"/>
          <p:nvPr/>
        </p:nvSpPr>
        <p:spPr>
          <a:xfrm>
            <a:off x="287694" y="1843331"/>
            <a:ext cx="264687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判別の要因分析</a:t>
            </a:r>
            <a:r>
              <a:rPr kumimoji="1" lang="en-US" altLang="ja-JP" sz="2400" dirty="0">
                <a:latin typeface="メイリオ" panose="020B0604030504040204" pitchFamily="50" charset="-128"/>
                <a:ea typeface="メイリオ" panose="020B0604030504040204" pitchFamily="50" charset="-128"/>
              </a:rPr>
              <a:t>Ⅰ</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17530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03CAA156-CCAC-C322-6992-7BE07781F6FC}"/>
              </a:ext>
            </a:extLst>
          </p:cNvPr>
          <p:cNvSpPr txBox="1"/>
          <p:nvPr/>
        </p:nvSpPr>
        <p:spPr>
          <a:xfrm>
            <a:off x="655595" y="229547"/>
            <a:ext cx="8488221"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n</a:t>
            </a:r>
            <a:r>
              <a:rPr kumimoji="1" lang="ja-JP" altLang="en-US" sz="3200" dirty="0">
                <a:latin typeface="メイリオ" panose="020B0604030504040204" pitchFamily="50" charset="-128"/>
                <a:ea typeface="メイリオ" panose="020B0604030504040204" pitchFamily="50" charset="-128"/>
              </a:rPr>
              <a:t>次元空間上では</a:t>
            </a:r>
            <a:r>
              <a:rPr kumimoji="1" lang="en-US" altLang="ja-JP" sz="3200" dirty="0">
                <a:latin typeface="メイリオ" panose="020B0604030504040204" pitchFamily="50" charset="-128"/>
                <a:ea typeface="メイリオ" panose="020B0604030504040204" pitchFamily="50" charset="-128"/>
              </a:rPr>
              <a:t>n</a:t>
            </a:r>
            <a:r>
              <a:rPr kumimoji="1" lang="ja-JP" altLang="en-US" sz="3200" dirty="0">
                <a:latin typeface="メイリオ" panose="020B0604030504040204" pitchFamily="50" charset="-128"/>
                <a:ea typeface="メイリオ" panose="020B0604030504040204" pitchFamily="50" charset="-128"/>
              </a:rPr>
              <a:t>本の直交ベクトルが引ける</a:t>
            </a:r>
          </a:p>
        </p:txBody>
      </p:sp>
      <p:cxnSp>
        <p:nvCxnSpPr>
          <p:cNvPr id="4" name="直線コネクタ 3">
            <a:extLst>
              <a:ext uri="{FF2B5EF4-FFF2-40B4-BE49-F238E27FC236}">
                <a16:creationId xmlns:a16="http://schemas.microsoft.com/office/drawing/2014/main" id="{FEF0C39F-B27A-176D-E021-09E1B7FA351D}"/>
              </a:ext>
            </a:extLst>
          </p:cNvPr>
          <p:cNvCxnSpPr>
            <a:cxnSpLocks/>
          </p:cNvCxnSpPr>
          <p:nvPr/>
        </p:nvCxnSpPr>
        <p:spPr>
          <a:xfrm>
            <a:off x="2739798" y="2748918"/>
            <a:ext cx="0" cy="19649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DF775047-E336-6B44-2643-72F2CA912414}"/>
              </a:ext>
            </a:extLst>
          </p:cNvPr>
          <p:cNvCxnSpPr>
            <a:cxnSpLocks/>
          </p:cNvCxnSpPr>
          <p:nvPr/>
        </p:nvCxnSpPr>
        <p:spPr>
          <a:xfrm flipH="1">
            <a:off x="712745" y="4713857"/>
            <a:ext cx="2027055" cy="12561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71612E8E-8C92-A4BE-1047-7A3FAC8B48D9}"/>
              </a:ext>
            </a:extLst>
          </p:cNvPr>
          <p:cNvCxnSpPr>
            <a:cxnSpLocks/>
          </p:cNvCxnSpPr>
          <p:nvPr/>
        </p:nvCxnSpPr>
        <p:spPr>
          <a:xfrm>
            <a:off x="2754688" y="4744250"/>
            <a:ext cx="2246389" cy="10081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C04EDA36-5729-9529-C015-A08B1EDEFC7F}"/>
              </a:ext>
            </a:extLst>
          </p:cNvPr>
          <p:cNvSpPr txBox="1"/>
          <p:nvPr/>
        </p:nvSpPr>
        <p:spPr>
          <a:xfrm>
            <a:off x="418324" y="5835531"/>
            <a:ext cx="1538883"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生クリーム</a:t>
            </a:r>
          </a:p>
        </p:txBody>
      </p:sp>
      <p:sp>
        <p:nvSpPr>
          <p:cNvPr id="8" name="テキスト ボックス 7">
            <a:extLst>
              <a:ext uri="{FF2B5EF4-FFF2-40B4-BE49-F238E27FC236}">
                <a16:creationId xmlns:a16="http://schemas.microsoft.com/office/drawing/2014/main" id="{39DBF36E-5BB9-D913-2C04-3A1BAD9692A8}"/>
              </a:ext>
            </a:extLst>
          </p:cNvPr>
          <p:cNvSpPr txBox="1"/>
          <p:nvPr/>
        </p:nvSpPr>
        <p:spPr>
          <a:xfrm>
            <a:off x="4360276" y="5817344"/>
            <a:ext cx="1538883"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カスタード</a:t>
            </a:r>
          </a:p>
        </p:txBody>
      </p:sp>
      <p:sp>
        <p:nvSpPr>
          <p:cNvPr id="9" name="テキスト ボックス 8">
            <a:extLst>
              <a:ext uri="{FF2B5EF4-FFF2-40B4-BE49-F238E27FC236}">
                <a16:creationId xmlns:a16="http://schemas.microsoft.com/office/drawing/2014/main" id="{B9BD40EE-5010-46E2-AF2D-705C5233BF2F}"/>
              </a:ext>
            </a:extLst>
          </p:cNvPr>
          <p:cNvSpPr txBox="1"/>
          <p:nvPr/>
        </p:nvSpPr>
        <p:spPr>
          <a:xfrm>
            <a:off x="2694347" y="2516425"/>
            <a:ext cx="1231106"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カラメル</a:t>
            </a:r>
          </a:p>
        </p:txBody>
      </p:sp>
      <p:sp>
        <p:nvSpPr>
          <p:cNvPr id="10" name="テキスト ボックス 9">
            <a:extLst>
              <a:ext uri="{FF2B5EF4-FFF2-40B4-BE49-F238E27FC236}">
                <a16:creationId xmlns:a16="http://schemas.microsoft.com/office/drawing/2014/main" id="{F7ADFDF8-85E0-1CFA-456E-2CEB1545576C}"/>
              </a:ext>
            </a:extLst>
          </p:cNvPr>
          <p:cNvSpPr txBox="1"/>
          <p:nvPr/>
        </p:nvSpPr>
        <p:spPr>
          <a:xfrm rot="8193147">
            <a:off x="3014254" y="4577748"/>
            <a:ext cx="364202" cy="307777"/>
          </a:xfrm>
          <a:prstGeom prst="rect">
            <a:avLst/>
          </a:prstGeom>
          <a:noFill/>
        </p:spPr>
        <p:txBody>
          <a:bodyPr wrap="non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1" name="テキスト ボックス 10">
            <a:extLst>
              <a:ext uri="{FF2B5EF4-FFF2-40B4-BE49-F238E27FC236}">
                <a16:creationId xmlns:a16="http://schemas.microsoft.com/office/drawing/2014/main" id="{73519343-1B63-9E57-B624-2D3C0FC1D487}"/>
              </a:ext>
            </a:extLst>
          </p:cNvPr>
          <p:cNvSpPr txBox="1"/>
          <p:nvPr/>
        </p:nvSpPr>
        <p:spPr>
          <a:xfrm rot="8193147">
            <a:off x="3676697" y="4017693"/>
            <a:ext cx="669466"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2" name="テキスト ボックス 11">
            <a:extLst>
              <a:ext uri="{FF2B5EF4-FFF2-40B4-BE49-F238E27FC236}">
                <a16:creationId xmlns:a16="http://schemas.microsoft.com/office/drawing/2014/main" id="{7090CF5A-46AA-1724-4AE5-52C75CA4E1E5}"/>
              </a:ext>
            </a:extLst>
          </p:cNvPr>
          <p:cNvSpPr txBox="1"/>
          <p:nvPr/>
        </p:nvSpPr>
        <p:spPr>
          <a:xfrm rot="8193147">
            <a:off x="2013858" y="351296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3" name="テキスト ボックス 12">
            <a:extLst>
              <a:ext uri="{FF2B5EF4-FFF2-40B4-BE49-F238E27FC236}">
                <a16:creationId xmlns:a16="http://schemas.microsoft.com/office/drawing/2014/main" id="{E0A73CEC-E6F0-9F61-EFAD-FC033081924B}"/>
              </a:ext>
            </a:extLst>
          </p:cNvPr>
          <p:cNvSpPr txBox="1"/>
          <p:nvPr/>
        </p:nvSpPr>
        <p:spPr>
          <a:xfrm rot="8193147">
            <a:off x="3440188" y="4382078"/>
            <a:ext cx="500673"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4" name="テキスト ボックス 13">
            <a:extLst>
              <a:ext uri="{FF2B5EF4-FFF2-40B4-BE49-F238E27FC236}">
                <a16:creationId xmlns:a16="http://schemas.microsoft.com/office/drawing/2014/main" id="{57A6509B-EEB9-13A5-6AA5-27CC5295589E}"/>
              </a:ext>
            </a:extLst>
          </p:cNvPr>
          <p:cNvSpPr txBox="1"/>
          <p:nvPr/>
        </p:nvSpPr>
        <p:spPr>
          <a:xfrm rot="8193147">
            <a:off x="3359566" y="487680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5" name="テキスト ボックス 14">
            <a:extLst>
              <a:ext uri="{FF2B5EF4-FFF2-40B4-BE49-F238E27FC236}">
                <a16:creationId xmlns:a16="http://schemas.microsoft.com/office/drawing/2014/main" id="{88791F5B-ED00-BFA6-744E-1320243CAD0D}"/>
              </a:ext>
            </a:extLst>
          </p:cNvPr>
          <p:cNvSpPr txBox="1"/>
          <p:nvPr/>
        </p:nvSpPr>
        <p:spPr>
          <a:xfrm rot="8193147">
            <a:off x="2728512" y="3551930"/>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6" name="テキスト ボックス 15">
            <a:extLst>
              <a:ext uri="{FF2B5EF4-FFF2-40B4-BE49-F238E27FC236}">
                <a16:creationId xmlns:a16="http://schemas.microsoft.com/office/drawing/2014/main" id="{02220BAD-87ED-3793-7570-AD29445EAF52}"/>
              </a:ext>
            </a:extLst>
          </p:cNvPr>
          <p:cNvSpPr txBox="1"/>
          <p:nvPr/>
        </p:nvSpPr>
        <p:spPr>
          <a:xfrm rot="8193147">
            <a:off x="3358932" y="457906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7" name="テキスト ボックス 16">
            <a:extLst>
              <a:ext uri="{FF2B5EF4-FFF2-40B4-BE49-F238E27FC236}">
                <a16:creationId xmlns:a16="http://schemas.microsoft.com/office/drawing/2014/main" id="{0721F35C-DB35-26CB-58F3-0732737E598F}"/>
              </a:ext>
            </a:extLst>
          </p:cNvPr>
          <p:cNvSpPr txBox="1"/>
          <p:nvPr/>
        </p:nvSpPr>
        <p:spPr>
          <a:xfrm rot="8193147">
            <a:off x="3596471" y="400623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8" name="テキスト ボックス 17">
            <a:extLst>
              <a:ext uri="{FF2B5EF4-FFF2-40B4-BE49-F238E27FC236}">
                <a16:creationId xmlns:a16="http://schemas.microsoft.com/office/drawing/2014/main" id="{209C260D-F85D-20FD-E83F-23E6326B0EE8}"/>
              </a:ext>
            </a:extLst>
          </p:cNvPr>
          <p:cNvSpPr txBox="1"/>
          <p:nvPr/>
        </p:nvSpPr>
        <p:spPr>
          <a:xfrm rot="8193147">
            <a:off x="2364891" y="3679523"/>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9" name="テキスト ボックス 18">
            <a:extLst>
              <a:ext uri="{FF2B5EF4-FFF2-40B4-BE49-F238E27FC236}">
                <a16:creationId xmlns:a16="http://schemas.microsoft.com/office/drawing/2014/main" id="{C594219C-9E1B-B408-ABC3-2771FE58C826}"/>
              </a:ext>
            </a:extLst>
          </p:cNvPr>
          <p:cNvSpPr txBox="1"/>
          <p:nvPr/>
        </p:nvSpPr>
        <p:spPr>
          <a:xfrm rot="8193147">
            <a:off x="3693170" y="4680304"/>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0" name="テキスト ボックス 19">
            <a:extLst>
              <a:ext uri="{FF2B5EF4-FFF2-40B4-BE49-F238E27FC236}">
                <a16:creationId xmlns:a16="http://schemas.microsoft.com/office/drawing/2014/main" id="{CE65BBBD-315B-B317-9E57-E5C34C7FC966}"/>
              </a:ext>
            </a:extLst>
          </p:cNvPr>
          <p:cNvSpPr txBox="1"/>
          <p:nvPr/>
        </p:nvSpPr>
        <p:spPr>
          <a:xfrm rot="8193147">
            <a:off x="3838609" y="441486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1" name="テキスト ボックス 20">
            <a:extLst>
              <a:ext uri="{FF2B5EF4-FFF2-40B4-BE49-F238E27FC236}">
                <a16:creationId xmlns:a16="http://schemas.microsoft.com/office/drawing/2014/main" id="{AD580304-9059-51D0-7580-D20A23673E58}"/>
              </a:ext>
            </a:extLst>
          </p:cNvPr>
          <p:cNvSpPr txBox="1"/>
          <p:nvPr/>
        </p:nvSpPr>
        <p:spPr>
          <a:xfrm rot="8193147">
            <a:off x="1849147" y="3933202"/>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2" name="テキスト ボックス 21">
            <a:extLst>
              <a:ext uri="{FF2B5EF4-FFF2-40B4-BE49-F238E27FC236}">
                <a16:creationId xmlns:a16="http://schemas.microsoft.com/office/drawing/2014/main" id="{04F11C53-B739-78CD-93EE-06BEF5BE3BA1}"/>
              </a:ext>
            </a:extLst>
          </p:cNvPr>
          <p:cNvSpPr txBox="1"/>
          <p:nvPr/>
        </p:nvSpPr>
        <p:spPr>
          <a:xfrm rot="8193147">
            <a:off x="3127799" y="4024630"/>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3" name="テキスト ボックス 22">
            <a:extLst>
              <a:ext uri="{FF2B5EF4-FFF2-40B4-BE49-F238E27FC236}">
                <a16:creationId xmlns:a16="http://schemas.microsoft.com/office/drawing/2014/main" id="{FA5DA18F-C00E-B49C-8DDD-76A66FE31B82}"/>
              </a:ext>
            </a:extLst>
          </p:cNvPr>
          <p:cNvSpPr txBox="1"/>
          <p:nvPr/>
        </p:nvSpPr>
        <p:spPr>
          <a:xfrm rot="8193147">
            <a:off x="2676420" y="3053326"/>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4" name="テキスト ボックス 23">
            <a:extLst>
              <a:ext uri="{FF2B5EF4-FFF2-40B4-BE49-F238E27FC236}">
                <a16:creationId xmlns:a16="http://schemas.microsoft.com/office/drawing/2014/main" id="{CA5A1C76-73AD-7075-F616-8272C294FC3F}"/>
              </a:ext>
            </a:extLst>
          </p:cNvPr>
          <p:cNvSpPr txBox="1"/>
          <p:nvPr/>
        </p:nvSpPr>
        <p:spPr>
          <a:xfrm rot="8193147">
            <a:off x="2948005" y="319544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5" name="テキスト ボックス 24">
            <a:extLst>
              <a:ext uri="{FF2B5EF4-FFF2-40B4-BE49-F238E27FC236}">
                <a16:creationId xmlns:a16="http://schemas.microsoft.com/office/drawing/2014/main" id="{2AE51AF9-A854-459A-7A18-ECC126457272}"/>
              </a:ext>
            </a:extLst>
          </p:cNvPr>
          <p:cNvSpPr txBox="1"/>
          <p:nvPr/>
        </p:nvSpPr>
        <p:spPr>
          <a:xfrm rot="8193147">
            <a:off x="2455617" y="408202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6" name="テキスト ボックス 25">
            <a:extLst>
              <a:ext uri="{FF2B5EF4-FFF2-40B4-BE49-F238E27FC236}">
                <a16:creationId xmlns:a16="http://schemas.microsoft.com/office/drawing/2014/main" id="{0752BBAB-BC33-B0DD-2625-66765BDF7494}"/>
              </a:ext>
            </a:extLst>
          </p:cNvPr>
          <p:cNvSpPr txBox="1"/>
          <p:nvPr/>
        </p:nvSpPr>
        <p:spPr>
          <a:xfrm rot="8193147">
            <a:off x="2573097" y="3369741"/>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7" name="テキスト ボックス 26">
            <a:extLst>
              <a:ext uri="{FF2B5EF4-FFF2-40B4-BE49-F238E27FC236}">
                <a16:creationId xmlns:a16="http://schemas.microsoft.com/office/drawing/2014/main" id="{F1544119-F4F1-6172-3029-913651616FC8}"/>
              </a:ext>
            </a:extLst>
          </p:cNvPr>
          <p:cNvSpPr txBox="1"/>
          <p:nvPr/>
        </p:nvSpPr>
        <p:spPr>
          <a:xfrm rot="8193147">
            <a:off x="2166744" y="407917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8" name="テキスト ボックス 27">
            <a:extLst>
              <a:ext uri="{FF2B5EF4-FFF2-40B4-BE49-F238E27FC236}">
                <a16:creationId xmlns:a16="http://schemas.microsoft.com/office/drawing/2014/main" id="{2EABFDF8-D327-8A74-E868-D4FF6E793F31}"/>
              </a:ext>
            </a:extLst>
          </p:cNvPr>
          <p:cNvSpPr txBox="1"/>
          <p:nvPr/>
        </p:nvSpPr>
        <p:spPr>
          <a:xfrm rot="8193147">
            <a:off x="2986633" y="489212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9" name="テキスト ボックス 28">
            <a:extLst>
              <a:ext uri="{FF2B5EF4-FFF2-40B4-BE49-F238E27FC236}">
                <a16:creationId xmlns:a16="http://schemas.microsoft.com/office/drawing/2014/main" id="{A213B1E5-8A23-3F12-204C-4BFA30B4486A}"/>
              </a:ext>
            </a:extLst>
          </p:cNvPr>
          <p:cNvSpPr txBox="1"/>
          <p:nvPr/>
        </p:nvSpPr>
        <p:spPr>
          <a:xfrm rot="8193147">
            <a:off x="3325067" y="373576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 name="テキスト ボックス 29">
            <a:extLst>
              <a:ext uri="{FF2B5EF4-FFF2-40B4-BE49-F238E27FC236}">
                <a16:creationId xmlns:a16="http://schemas.microsoft.com/office/drawing/2014/main" id="{7E5E4155-EA14-6490-FFFE-AFB701B4DA98}"/>
              </a:ext>
            </a:extLst>
          </p:cNvPr>
          <p:cNvSpPr txBox="1"/>
          <p:nvPr/>
        </p:nvSpPr>
        <p:spPr>
          <a:xfrm rot="8193147">
            <a:off x="2698015" y="3875036"/>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1" name="テキスト ボックス 30">
            <a:extLst>
              <a:ext uri="{FF2B5EF4-FFF2-40B4-BE49-F238E27FC236}">
                <a16:creationId xmlns:a16="http://schemas.microsoft.com/office/drawing/2014/main" id="{C74266F8-8588-8682-ADAE-8257C3496EFF}"/>
              </a:ext>
            </a:extLst>
          </p:cNvPr>
          <p:cNvSpPr txBox="1"/>
          <p:nvPr/>
        </p:nvSpPr>
        <p:spPr>
          <a:xfrm rot="8193147">
            <a:off x="3236980" y="434942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2" name="テキスト ボックス 31">
            <a:extLst>
              <a:ext uri="{FF2B5EF4-FFF2-40B4-BE49-F238E27FC236}">
                <a16:creationId xmlns:a16="http://schemas.microsoft.com/office/drawing/2014/main" id="{83232624-BE32-68A5-9257-97C9601580FE}"/>
              </a:ext>
            </a:extLst>
          </p:cNvPr>
          <p:cNvSpPr txBox="1"/>
          <p:nvPr/>
        </p:nvSpPr>
        <p:spPr>
          <a:xfrm rot="8193147">
            <a:off x="1514146" y="3265017"/>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3" name="テキスト ボックス 32">
            <a:extLst>
              <a:ext uri="{FF2B5EF4-FFF2-40B4-BE49-F238E27FC236}">
                <a16:creationId xmlns:a16="http://schemas.microsoft.com/office/drawing/2014/main" id="{1B5D8004-2AA9-644E-815E-D2F64EB53C6B}"/>
              </a:ext>
            </a:extLst>
          </p:cNvPr>
          <p:cNvSpPr txBox="1"/>
          <p:nvPr/>
        </p:nvSpPr>
        <p:spPr>
          <a:xfrm rot="8193147">
            <a:off x="1865179" y="3431571"/>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4" name="テキスト ボックス 33">
            <a:extLst>
              <a:ext uri="{FF2B5EF4-FFF2-40B4-BE49-F238E27FC236}">
                <a16:creationId xmlns:a16="http://schemas.microsoft.com/office/drawing/2014/main" id="{3CA5C529-1D6D-332F-ABAA-91C2A1A33DC5}"/>
              </a:ext>
            </a:extLst>
          </p:cNvPr>
          <p:cNvSpPr txBox="1"/>
          <p:nvPr/>
        </p:nvSpPr>
        <p:spPr>
          <a:xfrm rot="8193147">
            <a:off x="2073385" y="312178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5" name="テキスト ボックス 34">
            <a:extLst>
              <a:ext uri="{FF2B5EF4-FFF2-40B4-BE49-F238E27FC236}">
                <a16:creationId xmlns:a16="http://schemas.microsoft.com/office/drawing/2014/main" id="{D170F3B8-7B99-92BA-B152-2D544E03D7A6}"/>
              </a:ext>
            </a:extLst>
          </p:cNvPr>
          <p:cNvSpPr txBox="1"/>
          <p:nvPr/>
        </p:nvSpPr>
        <p:spPr>
          <a:xfrm rot="8193147">
            <a:off x="3845230" y="4956029"/>
            <a:ext cx="452371"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6" name="テキスト ボックス 35">
            <a:extLst>
              <a:ext uri="{FF2B5EF4-FFF2-40B4-BE49-F238E27FC236}">
                <a16:creationId xmlns:a16="http://schemas.microsoft.com/office/drawing/2014/main" id="{A5555511-53AF-22E4-9C12-FE8161F8FD89}"/>
              </a:ext>
            </a:extLst>
          </p:cNvPr>
          <p:cNvSpPr txBox="1"/>
          <p:nvPr/>
        </p:nvSpPr>
        <p:spPr>
          <a:xfrm rot="8193147">
            <a:off x="4082769" y="4383201"/>
            <a:ext cx="452371"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7" name="テキスト ボックス 36">
            <a:extLst>
              <a:ext uri="{FF2B5EF4-FFF2-40B4-BE49-F238E27FC236}">
                <a16:creationId xmlns:a16="http://schemas.microsoft.com/office/drawing/2014/main" id="{4D5C925B-B109-34FD-E62B-F1294FF2E3F7}"/>
              </a:ext>
            </a:extLst>
          </p:cNvPr>
          <p:cNvSpPr txBox="1"/>
          <p:nvPr/>
        </p:nvSpPr>
        <p:spPr>
          <a:xfrm rot="8193147">
            <a:off x="3989005" y="4791823"/>
            <a:ext cx="452371"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8" name="正方形/長方形 37">
            <a:extLst>
              <a:ext uri="{FF2B5EF4-FFF2-40B4-BE49-F238E27FC236}">
                <a16:creationId xmlns:a16="http://schemas.microsoft.com/office/drawing/2014/main" id="{E2E7DCFC-949B-240C-9792-E946C725F5C6}"/>
              </a:ext>
            </a:extLst>
          </p:cNvPr>
          <p:cNvSpPr/>
          <p:nvPr/>
        </p:nvSpPr>
        <p:spPr>
          <a:xfrm rot="1583451">
            <a:off x="1164890" y="3764497"/>
            <a:ext cx="3757610" cy="1061156"/>
          </a:xfrm>
          <a:prstGeom prst="rect">
            <a:avLst/>
          </a:prstGeom>
          <a:solidFill>
            <a:srgbClr val="BFBFBF">
              <a:alpha val="56863"/>
            </a:srgbClr>
          </a:solidFill>
          <a:ln>
            <a:noFill/>
          </a:ln>
          <a:scene3d>
            <a:camera prst="perspectiveContrastingLeftFacing"/>
            <a:lightRig rig="threePt" dir="t"/>
          </a:scene3d>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9" name="直線矢印コネクタ 38">
            <a:extLst>
              <a:ext uri="{FF2B5EF4-FFF2-40B4-BE49-F238E27FC236}">
                <a16:creationId xmlns:a16="http://schemas.microsoft.com/office/drawing/2014/main" id="{19B4B6EA-947F-3EDD-B40A-B52E94FCE3BB}"/>
              </a:ext>
            </a:extLst>
          </p:cNvPr>
          <p:cNvCxnSpPr/>
          <p:nvPr/>
        </p:nvCxnSpPr>
        <p:spPr>
          <a:xfrm>
            <a:off x="2958321" y="4265878"/>
            <a:ext cx="1383134" cy="101709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a:extLst>
              <a:ext uri="{FF2B5EF4-FFF2-40B4-BE49-F238E27FC236}">
                <a16:creationId xmlns:a16="http://schemas.microsoft.com/office/drawing/2014/main" id="{CC739918-D336-31B2-6740-836233D66073}"/>
              </a:ext>
            </a:extLst>
          </p:cNvPr>
          <p:cNvCxnSpPr>
            <a:cxnSpLocks/>
          </p:cNvCxnSpPr>
          <p:nvPr/>
        </p:nvCxnSpPr>
        <p:spPr>
          <a:xfrm flipV="1">
            <a:off x="2980089" y="3746272"/>
            <a:ext cx="396447" cy="50428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1" name="正方形/長方形 40">
            <a:extLst>
              <a:ext uri="{FF2B5EF4-FFF2-40B4-BE49-F238E27FC236}">
                <a16:creationId xmlns:a16="http://schemas.microsoft.com/office/drawing/2014/main" id="{E4DA7FEC-0948-833C-F566-31C3CFC7C527}"/>
              </a:ext>
            </a:extLst>
          </p:cNvPr>
          <p:cNvSpPr/>
          <p:nvPr/>
        </p:nvSpPr>
        <p:spPr>
          <a:xfrm rot="2218049">
            <a:off x="3026595" y="4154206"/>
            <a:ext cx="218718" cy="21735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a:extLst>
              <a:ext uri="{FF2B5EF4-FFF2-40B4-BE49-F238E27FC236}">
                <a16:creationId xmlns:a16="http://schemas.microsoft.com/office/drawing/2014/main" id="{D1C2BE7A-7774-7222-97B3-1C518CF56E4B}"/>
              </a:ext>
            </a:extLst>
          </p:cNvPr>
          <p:cNvSpPr txBox="1"/>
          <p:nvPr/>
        </p:nvSpPr>
        <p:spPr>
          <a:xfrm>
            <a:off x="4818608" y="2867765"/>
            <a:ext cx="1882247"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直交ベクトル</a:t>
            </a:r>
            <a:r>
              <a:rPr kumimoji="1" lang="en-US" altLang="ja-JP" sz="2000" dirty="0">
                <a:latin typeface="メイリオ" panose="020B0604030504040204" pitchFamily="50" charset="-128"/>
                <a:ea typeface="メイリオ" panose="020B0604030504040204" pitchFamily="50" charset="-128"/>
              </a:rPr>
              <a:t>*</a:t>
            </a:r>
            <a:endParaRPr kumimoji="1" lang="ja-JP" altLang="en-US" sz="2000" dirty="0">
              <a:latin typeface="メイリオ" panose="020B0604030504040204" pitchFamily="50" charset="-128"/>
              <a:ea typeface="メイリオ" panose="020B0604030504040204" pitchFamily="50" charset="-128"/>
            </a:endParaRPr>
          </a:p>
        </p:txBody>
      </p:sp>
      <p:cxnSp>
        <p:nvCxnSpPr>
          <p:cNvPr id="43" name="直線矢印コネクタ 42">
            <a:extLst>
              <a:ext uri="{FF2B5EF4-FFF2-40B4-BE49-F238E27FC236}">
                <a16:creationId xmlns:a16="http://schemas.microsoft.com/office/drawing/2014/main" id="{E968E17B-91C1-33D0-E04F-D86C568282BD}"/>
              </a:ext>
            </a:extLst>
          </p:cNvPr>
          <p:cNvCxnSpPr>
            <a:cxnSpLocks/>
          </p:cNvCxnSpPr>
          <p:nvPr/>
        </p:nvCxnSpPr>
        <p:spPr>
          <a:xfrm>
            <a:off x="4554705" y="3070937"/>
            <a:ext cx="30958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416A6BF1-3A68-D758-5E46-285F92168FC0}"/>
              </a:ext>
            </a:extLst>
          </p:cNvPr>
          <p:cNvSpPr txBox="1"/>
          <p:nvPr/>
        </p:nvSpPr>
        <p:spPr>
          <a:xfrm>
            <a:off x="4312031" y="5084587"/>
            <a:ext cx="764953"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PC1</a:t>
            </a:r>
            <a:endParaRPr kumimoji="1" lang="ja-JP" altLang="en-US" sz="2400" dirty="0">
              <a:latin typeface="メイリオ" panose="020B0604030504040204" pitchFamily="50" charset="-128"/>
              <a:ea typeface="メイリオ" panose="020B0604030504040204" pitchFamily="50" charset="-128"/>
            </a:endParaRPr>
          </a:p>
        </p:txBody>
      </p:sp>
      <p:sp>
        <p:nvSpPr>
          <p:cNvPr id="45" name="テキスト ボックス 44">
            <a:extLst>
              <a:ext uri="{FF2B5EF4-FFF2-40B4-BE49-F238E27FC236}">
                <a16:creationId xmlns:a16="http://schemas.microsoft.com/office/drawing/2014/main" id="{C689699B-E5BA-6B47-61FB-93B54283D7BA}"/>
              </a:ext>
            </a:extLst>
          </p:cNvPr>
          <p:cNvSpPr txBox="1"/>
          <p:nvPr/>
        </p:nvSpPr>
        <p:spPr>
          <a:xfrm>
            <a:off x="3319618" y="3461370"/>
            <a:ext cx="764953"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PC2</a:t>
            </a:r>
            <a:endParaRPr kumimoji="1" lang="ja-JP" altLang="en-US" sz="2400" dirty="0">
              <a:latin typeface="メイリオ" panose="020B0604030504040204" pitchFamily="50" charset="-128"/>
              <a:ea typeface="メイリオ" panose="020B0604030504040204" pitchFamily="50" charset="-128"/>
            </a:endParaRPr>
          </a:p>
        </p:txBody>
      </p:sp>
      <p:cxnSp>
        <p:nvCxnSpPr>
          <p:cNvPr id="46" name="直線矢印コネクタ 45">
            <a:extLst>
              <a:ext uri="{FF2B5EF4-FFF2-40B4-BE49-F238E27FC236}">
                <a16:creationId xmlns:a16="http://schemas.microsoft.com/office/drawing/2014/main" id="{BE6F0CB2-722C-4CD2-CFE8-DA73DA91FED9}"/>
              </a:ext>
            </a:extLst>
          </p:cNvPr>
          <p:cNvCxnSpPr>
            <a:cxnSpLocks/>
          </p:cNvCxnSpPr>
          <p:nvPr/>
        </p:nvCxnSpPr>
        <p:spPr>
          <a:xfrm flipH="1">
            <a:off x="2269282" y="4265878"/>
            <a:ext cx="689039" cy="247620"/>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51" name="テキスト ボックス 50">
            <a:extLst>
              <a:ext uri="{FF2B5EF4-FFF2-40B4-BE49-F238E27FC236}">
                <a16:creationId xmlns:a16="http://schemas.microsoft.com/office/drawing/2014/main" id="{E3C49C1C-2315-641B-3B8C-533B1C4685CD}"/>
              </a:ext>
            </a:extLst>
          </p:cNvPr>
          <p:cNvSpPr txBox="1"/>
          <p:nvPr/>
        </p:nvSpPr>
        <p:spPr>
          <a:xfrm>
            <a:off x="1655570" y="4462661"/>
            <a:ext cx="764953"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PC3</a:t>
            </a:r>
            <a:endParaRPr kumimoji="1" lang="ja-JP" altLang="en-US" sz="2400" dirty="0">
              <a:latin typeface="メイリオ" panose="020B0604030504040204" pitchFamily="50" charset="-128"/>
              <a:ea typeface="メイリオ" panose="020B0604030504040204" pitchFamily="50" charset="-128"/>
            </a:endParaRPr>
          </a:p>
        </p:txBody>
      </p:sp>
      <p:sp>
        <p:nvSpPr>
          <p:cNvPr id="52" name="テキスト ボックス 51">
            <a:extLst>
              <a:ext uri="{FF2B5EF4-FFF2-40B4-BE49-F238E27FC236}">
                <a16:creationId xmlns:a16="http://schemas.microsoft.com/office/drawing/2014/main" id="{05D1814C-1AC2-5FF1-4D39-FE428E5F158C}"/>
              </a:ext>
            </a:extLst>
          </p:cNvPr>
          <p:cNvSpPr txBox="1"/>
          <p:nvPr/>
        </p:nvSpPr>
        <p:spPr>
          <a:xfrm>
            <a:off x="655595" y="858470"/>
            <a:ext cx="11067453" cy="1569660"/>
          </a:xfrm>
          <a:prstGeom prst="rect">
            <a:avLst/>
          </a:prstGeom>
          <a:noFill/>
        </p:spPr>
        <p:txBody>
          <a:bodyPr wrap="none" rtlCol="0">
            <a:spAutoFit/>
          </a:bodyPr>
          <a:lstStyle/>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3</a:t>
            </a:r>
            <a:r>
              <a:rPr kumimoji="1" lang="ja-JP" altLang="en-US" sz="2400" dirty="0">
                <a:latin typeface="メイリオ" panose="020B0604030504040204" pitchFamily="50" charset="-128"/>
                <a:ea typeface="メイリオ" panose="020B0604030504040204" pitchFamily="50" charset="-128"/>
              </a:rPr>
              <a:t>次元空間上では、もう</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本直交ベクトルｃ（第</a:t>
            </a:r>
            <a:r>
              <a:rPr kumimoji="1" lang="en-US" altLang="ja-JP" sz="2400" dirty="0">
                <a:latin typeface="メイリオ" panose="020B0604030504040204" pitchFamily="50" charset="-128"/>
                <a:ea typeface="メイリオ" panose="020B0604030504040204" pitchFamily="50" charset="-128"/>
              </a:rPr>
              <a:t>3</a:t>
            </a:r>
            <a:r>
              <a:rPr kumimoji="1" lang="ja-JP" altLang="en-US" sz="2400" dirty="0">
                <a:latin typeface="メイリオ" panose="020B0604030504040204" pitchFamily="50" charset="-128"/>
                <a:ea typeface="メイリオ" panose="020B0604030504040204" pitchFamily="50" charset="-128"/>
              </a:rPr>
              <a:t>主成分ベクトル）が引ける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PC1 </a:t>
            </a:r>
            <a:r>
              <a:rPr kumimoji="1" lang="ja-JP" altLang="en-US" sz="2400" dirty="0">
                <a:latin typeface="メイリオ" panose="020B0604030504040204" pitchFamily="50" charset="-128"/>
                <a:ea typeface="メイリオ" panose="020B0604030504040204" pitchFamily="50" charset="-128"/>
              </a:rPr>
              <a:t>→ </a:t>
            </a:r>
            <a:r>
              <a:rPr kumimoji="1" lang="en-US" altLang="ja-JP" sz="2400" dirty="0">
                <a:latin typeface="メイリオ" panose="020B0604030504040204" pitchFamily="50" charset="-128"/>
                <a:ea typeface="メイリオ" panose="020B0604030504040204" pitchFamily="50" charset="-128"/>
              </a:rPr>
              <a:t>PC2 </a:t>
            </a:r>
            <a:r>
              <a:rPr kumimoji="1" lang="ja-JP" altLang="en-US" sz="2400" dirty="0">
                <a:latin typeface="メイリオ" panose="020B0604030504040204" pitchFamily="50" charset="-128"/>
                <a:ea typeface="メイリオ" panose="020B0604030504040204" pitchFamily="50" charset="-128"/>
              </a:rPr>
              <a:t>→ </a:t>
            </a:r>
            <a:r>
              <a:rPr kumimoji="1" lang="en-US" altLang="ja-JP" sz="2400" dirty="0">
                <a:latin typeface="メイリオ" panose="020B0604030504040204" pitchFamily="50" charset="-128"/>
                <a:ea typeface="メイリオ" panose="020B0604030504040204" pitchFamily="50" charset="-128"/>
              </a:rPr>
              <a:t>PC3 </a:t>
            </a:r>
            <a:r>
              <a:rPr kumimoji="1" lang="ja-JP" altLang="en-US" sz="2400" dirty="0">
                <a:latin typeface="メイリオ" panose="020B0604030504040204" pitchFamily="50" charset="-128"/>
                <a:ea typeface="メイリオ" panose="020B0604030504040204" pitchFamily="50" charset="-128"/>
              </a:rPr>
              <a:t>の順にデータの分散最大化の度合いが小さくなる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N</a:t>
            </a:r>
            <a:r>
              <a:rPr kumimoji="1" lang="ja-JP" altLang="en-US" sz="2400" dirty="0">
                <a:latin typeface="メイリオ" panose="020B0604030504040204" pitchFamily="50" charset="-128"/>
                <a:ea typeface="メイリオ" panose="020B0604030504040204" pitchFamily="50" charset="-128"/>
              </a:rPr>
              <a:t>次元空間上では、</a:t>
            </a:r>
            <a:r>
              <a:rPr kumimoji="1" lang="en-US" altLang="ja-JP" sz="2400" dirty="0">
                <a:latin typeface="メイリオ" panose="020B0604030504040204" pitchFamily="50" charset="-128"/>
                <a:ea typeface="メイリオ" panose="020B0604030504040204" pitchFamily="50" charset="-128"/>
              </a:rPr>
              <a:t>n</a:t>
            </a:r>
            <a:r>
              <a:rPr kumimoji="1" lang="ja-JP" altLang="en-US" sz="2400" dirty="0">
                <a:latin typeface="メイリオ" panose="020B0604030504040204" pitchFamily="50" charset="-128"/>
                <a:ea typeface="メイリオ" panose="020B0604030504040204" pitchFamily="50" charset="-128"/>
              </a:rPr>
              <a:t>本の主成分ベクトル</a:t>
            </a:r>
            <a:r>
              <a:rPr kumimoji="1" lang="en-US" altLang="ja-JP" sz="2400" dirty="0">
                <a:latin typeface="メイリオ" panose="020B0604030504040204" pitchFamily="50" charset="-128"/>
                <a:ea typeface="メイリオ" panose="020B0604030504040204" pitchFamily="50" charset="-128"/>
              </a:rPr>
              <a:t>(PC1, PC2,…,</a:t>
            </a:r>
            <a:r>
              <a:rPr kumimoji="1" lang="en-US" altLang="ja-JP" sz="2400" dirty="0" err="1">
                <a:latin typeface="メイリオ" panose="020B0604030504040204" pitchFamily="50" charset="-128"/>
                <a:ea typeface="メイリオ" panose="020B0604030504040204" pitchFamily="50" charset="-128"/>
              </a:rPr>
              <a:t>PCn</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が引ける。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分散最大化の度合いは、</a:t>
            </a:r>
            <a:r>
              <a:rPr kumimoji="1" lang="en-US" altLang="ja-JP" sz="2400" dirty="0">
                <a:latin typeface="メイリオ" panose="020B0604030504040204" pitchFamily="50" charset="-128"/>
                <a:ea typeface="メイリオ" panose="020B0604030504040204" pitchFamily="50" charset="-128"/>
              </a:rPr>
              <a:t>PC1 &gt; PC2 &gt; … &gt; </a:t>
            </a:r>
            <a:r>
              <a:rPr kumimoji="1" lang="en-US" altLang="ja-JP" sz="2400" dirty="0" err="1">
                <a:latin typeface="メイリオ" panose="020B0604030504040204" pitchFamily="50" charset="-128"/>
                <a:ea typeface="メイリオ" panose="020B0604030504040204" pitchFamily="50" charset="-128"/>
              </a:rPr>
              <a:t>PCn</a:t>
            </a:r>
            <a:endParaRPr kumimoji="1" lang="ja-JP" altLang="en-US" sz="2400" dirty="0">
              <a:latin typeface="メイリオ" panose="020B0604030504040204" pitchFamily="50" charset="-128"/>
              <a:ea typeface="メイリオ" panose="020B0604030504040204" pitchFamily="50" charset="-128"/>
            </a:endParaRPr>
          </a:p>
        </p:txBody>
      </p:sp>
      <p:sp>
        <p:nvSpPr>
          <p:cNvPr id="53" name="テキスト ボックス 52">
            <a:extLst>
              <a:ext uri="{FF2B5EF4-FFF2-40B4-BE49-F238E27FC236}">
                <a16:creationId xmlns:a16="http://schemas.microsoft.com/office/drawing/2014/main" id="{5FF5928B-FDD8-1CB4-CAA4-650F4FD6C1B3}"/>
              </a:ext>
            </a:extLst>
          </p:cNvPr>
          <p:cNvSpPr txBox="1"/>
          <p:nvPr/>
        </p:nvSpPr>
        <p:spPr>
          <a:xfrm>
            <a:off x="7063991" y="3996114"/>
            <a:ext cx="3286412"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toydata3D_vector.py</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826361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8A644464-CA91-47B4-B4EB-E1136146C4FE}"/>
              </a:ext>
            </a:extLst>
          </p:cNvPr>
          <p:cNvSpPr txBox="1"/>
          <p:nvPr/>
        </p:nvSpPr>
        <p:spPr>
          <a:xfrm>
            <a:off x="514762" y="1437195"/>
            <a:ext cx="10546096" cy="1323439"/>
          </a:xfrm>
          <a:prstGeom prst="rect">
            <a:avLst/>
          </a:prstGeom>
          <a:noFill/>
        </p:spPr>
        <p:txBody>
          <a:bodyPr wrap="square" rtlCol="0">
            <a:spAutoFit/>
          </a:bodyPr>
          <a:lstStyle/>
          <a:p>
            <a:pPr marL="457200" indent="-457200">
              <a:buFont typeface="+mj-lt"/>
              <a:buAutoNum type="arabicPeriod"/>
            </a:pPr>
            <a:r>
              <a:rPr kumimoji="1" lang="ja-JP" altLang="en-US" sz="2000" dirty="0">
                <a:latin typeface="メイリオ" panose="020B0604030504040204" pitchFamily="50" charset="-128"/>
                <a:ea typeface="メイリオ" panose="020B0604030504040204" pitchFamily="50" charset="-128"/>
              </a:rPr>
              <a:t>プリン、シュークリームのラベルが不明でもそれぞれのレシピは特徴が似ているから空間上でまとまるはず。</a:t>
            </a:r>
            <a:endParaRPr kumimoji="1" lang="en-US" altLang="ja-JP" sz="2000" dirty="0">
              <a:latin typeface="メイリオ" panose="020B0604030504040204" pitchFamily="50" charset="-128"/>
              <a:ea typeface="メイリオ" panose="020B0604030504040204" pitchFamily="50" charset="-128"/>
            </a:endParaRPr>
          </a:p>
          <a:p>
            <a:pPr marL="457200" indent="-457200">
              <a:buFont typeface="+mj-lt"/>
              <a:buAutoNum type="arabicPeriod"/>
            </a:pPr>
            <a:r>
              <a:rPr kumimoji="1" lang="ja-JP" altLang="en-US" sz="2000" dirty="0">
                <a:latin typeface="メイリオ" panose="020B0604030504040204" pitchFamily="50" charset="-128"/>
                <a:ea typeface="メイリオ" panose="020B0604030504040204" pitchFamily="50" charset="-128"/>
              </a:rPr>
              <a:t>それなら、データ全体の散らばりが大きくなるような方向（線）を見つけ出すとその線の上でプリンデータ、シュークリームデータを最大限分離できるはず</a:t>
            </a:r>
          </a:p>
        </p:txBody>
      </p:sp>
      <p:sp>
        <p:nvSpPr>
          <p:cNvPr id="5" name="テキスト ボックス 4">
            <a:extLst>
              <a:ext uri="{FF2B5EF4-FFF2-40B4-BE49-F238E27FC236}">
                <a16:creationId xmlns:a16="http://schemas.microsoft.com/office/drawing/2014/main" id="{8EBE1099-7819-4D4D-9405-758CF0D5B380}"/>
              </a:ext>
            </a:extLst>
          </p:cNvPr>
          <p:cNvSpPr txBox="1"/>
          <p:nvPr/>
        </p:nvSpPr>
        <p:spPr>
          <a:xfrm>
            <a:off x="400040" y="143403"/>
            <a:ext cx="7981672" cy="584775"/>
          </a:xfrm>
          <a:prstGeom prst="rect">
            <a:avLst/>
          </a:prstGeom>
          <a:noFill/>
        </p:spPr>
        <p:txBody>
          <a:bodyPr wrap="none" rtlCol="0">
            <a:spAutoFit/>
          </a:bodyPr>
          <a:lstStyle/>
          <a:p>
            <a:pPr algn="l"/>
            <a:r>
              <a:rPr kumimoji="1" lang="ja-JP" altLang="en-US" sz="3200" b="1" dirty="0">
                <a:latin typeface="メイリオ" panose="020B0604030504040204" pitchFamily="50" charset="-128"/>
                <a:ea typeface="メイリオ" panose="020B0604030504040204" pitchFamily="50" charset="-128"/>
              </a:rPr>
              <a:t>主成分分析は何をやっているか（まとめ）</a:t>
            </a:r>
          </a:p>
        </p:txBody>
      </p:sp>
      <p:pic>
        <p:nvPicPr>
          <p:cNvPr id="6" name="図 5">
            <a:extLst>
              <a:ext uri="{FF2B5EF4-FFF2-40B4-BE49-F238E27FC236}">
                <a16:creationId xmlns:a16="http://schemas.microsoft.com/office/drawing/2014/main" id="{9F1254B1-91F8-416C-89D9-BD381C63A82B}"/>
              </a:ext>
            </a:extLst>
          </p:cNvPr>
          <p:cNvPicPr>
            <a:picLocks noChangeAspect="1"/>
          </p:cNvPicPr>
          <p:nvPr/>
        </p:nvPicPr>
        <p:blipFill>
          <a:blip r:embed="rId2"/>
          <a:stretch>
            <a:fillRect/>
          </a:stretch>
        </p:blipFill>
        <p:spPr>
          <a:xfrm>
            <a:off x="1305110" y="3114675"/>
            <a:ext cx="4200525" cy="3790950"/>
          </a:xfrm>
          <a:prstGeom prst="rect">
            <a:avLst/>
          </a:prstGeom>
        </p:spPr>
      </p:pic>
      <p:cxnSp>
        <p:nvCxnSpPr>
          <p:cNvPr id="10" name="直線矢印コネクタ 9">
            <a:extLst>
              <a:ext uri="{FF2B5EF4-FFF2-40B4-BE49-F238E27FC236}">
                <a16:creationId xmlns:a16="http://schemas.microsoft.com/office/drawing/2014/main" id="{2ADBA6D7-B893-48EE-BF27-154914F1B9E5}"/>
              </a:ext>
            </a:extLst>
          </p:cNvPr>
          <p:cNvCxnSpPr>
            <a:cxnSpLocks/>
          </p:cNvCxnSpPr>
          <p:nvPr/>
        </p:nvCxnSpPr>
        <p:spPr>
          <a:xfrm flipV="1">
            <a:off x="1930534" y="3896956"/>
            <a:ext cx="3038168" cy="1764889"/>
          </a:xfrm>
          <a:prstGeom prst="straightConnector1">
            <a:avLst/>
          </a:prstGeom>
          <a:ln w="3810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7DC269AF-BD35-4DA2-AEAC-0463D3814CD7}"/>
              </a:ext>
            </a:extLst>
          </p:cNvPr>
          <p:cNvCxnSpPr>
            <a:cxnSpLocks/>
          </p:cNvCxnSpPr>
          <p:nvPr/>
        </p:nvCxnSpPr>
        <p:spPr>
          <a:xfrm flipV="1">
            <a:off x="2461477" y="3375846"/>
            <a:ext cx="1386349" cy="2738282"/>
          </a:xfrm>
          <a:prstGeom prst="straightConnector1">
            <a:avLst/>
          </a:prstGeom>
          <a:ln w="3810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9" name="矢印: 右 18">
            <a:extLst>
              <a:ext uri="{FF2B5EF4-FFF2-40B4-BE49-F238E27FC236}">
                <a16:creationId xmlns:a16="http://schemas.microsoft.com/office/drawing/2014/main" id="{D5BE0ED3-0F0D-4FA6-8539-6698D64FF489}"/>
              </a:ext>
            </a:extLst>
          </p:cNvPr>
          <p:cNvSpPr/>
          <p:nvPr/>
        </p:nvSpPr>
        <p:spPr>
          <a:xfrm>
            <a:off x="4937875" y="4496165"/>
            <a:ext cx="721597" cy="11208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0605CC6F-FFD7-4979-92EE-2E32F932A10F}"/>
              </a:ext>
            </a:extLst>
          </p:cNvPr>
          <p:cNvSpPr txBox="1"/>
          <p:nvPr/>
        </p:nvSpPr>
        <p:spPr>
          <a:xfrm>
            <a:off x="5843202" y="4542558"/>
            <a:ext cx="6462637" cy="1323439"/>
          </a:xfrm>
          <a:prstGeom prst="rect">
            <a:avLst/>
          </a:prstGeom>
          <a:noFill/>
        </p:spPr>
        <p:txBody>
          <a:bodyPr wrap="square" rtlCol="0">
            <a:spAutoFit/>
          </a:bodyPr>
          <a:lstStyle/>
          <a:p>
            <a:pPr algn="l"/>
            <a:r>
              <a:rPr kumimoji="1" lang="ja-JP" altLang="en-US" sz="2000" u="sng" dirty="0">
                <a:latin typeface="メイリオ" panose="020B0604030504040204" pitchFamily="50" charset="-128"/>
                <a:ea typeface="メイリオ" panose="020B0604030504040204" pitchFamily="50" charset="-128"/>
              </a:rPr>
              <a:t>視覚的には</a:t>
            </a:r>
            <a:r>
              <a:rPr kumimoji="1" lang="ja-JP" altLang="en-US" sz="2000" u="sng" dirty="0" err="1">
                <a:latin typeface="メイリオ" panose="020B0604030504040204" pitchFamily="50" charset="-128"/>
                <a:ea typeface="メイリオ" panose="020B0604030504040204" pitchFamily="50" charset="-128"/>
              </a:rPr>
              <a:t>。。</a:t>
            </a:r>
            <a:endParaRPr kumimoji="1" lang="en-US" altLang="ja-JP" sz="2000" u="sng"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000" b="1" u="sng" dirty="0">
                <a:latin typeface="メイリオ" panose="020B0604030504040204" pitchFamily="50" charset="-128"/>
                <a:ea typeface="メイリオ" panose="020B0604030504040204" pitchFamily="50" charset="-128"/>
              </a:rPr>
              <a:t>実線の方向が最もデータを分離できそう</a:t>
            </a:r>
            <a:endParaRPr kumimoji="1" lang="en-US" altLang="ja-JP" sz="2000" b="1" u="sng"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000" dirty="0">
                <a:latin typeface="メイリオ" panose="020B0604030504040204" pitchFamily="50" charset="-128"/>
                <a:ea typeface="メイリオ" panose="020B0604030504040204" pitchFamily="50" charset="-128"/>
              </a:rPr>
              <a:t>楕円で囲んだ異なるレシピ（</a:t>
            </a:r>
            <a:r>
              <a:rPr kumimoji="1" lang="ja-JP" altLang="en-US" sz="2000" u="sng" dirty="0">
                <a:latin typeface="メイリオ" panose="020B0604030504040204" pitchFamily="50" charset="-128"/>
                <a:ea typeface="メイリオ" panose="020B0604030504040204" pitchFamily="50" charset="-128"/>
              </a:rPr>
              <a:t>ただしラベルは不明</a:t>
            </a:r>
            <a:r>
              <a:rPr kumimoji="1" lang="ja-JP" altLang="en-US" sz="2000" dirty="0">
                <a:latin typeface="メイリオ" panose="020B0604030504040204" pitchFamily="50" charset="-128"/>
                <a:ea typeface="メイリオ" panose="020B0604030504040204" pitchFamily="50" charset="-128"/>
              </a:rPr>
              <a:t>）を分離できている可能性がある（保証はしない）</a:t>
            </a:r>
          </a:p>
        </p:txBody>
      </p:sp>
      <p:sp>
        <p:nvSpPr>
          <p:cNvPr id="2" name="テキスト ボックス 1">
            <a:extLst>
              <a:ext uri="{FF2B5EF4-FFF2-40B4-BE49-F238E27FC236}">
                <a16:creationId xmlns:a16="http://schemas.microsoft.com/office/drawing/2014/main" id="{06C1A7D9-6C7E-443F-BA42-8E9398DD3E5A}"/>
              </a:ext>
            </a:extLst>
          </p:cNvPr>
          <p:cNvSpPr txBox="1"/>
          <p:nvPr/>
        </p:nvSpPr>
        <p:spPr>
          <a:xfrm>
            <a:off x="5261508" y="6396335"/>
            <a:ext cx="1467068" cy="400110"/>
          </a:xfrm>
          <a:prstGeom prst="rect">
            <a:avLst/>
          </a:prstGeom>
          <a:solidFill>
            <a:schemeClr val="bg1"/>
          </a:solid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カスタード</a:t>
            </a:r>
          </a:p>
        </p:txBody>
      </p:sp>
      <p:sp>
        <p:nvSpPr>
          <p:cNvPr id="3" name="テキスト ボックス 2">
            <a:extLst>
              <a:ext uri="{FF2B5EF4-FFF2-40B4-BE49-F238E27FC236}">
                <a16:creationId xmlns:a16="http://schemas.microsoft.com/office/drawing/2014/main" id="{38845B81-7EB9-45CC-B2E7-DA61B36260C1}"/>
              </a:ext>
            </a:extLst>
          </p:cNvPr>
          <p:cNvSpPr txBox="1"/>
          <p:nvPr/>
        </p:nvSpPr>
        <p:spPr>
          <a:xfrm>
            <a:off x="674736" y="3239313"/>
            <a:ext cx="1210588" cy="400110"/>
          </a:xfrm>
          <a:prstGeom prst="rect">
            <a:avLst/>
          </a:prstGeom>
          <a:solidFill>
            <a:schemeClr val="bg1"/>
          </a:solid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カラメル</a:t>
            </a:r>
          </a:p>
        </p:txBody>
      </p:sp>
      <p:sp>
        <p:nvSpPr>
          <p:cNvPr id="8" name="テキスト ボックス 7">
            <a:extLst>
              <a:ext uri="{FF2B5EF4-FFF2-40B4-BE49-F238E27FC236}">
                <a16:creationId xmlns:a16="http://schemas.microsoft.com/office/drawing/2014/main" id="{9F4111F9-375B-4544-87C5-E145E7902A1F}"/>
              </a:ext>
            </a:extLst>
          </p:cNvPr>
          <p:cNvSpPr txBox="1"/>
          <p:nvPr/>
        </p:nvSpPr>
        <p:spPr>
          <a:xfrm>
            <a:off x="5667813" y="4105645"/>
            <a:ext cx="4315605" cy="461665"/>
          </a:xfrm>
          <a:prstGeom prst="rect">
            <a:avLst/>
          </a:prstGeom>
          <a:noFill/>
        </p:spPr>
        <p:txBody>
          <a:bodyPr wrap="none" rtlCol="0">
            <a:spAutoFit/>
          </a:bodyPr>
          <a:lstStyle/>
          <a:p>
            <a:pPr algn="l"/>
            <a:r>
              <a:rPr kumimoji="1" lang="ja-JP" altLang="en-US" sz="2400" dirty="0">
                <a:solidFill>
                  <a:srgbClr val="FF0000"/>
                </a:solidFill>
                <a:latin typeface="メイリオ" panose="020B0604030504040204" pitchFamily="50" charset="-128"/>
                <a:ea typeface="メイリオ" panose="020B0604030504040204" pitchFamily="50" charset="-128"/>
              </a:rPr>
              <a:t>●データ（ラベル不明で</a:t>
            </a:r>
            <a:r>
              <a:rPr kumimoji="1" lang="en-US" altLang="ja-JP" sz="2400" dirty="0">
                <a:solidFill>
                  <a:srgbClr val="FF0000"/>
                </a:solidFill>
                <a:latin typeface="メイリオ" panose="020B0604030504040204" pitchFamily="50" charset="-128"/>
                <a:ea typeface="メイリオ" panose="020B0604030504040204" pitchFamily="50" charset="-128"/>
              </a:rPr>
              <a:t>OK</a:t>
            </a:r>
            <a:r>
              <a:rPr kumimoji="1" lang="ja-JP" altLang="en-US" sz="2400" dirty="0">
                <a:solidFill>
                  <a:srgbClr val="FF0000"/>
                </a:solidFill>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p:txBody>
      </p:sp>
      <p:sp>
        <p:nvSpPr>
          <p:cNvPr id="7" name="楕円 6">
            <a:extLst>
              <a:ext uri="{FF2B5EF4-FFF2-40B4-BE49-F238E27FC236}">
                <a16:creationId xmlns:a16="http://schemas.microsoft.com/office/drawing/2014/main" id="{64AB6CF6-8338-E211-480C-ADC4630D03D3}"/>
              </a:ext>
            </a:extLst>
          </p:cNvPr>
          <p:cNvSpPr/>
          <p:nvPr/>
        </p:nvSpPr>
        <p:spPr>
          <a:xfrm rot="20418240">
            <a:off x="1290650" y="5098655"/>
            <a:ext cx="3136691" cy="1111924"/>
          </a:xfrm>
          <a:prstGeom prst="ellipse">
            <a:avLst/>
          </a:prstGeom>
          <a:solidFill>
            <a:schemeClr val="accent6">
              <a:lumMod val="60000"/>
              <a:lumOff val="40000"/>
              <a:alpha val="3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C41CCF2A-8832-1E8D-4712-510C0A921E74}"/>
              </a:ext>
            </a:extLst>
          </p:cNvPr>
          <p:cNvSpPr/>
          <p:nvPr/>
        </p:nvSpPr>
        <p:spPr>
          <a:xfrm rot="20007030">
            <a:off x="2665083" y="3609629"/>
            <a:ext cx="3136691" cy="925395"/>
          </a:xfrm>
          <a:prstGeom prst="ellipse">
            <a:avLst/>
          </a:prstGeom>
          <a:solidFill>
            <a:srgbClr val="F8CBAD">
              <a:alpha val="3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矢印: 右 12">
            <a:extLst>
              <a:ext uri="{FF2B5EF4-FFF2-40B4-BE49-F238E27FC236}">
                <a16:creationId xmlns:a16="http://schemas.microsoft.com/office/drawing/2014/main" id="{5C58F3C4-49D3-49CF-C031-D175791A9C26}"/>
              </a:ext>
            </a:extLst>
          </p:cNvPr>
          <p:cNvSpPr/>
          <p:nvPr/>
        </p:nvSpPr>
        <p:spPr>
          <a:xfrm rot="18951964">
            <a:off x="1446503" y="4710022"/>
            <a:ext cx="3902519" cy="191808"/>
          </a:xfrm>
          <a:prstGeom prst="rightArrow">
            <a:avLst>
              <a:gd name="adj1" fmla="val 50000"/>
              <a:gd name="adj2" fmla="val 126446"/>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9CD4A5B9-F7A7-2836-118A-91DB66122F66}"/>
              </a:ext>
            </a:extLst>
          </p:cNvPr>
          <p:cNvSpPr txBox="1"/>
          <p:nvPr/>
        </p:nvSpPr>
        <p:spPr>
          <a:xfrm>
            <a:off x="674736" y="2782339"/>
            <a:ext cx="8603637" cy="461665"/>
          </a:xfrm>
          <a:prstGeom prst="rect">
            <a:avLst/>
          </a:prstGeom>
          <a:noFill/>
        </p:spPr>
        <p:txBody>
          <a:bodyPr wrap="none" rtlCol="0">
            <a:spAutoFit/>
          </a:bodyPr>
          <a:lstStyle/>
          <a:p>
            <a:pPr algn="l"/>
            <a:r>
              <a:rPr kumimoji="1" lang="ja-JP" altLang="en-US" sz="2400" b="1" dirty="0">
                <a:latin typeface="メイリオ" panose="020B0604030504040204" pitchFamily="50" charset="-128"/>
                <a:ea typeface="メイリオ" panose="020B0604030504040204" pitchFamily="50" charset="-128"/>
              </a:rPr>
              <a:t>例：</a:t>
            </a:r>
            <a:r>
              <a:rPr kumimoji="1" lang="en-US" altLang="ja-JP" sz="2400" b="1" dirty="0">
                <a:latin typeface="メイリオ" panose="020B0604030504040204" pitchFamily="50" charset="-128"/>
                <a:ea typeface="メイリオ" panose="020B0604030504040204" pitchFamily="50" charset="-128"/>
              </a:rPr>
              <a:t>2</a:t>
            </a:r>
            <a:r>
              <a:rPr kumimoji="1" lang="ja-JP" altLang="en-US" sz="2400" b="1" dirty="0">
                <a:latin typeface="メイリオ" panose="020B0604030504040204" pitchFamily="50" charset="-128"/>
                <a:ea typeface="メイリオ" panose="020B0604030504040204" pitchFamily="50" charset="-128"/>
              </a:rPr>
              <a:t>次元データ空間を</a:t>
            </a:r>
            <a:r>
              <a:rPr kumimoji="1" lang="en-US" altLang="ja-JP" sz="2400" b="1" dirty="0">
                <a:latin typeface="メイリオ" panose="020B0604030504040204" pitchFamily="50" charset="-128"/>
                <a:ea typeface="メイリオ" panose="020B0604030504040204" pitchFamily="50" charset="-128"/>
              </a:rPr>
              <a:t>1</a:t>
            </a:r>
            <a:r>
              <a:rPr kumimoji="1" lang="ja-JP" altLang="en-US" sz="2400" b="1" dirty="0">
                <a:latin typeface="メイリオ" panose="020B0604030504040204" pitchFamily="50" charset="-128"/>
                <a:ea typeface="メイリオ" panose="020B0604030504040204" pitchFamily="50" charset="-128"/>
              </a:rPr>
              <a:t>次元主成分ベクトルに次元削減する</a:t>
            </a:r>
          </a:p>
        </p:txBody>
      </p:sp>
      <p:sp>
        <p:nvSpPr>
          <p:cNvPr id="14" name="テキスト ボックス 13">
            <a:extLst>
              <a:ext uri="{FF2B5EF4-FFF2-40B4-BE49-F238E27FC236}">
                <a16:creationId xmlns:a16="http://schemas.microsoft.com/office/drawing/2014/main" id="{7A8B234A-06BA-B4B2-FA9C-C05E4C0F3AF2}"/>
              </a:ext>
            </a:extLst>
          </p:cNvPr>
          <p:cNvSpPr txBox="1"/>
          <p:nvPr/>
        </p:nvSpPr>
        <p:spPr>
          <a:xfrm>
            <a:off x="514762" y="696863"/>
            <a:ext cx="10933899"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データの分散最大化方向を向く直交ベクトル集合（主成分ベクトル）を見つけ出している</a:t>
            </a:r>
          </a:p>
        </p:txBody>
      </p:sp>
    </p:spTree>
    <p:extLst>
      <p:ext uri="{BB962C8B-B14F-4D97-AF65-F5344CB8AC3E}">
        <p14:creationId xmlns:p14="http://schemas.microsoft.com/office/powerpoint/2010/main" val="1168417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3A90809A-010E-425F-96DA-34C3A38762D5}"/>
              </a:ext>
            </a:extLst>
          </p:cNvPr>
          <p:cNvSpPr txBox="1"/>
          <p:nvPr/>
        </p:nvSpPr>
        <p:spPr>
          <a:xfrm>
            <a:off x="718457" y="1058288"/>
            <a:ext cx="5211683" cy="523220"/>
          </a:xfrm>
          <a:prstGeom prst="rect">
            <a:avLst/>
          </a:prstGeom>
          <a:noFill/>
        </p:spPr>
        <p:txBody>
          <a:bodyPr wrap="none" rtlCol="0">
            <a:spAutoFit/>
          </a:bodyPr>
          <a:lstStyle/>
          <a:p>
            <a:pPr algn="l"/>
            <a:r>
              <a:rPr kumimoji="1" lang="ja-JP" altLang="en-US" sz="2800" dirty="0">
                <a:latin typeface="メイリオ" panose="020B0604030504040204" pitchFamily="50" charset="-128"/>
                <a:ea typeface="メイリオ" panose="020B0604030504040204" pitchFamily="50" charset="-128"/>
              </a:rPr>
              <a:t>射影した点の分散を最大化する</a:t>
            </a:r>
          </a:p>
        </p:txBody>
      </p:sp>
      <p:sp>
        <p:nvSpPr>
          <p:cNvPr id="4" name="テキスト ボックス 3">
            <a:extLst>
              <a:ext uri="{FF2B5EF4-FFF2-40B4-BE49-F238E27FC236}">
                <a16:creationId xmlns:a16="http://schemas.microsoft.com/office/drawing/2014/main" id="{0F75C2F7-9F9F-4C42-809C-79237F22C93E}"/>
              </a:ext>
            </a:extLst>
          </p:cNvPr>
          <p:cNvSpPr txBox="1"/>
          <p:nvPr/>
        </p:nvSpPr>
        <p:spPr>
          <a:xfrm>
            <a:off x="794985" y="1917270"/>
            <a:ext cx="10914933" cy="1569660"/>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平面（実際は空間）上にはサンプルデータ</a:t>
            </a:r>
            <a:r>
              <a:rPr kumimoji="1" lang="ja-JP" altLang="en-US" sz="2400" dirty="0">
                <a:solidFill>
                  <a:srgbClr val="FF0000"/>
                </a:solidFill>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から垂線を下せる（射影できる）無数の線（ベクトル）がありうる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これらの線のうち、</a:t>
            </a:r>
            <a:r>
              <a:rPr kumimoji="1" lang="ja-JP" altLang="en-US" sz="2400" u="sng" dirty="0">
                <a:latin typeface="メイリオ" panose="020B0604030504040204" pitchFamily="50" charset="-128"/>
                <a:ea typeface="メイリオ" panose="020B0604030504040204" pitchFamily="50" charset="-128"/>
              </a:rPr>
              <a:t>射影した点が一番大きく広がる線は一意に定まる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つまり、</a:t>
            </a:r>
            <a:r>
              <a:rPr kumimoji="1" lang="ja-JP" altLang="en-US" sz="2400" b="1" dirty="0">
                <a:latin typeface="メイリオ" panose="020B0604030504040204" pitchFamily="50" charset="-128"/>
                <a:ea typeface="メイリオ" panose="020B0604030504040204" pitchFamily="50" charset="-128"/>
              </a:rPr>
              <a:t>射影した点の分散を最大化するのが主成分ベクトル</a:t>
            </a:r>
            <a:endParaRPr kumimoji="1" lang="en-US" altLang="ja-JP" sz="2400" b="1" dirty="0">
              <a:latin typeface="メイリオ" panose="020B0604030504040204" pitchFamily="50" charset="-128"/>
              <a:ea typeface="メイリオ" panose="020B0604030504040204" pitchFamily="50" charset="-128"/>
            </a:endParaRPr>
          </a:p>
        </p:txBody>
      </p:sp>
      <p:sp>
        <p:nvSpPr>
          <p:cNvPr id="2" name="テキスト ボックス 1">
            <a:extLst>
              <a:ext uri="{FF2B5EF4-FFF2-40B4-BE49-F238E27FC236}">
                <a16:creationId xmlns:a16="http://schemas.microsoft.com/office/drawing/2014/main" id="{58B07F95-FA32-50C7-922C-721135573FE2}"/>
              </a:ext>
            </a:extLst>
          </p:cNvPr>
          <p:cNvSpPr txBox="1"/>
          <p:nvPr/>
        </p:nvSpPr>
        <p:spPr>
          <a:xfrm>
            <a:off x="718457" y="447869"/>
            <a:ext cx="6340197" cy="584775"/>
          </a:xfrm>
          <a:prstGeom prst="rect">
            <a:avLst/>
          </a:prstGeom>
          <a:noFill/>
        </p:spPr>
        <p:txBody>
          <a:bodyPr wrap="none" rtlCol="0">
            <a:spAutoFit/>
          </a:bodyPr>
          <a:lstStyle/>
          <a:p>
            <a:pPr algn="l"/>
            <a:r>
              <a:rPr kumimoji="1" lang="ja-JP" altLang="en-US" sz="3200" b="1" dirty="0">
                <a:latin typeface="メイリオ" panose="020B0604030504040204" pitchFamily="50" charset="-128"/>
                <a:ea typeface="メイリオ" panose="020B0604030504040204" pitchFamily="50" charset="-128"/>
              </a:rPr>
              <a:t>分散最大化方向はどう計算するか</a:t>
            </a:r>
          </a:p>
        </p:txBody>
      </p:sp>
    </p:spTree>
    <p:extLst>
      <p:ext uri="{BB962C8B-B14F-4D97-AF65-F5344CB8AC3E}">
        <p14:creationId xmlns:p14="http://schemas.microsoft.com/office/powerpoint/2010/main" val="19474345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図 24">
            <a:extLst>
              <a:ext uri="{FF2B5EF4-FFF2-40B4-BE49-F238E27FC236}">
                <a16:creationId xmlns:a16="http://schemas.microsoft.com/office/drawing/2014/main" id="{8E483DBF-7B36-7A6B-AF8A-3C80F790EA3E}"/>
              </a:ext>
            </a:extLst>
          </p:cNvPr>
          <p:cNvPicPr>
            <a:picLocks noChangeAspect="1"/>
          </p:cNvPicPr>
          <p:nvPr/>
        </p:nvPicPr>
        <p:blipFill>
          <a:blip r:embed="rId2"/>
          <a:stretch>
            <a:fillRect/>
          </a:stretch>
        </p:blipFill>
        <p:spPr>
          <a:xfrm>
            <a:off x="483921" y="2273718"/>
            <a:ext cx="4200525" cy="3790950"/>
          </a:xfrm>
          <a:prstGeom prst="rect">
            <a:avLst/>
          </a:prstGeom>
        </p:spPr>
      </p:pic>
      <p:cxnSp>
        <p:nvCxnSpPr>
          <p:cNvPr id="26" name="直線矢印コネクタ 25">
            <a:extLst>
              <a:ext uri="{FF2B5EF4-FFF2-40B4-BE49-F238E27FC236}">
                <a16:creationId xmlns:a16="http://schemas.microsoft.com/office/drawing/2014/main" id="{83CD28B7-E2D1-8C74-735E-DA795AC5E47A}"/>
              </a:ext>
            </a:extLst>
          </p:cNvPr>
          <p:cNvCxnSpPr>
            <a:cxnSpLocks/>
          </p:cNvCxnSpPr>
          <p:nvPr/>
        </p:nvCxnSpPr>
        <p:spPr>
          <a:xfrm flipV="1">
            <a:off x="1109345" y="3055999"/>
            <a:ext cx="3038168" cy="1764889"/>
          </a:xfrm>
          <a:prstGeom prst="straightConnector1">
            <a:avLst/>
          </a:prstGeom>
          <a:ln w="3810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E274727D-A749-EBC2-8A49-CEDDB9E19E9A}"/>
              </a:ext>
            </a:extLst>
          </p:cNvPr>
          <p:cNvCxnSpPr>
            <a:cxnSpLocks/>
          </p:cNvCxnSpPr>
          <p:nvPr/>
        </p:nvCxnSpPr>
        <p:spPr>
          <a:xfrm flipV="1">
            <a:off x="1421655" y="2599662"/>
            <a:ext cx="2593911" cy="2653472"/>
          </a:xfrm>
          <a:prstGeom prst="straightConnector1">
            <a:avLst/>
          </a:prstGeom>
          <a:ln w="3810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1" name="楕円 30">
            <a:extLst>
              <a:ext uri="{FF2B5EF4-FFF2-40B4-BE49-F238E27FC236}">
                <a16:creationId xmlns:a16="http://schemas.microsoft.com/office/drawing/2014/main" id="{90A36EC5-0D4A-A7D7-087B-E02CD54E7324}"/>
              </a:ext>
            </a:extLst>
          </p:cNvPr>
          <p:cNvSpPr/>
          <p:nvPr/>
        </p:nvSpPr>
        <p:spPr>
          <a:xfrm rot="20418240">
            <a:off x="469461" y="4257698"/>
            <a:ext cx="3136691" cy="1111924"/>
          </a:xfrm>
          <a:prstGeom prst="ellipse">
            <a:avLst/>
          </a:prstGeom>
          <a:solidFill>
            <a:schemeClr val="accent6">
              <a:lumMod val="60000"/>
              <a:lumOff val="40000"/>
              <a:alpha val="3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66672C3E-704A-3F71-F6DD-FEAB30187A0A}"/>
              </a:ext>
            </a:extLst>
          </p:cNvPr>
          <p:cNvSpPr/>
          <p:nvPr/>
        </p:nvSpPr>
        <p:spPr>
          <a:xfrm rot="20007030">
            <a:off x="1843894" y="2768672"/>
            <a:ext cx="3136691" cy="925395"/>
          </a:xfrm>
          <a:prstGeom prst="ellipse">
            <a:avLst/>
          </a:prstGeom>
          <a:solidFill>
            <a:srgbClr val="F8CBAD">
              <a:alpha val="3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テキスト ボックス 59">
            <a:extLst>
              <a:ext uri="{FF2B5EF4-FFF2-40B4-BE49-F238E27FC236}">
                <a16:creationId xmlns:a16="http://schemas.microsoft.com/office/drawing/2014/main" id="{52B6BA53-71D9-716B-CC89-F3D2036F758C}"/>
              </a:ext>
            </a:extLst>
          </p:cNvPr>
          <p:cNvSpPr txBox="1"/>
          <p:nvPr/>
        </p:nvSpPr>
        <p:spPr>
          <a:xfrm>
            <a:off x="445684" y="811335"/>
            <a:ext cx="11746316" cy="1200329"/>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データ点からベクトルに下した垂線との交点</a:t>
            </a:r>
            <a:r>
              <a:rPr kumimoji="1" lang="ja-JP" altLang="en-US" sz="2400" dirty="0">
                <a:solidFill>
                  <a:srgbClr val="FFC000"/>
                </a:solidFill>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を求める</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（数学としてちゃんと表現すると。「空間上の任意の点から部分空間へ下した法線</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ベクトルの座標」）</a:t>
            </a:r>
          </a:p>
        </p:txBody>
      </p:sp>
      <p:cxnSp>
        <p:nvCxnSpPr>
          <p:cNvPr id="62" name="コネクタ: 曲線 61">
            <a:extLst>
              <a:ext uri="{FF2B5EF4-FFF2-40B4-BE49-F238E27FC236}">
                <a16:creationId xmlns:a16="http://schemas.microsoft.com/office/drawing/2014/main" id="{1A393285-292B-E51A-3B51-2A4A62BFF2C9}"/>
              </a:ext>
            </a:extLst>
          </p:cNvPr>
          <p:cNvCxnSpPr>
            <a:cxnSpLocks/>
          </p:cNvCxnSpPr>
          <p:nvPr/>
        </p:nvCxnSpPr>
        <p:spPr>
          <a:xfrm rot="5400000">
            <a:off x="8868390" y="2340704"/>
            <a:ext cx="841480" cy="217418"/>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27F59F01-9810-EF77-8949-B308E85E28D1}"/>
              </a:ext>
            </a:extLst>
          </p:cNvPr>
          <p:cNvCxnSpPr/>
          <p:nvPr/>
        </p:nvCxnSpPr>
        <p:spPr>
          <a:xfrm>
            <a:off x="6096000" y="5775648"/>
            <a:ext cx="488351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8F5DE857-2A1D-293E-E136-C6A5B505B66F}"/>
              </a:ext>
            </a:extLst>
          </p:cNvPr>
          <p:cNvCxnSpPr/>
          <p:nvPr/>
        </p:nvCxnSpPr>
        <p:spPr>
          <a:xfrm flipV="1">
            <a:off x="6450859" y="2369975"/>
            <a:ext cx="0" cy="366005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矢印: 右 70">
            <a:extLst>
              <a:ext uri="{FF2B5EF4-FFF2-40B4-BE49-F238E27FC236}">
                <a16:creationId xmlns:a16="http://schemas.microsoft.com/office/drawing/2014/main" id="{C17E1AC6-FB23-4C22-FA7E-1572731A8DA3}"/>
              </a:ext>
            </a:extLst>
          </p:cNvPr>
          <p:cNvSpPr/>
          <p:nvPr/>
        </p:nvSpPr>
        <p:spPr>
          <a:xfrm>
            <a:off x="5296742" y="3576925"/>
            <a:ext cx="511679" cy="91558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矢印コネクタ 5">
            <a:extLst>
              <a:ext uri="{FF2B5EF4-FFF2-40B4-BE49-F238E27FC236}">
                <a16:creationId xmlns:a16="http://schemas.microsoft.com/office/drawing/2014/main" id="{A5F0EE98-06F3-5005-AD21-E1E77638A410}"/>
              </a:ext>
            </a:extLst>
          </p:cNvPr>
          <p:cNvCxnSpPr>
            <a:cxnSpLocks/>
          </p:cNvCxnSpPr>
          <p:nvPr/>
        </p:nvCxnSpPr>
        <p:spPr>
          <a:xfrm flipV="1">
            <a:off x="7471634" y="2599662"/>
            <a:ext cx="2388593" cy="2429538"/>
          </a:xfrm>
          <a:prstGeom prst="straightConnector1">
            <a:avLst/>
          </a:prstGeom>
          <a:ln w="3810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55" name="テキスト ボックス 54">
            <a:extLst>
              <a:ext uri="{FF2B5EF4-FFF2-40B4-BE49-F238E27FC236}">
                <a16:creationId xmlns:a16="http://schemas.microsoft.com/office/drawing/2014/main" id="{8BF58C0F-5C07-ED1D-91BF-B84F2A1F0BC1}"/>
              </a:ext>
            </a:extLst>
          </p:cNvPr>
          <p:cNvSpPr txBox="1"/>
          <p:nvPr/>
        </p:nvSpPr>
        <p:spPr>
          <a:xfrm rot="3925103">
            <a:off x="8682273" y="2648425"/>
            <a:ext cx="364202" cy="400110"/>
          </a:xfrm>
          <a:prstGeom prst="rect">
            <a:avLst/>
          </a:prstGeom>
          <a:noFill/>
        </p:spPr>
        <p:txBody>
          <a:bodyPr wrap="square" rtlCol="0">
            <a:spAutoFit/>
          </a:bodyPr>
          <a:lstStyle/>
          <a:p>
            <a:pPr algn="l"/>
            <a:r>
              <a:rPr kumimoji="1" lang="ja-JP" altLang="en-US" sz="2000" dirty="0">
                <a:solidFill>
                  <a:srgbClr val="FF0000"/>
                </a:solidFill>
                <a:latin typeface="メイリオ" panose="020B0604030504040204" pitchFamily="50" charset="-128"/>
                <a:ea typeface="メイリオ" panose="020B0604030504040204" pitchFamily="50" charset="-128"/>
              </a:rPr>
              <a:t>●</a:t>
            </a:r>
          </a:p>
        </p:txBody>
      </p:sp>
      <p:cxnSp>
        <p:nvCxnSpPr>
          <p:cNvPr id="57" name="直線コネクタ 56">
            <a:extLst>
              <a:ext uri="{FF2B5EF4-FFF2-40B4-BE49-F238E27FC236}">
                <a16:creationId xmlns:a16="http://schemas.microsoft.com/office/drawing/2014/main" id="{114BFE1F-E704-59C2-3AB9-DFCF84845766}"/>
              </a:ext>
            </a:extLst>
          </p:cNvPr>
          <p:cNvCxnSpPr>
            <a:cxnSpLocks/>
          </p:cNvCxnSpPr>
          <p:nvPr/>
        </p:nvCxnSpPr>
        <p:spPr>
          <a:xfrm>
            <a:off x="8948264" y="2933799"/>
            <a:ext cx="299631" cy="3296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正方形/長方形 58">
            <a:extLst>
              <a:ext uri="{FF2B5EF4-FFF2-40B4-BE49-F238E27FC236}">
                <a16:creationId xmlns:a16="http://schemas.microsoft.com/office/drawing/2014/main" id="{C393EE58-6FEC-09CF-179E-8595BA9B5B87}"/>
              </a:ext>
            </a:extLst>
          </p:cNvPr>
          <p:cNvSpPr/>
          <p:nvPr/>
        </p:nvSpPr>
        <p:spPr>
          <a:xfrm rot="2924164">
            <a:off x="9144875" y="2975091"/>
            <a:ext cx="199885" cy="231763"/>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C000"/>
              </a:solidFill>
            </a:endParaRPr>
          </a:p>
        </p:txBody>
      </p:sp>
      <p:sp>
        <p:nvSpPr>
          <p:cNvPr id="39" name="テキスト ボックス 38">
            <a:extLst>
              <a:ext uri="{FF2B5EF4-FFF2-40B4-BE49-F238E27FC236}">
                <a16:creationId xmlns:a16="http://schemas.microsoft.com/office/drawing/2014/main" id="{6C64F24D-00E1-E811-3E5B-9FA6BD7F7AAF}"/>
              </a:ext>
            </a:extLst>
          </p:cNvPr>
          <p:cNvSpPr txBox="1"/>
          <p:nvPr/>
        </p:nvSpPr>
        <p:spPr>
          <a:xfrm rot="3925103">
            <a:off x="9018897" y="3018690"/>
            <a:ext cx="364202" cy="369332"/>
          </a:xfrm>
          <a:prstGeom prst="rect">
            <a:avLst/>
          </a:prstGeom>
          <a:noFill/>
        </p:spPr>
        <p:txBody>
          <a:bodyPr wrap="square" rtlCol="0">
            <a:spAutoFit/>
          </a:bodyPr>
          <a:lstStyle/>
          <a:p>
            <a:pPr algn="l"/>
            <a:r>
              <a:rPr kumimoji="1" lang="ja-JP" altLang="en-US" dirty="0">
                <a:solidFill>
                  <a:srgbClr val="FFC000"/>
                </a:solidFill>
                <a:latin typeface="メイリオ" panose="020B0604030504040204" pitchFamily="50" charset="-128"/>
                <a:ea typeface="メイリオ" panose="020B0604030504040204" pitchFamily="50" charset="-128"/>
              </a:rPr>
              <a:t>●</a:t>
            </a:r>
          </a:p>
        </p:txBody>
      </p:sp>
      <p:cxnSp>
        <p:nvCxnSpPr>
          <p:cNvPr id="11" name="直線矢印コネクタ 10">
            <a:extLst>
              <a:ext uri="{FF2B5EF4-FFF2-40B4-BE49-F238E27FC236}">
                <a16:creationId xmlns:a16="http://schemas.microsoft.com/office/drawing/2014/main" id="{8021E70D-3184-4901-BB2A-CD72F2162714}"/>
              </a:ext>
            </a:extLst>
          </p:cNvPr>
          <p:cNvCxnSpPr>
            <a:cxnSpLocks/>
          </p:cNvCxnSpPr>
          <p:nvPr/>
        </p:nvCxnSpPr>
        <p:spPr>
          <a:xfrm flipV="1">
            <a:off x="7014871" y="3209267"/>
            <a:ext cx="3327928" cy="1361951"/>
          </a:xfrm>
          <a:prstGeom prst="straightConnector1">
            <a:avLst/>
          </a:prstGeom>
          <a:ln w="3810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F2853C65-8072-8BEF-B38B-ED0F4D2FAB3D}"/>
              </a:ext>
            </a:extLst>
          </p:cNvPr>
          <p:cNvCxnSpPr>
            <a:cxnSpLocks/>
          </p:cNvCxnSpPr>
          <p:nvPr/>
        </p:nvCxnSpPr>
        <p:spPr>
          <a:xfrm>
            <a:off x="8940126" y="2958091"/>
            <a:ext cx="292987" cy="736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正方形/長方形 23">
            <a:extLst>
              <a:ext uri="{FF2B5EF4-FFF2-40B4-BE49-F238E27FC236}">
                <a16:creationId xmlns:a16="http://schemas.microsoft.com/office/drawing/2014/main" id="{6727B00A-6C0D-49D6-094D-DC18CCAD69BF}"/>
              </a:ext>
            </a:extLst>
          </p:cNvPr>
          <p:cNvSpPr/>
          <p:nvPr/>
        </p:nvSpPr>
        <p:spPr>
          <a:xfrm rot="3961615">
            <a:off x="9185306" y="3407413"/>
            <a:ext cx="199885" cy="231763"/>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C000"/>
              </a:solidFill>
            </a:endParaRPr>
          </a:p>
        </p:txBody>
      </p:sp>
      <p:sp>
        <p:nvSpPr>
          <p:cNvPr id="58" name="テキスト ボックス 57">
            <a:extLst>
              <a:ext uri="{FF2B5EF4-FFF2-40B4-BE49-F238E27FC236}">
                <a16:creationId xmlns:a16="http://schemas.microsoft.com/office/drawing/2014/main" id="{90443984-A71A-6D1E-D027-C44313D86E02}"/>
              </a:ext>
            </a:extLst>
          </p:cNvPr>
          <p:cNvSpPr txBox="1"/>
          <p:nvPr/>
        </p:nvSpPr>
        <p:spPr>
          <a:xfrm rot="3925103">
            <a:off x="8975358" y="3441682"/>
            <a:ext cx="364202" cy="369332"/>
          </a:xfrm>
          <a:prstGeom prst="rect">
            <a:avLst/>
          </a:prstGeom>
          <a:noFill/>
        </p:spPr>
        <p:txBody>
          <a:bodyPr wrap="square" rtlCol="0">
            <a:spAutoFit/>
          </a:bodyPr>
          <a:lstStyle/>
          <a:p>
            <a:pPr algn="l"/>
            <a:r>
              <a:rPr kumimoji="1" lang="ja-JP" altLang="en-US" dirty="0">
                <a:solidFill>
                  <a:srgbClr val="FFC000"/>
                </a:solidFill>
                <a:latin typeface="メイリオ" panose="020B0604030504040204" pitchFamily="50" charset="-128"/>
                <a:ea typeface="メイリオ" panose="020B0604030504040204" pitchFamily="50" charset="-128"/>
              </a:rPr>
              <a:t>●</a:t>
            </a:r>
          </a:p>
        </p:txBody>
      </p:sp>
      <p:sp>
        <p:nvSpPr>
          <p:cNvPr id="61" name="テキスト ボックス 60">
            <a:extLst>
              <a:ext uri="{FF2B5EF4-FFF2-40B4-BE49-F238E27FC236}">
                <a16:creationId xmlns:a16="http://schemas.microsoft.com/office/drawing/2014/main" id="{736EC644-B405-25C1-9AD2-1AA3A92D24AE}"/>
              </a:ext>
            </a:extLst>
          </p:cNvPr>
          <p:cNvSpPr txBox="1"/>
          <p:nvPr/>
        </p:nvSpPr>
        <p:spPr>
          <a:xfrm>
            <a:off x="8537755" y="4346280"/>
            <a:ext cx="3219547"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任意の点は無数の線分上に射影できる</a:t>
            </a:r>
          </a:p>
        </p:txBody>
      </p:sp>
      <p:cxnSp>
        <p:nvCxnSpPr>
          <p:cNvPr id="8" name="直線矢印コネクタ 7">
            <a:extLst>
              <a:ext uri="{FF2B5EF4-FFF2-40B4-BE49-F238E27FC236}">
                <a16:creationId xmlns:a16="http://schemas.microsoft.com/office/drawing/2014/main" id="{9A1FB845-59AE-F5DC-E15A-88E9186F8943}"/>
              </a:ext>
            </a:extLst>
          </p:cNvPr>
          <p:cNvCxnSpPr>
            <a:cxnSpLocks/>
          </p:cNvCxnSpPr>
          <p:nvPr/>
        </p:nvCxnSpPr>
        <p:spPr>
          <a:xfrm flipV="1">
            <a:off x="933746" y="3661700"/>
            <a:ext cx="3750334" cy="969205"/>
          </a:xfrm>
          <a:prstGeom prst="straightConnector1">
            <a:avLst/>
          </a:prstGeom>
          <a:ln w="3810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C8BE9694-EFB4-A51F-0458-A52AE0558095}"/>
              </a:ext>
            </a:extLst>
          </p:cNvPr>
          <p:cNvCxnSpPr>
            <a:cxnSpLocks/>
          </p:cNvCxnSpPr>
          <p:nvPr/>
        </p:nvCxnSpPr>
        <p:spPr>
          <a:xfrm flipV="1">
            <a:off x="7014871" y="3771882"/>
            <a:ext cx="3306003" cy="547261"/>
          </a:xfrm>
          <a:prstGeom prst="straightConnector1">
            <a:avLst/>
          </a:prstGeom>
          <a:ln w="3810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AB387FEE-6469-38F9-DB32-7B2B9BBFF38B}"/>
              </a:ext>
            </a:extLst>
          </p:cNvPr>
          <p:cNvSpPr txBox="1"/>
          <p:nvPr/>
        </p:nvSpPr>
        <p:spPr>
          <a:xfrm>
            <a:off x="515645" y="276556"/>
            <a:ext cx="1826141"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射影とは</a:t>
            </a:r>
          </a:p>
        </p:txBody>
      </p:sp>
      <p:sp>
        <p:nvSpPr>
          <p:cNvPr id="3" name="テキスト ボックス 2">
            <a:extLst>
              <a:ext uri="{FF2B5EF4-FFF2-40B4-BE49-F238E27FC236}">
                <a16:creationId xmlns:a16="http://schemas.microsoft.com/office/drawing/2014/main" id="{922D5CCC-FCE0-94E5-0512-6EAF91CAA3DD}"/>
              </a:ext>
            </a:extLst>
          </p:cNvPr>
          <p:cNvSpPr txBox="1"/>
          <p:nvPr/>
        </p:nvSpPr>
        <p:spPr>
          <a:xfrm>
            <a:off x="342779" y="2212576"/>
            <a:ext cx="1210588" cy="400110"/>
          </a:xfrm>
          <a:prstGeom prst="rect">
            <a:avLst/>
          </a:prstGeom>
          <a:solidFill>
            <a:schemeClr val="bg1"/>
          </a:solid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カラメル</a:t>
            </a:r>
          </a:p>
        </p:txBody>
      </p:sp>
      <p:sp>
        <p:nvSpPr>
          <p:cNvPr id="4" name="テキスト ボックス 3">
            <a:extLst>
              <a:ext uri="{FF2B5EF4-FFF2-40B4-BE49-F238E27FC236}">
                <a16:creationId xmlns:a16="http://schemas.microsoft.com/office/drawing/2014/main" id="{1C76671B-FC55-6CC3-7193-CE260F658234}"/>
              </a:ext>
            </a:extLst>
          </p:cNvPr>
          <p:cNvSpPr txBox="1"/>
          <p:nvPr/>
        </p:nvSpPr>
        <p:spPr>
          <a:xfrm>
            <a:off x="4073399" y="5619419"/>
            <a:ext cx="1467068" cy="400110"/>
          </a:xfrm>
          <a:prstGeom prst="rect">
            <a:avLst/>
          </a:prstGeom>
          <a:solidFill>
            <a:schemeClr val="bg1"/>
          </a:solid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カスタード</a:t>
            </a:r>
          </a:p>
        </p:txBody>
      </p:sp>
      <p:sp>
        <p:nvSpPr>
          <p:cNvPr id="5" name="テキスト ボックス 4">
            <a:extLst>
              <a:ext uri="{FF2B5EF4-FFF2-40B4-BE49-F238E27FC236}">
                <a16:creationId xmlns:a16="http://schemas.microsoft.com/office/drawing/2014/main" id="{0DD67290-6C63-F45D-0CE0-9B9A40AD71F2}"/>
              </a:ext>
            </a:extLst>
          </p:cNvPr>
          <p:cNvSpPr txBox="1"/>
          <p:nvPr/>
        </p:nvSpPr>
        <p:spPr>
          <a:xfrm>
            <a:off x="10320257" y="5575593"/>
            <a:ext cx="1467068" cy="400110"/>
          </a:xfrm>
          <a:prstGeom prst="rect">
            <a:avLst/>
          </a:prstGeom>
          <a:solidFill>
            <a:schemeClr val="bg1"/>
          </a:solid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カスタード</a:t>
            </a:r>
          </a:p>
        </p:txBody>
      </p:sp>
      <p:sp>
        <p:nvSpPr>
          <p:cNvPr id="7" name="テキスト ボックス 6">
            <a:extLst>
              <a:ext uri="{FF2B5EF4-FFF2-40B4-BE49-F238E27FC236}">
                <a16:creationId xmlns:a16="http://schemas.microsoft.com/office/drawing/2014/main" id="{29D4681D-12D1-497E-83A3-0C5020347110}"/>
              </a:ext>
            </a:extLst>
          </p:cNvPr>
          <p:cNvSpPr txBox="1"/>
          <p:nvPr/>
        </p:nvSpPr>
        <p:spPr>
          <a:xfrm>
            <a:off x="5715694" y="2187645"/>
            <a:ext cx="1210588" cy="400110"/>
          </a:xfrm>
          <a:prstGeom prst="rect">
            <a:avLst/>
          </a:prstGeom>
          <a:solidFill>
            <a:schemeClr val="bg1"/>
          </a:solid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カラメル</a:t>
            </a:r>
          </a:p>
        </p:txBody>
      </p:sp>
    </p:spTree>
    <p:extLst>
      <p:ext uri="{BB962C8B-B14F-4D97-AF65-F5344CB8AC3E}">
        <p14:creationId xmlns:p14="http://schemas.microsoft.com/office/powerpoint/2010/main" val="12813611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楕円 6">
            <a:extLst>
              <a:ext uri="{FF2B5EF4-FFF2-40B4-BE49-F238E27FC236}">
                <a16:creationId xmlns:a16="http://schemas.microsoft.com/office/drawing/2014/main" id="{2B096D55-A862-FB21-09EE-3729A0B6D19E}"/>
              </a:ext>
            </a:extLst>
          </p:cNvPr>
          <p:cNvSpPr/>
          <p:nvPr/>
        </p:nvSpPr>
        <p:spPr>
          <a:xfrm rot="20007030">
            <a:off x="2198606" y="2574016"/>
            <a:ext cx="3136691" cy="925395"/>
          </a:xfrm>
          <a:prstGeom prst="ellipse">
            <a:avLst/>
          </a:prstGeom>
          <a:solidFill>
            <a:srgbClr val="F8CBAD">
              <a:alpha val="3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DD799981-567E-469D-B486-2CF63CFA540E}"/>
              </a:ext>
            </a:extLst>
          </p:cNvPr>
          <p:cNvSpPr txBox="1"/>
          <p:nvPr/>
        </p:nvSpPr>
        <p:spPr>
          <a:xfrm>
            <a:off x="287800" y="275955"/>
            <a:ext cx="7571303" cy="584775"/>
          </a:xfrm>
          <a:prstGeom prst="rect">
            <a:avLst/>
          </a:prstGeom>
          <a:noFill/>
        </p:spPr>
        <p:txBody>
          <a:bodyPr wrap="none" rtlCol="0">
            <a:spAutoFit/>
          </a:bodyPr>
          <a:lstStyle/>
          <a:p>
            <a:pPr algn="l"/>
            <a:r>
              <a:rPr kumimoji="1" lang="ja-JP" altLang="en-US" sz="3200" b="1" dirty="0">
                <a:latin typeface="メイリオ" panose="020B0604030504040204" pitchFamily="50" charset="-128"/>
                <a:ea typeface="メイリオ" panose="020B0604030504040204" pitchFamily="50" charset="-128"/>
              </a:rPr>
              <a:t>空間上のすべてのデータ点を射影すると</a:t>
            </a:r>
          </a:p>
        </p:txBody>
      </p:sp>
      <p:pic>
        <p:nvPicPr>
          <p:cNvPr id="27" name="図 26">
            <a:extLst>
              <a:ext uri="{FF2B5EF4-FFF2-40B4-BE49-F238E27FC236}">
                <a16:creationId xmlns:a16="http://schemas.microsoft.com/office/drawing/2014/main" id="{C5F3227F-0468-C74C-1365-285E0214CDFC}"/>
              </a:ext>
            </a:extLst>
          </p:cNvPr>
          <p:cNvPicPr>
            <a:picLocks noChangeAspect="1"/>
          </p:cNvPicPr>
          <p:nvPr/>
        </p:nvPicPr>
        <p:blipFill>
          <a:blip r:embed="rId2"/>
          <a:stretch>
            <a:fillRect/>
          </a:stretch>
        </p:blipFill>
        <p:spPr>
          <a:xfrm>
            <a:off x="1015432" y="1911241"/>
            <a:ext cx="4200525" cy="3790950"/>
          </a:xfrm>
          <a:prstGeom prst="rect">
            <a:avLst/>
          </a:prstGeom>
        </p:spPr>
      </p:pic>
      <p:grpSp>
        <p:nvGrpSpPr>
          <p:cNvPr id="2" name="グループ化 1">
            <a:extLst>
              <a:ext uri="{FF2B5EF4-FFF2-40B4-BE49-F238E27FC236}">
                <a16:creationId xmlns:a16="http://schemas.microsoft.com/office/drawing/2014/main" id="{CC3F2753-AEFF-A6FF-0C67-21832DD28CC0}"/>
              </a:ext>
            </a:extLst>
          </p:cNvPr>
          <p:cNvGrpSpPr/>
          <p:nvPr/>
        </p:nvGrpSpPr>
        <p:grpSpPr>
          <a:xfrm>
            <a:off x="1850845" y="2406324"/>
            <a:ext cx="2727487" cy="2652016"/>
            <a:chOff x="7141440" y="3007915"/>
            <a:chExt cx="2727487" cy="2652016"/>
          </a:xfrm>
        </p:grpSpPr>
        <p:sp>
          <p:nvSpPr>
            <p:cNvPr id="4" name="テキスト ボックス 3">
              <a:extLst>
                <a:ext uri="{FF2B5EF4-FFF2-40B4-BE49-F238E27FC236}">
                  <a16:creationId xmlns:a16="http://schemas.microsoft.com/office/drawing/2014/main" id="{F211BC4B-2D28-BE7C-A1CA-63F14F756B8F}"/>
                </a:ext>
              </a:extLst>
            </p:cNvPr>
            <p:cNvSpPr txBox="1"/>
            <p:nvPr/>
          </p:nvSpPr>
          <p:spPr>
            <a:xfrm rot="3925103">
              <a:off x="9277082" y="3208342"/>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5" name="テキスト ボックス 4">
              <a:extLst>
                <a:ext uri="{FF2B5EF4-FFF2-40B4-BE49-F238E27FC236}">
                  <a16:creationId xmlns:a16="http://schemas.microsoft.com/office/drawing/2014/main" id="{C6C158C5-662C-48C1-607A-4035A9AA0534}"/>
                </a:ext>
              </a:extLst>
            </p:cNvPr>
            <p:cNvSpPr txBox="1"/>
            <p:nvPr/>
          </p:nvSpPr>
          <p:spPr>
            <a:xfrm rot="3925103">
              <a:off x="9486771" y="2989961"/>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6" name="テキスト ボックス 5">
              <a:extLst>
                <a:ext uri="{FF2B5EF4-FFF2-40B4-BE49-F238E27FC236}">
                  <a16:creationId xmlns:a16="http://schemas.microsoft.com/office/drawing/2014/main" id="{5AA5FE97-4437-EA56-38EB-D3EB28436F8D}"/>
                </a:ext>
              </a:extLst>
            </p:cNvPr>
            <p:cNvSpPr txBox="1"/>
            <p:nvPr/>
          </p:nvSpPr>
          <p:spPr>
            <a:xfrm rot="3925103">
              <a:off x="9133122" y="3357454"/>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8" name="テキスト ボックス 7">
              <a:extLst>
                <a:ext uri="{FF2B5EF4-FFF2-40B4-BE49-F238E27FC236}">
                  <a16:creationId xmlns:a16="http://schemas.microsoft.com/office/drawing/2014/main" id="{9952E149-1CE5-B426-0666-57DCF7E121BB}"/>
                </a:ext>
              </a:extLst>
            </p:cNvPr>
            <p:cNvSpPr txBox="1"/>
            <p:nvPr/>
          </p:nvSpPr>
          <p:spPr>
            <a:xfrm rot="3925103">
              <a:off x="8775897" y="3701236"/>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9" name="テキスト ボックス 8">
              <a:extLst>
                <a:ext uri="{FF2B5EF4-FFF2-40B4-BE49-F238E27FC236}">
                  <a16:creationId xmlns:a16="http://schemas.microsoft.com/office/drawing/2014/main" id="{94462CA9-0C7B-AD79-DCF5-4F06258BB19B}"/>
                </a:ext>
              </a:extLst>
            </p:cNvPr>
            <p:cNvSpPr txBox="1"/>
            <p:nvPr/>
          </p:nvSpPr>
          <p:spPr>
            <a:xfrm rot="3925103">
              <a:off x="8985586" y="3482855"/>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13" name="テキスト ボックス 12">
              <a:extLst>
                <a:ext uri="{FF2B5EF4-FFF2-40B4-BE49-F238E27FC236}">
                  <a16:creationId xmlns:a16="http://schemas.microsoft.com/office/drawing/2014/main" id="{2186CC48-550D-927E-AF66-C0284EECD31A}"/>
                </a:ext>
              </a:extLst>
            </p:cNvPr>
            <p:cNvSpPr txBox="1"/>
            <p:nvPr/>
          </p:nvSpPr>
          <p:spPr>
            <a:xfrm rot="3925103">
              <a:off x="8631937" y="3850348"/>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14" name="テキスト ボックス 13">
              <a:extLst>
                <a:ext uri="{FF2B5EF4-FFF2-40B4-BE49-F238E27FC236}">
                  <a16:creationId xmlns:a16="http://schemas.microsoft.com/office/drawing/2014/main" id="{0700BF4F-1BE6-45BB-C6B2-04C467065CD3}"/>
                </a:ext>
              </a:extLst>
            </p:cNvPr>
            <p:cNvSpPr txBox="1"/>
            <p:nvPr/>
          </p:nvSpPr>
          <p:spPr>
            <a:xfrm rot="3925103">
              <a:off x="7804539" y="4635769"/>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16" name="テキスト ボックス 15">
              <a:extLst>
                <a:ext uri="{FF2B5EF4-FFF2-40B4-BE49-F238E27FC236}">
                  <a16:creationId xmlns:a16="http://schemas.microsoft.com/office/drawing/2014/main" id="{3207226F-4566-19EE-4E92-59F057008193}"/>
                </a:ext>
              </a:extLst>
            </p:cNvPr>
            <p:cNvSpPr txBox="1"/>
            <p:nvPr/>
          </p:nvSpPr>
          <p:spPr>
            <a:xfrm rot="3925103">
              <a:off x="8014228" y="4417388"/>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17" name="テキスト ボックス 16">
              <a:extLst>
                <a:ext uri="{FF2B5EF4-FFF2-40B4-BE49-F238E27FC236}">
                  <a16:creationId xmlns:a16="http://schemas.microsoft.com/office/drawing/2014/main" id="{25DE1143-A42E-F26D-DB11-5F7385A44232}"/>
                </a:ext>
              </a:extLst>
            </p:cNvPr>
            <p:cNvSpPr txBox="1"/>
            <p:nvPr/>
          </p:nvSpPr>
          <p:spPr>
            <a:xfrm rot="3925103">
              <a:off x="7660579" y="4784881"/>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18" name="テキスト ボックス 17">
              <a:extLst>
                <a:ext uri="{FF2B5EF4-FFF2-40B4-BE49-F238E27FC236}">
                  <a16:creationId xmlns:a16="http://schemas.microsoft.com/office/drawing/2014/main" id="{E41D01CF-9460-F4C0-260F-DAA662A8C21C}"/>
                </a:ext>
              </a:extLst>
            </p:cNvPr>
            <p:cNvSpPr txBox="1"/>
            <p:nvPr/>
          </p:nvSpPr>
          <p:spPr>
            <a:xfrm rot="3925103">
              <a:off x="7303354" y="5128663"/>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20" name="テキスト ボックス 19">
              <a:extLst>
                <a:ext uri="{FF2B5EF4-FFF2-40B4-BE49-F238E27FC236}">
                  <a16:creationId xmlns:a16="http://schemas.microsoft.com/office/drawing/2014/main" id="{672D2A44-6009-D609-4C3F-A56ADBB28265}"/>
                </a:ext>
              </a:extLst>
            </p:cNvPr>
            <p:cNvSpPr txBox="1"/>
            <p:nvPr/>
          </p:nvSpPr>
          <p:spPr>
            <a:xfrm rot="3925103">
              <a:off x="7513043" y="4910282"/>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26" name="テキスト ボックス 25">
              <a:extLst>
                <a:ext uri="{FF2B5EF4-FFF2-40B4-BE49-F238E27FC236}">
                  <a16:creationId xmlns:a16="http://schemas.microsoft.com/office/drawing/2014/main" id="{2855CE71-33A5-3EF6-EB06-36C38E02C7E2}"/>
                </a:ext>
              </a:extLst>
            </p:cNvPr>
            <p:cNvSpPr txBox="1"/>
            <p:nvPr/>
          </p:nvSpPr>
          <p:spPr>
            <a:xfrm rot="3925103">
              <a:off x="7159394" y="5277775"/>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29" name="テキスト ボックス 28">
              <a:extLst>
                <a:ext uri="{FF2B5EF4-FFF2-40B4-BE49-F238E27FC236}">
                  <a16:creationId xmlns:a16="http://schemas.microsoft.com/office/drawing/2014/main" id="{32B5AF82-2091-62B2-AA1D-7C043FE7548B}"/>
                </a:ext>
              </a:extLst>
            </p:cNvPr>
            <p:cNvSpPr txBox="1"/>
            <p:nvPr/>
          </p:nvSpPr>
          <p:spPr>
            <a:xfrm rot="3925103">
              <a:off x="8880468" y="3575835"/>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30" name="テキスト ボックス 29">
              <a:extLst>
                <a:ext uri="{FF2B5EF4-FFF2-40B4-BE49-F238E27FC236}">
                  <a16:creationId xmlns:a16="http://schemas.microsoft.com/office/drawing/2014/main" id="{1153B6E3-F69C-D752-10BB-9E72BBBC2EB2}"/>
                </a:ext>
              </a:extLst>
            </p:cNvPr>
            <p:cNvSpPr txBox="1"/>
            <p:nvPr/>
          </p:nvSpPr>
          <p:spPr>
            <a:xfrm rot="3925103">
              <a:off x="8508167" y="3964265"/>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31" name="テキスト ボックス 30">
              <a:extLst>
                <a:ext uri="{FF2B5EF4-FFF2-40B4-BE49-F238E27FC236}">
                  <a16:creationId xmlns:a16="http://schemas.microsoft.com/office/drawing/2014/main" id="{04C29798-26E5-D04B-E613-7A6DCF5E5A68}"/>
                </a:ext>
              </a:extLst>
            </p:cNvPr>
            <p:cNvSpPr txBox="1"/>
            <p:nvPr/>
          </p:nvSpPr>
          <p:spPr>
            <a:xfrm rot="3925103">
              <a:off x="9181109" y="3277947"/>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37" name="テキスト ボックス 36">
              <a:extLst>
                <a:ext uri="{FF2B5EF4-FFF2-40B4-BE49-F238E27FC236}">
                  <a16:creationId xmlns:a16="http://schemas.microsoft.com/office/drawing/2014/main" id="{2591F618-1B72-DE48-9377-BDD6D5A83394}"/>
                </a:ext>
              </a:extLst>
            </p:cNvPr>
            <p:cNvSpPr txBox="1"/>
            <p:nvPr/>
          </p:nvSpPr>
          <p:spPr>
            <a:xfrm rot="3925103">
              <a:off x="7717090" y="4730989"/>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38" name="テキスト ボックス 37">
              <a:extLst>
                <a:ext uri="{FF2B5EF4-FFF2-40B4-BE49-F238E27FC236}">
                  <a16:creationId xmlns:a16="http://schemas.microsoft.com/office/drawing/2014/main" id="{2361AC89-97D8-4DE7-522F-6E4ACD8781F3}"/>
                </a:ext>
              </a:extLst>
            </p:cNvPr>
            <p:cNvSpPr txBox="1"/>
            <p:nvPr/>
          </p:nvSpPr>
          <p:spPr>
            <a:xfrm rot="3925103">
              <a:off x="8167060" y="4298072"/>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39" name="テキスト ボックス 38">
              <a:extLst>
                <a:ext uri="{FF2B5EF4-FFF2-40B4-BE49-F238E27FC236}">
                  <a16:creationId xmlns:a16="http://schemas.microsoft.com/office/drawing/2014/main" id="{35572249-7ADC-616D-DCE6-9301B5B2203C}"/>
                </a:ext>
              </a:extLst>
            </p:cNvPr>
            <p:cNvSpPr txBox="1"/>
            <p:nvPr/>
          </p:nvSpPr>
          <p:spPr>
            <a:xfrm rot="3925103">
              <a:off x="7413041" y="5057705"/>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40" name="テキスト ボックス 39">
              <a:extLst>
                <a:ext uri="{FF2B5EF4-FFF2-40B4-BE49-F238E27FC236}">
                  <a16:creationId xmlns:a16="http://schemas.microsoft.com/office/drawing/2014/main" id="{A8957C90-3193-BC9E-4EE3-9EE8A64D2521}"/>
                </a:ext>
              </a:extLst>
            </p:cNvPr>
            <p:cNvSpPr txBox="1"/>
            <p:nvPr/>
          </p:nvSpPr>
          <p:spPr>
            <a:xfrm rot="3925103">
              <a:off x="8669540" y="3086964"/>
              <a:ext cx="364202" cy="400110"/>
            </a:xfrm>
            <a:prstGeom prst="rect">
              <a:avLst/>
            </a:prstGeom>
            <a:noFill/>
          </p:spPr>
          <p:txBody>
            <a:bodyPr wrap="square" rtlCol="0">
              <a:spAutoFit/>
            </a:bodyPr>
            <a:lstStyle/>
            <a:p>
              <a:pPr algn="l"/>
              <a:r>
                <a:rPr kumimoji="1" lang="ja-JP" altLang="en-US" sz="2000" dirty="0">
                  <a:solidFill>
                    <a:srgbClr val="FF0000"/>
                  </a:solidFill>
                  <a:latin typeface="メイリオ" panose="020B0604030504040204" pitchFamily="50" charset="-128"/>
                  <a:ea typeface="メイリオ" panose="020B0604030504040204" pitchFamily="50" charset="-128"/>
                </a:rPr>
                <a:t>●</a:t>
              </a:r>
            </a:p>
          </p:txBody>
        </p:sp>
        <p:cxnSp>
          <p:nvCxnSpPr>
            <p:cNvPr id="41" name="直線コネクタ 40">
              <a:extLst>
                <a:ext uri="{FF2B5EF4-FFF2-40B4-BE49-F238E27FC236}">
                  <a16:creationId xmlns:a16="http://schemas.microsoft.com/office/drawing/2014/main" id="{58558D1E-E7AA-91A5-36DA-583463D4D39B}"/>
                </a:ext>
              </a:extLst>
            </p:cNvPr>
            <p:cNvCxnSpPr>
              <a:cxnSpLocks/>
            </p:cNvCxnSpPr>
            <p:nvPr/>
          </p:nvCxnSpPr>
          <p:spPr>
            <a:xfrm>
              <a:off x="8935531" y="3372338"/>
              <a:ext cx="299631" cy="3296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正方形/長方形 41">
              <a:extLst>
                <a:ext uri="{FF2B5EF4-FFF2-40B4-BE49-F238E27FC236}">
                  <a16:creationId xmlns:a16="http://schemas.microsoft.com/office/drawing/2014/main" id="{31D16D83-EB21-8F55-19CF-3A7448750488}"/>
                </a:ext>
              </a:extLst>
            </p:cNvPr>
            <p:cNvSpPr/>
            <p:nvPr/>
          </p:nvSpPr>
          <p:spPr>
            <a:xfrm rot="2924164">
              <a:off x="9132142" y="3413630"/>
              <a:ext cx="199885" cy="231763"/>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C000"/>
                </a:solidFill>
              </a:endParaRPr>
            </a:p>
          </p:txBody>
        </p:sp>
      </p:grpSp>
      <p:cxnSp>
        <p:nvCxnSpPr>
          <p:cNvPr id="44" name="直線コネクタ 43">
            <a:extLst>
              <a:ext uri="{FF2B5EF4-FFF2-40B4-BE49-F238E27FC236}">
                <a16:creationId xmlns:a16="http://schemas.microsoft.com/office/drawing/2014/main" id="{0BF9483C-F556-01EB-E8D0-59763BE746D9}"/>
              </a:ext>
            </a:extLst>
          </p:cNvPr>
          <p:cNvCxnSpPr>
            <a:cxnSpLocks/>
          </p:cNvCxnSpPr>
          <p:nvPr/>
        </p:nvCxnSpPr>
        <p:spPr>
          <a:xfrm flipH="1" flipV="1">
            <a:off x="3456375" y="3652126"/>
            <a:ext cx="200469" cy="2091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1A375167-2676-4669-6739-D4B5FB0FF09A}"/>
              </a:ext>
            </a:extLst>
          </p:cNvPr>
          <p:cNvCxnSpPr>
            <a:cxnSpLocks/>
          </p:cNvCxnSpPr>
          <p:nvPr/>
        </p:nvCxnSpPr>
        <p:spPr>
          <a:xfrm flipH="1" flipV="1">
            <a:off x="2465775" y="4061701"/>
            <a:ext cx="200469" cy="2091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65A7C608-7786-0E28-1964-063F5538EA62}"/>
              </a:ext>
            </a:extLst>
          </p:cNvPr>
          <p:cNvCxnSpPr>
            <a:cxnSpLocks/>
          </p:cNvCxnSpPr>
          <p:nvPr/>
        </p:nvCxnSpPr>
        <p:spPr>
          <a:xfrm flipH="1" flipV="1">
            <a:off x="3190965" y="2852805"/>
            <a:ext cx="399085" cy="4142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1DA241CB-8715-E8DA-3CDB-F52A9E893766}"/>
              </a:ext>
            </a:extLst>
          </p:cNvPr>
          <p:cNvCxnSpPr>
            <a:cxnSpLocks/>
          </p:cNvCxnSpPr>
          <p:nvPr/>
        </p:nvCxnSpPr>
        <p:spPr>
          <a:xfrm flipV="1">
            <a:off x="1827497" y="2339607"/>
            <a:ext cx="2953841" cy="2839917"/>
          </a:xfrm>
          <a:prstGeom prst="straightConnector1">
            <a:avLst/>
          </a:prstGeom>
          <a:ln w="3810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D70DB4EE-7218-CC08-A779-97C60DBD3011}"/>
              </a:ext>
            </a:extLst>
          </p:cNvPr>
          <p:cNvSpPr txBox="1"/>
          <p:nvPr/>
        </p:nvSpPr>
        <p:spPr>
          <a:xfrm>
            <a:off x="393516" y="849365"/>
            <a:ext cx="8340745" cy="830997"/>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射影した点群は、ベクトル上に散らばる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射影した点群の分散は、ベクトルの傾きによって異なる</a:t>
            </a:r>
          </a:p>
        </p:txBody>
      </p:sp>
      <p:sp>
        <p:nvSpPr>
          <p:cNvPr id="22" name="楕円 21">
            <a:extLst>
              <a:ext uri="{FF2B5EF4-FFF2-40B4-BE49-F238E27FC236}">
                <a16:creationId xmlns:a16="http://schemas.microsoft.com/office/drawing/2014/main" id="{73E99FD4-12B1-AC80-2575-890FFF9E2B35}"/>
              </a:ext>
            </a:extLst>
          </p:cNvPr>
          <p:cNvSpPr/>
          <p:nvPr/>
        </p:nvSpPr>
        <p:spPr>
          <a:xfrm rot="20007030">
            <a:off x="7843959" y="2534334"/>
            <a:ext cx="3136691" cy="925395"/>
          </a:xfrm>
          <a:prstGeom prst="ellipse">
            <a:avLst/>
          </a:prstGeom>
          <a:solidFill>
            <a:srgbClr val="F8CBAD">
              <a:alpha val="3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3" name="図 22">
            <a:extLst>
              <a:ext uri="{FF2B5EF4-FFF2-40B4-BE49-F238E27FC236}">
                <a16:creationId xmlns:a16="http://schemas.microsoft.com/office/drawing/2014/main" id="{53E99AFF-0DB8-5634-DACC-F13B40172D8F}"/>
              </a:ext>
            </a:extLst>
          </p:cNvPr>
          <p:cNvPicPr>
            <a:picLocks noChangeAspect="1"/>
          </p:cNvPicPr>
          <p:nvPr/>
        </p:nvPicPr>
        <p:blipFill>
          <a:blip r:embed="rId2"/>
          <a:stretch>
            <a:fillRect/>
          </a:stretch>
        </p:blipFill>
        <p:spPr>
          <a:xfrm>
            <a:off x="6660785" y="1871559"/>
            <a:ext cx="4200525" cy="3790950"/>
          </a:xfrm>
          <a:prstGeom prst="rect">
            <a:avLst/>
          </a:prstGeom>
        </p:spPr>
      </p:pic>
      <p:sp>
        <p:nvSpPr>
          <p:cNvPr id="34" name="テキスト ボックス 33">
            <a:extLst>
              <a:ext uri="{FF2B5EF4-FFF2-40B4-BE49-F238E27FC236}">
                <a16:creationId xmlns:a16="http://schemas.microsoft.com/office/drawing/2014/main" id="{A7D17EF9-9C74-EDD6-403D-799B7AF5024F}"/>
              </a:ext>
            </a:extLst>
          </p:cNvPr>
          <p:cNvSpPr txBox="1"/>
          <p:nvPr/>
        </p:nvSpPr>
        <p:spPr>
          <a:xfrm rot="1922794">
            <a:off x="9790463" y="3042934"/>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35" name="テキスト ボックス 34">
            <a:extLst>
              <a:ext uri="{FF2B5EF4-FFF2-40B4-BE49-F238E27FC236}">
                <a16:creationId xmlns:a16="http://schemas.microsoft.com/office/drawing/2014/main" id="{4486EBDC-EE68-0EC9-2EB7-04EDA769AE5E}"/>
              </a:ext>
            </a:extLst>
          </p:cNvPr>
          <p:cNvSpPr txBox="1"/>
          <p:nvPr/>
        </p:nvSpPr>
        <p:spPr>
          <a:xfrm rot="1922794">
            <a:off x="10037476" y="2889870"/>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45" name="テキスト ボックス 44">
            <a:extLst>
              <a:ext uri="{FF2B5EF4-FFF2-40B4-BE49-F238E27FC236}">
                <a16:creationId xmlns:a16="http://schemas.microsoft.com/office/drawing/2014/main" id="{8CE9B357-552E-F589-68B7-76105E79AB48}"/>
              </a:ext>
            </a:extLst>
          </p:cNvPr>
          <p:cNvSpPr txBox="1"/>
          <p:nvPr/>
        </p:nvSpPr>
        <p:spPr>
          <a:xfrm rot="1922794">
            <a:off x="9130655" y="3311890"/>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46" name="テキスト ボックス 45">
            <a:extLst>
              <a:ext uri="{FF2B5EF4-FFF2-40B4-BE49-F238E27FC236}">
                <a16:creationId xmlns:a16="http://schemas.microsoft.com/office/drawing/2014/main" id="{A2012952-0FD2-FEEC-F44B-FBD0FE73708C}"/>
              </a:ext>
            </a:extLst>
          </p:cNvPr>
          <p:cNvSpPr txBox="1"/>
          <p:nvPr/>
        </p:nvSpPr>
        <p:spPr>
          <a:xfrm rot="1922794">
            <a:off x="9303020" y="3196150"/>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47" name="テキスト ボックス 46">
            <a:extLst>
              <a:ext uri="{FF2B5EF4-FFF2-40B4-BE49-F238E27FC236}">
                <a16:creationId xmlns:a16="http://schemas.microsoft.com/office/drawing/2014/main" id="{2FAA561F-5B1D-1B9B-4086-596F4E9DA77A}"/>
              </a:ext>
            </a:extLst>
          </p:cNvPr>
          <p:cNvSpPr txBox="1"/>
          <p:nvPr/>
        </p:nvSpPr>
        <p:spPr>
          <a:xfrm rot="1922794">
            <a:off x="8977335" y="3386427"/>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48" name="テキスト ボックス 47">
            <a:extLst>
              <a:ext uri="{FF2B5EF4-FFF2-40B4-BE49-F238E27FC236}">
                <a16:creationId xmlns:a16="http://schemas.microsoft.com/office/drawing/2014/main" id="{38625F2F-8483-8649-56E5-946DCE3BE647}"/>
              </a:ext>
            </a:extLst>
          </p:cNvPr>
          <p:cNvSpPr txBox="1"/>
          <p:nvPr/>
        </p:nvSpPr>
        <p:spPr>
          <a:xfrm rot="4581874">
            <a:off x="8017958" y="3693128"/>
            <a:ext cx="244374"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49" name="テキスト ボックス 48">
            <a:extLst>
              <a:ext uri="{FF2B5EF4-FFF2-40B4-BE49-F238E27FC236}">
                <a16:creationId xmlns:a16="http://schemas.microsoft.com/office/drawing/2014/main" id="{8490E122-718A-47C3-0D13-88A9576A9D60}"/>
              </a:ext>
            </a:extLst>
          </p:cNvPr>
          <p:cNvSpPr txBox="1"/>
          <p:nvPr/>
        </p:nvSpPr>
        <p:spPr>
          <a:xfrm rot="1922794">
            <a:off x="8368986" y="3673474"/>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50" name="テキスト ボックス 49">
            <a:extLst>
              <a:ext uri="{FF2B5EF4-FFF2-40B4-BE49-F238E27FC236}">
                <a16:creationId xmlns:a16="http://schemas.microsoft.com/office/drawing/2014/main" id="{A8CB0D03-4615-F647-2FB9-2E39D3DC02C2}"/>
              </a:ext>
            </a:extLst>
          </p:cNvPr>
          <p:cNvSpPr txBox="1"/>
          <p:nvPr/>
        </p:nvSpPr>
        <p:spPr>
          <a:xfrm rot="4581874">
            <a:off x="7873998" y="3842240"/>
            <a:ext cx="244374"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51" name="テキスト ボックス 50">
            <a:extLst>
              <a:ext uri="{FF2B5EF4-FFF2-40B4-BE49-F238E27FC236}">
                <a16:creationId xmlns:a16="http://schemas.microsoft.com/office/drawing/2014/main" id="{2A6356DC-5E92-5BAD-B486-BBCAD9617C5F}"/>
              </a:ext>
            </a:extLst>
          </p:cNvPr>
          <p:cNvSpPr txBox="1"/>
          <p:nvPr/>
        </p:nvSpPr>
        <p:spPr>
          <a:xfrm rot="4581874">
            <a:off x="7525733" y="3934070"/>
            <a:ext cx="244374"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54" name="テキスト ボックス 53">
            <a:extLst>
              <a:ext uri="{FF2B5EF4-FFF2-40B4-BE49-F238E27FC236}">
                <a16:creationId xmlns:a16="http://schemas.microsoft.com/office/drawing/2014/main" id="{44BD3FEC-1BD1-F5B8-ACAE-1DF3E89EC776}"/>
              </a:ext>
            </a:extLst>
          </p:cNvPr>
          <p:cNvSpPr txBox="1"/>
          <p:nvPr/>
        </p:nvSpPr>
        <p:spPr>
          <a:xfrm rot="4581874">
            <a:off x="8184668" y="3649391"/>
            <a:ext cx="244374"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55" name="テキスト ボックス 54">
            <a:extLst>
              <a:ext uri="{FF2B5EF4-FFF2-40B4-BE49-F238E27FC236}">
                <a16:creationId xmlns:a16="http://schemas.microsoft.com/office/drawing/2014/main" id="{91A2A5B5-9F85-929C-3BBA-1830DB7D79CF}"/>
              </a:ext>
            </a:extLst>
          </p:cNvPr>
          <p:cNvSpPr txBox="1"/>
          <p:nvPr/>
        </p:nvSpPr>
        <p:spPr>
          <a:xfrm rot="4581874">
            <a:off x="7299845" y="4036640"/>
            <a:ext cx="244374"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56" name="テキスト ボックス 55">
            <a:extLst>
              <a:ext uri="{FF2B5EF4-FFF2-40B4-BE49-F238E27FC236}">
                <a16:creationId xmlns:a16="http://schemas.microsoft.com/office/drawing/2014/main" id="{F9300B33-6059-9A17-BAB8-208C39791DB7}"/>
              </a:ext>
            </a:extLst>
          </p:cNvPr>
          <p:cNvSpPr txBox="1"/>
          <p:nvPr/>
        </p:nvSpPr>
        <p:spPr>
          <a:xfrm rot="1922794">
            <a:off x="9963390" y="2965261"/>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57" name="テキスト ボックス 56">
            <a:extLst>
              <a:ext uri="{FF2B5EF4-FFF2-40B4-BE49-F238E27FC236}">
                <a16:creationId xmlns:a16="http://schemas.microsoft.com/office/drawing/2014/main" id="{BAB65F3A-794C-7F18-2E1D-1CE211BD3064}"/>
              </a:ext>
            </a:extLst>
          </p:cNvPr>
          <p:cNvSpPr txBox="1"/>
          <p:nvPr/>
        </p:nvSpPr>
        <p:spPr>
          <a:xfrm rot="1922794">
            <a:off x="8862925" y="3472278"/>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58" name="テキスト ボックス 57">
            <a:extLst>
              <a:ext uri="{FF2B5EF4-FFF2-40B4-BE49-F238E27FC236}">
                <a16:creationId xmlns:a16="http://schemas.microsoft.com/office/drawing/2014/main" id="{4A2DC798-180C-3DED-6B71-6B4EA5C2593C}"/>
              </a:ext>
            </a:extLst>
          </p:cNvPr>
          <p:cNvSpPr txBox="1"/>
          <p:nvPr/>
        </p:nvSpPr>
        <p:spPr>
          <a:xfrm rot="1922794">
            <a:off x="9694490" y="3112539"/>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59" name="テキスト ボックス 58">
            <a:extLst>
              <a:ext uri="{FF2B5EF4-FFF2-40B4-BE49-F238E27FC236}">
                <a16:creationId xmlns:a16="http://schemas.microsoft.com/office/drawing/2014/main" id="{CA89EA64-A557-CD84-FA2B-7A494F265391}"/>
              </a:ext>
            </a:extLst>
          </p:cNvPr>
          <p:cNvSpPr txBox="1"/>
          <p:nvPr/>
        </p:nvSpPr>
        <p:spPr>
          <a:xfrm rot="4581874">
            <a:off x="7930509" y="3788348"/>
            <a:ext cx="244374"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60" name="テキスト ボックス 59">
            <a:extLst>
              <a:ext uri="{FF2B5EF4-FFF2-40B4-BE49-F238E27FC236}">
                <a16:creationId xmlns:a16="http://schemas.microsoft.com/office/drawing/2014/main" id="{FBBA31B0-08A0-2EE6-9943-6B58322472BB}"/>
              </a:ext>
            </a:extLst>
          </p:cNvPr>
          <p:cNvSpPr txBox="1"/>
          <p:nvPr/>
        </p:nvSpPr>
        <p:spPr>
          <a:xfrm rot="1922794">
            <a:off x="8521818" y="3554158"/>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61" name="テキスト ボックス 60">
            <a:extLst>
              <a:ext uri="{FF2B5EF4-FFF2-40B4-BE49-F238E27FC236}">
                <a16:creationId xmlns:a16="http://schemas.microsoft.com/office/drawing/2014/main" id="{3876B49A-883E-0149-2566-10498F7DD33E}"/>
              </a:ext>
            </a:extLst>
          </p:cNvPr>
          <p:cNvSpPr txBox="1"/>
          <p:nvPr/>
        </p:nvSpPr>
        <p:spPr>
          <a:xfrm rot="4581874">
            <a:off x="7708326" y="3851525"/>
            <a:ext cx="244374"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62" name="テキスト ボックス 61">
            <a:extLst>
              <a:ext uri="{FF2B5EF4-FFF2-40B4-BE49-F238E27FC236}">
                <a16:creationId xmlns:a16="http://schemas.microsoft.com/office/drawing/2014/main" id="{FF34F4A2-255D-BCCA-3CB7-3581A5AB7E6B}"/>
              </a:ext>
            </a:extLst>
          </p:cNvPr>
          <p:cNvSpPr txBox="1"/>
          <p:nvPr/>
        </p:nvSpPr>
        <p:spPr>
          <a:xfrm rot="1922794">
            <a:off x="9024298" y="2445691"/>
            <a:ext cx="364202" cy="400110"/>
          </a:xfrm>
          <a:prstGeom prst="rect">
            <a:avLst/>
          </a:prstGeom>
          <a:noFill/>
        </p:spPr>
        <p:txBody>
          <a:bodyPr wrap="square" rtlCol="0">
            <a:spAutoFit/>
          </a:bodyPr>
          <a:lstStyle/>
          <a:p>
            <a:pPr algn="l"/>
            <a:r>
              <a:rPr kumimoji="1" lang="ja-JP" altLang="en-US" sz="2000" dirty="0">
                <a:solidFill>
                  <a:srgbClr val="FF0000"/>
                </a:solidFill>
                <a:latin typeface="メイリオ" panose="020B0604030504040204" pitchFamily="50" charset="-128"/>
                <a:ea typeface="メイリオ" panose="020B0604030504040204" pitchFamily="50" charset="-128"/>
              </a:rPr>
              <a:t>●</a:t>
            </a:r>
          </a:p>
        </p:txBody>
      </p:sp>
      <p:cxnSp>
        <p:nvCxnSpPr>
          <p:cNvPr id="72" name="直線矢印コネクタ 71">
            <a:extLst>
              <a:ext uri="{FF2B5EF4-FFF2-40B4-BE49-F238E27FC236}">
                <a16:creationId xmlns:a16="http://schemas.microsoft.com/office/drawing/2014/main" id="{012DCC9D-E0E9-8C72-69D7-91BC013B8170}"/>
              </a:ext>
            </a:extLst>
          </p:cNvPr>
          <p:cNvCxnSpPr>
            <a:cxnSpLocks/>
          </p:cNvCxnSpPr>
          <p:nvPr/>
        </p:nvCxnSpPr>
        <p:spPr>
          <a:xfrm flipV="1">
            <a:off x="7198810" y="2976794"/>
            <a:ext cx="3382104" cy="1488303"/>
          </a:xfrm>
          <a:prstGeom prst="straightConnector1">
            <a:avLst/>
          </a:prstGeom>
          <a:ln w="3810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5D006950-9F2E-0488-E0CA-BAD4E6185AF6}"/>
              </a:ext>
            </a:extLst>
          </p:cNvPr>
          <p:cNvCxnSpPr>
            <a:cxnSpLocks/>
          </p:cNvCxnSpPr>
          <p:nvPr/>
        </p:nvCxnSpPr>
        <p:spPr>
          <a:xfrm>
            <a:off x="9292966" y="2732706"/>
            <a:ext cx="292987" cy="736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正方形/長方形 73">
            <a:extLst>
              <a:ext uri="{FF2B5EF4-FFF2-40B4-BE49-F238E27FC236}">
                <a16:creationId xmlns:a16="http://schemas.microsoft.com/office/drawing/2014/main" id="{3DDDE267-F37C-5E0F-B51E-657A1FA49B4F}"/>
              </a:ext>
            </a:extLst>
          </p:cNvPr>
          <p:cNvSpPr/>
          <p:nvPr/>
        </p:nvSpPr>
        <p:spPr>
          <a:xfrm rot="3961615">
            <a:off x="9538143" y="3135375"/>
            <a:ext cx="199885" cy="231763"/>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C000"/>
              </a:solidFill>
            </a:endParaRPr>
          </a:p>
        </p:txBody>
      </p:sp>
      <p:sp>
        <p:nvSpPr>
          <p:cNvPr id="75" name="テキスト ボックス 74">
            <a:extLst>
              <a:ext uri="{FF2B5EF4-FFF2-40B4-BE49-F238E27FC236}">
                <a16:creationId xmlns:a16="http://schemas.microsoft.com/office/drawing/2014/main" id="{7A69C77B-5105-C830-16FC-A6B36D2FC567}"/>
              </a:ext>
            </a:extLst>
          </p:cNvPr>
          <p:cNvSpPr txBox="1"/>
          <p:nvPr/>
        </p:nvSpPr>
        <p:spPr>
          <a:xfrm rot="3925103">
            <a:off x="8227046" y="3721427"/>
            <a:ext cx="364202" cy="369332"/>
          </a:xfrm>
          <a:prstGeom prst="rect">
            <a:avLst/>
          </a:prstGeom>
          <a:noFill/>
        </p:spPr>
        <p:txBody>
          <a:bodyPr wrap="square" rtlCol="0">
            <a:spAutoFit/>
          </a:bodyPr>
          <a:lstStyle/>
          <a:p>
            <a:pPr algn="l"/>
            <a:r>
              <a:rPr kumimoji="1" lang="ja-JP" altLang="en-US" dirty="0">
                <a:solidFill>
                  <a:srgbClr val="FFC000"/>
                </a:solidFill>
                <a:latin typeface="メイリオ" panose="020B0604030504040204" pitchFamily="50" charset="-128"/>
                <a:ea typeface="メイリオ" panose="020B0604030504040204" pitchFamily="50" charset="-128"/>
              </a:rPr>
              <a:t>●</a:t>
            </a:r>
          </a:p>
        </p:txBody>
      </p:sp>
      <p:cxnSp>
        <p:nvCxnSpPr>
          <p:cNvPr id="79" name="直線コネクタ 78">
            <a:extLst>
              <a:ext uri="{FF2B5EF4-FFF2-40B4-BE49-F238E27FC236}">
                <a16:creationId xmlns:a16="http://schemas.microsoft.com/office/drawing/2014/main" id="{3F228C25-640C-28AE-9069-5B97FABBD24A}"/>
              </a:ext>
            </a:extLst>
          </p:cNvPr>
          <p:cNvCxnSpPr>
            <a:cxnSpLocks/>
          </p:cNvCxnSpPr>
          <p:nvPr/>
        </p:nvCxnSpPr>
        <p:spPr>
          <a:xfrm>
            <a:off x="8599898" y="3127300"/>
            <a:ext cx="270609" cy="5703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4122802E-7453-E628-3C62-6432484DB266}"/>
              </a:ext>
            </a:extLst>
          </p:cNvPr>
          <p:cNvCxnSpPr>
            <a:cxnSpLocks/>
          </p:cNvCxnSpPr>
          <p:nvPr/>
        </p:nvCxnSpPr>
        <p:spPr>
          <a:xfrm>
            <a:off x="8127865" y="4089775"/>
            <a:ext cx="162719" cy="30282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左中かっこ 86">
            <a:extLst>
              <a:ext uri="{FF2B5EF4-FFF2-40B4-BE49-F238E27FC236}">
                <a16:creationId xmlns:a16="http://schemas.microsoft.com/office/drawing/2014/main" id="{D94599A2-53CF-4944-1B72-232756D37E39}"/>
              </a:ext>
            </a:extLst>
          </p:cNvPr>
          <p:cNvSpPr/>
          <p:nvPr/>
        </p:nvSpPr>
        <p:spPr>
          <a:xfrm rot="2723274" flipH="1">
            <a:off x="3527387" y="2102451"/>
            <a:ext cx="456553" cy="3913274"/>
          </a:xfrm>
          <a:prstGeom prst="leftBrace">
            <a:avLst>
              <a:gd name="adj1" fmla="val 35869"/>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8" name="左中かっこ 87">
            <a:extLst>
              <a:ext uri="{FF2B5EF4-FFF2-40B4-BE49-F238E27FC236}">
                <a16:creationId xmlns:a16="http://schemas.microsoft.com/office/drawing/2014/main" id="{22D96D32-B5A3-A004-062E-807CDDE69F55}"/>
              </a:ext>
            </a:extLst>
          </p:cNvPr>
          <p:cNvSpPr/>
          <p:nvPr/>
        </p:nvSpPr>
        <p:spPr>
          <a:xfrm rot="3844571" flipH="1">
            <a:off x="9020675" y="2636036"/>
            <a:ext cx="456553" cy="3505577"/>
          </a:xfrm>
          <a:prstGeom prst="leftBrace">
            <a:avLst>
              <a:gd name="adj1" fmla="val 35869"/>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9" name="テキスト ボックス 88">
            <a:extLst>
              <a:ext uri="{FF2B5EF4-FFF2-40B4-BE49-F238E27FC236}">
                <a16:creationId xmlns:a16="http://schemas.microsoft.com/office/drawing/2014/main" id="{FE2EA9C5-4E28-E74C-579A-BE18A99B114B}"/>
              </a:ext>
            </a:extLst>
          </p:cNvPr>
          <p:cNvSpPr txBox="1"/>
          <p:nvPr/>
        </p:nvSpPr>
        <p:spPr>
          <a:xfrm rot="18984308">
            <a:off x="3229716" y="4099432"/>
            <a:ext cx="203132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分散が大きい</a:t>
            </a:r>
          </a:p>
        </p:txBody>
      </p:sp>
      <p:sp>
        <p:nvSpPr>
          <p:cNvPr id="90" name="テキスト ボックス 89">
            <a:extLst>
              <a:ext uri="{FF2B5EF4-FFF2-40B4-BE49-F238E27FC236}">
                <a16:creationId xmlns:a16="http://schemas.microsoft.com/office/drawing/2014/main" id="{6723D000-EABF-40FD-5C6E-536EBD84DA5C}"/>
              </a:ext>
            </a:extLst>
          </p:cNvPr>
          <p:cNvSpPr txBox="1"/>
          <p:nvPr/>
        </p:nvSpPr>
        <p:spPr>
          <a:xfrm rot="20097602">
            <a:off x="8440715" y="4523204"/>
            <a:ext cx="203132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分散が小さい</a:t>
            </a:r>
          </a:p>
        </p:txBody>
      </p:sp>
      <p:sp>
        <p:nvSpPr>
          <p:cNvPr id="43" name="テキスト ボックス 42">
            <a:extLst>
              <a:ext uri="{FF2B5EF4-FFF2-40B4-BE49-F238E27FC236}">
                <a16:creationId xmlns:a16="http://schemas.microsoft.com/office/drawing/2014/main" id="{20FDFE1D-9FF0-2E0B-4A66-67890D3846C3}"/>
              </a:ext>
            </a:extLst>
          </p:cNvPr>
          <p:cNvSpPr txBox="1"/>
          <p:nvPr/>
        </p:nvSpPr>
        <p:spPr>
          <a:xfrm rot="1922794">
            <a:off x="9506542" y="3126729"/>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3" name="テキスト ボックス 2">
            <a:extLst>
              <a:ext uri="{FF2B5EF4-FFF2-40B4-BE49-F238E27FC236}">
                <a16:creationId xmlns:a16="http://schemas.microsoft.com/office/drawing/2014/main" id="{7233ACE6-8D41-1E1B-76F0-017C00EBFC92}"/>
              </a:ext>
            </a:extLst>
          </p:cNvPr>
          <p:cNvSpPr txBox="1"/>
          <p:nvPr/>
        </p:nvSpPr>
        <p:spPr>
          <a:xfrm>
            <a:off x="497543" y="1911241"/>
            <a:ext cx="1210588" cy="400110"/>
          </a:xfrm>
          <a:prstGeom prst="rect">
            <a:avLst/>
          </a:prstGeom>
          <a:solidFill>
            <a:schemeClr val="bg1"/>
          </a:solid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カラメル</a:t>
            </a:r>
          </a:p>
        </p:txBody>
      </p:sp>
      <p:sp>
        <p:nvSpPr>
          <p:cNvPr id="11" name="テキスト ボックス 10">
            <a:extLst>
              <a:ext uri="{FF2B5EF4-FFF2-40B4-BE49-F238E27FC236}">
                <a16:creationId xmlns:a16="http://schemas.microsoft.com/office/drawing/2014/main" id="{61F8CCF0-075C-4AB7-33A8-A50145012A7D}"/>
              </a:ext>
            </a:extLst>
          </p:cNvPr>
          <p:cNvSpPr txBox="1"/>
          <p:nvPr/>
        </p:nvSpPr>
        <p:spPr>
          <a:xfrm>
            <a:off x="4471303" y="5246463"/>
            <a:ext cx="1467068" cy="400110"/>
          </a:xfrm>
          <a:prstGeom prst="rect">
            <a:avLst/>
          </a:prstGeom>
          <a:solidFill>
            <a:schemeClr val="bg1"/>
          </a:solid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カスタード</a:t>
            </a:r>
          </a:p>
        </p:txBody>
      </p:sp>
      <p:sp>
        <p:nvSpPr>
          <p:cNvPr id="12" name="テキスト ボックス 11">
            <a:extLst>
              <a:ext uri="{FF2B5EF4-FFF2-40B4-BE49-F238E27FC236}">
                <a16:creationId xmlns:a16="http://schemas.microsoft.com/office/drawing/2014/main" id="{9A97A93C-E454-0E9B-8FB4-3EA18A4A1D3C}"/>
              </a:ext>
            </a:extLst>
          </p:cNvPr>
          <p:cNvSpPr txBox="1"/>
          <p:nvPr/>
        </p:nvSpPr>
        <p:spPr>
          <a:xfrm>
            <a:off x="10443034" y="5238922"/>
            <a:ext cx="1467068" cy="400110"/>
          </a:xfrm>
          <a:prstGeom prst="rect">
            <a:avLst/>
          </a:prstGeom>
          <a:solidFill>
            <a:schemeClr val="bg1"/>
          </a:solid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カスタード</a:t>
            </a:r>
          </a:p>
        </p:txBody>
      </p:sp>
      <p:sp>
        <p:nvSpPr>
          <p:cNvPr id="19" name="テキスト ボックス 18">
            <a:extLst>
              <a:ext uri="{FF2B5EF4-FFF2-40B4-BE49-F238E27FC236}">
                <a16:creationId xmlns:a16="http://schemas.microsoft.com/office/drawing/2014/main" id="{47B92C7D-77FB-B359-DF90-15571AF2E665}"/>
              </a:ext>
            </a:extLst>
          </p:cNvPr>
          <p:cNvSpPr txBox="1"/>
          <p:nvPr/>
        </p:nvSpPr>
        <p:spPr>
          <a:xfrm>
            <a:off x="6055491" y="1894475"/>
            <a:ext cx="1210588" cy="400110"/>
          </a:xfrm>
          <a:prstGeom prst="rect">
            <a:avLst/>
          </a:prstGeom>
          <a:solidFill>
            <a:schemeClr val="bg1"/>
          </a:solid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カラメル</a:t>
            </a:r>
          </a:p>
        </p:txBody>
      </p:sp>
    </p:spTree>
    <p:extLst>
      <p:ext uri="{BB962C8B-B14F-4D97-AF65-F5344CB8AC3E}">
        <p14:creationId xmlns:p14="http://schemas.microsoft.com/office/powerpoint/2010/main" val="25889818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C2852241-9655-62FD-4B75-283D1E923DDA}"/>
              </a:ext>
            </a:extLst>
          </p:cNvPr>
          <p:cNvPicPr>
            <a:picLocks noChangeAspect="1"/>
          </p:cNvPicPr>
          <p:nvPr/>
        </p:nvPicPr>
        <p:blipFill>
          <a:blip r:embed="rId2"/>
          <a:stretch>
            <a:fillRect/>
          </a:stretch>
        </p:blipFill>
        <p:spPr>
          <a:xfrm>
            <a:off x="6138612" y="2716517"/>
            <a:ext cx="4200525" cy="3790950"/>
          </a:xfrm>
          <a:prstGeom prst="rect">
            <a:avLst/>
          </a:prstGeom>
        </p:spPr>
      </p:pic>
      <p:sp>
        <p:nvSpPr>
          <p:cNvPr id="3" name="テキスト ボックス 2">
            <a:extLst>
              <a:ext uri="{FF2B5EF4-FFF2-40B4-BE49-F238E27FC236}">
                <a16:creationId xmlns:a16="http://schemas.microsoft.com/office/drawing/2014/main" id="{3A90809A-010E-425F-96DA-34C3A38762D5}"/>
              </a:ext>
            </a:extLst>
          </p:cNvPr>
          <p:cNvSpPr txBox="1"/>
          <p:nvPr/>
        </p:nvSpPr>
        <p:spPr>
          <a:xfrm>
            <a:off x="266850" y="317300"/>
            <a:ext cx="9212778" cy="584775"/>
          </a:xfrm>
          <a:prstGeom prst="rect">
            <a:avLst/>
          </a:prstGeom>
          <a:noFill/>
        </p:spPr>
        <p:txBody>
          <a:bodyPr wrap="none" rtlCol="0">
            <a:spAutoFit/>
          </a:bodyPr>
          <a:lstStyle/>
          <a:p>
            <a:pPr algn="l"/>
            <a:r>
              <a:rPr kumimoji="1" lang="ja-JP" altLang="en-US" sz="3200" b="1" dirty="0">
                <a:latin typeface="メイリオ" panose="020B0604030504040204" pitchFamily="50" charset="-128"/>
                <a:ea typeface="メイリオ" panose="020B0604030504040204" pitchFamily="50" charset="-128"/>
              </a:rPr>
              <a:t>射影した点の分散の最大化方向が主成分ベクトル</a:t>
            </a:r>
          </a:p>
        </p:txBody>
      </p:sp>
      <p:sp>
        <p:nvSpPr>
          <p:cNvPr id="4" name="テキスト ボックス 3">
            <a:extLst>
              <a:ext uri="{FF2B5EF4-FFF2-40B4-BE49-F238E27FC236}">
                <a16:creationId xmlns:a16="http://schemas.microsoft.com/office/drawing/2014/main" id="{0F75C2F7-9F9F-4C42-809C-79237F22C93E}"/>
              </a:ext>
            </a:extLst>
          </p:cNvPr>
          <p:cNvSpPr txBox="1"/>
          <p:nvPr/>
        </p:nvSpPr>
        <p:spPr>
          <a:xfrm>
            <a:off x="395508" y="876394"/>
            <a:ext cx="10571269" cy="1569660"/>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無数の線（点線）のうち、</a:t>
            </a:r>
            <a:r>
              <a:rPr kumimoji="1" lang="ja-JP" altLang="en-US" sz="2400" u="sng" dirty="0">
                <a:latin typeface="メイリオ" panose="020B0604030504040204" pitchFamily="50" charset="-128"/>
                <a:ea typeface="メイリオ" panose="020B0604030504040204" pitchFamily="50" charset="-128"/>
              </a:rPr>
              <a:t>射影した点の分散が最大になる線は一意に定まる</a:t>
            </a:r>
            <a:r>
              <a:rPr kumimoji="1" lang="ja-JP" altLang="en-US" sz="2400" dirty="0">
                <a:latin typeface="メイリオ" panose="020B0604030504040204" pitchFamily="50" charset="-128"/>
                <a:ea typeface="メイリオ" panose="020B0604030504040204" pitchFamily="50" charset="-128"/>
              </a:rPr>
              <a:t>（実線）</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これが主成分ベクトル（空間上の点の散らばり方向を最もよくとらえているともいえる）</a:t>
            </a:r>
            <a:endParaRPr kumimoji="1" lang="en-US" altLang="ja-JP" sz="2400" dirty="0">
              <a:latin typeface="メイリオ" panose="020B0604030504040204" pitchFamily="50" charset="-128"/>
              <a:ea typeface="メイリオ" panose="020B0604030504040204" pitchFamily="50" charset="-128"/>
            </a:endParaRPr>
          </a:p>
        </p:txBody>
      </p:sp>
      <p:pic>
        <p:nvPicPr>
          <p:cNvPr id="25" name="図 24">
            <a:extLst>
              <a:ext uri="{FF2B5EF4-FFF2-40B4-BE49-F238E27FC236}">
                <a16:creationId xmlns:a16="http://schemas.microsoft.com/office/drawing/2014/main" id="{8E483DBF-7B36-7A6B-AF8A-3C80F790EA3E}"/>
              </a:ext>
            </a:extLst>
          </p:cNvPr>
          <p:cNvPicPr>
            <a:picLocks noChangeAspect="1"/>
          </p:cNvPicPr>
          <p:nvPr/>
        </p:nvPicPr>
        <p:blipFill>
          <a:blip r:embed="rId2"/>
          <a:stretch>
            <a:fillRect/>
          </a:stretch>
        </p:blipFill>
        <p:spPr>
          <a:xfrm>
            <a:off x="471188" y="2712257"/>
            <a:ext cx="4200525" cy="3790950"/>
          </a:xfrm>
          <a:prstGeom prst="rect">
            <a:avLst/>
          </a:prstGeom>
        </p:spPr>
      </p:pic>
      <p:cxnSp>
        <p:nvCxnSpPr>
          <p:cNvPr id="26" name="直線矢印コネクタ 25">
            <a:extLst>
              <a:ext uri="{FF2B5EF4-FFF2-40B4-BE49-F238E27FC236}">
                <a16:creationId xmlns:a16="http://schemas.microsoft.com/office/drawing/2014/main" id="{83CD28B7-E2D1-8C74-735E-DA795AC5E47A}"/>
              </a:ext>
            </a:extLst>
          </p:cNvPr>
          <p:cNvCxnSpPr>
            <a:cxnSpLocks/>
          </p:cNvCxnSpPr>
          <p:nvPr/>
        </p:nvCxnSpPr>
        <p:spPr>
          <a:xfrm flipV="1">
            <a:off x="1096612" y="3494538"/>
            <a:ext cx="3038168" cy="1764889"/>
          </a:xfrm>
          <a:prstGeom prst="straightConnector1">
            <a:avLst/>
          </a:prstGeom>
          <a:ln w="3810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E274727D-A749-EBC2-8A49-CEDDB9E19E9A}"/>
              </a:ext>
            </a:extLst>
          </p:cNvPr>
          <p:cNvCxnSpPr>
            <a:cxnSpLocks/>
          </p:cNvCxnSpPr>
          <p:nvPr/>
        </p:nvCxnSpPr>
        <p:spPr>
          <a:xfrm flipV="1">
            <a:off x="1627555" y="2973428"/>
            <a:ext cx="1386349" cy="2738282"/>
          </a:xfrm>
          <a:prstGeom prst="straightConnector1">
            <a:avLst/>
          </a:prstGeom>
          <a:ln w="3810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1" name="楕円 30">
            <a:extLst>
              <a:ext uri="{FF2B5EF4-FFF2-40B4-BE49-F238E27FC236}">
                <a16:creationId xmlns:a16="http://schemas.microsoft.com/office/drawing/2014/main" id="{90A36EC5-0D4A-A7D7-087B-E02CD54E7324}"/>
              </a:ext>
            </a:extLst>
          </p:cNvPr>
          <p:cNvSpPr/>
          <p:nvPr/>
        </p:nvSpPr>
        <p:spPr>
          <a:xfrm rot="20418240">
            <a:off x="456728" y="4696237"/>
            <a:ext cx="3136691" cy="1111924"/>
          </a:xfrm>
          <a:prstGeom prst="ellipse">
            <a:avLst/>
          </a:prstGeom>
          <a:solidFill>
            <a:schemeClr val="accent6">
              <a:lumMod val="60000"/>
              <a:lumOff val="40000"/>
              <a:alpha val="3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66672C3E-704A-3F71-F6DD-FEAB30187A0A}"/>
              </a:ext>
            </a:extLst>
          </p:cNvPr>
          <p:cNvSpPr/>
          <p:nvPr/>
        </p:nvSpPr>
        <p:spPr>
          <a:xfrm rot="20007030">
            <a:off x="1831161" y="3207211"/>
            <a:ext cx="3136691" cy="925395"/>
          </a:xfrm>
          <a:prstGeom prst="ellipse">
            <a:avLst/>
          </a:prstGeom>
          <a:solidFill>
            <a:srgbClr val="F8CBAD">
              <a:alpha val="3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矢印: 右 32">
            <a:extLst>
              <a:ext uri="{FF2B5EF4-FFF2-40B4-BE49-F238E27FC236}">
                <a16:creationId xmlns:a16="http://schemas.microsoft.com/office/drawing/2014/main" id="{7B211DB2-CC8E-9636-5F9C-D85962A7B088}"/>
              </a:ext>
            </a:extLst>
          </p:cNvPr>
          <p:cNvSpPr/>
          <p:nvPr/>
        </p:nvSpPr>
        <p:spPr>
          <a:xfrm rot="18951964">
            <a:off x="612581" y="4307604"/>
            <a:ext cx="3902519" cy="191808"/>
          </a:xfrm>
          <a:prstGeom prst="rightArrow">
            <a:avLst>
              <a:gd name="adj1" fmla="val 50000"/>
              <a:gd name="adj2" fmla="val 126446"/>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27E0DDEC-0DCB-086C-13D0-2A82C262C551}"/>
              </a:ext>
            </a:extLst>
          </p:cNvPr>
          <p:cNvSpPr/>
          <p:nvPr/>
        </p:nvSpPr>
        <p:spPr>
          <a:xfrm rot="20418240">
            <a:off x="6178886" y="4547465"/>
            <a:ext cx="3136691" cy="1111924"/>
          </a:xfrm>
          <a:prstGeom prst="ellipse">
            <a:avLst/>
          </a:prstGeom>
          <a:solidFill>
            <a:schemeClr val="accent6">
              <a:lumMod val="60000"/>
              <a:lumOff val="40000"/>
              <a:alpha val="3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A1C5E64A-4CAA-EF15-F8F3-7113BEFE862B}"/>
              </a:ext>
            </a:extLst>
          </p:cNvPr>
          <p:cNvSpPr/>
          <p:nvPr/>
        </p:nvSpPr>
        <p:spPr>
          <a:xfrm rot="20007030">
            <a:off x="7788659" y="3119423"/>
            <a:ext cx="3136691" cy="925395"/>
          </a:xfrm>
          <a:prstGeom prst="ellipse">
            <a:avLst/>
          </a:prstGeom>
          <a:solidFill>
            <a:srgbClr val="F8CBAD">
              <a:alpha val="3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矢印: 右 33">
            <a:extLst>
              <a:ext uri="{FF2B5EF4-FFF2-40B4-BE49-F238E27FC236}">
                <a16:creationId xmlns:a16="http://schemas.microsoft.com/office/drawing/2014/main" id="{023646D9-16D8-1CCD-1FC2-A24070AD2FAE}"/>
              </a:ext>
            </a:extLst>
          </p:cNvPr>
          <p:cNvSpPr/>
          <p:nvPr/>
        </p:nvSpPr>
        <p:spPr>
          <a:xfrm rot="18951964">
            <a:off x="6604033" y="4247168"/>
            <a:ext cx="3902519" cy="191808"/>
          </a:xfrm>
          <a:prstGeom prst="rightArrow">
            <a:avLst>
              <a:gd name="adj1" fmla="val 50000"/>
              <a:gd name="adj2" fmla="val 126446"/>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D6567828-B42C-4150-8A49-D00399F724F9}"/>
              </a:ext>
            </a:extLst>
          </p:cNvPr>
          <p:cNvSpPr txBox="1"/>
          <p:nvPr/>
        </p:nvSpPr>
        <p:spPr>
          <a:xfrm rot="3925103">
            <a:off x="9277082" y="3223731"/>
            <a:ext cx="364202" cy="369332"/>
          </a:xfrm>
          <a:prstGeom prst="rect">
            <a:avLst/>
          </a:prstGeom>
          <a:noFill/>
        </p:spPr>
        <p:txBody>
          <a:bodyPr wrap="square" rtlCol="0">
            <a:spAutoFit/>
          </a:bodyPr>
          <a:lstStyle/>
          <a:p>
            <a:pPr algn="l"/>
            <a:r>
              <a:rPr kumimoji="1" lang="ja-JP" altLang="en-US" dirty="0">
                <a:solidFill>
                  <a:srgbClr val="FFC000"/>
                </a:solidFill>
                <a:latin typeface="メイリオ" panose="020B0604030504040204" pitchFamily="50" charset="-128"/>
                <a:ea typeface="メイリオ" panose="020B0604030504040204" pitchFamily="50" charset="-128"/>
              </a:rPr>
              <a:t>●</a:t>
            </a:r>
          </a:p>
        </p:txBody>
      </p:sp>
      <p:sp>
        <p:nvSpPr>
          <p:cNvPr id="38" name="テキスト ボックス 37">
            <a:extLst>
              <a:ext uri="{FF2B5EF4-FFF2-40B4-BE49-F238E27FC236}">
                <a16:creationId xmlns:a16="http://schemas.microsoft.com/office/drawing/2014/main" id="{4E69AED6-9334-74C9-0156-96F0443A5866}"/>
              </a:ext>
            </a:extLst>
          </p:cNvPr>
          <p:cNvSpPr txBox="1"/>
          <p:nvPr/>
        </p:nvSpPr>
        <p:spPr>
          <a:xfrm rot="3925103">
            <a:off x="9486771" y="3005350"/>
            <a:ext cx="364202" cy="369332"/>
          </a:xfrm>
          <a:prstGeom prst="rect">
            <a:avLst/>
          </a:prstGeom>
          <a:noFill/>
        </p:spPr>
        <p:txBody>
          <a:bodyPr wrap="square" rtlCol="0">
            <a:spAutoFit/>
          </a:bodyPr>
          <a:lstStyle/>
          <a:p>
            <a:pPr algn="l"/>
            <a:r>
              <a:rPr kumimoji="1" lang="ja-JP" altLang="en-US" dirty="0">
                <a:solidFill>
                  <a:srgbClr val="FFC000"/>
                </a:solidFill>
                <a:latin typeface="メイリオ" panose="020B0604030504040204" pitchFamily="50" charset="-128"/>
                <a:ea typeface="メイリオ" panose="020B0604030504040204" pitchFamily="50" charset="-128"/>
              </a:rPr>
              <a:t>●</a:t>
            </a:r>
          </a:p>
        </p:txBody>
      </p:sp>
      <p:sp>
        <p:nvSpPr>
          <p:cNvPr id="39" name="テキスト ボックス 38">
            <a:extLst>
              <a:ext uri="{FF2B5EF4-FFF2-40B4-BE49-F238E27FC236}">
                <a16:creationId xmlns:a16="http://schemas.microsoft.com/office/drawing/2014/main" id="{6C64F24D-00E1-E811-3E5B-9FA6BD7F7AAF}"/>
              </a:ext>
            </a:extLst>
          </p:cNvPr>
          <p:cNvSpPr txBox="1"/>
          <p:nvPr/>
        </p:nvSpPr>
        <p:spPr>
          <a:xfrm rot="3925103">
            <a:off x="9133122" y="3372843"/>
            <a:ext cx="364202" cy="369332"/>
          </a:xfrm>
          <a:prstGeom prst="rect">
            <a:avLst/>
          </a:prstGeom>
          <a:noFill/>
        </p:spPr>
        <p:txBody>
          <a:bodyPr wrap="square" rtlCol="0">
            <a:spAutoFit/>
          </a:bodyPr>
          <a:lstStyle/>
          <a:p>
            <a:pPr algn="l"/>
            <a:r>
              <a:rPr kumimoji="1" lang="ja-JP" altLang="en-US" dirty="0">
                <a:solidFill>
                  <a:srgbClr val="FFC000"/>
                </a:solidFill>
                <a:latin typeface="メイリオ" panose="020B0604030504040204" pitchFamily="50" charset="-128"/>
                <a:ea typeface="メイリオ" panose="020B0604030504040204" pitchFamily="50" charset="-128"/>
              </a:rPr>
              <a:t>●</a:t>
            </a:r>
          </a:p>
        </p:txBody>
      </p:sp>
      <p:sp>
        <p:nvSpPr>
          <p:cNvPr id="40" name="テキスト ボックス 39">
            <a:extLst>
              <a:ext uri="{FF2B5EF4-FFF2-40B4-BE49-F238E27FC236}">
                <a16:creationId xmlns:a16="http://schemas.microsoft.com/office/drawing/2014/main" id="{AA49A70B-CB81-1C98-FE62-25E95C57C432}"/>
              </a:ext>
            </a:extLst>
          </p:cNvPr>
          <p:cNvSpPr txBox="1"/>
          <p:nvPr/>
        </p:nvSpPr>
        <p:spPr>
          <a:xfrm rot="3925103">
            <a:off x="8775897" y="3716625"/>
            <a:ext cx="364202" cy="369332"/>
          </a:xfrm>
          <a:prstGeom prst="rect">
            <a:avLst/>
          </a:prstGeom>
          <a:noFill/>
        </p:spPr>
        <p:txBody>
          <a:bodyPr wrap="square" rtlCol="0">
            <a:spAutoFit/>
          </a:bodyPr>
          <a:lstStyle/>
          <a:p>
            <a:pPr algn="l"/>
            <a:r>
              <a:rPr kumimoji="1" lang="ja-JP" altLang="en-US" dirty="0">
                <a:solidFill>
                  <a:srgbClr val="FFC000"/>
                </a:solidFill>
                <a:latin typeface="メイリオ" panose="020B0604030504040204" pitchFamily="50" charset="-128"/>
                <a:ea typeface="メイリオ" panose="020B0604030504040204" pitchFamily="50" charset="-128"/>
              </a:rPr>
              <a:t>●</a:t>
            </a:r>
          </a:p>
        </p:txBody>
      </p:sp>
      <p:sp>
        <p:nvSpPr>
          <p:cNvPr id="41" name="テキスト ボックス 40">
            <a:extLst>
              <a:ext uri="{FF2B5EF4-FFF2-40B4-BE49-F238E27FC236}">
                <a16:creationId xmlns:a16="http://schemas.microsoft.com/office/drawing/2014/main" id="{A51E489E-3FA3-E9CA-BD2D-EA07B3786A0F}"/>
              </a:ext>
            </a:extLst>
          </p:cNvPr>
          <p:cNvSpPr txBox="1"/>
          <p:nvPr/>
        </p:nvSpPr>
        <p:spPr>
          <a:xfrm rot="3925103">
            <a:off x="8985586" y="3498244"/>
            <a:ext cx="364202" cy="369332"/>
          </a:xfrm>
          <a:prstGeom prst="rect">
            <a:avLst/>
          </a:prstGeom>
          <a:noFill/>
        </p:spPr>
        <p:txBody>
          <a:bodyPr wrap="square" rtlCol="0">
            <a:spAutoFit/>
          </a:bodyPr>
          <a:lstStyle/>
          <a:p>
            <a:pPr algn="l"/>
            <a:r>
              <a:rPr kumimoji="1" lang="ja-JP" altLang="en-US" dirty="0">
                <a:solidFill>
                  <a:srgbClr val="FFC000"/>
                </a:solidFill>
                <a:latin typeface="メイリオ" panose="020B0604030504040204" pitchFamily="50" charset="-128"/>
                <a:ea typeface="メイリオ" panose="020B0604030504040204" pitchFamily="50" charset="-128"/>
              </a:rPr>
              <a:t>●</a:t>
            </a:r>
          </a:p>
        </p:txBody>
      </p:sp>
      <p:sp>
        <p:nvSpPr>
          <p:cNvPr id="42" name="テキスト ボックス 41">
            <a:extLst>
              <a:ext uri="{FF2B5EF4-FFF2-40B4-BE49-F238E27FC236}">
                <a16:creationId xmlns:a16="http://schemas.microsoft.com/office/drawing/2014/main" id="{EE9A7F0B-2844-3C8F-9752-AC48290E15A3}"/>
              </a:ext>
            </a:extLst>
          </p:cNvPr>
          <p:cNvSpPr txBox="1"/>
          <p:nvPr/>
        </p:nvSpPr>
        <p:spPr>
          <a:xfrm rot="3925103">
            <a:off x="8631937" y="3865737"/>
            <a:ext cx="364202" cy="369332"/>
          </a:xfrm>
          <a:prstGeom prst="rect">
            <a:avLst/>
          </a:prstGeom>
          <a:noFill/>
        </p:spPr>
        <p:txBody>
          <a:bodyPr wrap="square" rtlCol="0">
            <a:spAutoFit/>
          </a:bodyPr>
          <a:lstStyle/>
          <a:p>
            <a:pPr algn="l"/>
            <a:r>
              <a:rPr kumimoji="1" lang="ja-JP" altLang="en-US" dirty="0">
                <a:solidFill>
                  <a:srgbClr val="FFC000"/>
                </a:solidFill>
                <a:latin typeface="メイリオ" panose="020B0604030504040204" pitchFamily="50" charset="-128"/>
                <a:ea typeface="メイリオ" panose="020B0604030504040204" pitchFamily="50" charset="-128"/>
              </a:rPr>
              <a:t>●</a:t>
            </a:r>
          </a:p>
        </p:txBody>
      </p:sp>
      <p:sp>
        <p:nvSpPr>
          <p:cNvPr id="43" name="テキスト ボックス 42">
            <a:extLst>
              <a:ext uri="{FF2B5EF4-FFF2-40B4-BE49-F238E27FC236}">
                <a16:creationId xmlns:a16="http://schemas.microsoft.com/office/drawing/2014/main" id="{B78E4A7F-EE72-801C-5E75-1F0038F6AA2E}"/>
              </a:ext>
            </a:extLst>
          </p:cNvPr>
          <p:cNvSpPr txBox="1"/>
          <p:nvPr/>
        </p:nvSpPr>
        <p:spPr>
          <a:xfrm rot="3925103">
            <a:off x="7804539" y="4651158"/>
            <a:ext cx="364202" cy="369332"/>
          </a:xfrm>
          <a:prstGeom prst="rect">
            <a:avLst/>
          </a:prstGeom>
          <a:noFill/>
        </p:spPr>
        <p:txBody>
          <a:bodyPr wrap="square" rtlCol="0">
            <a:spAutoFit/>
          </a:bodyPr>
          <a:lstStyle/>
          <a:p>
            <a:pPr algn="l"/>
            <a:r>
              <a:rPr kumimoji="1" lang="ja-JP" altLang="en-US" dirty="0">
                <a:solidFill>
                  <a:srgbClr val="FFC000"/>
                </a:solidFill>
                <a:latin typeface="メイリオ" panose="020B0604030504040204" pitchFamily="50" charset="-128"/>
                <a:ea typeface="メイリオ" panose="020B0604030504040204" pitchFamily="50" charset="-128"/>
              </a:rPr>
              <a:t>●</a:t>
            </a:r>
          </a:p>
        </p:txBody>
      </p:sp>
      <p:sp>
        <p:nvSpPr>
          <p:cNvPr id="44" name="テキスト ボックス 43">
            <a:extLst>
              <a:ext uri="{FF2B5EF4-FFF2-40B4-BE49-F238E27FC236}">
                <a16:creationId xmlns:a16="http://schemas.microsoft.com/office/drawing/2014/main" id="{5A90ED9C-5A29-3765-A326-A77175ADF153}"/>
              </a:ext>
            </a:extLst>
          </p:cNvPr>
          <p:cNvSpPr txBox="1"/>
          <p:nvPr/>
        </p:nvSpPr>
        <p:spPr>
          <a:xfrm rot="3925103">
            <a:off x="8014228" y="4432777"/>
            <a:ext cx="364202" cy="369332"/>
          </a:xfrm>
          <a:prstGeom prst="rect">
            <a:avLst/>
          </a:prstGeom>
          <a:noFill/>
        </p:spPr>
        <p:txBody>
          <a:bodyPr wrap="square" rtlCol="0">
            <a:spAutoFit/>
          </a:bodyPr>
          <a:lstStyle/>
          <a:p>
            <a:pPr algn="l"/>
            <a:r>
              <a:rPr kumimoji="1" lang="ja-JP" altLang="en-US" dirty="0">
                <a:solidFill>
                  <a:srgbClr val="FFC000"/>
                </a:solidFill>
                <a:latin typeface="メイリオ" panose="020B0604030504040204" pitchFamily="50" charset="-128"/>
                <a:ea typeface="メイリオ" panose="020B0604030504040204" pitchFamily="50" charset="-128"/>
              </a:rPr>
              <a:t>●</a:t>
            </a:r>
          </a:p>
        </p:txBody>
      </p:sp>
      <p:sp>
        <p:nvSpPr>
          <p:cNvPr id="45" name="テキスト ボックス 44">
            <a:extLst>
              <a:ext uri="{FF2B5EF4-FFF2-40B4-BE49-F238E27FC236}">
                <a16:creationId xmlns:a16="http://schemas.microsoft.com/office/drawing/2014/main" id="{3FBDFC82-27FE-6D53-9DCF-E3BC7CCFFAF2}"/>
              </a:ext>
            </a:extLst>
          </p:cNvPr>
          <p:cNvSpPr txBox="1"/>
          <p:nvPr/>
        </p:nvSpPr>
        <p:spPr>
          <a:xfrm rot="3925103">
            <a:off x="7660579" y="4800270"/>
            <a:ext cx="364202" cy="369332"/>
          </a:xfrm>
          <a:prstGeom prst="rect">
            <a:avLst/>
          </a:prstGeom>
          <a:noFill/>
        </p:spPr>
        <p:txBody>
          <a:bodyPr wrap="square" rtlCol="0">
            <a:spAutoFit/>
          </a:bodyPr>
          <a:lstStyle/>
          <a:p>
            <a:pPr algn="l"/>
            <a:r>
              <a:rPr kumimoji="1" lang="ja-JP" altLang="en-US" dirty="0">
                <a:solidFill>
                  <a:srgbClr val="FFC000"/>
                </a:solidFill>
                <a:latin typeface="メイリオ" panose="020B0604030504040204" pitchFamily="50" charset="-128"/>
                <a:ea typeface="メイリオ" panose="020B0604030504040204" pitchFamily="50" charset="-128"/>
              </a:rPr>
              <a:t>●</a:t>
            </a:r>
          </a:p>
        </p:txBody>
      </p:sp>
      <p:sp>
        <p:nvSpPr>
          <p:cNvPr id="46" name="テキスト ボックス 45">
            <a:extLst>
              <a:ext uri="{FF2B5EF4-FFF2-40B4-BE49-F238E27FC236}">
                <a16:creationId xmlns:a16="http://schemas.microsoft.com/office/drawing/2014/main" id="{9F0A60C2-5A0E-08F3-CD14-C562BA497C5F}"/>
              </a:ext>
            </a:extLst>
          </p:cNvPr>
          <p:cNvSpPr txBox="1"/>
          <p:nvPr/>
        </p:nvSpPr>
        <p:spPr>
          <a:xfrm rot="3925103">
            <a:off x="7303354" y="5144052"/>
            <a:ext cx="364202" cy="369332"/>
          </a:xfrm>
          <a:prstGeom prst="rect">
            <a:avLst/>
          </a:prstGeom>
          <a:noFill/>
        </p:spPr>
        <p:txBody>
          <a:bodyPr wrap="square" rtlCol="0">
            <a:spAutoFit/>
          </a:bodyPr>
          <a:lstStyle/>
          <a:p>
            <a:pPr algn="l"/>
            <a:r>
              <a:rPr kumimoji="1" lang="ja-JP" altLang="en-US" dirty="0">
                <a:solidFill>
                  <a:srgbClr val="FFC000"/>
                </a:solidFill>
                <a:latin typeface="メイリオ" panose="020B0604030504040204" pitchFamily="50" charset="-128"/>
                <a:ea typeface="メイリオ" panose="020B0604030504040204" pitchFamily="50" charset="-128"/>
              </a:rPr>
              <a:t>●</a:t>
            </a:r>
          </a:p>
        </p:txBody>
      </p:sp>
      <p:sp>
        <p:nvSpPr>
          <p:cNvPr id="47" name="テキスト ボックス 46">
            <a:extLst>
              <a:ext uri="{FF2B5EF4-FFF2-40B4-BE49-F238E27FC236}">
                <a16:creationId xmlns:a16="http://schemas.microsoft.com/office/drawing/2014/main" id="{978537FE-011B-96C6-40F6-21D2A914CB79}"/>
              </a:ext>
            </a:extLst>
          </p:cNvPr>
          <p:cNvSpPr txBox="1"/>
          <p:nvPr/>
        </p:nvSpPr>
        <p:spPr>
          <a:xfrm rot="3925103">
            <a:off x="7513043" y="4925671"/>
            <a:ext cx="364202" cy="369332"/>
          </a:xfrm>
          <a:prstGeom prst="rect">
            <a:avLst/>
          </a:prstGeom>
          <a:noFill/>
        </p:spPr>
        <p:txBody>
          <a:bodyPr wrap="square" rtlCol="0">
            <a:spAutoFit/>
          </a:bodyPr>
          <a:lstStyle/>
          <a:p>
            <a:pPr algn="l"/>
            <a:r>
              <a:rPr kumimoji="1" lang="ja-JP" altLang="en-US" dirty="0">
                <a:solidFill>
                  <a:srgbClr val="FFC000"/>
                </a:solidFill>
                <a:latin typeface="メイリオ" panose="020B0604030504040204" pitchFamily="50" charset="-128"/>
                <a:ea typeface="メイリオ" panose="020B0604030504040204" pitchFamily="50" charset="-128"/>
              </a:rPr>
              <a:t>●</a:t>
            </a:r>
          </a:p>
        </p:txBody>
      </p:sp>
      <p:sp>
        <p:nvSpPr>
          <p:cNvPr id="48" name="テキスト ボックス 47">
            <a:extLst>
              <a:ext uri="{FF2B5EF4-FFF2-40B4-BE49-F238E27FC236}">
                <a16:creationId xmlns:a16="http://schemas.microsoft.com/office/drawing/2014/main" id="{7ED0B688-807F-95EE-899F-D2CFF2B2CBD1}"/>
              </a:ext>
            </a:extLst>
          </p:cNvPr>
          <p:cNvSpPr txBox="1"/>
          <p:nvPr/>
        </p:nvSpPr>
        <p:spPr>
          <a:xfrm rot="3925103">
            <a:off x="7159394" y="5293164"/>
            <a:ext cx="364202" cy="369332"/>
          </a:xfrm>
          <a:prstGeom prst="rect">
            <a:avLst/>
          </a:prstGeom>
          <a:noFill/>
        </p:spPr>
        <p:txBody>
          <a:bodyPr wrap="square" rtlCol="0">
            <a:spAutoFit/>
          </a:bodyPr>
          <a:lstStyle/>
          <a:p>
            <a:pPr algn="l"/>
            <a:r>
              <a:rPr kumimoji="1" lang="ja-JP" altLang="en-US" dirty="0">
                <a:solidFill>
                  <a:srgbClr val="FFC000"/>
                </a:solidFill>
                <a:latin typeface="メイリオ" panose="020B0604030504040204" pitchFamily="50" charset="-128"/>
                <a:ea typeface="メイリオ" panose="020B0604030504040204" pitchFamily="50" charset="-128"/>
              </a:rPr>
              <a:t>●</a:t>
            </a:r>
          </a:p>
        </p:txBody>
      </p:sp>
      <p:sp>
        <p:nvSpPr>
          <p:cNvPr id="49" name="テキスト ボックス 48">
            <a:extLst>
              <a:ext uri="{FF2B5EF4-FFF2-40B4-BE49-F238E27FC236}">
                <a16:creationId xmlns:a16="http://schemas.microsoft.com/office/drawing/2014/main" id="{AD04E988-AA49-3782-1BC9-A9E691FB3E42}"/>
              </a:ext>
            </a:extLst>
          </p:cNvPr>
          <p:cNvSpPr txBox="1"/>
          <p:nvPr/>
        </p:nvSpPr>
        <p:spPr>
          <a:xfrm rot="3925103">
            <a:off x="8880468" y="3591224"/>
            <a:ext cx="364202" cy="369332"/>
          </a:xfrm>
          <a:prstGeom prst="rect">
            <a:avLst/>
          </a:prstGeom>
          <a:noFill/>
        </p:spPr>
        <p:txBody>
          <a:bodyPr wrap="square" rtlCol="0">
            <a:spAutoFit/>
          </a:bodyPr>
          <a:lstStyle/>
          <a:p>
            <a:pPr algn="l"/>
            <a:r>
              <a:rPr kumimoji="1" lang="ja-JP" altLang="en-US" dirty="0">
                <a:solidFill>
                  <a:srgbClr val="FFC000"/>
                </a:solidFill>
                <a:latin typeface="メイリオ" panose="020B0604030504040204" pitchFamily="50" charset="-128"/>
                <a:ea typeface="メイリオ" panose="020B0604030504040204" pitchFamily="50" charset="-128"/>
              </a:rPr>
              <a:t>●</a:t>
            </a:r>
          </a:p>
        </p:txBody>
      </p:sp>
      <p:sp>
        <p:nvSpPr>
          <p:cNvPr id="50" name="テキスト ボックス 49">
            <a:extLst>
              <a:ext uri="{FF2B5EF4-FFF2-40B4-BE49-F238E27FC236}">
                <a16:creationId xmlns:a16="http://schemas.microsoft.com/office/drawing/2014/main" id="{D9AE137D-C9CD-23E1-5CEE-CA6180011135}"/>
              </a:ext>
            </a:extLst>
          </p:cNvPr>
          <p:cNvSpPr txBox="1"/>
          <p:nvPr/>
        </p:nvSpPr>
        <p:spPr>
          <a:xfrm rot="3925103">
            <a:off x="8508167" y="3979654"/>
            <a:ext cx="364202" cy="369332"/>
          </a:xfrm>
          <a:prstGeom prst="rect">
            <a:avLst/>
          </a:prstGeom>
          <a:noFill/>
        </p:spPr>
        <p:txBody>
          <a:bodyPr wrap="square" rtlCol="0">
            <a:spAutoFit/>
          </a:bodyPr>
          <a:lstStyle/>
          <a:p>
            <a:pPr algn="l"/>
            <a:r>
              <a:rPr kumimoji="1" lang="ja-JP" altLang="en-US" dirty="0">
                <a:solidFill>
                  <a:srgbClr val="FFC000"/>
                </a:solidFill>
                <a:latin typeface="メイリオ" panose="020B0604030504040204" pitchFamily="50" charset="-128"/>
                <a:ea typeface="メイリオ" panose="020B0604030504040204" pitchFamily="50" charset="-128"/>
              </a:rPr>
              <a:t>●</a:t>
            </a:r>
          </a:p>
        </p:txBody>
      </p:sp>
      <p:sp>
        <p:nvSpPr>
          <p:cNvPr id="51" name="テキスト ボックス 50">
            <a:extLst>
              <a:ext uri="{FF2B5EF4-FFF2-40B4-BE49-F238E27FC236}">
                <a16:creationId xmlns:a16="http://schemas.microsoft.com/office/drawing/2014/main" id="{CBB5B352-C050-8862-61A4-D77B33D99492}"/>
              </a:ext>
            </a:extLst>
          </p:cNvPr>
          <p:cNvSpPr txBox="1"/>
          <p:nvPr/>
        </p:nvSpPr>
        <p:spPr>
          <a:xfrm rot="3925103">
            <a:off x="9181109" y="3293336"/>
            <a:ext cx="364202" cy="369332"/>
          </a:xfrm>
          <a:prstGeom prst="rect">
            <a:avLst/>
          </a:prstGeom>
          <a:noFill/>
        </p:spPr>
        <p:txBody>
          <a:bodyPr wrap="square" rtlCol="0">
            <a:spAutoFit/>
          </a:bodyPr>
          <a:lstStyle/>
          <a:p>
            <a:pPr algn="l"/>
            <a:r>
              <a:rPr kumimoji="1" lang="ja-JP" altLang="en-US" dirty="0">
                <a:solidFill>
                  <a:srgbClr val="FFC000"/>
                </a:solidFill>
                <a:latin typeface="メイリオ" panose="020B0604030504040204" pitchFamily="50" charset="-128"/>
                <a:ea typeface="メイリオ" panose="020B0604030504040204" pitchFamily="50" charset="-128"/>
              </a:rPr>
              <a:t>●</a:t>
            </a:r>
          </a:p>
        </p:txBody>
      </p:sp>
      <p:sp>
        <p:nvSpPr>
          <p:cNvPr id="52" name="テキスト ボックス 51">
            <a:extLst>
              <a:ext uri="{FF2B5EF4-FFF2-40B4-BE49-F238E27FC236}">
                <a16:creationId xmlns:a16="http://schemas.microsoft.com/office/drawing/2014/main" id="{3B0C4669-553C-FF37-A027-5D2B542773FC}"/>
              </a:ext>
            </a:extLst>
          </p:cNvPr>
          <p:cNvSpPr txBox="1"/>
          <p:nvPr/>
        </p:nvSpPr>
        <p:spPr>
          <a:xfrm rot="3925103">
            <a:off x="7717090" y="4746378"/>
            <a:ext cx="364202" cy="369332"/>
          </a:xfrm>
          <a:prstGeom prst="rect">
            <a:avLst/>
          </a:prstGeom>
          <a:noFill/>
        </p:spPr>
        <p:txBody>
          <a:bodyPr wrap="square" rtlCol="0">
            <a:spAutoFit/>
          </a:bodyPr>
          <a:lstStyle/>
          <a:p>
            <a:pPr algn="l"/>
            <a:r>
              <a:rPr kumimoji="1" lang="ja-JP" altLang="en-US" dirty="0">
                <a:solidFill>
                  <a:srgbClr val="FFC000"/>
                </a:solidFill>
                <a:latin typeface="メイリオ" panose="020B0604030504040204" pitchFamily="50" charset="-128"/>
                <a:ea typeface="メイリオ" panose="020B0604030504040204" pitchFamily="50" charset="-128"/>
              </a:rPr>
              <a:t>●</a:t>
            </a:r>
          </a:p>
        </p:txBody>
      </p:sp>
      <p:sp>
        <p:nvSpPr>
          <p:cNvPr id="53" name="テキスト ボックス 52">
            <a:extLst>
              <a:ext uri="{FF2B5EF4-FFF2-40B4-BE49-F238E27FC236}">
                <a16:creationId xmlns:a16="http://schemas.microsoft.com/office/drawing/2014/main" id="{D08CC8B5-EFB0-1168-D8BE-9C1F7D582BC0}"/>
              </a:ext>
            </a:extLst>
          </p:cNvPr>
          <p:cNvSpPr txBox="1"/>
          <p:nvPr/>
        </p:nvSpPr>
        <p:spPr>
          <a:xfrm rot="3925103">
            <a:off x="8167060" y="4313461"/>
            <a:ext cx="364202" cy="369332"/>
          </a:xfrm>
          <a:prstGeom prst="rect">
            <a:avLst/>
          </a:prstGeom>
          <a:noFill/>
        </p:spPr>
        <p:txBody>
          <a:bodyPr wrap="square" rtlCol="0">
            <a:spAutoFit/>
          </a:bodyPr>
          <a:lstStyle/>
          <a:p>
            <a:pPr algn="l"/>
            <a:r>
              <a:rPr kumimoji="1" lang="ja-JP" altLang="en-US" dirty="0">
                <a:solidFill>
                  <a:srgbClr val="FFC000"/>
                </a:solidFill>
                <a:latin typeface="メイリオ" panose="020B0604030504040204" pitchFamily="50" charset="-128"/>
                <a:ea typeface="メイリオ" panose="020B0604030504040204" pitchFamily="50" charset="-128"/>
              </a:rPr>
              <a:t>●</a:t>
            </a:r>
          </a:p>
        </p:txBody>
      </p:sp>
      <p:sp>
        <p:nvSpPr>
          <p:cNvPr id="54" name="テキスト ボックス 53">
            <a:extLst>
              <a:ext uri="{FF2B5EF4-FFF2-40B4-BE49-F238E27FC236}">
                <a16:creationId xmlns:a16="http://schemas.microsoft.com/office/drawing/2014/main" id="{668A6BC3-D308-0EB1-E02C-9C2E7EFB2240}"/>
              </a:ext>
            </a:extLst>
          </p:cNvPr>
          <p:cNvSpPr txBox="1"/>
          <p:nvPr/>
        </p:nvSpPr>
        <p:spPr>
          <a:xfrm rot="3925103">
            <a:off x="7413041" y="5073094"/>
            <a:ext cx="364202" cy="369332"/>
          </a:xfrm>
          <a:prstGeom prst="rect">
            <a:avLst/>
          </a:prstGeom>
          <a:noFill/>
        </p:spPr>
        <p:txBody>
          <a:bodyPr wrap="square" rtlCol="0">
            <a:spAutoFit/>
          </a:bodyPr>
          <a:lstStyle/>
          <a:p>
            <a:pPr algn="l"/>
            <a:r>
              <a:rPr kumimoji="1" lang="ja-JP" altLang="en-US" dirty="0">
                <a:solidFill>
                  <a:srgbClr val="FFC000"/>
                </a:solidFill>
                <a:latin typeface="メイリオ" panose="020B0604030504040204" pitchFamily="50" charset="-128"/>
                <a:ea typeface="メイリオ" panose="020B0604030504040204" pitchFamily="50" charset="-128"/>
              </a:rPr>
              <a:t>●</a:t>
            </a:r>
          </a:p>
        </p:txBody>
      </p:sp>
      <p:sp>
        <p:nvSpPr>
          <p:cNvPr id="55" name="テキスト ボックス 54">
            <a:extLst>
              <a:ext uri="{FF2B5EF4-FFF2-40B4-BE49-F238E27FC236}">
                <a16:creationId xmlns:a16="http://schemas.microsoft.com/office/drawing/2014/main" id="{8BF58C0F-5C07-ED1D-91BF-B84F2A1F0BC1}"/>
              </a:ext>
            </a:extLst>
          </p:cNvPr>
          <p:cNvSpPr txBox="1"/>
          <p:nvPr/>
        </p:nvSpPr>
        <p:spPr>
          <a:xfrm rot="3925103">
            <a:off x="8669540" y="3086964"/>
            <a:ext cx="364202" cy="400110"/>
          </a:xfrm>
          <a:prstGeom prst="rect">
            <a:avLst/>
          </a:prstGeom>
          <a:noFill/>
        </p:spPr>
        <p:txBody>
          <a:bodyPr wrap="square" rtlCol="0">
            <a:spAutoFit/>
          </a:bodyPr>
          <a:lstStyle/>
          <a:p>
            <a:pPr algn="l"/>
            <a:r>
              <a:rPr kumimoji="1" lang="ja-JP" altLang="en-US" sz="2000" dirty="0">
                <a:solidFill>
                  <a:srgbClr val="FF0000"/>
                </a:solidFill>
                <a:latin typeface="メイリオ" panose="020B0604030504040204" pitchFamily="50" charset="-128"/>
                <a:ea typeface="メイリオ" panose="020B0604030504040204" pitchFamily="50" charset="-128"/>
              </a:rPr>
              <a:t>●</a:t>
            </a:r>
          </a:p>
        </p:txBody>
      </p:sp>
      <p:cxnSp>
        <p:nvCxnSpPr>
          <p:cNvPr id="57" name="直線コネクタ 56">
            <a:extLst>
              <a:ext uri="{FF2B5EF4-FFF2-40B4-BE49-F238E27FC236}">
                <a16:creationId xmlns:a16="http://schemas.microsoft.com/office/drawing/2014/main" id="{114BFE1F-E704-59C2-3AB9-DFCF84845766}"/>
              </a:ext>
            </a:extLst>
          </p:cNvPr>
          <p:cNvCxnSpPr>
            <a:cxnSpLocks/>
          </p:cNvCxnSpPr>
          <p:nvPr/>
        </p:nvCxnSpPr>
        <p:spPr>
          <a:xfrm>
            <a:off x="8935531" y="3372338"/>
            <a:ext cx="299631" cy="3296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正方形/長方形 58">
            <a:extLst>
              <a:ext uri="{FF2B5EF4-FFF2-40B4-BE49-F238E27FC236}">
                <a16:creationId xmlns:a16="http://schemas.microsoft.com/office/drawing/2014/main" id="{C393EE58-6FEC-09CF-179E-8595BA9B5B87}"/>
              </a:ext>
            </a:extLst>
          </p:cNvPr>
          <p:cNvSpPr/>
          <p:nvPr/>
        </p:nvSpPr>
        <p:spPr>
          <a:xfrm rot="2924164">
            <a:off x="9132142" y="3413630"/>
            <a:ext cx="199885" cy="231763"/>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C000"/>
              </a:solidFill>
            </a:endParaRPr>
          </a:p>
        </p:txBody>
      </p:sp>
      <p:sp>
        <p:nvSpPr>
          <p:cNvPr id="63" name="左中かっこ 62">
            <a:extLst>
              <a:ext uri="{FF2B5EF4-FFF2-40B4-BE49-F238E27FC236}">
                <a16:creationId xmlns:a16="http://schemas.microsoft.com/office/drawing/2014/main" id="{BE396E3F-0FF8-0358-B5EF-D0BEDB925F4A}"/>
              </a:ext>
            </a:extLst>
          </p:cNvPr>
          <p:cNvSpPr/>
          <p:nvPr/>
        </p:nvSpPr>
        <p:spPr>
          <a:xfrm rot="2661425" flipH="1">
            <a:off x="8778059" y="2811326"/>
            <a:ext cx="456553" cy="3489360"/>
          </a:xfrm>
          <a:prstGeom prst="leftBrace">
            <a:avLst>
              <a:gd name="adj1" fmla="val 35869"/>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66" name="直線コネクタ 65">
            <a:extLst>
              <a:ext uri="{FF2B5EF4-FFF2-40B4-BE49-F238E27FC236}">
                <a16:creationId xmlns:a16="http://schemas.microsoft.com/office/drawing/2014/main" id="{27F59F01-9810-EF77-8949-B308E85E28D1}"/>
              </a:ext>
            </a:extLst>
          </p:cNvPr>
          <p:cNvCxnSpPr/>
          <p:nvPr/>
        </p:nvCxnSpPr>
        <p:spPr>
          <a:xfrm>
            <a:off x="6083267" y="6214187"/>
            <a:ext cx="488351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8F5DE857-2A1D-293E-E136-C6A5B505B66F}"/>
              </a:ext>
            </a:extLst>
          </p:cNvPr>
          <p:cNvCxnSpPr/>
          <p:nvPr/>
        </p:nvCxnSpPr>
        <p:spPr>
          <a:xfrm flipV="1">
            <a:off x="6438126" y="2808514"/>
            <a:ext cx="0" cy="366005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矢印: 右 70">
            <a:extLst>
              <a:ext uri="{FF2B5EF4-FFF2-40B4-BE49-F238E27FC236}">
                <a16:creationId xmlns:a16="http://schemas.microsoft.com/office/drawing/2014/main" id="{C17E1AC6-FB23-4C22-FA7E-1572731A8DA3}"/>
              </a:ext>
            </a:extLst>
          </p:cNvPr>
          <p:cNvSpPr/>
          <p:nvPr/>
        </p:nvSpPr>
        <p:spPr>
          <a:xfrm>
            <a:off x="5284009" y="4015464"/>
            <a:ext cx="511679" cy="91558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7AE50526-36F6-41DC-86B1-61AB234DBC47}"/>
              </a:ext>
            </a:extLst>
          </p:cNvPr>
          <p:cNvSpPr/>
          <p:nvPr/>
        </p:nvSpPr>
        <p:spPr>
          <a:xfrm rot="18976423">
            <a:off x="7343069" y="4613301"/>
            <a:ext cx="4790614" cy="5809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800" b="1" dirty="0">
                <a:solidFill>
                  <a:schemeClr val="bg1"/>
                </a:solidFill>
                <a:latin typeface="メイリオ" panose="020B0604030504040204" pitchFamily="50" charset="-128"/>
                <a:ea typeface="メイリオ" panose="020B0604030504040204" pitchFamily="50" charset="-128"/>
              </a:rPr>
              <a:t>射影した点の分散を最大化するような線</a:t>
            </a:r>
          </a:p>
        </p:txBody>
      </p:sp>
      <p:sp>
        <p:nvSpPr>
          <p:cNvPr id="72" name="テキスト ボックス 71">
            <a:extLst>
              <a:ext uri="{FF2B5EF4-FFF2-40B4-BE49-F238E27FC236}">
                <a16:creationId xmlns:a16="http://schemas.microsoft.com/office/drawing/2014/main" id="{1ECE912D-3F8D-2D9D-A71B-915F2AE80792}"/>
              </a:ext>
            </a:extLst>
          </p:cNvPr>
          <p:cNvSpPr txBox="1"/>
          <p:nvPr/>
        </p:nvSpPr>
        <p:spPr>
          <a:xfrm rot="18941663">
            <a:off x="8946853" y="4693327"/>
            <a:ext cx="3215806" cy="707886"/>
          </a:xfrm>
          <a:prstGeom prst="rect">
            <a:avLst/>
          </a:prstGeom>
          <a:noFill/>
        </p:spPr>
        <p:txBody>
          <a:bodyPr wrap="square" rtlCol="0">
            <a:spAutoFit/>
          </a:bodyPr>
          <a:lstStyle/>
          <a:p>
            <a:pPr algn="l"/>
            <a:r>
              <a:rPr kumimoji="1" lang="ja-JP" altLang="en-US" sz="2000" dirty="0">
                <a:latin typeface="メイリオ" panose="020B0604030504040204" pitchFamily="50" charset="-128"/>
                <a:ea typeface="メイリオ" panose="020B0604030504040204" pitchFamily="50" charset="-128"/>
              </a:rPr>
              <a:t>点線上に射影した場合に比較して分散が大きい！</a:t>
            </a:r>
          </a:p>
        </p:txBody>
      </p:sp>
      <p:sp>
        <p:nvSpPr>
          <p:cNvPr id="5" name="テキスト ボックス 4">
            <a:extLst>
              <a:ext uri="{FF2B5EF4-FFF2-40B4-BE49-F238E27FC236}">
                <a16:creationId xmlns:a16="http://schemas.microsoft.com/office/drawing/2014/main" id="{D38DBA74-839F-EBBD-8B46-8EF449EE59A6}"/>
              </a:ext>
            </a:extLst>
          </p:cNvPr>
          <p:cNvSpPr txBox="1"/>
          <p:nvPr/>
        </p:nvSpPr>
        <p:spPr>
          <a:xfrm>
            <a:off x="174702" y="2635074"/>
            <a:ext cx="1210588" cy="400110"/>
          </a:xfrm>
          <a:prstGeom prst="rect">
            <a:avLst/>
          </a:prstGeom>
          <a:solidFill>
            <a:schemeClr val="bg1"/>
          </a:solid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カラメル</a:t>
            </a:r>
          </a:p>
        </p:txBody>
      </p:sp>
      <p:sp>
        <p:nvSpPr>
          <p:cNvPr id="8" name="テキスト ボックス 7">
            <a:extLst>
              <a:ext uri="{FF2B5EF4-FFF2-40B4-BE49-F238E27FC236}">
                <a16:creationId xmlns:a16="http://schemas.microsoft.com/office/drawing/2014/main" id="{615EDE61-89F0-4E99-5B1B-CF1514F80AF6}"/>
              </a:ext>
            </a:extLst>
          </p:cNvPr>
          <p:cNvSpPr txBox="1"/>
          <p:nvPr/>
        </p:nvSpPr>
        <p:spPr>
          <a:xfrm>
            <a:off x="4099513" y="6014132"/>
            <a:ext cx="1467068" cy="400110"/>
          </a:xfrm>
          <a:prstGeom prst="rect">
            <a:avLst/>
          </a:prstGeom>
          <a:solidFill>
            <a:schemeClr val="bg1"/>
          </a:solid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カスタード</a:t>
            </a:r>
          </a:p>
        </p:txBody>
      </p:sp>
      <p:sp>
        <p:nvSpPr>
          <p:cNvPr id="9" name="テキスト ボックス 8">
            <a:extLst>
              <a:ext uri="{FF2B5EF4-FFF2-40B4-BE49-F238E27FC236}">
                <a16:creationId xmlns:a16="http://schemas.microsoft.com/office/drawing/2014/main" id="{34F5A098-5840-000F-EFF3-5AAB5805BFA1}"/>
              </a:ext>
            </a:extLst>
          </p:cNvPr>
          <p:cNvSpPr txBox="1"/>
          <p:nvPr/>
        </p:nvSpPr>
        <p:spPr>
          <a:xfrm>
            <a:off x="10562064" y="6075681"/>
            <a:ext cx="1467068" cy="400110"/>
          </a:xfrm>
          <a:prstGeom prst="rect">
            <a:avLst/>
          </a:prstGeom>
          <a:solidFill>
            <a:schemeClr val="bg1"/>
          </a:solid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カスタード</a:t>
            </a:r>
          </a:p>
        </p:txBody>
      </p:sp>
      <p:sp>
        <p:nvSpPr>
          <p:cNvPr id="10" name="テキスト ボックス 9">
            <a:extLst>
              <a:ext uri="{FF2B5EF4-FFF2-40B4-BE49-F238E27FC236}">
                <a16:creationId xmlns:a16="http://schemas.microsoft.com/office/drawing/2014/main" id="{72D06CEE-CFC8-2CDC-7885-8CB9A2E902B2}"/>
              </a:ext>
            </a:extLst>
          </p:cNvPr>
          <p:cNvSpPr txBox="1"/>
          <p:nvPr/>
        </p:nvSpPr>
        <p:spPr>
          <a:xfrm>
            <a:off x="5709028" y="2635074"/>
            <a:ext cx="1210588" cy="400110"/>
          </a:xfrm>
          <a:prstGeom prst="rect">
            <a:avLst/>
          </a:prstGeom>
          <a:solidFill>
            <a:schemeClr val="bg1"/>
          </a:solid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カラメル</a:t>
            </a:r>
          </a:p>
        </p:txBody>
      </p:sp>
    </p:spTree>
    <p:extLst>
      <p:ext uri="{BB962C8B-B14F-4D97-AF65-F5344CB8AC3E}">
        <p14:creationId xmlns:p14="http://schemas.microsoft.com/office/powerpoint/2010/main" val="10661625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図 18">
            <a:extLst>
              <a:ext uri="{FF2B5EF4-FFF2-40B4-BE49-F238E27FC236}">
                <a16:creationId xmlns:a16="http://schemas.microsoft.com/office/drawing/2014/main" id="{5445367E-C05B-46AF-9FD2-96128EAE073D}"/>
              </a:ext>
            </a:extLst>
          </p:cNvPr>
          <p:cNvPicPr>
            <a:picLocks noChangeAspect="1"/>
          </p:cNvPicPr>
          <p:nvPr/>
        </p:nvPicPr>
        <p:blipFill>
          <a:blip r:embed="rId2"/>
          <a:stretch>
            <a:fillRect/>
          </a:stretch>
        </p:blipFill>
        <p:spPr>
          <a:xfrm>
            <a:off x="551052" y="3005657"/>
            <a:ext cx="4048125" cy="3571875"/>
          </a:xfrm>
          <a:prstGeom prst="rect">
            <a:avLst/>
          </a:prstGeom>
        </p:spPr>
      </p:pic>
      <p:sp>
        <p:nvSpPr>
          <p:cNvPr id="2" name="テキスト ボックス 1">
            <a:extLst>
              <a:ext uri="{FF2B5EF4-FFF2-40B4-BE49-F238E27FC236}">
                <a16:creationId xmlns:a16="http://schemas.microsoft.com/office/drawing/2014/main" id="{F14071F3-BBC9-4763-8FD2-3E86DDC7A59E}"/>
              </a:ext>
            </a:extLst>
          </p:cNvPr>
          <p:cNvSpPr txBox="1"/>
          <p:nvPr/>
        </p:nvSpPr>
        <p:spPr>
          <a:xfrm>
            <a:off x="432346" y="250435"/>
            <a:ext cx="7160935" cy="584775"/>
          </a:xfrm>
          <a:prstGeom prst="rect">
            <a:avLst/>
          </a:prstGeom>
          <a:noFill/>
        </p:spPr>
        <p:txBody>
          <a:bodyPr wrap="none" rtlCol="0">
            <a:spAutoFit/>
          </a:bodyPr>
          <a:lstStyle/>
          <a:p>
            <a:pPr algn="l"/>
            <a:r>
              <a:rPr kumimoji="1" lang="ja-JP" altLang="en-US" sz="3200" b="1" dirty="0">
                <a:latin typeface="メイリオ" panose="020B0604030504040204" pitchFamily="50" charset="-128"/>
                <a:ea typeface="メイリオ" panose="020B0604030504040204" pitchFamily="50" charset="-128"/>
              </a:rPr>
              <a:t>射影した点の分散最大化を定式化する</a:t>
            </a:r>
          </a:p>
        </p:txBody>
      </p: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3F971BDF-B9BC-4770-8612-853EDF9550C1}"/>
                  </a:ext>
                </a:extLst>
              </p:cNvPr>
              <p:cNvSpPr txBox="1"/>
              <p:nvPr/>
            </p:nvSpPr>
            <p:spPr>
              <a:xfrm>
                <a:off x="1841502" y="5068593"/>
                <a:ext cx="389466" cy="27699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b="1" i="1">
                              <a:latin typeface="Cambria Math" panose="02040503050406030204" pitchFamily="18" charset="0"/>
                              <a:ea typeface="メイリオ" panose="020B0604030504040204" pitchFamily="50" charset="-128"/>
                            </a:rPr>
                          </m:ctrlPr>
                        </m:sSubPr>
                        <m:e>
                          <m:r>
                            <a:rPr kumimoji="1" lang="en-US" altLang="ja-JP" b="1" i="1">
                              <a:latin typeface="Cambria Math" panose="02040503050406030204" pitchFamily="18" charset="0"/>
                              <a:ea typeface="メイリオ" panose="020B0604030504040204" pitchFamily="50" charset="-128"/>
                            </a:rPr>
                            <m:t>𝒂</m:t>
                          </m:r>
                          <m:r>
                            <a:rPr kumimoji="1" lang="en-US" altLang="ja-JP" b="1" i="1">
                              <a:latin typeface="Cambria Math" panose="02040503050406030204" pitchFamily="18" charset="0"/>
                              <a:ea typeface="メイリオ" panose="020B0604030504040204" pitchFamily="50" charset="-128"/>
                            </a:rPr>
                            <m:t>′</m:t>
                          </m:r>
                        </m:e>
                        <m:sub>
                          <m:r>
                            <a:rPr kumimoji="1" lang="en-US" altLang="ja-JP" b="1" i="1">
                              <a:latin typeface="Cambria Math" panose="02040503050406030204" pitchFamily="18" charset="0"/>
                              <a:ea typeface="メイリオ" panose="020B0604030504040204" pitchFamily="50" charset="-128"/>
                            </a:rPr>
                            <m:t>𝟑</m:t>
                          </m:r>
                        </m:sub>
                      </m:sSub>
                    </m:oMath>
                  </m:oMathPara>
                </a14:m>
                <a:endParaRPr kumimoji="1" lang="ja-JP" altLang="en-US" b="1" dirty="0">
                  <a:latin typeface="メイリオ" panose="020B0604030504040204" pitchFamily="50" charset="-128"/>
                  <a:ea typeface="メイリオ" panose="020B0604030504040204" pitchFamily="50" charset="-128"/>
                </a:endParaRPr>
              </a:p>
            </p:txBody>
          </p:sp>
        </mc:Choice>
        <mc:Fallback xmlns="">
          <p:sp>
            <p:nvSpPr>
              <p:cNvPr id="20" name="テキスト ボックス 19">
                <a:extLst>
                  <a:ext uri="{FF2B5EF4-FFF2-40B4-BE49-F238E27FC236}">
                    <a16:creationId xmlns:a16="http://schemas.microsoft.com/office/drawing/2014/main" id="{3F971BDF-B9BC-4770-8612-853EDF9550C1}"/>
                  </a:ext>
                </a:extLst>
              </p:cNvPr>
              <p:cNvSpPr txBox="1">
                <a:spLocks noRot="1" noChangeAspect="1" noMove="1" noResize="1" noEditPoints="1" noAdjustHandles="1" noChangeArrowheads="1" noChangeShapeType="1" noTextEdit="1"/>
              </p:cNvSpPr>
              <p:nvPr/>
            </p:nvSpPr>
            <p:spPr>
              <a:xfrm>
                <a:off x="1841502" y="5068593"/>
                <a:ext cx="389466" cy="276999"/>
              </a:xfrm>
              <a:prstGeom prst="rect">
                <a:avLst/>
              </a:prstGeom>
              <a:blipFill>
                <a:blip r:embed="rId3"/>
                <a:stretch>
                  <a:fillRect l="-12500" t="-6522" r="-4688" b="-1087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021467E7-8947-4611-9AFA-A7D5BFC62CBA}"/>
                  </a:ext>
                </a:extLst>
              </p:cNvPr>
              <p:cNvSpPr txBox="1"/>
              <p:nvPr/>
            </p:nvSpPr>
            <p:spPr>
              <a:xfrm>
                <a:off x="2505889" y="4890337"/>
                <a:ext cx="389466" cy="27699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b="1" i="1">
                              <a:latin typeface="Cambria Math" panose="02040503050406030204" pitchFamily="18" charset="0"/>
                              <a:ea typeface="メイリオ" panose="020B0604030504040204" pitchFamily="50" charset="-128"/>
                            </a:rPr>
                          </m:ctrlPr>
                        </m:sSubPr>
                        <m:e>
                          <m:r>
                            <a:rPr kumimoji="1" lang="en-US" altLang="ja-JP" b="1" i="1">
                              <a:latin typeface="Cambria Math" panose="02040503050406030204" pitchFamily="18" charset="0"/>
                              <a:ea typeface="メイリオ" panose="020B0604030504040204" pitchFamily="50" charset="-128"/>
                            </a:rPr>
                            <m:t>𝒂</m:t>
                          </m:r>
                          <m:r>
                            <a:rPr kumimoji="1" lang="en-US" altLang="ja-JP" b="1" i="1">
                              <a:latin typeface="Cambria Math" panose="02040503050406030204" pitchFamily="18" charset="0"/>
                              <a:ea typeface="メイリオ" panose="020B0604030504040204" pitchFamily="50" charset="-128"/>
                            </a:rPr>
                            <m:t>′</m:t>
                          </m:r>
                        </m:e>
                        <m:sub>
                          <m:r>
                            <a:rPr kumimoji="1" lang="en-US" altLang="ja-JP" b="1" i="1">
                              <a:latin typeface="Cambria Math" panose="02040503050406030204" pitchFamily="18" charset="0"/>
                              <a:ea typeface="メイリオ" panose="020B0604030504040204" pitchFamily="50" charset="-128"/>
                            </a:rPr>
                            <m:t>𝟐</m:t>
                          </m:r>
                        </m:sub>
                      </m:sSub>
                    </m:oMath>
                  </m:oMathPara>
                </a14:m>
                <a:endParaRPr kumimoji="1" lang="ja-JP" altLang="en-US" b="1" dirty="0">
                  <a:latin typeface="メイリオ" panose="020B0604030504040204" pitchFamily="50" charset="-128"/>
                  <a:ea typeface="メイリオ" panose="020B0604030504040204" pitchFamily="50" charset="-128"/>
                </a:endParaRPr>
              </a:p>
            </p:txBody>
          </p:sp>
        </mc:Choice>
        <mc:Fallback xmlns="">
          <p:sp>
            <p:nvSpPr>
              <p:cNvPr id="41" name="テキスト ボックス 40">
                <a:extLst>
                  <a:ext uri="{FF2B5EF4-FFF2-40B4-BE49-F238E27FC236}">
                    <a16:creationId xmlns:a16="http://schemas.microsoft.com/office/drawing/2014/main" id="{021467E7-8947-4611-9AFA-A7D5BFC62CBA}"/>
                  </a:ext>
                </a:extLst>
              </p:cNvPr>
              <p:cNvSpPr txBox="1">
                <a:spLocks noRot="1" noChangeAspect="1" noMove="1" noResize="1" noEditPoints="1" noAdjustHandles="1" noChangeArrowheads="1" noChangeShapeType="1" noTextEdit="1"/>
              </p:cNvSpPr>
              <p:nvPr/>
            </p:nvSpPr>
            <p:spPr>
              <a:xfrm>
                <a:off x="2505889" y="4890337"/>
                <a:ext cx="389466" cy="276999"/>
              </a:xfrm>
              <a:prstGeom prst="rect">
                <a:avLst/>
              </a:prstGeom>
              <a:blipFill>
                <a:blip r:embed="rId4"/>
                <a:stretch>
                  <a:fillRect l="-12500" t="-8696" r="-4688" b="-1087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D0868CAF-62D5-458A-AAF7-B73FF9CB189D}"/>
                  </a:ext>
                </a:extLst>
              </p:cNvPr>
              <p:cNvSpPr txBox="1"/>
              <p:nvPr/>
            </p:nvSpPr>
            <p:spPr>
              <a:xfrm>
                <a:off x="3243149" y="3854422"/>
                <a:ext cx="389466" cy="27699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b="1" i="1">
                              <a:latin typeface="Cambria Math" panose="02040503050406030204" pitchFamily="18" charset="0"/>
                              <a:ea typeface="メイリオ" panose="020B0604030504040204" pitchFamily="50" charset="-128"/>
                            </a:rPr>
                          </m:ctrlPr>
                        </m:sSubPr>
                        <m:e>
                          <m:r>
                            <a:rPr kumimoji="1" lang="en-US" altLang="ja-JP" b="1" i="1">
                              <a:latin typeface="Cambria Math" panose="02040503050406030204" pitchFamily="18" charset="0"/>
                              <a:ea typeface="メイリオ" panose="020B0604030504040204" pitchFamily="50" charset="-128"/>
                            </a:rPr>
                            <m:t>𝒂</m:t>
                          </m:r>
                          <m:r>
                            <a:rPr kumimoji="1" lang="en-US" altLang="ja-JP" b="1" i="1">
                              <a:latin typeface="Cambria Math" panose="02040503050406030204" pitchFamily="18" charset="0"/>
                              <a:ea typeface="メイリオ" panose="020B0604030504040204" pitchFamily="50" charset="-128"/>
                            </a:rPr>
                            <m:t>′</m:t>
                          </m:r>
                        </m:e>
                        <m:sub>
                          <m:r>
                            <a:rPr kumimoji="1" lang="en-US" altLang="ja-JP" b="1" i="1">
                              <a:latin typeface="Cambria Math" panose="02040503050406030204" pitchFamily="18" charset="0"/>
                              <a:ea typeface="メイリオ" panose="020B0604030504040204" pitchFamily="50" charset="-128"/>
                            </a:rPr>
                            <m:t>𝟏</m:t>
                          </m:r>
                        </m:sub>
                      </m:sSub>
                    </m:oMath>
                  </m:oMathPara>
                </a14:m>
                <a:endParaRPr kumimoji="1" lang="ja-JP" altLang="en-US" b="1" dirty="0">
                  <a:latin typeface="メイリオ" panose="020B0604030504040204" pitchFamily="50" charset="-128"/>
                  <a:ea typeface="メイリオ" panose="020B0604030504040204" pitchFamily="50" charset="-128"/>
                </a:endParaRPr>
              </a:p>
            </p:txBody>
          </p:sp>
        </mc:Choice>
        <mc:Fallback xmlns="">
          <p:sp>
            <p:nvSpPr>
              <p:cNvPr id="42" name="テキスト ボックス 41">
                <a:extLst>
                  <a:ext uri="{FF2B5EF4-FFF2-40B4-BE49-F238E27FC236}">
                    <a16:creationId xmlns:a16="http://schemas.microsoft.com/office/drawing/2014/main" id="{D0868CAF-62D5-458A-AAF7-B73FF9CB189D}"/>
                  </a:ext>
                </a:extLst>
              </p:cNvPr>
              <p:cNvSpPr txBox="1">
                <a:spLocks noRot="1" noChangeAspect="1" noMove="1" noResize="1" noEditPoints="1" noAdjustHandles="1" noChangeArrowheads="1" noChangeShapeType="1" noTextEdit="1"/>
              </p:cNvSpPr>
              <p:nvPr/>
            </p:nvSpPr>
            <p:spPr>
              <a:xfrm>
                <a:off x="3243149" y="3854422"/>
                <a:ext cx="389466" cy="276999"/>
              </a:xfrm>
              <a:prstGeom prst="rect">
                <a:avLst/>
              </a:prstGeom>
              <a:blipFill>
                <a:blip r:embed="rId5"/>
                <a:stretch>
                  <a:fillRect l="-12500" t="-6522" r="-4688" b="-10870"/>
                </a:stretch>
              </a:blipFill>
            </p:spPr>
            <p:txBody>
              <a:bodyPr/>
              <a:lstStyle/>
              <a:p>
                <a:r>
                  <a:rPr lang="ja-JP" altLang="en-US">
                    <a:noFill/>
                  </a:rPr>
                  <a:t> </a:t>
                </a:r>
              </a:p>
            </p:txBody>
          </p:sp>
        </mc:Fallback>
      </mc:AlternateContent>
      <p:sp>
        <p:nvSpPr>
          <p:cNvPr id="22" name="テキスト ボックス 21">
            <a:extLst>
              <a:ext uri="{FF2B5EF4-FFF2-40B4-BE49-F238E27FC236}">
                <a16:creationId xmlns:a16="http://schemas.microsoft.com/office/drawing/2014/main" id="{B048435E-6E81-4464-A950-389066EB90E3}"/>
              </a:ext>
            </a:extLst>
          </p:cNvPr>
          <p:cNvSpPr txBox="1"/>
          <p:nvPr/>
        </p:nvSpPr>
        <p:spPr>
          <a:xfrm rot="18905915">
            <a:off x="3268605" y="4072016"/>
            <a:ext cx="338554" cy="276999"/>
          </a:xfrm>
          <a:prstGeom prst="rect">
            <a:avLst/>
          </a:prstGeom>
          <a:noFill/>
        </p:spPr>
        <p:txBody>
          <a:bodyPr wrap="none" rtlCol="0">
            <a:spAutoFit/>
          </a:bodyPr>
          <a:lstStyle/>
          <a:p>
            <a:pPr algn="l"/>
            <a:r>
              <a:rPr kumimoji="1" lang="ja-JP" altLang="en-US" sz="1200" dirty="0">
                <a:latin typeface="メイリオ" panose="020B0604030504040204" pitchFamily="50" charset="-128"/>
                <a:ea typeface="メイリオ" panose="020B0604030504040204" pitchFamily="50" charset="-128"/>
              </a:rPr>
              <a:t>□</a:t>
            </a:r>
          </a:p>
        </p:txBody>
      </p:sp>
      <p:sp>
        <p:nvSpPr>
          <p:cNvPr id="43" name="テキスト ボックス 42">
            <a:extLst>
              <a:ext uri="{FF2B5EF4-FFF2-40B4-BE49-F238E27FC236}">
                <a16:creationId xmlns:a16="http://schemas.microsoft.com/office/drawing/2014/main" id="{31CE72F3-C2D8-47FB-8E12-7349F8B0DAC1}"/>
              </a:ext>
            </a:extLst>
          </p:cNvPr>
          <p:cNvSpPr txBox="1"/>
          <p:nvPr/>
        </p:nvSpPr>
        <p:spPr>
          <a:xfrm rot="18905915">
            <a:off x="2121324" y="5107931"/>
            <a:ext cx="338554" cy="276999"/>
          </a:xfrm>
          <a:prstGeom prst="rect">
            <a:avLst/>
          </a:prstGeom>
          <a:noFill/>
        </p:spPr>
        <p:txBody>
          <a:bodyPr wrap="none" rtlCol="0">
            <a:spAutoFit/>
          </a:bodyPr>
          <a:lstStyle/>
          <a:p>
            <a:pPr algn="l"/>
            <a:r>
              <a:rPr kumimoji="1" lang="ja-JP" altLang="en-US" sz="1200" dirty="0">
                <a:latin typeface="メイリオ" panose="020B0604030504040204" pitchFamily="50" charset="-128"/>
                <a:ea typeface="メイリオ" panose="020B0604030504040204" pitchFamily="50" charset="-128"/>
              </a:rPr>
              <a:t>□</a:t>
            </a:r>
          </a:p>
        </p:txBody>
      </p:sp>
      <p:sp>
        <p:nvSpPr>
          <p:cNvPr id="44" name="テキスト ボックス 43">
            <a:extLst>
              <a:ext uri="{FF2B5EF4-FFF2-40B4-BE49-F238E27FC236}">
                <a16:creationId xmlns:a16="http://schemas.microsoft.com/office/drawing/2014/main" id="{F221DD75-8C4D-47C9-A658-DB2D00C40EE0}"/>
              </a:ext>
            </a:extLst>
          </p:cNvPr>
          <p:cNvSpPr txBox="1"/>
          <p:nvPr/>
        </p:nvSpPr>
        <p:spPr>
          <a:xfrm rot="18905915">
            <a:off x="2396245" y="4712501"/>
            <a:ext cx="338554" cy="276999"/>
          </a:xfrm>
          <a:prstGeom prst="rect">
            <a:avLst/>
          </a:prstGeom>
          <a:noFill/>
        </p:spPr>
        <p:txBody>
          <a:bodyPr wrap="none" rtlCol="0">
            <a:spAutoFit/>
          </a:bodyPr>
          <a:lstStyle/>
          <a:p>
            <a:pPr algn="l"/>
            <a:r>
              <a:rPr kumimoji="1" lang="ja-JP" altLang="en-US" sz="1200" dirty="0">
                <a:latin typeface="メイリオ" panose="020B0604030504040204" pitchFamily="50" charset="-128"/>
                <a:ea typeface="メイリオ" panose="020B0604030504040204" pitchFamily="50" charset="-128"/>
              </a:rPr>
              <a:t>□</a:t>
            </a:r>
          </a:p>
        </p:txBody>
      </p:sp>
      <p:sp>
        <p:nvSpPr>
          <p:cNvPr id="27" name="テキスト ボックス 26">
            <a:extLst>
              <a:ext uri="{FF2B5EF4-FFF2-40B4-BE49-F238E27FC236}">
                <a16:creationId xmlns:a16="http://schemas.microsoft.com/office/drawing/2014/main" id="{84B43FC1-581B-4AFA-B11F-E8F602D22282}"/>
              </a:ext>
            </a:extLst>
          </p:cNvPr>
          <p:cNvSpPr txBox="1"/>
          <p:nvPr/>
        </p:nvSpPr>
        <p:spPr>
          <a:xfrm>
            <a:off x="2739615" y="4151110"/>
            <a:ext cx="338554" cy="276999"/>
          </a:xfrm>
          <a:prstGeom prst="rect">
            <a:avLst/>
          </a:prstGeom>
          <a:noFill/>
        </p:spPr>
        <p:txBody>
          <a:bodyPr wrap="none" rtlCol="0">
            <a:spAutoFit/>
          </a:bodyPr>
          <a:lstStyle/>
          <a:p>
            <a:pPr algn="l"/>
            <a:r>
              <a:rPr kumimoji="1" lang="ja-JP" altLang="en-US" sz="1200" dirty="0">
                <a:latin typeface="メイリオ" panose="020B0604030504040204" pitchFamily="50" charset="-128"/>
                <a:ea typeface="メイリオ" panose="020B0604030504040204" pitchFamily="50" charset="-128"/>
              </a:rPr>
              <a:t>→</a:t>
            </a:r>
          </a:p>
        </p:txBody>
      </p:sp>
      <p:sp>
        <p:nvSpPr>
          <p:cNvPr id="47" name="テキスト ボックス 46">
            <a:extLst>
              <a:ext uri="{FF2B5EF4-FFF2-40B4-BE49-F238E27FC236}">
                <a16:creationId xmlns:a16="http://schemas.microsoft.com/office/drawing/2014/main" id="{F905A385-61D0-4875-828C-E8A0E10E5C12}"/>
              </a:ext>
            </a:extLst>
          </p:cNvPr>
          <p:cNvSpPr txBox="1"/>
          <p:nvPr/>
        </p:nvSpPr>
        <p:spPr>
          <a:xfrm>
            <a:off x="1752356" y="4069720"/>
            <a:ext cx="338554" cy="276999"/>
          </a:xfrm>
          <a:prstGeom prst="rect">
            <a:avLst/>
          </a:prstGeom>
          <a:noFill/>
        </p:spPr>
        <p:txBody>
          <a:bodyPr wrap="none" rtlCol="0">
            <a:spAutoFit/>
          </a:bodyPr>
          <a:lstStyle/>
          <a:p>
            <a:pPr algn="l"/>
            <a:r>
              <a:rPr kumimoji="1" lang="ja-JP" altLang="en-US" sz="1200" dirty="0">
                <a:latin typeface="メイリオ" panose="020B0604030504040204" pitchFamily="50" charset="-128"/>
                <a:ea typeface="メイリオ" panose="020B0604030504040204" pitchFamily="50" charset="-128"/>
              </a:rPr>
              <a:t>→</a:t>
            </a:r>
          </a:p>
        </p:txBody>
      </p:sp>
      <p:sp>
        <p:nvSpPr>
          <p:cNvPr id="48" name="テキスト ボックス 47">
            <a:extLst>
              <a:ext uri="{FF2B5EF4-FFF2-40B4-BE49-F238E27FC236}">
                <a16:creationId xmlns:a16="http://schemas.microsoft.com/office/drawing/2014/main" id="{632FE1E2-3584-45DC-B609-C80FF7CAC448}"/>
              </a:ext>
            </a:extLst>
          </p:cNvPr>
          <p:cNvSpPr txBox="1"/>
          <p:nvPr/>
        </p:nvSpPr>
        <p:spPr>
          <a:xfrm>
            <a:off x="3533105" y="4255343"/>
            <a:ext cx="338554" cy="276999"/>
          </a:xfrm>
          <a:prstGeom prst="rect">
            <a:avLst/>
          </a:prstGeom>
          <a:noFill/>
        </p:spPr>
        <p:txBody>
          <a:bodyPr wrap="none" rtlCol="0">
            <a:spAutoFit/>
          </a:bodyPr>
          <a:lstStyle/>
          <a:p>
            <a:pPr algn="l"/>
            <a:r>
              <a:rPr kumimoji="1" lang="ja-JP" altLang="en-US" sz="1200" dirty="0">
                <a:latin typeface="メイリオ" panose="020B0604030504040204" pitchFamily="50" charset="-128"/>
                <a:ea typeface="メイリオ" panose="020B0604030504040204" pitchFamily="50" charset="-128"/>
              </a:rPr>
              <a:t>→</a:t>
            </a:r>
          </a:p>
        </p:txBody>
      </p:sp>
      <p:sp>
        <p:nvSpPr>
          <p:cNvPr id="50" name="テキスト ボックス 49">
            <a:extLst>
              <a:ext uri="{FF2B5EF4-FFF2-40B4-BE49-F238E27FC236}">
                <a16:creationId xmlns:a16="http://schemas.microsoft.com/office/drawing/2014/main" id="{02A03439-7528-404C-B71D-2F119ADADEF6}"/>
              </a:ext>
            </a:extLst>
          </p:cNvPr>
          <p:cNvSpPr txBox="1"/>
          <p:nvPr/>
        </p:nvSpPr>
        <p:spPr>
          <a:xfrm>
            <a:off x="2276173" y="5431432"/>
            <a:ext cx="338554" cy="276999"/>
          </a:xfrm>
          <a:prstGeom prst="rect">
            <a:avLst/>
          </a:prstGeom>
          <a:noFill/>
        </p:spPr>
        <p:txBody>
          <a:bodyPr wrap="none" rtlCol="0">
            <a:spAutoFit/>
          </a:bodyPr>
          <a:lstStyle/>
          <a:p>
            <a:pPr algn="l"/>
            <a:r>
              <a:rPr kumimoji="1" lang="ja-JP" altLang="en-US" sz="1200" dirty="0">
                <a:latin typeface="メイリオ" panose="020B0604030504040204" pitchFamily="50" charset="-128"/>
                <a:ea typeface="メイリオ" panose="020B0604030504040204" pitchFamily="50" charset="-128"/>
              </a:rPr>
              <a:t>→</a:t>
            </a:r>
          </a:p>
        </p:txBody>
      </p:sp>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5740B244-6BA7-4510-AC70-F33CCD789398}"/>
                  </a:ext>
                </a:extLst>
              </p:cNvPr>
              <p:cNvSpPr txBox="1"/>
              <p:nvPr/>
            </p:nvSpPr>
            <p:spPr>
              <a:xfrm>
                <a:off x="380680" y="2426507"/>
                <a:ext cx="4846237" cy="646331"/>
              </a:xfrm>
              <a:prstGeom prst="rect">
                <a:avLst/>
              </a:prstGeom>
              <a:noFill/>
            </p:spPr>
            <p:txBody>
              <a:bodyPr wrap="square" rtlCol="0">
                <a:spAutoFit/>
              </a:bodyPr>
              <a:lstStyle/>
              <a:p>
                <a14:m>
                  <m:oMath xmlns:m="http://schemas.openxmlformats.org/officeDocument/2006/math">
                    <m:sSub>
                      <m:sSubPr>
                        <m:ctrlPr>
                          <a:rPr kumimoji="1" lang="en-US" altLang="ja-JP" i="1">
                            <a:latin typeface="Cambria Math" panose="02040503050406030204" pitchFamily="18" charset="0"/>
                            <a:ea typeface="メイリオ" panose="020B0604030504040204" pitchFamily="50" charset="-128"/>
                          </a:rPr>
                        </m:ctrlPr>
                      </m:sSubPr>
                      <m:e>
                        <m:acc>
                          <m:accPr>
                            <m:chr m:val="⃗"/>
                            <m:ctrlPr>
                              <a:rPr kumimoji="1" lang="en-US" altLang="ja-JP" i="1">
                                <a:latin typeface="Cambria Math" panose="02040503050406030204" pitchFamily="18" charset="0"/>
                                <a:ea typeface="メイリオ" panose="020B0604030504040204" pitchFamily="50" charset="-128"/>
                              </a:rPr>
                            </m:ctrlPr>
                          </m:accPr>
                          <m:e>
                            <m:r>
                              <a:rPr kumimoji="1" lang="en-US" altLang="ja-JP" i="1">
                                <a:latin typeface="Cambria Math" panose="02040503050406030204" pitchFamily="18" charset="0"/>
                                <a:ea typeface="メイリオ" panose="020B0604030504040204" pitchFamily="50" charset="-128"/>
                              </a:rPr>
                              <m:t>𝑎</m:t>
                            </m:r>
                          </m:e>
                        </m:acc>
                      </m:e>
                      <m:sub>
                        <m:r>
                          <a:rPr kumimoji="1" lang="en-US" altLang="ja-JP" i="1">
                            <a:latin typeface="Cambria Math" panose="02040503050406030204" pitchFamily="18" charset="0"/>
                            <a:ea typeface="メイリオ" panose="020B0604030504040204" pitchFamily="50" charset="-128"/>
                          </a:rPr>
                          <m:t>1</m:t>
                        </m:r>
                      </m:sub>
                    </m:sSub>
                    <m:r>
                      <a:rPr kumimoji="1" lang="en-US" altLang="ja-JP" i="1">
                        <a:latin typeface="Cambria Math" panose="02040503050406030204" pitchFamily="18" charset="0"/>
                        <a:ea typeface="メイリオ" panose="020B0604030504040204" pitchFamily="50" charset="-128"/>
                      </a:rPr>
                      <m:t>,</m:t>
                    </m:r>
                    <m:sSub>
                      <m:sSubPr>
                        <m:ctrlPr>
                          <a:rPr kumimoji="1" lang="en-US" altLang="ja-JP" i="1">
                            <a:latin typeface="Cambria Math" panose="02040503050406030204" pitchFamily="18" charset="0"/>
                            <a:ea typeface="メイリオ" panose="020B0604030504040204" pitchFamily="50" charset="-128"/>
                          </a:rPr>
                        </m:ctrlPr>
                      </m:sSubPr>
                      <m:e>
                        <m:acc>
                          <m:accPr>
                            <m:chr m:val="⃗"/>
                            <m:ctrlPr>
                              <a:rPr kumimoji="1" lang="en-US" altLang="ja-JP" i="1">
                                <a:latin typeface="Cambria Math" panose="02040503050406030204" pitchFamily="18" charset="0"/>
                                <a:ea typeface="メイリオ" panose="020B0604030504040204" pitchFamily="50" charset="-128"/>
                              </a:rPr>
                            </m:ctrlPr>
                          </m:accPr>
                          <m:e>
                            <m:r>
                              <a:rPr kumimoji="1" lang="en-US" altLang="ja-JP" i="1">
                                <a:latin typeface="Cambria Math" panose="02040503050406030204" pitchFamily="18" charset="0"/>
                                <a:ea typeface="メイリオ" panose="020B0604030504040204" pitchFamily="50" charset="-128"/>
                              </a:rPr>
                              <m:t>𝑎</m:t>
                            </m:r>
                          </m:e>
                        </m:acc>
                      </m:e>
                      <m:sub>
                        <m:r>
                          <a:rPr kumimoji="1" lang="en-US" altLang="ja-JP" i="1">
                            <a:latin typeface="Cambria Math" panose="02040503050406030204" pitchFamily="18" charset="0"/>
                            <a:ea typeface="メイリオ" panose="020B0604030504040204" pitchFamily="50" charset="-128"/>
                          </a:rPr>
                          <m:t>2</m:t>
                        </m:r>
                      </m:sub>
                    </m:sSub>
                    <m:r>
                      <a:rPr kumimoji="1" lang="en-US" altLang="ja-JP" i="1">
                        <a:latin typeface="Cambria Math" panose="02040503050406030204" pitchFamily="18" charset="0"/>
                        <a:ea typeface="メイリオ" panose="020B0604030504040204" pitchFamily="50" charset="-128"/>
                      </a:rPr>
                      <m:t>,</m:t>
                    </m:r>
                    <m:sSub>
                      <m:sSubPr>
                        <m:ctrlPr>
                          <a:rPr kumimoji="1" lang="en-US" altLang="ja-JP" i="1">
                            <a:latin typeface="Cambria Math" panose="02040503050406030204" pitchFamily="18" charset="0"/>
                            <a:ea typeface="メイリオ" panose="020B0604030504040204" pitchFamily="50" charset="-128"/>
                          </a:rPr>
                        </m:ctrlPr>
                      </m:sSubPr>
                      <m:e>
                        <m:acc>
                          <m:accPr>
                            <m:chr m:val="⃗"/>
                            <m:ctrlPr>
                              <a:rPr kumimoji="1" lang="en-US" altLang="ja-JP" i="1">
                                <a:latin typeface="Cambria Math" panose="02040503050406030204" pitchFamily="18" charset="0"/>
                                <a:ea typeface="メイリオ" panose="020B0604030504040204" pitchFamily="50" charset="-128"/>
                              </a:rPr>
                            </m:ctrlPr>
                          </m:accPr>
                          <m:e>
                            <m:r>
                              <a:rPr kumimoji="1" lang="en-US" altLang="ja-JP" i="1">
                                <a:latin typeface="Cambria Math" panose="02040503050406030204" pitchFamily="18" charset="0"/>
                                <a:ea typeface="メイリオ" panose="020B0604030504040204" pitchFamily="50" charset="-128"/>
                              </a:rPr>
                              <m:t>𝑎</m:t>
                            </m:r>
                          </m:e>
                        </m:acc>
                      </m:e>
                      <m:sub>
                        <m:r>
                          <a:rPr kumimoji="1" lang="en-US" altLang="ja-JP" i="1">
                            <a:latin typeface="Cambria Math" panose="02040503050406030204" pitchFamily="18" charset="0"/>
                            <a:ea typeface="メイリオ" panose="020B0604030504040204" pitchFamily="50" charset="-128"/>
                          </a:rPr>
                          <m:t>3</m:t>
                        </m:r>
                      </m:sub>
                    </m:sSub>
                  </m:oMath>
                </a14:m>
                <a:r>
                  <a:rPr kumimoji="1" lang="ja-JP" altLang="en-US" dirty="0">
                    <a:latin typeface="メイリオ" panose="020B0604030504040204" pitchFamily="50" charset="-128"/>
                    <a:ea typeface="メイリオ" panose="020B0604030504040204" pitchFamily="50" charset="-128"/>
                  </a:rPr>
                  <a:t>を単位ベクトル：</a:t>
                </a:r>
                <a14:m>
                  <m:oMath xmlns:m="http://schemas.openxmlformats.org/officeDocument/2006/math">
                    <m:acc>
                      <m:accPr>
                        <m:chr m:val="⃗"/>
                        <m:ctrlPr>
                          <a:rPr kumimoji="1" lang="ja-JP" altLang="en-US" i="1">
                            <a:latin typeface="Cambria Math" panose="02040503050406030204" pitchFamily="18" charset="0"/>
                            <a:ea typeface="メイリオ" panose="020B0604030504040204" pitchFamily="50" charset="-128"/>
                          </a:rPr>
                        </m:ctrlPr>
                      </m:accPr>
                      <m:e>
                        <m:r>
                          <a:rPr kumimoji="1" lang="en-US" altLang="ja-JP" i="1">
                            <a:latin typeface="Cambria Math" panose="02040503050406030204" pitchFamily="18" charset="0"/>
                            <a:ea typeface="メイリオ" panose="020B0604030504040204" pitchFamily="50" charset="-128"/>
                          </a:rPr>
                          <m:t>𝑒</m:t>
                        </m:r>
                      </m:e>
                    </m:acc>
                    <m:r>
                      <a:rPr kumimoji="1" lang="en-US" altLang="ja-JP" i="1">
                        <a:latin typeface="Cambria Math" panose="02040503050406030204" pitchFamily="18" charset="0"/>
                        <a:ea typeface="メイリオ" panose="020B0604030504040204" pitchFamily="50" charset="-128"/>
                      </a:rPr>
                      <m:t>(</m:t>
                    </m:r>
                    <m:r>
                      <a:rPr kumimoji="1" lang="en-US" altLang="ja-JP" i="1">
                        <a:latin typeface="Cambria Math" panose="02040503050406030204" pitchFamily="18" charset="0"/>
                        <a:ea typeface="メイリオ" panose="020B0604030504040204" pitchFamily="50" charset="-128"/>
                      </a:rPr>
                      <m:t>𝑥</m:t>
                    </m:r>
                    <m:r>
                      <a:rPr kumimoji="1" lang="en-US" altLang="ja-JP" i="1">
                        <a:latin typeface="Cambria Math" panose="02040503050406030204" pitchFamily="18" charset="0"/>
                        <a:ea typeface="メイリオ" panose="020B0604030504040204" pitchFamily="50" charset="-128"/>
                      </a:rPr>
                      <m:t>,</m:t>
                    </m:r>
                    <m:r>
                      <a:rPr kumimoji="1" lang="en-US" altLang="ja-JP" i="1">
                        <a:latin typeface="Cambria Math" panose="02040503050406030204" pitchFamily="18" charset="0"/>
                        <a:ea typeface="メイリオ" panose="020B0604030504040204" pitchFamily="50" charset="-128"/>
                      </a:rPr>
                      <m:t>𝑦</m:t>
                    </m:r>
                    <m:r>
                      <a:rPr kumimoji="1" lang="en-US" altLang="ja-JP" i="1">
                        <a:latin typeface="Cambria Math" panose="02040503050406030204" pitchFamily="18" charset="0"/>
                        <a:ea typeface="メイリオ" panose="020B0604030504040204" pitchFamily="50" charset="-128"/>
                      </a:rPr>
                      <m:t>)</m:t>
                    </m:r>
                  </m:oMath>
                </a14:m>
                <a:endParaRPr kumimoji="1" lang="en-US" altLang="ja-JP" dirty="0">
                  <a:latin typeface="メイリオ" panose="020B0604030504040204" pitchFamily="50" charset="-128"/>
                  <a:ea typeface="メイリオ" panose="020B0604030504040204" pitchFamily="50" charset="-128"/>
                </a:endParaRPr>
              </a:p>
              <a:p>
                <a:pPr algn="l"/>
                <a:r>
                  <a:rPr kumimoji="1" lang="ja-JP" altLang="en-US" dirty="0">
                    <a:latin typeface="メイリオ" panose="020B0604030504040204" pitchFamily="50" charset="-128"/>
                    <a:ea typeface="メイリオ" panose="020B0604030504040204" pitchFamily="50" charset="-128"/>
                  </a:rPr>
                  <a:t>の線上に射影した点：</a:t>
                </a:r>
                <a:r>
                  <a:rPr kumimoji="1" lang="en-US" altLang="ja-JP" dirty="0">
                    <a:ea typeface="メイリオ" panose="020B0604030504040204" pitchFamily="50" charset="-128"/>
                  </a:rPr>
                  <a:t> </a:t>
                </a:r>
                <a14:m>
                  <m:oMath xmlns:m="http://schemas.openxmlformats.org/officeDocument/2006/math">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b="0" i="1">
                            <a:latin typeface="Cambria Math" panose="02040503050406030204" pitchFamily="18" charset="0"/>
                            <a:ea typeface="メイリオ" panose="020B0604030504040204" pitchFamily="50" charset="-128"/>
                          </a:rPr>
                          <m:t>𝑎</m:t>
                        </m:r>
                        <m:r>
                          <a:rPr kumimoji="1" lang="en-US" altLang="ja-JP" b="0" i="1">
                            <a:latin typeface="Cambria Math" panose="02040503050406030204" pitchFamily="18" charset="0"/>
                            <a:ea typeface="メイリオ" panose="020B0604030504040204" pitchFamily="50" charset="-128"/>
                          </a:rPr>
                          <m:t>′</m:t>
                        </m:r>
                      </m:e>
                      <m:sub>
                        <m:r>
                          <a:rPr kumimoji="1" lang="en-US" altLang="ja-JP" b="0" i="1">
                            <a:latin typeface="Cambria Math" panose="02040503050406030204" pitchFamily="18" charset="0"/>
                            <a:ea typeface="メイリオ" panose="020B0604030504040204" pitchFamily="50" charset="-128"/>
                          </a:rPr>
                          <m:t>1</m:t>
                        </m:r>
                      </m:sub>
                    </m:sSub>
                    <m:r>
                      <a:rPr kumimoji="1" lang="en-US" altLang="ja-JP" b="0" i="1">
                        <a:latin typeface="Cambria Math" panose="02040503050406030204" pitchFamily="18" charset="0"/>
                        <a:ea typeface="メイリオ" panose="020B0604030504040204" pitchFamily="50" charset="-128"/>
                      </a:rPr>
                      <m:t>,</m:t>
                    </m:r>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b="0" i="1">
                            <a:latin typeface="Cambria Math" panose="02040503050406030204" pitchFamily="18" charset="0"/>
                            <a:ea typeface="メイリオ" panose="020B0604030504040204" pitchFamily="50" charset="-128"/>
                          </a:rPr>
                          <m:t>𝑎</m:t>
                        </m:r>
                        <m:r>
                          <a:rPr kumimoji="1" lang="en-US" altLang="ja-JP" b="0" i="1">
                            <a:latin typeface="Cambria Math" panose="02040503050406030204" pitchFamily="18" charset="0"/>
                            <a:ea typeface="メイリオ" panose="020B0604030504040204" pitchFamily="50" charset="-128"/>
                          </a:rPr>
                          <m:t>′</m:t>
                        </m:r>
                      </m:e>
                      <m:sub>
                        <m:r>
                          <a:rPr kumimoji="1" lang="en-US" altLang="ja-JP" b="0" i="1">
                            <a:latin typeface="Cambria Math" panose="02040503050406030204" pitchFamily="18" charset="0"/>
                            <a:ea typeface="メイリオ" panose="020B0604030504040204" pitchFamily="50" charset="-128"/>
                          </a:rPr>
                          <m:t>2</m:t>
                        </m:r>
                      </m:sub>
                    </m:sSub>
                    <m:r>
                      <a:rPr kumimoji="1" lang="en-US" altLang="ja-JP" b="0" i="1">
                        <a:latin typeface="Cambria Math" panose="02040503050406030204" pitchFamily="18" charset="0"/>
                        <a:ea typeface="メイリオ" panose="020B0604030504040204" pitchFamily="50" charset="-128"/>
                      </a:rPr>
                      <m:t>,</m:t>
                    </m:r>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b="0" i="1">
                            <a:latin typeface="Cambria Math" panose="02040503050406030204" pitchFamily="18" charset="0"/>
                            <a:ea typeface="メイリオ" panose="020B0604030504040204" pitchFamily="50" charset="-128"/>
                          </a:rPr>
                          <m:t>𝑎</m:t>
                        </m:r>
                        <m:r>
                          <a:rPr kumimoji="1" lang="en-US" altLang="ja-JP" b="0" i="1">
                            <a:latin typeface="Cambria Math" panose="02040503050406030204" pitchFamily="18" charset="0"/>
                            <a:ea typeface="メイリオ" panose="020B0604030504040204" pitchFamily="50" charset="-128"/>
                          </a:rPr>
                          <m:t>′</m:t>
                        </m:r>
                      </m:e>
                      <m:sub>
                        <m:r>
                          <a:rPr kumimoji="1" lang="en-US" altLang="ja-JP" b="0" i="1">
                            <a:latin typeface="Cambria Math" panose="02040503050406030204" pitchFamily="18" charset="0"/>
                            <a:ea typeface="メイリオ" panose="020B0604030504040204" pitchFamily="50" charset="-128"/>
                          </a:rPr>
                          <m:t>3</m:t>
                        </m:r>
                      </m:sub>
                    </m:sSub>
                  </m:oMath>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30" name="テキスト ボックス 29">
                <a:extLst>
                  <a:ext uri="{FF2B5EF4-FFF2-40B4-BE49-F238E27FC236}">
                    <a16:creationId xmlns:a16="http://schemas.microsoft.com/office/drawing/2014/main" id="{5740B244-6BA7-4510-AC70-F33CCD789398}"/>
                  </a:ext>
                </a:extLst>
              </p:cNvPr>
              <p:cNvSpPr txBox="1">
                <a:spLocks noRot="1" noChangeAspect="1" noMove="1" noResize="1" noEditPoints="1" noAdjustHandles="1" noChangeArrowheads="1" noChangeShapeType="1" noTextEdit="1"/>
              </p:cNvSpPr>
              <p:nvPr/>
            </p:nvSpPr>
            <p:spPr>
              <a:xfrm>
                <a:off x="380680" y="2426507"/>
                <a:ext cx="4846237" cy="646331"/>
              </a:xfrm>
              <a:prstGeom prst="rect">
                <a:avLst/>
              </a:prstGeom>
              <a:blipFill>
                <a:blip r:embed="rId6"/>
                <a:stretch>
                  <a:fillRect l="-1006" t="-15094" b="-1603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3274C3AD-A5C9-467A-B305-23ACD09655F2}"/>
                  </a:ext>
                </a:extLst>
              </p:cNvPr>
              <p:cNvSpPr txBox="1"/>
              <p:nvPr/>
            </p:nvSpPr>
            <p:spPr>
              <a:xfrm>
                <a:off x="4447374" y="2932620"/>
                <a:ext cx="3119380" cy="83920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i="1">
                          <a:latin typeface="Cambria Math" panose="02040503050406030204" pitchFamily="18" charset="0"/>
                          <a:ea typeface="メイリオ" panose="020B0604030504040204" pitchFamily="50" charset="-128"/>
                        </a:rPr>
                        <m:t>𝑉𝑎𝑟</m:t>
                      </m:r>
                      <m:r>
                        <a:rPr kumimoji="1" lang="en-US" altLang="ja-JP" sz="2400" i="1">
                          <a:latin typeface="Cambria Math" panose="02040503050406030204" pitchFamily="18" charset="0"/>
                          <a:ea typeface="メイリオ" panose="020B0604030504040204" pitchFamily="50" charset="-128"/>
                        </a:rPr>
                        <m:t>= </m:t>
                      </m:r>
                      <m:f>
                        <m:fPr>
                          <m:ctrlPr>
                            <a:rPr kumimoji="1" lang="en-US" altLang="ja-JP" sz="2400" i="1">
                              <a:latin typeface="Cambria Math" panose="02040503050406030204" pitchFamily="18" charset="0"/>
                              <a:ea typeface="メイリオ" panose="020B0604030504040204" pitchFamily="50" charset="-128"/>
                            </a:rPr>
                          </m:ctrlPr>
                        </m:fPr>
                        <m:num>
                          <m:sSubSup>
                            <m:sSubSupPr>
                              <m:ctrlPr>
                                <a:rPr kumimoji="1" lang="en-US" altLang="ja-JP" sz="2400" i="1">
                                  <a:latin typeface="Cambria Math" panose="02040503050406030204" pitchFamily="18" charset="0"/>
                                  <a:ea typeface="メイリオ" panose="020B0604030504040204" pitchFamily="50" charset="-128"/>
                                </a:rPr>
                              </m:ctrlPr>
                            </m:sSubSupPr>
                            <m:e>
                              <m:r>
                                <a:rPr kumimoji="1" lang="en-US" altLang="ja-JP" sz="2400" i="1">
                                  <a:latin typeface="Cambria Math" panose="02040503050406030204" pitchFamily="18" charset="0"/>
                                  <a:ea typeface="メイリオ" panose="020B0604030504040204" pitchFamily="50" charset="-128"/>
                                </a:rPr>
                                <m:t>𝑎</m:t>
                              </m:r>
                              <m:r>
                                <a:rPr kumimoji="1" lang="en-US" altLang="ja-JP" sz="2400" i="1">
                                  <a:latin typeface="Cambria Math" panose="02040503050406030204" pitchFamily="18" charset="0"/>
                                  <a:ea typeface="メイリオ" panose="020B0604030504040204" pitchFamily="50" charset="-128"/>
                                </a:rPr>
                                <m:t>′</m:t>
                              </m:r>
                            </m:e>
                            <m:sub>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2</m:t>
                              </m:r>
                            </m:sup>
                          </m:sSubSup>
                          <m:r>
                            <a:rPr kumimoji="1" lang="en-US" altLang="ja-JP" sz="2400" i="1">
                              <a:latin typeface="Cambria Math" panose="02040503050406030204" pitchFamily="18" charset="0"/>
                              <a:ea typeface="メイリオ" panose="020B0604030504040204" pitchFamily="50" charset="-128"/>
                            </a:rPr>
                            <m:t>+</m:t>
                          </m:r>
                          <m:sSubSup>
                            <m:sSubSupPr>
                              <m:ctrlPr>
                                <a:rPr kumimoji="1" lang="en-US" altLang="ja-JP" sz="2400" i="1">
                                  <a:latin typeface="Cambria Math" panose="02040503050406030204" pitchFamily="18" charset="0"/>
                                  <a:ea typeface="メイリオ" panose="020B0604030504040204" pitchFamily="50" charset="-128"/>
                                </a:rPr>
                              </m:ctrlPr>
                            </m:sSubSupPr>
                            <m:e>
                              <m:r>
                                <a:rPr kumimoji="1" lang="en-US" altLang="ja-JP" sz="2400" i="1">
                                  <a:latin typeface="Cambria Math" panose="02040503050406030204" pitchFamily="18" charset="0"/>
                                  <a:ea typeface="メイリオ" panose="020B0604030504040204" pitchFamily="50" charset="-128"/>
                                </a:rPr>
                                <m:t>𝑎</m:t>
                              </m:r>
                              <m:r>
                                <a:rPr kumimoji="1" lang="en-US" altLang="ja-JP" sz="2400" i="1">
                                  <a:latin typeface="Cambria Math" panose="02040503050406030204" pitchFamily="18" charset="0"/>
                                  <a:ea typeface="メイリオ" panose="020B0604030504040204" pitchFamily="50" charset="-128"/>
                                </a:rPr>
                                <m:t>′</m:t>
                              </m:r>
                            </m:e>
                            <m:sub>
                              <m:r>
                                <a:rPr kumimoji="1" lang="en-US" altLang="ja-JP" sz="2400" i="1">
                                  <a:latin typeface="Cambria Math" panose="02040503050406030204" pitchFamily="18" charset="0"/>
                                  <a:ea typeface="メイリオ" panose="020B0604030504040204" pitchFamily="50" charset="-128"/>
                                </a:rPr>
                                <m:t>2</m:t>
                              </m:r>
                            </m:sub>
                            <m:sup>
                              <m:r>
                                <a:rPr kumimoji="1" lang="en-US" altLang="ja-JP" sz="2400" i="1">
                                  <a:latin typeface="Cambria Math" panose="02040503050406030204" pitchFamily="18" charset="0"/>
                                  <a:ea typeface="メイリオ" panose="020B0604030504040204" pitchFamily="50" charset="-128"/>
                                </a:rPr>
                                <m:t>2</m:t>
                              </m:r>
                            </m:sup>
                          </m:sSubSup>
                          <m:sSubSup>
                            <m:sSubSupPr>
                              <m:ctrlPr>
                                <a:rPr kumimoji="1" lang="en-US" altLang="ja-JP" sz="2400" i="1">
                                  <a:latin typeface="Cambria Math" panose="02040503050406030204" pitchFamily="18" charset="0"/>
                                  <a:ea typeface="メイリオ" panose="020B0604030504040204" pitchFamily="50" charset="-128"/>
                                </a:rPr>
                              </m:ctrlPr>
                            </m:sSubSup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𝑎</m:t>
                              </m:r>
                              <m:r>
                                <a:rPr kumimoji="1" lang="en-US" altLang="ja-JP" sz="2400" i="1">
                                  <a:latin typeface="Cambria Math" panose="02040503050406030204" pitchFamily="18" charset="0"/>
                                  <a:ea typeface="メイリオ" panose="020B0604030504040204" pitchFamily="50" charset="-128"/>
                                </a:rPr>
                                <m:t>′</m:t>
                              </m:r>
                            </m:e>
                            <m:sub>
                              <m:r>
                                <a:rPr kumimoji="1" lang="en-US" altLang="ja-JP" sz="2400" i="1">
                                  <a:latin typeface="Cambria Math" panose="02040503050406030204" pitchFamily="18" charset="0"/>
                                  <a:ea typeface="メイリオ" panose="020B0604030504040204" pitchFamily="50" charset="-128"/>
                                </a:rPr>
                                <m:t>3</m:t>
                              </m:r>
                            </m:sub>
                            <m:sup>
                              <m:r>
                                <a:rPr kumimoji="1" lang="en-US" altLang="ja-JP" sz="2400" i="1">
                                  <a:latin typeface="Cambria Math" panose="02040503050406030204" pitchFamily="18" charset="0"/>
                                  <a:ea typeface="メイリオ" panose="020B0604030504040204" pitchFamily="50" charset="-128"/>
                                </a:rPr>
                                <m:t>2</m:t>
                              </m:r>
                            </m:sup>
                          </m:sSubSup>
                        </m:num>
                        <m:den>
                          <m:r>
                            <a:rPr kumimoji="1" lang="en-US" altLang="ja-JP" sz="2400" i="1">
                              <a:latin typeface="Cambria Math" panose="02040503050406030204" pitchFamily="18" charset="0"/>
                              <a:ea typeface="メイリオ" panose="020B0604030504040204" pitchFamily="50" charset="-128"/>
                            </a:rPr>
                            <m:t>3</m:t>
                          </m:r>
                        </m:den>
                      </m:f>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36" name="テキスト ボックス 35">
                <a:extLst>
                  <a:ext uri="{FF2B5EF4-FFF2-40B4-BE49-F238E27FC236}">
                    <a16:creationId xmlns:a16="http://schemas.microsoft.com/office/drawing/2014/main" id="{3274C3AD-A5C9-467A-B305-23ACD09655F2}"/>
                  </a:ext>
                </a:extLst>
              </p:cNvPr>
              <p:cNvSpPr txBox="1">
                <a:spLocks noRot="1" noChangeAspect="1" noMove="1" noResize="1" noEditPoints="1" noAdjustHandles="1" noChangeArrowheads="1" noChangeShapeType="1" noTextEdit="1"/>
              </p:cNvSpPr>
              <p:nvPr/>
            </p:nvSpPr>
            <p:spPr>
              <a:xfrm>
                <a:off x="4447374" y="2932620"/>
                <a:ext cx="3119380" cy="839204"/>
              </a:xfrm>
              <a:prstGeom prst="rect">
                <a:avLst/>
              </a:prstGeom>
              <a:blipFill>
                <a:blip r:embed="rId7"/>
                <a:stretch>
                  <a:fillRect/>
                </a:stretch>
              </a:blipFill>
            </p:spPr>
            <p:txBody>
              <a:bodyPr/>
              <a:lstStyle/>
              <a:p>
                <a:r>
                  <a:rPr lang="ja-JP" altLang="en-US">
                    <a:noFill/>
                  </a:rPr>
                  <a:t> </a:t>
                </a:r>
              </a:p>
            </p:txBody>
          </p:sp>
        </mc:Fallback>
      </mc:AlternateContent>
      <p:sp>
        <p:nvSpPr>
          <p:cNvPr id="38" name="テキスト ボックス 37">
            <a:extLst>
              <a:ext uri="{FF2B5EF4-FFF2-40B4-BE49-F238E27FC236}">
                <a16:creationId xmlns:a16="http://schemas.microsoft.com/office/drawing/2014/main" id="{91FE2C15-D24F-4645-A5CF-38B1A1E52CC9}"/>
              </a:ext>
            </a:extLst>
          </p:cNvPr>
          <p:cNvSpPr txBox="1"/>
          <p:nvPr/>
        </p:nvSpPr>
        <p:spPr>
          <a:xfrm>
            <a:off x="7593281" y="3179355"/>
            <a:ext cx="2222083"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：平均</a:t>
            </a:r>
            <a:r>
              <a:rPr kumimoji="1" lang="en-US" altLang="ja-JP" sz="2400" dirty="0">
                <a:latin typeface="メイリオ" panose="020B0604030504040204" pitchFamily="50" charset="-128"/>
                <a:ea typeface="メイリオ" panose="020B0604030504040204" pitchFamily="50" charset="-128"/>
              </a:rPr>
              <a:t>0</a:t>
            </a:r>
            <a:r>
              <a:rPr kumimoji="1" lang="ja-JP" altLang="en-US" sz="2400" dirty="0">
                <a:latin typeface="メイリオ" panose="020B0604030504040204" pitchFamily="50" charset="-128"/>
                <a:ea typeface="メイリオ" panose="020B0604030504040204" pitchFamily="50" charset="-128"/>
              </a:rPr>
              <a:t>なので</a:t>
            </a:r>
          </a:p>
        </p:txBody>
      </p:sp>
      <p:pic>
        <p:nvPicPr>
          <p:cNvPr id="53" name="図 52">
            <a:extLst>
              <a:ext uri="{FF2B5EF4-FFF2-40B4-BE49-F238E27FC236}">
                <a16:creationId xmlns:a16="http://schemas.microsoft.com/office/drawing/2014/main" id="{E8D14154-3A58-496E-99E4-28A706752E57}"/>
              </a:ext>
            </a:extLst>
          </p:cNvPr>
          <p:cNvPicPr>
            <a:picLocks noChangeAspect="1"/>
          </p:cNvPicPr>
          <p:nvPr/>
        </p:nvPicPr>
        <p:blipFill>
          <a:blip r:embed="rId8"/>
          <a:stretch>
            <a:fillRect/>
          </a:stretch>
        </p:blipFill>
        <p:spPr>
          <a:xfrm>
            <a:off x="5702102" y="3822751"/>
            <a:ext cx="3891705" cy="949944"/>
          </a:xfrm>
          <a:prstGeom prst="rect">
            <a:avLst/>
          </a:prstGeom>
        </p:spPr>
      </p:pic>
      <p:cxnSp>
        <p:nvCxnSpPr>
          <p:cNvPr id="59" name="直線コネクタ 58">
            <a:extLst>
              <a:ext uri="{FF2B5EF4-FFF2-40B4-BE49-F238E27FC236}">
                <a16:creationId xmlns:a16="http://schemas.microsoft.com/office/drawing/2014/main" id="{F5914C58-B19F-4DA4-A4A1-3A0A729BAAED}"/>
              </a:ext>
            </a:extLst>
          </p:cNvPr>
          <p:cNvCxnSpPr/>
          <p:nvPr/>
        </p:nvCxnSpPr>
        <p:spPr>
          <a:xfrm>
            <a:off x="3006198" y="4532341"/>
            <a:ext cx="0" cy="318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83836AA0-F294-4329-B426-A88CAB61B44E}"/>
              </a:ext>
            </a:extLst>
          </p:cNvPr>
          <p:cNvCxnSpPr>
            <a:cxnSpLocks/>
          </p:cNvCxnSpPr>
          <p:nvPr/>
        </p:nvCxnSpPr>
        <p:spPr>
          <a:xfrm flipH="1">
            <a:off x="2614728" y="4486906"/>
            <a:ext cx="39147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4" name="テキスト ボックス 63">
                <a:extLst>
                  <a:ext uri="{FF2B5EF4-FFF2-40B4-BE49-F238E27FC236}">
                    <a16:creationId xmlns:a16="http://schemas.microsoft.com/office/drawing/2014/main" id="{57D71CBF-A089-49C6-80B2-39376E0182ED}"/>
                  </a:ext>
                </a:extLst>
              </p:cNvPr>
              <p:cNvSpPr txBox="1"/>
              <p:nvPr/>
            </p:nvSpPr>
            <p:spPr>
              <a:xfrm>
                <a:off x="2908893" y="4761496"/>
                <a:ext cx="276999"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i="1">
                          <a:latin typeface="Cambria Math" panose="02040503050406030204" pitchFamily="18" charset="0"/>
                          <a:ea typeface="メイリオ" panose="020B0604030504040204" pitchFamily="50" charset="-128"/>
                        </a:rPr>
                        <m:t>𝑥</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64" name="テキスト ボックス 63">
                <a:extLst>
                  <a:ext uri="{FF2B5EF4-FFF2-40B4-BE49-F238E27FC236}">
                    <a16:creationId xmlns:a16="http://schemas.microsoft.com/office/drawing/2014/main" id="{57D71CBF-A089-49C6-80B2-39376E0182ED}"/>
                  </a:ext>
                </a:extLst>
              </p:cNvPr>
              <p:cNvSpPr txBox="1">
                <a:spLocks noRot="1" noChangeAspect="1" noMove="1" noResize="1" noEditPoints="1" noAdjustHandles="1" noChangeArrowheads="1" noChangeShapeType="1" noTextEdit="1"/>
              </p:cNvSpPr>
              <p:nvPr/>
            </p:nvSpPr>
            <p:spPr>
              <a:xfrm>
                <a:off x="2908893" y="4761496"/>
                <a:ext cx="276999" cy="369332"/>
              </a:xfrm>
              <a:prstGeom prst="rect">
                <a:avLst/>
              </a:prstGeom>
              <a:blipFill>
                <a:blip r:embed="rId9"/>
                <a:stretch>
                  <a:fillRect l="-6522" r="-652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7" name="テキスト ボックス 66">
                <a:extLst>
                  <a:ext uri="{FF2B5EF4-FFF2-40B4-BE49-F238E27FC236}">
                    <a16:creationId xmlns:a16="http://schemas.microsoft.com/office/drawing/2014/main" id="{DBFB8B8C-2C69-467B-B65C-3A6785F2FD04}"/>
                  </a:ext>
                </a:extLst>
              </p:cNvPr>
              <p:cNvSpPr txBox="1"/>
              <p:nvPr/>
            </p:nvSpPr>
            <p:spPr>
              <a:xfrm>
                <a:off x="2341881" y="4201277"/>
                <a:ext cx="465640"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i="1">
                          <a:latin typeface="Cambria Math" panose="02040503050406030204" pitchFamily="18" charset="0"/>
                          <a:ea typeface="メイリオ" panose="020B0604030504040204" pitchFamily="50" charset="-128"/>
                        </a:rPr>
                        <m:t>𝑦</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67" name="テキスト ボックス 66">
                <a:extLst>
                  <a:ext uri="{FF2B5EF4-FFF2-40B4-BE49-F238E27FC236}">
                    <a16:creationId xmlns:a16="http://schemas.microsoft.com/office/drawing/2014/main" id="{DBFB8B8C-2C69-467B-B65C-3A6785F2FD04}"/>
                  </a:ext>
                </a:extLst>
              </p:cNvPr>
              <p:cNvSpPr txBox="1">
                <a:spLocks noRot="1" noChangeAspect="1" noMove="1" noResize="1" noEditPoints="1" noAdjustHandles="1" noChangeArrowheads="1" noChangeShapeType="1" noTextEdit="1"/>
              </p:cNvSpPr>
              <p:nvPr/>
            </p:nvSpPr>
            <p:spPr>
              <a:xfrm>
                <a:off x="2341881" y="4201277"/>
                <a:ext cx="465640" cy="461665"/>
              </a:xfrm>
              <a:prstGeom prst="rect">
                <a:avLst/>
              </a:prstGeom>
              <a:blipFill>
                <a:blip r:embed="rId10"/>
                <a:stretch>
                  <a:fillRect b="-65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29B1F34C-84F7-45C5-BD70-4004850041B5}"/>
                  </a:ext>
                </a:extLst>
              </p:cNvPr>
              <p:cNvSpPr txBox="1"/>
              <p:nvPr/>
            </p:nvSpPr>
            <p:spPr>
              <a:xfrm>
                <a:off x="5113212" y="4848534"/>
                <a:ext cx="4572899" cy="79278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m:t>
                      </m:r>
                      <m:f>
                        <m:fPr>
                          <m:ctrlPr>
                            <a:rPr kumimoji="1" lang="en-US" altLang="ja-JP" sz="2400" i="1">
                              <a:latin typeface="Cambria Math" panose="02040503050406030204" pitchFamily="18" charset="0"/>
                              <a:ea typeface="メイリオ" panose="020B0604030504040204" pitchFamily="50" charset="-128"/>
                            </a:rPr>
                          </m:ctrlPr>
                        </m:fPr>
                        <m:num>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𝑎</m:t>
                              </m:r>
                            </m:e>
                            <m:sub>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1</m:t>
                                  </m:r>
                                </m:e>
                                <m:sub>
                                  <m:r>
                                    <a:rPr kumimoji="1" lang="en-US" altLang="ja-JP" sz="2400" i="1">
                                      <a:latin typeface="Cambria Math" panose="02040503050406030204" pitchFamily="18" charset="0"/>
                                      <a:ea typeface="メイリオ" panose="020B0604030504040204" pitchFamily="50" charset="-128"/>
                                    </a:rPr>
                                    <m:t>𝑥</m:t>
                                  </m:r>
                                </m:sub>
                              </m:sSub>
                            </m:sub>
                          </m:sSub>
                          <m:r>
                            <a:rPr kumimoji="1" lang="en-US" altLang="ja-JP" sz="2400" i="1">
                              <a:latin typeface="Cambria Math" panose="02040503050406030204" pitchFamily="18" charset="0"/>
                              <a:ea typeface="メイリオ" panose="020B0604030504040204" pitchFamily="50" charset="-128"/>
                            </a:rPr>
                            <m:t>𝑥</m:t>
                          </m:r>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𝑎</m:t>
                              </m:r>
                            </m:e>
                            <m:sub>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1</m:t>
                                  </m:r>
                                </m:e>
                                <m:sub>
                                  <m:r>
                                    <a:rPr kumimoji="1" lang="en-US" altLang="ja-JP" sz="2400" i="1">
                                      <a:latin typeface="Cambria Math" panose="02040503050406030204" pitchFamily="18" charset="0"/>
                                      <a:ea typeface="メイリオ" panose="020B0604030504040204" pitchFamily="50" charset="-128"/>
                                    </a:rPr>
                                    <m:t>𝑦</m:t>
                                  </m:r>
                                </m:sub>
                              </m:sSub>
                            </m:sub>
                          </m:sSub>
                          <m:r>
                            <a:rPr kumimoji="1" lang="en-US" altLang="ja-JP" sz="2400" i="1">
                              <a:latin typeface="Cambria Math" panose="02040503050406030204" pitchFamily="18" charset="0"/>
                              <a:ea typeface="メイリオ" panose="020B0604030504040204" pitchFamily="50" charset="-128"/>
                            </a:rPr>
                            <m:t>𝑦</m:t>
                          </m:r>
                          <m:sSup>
                            <m:sSupPr>
                              <m:ctrlPr>
                                <a:rPr kumimoji="1" lang="en-US" altLang="ja-JP" sz="2400" i="1">
                                  <a:latin typeface="Cambria Math" panose="02040503050406030204" pitchFamily="18" charset="0"/>
                                  <a:ea typeface="メイリオ" panose="020B0604030504040204" pitchFamily="50" charset="-128"/>
                                </a:rPr>
                              </m:ctrlPr>
                            </m:sSupPr>
                            <m:e>
                              <m:r>
                                <a:rPr kumimoji="1" lang="en-US" altLang="ja-JP" sz="2400" i="1">
                                  <a:latin typeface="Cambria Math" panose="02040503050406030204" pitchFamily="18" charset="0"/>
                                  <a:ea typeface="メイリオ" panose="020B0604030504040204" pitchFamily="50" charset="-128"/>
                                </a:rPr>
                                <m:t>)</m:t>
                              </m:r>
                            </m:e>
                            <m:sup>
                              <m:r>
                                <a:rPr kumimoji="1" lang="en-US" altLang="ja-JP" sz="2400" i="1">
                                  <a:latin typeface="Cambria Math" panose="02040503050406030204" pitchFamily="18" charset="0"/>
                                  <a:ea typeface="メイリオ" panose="020B0604030504040204" pitchFamily="50" charset="-128"/>
                                </a:rPr>
                                <m:t>2</m:t>
                              </m:r>
                            </m:sup>
                          </m:sSup>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𝑎</m:t>
                              </m:r>
                            </m:e>
                            <m:sub>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2</m:t>
                                  </m:r>
                                </m:e>
                                <m:sub>
                                  <m:r>
                                    <a:rPr kumimoji="1" lang="en-US" altLang="ja-JP" sz="2400" i="1">
                                      <a:latin typeface="Cambria Math" panose="02040503050406030204" pitchFamily="18" charset="0"/>
                                      <a:ea typeface="メイリオ" panose="020B0604030504040204" pitchFamily="50" charset="-128"/>
                                    </a:rPr>
                                    <m:t>𝑥</m:t>
                                  </m:r>
                                </m:sub>
                              </m:sSub>
                            </m:sub>
                          </m:sSub>
                          <m:r>
                            <a:rPr kumimoji="1" lang="en-US" altLang="ja-JP" sz="2400" i="1">
                              <a:latin typeface="Cambria Math" panose="02040503050406030204" pitchFamily="18" charset="0"/>
                              <a:ea typeface="メイリオ" panose="020B0604030504040204" pitchFamily="50" charset="-128"/>
                            </a:rPr>
                            <m:t>𝑥</m:t>
                          </m:r>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𝑎</m:t>
                              </m:r>
                            </m:e>
                            <m:sub>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2</m:t>
                                  </m:r>
                                </m:e>
                                <m:sub>
                                  <m:r>
                                    <a:rPr kumimoji="1" lang="en-US" altLang="ja-JP" sz="2400" i="1">
                                      <a:latin typeface="Cambria Math" panose="02040503050406030204" pitchFamily="18" charset="0"/>
                                      <a:ea typeface="メイリオ" panose="020B0604030504040204" pitchFamily="50" charset="-128"/>
                                    </a:rPr>
                                    <m:t>𝑦</m:t>
                                  </m:r>
                                </m:sub>
                              </m:sSub>
                            </m:sub>
                          </m:sSub>
                          <m:r>
                            <a:rPr kumimoji="1" lang="en-US" altLang="ja-JP" sz="2400" i="1">
                              <a:latin typeface="Cambria Math" panose="02040503050406030204" pitchFamily="18" charset="0"/>
                              <a:ea typeface="メイリオ" panose="020B0604030504040204" pitchFamily="50" charset="-128"/>
                            </a:rPr>
                            <m:t>𝑦</m:t>
                          </m:r>
                          <m:sSup>
                            <m:sSupPr>
                              <m:ctrlPr>
                                <a:rPr kumimoji="1" lang="en-US" altLang="ja-JP" sz="2400" i="1">
                                  <a:latin typeface="Cambria Math" panose="02040503050406030204" pitchFamily="18" charset="0"/>
                                  <a:ea typeface="メイリオ" panose="020B0604030504040204" pitchFamily="50" charset="-128"/>
                                </a:rPr>
                              </m:ctrlPr>
                            </m:sSupPr>
                            <m:e>
                              <m:r>
                                <a:rPr kumimoji="1" lang="en-US" altLang="ja-JP" sz="2400" i="1">
                                  <a:latin typeface="Cambria Math" panose="02040503050406030204" pitchFamily="18" charset="0"/>
                                  <a:ea typeface="メイリオ" panose="020B0604030504040204" pitchFamily="50" charset="-128"/>
                                </a:rPr>
                                <m:t>)</m:t>
                              </m:r>
                            </m:e>
                            <m:sup>
                              <m:r>
                                <a:rPr kumimoji="1" lang="en-US" altLang="ja-JP" sz="2400" i="1">
                                  <a:latin typeface="Cambria Math" panose="02040503050406030204" pitchFamily="18" charset="0"/>
                                  <a:ea typeface="メイリオ" panose="020B0604030504040204" pitchFamily="50" charset="-128"/>
                                </a:rPr>
                                <m:t>2</m:t>
                              </m:r>
                            </m:sup>
                          </m:sSup>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𝑎</m:t>
                              </m:r>
                            </m:e>
                            <m:sub>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3</m:t>
                                  </m:r>
                                </m:e>
                                <m:sub>
                                  <m:r>
                                    <a:rPr kumimoji="1" lang="en-US" altLang="ja-JP" sz="2400" i="1">
                                      <a:latin typeface="Cambria Math" panose="02040503050406030204" pitchFamily="18" charset="0"/>
                                      <a:ea typeface="メイリオ" panose="020B0604030504040204" pitchFamily="50" charset="-128"/>
                                    </a:rPr>
                                    <m:t>𝑥</m:t>
                                  </m:r>
                                </m:sub>
                              </m:sSub>
                            </m:sub>
                          </m:sSub>
                          <m:r>
                            <a:rPr kumimoji="1" lang="en-US" altLang="ja-JP" sz="2400" i="1">
                              <a:latin typeface="Cambria Math" panose="02040503050406030204" pitchFamily="18" charset="0"/>
                              <a:ea typeface="メイリオ" panose="020B0604030504040204" pitchFamily="50" charset="-128"/>
                            </a:rPr>
                            <m:t>𝑥</m:t>
                          </m:r>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𝑎</m:t>
                              </m:r>
                            </m:e>
                            <m:sub>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3</m:t>
                                  </m:r>
                                </m:e>
                                <m:sub>
                                  <m:r>
                                    <a:rPr kumimoji="1" lang="en-US" altLang="ja-JP" sz="2400" i="1">
                                      <a:latin typeface="Cambria Math" panose="02040503050406030204" pitchFamily="18" charset="0"/>
                                      <a:ea typeface="メイリオ" panose="020B0604030504040204" pitchFamily="50" charset="-128"/>
                                    </a:rPr>
                                    <m:t>𝑦</m:t>
                                  </m:r>
                                </m:sub>
                              </m:sSub>
                            </m:sub>
                          </m:sSub>
                          <m:r>
                            <a:rPr kumimoji="1" lang="en-US" altLang="ja-JP" sz="2400" i="1">
                              <a:latin typeface="Cambria Math" panose="02040503050406030204" pitchFamily="18" charset="0"/>
                              <a:ea typeface="メイリオ" panose="020B0604030504040204" pitchFamily="50" charset="-128"/>
                            </a:rPr>
                            <m:t>𝑦</m:t>
                          </m:r>
                          <m:sSup>
                            <m:sSupPr>
                              <m:ctrlPr>
                                <a:rPr kumimoji="1" lang="en-US" altLang="ja-JP" sz="2400" i="1">
                                  <a:latin typeface="Cambria Math" panose="02040503050406030204" pitchFamily="18" charset="0"/>
                                  <a:ea typeface="メイリオ" panose="020B0604030504040204" pitchFamily="50" charset="-128"/>
                                </a:rPr>
                              </m:ctrlPr>
                            </m:sSupPr>
                            <m:e>
                              <m:r>
                                <a:rPr kumimoji="1" lang="en-US" altLang="ja-JP" sz="2400" i="1">
                                  <a:latin typeface="Cambria Math" panose="02040503050406030204" pitchFamily="18" charset="0"/>
                                  <a:ea typeface="メイリオ" panose="020B0604030504040204" pitchFamily="50" charset="-128"/>
                                </a:rPr>
                                <m:t>)</m:t>
                              </m:r>
                            </m:e>
                            <m:sup>
                              <m:r>
                                <a:rPr kumimoji="1" lang="en-US" altLang="ja-JP" sz="2400" i="1">
                                  <a:latin typeface="Cambria Math" panose="02040503050406030204" pitchFamily="18" charset="0"/>
                                  <a:ea typeface="メイリオ" panose="020B0604030504040204" pitchFamily="50" charset="-128"/>
                                </a:rPr>
                                <m:t>2</m:t>
                              </m:r>
                            </m:sup>
                          </m:sSup>
                        </m:num>
                        <m:den>
                          <m:r>
                            <a:rPr kumimoji="1" lang="en-US" altLang="ja-JP" sz="2400" i="1">
                              <a:latin typeface="Cambria Math" panose="02040503050406030204" pitchFamily="18" charset="0"/>
                              <a:ea typeface="メイリオ" panose="020B0604030504040204" pitchFamily="50" charset="-128"/>
                            </a:rPr>
                            <m:t>3</m:t>
                          </m:r>
                        </m:den>
                      </m:f>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68" name="テキスト ボックス 67">
                <a:extLst>
                  <a:ext uri="{FF2B5EF4-FFF2-40B4-BE49-F238E27FC236}">
                    <a16:creationId xmlns:a16="http://schemas.microsoft.com/office/drawing/2014/main" id="{29B1F34C-84F7-45C5-BD70-4004850041B5}"/>
                  </a:ext>
                </a:extLst>
              </p:cNvPr>
              <p:cNvSpPr txBox="1">
                <a:spLocks noRot="1" noChangeAspect="1" noMove="1" noResize="1" noEditPoints="1" noAdjustHandles="1" noChangeArrowheads="1" noChangeShapeType="1" noTextEdit="1"/>
              </p:cNvSpPr>
              <p:nvPr/>
            </p:nvSpPr>
            <p:spPr>
              <a:xfrm>
                <a:off x="5113212" y="4848534"/>
                <a:ext cx="4572899" cy="792781"/>
              </a:xfrm>
              <a:prstGeom prst="rect">
                <a:avLst/>
              </a:prstGeom>
              <a:blipFill>
                <a:blip r:embed="rId11"/>
                <a:stretch>
                  <a:fillRect r="-52667"/>
                </a:stretch>
              </a:blipFill>
            </p:spPr>
            <p:txBody>
              <a:bodyPr/>
              <a:lstStyle/>
              <a:p>
                <a:r>
                  <a:rPr lang="ja-JP" altLang="en-US">
                    <a:noFill/>
                  </a:rPr>
                  <a:t> </a:t>
                </a:r>
              </a:p>
            </p:txBody>
          </p:sp>
        </mc:Fallback>
      </mc:AlternateContent>
      <p:sp>
        <p:nvSpPr>
          <p:cNvPr id="70" name="テキスト ボックス 69">
            <a:extLst>
              <a:ext uri="{FF2B5EF4-FFF2-40B4-BE49-F238E27FC236}">
                <a16:creationId xmlns:a16="http://schemas.microsoft.com/office/drawing/2014/main" id="{5CD7B488-56D7-4B23-BAD8-0BD9D52F069A}"/>
              </a:ext>
            </a:extLst>
          </p:cNvPr>
          <p:cNvSpPr txBox="1"/>
          <p:nvPr/>
        </p:nvSpPr>
        <p:spPr>
          <a:xfrm>
            <a:off x="9727298" y="5896794"/>
            <a:ext cx="233910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次ページに続く</a:t>
            </a:r>
          </a:p>
        </p:txBody>
      </p:sp>
      <p:sp>
        <p:nvSpPr>
          <p:cNvPr id="72" name="テキスト ボックス 71">
            <a:extLst>
              <a:ext uri="{FF2B5EF4-FFF2-40B4-BE49-F238E27FC236}">
                <a16:creationId xmlns:a16="http://schemas.microsoft.com/office/drawing/2014/main" id="{EB396AB1-2215-40B4-9786-645DFFF455B2}"/>
              </a:ext>
            </a:extLst>
          </p:cNvPr>
          <p:cNvSpPr txBox="1"/>
          <p:nvPr/>
        </p:nvSpPr>
        <p:spPr>
          <a:xfrm>
            <a:off x="4378663" y="2442137"/>
            <a:ext cx="2646878" cy="461665"/>
          </a:xfrm>
          <a:prstGeom prst="rect">
            <a:avLst/>
          </a:prstGeom>
          <a:noFill/>
        </p:spPr>
        <p:txBody>
          <a:bodyPr wrap="none" rtlCol="0">
            <a:spAutoFit/>
          </a:bodyPr>
          <a:lstStyle/>
          <a:p>
            <a:pPr algn="l"/>
            <a:r>
              <a:rPr kumimoji="1" lang="ja-JP" altLang="en-US" sz="2400" u="sng" dirty="0">
                <a:latin typeface="メイリオ" panose="020B0604030504040204" pitchFamily="50" charset="-128"/>
                <a:ea typeface="メイリオ" panose="020B0604030504040204" pitchFamily="50" charset="-128"/>
              </a:rPr>
              <a:t>射影した点の分散</a:t>
            </a:r>
          </a:p>
        </p:txBody>
      </p:sp>
      <p:sp>
        <p:nvSpPr>
          <p:cNvPr id="3" name="テキスト ボックス 2">
            <a:extLst>
              <a:ext uri="{FF2B5EF4-FFF2-40B4-BE49-F238E27FC236}">
                <a16:creationId xmlns:a16="http://schemas.microsoft.com/office/drawing/2014/main" id="{E8ABF5FD-A59B-C324-F667-FBF33F064D4B}"/>
              </a:ext>
            </a:extLst>
          </p:cNvPr>
          <p:cNvSpPr txBox="1"/>
          <p:nvPr/>
        </p:nvSpPr>
        <p:spPr>
          <a:xfrm>
            <a:off x="9810268" y="4076227"/>
            <a:ext cx="187583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参考へ</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4722A0C5-B92F-CA11-87A4-686ECB8D0B1F}"/>
                  </a:ext>
                </a:extLst>
              </p:cNvPr>
              <p:cNvSpPr txBox="1"/>
              <p:nvPr/>
            </p:nvSpPr>
            <p:spPr>
              <a:xfrm>
                <a:off x="521971" y="771513"/>
                <a:ext cx="10736243" cy="1200329"/>
              </a:xfrm>
              <a:prstGeom prst="rect">
                <a:avLst/>
              </a:prstGeom>
              <a:noFill/>
            </p:spPr>
            <p:txBody>
              <a:bodyPr wrap="square" rtlCol="0">
                <a:spAutoFit/>
              </a:bodyPr>
              <a:lstStyle/>
              <a:p>
                <a:pPr marL="457200" indent="-457200">
                  <a:buFont typeface="+mj-lt"/>
                  <a:buAutoNum type="arabicPeriod"/>
                </a:pPr>
                <a:r>
                  <a:rPr kumimoji="1" lang="ja-JP" altLang="en-US" sz="2400" dirty="0">
                    <a:latin typeface="メイリオ" panose="020B0604030504040204" pitchFamily="50" charset="-128"/>
                    <a:ea typeface="メイリオ" panose="020B0604030504040204" pitchFamily="50" charset="-128"/>
                  </a:rPr>
                  <a:t>シンプルに</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次元平面上のデータ</a:t>
                </a:r>
                <a:r>
                  <a:rPr kumimoji="1" lang="en-US" altLang="ja-JP" sz="2400" dirty="0">
                    <a:latin typeface="メイリオ" panose="020B0604030504040204" pitchFamily="50" charset="-128"/>
                    <a:ea typeface="メイリオ" panose="020B0604030504040204" pitchFamily="50" charset="-128"/>
                  </a:rPr>
                  <a:t>3</a:t>
                </a:r>
                <a:r>
                  <a:rPr kumimoji="1" lang="ja-JP" altLang="en-US" sz="2400" dirty="0">
                    <a:latin typeface="メイリオ" panose="020B0604030504040204" pitchFamily="50" charset="-128"/>
                    <a:ea typeface="メイリオ" panose="020B0604030504040204" pitchFamily="50" charset="-128"/>
                  </a:rPr>
                  <a:t>点</a:t>
                </a:r>
                <a14:m>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acc>
                          <m:accPr>
                            <m:chr m:val="⃗"/>
                            <m:ctrlPr>
                              <a:rPr kumimoji="1" lang="en-US" altLang="ja-JP" sz="2400" i="1" smtClean="0">
                                <a:latin typeface="Cambria Math" panose="02040503050406030204" pitchFamily="18" charset="0"/>
                                <a:ea typeface="メイリオ" panose="020B0604030504040204" pitchFamily="50" charset="-128"/>
                              </a:rPr>
                            </m:ctrlPr>
                          </m:accPr>
                          <m:e>
                            <m:r>
                              <a:rPr kumimoji="1" lang="en-US" altLang="ja-JP" sz="2400" b="0" i="1" smtClean="0">
                                <a:latin typeface="Cambria Math" panose="02040503050406030204" pitchFamily="18" charset="0"/>
                                <a:ea typeface="メイリオ" panose="020B0604030504040204" pitchFamily="50" charset="-128"/>
                              </a:rPr>
                              <m:t>𝑎</m:t>
                            </m:r>
                          </m:e>
                        </m:acc>
                      </m:e>
                      <m:sub>
                        <m:r>
                          <a:rPr kumimoji="1" lang="en-US" altLang="ja-JP" sz="2400" b="0" i="1" smtClean="0">
                            <a:latin typeface="Cambria Math" panose="02040503050406030204" pitchFamily="18" charset="0"/>
                            <a:ea typeface="メイリオ" panose="020B0604030504040204" pitchFamily="50" charset="-128"/>
                          </a:rPr>
                          <m:t>1</m:t>
                        </m:r>
                      </m:sub>
                    </m:sSub>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𝑎</m:t>
                            </m:r>
                          </m:e>
                        </m:acc>
                      </m:e>
                      <m:sub>
                        <m:r>
                          <a:rPr kumimoji="1" lang="en-US" altLang="ja-JP" sz="2400" b="0" i="1" smtClean="0">
                            <a:latin typeface="Cambria Math" panose="02040503050406030204" pitchFamily="18" charset="0"/>
                            <a:ea typeface="メイリオ" panose="020B0604030504040204" pitchFamily="50" charset="-128"/>
                          </a:rPr>
                          <m:t>2</m:t>
                        </m:r>
                      </m:sub>
                    </m:sSub>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𝑎</m:t>
                            </m:r>
                          </m:e>
                        </m:acc>
                      </m:e>
                      <m:sub>
                        <m:r>
                          <a:rPr kumimoji="1" lang="en-US" altLang="ja-JP" sz="2400" b="0" i="1" smtClean="0">
                            <a:latin typeface="Cambria Math" panose="02040503050406030204" pitchFamily="18" charset="0"/>
                            <a:ea typeface="メイリオ" panose="020B0604030504040204" pitchFamily="50" charset="-128"/>
                          </a:rPr>
                          <m:t>3</m:t>
                        </m:r>
                      </m:sub>
                    </m:sSub>
                  </m:oMath>
                </a14:m>
                <a:r>
                  <a:rPr kumimoji="1" lang="ja-JP" altLang="en-US" sz="2400" dirty="0">
                    <a:latin typeface="メイリオ" panose="020B0604030504040204" pitchFamily="50" charset="-128"/>
                    <a:ea typeface="メイリオ" panose="020B0604030504040204" pitchFamily="50" charset="-128"/>
                  </a:rPr>
                  <a:t>を単位ベクトル</a:t>
                </a:r>
                <a14:m>
                  <m:oMath xmlns:m="http://schemas.openxmlformats.org/officeDocument/2006/math">
                    <m:acc>
                      <m:accPr>
                        <m:chr m:val="⃗"/>
                        <m:ctrlPr>
                          <a:rPr kumimoji="1" lang="ja-JP" altLang="en-US"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𝑒</m:t>
                        </m:r>
                      </m:e>
                    </m:acc>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𝑥</m:t>
                    </m:r>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𝑦</m:t>
                    </m:r>
                    <m:r>
                      <a:rPr kumimoji="1" lang="en-US" altLang="ja-JP" sz="2400" i="1">
                        <a:latin typeface="Cambria Math" panose="02040503050406030204" pitchFamily="18" charset="0"/>
                        <a:ea typeface="メイリオ" panose="020B0604030504040204" pitchFamily="50" charset="-128"/>
                      </a:rPr>
                      <m:t>)</m:t>
                    </m:r>
                  </m:oMath>
                </a14:m>
                <a:r>
                  <a:rPr kumimoji="1" lang="ja-JP" altLang="en-US" sz="2400" dirty="0">
                    <a:latin typeface="メイリオ" panose="020B0604030504040204" pitchFamily="50" charset="-128"/>
                    <a:ea typeface="メイリオ" panose="020B0604030504040204" pitchFamily="50" charset="-128"/>
                  </a:rPr>
                  <a:t>上の線に射影する</a:t>
                </a:r>
                <a:endParaRPr kumimoji="1" lang="en-US" altLang="ja-JP" sz="2400" dirty="0">
                  <a:latin typeface="メイリオ" panose="020B0604030504040204" pitchFamily="50" charset="-128"/>
                  <a:ea typeface="メイリオ" panose="020B0604030504040204" pitchFamily="50" charset="-128"/>
                </a:endParaRPr>
              </a:p>
              <a:p>
                <a:pPr marL="457200" indent="-457200">
                  <a:buFont typeface="+mj-lt"/>
                  <a:buAutoNum type="arabicPeriod"/>
                </a:pPr>
                <a:r>
                  <a:rPr kumimoji="1" lang="ja-JP" altLang="en-US" sz="2400" dirty="0">
                    <a:latin typeface="メイリオ" panose="020B0604030504040204" pitchFamily="50" charset="-128"/>
                    <a:ea typeface="メイリオ" panose="020B0604030504040204" pitchFamily="50" charset="-128"/>
                  </a:rPr>
                  <a:t>射影した点</a:t>
                </a:r>
                <a14:m>
                  <m:oMath xmlns:m="http://schemas.openxmlformats.org/officeDocument/2006/math">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b="0" i="1">
                            <a:latin typeface="Cambria Math" panose="02040503050406030204" pitchFamily="18" charset="0"/>
                            <a:ea typeface="メイリオ" panose="020B0604030504040204" pitchFamily="50" charset="-128"/>
                          </a:rPr>
                          <m:t>𝑎</m:t>
                        </m:r>
                        <m:r>
                          <a:rPr kumimoji="1" lang="en-US" altLang="ja-JP" sz="2400" b="0" i="1">
                            <a:latin typeface="Cambria Math" panose="02040503050406030204" pitchFamily="18" charset="0"/>
                            <a:ea typeface="メイリオ" panose="020B0604030504040204" pitchFamily="50" charset="-128"/>
                          </a:rPr>
                          <m:t>′</m:t>
                        </m:r>
                      </m:e>
                      <m:sub>
                        <m:r>
                          <a:rPr kumimoji="1" lang="en-US" altLang="ja-JP" sz="2400" b="0" i="1">
                            <a:latin typeface="Cambria Math" panose="02040503050406030204" pitchFamily="18" charset="0"/>
                            <a:ea typeface="メイリオ" panose="020B0604030504040204" pitchFamily="50" charset="-128"/>
                          </a:rPr>
                          <m:t>1</m:t>
                        </m:r>
                      </m:sub>
                    </m:sSub>
                    <m:r>
                      <a:rPr kumimoji="1" lang="en-US" altLang="ja-JP" sz="2400" b="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b="0" i="1">
                            <a:latin typeface="Cambria Math" panose="02040503050406030204" pitchFamily="18" charset="0"/>
                            <a:ea typeface="メイリオ" panose="020B0604030504040204" pitchFamily="50" charset="-128"/>
                          </a:rPr>
                          <m:t>𝑎</m:t>
                        </m:r>
                        <m:r>
                          <a:rPr kumimoji="1" lang="en-US" altLang="ja-JP" sz="2400" b="0" i="1">
                            <a:latin typeface="Cambria Math" panose="02040503050406030204" pitchFamily="18" charset="0"/>
                            <a:ea typeface="メイリオ" panose="020B0604030504040204" pitchFamily="50" charset="-128"/>
                          </a:rPr>
                          <m:t>′</m:t>
                        </m:r>
                      </m:e>
                      <m:sub>
                        <m:r>
                          <a:rPr kumimoji="1" lang="en-US" altLang="ja-JP" sz="2400" b="0" i="1">
                            <a:latin typeface="Cambria Math" panose="02040503050406030204" pitchFamily="18" charset="0"/>
                            <a:ea typeface="メイリオ" panose="020B0604030504040204" pitchFamily="50" charset="-128"/>
                          </a:rPr>
                          <m:t>2</m:t>
                        </m:r>
                      </m:sub>
                    </m:sSub>
                    <m:r>
                      <a:rPr kumimoji="1" lang="en-US" altLang="ja-JP" sz="2400" b="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b="0" i="1">
                            <a:latin typeface="Cambria Math" panose="02040503050406030204" pitchFamily="18" charset="0"/>
                            <a:ea typeface="メイリオ" panose="020B0604030504040204" pitchFamily="50" charset="-128"/>
                          </a:rPr>
                          <m:t>𝑎</m:t>
                        </m:r>
                        <m:r>
                          <a:rPr kumimoji="1" lang="en-US" altLang="ja-JP" sz="2400" b="0" i="1">
                            <a:latin typeface="Cambria Math" panose="02040503050406030204" pitchFamily="18" charset="0"/>
                            <a:ea typeface="メイリオ" panose="020B0604030504040204" pitchFamily="50" charset="-128"/>
                          </a:rPr>
                          <m:t>′</m:t>
                        </m:r>
                      </m:e>
                      <m:sub>
                        <m:r>
                          <a:rPr kumimoji="1" lang="en-US" altLang="ja-JP" sz="2400" b="0" i="1">
                            <a:latin typeface="Cambria Math" panose="02040503050406030204" pitchFamily="18" charset="0"/>
                            <a:ea typeface="メイリオ" panose="020B0604030504040204" pitchFamily="50" charset="-128"/>
                          </a:rPr>
                          <m:t>3</m:t>
                        </m:r>
                      </m:sub>
                    </m:sSub>
                  </m:oMath>
                </a14:m>
                <a:r>
                  <a:rPr kumimoji="1" lang="ja-JP" altLang="en-US" sz="2400" dirty="0">
                    <a:latin typeface="メイリオ" panose="020B0604030504040204" pitchFamily="50" charset="-128"/>
                    <a:ea typeface="メイリオ" panose="020B0604030504040204" pitchFamily="50" charset="-128"/>
                  </a:rPr>
                  <a:t>の分散を最大化するような</a:t>
                </a:r>
                <a14:m>
                  <m:oMath xmlns:m="http://schemas.openxmlformats.org/officeDocument/2006/math">
                    <m:acc>
                      <m:accPr>
                        <m:chr m:val="⃗"/>
                        <m:ctrlPr>
                          <a:rPr kumimoji="1" lang="ja-JP" altLang="en-US"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𝑒</m:t>
                        </m:r>
                      </m:e>
                    </m:acc>
                  </m:oMath>
                </a14:m>
                <a:r>
                  <a:rPr kumimoji="1" lang="ja-JP" altLang="en-US" sz="2400" dirty="0">
                    <a:latin typeface="メイリオ" panose="020B0604030504040204" pitchFamily="50" charset="-128"/>
                    <a:ea typeface="メイリオ" panose="020B0604030504040204" pitchFamily="50" charset="-128"/>
                  </a:rPr>
                  <a:t>を見つけ出す問題である</a:t>
                </a:r>
              </a:p>
            </p:txBody>
          </p:sp>
        </mc:Choice>
        <mc:Fallback xmlns="">
          <p:sp>
            <p:nvSpPr>
              <p:cNvPr id="4" name="テキスト ボックス 3">
                <a:extLst>
                  <a:ext uri="{FF2B5EF4-FFF2-40B4-BE49-F238E27FC236}">
                    <a16:creationId xmlns:a16="http://schemas.microsoft.com/office/drawing/2014/main" id="{4722A0C5-B92F-CA11-87A4-686ECB8D0B1F}"/>
                  </a:ext>
                </a:extLst>
              </p:cNvPr>
              <p:cNvSpPr txBox="1">
                <a:spLocks noRot="1" noChangeAspect="1" noMove="1" noResize="1" noEditPoints="1" noAdjustHandles="1" noChangeArrowheads="1" noChangeShapeType="1" noTextEdit="1"/>
              </p:cNvSpPr>
              <p:nvPr/>
            </p:nvSpPr>
            <p:spPr>
              <a:xfrm>
                <a:off x="521971" y="771513"/>
                <a:ext cx="10736243" cy="1200329"/>
              </a:xfrm>
              <a:prstGeom prst="rect">
                <a:avLst/>
              </a:prstGeom>
              <a:blipFill>
                <a:blip r:embed="rId12"/>
                <a:stretch>
                  <a:fillRect l="-1306" t="-10714" r="-738" b="-17857"/>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9F095512-1A76-17F8-5F9E-ABD919D38BB4}"/>
              </a:ext>
            </a:extLst>
          </p:cNvPr>
          <p:cNvSpPr txBox="1"/>
          <p:nvPr/>
        </p:nvSpPr>
        <p:spPr>
          <a:xfrm>
            <a:off x="5054113" y="4115886"/>
            <a:ext cx="43152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8994444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17CFC44B-EE45-446C-AFC2-80997F9B1454}"/>
                  </a:ext>
                </a:extLst>
              </p:cNvPr>
              <p:cNvSpPr txBox="1"/>
              <p:nvPr/>
            </p:nvSpPr>
            <p:spPr>
              <a:xfrm>
                <a:off x="1457011" y="655909"/>
                <a:ext cx="5339399" cy="636008"/>
              </a:xfrm>
              <a:prstGeom prst="rect">
                <a:avLst/>
              </a:prstGeom>
              <a:noFill/>
            </p:spPr>
            <p:txBody>
              <a:bodyPr wrap="square" lIns="0" tIns="0" rIns="0" bIns="0" rtlCol="0">
                <a:spAutoFit/>
              </a:bodyPr>
              <a:lstStyle/>
              <a:p>
                <a:r>
                  <a:rPr kumimoji="1" lang="en-US" altLang="ja-JP" sz="2400" dirty="0">
                    <a:ea typeface="メイリオ" panose="020B0604030504040204" pitchFamily="50" charset="-128"/>
                  </a:rPr>
                  <a:t>= </a:t>
                </a:r>
                <a14:m>
                  <m:oMath xmlns:m="http://schemas.openxmlformats.org/officeDocument/2006/math">
                    <m:f>
                      <m:fPr>
                        <m:ctrlPr>
                          <a:rPr kumimoji="1" lang="en-US" altLang="ja-JP" sz="2400" i="1">
                            <a:latin typeface="Cambria Math" panose="02040503050406030204" pitchFamily="18" charset="0"/>
                            <a:ea typeface="メイリオ" panose="020B0604030504040204" pitchFamily="50" charset="-128"/>
                          </a:rPr>
                        </m:ctrlPr>
                      </m:fPr>
                      <m:num>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𝑎</m:t>
                            </m:r>
                          </m:e>
                          <m:sub>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1</m:t>
                                </m:r>
                              </m:e>
                              <m:sub>
                                <m:r>
                                  <a:rPr kumimoji="1" lang="en-US" altLang="ja-JP" sz="2400" i="1">
                                    <a:latin typeface="Cambria Math" panose="02040503050406030204" pitchFamily="18" charset="0"/>
                                    <a:ea typeface="メイリオ" panose="020B0604030504040204" pitchFamily="50" charset="-128"/>
                                  </a:rPr>
                                  <m:t>𝑥</m:t>
                                </m:r>
                              </m:sub>
                            </m:sSub>
                          </m:sub>
                        </m:sSub>
                        <m:r>
                          <a:rPr kumimoji="1" lang="en-US" altLang="ja-JP" sz="2400" i="1">
                            <a:latin typeface="Cambria Math" panose="02040503050406030204" pitchFamily="18" charset="0"/>
                            <a:ea typeface="メイリオ" panose="020B0604030504040204" pitchFamily="50" charset="-128"/>
                          </a:rPr>
                          <m:t>𝑥</m:t>
                        </m:r>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𝑎</m:t>
                            </m:r>
                          </m:e>
                          <m:sub>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1</m:t>
                                </m:r>
                              </m:e>
                              <m:sub>
                                <m:r>
                                  <a:rPr kumimoji="1" lang="en-US" altLang="ja-JP" sz="2400" i="1">
                                    <a:latin typeface="Cambria Math" panose="02040503050406030204" pitchFamily="18" charset="0"/>
                                    <a:ea typeface="メイリオ" panose="020B0604030504040204" pitchFamily="50" charset="-128"/>
                                  </a:rPr>
                                  <m:t>𝑦</m:t>
                                </m:r>
                              </m:sub>
                            </m:sSub>
                          </m:sub>
                        </m:sSub>
                        <m:r>
                          <a:rPr kumimoji="1" lang="en-US" altLang="ja-JP" sz="2400" i="1">
                            <a:latin typeface="Cambria Math" panose="02040503050406030204" pitchFamily="18" charset="0"/>
                            <a:ea typeface="メイリオ" panose="020B0604030504040204" pitchFamily="50" charset="-128"/>
                          </a:rPr>
                          <m:t>𝑦</m:t>
                        </m:r>
                        <m:sSup>
                          <m:sSupPr>
                            <m:ctrlPr>
                              <a:rPr kumimoji="1" lang="en-US" altLang="ja-JP" sz="2400" i="1">
                                <a:latin typeface="Cambria Math" panose="02040503050406030204" pitchFamily="18" charset="0"/>
                                <a:ea typeface="メイリオ" panose="020B0604030504040204" pitchFamily="50" charset="-128"/>
                              </a:rPr>
                            </m:ctrlPr>
                          </m:sSupPr>
                          <m:e>
                            <m:r>
                              <a:rPr kumimoji="1" lang="en-US" altLang="ja-JP" sz="2400" i="1">
                                <a:latin typeface="Cambria Math" panose="02040503050406030204" pitchFamily="18" charset="0"/>
                                <a:ea typeface="メイリオ" panose="020B0604030504040204" pitchFamily="50" charset="-128"/>
                              </a:rPr>
                              <m:t>)</m:t>
                            </m:r>
                          </m:e>
                          <m:sup>
                            <m:r>
                              <a:rPr kumimoji="1" lang="en-US" altLang="ja-JP" sz="2400" i="1">
                                <a:latin typeface="Cambria Math" panose="02040503050406030204" pitchFamily="18" charset="0"/>
                                <a:ea typeface="メイリオ" panose="020B0604030504040204" pitchFamily="50" charset="-128"/>
                              </a:rPr>
                              <m:t>2</m:t>
                            </m:r>
                          </m:sup>
                        </m:sSup>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𝑎</m:t>
                            </m:r>
                          </m:e>
                          <m:sub>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2</m:t>
                                </m:r>
                              </m:e>
                              <m:sub>
                                <m:r>
                                  <a:rPr kumimoji="1" lang="en-US" altLang="ja-JP" sz="2400" i="1">
                                    <a:latin typeface="Cambria Math" panose="02040503050406030204" pitchFamily="18" charset="0"/>
                                    <a:ea typeface="メイリオ" panose="020B0604030504040204" pitchFamily="50" charset="-128"/>
                                  </a:rPr>
                                  <m:t>𝑥</m:t>
                                </m:r>
                              </m:sub>
                            </m:sSub>
                          </m:sub>
                        </m:sSub>
                        <m:r>
                          <a:rPr kumimoji="1" lang="en-US" altLang="ja-JP" sz="2400" i="1">
                            <a:latin typeface="Cambria Math" panose="02040503050406030204" pitchFamily="18" charset="0"/>
                            <a:ea typeface="メイリオ" panose="020B0604030504040204" pitchFamily="50" charset="-128"/>
                          </a:rPr>
                          <m:t>𝑥</m:t>
                        </m:r>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𝑎</m:t>
                            </m:r>
                          </m:e>
                          <m:sub>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2</m:t>
                                </m:r>
                              </m:e>
                              <m:sub>
                                <m:r>
                                  <a:rPr kumimoji="1" lang="en-US" altLang="ja-JP" sz="2400" i="1">
                                    <a:latin typeface="Cambria Math" panose="02040503050406030204" pitchFamily="18" charset="0"/>
                                    <a:ea typeface="メイリオ" panose="020B0604030504040204" pitchFamily="50" charset="-128"/>
                                  </a:rPr>
                                  <m:t>𝑦</m:t>
                                </m:r>
                              </m:sub>
                            </m:sSub>
                          </m:sub>
                        </m:sSub>
                        <m:r>
                          <a:rPr kumimoji="1" lang="en-US" altLang="ja-JP" sz="2400" i="1">
                            <a:latin typeface="Cambria Math" panose="02040503050406030204" pitchFamily="18" charset="0"/>
                            <a:ea typeface="メイリオ" panose="020B0604030504040204" pitchFamily="50" charset="-128"/>
                          </a:rPr>
                          <m:t>𝑦</m:t>
                        </m:r>
                        <m:sSup>
                          <m:sSupPr>
                            <m:ctrlPr>
                              <a:rPr kumimoji="1" lang="en-US" altLang="ja-JP" sz="2400" i="1">
                                <a:latin typeface="Cambria Math" panose="02040503050406030204" pitchFamily="18" charset="0"/>
                                <a:ea typeface="メイリオ" panose="020B0604030504040204" pitchFamily="50" charset="-128"/>
                              </a:rPr>
                            </m:ctrlPr>
                          </m:sSupPr>
                          <m:e>
                            <m:r>
                              <a:rPr kumimoji="1" lang="en-US" altLang="ja-JP" sz="2400" i="1">
                                <a:latin typeface="Cambria Math" panose="02040503050406030204" pitchFamily="18" charset="0"/>
                                <a:ea typeface="メイリオ" panose="020B0604030504040204" pitchFamily="50" charset="-128"/>
                              </a:rPr>
                              <m:t>)</m:t>
                            </m:r>
                          </m:e>
                          <m:sup>
                            <m:r>
                              <a:rPr kumimoji="1" lang="en-US" altLang="ja-JP" sz="2400" i="1">
                                <a:latin typeface="Cambria Math" panose="02040503050406030204" pitchFamily="18" charset="0"/>
                                <a:ea typeface="メイリオ" panose="020B0604030504040204" pitchFamily="50" charset="-128"/>
                              </a:rPr>
                              <m:t>2</m:t>
                            </m:r>
                          </m:sup>
                        </m:sSup>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𝑎</m:t>
                            </m:r>
                          </m:e>
                          <m:sub>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3</m:t>
                                </m:r>
                              </m:e>
                              <m:sub>
                                <m:r>
                                  <a:rPr kumimoji="1" lang="en-US" altLang="ja-JP" sz="2400" i="1">
                                    <a:latin typeface="Cambria Math" panose="02040503050406030204" pitchFamily="18" charset="0"/>
                                    <a:ea typeface="メイリオ" panose="020B0604030504040204" pitchFamily="50" charset="-128"/>
                                  </a:rPr>
                                  <m:t>𝑥</m:t>
                                </m:r>
                              </m:sub>
                            </m:sSub>
                          </m:sub>
                        </m:sSub>
                        <m:r>
                          <a:rPr kumimoji="1" lang="en-US" altLang="ja-JP" sz="2400" i="1">
                            <a:latin typeface="Cambria Math" panose="02040503050406030204" pitchFamily="18" charset="0"/>
                            <a:ea typeface="メイリオ" panose="020B0604030504040204" pitchFamily="50" charset="-128"/>
                          </a:rPr>
                          <m:t>𝑥</m:t>
                        </m:r>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𝑎</m:t>
                            </m:r>
                          </m:e>
                          <m:sub>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3</m:t>
                                </m:r>
                              </m:e>
                              <m:sub>
                                <m:r>
                                  <a:rPr kumimoji="1" lang="en-US" altLang="ja-JP" sz="2400" i="1">
                                    <a:latin typeface="Cambria Math" panose="02040503050406030204" pitchFamily="18" charset="0"/>
                                    <a:ea typeface="メイリオ" panose="020B0604030504040204" pitchFamily="50" charset="-128"/>
                                  </a:rPr>
                                  <m:t>𝑦</m:t>
                                </m:r>
                              </m:sub>
                            </m:sSub>
                          </m:sub>
                        </m:sSub>
                        <m:r>
                          <a:rPr kumimoji="1" lang="en-US" altLang="ja-JP" sz="2400" i="1">
                            <a:latin typeface="Cambria Math" panose="02040503050406030204" pitchFamily="18" charset="0"/>
                            <a:ea typeface="メイリオ" panose="020B0604030504040204" pitchFamily="50" charset="-128"/>
                          </a:rPr>
                          <m:t>𝑦</m:t>
                        </m:r>
                        <m:sSup>
                          <m:sSupPr>
                            <m:ctrlPr>
                              <a:rPr kumimoji="1" lang="en-US" altLang="ja-JP" sz="2400" i="1">
                                <a:latin typeface="Cambria Math" panose="02040503050406030204" pitchFamily="18" charset="0"/>
                                <a:ea typeface="メイリオ" panose="020B0604030504040204" pitchFamily="50" charset="-128"/>
                              </a:rPr>
                            </m:ctrlPr>
                          </m:sSupPr>
                          <m:e>
                            <m:r>
                              <a:rPr kumimoji="1" lang="en-US" altLang="ja-JP" sz="2400" i="1">
                                <a:latin typeface="Cambria Math" panose="02040503050406030204" pitchFamily="18" charset="0"/>
                                <a:ea typeface="メイリオ" panose="020B0604030504040204" pitchFamily="50" charset="-128"/>
                              </a:rPr>
                              <m:t>)</m:t>
                            </m:r>
                          </m:e>
                          <m:sup>
                            <m:r>
                              <a:rPr kumimoji="1" lang="en-US" altLang="ja-JP" sz="2400" i="1">
                                <a:latin typeface="Cambria Math" panose="02040503050406030204" pitchFamily="18" charset="0"/>
                                <a:ea typeface="メイリオ" panose="020B0604030504040204" pitchFamily="50" charset="-128"/>
                              </a:rPr>
                              <m:t>2</m:t>
                            </m:r>
                          </m:sup>
                        </m:sSup>
                      </m:num>
                      <m:den>
                        <m:r>
                          <a:rPr kumimoji="1" lang="en-US" altLang="ja-JP" sz="2400" i="1">
                            <a:latin typeface="Cambria Math" panose="02040503050406030204" pitchFamily="18" charset="0"/>
                            <a:ea typeface="メイリオ" panose="020B0604030504040204" pitchFamily="50" charset="-128"/>
                          </a:rPr>
                          <m:t>3</m:t>
                        </m:r>
                      </m:den>
                    </m:f>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6" name="テキスト ボックス 5">
                <a:extLst>
                  <a:ext uri="{FF2B5EF4-FFF2-40B4-BE49-F238E27FC236}">
                    <a16:creationId xmlns:a16="http://schemas.microsoft.com/office/drawing/2014/main" id="{17CFC44B-EE45-446C-AFC2-80997F9B1454}"/>
                  </a:ext>
                </a:extLst>
              </p:cNvPr>
              <p:cNvSpPr txBox="1">
                <a:spLocks noRot="1" noChangeAspect="1" noMove="1" noResize="1" noEditPoints="1" noAdjustHandles="1" noChangeArrowheads="1" noChangeShapeType="1" noTextEdit="1"/>
              </p:cNvSpPr>
              <p:nvPr/>
            </p:nvSpPr>
            <p:spPr>
              <a:xfrm>
                <a:off x="1457011" y="655909"/>
                <a:ext cx="5339399" cy="636008"/>
              </a:xfrm>
              <a:prstGeom prst="rect">
                <a:avLst/>
              </a:prstGeom>
              <a:blipFill>
                <a:blip r:embed="rId2"/>
                <a:stretch>
                  <a:fillRect l="-3425" b="-1634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7DB678A2-4795-44A0-8032-6164F8A8DB2A}"/>
                  </a:ext>
                </a:extLst>
              </p:cNvPr>
              <p:cNvSpPr txBox="1"/>
              <p:nvPr/>
            </p:nvSpPr>
            <p:spPr>
              <a:xfrm>
                <a:off x="1457011" y="1328621"/>
                <a:ext cx="7256987" cy="1133900"/>
              </a:xfrm>
              <a:prstGeom prst="rect">
                <a:avLst/>
              </a:prstGeom>
              <a:noFill/>
            </p:spPr>
            <p:txBody>
              <a:bodyPr wrap="none" lIns="0" tIns="0" rIns="0" bIns="0" rtlCol="0">
                <a:spAutoFit/>
              </a:bodyPr>
              <a:lstStyle/>
              <a:p>
                <a14:m>
                  <m:oMath xmlns:m="http://schemas.openxmlformats.org/officeDocument/2006/math">
                    <m:r>
                      <a:rPr kumimoji="1" lang="en-US" altLang="ja-JP" sz="2000" i="1">
                        <a:latin typeface="Cambria Math" panose="02040503050406030204" pitchFamily="18" charset="0"/>
                        <a:ea typeface="メイリオ" panose="020B0604030504040204" pitchFamily="50" charset="-128"/>
                      </a:rPr>
                      <m:t>=</m:t>
                    </m:r>
                    <m:f>
                      <m:fPr>
                        <m:ctrlPr>
                          <a:rPr kumimoji="1" lang="en-US" altLang="ja-JP" sz="2000" i="1">
                            <a:latin typeface="Cambria Math" panose="02040503050406030204" pitchFamily="18" charset="0"/>
                            <a:ea typeface="メイリオ" panose="020B0604030504040204" pitchFamily="50" charset="-128"/>
                          </a:rPr>
                        </m:ctrlPr>
                      </m:fPr>
                      <m:num>
                        <m:r>
                          <a:rPr kumimoji="1" lang="en-US" altLang="ja-JP" sz="2000" i="1">
                            <a:latin typeface="Cambria Math" panose="02040503050406030204" pitchFamily="18" charset="0"/>
                            <a:ea typeface="メイリオ" panose="020B0604030504040204" pitchFamily="50" charset="-128"/>
                          </a:rPr>
                          <m:t>1</m:t>
                        </m:r>
                      </m:num>
                      <m:den>
                        <m:r>
                          <a:rPr kumimoji="1" lang="en-US" altLang="ja-JP" sz="2000" i="1">
                            <a:latin typeface="Cambria Math" panose="02040503050406030204" pitchFamily="18" charset="0"/>
                            <a:ea typeface="メイリオ" panose="020B0604030504040204" pitchFamily="50" charset="-128"/>
                          </a:rPr>
                          <m:t>3</m:t>
                        </m:r>
                      </m:den>
                    </m:f>
                    <m:r>
                      <a:rPr kumimoji="1" lang="en-US" altLang="ja-JP" sz="2000" i="1">
                        <a:latin typeface="Cambria Math" panose="02040503050406030204" pitchFamily="18" charset="0"/>
                        <a:ea typeface="メイリオ" panose="020B0604030504040204" pitchFamily="50" charset="-128"/>
                      </a:rPr>
                      <m:t>[</m:t>
                    </m:r>
                  </m:oMath>
                </a14:m>
                <a:r>
                  <a:rPr kumimoji="1" lang="en-US" altLang="ja-JP" sz="2000" dirty="0">
                    <a:latin typeface="メイリオ" panose="020B0604030504040204" pitchFamily="50" charset="-128"/>
                    <a:ea typeface="メイリオ" panose="020B0604030504040204" pitchFamily="50" charset="-128"/>
                  </a:rPr>
                  <a:t>(</a:t>
                </a:r>
                <a14:m>
                  <m:oMath xmlns:m="http://schemas.openxmlformats.org/officeDocument/2006/math">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1</m:t>
                            </m:r>
                          </m:e>
                          <m:sub>
                            <m:r>
                              <a:rPr kumimoji="1" lang="en-US" altLang="ja-JP" sz="2000" i="1">
                                <a:latin typeface="Cambria Math" panose="02040503050406030204" pitchFamily="18" charset="0"/>
                                <a:ea typeface="メイリオ" panose="020B0604030504040204" pitchFamily="50" charset="-128"/>
                              </a:rPr>
                              <m:t>𝑥</m:t>
                            </m:r>
                          </m:sub>
                        </m:sSub>
                      </m:sub>
                    </m:sSub>
                    <m:r>
                      <a:rPr kumimoji="1" lang="en-US" altLang="ja-JP" sz="2000" i="1">
                        <a:latin typeface="Cambria Math" panose="02040503050406030204" pitchFamily="18" charset="0"/>
                        <a:ea typeface="メイリオ" panose="020B0604030504040204" pitchFamily="50" charset="-128"/>
                      </a:rPr>
                      <m:t>𝑥</m:t>
                    </m:r>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1</m:t>
                            </m:r>
                          </m:e>
                          <m:sub>
                            <m:r>
                              <a:rPr kumimoji="1" lang="en-US" altLang="ja-JP" sz="2000" i="1">
                                <a:latin typeface="Cambria Math" panose="02040503050406030204" pitchFamily="18" charset="0"/>
                                <a:ea typeface="メイリオ" panose="020B0604030504040204" pitchFamily="50" charset="-128"/>
                              </a:rPr>
                              <m:t>𝑦</m:t>
                            </m:r>
                          </m:sub>
                        </m:sSub>
                      </m:sub>
                    </m:sSub>
                    <m:r>
                      <a:rPr kumimoji="1" lang="en-US" altLang="ja-JP" sz="2000" i="1">
                        <a:latin typeface="Cambria Math" panose="02040503050406030204" pitchFamily="18" charset="0"/>
                        <a:ea typeface="メイリオ" panose="020B0604030504040204" pitchFamily="50" charset="-128"/>
                      </a:rPr>
                      <m:t>𝑦</m:t>
                    </m:r>
                  </m:oMath>
                </a14:m>
                <a:r>
                  <a:rPr kumimoji="1" lang="en-US" altLang="ja-JP" sz="2000" dirty="0">
                    <a:latin typeface="メイリオ" panose="020B0604030504040204" pitchFamily="50" charset="-128"/>
                    <a:ea typeface="メイリオ" panose="020B0604030504040204" pitchFamily="50" charset="-128"/>
                  </a:rPr>
                  <a:t>),(</a:t>
                </a:r>
                <a14:m>
                  <m:oMath xmlns:m="http://schemas.openxmlformats.org/officeDocument/2006/math">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2</m:t>
                            </m:r>
                          </m:e>
                          <m:sub>
                            <m:r>
                              <a:rPr kumimoji="1" lang="en-US" altLang="ja-JP" sz="2000" i="1">
                                <a:latin typeface="Cambria Math" panose="02040503050406030204" pitchFamily="18" charset="0"/>
                                <a:ea typeface="メイリオ" panose="020B0604030504040204" pitchFamily="50" charset="-128"/>
                              </a:rPr>
                              <m:t>𝑥</m:t>
                            </m:r>
                          </m:sub>
                        </m:sSub>
                      </m:sub>
                    </m:sSub>
                    <m:r>
                      <a:rPr kumimoji="1" lang="en-US" altLang="ja-JP" sz="2000" i="1">
                        <a:latin typeface="Cambria Math" panose="02040503050406030204" pitchFamily="18" charset="0"/>
                        <a:ea typeface="メイリオ" panose="020B0604030504040204" pitchFamily="50" charset="-128"/>
                      </a:rPr>
                      <m:t>𝑥</m:t>
                    </m:r>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2</m:t>
                            </m:r>
                          </m:e>
                          <m:sub>
                            <m:r>
                              <a:rPr kumimoji="1" lang="en-US" altLang="ja-JP" sz="2000" i="1">
                                <a:latin typeface="Cambria Math" panose="02040503050406030204" pitchFamily="18" charset="0"/>
                                <a:ea typeface="メイリオ" panose="020B0604030504040204" pitchFamily="50" charset="-128"/>
                              </a:rPr>
                              <m:t>𝑦</m:t>
                            </m:r>
                          </m:sub>
                        </m:sSub>
                      </m:sub>
                    </m:sSub>
                    <m:r>
                      <a:rPr kumimoji="1" lang="en-US" altLang="ja-JP" sz="2000" i="1">
                        <a:latin typeface="Cambria Math" panose="02040503050406030204" pitchFamily="18" charset="0"/>
                        <a:ea typeface="メイリオ" panose="020B0604030504040204" pitchFamily="50" charset="-128"/>
                      </a:rPr>
                      <m:t>𝑦</m:t>
                    </m:r>
                  </m:oMath>
                </a14:m>
                <a:r>
                  <a:rPr kumimoji="1" lang="en-US" altLang="ja-JP" sz="2000" dirty="0">
                    <a:latin typeface="メイリオ" panose="020B0604030504040204" pitchFamily="50" charset="-128"/>
                    <a:ea typeface="メイリオ" panose="020B0604030504040204" pitchFamily="50" charset="-128"/>
                  </a:rPr>
                  <a:t>),(</a:t>
                </a:r>
                <a14:m>
                  <m:oMath xmlns:m="http://schemas.openxmlformats.org/officeDocument/2006/math">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3</m:t>
                            </m:r>
                          </m:e>
                          <m:sub>
                            <m:r>
                              <a:rPr kumimoji="1" lang="en-US" altLang="ja-JP" sz="2000" i="1">
                                <a:latin typeface="Cambria Math" panose="02040503050406030204" pitchFamily="18" charset="0"/>
                                <a:ea typeface="メイリオ" panose="020B0604030504040204" pitchFamily="50" charset="-128"/>
                              </a:rPr>
                              <m:t>𝑥</m:t>
                            </m:r>
                          </m:sub>
                        </m:sSub>
                      </m:sub>
                    </m:sSub>
                    <m:r>
                      <a:rPr kumimoji="1" lang="en-US" altLang="ja-JP" sz="2000" i="1">
                        <a:latin typeface="Cambria Math" panose="02040503050406030204" pitchFamily="18" charset="0"/>
                        <a:ea typeface="メイリオ" panose="020B0604030504040204" pitchFamily="50" charset="-128"/>
                      </a:rPr>
                      <m:t>𝑥</m:t>
                    </m:r>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3</m:t>
                            </m:r>
                          </m:e>
                          <m:sub>
                            <m:r>
                              <a:rPr kumimoji="1" lang="en-US" altLang="ja-JP" sz="2000" i="1">
                                <a:latin typeface="Cambria Math" panose="02040503050406030204" pitchFamily="18" charset="0"/>
                                <a:ea typeface="メイリオ" panose="020B0604030504040204" pitchFamily="50" charset="-128"/>
                              </a:rPr>
                              <m:t>𝑦</m:t>
                            </m:r>
                          </m:sub>
                        </m:sSub>
                      </m:sub>
                    </m:sSub>
                    <m:r>
                      <a:rPr kumimoji="1" lang="en-US" altLang="ja-JP" sz="2000" i="1">
                        <a:latin typeface="Cambria Math" panose="02040503050406030204" pitchFamily="18" charset="0"/>
                        <a:ea typeface="メイリオ" panose="020B0604030504040204" pitchFamily="50" charset="-128"/>
                      </a:rPr>
                      <m:t>𝑦</m:t>
                    </m:r>
                  </m:oMath>
                </a14:m>
                <a:r>
                  <a:rPr kumimoji="1" lang="en-US" altLang="ja-JP" sz="2000" dirty="0">
                    <a:latin typeface="メイリオ" panose="020B0604030504040204" pitchFamily="50" charset="-128"/>
                    <a:ea typeface="メイリオ" panose="020B0604030504040204" pitchFamily="50" charset="-128"/>
                  </a:rPr>
                  <a:t>)]</a:t>
                </a:r>
                <a14:m>
                  <m:oMath xmlns:m="http://schemas.openxmlformats.org/officeDocument/2006/math">
                    <m:d>
                      <m:dPr>
                        <m:begChr m:val="["/>
                        <m:endChr m:val="]"/>
                        <m:ctrlPr>
                          <a:rPr kumimoji="1" lang="en-US" altLang="ja-JP" sz="2000" i="1" dirty="0">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000" i="1" dirty="0">
                                <a:latin typeface="Cambria Math" panose="02040503050406030204" pitchFamily="18" charset="0"/>
                                <a:ea typeface="メイリオ" panose="020B0604030504040204" pitchFamily="50" charset="-128"/>
                              </a:rPr>
                            </m:ctrlPr>
                          </m:mPr>
                          <m:mr>
                            <m:e>
                              <m:r>
                                <m:rPr>
                                  <m:brk m:alnAt="7"/>
                                </m:rPr>
                                <a:rPr kumimoji="1" lang="en-US" altLang="ja-JP" sz="2000" i="1" dirty="0">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1</m:t>
                                      </m:r>
                                    </m:e>
                                    <m:sub>
                                      <m:r>
                                        <a:rPr kumimoji="1" lang="en-US" altLang="ja-JP" sz="2000" i="1">
                                          <a:latin typeface="Cambria Math" panose="02040503050406030204" pitchFamily="18" charset="0"/>
                                          <a:ea typeface="メイリオ" panose="020B0604030504040204" pitchFamily="50" charset="-128"/>
                                        </a:rPr>
                                        <m:t>𝑥</m:t>
                                      </m:r>
                                    </m:sub>
                                  </m:sSub>
                                </m:sub>
                              </m:sSub>
                              <m:r>
                                <a:rPr kumimoji="1" lang="en-US" altLang="ja-JP" sz="2000" i="1">
                                  <a:latin typeface="Cambria Math" panose="02040503050406030204" pitchFamily="18" charset="0"/>
                                  <a:ea typeface="メイリオ" panose="020B0604030504040204" pitchFamily="50" charset="-128"/>
                                </a:rPr>
                                <m:t>𝑥</m:t>
                              </m:r>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1</m:t>
                                      </m:r>
                                    </m:e>
                                    <m:sub>
                                      <m:r>
                                        <a:rPr kumimoji="1" lang="en-US" altLang="ja-JP" sz="2000" i="1">
                                          <a:latin typeface="Cambria Math" panose="02040503050406030204" pitchFamily="18" charset="0"/>
                                          <a:ea typeface="メイリオ" panose="020B0604030504040204" pitchFamily="50" charset="-128"/>
                                        </a:rPr>
                                        <m:t>𝑦</m:t>
                                      </m:r>
                                    </m:sub>
                                  </m:sSub>
                                </m:sub>
                              </m:sSub>
                              <m:r>
                                <a:rPr kumimoji="1" lang="en-US" altLang="ja-JP" sz="2000" i="1">
                                  <a:latin typeface="Cambria Math" panose="02040503050406030204" pitchFamily="18" charset="0"/>
                                  <a:ea typeface="メイリオ" panose="020B0604030504040204" pitchFamily="50" charset="-128"/>
                                </a:rPr>
                                <m:t>𝑦</m:t>
                              </m:r>
                              <m:r>
                                <a:rPr kumimoji="1" lang="en-US" altLang="ja-JP" sz="2000" i="1">
                                  <a:latin typeface="Cambria Math" panose="02040503050406030204" pitchFamily="18" charset="0"/>
                                  <a:ea typeface="メイリオ" panose="020B0604030504040204" pitchFamily="50" charset="-128"/>
                                </a:rPr>
                                <m:t>)</m:t>
                              </m:r>
                            </m:e>
                          </m:mr>
                          <m:mr>
                            <m:e>
                              <m:r>
                                <a:rPr kumimoji="1" lang="en-US" altLang="ja-JP" sz="2000" i="1" dirty="0">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2</m:t>
                                      </m:r>
                                    </m:e>
                                    <m:sub>
                                      <m:r>
                                        <a:rPr kumimoji="1" lang="en-US" altLang="ja-JP" sz="2000" i="1">
                                          <a:latin typeface="Cambria Math" panose="02040503050406030204" pitchFamily="18" charset="0"/>
                                          <a:ea typeface="メイリオ" panose="020B0604030504040204" pitchFamily="50" charset="-128"/>
                                        </a:rPr>
                                        <m:t>𝑥</m:t>
                                      </m:r>
                                    </m:sub>
                                  </m:sSub>
                                </m:sub>
                              </m:sSub>
                              <m:r>
                                <a:rPr kumimoji="1" lang="en-US" altLang="ja-JP" sz="2000" i="1">
                                  <a:latin typeface="Cambria Math" panose="02040503050406030204" pitchFamily="18" charset="0"/>
                                  <a:ea typeface="メイリオ" panose="020B0604030504040204" pitchFamily="50" charset="-128"/>
                                </a:rPr>
                                <m:t>𝑥</m:t>
                              </m:r>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2</m:t>
                                      </m:r>
                                    </m:e>
                                    <m:sub>
                                      <m:r>
                                        <a:rPr kumimoji="1" lang="en-US" altLang="ja-JP" sz="2000" i="1">
                                          <a:latin typeface="Cambria Math" panose="02040503050406030204" pitchFamily="18" charset="0"/>
                                          <a:ea typeface="メイリオ" panose="020B0604030504040204" pitchFamily="50" charset="-128"/>
                                        </a:rPr>
                                        <m:t>𝑦</m:t>
                                      </m:r>
                                    </m:sub>
                                  </m:sSub>
                                </m:sub>
                              </m:sSub>
                              <m:r>
                                <a:rPr kumimoji="1" lang="en-US" altLang="ja-JP" sz="2000" i="1">
                                  <a:latin typeface="Cambria Math" panose="02040503050406030204" pitchFamily="18" charset="0"/>
                                  <a:ea typeface="メイリオ" panose="020B0604030504040204" pitchFamily="50" charset="-128"/>
                                </a:rPr>
                                <m:t>𝑦</m:t>
                              </m:r>
                              <m:r>
                                <a:rPr kumimoji="1" lang="en-US" altLang="ja-JP" sz="2000" i="1">
                                  <a:latin typeface="Cambria Math" panose="02040503050406030204" pitchFamily="18" charset="0"/>
                                  <a:ea typeface="メイリオ" panose="020B0604030504040204" pitchFamily="50" charset="-128"/>
                                </a:rPr>
                                <m:t>)</m:t>
                              </m:r>
                            </m:e>
                          </m:mr>
                          <m:mr>
                            <m:e>
                              <m:r>
                                <a:rPr kumimoji="1" lang="en-US" altLang="ja-JP" sz="2000" i="1" dirty="0">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3</m:t>
                                      </m:r>
                                    </m:e>
                                    <m:sub>
                                      <m:r>
                                        <a:rPr kumimoji="1" lang="en-US" altLang="ja-JP" sz="2000" i="1">
                                          <a:latin typeface="Cambria Math" panose="02040503050406030204" pitchFamily="18" charset="0"/>
                                          <a:ea typeface="メイリオ" panose="020B0604030504040204" pitchFamily="50" charset="-128"/>
                                        </a:rPr>
                                        <m:t>𝑥</m:t>
                                      </m:r>
                                    </m:sub>
                                  </m:sSub>
                                </m:sub>
                              </m:sSub>
                              <m:r>
                                <a:rPr kumimoji="1" lang="en-US" altLang="ja-JP" sz="2000" i="1">
                                  <a:latin typeface="Cambria Math" panose="02040503050406030204" pitchFamily="18" charset="0"/>
                                  <a:ea typeface="メイリオ" panose="020B0604030504040204" pitchFamily="50" charset="-128"/>
                                </a:rPr>
                                <m:t>𝑥</m:t>
                              </m:r>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3</m:t>
                                      </m:r>
                                    </m:e>
                                    <m:sub>
                                      <m:r>
                                        <a:rPr kumimoji="1" lang="en-US" altLang="ja-JP" sz="2000" i="1">
                                          <a:latin typeface="Cambria Math" panose="02040503050406030204" pitchFamily="18" charset="0"/>
                                          <a:ea typeface="メイリオ" panose="020B0604030504040204" pitchFamily="50" charset="-128"/>
                                        </a:rPr>
                                        <m:t>𝑦</m:t>
                                      </m:r>
                                    </m:sub>
                                  </m:sSub>
                                </m:sub>
                              </m:sSub>
                              <m:r>
                                <a:rPr kumimoji="1" lang="en-US" altLang="ja-JP" sz="2000" i="1">
                                  <a:latin typeface="Cambria Math" panose="02040503050406030204" pitchFamily="18" charset="0"/>
                                  <a:ea typeface="メイリオ" panose="020B0604030504040204" pitchFamily="50" charset="-128"/>
                                </a:rPr>
                                <m:t>𝑦</m:t>
                              </m:r>
                              <m:r>
                                <a:rPr kumimoji="1" lang="en-US" altLang="ja-JP" sz="2000" i="1">
                                  <a:latin typeface="Cambria Math" panose="02040503050406030204" pitchFamily="18" charset="0"/>
                                  <a:ea typeface="メイリオ" panose="020B0604030504040204" pitchFamily="50" charset="-128"/>
                                </a:rPr>
                                <m:t>)</m:t>
                              </m:r>
                            </m:e>
                          </m:mr>
                        </m:m>
                      </m:e>
                    </m:d>
                  </m:oMath>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7" name="テキスト ボックス 6">
                <a:extLst>
                  <a:ext uri="{FF2B5EF4-FFF2-40B4-BE49-F238E27FC236}">
                    <a16:creationId xmlns:a16="http://schemas.microsoft.com/office/drawing/2014/main" id="{7DB678A2-4795-44A0-8032-6164F8A8DB2A}"/>
                  </a:ext>
                </a:extLst>
              </p:cNvPr>
              <p:cNvSpPr txBox="1">
                <a:spLocks noRot="1" noChangeAspect="1" noMove="1" noResize="1" noEditPoints="1" noAdjustHandles="1" noChangeArrowheads="1" noChangeShapeType="1" noTextEdit="1"/>
              </p:cNvSpPr>
              <p:nvPr/>
            </p:nvSpPr>
            <p:spPr>
              <a:xfrm>
                <a:off x="1457011" y="1328621"/>
                <a:ext cx="7256987" cy="113390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A61E3447-627D-4B3D-AB43-B074959FF6ED}"/>
                  </a:ext>
                </a:extLst>
              </p:cNvPr>
              <p:cNvSpPr txBox="1"/>
              <p:nvPr/>
            </p:nvSpPr>
            <p:spPr>
              <a:xfrm>
                <a:off x="1213274" y="2421655"/>
                <a:ext cx="4480714" cy="14519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000" i="1" dirty="0">
                          <a:latin typeface="Cambria Math" panose="02040503050406030204" pitchFamily="18" charset="0"/>
                          <a:ea typeface="メイリオ" panose="020B0604030504040204" pitchFamily="50" charset="-128"/>
                        </a:rPr>
                        <m:t>=</m:t>
                      </m:r>
                      <m:f>
                        <m:fPr>
                          <m:ctrlPr>
                            <a:rPr kumimoji="1" lang="en-US" altLang="ja-JP" sz="2000" i="1" dirty="0">
                              <a:latin typeface="Cambria Math" panose="02040503050406030204" pitchFamily="18" charset="0"/>
                              <a:ea typeface="メイリオ" panose="020B0604030504040204" pitchFamily="50" charset="-128"/>
                            </a:rPr>
                          </m:ctrlPr>
                        </m:fPr>
                        <m:num>
                          <m:r>
                            <a:rPr kumimoji="1" lang="en-US" altLang="ja-JP" sz="2000" i="1" dirty="0">
                              <a:latin typeface="Cambria Math" panose="02040503050406030204" pitchFamily="18" charset="0"/>
                              <a:ea typeface="メイリオ" panose="020B0604030504040204" pitchFamily="50" charset="-128"/>
                            </a:rPr>
                            <m:t>1</m:t>
                          </m:r>
                        </m:num>
                        <m:den>
                          <m:r>
                            <a:rPr kumimoji="1" lang="en-US" altLang="ja-JP" sz="2000" i="1" dirty="0">
                              <a:latin typeface="Cambria Math" panose="02040503050406030204" pitchFamily="18" charset="0"/>
                              <a:ea typeface="メイリオ" panose="020B0604030504040204" pitchFamily="50" charset="-128"/>
                            </a:rPr>
                            <m:t>3</m:t>
                          </m:r>
                        </m:den>
                      </m:f>
                      <m:sSup>
                        <m:sSupPr>
                          <m:ctrlPr>
                            <a:rPr kumimoji="1" lang="en-US" altLang="ja-JP" sz="2000" i="1" dirty="0">
                              <a:latin typeface="Cambria Math" panose="02040503050406030204" pitchFamily="18" charset="0"/>
                              <a:ea typeface="メイリオ" panose="020B0604030504040204" pitchFamily="50" charset="-128"/>
                            </a:rPr>
                          </m:ctrlPr>
                        </m:sSupPr>
                        <m:e>
                          <m:d>
                            <m:dPr>
                              <m:ctrlPr>
                                <a:rPr kumimoji="1" lang="en-US" altLang="ja-JP" sz="2000" i="1" dirty="0">
                                  <a:latin typeface="Cambria Math" panose="02040503050406030204" pitchFamily="18" charset="0"/>
                                  <a:ea typeface="メイリオ" panose="020B0604030504040204" pitchFamily="50" charset="-128"/>
                                </a:rPr>
                              </m:ctrlPr>
                            </m:dPr>
                            <m:e>
                              <m:d>
                                <m:dPr>
                                  <m:begChr m:val="["/>
                                  <m:endChr m:val="]"/>
                                  <m:ctrlPr>
                                    <a:rPr kumimoji="1" lang="en-US" altLang="ja-JP" sz="2000" i="1" dirty="0">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000" i="1" dirty="0">
                                          <a:latin typeface="Cambria Math" panose="02040503050406030204" pitchFamily="18" charset="0"/>
                                          <a:ea typeface="メイリオ" panose="020B0604030504040204" pitchFamily="50" charset="-128"/>
                                        </a:rPr>
                                      </m:ctrlPr>
                                    </m:mPr>
                                    <m:mr>
                                      <m:e>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1</m:t>
                                                </m:r>
                                              </m:e>
                                              <m:sub>
                                                <m:r>
                                                  <a:rPr kumimoji="1" lang="en-US" altLang="ja-JP" sz="2000" i="1">
                                                    <a:latin typeface="Cambria Math" panose="02040503050406030204" pitchFamily="18" charset="0"/>
                                                    <a:ea typeface="メイリオ" panose="020B0604030504040204" pitchFamily="50" charset="-128"/>
                                                  </a:rPr>
                                                  <m:t>𝑥</m:t>
                                                </m:r>
                                              </m:sub>
                                            </m:sSub>
                                          </m:sub>
                                        </m:s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 ,</m:t>
                                            </m:r>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1</m:t>
                                                </m:r>
                                              </m:e>
                                              <m:sub>
                                                <m:r>
                                                  <a:rPr kumimoji="1" lang="en-US" altLang="ja-JP" sz="2000" i="1">
                                                    <a:latin typeface="Cambria Math" panose="02040503050406030204" pitchFamily="18" charset="0"/>
                                                    <a:ea typeface="メイリオ" panose="020B0604030504040204" pitchFamily="50" charset="-128"/>
                                                  </a:rPr>
                                                  <m:t>𝑦</m:t>
                                                </m:r>
                                              </m:sub>
                                            </m:sSub>
                                          </m:sub>
                                        </m:sSub>
                                      </m:e>
                                    </m:mr>
                                    <m:mr>
                                      <m:e>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2</m:t>
                                                </m:r>
                                              </m:e>
                                              <m:sub>
                                                <m:r>
                                                  <a:rPr kumimoji="1" lang="en-US" altLang="ja-JP" sz="2000" i="1">
                                                    <a:latin typeface="Cambria Math" panose="02040503050406030204" pitchFamily="18" charset="0"/>
                                                    <a:ea typeface="メイリオ" panose="020B0604030504040204" pitchFamily="50" charset="-128"/>
                                                  </a:rPr>
                                                  <m:t>𝑥</m:t>
                                                </m:r>
                                              </m:sub>
                                            </m:sSub>
                                          </m:sub>
                                        </m:sSub>
                                        <m:r>
                                          <a:rPr kumimoji="1" lang="en-US" altLang="ja-JP" sz="2000" i="1">
                                            <a:latin typeface="Cambria Math" panose="02040503050406030204" pitchFamily="18" charset="0"/>
                                            <a:ea typeface="メイリオ" panose="020B0604030504040204" pitchFamily="50" charset="-128"/>
                                          </a:rPr>
                                          <m:t> ,</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2</m:t>
                                                </m:r>
                                              </m:e>
                                              <m:sub>
                                                <m:r>
                                                  <a:rPr kumimoji="1" lang="en-US" altLang="ja-JP" sz="2000" i="1">
                                                    <a:latin typeface="Cambria Math" panose="02040503050406030204" pitchFamily="18" charset="0"/>
                                                    <a:ea typeface="メイリオ" panose="020B0604030504040204" pitchFamily="50" charset="-128"/>
                                                  </a:rPr>
                                                  <m:t>𝑦</m:t>
                                                </m:r>
                                              </m:sub>
                                            </m:sSub>
                                          </m:sub>
                                        </m:sSub>
                                      </m:e>
                                    </m:mr>
                                    <m:mr>
                                      <m:e>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3</m:t>
                                                </m:r>
                                              </m:e>
                                              <m:sub>
                                                <m:r>
                                                  <a:rPr kumimoji="1" lang="en-US" altLang="ja-JP" sz="2000" i="1">
                                                    <a:latin typeface="Cambria Math" panose="02040503050406030204" pitchFamily="18" charset="0"/>
                                                    <a:ea typeface="メイリオ" panose="020B0604030504040204" pitchFamily="50" charset="-128"/>
                                                  </a:rPr>
                                                  <m:t>𝑥</m:t>
                                                </m:r>
                                              </m:sub>
                                            </m:sSub>
                                          </m:sub>
                                        </m:s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 ,</m:t>
                                            </m:r>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3</m:t>
                                                </m:r>
                                              </m:e>
                                              <m:sub>
                                                <m:r>
                                                  <a:rPr kumimoji="1" lang="en-US" altLang="ja-JP" sz="2000" i="1">
                                                    <a:latin typeface="Cambria Math" panose="02040503050406030204" pitchFamily="18" charset="0"/>
                                                    <a:ea typeface="メイリオ" panose="020B0604030504040204" pitchFamily="50" charset="-128"/>
                                                  </a:rPr>
                                                  <m:t>𝑦</m:t>
                                                </m:r>
                                              </m:sub>
                                            </m:sSub>
                                          </m:sub>
                                        </m:sSub>
                                      </m:e>
                                    </m:mr>
                                  </m:m>
                                </m:e>
                              </m:d>
                              <m:d>
                                <m:dPr>
                                  <m:begChr m:val="["/>
                                  <m:endChr m:val="]"/>
                                  <m:ctrlPr>
                                    <a:rPr kumimoji="1" lang="en-US" altLang="ja-JP" sz="20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000" i="1">
                                          <a:latin typeface="Cambria Math" panose="02040503050406030204" pitchFamily="18" charset="0"/>
                                          <a:ea typeface="メイリオ" panose="020B0604030504040204" pitchFamily="50" charset="-128"/>
                                        </a:rPr>
                                      </m:ctrlPr>
                                    </m:mPr>
                                    <m:mr>
                                      <m:e>
                                        <m:r>
                                          <m:rPr>
                                            <m:brk m:alnAt="7"/>
                                          </m:rPr>
                                          <a:rPr kumimoji="1" lang="en-US" altLang="ja-JP" sz="2000" i="1">
                                            <a:latin typeface="Cambria Math" panose="02040503050406030204" pitchFamily="18" charset="0"/>
                                            <a:ea typeface="メイリオ" panose="020B0604030504040204" pitchFamily="50" charset="-128"/>
                                          </a:rPr>
                                          <m:t>𝑥</m:t>
                                        </m:r>
                                      </m:e>
                                    </m:mr>
                                    <m:mr>
                                      <m:e>
                                        <m:r>
                                          <a:rPr kumimoji="1" lang="en-US" altLang="ja-JP" sz="2000" i="1">
                                            <a:latin typeface="Cambria Math" panose="02040503050406030204" pitchFamily="18" charset="0"/>
                                            <a:ea typeface="メイリオ" panose="020B0604030504040204" pitchFamily="50" charset="-128"/>
                                          </a:rPr>
                                          <m:t>𝑦</m:t>
                                        </m:r>
                                      </m:e>
                                    </m:mr>
                                  </m:m>
                                </m:e>
                              </m:d>
                            </m:e>
                          </m:d>
                        </m:e>
                        <m:sup>
                          <m:r>
                            <a:rPr kumimoji="1" lang="en-US" altLang="ja-JP" sz="2000" i="1" dirty="0">
                              <a:latin typeface="Cambria Math" panose="02040503050406030204" pitchFamily="18" charset="0"/>
                              <a:ea typeface="メイリオ" panose="020B0604030504040204" pitchFamily="50" charset="-128"/>
                            </a:rPr>
                            <m:t>𝑇</m:t>
                          </m:r>
                        </m:sup>
                      </m:sSup>
                      <m:d>
                        <m:dPr>
                          <m:begChr m:val="["/>
                          <m:endChr m:val="]"/>
                          <m:ctrlPr>
                            <a:rPr kumimoji="1" lang="en-US" altLang="ja-JP" sz="2000" i="1" dirty="0">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000" i="1" dirty="0">
                                  <a:latin typeface="Cambria Math" panose="02040503050406030204" pitchFamily="18" charset="0"/>
                                  <a:ea typeface="メイリオ" panose="020B0604030504040204" pitchFamily="50" charset="-128"/>
                                </a:rPr>
                              </m:ctrlPr>
                            </m:mPr>
                            <m:mr>
                              <m:e>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1</m:t>
                                        </m:r>
                                      </m:e>
                                      <m:sub>
                                        <m:r>
                                          <a:rPr kumimoji="1" lang="en-US" altLang="ja-JP" sz="2000" i="1">
                                            <a:latin typeface="Cambria Math" panose="02040503050406030204" pitchFamily="18" charset="0"/>
                                            <a:ea typeface="メイリオ" panose="020B0604030504040204" pitchFamily="50" charset="-128"/>
                                          </a:rPr>
                                          <m:t>𝑥</m:t>
                                        </m:r>
                                      </m:sub>
                                    </m:sSub>
                                  </m:sub>
                                </m:s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 ,</m:t>
                                    </m:r>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1</m:t>
                                        </m:r>
                                      </m:e>
                                      <m:sub>
                                        <m:r>
                                          <a:rPr kumimoji="1" lang="en-US" altLang="ja-JP" sz="2000" i="1">
                                            <a:latin typeface="Cambria Math" panose="02040503050406030204" pitchFamily="18" charset="0"/>
                                            <a:ea typeface="メイリオ" panose="020B0604030504040204" pitchFamily="50" charset="-128"/>
                                          </a:rPr>
                                          <m:t>𝑦</m:t>
                                        </m:r>
                                      </m:sub>
                                    </m:sSub>
                                  </m:sub>
                                </m:sSub>
                              </m:e>
                            </m:mr>
                            <m:mr>
                              <m:e>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2</m:t>
                                        </m:r>
                                      </m:e>
                                      <m:sub>
                                        <m:r>
                                          <a:rPr kumimoji="1" lang="en-US" altLang="ja-JP" sz="2000" i="1">
                                            <a:latin typeface="Cambria Math" panose="02040503050406030204" pitchFamily="18" charset="0"/>
                                            <a:ea typeface="メイリオ" panose="020B0604030504040204" pitchFamily="50" charset="-128"/>
                                          </a:rPr>
                                          <m:t>𝑥</m:t>
                                        </m:r>
                                      </m:sub>
                                    </m:sSub>
                                  </m:sub>
                                </m:s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 ,</m:t>
                                    </m:r>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2</m:t>
                                        </m:r>
                                      </m:e>
                                      <m:sub>
                                        <m:r>
                                          <a:rPr kumimoji="1" lang="en-US" altLang="ja-JP" sz="2000" i="1">
                                            <a:latin typeface="Cambria Math" panose="02040503050406030204" pitchFamily="18" charset="0"/>
                                            <a:ea typeface="メイリオ" panose="020B0604030504040204" pitchFamily="50" charset="-128"/>
                                          </a:rPr>
                                          <m:t>𝑦</m:t>
                                        </m:r>
                                      </m:sub>
                                    </m:sSub>
                                  </m:sub>
                                </m:sSub>
                              </m:e>
                            </m:mr>
                            <m:mr>
                              <m:e>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3</m:t>
                                        </m:r>
                                      </m:e>
                                      <m:sub>
                                        <m:r>
                                          <a:rPr kumimoji="1" lang="en-US" altLang="ja-JP" sz="2000" i="1">
                                            <a:latin typeface="Cambria Math" panose="02040503050406030204" pitchFamily="18" charset="0"/>
                                            <a:ea typeface="メイリオ" panose="020B0604030504040204" pitchFamily="50" charset="-128"/>
                                          </a:rPr>
                                          <m:t>𝑥</m:t>
                                        </m:r>
                                      </m:sub>
                                    </m:sSub>
                                  </m:sub>
                                </m:sSub>
                                <m:r>
                                  <a:rPr kumimoji="1" lang="en-US" altLang="ja-JP" sz="2000" i="1">
                                    <a:latin typeface="Cambria Math" panose="02040503050406030204" pitchFamily="18" charset="0"/>
                                    <a:ea typeface="メイリオ" panose="020B0604030504040204" pitchFamily="50" charset="-128"/>
                                  </a:rPr>
                                  <m:t> ,</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3</m:t>
                                        </m:r>
                                      </m:e>
                                      <m:sub>
                                        <m:r>
                                          <a:rPr kumimoji="1" lang="en-US" altLang="ja-JP" sz="2000" i="1">
                                            <a:latin typeface="Cambria Math" panose="02040503050406030204" pitchFamily="18" charset="0"/>
                                            <a:ea typeface="メイリオ" panose="020B0604030504040204" pitchFamily="50" charset="-128"/>
                                          </a:rPr>
                                          <m:t>𝑦</m:t>
                                        </m:r>
                                      </m:sub>
                                    </m:sSub>
                                  </m:sub>
                                </m:sSub>
                              </m:e>
                            </m:mr>
                          </m:m>
                        </m:e>
                      </m:d>
                      <m:d>
                        <m:dPr>
                          <m:begChr m:val="["/>
                          <m:endChr m:val="]"/>
                          <m:ctrlPr>
                            <a:rPr kumimoji="1" lang="en-US" altLang="ja-JP" sz="20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000" i="1">
                                  <a:latin typeface="Cambria Math" panose="02040503050406030204" pitchFamily="18" charset="0"/>
                                  <a:ea typeface="メイリオ" panose="020B0604030504040204" pitchFamily="50" charset="-128"/>
                                </a:rPr>
                              </m:ctrlPr>
                            </m:mPr>
                            <m:mr>
                              <m:e>
                                <m:r>
                                  <m:rPr>
                                    <m:brk m:alnAt="7"/>
                                  </m:rPr>
                                  <a:rPr kumimoji="1" lang="en-US" altLang="ja-JP" sz="2000" i="1">
                                    <a:latin typeface="Cambria Math" panose="02040503050406030204" pitchFamily="18" charset="0"/>
                                    <a:ea typeface="メイリオ" panose="020B0604030504040204" pitchFamily="50" charset="-128"/>
                                  </a:rPr>
                                  <m:t>𝑥</m:t>
                                </m:r>
                              </m:e>
                            </m:mr>
                            <m:mr>
                              <m:e>
                                <m:r>
                                  <a:rPr kumimoji="1" lang="en-US" altLang="ja-JP" sz="2000" i="1">
                                    <a:latin typeface="Cambria Math" panose="02040503050406030204" pitchFamily="18" charset="0"/>
                                    <a:ea typeface="メイリオ" panose="020B0604030504040204" pitchFamily="50" charset="-128"/>
                                  </a:rPr>
                                  <m:t>𝑦</m:t>
                                </m:r>
                              </m:e>
                            </m:mr>
                          </m:m>
                        </m:e>
                      </m:d>
                    </m:oMath>
                  </m:oMathPara>
                </a14:m>
                <a:endParaRPr kumimoji="1" lang="ja-JP" altLang="en-US" sz="2000" dirty="0">
                  <a:latin typeface="メイリオ" panose="020B0604030504040204" pitchFamily="50" charset="-128"/>
                  <a:ea typeface="メイリオ" panose="020B0604030504040204" pitchFamily="50" charset="-128"/>
                </a:endParaRPr>
              </a:p>
              <a:p>
                <a:pPr algn="l"/>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10" name="テキスト ボックス 9">
                <a:extLst>
                  <a:ext uri="{FF2B5EF4-FFF2-40B4-BE49-F238E27FC236}">
                    <a16:creationId xmlns:a16="http://schemas.microsoft.com/office/drawing/2014/main" id="{A61E3447-627D-4B3D-AB43-B074959FF6ED}"/>
                  </a:ext>
                </a:extLst>
              </p:cNvPr>
              <p:cNvSpPr txBox="1">
                <a:spLocks noRot="1" noChangeAspect="1" noMove="1" noResize="1" noEditPoints="1" noAdjustHandles="1" noChangeArrowheads="1" noChangeShapeType="1" noTextEdit="1"/>
              </p:cNvSpPr>
              <p:nvPr/>
            </p:nvSpPr>
            <p:spPr>
              <a:xfrm>
                <a:off x="1213274" y="2421655"/>
                <a:ext cx="4480714" cy="145193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A3F8AA46-9FDE-411C-AA3B-5D6ACE9F4299}"/>
                  </a:ext>
                </a:extLst>
              </p:cNvPr>
              <p:cNvSpPr txBox="1"/>
              <p:nvPr/>
            </p:nvSpPr>
            <p:spPr>
              <a:xfrm>
                <a:off x="1457011" y="3720812"/>
                <a:ext cx="2852448" cy="5782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i="1">
                          <a:latin typeface="Cambria Math" panose="02040503050406030204" pitchFamily="18" charset="0"/>
                          <a:ea typeface="メイリオ" panose="020B0604030504040204" pitchFamily="50" charset="-128"/>
                        </a:rPr>
                        <m:t>=</m:t>
                      </m:r>
                      <m:f>
                        <m:fPr>
                          <m:ctrlPr>
                            <a:rPr kumimoji="1" lang="en-US" altLang="ja-JP" sz="2000" i="1">
                              <a:latin typeface="Cambria Math" panose="02040503050406030204" pitchFamily="18" charset="0"/>
                              <a:ea typeface="メイリオ" panose="020B0604030504040204" pitchFamily="50" charset="-128"/>
                            </a:rPr>
                          </m:ctrlPr>
                        </m:fPr>
                        <m:num>
                          <m:r>
                            <a:rPr kumimoji="1" lang="en-US" altLang="ja-JP" sz="2000" i="1">
                              <a:latin typeface="Cambria Math" panose="02040503050406030204" pitchFamily="18" charset="0"/>
                              <a:ea typeface="メイリオ" panose="020B0604030504040204" pitchFamily="50" charset="-128"/>
                            </a:rPr>
                            <m:t>1</m:t>
                          </m:r>
                        </m:num>
                        <m:den>
                          <m:r>
                            <a:rPr kumimoji="1" lang="en-US" altLang="ja-JP" sz="2000" i="1">
                              <a:latin typeface="Cambria Math" panose="02040503050406030204" pitchFamily="18" charset="0"/>
                              <a:ea typeface="メイリオ" panose="020B0604030504040204" pitchFamily="50" charset="-128"/>
                            </a:rPr>
                            <m:t>3</m:t>
                          </m:r>
                        </m:den>
                      </m:f>
                      <m:r>
                        <a:rPr kumimoji="1" lang="en-US" altLang="ja-JP" sz="2000" i="1">
                          <a:latin typeface="Cambria Math" panose="02040503050406030204" pitchFamily="18" charset="0"/>
                          <a:ea typeface="メイリオ" panose="020B0604030504040204" pitchFamily="50" charset="-128"/>
                        </a:rPr>
                        <m:t>(</m:t>
                      </m:r>
                      <m:r>
                        <a:rPr kumimoji="1" lang="en-US" altLang="ja-JP" sz="2000" i="1">
                          <a:latin typeface="Cambria Math" panose="02040503050406030204" pitchFamily="18" charset="0"/>
                          <a:ea typeface="メイリオ" panose="020B0604030504040204" pitchFamily="50" charset="-128"/>
                        </a:rPr>
                        <m:t>𝐴</m:t>
                      </m:r>
                      <m:acc>
                        <m:accPr>
                          <m:chr m:val="⃗"/>
                          <m:ctrlPr>
                            <a:rPr kumimoji="1" lang="en-US" altLang="ja-JP" sz="2000" i="1">
                              <a:latin typeface="Cambria Math" panose="02040503050406030204" pitchFamily="18" charset="0"/>
                              <a:ea typeface="メイリオ" panose="020B0604030504040204" pitchFamily="50" charset="-128"/>
                            </a:rPr>
                          </m:ctrlPr>
                        </m:accPr>
                        <m:e>
                          <m:r>
                            <a:rPr kumimoji="1" lang="en-US" altLang="ja-JP" sz="2000" i="1">
                              <a:latin typeface="Cambria Math" panose="02040503050406030204" pitchFamily="18" charset="0"/>
                              <a:ea typeface="メイリオ" panose="020B0604030504040204" pitchFamily="50" charset="-128"/>
                            </a:rPr>
                            <m:t>𝑒</m:t>
                          </m:r>
                        </m:e>
                      </m:acc>
                      <m:sSup>
                        <m:sSupPr>
                          <m:ctrlPr>
                            <a:rPr kumimoji="1" lang="en-US" altLang="ja-JP" sz="2000" i="1">
                              <a:latin typeface="Cambria Math" panose="02040503050406030204" pitchFamily="18" charset="0"/>
                              <a:ea typeface="メイリオ" panose="020B0604030504040204" pitchFamily="50" charset="-128"/>
                            </a:rPr>
                          </m:ctrlPr>
                        </m:sSupPr>
                        <m:e>
                          <m:r>
                            <a:rPr kumimoji="1" lang="en-US" altLang="ja-JP" sz="2000" i="1">
                              <a:latin typeface="Cambria Math" panose="02040503050406030204" pitchFamily="18" charset="0"/>
                              <a:ea typeface="メイリオ" panose="020B0604030504040204" pitchFamily="50" charset="-128"/>
                            </a:rPr>
                            <m:t>)</m:t>
                          </m:r>
                        </m:e>
                        <m:sup>
                          <m:r>
                            <a:rPr kumimoji="1" lang="en-US" altLang="ja-JP" sz="2000" i="1">
                              <a:latin typeface="Cambria Math" panose="02040503050406030204" pitchFamily="18" charset="0"/>
                              <a:ea typeface="メイリオ" panose="020B0604030504040204" pitchFamily="50" charset="-128"/>
                            </a:rPr>
                            <m:t>𝑇</m:t>
                          </m:r>
                        </m:sup>
                      </m:sSup>
                      <m:r>
                        <a:rPr kumimoji="1" lang="en-US" altLang="ja-JP" sz="2000" i="1">
                          <a:latin typeface="Cambria Math" panose="02040503050406030204" pitchFamily="18" charset="0"/>
                          <a:ea typeface="メイリオ" panose="020B0604030504040204" pitchFamily="50" charset="-128"/>
                        </a:rPr>
                        <m:t>𝐴</m:t>
                      </m:r>
                      <m:acc>
                        <m:accPr>
                          <m:chr m:val="⃗"/>
                          <m:ctrlPr>
                            <a:rPr kumimoji="1" lang="en-US" altLang="ja-JP" sz="2000" i="1">
                              <a:latin typeface="Cambria Math" panose="02040503050406030204" pitchFamily="18" charset="0"/>
                              <a:ea typeface="メイリオ" panose="020B0604030504040204" pitchFamily="50" charset="-128"/>
                            </a:rPr>
                          </m:ctrlPr>
                        </m:accPr>
                        <m:e>
                          <m:r>
                            <a:rPr kumimoji="1" lang="en-US" altLang="ja-JP" sz="2000" i="1">
                              <a:latin typeface="Cambria Math" panose="02040503050406030204" pitchFamily="18" charset="0"/>
                              <a:ea typeface="メイリオ" panose="020B0604030504040204" pitchFamily="50" charset="-128"/>
                            </a:rPr>
                            <m:t>𝑒</m:t>
                          </m:r>
                        </m:e>
                      </m:acc>
                      <m:r>
                        <a:rPr kumimoji="1" lang="en-US" altLang="ja-JP" sz="2000" i="1">
                          <a:latin typeface="Cambria Math" panose="02040503050406030204" pitchFamily="18" charset="0"/>
                          <a:ea typeface="メイリオ" panose="020B0604030504040204" pitchFamily="50" charset="-128"/>
                        </a:rPr>
                        <m:t>=</m:t>
                      </m:r>
                      <m:f>
                        <m:fPr>
                          <m:ctrlPr>
                            <a:rPr kumimoji="1" lang="en-US" altLang="ja-JP" sz="2000" i="1">
                              <a:latin typeface="Cambria Math" panose="02040503050406030204" pitchFamily="18" charset="0"/>
                              <a:ea typeface="メイリオ" panose="020B0604030504040204" pitchFamily="50" charset="-128"/>
                            </a:rPr>
                          </m:ctrlPr>
                        </m:fPr>
                        <m:num>
                          <m:r>
                            <a:rPr kumimoji="1" lang="en-US" altLang="ja-JP" sz="2000" i="1">
                              <a:latin typeface="Cambria Math" panose="02040503050406030204" pitchFamily="18" charset="0"/>
                              <a:ea typeface="メイリオ" panose="020B0604030504040204" pitchFamily="50" charset="-128"/>
                            </a:rPr>
                            <m:t>1</m:t>
                          </m:r>
                        </m:num>
                        <m:den>
                          <m:r>
                            <a:rPr kumimoji="1" lang="en-US" altLang="ja-JP" sz="2000" i="1">
                              <a:latin typeface="Cambria Math" panose="02040503050406030204" pitchFamily="18" charset="0"/>
                              <a:ea typeface="メイリオ" panose="020B0604030504040204" pitchFamily="50" charset="-128"/>
                            </a:rPr>
                            <m:t>3</m:t>
                          </m:r>
                        </m:den>
                      </m:f>
                      <m:sSup>
                        <m:sSupPr>
                          <m:ctrlPr>
                            <a:rPr kumimoji="1" lang="en-US" altLang="ja-JP" sz="2000" i="1">
                              <a:latin typeface="Cambria Math" panose="02040503050406030204" pitchFamily="18" charset="0"/>
                              <a:ea typeface="メイリオ" panose="020B0604030504040204" pitchFamily="50" charset="-128"/>
                            </a:rPr>
                          </m:ctrlPr>
                        </m:sSupPr>
                        <m:e>
                          <m:acc>
                            <m:accPr>
                              <m:chr m:val="⃗"/>
                              <m:ctrlPr>
                                <a:rPr kumimoji="1" lang="en-US" altLang="ja-JP" sz="2000" i="1">
                                  <a:latin typeface="Cambria Math" panose="02040503050406030204" pitchFamily="18" charset="0"/>
                                  <a:ea typeface="メイリオ" panose="020B0604030504040204" pitchFamily="50" charset="-128"/>
                                </a:rPr>
                              </m:ctrlPr>
                            </m:accPr>
                            <m:e>
                              <m:r>
                                <a:rPr kumimoji="1" lang="en-US" altLang="ja-JP" sz="2000" i="1">
                                  <a:latin typeface="Cambria Math" panose="02040503050406030204" pitchFamily="18" charset="0"/>
                                  <a:ea typeface="メイリオ" panose="020B0604030504040204" pitchFamily="50" charset="-128"/>
                                </a:rPr>
                                <m:t>𝑒</m:t>
                              </m:r>
                            </m:e>
                          </m:acc>
                        </m:e>
                        <m:sup>
                          <m:r>
                            <a:rPr kumimoji="1" lang="en-US" altLang="ja-JP" sz="2000" i="1">
                              <a:latin typeface="Cambria Math" panose="02040503050406030204" pitchFamily="18" charset="0"/>
                              <a:ea typeface="メイリオ" panose="020B0604030504040204" pitchFamily="50" charset="-128"/>
                            </a:rPr>
                            <m:t>𝑇</m:t>
                          </m:r>
                        </m:sup>
                      </m:sSup>
                      <m:sSup>
                        <m:sSupPr>
                          <m:ctrlPr>
                            <a:rPr kumimoji="1" lang="en-US" altLang="ja-JP" sz="2000" i="1">
                              <a:latin typeface="Cambria Math" panose="02040503050406030204" pitchFamily="18" charset="0"/>
                              <a:ea typeface="メイリオ" panose="020B0604030504040204" pitchFamily="50" charset="-128"/>
                            </a:rPr>
                          </m:ctrlPr>
                        </m:sSupPr>
                        <m:e>
                          <m:r>
                            <a:rPr kumimoji="1" lang="en-US" altLang="ja-JP" sz="2000" i="1">
                              <a:latin typeface="Cambria Math" panose="02040503050406030204" pitchFamily="18" charset="0"/>
                              <a:ea typeface="メイリオ" panose="020B0604030504040204" pitchFamily="50" charset="-128"/>
                            </a:rPr>
                            <m:t>𝐴</m:t>
                          </m:r>
                        </m:e>
                        <m:sup>
                          <m:r>
                            <a:rPr kumimoji="1" lang="en-US" altLang="ja-JP" sz="2000" i="1">
                              <a:latin typeface="Cambria Math" panose="02040503050406030204" pitchFamily="18" charset="0"/>
                              <a:ea typeface="メイリオ" panose="020B0604030504040204" pitchFamily="50" charset="-128"/>
                            </a:rPr>
                            <m:t>𝑇</m:t>
                          </m:r>
                        </m:sup>
                      </m:sSup>
                      <m:r>
                        <a:rPr kumimoji="1" lang="en-US" altLang="ja-JP" sz="2000" i="1">
                          <a:latin typeface="Cambria Math" panose="02040503050406030204" pitchFamily="18" charset="0"/>
                          <a:ea typeface="メイリオ" panose="020B0604030504040204" pitchFamily="50" charset="-128"/>
                        </a:rPr>
                        <m:t>𝐴</m:t>
                      </m:r>
                      <m:acc>
                        <m:accPr>
                          <m:chr m:val="⃗"/>
                          <m:ctrlPr>
                            <a:rPr kumimoji="1" lang="en-US" altLang="ja-JP" sz="2000" i="1">
                              <a:latin typeface="Cambria Math" panose="02040503050406030204" pitchFamily="18" charset="0"/>
                              <a:ea typeface="メイリオ" panose="020B0604030504040204" pitchFamily="50" charset="-128"/>
                            </a:rPr>
                          </m:ctrlPr>
                        </m:accPr>
                        <m:e>
                          <m:r>
                            <a:rPr kumimoji="1" lang="en-US" altLang="ja-JP" sz="2000" i="1">
                              <a:latin typeface="Cambria Math" panose="02040503050406030204" pitchFamily="18" charset="0"/>
                              <a:ea typeface="メイリオ" panose="020B0604030504040204" pitchFamily="50" charset="-128"/>
                            </a:rPr>
                            <m:t>𝑒</m:t>
                          </m:r>
                        </m:e>
                      </m:acc>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11" name="テキスト ボックス 10">
                <a:extLst>
                  <a:ext uri="{FF2B5EF4-FFF2-40B4-BE49-F238E27FC236}">
                    <a16:creationId xmlns:a16="http://schemas.microsoft.com/office/drawing/2014/main" id="{A3F8AA46-9FDE-411C-AA3B-5D6ACE9F4299}"/>
                  </a:ext>
                </a:extLst>
              </p:cNvPr>
              <p:cNvSpPr txBox="1">
                <a:spLocks noRot="1" noChangeAspect="1" noMove="1" noResize="1" noEditPoints="1" noAdjustHandles="1" noChangeArrowheads="1" noChangeShapeType="1" noTextEdit="1"/>
              </p:cNvSpPr>
              <p:nvPr/>
            </p:nvSpPr>
            <p:spPr>
              <a:xfrm>
                <a:off x="1457011" y="3720812"/>
                <a:ext cx="2852448" cy="57823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A271E864-7EF1-48FF-8769-21E4BBC8BF70}"/>
                  </a:ext>
                </a:extLst>
              </p:cNvPr>
              <p:cNvSpPr txBox="1"/>
              <p:nvPr/>
            </p:nvSpPr>
            <p:spPr>
              <a:xfrm>
                <a:off x="1556281" y="4695271"/>
                <a:ext cx="1761893" cy="730456"/>
              </a:xfrm>
              <a:prstGeom prst="rect">
                <a:avLst/>
              </a:prstGeom>
              <a:noFill/>
            </p:spPr>
            <p:txBody>
              <a:bodyPr wrap="none" lIns="0" tIns="0" rIns="0" bIns="0" rtlCol="0">
                <a:spAutoFit/>
              </a:bodyPr>
              <a:lstStyle/>
              <a:p>
                <a14:m>
                  <m:oMath xmlns:m="http://schemas.openxmlformats.org/officeDocument/2006/math">
                    <m:r>
                      <a:rPr kumimoji="1" lang="en-US" altLang="ja-JP" sz="2400" i="1">
                        <a:latin typeface="Cambria Math" panose="02040503050406030204" pitchFamily="18" charset="0"/>
                        <a:ea typeface="メイリオ" panose="020B0604030504040204" pitchFamily="50" charset="-128"/>
                      </a:rPr>
                      <m:t>=</m:t>
                    </m:r>
                    <m:f>
                      <m:fPr>
                        <m:ctrlPr>
                          <a:rPr kumimoji="1" lang="en-US" altLang="ja-JP" sz="2400" i="1">
                            <a:latin typeface="Cambria Math" panose="02040503050406030204" pitchFamily="18" charset="0"/>
                            <a:ea typeface="メイリオ" panose="020B0604030504040204" pitchFamily="50" charset="-128"/>
                          </a:rPr>
                        </m:ctrlPr>
                      </m:fPr>
                      <m:num>
                        <m:r>
                          <a:rPr kumimoji="1" lang="en-US" altLang="ja-JP" sz="2400" i="1">
                            <a:latin typeface="Cambria Math" panose="02040503050406030204" pitchFamily="18" charset="0"/>
                            <a:ea typeface="メイリオ" panose="020B0604030504040204" pitchFamily="50" charset="-128"/>
                          </a:rPr>
                          <m:t>1</m:t>
                        </m:r>
                      </m:num>
                      <m:den>
                        <m:r>
                          <a:rPr kumimoji="1" lang="en-US" altLang="ja-JP" sz="2400" i="1">
                            <a:latin typeface="Cambria Math" panose="02040503050406030204" pitchFamily="18" charset="0"/>
                            <a:ea typeface="メイリオ" panose="020B0604030504040204" pitchFamily="50" charset="-128"/>
                          </a:rPr>
                          <m:t>3</m:t>
                        </m:r>
                      </m:den>
                    </m:f>
                  </m:oMath>
                </a14:m>
                <a:r>
                  <a:rPr kumimoji="1" lang="en-US" altLang="ja-JP" sz="2400" dirty="0">
                    <a:ea typeface="メイリオ" panose="020B0604030504040204" pitchFamily="50" charset="-128"/>
                  </a:rPr>
                  <a:t> </a:t>
                </a:r>
                <a14:m>
                  <m:oMath xmlns:m="http://schemas.openxmlformats.org/officeDocument/2006/math">
                    <m:sSup>
                      <m:sSupPr>
                        <m:ctrlPr>
                          <a:rPr kumimoji="1" lang="en-US" altLang="ja-JP" sz="2400" i="1">
                            <a:latin typeface="Cambria Math" panose="02040503050406030204" pitchFamily="18" charset="0"/>
                            <a:ea typeface="メイリオ" panose="020B0604030504040204" pitchFamily="50" charset="-128"/>
                          </a:rPr>
                        </m:ctrlPr>
                      </m:sSupPr>
                      <m:e>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e>
                      <m:sup>
                        <m:r>
                          <a:rPr kumimoji="1" lang="en-US" altLang="ja-JP" sz="2400" i="1">
                            <a:latin typeface="Cambria Math" panose="02040503050406030204" pitchFamily="18" charset="0"/>
                            <a:ea typeface="メイリオ" panose="020B0604030504040204" pitchFamily="50" charset="-128"/>
                          </a:rPr>
                          <m:t>𝑇</m:t>
                        </m:r>
                      </m:sup>
                    </m:sSup>
                    <m:r>
                      <m:rPr>
                        <m:sty m:val="p"/>
                      </m:rPr>
                      <a:rPr kumimoji="1" lang="el-GR" altLang="ja-JP" sz="2400" i="1">
                        <a:latin typeface="Cambria Math" panose="02040503050406030204" pitchFamily="18" charset="0"/>
                        <a:ea typeface="Cambria Math" panose="02040503050406030204" pitchFamily="18" charset="0"/>
                      </a:rPr>
                      <m:t>Σ</m:t>
                    </m:r>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2" name="テキスト ボックス 11">
                <a:extLst>
                  <a:ext uri="{FF2B5EF4-FFF2-40B4-BE49-F238E27FC236}">
                    <a16:creationId xmlns:a16="http://schemas.microsoft.com/office/drawing/2014/main" id="{A271E864-7EF1-48FF-8769-21E4BBC8BF70}"/>
                  </a:ext>
                </a:extLst>
              </p:cNvPr>
              <p:cNvSpPr txBox="1">
                <a:spLocks noRot="1" noChangeAspect="1" noMove="1" noResize="1" noEditPoints="1" noAdjustHandles="1" noChangeArrowheads="1" noChangeShapeType="1" noTextEdit="1"/>
              </p:cNvSpPr>
              <p:nvPr/>
            </p:nvSpPr>
            <p:spPr>
              <a:xfrm>
                <a:off x="1556281" y="4695271"/>
                <a:ext cx="1761893" cy="730456"/>
              </a:xfrm>
              <a:prstGeom prst="rect">
                <a:avLst/>
              </a:prstGeom>
              <a:blipFill>
                <a:blip r:embed="rId6"/>
                <a:stretch>
                  <a:fillRect/>
                </a:stretch>
              </a:blipFill>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6A4ADA89-9570-4F9A-944C-3CB1AECDD3A8}"/>
              </a:ext>
            </a:extLst>
          </p:cNvPr>
          <p:cNvSpPr txBox="1"/>
          <p:nvPr/>
        </p:nvSpPr>
        <p:spPr>
          <a:xfrm>
            <a:off x="1849869" y="5557338"/>
            <a:ext cx="1957587"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 </a:t>
            </a:r>
            <a:r>
              <a:rPr kumimoji="1" lang="en-US" altLang="ja-JP" sz="2000" dirty="0">
                <a:latin typeface="メイリオ" panose="020B0604030504040204" pitchFamily="50" charset="-128"/>
                <a:ea typeface="メイリオ" panose="020B0604030504040204" pitchFamily="50" charset="-128"/>
              </a:rPr>
              <a:t>: </a:t>
            </a:r>
            <a:r>
              <a:rPr kumimoji="1" lang="ja-JP" altLang="en-US" sz="2000" dirty="0">
                <a:latin typeface="メイリオ" panose="020B0604030504040204" pitchFamily="50" charset="-128"/>
                <a:ea typeface="メイリオ" panose="020B0604030504040204" pitchFamily="50" charset="-128"/>
              </a:rPr>
              <a:t>共分散行列</a:t>
            </a:r>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0C5A3749-6945-416F-BD07-9DDBCD779BD4}"/>
                  </a:ext>
                </a:extLst>
              </p:cNvPr>
              <p:cNvSpPr txBox="1"/>
              <p:nvPr/>
            </p:nvSpPr>
            <p:spPr>
              <a:xfrm>
                <a:off x="4838731" y="5552707"/>
                <a:ext cx="204626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000" i="1">
                              <a:latin typeface="Cambria Math" panose="02040503050406030204" pitchFamily="18" charset="0"/>
                              <a:ea typeface="メイリオ" panose="020B0604030504040204" pitchFamily="50" charset="-128"/>
                            </a:rPr>
                          </m:ctrlPr>
                        </m:sSupPr>
                        <m:e>
                          <m:r>
                            <a:rPr kumimoji="1" lang="en-US" altLang="ja-JP" sz="2000" i="1">
                              <a:latin typeface="Cambria Math" panose="02040503050406030204" pitchFamily="18" charset="0"/>
                              <a:ea typeface="メイリオ" panose="020B0604030504040204" pitchFamily="50" charset="-128"/>
                            </a:rPr>
                            <m:t>𝑥</m:t>
                          </m:r>
                        </m:e>
                        <m:sup>
                          <m:r>
                            <a:rPr kumimoji="1" lang="en-US" altLang="ja-JP" sz="2000" i="1">
                              <a:latin typeface="Cambria Math" panose="02040503050406030204" pitchFamily="18" charset="0"/>
                              <a:ea typeface="メイリオ" panose="020B0604030504040204" pitchFamily="50" charset="-128"/>
                            </a:rPr>
                            <m:t>2</m:t>
                          </m:r>
                        </m:sup>
                      </m:sSup>
                      <m:r>
                        <a:rPr kumimoji="1" lang="en-US" altLang="ja-JP" sz="2000" i="1">
                          <a:latin typeface="Cambria Math" panose="02040503050406030204" pitchFamily="18" charset="0"/>
                          <a:ea typeface="メイリオ" panose="020B0604030504040204" pitchFamily="50" charset="-128"/>
                        </a:rPr>
                        <m:t>+</m:t>
                      </m:r>
                      <m:sSup>
                        <m:sSupPr>
                          <m:ctrlPr>
                            <a:rPr kumimoji="1" lang="en-US" altLang="ja-JP" sz="2000" i="1">
                              <a:latin typeface="Cambria Math" panose="02040503050406030204" pitchFamily="18" charset="0"/>
                              <a:ea typeface="メイリオ" panose="020B0604030504040204" pitchFamily="50" charset="-128"/>
                            </a:rPr>
                          </m:ctrlPr>
                        </m:sSupPr>
                        <m:e>
                          <m:r>
                            <a:rPr kumimoji="1" lang="en-US" altLang="ja-JP" sz="2000" i="1">
                              <a:latin typeface="Cambria Math" panose="02040503050406030204" pitchFamily="18" charset="0"/>
                              <a:ea typeface="メイリオ" panose="020B0604030504040204" pitchFamily="50" charset="-128"/>
                            </a:rPr>
                            <m:t>𝑦</m:t>
                          </m:r>
                        </m:e>
                        <m:sup>
                          <m:r>
                            <a:rPr kumimoji="1" lang="en-US" altLang="ja-JP" sz="2000" i="1">
                              <a:latin typeface="Cambria Math" panose="02040503050406030204" pitchFamily="18" charset="0"/>
                              <a:ea typeface="メイリオ" panose="020B0604030504040204" pitchFamily="50" charset="-128"/>
                            </a:rPr>
                            <m:t>2</m:t>
                          </m:r>
                        </m:sup>
                      </m:sSup>
                      <m:r>
                        <a:rPr kumimoji="1" lang="en-US" altLang="ja-JP" sz="2000" i="1">
                          <a:latin typeface="Cambria Math" panose="02040503050406030204" pitchFamily="18" charset="0"/>
                          <a:ea typeface="メイリオ" panose="020B0604030504040204" pitchFamily="50" charset="-128"/>
                        </a:rPr>
                        <m:t>=</m:t>
                      </m:r>
                      <m:d>
                        <m:dPr>
                          <m:begChr m:val="|"/>
                          <m:endChr m:val="|"/>
                          <m:ctrlPr>
                            <a:rPr kumimoji="1" lang="en-US" altLang="ja-JP" sz="2000" i="1">
                              <a:latin typeface="Cambria Math" panose="02040503050406030204" pitchFamily="18" charset="0"/>
                              <a:ea typeface="メイリオ" panose="020B0604030504040204" pitchFamily="50" charset="-128"/>
                            </a:rPr>
                          </m:ctrlPr>
                        </m:dPr>
                        <m:e>
                          <m:acc>
                            <m:accPr>
                              <m:chr m:val="⃗"/>
                              <m:ctrlPr>
                                <a:rPr kumimoji="1" lang="en-US" altLang="ja-JP" sz="2000" i="1">
                                  <a:latin typeface="Cambria Math" panose="02040503050406030204" pitchFamily="18" charset="0"/>
                                  <a:ea typeface="メイリオ" panose="020B0604030504040204" pitchFamily="50" charset="-128"/>
                                </a:rPr>
                              </m:ctrlPr>
                            </m:accPr>
                            <m:e>
                              <m:r>
                                <a:rPr kumimoji="1" lang="en-US" altLang="ja-JP" sz="2000" i="1">
                                  <a:latin typeface="Cambria Math" panose="02040503050406030204" pitchFamily="18" charset="0"/>
                                  <a:ea typeface="メイリオ" panose="020B0604030504040204" pitchFamily="50" charset="-128"/>
                                </a:rPr>
                                <m:t>𝑒</m:t>
                              </m:r>
                            </m:e>
                          </m:acc>
                        </m:e>
                      </m:d>
                      <m:r>
                        <a:rPr kumimoji="1" lang="en-US" altLang="ja-JP" sz="2000" i="1">
                          <a:latin typeface="Cambria Math" panose="02040503050406030204" pitchFamily="18" charset="0"/>
                          <a:ea typeface="メイリオ" panose="020B0604030504040204" pitchFamily="50" charset="-128"/>
                        </a:rPr>
                        <m:t>=1</m:t>
                      </m:r>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14" name="テキスト ボックス 13">
                <a:extLst>
                  <a:ext uri="{FF2B5EF4-FFF2-40B4-BE49-F238E27FC236}">
                    <a16:creationId xmlns:a16="http://schemas.microsoft.com/office/drawing/2014/main" id="{0C5A3749-6945-416F-BD07-9DDBCD779BD4}"/>
                  </a:ext>
                </a:extLst>
              </p:cNvPr>
              <p:cNvSpPr txBox="1">
                <a:spLocks noRot="1" noChangeAspect="1" noMove="1" noResize="1" noEditPoints="1" noAdjustHandles="1" noChangeArrowheads="1" noChangeShapeType="1" noTextEdit="1"/>
              </p:cNvSpPr>
              <p:nvPr/>
            </p:nvSpPr>
            <p:spPr>
              <a:xfrm>
                <a:off x="4838731" y="5552707"/>
                <a:ext cx="2046266" cy="307777"/>
              </a:xfrm>
              <a:prstGeom prst="rect">
                <a:avLst/>
              </a:prstGeom>
              <a:blipFill>
                <a:blip r:embed="rId7"/>
                <a:stretch>
                  <a:fillRect l="-597" t="-44000" r="-1791" b="-22000"/>
                </a:stretch>
              </a:blipFill>
            </p:spPr>
            <p:txBody>
              <a:bodyPr/>
              <a:lstStyle/>
              <a:p>
                <a:r>
                  <a:rPr lang="ja-JP" altLang="en-US">
                    <a:noFill/>
                  </a:rPr>
                  <a:t> </a:t>
                </a:r>
              </a:p>
            </p:txBody>
          </p:sp>
        </mc:Fallback>
      </mc:AlternateContent>
      <p:sp>
        <p:nvSpPr>
          <p:cNvPr id="15" name="テキスト ボックス 14">
            <a:extLst>
              <a:ext uri="{FF2B5EF4-FFF2-40B4-BE49-F238E27FC236}">
                <a16:creationId xmlns:a16="http://schemas.microsoft.com/office/drawing/2014/main" id="{B6CEDDFF-9772-4975-8AA1-A75614A60513}"/>
              </a:ext>
            </a:extLst>
          </p:cNvPr>
          <p:cNvSpPr txBox="1"/>
          <p:nvPr/>
        </p:nvSpPr>
        <p:spPr>
          <a:xfrm>
            <a:off x="1437694" y="6335783"/>
            <a:ext cx="4544834" cy="400110"/>
          </a:xfrm>
          <a:prstGeom prst="rect">
            <a:avLst/>
          </a:prstGeom>
          <a:noFill/>
        </p:spPr>
        <p:txBody>
          <a:bodyPr wrap="none" rtlCol="0">
            <a:spAutoFit/>
          </a:bodyPr>
          <a:lstStyle/>
          <a:p>
            <a:pPr algn="l"/>
            <a:r>
              <a:rPr kumimoji="1" lang="ja-JP" altLang="en-US" sz="2000" dirty="0">
                <a:solidFill>
                  <a:srgbClr val="FF0000"/>
                </a:solidFill>
                <a:latin typeface="メイリオ" panose="020B0604030504040204" pitchFamily="50" charset="-128"/>
                <a:ea typeface="メイリオ" panose="020B0604030504040204" pitchFamily="50" charset="-128"/>
              </a:rPr>
              <a:t>この式展開は多次元空間でも成り立つ</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DD3F07CE-EC5A-FCBB-A85C-8D2C3056A64A}"/>
                  </a:ext>
                </a:extLst>
              </p:cNvPr>
              <p:cNvSpPr txBox="1"/>
              <p:nvPr/>
            </p:nvSpPr>
            <p:spPr>
              <a:xfrm>
                <a:off x="4537609" y="3873591"/>
                <a:ext cx="7035003" cy="400110"/>
              </a:xfrm>
              <a:prstGeom prst="rect">
                <a:avLst/>
              </a:prstGeom>
              <a:noFill/>
            </p:spPr>
            <p:txBody>
              <a:bodyPr wrap="none" rtlCol="0">
                <a:spAutoFit/>
              </a:bodyPr>
              <a:lstStyle/>
              <a:p>
                <a:r>
                  <a:rPr kumimoji="1" lang="ja-JP" altLang="en-US" sz="2000" b="1" dirty="0">
                    <a:ea typeface="メイリオ" panose="020B0604030504040204" pitchFamily="50" charset="-128"/>
                  </a:rPr>
                  <a:t>→</a:t>
                </a:r>
                <a14:m>
                  <m:oMath xmlns:m="http://schemas.openxmlformats.org/officeDocument/2006/math">
                    <m:r>
                      <a:rPr kumimoji="1" lang="en-US" altLang="ja-JP" sz="2000" b="1" i="0" smtClean="0">
                        <a:latin typeface="Cambria Math" panose="02040503050406030204" pitchFamily="18" charset="0"/>
                        <a:ea typeface="メイリオ" panose="020B0604030504040204" pitchFamily="50" charset="-128"/>
                      </a:rPr>
                      <m:t>  </m:t>
                    </m:r>
                    <m:sSub>
                      <m:sSubPr>
                        <m:ctrlPr>
                          <a:rPr kumimoji="1" lang="en-US" altLang="ja-JP" sz="2000" b="1" i="1" smtClean="0">
                            <a:latin typeface="Cambria Math" panose="02040503050406030204" pitchFamily="18" charset="0"/>
                            <a:ea typeface="メイリオ" panose="020B0604030504040204" pitchFamily="50" charset="-128"/>
                          </a:rPr>
                        </m:ctrlPr>
                      </m:sSubPr>
                      <m:e>
                        <m:acc>
                          <m:accPr>
                            <m:chr m:val="⃗"/>
                            <m:ctrlPr>
                              <a:rPr kumimoji="1" lang="en-US" altLang="ja-JP" sz="2000" b="1" i="1" smtClean="0">
                                <a:latin typeface="Cambria Math" panose="02040503050406030204" pitchFamily="18" charset="0"/>
                                <a:ea typeface="メイリオ" panose="020B0604030504040204" pitchFamily="50" charset="-128"/>
                              </a:rPr>
                            </m:ctrlPr>
                          </m:accPr>
                          <m:e>
                            <m:r>
                              <a:rPr kumimoji="1" lang="en-US" altLang="ja-JP" sz="2000" b="1" i="1" smtClean="0">
                                <a:latin typeface="Cambria Math" panose="02040503050406030204" pitchFamily="18" charset="0"/>
                                <a:ea typeface="メイリオ" panose="020B0604030504040204" pitchFamily="50" charset="-128"/>
                              </a:rPr>
                              <m:t>𝒂</m:t>
                            </m:r>
                          </m:e>
                        </m:acc>
                      </m:e>
                      <m:sub>
                        <m:r>
                          <a:rPr kumimoji="1" lang="en-US" altLang="ja-JP" sz="2000" b="1" i="1" smtClean="0">
                            <a:latin typeface="Cambria Math" panose="02040503050406030204" pitchFamily="18" charset="0"/>
                            <a:ea typeface="メイリオ" panose="020B0604030504040204" pitchFamily="50" charset="-128"/>
                          </a:rPr>
                          <m:t>𝟏</m:t>
                        </m:r>
                      </m:sub>
                    </m:sSub>
                    <m:r>
                      <a:rPr kumimoji="1" lang="en-US" altLang="ja-JP" sz="2000" b="1" i="1" smtClean="0">
                        <a:latin typeface="Cambria Math" panose="02040503050406030204" pitchFamily="18" charset="0"/>
                        <a:ea typeface="メイリオ" panose="020B0604030504040204" pitchFamily="50" charset="-128"/>
                      </a:rPr>
                      <m:t>,</m:t>
                    </m:r>
                    <m:sSub>
                      <m:sSubPr>
                        <m:ctrlPr>
                          <a:rPr kumimoji="1" lang="en-US" altLang="ja-JP" sz="2000" b="1" i="1">
                            <a:latin typeface="Cambria Math" panose="02040503050406030204" pitchFamily="18" charset="0"/>
                            <a:ea typeface="メイリオ" panose="020B0604030504040204" pitchFamily="50" charset="-128"/>
                          </a:rPr>
                        </m:ctrlPr>
                      </m:sSubPr>
                      <m:e>
                        <m:acc>
                          <m:accPr>
                            <m:chr m:val="⃗"/>
                            <m:ctrlPr>
                              <a:rPr kumimoji="1" lang="en-US" altLang="ja-JP" sz="2000" b="1" i="1">
                                <a:latin typeface="Cambria Math" panose="02040503050406030204" pitchFamily="18" charset="0"/>
                                <a:ea typeface="メイリオ" panose="020B0604030504040204" pitchFamily="50" charset="-128"/>
                              </a:rPr>
                            </m:ctrlPr>
                          </m:accPr>
                          <m:e>
                            <m:r>
                              <a:rPr kumimoji="1" lang="en-US" altLang="ja-JP" sz="2000" b="1" i="1">
                                <a:latin typeface="Cambria Math" panose="02040503050406030204" pitchFamily="18" charset="0"/>
                                <a:ea typeface="メイリオ" panose="020B0604030504040204" pitchFamily="50" charset="-128"/>
                              </a:rPr>
                              <m:t>𝒂</m:t>
                            </m:r>
                          </m:e>
                        </m:acc>
                      </m:e>
                      <m:sub>
                        <m:r>
                          <a:rPr kumimoji="1" lang="en-US" altLang="ja-JP" sz="2000" b="1" i="1" smtClean="0">
                            <a:latin typeface="Cambria Math" panose="02040503050406030204" pitchFamily="18" charset="0"/>
                            <a:ea typeface="メイリオ" panose="020B0604030504040204" pitchFamily="50" charset="-128"/>
                          </a:rPr>
                          <m:t>𝟐</m:t>
                        </m:r>
                      </m:sub>
                    </m:sSub>
                    <m:r>
                      <a:rPr kumimoji="1" lang="en-US" altLang="ja-JP" sz="2000" b="1" i="1" smtClean="0">
                        <a:latin typeface="Cambria Math" panose="02040503050406030204" pitchFamily="18" charset="0"/>
                        <a:ea typeface="メイリオ" panose="020B0604030504040204" pitchFamily="50" charset="-128"/>
                      </a:rPr>
                      <m:t>,</m:t>
                    </m:r>
                    <m:sSub>
                      <m:sSubPr>
                        <m:ctrlPr>
                          <a:rPr kumimoji="1" lang="en-US" altLang="ja-JP" sz="2000" b="1" i="1">
                            <a:latin typeface="Cambria Math" panose="02040503050406030204" pitchFamily="18" charset="0"/>
                            <a:ea typeface="メイリオ" panose="020B0604030504040204" pitchFamily="50" charset="-128"/>
                          </a:rPr>
                        </m:ctrlPr>
                      </m:sSubPr>
                      <m:e>
                        <m:acc>
                          <m:accPr>
                            <m:chr m:val="⃗"/>
                            <m:ctrlPr>
                              <a:rPr kumimoji="1" lang="en-US" altLang="ja-JP" sz="2000" b="1" i="1">
                                <a:latin typeface="Cambria Math" panose="02040503050406030204" pitchFamily="18" charset="0"/>
                                <a:ea typeface="メイリオ" panose="020B0604030504040204" pitchFamily="50" charset="-128"/>
                              </a:rPr>
                            </m:ctrlPr>
                          </m:accPr>
                          <m:e>
                            <m:r>
                              <a:rPr kumimoji="1" lang="en-US" altLang="ja-JP" sz="2000" b="1" i="1">
                                <a:latin typeface="Cambria Math" panose="02040503050406030204" pitchFamily="18" charset="0"/>
                                <a:ea typeface="メイリオ" panose="020B0604030504040204" pitchFamily="50" charset="-128"/>
                              </a:rPr>
                              <m:t>𝒂</m:t>
                            </m:r>
                          </m:e>
                        </m:acc>
                      </m:e>
                      <m:sub>
                        <m:r>
                          <a:rPr kumimoji="1" lang="en-US" altLang="ja-JP" sz="2000" b="1" i="1" smtClean="0">
                            <a:latin typeface="Cambria Math" panose="02040503050406030204" pitchFamily="18" charset="0"/>
                            <a:ea typeface="メイリオ" panose="020B0604030504040204" pitchFamily="50" charset="-128"/>
                          </a:rPr>
                          <m:t>𝟑</m:t>
                        </m:r>
                      </m:sub>
                    </m:sSub>
                  </m:oMath>
                </a14:m>
                <a:r>
                  <a:rPr kumimoji="1" lang="ja-JP" altLang="en-US" sz="2000" b="1" dirty="0">
                    <a:latin typeface="メイリオ" panose="020B0604030504040204" pitchFamily="50" charset="-128"/>
                    <a:ea typeface="メイリオ" panose="020B0604030504040204" pitchFamily="50" charset="-128"/>
                  </a:rPr>
                  <a:t>の共分散行列</a:t>
                </a:r>
                <a14:m>
                  <m:oMath xmlns:m="http://schemas.openxmlformats.org/officeDocument/2006/math">
                    <m:sSup>
                      <m:sSupPr>
                        <m:ctrlPr>
                          <a:rPr kumimoji="1" lang="en-US" altLang="ja-JP" sz="2000" i="1">
                            <a:latin typeface="Cambria Math" panose="02040503050406030204" pitchFamily="18" charset="0"/>
                            <a:ea typeface="メイリオ" panose="020B0604030504040204" pitchFamily="50" charset="-128"/>
                          </a:rPr>
                        </m:ctrlPr>
                      </m:sSupPr>
                      <m:e>
                        <m:r>
                          <a:rPr kumimoji="1" lang="en-US" altLang="ja-JP" sz="2000" i="1">
                            <a:latin typeface="Cambria Math" panose="02040503050406030204" pitchFamily="18" charset="0"/>
                            <a:ea typeface="メイリオ" panose="020B0604030504040204" pitchFamily="50" charset="-128"/>
                          </a:rPr>
                          <m:t>𝐴</m:t>
                        </m:r>
                      </m:e>
                      <m:sup>
                        <m:r>
                          <a:rPr kumimoji="1" lang="en-US" altLang="ja-JP" sz="2000" i="1">
                            <a:latin typeface="Cambria Math" panose="02040503050406030204" pitchFamily="18" charset="0"/>
                            <a:ea typeface="メイリオ" panose="020B0604030504040204" pitchFamily="50" charset="-128"/>
                          </a:rPr>
                          <m:t>𝑇</m:t>
                        </m:r>
                      </m:sup>
                    </m:sSup>
                    <m:r>
                      <a:rPr kumimoji="1" lang="en-US" altLang="ja-JP" sz="2000" i="1">
                        <a:latin typeface="Cambria Math" panose="02040503050406030204" pitchFamily="18" charset="0"/>
                        <a:ea typeface="メイリオ" panose="020B0604030504040204" pitchFamily="50" charset="-128"/>
                      </a:rPr>
                      <m:t>𝐴</m:t>
                    </m:r>
                    <m:r>
                      <a:rPr kumimoji="1" lang="ja-JP" altLang="en-US" sz="2000" i="1">
                        <a:latin typeface="Cambria Math" panose="02040503050406030204" pitchFamily="18" charset="0"/>
                        <a:ea typeface="メイリオ" panose="020B0604030504040204" pitchFamily="50" charset="-128"/>
                      </a:rPr>
                      <m:t>に</m:t>
                    </m:r>
                    <m:acc>
                      <m:accPr>
                        <m:chr m:val="⃗"/>
                        <m:ctrlPr>
                          <a:rPr kumimoji="1" lang="en-US" altLang="ja-JP" sz="2000" b="1" i="1">
                            <a:latin typeface="Cambria Math" panose="02040503050406030204" pitchFamily="18" charset="0"/>
                            <a:ea typeface="メイリオ" panose="020B0604030504040204" pitchFamily="50" charset="-128"/>
                          </a:rPr>
                        </m:ctrlPr>
                      </m:accPr>
                      <m:e>
                        <m:r>
                          <a:rPr kumimoji="1" lang="en-US" altLang="ja-JP" sz="2000" b="1" i="1">
                            <a:latin typeface="Cambria Math" panose="02040503050406030204" pitchFamily="18" charset="0"/>
                            <a:ea typeface="メイリオ" panose="020B0604030504040204" pitchFamily="50" charset="-128"/>
                          </a:rPr>
                          <m:t>𝒆</m:t>
                        </m:r>
                      </m:e>
                    </m:acc>
                  </m:oMath>
                </a14:m>
                <a:r>
                  <a:rPr kumimoji="1" lang="ja-JP" altLang="en-US" sz="2000" b="1" dirty="0">
                    <a:latin typeface="メイリオ" panose="020B0604030504040204" pitchFamily="50" charset="-128"/>
                    <a:ea typeface="メイリオ" panose="020B0604030504040204" pitchFamily="50" charset="-128"/>
                  </a:rPr>
                  <a:t>をかけた式に変換できる！</a:t>
                </a:r>
              </a:p>
            </p:txBody>
          </p:sp>
        </mc:Choice>
        <mc:Fallback xmlns="">
          <p:sp>
            <p:nvSpPr>
              <p:cNvPr id="9" name="テキスト ボックス 8">
                <a:extLst>
                  <a:ext uri="{FF2B5EF4-FFF2-40B4-BE49-F238E27FC236}">
                    <a16:creationId xmlns:a16="http://schemas.microsoft.com/office/drawing/2014/main" id="{DD3F07CE-EC5A-FCBB-A85C-8D2C3056A64A}"/>
                  </a:ext>
                </a:extLst>
              </p:cNvPr>
              <p:cNvSpPr txBox="1">
                <a:spLocks noRot="1" noChangeAspect="1" noMove="1" noResize="1" noEditPoints="1" noAdjustHandles="1" noChangeArrowheads="1" noChangeShapeType="1" noTextEdit="1"/>
              </p:cNvSpPr>
              <p:nvPr/>
            </p:nvSpPr>
            <p:spPr>
              <a:xfrm>
                <a:off x="4537609" y="3873591"/>
                <a:ext cx="7035003" cy="400110"/>
              </a:xfrm>
              <a:prstGeom prst="rect">
                <a:avLst/>
              </a:prstGeom>
              <a:blipFill>
                <a:blip r:embed="rId8"/>
                <a:stretch>
                  <a:fillRect l="-867" t="-10606" r="-260" b="-2727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FD32D7E4-B6BD-2932-25CE-C984268FB414}"/>
                  </a:ext>
                </a:extLst>
              </p:cNvPr>
              <p:cNvSpPr txBox="1"/>
              <p:nvPr/>
            </p:nvSpPr>
            <p:spPr>
              <a:xfrm>
                <a:off x="3453631" y="4783647"/>
                <a:ext cx="5698227" cy="707886"/>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→この式を最大化するような</a:t>
                </a:r>
                <a14:m>
                  <m:oMath xmlns:m="http://schemas.openxmlformats.org/officeDocument/2006/math">
                    <m:r>
                      <a:rPr kumimoji="1" lang="en-US" altLang="ja-JP" sz="2000" b="0" i="1" smtClean="0">
                        <a:latin typeface="Cambria Math" panose="02040503050406030204" pitchFamily="18" charset="0"/>
                        <a:ea typeface="メイリオ" panose="020B0604030504040204" pitchFamily="50" charset="-128"/>
                      </a:rPr>
                      <m:t>𝑥</m:t>
                    </m:r>
                    <m:r>
                      <a:rPr kumimoji="1" lang="en-US" altLang="ja-JP" sz="2000" b="0" i="1" smtClean="0">
                        <a:latin typeface="Cambria Math" panose="02040503050406030204" pitchFamily="18" charset="0"/>
                        <a:ea typeface="メイリオ" panose="020B0604030504040204" pitchFamily="50" charset="-128"/>
                      </a:rPr>
                      <m:t>,</m:t>
                    </m:r>
                    <m:r>
                      <a:rPr kumimoji="1" lang="en-US" altLang="ja-JP" sz="2000" b="0" i="1" smtClean="0">
                        <a:latin typeface="Cambria Math" panose="02040503050406030204" pitchFamily="18" charset="0"/>
                        <a:ea typeface="メイリオ" panose="020B0604030504040204" pitchFamily="50" charset="-128"/>
                      </a:rPr>
                      <m:t>𝑦</m:t>
                    </m:r>
                    <m:r>
                      <a:rPr kumimoji="1" lang="ja-JP" altLang="en-US" sz="2000" i="1">
                        <a:latin typeface="Cambria Math" panose="02040503050406030204" pitchFamily="18" charset="0"/>
                        <a:ea typeface="メイリオ" panose="020B0604030504040204" pitchFamily="50" charset="-128"/>
                      </a:rPr>
                      <m:t>を</m:t>
                    </m:r>
                  </m:oMath>
                </a14:m>
                <a:r>
                  <a:rPr kumimoji="1" lang="ja-JP" altLang="en-US" sz="2000" dirty="0">
                    <a:latin typeface="メイリオ" panose="020B0604030504040204" pitchFamily="50" charset="-128"/>
                    <a:ea typeface="メイリオ" panose="020B0604030504040204" pitchFamily="50" charset="-128"/>
                  </a:rPr>
                  <a:t>求めればよい</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　ただし、以下の制約式を満たす</a:t>
                </a:r>
              </a:p>
            </p:txBody>
          </p:sp>
        </mc:Choice>
        <mc:Fallback xmlns="">
          <p:sp>
            <p:nvSpPr>
              <p:cNvPr id="16" name="テキスト ボックス 15">
                <a:extLst>
                  <a:ext uri="{FF2B5EF4-FFF2-40B4-BE49-F238E27FC236}">
                    <a16:creationId xmlns:a16="http://schemas.microsoft.com/office/drawing/2014/main" id="{FD32D7E4-B6BD-2932-25CE-C984268FB414}"/>
                  </a:ext>
                </a:extLst>
              </p:cNvPr>
              <p:cNvSpPr txBox="1">
                <a:spLocks noRot="1" noChangeAspect="1" noMove="1" noResize="1" noEditPoints="1" noAdjustHandles="1" noChangeArrowheads="1" noChangeShapeType="1" noTextEdit="1"/>
              </p:cNvSpPr>
              <p:nvPr/>
            </p:nvSpPr>
            <p:spPr>
              <a:xfrm>
                <a:off x="3453631" y="4783647"/>
                <a:ext cx="5698227" cy="707886"/>
              </a:xfrm>
              <a:prstGeom prst="rect">
                <a:avLst/>
              </a:prstGeom>
              <a:blipFill>
                <a:blip r:embed="rId9"/>
                <a:stretch>
                  <a:fillRect l="-1178" t="-5172" r="-535" b="-1379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8994566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33896ACE-64B8-33E6-E584-F4A2FCCF665E}"/>
              </a:ext>
            </a:extLst>
          </p:cNvPr>
          <p:cNvSpPr txBox="1"/>
          <p:nvPr/>
        </p:nvSpPr>
        <p:spPr>
          <a:xfrm>
            <a:off x="3185892" y="5998584"/>
            <a:ext cx="7710957" cy="1323439"/>
          </a:xfrm>
          <a:prstGeom prst="rect">
            <a:avLst/>
          </a:prstGeom>
          <a:noFill/>
        </p:spPr>
        <p:txBody>
          <a:bodyPr wrap="none" rtlCol="0">
            <a:spAutoFit/>
          </a:bodyPr>
          <a:lstStyle/>
          <a:p>
            <a:pPr algn="l"/>
            <a:r>
              <a:rPr kumimoji="1" lang="en-US" altLang="ja-JP" sz="1600" dirty="0">
                <a:latin typeface="メイリオ" panose="020B0604030504040204" pitchFamily="50" charset="-128"/>
                <a:ea typeface="メイリオ" panose="020B0604030504040204" pitchFamily="50" charset="-128"/>
                <a:hlinkClick r:id="rId2"/>
              </a:rPr>
              <a:t>https://qiita.com/kenmatsu4/items/a144047c1b49aa8c7eb0</a:t>
            </a:r>
            <a:endParaRPr kumimoji="1" lang="en-US" altLang="ja-JP" sz="1600" dirty="0">
              <a:latin typeface="メイリオ" panose="020B0604030504040204" pitchFamily="50" charset="-128"/>
              <a:ea typeface="メイリオ" panose="020B0604030504040204" pitchFamily="50" charset="-128"/>
            </a:endParaRPr>
          </a:p>
          <a:p>
            <a:pPr algn="l"/>
            <a:r>
              <a:rPr kumimoji="1" lang="en-US" altLang="ja-JP" sz="1600" dirty="0">
                <a:latin typeface="メイリオ" panose="020B0604030504040204" pitchFamily="50" charset="-128"/>
                <a:ea typeface="メイリオ" panose="020B0604030504040204" pitchFamily="50" charset="-128"/>
                <a:hlinkClick r:id="rId3"/>
              </a:rPr>
              <a:t>https://taimuoreganoblog.com/home/math/inner-product/</a:t>
            </a:r>
            <a:endParaRPr kumimoji="1" lang="en-US" altLang="ja-JP" sz="1600" dirty="0">
              <a:latin typeface="メイリオ" panose="020B0604030504040204" pitchFamily="50" charset="-128"/>
              <a:ea typeface="メイリオ" panose="020B0604030504040204" pitchFamily="50" charset="-128"/>
            </a:endParaRPr>
          </a:p>
          <a:p>
            <a:pPr algn="l"/>
            <a:r>
              <a:rPr kumimoji="1" lang="en-US" altLang="ja-JP" sz="1600" dirty="0">
                <a:latin typeface="メイリオ" panose="020B0604030504040204" pitchFamily="50" charset="-128"/>
                <a:ea typeface="メイリオ" panose="020B0604030504040204" pitchFamily="50" charset="-128"/>
                <a:hlinkClick r:id="rId4"/>
              </a:rPr>
              <a:t>https://puchohan.com/column/math-column/orthogonal-projection-vector</a:t>
            </a:r>
            <a:endParaRPr kumimoji="1" lang="en-US" altLang="ja-JP" sz="1600" dirty="0">
              <a:latin typeface="メイリオ" panose="020B0604030504040204" pitchFamily="50" charset="-128"/>
              <a:ea typeface="メイリオ" panose="020B0604030504040204" pitchFamily="50" charset="-128"/>
            </a:endParaRPr>
          </a:p>
          <a:p>
            <a:pPr algn="l"/>
            <a:endParaRPr kumimoji="1" lang="en-US" altLang="ja-JP" sz="1600" dirty="0">
              <a:latin typeface="メイリオ" panose="020B0604030504040204" pitchFamily="50" charset="-128"/>
              <a:ea typeface="メイリオ" panose="020B0604030504040204" pitchFamily="50" charset="-128"/>
            </a:endParaRPr>
          </a:p>
          <a:p>
            <a:pPr algn="l"/>
            <a:endParaRPr kumimoji="1" lang="ja-JP" altLang="en-US" sz="1600" dirty="0">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0B60CF72-53C4-8BF7-D7B3-DD3BEE30D9B8}"/>
              </a:ext>
            </a:extLst>
          </p:cNvPr>
          <p:cNvSpPr txBox="1"/>
          <p:nvPr/>
        </p:nvSpPr>
        <p:spPr>
          <a:xfrm>
            <a:off x="368047" y="414581"/>
            <a:ext cx="3196709"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参考 内積と射影</a:t>
            </a:r>
          </a:p>
        </p:txBody>
      </p:sp>
      <p:cxnSp>
        <p:nvCxnSpPr>
          <p:cNvPr id="3" name="直線矢印コネクタ 2">
            <a:extLst>
              <a:ext uri="{FF2B5EF4-FFF2-40B4-BE49-F238E27FC236}">
                <a16:creationId xmlns:a16="http://schemas.microsoft.com/office/drawing/2014/main" id="{D7FD5B06-AC7B-ED45-9E98-65D561A4167E}"/>
              </a:ext>
            </a:extLst>
          </p:cNvPr>
          <p:cNvCxnSpPr>
            <a:cxnSpLocks/>
          </p:cNvCxnSpPr>
          <p:nvPr/>
        </p:nvCxnSpPr>
        <p:spPr>
          <a:xfrm flipV="1">
            <a:off x="6761609" y="1940767"/>
            <a:ext cx="1464906" cy="20527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直線矢印コネクタ 8">
            <a:extLst>
              <a:ext uri="{FF2B5EF4-FFF2-40B4-BE49-F238E27FC236}">
                <a16:creationId xmlns:a16="http://schemas.microsoft.com/office/drawing/2014/main" id="{22CAFEE8-07D8-A33B-809F-5EA78B805358}"/>
              </a:ext>
            </a:extLst>
          </p:cNvPr>
          <p:cNvCxnSpPr>
            <a:cxnSpLocks/>
          </p:cNvCxnSpPr>
          <p:nvPr/>
        </p:nvCxnSpPr>
        <p:spPr>
          <a:xfrm flipV="1">
            <a:off x="6761608" y="3699587"/>
            <a:ext cx="503854" cy="29391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05C5234B-0B7E-FC44-9761-4B013556CED2}"/>
              </a:ext>
            </a:extLst>
          </p:cNvPr>
          <p:cNvCxnSpPr>
            <a:cxnSpLocks/>
          </p:cNvCxnSpPr>
          <p:nvPr/>
        </p:nvCxnSpPr>
        <p:spPr>
          <a:xfrm>
            <a:off x="6761609" y="3993501"/>
            <a:ext cx="3396343" cy="0"/>
          </a:xfrm>
          <a:prstGeom prst="line">
            <a:avLst/>
          </a:prstGeom>
        </p:spPr>
        <p:style>
          <a:lnRef idx="1">
            <a:schemeClr val="dk1"/>
          </a:lnRef>
          <a:fillRef idx="0">
            <a:schemeClr val="dk1"/>
          </a:fillRef>
          <a:effectRef idx="0">
            <a:schemeClr val="dk1"/>
          </a:effectRef>
          <a:fontRef idx="minor">
            <a:schemeClr val="tx1"/>
          </a:fontRef>
        </p:style>
      </p:cxnSp>
      <p:cxnSp>
        <p:nvCxnSpPr>
          <p:cNvPr id="17" name="直線コネクタ 16">
            <a:extLst>
              <a:ext uri="{FF2B5EF4-FFF2-40B4-BE49-F238E27FC236}">
                <a16:creationId xmlns:a16="http://schemas.microsoft.com/office/drawing/2014/main" id="{6C57BD18-1007-CE3F-1FB9-5C2C25E37B8A}"/>
              </a:ext>
            </a:extLst>
          </p:cNvPr>
          <p:cNvCxnSpPr/>
          <p:nvPr/>
        </p:nvCxnSpPr>
        <p:spPr>
          <a:xfrm flipV="1">
            <a:off x="6761609" y="1483567"/>
            <a:ext cx="0" cy="25099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3E14AF8C-1DEF-5E9F-D863-2F70E4AA70DD}"/>
              </a:ext>
            </a:extLst>
          </p:cNvPr>
          <p:cNvCxnSpPr/>
          <p:nvPr/>
        </p:nvCxnSpPr>
        <p:spPr>
          <a:xfrm flipV="1">
            <a:off x="6761608" y="2738534"/>
            <a:ext cx="2239348" cy="12549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1DFDD1B6-67DC-1801-9D34-7E4BBD4C5E84}"/>
              </a:ext>
            </a:extLst>
          </p:cNvPr>
          <p:cNvCxnSpPr/>
          <p:nvPr/>
        </p:nvCxnSpPr>
        <p:spPr>
          <a:xfrm>
            <a:off x="8203189" y="1940766"/>
            <a:ext cx="531845" cy="951722"/>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A34BFCA4-2664-F0E0-EE04-C309C319DC73}"/>
                  </a:ext>
                </a:extLst>
              </p:cNvPr>
              <p:cNvSpPr txBox="1"/>
              <p:nvPr/>
            </p:nvSpPr>
            <p:spPr>
              <a:xfrm>
                <a:off x="8053612" y="1590198"/>
                <a:ext cx="293349"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1" i="1" smtClean="0">
                          <a:latin typeface="Cambria Math" panose="02040503050406030204" pitchFamily="18" charset="0"/>
                          <a:ea typeface="メイリオ" panose="020B0604030504040204" pitchFamily="50" charset="-128"/>
                        </a:rPr>
                        <m:t>𝒂</m:t>
                      </m:r>
                    </m:oMath>
                  </m:oMathPara>
                </a14:m>
                <a:endParaRPr kumimoji="1" lang="ja-JP" altLang="en-US" sz="2400" b="1" dirty="0">
                  <a:latin typeface="メイリオ" panose="020B0604030504040204" pitchFamily="50" charset="-128"/>
                  <a:ea typeface="メイリオ" panose="020B0604030504040204" pitchFamily="50" charset="-128"/>
                </a:endParaRPr>
              </a:p>
            </p:txBody>
          </p:sp>
        </mc:Choice>
        <mc:Fallback xmlns="">
          <p:sp>
            <p:nvSpPr>
              <p:cNvPr id="24" name="テキスト ボックス 23">
                <a:extLst>
                  <a:ext uri="{FF2B5EF4-FFF2-40B4-BE49-F238E27FC236}">
                    <a16:creationId xmlns:a16="http://schemas.microsoft.com/office/drawing/2014/main" id="{A34BFCA4-2664-F0E0-EE04-C309C319DC73}"/>
                  </a:ext>
                </a:extLst>
              </p:cNvPr>
              <p:cNvSpPr txBox="1">
                <a:spLocks noRot="1" noChangeAspect="1" noMove="1" noResize="1" noEditPoints="1" noAdjustHandles="1" noChangeArrowheads="1" noChangeShapeType="1" noTextEdit="1"/>
              </p:cNvSpPr>
              <p:nvPr/>
            </p:nvSpPr>
            <p:spPr>
              <a:xfrm>
                <a:off x="8053612" y="1590198"/>
                <a:ext cx="293349" cy="369332"/>
              </a:xfrm>
              <a:prstGeom prst="rect">
                <a:avLst/>
              </a:prstGeom>
              <a:blipFill>
                <a:blip r:embed="rId5"/>
                <a:stretch>
                  <a:fillRect l="-10417" r="-8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16DAC65F-441F-E2EE-673B-48187DE9444F}"/>
                  </a:ext>
                </a:extLst>
              </p:cNvPr>
              <p:cNvSpPr txBox="1"/>
              <p:nvPr/>
            </p:nvSpPr>
            <p:spPr>
              <a:xfrm>
                <a:off x="8627079" y="2823297"/>
                <a:ext cx="373499"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1" i="1" smtClean="0">
                          <a:latin typeface="Cambria Math" panose="02040503050406030204" pitchFamily="18" charset="0"/>
                          <a:ea typeface="メイリオ" panose="020B0604030504040204" pitchFamily="50" charset="-128"/>
                        </a:rPr>
                        <m:t>𝒂</m:t>
                      </m:r>
                      <m:r>
                        <a:rPr kumimoji="1" lang="en-US" altLang="ja-JP" sz="2400" b="1" i="1" smtClean="0">
                          <a:latin typeface="Cambria Math" panose="02040503050406030204" pitchFamily="18" charset="0"/>
                          <a:ea typeface="メイリオ" panose="020B0604030504040204" pitchFamily="50" charset="-128"/>
                        </a:rPr>
                        <m:t>′</m:t>
                      </m:r>
                    </m:oMath>
                  </m:oMathPara>
                </a14:m>
                <a:endParaRPr kumimoji="1" lang="ja-JP" altLang="en-US" sz="2400" b="1" dirty="0">
                  <a:latin typeface="メイリオ" panose="020B0604030504040204" pitchFamily="50" charset="-128"/>
                  <a:ea typeface="メイリオ" panose="020B0604030504040204" pitchFamily="50" charset="-128"/>
                </a:endParaRPr>
              </a:p>
            </p:txBody>
          </p:sp>
        </mc:Choice>
        <mc:Fallback xmlns="">
          <p:sp>
            <p:nvSpPr>
              <p:cNvPr id="25" name="テキスト ボックス 24">
                <a:extLst>
                  <a:ext uri="{FF2B5EF4-FFF2-40B4-BE49-F238E27FC236}">
                    <a16:creationId xmlns:a16="http://schemas.microsoft.com/office/drawing/2014/main" id="{16DAC65F-441F-E2EE-673B-48187DE9444F}"/>
                  </a:ext>
                </a:extLst>
              </p:cNvPr>
              <p:cNvSpPr txBox="1">
                <a:spLocks noRot="1" noChangeAspect="1" noMove="1" noResize="1" noEditPoints="1" noAdjustHandles="1" noChangeArrowheads="1" noChangeShapeType="1" noTextEdit="1"/>
              </p:cNvSpPr>
              <p:nvPr/>
            </p:nvSpPr>
            <p:spPr>
              <a:xfrm>
                <a:off x="8627079" y="2823297"/>
                <a:ext cx="373499" cy="369332"/>
              </a:xfrm>
              <a:prstGeom prst="rect">
                <a:avLst/>
              </a:prstGeom>
              <a:blipFill>
                <a:blip r:embed="rId6"/>
                <a:stretch>
                  <a:fillRect l="-16393" t="-6557" r="-19672" b="-491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E7F2EFCB-16DC-DF69-3B1B-556E3FA63F9D}"/>
                  </a:ext>
                </a:extLst>
              </p:cNvPr>
              <p:cNvSpPr txBox="1"/>
              <p:nvPr/>
            </p:nvSpPr>
            <p:spPr>
              <a:xfrm>
                <a:off x="6953791" y="3808835"/>
                <a:ext cx="270908"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1" i="1" smtClean="0">
                          <a:latin typeface="Cambria Math" panose="02040503050406030204" pitchFamily="18" charset="0"/>
                          <a:ea typeface="メイリオ" panose="020B0604030504040204" pitchFamily="50" charset="-128"/>
                        </a:rPr>
                        <m:t>𝒆</m:t>
                      </m:r>
                    </m:oMath>
                  </m:oMathPara>
                </a14:m>
                <a:endParaRPr kumimoji="1" lang="ja-JP" altLang="en-US" sz="2400" b="1" dirty="0">
                  <a:latin typeface="メイリオ" panose="020B0604030504040204" pitchFamily="50" charset="-128"/>
                  <a:ea typeface="メイリオ" panose="020B0604030504040204" pitchFamily="50" charset="-128"/>
                </a:endParaRPr>
              </a:p>
            </p:txBody>
          </p:sp>
        </mc:Choice>
        <mc:Fallback xmlns="">
          <p:sp>
            <p:nvSpPr>
              <p:cNvPr id="26" name="テキスト ボックス 25">
                <a:extLst>
                  <a:ext uri="{FF2B5EF4-FFF2-40B4-BE49-F238E27FC236}">
                    <a16:creationId xmlns:a16="http://schemas.microsoft.com/office/drawing/2014/main" id="{E7F2EFCB-16DC-DF69-3B1B-556E3FA63F9D}"/>
                  </a:ext>
                </a:extLst>
              </p:cNvPr>
              <p:cNvSpPr txBox="1">
                <a:spLocks noRot="1" noChangeAspect="1" noMove="1" noResize="1" noEditPoints="1" noAdjustHandles="1" noChangeArrowheads="1" noChangeShapeType="1" noTextEdit="1"/>
              </p:cNvSpPr>
              <p:nvPr/>
            </p:nvSpPr>
            <p:spPr>
              <a:xfrm>
                <a:off x="6953791" y="3808835"/>
                <a:ext cx="270908" cy="369332"/>
              </a:xfrm>
              <a:prstGeom prst="rect">
                <a:avLst/>
              </a:prstGeom>
              <a:blipFill>
                <a:blip r:embed="rId7"/>
                <a:stretch>
                  <a:fillRect l="-11364" r="-909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5729543F-CCE8-4B05-572F-2CAFBFEE7547}"/>
                  </a:ext>
                </a:extLst>
              </p:cNvPr>
              <p:cNvSpPr txBox="1"/>
              <p:nvPr/>
            </p:nvSpPr>
            <p:spPr>
              <a:xfrm>
                <a:off x="485193" y="1220160"/>
                <a:ext cx="4945200" cy="468783"/>
              </a:xfrm>
              <a:prstGeom prst="rect">
                <a:avLst/>
              </a:prstGeom>
              <a:noFill/>
            </p:spPr>
            <p:txBody>
              <a:bodyPr wrap="none" rtlCol="0">
                <a:spAutoFit/>
              </a:bodyPr>
              <a:lstStyle/>
              <a:p>
                <a14:m>
                  <m:oMath xmlns:m="http://schemas.openxmlformats.org/officeDocument/2006/math">
                    <m:sSup>
                      <m:sSupPr>
                        <m:ctrlPr>
                          <a:rPr kumimoji="1" lang="en-US" altLang="ja-JP" sz="2400" b="1" i="1" smtClean="0">
                            <a:latin typeface="Cambria Math" panose="02040503050406030204" pitchFamily="18" charset="0"/>
                            <a:ea typeface="メイリオ" panose="020B0604030504040204" pitchFamily="50" charset="-128"/>
                          </a:rPr>
                        </m:ctrlPr>
                      </m:sSupPr>
                      <m:e>
                        <m:r>
                          <a:rPr kumimoji="1" lang="en-US" altLang="ja-JP" sz="2400" b="1" i="1" smtClean="0">
                            <a:latin typeface="Cambria Math" panose="02040503050406030204" pitchFamily="18" charset="0"/>
                            <a:ea typeface="メイリオ" panose="020B0604030504040204" pitchFamily="50" charset="-128"/>
                          </a:rPr>
                          <m:t>𝒂</m:t>
                        </m:r>
                      </m:e>
                      <m:sup>
                        <m:r>
                          <a:rPr kumimoji="1" lang="en-US" altLang="ja-JP" sz="2400" b="1" i="1" smtClean="0">
                            <a:latin typeface="Cambria Math" panose="02040503050406030204" pitchFamily="18" charset="0"/>
                            <a:ea typeface="メイリオ" panose="020B0604030504040204" pitchFamily="50" charset="-128"/>
                          </a:rPr>
                          <m:t>′</m:t>
                        </m:r>
                      </m:sup>
                    </m:sSup>
                    <m:r>
                      <a:rPr kumimoji="1" lang="en-US" altLang="ja-JP" sz="2400" b="1" i="1" smtClean="0">
                        <a:latin typeface="Cambria Math" panose="02040503050406030204" pitchFamily="18" charset="0"/>
                        <a:ea typeface="メイリオ" panose="020B0604030504040204" pitchFamily="50" charset="-128"/>
                      </a:rPr>
                      <m:t>=</m:t>
                    </m:r>
                    <m:r>
                      <a:rPr kumimoji="1" lang="en-US" altLang="ja-JP" sz="2400" b="1" i="1" smtClean="0">
                        <a:latin typeface="Cambria Math" panose="02040503050406030204" pitchFamily="18" charset="0"/>
                        <a:ea typeface="メイリオ" panose="020B0604030504040204" pitchFamily="50" charset="-128"/>
                      </a:rPr>
                      <m:t>𝒙𝒆</m:t>
                    </m:r>
                  </m:oMath>
                </a14:m>
                <a:r>
                  <a:rPr kumimoji="1" lang="ja-JP" altLang="en-US" sz="2400" b="1" dirty="0">
                    <a:latin typeface="メイリオ" panose="020B0604030504040204" pitchFamily="50" charset="-128"/>
                    <a:ea typeface="メイリオ" panose="020B0604030504040204" pitchFamily="50" charset="-128"/>
                  </a:rPr>
                  <a:t> </a:t>
                </a:r>
                <a:r>
                  <a:rPr kumimoji="1" lang="en-US" altLang="ja-JP" sz="2400" dirty="0">
                    <a:latin typeface="メイリオ" panose="020B0604030504040204" pitchFamily="50" charset="-128"/>
                    <a:ea typeface="メイリオ" panose="020B0604030504040204" pitchFamily="50" charset="-128"/>
                  </a:rPr>
                  <a:t>: </a:t>
                </a:r>
                <a14:m>
                  <m:oMath xmlns:m="http://schemas.openxmlformats.org/officeDocument/2006/math">
                    <m:r>
                      <a:rPr kumimoji="1" lang="en-US" altLang="ja-JP" sz="2400" b="1" i="1" smtClean="0">
                        <a:latin typeface="Cambria Math" panose="02040503050406030204" pitchFamily="18" charset="0"/>
                        <a:ea typeface="メイリオ" panose="020B0604030504040204" pitchFamily="50" charset="-128"/>
                      </a:rPr>
                      <m:t>𝒙</m:t>
                    </m:r>
                  </m:oMath>
                </a14:m>
                <a:r>
                  <a:rPr kumimoji="1" lang="ja-JP" altLang="en-US" sz="2400" dirty="0">
                    <a:latin typeface="メイリオ" panose="020B0604030504040204" pitchFamily="50" charset="-128"/>
                    <a:ea typeface="メイリオ" panose="020B0604030504040204" pitchFamily="50" charset="-128"/>
                  </a:rPr>
                  <a:t>は</a:t>
                </a:r>
                <a14:m>
                  <m:oMath xmlns:m="http://schemas.openxmlformats.org/officeDocument/2006/math">
                    <m:sSup>
                      <m:sSupPr>
                        <m:ctrlPr>
                          <a:rPr kumimoji="1" lang="en-US" altLang="ja-JP" sz="2400" b="1" i="1">
                            <a:latin typeface="Cambria Math" panose="02040503050406030204" pitchFamily="18" charset="0"/>
                            <a:ea typeface="メイリオ" panose="020B0604030504040204" pitchFamily="50" charset="-128"/>
                          </a:rPr>
                        </m:ctrlPr>
                      </m:sSupPr>
                      <m:e>
                        <m:r>
                          <a:rPr kumimoji="1" lang="en-US" altLang="ja-JP" sz="2400" b="1" i="1">
                            <a:latin typeface="Cambria Math" panose="02040503050406030204" pitchFamily="18" charset="0"/>
                            <a:ea typeface="メイリオ" panose="020B0604030504040204" pitchFamily="50" charset="-128"/>
                          </a:rPr>
                          <m:t>𝒂</m:t>
                        </m:r>
                      </m:e>
                      <m:sup>
                        <m:r>
                          <a:rPr kumimoji="1" lang="en-US" altLang="ja-JP" sz="2400" b="1" i="1">
                            <a:latin typeface="Cambria Math" panose="02040503050406030204" pitchFamily="18" charset="0"/>
                            <a:ea typeface="メイリオ" panose="020B0604030504040204" pitchFamily="50" charset="-128"/>
                          </a:rPr>
                          <m:t>′</m:t>
                        </m:r>
                      </m:sup>
                    </m:sSup>
                    <m:r>
                      <a:rPr kumimoji="1" lang="ja-JP" altLang="en-US" sz="2400" i="1" smtClean="0">
                        <a:latin typeface="Cambria Math" panose="02040503050406030204" pitchFamily="18" charset="0"/>
                        <a:ea typeface="メイリオ" panose="020B0604030504040204" pitchFamily="50" charset="-128"/>
                      </a:rPr>
                      <m:t>が</m:t>
                    </m:r>
                    <m:r>
                      <a:rPr kumimoji="1" lang="en-US" altLang="ja-JP" sz="2400" b="1" i="1" smtClean="0">
                        <a:latin typeface="Cambria Math" panose="02040503050406030204" pitchFamily="18" charset="0"/>
                        <a:ea typeface="メイリオ" panose="020B0604030504040204" pitchFamily="50" charset="-128"/>
                      </a:rPr>
                      <m:t>𝒆</m:t>
                    </m:r>
                  </m:oMath>
                </a14:m>
                <a:r>
                  <a:rPr kumimoji="1" lang="ja-JP" altLang="en-US" sz="2400" dirty="0">
                    <a:latin typeface="メイリオ" panose="020B0604030504040204" pitchFamily="50" charset="-128"/>
                    <a:ea typeface="メイリオ" panose="020B0604030504040204" pitchFamily="50" charset="-128"/>
                  </a:rPr>
                  <a:t>の何倍かを表す</a:t>
                </a:r>
              </a:p>
            </p:txBody>
          </p:sp>
        </mc:Choice>
        <mc:Fallback xmlns="">
          <p:sp>
            <p:nvSpPr>
              <p:cNvPr id="27" name="テキスト ボックス 26">
                <a:extLst>
                  <a:ext uri="{FF2B5EF4-FFF2-40B4-BE49-F238E27FC236}">
                    <a16:creationId xmlns:a16="http://schemas.microsoft.com/office/drawing/2014/main" id="{5729543F-CCE8-4B05-572F-2CAFBFEE7547}"/>
                  </a:ext>
                </a:extLst>
              </p:cNvPr>
              <p:cNvSpPr txBox="1">
                <a:spLocks noRot="1" noChangeAspect="1" noMove="1" noResize="1" noEditPoints="1" noAdjustHandles="1" noChangeArrowheads="1" noChangeShapeType="1" noTextEdit="1"/>
              </p:cNvSpPr>
              <p:nvPr/>
            </p:nvSpPr>
            <p:spPr>
              <a:xfrm>
                <a:off x="485193" y="1220160"/>
                <a:ext cx="4945200" cy="468783"/>
              </a:xfrm>
              <a:prstGeom prst="rect">
                <a:avLst/>
              </a:prstGeom>
              <a:blipFill>
                <a:blip r:embed="rId8"/>
                <a:stretch>
                  <a:fillRect t="-6494" r="-986" b="-311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BD9FB20E-87D7-7A36-197B-A4025E0CB0E6}"/>
                  </a:ext>
                </a:extLst>
              </p:cNvPr>
              <p:cNvSpPr txBox="1"/>
              <p:nvPr/>
            </p:nvSpPr>
            <p:spPr>
              <a:xfrm>
                <a:off x="485193" y="1909747"/>
                <a:ext cx="4963346" cy="461665"/>
              </a:xfrm>
              <a:prstGeom prst="rect">
                <a:avLst/>
              </a:prstGeom>
              <a:noFill/>
            </p:spPr>
            <p:txBody>
              <a:bodyPr wrap="none" rtlCol="0">
                <a:spAutoFit/>
              </a:bodyPr>
              <a:lstStyle/>
              <a:p>
                <a14:m>
                  <m:oMath xmlns:m="http://schemas.openxmlformats.org/officeDocument/2006/math">
                    <m:d>
                      <m:dPr>
                        <m:ctrlPr>
                          <a:rPr kumimoji="1" lang="en-US" altLang="ja-JP" sz="2400" b="1" i="1" smtClean="0">
                            <a:latin typeface="Cambria Math" panose="02040503050406030204" pitchFamily="18" charset="0"/>
                            <a:ea typeface="メイリオ" panose="020B0604030504040204" pitchFamily="50" charset="-128"/>
                          </a:rPr>
                        </m:ctrlPr>
                      </m:dPr>
                      <m:e>
                        <m:r>
                          <a:rPr kumimoji="1" lang="en-US" altLang="ja-JP" sz="2400" b="1" i="1" smtClean="0">
                            <a:latin typeface="Cambria Math" panose="02040503050406030204" pitchFamily="18" charset="0"/>
                            <a:ea typeface="メイリオ" panose="020B0604030504040204" pitchFamily="50" charset="-128"/>
                          </a:rPr>
                          <m:t>𝒂</m:t>
                        </m:r>
                        <m:r>
                          <a:rPr kumimoji="1" lang="en-US" altLang="ja-JP" sz="2400" b="1" i="1" smtClean="0">
                            <a:latin typeface="Cambria Math" panose="02040503050406030204" pitchFamily="18" charset="0"/>
                            <a:ea typeface="メイリオ" panose="020B0604030504040204" pitchFamily="50" charset="-128"/>
                          </a:rPr>
                          <m:t>−</m:t>
                        </m:r>
                        <m:r>
                          <a:rPr kumimoji="1" lang="en-US" altLang="ja-JP" sz="2400" b="1" i="1" smtClean="0">
                            <a:latin typeface="Cambria Math" panose="02040503050406030204" pitchFamily="18" charset="0"/>
                            <a:ea typeface="メイリオ" panose="020B0604030504040204" pitchFamily="50" charset="-128"/>
                          </a:rPr>
                          <m:t>𝒙𝒆</m:t>
                        </m:r>
                      </m:e>
                    </m:d>
                    <m:r>
                      <a:rPr kumimoji="1" lang="en-US" altLang="ja-JP" sz="2400" b="1" i="1">
                        <a:latin typeface="Cambria Math" panose="02040503050406030204" pitchFamily="18" charset="0"/>
                        <a:ea typeface="Cambria Math" panose="02040503050406030204" pitchFamily="18" charset="0"/>
                      </a:rPr>
                      <m:t>∙</m:t>
                    </m:r>
                    <m:r>
                      <a:rPr kumimoji="1" lang="en-US" altLang="ja-JP" sz="2400" b="1" i="1" smtClean="0">
                        <a:latin typeface="Cambria Math" panose="02040503050406030204" pitchFamily="18" charset="0"/>
                        <a:ea typeface="Cambria Math" panose="02040503050406030204" pitchFamily="18" charset="0"/>
                      </a:rPr>
                      <m:t>𝒆</m:t>
                    </m:r>
                    <m:r>
                      <a:rPr kumimoji="1" lang="en-US" altLang="ja-JP" sz="2400" b="1" i="1" smtClean="0">
                        <a:latin typeface="Cambria Math" panose="02040503050406030204" pitchFamily="18" charset="0"/>
                        <a:ea typeface="メイリオ" panose="020B0604030504040204" pitchFamily="50" charset="-128"/>
                      </a:rPr>
                      <m:t>=</m:t>
                    </m:r>
                    <m:r>
                      <a:rPr kumimoji="1" lang="en-US" altLang="ja-JP" sz="2400" b="1" i="1" smtClean="0">
                        <a:latin typeface="Cambria Math" panose="02040503050406030204" pitchFamily="18" charset="0"/>
                        <a:ea typeface="メイリオ" panose="020B0604030504040204" pitchFamily="50" charset="-128"/>
                      </a:rPr>
                      <m:t>𝟎</m:t>
                    </m:r>
                  </m:oMath>
                </a14:m>
                <a:r>
                  <a:rPr kumimoji="1" lang="ja-JP" altLang="en-US" sz="2400" dirty="0">
                    <a:latin typeface="メイリオ" panose="020B0604030504040204" pitchFamily="50" charset="-128"/>
                    <a:ea typeface="メイリオ" panose="020B0604030504040204" pitchFamily="50" charset="-128"/>
                  </a:rPr>
                  <a:t> </a:t>
                </a:r>
                <a:r>
                  <a:rPr kumimoji="1" lang="en-US" altLang="ja-JP" sz="2400" dirty="0">
                    <a:latin typeface="メイリオ" panose="020B0604030504040204" pitchFamily="50" charset="-128"/>
                    <a:ea typeface="メイリオ" panose="020B0604030504040204" pitchFamily="50" charset="-128"/>
                  </a:rPr>
                  <a:t>: </a:t>
                </a:r>
                <a14:m>
                  <m:oMath xmlns:m="http://schemas.openxmlformats.org/officeDocument/2006/math">
                    <m:r>
                      <a:rPr kumimoji="1" lang="en-US" altLang="ja-JP" sz="2400" b="1" i="1">
                        <a:latin typeface="Cambria Math" panose="02040503050406030204" pitchFamily="18" charset="0"/>
                        <a:ea typeface="メイリオ" panose="020B0604030504040204" pitchFamily="50" charset="-128"/>
                      </a:rPr>
                      <m:t>𝒂</m:t>
                    </m:r>
                    <m:r>
                      <a:rPr kumimoji="1" lang="en-US" altLang="ja-JP" sz="2400" b="1" i="1">
                        <a:latin typeface="Cambria Math" panose="02040503050406030204" pitchFamily="18" charset="0"/>
                        <a:ea typeface="メイリオ" panose="020B0604030504040204" pitchFamily="50" charset="-128"/>
                      </a:rPr>
                      <m:t>−</m:t>
                    </m:r>
                    <m:r>
                      <a:rPr kumimoji="1" lang="en-US" altLang="ja-JP" sz="2400" b="1" i="1">
                        <a:latin typeface="Cambria Math" panose="02040503050406030204" pitchFamily="18" charset="0"/>
                        <a:ea typeface="メイリオ" panose="020B0604030504040204" pitchFamily="50" charset="-128"/>
                      </a:rPr>
                      <m:t>𝒙𝒆</m:t>
                    </m:r>
                    <m:r>
                      <a:rPr kumimoji="1" lang="ja-JP" altLang="en-US" sz="2400" b="1" i="1" smtClean="0">
                        <a:latin typeface="Cambria Math" panose="02040503050406030204" pitchFamily="18" charset="0"/>
                        <a:ea typeface="メイリオ" panose="020B0604030504040204" pitchFamily="50" charset="-128"/>
                      </a:rPr>
                      <m:t>と</m:t>
                    </m:r>
                    <m:r>
                      <a:rPr kumimoji="1" lang="en-US" altLang="ja-JP" sz="2400" b="1" i="1" smtClean="0">
                        <a:latin typeface="Cambria Math" panose="02040503050406030204" pitchFamily="18" charset="0"/>
                        <a:ea typeface="メイリオ" panose="020B0604030504040204" pitchFamily="50" charset="-128"/>
                      </a:rPr>
                      <m:t>𝒆</m:t>
                    </m:r>
                  </m:oMath>
                </a14:m>
                <a:r>
                  <a:rPr kumimoji="1" lang="ja-JP" altLang="en-US" sz="2400" dirty="0">
                    <a:latin typeface="メイリオ" panose="020B0604030504040204" pitchFamily="50" charset="-128"/>
                    <a:ea typeface="メイリオ" panose="020B0604030504040204" pitchFamily="50" charset="-128"/>
                  </a:rPr>
                  <a:t>は直交</a:t>
                </a:r>
              </a:p>
            </p:txBody>
          </p:sp>
        </mc:Choice>
        <mc:Fallback xmlns="">
          <p:sp>
            <p:nvSpPr>
              <p:cNvPr id="39" name="テキスト ボックス 38">
                <a:extLst>
                  <a:ext uri="{FF2B5EF4-FFF2-40B4-BE49-F238E27FC236}">
                    <a16:creationId xmlns:a16="http://schemas.microsoft.com/office/drawing/2014/main" id="{BD9FB20E-87D7-7A36-197B-A4025E0CB0E6}"/>
                  </a:ext>
                </a:extLst>
              </p:cNvPr>
              <p:cNvSpPr txBox="1">
                <a:spLocks noRot="1" noChangeAspect="1" noMove="1" noResize="1" noEditPoints="1" noAdjustHandles="1" noChangeArrowheads="1" noChangeShapeType="1" noTextEdit="1"/>
              </p:cNvSpPr>
              <p:nvPr/>
            </p:nvSpPr>
            <p:spPr>
              <a:xfrm>
                <a:off x="485193" y="1909747"/>
                <a:ext cx="4963346" cy="461665"/>
              </a:xfrm>
              <a:prstGeom prst="rect">
                <a:avLst/>
              </a:prstGeom>
              <a:blipFill>
                <a:blip r:embed="rId9"/>
                <a:stretch>
                  <a:fillRect t="-7895" r="-860" b="-315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4BCDC7B7-CEBF-E4AA-1D41-26CEA61BB3A6}"/>
                  </a:ext>
                </a:extLst>
              </p:cNvPr>
              <p:cNvSpPr txBox="1"/>
              <p:nvPr/>
            </p:nvSpPr>
            <p:spPr>
              <a:xfrm rot="3498503">
                <a:off x="8425058" y="1983179"/>
                <a:ext cx="941283" cy="36933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b="1" i="1" smtClean="0">
                          <a:latin typeface="Cambria Math" panose="02040503050406030204" pitchFamily="18" charset="0"/>
                          <a:ea typeface="メイリオ" panose="020B0604030504040204" pitchFamily="50" charset="-128"/>
                        </a:rPr>
                        <m:t>𝒂</m:t>
                      </m:r>
                      <m:r>
                        <a:rPr kumimoji="1" lang="en-US" altLang="ja-JP" b="1" i="1" smtClean="0">
                          <a:latin typeface="Cambria Math" panose="02040503050406030204" pitchFamily="18" charset="0"/>
                          <a:ea typeface="メイリオ" panose="020B0604030504040204" pitchFamily="50" charset="-128"/>
                        </a:rPr>
                        <m:t>−</m:t>
                      </m:r>
                      <m:r>
                        <a:rPr kumimoji="1" lang="en-US" altLang="ja-JP" b="1" i="1" smtClean="0">
                          <a:latin typeface="Cambria Math" panose="02040503050406030204" pitchFamily="18" charset="0"/>
                          <a:ea typeface="メイリオ" panose="020B0604030504040204" pitchFamily="50" charset="-128"/>
                        </a:rPr>
                        <m:t>𝒙𝒆</m:t>
                      </m:r>
                    </m:oMath>
                  </m:oMathPara>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40" name="テキスト ボックス 39">
                <a:extLst>
                  <a:ext uri="{FF2B5EF4-FFF2-40B4-BE49-F238E27FC236}">
                    <a16:creationId xmlns:a16="http://schemas.microsoft.com/office/drawing/2014/main" id="{4BCDC7B7-CEBF-E4AA-1D41-26CEA61BB3A6}"/>
                  </a:ext>
                </a:extLst>
              </p:cNvPr>
              <p:cNvSpPr txBox="1">
                <a:spLocks noRot="1" noChangeAspect="1" noMove="1" noResize="1" noEditPoints="1" noAdjustHandles="1" noChangeArrowheads="1" noChangeShapeType="1" noTextEdit="1"/>
              </p:cNvSpPr>
              <p:nvPr/>
            </p:nvSpPr>
            <p:spPr>
              <a:xfrm rot="3498503">
                <a:off x="8425058" y="1983179"/>
                <a:ext cx="941283" cy="369332"/>
              </a:xfrm>
              <a:prstGeom prst="rect">
                <a:avLst/>
              </a:prstGeom>
              <a:blipFill>
                <a:blip r:embed="rId10"/>
                <a:stretch>
                  <a:fillRect/>
                </a:stretch>
              </a:blipFill>
            </p:spPr>
            <p:txBody>
              <a:bodyPr/>
              <a:lstStyle/>
              <a:p>
                <a:r>
                  <a:rPr lang="ja-JP" altLang="en-US">
                    <a:noFill/>
                  </a:rPr>
                  <a:t> </a:t>
                </a:r>
              </a:p>
            </p:txBody>
          </p:sp>
        </mc:Fallback>
      </mc:AlternateContent>
      <p:sp>
        <p:nvSpPr>
          <p:cNvPr id="41" name="右中かっこ 40">
            <a:extLst>
              <a:ext uri="{FF2B5EF4-FFF2-40B4-BE49-F238E27FC236}">
                <a16:creationId xmlns:a16="http://schemas.microsoft.com/office/drawing/2014/main" id="{0DF4FB00-A841-C247-E26E-E853B92AF32C}"/>
              </a:ext>
            </a:extLst>
          </p:cNvPr>
          <p:cNvSpPr/>
          <p:nvPr/>
        </p:nvSpPr>
        <p:spPr>
          <a:xfrm rot="20002052">
            <a:off x="8515140" y="1802891"/>
            <a:ext cx="324411" cy="1017077"/>
          </a:xfrm>
          <a:prstGeom prst="rightBrace">
            <a:avLst>
              <a:gd name="adj1" fmla="val 3148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C8D544C5-C06D-4698-D892-1B50D3E9231B}"/>
                  </a:ext>
                </a:extLst>
              </p:cNvPr>
              <p:cNvSpPr txBox="1"/>
              <p:nvPr/>
            </p:nvSpPr>
            <p:spPr>
              <a:xfrm>
                <a:off x="485193" y="2661655"/>
                <a:ext cx="2009461"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1" i="1" smtClean="0">
                          <a:latin typeface="Cambria Math" panose="02040503050406030204" pitchFamily="18" charset="0"/>
                          <a:ea typeface="メイリオ" panose="020B0604030504040204" pitchFamily="50" charset="-128"/>
                        </a:rPr>
                        <m:t>𝒂</m:t>
                      </m:r>
                      <m:r>
                        <a:rPr kumimoji="1" lang="en-US" altLang="ja-JP" sz="2400" b="1" i="1" smtClean="0">
                          <a:latin typeface="Cambria Math" panose="02040503050406030204" pitchFamily="18" charset="0"/>
                          <a:ea typeface="Cambria Math" panose="02040503050406030204" pitchFamily="18" charset="0"/>
                        </a:rPr>
                        <m:t>∙</m:t>
                      </m:r>
                      <m:r>
                        <a:rPr kumimoji="1" lang="en-US" altLang="ja-JP" sz="2400" b="1" i="1" smtClean="0">
                          <a:latin typeface="Cambria Math" panose="02040503050406030204" pitchFamily="18" charset="0"/>
                          <a:ea typeface="メイリオ" panose="020B0604030504040204" pitchFamily="50" charset="-128"/>
                        </a:rPr>
                        <m:t>𝒆</m:t>
                      </m:r>
                      <m:r>
                        <a:rPr kumimoji="1" lang="en-US" altLang="ja-JP" sz="2400" b="1" i="1" smtClean="0">
                          <a:latin typeface="Cambria Math" panose="02040503050406030204" pitchFamily="18" charset="0"/>
                          <a:ea typeface="メイリオ" panose="020B0604030504040204" pitchFamily="50" charset="-128"/>
                        </a:rPr>
                        <m:t>=</m:t>
                      </m:r>
                      <m:r>
                        <a:rPr kumimoji="1" lang="en-US" altLang="ja-JP" sz="2400" b="1" i="1" smtClean="0">
                          <a:latin typeface="Cambria Math" panose="02040503050406030204" pitchFamily="18" charset="0"/>
                          <a:ea typeface="メイリオ" panose="020B0604030504040204" pitchFamily="50" charset="-128"/>
                        </a:rPr>
                        <m:t>𝒙𝒆</m:t>
                      </m:r>
                      <m:r>
                        <a:rPr kumimoji="1" lang="en-US" altLang="ja-JP" sz="2400" b="1" i="1" smtClean="0">
                          <a:latin typeface="Cambria Math" panose="02040503050406030204" pitchFamily="18" charset="0"/>
                          <a:ea typeface="Cambria Math" panose="02040503050406030204" pitchFamily="18" charset="0"/>
                        </a:rPr>
                        <m:t>∙</m:t>
                      </m:r>
                      <m:r>
                        <a:rPr kumimoji="1" lang="en-US" altLang="ja-JP" sz="2400" b="1" i="1" smtClean="0">
                          <a:latin typeface="Cambria Math" panose="02040503050406030204" pitchFamily="18" charset="0"/>
                          <a:ea typeface="Cambria Math" panose="02040503050406030204" pitchFamily="18" charset="0"/>
                        </a:rPr>
                        <m:t>𝒆</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2" name="テキスト ボックス 41">
                <a:extLst>
                  <a:ext uri="{FF2B5EF4-FFF2-40B4-BE49-F238E27FC236}">
                    <a16:creationId xmlns:a16="http://schemas.microsoft.com/office/drawing/2014/main" id="{C8D544C5-C06D-4698-D892-1B50D3E9231B}"/>
                  </a:ext>
                </a:extLst>
              </p:cNvPr>
              <p:cNvSpPr txBox="1">
                <a:spLocks noRot="1" noChangeAspect="1" noMove="1" noResize="1" noEditPoints="1" noAdjustHandles="1" noChangeArrowheads="1" noChangeShapeType="1" noTextEdit="1"/>
              </p:cNvSpPr>
              <p:nvPr/>
            </p:nvSpPr>
            <p:spPr>
              <a:xfrm>
                <a:off x="485193" y="2661655"/>
                <a:ext cx="2009461" cy="461665"/>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CC390EDD-412C-ED25-9DAE-DD0427CE4359}"/>
                  </a:ext>
                </a:extLst>
              </p:cNvPr>
              <p:cNvSpPr txBox="1"/>
              <p:nvPr/>
            </p:nvSpPr>
            <p:spPr>
              <a:xfrm>
                <a:off x="534790" y="3263365"/>
                <a:ext cx="2432076" cy="730136"/>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1" i="1" smtClean="0">
                          <a:latin typeface="Cambria Math" panose="02040503050406030204" pitchFamily="18" charset="0"/>
                          <a:ea typeface="メイリオ" panose="020B0604030504040204" pitchFamily="50" charset="-128"/>
                        </a:rPr>
                        <m:t>𝒙</m:t>
                      </m:r>
                      <m:r>
                        <a:rPr kumimoji="1" lang="en-US" altLang="ja-JP" sz="2400" b="1" i="1" smtClean="0">
                          <a:latin typeface="Cambria Math" panose="02040503050406030204" pitchFamily="18" charset="0"/>
                          <a:ea typeface="メイリオ" panose="020B0604030504040204" pitchFamily="50" charset="-128"/>
                        </a:rPr>
                        <m:t>=</m:t>
                      </m:r>
                      <m:f>
                        <m:fPr>
                          <m:ctrlPr>
                            <a:rPr kumimoji="1" lang="en-US" altLang="ja-JP" sz="2400" b="1" i="1" smtClean="0">
                              <a:latin typeface="Cambria Math" panose="02040503050406030204" pitchFamily="18" charset="0"/>
                              <a:ea typeface="メイリオ" panose="020B0604030504040204" pitchFamily="50" charset="-128"/>
                            </a:rPr>
                          </m:ctrlPr>
                        </m:fPr>
                        <m:num>
                          <m:r>
                            <a:rPr kumimoji="1" lang="en-US" altLang="ja-JP" sz="2400" b="1" i="1" smtClean="0">
                              <a:latin typeface="Cambria Math" panose="02040503050406030204" pitchFamily="18" charset="0"/>
                              <a:ea typeface="Cambria Math" panose="02040503050406030204" pitchFamily="18" charset="0"/>
                            </a:rPr>
                            <m:t>𝒂</m:t>
                          </m:r>
                          <m:r>
                            <a:rPr kumimoji="1" lang="en-US" altLang="ja-JP" sz="2400" b="1" i="1" smtClean="0">
                              <a:latin typeface="Cambria Math" panose="02040503050406030204" pitchFamily="18" charset="0"/>
                              <a:ea typeface="Cambria Math" panose="02040503050406030204" pitchFamily="18" charset="0"/>
                            </a:rPr>
                            <m:t>∙</m:t>
                          </m:r>
                          <m:r>
                            <a:rPr kumimoji="1" lang="en-US" altLang="ja-JP" sz="2400" b="1" i="1" smtClean="0">
                              <a:latin typeface="Cambria Math" panose="02040503050406030204" pitchFamily="18" charset="0"/>
                              <a:ea typeface="Cambria Math" panose="02040503050406030204" pitchFamily="18" charset="0"/>
                            </a:rPr>
                            <m:t>𝒆</m:t>
                          </m:r>
                        </m:num>
                        <m:den>
                          <m:r>
                            <a:rPr kumimoji="1" lang="en-US" altLang="ja-JP" sz="2400" b="1" i="1" smtClean="0">
                              <a:latin typeface="Cambria Math" panose="02040503050406030204" pitchFamily="18" charset="0"/>
                              <a:ea typeface="メイリオ" panose="020B0604030504040204" pitchFamily="50" charset="-128"/>
                            </a:rPr>
                            <m:t>𝒆</m:t>
                          </m:r>
                          <m:r>
                            <a:rPr kumimoji="1" lang="en-US" altLang="ja-JP" sz="2400" b="1" i="1" smtClean="0">
                              <a:latin typeface="Cambria Math" panose="02040503050406030204" pitchFamily="18" charset="0"/>
                              <a:ea typeface="Cambria Math" panose="02040503050406030204" pitchFamily="18" charset="0"/>
                            </a:rPr>
                            <m:t>∙</m:t>
                          </m:r>
                          <m:r>
                            <a:rPr kumimoji="1" lang="en-US" altLang="ja-JP" sz="2400" b="1" i="1" smtClean="0">
                              <a:latin typeface="Cambria Math" panose="02040503050406030204" pitchFamily="18" charset="0"/>
                              <a:ea typeface="Cambria Math" panose="02040503050406030204" pitchFamily="18" charset="0"/>
                            </a:rPr>
                            <m:t>𝒆</m:t>
                          </m:r>
                        </m:den>
                      </m:f>
                      <m:r>
                        <a:rPr kumimoji="1" lang="en-US" altLang="ja-JP" sz="2400" b="1" i="1" smtClean="0">
                          <a:latin typeface="Cambria Math" panose="02040503050406030204" pitchFamily="18" charset="0"/>
                          <a:ea typeface="メイリオ" panose="020B0604030504040204" pitchFamily="50" charset="-128"/>
                        </a:rPr>
                        <m:t>=</m:t>
                      </m:r>
                      <m:r>
                        <a:rPr kumimoji="1" lang="en-US" altLang="ja-JP" sz="2400" b="1" i="1" smtClean="0">
                          <a:latin typeface="Cambria Math" panose="02040503050406030204" pitchFamily="18" charset="0"/>
                          <a:ea typeface="メイリオ" panose="020B0604030504040204" pitchFamily="50" charset="-128"/>
                        </a:rPr>
                        <m:t>𝒂</m:t>
                      </m:r>
                      <m:r>
                        <a:rPr kumimoji="1" lang="en-US" altLang="ja-JP" sz="2400" b="1" i="1" smtClean="0">
                          <a:latin typeface="Cambria Math" panose="02040503050406030204" pitchFamily="18" charset="0"/>
                          <a:ea typeface="Cambria Math" panose="02040503050406030204" pitchFamily="18" charset="0"/>
                        </a:rPr>
                        <m:t>∙</m:t>
                      </m:r>
                      <m:r>
                        <a:rPr kumimoji="1" lang="en-US" altLang="ja-JP" sz="2400" b="1" i="1" smtClean="0">
                          <a:latin typeface="Cambria Math" panose="02040503050406030204" pitchFamily="18" charset="0"/>
                          <a:ea typeface="Cambria Math" panose="02040503050406030204" pitchFamily="18" charset="0"/>
                        </a:rPr>
                        <m:t>𝒆</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3" name="テキスト ボックス 42">
                <a:extLst>
                  <a:ext uri="{FF2B5EF4-FFF2-40B4-BE49-F238E27FC236}">
                    <a16:creationId xmlns:a16="http://schemas.microsoft.com/office/drawing/2014/main" id="{CC390EDD-412C-ED25-9DAE-DD0427CE4359}"/>
                  </a:ext>
                </a:extLst>
              </p:cNvPr>
              <p:cNvSpPr txBox="1">
                <a:spLocks noRot="1" noChangeAspect="1" noMove="1" noResize="1" noEditPoints="1" noAdjustHandles="1" noChangeArrowheads="1" noChangeShapeType="1" noTextEdit="1"/>
              </p:cNvSpPr>
              <p:nvPr/>
            </p:nvSpPr>
            <p:spPr>
              <a:xfrm>
                <a:off x="534790" y="3263365"/>
                <a:ext cx="2432076" cy="730136"/>
              </a:xfrm>
              <a:prstGeom prst="rect">
                <a:avLst/>
              </a:prstGeom>
              <a:blipFill>
                <a:blip r:embed="rId12"/>
                <a:stretch>
                  <a:fillRect/>
                </a:stretch>
              </a:blipFill>
            </p:spPr>
            <p:txBody>
              <a:bodyPr/>
              <a:lstStyle/>
              <a:p>
                <a:r>
                  <a:rPr lang="ja-JP" altLang="en-US">
                    <a:noFill/>
                  </a:rPr>
                  <a:t> </a:t>
                </a:r>
              </a:p>
            </p:txBody>
          </p:sp>
        </mc:Fallback>
      </mc:AlternateContent>
      <p:sp>
        <p:nvSpPr>
          <p:cNvPr id="44" name="テキスト ボックス 43">
            <a:extLst>
              <a:ext uri="{FF2B5EF4-FFF2-40B4-BE49-F238E27FC236}">
                <a16:creationId xmlns:a16="http://schemas.microsoft.com/office/drawing/2014/main" id="{D62818F5-D430-A90C-91F0-93490AADE30D}"/>
              </a:ext>
            </a:extLst>
          </p:cNvPr>
          <p:cNvSpPr txBox="1"/>
          <p:nvPr/>
        </p:nvSpPr>
        <p:spPr>
          <a:xfrm>
            <a:off x="534790" y="5128402"/>
            <a:ext cx="440312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Strang </a:t>
            </a:r>
            <a:r>
              <a:rPr kumimoji="1" lang="ja-JP" altLang="en-US" sz="2400" dirty="0">
                <a:latin typeface="メイリオ" panose="020B0604030504040204" pitchFamily="50" charset="-128"/>
                <a:ea typeface="メイリオ" panose="020B0604030504040204" pitchFamily="50" charset="-128"/>
              </a:rPr>
              <a:t>教養の線形代数 </a:t>
            </a:r>
            <a:r>
              <a:rPr kumimoji="1" lang="en-US" altLang="ja-JP" sz="2400" dirty="0">
                <a:latin typeface="メイリオ" panose="020B0604030504040204" pitchFamily="50" charset="-128"/>
                <a:ea typeface="メイリオ" panose="020B0604030504040204" pitchFamily="50" charset="-128"/>
              </a:rPr>
              <a:t>p.168</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0068686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BDBBBE16-B82A-F0D2-862D-CE3AE6F02331}"/>
              </a:ext>
            </a:extLst>
          </p:cNvPr>
          <p:cNvSpPr txBox="1"/>
          <p:nvPr/>
        </p:nvSpPr>
        <p:spPr>
          <a:xfrm>
            <a:off x="622998" y="522514"/>
            <a:ext cx="4698722"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制約条件付き最大化問題</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BCDCB4DE-27BA-7B7C-E4F6-15C3C10EB56C}"/>
                  </a:ext>
                </a:extLst>
              </p:cNvPr>
              <p:cNvSpPr txBox="1"/>
              <p:nvPr/>
            </p:nvSpPr>
            <p:spPr>
              <a:xfrm>
                <a:off x="622998" y="1122545"/>
                <a:ext cx="10326032" cy="1200329"/>
              </a:xfrm>
              <a:prstGeom prst="rect">
                <a:avLst/>
              </a:prstGeom>
              <a:noFill/>
            </p:spPr>
            <p:txBody>
              <a:bodyPr wrap="none" rtlCol="0">
                <a:spAutoFit/>
              </a:bodyPr>
              <a:lstStyle/>
              <a:p>
                <a:pPr marL="457200" indent="-457200">
                  <a:buFont typeface="+mj-lt"/>
                  <a:buAutoNum type="arabicPeriod"/>
                </a:pPr>
                <a:r>
                  <a:rPr kumimoji="1" lang="ja-JP" altLang="en-US" sz="2400" dirty="0">
                    <a:latin typeface="メイリオ" panose="020B0604030504040204" pitchFamily="50" charset="-128"/>
                    <a:ea typeface="メイリオ" panose="020B0604030504040204" pitchFamily="50" charset="-128"/>
                  </a:rPr>
                  <a:t>射影した点の分散</a:t>
                </a:r>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𝑣𝑎𝑟</m:t>
                    </m:r>
                  </m:oMath>
                </a14:m>
                <a:r>
                  <a:rPr kumimoji="1" lang="ja-JP" altLang="en-US" sz="2400" dirty="0">
                    <a:latin typeface="メイリオ" panose="020B0604030504040204" pitchFamily="50" charset="-128"/>
                    <a:ea typeface="メイリオ" panose="020B0604030504040204" pitchFamily="50" charset="-128"/>
                  </a:rPr>
                  <a:t>の最大化するような単位ベクトル</a:t>
                </a:r>
                <a14:m>
                  <m:oMath xmlns:m="http://schemas.openxmlformats.org/officeDocument/2006/math">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𝑒</m:t>
                        </m:r>
                      </m:e>
                    </m:acc>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𝑥</m:t>
                    </m:r>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𝑦</m:t>
                    </m:r>
                    <m:r>
                      <a:rPr kumimoji="1" lang="en-US" altLang="ja-JP" sz="2400" b="0" i="1" smtClean="0">
                        <a:latin typeface="Cambria Math" panose="02040503050406030204" pitchFamily="18" charset="0"/>
                        <a:ea typeface="メイリオ" panose="020B0604030504040204" pitchFamily="50" charset="-128"/>
                      </a:rPr>
                      <m:t>)</m:t>
                    </m:r>
                  </m:oMath>
                </a14:m>
                <a:r>
                  <a:rPr kumimoji="1" lang="ja-JP" altLang="en-US" sz="2400" dirty="0">
                    <a:latin typeface="メイリオ" panose="020B0604030504040204" pitchFamily="50" charset="-128"/>
                    <a:ea typeface="メイリオ" panose="020B0604030504040204" pitchFamily="50" charset="-128"/>
                  </a:rPr>
                  <a:t>を求める</a:t>
                </a:r>
                <a:endParaRPr kumimoji="1" lang="en-US" altLang="ja-JP" sz="2400" dirty="0">
                  <a:latin typeface="メイリオ" panose="020B0604030504040204" pitchFamily="50" charset="-128"/>
                  <a:ea typeface="メイリオ" panose="020B0604030504040204" pitchFamily="50" charset="-128"/>
                </a:endParaRPr>
              </a:p>
              <a:p>
                <a:pPr marL="457200" indent="-457200">
                  <a:buFont typeface="+mj-lt"/>
                  <a:buAutoNum type="arabicPeriod"/>
                </a:pPr>
                <a:r>
                  <a:rPr kumimoji="1" lang="ja-JP" altLang="en-US" sz="2400" dirty="0">
                    <a:latin typeface="メイリオ" panose="020B0604030504040204" pitchFamily="50" charset="-128"/>
                    <a:ea typeface="メイリオ" panose="020B0604030504040204" pitchFamily="50" charset="-128"/>
                  </a:rPr>
                  <a:t>以下のような制約条件付最大化問題の解を求める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ラグランジュ未定乗数を用いると固有方程式になる！</a:t>
                </a:r>
              </a:p>
            </p:txBody>
          </p:sp>
        </mc:Choice>
        <mc:Fallback xmlns="">
          <p:sp>
            <p:nvSpPr>
              <p:cNvPr id="3" name="テキスト ボックス 2">
                <a:extLst>
                  <a:ext uri="{FF2B5EF4-FFF2-40B4-BE49-F238E27FC236}">
                    <a16:creationId xmlns:a16="http://schemas.microsoft.com/office/drawing/2014/main" id="{BCDCB4DE-27BA-7B7C-E4F6-15C3C10EB56C}"/>
                  </a:ext>
                </a:extLst>
              </p:cNvPr>
              <p:cNvSpPr txBox="1">
                <a:spLocks noRot="1" noChangeAspect="1" noMove="1" noResize="1" noEditPoints="1" noAdjustHandles="1" noChangeArrowheads="1" noChangeShapeType="1" noTextEdit="1"/>
              </p:cNvSpPr>
              <p:nvPr/>
            </p:nvSpPr>
            <p:spPr>
              <a:xfrm>
                <a:off x="622998" y="1122545"/>
                <a:ext cx="10326032" cy="1200329"/>
              </a:xfrm>
              <a:prstGeom prst="rect">
                <a:avLst/>
              </a:prstGeom>
              <a:blipFill>
                <a:blip r:embed="rId2"/>
                <a:stretch>
                  <a:fillRect l="-1358" t="-10660" b="-167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129C533A-FA33-7547-EF81-E82FBA0FDC39}"/>
                  </a:ext>
                </a:extLst>
              </p:cNvPr>
              <p:cNvSpPr txBox="1"/>
              <p:nvPr/>
            </p:nvSpPr>
            <p:spPr>
              <a:xfrm>
                <a:off x="1686910" y="2698544"/>
                <a:ext cx="2714141" cy="805926"/>
              </a:xfrm>
              <a:prstGeom prst="rect">
                <a:avLst/>
              </a:prstGeom>
              <a:noFill/>
            </p:spPr>
            <p:txBody>
              <a:bodyPr wrap="none" lIns="0" tIns="0" rIns="0" bIns="0" rtlCol="0">
                <a:spAutoFit/>
              </a:bodyPr>
              <a:lstStyle/>
              <a:p>
                <a14:m>
                  <m:oMath xmlns:m="http://schemas.openxmlformats.org/officeDocument/2006/math">
                    <m:r>
                      <a:rPr kumimoji="1" lang="en-US" altLang="ja-JP" sz="2800" b="0" i="1" smtClean="0">
                        <a:latin typeface="Cambria Math" panose="02040503050406030204" pitchFamily="18" charset="0"/>
                        <a:ea typeface="メイリオ" panose="020B0604030504040204" pitchFamily="50" charset="-128"/>
                      </a:rPr>
                      <m:t>𝑣𝑎𝑟</m:t>
                    </m:r>
                    <m:r>
                      <a:rPr kumimoji="1" lang="en-US" altLang="ja-JP" sz="2800" i="1">
                        <a:latin typeface="Cambria Math" panose="02040503050406030204" pitchFamily="18" charset="0"/>
                        <a:ea typeface="メイリオ" panose="020B0604030504040204" pitchFamily="50" charset="-128"/>
                      </a:rPr>
                      <m:t>=</m:t>
                    </m:r>
                    <m:f>
                      <m:fPr>
                        <m:ctrlPr>
                          <a:rPr kumimoji="1" lang="en-US" altLang="ja-JP" sz="2800" i="1">
                            <a:latin typeface="Cambria Math" panose="02040503050406030204" pitchFamily="18" charset="0"/>
                            <a:ea typeface="メイリオ" panose="020B0604030504040204" pitchFamily="50" charset="-128"/>
                          </a:rPr>
                        </m:ctrlPr>
                      </m:fPr>
                      <m:num>
                        <m:r>
                          <a:rPr kumimoji="1" lang="en-US" altLang="ja-JP" sz="2800" i="1">
                            <a:latin typeface="Cambria Math" panose="02040503050406030204" pitchFamily="18" charset="0"/>
                            <a:ea typeface="メイリオ" panose="020B0604030504040204" pitchFamily="50" charset="-128"/>
                          </a:rPr>
                          <m:t>1</m:t>
                        </m:r>
                      </m:num>
                      <m:den>
                        <m:r>
                          <a:rPr kumimoji="1" lang="en-US" altLang="ja-JP" sz="2800" i="1">
                            <a:latin typeface="Cambria Math" panose="02040503050406030204" pitchFamily="18" charset="0"/>
                            <a:ea typeface="メイリオ" panose="020B0604030504040204" pitchFamily="50" charset="-128"/>
                          </a:rPr>
                          <m:t>3</m:t>
                        </m:r>
                      </m:den>
                    </m:f>
                  </m:oMath>
                </a14:m>
                <a:r>
                  <a:rPr kumimoji="1" lang="en-US" altLang="ja-JP" sz="2800" dirty="0">
                    <a:ea typeface="メイリオ" panose="020B0604030504040204" pitchFamily="50" charset="-128"/>
                  </a:rPr>
                  <a:t> </a:t>
                </a:r>
                <a14:m>
                  <m:oMath xmlns:m="http://schemas.openxmlformats.org/officeDocument/2006/math">
                    <m:sSup>
                      <m:sSupPr>
                        <m:ctrlPr>
                          <a:rPr kumimoji="1" lang="en-US" altLang="ja-JP" sz="2800" i="1">
                            <a:latin typeface="Cambria Math" panose="02040503050406030204" pitchFamily="18" charset="0"/>
                            <a:ea typeface="メイリオ" panose="020B0604030504040204" pitchFamily="50" charset="-128"/>
                          </a:rPr>
                        </m:ctrlPr>
                      </m:sSupPr>
                      <m:e>
                        <m:d>
                          <m:dPr>
                            <m:begChr m:val="["/>
                            <m:endChr m:val="]"/>
                            <m:ctrlPr>
                              <a:rPr kumimoji="1" lang="en-US" altLang="ja-JP" sz="28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800" i="1">
                                    <a:latin typeface="Cambria Math" panose="02040503050406030204" pitchFamily="18" charset="0"/>
                                    <a:ea typeface="メイリオ" panose="020B0604030504040204" pitchFamily="50" charset="-128"/>
                                  </a:rPr>
                                </m:ctrlPr>
                              </m:mPr>
                              <m:mr>
                                <m:e>
                                  <m:r>
                                    <m:rPr>
                                      <m:brk m:alnAt="7"/>
                                    </m:rPr>
                                    <a:rPr kumimoji="1" lang="en-US" altLang="ja-JP" sz="2800" i="1">
                                      <a:latin typeface="Cambria Math" panose="02040503050406030204" pitchFamily="18" charset="0"/>
                                      <a:ea typeface="メイリオ" panose="020B0604030504040204" pitchFamily="50" charset="-128"/>
                                    </a:rPr>
                                    <m:t>𝑥</m:t>
                                  </m:r>
                                </m:e>
                              </m:mr>
                              <m:mr>
                                <m:e>
                                  <m:r>
                                    <a:rPr kumimoji="1" lang="en-US" altLang="ja-JP" sz="2800" i="1">
                                      <a:latin typeface="Cambria Math" panose="02040503050406030204" pitchFamily="18" charset="0"/>
                                      <a:ea typeface="メイリオ" panose="020B0604030504040204" pitchFamily="50" charset="-128"/>
                                    </a:rPr>
                                    <m:t>𝑦</m:t>
                                  </m:r>
                                </m:e>
                              </m:mr>
                            </m:m>
                          </m:e>
                        </m:d>
                      </m:e>
                      <m:sup>
                        <m:r>
                          <a:rPr kumimoji="1" lang="en-US" altLang="ja-JP" sz="2800" i="1">
                            <a:latin typeface="Cambria Math" panose="02040503050406030204" pitchFamily="18" charset="0"/>
                            <a:ea typeface="メイリオ" panose="020B0604030504040204" pitchFamily="50" charset="-128"/>
                          </a:rPr>
                          <m:t>𝑇</m:t>
                        </m:r>
                      </m:sup>
                    </m:sSup>
                    <m:r>
                      <m:rPr>
                        <m:sty m:val="p"/>
                      </m:rPr>
                      <a:rPr kumimoji="1" lang="el-GR" altLang="ja-JP" sz="2800" i="1">
                        <a:latin typeface="Cambria Math" panose="02040503050406030204" pitchFamily="18" charset="0"/>
                        <a:ea typeface="Cambria Math" panose="02040503050406030204" pitchFamily="18" charset="0"/>
                      </a:rPr>
                      <m:t>Σ</m:t>
                    </m:r>
                    <m:d>
                      <m:dPr>
                        <m:begChr m:val="["/>
                        <m:endChr m:val="]"/>
                        <m:ctrlPr>
                          <a:rPr kumimoji="1" lang="en-US" altLang="ja-JP" sz="28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800" i="1">
                                <a:latin typeface="Cambria Math" panose="02040503050406030204" pitchFamily="18" charset="0"/>
                                <a:ea typeface="メイリオ" panose="020B0604030504040204" pitchFamily="50" charset="-128"/>
                              </a:rPr>
                            </m:ctrlPr>
                          </m:mPr>
                          <m:mr>
                            <m:e>
                              <m:r>
                                <m:rPr>
                                  <m:brk m:alnAt="7"/>
                                </m:rPr>
                                <a:rPr kumimoji="1" lang="en-US" altLang="ja-JP" sz="2800" i="1">
                                  <a:latin typeface="Cambria Math" panose="02040503050406030204" pitchFamily="18" charset="0"/>
                                  <a:ea typeface="メイリオ" panose="020B0604030504040204" pitchFamily="50" charset="-128"/>
                                </a:rPr>
                                <m:t>𝑥</m:t>
                              </m:r>
                            </m:e>
                          </m:mr>
                          <m:mr>
                            <m:e>
                              <m:r>
                                <a:rPr kumimoji="1" lang="en-US" altLang="ja-JP" sz="2800" i="1">
                                  <a:latin typeface="Cambria Math" panose="02040503050406030204" pitchFamily="18" charset="0"/>
                                  <a:ea typeface="メイリオ" panose="020B0604030504040204" pitchFamily="50" charset="-128"/>
                                </a:rPr>
                                <m:t>𝑦</m:t>
                              </m:r>
                            </m:e>
                          </m:mr>
                        </m:m>
                      </m:e>
                    </m:d>
                  </m:oMath>
                </a14:m>
                <a:endParaRPr kumimoji="1" lang="ja-JP" altLang="en-US" sz="2800" dirty="0">
                  <a:latin typeface="メイリオ" panose="020B0604030504040204" pitchFamily="50" charset="-128"/>
                  <a:ea typeface="メイリオ" panose="020B0604030504040204" pitchFamily="50" charset="-128"/>
                </a:endParaRPr>
              </a:p>
            </p:txBody>
          </p:sp>
        </mc:Choice>
        <mc:Fallback xmlns="">
          <p:sp>
            <p:nvSpPr>
              <p:cNvPr id="4" name="テキスト ボックス 3">
                <a:extLst>
                  <a:ext uri="{FF2B5EF4-FFF2-40B4-BE49-F238E27FC236}">
                    <a16:creationId xmlns:a16="http://schemas.microsoft.com/office/drawing/2014/main" id="{129C533A-FA33-7547-EF81-E82FBA0FDC39}"/>
                  </a:ext>
                </a:extLst>
              </p:cNvPr>
              <p:cNvSpPr txBox="1">
                <a:spLocks noRot="1" noChangeAspect="1" noMove="1" noResize="1" noEditPoints="1" noAdjustHandles="1" noChangeArrowheads="1" noChangeShapeType="1" noTextEdit="1"/>
              </p:cNvSpPr>
              <p:nvPr/>
            </p:nvSpPr>
            <p:spPr>
              <a:xfrm>
                <a:off x="1686910" y="2698544"/>
                <a:ext cx="2714141" cy="805926"/>
              </a:xfrm>
              <a:prstGeom prst="rect">
                <a:avLst/>
              </a:prstGeom>
              <a:blipFill>
                <a:blip r:embed="rId3"/>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5930D63B-FD94-A988-B071-30DA8C995AE8}"/>
              </a:ext>
            </a:extLst>
          </p:cNvPr>
          <p:cNvSpPr txBox="1"/>
          <p:nvPr/>
        </p:nvSpPr>
        <p:spPr>
          <a:xfrm>
            <a:off x="2822079" y="3715863"/>
            <a:ext cx="1957587"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 </a:t>
            </a:r>
            <a:r>
              <a:rPr kumimoji="1" lang="en-US" altLang="ja-JP" sz="2000" dirty="0">
                <a:latin typeface="メイリオ" panose="020B0604030504040204" pitchFamily="50" charset="-128"/>
                <a:ea typeface="メイリオ" panose="020B0604030504040204" pitchFamily="50" charset="-128"/>
              </a:rPr>
              <a:t>: </a:t>
            </a:r>
            <a:r>
              <a:rPr kumimoji="1" lang="ja-JP" altLang="en-US" sz="2000" dirty="0">
                <a:latin typeface="メイリオ" panose="020B0604030504040204" pitchFamily="50" charset="-128"/>
                <a:ea typeface="メイリオ" panose="020B0604030504040204" pitchFamily="50" charset="-128"/>
              </a:rPr>
              <a:t>共分散行列</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98799D9B-87E7-2AA4-1C67-3F88AEFE3674}"/>
                  </a:ext>
                </a:extLst>
              </p:cNvPr>
              <p:cNvSpPr txBox="1"/>
              <p:nvPr/>
            </p:nvSpPr>
            <p:spPr>
              <a:xfrm>
                <a:off x="4881391" y="2982985"/>
                <a:ext cx="3526093"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800" i="1" smtClean="0">
                              <a:latin typeface="Cambria Math" panose="02040503050406030204" pitchFamily="18" charset="0"/>
                              <a:ea typeface="メイリオ" panose="020B0604030504040204" pitchFamily="50" charset="-128"/>
                            </a:rPr>
                          </m:ctrlPr>
                        </m:sSupPr>
                        <m:e>
                          <m:r>
                            <a:rPr kumimoji="1" lang="en-US" altLang="ja-JP" sz="2800" b="0" i="1" smtClean="0">
                              <a:latin typeface="Cambria Math" panose="02040503050406030204" pitchFamily="18" charset="0"/>
                              <a:ea typeface="メイリオ" panose="020B0604030504040204" pitchFamily="50" charset="-128"/>
                            </a:rPr>
                            <m:t>𝑠</m:t>
                          </m:r>
                          <m:r>
                            <a:rPr kumimoji="1" lang="en-US" altLang="ja-JP" sz="2800" b="0" i="1" smtClean="0">
                              <a:latin typeface="Cambria Math" panose="02040503050406030204" pitchFamily="18" charset="0"/>
                              <a:ea typeface="メイリオ" panose="020B0604030504040204" pitchFamily="50" charset="-128"/>
                            </a:rPr>
                            <m:t>.</m:t>
                          </m:r>
                          <m:r>
                            <a:rPr kumimoji="1" lang="en-US" altLang="ja-JP" sz="2800" b="0" i="1" smtClean="0">
                              <a:latin typeface="Cambria Math" panose="02040503050406030204" pitchFamily="18" charset="0"/>
                              <a:ea typeface="メイリオ" panose="020B0604030504040204" pitchFamily="50" charset="-128"/>
                            </a:rPr>
                            <m:t>𝑡</m:t>
                          </m:r>
                          <m:r>
                            <a:rPr kumimoji="1" lang="en-US" altLang="ja-JP" sz="2800" b="0" i="1" smtClean="0">
                              <a:latin typeface="Cambria Math" panose="02040503050406030204" pitchFamily="18" charset="0"/>
                              <a:ea typeface="メイリオ" panose="020B0604030504040204" pitchFamily="50" charset="-128"/>
                            </a:rPr>
                            <m:t>.  </m:t>
                          </m:r>
                          <m:r>
                            <a:rPr kumimoji="1" lang="en-US" altLang="ja-JP" sz="2800" i="1">
                              <a:latin typeface="Cambria Math" panose="02040503050406030204" pitchFamily="18" charset="0"/>
                              <a:ea typeface="メイリオ" panose="020B0604030504040204" pitchFamily="50" charset="-128"/>
                            </a:rPr>
                            <m:t>𝑥</m:t>
                          </m:r>
                        </m:e>
                        <m:sup>
                          <m:r>
                            <a:rPr kumimoji="1" lang="en-US" altLang="ja-JP" sz="2800" i="1">
                              <a:latin typeface="Cambria Math" panose="02040503050406030204" pitchFamily="18" charset="0"/>
                              <a:ea typeface="メイリオ" panose="020B0604030504040204" pitchFamily="50" charset="-128"/>
                            </a:rPr>
                            <m:t>2</m:t>
                          </m:r>
                        </m:sup>
                      </m:sSup>
                      <m:r>
                        <a:rPr kumimoji="1" lang="en-US" altLang="ja-JP" sz="2800" i="1">
                          <a:latin typeface="Cambria Math" panose="02040503050406030204" pitchFamily="18" charset="0"/>
                          <a:ea typeface="メイリオ" panose="020B0604030504040204" pitchFamily="50" charset="-128"/>
                        </a:rPr>
                        <m:t>+</m:t>
                      </m:r>
                      <m:sSup>
                        <m:sSupPr>
                          <m:ctrlPr>
                            <a:rPr kumimoji="1" lang="en-US" altLang="ja-JP" sz="2800" i="1">
                              <a:latin typeface="Cambria Math" panose="02040503050406030204" pitchFamily="18" charset="0"/>
                              <a:ea typeface="メイリオ" panose="020B0604030504040204" pitchFamily="50" charset="-128"/>
                            </a:rPr>
                          </m:ctrlPr>
                        </m:sSupPr>
                        <m:e>
                          <m:r>
                            <a:rPr kumimoji="1" lang="en-US" altLang="ja-JP" sz="2800" i="1">
                              <a:latin typeface="Cambria Math" panose="02040503050406030204" pitchFamily="18" charset="0"/>
                              <a:ea typeface="メイリオ" panose="020B0604030504040204" pitchFamily="50" charset="-128"/>
                            </a:rPr>
                            <m:t>𝑦</m:t>
                          </m:r>
                        </m:e>
                        <m:sup>
                          <m:r>
                            <a:rPr kumimoji="1" lang="en-US" altLang="ja-JP" sz="2800" i="1">
                              <a:latin typeface="Cambria Math" panose="02040503050406030204" pitchFamily="18" charset="0"/>
                              <a:ea typeface="メイリオ" panose="020B0604030504040204" pitchFamily="50" charset="-128"/>
                            </a:rPr>
                            <m:t>2</m:t>
                          </m:r>
                        </m:sup>
                      </m:sSup>
                      <m:r>
                        <a:rPr kumimoji="1" lang="en-US" altLang="ja-JP" sz="2800" i="1">
                          <a:latin typeface="Cambria Math" panose="02040503050406030204" pitchFamily="18" charset="0"/>
                          <a:ea typeface="メイリオ" panose="020B0604030504040204" pitchFamily="50" charset="-128"/>
                        </a:rPr>
                        <m:t>=</m:t>
                      </m:r>
                      <m:d>
                        <m:dPr>
                          <m:begChr m:val="|"/>
                          <m:endChr m:val="|"/>
                          <m:ctrlPr>
                            <a:rPr kumimoji="1" lang="en-US" altLang="ja-JP" sz="2800" i="1">
                              <a:latin typeface="Cambria Math" panose="02040503050406030204" pitchFamily="18" charset="0"/>
                              <a:ea typeface="メイリオ" panose="020B0604030504040204" pitchFamily="50" charset="-128"/>
                            </a:rPr>
                          </m:ctrlPr>
                        </m:dPr>
                        <m:e>
                          <m:acc>
                            <m:accPr>
                              <m:chr m:val="⃗"/>
                              <m:ctrlPr>
                                <a:rPr kumimoji="1" lang="en-US" altLang="ja-JP" sz="2800" i="1">
                                  <a:latin typeface="Cambria Math" panose="02040503050406030204" pitchFamily="18" charset="0"/>
                                  <a:ea typeface="メイリオ" panose="020B0604030504040204" pitchFamily="50" charset="-128"/>
                                </a:rPr>
                              </m:ctrlPr>
                            </m:accPr>
                            <m:e>
                              <m:r>
                                <a:rPr kumimoji="1" lang="en-US" altLang="ja-JP" sz="2800" i="1">
                                  <a:latin typeface="Cambria Math" panose="02040503050406030204" pitchFamily="18" charset="0"/>
                                  <a:ea typeface="メイリオ" panose="020B0604030504040204" pitchFamily="50" charset="-128"/>
                                </a:rPr>
                                <m:t>𝑒</m:t>
                              </m:r>
                            </m:e>
                          </m:acc>
                        </m:e>
                      </m:d>
                      <m:r>
                        <a:rPr kumimoji="1" lang="en-US" altLang="ja-JP" sz="2800" i="1">
                          <a:latin typeface="Cambria Math" panose="02040503050406030204" pitchFamily="18" charset="0"/>
                          <a:ea typeface="メイリオ" panose="020B0604030504040204" pitchFamily="50" charset="-128"/>
                        </a:rPr>
                        <m:t>=1</m:t>
                      </m:r>
                    </m:oMath>
                  </m:oMathPara>
                </a14:m>
                <a:endParaRPr kumimoji="1" lang="ja-JP" altLang="en-US" sz="2800" dirty="0">
                  <a:latin typeface="メイリオ" panose="020B0604030504040204" pitchFamily="50" charset="-128"/>
                  <a:ea typeface="メイリオ" panose="020B0604030504040204" pitchFamily="50" charset="-128"/>
                </a:endParaRPr>
              </a:p>
            </p:txBody>
          </p:sp>
        </mc:Choice>
        <mc:Fallback xmlns="">
          <p:sp>
            <p:nvSpPr>
              <p:cNvPr id="6" name="テキスト ボックス 5">
                <a:extLst>
                  <a:ext uri="{FF2B5EF4-FFF2-40B4-BE49-F238E27FC236}">
                    <a16:creationId xmlns:a16="http://schemas.microsoft.com/office/drawing/2014/main" id="{98799D9B-87E7-2AA4-1C67-3F88AEFE3674}"/>
                  </a:ext>
                </a:extLst>
              </p:cNvPr>
              <p:cNvSpPr txBox="1">
                <a:spLocks noRot="1" noChangeAspect="1" noMove="1" noResize="1" noEditPoints="1" noAdjustHandles="1" noChangeArrowheads="1" noChangeShapeType="1" noTextEdit="1"/>
              </p:cNvSpPr>
              <p:nvPr/>
            </p:nvSpPr>
            <p:spPr>
              <a:xfrm>
                <a:off x="4881391" y="2982985"/>
                <a:ext cx="3526093" cy="430887"/>
              </a:xfrm>
              <a:prstGeom prst="rect">
                <a:avLst/>
              </a:prstGeom>
              <a:blipFill>
                <a:blip r:embed="rId4"/>
                <a:stretch>
                  <a:fillRect l="-346" t="-45070" r="-1211" b="-18310"/>
                </a:stretch>
              </a:blipFill>
            </p:spPr>
            <p:txBody>
              <a:bodyPr/>
              <a:lstStyle/>
              <a:p>
                <a:r>
                  <a:rPr lang="ja-JP" altLang="en-US">
                    <a:noFill/>
                  </a:rPr>
                  <a:t> </a:t>
                </a:r>
              </a:p>
            </p:txBody>
          </p:sp>
        </mc:Fallback>
      </mc:AlternateContent>
      <p:sp>
        <p:nvSpPr>
          <p:cNvPr id="9" name="矢印: 下 8">
            <a:extLst>
              <a:ext uri="{FF2B5EF4-FFF2-40B4-BE49-F238E27FC236}">
                <a16:creationId xmlns:a16="http://schemas.microsoft.com/office/drawing/2014/main" id="{EFBDCE4A-41E4-6BC9-08FF-83DD71A2C529}"/>
              </a:ext>
            </a:extLst>
          </p:cNvPr>
          <p:cNvSpPr/>
          <p:nvPr/>
        </p:nvSpPr>
        <p:spPr>
          <a:xfrm>
            <a:off x="2723103" y="4431323"/>
            <a:ext cx="1296238" cy="40011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0CA07BA7-963B-98F8-8B82-C51AE527147B}"/>
                  </a:ext>
                </a:extLst>
              </p:cNvPr>
              <p:cNvSpPr txBox="1"/>
              <p:nvPr/>
            </p:nvSpPr>
            <p:spPr>
              <a:xfrm>
                <a:off x="2517731" y="4897459"/>
                <a:ext cx="2363660" cy="877933"/>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func>
                        <m:funcPr>
                          <m:ctrlPr>
                            <a:rPr kumimoji="1" lang="en-US" altLang="ja-JP" sz="3200" b="0" i="1" smtClean="0">
                              <a:latin typeface="Cambria Math" panose="02040503050406030204" pitchFamily="18" charset="0"/>
                              <a:ea typeface="メイリオ" panose="020B0604030504040204" pitchFamily="50" charset="-128"/>
                            </a:rPr>
                          </m:ctrlPr>
                        </m:funcPr>
                        <m:fName>
                          <m:limLow>
                            <m:limLowPr>
                              <m:ctrlPr>
                                <a:rPr kumimoji="1" lang="en-US" altLang="ja-JP" sz="3200" b="0" i="1" smtClean="0">
                                  <a:latin typeface="Cambria Math" panose="02040503050406030204" pitchFamily="18" charset="0"/>
                                  <a:ea typeface="メイリオ" panose="020B0604030504040204" pitchFamily="50" charset="-128"/>
                                </a:rPr>
                              </m:ctrlPr>
                            </m:limLowPr>
                            <m:e>
                              <m:r>
                                <m:rPr>
                                  <m:sty m:val="p"/>
                                </m:rPr>
                                <a:rPr kumimoji="1" lang="en-US" altLang="ja-JP" sz="3200" b="0" i="0" smtClean="0">
                                  <a:latin typeface="Cambria Math" panose="02040503050406030204" pitchFamily="18" charset="0"/>
                                  <a:ea typeface="メイリオ" panose="020B0604030504040204" pitchFamily="50" charset="-128"/>
                                </a:rPr>
                                <m:t>argmax</m:t>
                              </m:r>
                            </m:e>
                            <m:lim>
                              <m:r>
                                <a:rPr kumimoji="1" lang="en-US" altLang="ja-JP" sz="3200" b="0" i="1" smtClean="0">
                                  <a:latin typeface="Cambria Math" panose="02040503050406030204" pitchFamily="18" charset="0"/>
                                  <a:ea typeface="メイリオ" panose="020B0604030504040204" pitchFamily="50" charset="-128"/>
                                </a:rPr>
                                <m:t>𝑥</m:t>
                              </m:r>
                              <m:r>
                                <a:rPr kumimoji="1" lang="en-US" altLang="ja-JP" sz="3200" b="0" i="1" smtClean="0">
                                  <a:latin typeface="Cambria Math" panose="02040503050406030204" pitchFamily="18" charset="0"/>
                                  <a:ea typeface="メイリオ" panose="020B0604030504040204" pitchFamily="50" charset="-128"/>
                                </a:rPr>
                                <m:t>,</m:t>
                              </m:r>
                              <m:r>
                                <a:rPr kumimoji="1" lang="en-US" altLang="ja-JP" sz="3200" b="0" i="1" smtClean="0">
                                  <a:latin typeface="Cambria Math" panose="02040503050406030204" pitchFamily="18" charset="0"/>
                                  <a:ea typeface="メイリオ" panose="020B0604030504040204" pitchFamily="50" charset="-128"/>
                                </a:rPr>
                                <m:t>𝑦</m:t>
                              </m:r>
                            </m:lim>
                          </m:limLow>
                        </m:fName>
                        <m:e>
                          <m:r>
                            <a:rPr kumimoji="1" lang="en-US" altLang="ja-JP" sz="3200" b="0" i="1" smtClean="0">
                              <a:latin typeface="Cambria Math" panose="02040503050406030204" pitchFamily="18" charset="0"/>
                              <a:ea typeface="メイリオ" panose="020B0604030504040204" pitchFamily="50" charset="-128"/>
                            </a:rPr>
                            <m:t>𝑣𝑎𝑟</m:t>
                          </m:r>
                        </m:e>
                      </m:func>
                    </m:oMath>
                  </m:oMathPara>
                </a14:m>
                <a:endParaRPr kumimoji="1" lang="ja-JP" altLang="en-US" sz="3200" dirty="0">
                  <a:latin typeface="メイリオ" panose="020B0604030504040204" pitchFamily="50" charset="-128"/>
                  <a:ea typeface="メイリオ" panose="020B0604030504040204" pitchFamily="50" charset="-128"/>
                </a:endParaRPr>
              </a:p>
            </p:txBody>
          </p:sp>
        </mc:Choice>
        <mc:Fallback xmlns="">
          <p:sp>
            <p:nvSpPr>
              <p:cNvPr id="10" name="テキスト ボックス 9">
                <a:extLst>
                  <a:ext uri="{FF2B5EF4-FFF2-40B4-BE49-F238E27FC236}">
                    <a16:creationId xmlns:a16="http://schemas.microsoft.com/office/drawing/2014/main" id="{0CA07BA7-963B-98F8-8B82-C51AE527147B}"/>
                  </a:ext>
                </a:extLst>
              </p:cNvPr>
              <p:cNvSpPr txBox="1">
                <a:spLocks noRot="1" noChangeAspect="1" noMove="1" noResize="1" noEditPoints="1" noAdjustHandles="1" noChangeArrowheads="1" noChangeShapeType="1" noTextEdit="1"/>
              </p:cNvSpPr>
              <p:nvPr/>
            </p:nvSpPr>
            <p:spPr>
              <a:xfrm>
                <a:off x="2517731" y="4897459"/>
                <a:ext cx="2363660" cy="877933"/>
              </a:xfrm>
              <a:prstGeom prst="rect">
                <a:avLst/>
              </a:prstGeom>
              <a:blipFill>
                <a:blip r:embed="rId5"/>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855182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96AD32CC-E8AB-6C55-DE38-6684B7BEE217}"/>
              </a:ext>
            </a:extLst>
          </p:cNvPr>
          <p:cNvSpPr txBox="1"/>
          <p:nvPr/>
        </p:nvSpPr>
        <p:spPr>
          <a:xfrm>
            <a:off x="485192" y="522514"/>
            <a:ext cx="6595075"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前</a:t>
            </a:r>
            <a:r>
              <a:rPr kumimoji="1" lang="en-US" altLang="ja-JP" sz="3200" dirty="0">
                <a:latin typeface="メイリオ" panose="020B0604030504040204" pitchFamily="50" charset="-128"/>
                <a:ea typeface="メイリオ" panose="020B0604030504040204" pitchFamily="50" charset="-128"/>
              </a:rPr>
              <a:t>2</a:t>
            </a:r>
            <a:r>
              <a:rPr kumimoji="1" lang="ja-JP" altLang="en-US" sz="3200" dirty="0">
                <a:latin typeface="メイリオ" panose="020B0604030504040204" pitchFamily="50" charset="-128"/>
                <a:ea typeface="メイリオ" panose="020B0604030504040204" pitchFamily="50" charset="-128"/>
              </a:rPr>
              <a:t>回でやってきた学習・識別では</a:t>
            </a:r>
          </a:p>
        </p:txBody>
      </p:sp>
      <p:sp>
        <p:nvSpPr>
          <p:cNvPr id="5" name="テキスト ボックス 4">
            <a:extLst>
              <a:ext uri="{FF2B5EF4-FFF2-40B4-BE49-F238E27FC236}">
                <a16:creationId xmlns:a16="http://schemas.microsoft.com/office/drawing/2014/main" id="{0F4822D6-3E51-A505-E139-1C6512A9488C}"/>
              </a:ext>
            </a:extLst>
          </p:cNvPr>
          <p:cNvSpPr txBox="1"/>
          <p:nvPr/>
        </p:nvSpPr>
        <p:spPr>
          <a:xfrm>
            <a:off x="485192" y="1391710"/>
            <a:ext cx="11028783"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教師あり機械学習で、ラベル（シュー</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プリン</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杏仁豆腐）の識別精度をどのように向上できるかを試した。</a:t>
            </a:r>
          </a:p>
        </p:txBody>
      </p:sp>
      <p:sp>
        <p:nvSpPr>
          <p:cNvPr id="6" name="テキスト ボックス 5">
            <a:extLst>
              <a:ext uri="{FF2B5EF4-FFF2-40B4-BE49-F238E27FC236}">
                <a16:creationId xmlns:a16="http://schemas.microsoft.com/office/drawing/2014/main" id="{E1488F51-8A65-A679-2E42-0100AE3ED768}"/>
              </a:ext>
            </a:extLst>
          </p:cNvPr>
          <p:cNvSpPr txBox="1"/>
          <p:nvPr/>
        </p:nvSpPr>
        <p:spPr>
          <a:xfrm>
            <a:off x="1632858" y="3083768"/>
            <a:ext cx="7981672"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では、何が識別に重要な手がかりだろうか</a:t>
            </a:r>
          </a:p>
        </p:txBody>
      </p:sp>
      <p:sp>
        <p:nvSpPr>
          <p:cNvPr id="8" name="テキスト ボックス 7">
            <a:extLst>
              <a:ext uri="{FF2B5EF4-FFF2-40B4-BE49-F238E27FC236}">
                <a16:creationId xmlns:a16="http://schemas.microsoft.com/office/drawing/2014/main" id="{AD5888C1-FA0B-5F91-4BEA-EF3472E42B95}"/>
              </a:ext>
            </a:extLst>
          </p:cNvPr>
          <p:cNvSpPr txBox="1"/>
          <p:nvPr/>
        </p:nvSpPr>
        <p:spPr>
          <a:xfrm>
            <a:off x="1726164" y="3584568"/>
            <a:ext cx="9847568" cy="830997"/>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識別の手がかりとなった重要特徴量（ここでは単語）を分析する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シュー</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プリン</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杏仁豆腐の特徴の違いは何かが明らかになる</a:t>
            </a:r>
            <a:endParaRPr kumimoji="1" lang="en-US" altLang="ja-JP"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685440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楕円 6">
            <a:extLst>
              <a:ext uri="{FF2B5EF4-FFF2-40B4-BE49-F238E27FC236}">
                <a16:creationId xmlns:a16="http://schemas.microsoft.com/office/drawing/2014/main" id="{2B096D55-A862-FB21-09EE-3729A0B6D19E}"/>
              </a:ext>
            </a:extLst>
          </p:cNvPr>
          <p:cNvSpPr/>
          <p:nvPr/>
        </p:nvSpPr>
        <p:spPr>
          <a:xfrm rot="20007030">
            <a:off x="4260671" y="3385779"/>
            <a:ext cx="3136691" cy="925395"/>
          </a:xfrm>
          <a:prstGeom prst="ellipse">
            <a:avLst/>
          </a:prstGeom>
          <a:solidFill>
            <a:srgbClr val="F8CBAD">
              <a:alpha val="3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DD799981-567E-469D-B486-2CF63CFA540E}"/>
              </a:ext>
            </a:extLst>
          </p:cNvPr>
          <p:cNvSpPr txBox="1"/>
          <p:nvPr/>
        </p:nvSpPr>
        <p:spPr>
          <a:xfrm>
            <a:off x="287800" y="275955"/>
            <a:ext cx="12034064" cy="523220"/>
          </a:xfrm>
          <a:prstGeom prst="rect">
            <a:avLst/>
          </a:prstGeom>
          <a:noFill/>
        </p:spPr>
        <p:txBody>
          <a:bodyPr wrap="none" rtlCol="0">
            <a:spAutoFit/>
          </a:bodyPr>
          <a:lstStyle/>
          <a:p>
            <a:pPr algn="l"/>
            <a:r>
              <a:rPr kumimoji="1" lang="ja-JP" altLang="en-US" sz="2800" b="1" dirty="0">
                <a:latin typeface="メイリオ" panose="020B0604030504040204" pitchFamily="50" charset="-128"/>
                <a:ea typeface="メイリオ" panose="020B0604030504040204" pitchFamily="50" charset="-128"/>
              </a:rPr>
              <a:t>主成分ベクトルに射影した点はもとのデータ特徴を最大限維持している</a:t>
            </a:r>
          </a:p>
        </p:txBody>
      </p:sp>
      <p:pic>
        <p:nvPicPr>
          <p:cNvPr id="27" name="図 26">
            <a:extLst>
              <a:ext uri="{FF2B5EF4-FFF2-40B4-BE49-F238E27FC236}">
                <a16:creationId xmlns:a16="http://schemas.microsoft.com/office/drawing/2014/main" id="{C5F3227F-0468-C74C-1365-285E0214CDFC}"/>
              </a:ext>
            </a:extLst>
          </p:cNvPr>
          <p:cNvPicPr>
            <a:picLocks noChangeAspect="1"/>
          </p:cNvPicPr>
          <p:nvPr/>
        </p:nvPicPr>
        <p:blipFill>
          <a:blip r:embed="rId2"/>
          <a:stretch>
            <a:fillRect/>
          </a:stretch>
        </p:blipFill>
        <p:spPr>
          <a:xfrm>
            <a:off x="3077497" y="2723004"/>
            <a:ext cx="4200525" cy="3790950"/>
          </a:xfrm>
          <a:prstGeom prst="rect">
            <a:avLst/>
          </a:prstGeom>
        </p:spPr>
      </p:pic>
      <p:sp>
        <p:nvSpPr>
          <p:cNvPr id="36" name="テキスト ボックス 35">
            <a:extLst>
              <a:ext uri="{FF2B5EF4-FFF2-40B4-BE49-F238E27FC236}">
                <a16:creationId xmlns:a16="http://schemas.microsoft.com/office/drawing/2014/main" id="{E8427904-34BA-EF7B-C203-EBEEE3043E7C}"/>
              </a:ext>
            </a:extLst>
          </p:cNvPr>
          <p:cNvSpPr txBox="1"/>
          <p:nvPr/>
        </p:nvSpPr>
        <p:spPr>
          <a:xfrm>
            <a:off x="348561" y="767819"/>
            <a:ext cx="11555639" cy="1938992"/>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主成分ベクトル上に射影した点</a:t>
            </a:r>
            <a:r>
              <a:rPr kumimoji="1" lang="ja-JP" altLang="en-US" sz="2400" dirty="0">
                <a:solidFill>
                  <a:srgbClr val="FFC000"/>
                </a:solidFill>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次元）は、もとの</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次元データ</a:t>
            </a:r>
            <a:r>
              <a:rPr kumimoji="1" lang="ja-JP" altLang="en-US" sz="2400" dirty="0">
                <a:solidFill>
                  <a:srgbClr val="FF0000"/>
                </a:solidFill>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の平面上の散らばりもっともよく近似</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つまり、</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次元 → </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次元に　データ特徴を維持して</a:t>
            </a:r>
            <a:r>
              <a:rPr kumimoji="1" lang="ja-JP" altLang="en-US" sz="2400" b="1" u="sng" dirty="0">
                <a:latin typeface="メイリオ" panose="020B0604030504040204" pitchFamily="50" charset="-128"/>
                <a:ea typeface="メイリオ" panose="020B0604030504040204" pitchFamily="50" charset="-128"/>
              </a:rPr>
              <a:t>次元削減した</a:t>
            </a:r>
            <a:r>
              <a:rPr kumimoji="1" lang="ja-JP" altLang="en-US" sz="2400" dirty="0">
                <a:latin typeface="メイリオ" panose="020B0604030504040204" pitchFamily="50" charset="-128"/>
                <a:ea typeface="メイリオ" panose="020B0604030504040204" pitchFamily="50" charset="-128"/>
              </a:rPr>
              <a:t>といえる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次元（カラメル、カスタード）の代わりに</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次元（主成分ベクトル）だけでデータ特徴を近似的に表現できる</a:t>
            </a:r>
          </a:p>
        </p:txBody>
      </p:sp>
      <p:sp>
        <p:nvSpPr>
          <p:cNvPr id="3" name="矢印: 右 2">
            <a:extLst>
              <a:ext uri="{FF2B5EF4-FFF2-40B4-BE49-F238E27FC236}">
                <a16:creationId xmlns:a16="http://schemas.microsoft.com/office/drawing/2014/main" id="{DEDBDB08-B07D-B9B9-7828-EF8ABD06C6B4}"/>
              </a:ext>
            </a:extLst>
          </p:cNvPr>
          <p:cNvSpPr/>
          <p:nvPr/>
        </p:nvSpPr>
        <p:spPr>
          <a:xfrm rot="18951964">
            <a:off x="3375503" y="4457340"/>
            <a:ext cx="3902519" cy="191808"/>
          </a:xfrm>
          <a:prstGeom prst="rightArrow">
            <a:avLst>
              <a:gd name="adj1" fmla="val 50000"/>
              <a:gd name="adj2" fmla="val 126446"/>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F211BC4B-2D28-BE7C-A1CA-63F14F756B8F}"/>
              </a:ext>
            </a:extLst>
          </p:cNvPr>
          <p:cNvSpPr txBox="1"/>
          <p:nvPr/>
        </p:nvSpPr>
        <p:spPr>
          <a:xfrm rot="3925103">
            <a:off x="6048552" y="3418514"/>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5" name="テキスト ボックス 4">
            <a:extLst>
              <a:ext uri="{FF2B5EF4-FFF2-40B4-BE49-F238E27FC236}">
                <a16:creationId xmlns:a16="http://schemas.microsoft.com/office/drawing/2014/main" id="{C6C158C5-662C-48C1-607A-4035A9AA0534}"/>
              </a:ext>
            </a:extLst>
          </p:cNvPr>
          <p:cNvSpPr txBox="1"/>
          <p:nvPr/>
        </p:nvSpPr>
        <p:spPr>
          <a:xfrm rot="3925103">
            <a:off x="6258241" y="3200133"/>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6" name="テキスト ボックス 5">
            <a:extLst>
              <a:ext uri="{FF2B5EF4-FFF2-40B4-BE49-F238E27FC236}">
                <a16:creationId xmlns:a16="http://schemas.microsoft.com/office/drawing/2014/main" id="{5AA5FE97-4437-EA56-38EB-D3EB28436F8D}"/>
              </a:ext>
            </a:extLst>
          </p:cNvPr>
          <p:cNvSpPr txBox="1"/>
          <p:nvPr/>
        </p:nvSpPr>
        <p:spPr>
          <a:xfrm rot="3925103">
            <a:off x="5904592" y="3567626"/>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8" name="テキスト ボックス 7">
            <a:extLst>
              <a:ext uri="{FF2B5EF4-FFF2-40B4-BE49-F238E27FC236}">
                <a16:creationId xmlns:a16="http://schemas.microsoft.com/office/drawing/2014/main" id="{9952E149-1CE5-B426-0666-57DCF7E121BB}"/>
              </a:ext>
            </a:extLst>
          </p:cNvPr>
          <p:cNvSpPr txBox="1"/>
          <p:nvPr/>
        </p:nvSpPr>
        <p:spPr>
          <a:xfrm rot="3925103">
            <a:off x="5547367" y="3911408"/>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9" name="テキスト ボックス 8">
            <a:extLst>
              <a:ext uri="{FF2B5EF4-FFF2-40B4-BE49-F238E27FC236}">
                <a16:creationId xmlns:a16="http://schemas.microsoft.com/office/drawing/2014/main" id="{94462CA9-0C7B-AD79-DCF5-4F06258BB19B}"/>
              </a:ext>
            </a:extLst>
          </p:cNvPr>
          <p:cNvSpPr txBox="1"/>
          <p:nvPr/>
        </p:nvSpPr>
        <p:spPr>
          <a:xfrm rot="3925103">
            <a:off x="5757056" y="3693027"/>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13" name="テキスト ボックス 12">
            <a:extLst>
              <a:ext uri="{FF2B5EF4-FFF2-40B4-BE49-F238E27FC236}">
                <a16:creationId xmlns:a16="http://schemas.microsoft.com/office/drawing/2014/main" id="{2186CC48-550D-927E-AF66-C0284EECD31A}"/>
              </a:ext>
            </a:extLst>
          </p:cNvPr>
          <p:cNvSpPr txBox="1"/>
          <p:nvPr/>
        </p:nvSpPr>
        <p:spPr>
          <a:xfrm rot="3925103">
            <a:off x="5403407" y="4060520"/>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14" name="テキスト ボックス 13">
            <a:extLst>
              <a:ext uri="{FF2B5EF4-FFF2-40B4-BE49-F238E27FC236}">
                <a16:creationId xmlns:a16="http://schemas.microsoft.com/office/drawing/2014/main" id="{0700BF4F-1BE6-45BB-C6B2-04C467065CD3}"/>
              </a:ext>
            </a:extLst>
          </p:cNvPr>
          <p:cNvSpPr txBox="1"/>
          <p:nvPr/>
        </p:nvSpPr>
        <p:spPr>
          <a:xfrm rot="3925103">
            <a:off x="4576009" y="4845941"/>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16" name="テキスト ボックス 15">
            <a:extLst>
              <a:ext uri="{FF2B5EF4-FFF2-40B4-BE49-F238E27FC236}">
                <a16:creationId xmlns:a16="http://schemas.microsoft.com/office/drawing/2014/main" id="{3207226F-4566-19EE-4E92-59F057008193}"/>
              </a:ext>
            </a:extLst>
          </p:cNvPr>
          <p:cNvSpPr txBox="1"/>
          <p:nvPr/>
        </p:nvSpPr>
        <p:spPr>
          <a:xfrm rot="3925103">
            <a:off x="4785698" y="4627560"/>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17" name="テキスト ボックス 16">
            <a:extLst>
              <a:ext uri="{FF2B5EF4-FFF2-40B4-BE49-F238E27FC236}">
                <a16:creationId xmlns:a16="http://schemas.microsoft.com/office/drawing/2014/main" id="{25DE1143-A42E-F26D-DB11-5F7385A44232}"/>
              </a:ext>
            </a:extLst>
          </p:cNvPr>
          <p:cNvSpPr txBox="1"/>
          <p:nvPr/>
        </p:nvSpPr>
        <p:spPr>
          <a:xfrm rot="3925103">
            <a:off x="4432049" y="4995053"/>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18" name="テキスト ボックス 17">
            <a:extLst>
              <a:ext uri="{FF2B5EF4-FFF2-40B4-BE49-F238E27FC236}">
                <a16:creationId xmlns:a16="http://schemas.microsoft.com/office/drawing/2014/main" id="{E41D01CF-9460-F4C0-260F-DAA662A8C21C}"/>
              </a:ext>
            </a:extLst>
          </p:cNvPr>
          <p:cNvSpPr txBox="1"/>
          <p:nvPr/>
        </p:nvSpPr>
        <p:spPr>
          <a:xfrm rot="3925103">
            <a:off x="4074824" y="5338835"/>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20" name="テキスト ボックス 19">
            <a:extLst>
              <a:ext uri="{FF2B5EF4-FFF2-40B4-BE49-F238E27FC236}">
                <a16:creationId xmlns:a16="http://schemas.microsoft.com/office/drawing/2014/main" id="{672D2A44-6009-D609-4C3F-A56ADBB28265}"/>
              </a:ext>
            </a:extLst>
          </p:cNvPr>
          <p:cNvSpPr txBox="1"/>
          <p:nvPr/>
        </p:nvSpPr>
        <p:spPr>
          <a:xfrm rot="3925103">
            <a:off x="4284513" y="5120454"/>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26" name="テキスト ボックス 25">
            <a:extLst>
              <a:ext uri="{FF2B5EF4-FFF2-40B4-BE49-F238E27FC236}">
                <a16:creationId xmlns:a16="http://schemas.microsoft.com/office/drawing/2014/main" id="{2855CE71-33A5-3EF6-EB06-36C38E02C7E2}"/>
              </a:ext>
            </a:extLst>
          </p:cNvPr>
          <p:cNvSpPr txBox="1"/>
          <p:nvPr/>
        </p:nvSpPr>
        <p:spPr>
          <a:xfrm rot="3925103">
            <a:off x="3930864" y="5487947"/>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29" name="テキスト ボックス 28">
            <a:extLst>
              <a:ext uri="{FF2B5EF4-FFF2-40B4-BE49-F238E27FC236}">
                <a16:creationId xmlns:a16="http://schemas.microsoft.com/office/drawing/2014/main" id="{32B5AF82-2091-62B2-AA1D-7C043FE7548B}"/>
              </a:ext>
            </a:extLst>
          </p:cNvPr>
          <p:cNvSpPr txBox="1"/>
          <p:nvPr/>
        </p:nvSpPr>
        <p:spPr>
          <a:xfrm rot="3925103">
            <a:off x="5651938" y="3786007"/>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30" name="テキスト ボックス 29">
            <a:extLst>
              <a:ext uri="{FF2B5EF4-FFF2-40B4-BE49-F238E27FC236}">
                <a16:creationId xmlns:a16="http://schemas.microsoft.com/office/drawing/2014/main" id="{1153B6E3-F69C-D752-10BB-9E72BBBC2EB2}"/>
              </a:ext>
            </a:extLst>
          </p:cNvPr>
          <p:cNvSpPr txBox="1"/>
          <p:nvPr/>
        </p:nvSpPr>
        <p:spPr>
          <a:xfrm rot="3925103">
            <a:off x="5279637" y="4174437"/>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31" name="テキスト ボックス 30">
            <a:extLst>
              <a:ext uri="{FF2B5EF4-FFF2-40B4-BE49-F238E27FC236}">
                <a16:creationId xmlns:a16="http://schemas.microsoft.com/office/drawing/2014/main" id="{04C29798-26E5-D04B-E613-7A6DCF5E5A68}"/>
              </a:ext>
            </a:extLst>
          </p:cNvPr>
          <p:cNvSpPr txBox="1"/>
          <p:nvPr/>
        </p:nvSpPr>
        <p:spPr>
          <a:xfrm rot="3925103">
            <a:off x="5952579" y="3488119"/>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37" name="テキスト ボックス 36">
            <a:extLst>
              <a:ext uri="{FF2B5EF4-FFF2-40B4-BE49-F238E27FC236}">
                <a16:creationId xmlns:a16="http://schemas.microsoft.com/office/drawing/2014/main" id="{2591F618-1B72-DE48-9377-BDD6D5A83394}"/>
              </a:ext>
            </a:extLst>
          </p:cNvPr>
          <p:cNvSpPr txBox="1"/>
          <p:nvPr/>
        </p:nvSpPr>
        <p:spPr>
          <a:xfrm rot="3925103">
            <a:off x="4488560" y="4941161"/>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38" name="テキスト ボックス 37">
            <a:extLst>
              <a:ext uri="{FF2B5EF4-FFF2-40B4-BE49-F238E27FC236}">
                <a16:creationId xmlns:a16="http://schemas.microsoft.com/office/drawing/2014/main" id="{2361AC89-97D8-4DE7-522F-6E4ACD8781F3}"/>
              </a:ext>
            </a:extLst>
          </p:cNvPr>
          <p:cNvSpPr txBox="1"/>
          <p:nvPr/>
        </p:nvSpPr>
        <p:spPr>
          <a:xfrm rot="3925103">
            <a:off x="4938530" y="4508244"/>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39" name="テキスト ボックス 38">
            <a:extLst>
              <a:ext uri="{FF2B5EF4-FFF2-40B4-BE49-F238E27FC236}">
                <a16:creationId xmlns:a16="http://schemas.microsoft.com/office/drawing/2014/main" id="{35572249-7ADC-616D-DCE6-9301B5B2203C}"/>
              </a:ext>
            </a:extLst>
          </p:cNvPr>
          <p:cNvSpPr txBox="1"/>
          <p:nvPr/>
        </p:nvSpPr>
        <p:spPr>
          <a:xfrm rot="3925103">
            <a:off x="4184511" y="5267877"/>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40" name="テキスト ボックス 39">
            <a:extLst>
              <a:ext uri="{FF2B5EF4-FFF2-40B4-BE49-F238E27FC236}">
                <a16:creationId xmlns:a16="http://schemas.microsoft.com/office/drawing/2014/main" id="{A8957C90-3193-BC9E-4EE3-9EE8A64D2521}"/>
              </a:ext>
            </a:extLst>
          </p:cNvPr>
          <p:cNvSpPr txBox="1"/>
          <p:nvPr/>
        </p:nvSpPr>
        <p:spPr>
          <a:xfrm rot="3925103">
            <a:off x="5441010" y="3297136"/>
            <a:ext cx="364202" cy="400110"/>
          </a:xfrm>
          <a:prstGeom prst="rect">
            <a:avLst/>
          </a:prstGeom>
          <a:noFill/>
        </p:spPr>
        <p:txBody>
          <a:bodyPr wrap="square" rtlCol="0">
            <a:spAutoFit/>
          </a:bodyPr>
          <a:lstStyle/>
          <a:p>
            <a:pPr algn="l"/>
            <a:r>
              <a:rPr kumimoji="1" lang="ja-JP" altLang="en-US" sz="2000" dirty="0">
                <a:solidFill>
                  <a:srgbClr val="FF0000"/>
                </a:solidFill>
                <a:latin typeface="メイリオ" panose="020B0604030504040204" pitchFamily="50" charset="-128"/>
                <a:ea typeface="メイリオ" panose="020B0604030504040204" pitchFamily="50" charset="-128"/>
              </a:rPr>
              <a:t>●</a:t>
            </a:r>
          </a:p>
        </p:txBody>
      </p:sp>
      <p:cxnSp>
        <p:nvCxnSpPr>
          <p:cNvPr id="41" name="直線コネクタ 40">
            <a:extLst>
              <a:ext uri="{FF2B5EF4-FFF2-40B4-BE49-F238E27FC236}">
                <a16:creationId xmlns:a16="http://schemas.microsoft.com/office/drawing/2014/main" id="{58558D1E-E7AA-91A5-36DA-583463D4D39B}"/>
              </a:ext>
            </a:extLst>
          </p:cNvPr>
          <p:cNvCxnSpPr>
            <a:cxnSpLocks/>
          </p:cNvCxnSpPr>
          <p:nvPr/>
        </p:nvCxnSpPr>
        <p:spPr>
          <a:xfrm>
            <a:off x="5707001" y="3582510"/>
            <a:ext cx="299631" cy="3296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正方形/長方形 41">
            <a:extLst>
              <a:ext uri="{FF2B5EF4-FFF2-40B4-BE49-F238E27FC236}">
                <a16:creationId xmlns:a16="http://schemas.microsoft.com/office/drawing/2014/main" id="{31D16D83-EB21-8F55-19CF-3A7448750488}"/>
              </a:ext>
            </a:extLst>
          </p:cNvPr>
          <p:cNvSpPr/>
          <p:nvPr/>
        </p:nvSpPr>
        <p:spPr>
          <a:xfrm rot="2924164">
            <a:off x="5903612" y="3623802"/>
            <a:ext cx="199885" cy="231763"/>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C000"/>
              </a:solidFill>
            </a:endParaRPr>
          </a:p>
        </p:txBody>
      </p:sp>
      <p:cxnSp>
        <p:nvCxnSpPr>
          <p:cNvPr id="44" name="直線コネクタ 43">
            <a:extLst>
              <a:ext uri="{FF2B5EF4-FFF2-40B4-BE49-F238E27FC236}">
                <a16:creationId xmlns:a16="http://schemas.microsoft.com/office/drawing/2014/main" id="{0BF9483C-F556-01EB-E8D0-59763BE746D9}"/>
              </a:ext>
            </a:extLst>
          </p:cNvPr>
          <p:cNvCxnSpPr>
            <a:cxnSpLocks/>
          </p:cNvCxnSpPr>
          <p:nvPr/>
        </p:nvCxnSpPr>
        <p:spPr>
          <a:xfrm flipH="1" flipV="1">
            <a:off x="5518440" y="4463889"/>
            <a:ext cx="200469" cy="2091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1A375167-2676-4669-6739-D4B5FB0FF09A}"/>
              </a:ext>
            </a:extLst>
          </p:cNvPr>
          <p:cNvCxnSpPr>
            <a:cxnSpLocks/>
          </p:cNvCxnSpPr>
          <p:nvPr/>
        </p:nvCxnSpPr>
        <p:spPr>
          <a:xfrm flipH="1" flipV="1">
            <a:off x="4527840" y="4873464"/>
            <a:ext cx="200469" cy="2091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65A7C608-7786-0E28-1964-063F5538EA62}"/>
              </a:ext>
            </a:extLst>
          </p:cNvPr>
          <p:cNvCxnSpPr>
            <a:cxnSpLocks/>
          </p:cNvCxnSpPr>
          <p:nvPr/>
        </p:nvCxnSpPr>
        <p:spPr>
          <a:xfrm flipH="1" flipV="1">
            <a:off x="5253030" y="3664568"/>
            <a:ext cx="399085" cy="4142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テキスト ボックス 1">
            <a:extLst>
              <a:ext uri="{FF2B5EF4-FFF2-40B4-BE49-F238E27FC236}">
                <a16:creationId xmlns:a16="http://schemas.microsoft.com/office/drawing/2014/main" id="{B5B90FD4-A500-4004-0906-390293AEE2B5}"/>
              </a:ext>
            </a:extLst>
          </p:cNvPr>
          <p:cNvSpPr txBox="1"/>
          <p:nvPr/>
        </p:nvSpPr>
        <p:spPr>
          <a:xfrm>
            <a:off x="2078073" y="2753385"/>
            <a:ext cx="1210588" cy="400110"/>
          </a:xfrm>
          <a:prstGeom prst="rect">
            <a:avLst/>
          </a:prstGeom>
          <a:solidFill>
            <a:schemeClr val="bg1"/>
          </a:solid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カラメル</a:t>
            </a:r>
          </a:p>
        </p:txBody>
      </p:sp>
      <p:sp>
        <p:nvSpPr>
          <p:cNvPr id="10" name="テキスト ボックス 9">
            <a:extLst>
              <a:ext uri="{FF2B5EF4-FFF2-40B4-BE49-F238E27FC236}">
                <a16:creationId xmlns:a16="http://schemas.microsoft.com/office/drawing/2014/main" id="{4D8C4582-5559-A6B8-C742-662190E501FD}"/>
              </a:ext>
            </a:extLst>
          </p:cNvPr>
          <p:cNvSpPr txBox="1"/>
          <p:nvPr/>
        </p:nvSpPr>
        <p:spPr>
          <a:xfrm>
            <a:off x="6698018" y="6029732"/>
            <a:ext cx="1467068" cy="400110"/>
          </a:xfrm>
          <a:prstGeom prst="rect">
            <a:avLst/>
          </a:prstGeom>
          <a:solidFill>
            <a:schemeClr val="bg1"/>
          </a:solid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カスタード</a:t>
            </a:r>
          </a:p>
        </p:txBody>
      </p:sp>
    </p:spTree>
    <p:extLst>
      <p:ext uri="{BB962C8B-B14F-4D97-AF65-F5344CB8AC3E}">
        <p14:creationId xmlns:p14="http://schemas.microsoft.com/office/powerpoint/2010/main" val="30199056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 name="図 118">
            <a:extLst>
              <a:ext uri="{FF2B5EF4-FFF2-40B4-BE49-F238E27FC236}">
                <a16:creationId xmlns:a16="http://schemas.microsoft.com/office/drawing/2014/main" id="{3D42FD82-4F48-4DA9-ADBA-C9865034B4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550221">
            <a:off x="6536334" y="2473093"/>
            <a:ext cx="2481191" cy="2312019"/>
          </a:xfrm>
          <a:prstGeom prst="rect">
            <a:avLst/>
          </a:prstGeom>
        </p:spPr>
      </p:pic>
      <p:pic>
        <p:nvPicPr>
          <p:cNvPr id="13" name="図 12">
            <a:extLst>
              <a:ext uri="{FF2B5EF4-FFF2-40B4-BE49-F238E27FC236}">
                <a16:creationId xmlns:a16="http://schemas.microsoft.com/office/drawing/2014/main" id="{D3716A45-15A3-42EF-8395-592DBB69C8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567547">
            <a:off x="2277695" y="2504797"/>
            <a:ext cx="2481191" cy="2312019"/>
          </a:xfrm>
          <a:prstGeom prst="rect">
            <a:avLst/>
          </a:prstGeom>
        </p:spPr>
      </p:pic>
      <p:cxnSp>
        <p:nvCxnSpPr>
          <p:cNvPr id="111" name="直線矢印コネクタ 110">
            <a:extLst>
              <a:ext uri="{FF2B5EF4-FFF2-40B4-BE49-F238E27FC236}">
                <a16:creationId xmlns:a16="http://schemas.microsoft.com/office/drawing/2014/main" id="{6A5A8B7A-80B2-413C-B841-BD231B25389A}"/>
              </a:ext>
            </a:extLst>
          </p:cNvPr>
          <p:cNvCxnSpPr>
            <a:cxnSpLocks/>
          </p:cNvCxnSpPr>
          <p:nvPr/>
        </p:nvCxnSpPr>
        <p:spPr>
          <a:xfrm flipV="1">
            <a:off x="1982753" y="2624356"/>
            <a:ext cx="0" cy="1561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2" name="直線矢印コネクタ 111">
            <a:extLst>
              <a:ext uri="{FF2B5EF4-FFF2-40B4-BE49-F238E27FC236}">
                <a16:creationId xmlns:a16="http://schemas.microsoft.com/office/drawing/2014/main" id="{6575E37A-DCC8-48CB-AA11-F5337E439FAF}"/>
              </a:ext>
            </a:extLst>
          </p:cNvPr>
          <p:cNvCxnSpPr>
            <a:cxnSpLocks/>
          </p:cNvCxnSpPr>
          <p:nvPr/>
        </p:nvCxnSpPr>
        <p:spPr>
          <a:xfrm>
            <a:off x="1954303" y="4194836"/>
            <a:ext cx="29201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7" name="直線矢印コネクタ 146">
            <a:extLst>
              <a:ext uri="{FF2B5EF4-FFF2-40B4-BE49-F238E27FC236}">
                <a16:creationId xmlns:a16="http://schemas.microsoft.com/office/drawing/2014/main" id="{1C580E91-58ED-488E-904B-9285DD4B339D}"/>
              </a:ext>
            </a:extLst>
          </p:cNvPr>
          <p:cNvCxnSpPr>
            <a:cxnSpLocks/>
          </p:cNvCxnSpPr>
          <p:nvPr/>
        </p:nvCxnSpPr>
        <p:spPr>
          <a:xfrm flipV="1">
            <a:off x="6247704" y="2620441"/>
            <a:ext cx="0" cy="15482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8" name="直線矢印コネクタ 147">
            <a:extLst>
              <a:ext uri="{FF2B5EF4-FFF2-40B4-BE49-F238E27FC236}">
                <a16:creationId xmlns:a16="http://schemas.microsoft.com/office/drawing/2014/main" id="{71662D03-BDA7-4BED-AA22-410B56903C5F}"/>
              </a:ext>
            </a:extLst>
          </p:cNvPr>
          <p:cNvCxnSpPr>
            <a:cxnSpLocks/>
          </p:cNvCxnSpPr>
          <p:nvPr/>
        </p:nvCxnSpPr>
        <p:spPr>
          <a:xfrm flipV="1">
            <a:off x="6203500" y="4132152"/>
            <a:ext cx="3111524" cy="5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4" name="グループ化 13">
            <a:extLst>
              <a:ext uri="{FF2B5EF4-FFF2-40B4-BE49-F238E27FC236}">
                <a16:creationId xmlns:a16="http://schemas.microsoft.com/office/drawing/2014/main" id="{94B1AD66-E3DB-4EDE-AAB9-ECEE16BA3DC8}"/>
              </a:ext>
            </a:extLst>
          </p:cNvPr>
          <p:cNvGrpSpPr/>
          <p:nvPr/>
        </p:nvGrpSpPr>
        <p:grpSpPr>
          <a:xfrm rot="17706343">
            <a:off x="6547423" y="2601450"/>
            <a:ext cx="2277513" cy="2218536"/>
            <a:chOff x="1385737" y="4283486"/>
            <a:chExt cx="2345403" cy="2300323"/>
          </a:xfrm>
        </p:grpSpPr>
        <p:sp>
          <p:nvSpPr>
            <p:cNvPr id="122" name="テキスト ボックス 121">
              <a:extLst>
                <a:ext uri="{FF2B5EF4-FFF2-40B4-BE49-F238E27FC236}">
                  <a16:creationId xmlns:a16="http://schemas.microsoft.com/office/drawing/2014/main" id="{33DFADBA-C6B5-4D71-802F-B40352EAC67B}"/>
                </a:ext>
              </a:extLst>
            </p:cNvPr>
            <p:cNvSpPr txBox="1"/>
            <p:nvPr/>
          </p:nvSpPr>
          <p:spPr>
            <a:xfrm>
              <a:off x="1385737" y="428348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23" name="テキスト ボックス 122">
              <a:extLst>
                <a:ext uri="{FF2B5EF4-FFF2-40B4-BE49-F238E27FC236}">
                  <a16:creationId xmlns:a16="http://schemas.microsoft.com/office/drawing/2014/main" id="{0DAE5FBD-B091-4A7B-B413-14AA8A42D8EC}"/>
                </a:ext>
              </a:extLst>
            </p:cNvPr>
            <p:cNvSpPr txBox="1"/>
            <p:nvPr/>
          </p:nvSpPr>
          <p:spPr>
            <a:xfrm>
              <a:off x="1538138" y="443588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24" name="テキスト ボックス 123">
              <a:extLst>
                <a:ext uri="{FF2B5EF4-FFF2-40B4-BE49-F238E27FC236}">
                  <a16:creationId xmlns:a16="http://schemas.microsoft.com/office/drawing/2014/main" id="{37027C98-0A44-4000-91B8-743F40B120B8}"/>
                </a:ext>
              </a:extLst>
            </p:cNvPr>
            <p:cNvSpPr txBox="1"/>
            <p:nvPr/>
          </p:nvSpPr>
          <p:spPr>
            <a:xfrm>
              <a:off x="1690537" y="458828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25" name="テキスト ボックス 124">
              <a:extLst>
                <a:ext uri="{FF2B5EF4-FFF2-40B4-BE49-F238E27FC236}">
                  <a16:creationId xmlns:a16="http://schemas.microsoft.com/office/drawing/2014/main" id="{82BB14ED-0696-4BFE-AD8D-D96E66CFBD32}"/>
                </a:ext>
              </a:extLst>
            </p:cNvPr>
            <p:cNvSpPr txBox="1"/>
            <p:nvPr/>
          </p:nvSpPr>
          <p:spPr>
            <a:xfrm>
              <a:off x="1842937" y="474068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26" name="テキスト ボックス 125">
              <a:extLst>
                <a:ext uri="{FF2B5EF4-FFF2-40B4-BE49-F238E27FC236}">
                  <a16:creationId xmlns:a16="http://schemas.microsoft.com/office/drawing/2014/main" id="{D7421DEE-1932-45B5-8854-A2A62EB9D694}"/>
                </a:ext>
              </a:extLst>
            </p:cNvPr>
            <p:cNvSpPr txBox="1"/>
            <p:nvPr/>
          </p:nvSpPr>
          <p:spPr>
            <a:xfrm>
              <a:off x="1995338" y="489308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27" name="テキスト ボックス 126">
              <a:extLst>
                <a:ext uri="{FF2B5EF4-FFF2-40B4-BE49-F238E27FC236}">
                  <a16:creationId xmlns:a16="http://schemas.microsoft.com/office/drawing/2014/main" id="{B2062637-AA00-4590-9ECA-87AF60F91349}"/>
                </a:ext>
              </a:extLst>
            </p:cNvPr>
            <p:cNvSpPr txBox="1"/>
            <p:nvPr/>
          </p:nvSpPr>
          <p:spPr>
            <a:xfrm>
              <a:off x="2147737" y="504548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28" name="テキスト ボックス 127">
              <a:extLst>
                <a:ext uri="{FF2B5EF4-FFF2-40B4-BE49-F238E27FC236}">
                  <a16:creationId xmlns:a16="http://schemas.microsoft.com/office/drawing/2014/main" id="{610ED18D-3C8A-4F09-BF58-5AED5EDE8153}"/>
                </a:ext>
              </a:extLst>
            </p:cNvPr>
            <p:cNvSpPr txBox="1"/>
            <p:nvPr/>
          </p:nvSpPr>
          <p:spPr>
            <a:xfrm>
              <a:off x="2300138" y="519788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29" name="テキスト ボックス 128">
              <a:extLst>
                <a:ext uri="{FF2B5EF4-FFF2-40B4-BE49-F238E27FC236}">
                  <a16:creationId xmlns:a16="http://schemas.microsoft.com/office/drawing/2014/main" id="{D82F05A2-20B9-41BB-8E68-5D42E5E29A3C}"/>
                </a:ext>
              </a:extLst>
            </p:cNvPr>
            <p:cNvSpPr txBox="1"/>
            <p:nvPr/>
          </p:nvSpPr>
          <p:spPr>
            <a:xfrm>
              <a:off x="2452538" y="535028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30" name="テキスト ボックス 129">
              <a:extLst>
                <a:ext uri="{FF2B5EF4-FFF2-40B4-BE49-F238E27FC236}">
                  <a16:creationId xmlns:a16="http://schemas.microsoft.com/office/drawing/2014/main" id="{CCC611AD-28E3-4891-8205-D9A3FBD1659D}"/>
                </a:ext>
              </a:extLst>
            </p:cNvPr>
            <p:cNvSpPr txBox="1"/>
            <p:nvPr/>
          </p:nvSpPr>
          <p:spPr>
            <a:xfrm>
              <a:off x="2604938" y="550268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31" name="テキスト ボックス 130">
              <a:extLst>
                <a:ext uri="{FF2B5EF4-FFF2-40B4-BE49-F238E27FC236}">
                  <a16:creationId xmlns:a16="http://schemas.microsoft.com/office/drawing/2014/main" id="{73FBD09F-6B81-4CE9-8763-4E147C03BE12}"/>
                </a:ext>
              </a:extLst>
            </p:cNvPr>
            <p:cNvSpPr txBox="1"/>
            <p:nvPr/>
          </p:nvSpPr>
          <p:spPr>
            <a:xfrm>
              <a:off x="2757337" y="565508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32" name="テキスト ボックス 131">
              <a:extLst>
                <a:ext uri="{FF2B5EF4-FFF2-40B4-BE49-F238E27FC236}">
                  <a16:creationId xmlns:a16="http://schemas.microsoft.com/office/drawing/2014/main" id="{FB75BA1A-1EE4-4D7C-BCF5-49DEC8B34B79}"/>
                </a:ext>
              </a:extLst>
            </p:cNvPr>
            <p:cNvSpPr txBox="1"/>
            <p:nvPr/>
          </p:nvSpPr>
          <p:spPr>
            <a:xfrm>
              <a:off x="2909737" y="580748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33" name="テキスト ボックス 132">
              <a:extLst>
                <a:ext uri="{FF2B5EF4-FFF2-40B4-BE49-F238E27FC236}">
                  <a16:creationId xmlns:a16="http://schemas.microsoft.com/office/drawing/2014/main" id="{9EA102F3-23E4-40F3-88ED-2808954CB592}"/>
                </a:ext>
              </a:extLst>
            </p:cNvPr>
            <p:cNvSpPr txBox="1"/>
            <p:nvPr/>
          </p:nvSpPr>
          <p:spPr>
            <a:xfrm>
              <a:off x="3062137" y="5959887"/>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34" name="テキスト ボックス 133">
              <a:extLst>
                <a:ext uri="{FF2B5EF4-FFF2-40B4-BE49-F238E27FC236}">
                  <a16:creationId xmlns:a16="http://schemas.microsoft.com/office/drawing/2014/main" id="{49D5B723-6560-4C4A-A12C-13DE65B68DDD}"/>
                </a:ext>
              </a:extLst>
            </p:cNvPr>
            <p:cNvSpPr txBox="1"/>
            <p:nvPr/>
          </p:nvSpPr>
          <p:spPr>
            <a:xfrm>
              <a:off x="3214537" y="611228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35" name="テキスト ボックス 134">
              <a:extLst>
                <a:ext uri="{FF2B5EF4-FFF2-40B4-BE49-F238E27FC236}">
                  <a16:creationId xmlns:a16="http://schemas.microsoft.com/office/drawing/2014/main" id="{DDFE2D34-6A08-400E-8524-FC41A61D834A}"/>
                </a:ext>
              </a:extLst>
            </p:cNvPr>
            <p:cNvSpPr txBox="1"/>
            <p:nvPr/>
          </p:nvSpPr>
          <p:spPr>
            <a:xfrm>
              <a:off x="3366938" y="626468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37" name="テキスト ボックス 136">
              <a:extLst>
                <a:ext uri="{FF2B5EF4-FFF2-40B4-BE49-F238E27FC236}">
                  <a16:creationId xmlns:a16="http://schemas.microsoft.com/office/drawing/2014/main" id="{6C0BF51F-6ABE-48F3-9C5F-6343857549B5}"/>
                </a:ext>
              </a:extLst>
            </p:cNvPr>
            <p:cNvSpPr txBox="1"/>
            <p:nvPr/>
          </p:nvSpPr>
          <p:spPr>
            <a:xfrm>
              <a:off x="1793982" y="469152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38" name="テキスト ボックス 137">
              <a:extLst>
                <a:ext uri="{FF2B5EF4-FFF2-40B4-BE49-F238E27FC236}">
                  <a16:creationId xmlns:a16="http://schemas.microsoft.com/office/drawing/2014/main" id="{CB9D8D5A-2AAF-4D13-9C12-D0439587BF8A}"/>
                </a:ext>
              </a:extLst>
            </p:cNvPr>
            <p:cNvSpPr txBox="1"/>
            <p:nvPr/>
          </p:nvSpPr>
          <p:spPr>
            <a:xfrm>
              <a:off x="1946383" y="484392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39" name="テキスト ボックス 138">
              <a:extLst>
                <a:ext uri="{FF2B5EF4-FFF2-40B4-BE49-F238E27FC236}">
                  <a16:creationId xmlns:a16="http://schemas.microsoft.com/office/drawing/2014/main" id="{CAF8A8FC-C867-465B-8074-D05333E5CBEE}"/>
                </a:ext>
              </a:extLst>
            </p:cNvPr>
            <p:cNvSpPr txBox="1"/>
            <p:nvPr/>
          </p:nvSpPr>
          <p:spPr>
            <a:xfrm>
              <a:off x="2098783" y="499632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40" name="テキスト ボックス 139">
              <a:extLst>
                <a:ext uri="{FF2B5EF4-FFF2-40B4-BE49-F238E27FC236}">
                  <a16:creationId xmlns:a16="http://schemas.microsoft.com/office/drawing/2014/main" id="{0C01AC2D-874F-4401-92F7-7F97CA2B6EAB}"/>
                </a:ext>
              </a:extLst>
            </p:cNvPr>
            <p:cNvSpPr txBox="1"/>
            <p:nvPr/>
          </p:nvSpPr>
          <p:spPr>
            <a:xfrm>
              <a:off x="2251183" y="514872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41" name="テキスト ボックス 140">
              <a:extLst>
                <a:ext uri="{FF2B5EF4-FFF2-40B4-BE49-F238E27FC236}">
                  <a16:creationId xmlns:a16="http://schemas.microsoft.com/office/drawing/2014/main" id="{2BBA4254-270C-49D8-A353-5F3DB1DAC4BD}"/>
                </a:ext>
              </a:extLst>
            </p:cNvPr>
            <p:cNvSpPr txBox="1"/>
            <p:nvPr/>
          </p:nvSpPr>
          <p:spPr>
            <a:xfrm>
              <a:off x="2403583" y="530112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42" name="テキスト ボックス 141">
              <a:extLst>
                <a:ext uri="{FF2B5EF4-FFF2-40B4-BE49-F238E27FC236}">
                  <a16:creationId xmlns:a16="http://schemas.microsoft.com/office/drawing/2014/main" id="{621219B2-D03D-41CE-A41A-2AA79F382A2C}"/>
                </a:ext>
              </a:extLst>
            </p:cNvPr>
            <p:cNvSpPr txBox="1"/>
            <p:nvPr/>
          </p:nvSpPr>
          <p:spPr>
            <a:xfrm>
              <a:off x="2555982" y="5453527"/>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43" name="テキスト ボックス 142">
              <a:extLst>
                <a:ext uri="{FF2B5EF4-FFF2-40B4-BE49-F238E27FC236}">
                  <a16:creationId xmlns:a16="http://schemas.microsoft.com/office/drawing/2014/main" id="{E02E8E15-426B-4FDA-945E-C55CF1D947A1}"/>
                </a:ext>
              </a:extLst>
            </p:cNvPr>
            <p:cNvSpPr txBox="1"/>
            <p:nvPr/>
          </p:nvSpPr>
          <p:spPr>
            <a:xfrm>
              <a:off x="2860782" y="575832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44" name="テキスト ボックス 143">
              <a:extLst>
                <a:ext uri="{FF2B5EF4-FFF2-40B4-BE49-F238E27FC236}">
                  <a16:creationId xmlns:a16="http://schemas.microsoft.com/office/drawing/2014/main" id="{AB2BFF4A-C2DB-4351-8FBE-A639C5D7B75D}"/>
                </a:ext>
              </a:extLst>
            </p:cNvPr>
            <p:cNvSpPr txBox="1"/>
            <p:nvPr/>
          </p:nvSpPr>
          <p:spPr>
            <a:xfrm>
              <a:off x="3013183" y="5910727"/>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45" name="テキスト ボックス 144">
              <a:extLst>
                <a:ext uri="{FF2B5EF4-FFF2-40B4-BE49-F238E27FC236}">
                  <a16:creationId xmlns:a16="http://schemas.microsoft.com/office/drawing/2014/main" id="{D72FC40D-5DB7-41DB-ACAA-D3AD00347BD1}"/>
                </a:ext>
              </a:extLst>
            </p:cNvPr>
            <p:cNvSpPr txBox="1"/>
            <p:nvPr/>
          </p:nvSpPr>
          <p:spPr>
            <a:xfrm>
              <a:off x="3165582" y="606312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54" name="テキスト ボックス 153">
              <a:extLst>
                <a:ext uri="{FF2B5EF4-FFF2-40B4-BE49-F238E27FC236}">
                  <a16:creationId xmlns:a16="http://schemas.microsoft.com/office/drawing/2014/main" id="{45AA9C65-2209-4926-AD44-45DCAAA4D6DD}"/>
                </a:ext>
              </a:extLst>
            </p:cNvPr>
            <p:cNvSpPr txBox="1"/>
            <p:nvPr/>
          </p:nvSpPr>
          <p:spPr>
            <a:xfrm>
              <a:off x="2641382" y="5399982"/>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55" name="テキスト ボックス 154">
              <a:extLst>
                <a:ext uri="{FF2B5EF4-FFF2-40B4-BE49-F238E27FC236}">
                  <a16:creationId xmlns:a16="http://schemas.microsoft.com/office/drawing/2014/main" id="{3C53ABC0-B88C-43F6-8A05-36BA7375940E}"/>
                </a:ext>
              </a:extLst>
            </p:cNvPr>
            <p:cNvSpPr txBox="1"/>
            <p:nvPr/>
          </p:nvSpPr>
          <p:spPr>
            <a:xfrm>
              <a:off x="2793782" y="5552382"/>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56" name="テキスト ボックス 155">
              <a:extLst>
                <a:ext uri="{FF2B5EF4-FFF2-40B4-BE49-F238E27FC236}">
                  <a16:creationId xmlns:a16="http://schemas.microsoft.com/office/drawing/2014/main" id="{3088C777-C9CA-4786-8AE0-BEEC56F49411}"/>
                </a:ext>
              </a:extLst>
            </p:cNvPr>
            <p:cNvSpPr txBox="1"/>
            <p:nvPr/>
          </p:nvSpPr>
          <p:spPr>
            <a:xfrm>
              <a:off x="2946182" y="5704782"/>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57" name="テキスト ボックス 156">
              <a:extLst>
                <a:ext uri="{FF2B5EF4-FFF2-40B4-BE49-F238E27FC236}">
                  <a16:creationId xmlns:a16="http://schemas.microsoft.com/office/drawing/2014/main" id="{487B01AF-8840-417A-BEDA-67D939229C68}"/>
                </a:ext>
              </a:extLst>
            </p:cNvPr>
            <p:cNvSpPr txBox="1"/>
            <p:nvPr/>
          </p:nvSpPr>
          <p:spPr>
            <a:xfrm>
              <a:off x="3098582" y="5857182"/>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58" name="テキスト ボックス 157">
              <a:extLst>
                <a:ext uri="{FF2B5EF4-FFF2-40B4-BE49-F238E27FC236}">
                  <a16:creationId xmlns:a16="http://schemas.microsoft.com/office/drawing/2014/main" id="{BF8FDBA5-34AC-4BE9-B888-5FAF8F4D4C30}"/>
                </a:ext>
              </a:extLst>
            </p:cNvPr>
            <p:cNvSpPr txBox="1"/>
            <p:nvPr/>
          </p:nvSpPr>
          <p:spPr>
            <a:xfrm>
              <a:off x="2744828" y="5503222"/>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59" name="テキスト ボックス 158">
              <a:extLst>
                <a:ext uri="{FF2B5EF4-FFF2-40B4-BE49-F238E27FC236}">
                  <a16:creationId xmlns:a16="http://schemas.microsoft.com/office/drawing/2014/main" id="{F0685851-1177-4E9A-9DC6-D5F0C03BDFBF}"/>
                </a:ext>
              </a:extLst>
            </p:cNvPr>
            <p:cNvSpPr txBox="1"/>
            <p:nvPr/>
          </p:nvSpPr>
          <p:spPr>
            <a:xfrm>
              <a:off x="3049628" y="5808022"/>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60" name="テキスト ボックス 159">
              <a:extLst>
                <a:ext uri="{FF2B5EF4-FFF2-40B4-BE49-F238E27FC236}">
                  <a16:creationId xmlns:a16="http://schemas.microsoft.com/office/drawing/2014/main" id="{FDBBBA86-FA85-44E9-A0D6-36DF75C5822F}"/>
                </a:ext>
              </a:extLst>
            </p:cNvPr>
            <p:cNvSpPr txBox="1"/>
            <p:nvPr/>
          </p:nvSpPr>
          <p:spPr>
            <a:xfrm>
              <a:off x="2164305" y="5171381"/>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61" name="テキスト ボックス 160">
              <a:extLst>
                <a:ext uri="{FF2B5EF4-FFF2-40B4-BE49-F238E27FC236}">
                  <a16:creationId xmlns:a16="http://schemas.microsoft.com/office/drawing/2014/main" id="{5131839E-AAB6-4D95-8468-8189EDDA6E31}"/>
                </a:ext>
              </a:extLst>
            </p:cNvPr>
            <p:cNvSpPr txBox="1"/>
            <p:nvPr/>
          </p:nvSpPr>
          <p:spPr>
            <a:xfrm>
              <a:off x="2316706" y="5323781"/>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62" name="テキスト ボックス 161">
              <a:extLst>
                <a:ext uri="{FF2B5EF4-FFF2-40B4-BE49-F238E27FC236}">
                  <a16:creationId xmlns:a16="http://schemas.microsoft.com/office/drawing/2014/main" id="{A7974EB9-1B9C-4A08-9934-FBF89E4ABD60}"/>
                </a:ext>
              </a:extLst>
            </p:cNvPr>
            <p:cNvSpPr txBox="1"/>
            <p:nvPr/>
          </p:nvSpPr>
          <p:spPr>
            <a:xfrm>
              <a:off x="2469106" y="5476181"/>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63" name="テキスト ボックス 162">
              <a:extLst>
                <a:ext uri="{FF2B5EF4-FFF2-40B4-BE49-F238E27FC236}">
                  <a16:creationId xmlns:a16="http://schemas.microsoft.com/office/drawing/2014/main" id="{9088527A-8338-4084-883D-28F1BB733BC1}"/>
                </a:ext>
              </a:extLst>
            </p:cNvPr>
            <p:cNvSpPr txBox="1"/>
            <p:nvPr/>
          </p:nvSpPr>
          <p:spPr>
            <a:xfrm>
              <a:off x="2621506" y="5628580"/>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64" name="テキスト ボックス 163">
              <a:extLst>
                <a:ext uri="{FF2B5EF4-FFF2-40B4-BE49-F238E27FC236}">
                  <a16:creationId xmlns:a16="http://schemas.microsoft.com/office/drawing/2014/main" id="{83C24580-6455-4BED-9F27-DAACACFF8AD0}"/>
                </a:ext>
              </a:extLst>
            </p:cNvPr>
            <p:cNvSpPr txBox="1"/>
            <p:nvPr/>
          </p:nvSpPr>
          <p:spPr>
            <a:xfrm>
              <a:off x="2267750" y="5274621"/>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65" name="テキスト ボックス 164">
              <a:extLst>
                <a:ext uri="{FF2B5EF4-FFF2-40B4-BE49-F238E27FC236}">
                  <a16:creationId xmlns:a16="http://schemas.microsoft.com/office/drawing/2014/main" id="{A8CD9A14-05C8-41EA-A5BE-32C447C88FA6}"/>
                </a:ext>
              </a:extLst>
            </p:cNvPr>
            <p:cNvSpPr txBox="1"/>
            <p:nvPr/>
          </p:nvSpPr>
          <p:spPr>
            <a:xfrm>
              <a:off x="2572551" y="5579422"/>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66" name="テキスト ボックス 165">
              <a:extLst>
                <a:ext uri="{FF2B5EF4-FFF2-40B4-BE49-F238E27FC236}">
                  <a16:creationId xmlns:a16="http://schemas.microsoft.com/office/drawing/2014/main" id="{D3CADE04-BCD0-42BE-B319-E9D686E4EB7C}"/>
                </a:ext>
              </a:extLst>
            </p:cNvPr>
            <p:cNvSpPr txBox="1"/>
            <p:nvPr/>
          </p:nvSpPr>
          <p:spPr>
            <a:xfrm>
              <a:off x="2194121" y="488314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67" name="テキスト ボックス 166">
              <a:extLst>
                <a:ext uri="{FF2B5EF4-FFF2-40B4-BE49-F238E27FC236}">
                  <a16:creationId xmlns:a16="http://schemas.microsoft.com/office/drawing/2014/main" id="{9A62A8FF-29D4-4DCE-84DB-BD51715F90DA}"/>
                </a:ext>
              </a:extLst>
            </p:cNvPr>
            <p:cNvSpPr txBox="1"/>
            <p:nvPr/>
          </p:nvSpPr>
          <p:spPr>
            <a:xfrm>
              <a:off x="2346521" y="503554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68" name="テキスト ボックス 167">
              <a:extLst>
                <a:ext uri="{FF2B5EF4-FFF2-40B4-BE49-F238E27FC236}">
                  <a16:creationId xmlns:a16="http://schemas.microsoft.com/office/drawing/2014/main" id="{FB89B2A2-D3B5-470C-87E0-A5D872B37EC3}"/>
                </a:ext>
              </a:extLst>
            </p:cNvPr>
            <p:cNvSpPr txBox="1"/>
            <p:nvPr/>
          </p:nvSpPr>
          <p:spPr>
            <a:xfrm>
              <a:off x="2498920" y="518794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69" name="テキスト ボックス 168">
              <a:extLst>
                <a:ext uri="{FF2B5EF4-FFF2-40B4-BE49-F238E27FC236}">
                  <a16:creationId xmlns:a16="http://schemas.microsoft.com/office/drawing/2014/main" id="{B380DDA6-8F04-401B-893E-ED6074113550}"/>
                </a:ext>
              </a:extLst>
            </p:cNvPr>
            <p:cNvSpPr txBox="1"/>
            <p:nvPr/>
          </p:nvSpPr>
          <p:spPr>
            <a:xfrm>
              <a:off x="2651320" y="534034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70" name="テキスト ボックス 169">
              <a:extLst>
                <a:ext uri="{FF2B5EF4-FFF2-40B4-BE49-F238E27FC236}">
                  <a16:creationId xmlns:a16="http://schemas.microsoft.com/office/drawing/2014/main" id="{91AC37B7-F5BB-4703-AC68-06304137A2BC}"/>
                </a:ext>
              </a:extLst>
            </p:cNvPr>
            <p:cNvSpPr txBox="1"/>
            <p:nvPr/>
          </p:nvSpPr>
          <p:spPr>
            <a:xfrm>
              <a:off x="2297565" y="498638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71" name="テキスト ボックス 170">
              <a:extLst>
                <a:ext uri="{FF2B5EF4-FFF2-40B4-BE49-F238E27FC236}">
                  <a16:creationId xmlns:a16="http://schemas.microsoft.com/office/drawing/2014/main" id="{E2957276-6852-45DC-8A5A-BDF83C66306D}"/>
                </a:ext>
              </a:extLst>
            </p:cNvPr>
            <p:cNvSpPr txBox="1"/>
            <p:nvPr/>
          </p:nvSpPr>
          <p:spPr>
            <a:xfrm>
              <a:off x="2602366" y="529118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grpSp>
      <p:sp>
        <p:nvSpPr>
          <p:cNvPr id="15" name="テキスト ボックス 14">
            <a:extLst>
              <a:ext uri="{FF2B5EF4-FFF2-40B4-BE49-F238E27FC236}">
                <a16:creationId xmlns:a16="http://schemas.microsoft.com/office/drawing/2014/main" id="{DD799981-567E-469D-B486-2CF63CFA540E}"/>
              </a:ext>
            </a:extLst>
          </p:cNvPr>
          <p:cNvSpPr txBox="1"/>
          <p:nvPr/>
        </p:nvSpPr>
        <p:spPr>
          <a:xfrm>
            <a:off x="351413" y="1291115"/>
            <a:ext cx="11314237"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データの散らばりが一定方向に偏っているほど主成分はもとのデータを近似する</a:t>
            </a:r>
          </a:p>
        </p:txBody>
      </p:sp>
      <p:sp>
        <p:nvSpPr>
          <p:cNvPr id="16" name="テキスト ボックス 15">
            <a:extLst>
              <a:ext uri="{FF2B5EF4-FFF2-40B4-BE49-F238E27FC236}">
                <a16:creationId xmlns:a16="http://schemas.microsoft.com/office/drawing/2014/main" id="{1043965D-B19F-461C-9890-A4A05331A34D}"/>
              </a:ext>
            </a:extLst>
          </p:cNvPr>
          <p:cNvSpPr txBox="1"/>
          <p:nvPr/>
        </p:nvSpPr>
        <p:spPr>
          <a:xfrm>
            <a:off x="5553656" y="5397404"/>
            <a:ext cx="4909921"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こちらのほうがデータをうまく要約している</a:t>
            </a:r>
          </a:p>
        </p:txBody>
      </p:sp>
      <p:sp>
        <p:nvSpPr>
          <p:cNvPr id="20" name="テキスト ボックス 19">
            <a:extLst>
              <a:ext uri="{FF2B5EF4-FFF2-40B4-BE49-F238E27FC236}">
                <a16:creationId xmlns:a16="http://schemas.microsoft.com/office/drawing/2014/main" id="{A9A3A007-3F71-4578-BDE1-D06243FBDBB8}"/>
              </a:ext>
            </a:extLst>
          </p:cNvPr>
          <p:cNvSpPr txBox="1"/>
          <p:nvPr/>
        </p:nvSpPr>
        <p:spPr>
          <a:xfrm>
            <a:off x="351413" y="264516"/>
            <a:ext cx="10123284" cy="954107"/>
          </a:xfrm>
          <a:prstGeom prst="rect">
            <a:avLst/>
          </a:prstGeom>
          <a:noFill/>
        </p:spPr>
        <p:txBody>
          <a:bodyPr wrap="none" rtlCol="0">
            <a:spAutoFit/>
          </a:bodyPr>
          <a:lstStyle/>
          <a:p>
            <a:pPr algn="l"/>
            <a:r>
              <a:rPr kumimoji="1" lang="ja-JP" altLang="en-US" sz="2800" b="1" dirty="0">
                <a:latin typeface="メイリオ" panose="020B0604030504040204" pitchFamily="50" charset="-128"/>
                <a:ea typeface="メイリオ" panose="020B0604030504040204" pitchFamily="50" charset="-128"/>
              </a:rPr>
              <a:t>主成分ベクトル</a:t>
            </a:r>
            <a:r>
              <a:rPr kumimoji="1" lang="en-US" altLang="ja-JP" sz="2800" b="1" dirty="0">
                <a:latin typeface="メイリオ" panose="020B0604030504040204" pitchFamily="50" charset="-128"/>
                <a:ea typeface="メイリオ" panose="020B0604030504040204" pitchFamily="50" charset="-128"/>
              </a:rPr>
              <a:t>1</a:t>
            </a:r>
            <a:r>
              <a:rPr kumimoji="1" lang="ja-JP" altLang="en-US" sz="2800" b="1" dirty="0">
                <a:latin typeface="メイリオ" panose="020B0604030504040204" pitchFamily="50" charset="-128"/>
                <a:ea typeface="メイリオ" panose="020B0604030504040204" pitchFamily="50" charset="-128"/>
              </a:rPr>
              <a:t>個でデータ特徴をどの程度うまく捉えるかは</a:t>
            </a:r>
            <a:endParaRPr kumimoji="1" lang="en-US" altLang="ja-JP" sz="2800" b="1" dirty="0">
              <a:latin typeface="メイリオ" panose="020B0604030504040204" pitchFamily="50" charset="-128"/>
              <a:ea typeface="メイリオ" panose="020B0604030504040204" pitchFamily="50" charset="-128"/>
            </a:endParaRPr>
          </a:p>
          <a:p>
            <a:pPr algn="l"/>
            <a:r>
              <a:rPr kumimoji="1" lang="ja-JP" altLang="en-US" sz="2800" b="1" dirty="0">
                <a:latin typeface="メイリオ" panose="020B0604030504040204" pitchFamily="50" charset="-128"/>
                <a:ea typeface="メイリオ" panose="020B0604030504040204" pitchFamily="50" charset="-128"/>
              </a:rPr>
              <a:t>データの散らばり方に依存</a:t>
            </a:r>
          </a:p>
        </p:txBody>
      </p:sp>
      <p:sp>
        <p:nvSpPr>
          <p:cNvPr id="60" name="テキスト ボックス 59">
            <a:extLst>
              <a:ext uri="{FF2B5EF4-FFF2-40B4-BE49-F238E27FC236}">
                <a16:creationId xmlns:a16="http://schemas.microsoft.com/office/drawing/2014/main" id="{B6BEED83-18BA-4382-B2B7-4B76279C5D1F}"/>
              </a:ext>
            </a:extLst>
          </p:cNvPr>
          <p:cNvSpPr txBox="1"/>
          <p:nvPr/>
        </p:nvSpPr>
        <p:spPr>
          <a:xfrm rot="3925103">
            <a:off x="4166265" y="3298916"/>
            <a:ext cx="364202" cy="307777"/>
          </a:xfrm>
          <a:prstGeom prst="rect">
            <a:avLst/>
          </a:prstGeom>
          <a:noFill/>
        </p:spPr>
        <p:txBody>
          <a:bodyPr wrap="non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1" name="テキスト ボックス 60">
            <a:extLst>
              <a:ext uri="{FF2B5EF4-FFF2-40B4-BE49-F238E27FC236}">
                <a16:creationId xmlns:a16="http://schemas.microsoft.com/office/drawing/2014/main" id="{71CD9F60-AB04-4F6D-A44C-35EB1AE862D4}"/>
              </a:ext>
            </a:extLst>
          </p:cNvPr>
          <p:cNvSpPr txBox="1"/>
          <p:nvPr/>
        </p:nvSpPr>
        <p:spPr>
          <a:xfrm rot="3925103">
            <a:off x="3884636" y="3871100"/>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2" name="テキスト ボックス 61">
            <a:extLst>
              <a:ext uri="{FF2B5EF4-FFF2-40B4-BE49-F238E27FC236}">
                <a16:creationId xmlns:a16="http://schemas.microsoft.com/office/drawing/2014/main" id="{5EBA4279-A195-4D85-97E6-1DECF54A2F09}"/>
              </a:ext>
            </a:extLst>
          </p:cNvPr>
          <p:cNvSpPr txBox="1"/>
          <p:nvPr/>
        </p:nvSpPr>
        <p:spPr>
          <a:xfrm rot="3925103">
            <a:off x="3539580" y="4242728"/>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3" name="テキスト ボックス 62">
            <a:extLst>
              <a:ext uri="{FF2B5EF4-FFF2-40B4-BE49-F238E27FC236}">
                <a16:creationId xmlns:a16="http://schemas.microsoft.com/office/drawing/2014/main" id="{D11A3391-293A-4620-AD83-1570A381CAF2}"/>
              </a:ext>
            </a:extLst>
          </p:cNvPr>
          <p:cNvSpPr txBox="1"/>
          <p:nvPr/>
        </p:nvSpPr>
        <p:spPr>
          <a:xfrm rot="3925103">
            <a:off x="3519981" y="357910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4" name="テキスト ボックス 63">
            <a:extLst>
              <a:ext uri="{FF2B5EF4-FFF2-40B4-BE49-F238E27FC236}">
                <a16:creationId xmlns:a16="http://schemas.microsoft.com/office/drawing/2014/main" id="{BB7A9E43-97FB-46F9-BCB4-A8D2AF768002}"/>
              </a:ext>
            </a:extLst>
          </p:cNvPr>
          <p:cNvSpPr txBox="1"/>
          <p:nvPr/>
        </p:nvSpPr>
        <p:spPr>
          <a:xfrm rot="3925103">
            <a:off x="3427324" y="397308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5" name="テキスト ボックス 64">
            <a:extLst>
              <a:ext uri="{FF2B5EF4-FFF2-40B4-BE49-F238E27FC236}">
                <a16:creationId xmlns:a16="http://schemas.microsoft.com/office/drawing/2014/main" id="{3F1CD310-936A-48D3-9DD7-0449AD4F9ADF}"/>
              </a:ext>
            </a:extLst>
          </p:cNvPr>
          <p:cNvSpPr txBox="1"/>
          <p:nvPr/>
        </p:nvSpPr>
        <p:spPr>
          <a:xfrm rot="3925103">
            <a:off x="3009689" y="3347620"/>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6" name="テキスト ボックス 65">
            <a:extLst>
              <a:ext uri="{FF2B5EF4-FFF2-40B4-BE49-F238E27FC236}">
                <a16:creationId xmlns:a16="http://schemas.microsoft.com/office/drawing/2014/main" id="{95C691DF-E36E-481D-89F2-7783968653BA}"/>
              </a:ext>
            </a:extLst>
          </p:cNvPr>
          <p:cNvSpPr txBox="1"/>
          <p:nvPr/>
        </p:nvSpPr>
        <p:spPr>
          <a:xfrm rot="3925103">
            <a:off x="3809245" y="360070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7" name="テキスト ボックス 66">
            <a:extLst>
              <a:ext uri="{FF2B5EF4-FFF2-40B4-BE49-F238E27FC236}">
                <a16:creationId xmlns:a16="http://schemas.microsoft.com/office/drawing/2014/main" id="{B47B0990-F269-48A1-B5CD-341E5B432A2E}"/>
              </a:ext>
            </a:extLst>
          </p:cNvPr>
          <p:cNvSpPr txBox="1"/>
          <p:nvPr/>
        </p:nvSpPr>
        <p:spPr>
          <a:xfrm rot="3925103">
            <a:off x="4421692" y="319787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8" name="テキスト ボックス 67">
            <a:extLst>
              <a:ext uri="{FF2B5EF4-FFF2-40B4-BE49-F238E27FC236}">
                <a16:creationId xmlns:a16="http://schemas.microsoft.com/office/drawing/2014/main" id="{945CC9FC-3B94-46CE-AB4F-F6A0760805AC}"/>
              </a:ext>
            </a:extLst>
          </p:cNvPr>
          <p:cNvSpPr txBox="1"/>
          <p:nvPr/>
        </p:nvSpPr>
        <p:spPr>
          <a:xfrm rot="3925103">
            <a:off x="4046784" y="302787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9" name="テキスト ボックス 68">
            <a:extLst>
              <a:ext uri="{FF2B5EF4-FFF2-40B4-BE49-F238E27FC236}">
                <a16:creationId xmlns:a16="http://schemas.microsoft.com/office/drawing/2014/main" id="{5FFF5915-BB24-4B06-AC73-B095441CAA3A}"/>
              </a:ext>
            </a:extLst>
          </p:cNvPr>
          <p:cNvSpPr txBox="1"/>
          <p:nvPr/>
        </p:nvSpPr>
        <p:spPr>
          <a:xfrm rot="3925103">
            <a:off x="2646068" y="347521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70" name="テキスト ボックス 69">
            <a:extLst>
              <a:ext uri="{FF2B5EF4-FFF2-40B4-BE49-F238E27FC236}">
                <a16:creationId xmlns:a16="http://schemas.microsoft.com/office/drawing/2014/main" id="{0788ACB4-3F81-4599-A7C4-1A8B4230ED42}"/>
              </a:ext>
            </a:extLst>
          </p:cNvPr>
          <p:cNvSpPr txBox="1"/>
          <p:nvPr/>
        </p:nvSpPr>
        <p:spPr>
          <a:xfrm rot="3925103">
            <a:off x="3341201" y="369248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71" name="テキスト ボックス 70">
            <a:extLst>
              <a:ext uri="{FF2B5EF4-FFF2-40B4-BE49-F238E27FC236}">
                <a16:creationId xmlns:a16="http://schemas.microsoft.com/office/drawing/2014/main" id="{C317800F-99F5-4184-B383-AFD346D6B3A6}"/>
              </a:ext>
            </a:extLst>
          </p:cNvPr>
          <p:cNvSpPr txBox="1"/>
          <p:nvPr/>
        </p:nvSpPr>
        <p:spPr>
          <a:xfrm rot="3925103">
            <a:off x="3953020" y="343649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72" name="テキスト ボックス 71">
            <a:extLst>
              <a:ext uri="{FF2B5EF4-FFF2-40B4-BE49-F238E27FC236}">
                <a16:creationId xmlns:a16="http://schemas.microsoft.com/office/drawing/2014/main" id="{359D5110-AD05-4DEF-AF26-C347E4C32262}"/>
              </a:ext>
            </a:extLst>
          </p:cNvPr>
          <p:cNvSpPr txBox="1"/>
          <p:nvPr/>
        </p:nvSpPr>
        <p:spPr>
          <a:xfrm rot="3925103">
            <a:off x="3640955" y="392764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74" name="テキスト ボックス 73">
            <a:extLst>
              <a:ext uri="{FF2B5EF4-FFF2-40B4-BE49-F238E27FC236}">
                <a16:creationId xmlns:a16="http://schemas.microsoft.com/office/drawing/2014/main" id="{9D2D54D6-4761-4C43-A478-7DB34EBBC8D9}"/>
              </a:ext>
            </a:extLst>
          </p:cNvPr>
          <p:cNvSpPr txBox="1"/>
          <p:nvPr/>
        </p:nvSpPr>
        <p:spPr>
          <a:xfrm rot="3925103">
            <a:off x="3578112" y="3046268"/>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75" name="テキスト ボックス 74">
            <a:extLst>
              <a:ext uri="{FF2B5EF4-FFF2-40B4-BE49-F238E27FC236}">
                <a16:creationId xmlns:a16="http://schemas.microsoft.com/office/drawing/2014/main" id="{34EBE2E2-8743-4F91-ADBD-998C3B1094B6}"/>
              </a:ext>
            </a:extLst>
          </p:cNvPr>
          <p:cNvSpPr txBox="1"/>
          <p:nvPr/>
        </p:nvSpPr>
        <p:spPr>
          <a:xfrm rot="3925103">
            <a:off x="3431988" y="2844070"/>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76" name="テキスト ボックス 75">
            <a:extLst>
              <a:ext uri="{FF2B5EF4-FFF2-40B4-BE49-F238E27FC236}">
                <a16:creationId xmlns:a16="http://schemas.microsoft.com/office/drawing/2014/main" id="{60341143-6532-456C-954D-26F1BBEA2E81}"/>
              </a:ext>
            </a:extLst>
          </p:cNvPr>
          <p:cNvSpPr txBox="1"/>
          <p:nvPr/>
        </p:nvSpPr>
        <p:spPr>
          <a:xfrm rot="3925103">
            <a:off x="2957597" y="2849016"/>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77" name="テキスト ボックス 76">
            <a:extLst>
              <a:ext uri="{FF2B5EF4-FFF2-40B4-BE49-F238E27FC236}">
                <a16:creationId xmlns:a16="http://schemas.microsoft.com/office/drawing/2014/main" id="{640EA4C9-B5A3-4510-8A79-6172AF442AD3}"/>
              </a:ext>
            </a:extLst>
          </p:cNvPr>
          <p:cNvSpPr txBox="1"/>
          <p:nvPr/>
        </p:nvSpPr>
        <p:spPr>
          <a:xfrm rot="3925103">
            <a:off x="3229182" y="299113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78" name="テキスト ボックス 77">
            <a:extLst>
              <a:ext uri="{FF2B5EF4-FFF2-40B4-BE49-F238E27FC236}">
                <a16:creationId xmlns:a16="http://schemas.microsoft.com/office/drawing/2014/main" id="{73AB10AD-B651-4765-BCCD-34D4CF58CF69}"/>
              </a:ext>
            </a:extLst>
          </p:cNvPr>
          <p:cNvSpPr txBox="1"/>
          <p:nvPr/>
        </p:nvSpPr>
        <p:spPr>
          <a:xfrm rot="3925103">
            <a:off x="2736794" y="387771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79" name="テキスト ボックス 78">
            <a:extLst>
              <a:ext uri="{FF2B5EF4-FFF2-40B4-BE49-F238E27FC236}">
                <a16:creationId xmlns:a16="http://schemas.microsoft.com/office/drawing/2014/main" id="{6ED03C0C-24D7-4FB8-959B-EFE4F78848E9}"/>
              </a:ext>
            </a:extLst>
          </p:cNvPr>
          <p:cNvSpPr txBox="1"/>
          <p:nvPr/>
        </p:nvSpPr>
        <p:spPr>
          <a:xfrm rot="3925103">
            <a:off x="2854274" y="316543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80" name="テキスト ボックス 79">
            <a:extLst>
              <a:ext uri="{FF2B5EF4-FFF2-40B4-BE49-F238E27FC236}">
                <a16:creationId xmlns:a16="http://schemas.microsoft.com/office/drawing/2014/main" id="{9E3A9EA8-EE7A-4773-A4B8-D9AD9FC7FC2C}"/>
              </a:ext>
            </a:extLst>
          </p:cNvPr>
          <p:cNvSpPr txBox="1"/>
          <p:nvPr/>
        </p:nvSpPr>
        <p:spPr>
          <a:xfrm rot="3925103">
            <a:off x="2447921" y="387486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81" name="テキスト ボックス 80">
            <a:extLst>
              <a:ext uri="{FF2B5EF4-FFF2-40B4-BE49-F238E27FC236}">
                <a16:creationId xmlns:a16="http://schemas.microsoft.com/office/drawing/2014/main" id="{2ED47816-5D13-4762-BE25-7829654626A4}"/>
              </a:ext>
            </a:extLst>
          </p:cNvPr>
          <p:cNvSpPr txBox="1"/>
          <p:nvPr/>
        </p:nvSpPr>
        <p:spPr>
          <a:xfrm rot="3925103">
            <a:off x="3054391" y="398841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82" name="テキスト ボックス 81">
            <a:extLst>
              <a:ext uri="{FF2B5EF4-FFF2-40B4-BE49-F238E27FC236}">
                <a16:creationId xmlns:a16="http://schemas.microsoft.com/office/drawing/2014/main" id="{387B0736-57D0-47F9-8F2D-301D0BE3EB8E}"/>
              </a:ext>
            </a:extLst>
          </p:cNvPr>
          <p:cNvSpPr txBox="1"/>
          <p:nvPr/>
        </p:nvSpPr>
        <p:spPr>
          <a:xfrm rot="3925103">
            <a:off x="3296260" y="337279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83" name="テキスト ボックス 82">
            <a:extLst>
              <a:ext uri="{FF2B5EF4-FFF2-40B4-BE49-F238E27FC236}">
                <a16:creationId xmlns:a16="http://schemas.microsoft.com/office/drawing/2014/main" id="{7BA48B23-18AF-412B-94DD-DC52CEC24163}"/>
              </a:ext>
            </a:extLst>
          </p:cNvPr>
          <p:cNvSpPr txBox="1"/>
          <p:nvPr/>
        </p:nvSpPr>
        <p:spPr>
          <a:xfrm rot="3925103">
            <a:off x="2979192" y="3670726"/>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84" name="テキスト ボックス 83">
            <a:extLst>
              <a:ext uri="{FF2B5EF4-FFF2-40B4-BE49-F238E27FC236}">
                <a16:creationId xmlns:a16="http://schemas.microsoft.com/office/drawing/2014/main" id="{0AFDA812-B960-4A2E-9B06-94D1E9EE4DD3}"/>
              </a:ext>
            </a:extLst>
          </p:cNvPr>
          <p:cNvSpPr txBox="1"/>
          <p:nvPr/>
        </p:nvSpPr>
        <p:spPr>
          <a:xfrm rot="3925103">
            <a:off x="3687293" y="337106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 name="矢印: 下 5">
            <a:extLst>
              <a:ext uri="{FF2B5EF4-FFF2-40B4-BE49-F238E27FC236}">
                <a16:creationId xmlns:a16="http://schemas.microsoft.com/office/drawing/2014/main" id="{2CC94E2D-4987-48E0-ACAA-845D3E06F499}"/>
              </a:ext>
            </a:extLst>
          </p:cNvPr>
          <p:cNvSpPr/>
          <p:nvPr/>
        </p:nvSpPr>
        <p:spPr>
          <a:xfrm>
            <a:off x="7315711" y="4810317"/>
            <a:ext cx="1461378" cy="3999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22BF5759-5253-F580-A9F5-0CD6EF155F82}"/>
              </a:ext>
            </a:extLst>
          </p:cNvPr>
          <p:cNvSpPr txBox="1"/>
          <p:nvPr/>
        </p:nvSpPr>
        <p:spPr>
          <a:xfrm>
            <a:off x="4069248" y="4390474"/>
            <a:ext cx="1467068" cy="400110"/>
          </a:xfrm>
          <a:prstGeom prst="rect">
            <a:avLst/>
          </a:prstGeom>
          <a:solidFill>
            <a:schemeClr val="bg1"/>
          </a:solid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カスタード</a:t>
            </a:r>
          </a:p>
        </p:txBody>
      </p:sp>
      <p:sp>
        <p:nvSpPr>
          <p:cNvPr id="3" name="テキスト ボックス 2">
            <a:extLst>
              <a:ext uri="{FF2B5EF4-FFF2-40B4-BE49-F238E27FC236}">
                <a16:creationId xmlns:a16="http://schemas.microsoft.com/office/drawing/2014/main" id="{6DA22027-7DB8-6D12-3DA8-54D286F5D852}"/>
              </a:ext>
            </a:extLst>
          </p:cNvPr>
          <p:cNvSpPr txBox="1"/>
          <p:nvPr/>
        </p:nvSpPr>
        <p:spPr>
          <a:xfrm>
            <a:off x="677602" y="2619497"/>
            <a:ext cx="1210588" cy="400110"/>
          </a:xfrm>
          <a:prstGeom prst="rect">
            <a:avLst/>
          </a:prstGeom>
          <a:solidFill>
            <a:schemeClr val="bg1"/>
          </a:solid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カラメル</a:t>
            </a:r>
          </a:p>
        </p:txBody>
      </p:sp>
      <p:sp>
        <p:nvSpPr>
          <p:cNvPr id="4" name="テキスト ボックス 3">
            <a:extLst>
              <a:ext uri="{FF2B5EF4-FFF2-40B4-BE49-F238E27FC236}">
                <a16:creationId xmlns:a16="http://schemas.microsoft.com/office/drawing/2014/main" id="{C7DA501F-C053-3EE6-64A8-111F414C72BD}"/>
              </a:ext>
            </a:extLst>
          </p:cNvPr>
          <p:cNvSpPr txBox="1"/>
          <p:nvPr/>
        </p:nvSpPr>
        <p:spPr>
          <a:xfrm>
            <a:off x="4991536" y="2594561"/>
            <a:ext cx="1210588" cy="400110"/>
          </a:xfrm>
          <a:prstGeom prst="rect">
            <a:avLst/>
          </a:prstGeom>
          <a:solidFill>
            <a:schemeClr val="bg1"/>
          </a:solid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カラメル</a:t>
            </a:r>
          </a:p>
        </p:txBody>
      </p:sp>
      <p:sp>
        <p:nvSpPr>
          <p:cNvPr id="5" name="テキスト ボックス 4">
            <a:extLst>
              <a:ext uri="{FF2B5EF4-FFF2-40B4-BE49-F238E27FC236}">
                <a16:creationId xmlns:a16="http://schemas.microsoft.com/office/drawing/2014/main" id="{C609ADAF-7E27-E565-AED5-A92BAA81B9BF}"/>
              </a:ext>
            </a:extLst>
          </p:cNvPr>
          <p:cNvSpPr txBox="1"/>
          <p:nvPr/>
        </p:nvSpPr>
        <p:spPr>
          <a:xfrm>
            <a:off x="8549173" y="4273755"/>
            <a:ext cx="1467068" cy="400110"/>
          </a:xfrm>
          <a:prstGeom prst="rect">
            <a:avLst/>
          </a:prstGeom>
          <a:solidFill>
            <a:schemeClr val="bg1"/>
          </a:solid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カスタード</a:t>
            </a:r>
          </a:p>
        </p:txBody>
      </p:sp>
    </p:spTree>
    <p:extLst>
      <p:ext uri="{BB962C8B-B14F-4D97-AF65-F5344CB8AC3E}">
        <p14:creationId xmlns:p14="http://schemas.microsoft.com/office/powerpoint/2010/main" val="1561988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119"/>
                                        </p:tgtEl>
                                        <p:attrNameLst>
                                          <p:attrName>style.visibility</p:attrName>
                                        </p:attrNameLst>
                                      </p:cBhvr>
                                      <p:to>
                                        <p:strVal val="visible"/>
                                      </p:to>
                                    </p:set>
                                    <p:animEffect transition="in" filter="fade">
                                      <p:cBhvr>
                                        <p:cTn id="10" dur="500"/>
                                        <p:tgtEl>
                                          <p:spTgt spid="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テキスト ボックス 32">
            <a:extLst>
              <a:ext uri="{FF2B5EF4-FFF2-40B4-BE49-F238E27FC236}">
                <a16:creationId xmlns:a16="http://schemas.microsoft.com/office/drawing/2014/main" id="{15D5A96E-E47C-AC2F-CF39-835F0C5B1B7E}"/>
              </a:ext>
            </a:extLst>
          </p:cNvPr>
          <p:cNvSpPr txBox="1"/>
          <p:nvPr/>
        </p:nvSpPr>
        <p:spPr>
          <a:xfrm>
            <a:off x="676449" y="300601"/>
            <a:ext cx="10956846" cy="523220"/>
          </a:xfrm>
          <a:prstGeom prst="rect">
            <a:avLst/>
          </a:prstGeom>
          <a:noFill/>
        </p:spPr>
        <p:txBody>
          <a:bodyPr wrap="none" rtlCol="0">
            <a:spAutoFit/>
          </a:bodyPr>
          <a:lstStyle/>
          <a:p>
            <a:pPr algn="l"/>
            <a:r>
              <a:rPr kumimoji="1" lang="ja-JP" altLang="en-US" sz="2800" b="1" dirty="0">
                <a:latin typeface="メイリオ" panose="020B0604030504040204" pitchFamily="50" charset="-128"/>
                <a:ea typeface="メイリオ" panose="020B0604030504040204" pitchFamily="50" charset="-128"/>
              </a:rPr>
              <a:t>主成分ベクトル１個だけではデータをうまく近似できない場合。。</a:t>
            </a:r>
          </a:p>
        </p:txBody>
      </p:sp>
      <p:sp>
        <p:nvSpPr>
          <p:cNvPr id="37" name="テキスト ボックス 36">
            <a:extLst>
              <a:ext uri="{FF2B5EF4-FFF2-40B4-BE49-F238E27FC236}">
                <a16:creationId xmlns:a16="http://schemas.microsoft.com/office/drawing/2014/main" id="{800892E8-C6D2-9858-1644-C06AD3324F2F}"/>
              </a:ext>
            </a:extLst>
          </p:cNvPr>
          <p:cNvSpPr txBox="1"/>
          <p:nvPr/>
        </p:nvSpPr>
        <p:spPr>
          <a:xfrm>
            <a:off x="772518" y="950370"/>
            <a:ext cx="9417963"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もしかして、下記の色分けのような異なるデータが散らばってる？</a:t>
            </a:r>
          </a:p>
        </p:txBody>
      </p:sp>
      <p:grpSp>
        <p:nvGrpSpPr>
          <p:cNvPr id="42" name="グループ化 41">
            <a:extLst>
              <a:ext uri="{FF2B5EF4-FFF2-40B4-BE49-F238E27FC236}">
                <a16:creationId xmlns:a16="http://schemas.microsoft.com/office/drawing/2014/main" id="{35D037E3-DC6C-7E19-F6E7-FDF33018E560}"/>
              </a:ext>
            </a:extLst>
          </p:cNvPr>
          <p:cNvGrpSpPr/>
          <p:nvPr/>
        </p:nvGrpSpPr>
        <p:grpSpPr>
          <a:xfrm>
            <a:off x="3338185" y="2000250"/>
            <a:ext cx="6158627" cy="3905250"/>
            <a:chOff x="3338185" y="2000250"/>
            <a:chExt cx="6158627" cy="3905250"/>
          </a:xfrm>
        </p:grpSpPr>
        <p:pic>
          <p:nvPicPr>
            <p:cNvPr id="39" name="図 38">
              <a:extLst>
                <a:ext uri="{FF2B5EF4-FFF2-40B4-BE49-F238E27FC236}">
                  <a16:creationId xmlns:a16="http://schemas.microsoft.com/office/drawing/2014/main" id="{1D5D7CB7-7C2E-BB48-1A95-5DB9A7E287EE}"/>
                </a:ext>
              </a:extLst>
            </p:cNvPr>
            <p:cNvPicPr>
              <a:picLocks noChangeAspect="1"/>
            </p:cNvPicPr>
            <p:nvPr/>
          </p:nvPicPr>
          <p:blipFill>
            <a:blip r:embed="rId2"/>
            <a:stretch>
              <a:fillRect/>
            </a:stretch>
          </p:blipFill>
          <p:spPr>
            <a:xfrm>
              <a:off x="3338185" y="2000250"/>
              <a:ext cx="4915228" cy="3905250"/>
            </a:xfrm>
            <a:prstGeom prst="rect">
              <a:avLst/>
            </a:prstGeom>
          </p:spPr>
        </p:pic>
        <p:sp>
          <p:nvSpPr>
            <p:cNvPr id="40" name="テキスト ボックス 39">
              <a:extLst>
                <a:ext uri="{FF2B5EF4-FFF2-40B4-BE49-F238E27FC236}">
                  <a16:creationId xmlns:a16="http://schemas.microsoft.com/office/drawing/2014/main" id="{668F3FF4-9825-5632-4454-FE3B0D12775F}"/>
                </a:ext>
              </a:extLst>
            </p:cNvPr>
            <p:cNvSpPr txBox="1"/>
            <p:nvPr/>
          </p:nvSpPr>
          <p:spPr>
            <a:xfrm>
              <a:off x="3338185" y="2078013"/>
              <a:ext cx="1415772" cy="461665"/>
            </a:xfrm>
            <a:prstGeom prst="rect">
              <a:avLst/>
            </a:prstGeom>
            <a:solidFill>
              <a:schemeClr val="bg1"/>
            </a:solid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カラメル</a:t>
              </a:r>
            </a:p>
          </p:txBody>
        </p:sp>
        <p:sp>
          <p:nvSpPr>
            <p:cNvPr id="41" name="テキスト ボックス 40">
              <a:extLst>
                <a:ext uri="{FF2B5EF4-FFF2-40B4-BE49-F238E27FC236}">
                  <a16:creationId xmlns:a16="http://schemas.microsoft.com/office/drawing/2014/main" id="{1F8FF366-D40A-27F8-4175-987BD2E795A4}"/>
                </a:ext>
              </a:extLst>
            </p:cNvPr>
            <p:cNvSpPr txBox="1"/>
            <p:nvPr/>
          </p:nvSpPr>
          <p:spPr>
            <a:xfrm>
              <a:off x="7157710" y="5105400"/>
              <a:ext cx="2339102" cy="461665"/>
            </a:xfrm>
            <a:prstGeom prst="rect">
              <a:avLst/>
            </a:prstGeom>
            <a:solidFill>
              <a:schemeClr val="bg1"/>
            </a:solid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　カスタード　</a:t>
              </a:r>
            </a:p>
          </p:txBody>
        </p:sp>
      </p:grpSp>
    </p:spTree>
    <p:extLst>
      <p:ext uri="{BB962C8B-B14F-4D97-AF65-F5344CB8AC3E}">
        <p14:creationId xmlns:p14="http://schemas.microsoft.com/office/powerpoint/2010/main" val="25176743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テキスト ボックス 32">
            <a:extLst>
              <a:ext uri="{FF2B5EF4-FFF2-40B4-BE49-F238E27FC236}">
                <a16:creationId xmlns:a16="http://schemas.microsoft.com/office/drawing/2014/main" id="{15D5A96E-E47C-AC2F-CF39-835F0C5B1B7E}"/>
              </a:ext>
            </a:extLst>
          </p:cNvPr>
          <p:cNvSpPr txBox="1"/>
          <p:nvPr/>
        </p:nvSpPr>
        <p:spPr>
          <a:xfrm>
            <a:off x="244871" y="272668"/>
            <a:ext cx="9046066" cy="523220"/>
          </a:xfrm>
          <a:prstGeom prst="rect">
            <a:avLst/>
          </a:prstGeom>
          <a:noFill/>
        </p:spPr>
        <p:txBody>
          <a:bodyPr wrap="none" rtlCol="0">
            <a:spAutoFit/>
          </a:bodyPr>
          <a:lstStyle/>
          <a:p>
            <a:pPr algn="l"/>
            <a:r>
              <a:rPr kumimoji="1" lang="ja-JP" altLang="en-US" sz="2800" b="1" dirty="0">
                <a:latin typeface="メイリオ" panose="020B0604030504040204" pitchFamily="50" charset="-128"/>
                <a:ea typeface="メイリオ" panose="020B0604030504040204" pitchFamily="50" charset="-128"/>
              </a:rPr>
              <a:t>主成分ベクトルは平面上ではもう</a:t>
            </a:r>
            <a:r>
              <a:rPr kumimoji="1" lang="en-US" altLang="ja-JP" sz="2800" b="1" dirty="0">
                <a:latin typeface="メイリオ" panose="020B0604030504040204" pitchFamily="50" charset="-128"/>
                <a:ea typeface="メイリオ" panose="020B0604030504040204" pitchFamily="50" charset="-128"/>
              </a:rPr>
              <a:t>1</a:t>
            </a:r>
            <a:r>
              <a:rPr kumimoji="1" lang="ja-JP" altLang="en-US" sz="2800" b="1" dirty="0">
                <a:latin typeface="メイリオ" panose="020B0604030504040204" pitchFamily="50" charset="-128"/>
                <a:ea typeface="メイリオ" panose="020B0604030504040204" pitchFamily="50" charset="-128"/>
              </a:rPr>
              <a:t>本引くことができる</a:t>
            </a:r>
          </a:p>
        </p:txBody>
      </p:sp>
      <p:sp>
        <p:nvSpPr>
          <p:cNvPr id="37" name="テキスト ボックス 36">
            <a:extLst>
              <a:ext uri="{FF2B5EF4-FFF2-40B4-BE49-F238E27FC236}">
                <a16:creationId xmlns:a16="http://schemas.microsoft.com/office/drawing/2014/main" id="{800892E8-C6D2-9858-1644-C06AD3324F2F}"/>
              </a:ext>
            </a:extLst>
          </p:cNvPr>
          <p:cNvSpPr txBox="1"/>
          <p:nvPr/>
        </p:nvSpPr>
        <p:spPr>
          <a:xfrm>
            <a:off x="351253" y="767266"/>
            <a:ext cx="11489493" cy="1200329"/>
          </a:xfrm>
          <a:prstGeom prst="rect">
            <a:avLst/>
          </a:prstGeom>
          <a:noFill/>
        </p:spPr>
        <p:txBody>
          <a:bodyPr wrap="square" rtlCol="0">
            <a:spAutoFit/>
          </a:bodyPr>
          <a:lstStyle/>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もう</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本、データの散らばり方向を、最初の主成分ベクトルに次いでとらえる線を見つける（第</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主成分ベクトル）。</a:t>
            </a:r>
            <a:endParaRPr kumimoji="1" lang="en-US" altLang="ja-JP" sz="24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本の主成分ベクトルでなら、こういうデータもうまく近似できるかもしれない</a:t>
            </a:r>
          </a:p>
        </p:txBody>
      </p:sp>
      <p:sp>
        <p:nvSpPr>
          <p:cNvPr id="7" name="テキスト ボックス 6">
            <a:extLst>
              <a:ext uri="{FF2B5EF4-FFF2-40B4-BE49-F238E27FC236}">
                <a16:creationId xmlns:a16="http://schemas.microsoft.com/office/drawing/2014/main" id="{158E16E0-BE62-9344-7E38-7E1DA19DEED0}"/>
              </a:ext>
            </a:extLst>
          </p:cNvPr>
          <p:cNvSpPr txBox="1"/>
          <p:nvPr/>
        </p:nvSpPr>
        <p:spPr>
          <a:xfrm>
            <a:off x="6185160" y="4061969"/>
            <a:ext cx="5724644"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主成分ベクトルは</a:t>
            </a:r>
            <a:r>
              <a:rPr kumimoji="1" lang="ja-JP" altLang="en-US" sz="2400" b="1" u="sng" dirty="0">
                <a:latin typeface="メイリオ" panose="020B0604030504040204" pitchFamily="50" charset="-128"/>
                <a:ea typeface="メイリオ" panose="020B0604030504040204" pitchFamily="50" charset="-128"/>
              </a:rPr>
              <a:t>直交することが条件</a:t>
            </a:r>
            <a:r>
              <a:rPr kumimoji="1" lang="ja-JP" altLang="en-US" sz="2400" dirty="0">
                <a:latin typeface="メイリオ" panose="020B0604030504040204" pitchFamily="50" charset="-128"/>
                <a:ea typeface="メイリオ" panose="020B0604030504040204" pitchFamily="50" charset="-128"/>
              </a:rPr>
              <a:t>！</a:t>
            </a:r>
          </a:p>
        </p:txBody>
      </p:sp>
      <p:sp>
        <p:nvSpPr>
          <p:cNvPr id="9" name="テキスト ボックス 8">
            <a:extLst>
              <a:ext uri="{FF2B5EF4-FFF2-40B4-BE49-F238E27FC236}">
                <a16:creationId xmlns:a16="http://schemas.microsoft.com/office/drawing/2014/main" id="{0F4A93C8-E7A9-26E1-3D3B-26AF7C52804C}"/>
              </a:ext>
            </a:extLst>
          </p:cNvPr>
          <p:cNvSpPr txBox="1"/>
          <p:nvPr/>
        </p:nvSpPr>
        <p:spPr>
          <a:xfrm>
            <a:off x="6330342" y="5211997"/>
            <a:ext cx="5434280" cy="830997"/>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次元ベクトル空間上で引ける主成分ベクトルは</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本まで</a:t>
            </a:r>
          </a:p>
        </p:txBody>
      </p:sp>
      <p:sp>
        <p:nvSpPr>
          <p:cNvPr id="10" name="矢印: 下 9">
            <a:extLst>
              <a:ext uri="{FF2B5EF4-FFF2-40B4-BE49-F238E27FC236}">
                <a16:creationId xmlns:a16="http://schemas.microsoft.com/office/drawing/2014/main" id="{B96B65AC-903F-3FE5-DA67-0A1F2C50BAF5}"/>
              </a:ext>
            </a:extLst>
          </p:cNvPr>
          <p:cNvSpPr/>
          <p:nvPr/>
        </p:nvSpPr>
        <p:spPr>
          <a:xfrm>
            <a:off x="7955702" y="4605279"/>
            <a:ext cx="1605065" cy="4616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D56E63E8-F224-0174-117A-5BDDD9D1D082}"/>
              </a:ext>
            </a:extLst>
          </p:cNvPr>
          <p:cNvGrpSpPr/>
          <p:nvPr/>
        </p:nvGrpSpPr>
        <p:grpSpPr>
          <a:xfrm>
            <a:off x="538164" y="3032674"/>
            <a:ext cx="6466403" cy="3905250"/>
            <a:chOff x="3338185" y="2000250"/>
            <a:chExt cx="6466403" cy="3905250"/>
          </a:xfrm>
        </p:grpSpPr>
        <p:pic>
          <p:nvPicPr>
            <p:cNvPr id="15" name="図 14">
              <a:extLst>
                <a:ext uri="{FF2B5EF4-FFF2-40B4-BE49-F238E27FC236}">
                  <a16:creationId xmlns:a16="http://schemas.microsoft.com/office/drawing/2014/main" id="{8ECF763A-B6C1-6595-AF0C-DD939CD4EE06}"/>
                </a:ext>
              </a:extLst>
            </p:cNvPr>
            <p:cNvPicPr>
              <a:picLocks noChangeAspect="1"/>
            </p:cNvPicPr>
            <p:nvPr/>
          </p:nvPicPr>
          <p:blipFill>
            <a:blip r:embed="rId2"/>
            <a:stretch>
              <a:fillRect/>
            </a:stretch>
          </p:blipFill>
          <p:spPr>
            <a:xfrm>
              <a:off x="3338185" y="2000250"/>
              <a:ext cx="4915228" cy="3905250"/>
            </a:xfrm>
            <a:prstGeom prst="rect">
              <a:avLst/>
            </a:prstGeom>
          </p:spPr>
        </p:pic>
        <p:sp>
          <p:nvSpPr>
            <p:cNvPr id="16" name="テキスト ボックス 15">
              <a:extLst>
                <a:ext uri="{FF2B5EF4-FFF2-40B4-BE49-F238E27FC236}">
                  <a16:creationId xmlns:a16="http://schemas.microsoft.com/office/drawing/2014/main" id="{6A7980E4-0849-C48F-6A30-631D6BC601F7}"/>
                </a:ext>
              </a:extLst>
            </p:cNvPr>
            <p:cNvSpPr txBox="1"/>
            <p:nvPr/>
          </p:nvSpPr>
          <p:spPr>
            <a:xfrm>
              <a:off x="3338185" y="2078013"/>
              <a:ext cx="1415772" cy="461665"/>
            </a:xfrm>
            <a:prstGeom prst="rect">
              <a:avLst/>
            </a:prstGeom>
            <a:solidFill>
              <a:schemeClr val="bg1"/>
            </a:solid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カラメル</a:t>
              </a:r>
            </a:p>
          </p:txBody>
        </p:sp>
        <p:sp>
          <p:nvSpPr>
            <p:cNvPr id="17" name="テキスト ボックス 16">
              <a:extLst>
                <a:ext uri="{FF2B5EF4-FFF2-40B4-BE49-F238E27FC236}">
                  <a16:creationId xmlns:a16="http://schemas.microsoft.com/office/drawing/2014/main" id="{D8028DD4-4128-9530-438E-663C9CA102FC}"/>
                </a:ext>
              </a:extLst>
            </p:cNvPr>
            <p:cNvSpPr txBox="1"/>
            <p:nvPr/>
          </p:nvSpPr>
          <p:spPr>
            <a:xfrm>
              <a:off x="7157710" y="5105400"/>
              <a:ext cx="2646878" cy="461665"/>
            </a:xfrm>
            <a:prstGeom prst="rect">
              <a:avLst/>
            </a:prstGeom>
            <a:solidFill>
              <a:schemeClr val="bg1"/>
            </a:solid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　カスタード　　</a:t>
              </a:r>
            </a:p>
          </p:txBody>
        </p:sp>
      </p:grpSp>
      <p:cxnSp>
        <p:nvCxnSpPr>
          <p:cNvPr id="18" name="直線矢印コネクタ 17">
            <a:extLst>
              <a:ext uri="{FF2B5EF4-FFF2-40B4-BE49-F238E27FC236}">
                <a16:creationId xmlns:a16="http://schemas.microsoft.com/office/drawing/2014/main" id="{F12E9D40-0023-5EE1-19DC-54CCF4D64765}"/>
              </a:ext>
            </a:extLst>
          </p:cNvPr>
          <p:cNvCxnSpPr>
            <a:cxnSpLocks/>
          </p:cNvCxnSpPr>
          <p:nvPr/>
        </p:nvCxnSpPr>
        <p:spPr>
          <a:xfrm flipH="1" flipV="1">
            <a:off x="2631233" y="3937518"/>
            <a:ext cx="983670" cy="2050435"/>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8E916153-62FC-68DD-5A99-215214FB59C9}"/>
              </a:ext>
            </a:extLst>
          </p:cNvPr>
          <p:cNvSpPr txBox="1"/>
          <p:nvPr/>
        </p:nvSpPr>
        <p:spPr>
          <a:xfrm rot="3717997">
            <a:off x="1395743" y="3228944"/>
            <a:ext cx="2395207"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第</a:t>
            </a:r>
            <a:r>
              <a:rPr kumimoji="1" lang="en-US" altLang="ja-JP" sz="2000" dirty="0">
                <a:latin typeface="メイリオ" panose="020B0604030504040204" pitchFamily="50" charset="-128"/>
                <a:ea typeface="メイリオ" panose="020B0604030504040204" pitchFamily="50" charset="-128"/>
              </a:rPr>
              <a:t>2</a:t>
            </a:r>
            <a:r>
              <a:rPr kumimoji="1" lang="ja-JP" altLang="en-US" sz="2000" dirty="0">
                <a:latin typeface="メイリオ" panose="020B0604030504040204" pitchFamily="50" charset="-128"/>
                <a:ea typeface="メイリオ" panose="020B0604030504040204" pitchFamily="50" charset="-128"/>
              </a:rPr>
              <a:t>主成分ベクトル</a:t>
            </a:r>
          </a:p>
        </p:txBody>
      </p:sp>
      <p:sp>
        <p:nvSpPr>
          <p:cNvPr id="12" name="テキスト ボックス 11">
            <a:extLst>
              <a:ext uri="{FF2B5EF4-FFF2-40B4-BE49-F238E27FC236}">
                <a16:creationId xmlns:a16="http://schemas.microsoft.com/office/drawing/2014/main" id="{B804C8C1-5C55-C511-EDDF-30399FAE9962}"/>
              </a:ext>
            </a:extLst>
          </p:cNvPr>
          <p:cNvSpPr txBox="1"/>
          <p:nvPr/>
        </p:nvSpPr>
        <p:spPr>
          <a:xfrm rot="20189957">
            <a:off x="3720354" y="3840064"/>
            <a:ext cx="2395207"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第</a:t>
            </a:r>
            <a:r>
              <a:rPr kumimoji="1" lang="en-US" altLang="ja-JP" sz="2000" dirty="0">
                <a:latin typeface="メイリオ" panose="020B0604030504040204" pitchFamily="50" charset="-128"/>
                <a:ea typeface="メイリオ" panose="020B0604030504040204" pitchFamily="50" charset="-128"/>
              </a:rPr>
              <a:t>1</a:t>
            </a:r>
            <a:r>
              <a:rPr kumimoji="1" lang="ja-JP" altLang="en-US" sz="2000" dirty="0">
                <a:latin typeface="メイリオ" panose="020B0604030504040204" pitchFamily="50" charset="-128"/>
                <a:ea typeface="メイリオ" panose="020B0604030504040204" pitchFamily="50" charset="-128"/>
              </a:rPr>
              <a:t>主成分ベクトル</a:t>
            </a:r>
          </a:p>
        </p:txBody>
      </p:sp>
      <p:cxnSp>
        <p:nvCxnSpPr>
          <p:cNvPr id="3" name="直線コネクタ 2">
            <a:extLst>
              <a:ext uri="{FF2B5EF4-FFF2-40B4-BE49-F238E27FC236}">
                <a16:creationId xmlns:a16="http://schemas.microsoft.com/office/drawing/2014/main" id="{181389FB-99F4-B54D-5569-EFBCE8EDC2A3}"/>
              </a:ext>
            </a:extLst>
          </p:cNvPr>
          <p:cNvCxnSpPr>
            <a:cxnSpLocks/>
          </p:cNvCxnSpPr>
          <p:nvPr/>
        </p:nvCxnSpPr>
        <p:spPr>
          <a:xfrm>
            <a:off x="3612079" y="4580116"/>
            <a:ext cx="96406" cy="1743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 name="正方形/長方形 3">
            <a:extLst>
              <a:ext uri="{FF2B5EF4-FFF2-40B4-BE49-F238E27FC236}">
                <a16:creationId xmlns:a16="http://schemas.microsoft.com/office/drawing/2014/main" id="{DB736BC6-BF68-8048-6750-B42381A010D3}"/>
              </a:ext>
            </a:extLst>
          </p:cNvPr>
          <p:cNvSpPr/>
          <p:nvPr/>
        </p:nvSpPr>
        <p:spPr>
          <a:xfrm rot="3680319">
            <a:off x="3730271" y="4585835"/>
            <a:ext cx="150840" cy="232374"/>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C000"/>
              </a:solidFill>
            </a:endParaRPr>
          </a:p>
        </p:txBody>
      </p:sp>
      <p:sp>
        <p:nvSpPr>
          <p:cNvPr id="19" name="正方形/長方形 18">
            <a:extLst>
              <a:ext uri="{FF2B5EF4-FFF2-40B4-BE49-F238E27FC236}">
                <a16:creationId xmlns:a16="http://schemas.microsoft.com/office/drawing/2014/main" id="{DE49D340-B535-289A-5C53-1C5E02D6222A}"/>
              </a:ext>
            </a:extLst>
          </p:cNvPr>
          <p:cNvSpPr/>
          <p:nvPr/>
        </p:nvSpPr>
        <p:spPr>
          <a:xfrm rot="3757093">
            <a:off x="3018397" y="4578189"/>
            <a:ext cx="199885" cy="231763"/>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C000"/>
              </a:solidFill>
            </a:endParaRPr>
          </a:p>
        </p:txBody>
      </p:sp>
      <p:cxnSp>
        <p:nvCxnSpPr>
          <p:cNvPr id="20" name="直線コネクタ 19">
            <a:extLst>
              <a:ext uri="{FF2B5EF4-FFF2-40B4-BE49-F238E27FC236}">
                <a16:creationId xmlns:a16="http://schemas.microsoft.com/office/drawing/2014/main" id="{D6D582FC-F0E0-4526-94B5-BDAC8D7CC56C}"/>
              </a:ext>
            </a:extLst>
          </p:cNvPr>
          <p:cNvCxnSpPr>
            <a:cxnSpLocks/>
          </p:cNvCxnSpPr>
          <p:nvPr/>
        </p:nvCxnSpPr>
        <p:spPr>
          <a:xfrm flipV="1">
            <a:off x="3081445" y="4580116"/>
            <a:ext cx="530634" cy="2438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AA7C1E0B-20A1-C096-B276-7972C5C1B81B}"/>
              </a:ext>
            </a:extLst>
          </p:cNvPr>
          <p:cNvSpPr txBox="1"/>
          <p:nvPr/>
        </p:nvSpPr>
        <p:spPr>
          <a:xfrm>
            <a:off x="3332787" y="2194293"/>
            <a:ext cx="3665541" cy="1015663"/>
          </a:xfrm>
          <a:prstGeom prst="rect">
            <a:avLst/>
          </a:prstGeom>
          <a:noFill/>
        </p:spPr>
        <p:txBody>
          <a:bodyPr wrap="square" rtlCol="0">
            <a:spAutoFit/>
          </a:bodyPr>
          <a:lstStyle/>
          <a:p>
            <a:pPr algn="l"/>
            <a:r>
              <a:rPr kumimoji="1" lang="ja-JP" altLang="en-US" sz="2000" dirty="0">
                <a:latin typeface="メイリオ" panose="020B0604030504040204" pitchFamily="50" charset="-128"/>
                <a:ea typeface="メイリオ" panose="020B0604030504040204" pitchFamily="50" charset="-128"/>
              </a:rPr>
              <a:t>任意の点から第</a:t>
            </a:r>
            <a:r>
              <a:rPr kumimoji="1" lang="en-US" altLang="ja-JP" sz="2000" dirty="0">
                <a:latin typeface="メイリオ" panose="020B0604030504040204" pitchFamily="50" charset="-128"/>
                <a:ea typeface="メイリオ" panose="020B0604030504040204" pitchFamily="50" charset="-128"/>
              </a:rPr>
              <a:t>1,2</a:t>
            </a:r>
            <a:r>
              <a:rPr kumimoji="1" lang="ja-JP" altLang="en-US" sz="2000" dirty="0">
                <a:latin typeface="メイリオ" panose="020B0604030504040204" pitchFamily="50" charset="-128"/>
                <a:ea typeface="メイリオ" panose="020B0604030504040204" pitchFamily="50" charset="-128"/>
              </a:rPr>
              <a:t>主成分ベクトルに垂線をそれぞれ降ろす</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 ２通りに射影できる</a:t>
            </a:r>
          </a:p>
        </p:txBody>
      </p:sp>
      <p:sp>
        <p:nvSpPr>
          <p:cNvPr id="24" name="吹き出し: 四角形 23">
            <a:extLst>
              <a:ext uri="{FF2B5EF4-FFF2-40B4-BE49-F238E27FC236}">
                <a16:creationId xmlns:a16="http://schemas.microsoft.com/office/drawing/2014/main" id="{94EF0498-78BD-DC19-B2BE-7EA485272F14}"/>
              </a:ext>
            </a:extLst>
          </p:cNvPr>
          <p:cNvSpPr/>
          <p:nvPr/>
        </p:nvSpPr>
        <p:spPr>
          <a:xfrm>
            <a:off x="3267204" y="2124832"/>
            <a:ext cx="3712094" cy="1019360"/>
          </a:xfrm>
          <a:prstGeom prst="wedgeRectCallout">
            <a:avLst>
              <a:gd name="adj1" fmla="val -38679"/>
              <a:gd name="adj2" fmla="val 183130"/>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1645638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テキスト ボックス 32">
            <a:extLst>
              <a:ext uri="{FF2B5EF4-FFF2-40B4-BE49-F238E27FC236}">
                <a16:creationId xmlns:a16="http://schemas.microsoft.com/office/drawing/2014/main" id="{15D5A96E-E47C-AC2F-CF39-835F0C5B1B7E}"/>
              </a:ext>
            </a:extLst>
          </p:cNvPr>
          <p:cNvSpPr txBox="1"/>
          <p:nvPr/>
        </p:nvSpPr>
        <p:spPr>
          <a:xfrm>
            <a:off x="244871" y="272668"/>
            <a:ext cx="10956846" cy="954107"/>
          </a:xfrm>
          <a:prstGeom prst="rect">
            <a:avLst/>
          </a:prstGeom>
          <a:noFill/>
        </p:spPr>
        <p:txBody>
          <a:bodyPr wrap="none" rtlCol="0">
            <a:spAutoFit/>
          </a:bodyPr>
          <a:lstStyle/>
          <a:p>
            <a:pPr algn="l"/>
            <a:r>
              <a:rPr kumimoji="1" lang="ja-JP" altLang="en-US" sz="2800" b="1" dirty="0">
                <a:latin typeface="メイリオ" panose="020B0604030504040204" pitchFamily="50" charset="-128"/>
                <a:ea typeface="メイリオ" panose="020B0604030504040204" pitchFamily="50" charset="-128"/>
              </a:rPr>
              <a:t>第２主成分ベクトルに射影した点群の分散は、第１主成分ベクトル</a:t>
            </a:r>
            <a:endParaRPr kumimoji="1" lang="en-US" altLang="ja-JP" sz="2800" b="1" dirty="0">
              <a:latin typeface="メイリオ" panose="020B0604030504040204" pitchFamily="50" charset="-128"/>
              <a:ea typeface="メイリオ" panose="020B0604030504040204" pitchFamily="50" charset="-128"/>
            </a:endParaRPr>
          </a:p>
          <a:p>
            <a:pPr algn="l"/>
            <a:r>
              <a:rPr kumimoji="1" lang="ja-JP" altLang="en-US" sz="2800" b="1" dirty="0">
                <a:latin typeface="メイリオ" panose="020B0604030504040204" pitchFamily="50" charset="-128"/>
                <a:ea typeface="メイリオ" panose="020B0604030504040204" pitchFamily="50" charset="-128"/>
              </a:rPr>
              <a:t>上の分散よりも小さい</a:t>
            </a:r>
          </a:p>
        </p:txBody>
      </p:sp>
      <p:grpSp>
        <p:nvGrpSpPr>
          <p:cNvPr id="14" name="グループ化 13">
            <a:extLst>
              <a:ext uri="{FF2B5EF4-FFF2-40B4-BE49-F238E27FC236}">
                <a16:creationId xmlns:a16="http://schemas.microsoft.com/office/drawing/2014/main" id="{D56E63E8-F224-0174-117A-5BDDD9D1D082}"/>
              </a:ext>
            </a:extLst>
          </p:cNvPr>
          <p:cNvGrpSpPr/>
          <p:nvPr/>
        </p:nvGrpSpPr>
        <p:grpSpPr>
          <a:xfrm>
            <a:off x="633414" y="2473761"/>
            <a:ext cx="6466403" cy="3905250"/>
            <a:chOff x="3338185" y="2000250"/>
            <a:chExt cx="6466403" cy="3905250"/>
          </a:xfrm>
        </p:grpSpPr>
        <p:pic>
          <p:nvPicPr>
            <p:cNvPr id="15" name="図 14">
              <a:extLst>
                <a:ext uri="{FF2B5EF4-FFF2-40B4-BE49-F238E27FC236}">
                  <a16:creationId xmlns:a16="http://schemas.microsoft.com/office/drawing/2014/main" id="{8ECF763A-B6C1-6595-AF0C-DD939CD4EE06}"/>
                </a:ext>
              </a:extLst>
            </p:cNvPr>
            <p:cNvPicPr>
              <a:picLocks noChangeAspect="1"/>
            </p:cNvPicPr>
            <p:nvPr/>
          </p:nvPicPr>
          <p:blipFill>
            <a:blip r:embed="rId2"/>
            <a:stretch>
              <a:fillRect/>
            </a:stretch>
          </p:blipFill>
          <p:spPr>
            <a:xfrm>
              <a:off x="3338185" y="2000250"/>
              <a:ext cx="4915228" cy="3905250"/>
            </a:xfrm>
            <a:prstGeom prst="rect">
              <a:avLst/>
            </a:prstGeom>
          </p:spPr>
        </p:pic>
        <p:sp>
          <p:nvSpPr>
            <p:cNvPr id="16" name="テキスト ボックス 15">
              <a:extLst>
                <a:ext uri="{FF2B5EF4-FFF2-40B4-BE49-F238E27FC236}">
                  <a16:creationId xmlns:a16="http://schemas.microsoft.com/office/drawing/2014/main" id="{6A7980E4-0849-C48F-6A30-631D6BC601F7}"/>
                </a:ext>
              </a:extLst>
            </p:cNvPr>
            <p:cNvSpPr txBox="1"/>
            <p:nvPr/>
          </p:nvSpPr>
          <p:spPr>
            <a:xfrm>
              <a:off x="3338185" y="2078013"/>
              <a:ext cx="1415772" cy="461665"/>
            </a:xfrm>
            <a:prstGeom prst="rect">
              <a:avLst/>
            </a:prstGeom>
            <a:solidFill>
              <a:schemeClr val="bg1"/>
            </a:solid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カラメル</a:t>
              </a:r>
            </a:p>
          </p:txBody>
        </p:sp>
        <p:sp>
          <p:nvSpPr>
            <p:cNvPr id="17" name="テキスト ボックス 16">
              <a:extLst>
                <a:ext uri="{FF2B5EF4-FFF2-40B4-BE49-F238E27FC236}">
                  <a16:creationId xmlns:a16="http://schemas.microsoft.com/office/drawing/2014/main" id="{D8028DD4-4128-9530-438E-663C9CA102FC}"/>
                </a:ext>
              </a:extLst>
            </p:cNvPr>
            <p:cNvSpPr txBox="1"/>
            <p:nvPr/>
          </p:nvSpPr>
          <p:spPr>
            <a:xfrm>
              <a:off x="7157710" y="5105400"/>
              <a:ext cx="2646878" cy="461665"/>
            </a:xfrm>
            <a:prstGeom prst="rect">
              <a:avLst/>
            </a:prstGeom>
            <a:solidFill>
              <a:schemeClr val="bg1"/>
            </a:solid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　カスタード　　</a:t>
              </a:r>
            </a:p>
          </p:txBody>
        </p:sp>
      </p:grpSp>
      <p:cxnSp>
        <p:nvCxnSpPr>
          <p:cNvPr id="18" name="直線矢印コネクタ 17">
            <a:extLst>
              <a:ext uri="{FF2B5EF4-FFF2-40B4-BE49-F238E27FC236}">
                <a16:creationId xmlns:a16="http://schemas.microsoft.com/office/drawing/2014/main" id="{F12E9D40-0023-5EE1-19DC-54CCF4D64765}"/>
              </a:ext>
            </a:extLst>
          </p:cNvPr>
          <p:cNvCxnSpPr>
            <a:cxnSpLocks/>
          </p:cNvCxnSpPr>
          <p:nvPr/>
        </p:nvCxnSpPr>
        <p:spPr>
          <a:xfrm flipH="1" flipV="1">
            <a:off x="2734720" y="3481206"/>
            <a:ext cx="975433" cy="1947834"/>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8E916153-62FC-68DD-5A99-215214FB59C9}"/>
              </a:ext>
            </a:extLst>
          </p:cNvPr>
          <p:cNvSpPr txBox="1"/>
          <p:nvPr/>
        </p:nvSpPr>
        <p:spPr>
          <a:xfrm rot="3717997">
            <a:off x="1490993" y="2670031"/>
            <a:ext cx="2395207"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第</a:t>
            </a:r>
            <a:r>
              <a:rPr kumimoji="1" lang="en-US" altLang="ja-JP" sz="2000" dirty="0">
                <a:latin typeface="メイリオ" panose="020B0604030504040204" pitchFamily="50" charset="-128"/>
                <a:ea typeface="メイリオ" panose="020B0604030504040204" pitchFamily="50" charset="-128"/>
              </a:rPr>
              <a:t>2</a:t>
            </a:r>
            <a:r>
              <a:rPr kumimoji="1" lang="ja-JP" altLang="en-US" sz="2000" dirty="0">
                <a:latin typeface="メイリオ" panose="020B0604030504040204" pitchFamily="50" charset="-128"/>
                <a:ea typeface="メイリオ" panose="020B0604030504040204" pitchFamily="50" charset="-128"/>
              </a:rPr>
              <a:t>主成分ベクトル</a:t>
            </a:r>
          </a:p>
        </p:txBody>
      </p:sp>
      <p:sp>
        <p:nvSpPr>
          <p:cNvPr id="12" name="テキスト ボックス 11">
            <a:extLst>
              <a:ext uri="{FF2B5EF4-FFF2-40B4-BE49-F238E27FC236}">
                <a16:creationId xmlns:a16="http://schemas.microsoft.com/office/drawing/2014/main" id="{B804C8C1-5C55-C511-EDDF-30399FAE9962}"/>
              </a:ext>
            </a:extLst>
          </p:cNvPr>
          <p:cNvSpPr txBox="1"/>
          <p:nvPr/>
        </p:nvSpPr>
        <p:spPr>
          <a:xfrm rot="20189957">
            <a:off x="3815604" y="3281151"/>
            <a:ext cx="2395207"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第</a:t>
            </a:r>
            <a:r>
              <a:rPr kumimoji="1" lang="en-US" altLang="ja-JP" sz="2000" dirty="0">
                <a:latin typeface="メイリオ" panose="020B0604030504040204" pitchFamily="50" charset="-128"/>
                <a:ea typeface="メイリオ" panose="020B0604030504040204" pitchFamily="50" charset="-128"/>
              </a:rPr>
              <a:t>1</a:t>
            </a:r>
            <a:r>
              <a:rPr kumimoji="1" lang="ja-JP" altLang="en-US" sz="2000" dirty="0">
                <a:latin typeface="メイリオ" panose="020B0604030504040204" pitchFamily="50" charset="-128"/>
                <a:ea typeface="メイリオ" panose="020B0604030504040204" pitchFamily="50" charset="-128"/>
              </a:rPr>
              <a:t>主成分ベクトル</a:t>
            </a:r>
          </a:p>
        </p:txBody>
      </p:sp>
      <p:sp>
        <p:nvSpPr>
          <p:cNvPr id="3" name="テキスト ボックス 2">
            <a:extLst>
              <a:ext uri="{FF2B5EF4-FFF2-40B4-BE49-F238E27FC236}">
                <a16:creationId xmlns:a16="http://schemas.microsoft.com/office/drawing/2014/main" id="{9508AA7A-A957-994B-3BB1-65154F68D579}"/>
              </a:ext>
            </a:extLst>
          </p:cNvPr>
          <p:cNvSpPr txBox="1"/>
          <p:nvPr/>
        </p:nvSpPr>
        <p:spPr>
          <a:xfrm rot="4710273">
            <a:off x="3690072" y="3906336"/>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6" name="テキスト ボックス 5">
            <a:extLst>
              <a:ext uri="{FF2B5EF4-FFF2-40B4-BE49-F238E27FC236}">
                <a16:creationId xmlns:a16="http://schemas.microsoft.com/office/drawing/2014/main" id="{0624C70E-60D0-711E-9AF6-F8A6AD59E347}"/>
              </a:ext>
            </a:extLst>
          </p:cNvPr>
          <p:cNvSpPr txBox="1"/>
          <p:nvPr/>
        </p:nvSpPr>
        <p:spPr>
          <a:xfrm rot="4710273">
            <a:off x="3414236" y="4077817"/>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8" name="テキスト ボックス 7">
            <a:extLst>
              <a:ext uri="{FF2B5EF4-FFF2-40B4-BE49-F238E27FC236}">
                <a16:creationId xmlns:a16="http://schemas.microsoft.com/office/drawing/2014/main" id="{8768B1CF-3518-7E48-1F47-5CF4A7716CC9}"/>
              </a:ext>
            </a:extLst>
          </p:cNvPr>
          <p:cNvSpPr txBox="1"/>
          <p:nvPr/>
        </p:nvSpPr>
        <p:spPr>
          <a:xfrm rot="4710273">
            <a:off x="2289802" y="4552342"/>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13" name="テキスト ボックス 12">
            <a:extLst>
              <a:ext uri="{FF2B5EF4-FFF2-40B4-BE49-F238E27FC236}">
                <a16:creationId xmlns:a16="http://schemas.microsoft.com/office/drawing/2014/main" id="{B1436165-67ED-DA46-F223-175CADA9EE72}"/>
              </a:ext>
            </a:extLst>
          </p:cNvPr>
          <p:cNvSpPr txBox="1"/>
          <p:nvPr/>
        </p:nvSpPr>
        <p:spPr>
          <a:xfrm rot="4710273">
            <a:off x="3854913" y="3868171"/>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19" name="テキスト ボックス 18">
            <a:extLst>
              <a:ext uri="{FF2B5EF4-FFF2-40B4-BE49-F238E27FC236}">
                <a16:creationId xmlns:a16="http://schemas.microsoft.com/office/drawing/2014/main" id="{F381F637-3E13-DF60-969F-262C710E79D6}"/>
              </a:ext>
            </a:extLst>
          </p:cNvPr>
          <p:cNvSpPr txBox="1"/>
          <p:nvPr/>
        </p:nvSpPr>
        <p:spPr>
          <a:xfrm rot="4710273">
            <a:off x="3199087" y="4169124"/>
            <a:ext cx="408880"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20" name="テキスト ボックス 19">
            <a:extLst>
              <a:ext uri="{FF2B5EF4-FFF2-40B4-BE49-F238E27FC236}">
                <a16:creationId xmlns:a16="http://schemas.microsoft.com/office/drawing/2014/main" id="{F84DBD8A-5736-D354-FD30-CB12A8AF8145}"/>
              </a:ext>
            </a:extLst>
          </p:cNvPr>
          <p:cNvSpPr txBox="1"/>
          <p:nvPr/>
        </p:nvSpPr>
        <p:spPr>
          <a:xfrm rot="4710273">
            <a:off x="2692606" y="4392635"/>
            <a:ext cx="408880"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21" name="テキスト ボックス 20">
            <a:extLst>
              <a:ext uri="{FF2B5EF4-FFF2-40B4-BE49-F238E27FC236}">
                <a16:creationId xmlns:a16="http://schemas.microsoft.com/office/drawing/2014/main" id="{C16B3518-157F-F3DE-BAAA-A880920C3613}"/>
              </a:ext>
            </a:extLst>
          </p:cNvPr>
          <p:cNvSpPr txBox="1"/>
          <p:nvPr/>
        </p:nvSpPr>
        <p:spPr>
          <a:xfrm rot="4710273">
            <a:off x="3550293" y="4023950"/>
            <a:ext cx="408880"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22" name="テキスト ボックス 21">
            <a:extLst>
              <a:ext uri="{FF2B5EF4-FFF2-40B4-BE49-F238E27FC236}">
                <a16:creationId xmlns:a16="http://schemas.microsoft.com/office/drawing/2014/main" id="{4C35A781-718C-976A-C3B1-ED07212A6CBE}"/>
              </a:ext>
            </a:extLst>
          </p:cNvPr>
          <p:cNvSpPr txBox="1"/>
          <p:nvPr/>
        </p:nvSpPr>
        <p:spPr>
          <a:xfrm rot="4710273">
            <a:off x="2578565" y="4455134"/>
            <a:ext cx="408880"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23" name="テキスト ボックス 22">
            <a:extLst>
              <a:ext uri="{FF2B5EF4-FFF2-40B4-BE49-F238E27FC236}">
                <a16:creationId xmlns:a16="http://schemas.microsoft.com/office/drawing/2014/main" id="{AC11655F-7210-8A36-156C-C4E090407151}"/>
              </a:ext>
            </a:extLst>
          </p:cNvPr>
          <p:cNvSpPr txBox="1"/>
          <p:nvPr/>
        </p:nvSpPr>
        <p:spPr>
          <a:xfrm rot="4710273">
            <a:off x="2145112" y="4671796"/>
            <a:ext cx="408880"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24" name="テキスト ボックス 23">
            <a:extLst>
              <a:ext uri="{FF2B5EF4-FFF2-40B4-BE49-F238E27FC236}">
                <a16:creationId xmlns:a16="http://schemas.microsoft.com/office/drawing/2014/main" id="{AEE0B0E6-9F32-4559-B215-B31C49BFECFE}"/>
              </a:ext>
            </a:extLst>
          </p:cNvPr>
          <p:cNvSpPr txBox="1"/>
          <p:nvPr/>
        </p:nvSpPr>
        <p:spPr>
          <a:xfrm rot="4710273">
            <a:off x="1650016" y="4865262"/>
            <a:ext cx="408880"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25" name="テキスト ボックス 24">
            <a:extLst>
              <a:ext uri="{FF2B5EF4-FFF2-40B4-BE49-F238E27FC236}">
                <a16:creationId xmlns:a16="http://schemas.microsoft.com/office/drawing/2014/main" id="{3B4E2BA9-63A1-9B9E-379E-9A544E4A355F}"/>
              </a:ext>
            </a:extLst>
          </p:cNvPr>
          <p:cNvSpPr txBox="1"/>
          <p:nvPr/>
        </p:nvSpPr>
        <p:spPr>
          <a:xfrm rot="4710273">
            <a:off x="4251991" y="3690499"/>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26" name="テキスト ボックス 25">
            <a:extLst>
              <a:ext uri="{FF2B5EF4-FFF2-40B4-BE49-F238E27FC236}">
                <a16:creationId xmlns:a16="http://schemas.microsoft.com/office/drawing/2014/main" id="{52DE516A-F4FF-87EB-8AE1-AD7ECD219B21}"/>
              </a:ext>
            </a:extLst>
          </p:cNvPr>
          <p:cNvSpPr txBox="1"/>
          <p:nvPr/>
        </p:nvSpPr>
        <p:spPr>
          <a:xfrm rot="4710273">
            <a:off x="4519493" y="3570813"/>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28" name="テキスト ボックス 27">
            <a:extLst>
              <a:ext uri="{FF2B5EF4-FFF2-40B4-BE49-F238E27FC236}">
                <a16:creationId xmlns:a16="http://schemas.microsoft.com/office/drawing/2014/main" id="{58E9584F-CF9A-F76C-E374-4F8CE46668AC}"/>
              </a:ext>
            </a:extLst>
          </p:cNvPr>
          <p:cNvSpPr txBox="1"/>
          <p:nvPr/>
        </p:nvSpPr>
        <p:spPr>
          <a:xfrm rot="4710273">
            <a:off x="2413645" y="4522682"/>
            <a:ext cx="408880"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29" name="テキスト ボックス 28">
            <a:extLst>
              <a:ext uri="{FF2B5EF4-FFF2-40B4-BE49-F238E27FC236}">
                <a16:creationId xmlns:a16="http://schemas.microsoft.com/office/drawing/2014/main" id="{2D028686-ABB7-D933-61E3-50C17C0D7450}"/>
              </a:ext>
            </a:extLst>
          </p:cNvPr>
          <p:cNvSpPr txBox="1"/>
          <p:nvPr/>
        </p:nvSpPr>
        <p:spPr>
          <a:xfrm rot="4710273">
            <a:off x="2900377" y="4326696"/>
            <a:ext cx="408880"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30" name="テキスト ボックス 29">
            <a:extLst>
              <a:ext uri="{FF2B5EF4-FFF2-40B4-BE49-F238E27FC236}">
                <a16:creationId xmlns:a16="http://schemas.microsoft.com/office/drawing/2014/main" id="{C08D78EA-4A4A-15AF-10AD-C10B5E0D16C6}"/>
              </a:ext>
            </a:extLst>
          </p:cNvPr>
          <p:cNvSpPr txBox="1"/>
          <p:nvPr/>
        </p:nvSpPr>
        <p:spPr>
          <a:xfrm rot="4710273">
            <a:off x="1978796" y="4718886"/>
            <a:ext cx="408880"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38" name="テキスト ボックス 37">
            <a:extLst>
              <a:ext uri="{FF2B5EF4-FFF2-40B4-BE49-F238E27FC236}">
                <a16:creationId xmlns:a16="http://schemas.microsoft.com/office/drawing/2014/main" id="{63B24F61-A65D-ACA2-A7AF-BE58E4A9B1F9}"/>
              </a:ext>
            </a:extLst>
          </p:cNvPr>
          <p:cNvSpPr txBox="1"/>
          <p:nvPr/>
        </p:nvSpPr>
        <p:spPr>
          <a:xfrm rot="9991413">
            <a:off x="3135141" y="3974256"/>
            <a:ext cx="182209"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39" name="テキスト ボックス 38">
            <a:extLst>
              <a:ext uri="{FF2B5EF4-FFF2-40B4-BE49-F238E27FC236}">
                <a16:creationId xmlns:a16="http://schemas.microsoft.com/office/drawing/2014/main" id="{51F13854-2315-E5A0-4250-8EB5184F7C42}"/>
              </a:ext>
            </a:extLst>
          </p:cNvPr>
          <p:cNvSpPr txBox="1"/>
          <p:nvPr/>
        </p:nvSpPr>
        <p:spPr>
          <a:xfrm rot="9991413">
            <a:off x="2904226" y="3582765"/>
            <a:ext cx="204563"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40" name="テキスト ボックス 39">
            <a:extLst>
              <a:ext uri="{FF2B5EF4-FFF2-40B4-BE49-F238E27FC236}">
                <a16:creationId xmlns:a16="http://schemas.microsoft.com/office/drawing/2014/main" id="{4084ED65-D413-47B9-9D0D-BFB0280F07E2}"/>
              </a:ext>
            </a:extLst>
          </p:cNvPr>
          <p:cNvSpPr txBox="1"/>
          <p:nvPr/>
        </p:nvSpPr>
        <p:spPr>
          <a:xfrm rot="9991413">
            <a:off x="3185493" y="4091379"/>
            <a:ext cx="204563"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41" name="テキスト ボックス 40">
            <a:extLst>
              <a:ext uri="{FF2B5EF4-FFF2-40B4-BE49-F238E27FC236}">
                <a16:creationId xmlns:a16="http://schemas.microsoft.com/office/drawing/2014/main" id="{CDFA3C21-80C9-8A08-3F74-0117BF24DDE7}"/>
              </a:ext>
            </a:extLst>
          </p:cNvPr>
          <p:cNvSpPr txBox="1"/>
          <p:nvPr/>
        </p:nvSpPr>
        <p:spPr>
          <a:xfrm rot="9991413">
            <a:off x="3306679" y="4370029"/>
            <a:ext cx="204563"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42" name="テキスト ボックス 41">
            <a:extLst>
              <a:ext uri="{FF2B5EF4-FFF2-40B4-BE49-F238E27FC236}">
                <a16:creationId xmlns:a16="http://schemas.microsoft.com/office/drawing/2014/main" id="{7ED9BB48-4AE6-C291-2E83-155570F9C979}"/>
              </a:ext>
            </a:extLst>
          </p:cNvPr>
          <p:cNvSpPr txBox="1"/>
          <p:nvPr/>
        </p:nvSpPr>
        <p:spPr>
          <a:xfrm rot="9991413">
            <a:off x="3405270" y="4566904"/>
            <a:ext cx="204563"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43" name="テキスト ボックス 42">
            <a:extLst>
              <a:ext uri="{FF2B5EF4-FFF2-40B4-BE49-F238E27FC236}">
                <a16:creationId xmlns:a16="http://schemas.microsoft.com/office/drawing/2014/main" id="{1B15467B-6566-2718-7E5E-96F10C886E3E}"/>
              </a:ext>
            </a:extLst>
          </p:cNvPr>
          <p:cNvSpPr txBox="1"/>
          <p:nvPr/>
        </p:nvSpPr>
        <p:spPr>
          <a:xfrm rot="9991413">
            <a:off x="3017593" y="3794210"/>
            <a:ext cx="204561"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45" name="テキスト ボックス 44">
            <a:extLst>
              <a:ext uri="{FF2B5EF4-FFF2-40B4-BE49-F238E27FC236}">
                <a16:creationId xmlns:a16="http://schemas.microsoft.com/office/drawing/2014/main" id="{871AC57D-BF26-9AD6-8DD2-25E3301AE8D2}"/>
              </a:ext>
            </a:extLst>
          </p:cNvPr>
          <p:cNvSpPr txBox="1"/>
          <p:nvPr/>
        </p:nvSpPr>
        <p:spPr>
          <a:xfrm rot="3631324">
            <a:off x="3401616" y="4910798"/>
            <a:ext cx="239879"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46" name="テキスト ボックス 45">
            <a:extLst>
              <a:ext uri="{FF2B5EF4-FFF2-40B4-BE49-F238E27FC236}">
                <a16:creationId xmlns:a16="http://schemas.microsoft.com/office/drawing/2014/main" id="{97665734-569F-BB50-9019-45247C4D8641}"/>
              </a:ext>
            </a:extLst>
          </p:cNvPr>
          <p:cNvSpPr txBox="1"/>
          <p:nvPr/>
        </p:nvSpPr>
        <p:spPr>
          <a:xfrm rot="3631324">
            <a:off x="3181870" y="4423824"/>
            <a:ext cx="239879"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48" name="テキスト ボックス 47">
            <a:extLst>
              <a:ext uri="{FF2B5EF4-FFF2-40B4-BE49-F238E27FC236}">
                <a16:creationId xmlns:a16="http://schemas.microsoft.com/office/drawing/2014/main" id="{FECDFF61-CF12-EDC7-BAAA-03111AC93E9F}"/>
              </a:ext>
            </a:extLst>
          </p:cNvPr>
          <p:cNvSpPr txBox="1"/>
          <p:nvPr/>
        </p:nvSpPr>
        <p:spPr>
          <a:xfrm rot="3631324">
            <a:off x="3489744" y="5093661"/>
            <a:ext cx="239879"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49" name="テキスト ボックス 48">
            <a:extLst>
              <a:ext uri="{FF2B5EF4-FFF2-40B4-BE49-F238E27FC236}">
                <a16:creationId xmlns:a16="http://schemas.microsoft.com/office/drawing/2014/main" id="{0B76BB14-57AD-0ABB-B83D-7C0848C290BA}"/>
              </a:ext>
            </a:extLst>
          </p:cNvPr>
          <p:cNvSpPr txBox="1"/>
          <p:nvPr/>
        </p:nvSpPr>
        <p:spPr>
          <a:xfrm rot="3631324">
            <a:off x="3295756" y="4737702"/>
            <a:ext cx="239879"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cxnSp>
        <p:nvCxnSpPr>
          <p:cNvPr id="50" name="直線コネクタ 49">
            <a:extLst>
              <a:ext uri="{FF2B5EF4-FFF2-40B4-BE49-F238E27FC236}">
                <a16:creationId xmlns:a16="http://schemas.microsoft.com/office/drawing/2014/main" id="{728E770C-F74D-F2FF-4E73-4EB808BD2884}"/>
              </a:ext>
            </a:extLst>
          </p:cNvPr>
          <p:cNvCxnSpPr>
            <a:cxnSpLocks/>
          </p:cNvCxnSpPr>
          <p:nvPr/>
        </p:nvCxnSpPr>
        <p:spPr>
          <a:xfrm rot="21306221" flipH="1" flipV="1">
            <a:off x="3401003" y="4425433"/>
            <a:ext cx="69574" cy="7138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テキスト ボックス 56">
            <a:extLst>
              <a:ext uri="{FF2B5EF4-FFF2-40B4-BE49-F238E27FC236}">
                <a16:creationId xmlns:a16="http://schemas.microsoft.com/office/drawing/2014/main" id="{BFB73ACD-8224-2E08-D8A8-675CE53A430C}"/>
              </a:ext>
            </a:extLst>
          </p:cNvPr>
          <p:cNvSpPr txBox="1"/>
          <p:nvPr/>
        </p:nvSpPr>
        <p:spPr>
          <a:xfrm>
            <a:off x="4142606" y="1216739"/>
            <a:ext cx="7971626" cy="1200329"/>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主成分ベクトルは本当は原点からの単位ベクトルだが、直観的な理解を優先して点群の</a:t>
            </a:r>
            <a:r>
              <a:rPr kumimoji="1" lang="ja-JP" altLang="en-US" sz="2400">
                <a:latin typeface="メイリオ" panose="020B0604030504040204" pitchFamily="50" charset="-128"/>
                <a:ea typeface="メイリオ" panose="020B0604030504040204" pitchFamily="50" charset="-128"/>
              </a:rPr>
              <a:t>中心当たりにベクトルを引いた</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2616999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a:extLst>
              <a:ext uri="{FF2B5EF4-FFF2-40B4-BE49-F238E27FC236}">
                <a16:creationId xmlns:a16="http://schemas.microsoft.com/office/drawing/2014/main" id="{C4BA36A2-C386-4358-BCB2-047990C51B30}"/>
              </a:ext>
            </a:extLst>
          </p:cNvPr>
          <p:cNvSpPr txBox="1"/>
          <p:nvPr/>
        </p:nvSpPr>
        <p:spPr>
          <a:xfrm>
            <a:off x="450042" y="1209436"/>
            <a:ext cx="11741958" cy="1015663"/>
          </a:xfrm>
          <a:prstGeom prst="rect">
            <a:avLst/>
          </a:prstGeom>
          <a:noFill/>
        </p:spPr>
        <p:txBody>
          <a:bodyPr wrap="square" rtlCol="0">
            <a:spAutoFit/>
          </a:bodyPr>
          <a:lstStyle/>
          <a:p>
            <a:pPr marL="457200" indent="-457200" algn="l">
              <a:buFont typeface="+mj-lt"/>
              <a:buAutoNum type="arabicPeriod"/>
            </a:pPr>
            <a:r>
              <a:rPr kumimoji="1" lang="en-US" altLang="ja-JP" sz="2000" dirty="0">
                <a:latin typeface="メイリオ" panose="020B0604030504040204" pitchFamily="50" charset="-128"/>
                <a:ea typeface="メイリオ" panose="020B0604030504040204" pitchFamily="50" charset="-128"/>
              </a:rPr>
              <a:t>PC1(</a:t>
            </a:r>
            <a:r>
              <a:rPr kumimoji="1" lang="ja-JP" altLang="en-US" sz="2000" dirty="0">
                <a:latin typeface="メイリオ" panose="020B0604030504040204" pitchFamily="50" charset="-128"/>
                <a:ea typeface="メイリオ" panose="020B0604030504040204" pitchFamily="50" charset="-128"/>
              </a:rPr>
              <a:t>第</a:t>
            </a:r>
            <a:r>
              <a:rPr kumimoji="1" lang="en-US" altLang="ja-JP" sz="2000" dirty="0">
                <a:latin typeface="メイリオ" panose="020B0604030504040204" pitchFamily="50" charset="-128"/>
                <a:ea typeface="メイリオ" panose="020B0604030504040204" pitchFamily="50" charset="-128"/>
              </a:rPr>
              <a:t>1</a:t>
            </a:r>
            <a:r>
              <a:rPr kumimoji="1" lang="ja-JP" altLang="en-US" sz="2000" dirty="0">
                <a:latin typeface="メイリオ" panose="020B0604030504040204" pitchFamily="50" charset="-128"/>
                <a:ea typeface="メイリオ" panose="020B0604030504040204" pitchFamily="50" charset="-128"/>
              </a:rPr>
              <a:t>主成分ベクトル</a:t>
            </a:r>
            <a:r>
              <a:rPr kumimoji="1" lang="en-US" altLang="ja-JP" sz="2000" dirty="0">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：射影したデータの分散を最大化する方向</a:t>
            </a:r>
            <a:endParaRPr kumimoji="1" lang="en-US" altLang="ja-JP" sz="20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000" dirty="0">
                <a:latin typeface="メイリオ" panose="020B0604030504040204" pitchFamily="50" charset="-128"/>
                <a:ea typeface="メイリオ" panose="020B0604030504040204" pitchFamily="50" charset="-128"/>
              </a:rPr>
              <a:t>PC2(</a:t>
            </a:r>
            <a:r>
              <a:rPr kumimoji="1" lang="ja-JP" altLang="en-US" sz="2000" dirty="0">
                <a:latin typeface="メイリオ" panose="020B0604030504040204" pitchFamily="50" charset="-128"/>
                <a:ea typeface="メイリオ" panose="020B0604030504040204" pitchFamily="50" charset="-128"/>
              </a:rPr>
              <a:t>第</a:t>
            </a:r>
            <a:r>
              <a:rPr kumimoji="1" lang="en-US" altLang="ja-JP" sz="2000" dirty="0">
                <a:latin typeface="メイリオ" panose="020B0604030504040204" pitchFamily="50" charset="-128"/>
                <a:ea typeface="メイリオ" panose="020B0604030504040204" pitchFamily="50" charset="-128"/>
              </a:rPr>
              <a:t>2</a:t>
            </a:r>
            <a:r>
              <a:rPr kumimoji="1" lang="ja-JP" altLang="en-US" sz="2000" dirty="0">
                <a:latin typeface="メイリオ" panose="020B0604030504040204" pitchFamily="50" charset="-128"/>
                <a:ea typeface="メイリオ" panose="020B0604030504040204" pitchFamily="50" charset="-128"/>
              </a:rPr>
              <a:t>主成分ベクトル</a:t>
            </a:r>
            <a:r>
              <a:rPr kumimoji="1" lang="en-US" altLang="ja-JP" sz="2000" dirty="0">
                <a:latin typeface="メイリオ" panose="020B0604030504040204" pitchFamily="50" charset="-128"/>
                <a:ea typeface="メイリオ" panose="020B0604030504040204" pitchFamily="50" charset="-128"/>
              </a:rPr>
              <a:t>) : </a:t>
            </a:r>
            <a:r>
              <a:rPr kumimoji="1" lang="ja-JP" altLang="en-US" sz="2000" dirty="0">
                <a:latin typeface="メイリオ" panose="020B0604030504040204" pitchFamily="50" charset="-128"/>
                <a:ea typeface="メイリオ" panose="020B0604030504040204" pitchFamily="50" charset="-128"/>
              </a:rPr>
              <a:t>射影したデータの分散をその次に最大化する方向</a:t>
            </a:r>
            <a:endParaRPr kumimoji="1" lang="en-US" altLang="ja-JP" sz="20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000" dirty="0">
                <a:latin typeface="メイリオ" panose="020B0604030504040204" pitchFamily="50" charset="-128"/>
                <a:ea typeface="メイリオ" panose="020B0604030504040204" pitchFamily="50" charset="-128"/>
              </a:rPr>
              <a:t>PC3(</a:t>
            </a:r>
            <a:r>
              <a:rPr kumimoji="1" lang="ja-JP" altLang="en-US" sz="2000" dirty="0">
                <a:latin typeface="メイリオ" panose="020B0604030504040204" pitchFamily="50" charset="-128"/>
                <a:ea typeface="メイリオ" panose="020B0604030504040204" pitchFamily="50" charset="-128"/>
              </a:rPr>
              <a:t>第</a:t>
            </a:r>
            <a:r>
              <a:rPr kumimoji="1" lang="en-US" altLang="ja-JP" sz="2000" dirty="0">
                <a:latin typeface="メイリオ" panose="020B0604030504040204" pitchFamily="50" charset="-128"/>
                <a:ea typeface="メイリオ" panose="020B0604030504040204" pitchFamily="50" charset="-128"/>
              </a:rPr>
              <a:t>3</a:t>
            </a:r>
            <a:r>
              <a:rPr kumimoji="1" lang="ja-JP" altLang="en-US" sz="2000" dirty="0">
                <a:latin typeface="メイリオ" panose="020B0604030504040204" pitchFamily="50" charset="-128"/>
                <a:ea typeface="メイリオ" panose="020B0604030504040204" pitchFamily="50" charset="-128"/>
              </a:rPr>
              <a:t>主成分ベクトル</a:t>
            </a:r>
            <a:r>
              <a:rPr kumimoji="1" lang="en-US" altLang="ja-JP" sz="2000" dirty="0">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：射影したデータの分散を更にその次に最大化する方向</a:t>
            </a:r>
          </a:p>
        </p:txBody>
      </p:sp>
      <p:sp>
        <p:nvSpPr>
          <p:cNvPr id="2" name="テキスト ボックス 1">
            <a:extLst>
              <a:ext uri="{FF2B5EF4-FFF2-40B4-BE49-F238E27FC236}">
                <a16:creationId xmlns:a16="http://schemas.microsoft.com/office/drawing/2014/main" id="{736812BB-E876-4EFA-B996-C656773E7111}"/>
              </a:ext>
            </a:extLst>
          </p:cNvPr>
          <p:cNvSpPr txBox="1"/>
          <p:nvPr/>
        </p:nvSpPr>
        <p:spPr>
          <a:xfrm>
            <a:off x="260571" y="198844"/>
            <a:ext cx="9088702" cy="584775"/>
          </a:xfrm>
          <a:prstGeom prst="rect">
            <a:avLst/>
          </a:prstGeom>
          <a:noFill/>
        </p:spPr>
        <p:txBody>
          <a:bodyPr wrap="square" rtlCol="0">
            <a:spAutoFit/>
          </a:bodyPr>
          <a:lstStyle/>
          <a:p>
            <a:r>
              <a:rPr kumimoji="1" lang="en-US" altLang="ja-JP" sz="3200" b="1" dirty="0">
                <a:latin typeface="メイリオ" panose="020B0604030504040204" pitchFamily="50" charset="-128"/>
                <a:ea typeface="メイリオ" panose="020B0604030504040204" pitchFamily="50" charset="-128"/>
              </a:rPr>
              <a:t>3</a:t>
            </a:r>
            <a:r>
              <a:rPr kumimoji="1" lang="ja-JP" altLang="en-US" sz="3200" b="1" dirty="0">
                <a:latin typeface="メイリオ" panose="020B0604030504040204" pitchFamily="50" charset="-128"/>
                <a:ea typeface="メイリオ" panose="020B0604030504040204" pitchFamily="50" charset="-128"/>
              </a:rPr>
              <a:t>次元空間でも分散最大化方向の考え方は同じ</a:t>
            </a:r>
          </a:p>
        </p:txBody>
      </p:sp>
      <p:sp>
        <p:nvSpPr>
          <p:cNvPr id="3" name="テキスト ボックス 2">
            <a:extLst>
              <a:ext uri="{FF2B5EF4-FFF2-40B4-BE49-F238E27FC236}">
                <a16:creationId xmlns:a16="http://schemas.microsoft.com/office/drawing/2014/main" id="{E20BC8AE-E918-4B58-BC8E-CA504D2C214B}"/>
              </a:ext>
            </a:extLst>
          </p:cNvPr>
          <p:cNvSpPr txBox="1"/>
          <p:nvPr/>
        </p:nvSpPr>
        <p:spPr>
          <a:xfrm>
            <a:off x="225021" y="763764"/>
            <a:ext cx="5109091"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直行するベクトルは最大３つ引ける</a:t>
            </a:r>
          </a:p>
        </p:txBody>
      </p:sp>
      <p:cxnSp>
        <p:nvCxnSpPr>
          <p:cNvPr id="7" name="直線コネクタ 6">
            <a:extLst>
              <a:ext uri="{FF2B5EF4-FFF2-40B4-BE49-F238E27FC236}">
                <a16:creationId xmlns:a16="http://schemas.microsoft.com/office/drawing/2014/main" id="{BAD7EEC6-4410-C8B3-2C1A-E25A19FEFE06}"/>
              </a:ext>
            </a:extLst>
          </p:cNvPr>
          <p:cNvCxnSpPr>
            <a:cxnSpLocks/>
          </p:cNvCxnSpPr>
          <p:nvPr/>
        </p:nvCxnSpPr>
        <p:spPr>
          <a:xfrm>
            <a:off x="3124520" y="3222240"/>
            <a:ext cx="0" cy="19649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D4FB7488-5E61-45FA-30AA-BE72EBF77044}"/>
              </a:ext>
            </a:extLst>
          </p:cNvPr>
          <p:cNvCxnSpPr>
            <a:cxnSpLocks/>
          </p:cNvCxnSpPr>
          <p:nvPr/>
        </p:nvCxnSpPr>
        <p:spPr>
          <a:xfrm flipH="1">
            <a:off x="1097467" y="5187179"/>
            <a:ext cx="2027055" cy="12561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DA80D91E-F71B-FD2D-C7E5-2521D8655B77}"/>
              </a:ext>
            </a:extLst>
          </p:cNvPr>
          <p:cNvCxnSpPr>
            <a:cxnSpLocks/>
          </p:cNvCxnSpPr>
          <p:nvPr/>
        </p:nvCxnSpPr>
        <p:spPr>
          <a:xfrm>
            <a:off x="3139410" y="5217572"/>
            <a:ext cx="2246389" cy="10081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EBA4227E-842B-D07E-A525-C8C997829DBB}"/>
              </a:ext>
            </a:extLst>
          </p:cNvPr>
          <p:cNvSpPr txBox="1"/>
          <p:nvPr/>
        </p:nvSpPr>
        <p:spPr>
          <a:xfrm rot="3925103">
            <a:off x="2982593" y="4434672"/>
            <a:ext cx="364202" cy="307777"/>
          </a:xfrm>
          <a:prstGeom prst="rect">
            <a:avLst/>
          </a:prstGeom>
          <a:noFill/>
        </p:spPr>
        <p:txBody>
          <a:bodyPr wrap="non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3" name="テキスト ボックス 22">
            <a:extLst>
              <a:ext uri="{FF2B5EF4-FFF2-40B4-BE49-F238E27FC236}">
                <a16:creationId xmlns:a16="http://schemas.microsoft.com/office/drawing/2014/main" id="{239DA8EE-9AD2-5826-0C2C-F46751518A88}"/>
              </a:ext>
            </a:extLst>
          </p:cNvPr>
          <p:cNvSpPr txBox="1"/>
          <p:nvPr/>
        </p:nvSpPr>
        <p:spPr>
          <a:xfrm rot="3925103">
            <a:off x="3582606" y="438435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4" name="テキスト ボックス 23">
            <a:extLst>
              <a:ext uri="{FF2B5EF4-FFF2-40B4-BE49-F238E27FC236}">
                <a16:creationId xmlns:a16="http://schemas.microsoft.com/office/drawing/2014/main" id="{D89C8683-6ECA-7C4A-A6ED-A1BA2AA4CC96}"/>
              </a:ext>
            </a:extLst>
          </p:cNvPr>
          <p:cNvSpPr txBox="1"/>
          <p:nvPr/>
        </p:nvSpPr>
        <p:spPr>
          <a:xfrm rot="3925103">
            <a:off x="2190733" y="4741776"/>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7" name="テキスト ボックス 26">
            <a:extLst>
              <a:ext uri="{FF2B5EF4-FFF2-40B4-BE49-F238E27FC236}">
                <a16:creationId xmlns:a16="http://schemas.microsoft.com/office/drawing/2014/main" id="{BCCCA631-55EB-3FDC-18B6-4E9666168161}"/>
              </a:ext>
            </a:extLst>
          </p:cNvPr>
          <p:cNvSpPr txBox="1"/>
          <p:nvPr/>
        </p:nvSpPr>
        <p:spPr>
          <a:xfrm rot="3925103">
            <a:off x="2944098" y="4799304"/>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8" name="テキスト ボックス 27">
            <a:extLst>
              <a:ext uri="{FF2B5EF4-FFF2-40B4-BE49-F238E27FC236}">
                <a16:creationId xmlns:a16="http://schemas.microsoft.com/office/drawing/2014/main" id="{92A09C82-405D-9F0D-77B4-39E3709DEB1B}"/>
              </a:ext>
            </a:extLst>
          </p:cNvPr>
          <p:cNvSpPr txBox="1"/>
          <p:nvPr/>
        </p:nvSpPr>
        <p:spPr>
          <a:xfrm rot="3925103">
            <a:off x="3743654" y="505238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 name="テキスト ボックス 29">
            <a:extLst>
              <a:ext uri="{FF2B5EF4-FFF2-40B4-BE49-F238E27FC236}">
                <a16:creationId xmlns:a16="http://schemas.microsoft.com/office/drawing/2014/main" id="{E1734C07-4A30-70FA-2304-537426888FD5}"/>
              </a:ext>
            </a:extLst>
          </p:cNvPr>
          <p:cNvSpPr txBox="1"/>
          <p:nvPr/>
        </p:nvSpPr>
        <p:spPr>
          <a:xfrm rot="3925103">
            <a:off x="3666868" y="4489086"/>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1" name="テキスト ボックス 30">
            <a:extLst>
              <a:ext uri="{FF2B5EF4-FFF2-40B4-BE49-F238E27FC236}">
                <a16:creationId xmlns:a16="http://schemas.microsoft.com/office/drawing/2014/main" id="{22E8A720-5B18-73D3-0021-CD444CDD984E}"/>
              </a:ext>
            </a:extLst>
          </p:cNvPr>
          <p:cNvSpPr txBox="1"/>
          <p:nvPr/>
        </p:nvSpPr>
        <p:spPr>
          <a:xfrm rot="3925103">
            <a:off x="2875752" y="475544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2" name="テキスト ボックス 31">
            <a:extLst>
              <a:ext uri="{FF2B5EF4-FFF2-40B4-BE49-F238E27FC236}">
                <a16:creationId xmlns:a16="http://schemas.microsoft.com/office/drawing/2014/main" id="{670BD66E-EF72-61A1-19EE-266D961537D9}"/>
              </a:ext>
            </a:extLst>
          </p:cNvPr>
          <p:cNvSpPr txBox="1"/>
          <p:nvPr/>
        </p:nvSpPr>
        <p:spPr>
          <a:xfrm rot="3925103">
            <a:off x="3275610" y="514416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3" name="テキスト ボックス 32">
            <a:extLst>
              <a:ext uri="{FF2B5EF4-FFF2-40B4-BE49-F238E27FC236}">
                <a16:creationId xmlns:a16="http://schemas.microsoft.com/office/drawing/2014/main" id="{1F55D17D-75F9-D3F0-7D5B-9AB8D463ECFC}"/>
              </a:ext>
            </a:extLst>
          </p:cNvPr>
          <p:cNvSpPr txBox="1"/>
          <p:nvPr/>
        </p:nvSpPr>
        <p:spPr>
          <a:xfrm rot="3925103">
            <a:off x="3887429" y="488818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4" name="テキスト ボックス 33">
            <a:extLst>
              <a:ext uri="{FF2B5EF4-FFF2-40B4-BE49-F238E27FC236}">
                <a16:creationId xmlns:a16="http://schemas.microsoft.com/office/drawing/2014/main" id="{3AD9BC30-4419-C22A-78E9-A1D3E71B5FD4}"/>
              </a:ext>
            </a:extLst>
          </p:cNvPr>
          <p:cNvSpPr txBox="1"/>
          <p:nvPr/>
        </p:nvSpPr>
        <p:spPr>
          <a:xfrm rot="3925103">
            <a:off x="2674333" y="488530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9" name="テキスト ボックス 38">
            <a:extLst>
              <a:ext uri="{FF2B5EF4-FFF2-40B4-BE49-F238E27FC236}">
                <a16:creationId xmlns:a16="http://schemas.microsoft.com/office/drawing/2014/main" id="{83DC09C4-2AD6-AE19-78C1-3263461C7A43}"/>
              </a:ext>
            </a:extLst>
          </p:cNvPr>
          <p:cNvSpPr txBox="1"/>
          <p:nvPr/>
        </p:nvSpPr>
        <p:spPr>
          <a:xfrm rot="3925103">
            <a:off x="2671203" y="532940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0" name="テキスト ボックス 39">
            <a:extLst>
              <a:ext uri="{FF2B5EF4-FFF2-40B4-BE49-F238E27FC236}">
                <a16:creationId xmlns:a16="http://schemas.microsoft.com/office/drawing/2014/main" id="{4B9DA20E-6569-784F-EB20-A45B77900D3D}"/>
              </a:ext>
            </a:extLst>
          </p:cNvPr>
          <p:cNvSpPr txBox="1"/>
          <p:nvPr/>
        </p:nvSpPr>
        <p:spPr>
          <a:xfrm rot="3925103">
            <a:off x="2788683" y="461711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1" name="テキスト ボックス 40">
            <a:extLst>
              <a:ext uri="{FF2B5EF4-FFF2-40B4-BE49-F238E27FC236}">
                <a16:creationId xmlns:a16="http://schemas.microsoft.com/office/drawing/2014/main" id="{27E92663-2342-886D-0FD9-AFC2D2D5D3C0}"/>
              </a:ext>
            </a:extLst>
          </p:cNvPr>
          <p:cNvSpPr txBox="1"/>
          <p:nvPr/>
        </p:nvSpPr>
        <p:spPr>
          <a:xfrm rot="3925103">
            <a:off x="2382330" y="532655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2" name="テキスト ボックス 41">
            <a:extLst>
              <a:ext uri="{FF2B5EF4-FFF2-40B4-BE49-F238E27FC236}">
                <a16:creationId xmlns:a16="http://schemas.microsoft.com/office/drawing/2014/main" id="{57F71A50-CE27-3049-0981-71D50BF5477E}"/>
              </a:ext>
            </a:extLst>
          </p:cNvPr>
          <p:cNvSpPr txBox="1"/>
          <p:nvPr/>
        </p:nvSpPr>
        <p:spPr>
          <a:xfrm rot="3925103">
            <a:off x="2988800" y="544009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3" name="テキスト ボックス 42">
            <a:extLst>
              <a:ext uri="{FF2B5EF4-FFF2-40B4-BE49-F238E27FC236}">
                <a16:creationId xmlns:a16="http://schemas.microsoft.com/office/drawing/2014/main" id="{8EF5E013-B22C-84A1-AA97-9AEDBB534072}"/>
              </a:ext>
            </a:extLst>
          </p:cNvPr>
          <p:cNvSpPr txBox="1"/>
          <p:nvPr/>
        </p:nvSpPr>
        <p:spPr>
          <a:xfrm rot="3925103">
            <a:off x="3230669" y="482447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4" name="テキスト ボックス 43">
            <a:extLst>
              <a:ext uri="{FF2B5EF4-FFF2-40B4-BE49-F238E27FC236}">
                <a16:creationId xmlns:a16="http://schemas.microsoft.com/office/drawing/2014/main" id="{52911683-A815-B8D5-89E5-CD467360E856}"/>
              </a:ext>
            </a:extLst>
          </p:cNvPr>
          <p:cNvSpPr txBox="1"/>
          <p:nvPr/>
        </p:nvSpPr>
        <p:spPr>
          <a:xfrm rot="3925103">
            <a:off x="2913601" y="5122410"/>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5" name="テキスト ボックス 44">
            <a:extLst>
              <a:ext uri="{FF2B5EF4-FFF2-40B4-BE49-F238E27FC236}">
                <a16:creationId xmlns:a16="http://schemas.microsoft.com/office/drawing/2014/main" id="{9E4E3C19-1DD5-B120-2BC3-336420FB318B}"/>
              </a:ext>
            </a:extLst>
          </p:cNvPr>
          <p:cNvSpPr txBox="1"/>
          <p:nvPr/>
        </p:nvSpPr>
        <p:spPr>
          <a:xfrm rot="3925103">
            <a:off x="3621702" y="482274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0" name="テキスト ボックス 49">
            <a:extLst>
              <a:ext uri="{FF2B5EF4-FFF2-40B4-BE49-F238E27FC236}">
                <a16:creationId xmlns:a16="http://schemas.microsoft.com/office/drawing/2014/main" id="{B9054286-53A3-8DDE-DB7F-18DB0A409CF3}"/>
              </a:ext>
            </a:extLst>
          </p:cNvPr>
          <p:cNvSpPr txBox="1"/>
          <p:nvPr/>
        </p:nvSpPr>
        <p:spPr>
          <a:xfrm rot="3925103">
            <a:off x="2664398" y="518319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1" name="テキスト ボックス 50">
            <a:extLst>
              <a:ext uri="{FF2B5EF4-FFF2-40B4-BE49-F238E27FC236}">
                <a16:creationId xmlns:a16="http://schemas.microsoft.com/office/drawing/2014/main" id="{241392DF-F9EC-BCCB-E8AC-32CA1FAB0D29}"/>
              </a:ext>
            </a:extLst>
          </p:cNvPr>
          <p:cNvSpPr txBox="1"/>
          <p:nvPr/>
        </p:nvSpPr>
        <p:spPr>
          <a:xfrm rot="3925103">
            <a:off x="2571741" y="557716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2" name="テキスト ボックス 51">
            <a:extLst>
              <a:ext uri="{FF2B5EF4-FFF2-40B4-BE49-F238E27FC236}">
                <a16:creationId xmlns:a16="http://schemas.microsoft.com/office/drawing/2014/main" id="{89CE9F1B-9F5D-19A6-2C7A-1C40C946C614}"/>
              </a:ext>
            </a:extLst>
          </p:cNvPr>
          <p:cNvSpPr txBox="1"/>
          <p:nvPr/>
        </p:nvSpPr>
        <p:spPr>
          <a:xfrm rot="3925103">
            <a:off x="2449381" y="4780254"/>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3" name="テキスト ボックス 52">
            <a:extLst>
              <a:ext uri="{FF2B5EF4-FFF2-40B4-BE49-F238E27FC236}">
                <a16:creationId xmlns:a16="http://schemas.microsoft.com/office/drawing/2014/main" id="{0BF3946D-277F-2690-3C86-AC4DAC74C8B7}"/>
              </a:ext>
            </a:extLst>
          </p:cNvPr>
          <p:cNvSpPr txBox="1"/>
          <p:nvPr/>
        </p:nvSpPr>
        <p:spPr>
          <a:xfrm rot="3925103">
            <a:off x="2953662" y="520478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4" name="テキスト ボックス 53">
            <a:extLst>
              <a:ext uri="{FF2B5EF4-FFF2-40B4-BE49-F238E27FC236}">
                <a16:creationId xmlns:a16="http://schemas.microsoft.com/office/drawing/2014/main" id="{B68561D4-99D1-572B-AE54-53532BA5456F}"/>
              </a:ext>
            </a:extLst>
          </p:cNvPr>
          <p:cNvSpPr txBox="1"/>
          <p:nvPr/>
        </p:nvSpPr>
        <p:spPr>
          <a:xfrm rot="3925103">
            <a:off x="2695360" y="4612572"/>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5" name="テキスト ボックス 54">
            <a:extLst>
              <a:ext uri="{FF2B5EF4-FFF2-40B4-BE49-F238E27FC236}">
                <a16:creationId xmlns:a16="http://schemas.microsoft.com/office/drawing/2014/main" id="{C61E03B0-F269-491B-7117-4B3DB4A286C4}"/>
              </a:ext>
            </a:extLst>
          </p:cNvPr>
          <p:cNvSpPr txBox="1"/>
          <p:nvPr/>
        </p:nvSpPr>
        <p:spPr>
          <a:xfrm rot="3925103">
            <a:off x="2485618" y="529656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6" name="テキスト ボックス 55">
            <a:extLst>
              <a:ext uri="{FF2B5EF4-FFF2-40B4-BE49-F238E27FC236}">
                <a16:creationId xmlns:a16="http://schemas.microsoft.com/office/drawing/2014/main" id="{C2AAD6D0-8B17-D7F1-5C8A-B73E33C546DC}"/>
              </a:ext>
            </a:extLst>
          </p:cNvPr>
          <p:cNvSpPr txBox="1"/>
          <p:nvPr/>
        </p:nvSpPr>
        <p:spPr>
          <a:xfrm rot="3925103">
            <a:off x="3097437" y="504058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7" name="テキスト ボックス 56">
            <a:extLst>
              <a:ext uri="{FF2B5EF4-FFF2-40B4-BE49-F238E27FC236}">
                <a16:creationId xmlns:a16="http://schemas.microsoft.com/office/drawing/2014/main" id="{F5CAB7FC-AB60-8B8F-2FF7-11E6053839CD}"/>
              </a:ext>
            </a:extLst>
          </p:cNvPr>
          <p:cNvSpPr txBox="1"/>
          <p:nvPr/>
        </p:nvSpPr>
        <p:spPr>
          <a:xfrm rot="3925103">
            <a:off x="1884341" y="503770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8" name="テキスト ボックス 57">
            <a:extLst>
              <a:ext uri="{FF2B5EF4-FFF2-40B4-BE49-F238E27FC236}">
                <a16:creationId xmlns:a16="http://schemas.microsoft.com/office/drawing/2014/main" id="{D978E079-9A03-3E74-DE2D-E74CA9B23D5B}"/>
              </a:ext>
            </a:extLst>
          </p:cNvPr>
          <p:cNvSpPr txBox="1"/>
          <p:nvPr/>
        </p:nvSpPr>
        <p:spPr>
          <a:xfrm rot="3925103">
            <a:off x="2490811" y="5186528"/>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9" name="テキスト ボックス 58">
            <a:extLst>
              <a:ext uri="{FF2B5EF4-FFF2-40B4-BE49-F238E27FC236}">
                <a16:creationId xmlns:a16="http://schemas.microsoft.com/office/drawing/2014/main" id="{FA4DE971-3FB8-A41C-F870-619435FE5E81}"/>
              </a:ext>
            </a:extLst>
          </p:cNvPr>
          <p:cNvSpPr txBox="1"/>
          <p:nvPr/>
        </p:nvSpPr>
        <p:spPr>
          <a:xfrm rot="3925103">
            <a:off x="2201938" y="5183678"/>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0" name="テキスト ボックス 59">
            <a:extLst>
              <a:ext uri="{FF2B5EF4-FFF2-40B4-BE49-F238E27FC236}">
                <a16:creationId xmlns:a16="http://schemas.microsoft.com/office/drawing/2014/main" id="{679EEC55-8270-4DD8-EECF-DBBD8F8DE6A1}"/>
              </a:ext>
            </a:extLst>
          </p:cNvPr>
          <p:cNvSpPr txBox="1"/>
          <p:nvPr/>
        </p:nvSpPr>
        <p:spPr>
          <a:xfrm rot="3925103">
            <a:off x="2198808" y="559249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1" name="テキスト ボックス 60">
            <a:extLst>
              <a:ext uri="{FF2B5EF4-FFF2-40B4-BE49-F238E27FC236}">
                <a16:creationId xmlns:a16="http://schemas.microsoft.com/office/drawing/2014/main" id="{18F9700C-FC70-34A8-3134-731BF6E52005}"/>
              </a:ext>
            </a:extLst>
          </p:cNvPr>
          <p:cNvSpPr txBox="1"/>
          <p:nvPr/>
        </p:nvSpPr>
        <p:spPr>
          <a:xfrm rot="3925103">
            <a:off x="2735952" y="480542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2" name="テキスト ボックス 61">
            <a:extLst>
              <a:ext uri="{FF2B5EF4-FFF2-40B4-BE49-F238E27FC236}">
                <a16:creationId xmlns:a16="http://schemas.microsoft.com/office/drawing/2014/main" id="{81274B0F-6CA7-40BD-54C2-C5C62BF5851B}"/>
              </a:ext>
            </a:extLst>
          </p:cNvPr>
          <p:cNvSpPr txBox="1"/>
          <p:nvPr/>
        </p:nvSpPr>
        <p:spPr>
          <a:xfrm rot="3925103">
            <a:off x="2123609" y="5274810"/>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3" name="テキスト ボックス 62">
            <a:extLst>
              <a:ext uri="{FF2B5EF4-FFF2-40B4-BE49-F238E27FC236}">
                <a16:creationId xmlns:a16="http://schemas.microsoft.com/office/drawing/2014/main" id="{A0543AE0-D01B-DA60-D732-AE0B47D1A707}"/>
              </a:ext>
            </a:extLst>
          </p:cNvPr>
          <p:cNvSpPr txBox="1"/>
          <p:nvPr/>
        </p:nvSpPr>
        <p:spPr>
          <a:xfrm rot="3925103">
            <a:off x="2831710" y="497514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72" name="テキスト ボックス 3071">
            <a:extLst>
              <a:ext uri="{FF2B5EF4-FFF2-40B4-BE49-F238E27FC236}">
                <a16:creationId xmlns:a16="http://schemas.microsoft.com/office/drawing/2014/main" id="{C890D0B9-8AF9-3C6B-DD0B-A69AA72352C8}"/>
              </a:ext>
            </a:extLst>
          </p:cNvPr>
          <p:cNvSpPr txBox="1"/>
          <p:nvPr/>
        </p:nvSpPr>
        <p:spPr>
          <a:xfrm rot="3925103">
            <a:off x="3582863" y="4185857"/>
            <a:ext cx="364202" cy="307777"/>
          </a:xfrm>
          <a:prstGeom prst="rect">
            <a:avLst/>
          </a:prstGeom>
          <a:noFill/>
        </p:spPr>
        <p:txBody>
          <a:bodyPr wrap="non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73" name="テキスト ボックス 3072">
            <a:extLst>
              <a:ext uri="{FF2B5EF4-FFF2-40B4-BE49-F238E27FC236}">
                <a16:creationId xmlns:a16="http://schemas.microsoft.com/office/drawing/2014/main" id="{63C23E2C-371D-3649-823E-463C656A3074}"/>
              </a:ext>
            </a:extLst>
          </p:cNvPr>
          <p:cNvSpPr txBox="1"/>
          <p:nvPr/>
        </p:nvSpPr>
        <p:spPr>
          <a:xfrm rot="3925103">
            <a:off x="4566599" y="377475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75" name="テキスト ボックス 3074">
            <a:extLst>
              <a:ext uri="{FF2B5EF4-FFF2-40B4-BE49-F238E27FC236}">
                <a16:creationId xmlns:a16="http://schemas.microsoft.com/office/drawing/2014/main" id="{BA0985A7-31A5-E542-D7EF-F87F91253389}"/>
              </a:ext>
            </a:extLst>
          </p:cNvPr>
          <p:cNvSpPr txBox="1"/>
          <p:nvPr/>
        </p:nvSpPr>
        <p:spPr>
          <a:xfrm rot="3925103">
            <a:off x="4012090" y="4234774"/>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76" name="テキスト ボックス 3075">
            <a:extLst>
              <a:ext uri="{FF2B5EF4-FFF2-40B4-BE49-F238E27FC236}">
                <a16:creationId xmlns:a16="http://schemas.microsoft.com/office/drawing/2014/main" id="{1C078347-A5C8-940D-2854-3CE2E7025E8E}"/>
              </a:ext>
            </a:extLst>
          </p:cNvPr>
          <p:cNvSpPr txBox="1"/>
          <p:nvPr/>
        </p:nvSpPr>
        <p:spPr>
          <a:xfrm rot="3925103">
            <a:off x="3118075" y="4364072"/>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77" name="テキスト ボックス 3076">
            <a:extLst>
              <a:ext uri="{FF2B5EF4-FFF2-40B4-BE49-F238E27FC236}">
                <a16:creationId xmlns:a16="http://schemas.microsoft.com/office/drawing/2014/main" id="{0EC300FA-7707-D193-4257-6320AF020DC2}"/>
              </a:ext>
            </a:extLst>
          </p:cNvPr>
          <p:cNvSpPr txBox="1"/>
          <p:nvPr/>
        </p:nvSpPr>
        <p:spPr>
          <a:xfrm rot="3925103">
            <a:off x="4301354" y="4256372"/>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78" name="テキスト ボックス 3077">
            <a:extLst>
              <a:ext uri="{FF2B5EF4-FFF2-40B4-BE49-F238E27FC236}">
                <a16:creationId xmlns:a16="http://schemas.microsoft.com/office/drawing/2014/main" id="{49BB2994-A161-D87A-F664-4B3EDE26C003}"/>
              </a:ext>
            </a:extLst>
          </p:cNvPr>
          <p:cNvSpPr txBox="1"/>
          <p:nvPr/>
        </p:nvSpPr>
        <p:spPr>
          <a:xfrm rot="3925103">
            <a:off x="4156335" y="393547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80" name="テキスト ボックス 3079">
            <a:extLst>
              <a:ext uri="{FF2B5EF4-FFF2-40B4-BE49-F238E27FC236}">
                <a16:creationId xmlns:a16="http://schemas.microsoft.com/office/drawing/2014/main" id="{0DCEB406-A57C-591A-0FD9-57DF9D0D1BA9}"/>
              </a:ext>
            </a:extLst>
          </p:cNvPr>
          <p:cNvSpPr txBox="1"/>
          <p:nvPr/>
        </p:nvSpPr>
        <p:spPr>
          <a:xfrm rot="3925103">
            <a:off x="4090485" y="464342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81" name="テキスト ボックス 3080">
            <a:extLst>
              <a:ext uri="{FF2B5EF4-FFF2-40B4-BE49-F238E27FC236}">
                <a16:creationId xmlns:a16="http://schemas.microsoft.com/office/drawing/2014/main" id="{44DF3CA2-993F-8ECC-9327-3CA2B90667F8}"/>
              </a:ext>
            </a:extLst>
          </p:cNvPr>
          <p:cNvSpPr txBox="1"/>
          <p:nvPr/>
        </p:nvSpPr>
        <p:spPr>
          <a:xfrm rot="3925103">
            <a:off x="4445129" y="4092166"/>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82" name="テキスト ボックス 3081">
            <a:extLst>
              <a:ext uri="{FF2B5EF4-FFF2-40B4-BE49-F238E27FC236}">
                <a16:creationId xmlns:a16="http://schemas.microsoft.com/office/drawing/2014/main" id="{D77079C1-DDA8-A630-F62B-40E9821C2E7A}"/>
              </a:ext>
            </a:extLst>
          </p:cNvPr>
          <p:cNvSpPr txBox="1"/>
          <p:nvPr/>
        </p:nvSpPr>
        <p:spPr>
          <a:xfrm rot="3925103">
            <a:off x="3686498" y="4062720"/>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83" name="テキスト ボックス 3082">
            <a:extLst>
              <a:ext uri="{FF2B5EF4-FFF2-40B4-BE49-F238E27FC236}">
                <a16:creationId xmlns:a16="http://schemas.microsoft.com/office/drawing/2014/main" id="{D28B113E-EB22-CB8B-1C73-47A55FFB4D98}"/>
              </a:ext>
            </a:extLst>
          </p:cNvPr>
          <p:cNvSpPr txBox="1"/>
          <p:nvPr/>
        </p:nvSpPr>
        <p:spPr>
          <a:xfrm rot="3925103">
            <a:off x="3211093" y="461922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84" name="テキスト ボックス 3083">
            <a:extLst>
              <a:ext uri="{FF2B5EF4-FFF2-40B4-BE49-F238E27FC236}">
                <a16:creationId xmlns:a16="http://schemas.microsoft.com/office/drawing/2014/main" id="{1BF69CA4-EEE1-F8E9-244B-002600570796}"/>
              </a:ext>
            </a:extLst>
          </p:cNvPr>
          <p:cNvSpPr txBox="1"/>
          <p:nvPr/>
        </p:nvSpPr>
        <p:spPr>
          <a:xfrm rot="3925103">
            <a:off x="3337568" y="400759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85" name="テキスト ボックス 3084">
            <a:extLst>
              <a:ext uri="{FF2B5EF4-FFF2-40B4-BE49-F238E27FC236}">
                <a16:creationId xmlns:a16="http://schemas.microsoft.com/office/drawing/2014/main" id="{239659B1-4033-BEA0-A305-8A4850AC5485}"/>
              </a:ext>
            </a:extLst>
          </p:cNvPr>
          <p:cNvSpPr txBox="1"/>
          <p:nvPr/>
        </p:nvSpPr>
        <p:spPr>
          <a:xfrm rot="3925103">
            <a:off x="2962660" y="418188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86" name="テキスト ボックス 3085">
            <a:extLst>
              <a:ext uri="{FF2B5EF4-FFF2-40B4-BE49-F238E27FC236}">
                <a16:creationId xmlns:a16="http://schemas.microsoft.com/office/drawing/2014/main" id="{8CBCF8D3-4D5B-3C80-8D24-32DB6AE5BA30}"/>
              </a:ext>
            </a:extLst>
          </p:cNvPr>
          <p:cNvSpPr txBox="1"/>
          <p:nvPr/>
        </p:nvSpPr>
        <p:spPr>
          <a:xfrm rot="3925103">
            <a:off x="3404646" y="438924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87" name="テキスト ボックス 3086">
            <a:extLst>
              <a:ext uri="{FF2B5EF4-FFF2-40B4-BE49-F238E27FC236}">
                <a16:creationId xmlns:a16="http://schemas.microsoft.com/office/drawing/2014/main" id="{26E58FE1-3882-1669-6353-2BCE9B16DD61}"/>
              </a:ext>
            </a:extLst>
          </p:cNvPr>
          <p:cNvSpPr txBox="1"/>
          <p:nvPr/>
        </p:nvSpPr>
        <p:spPr>
          <a:xfrm rot="3925103">
            <a:off x="3728476" y="4621668"/>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88" name="テキスト ボックス 3087">
            <a:extLst>
              <a:ext uri="{FF2B5EF4-FFF2-40B4-BE49-F238E27FC236}">
                <a16:creationId xmlns:a16="http://schemas.microsoft.com/office/drawing/2014/main" id="{15C3B571-9934-94E1-AB1F-909CD7242A7F}"/>
              </a:ext>
            </a:extLst>
          </p:cNvPr>
          <p:cNvSpPr txBox="1"/>
          <p:nvPr/>
        </p:nvSpPr>
        <p:spPr>
          <a:xfrm rot="3925103">
            <a:off x="3852829" y="408271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89" name="テキスト ボックス 3088">
            <a:extLst>
              <a:ext uri="{FF2B5EF4-FFF2-40B4-BE49-F238E27FC236}">
                <a16:creationId xmlns:a16="http://schemas.microsoft.com/office/drawing/2014/main" id="{A2C1EAE5-E608-1AC9-F26B-C1627C018958}"/>
              </a:ext>
            </a:extLst>
          </p:cNvPr>
          <p:cNvSpPr txBox="1"/>
          <p:nvPr/>
        </p:nvSpPr>
        <p:spPr>
          <a:xfrm rot="3925103">
            <a:off x="3479273" y="468244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90" name="テキスト ボックス 3089">
            <a:extLst>
              <a:ext uri="{FF2B5EF4-FFF2-40B4-BE49-F238E27FC236}">
                <a16:creationId xmlns:a16="http://schemas.microsoft.com/office/drawing/2014/main" id="{93921881-398A-4039-A7C5-EE1170CC243E}"/>
              </a:ext>
            </a:extLst>
          </p:cNvPr>
          <p:cNvSpPr txBox="1"/>
          <p:nvPr/>
        </p:nvSpPr>
        <p:spPr>
          <a:xfrm rot="3925103">
            <a:off x="3768537" y="470404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91" name="テキスト ボックス 3090">
            <a:extLst>
              <a:ext uri="{FF2B5EF4-FFF2-40B4-BE49-F238E27FC236}">
                <a16:creationId xmlns:a16="http://schemas.microsoft.com/office/drawing/2014/main" id="{A379D6D7-6414-15E2-292D-955AB4123F6F}"/>
              </a:ext>
            </a:extLst>
          </p:cNvPr>
          <p:cNvSpPr txBox="1"/>
          <p:nvPr/>
        </p:nvSpPr>
        <p:spPr>
          <a:xfrm rot="3925103">
            <a:off x="3300493" y="479582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92" name="テキスト ボックス 3091">
            <a:extLst>
              <a:ext uri="{FF2B5EF4-FFF2-40B4-BE49-F238E27FC236}">
                <a16:creationId xmlns:a16="http://schemas.microsoft.com/office/drawing/2014/main" id="{658D5E87-3EEA-A869-892F-98201DC3D979}"/>
              </a:ext>
            </a:extLst>
          </p:cNvPr>
          <p:cNvSpPr txBox="1"/>
          <p:nvPr/>
        </p:nvSpPr>
        <p:spPr>
          <a:xfrm rot="3925103">
            <a:off x="3597987" y="4549366"/>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94" name="テキスト ボックス 3093">
            <a:extLst>
              <a:ext uri="{FF2B5EF4-FFF2-40B4-BE49-F238E27FC236}">
                <a16:creationId xmlns:a16="http://schemas.microsoft.com/office/drawing/2014/main" id="{9BB208EC-DF2B-5701-8267-91C6A466C2A3}"/>
              </a:ext>
            </a:extLst>
          </p:cNvPr>
          <p:cNvSpPr txBox="1"/>
          <p:nvPr/>
        </p:nvSpPr>
        <p:spPr>
          <a:xfrm rot="3925103">
            <a:off x="3332260" y="4483932"/>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95" name="テキスト ボックス 3094">
            <a:extLst>
              <a:ext uri="{FF2B5EF4-FFF2-40B4-BE49-F238E27FC236}">
                <a16:creationId xmlns:a16="http://schemas.microsoft.com/office/drawing/2014/main" id="{8DBD6ED4-C88A-52E5-42C5-47D5D6134905}"/>
              </a:ext>
            </a:extLst>
          </p:cNvPr>
          <p:cNvSpPr txBox="1"/>
          <p:nvPr/>
        </p:nvSpPr>
        <p:spPr>
          <a:xfrm>
            <a:off x="6247573" y="4460527"/>
            <a:ext cx="5668202" cy="1938992"/>
          </a:xfrm>
          <a:prstGeom prst="rect">
            <a:avLst/>
          </a:prstGeom>
          <a:noFill/>
        </p:spPr>
        <p:txBody>
          <a:bodyPr wrap="square" rtlCol="0">
            <a:spAutoFit/>
          </a:bodyPr>
          <a:lstStyle/>
          <a:p>
            <a:pPr marL="342900" indent="-342900" algn="l">
              <a:buFont typeface="Wingdings" panose="05000000000000000000" pitchFamily="2" charset="2"/>
              <a:buChar char="l"/>
            </a:pPr>
            <a:r>
              <a:rPr kumimoji="1" lang="ja-JP" altLang="en-US" sz="2000" dirty="0">
                <a:latin typeface="メイリオ" panose="020B0604030504040204" pitchFamily="50" charset="-128"/>
                <a:ea typeface="メイリオ" panose="020B0604030504040204" pitchFamily="50" charset="-128"/>
              </a:rPr>
              <a:t>ｎ次元空間なら、最大ｎ個の主成分ベクトルが引ける</a:t>
            </a:r>
            <a:endParaRPr kumimoji="1" lang="en-US" altLang="ja-JP" sz="20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000" dirty="0">
                <a:latin typeface="メイリオ" panose="020B0604030504040204" pitchFamily="50" charset="-128"/>
                <a:ea typeface="メイリオ" panose="020B0604030504040204" pitchFamily="50" charset="-128"/>
              </a:rPr>
              <a:t>第</a:t>
            </a:r>
            <a:r>
              <a:rPr kumimoji="1" lang="en-US" altLang="ja-JP" sz="2000" dirty="0">
                <a:latin typeface="メイリオ" panose="020B0604030504040204" pitchFamily="50" charset="-128"/>
                <a:ea typeface="メイリオ" panose="020B0604030504040204" pitchFamily="50" charset="-128"/>
              </a:rPr>
              <a:t>1</a:t>
            </a:r>
            <a:r>
              <a:rPr kumimoji="1" lang="ja-JP" altLang="en-US" sz="2000" dirty="0">
                <a:latin typeface="メイリオ" panose="020B0604030504040204" pitchFamily="50" charset="-128"/>
                <a:ea typeface="メイリオ" panose="020B0604030504040204" pitchFamily="50" charset="-128"/>
              </a:rPr>
              <a:t>主成分から第ｎ主成分ベクトルまで徐々に射影した点の分散が小さくなる</a:t>
            </a:r>
            <a:endParaRPr kumimoji="1" lang="en-US" altLang="ja-JP" sz="20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000" b="1" dirty="0">
                <a:latin typeface="メイリオ" panose="020B0604030504040204" pitchFamily="50" charset="-128"/>
                <a:ea typeface="メイリオ" panose="020B0604030504040204" pitchFamily="50" charset="-128"/>
              </a:rPr>
              <a:t>上位の主成分ほどデータの空間上の散らばりを良く近似</a:t>
            </a:r>
          </a:p>
        </p:txBody>
      </p:sp>
      <p:sp>
        <p:nvSpPr>
          <p:cNvPr id="3096" name="テキスト ボックス 3095">
            <a:extLst>
              <a:ext uri="{FF2B5EF4-FFF2-40B4-BE49-F238E27FC236}">
                <a16:creationId xmlns:a16="http://schemas.microsoft.com/office/drawing/2014/main" id="{127CFEF2-6AF9-0048-DC54-959905BCE61E}"/>
              </a:ext>
            </a:extLst>
          </p:cNvPr>
          <p:cNvSpPr txBox="1"/>
          <p:nvPr/>
        </p:nvSpPr>
        <p:spPr>
          <a:xfrm>
            <a:off x="6124785" y="3478444"/>
            <a:ext cx="3416320" cy="523220"/>
          </a:xfrm>
          <a:prstGeom prst="rect">
            <a:avLst/>
          </a:prstGeom>
          <a:noFill/>
        </p:spPr>
        <p:txBody>
          <a:bodyPr wrap="none" rtlCol="0">
            <a:spAutoFit/>
          </a:bodyPr>
          <a:lstStyle/>
          <a:p>
            <a:pPr algn="l"/>
            <a:r>
              <a:rPr kumimoji="1" lang="ja-JP" altLang="en-US" sz="2800" dirty="0">
                <a:latin typeface="メイリオ" panose="020B0604030504040204" pitchFamily="50" charset="-128"/>
                <a:ea typeface="メイリオ" panose="020B0604030504040204" pitchFamily="50" charset="-128"/>
              </a:rPr>
              <a:t>ｎ次元空間ならば。</a:t>
            </a:r>
          </a:p>
        </p:txBody>
      </p:sp>
      <p:cxnSp>
        <p:nvCxnSpPr>
          <p:cNvPr id="3097" name="直線矢印コネクタ 3096">
            <a:extLst>
              <a:ext uri="{FF2B5EF4-FFF2-40B4-BE49-F238E27FC236}">
                <a16:creationId xmlns:a16="http://schemas.microsoft.com/office/drawing/2014/main" id="{9F50B514-36F9-6264-F4C2-F1675CD85DC3}"/>
              </a:ext>
            </a:extLst>
          </p:cNvPr>
          <p:cNvCxnSpPr>
            <a:cxnSpLocks/>
          </p:cNvCxnSpPr>
          <p:nvPr/>
        </p:nvCxnSpPr>
        <p:spPr>
          <a:xfrm flipH="1" flipV="1">
            <a:off x="3044916" y="3859746"/>
            <a:ext cx="1010058" cy="1943239"/>
          </a:xfrm>
          <a:prstGeom prst="straightConnector1">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101" name="直線矢印コネクタ 3100">
            <a:extLst>
              <a:ext uri="{FF2B5EF4-FFF2-40B4-BE49-F238E27FC236}">
                <a16:creationId xmlns:a16="http://schemas.microsoft.com/office/drawing/2014/main" id="{D7D4E676-96E1-A8EC-8BB0-6BBB0B7EFE22}"/>
              </a:ext>
            </a:extLst>
          </p:cNvPr>
          <p:cNvCxnSpPr>
            <a:cxnSpLocks/>
          </p:cNvCxnSpPr>
          <p:nvPr/>
        </p:nvCxnSpPr>
        <p:spPr>
          <a:xfrm flipV="1">
            <a:off x="3278981" y="4289565"/>
            <a:ext cx="615469" cy="1123329"/>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9" name="矢印: 右 48">
            <a:extLst>
              <a:ext uri="{FF2B5EF4-FFF2-40B4-BE49-F238E27FC236}">
                <a16:creationId xmlns:a16="http://schemas.microsoft.com/office/drawing/2014/main" id="{93D3A676-AB18-1B0C-0320-DE79DD05D058}"/>
              </a:ext>
            </a:extLst>
          </p:cNvPr>
          <p:cNvSpPr/>
          <p:nvPr/>
        </p:nvSpPr>
        <p:spPr>
          <a:xfrm rot="19874238">
            <a:off x="1905075" y="4775914"/>
            <a:ext cx="3389579" cy="225476"/>
          </a:xfrm>
          <a:prstGeom prst="rightArrow">
            <a:avLst>
              <a:gd name="adj1" fmla="val 50000"/>
              <a:gd name="adj2" fmla="val 126446"/>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8CDE6BCD-7450-DDD7-9026-097044E28904}"/>
              </a:ext>
            </a:extLst>
          </p:cNvPr>
          <p:cNvSpPr txBox="1"/>
          <p:nvPr/>
        </p:nvSpPr>
        <p:spPr>
          <a:xfrm>
            <a:off x="2337030" y="2817806"/>
            <a:ext cx="141577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カラメル</a:t>
            </a:r>
          </a:p>
        </p:txBody>
      </p:sp>
      <p:sp>
        <p:nvSpPr>
          <p:cNvPr id="5" name="テキスト ボックス 4">
            <a:extLst>
              <a:ext uri="{FF2B5EF4-FFF2-40B4-BE49-F238E27FC236}">
                <a16:creationId xmlns:a16="http://schemas.microsoft.com/office/drawing/2014/main" id="{EEC531A1-B938-37D3-DC58-668F5C8939B1}"/>
              </a:ext>
            </a:extLst>
          </p:cNvPr>
          <p:cNvSpPr txBox="1"/>
          <p:nvPr/>
        </p:nvSpPr>
        <p:spPr>
          <a:xfrm>
            <a:off x="4524024" y="6197491"/>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カスタード</a:t>
            </a:r>
          </a:p>
        </p:txBody>
      </p:sp>
      <p:sp>
        <p:nvSpPr>
          <p:cNvPr id="6" name="テキスト ボックス 5">
            <a:extLst>
              <a:ext uri="{FF2B5EF4-FFF2-40B4-BE49-F238E27FC236}">
                <a16:creationId xmlns:a16="http://schemas.microsoft.com/office/drawing/2014/main" id="{7824199E-A30D-E3D4-46DA-A2C5824E3BDB}"/>
              </a:ext>
            </a:extLst>
          </p:cNvPr>
          <p:cNvSpPr txBox="1"/>
          <p:nvPr/>
        </p:nvSpPr>
        <p:spPr>
          <a:xfrm>
            <a:off x="662539" y="6305611"/>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生クリーム</a:t>
            </a:r>
          </a:p>
        </p:txBody>
      </p:sp>
      <p:sp>
        <p:nvSpPr>
          <p:cNvPr id="8" name="テキスト ボックス 7">
            <a:extLst>
              <a:ext uri="{FF2B5EF4-FFF2-40B4-BE49-F238E27FC236}">
                <a16:creationId xmlns:a16="http://schemas.microsoft.com/office/drawing/2014/main" id="{A577E386-7E0F-80DF-A85C-44DDD35EDEF5}"/>
              </a:ext>
            </a:extLst>
          </p:cNvPr>
          <p:cNvSpPr txBox="1"/>
          <p:nvPr/>
        </p:nvSpPr>
        <p:spPr>
          <a:xfrm>
            <a:off x="5085864" y="3859746"/>
            <a:ext cx="764953"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PC1</a:t>
            </a:r>
            <a:endParaRPr kumimoji="1" lang="ja-JP" altLang="en-US" sz="2400" dirty="0">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5B897646-1217-1313-061A-E1C36C2A5AF8}"/>
              </a:ext>
            </a:extLst>
          </p:cNvPr>
          <p:cNvSpPr txBox="1"/>
          <p:nvPr/>
        </p:nvSpPr>
        <p:spPr>
          <a:xfrm>
            <a:off x="2348737" y="3542214"/>
            <a:ext cx="764953"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PC2</a:t>
            </a:r>
            <a:endParaRPr kumimoji="1" lang="ja-JP" altLang="en-US" sz="2400" dirty="0">
              <a:latin typeface="メイリオ" panose="020B0604030504040204" pitchFamily="50" charset="-128"/>
              <a:ea typeface="メイリオ" panose="020B0604030504040204" pitchFamily="50" charset="-128"/>
            </a:endParaRPr>
          </a:p>
        </p:txBody>
      </p:sp>
      <p:sp>
        <p:nvSpPr>
          <p:cNvPr id="11" name="テキスト ボックス 10">
            <a:extLst>
              <a:ext uri="{FF2B5EF4-FFF2-40B4-BE49-F238E27FC236}">
                <a16:creationId xmlns:a16="http://schemas.microsoft.com/office/drawing/2014/main" id="{C6EC3B42-CBF6-E2F5-8134-F7D445A39795}"/>
              </a:ext>
            </a:extLst>
          </p:cNvPr>
          <p:cNvSpPr txBox="1"/>
          <p:nvPr/>
        </p:nvSpPr>
        <p:spPr>
          <a:xfrm>
            <a:off x="3534432" y="3801408"/>
            <a:ext cx="764953"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PC3</a:t>
            </a:r>
            <a:endParaRPr kumimoji="1" lang="ja-JP" altLang="en-US" sz="2400" dirty="0">
              <a:latin typeface="メイリオ" panose="020B0604030504040204" pitchFamily="50" charset="-128"/>
              <a:ea typeface="メイリオ" panose="020B0604030504040204" pitchFamily="50" charset="-128"/>
            </a:endParaRPr>
          </a:p>
        </p:txBody>
      </p:sp>
      <p:sp>
        <p:nvSpPr>
          <p:cNvPr id="12" name="テキスト ボックス 11">
            <a:extLst>
              <a:ext uri="{FF2B5EF4-FFF2-40B4-BE49-F238E27FC236}">
                <a16:creationId xmlns:a16="http://schemas.microsoft.com/office/drawing/2014/main" id="{961A393D-AA7A-5FDF-6B8E-7AC23F4F40BD}"/>
              </a:ext>
            </a:extLst>
          </p:cNvPr>
          <p:cNvSpPr txBox="1"/>
          <p:nvPr/>
        </p:nvSpPr>
        <p:spPr>
          <a:xfrm>
            <a:off x="508056" y="2192256"/>
            <a:ext cx="560602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データの分散方向：</a:t>
            </a:r>
            <a:r>
              <a:rPr kumimoji="1" lang="en-US" altLang="ja-JP" sz="2400" dirty="0">
                <a:latin typeface="メイリオ" panose="020B0604030504040204" pitchFamily="50" charset="-128"/>
                <a:ea typeface="メイリオ" panose="020B0604030504040204" pitchFamily="50" charset="-128"/>
              </a:rPr>
              <a:t>PC1 &gt; PC2 &gt; PC3</a:t>
            </a:r>
            <a:endParaRPr kumimoji="1" lang="ja-JP" altLang="en-US" sz="2400" dirty="0">
              <a:latin typeface="メイリオ" panose="020B0604030504040204" pitchFamily="50" charset="-128"/>
              <a:ea typeface="メイリオ" panose="020B0604030504040204" pitchFamily="50" charset="-128"/>
            </a:endParaRPr>
          </a:p>
        </p:txBody>
      </p:sp>
      <p:sp>
        <p:nvSpPr>
          <p:cNvPr id="14" name="テキスト ボックス 13">
            <a:extLst>
              <a:ext uri="{FF2B5EF4-FFF2-40B4-BE49-F238E27FC236}">
                <a16:creationId xmlns:a16="http://schemas.microsoft.com/office/drawing/2014/main" id="{A17EDE7F-FD0B-D5CD-514B-3B4EE1F5FACE}"/>
              </a:ext>
            </a:extLst>
          </p:cNvPr>
          <p:cNvSpPr txBox="1"/>
          <p:nvPr/>
        </p:nvSpPr>
        <p:spPr>
          <a:xfrm>
            <a:off x="6137917" y="3944233"/>
            <a:ext cx="6115777"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データの分散方向：</a:t>
            </a:r>
            <a:r>
              <a:rPr kumimoji="1" lang="en-US" altLang="ja-JP" sz="2400" dirty="0">
                <a:latin typeface="メイリオ" panose="020B0604030504040204" pitchFamily="50" charset="-128"/>
                <a:ea typeface="メイリオ" panose="020B0604030504040204" pitchFamily="50" charset="-128"/>
              </a:rPr>
              <a:t>PC1 &gt; PC2 .. &gt; </a:t>
            </a:r>
            <a:r>
              <a:rPr kumimoji="1" lang="en-US" altLang="ja-JP" sz="2400" dirty="0" err="1">
                <a:latin typeface="メイリオ" panose="020B0604030504040204" pitchFamily="50" charset="-128"/>
                <a:ea typeface="メイリオ" panose="020B0604030504040204" pitchFamily="50" charset="-128"/>
              </a:rPr>
              <a:t>PCn</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8177562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AC608F83-B494-26FA-2C81-9CC84282C423}"/>
              </a:ext>
            </a:extLst>
          </p:cNvPr>
          <p:cNvSpPr txBox="1"/>
          <p:nvPr/>
        </p:nvSpPr>
        <p:spPr>
          <a:xfrm>
            <a:off x="278697" y="138739"/>
            <a:ext cx="4288353"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主成分ベクトルの実装</a:t>
            </a:r>
          </a:p>
        </p:txBody>
      </p:sp>
      <p:pic>
        <p:nvPicPr>
          <p:cNvPr id="5" name="図 4">
            <a:extLst>
              <a:ext uri="{FF2B5EF4-FFF2-40B4-BE49-F238E27FC236}">
                <a16:creationId xmlns:a16="http://schemas.microsoft.com/office/drawing/2014/main" id="{BED93CA3-2D92-AD78-BA8E-9F78D89F380C}"/>
              </a:ext>
            </a:extLst>
          </p:cNvPr>
          <p:cNvPicPr>
            <a:picLocks noChangeAspect="1"/>
          </p:cNvPicPr>
          <p:nvPr/>
        </p:nvPicPr>
        <p:blipFill>
          <a:blip r:embed="rId2"/>
          <a:stretch>
            <a:fillRect/>
          </a:stretch>
        </p:blipFill>
        <p:spPr>
          <a:xfrm>
            <a:off x="5948624" y="2530784"/>
            <a:ext cx="5641168" cy="4301964"/>
          </a:xfrm>
          <a:prstGeom prst="rect">
            <a:avLst/>
          </a:prstGeom>
        </p:spPr>
      </p:pic>
      <p:pic>
        <p:nvPicPr>
          <p:cNvPr id="6" name="図 5">
            <a:extLst>
              <a:ext uri="{FF2B5EF4-FFF2-40B4-BE49-F238E27FC236}">
                <a16:creationId xmlns:a16="http://schemas.microsoft.com/office/drawing/2014/main" id="{EC92F8EF-7B6D-218F-BFE8-28DBEED04252}"/>
              </a:ext>
            </a:extLst>
          </p:cNvPr>
          <p:cNvPicPr>
            <a:picLocks noChangeAspect="1"/>
          </p:cNvPicPr>
          <p:nvPr/>
        </p:nvPicPr>
        <p:blipFill>
          <a:blip r:embed="rId3"/>
          <a:stretch>
            <a:fillRect/>
          </a:stretch>
        </p:blipFill>
        <p:spPr>
          <a:xfrm>
            <a:off x="5182293" y="1062629"/>
            <a:ext cx="6065162" cy="1468155"/>
          </a:xfrm>
          <a:prstGeom prst="rect">
            <a:avLst/>
          </a:prstGeom>
        </p:spPr>
      </p:pic>
      <p:sp>
        <p:nvSpPr>
          <p:cNvPr id="7" name="テキスト ボックス 6">
            <a:extLst>
              <a:ext uri="{FF2B5EF4-FFF2-40B4-BE49-F238E27FC236}">
                <a16:creationId xmlns:a16="http://schemas.microsoft.com/office/drawing/2014/main" id="{1EC192C1-5070-CA1D-6ABB-B87264892241}"/>
              </a:ext>
            </a:extLst>
          </p:cNvPr>
          <p:cNvSpPr txBox="1"/>
          <p:nvPr/>
        </p:nvSpPr>
        <p:spPr>
          <a:xfrm>
            <a:off x="278697" y="1175011"/>
            <a:ext cx="406220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データセット：</a:t>
            </a:r>
            <a:r>
              <a:rPr kumimoji="1" lang="en-US" altLang="ja-JP" sz="2400" dirty="0">
                <a:latin typeface="メイリオ" panose="020B0604030504040204" pitchFamily="50" charset="-128"/>
                <a:ea typeface="メイリオ" panose="020B0604030504040204" pitchFamily="50" charset="-128"/>
              </a:rPr>
              <a:t>toydata.csv</a:t>
            </a:r>
            <a:endParaRPr kumimoji="1" lang="ja-JP" altLang="en-US" sz="2400" dirty="0">
              <a:latin typeface="メイリオ" panose="020B0604030504040204" pitchFamily="50" charset="-128"/>
              <a:ea typeface="メイリオ" panose="020B0604030504040204" pitchFamily="50" charset="-128"/>
            </a:endParaRPr>
          </a:p>
        </p:txBody>
      </p:sp>
      <p:sp>
        <p:nvSpPr>
          <p:cNvPr id="8" name="テキスト ボックス 7">
            <a:extLst>
              <a:ext uri="{FF2B5EF4-FFF2-40B4-BE49-F238E27FC236}">
                <a16:creationId xmlns:a16="http://schemas.microsoft.com/office/drawing/2014/main" id="{0B642CE8-D079-788E-43A2-7D96C40F974B}"/>
              </a:ext>
            </a:extLst>
          </p:cNvPr>
          <p:cNvSpPr txBox="1"/>
          <p:nvPr/>
        </p:nvSpPr>
        <p:spPr>
          <a:xfrm>
            <a:off x="2344967" y="1636676"/>
            <a:ext cx="2222083" cy="830997"/>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ラベル：</a:t>
            </a:r>
            <a:r>
              <a:rPr kumimoji="1" lang="en-US" altLang="ja-JP" sz="2400" dirty="0">
                <a:latin typeface="メイリオ" panose="020B0604030504040204" pitchFamily="50" charset="-128"/>
                <a:ea typeface="メイリオ" panose="020B0604030504040204" pitchFamily="50" charset="-128"/>
              </a:rPr>
              <a:t>3</a:t>
            </a:r>
            <a:r>
              <a:rPr kumimoji="1" lang="ja-JP" altLang="en-US" sz="2400" dirty="0">
                <a:latin typeface="メイリオ" panose="020B0604030504040204" pitchFamily="50" charset="-128"/>
                <a:ea typeface="メイリオ" panose="020B0604030504040204" pitchFamily="50" charset="-128"/>
              </a:rPr>
              <a:t>種類</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特徴量：</a:t>
            </a:r>
            <a:r>
              <a:rPr kumimoji="1" lang="en-US" altLang="ja-JP" sz="2400" dirty="0">
                <a:latin typeface="メイリオ" panose="020B0604030504040204" pitchFamily="50" charset="-128"/>
                <a:ea typeface="メイリオ" panose="020B0604030504040204" pitchFamily="50" charset="-128"/>
              </a:rPr>
              <a:t>4</a:t>
            </a:r>
            <a:r>
              <a:rPr kumimoji="1" lang="ja-JP" altLang="en-US" sz="2400" dirty="0">
                <a:latin typeface="メイリオ" panose="020B0604030504040204" pitchFamily="50" charset="-128"/>
                <a:ea typeface="メイリオ" panose="020B0604030504040204" pitchFamily="50" charset="-128"/>
              </a:rPr>
              <a:t>次元</a:t>
            </a:r>
          </a:p>
        </p:txBody>
      </p:sp>
      <p:sp>
        <p:nvSpPr>
          <p:cNvPr id="9" name="テキスト ボックス 8">
            <a:extLst>
              <a:ext uri="{FF2B5EF4-FFF2-40B4-BE49-F238E27FC236}">
                <a16:creationId xmlns:a16="http://schemas.microsoft.com/office/drawing/2014/main" id="{B4E46AA2-A3BB-20FE-A993-B712CB0A001F}"/>
              </a:ext>
            </a:extLst>
          </p:cNvPr>
          <p:cNvSpPr txBox="1"/>
          <p:nvPr/>
        </p:nvSpPr>
        <p:spPr>
          <a:xfrm>
            <a:off x="278697" y="2644170"/>
            <a:ext cx="5539299" cy="2308324"/>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カスタード</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カラメル平面上にデータをプロット（実際は</a:t>
            </a:r>
            <a:r>
              <a:rPr kumimoji="1" lang="en-US" altLang="ja-JP" sz="2400" dirty="0">
                <a:latin typeface="メイリオ" panose="020B0604030504040204" pitchFamily="50" charset="-128"/>
                <a:ea typeface="メイリオ" panose="020B0604030504040204" pitchFamily="50" charset="-128"/>
              </a:rPr>
              <a:t>4</a:t>
            </a:r>
            <a:r>
              <a:rPr kumimoji="1" lang="ja-JP" altLang="en-US" sz="2400" dirty="0">
                <a:latin typeface="メイリオ" panose="020B0604030504040204" pitchFamily="50" charset="-128"/>
                <a:ea typeface="メイリオ" panose="020B0604030504040204" pitchFamily="50" charset="-128"/>
              </a:rPr>
              <a:t>次元空間）</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主成分ベクトルを引く</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PC1</a:t>
            </a:r>
            <a:r>
              <a:rPr kumimoji="1" lang="ja-JP" altLang="en-US" sz="2400" dirty="0">
                <a:latin typeface="メイリオ" panose="020B0604030504040204" pitchFamily="50" charset="-128"/>
                <a:ea typeface="メイリオ" panose="020B0604030504040204" pitchFamily="50" charset="-128"/>
              </a:rPr>
              <a:t>がデータの分散最大化方向を向いている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PC1 &gt; PC2 &gt; PC3 &gt; PC4</a:t>
            </a:r>
            <a:endParaRPr kumimoji="1" lang="ja-JP" altLang="en-US" sz="2400" dirty="0">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F43A5E87-D6AC-83D0-6C11-935E1CC1E036}"/>
              </a:ext>
            </a:extLst>
          </p:cNvPr>
          <p:cNvSpPr txBox="1"/>
          <p:nvPr/>
        </p:nvSpPr>
        <p:spPr>
          <a:xfrm>
            <a:off x="278697" y="5240775"/>
            <a:ext cx="3230821"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toydata_pcVector.py</a:t>
            </a:r>
            <a:endParaRPr kumimoji="1" lang="ja-JP" altLang="en-US" sz="2400" dirty="0">
              <a:latin typeface="メイリオ" panose="020B0604030504040204" pitchFamily="50" charset="-128"/>
              <a:ea typeface="メイリオ" panose="020B0604030504040204" pitchFamily="50" charset="-128"/>
            </a:endParaRPr>
          </a:p>
        </p:txBody>
      </p:sp>
      <p:sp>
        <p:nvSpPr>
          <p:cNvPr id="2" name="テキスト ボックス 1">
            <a:extLst>
              <a:ext uri="{FF2B5EF4-FFF2-40B4-BE49-F238E27FC236}">
                <a16:creationId xmlns:a16="http://schemas.microsoft.com/office/drawing/2014/main" id="{EF4FB24E-72B6-E096-B484-A62F3E20C42F}"/>
              </a:ext>
            </a:extLst>
          </p:cNvPr>
          <p:cNvSpPr txBox="1"/>
          <p:nvPr/>
        </p:nvSpPr>
        <p:spPr>
          <a:xfrm>
            <a:off x="345233" y="629182"/>
            <a:ext cx="10656122" cy="830997"/>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hlinkClick r:id="rId4"/>
              </a:rPr>
              <a:t>https://github.com/ueharaLab/NLP_6-PCA/blob/main/pca_vector.md</a:t>
            </a:r>
            <a:endParaRPr kumimoji="1" lang="en-US" altLang="ja-JP"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2656009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7C3630EE-06BF-4654-85F2-FEE3E84A48A3}"/>
              </a:ext>
            </a:extLst>
          </p:cNvPr>
          <p:cNvPicPr>
            <a:picLocks noChangeAspect="1"/>
          </p:cNvPicPr>
          <p:nvPr/>
        </p:nvPicPr>
        <p:blipFill>
          <a:blip r:embed="rId2"/>
          <a:stretch>
            <a:fillRect/>
          </a:stretch>
        </p:blipFill>
        <p:spPr>
          <a:xfrm rot="2698143">
            <a:off x="7309760" y="3917674"/>
            <a:ext cx="3004223" cy="2717693"/>
          </a:xfrm>
          <a:prstGeom prst="rect">
            <a:avLst/>
          </a:prstGeom>
        </p:spPr>
      </p:pic>
      <p:sp>
        <p:nvSpPr>
          <p:cNvPr id="13" name="テキスト ボックス 12">
            <a:extLst>
              <a:ext uri="{FF2B5EF4-FFF2-40B4-BE49-F238E27FC236}">
                <a16:creationId xmlns:a16="http://schemas.microsoft.com/office/drawing/2014/main" id="{906DE3B0-18E7-469D-8D5C-8FFB149832E9}"/>
              </a:ext>
            </a:extLst>
          </p:cNvPr>
          <p:cNvSpPr txBox="1"/>
          <p:nvPr/>
        </p:nvSpPr>
        <p:spPr>
          <a:xfrm>
            <a:off x="220006" y="237543"/>
            <a:ext cx="10943293" cy="1077218"/>
          </a:xfrm>
          <a:prstGeom prst="rect">
            <a:avLst/>
          </a:prstGeom>
          <a:noFill/>
        </p:spPr>
        <p:txBody>
          <a:bodyPr wrap="square" rtlCol="0">
            <a:spAutoFit/>
          </a:bodyPr>
          <a:lstStyle/>
          <a:p>
            <a:pPr algn="l"/>
            <a:r>
              <a:rPr kumimoji="1" lang="ja-JP" altLang="en-US" sz="3200" b="1" dirty="0">
                <a:latin typeface="メイリオ" panose="020B0604030504040204" pitchFamily="50" charset="-128"/>
                <a:ea typeface="メイリオ" panose="020B0604030504040204" pitchFamily="50" charset="-128"/>
              </a:rPr>
              <a:t>第</a:t>
            </a:r>
            <a:r>
              <a:rPr kumimoji="1" lang="en-US" altLang="ja-JP" sz="3200" b="1" dirty="0">
                <a:latin typeface="メイリオ" panose="020B0604030504040204" pitchFamily="50" charset="-128"/>
                <a:ea typeface="メイリオ" panose="020B0604030504040204" pitchFamily="50" charset="-128"/>
              </a:rPr>
              <a:t>1,2</a:t>
            </a:r>
            <a:r>
              <a:rPr kumimoji="1" lang="ja-JP" altLang="en-US" sz="3200" b="1" dirty="0">
                <a:latin typeface="メイリオ" panose="020B0604030504040204" pitchFamily="50" charset="-128"/>
                <a:ea typeface="メイリオ" panose="020B0604030504040204" pitchFamily="50" charset="-128"/>
              </a:rPr>
              <a:t>主成分ベクトルを</a:t>
            </a:r>
            <a:r>
              <a:rPr kumimoji="1" lang="en-US" altLang="ja-JP" sz="3200" b="1" dirty="0" err="1">
                <a:latin typeface="メイリオ" panose="020B0604030504040204" pitchFamily="50" charset="-128"/>
                <a:ea typeface="メイリオ" panose="020B0604030504040204" pitchFamily="50" charset="-128"/>
              </a:rPr>
              <a:t>x,y</a:t>
            </a:r>
            <a:r>
              <a:rPr kumimoji="1" lang="ja-JP" altLang="en-US" sz="3200" b="1" dirty="0">
                <a:latin typeface="メイリオ" panose="020B0604030504040204" pitchFamily="50" charset="-128"/>
                <a:ea typeface="メイリオ" panose="020B0604030504040204" pitchFamily="50" charset="-128"/>
              </a:rPr>
              <a:t>軸にする（回転する）と主成分平面ができあがる</a:t>
            </a:r>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088DA6BD-4E90-4A4D-A01F-35342C23C0A4}"/>
                  </a:ext>
                </a:extLst>
              </p:cNvPr>
              <p:cNvSpPr txBox="1"/>
              <p:nvPr/>
            </p:nvSpPr>
            <p:spPr>
              <a:xfrm>
                <a:off x="509444" y="1252551"/>
                <a:ext cx="11593285" cy="1588576"/>
              </a:xfrm>
              <a:prstGeom prst="rect">
                <a:avLst/>
              </a:prstGeom>
              <a:noFill/>
            </p:spPr>
            <p:txBody>
              <a:bodyPr wrap="square" lIns="0" tIns="0" rIns="0" bIns="0" rtlCol="0">
                <a:spAutoFit/>
              </a:bodyPr>
              <a:lstStyle/>
              <a:p>
                <a:pPr marL="457200" indent="-457200">
                  <a:buFont typeface="+mj-lt"/>
                  <a:buAutoNum type="arabicPeriod"/>
                </a:pPr>
                <a:r>
                  <a:rPr kumimoji="1" lang="ja-JP" altLang="en-US" sz="2000" dirty="0">
                    <a:ea typeface="メイリオ" panose="020B0604030504040204" pitchFamily="50" charset="-128"/>
                  </a:rPr>
                  <a:t>第</a:t>
                </a:r>
                <a14:m>
                  <m:oMath xmlns:m="http://schemas.openxmlformats.org/officeDocument/2006/math">
                    <m:r>
                      <a:rPr kumimoji="1" lang="en-US" altLang="ja-JP" sz="2000" b="0" i="0" smtClean="0">
                        <a:latin typeface="Cambria Math" panose="02040503050406030204" pitchFamily="18" charset="0"/>
                        <a:ea typeface="メイリオ" panose="020B0604030504040204" pitchFamily="50" charset="-128"/>
                      </a:rPr>
                      <m:t>1</m:t>
                    </m:r>
                    <m:r>
                      <a:rPr kumimoji="1" lang="ja-JP" altLang="en-US" sz="2000" i="1">
                        <a:latin typeface="Cambria Math" panose="02040503050406030204" pitchFamily="18" charset="0"/>
                        <a:ea typeface="メイリオ" panose="020B0604030504040204" pitchFamily="50" charset="-128"/>
                      </a:rPr>
                      <m:t>主成分を</m:t>
                    </m:r>
                    <m:r>
                      <a:rPr kumimoji="1" lang="en-US" altLang="ja-JP" sz="2000" b="0" i="1" smtClean="0">
                        <a:latin typeface="Cambria Math" panose="02040503050406030204" pitchFamily="18" charset="0"/>
                        <a:ea typeface="メイリオ" panose="020B0604030504040204" pitchFamily="50" charset="-128"/>
                      </a:rPr>
                      <m:t>𝑥</m:t>
                    </m:r>
                    <m:r>
                      <a:rPr kumimoji="1" lang="ja-JP" altLang="en-US" sz="2000" i="1">
                        <a:latin typeface="Cambria Math" panose="02040503050406030204" pitchFamily="18" charset="0"/>
                        <a:ea typeface="メイリオ" panose="020B0604030504040204" pitchFamily="50" charset="-128"/>
                      </a:rPr>
                      <m:t>軸</m:t>
                    </m:r>
                    <m:r>
                      <a:rPr kumimoji="1" lang="ja-JP" altLang="en-US" sz="2000" i="1" dirty="0">
                        <a:latin typeface="Cambria Math" panose="02040503050406030204" pitchFamily="18" charset="0"/>
                        <a:ea typeface="メイリオ" panose="020B0604030504040204" pitchFamily="50" charset="-128"/>
                      </a:rPr>
                      <m:t>に回転すると</m:t>
                    </m:r>
                  </m:oMath>
                </a14:m>
                <a:r>
                  <a:rPr kumimoji="1" lang="ja-JP" altLang="en-US" sz="2000" dirty="0">
                    <a:latin typeface="メイリオ" panose="020B0604030504040204" pitchFamily="50" charset="-128"/>
                    <a:ea typeface="メイリオ" panose="020B0604030504040204" pitchFamily="50" charset="-128"/>
                  </a:rPr>
                  <a:t>、</a:t>
                </a:r>
                <a:r>
                  <a:rPr kumimoji="1" lang="en-US" altLang="ja-JP" sz="2000" dirty="0">
                    <a:ea typeface="メイリオ" panose="020B0604030504040204" pitchFamily="50" charset="-128"/>
                  </a:rPr>
                  <a:t> </a:t>
                </a:r>
                <a14:m>
                  <m:oMath xmlns:m="http://schemas.openxmlformats.org/officeDocument/2006/math">
                    <m:r>
                      <a:rPr kumimoji="1" lang="ja-JP" altLang="en-US" sz="2000" i="1" dirty="0">
                        <a:latin typeface="Cambria Math" panose="02040503050406030204" pitchFamily="18" charset="0"/>
                        <a:ea typeface="メイリオ" panose="020B0604030504040204" pitchFamily="50" charset="-128"/>
                      </a:rPr>
                      <m:t>第</m:t>
                    </m:r>
                    <m:r>
                      <a:rPr kumimoji="1" lang="en-US" altLang="ja-JP" sz="2000" i="1" dirty="0">
                        <a:latin typeface="Cambria Math" panose="02040503050406030204" pitchFamily="18" charset="0"/>
                        <a:ea typeface="メイリオ" panose="020B0604030504040204" pitchFamily="50" charset="-128"/>
                      </a:rPr>
                      <m:t>2</m:t>
                    </m:r>
                    <m:r>
                      <a:rPr kumimoji="1" lang="ja-JP" altLang="en-US" sz="2000" i="1" dirty="0">
                        <a:latin typeface="Cambria Math" panose="02040503050406030204" pitchFamily="18" charset="0"/>
                        <a:ea typeface="メイリオ" panose="020B0604030504040204" pitchFamily="50" charset="-128"/>
                      </a:rPr>
                      <m:t>主成分が</m:t>
                    </m:r>
                    <m:r>
                      <a:rPr kumimoji="1" lang="en-US" altLang="ja-JP" sz="2000" b="0" i="1" dirty="0" smtClean="0">
                        <a:latin typeface="Cambria Math" panose="02040503050406030204" pitchFamily="18" charset="0"/>
                        <a:ea typeface="メイリオ" panose="020B0604030504040204" pitchFamily="50" charset="-128"/>
                      </a:rPr>
                      <m:t>𝑦</m:t>
                    </m:r>
                  </m:oMath>
                </a14:m>
                <a:r>
                  <a:rPr kumimoji="1" lang="ja-JP" altLang="en-US" sz="2000" dirty="0">
                    <a:latin typeface="メイリオ" panose="020B0604030504040204" pitchFamily="50" charset="-128"/>
                    <a:ea typeface="メイリオ" panose="020B0604030504040204" pitchFamily="50" charset="-128"/>
                  </a:rPr>
                  <a:t>軸になる（直交するので）。この平面が主成分平面</a:t>
                </a:r>
                <a:endParaRPr kumimoji="1" lang="en-US" altLang="ja-JP" sz="2000" dirty="0">
                  <a:latin typeface="メイリオ" panose="020B0604030504040204" pitchFamily="50" charset="-128"/>
                  <a:ea typeface="メイリオ" panose="020B0604030504040204" pitchFamily="50" charset="-128"/>
                </a:endParaRPr>
              </a:p>
              <a:p>
                <a:pPr marL="457200" indent="-457200">
                  <a:buFont typeface="+mj-lt"/>
                  <a:buAutoNum type="arabicPeriod"/>
                </a:pPr>
                <a14:m>
                  <m:oMath xmlns:m="http://schemas.openxmlformats.org/officeDocument/2006/math">
                    <m:r>
                      <a:rPr kumimoji="1" lang="en-US" altLang="ja-JP" sz="2000" b="0" i="1" smtClean="0">
                        <a:latin typeface="Cambria Math" panose="02040503050406030204" pitchFamily="18" charset="0"/>
                        <a:ea typeface="メイリオ" panose="020B0604030504040204" pitchFamily="50" charset="-128"/>
                      </a:rPr>
                      <m:t>𝑥</m:t>
                    </m:r>
                    <m:r>
                      <a:rPr kumimoji="1" lang="ja-JP" altLang="en-US" sz="2000" i="1">
                        <a:latin typeface="Cambria Math" panose="02040503050406030204" pitchFamily="18" charset="0"/>
                        <a:ea typeface="メイリオ" panose="020B0604030504040204" pitchFamily="50" charset="-128"/>
                      </a:rPr>
                      <m:t>軸</m:t>
                    </m:r>
                    <m:r>
                      <a:rPr kumimoji="1" lang="en-US" altLang="ja-JP" sz="2000" b="0" i="1" dirty="0" smtClean="0">
                        <a:latin typeface="Cambria Math" panose="02040503050406030204" pitchFamily="18" charset="0"/>
                        <a:ea typeface="メイリオ" panose="020B0604030504040204" pitchFamily="50" charset="-128"/>
                      </a:rPr>
                      <m:t>𝑦</m:t>
                    </m:r>
                  </m:oMath>
                </a14:m>
                <a:r>
                  <a:rPr kumimoji="1" lang="ja-JP" altLang="en-US" sz="2000" dirty="0">
                    <a:latin typeface="メイリオ" panose="020B0604030504040204" pitchFamily="50" charset="-128"/>
                    <a:ea typeface="メイリオ" panose="020B0604030504040204" pitchFamily="50" charset="-128"/>
                  </a:rPr>
                  <a:t>軸を、</a:t>
                </a:r>
                <a:r>
                  <a:rPr kumimoji="1" lang="ja-JP" altLang="en-US" sz="2000" u="sng" dirty="0">
                    <a:latin typeface="メイリオ" panose="020B0604030504040204" pitchFamily="50" charset="-128"/>
                    <a:ea typeface="メイリオ" panose="020B0604030504040204" pitchFamily="50" charset="-128"/>
                  </a:rPr>
                  <a:t>第</a:t>
                </a:r>
                <a:r>
                  <a:rPr kumimoji="1" lang="en-US" altLang="ja-JP" sz="2000" u="sng" dirty="0">
                    <a:latin typeface="メイリオ" panose="020B0604030504040204" pitchFamily="50" charset="-128"/>
                    <a:ea typeface="メイリオ" panose="020B0604030504040204" pitchFamily="50" charset="-128"/>
                  </a:rPr>
                  <a:t>1</a:t>
                </a:r>
                <a:r>
                  <a:rPr kumimoji="1" lang="ja-JP" altLang="en-US" sz="2000" u="sng" dirty="0">
                    <a:latin typeface="メイリオ" panose="020B0604030504040204" pitchFamily="50" charset="-128"/>
                    <a:ea typeface="メイリオ" panose="020B0604030504040204" pitchFamily="50" charset="-128"/>
                  </a:rPr>
                  <a:t>主成分</a:t>
                </a:r>
                <a:r>
                  <a:rPr kumimoji="1" lang="en-US" altLang="ja-JP" sz="2000" u="sng" dirty="0">
                    <a:latin typeface="メイリオ" panose="020B0604030504040204" pitchFamily="50" charset="-128"/>
                    <a:ea typeface="メイリオ" panose="020B0604030504040204" pitchFamily="50" charset="-128"/>
                  </a:rPr>
                  <a:t>(PC1), </a:t>
                </a:r>
                <a:r>
                  <a:rPr kumimoji="1" lang="ja-JP" altLang="en-US" sz="2000" u="sng" dirty="0">
                    <a:latin typeface="メイリオ" panose="020B0604030504040204" pitchFamily="50" charset="-128"/>
                    <a:ea typeface="メイリオ" panose="020B0604030504040204" pitchFamily="50" charset="-128"/>
                  </a:rPr>
                  <a:t>第</a:t>
                </a:r>
                <a:r>
                  <a:rPr kumimoji="1" lang="en-US" altLang="ja-JP" sz="2000" u="sng" dirty="0">
                    <a:latin typeface="メイリオ" panose="020B0604030504040204" pitchFamily="50" charset="-128"/>
                    <a:ea typeface="メイリオ" panose="020B0604030504040204" pitchFamily="50" charset="-128"/>
                  </a:rPr>
                  <a:t>2</a:t>
                </a:r>
                <a:r>
                  <a:rPr kumimoji="1" lang="ja-JP" altLang="en-US" sz="2000" u="sng" dirty="0">
                    <a:latin typeface="メイリオ" panose="020B0604030504040204" pitchFamily="50" charset="-128"/>
                    <a:ea typeface="メイリオ" panose="020B0604030504040204" pitchFamily="50" charset="-128"/>
                  </a:rPr>
                  <a:t>主成分</a:t>
                </a:r>
                <a:r>
                  <a:rPr kumimoji="1" lang="en-US" altLang="ja-JP" sz="2000" u="sng" dirty="0">
                    <a:latin typeface="メイリオ" panose="020B0604030504040204" pitchFamily="50" charset="-128"/>
                    <a:ea typeface="メイリオ" panose="020B0604030504040204" pitchFamily="50" charset="-128"/>
                  </a:rPr>
                  <a:t>(PC2</a:t>
                </a:r>
                <a:r>
                  <a:rPr kumimoji="1" lang="ja-JP" altLang="en-US" sz="2000" u="sng" dirty="0">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呼ぶ（</a:t>
                </a:r>
                <a:r>
                  <a:rPr kumimoji="1" lang="en-US" altLang="ja-JP" sz="2000" dirty="0" err="1">
                    <a:latin typeface="メイリオ" panose="020B0604030504040204" pitchFamily="50" charset="-128"/>
                    <a:ea typeface="メイリオ" panose="020B0604030504040204" pitchFamily="50" charset="-128"/>
                  </a:rPr>
                  <a:t>PC:Principal</a:t>
                </a:r>
                <a:r>
                  <a:rPr kumimoji="1" lang="en-US" altLang="ja-JP" sz="2000" dirty="0">
                    <a:latin typeface="メイリオ" panose="020B0604030504040204" pitchFamily="50" charset="-128"/>
                    <a:ea typeface="メイリオ" panose="020B0604030504040204" pitchFamily="50" charset="-128"/>
                  </a:rPr>
                  <a:t> Component)</a:t>
                </a:r>
              </a:p>
              <a:p>
                <a:pPr marL="457200" indent="-457200">
                  <a:buFont typeface="+mj-lt"/>
                  <a:buAutoNum type="arabicPeriod"/>
                </a:pPr>
                <a:r>
                  <a:rPr kumimoji="1" lang="ja-JP" altLang="en-US" sz="2000" dirty="0">
                    <a:latin typeface="メイリオ" panose="020B0604030504040204" pitchFamily="50" charset="-128"/>
                    <a:ea typeface="メイリオ" panose="020B0604030504040204" pitchFamily="50" charset="-128"/>
                  </a:rPr>
                  <a:t>データ</a:t>
                </a:r>
                <a:r>
                  <a:rPr kumimoji="1" lang="ja-JP" altLang="en-US" sz="2000" dirty="0">
                    <a:solidFill>
                      <a:srgbClr val="FF0000"/>
                    </a:solidFill>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も</a:t>
                </a:r>
                <a14:m>
                  <m:oMath xmlns:m="http://schemas.openxmlformats.org/officeDocument/2006/math">
                    <m:r>
                      <a:rPr kumimoji="1" lang="en-US" altLang="ja-JP" sz="2000" b="0" i="1" smtClean="0">
                        <a:latin typeface="Cambria Math" panose="02040503050406030204" pitchFamily="18" charset="0"/>
                        <a:ea typeface="メイリオ" panose="020B0604030504040204" pitchFamily="50" charset="-128"/>
                      </a:rPr>
                      <m:t>𝑥</m:t>
                    </m:r>
                    <m:r>
                      <a:rPr kumimoji="1" lang="en-US" altLang="ja-JP" sz="2000" b="0" i="1" smtClean="0">
                        <a:latin typeface="Cambria Math" panose="02040503050406030204" pitchFamily="18" charset="0"/>
                        <a:ea typeface="メイリオ" panose="020B0604030504040204" pitchFamily="50" charset="-128"/>
                      </a:rPr>
                      <m:t>,</m:t>
                    </m:r>
                    <m:r>
                      <a:rPr kumimoji="1" lang="en-US" altLang="ja-JP" sz="2000" b="0" i="1" smtClean="0">
                        <a:latin typeface="Cambria Math" panose="02040503050406030204" pitchFamily="18" charset="0"/>
                        <a:ea typeface="メイリオ" panose="020B0604030504040204" pitchFamily="50" charset="-128"/>
                      </a:rPr>
                      <m:t>𝑦</m:t>
                    </m:r>
                  </m:oMath>
                </a14:m>
                <a:r>
                  <a:rPr kumimoji="1" lang="ja-JP" altLang="en-US" sz="2000" dirty="0">
                    <a:latin typeface="メイリオ" panose="020B0604030504040204" pitchFamily="50" charset="-128"/>
                    <a:ea typeface="メイリオ" panose="020B0604030504040204" pitchFamily="50" charset="-128"/>
                  </a:rPr>
                  <a:t>座標空間上に回転</a:t>
                </a:r>
                <a14:m>
                  <m:oMath xmlns:m="http://schemas.openxmlformats.org/officeDocument/2006/math">
                    <m:r>
                      <a:rPr kumimoji="1" lang="ja-JP" altLang="en-US" sz="2000" i="1" dirty="0">
                        <a:latin typeface="Cambria Math" panose="02040503050406030204" pitchFamily="18" charset="0"/>
                        <a:ea typeface="メイリオ" panose="020B0604030504040204" pitchFamily="50" charset="-128"/>
                      </a:rPr>
                      <m:t>。　</m:t>
                    </m:r>
                    <m:r>
                      <m:rPr>
                        <m:nor/>
                      </m:rPr>
                      <a:rPr kumimoji="1" lang="ja-JP" altLang="en-US" sz="2000" dirty="0">
                        <a:latin typeface="メイリオ" panose="020B0604030504040204" pitchFamily="50" charset="-128"/>
                        <a:ea typeface="メイリオ" panose="020B0604030504040204" pitchFamily="50" charset="-128"/>
                      </a:rPr>
                      <m:t>データ</m:t>
                    </m:r>
                    <m:r>
                      <m:rPr>
                        <m:nor/>
                      </m:rPr>
                      <a:rPr kumimoji="1" lang="ja-JP" altLang="en-US" sz="2000" dirty="0">
                        <a:solidFill>
                          <a:srgbClr val="FF0000"/>
                        </a:solidFill>
                        <a:latin typeface="メイリオ" panose="020B0604030504040204" pitchFamily="50" charset="-128"/>
                        <a:ea typeface="メイリオ" panose="020B0604030504040204" pitchFamily="50" charset="-128"/>
                      </a:rPr>
                      <m:t>●</m:t>
                    </m:r>
                    <m:r>
                      <a:rPr kumimoji="1" lang="ja-JP" altLang="en-US" sz="2000" i="1" dirty="0" smtClean="0">
                        <a:solidFill>
                          <a:schemeClr val="tx1"/>
                        </a:solidFill>
                        <a:latin typeface="Cambria Math" panose="02040503050406030204" pitchFamily="18" charset="0"/>
                        <a:ea typeface="メイリオ" panose="020B0604030504040204" pitchFamily="50" charset="-128"/>
                      </a:rPr>
                      <m:t>の</m:t>
                    </m:r>
                    <m:r>
                      <a:rPr kumimoji="1" lang="en-US" altLang="ja-JP" sz="2000" b="0" i="1" smtClean="0">
                        <a:latin typeface="Cambria Math" panose="02040503050406030204" pitchFamily="18" charset="0"/>
                        <a:ea typeface="メイリオ" panose="020B0604030504040204" pitchFamily="50" charset="-128"/>
                      </a:rPr>
                      <m:t>𝑥</m:t>
                    </m:r>
                    <m:r>
                      <a:rPr kumimoji="1" lang="en-US" altLang="ja-JP" sz="2000" b="0" i="1" smtClean="0">
                        <a:latin typeface="Cambria Math" panose="02040503050406030204" pitchFamily="18" charset="0"/>
                        <a:ea typeface="メイリオ" panose="020B0604030504040204" pitchFamily="50" charset="-128"/>
                      </a:rPr>
                      <m:t>,</m:t>
                    </m:r>
                    <m:r>
                      <a:rPr kumimoji="1" lang="en-US" altLang="ja-JP" sz="2000" b="0" i="1" smtClean="0">
                        <a:latin typeface="Cambria Math" panose="02040503050406030204" pitchFamily="18" charset="0"/>
                        <a:ea typeface="メイリオ" panose="020B0604030504040204" pitchFamily="50" charset="-128"/>
                      </a:rPr>
                      <m:t>𝑦</m:t>
                    </m:r>
                  </m:oMath>
                </a14:m>
                <a:r>
                  <a:rPr kumimoji="1" lang="ja-JP" altLang="en-US" sz="2000" dirty="0">
                    <a:latin typeface="メイリオ" panose="020B0604030504040204" pitchFamily="50" charset="-128"/>
                    <a:ea typeface="メイリオ" panose="020B0604030504040204" pitchFamily="50" charset="-128"/>
                  </a:rPr>
                  <a:t>座標を</a:t>
                </a:r>
                <a:r>
                  <a:rPr kumimoji="1" lang="ja-JP" altLang="en-US" sz="2000" u="sng" dirty="0">
                    <a:latin typeface="メイリオ" panose="020B0604030504040204" pitchFamily="50" charset="-128"/>
                    <a:ea typeface="メイリオ" panose="020B0604030504040204" pitchFamily="50" charset="-128"/>
                  </a:rPr>
                  <a:t>主成分得点</a:t>
                </a:r>
                <a:r>
                  <a:rPr kumimoji="1" lang="ja-JP" altLang="en-US" sz="2000" dirty="0">
                    <a:latin typeface="メイリオ" panose="020B0604030504040204" pitchFamily="50" charset="-128"/>
                    <a:ea typeface="メイリオ" panose="020B0604030504040204" pitchFamily="50" charset="-128"/>
                  </a:rPr>
                  <a:t>と呼ぶ</a:t>
                </a:r>
              </a:p>
              <a:p>
                <a:pPr marL="457200" indent="-457200">
                  <a:buFont typeface="+mj-lt"/>
                  <a:buAutoNum type="arabicPeriod"/>
                </a:pPr>
                <a:r>
                  <a:rPr kumimoji="1" lang="en-US" altLang="ja-JP" sz="2000" b="1" dirty="0">
                    <a:latin typeface="メイリオ" panose="020B0604030504040204" pitchFamily="50" charset="-128"/>
                    <a:ea typeface="メイリオ" panose="020B0604030504040204" pitchFamily="50" charset="-128"/>
                  </a:rPr>
                  <a:t>PC1,PC2</a:t>
                </a:r>
                <a:r>
                  <a:rPr kumimoji="1" lang="ja-JP" altLang="en-US" sz="2000" b="1" dirty="0">
                    <a:latin typeface="メイリオ" panose="020B0604030504040204" pitchFamily="50" charset="-128"/>
                    <a:ea typeface="メイリオ" panose="020B0604030504040204" pitchFamily="50" charset="-128"/>
                  </a:rPr>
                  <a:t>からなる主成分平面は元の空間上のデータ特徴をできるだけ浮き彫りにしながら次元圧縮する</a:t>
                </a:r>
              </a:p>
            </p:txBody>
          </p:sp>
        </mc:Choice>
        <mc:Fallback xmlns="">
          <p:sp>
            <p:nvSpPr>
              <p:cNvPr id="14" name="テキスト ボックス 13">
                <a:extLst>
                  <a:ext uri="{FF2B5EF4-FFF2-40B4-BE49-F238E27FC236}">
                    <a16:creationId xmlns:a16="http://schemas.microsoft.com/office/drawing/2014/main" id="{088DA6BD-4E90-4A4D-A01F-35342C23C0A4}"/>
                  </a:ext>
                </a:extLst>
              </p:cNvPr>
              <p:cNvSpPr txBox="1">
                <a:spLocks noRot="1" noChangeAspect="1" noMove="1" noResize="1" noEditPoints="1" noAdjustHandles="1" noChangeArrowheads="1" noChangeShapeType="1" noTextEdit="1"/>
              </p:cNvSpPr>
              <p:nvPr/>
            </p:nvSpPr>
            <p:spPr>
              <a:xfrm>
                <a:off x="509444" y="1252551"/>
                <a:ext cx="11593285" cy="1588576"/>
              </a:xfrm>
              <a:prstGeom prst="rect">
                <a:avLst/>
              </a:prstGeom>
              <a:blipFill>
                <a:blip r:embed="rId3"/>
                <a:stretch>
                  <a:fillRect l="-1683" t="-5747" r="-684" b="-8429"/>
                </a:stretch>
              </a:blipFill>
            </p:spPr>
            <p:txBody>
              <a:bodyPr/>
              <a:lstStyle/>
              <a:p>
                <a:r>
                  <a:rPr lang="ja-JP" altLang="en-US">
                    <a:noFill/>
                  </a:rPr>
                  <a:t> </a:t>
                </a:r>
              </a:p>
            </p:txBody>
          </p:sp>
        </mc:Fallback>
      </mc:AlternateContent>
      <p:sp>
        <p:nvSpPr>
          <p:cNvPr id="17" name="矢印: 右 16">
            <a:extLst>
              <a:ext uri="{FF2B5EF4-FFF2-40B4-BE49-F238E27FC236}">
                <a16:creationId xmlns:a16="http://schemas.microsoft.com/office/drawing/2014/main" id="{C9E41802-8D98-476B-AA12-D43B6F4DEF97}"/>
              </a:ext>
            </a:extLst>
          </p:cNvPr>
          <p:cNvSpPr/>
          <p:nvPr/>
        </p:nvSpPr>
        <p:spPr>
          <a:xfrm>
            <a:off x="5688239" y="4523712"/>
            <a:ext cx="806245" cy="10520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 name="直線コネクタ 1">
            <a:extLst>
              <a:ext uri="{FF2B5EF4-FFF2-40B4-BE49-F238E27FC236}">
                <a16:creationId xmlns:a16="http://schemas.microsoft.com/office/drawing/2014/main" id="{63CF5043-A3FE-B0AD-C1E2-AA587CD231A1}"/>
              </a:ext>
            </a:extLst>
          </p:cNvPr>
          <p:cNvCxnSpPr>
            <a:cxnSpLocks/>
          </p:cNvCxnSpPr>
          <p:nvPr/>
        </p:nvCxnSpPr>
        <p:spPr>
          <a:xfrm>
            <a:off x="3027635" y="3278812"/>
            <a:ext cx="0" cy="19649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線コネクタ 2">
            <a:extLst>
              <a:ext uri="{FF2B5EF4-FFF2-40B4-BE49-F238E27FC236}">
                <a16:creationId xmlns:a16="http://schemas.microsoft.com/office/drawing/2014/main" id="{7231A59A-D981-9892-049F-EEF26EED9D0B}"/>
              </a:ext>
            </a:extLst>
          </p:cNvPr>
          <p:cNvCxnSpPr>
            <a:cxnSpLocks/>
          </p:cNvCxnSpPr>
          <p:nvPr/>
        </p:nvCxnSpPr>
        <p:spPr>
          <a:xfrm flipH="1">
            <a:off x="1000582" y="5243751"/>
            <a:ext cx="2027055" cy="12561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直線コネクタ 3">
            <a:extLst>
              <a:ext uri="{FF2B5EF4-FFF2-40B4-BE49-F238E27FC236}">
                <a16:creationId xmlns:a16="http://schemas.microsoft.com/office/drawing/2014/main" id="{63DEA696-D91A-A779-1E9D-F42204692B6C}"/>
              </a:ext>
            </a:extLst>
          </p:cNvPr>
          <p:cNvCxnSpPr>
            <a:cxnSpLocks/>
          </p:cNvCxnSpPr>
          <p:nvPr/>
        </p:nvCxnSpPr>
        <p:spPr>
          <a:xfrm>
            <a:off x="3042525" y="5274144"/>
            <a:ext cx="2246389" cy="10081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71AC19EA-3481-2CCD-3B12-C8AFA987C7D7}"/>
              </a:ext>
            </a:extLst>
          </p:cNvPr>
          <p:cNvSpPr txBox="1"/>
          <p:nvPr/>
        </p:nvSpPr>
        <p:spPr>
          <a:xfrm rot="3925103">
            <a:off x="2885708" y="4491244"/>
            <a:ext cx="364202" cy="307777"/>
          </a:xfrm>
          <a:prstGeom prst="rect">
            <a:avLst/>
          </a:prstGeom>
          <a:noFill/>
        </p:spPr>
        <p:txBody>
          <a:bodyPr wrap="non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0" name="テキスト ボックス 9">
            <a:extLst>
              <a:ext uri="{FF2B5EF4-FFF2-40B4-BE49-F238E27FC236}">
                <a16:creationId xmlns:a16="http://schemas.microsoft.com/office/drawing/2014/main" id="{58507CD9-8641-36DC-07C0-022412E96D82}"/>
              </a:ext>
            </a:extLst>
          </p:cNvPr>
          <p:cNvSpPr txBox="1"/>
          <p:nvPr/>
        </p:nvSpPr>
        <p:spPr>
          <a:xfrm rot="3925103">
            <a:off x="3485721" y="444092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2" name="テキスト ボックス 11">
            <a:extLst>
              <a:ext uri="{FF2B5EF4-FFF2-40B4-BE49-F238E27FC236}">
                <a16:creationId xmlns:a16="http://schemas.microsoft.com/office/drawing/2014/main" id="{FF4151CC-4E30-2919-0DCA-C979EBE68BE8}"/>
              </a:ext>
            </a:extLst>
          </p:cNvPr>
          <p:cNvSpPr txBox="1"/>
          <p:nvPr/>
        </p:nvSpPr>
        <p:spPr>
          <a:xfrm rot="3925103">
            <a:off x="2847213" y="4855876"/>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6" name="テキスト ボックス 15">
            <a:extLst>
              <a:ext uri="{FF2B5EF4-FFF2-40B4-BE49-F238E27FC236}">
                <a16:creationId xmlns:a16="http://schemas.microsoft.com/office/drawing/2014/main" id="{99AF5B11-20F2-BD7B-3070-F6652D28A759}"/>
              </a:ext>
            </a:extLst>
          </p:cNvPr>
          <p:cNvSpPr txBox="1"/>
          <p:nvPr/>
        </p:nvSpPr>
        <p:spPr>
          <a:xfrm rot="3925103">
            <a:off x="3646769" y="510896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2" name="テキスト ボックス 21">
            <a:extLst>
              <a:ext uri="{FF2B5EF4-FFF2-40B4-BE49-F238E27FC236}">
                <a16:creationId xmlns:a16="http://schemas.microsoft.com/office/drawing/2014/main" id="{2A755691-6452-DBEA-7EAE-37EA6EC61B21}"/>
              </a:ext>
            </a:extLst>
          </p:cNvPr>
          <p:cNvSpPr txBox="1"/>
          <p:nvPr/>
        </p:nvSpPr>
        <p:spPr>
          <a:xfrm rot="3925103">
            <a:off x="3569983" y="4545658"/>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5" name="テキスト ボックス 24">
            <a:extLst>
              <a:ext uri="{FF2B5EF4-FFF2-40B4-BE49-F238E27FC236}">
                <a16:creationId xmlns:a16="http://schemas.microsoft.com/office/drawing/2014/main" id="{98210BB7-9548-5489-3762-099E4B4A58CD}"/>
              </a:ext>
            </a:extLst>
          </p:cNvPr>
          <p:cNvSpPr txBox="1"/>
          <p:nvPr/>
        </p:nvSpPr>
        <p:spPr>
          <a:xfrm rot="3925103">
            <a:off x="2778867" y="481201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6" name="テキスト ボックス 25">
            <a:extLst>
              <a:ext uri="{FF2B5EF4-FFF2-40B4-BE49-F238E27FC236}">
                <a16:creationId xmlns:a16="http://schemas.microsoft.com/office/drawing/2014/main" id="{D6928237-864F-987D-1B73-2DDC36AF70FE}"/>
              </a:ext>
            </a:extLst>
          </p:cNvPr>
          <p:cNvSpPr txBox="1"/>
          <p:nvPr/>
        </p:nvSpPr>
        <p:spPr>
          <a:xfrm rot="3925103">
            <a:off x="3178725" y="520073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7" name="テキスト ボックス 26">
            <a:extLst>
              <a:ext uri="{FF2B5EF4-FFF2-40B4-BE49-F238E27FC236}">
                <a16:creationId xmlns:a16="http://schemas.microsoft.com/office/drawing/2014/main" id="{88988F17-FE74-5051-6F34-F13D37842040}"/>
              </a:ext>
            </a:extLst>
          </p:cNvPr>
          <p:cNvSpPr txBox="1"/>
          <p:nvPr/>
        </p:nvSpPr>
        <p:spPr>
          <a:xfrm rot="3925103">
            <a:off x="3790544" y="494475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9" name="テキスト ボックス 28">
            <a:extLst>
              <a:ext uri="{FF2B5EF4-FFF2-40B4-BE49-F238E27FC236}">
                <a16:creationId xmlns:a16="http://schemas.microsoft.com/office/drawing/2014/main" id="{6D35DD96-1301-08F6-6092-8F038EF3F7E2}"/>
              </a:ext>
            </a:extLst>
          </p:cNvPr>
          <p:cNvSpPr txBox="1"/>
          <p:nvPr/>
        </p:nvSpPr>
        <p:spPr>
          <a:xfrm rot="3925103">
            <a:off x="2577448" y="494187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 name="テキスト ボックス 29">
            <a:extLst>
              <a:ext uri="{FF2B5EF4-FFF2-40B4-BE49-F238E27FC236}">
                <a16:creationId xmlns:a16="http://schemas.microsoft.com/office/drawing/2014/main" id="{D62CEB35-F281-B9AB-B913-AA5B47C5EC89}"/>
              </a:ext>
            </a:extLst>
          </p:cNvPr>
          <p:cNvSpPr txBox="1"/>
          <p:nvPr/>
        </p:nvSpPr>
        <p:spPr>
          <a:xfrm rot="3925103">
            <a:off x="2574318" y="538597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1" name="テキスト ボックス 30">
            <a:extLst>
              <a:ext uri="{FF2B5EF4-FFF2-40B4-BE49-F238E27FC236}">
                <a16:creationId xmlns:a16="http://schemas.microsoft.com/office/drawing/2014/main" id="{6535EF0B-D2F8-86B2-29AE-8C2B7BDB7308}"/>
              </a:ext>
            </a:extLst>
          </p:cNvPr>
          <p:cNvSpPr txBox="1"/>
          <p:nvPr/>
        </p:nvSpPr>
        <p:spPr>
          <a:xfrm rot="3925103">
            <a:off x="2691798" y="467368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2" name="テキスト ボックス 31">
            <a:extLst>
              <a:ext uri="{FF2B5EF4-FFF2-40B4-BE49-F238E27FC236}">
                <a16:creationId xmlns:a16="http://schemas.microsoft.com/office/drawing/2014/main" id="{BF49E114-3668-CD25-B2DB-D848D6F5C32D}"/>
              </a:ext>
            </a:extLst>
          </p:cNvPr>
          <p:cNvSpPr txBox="1"/>
          <p:nvPr/>
        </p:nvSpPr>
        <p:spPr>
          <a:xfrm rot="3925103">
            <a:off x="2285445" y="538312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3" name="テキスト ボックス 32">
            <a:extLst>
              <a:ext uri="{FF2B5EF4-FFF2-40B4-BE49-F238E27FC236}">
                <a16:creationId xmlns:a16="http://schemas.microsoft.com/office/drawing/2014/main" id="{25CB91C8-A232-D443-4D4C-95803DF499A6}"/>
              </a:ext>
            </a:extLst>
          </p:cNvPr>
          <p:cNvSpPr txBox="1"/>
          <p:nvPr/>
        </p:nvSpPr>
        <p:spPr>
          <a:xfrm rot="3925103">
            <a:off x="2891915" y="549666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4" name="テキスト ボックス 33">
            <a:extLst>
              <a:ext uri="{FF2B5EF4-FFF2-40B4-BE49-F238E27FC236}">
                <a16:creationId xmlns:a16="http://schemas.microsoft.com/office/drawing/2014/main" id="{22E91B1D-6DCF-30B8-1FA5-7404F226EE23}"/>
              </a:ext>
            </a:extLst>
          </p:cNvPr>
          <p:cNvSpPr txBox="1"/>
          <p:nvPr/>
        </p:nvSpPr>
        <p:spPr>
          <a:xfrm rot="3925103">
            <a:off x="3133784" y="488104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5" name="テキスト ボックス 34">
            <a:extLst>
              <a:ext uri="{FF2B5EF4-FFF2-40B4-BE49-F238E27FC236}">
                <a16:creationId xmlns:a16="http://schemas.microsoft.com/office/drawing/2014/main" id="{BE90F81B-FB9D-A51A-3F1C-6E538EC36AAC}"/>
              </a:ext>
            </a:extLst>
          </p:cNvPr>
          <p:cNvSpPr txBox="1"/>
          <p:nvPr/>
        </p:nvSpPr>
        <p:spPr>
          <a:xfrm rot="3925103">
            <a:off x="2816716" y="5178982"/>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6" name="テキスト ボックス 35">
            <a:extLst>
              <a:ext uri="{FF2B5EF4-FFF2-40B4-BE49-F238E27FC236}">
                <a16:creationId xmlns:a16="http://schemas.microsoft.com/office/drawing/2014/main" id="{CF01C612-7A6F-70BF-8E76-479231440B3F}"/>
              </a:ext>
            </a:extLst>
          </p:cNvPr>
          <p:cNvSpPr txBox="1"/>
          <p:nvPr/>
        </p:nvSpPr>
        <p:spPr>
          <a:xfrm rot="3925103">
            <a:off x="3524817" y="487932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7" name="テキスト ボックス 36">
            <a:extLst>
              <a:ext uri="{FF2B5EF4-FFF2-40B4-BE49-F238E27FC236}">
                <a16:creationId xmlns:a16="http://schemas.microsoft.com/office/drawing/2014/main" id="{31016FC5-3249-DBD6-1576-081DD7851C90}"/>
              </a:ext>
            </a:extLst>
          </p:cNvPr>
          <p:cNvSpPr txBox="1"/>
          <p:nvPr/>
        </p:nvSpPr>
        <p:spPr>
          <a:xfrm rot="3925103">
            <a:off x="2567513" y="523976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8" name="テキスト ボックス 37">
            <a:extLst>
              <a:ext uri="{FF2B5EF4-FFF2-40B4-BE49-F238E27FC236}">
                <a16:creationId xmlns:a16="http://schemas.microsoft.com/office/drawing/2014/main" id="{79AC57E3-0D5C-5372-85DC-7AB036EDFD86}"/>
              </a:ext>
            </a:extLst>
          </p:cNvPr>
          <p:cNvSpPr txBox="1"/>
          <p:nvPr/>
        </p:nvSpPr>
        <p:spPr>
          <a:xfrm rot="3925103">
            <a:off x="2474856" y="563374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9" name="テキスト ボックス 38">
            <a:extLst>
              <a:ext uri="{FF2B5EF4-FFF2-40B4-BE49-F238E27FC236}">
                <a16:creationId xmlns:a16="http://schemas.microsoft.com/office/drawing/2014/main" id="{BB561FD4-9D0D-A406-199C-C29E1862A008}"/>
              </a:ext>
            </a:extLst>
          </p:cNvPr>
          <p:cNvSpPr txBox="1"/>
          <p:nvPr/>
        </p:nvSpPr>
        <p:spPr>
          <a:xfrm rot="3925103">
            <a:off x="2352496" y="4836826"/>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0" name="テキスト ボックス 39">
            <a:extLst>
              <a:ext uri="{FF2B5EF4-FFF2-40B4-BE49-F238E27FC236}">
                <a16:creationId xmlns:a16="http://schemas.microsoft.com/office/drawing/2014/main" id="{B7BAC52D-E290-6E33-F8E9-F944F96FD0F8}"/>
              </a:ext>
            </a:extLst>
          </p:cNvPr>
          <p:cNvSpPr txBox="1"/>
          <p:nvPr/>
        </p:nvSpPr>
        <p:spPr>
          <a:xfrm rot="3925103">
            <a:off x="2856777" y="526136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1" name="テキスト ボックス 40">
            <a:extLst>
              <a:ext uri="{FF2B5EF4-FFF2-40B4-BE49-F238E27FC236}">
                <a16:creationId xmlns:a16="http://schemas.microsoft.com/office/drawing/2014/main" id="{0138449A-5C1A-987A-F5DE-3C432BE5CBEE}"/>
              </a:ext>
            </a:extLst>
          </p:cNvPr>
          <p:cNvSpPr txBox="1"/>
          <p:nvPr/>
        </p:nvSpPr>
        <p:spPr>
          <a:xfrm rot="3925103">
            <a:off x="2598475" y="4669144"/>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2" name="テキスト ボックス 41">
            <a:extLst>
              <a:ext uri="{FF2B5EF4-FFF2-40B4-BE49-F238E27FC236}">
                <a16:creationId xmlns:a16="http://schemas.microsoft.com/office/drawing/2014/main" id="{FCDC0921-A026-AD71-93EB-278741CA9919}"/>
              </a:ext>
            </a:extLst>
          </p:cNvPr>
          <p:cNvSpPr txBox="1"/>
          <p:nvPr/>
        </p:nvSpPr>
        <p:spPr>
          <a:xfrm rot="3925103">
            <a:off x="2388733" y="535313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3" name="テキスト ボックス 42">
            <a:extLst>
              <a:ext uri="{FF2B5EF4-FFF2-40B4-BE49-F238E27FC236}">
                <a16:creationId xmlns:a16="http://schemas.microsoft.com/office/drawing/2014/main" id="{A2303E52-C3F3-4CD5-DCB1-F4A08EE01A15}"/>
              </a:ext>
            </a:extLst>
          </p:cNvPr>
          <p:cNvSpPr txBox="1"/>
          <p:nvPr/>
        </p:nvSpPr>
        <p:spPr>
          <a:xfrm rot="3925103">
            <a:off x="3000552" y="509715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5" name="テキスト ボックス 44">
            <a:extLst>
              <a:ext uri="{FF2B5EF4-FFF2-40B4-BE49-F238E27FC236}">
                <a16:creationId xmlns:a16="http://schemas.microsoft.com/office/drawing/2014/main" id="{7891BC61-4749-0010-36A1-2131DE9386F4}"/>
              </a:ext>
            </a:extLst>
          </p:cNvPr>
          <p:cNvSpPr txBox="1"/>
          <p:nvPr/>
        </p:nvSpPr>
        <p:spPr>
          <a:xfrm rot="3925103">
            <a:off x="2393926" y="5243100"/>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6" name="テキスト ボックス 45">
            <a:extLst>
              <a:ext uri="{FF2B5EF4-FFF2-40B4-BE49-F238E27FC236}">
                <a16:creationId xmlns:a16="http://schemas.microsoft.com/office/drawing/2014/main" id="{AE83A491-4E56-A044-5962-D1BE487A14DB}"/>
              </a:ext>
            </a:extLst>
          </p:cNvPr>
          <p:cNvSpPr txBox="1"/>
          <p:nvPr/>
        </p:nvSpPr>
        <p:spPr>
          <a:xfrm rot="3925103">
            <a:off x="2105053" y="5240250"/>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7" name="テキスト ボックス 46">
            <a:extLst>
              <a:ext uri="{FF2B5EF4-FFF2-40B4-BE49-F238E27FC236}">
                <a16:creationId xmlns:a16="http://schemas.microsoft.com/office/drawing/2014/main" id="{1D968083-1DEE-E673-C391-CED984903759}"/>
              </a:ext>
            </a:extLst>
          </p:cNvPr>
          <p:cNvSpPr txBox="1"/>
          <p:nvPr/>
        </p:nvSpPr>
        <p:spPr>
          <a:xfrm rot="3925103">
            <a:off x="2101923" y="564906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8" name="テキスト ボックス 47">
            <a:extLst>
              <a:ext uri="{FF2B5EF4-FFF2-40B4-BE49-F238E27FC236}">
                <a16:creationId xmlns:a16="http://schemas.microsoft.com/office/drawing/2014/main" id="{14609E4F-CBE8-EA71-E9E5-0750BAF4297F}"/>
              </a:ext>
            </a:extLst>
          </p:cNvPr>
          <p:cNvSpPr txBox="1"/>
          <p:nvPr/>
        </p:nvSpPr>
        <p:spPr>
          <a:xfrm rot="3925103">
            <a:off x="2639067" y="486199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9" name="テキスト ボックス 48">
            <a:extLst>
              <a:ext uri="{FF2B5EF4-FFF2-40B4-BE49-F238E27FC236}">
                <a16:creationId xmlns:a16="http://schemas.microsoft.com/office/drawing/2014/main" id="{EC0214F4-681E-EDAA-A792-1DC0B8AE2BCD}"/>
              </a:ext>
            </a:extLst>
          </p:cNvPr>
          <p:cNvSpPr txBox="1"/>
          <p:nvPr/>
        </p:nvSpPr>
        <p:spPr>
          <a:xfrm rot="3925103">
            <a:off x="2026724" y="5331382"/>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0" name="テキスト ボックス 49">
            <a:extLst>
              <a:ext uri="{FF2B5EF4-FFF2-40B4-BE49-F238E27FC236}">
                <a16:creationId xmlns:a16="http://schemas.microsoft.com/office/drawing/2014/main" id="{AB272ADA-870F-E387-BC3D-34D00EB7D8D5}"/>
              </a:ext>
            </a:extLst>
          </p:cNvPr>
          <p:cNvSpPr txBox="1"/>
          <p:nvPr/>
        </p:nvSpPr>
        <p:spPr>
          <a:xfrm rot="3925103">
            <a:off x="2734825" y="503172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1" name="テキスト ボックス 50">
            <a:extLst>
              <a:ext uri="{FF2B5EF4-FFF2-40B4-BE49-F238E27FC236}">
                <a16:creationId xmlns:a16="http://schemas.microsoft.com/office/drawing/2014/main" id="{4F4F893E-0A45-C7DC-36C0-BDFC0C2B0234}"/>
              </a:ext>
            </a:extLst>
          </p:cNvPr>
          <p:cNvSpPr txBox="1"/>
          <p:nvPr/>
        </p:nvSpPr>
        <p:spPr>
          <a:xfrm rot="3925103">
            <a:off x="3485978" y="4242429"/>
            <a:ext cx="364202" cy="307777"/>
          </a:xfrm>
          <a:prstGeom prst="rect">
            <a:avLst/>
          </a:prstGeom>
          <a:noFill/>
        </p:spPr>
        <p:txBody>
          <a:bodyPr wrap="non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2" name="テキスト ボックス 51">
            <a:extLst>
              <a:ext uri="{FF2B5EF4-FFF2-40B4-BE49-F238E27FC236}">
                <a16:creationId xmlns:a16="http://schemas.microsoft.com/office/drawing/2014/main" id="{2F5EC0D0-2429-63C0-1A95-84950A47E65B}"/>
              </a:ext>
            </a:extLst>
          </p:cNvPr>
          <p:cNvSpPr txBox="1"/>
          <p:nvPr/>
        </p:nvSpPr>
        <p:spPr>
          <a:xfrm rot="3925103">
            <a:off x="4469714" y="383132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3" name="テキスト ボックス 52">
            <a:extLst>
              <a:ext uri="{FF2B5EF4-FFF2-40B4-BE49-F238E27FC236}">
                <a16:creationId xmlns:a16="http://schemas.microsoft.com/office/drawing/2014/main" id="{21947E57-DE1A-301F-0C7A-D42B57C0E160}"/>
              </a:ext>
            </a:extLst>
          </p:cNvPr>
          <p:cNvSpPr txBox="1"/>
          <p:nvPr/>
        </p:nvSpPr>
        <p:spPr>
          <a:xfrm rot="3925103">
            <a:off x="3915205" y="4291346"/>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4" name="テキスト ボックス 53">
            <a:extLst>
              <a:ext uri="{FF2B5EF4-FFF2-40B4-BE49-F238E27FC236}">
                <a16:creationId xmlns:a16="http://schemas.microsoft.com/office/drawing/2014/main" id="{D5DD10DA-A20E-E226-C7D8-295019EEDCD0}"/>
              </a:ext>
            </a:extLst>
          </p:cNvPr>
          <p:cNvSpPr txBox="1"/>
          <p:nvPr/>
        </p:nvSpPr>
        <p:spPr>
          <a:xfrm rot="3925103">
            <a:off x="3021190" y="4420644"/>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5" name="テキスト ボックス 54">
            <a:extLst>
              <a:ext uri="{FF2B5EF4-FFF2-40B4-BE49-F238E27FC236}">
                <a16:creationId xmlns:a16="http://schemas.microsoft.com/office/drawing/2014/main" id="{19FF2632-1184-AE5D-CC21-30F5F6C60213}"/>
              </a:ext>
            </a:extLst>
          </p:cNvPr>
          <p:cNvSpPr txBox="1"/>
          <p:nvPr/>
        </p:nvSpPr>
        <p:spPr>
          <a:xfrm rot="3925103">
            <a:off x="4204469" y="4312944"/>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6" name="テキスト ボックス 55">
            <a:extLst>
              <a:ext uri="{FF2B5EF4-FFF2-40B4-BE49-F238E27FC236}">
                <a16:creationId xmlns:a16="http://schemas.microsoft.com/office/drawing/2014/main" id="{DC312CFC-F9FF-0F80-FBA0-A591B884CB09}"/>
              </a:ext>
            </a:extLst>
          </p:cNvPr>
          <p:cNvSpPr txBox="1"/>
          <p:nvPr/>
        </p:nvSpPr>
        <p:spPr>
          <a:xfrm rot="3925103">
            <a:off x="4059450" y="399204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7" name="テキスト ボックス 56">
            <a:extLst>
              <a:ext uri="{FF2B5EF4-FFF2-40B4-BE49-F238E27FC236}">
                <a16:creationId xmlns:a16="http://schemas.microsoft.com/office/drawing/2014/main" id="{7687BB3C-8421-5477-5E08-AEAF305B4D4B}"/>
              </a:ext>
            </a:extLst>
          </p:cNvPr>
          <p:cNvSpPr txBox="1"/>
          <p:nvPr/>
        </p:nvSpPr>
        <p:spPr>
          <a:xfrm rot="3925103">
            <a:off x="3993600" y="469999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8" name="テキスト ボックス 57">
            <a:extLst>
              <a:ext uri="{FF2B5EF4-FFF2-40B4-BE49-F238E27FC236}">
                <a16:creationId xmlns:a16="http://schemas.microsoft.com/office/drawing/2014/main" id="{F3DAF0B2-5568-AA32-7D24-34B141CE923A}"/>
              </a:ext>
            </a:extLst>
          </p:cNvPr>
          <p:cNvSpPr txBox="1"/>
          <p:nvPr/>
        </p:nvSpPr>
        <p:spPr>
          <a:xfrm rot="3925103">
            <a:off x="4348244" y="4148738"/>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9" name="テキスト ボックス 58">
            <a:extLst>
              <a:ext uri="{FF2B5EF4-FFF2-40B4-BE49-F238E27FC236}">
                <a16:creationId xmlns:a16="http://schemas.microsoft.com/office/drawing/2014/main" id="{2EE6A74D-0110-B0A9-D436-4B72C7771F54}"/>
              </a:ext>
            </a:extLst>
          </p:cNvPr>
          <p:cNvSpPr txBox="1"/>
          <p:nvPr/>
        </p:nvSpPr>
        <p:spPr>
          <a:xfrm rot="3925103">
            <a:off x="3589613" y="4119292"/>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0" name="テキスト ボックス 59">
            <a:extLst>
              <a:ext uri="{FF2B5EF4-FFF2-40B4-BE49-F238E27FC236}">
                <a16:creationId xmlns:a16="http://schemas.microsoft.com/office/drawing/2014/main" id="{98BEA425-C669-FBB3-89D1-ADE1EE0059E2}"/>
              </a:ext>
            </a:extLst>
          </p:cNvPr>
          <p:cNvSpPr txBox="1"/>
          <p:nvPr/>
        </p:nvSpPr>
        <p:spPr>
          <a:xfrm rot="3925103">
            <a:off x="3114208" y="467580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1" name="テキスト ボックス 60">
            <a:extLst>
              <a:ext uri="{FF2B5EF4-FFF2-40B4-BE49-F238E27FC236}">
                <a16:creationId xmlns:a16="http://schemas.microsoft.com/office/drawing/2014/main" id="{F9ACBE12-373F-5BB5-9BE0-0E4E565CFE4E}"/>
              </a:ext>
            </a:extLst>
          </p:cNvPr>
          <p:cNvSpPr txBox="1"/>
          <p:nvPr/>
        </p:nvSpPr>
        <p:spPr>
          <a:xfrm rot="3925103">
            <a:off x="3240683" y="406416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2" name="テキスト ボックス 61">
            <a:extLst>
              <a:ext uri="{FF2B5EF4-FFF2-40B4-BE49-F238E27FC236}">
                <a16:creationId xmlns:a16="http://schemas.microsoft.com/office/drawing/2014/main" id="{5CA5CB70-BB54-447A-4629-EFD8F78A30FE}"/>
              </a:ext>
            </a:extLst>
          </p:cNvPr>
          <p:cNvSpPr txBox="1"/>
          <p:nvPr/>
        </p:nvSpPr>
        <p:spPr>
          <a:xfrm rot="3925103">
            <a:off x="2865775" y="423845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3" name="テキスト ボックス 62">
            <a:extLst>
              <a:ext uri="{FF2B5EF4-FFF2-40B4-BE49-F238E27FC236}">
                <a16:creationId xmlns:a16="http://schemas.microsoft.com/office/drawing/2014/main" id="{601EAAAC-EEBA-BFC8-0404-9B97A655F6D9}"/>
              </a:ext>
            </a:extLst>
          </p:cNvPr>
          <p:cNvSpPr txBox="1"/>
          <p:nvPr/>
        </p:nvSpPr>
        <p:spPr>
          <a:xfrm rot="3925103">
            <a:off x="3307761" y="444581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4" name="テキスト ボックス 63">
            <a:extLst>
              <a:ext uri="{FF2B5EF4-FFF2-40B4-BE49-F238E27FC236}">
                <a16:creationId xmlns:a16="http://schemas.microsoft.com/office/drawing/2014/main" id="{E2FB5EA8-F645-D076-E1AE-49EA9E44D195}"/>
              </a:ext>
            </a:extLst>
          </p:cNvPr>
          <p:cNvSpPr txBox="1"/>
          <p:nvPr/>
        </p:nvSpPr>
        <p:spPr>
          <a:xfrm rot="3925103">
            <a:off x="3631591" y="4678240"/>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5" name="テキスト ボックス 64">
            <a:extLst>
              <a:ext uri="{FF2B5EF4-FFF2-40B4-BE49-F238E27FC236}">
                <a16:creationId xmlns:a16="http://schemas.microsoft.com/office/drawing/2014/main" id="{FAAD1927-0BED-C5C9-9313-0937B7833FEB}"/>
              </a:ext>
            </a:extLst>
          </p:cNvPr>
          <p:cNvSpPr txBox="1"/>
          <p:nvPr/>
        </p:nvSpPr>
        <p:spPr>
          <a:xfrm rot="3925103">
            <a:off x="3755944" y="413928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6" name="テキスト ボックス 65">
            <a:extLst>
              <a:ext uri="{FF2B5EF4-FFF2-40B4-BE49-F238E27FC236}">
                <a16:creationId xmlns:a16="http://schemas.microsoft.com/office/drawing/2014/main" id="{AA081E47-854B-46BD-7850-18B7FE943230}"/>
              </a:ext>
            </a:extLst>
          </p:cNvPr>
          <p:cNvSpPr txBox="1"/>
          <p:nvPr/>
        </p:nvSpPr>
        <p:spPr>
          <a:xfrm rot="3925103">
            <a:off x="3382388" y="473902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7" name="テキスト ボックス 66">
            <a:extLst>
              <a:ext uri="{FF2B5EF4-FFF2-40B4-BE49-F238E27FC236}">
                <a16:creationId xmlns:a16="http://schemas.microsoft.com/office/drawing/2014/main" id="{1D0EA704-7EC3-32F5-F7AA-2C066F45FF19}"/>
              </a:ext>
            </a:extLst>
          </p:cNvPr>
          <p:cNvSpPr txBox="1"/>
          <p:nvPr/>
        </p:nvSpPr>
        <p:spPr>
          <a:xfrm rot="3925103" flipV="1">
            <a:off x="4141225" y="4125317"/>
            <a:ext cx="390691"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8" name="テキスト ボックス 67">
            <a:extLst>
              <a:ext uri="{FF2B5EF4-FFF2-40B4-BE49-F238E27FC236}">
                <a16:creationId xmlns:a16="http://schemas.microsoft.com/office/drawing/2014/main" id="{F392F19F-2464-5718-CEDF-A9B194D8446B}"/>
              </a:ext>
            </a:extLst>
          </p:cNvPr>
          <p:cNvSpPr txBox="1"/>
          <p:nvPr/>
        </p:nvSpPr>
        <p:spPr>
          <a:xfrm rot="3925103">
            <a:off x="3203608" y="485239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9" name="テキスト ボックス 68">
            <a:extLst>
              <a:ext uri="{FF2B5EF4-FFF2-40B4-BE49-F238E27FC236}">
                <a16:creationId xmlns:a16="http://schemas.microsoft.com/office/drawing/2014/main" id="{F0585B20-DEB8-B8EB-3C7E-C40C4F039009}"/>
              </a:ext>
            </a:extLst>
          </p:cNvPr>
          <p:cNvSpPr txBox="1"/>
          <p:nvPr/>
        </p:nvSpPr>
        <p:spPr>
          <a:xfrm rot="3925103">
            <a:off x="3501102" y="4605938"/>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70" name="テキスト ボックス 69">
            <a:extLst>
              <a:ext uri="{FF2B5EF4-FFF2-40B4-BE49-F238E27FC236}">
                <a16:creationId xmlns:a16="http://schemas.microsoft.com/office/drawing/2014/main" id="{9CD10F1B-51C4-D13E-F0FA-ABC6078CBE2E}"/>
              </a:ext>
            </a:extLst>
          </p:cNvPr>
          <p:cNvSpPr txBox="1"/>
          <p:nvPr/>
        </p:nvSpPr>
        <p:spPr>
          <a:xfrm rot="3925103">
            <a:off x="3235375" y="4540504"/>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cxnSp>
        <p:nvCxnSpPr>
          <p:cNvPr id="71" name="直線矢印コネクタ 70">
            <a:extLst>
              <a:ext uri="{FF2B5EF4-FFF2-40B4-BE49-F238E27FC236}">
                <a16:creationId xmlns:a16="http://schemas.microsoft.com/office/drawing/2014/main" id="{22920AF0-07C4-0C8B-BFD2-C1394C46C4E5}"/>
              </a:ext>
            </a:extLst>
          </p:cNvPr>
          <p:cNvCxnSpPr>
            <a:cxnSpLocks/>
          </p:cNvCxnSpPr>
          <p:nvPr/>
        </p:nvCxnSpPr>
        <p:spPr>
          <a:xfrm flipH="1" flipV="1">
            <a:off x="2948031" y="3916318"/>
            <a:ext cx="1010058" cy="1943239"/>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線矢印コネクタ 71">
            <a:extLst>
              <a:ext uri="{FF2B5EF4-FFF2-40B4-BE49-F238E27FC236}">
                <a16:creationId xmlns:a16="http://schemas.microsoft.com/office/drawing/2014/main" id="{89DC5C11-B5EA-2442-D07A-852D90D61D0C}"/>
              </a:ext>
            </a:extLst>
          </p:cNvPr>
          <p:cNvCxnSpPr>
            <a:cxnSpLocks/>
          </p:cNvCxnSpPr>
          <p:nvPr/>
        </p:nvCxnSpPr>
        <p:spPr>
          <a:xfrm flipV="1">
            <a:off x="3182096" y="4112084"/>
            <a:ext cx="698273" cy="1357382"/>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73" name="矢印: 右 72">
            <a:extLst>
              <a:ext uri="{FF2B5EF4-FFF2-40B4-BE49-F238E27FC236}">
                <a16:creationId xmlns:a16="http://schemas.microsoft.com/office/drawing/2014/main" id="{DBF87DCE-7548-2636-B6A1-779C3E2A3149}"/>
              </a:ext>
            </a:extLst>
          </p:cNvPr>
          <p:cNvSpPr/>
          <p:nvPr/>
        </p:nvSpPr>
        <p:spPr>
          <a:xfrm rot="19874238">
            <a:off x="1808190" y="4832486"/>
            <a:ext cx="3389579" cy="225476"/>
          </a:xfrm>
          <a:prstGeom prst="rightArrow">
            <a:avLst>
              <a:gd name="adj1" fmla="val 50000"/>
              <a:gd name="adj2" fmla="val 126446"/>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ボックス 77">
            <a:extLst>
              <a:ext uri="{FF2B5EF4-FFF2-40B4-BE49-F238E27FC236}">
                <a16:creationId xmlns:a16="http://schemas.microsoft.com/office/drawing/2014/main" id="{4894F051-0D1A-E77D-F26E-FE6598A4297B}"/>
              </a:ext>
            </a:extLst>
          </p:cNvPr>
          <p:cNvSpPr txBox="1"/>
          <p:nvPr/>
        </p:nvSpPr>
        <p:spPr>
          <a:xfrm>
            <a:off x="8710411" y="4048333"/>
            <a:ext cx="764953"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PC2</a:t>
            </a:r>
            <a:endParaRPr kumimoji="1" lang="ja-JP" altLang="en-US" sz="2400" dirty="0">
              <a:latin typeface="メイリオ" panose="020B0604030504040204" pitchFamily="50" charset="-128"/>
              <a:ea typeface="メイリオ" panose="020B0604030504040204" pitchFamily="50" charset="-128"/>
            </a:endParaRPr>
          </a:p>
        </p:txBody>
      </p:sp>
      <p:sp>
        <p:nvSpPr>
          <p:cNvPr id="79" name="テキスト ボックス 78">
            <a:extLst>
              <a:ext uri="{FF2B5EF4-FFF2-40B4-BE49-F238E27FC236}">
                <a16:creationId xmlns:a16="http://schemas.microsoft.com/office/drawing/2014/main" id="{511EA553-EB62-2EFA-0CF0-124AAE3C670F}"/>
              </a:ext>
            </a:extLst>
          </p:cNvPr>
          <p:cNvSpPr txBox="1"/>
          <p:nvPr/>
        </p:nvSpPr>
        <p:spPr>
          <a:xfrm>
            <a:off x="10452452" y="4975787"/>
            <a:ext cx="764953"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PC1</a:t>
            </a:r>
            <a:endParaRPr kumimoji="1" lang="ja-JP" altLang="en-US" sz="2400" dirty="0">
              <a:latin typeface="メイリオ" panose="020B0604030504040204" pitchFamily="50" charset="-128"/>
              <a:ea typeface="メイリオ" panose="020B0604030504040204" pitchFamily="50" charset="-128"/>
            </a:endParaRPr>
          </a:p>
        </p:txBody>
      </p:sp>
      <p:sp>
        <p:nvSpPr>
          <p:cNvPr id="80" name="矢印: 右 79">
            <a:extLst>
              <a:ext uri="{FF2B5EF4-FFF2-40B4-BE49-F238E27FC236}">
                <a16:creationId xmlns:a16="http://schemas.microsoft.com/office/drawing/2014/main" id="{3AB7A6CF-24CA-8AF5-8C1C-A993FD10FCF0}"/>
              </a:ext>
            </a:extLst>
          </p:cNvPr>
          <p:cNvSpPr/>
          <p:nvPr/>
        </p:nvSpPr>
        <p:spPr>
          <a:xfrm>
            <a:off x="7048441" y="5105914"/>
            <a:ext cx="3389579" cy="225476"/>
          </a:xfrm>
          <a:prstGeom prst="rightArrow">
            <a:avLst>
              <a:gd name="adj1" fmla="val 50000"/>
              <a:gd name="adj2" fmla="val 126446"/>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1" name="直線矢印コネクタ 80">
            <a:extLst>
              <a:ext uri="{FF2B5EF4-FFF2-40B4-BE49-F238E27FC236}">
                <a16:creationId xmlns:a16="http://schemas.microsoft.com/office/drawing/2014/main" id="{84C118FE-BDC4-8C24-EE50-D633F2EC64C0}"/>
              </a:ext>
            </a:extLst>
          </p:cNvPr>
          <p:cNvCxnSpPr>
            <a:cxnSpLocks/>
          </p:cNvCxnSpPr>
          <p:nvPr/>
        </p:nvCxnSpPr>
        <p:spPr>
          <a:xfrm flipV="1">
            <a:off x="9086353" y="4341485"/>
            <a:ext cx="6534" cy="1729942"/>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83" name="テキスト ボックス 82">
            <a:extLst>
              <a:ext uri="{FF2B5EF4-FFF2-40B4-BE49-F238E27FC236}">
                <a16:creationId xmlns:a16="http://schemas.microsoft.com/office/drawing/2014/main" id="{FB4CE78D-A42B-FCC2-6AA5-8CC270C69B7D}"/>
              </a:ext>
            </a:extLst>
          </p:cNvPr>
          <p:cNvSpPr txBox="1"/>
          <p:nvPr/>
        </p:nvSpPr>
        <p:spPr>
          <a:xfrm>
            <a:off x="6353174" y="2974018"/>
            <a:ext cx="5749557" cy="1015663"/>
          </a:xfrm>
          <a:prstGeom prst="rect">
            <a:avLst/>
          </a:prstGeom>
          <a:noFill/>
        </p:spPr>
        <p:txBody>
          <a:bodyPr wrap="square" rtlCol="0">
            <a:spAutoFit/>
          </a:bodyPr>
          <a:lstStyle/>
          <a:p>
            <a:pPr marL="342900" indent="-342900" algn="l">
              <a:buFont typeface="Wingdings" panose="05000000000000000000" pitchFamily="2" charset="2"/>
              <a:buChar char="l"/>
            </a:pPr>
            <a:r>
              <a:rPr kumimoji="1" lang="en-US" altLang="ja-JP" sz="2000" dirty="0">
                <a:latin typeface="メイリオ" panose="020B0604030504040204" pitchFamily="50" charset="-128"/>
                <a:ea typeface="メイリオ" panose="020B0604030504040204" pitchFamily="50" charset="-128"/>
              </a:rPr>
              <a:t>3</a:t>
            </a:r>
            <a:r>
              <a:rPr kumimoji="1" lang="ja-JP" altLang="en-US" sz="2000" dirty="0">
                <a:latin typeface="メイリオ" panose="020B0604030504040204" pitchFamily="50" charset="-128"/>
                <a:ea typeface="メイリオ" panose="020B0604030504040204" pitchFamily="50" charset="-128"/>
              </a:rPr>
              <a:t>次元上のデータを</a:t>
            </a:r>
            <a:r>
              <a:rPr kumimoji="1" lang="en-US" altLang="ja-JP" sz="2000" dirty="0">
                <a:latin typeface="メイリオ" panose="020B0604030504040204" pitchFamily="50" charset="-128"/>
                <a:ea typeface="メイリオ" panose="020B0604030504040204" pitchFamily="50" charset="-128"/>
              </a:rPr>
              <a:t>2</a:t>
            </a:r>
            <a:r>
              <a:rPr kumimoji="1" lang="ja-JP" altLang="en-US" sz="2000" dirty="0">
                <a:latin typeface="メイリオ" panose="020B0604030504040204" pitchFamily="50" charset="-128"/>
                <a:ea typeface="メイリオ" panose="020B0604030504040204" pitchFamily="50" charset="-128"/>
              </a:rPr>
              <a:t>次元に圧縮して表現</a:t>
            </a:r>
            <a:endParaRPr kumimoji="1" lang="en-US" altLang="ja-JP" sz="20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000" u="sng" dirty="0">
                <a:latin typeface="メイリオ" panose="020B0604030504040204" pitchFamily="50" charset="-128"/>
                <a:ea typeface="メイリオ" panose="020B0604030504040204" pitchFamily="50" charset="-128"/>
              </a:rPr>
              <a:t>できるだけ</a:t>
            </a:r>
            <a:r>
              <a:rPr kumimoji="1" lang="en-US" altLang="ja-JP" sz="2000" u="sng" dirty="0">
                <a:latin typeface="メイリオ" panose="020B0604030504040204" pitchFamily="50" charset="-128"/>
                <a:ea typeface="メイリオ" panose="020B0604030504040204" pitchFamily="50" charset="-128"/>
              </a:rPr>
              <a:t>3</a:t>
            </a:r>
            <a:r>
              <a:rPr kumimoji="1" lang="ja-JP" altLang="en-US" sz="2000" u="sng" dirty="0">
                <a:latin typeface="メイリオ" panose="020B0604030504040204" pitchFamily="50" charset="-128"/>
                <a:ea typeface="メイリオ" panose="020B0604030504040204" pitchFamily="50" charset="-128"/>
              </a:rPr>
              <a:t>次元上の散らばり特徴情報を失わないように射影している</a:t>
            </a:r>
          </a:p>
        </p:txBody>
      </p:sp>
      <p:sp>
        <p:nvSpPr>
          <p:cNvPr id="84" name="テキスト ボックス 83">
            <a:extLst>
              <a:ext uri="{FF2B5EF4-FFF2-40B4-BE49-F238E27FC236}">
                <a16:creationId xmlns:a16="http://schemas.microsoft.com/office/drawing/2014/main" id="{4A921049-8874-EA80-669F-8B31992E5303}"/>
              </a:ext>
            </a:extLst>
          </p:cNvPr>
          <p:cNvSpPr txBox="1"/>
          <p:nvPr/>
        </p:nvSpPr>
        <p:spPr>
          <a:xfrm>
            <a:off x="6470005" y="6027003"/>
            <a:ext cx="5232695" cy="830997"/>
          </a:xfrm>
          <a:prstGeom prst="rect">
            <a:avLst/>
          </a:prstGeom>
          <a:noFill/>
        </p:spPr>
        <p:txBody>
          <a:bodyPr wrap="square" rtlCol="0">
            <a:spAutoFit/>
          </a:bodyPr>
          <a:lstStyle/>
          <a:p>
            <a:pPr algn="l"/>
            <a:r>
              <a:rPr kumimoji="1" lang="ja-JP" altLang="en-US" sz="2400" b="1" dirty="0">
                <a:latin typeface="メイリオ" panose="020B0604030504040204" pitchFamily="50" charset="-128"/>
                <a:ea typeface="メイリオ" panose="020B0604030504040204" pitchFamily="50" charset="-128"/>
              </a:rPr>
              <a:t>ｎ次元空間も同様に</a:t>
            </a:r>
            <a:r>
              <a:rPr kumimoji="1" lang="en-US" altLang="ja-JP" sz="2400" b="1" dirty="0">
                <a:latin typeface="メイリオ" panose="020B0604030504040204" pitchFamily="50" charset="-128"/>
                <a:ea typeface="メイリオ" panose="020B0604030504040204" pitchFamily="50" charset="-128"/>
              </a:rPr>
              <a:t>PC1,PC2</a:t>
            </a:r>
            <a:r>
              <a:rPr kumimoji="1" lang="ja-JP" altLang="en-US" sz="2400" b="1" dirty="0">
                <a:latin typeface="メイリオ" panose="020B0604030504040204" pitchFamily="50" charset="-128"/>
                <a:ea typeface="メイリオ" panose="020B0604030504040204" pitchFamily="50" charset="-128"/>
              </a:rPr>
              <a:t>平面上に圧縮できる！</a:t>
            </a:r>
          </a:p>
        </p:txBody>
      </p:sp>
      <p:sp>
        <p:nvSpPr>
          <p:cNvPr id="85" name="正方形/長方形 84">
            <a:extLst>
              <a:ext uri="{FF2B5EF4-FFF2-40B4-BE49-F238E27FC236}">
                <a16:creationId xmlns:a16="http://schemas.microsoft.com/office/drawing/2014/main" id="{643590C3-D72F-BE1F-AB78-505A7705C794}"/>
              </a:ext>
            </a:extLst>
          </p:cNvPr>
          <p:cNvSpPr/>
          <p:nvPr/>
        </p:nvSpPr>
        <p:spPr>
          <a:xfrm>
            <a:off x="6638925" y="3916318"/>
            <a:ext cx="5003850" cy="22749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テキスト ボックス 85">
            <a:extLst>
              <a:ext uri="{FF2B5EF4-FFF2-40B4-BE49-F238E27FC236}">
                <a16:creationId xmlns:a16="http://schemas.microsoft.com/office/drawing/2014/main" id="{3F4A1A1E-5533-FA66-0478-294FBECD7EFA}"/>
              </a:ext>
            </a:extLst>
          </p:cNvPr>
          <p:cNvSpPr txBox="1"/>
          <p:nvPr/>
        </p:nvSpPr>
        <p:spPr>
          <a:xfrm>
            <a:off x="9885864" y="3954348"/>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主成分平面</a:t>
            </a:r>
          </a:p>
        </p:txBody>
      </p:sp>
      <mc:AlternateContent xmlns:mc="http://schemas.openxmlformats.org/markup-compatibility/2006" xmlns:a14="http://schemas.microsoft.com/office/drawing/2010/main">
        <mc:Choice Requires="a14">
          <p:sp>
            <p:nvSpPr>
              <p:cNvPr id="89" name="テキスト ボックス 88">
                <a:extLst>
                  <a:ext uri="{FF2B5EF4-FFF2-40B4-BE49-F238E27FC236}">
                    <a16:creationId xmlns:a16="http://schemas.microsoft.com/office/drawing/2014/main" id="{53567847-58D9-31CA-1E73-77F1B31EE710}"/>
                  </a:ext>
                </a:extLst>
              </p:cNvPr>
              <p:cNvSpPr txBox="1"/>
              <p:nvPr/>
            </p:nvSpPr>
            <p:spPr>
              <a:xfrm>
                <a:off x="7277183" y="4432463"/>
                <a:ext cx="1008738"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𝑥</m:t>
                      </m:r>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dirty="0" smtClean="0">
                          <a:latin typeface="Cambria Math" panose="02040503050406030204" pitchFamily="18" charset="0"/>
                          <a:ea typeface="メイリオ" panose="020B0604030504040204" pitchFamily="50" charset="-128"/>
                        </a:rPr>
                        <m:t>𝑦</m:t>
                      </m:r>
                      <m:r>
                        <a:rPr kumimoji="1" lang="en-US" altLang="ja-JP" sz="2400" b="0" i="1" dirty="0" smtClean="0">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89" name="テキスト ボックス 88">
                <a:extLst>
                  <a:ext uri="{FF2B5EF4-FFF2-40B4-BE49-F238E27FC236}">
                    <a16:creationId xmlns:a16="http://schemas.microsoft.com/office/drawing/2014/main" id="{53567847-58D9-31CA-1E73-77F1B31EE710}"/>
                  </a:ext>
                </a:extLst>
              </p:cNvPr>
              <p:cNvSpPr txBox="1">
                <a:spLocks noRot="1" noChangeAspect="1" noMove="1" noResize="1" noEditPoints="1" noAdjustHandles="1" noChangeArrowheads="1" noChangeShapeType="1" noTextEdit="1"/>
              </p:cNvSpPr>
              <p:nvPr/>
            </p:nvSpPr>
            <p:spPr>
              <a:xfrm>
                <a:off x="7277183" y="4432463"/>
                <a:ext cx="1008738" cy="461665"/>
              </a:xfrm>
              <a:prstGeom prst="rect">
                <a:avLst/>
              </a:prstGeom>
              <a:blipFill>
                <a:blip r:embed="rId7"/>
                <a:stretch>
                  <a:fillRect b="-13158"/>
                </a:stretch>
              </a:blipFill>
            </p:spPr>
            <p:txBody>
              <a:bodyPr/>
              <a:lstStyle/>
              <a:p>
                <a:r>
                  <a:rPr lang="ja-JP" altLang="en-US">
                    <a:noFill/>
                  </a:rPr>
                  <a:t> </a:t>
                </a:r>
              </a:p>
            </p:txBody>
          </p:sp>
        </mc:Fallback>
      </mc:AlternateContent>
      <p:sp>
        <p:nvSpPr>
          <p:cNvPr id="90" name="テキスト ボックス 89">
            <a:extLst>
              <a:ext uri="{FF2B5EF4-FFF2-40B4-BE49-F238E27FC236}">
                <a16:creationId xmlns:a16="http://schemas.microsoft.com/office/drawing/2014/main" id="{BC30A77D-36E5-BCAA-68D0-8FD9E4196229}"/>
              </a:ext>
            </a:extLst>
          </p:cNvPr>
          <p:cNvSpPr txBox="1"/>
          <p:nvPr/>
        </p:nvSpPr>
        <p:spPr>
          <a:xfrm>
            <a:off x="6728889" y="4131754"/>
            <a:ext cx="1467068"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主成分得点</a:t>
            </a:r>
          </a:p>
        </p:txBody>
      </p:sp>
      <p:cxnSp>
        <p:nvCxnSpPr>
          <p:cNvPr id="92" name="コネクタ: 曲線 91">
            <a:extLst>
              <a:ext uri="{FF2B5EF4-FFF2-40B4-BE49-F238E27FC236}">
                <a16:creationId xmlns:a16="http://schemas.microsoft.com/office/drawing/2014/main" id="{128401E7-B420-2107-14E6-97D2BDFE3163}"/>
              </a:ext>
            </a:extLst>
          </p:cNvPr>
          <p:cNvCxnSpPr>
            <a:cxnSpLocks/>
          </p:cNvCxnSpPr>
          <p:nvPr/>
        </p:nvCxnSpPr>
        <p:spPr>
          <a:xfrm>
            <a:off x="8151655" y="4645134"/>
            <a:ext cx="278707" cy="262609"/>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041BE23F-A1B4-BA62-1A2F-C8B806B6B51C}"/>
              </a:ext>
            </a:extLst>
          </p:cNvPr>
          <p:cNvSpPr txBox="1"/>
          <p:nvPr/>
        </p:nvSpPr>
        <p:spPr>
          <a:xfrm>
            <a:off x="2533623" y="2837316"/>
            <a:ext cx="141577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カラメル</a:t>
            </a:r>
          </a:p>
        </p:txBody>
      </p:sp>
      <p:sp>
        <p:nvSpPr>
          <p:cNvPr id="15" name="テキスト ボックス 14">
            <a:extLst>
              <a:ext uri="{FF2B5EF4-FFF2-40B4-BE49-F238E27FC236}">
                <a16:creationId xmlns:a16="http://schemas.microsoft.com/office/drawing/2014/main" id="{DB87A896-0ECD-A285-F1B3-85FD91408351}"/>
              </a:ext>
            </a:extLst>
          </p:cNvPr>
          <p:cNvSpPr txBox="1"/>
          <p:nvPr/>
        </p:nvSpPr>
        <p:spPr>
          <a:xfrm>
            <a:off x="4290781" y="6235952"/>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カスタード</a:t>
            </a:r>
          </a:p>
        </p:txBody>
      </p:sp>
      <p:sp>
        <p:nvSpPr>
          <p:cNvPr id="18" name="テキスト ボックス 17">
            <a:extLst>
              <a:ext uri="{FF2B5EF4-FFF2-40B4-BE49-F238E27FC236}">
                <a16:creationId xmlns:a16="http://schemas.microsoft.com/office/drawing/2014/main" id="{96380C57-B1A4-143F-796B-21341AE77241}"/>
              </a:ext>
            </a:extLst>
          </p:cNvPr>
          <p:cNvSpPr txBox="1"/>
          <p:nvPr/>
        </p:nvSpPr>
        <p:spPr>
          <a:xfrm>
            <a:off x="429296" y="6344072"/>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生クリーム</a:t>
            </a:r>
          </a:p>
        </p:txBody>
      </p:sp>
    </p:spTree>
    <p:extLst>
      <p:ext uri="{BB962C8B-B14F-4D97-AF65-F5344CB8AC3E}">
        <p14:creationId xmlns:p14="http://schemas.microsoft.com/office/powerpoint/2010/main" val="32226149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 name="グループ化 54">
            <a:extLst>
              <a:ext uri="{FF2B5EF4-FFF2-40B4-BE49-F238E27FC236}">
                <a16:creationId xmlns:a16="http://schemas.microsoft.com/office/drawing/2014/main" id="{C1E95F54-51C0-E511-06E0-FA27F4B7695F}"/>
              </a:ext>
            </a:extLst>
          </p:cNvPr>
          <p:cNvGrpSpPr/>
          <p:nvPr/>
        </p:nvGrpSpPr>
        <p:grpSpPr>
          <a:xfrm>
            <a:off x="251965" y="3327949"/>
            <a:ext cx="6485902" cy="3905250"/>
            <a:chOff x="3318686" y="2000250"/>
            <a:chExt cx="6485902" cy="3905250"/>
          </a:xfrm>
        </p:grpSpPr>
        <p:pic>
          <p:nvPicPr>
            <p:cNvPr id="56" name="図 55">
              <a:extLst>
                <a:ext uri="{FF2B5EF4-FFF2-40B4-BE49-F238E27FC236}">
                  <a16:creationId xmlns:a16="http://schemas.microsoft.com/office/drawing/2014/main" id="{907A1856-A86C-9EFC-C032-5E4DFEC29AF5}"/>
                </a:ext>
              </a:extLst>
            </p:cNvPr>
            <p:cNvPicPr>
              <a:picLocks noChangeAspect="1"/>
            </p:cNvPicPr>
            <p:nvPr/>
          </p:nvPicPr>
          <p:blipFill>
            <a:blip r:embed="rId2"/>
            <a:stretch>
              <a:fillRect/>
            </a:stretch>
          </p:blipFill>
          <p:spPr>
            <a:xfrm>
              <a:off x="3338185" y="2000250"/>
              <a:ext cx="4915228" cy="3905250"/>
            </a:xfrm>
            <a:prstGeom prst="rect">
              <a:avLst/>
            </a:prstGeom>
          </p:spPr>
        </p:pic>
        <p:sp>
          <p:nvSpPr>
            <p:cNvPr id="57" name="テキスト ボックス 56">
              <a:extLst>
                <a:ext uri="{FF2B5EF4-FFF2-40B4-BE49-F238E27FC236}">
                  <a16:creationId xmlns:a16="http://schemas.microsoft.com/office/drawing/2014/main" id="{6861CCE2-2EB4-70F0-9C1D-AFF4DBB2228A}"/>
                </a:ext>
              </a:extLst>
            </p:cNvPr>
            <p:cNvSpPr txBox="1"/>
            <p:nvPr/>
          </p:nvSpPr>
          <p:spPr>
            <a:xfrm>
              <a:off x="3318686" y="2131102"/>
              <a:ext cx="1415772" cy="461665"/>
            </a:xfrm>
            <a:prstGeom prst="rect">
              <a:avLst/>
            </a:prstGeom>
            <a:solidFill>
              <a:schemeClr val="bg1"/>
            </a:solid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カラメル</a:t>
              </a:r>
            </a:p>
          </p:txBody>
        </p:sp>
        <p:sp>
          <p:nvSpPr>
            <p:cNvPr id="58" name="テキスト ボックス 57">
              <a:extLst>
                <a:ext uri="{FF2B5EF4-FFF2-40B4-BE49-F238E27FC236}">
                  <a16:creationId xmlns:a16="http://schemas.microsoft.com/office/drawing/2014/main" id="{FBD0A5A9-19FE-04E6-B2A5-954B2E83A82D}"/>
                </a:ext>
              </a:extLst>
            </p:cNvPr>
            <p:cNvSpPr txBox="1"/>
            <p:nvPr/>
          </p:nvSpPr>
          <p:spPr>
            <a:xfrm>
              <a:off x="7157710" y="5105400"/>
              <a:ext cx="2646878" cy="461665"/>
            </a:xfrm>
            <a:prstGeom prst="rect">
              <a:avLst/>
            </a:prstGeom>
            <a:solidFill>
              <a:schemeClr val="bg1"/>
            </a:solid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　カスタード　　</a:t>
              </a:r>
            </a:p>
          </p:txBody>
        </p:sp>
      </p:grpSp>
      <p:pic>
        <p:nvPicPr>
          <p:cNvPr id="120" name="図 119">
            <a:extLst>
              <a:ext uri="{FF2B5EF4-FFF2-40B4-BE49-F238E27FC236}">
                <a16:creationId xmlns:a16="http://schemas.microsoft.com/office/drawing/2014/main" id="{AF07FCD5-8FEE-665C-9C53-C86C71EE1AC5}"/>
              </a:ext>
            </a:extLst>
          </p:cNvPr>
          <p:cNvPicPr>
            <a:picLocks noChangeAspect="1"/>
          </p:cNvPicPr>
          <p:nvPr/>
        </p:nvPicPr>
        <p:blipFill>
          <a:blip r:embed="rId3"/>
          <a:stretch>
            <a:fillRect/>
          </a:stretch>
        </p:blipFill>
        <p:spPr>
          <a:xfrm>
            <a:off x="6224962" y="3695700"/>
            <a:ext cx="5040554" cy="3016153"/>
          </a:xfrm>
          <a:prstGeom prst="rect">
            <a:avLst/>
          </a:prstGeom>
        </p:spPr>
      </p:pic>
      <p:sp>
        <p:nvSpPr>
          <p:cNvPr id="121" name="テキスト ボックス 120">
            <a:extLst>
              <a:ext uri="{FF2B5EF4-FFF2-40B4-BE49-F238E27FC236}">
                <a16:creationId xmlns:a16="http://schemas.microsoft.com/office/drawing/2014/main" id="{28A89153-C14B-BA26-1E17-AFBE02F07F10}"/>
              </a:ext>
            </a:extLst>
          </p:cNvPr>
          <p:cNvSpPr txBox="1"/>
          <p:nvPr/>
        </p:nvSpPr>
        <p:spPr>
          <a:xfrm>
            <a:off x="5904893" y="3487938"/>
            <a:ext cx="141577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カラメル</a:t>
            </a:r>
          </a:p>
        </p:txBody>
      </p:sp>
      <p:sp>
        <p:nvSpPr>
          <p:cNvPr id="123" name="テキスト ボックス 122">
            <a:extLst>
              <a:ext uri="{FF2B5EF4-FFF2-40B4-BE49-F238E27FC236}">
                <a16:creationId xmlns:a16="http://schemas.microsoft.com/office/drawing/2014/main" id="{998A4746-6B52-79E7-24A6-FA2ABAB0FC17}"/>
              </a:ext>
            </a:extLst>
          </p:cNvPr>
          <p:cNvSpPr txBox="1"/>
          <p:nvPr/>
        </p:nvSpPr>
        <p:spPr>
          <a:xfrm>
            <a:off x="10403741" y="6341643"/>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カスタード</a:t>
            </a:r>
          </a:p>
        </p:txBody>
      </p:sp>
      <p:sp>
        <p:nvSpPr>
          <p:cNvPr id="124" name="テキスト ボックス 123">
            <a:extLst>
              <a:ext uri="{FF2B5EF4-FFF2-40B4-BE49-F238E27FC236}">
                <a16:creationId xmlns:a16="http://schemas.microsoft.com/office/drawing/2014/main" id="{49CD0998-9A28-0C62-32D3-A620C9C12397}"/>
              </a:ext>
            </a:extLst>
          </p:cNvPr>
          <p:cNvSpPr txBox="1"/>
          <p:nvPr/>
        </p:nvSpPr>
        <p:spPr>
          <a:xfrm>
            <a:off x="214244" y="268131"/>
            <a:ext cx="11264622" cy="584775"/>
          </a:xfrm>
          <a:prstGeom prst="rect">
            <a:avLst/>
          </a:prstGeom>
          <a:noFill/>
        </p:spPr>
        <p:txBody>
          <a:bodyPr wrap="none" rtlCol="0">
            <a:spAutoFit/>
          </a:bodyPr>
          <a:lstStyle/>
          <a:p>
            <a:pPr algn="l"/>
            <a:r>
              <a:rPr kumimoji="1" lang="ja-JP" altLang="en-US" sz="3200" b="1" dirty="0">
                <a:latin typeface="メイリオ" panose="020B0604030504040204" pitchFamily="50" charset="-128"/>
                <a:ea typeface="メイリオ" panose="020B0604030504040204" pitchFamily="50" charset="-128"/>
              </a:rPr>
              <a:t>主成分の良し悪しはデータ特徴の散らばり方によって異なる</a:t>
            </a:r>
          </a:p>
        </p:txBody>
      </p:sp>
      <p:sp>
        <p:nvSpPr>
          <p:cNvPr id="125" name="テキスト ボックス 124">
            <a:extLst>
              <a:ext uri="{FF2B5EF4-FFF2-40B4-BE49-F238E27FC236}">
                <a16:creationId xmlns:a16="http://schemas.microsoft.com/office/drawing/2014/main" id="{E4D019B3-B081-02CC-1CDD-2A1AC6CC839E}"/>
              </a:ext>
            </a:extLst>
          </p:cNvPr>
          <p:cNvSpPr txBox="1"/>
          <p:nvPr/>
        </p:nvSpPr>
        <p:spPr>
          <a:xfrm>
            <a:off x="426470" y="868235"/>
            <a:ext cx="10775981" cy="1200329"/>
          </a:xfrm>
          <a:prstGeom prst="rect">
            <a:avLst/>
          </a:prstGeom>
          <a:noFill/>
        </p:spPr>
        <p:txBody>
          <a:bodyPr wrap="square" rtlCol="0">
            <a:spAutoFit/>
          </a:bodyPr>
          <a:lstStyle/>
          <a:p>
            <a:pPr marL="342900" indent="-342900" algn="l">
              <a:buFont typeface="Wingdings" panose="05000000000000000000" pitchFamily="2" charset="2"/>
              <a:buChar char="l"/>
            </a:pPr>
            <a:r>
              <a:rPr kumimoji="1" lang="en-US" altLang="ja-JP" sz="2400" dirty="0">
                <a:latin typeface="メイリオ" panose="020B0604030504040204" pitchFamily="50" charset="-128"/>
                <a:ea typeface="メイリオ" panose="020B0604030504040204" pitchFamily="50" charset="-128"/>
              </a:rPr>
              <a:t>B</a:t>
            </a:r>
            <a:r>
              <a:rPr kumimoji="1" lang="ja-JP" altLang="en-US" sz="2400" dirty="0">
                <a:latin typeface="メイリオ" panose="020B0604030504040204" pitchFamily="50" charset="-128"/>
                <a:ea typeface="メイリオ" panose="020B0604030504040204" pitchFamily="50" charset="-128"/>
              </a:rPr>
              <a:t>では第</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主成分ベクトルだけでデータを十分近似している（第</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は相対的に重要でない）</a:t>
            </a:r>
            <a:endParaRPr kumimoji="1" lang="en-US" altLang="ja-JP" sz="24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en-US" altLang="ja-JP" sz="2400" dirty="0">
                <a:latin typeface="メイリオ" panose="020B0604030504040204" pitchFamily="50" charset="-128"/>
                <a:ea typeface="メイリオ" panose="020B0604030504040204" pitchFamily="50" charset="-128"/>
              </a:rPr>
              <a:t>A,B</a:t>
            </a:r>
            <a:r>
              <a:rPr kumimoji="1" lang="ja-JP" altLang="en-US" sz="2400" dirty="0">
                <a:latin typeface="メイリオ" panose="020B0604030504040204" pitchFamily="50" charset="-128"/>
                <a:ea typeface="メイリオ" panose="020B0604030504040204" pitchFamily="50" charset="-128"/>
              </a:rPr>
              <a:t>で第</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、第</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主成分ベクトルの近似力に大きな違いがある</a:t>
            </a:r>
          </a:p>
        </p:txBody>
      </p:sp>
      <p:sp>
        <p:nvSpPr>
          <p:cNvPr id="127" name="テキスト ボックス 126">
            <a:extLst>
              <a:ext uri="{FF2B5EF4-FFF2-40B4-BE49-F238E27FC236}">
                <a16:creationId xmlns:a16="http://schemas.microsoft.com/office/drawing/2014/main" id="{DD85BFA1-4BDC-37FC-2716-B36B90858F72}"/>
              </a:ext>
            </a:extLst>
          </p:cNvPr>
          <p:cNvSpPr txBox="1"/>
          <p:nvPr/>
        </p:nvSpPr>
        <p:spPr>
          <a:xfrm>
            <a:off x="2550952" y="3630484"/>
            <a:ext cx="131638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データ</a:t>
            </a:r>
            <a:r>
              <a:rPr kumimoji="1" lang="en-US" altLang="ja-JP" sz="2400" dirty="0">
                <a:latin typeface="メイリオ" panose="020B0604030504040204" pitchFamily="50" charset="-128"/>
                <a:ea typeface="メイリオ" panose="020B0604030504040204" pitchFamily="50" charset="-128"/>
              </a:rPr>
              <a:t>A</a:t>
            </a:r>
            <a:endParaRPr kumimoji="1" lang="ja-JP" altLang="en-US" sz="2400" dirty="0">
              <a:latin typeface="メイリオ" panose="020B0604030504040204" pitchFamily="50" charset="-128"/>
              <a:ea typeface="メイリオ" panose="020B0604030504040204" pitchFamily="50" charset="-128"/>
            </a:endParaRPr>
          </a:p>
        </p:txBody>
      </p:sp>
      <p:sp>
        <p:nvSpPr>
          <p:cNvPr id="128" name="テキスト ボックス 127">
            <a:extLst>
              <a:ext uri="{FF2B5EF4-FFF2-40B4-BE49-F238E27FC236}">
                <a16:creationId xmlns:a16="http://schemas.microsoft.com/office/drawing/2014/main" id="{F9031F7A-1C49-7305-3952-73BFED914DE1}"/>
              </a:ext>
            </a:extLst>
          </p:cNvPr>
          <p:cNvSpPr txBox="1"/>
          <p:nvPr/>
        </p:nvSpPr>
        <p:spPr>
          <a:xfrm>
            <a:off x="7934325" y="3630485"/>
            <a:ext cx="1314784"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データ</a:t>
            </a:r>
            <a:r>
              <a:rPr kumimoji="1" lang="en-US" altLang="ja-JP" sz="2400" dirty="0">
                <a:latin typeface="メイリオ" panose="020B0604030504040204" pitchFamily="50" charset="-128"/>
                <a:ea typeface="メイリオ" panose="020B0604030504040204" pitchFamily="50" charset="-128"/>
              </a:rPr>
              <a:t>B</a:t>
            </a:r>
            <a:endParaRPr kumimoji="1" lang="ja-JP" altLang="en-US" sz="2400" dirty="0">
              <a:latin typeface="メイリオ" panose="020B0604030504040204" pitchFamily="50" charset="-128"/>
              <a:ea typeface="メイリオ" panose="020B0604030504040204" pitchFamily="50" charset="-128"/>
            </a:endParaRPr>
          </a:p>
        </p:txBody>
      </p:sp>
      <p:sp>
        <p:nvSpPr>
          <p:cNvPr id="2" name="テキスト ボックス 1">
            <a:extLst>
              <a:ext uri="{FF2B5EF4-FFF2-40B4-BE49-F238E27FC236}">
                <a16:creationId xmlns:a16="http://schemas.microsoft.com/office/drawing/2014/main" id="{77D22407-79A4-5AEA-28FA-789A90914EA5}"/>
              </a:ext>
            </a:extLst>
          </p:cNvPr>
          <p:cNvSpPr txBox="1"/>
          <p:nvPr/>
        </p:nvSpPr>
        <p:spPr>
          <a:xfrm>
            <a:off x="808684" y="2034107"/>
            <a:ext cx="846898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データ</a:t>
            </a:r>
            <a:r>
              <a:rPr kumimoji="1" lang="en-US" altLang="ja-JP" sz="2400" dirty="0">
                <a:latin typeface="メイリオ" panose="020B0604030504040204" pitchFamily="50" charset="-128"/>
                <a:ea typeface="メイリオ" panose="020B0604030504040204" pitchFamily="50" charset="-128"/>
              </a:rPr>
              <a:t>A</a:t>
            </a:r>
            <a:r>
              <a:rPr kumimoji="1" lang="ja-JP" altLang="en-US" sz="2400" dirty="0">
                <a:latin typeface="メイリオ" panose="020B0604030504040204" pitchFamily="50" charset="-128"/>
                <a:ea typeface="メイリオ" panose="020B0604030504040204" pitchFamily="50" charset="-128"/>
              </a:rPr>
              <a:t>　：　第</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主成分ベクトル　＞　第</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主成分ベクトル</a:t>
            </a:r>
          </a:p>
        </p:txBody>
      </p:sp>
      <p:sp>
        <p:nvSpPr>
          <p:cNvPr id="3" name="テキスト ボックス 2">
            <a:extLst>
              <a:ext uri="{FF2B5EF4-FFF2-40B4-BE49-F238E27FC236}">
                <a16:creationId xmlns:a16="http://schemas.microsoft.com/office/drawing/2014/main" id="{1B3EE46B-2809-336E-4463-A7300CFD7D08}"/>
              </a:ext>
            </a:extLst>
          </p:cNvPr>
          <p:cNvSpPr txBox="1"/>
          <p:nvPr/>
        </p:nvSpPr>
        <p:spPr>
          <a:xfrm>
            <a:off x="795039" y="2448875"/>
            <a:ext cx="877515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データ</a:t>
            </a:r>
            <a:r>
              <a:rPr kumimoji="1" lang="en-US" altLang="ja-JP" sz="2400" dirty="0">
                <a:latin typeface="メイリオ" panose="020B0604030504040204" pitchFamily="50" charset="-128"/>
                <a:ea typeface="メイリオ" panose="020B0604030504040204" pitchFamily="50" charset="-128"/>
              </a:rPr>
              <a:t>B</a:t>
            </a:r>
            <a:r>
              <a:rPr kumimoji="1" lang="ja-JP" altLang="en-US" sz="2400" dirty="0">
                <a:latin typeface="メイリオ" panose="020B0604030504040204" pitchFamily="50" charset="-128"/>
                <a:ea typeface="メイリオ" panose="020B0604030504040204" pitchFamily="50" charset="-128"/>
              </a:rPr>
              <a:t>　：　第</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主成分ベクトル　＞＞　第</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主成分ベクトル</a:t>
            </a:r>
          </a:p>
        </p:txBody>
      </p:sp>
      <p:sp>
        <p:nvSpPr>
          <p:cNvPr id="4" name="テキスト ボックス 3">
            <a:extLst>
              <a:ext uri="{FF2B5EF4-FFF2-40B4-BE49-F238E27FC236}">
                <a16:creationId xmlns:a16="http://schemas.microsoft.com/office/drawing/2014/main" id="{F5322237-1D8F-5305-2F73-C82280AF5583}"/>
              </a:ext>
            </a:extLst>
          </p:cNvPr>
          <p:cNvSpPr txBox="1"/>
          <p:nvPr/>
        </p:nvSpPr>
        <p:spPr>
          <a:xfrm>
            <a:off x="426470" y="2895911"/>
            <a:ext cx="1095684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各主成分ベクトルが分散の捉え度合いを数値化したものを</a:t>
            </a:r>
            <a:r>
              <a:rPr kumimoji="1" lang="ja-JP" altLang="en-US" sz="2400" b="1" dirty="0">
                <a:latin typeface="メイリオ" panose="020B0604030504040204" pitchFamily="50" charset="-128"/>
                <a:ea typeface="メイリオ" panose="020B0604030504040204" pitchFamily="50" charset="-128"/>
              </a:rPr>
              <a:t>寄与率</a:t>
            </a:r>
            <a:r>
              <a:rPr kumimoji="1" lang="ja-JP" altLang="en-US" sz="2400" dirty="0">
                <a:latin typeface="メイリオ" panose="020B0604030504040204" pitchFamily="50" charset="-128"/>
                <a:ea typeface="メイリオ" panose="020B0604030504040204" pitchFamily="50" charset="-128"/>
              </a:rPr>
              <a:t>と言います</a:t>
            </a:r>
          </a:p>
        </p:txBody>
      </p:sp>
      <p:cxnSp>
        <p:nvCxnSpPr>
          <p:cNvPr id="5" name="直線矢印コネクタ 4">
            <a:extLst>
              <a:ext uri="{FF2B5EF4-FFF2-40B4-BE49-F238E27FC236}">
                <a16:creationId xmlns:a16="http://schemas.microsoft.com/office/drawing/2014/main" id="{AD5A1428-D418-CA6D-CF5B-880AA71B793F}"/>
              </a:ext>
            </a:extLst>
          </p:cNvPr>
          <p:cNvCxnSpPr>
            <a:cxnSpLocks/>
          </p:cNvCxnSpPr>
          <p:nvPr/>
        </p:nvCxnSpPr>
        <p:spPr>
          <a:xfrm flipH="1" flipV="1">
            <a:off x="2389487" y="4348211"/>
            <a:ext cx="975433" cy="1947834"/>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 name="直線矢印コネクタ 5">
            <a:extLst>
              <a:ext uri="{FF2B5EF4-FFF2-40B4-BE49-F238E27FC236}">
                <a16:creationId xmlns:a16="http://schemas.microsoft.com/office/drawing/2014/main" id="{E72B5ABD-7BB9-3387-92B6-A8E6F73DB893}"/>
              </a:ext>
            </a:extLst>
          </p:cNvPr>
          <p:cNvCxnSpPr>
            <a:cxnSpLocks/>
          </p:cNvCxnSpPr>
          <p:nvPr/>
        </p:nvCxnSpPr>
        <p:spPr>
          <a:xfrm flipH="1" flipV="1">
            <a:off x="8591717" y="4786604"/>
            <a:ext cx="579971" cy="1308136"/>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90417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E7A19FC-900B-1621-8E38-8A5E1E925E8B}"/>
              </a:ext>
            </a:extLst>
          </p:cNvPr>
          <p:cNvSpPr txBox="1"/>
          <p:nvPr/>
        </p:nvSpPr>
        <p:spPr>
          <a:xfrm>
            <a:off x="582804" y="168303"/>
            <a:ext cx="3467616"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主成分平面の実装</a:t>
            </a:r>
          </a:p>
        </p:txBody>
      </p:sp>
      <p:pic>
        <p:nvPicPr>
          <p:cNvPr id="5" name="図 4">
            <a:extLst>
              <a:ext uri="{FF2B5EF4-FFF2-40B4-BE49-F238E27FC236}">
                <a16:creationId xmlns:a16="http://schemas.microsoft.com/office/drawing/2014/main" id="{28E65C13-DEF8-3584-320E-D55B4C6FC8A0}"/>
              </a:ext>
            </a:extLst>
          </p:cNvPr>
          <p:cNvPicPr>
            <a:picLocks noChangeAspect="1"/>
          </p:cNvPicPr>
          <p:nvPr/>
        </p:nvPicPr>
        <p:blipFill>
          <a:blip r:embed="rId2"/>
          <a:stretch>
            <a:fillRect/>
          </a:stretch>
        </p:blipFill>
        <p:spPr>
          <a:xfrm>
            <a:off x="645913" y="2502040"/>
            <a:ext cx="5212275" cy="4213722"/>
          </a:xfrm>
          <a:prstGeom prst="rect">
            <a:avLst/>
          </a:prstGeom>
        </p:spPr>
      </p:pic>
      <p:sp>
        <p:nvSpPr>
          <p:cNvPr id="6" name="テキスト ボックス 5">
            <a:extLst>
              <a:ext uri="{FF2B5EF4-FFF2-40B4-BE49-F238E27FC236}">
                <a16:creationId xmlns:a16="http://schemas.microsoft.com/office/drawing/2014/main" id="{B0395FAB-C76E-DAE2-4932-CBCCDBD90C49}"/>
              </a:ext>
            </a:extLst>
          </p:cNvPr>
          <p:cNvSpPr txBox="1"/>
          <p:nvPr/>
        </p:nvSpPr>
        <p:spPr>
          <a:xfrm>
            <a:off x="4240404" y="263261"/>
            <a:ext cx="2497094"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toydata_pca.py</a:t>
            </a:r>
            <a:endParaRPr kumimoji="1" lang="ja-JP" altLang="en-US" sz="2400" dirty="0">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16AC87EB-0AC0-4A44-24A6-3F3299BFAA89}"/>
              </a:ext>
            </a:extLst>
          </p:cNvPr>
          <p:cNvSpPr txBox="1"/>
          <p:nvPr/>
        </p:nvSpPr>
        <p:spPr>
          <a:xfrm>
            <a:off x="700620" y="1050560"/>
            <a:ext cx="11609196" cy="1015663"/>
          </a:xfrm>
          <a:prstGeom prst="rect">
            <a:avLst/>
          </a:prstGeom>
          <a:noFill/>
        </p:spPr>
        <p:txBody>
          <a:bodyPr wrap="square" rtlCol="0">
            <a:spAutoFit/>
          </a:bodyPr>
          <a:lstStyle/>
          <a:p>
            <a:pPr marL="457200" indent="-457200" algn="l">
              <a:buFont typeface="+mj-lt"/>
              <a:buAutoNum type="arabicPeriod"/>
            </a:pPr>
            <a:r>
              <a:rPr kumimoji="1" lang="ja-JP" altLang="en-US" sz="2000" dirty="0">
                <a:latin typeface="メイリオ" panose="020B0604030504040204" pitchFamily="50" charset="-128"/>
                <a:ea typeface="メイリオ" panose="020B0604030504040204" pitchFamily="50" charset="-128"/>
              </a:rPr>
              <a:t>主成分ベクトル</a:t>
            </a:r>
            <a:r>
              <a:rPr kumimoji="1" lang="en-US" altLang="ja-JP" sz="2000" dirty="0">
                <a:latin typeface="メイリオ" panose="020B0604030504040204" pitchFamily="50" charset="-128"/>
                <a:ea typeface="メイリオ" panose="020B0604030504040204" pitchFamily="50" charset="-128"/>
              </a:rPr>
              <a:t>PC1,PC2</a:t>
            </a:r>
            <a:r>
              <a:rPr kumimoji="1" lang="ja-JP" altLang="en-US" sz="2000" dirty="0">
                <a:latin typeface="メイリオ" panose="020B0604030504040204" pitchFamily="50" charset="-128"/>
                <a:ea typeface="メイリオ" panose="020B0604030504040204" pitchFamily="50" charset="-128"/>
              </a:rPr>
              <a:t>（左図）を</a:t>
            </a:r>
            <a:r>
              <a:rPr kumimoji="1" lang="en-US" altLang="ja-JP" sz="2000" dirty="0" err="1">
                <a:latin typeface="メイリオ" panose="020B0604030504040204" pitchFamily="50" charset="-128"/>
                <a:ea typeface="メイリオ" panose="020B0604030504040204" pitchFamily="50" charset="-128"/>
              </a:rPr>
              <a:t>x,y</a:t>
            </a:r>
            <a:r>
              <a:rPr kumimoji="1" lang="ja-JP" altLang="en-US" sz="2000" dirty="0">
                <a:latin typeface="メイリオ" panose="020B0604030504040204" pitchFamily="50" charset="-128"/>
                <a:ea typeface="メイリオ" panose="020B0604030504040204" pitchFamily="50" charset="-128"/>
              </a:rPr>
              <a:t>軸に回転した平面上にデータをプロット（右図）</a:t>
            </a:r>
            <a:endParaRPr kumimoji="1" lang="en-US" altLang="ja-JP" sz="20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000" dirty="0">
                <a:latin typeface="メイリオ" panose="020B0604030504040204" pitchFamily="50" charset="-128"/>
                <a:ea typeface="メイリオ" panose="020B0604030504040204" pitchFamily="50" charset="-128"/>
              </a:rPr>
              <a:t>左図よりも右図のほうがデータをうまく分離できている</a:t>
            </a:r>
            <a:endParaRPr kumimoji="1" lang="en-US" altLang="ja-JP" sz="20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000" dirty="0">
                <a:latin typeface="メイリオ" panose="020B0604030504040204" pitchFamily="50" charset="-128"/>
                <a:ea typeface="メイリオ" panose="020B0604030504040204" pitchFamily="50" charset="-128"/>
              </a:rPr>
              <a:t>主成分平面の（　）内はデータの分離度（寄与率）</a:t>
            </a:r>
          </a:p>
        </p:txBody>
      </p:sp>
      <p:pic>
        <p:nvPicPr>
          <p:cNvPr id="11" name="図 10">
            <a:extLst>
              <a:ext uri="{FF2B5EF4-FFF2-40B4-BE49-F238E27FC236}">
                <a16:creationId xmlns:a16="http://schemas.microsoft.com/office/drawing/2014/main" id="{1C9232C0-E094-E7F0-99D3-A30F2B59DF32}"/>
              </a:ext>
            </a:extLst>
          </p:cNvPr>
          <p:cNvPicPr>
            <a:picLocks noChangeAspect="1"/>
          </p:cNvPicPr>
          <p:nvPr/>
        </p:nvPicPr>
        <p:blipFill>
          <a:blip r:embed="rId3"/>
          <a:stretch>
            <a:fillRect/>
          </a:stretch>
        </p:blipFill>
        <p:spPr>
          <a:xfrm>
            <a:off x="6333814" y="2271857"/>
            <a:ext cx="5332322" cy="4519287"/>
          </a:xfrm>
          <a:prstGeom prst="rect">
            <a:avLst/>
          </a:prstGeom>
        </p:spPr>
      </p:pic>
      <p:sp>
        <p:nvSpPr>
          <p:cNvPr id="12" name="テキスト ボックス 11">
            <a:extLst>
              <a:ext uri="{FF2B5EF4-FFF2-40B4-BE49-F238E27FC236}">
                <a16:creationId xmlns:a16="http://schemas.microsoft.com/office/drawing/2014/main" id="{4FBE0545-788E-2E22-C8B1-FEE290E16948}"/>
              </a:ext>
            </a:extLst>
          </p:cNvPr>
          <p:cNvSpPr txBox="1"/>
          <p:nvPr/>
        </p:nvSpPr>
        <p:spPr>
          <a:xfrm>
            <a:off x="2120971" y="2301765"/>
            <a:ext cx="2262158"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データ空間（平面）</a:t>
            </a:r>
          </a:p>
        </p:txBody>
      </p:sp>
      <p:sp>
        <p:nvSpPr>
          <p:cNvPr id="3" name="テキスト ボックス 2">
            <a:extLst>
              <a:ext uri="{FF2B5EF4-FFF2-40B4-BE49-F238E27FC236}">
                <a16:creationId xmlns:a16="http://schemas.microsoft.com/office/drawing/2014/main" id="{DFF93A4E-1BEC-7C66-A3B9-ABDAD2A6C572}"/>
              </a:ext>
            </a:extLst>
          </p:cNvPr>
          <p:cNvSpPr txBox="1"/>
          <p:nvPr/>
        </p:nvSpPr>
        <p:spPr>
          <a:xfrm>
            <a:off x="700620" y="613444"/>
            <a:ext cx="9576661"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hlinkClick r:id="rId4"/>
              </a:rPr>
              <a:t>https://github.com/ueharaLab/NLP_6-PCA/blob/main/pca.md</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947833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線コネクタ 2">
            <a:extLst>
              <a:ext uri="{FF2B5EF4-FFF2-40B4-BE49-F238E27FC236}">
                <a16:creationId xmlns:a16="http://schemas.microsoft.com/office/drawing/2014/main" id="{9D031228-C458-36A6-B397-B85392370D72}"/>
              </a:ext>
            </a:extLst>
          </p:cNvPr>
          <p:cNvCxnSpPr>
            <a:cxnSpLocks/>
          </p:cNvCxnSpPr>
          <p:nvPr/>
        </p:nvCxnSpPr>
        <p:spPr>
          <a:xfrm>
            <a:off x="8980192" y="2287794"/>
            <a:ext cx="0" cy="19649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直線コネクタ 3">
            <a:extLst>
              <a:ext uri="{FF2B5EF4-FFF2-40B4-BE49-F238E27FC236}">
                <a16:creationId xmlns:a16="http://schemas.microsoft.com/office/drawing/2014/main" id="{53EF3CDB-D47B-3D88-AA4B-4010CD07022F}"/>
              </a:ext>
            </a:extLst>
          </p:cNvPr>
          <p:cNvCxnSpPr>
            <a:cxnSpLocks/>
          </p:cNvCxnSpPr>
          <p:nvPr/>
        </p:nvCxnSpPr>
        <p:spPr>
          <a:xfrm flipH="1">
            <a:off x="6953139" y="4252733"/>
            <a:ext cx="2027055" cy="12561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554702C4-E46D-5C25-ABFC-EE16BFCE761E}"/>
              </a:ext>
            </a:extLst>
          </p:cNvPr>
          <p:cNvCxnSpPr>
            <a:cxnSpLocks/>
          </p:cNvCxnSpPr>
          <p:nvPr/>
        </p:nvCxnSpPr>
        <p:spPr>
          <a:xfrm>
            <a:off x="8995082" y="4283126"/>
            <a:ext cx="2246389" cy="10081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テキスト ボックス 5">
            <a:extLst>
              <a:ext uri="{FF2B5EF4-FFF2-40B4-BE49-F238E27FC236}">
                <a16:creationId xmlns:a16="http://schemas.microsoft.com/office/drawing/2014/main" id="{E3CC9702-C21A-940A-F6B7-036C49B9EBD0}"/>
              </a:ext>
            </a:extLst>
          </p:cNvPr>
          <p:cNvSpPr txBox="1"/>
          <p:nvPr/>
        </p:nvSpPr>
        <p:spPr>
          <a:xfrm rot="3925103">
            <a:off x="9479163" y="3434716"/>
            <a:ext cx="364202" cy="307777"/>
          </a:xfrm>
          <a:prstGeom prst="rect">
            <a:avLst/>
          </a:prstGeom>
          <a:noFill/>
        </p:spPr>
        <p:txBody>
          <a:bodyPr wrap="non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7" name="テキスト ボックス 6">
            <a:extLst>
              <a:ext uri="{FF2B5EF4-FFF2-40B4-BE49-F238E27FC236}">
                <a16:creationId xmlns:a16="http://schemas.microsoft.com/office/drawing/2014/main" id="{E1A5F3E3-DC15-F5EF-9DC9-4CCFC0DBC0F2}"/>
              </a:ext>
            </a:extLst>
          </p:cNvPr>
          <p:cNvSpPr txBox="1"/>
          <p:nvPr/>
        </p:nvSpPr>
        <p:spPr>
          <a:xfrm rot="3925103">
            <a:off x="10079176" y="338440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8" name="テキスト ボックス 7">
            <a:extLst>
              <a:ext uri="{FF2B5EF4-FFF2-40B4-BE49-F238E27FC236}">
                <a16:creationId xmlns:a16="http://schemas.microsoft.com/office/drawing/2014/main" id="{A36B9A1A-FD6C-674B-0580-603B2CA1DED1}"/>
              </a:ext>
            </a:extLst>
          </p:cNvPr>
          <p:cNvSpPr txBox="1"/>
          <p:nvPr/>
        </p:nvSpPr>
        <p:spPr>
          <a:xfrm rot="3925103">
            <a:off x="8046405" y="3807330"/>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9" name="テキスト ボックス 8">
            <a:extLst>
              <a:ext uri="{FF2B5EF4-FFF2-40B4-BE49-F238E27FC236}">
                <a16:creationId xmlns:a16="http://schemas.microsoft.com/office/drawing/2014/main" id="{0C7CCE0E-C5A2-F1EA-F034-A2AFEEEA46F2}"/>
              </a:ext>
            </a:extLst>
          </p:cNvPr>
          <p:cNvSpPr txBox="1"/>
          <p:nvPr/>
        </p:nvSpPr>
        <p:spPr>
          <a:xfrm rot="3925103">
            <a:off x="9310062" y="409634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0" name="テキスト ボックス 9">
            <a:extLst>
              <a:ext uri="{FF2B5EF4-FFF2-40B4-BE49-F238E27FC236}">
                <a16:creationId xmlns:a16="http://schemas.microsoft.com/office/drawing/2014/main" id="{4BF2EC4C-82CD-D513-E7C4-30FDE6B3DD1F}"/>
              </a:ext>
            </a:extLst>
          </p:cNvPr>
          <p:cNvSpPr txBox="1"/>
          <p:nvPr/>
        </p:nvSpPr>
        <p:spPr>
          <a:xfrm rot="3925103">
            <a:off x="9217405" y="449032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1" name="テキスト ボックス 10">
            <a:extLst>
              <a:ext uri="{FF2B5EF4-FFF2-40B4-BE49-F238E27FC236}">
                <a16:creationId xmlns:a16="http://schemas.microsoft.com/office/drawing/2014/main" id="{8BCA11B6-071A-A0B8-5435-EBAB712E0AAA}"/>
              </a:ext>
            </a:extLst>
          </p:cNvPr>
          <p:cNvSpPr txBox="1"/>
          <p:nvPr/>
        </p:nvSpPr>
        <p:spPr>
          <a:xfrm rot="3925103">
            <a:off x="8799770" y="3864858"/>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2" name="テキスト ボックス 11">
            <a:extLst>
              <a:ext uri="{FF2B5EF4-FFF2-40B4-BE49-F238E27FC236}">
                <a16:creationId xmlns:a16="http://schemas.microsoft.com/office/drawing/2014/main" id="{69906530-A189-502D-1156-1F1B27E95ED2}"/>
              </a:ext>
            </a:extLst>
          </p:cNvPr>
          <p:cNvSpPr txBox="1"/>
          <p:nvPr/>
        </p:nvSpPr>
        <p:spPr>
          <a:xfrm rot="3925103">
            <a:off x="9599326" y="411794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3" name="テキスト ボックス 12">
            <a:extLst>
              <a:ext uri="{FF2B5EF4-FFF2-40B4-BE49-F238E27FC236}">
                <a16:creationId xmlns:a16="http://schemas.microsoft.com/office/drawing/2014/main" id="{97B6ED3C-1DB8-695A-AC95-63BA7F699518}"/>
              </a:ext>
            </a:extLst>
          </p:cNvPr>
          <p:cNvSpPr txBox="1"/>
          <p:nvPr/>
        </p:nvSpPr>
        <p:spPr>
          <a:xfrm rot="3925103">
            <a:off x="9356975" y="2648048"/>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4" name="テキスト ボックス 13">
            <a:extLst>
              <a:ext uri="{FF2B5EF4-FFF2-40B4-BE49-F238E27FC236}">
                <a16:creationId xmlns:a16="http://schemas.microsoft.com/office/drawing/2014/main" id="{4080A3DA-1C83-4E01-2EA3-99BEEB3B4413}"/>
              </a:ext>
            </a:extLst>
          </p:cNvPr>
          <p:cNvSpPr txBox="1"/>
          <p:nvPr/>
        </p:nvSpPr>
        <p:spPr>
          <a:xfrm rot="3925103">
            <a:off x="9836865" y="354511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5" name="テキスト ボックス 14">
            <a:extLst>
              <a:ext uri="{FF2B5EF4-FFF2-40B4-BE49-F238E27FC236}">
                <a16:creationId xmlns:a16="http://schemas.microsoft.com/office/drawing/2014/main" id="{C347EC2D-4300-43C8-0897-4A7C063F574A}"/>
              </a:ext>
            </a:extLst>
          </p:cNvPr>
          <p:cNvSpPr txBox="1"/>
          <p:nvPr/>
        </p:nvSpPr>
        <p:spPr>
          <a:xfrm rot="3925103">
            <a:off x="8436149" y="3992451"/>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6" name="テキスト ボックス 15">
            <a:extLst>
              <a:ext uri="{FF2B5EF4-FFF2-40B4-BE49-F238E27FC236}">
                <a16:creationId xmlns:a16="http://schemas.microsoft.com/office/drawing/2014/main" id="{3C9E07FF-2214-5F25-8BEC-6421794F92DF}"/>
              </a:ext>
            </a:extLst>
          </p:cNvPr>
          <p:cNvSpPr txBox="1"/>
          <p:nvPr/>
        </p:nvSpPr>
        <p:spPr>
          <a:xfrm rot="3925103">
            <a:off x="9131282" y="420971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7" name="テキスト ボックス 16">
            <a:extLst>
              <a:ext uri="{FF2B5EF4-FFF2-40B4-BE49-F238E27FC236}">
                <a16:creationId xmlns:a16="http://schemas.microsoft.com/office/drawing/2014/main" id="{16BDB1FE-45E3-B765-2A38-09700BC85B84}"/>
              </a:ext>
            </a:extLst>
          </p:cNvPr>
          <p:cNvSpPr txBox="1"/>
          <p:nvPr/>
        </p:nvSpPr>
        <p:spPr>
          <a:xfrm rot="3925103">
            <a:off x="9743101" y="395373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8" name="テキスト ボックス 17">
            <a:extLst>
              <a:ext uri="{FF2B5EF4-FFF2-40B4-BE49-F238E27FC236}">
                <a16:creationId xmlns:a16="http://schemas.microsoft.com/office/drawing/2014/main" id="{CB2E932A-DE9F-9A1F-4044-0711A5D34436}"/>
              </a:ext>
            </a:extLst>
          </p:cNvPr>
          <p:cNvSpPr txBox="1"/>
          <p:nvPr/>
        </p:nvSpPr>
        <p:spPr>
          <a:xfrm rot="3925103">
            <a:off x="7920405" y="4246130"/>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9" name="テキスト ボックス 18">
            <a:extLst>
              <a:ext uri="{FF2B5EF4-FFF2-40B4-BE49-F238E27FC236}">
                <a16:creationId xmlns:a16="http://schemas.microsoft.com/office/drawing/2014/main" id="{0BE8831D-5824-7EF8-7F85-DE9D1B64CD25}"/>
              </a:ext>
            </a:extLst>
          </p:cNvPr>
          <p:cNvSpPr txBox="1"/>
          <p:nvPr/>
        </p:nvSpPr>
        <p:spPr>
          <a:xfrm rot="3925103">
            <a:off x="9368193" y="3563506"/>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0" name="テキスト ボックス 19">
            <a:extLst>
              <a:ext uri="{FF2B5EF4-FFF2-40B4-BE49-F238E27FC236}">
                <a16:creationId xmlns:a16="http://schemas.microsoft.com/office/drawing/2014/main" id="{5740E8CB-95B5-7E62-29DC-88FF8FBE9883}"/>
              </a:ext>
            </a:extLst>
          </p:cNvPr>
          <p:cNvSpPr txBox="1"/>
          <p:nvPr/>
        </p:nvSpPr>
        <p:spPr>
          <a:xfrm rot="3925103">
            <a:off x="9358676" y="233479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1" name="テキスト ボックス 20">
            <a:extLst>
              <a:ext uri="{FF2B5EF4-FFF2-40B4-BE49-F238E27FC236}">
                <a16:creationId xmlns:a16="http://schemas.microsoft.com/office/drawing/2014/main" id="{F40E2C4C-DB37-7CB1-46D5-465BCBDCD6CD}"/>
              </a:ext>
            </a:extLst>
          </p:cNvPr>
          <p:cNvSpPr txBox="1"/>
          <p:nvPr/>
        </p:nvSpPr>
        <p:spPr>
          <a:xfrm rot="3925103">
            <a:off x="8747678" y="3366254"/>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2" name="テキスト ボックス 21">
            <a:extLst>
              <a:ext uri="{FF2B5EF4-FFF2-40B4-BE49-F238E27FC236}">
                <a16:creationId xmlns:a16="http://schemas.microsoft.com/office/drawing/2014/main" id="{41B3A2BB-1D3E-B484-5B88-E64DF0E2D5C9}"/>
              </a:ext>
            </a:extLst>
          </p:cNvPr>
          <p:cNvSpPr txBox="1"/>
          <p:nvPr/>
        </p:nvSpPr>
        <p:spPr>
          <a:xfrm rot="3925103">
            <a:off x="9019263" y="3508377"/>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3" name="テキスト ボックス 22">
            <a:extLst>
              <a:ext uri="{FF2B5EF4-FFF2-40B4-BE49-F238E27FC236}">
                <a16:creationId xmlns:a16="http://schemas.microsoft.com/office/drawing/2014/main" id="{2B1D1077-FFCC-6FF9-0212-4A5330ECC7F4}"/>
              </a:ext>
            </a:extLst>
          </p:cNvPr>
          <p:cNvSpPr txBox="1"/>
          <p:nvPr/>
        </p:nvSpPr>
        <p:spPr>
          <a:xfrm rot="3925103">
            <a:off x="8526875" y="4394957"/>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4" name="テキスト ボックス 23">
            <a:extLst>
              <a:ext uri="{FF2B5EF4-FFF2-40B4-BE49-F238E27FC236}">
                <a16:creationId xmlns:a16="http://schemas.microsoft.com/office/drawing/2014/main" id="{9FDE935F-7536-4121-D3CB-2988046FD490}"/>
              </a:ext>
            </a:extLst>
          </p:cNvPr>
          <p:cNvSpPr txBox="1"/>
          <p:nvPr/>
        </p:nvSpPr>
        <p:spPr>
          <a:xfrm rot="3925103">
            <a:off x="8644355" y="368266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5" name="テキスト ボックス 24">
            <a:extLst>
              <a:ext uri="{FF2B5EF4-FFF2-40B4-BE49-F238E27FC236}">
                <a16:creationId xmlns:a16="http://schemas.microsoft.com/office/drawing/2014/main" id="{D848F7BF-632B-F770-AA98-F65C5F75B44F}"/>
              </a:ext>
            </a:extLst>
          </p:cNvPr>
          <p:cNvSpPr txBox="1"/>
          <p:nvPr/>
        </p:nvSpPr>
        <p:spPr>
          <a:xfrm rot="3925103">
            <a:off x="8238002" y="4392107"/>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6" name="テキスト ボックス 25">
            <a:extLst>
              <a:ext uri="{FF2B5EF4-FFF2-40B4-BE49-F238E27FC236}">
                <a16:creationId xmlns:a16="http://schemas.microsoft.com/office/drawing/2014/main" id="{418844F0-7484-AF62-E60F-708DC4F78936}"/>
              </a:ext>
            </a:extLst>
          </p:cNvPr>
          <p:cNvSpPr txBox="1"/>
          <p:nvPr/>
        </p:nvSpPr>
        <p:spPr>
          <a:xfrm rot="3925103">
            <a:off x="8844472" y="450564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7" name="テキスト ボックス 26">
            <a:extLst>
              <a:ext uri="{FF2B5EF4-FFF2-40B4-BE49-F238E27FC236}">
                <a16:creationId xmlns:a16="http://schemas.microsoft.com/office/drawing/2014/main" id="{A4AD80E1-11EB-CBF1-3C46-5FEA38381CA8}"/>
              </a:ext>
            </a:extLst>
          </p:cNvPr>
          <p:cNvSpPr txBox="1"/>
          <p:nvPr/>
        </p:nvSpPr>
        <p:spPr>
          <a:xfrm rot="3925103">
            <a:off x="9086341" y="389003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8" name="テキスト ボックス 27">
            <a:extLst>
              <a:ext uri="{FF2B5EF4-FFF2-40B4-BE49-F238E27FC236}">
                <a16:creationId xmlns:a16="http://schemas.microsoft.com/office/drawing/2014/main" id="{ACE2B334-FA9C-B5B8-B916-75C847407A63}"/>
              </a:ext>
            </a:extLst>
          </p:cNvPr>
          <p:cNvSpPr txBox="1"/>
          <p:nvPr/>
        </p:nvSpPr>
        <p:spPr>
          <a:xfrm rot="3925103">
            <a:off x="8769273" y="4187964"/>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9" name="テキスト ボックス 28">
            <a:extLst>
              <a:ext uri="{FF2B5EF4-FFF2-40B4-BE49-F238E27FC236}">
                <a16:creationId xmlns:a16="http://schemas.microsoft.com/office/drawing/2014/main" id="{38F8BF5C-8938-84F5-FA5A-37C292A2CFCD}"/>
              </a:ext>
            </a:extLst>
          </p:cNvPr>
          <p:cNvSpPr txBox="1"/>
          <p:nvPr/>
        </p:nvSpPr>
        <p:spPr>
          <a:xfrm rot="3925103">
            <a:off x="9477374" y="388830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 name="テキスト ボックス 29">
            <a:extLst>
              <a:ext uri="{FF2B5EF4-FFF2-40B4-BE49-F238E27FC236}">
                <a16:creationId xmlns:a16="http://schemas.microsoft.com/office/drawing/2014/main" id="{7DAA3675-296C-D38B-1147-C6B49FC32ED4}"/>
              </a:ext>
            </a:extLst>
          </p:cNvPr>
          <p:cNvSpPr txBox="1"/>
          <p:nvPr/>
        </p:nvSpPr>
        <p:spPr>
          <a:xfrm>
            <a:off x="9675427" y="2263696"/>
            <a:ext cx="110799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プリン</a:t>
            </a:r>
          </a:p>
        </p:txBody>
      </p:sp>
      <p:sp>
        <p:nvSpPr>
          <p:cNvPr id="31" name="フローチャート: せん孔テープ 30">
            <a:extLst>
              <a:ext uri="{FF2B5EF4-FFF2-40B4-BE49-F238E27FC236}">
                <a16:creationId xmlns:a16="http://schemas.microsoft.com/office/drawing/2014/main" id="{EA9CC986-932F-B20B-8ED1-60D22B2F06ED}"/>
              </a:ext>
            </a:extLst>
          </p:cNvPr>
          <p:cNvSpPr/>
          <p:nvPr/>
        </p:nvSpPr>
        <p:spPr>
          <a:xfrm rot="19337434">
            <a:off x="8052887" y="3464619"/>
            <a:ext cx="2686421" cy="1307634"/>
          </a:xfrm>
          <a:prstGeom prst="flowChartPunchedTape">
            <a:avLst/>
          </a:prstGeom>
          <a:solidFill>
            <a:srgbClr val="4472C4">
              <a:alpha val="52941"/>
            </a:srgbClr>
          </a:solidFill>
          <a:scene3d>
            <a:camera prst="isometricOffAxis2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ボックス 31">
            <a:extLst>
              <a:ext uri="{FF2B5EF4-FFF2-40B4-BE49-F238E27FC236}">
                <a16:creationId xmlns:a16="http://schemas.microsoft.com/office/drawing/2014/main" id="{B40F577D-00F1-F062-DF55-9A8802840E12}"/>
              </a:ext>
            </a:extLst>
          </p:cNvPr>
          <p:cNvSpPr txBox="1"/>
          <p:nvPr/>
        </p:nvSpPr>
        <p:spPr>
          <a:xfrm>
            <a:off x="6259287" y="5492965"/>
            <a:ext cx="1538883"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生クリーム</a:t>
            </a:r>
          </a:p>
        </p:txBody>
      </p:sp>
      <p:sp>
        <p:nvSpPr>
          <p:cNvPr id="33" name="テキスト ボックス 32">
            <a:extLst>
              <a:ext uri="{FF2B5EF4-FFF2-40B4-BE49-F238E27FC236}">
                <a16:creationId xmlns:a16="http://schemas.microsoft.com/office/drawing/2014/main" id="{A66D6B3F-86E0-D077-ACD8-A18C63C3A591}"/>
              </a:ext>
            </a:extLst>
          </p:cNvPr>
          <p:cNvSpPr txBox="1"/>
          <p:nvPr/>
        </p:nvSpPr>
        <p:spPr>
          <a:xfrm>
            <a:off x="10752458" y="5444643"/>
            <a:ext cx="1538883"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カスタード</a:t>
            </a:r>
          </a:p>
        </p:txBody>
      </p:sp>
      <p:sp>
        <p:nvSpPr>
          <p:cNvPr id="34" name="テキスト ボックス 33">
            <a:extLst>
              <a:ext uri="{FF2B5EF4-FFF2-40B4-BE49-F238E27FC236}">
                <a16:creationId xmlns:a16="http://schemas.microsoft.com/office/drawing/2014/main" id="{90759CF5-42A6-EE8B-B07E-3ED354D66477}"/>
              </a:ext>
            </a:extLst>
          </p:cNvPr>
          <p:cNvSpPr txBox="1"/>
          <p:nvPr/>
        </p:nvSpPr>
        <p:spPr>
          <a:xfrm>
            <a:off x="8292085" y="1767267"/>
            <a:ext cx="141577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カラメル</a:t>
            </a:r>
          </a:p>
        </p:txBody>
      </p:sp>
      <p:sp>
        <p:nvSpPr>
          <p:cNvPr id="35" name="テキスト ボックス 34">
            <a:extLst>
              <a:ext uri="{FF2B5EF4-FFF2-40B4-BE49-F238E27FC236}">
                <a16:creationId xmlns:a16="http://schemas.microsoft.com/office/drawing/2014/main" id="{3A4C4567-D2A7-1DBF-B48A-67141317AA71}"/>
              </a:ext>
            </a:extLst>
          </p:cNvPr>
          <p:cNvSpPr txBox="1"/>
          <p:nvPr/>
        </p:nvSpPr>
        <p:spPr>
          <a:xfrm>
            <a:off x="9675427" y="2595679"/>
            <a:ext cx="233910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シュークリーム</a:t>
            </a:r>
          </a:p>
        </p:txBody>
      </p:sp>
      <p:sp>
        <p:nvSpPr>
          <p:cNvPr id="37" name="テキスト ボックス 36">
            <a:extLst>
              <a:ext uri="{FF2B5EF4-FFF2-40B4-BE49-F238E27FC236}">
                <a16:creationId xmlns:a16="http://schemas.microsoft.com/office/drawing/2014/main" id="{BC854995-4703-919F-5717-BBC635228F08}"/>
              </a:ext>
            </a:extLst>
          </p:cNvPr>
          <p:cNvSpPr txBox="1"/>
          <p:nvPr/>
        </p:nvSpPr>
        <p:spPr>
          <a:xfrm>
            <a:off x="335902" y="513249"/>
            <a:ext cx="10443885"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特徴の違いを一目で直観的に理解できる方法はあるか？</a:t>
            </a:r>
          </a:p>
        </p:txBody>
      </p:sp>
      <p:sp>
        <p:nvSpPr>
          <p:cNvPr id="39" name="テキスト ボックス 38">
            <a:extLst>
              <a:ext uri="{FF2B5EF4-FFF2-40B4-BE49-F238E27FC236}">
                <a16:creationId xmlns:a16="http://schemas.microsoft.com/office/drawing/2014/main" id="{82977141-3700-195C-C887-D57D669C52B4}"/>
              </a:ext>
            </a:extLst>
          </p:cNvPr>
          <p:cNvSpPr txBox="1"/>
          <p:nvPr/>
        </p:nvSpPr>
        <p:spPr>
          <a:xfrm>
            <a:off x="486855" y="1582600"/>
            <a:ext cx="5850293"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特徴量が</a:t>
            </a:r>
            <a:r>
              <a:rPr kumimoji="1" lang="en-US" altLang="ja-JP" sz="2400" dirty="0">
                <a:latin typeface="メイリオ" panose="020B0604030504040204" pitchFamily="50" charset="-128"/>
                <a:ea typeface="メイリオ" panose="020B0604030504040204" pitchFamily="50" charset="-128"/>
              </a:rPr>
              <a:t>3</a:t>
            </a:r>
            <a:r>
              <a:rPr kumimoji="1" lang="ja-JP" altLang="en-US" sz="2400" dirty="0">
                <a:latin typeface="メイリオ" panose="020B0604030504040204" pitchFamily="50" charset="-128"/>
                <a:ea typeface="メイリオ" panose="020B0604030504040204" pitchFamily="50" charset="-128"/>
              </a:rPr>
              <a:t>次元以下ならラベル毎に色分けしてプロットするだけですぐわかる</a:t>
            </a:r>
          </a:p>
        </p:txBody>
      </p:sp>
      <p:sp>
        <p:nvSpPr>
          <p:cNvPr id="40" name="テキスト ボックス 39">
            <a:extLst>
              <a:ext uri="{FF2B5EF4-FFF2-40B4-BE49-F238E27FC236}">
                <a16:creationId xmlns:a16="http://schemas.microsoft.com/office/drawing/2014/main" id="{7909F404-F221-68F3-CCE0-75D2B2BDC37D}"/>
              </a:ext>
            </a:extLst>
          </p:cNvPr>
          <p:cNvSpPr txBox="1"/>
          <p:nvPr/>
        </p:nvSpPr>
        <p:spPr>
          <a:xfrm>
            <a:off x="572454" y="2670960"/>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例：</a:t>
            </a:r>
          </a:p>
        </p:txBody>
      </p:sp>
      <p:sp>
        <p:nvSpPr>
          <p:cNvPr id="41" name="テキスト ボックス 40">
            <a:extLst>
              <a:ext uri="{FF2B5EF4-FFF2-40B4-BE49-F238E27FC236}">
                <a16:creationId xmlns:a16="http://schemas.microsoft.com/office/drawing/2014/main" id="{C5DC8307-B15C-C99F-B0AD-F1C7EE81D53F}"/>
              </a:ext>
            </a:extLst>
          </p:cNvPr>
          <p:cNvSpPr txBox="1"/>
          <p:nvPr/>
        </p:nvSpPr>
        <p:spPr>
          <a:xfrm>
            <a:off x="683515" y="3118331"/>
            <a:ext cx="5108411" cy="1015663"/>
          </a:xfrm>
          <a:prstGeom prst="rect">
            <a:avLst/>
          </a:prstGeom>
          <a:noFill/>
        </p:spPr>
        <p:txBody>
          <a:bodyPr wrap="square" rtlCol="0">
            <a:spAutoFit/>
          </a:bodyPr>
          <a:lstStyle/>
          <a:p>
            <a:pPr algn="l"/>
            <a:r>
              <a:rPr kumimoji="1" lang="en-US" altLang="ja-JP" sz="2000" dirty="0" err="1">
                <a:latin typeface="メイリオ" panose="020B0604030504040204" pitchFamily="50" charset="-128"/>
                <a:ea typeface="メイリオ" panose="020B0604030504040204" pitchFamily="50" charset="-128"/>
              </a:rPr>
              <a:t>BoW</a:t>
            </a:r>
            <a:r>
              <a:rPr kumimoji="1" lang="ja-JP" altLang="en-US" sz="2000" dirty="0">
                <a:latin typeface="メイリオ" panose="020B0604030504040204" pitchFamily="50" charset="-128"/>
                <a:ea typeface="メイリオ" panose="020B0604030504040204" pitchFamily="50" charset="-128"/>
              </a:rPr>
              <a:t>が</a:t>
            </a:r>
            <a:r>
              <a:rPr kumimoji="1" lang="en-US" altLang="ja-JP" sz="2000" dirty="0">
                <a:latin typeface="メイリオ" panose="020B0604030504040204" pitchFamily="50" charset="-128"/>
                <a:ea typeface="メイリオ" panose="020B0604030504040204" pitchFamily="50" charset="-128"/>
              </a:rPr>
              <a:t>3</a:t>
            </a:r>
            <a:r>
              <a:rPr kumimoji="1" lang="ja-JP" altLang="en-US" sz="2000" dirty="0">
                <a:latin typeface="メイリオ" panose="020B0604030504040204" pitchFamily="50" charset="-128"/>
                <a:ea typeface="メイリオ" panose="020B0604030504040204" pitchFamily="50" charset="-128"/>
              </a:rPr>
              <a:t>次元からなる場合、</a:t>
            </a:r>
            <a:r>
              <a:rPr kumimoji="1" lang="ja-JP" altLang="en-US" sz="2000" dirty="0">
                <a:solidFill>
                  <a:srgbClr val="FF0000"/>
                </a:solidFill>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と</a:t>
            </a:r>
            <a:r>
              <a:rPr kumimoji="1" lang="ja-JP" altLang="en-US" sz="2000" dirty="0">
                <a:solidFill>
                  <a:srgbClr val="00B050"/>
                </a:solidFill>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をできるだけ隔てる軸（特徴量）が重要な特徴量</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　カラメル、カスタード</a:t>
            </a:r>
          </a:p>
        </p:txBody>
      </p:sp>
      <p:cxnSp>
        <p:nvCxnSpPr>
          <p:cNvPr id="43" name="直線コネクタ 42">
            <a:extLst>
              <a:ext uri="{FF2B5EF4-FFF2-40B4-BE49-F238E27FC236}">
                <a16:creationId xmlns:a16="http://schemas.microsoft.com/office/drawing/2014/main" id="{8DF435BA-3168-C093-831E-44EB8AB3F9A4}"/>
              </a:ext>
            </a:extLst>
          </p:cNvPr>
          <p:cNvCxnSpPr/>
          <p:nvPr/>
        </p:nvCxnSpPr>
        <p:spPr>
          <a:xfrm>
            <a:off x="8472866" y="3263471"/>
            <a:ext cx="1556969" cy="172262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4" name="矢印: 下カーブ 43">
            <a:extLst>
              <a:ext uri="{FF2B5EF4-FFF2-40B4-BE49-F238E27FC236}">
                <a16:creationId xmlns:a16="http://schemas.microsoft.com/office/drawing/2014/main" id="{C5A7CB52-9A69-AA91-7E4A-24F7D3878894}"/>
              </a:ext>
            </a:extLst>
          </p:cNvPr>
          <p:cNvSpPr/>
          <p:nvPr/>
        </p:nvSpPr>
        <p:spPr>
          <a:xfrm rot="1295920">
            <a:off x="7836001" y="2697013"/>
            <a:ext cx="840424" cy="401335"/>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6" name="テキスト ボックス 45">
            <a:extLst>
              <a:ext uri="{FF2B5EF4-FFF2-40B4-BE49-F238E27FC236}">
                <a16:creationId xmlns:a16="http://schemas.microsoft.com/office/drawing/2014/main" id="{A26EAA3E-6FE4-36F3-0ED6-7FADE3A828B7}"/>
              </a:ext>
            </a:extLst>
          </p:cNvPr>
          <p:cNvSpPr txBox="1"/>
          <p:nvPr/>
        </p:nvSpPr>
        <p:spPr>
          <a:xfrm>
            <a:off x="6186819" y="2601219"/>
            <a:ext cx="1808785" cy="646331"/>
          </a:xfrm>
          <a:prstGeom prst="rect">
            <a:avLst/>
          </a:prstGeom>
          <a:noFill/>
        </p:spPr>
        <p:txBody>
          <a:bodyPr wrap="square" rtlCol="0">
            <a:spAutoFit/>
          </a:bodyPr>
          <a:lstStyle/>
          <a:p>
            <a:pPr algn="l"/>
            <a:r>
              <a:rPr kumimoji="1" lang="ja-JP" altLang="en-US" dirty="0">
                <a:solidFill>
                  <a:srgbClr val="FF0000"/>
                </a:solidFill>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と</a:t>
            </a:r>
            <a:r>
              <a:rPr kumimoji="1" lang="ja-JP" altLang="en-US" dirty="0">
                <a:solidFill>
                  <a:srgbClr val="00B050"/>
                </a:solidFill>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をもっとも隔てる方向</a:t>
            </a:r>
          </a:p>
        </p:txBody>
      </p:sp>
      <p:sp>
        <p:nvSpPr>
          <p:cNvPr id="47" name="テキスト ボックス 46">
            <a:extLst>
              <a:ext uri="{FF2B5EF4-FFF2-40B4-BE49-F238E27FC236}">
                <a16:creationId xmlns:a16="http://schemas.microsoft.com/office/drawing/2014/main" id="{B9EDDACF-7712-8DB4-9B5C-0BA2A0BCFF10}"/>
              </a:ext>
            </a:extLst>
          </p:cNvPr>
          <p:cNvSpPr txBox="1"/>
          <p:nvPr/>
        </p:nvSpPr>
        <p:spPr>
          <a:xfrm>
            <a:off x="486855" y="5022591"/>
            <a:ext cx="5655627"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実際は、超高次元（この例では</a:t>
            </a:r>
            <a:r>
              <a:rPr kumimoji="1" lang="en-US" altLang="ja-JP" sz="2400" dirty="0">
                <a:latin typeface="メイリオ" panose="020B0604030504040204" pitchFamily="50" charset="-128"/>
                <a:ea typeface="メイリオ" panose="020B0604030504040204" pitchFamily="50" charset="-128"/>
              </a:rPr>
              <a:t>2000</a:t>
            </a:r>
            <a:r>
              <a:rPr kumimoji="1" lang="ja-JP" altLang="en-US" sz="2400" dirty="0">
                <a:latin typeface="メイリオ" panose="020B0604030504040204" pitchFamily="50" charset="-128"/>
                <a:ea typeface="メイリオ" panose="020B0604030504040204" pitchFamily="50" charset="-128"/>
              </a:rPr>
              <a:t>次元以上）なのでこの方法はナンセンス</a:t>
            </a:r>
          </a:p>
        </p:txBody>
      </p:sp>
      <p:sp>
        <p:nvSpPr>
          <p:cNvPr id="48" name="矢印: 下 47">
            <a:extLst>
              <a:ext uri="{FF2B5EF4-FFF2-40B4-BE49-F238E27FC236}">
                <a16:creationId xmlns:a16="http://schemas.microsoft.com/office/drawing/2014/main" id="{2321DC79-B73D-3407-DC7E-7BA92A6C1909}"/>
              </a:ext>
            </a:extLst>
          </p:cNvPr>
          <p:cNvSpPr/>
          <p:nvPr/>
        </p:nvSpPr>
        <p:spPr>
          <a:xfrm>
            <a:off x="2484143" y="4375953"/>
            <a:ext cx="1240971" cy="39152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371710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5EA08C7-444E-1334-E4D6-6E11651FE078}"/>
              </a:ext>
            </a:extLst>
          </p:cNvPr>
          <p:cNvSpPr txBox="1"/>
          <p:nvPr/>
        </p:nvSpPr>
        <p:spPr>
          <a:xfrm>
            <a:off x="520045" y="286579"/>
            <a:ext cx="2236510"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重要な概念</a:t>
            </a:r>
          </a:p>
        </p:txBody>
      </p:sp>
      <p:sp>
        <p:nvSpPr>
          <p:cNvPr id="3" name="テキスト ボックス 2">
            <a:extLst>
              <a:ext uri="{FF2B5EF4-FFF2-40B4-BE49-F238E27FC236}">
                <a16:creationId xmlns:a16="http://schemas.microsoft.com/office/drawing/2014/main" id="{000DB7CA-038E-0E3E-52B7-782B459CA5F9}"/>
              </a:ext>
            </a:extLst>
          </p:cNvPr>
          <p:cNvSpPr txBox="1"/>
          <p:nvPr/>
        </p:nvSpPr>
        <p:spPr>
          <a:xfrm>
            <a:off x="901148" y="977230"/>
            <a:ext cx="10782300" cy="4893647"/>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主成分ベクトル：</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ベクトル空間（特徴量ベクトル空間）でデータの分散を最大化する</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ベクトルが第１主成分ベクトル。これに直交し、データの分散を次に最</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大化するベクトルが第</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主成分ベクトル。。。</a:t>
            </a:r>
            <a:endParaRPr kumimoji="1" lang="en-US" altLang="ja-JP" sz="2400" dirty="0">
              <a:latin typeface="メイリオ" panose="020B0604030504040204" pitchFamily="50" charset="-128"/>
              <a:ea typeface="メイリオ" panose="020B0604030504040204" pitchFamily="50" charset="-128"/>
            </a:endParaRPr>
          </a:p>
          <a:p>
            <a:pPr algn="l"/>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２</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主成分（平面）：</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a:t>
            </a:r>
            <a:r>
              <a:rPr kumimoji="1" lang="ja-JP" altLang="en-US" sz="2400" i="1" u="sng" dirty="0">
                <a:latin typeface="メイリオ" panose="020B0604030504040204" pitchFamily="50" charset="-128"/>
                <a:ea typeface="メイリオ" panose="020B0604030504040204" pitchFamily="50" charset="-128"/>
              </a:rPr>
              <a:t>任意の</a:t>
            </a:r>
            <a:r>
              <a:rPr kumimoji="1" lang="ja-JP" altLang="en-US" sz="2400" dirty="0">
                <a:latin typeface="メイリオ" panose="020B0604030504040204" pitchFamily="50" charset="-128"/>
                <a:ea typeface="メイリオ" panose="020B0604030504040204" pitchFamily="50" charset="-128"/>
              </a:rPr>
              <a:t>２つの直交する主成分ベクトルを</a:t>
            </a:r>
            <a:r>
              <a:rPr kumimoji="1" lang="en-US" altLang="ja-JP" sz="2400" dirty="0" err="1">
                <a:latin typeface="メイリオ" panose="020B0604030504040204" pitchFamily="50" charset="-128"/>
                <a:ea typeface="メイリオ" panose="020B0604030504040204" pitchFamily="50" charset="-128"/>
              </a:rPr>
              <a:t>x,y</a:t>
            </a:r>
            <a:r>
              <a:rPr kumimoji="1" lang="ja-JP" altLang="en-US" sz="2400" dirty="0">
                <a:latin typeface="メイリオ" panose="020B0604030504040204" pitchFamily="50" charset="-128"/>
                <a:ea typeface="メイリオ" panose="020B0604030504040204" pitchFamily="50" charset="-128"/>
              </a:rPr>
              <a:t>軸にしたもの</a:t>
            </a:r>
            <a:endParaRPr kumimoji="1" lang="en-US" altLang="ja-JP" sz="2400" dirty="0">
              <a:latin typeface="メイリオ" panose="020B0604030504040204" pitchFamily="50" charset="-128"/>
              <a:ea typeface="メイリオ" panose="020B0604030504040204" pitchFamily="50" charset="-128"/>
            </a:endParaRPr>
          </a:p>
          <a:p>
            <a:pPr algn="l"/>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３．寄与率：</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各主成分のデータの近似力（説明力）</a:t>
            </a:r>
            <a:endParaRPr kumimoji="1" lang="en-US" altLang="ja-JP" sz="2400" dirty="0">
              <a:latin typeface="メイリオ" panose="020B0604030504040204" pitchFamily="50" charset="-128"/>
              <a:ea typeface="メイリオ" panose="020B0604030504040204" pitchFamily="50" charset="-128"/>
            </a:endParaRPr>
          </a:p>
          <a:p>
            <a:pPr algn="l"/>
            <a:endParaRPr kumimoji="1" lang="en-US" altLang="ja-JP" sz="2400" dirty="0">
              <a:latin typeface="メイリオ" panose="020B0604030504040204" pitchFamily="50" charset="-128"/>
              <a:ea typeface="メイリオ" panose="020B0604030504040204" pitchFamily="50" charset="-128"/>
            </a:endParaRPr>
          </a:p>
          <a:p>
            <a:pPr algn="l"/>
            <a:r>
              <a:rPr kumimoji="1" lang="en-US" altLang="ja-JP" sz="2400" dirty="0">
                <a:latin typeface="メイリオ" panose="020B0604030504040204" pitchFamily="50" charset="-128"/>
                <a:ea typeface="メイリオ" panose="020B0604030504040204" pitchFamily="50" charset="-128"/>
              </a:rPr>
              <a:t>4.</a:t>
            </a:r>
            <a:r>
              <a:rPr kumimoji="1" lang="ja-JP" altLang="en-US" sz="2400" dirty="0">
                <a:latin typeface="メイリオ" panose="020B0604030504040204" pitchFamily="50" charset="-128"/>
                <a:ea typeface="メイリオ" panose="020B0604030504040204" pitchFamily="50" charset="-128"/>
              </a:rPr>
              <a:t>主成分得点：</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データを主成分上に射影した座標</a:t>
            </a:r>
          </a:p>
        </p:txBody>
      </p:sp>
      <p:sp>
        <p:nvSpPr>
          <p:cNvPr id="4" name="テキスト ボックス 3">
            <a:extLst>
              <a:ext uri="{FF2B5EF4-FFF2-40B4-BE49-F238E27FC236}">
                <a16:creationId xmlns:a16="http://schemas.microsoft.com/office/drawing/2014/main" id="{5BA8C234-EEFD-AD63-0F65-A9A71645DD4E}"/>
              </a:ext>
            </a:extLst>
          </p:cNvPr>
          <p:cNvSpPr txBox="1"/>
          <p:nvPr/>
        </p:nvSpPr>
        <p:spPr>
          <a:xfrm>
            <a:off x="1191868" y="5875823"/>
            <a:ext cx="9959837" cy="1384995"/>
          </a:xfrm>
          <a:prstGeom prst="rect">
            <a:avLst/>
          </a:prstGeom>
          <a:noFill/>
        </p:spPr>
        <p:txBody>
          <a:bodyPr wrap="square" rtlCol="0">
            <a:spAutoFit/>
          </a:bodyPr>
          <a:lstStyle/>
          <a:p>
            <a:r>
              <a:rPr kumimoji="1" lang="ja-JP" altLang="en-US" sz="2800" b="1" dirty="0">
                <a:latin typeface="メイリオ" panose="020B0604030504040204" pitchFamily="50" charset="-128"/>
                <a:ea typeface="メイリオ" panose="020B0604030504040204" pitchFamily="50" charset="-128"/>
              </a:rPr>
              <a:t>主成分分析は、ベクトル空間上のデータ点を主成分平面の座標（主成分得点）で表現するもの。</a:t>
            </a:r>
            <a:endParaRPr kumimoji="1" lang="en-US" altLang="ja-JP" sz="2800" b="1" dirty="0">
              <a:latin typeface="メイリオ" panose="020B0604030504040204" pitchFamily="50" charset="-128"/>
              <a:ea typeface="メイリオ" panose="020B0604030504040204" pitchFamily="50" charset="-128"/>
            </a:endParaRPr>
          </a:p>
          <a:p>
            <a:pPr algn="l"/>
            <a:endParaRPr kumimoji="1" lang="ja-JP" altLang="en-US" sz="2800" b="1"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3435036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6CB50C95-BEB0-226F-3D02-9815F2CE2924}"/>
              </a:ext>
            </a:extLst>
          </p:cNvPr>
          <p:cNvSpPr txBox="1"/>
          <p:nvPr/>
        </p:nvSpPr>
        <p:spPr>
          <a:xfrm>
            <a:off x="391894" y="158098"/>
            <a:ext cx="8392041"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主成分平面上にもとのデータ空間の軸を描く</a:t>
            </a:r>
          </a:p>
        </p:txBody>
      </p:sp>
      <p:pic>
        <p:nvPicPr>
          <p:cNvPr id="6" name="図 5">
            <a:extLst>
              <a:ext uri="{FF2B5EF4-FFF2-40B4-BE49-F238E27FC236}">
                <a16:creationId xmlns:a16="http://schemas.microsoft.com/office/drawing/2014/main" id="{254D5B97-EE1A-7D09-C287-771FCBB22959}"/>
              </a:ext>
            </a:extLst>
          </p:cNvPr>
          <p:cNvPicPr>
            <a:picLocks noChangeAspect="1"/>
          </p:cNvPicPr>
          <p:nvPr/>
        </p:nvPicPr>
        <p:blipFill>
          <a:blip r:embed="rId2"/>
          <a:stretch>
            <a:fillRect/>
          </a:stretch>
        </p:blipFill>
        <p:spPr>
          <a:xfrm>
            <a:off x="645913" y="2502040"/>
            <a:ext cx="5212275" cy="4213722"/>
          </a:xfrm>
          <a:prstGeom prst="rect">
            <a:avLst/>
          </a:prstGeom>
        </p:spPr>
      </p:pic>
      <p:sp>
        <p:nvSpPr>
          <p:cNvPr id="7" name="テキスト ボックス 6">
            <a:extLst>
              <a:ext uri="{FF2B5EF4-FFF2-40B4-BE49-F238E27FC236}">
                <a16:creationId xmlns:a16="http://schemas.microsoft.com/office/drawing/2014/main" id="{74428E3C-5EF1-21CB-57BC-7F18CEC0E8C2}"/>
              </a:ext>
            </a:extLst>
          </p:cNvPr>
          <p:cNvSpPr txBox="1"/>
          <p:nvPr/>
        </p:nvSpPr>
        <p:spPr>
          <a:xfrm>
            <a:off x="2120971" y="2301765"/>
            <a:ext cx="2262158"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データ空間（平面）</a:t>
            </a:r>
          </a:p>
        </p:txBody>
      </p:sp>
      <p:pic>
        <p:nvPicPr>
          <p:cNvPr id="9" name="図 8">
            <a:extLst>
              <a:ext uri="{FF2B5EF4-FFF2-40B4-BE49-F238E27FC236}">
                <a16:creationId xmlns:a16="http://schemas.microsoft.com/office/drawing/2014/main" id="{4EEE7C93-C55F-75A8-F1FF-A234EBE122F5}"/>
              </a:ext>
            </a:extLst>
          </p:cNvPr>
          <p:cNvPicPr>
            <a:picLocks noChangeAspect="1"/>
          </p:cNvPicPr>
          <p:nvPr/>
        </p:nvPicPr>
        <p:blipFill>
          <a:blip r:embed="rId3"/>
          <a:stretch>
            <a:fillRect/>
          </a:stretch>
        </p:blipFill>
        <p:spPr>
          <a:xfrm>
            <a:off x="6333814" y="2301765"/>
            <a:ext cx="4900243" cy="4471674"/>
          </a:xfrm>
          <a:prstGeom prst="rect">
            <a:avLst/>
          </a:prstGeom>
        </p:spPr>
      </p:pic>
      <p:sp>
        <p:nvSpPr>
          <p:cNvPr id="10" name="テキスト ボックス 9">
            <a:extLst>
              <a:ext uri="{FF2B5EF4-FFF2-40B4-BE49-F238E27FC236}">
                <a16:creationId xmlns:a16="http://schemas.microsoft.com/office/drawing/2014/main" id="{67AF16BD-129A-F354-788C-EF70F1047770}"/>
              </a:ext>
            </a:extLst>
          </p:cNvPr>
          <p:cNvSpPr txBox="1"/>
          <p:nvPr/>
        </p:nvSpPr>
        <p:spPr>
          <a:xfrm>
            <a:off x="394820" y="759167"/>
            <a:ext cx="11402359" cy="1015663"/>
          </a:xfrm>
          <a:prstGeom prst="rect">
            <a:avLst/>
          </a:prstGeom>
          <a:noFill/>
        </p:spPr>
        <p:txBody>
          <a:bodyPr wrap="square" rtlCol="0">
            <a:spAutoFit/>
          </a:bodyPr>
          <a:lstStyle/>
          <a:p>
            <a:pPr marL="457200" indent="-457200" algn="l">
              <a:buFont typeface="+mj-lt"/>
              <a:buAutoNum type="arabicPeriod"/>
            </a:pPr>
            <a:r>
              <a:rPr kumimoji="1" lang="en-US" altLang="ja-JP" sz="2000" dirty="0">
                <a:latin typeface="メイリオ" panose="020B0604030504040204" pitchFamily="50" charset="-128"/>
                <a:ea typeface="メイリオ" panose="020B0604030504040204" pitchFamily="50" charset="-128"/>
              </a:rPr>
              <a:t>PC1,PC2</a:t>
            </a:r>
            <a:r>
              <a:rPr kumimoji="1" lang="ja-JP" altLang="en-US" sz="2000" dirty="0">
                <a:latin typeface="メイリオ" panose="020B0604030504040204" pitchFamily="50" charset="-128"/>
                <a:ea typeface="メイリオ" panose="020B0604030504040204" pitchFamily="50" charset="-128"/>
              </a:rPr>
              <a:t>を</a:t>
            </a:r>
            <a:r>
              <a:rPr kumimoji="1" lang="en-US" altLang="ja-JP" sz="2000" dirty="0" err="1">
                <a:latin typeface="メイリオ" panose="020B0604030504040204" pitchFamily="50" charset="-128"/>
                <a:ea typeface="メイリオ" panose="020B0604030504040204" pitchFamily="50" charset="-128"/>
              </a:rPr>
              <a:t>x,y</a:t>
            </a:r>
            <a:r>
              <a:rPr kumimoji="1" lang="ja-JP" altLang="en-US" sz="2000" dirty="0">
                <a:latin typeface="メイリオ" panose="020B0604030504040204" pitchFamily="50" charset="-128"/>
                <a:ea typeface="メイリオ" panose="020B0604030504040204" pitchFamily="50" charset="-128"/>
              </a:rPr>
              <a:t>軸に回転する→データ空間上の軸（特徴量）も同様に回転表示できる</a:t>
            </a:r>
            <a:endParaRPr kumimoji="1" lang="en-US" altLang="ja-JP" sz="20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000" dirty="0">
                <a:latin typeface="メイリオ" panose="020B0604030504040204" pitchFamily="50" charset="-128"/>
                <a:ea typeface="メイリオ" panose="020B0604030504040204" pitchFamily="50" charset="-128"/>
              </a:rPr>
              <a:t>主成分平面上の特徴量ベクトル（バイプロット）は主成分を意味解釈するのに役立つ</a:t>
            </a:r>
            <a:endParaRPr kumimoji="1" lang="en-US" altLang="ja-JP" sz="20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000" dirty="0">
                <a:latin typeface="メイリオ" panose="020B0604030504040204" pitchFamily="50" charset="-128"/>
                <a:ea typeface="メイリオ" panose="020B0604030504040204" pitchFamily="50" charset="-128"/>
              </a:rPr>
              <a:t>例えば、</a:t>
            </a:r>
            <a:r>
              <a:rPr kumimoji="1" lang="en-US" altLang="ja-JP" sz="2000" dirty="0">
                <a:latin typeface="メイリオ" panose="020B0604030504040204" pitchFamily="50" charset="-128"/>
                <a:ea typeface="メイリオ" panose="020B0604030504040204" pitchFamily="50" charset="-128"/>
              </a:rPr>
              <a:t>PC1</a:t>
            </a:r>
            <a:r>
              <a:rPr kumimoji="1" lang="ja-JP" altLang="en-US" sz="2000" dirty="0">
                <a:latin typeface="メイリオ" panose="020B0604030504040204" pitchFamily="50" charset="-128"/>
                <a:ea typeface="メイリオ" panose="020B0604030504040204" pitchFamily="50" charset="-128"/>
              </a:rPr>
              <a:t>はカスタード方向、</a:t>
            </a:r>
            <a:r>
              <a:rPr kumimoji="1" lang="en-US" altLang="ja-JP" sz="2000" dirty="0">
                <a:latin typeface="メイリオ" panose="020B0604030504040204" pitchFamily="50" charset="-128"/>
                <a:ea typeface="メイリオ" panose="020B0604030504040204" pitchFamily="50" charset="-128"/>
              </a:rPr>
              <a:t>PC2</a:t>
            </a:r>
            <a:r>
              <a:rPr kumimoji="1" lang="ja-JP" altLang="en-US" sz="2000" dirty="0">
                <a:latin typeface="メイリオ" panose="020B0604030504040204" pitchFamily="50" charset="-128"/>
                <a:ea typeface="メイリオ" panose="020B0604030504040204" pitchFamily="50" charset="-128"/>
              </a:rPr>
              <a:t>のマイナス方向はゼラチン方向</a:t>
            </a:r>
          </a:p>
        </p:txBody>
      </p:sp>
      <p:sp>
        <p:nvSpPr>
          <p:cNvPr id="17" name="テキスト ボックス 16">
            <a:extLst>
              <a:ext uri="{FF2B5EF4-FFF2-40B4-BE49-F238E27FC236}">
                <a16:creationId xmlns:a16="http://schemas.microsoft.com/office/drawing/2014/main" id="{EC9B6C77-396D-297A-F498-27252503055A}"/>
              </a:ext>
            </a:extLst>
          </p:cNvPr>
          <p:cNvSpPr txBox="1"/>
          <p:nvPr/>
        </p:nvSpPr>
        <p:spPr>
          <a:xfrm>
            <a:off x="2602260" y="3013501"/>
            <a:ext cx="3608680" cy="707886"/>
          </a:xfrm>
          <a:prstGeom prst="rect">
            <a:avLst/>
          </a:prstGeom>
          <a:noFill/>
        </p:spPr>
        <p:txBody>
          <a:bodyPr wrap="none" rtlCol="0">
            <a:spAutoFit/>
          </a:bodyPr>
          <a:lstStyle/>
          <a:p>
            <a:pPr marL="342900" indent="-342900" algn="l">
              <a:buFont typeface="Wingdings" panose="05000000000000000000" pitchFamily="2" charset="2"/>
              <a:buChar char="l"/>
            </a:pPr>
            <a:r>
              <a:rPr kumimoji="1" lang="en-US" altLang="ja-JP" sz="2000" dirty="0" err="1">
                <a:latin typeface="メイリオ" panose="020B0604030504040204" pitchFamily="50" charset="-128"/>
                <a:ea typeface="メイリオ" panose="020B0604030504040204" pitchFamily="50" charset="-128"/>
              </a:rPr>
              <a:t>x,y</a:t>
            </a:r>
            <a:r>
              <a:rPr kumimoji="1" lang="ja-JP" altLang="en-US" sz="2000" dirty="0">
                <a:latin typeface="メイリオ" panose="020B0604030504040204" pitchFamily="50" charset="-128"/>
                <a:ea typeface="メイリオ" panose="020B0604030504040204" pitchFamily="50" charset="-128"/>
              </a:rPr>
              <a:t>軸：特徴量</a:t>
            </a:r>
            <a:endParaRPr kumimoji="1" lang="en-US" altLang="ja-JP" sz="20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000" dirty="0">
                <a:latin typeface="メイリオ" panose="020B0604030504040204" pitchFamily="50" charset="-128"/>
                <a:ea typeface="メイリオ" panose="020B0604030504040204" pitchFamily="50" charset="-128"/>
              </a:rPr>
              <a:t>ベクトル：主成分ベクトル</a:t>
            </a:r>
          </a:p>
        </p:txBody>
      </p:sp>
      <p:sp>
        <p:nvSpPr>
          <p:cNvPr id="18" name="テキスト ボックス 17">
            <a:extLst>
              <a:ext uri="{FF2B5EF4-FFF2-40B4-BE49-F238E27FC236}">
                <a16:creationId xmlns:a16="http://schemas.microsoft.com/office/drawing/2014/main" id="{B4C237E6-9EE6-B86E-F3E4-4D668A259345}"/>
              </a:ext>
            </a:extLst>
          </p:cNvPr>
          <p:cNvSpPr txBox="1"/>
          <p:nvPr/>
        </p:nvSpPr>
        <p:spPr>
          <a:xfrm>
            <a:off x="8929568" y="2969275"/>
            <a:ext cx="2582758" cy="707886"/>
          </a:xfrm>
          <a:prstGeom prst="rect">
            <a:avLst/>
          </a:prstGeom>
          <a:noFill/>
        </p:spPr>
        <p:txBody>
          <a:bodyPr wrap="none" rtlCol="0">
            <a:spAutoFit/>
          </a:bodyPr>
          <a:lstStyle/>
          <a:p>
            <a:pPr marL="342900" indent="-342900" algn="l">
              <a:buFont typeface="Wingdings" panose="05000000000000000000" pitchFamily="2" charset="2"/>
              <a:buChar char="l"/>
            </a:pPr>
            <a:r>
              <a:rPr kumimoji="1" lang="en-US" altLang="ja-JP" sz="2000" dirty="0" err="1">
                <a:latin typeface="メイリオ" panose="020B0604030504040204" pitchFamily="50" charset="-128"/>
                <a:ea typeface="メイリオ" panose="020B0604030504040204" pitchFamily="50" charset="-128"/>
              </a:rPr>
              <a:t>x,y</a:t>
            </a:r>
            <a:r>
              <a:rPr kumimoji="1" lang="ja-JP" altLang="en-US" sz="2000" dirty="0">
                <a:latin typeface="メイリオ" panose="020B0604030504040204" pitchFamily="50" charset="-128"/>
                <a:ea typeface="メイリオ" panose="020B0604030504040204" pitchFamily="50" charset="-128"/>
              </a:rPr>
              <a:t>軸：主成分</a:t>
            </a:r>
            <a:endParaRPr kumimoji="1" lang="en-US" altLang="ja-JP" sz="20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000" dirty="0">
                <a:latin typeface="メイリオ" panose="020B0604030504040204" pitchFamily="50" charset="-128"/>
                <a:ea typeface="メイリオ" panose="020B0604030504040204" pitchFamily="50" charset="-128"/>
              </a:rPr>
              <a:t>ベクトル：特徴量</a:t>
            </a:r>
          </a:p>
        </p:txBody>
      </p:sp>
      <p:sp>
        <p:nvSpPr>
          <p:cNvPr id="19" name="テキスト ボックス 18">
            <a:extLst>
              <a:ext uri="{FF2B5EF4-FFF2-40B4-BE49-F238E27FC236}">
                <a16:creationId xmlns:a16="http://schemas.microsoft.com/office/drawing/2014/main" id="{B9AA8DB9-A1F1-D110-5A30-E9915957099F}"/>
              </a:ext>
            </a:extLst>
          </p:cNvPr>
          <p:cNvSpPr txBox="1"/>
          <p:nvPr/>
        </p:nvSpPr>
        <p:spPr>
          <a:xfrm>
            <a:off x="6412115" y="2022876"/>
            <a:ext cx="5385064"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toydata_pca.py</a:t>
            </a:r>
            <a:r>
              <a:rPr kumimoji="1" lang="ja-JP" altLang="en-US" dirty="0">
                <a:latin typeface="メイリオ" panose="020B0604030504040204" pitchFamily="50" charset="-128"/>
                <a:ea typeface="メイリオ" panose="020B0604030504040204" pitchFamily="50" charset="-128"/>
              </a:rPr>
              <a:t>のコメントをはずすと表示できる</a:t>
            </a:r>
          </a:p>
        </p:txBody>
      </p:sp>
    </p:spTree>
    <p:extLst>
      <p:ext uri="{BB962C8B-B14F-4D97-AF65-F5344CB8AC3E}">
        <p14:creationId xmlns:p14="http://schemas.microsoft.com/office/powerpoint/2010/main" val="17374577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C887EA07-7908-8B4E-51C6-3FB6BF5F1F0A}"/>
              </a:ext>
            </a:extLst>
          </p:cNvPr>
          <p:cNvSpPr txBox="1"/>
          <p:nvPr/>
        </p:nvSpPr>
        <p:spPr>
          <a:xfrm>
            <a:off x="454688" y="1769858"/>
            <a:ext cx="4780197" cy="1477328"/>
          </a:xfrm>
          <a:prstGeom prst="rect">
            <a:avLst/>
          </a:prstGeom>
          <a:noFill/>
        </p:spPr>
        <p:txBody>
          <a:bodyPr wrap="square">
            <a:spAutoFit/>
          </a:bodyPr>
          <a:lstStyle/>
          <a:p>
            <a:r>
              <a:rPr lang="ja-JP" altLang="en-US" dirty="0"/>
              <a:t> 　　</a:t>
            </a:r>
            <a:r>
              <a:rPr lang="ja-JP" altLang="en-US" sz="1400" dirty="0"/>
              <a:t>カスタード     生クリーム      カラメル      ゼラチン</a:t>
            </a:r>
          </a:p>
          <a:p>
            <a:r>
              <a:rPr lang="en-US" altLang="ja-JP" dirty="0"/>
              <a:t>PC1  0.962426  0.002043 -0.247556 -0.111569</a:t>
            </a:r>
          </a:p>
          <a:p>
            <a:r>
              <a:rPr lang="en-US" altLang="ja-JP" dirty="0"/>
              <a:t>PC2  0.159097 -0.010677  0.846990 -0.507131</a:t>
            </a:r>
          </a:p>
          <a:p>
            <a:r>
              <a:rPr lang="en-US" altLang="ja-JP" dirty="0"/>
              <a:t>PC3  0.220051  0.004670  0.470393  0.854568</a:t>
            </a:r>
          </a:p>
          <a:p>
            <a:r>
              <a:rPr lang="en-US" altLang="ja-JP" dirty="0"/>
              <a:t>PC4  0.001296 -0.999930 -0.007353  0.009179</a:t>
            </a:r>
            <a:endParaRPr lang="ja-JP" altLang="en-US" dirty="0"/>
          </a:p>
        </p:txBody>
      </p:sp>
      <p:sp>
        <p:nvSpPr>
          <p:cNvPr id="5" name="テキスト ボックス 4">
            <a:extLst>
              <a:ext uri="{FF2B5EF4-FFF2-40B4-BE49-F238E27FC236}">
                <a16:creationId xmlns:a16="http://schemas.microsoft.com/office/drawing/2014/main" id="{F19C474F-4B0A-8D11-0419-979A9B67D301}"/>
              </a:ext>
            </a:extLst>
          </p:cNvPr>
          <p:cNvSpPr txBox="1"/>
          <p:nvPr/>
        </p:nvSpPr>
        <p:spPr>
          <a:xfrm>
            <a:off x="5582697" y="1733513"/>
            <a:ext cx="6478675" cy="1477328"/>
          </a:xfrm>
          <a:prstGeom prst="rect">
            <a:avLst/>
          </a:prstGeom>
          <a:noFill/>
        </p:spPr>
        <p:txBody>
          <a:bodyPr wrap="square">
            <a:spAutoFit/>
          </a:bodyPr>
          <a:lstStyle/>
          <a:p>
            <a:r>
              <a:rPr lang="en-US" altLang="ja-JP" dirty="0"/>
              <a:t>                              PC1                 PC2               PC3               PC4</a:t>
            </a:r>
          </a:p>
          <a:p>
            <a:r>
              <a:rPr lang="ja-JP" altLang="en-US" sz="1400" dirty="0"/>
              <a:t>カスタード </a:t>
            </a:r>
            <a:r>
              <a:rPr lang="ja-JP" altLang="en-US" dirty="0"/>
              <a:t>  0.96242607  0.15909714  0.22005107  0.00129553</a:t>
            </a:r>
          </a:p>
          <a:p>
            <a:r>
              <a:rPr lang="ja-JP" altLang="en-US" sz="1400" b="1" dirty="0"/>
              <a:t>生クリーム   </a:t>
            </a:r>
            <a:r>
              <a:rPr lang="ja-JP" altLang="en-US" dirty="0"/>
              <a:t>0.00204313 -0.01067691  0.00467046 -0.99993001</a:t>
            </a:r>
          </a:p>
          <a:p>
            <a:r>
              <a:rPr lang="ja-JP" altLang="en-US" sz="1400" dirty="0"/>
              <a:t>カラメル</a:t>
            </a:r>
            <a:r>
              <a:rPr lang="ja-JP" altLang="en-US" dirty="0"/>
              <a:t>     -0.24755633  0.84699009  0.47039302 -0.00735259</a:t>
            </a:r>
          </a:p>
          <a:p>
            <a:r>
              <a:rPr lang="ja-JP" altLang="en-US" sz="1400" dirty="0"/>
              <a:t>ゼラチン</a:t>
            </a:r>
            <a:r>
              <a:rPr lang="ja-JP" altLang="en-US" dirty="0"/>
              <a:t>     -0.11156945 -0.50713104  0.8545678    0.00917851</a:t>
            </a:r>
          </a:p>
        </p:txBody>
      </p:sp>
      <p:pic>
        <p:nvPicPr>
          <p:cNvPr id="6" name="図 5">
            <a:extLst>
              <a:ext uri="{FF2B5EF4-FFF2-40B4-BE49-F238E27FC236}">
                <a16:creationId xmlns:a16="http://schemas.microsoft.com/office/drawing/2014/main" id="{B25A5D47-6A4E-82FF-EA93-4717A096402A}"/>
              </a:ext>
            </a:extLst>
          </p:cNvPr>
          <p:cNvPicPr>
            <a:picLocks noChangeAspect="1"/>
          </p:cNvPicPr>
          <p:nvPr/>
        </p:nvPicPr>
        <p:blipFill>
          <a:blip r:embed="rId2"/>
          <a:stretch>
            <a:fillRect/>
          </a:stretch>
        </p:blipFill>
        <p:spPr>
          <a:xfrm>
            <a:off x="276626" y="3628844"/>
            <a:ext cx="3894628" cy="3148506"/>
          </a:xfrm>
          <a:prstGeom prst="rect">
            <a:avLst/>
          </a:prstGeom>
        </p:spPr>
      </p:pic>
      <p:pic>
        <p:nvPicPr>
          <p:cNvPr id="7" name="図 6">
            <a:extLst>
              <a:ext uri="{FF2B5EF4-FFF2-40B4-BE49-F238E27FC236}">
                <a16:creationId xmlns:a16="http://schemas.microsoft.com/office/drawing/2014/main" id="{90EBBCA7-E833-8A2B-7702-2A5D980B1C80}"/>
              </a:ext>
            </a:extLst>
          </p:cNvPr>
          <p:cNvPicPr>
            <a:picLocks noChangeAspect="1"/>
          </p:cNvPicPr>
          <p:nvPr/>
        </p:nvPicPr>
        <p:blipFill>
          <a:blip r:embed="rId3"/>
          <a:stretch>
            <a:fillRect/>
          </a:stretch>
        </p:blipFill>
        <p:spPr>
          <a:xfrm>
            <a:off x="6940599" y="3492851"/>
            <a:ext cx="4009292" cy="3420492"/>
          </a:xfrm>
          <a:prstGeom prst="rect">
            <a:avLst/>
          </a:prstGeom>
        </p:spPr>
      </p:pic>
      <p:sp>
        <p:nvSpPr>
          <p:cNvPr id="9" name="四角形: 角を丸くする 8">
            <a:extLst>
              <a:ext uri="{FF2B5EF4-FFF2-40B4-BE49-F238E27FC236}">
                <a16:creationId xmlns:a16="http://schemas.microsoft.com/office/drawing/2014/main" id="{30079FBD-42A4-04EF-3BF4-6DB7BC0437AA}"/>
              </a:ext>
            </a:extLst>
          </p:cNvPr>
          <p:cNvSpPr/>
          <p:nvPr/>
        </p:nvSpPr>
        <p:spPr>
          <a:xfrm>
            <a:off x="894303" y="1769858"/>
            <a:ext cx="1045029" cy="1467170"/>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66481E57-93B0-F5C6-FB73-4C4BC0D80633}"/>
              </a:ext>
            </a:extLst>
          </p:cNvPr>
          <p:cNvSpPr/>
          <p:nvPr/>
        </p:nvSpPr>
        <p:spPr>
          <a:xfrm>
            <a:off x="2933014" y="1769858"/>
            <a:ext cx="1045029" cy="1467170"/>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61562F69-49E2-E83F-568F-B12681788B19}"/>
              </a:ext>
            </a:extLst>
          </p:cNvPr>
          <p:cNvSpPr txBox="1"/>
          <p:nvPr/>
        </p:nvSpPr>
        <p:spPr>
          <a:xfrm>
            <a:off x="954591" y="1491002"/>
            <a:ext cx="774571"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x</a:t>
            </a:r>
            <a:r>
              <a:rPr kumimoji="1" lang="ja-JP" altLang="en-US" dirty="0">
                <a:latin typeface="メイリオ" panose="020B0604030504040204" pitchFamily="50" charset="-128"/>
                <a:ea typeface="メイリオ" panose="020B0604030504040204" pitchFamily="50" charset="-128"/>
              </a:rPr>
              <a:t>座標</a:t>
            </a:r>
          </a:p>
        </p:txBody>
      </p:sp>
      <p:sp>
        <p:nvSpPr>
          <p:cNvPr id="12" name="テキスト ボックス 11">
            <a:extLst>
              <a:ext uri="{FF2B5EF4-FFF2-40B4-BE49-F238E27FC236}">
                <a16:creationId xmlns:a16="http://schemas.microsoft.com/office/drawing/2014/main" id="{7E7545E1-40CD-6A97-11D2-4D7C00A09A40}"/>
              </a:ext>
            </a:extLst>
          </p:cNvPr>
          <p:cNvSpPr txBox="1"/>
          <p:nvPr/>
        </p:nvSpPr>
        <p:spPr>
          <a:xfrm>
            <a:off x="2972371" y="1491002"/>
            <a:ext cx="776175"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y</a:t>
            </a:r>
            <a:r>
              <a:rPr kumimoji="1" lang="ja-JP" altLang="en-US" dirty="0">
                <a:latin typeface="メイリオ" panose="020B0604030504040204" pitchFamily="50" charset="-128"/>
                <a:ea typeface="メイリオ" panose="020B0604030504040204" pitchFamily="50" charset="-128"/>
              </a:rPr>
              <a:t>座標</a:t>
            </a:r>
          </a:p>
        </p:txBody>
      </p:sp>
      <p:sp>
        <p:nvSpPr>
          <p:cNvPr id="14" name="テキスト ボックス 13">
            <a:extLst>
              <a:ext uri="{FF2B5EF4-FFF2-40B4-BE49-F238E27FC236}">
                <a16:creationId xmlns:a16="http://schemas.microsoft.com/office/drawing/2014/main" id="{AF4DD653-A2DC-5649-0CFF-948C52F91DE1}"/>
              </a:ext>
            </a:extLst>
          </p:cNvPr>
          <p:cNvSpPr txBox="1"/>
          <p:nvPr/>
        </p:nvSpPr>
        <p:spPr>
          <a:xfrm>
            <a:off x="1818660" y="3429000"/>
            <a:ext cx="1800493" cy="307777"/>
          </a:xfrm>
          <a:prstGeom prst="rect">
            <a:avLst/>
          </a:prstGeom>
          <a:noFill/>
        </p:spPr>
        <p:txBody>
          <a:bodyPr wrap="none" rtlCol="0">
            <a:spAutoFit/>
          </a:bodyPr>
          <a:lstStyle/>
          <a:p>
            <a:pPr algn="l"/>
            <a:r>
              <a:rPr kumimoji="1" lang="ja-JP" altLang="en-US" sz="1400" dirty="0">
                <a:latin typeface="メイリオ" panose="020B0604030504040204" pitchFamily="50" charset="-128"/>
                <a:ea typeface="メイリオ" panose="020B0604030504040204" pitchFamily="50" charset="-128"/>
              </a:rPr>
              <a:t>データ空間（平面）</a:t>
            </a:r>
          </a:p>
        </p:txBody>
      </p:sp>
      <p:sp>
        <p:nvSpPr>
          <p:cNvPr id="15" name="テキスト ボックス 14">
            <a:extLst>
              <a:ext uri="{FF2B5EF4-FFF2-40B4-BE49-F238E27FC236}">
                <a16:creationId xmlns:a16="http://schemas.microsoft.com/office/drawing/2014/main" id="{8EFE12C9-6827-A458-E1EB-456617A161C1}"/>
              </a:ext>
            </a:extLst>
          </p:cNvPr>
          <p:cNvSpPr txBox="1"/>
          <p:nvPr/>
        </p:nvSpPr>
        <p:spPr>
          <a:xfrm>
            <a:off x="328809" y="752771"/>
            <a:ext cx="4780197"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カスタード</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カラメル軸での</a:t>
            </a:r>
            <a:r>
              <a:rPr kumimoji="1" lang="en-US" altLang="ja-JP" sz="2400" dirty="0">
                <a:latin typeface="メイリオ" panose="020B0604030504040204" pitchFamily="50" charset="-128"/>
                <a:ea typeface="メイリオ" panose="020B0604030504040204" pitchFamily="50" charset="-128"/>
              </a:rPr>
              <a:t>PC1</a:t>
            </a:r>
            <a:r>
              <a:rPr kumimoji="1" lang="ja-JP" altLang="en-US" sz="2400" dirty="0">
                <a:latin typeface="メイリオ" panose="020B0604030504040204" pitchFamily="50" charset="-128"/>
                <a:ea typeface="メイリオ" panose="020B0604030504040204" pitchFamily="50" charset="-128"/>
              </a:rPr>
              <a:t>～</a:t>
            </a:r>
            <a:r>
              <a:rPr kumimoji="1" lang="en-US" altLang="ja-JP" sz="2400" dirty="0">
                <a:latin typeface="メイリオ" panose="020B0604030504040204" pitchFamily="50" charset="-128"/>
                <a:ea typeface="メイリオ" panose="020B0604030504040204" pitchFamily="50" charset="-128"/>
              </a:rPr>
              <a:t>PC4</a:t>
            </a:r>
            <a:r>
              <a:rPr kumimoji="1" lang="ja-JP" altLang="en-US" sz="2400" dirty="0">
                <a:latin typeface="メイリオ" panose="020B0604030504040204" pitchFamily="50" charset="-128"/>
                <a:ea typeface="メイリオ" panose="020B0604030504040204" pitchFamily="50" charset="-128"/>
              </a:rPr>
              <a:t>のベクトル座標を取り出す</a:t>
            </a:r>
          </a:p>
        </p:txBody>
      </p:sp>
      <p:sp>
        <p:nvSpPr>
          <p:cNvPr id="17" name="四角形: 角を丸くする 16">
            <a:extLst>
              <a:ext uri="{FF2B5EF4-FFF2-40B4-BE49-F238E27FC236}">
                <a16:creationId xmlns:a16="http://schemas.microsoft.com/office/drawing/2014/main" id="{7CDCE174-1140-0EBD-EE96-E3309E280D10}"/>
              </a:ext>
            </a:extLst>
          </p:cNvPr>
          <p:cNvSpPr/>
          <p:nvPr/>
        </p:nvSpPr>
        <p:spPr>
          <a:xfrm>
            <a:off x="7948817" y="1769858"/>
            <a:ext cx="1184746" cy="1467170"/>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四角形: 角を丸くする 17">
            <a:extLst>
              <a:ext uri="{FF2B5EF4-FFF2-40B4-BE49-F238E27FC236}">
                <a16:creationId xmlns:a16="http://schemas.microsoft.com/office/drawing/2014/main" id="{34D1ACA3-4EF1-B1F8-A6FD-8049DFFD5894}"/>
              </a:ext>
            </a:extLst>
          </p:cNvPr>
          <p:cNvSpPr/>
          <p:nvPr/>
        </p:nvSpPr>
        <p:spPr>
          <a:xfrm>
            <a:off x="6608770" y="1780016"/>
            <a:ext cx="1184746" cy="1467170"/>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4B62177C-AF6E-58CA-20E1-02431E25700C}"/>
              </a:ext>
            </a:extLst>
          </p:cNvPr>
          <p:cNvSpPr txBox="1"/>
          <p:nvPr/>
        </p:nvSpPr>
        <p:spPr>
          <a:xfrm>
            <a:off x="6833712" y="1486271"/>
            <a:ext cx="774571"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x</a:t>
            </a:r>
            <a:r>
              <a:rPr kumimoji="1" lang="ja-JP" altLang="en-US" dirty="0">
                <a:latin typeface="メイリオ" panose="020B0604030504040204" pitchFamily="50" charset="-128"/>
                <a:ea typeface="メイリオ" panose="020B0604030504040204" pitchFamily="50" charset="-128"/>
              </a:rPr>
              <a:t>座標</a:t>
            </a:r>
          </a:p>
        </p:txBody>
      </p:sp>
      <p:sp>
        <p:nvSpPr>
          <p:cNvPr id="20" name="テキスト ボックス 19">
            <a:extLst>
              <a:ext uri="{FF2B5EF4-FFF2-40B4-BE49-F238E27FC236}">
                <a16:creationId xmlns:a16="http://schemas.microsoft.com/office/drawing/2014/main" id="{4D85CFD6-EE4F-D3E0-5FCD-3C674E03D268}"/>
              </a:ext>
            </a:extLst>
          </p:cNvPr>
          <p:cNvSpPr txBox="1"/>
          <p:nvPr/>
        </p:nvSpPr>
        <p:spPr>
          <a:xfrm>
            <a:off x="8129781" y="1494285"/>
            <a:ext cx="776175"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y</a:t>
            </a:r>
            <a:r>
              <a:rPr kumimoji="1" lang="ja-JP" altLang="en-US" dirty="0">
                <a:latin typeface="メイリオ" panose="020B0604030504040204" pitchFamily="50" charset="-128"/>
                <a:ea typeface="メイリオ" panose="020B0604030504040204" pitchFamily="50" charset="-128"/>
              </a:rPr>
              <a:t>座標</a:t>
            </a:r>
          </a:p>
        </p:txBody>
      </p:sp>
      <p:sp>
        <p:nvSpPr>
          <p:cNvPr id="22" name="テキスト ボックス 21">
            <a:extLst>
              <a:ext uri="{FF2B5EF4-FFF2-40B4-BE49-F238E27FC236}">
                <a16:creationId xmlns:a16="http://schemas.microsoft.com/office/drawing/2014/main" id="{4995C802-6EB2-546B-37F8-7CE1252ADFB6}"/>
              </a:ext>
            </a:extLst>
          </p:cNvPr>
          <p:cNvSpPr txBox="1"/>
          <p:nvPr/>
        </p:nvSpPr>
        <p:spPr>
          <a:xfrm>
            <a:off x="6431935" y="725899"/>
            <a:ext cx="4780197" cy="830997"/>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PC1/PC2</a:t>
            </a:r>
            <a:r>
              <a:rPr kumimoji="1" lang="ja-JP" altLang="en-US" sz="2400" dirty="0">
                <a:latin typeface="メイリオ" panose="020B0604030504040204" pitchFamily="50" charset="-128"/>
                <a:ea typeface="メイリオ" panose="020B0604030504040204" pitchFamily="50" charset="-128"/>
              </a:rPr>
              <a:t>軸でのカスタード～ゼラチンのベクトル座標を取り出す</a:t>
            </a:r>
          </a:p>
        </p:txBody>
      </p:sp>
      <p:sp>
        <p:nvSpPr>
          <p:cNvPr id="23" name="テキスト ボックス 22">
            <a:extLst>
              <a:ext uri="{FF2B5EF4-FFF2-40B4-BE49-F238E27FC236}">
                <a16:creationId xmlns:a16="http://schemas.microsoft.com/office/drawing/2014/main" id="{63E4848B-2631-2057-3033-83226923EBC0}"/>
              </a:ext>
            </a:extLst>
          </p:cNvPr>
          <p:cNvSpPr txBox="1"/>
          <p:nvPr/>
        </p:nvSpPr>
        <p:spPr>
          <a:xfrm>
            <a:off x="3975844" y="4214715"/>
            <a:ext cx="3262432"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主成分ベクトル行列を転置</a:t>
            </a:r>
          </a:p>
        </p:txBody>
      </p:sp>
      <p:sp>
        <p:nvSpPr>
          <p:cNvPr id="26" name="矢印: U ターン 25">
            <a:extLst>
              <a:ext uri="{FF2B5EF4-FFF2-40B4-BE49-F238E27FC236}">
                <a16:creationId xmlns:a16="http://schemas.microsoft.com/office/drawing/2014/main" id="{000E3774-6F05-30D7-F257-66CDA2D6F119}"/>
              </a:ext>
            </a:extLst>
          </p:cNvPr>
          <p:cNvSpPr/>
          <p:nvPr/>
        </p:nvSpPr>
        <p:spPr>
          <a:xfrm flipV="1">
            <a:off x="4416698" y="3263702"/>
            <a:ext cx="2805171" cy="934497"/>
          </a:xfrm>
          <a:prstGeom prst="uturnArrow">
            <a:avLst>
              <a:gd name="adj1" fmla="val 25000"/>
              <a:gd name="adj2" fmla="val 25000"/>
              <a:gd name="adj3" fmla="val 26075"/>
              <a:gd name="adj4" fmla="val 43750"/>
              <a:gd name="adj5" fmla="val 10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テキスト ボックス 26">
            <a:extLst>
              <a:ext uri="{FF2B5EF4-FFF2-40B4-BE49-F238E27FC236}">
                <a16:creationId xmlns:a16="http://schemas.microsoft.com/office/drawing/2014/main" id="{38D2D0F0-72DB-309C-AC29-F93418FC6144}"/>
              </a:ext>
            </a:extLst>
          </p:cNvPr>
          <p:cNvSpPr txBox="1"/>
          <p:nvPr/>
        </p:nvSpPr>
        <p:spPr>
          <a:xfrm>
            <a:off x="405803" y="237632"/>
            <a:ext cx="7160935"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バイプロットの実装（厳密ではない）</a:t>
            </a:r>
          </a:p>
        </p:txBody>
      </p:sp>
      <p:sp>
        <p:nvSpPr>
          <p:cNvPr id="28" name="テキスト ボックス 27">
            <a:extLst>
              <a:ext uri="{FF2B5EF4-FFF2-40B4-BE49-F238E27FC236}">
                <a16:creationId xmlns:a16="http://schemas.microsoft.com/office/drawing/2014/main" id="{F2BC1605-B469-7FF5-DEEC-1007424E7ED5}"/>
              </a:ext>
            </a:extLst>
          </p:cNvPr>
          <p:cNvSpPr txBox="1"/>
          <p:nvPr/>
        </p:nvSpPr>
        <p:spPr>
          <a:xfrm>
            <a:off x="8905956" y="4004625"/>
            <a:ext cx="3262432" cy="923330"/>
          </a:xfrm>
          <a:prstGeom prst="rect">
            <a:avLst/>
          </a:prstGeom>
          <a:noFill/>
        </p:spPr>
        <p:txBody>
          <a:bodyPr wrap="square" rtlCol="0">
            <a:spAutoFit/>
          </a:bodyPr>
          <a:lstStyle/>
          <a:p>
            <a:pPr algn="l"/>
            <a:r>
              <a:rPr kumimoji="1" lang="en-US" altLang="ja-JP" dirty="0">
                <a:latin typeface="メイリオ" panose="020B0604030504040204" pitchFamily="50" charset="-128"/>
                <a:ea typeface="メイリオ" panose="020B0604030504040204" pitchFamily="50" charset="-128"/>
              </a:rPr>
              <a:t>PC1,PC2</a:t>
            </a:r>
            <a:r>
              <a:rPr kumimoji="1" lang="ja-JP" altLang="en-US" dirty="0">
                <a:latin typeface="メイリオ" panose="020B0604030504040204" pitchFamily="50" charset="-128"/>
                <a:ea typeface="メイリオ" panose="020B0604030504040204" pitchFamily="50" charset="-128"/>
              </a:rPr>
              <a:t>の方向（データの分散が大きい方向）は生クリーム方向ではない</a:t>
            </a:r>
          </a:p>
        </p:txBody>
      </p:sp>
      <p:sp>
        <p:nvSpPr>
          <p:cNvPr id="29" name="テキスト ボックス 28">
            <a:extLst>
              <a:ext uri="{FF2B5EF4-FFF2-40B4-BE49-F238E27FC236}">
                <a16:creationId xmlns:a16="http://schemas.microsoft.com/office/drawing/2014/main" id="{6F4C3864-575A-7160-7A27-B18D46F8F9EA}"/>
              </a:ext>
            </a:extLst>
          </p:cNvPr>
          <p:cNvSpPr txBox="1"/>
          <p:nvPr/>
        </p:nvSpPr>
        <p:spPr>
          <a:xfrm>
            <a:off x="8899873" y="3736777"/>
            <a:ext cx="3185487" cy="369332"/>
          </a:xfrm>
          <a:prstGeom prst="rect">
            <a:avLst/>
          </a:prstGeom>
          <a:noFill/>
        </p:spPr>
        <p:txBody>
          <a:bodyPr wrap="none" rtlCol="0">
            <a:spAutoFit/>
          </a:bodyPr>
          <a:lstStyle/>
          <a:p>
            <a:pPr algn="l"/>
            <a:r>
              <a:rPr kumimoji="1" lang="ja-JP" altLang="en-US" b="1" dirty="0">
                <a:latin typeface="メイリオ" panose="020B0604030504040204" pitchFamily="50" charset="-128"/>
                <a:ea typeface="メイリオ" panose="020B0604030504040204" pitchFamily="50" charset="-128"/>
              </a:rPr>
              <a:t>生クリームのベクトルが微小</a:t>
            </a:r>
          </a:p>
        </p:txBody>
      </p:sp>
    </p:spTree>
    <p:extLst>
      <p:ext uri="{BB962C8B-B14F-4D97-AF65-F5344CB8AC3E}">
        <p14:creationId xmlns:p14="http://schemas.microsoft.com/office/powerpoint/2010/main" val="136171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8CF1968C-5B9D-0001-A537-DD29F17BC2F7}"/>
              </a:ext>
            </a:extLst>
          </p:cNvPr>
          <p:cNvSpPr txBox="1"/>
          <p:nvPr/>
        </p:nvSpPr>
        <p:spPr>
          <a:xfrm>
            <a:off x="504050" y="306355"/>
            <a:ext cx="4288353"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ここまでの手順を確認</a:t>
            </a:r>
          </a:p>
        </p:txBody>
      </p:sp>
      <p:graphicFrame>
        <p:nvGraphicFramePr>
          <p:cNvPr id="4" name="図表 3">
            <a:extLst>
              <a:ext uri="{FF2B5EF4-FFF2-40B4-BE49-F238E27FC236}">
                <a16:creationId xmlns:a16="http://schemas.microsoft.com/office/drawing/2014/main" id="{955853A7-D95B-1143-5C12-FBDABD34501E}"/>
              </a:ext>
            </a:extLst>
          </p:cNvPr>
          <p:cNvGraphicFramePr/>
          <p:nvPr>
            <p:extLst>
              <p:ext uri="{D42A27DB-BD31-4B8C-83A1-F6EECF244321}">
                <p14:modId xmlns:p14="http://schemas.microsoft.com/office/powerpoint/2010/main" val="822767532"/>
              </p:ext>
            </p:extLst>
          </p:nvPr>
        </p:nvGraphicFramePr>
        <p:xfrm>
          <a:off x="-895350" y="1190625"/>
          <a:ext cx="7677150" cy="52863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テキスト ボックス 4">
            <a:extLst>
              <a:ext uri="{FF2B5EF4-FFF2-40B4-BE49-F238E27FC236}">
                <a16:creationId xmlns:a16="http://schemas.microsoft.com/office/drawing/2014/main" id="{40BF05BD-F3D0-5406-5515-4D00C5A907B2}"/>
              </a:ext>
            </a:extLst>
          </p:cNvPr>
          <p:cNvSpPr txBox="1"/>
          <p:nvPr/>
        </p:nvSpPr>
        <p:spPr>
          <a:xfrm>
            <a:off x="5549794" y="1328667"/>
            <a:ext cx="6413797"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第</a:t>
            </a:r>
            <a:r>
              <a:rPr kumimoji="1" lang="en-US" altLang="ja-JP" sz="2400" dirty="0">
                <a:latin typeface="メイリオ" panose="020B0604030504040204" pitchFamily="50" charset="-128"/>
                <a:ea typeface="メイリオ" panose="020B0604030504040204" pitchFamily="50" charset="-128"/>
              </a:rPr>
              <a:t>1,2</a:t>
            </a:r>
            <a:r>
              <a:rPr kumimoji="1" lang="ja-JP" altLang="en-US" sz="2400" dirty="0">
                <a:latin typeface="メイリオ" panose="020B0604030504040204" pitchFamily="50" charset="-128"/>
                <a:ea typeface="メイリオ" panose="020B0604030504040204" pitchFamily="50" charset="-128"/>
              </a:rPr>
              <a:t>主成分ベクトルはベクトル空間においてデータが最も散らばる平面を形成する</a:t>
            </a:r>
          </a:p>
        </p:txBody>
      </p:sp>
      <p:sp>
        <p:nvSpPr>
          <p:cNvPr id="7" name="テキスト ボックス 6">
            <a:extLst>
              <a:ext uri="{FF2B5EF4-FFF2-40B4-BE49-F238E27FC236}">
                <a16:creationId xmlns:a16="http://schemas.microsoft.com/office/drawing/2014/main" id="{65B3581A-B3B9-683F-2E02-8D1598F778D8}"/>
              </a:ext>
            </a:extLst>
          </p:cNvPr>
          <p:cNvSpPr txBox="1"/>
          <p:nvPr/>
        </p:nvSpPr>
        <p:spPr>
          <a:xfrm>
            <a:off x="5549794" y="4110354"/>
            <a:ext cx="6413797" cy="830997"/>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N</a:t>
            </a:r>
            <a:r>
              <a:rPr kumimoji="1" lang="ja-JP" altLang="en-US" sz="2400" dirty="0">
                <a:latin typeface="メイリオ" panose="020B0604030504040204" pitchFamily="50" charset="-128"/>
                <a:ea typeface="メイリオ" panose="020B0604030504040204" pitchFamily="50" charset="-128"/>
              </a:rPr>
              <a:t>次元に散らばっていたデータが</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次元平面上に</a:t>
            </a:r>
            <a:r>
              <a:rPr kumimoji="1" lang="ja-JP" altLang="en-US" sz="2400" b="1" dirty="0">
                <a:latin typeface="メイリオ" panose="020B0604030504040204" pitchFamily="50" charset="-128"/>
                <a:ea typeface="メイリオ" panose="020B0604030504040204" pitchFamily="50" charset="-128"/>
              </a:rPr>
              <a:t>次元圧縮</a:t>
            </a:r>
            <a:r>
              <a:rPr kumimoji="1" lang="ja-JP" altLang="en-US" sz="2400" dirty="0">
                <a:latin typeface="メイリオ" panose="020B0604030504040204" pitchFamily="50" charset="-128"/>
                <a:ea typeface="メイリオ" panose="020B0604030504040204" pitchFamily="50" charset="-128"/>
              </a:rPr>
              <a:t>（要約）</a:t>
            </a:r>
          </a:p>
        </p:txBody>
      </p:sp>
      <p:sp>
        <p:nvSpPr>
          <p:cNvPr id="8" name="テキスト ボックス 7">
            <a:extLst>
              <a:ext uri="{FF2B5EF4-FFF2-40B4-BE49-F238E27FC236}">
                <a16:creationId xmlns:a16="http://schemas.microsoft.com/office/drawing/2014/main" id="{8AFF660C-71B2-CAF0-0017-1B1734950BCB}"/>
              </a:ext>
            </a:extLst>
          </p:cNvPr>
          <p:cNvSpPr txBox="1"/>
          <p:nvPr/>
        </p:nvSpPr>
        <p:spPr>
          <a:xfrm>
            <a:off x="5649186" y="5667375"/>
            <a:ext cx="541686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データ点の位置を意味解釈可能とする</a:t>
            </a:r>
          </a:p>
        </p:txBody>
      </p:sp>
      <p:sp>
        <p:nvSpPr>
          <p:cNvPr id="6" name="テキスト ボックス 5">
            <a:extLst>
              <a:ext uri="{FF2B5EF4-FFF2-40B4-BE49-F238E27FC236}">
                <a16:creationId xmlns:a16="http://schemas.microsoft.com/office/drawing/2014/main" id="{3F46E5A8-25EF-BD0B-8F4B-92AF7E94E6C6}"/>
              </a:ext>
            </a:extLst>
          </p:cNvPr>
          <p:cNvSpPr txBox="1"/>
          <p:nvPr/>
        </p:nvSpPr>
        <p:spPr>
          <a:xfrm>
            <a:off x="5549794" y="2696656"/>
            <a:ext cx="5965931"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同様に、第</a:t>
            </a:r>
            <a:r>
              <a:rPr kumimoji="1" lang="en-US" altLang="ja-JP" sz="2400" dirty="0">
                <a:latin typeface="メイリオ" panose="020B0604030504040204" pitchFamily="50" charset="-128"/>
                <a:ea typeface="メイリオ" panose="020B0604030504040204" pitchFamily="50" charset="-128"/>
              </a:rPr>
              <a:t>3,4  </a:t>
            </a:r>
            <a:r>
              <a:rPr kumimoji="1" lang="en-US" altLang="ja-JP" sz="2400" dirty="0" err="1">
                <a:latin typeface="メイリオ" panose="020B0604030504040204" pitchFamily="50" charset="-128"/>
                <a:ea typeface="メイリオ" panose="020B0604030504040204" pitchFamily="50" charset="-128"/>
              </a:rPr>
              <a:t>etc</a:t>
            </a:r>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主成分ベクトルを</a:t>
            </a:r>
            <a:r>
              <a:rPr kumimoji="1" lang="en-US" altLang="ja-JP" sz="2400" dirty="0" err="1">
                <a:latin typeface="メイリオ" panose="020B0604030504040204" pitchFamily="50" charset="-128"/>
                <a:ea typeface="メイリオ" panose="020B0604030504040204" pitchFamily="50" charset="-128"/>
              </a:rPr>
              <a:t>x,y</a:t>
            </a:r>
            <a:r>
              <a:rPr kumimoji="1" lang="ja-JP" altLang="en-US" sz="2400" dirty="0">
                <a:latin typeface="メイリオ" panose="020B0604030504040204" pitchFamily="50" charset="-128"/>
                <a:ea typeface="メイリオ" panose="020B0604030504040204" pitchFamily="50" charset="-128"/>
              </a:rPr>
              <a:t>軸にすることができる</a:t>
            </a:r>
          </a:p>
        </p:txBody>
      </p:sp>
    </p:spTree>
    <p:extLst>
      <p:ext uri="{BB962C8B-B14F-4D97-AF65-F5344CB8AC3E}">
        <p14:creationId xmlns:p14="http://schemas.microsoft.com/office/powerpoint/2010/main" val="29176859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線コネクタ 1">
            <a:extLst>
              <a:ext uri="{FF2B5EF4-FFF2-40B4-BE49-F238E27FC236}">
                <a16:creationId xmlns:a16="http://schemas.microsoft.com/office/drawing/2014/main" id="{6F32BBF5-D05E-5773-FA85-4C2FE4C260BC}"/>
              </a:ext>
            </a:extLst>
          </p:cNvPr>
          <p:cNvCxnSpPr>
            <a:cxnSpLocks/>
          </p:cNvCxnSpPr>
          <p:nvPr/>
        </p:nvCxnSpPr>
        <p:spPr>
          <a:xfrm>
            <a:off x="3124520" y="3222240"/>
            <a:ext cx="0" cy="19649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線コネクタ 2">
            <a:extLst>
              <a:ext uri="{FF2B5EF4-FFF2-40B4-BE49-F238E27FC236}">
                <a16:creationId xmlns:a16="http://schemas.microsoft.com/office/drawing/2014/main" id="{B07A25BC-B12B-968E-11A5-8F7E3619BFEE}"/>
              </a:ext>
            </a:extLst>
          </p:cNvPr>
          <p:cNvCxnSpPr>
            <a:cxnSpLocks/>
          </p:cNvCxnSpPr>
          <p:nvPr/>
        </p:nvCxnSpPr>
        <p:spPr>
          <a:xfrm flipH="1">
            <a:off x="1097467" y="5187179"/>
            <a:ext cx="2027055" cy="12561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直線コネクタ 3">
            <a:extLst>
              <a:ext uri="{FF2B5EF4-FFF2-40B4-BE49-F238E27FC236}">
                <a16:creationId xmlns:a16="http://schemas.microsoft.com/office/drawing/2014/main" id="{F4CCB326-4F91-4BE7-8938-18129ECCAD9F}"/>
              </a:ext>
            </a:extLst>
          </p:cNvPr>
          <p:cNvCxnSpPr>
            <a:cxnSpLocks/>
          </p:cNvCxnSpPr>
          <p:nvPr/>
        </p:nvCxnSpPr>
        <p:spPr>
          <a:xfrm>
            <a:off x="3139410" y="5217572"/>
            <a:ext cx="2246389" cy="10081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B952DB61-675D-227F-2CAF-32ACCBABAE99}"/>
              </a:ext>
            </a:extLst>
          </p:cNvPr>
          <p:cNvSpPr txBox="1"/>
          <p:nvPr/>
        </p:nvSpPr>
        <p:spPr>
          <a:xfrm rot="3925103">
            <a:off x="2982593" y="4434672"/>
            <a:ext cx="364202" cy="307777"/>
          </a:xfrm>
          <a:prstGeom prst="rect">
            <a:avLst/>
          </a:prstGeom>
          <a:noFill/>
        </p:spPr>
        <p:txBody>
          <a:bodyPr wrap="non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 name="テキスト ボックス 5">
            <a:extLst>
              <a:ext uri="{FF2B5EF4-FFF2-40B4-BE49-F238E27FC236}">
                <a16:creationId xmlns:a16="http://schemas.microsoft.com/office/drawing/2014/main" id="{B49D9B4B-37E7-DDBE-4291-E5B16BC785A1}"/>
              </a:ext>
            </a:extLst>
          </p:cNvPr>
          <p:cNvSpPr txBox="1"/>
          <p:nvPr/>
        </p:nvSpPr>
        <p:spPr>
          <a:xfrm rot="3925103">
            <a:off x="3582606" y="438435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7" name="テキスト ボックス 6">
            <a:extLst>
              <a:ext uri="{FF2B5EF4-FFF2-40B4-BE49-F238E27FC236}">
                <a16:creationId xmlns:a16="http://schemas.microsoft.com/office/drawing/2014/main" id="{316DA918-4F26-E0DD-9321-A1D7405A73B1}"/>
              </a:ext>
            </a:extLst>
          </p:cNvPr>
          <p:cNvSpPr txBox="1"/>
          <p:nvPr/>
        </p:nvSpPr>
        <p:spPr>
          <a:xfrm rot="3925103">
            <a:off x="2190733" y="4741776"/>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8" name="テキスト ボックス 7">
            <a:extLst>
              <a:ext uri="{FF2B5EF4-FFF2-40B4-BE49-F238E27FC236}">
                <a16:creationId xmlns:a16="http://schemas.microsoft.com/office/drawing/2014/main" id="{CA52B2B1-9A4D-86D9-5713-9724CA5F17E8}"/>
              </a:ext>
            </a:extLst>
          </p:cNvPr>
          <p:cNvSpPr txBox="1"/>
          <p:nvPr/>
        </p:nvSpPr>
        <p:spPr>
          <a:xfrm rot="3925103">
            <a:off x="2944098" y="4799304"/>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9" name="テキスト ボックス 8">
            <a:extLst>
              <a:ext uri="{FF2B5EF4-FFF2-40B4-BE49-F238E27FC236}">
                <a16:creationId xmlns:a16="http://schemas.microsoft.com/office/drawing/2014/main" id="{C407DAE5-62F1-229A-7D79-83A853255E2D}"/>
              </a:ext>
            </a:extLst>
          </p:cNvPr>
          <p:cNvSpPr txBox="1"/>
          <p:nvPr/>
        </p:nvSpPr>
        <p:spPr>
          <a:xfrm rot="3925103">
            <a:off x="3743654" y="505238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0" name="テキスト ボックス 9">
            <a:extLst>
              <a:ext uri="{FF2B5EF4-FFF2-40B4-BE49-F238E27FC236}">
                <a16:creationId xmlns:a16="http://schemas.microsoft.com/office/drawing/2014/main" id="{361AF2CA-8A93-B82B-9E30-91CD906287C3}"/>
              </a:ext>
            </a:extLst>
          </p:cNvPr>
          <p:cNvSpPr txBox="1"/>
          <p:nvPr/>
        </p:nvSpPr>
        <p:spPr>
          <a:xfrm rot="3925103">
            <a:off x="3666868" y="4489086"/>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1" name="テキスト ボックス 10">
            <a:extLst>
              <a:ext uri="{FF2B5EF4-FFF2-40B4-BE49-F238E27FC236}">
                <a16:creationId xmlns:a16="http://schemas.microsoft.com/office/drawing/2014/main" id="{4458D795-FB29-571D-9248-BA0A3962F207}"/>
              </a:ext>
            </a:extLst>
          </p:cNvPr>
          <p:cNvSpPr txBox="1"/>
          <p:nvPr/>
        </p:nvSpPr>
        <p:spPr>
          <a:xfrm rot="3925103">
            <a:off x="2875752" y="475544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2" name="テキスト ボックス 11">
            <a:extLst>
              <a:ext uri="{FF2B5EF4-FFF2-40B4-BE49-F238E27FC236}">
                <a16:creationId xmlns:a16="http://schemas.microsoft.com/office/drawing/2014/main" id="{84C2C09A-852A-DBE5-2974-F30CE89B1148}"/>
              </a:ext>
            </a:extLst>
          </p:cNvPr>
          <p:cNvSpPr txBox="1"/>
          <p:nvPr/>
        </p:nvSpPr>
        <p:spPr>
          <a:xfrm rot="3925103">
            <a:off x="3275610" y="514416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3" name="テキスト ボックス 12">
            <a:extLst>
              <a:ext uri="{FF2B5EF4-FFF2-40B4-BE49-F238E27FC236}">
                <a16:creationId xmlns:a16="http://schemas.microsoft.com/office/drawing/2014/main" id="{B7ACA15D-5310-9722-5003-4FA68C4DD71E}"/>
              </a:ext>
            </a:extLst>
          </p:cNvPr>
          <p:cNvSpPr txBox="1"/>
          <p:nvPr/>
        </p:nvSpPr>
        <p:spPr>
          <a:xfrm rot="3925103">
            <a:off x="3887429" y="488818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4" name="テキスト ボックス 13">
            <a:extLst>
              <a:ext uri="{FF2B5EF4-FFF2-40B4-BE49-F238E27FC236}">
                <a16:creationId xmlns:a16="http://schemas.microsoft.com/office/drawing/2014/main" id="{DAC05F71-8178-B3C6-9582-BF5799DF37C1}"/>
              </a:ext>
            </a:extLst>
          </p:cNvPr>
          <p:cNvSpPr txBox="1"/>
          <p:nvPr/>
        </p:nvSpPr>
        <p:spPr>
          <a:xfrm rot="3925103">
            <a:off x="2674333" y="488530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5" name="テキスト ボックス 14">
            <a:extLst>
              <a:ext uri="{FF2B5EF4-FFF2-40B4-BE49-F238E27FC236}">
                <a16:creationId xmlns:a16="http://schemas.microsoft.com/office/drawing/2014/main" id="{3D909CF5-D699-DCFE-B886-001B1B8516F1}"/>
              </a:ext>
            </a:extLst>
          </p:cNvPr>
          <p:cNvSpPr txBox="1"/>
          <p:nvPr/>
        </p:nvSpPr>
        <p:spPr>
          <a:xfrm rot="3925103">
            <a:off x="2671203" y="532940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6" name="テキスト ボックス 15">
            <a:extLst>
              <a:ext uri="{FF2B5EF4-FFF2-40B4-BE49-F238E27FC236}">
                <a16:creationId xmlns:a16="http://schemas.microsoft.com/office/drawing/2014/main" id="{B21E8FCE-EF64-71A3-CC9C-7A4BA3B126A8}"/>
              </a:ext>
            </a:extLst>
          </p:cNvPr>
          <p:cNvSpPr txBox="1"/>
          <p:nvPr/>
        </p:nvSpPr>
        <p:spPr>
          <a:xfrm rot="3925103">
            <a:off x="2788683" y="461711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7" name="テキスト ボックス 16">
            <a:extLst>
              <a:ext uri="{FF2B5EF4-FFF2-40B4-BE49-F238E27FC236}">
                <a16:creationId xmlns:a16="http://schemas.microsoft.com/office/drawing/2014/main" id="{1DC91A5F-14F2-17D6-965D-7AB9242A98A5}"/>
              </a:ext>
            </a:extLst>
          </p:cNvPr>
          <p:cNvSpPr txBox="1"/>
          <p:nvPr/>
        </p:nvSpPr>
        <p:spPr>
          <a:xfrm rot="3925103">
            <a:off x="2382330" y="532655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8" name="テキスト ボックス 17">
            <a:extLst>
              <a:ext uri="{FF2B5EF4-FFF2-40B4-BE49-F238E27FC236}">
                <a16:creationId xmlns:a16="http://schemas.microsoft.com/office/drawing/2014/main" id="{AF082BBB-374E-0E82-08FB-CE47B153CFB3}"/>
              </a:ext>
            </a:extLst>
          </p:cNvPr>
          <p:cNvSpPr txBox="1"/>
          <p:nvPr/>
        </p:nvSpPr>
        <p:spPr>
          <a:xfrm rot="3925103">
            <a:off x="2988800" y="544009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9" name="テキスト ボックス 18">
            <a:extLst>
              <a:ext uri="{FF2B5EF4-FFF2-40B4-BE49-F238E27FC236}">
                <a16:creationId xmlns:a16="http://schemas.microsoft.com/office/drawing/2014/main" id="{D7C851D4-C4DA-E1D6-C6C3-4913B90F107B}"/>
              </a:ext>
            </a:extLst>
          </p:cNvPr>
          <p:cNvSpPr txBox="1"/>
          <p:nvPr/>
        </p:nvSpPr>
        <p:spPr>
          <a:xfrm rot="3925103">
            <a:off x="3230669" y="482447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0" name="テキスト ボックス 19">
            <a:extLst>
              <a:ext uri="{FF2B5EF4-FFF2-40B4-BE49-F238E27FC236}">
                <a16:creationId xmlns:a16="http://schemas.microsoft.com/office/drawing/2014/main" id="{BBE86B92-814E-BD7A-06A7-4DA51A614C0C}"/>
              </a:ext>
            </a:extLst>
          </p:cNvPr>
          <p:cNvSpPr txBox="1"/>
          <p:nvPr/>
        </p:nvSpPr>
        <p:spPr>
          <a:xfrm rot="3925103">
            <a:off x="2913601" y="5122410"/>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1" name="テキスト ボックス 20">
            <a:extLst>
              <a:ext uri="{FF2B5EF4-FFF2-40B4-BE49-F238E27FC236}">
                <a16:creationId xmlns:a16="http://schemas.microsoft.com/office/drawing/2014/main" id="{C4DE1150-752F-3673-20C1-5258DD61293A}"/>
              </a:ext>
            </a:extLst>
          </p:cNvPr>
          <p:cNvSpPr txBox="1"/>
          <p:nvPr/>
        </p:nvSpPr>
        <p:spPr>
          <a:xfrm rot="3925103">
            <a:off x="3621702" y="482274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2" name="テキスト ボックス 21">
            <a:extLst>
              <a:ext uri="{FF2B5EF4-FFF2-40B4-BE49-F238E27FC236}">
                <a16:creationId xmlns:a16="http://schemas.microsoft.com/office/drawing/2014/main" id="{676EAFEA-9CD1-B283-6859-FEC165D85657}"/>
              </a:ext>
            </a:extLst>
          </p:cNvPr>
          <p:cNvSpPr txBox="1"/>
          <p:nvPr/>
        </p:nvSpPr>
        <p:spPr>
          <a:xfrm rot="3925103">
            <a:off x="2664398" y="518319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3" name="テキスト ボックス 22">
            <a:extLst>
              <a:ext uri="{FF2B5EF4-FFF2-40B4-BE49-F238E27FC236}">
                <a16:creationId xmlns:a16="http://schemas.microsoft.com/office/drawing/2014/main" id="{A1983F2D-CBD6-5969-A1EB-43646B5700AA}"/>
              </a:ext>
            </a:extLst>
          </p:cNvPr>
          <p:cNvSpPr txBox="1"/>
          <p:nvPr/>
        </p:nvSpPr>
        <p:spPr>
          <a:xfrm rot="3925103">
            <a:off x="2571741" y="557716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4" name="テキスト ボックス 23">
            <a:extLst>
              <a:ext uri="{FF2B5EF4-FFF2-40B4-BE49-F238E27FC236}">
                <a16:creationId xmlns:a16="http://schemas.microsoft.com/office/drawing/2014/main" id="{83A04A1F-A4A0-6932-3ED2-C5469DF9E2A8}"/>
              </a:ext>
            </a:extLst>
          </p:cNvPr>
          <p:cNvSpPr txBox="1"/>
          <p:nvPr/>
        </p:nvSpPr>
        <p:spPr>
          <a:xfrm rot="3925103">
            <a:off x="2449381" y="4780254"/>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5" name="テキスト ボックス 24">
            <a:extLst>
              <a:ext uri="{FF2B5EF4-FFF2-40B4-BE49-F238E27FC236}">
                <a16:creationId xmlns:a16="http://schemas.microsoft.com/office/drawing/2014/main" id="{12E298D5-231F-F55E-87D0-E3C3EAD16DB4}"/>
              </a:ext>
            </a:extLst>
          </p:cNvPr>
          <p:cNvSpPr txBox="1"/>
          <p:nvPr/>
        </p:nvSpPr>
        <p:spPr>
          <a:xfrm rot="3925103">
            <a:off x="2953662" y="520478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6" name="テキスト ボックス 25">
            <a:extLst>
              <a:ext uri="{FF2B5EF4-FFF2-40B4-BE49-F238E27FC236}">
                <a16:creationId xmlns:a16="http://schemas.microsoft.com/office/drawing/2014/main" id="{9100C632-35F2-FB54-9163-6CE825BAA59D}"/>
              </a:ext>
            </a:extLst>
          </p:cNvPr>
          <p:cNvSpPr txBox="1"/>
          <p:nvPr/>
        </p:nvSpPr>
        <p:spPr>
          <a:xfrm rot="3925103">
            <a:off x="2695360" y="4612572"/>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7" name="テキスト ボックス 26">
            <a:extLst>
              <a:ext uri="{FF2B5EF4-FFF2-40B4-BE49-F238E27FC236}">
                <a16:creationId xmlns:a16="http://schemas.microsoft.com/office/drawing/2014/main" id="{50D533E9-EA2C-72AA-421E-90EE126D0C3C}"/>
              </a:ext>
            </a:extLst>
          </p:cNvPr>
          <p:cNvSpPr txBox="1"/>
          <p:nvPr/>
        </p:nvSpPr>
        <p:spPr>
          <a:xfrm rot="3925103">
            <a:off x="2485618" y="529656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8" name="テキスト ボックス 27">
            <a:extLst>
              <a:ext uri="{FF2B5EF4-FFF2-40B4-BE49-F238E27FC236}">
                <a16:creationId xmlns:a16="http://schemas.microsoft.com/office/drawing/2014/main" id="{5A65B5B3-7AE8-9798-E370-197612AA6A12}"/>
              </a:ext>
            </a:extLst>
          </p:cNvPr>
          <p:cNvSpPr txBox="1"/>
          <p:nvPr/>
        </p:nvSpPr>
        <p:spPr>
          <a:xfrm rot="3925103">
            <a:off x="3097437" y="504058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9" name="テキスト ボックス 28">
            <a:extLst>
              <a:ext uri="{FF2B5EF4-FFF2-40B4-BE49-F238E27FC236}">
                <a16:creationId xmlns:a16="http://schemas.microsoft.com/office/drawing/2014/main" id="{D24F5829-E959-BA22-2540-DF9B9EAC8941}"/>
              </a:ext>
            </a:extLst>
          </p:cNvPr>
          <p:cNvSpPr txBox="1"/>
          <p:nvPr/>
        </p:nvSpPr>
        <p:spPr>
          <a:xfrm rot="3925103">
            <a:off x="1884341" y="503770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 name="テキスト ボックス 29">
            <a:extLst>
              <a:ext uri="{FF2B5EF4-FFF2-40B4-BE49-F238E27FC236}">
                <a16:creationId xmlns:a16="http://schemas.microsoft.com/office/drawing/2014/main" id="{6EDABE44-5FFD-4BAD-2BC7-C6BE1B7888A4}"/>
              </a:ext>
            </a:extLst>
          </p:cNvPr>
          <p:cNvSpPr txBox="1"/>
          <p:nvPr/>
        </p:nvSpPr>
        <p:spPr>
          <a:xfrm rot="3925103">
            <a:off x="2490811" y="5186528"/>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1" name="テキスト ボックス 30">
            <a:extLst>
              <a:ext uri="{FF2B5EF4-FFF2-40B4-BE49-F238E27FC236}">
                <a16:creationId xmlns:a16="http://schemas.microsoft.com/office/drawing/2014/main" id="{65409EB7-62EB-AD16-3AA1-5D1827164912}"/>
              </a:ext>
            </a:extLst>
          </p:cNvPr>
          <p:cNvSpPr txBox="1"/>
          <p:nvPr/>
        </p:nvSpPr>
        <p:spPr>
          <a:xfrm rot="3925103">
            <a:off x="2201938" y="5183678"/>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2" name="テキスト ボックス 31">
            <a:extLst>
              <a:ext uri="{FF2B5EF4-FFF2-40B4-BE49-F238E27FC236}">
                <a16:creationId xmlns:a16="http://schemas.microsoft.com/office/drawing/2014/main" id="{C17BC11C-FA11-6E4E-756E-97882B01188D}"/>
              </a:ext>
            </a:extLst>
          </p:cNvPr>
          <p:cNvSpPr txBox="1"/>
          <p:nvPr/>
        </p:nvSpPr>
        <p:spPr>
          <a:xfrm rot="3925103">
            <a:off x="2198808" y="559249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3" name="テキスト ボックス 32">
            <a:extLst>
              <a:ext uri="{FF2B5EF4-FFF2-40B4-BE49-F238E27FC236}">
                <a16:creationId xmlns:a16="http://schemas.microsoft.com/office/drawing/2014/main" id="{A95A00D1-7445-7219-EBEE-76B5F841DA73}"/>
              </a:ext>
            </a:extLst>
          </p:cNvPr>
          <p:cNvSpPr txBox="1"/>
          <p:nvPr/>
        </p:nvSpPr>
        <p:spPr>
          <a:xfrm rot="3925103">
            <a:off x="2735952" y="480542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4" name="テキスト ボックス 33">
            <a:extLst>
              <a:ext uri="{FF2B5EF4-FFF2-40B4-BE49-F238E27FC236}">
                <a16:creationId xmlns:a16="http://schemas.microsoft.com/office/drawing/2014/main" id="{C7D265F0-59F7-B816-8EC1-D791D5B64B1A}"/>
              </a:ext>
            </a:extLst>
          </p:cNvPr>
          <p:cNvSpPr txBox="1"/>
          <p:nvPr/>
        </p:nvSpPr>
        <p:spPr>
          <a:xfrm rot="3925103">
            <a:off x="2123609" y="5274810"/>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5" name="テキスト ボックス 34">
            <a:extLst>
              <a:ext uri="{FF2B5EF4-FFF2-40B4-BE49-F238E27FC236}">
                <a16:creationId xmlns:a16="http://schemas.microsoft.com/office/drawing/2014/main" id="{B67D1F88-C355-7B33-3BE5-A60D8870EB67}"/>
              </a:ext>
            </a:extLst>
          </p:cNvPr>
          <p:cNvSpPr txBox="1"/>
          <p:nvPr/>
        </p:nvSpPr>
        <p:spPr>
          <a:xfrm rot="3925103">
            <a:off x="2831710" y="497514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6" name="テキスト ボックス 35">
            <a:extLst>
              <a:ext uri="{FF2B5EF4-FFF2-40B4-BE49-F238E27FC236}">
                <a16:creationId xmlns:a16="http://schemas.microsoft.com/office/drawing/2014/main" id="{A1D540A6-58E3-4AEB-ADF4-A5474C179CD6}"/>
              </a:ext>
            </a:extLst>
          </p:cNvPr>
          <p:cNvSpPr txBox="1"/>
          <p:nvPr/>
        </p:nvSpPr>
        <p:spPr>
          <a:xfrm rot="3925103">
            <a:off x="3582863" y="4185857"/>
            <a:ext cx="364202" cy="307777"/>
          </a:xfrm>
          <a:prstGeom prst="rect">
            <a:avLst/>
          </a:prstGeom>
          <a:noFill/>
        </p:spPr>
        <p:txBody>
          <a:bodyPr wrap="non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7" name="テキスト ボックス 36">
            <a:extLst>
              <a:ext uri="{FF2B5EF4-FFF2-40B4-BE49-F238E27FC236}">
                <a16:creationId xmlns:a16="http://schemas.microsoft.com/office/drawing/2014/main" id="{88E0739E-0C94-DCB5-8DDB-F313FB18AB7F}"/>
              </a:ext>
            </a:extLst>
          </p:cNvPr>
          <p:cNvSpPr txBox="1"/>
          <p:nvPr/>
        </p:nvSpPr>
        <p:spPr>
          <a:xfrm rot="3925103">
            <a:off x="4566599" y="377475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8" name="テキスト ボックス 37">
            <a:extLst>
              <a:ext uri="{FF2B5EF4-FFF2-40B4-BE49-F238E27FC236}">
                <a16:creationId xmlns:a16="http://schemas.microsoft.com/office/drawing/2014/main" id="{2127E08B-6DBC-1C37-342A-E65B244103B5}"/>
              </a:ext>
            </a:extLst>
          </p:cNvPr>
          <p:cNvSpPr txBox="1"/>
          <p:nvPr/>
        </p:nvSpPr>
        <p:spPr>
          <a:xfrm rot="3925103">
            <a:off x="4012090" y="4234774"/>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9" name="テキスト ボックス 38">
            <a:extLst>
              <a:ext uri="{FF2B5EF4-FFF2-40B4-BE49-F238E27FC236}">
                <a16:creationId xmlns:a16="http://schemas.microsoft.com/office/drawing/2014/main" id="{B004217D-6AB3-59FC-B18E-318760DFB79D}"/>
              </a:ext>
            </a:extLst>
          </p:cNvPr>
          <p:cNvSpPr txBox="1"/>
          <p:nvPr/>
        </p:nvSpPr>
        <p:spPr>
          <a:xfrm rot="3925103">
            <a:off x="3118075" y="4364072"/>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0" name="テキスト ボックス 39">
            <a:extLst>
              <a:ext uri="{FF2B5EF4-FFF2-40B4-BE49-F238E27FC236}">
                <a16:creationId xmlns:a16="http://schemas.microsoft.com/office/drawing/2014/main" id="{4EB5347E-32D3-CDC4-0588-62E955DFC46D}"/>
              </a:ext>
            </a:extLst>
          </p:cNvPr>
          <p:cNvSpPr txBox="1"/>
          <p:nvPr/>
        </p:nvSpPr>
        <p:spPr>
          <a:xfrm rot="3925103">
            <a:off x="4301354" y="4256372"/>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1" name="テキスト ボックス 40">
            <a:extLst>
              <a:ext uri="{FF2B5EF4-FFF2-40B4-BE49-F238E27FC236}">
                <a16:creationId xmlns:a16="http://schemas.microsoft.com/office/drawing/2014/main" id="{88B57AEA-0BB5-C330-7943-69A4E225BC75}"/>
              </a:ext>
            </a:extLst>
          </p:cNvPr>
          <p:cNvSpPr txBox="1"/>
          <p:nvPr/>
        </p:nvSpPr>
        <p:spPr>
          <a:xfrm rot="3925103">
            <a:off x="4156335" y="393547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2" name="テキスト ボックス 41">
            <a:extLst>
              <a:ext uri="{FF2B5EF4-FFF2-40B4-BE49-F238E27FC236}">
                <a16:creationId xmlns:a16="http://schemas.microsoft.com/office/drawing/2014/main" id="{FAAAF128-9BDD-8A09-9B03-03A4F1D314AE}"/>
              </a:ext>
            </a:extLst>
          </p:cNvPr>
          <p:cNvSpPr txBox="1"/>
          <p:nvPr/>
        </p:nvSpPr>
        <p:spPr>
          <a:xfrm rot="3925103">
            <a:off x="4090485" y="464342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3" name="テキスト ボックス 42">
            <a:extLst>
              <a:ext uri="{FF2B5EF4-FFF2-40B4-BE49-F238E27FC236}">
                <a16:creationId xmlns:a16="http://schemas.microsoft.com/office/drawing/2014/main" id="{5FE57AC8-2D24-DA18-B896-32C6B5943D06}"/>
              </a:ext>
            </a:extLst>
          </p:cNvPr>
          <p:cNvSpPr txBox="1"/>
          <p:nvPr/>
        </p:nvSpPr>
        <p:spPr>
          <a:xfrm rot="3925103">
            <a:off x="4445129" y="4092166"/>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4" name="テキスト ボックス 43">
            <a:extLst>
              <a:ext uri="{FF2B5EF4-FFF2-40B4-BE49-F238E27FC236}">
                <a16:creationId xmlns:a16="http://schemas.microsoft.com/office/drawing/2014/main" id="{406C9615-5061-2A59-A2C9-179209ED40C7}"/>
              </a:ext>
            </a:extLst>
          </p:cNvPr>
          <p:cNvSpPr txBox="1"/>
          <p:nvPr/>
        </p:nvSpPr>
        <p:spPr>
          <a:xfrm rot="3925103">
            <a:off x="3686498" y="4062720"/>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5" name="テキスト ボックス 44">
            <a:extLst>
              <a:ext uri="{FF2B5EF4-FFF2-40B4-BE49-F238E27FC236}">
                <a16:creationId xmlns:a16="http://schemas.microsoft.com/office/drawing/2014/main" id="{D6E203DC-4531-29A3-B37F-FF19125E75E4}"/>
              </a:ext>
            </a:extLst>
          </p:cNvPr>
          <p:cNvSpPr txBox="1"/>
          <p:nvPr/>
        </p:nvSpPr>
        <p:spPr>
          <a:xfrm rot="3925103">
            <a:off x="3211093" y="461922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6" name="テキスト ボックス 45">
            <a:extLst>
              <a:ext uri="{FF2B5EF4-FFF2-40B4-BE49-F238E27FC236}">
                <a16:creationId xmlns:a16="http://schemas.microsoft.com/office/drawing/2014/main" id="{CA7EFB85-D2A2-2AF0-356E-0F76F5223836}"/>
              </a:ext>
            </a:extLst>
          </p:cNvPr>
          <p:cNvSpPr txBox="1"/>
          <p:nvPr/>
        </p:nvSpPr>
        <p:spPr>
          <a:xfrm rot="3925103">
            <a:off x="3337568" y="400759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7" name="テキスト ボックス 46">
            <a:extLst>
              <a:ext uri="{FF2B5EF4-FFF2-40B4-BE49-F238E27FC236}">
                <a16:creationId xmlns:a16="http://schemas.microsoft.com/office/drawing/2014/main" id="{FD9D5E9E-0AFF-4049-1CFF-B03391A876FB}"/>
              </a:ext>
            </a:extLst>
          </p:cNvPr>
          <p:cNvSpPr txBox="1"/>
          <p:nvPr/>
        </p:nvSpPr>
        <p:spPr>
          <a:xfrm rot="3925103">
            <a:off x="2962660" y="418188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8" name="テキスト ボックス 47">
            <a:extLst>
              <a:ext uri="{FF2B5EF4-FFF2-40B4-BE49-F238E27FC236}">
                <a16:creationId xmlns:a16="http://schemas.microsoft.com/office/drawing/2014/main" id="{DD254DCE-5964-38D1-CBE5-64FDC8EC2A20}"/>
              </a:ext>
            </a:extLst>
          </p:cNvPr>
          <p:cNvSpPr txBox="1"/>
          <p:nvPr/>
        </p:nvSpPr>
        <p:spPr>
          <a:xfrm rot="3925103">
            <a:off x="3404646" y="438924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9" name="テキスト ボックス 48">
            <a:extLst>
              <a:ext uri="{FF2B5EF4-FFF2-40B4-BE49-F238E27FC236}">
                <a16:creationId xmlns:a16="http://schemas.microsoft.com/office/drawing/2014/main" id="{50A89886-AA32-66CB-83A8-27330E97570F}"/>
              </a:ext>
            </a:extLst>
          </p:cNvPr>
          <p:cNvSpPr txBox="1"/>
          <p:nvPr/>
        </p:nvSpPr>
        <p:spPr>
          <a:xfrm rot="3925103">
            <a:off x="3728476" y="4621668"/>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0" name="テキスト ボックス 49">
            <a:extLst>
              <a:ext uri="{FF2B5EF4-FFF2-40B4-BE49-F238E27FC236}">
                <a16:creationId xmlns:a16="http://schemas.microsoft.com/office/drawing/2014/main" id="{6F4F9385-4D84-4CDA-3E03-6292ACCDA5F8}"/>
              </a:ext>
            </a:extLst>
          </p:cNvPr>
          <p:cNvSpPr txBox="1"/>
          <p:nvPr/>
        </p:nvSpPr>
        <p:spPr>
          <a:xfrm rot="3925103">
            <a:off x="3852829" y="408271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1" name="テキスト ボックス 50">
            <a:extLst>
              <a:ext uri="{FF2B5EF4-FFF2-40B4-BE49-F238E27FC236}">
                <a16:creationId xmlns:a16="http://schemas.microsoft.com/office/drawing/2014/main" id="{98C6E72E-AB8A-5016-18BF-5EA823095449}"/>
              </a:ext>
            </a:extLst>
          </p:cNvPr>
          <p:cNvSpPr txBox="1"/>
          <p:nvPr/>
        </p:nvSpPr>
        <p:spPr>
          <a:xfrm rot="3925103">
            <a:off x="3479273" y="468244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2" name="テキスト ボックス 51">
            <a:extLst>
              <a:ext uri="{FF2B5EF4-FFF2-40B4-BE49-F238E27FC236}">
                <a16:creationId xmlns:a16="http://schemas.microsoft.com/office/drawing/2014/main" id="{2B1F5083-8F2C-2D20-8F4F-11782C18B6DC}"/>
              </a:ext>
            </a:extLst>
          </p:cNvPr>
          <p:cNvSpPr txBox="1"/>
          <p:nvPr/>
        </p:nvSpPr>
        <p:spPr>
          <a:xfrm rot="3925103">
            <a:off x="3768537" y="470404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3" name="テキスト ボックス 52">
            <a:extLst>
              <a:ext uri="{FF2B5EF4-FFF2-40B4-BE49-F238E27FC236}">
                <a16:creationId xmlns:a16="http://schemas.microsoft.com/office/drawing/2014/main" id="{C4C83A26-A6FD-CD2F-800F-7DC2A7596EA7}"/>
              </a:ext>
            </a:extLst>
          </p:cNvPr>
          <p:cNvSpPr txBox="1"/>
          <p:nvPr/>
        </p:nvSpPr>
        <p:spPr>
          <a:xfrm rot="3925103">
            <a:off x="3300493" y="479582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4" name="テキスト ボックス 53">
            <a:extLst>
              <a:ext uri="{FF2B5EF4-FFF2-40B4-BE49-F238E27FC236}">
                <a16:creationId xmlns:a16="http://schemas.microsoft.com/office/drawing/2014/main" id="{2B5B5881-4B7B-78BD-1CAD-02F48FBC5DCC}"/>
              </a:ext>
            </a:extLst>
          </p:cNvPr>
          <p:cNvSpPr txBox="1"/>
          <p:nvPr/>
        </p:nvSpPr>
        <p:spPr>
          <a:xfrm rot="3925103">
            <a:off x="3597987" y="4549366"/>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5" name="テキスト ボックス 54">
            <a:extLst>
              <a:ext uri="{FF2B5EF4-FFF2-40B4-BE49-F238E27FC236}">
                <a16:creationId xmlns:a16="http://schemas.microsoft.com/office/drawing/2014/main" id="{BBE349C4-1596-91F7-68F5-E1E9D9E7B79C}"/>
              </a:ext>
            </a:extLst>
          </p:cNvPr>
          <p:cNvSpPr txBox="1"/>
          <p:nvPr/>
        </p:nvSpPr>
        <p:spPr>
          <a:xfrm rot="3925103">
            <a:off x="3332260" y="4483932"/>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cxnSp>
        <p:nvCxnSpPr>
          <p:cNvPr id="56" name="直線矢印コネクタ 55">
            <a:extLst>
              <a:ext uri="{FF2B5EF4-FFF2-40B4-BE49-F238E27FC236}">
                <a16:creationId xmlns:a16="http://schemas.microsoft.com/office/drawing/2014/main" id="{989D9C9A-983E-90EC-8177-8CBB3A5155AB}"/>
              </a:ext>
            </a:extLst>
          </p:cNvPr>
          <p:cNvCxnSpPr>
            <a:cxnSpLocks/>
          </p:cNvCxnSpPr>
          <p:nvPr/>
        </p:nvCxnSpPr>
        <p:spPr>
          <a:xfrm flipH="1" flipV="1">
            <a:off x="3044916" y="3859746"/>
            <a:ext cx="1010058" cy="1943239"/>
          </a:xfrm>
          <a:prstGeom prst="straightConnector1">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a:extLst>
              <a:ext uri="{FF2B5EF4-FFF2-40B4-BE49-F238E27FC236}">
                <a16:creationId xmlns:a16="http://schemas.microsoft.com/office/drawing/2014/main" id="{1FA60035-5836-07C0-0459-7333D66F9035}"/>
              </a:ext>
            </a:extLst>
          </p:cNvPr>
          <p:cNvCxnSpPr>
            <a:cxnSpLocks/>
          </p:cNvCxnSpPr>
          <p:nvPr/>
        </p:nvCxnSpPr>
        <p:spPr>
          <a:xfrm flipV="1">
            <a:off x="3278981" y="4289565"/>
            <a:ext cx="615469" cy="1123329"/>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8" name="矢印: 右 57">
            <a:extLst>
              <a:ext uri="{FF2B5EF4-FFF2-40B4-BE49-F238E27FC236}">
                <a16:creationId xmlns:a16="http://schemas.microsoft.com/office/drawing/2014/main" id="{84F2961B-8922-D3B3-B41A-AA874205BC8B}"/>
              </a:ext>
            </a:extLst>
          </p:cNvPr>
          <p:cNvSpPr/>
          <p:nvPr/>
        </p:nvSpPr>
        <p:spPr>
          <a:xfrm rot="19874238">
            <a:off x="1905075" y="4775914"/>
            <a:ext cx="3389579" cy="225476"/>
          </a:xfrm>
          <a:prstGeom prst="rightArrow">
            <a:avLst>
              <a:gd name="adj1" fmla="val 50000"/>
              <a:gd name="adj2" fmla="val 126446"/>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テキスト ボックス 58">
            <a:extLst>
              <a:ext uri="{FF2B5EF4-FFF2-40B4-BE49-F238E27FC236}">
                <a16:creationId xmlns:a16="http://schemas.microsoft.com/office/drawing/2014/main" id="{D3E14DD7-A571-3171-E000-FB46BE6A714D}"/>
              </a:ext>
            </a:extLst>
          </p:cNvPr>
          <p:cNvSpPr txBox="1"/>
          <p:nvPr/>
        </p:nvSpPr>
        <p:spPr>
          <a:xfrm>
            <a:off x="2337030" y="2817806"/>
            <a:ext cx="141577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カラメル</a:t>
            </a:r>
          </a:p>
        </p:txBody>
      </p:sp>
      <p:sp>
        <p:nvSpPr>
          <p:cNvPr id="60" name="テキスト ボックス 59">
            <a:extLst>
              <a:ext uri="{FF2B5EF4-FFF2-40B4-BE49-F238E27FC236}">
                <a16:creationId xmlns:a16="http://schemas.microsoft.com/office/drawing/2014/main" id="{AC8997DD-C639-95B2-BDCD-DACB13605D44}"/>
              </a:ext>
            </a:extLst>
          </p:cNvPr>
          <p:cNvSpPr txBox="1"/>
          <p:nvPr/>
        </p:nvSpPr>
        <p:spPr>
          <a:xfrm>
            <a:off x="4524024" y="6197491"/>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カスタード</a:t>
            </a:r>
          </a:p>
        </p:txBody>
      </p:sp>
      <p:sp>
        <p:nvSpPr>
          <p:cNvPr id="61" name="テキスト ボックス 60">
            <a:extLst>
              <a:ext uri="{FF2B5EF4-FFF2-40B4-BE49-F238E27FC236}">
                <a16:creationId xmlns:a16="http://schemas.microsoft.com/office/drawing/2014/main" id="{B431BC7B-529C-266F-16F8-59829DDD19A5}"/>
              </a:ext>
            </a:extLst>
          </p:cNvPr>
          <p:cNvSpPr txBox="1"/>
          <p:nvPr/>
        </p:nvSpPr>
        <p:spPr>
          <a:xfrm>
            <a:off x="662539" y="6305611"/>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生クリーム</a:t>
            </a:r>
          </a:p>
        </p:txBody>
      </p:sp>
      <p:sp>
        <p:nvSpPr>
          <p:cNvPr id="62" name="テキスト ボックス 61">
            <a:extLst>
              <a:ext uri="{FF2B5EF4-FFF2-40B4-BE49-F238E27FC236}">
                <a16:creationId xmlns:a16="http://schemas.microsoft.com/office/drawing/2014/main" id="{D6892BAD-E8D5-401F-CDD4-370AF59308AF}"/>
              </a:ext>
            </a:extLst>
          </p:cNvPr>
          <p:cNvSpPr txBox="1"/>
          <p:nvPr/>
        </p:nvSpPr>
        <p:spPr>
          <a:xfrm>
            <a:off x="5085864" y="3859746"/>
            <a:ext cx="764953"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PC1</a:t>
            </a:r>
            <a:endParaRPr kumimoji="1" lang="ja-JP" altLang="en-US" sz="2400" dirty="0">
              <a:latin typeface="メイリオ" panose="020B0604030504040204" pitchFamily="50" charset="-128"/>
              <a:ea typeface="メイリオ" panose="020B0604030504040204" pitchFamily="50" charset="-128"/>
            </a:endParaRPr>
          </a:p>
        </p:txBody>
      </p:sp>
      <p:sp>
        <p:nvSpPr>
          <p:cNvPr id="63" name="テキスト ボックス 62">
            <a:extLst>
              <a:ext uri="{FF2B5EF4-FFF2-40B4-BE49-F238E27FC236}">
                <a16:creationId xmlns:a16="http://schemas.microsoft.com/office/drawing/2014/main" id="{3CAE8A11-4E41-1665-0B83-4098F5E3EDDD}"/>
              </a:ext>
            </a:extLst>
          </p:cNvPr>
          <p:cNvSpPr txBox="1"/>
          <p:nvPr/>
        </p:nvSpPr>
        <p:spPr>
          <a:xfrm>
            <a:off x="2348737" y="3542214"/>
            <a:ext cx="764953"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PC2</a:t>
            </a:r>
            <a:endParaRPr kumimoji="1" lang="ja-JP" altLang="en-US" sz="2400" dirty="0">
              <a:latin typeface="メイリオ" panose="020B0604030504040204" pitchFamily="50" charset="-128"/>
              <a:ea typeface="メイリオ" panose="020B0604030504040204" pitchFamily="50" charset="-128"/>
            </a:endParaRPr>
          </a:p>
        </p:txBody>
      </p:sp>
      <p:sp>
        <p:nvSpPr>
          <p:cNvPr id="64" name="テキスト ボックス 63">
            <a:extLst>
              <a:ext uri="{FF2B5EF4-FFF2-40B4-BE49-F238E27FC236}">
                <a16:creationId xmlns:a16="http://schemas.microsoft.com/office/drawing/2014/main" id="{764548A2-5101-170C-35DD-296D52655B77}"/>
              </a:ext>
            </a:extLst>
          </p:cNvPr>
          <p:cNvSpPr txBox="1"/>
          <p:nvPr/>
        </p:nvSpPr>
        <p:spPr>
          <a:xfrm>
            <a:off x="3534432" y="3801408"/>
            <a:ext cx="764953"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PC3</a:t>
            </a:r>
            <a:endParaRPr kumimoji="1" lang="ja-JP" altLang="en-US" sz="2400" dirty="0">
              <a:latin typeface="メイリオ" panose="020B0604030504040204" pitchFamily="50" charset="-128"/>
              <a:ea typeface="メイリオ" panose="020B0604030504040204" pitchFamily="50" charset="-128"/>
            </a:endParaRPr>
          </a:p>
        </p:txBody>
      </p:sp>
      <p:sp>
        <p:nvSpPr>
          <p:cNvPr id="65" name="テキスト ボックス 64">
            <a:extLst>
              <a:ext uri="{FF2B5EF4-FFF2-40B4-BE49-F238E27FC236}">
                <a16:creationId xmlns:a16="http://schemas.microsoft.com/office/drawing/2014/main" id="{1B791993-A57F-D71D-BAB2-2D1563886ED2}"/>
              </a:ext>
            </a:extLst>
          </p:cNvPr>
          <p:cNvSpPr txBox="1"/>
          <p:nvPr/>
        </p:nvSpPr>
        <p:spPr>
          <a:xfrm>
            <a:off x="279011" y="149106"/>
            <a:ext cx="7571303"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＜参考＞　主成分ベクトルとデータ行列</a:t>
            </a:r>
          </a:p>
        </p:txBody>
      </p:sp>
      <p:sp>
        <p:nvSpPr>
          <p:cNvPr id="66" name="テキスト ボックス 65">
            <a:extLst>
              <a:ext uri="{FF2B5EF4-FFF2-40B4-BE49-F238E27FC236}">
                <a16:creationId xmlns:a16="http://schemas.microsoft.com/office/drawing/2014/main" id="{19CA049A-E668-D1E8-1F26-1A8A7E773EC4}"/>
              </a:ext>
            </a:extLst>
          </p:cNvPr>
          <p:cNvSpPr txBox="1"/>
          <p:nvPr/>
        </p:nvSpPr>
        <p:spPr>
          <a:xfrm>
            <a:off x="259856" y="772579"/>
            <a:ext cx="11424686" cy="1569660"/>
          </a:xfrm>
          <a:prstGeom prst="rect">
            <a:avLst/>
          </a:prstGeom>
          <a:noFill/>
        </p:spPr>
        <p:txBody>
          <a:bodyPr wrap="square" rtlCol="0">
            <a:spAutoFit/>
          </a:bodyPr>
          <a:lstStyle/>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n</a:t>
            </a:r>
            <a:r>
              <a:rPr kumimoji="1" lang="ja-JP" altLang="en-US" sz="2400" dirty="0">
                <a:latin typeface="メイリオ" panose="020B0604030504040204" pitchFamily="50" charset="-128"/>
                <a:ea typeface="メイリオ" panose="020B0604030504040204" pitchFamily="50" charset="-128"/>
              </a:rPr>
              <a:t>次元特徴量の空間には最大</a:t>
            </a:r>
            <a:r>
              <a:rPr kumimoji="1" lang="en-US" altLang="ja-JP" sz="2400" dirty="0">
                <a:latin typeface="メイリオ" panose="020B0604030504040204" pitchFamily="50" charset="-128"/>
                <a:ea typeface="メイリオ" panose="020B0604030504040204" pitchFamily="50" charset="-128"/>
              </a:rPr>
              <a:t>n</a:t>
            </a:r>
            <a:r>
              <a:rPr kumimoji="1" lang="ja-JP" altLang="en-US" sz="2400" dirty="0">
                <a:latin typeface="メイリオ" panose="020B0604030504040204" pitchFamily="50" charset="-128"/>
                <a:ea typeface="メイリオ" panose="020B0604030504040204" pitchFamily="50" charset="-128"/>
              </a:rPr>
              <a:t>個の主成分ベクトルが引ける（以下の例：</a:t>
            </a:r>
            <a:r>
              <a:rPr kumimoji="1" lang="en-US" altLang="ja-JP" sz="2400" dirty="0">
                <a:latin typeface="メイリオ" panose="020B0604030504040204" pitchFamily="50" charset="-128"/>
                <a:ea typeface="メイリオ" panose="020B0604030504040204" pitchFamily="50" charset="-128"/>
              </a:rPr>
              <a:t>n=3</a:t>
            </a:r>
            <a:r>
              <a:rPr kumimoji="1" lang="ja-JP" altLang="en-US" sz="2400" dirty="0">
                <a:latin typeface="メイリオ" panose="020B0604030504040204" pitchFamily="50" charset="-128"/>
                <a:ea typeface="メイリオ" panose="020B0604030504040204" pitchFamily="50" charset="-128"/>
              </a:rPr>
              <a:t>）</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もし、データ数</a:t>
            </a:r>
            <a:r>
              <a:rPr kumimoji="1" lang="en-US" altLang="ja-JP" sz="2400" dirty="0">
                <a:latin typeface="メイリオ" panose="020B0604030504040204" pitchFamily="50" charset="-128"/>
                <a:ea typeface="メイリオ" panose="020B0604030504040204" pitchFamily="50" charset="-128"/>
              </a:rPr>
              <a:t>m &lt; n </a:t>
            </a:r>
            <a:r>
              <a:rPr kumimoji="1" lang="ja-JP" altLang="en-US" sz="2400" dirty="0">
                <a:latin typeface="メイリオ" panose="020B0604030504040204" pitchFamily="50" charset="-128"/>
                <a:ea typeface="メイリオ" panose="020B0604030504040204" pitchFamily="50" charset="-128"/>
              </a:rPr>
              <a:t>となったら。。例えば、</a:t>
            </a:r>
            <a:r>
              <a:rPr kumimoji="1" lang="en-US" altLang="ja-JP" sz="2400" dirty="0">
                <a:latin typeface="メイリオ" panose="020B0604030504040204" pitchFamily="50" charset="-128"/>
                <a:ea typeface="メイリオ" panose="020B0604030504040204" pitchFamily="50" charset="-128"/>
              </a:rPr>
              <a:t>3</a:t>
            </a:r>
            <a:r>
              <a:rPr kumimoji="1" lang="ja-JP" altLang="en-US" sz="2400" dirty="0">
                <a:latin typeface="メイリオ" panose="020B0604030504040204" pitchFamily="50" charset="-128"/>
                <a:ea typeface="メイリオ" panose="020B0604030504040204" pitchFamily="50" charset="-128"/>
              </a:rPr>
              <a:t>次元空間上でデータが</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つ</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直交する散らばり方向（主成分ベクトル）は２つまで（右図）→</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点は</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次元空間上で平面を形成するから</a:t>
            </a:r>
            <a:endParaRPr kumimoji="1" lang="en-US" altLang="ja-JP" sz="2400" dirty="0">
              <a:latin typeface="メイリオ" panose="020B0604030504040204" pitchFamily="50" charset="-128"/>
              <a:ea typeface="メイリオ" panose="020B0604030504040204" pitchFamily="50" charset="-128"/>
            </a:endParaRPr>
          </a:p>
        </p:txBody>
      </p:sp>
      <p:cxnSp>
        <p:nvCxnSpPr>
          <p:cNvPr id="67" name="直線コネクタ 66">
            <a:extLst>
              <a:ext uri="{FF2B5EF4-FFF2-40B4-BE49-F238E27FC236}">
                <a16:creationId xmlns:a16="http://schemas.microsoft.com/office/drawing/2014/main" id="{69D9425A-F59F-4265-7C9D-D81EE48149B6}"/>
              </a:ext>
            </a:extLst>
          </p:cNvPr>
          <p:cNvCxnSpPr>
            <a:cxnSpLocks/>
          </p:cNvCxnSpPr>
          <p:nvPr/>
        </p:nvCxnSpPr>
        <p:spPr>
          <a:xfrm>
            <a:off x="8837961" y="3048071"/>
            <a:ext cx="0" cy="19649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BBE7A410-C5BC-3737-4FD6-32A1C4DC205F}"/>
              </a:ext>
            </a:extLst>
          </p:cNvPr>
          <p:cNvCxnSpPr>
            <a:cxnSpLocks/>
          </p:cNvCxnSpPr>
          <p:nvPr/>
        </p:nvCxnSpPr>
        <p:spPr>
          <a:xfrm flipH="1">
            <a:off x="6810908" y="5013010"/>
            <a:ext cx="2027055" cy="12561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BAF209D5-0AF0-F7E5-0482-A803FF421C0A}"/>
              </a:ext>
            </a:extLst>
          </p:cNvPr>
          <p:cNvCxnSpPr>
            <a:cxnSpLocks/>
          </p:cNvCxnSpPr>
          <p:nvPr/>
        </p:nvCxnSpPr>
        <p:spPr>
          <a:xfrm>
            <a:off x="8852851" y="5043403"/>
            <a:ext cx="2246389" cy="10081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テキスト ボックス 76">
            <a:extLst>
              <a:ext uri="{FF2B5EF4-FFF2-40B4-BE49-F238E27FC236}">
                <a16:creationId xmlns:a16="http://schemas.microsoft.com/office/drawing/2014/main" id="{B5B28509-7752-3573-302B-24E18538D92B}"/>
              </a:ext>
            </a:extLst>
          </p:cNvPr>
          <p:cNvSpPr txBox="1"/>
          <p:nvPr/>
        </p:nvSpPr>
        <p:spPr>
          <a:xfrm rot="3925103">
            <a:off x="9622592" y="400436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84" name="テキスト ボックス 83">
            <a:extLst>
              <a:ext uri="{FF2B5EF4-FFF2-40B4-BE49-F238E27FC236}">
                <a16:creationId xmlns:a16="http://schemas.microsoft.com/office/drawing/2014/main" id="{E6C548E4-CE5A-A0B7-6FC8-B8618950EAA3}"/>
              </a:ext>
            </a:extLst>
          </p:cNvPr>
          <p:cNvSpPr txBox="1"/>
          <p:nvPr/>
        </p:nvSpPr>
        <p:spPr>
          <a:xfrm rot="3925103">
            <a:off x="8944110" y="4650308"/>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11" name="テキスト ボックス 110">
            <a:extLst>
              <a:ext uri="{FF2B5EF4-FFF2-40B4-BE49-F238E27FC236}">
                <a16:creationId xmlns:a16="http://schemas.microsoft.com/office/drawing/2014/main" id="{C76ED69E-2C08-1B9A-78C3-DF1526DDC339}"/>
              </a:ext>
            </a:extLst>
          </p:cNvPr>
          <p:cNvSpPr txBox="1"/>
          <p:nvPr/>
        </p:nvSpPr>
        <p:spPr>
          <a:xfrm rot="3925103">
            <a:off x="8576255" y="512060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18" name="テキスト ボックス 117">
            <a:extLst>
              <a:ext uri="{FF2B5EF4-FFF2-40B4-BE49-F238E27FC236}">
                <a16:creationId xmlns:a16="http://schemas.microsoft.com/office/drawing/2014/main" id="{2FA97D5B-FB41-7B22-8491-844059F4B533}"/>
              </a:ext>
            </a:extLst>
          </p:cNvPr>
          <p:cNvSpPr txBox="1"/>
          <p:nvPr/>
        </p:nvSpPr>
        <p:spPr>
          <a:xfrm rot="3925103">
            <a:off x="9013934" y="4621654"/>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23" name="矢印: 右 122">
            <a:extLst>
              <a:ext uri="{FF2B5EF4-FFF2-40B4-BE49-F238E27FC236}">
                <a16:creationId xmlns:a16="http://schemas.microsoft.com/office/drawing/2014/main" id="{D1F87941-D346-51B0-C34B-B70EF85B7B2B}"/>
              </a:ext>
            </a:extLst>
          </p:cNvPr>
          <p:cNvSpPr/>
          <p:nvPr/>
        </p:nvSpPr>
        <p:spPr>
          <a:xfrm rot="19874238">
            <a:off x="7618516" y="4601745"/>
            <a:ext cx="3389579" cy="225476"/>
          </a:xfrm>
          <a:prstGeom prst="rightArrow">
            <a:avLst>
              <a:gd name="adj1" fmla="val 50000"/>
              <a:gd name="adj2" fmla="val 126446"/>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テキスト ボックス 123">
            <a:extLst>
              <a:ext uri="{FF2B5EF4-FFF2-40B4-BE49-F238E27FC236}">
                <a16:creationId xmlns:a16="http://schemas.microsoft.com/office/drawing/2014/main" id="{C57769A9-0152-751E-B88A-A5023DB37CEF}"/>
              </a:ext>
            </a:extLst>
          </p:cNvPr>
          <p:cNvSpPr txBox="1"/>
          <p:nvPr/>
        </p:nvSpPr>
        <p:spPr>
          <a:xfrm>
            <a:off x="8050471" y="2643637"/>
            <a:ext cx="141577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カラメル</a:t>
            </a:r>
          </a:p>
        </p:txBody>
      </p:sp>
      <p:sp>
        <p:nvSpPr>
          <p:cNvPr id="125" name="テキスト ボックス 124">
            <a:extLst>
              <a:ext uri="{FF2B5EF4-FFF2-40B4-BE49-F238E27FC236}">
                <a16:creationId xmlns:a16="http://schemas.microsoft.com/office/drawing/2014/main" id="{C6E537A0-E575-BA15-206B-9FF73BE9B7E4}"/>
              </a:ext>
            </a:extLst>
          </p:cNvPr>
          <p:cNvSpPr txBox="1"/>
          <p:nvPr/>
        </p:nvSpPr>
        <p:spPr>
          <a:xfrm>
            <a:off x="10237465" y="6023322"/>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カスタード</a:t>
            </a:r>
          </a:p>
        </p:txBody>
      </p:sp>
      <p:sp>
        <p:nvSpPr>
          <p:cNvPr id="126" name="テキスト ボックス 125">
            <a:extLst>
              <a:ext uri="{FF2B5EF4-FFF2-40B4-BE49-F238E27FC236}">
                <a16:creationId xmlns:a16="http://schemas.microsoft.com/office/drawing/2014/main" id="{8E8D2D6F-AED6-77EA-B97D-71A9A732FCEA}"/>
              </a:ext>
            </a:extLst>
          </p:cNvPr>
          <p:cNvSpPr txBox="1"/>
          <p:nvPr/>
        </p:nvSpPr>
        <p:spPr>
          <a:xfrm>
            <a:off x="6375980" y="6131442"/>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生クリーム</a:t>
            </a:r>
          </a:p>
        </p:txBody>
      </p:sp>
      <p:sp>
        <p:nvSpPr>
          <p:cNvPr id="127" name="テキスト ボックス 126">
            <a:extLst>
              <a:ext uri="{FF2B5EF4-FFF2-40B4-BE49-F238E27FC236}">
                <a16:creationId xmlns:a16="http://schemas.microsoft.com/office/drawing/2014/main" id="{4C8DFA53-EA94-7ED0-A76C-93D101BB3314}"/>
              </a:ext>
            </a:extLst>
          </p:cNvPr>
          <p:cNvSpPr txBox="1"/>
          <p:nvPr/>
        </p:nvSpPr>
        <p:spPr>
          <a:xfrm>
            <a:off x="10799305" y="3685577"/>
            <a:ext cx="764953"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PC1</a:t>
            </a:r>
            <a:endParaRPr kumimoji="1" lang="ja-JP" altLang="en-US" sz="2400" dirty="0">
              <a:latin typeface="メイリオ" panose="020B0604030504040204" pitchFamily="50" charset="-128"/>
              <a:ea typeface="メイリオ" panose="020B0604030504040204" pitchFamily="50" charset="-128"/>
            </a:endParaRPr>
          </a:p>
        </p:txBody>
      </p:sp>
      <p:sp>
        <p:nvSpPr>
          <p:cNvPr id="128" name="テキスト ボックス 127">
            <a:extLst>
              <a:ext uri="{FF2B5EF4-FFF2-40B4-BE49-F238E27FC236}">
                <a16:creationId xmlns:a16="http://schemas.microsoft.com/office/drawing/2014/main" id="{73E3F706-B1AF-CB03-632B-0F584422CD83}"/>
              </a:ext>
            </a:extLst>
          </p:cNvPr>
          <p:cNvSpPr txBox="1"/>
          <p:nvPr/>
        </p:nvSpPr>
        <p:spPr>
          <a:xfrm>
            <a:off x="8062178" y="3368045"/>
            <a:ext cx="764953"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PC2</a:t>
            </a:r>
            <a:endParaRPr kumimoji="1" lang="ja-JP" altLang="en-US" sz="2400" dirty="0">
              <a:latin typeface="メイリオ" panose="020B0604030504040204" pitchFamily="50" charset="-128"/>
              <a:ea typeface="メイリオ" panose="020B0604030504040204" pitchFamily="50" charset="-128"/>
            </a:endParaRPr>
          </a:p>
        </p:txBody>
      </p:sp>
      <p:cxnSp>
        <p:nvCxnSpPr>
          <p:cNvPr id="130" name="直線矢印コネクタ 129">
            <a:extLst>
              <a:ext uri="{FF2B5EF4-FFF2-40B4-BE49-F238E27FC236}">
                <a16:creationId xmlns:a16="http://schemas.microsoft.com/office/drawing/2014/main" id="{7E46F021-2F53-C72F-AAFA-7413D3319195}"/>
              </a:ext>
            </a:extLst>
          </p:cNvPr>
          <p:cNvCxnSpPr>
            <a:cxnSpLocks/>
          </p:cNvCxnSpPr>
          <p:nvPr/>
        </p:nvCxnSpPr>
        <p:spPr>
          <a:xfrm flipH="1" flipV="1">
            <a:off x="8676811" y="3694431"/>
            <a:ext cx="1010058" cy="1943239"/>
          </a:xfrm>
          <a:prstGeom prst="straightConnector1">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31" name="正方形/長方形 130">
            <a:extLst>
              <a:ext uri="{FF2B5EF4-FFF2-40B4-BE49-F238E27FC236}">
                <a16:creationId xmlns:a16="http://schemas.microsoft.com/office/drawing/2014/main" id="{45D9FE30-61AE-5B61-C4FD-2C571028DAA5}"/>
              </a:ext>
            </a:extLst>
          </p:cNvPr>
          <p:cNvSpPr/>
          <p:nvPr/>
        </p:nvSpPr>
        <p:spPr>
          <a:xfrm rot="19972357">
            <a:off x="7412509" y="4201709"/>
            <a:ext cx="3121670" cy="1259311"/>
          </a:xfrm>
          <a:prstGeom prst="rect">
            <a:avLst/>
          </a:prstGeom>
          <a:solidFill>
            <a:srgbClr val="4472C4">
              <a:alpha val="43922"/>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テキスト ボックス 131">
            <a:extLst>
              <a:ext uri="{FF2B5EF4-FFF2-40B4-BE49-F238E27FC236}">
                <a16:creationId xmlns:a16="http://schemas.microsoft.com/office/drawing/2014/main" id="{6510B0D3-829C-E0AA-3CBA-7D45C53CD8A2}"/>
              </a:ext>
            </a:extLst>
          </p:cNvPr>
          <p:cNvSpPr txBox="1"/>
          <p:nvPr/>
        </p:nvSpPr>
        <p:spPr>
          <a:xfrm>
            <a:off x="5975371" y="2397650"/>
            <a:ext cx="141577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ケース１</a:t>
            </a:r>
          </a:p>
        </p:txBody>
      </p:sp>
    </p:spTree>
    <p:extLst>
      <p:ext uri="{BB962C8B-B14F-4D97-AF65-F5344CB8AC3E}">
        <p14:creationId xmlns:p14="http://schemas.microsoft.com/office/powerpoint/2010/main" val="11930575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矢印: 右 10">
            <a:extLst>
              <a:ext uri="{FF2B5EF4-FFF2-40B4-BE49-F238E27FC236}">
                <a16:creationId xmlns:a16="http://schemas.microsoft.com/office/drawing/2014/main" id="{47312E6B-F1E8-A5B1-B72D-A1415B37EA38}"/>
              </a:ext>
            </a:extLst>
          </p:cNvPr>
          <p:cNvSpPr/>
          <p:nvPr/>
        </p:nvSpPr>
        <p:spPr>
          <a:xfrm rot="19874238">
            <a:off x="1979716" y="4135019"/>
            <a:ext cx="3389579" cy="225476"/>
          </a:xfrm>
          <a:prstGeom prst="rightArrow">
            <a:avLst>
              <a:gd name="adj1" fmla="val 50000"/>
              <a:gd name="adj2" fmla="val 126446"/>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30EDC6FA-1223-3AE4-E53B-512E92408C24}"/>
              </a:ext>
            </a:extLst>
          </p:cNvPr>
          <p:cNvSpPr txBox="1"/>
          <p:nvPr/>
        </p:nvSpPr>
        <p:spPr>
          <a:xfrm>
            <a:off x="609600" y="447675"/>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続き</a:t>
            </a:r>
          </a:p>
        </p:txBody>
      </p:sp>
      <p:sp>
        <p:nvSpPr>
          <p:cNvPr id="3" name="テキスト ボックス 2">
            <a:extLst>
              <a:ext uri="{FF2B5EF4-FFF2-40B4-BE49-F238E27FC236}">
                <a16:creationId xmlns:a16="http://schemas.microsoft.com/office/drawing/2014/main" id="{0B22691C-67FD-06BB-CBC1-D00BFD9CB103}"/>
              </a:ext>
            </a:extLst>
          </p:cNvPr>
          <p:cNvSpPr txBox="1"/>
          <p:nvPr/>
        </p:nvSpPr>
        <p:spPr>
          <a:xfrm>
            <a:off x="609600" y="984881"/>
            <a:ext cx="6684843" cy="830997"/>
          </a:xfrm>
          <a:prstGeom prst="rect">
            <a:avLst/>
          </a:prstGeom>
          <a:noFill/>
        </p:spPr>
        <p:txBody>
          <a:bodyPr wrap="none" rtlCol="0">
            <a:spAutoFit/>
          </a:bodyPr>
          <a:lstStyle/>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点が</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つの主成分ベクトル上に並ぶ場合</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散らばり方向（主成分ベクトル）は</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つだけ</a:t>
            </a:r>
          </a:p>
        </p:txBody>
      </p:sp>
      <p:cxnSp>
        <p:nvCxnSpPr>
          <p:cNvPr id="4" name="直線コネクタ 3">
            <a:extLst>
              <a:ext uri="{FF2B5EF4-FFF2-40B4-BE49-F238E27FC236}">
                <a16:creationId xmlns:a16="http://schemas.microsoft.com/office/drawing/2014/main" id="{ED40787E-A643-DA4E-2DCE-6522C63B6941}"/>
              </a:ext>
            </a:extLst>
          </p:cNvPr>
          <p:cNvCxnSpPr>
            <a:cxnSpLocks/>
          </p:cNvCxnSpPr>
          <p:nvPr/>
        </p:nvCxnSpPr>
        <p:spPr>
          <a:xfrm>
            <a:off x="3199161" y="2581345"/>
            <a:ext cx="0" cy="19649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4AFB9150-33BF-3D29-0802-02E8E3110828}"/>
              </a:ext>
            </a:extLst>
          </p:cNvPr>
          <p:cNvCxnSpPr>
            <a:cxnSpLocks/>
          </p:cNvCxnSpPr>
          <p:nvPr/>
        </p:nvCxnSpPr>
        <p:spPr>
          <a:xfrm flipH="1">
            <a:off x="1172108" y="4546284"/>
            <a:ext cx="2027055" cy="12561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8E674110-B6D3-B1F4-F655-6056F06723C3}"/>
              </a:ext>
            </a:extLst>
          </p:cNvPr>
          <p:cNvCxnSpPr>
            <a:cxnSpLocks/>
          </p:cNvCxnSpPr>
          <p:nvPr/>
        </p:nvCxnSpPr>
        <p:spPr>
          <a:xfrm>
            <a:off x="3214051" y="4576677"/>
            <a:ext cx="2246389" cy="10081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C1B82B9A-81E9-3250-B2EC-EE22D9289980}"/>
              </a:ext>
            </a:extLst>
          </p:cNvPr>
          <p:cNvSpPr txBox="1"/>
          <p:nvPr/>
        </p:nvSpPr>
        <p:spPr>
          <a:xfrm rot="3925103">
            <a:off x="4095890" y="374509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9" name="テキスト ボックス 8">
            <a:extLst>
              <a:ext uri="{FF2B5EF4-FFF2-40B4-BE49-F238E27FC236}">
                <a16:creationId xmlns:a16="http://schemas.microsoft.com/office/drawing/2014/main" id="{CC760512-87A0-9B8A-EA54-3C6BC26919D3}"/>
              </a:ext>
            </a:extLst>
          </p:cNvPr>
          <p:cNvSpPr txBox="1"/>
          <p:nvPr/>
        </p:nvSpPr>
        <p:spPr>
          <a:xfrm rot="3925103">
            <a:off x="2816256" y="448294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2" name="テキスト ボックス 11">
            <a:extLst>
              <a:ext uri="{FF2B5EF4-FFF2-40B4-BE49-F238E27FC236}">
                <a16:creationId xmlns:a16="http://schemas.microsoft.com/office/drawing/2014/main" id="{E5062138-E344-5429-92CD-71016E7600C6}"/>
              </a:ext>
            </a:extLst>
          </p:cNvPr>
          <p:cNvSpPr txBox="1"/>
          <p:nvPr/>
        </p:nvSpPr>
        <p:spPr>
          <a:xfrm>
            <a:off x="2411671" y="2176911"/>
            <a:ext cx="141577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カラメル</a:t>
            </a:r>
          </a:p>
        </p:txBody>
      </p:sp>
      <p:sp>
        <p:nvSpPr>
          <p:cNvPr id="13" name="テキスト ボックス 12">
            <a:extLst>
              <a:ext uri="{FF2B5EF4-FFF2-40B4-BE49-F238E27FC236}">
                <a16:creationId xmlns:a16="http://schemas.microsoft.com/office/drawing/2014/main" id="{72FE2654-C013-545F-A825-C17FB8F73B3D}"/>
              </a:ext>
            </a:extLst>
          </p:cNvPr>
          <p:cNvSpPr txBox="1"/>
          <p:nvPr/>
        </p:nvSpPr>
        <p:spPr>
          <a:xfrm>
            <a:off x="4598665" y="5556596"/>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カスタード</a:t>
            </a:r>
          </a:p>
        </p:txBody>
      </p:sp>
      <p:sp>
        <p:nvSpPr>
          <p:cNvPr id="14" name="テキスト ボックス 13">
            <a:extLst>
              <a:ext uri="{FF2B5EF4-FFF2-40B4-BE49-F238E27FC236}">
                <a16:creationId xmlns:a16="http://schemas.microsoft.com/office/drawing/2014/main" id="{AF4E3FCC-41E9-DBF3-ACEA-D2CC86805B9C}"/>
              </a:ext>
            </a:extLst>
          </p:cNvPr>
          <p:cNvSpPr txBox="1"/>
          <p:nvPr/>
        </p:nvSpPr>
        <p:spPr>
          <a:xfrm>
            <a:off x="737180" y="5664716"/>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生クリーム</a:t>
            </a:r>
          </a:p>
        </p:txBody>
      </p:sp>
      <p:sp>
        <p:nvSpPr>
          <p:cNvPr id="15" name="テキスト ボックス 14">
            <a:extLst>
              <a:ext uri="{FF2B5EF4-FFF2-40B4-BE49-F238E27FC236}">
                <a16:creationId xmlns:a16="http://schemas.microsoft.com/office/drawing/2014/main" id="{7A14D71A-20DD-63B8-2D7B-2B6AF62C3BAD}"/>
              </a:ext>
            </a:extLst>
          </p:cNvPr>
          <p:cNvSpPr txBox="1"/>
          <p:nvPr/>
        </p:nvSpPr>
        <p:spPr>
          <a:xfrm>
            <a:off x="5160505" y="3218851"/>
            <a:ext cx="764953"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PC1</a:t>
            </a:r>
            <a:endParaRPr kumimoji="1" lang="ja-JP" altLang="en-US" sz="2400" dirty="0">
              <a:latin typeface="メイリオ" panose="020B0604030504040204" pitchFamily="50" charset="-128"/>
              <a:ea typeface="メイリオ" panose="020B0604030504040204" pitchFamily="50" charset="-128"/>
            </a:endParaRPr>
          </a:p>
        </p:txBody>
      </p:sp>
      <p:sp>
        <p:nvSpPr>
          <p:cNvPr id="19" name="テキスト ボックス 18">
            <a:extLst>
              <a:ext uri="{FF2B5EF4-FFF2-40B4-BE49-F238E27FC236}">
                <a16:creationId xmlns:a16="http://schemas.microsoft.com/office/drawing/2014/main" id="{B8C5B272-4148-3D25-3AE9-99B3EC4FC1CC}"/>
              </a:ext>
            </a:extLst>
          </p:cNvPr>
          <p:cNvSpPr txBox="1"/>
          <p:nvPr/>
        </p:nvSpPr>
        <p:spPr>
          <a:xfrm>
            <a:off x="701933" y="1954946"/>
            <a:ext cx="141577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ケース２</a:t>
            </a:r>
          </a:p>
        </p:txBody>
      </p: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81EAA727-62DF-CCAE-D013-D6247DA5DB34}"/>
                  </a:ext>
                </a:extLst>
              </p:cNvPr>
              <p:cNvSpPr txBox="1"/>
              <p:nvPr/>
            </p:nvSpPr>
            <p:spPr>
              <a:xfrm>
                <a:off x="2888925" y="4766051"/>
                <a:ext cx="1361270" cy="369332"/>
              </a:xfrm>
              <a:prstGeom prst="rect">
                <a:avLst/>
              </a:prstGeom>
              <a:noFill/>
            </p:spPr>
            <p:txBody>
              <a:bodyPr wrap="none" lIns="0" tIns="0" rIns="0" bIns="0" rtlCol="0">
                <a:spAutoFit/>
              </a:bodyPr>
              <a:lstStyle/>
              <a:p>
                <a:pPr algn="l"/>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1</m:t>
                        </m:r>
                      </m:sub>
                    </m:sSub>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𝑦</m:t>
                        </m:r>
                      </m:e>
                      <m:sub>
                        <m:r>
                          <a:rPr kumimoji="1" lang="en-US" altLang="ja-JP" sz="2400" b="0" i="1" smtClean="0">
                            <a:latin typeface="Cambria Math" panose="02040503050406030204" pitchFamily="18" charset="0"/>
                            <a:ea typeface="メイリオ" panose="020B0604030504040204" pitchFamily="50" charset="-128"/>
                          </a:rPr>
                          <m:t>1</m:t>
                        </m:r>
                      </m:sub>
                    </m:sSub>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𝑧</m:t>
                        </m:r>
                      </m:e>
                      <m:sub>
                        <m:r>
                          <a:rPr kumimoji="1" lang="en-US" altLang="ja-JP" sz="2400" b="0" i="1" smtClean="0">
                            <a:latin typeface="Cambria Math" panose="02040503050406030204" pitchFamily="18" charset="0"/>
                            <a:ea typeface="メイリオ" panose="020B0604030504040204" pitchFamily="50" charset="-128"/>
                          </a:rPr>
                          <m:t>1</m:t>
                        </m:r>
                      </m:sub>
                    </m:sSub>
                  </m:oMath>
                </a14:m>
                <a:r>
                  <a:rPr kumimoji="1" lang="en-US" altLang="ja-JP" sz="2400" dirty="0">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20" name="テキスト ボックス 19">
                <a:extLst>
                  <a:ext uri="{FF2B5EF4-FFF2-40B4-BE49-F238E27FC236}">
                    <a16:creationId xmlns:a16="http://schemas.microsoft.com/office/drawing/2014/main" id="{81EAA727-62DF-CCAE-D013-D6247DA5DB34}"/>
                  </a:ext>
                </a:extLst>
              </p:cNvPr>
              <p:cNvSpPr txBox="1">
                <a:spLocks noRot="1" noChangeAspect="1" noMove="1" noResize="1" noEditPoints="1" noAdjustHandles="1" noChangeArrowheads="1" noChangeShapeType="1" noTextEdit="1"/>
              </p:cNvSpPr>
              <p:nvPr/>
            </p:nvSpPr>
            <p:spPr>
              <a:xfrm>
                <a:off x="2888925" y="4766051"/>
                <a:ext cx="1361270" cy="369332"/>
              </a:xfrm>
              <a:prstGeom prst="rect">
                <a:avLst/>
              </a:prstGeom>
              <a:blipFill>
                <a:blip r:embed="rId2"/>
                <a:stretch>
                  <a:fillRect l="-10762" t="-23333" r="-12556" b="-5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4335C085-5FEE-427C-1F9F-ADF14C38B0C0}"/>
                  </a:ext>
                </a:extLst>
              </p:cNvPr>
              <p:cNvSpPr txBox="1"/>
              <p:nvPr/>
            </p:nvSpPr>
            <p:spPr>
              <a:xfrm>
                <a:off x="4296825" y="3956518"/>
                <a:ext cx="1382623" cy="369332"/>
              </a:xfrm>
              <a:prstGeom prst="rect">
                <a:avLst/>
              </a:prstGeom>
              <a:noFill/>
            </p:spPr>
            <p:txBody>
              <a:bodyPr wrap="none" lIns="0" tIns="0" rIns="0" bIns="0" rtlCol="0">
                <a:spAutoFit/>
              </a:bodyPr>
              <a:lstStyle/>
              <a:p>
                <a:pPr algn="l"/>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2</m:t>
                        </m:r>
                      </m:sub>
                    </m:sSub>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𝑦</m:t>
                        </m:r>
                      </m:e>
                      <m:sub>
                        <m:r>
                          <a:rPr kumimoji="1" lang="en-US" altLang="ja-JP" sz="2400" b="0" i="1" smtClean="0">
                            <a:latin typeface="Cambria Math" panose="02040503050406030204" pitchFamily="18" charset="0"/>
                            <a:ea typeface="メイリオ" panose="020B0604030504040204" pitchFamily="50" charset="-128"/>
                          </a:rPr>
                          <m:t>2</m:t>
                        </m:r>
                      </m:sub>
                    </m:sSub>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𝑧</m:t>
                        </m:r>
                      </m:e>
                      <m:sub>
                        <m:r>
                          <a:rPr kumimoji="1" lang="en-US" altLang="ja-JP" sz="2400" b="0" i="1" smtClean="0">
                            <a:latin typeface="Cambria Math" panose="02040503050406030204" pitchFamily="18" charset="0"/>
                            <a:ea typeface="メイリオ" panose="020B0604030504040204" pitchFamily="50" charset="-128"/>
                          </a:rPr>
                          <m:t>2</m:t>
                        </m:r>
                      </m:sub>
                    </m:sSub>
                  </m:oMath>
                </a14:m>
                <a:r>
                  <a:rPr kumimoji="1" lang="en-US" altLang="ja-JP" sz="2400" dirty="0">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21" name="テキスト ボックス 20">
                <a:extLst>
                  <a:ext uri="{FF2B5EF4-FFF2-40B4-BE49-F238E27FC236}">
                    <a16:creationId xmlns:a16="http://schemas.microsoft.com/office/drawing/2014/main" id="{4335C085-5FEE-427C-1F9F-ADF14C38B0C0}"/>
                  </a:ext>
                </a:extLst>
              </p:cNvPr>
              <p:cNvSpPr txBox="1">
                <a:spLocks noRot="1" noChangeAspect="1" noMove="1" noResize="1" noEditPoints="1" noAdjustHandles="1" noChangeArrowheads="1" noChangeShapeType="1" noTextEdit="1"/>
              </p:cNvSpPr>
              <p:nvPr/>
            </p:nvSpPr>
            <p:spPr>
              <a:xfrm>
                <a:off x="4296825" y="3956518"/>
                <a:ext cx="1382623" cy="369332"/>
              </a:xfrm>
              <a:prstGeom prst="rect">
                <a:avLst/>
              </a:prstGeom>
              <a:blipFill>
                <a:blip r:embed="rId3"/>
                <a:stretch>
                  <a:fillRect l="-10573" t="-21311" r="-12335" b="-5245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25A3ABF3-28E5-D07B-B04D-8C14E3860BD6}"/>
                  </a:ext>
                </a:extLst>
              </p:cNvPr>
              <p:cNvSpPr txBox="1"/>
              <p:nvPr/>
            </p:nvSpPr>
            <p:spPr>
              <a:xfrm>
                <a:off x="6977562" y="4021551"/>
                <a:ext cx="376397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sz="2400" b="0" i="1" smtClean="0">
                              <a:latin typeface="Cambria Math" panose="02040503050406030204" pitchFamily="18" charset="0"/>
                              <a:ea typeface="メイリオ" panose="020B0604030504040204" pitchFamily="50" charset="-128"/>
                            </a:rPr>
                          </m:ctrlPr>
                        </m:dPr>
                        <m:e>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2</m:t>
                              </m:r>
                            </m:sub>
                          </m:sSub>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𝑦</m:t>
                              </m:r>
                            </m:e>
                            <m:sub>
                              <m:r>
                                <a:rPr kumimoji="1" lang="en-US" altLang="ja-JP" sz="2400" b="0" i="1" smtClean="0">
                                  <a:latin typeface="Cambria Math" panose="02040503050406030204" pitchFamily="18" charset="0"/>
                                  <a:ea typeface="メイリオ" panose="020B0604030504040204" pitchFamily="50" charset="-128"/>
                                </a:rPr>
                                <m:t>2</m:t>
                              </m:r>
                            </m:sub>
                          </m:sSub>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𝑧</m:t>
                              </m:r>
                            </m:e>
                            <m:sub>
                              <m:r>
                                <a:rPr kumimoji="1" lang="en-US" altLang="ja-JP" sz="2400" b="0" i="1" smtClean="0">
                                  <a:latin typeface="Cambria Math" panose="02040503050406030204" pitchFamily="18" charset="0"/>
                                  <a:ea typeface="メイリオ" panose="020B0604030504040204" pitchFamily="50" charset="-128"/>
                                </a:rPr>
                                <m:t>2</m:t>
                              </m:r>
                            </m:sub>
                          </m:sSub>
                        </m:e>
                      </m:d>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𝑎𝑥</m:t>
                          </m:r>
                        </m:e>
                        <m:sub>
                          <m:r>
                            <a:rPr kumimoji="1" lang="en-US" altLang="ja-JP" sz="2400" i="1">
                              <a:latin typeface="Cambria Math" panose="02040503050406030204" pitchFamily="18" charset="0"/>
                              <a:ea typeface="メイリオ" panose="020B0604030504040204" pitchFamily="50" charset="-128"/>
                            </a:rPr>
                            <m:t>1</m:t>
                          </m:r>
                        </m:sub>
                      </m:sSub>
                      <m:r>
                        <a:rPr kumimoji="1" lang="en-US" altLang="ja-JP" sz="2400" i="1">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𝑎</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𝑦</m:t>
                          </m:r>
                        </m:e>
                        <m:sub>
                          <m:r>
                            <a:rPr kumimoji="1" lang="en-US" altLang="ja-JP" sz="2400" i="1">
                              <a:latin typeface="Cambria Math" panose="02040503050406030204" pitchFamily="18" charset="0"/>
                              <a:ea typeface="メイリオ" panose="020B0604030504040204" pitchFamily="50" charset="-128"/>
                            </a:rPr>
                            <m:t>1</m:t>
                          </m:r>
                        </m:sub>
                      </m:sSub>
                      <m:r>
                        <a:rPr kumimoji="1" lang="en-US" altLang="ja-JP" sz="2400" i="1">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𝑎</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𝑧</m:t>
                          </m:r>
                        </m:e>
                        <m:sub>
                          <m:r>
                            <a:rPr kumimoji="1" lang="en-US" altLang="ja-JP" sz="2400" i="1">
                              <a:latin typeface="Cambria Math" panose="02040503050406030204" pitchFamily="18" charset="0"/>
                              <a:ea typeface="メイリオ" panose="020B0604030504040204" pitchFamily="50" charset="-128"/>
                            </a:rPr>
                            <m:t>1</m:t>
                          </m:r>
                        </m:sub>
                      </m:sSub>
                      <m:r>
                        <a:rPr kumimoji="1" lang="en-US" altLang="ja-JP" sz="2400" b="0" i="1" smtClean="0">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22" name="テキスト ボックス 21">
                <a:extLst>
                  <a:ext uri="{FF2B5EF4-FFF2-40B4-BE49-F238E27FC236}">
                    <a16:creationId xmlns:a16="http://schemas.microsoft.com/office/drawing/2014/main" id="{25A3ABF3-28E5-D07B-B04D-8C14E3860BD6}"/>
                  </a:ext>
                </a:extLst>
              </p:cNvPr>
              <p:cNvSpPr txBox="1">
                <a:spLocks noRot="1" noChangeAspect="1" noMove="1" noResize="1" noEditPoints="1" noAdjustHandles="1" noChangeArrowheads="1" noChangeShapeType="1" noTextEdit="1"/>
              </p:cNvSpPr>
              <p:nvPr/>
            </p:nvSpPr>
            <p:spPr>
              <a:xfrm>
                <a:off x="6977562" y="4021551"/>
                <a:ext cx="3763979" cy="369332"/>
              </a:xfrm>
              <a:prstGeom prst="rect">
                <a:avLst/>
              </a:prstGeom>
              <a:blipFill>
                <a:blip r:embed="rId4"/>
                <a:stretch>
                  <a:fillRect t="-5000" r="-1945" b="-30000"/>
                </a:stretch>
              </a:blipFill>
            </p:spPr>
            <p:txBody>
              <a:bodyPr/>
              <a:lstStyle/>
              <a:p>
                <a:r>
                  <a:rPr lang="ja-JP" altLang="en-US">
                    <a:noFill/>
                  </a:rPr>
                  <a:t> </a:t>
                </a:r>
              </a:p>
            </p:txBody>
          </p:sp>
        </mc:Fallback>
      </mc:AlternateContent>
      <p:sp>
        <p:nvSpPr>
          <p:cNvPr id="24" name="テキスト ボックス 23">
            <a:extLst>
              <a:ext uri="{FF2B5EF4-FFF2-40B4-BE49-F238E27FC236}">
                <a16:creationId xmlns:a16="http://schemas.microsoft.com/office/drawing/2014/main" id="{ACEB3020-E4E5-205C-CB4B-6102C0CF9DAF}"/>
              </a:ext>
            </a:extLst>
          </p:cNvPr>
          <p:cNvSpPr txBox="1"/>
          <p:nvPr/>
        </p:nvSpPr>
        <p:spPr>
          <a:xfrm>
            <a:off x="6977562" y="3449683"/>
            <a:ext cx="4068743"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点（ベクトル）は線形従属</a:t>
            </a:r>
          </a:p>
        </p:txBody>
      </p:sp>
    </p:spTree>
    <p:extLst>
      <p:ext uri="{BB962C8B-B14F-4D97-AF65-F5344CB8AC3E}">
        <p14:creationId xmlns:p14="http://schemas.microsoft.com/office/powerpoint/2010/main" val="1849420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033165F-617C-679F-2388-AA256E7E83E3}"/>
              </a:ext>
            </a:extLst>
          </p:cNvPr>
          <p:cNvSpPr txBox="1"/>
          <p:nvPr/>
        </p:nvSpPr>
        <p:spPr>
          <a:xfrm>
            <a:off x="746449" y="466531"/>
            <a:ext cx="7160935"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主成分ベクトルとデータ行列のランク</a:t>
            </a:r>
          </a:p>
        </p:txBody>
      </p:sp>
      <p:graphicFrame>
        <p:nvGraphicFramePr>
          <p:cNvPr id="3" name="表 2">
            <a:extLst>
              <a:ext uri="{FF2B5EF4-FFF2-40B4-BE49-F238E27FC236}">
                <a16:creationId xmlns:a16="http://schemas.microsoft.com/office/drawing/2014/main" id="{3FA9C1F8-5DB8-6D25-8AC0-5933C5DD0765}"/>
              </a:ext>
            </a:extLst>
          </p:cNvPr>
          <p:cNvGraphicFramePr>
            <a:graphicFrameLocks noGrp="1"/>
          </p:cNvGraphicFramePr>
          <p:nvPr>
            <p:extLst>
              <p:ext uri="{D42A27DB-BD31-4B8C-83A1-F6EECF244321}">
                <p14:modId xmlns:p14="http://schemas.microsoft.com/office/powerpoint/2010/main" val="358373638"/>
              </p:ext>
            </p:extLst>
          </p:nvPr>
        </p:nvGraphicFramePr>
        <p:xfrm>
          <a:off x="865674" y="1595342"/>
          <a:ext cx="8128000" cy="1112520"/>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208231809"/>
                    </a:ext>
                  </a:extLst>
                </a:gridCol>
                <a:gridCol w="2032000">
                  <a:extLst>
                    <a:ext uri="{9D8B030D-6E8A-4147-A177-3AD203B41FA5}">
                      <a16:colId xmlns:a16="http://schemas.microsoft.com/office/drawing/2014/main" val="774070574"/>
                    </a:ext>
                  </a:extLst>
                </a:gridCol>
                <a:gridCol w="2032000">
                  <a:extLst>
                    <a:ext uri="{9D8B030D-6E8A-4147-A177-3AD203B41FA5}">
                      <a16:colId xmlns:a16="http://schemas.microsoft.com/office/drawing/2014/main" val="1445854370"/>
                    </a:ext>
                  </a:extLst>
                </a:gridCol>
                <a:gridCol w="2032000">
                  <a:extLst>
                    <a:ext uri="{9D8B030D-6E8A-4147-A177-3AD203B41FA5}">
                      <a16:colId xmlns:a16="http://schemas.microsoft.com/office/drawing/2014/main" val="2726003226"/>
                    </a:ext>
                  </a:extLst>
                </a:gridCol>
              </a:tblGrid>
              <a:tr h="370840">
                <a:tc>
                  <a:txBody>
                    <a:bodyPr/>
                    <a:lstStyle/>
                    <a:p>
                      <a:endParaRPr kumimoji="1" lang="ja-JP" altLang="en-US"/>
                    </a:p>
                  </a:txBody>
                  <a:tcPr/>
                </a:tc>
                <a:tc>
                  <a:txBody>
                    <a:bodyPr/>
                    <a:lstStyle/>
                    <a:p>
                      <a:r>
                        <a:rPr kumimoji="1" lang="ja-JP" altLang="en-US" dirty="0"/>
                        <a:t>カラメル</a:t>
                      </a:r>
                    </a:p>
                  </a:txBody>
                  <a:tcPr/>
                </a:tc>
                <a:tc>
                  <a:txBody>
                    <a:bodyPr/>
                    <a:lstStyle/>
                    <a:p>
                      <a:r>
                        <a:rPr kumimoji="1" lang="ja-JP" altLang="en-US" dirty="0"/>
                        <a:t>カスタード</a:t>
                      </a:r>
                    </a:p>
                  </a:txBody>
                  <a:tcPr/>
                </a:tc>
                <a:tc>
                  <a:txBody>
                    <a:bodyPr/>
                    <a:lstStyle/>
                    <a:p>
                      <a:r>
                        <a:rPr kumimoji="1" lang="ja-JP" altLang="en-US" dirty="0"/>
                        <a:t>生クリーム</a:t>
                      </a:r>
                    </a:p>
                  </a:txBody>
                  <a:tcPr/>
                </a:tc>
                <a:extLst>
                  <a:ext uri="{0D108BD9-81ED-4DB2-BD59-A6C34878D82A}">
                    <a16:rowId xmlns:a16="http://schemas.microsoft.com/office/drawing/2014/main" val="1208749248"/>
                  </a:ext>
                </a:extLst>
              </a:tr>
              <a:tr h="370840">
                <a:tc>
                  <a:txBody>
                    <a:bodyPr/>
                    <a:lstStyle/>
                    <a:p>
                      <a:r>
                        <a:rPr kumimoji="1" lang="ja-JP" altLang="en-US" dirty="0"/>
                        <a:t>データ１</a:t>
                      </a:r>
                    </a:p>
                  </a:txBody>
                  <a:tcPr/>
                </a:tc>
                <a:tc>
                  <a:txBody>
                    <a:bodyPr/>
                    <a:lstStyle/>
                    <a:p>
                      <a:r>
                        <a:rPr kumimoji="1" lang="en-US" altLang="ja-JP" dirty="0"/>
                        <a:t>2</a:t>
                      </a:r>
                      <a:endParaRPr kumimoji="1" lang="ja-JP" altLang="en-US" dirty="0"/>
                    </a:p>
                  </a:txBody>
                  <a:tcPr/>
                </a:tc>
                <a:tc>
                  <a:txBody>
                    <a:bodyPr/>
                    <a:lstStyle/>
                    <a:p>
                      <a:r>
                        <a:rPr kumimoji="1" lang="en-US" altLang="ja-JP" dirty="0"/>
                        <a:t>5</a:t>
                      </a:r>
                      <a:endParaRPr kumimoji="1" lang="ja-JP" altLang="en-US" dirty="0"/>
                    </a:p>
                  </a:txBody>
                  <a:tcPr/>
                </a:tc>
                <a:tc>
                  <a:txBody>
                    <a:bodyPr/>
                    <a:lstStyle/>
                    <a:p>
                      <a:r>
                        <a:rPr kumimoji="1" lang="en-US" altLang="ja-JP" dirty="0"/>
                        <a:t>1</a:t>
                      </a:r>
                      <a:endParaRPr kumimoji="1" lang="ja-JP" altLang="en-US" dirty="0"/>
                    </a:p>
                  </a:txBody>
                  <a:tcPr/>
                </a:tc>
                <a:extLst>
                  <a:ext uri="{0D108BD9-81ED-4DB2-BD59-A6C34878D82A}">
                    <a16:rowId xmlns:a16="http://schemas.microsoft.com/office/drawing/2014/main" val="126254661"/>
                  </a:ext>
                </a:extLst>
              </a:tr>
              <a:tr h="370840">
                <a:tc>
                  <a:txBody>
                    <a:bodyPr/>
                    <a:lstStyle/>
                    <a:p>
                      <a:r>
                        <a:rPr kumimoji="1" lang="ja-JP" altLang="en-US" dirty="0"/>
                        <a:t>データ２</a:t>
                      </a:r>
                    </a:p>
                  </a:txBody>
                  <a:tcPr/>
                </a:tc>
                <a:tc>
                  <a:txBody>
                    <a:bodyPr/>
                    <a:lstStyle/>
                    <a:p>
                      <a:r>
                        <a:rPr kumimoji="1" lang="en-US" altLang="ja-JP" dirty="0"/>
                        <a:t>4</a:t>
                      </a:r>
                      <a:endParaRPr kumimoji="1" lang="ja-JP" altLang="en-US" dirty="0"/>
                    </a:p>
                  </a:txBody>
                  <a:tcPr/>
                </a:tc>
                <a:tc>
                  <a:txBody>
                    <a:bodyPr/>
                    <a:lstStyle/>
                    <a:p>
                      <a:r>
                        <a:rPr kumimoji="1" lang="en-US" altLang="ja-JP" dirty="0"/>
                        <a:t>1</a:t>
                      </a:r>
                      <a:endParaRPr kumimoji="1" lang="ja-JP" altLang="en-US" dirty="0"/>
                    </a:p>
                  </a:txBody>
                  <a:tcPr/>
                </a:tc>
                <a:tc>
                  <a:txBody>
                    <a:bodyPr/>
                    <a:lstStyle/>
                    <a:p>
                      <a:r>
                        <a:rPr kumimoji="1" lang="en-US" altLang="ja-JP" dirty="0"/>
                        <a:t>2</a:t>
                      </a:r>
                      <a:endParaRPr kumimoji="1" lang="ja-JP" altLang="en-US" dirty="0"/>
                    </a:p>
                  </a:txBody>
                  <a:tcPr/>
                </a:tc>
                <a:extLst>
                  <a:ext uri="{0D108BD9-81ED-4DB2-BD59-A6C34878D82A}">
                    <a16:rowId xmlns:a16="http://schemas.microsoft.com/office/drawing/2014/main" val="3805561596"/>
                  </a:ext>
                </a:extLst>
              </a:tr>
            </a:tbl>
          </a:graphicData>
        </a:graphic>
      </p:graphicFrame>
      <p:sp>
        <p:nvSpPr>
          <p:cNvPr id="4" name="テキスト ボックス 3">
            <a:extLst>
              <a:ext uri="{FF2B5EF4-FFF2-40B4-BE49-F238E27FC236}">
                <a16:creationId xmlns:a16="http://schemas.microsoft.com/office/drawing/2014/main" id="{2F25143D-CE51-17C5-69DF-07255210B398}"/>
              </a:ext>
            </a:extLst>
          </p:cNvPr>
          <p:cNvSpPr txBox="1"/>
          <p:nvPr/>
        </p:nvSpPr>
        <p:spPr>
          <a:xfrm>
            <a:off x="865674" y="1133779"/>
            <a:ext cx="141577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ケース１</a:t>
            </a:r>
          </a:p>
        </p:txBody>
      </p:sp>
      <p:graphicFrame>
        <p:nvGraphicFramePr>
          <p:cNvPr id="5" name="表 4">
            <a:extLst>
              <a:ext uri="{FF2B5EF4-FFF2-40B4-BE49-F238E27FC236}">
                <a16:creationId xmlns:a16="http://schemas.microsoft.com/office/drawing/2014/main" id="{08E558EF-8B3C-5A39-8E04-22686AAB62D5}"/>
              </a:ext>
            </a:extLst>
          </p:cNvPr>
          <p:cNvGraphicFramePr>
            <a:graphicFrameLocks noGrp="1"/>
          </p:cNvGraphicFramePr>
          <p:nvPr>
            <p:extLst>
              <p:ext uri="{D42A27DB-BD31-4B8C-83A1-F6EECF244321}">
                <p14:modId xmlns:p14="http://schemas.microsoft.com/office/powerpoint/2010/main" val="1743729241"/>
              </p:ext>
            </p:extLst>
          </p:nvPr>
        </p:nvGraphicFramePr>
        <p:xfrm>
          <a:off x="865674" y="3797104"/>
          <a:ext cx="8128000" cy="1112520"/>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208231809"/>
                    </a:ext>
                  </a:extLst>
                </a:gridCol>
                <a:gridCol w="2032000">
                  <a:extLst>
                    <a:ext uri="{9D8B030D-6E8A-4147-A177-3AD203B41FA5}">
                      <a16:colId xmlns:a16="http://schemas.microsoft.com/office/drawing/2014/main" val="774070574"/>
                    </a:ext>
                  </a:extLst>
                </a:gridCol>
                <a:gridCol w="2032000">
                  <a:extLst>
                    <a:ext uri="{9D8B030D-6E8A-4147-A177-3AD203B41FA5}">
                      <a16:colId xmlns:a16="http://schemas.microsoft.com/office/drawing/2014/main" val="1445854370"/>
                    </a:ext>
                  </a:extLst>
                </a:gridCol>
                <a:gridCol w="2032000">
                  <a:extLst>
                    <a:ext uri="{9D8B030D-6E8A-4147-A177-3AD203B41FA5}">
                      <a16:colId xmlns:a16="http://schemas.microsoft.com/office/drawing/2014/main" val="2726003226"/>
                    </a:ext>
                  </a:extLst>
                </a:gridCol>
              </a:tblGrid>
              <a:tr h="370840">
                <a:tc>
                  <a:txBody>
                    <a:bodyPr/>
                    <a:lstStyle/>
                    <a:p>
                      <a:endParaRPr kumimoji="1" lang="ja-JP" altLang="en-US"/>
                    </a:p>
                  </a:txBody>
                  <a:tcPr/>
                </a:tc>
                <a:tc>
                  <a:txBody>
                    <a:bodyPr/>
                    <a:lstStyle/>
                    <a:p>
                      <a:r>
                        <a:rPr kumimoji="1" lang="ja-JP" altLang="en-US" dirty="0"/>
                        <a:t>カラメル</a:t>
                      </a:r>
                    </a:p>
                  </a:txBody>
                  <a:tcPr/>
                </a:tc>
                <a:tc>
                  <a:txBody>
                    <a:bodyPr/>
                    <a:lstStyle/>
                    <a:p>
                      <a:r>
                        <a:rPr kumimoji="1" lang="ja-JP" altLang="en-US" dirty="0"/>
                        <a:t>カスタード</a:t>
                      </a:r>
                    </a:p>
                  </a:txBody>
                  <a:tcPr/>
                </a:tc>
                <a:tc>
                  <a:txBody>
                    <a:bodyPr/>
                    <a:lstStyle/>
                    <a:p>
                      <a:r>
                        <a:rPr kumimoji="1" lang="ja-JP" altLang="en-US" dirty="0"/>
                        <a:t>生クリーム</a:t>
                      </a:r>
                    </a:p>
                  </a:txBody>
                  <a:tcPr/>
                </a:tc>
                <a:extLst>
                  <a:ext uri="{0D108BD9-81ED-4DB2-BD59-A6C34878D82A}">
                    <a16:rowId xmlns:a16="http://schemas.microsoft.com/office/drawing/2014/main" val="1208749248"/>
                  </a:ext>
                </a:extLst>
              </a:tr>
              <a:tr h="370840">
                <a:tc>
                  <a:txBody>
                    <a:bodyPr/>
                    <a:lstStyle/>
                    <a:p>
                      <a:r>
                        <a:rPr kumimoji="1" lang="ja-JP" altLang="en-US" dirty="0"/>
                        <a:t>データ１</a:t>
                      </a:r>
                    </a:p>
                  </a:txBody>
                  <a:tcPr/>
                </a:tc>
                <a:tc>
                  <a:txBody>
                    <a:bodyPr/>
                    <a:lstStyle/>
                    <a:p>
                      <a:r>
                        <a:rPr kumimoji="1" lang="en-US" altLang="ja-JP" dirty="0"/>
                        <a:t>2</a:t>
                      </a:r>
                      <a:endParaRPr kumimoji="1" lang="ja-JP" altLang="en-US" dirty="0"/>
                    </a:p>
                  </a:txBody>
                  <a:tcPr/>
                </a:tc>
                <a:tc>
                  <a:txBody>
                    <a:bodyPr/>
                    <a:lstStyle/>
                    <a:p>
                      <a:r>
                        <a:rPr kumimoji="1" lang="en-US" altLang="ja-JP" dirty="0"/>
                        <a:t>5</a:t>
                      </a:r>
                      <a:endParaRPr kumimoji="1" lang="ja-JP" altLang="en-US" dirty="0"/>
                    </a:p>
                  </a:txBody>
                  <a:tcPr/>
                </a:tc>
                <a:tc>
                  <a:txBody>
                    <a:bodyPr/>
                    <a:lstStyle/>
                    <a:p>
                      <a:r>
                        <a:rPr kumimoji="1" lang="en-US" altLang="ja-JP" dirty="0"/>
                        <a:t>1</a:t>
                      </a:r>
                      <a:endParaRPr kumimoji="1" lang="ja-JP" altLang="en-US" dirty="0"/>
                    </a:p>
                  </a:txBody>
                  <a:tcPr/>
                </a:tc>
                <a:extLst>
                  <a:ext uri="{0D108BD9-81ED-4DB2-BD59-A6C34878D82A}">
                    <a16:rowId xmlns:a16="http://schemas.microsoft.com/office/drawing/2014/main" val="126254661"/>
                  </a:ext>
                </a:extLst>
              </a:tr>
              <a:tr h="370840">
                <a:tc>
                  <a:txBody>
                    <a:bodyPr/>
                    <a:lstStyle/>
                    <a:p>
                      <a:r>
                        <a:rPr kumimoji="1" lang="ja-JP" altLang="en-US" dirty="0"/>
                        <a:t>データ２</a:t>
                      </a:r>
                    </a:p>
                  </a:txBody>
                  <a:tcPr/>
                </a:tc>
                <a:tc>
                  <a:txBody>
                    <a:bodyPr/>
                    <a:lstStyle/>
                    <a:p>
                      <a:r>
                        <a:rPr kumimoji="1" lang="en-US" altLang="ja-JP" dirty="0"/>
                        <a:t>4</a:t>
                      </a:r>
                      <a:endParaRPr kumimoji="1" lang="ja-JP" altLang="en-US" dirty="0"/>
                    </a:p>
                  </a:txBody>
                  <a:tcPr/>
                </a:tc>
                <a:tc>
                  <a:txBody>
                    <a:bodyPr/>
                    <a:lstStyle/>
                    <a:p>
                      <a:r>
                        <a:rPr kumimoji="1" lang="en-US" altLang="ja-JP" dirty="0"/>
                        <a:t>10</a:t>
                      </a:r>
                      <a:endParaRPr kumimoji="1" lang="ja-JP" altLang="en-US" dirty="0"/>
                    </a:p>
                  </a:txBody>
                  <a:tcPr/>
                </a:tc>
                <a:tc>
                  <a:txBody>
                    <a:bodyPr/>
                    <a:lstStyle/>
                    <a:p>
                      <a:r>
                        <a:rPr kumimoji="1" lang="en-US" altLang="ja-JP" dirty="0"/>
                        <a:t>2</a:t>
                      </a:r>
                      <a:endParaRPr kumimoji="1" lang="ja-JP" altLang="en-US" dirty="0"/>
                    </a:p>
                  </a:txBody>
                  <a:tcPr/>
                </a:tc>
                <a:extLst>
                  <a:ext uri="{0D108BD9-81ED-4DB2-BD59-A6C34878D82A}">
                    <a16:rowId xmlns:a16="http://schemas.microsoft.com/office/drawing/2014/main" val="3805561596"/>
                  </a:ext>
                </a:extLst>
              </a:tr>
            </a:tbl>
          </a:graphicData>
        </a:graphic>
      </p:graphicFrame>
      <p:sp>
        <p:nvSpPr>
          <p:cNvPr id="6" name="テキスト ボックス 5">
            <a:extLst>
              <a:ext uri="{FF2B5EF4-FFF2-40B4-BE49-F238E27FC236}">
                <a16:creationId xmlns:a16="http://schemas.microsoft.com/office/drawing/2014/main" id="{D231C739-F611-3576-9184-3AB664C0D7E7}"/>
              </a:ext>
            </a:extLst>
          </p:cNvPr>
          <p:cNvSpPr txBox="1"/>
          <p:nvPr/>
        </p:nvSpPr>
        <p:spPr>
          <a:xfrm>
            <a:off x="865674" y="3335541"/>
            <a:ext cx="141577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ケース２</a:t>
            </a:r>
          </a:p>
        </p:txBody>
      </p:sp>
      <p:sp>
        <p:nvSpPr>
          <p:cNvPr id="7" name="四角形: 角を丸くする 6">
            <a:extLst>
              <a:ext uri="{FF2B5EF4-FFF2-40B4-BE49-F238E27FC236}">
                <a16:creationId xmlns:a16="http://schemas.microsoft.com/office/drawing/2014/main" id="{9B87C515-E0C5-87CD-ADE5-5AE79C77AAC7}"/>
              </a:ext>
            </a:extLst>
          </p:cNvPr>
          <p:cNvSpPr/>
          <p:nvPr/>
        </p:nvSpPr>
        <p:spPr>
          <a:xfrm>
            <a:off x="2724539" y="1894114"/>
            <a:ext cx="4329404" cy="961053"/>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60C208ED-97D3-F358-7252-7643D26343EC}"/>
              </a:ext>
            </a:extLst>
          </p:cNvPr>
          <p:cNvSpPr txBox="1"/>
          <p:nvPr/>
        </p:nvSpPr>
        <p:spPr>
          <a:xfrm>
            <a:off x="2724539" y="2873876"/>
            <a:ext cx="246894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行列のランク</a:t>
            </a:r>
            <a:r>
              <a:rPr kumimoji="1" lang="en-US" altLang="ja-JP" sz="2400" dirty="0">
                <a:latin typeface="メイリオ" panose="020B0604030504040204" pitchFamily="50" charset="-128"/>
                <a:ea typeface="メイリオ" panose="020B0604030504040204" pitchFamily="50" charset="-128"/>
              </a:rPr>
              <a:t>=2</a:t>
            </a:r>
            <a:endParaRPr kumimoji="1" lang="ja-JP" altLang="en-US" sz="2400" dirty="0">
              <a:latin typeface="メイリオ" panose="020B0604030504040204" pitchFamily="50" charset="-128"/>
              <a:ea typeface="メイリオ" panose="020B0604030504040204" pitchFamily="50" charset="-128"/>
            </a:endParaRPr>
          </a:p>
        </p:txBody>
      </p:sp>
      <p:sp>
        <p:nvSpPr>
          <p:cNvPr id="9" name="四角形: 角を丸くする 8">
            <a:extLst>
              <a:ext uri="{FF2B5EF4-FFF2-40B4-BE49-F238E27FC236}">
                <a16:creationId xmlns:a16="http://schemas.microsoft.com/office/drawing/2014/main" id="{CBE368A3-78A9-7BDF-E101-7D6FE382C9B0}"/>
              </a:ext>
            </a:extLst>
          </p:cNvPr>
          <p:cNvSpPr/>
          <p:nvPr/>
        </p:nvSpPr>
        <p:spPr>
          <a:xfrm>
            <a:off x="2724021" y="4151475"/>
            <a:ext cx="4329404" cy="410547"/>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F04AA8A8-05BA-B095-31D2-966645200EEA}"/>
              </a:ext>
            </a:extLst>
          </p:cNvPr>
          <p:cNvSpPr txBox="1"/>
          <p:nvPr/>
        </p:nvSpPr>
        <p:spPr>
          <a:xfrm>
            <a:off x="2789853" y="4975001"/>
            <a:ext cx="7324441"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行列のランク</a:t>
            </a:r>
            <a:r>
              <a:rPr kumimoji="1" lang="en-US" altLang="ja-JP" sz="2400" dirty="0">
                <a:latin typeface="メイリオ" panose="020B0604030504040204" pitchFamily="50" charset="-128"/>
                <a:ea typeface="メイリオ" panose="020B0604030504040204" pitchFamily="50" charset="-128"/>
              </a:rPr>
              <a:t>=1 (</a:t>
            </a:r>
            <a:r>
              <a:rPr kumimoji="1" lang="ja-JP" altLang="en-US" sz="2400" dirty="0">
                <a:latin typeface="メイリオ" panose="020B0604030504040204" pitchFamily="50" charset="-128"/>
                <a:ea typeface="メイリオ" panose="020B0604030504040204" pitchFamily="50" charset="-128"/>
              </a:rPr>
              <a:t>データ１とデータ２は線形従属）</a:t>
            </a:r>
          </a:p>
        </p:txBody>
      </p:sp>
      <p:sp>
        <p:nvSpPr>
          <p:cNvPr id="11" name="テキスト ボックス 10">
            <a:extLst>
              <a:ext uri="{FF2B5EF4-FFF2-40B4-BE49-F238E27FC236}">
                <a16:creationId xmlns:a16="http://schemas.microsoft.com/office/drawing/2014/main" id="{43D7B61C-8132-C0FF-933A-FD5EAE47DC20}"/>
              </a:ext>
            </a:extLst>
          </p:cNvPr>
          <p:cNvSpPr txBox="1"/>
          <p:nvPr/>
        </p:nvSpPr>
        <p:spPr>
          <a:xfrm>
            <a:off x="865674" y="5780204"/>
            <a:ext cx="10511211" cy="830997"/>
          </a:xfrm>
          <a:prstGeom prst="rect">
            <a:avLst/>
          </a:prstGeom>
          <a:noFill/>
        </p:spPr>
        <p:txBody>
          <a:bodyPr wrap="none" rtlCol="0">
            <a:spAutoFit/>
          </a:bodyPr>
          <a:lstStyle/>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これが</a:t>
            </a:r>
            <a:r>
              <a:rPr kumimoji="1" lang="ja-JP" altLang="en-US" sz="2400" b="1" dirty="0">
                <a:latin typeface="メイリオ" panose="020B0604030504040204" pitchFamily="50" charset="-128"/>
                <a:ea typeface="メイリオ" panose="020B0604030504040204" pitchFamily="50" charset="-128"/>
              </a:rPr>
              <a:t>最大</a:t>
            </a:r>
            <a:r>
              <a:rPr kumimoji="1" lang="ja-JP" altLang="en-US" sz="2400" dirty="0">
                <a:latin typeface="メイリオ" panose="020B0604030504040204" pitchFamily="50" charset="-128"/>
                <a:ea typeface="メイリオ" panose="020B0604030504040204" pitchFamily="50" charset="-128"/>
              </a:rPr>
              <a:t>データ次元数ということの意味。</a:t>
            </a:r>
            <a:endParaRPr kumimoji="1" lang="en-US" altLang="ja-JP" sz="24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線形独立なデータ数</a:t>
            </a:r>
            <a:r>
              <a:rPr kumimoji="1" lang="en-US" altLang="ja-JP" sz="2400" dirty="0">
                <a:latin typeface="メイリオ" panose="020B0604030504040204" pitchFamily="50" charset="-128"/>
                <a:ea typeface="メイリオ" panose="020B0604030504040204" pitchFamily="50" charset="-128"/>
              </a:rPr>
              <a:t>(m)</a:t>
            </a:r>
            <a:r>
              <a:rPr kumimoji="1" lang="ja-JP" altLang="en-US" sz="2400" dirty="0">
                <a:latin typeface="メイリオ" panose="020B0604030504040204" pitchFamily="50" charset="-128"/>
                <a:ea typeface="メイリオ" panose="020B0604030504040204" pitchFamily="50" charset="-128"/>
              </a:rPr>
              <a:t> </a:t>
            </a:r>
            <a:r>
              <a:rPr kumimoji="1" lang="en-US" altLang="ja-JP" sz="2400" dirty="0">
                <a:latin typeface="メイリオ" panose="020B0604030504040204" pitchFamily="50" charset="-128"/>
                <a:ea typeface="メイリオ" panose="020B0604030504040204" pitchFamily="50" charset="-128"/>
              </a:rPr>
              <a:t>&lt; </a:t>
            </a:r>
            <a:r>
              <a:rPr kumimoji="1" lang="ja-JP" altLang="en-US" sz="2400" dirty="0">
                <a:latin typeface="メイリオ" panose="020B0604030504040204" pitchFamily="50" charset="-128"/>
                <a:ea typeface="メイリオ" panose="020B0604030504040204" pitchFamily="50" charset="-128"/>
              </a:rPr>
              <a:t>次元数</a:t>
            </a:r>
            <a:r>
              <a:rPr kumimoji="1" lang="en-US" altLang="ja-JP" sz="2400" dirty="0">
                <a:latin typeface="メイリオ" panose="020B0604030504040204" pitchFamily="50" charset="-128"/>
                <a:ea typeface="メイリオ" panose="020B0604030504040204" pitchFamily="50" charset="-128"/>
              </a:rPr>
              <a:t>(n)</a:t>
            </a:r>
            <a:r>
              <a:rPr kumimoji="1" lang="ja-JP" altLang="en-US" sz="2400" dirty="0">
                <a:latin typeface="メイリオ" panose="020B0604030504040204" pitchFamily="50" charset="-128"/>
                <a:ea typeface="メイリオ" panose="020B0604030504040204" pitchFamily="50" charset="-128"/>
              </a:rPr>
              <a:t>　の場合、主成分ベクトルの数は</a:t>
            </a:r>
            <a:r>
              <a:rPr kumimoji="1" lang="en-US" altLang="ja-JP" sz="2400" dirty="0">
                <a:latin typeface="メイリオ" panose="020B0604030504040204" pitchFamily="50" charset="-128"/>
                <a:ea typeface="メイリオ" panose="020B0604030504040204" pitchFamily="50" charset="-128"/>
              </a:rPr>
              <a:t>n</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5426010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A58304A6-F0BA-0102-5545-A97A8AA47D15}"/>
              </a:ext>
            </a:extLst>
          </p:cNvPr>
          <p:cNvPicPr>
            <a:picLocks noChangeAspect="1"/>
          </p:cNvPicPr>
          <p:nvPr/>
        </p:nvPicPr>
        <p:blipFill>
          <a:blip r:embed="rId2"/>
          <a:stretch>
            <a:fillRect/>
          </a:stretch>
        </p:blipFill>
        <p:spPr>
          <a:xfrm>
            <a:off x="500746" y="3463285"/>
            <a:ext cx="3677696" cy="2973133"/>
          </a:xfrm>
          <a:prstGeom prst="rect">
            <a:avLst/>
          </a:prstGeom>
        </p:spPr>
      </p:pic>
      <p:sp>
        <p:nvSpPr>
          <p:cNvPr id="2" name="テキスト ボックス 1">
            <a:extLst>
              <a:ext uri="{FF2B5EF4-FFF2-40B4-BE49-F238E27FC236}">
                <a16:creationId xmlns:a16="http://schemas.microsoft.com/office/drawing/2014/main" id="{E17A2FF6-D949-B172-688D-109E22F9DDE8}"/>
              </a:ext>
            </a:extLst>
          </p:cNvPr>
          <p:cNvSpPr txBox="1"/>
          <p:nvPr/>
        </p:nvSpPr>
        <p:spPr>
          <a:xfrm>
            <a:off x="560508" y="139738"/>
            <a:ext cx="5109091"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主成分分析と固有値の関係</a:t>
            </a:r>
          </a:p>
        </p:txBody>
      </p:sp>
      <p:sp>
        <p:nvSpPr>
          <p:cNvPr id="14" name="テキスト ボックス 13">
            <a:extLst>
              <a:ext uri="{FF2B5EF4-FFF2-40B4-BE49-F238E27FC236}">
                <a16:creationId xmlns:a16="http://schemas.microsoft.com/office/drawing/2014/main" id="{7A164427-64F3-E815-7643-E8F27BA343E9}"/>
              </a:ext>
            </a:extLst>
          </p:cNvPr>
          <p:cNvSpPr txBox="1"/>
          <p:nvPr/>
        </p:nvSpPr>
        <p:spPr>
          <a:xfrm>
            <a:off x="10115690" y="724718"/>
            <a:ext cx="1709679" cy="1477328"/>
          </a:xfrm>
          <a:prstGeom prst="rect">
            <a:avLst/>
          </a:prstGeom>
          <a:noFill/>
        </p:spPr>
        <p:txBody>
          <a:bodyPr wrap="square">
            <a:spAutoFit/>
          </a:bodyPr>
          <a:lstStyle/>
          <a:p>
            <a:pPr algn="ctr"/>
            <a:r>
              <a:rPr lang="en-US" altLang="ja-JP" dirty="0">
                <a:latin typeface="メイリオ" panose="020B0604030504040204" pitchFamily="50" charset="-128"/>
                <a:ea typeface="メイリオ" panose="020B0604030504040204" pitchFamily="50" charset="-128"/>
              </a:rPr>
              <a:t>C</a:t>
            </a:r>
            <a:r>
              <a:rPr lang="ja-JP" altLang="en-US" dirty="0">
                <a:latin typeface="メイリオ" panose="020B0604030504040204" pitchFamily="50" charset="-128"/>
                <a:ea typeface="メイリオ" panose="020B0604030504040204" pitchFamily="50" charset="-128"/>
              </a:rPr>
              <a:t>ontribution</a:t>
            </a:r>
            <a:endParaRPr lang="en-US" altLang="ja-JP" dirty="0">
              <a:latin typeface="メイリオ" panose="020B0604030504040204" pitchFamily="50" charset="-128"/>
              <a:ea typeface="メイリオ" panose="020B0604030504040204" pitchFamily="50" charset="-128"/>
            </a:endParaRPr>
          </a:p>
          <a:p>
            <a:pPr algn="ctr"/>
            <a:r>
              <a:rPr lang="en-US" altLang="ja-JP" dirty="0">
                <a:latin typeface="メイリオ" panose="020B0604030504040204" pitchFamily="50" charset="-128"/>
                <a:ea typeface="メイリオ" panose="020B0604030504040204" pitchFamily="50" charset="-128"/>
              </a:rPr>
              <a:t>0.716</a:t>
            </a:r>
          </a:p>
          <a:p>
            <a:pPr algn="ctr"/>
            <a:r>
              <a:rPr lang="en-US" altLang="ja-JP" dirty="0">
                <a:latin typeface="メイリオ" panose="020B0604030504040204" pitchFamily="50" charset="-128"/>
                <a:ea typeface="メイリオ" panose="020B0604030504040204" pitchFamily="50" charset="-128"/>
              </a:rPr>
              <a:t>0.197</a:t>
            </a:r>
          </a:p>
          <a:p>
            <a:pPr algn="ctr"/>
            <a:r>
              <a:rPr lang="en-US" altLang="ja-JP" dirty="0">
                <a:latin typeface="メイリオ" panose="020B0604030504040204" pitchFamily="50" charset="-128"/>
                <a:ea typeface="メイリオ" panose="020B0604030504040204" pitchFamily="50" charset="-128"/>
              </a:rPr>
              <a:t>0.074</a:t>
            </a:r>
          </a:p>
          <a:p>
            <a:pPr algn="ctr"/>
            <a:r>
              <a:rPr lang="en-US" altLang="ja-JP" dirty="0">
                <a:latin typeface="メイリオ" panose="020B0604030504040204" pitchFamily="50" charset="-128"/>
                <a:ea typeface="メイリオ" panose="020B0604030504040204" pitchFamily="50" charset="-128"/>
              </a:rPr>
              <a:t>0.013</a:t>
            </a:r>
            <a:endParaRPr lang="ja-JP" altLang="en-US" dirty="0">
              <a:latin typeface="メイリオ" panose="020B0604030504040204" pitchFamily="50" charset="-128"/>
              <a:ea typeface="メイリオ" panose="020B0604030504040204" pitchFamily="50" charset="-128"/>
            </a:endParaRPr>
          </a:p>
        </p:txBody>
      </p:sp>
      <p:sp>
        <p:nvSpPr>
          <p:cNvPr id="15" name="四角形: 角を丸くする 14">
            <a:extLst>
              <a:ext uri="{FF2B5EF4-FFF2-40B4-BE49-F238E27FC236}">
                <a16:creationId xmlns:a16="http://schemas.microsoft.com/office/drawing/2014/main" id="{72795142-A678-973C-C01D-78844E304E4A}"/>
              </a:ext>
            </a:extLst>
          </p:cNvPr>
          <p:cNvSpPr/>
          <p:nvPr/>
        </p:nvSpPr>
        <p:spPr>
          <a:xfrm>
            <a:off x="10115690" y="634326"/>
            <a:ext cx="1641545" cy="1600331"/>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EEA1405A-804A-FE5D-FCA2-A9BA472548DE}"/>
              </a:ext>
            </a:extLst>
          </p:cNvPr>
          <p:cNvSpPr txBox="1"/>
          <p:nvPr/>
        </p:nvSpPr>
        <p:spPr>
          <a:xfrm>
            <a:off x="6265657" y="5553966"/>
            <a:ext cx="110799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固有値</a:t>
            </a:r>
          </a:p>
        </p:txBody>
      </p:sp>
      <p:sp>
        <p:nvSpPr>
          <p:cNvPr id="19" name="テキスト ボックス 18">
            <a:extLst>
              <a:ext uri="{FF2B5EF4-FFF2-40B4-BE49-F238E27FC236}">
                <a16:creationId xmlns:a16="http://schemas.microsoft.com/office/drawing/2014/main" id="{7FB5B760-000B-782D-C87C-068FF943D136}"/>
              </a:ext>
            </a:extLst>
          </p:cNvPr>
          <p:cNvSpPr txBox="1"/>
          <p:nvPr/>
        </p:nvSpPr>
        <p:spPr>
          <a:xfrm>
            <a:off x="6583206" y="2537703"/>
            <a:ext cx="3169457"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主成分ベクトル</a:t>
            </a:r>
            <a:r>
              <a:rPr kumimoji="1" lang="en-US" altLang="ja-JP" sz="2400" dirty="0">
                <a:latin typeface="メイリオ" panose="020B0604030504040204" pitchFamily="50" charset="-128"/>
                <a:ea typeface="メイリオ" panose="020B0604030504040204" pitchFamily="50" charset="-128"/>
              </a:rPr>
              <a:t>(</a:t>
            </a:r>
            <a:r>
              <a:rPr kumimoji="1" lang="en-US" altLang="ja-JP" sz="2400" dirty="0" err="1">
                <a:latin typeface="メイリオ" panose="020B0604030504040204" pitchFamily="50" charset="-128"/>
                <a:ea typeface="メイリオ" panose="020B0604030504040204" pitchFamily="50" charset="-128"/>
              </a:rPr>
              <a:t>PCx</a:t>
            </a:r>
            <a:r>
              <a:rPr kumimoji="1" lang="en-US" altLang="ja-JP" sz="2400" dirty="0">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p:txBody>
      </p:sp>
      <p:sp>
        <p:nvSpPr>
          <p:cNvPr id="20" name="テキスト ボックス 19">
            <a:extLst>
              <a:ext uri="{FF2B5EF4-FFF2-40B4-BE49-F238E27FC236}">
                <a16:creationId xmlns:a16="http://schemas.microsoft.com/office/drawing/2014/main" id="{601F03BE-804A-EDE7-0AB3-3A317A6A7A63}"/>
              </a:ext>
            </a:extLst>
          </p:cNvPr>
          <p:cNvSpPr txBox="1"/>
          <p:nvPr/>
        </p:nvSpPr>
        <p:spPr>
          <a:xfrm>
            <a:off x="6243370" y="3107153"/>
            <a:ext cx="110799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寄与率</a:t>
            </a:r>
          </a:p>
        </p:txBody>
      </p:sp>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428F8DE3-51A2-FA59-3C82-F1F5A13841E8}"/>
                  </a:ext>
                </a:extLst>
              </p:cNvPr>
              <p:cNvSpPr txBox="1"/>
              <p:nvPr/>
            </p:nvSpPr>
            <p:spPr>
              <a:xfrm>
                <a:off x="4885199" y="4135975"/>
                <a:ext cx="686405" cy="769441"/>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m:rPr>
                          <m:sty m:val="p"/>
                        </m:rPr>
                        <a:rPr kumimoji="1" lang="el-GR" altLang="ja-JP" sz="4400" i="1" smtClean="0">
                          <a:latin typeface="Cambria Math" panose="02040503050406030204" pitchFamily="18" charset="0"/>
                          <a:ea typeface="Cambria Math" panose="02040503050406030204" pitchFamily="18" charset="0"/>
                        </a:rPr>
                        <m:t>Σ</m:t>
                      </m:r>
                    </m:oMath>
                  </m:oMathPara>
                </a14:m>
                <a:endParaRPr kumimoji="1" lang="ja-JP" altLang="en-US" sz="4400" dirty="0">
                  <a:latin typeface="メイリオ" panose="020B0604030504040204" pitchFamily="50" charset="-128"/>
                  <a:ea typeface="メイリオ" panose="020B0604030504040204" pitchFamily="50" charset="-128"/>
                </a:endParaRPr>
              </a:p>
            </p:txBody>
          </p:sp>
        </mc:Choice>
        <mc:Fallback xmlns="">
          <p:sp>
            <p:nvSpPr>
              <p:cNvPr id="28" name="テキスト ボックス 27">
                <a:extLst>
                  <a:ext uri="{FF2B5EF4-FFF2-40B4-BE49-F238E27FC236}">
                    <a16:creationId xmlns:a16="http://schemas.microsoft.com/office/drawing/2014/main" id="{428F8DE3-51A2-FA59-3C82-F1F5A13841E8}"/>
                  </a:ext>
                </a:extLst>
              </p:cNvPr>
              <p:cNvSpPr txBox="1">
                <a:spLocks noRot="1" noChangeAspect="1" noMove="1" noResize="1" noEditPoints="1" noAdjustHandles="1" noChangeArrowheads="1" noChangeShapeType="1" noTextEdit="1"/>
              </p:cNvSpPr>
              <p:nvPr/>
            </p:nvSpPr>
            <p:spPr>
              <a:xfrm>
                <a:off x="4885199" y="4135975"/>
                <a:ext cx="686405" cy="769441"/>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E5571FC4-0820-D177-395E-FADC545FA678}"/>
                  </a:ext>
                </a:extLst>
              </p:cNvPr>
              <p:cNvSpPr txBox="1"/>
              <p:nvPr/>
            </p:nvSpPr>
            <p:spPr>
              <a:xfrm>
                <a:off x="6200704" y="4275597"/>
                <a:ext cx="1172949" cy="4901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𝜆</m:t>
                          </m:r>
                        </m:e>
                        <m:sub>
                          <m:r>
                            <a:rPr kumimoji="1" lang="en-US" altLang="ja-JP" sz="2400" i="1">
                              <a:latin typeface="Cambria Math" panose="02040503050406030204" pitchFamily="18" charset="0"/>
                              <a:ea typeface="メイリオ" panose="020B0604030504040204" pitchFamily="50" charset="-128"/>
                            </a:rPr>
                            <m:t>𝑝𝑐</m:t>
                          </m:r>
                          <m:r>
                            <a:rPr kumimoji="1" lang="en-US" altLang="ja-JP" sz="2400" i="1">
                              <a:latin typeface="Cambria Math" panose="02040503050406030204" pitchFamily="18" charset="0"/>
                              <a:ea typeface="メイリオ" panose="020B0604030504040204" pitchFamily="50" charset="-128"/>
                            </a:rPr>
                            <m:t> </m:t>
                          </m:r>
                          <m:r>
                            <a:rPr kumimoji="1" lang="en-US" altLang="ja-JP" sz="2400" i="1">
                              <a:latin typeface="Cambria Math" panose="02040503050406030204" pitchFamily="18" charset="0"/>
                              <a:ea typeface="メイリオ" panose="020B0604030504040204" pitchFamily="50" charset="-128"/>
                            </a:rPr>
                            <m:t>𝑖</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31" name="テキスト ボックス 30">
                <a:extLst>
                  <a:ext uri="{FF2B5EF4-FFF2-40B4-BE49-F238E27FC236}">
                    <a16:creationId xmlns:a16="http://schemas.microsoft.com/office/drawing/2014/main" id="{E5571FC4-0820-D177-395E-FADC545FA678}"/>
                  </a:ext>
                </a:extLst>
              </p:cNvPr>
              <p:cNvSpPr txBox="1">
                <a:spLocks noRot="1" noChangeAspect="1" noMove="1" noResize="1" noEditPoints="1" noAdjustHandles="1" noChangeArrowheads="1" noChangeShapeType="1" noTextEdit="1"/>
              </p:cNvSpPr>
              <p:nvPr/>
            </p:nvSpPr>
            <p:spPr>
              <a:xfrm>
                <a:off x="6200704" y="4275597"/>
                <a:ext cx="1172949" cy="490199"/>
              </a:xfrm>
              <a:prstGeom prst="rect">
                <a:avLst/>
              </a:prstGeom>
              <a:blipFill>
                <a:blip r:embed="rId4"/>
                <a:stretch>
                  <a:fillRect b="-493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4662904F-EA70-3263-0D83-FC18406D9062}"/>
                  </a:ext>
                </a:extLst>
              </p:cNvPr>
              <p:cNvSpPr txBox="1"/>
              <p:nvPr/>
            </p:nvSpPr>
            <p:spPr>
              <a:xfrm>
                <a:off x="7428455" y="3635205"/>
                <a:ext cx="407291" cy="830933"/>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m>
                        <m:mPr>
                          <m:mcs>
                            <m:mc>
                              <m:mcPr>
                                <m:count m:val="1"/>
                                <m:mcJc m:val="center"/>
                              </m:mcPr>
                            </m:mc>
                          </m:mcs>
                          <m:ctrlPr>
                            <a:rPr kumimoji="1" lang="en-US" altLang="ja-JP" sz="2400" i="1" smtClean="0">
                              <a:latin typeface="Cambria Math" panose="02040503050406030204" pitchFamily="18" charset="0"/>
                              <a:ea typeface="メイリオ" panose="020B0604030504040204" pitchFamily="50" charset="-128"/>
                            </a:rPr>
                          </m:ctrlPr>
                        </m:mPr>
                        <m:mr>
                          <m:e>
                            <m:sSubSup>
                              <m:sSubSupPr>
                                <m:ctrlPr>
                                  <a:rPr kumimoji="1" lang="en-US" altLang="ja-JP" sz="2400" i="1" smtClean="0">
                                    <a:latin typeface="Cambria Math" panose="02040503050406030204" pitchFamily="18" charset="0"/>
                                    <a:ea typeface="メイリオ" panose="020B0604030504040204" pitchFamily="50" charset="-128"/>
                                  </a:rPr>
                                </m:ctrlPr>
                              </m:sSubSup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1</m:t>
                                </m:r>
                              </m:sub>
                              <m:sup>
                                <m:r>
                                  <a:rPr kumimoji="1" lang="en-US" altLang="ja-JP" sz="2400" b="0" i="1" smtClean="0">
                                    <a:latin typeface="Cambria Math" panose="02040503050406030204" pitchFamily="18" charset="0"/>
                                    <a:ea typeface="メイリオ" panose="020B0604030504040204" pitchFamily="50" charset="-128"/>
                                  </a:rPr>
                                  <m:t>𝑖</m:t>
                                </m:r>
                              </m:sup>
                            </m:sSubSup>
                          </m:e>
                        </m:mr>
                        <m:mr>
                          <m:e>
                            <m:sSubSup>
                              <m:sSubSupPr>
                                <m:ctrlPr>
                                  <a:rPr kumimoji="1" lang="en-US" altLang="ja-JP" sz="2400" i="1" smtClean="0">
                                    <a:latin typeface="Cambria Math" panose="02040503050406030204" pitchFamily="18" charset="0"/>
                                    <a:ea typeface="メイリオ" panose="020B0604030504040204" pitchFamily="50" charset="-128"/>
                                  </a:rPr>
                                </m:ctrlPr>
                              </m:sSubSup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2</m:t>
                                </m:r>
                              </m:sub>
                              <m:sup>
                                <m:r>
                                  <a:rPr kumimoji="1" lang="en-US" altLang="ja-JP" sz="2400" b="0" i="1" smtClean="0">
                                    <a:latin typeface="Cambria Math" panose="02040503050406030204" pitchFamily="18" charset="0"/>
                                    <a:ea typeface="メイリオ" panose="020B0604030504040204" pitchFamily="50" charset="-128"/>
                                  </a:rPr>
                                  <m:t>𝑖</m:t>
                                </m:r>
                              </m:sup>
                            </m:sSubSup>
                          </m:e>
                        </m:mr>
                      </m:m>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32" name="テキスト ボックス 31">
                <a:extLst>
                  <a:ext uri="{FF2B5EF4-FFF2-40B4-BE49-F238E27FC236}">
                    <a16:creationId xmlns:a16="http://schemas.microsoft.com/office/drawing/2014/main" id="{4662904F-EA70-3263-0D83-FC18406D9062}"/>
                  </a:ext>
                </a:extLst>
              </p:cNvPr>
              <p:cNvSpPr txBox="1">
                <a:spLocks noRot="1" noChangeAspect="1" noMove="1" noResize="1" noEditPoints="1" noAdjustHandles="1" noChangeArrowheads="1" noChangeShapeType="1" noTextEdit="1"/>
              </p:cNvSpPr>
              <p:nvPr/>
            </p:nvSpPr>
            <p:spPr>
              <a:xfrm>
                <a:off x="7428455" y="3635205"/>
                <a:ext cx="407291" cy="830933"/>
              </a:xfrm>
              <a:prstGeom prst="rect">
                <a:avLst/>
              </a:prstGeom>
              <a:blipFill>
                <a:blip r:embed="rId5"/>
                <a:stretch>
                  <a:fillRect/>
                </a:stretch>
              </a:blipFill>
            </p:spPr>
            <p:txBody>
              <a:bodyPr/>
              <a:lstStyle/>
              <a:p>
                <a:r>
                  <a:rPr lang="ja-JP" altLang="en-US">
                    <a:noFill/>
                  </a:rPr>
                  <a:t> </a:t>
                </a:r>
              </a:p>
            </p:txBody>
          </p:sp>
        </mc:Fallback>
      </mc:AlternateContent>
      <p:sp>
        <p:nvSpPr>
          <p:cNvPr id="34" name="左大かっこ 33">
            <a:extLst>
              <a:ext uri="{FF2B5EF4-FFF2-40B4-BE49-F238E27FC236}">
                <a16:creationId xmlns:a16="http://schemas.microsoft.com/office/drawing/2014/main" id="{707D4DD4-20F2-FD44-5655-0EA55757C0C7}"/>
              </a:ext>
            </a:extLst>
          </p:cNvPr>
          <p:cNvSpPr/>
          <p:nvPr/>
        </p:nvSpPr>
        <p:spPr>
          <a:xfrm>
            <a:off x="7313977" y="3620510"/>
            <a:ext cx="98576" cy="1754890"/>
          </a:xfrm>
          <a:prstGeom prst="leftBracket">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5" name="左大かっこ 34">
            <a:extLst>
              <a:ext uri="{FF2B5EF4-FFF2-40B4-BE49-F238E27FC236}">
                <a16:creationId xmlns:a16="http://schemas.microsoft.com/office/drawing/2014/main" id="{C04781CD-681D-4B21-5D85-CA4BE1DA1867}"/>
              </a:ext>
            </a:extLst>
          </p:cNvPr>
          <p:cNvSpPr/>
          <p:nvPr/>
        </p:nvSpPr>
        <p:spPr>
          <a:xfrm flipH="1">
            <a:off x="7829309" y="3631471"/>
            <a:ext cx="111899" cy="1743929"/>
          </a:xfrm>
          <a:prstGeom prst="leftBracket">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525DF60E-47F0-AF43-BBDD-8F1B24A78931}"/>
                  </a:ext>
                </a:extLst>
              </p:cNvPr>
              <p:cNvSpPr txBox="1"/>
              <p:nvPr/>
            </p:nvSpPr>
            <p:spPr>
              <a:xfrm>
                <a:off x="7428455" y="4543378"/>
                <a:ext cx="407291" cy="832023"/>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m>
                        <m:mPr>
                          <m:mcs>
                            <m:mc>
                              <m:mcPr>
                                <m:count m:val="1"/>
                                <m:mcJc m:val="center"/>
                              </m:mcPr>
                            </m:mc>
                          </m:mcs>
                          <m:ctrlPr>
                            <a:rPr kumimoji="1" lang="en-US" altLang="ja-JP" sz="2400" i="1" smtClean="0">
                              <a:latin typeface="Cambria Math" panose="02040503050406030204" pitchFamily="18" charset="0"/>
                              <a:ea typeface="メイリオ" panose="020B0604030504040204" pitchFamily="50" charset="-128"/>
                            </a:rPr>
                          </m:ctrlPr>
                        </m:mPr>
                        <m:mr>
                          <m:e>
                            <m:sSubSup>
                              <m:sSubSupPr>
                                <m:ctrlPr>
                                  <a:rPr kumimoji="1" lang="en-US" altLang="ja-JP" sz="2400" i="1" smtClean="0">
                                    <a:latin typeface="Cambria Math" panose="02040503050406030204" pitchFamily="18" charset="0"/>
                                    <a:ea typeface="メイリオ" panose="020B0604030504040204" pitchFamily="50" charset="-128"/>
                                  </a:rPr>
                                </m:ctrlPr>
                              </m:sSubSup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3</m:t>
                                </m:r>
                              </m:sub>
                              <m:sup>
                                <m:r>
                                  <a:rPr kumimoji="1" lang="en-US" altLang="ja-JP" sz="2400" b="0" i="1" smtClean="0">
                                    <a:latin typeface="Cambria Math" panose="02040503050406030204" pitchFamily="18" charset="0"/>
                                    <a:ea typeface="メイリオ" panose="020B0604030504040204" pitchFamily="50" charset="-128"/>
                                  </a:rPr>
                                  <m:t>𝑖</m:t>
                                </m:r>
                              </m:sup>
                            </m:sSubSup>
                          </m:e>
                        </m:mr>
                        <m:mr>
                          <m:e>
                            <m:sSubSup>
                              <m:sSubSupPr>
                                <m:ctrlPr>
                                  <a:rPr kumimoji="1" lang="en-US" altLang="ja-JP" sz="2400" i="1" smtClean="0">
                                    <a:latin typeface="Cambria Math" panose="02040503050406030204" pitchFamily="18" charset="0"/>
                                    <a:ea typeface="メイリオ" panose="020B0604030504040204" pitchFamily="50" charset="-128"/>
                                  </a:rPr>
                                </m:ctrlPr>
                              </m:sSubSup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4</m:t>
                                </m:r>
                              </m:sub>
                              <m:sup>
                                <m:r>
                                  <a:rPr kumimoji="1" lang="en-US" altLang="ja-JP" sz="2400" b="0" i="1" smtClean="0">
                                    <a:latin typeface="Cambria Math" panose="02040503050406030204" pitchFamily="18" charset="0"/>
                                    <a:ea typeface="メイリオ" panose="020B0604030504040204" pitchFamily="50" charset="-128"/>
                                  </a:rPr>
                                  <m:t>𝑖</m:t>
                                </m:r>
                              </m:sup>
                            </m:sSubSup>
                          </m:e>
                        </m:mr>
                      </m:m>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36" name="テキスト ボックス 35">
                <a:extLst>
                  <a:ext uri="{FF2B5EF4-FFF2-40B4-BE49-F238E27FC236}">
                    <a16:creationId xmlns:a16="http://schemas.microsoft.com/office/drawing/2014/main" id="{525DF60E-47F0-AF43-BBDD-8F1B24A78931}"/>
                  </a:ext>
                </a:extLst>
              </p:cNvPr>
              <p:cNvSpPr txBox="1">
                <a:spLocks noRot="1" noChangeAspect="1" noMove="1" noResize="1" noEditPoints="1" noAdjustHandles="1" noChangeArrowheads="1" noChangeShapeType="1" noTextEdit="1"/>
              </p:cNvSpPr>
              <p:nvPr/>
            </p:nvSpPr>
            <p:spPr>
              <a:xfrm>
                <a:off x="7428455" y="4543378"/>
                <a:ext cx="407291" cy="832023"/>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CA416AA3-D4D5-4A42-EA10-EC298D66ACEE}"/>
                  </a:ext>
                </a:extLst>
              </p:cNvPr>
              <p:cNvSpPr txBox="1"/>
              <p:nvPr/>
            </p:nvSpPr>
            <p:spPr>
              <a:xfrm>
                <a:off x="5669599" y="3635205"/>
                <a:ext cx="407291" cy="830933"/>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m>
                        <m:mPr>
                          <m:mcs>
                            <m:mc>
                              <m:mcPr>
                                <m:count m:val="1"/>
                                <m:mcJc m:val="center"/>
                              </m:mcPr>
                            </m:mc>
                          </m:mcs>
                          <m:ctrlPr>
                            <a:rPr kumimoji="1" lang="en-US" altLang="ja-JP" sz="2400" i="1" smtClean="0">
                              <a:latin typeface="Cambria Math" panose="02040503050406030204" pitchFamily="18" charset="0"/>
                              <a:ea typeface="メイリオ" panose="020B0604030504040204" pitchFamily="50" charset="-128"/>
                            </a:rPr>
                          </m:ctrlPr>
                        </m:mPr>
                        <m:mr>
                          <m:e>
                            <m:sSubSup>
                              <m:sSubSupPr>
                                <m:ctrlPr>
                                  <a:rPr kumimoji="1" lang="en-US" altLang="ja-JP" sz="2400" i="1" smtClean="0">
                                    <a:latin typeface="Cambria Math" panose="02040503050406030204" pitchFamily="18" charset="0"/>
                                    <a:ea typeface="メイリオ" panose="020B0604030504040204" pitchFamily="50" charset="-128"/>
                                  </a:rPr>
                                </m:ctrlPr>
                              </m:sSubSup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1</m:t>
                                </m:r>
                              </m:sub>
                              <m:sup>
                                <m:r>
                                  <a:rPr kumimoji="1" lang="en-US" altLang="ja-JP" sz="2400" b="0" i="1" smtClean="0">
                                    <a:latin typeface="Cambria Math" panose="02040503050406030204" pitchFamily="18" charset="0"/>
                                    <a:ea typeface="メイリオ" panose="020B0604030504040204" pitchFamily="50" charset="-128"/>
                                  </a:rPr>
                                  <m:t>𝑖</m:t>
                                </m:r>
                              </m:sup>
                            </m:sSubSup>
                          </m:e>
                        </m:mr>
                        <m:mr>
                          <m:e>
                            <m:sSubSup>
                              <m:sSubSupPr>
                                <m:ctrlPr>
                                  <a:rPr kumimoji="1" lang="en-US" altLang="ja-JP" sz="2400" i="1" smtClean="0">
                                    <a:latin typeface="Cambria Math" panose="02040503050406030204" pitchFamily="18" charset="0"/>
                                    <a:ea typeface="メイリオ" panose="020B0604030504040204" pitchFamily="50" charset="-128"/>
                                  </a:rPr>
                                </m:ctrlPr>
                              </m:sSubSup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2</m:t>
                                </m:r>
                              </m:sub>
                              <m:sup>
                                <m:r>
                                  <a:rPr kumimoji="1" lang="en-US" altLang="ja-JP" sz="2400" b="0" i="1" smtClean="0">
                                    <a:latin typeface="Cambria Math" panose="02040503050406030204" pitchFamily="18" charset="0"/>
                                    <a:ea typeface="メイリオ" panose="020B0604030504040204" pitchFamily="50" charset="-128"/>
                                  </a:rPr>
                                  <m:t>𝑖</m:t>
                                </m:r>
                              </m:sup>
                            </m:sSubSup>
                          </m:e>
                        </m:mr>
                      </m:m>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37" name="テキスト ボックス 36">
                <a:extLst>
                  <a:ext uri="{FF2B5EF4-FFF2-40B4-BE49-F238E27FC236}">
                    <a16:creationId xmlns:a16="http://schemas.microsoft.com/office/drawing/2014/main" id="{CA416AA3-D4D5-4A42-EA10-EC298D66ACEE}"/>
                  </a:ext>
                </a:extLst>
              </p:cNvPr>
              <p:cNvSpPr txBox="1">
                <a:spLocks noRot="1" noChangeAspect="1" noMove="1" noResize="1" noEditPoints="1" noAdjustHandles="1" noChangeArrowheads="1" noChangeShapeType="1" noTextEdit="1"/>
              </p:cNvSpPr>
              <p:nvPr/>
            </p:nvSpPr>
            <p:spPr>
              <a:xfrm>
                <a:off x="5669599" y="3635205"/>
                <a:ext cx="407291" cy="830933"/>
              </a:xfrm>
              <a:prstGeom prst="rect">
                <a:avLst/>
              </a:prstGeom>
              <a:blipFill>
                <a:blip r:embed="rId7"/>
                <a:stretch>
                  <a:fillRect/>
                </a:stretch>
              </a:blipFill>
            </p:spPr>
            <p:txBody>
              <a:bodyPr/>
              <a:lstStyle/>
              <a:p>
                <a:r>
                  <a:rPr lang="ja-JP" altLang="en-US">
                    <a:noFill/>
                  </a:rPr>
                  <a:t> </a:t>
                </a:r>
              </a:p>
            </p:txBody>
          </p:sp>
        </mc:Fallback>
      </mc:AlternateContent>
      <p:sp>
        <p:nvSpPr>
          <p:cNvPr id="38" name="左大かっこ 37">
            <a:extLst>
              <a:ext uri="{FF2B5EF4-FFF2-40B4-BE49-F238E27FC236}">
                <a16:creationId xmlns:a16="http://schemas.microsoft.com/office/drawing/2014/main" id="{850A5EBC-C94D-E63F-746D-86919CFC9BA8}"/>
              </a:ext>
            </a:extLst>
          </p:cNvPr>
          <p:cNvSpPr/>
          <p:nvPr/>
        </p:nvSpPr>
        <p:spPr>
          <a:xfrm>
            <a:off x="5555121" y="3620510"/>
            <a:ext cx="98576" cy="1754890"/>
          </a:xfrm>
          <a:prstGeom prst="leftBracket">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9" name="左大かっこ 38">
            <a:extLst>
              <a:ext uri="{FF2B5EF4-FFF2-40B4-BE49-F238E27FC236}">
                <a16:creationId xmlns:a16="http://schemas.microsoft.com/office/drawing/2014/main" id="{64D3EA57-2581-DC06-1C7F-74FDF9B1958C}"/>
              </a:ext>
            </a:extLst>
          </p:cNvPr>
          <p:cNvSpPr/>
          <p:nvPr/>
        </p:nvSpPr>
        <p:spPr>
          <a:xfrm flipH="1">
            <a:off x="6070453" y="3631471"/>
            <a:ext cx="111899" cy="1743929"/>
          </a:xfrm>
          <a:prstGeom prst="leftBracket">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5F27E7F1-2453-3406-A407-14C20057BA89}"/>
                  </a:ext>
                </a:extLst>
              </p:cNvPr>
              <p:cNvSpPr txBox="1"/>
              <p:nvPr/>
            </p:nvSpPr>
            <p:spPr>
              <a:xfrm>
                <a:off x="5669599" y="4543378"/>
                <a:ext cx="407291" cy="832023"/>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m>
                        <m:mPr>
                          <m:mcs>
                            <m:mc>
                              <m:mcPr>
                                <m:count m:val="1"/>
                                <m:mcJc m:val="center"/>
                              </m:mcPr>
                            </m:mc>
                          </m:mcs>
                          <m:ctrlPr>
                            <a:rPr kumimoji="1" lang="en-US" altLang="ja-JP" sz="2400" i="1" smtClean="0">
                              <a:latin typeface="Cambria Math" panose="02040503050406030204" pitchFamily="18" charset="0"/>
                              <a:ea typeface="メイリオ" panose="020B0604030504040204" pitchFamily="50" charset="-128"/>
                            </a:rPr>
                          </m:ctrlPr>
                        </m:mPr>
                        <m:mr>
                          <m:e>
                            <m:sSubSup>
                              <m:sSubSupPr>
                                <m:ctrlPr>
                                  <a:rPr kumimoji="1" lang="en-US" altLang="ja-JP" sz="2400" i="1" smtClean="0">
                                    <a:latin typeface="Cambria Math" panose="02040503050406030204" pitchFamily="18" charset="0"/>
                                    <a:ea typeface="メイリオ" panose="020B0604030504040204" pitchFamily="50" charset="-128"/>
                                  </a:rPr>
                                </m:ctrlPr>
                              </m:sSubSup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3</m:t>
                                </m:r>
                              </m:sub>
                              <m:sup>
                                <m:r>
                                  <a:rPr kumimoji="1" lang="en-US" altLang="ja-JP" sz="2400" b="0" i="1" smtClean="0">
                                    <a:latin typeface="Cambria Math" panose="02040503050406030204" pitchFamily="18" charset="0"/>
                                    <a:ea typeface="メイリオ" panose="020B0604030504040204" pitchFamily="50" charset="-128"/>
                                  </a:rPr>
                                  <m:t>𝑖</m:t>
                                </m:r>
                              </m:sup>
                            </m:sSubSup>
                          </m:e>
                        </m:mr>
                        <m:mr>
                          <m:e>
                            <m:sSubSup>
                              <m:sSubSupPr>
                                <m:ctrlPr>
                                  <a:rPr kumimoji="1" lang="en-US" altLang="ja-JP" sz="2400" i="1" smtClean="0">
                                    <a:latin typeface="Cambria Math" panose="02040503050406030204" pitchFamily="18" charset="0"/>
                                    <a:ea typeface="メイリオ" panose="020B0604030504040204" pitchFamily="50" charset="-128"/>
                                  </a:rPr>
                                </m:ctrlPr>
                              </m:sSubSup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4</m:t>
                                </m:r>
                              </m:sub>
                              <m:sup>
                                <m:r>
                                  <a:rPr kumimoji="1" lang="en-US" altLang="ja-JP" sz="2400" b="0" i="1" smtClean="0">
                                    <a:latin typeface="Cambria Math" panose="02040503050406030204" pitchFamily="18" charset="0"/>
                                    <a:ea typeface="メイリオ" panose="020B0604030504040204" pitchFamily="50" charset="-128"/>
                                  </a:rPr>
                                  <m:t>𝑖</m:t>
                                </m:r>
                              </m:sup>
                            </m:sSubSup>
                          </m:e>
                        </m:mr>
                      </m:m>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0" name="テキスト ボックス 39">
                <a:extLst>
                  <a:ext uri="{FF2B5EF4-FFF2-40B4-BE49-F238E27FC236}">
                    <a16:creationId xmlns:a16="http://schemas.microsoft.com/office/drawing/2014/main" id="{5F27E7F1-2453-3406-A407-14C20057BA89}"/>
                  </a:ext>
                </a:extLst>
              </p:cNvPr>
              <p:cNvSpPr txBox="1">
                <a:spLocks noRot="1" noChangeAspect="1" noMove="1" noResize="1" noEditPoints="1" noAdjustHandles="1" noChangeArrowheads="1" noChangeShapeType="1" noTextEdit="1"/>
              </p:cNvSpPr>
              <p:nvPr/>
            </p:nvSpPr>
            <p:spPr>
              <a:xfrm>
                <a:off x="5669599" y="4543378"/>
                <a:ext cx="407291" cy="832023"/>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60034565-C016-E7D6-6A6A-2C0A002DCBC9}"/>
                  </a:ext>
                </a:extLst>
              </p:cNvPr>
              <p:cNvSpPr txBox="1"/>
              <p:nvPr/>
            </p:nvSpPr>
            <p:spPr>
              <a:xfrm>
                <a:off x="8252502" y="4174046"/>
                <a:ext cx="1489767"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1 </m:t>
                      </m:r>
                      <m:r>
                        <a:rPr kumimoji="1" lang="en-US" altLang="ja-JP" sz="2400" b="0" i="1" smtClean="0">
                          <a:latin typeface="Cambria Math" panose="02040503050406030204" pitchFamily="18" charset="0"/>
                          <a:ea typeface="Cambria Math" panose="02040503050406030204" pitchFamily="18" charset="0"/>
                        </a:rPr>
                        <m:t>≤</m:t>
                      </m:r>
                      <m:r>
                        <a:rPr kumimoji="1" lang="en-US" altLang="ja-JP" sz="2400" b="0" i="1" smtClean="0">
                          <a:latin typeface="Cambria Math" panose="02040503050406030204" pitchFamily="18" charset="0"/>
                          <a:ea typeface="Cambria Math" panose="02040503050406030204" pitchFamily="18" charset="0"/>
                        </a:rPr>
                        <m:t>𝑖</m:t>
                      </m:r>
                      <m:r>
                        <a:rPr kumimoji="1" lang="en-US" altLang="ja-JP" sz="2400" b="0" i="1" smtClean="0">
                          <a:latin typeface="Cambria Math" panose="02040503050406030204" pitchFamily="18" charset="0"/>
                          <a:ea typeface="Cambria Math" panose="02040503050406030204" pitchFamily="18" charset="0"/>
                        </a:rPr>
                        <m:t> ≤4</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1" name="テキスト ボックス 40">
                <a:extLst>
                  <a:ext uri="{FF2B5EF4-FFF2-40B4-BE49-F238E27FC236}">
                    <a16:creationId xmlns:a16="http://schemas.microsoft.com/office/drawing/2014/main" id="{60034565-C016-E7D6-6A6A-2C0A002DCBC9}"/>
                  </a:ext>
                </a:extLst>
              </p:cNvPr>
              <p:cNvSpPr txBox="1">
                <a:spLocks noRot="1" noChangeAspect="1" noMove="1" noResize="1" noEditPoints="1" noAdjustHandles="1" noChangeArrowheads="1" noChangeShapeType="1" noTextEdit="1"/>
              </p:cNvSpPr>
              <p:nvPr/>
            </p:nvSpPr>
            <p:spPr>
              <a:xfrm>
                <a:off x="8252502" y="4174046"/>
                <a:ext cx="1489767" cy="369332"/>
              </a:xfrm>
              <a:prstGeom prst="rect">
                <a:avLst/>
              </a:prstGeom>
              <a:blipFill>
                <a:blip r:embed="rId9"/>
                <a:stretch>
                  <a:fillRect l="-3279" r="-3279" b="-6667"/>
                </a:stretch>
              </a:blipFill>
            </p:spPr>
            <p:txBody>
              <a:bodyPr/>
              <a:lstStyle/>
              <a:p>
                <a:r>
                  <a:rPr lang="ja-JP" altLang="en-US">
                    <a:noFill/>
                  </a:rPr>
                  <a:t> </a:t>
                </a:r>
              </a:p>
            </p:txBody>
          </p:sp>
        </mc:Fallback>
      </mc:AlternateContent>
      <p:sp>
        <p:nvSpPr>
          <p:cNvPr id="42" name="テキスト ボックス 41">
            <a:extLst>
              <a:ext uri="{FF2B5EF4-FFF2-40B4-BE49-F238E27FC236}">
                <a16:creationId xmlns:a16="http://schemas.microsoft.com/office/drawing/2014/main" id="{6092FE3B-46BC-6808-B808-07FCB1934286}"/>
              </a:ext>
            </a:extLst>
          </p:cNvPr>
          <p:cNvSpPr txBox="1"/>
          <p:nvPr/>
        </p:nvSpPr>
        <p:spPr>
          <a:xfrm>
            <a:off x="8182566" y="3519794"/>
            <a:ext cx="3467616" cy="584775"/>
          </a:xfrm>
          <a:prstGeom prst="rect">
            <a:avLst/>
          </a:prstGeom>
          <a:noFill/>
        </p:spPr>
        <p:txBody>
          <a:bodyPr wrap="none" rtlCol="0">
            <a:spAutoFit/>
          </a:bodyPr>
          <a:lstStyle/>
          <a:p>
            <a:pPr algn="l"/>
            <a:r>
              <a:rPr kumimoji="1" lang="ja-JP" altLang="en-US" sz="3200" b="1" dirty="0">
                <a:latin typeface="メイリオ" panose="020B0604030504040204" pitchFamily="50" charset="-128"/>
                <a:ea typeface="メイリオ" panose="020B0604030504040204" pitchFamily="50" charset="-128"/>
              </a:rPr>
              <a:t>固有方程式と等価</a:t>
            </a:r>
          </a:p>
        </p:txBody>
      </p:sp>
      <p:sp>
        <p:nvSpPr>
          <p:cNvPr id="43" name="矢印: 上 42">
            <a:extLst>
              <a:ext uri="{FF2B5EF4-FFF2-40B4-BE49-F238E27FC236}">
                <a16:creationId xmlns:a16="http://schemas.microsoft.com/office/drawing/2014/main" id="{858BB6C0-72D2-EDBC-0CDB-2C3FE0A1A523}"/>
              </a:ext>
            </a:extLst>
          </p:cNvPr>
          <p:cNvSpPr/>
          <p:nvPr/>
        </p:nvSpPr>
        <p:spPr>
          <a:xfrm>
            <a:off x="6590311" y="4796705"/>
            <a:ext cx="414114" cy="718098"/>
          </a:xfrm>
          <a:prstGeom prst="upArrow">
            <a:avLst>
              <a:gd name="adj1" fmla="val 50000"/>
              <a:gd name="adj2" fmla="val 7253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矢印: 上 43">
            <a:extLst>
              <a:ext uri="{FF2B5EF4-FFF2-40B4-BE49-F238E27FC236}">
                <a16:creationId xmlns:a16="http://schemas.microsoft.com/office/drawing/2014/main" id="{5D1CE004-FE4B-B789-E470-142CEA5F22CE}"/>
              </a:ext>
            </a:extLst>
          </p:cNvPr>
          <p:cNvSpPr/>
          <p:nvPr/>
        </p:nvSpPr>
        <p:spPr>
          <a:xfrm flipV="1">
            <a:off x="6583206" y="3508776"/>
            <a:ext cx="414114" cy="718098"/>
          </a:xfrm>
          <a:prstGeom prst="upArrow">
            <a:avLst>
              <a:gd name="adj1" fmla="val 50000"/>
              <a:gd name="adj2" fmla="val 7253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ボックス 44">
            <a:extLst>
              <a:ext uri="{FF2B5EF4-FFF2-40B4-BE49-F238E27FC236}">
                <a16:creationId xmlns:a16="http://schemas.microsoft.com/office/drawing/2014/main" id="{B4613060-C30A-56B0-3687-FA6187F0D51E}"/>
              </a:ext>
            </a:extLst>
          </p:cNvPr>
          <p:cNvSpPr txBox="1"/>
          <p:nvPr/>
        </p:nvSpPr>
        <p:spPr>
          <a:xfrm>
            <a:off x="6945358" y="6247977"/>
            <a:ext cx="203132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固有ベクトル</a:t>
            </a:r>
          </a:p>
        </p:txBody>
      </p:sp>
      <p:sp>
        <p:nvSpPr>
          <p:cNvPr id="46" name="矢印: 上 45">
            <a:extLst>
              <a:ext uri="{FF2B5EF4-FFF2-40B4-BE49-F238E27FC236}">
                <a16:creationId xmlns:a16="http://schemas.microsoft.com/office/drawing/2014/main" id="{AF44E3FE-D961-508E-8977-3FDACDE951CA}"/>
              </a:ext>
            </a:extLst>
          </p:cNvPr>
          <p:cNvSpPr/>
          <p:nvPr/>
        </p:nvSpPr>
        <p:spPr>
          <a:xfrm>
            <a:off x="7425043" y="5452640"/>
            <a:ext cx="414114" cy="718098"/>
          </a:xfrm>
          <a:prstGeom prst="upArrow">
            <a:avLst>
              <a:gd name="adj1" fmla="val 50000"/>
              <a:gd name="adj2" fmla="val 7253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矢印: 上 46">
            <a:extLst>
              <a:ext uri="{FF2B5EF4-FFF2-40B4-BE49-F238E27FC236}">
                <a16:creationId xmlns:a16="http://schemas.microsoft.com/office/drawing/2014/main" id="{3FAB54C1-BB48-186D-7A0D-8DC7B794EC82}"/>
              </a:ext>
            </a:extLst>
          </p:cNvPr>
          <p:cNvSpPr/>
          <p:nvPr/>
        </p:nvSpPr>
        <p:spPr>
          <a:xfrm flipV="1">
            <a:off x="7415937" y="2989550"/>
            <a:ext cx="414114" cy="718098"/>
          </a:xfrm>
          <a:prstGeom prst="upArrow">
            <a:avLst>
              <a:gd name="adj1" fmla="val 50000"/>
              <a:gd name="adj2" fmla="val 7253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0FCA1826-B7A1-6C3E-0EE4-4AD7FB1A0F9A}"/>
                  </a:ext>
                </a:extLst>
              </p:cNvPr>
              <p:cNvSpPr txBox="1"/>
              <p:nvPr/>
            </p:nvSpPr>
            <p:spPr>
              <a:xfrm>
                <a:off x="8236600" y="4623124"/>
                <a:ext cx="3885807" cy="490199"/>
              </a:xfrm>
              <a:prstGeom prst="rect">
                <a:avLst/>
              </a:prstGeom>
              <a:noFill/>
            </p:spPr>
            <p:txBody>
              <a:bodyPr wrap="none" rtlCol="0">
                <a:spAutoFit/>
              </a:bodyPr>
              <a:lstStyle/>
              <a:p>
                <a14:m>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𝜆</m:t>
                        </m:r>
                      </m:e>
                      <m:sub>
                        <m:r>
                          <a:rPr kumimoji="1" lang="en-US" altLang="ja-JP" sz="2400" i="1">
                            <a:latin typeface="Cambria Math" panose="02040503050406030204" pitchFamily="18" charset="0"/>
                            <a:ea typeface="メイリオ" panose="020B0604030504040204" pitchFamily="50" charset="-128"/>
                          </a:rPr>
                          <m:t>𝑝𝑐</m:t>
                        </m:r>
                        <m:r>
                          <a:rPr kumimoji="1" lang="en-US" altLang="ja-JP" sz="2400" i="1">
                            <a:latin typeface="Cambria Math" panose="02040503050406030204" pitchFamily="18" charset="0"/>
                            <a:ea typeface="メイリオ" panose="020B0604030504040204" pitchFamily="50" charset="-128"/>
                          </a:rPr>
                          <m:t> 1</m:t>
                        </m:r>
                      </m:sub>
                    </m:sSub>
                    <m:r>
                      <a:rPr kumimoji="1" lang="en-US" altLang="ja-JP" sz="2400" b="0" i="1" smtClean="0">
                        <a:latin typeface="Cambria Math" panose="02040503050406030204" pitchFamily="18" charset="0"/>
                        <a:ea typeface="メイリオ" panose="020B0604030504040204" pitchFamily="50" charset="-128"/>
                      </a:rPr>
                      <m:t>&gt;</m:t>
                    </m:r>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𝜆</m:t>
                        </m:r>
                      </m:e>
                      <m:sub>
                        <m:r>
                          <a:rPr kumimoji="1" lang="en-US" altLang="ja-JP" sz="2400" i="1">
                            <a:latin typeface="Cambria Math" panose="02040503050406030204" pitchFamily="18" charset="0"/>
                            <a:ea typeface="メイリオ" panose="020B0604030504040204" pitchFamily="50" charset="-128"/>
                          </a:rPr>
                          <m:t>𝑝𝑐</m:t>
                        </m:r>
                        <m:r>
                          <a:rPr kumimoji="1" lang="en-US" altLang="ja-JP" sz="2400" i="1">
                            <a:latin typeface="Cambria Math" panose="02040503050406030204" pitchFamily="18" charset="0"/>
                            <a:ea typeface="メイリオ" panose="020B0604030504040204" pitchFamily="50" charset="-128"/>
                          </a:rPr>
                          <m:t> 2</m:t>
                        </m:r>
                      </m:sub>
                    </m:sSub>
                  </m:oMath>
                </a14:m>
                <a:r>
                  <a:rPr kumimoji="1" lang="en-US" altLang="ja-JP" sz="2400" dirty="0">
                    <a:latin typeface="メイリオ" panose="020B0604030504040204" pitchFamily="50" charset="-128"/>
                    <a:ea typeface="メイリオ" panose="020B0604030504040204" pitchFamily="50" charset="-128"/>
                  </a:rPr>
                  <a:t>&gt;</a:t>
                </a:r>
                <a:r>
                  <a:rPr kumimoji="1" lang="en-US" altLang="ja-JP" sz="2400" dirty="0">
                    <a:ea typeface="メイリオ" panose="020B0604030504040204" pitchFamily="50" charset="-128"/>
                  </a:rPr>
                  <a:t> </a:t>
                </a:r>
                <a14:m>
                  <m:oMath xmlns:m="http://schemas.openxmlformats.org/officeDocument/2006/math">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𝜆</m:t>
                        </m:r>
                      </m:e>
                      <m:sub>
                        <m:r>
                          <a:rPr kumimoji="1" lang="en-US" altLang="ja-JP" sz="2400" i="1">
                            <a:latin typeface="Cambria Math" panose="02040503050406030204" pitchFamily="18" charset="0"/>
                            <a:ea typeface="メイリオ" panose="020B0604030504040204" pitchFamily="50" charset="-128"/>
                          </a:rPr>
                          <m:t>𝑝𝑐</m:t>
                        </m:r>
                        <m:r>
                          <a:rPr kumimoji="1" lang="en-US" altLang="ja-JP" sz="2400" i="1">
                            <a:latin typeface="Cambria Math" panose="02040503050406030204" pitchFamily="18" charset="0"/>
                            <a:ea typeface="メイリオ" panose="020B0604030504040204" pitchFamily="50" charset="-128"/>
                          </a:rPr>
                          <m:t> 3</m:t>
                        </m:r>
                      </m:sub>
                    </m:sSub>
                    <m:r>
                      <a:rPr kumimoji="1" lang="en-US" altLang="ja-JP" sz="2400" b="0" i="1" smtClean="0">
                        <a:latin typeface="Cambria Math" panose="02040503050406030204" pitchFamily="18" charset="0"/>
                        <a:ea typeface="メイリオ" panose="020B0604030504040204" pitchFamily="50" charset="-128"/>
                      </a:rPr>
                      <m:t>&gt;</m:t>
                    </m:r>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𝜆</m:t>
                        </m:r>
                      </m:e>
                      <m:sub>
                        <m:r>
                          <a:rPr kumimoji="1" lang="en-US" altLang="ja-JP" sz="2400" i="1">
                            <a:latin typeface="Cambria Math" panose="02040503050406030204" pitchFamily="18" charset="0"/>
                            <a:ea typeface="メイリオ" panose="020B0604030504040204" pitchFamily="50" charset="-128"/>
                          </a:rPr>
                          <m:t>𝑝𝑐</m:t>
                        </m:r>
                        <m:r>
                          <a:rPr kumimoji="1" lang="en-US" altLang="ja-JP" sz="2400" i="1">
                            <a:latin typeface="Cambria Math" panose="02040503050406030204" pitchFamily="18" charset="0"/>
                            <a:ea typeface="メイリオ" panose="020B0604030504040204" pitchFamily="50" charset="-128"/>
                          </a:rPr>
                          <m:t> 4</m:t>
                        </m:r>
                      </m:sub>
                    </m:sSub>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8" name="テキスト ボックス 47">
                <a:extLst>
                  <a:ext uri="{FF2B5EF4-FFF2-40B4-BE49-F238E27FC236}">
                    <a16:creationId xmlns:a16="http://schemas.microsoft.com/office/drawing/2014/main" id="{0FCA1826-B7A1-6C3E-0EE4-4AD7FB1A0F9A}"/>
                  </a:ext>
                </a:extLst>
              </p:cNvPr>
              <p:cNvSpPr txBox="1">
                <a:spLocks noRot="1" noChangeAspect="1" noMove="1" noResize="1" noEditPoints="1" noAdjustHandles="1" noChangeArrowheads="1" noChangeShapeType="1" noTextEdit="1"/>
              </p:cNvSpPr>
              <p:nvPr/>
            </p:nvSpPr>
            <p:spPr>
              <a:xfrm>
                <a:off x="8236600" y="4623124"/>
                <a:ext cx="3885807" cy="490199"/>
              </a:xfrm>
              <a:prstGeom prst="rect">
                <a:avLst/>
              </a:prstGeom>
              <a:blipFill>
                <a:blip r:embed="rId10"/>
                <a:stretch>
                  <a:fillRect l="-470" t="-3704" b="-27160"/>
                </a:stretch>
              </a:blipFill>
            </p:spPr>
            <p:txBody>
              <a:bodyPr/>
              <a:lstStyle/>
              <a:p>
                <a:r>
                  <a:rPr lang="ja-JP" altLang="en-US">
                    <a:noFill/>
                  </a:rPr>
                  <a:t> </a:t>
                </a:r>
              </a:p>
            </p:txBody>
          </p:sp>
        </mc:Fallback>
      </mc:AlternateContent>
      <p:sp>
        <p:nvSpPr>
          <p:cNvPr id="49" name="吹き出し: 四角形 48">
            <a:extLst>
              <a:ext uri="{FF2B5EF4-FFF2-40B4-BE49-F238E27FC236}">
                <a16:creationId xmlns:a16="http://schemas.microsoft.com/office/drawing/2014/main" id="{5DD1028F-171F-A80B-F1C1-50B3ED8067F7}"/>
              </a:ext>
            </a:extLst>
          </p:cNvPr>
          <p:cNvSpPr/>
          <p:nvPr/>
        </p:nvSpPr>
        <p:spPr>
          <a:xfrm>
            <a:off x="3396342" y="634326"/>
            <a:ext cx="6651213" cy="1600331"/>
          </a:xfrm>
          <a:prstGeom prst="wedgeRectCallout">
            <a:avLst>
              <a:gd name="adj1" fmla="val 15819"/>
              <a:gd name="adj2" fmla="val 64115"/>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1" name="コネクタ: 曲線 50">
            <a:extLst>
              <a:ext uri="{FF2B5EF4-FFF2-40B4-BE49-F238E27FC236}">
                <a16:creationId xmlns:a16="http://schemas.microsoft.com/office/drawing/2014/main" id="{399AFB25-5FC4-861F-A2E0-99D40E31BE58}"/>
              </a:ext>
            </a:extLst>
          </p:cNvPr>
          <p:cNvCxnSpPr>
            <a:stCxn id="15" idx="2"/>
            <a:endCxn id="20" idx="0"/>
          </p:cNvCxnSpPr>
          <p:nvPr/>
        </p:nvCxnSpPr>
        <p:spPr>
          <a:xfrm rot="5400000">
            <a:off x="8430668" y="601358"/>
            <a:ext cx="872496" cy="413909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吹き出し: 四角形 51">
            <a:extLst>
              <a:ext uri="{FF2B5EF4-FFF2-40B4-BE49-F238E27FC236}">
                <a16:creationId xmlns:a16="http://schemas.microsoft.com/office/drawing/2014/main" id="{895C31F2-530B-EEEE-D860-94D7892EDC60}"/>
              </a:ext>
            </a:extLst>
          </p:cNvPr>
          <p:cNvSpPr/>
          <p:nvPr/>
        </p:nvSpPr>
        <p:spPr>
          <a:xfrm>
            <a:off x="381837" y="3429000"/>
            <a:ext cx="4086606" cy="3142622"/>
          </a:xfrm>
          <a:prstGeom prst="wedgeRectCallout">
            <a:avLst>
              <a:gd name="adj1" fmla="val 62898"/>
              <a:gd name="adj2" fmla="val -10449"/>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ボックス 52">
            <a:extLst>
              <a:ext uri="{FF2B5EF4-FFF2-40B4-BE49-F238E27FC236}">
                <a16:creationId xmlns:a16="http://schemas.microsoft.com/office/drawing/2014/main" id="{AD30D03F-C26E-1FAB-69EA-59DB400114D2}"/>
              </a:ext>
            </a:extLst>
          </p:cNvPr>
          <p:cNvSpPr txBox="1"/>
          <p:nvPr/>
        </p:nvSpPr>
        <p:spPr>
          <a:xfrm>
            <a:off x="3669264" y="4718035"/>
            <a:ext cx="1935145" cy="830997"/>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共分散行列</a:t>
            </a:r>
            <a:endParaRPr kumimoji="1" lang="en-US" altLang="ja-JP" sz="2400" dirty="0">
              <a:latin typeface="メイリオ" panose="020B0604030504040204" pitchFamily="50" charset="-128"/>
              <a:ea typeface="メイリオ" panose="020B0604030504040204" pitchFamily="50" charset="-128"/>
            </a:endParaRPr>
          </a:p>
          <a:p>
            <a:pPr algn="l"/>
            <a:r>
              <a:rPr kumimoji="1" lang="en-US" altLang="ja-JP" sz="2400" dirty="0">
                <a:latin typeface="メイリオ" panose="020B0604030504040204" pitchFamily="50" charset="-128"/>
                <a:ea typeface="メイリオ" panose="020B0604030504040204" pitchFamily="50" charset="-128"/>
              </a:rPr>
              <a:t>(4 x 4 </a:t>
            </a:r>
            <a:r>
              <a:rPr kumimoji="1" lang="ja-JP" altLang="en-US" sz="2400" dirty="0">
                <a:latin typeface="メイリオ" panose="020B0604030504040204" pitchFamily="50" charset="-128"/>
                <a:ea typeface="メイリオ" panose="020B0604030504040204" pitchFamily="50" charset="-128"/>
              </a:rPr>
              <a:t>次元</a:t>
            </a:r>
            <a:r>
              <a:rPr kumimoji="1" lang="en-US" altLang="ja-JP" sz="2400" dirty="0">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p:txBody>
      </p:sp>
      <p:sp>
        <p:nvSpPr>
          <p:cNvPr id="55" name="テキスト ボックス 54">
            <a:extLst>
              <a:ext uri="{FF2B5EF4-FFF2-40B4-BE49-F238E27FC236}">
                <a16:creationId xmlns:a16="http://schemas.microsoft.com/office/drawing/2014/main" id="{19150178-EB1F-7D7F-EE2B-A67FF6D5B99C}"/>
              </a:ext>
            </a:extLst>
          </p:cNvPr>
          <p:cNvSpPr txBox="1"/>
          <p:nvPr/>
        </p:nvSpPr>
        <p:spPr>
          <a:xfrm>
            <a:off x="130579" y="3063175"/>
            <a:ext cx="4447051" cy="400110"/>
          </a:xfrm>
          <a:prstGeom prst="rect">
            <a:avLst/>
          </a:prstGeom>
          <a:noFill/>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4</a:t>
            </a:r>
            <a:r>
              <a:rPr kumimoji="1" lang="ja-JP" altLang="en-US" sz="2000" dirty="0">
                <a:latin typeface="メイリオ" panose="020B0604030504040204" pitchFamily="50" charset="-128"/>
                <a:ea typeface="メイリオ" panose="020B0604030504040204" pitchFamily="50" charset="-128"/>
              </a:rPr>
              <a:t>次元空間上のデータの共分散を計算</a:t>
            </a:r>
          </a:p>
        </p:txBody>
      </p:sp>
      <p:sp>
        <p:nvSpPr>
          <p:cNvPr id="9" name="テキスト ボックス 8">
            <a:extLst>
              <a:ext uri="{FF2B5EF4-FFF2-40B4-BE49-F238E27FC236}">
                <a16:creationId xmlns:a16="http://schemas.microsoft.com/office/drawing/2014/main" id="{12F86093-9C4A-A1E8-C21D-186A0AA87B0B}"/>
              </a:ext>
            </a:extLst>
          </p:cNvPr>
          <p:cNvSpPr txBox="1"/>
          <p:nvPr/>
        </p:nvSpPr>
        <p:spPr>
          <a:xfrm>
            <a:off x="3669264" y="650391"/>
            <a:ext cx="6827100" cy="1631216"/>
          </a:xfrm>
          <a:prstGeom prst="rect">
            <a:avLst/>
          </a:prstGeom>
          <a:noFill/>
        </p:spPr>
        <p:txBody>
          <a:bodyPr wrap="square">
            <a:spAutoFit/>
          </a:bodyPr>
          <a:lstStyle/>
          <a:p>
            <a:r>
              <a:rPr lang="ja-JP" altLang="en-US" sz="2000" dirty="0"/>
              <a:t> 　　カスタード     生クリーム      カラメル      ゼラチン</a:t>
            </a:r>
          </a:p>
          <a:p>
            <a:r>
              <a:rPr lang="en-US" altLang="ja-JP" sz="2000" dirty="0"/>
              <a:t>PC1  0.962426            0.002043           -0.247556    -0.111569</a:t>
            </a:r>
          </a:p>
          <a:p>
            <a:r>
              <a:rPr lang="en-US" altLang="ja-JP" sz="2000" dirty="0"/>
              <a:t>PC2  0.159097           -0.010677            0.846990    -0.507131</a:t>
            </a:r>
          </a:p>
          <a:p>
            <a:r>
              <a:rPr lang="en-US" altLang="ja-JP" sz="2000" dirty="0"/>
              <a:t>PC3  0.220051            0.004670            0.470393      0.854568</a:t>
            </a:r>
          </a:p>
          <a:p>
            <a:r>
              <a:rPr lang="en-US" altLang="ja-JP" sz="2000" dirty="0"/>
              <a:t>PC4  0.001296           -0.999930           -0.007353      0.009179</a:t>
            </a:r>
            <a:endParaRPr lang="ja-JP" altLang="en-US" sz="2000" dirty="0"/>
          </a:p>
        </p:txBody>
      </p:sp>
    </p:spTree>
    <p:extLst>
      <p:ext uri="{BB962C8B-B14F-4D97-AF65-F5344CB8AC3E}">
        <p14:creationId xmlns:p14="http://schemas.microsoft.com/office/powerpoint/2010/main" val="11443757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FD7B3E8A-7C61-97E1-C361-A545DABDD659}"/>
              </a:ext>
            </a:extLst>
          </p:cNvPr>
          <p:cNvSpPr txBox="1"/>
          <p:nvPr/>
        </p:nvSpPr>
        <p:spPr>
          <a:xfrm>
            <a:off x="4362191" y="2844225"/>
            <a:ext cx="3467616"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主成分分析の数学</a:t>
            </a:r>
          </a:p>
        </p:txBody>
      </p:sp>
      <p:sp>
        <p:nvSpPr>
          <p:cNvPr id="3" name="テキスト ボックス 2">
            <a:extLst>
              <a:ext uri="{FF2B5EF4-FFF2-40B4-BE49-F238E27FC236}">
                <a16:creationId xmlns:a16="http://schemas.microsoft.com/office/drawing/2014/main" id="{E41A1200-C087-D0EA-CC4D-159541E4663F}"/>
              </a:ext>
            </a:extLst>
          </p:cNvPr>
          <p:cNvSpPr txBox="1"/>
          <p:nvPr/>
        </p:nvSpPr>
        <p:spPr>
          <a:xfrm>
            <a:off x="3355794" y="5794310"/>
            <a:ext cx="5480411" cy="830997"/>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hlinkClick r:id="rId2"/>
              </a:rPr>
              <a:t>https://aidemy.net/magazine/672/</a:t>
            </a:r>
            <a:endParaRPr kumimoji="1" lang="en-US" altLang="ja-JP"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776533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図 18">
            <a:extLst>
              <a:ext uri="{FF2B5EF4-FFF2-40B4-BE49-F238E27FC236}">
                <a16:creationId xmlns:a16="http://schemas.microsoft.com/office/drawing/2014/main" id="{5445367E-C05B-46AF-9FD2-96128EAE073D}"/>
              </a:ext>
            </a:extLst>
          </p:cNvPr>
          <p:cNvPicPr>
            <a:picLocks noChangeAspect="1"/>
          </p:cNvPicPr>
          <p:nvPr/>
        </p:nvPicPr>
        <p:blipFill>
          <a:blip r:embed="rId2"/>
          <a:stretch>
            <a:fillRect/>
          </a:stretch>
        </p:blipFill>
        <p:spPr>
          <a:xfrm>
            <a:off x="1732541" y="2537584"/>
            <a:ext cx="4048125" cy="3571875"/>
          </a:xfrm>
          <a:prstGeom prst="rect">
            <a:avLst/>
          </a:prstGeom>
        </p:spPr>
      </p:pic>
      <p:sp>
        <p:nvSpPr>
          <p:cNvPr id="2" name="テキスト ボックス 1">
            <a:extLst>
              <a:ext uri="{FF2B5EF4-FFF2-40B4-BE49-F238E27FC236}">
                <a16:creationId xmlns:a16="http://schemas.microsoft.com/office/drawing/2014/main" id="{F14071F3-BBC9-4763-8FD2-3E86DDC7A59E}"/>
              </a:ext>
            </a:extLst>
          </p:cNvPr>
          <p:cNvSpPr txBox="1"/>
          <p:nvPr/>
        </p:nvSpPr>
        <p:spPr>
          <a:xfrm>
            <a:off x="432346" y="250435"/>
            <a:ext cx="6288901" cy="523220"/>
          </a:xfrm>
          <a:prstGeom prst="rect">
            <a:avLst/>
          </a:prstGeom>
          <a:noFill/>
        </p:spPr>
        <p:txBody>
          <a:bodyPr wrap="none" rtlCol="0">
            <a:spAutoFit/>
          </a:bodyPr>
          <a:lstStyle/>
          <a:p>
            <a:pPr algn="l"/>
            <a:r>
              <a:rPr kumimoji="1" lang="ja-JP" altLang="en-US" sz="2800" b="1" dirty="0">
                <a:latin typeface="メイリオ" panose="020B0604030504040204" pitchFamily="50" charset="-128"/>
                <a:ea typeface="メイリオ" panose="020B0604030504040204" pitchFamily="50" charset="-128"/>
              </a:rPr>
              <a:t>射影した点の分散最大化を定式化する</a:t>
            </a:r>
          </a:p>
        </p:txBody>
      </p: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3F971BDF-B9BC-4770-8612-853EDF9550C1}"/>
                  </a:ext>
                </a:extLst>
              </p:cNvPr>
              <p:cNvSpPr txBox="1"/>
              <p:nvPr/>
            </p:nvSpPr>
            <p:spPr>
              <a:xfrm>
                <a:off x="3022991" y="4600520"/>
                <a:ext cx="389466" cy="27699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b="1" i="1">
                              <a:latin typeface="Cambria Math" panose="02040503050406030204" pitchFamily="18" charset="0"/>
                              <a:ea typeface="メイリオ" panose="020B0604030504040204" pitchFamily="50" charset="-128"/>
                            </a:rPr>
                          </m:ctrlPr>
                        </m:sSubPr>
                        <m:e>
                          <m:r>
                            <a:rPr kumimoji="1" lang="en-US" altLang="ja-JP" b="1" i="1">
                              <a:latin typeface="Cambria Math" panose="02040503050406030204" pitchFamily="18" charset="0"/>
                              <a:ea typeface="メイリオ" panose="020B0604030504040204" pitchFamily="50" charset="-128"/>
                            </a:rPr>
                            <m:t>𝒂</m:t>
                          </m:r>
                          <m:r>
                            <a:rPr kumimoji="1" lang="en-US" altLang="ja-JP" b="1" i="1">
                              <a:latin typeface="Cambria Math" panose="02040503050406030204" pitchFamily="18" charset="0"/>
                              <a:ea typeface="メイリオ" panose="020B0604030504040204" pitchFamily="50" charset="-128"/>
                            </a:rPr>
                            <m:t>′</m:t>
                          </m:r>
                        </m:e>
                        <m:sub>
                          <m:r>
                            <a:rPr kumimoji="1" lang="en-US" altLang="ja-JP" b="1" i="1">
                              <a:latin typeface="Cambria Math" panose="02040503050406030204" pitchFamily="18" charset="0"/>
                              <a:ea typeface="メイリオ" panose="020B0604030504040204" pitchFamily="50" charset="-128"/>
                            </a:rPr>
                            <m:t>𝟑</m:t>
                          </m:r>
                        </m:sub>
                      </m:sSub>
                    </m:oMath>
                  </m:oMathPara>
                </a14:m>
                <a:endParaRPr kumimoji="1" lang="ja-JP" altLang="en-US" b="1" dirty="0">
                  <a:latin typeface="メイリオ" panose="020B0604030504040204" pitchFamily="50" charset="-128"/>
                  <a:ea typeface="メイリオ" panose="020B0604030504040204" pitchFamily="50" charset="-128"/>
                </a:endParaRPr>
              </a:p>
            </p:txBody>
          </p:sp>
        </mc:Choice>
        <mc:Fallback xmlns="">
          <p:sp>
            <p:nvSpPr>
              <p:cNvPr id="20" name="テキスト ボックス 19">
                <a:extLst>
                  <a:ext uri="{FF2B5EF4-FFF2-40B4-BE49-F238E27FC236}">
                    <a16:creationId xmlns:a16="http://schemas.microsoft.com/office/drawing/2014/main" id="{3F971BDF-B9BC-4770-8612-853EDF9550C1}"/>
                  </a:ext>
                </a:extLst>
              </p:cNvPr>
              <p:cNvSpPr txBox="1">
                <a:spLocks noRot="1" noChangeAspect="1" noMove="1" noResize="1" noEditPoints="1" noAdjustHandles="1" noChangeArrowheads="1" noChangeShapeType="1" noTextEdit="1"/>
              </p:cNvSpPr>
              <p:nvPr/>
            </p:nvSpPr>
            <p:spPr>
              <a:xfrm>
                <a:off x="3022991" y="4600520"/>
                <a:ext cx="389466" cy="276999"/>
              </a:xfrm>
              <a:prstGeom prst="rect">
                <a:avLst/>
              </a:prstGeom>
              <a:blipFill>
                <a:blip r:embed="rId3"/>
                <a:stretch>
                  <a:fillRect l="-12500" t="-8889" r="-4688" b="-1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021467E7-8947-4611-9AFA-A7D5BFC62CBA}"/>
                  </a:ext>
                </a:extLst>
              </p:cNvPr>
              <p:cNvSpPr txBox="1"/>
              <p:nvPr/>
            </p:nvSpPr>
            <p:spPr>
              <a:xfrm>
                <a:off x="3687378" y="4422264"/>
                <a:ext cx="389466" cy="27699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b="1" i="1">
                              <a:latin typeface="Cambria Math" panose="02040503050406030204" pitchFamily="18" charset="0"/>
                              <a:ea typeface="メイリオ" panose="020B0604030504040204" pitchFamily="50" charset="-128"/>
                            </a:rPr>
                          </m:ctrlPr>
                        </m:sSubPr>
                        <m:e>
                          <m:r>
                            <a:rPr kumimoji="1" lang="en-US" altLang="ja-JP" b="1" i="1">
                              <a:latin typeface="Cambria Math" panose="02040503050406030204" pitchFamily="18" charset="0"/>
                              <a:ea typeface="メイリオ" panose="020B0604030504040204" pitchFamily="50" charset="-128"/>
                            </a:rPr>
                            <m:t>𝒂</m:t>
                          </m:r>
                          <m:r>
                            <a:rPr kumimoji="1" lang="en-US" altLang="ja-JP" b="1" i="1">
                              <a:latin typeface="Cambria Math" panose="02040503050406030204" pitchFamily="18" charset="0"/>
                              <a:ea typeface="メイリオ" panose="020B0604030504040204" pitchFamily="50" charset="-128"/>
                            </a:rPr>
                            <m:t>′</m:t>
                          </m:r>
                        </m:e>
                        <m:sub>
                          <m:r>
                            <a:rPr kumimoji="1" lang="en-US" altLang="ja-JP" b="1" i="1">
                              <a:latin typeface="Cambria Math" panose="02040503050406030204" pitchFamily="18" charset="0"/>
                              <a:ea typeface="メイリオ" panose="020B0604030504040204" pitchFamily="50" charset="-128"/>
                            </a:rPr>
                            <m:t>𝟐</m:t>
                          </m:r>
                        </m:sub>
                      </m:sSub>
                    </m:oMath>
                  </m:oMathPara>
                </a14:m>
                <a:endParaRPr kumimoji="1" lang="ja-JP" altLang="en-US" b="1" dirty="0">
                  <a:latin typeface="メイリオ" panose="020B0604030504040204" pitchFamily="50" charset="-128"/>
                  <a:ea typeface="メイリオ" panose="020B0604030504040204" pitchFamily="50" charset="-128"/>
                </a:endParaRPr>
              </a:p>
            </p:txBody>
          </p:sp>
        </mc:Choice>
        <mc:Fallback xmlns="">
          <p:sp>
            <p:nvSpPr>
              <p:cNvPr id="41" name="テキスト ボックス 40">
                <a:extLst>
                  <a:ext uri="{FF2B5EF4-FFF2-40B4-BE49-F238E27FC236}">
                    <a16:creationId xmlns:a16="http://schemas.microsoft.com/office/drawing/2014/main" id="{021467E7-8947-4611-9AFA-A7D5BFC62CBA}"/>
                  </a:ext>
                </a:extLst>
              </p:cNvPr>
              <p:cNvSpPr txBox="1">
                <a:spLocks noRot="1" noChangeAspect="1" noMove="1" noResize="1" noEditPoints="1" noAdjustHandles="1" noChangeArrowheads="1" noChangeShapeType="1" noTextEdit="1"/>
              </p:cNvSpPr>
              <p:nvPr/>
            </p:nvSpPr>
            <p:spPr>
              <a:xfrm>
                <a:off x="3687378" y="4422264"/>
                <a:ext cx="389466" cy="276999"/>
              </a:xfrm>
              <a:prstGeom prst="rect">
                <a:avLst/>
              </a:prstGeom>
              <a:blipFill>
                <a:blip r:embed="rId4"/>
                <a:stretch>
                  <a:fillRect l="-12500" t="-6522" r="-4688" b="-1087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D0868CAF-62D5-458A-AAF7-B73FF9CB189D}"/>
                  </a:ext>
                </a:extLst>
              </p:cNvPr>
              <p:cNvSpPr txBox="1"/>
              <p:nvPr/>
            </p:nvSpPr>
            <p:spPr>
              <a:xfrm>
                <a:off x="4424638" y="3386349"/>
                <a:ext cx="389466" cy="27699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b="1" i="1">
                              <a:latin typeface="Cambria Math" panose="02040503050406030204" pitchFamily="18" charset="0"/>
                              <a:ea typeface="メイリオ" panose="020B0604030504040204" pitchFamily="50" charset="-128"/>
                            </a:rPr>
                          </m:ctrlPr>
                        </m:sSubPr>
                        <m:e>
                          <m:r>
                            <a:rPr kumimoji="1" lang="en-US" altLang="ja-JP" b="1" i="1">
                              <a:latin typeface="Cambria Math" panose="02040503050406030204" pitchFamily="18" charset="0"/>
                              <a:ea typeface="メイリオ" panose="020B0604030504040204" pitchFamily="50" charset="-128"/>
                            </a:rPr>
                            <m:t>𝒂</m:t>
                          </m:r>
                          <m:r>
                            <a:rPr kumimoji="1" lang="en-US" altLang="ja-JP" b="1" i="1">
                              <a:latin typeface="Cambria Math" panose="02040503050406030204" pitchFamily="18" charset="0"/>
                              <a:ea typeface="メイリオ" panose="020B0604030504040204" pitchFamily="50" charset="-128"/>
                            </a:rPr>
                            <m:t>′</m:t>
                          </m:r>
                        </m:e>
                        <m:sub>
                          <m:r>
                            <a:rPr kumimoji="1" lang="en-US" altLang="ja-JP" b="1" i="1">
                              <a:latin typeface="Cambria Math" panose="02040503050406030204" pitchFamily="18" charset="0"/>
                              <a:ea typeface="メイリオ" panose="020B0604030504040204" pitchFamily="50" charset="-128"/>
                            </a:rPr>
                            <m:t>𝟏</m:t>
                          </m:r>
                        </m:sub>
                      </m:sSub>
                    </m:oMath>
                  </m:oMathPara>
                </a14:m>
                <a:endParaRPr kumimoji="1" lang="ja-JP" altLang="en-US" b="1" dirty="0">
                  <a:latin typeface="メイリオ" panose="020B0604030504040204" pitchFamily="50" charset="-128"/>
                  <a:ea typeface="メイリオ" panose="020B0604030504040204" pitchFamily="50" charset="-128"/>
                </a:endParaRPr>
              </a:p>
            </p:txBody>
          </p:sp>
        </mc:Choice>
        <mc:Fallback xmlns="">
          <p:sp>
            <p:nvSpPr>
              <p:cNvPr id="42" name="テキスト ボックス 41">
                <a:extLst>
                  <a:ext uri="{FF2B5EF4-FFF2-40B4-BE49-F238E27FC236}">
                    <a16:creationId xmlns:a16="http://schemas.microsoft.com/office/drawing/2014/main" id="{D0868CAF-62D5-458A-AAF7-B73FF9CB189D}"/>
                  </a:ext>
                </a:extLst>
              </p:cNvPr>
              <p:cNvSpPr txBox="1">
                <a:spLocks noRot="1" noChangeAspect="1" noMove="1" noResize="1" noEditPoints="1" noAdjustHandles="1" noChangeArrowheads="1" noChangeShapeType="1" noTextEdit="1"/>
              </p:cNvSpPr>
              <p:nvPr/>
            </p:nvSpPr>
            <p:spPr>
              <a:xfrm>
                <a:off x="4424638" y="3386349"/>
                <a:ext cx="389466" cy="276999"/>
              </a:xfrm>
              <a:prstGeom prst="rect">
                <a:avLst/>
              </a:prstGeom>
              <a:blipFill>
                <a:blip r:embed="rId5"/>
                <a:stretch>
                  <a:fillRect l="-12500" t="-8889" r="-4688" b="-13333"/>
                </a:stretch>
              </a:blipFill>
            </p:spPr>
            <p:txBody>
              <a:bodyPr/>
              <a:lstStyle/>
              <a:p>
                <a:r>
                  <a:rPr lang="ja-JP" altLang="en-US">
                    <a:noFill/>
                  </a:rPr>
                  <a:t> </a:t>
                </a:r>
              </a:p>
            </p:txBody>
          </p:sp>
        </mc:Fallback>
      </mc:AlternateContent>
      <p:sp>
        <p:nvSpPr>
          <p:cNvPr id="22" name="テキスト ボックス 21">
            <a:extLst>
              <a:ext uri="{FF2B5EF4-FFF2-40B4-BE49-F238E27FC236}">
                <a16:creationId xmlns:a16="http://schemas.microsoft.com/office/drawing/2014/main" id="{B048435E-6E81-4464-A950-389066EB90E3}"/>
              </a:ext>
            </a:extLst>
          </p:cNvPr>
          <p:cNvSpPr txBox="1"/>
          <p:nvPr/>
        </p:nvSpPr>
        <p:spPr>
          <a:xfrm rot="18905915">
            <a:off x="4450094" y="3603943"/>
            <a:ext cx="338554" cy="276999"/>
          </a:xfrm>
          <a:prstGeom prst="rect">
            <a:avLst/>
          </a:prstGeom>
          <a:noFill/>
        </p:spPr>
        <p:txBody>
          <a:bodyPr wrap="none" rtlCol="0">
            <a:spAutoFit/>
          </a:bodyPr>
          <a:lstStyle/>
          <a:p>
            <a:pPr algn="l"/>
            <a:r>
              <a:rPr kumimoji="1" lang="ja-JP" altLang="en-US" sz="1200" dirty="0">
                <a:latin typeface="メイリオ" panose="020B0604030504040204" pitchFamily="50" charset="-128"/>
                <a:ea typeface="メイリオ" panose="020B0604030504040204" pitchFamily="50" charset="-128"/>
              </a:rPr>
              <a:t>□</a:t>
            </a:r>
          </a:p>
        </p:txBody>
      </p:sp>
      <p:sp>
        <p:nvSpPr>
          <p:cNvPr id="43" name="テキスト ボックス 42">
            <a:extLst>
              <a:ext uri="{FF2B5EF4-FFF2-40B4-BE49-F238E27FC236}">
                <a16:creationId xmlns:a16="http://schemas.microsoft.com/office/drawing/2014/main" id="{31CE72F3-C2D8-47FB-8E12-7349F8B0DAC1}"/>
              </a:ext>
            </a:extLst>
          </p:cNvPr>
          <p:cNvSpPr txBox="1"/>
          <p:nvPr/>
        </p:nvSpPr>
        <p:spPr>
          <a:xfrm rot="18905915">
            <a:off x="3302813" y="4639858"/>
            <a:ext cx="338554" cy="276999"/>
          </a:xfrm>
          <a:prstGeom prst="rect">
            <a:avLst/>
          </a:prstGeom>
          <a:noFill/>
        </p:spPr>
        <p:txBody>
          <a:bodyPr wrap="none" rtlCol="0">
            <a:spAutoFit/>
          </a:bodyPr>
          <a:lstStyle/>
          <a:p>
            <a:pPr algn="l"/>
            <a:r>
              <a:rPr kumimoji="1" lang="ja-JP" altLang="en-US" sz="1200" dirty="0">
                <a:latin typeface="メイリオ" panose="020B0604030504040204" pitchFamily="50" charset="-128"/>
                <a:ea typeface="メイリオ" panose="020B0604030504040204" pitchFamily="50" charset="-128"/>
              </a:rPr>
              <a:t>□</a:t>
            </a:r>
          </a:p>
        </p:txBody>
      </p:sp>
      <p:sp>
        <p:nvSpPr>
          <p:cNvPr id="44" name="テキスト ボックス 43">
            <a:extLst>
              <a:ext uri="{FF2B5EF4-FFF2-40B4-BE49-F238E27FC236}">
                <a16:creationId xmlns:a16="http://schemas.microsoft.com/office/drawing/2014/main" id="{F221DD75-8C4D-47C9-A658-DB2D00C40EE0}"/>
              </a:ext>
            </a:extLst>
          </p:cNvPr>
          <p:cNvSpPr txBox="1"/>
          <p:nvPr/>
        </p:nvSpPr>
        <p:spPr>
          <a:xfrm rot="18905915">
            <a:off x="3577734" y="4244428"/>
            <a:ext cx="338554" cy="276999"/>
          </a:xfrm>
          <a:prstGeom prst="rect">
            <a:avLst/>
          </a:prstGeom>
          <a:noFill/>
        </p:spPr>
        <p:txBody>
          <a:bodyPr wrap="none" rtlCol="0">
            <a:spAutoFit/>
          </a:bodyPr>
          <a:lstStyle/>
          <a:p>
            <a:pPr algn="l"/>
            <a:r>
              <a:rPr kumimoji="1" lang="ja-JP" altLang="en-US" sz="1200" dirty="0">
                <a:latin typeface="メイリオ" panose="020B0604030504040204" pitchFamily="50" charset="-128"/>
                <a:ea typeface="メイリオ" panose="020B0604030504040204" pitchFamily="50" charset="-128"/>
              </a:rPr>
              <a:t>□</a:t>
            </a:r>
          </a:p>
        </p:txBody>
      </p:sp>
      <p:sp>
        <p:nvSpPr>
          <p:cNvPr id="27" name="テキスト ボックス 26">
            <a:extLst>
              <a:ext uri="{FF2B5EF4-FFF2-40B4-BE49-F238E27FC236}">
                <a16:creationId xmlns:a16="http://schemas.microsoft.com/office/drawing/2014/main" id="{84B43FC1-581B-4AFA-B11F-E8F602D22282}"/>
              </a:ext>
            </a:extLst>
          </p:cNvPr>
          <p:cNvSpPr txBox="1"/>
          <p:nvPr/>
        </p:nvSpPr>
        <p:spPr>
          <a:xfrm>
            <a:off x="3921104" y="3683037"/>
            <a:ext cx="338554" cy="276999"/>
          </a:xfrm>
          <a:prstGeom prst="rect">
            <a:avLst/>
          </a:prstGeom>
          <a:noFill/>
        </p:spPr>
        <p:txBody>
          <a:bodyPr wrap="none" rtlCol="0">
            <a:spAutoFit/>
          </a:bodyPr>
          <a:lstStyle/>
          <a:p>
            <a:pPr algn="l"/>
            <a:r>
              <a:rPr kumimoji="1" lang="ja-JP" altLang="en-US" sz="1200" dirty="0">
                <a:latin typeface="メイリオ" panose="020B0604030504040204" pitchFamily="50" charset="-128"/>
                <a:ea typeface="メイリオ" panose="020B0604030504040204" pitchFamily="50" charset="-128"/>
              </a:rPr>
              <a:t>→</a:t>
            </a:r>
          </a:p>
        </p:txBody>
      </p:sp>
      <p:sp>
        <p:nvSpPr>
          <p:cNvPr id="47" name="テキスト ボックス 46">
            <a:extLst>
              <a:ext uri="{FF2B5EF4-FFF2-40B4-BE49-F238E27FC236}">
                <a16:creationId xmlns:a16="http://schemas.microsoft.com/office/drawing/2014/main" id="{F905A385-61D0-4875-828C-E8A0E10E5C12}"/>
              </a:ext>
            </a:extLst>
          </p:cNvPr>
          <p:cNvSpPr txBox="1"/>
          <p:nvPr/>
        </p:nvSpPr>
        <p:spPr>
          <a:xfrm>
            <a:off x="2933845" y="3601647"/>
            <a:ext cx="338554" cy="276999"/>
          </a:xfrm>
          <a:prstGeom prst="rect">
            <a:avLst/>
          </a:prstGeom>
          <a:noFill/>
        </p:spPr>
        <p:txBody>
          <a:bodyPr wrap="none" rtlCol="0">
            <a:spAutoFit/>
          </a:bodyPr>
          <a:lstStyle/>
          <a:p>
            <a:pPr algn="l"/>
            <a:r>
              <a:rPr kumimoji="1" lang="ja-JP" altLang="en-US" sz="1200" dirty="0">
                <a:latin typeface="メイリオ" panose="020B0604030504040204" pitchFamily="50" charset="-128"/>
                <a:ea typeface="メイリオ" panose="020B0604030504040204" pitchFamily="50" charset="-128"/>
              </a:rPr>
              <a:t>→</a:t>
            </a:r>
          </a:p>
        </p:txBody>
      </p:sp>
      <p:sp>
        <p:nvSpPr>
          <p:cNvPr id="48" name="テキスト ボックス 47">
            <a:extLst>
              <a:ext uri="{FF2B5EF4-FFF2-40B4-BE49-F238E27FC236}">
                <a16:creationId xmlns:a16="http://schemas.microsoft.com/office/drawing/2014/main" id="{632FE1E2-3584-45DC-B609-C80FF7CAC448}"/>
              </a:ext>
            </a:extLst>
          </p:cNvPr>
          <p:cNvSpPr txBox="1"/>
          <p:nvPr/>
        </p:nvSpPr>
        <p:spPr>
          <a:xfrm>
            <a:off x="4714594" y="3787270"/>
            <a:ext cx="338554" cy="276999"/>
          </a:xfrm>
          <a:prstGeom prst="rect">
            <a:avLst/>
          </a:prstGeom>
          <a:noFill/>
        </p:spPr>
        <p:txBody>
          <a:bodyPr wrap="none" rtlCol="0">
            <a:spAutoFit/>
          </a:bodyPr>
          <a:lstStyle/>
          <a:p>
            <a:pPr algn="l"/>
            <a:r>
              <a:rPr kumimoji="1" lang="ja-JP" altLang="en-US" sz="1200" dirty="0">
                <a:latin typeface="メイリオ" panose="020B0604030504040204" pitchFamily="50" charset="-128"/>
                <a:ea typeface="メイリオ" panose="020B0604030504040204" pitchFamily="50" charset="-128"/>
              </a:rPr>
              <a:t>→</a:t>
            </a:r>
          </a:p>
        </p:txBody>
      </p:sp>
      <p:sp>
        <p:nvSpPr>
          <p:cNvPr id="50" name="テキスト ボックス 49">
            <a:extLst>
              <a:ext uri="{FF2B5EF4-FFF2-40B4-BE49-F238E27FC236}">
                <a16:creationId xmlns:a16="http://schemas.microsoft.com/office/drawing/2014/main" id="{02A03439-7528-404C-B71D-2F119ADADEF6}"/>
              </a:ext>
            </a:extLst>
          </p:cNvPr>
          <p:cNvSpPr txBox="1"/>
          <p:nvPr/>
        </p:nvSpPr>
        <p:spPr>
          <a:xfrm>
            <a:off x="3457662" y="4963359"/>
            <a:ext cx="338554" cy="276999"/>
          </a:xfrm>
          <a:prstGeom prst="rect">
            <a:avLst/>
          </a:prstGeom>
          <a:noFill/>
        </p:spPr>
        <p:txBody>
          <a:bodyPr wrap="none" rtlCol="0">
            <a:spAutoFit/>
          </a:bodyPr>
          <a:lstStyle/>
          <a:p>
            <a:pPr algn="l"/>
            <a:r>
              <a:rPr kumimoji="1" lang="ja-JP" altLang="en-US" sz="1200" dirty="0">
                <a:latin typeface="メイリオ" panose="020B0604030504040204" pitchFamily="50" charset="-128"/>
                <a:ea typeface="メイリオ" panose="020B0604030504040204" pitchFamily="50" charset="-128"/>
              </a:rPr>
              <a:t>→</a:t>
            </a:r>
          </a:p>
        </p:txBody>
      </p:sp>
      <p:sp>
        <p:nvSpPr>
          <p:cNvPr id="29" name="テキスト ボックス 28">
            <a:extLst>
              <a:ext uri="{FF2B5EF4-FFF2-40B4-BE49-F238E27FC236}">
                <a16:creationId xmlns:a16="http://schemas.microsoft.com/office/drawing/2014/main" id="{1D162084-9388-4EFE-A5EC-49478F2C5A0A}"/>
              </a:ext>
            </a:extLst>
          </p:cNvPr>
          <p:cNvSpPr txBox="1"/>
          <p:nvPr/>
        </p:nvSpPr>
        <p:spPr>
          <a:xfrm>
            <a:off x="2279277" y="1053484"/>
            <a:ext cx="295465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任意の直線上に射影</a:t>
            </a:r>
          </a:p>
        </p:txBody>
      </p:sp>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5740B244-6BA7-4510-AC70-F33CCD789398}"/>
                  </a:ext>
                </a:extLst>
              </p:cNvPr>
              <p:cNvSpPr txBox="1"/>
              <p:nvPr/>
            </p:nvSpPr>
            <p:spPr>
              <a:xfrm>
                <a:off x="2386450" y="1460573"/>
                <a:ext cx="3847528" cy="646331"/>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直線の向きを単位ベクトル：</a:t>
                </a:r>
                <a14:m>
                  <m:oMath xmlns:m="http://schemas.openxmlformats.org/officeDocument/2006/math">
                    <m:acc>
                      <m:accPr>
                        <m:chr m:val="⃗"/>
                        <m:ctrlPr>
                          <a:rPr kumimoji="1" lang="ja-JP" altLang="en-US" i="1">
                            <a:latin typeface="Cambria Math" panose="02040503050406030204" pitchFamily="18" charset="0"/>
                            <a:ea typeface="メイリオ" panose="020B0604030504040204" pitchFamily="50" charset="-128"/>
                          </a:rPr>
                        </m:ctrlPr>
                      </m:accPr>
                      <m:e>
                        <m:r>
                          <a:rPr kumimoji="1" lang="en-US" altLang="ja-JP" i="1">
                            <a:latin typeface="Cambria Math" panose="02040503050406030204" pitchFamily="18" charset="0"/>
                            <a:ea typeface="メイリオ" panose="020B0604030504040204" pitchFamily="50" charset="-128"/>
                          </a:rPr>
                          <m:t>𝑒</m:t>
                        </m:r>
                      </m:e>
                    </m:acc>
                    <m:r>
                      <a:rPr kumimoji="1" lang="en-US" altLang="ja-JP" i="1">
                        <a:latin typeface="Cambria Math" panose="02040503050406030204" pitchFamily="18" charset="0"/>
                        <a:ea typeface="メイリオ" panose="020B0604030504040204" pitchFamily="50" charset="-128"/>
                      </a:rPr>
                      <m:t>(</m:t>
                    </m:r>
                    <m:r>
                      <a:rPr kumimoji="1" lang="en-US" altLang="ja-JP" i="1">
                        <a:latin typeface="Cambria Math" panose="02040503050406030204" pitchFamily="18" charset="0"/>
                        <a:ea typeface="メイリオ" panose="020B0604030504040204" pitchFamily="50" charset="-128"/>
                      </a:rPr>
                      <m:t>𝑥</m:t>
                    </m:r>
                    <m:r>
                      <a:rPr kumimoji="1" lang="en-US" altLang="ja-JP" i="1">
                        <a:latin typeface="Cambria Math" panose="02040503050406030204" pitchFamily="18" charset="0"/>
                        <a:ea typeface="メイリオ" panose="020B0604030504040204" pitchFamily="50" charset="-128"/>
                      </a:rPr>
                      <m:t>,</m:t>
                    </m:r>
                    <m:r>
                      <a:rPr kumimoji="1" lang="en-US" altLang="ja-JP" i="1">
                        <a:latin typeface="Cambria Math" panose="02040503050406030204" pitchFamily="18" charset="0"/>
                        <a:ea typeface="メイリオ" panose="020B0604030504040204" pitchFamily="50" charset="-128"/>
                      </a:rPr>
                      <m:t>𝑦</m:t>
                    </m:r>
                    <m:r>
                      <a:rPr kumimoji="1" lang="en-US" altLang="ja-JP" i="1">
                        <a:latin typeface="Cambria Math" panose="02040503050406030204" pitchFamily="18" charset="0"/>
                        <a:ea typeface="メイリオ" panose="020B0604030504040204" pitchFamily="50" charset="-128"/>
                      </a:rPr>
                      <m:t>)</m:t>
                    </m:r>
                  </m:oMath>
                </a14:m>
                <a:endParaRPr kumimoji="1" lang="en-US" altLang="ja-JP" dirty="0">
                  <a:latin typeface="メイリオ" panose="020B0604030504040204" pitchFamily="50" charset="-128"/>
                  <a:ea typeface="メイリオ" panose="020B0604030504040204" pitchFamily="50" charset="-128"/>
                </a:endParaRPr>
              </a:p>
              <a:p>
                <a:pPr algn="l"/>
                <a:r>
                  <a:rPr kumimoji="1" lang="ja-JP" altLang="en-US" dirty="0">
                    <a:latin typeface="メイリオ" panose="020B0604030504040204" pitchFamily="50" charset="-128"/>
                    <a:ea typeface="メイリオ" panose="020B0604030504040204" pitchFamily="50" charset="-128"/>
                  </a:rPr>
                  <a:t>直線上に射影した点：</a:t>
                </a:r>
                <a:r>
                  <a:rPr kumimoji="1" lang="en-US" altLang="ja-JP" b="1" dirty="0">
                    <a:ea typeface="メイリオ" panose="020B0604030504040204" pitchFamily="50" charset="-128"/>
                  </a:rPr>
                  <a:t> </a:t>
                </a:r>
                <a14:m>
                  <m:oMath xmlns:m="http://schemas.openxmlformats.org/officeDocument/2006/math">
                    <m:sSub>
                      <m:sSubPr>
                        <m:ctrlPr>
                          <a:rPr kumimoji="1" lang="en-US" altLang="ja-JP" b="1" i="1">
                            <a:latin typeface="Cambria Math" panose="02040503050406030204" pitchFamily="18" charset="0"/>
                            <a:ea typeface="メイリオ" panose="020B0604030504040204" pitchFamily="50" charset="-128"/>
                          </a:rPr>
                        </m:ctrlPr>
                      </m:sSubPr>
                      <m:e>
                        <m:r>
                          <a:rPr kumimoji="1" lang="en-US" altLang="ja-JP" b="1" i="1">
                            <a:latin typeface="Cambria Math" panose="02040503050406030204" pitchFamily="18" charset="0"/>
                            <a:ea typeface="メイリオ" panose="020B0604030504040204" pitchFamily="50" charset="-128"/>
                          </a:rPr>
                          <m:t>𝒂</m:t>
                        </m:r>
                        <m:r>
                          <a:rPr kumimoji="1" lang="en-US" altLang="ja-JP" b="1" i="1">
                            <a:latin typeface="Cambria Math" panose="02040503050406030204" pitchFamily="18" charset="0"/>
                            <a:ea typeface="メイリオ" panose="020B0604030504040204" pitchFamily="50" charset="-128"/>
                          </a:rPr>
                          <m:t>′</m:t>
                        </m:r>
                      </m:e>
                      <m:sub>
                        <m:r>
                          <a:rPr kumimoji="1" lang="en-US" altLang="ja-JP" b="1" i="1">
                            <a:latin typeface="Cambria Math" panose="02040503050406030204" pitchFamily="18" charset="0"/>
                            <a:ea typeface="メイリオ" panose="020B0604030504040204" pitchFamily="50" charset="-128"/>
                          </a:rPr>
                          <m:t>𝟏</m:t>
                        </m:r>
                      </m:sub>
                    </m:sSub>
                    <m:r>
                      <a:rPr kumimoji="1" lang="en-US" altLang="ja-JP" b="1" i="1">
                        <a:latin typeface="Cambria Math" panose="02040503050406030204" pitchFamily="18" charset="0"/>
                        <a:ea typeface="メイリオ" panose="020B0604030504040204" pitchFamily="50" charset="-128"/>
                      </a:rPr>
                      <m:t>,</m:t>
                    </m:r>
                    <m:sSub>
                      <m:sSubPr>
                        <m:ctrlPr>
                          <a:rPr kumimoji="1" lang="en-US" altLang="ja-JP" b="1" i="1">
                            <a:latin typeface="Cambria Math" panose="02040503050406030204" pitchFamily="18" charset="0"/>
                            <a:ea typeface="メイリオ" panose="020B0604030504040204" pitchFamily="50" charset="-128"/>
                          </a:rPr>
                        </m:ctrlPr>
                      </m:sSubPr>
                      <m:e>
                        <m:r>
                          <a:rPr kumimoji="1" lang="en-US" altLang="ja-JP" b="1" i="1">
                            <a:latin typeface="Cambria Math" panose="02040503050406030204" pitchFamily="18" charset="0"/>
                            <a:ea typeface="メイリオ" panose="020B0604030504040204" pitchFamily="50" charset="-128"/>
                          </a:rPr>
                          <m:t>𝒂</m:t>
                        </m:r>
                        <m:r>
                          <a:rPr kumimoji="1" lang="en-US" altLang="ja-JP" b="1" i="1">
                            <a:latin typeface="Cambria Math" panose="02040503050406030204" pitchFamily="18" charset="0"/>
                            <a:ea typeface="メイリオ" panose="020B0604030504040204" pitchFamily="50" charset="-128"/>
                          </a:rPr>
                          <m:t>′</m:t>
                        </m:r>
                      </m:e>
                      <m:sub>
                        <m:r>
                          <a:rPr kumimoji="1" lang="en-US" altLang="ja-JP" b="1" i="1">
                            <a:latin typeface="Cambria Math" panose="02040503050406030204" pitchFamily="18" charset="0"/>
                            <a:ea typeface="メイリオ" panose="020B0604030504040204" pitchFamily="50" charset="-128"/>
                          </a:rPr>
                          <m:t>𝟐</m:t>
                        </m:r>
                      </m:sub>
                    </m:sSub>
                    <m:r>
                      <a:rPr kumimoji="1" lang="en-US" altLang="ja-JP" b="1" i="1">
                        <a:latin typeface="Cambria Math" panose="02040503050406030204" pitchFamily="18" charset="0"/>
                        <a:ea typeface="メイリオ" panose="020B0604030504040204" pitchFamily="50" charset="-128"/>
                      </a:rPr>
                      <m:t>,</m:t>
                    </m:r>
                    <m:sSub>
                      <m:sSubPr>
                        <m:ctrlPr>
                          <a:rPr kumimoji="1" lang="en-US" altLang="ja-JP" b="1" i="1">
                            <a:latin typeface="Cambria Math" panose="02040503050406030204" pitchFamily="18" charset="0"/>
                            <a:ea typeface="メイリオ" panose="020B0604030504040204" pitchFamily="50" charset="-128"/>
                          </a:rPr>
                        </m:ctrlPr>
                      </m:sSubPr>
                      <m:e>
                        <m:r>
                          <a:rPr kumimoji="1" lang="en-US" altLang="ja-JP" b="1" i="1">
                            <a:latin typeface="Cambria Math" panose="02040503050406030204" pitchFamily="18" charset="0"/>
                            <a:ea typeface="メイリオ" panose="020B0604030504040204" pitchFamily="50" charset="-128"/>
                          </a:rPr>
                          <m:t>𝒂</m:t>
                        </m:r>
                        <m:r>
                          <a:rPr kumimoji="1" lang="en-US" altLang="ja-JP" b="1" i="1">
                            <a:latin typeface="Cambria Math" panose="02040503050406030204" pitchFamily="18" charset="0"/>
                            <a:ea typeface="メイリオ" panose="020B0604030504040204" pitchFamily="50" charset="-128"/>
                          </a:rPr>
                          <m:t>′</m:t>
                        </m:r>
                      </m:e>
                      <m:sub>
                        <m:r>
                          <a:rPr kumimoji="1" lang="en-US" altLang="ja-JP" b="1" i="1">
                            <a:latin typeface="Cambria Math" panose="02040503050406030204" pitchFamily="18" charset="0"/>
                            <a:ea typeface="メイリオ" panose="020B0604030504040204" pitchFamily="50" charset="-128"/>
                          </a:rPr>
                          <m:t>𝟑</m:t>
                        </m:r>
                      </m:sub>
                    </m:sSub>
                  </m:oMath>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30" name="テキスト ボックス 29">
                <a:extLst>
                  <a:ext uri="{FF2B5EF4-FFF2-40B4-BE49-F238E27FC236}">
                    <a16:creationId xmlns:a16="http://schemas.microsoft.com/office/drawing/2014/main" id="{5740B244-6BA7-4510-AC70-F33CCD789398}"/>
                  </a:ext>
                </a:extLst>
              </p:cNvPr>
              <p:cNvSpPr txBox="1">
                <a:spLocks noRot="1" noChangeAspect="1" noMove="1" noResize="1" noEditPoints="1" noAdjustHandles="1" noChangeArrowheads="1" noChangeShapeType="1" noTextEdit="1"/>
              </p:cNvSpPr>
              <p:nvPr/>
            </p:nvSpPr>
            <p:spPr>
              <a:xfrm>
                <a:off x="2386450" y="1460573"/>
                <a:ext cx="3847528" cy="646331"/>
              </a:xfrm>
              <a:prstGeom prst="rect">
                <a:avLst/>
              </a:prstGeom>
              <a:blipFill>
                <a:blip r:embed="rId6"/>
                <a:stretch>
                  <a:fillRect l="-1266" t="-15094" b="-1603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F37E740D-15F3-4A5C-928F-059A90D2464A}"/>
                  </a:ext>
                </a:extLst>
              </p:cNvPr>
              <p:cNvSpPr txBox="1"/>
              <p:nvPr/>
            </p:nvSpPr>
            <p:spPr>
              <a:xfrm>
                <a:off x="6576597" y="1404521"/>
                <a:ext cx="4035287" cy="709938"/>
              </a:xfrm>
              <a:prstGeom prst="rect">
                <a:avLst/>
              </a:prstGeom>
              <a:noFill/>
            </p:spPr>
            <p:txBody>
              <a:bodyPr wrap="square" rtlCol="0">
                <a:spAutoFit/>
              </a:bodyPr>
              <a:lstStyle/>
              <a:p>
                <a:pPr algn="l"/>
                <a:r>
                  <a:rPr kumimoji="1" lang="ja-JP" altLang="en-US" sz="2000" dirty="0">
                    <a:latin typeface="メイリオ" panose="020B0604030504040204" pitchFamily="50" charset="-128"/>
                    <a:ea typeface="メイリオ" panose="020B0604030504040204" pitchFamily="50" charset="-128"/>
                  </a:rPr>
                  <a:t>射影した点の分散が最大になる</a:t>
                </a:r>
                <a14:m>
                  <m:oMath xmlns:m="http://schemas.openxmlformats.org/officeDocument/2006/math">
                    <m:acc>
                      <m:accPr>
                        <m:chr m:val="⃗"/>
                        <m:ctrlPr>
                          <a:rPr kumimoji="1" lang="ja-JP" altLang="en-US" sz="2000" i="1">
                            <a:latin typeface="Cambria Math" panose="02040503050406030204" pitchFamily="18" charset="0"/>
                            <a:ea typeface="メイリオ" panose="020B0604030504040204" pitchFamily="50" charset="-128"/>
                          </a:rPr>
                        </m:ctrlPr>
                      </m:accPr>
                      <m:e>
                        <m:r>
                          <a:rPr kumimoji="1" lang="en-US" altLang="ja-JP" sz="2000" i="1">
                            <a:latin typeface="Cambria Math" panose="02040503050406030204" pitchFamily="18" charset="0"/>
                            <a:ea typeface="メイリオ" panose="020B0604030504040204" pitchFamily="50" charset="-128"/>
                          </a:rPr>
                          <m:t>𝑒</m:t>
                        </m:r>
                      </m:e>
                    </m:acc>
                    <m:r>
                      <a:rPr kumimoji="1" lang="en-US" altLang="ja-JP" sz="2000" i="1">
                        <a:latin typeface="Cambria Math" panose="02040503050406030204" pitchFamily="18" charset="0"/>
                        <a:ea typeface="メイリオ" panose="020B0604030504040204" pitchFamily="50" charset="-128"/>
                      </a:rPr>
                      <m:t> (</m:t>
                    </m:r>
                    <m:r>
                      <a:rPr kumimoji="1" lang="en-US" altLang="ja-JP" sz="2000" i="1">
                        <a:latin typeface="Cambria Math" panose="02040503050406030204" pitchFamily="18" charset="0"/>
                        <a:ea typeface="メイリオ" panose="020B0604030504040204" pitchFamily="50" charset="-128"/>
                      </a:rPr>
                      <m:t>𝑥</m:t>
                    </m:r>
                    <m:r>
                      <a:rPr kumimoji="1" lang="en-US" altLang="ja-JP" sz="2000" i="1">
                        <a:latin typeface="Cambria Math" panose="02040503050406030204" pitchFamily="18" charset="0"/>
                        <a:ea typeface="メイリオ" panose="020B0604030504040204" pitchFamily="50" charset="-128"/>
                      </a:rPr>
                      <m:t>,</m:t>
                    </m:r>
                    <m:r>
                      <a:rPr kumimoji="1" lang="en-US" altLang="ja-JP" sz="2000" i="1">
                        <a:latin typeface="Cambria Math" panose="02040503050406030204" pitchFamily="18" charset="0"/>
                        <a:ea typeface="メイリオ" panose="020B0604030504040204" pitchFamily="50" charset="-128"/>
                      </a:rPr>
                      <m:t>𝑦</m:t>
                    </m:r>
                    <m:r>
                      <a:rPr kumimoji="1" lang="en-US" altLang="ja-JP" sz="2000" i="1">
                        <a:latin typeface="Cambria Math" panose="02040503050406030204" pitchFamily="18" charset="0"/>
                        <a:ea typeface="メイリオ" panose="020B0604030504040204" pitchFamily="50" charset="-128"/>
                      </a:rPr>
                      <m:t>)</m:t>
                    </m:r>
                    <m:r>
                      <a:rPr kumimoji="1" lang="en-US" altLang="ja-JP" sz="2000" i="1">
                        <a:latin typeface="Cambria Math" panose="02040503050406030204" pitchFamily="18" charset="0"/>
                        <a:ea typeface="メイリオ" panose="020B0604030504040204" pitchFamily="50" charset="-128"/>
                      </a:rPr>
                      <m:t>：</m:t>
                    </m:r>
                    <m:r>
                      <a:rPr kumimoji="1" lang="ja-JP" altLang="en-US" sz="2000" i="1">
                        <a:latin typeface="Cambria Math" panose="02040503050406030204" pitchFamily="18" charset="0"/>
                        <a:ea typeface="メイリオ" panose="020B0604030504040204" pitchFamily="50" charset="-128"/>
                      </a:rPr>
                      <m:t>主成分</m:t>
                    </m:r>
                  </m:oMath>
                </a14:m>
                <a:r>
                  <a:rPr kumimoji="1" lang="ja-JP" altLang="en-US" sz="2000" dirty="0">
                    <a:latin typeface="メイリオ" panose="020B0604030504040204" pitchFamily="50" charset="-128"/>
                    <a:ea typeface="メイリオ" panose="020B0604030504040204" pitchFamily="50" charset="-128"/>
                  </a:rPr>
                  <a:t>ベクトルを求める</a:t>
                </a:r>
              </a:p>
            </p:txBody>
          </p:sp>
        </mc:Choice>
        <mc:Fallback xmlns="">
          <p:sp>
            <p:nvSpPr>
              <p:cNvPr id="31" name="テキスト ボックス 30">
                <a:extLst>
                  <a:ext uri="{FF2B5EF4-FFF2-40B4-BE49-F238E27FC236}">
                    <a16:creationId xmlns:a16="http://schemas.microsoft.com/office/drawing/2014/main" id="{F37E740D-15F3-4A5C-928F-059A90D2464A}"/>
                  </a:ext>
                </a:extLst>
              </p:cNvPr>
              <p:cNvSpPr txBox="1">
                <a:spLocks noRot="1" noChangeAspect="1" noMove="1" noResize="1" noEditPoints="1" noAdjustHandles="1" noChangeArrowheads="1" noChangeShapeType="1" noTextEdit="1"/>
              </p:cNvSpPr>
              <p:nvPr/>
            </p:nvSpPr>
            <p:spPr>
              <a:xfrm>
                <a:off x="6576597" y="1404521"/>
                <a:ext cx="4035287" cy="709938"/>
              </a:xfrm>
              <a:prstGeom prst="rect">
                <a:avLst/>
              </a:prstGeom>
              <a:blipFill>
                <a:blip r:embed="rId7"/>
                <a:stretch>
                  <a:fillRect l="-1662" t="-5128" r="-1360" b="-1453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3274C3AD-A5C9-467A-B305-23ACD09655F2}"/>
                  </a:ext>
                </a:extLst>
              </p:cNvPr>
              <p:cNvSpPr txBox="1"/>
              <p:nvPr/>
            </p:nvSpPr>
            <p:spPr>
              <a:xfrm>
                <a:off x="6722915" y="2308715"/>
                <a:ext cx="2632452" cy="71474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000" i="1">
                          <a:latin typeface="Cambria Math" panose="02040503050406030204" pitchFamily="18" charset="0"/>
                          <a:ea typeface="メイリオ" panose="020B0604030504040204" pitchFamily="50" charset="-128"/>
                        </a:rPr>
                        <m:t>𝑉𝑎𝑟</m:t>
                      </m:r>
                      <m:r>
                        <a:rPr kumimoji="1" lang="en-US" altLang="ja-JP" sz="2000" i="1">
                          <a:latin typeface="Cambria Math" panose="02040503050406030204" pitchFamily="18" charset="0"/>
                          <a:ea typeface="メイリオ" panose="020B0604030504040204" pitchFamily="50" charset="-128"/>
                        </a:rPr>
                        <m:t>= </m:t>
                      </m:r>
                      <m:f>
                        <m:fPr>
                          <m:ctrlPr>
                            <a:rPr kumimoji="1" lang="en-US" altLang="ja-JP" sz="2000" i="1">
                              <a:latin typeface="Cambria Math" panose="02040503050406030204" pitchFamily="18" charset="0"/>
                              <a:ea typeface="メイリオ" panose="020B0604030504040204" pitchFamily="50" charset="-128"/>
                            </a:rPr>
                          </m:ctrlPr>
                        </m:fPr>
                        <m:num>
                          <m:sSubSup>
                            <m:sSubSupPr>
                              <m:ctrlPr>
                                <a:rPr kumimoji="1" lang="en-US" altLang="ja-JP" sz="2000" i="1">
                                  <a:latin typeface="Cambria Math" panose="02040503050406030204" pitchFamily="18" charset="0"/>
                                  <a:ea typeface="メイリオ" panose="020B0604030504040204" pitchFamily="50" charset="-128"/>
                                </a:rPr>
                              </m:ctrlPr>
                            </m:sSubSupPr>
                            <m:e>
                              <m:r>
                                <a:rPr kumimoji="1" lang="en-US" altLang="ja-JP" sz="2000" i="1">
                                  <a:latin typeface="Cambria Math" panose="02040503050406030204" pitchFamily="18" charset="0"/>
                                  <a:ea typeface="メイリオ" panose="020B0604030504040204" pitchFamily="50" charset="-128"/>
                                </a:rPr>
                                <m:t>𝑎</m:t>
                              </m:r>
                              <m:r>
                                <a:rPr kumimoji="1" lang="en-US" altLang="ja-JP" sz="2000" i="1">
                                  <a:latin typeface="Cambria Math" panose="02040503050406030204" pitchFamily="18" charset="0"/>
                                  <a:ea typeface="メイリオ" panose="020B0604030504040204" pitchFamily="50" charset="-128"/>
                                </a:rPr>
                                <m:t>′</m:t>
                              </m:r>
                            </m:e>
                            <m:sub>
                              <m:r>
                                <a:rPr kumimoji="1" lang="en-US" altLang="ja-JP" sz="2000" i="1">
                                  <a:latin typeface="Cambria Math" panose="02040503050406030204" pitchFamily="18" charset="0"/>
                                  <a:ea typeface="メイリオ" panose="020B0604030504040204" pitchFamily="50" charset="-128"/>
                                </a:rPr>
                                <m:t>1</m:t>
                              </m:r>
                            </m:sub>
                            <m:sup>
                              <m:r>
                                <a:rPr kumimoji="1" lang="en-US" altLang="ja-JP" sz="2000" i="1">
                                  <a:latin typeface="Cambria Math" panose="02040503050406030204" pitchFamily="18" charset="0"/>
                                  <a:ea typeface="メイリオ" panose="020B0604030504040204" pitchFamily="50" charset="-128"/>
                                </a:rPr>
                                <m:t>2</m:t>
                              </m:r>
                            </m:sup>
                          </m:sSubSup>
                          <m:r>
                            <a:rPr kumimoji="1" lang="en-US" altLang="ja-JP" sz="2000" i="1">
                              <a:latin typeface="Cambria Math" panose="02040503050406030204" pitchFamily="18" charset="0"/>
                              <a:ea typeface="メイリオ" panose="020B0604030504040204" pitchFamily="50" charset="-128"/>
                            </a:rPr>
                            <m:t>+</m:t>
                          </m:r>
                          <m:sSubSup>
                            <m:sSubSupPr>
                              <m:ctrlPr>
                                <a:rPr kumimoji="1" lang="en-US" altLang="ja-JP" sz="2000" i="1">
                                  <a:latin typeface="Cambria Math" panose="02040503050406030204" pitchFamily="18" charset="0"/>
                                  <a:ea typeface="メイリオ" panose="020B0604030504040204" pitchFamily="50" charset="-128"/>
                                </a:rPr>
                              </m:ctrlPr>
                            </m:sSubSupPr>
                            <m:e>
                              <m:r>
                                <a:rPr kumimoji="1" lang="en-US" altLang="ja-JP" sz="2000" i="1">
                                  <a:latin typeface="Cambria Math" panose="02040503050406030204" pitchFamily="18" charset="0"/>
                                  <a:ea typeface="メイリオ" panose="020B0604030504040204" pitchFamily="50" charset="-128"/>
                                </a:rPr>
                                <m:t>𝑎</m:t>
                              </m:r>
                              <m:r>
                                <a:rPr kumimoji="1" lang="en-US" altLang="ja-JP" sz="2000" i="1">
                                  <a:latin typeface="Cambria Math" panose="02040503050406030204" pitchFamily="18" charset="0"/>
                                  <a:ea typeface="メイリオ" panose="020B0604030504040204" pitchFamily="50" charset="-128"/>
                                </a:rPr>
                                <m:t>′</m:t>
                              </m:r>
                            </m:e>
                            <m:sub>
                              <m:r>
                                <a:rPr kumimoji="1" lang="en-US" altLang="ja-JP" sz="2000" i="1">
                                  <a:latin typeface="Cambria Math" panose="02040503050406030204" pitchFamily="18" charset="0"/>
                                  <a:ea typeface="メイリオ" panose="020B0604030504040204" pitchFamily="50" charset="-128"/>
                                </a:rPr>
                                <m:t>2</m:t>
                              </m:r>
                            </m:sub>
                            <m:sup>
                              <m:r>
                                <a:rPr kumimoji="1" lang="en-US" altLang="ja-JP" sz="2000" i="1">
                                  <a:latin typeface="Cambria Math" panose="02040503050406030204" pitchFamily="18" charset="0"/>
                                  <a:ea typeface="メイリオ" panose="020B0604030504040204" pitchFamily="50" charset="-128"/>
                                </a:rPr>
                                <m:t>2</m:t>
                              </m:r>
                            </m:sup>
                          </m:sSubSup>
                          <m:sSubSup>
                            <m:sSubSupPr>
                              <m:ctrlPr>
                                <a:rPr kumimoji="1" lang="en-US" altLang="ja-JP" sz="2000" i="1">
                                  <a:latin typeface="Cambria Math" panose="02040503050406030204" pitchFamily="18" charset="0"/>
                                  <a:ea typeface="メイリオ" panose="020B0604030504040204" pitchFamily="50" charset="-128"/>
                                </a:rPr>
                              </m:ctrlPr>
                            </m:sSubSupPr>
                            <m:e>
                              <m:r>
                                <a:rPr kumimoji="1" lang="en-US" altLang="ja-JP" sz="2000" i="1">
                                  <a:latin typeface="Cambria Math" panose="02040503050406030204" pitchFamily="18" charset="0"/>
                                  <a:ea typeface="メイリオ" panose="020B0604030504040204" pitchFamily="50" charset="-128"/>
                                </a:rPr>
                                <m:t>+</m:t>
                              </m:r>
                              <m:r>
                                <a:rPr kumimoji="1" lang="en-US" altLang="ja-JP" sz="2000" i="1">
                                  <a:latin typeface="Cambria Math" panose="02040503050406030204" pitchFamily="18" charset="0"/>
                                  <a:ea typeface="メイリオ" panose="020B0604030504040204" pitchFamily="50" charset="-128"/>
                                </a:rPr>
                                <m:t>𝑎</m:t>
                              </m:r>
                              <m:r>
                                <a:rPr kumimoji="1" lang="en-US" altLang="ja-JP" sz="2000" i="1">
                                  <a:latin typeface="Cambria Math" panose="02040503050406030204" pitchFamily="18" charset="0"/>
                                  <a:ea typeface="メイリオ" panose="020B0604030504040204" pitchFamily="50" charset="-128"/>
                                </a:rPr>
                                <m:t>′</m:t>
                              </m:r>
                            </m:e>
                            <m:sub>
                              <m:r>
                                <a:rPr kumimoji="1" lang="en-US" altLang="ja-JP" sz="2000" i="1">
                                  <a:latin typeface="Cambria Math" panose="02040503050406030204" pitchFamily="18" charset="0"/>
                                  <a:ea typeface="メイリオ" panose="020B0604030504040204" pitchFamily="50" charset="-128"/>
                                </a:rPr>
                                <m:t>3</m:t>
                              </m:r>
                            </m:sub>
                            <m:sup>
                              <m:r>
                                <a:rPr kumimoji="1" lang="en-US" altLang="ja-JP" sz="2000" i="1">
                                  <a:latin typeface="Cambria Math" panose="02040503050406030204" pitchFamily="18" charset="0"/>
                                  <a:ea typeface="メイリオ" panose="020B0604030504040204" pitchFamily="50" charset="-128"/>
                                </a:rPr>
                                <m:t>2</m:t>
                              </m:r>
                            </m:sup>
                          </m:sSubSup>
                        </m:num>
                        <m:den>
                          <m:r>
                            <a:rPr kumimoji="1" lang="en-US" altLang="ja-JP" sz="2000" i="1">
                              <a:latin typeface="Cambria Math" panose="02040503050406030204" pitchFamily="18" charset="0"/>
                              <a:ea typeface="メイリオ" panose="020B0604030504040204" pitchFamily="50" charset="-128"/>
                            </a:rPr>
                            <m:t>3</m:t>
                          </m:r>
                        </m:den>
                      </m:f>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36" name="テキスト ボックス 35">
                <a:extLst>
                  <a:ext uri="{FF2B5EF4-FFF2-40B4-BE49-F238E27FC236}">
                    <a16:creationId xmlns:a16="http://schemas.microsoft.com/office/drawing/2014/main" id="{3274C3AD-A5C9-467A-B305-23ACD09655F2}"/>
                  </a:ext>
                </a:extLst>
              </p:cNvPr>
              <p:cNvSpPr txBox="1">
                <a:spLocks noRot="1" noChangeAspect="1" noMove="1" noResize="1" noEditPoints="1" noAdjustHandles="1" noChangeArrowheads="1" noChangeShapeType="1" noTextEdit="1"/>
              </p:cNvSpPr>
              <p:nvPr/>
            </p:nvSpPr>
            <p:spPr>
              <a:xfrm>
                <a:off x="6722915" y="2308715"/>
                <a:ext cx="2632452" cy="71474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0E03DFF0-B5E8-4A5B-93B8-162CB078E75A}"/>
                  </a:ext>
                </a:extLst>
              </p:cNvPr>
              <p:cNvSpPr txBox="1"/>
              <p:nvPr/>
            </p:nvSpPr>
            <p:spPr>
              <a:xfrm>
                <a:off x="7224591" y="3211021"/>
                <a:ext cx="463588" cy="400110"/>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000" i="1">
                          <a:latin typeface="Cambria Math" panose="02040503050406030204" pitchFamily="18" charset="0"/>
                          <a:ea typeface="メイリオ" panose="020B0604030504040204" pitchFamily="50" charset="-128"/>
                        </a:rPr>
                        <m:t>=</m:t>
                      </m:r>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37" name="テキスト ボックス 36">
                <a:extLst>
                  <a:ext uri="{FF2B5EF4-FFF2-40B4-BE49-F238E27FC236}">
                    <a16:creationId xmlns:a16="http://schemas.microsoft.com/office/drawing/2014/main" id="{0E03DFF0-B5E8-4A5B-93B8-162CB078E75A}"/>
                  </a:ext>
                </a:extLst>
              </p:cNvPr>
              <p:cNvSpPr txBox="1">
                <a:spLocks noRot="1" noChangeAspect="1" noMove="1" noResize="1" noEditPoints="1" noAdjustHandles="1" noChangeArrowheads="1" noChangeShapeType="1" noTextEdit="1"/>
              </p:cNvSpPr>
              <p:nvPr/>
            </p:nvSpPr>
            <p:spPr>
              <a:xfrm>
                <a:off x="7224591" y="3211021"/>
                <a:ext cx="463588" cy="400110"/>
              </a:xfrm>
              <a:prstGeom prst="rect">
                <a:avLst/>
              </a:prstGeom>
              <a:blipFill>
                <a:blip r:embed="rId9"/>
                <a:stretch>
                  <a:fillRect/>
                </a:stretch>
              </a:blipFill>
            </p:spPr>
            <p:txBody>
              <a:bodyPr/>
              <a:lstStyle/>
              <a:p>
                <a:r>
                  <a:rPr lang="ja-JP" altLang="en-US">
                    <a:noFill/>
                  </a:rPr>
                  <a:t> </a:t>
                </a:r>
              </a:p>
            </p:txBody>
          </p:sp>
        </mc:Fallback>
      </mc:AlternateContent>
      <p:sp>
        <p:nvSpPr>
          <p:cNvPr id="38" name="テキスト ボックス 37">
            <a:extLst>
              <a:ext uri="{FF2B5EF4-FFF2-40B4-BE49-F238E27FC236}">
                <a16:creationId xmlns:a16="http://schemas.microsoft.com/office/drawing/2014/main" id="{91FE2C15-D24F-4645-A5CF-38B1A1E52CC9}"/>
              </a:ext>
            </a:extLst>
          </p:cNvPr>
          <p:cNvSpPr txBox="1"/>
          <p:nvPr/>
        </p:nvSpPr>
        <p:spPr>
          <a:xfrm>
            <a:off x="9236231" y="2563208"/>
            <a:ext cx="1338828" cy="338554"/>
          </a:xfrm>
          <a:prstGeom prst="rect">
            <a:avLst/>
          </a:prstGeom>
          <a:noFill/>
        </p:spPr>
        <p:txBody>
          <a:bodyPr wrap="none" rtlCol="0">
            <a:spAutoFit/>
          </a:bodyPr>
          <a:lstStyle/>
          <a:p>
            <a:pPr algn="l"/>
            <a:r>
              <a:rPr kumimoji="1" lang="ja-JP" altLang="en-US" sz="1600" dirty="0">
                <a:latin typeface="メイリオ" panose="020B0604030504040204" pitchFamily="50" charset="-128"/>
                <a:ea typeface="メイリオ" panose="020B0604030504040204" pitchFamily="50" charset="-128"/>
              </a:rPr>
              <a:t>平均</a:t>
            </a:r>
            <a:r>
              <a:rPr kumimoji="1" lang="en-US" altLang="ja-JP" sz="1600" dirty="0">
                <a:latin typeface="メイリオ" panose="020B0604030504040204" pitchFamily="50" charset="-128"/>
                <a:ea typeface="メイリオ" panose="020B0604030504040204" pitchFamily="50" charset="-128"/>
              </a:rPr>
              <a:t>0</a:t>
            </a:r>
            <a:r>
              <a:rPr kumimoji="1" lang="ja-JP" altLang="en-US" sz="1600" dirty="0">
                <a:latin typeface="メイリオ" panose="020B0604030504040204" pitchFamily="50" charset="-128"/>
                <a:ea typeface="メイリオ" panose="020B0604030504040204" pitchFamily="50" charset="-128"/>
              </a:rPr>
              <a:t>なので</a:t>
            </a:r>
          </a:p>
        </p:txBody>
      </p:sp>
      <p:pic>
        <p:nvPicPr>
          <p:cNvPr id="53" name="図 52">
            <a:extLst>
              <a:ext uri="{FF2B5EF4-FFF2-40B4-BE49-F238E27FC236}">
                <a16:creationId xmlns:a16="http://schemas.microsoft.com/office/drawing/2014/main" id="{E8D14154-3A58-496E-99E4-28A706752E57}"/>
              </a:ext>
            </a:extLst>
          </p:cNvPr>
          <p:cNvPicPr>
            <a:picLocks noChangeAspect="1"/>
          </p:cNvPicPr>
          <p:nvPr/>
        </p:nvPicPr>
        <p:blipFill>
          <a:blip r:embed="rId10"/>
          <a:stretch>
            <a:fillRect/>
          </a:stretch>
        </p:blipFill>
        <p:spPr>
          <a:xfrm>
            <a:off x="7693794" y="3023461"/>
            <a:ext cx="2868937" cy="700292"/>
          </a:xfrm>
          <a:prstGeom prst="rect">
            <a:avLst/>
          </a:prstGeom>
        </p:spPr>
      </p:pic>
      <p:cxnSp>
        <p:nvCxnSpPr>
          <p:cNvPr id="59" name="直線コネクタ 58">
            <a:extLst>
              <a:ext uri="{FF2B5EF4-FFF2-40B4-BE49-F238E27FC236}">
                <a16:creationId xmlns:a16="http://schemas.microsoft.com/office/drawing/2014/main" id="{F5914C58-B19F-4DA4-A4A1-3A0A729BAAED}"/>
              </a:ext>
            </a:extLst>
          </p:cNvPr>
          <p:cNvCxnSpPr/>
          <p:nvPr/>
        </p:nvCxnSpPr>
        <p:spPr>
          <a:xfrm>
            <a:off x="4187687" y="4064268"/>
            <a:ext cx="0" cy="318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83836AA0-F294-4329-B426-A88CAB61B44E}"/>
              </a:ext>
            </a:extLst>
          </p:cNvPr>
          <p:cNvCxnSpPr>
            <a:cxnSpLocks/>
          </p:cNvCxnSpPr>
          <p:nvPr/>
        </p:nvCxnSpPr>
        <p:spPr>
          <a:xfrm flipH="1">
            <a:off x="3796217" y="4018833"/>
            <a:ext cx="39147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4" name="テキスト ボックス 63">
                <a:extLst>
                  <a:ext uri="{FF2B5EF4-FFF2-40B4-BE49-F238E27FC236}">
                    <a16:creationId xmlns:a16="http://schemas.microsoft.com/office/drawing/2014/main" id="{57D71CBF-A089-49C6-80B2-39376E0182ED}"/>
                  </a:ext>
                </a:extLst>
              </p:cNvPr>
              <p:cNvSpPr txBox="1"/>
              <p:nvPr/>
            </p:nvSpPr>
            <p:spPr>
              <a:xfrm>
                <a:off x="4090382" y="4293423"/>
                <a:ext cx="276999"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i="1">
                          <a:latin typeface="Cambria Math" panose="02040503050406030204" pitchFamily="18" charset="0"/>
                          <a:ea typeface="メイリオ" panose="020B0604030504040204" pitchFamily="50" charset="-128"/>
                        </a:rPr>
                        <m:t>𝑥</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64" name="テキスト ボックス 63">
                <a:extLst>
                  <a:ext uri="{FF2B5EF4-FFF2-40B4-BE49-F238E27FC236}">
                    <a16:creationId xmlns:a16="http://schemas.microsoft.com/office/drawing/2014/main" id="{57D71CBF-A089-49C6-80B2-39376E0182ED}"/>
                  </a:ext>
                </a:extLst>
              </p:cNvPr>
              <p:cNvSpPr txBox="1">
                <a:spLocks noRot="1" noChangeAspect="1" noMove="1" noResize="1" noEditPoints="1" noAdjustHandles="1" noChangeArrowheads="1" noChangeShapeType="1" noTextEdit="1"/>
              </p:cNvSpPr>
              <p:nvPr/>
            </p:nvSpPr>
            <p:spPr>
              <a:xfrm>
                <a:off x="4090382" y="4293423"/>
                <a:ext cx="276999" cy="369332"/>
              </a:xfrm>
              <a:prstGeom prst="rect">
                <a:avLst/>
              </a:prstGeom>
              <a:blipFill>
                <a:blip r:embed="rId11"/>
                <a:stretch>
                  <a:fillRect l="-8889" r="-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7" name="テキスト ボックス 66">
                <a:extLst>
                  <a:ext uri="{FF2B5EF4-FFF2-40B4-BE49-F238E27FC236}">
                    <a16:creationId xmlns:a16="http://schemas.microsoft.com/office/drawing/2014/main" id="{DBFB8B8C-2C69-467B-B65C-3A6785F2FD04}"/>
                  </a:ext>
                </a:extLst>
              </p:cNvPr>
              <p:cNvSpPr txBox="1"/>
              <p:nvPr/>
            </p:nvSpPr>
            <p:spPr>
              <a:xfrm>
                <a:off x="3523370" y="3733204"/>
                <a:ext cx="465640"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i="1">
                          <a:latin typeface="Cambria Math" panose="02040503050406030204" pitchFamily="18" charset="0"/>
                          <a:ea typeface="メイリオ" panose="020B0604030504040204" pitchFamily="50" charset="-128"/>
                        </a:rPr>
                        <m:t>𝑦</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67" name="テキスト ボックス 66">
                <a:extLst>
                  <a:ext uri="{FF2B5EF4-FFF2-40B4-BE49-F238E27FC236}">
                    <a16:creationId xmlns:a16="http://schemas.microsoft.com/office/drawing/2014/main" id="{DBFB8B8C-2C69-467B-B65C-3A6785F2FD04}"/>
                  </a:ext>
                </a:extLst>
              </p:cNvPr>
              <p:cNvSpPr txBox="1">
                <a:spLocks noRot="1" noChangeAspect="1" noMove="1" noResize="1" noEditPoints="1" noAdjustHandles="1" noChangeArrowheads="1" noChangeShapeType="1" noTextEdit="1"/>
              </p:cNvSpPr>
              <p:nvPr/>
            </p:nvSpPr>
            <p:spPr>
              <a:xfrm>
                <a:off x="3523370" y="3733204"/>
                <a:ext cx="465640" cy="461665"/>
              </a:xfrm>
              <a:prstGeom prst="rect">
                <a:avLst/>
              </a:prstGeom>
              <a:blipFill>
                <a:blip r:embed="rId12"/>
                <a:stretch>
                  <a:fillRect b="-65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29B1F34C-84F7-45C5-BD70-4004850041B5}"/>
                  </a:ext>
                </a:extLst>
              </p:cNvPr>
              <p:cNvSpPr txBox="1"/>
              <p:nvPr/>
            </p:nvSpPr>
            <p:spPr>
              <a:xfrm>
                <a:off x="6801673" y="3821536"/>
                <a:ext cx="3810210" cy="476797"/>
              </a:xfrm>
              <a:prstGeom prst="rect">
                <a:avLst/>
              </a:prstGeom>
              <a:noFill/>
            </p:spPr>
            <p:txBody>
              <a:bodyPr wrap="none" lIns="0" tIns="0" rIns="0" bIns="0" rtlCol="0">
                <a:spAutoFit/>
              </a:bodyPr>
              <a:lstStyle/>
              <a:p>
                <a:r>
                  <a:rPr kumimoji="1" lang="en-US" altLang="ja-JP" dirty="0">
                    <a:ea typeface="メイリオ" panose="020B0604030504040204" pitchFamily="50" charset="-128"/>
                  </a:rPr>
                  <a:t>=</a:t>
                </a:r>
                <a14:m>
                  <m:oMath xmlns:m="http://schemas.openxmlformats.org/officeDocument/2006/math">
                    <m:f>
                      <m:fPr>
                        <m:ctrlPr>
                          <a:rPr kumimoji="1" lang="en-US" altLang="ja-JP" i="1">
                            <a:latin typeface="Cambria Math" panose="02040503050406030204" pitchFamily="18" charset="0"/>
                            <a:ea typeface="メイリオ" panose="020B0604030504040204" pitchFamily="50" charset="-128"/>
                          </a:rPr>
                        </m:ctrlPr>
                      </m:fPr>
                      <m:num>
                        <m:r>
                          <a:rPr kumimoji="1" lang="en-US" altLang="ja-JP" i="1">
                            <a:latin typeface="Cambria Math" panose="02040503050406030204" pitchFamily="18" charset="0"/>
                            <a:ea typeface="メイリオ" panose="020B0604030504040204" pitchFamily="50" charset="-128"/>
                          </a:rPr>
                          <m:t>(</m:t>
                        </m:r>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i="1">
                                <a:latin typeface="Cambria Math" panose="02040503050406030204" pitchFamily="18" charset="0"/>
                                <a:ea typeface="メイリオ" panose="020B0604030504040204" pitchFamily="50" charset="-128"/>
                              </a:rPr>
                              <m:t>𝑎</m:t>
                            </m:r>
                          </m:e>
                          <m:sub>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i="1">
                                    <a:latin typeface="Cambria Math" panose="02040503050406030204" pitchFamily="18" charset="0"/>
                                    <a:ea typeface="メイリオ" panose="020B0604030504040204" pitchFamily="50" charset="-128"/>
                                  </a:rPr>
                                  <m:t>1</m:t>
                                </m:r>
                              </m:e>
                              <m:sub>
                                <m:r>
                                  <a:rPr kumimoji="1" lang="en-US" altLang="ja-JP" i="1">
                                    <a:latin typeface="Cambria Math" panose="02040503050406030204" pitchFamily="18" charset="0"/>
                                    <a:ea typeface="メイリオ" panose="020B0604030504040204" pitchFamily="50" charset="-128"/>
                                  </a:rPr>
                                  <m:t>𝑥</m:t>
                                </m:r>
                              </m:sub>
                            </m:sSub>
                          </m:sub>
                        </m:sSub>
                        <m:r>
                          <a:rPr kumimoji="1" lang="en-US" altLang="ja-JP" i="1">
                            <a:latin typeface="Cambria Math" panose="02040503050406030204" pitchFamily="18" charset="0"/>
                            <a:ea typeface="メイリオ" panose="020B0604030504040204" pitchFamily="50" charset="-128"/>
                          </a:rPr>
                          <m:t>𝑥</m:t>
                        </m:r>
                        <m:r>
                          <a:rPr kumimoji="1" lang="en-US" altLang="ja-JP" i="1">
                            <a:latin typeface="Cambria Math" panose="02040503050406030204" pitchFamily="18" charset="0"/>
                            <a:ea typeface="メイリオ" panose="020B0604030504040204" pitchFamily="50" charset="-128"/>
                          </a:rPr>
                          <m:t>+</m:t>
                        </m:r>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i="1">
                                <a:latin typeface="Cambria Math" panose="02040503050406030204" pitchFamily="18" charset="0"/>
                                <a:ea typeface="メイリオ" panose="020B0604030504040204" pitchFamily="50" charset="-128"/>
                              </a:rPr>
                              <m:t>𝑎</m:t>
                            </m:r>
                          </m:e>
                          <m:sub>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i="1">
                                    <a:latin typeface="Cambria Math" panose="02040503050406030204" pitchFamily="18" charset="0"/>
                                    <a:ea typeface="メイリオ" panose="020B0604030504040204" pitchFamily="50" charset="-128"/>
                                  </a:rPr>
                                  <m:t>1</m:t>
                                </m:r>
                              </m:e>
                              <m:sub>
                                <m:r>
                                  <a:rPr kumimoji="1" lang="en-US" altLang="ja-JP" i="1">
                                    <a:latin typeface="Cambria Math" panose="02040503050406030204" pitchFamily="18" charset="0"/>
                                    <a:ea typeface="メイリオ" panose="020B0604030504040204" pitchFamily="50" charset="-128"/>
                                  </a:rPr>
                                  <m:t>𝑦</m:t>
                                </m:r>
                              </m:sub>
                            </m:sSub>
                          </m:sub>
                        </m:sSub>
                        <m:r>
                          <a:rPr kumimoji="1" lang="en-US" altLang="ja-JP" i="1">
                            <a:latin typeface="Cambria Math" panose="02040503050406030204" pitchFamily="18" charset="0"/>
                            <a:ea typeface="メイリオ" panose="020B0604030504040204" pitchFamily="50" charset="-128"/>
                          </a:rPr>
                          <m:t>𝑦</m:t>
                        </m:r>
                        <m:sSup>
                          <m:sSupPr>
                            <m:ctrlPr>
                              <a:rPr kumimoji="1" lang="en-US" altLang="ja-JP" i="1">
                                <a:latin typeface="Cambria Math" panose="02040503050406030204" pitchFamily="18" charset="0"/>
                                <a:ea typeface="メイリオ" panose="020B0604030504040204" pitchFamily="50" charset="-128"/>
                              </a:rPr>
                            </m:ctrlPr>
                          </m:sSupPr>
                          <m:e>
                            <m:r>
                              <a:rPr kumimoji="1" lang="en-US" altLang="ja-JP" i="1">
                                <a:latin typeface="Cambria Math" panose="02040503050406030204" pitchFamily="18" charset="0"/>
                                <a:ea typeface="メイリオ" panose="020B0604030504040204" pitchFamily="50" charset="-128"/>
                              </a:rPr>
                              <m:t>)</m:t>
                            </m:r>
                          </m:e>
                          <m:sup>
                            <m:r>
                              <a:rPr kumimoji="1" lang="en-US" altLang="ja-JP" i="1">
                                <a:latin typeface="Cambria Math" panose="02040503050406030204" pitchFamily="18" charset="0"/>
                                <a:ea typeface="メイリオ" panose="020B0604030504040204" pitchFamily="50" charset="-128"/>
                              </a:rPr>
                              <m:t>2</m:t>
                            </m:r>
                          </m:sup>
                        </m:sSup>
                        <m:r>
                          <a:rPr kumimoji="1" lang="en-US" altLang="ja-JP" i="1">
                            <a:latin typeface="Cambria Math" panose="02040503050406030204" pitchFamily="18" charset="0"/>
                            <a:ea typeface="メイリオ" panose="020B0604030504040204" pitchFamily="50" charset="-128"/>
                          </a:rPr>
                          <m:t>+(</m:t>
                        </m:r>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i="1">
                                <a:latin typeface="Cambria Math" panose="02040503050406030204" pitchFamily="18" charset="0"/>
                                <a:ea typeface="メイリオ" panose="020B0604030504040204" pitchFamily="50" charset="-128"/>
                              </a:rPr>
                              <m:t>𝑎</m:t>
                            </m:r>
                          </m:e>
                          <m:sub>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i="1">
                                    <a:latin typeface="Cambria Math" panose="02040503050406030204" pitchFamily="18" charset="0"/>
                                    <a:ea typeface="メイリオ" panose="020B0604030504040204" pitchFamily="50" charset="-128"/>
                                  </a:rPr>
                                  <m:t>2</m:t>
                                </m:r>
                              </m:e>
                              <m:sub>
                                <m:r>
                                  <a:rPr kumimoji="1" lang="en-US" altLang="ja-JP" i="1">
                                    <a:latin typeface="Cambria Math" panose="02040503050406030204" pitchFamily="18" charset="0"/>
                                    <a:ea typeface="メイリオ" panose="020B0604030504040204" pitchFamily="50" charset="-128"/>
                                  </a:rPr>
                                  <m:t>𝑥</m:t>
                                </m:r>
                              </m:sub>
                            </m:sSub>
                          </m:sub>
                        </m:sSub>
                        <m:r>
                          <a:rPr kumimoji="1" lang="en-US" altLang="ja-JP" i="1">
                            <a:latin typeface="Cambria Math" panose="02040503050406030204" pitchFamily="18" charset="0"/>
                            <a:ea typeface="メイリオ" panose="020B0604030504040204" pitchFamily="50" charset="-128"/>
                          </a:rPr>
                          <m:t>𝑥</m:t>
                        </m:r>
                        <m:r>
                          <a:rPr kumimoji="1" lang="en-US" altLang="ja-JP" i="1">
                            <a:latin typeface="Cambria Math" panose="02040503050406030204" pitchFamily="18" charset="0"/>
                            <a:ea typeface="メイリオ" panose="020B0604030504040204" pitchFamily="50" charset="-128"/>
                          </a:rPr>
                          <m:t>+</m:t>
                        </m:r>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i="1">
                                <a:latin typeface="Cambria Math" panose="02040503050406030204" pitchFamily="18" charset="0"/>
                                <a:ea typeface="メイリオ" panose="020B0604030504040204" pitchFamily="50" charset="-128"/>
                              </a:rPr>
                              <m:t>𝑎</m:t>
                            </m:r>
                          </m:e>
                          <m:sub>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i="1">
                                    <a:latin typeface="Cambria Math" panose="02040503050406030204" pitchFamily="18" charset="0"/>
                                    <a:ea typeface="メイリオ" panose="020B0604030504040204" pitchFamily="50" charset="-128"/>
                                  </a:rPr>
                                  <m:t>2</m:t>
                                </m:r>
                              </m:e>
                              <m:sub>
                                <m:r>
                                  <a:rPr kumimoji="1" lang="en-US" altLang="ja-JP" i="1">
                                    <a:latin typeface="Cambria Math" panose="02040503050406030204" pitchFamily="18" charset="0"/>
                                    <a:ea typeface="メイリオ" panose="020B0604030504040204" pitchFamily="50" charset="-128"/>
                                  </a:rPr>
                                  <m:t>𝑦</m:t>
                                </m:r>
                              </m:sub>
                            </m:sSub>
                          </m:sub>
                        </m:sSub>
                        <m:r>
                          <a:rPr kumimoji="1" lang="en-US" altLang="ja-JP" i="1">
                            <a:latin typeface="Cambria Math" panose="02040503050406030204" pitchFamily="18" charset="0"/>
                            <a:ea typeface="メイリオ" panose="020B0604030504040204" pitchFamily="50" charset="-128"/>
                          </a:rPr>
                          <m:t>𝑦</m:t>
                        </m:r>
                        <m:sSup>
                          <m:sSupPr>
                            <m:ctrlPr>
                              <a:rPr kumimoji="1" lang="en-US" altLang="ja-JP" i="1">
                                <a:latin typeface="Cambria Math" panose="02040503050406030204" pitchFamily="18" charset="0"/>
                                <a:ea typeface="メイリオ" panose="020B0604030504040204" pitchFamily="50" charset="-128"/>
                              </a:rPr>
                            </m:ctrlPr>
                          </m:sSupPr>
                          <m:e>
                            <m:r>
                              <a:rPr kumimoji="1" lang="en-US" altLang="ja-JP" i="1">
                                <a:latin typeface="Cambria Math" panose="02040503050406030204" pitchFamily="18" charset="0"/>
                                <a:ea typeface="メイリオ" panose="020B0604030504040204" pitchFamily="50" charset="-128"/>
                              </a:rPr>
                              <m:t>)</m:t>
                            </m:r>
                          </m:e>
                          <m:sup>
                            <m:r>
                              <a:rPr kumimoji="1" lang="en-US" altLang="ja-JP" i="1">
                                <a:latin typeface="Cambria Math" panose="02040503050406030204" pitchFamily="18" charset="0"/>
                                <a:ea typeface="メイリオ" panose="020B0604030504040204" pitchFamily="50" charset="-128"/>
                              </a:rPr>
                              <m:t>2</m:t>
                            </m:r>
                          </m:sup>
                        </m:sSup>
                        <m:r>
                          <a:rPr kumimoji="1" lang="en-US" altLang="ja-JP" i="1">
                            <a:latin typeface="Cambria Math" panose="02040503050406030204" pitchFamily="18" charset="0"/>
                            <a:ea typeface="メイリオ" panose="020B0604030504040204" pitchFamily="50" charset="-128"/>
                          </a:rPr>
                          <m:t>+(</m:t>
                        </m:r>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i="1">
                                <a:latin typeface="Cambria Math" panose="02040503050406030204" pitchFamily="18" charset="0"/>
                                <a:ea typeface="メイリオ" panose="020B0604030504040204" pitchFamily="50" charset="-128"/>
                              </a:rPr>
                              <m:t>𝑎</m:t>
                            </m:r>
                          </m:e>
                          <m:sub>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i="1">
                                    <a:latin typeface="Cambria Math" panose="02040503050406030204" pitchFamily="18" charset="0"/>
                                    <a:ea typeface="メイリオ" panose="020B0604030504040204" pitchFamily="50" charset="-128"/>
                                  </a:rPr>
                                  <m:t>3</m:t>
                                </m:r>
                              </m:e>
                              <m:sub>
                                <m:r>
                                  <a:rPr kumimoji="1" lang="en-US" altLang="ja-JP" i="1">
                                    <a:latin typeface="Cambria Math" panose="02040503050406030204" pitchFamily="18" charset="0"/>
                                    <a:ea typeface="メイリオ" panose="020B0604030504040204" pitchFamily="50" charset="-128"/>
                                  </a:rPr>
                                  <m:t>𝑥</m:t>
                                </m:r>
                              </m:sub>
                            </m:sSub>
                          </m:sub>
                        </m:sSub>
                        <m:r>
                          <a:rPr kumimoji="1" lang="en-US" altLang="ja-JP" i="1">
                            <a:latin typeface="Cambria Math" panose="02040503050406030204" pitchFamily="18" charset="0"/>
                            <a:ea typeface="メイリオ" panose="020B0604030504040204" pitchFamily="50" charset="-128"/>
                          </a:rPr>
                          <m:t>𝑥</m:t>
                        </m:r>
                        <m:r>
                          <a:rPr kumimoji="1" lang="en-US" altLang="ja-JP" i="1">
                            <a:latin typeface="Cambria Math" panose="02040503050406030204" pitchFamily="18" charset="0"/>
                            <a:ea typeface="メイリオ" panose="020B0604030504040204" pitchFamily="50" charset="-128"/>
                          </a:rPr>
                          <m:t>+</m:t>
                        </m:r>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i="1">
                                <a:latin typeface="Cambria Math" panose="02040503050406030204" pitchFamily="18" charset="0"/>
                                <a:ea typeface="メイリオ" panose="020B0604030504040204" pitchFamily="50" charset="-128"/>
                              </a:rPr>
                              <m:t>𝑎</m:t>
                            </m:r>
                          </m:e>
                          <m:sub>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i="1">
                                    <a:latin typeface="Cambria Math" panose="02040503050406030204" pitchFamily="18" charset="0"/>
                                    <a:ea typeface="メイリオ" panose="020B0604030504040204" pitchFamily="50" charset="-128"/>
                                  </a:rPr>
                                  <m:t>3</m:t>
                                </m:r>
                              </m:e>
                              <m:sub>
                                <m:r>
                                  <a:rPr kumimoji="1" lang="en-US" altLang="ja-JP" i="1">
                                    <a:latin typeface="Cambria Math" panose="02040503050406030204" pitchFamily="18" charset="0"/>
                                    <a:ea typeface="メイリオ" panose="020B0604030504040204" pitchFamily="50" charset="-128"/>
                                  </a:rPr>
                                  <m:t>𝑦</m:t>
                                </m:r>
                              </m:sub>
                            </m:sSub>
                          </m:sub>
                        </m:sSub>
                        <m:r>
                          <a:rPr kumimoji="1" lang="en-US" altLang="ja-JP" i="1">
                            <a:latin typeface="Cambria Math" panose="02040503050406030204" pitchFamily="18" charset="0"/>
                            <a:ea typeface="メイリオ" panose="020B0604030504040204" pitchFamily="50" charset="-128"/>
                          </a:rPr>
                          <m:t>𝑦</m:t>
                        </m:r>
                        <m:sSup>
                          <m:sSupPr>
                            <m:ctrlPr>
                              <a:rPr kumimoji="1" lang="en-US" altLang="ja-JP" i="1">
                                <a:latin typeface="Cambria Math" panose="02040503050406030204" pitchFamily="18" charset="0"/>
                                <a:ea typeface="メイリオ" panose="020B0604030504040204" pitchFamily="50" charset="-128"/>
                              </a:rPr>
                            </m:ctrlPr>
                          </m:sSupPr>
                          <m:e>
                            <m:r>
                              <a:rPr kumimoji="1" lang="en-US" altLang="ja-JP" i="1">
                                <a:latin typeface="Cambria Math" panose="02040503050406030204" pitchFamily="18" charset="0"/>
                                <a:ea typeface="メイリオ" panose="020B0604030504040204" pitchFamily="50" charset="-128"/>
                              </a:rPr>
                              <m:t>)</m:t>
                            </m:r>
                          </m:e>
                          <m:sup>
                            <m:r>
                              <a:rPr kumimoji="1" lang="en-US" altLang="ja-JP" i="1">
                                <a:latin typeface="Cambria Math" panose="02040503050406030204" pitchFamily="18" charset="0"/>
                                <a:ea typeface="メイリオ" panose="020B0604030504040204" pitchFamily="50" charset="-128"/>
                              </a:rPr>
                              <m:t>2</m:t>
                            </m:r>
                          </m:sup>
                        </m:sSup>
                      </m:num>
                      <m:den>
                        <m:r>
                          <a:rPr kumimoji="1" lang="en-US" altLang="ja-JP" i="1">
                            <a:latin typeface="Cambria Math" panose="02040503050406030204" pitchFamily="18" charset="0"/>
                            <a:ea typeface="メイリオ" panose="020B0604030504040204" pitchFamily="50" charset="-128"/>
                          </a:rPr>
                          <m:t>3</m:t>
                        </m:r>
                      </m:den>
                    </m:f>
                  </m:oMath>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68" name="テキスト ボックス 67">
                <a:extLst>
                  <a:ext uri="{FF2B5EF4-FFF2-40B4-BE49-F238E27FC236}">
                    <a16:creationId xmlns:a16="http://schemas.microsoft.com/office/drawing/2014/main" id="{29B1F34C-84F7-45C5-BD70-4004850041B5}"/>
                  </a:ext>
                </a:extLst>
              </p:cNvPr>
              <p:cNvSpPr txBox="1">
                <a:spLocks noRot="1" noChangeAspect="1" noMove="1" noResize="1" noEditPoints="1" noAdjustHandles="1" noChangeArrowheads="1" noChangeShapeType="1" noTextEdit="1"/>
              </p:cNvSpPr>
              <p:nvPr/>
            </p:nvSpPr>
            <p:spPr>
              <a:xfrm>
                <a:off x="6801673" y="3821536"/>
                <a:ext cx="3810210" cy="476797"/>
              </a:xfrm>
              <a:prstGeom prst="rect">
                <a:avLst/>
              </a:prstGeom>
              <a:blipFill>
                <a:blip r:embed="rId13"/>
                <a:stretch>
                  <a:fillRect l="-3840"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983AF50D-CA08-49D5-A3DA-C56883F5155A}"/>
                  </a:ext>
                </a:extLst>
              </p:cNvPr>
              <p:cNvSpPr txBox="1"/>
              <p:nvPr/>
            </p:nvSpPr>
            <p:spPr>
              <a:xfrm>
                <a:off x="4506849" y="5736221"/>
                <a:ext cx="5801653" cy="907108"/>
              </a:xfrm>
              <a:prstGeom prst="rect">
                <a:avLst/>
              </a:prstGeom>
              <a:noFill/>
            </p:spPr>
            <p:txBody>
              <a:bodyPr wrap="none" lIns="0" tIns="0" rIns="0" bIns="0" rtlCol="0">
                <a:spAutoFit/>
              </a:bodyPr>
              <a:lstStyle/>
              <a:p>
                <a14:m>
                  <m:oMath xmlns:m="http://schemas.openxmlformats.org/officeDocument/2006/math">
                    <m:r>
                      <a:rPr kumimoji="1" lang="en-US" altLang="ja-JP" sz="1600" i="1">
                        <a:latin typeface="Cambria Math" panose="02040503050406030204" pitchFamily="18" charset="0"/>
                        <a:ea typeface="メイリオ" panose="020B0604030504040204" pitchFamily="50" charset="-128"/>
                      </a:rPr>
                      <m:t>=</m:t>
                    </m:r>
                    <m:f>
                      <m:fPr>
                        <m:ctrlPr>
                          <a:rPr kumimoji="1" lang="en-US" altLang="ja-JP" sz="1600" i="1">
                            <a:latin typeface="Cambria Math" panose="02040503050406030204" pitchFamily="18" charset="0"/>
                            <a:ea typeface="メイリオ" panose="020B0604030504040204" pitchFamily="50" charset="-128"/>
                          </a:rPr>
                        </m:ctrlPr>
                      </m:fPr>
                      <m:num>
                        <m:r>
                          <a:rPr kumimoji="1" lang="en-US" altLang="ja-JP" sz="1600" i="1">
                            <a:latin typeface="Cambria Math" panose="02040503050406030204" pitchFamily="18" charset="0"/>
                            <a:ea typeface="メイリオ" panose="020B0604030504040204" pitchFamily="50" charset="-128"/>
                          </a:rPr>
                          <m:t>1</m:t>
                        </m:r>
                      </m:num>
                      <m:den>
                        <m:r>
                          <a:rPr kumimoji="1" lang="en-US" altLang="ja-JP" sz="1600" i="1">
                            <a:latin typeface="Cambria Math" panose="02040503050406030204" pitchFamily="18" charset="0"/>
                            <a:ea typeface="メイリオ" panose="020B0604030504040204" pitchFamily="50" charset="-128"/>
                          </a:rPr>
                          <m:t>3</m:t>
                        </m:r>
                      </m:den>
                    </m:f>
                    <m:r>
                      <a:rPr kumimoji="1" lang="en-US" altLang="ja-JP" sz="1600" i="1">
                        <a:latin typeface="Cambria Math" panose="02040503050406030204" pitchFamily="18" charset="0"/>
                        <a:ea typeface="メイリオ" panose="020B0604030504040204" pitchFamily="50" charset="-128"/>
                      </a:rPr>
                      <m:t>[</m:t>
                    </m:r>
                  </m:oMath>
                </a14:m>
                <a:r>
                  <a:rPr kumimoji="1" lang="en-US" altLang="ja-JP" sz="1600" dirty="0">
                    <a:latin typeface="メイリオ" panose="020B0604030504040204" pitchFamily="50" charset="-128"/>
                    <a:ea typeface="メイリオ" panose="020B0604030504040204" pitchFamily="50" charset="-128"/>
                  </a:rPr>
                  <a:t>(</a:t>
                </a:r>
                <a14:m>
                  <m:oMath xmlns:m="http://schemas.openxmlformats.org/officeDocument/2006/math">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𝑎</m:t>
                        </m:r>
                      </m:e>
                      <m:sub>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1</m:t>
                            </m:r>
                          </m:e>
                          <m:sub>
                            <m:r>
                              <a:rPr kumimoji="1" lang="en-US" altLang="ja-JP" sz="1600" i="1">
                                <a:latin typeface="Cambria Math" panose="02040503050406030204" pitchFamily="18" charset="0"/>
                                <a:ea typeface="メイリオ" panose="020B0604030504040204" pitchFamily="50" charset="-128"/>
                              </a:rPr>
                              <m:t>𝑥</m:t>
                            </m:r>
                          </m:sub>
                        </m:sSub>
                      </m:sub>
                    </m:sSub>
                    <m:r>
                      <a:rPr kumimoji="1" lang="en-US" altLang="ja-JP" sz="1600" i="1">
                        <a:latin typeface="Cambria Math" panose="02040503050406030204" pitchFamily="18" charset="0"/>
                        <a:ea typeface="メイリオ" panose="020B0604030504040204" pitchFamily="50" charset="-128"/>
                      </a:rPr>
                      <m:t>𝑥</m:t>
                    </m:r>
                    <m:r>
                      <a:rPr kumimoji="1" lang="en-US" altLang="ja-JP" sz="1600" i="1">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𝑎</m:t>
                        </m:r>
                      </m:e>
                      <m:sub>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1</m:t>
                            </m:r>
                          </m:e>
                          <m:sub>
                            <m:r>
                              <a:rPr kumimoji="1" lang="en-US" altLang="ja-JP" sz="1600" i="1">
                                <a:latin typeface="Cambria Math" panose="02040503050406030204" pitchFamily="18" charset="0"/>
                                <a:ea typeface="メイリオ" panose="020B0604030504040204" pitchFamily="50" charset="-128"/>
                              </a:rPr>
                              <m:t>𝑦</m:t>
                            </m:r>
                          </m:sub>
                        </m:sSub>
                      </m:sub>
                    </m:sSub>
                    <m:r>
                      <a:rPr kumimoji="1" lang="en-US" altLang="ja-JP" sz="1600" i="1">
                        <a:latin typeface="Cambria Math" panose="02040503050406030204" pitchFamily="18" charset="0"/>
                        <a:ea typeface="メイリオ" panose="020B0604030504040204" pitchFamily="50" charset="-128"/>
                      </a:rPr>
                      <m:t>𝑦</m:t>
                    </m:r>
                  </m:oMath>
                </a14:m>
                <a:r>
                  <a:rPr kumimoji="1" lang="en-US" altLang="ja-JP" sz="1600" dirty="0">
                    <a:latin typeface="メイリオ" panose="020B0604030504040204" pitchFamily="50" charset="-128"/>
                    <a:ea typeface="メイリオ" panose="020B0604030504040204" pitchFamily="50" charset="-128"/>
                  </a:rPr>
                  <a:t>),(</a:t>
                </a:r>
                <a14:m>
                  <m:oMath xmlns:m="http://schemas.openxmlformats.org/officeDocument/2006/math">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𝑎</m:t>
                        </m:r>
                      </m:e>
                      <m:sub>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2</m:t>
                            </m:r>
                          </m:e>
                          <m:sub>
                            <m:r>
                              <a:rPr kumimoji="1" lang="en-US" altLang="ja-JP" sz="1600" i="1">
                                <a:latin typeface="Cambria Math" panose="02040503050406030204" pitchFamily="18" charset="0"/>
                                <a:ea typeface="メイリオ" panose="020B0604030504040204" pitchFamily="50" charset="-128"/>
                              </a:rPr>
                              <m:t>𝑥</m:t>
                            </m:r>
                          </m:sub>
                        </m:sSub>
                      </m:sub>
                    </m:sSub>
                    <m:r>
                      <a:rPr kumimoji="1" lang="en-US" altLang="ja-JP" sz="1600" i="1">
                        <a:latin typeface="Cambria Math" panose="02040503050406030204" pitchFamily="18" charset="0"/>
                        <a:ea typeface="メイリオ" panose="020B0604030504040204" pitchFamily="50" charset="-128"/>
                      </a:rPr>
                      <m:t>𝑥</m:t>
                    </m:r>
                    <m:r>
                      <a:rPr kumimoji="1" lang="en-US" altLang="ja-JP" sz="1600" i="1">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𝑎</m:t>
                        </m:r>
                      </m:e>
                      <m:sub>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2</m:t>
                            </m:r>
                          </m:e>
                          <m:sub>
                            <m:r>
                              <a:rPr kumimoji="1" lang="en-US" altLang="ja-JP" sz="1600" i="1">
                                <a:latin typeface="Cambria Math" panose="02040503050406030204" pitchFamily="18" charset="0"/>
                                <a:ea typeface="メイリオ" panose="020B0604030504040204" pitchFamily="50" charset="-128"/>
                              </a:rPr>
                              <m:t>𝑦</m:t>
                            </m:r>
                          </m:sub>
                        </m:sSub>
                      </m:sub>
                    </m:sSub>
                    <m:r>
                      <a:rPr kumimoji="1" lang="en-US" altLang="ja-JP" sz="1600" i="1">
                        <a:latin typeface="Cambria Math" panose="02040503050406030204" pitchFamily="18" charset="0"/>
                        <a:ea typeface="メイリオ" panose="020B0604030504040204" pitchFamily="50" charset="-128"/>
                      </a:rPr>
                      <m:t>𝑦</m:t>
                    </m:r>
                  </m:oMath>
                </a14:m>
                <a:r>
                  <a:rPr kumimoji="1" lang="en-US" altLang="ja-JP" sz="1600" dirty="0">
                    <a:latin typeface="メイリオ" panose="020B0604030504040204" pitchFamily="50" charset="-128"/>
                    <a:ea typeface="メイリオ" panose="020B0604030504040204" pitchFamily="50" charset="-128"/>
                  </a:rPr>
                  <a:t>),(</a:t>
                </a:r>
                <a14:m>
                  <m:oMath xmlns:m="http://schemas.openxmlformats.org/officeDocument/2006/math">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𝑎</m:t>
                        </m:r>
                      </m:e>
                      <m:sub>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3</m:t>
                            </m:r>
                          </m:e>
                          <m:sub>
                            <m:r>
                              <a:rPr kumimoji="1" lang="en-US" altLang="ja-JP" sz="1600" i="1">
                                <a:latin typeface="Cambria Math" panose="02040503050406030204" pitchFamily="18" charset="0"/>
                                <a:ea typeface="メイリオ" panose="020B0604030504040204" pitchFamily="50" charset="-128"/>
                              </a:rPr>
                              <m:t>𝑥</m:t>
                            </m:r>
                          </m:sub>
                        </m:sSub>
                      </m:sub>
                    </m:sSub>
                    <m:r>
                      <a:rPr kumimoji="1" lang="en-US" altLang="ja-JP" sz="1600" i="1">
                        <a:latin typeface="Cambria Math" panose="02040503050406030204" pitchFamily="18" charset="0"/>
                        <a:ea typeface="メイリオ" panose="020B0604030504040204" pitchFamily="50" charset="-128"/>
                      </a:rPr>
                      <m:t>𝑥</m:t>
                    </m:r>
                    <m:r>
                      <a:rPr kumimoji="1" lang="en-US" altLang="ja-JP" sz="1600" i="1">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𝑎</m:t>
                        </m:r>
                      </m:e>
                      <m:sub>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3</m:t>
                            </m:r>
                          </m:e>
                          <m:sub>
                            <m:r>
                              <a:rPr kumimoji="1" lang="en-US" altLang="ja-JP" sz="1600" i="1">
                                <a:latin typeface="Cambria Math" panose="02040503050406030204" pitchFamily="18" charset="0"/>
                                <a:ea typeface="メイリオ" panose="020B0604030504040204" pitchFamily="50" charset="-128"/>
                              </a:rPr>
                              <m:t>𝑦</m:t>
                            </m:r>
                          </m:sub>
                        </m:sSub>
                      </m:sub>
                    </m:sSub>
                    <m:r>
                      <a:rPr kumimoji="1" lang="en-US" altLang="ja-JP" sz="1600" i="1">
                        <a:latin typeface="Cambria Math" panose="02040503050406030204" pitchFamily="18" charset="0"/>
                        <a:ea typeface="メイリオ" panose="020B0604030504040204" pitchFamily="50" charset="-128"/>
                      </a:rPr>
                      <m:t>𝑦</m:t>
                    </m:r>
                  </m:oMath>
                </a14:m>
                <a:r>
                  <a:rPr kumimoji="1" lang="en-US" altLang="ja-JP" sz="1600" dirty="0">
                    <a:latin typeface="メイリオ" panose="020B0604030504040204" pitchFamily="50" charset="-128"/>
                    <a:ea typeface="メイリオ" panose="020B0604030504040204" pitchFamily="50" charset="-128"/>
                  </a:rPr>
                  <a:t>)]</a:t>
                </a:r>
                <a14:m>
                  <m:oMath xmlns:m="http://schemas.openxmlformats.org/officeDocument/2006/math">
                    <m:d>
                      <m:dPr>
                        <m:begChr m:val="["/>
                        <m:endChr m:val="]"/>
                        <m:ctrlPr>
                          <a:rPr kumimoji="1" lang="en-US" altLang="ja-JP" sz="1600" i="1" dirty="0">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1600" i="1" dirty="0">
                                <a:latin typeface="Cambria Math" panose="02040503050406030204" pitchFamily="18" charset="0"/>
                                <a:ea typeface="メイリオ" panose="020B0604030504040204" pitchFamily="50" charset="-128"/>
                              </a:rPr>
                            </m:ctrlPr>
                          </m:mPr>
                          <m:mr>
                            <m:e>
                              <m:r>
                                <m:rPr>
                                  <m:brk m:alnAt="7"/>
                                </m:rPr>
                                <a:rPr kumimoji="1" lang="en-US" altLang="ja-JP" sz="1600" i="1" dirty="0">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𝑎</m:t>
                                  </m:r>
                                </m:e>
                                <m:sub>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1</m:t>
                                      </m:r>
                                    </m:e>
                                    <m:sub>
                                      <m:r>
                                        <a:rPr kumimoji="1" lang="en-US" altLang="ja-JP" sz="1600" i="1">
                                          <a:latin typeface="Cambria Math" panose="02040503050406030204" pitchFamily="18" charset="0"/>
                                          <a:ea typeface="メイリオ" panose="020B0604030504040204" pitchFamily="50" charset="-128"/>
                                        </a:rPr>
                                        <m:t>𝑥</m:t>
                                      </m:r>
                                    </m:sub>
                                  </m:sSub>
                                </m:sub>
                              </m:sSub>
                              <m:r>
                                <a:rPr kumimoji="1" lang="en-US" altLang="ja-JP" sz="1600" i="1">
                                  <a:latin typeface="Cambria Math" panose="02040503050406030204" pitchFamily="18" charset="0"/>
                                  <a:ea typeface="メイリオ" panose="020B0604030504040204" pitchFamily="50" charset="-128"/>
                                </a:rPr>
                                <m:t>𝑥</m:t>
                              </m:r>
                              <m:r>
                                <a:rPr kumimoji="1" lang="en-US" altLang="ja-JP" sz="1600" i="1">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𝑎</m:t>
                                  </m:r>
                                </m:e>
                                <m:sub>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1</m:t>
                                      </m:r>
                                    </m:e>
                                    <m:sub>
                                      <m:r>
                                        <a:rPr kumimoji="1" lang="en-US" altLang="ja-JP" sz="1600" i="1">
                                          <a:latin typeface="Cambria Math" panose="02040503050406030204" pitchFamily="18" charset="0"/>
                                          <a:ea typeface="メイリオ" panose="020B0604030504040204" pitchFamily="50" charset="-128"/>
                                        </a:rPr>
                                        <m:t>𝑦</m:t>
                                      </m:r>
                                    </m:sub>
                                  </m:sSub>
                                </m:sub>
                              </m:sSub>
                              <m:r>
                                <a:rPr kumimoji="1" lang="en-US" altLang="ja-JP" sz="1600" i="1">
                                  <a:latin typeface="Cambria Math" panose="02040503050406030204" pitchFamily="18" charset="0"/>
                                  <a:ea typeface="メイリオ" panose="020B0604030504040204" pitchFamily="50" charset="-128"/>
                                </a:rPr>
                                <m:t>𝑦</m:t>
                              </m:r>
                              <m:r>
                                <a:rPr kumimoji="1" lang="en-US" altLang="ja-JP" sz="1600" i="1">
                                  <a:latin typeface="Cambria Math" panose="02040503050406030204" pitchFamily="18" charset="0"/>
                                  <a:ea typeface="メイリオ" panose="020B0604030504040204" pitchFamily="50" charset="-128"/>
                                </a:rPr>
                                <m:t>)</m:t>
                              </m:r>
                            </m:e>
                          </m:mr>
                          <m:mr>
                            <m:e>
                              <m:r>
                                <a:rPr kumimoji="1" lang="en-US" altLang="ja-JP" sz="1600" i="1" dirty="0">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𝑎</m:t>
                                  </m:r>
                                </m:e>
                                <m:sub>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2</m:t>
                                      </m:r>
                                    </m:e>
                                    <m:sub>
                                      <m:r>
                                        <a:rPr kumimoji="1" lang="en-US" altLang="ja-JP" sz="1600" i="1">
                                          <a:latin typeface="Cambria Math" panose="02040503050406030204" pitchFamily="18" charset="0"/>
                                          <a:ea typeface="メイリオ" panose="020B0604030504040204" pitchFamily="50" charset="-128"/>
                                        </a:rPr>
                                        <m:t>𝑥</m:t>
                                      </m:r>
                                    </m:sub>
                                  </m:sSub>
                                </m:sub>
                              </m:sSub>
                              <m:r>
                                <a:rPr kumimoji="1" lang="en-US" altLang="ja-JP" sz="1600" i="1">
                                  <a:latin typeface="Cambria Math" panose="02040503050406030204" pitchFamily="18" charset="0"/>
                                  <a:ea typeface="メイリオ" panose="020B0604030504040204" pitchFamily="50" charset="-128"/>
                                </a:rPr>
                                <m:t>𝑥</m:t>
                              </m:r>
                              <m:r>
                                <a:rPr kumimoji="1" lang="en-US" altLang="ja-JP" sz="1600" i="1">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𝑎</m:t>
                                  </m:r>
                                </m:e>
                                <m:sub>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2</m:t>
                                      </m:r>
                                    </m:e>
                                    <m:sub>
                                      <m:r>
                                        <a:rPr kumimoji="1" lang="en-US" altLang="ja-JP" sz="1600" i="1">
                                          <a:latin typeface="Cambria Math" panose="02040503050406030204" pitchFamily="18" charset="0"/>
                                          <a:ea typeface="メイリオ" panose="020B0604030504040204" pitchFamily="50" charset="-128"/>
                                        </a:rPr>
                                        <m:t>𝑦</m:t>
                                      </m:r>
                                    </m:sub>
                                  </m:sSub>
                                </m:sub>
                              </m:sSub>
                              <m:r>
                                <a:rPr kumimoji="1" lang="en-US" altLang="ja-JP" sz="1600" i="1">
                                  <a:latin typeface="Cambria Math" panose="02040503050406030204" pitchFamily="18" charset="0"/>
                                  <a:ea typeface="メイリオ" panose="020B0604030504040204" pitchFamily="50" charset="-128"/>
                                </a:rPr>
                                <m:t>𝑦</m:t>
                              </m:r>
                              <m:r>
                                <a:rPr kumimoji="1" lang="en-US" altLang="ja-JP" sz="1600" i="1">
                                  <a:latin typeface="Cambria Math" panose="02040503050406030204" pitchFamily="18" charset="0"/>
                                  <a:ea typeface="メイリオ" panose="020B0604030504040204" pitchFamily="50" charset="-128"/>
                                </a:rPr>
                                <m:t>)</m:t>
                              </m:r>
                            </m:e>
                          </m:mr>
                          <m:mr>
                            <m:e>
                              <m:r>
                                <a:rPr kumimoji="1" lang="en-US" altLang="ja-JP" sz="1600" i="1" dirty="0">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𝑎</m:t>
                                  </m:r>
                                </m:e>
                                <m:sub>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3</m:t>
                                      </m:r>
                                    </m:e>
                                    <m:sub>
                                      <m:r>
                                        <a:rPr kumimoji="1" lang="en-US" altLang="ja-JP" sz="1600" i="1">
                                          <a:latin typeface="Cambria Math" panose="02040503050406030204" pitchFamily="18" charset="0"/>
                                          <a:ea typeface="メイリオ" panose="020B0604030504040204" pitchFamily="50" charset="-128"/>
                                        </a:rPr>
                                        <m:t>𝑥</m:t>
                                      </m:r>
                                    </m:sub>
                                  </m:sSub>
                                </m:sub>
                              </m:sSub>
                              <m:r>
                                <a:rPr kumimoji="1" lang="en-US" altLang="ja-JP" sz="1600" i="1">
                                  <a:latin typeface="Cambria Math" panose="02040503050406030204" pitchFamily="18" charset="0"/>
                                  <a:ea typeface="メイリオ" panose="020B0604030504040204" pitchFamily="50" charset="-128"/>
                                </a:rPr>
                                <m:t>𝑥</m:t>
                              </m:r>
                              <m:r>
                                <a:rPr kumimoji="1" lang="en-US" altLang="ja-JP" sz="1600" i="1">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𝑎</m:t>
                                  </m:r>
                                </m:e>
                                <m:sub>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3</m:t>
                                      </m:r>
                                    </m:e>
                                    <m:sub>
                                      <m:r>
                                        <a:rPr kumimoji="1" lang="en-US" altLang="ja-JP" sz="1600" i="1">
                                          <a:latin typeface="Cambria Math" panose="02040503050406030204" pitchFamily="18" charset="0"/>
                                          <a:ea typeface="メイリオ" panose="020B0604030504040204" pitchFamily="50" charset="-128"/>
                                        </a:rPr>
                                        <m:t>𝑦</m:t>
                                      </m:r>
                                    </m:sub>
                                  </m:sSub>
                                </m:sub>
                              </m:sSub>
                              <m:r>
                                <a:rPr kumimoji="1" lang="en-US" altLang="ja-JP" sz="1600" i="1">
                                  <a:latin typeface="Cambria Math" panose="02040503050406030204" pitchFamily="18" charset="0"/>
                                  <a:ea typeface="メイリオ" panose="020B0604030504040204" pitchFamily="50" charset="-128"/>
                                </a:rPr>
                                <m:t>𝑦</m:t>
                              </m:r>
                              <m:r>
                                <a:rPr kumimoji="1" lang="en-US" altLang="ja-JP" sz="1600" i="1">
                                  <a:latin typeface="Cambria Math" panose="02040503050406030204" pitchFamily="18" charset="0"/>
                                  <a:ea typeface="メイリオ" panose="020B0604030504040204" pitchFamily="50" charset="-128"/>
                                </a:rPr>
                                <m:t>)</m:t>
                              </m:r>
                            </m:e>
                          </m:mr>
                        </m:m>
                      </m:e>
                    </m:d>
                  </m:oMath>
                </a14:m>
                <a:endParaRPr kumimoji="1" lang="ja-JP" altLang="en-US" sz="1600" dirty="0">
                  <a:latin typeface="メイリオ" panose="020B0604030504040204" pitchFamily="50" charset="-128"/>
                  <a:ea typeface="メイリオ" panose="020B0604030504040204" pitchFamily="50" charset="-128"/>
                </a:endParaRPr>
              </a:p>
            </p:txBody>
          </p:sp>
        </mc:Choice>
        <mc:Fallback xmlns="">
          <p:sp>
            <p:nvSpPr>
              <p:cNvPr id="69" name="テキスト ボックス 68">
                <a:extLst>
                  <a:ext uri="{FF2B5EF4-FFF2-40B4-BE49-F238E27FC236}">
                    <a16:creationId xmlns:a16="http://schemas.microsoft.com/office/drawing/2014/main" id="{983AF50D-CA08-49D5-A3DA-C56883F5155A}"/>
                  </a:ext>
                </a:extLst>
              </p:cNvPr>
              <p:cNvSpPr txBox="1">
                <a:spLocks noRot="1" noChangeAspect="1" noMove="1" noResize="1" noEditPoints="1" noAdjustHandles="1" noChangeArrowheads="1" noChangeShapeType="1" noTextEdit="1"/>
              </p:cNvSpPr>
              <p:nvPr/>
            </p:nvSpPr>
            <p:spPr>
              <a:xfrm>
                <a:off x="4506849" y="5736221"/>
                <a:ext cx="5801653" cy="907108"/>
              </a:xfrm>
              <a:prstGeom prst="rect">
                <a:avLst/>
              </a:prstGeom>
              <a:blipFill>
                <a:blip r:embed="rId14"/>
                <a:stretch>
                  <a:fillRect/>
                </a:stretch>
              </a:blipFill>
            </p:spPr>
            <p:txBody>
              <a:bodyPr/>
              <a:lstStyle/>
              <a:p>
                <a:r>
                  <a:rPr lang="ja-JP" altLang="en-US">
                    <a:noFill/>
                  </a:rPr>
                  <a:t> </a:t>
                </a:r>
              </a:p>
            </p:txBody>
          </p:sp>
        </mc:Fallback>
      </mc:AlternateContent>
      <p:sp>
        <p:nvSpPr>
          <p:cNvPr id="70" name="テキスト ボックス 69">
            <a:extLst>
              <a:ext uri="{FF2B5EF4-FFF2-40B4-BE49-F238E27FC236}">
                <a16:creationId xmlns:a16="http://schemas.microsoft.com/office/drawing/2014/main" id="{5CD7B488-56D7-4B23-BAD8-0BD9D52F069A}"/>
              </a:ext>
            </a:extLst>
          </p:cNvPr>
          <p:cNvSpPr txBox="1"/>
          <p:nvPr/>
        </p:nvSpPr>
        <p:spPr>
          <a:xfrm>
            <a:off x="7536058" y="4865574"/>
            <a:ext cx="233910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次ページに続く</a:t>
            </a:r>
          </a:p>
        </p:txBody>
      </p:sp>
      <p:sp>
        <p:nvSpPr>
          <p:cNvPr id="71" name="矢印: 下 70">
            <a:extLst>
              <a:ext uri="{FF2B5EF4-FFF2-40B4-BE49-F238E27FC236}">
                <a16:creationId xmlns:a16="http://schemas.microsoft.com/office/drawing/2014/main" id="{B89EA082-D3A1-4D4B-83B4-C524B7580BBB}"/>
              </a:ext>
            </a:extLst>
          </p:cNvPr>
          <p:cNvSpPr/>
          <p:nvPr/>
        </p:nvSpPr>
        <p:spPr>
          <a:xfrm>
            <a:off x="8232913" y="4422263"/>
            <a:ext cx="1003318" cy="3693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テキスト ボックス 71">
            <a:extLst>
              <a:ext uri="{FF2B5EF4-FFF2-40B4-BE49-F238E27FC236}">
                <a16:creationId xmlns:a16="http://schemas.microsoft.com/office/drawing/2014/main" id="{EB396AB1-2215-40B4-9786-645DFFF455B2}"/>
              </a:ext>
            </a:extLst>
          </p:cNvPr>
          <p:cNvSpPr txBox="1"/>
          <p:nvPr/>
        </p:nvSpPr>
        <p:spPr>
          <a:xfrm>
            <a:off x="6576596" y="1053484"/>
            <a:ext cx="357020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射影した点の分散最大化</a:t>
            </a:r>
          </a:p>
        </p:txBody>
      </p:sp>
      <p:sp>
        <p:nvSpPr>
          <p:cNvPr id="3" name="テキスト ボックス 2">
            <a:extLst>
              <a:ext uri="{FF2B5EF4-FFF2-40B4-BE49-F238E27FC236}">
                <a16:creationId xmlns:a16="http://schemas.microsoft.com/office/drawing/2014/main" id="{E8ABF5FD-A59B-C324-F667-FBF33F064D4B}"/>
              </a:ext>
            </a:extLst>
          </p:cNvPr>
          <p:cNvSpPr txBox="1"/>
          <p:nvPr/>
        </p:nvSpPr>
        <p:spPr>
          <a:xfrm>
            <a:off x="10611883" y="3211021"/>
            <a:ext cx="646331"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内積</a:t>
            </a:r>
          </a:p>
        </p:txBody>
      </p:sp>
    </p:spTree>
    <p:extLst>
      <p:ext uri="{BB962C8B-B14F-4D97-AF65-F5344CB8AC3E}">
        <p14:creationId xmlns:p14="http://schemas.microsoft.com/office/powerpoint/2010/main" val="297395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36940946-5B3C-B7AE-F1AD-1F2DDF68C6A7}"/>
              </a:ext>
            </a:extLst>
          </p:cNvPr>
          <p:cNvPicPr>
            <a:picLocks noChangeAspect="1"/>
          </p:cNvPicPr>
          <p:nvPr/>
        </p:nvPicPr>
        <p:blipFill>
          <a:blip r:embed="rId2"/>
          <a:stretch>
            <a:fillRect/>
          </a:stretch>
        </p:blipFill>
        <p:spPr>
          <a:xfrm>
            <a:off x="0" y="685265"/>
            <a:ext cx="12101609" cy="6172735"/>
          </a:xfrm>
          <a:prstGeom prst="rect">
            <a:avLst/>
          </a:prstGeom>
        </p:spPr>
      </p:pic>
      <p:sp>
        <p:nvSpPr>
          <p:cNvPr id="4" name="テキスト ボックス 3">
            <a:extLst>
              <a:ext uri="{FF2B5EF4-FFF2-40B4-BE49-F238E27FC236}">
                <a16:creationId xmlns:a16="http://schemas.microsoft.com/office/drawing/2014/main" id="{37032620-B205-DF83-6551-EE5CB79EEE43}"/>
              </a:ext>
            </a:extLst>
          </p:cNvPr>
          <p:cNvSpPr txBox="1"/>
          <p:nvPr/>
        </p:nvSpPr>
        <p:spPr>
          <a:xfrm>
            <a:off x="1362270" y="1567190"/>
            <a:ext cx="10192214" cy="830997"/>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シュー</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プリン</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杏仁豆腐の特徴の違いを</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次元平面上で明らかにしている</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それぞれ平面上のある領域にまとまっている！</a:t>
            </a:r>
          </a:p>
        </p:txBody>
      </p:sp>
      <p:sp>
        <p:nvSpPr>
          <p:cNvPr id="5" name="テキスト ボックス 4">
            <a:extLst>
              <a:ext uri="{FF2B5EF4-FFF2-40B4-BE49-F238E27FC236}">
                <a16:creationId xmlns:a16="http://schemas.microsoft.com/office/drawing/2014/main" id="{7954A32C-FBD4-7417-B7BB-6A7D63C37F6B}"/>
              </a:ext>
            </a:extLst>
          </p:cNvPr>
          <p:cNvSpPr txBox="1"/>
          <p:nvPr/>
        </p:nvSpPr>
        <p:spPr>
          <a:xfrm>
            <a:off x="718457" y="233265"/>
            <a:ext cx="2236510"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主成分平面</a:t>
            </a:r>
          </a:p>
        </p:txBody>
      </p:sp>
      <p:sp>
        <p:nvSpPr>
          <p:cNvPr id="6" name="テキスト ボックス 5">
            <a:extLst>
              <a:ext uri="{FF2B5EF4-FFF2-40B4-BE49-F238E27FC236}">
                <a16:creationId xmlns:a16="http://schemas.microsoft.com/office/drawing/2014/main" id="{EDDD2148-7F89-71A0-1C4E-DF95F754DB51}"/>
              </a:ext>
            </a:extLst>
          </p:cNvPr>
          <p:cNvSpPr txBox="1"/>
          <p:nvPr/>
        </p:nvSpPr>
        <p:spPr>
          <a:xfrm>
            <a:off x="886408" y="4049486"/>
            <a:ext cx="2789853" cy="1077218"/>
          </a:xfrm>
          <a:prstGeom prst="rect">
            <a:avLst/>
          </a:prstGeom>
          <a:noFill/>
        </p:spPr>
        <p:txBody>
          <a:bodyPr wrap="square" rtlCol="0">
            <a:spAutoFit/>
          </a:bodyPr>
          <a:lstStyle/>
          <a:p>
            <a:pPr algn="l"/>
            <a:r>
              <a:rPr kumimoji="1" lang="ja-JP" altLang="en-US" sz="2400" dirty="0">
                <a:solidFill>
                  <a:srgbClr val="00B050"/>
                </a:solidFill>
                <a:latin typeface="メイリオ" panose="020B0604030504040204" pitchFamily="50" charset="-128"/>
                <a:ea typeface="メイリオ" panose="020B0604030504040204" pitchFamily="50" charset="-128"/>
              </a:rPr>
              <a:t>シュー</a:t>
            </a:r>
            <a:r>
              <a:rPr kumimoji="1" lang="ja-JP" altLang="en-US" sz="2400" dirty="0">
                <a:latin typeface="メイリオ" panose="020B0604030504040204" pitchFamily="50" charset="-128"/>
                <a:ea typeface="メイリオ" panose="020B0604030504040204" pitchFamily="50" charset="-128"/>
              </a:rPr>
              <a:t>：</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焼くので失敗しやすい</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カスタード</a:t>
            </a:r>
          </a:p>
        </p:txBody>
      </p:sp>
      <p:sp>
        <p:nvSpPr>
          <p:cNvPr id="7" name="テキスト ボックス 6">
            <a:extLst>
              <a:ext uri="{FF2B5EF4-FFF2-40B4-BE49-F238E27FC236}">
                <a16:creationId xmlns:a16="http://schemas.microsoft.com/office/drawing/2014/main" id="{293412E1-7F5F-10B1-31CB-467701B7418C}"/>
              </a:ext>
            </a:extLst>
          </p:cNvPr>
          <p:cNvSpPr txBox="1"/>
          <p:nvPr/>
        </p:nvSpPr>
        <p:spPr>
          <a:xfrm>
            <a:off x="9571566" y="2694414"/>
            <a:ext cx="1723549" cy="1077218"/>
          </a:xfrm>
          <a:prstGeom prst="rect">
            <a:avLst/>
          </a:prstGeom>
          <a:noFill/>
        </p:spPr>
        <p:txBody>
          <a:bodyPr wrap="none" rtlCol="0">
            <a:spAutoFit/>
          </a:bodyPr>
          <a:lstStyle/>
          <a:p>
            <a:pPr algn="l"/>
            <a:r>
              <a:rPr kumimoji="1" lang="ja-JP" altLang="en-US" sz="2400" dirty="0">
                <a:solidFill>
                  <a:schemeClr val="accent2">
                    <a:lumMod val="75000"/>
                  </a:schemeClr>
                </a:solidFill>
                <a:latin typeface="メイリオ" panose="020B0604030504040204" pitchFamily="50" charset="-128"/>
                <a:ea typeface="メイリオ" panose="020B0604030504040204" pitchFamily="50" charset="-128"/>
              </a:rPr>
              <a:t>杏仁豆腐</a:t>
            </a:r>
            <a:r>
              <a:rPr kumimoji="1" lang="ja-JP" altLang="en-US" sz="2400" dirty="0">
                <a:latin typeface="メイリオ" panose="020B0604030504040204" pitchFamily="50" charset="-128"/>
                <a:ea typeface="メイリオ" panose="020B0604030504040204" pitchFamily="50" charset="-128"/>
              </a:rPr>
              <a:t>：</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濃厚でトロッ</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杏仁</a:t>
            </a:r>
          </a:p>
        </p:txBody>
      </p:sp>
      <p:sp>
        <p:nvSpPr>
          <p:cNvPr id="8" name="テキスト ボックス 7">
            <a:extLst>
              <a:ext uri="{FF2B5EF4-FFF2-40B4-BE49-F238E27FC236}">
                <a16:creationId xmlns:a16="http://schemas.microsoft.com/office/drawing/2014/main" id="{0415BFB5-A439-25BF-1147-6E3D92319C3E}"/>
              </a:ext>
            </a:extLst>
          </p:cNvPr>
          <p:cNvSpPr txBox="1"/>
          <p:nvPr/>
        </p:nvSpPr>
        <p:spPr>
          <a:xfrm>
            <a:off x="7940351" y="5403294"/>
            <a:ext cx="2492990" cy="769441"/>
          </a:xfrm>
          <a:prstGeom prst="rect">
            <a:avLst/>
          </a:prstGeom>
          <a:noFill/>
        </p:spPr>
        <p:txBody>
          <a:bodyPr wrap="none" rtlCol="0">
            <a:spAutoFit/>
          </a:bodyPr>
          <a:lstStyle/>
          <a:p>
            <a:pPr algn="l"/>
            <a:r>
              <a:rPr kumimoji="1" lang="ja-JP" altLang="en-US" sz="2400" dirty="0">
                <a:solidFill>
                  <a:srgbClr val="7030A0"/>
                </a:solidFill>
                <a:latin typeface="メイリオ" panose="020B0604030504040204" pitchFamily="50" charset="-128"/>
                <a:ea typeface="メイリオ" panose="020B0604030504040204" pitchFamily="50" charset="-128"/>
              </a:rPr>
              <a:t>プリン</a:t>
            </a:r>
            <a:r>
              <a:rPr kumimoji="1" lang="ja-JP" altLang="en-US" sz="2400" dirty="0">
                <a:latin typeface="メイリオ" panose="020B0604030504040204" pitchFamily="50" charset="-128"/>
                <a:ea typeface="メイリオ" panose="020B0604030504040204" pitchFamily="50" charset="-128"/>
              </a:rPr>
              <a:t>：</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砂糖、甘い、控え目</a:t>
            </a:r>
          </a:p>
        </p:txBody>
      </p:sp>
      <p:sp>
        <p:nvSpPr>
          <p:cNvPr id="9" name="テキスト ボックス 8">
            <a:extLst>
              <a:ext uri="{FF2B5EF4-FFF2-40B4-BE49-F238E27FC236}">
                <a16:creationId xmlns:a16="http://schemas.microsoft.com/office/drawing/2014/main" id="{34334922-66D3-A3AC-A2AF-9197969B3EE7}"/>
              </a:ext>
            </a:extLst>
          </p:cNvPr>
          <p:cNvSpPr txBox="1"/>
          <p:nvPr/>
        </p:nvSpPr>
        <p:spPr>
          <a:xfrm>
            <a:off x="7781730" y="4364086"/>
            <a:ext cx="4217437" cy="707886"/>
          </a:xfrm>
          <a:prstGeom prst="rect">
            <a:avLst/>
          </a:prstGeom>
          <a:noFill/>
        </p:spPr>
        <p:txBody>
          <a:bodyPr wrap="square" rtlCol="0">
            <a:spAutoFit/>
          </a:bodyPr>
          <a:lstStyle/>
          <a:p>
            <a:pPr algn="l"/>
            <a:r>
              <a:rPr kumimoji="1" lang="ja-JP" altLang="en-US" sz="2000" dirty="0">
                <a:latin typeface="メイリオ" panose="020B0604030504040204" pitchFamily="50" charset="-128"/>
                <a:ea typeface="メイリオ" panose="020B0604030504040204" pitchFamily="50" charset="-128"/>
              </a:rPr>
              <a:t>杏仁豆腐、プリンは食後のデザートになるが、シューはそうでない</a:t>
            </a:r>
          </a:p>
        </p:txBody>
      </p:sp>
      <p:sp>
        <p:nvSpPr>
          <p:cNvPr id="10" name="テキスト ボックス 9">
            <a:extLst>
              <a:ext uri="{FF2B5EF4-FFF2-40B4-BE49-F238E27FC236}">
                <a16:creationId xmlns:a16="http://schemas.microsoft.com/office/drawing/2014/main" id="{ECA23F45-A87A-4F28-4FCF-8A5EC434D7B2}"/>
              </a:ext>
            </a:extLst>
          </p:cNvPr>
          <p:cNvSpPr txBox="1"/>
          <p:nvPr/>
        </p:nvSpPr>
        <p:spPr>
          <a:xfrm>
            <a:off x="3446585" y="356375"/>
            <a:ext cx="2862707"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tsukurepo_pca.py</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7817227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8E22EF90-AEE4-4F0B-BE49-58EDD1D6EC6C}"/>
                  </a:ext>
                </a:extLst>
              </p:cNvPr>
              <p:cNvSpPr txBox="1"/>
              <p:nvPr/>
            </p:nvSpPr>
            <p:spPr>
              <a:xfrm>
                <a:off x="2459028" y="891957"/>
                <a:ext cx="2632452" cy="71474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000" i="1">
                          <a:latin typeface="Cambria Math" panose="02040503050406030204" pitchFamily="18" charset="0"/>
                          <a:ea typeface="メイリオ" panose="020B0604030504040204" pitchFamily="50" charset="-128"/>
                        </a:rPr>
                        <m:t>𝑉𝑎𝑟</m:t>
                      </m:r>
                      <m:r>
                        <a:rPr kumimoji="1" lang="en-US" altLang="ja-JP" sz="2000" i="1">
                          <a:latin typeface="Cambria Math" panose="02040503050406030204" pitchFamily="18" charset="0"/>
                          <a:ea typeface="メイリオ" panose="020B0604030504040204" pitchFamily="50" charset="-128"/>
                        </a:rPr>
                        <m:t>= </m:t>
                      </m:r>
                      <m:f>
                        <m:fPr>
                          <m:ctrlPr>
                            <a:rPr kumimoji="1" lang="en-US" altLang="ja-JP" sz="2000" i="1">
                              <a:latin typeface="Cambria Math" panose="02040503050406030204" pitchFamily="18" charset="0"/>
                              <a:ea typeface="メイリオ" panose="020B0604030504040204" pitchFamily="50" charset="-128"/>
                            </a:rPr>
                          </m:ctrlPr>
                        </m:fPr>
                        <m:num>
                          <m:sSubSup>
                            <m:sSubSupPr>
                              <m:ctrlPr>
                                <a:rPr kumimoji="1" lang="en-US" altLang="ja-JP" sz="2000" i="1">
                                  <a:latin typeface="Cambria Math" panose="02040503050406030204" pitchFamily="18" charset="0"/>
                                  <a:ea typeface="メイリオ" panose="020B0604030504040204" pitchFamily="50" charset="-128"/>
                                </a:rPr>
                              </m:ctrlPr>
                            </m:sSubSupPr>
                            <m:e>
                              <m:r>
                                <a:rPr kumimoji="1" lang="en-US" altLang="ja-JP" sz="2000" i="1">
                                  <a:latin typeface="Cambria Math" panose="02040503050406030204" pitchFamily="18" charset="0"/>
                                  <a:ea typeface="メイリオ" panose="020B0604030504040204" pitchFamily="50" charset="-128"/>
                                </a:rPr>
                                <m:t>𝑎</m:t>
                              </m:r>
                              <m:r>
                                <a:rPr kumimoji="1" lang="en-US" altLang="ja-JP" sz="2000" i="1">
                                  <a:latin typeface="Cambria Math" panose="02040503050406030204" pitchFamily="18" charset="0"/>
                                  <a:ea typeface="メイリオ" panose="020B0604030504040204" pitchFamily="50" charset="-128"/>
                                </a:rPr>
                                <m:t>′</m:t>
                              </m:r>
                            </m:e>
                            <m:sub>
                              <m:r>
                                <a:rPr kumimoji="1" lang="en-US" altLang="ja-JP" sz="2000" i="1">
                                  <a:latin typeface="Cambria Math" panose="02040503050406030204" pitchFamily="18" charset="0"/>
                                  <a:ea typeface="メイリオ" panose="020B0604030504040204" pitchFamily="50" charset="-128"/>
                                </a:rPr>
                                <m:t>1</m:t>
                              </m:r>
                            </m:sub>
                            <m:sup>
                              <m:r>
                                <a:rPr kumimoji="1" lang="en-US" altLang="ja-JP" sz="2000" i="1">
                                  <a:latin typeface="Cambria Math" panose="02040503050406030204" pitchFamily="18" charset="0"/>
                                  <a:ea typeface="メイリオ" panose="020B0604030504040204" pitchFamily="50" charset="-128"/>
                                </a:rPr>
                                <m:t>2</m:t>
                              </m:r>
                            </m:sup>
                          </m:sSubSup>
                          <m:r>
                            <a:rPr kumimoji="1" lang="en-US" altLang="ja-JP" sz="2000" i="1">
                              <a:latin typeface="Cambria Math" panose="02040503050406030204" pitchFamily="18" charset="0"/>
                              <a:ea typeface="メイリオ" panose="020B0604030504040204" pitchFamily="50" charset="-128"/>
                            </a:rPr>
                            <m:t>+</m:t>
                          </m:r>
                          <m:sSubSup>
                            <m:sSubSupPr>
                              <m:ctrlPr>
                                <a:rPr kumimoji="1" lang="en-US" altLang="ja-JP" sz="2000" i="1">
                                  <a:latin typeface="Cambria Math" panose="02040503050406030204" pitchFamily="18" charset="0"/>
                                  <a:ea typeface="メイリオ" panose="020B0604030504040204" pitchFamily="50" charset="-128"/>
                                </a:rPr>
                              </m:ctrlPr>
                            </m:sSubSupPr>
                            <m:e>
                              <m:r>
                                <a:rPr kumimoji="1" lang="en-US" altLang="ja-JP" sz="2000" i="1">
                                  <a:latin typeface="Cambria Math" panose="02040503050406030204" pitchFamily="18" charset="0"/>
                                  <a:ea typeface="メイリオ" panose="020B0604030504040204" pitchFamily="50" charset="-128"/>
                                </a:rPr>
                                <m:t>𝑎</m:t>
                              </m:r>
                              <m:r>
                                <a:rPr kumimoji="1" lang="en-US" altLang="ja-JP" sz="2000" i="1">
                                  <a:latin typeface="Cambria Math" panose="02040503050406030204" pitchFamily="18" charset="0"/>
                                  <a:ea typeface="メイリオ" panose="020B0604030504040204" pitchFamily="50" charset="-128"/>
                                </a:rPr>
                                <m:t>′</m:t>
                              </m:r>
                            </m:e>
                            <m:sub>
                              <m:r>
                                <a:rPr kumimoji="1" lang="en-US" altLang="ja-JP" sz="2000" i="1">
                                  <a:latin typeface="Cambria Math" panose="02040503050406030204" pitchFamily="18" charset="0"/>
                                  <a:ea typeface="メイリオ" panose="020B0604030504040204" pitchFamily="50" charset="-128"/>
                                </a:rPr>
                                <m:t>2</m:t>
                              </m:r>
                            </m:sub>
                            <m:sup>
                              <m:r>
                                <a:rPr kumimoji="1" lang="en-US" altLang="ja-JP" sz="2000" i="1">
                                  <a:latin typeface="Cambria Math" panose="02040503050406030204" pitchFamily="18" charset="0"/>
                                  <a:ea typeface="メイリオ" panose="020B0604030504040204" pitchFamily="50" charset="-128"/>
                                </a:rPr>
                                <m:t>2</m:t>
                              </m:r>
                            </m:sup>
                          </m:sSubSup>
                          <m:sSubSup>
                            <m:sSubSupPr>
                              <m:ctrlPr>
                                <a:rPr kumimoji="1" lang="en-US" altLang="ja-JP" sz="2000" i="1">
                                  <a:latin typeface="Cambria Math" panose="02040503050406030204" pitchFamily="18" charset="0"/>
                                  <a:ea typeface="メイリオ" panose="020B0604030504040204" pitchFamily="50" charset="-128"/>
                                </a:rPr>
                              </m:ctrlPr>
                            </m:sSubSupPr>
                            <m:e>
                              <m:r>
                                <a:rPr kumimoji="1" lang="en-US" altLang="ja-JP" sz="2000" i="1">
                                  <a:latin typeface="Cambria Math" panose="02040503050406030204" pitchFamily="18" charset="0"/>
                                  <a:ea typeface="メイリオ" panose="020B0604030504040204" pitchFamily="50" charset="-128"/>
                                </a:rPr>
                                <m:t>+</m:t>
                              </m:r>
                              <m:r>
                                <a:rPr kumimoji="1" lang="en-US" altLang="ja-JP" sz="2000" i="1">
                                  <a:latin typeface="Cambria Math" panose="02040503050406030204" pitchFamily="18" charset="0"/>
                                  <a:ea typeface="メイリオ" panose="020B0604030504040204" pitchFamily="50" charset="-128"/>
                                </a:rPr>
                                <m:t>𝑎</m:t>
                              </m:r>
                              <m:r>
                                <a:rPr kumimoji="1" lang="en-US" altLang="ja-JP" sz="2000" i="1">
                                  <a:latin typeface="Cambria Math" panose="02040503050406030204" pitchFamily="18" charset="0"/>
                                  <a:ea typeface="メイリオ" panose="020B0604030504040204" pitchFamily="50" charset="-128"/>
                                </a:rPr>
                                <m:t>′</m:t>
                              </m:r>
                            </m:e>
                            <m:sub>
                              <m:r>
                                <a:rPr kumimoji="1" lang="en-US" altLang="ja-JP" sz="2000" i="1">
                                  <a:latin typeface="Cambria Math" panose="02040503050406030204" pitchFamily="18" charset="0"/>
                                  <a:ea typeface="メイリオ" panose="020B0604030504040204" pitchFamily="50" charset="-128"/>
                                </a:rPr>
                                <m:t>3</m:t>
                              </m:r>
                            </m:sub>
                            <m:sup>
                              <m:r>
                                <a:rPr kumimoji="1" lang="en-US" altLang="ja-JP" sz="2000" i="1">
                                  <a:latin typeface="Cambria Math" panose="02040503050406030204" pitchFamily="18" charset="0"/>
                                  <a:ea typeface="メイリオ" panose="020B0604030504040204" pitchFamily="50" charset="-128"/>
                                </a:rPr>
                                <m:t>2</m:t>
                              </m:r>
                            </m:sup>
                          </m:sSubSup>
                        </m:num>
                        <m:den>
                          <m:r>
                            <a:rPr kumimoji="1" lang="en-US" altLang="ja-JP" sz="2000" i="1">
                              <a:latin typeface="Cambria Math" panose="02040503050406030204" pitchFamily="18" charset="0"/>
                              <a:ea typeface="メイリオ" panose="020B0604030504040204" pitchFamily="50" charset="-128"/>
                            </a:rPr>
                            <m:t>3</m:t>
                          </m:r>
                        </m:den>
                      </m:f>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2" name="テキスト ボックス 1">
                <a:extLst>
                  <a:ext uri="{FF2B5EF4-FFF2-40B4-BE49-F238E27FC236}">
                    <a16:creationId xmlns:a16="http://schemas.microsoft.com/office/drawing/2014/main" id="{8E22EF90-AEE4-4F0B-BE49-58EDD1D6EC6C}"/>
                  </a:ext>
                </a:extLst>
              </p:cNvPr>
              <p:cNvSpPr txBox="1">
                <a:spLocks noRot="1" noChangeAspect="1" noMove="1" noResize="1" noEditPoints="1" noAdjustHandles="1" noChangeArrowheads="1" noChangeShapeType="1" noTextEdit="1"/>
              </p:cNvSpPr>
              <p:nvPr/>
            </p:nvSpPr>
            <p:spPr>
              <a:xfrm>
                <a:off x="2459028" y="891957"/>
                <a:ext cx="2632452" cy="714747"/>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7301C091-5FE6-4EB8-AB3A-F8A8E70AE183}"/>
                  </a:ext>
                </a:extLst>
              </p:cNvPr>
              <p:cNvSpPr txBox="1"/>
              <p:nvPr/>
            </p:nvSpPr>
            <p:spPr>
              <a:xfrm>
                <a:off x="2960705" y="1794263"/>
                <a:ext cx="436337" cy="36933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i="1">
                          <a:latin typeface="Cambria Math" panose="02040503050406030204" pitchFamily="18" charset="0"/>
                          <a:ea typeface="メイリオ" panose="020B0604030504040204" pitchFamily="50" charset="-128"/>
                        </a:rPr>
                        <m:t>=</m:t>
                      </m:r>
                    </m:oMath>
                  </m:oMathPara>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3" name="テキスト ボックス 2">
                <a:extLst>
                  <a:ext uri="{FF2B5EF4-FFF2-40B4-BE49-F238E27FC236}">
                    <a16:creationId xmlns:a16="http://schemas.microsoft.com/office/drawing/2014/main" id="{7301C091-5FE6-4EB8-AB3A-F8A8E70AE183}"/>
                  </a:ext>
                </a:extLst>
              </p:cNvPr>
              <p:cNvSpPr txBox="1">
                <a:spLocks noRot="1" noChangeAspect="1" noMove="1" noResize="1" noEditPoints="1" noAdjustHandles="1" noChangeArrowheads="1" noChangeShapeType="1" noTextEdit="1"/>
              </p:cNvSpPr>
              <p:nvPr/>
            </p:nvSpPr>
            <p:spPr>
              <a:xfrm>
                <a:off x="2960705" y="1794263"/>
                <a:ext cx="436337" cy="369332"/>
              </a:xfrm>
              <a:prstGeom prst="rect">
                <a:avLst/>
              </a:prstGeom>
              <a:blipFill>
                <a:blip r:embed="rId3"/>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BD307E77-8997-498A-84F5-099072398126}"/>
              </a:ext>
            </a:extLst>
          </p:cNvPr>
          <p:cNvSpPr txBox="1"/>
          <p:nvPr/>
        </p:nvSpPr>
        <p:spPr>
          <a:xfrm>
            <a:off x="4972344" y="1146450"/>
            <a:ext cx="1338828" cy="338554"/>
          </a:xfrm>
          <a:prstGeom prst="rect">
            <a:avLst/>
          </a:prstGeom>
          <a:noFill/>
        </p:spPr>
        <p:txBody>
          <a:bodyPr wrap="none" rtlCol="0">
            <a:spAutoFit/>
          </a:bodyPr>
          <a:lstStyle/>
          <a:p>
            <a:pPr algn="l"/>
            <a:r>
              <a:rPr kumimoji="1" lang="ja-JP" altLang="en-US" sz="1600" dirty="0">
                <a:latin typeface="メイリオ" panose="020B0604030504040204" pitchFamily="50" charset="-128"/>
                <a:ea typeface="メイリオ" panose="020B0604030504040204" pitchFamily="50" charset="-128"/>
              </a:rPr>
              <a:t>平均</a:t>
            </a:r>
            <a:r>
              <a:rPr kumimoji="1" lang="en-US" altLang="ja-JP" sz="1600" dirty="0">
                <a:latin typeface="メイリオ" panose="020B0604030504040204" pitchFamily="50" charset="-128"/>
                <a:ea typeface="メイリオ" panose="020B0604030504040204" pitchFamily="50" charset="-128"/>
              </a:rPr>
              <a:t>0</a:t>
            </a:r>
            <a:r>
              <a:rPr kumimoji="1" lang="ja-JP" altLang="en-US" sz="1600" dirty="0">
                <a:latin typeface="メイリオ" panose="020B0604030504040204" pitchFamily="50" charset="-128"/>
                <a:ea typeface="メイリオ" panose="020B0604030504040204" pitchFamily="50" charset="-128"/>
              </a:rPr>
              <a:t>なので</a:t>
            </a:r>
          </a:p>
        </p:txBody>
      </p:sp>
      <p:pic>
        <p:nvPicPr>
          <p:cNvPr id="5" name="図 4">
            <a:extLst>
              <a:ext uri="{FF2B5EF4-FFF2-40B4-BE49-F238E27FC236}">
                <a16:creationId xmlns:a16="http://schemas.microsoft.com/office/drawing/2014/main" id="{110E69D7-2D9E-4EE4-B7D0-C9E8A2022ABF}"/>
              </a:ext>
            </a:extLst>
          </p:cNvPr>
          <p:cNvPicPr>
            <a:picLocks noChangeAspect="1"/>
          </p:cNvPicPr>
          <p:nvPr/>
        </p:nvPicPr>
        <p:blipFill>
          <a:blip r:embed="rId4"/>
          <a:stretch>
            <a:fillRect/>
          </a:stretch>
        </p:blipFill>
        <p:spPr>
          <a:xfrm>
            <a:off x="3397042" y="1576051"/>
            <a:ext cx="2868937" cy="700292"/>
          </a:xfrm>
          <a:prstGeom prst="rect">
            <a:avLst/>
          </a:prstGeom>
        </p:spPr>
      </p:pic>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17CFC44B-EE45-446C-AFC2-80997F9B1454}"/>
                  </a:ext>
                </a:extLst>
              </p:cNvPr>
              <p:cNvSpPr txBox="1"/>
              <p:nvPr/>
            </p:nvSpPr>
            <p:spPr>
              <a:xfrm>
                <a:off x="3089420" y="2322335"/>
                <a:ext cx="4480713" cy="530210"/>
              </a:xfrm>
              <a:prstGeom prst="rect">
                <a:avLst/>
              </a:prstGeom>
              <a:noFill/>
            </p:spPr>
            <p:txBody>
              <a:bodyPr wrap="square" lIns="0" tIns="0" rIns="0" bIns="0" rtlCol="0">
                <a:spAutoFit/>
              </a:bodyPr>
              <a:lstStyle/>
              <a:p>
                <a:r>
                  <a:rPr kumimoji="1" lang="en-US" altLang="ja-JP" sz="2000" dirty="0">
                    <a:ea typeface="メイリオ" panose="020B0604030504040204" pitchFamily="50" charset="-128"/>
                  </a:rPr>
                  <a:t>= </a:t>
                </a:r>
                <a14:m>
                  <m:oMath xmlns:m="http://schemas.openxmlformats.org/officeDocument/2006/math">
                    <m:f>
                      <m:fPr>
                        <m:ctrlPr>
                          <a:rPr kumimoji="1" lang="en-US" altLang="ja-JP" sz="2000" i="1">
                            <a:latin typeface="Cambria Math" panose="02040503050406030204" pitchFamily="18" charset="0"/>
                            <a:ea typeface="メイリオ" panose="020B0604030504040204" pitchFamily="50" charset="-128"/>
                          </a:rPr>
                        </m:ctrlPr>
                      </m:fPr>
                      <m:num>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1</m:t>
                                </m:r>
                              </m:e>
                              <m:sub>
                                <m:r>
                                  <a:rPr kumimoji="1" lang="en-US" altLang="ja-JP" sz="2000" i="1">
                                    <a:latin typeface="Cambria Math" panose="02040503050406030204" pitchFamily="18" charset="0"/>
                                    <a:ea typeface="メイリオ" panose="020B0604030504040204" pitchFamily="50" charset="-128"/>
                                  </a:rPr>
                                  <m:t>𝑥</m:t>
                                </m:r>
                              </m:sub>
                            </m:sSub>
                          </m:sub>
                        </m:sSub>
                        <m:r>
                          <a:rPr kumimoji="1" lang="en-US" altLang="ja-JP" sz="2000" i="1">
                            <a:latin typeface="Cambria Math" panose="02040503050406030204" pitchFamily="18" charset="0"/>
                            <a:ea typeface="メイリオ" panose="020B0604030504040204" pitchFamily="50" charset="-128"/>
                          </a:rPr>
                          <m:t>𝑥</m:t>
                        </m:r>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1</m:t>
                                </m:r>
                              </m:e>
                              <m:sub>
                                <m:r>
                                  <a:rPr kumimoji="1" lang="en-US" altLang="ja-JP" sz="2000" i="1">
                                    <a:latin typeface="Cambria Math" panose="02040503050406030204" pitchFamily="18" charset="0"/>
                                    <a:ea typeface="メイリオ" panose="020B0604030504040204" pitchFamily="50" charset="-128"/>
                                  </a:rPr>
                                  <m:t>𝑦</m:t>
                                </m:r>
                              </m:sub>
                            </m:sSub>
                          </m:sub>
                        </m:sSub>
                        <m:r>
                          <a:rPr kumimoji="1" lang="en-US" altLang="ja-JP" sz="2000" i="1">
                            <a:latin typeface="Cambria Math" panose="02040503050406030204" pitchFamily="18" charset="0"/>
                            <a:ea typeface="メイリオ" panose="020B0604030504040204" pitchFamily="50" charset="-128"/>
                          </a:rPr>
                          <m:t>𝑦</m:t>
                        </m:r>
                        <m:sSup>
                          <m:sSupPr>
                            <m:ctrlPr>
                              <a:rPr kumimoji="1" lang="en-US" altLang="ja-JP" sz="2000" i="1">
                                <a:latin typeface="Cambria Math" panose="02040503050406030204" pitchFamily="18" charset="0"/>
                                <a:ea typeface="メイリオ" panose="020B0604030504040204" pitchFamily="50" charset="-128"/>
                              </a:rPr>
                            </m:ctrlPr>
                          </m:sSupPr>
                          <m:e>
                            <m:r>
                              <a:rPr kumimoji="1" lang="en-US" altLang="ja-JP" sz="2000" i="1">
                                <a:latin typeface="Cambria Math" panose="02040503050406030204" pitchFamily="18" charset="0"/>
                                <a:ea typeface="メイリオ" panose="020B0604030504040204" pitchFamily="50" charset="-128"/>
                              </a:rPr>
                              <m:t>)</m:t>
                            </m:r>
                          </m:e>
                          <m:sup>
                            <m:r>
                              <a:rPr kumimoji="1" lang="en-US" altLang="ja-JP" sz="2000" i="1">
                                <a:latin typeface="Cambria Math" panose="02040503050406030204" pitchFamily="18" charset="0"/>
                                <a:ea typeface="メイリオ" panose="020B0604030504040204" pitchFamily="50" charset="-128"/>
                              </a:rPr>
                              <m:t>2</m:t>
                            </m:r>
                          </m:sup>
                        </m:sSup>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2</m:t>
                                </m:r>
                              </m:e>
                              <m:sub>
                                <m:r>
                                  <a:rPr kumimoji="1" lang="en-US" altLang="ja-JP" sz="2000" i="1">
                                    <a:latin typeface="Cambria Math" panose="02040503050406030204" pitchFamily="18" charset="0"/>
                                    <a:ea typeface="メイリオ" panose="020B0604030504040204" pitchFamily="50" charset="-128"/>
                                  </a:rPr>
                                  <m:t>𝑥</m:t>
                                </m:r>
                              </m:sub>
                            </m:sSub>
                          </m:sub>
                        </m:sSub>
                        <m:r>
                          <a:rPr kumimoji="1" lang="en-US" altLang="ja-JP" sz="2000" i="1">
                            <a:latin typeface="Cambria Math" panose="02040503050406030204" pitchFamily="18" charset="0"/>
                            <a:ea typeface="メイリオ" panose="020B0604030504040204" pitchFamily="50" charset="-128"/>
                          </a:rPr>
                          <m:t>𝑥</m:t>
                        </m:r>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2</m:t>
                                </m:r>
                              </m:e>
                              <m:sub>
                                <m:r>
                                  <a:rPr kumimoji="1" lang="en-US" altLang="ja-JP" sz="2000" i="1">
                                    <a:latin typeface="Cambria Math" panose="02040503050406030204" pitchFamily="18" charset="0"/>
                                    <a:ea typeface="メイリオ" panose="020B0604030504040204" pitchFamily="50" charset="-128"/>
                                  </a:rPr>
                                  <m:t>𝑦</m:t>
                                </m:r>
                              </m:sub>
                            </m:sSub>
                          </m:sub>
                        </m:sSub>
                        <m:r>
                          <a:rPr kumimoji="1" lang="en-US" altLang="ja-JP" sz="2000" i="1">
                            <a:latin typeface="Cambria Math" panose="02040503050406030204" pitchFamily="18" charset="0"/>
                            <a:ea typeface="メイリオ" panose="020B0604030504040204" pitchFamily="50" charset="-128"/>
                          </a:rPr>
                          <m:t>𝑦</m:t>
                        </m:r>
                        <m:sSup>
                          <m:sSupPr>
                            <m:ctrlPr>
                              <a:rPr kumimoji="1" lang="en-US" altLang="ja-JP" sz="2000" i="1">
                                <a:latin typeface="Cambria Math" panose="02040503050406030204" pitchFamily="18" charset="0"/>
                                <a:ea typeface="メイリオ" panose="020B0604030504040204" pitchFamily="50" charset="-128"/>
                              </a:rPr>
                            </m:ctrlPr>
                          </m:sSupPr>
                          <m:e>
                            <m:r>
                              <a:rPr kumimoji="1" lang="en-US" altLang="ja-JP" sz="2000" i="1">
                                <a:latin typeface="Cambria Math" panose="02040503050406030204" pitchFamily="18" charset="0"/>
                                <a:ea typeface="メイリオ" panose="020B0604030504040204" pitchFamily="50" charset="-128"/>
                              </a:rPr>
                              <m:t>)</m:t>
                            </m:r>
                          </m:e>
                          <m:sup>
                            <m:r>
                              <a:rPr kumimoji="1" lang="en-US" altLang="ja-JP" sz="2000" i="1">
                                <a:latin typeface="Cambria Math" panose="02040503050406030204" pitchFamily="18" charset="0"/>
                                <a:ea typeface="メイリオ" panose="020B0604030504040204" pitchFamily="50" charset="-128"/>
                              </a:rPr>
                              <m:t>2</m:t>
                            </m:r>
                          </m:sup>
                        </m:sSup>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3</m:t>
                                </m:r>
                              </m:e>
                              <m:sub>
                                <m:r>
                                  <a:rPr kumimoji="1" lang="en-US" altLang="ja-JP" sz="2000" i="1">
                                    <a:latin typeface="Cambria Math" panose="02040503050406030204" pitchFamily="18" charset="0"/>
                                    <a:ea typeface="メイリオ" panose="020B0604030504040204" pitchFamily="50" charset="-128"/>
                                  </a:rPr>
                                  <m:t>𝑥</m:t>
                                </m:r>
                              </m:sub>
                            </m:sSub>
                          </m:sub>
                        </m:sSub>
                        <m:r>
                          <a:rPr kumimoji="1" lang="en-US" altLang="ja-JP" sz="2000" i="1">
                            <a:latin typeface="Cambria Math" panose="02040503050406030204" pitchFamily="18" charset="0"/>
                            <a:ea typeface="メイリオ" panose="020B0604030504040204" pitchFamily="50" charset="-128"/>
                          </a:rPr>
                          <m:t>𝑥</m:t>
                        </m:r>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3</m:t>
                                </m:r>
                              </m:e>
                              <m:sub>
                                <m:r>
                                  <a:rPr kumimoji="1" lang="en-US" altLang="ja-JP" sz="2000" i="1">
                                    <a:latin typeface="Cambria Math" panose="02040503050406030204" pitchFamily="18" charset="0"/>
                                    <a:ea typeface="メイリオ" panose="020B0604030504040204" pitchFamily="50" charset="-128"/>
                                  </a:rPr>
                                  <m:t>𝑦</m:t>
                                </m:r>
                              </m:sub>
                            </m:sSub>
                          </m:sub>
                        </m:sSub>
                        <m:r>
                          <a:rPr kumimoji="1" lang="en-US" altLang="ja-JP" sz="2000" i="1">
                            <a:latin typeface="Cambria Math" panose="02040503050406030204" pitchFamily="18" charset="0"/>
                            <a:ea typeface="メイリオ" panose="020B0604030504040204" pitchFamily="50" charset="-128"/>
                          </a:rPr>
                          <m:t>𝑦</m:t>
                        </m:r>
                        <m:sSup>
                          <m:sSupPr>
                            <m:ctrlPr>
                              <a:rPr kumimoji="1" lang="en-US" altLang="ja-JP" sz="2000" i="1">
                                <a:latin typeface="Cambria Math" panose="02040503050406030204" pitchFamily="18" charset="0"/>
                                <a:ea typeface="メイリオ" panose="020B0604030504040204" pitchFamily="50" charset="-128"/>
                              </a:rPr>
                            </m:ctrlPr>
                          </m:sSupPr>
                          <m:e>
                            <m:r>
                              <a:rPr kumimoji="1" lang="en-US" altLang="ja-JP" sz="2000" i="1">
                                <a:latin typeface="Cambria Math" panose="02040503050406030204" pitchFamily="18" charset="0"/>
                                <a:ea typeface="メイリオ" panose="020B0604030504040204" pitchFamily="50" charset="-128"/>
                              </a:rPr>
                              <m:t>)</m:t>
                            </m:r>
                          </m:e>
                          <m:sup>
                            <m:r>
                              <a:rPr kumimoji="1" lang="en-US" altLang="ja-JP" sz="2000" i="1">
                                <a:latin typeface="Cambria Math" panose="02040503050406030204" pitchFamily="18" charset="0"/>
                                <a:ea typeface="メイリオ" panose="020B0604030504040204" pitchFamily="50" charset="-128"/>
                              </a:rPr>
                              <m:t>2</m:t>
                            </m:r>
                          </m:sup>
                        </m:sSup>
                      </m:num>
                      <m:den>
                        <m:r>
                          <a:rPr kumimoji="1" lang="en-US" altLang="ja-JP" sz="2000" i="1">
                            <a:latin typeface="Cambria Math" panose="02040503050406030204" pitchFamily="18" charset="0"/>
                            <a:ea typeface="メイリオ" panose="020B0604030504040204" pitchFamily="50" charset="-128"/>
                          </a:rPr>
                          <m:t>3</m:t>
                        </m:r>
                      </m:den>
                    </m:f>
                  </m:oMath>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6" name="テキスト ボックス 5">
                <a:extLst>
                  <a:ext uri="{FF2B5EF4-FFF2-40B4-BE49-F238E27FC236}">
                    <a16:creationId xmlns:a16="http://schemas.microsoft.com/office/drawing/2014/main" id="{17CFC44B-EE45-446C-AFC2-80997F9B1454}"/>
                  </a:ext>
                </a:extLst>
              </p:cNvPr>
              <p:cNvSpPr txBox="1">
                <a:spLocks noRot="1" noChangeAspect="1" noMove="1" noResize="1" noEditPoints="1" noAdjustHandles="1" noChangeArrowheads="1" noChangeShapeType="1" noTextEdit="1"/>
              </p:cNvSpPr>
              <p:nvPr/>
            </p:nvSpPr>
            <p:spPr>
              <a:xfrm>
                <a:off x="3089420" y="2322335"/>
                <a:ext cx="4480713" cy="530210"/>
              </a:xfrm>
              <a:prstGeom prst="rect">
                <a:avLst/>
              </a:prstGeom>
              <a:blipFill>
                <a:blip r:embed="rId5"/>
                <a:stretch>
                  <a:fillRect l="-3537" b="-1609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7DB678A2-4795-44A0-8032-6164F8A8DB2A}"/>
                  </a:ext>
                </a:extLst>
              </p:cNvPr>
              <p:cNvSpPr txBox="1"/>
              <p:nvPr/>
            </p:nvSpPr>
            <p:spPr>
              <a:xfrm>
                <a:off x="3089421" y="2852545"/>
                <a:ext cx="7256987" cy="1133900"/>
              </a:xfrm>
              <a:prstGeom prst="rect">
                <a:avLst/>
              </a:prstGeom>
              <a:noFill/>
            </p:spPr>
            <p:txBody>
              <a:bodyPr wrap="none" lIns="0" tIns="0" rIns="0" bIns="0" rtlCol="0">
                <a:spAutoFit/>
              </a:bodyPr>
              <a:lstStyle/>
              <a:p>
                <a14:m>
                  <m:oMath xmlns:m="http://schemas.openxmlformats.org/officeDocument/2006/math">
                    <m:r>
                      <a:rPr kumimoji="1" lang="en-US" altLang="ja-JP" sz="2000" i="1">
                        <a:latin typeface="Cambria Math" panose="02040503050406030204" pitchFamily="18" charset="0"/>
                        <a:ea typeface="メイリオ" panose="020B0604030504040204" pitchFamily="50" charset="-128"/>
                      </a:rPr>
                      <m:t>=</m:t>
                    </m:r>
                    <m:f>
                      <m:fPr>
                        <m:ctrlPr>
                          <a:rPr kumimoji="1" lang="en-US" altLang="ja-JP" sz="2000" i="1">
                            <a:latin typeface="Cambria Math" panose="02040503050406030204" pitchFamily="18" charset="0"/>
                            <a:ea typeface="メイリオ" panose="020B0604030504040204" pitchFamily="50" charset="-128"/>
                          </a:rPr>
                        </m:ctrlPr>
                      </m:fPr>
                      <m:num>
                        <m:r>
                          <a:rPr kumimoji="1" lang="en-US" altLang="ja-JP" sz="2000" i="1">
                            <a:latin typeface="Cambria Math" panose="02040503050406030204" pitchFamily="18" charset="0"/>
                            <a:ea typeface="メイリオ" panose="020B0604030504040204" pitchFamily="50" charset="-128"/>
                          </a:rPr>
                          <m:t>1</m:t>
                        </m:r>
                      </m:num>
                      <m:den>
                        <m:r>
                          <a:rPr kumimoji="1" lang="en-US" altLang="ja-JP" sz="2000" i="1">
                            <a:latin typeface="Cambria Math" panose="02040503050406030204" pitchFamily="18" charset="0"/>
                            <a:ea typeface="メイリオ" panose="020B0604030504040204" pitchFamily="50" charset="-128"/>
                          </a:rPr>
                          <m:t>3</m:t>
                        </m:r>
                      </m:den>
                    </m:f>
                    <m:r>
                      <a:rPr kumimoji="1" lang="en-US" altLang="ja-JP" sz="2000" i="1">
                        <a:latin typeface="Cambria Math" panose="02040503050406030204" pitchFamily="18" charset="0"/>
                        <a:ea typeface="メイリオ" panose="020B0604030504040204" pitchFamily="50" charset="-128"/>
                      </a:rPr>
                      <m:t>[</m:t>
                    </m:r>
                  </m:oMath>
                </a14:m>
                <a:r>
                  <a:rPr kumimoji="1" lang="en-US" altLang="ja-JP" sz="2000" dirty="0">
                    <a:latin typeface="メイリオ" panose="020B0604030504040204" pitchFamily="50" charset="-128"/>
                    <a:ea typeface="メイリオ" panose="020B0604030504040204" pitchFamily="50" charset="-128"/>
                  </a:rPr>
                  <a:t>(</a:t>
                </a:r>
                <a14:m>
                  <m:oMath xmlns:m="http://schemas.openxmlformats.org/officeDocument/2006/math">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1</m:t>
                            </m:r>
                          </m:e>
                          <m:sub>
                            <m:r>
                              <a:rPr kumimoji="1" lang="en-US" altLang="ja-JP" sz="2000" i="1">
                                <a:latin typeface="Cambria Math" panose="02040503050406030204" pitchFamily="18" charset="0"/>
                                <a:ea typeface="メイリオ" panose="020B0604030504040204" pitchFamily="50" charset="-128"/>
                              </a:rPr>
                              <m:t>𝑥</m:t>
                            </m:r>
                          </m:sub>
                        </m:sSub>
                      </m:sub>
                    </m:sSub>
                    <m:r>
                      <a:rPr kumimoji="1" lang="en-US" altLang="ja-JP" sz="2000" i="1">
                        <a:latin typeface="Cambria Math" panose="02040503050406030204" pitchFamily="18" charset="0"/>
                        <a:ea typeface="メイリオ" panose="020B0604030504040204" pitchFamily="50" charset="-128"/>
                      </a:rPr>
                      <m:t>𝑥</m:t>
                    </m:r>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1</m:t>
                            </m:r>
                          </m:e>
                          <m:sub>
                            <m:r>
                              <a:rPr kumimoji="1" lang="en-US" altLang="ja-JP" sz="2000" i="1">
                                <a:latin typeface="Cambria Math" panose="02040503050406030204" pitchFamily="18" charset="0"/>
                                <a:ea typeface="メイリオ" panose="020B0604030504040204" pitchFamily="50" charset="-128"/>
                              </a:rPr>
                              <m:t>𝑦</m:t>
                            </m:r>
                          </m:sub>
                        </m:sSub>
                      </m:sub>
                    </m:sSub>
                    <m:r>
                      <a:rPr kumimoji="1" lang="en-US" altLang="ja-JP" sz="2000" i="1">
                        <a:latin typeface="Cambria Math" panose="02040503050406030204" pitchFamily="18" charset="0"/>
                        <a:ea typeface="メイリオ" panose="020B0604030504040204" pitchFamily="50" charset="-128"/>
                      </a:rPr>
                      <m:t>𝑦</m:t>
                    </m:r>
                  </m:oMath>
                </a14:m>
                <a:r>
                  <a:rPr kumimoji="1" lang="en-US" altLang="ja-JP" sz="2000" dirty="0">
                    <a:latin typeface="メイリオ" panose="020B0604030504040204" pitchFamily="50" charset="-128"/>
                    <a:ea typeface="メイリオ" panose="020B0604030504040204" pitchFamily="50" charset="-128"/>
                  </a:rPr>
                  <a:t>),(</a:t>
                </a:r>
                <a14:m>
                  <m:oMath xmlns:m="http://schemas.openxmlformats.org/officeDocument/2006/math">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2</m:t>
                            </m:r>
                          </m:e>
                          <m:sub>
                            <m:r>
                              <a:rPr kumimoji="1" lang="en-US" altLang="ja-JP" sz="2000" i="1">
                                <a:latin typeface="Cambria Math" panose="02040503050406030204" pitchFamily="18" charset="0"/>
                                <a:ea typeface="メイリオ" panose="020B0604030504040204" pitchFamily="50" charset="-128"/>
                              </a:rPr>
                              <m:t>𝑥</m:t>
                            </m:r>
                          </m:sub>
                        </m:sSub>
                      </m:sub>
                    </m:sSub>
                    <m:r>
                      <a:rPr kumimoji="1" lang="en-US" altLang="ja-JP" sz="2000" i="1">
                        <a:latin typeface="Cambria Math" panose="02040503050406030204" pitchFamily="18" charset="0"/>
                        <a:ea typeface="メイリオ" panose="020B0604030504040204" pitchFamily="50" charset="-128"/>
                      </a:rPr>
                      <m:t>𝑥</m:t>
                    </m:r>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2</m:t>
                            </m:r>
                          </m:e>
                          <m:sub>
                            <m:r>
                              <a:rPr kumimoji="1" lang="en-US" altLang="ja-JP" sz="2000" i="1">
                                <a:latin typeface="Cambria Math" panose="02040503050406030204" pitchFamily="18" charset="0"/>
                                <a:ea typeface="メイリオ" panose="020B0604030504040204" pitchFamily="50" charset="-128"/>
                              </a:rPr>
                              <m:t>𝑦</m:t>
                            </m:r>
                          </m:sub>
                        </m:sSub>
                      </m:sub>
                    </m:sSub>
                    <m:r>
                      <a:rPr kumimoji="1" lang="en-US" altLang="ja-JP" sz="2000" i="1">
                        <a:latin typeface="Cambria Math" panose="02040503050406030204" pitchFamily="18" charset="0"/>
                        <a:ea typeface="メイリオ" panose="020B0604030504040204" pitchFamily="50" charset="-128"/>
                      </a:rPr>
                      <m:t>𝑦</m:t>
                    </m:r>
                  </m:oMath>
                </a14:m>
                <a:r>
                  <a:rPr kumimoji="1" lang="en-US" altLang="ja-JP" sz="2000" dirty="0">
                    <a:latin typeface="メイリオ" panose="020B0604030504040204" pitchFamily="50" charset="-128"/>
                    <a:ea typeface="メイリオ" panose="020B0604030504040204" pitchFamily="50" charset="-128"/>
                  </a:rPr>
                  <a:t>),(</a:t>
                </a:r>
                <a14:m>
                  <m:oMath xmlns:m="http://schemas.openxmlformats.org/officeDocument/2006/math">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3</m:t>
                            </m:r>
                          </m:e>
                          <m:sub>
                            <m:r>
                              <a:rPr kumimoji="1" lang="en-US" altLang="ja-JP" sz="2000" i="1">
                                <a:latin typeface="Cambria Math" panose="02040503050406030204" pitchFamily="18" charset="0"/>
                                <a:ea typeface="メイリオ" panose="020B0604030504040204" pitchFamily="50" charset="-128"/>
                              </a:rPr>
                              <m:t>𝑥</m:t>
                            </m:r>
                          </m:sub>
                        </m:sSub>
                      </m:sub>
                    </m:sSub>
                    <m:r>
                      <a:rPr kumimoji="1" lang="en-US" altLang="ja-JP" sz="2000" i="1">
                        <a:latin typeface="Cambria Math" panose="02040503050406030204" pitchFamily="18" charset="0"/>
                        <a:ea typeface="メイリオ" panose="020B0604030504040204" pitchFamily="50" charset="-128"/>
                      </a:rPr>
                      <m:t>𝑥</m:t>
                    </m:r>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3</m:t>
                            </m:r>
                          </m:e>
                          <m:sub>
                            <m:r>
                              <a:rPr kumimoji="1" lang="en-US" altLang="ja-JP" sz="2000" i="1">
                                <a:latin typeface="Cambria Math" panose="02040503050406030204" pitchFamily="18" charset="0"/>
                                <a:ea typeface="メイリオ" panose="020B0604030504040204" pitchFamily="50" charset="-128"/>
                              </a:rPr>
                              <m:t>𝑦</m:t>
                            </m:r>
                          </m:sub>
                        </m:sSub>
                      </m:sub>
                    </m:sSub>
                    <m:r>
                      <a:rPr kumimoji="1" lang="en-US" altLang="ja-JP" sz="2000" i="1">
                        <a:latin typeface="Cambria Math" panose="02040503050406030204" pitchFamily="18" charset="0"/>
                        <a:ea typeface="メイリオ" panose="020B0604030504040204" pitchFamily="50" charset="-128"/>
                      </a:rPr>
                      <m:t>𝑦</m:t>
                    </m:r>
                  </m:oMath>
                </a14:m>
                <a:r>
                  <a:rPr kumimoji="1" lang="en-US" altLang="ja-JP" sz="2000" dirty="0">
                    <a:latin typeface="メイリオ" panose="020B0604030504040204" pitchFamily="50" charset="-128"/>
                    <a:ea typeface="メイリオ" panose="020B0604030504040204" pitchFamily="50" charset="-128"/>
                  </a:rPr>
                  <a:t>)]</a:t>
                </a:r>
                <a14:m>
                  <m:oMath xmlns:m="http://schemas.openxmlformats.org/officeDocument/2006/math">
                    <m:d>
                      <m:dPr>
                        <m:begChr m:val="["/>
                        <m:endChr m:val="]"/>
                        <m:ctrlPr>
                          <a:rPr kumimoji="1" lang="en-US" altLang="ja-JP" sz="2000" i="1" dirty="0">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000" i="1" dirty="0">
                                <a:latin typeface="Cambria Math" panose="02040503050406030204" pitchFamily="18" charset="0"/>
                                <a:ea typeface="メイリオ" panose="020B0604030504040204" pitchFamily="50" charset="-128"/>
                              </a:rPr>
                            </m:ctrlPr>
                          </m:mPr>
                          <m:mr>
                            <m:e>
                              <m:r>
                                <m:rPr>
                                  <m:brk m:alnAt="7"/>
                                </m:rPr>
                                <a:rPr kumimoji="1" lang="en-US" altLang="ja-JP" sz="2000" i="1" dirty="0">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1</m:t>
                                      </m:r>
                                    </m:e>
                                    <m:sub>
                                      <m:r>
                                        <a:rPr kumimoji="1" lang="en-US" altLang="ja-JP" sz="2000" i="1">
                                          <a:latin typeface="Cambria Math" panose="02040503050406030204" pitchFamily="18" charset="0"/>
                                          <a:ea typeface="メイリオ" panose="020B0604030504040204" pitchFamily="50" charset="-128"/>
                                        </a:rPr>
                                        <m:t>𝑥</m:t>
                                      </m:r>
                                    </m:sub>
                                  </m:sSub>
                                </m:sub>
                              </m:sSub>
                              <m:r>
                                <a:rPr kumimoji="1" lang="en-US" altLang="ja-JP" sz="2000" i="1">
                                  <a:latin typeface="Cambria Math" panose="02040503050406030204" pitchFamily="18" charset="0"/>
                                  <a:ea typeface="メイリオ" panose="020B0604030504040204" pitchFamily="50" charset="-128"/>
                                </a:rPr>
                                <m:t>𝑥</m:t>
                              </m:r>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1</m:t>
                                      </m:r>
                                    </m:e>
                                    <m:sub>
                                      <m:r>
                                        <a:rPr kumimoji="1" lang="en-US" altLang="ja-JP" sz="2000" i="1">
                                          <a:latin typeface="Cambria Math" panose="02040503050406030204" pitchFamily="18" charset="0"/>
                                          <a:ea typeface="メイリオ" panose="020B0604030504040204" pitchFamily="50" charset="-128"/>
                                        </a:rPr>
                                        <m:t>𝑦</m:t>
                                      </m:r>
                                    </m:sub>
                                  </m:sSub>
                                </m:sub>
                              </m:sSub>
                              <m:r>
                                <a:rPr kumimoji="1" lang="en-US" altLang="ja-JP" sz="2000" i="1">
                                  <a:latin typeface="Cambria Math" panose="02040503050406030204" pitchFamily="18" charset="0"/>
                                  <a:ea typeface="メイリオ" panose="020B0604030504040204" pitchFamily="50" charset="-128"/>
                                </a:rPr>
                                <m:t>𝑦</m:t>
                              </m:r>
                              <m:r>
                                <a:rPr kumimoji="1" lang="en-US" altLang="ja-JP" sz="2000" i="1">
                                  <a:latin typeface="Cambria Math" panose="02040503050406030204" pitchFamily="18" charset="0"/>
                                  <a:ea typeface="メイリオ" panose="020B0604030504040204" pitchFamily="50" charset="-128"/>
                                </a:rPr>
                                <m:t>)</m:t>
                              </m:r>
                            </m:e>
                          </m:mr>
                          <m:mr>
                            <m:e>
                              <m:r>
                                <a:rPr kumimoji="1" lang="en-US" altLang="ja-JP" sz="2000" i="1" dirty="0">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2</m:t>
                                      </m:r>
                                    </m:e>
                                    <m:sub>
                                      <m:r>
                                        <a:rPr kumimoji="1" lang="en-US" altLang="ja-JP" sz="2000" i="1">
                                          <a:latin typeface="Cambria Math" panose="02040503050406030204" pitchFamily="18" charset="0"/>
                                          <a:ea typeface="メイリオ" panose="020B0604030504040204" pitchFamily="50" charset="-128"/>
                                        </a:rPr>
                                        <m:t>𝑥</m:t>
                                      </m:r>
                                    </m:sub>
                                  </m:sSub>
                                </m:sub>
                              </m:sSub>
                              <m:r>
                                <a:rPr kumimoji="1" lang="en-US" altLang="ja-JP" sz="2000" i="1">
                                  <a:latin typeface="Cambria Math" panose="02040503050406030204" pitchFamily="18" charset="0"/>
                                  <a:ea typeface="メイリオ" panose="020B0604030504040204" pitchFamily="50" charset="-128"/>
                                </a:rPr>
                                <m:t>𝑥</m:t>
                              </m:r>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2</m:t>
                                      </m:r>
                                    </m:e>
                                    <m:sub>
                                      <m:r>
                                        <a:rPr kumimoji="1" lang="en-US" altLang="ja-JP" sz="2000" i="1">
                                          <a:latin typeface="Cambria Math" panose="02040503050406030204" pitchFamily="18" charset="0"/>
                                          <a:ea typeface="メイリオ" panose="020B0604030504040204" pitchFamily="50" charset="-128"/>
                                        </a:rPr>
                                        <m:t>𝑦</m:t>
                                      </m:r>
                                    </m:sub>
                                  </m:sSub>
                                </m:sub>
                              </m:sSub>
                              <m:r>
                                <a:rPr kumimoji="1" lang="en-US" altLang="ja-JP" sz="2000" i="1">
                                  <a:latin typeface="Cambria Math" panose="02040503050406030204" pitchFamily="18" charset="0"/>
                                  <a:ea typeface="メイリオ" panose="020B0604030504040204" pitchFamily="50" charset="-128"/>
                                </a:rPr>
                                <m:t>𝑦</m:t>
                              </m:r>
                              <m:r>
                                <a:rPr kumimoji="1" lang="en-US" altLang="ja-JP" sz="2000" i="1">
                                  <a:latin typeface="Cambria Math" panose="02040503050406030204" pitchFamily="18" charset="0"/>
                                  <a:ea typeface="メイリオ" panose="020B0604030504040204" pitchFamily="50" charset="-128"/>
                                </a:rPr>
                                <m:t>)</m:t>
                              </m:r>
                            </m:e>
                          </m:mr>
                          <m:mr>
                            <m:e>
                              <m:r>
                                <a:rPr kumimoji="1" lang="en-US" altLang="ja-JP" sz="2000" i="1" dirty="0">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3</m:t>
                                      </m:r>
                                    </m:e>
                                    <m:sub>
                                      <m:r>
                                        <a:rPr kumimoji="1" lang="en-US" altLang="ja-JP" sz="2000" i="1">
                                          <a:latin typeface="Cambria Math" panose="02040503050406030204" pitchFamily="18" charset="0"/>
                                          <a:ea typeface="メイリオ" panose="020B0604030504040204" pitchFamily="50" charset="-128"/>
                                        </a:rPr>
                                        <m:t>𝑥</m:t>
                                      </m:r>
                                    </m:sub>
                                  </m:sSub>
                                </m:sub>
                              </m:sSub>
                              <m:r>
                                <a:rPr kumimoji="1" lang="en-US" altLang="ja-JP" sz="2000" i="1">
                                  <a:latin typeface="Cambria Math" panose="02040503050406030204" pitchFamily="18" charset="0"/>
                                  <a:ea typeface="メイリオ" panose="020B0604030504040204" pitchFamily="50" charset="-128"/>
                                </a:rPr>
                                <m:t>𝑥</m:t>
                              </m:r>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3</m:t>
                                      </m:r>
                                    </m:e>
                                    <m:sub>
                                      <m:r>
                                        <a:rPr kumimoji="1" lang="en-US" altLang="ja-JP" sz="2000" i="1">
                                          <a:latin typeface="Cambria Math" panose="02040503050406030204" pitchFamily="18" charset="0"/>
                                          <a:ea typeface="メイリオ" panose="020B0604030504040204" pitchFamily="50" charset="-128"/>
                                        </a:rPr>
                                        <m:t>𝑦</m:t>
                                      </m:r>
                                    </m:sub>
                                  </m:sSub>
                                </m:sub>
                              </m:sSub>
                              <m:r>
                                <a:rPr kumimoji="1" lang="en-US" altLang="ja-JP" sz="2000" i="1">
                                  <a:latin typeface="Cambria Math" panose="02040503050406030204" pitchFamily="18" charset="0"/>
                                  <a:ea typeface="メイリオ" panose="020B0604030504040204" pitchFamily="50" charset="-128"/>
                                </a:rPr>
                                <m:t>𝑦</m:t>
                              </m:r>
                              <m:r>
                                <a:rPr kumimoji="1" lang="en-US" altLang="ja-JP" sz="2000" i="1">
                                  <a:latin typeface="Cambria Math" panose="02040503050406030204" pitchFamily="18" charset="0"/>
                                  <a:ea typeface="メイリオ" panose="020B0604030504040204" pitchFamily="50" charset="-128"/>
                                </a:rPr>
                                <m:t>)</m:t>
                              </m:r>
                            </m:e>
                          </m:mr>
                        </m:m>
                      </m:e>
                    </m:d>
                  </m:oMath>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7" name="テキスト ボックス 6">
                <a:extLst>
                  <a:ext uri="{FF2B5EF4-FFF2-40B4-BE49-F238E27FC236}">
                    <a16:creationId xmlns:a16="http://schemas.microsoft.com/office/drawing/2014/main" id="{7DB678A2-4795-44A0-8032-6164F8A8DB2A}"/>
                  </a:ext>
                </a:extLst>
              </p:cNvPr>
              <p:cNvSpPr txBox="1">
                <a:spLocks noRot="1" noChangeAspect="1" noMove="1" noResize="1" noEditPoints="1" noAdjustHandles="1" noChangeArrowheads="1" noChangeShapeType="1" noTextEdit="1"/>
              </p:cNvSpPr>
              <p:nvPr/>
            </p:nvSpPr>
            <p:spPr>
              <a:xfrm>
                <a:off x="3089421" y="2852545"/>
                <a:ext cx="7256987" cy="1133900"/>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A61E3447-627D-4B3D-AB43-B074959FF6ED}"/>
                  </a:ext>
                </a:extLst>
              </p:cNvPr>
              <p:cNvSpPr txBox="1"/>
              <p:nvPr/>
            </p:nvSpPr>
            <p:spPr>
              <a:xfrm>
                <a:off x="2871252" y="3867787"/>
                <a:ext cx="4480714" cy="14519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000" i="1" dirty="0">
                          <a:latin typeface="Cambria Math" panose="02040503050406030204" pitchFamily="18" charset="0"/>
                          <a:ea typeface="メイリオ" panose="020B0604030504040204" pitchFamily="50" charset="-128"/>
                        </a:rPr>
                        <m:t>=</m:t>
                      </m:r>
                      <m:f>
                        <m:fPr>
                          <m:ctrlPr>
                            <a:rPr kumimoji="1" lang="en-US" altLang="ja-JP" sz="2000" i="1" dirty="0">
                              <a:latin typeface="Cambria Math" panose="02040503050406030204" pitchFamily="18" charset="0"/>
                              <a:ea typeface="メイリオ" panose="020B0604030504040204" pitchFamily="50" charset="-128"/>
                            </a:rPr>
                          </m:ctrlPr>
                        </m:fPr>
                        <m:num>
                          <m:r>
                            <a:rPr kumimoji="1" lang="en-US" altLang="ja-JP" sz="2000" i="1" dirty="0">
                              <a:latin typeface="Cambria Math" panose="02040503050406030204" pitchFamily="18" charset="0"/>
                              <a:ea typeface="メイリオ" panose="020B0604030504040204" pitchFamily="50" charset="-128"/>
                            </a:rPr>
                            <m:t>1</m:t>
                          </m:r>
                        </m:num>
                        <m:den>
                          <m:r>
                            <a:rPr kumimoji="1" lang="en-US" altLang="ja-JP" sz="2000" i="1" dirty="0">
                              <a:latin typeface="Cambria Math" panose="02040503050406030204" pitchFamily="18" charset="0"/>
                              <a:ea typeface="メイリオ" panose="020B0604030504040204" pitchFamily="50" charset="-128"/>
                            </a:rPr>
                            <m:t>3</m:t>
                          </m:r>
                        </m:den>
                      </m:f>
                      <m:sSup>
                        <m:sSupPr>
                          <m:ctrlPr>
                            <a:rPr kumimoji="1" lang="en-US" altLang="ja-JP" sz="2000" i="1" dirty="0">
                              <a:latin typeface="Cambria Math" panose="02040503050406030204" pitchFamily="18" charset="0"/>
                              <a:ea typeface="メイリオ" panose="020B0604030504040204" pitchFamily="50" charset="-128"/>
                            </a:rPr>
                          </m:ctrlPr>
                        </m:sSupPr>
                        <m:e>
                          <m:d>
                            <m:dPr>
                              <m:ctrlPr>
                                <a:rPr kumimoji="1" lang="en-US" altLang="ja-JP" sz="2000" i="1" dirty="0">
                                  <a:latin typeface="Cambria Math" panose="02040503050406030204" pitchFamily="18" charset="0"/>
                                  <a:ea typeface="メイリオ" panose="020B0604030504040204" pitchFamily="50" charset="-128"/>
                                </a:rPr>
                              </m:ctrlPr>
                            </m:dPr>
                            <m:e>
                              <m:d>
                                <m:dPr>
                                  <m:begChr m:val="["/>
                                  <m:endChr m:val="]"/>
                                  <m:ctrlPr>
                                    <a:rPr kumimoji="1" lang="en-US" altLang="ja-JP" sz="2000" i="1" dirty="0">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000" i="1" dirty="0">
                                          <a:latin typeface="Cambria Math" panose="02040503050406030204" pitchFamily="18" charset="0"/>
                                          <a:ea typeface="メイリオ" panose="020B0604030504040204" pitchFamily="50" charset="-128"/>
                                        </a:rPr>
                                      </m:ctrlPr>
                                    </m:mPr>
                                    <m:mr>
                                      <m:e>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1</m:t>
                                                </m:r>
                                              </m:e>
                                              <m:sub>
                                                <m:r>
                                                  <a:rPr kumimoji="1" lang="en-US" altLang="ja-JP" sz="2000" i="1">
                                                    <a:latin typeface="Cambria Math" panose="02040503050406030204" pitchFamily="18" charset="0"/>
                                                    <a:ea typeface="メイリオ" panose="020B0604030504040204" pitchFamily="50" charset="-128"/>
                                                  </a:rPr>
                                                  <m:t>𝑥</m:t>
                                                </m:r>
                                              </m:sub>
                                            </m:sSub>
                                          </m:sub>
                                        </m:s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 ,</m:t>
                                            </m:r>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1</m:t>
                                                </m:r>
                                              </m:e>
                                              <m:sub>
                                                <m:r>
                                                  <a:rPr kumimoji="1" lang="en-US" altLang="ja-JP" sz="2000" i="1">
                                                    <a:latin typeface="Cambria Math" panose="02040503050406030204" pitchFamily="18" charset="0"/>
                                                    <a:ea typeface="メイリオ" panose="020B0604030504040204" pitchFamily="50" charset="-128"/>
                                                  </a:rPr>
                                                  <m:t>𝑦</m:t>
                                                </m:r>
                                              </m:sub>
                                            </m:sSub>
                                          </m:sub>
                                        </m:sSub>
                                      </m:e>
                                    </m:mr>
                                    <m:mr>
                                      <m:e>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2</m:t>
                                                </m:r>
                                              </m:e>
                                              <m:sub>
                                                <m:r>
                                                  <a:rPr kumimoji="1" lang="en-US" altLang="ja-JP" sz="2000" i="1">
                                                    <a:latin typeface="Cambria Math" panose="02040503050406030204" pitchFamily="18" charset="0"/>
                                                    <a:ea typeface="メイリオ" panose="020B0604030504040204" pitchFamily="50" charset="-128"/>
                                                  </a:rPr>
                                                  <m:t>𝑥</m:t>
                                                </m:r>
                                              </m:sub>
                                            </m:sSub>
                                          </m:sub>
                                        </m:sSub>
                                        <m:r>
                                          <a:rPr kumimoji="1" lang="en-US" altLang="ja-JP" sz="2000" i="1">
                                            <a:latin typeface="Cambria Math" panose="02040503050406030204" pitchFamily="18" charset="0"/>
                                            <a:ea typeface="メイリオ" panose="020B0604030504040204" pitchFamily="50" charset="-128"/>
                                          </a:rPr>
                                          <m:t> ,</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2</m:t>
                                                </m:r>
                                              </m:e>
                                              <m:sub>
                                                <m:r>
                                                  <a:rPr kumimoji="1" lang="en-US" altLang="ja-JP" sz="2000" i="1">
                                                    <a:latin typeface="Cambria Math" panose="02040503050406030204" pitchFamily="18" charset="0"/>
                                                    <a:ea typeface="メイリオ" panose="020B0604030504040204" pitchFamily="50" charset="-128"/>
                                                  </a:rPr>
                                                  <m:t>𝑦</m:t>
                                                </m:r>
                                              </m:sub>
                                            </m:sSub>
                                          </m:sub>
                                        </m:sSub>
                                      </m:e>
                                    </m:mr>
                                    <m:mr>
                                      <m:e>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3</m:t>
                                                </m:r>
                                              </m:e>
                                              <m:sub>
                                                <m:r>
                                                  <a:rPr kumimoji="1" lang="en-US" altLang="ja-JP" sz="2000" i="1">
                                                    <a:latin typeface="Cambria Math" panose="02040503050406030204" pitchFamily="18" charset="0"/>
                                                    <a:ea typeface="メイリオ" panose="020B0604030504040204" pitchFamily="50" charset="-128"/>
                                                  </a:rPr>
                                                  <m:t>𝑥</m:t>
                                                </m:r>
                                              </m:sub>
                                            </m:sSub>
                                          </m:sub>
                                        </m:s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 ,</m:t>
                                            </m:r>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3</m:t>
                                                </m:r>
                                              </m:e>
                                              <m:sub>
                                                <m:r>
                                                  <a:rPr kumimoji="1" lang="en-US" altLang="ja-JP" sz="2000" i="1">
                                                    <a:latin typeface="Cambria Math" panose="02040503050406030204" pitchFamily="18" charset="0"/>
                                                    <a:ea typeface="メイリオ" panose="020B0604030504040204" pitchFamily="50" charset="-128"/>
                                                  </a:rPr>
                                                  <m:t>𝑦</m:t>
                                                </m:r>
                                              </m:sub>
                                            </m:sSub>
                                          </m:sub>
                                        </m:sSub>
                                      </m:e>
                                    </m:mr>
                                  </m:m>
                                </m:e>
                              </m:d>
                              <m:d>
                                <m:dPr>
                                  <m:begChr m:val="["/>
                                  <m:endChr m:val="]"/>
                                  <m:ctrlPr>
                                    <a:rPr kumimoji="1" lang="en-US" altLang="ja-JP" sz="20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000" i="1">
                                          <a:latin typeface="Cambria Math" panose="02040503050406030204" pitchFamily="18" charset="0"/>
                                          <a:ea typeface="メイリオ" panose="020B0604030504040204" pitchFamily="50" charset="-128"/>
                                        </a:rPr>
                                      </m:ctrlPr>
                                    </m:mPr>
                                    <m:mr>
                                      <m:e>
                                        <m:r>
                                          <m:rPr>
                                            <m:brk m:alnAt="7"/>
                                          </m:rPr>
                                          <a:rPr kumimoji="1" lang="en-US" altLang="ja-JP" sz="2000" i="1">
                                            <a:latin typeface="Cambria Math" panose="02040503050406030204" pitchFamily="18" charset="0"/>
                                            <a:ea typeface="メイリオ" panose="020B0604030504040204" pitchFamily="50" charset="-128"/>
                                          </a:rPr>
                                          <m:t>𝑥</m:t>
                                        </m:r>
                                      </m:e>
                                    </m:mr>
                                    <m:mr>
                                      <m:e>
                                        <m:r>
                                          <a:rPr kumimoji="1" lang="en-US" altLang="ja-JP" sz="2000" i="1">
                                            <a:latin typeface="Cambria Math" panose="02040503050406030204" pitchFamily="18" charset="0"/>
                                            <a:ea typeface="メイリオ" panose="020B0604030504040204" pitchFamily="50" charset="-128"/>
                                          </a:rPr>
                                          <m:t>𝑦</m:t>
                                        </m:r>
                                      </m:e>
                                    </m:mr>
                                  </m:m>
                                </m:e>
                              </m:d>
                            </m:e>
                          </m:d>
                        </m:e>
                        <m:sup>
                          <m:r>
                            <a:rPr kumimoji="1" lang="en-US" altLang="ja-JP" sz="2000" i="1" dirty="0">
                              <a:latin typeface="Cambria Math" panose="02040503050406030204" pitchFamily="18" charset="0"/>
                              <a:ea typeface="メイリオ" panose="020B0604030504040204" pitchFamily="50" charset="-128"/>
                            </a:rPr>
                            <m:t>𝑇</m:t>
                          </m:r>
                        </m:sup>
                      </m:sSup>
                      <m:d>
                        <m:dPr>
                          <m:begChr m:val="["/>
                          <m:endChr m:val="]"/>
                          <m:ctrlPr>
                            <a:rPr kumimoji="1" lang="en-US" altLang="ja-JP" sz="2000" i="1" dirty="0">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000" i="1" dirty="0">
                                  <a:latin typeface="Cambria Math" panose="02040503050406030204" pitchFamily="18" charset="0"/>
                                  <a:ea typeface="メイリオ" panose="020B0604030504040204" pitchFamily="50" charset="-128"/>
                                </a:rPr>
                              </m:ctrlPr>
                            </m:mPr>
                            <m:mr>
                              <m:e>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1</m:t>
                                        </m:r>
                                      </m:e>
                                      <m:sub>
                                        <m:r>
                                          <a:rPr kumimoji="1" lang="en-US" altLang="ja-JP" sz="2000" i="1">
                                            <a:latin typeface="Cambria Math" panose="02040503050406030204" pitchFamily="18" charset="0"/>
                                            <a:ea typeface="メイリオ" panose="020B0604030504040204" pitchFamily="50" charset="-128"/>
                                          </a:rPr>
                                          <m:t>𝑥</m:t>
                                        </m:r>
                                      </m:sub>
                                    </m:sSub>
                                  </m:sub>
                                </m:s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 ,</m:t>
                                    </m:r>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1</m:t>
                                        </m:r>
                                      </m:e>
                                      <m:sub>
                                        <m:r>
                                          <a:rPr kumimoji="1" lang="en-US" altLang="ja-JP" sz="2000" i="1">
                                            <a:latin typeface="Cambria Math" panose="02040503050406030204" pitchFamily="18" charset="0"/>
                                            <a:ea typeface="メイリオ" panose="020B0604030504040204" pitchFamily="50" charset="-128"/>
                                          </a:rPr>
                                          <m:t>𝑦</m:t>
                                        </m:r>
                                      </m:sub>
                                    </m:sSub>
                                  </m:sub>
                                </m:sSub>
                              </m:e>
                            </m:mr>
                            <m:mr>
                              <m:e>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2</m:t>
                                        </m:r>
                                      </m:e>
                                      <m:sub>
                                        <m:r>
                                          <a:rPr kumimoji="1" lang="en-US" altLang="ja-JP" sz="2000" i="1">
                                            <a:latin typeface="Cambria Math" panose="02040503050406030204" pitchFamily="18" charset="0"/>
                                            <a:ea typeface="メイリオ" panose="020B0604030504040204" pitchFamily="50" charset="-128"/>
                                          </a:rPr>
                                          <m:t>𝑥</m:t>
                                        </m:r>
                                      </m:sub>
                                    </m:sSub>
                                  </m:sub>
                                </m:s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 ,</m:t>
                                    </m:r>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2</m:t>
                                        </m:r>
                                      </m:e>
                                      <m:sub>
                                        <m:r>
                                          <a:rPr kumimoji="1" lang="en-US" altLang="ja-JP" sz="2000" i="1">
                                            <a:latin typeface="Cambria Math" panose="02040503050406030204" pitchFamily="18" charset="0"/>
                                            <a:ea typeface="メイリオ" panose="020B0604030504040204" pitchFamily="50" charset="-128"/>
                                          </a:rPr>
                                          <m:t>𝑦</m:t>
                                        </m:r>
                                      </m:sub>
                                    </m:sSub>
                                  </m:sub>
                                </m:sSub>
                              </m:e>
                            </m:mr>
                            <m:mr>
                              <m:e>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3</m:t>
                                        </m:r>
                                      </m:e>
                                      <m:sub>
                                        <m:r>
                                          <a:rPr kumimoji="1" lang="en-US" altLang="ja-JP" sz="2000" i="1">
                                            <a:latin typeface="Cambria Math" panose="02040503050406030204" pitchFamily="18" charset="0"/>
                                            <a:ea typeface="メイリオ" panose="020B0604030504040204" pitchFamily="50" charset="-128"/>
                                          </a:rPr>
                                          <m:t>𝑥</m:t>
                                        </m:r>
                                      </m:sub>
                                    </m:sSub>
                                  </m:sub>
                                </m:sSub>
                                <m:r>
                                  <a:rPr kumimoji="1" lang="en-US" altLang="ja-JP" sz="2000" i="1">
                                    <a:latin typeface="Cambria Math" panose="02040503050406030204" pitchFamily="18" charset="0"/>
                                    <a:ea typeface="メイリオ" panose="020B0604030504040204" pitchFamily="50" charset="-128"/>
                                  </a:rPr>
                                  <m:t> ,</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3</m:t>
                                        </m:r>
                                      </m:e>
                                      <m:sub>
                                        <m:r>
                                          <a:rPr kumimoji="1" lang="en-US" altLang="ja-JP" sz="2000" i="1">
                                            <a:latin typeface="Cambria Math" panose="02040503050406030204" pitchFamily="18" charset="0"/>
                                            <a:ea typeface="メイリオ" panose="020B0604030504040204" pitchFamily="50" charset="-128"/>
                                          </a:rPr>
                                          <m:t>𝑦</m:t>
                                        </m:r>
                                      </m:sub>
                                    </m:sSub>
                                  </m:sub>
                                </m:sSub>
                              </m:e>
                            </m:mr>
                          </m:m>
                        </m:e>
                      </m:d>
                      <m:d>
                        <m:dPr>
                          <m:begChr m:val="["/>
                          <m:endChr m:val="]"/>
                          <m:ctrlPr>
                            <a:rPr kumimoji="1" lang="en-US" altLang="ja-JP" sz="20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000" i="1">
                                  <a:latin typeface="Cambria Math" panose="02040503050406030204" pitchFamily="18" charset="0"/>
                                  <a:ea typeface="メイリオ" panose="020B0604030504040204" pitchFamily="50" charset="-128"/>
                                </a:rPr>
                              </m:ctrlPr>
                            </m:mPr>
                            <m:mr>
                              <m:e>
                                <m:r>
                                  <m:rPr>
                                    <m:brk m:alnAt="7"/>
                                  </m:rPr>
                                  <a:rPr kumimoji="1" lang="en-US" altLang="ja-JP" sz="2000" i="1">
                                    <a:latin typeface="Cambria Math" panose="02040503050406030204" pitchFamily="18" charset="0"/>
                                    <a:ea typeface="メイリオ" panose="020B0604030504040204" pitchFamily="50" charset="-128"/>
                                  </a:rPr>
                                  <m:t>𝑥</m:t>
                                </m:r>
                              </m:e>
                            </m:mr>
                            <m:mr>
                              <m:e>
                                <m:r>
                                  <a:rPr kumimoji="1" lang="en-US" altLang="ja-JP" sz="2000" i="1">
                                    <a:latin typeface="Cambria Math" panose="02040503050406030204" pitchFamily="18" charset="0"/>
                                    <a:ea typeface="メイリオ" panose="020B0604030504040204" pitchFamily="50" charset="-128"/>
                                  </a:rPr>
                                  <m:t>𝑦</m:t>
                                </m:r>
                              </m:e>
                            </m:mr>
                          </m:m>
                        </m:e>
                      </m:d>
                    </m:oMath>
                  </m:oMathPara>
                </a14:m>
                <a:endParaRPr kumimoji="1" lang="ja-JP" altLang="en-US" sz="2000" dirty="0">
                  <a:latin typeface="メイリオ" panose="020B0604030504040204" pitchFamily="50" charset="-128"/>
                  <a:ea typeface="メイリオ" panose="020B0604030504040204" pitchFamily="50" charset="-128"/>
                </a:endParaRPr>
              </a:p>
              <a:p>
                <a:pPr algn="l"/>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10" name="テキスト ボックス 9">
                <a:extLst>
                  <a:ext uri="{FF2B5EF4-FFF2-40B4-BE49-F238E27FC236}">
                    <a16:creationId xmlns:a16="http://schemas.microsoft.com/office/drawing/2014/main" id="{A61E3447-627D-4B3D-AB43-B074959FF6ED}"/>
                  </a:ext>
                </a:extLst>
              </p:cNvPr>
              <p:cNvSpPr txBox="1">
                <a:spLocks noRot="1" noChangeAspect="1" noMove="1" noResize="1" noEditPoints="1" noAdjustHandles="1" noChangeArrowheads="1" noChangeShapeType="1" noTextEdit="1"/>
              </p:cNvSpPr>
              <p:nvPr/>
            </p:nvSpPr>
            <p:spPr>
              <a:xfrm>
                <a:off x="2871252" y="3867787"/>
                <a:ext cx="4480714" cy="1451936"/>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A3F8AA46-9FDE-411C-AA3B-5D6ACE9F4299}"/>
                  </a:ext>
                </a:extLst>
              </p:cNvPr>
              <p:cNvSpPr txBox="1"/>
              <p:nvPr/>
            </p:nvSpPr>
            <p:spPr>
              <a:xfrm>
                <a:off x="3089420" y="5262940"/>
                <a:ext cx="2852448" cy="5782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i="1">
                          <a:latin typeface="Cambria Math" panose="02040503050406030204" pitchFamily="18" charset="0"/>
                          <a:ea typeface="メイリオ" panose="020B0604030504040204" pitchFamily="50" charset="-128"/>
                        </a:rPr>
                        <m:t>=</m:t>
                      </m:r>
                      <m:f>
                        <m:fPr>
                          <m:ctrlPr>
                            <a:rPr kumimoji="1" lang="en-US" altLang="ja-JP" sz="2000" i="1">
                              <a:latin typeface="Cambria Math" panose="02040503050406030204" pitchFamily="18" charset="0"/>
                              <a:ea typeface="メイリオ" panose="020B0604030504040204" pitchFamily="50" charset="-128"/>
                            </a:rPr>
                          </m:ctrlPr>
                        </m:fPr>
                        <m:num>
                          <m:r>
                            <a:rPr kumimoji="1" lang="en-US" altLang="ja-JP" sz="2000" i="1">
                              <a:latin typeface="Cambria Math" panose="02040503050406030204" pitchFamily="18" charset="0"/>
                              <a:ea typeface="メイリオ" panose="020B0604030504040204" pitchFamily="50" charset="-128"/>
                            </a:rPr>
                            <m:t>1</m:t>
                          </m:r>
                        </m:num>
                        <m:den>
                          <m:r>
                            <a:rPr kumimoji="1" lang="en-US" altLang="ja-JP" sz="2000" i="1">
                              <a:latin typeface="Cambria Math" panose="02040503050406030204" pitchFamily="18" charset="0"/>
                              <a:ea typeface="メイリオ" panose="020B0604030504040204" pitchFamily="50" charset="-128"/>
                            </a:rPr>
                            <m:t>3</m:t>
                          </m:r>
                        </m:den>
                      </m:f>
                      <m:r>
                        <a:rPr kumimoji="1" lang="en-US" altLang="ja-JP" sz="2000" i="1">
                          <a:latin typeface="Cambria Math" panose="02040503050406030204" pitchFamily="18" charset="0"/>
                          <a:ea typeface="メイリオ" panose="020B0604030504040204" pitchFamily="50" charset="-128"/>
                        </a:rPr>
                        <m:t>(</m:t>
                      </m:r>
                      <m:r>
                        <a:rPr kumimoji="1" lang="en-US" altLang="ja-JP" sz="2000" i="1">
                          <a:latin typeface="Cambria Math" panose="02040503050406030204" pitchFamily="18" charset="0"/>
                          <a:ea typeface="メイリオ" panose="020B0604030504040204" pitchFamily="50" charset="-128"/>
                        </a:rPr>
                        <m:t>𝐴</m:t>
                      </m:r>
                      <m:acc>
                        <m:accPr>
                          <m:chr m:val="⃗"/>
                          <m:ctrlPr>
                            <a:rPr kumimoji="1" lang="en-US" altLang="ja-JP" sz="2000" i="1">
                              <a:latin typeface="Cambria Math" panose="02040503050406030204" pitchFamily="18" charset="0"/>
                              <a:ea typeface="メイリオ" panose="020B0604030504040204" pitchFamily="50" charset="-128"/>
                            </a:rPr>
                          </m:ctrlPr>
                        </m:accPr>
                        <m:e>
                          <m:r>
                            <a:rPr kumimoji="1" lang="en-US" altLang="ja-JP" sz="2000" i="1">
                              <a:latin typeface="Cambria Math" panose="02040503050406030204" pitchFamily="18" charset="0"/>
                              <a:ea typeface="メイリオ" panose="020B0604030504040204" pitchFamily="50" charset="-128"/>
                            </a:rPr>
                            <m:t>𝑒</m:t>
                          </m:r>
                        </m:e>
                      </m:acc>
                      <m:sSup>
                        <m:sSupPr>
                          <m:ctrlPr>
                            <a:rPr kumimoji="1" lang="en-US" altLang="ja-JP" sz="2000" i="1">
                              <a:latin typeface="Cambria Math" panose="02040503050406030204" pitchFamily="18" charset="0"/>
                              <a:ea typeface="メイリオ" panose="020B0604030504040204" pitchFamily="50" charset="-128"/>
                            </a:rPr>
                          </m:ctrlPr>
                        </m:sSupPr>
                        <m:e>
                          <m:r>
                            <a:rPr kumimoji="1" lang="en-US" altLang="ja-JP" sz="2000" i="1">
                              <a:latin typeface="Cambria Math" panose="02040503050406030204" pitchFamily="18" charset="0"/>
                              <a:ea typeface="メイリオ" panose="020B0604030504040204" pitchFamily="50" charset="-128"/>
                            </a:rPr>
                            <m:t>)</m:t>
                          </m:r>
                        </m:e>
                        <m:sup>
                          <m:r>
                            <a:rPr kumimoji="1" lang="en-US" altLang="ja-JP" sz="2000" i="1">
                              <a:latin typeface="Cambria Math" panose="02040503050406030204" pitchFamily="18" charset="0"/>
                              <a:ea typeface="メイリオ" panose="020B0604030504040204" pitchFamily="50" charset="-128"/>
                            </a:rPr>
                            <m:t>𝑇</m:t>
                          </m:r>
                        </m:sup>
                      </m:sSup>
                      <m:r>
                        <a:rPr kumimoji="1" lang="en-US" altLang="ja-JP" sz="2000" i="1">
                          <a:latin typeface="Cambria Math" panose="02040503050406030204" pitchFamily="18" charset="0"/>
                          <a:ea typeface="メイリオ" panose="020B0604030504040204" pitchFamily="50" charset="-128"/>
                        </a:rPr>
                        <m:t>𝐴</m:t>
                      </m:r>
                      <m:acc>
                        <m:accPr>
                          <m:chr m:val="⃗"/>
                          <m:ctrlPr>
                            <a:rPr kumimoji="1" lang="en-US" altLang="ja-JP" sz="2000" i="1">
                              <a:latin typeface="Cambria Math" panose="02040503050406030204" pitchFamily="18" charset="0"/>
                              <a:ea typeface="メイリオ" panose="020B0604030504040204" pitchFamily="50" charset="-128"/>
                            </a:rPr>
                          </m:ctrlPr>
                        </m:accPr>
                        <m:e>
                          <m:r>
                            <a:rPr kumimoji="1" lang="en-US" altLang="ja-JP" sz="2000" i="1">
                              <a:latin typeface="Cambria Math" panose="02040503050406030204" pitchFamily="18" charset="0"/>
                              <a:ea typeface="メイリオ" panose="020B0604030504040204" pitchFamily="50" charset="-128"/>
                            </a:rPr>
                            <m:t>𝑒</m:t>
                          </m:r>
                        </m:e>
                      </m:acc>
                      <m:r>
                        <a:rPr kumimoji="1" lang="en-US" altLang="ja-JP" sz="2000" i="1">
                          <a:latin typeface="Cambria Math" panose="02040503050406030204" pitchFamily="18" charset="0"/>
                          <a:ea typeface="メイリオ" panose="020B0604030504040204" pitchFamily="50" charset="-128"/>
                        </a:rPr>
                        <m:t>=</m:t>
                      </m:r>
                      <m:f>
                        <m:fPr>
                          <m:ctrlPr>
                            <a:rPr kumimoji="1" lang="en-US" altLang="ja-JP" sz="2000" i="1">
                              <a:latin typeface="Cambria Math" panose="02040503050406030204" pitchFamily="18" charset="0"/>
                              <a:ea typeface="メイリオ" panose="020B0604030504040204" pitchFamily="50" charset="-128"/>
                            </a:rPr>
                          </m:ctrlPr>
                        </m:fPr>
                        <m:num>
                          <m:r>
                            <a:rPr kumimoji="1" lang="en-US" altLang="ja-JP" sz="2000" i="1">
                              <a:latin typeface="Cambria Math" panose="02040503050406030204" pitchFamily="18" charset="0"/>
                              <a:ea typeface="メイリオ" panose="020B0604030504040204" pitchFamily="50" charset="-128"/>
                            </a:rPr>
                            <m:t>1</m:t>
                          </m:r>
                        </m:num>
                        <m:den>
                          <m:r>
                            <a:rPr kumimoji="1" lang="en-US" altLang="ja-JP" sz="2000" i="1">
                              <a:latin typeface="Cambria Math" panose="02040503050406030204" pitchFamily="18" charset="0"/>
                              <a:ea typeface="メイリオ" panose="020B0604030504040204" pitchFamily="50" charset="-128"/>
                            </a:rPr>
                            <m:t>3</m:t>
                          </m:r>
                        </m:den>
                      </m:f>
                      <m:sSup>
                        <m:sSupPr>
                          <m:ctrlPr>
                            <a:rPr kumimoji="1" lang="en-US" altLang="ja-JP" sz="2000" i="1">
                              <a:latin typeface="Cambria Math" panose="02040503050406030204" pitchFamily="18" charset="0"/>
                              <a:ea typeface="メイリオ" panose="020B0604030504040204" pitchFamily="50" charset="-128"/>
                            </a:rPr>
                          </m:ctrlPr>
                        </m:sSupPr>
                        <m:e>
                          <m:acc>
                            <m:accPr>
                              <m:chr m:val="⃗"/>
                              <m:ctrlPr>
                                <a:rPr kumimoji="1" lang="en-US" altLang="ja-JP" sz="2000" i="1">
                                  <a:latin typeface="Cambria Math" panose="02040503050406030204" pitchFamily="18" charset="0"/>
                                  <a:ea typeface="メイリオ" panose="020B0604030504040204" pitchFamily="50" charset="-128"/>
                                </a:rPr>
                              </m:ctrlPr>
                            </m:accPr>
                            <m:e>
                              <m:r>
                                <a:rPr kumimoji="1" lang="en-US" altLang="ja-JP" sz="2000" i="1">
                                  <a:latin typeface="Cambria Math" panose="02040503050406030204" pitchFamily="18" charset="0"/>
                                  <a:ea typeface="メイリオ" panose="020B0604030504040204" pitchFamily="50" charset="-128"/>
                                </a:rPr>
                                <m:t>𝑒</m:t>
                              </m:r>
                            </m:e>
                          </m:acc>
                        </m:e>
                        <m:sup>
                          <m:r>
                            <a:rPr kumimoji="1" lang="en-US" altLang="ja-JP" sz="2000" i="1">
                              <a:latin typeface="Cambria Math" panose="02040503050406030204" pitchFamily="18" charset="0"/>
                              <a:ea typeface="メイリオ" panose="020B0604030504040204" pitchFamily="50" charset="-128"/>
                            </a:rPr>
                            <m:t>𝑇</m:t>
                          </m:r>
                        </m:sup>
                      </m:sSup>
                      <m:sSup>
                        <m:sSupPr>
                          <m:ctrlPr>
                            <a:rPr kumimoji="1" lang="en-US" altLang="ja-JP" sz="2000" i="1">
                              <a:latin typeface="Cambria Math" panose="02040503050406030204" pitchFamily="18" charset="0"/>
                              <a:ea typeface="メイリオ" panose="020B0604030504040204" pitchFamily="50" charset="-128"/>
                            </a:rPr>
                          </m:ctrlPr>
                        </m:sSupPr>
                        <m:e>
                          <m:r>
                            <a:rPr kumimoji="1" lang="en-US" altLang="ja-JP" sz="2000" i="1">
                              <a:latin typeface="Cambria Math" panose="02040503050406030204" pitchFamily="18" charset="0"/>
                              <a:ea typeface="メイリオ" panose="020B0604030504040204" pitchFamily="50" charset="-128"/>
                            </a:rPr>
                            <m:t>𝐴</m:t>
                          </m:r>
                        </m:e>
                        <m:sup>
                          <m:r>
                            <a:rPr kumimoji="1" lang="en-US" altLang="ja-JP" sz="2000" i="1">
                              <a:latin typeface="Cambria Math" panose="02040503050406030204" pitchFamily="18" charset="0"/>
                              <a:ea typeface="メイリオ" panose="020B0604030504040204" pitchFamily="50" charset="-128"/>
                            </a:rPr>
                            <m:t>𝑇</m:t>
                          </m:r>
                        </m:sup>
                      </m:sSup>
                      <m:r>
                        <a:rPr kumimoji="1" lang="en-US" altLang="ja-JP" sz="2000" i="1">
                          <a:latin typeface="Cambria Math" panose="02040503050406030204" pitchFamily="18" charset="0"/>
                          <a:ea typeface="メイリオ" panose="020B0604030504040204" pitchFamily="50" charset="-128"/>
                        </a:rPr>
                        <m:t>𝐴</m:t>
                      </m:r>
                      <m:acc>
                        <m:accPr>
                          <m:chr m:val="⃗"/>
                          <m:ctrlPr>
                            <a:rPr kumimoji="1" lang="en-US" altLang="ja-JP" sz="2000" i="1">
                              <a:latin typeface="Cambria Math" panose="02040503050406030204" pitchFamily="18" charset="0"/>
                              <a:ea typeface="メイリオ" panose="020B0604030504040204" pitchFamily="50" charset="-128"/>
                            </a:rPr>
                          </m:ctrlPr>
                        </m:accPr>
                        <m:e>
                          <m:r>
                            <a:rPr kumimoji="1" lang="en-US" altLang="ja-JP" sz="2000" i="1">
                              <a:latin typeface="Cambria Math" panose="02040503050406030204" pitchFamily="18" charset="0"/>
                              <a:ea typeface="メイリオ" panose="020B0604030504040204" pitchFamily="50" charset="-128"/>
                            </a:rPr>
                            <m:t>𝑒</m:t>
                          </m:r>
                        </m:e>
                      </m:acc>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11" name="テキスト ボックス 10">
                <a:extLst>
                  <a:ext uri="{FF2B5EF4-FFF2-40B4-BE49-F238E27FC236}">
                    <a16:creationId xmlns:a16="http://schemas.microsoft.com/office/drawing/2014/main" id="{A3F8AA46-9FDE-411C-AA3B-5D6ACE9F4299}"/>
                  </a:ext>
                </a:extLst>
              </p:cNvPr>
              <p:cNvSpPr txBox="1">
                <a:spLocks noRot="1" noChangeAspect="1" noMove="1" noResize="1" noEditPoints="1" noAdjustHandles="1" noChangeArrowheads="1" noChangeShapeType="1" noTextEdit="1"/>
              </p:cNvSpPr>
              <p:nvPr/>
            </p:nvSpPr>
            <p:spPr>
              <a:xfrm>
                <a:off x="3089420" y="5262940"/>
                <a:ext cx="2852448" cy="578235"/>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A271E864-7EF1-48FF-8769-21E4BBC8BF70}"/>
                  </a:ext>
                </a:extLst>
              </p:cNvPr>
              <p:cNvSpPr txBox="1"/>
              <p:nvPr/>
            </p:nvSpPr>
            <p:spPr>
              <a:xfrm>
                <a:off x="3089420" y="5928689"/>
                <a:ext cx="1761893" cy="730456"/>
              </a:xfrm>
              <a:prstGeom prst="rect">
                <a:avLst/>
              </a:prstGeom>
              <a:noFill/>
            </p:spPr>
            <p:txBody>
              <a:bodyPr wrap="none" lIns="0" tIns="0" rIns="0" bIns="0" rtlCol="0">
                <a:spAutoFit/>
              </a:bodyPr>
              <a:lstStyle/>
              <a:p>
                <a14:m>
                  <m:oMath xmlns:m="http://schemas.openxmlformats.org/officeDocument/2006/math">
                    <m:r>
                      <a:rPr kumimoji="1" lang="en-US" altLang="ja-JP" sz="2400" i="1">
                        <a:latin typeface="Cambria Math" panose="02040503050406030204" pitchFamily="18" charset="0"/>
                        <a:ea typeface="メイリオ" panose="020B0604030504040204" pitchFamily="50" charset="-128"/>
                      </a:rPr>
                      <m:t>=</m:t>
                    </m:r>
                    <m:f>
                      <m:fPr>
                        <m:ctrlPr>
                          <a:rPr kumimoji="1" lang="en-US" altLang="ja-JP" sz="2400" i="1">
                            <a:latin typeface="Cambria Math" panose="02040503050406030204" pitchFamily="18" charset="0"/>
                            <a:ea typeface="メイリオ" panose="020B0604030504040204" pitchFamily="50" charset="-128"/>
                          </a:rPr>
                        </m:ctrlPr>
                      </m:fPr>
                      <m:num>
                        <m:r>
                          <a:rPr kumimoji="1" lang="en-US" altLang="ja-JP" sz="2400" i="1">
                            <a:latin typeface="Cambria Math" panose="02040503050406030204" pitchFamily="18" charset="0"/>
                            <a:ea typeface="メイリオ" panose="020B0604030504040204" pitchFamily="50" charset="-128"/>
                          </a:rPr>
                          <m:t>1</m:t>
                        </m:r>
                      </m:num>
                      <m:den>
                        <m:r>
                          <a:rPr kumimoji="1" lang="en-US" altLang="ja-JP" sz="2400" i="1">
                            <a:latin typeface="Cambria Math" panose="02040503050406030204" pitchFamily="18" charset="0"/>
                            <a:ea typeface="メイリオ" panose="020B0604030504040204" pitchFamily="50" charset="-128"/>
                          </a:rPr>
                          <m:t>3</m:t>
                        </m:r>
                      </m:den>
                    </m:f>
                  </m:oMath>
                </a14:m>
                <a:r>
                  <a:rPr kumimoji="1" lang="en-US" altLang="ja-JP" sz="2400" dirty="0">
                    <a:ea typeface="メイリオ" panose="020B0604030504040204" pitchFamily="50" charset="-128"/>
                  </a:rPr>
                  <a:t> </a:t>
                </a:r>
                <a14:m>
                  <m:oMath xmlns:m="http://schemas.openxmlformats.org/officeDocument/2006/math">
                    <m:sSup>
                      <m:sSupPr>
                        <m:ctrlPr>
                          <a:rPr kumimoji="1" lang="en-US" altLang="ja-JP" sz="2400" i="1">
                            <a:latin typeface="Cambria Math" panose="02040503050406030204" pitchFamily="18" charset="0"/>
                            <a:ea typeface="メイリオ" panose="020B0604030504040204" pitchFamily="50" charset="-128"/>
                          </a:rPr>
                        </m:ctrlPr>
                      </m:sSupPr>
                      <m:e>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e>
                      <m:sup>
                        <m:r>
                          <a:rPr kumimoji="1" lang="en-US" altLang="ja-JP" sz="2400" i="1">
                            <a:latin typeface="Cambria Math" panose="02040503050406030204" pitchFamily="18" charset="0"/>
                            <a:ea typeface="メイリオ" panose="020B0604030504040204" pitchFamily="50" charset="-128"/>
                          </a:rPr>
                          <m:t>𝑇</m:t>
                        </m:r>
                      </m:sup>
                    </m:sSup>
                    <m:r>
                      <m:rPr>
                        <m:sty m:val="p"/>
                      </m:rPr>
                      <a:rPr kumimoji="1" lang="el-GR" altLang="ja-JP" sz="2400" i="1">
                        <a:latin typeface="Cambria Math" panose="02040503050406030204" pitchFamily="18" charset="0"/>
                        <a:ea typeface="Cambria Math" panose="02040503050406030204" pitchFamily="18" charset="0"/>
                      </a:rPr>
                      <m:t>Σ</m:t>
                    </m:r>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2" name="テキスト ボックス 11">
                <a:extLst>
                  <a:ext uri="{FF2B5EF4-FFF2-40B4-BE49-F238E27FC236}">
                    <a16:creationId xmlns:a16="http://schemas.microsoft.com/office/drawing/2014/main" id="{A271E864-7EF1-48FF-8769-21E4BBC8BF70}"/>
                  </a:ext>
                </a:extLst>
              </p:cNvPr>
              <p:cNvSpPr txBox="1">
                <a:spLocks noRot="1" noChangeAspect="1" noMove="1" noResize="1" noEditPoints="1" noAdjustHandles="1" noChangeArrowheads="1" noChangeShapeType="1" noTextEdit="1"/>
              </p:cNvSpPr>
              <p:nvPr/>
            </p:nvSpPr>
            <p:spPr>
              <a:xfrm>
                <a:off x="3089420" y="5928689"/>
                <a:ext cx="1761893" cy="730456"/>
              </a:xfrm>
              <a:prstGeom prst="rect">
                <a:avLst/>
              </a:prstGeom>
              <a:blipFill>
                <a:blip r:embed="rId9"/>
                <a:stretch>
                  <a:fillRect/>
                </a:stretch>
              </a:blipFill>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6A4ADA89-9570-4F9A-944C-3CB1AECDD3A8}"/>
              </a:ext>
            </a:extLst>
          </p:cNvPr>
          <p:cNvSpPr txBox="1"/>
          <p:nvPr/>
        </p:nvSpPr>
        <p:spPr>
          <a:xfrm>
            <a:off x="7797185" y="6134909"/>
            <a:ext cx="1957587"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 </a:t>
            </a:r>
            <a:r>
              <a:rPr kumimoji="1" lang="en-US" altLang="ja-JP" sz="2000" dirty="0">
                <a:latin typeface="メイリオ" panose="020B0604030504040204" pitchFamily="50" charset="-128"/>
                <a:ea typeface="メイリオ" panose="020B0604030504040204" pitchFamily="50" charset="-128"/>
              </a:rPr>
              <a:t>: </a:t>
            </a:r>
            <a:r>
              <a:rPr kumimoji="1" lang="ja-JP" altLang="en-US" sz="2000" dirty="0">
                <a:latin typeface="メイリオ" panose="020B0604030504040204" pitchFamily="50" charset="-128"/>
                <a:ea typeface="メイリオ" panose="020B0604030504040204" pitchFamily="50" charset="-128"/>
              </a:rPr>
              <a:t>共分散行列</a:t>
            </a:r>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0C5A3749-6945-416F-BD07-9DDBCD779BD4}"/>
                  </a:ext>
                </a:extLst>
              </p:cNvPr>
              <p:cNvSpPr txBox="1"/>
              <p:nvPr/>
            </p:nvSpPr>
            <p:spPr>
              <a:xfrm>
                <a:off x="5301115" y="6181077"/>
                <a:ext cx="204626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000" i="1">
                              <a:latin typeface="Cambria Math" panose="02040503050406030204" pitchFamily="18" charset="0"/>
                              <a:ea typeface="メイリオ" panose="020B0604030504040204" pitchFamily="50" charset="-128"/>
                            </a:rPr>
                          </m:ctrlPr>
                        </m:sSupPr>
                        <m:e>
                          <m:r>
                            <a:rPr kumimoji="1" lang="en-US" altLang="ja-JP" sz="2000" i="1">
                              <a:latin typeface="Cambria Math" panose="02040503050406030204" pitchFamily="18" charset="0"/>
                              <a:ea typeface="メイリオ" panose="020B0604030504040204" pitchFamily="50" charset="-128"/>
                            </a:rPr>
                            <m:t>𝑥</m:t>
                          </m:r>
                        </m:e>
                        <m:sup>
                          <m:r>
                            <a:rPr kumimoji="1" lang="en-US" altLang="ja-JP" sz="2000" i="1">
                              <a:latin typeface="Cambria Math" panose="02040503050406030204" pitchFamily="18" charset="0"/>
                              <a:ea typeface="メイリオ" panose="020B0604030504040204" pitchFamily="50" charset="-128"/>
                            </a:rPr>
                            <m:t>2</m:t>
                          </m:r>
                        </m:sup>
                      </m:sSup>
                      <m:r>
                        <a:rPr kumimoji="1" lang="en-US" altLang="ja-JP" sz="2000" i="1">
                          <a:latin typeface="Cambria Math" panose="02040503050406030204" pitchFamily="18" charset="0"/>
                          <a:ea typeface="メイリオ" panose="020B0604030504040204" pitchFamily="50" charset="-128"/>
                        </a:rPr>
                        <m:t>+</m:t>
                      </m:r>
                      <m:sSup>
                        <m:sSupPr>
                          <m:ctrlPr>
                            <a:rPr kumimoji="1" lang="en-US" altLang="ja-JP" sz="2000" i="1">
                              <a:latin typeface="Cambria Math" panose="02040503050406030204" pitchFamily="18" charset="0"/>
                              <a:ea typeface="メイリオ" panose="020B0604030504040204" pitchFamily="50" charset="-128"/>
                            </a:rPr>
                          </m:ctrlPr>
                        </m:sSupPr>
                        <m:e>
                          <m:r>
                            <a:rPr kumimoji="1" lang="en-US" altLang="ja-JP" sz="2000" i="1">
                              <a:latin typeface="Cambria Math" panose="02040503050406030204" pitchFamily="18" charset="0"/>
                              <a:ea typeface="メイリオ" panose="020B0604030504040204" pitchFamily="50" charset="-128"/>
                            </a:rPr>
                            <m:t>𝑦</m:t>
                          </m:r>
                        </m:e>
                        <m:sup>
                          <m:r>
                            <a:rPr kumimoji="1" lang="en-US" altLang="ja-JP" sz="2000" i="1">
                              <a:latin typeface="Cambria Math" panose="02040503050406030204" pitchFamily="18" charset="0"/>
                              <a:ea typeface="メイリオ" panose="020B0604030504040204" pitchFamily="50" charset="-128"/>
                            </a:rPr>
                            <m:t>2</m:t>
                          </m:r>
                        </m:sup>
                      </m:sSup>
                      <m:r>
                        <a:rPr kumimoji="1" lang="en-US" altLang="ja-JP" sz="2000" i="1">
                          <a:latin typeface="Cambria Math" panose="02040503050406030204" pitchFamily="18" charset="0"/>
                          <a:ea typeface="メイリオ" panose="020B0604030504040204" pitchFamily="50" charset="-128"/>
                        </a:rPr>
                        <m:t>=</m:t>
                      </m:r>
                      <m:d>
                        <m:dPr>
                          <m:begChr m:val="|"/>
                          <m:endChr m:val="|"/>
                          <m:ctrlPr>
                            <a:rPr kumimoji="1" lang="en-US" altLang="ja-JP" sz="2000" i="1">
                              <a:latin typeface="Cambria Math" panose="02040503050406030204" pitchFamily="18" charset="0"/>
                              <a:ea typeface="メイリオ" panose="020B0604030504040204" pitchFamily="50" charset="-128"/>
                            </a:rPr>
                          </m:ctrlPr>
                        </m:dPr>
                        <m:e>
                          <m:acc>
                            <m:accPr>
                              <m:chr m:val="⃗"/>
                              <m:ctrlPr>
                                <a:rPr kumimoji="1" lang="en-US" altLang="ja-JP" sz="2000" i="1">
                                  <a:latin typeface="Cambria Math" panose="02040503050406030204" pitchFamily="18" charset="0"/>
                                  <a:ea typeface="メイリオ" panose="020B0604030504040204" pitchFamily="50" charset="-128"/>
                                </a:rPr>
                              </m:ctrlPr>
                            </m:accPr>
                            <m:e>
                              <m:r>
                                <a:rPr kumimoji="1" lang="en-US" altLang="ja-JP" sz="2000" i="1">
                                  <a:latin typeface="Cambria Math" panose="02040503050406030204" pitchFamily="18" charset="0"/>
                                  <a:ea typeface="メイリオ" panose="020B0604030504040204" pitchFamily="50" charset="-128"/>
                                </a:rPr>
                                <m:t>𝑒</m:t>
                              </m:r>
                            </m:e>
                          </m:acc>
                        </m:e>
                      </m:d>
                      <m:r>
                        <a:rPr kumimoji="1" lang="en-US" altLang="ja-JP" sz="2000" i="1">
                          <a:latin typeface="Cambria Math" panose="02040503050406030204" pitchFamily="18" charset="0"/>
                          <a:ea typeface="メイリオ" panose="020B0604030504040204" pitchFamily="50" charset="-128"/>
                        </a:rPr>
                        <m:t>=1</m:t>
                      </m:r>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14" name="テキスト ボックス 13">
                <a:extLst>
                  <a:ext uri="{FF2B5EF4-FFF2-40B4-BE49-F238E27FC236}">
                    <a16:creationId xmlns:a16="http://schemas.microsoft.com/office/drawing/2014/main" id="{0C5A3749-6945-416F-BD07-9DDBCD779BD4}"/>
                  </a:ext>
                </a:extLst>
              </p:cNvPr>
              <p:cNvSpPr txBox="1">
                <a:spLocks noRot="1" noChangeAspect="1" noMove="1" noResize="1" noEditPoints="1" noAdjustHandles="1" noChangeArrowheads="1" noChangeShapeType="1" noTextEdit="1"/>
              </p:cNvSpPr>
              <p:nvPr/>
            </p:nvSpPr>
            <p:spPr>
              <a:xfrm>
                <a:off x="5301115" y="6181077"/>
                <a:ext cx="2046266" cy="307777"/>
              </a:xfrm>
              <a:prstGeom prst="rect">
                <a:avLst/>
              </a:prstGeom>
              <a:blipFill>
                <a:blip r:embed="rId10"/>
                <a:stretch>
                  <a:fillRect l="-597" t="-44000" r="-1791" b="-22000"/>
                </a:stretch>
              </a:blipFill>
            </p:spPr>
            <p:txBody>
              <a:bodyPr/>
              <a:lstStyle/>
              <a:p>
                <a:r>
                  <a:rPr lang="ja-JP" altLang="en-US">
                    <a:noFill/>
                  </a:rPr>
                  <a:t> </a:t>
                </a:r>
              </a:p>
            </p:txBody>
          </p:sp>
        </mc:Fallback>
      </mc:AlternateContent>
      <p:sp>
        <p:nvSpPr>
          <p:cNvPr id="15" name="テキスト ボックス 14">
            <a:extLst>
              <a:ext uri="{FF2B5EF4-FFF2-40B4-BE49-F238E27FC236}">
                <a16:creationId xmlns:a16="http://schemas.microsoft.com/office/drawing/2014/main" id="{B6CEDDFF-9772-4975-8AA1-A75614A60513}"/>
              </a:ext>
            </a:extLst>
          </p:cNvPr>
          <p:cNvSpPr txBox="1"/>
          <p:nvPr/>
        </p:nvSpPr>
        <p:spPr>
          <a:xfrm>
            <a:off x="5123790" y="6471694"/>
            <a:ext cx="4108817" cy="400110"/>
          </a:xfrm>
          <a:prstGeom prst="rect">
            <a:avLst/>
          </a:prstGeom>
          <a:noFill/>
        </p:spPr>
        <p:txBody>
          <a:bodyPr wrap="none" rtlCol="0">
            <a:spAutoFit/>
          </a:bodyPr>
          <a:lstStyle/>
          <a:p>
            <a:pPr algn="l"/>
            <a:r>
              <a:rPr kumimoji="1" lang="ja-JP" altLang="en-US" sz="2000" dirty="0">
                <a:solidFill>
                  <a:srgbClr val="FF0000"/>
                </a:solidFill>
                <a:latin typeface="メイリオ" panose="020B0604030504040204" pitchFamily="50" charset="-128"/>
                <a:ea typeface="メイリオ" panose="020B0604030504040204" pitchFamily="50" charset="-128"/>
              </a:rPr>
              <a:t>この式は多次元</a:t>
            </a:r>
            <a:r>
              <a:rPr kumimoji="1" lang="en-US" altLang="ja-JP" sz="2000" dirty="0">
                <a:solidFill>
                  <a:srgbClr val="FF0000"/>
                </a:solidFill>
                <a:latin typeface="メイリオ" panose="020B0604030504040204" pitchFamily="50" charset="-128"/>
                <a:ea typeface="メイリオ" panose="020B0604030504040204" pitchFamily="50" charset="-128"/>
              </a:rPr>
              <a:t>(&gt;2)</a:t>
            </a:r>
            <a:r>
              <a:rPr kumimoji="1" lang="ja-JP" altLang="en-US" sz="2000" dirty="0">
                <a:solidFill>
                  <a:srgbClr val="FF0000"/>
                </a:solidFill>
                <a:latin typeface="メイリオ" panose="020B0604030504040204" pitchFamily="50" charset="-128"/>
                <a:ea typeface="メイリオ" panose="020B0604030504040204" pitchFamily="50" charset="-128"/>
              </a:rPr>
              <a:t>でも成り立つ</a:t>
            </a:r>
          </a:p>
        </p:txBody>
      </p:sp>
    </p:spTree>
    <p:extLst>
      <p:ext uri="{BB962C8B-B14F-4D97-AF65-F5344CB8AC3E}">
        <p14:creationId xmlns:p14="http://schemas.microsoft.com/office/powerpoint/2010/main" val="6805008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図 28">
            <a:extLst>
              <a:ext uri="{FF2B5EF4-FFF2-40B4-BE49-F238E27FC236}">
                <a16:creationId xmlns:a16="http://schemas.microsoft.com/office/drawing/2014/main" id="{F633703E-82D1-475B-8312-93A4B6223524}"/>
              </a:ext>
            </a:extLst>
          </p:cNvPr>
          <p:cNvPicPr>
            <a:picLocks noChangeAspect="1"/>
          </p:cNvPicPr>
          <p:nvPr/>
        </p:nvPicPr>
        <p:blipFill>
          <a:blip r:embed="rId2"/>
          <a:stretch>
            <a:fillRect/>
          </a:stretch>
        </p:blipFill>
        <p:spPr>
          <a:xfrm>
            <a:off x="1524001" y="1163129"/>
            <a:ext cx="3119381" cy="2623412"/>
          </a:xfrm>
          <a:prstGeom prst="rect">
            <a:avLst/>
          </a:prstGeom>
        </p:spPr>
      </p:pic>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8A7DDCDD-B1E9-46A8-B7F4-E0EC191E1E7A}"/>
                  </a:ext>
                </a:extLst>
              </p:cNvPr>
              <p:cNvSpPr txBox="1"/>
              <p:nvPr/>
            </p:nvSpPr>
            <p:spPr>
              <a:xfrm>
                <a:off x="4419130" y="1367294"/>
                <a:ext cx="3119380" cy="83920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i="1">
                          <a:latin typeface="Cambria Math" panose="02040503050406030204" pitchFamily="18" charset="0"/>
                          <a:ea typeface="メイリオ" panose="020B0604030504040204" pitchFamily="50" charset="-128"/>
                        </a:rPr>
                        <m:t>𝑉𝑎𝑟</m:t>
                      </m:r>
                      <m:r>
                        <a:rPr kumimoji="1" lang="en-US" altLang="ja-JP" sz="2400" i="1">
                          <a:latin typeface="Cambria Math" panose="02040503050406030204" pitchFamily="18" charset="0"/>
                          <a:ea typeface="メイリオ" panose="020B0604030504040204" pitchFamily="50" charset="-128"/>
                        </a:rPr>
                        <m:t>= </m:t>
                      </m:r>
                      <m:f>
                        <m:fPr>
                          <m:ctrlPr>
                            <a:rPr kumimoji="1" lang="en-US" altLang="ja-JP" sz="2400" i="1">
                              <a:latin typeface="Cambria Math" panose="02040503050406030204" pitchFamily="18" charset="0"/>
                              <a:ea typeface="メイリオ" panose="020B0604030504040204" pitchFamily="50" charset="-128"/>
                            </a:rPr>
                          </m:ctrlPr>
                        </m:fPr>
                        <m:num>
                          <m:sSubSup>
                            <m:sSubSupPr>
                              <m:ctrlPr>
                                <a:rPr kumimoji="1" lang="en-US" altLang="ja-JP" sz="2400" i="1">
                                  <a:latin typeface="Cambria Math" panose="02040503050406030204" pitchFamily="18" charset="0"/>
                                  <a:ea typeface="メイリオ" panose="020B0604030504040204" pitchFamily="50" charset="-128"/>
                                </a:rPr>
                              </m:ctrlPr>
                            </m:sSubSupPr>
                            <m:e>
                              <m:r>
                                <a:rPr kumimoji="1" lang="en-US" altLang="ja-JP" sz="2400" i="1">
                                  <a:latin typeface="Cambria Math" panose="02040503050406030204" pitchFamily="18" charset="0"/>
                                  <a:ea typeface="メイリオ" panose="020B0604030504040204" pitchFamily="50" charset="-128"/>
                                </a:rPr>
                                <m:t>𝑎</m:t>
                              </m:r>
                              <m:r>
                                <a:rPr kumimoji="1" lang="en-US" altLang="ja-JP" sz="2400" i="1">
                                  <a:latin typeface="Cambria Math" panose="02040503050406030204" pitchFamily="18" charset="0"/>
                                  <a:ea typeface="メイリオ" panose="020B0604030504040204" pitchFamily="50" charset="-128"/>
                                </a:rPr>
                                <m:t>′</m:t>
                              </m:r>
                            </m:e>
                            <m:sub>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2</m:t>
                              </m:r>
                            </m:sup>
                          </m:sSubSup>
                          <m:r>
                            <a:rPr kumimoji="1" lang="en-US" altLang="ja-JP" sz="2400" i="1">
                              <a:latin typeface="Cambria Math" panose="02040503050406030204" pitchFamily="18" charset="0"/>
                              <a:ea typeface="メイリオ" panose="020B0604030504040204" pitchFamily="50" charset="-128"/>
                            </a:rPr>
                            <m:t>+</m:t>
                          </m:r>
                          <m:sSubSup>
                            <m:sSubSupPr>
                              <m:ctrlPr>
                                <a:rPr kumimoji="1" lang="en-US" altLang="ja-JP" sz="2400" i="1">
                                  <a:latin typeface="Cambria Math" panose="02040503050406030204" pitchFamily="18" charset="0"/>
                                  <a:ea typeface="メイリオ" panose="020B0604030504040204" pitchFamily="50" charset="-128"/>
                                </a:rPr>
                              </m:ctrlPr>
                            </m:sSubSupPr>
                            <m:e>
                              <m:r>
                                <a:rPr kumimoji="1" lang="en-US" altLang="ja-JP" sz="2400" i="1">
                                  <a:latin typeface="Cambria Math" panose="02040503050406030204" pitchFamily="18" charset="0"/>
                                  <a:ea typeface="メイリオ" panose="020B0604030504040204" pitchFamily="50" charset="-128"/>
                                </a:rPr>
                                <m:t>𝑎</m:t>
                              </m:r>
                              <m:r>
                                <a:rPr kumimoji="1" lang="en-US" altLang="ja-JP" sz="2400" i="1">
                                  <a:latin typeface="Cambria Math" panose="02040503050406030204" pitchFamily="18" charset="0"/>
                                  <a:ea typeface="メイリオ" panose="020B0604030504040204" pitchFamily="50" charset="-128"/>
                                </a:rPr>
                                <m:t>′</m:t>
                              </m:r>
                            </m:e>
                            <m:sub>
                              <m:r>
                                <a:rPr kumimoji="1" lang="en-US" altLang="ja-JP" sz="2400" i="1">
                                  <a:latin typeface="Cambria Math" panose="02040503050406030204" pitchFamily="18" charset="0"/>
                                  <a:ea typeface="メイリオ" panose="020B0604030504040204" pitchFamily="50" charset="-128"/>
                                </a:rPr>
                                <m:t>2</m:t>
                              </m:r>
                            </m:sub>
                            <m:sup>
                              <m:r>
                                <a:rPr kumimoji="1" lang="en-US" altLang="ja-JP" sz="2400" i="1">
                                  <a:latin typeface="Cambria Math" panose="02040503050406030204" pitchFamily="18" charset="0"/>
                                  <a:ea typeface="メイリオ" panose="020B0604030504040204" pitchFamily="50" charset="-128"/>
                                </a:rPr>
                                <m:t>2</m:t>
                              </m:r>
                            </m:sup>
                          </m:sSubSup>
                          <m:sSubSup>
                            <m:sSubSupPr>
                              <m:ctrlPr>
                                <a:rPr kumimoji="1" lang="en-US" altLang="ja-JP" sz="2400" i="1">
                                  <a:latin typeface="Cambria Math" panose="02040503050406030204" pitchFamily="18" charset="0"/>
                                  <a:ea typeface="メイリオ" panose="020B0604030504040204" pitchFamily="50" charset="-128"/>
                                </a:rPr>
                              </m:ctrlPr>
                            </m:sSubSup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𝑎</m:t>
                              </m:r>
                              <m:r>
                                <a:rPr kumimoji="1" lang="en-US" altLang="ja-JP" sz="2400" i="1">
                                  <a:latin typeface="Cambria Math" panose="02040503050406030204" pitchFamily="18" charset="0"/>
                                  <a:ea typeface="メイリオ" panose="020B0604030504040204" pitchFamily="50" charset="-128"/>
                                </a:rPr>
                                <m:t>′</m:t>
                              </m:r>
                            </m:e>
                            <m:sub>
                              <m:r>
                                <a:rPr kumimoji="1" lang="en-US" altLang="ja-JP" sz="2400" i="1">
                                  <a:latin typeface="Cambria Math" panose="02040503050406030204" pitchFamily="18" charset="0"/>
                                  <a:ea typeface="メイリオ" panose="020B0604030504040204" pitchFamily="50" charset="-128"/>
                                </a:rPr>
                                <m:t>3</m:t>
                              </m:r>
                            </m:sub>
                            <m:sup>
                              <m:r>
                                <a:rPr kumimoji="1" lang="en-US" altLang="ja-JP" sz="2400" i="1">
                                  <a:latin typeface="Cambria Math" panose="02040503050406030204" pitchFamily="18" charset="0"/>
                                  <a:ea typeface="メイリオ" panose="020B0604030504040204" pitchFamily="50" charset="-128"/>
                                </a:rPr>
                                <m:t>2</m:t>
                              </m:r>
                            </m:sup>
                          </m:sSubSup>
                        </m:num>
                        <m:den>
                          <m:r>
                            <a:rPr kumimoji="1" lang="en-US" altLang="ja-JP" sz="2400" i="1">
                              <a:latin typeface="Cambria Math" panose="02040503050406030204" pitchFamily="18" charset="0"/>
                              <a:ea typeface="メイリオ" panose="020B0604030504040204" pitchFamily="50" charset="-128"/>
                            </a:rPr>
                            <m:t>3</m:t>
                          </m:r>
                        </m:den>
                      </m:f>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9" name="テキスト ボックス 18">
                <a:extLst>
                  <a:ext uri="{FF2B5EF4-FFF2-40B4-BE49-F238E27FC236}">
                    <a16:creationId xmlns:a16="http://schemas.microsoft.com/office/drawing/2014/main" id="{8A7DDCDD-B1E9-46A8-B7F4-E0EC191E1E7A}"/>
                  </a:ext>
                </a:extLst>
              </p:cNvPr>
              <p:cNvSpPr txBox="1">
                <a:spLocks noRot="1" noChangeAspect="1" noMove="1" noResize="1" noEditPoints="1" noAdjustHandles="1" noChangeArrowheads="1" noChangeShapeType="1" noTextEdit="1"/>
              </p:cNvSpPr>
              <p:nvPr/>
            </p:nvSpPr>
            <p:spPr>
              <a:xfrm>
                <a:off x="4419130" y="1367294"/>
                <a:ext cx="3119380" cy="839204"/>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0417C609-84D2-4B5D-A935-7A0705CD52CF}"/>
                  </a:ext>
                </a:extLst>
              </p:cNvPr>
              <p:cNvSpPr txBox="1"/>
              <p:nvPr/>
            </p:nvSpPr>
            <p:spPr>
              <a:xfrm>
                <a:off x="7538511" y="1422115"/>
                <a:ext cx="1761893" cy="730456"/>
              </a:xfrm>
              <a:prstGeom prst="rect">
                <a:avLst/>
              </a:prstGeom>
              <a:noFill/>
            </p:spPr>
            <p:txBody>
              <a:bodyPr wrap="none" lIns="0" tIns="0" rIns="0" bIns="0" rtlCol="0">
                <a:spAutoFit/>
              </a:bodyPr>
              <a:lstStyle/>
              <a:p>
                <a14:m>
                  <m:oMath xmlns:m="http://schemas.openxmlformats.org/officeDocument/2006/math">
                    <m:r>
                      <a:rPr kumimoji="1" lang="en-US" altLang="ja-JP" sz="2400" i="1">
                        <a:latin typeface="Cambria Math" panose="02040503050406030204" pitchFamily="18" charset="0"/>
                        <a:ea typeface="メイリオ" panose="020B0604030504040204" pitchFamily="50" charset="-128"/>
                      </a:rPr>
                      <m:t>=</m:t>
                    </m:r>
                    <m:f>
                      <m:fPr>
                        <m:ctrlPr>
                          <a:rPr kumimoji="1" lang="en-US" altLang="ja-JP" sz="2400" i="1">
                            <a:latin typeface="Cambria Math" panose="02040503050406030204" pitchFamily="18" charset="0"/>
                            <a:ea typeface="メイリオ" panose="020B0604030504040204" pitchFamily="50" charset="-128"/>
                          </a:rPr>
                        </m:ctrlPr>
                      </m:fPr>
                      <m:num>
                        <m:r>
                          <a:rPr kumimoji="1" lang="en-US" altLang="ja-JP" sz="2400" i="1">
                            <a:latin typeface="Cambria Math" panose="02040503050406030204" pitchFamily="18" charset="0"/>
                            <a:ea typeface="メイリオ" panose="020B0604030504040204" pitchFamily="50" charset="-128"/>
                          </a:rPr>
                          <m:t>1</m:t>
                        </m:r>
                      </m:num>
                      <m:den>
                        <m:r>
                          <a:rPr kumimoji="1" lang="en-US" altLang="ja-JP" sz="2400" i="1">
                            <a:latin typeface="Cambria Math" panose="02040503050406030204" pitchFamily="18" charset="0"/>
                            <a:ea typeface="メイリオ" panose="020B0604030504040204" pitchFamily="50" charset="-128"/>
                          </a:rPr>
                          <m:t>3</m:t>
                        </m:r>
                      </m:den>
                    </m:f>
                  </m:oMath>
                </a14:m>
                <a:r>
                  <a:rPr kumimoji="1" lang="en-US" altLang="ja-JP" sz="2400" dirty="0">
                    <a:ea typeface="メイリオ" panose="020B0604030504040204" pitchFamily="50" charset="-128"/>
                  </a:rPr>
                  <a:t> </a:t>
                </a:r>
                <a14:m>
                  <m:oMath xmlns:m="http://schemas.openxmlformats.org/officeDocument/2006/math">
                    <m:sSup>
                      <m:sSupPr>
                        <m:ctrlPr>
                          <a:rPr kumimoji="1" lang="en-US" altLang="ja-JP" sz="2400" i="1">
                            <a:latin typeface="Cambria Math" panose="02040503050406030204" pitchFamily="18" charset="0"/>
                            <a:ea typeface="メイリオ" panose="020B0604030504040204" pitchFamily="50" charset="-128"/>
                          </a:rPr>
                        </m:ctrlPr>
                      </m:sSupPr>
                      <m:e>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e>
                      <m:sup>
                        <m:r>
                          <a:rPr kumimoji="1" lang="en-US" altLang="ja-JP" sz="2400" i="1">
                            <a:latin typeface="Cambria Math" panose="02040503050406030204" pitchFamily="18" charset="0"/>
                            <a:ea typeface="メイリオ" panose="020B0604030504040204" pitchFamily="50" charset="-128"/>
                          </a:rPr>
                          <m:t>𝑇</m:t>
                        </m:r>
                      </m:sup>
                    </m:sSup>
                    <m:r>
                      <m:rPr>
                        <m:sty m:val="p"/>
                      </m:rPr>
                      <a:rPr kumimoji="1" lang="el-GR" altLang="ja-JP" sz="2400" i="1">
                        <a:latin typeface="Cambria Math" panose="02040503050406030204" pitchFamily="18" charset="0"/>
                        <a:ea typeface="Cambria Math" panose="02040503050406030204" pitchFamily="18" charset="0"/>
                      </a:rPr>
                      <m:t>Σ</m:t>
                    </m:r>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20" name="テキスト ボックス 19">
                <a:extLst>
                  <a:ext uri="{FF2B5EF4-FFF2-40B4-BE49-F238E27FC236}">
                    <a16:creationId xmlns:a16="http://schemas.microsoft.com/office/drawing/2014/main" id="{0417C609-84D2-4B5D-A935-7A0705CD52CF}"/>
                  </a:ext>
                </a:extLst>
              </p:cNvPr>
              <p:cNvSpPr txBox="1">
                <a:spLocks noRot="1" noChangeAspect="1" noMove="1" noResize="1" noEditPoints="1" noAdjustHandles="1" noChangeArrowheads="1" noChangeShapeType="1" noTextEdit="1"/>
              </p:cNvSpPr>
              <p:nvPr/>
            </p:nvSpPr>
            <p:spPr>
              <a:xfrm>
                <a:off x="7538511" y="1422115"/>
                <a:ext cx="1761893" cy="730456"/>
              </a:xfrm>
              <a:prstGeom prst="rect">
                <a:avLst/>
              </a:prstGeom>
              <a:blipFill>
                <a:blip r:embed="rId4"/>
                <a:stretch>
                  <a:fillRect/>
                </a:stretch>
              </a:blipFill>
            </p:spPr>
            <p:txBody>
              <a:bodyPr/>
              <a:lstStyle/>
              <a:p>
                <a:r>
                  <a:rPr lang="ja-JP" altLang="en-US">
                    <a:noFill/>
                  </a:rPr>
                  <a:t> </a:t>
                </a:r>
              </a:p>
            </p:txBody>
          </p:sp>
        </mc:Fallback>
      </mc:AlternateContent>
      <p:sp>
        <p:nvSpPr>
          <p:cNvPr id="21" name="テキスト ボックス 20">
            <a:extLst>
              <a:ext uri="{FF2B5EF4-FFF2-40B4-BE49-F238E27FC236}">
                <a16:creationId xmlns:a16="http://schemas.microsoft.com/office/drawing/2014/main" id="{B5EFA629-17EC-40EB-ADDA-D366751917DA}"/>
              </a:ext>
            </a:extLst>
          </p:cNvPr>
          <p:cNvSpPr txBox="1"/>
          <p:nvPr/>
        </p:nvSpPr>
        <p:spPr>
          <a:xfrm>
            <a:off x="7456155" y="2299405"/>
            <a:ext cx="1957587"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 </a:t>
            </a:r>
            <a:r>
              <a:rPr kumimoji="1" lang="en-US" altLang="ja-JP" sz="2000" dirty="0">
                <a:latin typeface="メイリオ" panose="020B0604030504040204" pitchFamily="50" charset="-128"/>
                <a:ea typeface="メイリオ" panose="020B0604030504040204" pitchFamily="50" charset="-128"/>
              </a:rPr>
              <a:t>: </a:t>
            </a:r>
            <a:r>
              <a:rPr kumimoji="1" lang="ja-JP" altLang="en-US" sz="2000" dirty="0">
                <a:latin typeface="メイリオ" panose="020B0604030504040204" pitchFamily="50" charset="-128"/>
                <a:ea typeface="メイリオ" panose="020B0604030504040204" pitchFamily="50" charset="-128"/>
              </a:rPr>
              <a:t>共分散行列</a:t>
            </a:r>
          </a:p>
        </p:txBody>
      </p:sp>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1DD2D923-363D-4462-ABC1-696404981759}"/>
                  </a:ext>
                </a:extLst>
              </p:cNvPr>
              <p:cNvSpPr txBox="1"/>
              <p:nvPr/>
            </p:nvSpPr>
            <p:spPr>
              <a:xfrm>
                <a:off x="2504612" y="349618"/>
                <a:ext cx="7023846" cy="954107"/>
              </a:xfrm>
              <a:prstGeom prst="rect">
                <a:avLst/>
              </a:prstGeom>
              <a:noFill/>
            </p:spPr>
            <p:txBody>
              <a:bodyPr wrap="none" rtlCol="0">
                <a:spAutoFit/>
              </a:bodyPr>
              <a:lstStyle/>
              <a:p>
                <a:pPr algn="l"/>
                <a:r>
                  <a:rPr kumimoji="1" lang="ja-JP" altLang="en-US" sz="2800" b="1" dirty="0">
                    <a:latin typeface="メイリオ" panose="020B0604030504040204" pitchFamily="50" charset="-128"/>
                    <a:ea typeface="メイリオ" panose="020B0604030504040204" pitchFamily="50" charset="-128"/>
                  </a:rPr>
                  <a:t>直線上に射影した点：</a:t>
                </a:r>
                <a:r>
                  <a:rPr kumimoji="1" lang="en-US" altLang="ja-JP" sz="2800" b="1" dirty="0">
                    <a:ea typeface="メイリオ" panose="020B0604030504040204" pitchFamily="50" charset="-128"/>
                  </a:rPr>
                  <a:t> </a:t>
                </a:r>
                <a14:m>
                  <m:oMath xmlns:m="http://schemas.openxmlformats.org/officeDocument/2006/math">
                    <m:sSub>
                      <m:sSubPr>
                        <m:ctrlPr>
                          <a:rPr kumimoji="1" lang="en-US" altLang="ja-JP" sz="2800" b="1" i="1">
                            <a:latin typeface="Cambria Math" panose="02040503050406030204" pitchFamily="18" charset="0"/>
                            <a:ea typeface="メイリオ" panose="020B0604030504040204" pitchFamily="50" charset="-128"/>
                          </a:rPr>
                        </m:ctrlPr>
                      </m:sSubPr>
                      <m:e>
                        <m:r>
                          <a:rPr kumimoji="1" lang="en-US" altLang="ja-JP" sz="2800" b="1" i="1">
                            <a:latin typeface="Cambria Math" panose="02040503050406030204" pitchFamily="18" charset="0"/>
                            <a:ea typeface="メイリオ" panose="020B0604030504040204" pitchFamily="50" charset="-128"/>
                          </a:rPr>
                          <m:t>𝒂</m:t>
                        </m:r>
                        <m:r>
                          <a:rPr kumimoji="1" lang="en-US" altLang="ja-JP" sz="2800" b="1" i="1">
                            <a:latin typeface="Cambria Math" panose="02040503050406030204" pitchFamily="18" charset="0"/>
                            <a:ea typeface="メイリオ" panose="020B0604030504040204" pitchFamily="50" charset="-128"/>
                          </a:rPr>
                          <m:t>′</m:t>
                        </m:r>
                      </m:e>
                      <m:sub>
                        <m:r>
                          <a:rPr kumimoji="1" lang="en-US" altLang="ja-JP" sz="2800" b="1" i="1">
                            <a:latin typeface="Cambria Math" panose="02040503050406030204" pitchFamily="18" charset="0"/>
                            <a:ea typeface="メイリオ" panose="020B0604030504040204" pitchFamily="50" charset="-128"/>
                          </a:rPr>
                          <m:t>𝟏</m:t>
                        </m:r>
                      </m:sub>
                    </m:sSub>
                    <m:r>
                      <a:rPr kumimoji="1" lang="en-US" altLang="ja-JP" sz="2800" b="1" i="1">
                        <a:latin typeface="Cambria Math" panose="02040503050406030204" pitchFamily="18" charset="0"/>
                        <a:ea typeface="メイリオ" panose="020B0604030504040204" pitchFamily="50" charset="-128"/>
                      </a:rPr>
                      <m:t>,</m:t>
                    </m:r>
                    <m:sSub>
                      <m:sSubPr>
                        <m:ctrlPr>
                          <a:rPr kumimoji="1" lang="en-US" altLang="ja-JP" sz="2800" b="1" i="1">
                            <a:latin typeface="Cambria Math" panose="02040503050406030204" pitchFamily="18" charset="0"/>
                            <a:ea typeface="メイリオ" panose="020B0604030504040204" pitchFamily="50" charset="-128"/>
                          </a:rPr>
                        </m:ctrlPr>
                      </m:sSubPr>
                      <m:e>
                        <m:r>
                          <a:rPr kumimoji="1" lang="en-US" altLang="ja-JP" sz="2800" b="1" i="1">
                            <a:latin typeface="Cambria Math" panose="02040503050406030204" pitchFamily="18" charset="0"/>
                            <a:ea typeface="メイリオ" panose="020B0604030504040204" pitchFamily="50" charset="-128"/>
                          </a:rPr>
                          <m:t>𝒂</m:t>
                        </m:r>
                        <m:r>
                          <a:rPr kumimoji="1" lang="en-US" altLang="ja-JP" sz="2800" b="1" i="1">
                            <a:latin typeface="Cambria Math" panose="02040503050406030204" pitchFamily="18" charset="0"/>
                            <a:ea typeface="メイリオ" panose="020B0604030504040204" pitchFamily="50" charset="-128"/>
                          </a:rPr>
                          <m:t>′</m:t>
                        </m:r>
                      </m:e>
                      <m:sub>
                        <m:r>
                          <a:rPr kumimoji="1" lang="en-US" altLang="ja-JP" sz="2800" b="1" i="1">
                            <a:latin typeface="Cambria Math" panose="02040503050406030204" pitchFamily="18" charset="0"/>
                            <a:ea typeface="メイリオ" panose="020B0604030504040204" pitchFamily="50" charset="-128"/>
                          </a:rPr>
                          <m:t>𝟐</m:t>
                        </m:r>
                      </m:sub>
                    </m:sSub>
                    <m:r>
                      <a:rPr kumimoji="1" lang="en-US" altLang="ja-JP" sz="2800" b="1" i="1">
                        <a:latin typeface="Cambria Math" panose="02040503050406030204" pitchFamily="18" charset="0"/>
                        <a:ea typeface="メイリオ" panose="020B0604030504040204" pitchFamily="50" charset="-128"/>
                      </a:rPr>
                      <m:t>,</m:t>
                    </m:r>
                    <m:sSub>
                      <m:sSubPr>
                        <m:ctrlPr>
                          <a:rPr kumimoji="1" lang="en-US" altLang="ja-JP" sz="2800" b="1" i="1">
                            <a:latin typeface="Cambria Math" panose="02040503050406030204" pitchFamily="18" charset="0"/>
                            <a:ea typeface="メイリオ" panose="020B0604030504040204" pitchFamily="50" charset="-128"/>
                          </a:rPr>
                        </m:ctrlPr>
                      </m:sSubPr>
                      <m:e>
                        <m:r>
                          <a:rPr kumimoji="1" lang="en-US" altLang="ja-JP" sz="2800" b="1" i="1">
                            <a:latin typeface="Cambria Math" panose="02040503050406030204" pitchFamily="18" charset="0"/>
                            <a:ea typeface="メイリオ" panose="020B0604030504040204" pitchFamily="50" charset="-128"/>
                          </a:rPr>
                          <m:t>𝒂</m:t>
                        </m:r>
                        <m:r>
                          <a:rPr kumimoji="1" lang="en-US" altLang="ja-JP" sz="2800" b="1" i="1">
                            <a:latin typeface="Cambria Math" panose="02040503050406030204" pitchFamily="18" charset="0"/>
                            <a:ea typeface="メイリオ" panose="020B0604030504040204" pitchFamily="50" charset="-128"/>
                          </a:rPr>
                          <m:t>′</m:t>
                        </m:r>
                      </m:e>
                      <m:sub>
                        <m:r>
                          <a:rPr kumimoji="1" lang="en-US" altLang="ja-JP" sz="2800" b="1" i="1">
                            <a:latin typeface="Cambria Math" panose="02040503050406030204" pitchFamily="18" charset="0"/>
                            <a:ea typeface="メイリオ" panose="020B0604030504040204" pitchFamily="50" charset="-128"/>
                          </a:rPr>
                          <m:t>𝟑</m:t>
                        </m:r>
                      </m:sub>
                    </m:sSub>
                  </m:oMath>
                </a14:m>
                <a:r>
                  <a:rPr kumimoji="1" lang="ja-JP" altLang="en-US" sz="2800" b="1" dirty="0">
                    <a:latin typeface="メイリオ" panose="020B0604030504040204" pitchFamily="50" charset="-128"/>
                    <a:ea typeface="メイリオ" panose="020B0604030504040204" pitchFamily="50" charset="-128"/>
                  </a:rPr>
                  <a:t>の分散は</a:t>
                </a:r>
                <a:endParaRPr kumimoji="1" lang="en-US" altLang="ja-JP" sz="2800" b="1" dirty="0">
                  <a:latin typeface="メイリオ" panose="020B0604030504040204" pitchFamily="50" charset="-128"/>
                  <a:ea typeface="メイリオ" panose="020B0604030504040204" pitchFamily="50" charset="-128"/>
                </a:endParaRPr>
              </a:p>
              <a:p>
                <a:pPr algn="l"/>
                <a:endParaRPr kumimoji="1" lang="ja-JP" altLang="en-US" sz="2800" b="1" dirty="0">
                  <a:latin typeface="メイリオ" panose="020B0604030504040204" pitchFamily="50" charset="-128"/>
                  <a:ea typeface="メイリオ" panose="020B0604030504040204" pitchFamily="50" charset="-128"/>
                </a:endParaRPr>
              </a:p>
            </p:txBody>
          </p:sp>
        </mc:Choice>
        <mc:Fallback xmlns="">
          <p:sp>
            <p:nvSpPr>
              <p:cNvPr id="23" name="テキスト ボックス 22">
                <a:extLst>
                  <a:ext uri="{FF2B5EF4-FFF2-40B4-BE49-F238E27FC236}">
                    <a16:creationId xmlns:a16="http://schemas.microsoft.com/office/drawing/2014/main" id="{1DD2D923-363D-4462-ABC1-696404981759}"/>
                  </a:ext>
                </a:extLst>
              </p:cNvPr>
              <p:cNvSpPr txBox="1">
                <a:spLocks noRot="1" noChangeAspect="1" noMove="1" noResize="1" noEditPoints="1" noAdjustHandles="1" noChangeArrowheads="1" noChangeShapeType="1" noTextEdit="1"/>
              </p:cNvSpPr>
              <p:nvPr/>
            </p:nvSpPr>
            <p:spPr>
              <a:xfrm>
                <a:off x="2504612" y="349618"/>
                <a:ext cx="7023846" cy="954107"/>
              </a:xfrm>
              <a:prstGeom prst="rect">
                <a:avLst/>
              </a:prstGeom>
              <a:blipFill>
                <a:blip r:embed="rId5"/>
                <a:stretch>
                  <a:fillRect l="-1823" t="-5096" r="-69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7D24D789-64B7-42EC-9AEB-13F5B11C7358}"/>
                  </a:ext>
                </a:extLst>
              </p:cNvPr>
              <p:cNvSpPr txBox="1"/>
              <p:nvPr/>
            </p:nvSpPr>
            <p:spPr>
              <a:xfrm>
                <a:off x="7195584" y="5694871"/>
                <a:ext cx="244637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a:latin typeface="Cambria Math" panose="02040503050406030204" pitchFamily="18" charset="0"/>
                              <a:ea typeface="メイリオ" panose="020B0604030504040204" pitchFamily="50" charset="-128"/>
                            </a:rPr>
                          </m:ctrlPr>
                        </m:sSupPr>
                        <m:e>
                          <m:r>
                            <a:rPr kumimoji="1" lang="en-US" altLang="ja-JP" sz="2400" i="1">
                              <a:latin typeface="Cambria Math" panose="02040503050406030204" pitchFamily="18" charset="0"/>
                              <a:ea typeface="メイリオ" panose="020B0604030504040204" pitchFamily="50" charset="-128"/>
                            </a:rPr>
                            <m:t>𝑥</m:t>
                          </m:r>
                        </m:e>
                        <m:sup>
                          <m:r>
                            <a:rPr kumimoji="1" lang="en-US" altLang="ja-JP" sz="2400" i="1">
                              <a:latin typeface="Cambria Math" panose="02040503050406030204" pitchFamily="18" charset="0"/>
                              <a:ea typeface="メイリオ" panose="020B0604030504040204" pitchFamily="50" charset="-128"/>
                            </a:rPr>
                            <m:t>2</m:t>
                          </m:r>
                        </m:sup>
                      </m:sSup>
                      <m:r>
                        <a:rPr kumimoji="1" lang="en-US" altLang="ja-JP" sz="2400" i="1">
                          <a:latin typeface="Cambria Math" panose="02040503050406030204" pitchFamily="18" charset="0"/>
                          <a:ea typeface="メイリオ" panose="020B0604030504040204" pitchFamily="50" charset="-128"/>
                        </a:rPr>
                        <m:t>+</m:t>
                      </m:r>
                      <m:sSup>
                        <m:sSupPr>
                          <m:ctrlPr>
                            <a:rPr kumimoji="1" lang="en-US" altLang="ja-JP" sz="2400" i="1">
                              <a:latin typeface="Cambria Math" panose="02040503050406030204" pitchFamily="18" charset="0"/>
                              <a:ea typeface="メイリオ" panose="020B0604030504040204" pitchFamily="50" charset="-128"/>
                            </a:rPr>
                          </m:ctrlPr>
                        </m:sSupPr>
                        <m:e>
                          <m:r>
                            <a:rPr kumimoji="1" lang="en-US" altLang="ja-JP" sz="2400" i="1">
                              <a:latin typeface="Cambria Math" panose="02040503050406030204" pitchFamily="18" charset="0"/>
                              <a:ea typeface="メイリオ" panose="020B0604030504040204" pitchFamily="50" charset="-128"/>
                            </a:rPr>
                            <m:t>𝑦</m:t>
                          </m:r>
                        </m:e>
                        <m:sup>
                          <m:r>
                            <a:rPr kumimoji="1" lang="en-US" altLang="ja-JP" sz="2400" i="1">
                              <a:latin typeface="Cambria Math" panose="02040503050406030204" pitchFamily="18" charset="0"/>
                              <a:ea typeface="メイリオ" panose="020B0604030504040204" pitchFamily="50" charset="-128"/>
                            </a:rPr>
                            <m:t>2</m:t>
                          </m:r>
                        </m:sup>
                      </m:sSup>
                      <m:r>
                        <a:rPr kumimoji="1" lang="en-US" altLang="ja-JP" sz="2400" i="1">
                          <a:latin typeface="Cambria Math" panose="02040503050406030204" pitchFamily="18" charset="0"/>
                          <a:ea typeface="メイリオ" panose="020B0604030504040204" pitchFamily="50" charset="-128"/>
                        </a:rPr>
                        <m:t>=</m:t>
                      </m:r>
                      <m:d>
                        <m:dPr>
                          <m:begChr m:val="|"/>
                          <m:endChr m:val="|"/>
                          <m:ctrlPr>
                            <a:rPr kumimoji="1" lang="en-US" altLang="ja-JP" sz="2400" i="1">
                              <a:latin typeface="Cambria Math" panose="02040503050406030204" pitchFamily="18" charset="0"/>
                              <a:ea typeface="メイリオ" panose="020B0604030504040204" pitchFamily="50" charset="-128"/>
                            </a:rPr>
                          </m:ctrlPr>
                        </m:d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𝑒</m:t>
                              </m:r>
                            </m:e>
                          </m:acc>
                        </m:e>
                      </m:d>
                      <m:r>
                        <a:rPr kumimoji="1" lang="en-US" altLang="ja-JP" sz="2400" i="1">
                          <a:latin typeface="Cambria Math" panose="02040503050406030204" pitchFamily="18" charset="0"/>
                          <a:ea typeface="メイリオ" panose="020B0604030504040204" pitchFamily="50" charset="-128"/>
                        </a:rPr>
                        <m:t>=1</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24" name="テキスト ボックス 23">
                <a:extLst>
                  <a:ext uri="{FF2B5EF4-FFF2-40B4-BE49-F238E27FC236}">
                    <a16:creationId xmlns:a16="http://schemas.microsoft.com/office/drawing/2014/main" id="{7D24D789-64B7-42EC-9AEB-13F5B11C7358}"/>
                  </a:ext>
                </a:extLst>
              </p:cNvPr>
              <p:cNvSpPr txBox="1">
                <a:spLocks noRot="1" noChangeAspect="1" noMove="1" noResize="1" noEditPoints="1" noAdjustHandles="1" noChangeArrowheads="1" noChangeShapeType="1" noTextEdit="1"/>
              </p:cNvSpPr>
              <p:nvPr/>
            </p:nvSpPr>
            <p:spPr>
              <a:xfrm>
                <a:off x="7195584" y="5694871"/>
                <a:ext cx="2446375" cy="369332"/>
              </a:xfrm>
              <a:prstGeom prst="rect">
                <a:avLst/>
              </a:prstGeom>
              <a:blipFill>
                <a:blip r:embed="rId6"/>
                <a:stretch>
                  <a:fillRect l="-498" t="-40984" r="-1741" b="-1967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864ADACE-2963-4DA4-81E8-091FA676807D}"/>
                  </a:ext>
                </a:extLst>
              </p:cNvPr>
              <p:cNvSpPr txBox="1"/>
              <p:nvPr/>
            </p:nvSpPr>
            <p:spPr>
              <a:xfrm>
                <a:off x="3757837" y="4703314"/>
                <a:ext cx="4727576" cy="7442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i="1">
                          <a:latin typeface="Cambria Math" panose="02040503050406030204" pitchFamily="18" charset="0"/>
                          <a:ea typeface="メイリオ" panose="020B0604030504040204" pitchFamily="50" charset="-128"/>
                        </a:rPr>
                        <m:t>𝑎𝑟𝑔</m:t>
                      </m:r>
                      <m:func>
                        <m:funcPr>
                          <m:ctrlPr>
                            <a:rPr kumimoji="1" lang="en-US" altLang="ja-JP" sz="2400" i="1">
                              <a:latin typeface="Cambria Math" panose="02040503050406030204" pitchFamily="18" charset="0"/>
                              <a:ea typeface="メイリオ" panose="020B0604030504040204" pitchFamily="50" charset="-128"/>
                            </a:rPr>
                          </m:ctrlPr>
                        </m:funcPr>
                        <m:fName>
                          <m:limLow>
                            <m:limLowPr>
                              <m:ctrlPr>
                                <a:rPr kumimoji="1" lang="en-US" altLang="ja-JP" sz="2400" i="1">
                                  <a:latin typeface="Cambria Math" panose="02040503050406030204" pitchFamily="18" charset="0"/>
                                  <a:ea typeface="メイリオ" panose="020B0604030504040204" pitchFamily="50" charset="-128"/>
                                </a:rPr>
                              </m:ctrlPr>
                            </m:limLowPr>
                            <m:e>
                              <m:r>
                                <m:rPr>
                                  <m:sty m:val="p"/>
                                </m:rPr>
                                <a:rPr kumimoji="1" lang="en-US" altLang="ja-JP" sz="2400">
                                  <a:latin typeface="Cambria Math" panose="02040503050406030204" pitchFamily="18" charset="0"/>
                                  <a:ea typeface="メイリオ" panose="020B0604030504040204" pitchFamily="50" charset="-128"/>
                                </a:rPr>
                                <m:t>max</m:t>
                              </m:r>
                            </m:e>
                            <m:lim>
                              <m:r>
                                <a:rPr kumimoji="1" lang="en-US" altLang="ja-JP" sz="2400" i="1">
                                  <a:latin typeface="Cambria Math" panose="02040503050406030204" pitchFamily="18" charset="0"/>
                                  <a:ea typeface="メイリオ" panose="020B0604030504040204" pitchFamily="50" charset="-128"/>
                                </a:rPr>
                                <m:t>𝑥</m:t>
                              </m:r>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𝑦</m:t>
                              </m:r>
                            </m:lim>
                          </m:limLow>
                        </m:fName>
                        <m:e>
                          <m:r>
                            <a:rPr kumimoji="1" lang="en-US" altLang="ja-JP" sz="2400" i="1">
                              <a:latin typeface="Cambria Math" panose="02040503050406030204" pitchFamily="18" charset="0"/>
                              <a:ea typeface="メイリオ" panose="020B0604030504040204" pitchFamily="50" charset="-128"/>
                            </a:rPr>
                            <m:t>𝑉𝑎𝑟</m:t>
                          </m:r>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𝑎𝑟𝑔</m:t>
                          </m:r>
                          <m:func>
                            <m:funcPr>
                              <m:ctrlPr>
                                <a:rPr kumimoji="1" lang="en-US" altLang="ja-JP" sz="2400" i="1">
                                  <a:latin typeface="Cambria Math" panose="02040503050406030204" pitchFamily="18" charset="0"/>
                                  <a:ea typeface="メイリオ" panose="020B0604030504040204" pitchFamily="50" charset="-128"/>
                                </a:rPr>
                              </m:ctrlPr>
                            </m:funcPr>
                            <m:fName>
                              <m:limLow>
                                <m:limLowPr>
                                  <m:ctrlPr>
                                    <a:rPr kumimoji="1" lang="en-US" altLang="ja-JP" sz="2400" i="1">
                                      <a:latin typeface="Cambria Math" panose="02040503050406030204" pitchFamily="18" charset="0"/>
                                      <a:ea typeface="メイリオ" panose="020B0604030504040204" pitchFamily="50" charset="-128"/>
                                    </a:rPr>
                                  </m:ctrlPr>
                                </m:limLowPr>
                                <m:e>
                                  <m:r>
                                    <m:rPr>
                                      <m:sty m:val="p"/>
                                    </m:rPr>
                                    <a:rPr kumimoji="1" lang="en-US" altLang="ja-JP" sz="2400">
                                      <a:latin typeface="Cambria Math" panose="02040503050406030204" pitchFamily="18" charset="0"/>
                                      <a:ea typeface="メイリオ" panose="020B0604030504040204" pitchFamily="50" charset="-128"/>
                                    </a:rPr>
                                    <m:t>max</m:t>
                                  </m:r>
                                </m:e>
                                <m:lim>
                                  <m:r>
                                    <a:rPr kumimoji="1" lang="en-US" altLang="ja-JP" sz="2400" i="1">
                                      <a:latin typeface="Cambria Math" panose="02040503050406030204" pitchFamily="18" charset="0"/>
                                      <a:ea typeface="メイリオ" panose="020B0604030504040204" pitchFamily="50" charset="-128"/>
                                    </a:rPr>
                                    <m:t>𝑥</m:t>
                                  </m:r>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𝑦</m:t>
                                  </m:r>
                                </m:lim>
                              </m:limLow>
                            </m:fName>
                            <m:e>
                              <m:r>
                                <m:rPr>
                                  <m:nor/>
                                </m:rPr>
                                <a:rPr kumimoji="1" lang="en-US" altLang="ja-JP" sz="2400" dirty="0">
                                  <a:ea typeface="メイリオ" panose="020B0604030504040204" pitchFamily="50" charset="-128"/>
                                </a:rPr>
                                <m:t> </m:t>
                              </m:r>
                              <m:sSup>
                                <m:sSupPr>
                                  <m:ctrlPr>
                                    <a:rPr kumimoji="1" lang="en-US" altLang="ja-JP" sz="2400" i="1">
                                      <a:latin typeface="Cambria Math" panose="02040503050406030204" pitchFamily="18" charset="0"/>
                                      <a:ea typeface="メイリオ" panose="020B0604030504040204" pitchFamily="50" charset="-128"/>
                                    </a:rPr>
                                  </m:ctrlPr>
                                </m:sSupPr>
                                <m:e>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e>
                                <m:sup>
                                  <m:r>
                                    <a:rPr kumimoji="1" lang="en-US" altLang="ja-JP" sz="2400" i="1">
                                      <a:latin typeface="Cambria Math" panose="02040503050406030204" pitchFamily="18" charset="0"/>
                                      <a:ea typeface="メイリオ" panose="020B0604030504040204" pitchFamily="50" charset="-128"/>
                                    </a:rPr>
                                    <m:t>𝑇</m:t>
                                  </m:r>
                                </m:sup>
                              </m:sSup>
                              <m:r>
                                <m:rPr>
                                  <m:sty m:val="p"/>
                                </m:rPr>
                                <a:rPr kumimoji="1" lang="el-GR" altLang="ja-JP" sz="2400" i="1">
                                  <a:latin typeface="Cambria Math" panose="02040503050406030204" pitchFamily="18" charset="0"/>
                                  <a:ea typeface="Cambria Math" panose="02040503050406030204" pitchFamily="18" charset="0"/>
                                </a:rPr>
                                <m:t>Σ</m:t>
                              </m:r>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e>
                          </m:func>
                        </m:e>
                      </m:func>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26" name="テキスト ボックス 25">
                <a:extLst>
                  <a:ext uri="{FF2B5EF4-FFF2-40B4-BE49-F238E27FC236}">
                    <a16:creationId xmlns:a16="http://schemas.microsoft.com/office/drawing/2014/main" id="{864ADACE-2963-4DA4-81E8-091FA676807D}"/>
                  </a:ext>
                </a:extLst>
              </p:cNvPr>
              <p:cNvSpPr txBox="1">
                <a:spLocks noRot="1" noChangeAspect="1" noMove="1" noResize="1" noEditPoints="1" noAdjustHandles="1" noChangeArrowheads="1" noChangeShapeType="1" noTextEdit="1"/>
              </p:cNvSpPr>
              <p:nvPr/>
            </p:nvSpPr>
            <p:spPr>
              <a:xfrm>
                <a:off x="3757837" y="4703314"/>
                <a:ext cx="4727576" cy="744243"/>
              </a:xfrm>
              <a:prstGeom prst="rect">
                <a:avLst/>
              </a:prstGeom>
              <a:blipFill>
                <a:blip r:embed="rId7"/>
                <a:stretch>
                  <a:fillRect/>
                </a:stretch>
              </a:blipFill>
            </p:spPr>
            <p:txBody>
              <a:bodyPr/>
              <a:lstStyle/>
              <a:p>
                <a:r>
                  <a:rPr lang="ja-JP" altLang="en-US">
                    <a:noFill/>
                  </a:rPr>
                  <a:t> </a:t>
                </a:r>
              </a:p>
            </p:txBody>
          </p:sp>
        </mc:Fallback>
      </mc:AlternateContent>
      <p:sp>
        <p:nvSpPr>
          <p:cNvPr id="27" name="テキスト ボックス 26">
            <a:extLst>
              <a:ext uri="{FF2B5EF4-FFF2-40B4-BE49-F238E27FC236}">
                <a16:creationId xmlns:a16="http://schemas.microsoft.com/office/drawing/2014/main" id="{02973A5A-FCFF-479A-93B4-EADB5B2275C8}"/>
              </a:ext>
            </a:extLst>
          </p:cNvPr>
          <p:cNvSpPr txBox="1"/>
          <p:nvPr/>
        </p:nvSpPr>
        <p:spPr>
          <a:xfrm>
            <a:off x="6031268" y="5692640"/>
            <a:ext cx="110799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制約式</a:t>
            </a:r>
          </a:p>
        </p:txBody>
      </p:sp>
      <p:sp>
        <p:nvSpPr>
          <p:cNvPr id="30" name="正方形/長方形 29">
            <a:extLst>
              <a:ext uri="{FF2B5EF4-FFF2-40B4-BE49-F238E27FC236}">
                <a16:creationId xmlns:a16="http://schemas.microsoft.com/office/drawing/2014/main" id="{90DA63B2-C804-4CBD-8C57-E6397CD4C866}"/>
              </a:ext>
            </a:extLst>
          </p:cNvPr>
          <p:cNvSpPr/>
          <p:nvPr/>
        </p:nvSpPr>
        <p:spPr>
          <a:xfrm>
            <a:off x="2925417" y="4045227"/>
            <a:ext cx="7023846" cy="227606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F4D7FE55-E110-48E1-BED3-4B43864D7576}"/>
                  </a:ext>
                </a:extLst>
              </p:cNvPr>
              <p:cNvSpPr txBox="1"/>
              <p:nvPr/>
            </p:nvSpPr>
            <p:spPr>
              <a:xfrm>
                <a:off x="3757838" y="3725170"/>
                <a:ext cx="5318315" cy="640112"/>
              </a:xfrm>
              <a:prstGeom prst="rect">
                <a:avLst/>
              </a:prstGeom>
              <a:solidFill>
                <a:schemeClr val="bg1"/>
              </a:solidFill>
            </p:spPr>
            <p:txBody>
              <a:bodyPr wrap="none" rtlCol="0">
                <a:spAutoFit/>
              </a:bodyPr>
              <a:lstStyle/>
              <a:p>
                <a14:m>
                  <m:oMath xmlns:m="http://schemas.openxmlformats.org/officeDocument/2006/math">
                    <m:r>
                      <a:rPr kumimoji="1" lang="ja-JP" altLang="en-US" sz="2000" b="1" i="1">
                        <a:latin typeface="Cambria Math" panose="02040503050406030204" pitchFamily="18" charset="0"/>
                        <a:ea typeface="メイリオ" panose="020B0604030504040204" pitchFamily="50" charset="-128"/>
                      </a:rPr>
                      <m:t>主成分ベクトル：</m:t>
                    </m:r>
                    <m:r>
                      <a:rPr kumimoji="1" lang="en-US" altLang="ja-JP" sz="2000" b="1" i="1">
                        <a:latin typeface="Cambria Math" panose="02040503050406030204" pitchFamily="18" charset="0"/>
                        <a:ea typeface="メイリオ" panose="020B0604030504040204" pitchFamily="50" charset="-128"/>
                      </a:rPr>
                      <m:t>𝑽𝒂𝒓</m:t>
                    </m:r>
                  </m:oMath>
                </a14:m>
                <a:r>
                  <a:rPr kumimoji="1" lang="ja-JP" altLang="en-US" sz="2000" b="1" dirty="0">
                    <a:latin typeface="メイリオ" panose="020B0604030504040204" pitchFamily="50" charset="-128"/>
                    <a:ea typeface="メイリオ" panose="020B0604030504040204" pitchFamily="50" charset="-128"/>
                  </a:rPr>
                  <a:t>を最大化するような</a:t>
                </a:r>
                <a14:m>
                  <m:oMath xmlns:m="http://schemas.openxmlformats.org/officeDocument/2006/math">
                    <m:d>
                      <m:dPr>
                        <m:begChr m:val="["/>
                        <m:endChr m:val="]"/>
                        <m:ctrlPr>
                          <a:rPr kumimoji="1" lang="en-US" altLang="ja-JP" sz="2000" b="1"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000" b="1" i="1">
                                <a:latin typeface="Cambria Math" panose="02040503050406030204" pitchFamily="18" charset="0"/>
                                <a:ea typeface="メイリオ" panose="020B0604030504040204" pitchFamily="50" charset="-128"/>
                              </a:rPr>
                            </m:ctrlPr>
                          </m:mPr>
                          <m:mr>
                            <m:e>
                              <m:r>
                                <m:rPr>
                                  <m:brk m:alnAt="7"/>
                                </m:rPr>
                                <a:rPr kumimoji="1" lang="en-US" altLang="ja-JP" sz="2000" b="1" i="1">
                                  <a:latin typeface="Cambria Math" panose="02040503050406030204" pitchFamily="18" charset="0"/>
                                  <a:ea typeface="メイリオ" panose="020B0604030504040204" pitchFamily="50" charset="-128"/>
                                </a:rPr>
                                <m:t>𝒙</m:t>
                              </m:r>
                            </m:e>
                          </m:mr>
                          <m:mr>
                            <m:e>
                              <m:r>
                                <a:rPr kumimoji="1" lang="en-US" altLang="ja-JP" sz="2000" b="1" i="1">
                                  <a:latin typeface="Cambria Math" panose="02040503050406030204" pitchFamily="18" charset="0"/>
                                  <a:ea typeface="メイリオ" panose="020B0604030504040204" pitchFamily="50" charset="-128"/>
                                </a:rPr>
                                <m:t>𝒚</m:t>
                              </m:r>
                            </m:e>
                          </m:mr>
                        </m:m>
                      </m:e>
                    </m:d>
                  </m:oMath>
                </a14:m>
                <a:endParaRPr kumimoji="1" lang="ja-JP" altLang="en-US" sz="2000" b="1" dirty="0">
                  <a:latin typeface="メイリオ" panose="020B0604030504040204" pitchFamily="50" charset="-128"/>
                  <a:ea typeface="メイリオ" panose="020B0604030504040204" pitchFamily="50" charset="-128"/>
                </a:endParaRPr>
              </a:p>
            </p:txBody>
          </p:sp>
        </mc:Choice>
        <mc:Fallback xmlns="">
          <p:sp>
            <p:nvSpPr>
              <p:cNvPr id="25" name="テキスト ボックス 24">
                <a:extLst>
                  <a:ext uri="{FF2B5EF4-FFF2-40B4-BE49-F238E27FC236}">
                    <a16:creationId xmlns:a16="http://schemas.microsoft.com/office/drawing/2014/main" id="{F4D7FE55-E110-48E1-BED3-4B43864D7576}"/>
                  </a:ext>
                </a:extLst>
              </p:cNvPr>
              <p:cNvSpPr txBox="1">
                <a:spLocks noRot="1" noChangeAspect="1" noMove="1" noResize="1" noEditPoints="1" noAdjustHandles="1" noChangeArrowheads="1" noChangeShapeType="1" noTextEdit="1"/>
              </p:cNvSpPr>
              <p:nvPr/>
            </p:nvSpPr>
            <p:spPr>
              <a:xfrm>
                <a:off x="3757838" y="3725170"/>
                <a:ext cx="5318315" cy="640112"/>
              </a:xfrm>
              <a:prstGeom prst="rect">
                <a:avLst/>
              </a:prstGeom>
              <a:blipFill>
                <a:blip r:embed="rId8"/>
                <a:stretch>
                  <a:fillRect b="-952"/>
                </a:stretch>
              </a:blipFill>
            </p:spPr>
            <p:txBody>
              <a:bodyPr/>
              <a:lstStyle/>
              <a:p>
                <a:r>
                  <a:rPr lang="ja-JP" altLang="en-US">
                    <a:noFill/>
                  </a:rPr>
                  <a:t> </a:t>
                </a:r>
              </a:p>
            </p:txBody>
          </p:sp>
        </mc:Fallback>
      </mc:AlternateContent>
      <p:sp>
        <p:nvSpPr>
          <p:cNvPr id="31" name="矢印: 下 30">
            <a:extLst>
              <a:ext uri="{FF2B5EF4-FFF2-40B4-BE49-F238E27FC236}">
                <a16:creationId xmlns:a16="http://schemas.microsoft.com/office/drawing/2014/main" id="{0FD78D90-7C5A-49C0-B64D-C8BFF595F73E}"/>
              </a:ext>
            </a:extLst>
          </p:cNvPr>
          <p:cNvSpPr/>
          <p:nvPr/>
        </p:nvSpPr>
        <p:spPr>
          <a:xfrm>
            <a:off x="5622238" y="3080230"/>
            <a:ext cx="1517026" cy="4849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53522BC1-61DD-22DC-470D-0D02EA3F6804}"/>
              </a:ext>
            </a:extLst>
          </p:cNvPr>
          <p:cNvSpPr txBox="1"/>
          <p:nvPr/>
        </p:nvSpPr>
        <p:spPr>
          <a:xfrm>
            <a:off x="662473" y="6396335"/>
            <a:ext cx="111027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これを</a:t>
            </a:r>
            <a:r>
              <a:rPr kumimoji="1" lang="en-US" altLang="ja-JP" sz="2400" dirty="0" err="1">
                <a:latin typeface="メイリオ" panose="020B0604030504040204" pitchFamily="50" charset="-128"/>
                <a:ea typeface="メイリオ" panose="020B0604030504040204" pitchFamily="50" charset="-128"/>
              </a:rPr>
              <a:t>x,y</a:t>
            </a:r>
            <a:r>
              <a:rPr kumimoji="1" lang="ja-JP" altLang="en-US" sz="2400" dirty="0">
                <a:latin typeface="メイリオ" panose="020B0604030504040204" pitchFamily="50" charset="-128"/>
                <a:ea typeface="メイリオ" panose="020B0604030504040204" pitchFamily="50" charset="-128"/>
              </a:rPr>
              <a:t>について解く。・・・固有方程式を解くことと同じことが証明できる</a:t>
            </a:r>
          </a:p>
        </p:txBody>
      </p:sp>
    </p:spTree>
    <p:extLst>
      <p:ext uri="{BB962C8B-B14F-4D97-AF65-F5344CB8AC3E}">
        <p14:creationId xmlns:p14="http://schemas.microsoft.com/office/powerpoint/2010/main" val="26439464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45CA09CC-4BB5-4CE3-8BC7-73E6B7E519B2}"/>
              </a:ext>
            </a:extLst>
          </p:cNvPr>
          <p:cNvPicPr>
            <a:picLocks noChangeAspect="1"/>
          </p:cNvPicPr>
          <p:nvPr/>
        </p:nvPicPr>
        <p:blipFill>
          <a:blip r:embed="rId2"/>
          <a:stretch>
            <a:fillRect/>
          </a:stretch>
        </p:blipFill>
        <p:spPr>
          <a:xfrm>
            <a:off x="1524000" y="605542"/>
            <a:ext cx="9144000" cy="3937386"/>
          </a:xfrm>
          <a:prstGeom prst="rect">
            <a:avLst/>
          </a:prstGeom>
        </p:spPr>
      </p:pic>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900F8934-5390-47D8-9B7B-AD154562FE3C}"/>
                  </a:ext>
                </a:extLst>
              </p:cNvPr>
              <p:cNvSpPr txBox="1"/>
              <p:nvPr/>
            </p:nvSpPr>
            <p:spPr>
              <a:xfrm>
                <a:off x="2386442" y="4984855"/>
                <a:ext cx="2500685" cy="701089"/>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000" i="1">
                          <a:latin typeface="Cambria Math" panose="02040503050406030204" pitchFamily="18" charset="0"/>
                          <a:ea typeface="メイリオ" panose="020B0604030504040204" pitchFamily="50" charset="-128"/>
                        </a:rPr>
                        <m:t>𝑓</m:t>
                      </m:r>
                      <m:d>
                        <m:dPr>
                          <m:ctrlPr>
                            <a:rPr kumimoji="1" lang="en-US" altLang="ja-JP" sz="2000" i="1">
                              <a:latin typeface="Cambria Math" panose="02040503050406030204" pitchFamily="18" charset="0"/>
                              <a:ea typeface="メイリオ" panose="020B0604030504040204" pitchFamily="50" charset="-128"/>
                            </a:rPr>
                          </m:ctrlPr>
                        </m:dPr>
                        <m:e>
                          <m:r>
                            <a:rPr kumimoji="1" lang="en-US" altLang="ja-JP" sz="2000" i="1">
                              <a:latin typeface="Cambria Math" panose="02040503050406030204" pitchFamily="18" charset="0"/>
                              <a:ea typeface="メイリオ" panose="020B0604030504040204" pitchFamily="50" charset="-128"/>
                            </a:rPr>
                            <m:t>𝑥</m:t>
                          </m:r>
                          <m:r>
                            <a:rPr kumimoji="1" lang="en-US" altLang="ja-JP" sz="2000" i="1">
                              <a:latin typeface="Cambria Math" panose="02040503050406030204" pitchFamily="18" charset="0"/>
                              <a:ea typeface="メイリオ" panose="020B0604030504040204" pitchFamily="50" charset="-128"/>
                            </a:rPr>
                            <m:t>,</m:t>
                          </m:r>
                          <m:r>
                            <a:rPr kumimoji="1" lang="en-US" altLang="ja-JP" sz="2000" i="1">
                              <a:latin typeface="Cambria Math" panose="02040503050406030204" pitchFamily="18" charset="0"/>
                              <a:ea typeface="メイリオ" panose="020B0604030504040204" pitchFamily="50" charset="-128"/>
                            </a:rPr>
                            <m:t>𝑦</m:t>
                          </m:r>
                        </m:e>
                      </m:d>
                      <m:r>
                        <a:rPr kumimoji="1" lang="en-US" altLang="ja-JP" sz="2000" i="1">
                          <a:latin typeface="Cambria Math" panose="02040503050406030204" pitchFamily="18" charset="0"/>
                          <a:ea typeface="メイリオ" panose="020B0604030504040204" pitchFamily="50" charset="-128"/>
                        </a:rPr>
                        <m:t>=</m:t>
                      </m:r>
                      <m:r>
                        <m:rPr>
                          <m:nor/>
                        </m:rPr>
                        <a:rPr kumimoji="1" lang="en-US" altLang="ja-JP" sz="2000" dirty="0">
                          <a:ea typeface="メイリオ" panose="020B0604030504040204" pitchFamily="50" charset="-128"/>
                        </a:rPr>
                        <m:t> </m:t>
                      </m:r>
                      <m:sSup>
                        <m:sSupPr>
                          <m:ctrlPr>
                            <a:rPr kumimoji="1" lang="en-US" altLang="ja-JP" sz="2000" i="1">
                              <a:latin typeface="Cambria Math" panose="02040503050406030204" pitchFamily="18" charset="0"/>
                              <a:ea typeface="メイリオ" panose="020B0604030504040204" pitchFamily="50" charset="-128"/>
                            </a:rPr>
                          </m:ctrlPr>
                        </m:sSupPr>
                        <m:e>
                          <m:d>
                            <m:dPr>
                              <m:begChr m:val="["/>
                              <m:endChr m:val="]"/>
                              <m:ctrlPr>
                                <a:rPr kumimoji="1" lang="en-US" altLang="ja-JP" sz="20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000" i="1">
                                      <a:latin typeface="Cambria Math" panose="02040503050406030204" pitchFamily="18" charset="0"/>
                                      <a:ea typeface="メイリオ" panose="020B0604030504040204" pitchFamily="50" charset="-128"/>
                                    </a:rPr>
                                  </m:ctrlPr>
                                </m:mPr>
                                <m:mr>
                                  <m:e>
                                    <m:r>
                                      <m:rPr>
                                        <m:brk m:alnAt="7"/>
                                      </m:rPr>
                                      <a:rPr kumimoji="1" lang="en-US" altLang="ja-JP" sz="2000" i="1">
                                        <a:latin typeface="Cambria Math" panose="02040503050406030204" pitchFamily="18" charset="0"/>
                                        <a:ea typeface="メイリオ" panose="020B0604030504040204" pitchFamily="50" charset="-128"/>
                                      </a:rPr>
                                      <m:t>𝑥</m:t>
                                    </m:r>
                                  </m:e>
                                </m:mr>
                                <m:mr>
                                  <m:e>
                                    <m:r>
                                      <a:rPr kumimoji="1" lang="en-US" altLang="ja-JP" sz="2000" i="1">
                                        <a:latin typeface="Cambria Math" panose="02040503050406030204" pitchFamily="18" charset="0"/>
                                        <a:ea typeface="メイリオ" panose="020B0604030504040204" pitchFamily="50" charset="-128"/>
                                      </a:rPr>
                                      <m:t>𝑦</m:t>
                                    </m:r>
                                  </m:e>
                                </m:mr>
                              </m:m>
                            </m:e>
                          </m:d>
                        </m:e>
                        <m:sup>
                          <m:r>
                            <a:rPr kumimoji="1" lang="en-US" altLang="ja-JP" sz="2000" i="1">
                              <a:latin typeface="Cambria Math" panose="02040503050406030204" pitchFamily="18" charset="0"/>
                              <a:ea typeface="メイリオ" panose="020B0604030504040204" pitchFamily="50" charset="-128"/>
                            </a:rPr>
                            <m:t>𝑇</m:t>
                          </m:r>
                        </m:sup>
                      </m:sSup>
                      <m:r>
                        <m:rPr>
                          <m:sty m:val="p"/>
                        </m:rPr>
                        <a:rPr kumimoji="1" lang="el-GR" altLang="ja-JP" sz="2000" i="1">
                          <a:latin typeface="Cambria Math" panose="02040503050406030204" pitchFamily="18" charset="0"/>
                          <a:ea typeface="Cambria Math" panose="02040503050406030204" pitchFamily="18" charset="0"/>
                        </a:rPr>
                        <m:t>Σ</m:t>
                      </m:r>
                      <m:d>
                        <m:dPr>
                          <m:begChr m:val="["/>
                          <m:endChr m:val="]"/>
                          <m:ctrlPr>
                            <a:rPr kumimoji="1" lang="en-US" altLang="ja-JP" sz="20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000" i="1">
                                  <a:latin typeface="Cambria Math" panose="02040503050406030204" pitchFamily="18" charset="0"/>
                                  <a:ea typeface="メイリオ" panose="020B0604030504040204" pitchFamily="50" charset="-128"/>
                                </a:rPr>
                              </m:ctrlPr>
                            </m:mPr>
                            <m:mr>
                              <m:e>
                                <m:r>
                                  <m:rPr>
                                    <m:brk m:alnAt="7"/>
                                  </m:rPr>
                                  <a:rPr kumimoji="1" lang="en-US" altLang="ja-JP" sz="2000" i="1">
                                    <a:latin typeface="Cambria Math" panose="02040503050406030204" pitchFamily="18" charset="0"/>
                                    <a:ea typeface="メイリオ" panose="020B0604030504040204" pitchFamily="50" charset="-128"/>
                                  </a:rPr>
                                  <m:t>𝑥</m:t>
                                </m:r>
                              </m:e>
                            </m:mr>
                            <m:mr>
                              <m:e>
                                <m:r>
                                  <a:rPr kumimoji="1" lang="en-US" altLang="ja-JP" sz="2000" i="1">
                                    <a:latin typeface="Cambria Math" panose="02040503050406030204" pitchFamily="18" charset="0"/>
                                    <a:ea typeface="メイリオ" panose="020B0604030504040204" pitchFamily="50" charset="-128"/>
                                  </a:rPr>
                                  <m:t>𝑦</m:t>
                                </m:r>
                              </m:e>
                            </m:mr>
                          </m:m>
                        </m:e>
                      </m:d>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4" name="テキスト ボックス 3">
                <a:extLst>
                  <a:ext uri="{FF2B5EF4-FFF2-40B4-BE49-F238E27FC236}">
                    <a16:creationId xmlns:a16="http://schemas.microsoft.com/office/drawing/2014/main" id="{900F8934-5390-47D8-9B7B-AD154562FE3C}"/>
                  </a:ext>
                </a:extLst>
              </p:cNvPr>
              <p:cNvSpPr txBox="1">
                <a:spLocks noRot="1" noChangeAspect="1" noMove="1" noResize="1" noEditPoints="1" noAdjustHandles="1" noChangeArrowheads="1" noChangeShapeType="1" noTextEdit="1"/>
              </p:cNvSpPr>
              <p:nvPr/>
            </p:nvSpPr>
            <p:spPr>
              <a:xfrm>
                <a:off x="2386442" y="4984855"/>
                <a:ext cx="2500685" cy="701089"/>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61A4D841-BE94-4254-9AD2-CE5D837E0C91}"/>
                  </a:ext>
                </a:extLst>
              </p:cNvPr>
              <p:cNvSpPr txBox="1"/>
              <p:nvPr/>
            </p:nvSpPr>
            <p:spPr>
              <a:xfrm>
                <a:off x="5072270" y="5132275"/>
                <a:ext cx="2670475" cy="400110"/>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p>
                        <m:sSupPr>
                          <m:ctrlPr>
                            <a:rPr kumimoji="1" lang="en-US" altLang="ja-JP" sz="2000" i="1">
                              <a:latin typeface="Cambria Math" panose="02040503050406030204" pitchFamily="18" charset="0"/>
                              <a:ea typeface="メイリオ" panose="020B0604030504040204" pitchFamily="50" charset="-128"/>
                            </a:rPr>
                          </m:ctrlPr>
                        </m:sSupPr>
                        <m:e>
                          <m:r>
                            <a:rPr kumimoji="1" lang="en-US" altLang="ja-JP" sz="2000" i="1">
                              <a:latin typeface="Cambria Math" panose="02040503050406030204" pitchFamily="18" charset="0"/>
                              <a:ea typeface="メイリオ" panose="020B0604030504040204" pitchFamily="50" charset="-128"/>
                            </a:rPr>
                            <m:t>𝑔</m:t>
                          </m:r>
                          <m:d>
                            <m:dPr>
                              <m:ctrlPr>
                                <a:rPr kumimoji="1" lang="en-US" altLang="ja-JP" sz="2000" i="1">
                                  <a:latin typeface="Cambria Math" panose="02040503050406030204" pitchFamily="18" charset="0"/>
                                  <a:ea typeface="メイリオ" panose="020B0604030504040204" pitchFamily="50" charset="-128"/>
                                </a:rPr>
                              </m:ctrlPr>
                            </m:dPr>
                            <m:e>
                              <m:r>
                                <a:rPr kumimoji="1" lang="en-US" altLang="ja-JP" sz="2000" i="1">
                                  <a:latin typeface="Cambria Math" panose="02040503050406030204" pitchFamily="18" charset="0"/>
                                  <a:ea typeface="メイリオ" panose="020B0604030504040204" pitchFamily="50" charset="-128"/>
                                </a:rPr>
                                <m:t>𝑥</m:t>
                              </m:r>
                              <m:r>
                                <a:rPr kumimoji="1" lang="en-US" altLang="ja-JP" sz="2000" i="1">
                                  <a:latin typeface="Cambria Math" panose="02040503050406030204" pitchFamily="18" charset="0"/>
                                  <a:ea typeface="メイリオ" panose="020B0604030504040204" pitchFamily="50" charset="-128"/>
                                </a:rPr>
                                <m:t>,</m:t>
                              </m:r>
                              <m:r>
                                <a:rPr kumimoji="1" lang="en-US" altLang="ja-JP" sz="2000" i="1">
                                  <a:latin typeface="Cambria Math" panose="02040503050406030204" pitchFamily="18" charset="0"/>
                                  <a:ea typeface="メイリオ" panose="020B0604030504040204" pitchFamily="50" charset="-128"/>
                                </a:rPr>
                                <m:t>𝑦</m:t>
                              </m:r>
                            </m:e>
                          </m:d>
                          <m:r>
                            <a:rPr kumimoji="1" lang="en-US" altLang="ja-JP" sz="2000" i="1">
                              <a:latin typeface="Cambria Math" panose="02040503050406030204" pitchFamily="18" charset="0"/>
                              <a:ea typeface="メイリオ" panose="020B0604030504040204" pitchFamily="50" charset="-128"/>
                            </a:rPr>
                            <m:t>=</m:t>
                          </m:r>
                          <m:r>
                            <a:rPr kumimoji="1" lang="en-US" altLang="ja-JP" sz="2000" i="1">
                              <a:latin typeface="Cambria Math" panose="02040503050406030204" pitchFamily="18" charset="0"/>
                              <a:ea typeface="メイリオ" panose="020B0604030504040204" pitchFamily="50" charset="-128"/>
                            </a:rPr>
                            <m:t>𝑥</m:t>
                          </m:r>
                        </m:e>
                        <m:sup>
                          <m:r>
                            <a:rPr kumimoji="1" lang="en-US" altLang="ja-JP" sz="2000" i="1">
                              <a:latin typeface="Cambria Math" panose="02040503050406030204" pitchFamily="18" charset="0"/>
                              <a:ea typeface="メイリオ" panose="020B0604030504040204" pitchFamily="50" charset="-128"/>
                            </a:rPr>
                            <m:t>2</m:t>
                          </m:r>
                        </m:sup>
                      </m:sSup>
                      <m:r>
                        <a:rPr kumimoji="1" lang="en-US" altLang="ja-JP" sz="2000" i="1">
                          <a:latin typeface="Cambria Math" panose="02040503050406030204" pitchFamily="18" charset="0"/>
                          <a:ea typeface="メイリオ" panose="020B0604030504040204" pitchFamily="50" charset="-128"/>
                        </a:rPr>
                        <m:t>+</m:t>
                      </m:r>
                      <m:sSup>
                        <m:sSupPr>
                          <m:ctrlPr>
                            <a:rPr kumimoji="1" lang="en-US" altLang="ja-JP" sz="2000" i="1">
                              <a:latin typeface="Cambria Math" panose="02040503050406030204" pitchFamily="18" charset="0"/>
                              <a:ea typeface="メイリオ" panose="020B0604030504040204" pitchFamily="50" charset="-128"/>
                            </a:rPr>
                          </m:ctrlPr>
                        </m:sSupPr>
                        <m:e>
                          <m:r>
                            <a:rPr kumimoji="1" lang="en-US" altLang="ja-JP" sz="2000" i="1">
                              <a:latin typeface="Cambria Math" panose="02040503050406030204" pitchFamily="18" charset="0"/>
                              <a:ea typeface="メイリオ" panose="020B0604030504040204" pitchFamily="50" charset="-128"/>
                            </a:rPr>
                            <m:t>𝑦</m:t>
                          </m:r>
                        </m:e>
                        <m:sup>
                          <m:r>
                            <a:rPr kumimoji="1" lang="en-US" altLang="ja-JP" sz="2000" i="1">
                              <a:latin typeface="Cambria Math" panose="02040503050406030204" pitchFamily="18" charset="0"/>
                              <a:ea typeface="メイリオ" panose="020B0604030504040204" pitchFamily="50" charset="-128"/>
                            </a:rPr>
                            <m:t>2</m:t>
                          </m:r>
                        </m:sup>
                      </m:sSup>
                      <m:r>
                        <a:rPr kumimoji="1" lang="en-US" altLang="ja-JP" sz="2000" i="1">
                          <a:latin typeface="Cambria Math" panose="02040503050406030204" pitchFamily="18" charset="0"/>
                          <a:ea typeface="メイリオ" panose="020B0604030504040204" pitchFamily="50" charset="-128"/>
                        </a:rPr>
                        <m:t>−1</m:t>
                      </m:r>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5" name="テキスト ボックス 4">
                <a:extLst>
                  <a:ext uri="{FF2B5EF4-FFF2-40B4-BE49-F238E27FC236}">
                    <a16:creationId xmlns:a16="http://schemas.microsoft.com/office/drawing/2014/main" id="{61A4D841-BE94-4254-9AD2-CE5D837E0C91}"/>
                  </a:ext>
                </a:extLst>
              </p:cNvPr>
              <p:cNvSpPr txBox="1">
                <a:spLocks noRot="1" noChangeAspect="1" noMove="1" noResize="1" noEditPoints="1" noAdjustHandles="1" noChangeArrowheads="1" noChangeShapeType="1" noTextEdit="1"/>
              </p:cNvSpPr>
              <p:nvPr/>
            </p:nvSpPr>
            <p:spPr>
              <a:xfrm>
                <a:off x="5072270" y="5132275"/>
                <a:ext cx="2670475" cy="400110"/>
              </a:xfrm>
              <a:prstGeom prst="rect">
                <a:avLst/>
              </a:prstGeom>
              <a:blipFill>
                <a:blip r:embed="rId4"/>
                <a:stretch>
                  <a:fillRect b="-303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8600A7AD-04C5-4B93-9FE1-0113EC425FA7}"/>
                  </a:ext>
                </a:extLst>
              </p:cNvPr>
              <p:cNvSpPr txBox="1"/>
              <p:nvPr/>
            </p:nvSpPr>
            <p:spPr>
              <a:xfrm>
                <a:off x="2386441" y="5952125"/>
                <a:ext cx="5139036" cy="1099788"/>
              </a:xfrm>
              <a:prstGeom prst="rect">
                <a:avLst/>
              </a:prstGeom>
              <a:noFill/>
            </p:spPr>
            <p:txBody>
              <a:bodyPr wrap="none" lIns="0" tIns="0" rIns="0" bIns="0" rtlCol="0">
                <a:spAutoFit/>
              </a:bodyPr>
              <a:lstStyle/>
              <a:p>
                <a14:m>
                  <m:oMath xmlns:m="http://schemas.openxmlformats.org/officeDocument/2006/math">
                    <m:r>
                      <a:rPr kumimoji="1" lang="en-US" altLang="ja-JP" sz="2400" i="1">
                        <a:latin typeface="Cambria Math" panose="02040503050406030204" pitchFamily="18" charset="0"/>
                        <a:ea typeface="メイリオ" panose="020B0604030504040204" pitchFamily="50" charset="-128"/>
                      </a:rPr>
                      <m:t>𝐿</m:t>
                    </m:r>
                    <m:d>
                      <m:dPr>
                        <m:ctrlPr>
                          <a:rPr kumimoji="1" lang="en-US" altLang="ja-JP" sz="2400" i="1">
                            <a:latin typeface="Cambria Math" panose="02040503050406030204" pitchFamily="18" charset="0"/>
                            <a:ea typeface="メイリオ" panose="020B0604030504040204" pitchFamily="50" charset="-128"/>
                          </a:rPr>
                        </m:ctrlPr>
                      </m:dPr>
                      <m:e>
                        <m:r>
                          <a:rPr kumimoji="1" lang="en-US" altLang="ja-JP" sz="2400" i="1">
                            <a:latin typeface="Cambria Math" panose="02040503050406030204" pitchFamily="18" charset="0"/>
                            <a:ea typeface="メイリオ" panose="020B0604030504040204" pitchFamily="50" charset="-128"/>
                          </a:rPr>
                          <m:t>𝑥</m:t>
                        </m:r>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𝑦</m:t>
                        </m:r>
                        <m:r>
                          <a:rPr kumimoji="1" lang="en-US" altLang="ja-JP" sz="2400" i="1">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𝜆</m:t>
                        </m:r>
                      </m:e>
                    </m:d>
                    <m:r>
                      <a:rPr kumimoji="1" lang="en-US" altLang="ja-JP" sz="2400" i="1">
                        <a:latin typeface="Cambria Math" panose="02040503050406030204" pitchFamily="18" charset="0"/>
                        <a:ea typeface="メイリオ" panose="020B0604030504040204" pitchFamily="50" charset="-128"/>
                      </a:rPr>
                      <m:t>=</m:t>
                    </m:r>
                  </m:oMath>
                </a14:m>
                <a:r>
                  <a:rPr kumimoji="1" lang="en-US" altLang="ja-JP" sz="2400" dirty="0">
                    <a:ea typeface="メイリオ" panose="020B0604030504040204" pitchFamily="50" charset="-128"/>
                  </a:rPr>
                  <a:t> </a:t>
                </a:r>
                <a14:m>
                  <m:oMath xmlns:m="http://schemas.openxmlformats.org/officeDocument/2006/math">
                    <m:sSup>
                      <m:sSupPr>
                        <m:ctrlPr>
                          <a:rPr kumimoji="1" lang="en-US" altLang="ja-JP" sz="2400" i="1">
                            <a:latin typeface="Cambria Math" panose="02040503050406030204" pitchFamily="18" charset="0"/>
                            <a:ea typeface="メイリオ" panose="020B0604030504040204" pitchFamily="50" charset="-128"/>
                          </a:rPr>
                        </m:ctrlPr>
                      </m:sSupPr>
                      <m:e>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e>
                      <m:sup>
                        <m:r>
                          <a:rPr kumimoji="1" lang="en-US" altLang="ja-JP" sz="2400" i="1">
                            <a:latin typeface="Cambria Math" panose="02040503050406030204" pitchFamily="18" charset="0"/>
                            <a:ea typeface="メイリオ" panose="020B0604030504040204" pitchFamily="50" charset="-128"/>
                          </a:rPr>
                          <m:t>𝑇</m:t>
                        </m:r>
                      </m:sup>
                    </m:sSup>
                    <m:r>
                      <m:rPr>
                        <m:sty m:val="p"/>
                      </m:rPr>
                      <a:rPr kumimoji="1" lang="el-GR" altLang="ja-JP" sz="2400" i="1">
                        <a:latin typeface="Cambria Math" panose="02040503050406030204" pitchFamily="18" charset="0"/>
                        <a:ea typeface="Cambria Math" panose="02040503050406030204" pitchFamily="18" charset="0"/>
                      </a:rPr>
                      <m:t>Σ</m:t>
                    </m:r>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r>
                      <a:rPr kumimoji="1" lang="en-US" altLang="ja-JP" sz="2400" i="1">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𝜆</m:t>
                    </m:r>
                    <m:r>
                      <a:rPr kumimoji="1" lang="en-US" altLang="ja-JP" sz="2400" i="1">
                        <a:latin typeface="Cambria Math" panose="02040503050406030204" pitchFamily="18" charset="0"/>
                        <a:ea typeface="メイリオ" panose="020B0604030504040204" pitchFamily="50" charset="-128"/>
                      </a:rPr>
                      <m:t>(</m:t>
                    </m:r>
                    <m:sSup>
                      <m:sSupPr>
                        <m:ctrlPr>
                          <a:rPr kumimoji="1" lang="en-US" altLang="ja-JP" sz="2400" i="1">
                            <a:latin typeface="Cambria Math" panose="02040503050406030204" pitchFamily="18" charset="0"/>
                            <a:ea typeface="メイリオ" panose="020B0604030504040204" pitchFamily="50" charset="-128"/>
                          </a:rPr>
                        </m:ctrlPr>
                      </m:sSupPr>
                      <m:e>
                        <m:r>
                          <a:rPr kumimoji="1" lang="en-US" altLang="ja-JP" sz="2400" i="1">
                            <a:latin typeface="Cambria Math" panose="02040503050406030204" pitchFamily="18" charset="0"/>
                            <a:ea typeface="メイリオ" panose="020B0604030504040204" pitchFamily="50" charset="-128"/>
                          </a:rPr>
                          <m:t>𝑥</m:t>
                        </m:r>
                      </m:e>
                      <m:sup>
                        <m:r>
                          <a:rPr kumimoji="1" lang="en-US" altLang="ja-JP" sz="2400" i="1">
                            <a:latin typeface="Cambria Math" panose="02040503050406030204" pitchFamily="18" charset="0"/>
                            <a:ea typeface="メイリオ" panose="020B0604030504040204" pitchFamily="50" charset="-128"/>
                          </a:rPr>
                          <m:t>2</m:t>
                        </m:r>
                      </m:sup>
                    </m:sSup>
                    <m:r>
                      <a:rPr kumimoji="1" lang="en-US" altLang="ja-JP" sz="2400" i="1">
                        <a:latin typeface="Cambria Math" panose="02040503050406030204" pitchFamily="18" charset="0"/>
                        <a:ea typeface="メイリオ" panose="020B0604030504040204" pitchFamily="50" charset="-128"/>
                      </a:rPr>
                      <m:t>+</m:t>
                    </m:r>
                    <m:sSup>
                      <m:sSupPr>
                        <m:ctrlPr>
                          <a:rPr kumimoji="1" lang="en-US" altLang="ja-JP" sz="2400" i="1">
                            <a:latin typeface="Cambria Math" panose="02040503050406030204" pitchFamily="18" charset="0"/>
                            <a:ea typeface="メイリオ" panose="020B0604030504040204" pitchFamily="50" charset="-128"/>
                          </a:rPr>
                        </m:ctrlPr>
                      </m:sSupPr>
                      <m:e>
                        <m:r>
                          <a:rPr kumimoji="1" lang="en-US" altLang="ja-JP" sz="2400" i="1">
                            <a:latin typeface="Cambria Math" panose="02040503050406030204" pitchFamily="18" charset="0"/>
                            <a:ea typeface="メイリオ" panose="020B0604030504040204" pitchFamily="50" charset="-128"/>
                          </a:rPr>
                          <m:t>𝑦</m:t>
                        </m:r>
                      </m:e>
                      <m:sup>
                        <m:r>
                          <a:rPr kumimoji="1" lang="en-US" altLang="ja-JP" sz="2400" i="1">
                            <a:latin typeface="Cambria Math" panose="02040503050406030204" pitchFamily="18" charset="0"/>
                            <a:ea typeface="メイリオ" panose="020B0604030504040204" pitchFamily="50" charset="-128"/>
                          </a:rPr>
                          <m:t>2</m:t>
                        </m:r>
                      </m:sup>
                    </m:sSup>
                    <m:r>
                      <a:rPr kumimoji="1" lang="en-US" altLang="ja-JP" sz="2400" i="1">
                        <a:latin typeface="Cambria Math" panose="02040503050406030204" pitchFamily="18" charset="0"/>
                        <a:ea typeface="メイリオ" panose="020B0604030504040204" pitchFamily="50" charset="-128"/>
                      </a:rPr>
                      <m:t>−1)</m:t>
                    </m:r>
                  </m:oMath>
                </a14:m>
                <a:endParaRPr kumimoji="1" lang="ja-JP" altLang="en-US" sz="2400" dirty="0">
                  <a:latin typeface="メイリオ" panose="020B0604030504040204" pitchFamily="50" charset="-128"/>
                  <a:ea typeface="メイリオ" panose="020B0604030504040204" pitchFamily="50" charset="-128"/>
                </a:endParaRPr>
              </a:p>
              <a:p>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6" name="テキスト ボックス 5">
                <a:extLst>
                  <a:ext uri="{FF2B5EF4-FFF2-40B4-BE49-F238E27FC236}">
                    <a16:creationId xmlns:a16="http://schemas.microsoft.com/office/drawing/2014/main" id="{8600A7AD-04C5-4B93-9FE1-0113EC425FA7}"/>
                  </a:ext>
                </a:extLst>
              </p:cNvPr>
              <p:cNvSpPr txBox="1">
                <a:spLocks noRot="1" noChangeAspect="1" noMove="1" noResize="1" noEditPoints="1" noAdjustHandles="1" noChangeArrowheads="1" noChangeShapeType="1" noTextEdit="1"/>
              </p:cNvSpPr>
              <p:nvPr/>
            </p:nvSpPr>
            <p:spPr>
              <a:xfrm>
                <a:off x="2386441" y="5952125"/>
                <a:ext cx="5139036" cy="1099788"/>
              </a:xfrm>
              <a:prstGeom prst="rect">
                <a:avLst/>
              </a:prstGeom>
              <a:blipFill>
                <a:blip r:embed="rId5"/>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21ED314F-BED8-4B47-801D-ED2C6C93B8E3}"/>
              </a:ext>
            </a:extLst>
          </p:cNvPr>
          <p:cNvSpPr txBox="1"/>
          <p:nvPr/>
        </p:nvSpPr>
        <p:spPr>
          <a:xfrm>
            <a:off x="4008782" y="191532"/>
            <a:ext cx="4493538" cy="523220"/>
          </a:xfrm>
          <a:prstGeom prst="rect">
            <a:avLst/>
          </a:prstGeom>
          <a:noFill/>
        </p:spPr>
        <p:txBody>
          <a:bodyPr wrap="none" rtlCol="0">
            <a:spAutoFit/>
          </a:bodyPr>
          <a:lstStyle/>
          <a:p>
            <a:pPr algn="l"/>
            <a:r>
              <a:rPr kumimoji="1" lang="ja-JP" altLang="en-US" sz="2800" b="1" dirty="0">
                <a:latin typeface="メイリオ" panose="020B0604030504040204" pitchFamily="50" charset="-128"/>
                <a:ea typeface="メイリオ" panose="020B0604030504040204" pitchFamily="50" charset="-128"/>
              </a:rPr>
              <a:t>制約条件付き関数の最大化</a:t>
            </a:r>
          </a:p>
        </p:txBody>
      </p:sp>
      <p:sp>
        <p:nvSpPr>
          <p:cNvPr id="8" name="矢印: 下 7">
            <a:extLst>
              <a:ext uri="{FF2B5EF4-FFF2-40B4-BE49-F238E27FC236}">
                <a16:creationId xmlns:a16="http://schemas.microsoft.com/office/drawing/2014/main" id="{558E060D-F0D9-445C-B340-3CC573986417}"/>
              </a:ext>
            </a:extLst>
          </p:cNvPr>
          <p:cNvSpPr/>
          <p:nvPr/>
        </p:nvSpPr>
        <p:spPr>
          <a:xfrm>
            <a:off x="5271053" y="4542928"/>
            <a:ext cx="1272209" cy="5232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524038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E1231042-AA27-46F8-A482-617EC9126CCE}"/>
                  </a:ext>
                </a:extLst>
              </p:cNvPr>
              <p:cNvSpPr txBox="1"/>
              <p:nvPr/>
            </p:nvSpPr>
            <p:spPr>
              <a:xfrm>
                <a:off x="4158419" y="1465729"/>
                <a:ext cx="3875163" cy="824778"/>
              </a:xfrm>
              <a:prstGeom prst="rect">
                <a:avLst/>
              </a:prstGeom>
              <a:noFill/>
            </p:spPr>
            <p:txBody>
              <a:bodyPr wrap="none" lIns="0" tIns="0" rIns="0" bIns="0" rtlCol="0">
                <a:spAutoFit/>
              </a:bodyPr>
              <a:lstStyle/>
              <a:p>
                <a14:m>
                  <m:oMath xmlns:m="http://schemas.openxmlformats.org/officeDocument/2006/math">
                    <m:r>
                      <a:rPr kumimoji="1" lang="en-US" altLang="ja-JP" i="1">
                        <a:latin typeface="Cambria Math" panose="02040503050406030204" pitchFamily="18" charset="0"/>
                        <a:ea typeface="メイリオ" panose="020B0604030504040204" pitchFamily="50" charset="-128"/>
                      </a:rPr>
                      <m:t>𝐿</m:t>
                    </m:r>
                    <m:d>
                      <m:dPr>
                        <m:ctrlPr>
                          <a:rPr kumimoji="1" lang="en-US" altLang="ja-JP" i="1">
                            <a:latin typeface="Cambria Math" panose="02040503050406030204" pitchFamily="18" charset="0"/>
                            <a:ea typeface="メイリオ" panose="020B0604030504040204" pitchFamily="50" charset="-128"/>
                          </a:rPr>
                        </m:ctrlPr>
                      </m:dPr>
                      <m:e>
                        <m:r>
                          <a:rPr kumimoji="1" lang="en-US" altLang="ja-JP" i="1">
                            <a:latin typeface="Cambria Math" panose="02040503050406030204" pitchFamily="18" charset="0"/>
                            <a:ea typeface="メイリオ" panose="020B0604030504040204" pitchFamily="50" charset="-128"/>
                          </a:rPr>
                          <m:t>𝑥</m:t>
                        </m:r>
                        <m:r>
                          <a:rPr kumimoji="1" lang="en-US" altLang="ja-JP" i="1">
                            <a:latin typeface="Cambria Math" panose="02040503050406030204" pitchFamily="18" charset="0"/>
                            <a:ea typeface="メイリオ" panose="020B0604030504040204" pitchFamily="50" charset="-128"/>
                          </a:rPr>
                          <m:t>,</m:t>
                        </m:r>
                        <m:r>
                          <a:rPr kumimoji="1" lang="en-US" altLang="ja-JP" i="1">
                            <a:latin typeface="Cambria Math" panose="02040503050406030204" pitchFamily="18" charset="0"/>
                            <a:ea typeface="メイリオ" panose="020B0604030504040204" pitchFamily="50" charset="-128"/>
                          </a:rPr>
                          <m:t>𝑦</m:t>
                        </m:r>
                        <m:r>
                          <a:rPr kumimoji="1" lang="en-US" altLang="ja-JP" i="1">
                            <a:latin typeface="Cambria Math" panose="02040503050406030204" pitchFamily="18" charset="0"/>
                            <a:ea typeface="メイリオ" panose="020B0604030504040204" pitchFamily="50" charset="-128"/>
                          </a:rPr>
                          <m:t>,</m:t>
                        </m:r>
                        <m:r>
                          <a:rPr kumimoji="1" lang="ja-JP" altLang="en-US" i="1">
                            <a:latin typeface="Cambria Math" panose="02040503050406030204" pitchFamily="18" charset="0"/>
                            <a:ea typeface="メイリオ" panose="020B0604030504040204" pitchFamily="50" charset="-128"/>
                          </a:rPr>
                          <m:t>𝜆</m:t>
                        </m:r>
                      </m:e>
                    </m:d>
                    <m:r>
                      <a:rPr kumimoji="1" lang="en-US" altLang="ja-JP" i="1">
                        <a:latin typeface="Cambria Math" panose="02040503050406030204" pitchFamily="18" charset="0"/>
                        <a:ea typeface="メイリオ" panose="020B0604030504040204" pitchFamily="50" charset="-128"/>
                      </a:rPr>
                      <m:t>=</m:t>
                    </m:r>
                  </m:oMath>
                </a14:m>
                <a:r>
                  <a:rPr kumimoji="1" lang="en-US" altLang="ja-JP" dirty="0">
                    <a:ea typeface="メイリオ" panose="020B0604030504040204" pitchFamily="50" charset="-128"/>
                  </a:rPr>
                  <a:t> </a:t>
                </a:r>
                <a14:m>
                  <m:oMath xmlns:m="http://schemas.openxmlformats.org/officeDocument/2006/math">
                    <m:sSup>
                      <m:sSupPr>
                        <m:ctrlPr>
                          <a:rPr kumimoji="1" lang="en-US" altLang="ja-JP" i="1">
                            <a:latin typeface="Cambria Math" panose="02040503050406030204" pitchFamily="18" charset="0"/>
                            <a:ea typeface="メイリオ" panose="020B0604030504040204" pitchFamily="50" charset="-128"/>
                          </a:rPr>
                        </m:ctrlPr>
                      </m:sSupPr>
                      <m:e>
                        <m:d>
                          <m:dPr>
                            <m:begChr m:val="["/>
                            <m:endChr m:val="]"/>
                            <m:ctrlPr>
                              <a:rPr kumimoji="1" lang="en-US" altLang="ja-JP"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i="1">
                                    <a:latin typeface="Cambria Math" panose="02040503050406030204" pitchFamily="18" charset="0"/>
                                    <a:ea typeface="メイリオ" panose="020B0604030504040204" pitchFamily="50" charset="-128"/>
                                  </a:rPr>
                                </m:ctrlPr>
                              </m:mPr>
                              <m:mr>
                                <m:e>
                                  <m:r>
                                    <m:rPr>
                                      <m:brk m:alnAt="7"/>
                                    </m:rPr>
                                    <a:rPr kumimoji="1" lang="en-US" altLang="ja-JP" i="1">
                                      <a:latin typeface="Cambria Math" panose="02040503050406030204" pitchFamily="18" charset="0"/>
                                      <a:ea typeface="メイリオ" panose="020B0604030504040204" pitchFamily="50" charset="-128"/>
                                    </a:rPr>
                                    <m:t>𝑥</m:t>
                                  </m:r>
                                </m:e>
                              </m:mr>
                              <m:mr>
                                <m:e>
                                  <m:r>
                                    <a:rPr kumimoji="1" lang="en-US" altLang="ja-JP" i="1">
                                      <a:latin typeface="Cambria Math" panose="02040503050406030204" pitchFamily="18" charset="0"/>
                                      <a:ea typeface="メイリオ" panose="020B0604030504040204" pitchFamily="50" charset="-128"/>
                                    </a:rPr>
                                    <m:t>𝑦</m:t>
                                  </m:r>
                                </m:e>
                              </m:mr>
                            </m:m>
                          </m:e>
                        </m:d>
                      </m:e>
                      <m:sup>
                        <m:r>
                          <a:rPr kumimoji="1" lang="en-US" altLang="ja-JP" i="1">
                            <a:latin typeface="Cambria Math" panose="02040503050406030204" pitchFamily="18" charset="0"/>
                            <a:ea typeface="メイリオ" panose="020B0604030504040204" pitchFamily="50" charset="-128"/>
                          </a:rPr>
                          <m:t>𝑇</m:t>
                        </m:r>
                      </m:sup>
                    </m:sSup>
                    <m:r>
                      <m:rPr>
                        <m:sty m:val="p"/>
                      </m:rPr>
                      <a:rPr kumimoji="1" lang="el-GR" altLang="ja-JP" i="1">
                        <a:latin typeface="Cambria Math" panose="02040503050406030204" pitchFamily="18" charset="0"/>
                        <a:ea typeface="Cambria Math" panose="02040503050406030204" pitchFamily="18" charset="0"/>
                      </a:rPr>
                      <m:t>Σ</m:t>
                    </m:r>
                    <m:d>
                      <m:dPr>
                        <m:begChr m:val="["/>
                        <m:endChr m:val="]"/>
                        <m:ctrlPr>
                          <a:rPr kumimoji="1" lang="en-US" altLang="ja-JP"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i="1">
                                <a:latin typeface="Cambria Math" panose="02040503050406030204" pitchFamily="18" charset="0"/>
                                <a:ea typeface="メイリオ" panose="020B0604030504040204" pitchFamily="50" charset="-128"/>
                              </a:rPr>
                            </m:ctrlPr>
                          </m:mPr>
                          <m:mr>
                            <m:e>
                              <m:r>
                                <m:rPr>
                                  <m:brk m:alnAt="7"/>
                                </m:rPr>
                                <a:rPr kumimoji="1" lang="en-US" altLang="ja-JP" i="1">
                                  <a:latin typeface="Cambria Math" panose="02040503050406030204" pitchFamily="18" charset="0"/>
                                  <a:ea typeface="メイリオ" panose="020B0604030504040204" pitchFamily="50" charset="-128"/>
                                </a:rPr>
                                <m:t>𝑥</m:t>
                              </m:r>
                            </m:e>
                          </m:mr>
                          <m:mr>
                            <m:e>
                              <m:r>
                                <a:rPr kumimoji="1" lang="en-US" altLang="ja-JP" i="1">
                                  <a:latin typeface="Cambria Math" panose="02040503050406030204" pitchFamily="18" charset="0"/>
                                  <a:ea typeface="メイリオ" panose="020B0604030504040204" pitchFamily="50" charset="-128"/>
                                </a:rPr>
                                <m:t>𝑦</m:t>
                              </m:r>
                            </m:e>
                          </m:mr>
                        </m:m>
                      </m:e>
                    </m:d>
                    <m:r>
                      <a:rPr kumimoji="1" lang="en-US" altLang="ja-JP" i="1">
                        <a:latin typeface="Cambria Math" panose="02040503050406030204" pitchFamily="18" charset="0"/>
                        <a:ea typeface="メイリオ" panose="020B0604030504040204" pitchFamily="50" charset="-128"/>
                      </a:rPr>
                      <m:t>−</m:t>
                    </m:r>
                    <m:r>
                      <a:rPr kumimoji="1" lang="ja-JP" altLang="en-US" i="1">
                        <a:latin typeface="Cambria Math" panose="02040503050406030204" pitchFamily="18" charset="0"/>
                        <a:ea typeface="メイリオ" panose="020B0604030504040204" pitchFamily="50" charset="-128"/>
                      </a:rPr>
                      <m:t>𝜆</m:t>
                    </m:r>
                    <m:r>
                      <a:rPr kumimoji="1" lang="en-US" altLang="ja-JP" i="1">
                        <a:latin typeface="Cambria Math" panose="02040503050406030204" pitchFamily="18" charset="0"/>
                        <a:ea typeface="メイリオ" panose="020B0604030504040204" pitchFamily="50" charset="-128"/>
                      </a:rPr>
                      <m:t>(</m:t>
                    </m:r>
                    <m:sSup>
                      <m:sSupPr>
                        <m:ctrlPr>
                          <a:rPr kumimoji="1" lang="en-US" altLang="ja-JP" i="1">
                            <a:latin typeface="Cambria Math" panose="02040503050406030204" pitchFamily="18" charset="0"/>
                            <a:ea typeface="メイリオ" panose="020B0604030504040204" pitchFamily="50" charset="-128"/>
                          </a:rPr>
                        </m:ctrlPr>
                      </m:sSupPr>
                      <m:e>
                        <m:r>
                          <a:rPr kumimoji="1" lang="en-US" altLang="ja-JP" i="1">
                            <a:latin typeface="Cambria Math" panose="02040503050406030204" pitchFamily="18" charset="0"/>
                            <a:ea typeface="メイリオ" panose="020B0604030504040204" pitchFamily="50" charset="-128"/>
                          </a:rPr>
                          <m:t>𝑥</m:t>
                        </m:r>
                      </m:e>
                      <m:sup>
                        <m:r>
                          <a:rPr kumimoji="1" lang="en-US" altLang="ja-JP" i="1">
                            <a:latin typeface="Cambria Math" panose="02040503050406030204" pitchFamily="18" charset="0"/>
                            <a:ea typeface="メイリオ" panose="020B0604030504040204" pitchFamily="50" charset="-128"/>
                          </a:rPr>
                          <m:t>2</m:t>
                        </m:r>
                      </m:sup>
                    </m:sSup>
                    <m:r>
                      <a:rPr kumimoji="1" lang="en-US" altLang="ja-JP" i="1">
                        <a:latin typeface="Cambria Math" panose="02040503050406030204" pitchFamily="18" charset="0"/>
                        <a:ea typeface="メイリオ" panose="020B0604030504040204" pitchFamily="50" charset="-128"/>
                      </a:rPr>
                      <m:t>+</m:t>
                    </m:r>
                    <m:sSup>
                      <m:sSupPr>
                        <m:ctrlPr>
                          <a:rPr kumimoji="1" lang="en-US" altLang="ja-JP" i="1">
                            <a:latin typeface="Cambria Math" panose="02040503050406030204" pitchFamily="18" charset="0"/>
                            <a:ea typeface="メイリオ" panose="020B0604030504040204" pitchFamily="50" charset="-128"/>
                          </a:rPr>
                        </m:ctrlPr>
                      </m:sSupPr>
                      <m:e>
                        <m:r>
                          <a:rPr kumimoji="1" lang="en-US" altLang="ja-JP" i="1">
                            <a:latin typeface="Cambria Math" panose="02040503050406030204" pitchFamily="18" charset="0"/>
                            <a:ea typeface="メイリオ" panose="020B0604030504040204" pitchFamily="50" charset="-128"/>
                          </a:rPr>
                          <m:t>𝑦</m:t>
                        </m:r>
                      </m:e>
                      <m:sup>
                        <m:r>
                          <a:rPr kumimoji="1" lang="en-US" altLang="ja-JP" i="1">
                            <a:latin typeface="Cambria Math" panose="02040503050406030204" pitchFamily="18" charset="0"/>
                            <a:ea typeface="メイリオ" panose="020B0604030504040204" pitchFamily="50" charset="-128"/>
                          </a:rPr>
                          <m:t>2</m:t>
                        </m:r>
                      </m:sup>
                    </m:sSup>
                    <m:r>
                      <a:rPr kumimoji="1" lang="en-US" altLang="ja-JP" i="1">
                        <a:latin typeface="Cambria Math" panose="02040503050406030204" pitchFamily="18" charset="0"/>
                        <a:ea typeface="メイリオ" panose="020B0604030504040204" pitchFamily="50" charset="-128"/>
                      </a:rPr>
                      <m:t>−1)</m:t>
                    </m:r>
                  </m:oMath>
                </a14:m>
                <a:endParaRPr kumimoji="1" lang="ja-JP" altLang="en-US" dirty="0">
                  <a:latin typeface="メイリオ" panose="020B0604030504040204" pitchFamily="50" charset="-128"/>
                  <a:ea typeface="メイリオ" panose="020B0604030504040204" pitchFamily="50" charset="-128"/>
                </a:endParaRPr>
              </a:p>
              <a:p>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2" name="テキスト ボックス 1">
                <a:extLst>
                  <a:ext uri="{FF2B5EF4-FFF2-40B4-BE49-F238E27FC236}">
                    <a16:creationId xmlns:a16="http://schemas.microsoft.com/office/drawing/2014/main" id="{E1231042-AA27-46F8-A482-617EC9126CCE}"/>
                  </a:ext>
                </a:extLst>
              </p:cNvPr>
              <p:cNvSpPr txBox="1">
                <a:spLocks noRot="1" noChangeAspect="1" noMove="1" noResize="1" noEditPoints="1" noAdjustHandles="1" noChangeArrowheads="1" noChangeShapeType="1" noTextEdit="1"/>
              </p:cNvSpPr>
              <p:nvPr/>
            </p:nvSpPr>
            <p:spPr>
              <a:xfrm>
                <a:off x="4158419" y="1465729"/>
                <a:ext cx="3875163" cy="824778"/>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CBA8ACD5-C05A-44A5-BAC7-686D497AC61D}"/>
                  </a:ext>
                </a:extLst>
              </p:cNvPr>
              <p:cNvSpPr txBox="1"/>
              <p:nvPr/>
            </p:nvSpPr>
            <p:spPr>
              <a:xfrm>
                <a:off x="2893052" y="116567"/>
                <a:ext cx="5655651" cy="640112"/>
              </a:xfrm>
              <a:prstGeom prst="rect">
                <a:avLst/>
              </a:prstGeom>
              <a:solidFill>
                <a:schemeClr val="bg1"/>
              </a:solidFill>
            </p:spPr>
            <p:txBody>
              <a:bodyPr wrap="none" rtlCol="0">
                <a:spAutoFit/>
              </a:bodyPr>
              <a:lstStyle/>
              <a:p>
                <a14:m>
                  <m:oMath xmlns:m="http://schemas.openxmlformats.org/officeDocument/2006/math">
                    <m:r>
                      <a:rPr kumimoji="1" lang="ja-JP" altLang="en-US" sz="2000" b="1" i="1">
                        <a:latin typeface="Cambria Math" panose="02040503050406030204" pitchFamily="18" charset="0"/>
                        <a:ea typeface="メイリオ" panose="020B0604030504040204" pitchFamily="50" charset="-128"/>
                      </a:rPr>
                      <m:t>主成分ベクトル：</m:t>
                    </m:r>
                    <m:r>
                      <a:rPr kumimoji="1" lang="en-US" altLang="ja-JP" sz="2000" b="1" i="1">
                        <a:latin typeface="Cambria Math" panose="02040503050406030204" pitchFamily="18" charset="0"/>
                        <a:ea typeface="メイリオ" panose="020B0604030504040204" pitchFamily="50" charset="-128"/>
                      </a:rPr>
                      <m:t>𝑽𝒂𝒓</m:t>
                    </m:r>
                  </m:oMath>
                </a14:m>
                <a:r>
                  <a:rPr kumimoji="1" lang="ja-JP" altLang="en-US" sz="2000" b="1" dirty="0">
                    <a:latin typeface="メイリオ" panose="020B0604030504040204" pitchFamily="50" charset="-128"/>
                    <a:ea typeface="メイリオ" panose="020B0604030504040204" pitchFamily="50" charset="-128"/>
                  </a:rPr>
                  <a:t>を最大化するような</a:t>
                </a:r>
                <a14:m>
                  <m:oMath xmlns:m="http://schemas.openxmlformats.org/officeDocument/2006/math">
                    <m:d>
                      <m:dPr>
                        <m:begChr m:val="["/>
                        <m:endChr m:val="]"/>
                        <m:ctrlPr>
                          <a:rPr kumimoji="1" lang="en-US" altLang="ja-JP" sz="2000" b="1"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000" b="1" i="1">
                                <a:latin typeface="Cambria Math" panose="02040503050406030204" pitchFamily="18" charset="0"/>
                                <a:ea typeface="メイリオ" panose="020B0604030504040204" pitchFamily="50" charset="-128"/>
                              </a:rPr>
                            </m:ctrlPr>
                          </m:mPr>
                          <m:mr>
                            <m:e>
                              <m:r>
                                <m:rPr>
                                  <m:brk m:alnAt="7"/>
                                </m:rPr>
                                <a:rPr kumimoji="1" lang="en-US" altLang="ja-JP" sz="2000" b="1" i="1">
                                  <a:latin typeface="Cambria Math" panose="02040503050406030204" pitchFamily="18" charset="0"/>
                                  <a:ea typeface="メイリオ" panose="020B0604030504040204" pitchFamily="50" charset="-128"/>
                                </a:rPr>
                                <m:t>𝒙</m:t>
                              </m:r>
                            </m:e>
                          </m:mr>
                          <m:mr>
                            <m:e>
                              <m:r>
                                <a:rPr kumimoji="1" lang="en-US" altLang="ja-JP" sz="2000" b="1" i="1">
                                  <a:latin typeface="Cambria Math" panose="02040503050406030204" pitchFamily="18" charset="0"/>
                                  <a:ea typeface="メイリオ" panose="020B0604030504040204" pitchFamily="50" charset="-128"/>
                                </a:rPr>
                                <m:t>𝒚</m:t>
                              </m:r>
                            </m:e>
                          </m:mr>
                        </m:m>
                      </m:e>
                    </m:d>
                    <m:r>
                      <a:rPr kumimoji="1" lang="ja-JP" altLang="en-US" sz="2000" b="1" i="1">
                        <a:latin typeface="Cambria Math" panose="02040503050406030204" pitchFamily="18" charset="0"/>
                        <a:ea typeface="メイリオ" panose="020B0604030504040204" pitchFamily="50" charset="-128"/>
                      </a:rPr>
                      <m:t>　</m:t>
                    </m:r>
                  </m:oMath>
                </a14:m>
                <a:endParaRPr kumimoji="1" lang="ja-JP" altLang="en-US" sz="2000" b="1" dirty="0">
                  <a:latin typeface="メイリオ" panose="020B0604030504040204" pitchFamily="50" charset="-128"/>
                  <a:ea typeface="メイリオ" panose="020B0604030504040204" pitchFamily="50" charset="-128"/>
                </a:endParaRPr>
              </a:p>
            </p:txBody>
          </p:sp>
        </mc:Choice>
        <mc:Fallback xmlns="">
          <p:sp>
            <p:nvSpPr>
              <p:cNvPr id="3" name="テキスト ボックス 2">
                <a:extLst>
                  <a:ext uri="{FF2B5EF4-FFF2-40B4-BE49-F238E27FC236}">
                    <a16:creationId xmlns:a16="http://schemas.microsoft.com/office/drawing/2014/main" id="{CBA8ACD5-C05A-44A5-BAC7-686D497AC61D}"/>
                  </a:ext>
                </a:extLst>
              </p:cNvPr>
              <p:cNvSpPr txBox="1">
                <a:spLocks noRot="1" noChangeAspect="1" noMove="1" noResize="1" noEditPoints="1" noAdjustHandles="1" noChangeArrowheads="1" noChangeShapeType="1" noTextEdit="1"/>
              </p:cNvSpPr>
              <p:nvPr/>
            </p:nvSpPr>
            <p:spPr>
              <a:xfrm>
                <a:off x="2893052" y="116567"/>
                <a:ext cx="5655651" cy="640112"/>
              </a:xfrm>
              <a:prstGeom prst="rect">
                <a:avLst/>
              </a:prstGeom>
              <a:blipFill>
                <a:blip r:embed="rId3"/>
                <a:stretch>
                  <a:fillRect b="-95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13D8441D-869A-45C5-85F3-F9F39EAB2B00}"/>
                  </a:ext>
                </a:extLst>
              </p:cNvPr>
              <p:cNvSpPr txBox="1"/>
              <p:nvPr/>
            </p:nvSpPr>
            <p:spPr>
              <a:xfrm>
                <a:off x="3643299" y="701093"/>
                <a:ext cx="6594177" cy="832857"/>
              </a:xfrm>
              <a:prstGeom prst="rect">
                <a:avLst/>
              </a:prstGeom>
              <a:noFill/>
            </p:spPr>
            <p:txBody>
              <a:bodyPr wrap="none" rtlCol="0">
                <a:spAutoFit/>
              </a:bodyPr>
              <a:lstStyle/>
              <a:p>
                <a14:m>
                  <m:oMath xmlns:m="http://schemas.openxmlformats.org/officeDocument/2006/math">
                    <m:r>
                      <a:rPr kumimoji="1" lang="ja-JP" altLang="en-US"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  </m:t>
                    </m:r>
                    <m:r>
                      <a:rPr kumimoji="1" lang="en-US" altLang="ja-JP" sz="2400" i="1">
                        <a:latin typeface="Cambria Math" panose="02040503050406030204" pitchFamily="18" charset="0"/>
                        <a:ea typeface="メイリオ" panose="020B0604030504040204" pitchFamily="50" charset="-128"/>
                      </a:rPr>
                      <m:t>𝐿</m:t>
                    </m:r>
                    <m:d>
                      <m:dPr>
                        <m:ctrlPr>
                          <a:rPr kumimoji="1" lang="en-US" altLang="ja-JP" sz="2400" i="1">
                            <a:latin typeface="Cambria Math" panose="02040503050406030204" pitchFamily="18" charset="0"/>
                            <a:ea typeface="メイリオ" panose="020B0604030504040204" pitchFamily="50" charset="-128"/>
                          </a:rPr>
                        </m:ctrlPr>
                      </m:dPr>
                      <m:e>
                        <m:r>
                          <a:rPr kumimoji="1" lang="en-US" altLang="ja-JP" sz="2400" i="1">
                            <a:latin typeface="Cambria Math" panose="02040503050406030204" pitchFamily="18" charset="0"/>
                            <a:ea typeface="メイリオ" panose="020B0604030504040204" pitchFamily="50" charset="-128"/>
                          </a:rPr>
                          <m:t>𝑥</m:t>
                        </m:r>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𝑦</m:t>
                        </m:r>
                        <m:r>
                          <a:rPr kumimoji="1" lang="en-US" altLang="ja-JP" sz="2400" i="1">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𝜆</m:t>
                        </m:r>
                      </m:e>
                    </m:d>
                  </m:oMath>
                </a14:m>
                <a:r>
                  <a:rPr kumimoji="1" lang="ja-JP" altLang="en-US" sz="2400" dirty="0">
                    <a:latin typeface="メイリオ" panose="020B0604030504040204" pitchFamily="50" charset="-128"/>
                    <a:ea typeface="メイリオ" panose="020B0604030504040204" pitchFamily="50" charset="-128"/>
                  </a:rPr>
                  <a:t>を最大化する</a:t>
                </a:r>
                <a14:m>
                  <m:oMath xmlns:m="http://schemas.openxmlformats.org/officeDocument/2006/math">
                    <m:d>
                      <m:dPr>
                        <m:begChr m:val="["/>
                        <m:endChr m:val="]"/>
                        <m:ctrlPr>
                          <a:rPr kumimoji="1" lang="en-US" altLang="ja-JP" sz="2400" b="1"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b="1" i="1">
                                <a:latin typeface="Cambria Math" panose="02040503050406030204" pitchFamily="18" charset="0"/>
                                <a:ea typeface="メイリオ" panose="020B0604030504040204" pitchFamily="50" charset="-128"/>
                              </a:rPr>
                            </m:ctrlPr>
                          </m:mPr>
                          <m:mr>
                            <m:e>
                              <m:r>
                                <m:rPr>
                                  <m:brk m:alnAt="7"/>
                                </m:rPr>
                                <a:rPr kumimoji="1" lang="en-US" altLang="ja-JP" sz="2400" b="1" i="1">
                                  <a:latin typeface="Cambria Math" panose="02040503050406030204" pitchFamily="18" charset="0"/>
                                  <a:ea typeface="メイリオ" panose="020B0604030504040204" pitchFamily="50" charset="-128"/>
                                </a:rPr>
                                <m:t>𝒙</m:t>
                              </m:r>
                            </m:e>
                          </m:mr>
                          <m:mr>
                            <m:e>
                              <m:r>
                                <a:rPr kumimoji="1" lang="en-US" altLang="ja-JP" sz="2400" b="1" i="1">
                                  <a:latin typeface="Cambria Math" panose="02040503050406030204" pitchFamily="18" charset="0"/>
                                  <a:ea typeface="メイリオ" panose="020B0604030504040204" pitchFamily="50" charset="-128"/>
                                </a:rPr>
                                <m:t>𝒚</m:t>
                              </m:r>
                            </m:e>
                          </m:mr>
                        </m:m>
                      </m:e>
                    </m:d>
                    <m:r>
                      <a:rPr kumimoji="1" lang="en-US" altLang="ja-JP" sz="2400" b="1" i="1">
                        <a:latin typeface="Cambria Math" panose="02040503050406030204" pitchFamily="18" charset="0"/>
                        <a:ea typeface="メイリオ" panose="020B0604030504040204" pitchFamily="50" charset="-128"/>
                      </a:rPr>
                      <m:t> : </m:t>
                    </m:r>
                    <m:func>
                      <m:funcPr>
                        <m:ctrlPr>
                          <a:rPr kumimoji="1" lang="en-US" altLang="ja-JP" sz="2400" b="1" i="1">
                            <a:latin typeface="Cambria Math" panose="02040503050406030204" pitchFamily="18" charset="0"/>
                            <a:ea typeface="メイリオ" panose="020B0604030504040204" pitchFamily="50" charset="-128"/>
                          </a:rPr>
                        </m:ctrlPr>
                      </m:funcPr>
                      <m:fName>
                        <m:limLow>
                          <m:limLowPr>
                            <m:ctrlPr>
                              <a:rPr kumimoji="1" lang="en-US" altLang="ja-JP" sz="2400" b="1" i="1">
                                <a:latin typeface="Cambria Math" panose="02040503050406030204" pitchFamily="18" charset="0"/>
                                <a:ea typeface="メイリオ" panose="020B0604030504040204" pitchFamily="50" charset="-128"/>
                              </a:rPr>
                            </m:ctrlPr>
                          </m:limLowPr>
                          <m:e>
                            <m:r>
                              <m:rPr>
                                <m:sty m:val="p"/>
                              </m:rPr>
                              <a:rPr kumimoji="1" lang="en-US" altLang="ja-JP" sz="2400">
                                <a:latin typeface="Cambria Math" panose="02040503050406030204" pitchFamily="18" charset="0"/>
                                <a:ea typeface="メイリオ" panose="020B0604030504040204" pitchFamily="50" charset="-128"/>
                              </a:rPr>
                              <m:t>argmax</m:t>
                            </m:r>
                          </m:e>
                          <m:lim>
                            <m:r>
                              <a:rPr kumimoji="1" lang="en-US" altLang="ja-JP" sz="2400" b="1" i="1">
                                <a:latin typeface="Cambria Math" panose="02040503050406030204" pitchFamily="18" charset="0"/>
                                <a:ea typeface="メイリオ" panose="020B0604030504040204" pitchFamily="50" charset="-128"/>
                              </a:rPr>
                              <m:t>𝒙</m:t>
                            </m:r>
                            <m:r>
                              <a:rPr kumimoji="1" lang="en-US" altLang="ja-JP" sz="2400" b="1" i="1">
                                <a:latin typeface="Cambria Math" panose="02040503050406030204" pitchFamily="18" charset="0"/>
                                <a:ea typeface="メイリオ" panose="020B0604030504040204" pitchFamily="50" charset="-128"/>
                              </a:rPr>
                              <m:t>,</m:t>
                            </m:r>
                            <m:r>
                              <a:rPr kumimoji="1" lang="en-US" altLang="ja-JP" sz="2400" b="1" i="1">
                                <a:latin typeface="Cambria Math" panose="02040503050406030204" pitchFamily="18" charset="0"/>
                                <a:ea typeface="メイリオ" panose="020B0604030504040204" pitchFamily="50" charset="-128"/>
                              </a:rPr>
                              <m:t>𝒚</m:t>
                            </m:r>
                          </m:lim>
                        </m:limLow>
                      </m:fName>
                      <m:e>
                        <m:r>
                          <a:rPr kumimoji="1" lang="en-US" altLang="ja-JP" sz="2400" i="1">
                            <a:latin typeface="Cambria Math" panose="02040503050406030204" pitchFamily="18" charset="0"/>
                            <a:ea typeface="メイリオ" panose="020B0604030504040204" pitchFamily="50" charset="-128"/>
                          </a:rPr>
                          <m:t>𝐿</m:t>
                        </m:r>
                        <m:d>
                          <m:dPr>
                            <m:ctrlPr>
                              <a:rPr kumimoji="1" lang="en-US" altLang="ja-JP" sz="2400" i="1">
                                <a:latin typeface="Cambria Math" panose="02040503050406030204" pitchFamily="18" charset="0"/>
                                <a:ea typeface="メイリオ" panose="020B0604030504040204" pitchFamily="50" charset="-128"/>
                              </a:rPr>
                            </m:ctrlPr>
                          </m:dPr>
                          <m:e>
                            <m:r>
                              <a:rPr kumimoji="1" lang="en-US" altLang="ja-JP" sz="2400" i="1">
                                <a:latin typeface="Cambria Math" panose="02040503050406030204" pitchFamily="18" charset="0"/>
                                <a:ea typeface="メイリオ" panose="020B0604030504040204" pitchFamily="50" charset="-128"/>
                              </a:rPr>
                              <m:t>𝑥</m:t>
                            </m:r>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𝑦</m:t>
                            </m:r>
                            <m:r>
                              <a:rPr kumimoji="1" lang="en-US" altLang="ja-JP" sz="2400" i="1">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𝜆</m:t>
                            </m:r>
                          </m:e>
                        </m:d>
                      </m:e>
                    </m:func>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 name="テキスト ボックス 3">
                <a:extLst>
                  <a:ext uri="{FF2B5EF4-FFF2-40B4-BE49-F238E27FC236}">
                    <a16:creationId xmlns:a16="http://schemas.microsoft.com/office/drawing/2014/main" id="{13D8441D-869A-45C5-85F3-F9F39EAB2B00}"/>
                  </a:ext>
                </a:extLst>
              </p:cNvPr>
              <p:cNvSpPr txBox="1">
                <a:spLocks noRot="1" noChangeAspect="1" noMove="1" noResize="1" noEditPoints="1" noAdjustHandles="1" noChangeArrowheads="1" noChangeShapeType="1" noTextEdit="1"/>
              </p:cNvSpPr>
              <p:nvPr/>
            </p:nvSpPr>
            <p:spPr>
              <a:xfrm>
                <a:off x="3643299" y="701093"/>
                <a:ext cx="6594177" cy="83285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E74AFE21-3C8B-4DE7-AC73-D95EA1463C97}"/>
                  </a:ext>
                </a:extLst>
              </p:cNvPr>
              <p:cNvSpPr txBox="1"/>
              <p:nvPr/>
            </p:nvSpPr>
            <p:spPr>
              <a:xfrm>
                <a:off x="3041830" y="2626943"/>
                <a:ext cx="4258986" cy="657296"/>
              </a:xfrm>
              <a:prstGeom prst="rect">
                <a:avLst/>
              </a:prstGeom>
              <a:noFill/>
            </p:spPr>
            <p:txBody>
              <a:bodyPr wrap="none" lIns="0" tIns="0" rIns="0" bIns="0" rtlCol="0">
                <a:spAutoFit/>
              </a:bodyPr>
              <a:lstStyle/>
              <a:p>
                <a14:m>
                  <m:oMath xmlns:m="http://schemas.openxmlformats.org/officeDocument/2006/math">
                    <m:f>
                      <m:fPr>
                        <m:ctrlPr>
                          <a:rPr kumimoji="1" lang="en-US" altLang="ja-JP" sz="2400" i="1">
                            <a:latin typeface="Cambria Math" panose="02040503050406030204" pitchFamily="18" charset="0"/>
                            <a:ea typeface="メイリオ" panose="020B0604030504040204" pitchFamily="50" charset="-128"/>
                          </a:rPr>
                        </m:ctrlPr>
                      </m:fPr>
                      <m:num>
                        <m:r>
                          <a:rPr kumimoji="1" lang="en-US" altLang="ja-JP" sz="2400" i="1">
                            <a:latin typeface="Cambria Math" panose="02040503050406030204" pitchFamily="18" charset="0"/>
                            <a:ea typeface="Cambria Math" panose="02040503050406030204" pitchFamily="18" charset="0"/>
                          </a:rPr>
                          <m:t>𝜗</m:t>
                        </m:r>
                        <m:r>
                          <a:rPr kumimoji="1" lang="en-US" altLang="ja-JP" sz="2400" i="1">
                            <a:latin typeface="Cambria Math" panose="02040503050406030204" pitchFamily="18" charset="0"/>
                            <a:ea typeface="メイリオ" panose="020B0604030504040204" pitchFamily="50" charset="-128"/>
                          </a:rPr>
                          <m:t>𝐿</m:t>
                        </m:r>
                        <m:d>
                          <m:dPr>
                            <m:ctrlPr>
                              <a:rPr kumimoji="1" lang="en-US" altLang="ja-JP" sz="2400" i="1">
                                <a:latin typeface="Cambria Math" panose="02040503050406030204" pitchFamily="18" charset="0"/>
                                <a:ea typeface="メイリオ" panose="020B0604030504040204" pitchFamily="50" charset="-128"/>
                              </a:rPr>
                            </m:ctrlPr>
                          </m:dPr>
                          <m:e>
                            <m:r>
                              <a:rPr kumimoji="1" lang="en-US" altLang="ja-JP" sz="2400" i="1">
                                <a:latin typeface="Cambria Math" panose="02040503050406030204" pitchFamily="18" charset="0"/>
                                <a:ea typeface="メイリオ" panose="020B0604030504040204" pitchFamily="50" charset="-128"/>
                              </a:rPr>
                              <m:t>𝑥</m:t>
                            </m:r>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𝑦</m:t>
                            </m:r>
                            <m:r>
                              <a:rPr kumimoji="1" lang="en-US" altLang="ja-JP" sz="2400" i="1">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𝜆</m:t>
                            </m:r>
                          </m:e>
                        </m:d>
                      </m:num>
                      <m:den>
                        <m:r>
                          <a:rPr kumimoji="1" lang="ja-JP" altLang="en-US" sz="2400" i="1">
                            <a:latin typeface="Cambria Math" panose="02040503050406030204" pitchFamily="18" charset="0"/>
                            <a:ea typeface="メイリオ" panose="020B0604030504040204" pitchFamily="50" charset="-128"/>
                          </a:rPr>
                          <m:t>𝜗</m:t>
                        </m:r>
                        <m:r>
                          <a:rPr kumimoji="1" lang="en-US" altLang="ja-JP" sz="2400" i="1">
                            <a:latin typeface="Cambria Math" panose="02040503050406030204" pitchFamily="18" charset="0"/>
                            <a:ea typeface="メイリオ" panose="020B0604030504040204" pitchFamily="50" charset="-128"/>
                          </a:rPr>
                          <m:t>𝑥</m:t>
                        </m:r>
                      </m:den>
                    </m:f>
                    <m:r>
                      <a:rPr kumimoji="1" lang="en-US" altLang="ja-JP" sz="2400" i="1">
                        <a:latin typeface="Cambria Math" panose="02040503050406030204" pitchFamily="18" charset="0"/>
                        <a:ea typeface="メイリオ" panose="020B0604030504040204" pitchFamily="50" charset="-128"/>
                      </a:rPr>
                      <m:t>=2[1 0]</m:t>
                    </m:r>
                    <m:r>
                      <m:rPr>
                        <m:sty m:val="p"/>
                      </m:rPr>
                      <a:rPr kumimoji="1" lang="el-GR" altLang="ja-JP" sz="2400" i="1">
                        <a:latin typeface="Cambria Math" panose="02040503050406030204" pitchFamily="18" charset="0"/>
                        <a:ea typeface="Cambria Math" panose="02040503050406030204" pitchFamily="18" charset="0"/>
                      </a:rPr>
                      <m:t>Σ</m:t>
                    </m:r>
                  </m:oMath>
                </a14:m>
                <a:r>
                  <a:rPr kumimoji="1" lang="en-US" altLang="ja-JP" sz="2400" dirty="0">
                    <a:ea typeface="メイリオ" panose="020B0604030504040204" pitchFamily="50" charset="-128"/>
                  </a:rPr>
                  <a:t> </a:t>
                </a:r>
                <a14:m>
                  <m:oMath xmlns:m="http://schemas.openxmlformats.org/officeDocument/2006/math">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r>
                      <a:rPr kumimoji="1" lang="en-US" altLang="ja-JP" sz="2400" i="1">
                        <a:latin typeface="Cambria Math" panose="02040503050406030204" pitchFamily="18" charset="0"/>
                        <a:ea typeface="メイリオ" panose="020B0604030504040204" pitchFamily="50" charset="-128"/>
                      </a:rPr>
                      <m:t>−2</m:t>
                    </m:r>
                    <m:r>
                      <a:rPr kumimoji="1" lang="ja-JP" altLang="en-US" sz="2400" i="1">
                        <a:latin typeface="Cambria Math" panose="02040503050406030204" pitchFamily="18" charset="0"/>
                        <a:ea typeface="メイリオ" panose="020B0604030504040204" pitchFamily="50" charset="-128"/>
                      </a:rPr>
                      <m:t>𝜆</m:t>
                    </m:r>
                    <m:r>
                      <a:rPr kumimoji="1" lang="en-US" altLang="ja-JP" sz="2400" i="1">
                        <a:latin typeface="Cambria Math" panose="02040503050406030204" pitchFamily="18" charset="0"/>
                        <a:ea typeface="メイリオ" panose="020B0604030504040204" pitchFamily="50" charset="-128"/>
                      </a:rPr>
                      <m:t>𝑥</m:t>
                    </m:r>
                    <m:r>
                      <a:rPr kumimoji="1" lang="en-US" altLang="ja-JP" sz="2400" i="1">
                        <a:latin typeface="Cambria Math" panose="02040503050406030204" pitchFamily="18" charset="0"/>
                        <a:ea typeface="メイリオ" panose="020B0604030504040204" pitchFamily="50" charset="-128"/>
                      </a:rPr>
                      <m:t>=0</m:t>
                    </m:r>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7" name="テキスト ボックス 6">
                <a:extLst>
                  <a:ext uri="{FF2B5EF4-FFF2-40B4-BE49-F238E27FC236}">
                    <a16:creationId xmlns:a16="http://schemas.microsoft.com/office/drawing/2014/main" id="{E74AFE21-3C8B-4DE7-AC73-D95EA1463C97}"/>
                  </a:ext>
                </a:extLst>
              </p:cNvPr>
              <p:cNvSpPr txBox="1">
                <a:spLocks noRot="1" noChangeAspect="1" noMove="1" noResize="1" noEditPoints="1" noAdjustHandles="1" noChangeArrowheads="1" noChangeShapeType="1" noTextEdit="1"/>
              </p:cNvSpPr>
              <p:nvPr/>
            </p:nvSpPr>
            <p:spPr>
              <a:xfrm>
                <a:off x="3041830" y="2626943"/>
                <a:ext cx="4258986" cy="657296"/>
              </a:xfrm>
              <a:prstGeom prst="rect">
                <a:avLst/>
              </a:prstGeom>
              <a:blipFill>
                <a:blip r:embed="rId5"/>
                <a:stretch>
                  <a:fillRect l="-1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53F81F22-A25E-4D5F-8173-DDC9672FDFF5}"/>
                  </a:ext>
                </a:extLst>
              </p:cNvPr>
              <p:cNvSpPr txBox="1"/>
              <p:nvPr/>
            </p:nvSpPr>
            <p:spPr>
              <a:xfrm>
                <a:off x="3041830" y="3400571"/>
                <a:ext cx="4262962" cy="657296"/>
              </a:xfrm>
              <a:prstGeom prst="rect">
                <a:avLst/>
              </a:prstGeom>
              <a:noFill/>
            </p:spPr>
            <p:txBody>
              <a:bodyPr wrap="none" lIns="0" tIns="0" rIns="0" bIns="0" rtlCol="0">
                <a:spAutoFit/>
              </a:bodyPr>
              <a:lstStyle/>
              <a:p>
                <a14:m>
                  <m:oMath xmlns:m="http://schemas.openxmlformats.org/officeDocument/2006/math">
                    <m:f>
                      <m:fPr>
                        <m:ctrlPr>
                          <a:rPr kumimoji="1" lang="en-US" altLang="ja-JP" sz="2400" i="1">
                            <a:latin typeface="Cambria Math" panose="02040503050406030204" pitchFamily="18" charset="0"/>
                            <a:ea typeface="メイリオ" panose="020B0604030504040204" pitchFamily="50" charset="-128"/>
                          </a:rPr>
                        </m:ctrlPr>
                      </m:fPr>
                      <m:num>
                        <m:r>
                          <a:rPr kumimoji="1" lang="en-US" altLang="ja-JP" sz="2400" i="1">
                            <a:latin typeface="Cambria Math" panose="02040503050406030204" pitchFamily="18" charset="0"/>
                            <a:ea typeface="Cambria Math" panose="02040503050406030204" pitchFamily="18" charset="0"/>
                          </a:rPr>
                          <m:t>𝜗</m:t>
                        </m:r>
                        <m:r>
                          <a:rPr kumimoji="1" lang="en-US" altLang="ja-JP" sz="2400" i="1">
                            <a:latin typeface="Cambria Math" panose="02040503050406030204" pitchFamily="18" charset="0"/>
                            <a:ea typeface="メイリオ" panose="020B0604030504040204" pitchFamily="50" charset="-128"/>
                          </a:rPr>
                          <m:t>𝐿</m:t>
                        </m:r>
                        <m:d>
                          <m:dPr>
                            <m:ctrlPr>
                              <a:rPr kumimoji="1" lang="en-US" altLang="ja-JP" sz="2400" i="1">
                                <a:latin typeface="Cambria Math" panose="02040503050406030204" pitchFamily="18" charset="0"/>
                                <a:ea typeface="メイリオ" panose="020B0604030504040204" pitchFamily="50" charset="-128"/>
                              </a:rPr>
                            </m:ctrlPr>
                          </m:dPr>
                          <m:e>
                            <m:r>
                              <a:rPr kumimoji="1" lang="en-US" altLang="ja-JP" sz="2400" i="1">
                                <a:latin typeface="Cambria Math" panose="02040503050406030204" pitchFamily="18" charset="0"/>
                                <a:ea typeface="メイリオ" panose="020B0604030504040204" pitchFamily="50" charset="-128"/>
                              </a:rPr>
                              <m:t>𝑥</m:t>
                            </m:r>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𝑦</m:t>
                            </m:r>
                            <m:r>
                              <a:rPr kumimoji="1" lang="en-US" altLang="ja-JP" sz="2400" i="1">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𝜆</m:t>
                            </m:r>
                          </m:e>
                        </m:d>
                      </m:num>
                      <m:den>
                        <m:r>
                          <a:rPr kumimoji="1" lang="ja-JP" altLang="en-US" sz="2400" i="1">
                            <a:latin typeface="Cambria Math" panose="02040503050406030204" pitchFamily="18" charset="0"/>
                            <a:ea typeface="メイリオ" panose="020B0604030504040204" pitchFamily="50" charset="-128"/>
                          </a:rPr>
                          <m:t>𝜗</m:t>
                        </m:r>
                        <m:r>
                          <a:rPr kumimoji="1" lang="en-US" altLang="ja-JP" sz="2400" i="1">
                            <a:latin typeface="Cambria Math" panose="02040503050406030204" pitchFamily="18" charset="0"/>
                            <a:ea typeface="メイリオ" panose="020B0604030504040204" pitchFamily="50" charset="-128"/>
                          </a:rPr>
                          <m:t>𝑦</m:t>
                        </m:r>
                      </m:den>
                    </m:f>
                    <m:r>
                      <a:rPr kumimoji="1" lang="en-US" altLang="ja-JP" sz="2400" i="1">
                        <a:latin typeface="Cambria Math" panose="02040503050406030204" pitchFamily="18" charset="0"/>
                        <a:ea typeface="メイリオ" panose="020B0604030504040204" pitchFamily="50" charset="-128"/>
                      </a:rPr>
                      <m:t>=2[1 0]</m:t>
                    </m:r>
                    <m:r>
                      <m:rPr>
                        <m:sty m:val="p"/>
                      </m:rPr>
                      <a:rPr kumimoji="1" lang="el-GR" altLang="ja-JP" sz="2400" i="1">
                        <a:latin typeface="Cambria Math" panose="02040503050406030204" pitchFamily="18" charset="0"/>
                        <a:ea typeface="Cambria Math" panose="02040503050406030204" pitchFamily="18" charset="0"/>
                      </a:rPr>
                      <m:t>Σ</m:t>
                    </m:r>
                  </m:oMath>
                </a14:m>
                <a:r>
                  <a:rPr kumimoji="1" lang="en-US" altLang="ja-JP" sz="2400" dirty="0">
                    <a:ea typeface="メイリオ" panose="020B0604030504040204" pitchFamily="50" charset="-128"/>
                  </a:rPr>
                  <a:t> </a:t>
                </a:r>
                <a14:m>
                  <m:oMath xmlns:m="http://schemas.openxmlformats.org/officeDocument/2006/math">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r>
                      <a:rPr kumimoji="1" lang="en-US" altLang="ja-JP" sz="2400" i="1">
                        <a:latin typeface="Cambria Math" panose="02040503050406030204" pitchFamily="18" charset="0"/>
                        <a:ea typeface="メイリオ" panose="020B0604030504040204" pitchFamily="50" charset="-128"/>
                      </a:rPr>
                      <m:t>−2</m:t>
                    </m:r>
                    <m:r>
                      <a:rPr kumimoji="1" lang="ja-JP" altLang="en-US" sz="2400" i="1">
                        <a:latin typeface="Cambria Math" panose="02040503050406030204" pitchFamily="18" charset="0"/>
                        <a:ea typeface="メイリオ" panose="020B0604030504040204" pitchFamily="50" charset="-128"/>
                      </a:rPr>
                      <m:t>𝜆</m:t>
                    </m:r>
                    <m:r>
                      <a:rPr kumimoji="1" lang="en-US" altLang="ja-JP" sz="2400" i="1">
                        <a:latin typeface="Cambria Math" panose="02040503050406030204" pitchFamily="18" charset="0"/>
                        <a:ea typeface="メイリオ" panose="020B0604030504040204" pitchFamily="50" charset="-128"/>
                      </a:rPr>
                      <m:t>𝑦</m:t>
                    </m:r>
                    <m:r>
                      <a:rPr kumimoji="1" lang="en-US" altLang="ja-JP" sz="2400" i="1">
                        <a:latin typeface="Cambria Math" panose="02040503050406030204" pitchFamily="18" charset="0"/>
                        <a:ea typeface="メイリオ" panose="020B0604030504040204" pitchFamily="50" charset="-128"/>
                      </a:rPr>
                      <m:t>=0</m:t>
                    </m:r>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8" name="テキスト ボックス 7">
                <a:extLst>
                  <a:ext uri="{FF2B5EF4-FFF2-40B4-BE49-F238E27FC236}">
                    <a16:creationId xmlns:a16="http://schemas.microsoft.com/office/drawing/2014/main" id="{53F81F22-A25E-4D5F-8173-DDC9672FDFF5}"/>
                  </a:ext>
                </a:extLst>
              </p:cNvPr>
              <p:cNvSpPr txBox="1">
                <a:spLocks noRot="1" noChangeAspect="1" noMove="1" noResize="1" noEditPoints="1" noAdjustHandles="1" noChangeArrowheads="1" noChangeShapeType="1" noTextEdit="1"/>
              </p:cNvSpPr>
              <p:nvPr/>
            </p:nvSpPr>
            <p:spPr>
              <a:xfrm>
                <a:off x="3041830" y="3400571"/>
                <a:ext cx="4262962" cy="657296"/>
              </a:xfrm>
              <a:prstGeom prst="rect">
                <a:avLst/>
              </a:prstGeom>
              <a:blipFill>
                <a:blip r:embed="rId6"/>
                <a:stretch>
                  <a:fillRect l="-143"/>
                </a:stretch>
              </a:blipFill>
            </p:spPr>
            <p:txBody>
              <a:bodyPr/>
              <a:lstStyle/>
              <a:p>
                <a:r>
                  <a:rPr lang="ja-JP" altLang="en-US">
                    <a:noFill/>
                  </a:rPr>
                  <a:t> </a:t>
                </a:r>
              </a:p>
            </p:txBody>
          </p:sp>
        </mc:Fallback>
      </mc:AlternateContent>
      <p:sp>
        <p:nvSpPr>
          <p:cNvPr id="9" name="右中かっこ 8">
            <a:extLst>
              <a:ext uri="{FF2B5EF4-FFF2-40B4-BE49-F238E27FC236}">
                <a16:creationId xmlns:a16="http://schemas.microsoft.com/office/drawing/2014/main" id="{80340A03-F2BB-471F-A7B7-077571490DA2}"/>
              </a:ext>
            </a:extLst>
          </p:cNvPr>
          <p:cNvSpPr/>
          <p:nvPr/>
        </p:nvSpPr>
        <p:spPr>
          <a:xfrm>
            <a:off x="7447130" y="2783837"/>
            <a:ext cx="268356" cy="1099788"/>
          </a:xfrm>
          <a:prstGeom prst="rightBrace">
            <a:avLst>
              <a:gd name="adj1" fmla="val 3796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80CC8CAF-448B-4C9E-80B5-9B1F187FED07}"/>
                  </a:ext>
                </a:extLst>
              </p:cNvPr>
              <p:cNvSpPr txBox="1"/>
              <p:nvPr/>
            </p:nvSpPr>
            <p:spPr>
              <a:xfrm>
                <a:off x="7857824" y="3149066"/>
                <a:ext cx="1922834" cy="307777"/>
              </a:xfrm>
              <a:prstGeom prst="rect">
                <a:avLst/>
              </a:prstGeom>
              <a:noFill/>
            </p:spPr>
            <p:txBody>
              <a:bodyPr wrap="none" lIns="0" tIns="0" rIns="0" bIns="0" rtlCol="0">
                <a:spAutoFit/>
              </a:bodyPr>
              <a:lstStyle/>
              <a:p>
                <a:pPr algn="l"/>
                <a14:m>
                  <m:oMath xmlns:m="http://schemas.openxmlformats.org/officeDocument/2006/math">
                    <m:r>
                      <a:rPr kumimoji="1" lang="en-US" altLang="ja-JP" sz="2000" i="1">
                        <a:latin typeface="Cambria Math" panose="02040503050406030204" pitchFamily="18" charset="0"/>
                        <a:ea typeface="メイリオ" panose="020B0604030504040204" pitchFamily="50" charset="-128"/>
                      </a:rPr>
                      <m:t>𝑥</m:t>
                    </m:r>
                    <m:r>
                      <a:rPr kumimoji="1" lang="en-US" altLang="ja-JP" sz="2000" i="1">
                        <a:latin typeface="Cambria Math" panose="02040503050406030204" pitchFamily="18" charset="0"/>
                        <a:ea typeface="メイリオ" panose="020B0604030504040204" pitchFamily="50" charset="-128"/>
                      </a:rPr>
                      <m:t>,</m:t>
                    </m:r>
                    <m:r>
                      <a:rPr kumimoji="1" lang="en-US" altLang="ja-JP" sz="2000" i="1">
                        <a:latin typeface="Cambria Math" panose="02040503050406030204" pitchFamily="18" charset="0"/>
                        <a:ea typeface="メイリオ" panose="020B0604030504040204" pitchFamily="50" charset="-128"/>
                      </a:rPr>
                      <m:t>𝑦</m:t>
                    </m:r>
                    <m:r>
                      <a:rPr kumimoji="1" lang="ja-JP" altLang="en-US" sz="2000" i="1">
                        <a:latin typeface="Cambria Math" panose="02040503050406030204" pitchFamily="18" charset="0"/>
                        <a:ea typeface="メイリオ" panose="020B0604030504040204" pitchFamily="50" charset="-128"/>
                      </a:rPr>
                      <m:t>について</m:t>
                    </m:r>
                  </m:oMath>
                </a14:m>
                <a:r>
                  <a:rPr kumimoji="1" lang="ja-JP" altLang="en-US" sz="2000" dirty="0">
                    <a:latin typeface="メイリオ" panose="020B0604030504040204" pitchFamily="50" charset="-128"/>
                    <a:ea typeface="メイリオ" panose="020B0604030504040204" pitchFamily="50" charset="-128"/>
                  </a:rPr>
                  <a:t>解く</a:t>
                </a:r>
              </a:p>
            </p:txBody>
          </p:sp>
        </mc:Choice>
        <mc:Fallback xmlns="">
          <p:sp>
            <p:nvSpPr>
              <p:cNvPr id="10" name="テキスト ボックス 9">
                <a:extLst>
                  <a:ext uri="{FF2B5EF4-FFF2-40B4-BE49-F238E27FC236}">
                    <a16:creationId xmlns:a16="http://schemas.microsoft.com/office/drawing/2014/main" id="{80CC8CAF-448B-4C9E-80B5-9B1F187FED07}"/>
                  </a:ext>
                </a:extLst>
              </p:cNvPr>
              <p:cNvSpPr txBox="1">
                <a:spLocks noRot="1" noChangeAspect="1" noMove="1" noResize="1" noEditPoints="1" noAdjustHandles="1" noChangeArrowheads="1" noChangeShapeType="1" noTextEdit="1"/>
              </p:cNvSpPr>
              <p:nvPr/>
            </p:nvSpPr>
            <p:spPr>
              <a:xfrm>
                <a:off x="7857824" y="3149066"/>
                <a:ext cx="1922834" cy="307777"/>
              </a:xfrm>
              <a:prstGeom prst="rect">
                <a:avLst/>
              </a:prstGeom>
              <a:blipFill>
                <a:blip r:embed="rId7"/>
                <a:stretch>
                  <a:fillRect l="-3175" t="-26000" r="-7619" b="-5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DF901BB4-9FFE-4C3A-9442-8AEB9A67C0CF}"/>
                  </a:ext>
                </a:extLst>
              </p:cNvPr>
              <p:cNvSpPr txBox="1"/>
              <p:nvPr/>
            </p:nvSpPr>
            <p:spPr>
              <a:xfrm>
                <a:off x="2791193" y="5791863"/>
                <a:ext cx="1859355" cy="640112"/>
              </a:xfrm>
              <a:prstGeom prst="rect">
                <a:avLst/>
              </a:prstGeom>
              <a:noFill/>
            </p:spPr>
            <p:txBody>
              <a:bodyPr wrap="none" rtlCol="0">
                <a:spAutoFit/>
              </a:bodyPr>
              <a:lstStyle/>
              <a:p>
                <a14:m>
                  <m:oMath xmlns:m="http://schemas.openxmlformats.org/officeDocument/2006/math">
                    <m:r>
                      <a:rPr kumimoji="1" lang="en-US" altLang="ja-JP" sz="2000" i="1">
                        <a:latin typeface="Cambria Math" panose="02040503050406030204" pitchFamily="18" charset="0"/>
                        <a:ea typeface="メイリオ" panose="020B0604030504040204" pitchFamily="50" charset="-128"/>
                      </a:rPr>
                      <m:t>[1 0]</m:t>
                    </m:r>
                    <m:r>
                      <m:rPr>
                        <m:sty m:val="p"/>
                      </m:rPr>
                      <a:rPr kumimoji="1" lang="el-GR" altLang="ja-JP" sz="2000" i="1">
                        <a:latin typeface="Cambria Math" panose="02040503050406030204" pitchFamily="18" charset="0"/>
                        <a:ea typeface="Cambria Math" panose="02040503050406030204" pitchFamily="18" charset="0"/>
                      </a:rPr>
                      <m:t>Σ</m:t>
                    </m:r>
                  </m:oMath>
                </a14:m>
                <a:r>
                  <a:rPr kumimoji="1" lang="en-US" altLang="ja-JP" sz="2000" dirty="0">
                    <a:ea typeface="メイリオ" panose="020B0604030504040204" pitchFamily="50" charset="-128"/>
                  </a:rPr>
                  <a:t> </a:t>
                </a:r>
                <a14:m>
                  <m:oMath xmlns:m="http://schemas.openxmlformats.org/officeDocument/2006/math">
                    <m:d>
                      <m:dPr>
                        <m:begChr m:val="["/>
                        <m:endChr m:val="]"/>
                        <m:ctrlPr>
                          <a:rPr kumimoji="1" lang="en-US" altLang="ja-JP" sz="20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000" i="1">
                                <a:latin typeface="Cambria Math" panose="02040503050406030204" pitchFamily="18" charset="0"/>
                                <a:ea typeface="メイリオ" panose="020B0604030504040204" pitchFamily="50" charset="-128"/>
                              </a:rPr>
                            </m:ctrlPr>
                          </m:mPr>
                          <m:mr>
                            <m:e>
                              <m:r>
                                <m:rPr>
                                  <m:brk m:alnAt="7"/>
                                </m:rPr>
                                <a:rPr kumimoji="1" lang="en-US" altLang="ja-JP" sz="2000" i="1">
                                  <a:latin typeface="Cambria Math" panose="02040503050406030204" pitchFamily="18" charset="0"/>
                                  <a:ea typeface="メイリオ" panose="020B0604030504040204" pitchFamily="50" charset="-128"/>
                                </a:rPr>
                                <m:t>𝑥</m:t>
                              </m:r>
                            </m:e>
                          </m:mr>
                          <m:mr>
                            <m:e>
                              <m:r>
                                <a:rPr kumimoji="1" lang="en-US" altLang="ja-JP" sz="2000" i="1">
                                  <a:latin typeface="Cambria Math" panose="02040503050406030204" pitchFamily="18" charset="0"/>
                                  <a:ea typeface="メイリオ" panose="020B0604030504040204" pitchFamily="50" charset="-128"/>
                                </a:rPr>
                                <m:t>𝑦</m:t>
                              </m:r>
                            </m:e>
                          </m:mr>
                        </m:m>
                      </m:e>
                    </m:d>
                    <m:r>
                      <a:rPr kumimoji="1" lang="en-US" altLang="ja-JP" sz="2000" i="1">
                        <a:latin typeface="Cambria Math" panose="02040503050406030204" pitchFamily="18" charset="0"/>
                        <a:ea typeface="メイリオ" panose="020B0604030504040204" pitchFamily="50" charset="-128"/>
                      </a:rPr>
                      <m:t>=</m:t>
                    </m:r>
                    <m:r>
                      <a:rPr kumimoji="1" lang="ja-JP" altLang="en-US" sz="2000" i="1">
                        <a:latin typeface="Cambria Math" panose="02040503050406030204" pitchFamily="18" charset="0"/>
                        <a:ea typeface="メイリオ" panose="020B0604030504040204" pitchFamily="50" charset="-128"/>
                      </a:rPr>
                      <m:t>𝜆</m:t>
                    </m:r>
                    <m:r>
                      <a:rPr kumimoji="1" lang="en-US" altLang="ja-JP" sz="2000" i="1">
                        <a:latin typeface="Cambria Math" panose="02040503050406030204" pitchFamily="18" charset="0"/>
                        <a:ea typeface="メイリオ" panose="020B0604030504040204" pitchFamily="50" charset="-128"/>
                      </a:rPr>
                      <m:t>𝑥</m:t>
                    </m:r>
                  </m:oMath>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13" name="テキスト ボックス 12">
                <a:extLst>
                  <a:ext uri="{FF2B5EF4-FFF2-40B4-BE49-F238E27FC236}">
                    <a16:creationId xmlns:a16="http://schemas.microsoft.com/office/drawing/2014/main" id="{DF901BB4-9FFE-4C3A-9442-8AEB9A67C0CF}"/>
                  </a:ext>
                </a:extLst>
              </p:cNvPr>
              <p:cNvSpPr txBox="1">
                <a:spLocks noRot="1" noChangeAspect="1" noMove="1" noResize="1" noEditPoints="1" noAdjustHandles="1" noChangeArrowheads="1" noChangeShapeType="1" noTextEdit="1"/>
              </p:cNvSpPr>
              <p:nvPr/>
            </p:nvSpPr>
            <p:spPr>
              <a:xfrm>
                <a:off x="2791193" y="5791863"/>
                <a:ext cx="1859355" cy="640112"/>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8FD03E50-0B97-4DF6-8710-4CCFA786369F}"/>
                  </a:ext>
                </a:extLst>
              </p:cNvPr>
              <p:cNvSpPr txBox="1"/>
              <p:nvPr/>
            </p:nvSpPr>
            <p:spPr>
              <a:xfrm>
                <a:off x="2791192" y="5184765"/>
                <a:ext cx="1863972" cy="640112"/>
              </a:xfrm>
              <a:prstGeom prst="rect">
                <a:avLst/>
              </a:prstGeom>
              <a:noFill/>
            </p:spPr>
            <p:txBody>
              <a:bodyPr wrap="none" rtlCol="0">
                <a:spAutoFit/>
              </a:bodyPr>
              <a:lstStyle/>
              <a:p>
                <a14:m>
                  <m:oMath xmlns:m="http://schemas.openxmlformats.org/officeDocument/2006/math">
                    <m:r>
                      <a:rPr kumimoji="1" lang="en-US" altLang="ja-JP" sz="2000" i="1">
                        <a:latin typeface="Cambria Math" panose="02040503050406030204" pitchFamily="18" charset="0"/>
                        <a:ea typeface="メイリオ" panose="020B0604030504040204" pitchFamily="50" charset="-128"/>
                      </a:rPr>
                      <m:t>[1 0]</m:t>
                    </m:r>
                    <m:r>
                      <m:rPr>
                        <m:sty m:val="p"/>
                      </m:rPr>
                      <a:rPr kumimoji="1" lang="el-GR" altLang="ja-JP" sz="2000" i="1">
                        <a:latin typeface="Cambria Math" panose="02040503050406030204" pitchFamily="18" charset="0"/>
                        <a:ea typeface="Cambria Math" panose="02040503050406030204" pitchFamily="18" charset="0"/>
                      </a:rPr>
                      <m:t>Σ</m:t>
                    </m:r>
                  </m:oMath>
                </a14:m>
                <a:r>
                  <a:rPr kumimoji="1" lang="en-US" altLang="ja-JP" sz="2000" dirty="0">
                    <a:ea typeface="メイリオ" panose="020B0604030504040204" pitchFamily="50" charset="-128"/>
                  </a:rPr>
                  <a:t> </a:t>
                </a:r>
                <a14:m>
                  <m:oMath xmlns:m="http://schemas.openxmlformats.org/officeDocument/2006/math">
                    <m:d>
                      <m:dPr>
                        <m:begChr m:val="["/>
                        <m:endChr m:val="]"/>
                        <m:ctrlPr>
                          <a:rPr kumimoji="1" lang="en-US" altLang="ja-JP" sz="20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000" i="1">
                                <a:latin typeface="Cambria Math" panose="02040503050406030204" pitchFamily="18" charset="0"/>
                                <a:ea typeface="メイリオ" panose="020B0604030504040204" pitchFamily="50" charset="-128"/>
                              </a:rPr>
                            </m:ctrlPr>
                          </m:mPr>
                          <m:mr>
                            <m:e>
                              <m:r>
                                <m:rPr>
                                  <m:brk m:alnAt="7"/>
                                </m:rPr>
                                <a:rPr kumimoji="1" lang="en-US" altLang="ja-JP" sz="2000" i="1">
                                  <a:latin typeface="Cambria Math" panose="02040503050406030204" pitchFamily="18" charset="0"/>
                                  <a:ea typeface="メイリオ" panose="020B0604030504040204" pitchFamily="50" charset="-128"/>
                                </a:rPr>
                                <m:t>𝑥</m:t>
                              </m:r>
                            </m:e>
                          </m:mr>
                          <m:mr>
                            <m:e>
                              <m:r>
                                <a:rPr kumimoji="1" lang="en-US" altLang="ja-JP" sz="2000" i="1">
                                  <a:latin typeface="Cambria Math" panose="02040503050406030204" pitchFamily="18" charset="0"/>
                                  <a:ea typeface="メイリオ" panose="020B0604030504040204" pitchFamily="50" charset="-128"/>
                                </a:rPr>
                                <m:t>𝑦</m:t>
                              </m:r>
                            </m:e>
                          </m:mr>
                        </m:m>
                      </m:e>
                    </m:d>
                    <m:r>
                      <a:rPr kumimoji="1" lang="en-US" altLang="ja-JP" sz="2000" i="1">
                        <a:latin typeface="Cambria Math" panose="02040503050406030204" pitchFamily="18" charset="0"/>
                        <a:ea typeface="メイリオ" panose="020B0604030504040204" pitchFamily="50" charset="-128"/>
                      </a:rPr>
                      <m:t>=</m:t>
                    </m:r>
                    <m:r>
                      <a:rPr kumimoji="1" lang="ja-JP" altLang="en-US" sz="2000" i="1">
                        <a:latin typeface="Cambria Math" panose="02040503050406030204" pitchFamily="18" charset="0"/>
                        <a:ea typeface="メイリオ" panose="020B0604030504040204" pitchFamily="50" charset="-128"/>
                      </a:rPr>
                      <m:t>𝜆</m:t>
                    </m:r>
                    <m:r>
                      <a:rPr kumimoji="1" lang="en-US" altLang="ja-JP" sz="2000" i="1">
                        <a:latin typeface="Cambria Math" panose="02040503050406030204" pitchFamily="18" charset="0"/>
                        <a:ea typeface="メイリオ" panose="020B0604030504040204" pitchFamily="50" charset="-128"/>
                      </a:rPr>
                      <m:t>𝑦</m:t>
                    </m:r>
                  </m:oMath>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14" name="テキスト ボックス 13">
                <a:extLst>
                  <a:ext uri="{FF2B5EF4-FFF2-40B4-BE49-F238E27FC236}">
                    <a16:creationId xmlns:a16="http://schemas.microsoft.com/office/drawing/2014/main" id="{8FD03E50-0B97-4DF6-8710-4CCFA786369F}"/>
                  </a:ext>
                </a:extLst>
              </p:cNvPr>
              <p:cNvSpPr txBox="1">
                <a:spLocks noRot="1" noChangeAspect="1" noMove="1" noResize="1" noEditPoints="1" noAdjustHandles="1" noChangeArrowheads="1" noChangeShapeType="1" noTextEdit="1"/>
              </p:cNvSpPr>
              <p:nvPr/>
            </p:nvSpPr>
            <p:spPr>
              <a:xfrm>
                <a:off x="2791192" y="5184765"/>
                <a:ext cx="1863972" cy="640112"/>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722324F4-5424-4E54-B3E2-10E1DEA1856C}"/>
                  </a:ext>
                </a:extLst>
              </p:cNvPr>
              <p:cNvSpPr txBox="1"/>
              <p:nvPr/>
            </p:nvSpPr>
            <p:spPr>
              <a:xfrm>
                <a:off x="2397118" y="2193644"/>
                <a:ext cx="4526880"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偏微分して</a:t>
                </a:r>
                <a:r>
                  <a:rPr kumimoji="1" lang="en-US" altLang="ja-JP" sz="2400" dirty="0">
                    <a:latin typeface="メイリオ" panose="020B0604030504040204" pitchFamily="50" charset="-128"/>
                    <a:ea typeface="メイリオ" panose="020B0604030504040204" pitchFamily="50" charset="-128"/>
                  </a:rPr>
                  <a:t>0</a:t>
                </a:r>
                <a:r>
                  <a:rPr kumimoji="1" lang="ja-JP" altLang="en-US" sz="2400" dirty="0">
                    <a:latin typeface="メイリオ" panose="020B0604030504040204" pitchFamily="50" charset="-128"/>
                    <a:ea typeface="メイリオ" panose="020B0604030504040204" pitchFamily="50" charset="-128"/>
                  </a:rPr>
                  <a:t>になる</a:t>
                </a:r>
                <a14:m>
                  <m:oMath xmlns:m="http://schemas.openxmlformats.org/officeDocument/2006/math">
                    <m:r>
                      <a:rPr kumimoji="1" lang="en-US" altLang="ja-JP" sz="2400" i="1">
                        <a:latin typeface="Cambria Math" panose="02040503050406030204" pitchFamily="18" charset="0"/>
                        <a:ea typeface="メイリオ" panose="020B0604030504040204" pitchFamily="50" charset="-128"/>
                      </a:rPr>
                      <m:t>𝑥</m:t>
                    </m:r>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𝑦</m:t>
                    </m:r>
                    <m:r>
                      <a:rPr kumimoji="1" lang="ja-JP" altLang="en-US" sz="2400" i="1">
                        <a:latin typeface="Cambria Math" panose="02040503050406030204" pitchFamily="18" charset="0"/>
                        <a:ea typeface="メイリオ" panose="020B0604030504040204" pitchFamily="50" charset="-128"/>
                      </a:rPr>
                      <m:t>を</m:t>
                    </m:r>
                  </m:oMath>
                </a14:m>
                <a:r>
                  <a:rPr kumimoji="1" lang="ja-JP" altLang="en-US" sz="2400" dirty="0">
                    <a:latin typeface="メイリオ" panose="020B0604030504040204" pitchFamily="50" charset="-128"/>
                    <a:ea typeface="メイリオ" panose="020B0604030504040204" pitchFamily="50" charset="-128"/>
                  </a:rPr>
                  <a:t>求める</a:t>
                </a:r>
              </a:p>
            </p:txBody>
          </p:sp>
        </mc:Choice>
        <mc:Fallback xmlns="">
          <p:sp>
            <p:nvSpPr>
              <p:cNvPr id="15" name="テキスト ボックス 14">
                <a:extLst>
                  <a:ext uri="{FF2B5EF4-FFF2-40B4-BE49-F238E27FC236}">
                    <a16:creationId xmlns:a16="http://schemas.microsoft.com/office/drawing/2014/main" id="{722324F4-5424-4E54-B3E2-10E1DEA1856C}"/>
                  </a:ext>
                </a:extLst>
              </p:cNvPr>
              <p:cNvSpPr txBox="1">
                <a:spLocks noRot="1" noChangeAspect="1" noMove="1" noResize="1" noEditPoints="1" noAdjustHandles="1" noChangeArrowheads="1" noChangeShapeType="1" noTextEdit="1"/>
              </p:cNvSpPr>
              <p:nvPr/>
            </p:nvSpPr>
            <p:spPr>
              <a:xfrm>
                <a:off x="2397118" y="2193644"/>
                <a:ext cx="4526880" cy="461665"/>
              </a:xfrm>
              <a:prstGeom prst="rect">
                <a:avLst/>
              </a:prstGeom>
              <a:blipFill>
                <a:blip r:embed="rId11"/>
                <a:stretch>
                  <a:fillRect l="-2019" t="-7895" r="-1077" b="-315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5DDBC396-4881-49BB-92AB-9BADA14FBCFB}"/>
                  </a:ext>
                </a:extLst>
              </p:cNvPr>
              <p:cNvSpPr txBox="1"/>
              <p:nvPr/>
            </p:nvSpPr>
            <p:spPr>
              <a:xfrm>
                <a:off x="5319950" y="5407280"/>
                <a:ext cx="2789610" cy="749629"/>
              </a:xfrm>
              <a:prstGeom prst="rect">
                <a:avLst/>
              </a:prstGeom>
              <a:noFill/>
            </p:spPr>
            <p:txBody>
              <a:bodyPr wrap="none" rtlCol="0">
                <a:spAutoFit/>
              </a:bodyPr>
              <a:lstStyle/>
              <a:p>
                <a14:m>
                  <m:oMath xmlns:m="http://schemas.openxmlformats.org/officeDocument/2006/math">
                    <m:d>
                      <m:dPr>
                        <m:begChr m:val="["/>
                        <m:endChr m:val="]"/>
                        <m:ctrlPr>
                          <a:rPr kumimoji="1" lang="el-GR" altLang="ja-JP" sz="2400" i="1">
                            <a:latin typeface="Cambria Math" panose="02040503050406030204" pitchFamily="18" charset="0"/>
                            <a:ea typeface="Cambria Math" panose="02040503050406030204" pitchFamily="18" charset="0"/>
                          </a:rPr>
                        </m:ctrlPr>
                      </m:dPr>
                      <m:e>
                        <m:m>
                          <m:mPr>
                            <m:plcHide m:val="on"/>
                            <m:mcs>
                              <m:mc>
                                <m:mcPr>
                                  <m:count m:val="2"/>
                                  <m:mcJc m:val="center"/>
                                </m:mcPr>
                              </m:mc>
                            </m:mcs>
                            <m:ctrlPr>
                              <a:rPr kumimoji="1" lang="el-GR" altLang="ja-JP" sz="2400" i="1">
                                <a:latin typeface="Cambria Math" panose="02040503050406030204" pitchFamily="18" charset="0"/>
                                <a:ea typeface="Cambria Math" panose="02040503050406030204" pitchFamily="18" charset="0"/>
                              </a:rPr>
                            </m:ctrlPr>
                          </m:mPr>
                          <m:mr>
                            <m:e>
                              <m:r>
                                <a:rPr kumimoji="1" lang="el-GR" altLang="ja-JP" sz="2400" i="1">
                                  <a:latin typeface="Cambria Math" panose="02040503050406030204" pitchFamily="18" charset="0"/>
                                  <a:ea typeface="Cambria Math" panose="02040503050406030204" pitchFamily="18" charset="0"/>
                                </a:rPr>
                                <m:t>1</m:t>
                              </m:r>
                            </m:e>
                            <m:e>
                              <m:r>
                                <a:rPr kumimoji="1" lang="el-GR" altLang="ja-JP" sz="2400" i="1">
                                  <a:latin typeface="Cambria Math" panose="02040503050406030204" pitchFamily="18" charset="0"/>
                                  <a:ea typeface="Cambria Math" panose="02040503050406030204" pitchFamily="18" charset="0"/>
                                </a:rPr>
                                <m:t>0</m:t>
                              </m:r>
                            </m:e>
                          </m:mr>
                          <m:mr>
                            <m:e>
                              <m:r>
                                <a:rPr kumimoji="1" lang="el-GR" altLang="ja-JP" sz="2400" i="1">
                                  <a:latin typeface="Cambria Math" panose="02040503050406030204" pitchFamily="18" charset="0"/>
                                  <a:ea typeface="Cambria Math" panose="02040503050406030204" pitchFamily="18" charset="0"/>
                                </a:rPr>
                                <m:t>0</m:t>
                              </m:r>
                            </m:e>
                            <m:e>
                              <m:r>
                                <a:rPr kumimoji="1" lang="el-GR" altLang="ja-JP" sz="2400" i="1">
                                  <a:latin typeface="Cambria Math" panose="02040503050406030204" pitchFamily="18" charset="0"/>
                                  <a:ea typeface="Cambria Math" panose="02040503050406030204" pitchFamily="18" charset="0"/>
                                </a:rPr>
                                <m:t>1</m:t>
                              </m:r>
                            </m:e>
                          </m:mr>
                        </m:m>
                      </m:e>
                    </m:d>
                    <m:r>
                      <m:rPr>
                        <m:sty m:val="p"/>
                      </m:rPr>
                      <a:rPr kumimoji="1" lang="el-GR" altLang="ja-JP" sz="2400" i="1">
                        <a:latin typeface="Cambria Math" panose="02040503050406030204" pitchFamily="18" charset="0"/>
                        <a:ea typeface="Cambria Math" panose="02040503050406030204" pitchFamily="18" charset="0"/>
                      </a:rPr>
                      <m:t>Σ</m:t>
                    </m:r>
                  </m:oMath>
                </a14:m>
                <a:r>
                  <a:rPr kumimoji="1" lang="en-US" altLang="ja-JP" sz="2400" dirty="0">
                    <a:ea typeface="メイリオ" panose="020B0604030504040204" pitchFamily="50" charset="-128"/>
                  </a:rPr>
                  <a:t> </a:t>
                </a:r>
                <a14:m>
                  <m:oMath xmlns:m="http://schemas.openxmlformats.org/officeDocument/2006/math">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r>
                      <a:rPr kumimoji="1" lang="en-US" altLang="ja-JP" sz="2400" i="1">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𝜆</m:t>
                    </m:r>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6" name="テキスト ボックス 15">
                <a:extLst>
                  <a:ext uri="{FF2B5EF4-FFF2-40B4-BE49-F238E27FC236}">
                    <a16:creationId xmlns:a16="http://schemas.microsoft.com/office/drawing/2014/main" id="{5DDBC396-4881-49BB-92AB-9BADA14FBCFB}"/>
                  </a:ext>
                </a:extLst>
              </p:cNvPr>
              <p:cNvSpPr txBox="1">
                <a:spLocks noRot="1" noChangeAspect="1" noMove="1" noResize="1" noEditPoints="1" noAdjustHandles="1" noChangeArrowheads="1" noChangeShapeType="1" noTextEdit="1"/>
              </p:cNvSpPr>
              <p:nvPr/>
            </p:nvSpPr>
            <p:spPr>
              <a:xfrm>
                <a:off x="5319950" y="5407280"/>
                <a:ext cx="2789610" cy="749629"/>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E7BDB111-B21C-46EF-B85F-5B4C6A5D5068}"/>
                  </a:ext>
                </a:extLst>
              </p:cNvPr>
              <p:cNvSpPr txBox="1"/>
              <p:nvPr/>
            </p:nvSpPr>
            <p:spPr>
              <a:xfrm>
                <a:off x="8708709" y="5407280"/>
                <a:ext cx="1857432" cy="749629"/>
              </a:xfrm>
              <a:prstGeom prst="rect">
                <a:avLst/>
              </a:prstGeom>
              <a:noFill/>
            </p:spPr>
            <p:txBody>
              <a:bodyPr wrap="none" rtlCol="0">
                <a:spAutoFit/>
              </a:bodyPr>
              <a:lstStyle/>
              <a:p>
                <a:pPr algn="l"/>
                <a14:m>
                  <m:oMath xmlns:m="http://schemas.openxmlformats.org/officeDocument/2006/math">
                    <m:r>
                      <m:rPr>
                        <m:sty m:val="p"/>
                      </m:rPr>
                      <a:rPr kumimoji="1" lang="el-GR" altLang="ja-JP" sz="2400" i="1">
                        <a:latin typeface="Cambria Math" panose="02040503050406030204" pitchFamily="18" charset="0"/>
                        <a:ea typeface="Cambria Math" panose="02040503050406030204" pitchFamily="18" charset="0"/>
                      </a:rPr>
                      <m:t>Σ</m:t>
                    </m:r>
                  </m:oMath>
                </a14:m>
                <a:r>
                  <a:rPr kumimoji="1" lang="en-US" altLang="ja-JP" sz="2400" dirty="0">
                    <a:ea typeface="メイリオ" panose="020B0604030504040204" pitchFamily="50" charset="-128"/>
                  </a:rPr>
                  <a:t> </a:t>
                </a:r>
                <a14:m>
                  <m:oMath xmlns:m="http://schemas.openxmlformats.org/officeDocument/2006/math">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r>
                      <a:rPr kumimoji="1" lang="en-US" altLang="ja-JP" sz="2400" i="1">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𝜆</m:t>
                    </m:r>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7" name="テキスト ボックス 16">
                <a:extLst>
                  <a:ext uri="{FF2B5EF4-FFF2-40B4-BE49-F238E27FC236}">
                    <a16:creationId xmlns:a16="http://schemas.microsoft.com/office/drawing/2014/main" id="{E7BDB111-B21C-46EF-B85F-5B4C6A5D5068}"/>
                  </a:ext>
                </a:extLst>
              </p:cNvPr>
              <p:cNvSpPr txBox="1">
                <a:spLocks noRot="1" noChangeAspect="1" noMove="1" noResize="1" noEditPoints="1" noAdjustHandles="1" noChangeArrowheads="1" noChangeShapeType="1" noTextEdit="1"/>
              </p:cNvSpPr>
              <p:nvPr/>
            </p:nvSpPr>
            <p:spPr>
              <a:xfrm>
                <a:off x="8708709" y="5407280"/>
                <a:ext cx="1857432" cy="749629"/>
              </a:xfrm>
              <a:prstGeom prst="rect">
                <a:avLst/>
              </a:prstGeom>
              <a:blipFill>
                <a:blip r:embed="rId13"/>
                <a:stretch>
                  <a:fillRect/>
                </a:stretch>
              </a:blipFill>
            </p:spPr>
            <p:txBody>
              <a:bodyPr/>
              <a:lstStyle/>
              <a:p>
                <a:r>
                  <a:rPr lang="ja-JP" altLang="en-US">
                    <a:noFill/>
                  </a:rPr>
                  <a:t> </a:t>
                </a:r>
              </a:p>
            </p:txBody>
          </p:sp>
        </mc:Fallback>
      </mc:AlternateContent>
      <p:sp>
        <p:nvSpPr>
          <p:cNvPr id="18" name="矢印: 右 17">
            <a:extLst>
              <a:ext uri="{FF2B5EF4-FFF2-40B4-BE49-F238E27FC236}">
                <a16:creationId xmlns:a16="http://schemas.microsoft.com/office/drawing/2014/main" id="{CD0D652C-F8F1-41B4-B76A-5B7BF7B634DD}"/>
              </a:ext>
            </a:extLst>
          </p:cNvPr>
          <p:cNvSpPr/>
          <p:nvPr/>
        </p:nvSpPr>
        <p:spPr>
          <a:xfrm>
            <a:off x="4811384" y="5504821"/>
            <a:ext cx="438312" cy="6401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矢印: 右 18">
            <a:extLst>
              <a:ext uri="{FF2B5EF4-FFF2-40B4-BE49-F238E27FC236}">
                <a16:creationId xmlns:a16="http://schemas.microsoft.com/office/drawing/2014/main" id="{2D7D7E26-5B7A-4625-BAF4-D9EA9FC88D4F}"/>
              </a:ext>
            </a:extLst>
          </p:cNvPr>
          <p:cNvSpPr/>
          <p:nvPr/>
        </p:nvSpPr>
        <p:spPr>
          <a:xfrm>
            <a:off x="8109560" y="5510105"/>
            <a:ext cx="438312" cy="6401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562D900D-BBF1-4289-A19E-C3CC39ED12F3}"/>
              </a:ext>
            </a:extLst>
          </p:cNvPr>
          <p:cNvSpPr txBox="1"/>
          <p:nvPr/>
        </p:nvSpPr>
        <p:spPr>
          <a:xfrm>
            <a:off x="8789505" y="6316823"/>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固有方程式</a:t>
            </a:r>
          </a:p>
        </p:txBody>
      </p:sp>
      <p:sp>
        <p:nvSpPr>
          <p:cNvPr id="21" name="正方形/長方形 20">
            <a:extLst>
              <a:ext uri="{FF2B5EF4-FFF2-40B4-BE49-F238E27FC236}">
                <a16:creationId xmlns:a16="http://schemas.microsoft.com/office/drawing/2014/main" id="{AA504796-0C83-4BCD-B617-F32118AE55B0}"/>
              </a:ext>
            </a:extLst>
          </p:cNvPr>
          <p:cNvSpPr/>
          <p:nvPr/>
        </p:nvSpPr>
        <p:spPr>
          <a:xfrm>
            <a:off x="8708709" y="5155187"/>
            <a:ext cx="1857432" cy="162330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627213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5D8B6B94-54C1-49CA-A4F0-5D5A3E073B1B}"/>
                  </a:ext>
                </a:extLst>
              </p:cNvPr>
              <p:cNvSpPr txBox="1"/>
              <p:nvPr/>
            </p:nvSpPr>
            <p:spPr>
              <a:xfrm>
                <a:off x="1638300" y="337931"/>
                <a:ext cx="8915400" cy="1290097"/>
              </a:xfrm>
              <a:prstGeom prst="rect">
                <a:avLst/>
              </a:prstGeom>
              <a:noFill/>
            </p:spPr>
            <p:txBody>
              <a:bodyPr wrap="square" rtlCol="0">
                <a:spAutoFit/>
              </a:bodyPr>
              <a:lstStyle/>
              <a:p>
                <a:pPr algn="l"/>
                <a:r>
                  <a:rPr kumimoji="1" lang="ja-JP" altLang="en-US" sz="2800" b="1" dirty="0">
                    <a:latin typeface="メイリオ" panose="020B0604030504040204" pitchFamily="50" charset="-128"/>
                    <a:ea typeface="メイリオ" panose="020B0604030504040204" pitchFamily="50" charset="-128"/>
                  </a:rPr>
                  <a:t>ということで、主成分ベクトル</a:t>
                </a:r>
                <a14:m>
                  <m:oMath xmlns:m="http://schemas.openxmlformats.org/officeDocument/2006/math">
                    <m:d>
                      <m:dPr>
                        <m:begChr m:val="["/>
                        <m:endChr m:val="]"/>
                        <m:ctrlPr>
                          <a:rPr kumimoji="1" lang="en-US" altLang="ja-JP" sz="28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800" i="1">
                                <a:latin typeface="Cambria Math" panose="02040503050406030204" pitchFamily="18" charset="0"/>
                                <a:ea typeface="メイリオ" panose="020B0604030504040204" pitchFamily="50" charset="-128"/>
                              </a:rPr>
                            </m:ctrlPr>
                          </m:mPr>
                          <m:mr>
                            <m:e>
                              <m:r>
                                <m:rPr>
                                  <m:brk m:alnAt="7"/>
                                </m:rPr>
                                <a:rPr kumimoji="1" lang="en-US" altLang="ja-JP" sz="2800" i="1">
                                  <a:latin typeface="Cambria Math" panose="02040503050406030204" pitchFamily="18" charset="0"/>
                                  <a:ea typeface="メイリオ" panose="020B0604030504040204" pitchFamily="50" charset="-128"/>
                                </a:rPr>
                                <m:t>𝑥</m:t>
                              </m:r>
                            </m:e>
                          </m:mr>
                          <m:mr>
                            <m:e>
                              <m:r>
                                <a:rPr kumimoji="1" lang="en-US" altLang="ja-JP" sz="2800" i="1">
                                  <a:latin typeface="Cambria Math" panose="02040503050406030204" pitchFamily="18" charset="0"/>
                                  <a:ea typeface="メイリオ" panose="020B0604030504040204" pitchFamily="50" charset="-128"/>
                                </a:rPr>
                                <m:t>𝑦</m:t>
                              </m:r>
                            </m:e>
                          </m:mr>
                        </m:m>
                      </m:e>
                    </m:d>
                  </m:oMath>
                </a14:m>
                <a:r>
                  <a:rPr kumimoji="1" lang="ja-JP" altLang="en-US" sz="2800" b="1" dirty="0">
                    <a:latin typeface="メイリオ" panose="020B0604030504040204" pitchFamily="50" charset="-128"/>
                    <a:ea typeface="メイリオ" panose="020B0604030504040204" pitchFamily="50" charset="-128"/>
                  </a:rPr>
                  <a:t>を求めることは共分散行列∑に対する固有方程式を解くことと等しい</a:t>
                </a:r>
              </a:p>
            </p:txBody>
          </p:sp>
        </mc:Choice>
        <mc:Fallback xmlns="">
          <p:sp>
            <p:nvSpPr>
              <p:cNvPr id="2" name="テキスト ボックス 1">
                <a:extLst>
                  <a:ext uri="{FF2B5EF4-FFF2-40B4-BE49-F238E27FC236}">
                    <a16:creationId xmlns:a16="http://schemas.microsoft.com/office/drawing/2014/main" id="{5D8B6B94-54C1-49CA-A4F0-5D5A3E073B1B}"/>
                  </a:ext>
                </a:extLst>
              </p:cNvPr>
              <p:cNvSpPr txBox="1">
                <a:spLocks noRot="1" noChangeAspect="1" noMove="1" noResize="1" noEditPoints="1" noAdjustHandles="1" noChangeArrowheads="1" noChangeShapeType="1" noTextEdit="1"/>
              </p:cNvSpPr>
              <p:nvPr/>
            </p:nvSpPr>
            <p:spPr>
              <a:xfrm>
                <a:off x="1638300" y="337931"/>
                <a:ext cx="8915400" cy="1290097"/>
              </a:xfrm>
              <a:prstGeom prst="rect">
                <a:avLst/>
              </a:prstGeom>
              <a:blipFill>
                <a:blip r:embed="rId2"/>
                <a:stretch>
                  <a:fillRect l="-1436" r="-205" b="-1226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9DDBCB97-0B5A-4C4D-A11B-C1D4B8B53674}"/>
                  </a:ext>
                </a:extLst>
              </p:cNvPr>
              <p:cNvSpPr txBox="1"/>
              <p:nvPr/>
            </p:nvSpPr>
            <p:spPr>
              <a:xfrm>
                <a:off x="4782753" y="2107489"/>
                <a:ext cx="1857432" cy="749629"/>
              </a:xfrm>
              <a:prstGeom prst="rect">
                <a:avLst/>
              </a:prstGeom>
              <a:noFill/>
            </p:spPr>
            <p:txBody>
              <a:bodyPr wrap="none" rtlCol="0">
                <a:spAutoFit/>
              </a:bodyPr>
              <a:lstStyle/>
              <a:p>
                <a:pPr algn="l"/>
                <a14:m>
                  <m:oMath xmlns:m="http://schemas.openxmlformats.org/officeDocument/2006/math">
                    <m:r>
                      <m:rPr>
                        <m:sty m:val="p"/>
                      </m:rPr>
                      <a:rPr kumimoji="1" lang="el-GR" altLang="ja-JP" sz="2400" i="1">
                        <a:latin typeface="Cambria Math" panose="02040503050406030204" pitchFamily="18" charset="0"/>
                        <a:ea typeface="Cambria Math" panose="02040503050406030204" pitchFamily="18" charset="0"/>
                      </a:rPr>
                      <m:t>Σ</m:t>
                    </m:r>
                  </m:oMath>
                </a14:m>
                <a:r>
                  <a:rPr kumimoji="1" lang="en-US" altLang="ja-JP" sz="2400" dirty="0">
                    <a:ea typeface="メイリオ" panose="020B0604030504040204" pitchFamily="50" charset="-128"/>
                  </a:rPr>
                  <a:t> </a:t>
                </a:r>
                <a14:m>
                  <m:oMath xmlns:m="http://schemas.openxmlformats.org/officeDocument/2006/math">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r>
                      <a:rPr kumimoji="1" lang="en-US" altLang="ja-JP" sz="2400" i="1">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𝜆</m:t>
                    </m:r>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3" name="テキスト ボックス 2">
                <a:extLst>
                  <a:ext uri="{FF2B5EF4-FFF2-40B4-BE49-F238E27FC236}">
                    <a16:creationId xmlns:a16="http://schemas.microsoft.com/office/drawing/2014/main" id="{9DDBCB97-0B5A-4C4D-A11B-C1D4B8B53674}"/>
                  </a:ext>
                </a:extLst>
              </p:cNvPr>
              <p:cNvSpPr txBox="1">
                <a:spLocks noRot="1" noChangeAspect="1" noMove="1" noResize="1" noEditPoints="1" noAdjustHandles="1" noChangeArrowheads="1" noChangeShapeType="1" noTextEdit="1"/>
              </p:cNvSpPr>
              <p:nvPr/>
            </p:nvSpPr>
            <p:spPr>
              <a:xfrm>
                <a:off x="4782753" y="2107489"/>
                <a:ext cx="1857432" cy="749629"/>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DBF49B2F-4B0A-471E-A2E8-B082F5B96525}"/>
                  </a:ext>
                </a:extLst>
              </p:cNvPr>
              <p:cNvSpPr txBox="1"/>
              <p:nvPr/>
            </p:nvSpPr>
            <p:spPr>
              <a:xfrm>
                <a:off x="3462131" y="3198168"/>
                <a:ext cx="4960973" cy="461665"/>
              </a:xfrm>
              <a:prstGeom prst="rect">
                <a:avLst/>
              </a:prstGeom>
              <a:noFill/>
            </p:spPr>
            <p:txBody>
              <a:bodyPr wrap="none" rtlCol="0">
                <a:spAutoFit/>
              </a:bodyPr>
              <a:lstStyle/>
              <a:p>
                <a:r>
                  <a:rPr kumimoji="1" lang="ja-JP" altLang="en-US" sz="2400" dirty="0">
                    <a:latin typeface="メイリオ" panose="020B0604030504040204" pitchFamily="50" charset="-128"/>
                    <a:ea typeface="メイリオ" panose="020B0604030504040204" pitchFamily="50" charset="-128"/>
                  </a:rPr>
                  <a:t>この解は</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種類</a:t>
                </a:r>
                <a14:m>
                  <m:oMath xmlns:m="http://schemas.openxmlformats.org/officeDocument/2006/math">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𝑥</m:t>
                        </m:r>
                      </m:e>
                      <m:sub>
                        <m:r>
                          <a:rPr kumimoji="1" lang="en-US" altLang="ja-JP" sz="2400" i="1">
                            <a:latin typeface="Cambria Math" panose="02040503050406030204" pitchFamily="18" charset="0"/>
                            <a:ea typeface="メイリオ" panose="020B0604030504040204" pitchFamily="50" charset="-128"/>
                          </a:rPr>
                          <m:t>1</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𝑦</m:t>
                        </m:r>
                      </m:e>
                      <m:sub>
                        <m:r>
                          <a:rPr kumimoji="1" lang="en-US" altLang="ja-JP" sz="2400" i="1">
                            <a:latin typeface="Cambria Math" panose="02040503050406030204" pitchFamily="18" charset="0"/>
                            <a:ea typeface="メイリオ" panose="020B0604030504040204" pitchFamily="50" charset="-128"/>
                          </a:rPr>
                          <m:t>1</m:t>
                        </m:r>
                      </m:sub>
                    </m:sSub>
                    <m:r>
                      <a:rPr kumimoji="1" lang="en-US" altLang="ja-JP" sz="2400" i="1">
                        <a:latin typeface="Cambria Math" panose="02040503050406030204" pitchFamily="18" charset="0"/>
                        <a:ea typeface="メイリオ" panose="020B0604030504040204" pitchFamily="50" charset="-128"/>
                      </a:rPr>
                      <m:t>) ,</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𝑥</m:t>
                        </m:r>
                      </m:e>
                      <m:sub>
                        <m:r>
                          <a:rPr kumimoji="1" lang="en-US" altLang="ja-JP" sz="2400" i="1">
                            <a:latin typeface="Cambria Math" panose="02040503050406030204" pitchFamily="18" charset="0"/>
                            <a:ea typeface="メイリオ" panose="020B0604030504040204" pitchFamily="50" charset="-128"/>
                          </a:rPr>
                          <m:t>2</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𝑦</m:t>
                        </m:r>
                      </m:e>
                      <m:sub>
                        <m:r>
                          <a:rPr kumimoji="1" lang="en-US" altLang="ja-JP" sz="2400" i="1">
                            <a:latin typeface="Cambria Math" panose="02040503050406030204" pitchFamily="18" charset="0"/>
                            <a:ea typeface="メイリオ" panose="020B0604030504040204" pitchFamily="50" charset="-128"/>
                          </a:rPr>
                          <m:t>2</m:t>
                        </m:r>
                      </m:sub>
                    </m:sSub>
                    <m:r>
                      <a:rPr kumimoji="1" lang="en-US" altLang="ja-JP" sz="2400" i="1">
                        <a:latin typeface="Cambria Math" panose="02040503050406030204" pitchFamily="18" charset="0"/>
                        <a:ea typeface="メイリオ" panose="020B0604030504040204" pitchFamily="50" charset="-128"/>
                      </a:rPr>
                      <m:t>)</m:t>
                    </m:r>
                  </m:oMath>
                </a14:m>
                <a:r>
                  <a:rPr kumimoji="1" lang="ja-JP" altLang="en-US" sz="2400" dirty="0">
                    <a:latin typeface="メイリオ" panose="020B0604030504040204" pitchFamily="50" charset="-128"/>
                    <a:ea typeface="メイリオ" panose="020B0604030504040204" pitchFamily="50" charset="-128"/>
                  </a:rPr>
                  <a:t>ある</a:t>
                </a:r>
              </a:p>
            </p:txBody>
          </p:sp>
        </mc:Choice>
        <mc:Fallback xmlns="">
          <p:sp>
            <p:nvSpPr>
              <p:cNvPr id="6" name="テキスト ボックス 5">
                <a:extLst>
                  <a:ext uri="{FF2B5EF4-FFF2-40B4-BE49-F238E27FC236}">
                    <a16:creationId xmlns:a16="http://schemas.microsoft.com/office/drawing/2014/main" id="{DBF49B2F-4B0A-471E-A2E8-B082F5B96525}"/>
                  </a:ext>
                </a:extLst>
              </p:cNvPr>
              <p:cNvSpPr txBox="1">
                <a:spLocks noRot="1" noChangeAspect="1" noMove="1" noResize="1" noEditPoints="1" noAdjustHandles="1" noChangeArrowheads="1" noChangeShapeType="1" noTextEdit="1"/>
              </p:cNvSpPr>
              <p:nvPr/>
            </p:nvSpPr>
            <p:spPr>
              <a:xfrm>
                <a:off x="3462131" y="3198168"/>
                <a:ext cx="4960973" cy="461665"/>
              </a:xfrm>
              <a:prstGeom prst="rect">
                <a:avLst/>
              </a:prstGeom>
              <a:blipFill>
                <a:blip r:embed="rId4"/>
                <a:stretch>
                  <a:fillRect l="-1966" t="-8000" r="-860" b="-3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198F7CDF-A5A5-4A6C-AD5F-A683235C0970}"/>
                  </a:ext>
                </a:extLst>
              </p:cNvPr>
              <p:cNvSpPr txBox="1"/>
              <p:nvPr/>
            </p:nvSpPr>
            <p:spPr>
              <a:xfrm>
                <a:off x="3462131" y="4427258"/>
                <a:ext cx="6159635" cy="822789"/>
              </a:xfrm>
              <a:prstGeom prst="rect">
                <a:avLst/>
              </a:prstGeom>
              <a:noFill/>
            </p:spPr>
            <p:txBody>
              <a:bodyPr wrap="none" rtlCol="0">
                <a:spAutoFit/>
              </a:bodyPr>
              <a:lstStyle/>
              <a:p>
                <a14:m>
                  <m:oMath xmlns:m="http://schemas.openxmlformats.org/officeDocument/2006/math">
                    <m:sSup>
                      <m:sSupPr>
                        <m:ctrlPr>
                          <a:rPr kumimoji="1" lang="en-US" altLang="ja-JP" sz="2400" i="1">
                            <a:latin typeface="Cambria Math" panose="02040503050406030204" pitchFamily="18" charset="0"/>
                            <a:ea typeface="メイリオ" panose="020B0604030504040204" pitchFamily="50" charset="-128"/>
                          </a:rPr>
                        </m:ctrlPr>
                      </m:sSupPr>
                      <m:e>
                        <m:r>
                          <a:rPr kumimoji="1" lang="en-US" altLang="ja-JP" sz="2400" i="1">
                            <a:latin typeface="Cambria Math" panose="02040503050406030204" pitchFamily="18" charset="0"/>
                            <a:ea typeface="メイリオ" panose="020B0604030504040204" pitchFamily="50" charset="-128"/>
                          </a:rPr>
                          <m:t>𝑣𝑎𝑟</m:t>
                        </m:r>
                        <m:r>
                          <a:rPr kumimoji="1" lang="en-US" altLang="ja-JP" sz="2400" i="1">
                            <a:latin typeface="Cambria Math" panose="02040503050406030204" pitchFamily="18" charset="0"/>
                            <a:ea typeface="メイリオ" panose="020B0604030504040204" pitchFamily="50" charset="-128"/>
                          </a:rPr>
                          <m:t>= </m:t>
                        </m:r>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e>
                      <m:sup>
                        <m:r>
                          <a:rPr kumimoji="1" lang="en-US" altLang="ja-JP" sz="2400" i="1">
                            <a:latin typeface="Cambria Math" panose="02040503050406030204" pitchFamily="18" charset="0"/>
                            <a:ea typeface="メイリオ" panose="020B0604030504040204" pitchFamily="50" charset="-128"/>
                          </a:rPr>
                          <m:t>𝑇</m:t>
                        </m:r>
                      </m:sup>
                    </m:sSup>
                    <m:r>
                      <m:rPr>
                        <m:sty m:val="p"/>
                      </m:rPr>
                      <a:rPr kumimoji="1" lang="el-GR" altLang="ja-JP" sz="2400" i="1">
                        <a:latin typeface="Cambria Math" panose="02040503050406030204" pitchFamily="18" charset="0"/>
                        <a:ea typeface="Cambria Math" panose="02040503050406030204" pitchFamily="18" charset="0"/>
                      </a:rPr>
                      <m:t>Σ</m:t>
                    </m:r>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r>
                      <a:rPr kumimoji="1" lang="en-US" altLang="ja-JP" sz="2400" i="1">
                        <a:latin typeface="Cambria Math" panose="02040503050406030204" pitchFamily="18" charset="0"/>
                        <a:ea typeface="メイリオ" panose="020B0604030504040204" pitchFamily="50" charset="-128"/>
                      </a:rPr>
                      <m:t>=</m:t>
                    </m:r>
                    <m:sSup>
                      <m:sSupPr>
                        <m:ctrlPr>
                          <a:rPr kumimoji="1" lang="en-US" altLang="ja-JP" sz="2400" i="1">
                            <a:latin typeface="Cambria Math" panose="02040503050406030204" pitchFamily="18" charset="0"/>
                            <a:ea typeface="メイリオ" panose="020B0604030504040204" pitchFamily="50" charset="-128"/>
                          </a:rPr>
                        </m:ctrlPr>
                      </m:sSupPr>
                      <m:e>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e>
                      <m:sup>
                        <m:r>
                          <a:rPr kumimoji="1" lang="en-US" altLang="ja-JP" sz="2400" i="1">
                            <a:latin typeface="Cambria Math" panose="02040503050406030204" pitchFamily="18" charset="0"/>
                            <a:ea typeface="メイリオ" panose="020B0604030504040204" pitchFamily="50" charset="-128"/>
                          </a:rPr>
                          <m:t>𝑇</m:t>
                        </m:r>
                      </m:sup>
                    </m:sSup>
                    <m:r>
                      <a:rPr kumimoji="1" lang="el-GR" altLang="ja-JP" sz="2400" i="1">
                        <a:latin typeface="Cambria Math" panose="02040503050406030204" pitchFamily="18" charset="0"/>
                        <a:ea typeface="Cambria Math" panose="02040503050406030204" pitchFamily="18" charset="0"/>
                      </a:rPr>
                      <m:t>𝜆</m:t>
                    </m:r>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oMath>
                </a14:m>
                <a:r>
                  <a:rPr kumimoji="1" lang="en-US" altLang="ja-JP" sz="2400" dirty="0">
                    <a:latin typeface="メイリオ" panose="020B0604030504040204" pitchFamily="50" charset="-128"/>
                    <a:ea typeface="メイリオ" panose="020B0604030504040204" pitchFamily="50" charset="-128"/>
                  </a:rPr>
                  <a:t>=</a:t>
                </a:r>
                <a:r>
                  <a:rPr kumimoji="1" lang="en-US" altLang="ja-JP" sz="2400" dirty="0">
                    <a:ea typeface="メイリオ" panose="020B0604030504040204" pitchFamily="50" charset="-128"/>
                  </a:rPr>
                  <a:t> </a:t>
                </a:r>
                <a14:m>
                  <m:oMath xmlns:m="http://schemas.openxmlformats.org/officeDocument/2006/math">
                    <m:sSup>
                      <m:sSupPr>
                        <m:ctrlPr>
                          <a:rPr kumimoji="1" lang="en-US" altLang="ja-JP" sz="2400" i="1">
                            <a:latin typeface="Cambria Math" panose="02040503050406030204" pitchFamily="18" charset="0"/>
                            <a:ea typeface="メイリオ" panose="020B0604030504040204" pitchFamily="50" charset="-128"/>
                          </a:rPr>
                        </m:ctrlPr>
                      </m:sSupPr>
                      <m:e>
                        <m:r>
                          <a:rPr kumimoji="1" lang="ja-JP" altLang="en-US" sz="2400" i="1">
                            <a:latin typeface="Cambria Math" panose="02040503050406030204" pitchFamily="18" charset="0"/>
                            <a:ea typeface="メイリオ" panose="020B0604030504040204" pitchFamily="50" charset="-128"/>
                          </a:rPr>
                          <m:t>𝜆</m:t>
                        </m:r>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e>
                      <m:sup>
                        <m:r>
                          <a:rPr kumimoji="1" lang="en-US" altLang="ja-JP" sz="2400" i="1">
                            <a:latin typeface="Cambria Math" panose="02040503050406030204" pitchFamily="18" charset="0"/>
                            <a:ea typeface="メイリオ" panose="020B0604030504040204" pitchFamily="50" charset="-128"/>
                          </a:rPr>
                          <m:t>𝑇</m:t>
                        </m:r>
                      </m:sup>
                    </m:sSup>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r>
                      <a:rPr kumimoji="1" lang="en-US" altLang="ja-JP" sz="2400" i="1">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𝜆</m:t>
                    </m:r>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0" name="テキスト ボックス 9">
                <a:extLst>
                  <a:ext uri="{FF2B5EF4-FFF2-40B4-BE49-F238E27FC236}">
                    <a16:creationId xmlns:a16="http://schemas.microsoft.com/office/drawing/2014/main" id="{198F7CDF-A5A5-4A6C-AD5F-A683235C0970}"/>
                  </a:ext>
                </a:extLst>
              </p:cNvPr>
              <p:cNvSpPr txBox="1">
                <a:spLocks noRot="1" noChangeAspect="1" noMove="1" noResize="1" noEditPoints="1" noAdjustHandles="1" noChangeArrowheads="1" noChangeShapeType="1" noTextEdit="1"/>
              </p:cNvSpPr>
              <p:nvPr/>
            </p:nvSpPr>
            <p:spPr>
              <a:xfrm>
                <a:off x="3462131" y="4427258"/>
                <a:ext cx="6159635" cy="822789"/>
              </a:xfrm>
              <a:prstGeom prst="rect">
                <a:avLst/>
              </a:prstGeom>
              <a:blipFill>
                <a:blip r:embed="rId5"/>
                <a:stretch>
                  <a:fillRect b="-2963"/>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A7AC7E85-BFFB-49D2-BDE7-6E3D824DA331}"/>
              </a:ext>
            </a:extLst>
          </p:cNvPr>
          <p:cNvSpPr txBox="1"/>
          <p:nvPr/>
        </p:nvSpPr>
        <p:spPr>
          <a:xfrm>
            <a:off x="3462130" y="3659833"/>
            <a:ext cx="449353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分散最大化する方はどちらか？</a:t>
            </a:r>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226673A4-9DF7-42B8-99EF-E3CD1A095582}"/>
                  </a:ext>
                </a:extLst>
              </p:cNvPr>
              <p:cNvSpPr txBox="1"/>
              <p:nvPr/>
            </p:nvSpPr>
            <p:spPr>
              <a:xfrm>
                <a:off x="3462130" y="5555807"/>
                <a:ext cx="2931380" cy="461665"/>
              </a:xfrm>
              <a:prstGeom prst="rect">
                <a:avLst/>
              </a:prstGeom>
              <a:noFill/>
            </p:spPr>
            <p:txBody>
              <a:bodyPr wrap="none" rtlCol="0">
                <a:spAutoFit/>
              </a:bodyPr>
              <a:lstStyle/>
              <a:p>
                <a:r>
                  <a:rPr kumimoji="1" lang="ja-JP" altLang="en-US" sz="2400" dirty="0">
                    <a:latin typeface="メイリオ" panose="020B0604030504040204" pitchFamily="50" charset="-128"/>
                    <a:ea typeface="メイリオ" panose="020B0604030504040204" pitchFamily="50" charset="-128"/>
                  </a:rPr>
                  <a:t>この解は</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種類</a:t>
                </a:r>
                <a14:m>
                  <m:oMath xmlns:m="http://schemas.openxmlformats.org/officeDocument/2006/math">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𝜆</m:t>
                        </m:r>
                      </m:e>
                      <m:sub>
                        <m:r>
                          <a:rPr kumimoji="1" lang="en-US" altLang="ja-JP" sz="2400" i="1">
                            <a:latin typeface="Cambria Math" panose="02040503050406030204" pitchFamily="18" charset="0"/>
                            <a:ea typeface="メイリオ" panose="020B0604030504040204" pitchFamily="50" charset="-128"/>
                          </a:rPr>
                          <m:t>1</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𝜆</m:t>
                        </m:r>
                      </m:e>
                      <m:sub>
                        <m:r>
                          <a:rPr kumimoji="1" lang="en-US" altLang="ja-JP" sz="2400" i="1">
                            <a:latin typeface="Cambria Math" panose="02040503050406030204" pitchFamily="18" charset="0"/>
                            <a:ea typeface="メイリオ" panose="020B0604030504040204" pitchFamily="50" charset="-128"/>
                          </a:rPr>
                          <m:t>2</m:t>
                        </m:r>
                      </m:sub>
                    </m:sSub>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2" name="テキスト ボックス 11">
                <a:extLst>
                  <a:ext uri="{FF2B5EF4-FFF2-40B4-BE49-F238E27FC236}">
                    <a16:creationId xmlns:a16="http://schemas.microsoft.com/office/drawing/2014/main" id="{226673A4-9DF7-42B8-99EF-E3CD1A095582}"/>
                  </a:ext>
                </a:extLst>
              </p:cNvPr>
              <p:cNvSpPr txBox="1">
                <a:spLocks noRot="1" noChangeAspect="1" noMove="1" noResize="1" noEditPoints="1" noAdjustHandles="1" noChangeArrowheads="1" noChangeShapeType="1" noTextEdit="1"/>
              </p:cNvSpPr>
              <p:nvPr/>
            </p:nvSpPr>
            <p:spPr>
              <a:xfrm>
                <a:off x="3462130" y="5555807"/>
                <a:ext cx="2931380" cy="461665"/>
              </a:xfrm>
              <a:prstGeom prst="rect">
                <a:avLst/>
              </a:prstGeom>
              <a:blipFill>
                <a:blip r:embed="rId6"/>
                <a:stretch>
                  <a:fillRect l="-3326" t="-7895" b="-315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7E428195-A582-4486-AB6E-DAC743B8DEED}"/>
                  </a:ext>
                </a:extLst>
              </p:cNvPr>
              <p:cNvSpPr txBox="1"/>
              <p:nvPr/>
            </p:nvSpPr>
            <p:spPr>
              <a:xfrm>
                <a:off x="3462130" y="6224447"/>
                <a:ext cx="6164636" cy="469231"/>
              </a:xfrm>
              <a:prstGeom prst="rect">
                <a:avLst/>
              </a:prstGeom>
              <a:noFill/>
            </p:spPr>
            <p:txBody>
              <a:bodyPr wrap="none" rtlCol="0">
                <a:spAutoFit/>
              </a:bodyPr>
              <a:lstStyle/>
              <a:p>
                <a14:m>
                  <m:oMath xmlns:m="http://schemas.openxmlformats.org/officeDocument/2006/math">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𝜆</m:t>
                        </m:r>
                      </m:e>
                      <m:sub>
                        <m:r>
                          <a:rPr kumimoji="1" lang="en-US" altLang="ja-JP" sz="2400" i="1">
                            <a:latin typeface="Cambria Math" panose="02040503050406030204" pitchFamily="18" charset="0"/>
                            <a:ea typeface="メイリオ" panose="020B0604030504040204" pitchFamily="50" charset="-128"/>
                          </a:rPr>
                          <m:t>1</m:t>
                        </m:r>
                      </m:sub>
                    </m:sSub>
                    <m:r>
                      <a:rPr kumimoji="1" lang="en-US" altLang="ja-JP" sz="2400" i="1">
                        <a:latin typeface="Cambria Math" panose="02040503050406030204" pitchFamily="18" charset="0"/>
                        <a:ea typeface="メイリオ" panose="020B0604030504040204" pitchFamily="50" charset="-128"/>
                      </a:rPr>
                      <m:t>&gt;</m:t>
                    </m:r>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𝜆</m:t>
                        </m:r>
                      </m:e>
                      <m:sub>
                        <m:r>
                          <a:rPr kumimoji="1" lang="en-US" altLang="ja-JP" sz="2400" i="1">
                            <a:latin typeface="Cambria Math" panose="02040503050406030204" pitchFamily="18" charset="0"/>
                            <a:ea typeface="メイリオ" panose="020B0604030504040204" pitchFamily="50" charset="-128"/>
                          </a:rPr>
                          <m:t>2</m:t>
                        </m:r>
                      </m:sub>
                    </m:sSub>
                    <m:r>
                      <a:rPr kumimoji="1" lang="en-US" altLang="ja-JP" sz="2400" i="1">
                        <a:latin typeface="Cambria Math" panose="02040503050406030204" pitchFamily="18" charset="0"/>
                        <a:ea typeface="メイリオ" panose="020B0604030504040204" pitchFamily="50" charset="-128"/>
                      </a:rPr>
                      <m:t> </m:t>
                    </m:r>
                    <m:r>
                      <a:rPr kumimoji="1" lang="ja-JP" altLang="en-US" sz="2400" i="1">
                        <a:latin typeface="Cambria Math" panose="02040503050406030204" pitchFamily="18" charset="0"/>
                        <a:ea typeface="メイリオ" panose="020B0604030504040204" pitchFamily="50" charset="-128"/>
                      </a:rPr>
                      <m:t>ならば</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𝑥</m:t>
                        </m:r>
                      </m:e>
                      <m:sub>
                        <m:r>
                          <a:rPr kumimoji="1" lang="en-US" altLang="ja-JP" sz="2400" i="1">
                            <a:latin typeface="Cambria Math" panose="02040503050406030204" pitchFamily="18" charset="0"/>
                            <a:ea typeface="メイリオ" panose="020B0604030504040204" pitchFamily="50" charset="-128"/>
                          </a:rPr>
                          <m:t>1</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𝑦</m:t>
                        </m:r>
                      </m:e>
                      <m:sub>
                        <m:r>
                          <a:rPr kumimoji="1" lang="en-US" altLang="ja-JP" sz="2400" i="1">
                            <a:latin typeface="Cambria Math" panose="02040503050406030204" pitchFamily="18" charset="0"/>
                            <a:ea typeface="メイリオ" panose="020B0604030504040204" pitchFamily="50" charset="-128"/>
                          </a:rPr>
                          <m:t>1</m:t>
                        </m:r>
                      </m:sub>
                    </m:sSub>
                    <m:r>
                      <a:rPr kumimoji="1" lang="en-US" altLang="ja-JP" sz="2400" i="1">
                        <a:latin typeface="Cambria Math" panose="02040503050406030204" pitchFamily="18" charset="0"/>
                        <a:ea typeface="メイリオ" panose="020B0604030504040204" pitchFamily="50" charset="-128"/>
                      </a:rPr>
                      <m:t>) </m:t>
                    </m:r>
                  </m:oMath>
                </a14:m>
                <a:r>
                  <a:rPr kumimoji="1" lang="ja-JP" altLang="en-US" sz="2400" dirty="0">
                    <a:latin typeface="メイリオ" panose="020B0604030504040204" pitchFamily="50" charset="-128"/>
                    <a:ea typeface="メイリオ" panose="020B0604030504040204" pitchFamily="50" charset="-128"/>
                  </a:rPr>
                  <a:t>が第</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主成分ベクトル</a:t>
                </a:r>
              </a:p>
            </p:txBody>
          </p:sp>
        </mc:Choice>
        <mc:Fallback xmlns="">
          <p:sp>
            <p:nvSpPr>
              <p:cNvPr id="13" name="テキスト ボックス 12">
                <a:extLst>
                  <a:ext uri="{FF2B5EF4-FFF2-40B4-BE49-F238E27FC236}">
                    <a16:creationId xmlns:a16="http://schemas.microsoft.com/office/drawing/2014/main" id="{7E428195-A582-4486-AB6E-DAC743B8DEED}"/>
                  </a:ext>
                </a:extLst>
              </p:cNvPr>
              <p:cNvSpPr txBox="1">
                <a:spLocks noRot="1" noChangeAspect="1" noMove="1" noResize="1" noEditPoints="1" noAdjustHandles="1" noChangeArrowheads="1" noChangeShapeType="1" noTextEdit="1"/>
              </p:cNvSpPr>
              <p:nvPr/>
            </p:nvSpPr>
            <p:spPr>
              <a:xfrm>
                <a:off x="3462130" y="6224447"/>
                <a:ext cx="6164636" cy="469231"/>
              </a:xfrm>
              <a:prstGeom prst="rect">
                <a:avLst/>
              </a:prstGeom>
              <a:blipFill>
                <a:blip r:embed="rId7"/>
                <a:stretch>
                  <a:fillRect l="-297" t="-6494" r="-495" b="-3116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749358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96C5088C-8859-4FCA-B9FB-9DE394D7FF5C}"/>
                  </a:ext>
                </a:extLst>
              </p:cNvPr>
              <p:cNvSpPr txBox="1"/>
              <p:nvPr/>
            </p:nvSpPr>
            <p:spPr>
              <a:xfrm>
                <a:off x="3590703" y="3492585"/>
                <a:ext cx="5610960" cy="830997"/>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a:t>
                </a:r>
                <a14:m>
                  <m:oMath xmlns:m="http://schemas.openxmlformats.org/officeDocument/2006/math">
                    <m:r>
                      <a:rPr kumimoji="1" lang="en-US" altLang="ja-JP" sz="2400" i="1">
                        <a:latin typeface="Cambria Math" panose="02040503050406030204" pitchFamily="18" charset="0"/>
                        <a:ea typeface="メイリオ" panose="020B0604030504040204" pitchFamily="50" charset="-128"/>
                      </a:rPr>
                      <m:t>𝑥</m:t>
                    </m:r>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𝑦</m:t>
                    </m:r>
                  </m:oMath>
                </a14:m>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固有ベクトル  </a:t>
                </a:r>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主成分ベクトル</a:t>
                </a:r>
                <a:endParaRPr kumimoji="1" lang="en-US" altLang="ja-JP" sz="2400" dirty="0">
                  <a:latin typeface="メイリオ" panose="020B0604030504040204" pitchFamily="50" charset="-128"/>
                  <a:ea typeface="メイリオ" panose="020B0604030504040204" pitchFamily="50" charset="-128"/>
                </a:endParaRPr>
              </a:p>
              <a:p>
                <a:pPr algn="l"/>
                <a14:m>
                  <m:oMath xmlns:m="http://schemas.openxmlformats.org/officeDocument/2006/math">
                    <m:r>
                      <a:rPr kumimoji="1" lang="ja-JP" altLang="en-US" sz="2400" i="1">
                        <a:latin typeface="Cambria Math" panose="02040503050406030204" pitchFamily="18" charset="0"/>
                        <a:ea typeface="メイリオ" panose="020B0604030504040204" pitchFamily="50" charset="-128"/>
                      </a:rPr>
                      <m:t>𝜆</m:t>
                    </m:r>
                  </m:oMath>
                </a14:m>
                <a:r>
                  <a:rPr kumimoji="1" lang="ja-JP" altLang="en-US" sz="2400" dirty="0">
                    <a:latin typeface="メイリオ" panose="020B0604030504040204" pitchFamily="50" charset="-128"/>
                    <a:ea typeface="メイリオ" panose="020B0604030504040204" pitchFamily="50" charset="-128"/>
                  </a:rPr>
                  <a:t>　 ：固有値 　　    </a:t>
                </a:r>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寄与率</a:t>
                </a:r>
              </a:p>
            </p:txBody>
          </p:sp>
        </mc:Choice>
        <mc:Fallback xmlns="">
          <p:sp>
            <p:nvSpPr>
              <p:cNvPr id="2" name="テキスト ボックス 1">
                <a:extLst>
                  <a:ext uri="{FF2B5EF4-FFF2-40B4-BE49-F238E27FC236}">
                    <a16:creationId xmlns:a16="http://schemas.microsoft.com/office/drawing/2014/main" id="{96C5088C-8859-4FCA-B9FB-9DE394D7FF5C}"/>
                  </a:ext>
                </a:extLst>
              </p:cNvPr>
              <p:cNvSpPr txBox="1">
                <a:spLocks noRot="1" noChangeAspect="1" noMove="1" noResize="1" noEditPoints="1" noAdjustHandles="1" noChangeArrowheads="1" noChangeShapeType="1" noTextEdit="1"/>
              </p:cNvSpPr>
              <p:nvPr/>
            </p:nvSpPr>
            <p:spPr>
              <a:xfrm>
                <a:off x="3590703" y="3492585"/>
                <a:ext cx="5610960" cy="830997"/>
              </a:xfrm>
              <a:prstGeom prst="rect">
                <a:avLst/>
              </a:prstGeom>
              <a:blipFill>
                <a:blip r:embed="rId2"/>
                <a:stretch>
                  <a:fillRect l="-1630" t="-4412" r="-761" b="-17647"/>
                </a:stretch>
              </a:blipFill>
            </p:spPr>
            <p:txBody>
              <a:bodyPr/>
              <a:lstStyle/>
              <a:p>
                <a:r>
                  <a:rPr lang="ja-JP" altLang="en-US">
                    <a:noFill/>
                  </a:rPr>
                  <a:t> </a:t>
                </a:r>
              </a:p>
            </p:txBody>
          </p:sp>
        </mc:Fallback>
      </mc:AlternateContent>
      <p:sp>
        <p:nvSpPr>
          <p:cNvPr id="3" name="テキスト ボックス 2">
            <a:extLst>
              <a:ext uri="{FF2B5EF4-FFF2-40B4-BE49-F238E27FC236}">
                <a16:creationId xmlns:a16="http://schemas.microsoft.com/office/drawing/2014/main" id="{6104D115-CB91-457C-87D4-4E6BF4E81CCE}"/>
              </a:ext>
            </a:extLst>
          </p:cNvPr>
          <p:cNvSpPr txBox="1"/>
          <p:nvPr/>
        </p:nvSpPr>
        <p:spPr>
          <a:xfrm>
            <a:off x="3644468" y="4401362"/>
            <a:ext cx="5503430"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N×N</a:t>
            </a:r>
            <a:r>
              <a:rPr kumimoji="1" lang="ja-JP" altLang="en-US" sz="2400" dirty="0">
                <a:latin typeface="メイリオ" panose="020B0604030504040204" pitchFamily="50" charset="-128"/>
                <a:ea typeface="メイリオ" panose="020B0604030504040204" pitchFamily="50" charset="-128"/>
              </a:rPr>
              <a:t>行列の固有値を大きい順に並べる</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0942C76E-AAB4-4A0D-AF0B-8CAEA91E8348}"/>
                  </a:ext>
                </a:extLst>
              </p:cNvPr>
              <p:cNvSpPr txBox="1"/>
              <p:nvPr/>
            </p:nvSpPr>
            <p:spPr>
              <a:xfrm>
                <a:off x="4165705" y="5064752"/>
                <a:ext cx="398378"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𝜆</m:t>
                          </m:r>
                        </m:e>
                        <m:sub>
                          <m:r>
                            <a:rPr kumimoji="1" lang="en-US" altLang="ja-JP" sz="2400" i="1">
                              <a:latin typeface="Cambria Math" panose="02040503050406030204" pitchFamily="18" charset="0"/>
                              <a:ea typeface="メイリオ" panose="020B0604030504040204" pitchFamily="50" charset="-128"/>
                            </a:rPr>
                            <m:t>1</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 name="テキスト ボックス 3">
                <a:extLst>
                  <a:ext uri="{FF2B5EF4-FFF2-40B4-BE49-F238E27FC236}">
                    <a16:creationId xmlns:a16="http://schemas.microsoft.com/office/drawing/2014/main" id="{0942C76E-AAB4-4A0D-AF0B-8CAEA91E8348}"/>
                  </a:ext>
                </a:extLst>
              </p:cNvPr>
              <p:cNvSpPr txBox="1">
                <a:spLocks noRot="1" noChangeAspect="1" noMove="1" noResize="1" noEditPoints="1" noAdjustHandles="1" noChangeArrowheads="1" noChangeShapeType="1" noTextEdit="1"/>
              </p:cNvSpPr>
              <p:nvPr/>
            </p:nvSpPr>
            <p:spPr>
              <a:xfrm>
                <a:off x="4165705" y="5064752"/>
                <a:ext cx="398378" cy="369332"/>
              </a:xfrm>
              <a:prstGeom prst="rect">
                <a:avLst/>
              </a:prstGeom>
              <a:blipFill>
                <a:blip r:embed="rId3"/>
                <a:stretch>
                  <a:fillRect l="-13636" r="-1515"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B8FAFA68-F92D-4BFB-A695-74711012BD14}"/>
                  </a:ext>
                </a:extLst>
              </p:cNvPr>
              <p:cNvSpPr txBox="1"/>
              <p:nvPr/>
            </p:nvSpPr>
            <p:spPr>
              <a:xfrm>
                <a:off x="5808967" y="5064752"/>
                <a:ext cx="405496"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𝜆</m:t>
                          </m:r>
                        </m:e>
                        <m:sub>
                          <m:r>
                            <a:rPr kumimoji="1" lang="en-US" altLang="ja-JP" sz="2400" i="1">
                              <a:latin typeface="Cambria Math" panose="02040503050406030204" pitchFamily="18" charset="0"/>
                              <a:ea typeface="メイリオ" panose="020B0604030504040204" pitchFamily="50" charset="-128"/>
                            </a:rPr>
                            <m:t>2</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5" name="テキスト ボックス 4">
                <a:extLst>
                  <a:ext uri="{FF2B5EF4-FFF2-40B4-BE49-F238E27FC236}">
                    <a16:creationId xmlns:a16="http://schemas.microsoft.com/office/drawing/2014/main" id="{B8FAFA68-F92D-4BFB-A695-74711012BD14}"/>
                  </a:ext>
                </a:extLst>
              </p:cNvPr>
              <p:cNvSpPr txBox="1">
                <a:spLocks noRot="1" noChangeAspect="1" noMove="1" noResize="1" noEditPoints="1" noAdjustHandles="1" noChangeArrowheads="1" noChangeShapeType="1" noTextEdit="1"/>
              </p:cNvSpPr>
              <p:nvPr/>
            </p:nvSpPr>
            <p:spPr>
              <a:xfrm>
                <a:off x="5808967" y="5064752"/>
                <a:ext cx="405496" cy="369332"/>
              </a:xfrm>
              <a:prstGeom prst="rect">
                <a:avLst/>
              </a:prstGeom>
              <a:blipFill>
                <a:blip r:embed="rId4"/>
                <a:stretch>
                  <a:fillRect l="-13636" r="-3030"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1786B62B-6C29-4B00-A7B1-8E50508D5CC7}"/>
                  </a:ext>
                </a:extLst>
              </p:cNvPr>
              <p:cNvSpPr txBox="1"/>
              <p:nvPr/>
            </p:nvSpPr>
            <p:spPr>
              <a:xfrm>
                <a:off x="8028190" y="5064752"/>
                <a:ext cx="450829"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𝜆</m:t>
                          </m:r>
                        </m:e>
                        <m:sub>
                          <m:r>
                            <a:rPr kumimoji="1" lang="en-US" altLang="ja-JP" sz="2400" i="1">
                              <a:latin typeface="Cambria Math" panose="02040503050406030204" pitchFamily="18" charset="0"/>
                              <a:ea typeface="メイリオ" panose="020B0604030504040204" pitchFamily="50" charset="-128"/>
                            </a:rPr>
                            <m:t>𝑁</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6" name="テキスト ボックス 5">
                <a:extLst>
                  <a:ext uri="{FF2B5EF4-FFF2-40B4-BE49-F238E27FC236}">
                    <a16:creationId xmlns:a16="http://schemas.microsoft.com/office/drawing/2014/main" id="{1786B62B-6C29-4B00-A7B1-8E50508D5CC7}"/>
                  </a:ext>
                </a:extLst>
              </p:cNvPr>
              <p:cNvSpPr txBox="1">
                <a:spLocks noRot="1" noChangeAspect="1" noMove="1" noResize="1" noEditPoints="1" noAdjustHandles="1" noChangeArrowheads="1" noChangeShapeType="1" noTextEdit="1"/>
              </p:cNvSpPr>
              <p:nvPr/>
            </p:nvSpPr>
            <p:spPr>
              <a:xfrm>
                <a:off x="8028190" y="5064752"/>
                <a:ext cx="450829" cy="369332"/>
              </a:xfrm>
              <a:prstGeom prst="rect">
                <a:avLst/>
              </a:prstGeom>
              <a:blipFill>
                <a:blip r:embed="rId5"/>
                <a:stretch>
                  <a:fillRect l="-12162" r="-1351" b="-10000"/>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BD5675A0-4337-4ACC-9064-429BD3E04D73}"/>
              </a:ext>
            </a:extLst>
          </p:cNvPr>
          <p:cNvSpPr txBox="1"/>
          <p:nvPr/>
        </p:nvSpPr>
        <p:spPr>
          <a:xfrm>
            <a:off x="5060212" y="5018586"/>
            <a:ext cx="43152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&gt;</a:t>
            </a:r>
            <a:endParaRPr kumimoji="1" lang="ja-JP" altLang="en-US" sz="2400" dirty="0">
              <a:latin typeface="メイリオ" panose="020B0604030504040204" pitchFamily="50" charset="-128"/>
              <a:ea typeface="メイリオ" panose="020B0604030504040204" pitchFamily="50" charset="-128"/>
            </a:endParaRPr>
          </a:p>
        </p:txBody>
      </p:sp>
      <p:sp>
        <p:nvSpPr>
          <p:cNvPr id="8" name="テキスト ボックス 7">
            <a:extLst>
              <a:ext uri="{FF2B5EF4-FFF2-40B4-BE49-F238E27FC236}">
                <a16:creationId xmlns:a16="http://schemas.microsoft.com/office/drawing/2014/main" id="{B877358A-39D3-4657-9B15-ABF71FA8F4DE}"/>
              </a:ext>
            </a:extLst>
          </p:cNvPr>
          <p:cNvSpPr txBox="1"/>
          <p:nvPr/>
        </p:nvSpPr>
        <p:spPr>
          <a:xfrm>
            <a:off x="7366137" y="5018586"/>
            <a:ext cx="43152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&gt;</a:t>
            </a:r>
            <a:endParaRPr kumimoji="1" lang="ja-JP" altLang="en-US" sz="2400" dirty="0">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73CA95AF-4A31-431D-966C-6840CCFF5FD3}"/>
              </a:ext>
            </a:extLst>
          </p:cNvPr>
          <p:cNvSpPr txBox="1"/>
          <p:nvPr/>
        </p:nvSpPr>
        <p:spPr>
          <a:xfrm>
            <a:off x="6558221" y="5018585"/>
            <a:ext cx="857927"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&gt; …</a:t>
            </a:r>
            <a:endParaRPr kumimoji="1" lang="ja-JP" altLang="en-US" sz="24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A350A0ED-25F7-44CE-A985-720067DABE1B}"/>
                  </a:ext>
                </a:extLst>
              </p:cNvPr>
              <p:cNvSpPr txBox="1"/>
              <p:nvPr/>
            </p:nvSpPr>
            <p:spPr>
              <a:xfrm>
                <a:off x="3830805" y="5589642"/>
                <a:ext cx="1068178"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𝑥</m:t>
                          </m:r>
                        </m:e>
                        <m:sub>
                          <m:r>
                            <a:rPr kumimoji="1" lang="en-US" altLang="ja-JP" sz="2400" i="1">
                              <a:latin typeface="Cambria Math" panose="02040503050406030204" pitchFamily="18" charset="0"/>
                              <a:ea typeface="メイリオ" panose="020B0604030504040204" pitchFamily="50" charset="-128"/>
                            </a:rPr>
                            <m:t>1</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𝑦</m:t>
                          </m:r>
                        </m:e>
                        <m:sub>
                          <m:r>
                            <a:rPr kumimoji="1" lang="en-US" altLang="ja-JP" sz="2400" i="1">
                              <a:latin typeface="Cambria Math" panose="02040503050406030204" pitchFamily="18" charset="0"/>
                              <a:ea typeface="メイリオ" panose="020B0604030504040204" pitchFamily="50" charset="-128"/>
                            </a:rPr>
                            <m:t>1</m:t>
                          </m:r>
                        </m:sub>
                      </m:sSub>
                      <m:r>
                        <a:rPr kumimoji="1" lang="en-US" altLang="ja-JP" sz="2400" i="1">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0" name="テキスト ボックス 9">
                <a:extLst>
                  <a:ext uri="{FF2B5EF4-FFF2-40B4-BE49-F238E27FC236}">
                    <a16:creationId xmlns:a16="http://schemas.microsoft.com/office/drawing/2014/main" id="{A350A0ED-25F7-44CE-A985-720067DABE1B}"/>
                  </a:ext>
                </a:extLst>
              </p:cNvPr>
              <p:cNvSpPr txBox="1">
                <a:spLocks noRot="1" noChangeAspect="1" noMove="1" noResize="1" noEditPoints="1" noAdjustHandles="1" noChangeArrowheads="1" noChangeShapeType="1" noTextEdit="1"/>
              </p:cNvSpPr>
              <p:nvPr/>
            </p:nvSpPr>
            <p:spPr>
              <a:xfrm>
                <a:off x="3830805" y="5589642"/>
                <a:ext cx="1068178" cy="369332"/>
              </a:xfrm>
              <a:prstGeom prst="rect">
                <a:avLst/>
              </a:prstGeom>
              <a:blipFill>
                <a:blip r:embed="rId6"/>
                <a:stretch>
                  <a:fillRect l="-7955" t="-4918" r="-7955" b="-278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38B75C06-FF08-4E33-94A3-6C72C554F591}"/>
                  </a:ext>
                </a:extLst>
              </p:cNvPr>
              <p:cNvSpPr txBox="1"/>
              <p:nvPr/>
            </p:nvSpPr>
            <p:spPr>
              <a:xfrm>
                <a:off x="5475446" y="5589642"/>
                <a:ext cx="1082411"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𝑥</m:t>
                          </m:r>
                        </m:e>
                        <m:sub>
                          <m:r>
                            <a:rPr kumimoji="1" lang="en-US" altLang="ja-JP" sz="2400" i="1">
                              <a:latin typeface="Cambria Math" panose="02040503050406030204" pitchFamily="18" charset="0"/>
                              <a:ea typeface="メイリオ" panose="020B0604030504040204" pitchFamily="50" charset="-128"/>
                            </a:rPr>
                            <m:t>2</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𝑦</m:t>
                          </m:r>
                        </m:e>
                        <m:sub>
                          <m:r>
                            <a:rPr kumimoji="1" lang="en-US" altLang="ja-JP" sz="2400" i="1">
                              <a:latin typeface="Cambria Math" panose="02040503050406030204" pitchFamily="18" charset="0"/>
                              <a:ea typeface="メイリオ" panose="020B0604030504040204" pitchFamily="50" charset="-128"/>
                            </a:rPr>
                            <m:t>2</m:t>
                          </m:r>
                        </m:sub>
                      </m:sSub>
                      <m:r>
                        <a:rPr kumimoji="1" lang="en-US" altLang="ja-JP" sz="2400" i="1">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1" name="テキスト ボックス 10">
                <a:extLst>
                  <a:ext uri="{FF2B5EF4-FFF2-40B4-BE49-F238E27FC236}">
                    <a16:creationId xmlns:a16="http://schemas.microsoft.com/office/drawing/2014/main" id="{38B75C06-FF08-4E33-94A3-6C72C554F591}"/>
                  </a:ext>
                </a:extLst>
              </p:cNvPr>
              <p:cNvSpPr txBox="1">
                <a:spLocks noRot="1" noChangeAspect="1" noMove="1" noResize="1" noEditPoints="1" noAdjustHandles="1" noChangeArrowheads="1" noChangeShapeType="1" noTextEdit="1"/>
              </p:cNvSpPr>
              <p:nvPr/>
            </p:nvSpPr>
            <p:spPr>
              <a:xfrm>
                <a:off x="5475446" y="5589642"/>
                <a:ext cx="1082411" cy="369332"/>
              </a:xfrm>
              <a:prstGeom prst="rect">
                <a:avLst/>
              </a:prstGeom>
              <a:blipFill>
                <a:blip r:embed="rId7"/>
                <a:stretch>
                  <a:fillRect l="-7865" t="-4918" r="-7865" b="-278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8E3DEFB1-98F3-4C5F-8374-F9923EFD5A5A}"/>
                  </a:ext>
                </a:extLst>
              </p:cNvPr>
              <p:cNvSpPr txBox="1"/>
              <p:nvPr/>
            </p:nvSpPr>
            <p:spPr>
              <a:xfrm>
                <a:off x="7679759" y="5583772"/>
                <a:ext cx="1173077"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𝑥</m:t>
                          </m:r>
                        </m:e>
                        <m:sub>
                          <m:r>
                            <a:rPr kumimoji="1" lang="en-US" altLang="ja-JP" sz="2400" i="1">
                              <a:latin typeface="Cambria Math" panose="02040503050406030204" pitchFamily="18" charset="0"/>
                              <a:ea typeface="メイリオ" panose="020B0604030504040204" pitchFamily="50" charset="-128"/>
                            </a:rPr>
                            <m:t>𝑁</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𝑦</m:t>
                          </m:r>
                        </m:e>
                        <m:sub>
                          <m:r>
                            <a:rPr kumimoji="1" lang="en-US" altLang="ja-JP" sz="2400" i="1">
                              <a:latin typeface="Cambria Math" panose="02040503050406030204" pitchFamily="18" charset="0"/>
                              <a:ea typeface="メイリオ" panose="020B0604030504040204" pitchFamily="50" charset="-128"/>
                            </a:rPr>
                            <m:t>𝑁</m:t>
                          </m:r>
                        </m:sub>
                      </m:sSub>
                      <m:r>
                        <a:rPr kumimoji="1" lang="en-US" altLang="ja-JP" sz="2400" i="1">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2" name="テキスト ボックス 11">
                <a:extLst>
                  <a:ext uri="{FF2B5EF4-FFF2-40B4-BE49-F238E27FC236}">
                    <a16:creationId xmlns:a16="http://schemas.microsoft.com/office/drawing/2014/main" id="{8E3DEFB1-98F3-4C5F-8374-F9923EFD5A5A}"/>
                  </a:ext>
                </a:extLst>
              </p:cNvPr>
              <p:cNvSpPr txBox="1">
                <a:spLocks noRot="1" noChangeAspect="1" noMove="1" noResize="1" noEditPoints="1" noAdjustHandles="1" noChangeArrowheads="1" noChangeShapeType="1" noTextEdit="1"/>
              </p:cNvSpPr>
              <p:nvPr/>
            </p:nvSpPr>
            <p:spPr>
              <a:xfrm>
                <a:off x="7679759" y="5583772"/>
                <a:ext cx="1173077" cy="369332"/>
              </a:xfrm>
              <a:prstGeom prst="rect">
                <a:avLst/>
              </a:prstGeom>
              <a:blipFill>
                <a:blip r:embed="rId8"/>
                <a:stretch>
                  <a:fillRect l="-7813" t="-4918" r="-7292" b="-27869"/>
                </a:stretch>
              </a:blipFill>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801CFDA1-25C5-4E45-9131-E497D610B513}"/>
              </a:ext>
            </a:extLst>
          </p:cNvPr>
          <p:cNvSpPr txBox="1"/>
          <p:nvPr/>
        </p:nvSpPr>
        <p:spPr>
          <a:xfrm>
            <a:off x="3739563" y="5993401"/>
            <a:ext cx="1250663" cy="646331"/>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第</a:t>
            </a:r>
            <a:r>
              <a:rPr kumimoji="1" lang="en-US" altLang="ja-JP" dirty="0">
                <a:latin typeface="メイリオ" panose="020B0604030504040204" pitchFamily="50" charset="-128"/>
                <a:ea typeface="メイリオ" panose="020B0604030504040204" pitchFamily="50" charset="-128"/>
              </a:rPr>
              <a:t>1</a:t>
            </a:r>
            <a:r>
              <a:rPr kumimoji="1" lang="ja-JP" altLang="en-US" dirty="0">
                <a:latin typeface="メイリオ" panose="020B0604030504040204" pitchFamily="50" charset="-128"/>
                <a:ea typeface="メイリオ" panose="020B0604030504040204" pitchFamily="50" charset="-128"/>
              </a:rPr>
              <a:t>主成分</a:t>
            </a:r>
            <a:endParaRPr kumimoji="1" lang="en-US" altLang="ja-JP" dirty="0">
              <a:latin typeface="メイリオ" panose="020B0604030504040204" pitchFamily="50" charset="-128"/>
              <a:ea typeface="メイリオ" panose="020B0604030504040204" pitchFamily="50" charset="-128"/>
            </a:endParaRPr>
          </a:p>
          <a:p>
            <a:pPr algn="l"/>
            <a:r>
              <a:rPr kumimoji="1" lang="ja-JP" altLang="en-US" dirty="0">
                <a:latin typeface="メイリオ" panose="020B0604030504040204" pitchFamily="50" charset="-128"/>
                <a:ea typeface="メイリオ" panose="020B0604030504040204" pitchFamily="50" charset="-128"/>
              </a:rPr>
              <a:t>ベクトル</a:t>
            </a:r>
          </a:p>
        </p:txBody>
      </p:sp>
      <p:sp>
        <p:nvSpPr>
          <p:cNvPr id="14" name="テキスト ボックス 13">
            <a:extLst>
              <a:ext uri="{FF2B5EF4-FFF2-40B4-BE49-F238E27FC236}">
                <a16:creationId xmlns:a16="http://schemas.microsoft.com/office/drawing/2014/main" id="{D5A33225-8D57-412A-AAD0-751A69BD851C}"/>
              </a:ext>
            </a:extLst>
          </p:cNvPr>
          <p:cNvSpPr txBox="1"/>
          <p:nvPr/>
        </p:nvSpPr>
        <p:spPr>
          <a:xfrm>
            <a:off x="5436536" y="5993400"/>
            <a:ext cx="1250663" cy="646331"/>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第</a:t>
            </a:r>
            <a:r>
              <a:rPr kumimoji="1" lang="en-US" altLang="ja-JP" dirty="0">
                <a:latin typeface="メイリオ" panose="020B0604030504040204" pitchFamily="50" charset="-128"/>
                <a:ea typeface="メイリオ" panose="020B0604030504040204" pitchFamily="50" charset="-128"/>
              </a:rPr>
              <a:t>2</a:t>
            </a:r>
            <a:r>
              <a:rPr kumimoji="1" lang="ja-JP" altLang="en-US" dirty="0">
                <a:latin typeface="メイリオ" panose="020B0604030504040204" pitchFamily="50" charset="-128"/>
                <a:ea typeface="メイリオ" panose="020B0604030504040204" pitchFamily="50" charset="-128"/>
              </a:rPr>
              <a:t>主成分</a:t>
            </a:r>
            <a:endParaRPr kumimoji="1" lang="en-US" altLang="ja-JP" dirty="0">
              <a:latin typeface="メイリオ" panose="020B0604030504040204" pitchFamily="50" charset="-128"/>
              <a:ea typeface="メイリオ" panose="020B0604030504040204" pitchFamily="50" charset="-128"/>
            </a:endParaRPr>
          </a:p>
          <a:p>
            <a:pPr algn="l"/>
            <a:r>
              <a:rPr kumimoji="1" lang="ja-JP" altLang="en-US" dirty="0">
                <a:latin typeface="メイリオ" panose="020B0604030504040204" pitchFamily="50" charset="-128"/>
                <a:ea typeface="メイリオ" panose="020B0604030504040204" pitchFamily="50" charset="-128"/>
              </a:rPr>
              <a:t>ベクトル</a:t>
            </a:r>
          </a:p>
        </p:txBody>
      </p:sp>
      <p:sp>
        <p:nvSpPr>
          <p:cNvPr id="15" name="テキスト ボックス 14">
            <a:extLst>
              <a:ext uri="{FF2B5EF4-FFF2-40B4-BE49-F238E27FC236}">
                <a16:creationId xmlns:a16="http://schemas.microsoft.com/office/drawing/2014/main" id="{14A70736-D15E-4FC1-B468-D06E8CF716D2}"/>
              </a:ext>
            </a:extLst>
          </p:cNvPr>
          <p:cNvSpPr txBox="1"/>
          <p:nvPr/>
        </p:nvSpPr>
        <p:spPr>
          <a:xfrm>
            <a:off x="7679759" y="5993400"/>
            <a:ext cx="1279517" cy="646331"/>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第</a:t>
            </a:r>
            <a:r>
              <a:rPr kumimoji="1" lang="en-US" altLang="ja-JP" dirty="0">
                <a:latin typeface="メイリオ" panose="020B0604030504040204" pitchFamily="50" charset="-128"/>
                <a:ea typeface="メイリオ" panose="020B0604030504040204" pitchFamily="50" charset="-128"/>
              </a:rPr>
              <a:t>N</a:t>
            </a:r>
            <a:r>
              <a:rPr kumimoji="1" lang="ja-JP" altLang="en-US" dirty="0">
                <a:latin typeface="メイリオ" panose="020B0604030504040204" pitchFamily="50" charset="-128"/>
                <a:ea typeface="メイリオ" panose="020B0604030504040204" pitchFamily="50" charset="-128"/>
              </a:rPr>
              <a:t>主成分</a:t>
            </a:r>
            <a:endParaRPr kumimoji="1" lang="en-US" altLang="ja-JP" dirty="0">
              <a:latin typeface="メイリオ" panose="020B0604030504040204" pitchFamily="50" charset="-128"/>
              <a:ea typeface="メイリオ" panose="020B0604030504040204" pitchFamily="50" charset="-128"/>
            </a:endParaRPr>
          </a:p>
          <a:p>
            <a:pPr algn="l"/>
            <a:r>
              <a:rPr kumimoji="1" lang="ja-JP" altLang="en-US" dirty="0">
                <a:latin typeface="メイリオ" panose="020B0604030504040204" pitchFamily="50" charset="-128"/>
                <a:ea typeface="メイリオ" panose="020B0604030504040204" pitchFamily="50" charset="-128"/>
              </a:rPr>
              <a:t>ベクトル</a:t>
            </a:r>
          </a:p>
        </p:txBody>
      </p:sp>
      <p:sp>
        <p:nvSpPr>
          <p:cNvPr id="16" name="テキスト ボックス 15">
            <a:extLst>
              <a:ext uri="{FF2B5EF4-FFF2-40B4-BE49-F238E27FC236}">
                <a16:creationId xmlns:a16="http://schemas.microsoft.com/office/drawing/2014/main" id="{8E96526E-4F3D-46B9-BD85-1F9A8FB42E5B}"/>
              </a:ext>
            </a:extLst>
          </p:cNvPr>
          <p:cNvSpPr txBox="1"/>
          <p:nvPr/>
        </p:nvSpPr>
        <p:spPr>
          <a:xfrm>
            <a:off x="5446189" y="218271"/>
            <a:ext cx="1107996" cy="461665"/>
          </a:xfrm>
          <a:prstGeom prst="rect">
            <a:avLst/>
          </a:prstGeom>
          <a:noFill/>
        </p:spPr>
        <p:txBody>
          <a:bodyPr wrap="none" rtlCol="0">
            <a:spAutoFit/>
          </a:bodyPr>
          <a:lstStyle/>
          <a:p>
            <a:pPr algn="l"/>
            <a:r>
              <a:rPr kumimoji="1" lang="ja-JP" altLang="en-US" sz="2400" b="1" dirty="0">
                <a:latin typeface="メイリオ" panose="020B0604030504040204" pitchFamily="50" charset="-128"/>
                <a:ea typeface="メイリオ" panose="020B0604030504040204" pitchFamily="50" charset="-128"/>
              </a:rPr>
              <a:t>まとめ</a:t>
            </a:r>
          </a:p>
        </p:txBody>
      </p:sp>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B5FB0804-D2A9-46EF-8C39-FF2954B598CD}"/>
                  </a:ext>
                </a:extLst>
              </p:cNvPr>
              <p:cNvSpPr txBox="1"/>
              <p:nvPr/>
            </p:nvSpPr>
            <p:spPr>
              <a:xfrm>
                <a:off x="4816747" y="1270451"/>
                <a:ext cx="1857432" cy="749629"/>
              </a:xfrm>
              <a:prstGeom prst="rect">
                <a:avLst/>
              </a:prstGeom>
              <a:noFill/>
            </p:spPr>
            <p:txBody>
              <a:bodyPr wrap="none" rtlCol="0">
                <a:spAutoFit/>
              </a:bodyPr>
              <a:lstStyle/>
              <a:p>
                <a:pPr algn="l"/>
                <a14:m>
                  <m:oMath xmlns:m="http://schemas.openxmlformats.org/officeDocument/2006/math">
                    <m:r>
                      <m:rPr>
                        <m:sty m:val="p"/>
                      </m:rPr>
                      <a:rPr kumimoji="1" lang="el-GR" altLang="ja-JP" sz="2400" i="1">
                        <a:latin typeface="Cambria Math" panose="02040503050406030204" pitchFamily="18" charset="0"/>
                        <a:ea typeface="Cambria Math" panose="02040503050406030204" pitchFamily="18" charset="0"/>
                      </a:rPr>
                      <m:t>Σ</m:t>
                    </m:r>
                  </m:oMath>
                </a14:m>
                <a:r>
                  <a:rPr kumimoji="1" lang="en-US" altLang="ja-JP" sz="2400" dirty="0">
                    <a:ea typeface="メイリオ" panose="020B0604030504040204" pitchFamily="50" charset="-128"/>
                  </a:rPr>
                  <a:t> </a:t>
                </a:r>
                <a14:m>
                  <m:oMath xmlns:m="http://schemas.openxmlformats.org/officeDocument/2006/math">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r>
                      <a:rPr kumimoji="1" lang="en-US" altLang="ja-JP" sz="2400" i="1">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𝜆</m:t>
                    </m:r>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31" name="テキスト ボックス 30">
                <a:extLst>
                  <a:ext uri="{FF2B5EF4-FFF2-40B4-BE49-F238E27FC236}">
                    <a16:creationId xmlns:a16="http://schemas.microsoft.com/office/drawing/2014/main" id="{B5FB0804-D2A9-46EF-8C39-FF2954B598CD}"/>
                  </a:ext>
                </a:extLst>
              </p:cNvPr>
              <p:cNvSpPr txBox="1">
                <a:spLocks noRot="1" noChangeAspect="1" noMove="1" noResize="1" noEditPoints="1" noAdjustHandles="1" noChangeArrowheads="1" noChangeShapeType="1" noTextEdit="1"/>
              </p:cNvSpPr>
              <p:nvPr/>
            </p:nvSpPr>
            <p:spPr>
              <a:xfrm>
                <a:off x="4816747" y="1270451"/>
                <a:ext cx="1857432" cy="749629"/>
              </a:xfrm>
              <a:prstGeom prst="rect">
                <a:avLst/>
              </a:prstGeom>
              <a:blipFill>
                <a:blip r:embed="rId9"/>
                <a:stretch>
                  <a:fillRect/>
                </a:stretch>
              </a:blipFill>
            </p:spPr>
            <p:txBody>
              <a:bodyPr/>
              <a:lstStyle/>
              <a:p>
                <a:r>
                  <a:rPr lang="ja-JP" altLang="en-US">
                    <a:noFill/>
                  </a:rPr>
                  <a:t> </a:t>
                </a:r>
              </a:p>
            </p:txBody>
          </p:sp>
        </mc:Fallback>
      </mc:AlternateContent>
      <p:sp>
        <p:nvSpPr>
          <p:cNvPr id="32" name="テキスト ボックス 31">
            <a:extLst>
              <a:ext uri="{FF2B5EF4-FFF2-40B4-BE49-F238E27FC236}">
                <a16:creationId xmlns:a16="http://schemas.microsoft.com/office/drawing/2014/main" id="{EC32381C-076E-4226-A669-B06DFEAE8E68}"/>
              </a:ext>
            </a:extLst>
          </p:cNvPr>
          <p:cNvSpPr txBox="1"/>
          <p:nvPr/>
        </p:nvSpPr>
        <p:spPr>
          <a:xfrm>
            <a:off x="6199551" y="724653"/>
            <a:ext cx="1569660"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固有ベクトル</a:t>
            </a:r>
          </a:p>
        </p:txBody>
      </p:sp>
      <p:sp>
        <p:nvSpPr>
          <p:cNvPr id="33" name="テキスト ボックス 32">
            <a:extLst>
              <a:ext uri="{FF2B5EF4-FFF2-40B4-BE49-F238E27FC236}">
                <a16:creationId xmlns:a16="http://schemas.microsoft.com/office/drawing/2014/main" id="{F2AFEB3B-F383-4F48-A903-5B243365E039}"/>
              </a:ext>
            </a:extLst>
          </p:cNvPr>
          <p:cNvSpPr txBox="1"/>
          <p:nvPr/>
        </p:nvSpPr>
        <p:spPr>
          <a:xfrm>
            <a:off x="5357033" y="731696"/>
            <a:ext cx="877163"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固有値</a:t>
            </a:r>
          </a:p>
        </p:txBody>
      </p:sp>
      <p:sp>
        <p:nvSpPr>
          <p:cNvPr id="34" name="テキスト ボックス 33">
            <a:extLst>
              <a:ext uri="{FF2B5EF4-FFF2-40B4-BE49-F238E27FC236}">
                <a16:creationId xmlns:a16="http://schemas.microsoft.com/office/drawing/2014/main" id="{F15823EA-01D5-4AD5-96C2-6F1D23AFCD2D}"/>
              </a:ext>
            </a:extLst>
          </p:cNvPr>
          <p:cNvSpPr txBox="1"/>
          <p:nvPr/>
        </p:nvSpPr>
        <p:spPr>
          <a:xfrm>
            <a:off x="6226919" y="2221805"/>
            <a:ext cx="1800493"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主成分ベクトル</a:t>
            </a:r>
          </a:p>
        </p:txBody>
      </p:sp>
      <p:sp>
        <p:nvSpPr>
          <p:cNvPr id="35" name="テキスト ボックス 34">
            <a:extLst>
              <a:ext uri="{FF2B5EF4-FFF2-40B4-BE49-F238E27FC236}">
                <a16:creationId xmlns:a16="http://schemas.microsoft.com/office/drawing/2014/main" id="{F32FCB28-B20D-4C68-BE8A-634A706B81D3}"/>
              </a:ext>
            </a:extLst>
          </p:cNvPr>
          <p:cNvSpPr txBox="1"/>
          <p:nvPr/>
        </p:nvSpPr>
        <p:spPr>
          <a:xfrm>
            <a:off x="5426606" y="2225193"/>
            <a:ext cx="877163"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寄与率</a:t>
            </a:r>
          </a:p>
        </p:txBody>
      </p:sp>
      <p:cxnSp>
        <p:nvCxnSpPr>
          <p:cNvPr id="41" name="直線矢印コネクタ 40">
            <a:extLst>
              <a:ext uri="{FF2B5EF4-FFF2-40B4-BE49-F238E27FC236}">
                <a16:creationId xmlns:a16="http://schemas.microsoft.com/office/drawing/2014/main" id="{1354DD99-5E2C-4F0E-A56C-3DB1CCF4A48B}"/>
              </a:ext>
            </a:extLst>
          </p:cNvPr>
          <p:cNvCxnSpPr/>
          <p:nvPr/>
        </p:nvCxnSpPr>
        <p:spPr>
          <a:xfrm flipV="1">
            <a:off x="6420946" y="1982271"/>
            <a:ext cx="0" cy="239534"/>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385EF4FA-7B74-4004-9DE7-66E94E5610AB}"/>
              </a:ext>
            </a:extLst>
          </p:cNvPr>
          <p:cNvCxnSpPr>
            <a:cxnSpLocks/>
          </p:cNvCxnSpPr>
          <p:nvPr/>
        </p:nvCxnSpPr>
        <p:spPr>
          <a:xfrm flipV="1">
            <a:off x="6006812" y="1848679"/>
            <a:ext cx="0" cy="366503"/>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F78AB39E-542B-4869-BDF0-6012DF376690}"/>
              </a:ext>
            </a:extLst>
          </p:cNvPr>
          <p:cNvCxnSpPr>
            <a:cxnSpLocks/>
          </p:cNvCxnSpPr>
          <p:nvPr/>
        </p:nvCxnSpPr>
        <p:spPr>
          <a:xfrm>
            <a:off x="6364626" y="1061242"/>
            <a:ext cx="0" cy="239534"/>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20466833-0F9A-4761-8CC6-DD3F858216AE}"/>
              </a:ext>
            </a:extLst>
          </p:cNvPr>
          <p:cNvCxnSpPr>
            <a:cxnSpLocks/>
          </p:cNvCxnSpPr>
          <p:nvPr/>
        </p:nvCxnSpPr>
        <p:spPr>
          <a:xfrm>
            <a:off x="6000187" y="1066796"/>
            <a:ext cx="0" cy="366503"/>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46" name="テキスト ボックス 45">
            <a:extLst>
              <a:ext uri="{FF2B5EF4-FFF2-40B4-BE49-F238E27FC236}">
                <a16:creationId xmlns:a16="http://schemas.microsoft.com/office/drawing/2014/main" id="{10E9A386-36C1-45CD-A91E-D12AEED3C63C}"/>
              </a:ext>
            </a:extLst>
          </p:cNvPr>
          <p:cNvSpPr txBox="1"/>
          <p:nvPr/>
        </p:nvSpPr>
        <p:spPr>
          <a:xfrm>
            <a:off x="3656192" y="2682134"/>
            <a:ext cx="541686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固有方程式は次元圧縮を意味している</a:t>
            </a:r>
          </a:p>
        </p:txBody>
      </p:sp>
    </p:spTree>
    <p:extLst>
      <p:ext uri="{BB962C8B-B14F-4D97-AF65-F5344CB8AC3E}">
        <p14:creationId xmlns:p14="http://schemas.microsoft.com/office/powerpoint/2010/main" val="2062830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96E6128E-17CD-4CF4-2E10-AB22E7EEB174}"/>
              </a:ext>
            </a:extLst>
          </p:cNvPr>
          <p:cNvPicPr>
            <a:picLocks noChangeAspect="1"/>
          </p:cNvPicPr>
          <p:nvPr/>
        </p:nvPicPr>
        <p:blipFill>
          <a:blip r:embed="rId2"/>
          <a:stretch>
            <a:fillRect/>
          </a:stretch>
        </p:blipFill>
        <p:spPr>
          <a:xfrm>
            <a:off x="3552786" y="2499666"/>
            <a:ext cx="8334413" cy="4251181"/>
          </a:xfrm>
          <a:prstGeom prst="rect">
            <a:avLst/>
          </a:prstGeom>
        </p:spPr>
      </p:pic>
      <p:sp>
        <p:nvSpPr>
          <p:cNvPr id="3" name="テキスト ボックス 2">
            <a:extLst>
              <a:ext uri="{FF2B5EF4-FFF2-40B4-BE49-F238E27FC236}">
                <a16:creationId xmlns:a16="http://schemas.microsoft.com/office/drawing/2014/main" id="{800EBDCF-2922-1F2D-3872-F49945E403DF}"/>
              </a:ext>
            </a:extLst>
          </p:cNvPr>
          <p:cNvSpPr txBox="1"/>
          <p:nvPr/>
        </p:nvSpPr>
        <p:spPr>
          <a:xfrm>
            <a:off x="495540" y="842179"/>
            <a:ext cx="11391660" cy="1569660"/>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約</a:t>
            </a:r>
            <a:r>
              <a:rPr kumimoji="1" lang="en-US" altLang="ja-JP" sz="2400" dirty="0">
                <a:latin typeface="メイリオ" panose="020B0604030504040204" pitchFamily="50" charset="-128"/>
                <a:ea typeface="メイリオ" panose="020B0604030504040204" pitchFamily="50" charset="-128"/>
              </a:rPr>
              <a:t>2000</a:t>
            </a:r>
            <a:r>
              <a:rPr kumimoji="1" lang="ja-JP" altLang="en-US" sz="2400" dirty="0">
                <a:latin typeface="メイリオ" panose="020B0604030504040204" pitchFamily="50" charset="-128"/>
                <a:ea typeface="メイリオ" panose="020B0604030504040204" pitchFamily="50" charset="-128"/>
              </a:rPr>
              <a:t>次元の特徴量（語彙）データを</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次元平面上でラベル（シュー</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プリン</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杏仁豆腐）毎にできるだけ空間分離できるようにプロットしている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約</a:t>
            </a:r>
            <a:r>
              <a:rPr kumimoji="1" lang="en-US" altLang="ja-JP" sz="2400" dirty="0">
                <a:latin typeface="メイリオ" panose="020B0604030504040204" pitchFamily="50" charset="-128"/>
                <a:ea typeface="メイリオ" panose="020B0604030504040204" pitchFamily="50" charset="-128"/>
              </a:rPr>
              <a:t>2000</a:t>
            </a:r>
            <a:r>
              <a:rPr kumimoji="1" lang="ja-JP" altLang="en-US" sz="2400" dirty="0">
                <a:latin typeface="メイリオ" panose="020B0604030504040204" pitchFamily="50" charset="-128"/>
                <a:ea typeface="メイリオ" panose="020B0604030504040204" pitchFamily="50" charset="-128"/>
              </a:rPr>
              <a:t>次元の特徴量から</a:t>
            </a:r>
            <a:r>
              <a:rPr kumimoji="1" lang="en-US" altLang="ja-JP" sz="2400" dirty="0">
                <a:latin typeface="メイリオ" panose="020B0604030504040204" pitchFamily="50" charset="-128"/>
                <a:ea typeface="メイリオ" panose="020B0604030504040204" pitchFamily="50" charset="-128"/>
              </a:rPr>
              <a:t>3</a:t>
            </a:r>
            <a:r>
              <a:rPr kumimoji="1" lang="ja-JP" altLang="en-US" sz="2400" dirty="0">
                <a:latin typeface="メイリオ" panose="020B0604030504040204" pitchFamily="50" charset="-128"/>
                <a:ea typeface="メイリオ" panose="020B0604030504040204" pitchFamily="50" charset="-128"/>
              </a:rPr>
              <a:t>つのラベルを強く特徴づける特徴量トップ</a:t>
            </a:r>
            <a:r>
              <a:rPr kumimoji="1" lang="en-US" altLang="ja-JP" sz="2400" dirty="0">
                <a:latin typeface="メイリオ" panose="020B0604030504040204" pitchFamily="50" charset="-128"/>
                <a:ea typeface="メイリオ" panose="020B0604030504040204" pitchFamily="50" charset="-128"/>
              </a:rPr>
              <a:t>20</a:t>
            </a:r>
            <a:r>
              <a:rPr kumimoji="1" lang="ja-JP" altLang="en-US" sz="2400" dirty="0">
                <a:latin typeface="メイリオ" panose="020B0604030504040204" pitchFamily="50" charset="-128"/>
                <a:ea typeface="メイリオ" panose="020B0604030504040204" pitchFamily="50" charset="-128"/>
              </a:rPr>
              <a:t>を表示（ベクトルが長いほど重要特徴）</a:t>
            </a:r>
            <a:endParaRPr kumimoji="1" lang="en-US" altLang="ja-JP" sz="24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A155BE34-F659-7F90-3691-FCA66E0B3D93}"/>
              </a:ext>
            </a:extLst>
          </p:cNvPr>
          <p:cNvSpPr txBox="1"/>
          <p:nvPr/>
        </p:nvSpPr>
        <p:spPr>
          <a:xfrm>
            <a:off x="495540" y="3054612"/>
            <a:ext cx="6173485" cy="523220"/>
          </a:xfrm>
          <a:prstGeom prst="rect">
            <a:avLst/>
          </a:prstGeom>
          <a:noFill/>
        </p:spPr>
        <p:txBody>
          <a:bodyPr wrap="none" rtlCol="0">
            <a:spAutoFit/>
          </a:bodyPr>
          <a:lstStyle/>
          <a:p>
            <a:pPr algn="l"/>
            <a:r>
              <a:rPr kumimoji="1" lang="ja-JP" altLang="en-US" sz="2800" b="1">
                <a:latin typeface="メイリオ" panose="020B0604030504040204" pitchFamily="50" charset="-128"/>
                <a:ea typeface="メイリオ" panose="020B0604030504040204" pitchFamily="50" charset="-128"/>
              </a:rPr>
              <a:t>データの特徴</a:t>
            </a:r>
            <a:r>
              <a:rPr kumimoji="1" lang="ja-JP" altLang="en-US" sz="2800" b="1" dirty="0">
                <a:latin typeface="メイリオ" panose="020B0604030504040204" pitchFamily="50" charset="-128"/>
                <a:ea typeface="メイリオ" panose="020B0604030504040204" pitchFamily="50" charset="-128"/>
              </a:rPr>
              <a:t>を</a:t>
            </a:r>
            <a:r>
              <a:rPr kumimoji="1" lang="en-US" altLang="ja-JP" sz="2800" b="1" dirty="0">
                <a:latin typeface="メイリオ" panose="020B0604030504040204" pitchFamily="50" charset="-128"/>
                <a:ea typeface="メイリオ" panose="020B0604030504040204" pitchFamily="50" charset="-128"/>
              </a:rPr>
              <a:t>2</a:t>
            </a:r>
            <a:r>
              <a:rPr kumimoji="1" lang="ja-JP" altLang="en-US" sz="2800" b="1" dirty="0">
                <a:latin typeface="メイリオ" panose="020B0604030504040204" pitchFamily="50" charset="-128"/>
                <a:ea typeface="メイリオ" panose="020B0604030504040204" pitchFamily="50" charset="-128"/>
              </a:rPr>
              <a:t>次元に要約している</a:t>
            </a:r>
          </a:p>
        </p:txBody>
      </p:sp>
      <p:sp>
        <p:nvSpPr>
          <p:cNvPr id="6" name="テキスト ボックス 5">
            <a:extLst>
              <a:ext uri="{FF2B5EF4-FFF2-40B4-BE49-F238E27FC236}">
                <a16:creationId xmlns:a16="http://schemas.microsoft.com/office/drawing/2014/main" id="{459F4409-C2F5-7BFF-0A03-F735DFB038FD}"/>
              </a:ext>
            </a:extLst>
          </p:cNvPr>
          <p:cNvSpPr txBox="1"/>
          <p:nvPr/>
        </p:nvSpPr>
        <p:spPr>
          <a:xfrm>
            <a:off x="495540" y="323614"/>
            <a:ext cx="3057247"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詳細に見ると。</a:t>
            </a:r>
          </a:p>
        </p:txBody>
      </p:sp>
      <p:sp>
        <p:nvSpPr>
          <p:cNvPr id="7" name="矢印: 下 6">
            <a:extLst>
              <a:ext uri="{FF2B5EF4-FFF2-40B4-BE49-F238E27FC236}">
                <a16:creationId xmlns:a16="http://schemas.microsoft.com/office/drawing/2014/main" id="{1906C5A0-CD77-DD0C-90F4-2CAF4632ADAD}"/>
              </a:ext>
            </a:extLst>
          </p:cNvPr>
          <p:cNvSpPr/>
          <p:nvPr/>
        </p:nvSpPr>
        <p:spPr>
          <a:xfrm>
            <a:off x="2267339" y="2457597"/>
            <a:ext cx="1063689" cy="47280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C47C0978-0A03-1176-623A-0AB4716ABF78}"/>
              </a:ext>
            </a:extLst>
          </p:cNvPr>
          <p:cNvSpPr txBox="1"/>
          <p:nvPr/>
        </p:nvSpPr>
        <p:spPr>
          <a:xfrm>
            <a:off x="495540" y="3536681"/>
            <a:ext cx="4801314"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次元削減（次元圧縮）と呼ばれる</a:t>
            </a:r>
          </a:p>
        </p:txBody>
      </p:sp>
    </p:spTree>
    <p:extLst>
      <p:ext uri="{BB962C8B-B14F-4D97-AF65-F5344CB8AC3E}">
        <p14:creationId xmlns:p14="http://schemas.microsoft.com/office/powerpoint/2010/main" val="2982352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C1F9E7BB-4D03-8523-C0A2-A4E1AAD7D1B2}"/>
              </a:ext>
            </a:extLst>
          </p:cNvPr>
          <p:cNvSpPr txBox="1"/>
          <p:nvPr/>
        </p:nvSpPr>
        <p:spPr>
          <a:xfrm>
            <a:off x="414875" y="69202"/>
            <a:ext cx="2236510"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主成分分析</a:t>
            </a:r>
          </a:p>
        </p:txBody>
      </p:sp>
      <p:sp>
        <p:nvSpPr>
          <p:cNvPr id="4" name="テキスト ボックス 3">
            <a:extLst>
              <a:ext uri="{FF2B5EF4-FFF2-40B4-BE49-F238E27FC236}">
                <a16:creationId xmlns:a16="http://schemas.microsoft.com/office/drawing/2014/main" id="{52CE1AAE-E197-7504-BEAB-386F485A481C}"/>
              </a:ext>
            </a:extLst>
          </p:cNvPr>
          <p:cNvSpPr txBox="1"/>
          <p:nvPr/>
        </p:nvSpPr>
        <p:spPr>
          <a:xfrm>
            <a:off x="405047" y="580196"/>
            <a:ext cx="10711543"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多次元空間に広がるデータを、その</a:t>
            </a:r>
            <a:r>
              <a:rPr kumimoji="1" lang="ja-JP" altLang="en-US" sz="2400" b="1" dirty="0">
                <a:latin typeface="メイリオ" panose="020B0604030504040204" pitchFamily="50" charset="-128"/>
                <a:ea typeface="メイリオ" panose="020B0604030504040204" pitchFamily="50" charset="-128"/>
              </a:rPr>
              <a:t>特徴をできるだけ維持しながら</a:t>
            </a:r>
            <a:r>
              <a:rPr kumimoji="1" lang="ja-JP" altLang="en-US" sz="2400" dirty="0">
                <a:latin typeface="メイリオ" panose="020B0604030504040204" pitchFamily="50" charset="-128"/>
                <a:ea typeface="メイリオ" panose="020B0604030504040204" pitchFamily="50" charset="-128"/>
              </a:rPr>
              <a:t>低次元（</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次元 </a:t>
            </a:r>
            <a:r>
              <a:rPr kumimoji="1" lang="en-US" altLang="ja-JP" sz="2400" dirty="0">
                <a:latin typeface="メイリオ" panose="020B0604030504040204" pitchFamily="50" charset="-128"/>
                <a:ea typeface="メイリオ" panose="020B0604030504040204" pitchFamily="50" charset="-128"/>
              </a:rPr>
              <a:t>etc.</a:t>
            </a:r>
            <a:r>
              <a:rPr kumimoji="1" lang="ja-JP" altLang="en-US" sz="2400" dirty="0">
                <a:latin typeface="メイリオ" panose="020B0604030504040204" pitchFamily="50" charset="-128"/>
                <a:ea typeface="メイリオ" panose="020B0604030504040204" pitchFamily="50" charset="-128"/>
              </a:rPr>
              <a:t>）に次元削減する方法のひとつ</a:t>
            </a:r>
          </a:p>
        </p:txBody>
      </p:sp>
      <p:cxnSp>
        <p:nvCxnSpPr>
          <p:cNvPr id="24" name="直線コネクタ 23">
            <a:extLst>
              <a:ext uri="{FF2B5EF4-FFF2-40B4-BE49-F238E27FC236}">
                <a16:creationId xmlns:a16="http://schemas.microsoft.com/office/drawing/2014/main" id="{2DF987E4-2C21-E6B6-84C8-3792CE46D866}"/>
              </a:ext>
            </a:extLst>
          </p:cNvPr>
          <p:cNvCxnSpPr>
            <a:cxnSpLocks/>
          </p:cNvCxnSpPr>
          <p:nvPr/>
        </p:nvCxnSpPr>
        <p:spPr>
          <a:xfrm>
            <a:off x="2627831" y="3402061"/>
            <a:ext cx="0" cy="19649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4EDE2F98-8C50-3368-BF91-BD5E3CF51CF7}"/>
              </a:ext>
            </a:extLst>
          </p:cNvPr>
          <p:cNvCxnSpPr>
            <a:cxnSpLocks/>
          </p:cNvCxnSpPr>
          <p:nvPr/>
        </p:nvCxnSpPr>
        <p:spPr>
          <a:xfrm flipH="1">
            <a:off x="600778" y="5367000"/>
            <a:ext cx="2027055" cy="12561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60B41222-BA6F-4E8B-A779-4DC3027487DD}"/>
              </a:ext>
            </a:extLst>
          </p:cNvPr>
          <p:cNvCxnSpPr>
            <a:cxnSpLocks/>
          </p:cNvCxnSpPr>
          <p:nvPr/>
        </p:nvCxnSpPr>
        <p:spPr>
          <a:xfrm>
            <a:off x="2642721" y="5397393"/>
            <a:ext cx="2246389" cy="10081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0866CE03-669D-33C3-D308-22F1879A7F2B}"/>
              </a:ext>
            </a:extLst>
          </p:cNvPr>
          <p:cNvSpPr txBox="1"/>
          <p:nvPr/>
        </p:nvSpPr>
        <p:spPr>
          <a:xfrm>
            <a:off x="306357" y="6488674"/>
            <a:ext cx="1538883"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生クリーム</a:t>
            </a:r>
          </a:p>
        </p:txBody>
      </p:sp>
      <p:sp>
        <p:nvSpPr>
          <p:cNvPr id="28" name="テキスト ボックス 27">
            <a:extLst>
              <a:ext uri="{FF2B5EF4-FFF2-40B4-BE49-F238E27FC236}">
                <a16:creationId xmlns:a16="http://schemas.microsoft.com/office/drawing/2014/main" id="{B8BB1C1B-6C3B-D8C0-6FED-374F3D3574DF}"/>
              </a:ext>
            </a:extLst>
          </p:cNvPr>
          <p:cNvSpPr txBox="1"/>
          <p:nvPr/>
        </p:nvSpPr>
        <p:spPr>
          <a:xfrm>
            <a:off x="4248309" y="6470487"/>
            <a:ext cx="1538883"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カスタード</a:t>
            </a:r>
          </a:p>
        </p:txBody>
      </p:sp>
      <p:sp>
        <p:nvSpPr>
          <p:cNvPr id="29" name="テキスト ボックス 28">
            <a:extLst>
              <a:ext uri="{FF2B5EF4-FFF2-40B4-BE49-F238E27FC236}">
                <a16:creationId xmlns:a16="http://schemas.microsoft.com/office/drawing/2014/main" id="{74137601-31C5-C5CF-EFDC-9D38E65321D7}"/>
              </a:ext>
            </a:extLst>
          </p:cNvPr>
          <p:cNvSpPr txBox="1"/>
          <p:nvPr/>
        </p:nvSpPr>
        <p:spPr>
          <a:xfrm>
            <a:off x="2582380" y="3169568"/>
            <a:ext cx="1231106"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カラメル</a:t>
            </a:r>
          </a:p>
        </p:txBody>
      </p:sp>
      <p:sp>
        <p:nvSpPr>
          <p:cNvPr id="30" name="テキスト ボックス 29">
            <a:extLst>
              <a:ext uri="{FF2B5EF4-FFF2-40B4-BE49-F238E27FC236}">
                <a16:creationId xmlns:a16="http://schemas.microsoft.com/office/drawing/2014/main" id="{1B582BED-49F6-521B-FE5E-962F05EED58D}"/>
              </a:ext>
            </a:extLst>
          </p:cNvPr>
          <p:cNvSpPr txBox="1"/>
          <p:nvPr/>
        </p:nvSpPr>
        <p:spPr>
          <a:xfrm rot="8193147">
            <a:off x="2902287" y="5230891"/>
            <a:ext cx="364202" cy="307777"/>
          </a:xfrm>
          <a:prstGeom prst="rect">
            <a:avLst/>
          </a:prstGeom>
          <a:noFill/>
        </p:spPr>
        <p:txBody>
          <a:bodyPr wrap="non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1" name="テキスト ボックス 30">
            <a:extLst>
              <a:ext uri="{FF2B5EF4-FFF2-40B4-BE49-F238E27FC236}">
                <a16:creationId xmlns:a16="http://schemas.microsoft.com/office/drawing/2014/main" id="{8C94FEF7-8DEF-EA73-335F-B1CD7255B679}"/>
              </a:ext>
            </a:extLst>
          </p:cNvPr>
          <p:cNvSpPr txBox="1"/>
          <p:nvPr/>
        </p:nvSpPr>
        <p:spPr>
          <a:xfrm rot="8193147">
            <a:off x="3564730" y="4670836"/>
            <a:ext cx="669466"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2" name="テキスト ボックス 31">
            <a:extLst>
              <a:ext uri="{FF2B5EF4-FFF2-40B4-BE49-F238E27FC236}">
                <a16:creationId xmlns:a16="http://schemas.microsoft.com/office/drawing/2014/main" id="{0937C8A6-2C20-5D5F-45C5-A3B275FFA58A}"/>
              </a:ext>
            </a:extLst>
          </p:cNvPr>
          <p:cNvSpPr txBox="1"/>
          <p:nvPr/>
        </p:nvSpPr>
        <p:spPr>
          <a:xfrm rot="8193147">
            <a:off x="1901891" y="4166112"/>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3" name="テキスト ボックス 32">
            <a:extLst>
              <a:ext uri="{FF2B5EF4-FFF2-40B4-BE49-F238E27FC236}">
                <a16:creationId xmlns:a16="http://schemas.microsoft.com/office/drawing/2014/main" id="{39217B59-A6CD-5975-CF82-194130E23C99}"/>
              </a:ext>
            </a:extLst>
          </p:cNvPr>
          <p:cNvSpPr txBox="1"/>
          <p:nvPr/>
        </p:nvSpPr>
        <p:spPr>
          <a:xfrm rot="8193147">
            <a:off x="3328221" y="5035221"/>
            <a:ext cx="500673"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4" name="テキスト ボックス 33">
            <a:extLst>
              <a:ext uri="{FF2B5EF4-FFF2-40B4-BE49-F238E27FC236}">
                <a16:creationId xmlns:a16="http://schemas.microsoft.com/office/drawing/2014/main" id="{42A0A706-2AD5-B3A3-87EB-39D6B79F4E51}"/>
              </a:ext>
            </a:extLst>
          </p:cNvPr>
          <p:cNvSpPr txBox="1"/>
          <p:nvPr/>
        </p:nvSpPr>
        <p:spPr>
          <a:xfrm rot="8193147">
            <a:off x="3247599" y="5529944"/>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5" name="テキスト ボックス 34">
            <a:extLst>
              <a:ext uri="{FF2B5EF4-FFF2-40B4-BE49-F238E27FC236}">
                <a16:creationId xmlns:a16="http://schemas.microsoft.com/office/drawing/2014/main" id="{414F21F3-79A5-08E1-CBA2-CFAC226B6EF4}"/>
              </a:ext>
            </a:extLst>
          </p:cNvPr>
          <p:cNvSpPr txBox="1"/>
          <p:nvPr/>
        </p:nvSpPr>
        <p:spPr>
          <a:xfrm rot="8193147">
            <a:off x="2616545" y="4205073"/>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6" name="テキスト ボックス 35">
            <a:extLst>
              <a:ext uri="{FF2B5EF4-FFF2-40B4-BE49-F238E27FC236}">
                <a16:creationId xmlns:a16="http://schemas.microsoft.com/office/drawing/2014/main" id="{9E810C5C-D582-F8E8-F3EB-B41621D79C41}"/>
              </a:ext>
            </a:extLst>
          </p:cNvPr>
          <p:cNvSpPr txBox="1"/>
          <p:nvPr/>
        </p:nvSpPr>
        <p:spPr>
          <a:xfrm rot="8193147">
            <a:off x="3246965" y="5232210"/>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7" name="テキスト ボックス 36">
            <a:extLst>
              <a:ext uri="{FF2B5EF4-FFF2-40B4-BE49-F238E27FC236}">
                <a16:creationId xmlns:a16="http://schemas.microsoft.com/office/drawing/2014/main" id="{3F33EBF8-DEF9-173D-BE91-B8F1E1A20181}"/>
              </a:ext>
            </a:extLst>
          </p:cNvPr>
          <p:cNvSpPr txBox="1"/>
          <p:nvPr/>
        </p:nvSpPr>
        <p:spPr>
          <a:xfrm rot="3925103">
            <a:off x="4197483" y="4119153"/>
            <a:ext cx="364202" cy="461665"/>
          </a:xfrm>
          <a:prstGeom prst="rect">
            <a:avLst/>
          </a:prstGeom>
          <a:noFill/>
        </p:spPr>
        <p:txBody>
          <a:bodyPr wrap="square" rtlCol="0">
            <a:spAutoFit/>
          </a:bodyPr>
          <a:lstStyle/>
          <a:p>
            <a:pPr algn="l"/>
            <a:r>
              <a:rPr kumimoji="1" lang="ja-JP" altLang="en-US" sz="2400" dirty="0">
                <a:solidFill>
                  <a:srgbClr val="FF0000"/>
                </a:solidFill>
                <a:latin typeface="メイリオ" panose="020B0604030504040204" pitchFamily="50" charset="-128"/>
                <a:ea typeface="メイリオ" panose="020B0604030504040204" pitchFamily="50" charset="-128"/>
              </a:rPr>
              <a:t>●</a:t>
            </a:r>
          </a:p>
        </p:txBody>
      </p:sp>
      <p:sp>
        <p:nvSpPr>
          <p:cNvPr id="38" name="テキスト ボックス 37">
            <a:extLst>
              <a:ext uri="{FF2B5EF4-FFF2-40B4-BE49-F238E27FC236}">
                <a16:creationId xmlns:a16="http://schemas.microsoft.com/office/drawing/2014/main" id="{5F8DDDD1-06AE-EFF9-90CD-6A6BB18EE94B}"/>
              </a:ext>
            </a:extLst>
          </p:cNvPr>
          <p:cNvSpPr txBox="1"/>
          <p:nvPr/>
        </p:nvSpPr>
        <p:spPr>
          <a:xfrm rot="8193147">
            <a:off x="3484504" y="4659382"/>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9" name="テキスト ボックス 38">
            <a:extLst>
              <a:ext uri="{FF2B5EF4-FFF2-40B4-BE49-F238E27FC236}">
                <a16:creationId xmlns:a16="http://schemas.microsoft.com/office/drawing/2014/main" id="{67D08C16-58C3-A4CD-4B76-8B286A79502F}"/>
              </a:ext>
            </a:extLst>
          </p:cNvPr>
          <p:cNvSpPr txBox="1"/>
          <p:nvPr/>
        </p:nvSpPr>
        <p:spPr>
          <a:xfrm rot="8193147">
            <a:off x="2252924" y="4332666"/>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40" name="テキスト ボックス 39">
            <a:extLst>
              <a:ext uri="{FF2B5EF4-FFF2-40B4-BE49-F238E27FC236}">
                <a16:creationId xmlns:a16="http://schemas.microsoft.com/office/drawing/2014/main" id="{EE704A3D-D2CA-D618-44A0-E0B23EFC604F}"/>
              </a:ext>
            </a:extLst>
          </p:cNvPr>
          <p:cNvSpPr txBox="1"/>
          <p:nvPr/>
        </p:nvSpPr>
        <p:spPr>
          <a:xfrm rot="8193147">
            <a:off x="3581203" y="533344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1" name="テキスト ボックス 40">
            <a:extLst>
              <a:ext uri="{FF2B5EF4-FFF2-40B4-BE49-F238E27FC236}">
                <a16:creationId xmlns:a16="http://schemas.microsoft.com/office/drawing/2014/main" id="{D87D47D4-31C2-AA7F-F13B-7EF53AC9FFB6}"/>
              </a:ext>
            </a:extLst>
          </p:cNvPr>
          <p:cNvSpPr txBox="1"/>
          <p:nvPr/>
        </p:nvSpPr>
        <p:spPr>
          <a:xfrm rot="8193147">
            <a:off x="3726642" y="5068004"/>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2" name="テキスト ボックス 41">
            <a:extLst>
              <a:ext uri="{FF2B5EF4-FFF2-40B4-BE49-F238E27FC236}">
                <a16:creationId xmlns:a16="http://schemas.microsoft.com/office/drawing/2014/main" id="{78E65DE2-81CB-4166-C05B-9881707B76CD}"/>
              </a:ext>
            </a:extLst>
          </p:cNvPr>
          <p:cNvSpPr txBox="1"/>
          <p:nvPr/>
        </p:nvSpPr>
        <p:spPr>
          <a:xfrm rot="8193147">
            <a:off x="1737180" y="4586345"/>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43" name="テキスト ボックス 42">
            <a:extLst>
              <a:ext uri="{FF2B5EF4-FFF2-40B4-BE49-F238E27FC236}">
                <a16:creationId xmlns:a16="http://schemas.microsoft.com/office/drawing/2014/main" id="{2C35E300-776C-FDC6-8449-A3FB0CA0C1A3}"/>
              </a:ext>
            </a:extLst>
          </p:cNvPr>
          <p:cNvSpPr txBox="1"/>
          <p:nvPr/>
        </p:nvSpPr>
        <p:spPr>
          <a:xfrm rot="8193147">
            <a:off x="3015832" y="467777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4" name="テキスト ボックス 43">
            <a:extLst>
              <a:ext uri="{FF2B5EF4-FFF2-40B4-BE49-F238E27FC236}">
                <a16:creationId xmlns:a16="http://schemas.microsoft.com/office/drawing/2014/main" id="{8D33B265-9AAF-29CF-E67C-3B5ECA76D8B1}"/>
              </a:ext>
            </a:extLst>
          </p:cNvPr>
          <p:cNvSpPr txBox="1"/>
          <p:nvPr/>
        </p:nvSpPr>
        <p:spPr>
          <a:xfrm rot="3925103">
            <a:off x="4199184" y="3805904"/>
            <a:ext cx="364202" cy="461665"/>
          </a:xfrm>
          <a:prstGeom prst="rect">
            <a:avLst/>
          </a:prstGeom>
          <a:noFill/>
        </p:spPr>
        <p:txBody>
          <a:bodyPr wrap="square" rtlCol="0">
            <a:spAutoFit/>
          </a:bodyPr>
          <a:lstStyle/>
          <a:p>
            <a:pPr algn="l"/>
            <a:r>
              <a:rPr kumimoji="1" lang="ja-JP" altLang="en-US" sz="2400" dirty="0">
                <a:solidFill>
                  <a:srgbClr val="00B050"/>
                </a:solidFill>
                <a:latin typeface="メイリオ" panose="020B0604030504040204" pitchFamily="50" charset="-128"/>
                <a:ea typeface="メイリオ" panose="020B0604030504040204" pitchFamily="50" charset="-128"/>
              </a:rPr>
              <a:t>●</a:t>
            </a:r>
          </a:p>
        </p:txBody>
      </p:sp>
      <p:sp>
        <p:nvSpPr>
          <p:cNvPr id="45" name="テキスト ボックス 44">
            <a:extLst>
              <a:ext uri="{FF2B5EF4-FFF2-40B4-BE49-F238E27FC236}">
                <a16:creationId xmlns:a16="http://schemas.microsoft.com/office/drawing/2014/main" id="{F87B3441-D386-F55C-2A1F-6A4443EACB3A}"/>
              </a:ext>
            </a:extLst>
          </p:cNvPr>
          <p:cNvSpPr txBox="1"/>
          <p:nvPr/>
        </p:nvSpPr>
        <p:spPr>
          <a:xfrm rot="8193147">
            <a:off x="2564453" y="370646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46" name="テキスト ボックス 45">
            <a:extLst>
              <a:ext uri="{FF2B5EF4-FFF2-40B4-BE49-F238E27FC236}">
                <a16:creationId xmlns:a16="http://schemas.microsoft.com/office/drawing/2014/main" id="{A3B4593D-7C61-21E5-35C1-B423C5C660F9}"/>
              </a:ext>
            </a:extLst>
          </p:cNvPr>
          <p:cNvSpPr txBox="1"/>
          <p:nvPr/>
        </p:nvSpPr>
        <p:spPr>
          <a:xfrm rot="8193147">
            <a:off x="2836038" y="3848592"/>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47" name="テキスト ボックス 46">
            <a:extLst>
              <a:ext uri="{FF2B5EF4-FFF2-40B4-BE49-F238E27FC236}">
                <a16:creationId xmlns:a16="http://schemas.microsoft.com/office/drawing/2014/main" id="{05386226-D620-F9B3-AA76-F67153D14AA2}"/>
              </a:ext>
            </a:extLst>
          </p:cNvPr>
          <p:cNvSpPr txBox="1"/>
          <p:nvPr/>
        </p:nvSpPr>
        <p:spPr>
          <a:xfrm rot="8193147">
            <a:off x="2343650" y="4735172"/>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48" name="テキスト ボックス 47">
            <a:extLst>
              <a:ext uri="{FF2B5EF4-FFF2-40B4-BE49-F238E27FC236}">
                <a16:creationId xmlns:a16="http://schemas.microsoft.com/office/drawing/2014/main" id="{4C19FA8D-EDD2-470B-D0D0-35DD38ABA0F6}"/>
              </a:ext>
            </a:extLst>
          </p:cNvPr>
          <p:cNvSpPr txBox="1"/>
          <p:nvPr/>
        </p:nvSpPr>
        <p:spPr>
          <a:xfrm rot="8193147">
            <a:off x="2461130" y="4022884"/>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49" name="テキスト ボックス 48">
            <a:extLst>
              <a:ext uri="{FF2B5EF4-FFF2-40B4-BE49-F238E27FC236}">
                <a16:creationId xmlns:a16="http://schemas.microsoft.com/office/drawing/2014/main" id="{C2D3763B-8B0F-8141-4E5A-0B97D5756EA7}"/>
              </a:ext>
            </a:extLst>
          </p:cNvPr>
          <p:cNvSpPr txBox="1"/>
          <p:nvPr/>
        </p:nvSpPr>
        <p:spPr>
          <a:xfrm rot="8193147">
            <a:off x="2054777" y="4732322"/>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50" name="テキスト ボックス 49">
            <a:extLst>
              <a:ext uri="{FF2B5EF4-FFF2-40B4-BE49-F238E27FC236}">
                <a16:creationId xmlns:a16="http://schemas.microsoft.com/office/drawing/2014/main" id="{95526059-F086-11B9-DE4C-1374CECF2E2A}"/>
              </a:ext>
            </a:extLst>
          </p:cNvPr>
          <p:cNvSpPr txBox="1"/>
          <p:nvPr/>
        </p:nvSpPr>
        <p:spPr>
          <a:xfrm rot="8193147">
            <a:off x="2874666" y="5545270"/>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1" name="テキスト ボックス 50">
            <a:extLst>
              <a:ext uri="{FF2B5EF4-FFF2-40B4-BE49-F238E27FC236}">
                <a16:creationId xmlns:a16="http://schemas.microsoft.com/office/drawing/2014/main" id="{A074A1A2-13D6-ECD9-ABB1-D35520CFC9BF}"/>
              </a:ext>
            </a:extLst>
          </p:cNvPr>
          <p:cNvSpPr txBox="1"/>
          <p:nvPr/>
        </p:nvSpPr>
        <p:spPr>
          <a:xfrm rot="8193147">
            <a:off x="3213100" y="4388908"/>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2" name="テキスト ボックス 51">
            <a:extLst>
              <a:ext uri="{FF2B5EF4-FFF2-40B4-BE49-F238E27FC236}">
                <a16:creationId xmlns:a16="http://schemas.microsoft.com/office/drawing/2014/main" id="{69169F75-7A35-CABE-A54A-CCB1DB5C5431}"/>
              </a:ext>
            </a:extLst>
          </p:cNvPr>
          <p:cNvSpPr txBox="1"/>
          <p:nvPr/>
        </p:nvSpPr>
        <p:spPr>
          <a:xfrm rot="8193147">
            <a:off x="2586048" y="452817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53" name="テキスト ボックス 52">
            <a:extLst>
              <a:ext uri="{FF2B5EF4-FFF2-40B4-BE49-F238E27FC236}">
                <a16:creationId xmlns:a16="http://schemas.microsoft.com/office/drawing/2014/main" id="{5D6E6970-DFEE-7A67-7965-49F5ECFFEAAC}"/>
              </a:ext>
            </a:extLst>
          </p:cNvPr>
          <p:cNvSpPr txBox="1"/>
          <p:nvPr/>
        </p:nvSpPr>
        <p:spPr>
          <a:xfrm rot="8193147">
            <a:off x="3125013" y="5002570"/>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4" name="テキスト ボックス 53">
            <a:extLst>
              <a:ext uri="{FF2B5EF4-FFF2-40B4-BE49-F238E27FC236}">
                <a16:creationId xmlns:a16="http://schemas.microsoft.com/office/drawing/2014/main" id="{3A11FA13-5664-C098-EB97-83D926F94795}"/>
              </a:ext>
            </a:extLst>
          </p:cNvPr>
          <p:cNvSpPr txBox="1"/>
          <p:nvPr/>
        </p:nvSpPr>
        <p:spPr>
          <a:xfrm>
            <a:off x="4546734" y="3893928"/>
            <a:ext cx="110799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プリン</a:t>
            </a:r>
          </a:p>
        </p:txBody>
      </p:sp>
      <p:sp>
        <p:nvSpPr>
          <p:cNvPr id="55" name="テキスト ボックス 54">
            <a:extLst>
              <a:ext uri="{FF2B5EF4-FFF2-40B4-BE49-F238E27FC236}">
                <a16:creationId xmlns:a16="http://schemas.microsoft.com/office/drawing/2014/main" id="{13EF5F92-64A9-8C3B-4DD7-D9380834E13D}"/>
              </a:ext>
            </a:extLst>
          </p:cNvPr>
          <p:cNvSpPr txBox="1"/>
          <p:nvPr/>
        </p:nvSpPr>
        <p:spPr>
          <a:xfrm>
            <a:off x="4591308" y="4233013"/>
            <a:ext cx="233910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シュークリーム</a:t>
            </a:r>
          </a:p>
        </p:txBody>
      </p:sp>
      <p:sp>
        <p:nvSpPr>
          <p:cNvPr id="61" name="テキスト ボックス 60">
            <a:extLst>
              <a:ext uri="{FF2B5EF4-FFF2-40B4-BE49-F238E27FC236}">
                <a16:creationId xmlns:a16="http://schemas.microsoft.com/office/drawing/2014/main" id="{7F6058B1-0BC8-7D94-012D-66CE88A0D390}"/>
              </a:ext>
            </a:extLst>
          </p:cNvPr>
          <p:cNvSpPr txBox="1"/>
          <p:nvPr/>
        </p:nvSpPr>
        <p:spPr>
          <a:xfrm rot="8193147">
            <a:off x="1402179" y="3918160"/>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62" name="テキスト ボックス 61">
            <a:extLst>
              <a:ext uri="{FF2B5EF4-FFF2-40B4-BE49-F238E27FC236}">
                <a16:creationId xmlns:a16="http://schemas.microsoft.com/office/drawing/2014/main" id="{40C3D685-B5D0-95B4-2349-D77E7CBB8C8E}"/>
              </a:ext>
            </a:extLst>
          </p:cNvPr>
          <p:cNvSpPr txBox="1"/>
          <p:nvPr/>
        </p:nvSpPr>
        <p:spPr>
          <a:xfrm rot="8193147">
            <a:off x="1753212" y="4084714"/>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63" name="テキスト ボックス 62">
            <a:extLst>
              <a:ext uri="{FF2B5EF4-FFF2-40B4-BE49-F238E27FC236}">
                <a16:creationId xmlns:a16="http://schemas.microsoft.com/office/drawing/2014/main" id="{C2EE97DC-5798-3E9C-E32A-D4D64B8CDA58}"/>
              </a:ext>
            </a:extLst>
          </p:cNvPr>
          <p:cNvSpPr txBox="1"/>
          <p:nvPr/>
        </p:nvSpPr>
        <p:spPr>
          <a:xfrm rot="8193147">
            <a:off x="1961418" y="3774932"/>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64" name="テキスト ボックス 63">
            <a:extLst>
              <a:ext uri="{FF2B5EF4-FFF2-40B4-BE49-F238E27FC236}">
                <a16:creationId xmlns:a16="http://schemas.microsoft.com/office/drawing/2014/main" id="{E0F0C438-72FC-9479-8CF2-E09717BAFA79}"/>
              </a:ext>
            </a:extLst>
          </p:cNvPr>
          <p:cNvSpPr txBox="1"/>
          <p:nvPr/>
        </p:nvSpPr>
        <p:spPr>
          <a:xfrm rot="8193147">
            <a:off x="3733263" y="5609172"/>
            <a:ext cx="452371"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5" name="テキスト ボックス 64">
            <a:extLst>
              <a:ext uri="{FF2B5EF4-FFF2-40B4-BE49-F238E27FC236}">
                <a16:creationId xmlns:a16="http://schemas.microsoft.com/office/drawing/2014/main" id="{28C4EE00-FAB9-4E98-CB83-2E83DD1894F6}"/>
              </a:ext>
            </a:extLst>
          </p:cNvPr>
          <p:cNvSpPr txBox="1"/>
          <p:nvPr/>
        </p:nvSpPr>
        <p:spPr>
          <a:xfrm rot="8193147">
            <a:off x="3970802" y="5036344"/>
            <a:ext cx="452371"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6" name="テキスト ボックス 65">
            <a:extLst>
              <a:ext uri="{FF2B5EF4-FFF2-40B4-BE49-F238E27FC236}">
                <a16:creationId xmlns:a16="http://schemas.microsoft.com/office/drawing/2014/main" id="{379B6CFB-F3F7-E6BE-A06F-6774F5A4357F}"/>
              </a:ext>
            </a:extLst>
          </p:cNvPr>
          <p:cNvSpPr txBox="1"/>
          <p:nvPr/>
        </p:nvSpPr>
        <p:spPr>
          <a:xfrm rot="8193147">
            <a:off x="3877038" y="5444966"/>
            <a:ext cx="452371"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7" name="正方形/長方形 66">
            <a:extLst>
              <a:ext uri="{FF2B5EF4-FFF2-40B4-BE49-F238E27FC236}">
                <a16:creationId xmlns:a16="http://schemas.microsoft.com/office/drawing/2014/main" id="{32B015A6-15C2-59FB-456C-4AACA5F1602D}"/>
              </a:ext>
            </a:extLst>
          </p:cNvPr>
          <p:cNvSpPr/>
          <p:nvPr/>
        </p:nvSpPr>
        <p:spPr>
          <a:xfrm rot="1583451">
            <a:off x="1052923" y="4417640"/>
            <a:ext cx="3757610" cy="1061156"/>
          </a:xfrm>
          <a:prstGeom prst="rect">
            <a:avLst/>
          </a:prstGeom>
          <a:solidFill>
            <a:srgbClr val="BFBFBF">
              <a:alpha val="56863"/>
            </a:srgbClr>
          </a:solidFill>
          <a:ln>
            <a:noFill/>
          </a:ln>
          <a:scene3d>
            <a:camera prst="perspectiveContrastingLeftFacing"/>
            <a:lightRig rig="threePt" dir="t"/>
          </a:scene3d>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9" name="直線コネクタ 68">
            <a:extLst>
              <a:ext uri="{FF2B5EF4-FFF2-40B4-BE49-F238E27FC236}">
                <a16:creationId xmlns:a16="http://schemas.microsoft.com/office/drawing/2014/main" id="{0B89095D-3B3C-8157-EAC8-E681523A33AC}"/>
              </a:ext>
            </a:extLst>
          </p:cNvPr>
          <p:cNvCxnSpPr>
            <a:cxnSpLocks/>
          </p:cNvCxnSpPr>
          <p:nvPr/>
        </p:nvCxnSpPr>
        <p:spPr>
          <a:xfrm>
            <a:off x="8677176" y="3330520"/>
            <a:ext cx="0" cy="19649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C9061827-F621-24CA-89E3-D8D76FFCA8CC}"/>
              </a:ext>
            </a:extLst>
          </p:cNvPr>
          <p:cNvCxnSpPr>
            <a:cxnSpLocks/>
          </p:cNvCxnSpPr>
          <p:nvPr/>
        </p:nvCxnSpPr>
        <p:spPr>
          <a:xfrm flipH="1">
            <a:off x="6650123" y="5295459"/>
            <a:ext cx="2027055" cy="12561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A6724A3F-2B81-1359-2FF5-9DAF21645160}"/>
              </a:ext>
            </a:extLst>
          </p:cNvPr>
          <p:cNvCxnSpPr>
            <a:cxnSpLocks/>
          </p:cNvCxnSpPr>
          <p:nvPr/>
        </p:nvCxnSpPr>
        <p:spPr>
          <a:xfrm>
            <a:off x="8692066" y="5325852"/>
            <a:ext cx="2246389" cy="10081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179613BD-E24A-B159-56DD-8B8AC6B2E109}"/>
              </a:ext>
            </a:extLst>
          </p:cNvPr>
          <p:cNvSpPr txBox="1"/>
          <p:nvPr/>
        </p:nvSpPr>
        <p:spPr>
          <a:xfrm>
            <a:off x="6355702" y="6417133"/>
            <a:ext cx="1538883"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生クリーム</a:t>
            </a:r>
          </a:p>
        </p:txBody>
      </p:sp>
      <p:sp>
        <p:nvSpPr>
          <p:cNvPr id="73" name="テキスト ボックス 72">
            <a:extLst>
              <a:ext uri="{FF2B5EF4-FFF2-40B4-BE49-F238E27FC236}">
                <a16:creationId xmlns:a16="http://schemas.microsoft.com/office/drawing/2014/main" id="{93A01162-C485-5A83-E719-56DBD7555871}"/>
              </a:ext>
            </a:extLst>
          </p:cNvPr>
          <p:cNvSpPr txBox="1"/>
          <p:nvPr/>
        </p:nvSpPr>
        <p:spPr>
          <a:xfrm>
            <a:off x="10453201" y="6425782"/>
            <a:ext cx="1538883"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カスタード</a:t>
            </a:r>
          </a:p>
        </p:txBody>
      </p:sp>
      <p:sp>
        <p:nvSpPr>
          <p:cNvPr id="74" name="テキスト ボックス 73">
            <a:extLst>
              <a:ext uri="{FF2B5EF4-FFF2-40B4-BE49-F238E27FC236}">
                <a16:creationId xmlns:a16="http://schemas.microsoft.com/office/drawing/2014/main" id="{95AE8347-CD8B-9E4E-9901-A24F07BAC40B}"/>
              </a:ext>
            </a:extLst>
          </p:cNvPr>
          <p:cNvSpPr txBox="1"/>
          <p:nvPr/>
        </p:nvSpPr>
        <p:spPr>
          <a:xfrm>
            <a:off x="8624824" y="3079035"/>
            <a:ext cx="1231106"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カラメル</a:t>
            </a:r>
          </a:p>
        </p:txBody>
      </p:sp>
      <p:sp>
        <p:nvSpPr>
          <p:cNvPr id="75" name="テキスト ボックス 74">
            <a:extLst>
              <a:ext uri="{FF2B5EF4-FFF2-40B4-BE49-F238E27FC236}">
                <a16:creationId xmlns:a16="http://schemas.microsoft.com/office/drawing/2014/main" id="{08FC2421-348E-E693-A492-0C0A0ED3ED9E}"/>
              </a:ext>
            </a:extLst>
          </p:cNvPr>
          <p:cNvSpPr txBox="1"/>
          <p:nvPr/>
        </p:nvSpPr>
        <p:spPr>
          <a:xfrm rot="8193147">
            <a:off x="8951632" y="5159350"/>
            <a:ext cx="364202" cy="307777"/>
          </a:xfrm>
          <a:prstGeom prst="rect">
            <a:avLst/>
          </a:prstGeom>
          <a:noFill/>
        </p:spPr>
        <p:txBody>
          <a:bodyPr wrap="non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76" name="テキスト ボックス 75">
            <a:extLst>
              <a:ext uri="{FF2B5EF4-FFF2-40B4-BE49-F238E27FC236}">
                <a16:creationId xmlns:a16="http://schemas.microsoft.com/office/drawing/2014/main" id="{EFC5D57F-29CB-B201-F7BD-347593D74992}"/>
              </a:ext>
            </a:extLst>
          </p:cNvPr>
          <p:cNvSpPr txBox="1"/>
          <p:nvPr/>
        </p:nvSpPr>
        <p:spPr>
          <a:xfrm rot="8193147">
            <a:off x="9614075" y="4599295"/>
            <a:ext cx="669466"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77" name="テキスト ボックス 76">
            <a:extLst>
              <a:ext uri="{FF2B5EF4-FFF2-40B4-BE49-F238E27FC236}">
                <a16:creationId xmlns:a16="http://schemas.microsoft.com/office/drawing/2014/main" id="{5860E727-06A0-F217-E2E3-A1C09F654009}"/>
              </a:ext>
            </a:extLst>
          </p:cNvPr>
          <p:cNvSpPr txBox="1"/>
          <p:nvPr/>
        </p:nvSpPr>
        <p:spPr>
          <a:xfrm rot="8193147">
            <a:off x="7951236" y="4094571"/>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78" name="テキスト ボックス 77">
            <a:extLst>
              <a:ext uri="{FF2B5EF4-FFF2-40B4-BE49-F238E27FC236}">
                <a16:creationId xmlns:a16="http://schemas.microsoft.com/office/drawing/2014/main" id="{57A15BF9-7CBE-027F-75AF-4D698A5CC389}"/>
              </a:ext>
            </a:extLst>
          </p:cNvPr>
          <p:cNvSpPr txBox="1"/>
          <p:nvPr/>
        </p:nvSpPr>
        <p:spPr>
          <a:xfrm rot="8193147">
            <a:off x="9377566" y="4963680"/>
            <a:ext cx="500673"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79" name="テキスト ボックス 78">
            <a:extLst>
              <a:ext uri="{FF2B5EF4-FFF2-40B4-BE49-F238E27FC236}">
                <a16:creationId xmlns:a16="http://schemas.microsoft.com/office/drawing/2014/main" id="{7F16EDD0-E0A1-DA01-7596-663C99F3F9E8}"/>
              </a:ext>
            </a:extLst>
          </p:cNvPr>
          <p:cNvSpPr txBox="1"/>
          <p:nvPr/>
        </p:nvSpPr>
        <p:spPr>
          <a:xfrm rot="8193147">
            <a:off x="9296944" y="545840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80" name="テキスト ボックス 79">
            <a:extLst>
              <a:ext uri="{FF2B5EF4-FFF2-40B4-BE49-F238E27FC236}">
                <a16:creationId xmlns:a16="http://schemas.microsoft.com/office/drawing/2014/main" id="{A041D0E2-8D02-5E71-9E63-8C882A3680BD}"/>
              </a:ext>
            </a:extLst>
          </p:cNvPr>
          <p:cNvSpPr txBox="1"/>
          <p:nvPr/>
        </p:nvSpPr>
        <p:spPr>
          <a:xfrm rot="8193147">
            <a:off x="8665890" y="4133532"/>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81" name="テキスト ボックス 80">
            <a:extLst>
              <a:ext uri="{FF2B5EF4-FFF2-40B4-BE49-F238E27FC236}">
                <a16:creationId xmlns:a16="http://schemas.microsoft.com/office/drawing/2014/main" id="{C6425008-8E45-25B8-D7B3-12B15DE5A94F}"/>
              </a:ext>
            </a:extLst>
          </p:cNvPr>
          <p:cNvSpPr txBox="1"/>
          <p:nvPr/>
        </p:nvSpPr>
        <p:spPr>
          <a:xfrm rot="8193147">
            <a:off x="9296310" y="516066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82" name="テキスト ボックス 81">
            <a:extLst>
              <a:ext uri="{FF2B5EF4-FFF2-40B4-BE49-F238E27FC236}">
                <a16:creationId xmlns:a16="http://schemas.microsoft.com/office/drawing/2014/main" id="{23826CC3-0001-CF33-2731-CE0A86BA4403}"/>
              </a:ext>
            </a:extLst>
          </p:cNvPr>
          <p:cNvSpPr txBox="1"/>
          <p:nvPr/>
        </p:nvSpPr>
        <p:spPr>
          <a:xfrm rot="8193147">
            <a:off x="9533849" y="458784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83" name="テキスト ボックス 82">
            <a:extLst>
              <a:ext uri="{FF2B5EF4-FFF2-40B4-BE49-F238E27FC236}">
                <a16:creationId xmlns:a16="http://schemas.microsoft.com/office/drawing/2014/main" id="{3FC94754-F1F9-2966-7790-DA1E8FEBFA07}"/>
              </a:ext>
            </a:extLst>
          </p:cNvPr>
          <p:cNvSpPr txBox="1"/>
          <p:nvPr/>
        </p:nvSpPr>
        <p:spPr>
          <a:xfrm rot="8193147">
            <a:off x="8302269" y="4261125"/>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84" name="テキスト ボックス 83">
            <a:extLst>
              <a:ext uri="{FF2B5EF4-FFF2-40B4-BE49-F238E27FC236}">
                <a16:creationId xmlns:a16="http://schemas.microsoft.com/office/drawing/2014/main" id="{54431E5B-8D45-2D82-E45B-BB77304D9AC8}"/>
              </a:ext>
            </a:extLst>
          </p:cNvPr>
          <p:cNvSpPr txBox="1"/>
          <p:nvPr/>
        </p:nvSpPr>
        <p:spPr>
          <a:xfrm rot="8193147">
            <a:off x="9630548" y="5261906"/>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85" name="テキスト ボックス 84">
            <a:extLst>
              <a:ext uri="{FF2B5EF4-FFF2-40B4-BE49-F238E27FC236}">
                <a16:creationId xmlns:a16="http://schemas.microsoft.com/office/drawing/2014/main" id="{18084AE1-A34D-556E-50DD-A445762668EC}"/>
              </a:ext>
            </a:extLst>
          </p:cNvPr>
          <p:cNvSpPr txBox="1"/>
          <p:nvPr/>
        </p:nvSpPr>
        <p:spPr>
          <a:xfrm rot="8193147">
            <a:off x="9775987" y="499646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86" name="テキスト ボックス 85">
            <a:extLst>
              <a:ext uri="{FF2B5EF4-FFF2-40B4-BE49-F238E27FC236}">
                <a16:creationId xmlns:a16="http://schemas.microsoft.com/office/drawing/2014/main" id="{5C9FADDE-41B2-12AA-7522-45B3B84619B0}"/>
              </a:ext>
            </a:extLst>
          </p:cNvPr>
          <p:cNvSpPr txBox="1"/>
          <p:nvPr/>
        </p:nvSpPr>
        <p:spPr>
          <a:xfrm rot="8193147">
            <a:off x="7786525" y="4514804"/>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87" name="テキスト ボックス 86">
            <a:extLst>
              <a:ext uri="{FF2B5EF4-FFF2-40B4-BE49-F238E27FC236}">
                <a16:creationId xmlns:a16="http://schemas.microsoft.com/office/drawing/2014/main" id="{C4E81253-E95A-2703-3D63-BE52BDE59F54}"/>
              </a:ext>
            </a:extLst>
          </p:cNvPr>
          <p:cNvSpPr txBox="1"/>
          <p:nvPr/>
        </p:nvSpPr>
        <p:spPr>
          <a:xfrm rot="8193147">
            <a:off x="9065177" y="4606232"/>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88" name="テキスト ボックス 87">
            <a:extLst>
              <a:ext uri="{FF2B5EF4-FFF2-40B4-BE49-F238E27FC236}">
                <a16:creationId xmlns:a16="http://schemas.microsoft.com/office/drawing/2014/main" id="{14D03C01-0747-78D1-EA29-CE3ADF28DEC6}"/>
              </a:ext>
            </a:extLst>
          </p:cNvPr>
          <p:cNvSpPr txBox="1"/>
          <p:nvPr/>
        </p:nvSpPr>
        <p:spPr>
          <a:xfrm rot="8193147">
            <a:off x="8613798" y="3634928"/>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89" name="テキスト ボックス 88">
            <a:extLst>
              <a:ext uri="{FF2B5EF4-FFF2-40B4-BE49-F238E27FC236}">
                <a16:creationId xmlns:a16="http://schemas.microsoft.com/office/drawing/2014/main" id="{6F6FD9FF-6836-2FF3-1E4F-B050BCDD5130}"/>
              </a:ext>
            </a:extLst>
          </p:cNvPr>
          <p:cNvSpPr txBox="1"/>
          <p:nvPr/>
        </p:nvSpPr>
        <p:spPr>
          <a:xfrm rot="8193147">
            <a:off x="8885383" y="3777051"/>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90" name="テキスト ボックス 89">
            <a:extLst>
              <a:ext uri="{FF2B5EF4-FFF2-40B4-BE49-F238E27FC236}">
                <a16:creationId xmlns:a16="http://schemas.microsoft.com/office/drawing/2014/main" id="{02382694-A4CC-9A3F-423C-3BD95B687105}"/>
              </a:ext>
            </a:extLst>
          </p:cNvPr>
          <p:cNvSpPr txBox="1"/>
          <p:nvPr/>
        </p:nvSpPr>
        <p:spPr>
          <a:xfrm rot="8193147">
            <a:off x="8392995" y="4663631"/>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91" name="テキスト ボックス 90">
            <a:extLst>
              <a:ext uri="{FF2B5EF4-FFF2-40B4-BE49-F238E27FC236}">
                <a16:creationId xmlns:a16="http://schemas.microsoft.com/office/drawing/2014/main" id="{1DF3F573-910F-4BE3-DC7D-3DE88F14B248}"/>
              </a:ext>
            </a:extLst>
          </p:cNvPr>
          <p:cNvSpPr txBox="1"/>
          <p:nvPr/>
        </p:nvSpPr>
        <p:spPr>
          <a:xfrm rot="8193147">
            <a:off x="8510475" y="3951343"/>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92" name="テキスト ボックス 91">
            <a:extLst>
              <a:ext uri="{FF2B5EF4-FFF2-40B4-BE49-F238E27FC236}">
                <a16:creationId xmlns:a16="http://schemas.microsoft.com/office/drawing/2014/main" id="{1FE874B4-DB76-B937-C45D-572A71BCF378}"/>
              </a:ext>
            </a:extLst>
          </p:cNvPr>
          <p:cNvSpPr txBox="1"/>
          <p:nvPr/>
        </p:nvSpPr>
        <p:spPr>
          <a:xfrm rot="8193147">
            <a:off x="8104122" y="4660781"/>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93" name="テキスト ボックス 92">
            <a:extLst>
              <a:ext uri="{FF2B5EF4-FFF2-40B4-BE49-F238E27FC236}">
                <a16:creationId xmlns:a16="http://schemas.microsoft.com/office/drawing/2014/main" id="{52D509D9-3B37-3AA2-5DD8-4D17F697C60F}"/>
              </a:ext>
            </a:extLst>
          </p:cNvPr>
          <p:cNvSpPr txBox="1"/>
          <p:nvPr/>
        </p:nvSpPr>
        <p:spPr>
          <a:xfrm rot="8193147">
            <a:off x="8924011" y="547372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94" name="テキスト ボックス 93">
            <a:extLst>
              <a:ext uri="{FF2B5EF4-FFF2-40B4-BE49-F238E27FC236}">
                <a16:creationId xmlns:a16="http://schemas.microsoft.com/office/drawing/2014/main" id="{FBFE94D1-D784-7A0F-CA10-1961ACA0F13C}"/>
              </a:ext>
            </a:extLst>
          </p:cNvPr>
          <p:cNvSpPr txBox="1"/>
          <p:nvPr/>
        </p:nvSpPr>
        <p:spPr>
          <a:xfrm rot="8193147">
            <a:off x="9262445" y="431736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95" name="テキスト ボックス 94">
            <a:extLst>
              <a:ext uri="{FF2B5EF4-FFF2-40B4-BE49-F238E27FC236}">
                <a16:creationId xmlns:a16="http://schemas.microsoft.com/office/drawing/2014/main" id="{1B91F82D-DC20-0D97-9DC0-8B23A6E7B52A}"/>
              </a:ext>
            </a:extLst>
          </p:cNvPr>
          <p:cNvSpPr txBox="1"/>
          <p:nvPr/>
        </p:nvSpPr>
        <p:spPr>
          <a:xfrm rot="8193147">
            <a:off x="8635393" y="4456638"/>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96" name="テキスト ボックス 95">
            <a:extLst>
              <a:ext uri="{FF2B5EF4-FFF2-40B4-BE49-F238E27FC236}">
                <a16:creationId xmlns:a16="http://schemas.microsoft.com/office/drawing/2014/main" id="{9C0F3F49-2C87-054B-137A-95869CB3E2E5}"/>
              </a:ext>
            </a:extLst>
          </p:cNvPr>
          <p:cNvSpPr txBox="1"/>
          <p:nvPr/>
        </p:nvSpPr>
        <p:spPr>
          <a:xfrm rot="8193147">
            <a:off x="9174358" y="493102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97" name="テキスト ボックス 96">
            <a:extLst>
              <a:ext uri="{FF2B5EF4-FFF2-40B4-BE49-F238E27FC236}">
                <a16:creationId xmlns:a16="http://schemas.microsoft.com/office/drawing/2014/main" id="{5A612D5E-665F-45F4-CE74-A59C923A2971}"/>
              </a:ext>
            </a:extLst>
          </p:cNvPr>
          <p:cNvSpPr txBox="1"/>
          <p:nvPr/>
        </p:nvSpPr>
        <p:spPr>
          <a:xfrm rot="8193147">
            <a:off x="7451524" y="384661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98" name="テキスト ボックス 97">
            <a:extLst>
              <a:ext uri="{FF2B5EF4-FFF2-40B4-BE49-F238E27FC236}">
                <a16:creationId xmlns:a16="http://schemas.microsoft.com/office/drawing/2014/main" id="{45A908D3-25D2-3D03-F814-803ACD5B8241}"/>
              </a:ext>
            </a:extLst>
          </p:cNvPr>
          <p:cNvSpPr txBox="1"/>
          <p:nvPr/>
        </p:nvSpPr>
        <p:spPr>
          <a:xfrm rot="8193147">
            <a:off x="7802557" y="4013173"/>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99" name="テキスト ボックス 98">
            <a:extLst>
              <a:ext uri="{FF2B5EF4-FFF2-40B4-BE49-F238E27FC236}">
                <a16:creationId xmlns:a16="http://schemas.microsoft.com/office/drawing/2014/main" id="{442E4624-9B27-AA7B-A4E6-D355650F3279}"/>
              </a:ext>
            </a:extLst>
          </p:cNvPr>
          <p:cNvSpPr txBox="1"/>
          <p:nvPr/>
        </p:nvSpPr>
        <p:spPr>
          <a:xfrm rot="8193147">
            <a:off x="8010763" y="3703391"/>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00" name="テキスト ボックス 99">
            <a:extLst>
              <a:ext uri="{FF2B5EF4-FFF2-40B4-BE49-F238E27FC236}">
                <a16:creationId xmlns:a16="http://schemas.microsoft.com/office/drawing/2014/main" id="{FB5005CB-B656-98FA-6731-B5802AD4B353}"/>
              </a:ext>
            </a:extLst>
          </p:cNvPr>
          <p:cNvSpPr txBox="1"/>
          <p:nvPr/>
        </p:nvSpPr>
        <p:spPr>
          <a:xfrm rot="8193147">
            <a:off x="9782608" y="5537631"/>
            <a:ext cx="452371"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01" name="テキスト ボックス 100">
            <a:extLst>
              <a:ext uri="{FF2B5EF4-FFF2-40B4-BE49-F238E27FC236}">
                <a16:creationId xmlns:a16="http://schemas.microsoft.com/office/drawing/2014/main" id="{699E9013-9C66-C9EC-7F8E-86075E1C1FEE}"/>
              </a:ext>
            </a:extLst>
          </p:cNvPr>
          <p:cNvSpPr txBox="1"/>
          <p:nvPr/>
        </p:nvSpPr>
        <p:spPr>
          <a:xfrm rot="8193147">
            <a:off x="10020147" y="4964803"/>
            <a:ext cx="452371"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02" name="テキスト ボックス 101">
            <a:extLst>
              <a:ext uri="{FF2B5EF4-FFF2-40B4-BE49-F238E27FC236}">
                <a16:creationId xmlns:a16="http://schemas.microsoft.com/office/drawing/2014/main" id="{67BEBB13-D107-CEFC-C576-5A6FD58E2E7C}"/>
              </a:ext>
            </a:extLst>
          </p:cNvPr>
          <p:cNvSpPr txBox="1"/>
          <p:nvPr/>
        </p:nvSpPr>
        <p:spPr>
          <a:xfrm rot="8193147">
            <a:off x="9926383" y="5373425"/>
            <a:ext cx="452371"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04" name="正方形/長方形 103">
            <a:extLst>
              <a:ext uri="{FF2B5EF4-FFF2-40B4-BE49-F238E27FC236}">
                <a16:creationId xmlns:a16="http://schemas.microsoft.com/office/drawing/2014/main" id="{1BBEB0DA-1E0C-D1D7-5B6D-22D7738A631B}"/>
              </a:ext>
            </a:extLst>
          </p:cNvPr>
          <p:cNvSpPr/>
          <p:nvPr/>
        </p:nvSpPr>
        <p:spPr>
          <a:xfrm rot="20733367">
            <a:off x="6815094" y="4258216"/>
            <a:ext cx="3397703" cy="938224"/>
          </a:xfrm>
          <a:prstGeom prst="rect">
            <a:avLst/>
          </a:prstGeom>
          <a:solidFill>
            <a:schemeClr val="tx2">
              <a:lumMod val="60000"/>
              <a:lumOff val="40000"/>
              <a:alpha val="56863"/>
            </a:schemeClr>
          </a:solidFill>
          <a:ln>
            <a:noFill/>
          </a:ln>
          <a:scene3d>
            <a:camera prst="perspectiveContrastingRightFacing"/>
            <a:lightRig rig="threePt" dir="t"/>
          </a:scene3d>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テキスト ボックス 104">
            <a:extLst>
              <a:ext uri="{FF2B5EF4-FFF2-40B4-BE49-F238E27FC236}">
                <a16:creationId xmlns:a16="http://schemas.microsoft.com/office/drawing/2014/main" id="{5129528A-6512-9CDE-6363-E76B56E0A42A}"/>
              </a:ext>
            </a:extLst>
          </p:cNvPr>
          <p:cNvSpPr txBox="1"/>
          <p:nvPr/>
        </p:nvSpPr>
        <p:spPr>
          <a:xfrm>
            <a:off x="405047" y="1386804"/>
            <a:ext cx="8260595" cy="461665"/>
          </a:xfrm>
          <a:prstGeom prst="rect">
            <a:avLst/>
          </a:prstGeom>
          <a:noFill/>
        </p:spPr>
        <p:txBody>
          <a:bodyPr wrap="none" rtlCol="0">
            <a:spAutoFit/>
          </a:bodyPr>
          <a:lstStyle/>
          <a:p>
            <a:pPr algn="l"/>
            <a:r>
              <a:rPr kumimoji="1" lang="en-US" altLang="ja-JP" sz="2400" u="sng" dirty="0">
                <a:latin typeface="メイリオ" panose="020B0604030504040204" pitchFamily="50" charset="-128"/>
                <a:ea typeface="メイリオ" panose="020B0604030504040204" pitchFamily="50" charset="-128"/>
              </a:rPr>
              <a:t>3</a:t>
            </a:r>
            <a:r>
              <a:rPr kumimoji="1" lang="ja-JP" altLang="en-US" sz="2400" u="sng" dirty="0">
                <a:latin typeface="メイリオ" panose="020B0604030504040204" pitchFamily="50" charset="-128"/>
                <a:ea typeface="メイリオ" panose="020B0604030504040204" pitchFamily="50" charset="-128"/>
              </a:rPr>
              <a:t>次元空間上のデータを</a:t>
            </a:r>
            <a:r>
              <a:rPr kumimoji="1" lang="en-US" altLang="ja-JP" sz="2400" u="sng" dirty="0">
                <a:latin typeface="メイリオ" panose="020B0604030504040204" pitchFamily="50" charset="-128"/>
                <a:ea typeface="メイリオ" panose="020B0604030504040204" pitchFamily="50" charset="-128"/>
              </a:rPr>
              <a:t>2</a:t>
            </a:r>
            <a:r>
              <a:rPr kumimoji="1" lang="ja-JP" altLang="en-US" sz="2400" u="sng" dirty="0">
                <a:latin typeface="メイリオ" panose="020B0604030504040204" pitchFamily="50" charset="-128"/>
                <a:ea typeface="メイリオ" panose="020B0604030504040204" pitchFamily="50" charset="-128"/>
              </a:rPr>
              <a:t>次元主成分平面に次元削減する例</a:t>
            </a:r>
          </a:p>
        </p:txBody>
      </p:sp>
      <p:sp>
        <p:nvSpPr>
          <p:cNvPr id="106" name="テキスト ボックス 105">
            <a:extLst>
              <a:ext uri="{FF2B5EF4-FFF2-40B4-BE49-F238E27FC236}">
                <a16:creationId xmlns:a16="http://schemas.microsoft.com/office/drawing/2014/main" id="{B684AEEC-4239-B83D-3A0F-4C44E39E921F}"/>
              </a:ext>
            </a:extLst>
          </p:cNvPr>
          <p:cNvSpPr txBox="1"/>
          <p:nvPr/>
        </p:nvSpPr>
        <p:spPr>
          <a:xfrm>
            <a:off x="414875" y="1790305"/>
            <a:ext cx="11365371" cy="1323439"/>
          </a:xfrm>
          <a:prstGeom prst="rect">
            <a:avLst/>
          </a:prstGeom>
          <a:noFill/>
        </p:spPr>
        <p:txBody>
          <a:bodyPr wrap="square" rtlCol="0">
            <a:spAutoFit/>
          </a:bodyPr>
          <a:lstStyle/>
          <a:p>
            <a:pPr marL="457200" indent="-457200" algn="l">
              <a:buFont typeface="+mj-lt"/>
              <a:buAutoNum type="arabicPeriod"/>
            </a:pPr>
            <a:r>
              <a:rPr kumimoji="1" lang="ja-JP" altLang="en-US" sz="2000" dirty="0">
                <a:latin typeface="メイリオ" panose="020B0604030504040204" pitchFamily="50" charset="-128"/>
                <a:ea typeface="メイリオ" panose="020B0604030504040204" pitchFamily="50" charset="-128"/>
              </a:rPr>
              <a:t>左右図の点</a:t>
            </a:r>
            <a:r>
              <a:rPr kumimoji="1" lang="ja-JP" altLang="en-US" sz="2000" dirty="0">
                <a:solidFill>
                  <a:srgbClr val="00B050"/>
                </a:solidFill>
                <a:latin typeface="メイリオ" panose="020B0604030504040204" pitchFamily="50" charset="-128"/>
                <a:ea typeface="メイリオ" panose="020B0604030504040204" pitchFamily="50" charset="-128"/>
              </a:rPr>
              <a:t>●</a:t>
            </a:r>
            <a:r>
              <a:rPr kumimoji="1" lang="ja-JP" altLang="en-US" sz="2000" dirty="0">
                <a:solidFill>
                  <a:srgbClr val="FF0000"/>
                </a:solidFill>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をそれぞれの平面に射影すると</a:t>
            </a:r>
            <a:r>
              <a:rPr kumimoji="1" lang="en-US" altLang="ja-JP" sz="2000" dirty="0">
                <a:latin typeface="メイリオ" panose="020B0604030504040204" pitchFamily="50" charset="-128"/>
                <a:ea typeface="メイリオ" panose="020B0604030504040204" pitchFamily="50" charset="-128"/>
              </a:rPr>
              <a:t>2</a:t>
            </a:r>
            <a:r>
              <a:rPr kumimoji="1" lang="ja-JP" altLang="en-US" sz="2000" dirty="0">
                <a:latin typeface="メイリオ" panose="020B0604030504040204" pitchFamily="50" charset="-128"/>
                <a:ea typeface="メイリオ" panose="020B0604030504040204" pitchFamily="50" charset="-128"/>
              </a:rPr>
              <a:t>次元散布図になる（想像してください）</a:t>
            </a:r>
            <a:endParaRPr kumimoji="1" lang="en-US" altLang="ja-JP" sz="20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000" dirty="0">
                <a:latin typeface="メイリオ" panose="020B0604030504040204" pitchFamily="50" charset="-128"/>
                <a:ea typeface="メイリオ" panose="020B0604030504040204" pitchFamily="50" charset="-128"/>
              </a:rPr>
              <a:t>左図の平面（に射影した点）のほうが、シュー</a:t>
            </a:r>
            <a:r>
              <a:rPr kumimoji="1" lang="en-US" altLang="ja-JP" sz="2000" dirty="0">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プリンの特徴を捉えた次元削減になる（前頁のようにシュー</a:t>
            </a:r>
            <a:r>
              <a:rPr kumimoji="1" lang="en-US" altLang="ja-JP" sz="2000" dirty="0">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プリン データがそれぞれまとまった領域に表示される）</a:t>
            </a:r>
            <a:endParaRPr kumimoji="1" lang="en-US" altLang="ja-JP" sz="2000" dirty="0">
              <a:latin typeface="メイリオ" panose="020B0604030504040204" pitchFamily="50" charset="-128"/>
              <a:ea typeface="メイリオ" panose="020B0604030504040204" pitchFamily="50" charset="-128"/>
            </a:endParaRPr>
          </a:p>
          <a:p>
            <a:pPr marL="457200" indent="-457200">
              <a:buFont typeface="+mj-lt"/>
              <a:buAutoNum type="arabicPeriod"/>
            </a:pPr>
            <a:r>
              <a:rPr kumimoji="1" lang="ja-JP" altLang="en-US" sz="2000" dirty="0">
                <a:latin typeface="メイリオ" panose="020B0604030504040204" pitchFamily="50" charset="-128"/>
                <a:ea typeface="メイリオ" panose="020B0604030504040204" pitchFamily="50" charset="-128"/>
              </a:rPr>
              <a:t>左右の平面は何が違うか？　どういう平面だと特徴を維持した次元削減になるだろうか？</a:t>
            </a:r>
          </a:p>
        </p:txBody>
      </p:sp>
      <p:sp>
        <p:nvSpPr>
          <p:cNvPr id="108" name="テキスト ボックス 107">
            <a:extLst>
              <a:ext uri="{FF2B5EF4-FFF2-40B4-BE49-F238E27FC236}">
                <a16:creationId xmlns:a16="http://schemas.microsoft.com/office/drawing/2014/main" id="{A6E6F1D6-6E45-ACF3-6818-96349E334007}"/>
              </a:ext>
            </a:extLst>
          </p:cNvPr>
          <p:cNvSpPr txBox="1"/>
          <p:nvPr/>
        </p:nvSpPr>
        <p:spPr>
          <a:xfrm>
            <a:off x="3322422" y="171574"/>
            <a:ext cx="2199577"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toydata3D.py</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272231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43AA7326-CCBA-7C22-6286-B29A012A824E}"/>
              </a:ext>
            </a:extLst>
          </p:cNvPr>
          <p:cNvPicPr>
            <a:picLocks noChangeAspect="1"/>
          </p:cNvPicPr>
          <p:nvPr/>
        </p:nvPicPr>
        <p:blipFill>
          <a:blip r:embed="rId2"/>
          <a:stretch>
            <a:fillRect/>
          </a:stretch>
        </p:blipFill>
        <p:spPr>
          <a:xfrm>
            <a:off x="774441" y="2080730"/>
            <a:ext cx="9933992" cy="3344863"/>
          </a:xfrm>
          <a:prstGeom prst="rect">
            <a:avLst/>
          </a:prstGeom>
        </p:spPr>
      </p:pic>
      <p:sp>
        <p:nvSpPr>
          <p:cNvPr id="5" name="テキスト ボックス 4">
            <a:extLst>
              <a:ext uri="{FF2B5EF4-FFF2-40B4-BE49-F238E27FC236}">
                <a16:creationId xmlns:a16="http://schemas.microsoft.com/office/drawing/2014/main" id="{645EDC07-BD65-8478-CC2A-D6DDA550A83C}"/>
              </a:ext>
            </a:extLst>
          </p:cNvPr>
          <p:cNvSpPr txBox="1"/>
          <p:nvPr/>
        </p:nvSpPr>
        <p:spPr>
          <a:xfrm>
            <a:off x="531845" y="902016"/>
            <a:ext cx="11187404" cy="1200329"/>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データの分散が大きい方向に平面を作ると、もとの空間のデータ特徴を最大限維持して次元削減できる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b="1" dirty="0">
                <a:latin typeface="メイリオ" panose="020B0604030504040204" pitchFamily="50" charset="-128"/>
                <a:ea typeface="メイリオ" panose="020B0604030504040204" pitchFamily="50" charset="-128"/>
              </a:rPr>
              <a:t>分散最大化方向はラベル（色）とは無関係</a:t>
            </a:r>
            <a:r>
              <a:rPr kumimoji="1" lang="ja-JP" altLang="en-US" sz="2400" dirty="0">
                <a:latin typeface="メイリオ" panose="020B0604030504040204" pitchFamily="50" charset="-128"/>
                <a:ea typeface="メイリオ" panose="020B0604030504040204" pitchFamily="50" charset="-128"/>
              </a:rPr>
              <a:t>に決定できることに注意！</a:t>
            </a:r>
          </a:p>
        </p:txBody>
      </p:sp>
      <p:sp>
        <p:nvSpPr>
          <p:cNvPr id="6" name="テキスト ボックス 5">
            <a:extLst>
              <a:ext uri="{FF2B5EF4-FFF2-40B4-BE49-F238E27FC236}">
                <a16:creationId xmlns:a16="http://schemas.microsoft.com/office/drawing/2014/main" id="{E9358646-E0CF-5B33-A1C7-3C697BD42703}"/>
              </a:ext>
            </a:extLst>
          </p:cNvPr>
          <p:cNvSpPr txBox="1"/>
          <p:nvPr/>
        </p:nvSpPr>
        <p:spPr>
          <a:xfrm>
            <a:off x="531845" y="317241"/>
            <a:ext cx="9623147"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主成分平面はデータの分散最大化方向を向いている</a:t>
            </a:r>
          </a:p>
        </p:txBody>
      </p:sp>
      <p:sp>
        <p:nvSpPr>
          <p:cNvPr id="7" name="テキスト ボックス 6">
            <a:extLst>
              <a:ext uri="{FF2B5EF4-FFF2-40B4-BE49-F238E27FC236}">
                <a16:creationId xmlns:a16="http://schemas.microsoft.com/office/drawing/2014/main" id="{B3F104C7-26E4-029F-7F71-16C50B829849}"/>
              </a:ext>
            </a:extLst>
          </p:cNvPr>
          <p:cNvSpPr txBox="1"/>
          <p:nvPr/>
        </p:nvSpPr>
        <p:spPr>
          <a:xfrm>
            <a:off x="851507" y="5955984"/>
            <a:ext cx="10548080" cy="523220"/>
          </a:xfrm>
          <a:prstGeom prst="rect">
            <a:avLst/>
          </a:prstGeom>
          <a:noFill/>
        </p:spPr>
        <p:txBody>
          <a:bodyPr wrap="none" rtlCol="0">
            <a:spAutoFit/>
          </a:bodyPr>
          <a:lstStyle/>
          <a:p>
            <a:pPr algn="l"/>
            <a:r>
              <a:rPr kumimoji="1" lang="en-US" altLang="ja-JP" sz="2800" b="1" dirty="0">
                <a:latin typeface="メイリオ" panose="020B0604030504040204" pitchFamily="50" charset="-128"/>
                <a:ea typeface="メイリオ" panose="020B0604030504040204" pitchFamily="50" charset="-128"/>
              </a:rPr>
              <a:t>3</a:t>
            </a:r>
            <a:r>
              <a:rPr kumimoji="1" lang="ja-JP" altLang="en-US" sz="2800" b="1" dirty="0">
                <a:latin typeface="メイリオ" panose="020B0604030504040204" pitchFamily="50" charset="-128"/>
                <a:ea typeface="メイリオ" panose="020B0604030504040204" pitchFamily="50" charset="-128"/>
              </a:rPr>
              <a:t>次元空間→</a:t>
            </a:r>
            <a:r>
              <a:rPr kumimoji="1" lang="en-US" altLang="ja-JP" sz="2800" b="1" dirty="0">
                <a:latin typeface="メイリオ" panose="020B0604030504040204" pitchFamily="50" charset="-128"/>
                <a:ea typeface="メイリオ" panose="020B0604030504040204" pitchFamily="50" charset="-128"/>
              </a:rPr>
              <a:t>2</a:t>
            </a:r>
            <a:r>
              <a:rPr kumimoji="1" lang="ja-JP" altLang="en-US" sz="2800" b="1" dirty="0">
                <a:latin typeface="メイリオ" panose="020B0604030504040204" pitchFamily="50" charset="-128"/>
                <a:ea typeface="メイリオ" panose="020B0604030504040204" pitchFamily="50" charset="-128"/>
              </a:rPr>
              <a:t>次元　～　ｎ次元→</a:t>
            </a:r>
            <a:r>
              <a:rPr kumimoji="1" lang="en-US" altLang="ja-JP" sz="2800" b="1" dirty="0">
                <a:latin typeface="メイリオ" panose="020B0604030504040204" pitchFamily="50" charset="-128"/>
                <a:ea typeface="メイリオ" panose="020B0604030504040204" pitchFamily="50" charset="-128"/>
              </a:rPr>
              <a:t>2</a:t>
            </a:r>
            <a:r>
              <a:rPr kumimoji="1" lang="ja-JP" altLang="en-US" sz="2800" b="1" dirty="0">
                <a:latin typeface="メイリオ" panose="020B0604030504040204" pitchFamily="50" charset="-128"/>
                <a:ea typeface="メイリオ" panose="020B0604030504040204" pitchFamily="50" charset="-128"/>
              </a:rPr>
              <a:t>次元でも同じことができる</a:t>
            </a:r>
          </a:p>
        </p:txBody>
      </p:sp>
      <p:sp>
        <p:nvSpPr>
          <p:cNvPr id="9" name="テキスト ボックス 8">
            <a:extLst>
              <a:ext uri="{FF2B5EF4-FFF2-40B4-BE49-F238E27FC236}">
                <a16:creationId xmlns:a16="http://schemas.microsoft.com/office/drawing/2014/main" id="{D59BAE73-56AD-5E8A-0C8C-F6C55BBC77BE}"/>
              </a:ext>
            </a:extLst>
          </p:cNvPr>
          <p:cNvSpPr txBox="1"/>
          <p:nvPr/>
        </p:nvSpPr>
        <p:spPr>
          <a:xfrm>
            <a:off x="9519672" y="2225455"/>
            <a:ext cx="2199577"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toydata3D.py</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618823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線コネクタ 1">
            <a:extLst>
              <a:ext uri="{FF2B5EF4-FFF2-40B4-BE49-F238E27FC236}">
                <a16:creationId xmlns:a16="http://schemas.microsoft.com/office/drawing/2014/main" id="{FE6775F5-66E0-52EA-98A5-D7C74817FC2A}"/>
              </a:ext>
            </a:extLst>
          </p:cNvPr>
          <p:cNvCxnSpPr>
            <a:cxnSpLocks/>
          </p:cNvCxnSpPr>
          <p:nvPr/>
        </p:nvCxnSpPr>
        <p:spPr>
          <a:xfrm>
            <a:off x="2739798" y="2748918"/>
            <a:ext cx="0" cy="19649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線コネクタ 2">
            <a:extLst>
              <a:ext uri="{FF2B5EF4-FFF2-40B4-BE49-F238E27FC236}">
                <a16:creationId xmlns:a16="http://schemas.microsoft.com/office/drawing/2014/main" id="{38958283-6BC7-326B-92BD-7104ACE5A3BC}"/>
              </a:ext>
            </a:extLst>
          </p:cNvPr>
          <p:cNvCxnSpPr>
            <a:cxnSpLocks/>
          </p:cNvCxnSpPr>
          <p:nvPr/>
        </p:nvCxnSpPr>
        <p:spPr>
          <a:xfrm flipH="1">
            <a:off x="712745" y="4713857"/>
            <a:ext cx="2027055" cy="12561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直線コネクタ 3">
            <a:extLst>
              <a:ext uri="{FF2B5EF4-FFF2-40B4-BE49-F238E27FC236}">
                <a16:creationId xmlns:a16="http://schemas.microsoft.com/office/drawing/2014/main" id="{72A2666A-4809-0DAB-1B4D-9948BE111F36}"/>
              </a:ext>
            </a:extLst>
          </p:cNvPr>
          <p:cNvCxnSpPr>
            <a:cxnSpLocks/>
          </p:cNvCxnSpPr>
          <p:nvPr/>
        </p:nvCxnSpPr>
        <p:spPr>
          <a:xfrm>
            <a:off x="2754688" y="4744250"/>
            <a:ext cx="2246389" cy="10081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934DA1F5-E502-621A-B8DB-D906019FC352}"/>
              </a:ext>
            </a:extLst>
          </p:cNvPr>
          <p:cNvSpPr txBox="1"/>
          <p:nvPr/>
        </p:nvSpPr>
        <p:spPr>
          <a:xfrm>
            <a:off x="418324" y="5835531"/>
            <a:ext cx="1538883"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生クリーム</a:t>
            </a:r>
          </a:p>
        </p:txBody>
      </p:sp>
      <p:sp>
        <p:nvSpPr>
          <p:cNvPr id="6" name="テキスト ボックス 5">
            <a:extLst>
              <a:ext uri="{FF2B5EF4-FFF2-40B4-BE49-F238E27FC236}">
                <a16:creationId xmlns:a16="http://schemas.microsoft.com/office/drawing/2014/main" id="{1CAD245C-9BF2-31E1-A789-8582F913E2D5}"/>
              </a:ext>
            </a:extLst>
          </p:cNvPr>
          <p:cNvSpPr txBox="1"/>
          <p:nvPr/>
        </p:nvSpPr>
        <p:spPr>
          <a:xfrm>
            <a:off x="4360276" y="5817344"/>
            <a:ext cx="1538883"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カスタード</a:t>
            </a:r>
          </a:p>
        </p:txBody>
      </p:sp>
      <p:sp>
        <p:nvSpPr>
          <p:cNvPr id="7" name="テキスト ボックス 6">
            <a:extLst>
              <a:ext uri="{FF2B5EF4-FFF2-40B4-BE49-F238E27FC236}">
                <a16:creationId xmlns:a16="http://schemas.microsoft.com/office/drawing/2014/main" id="{546F29A5-5EDA-B0BA-5812-FFBBF5DB4E81}"/>
              </a:ext>
            </a:extLst>
          </p:cNvPr>
          <p:cNvSpPr txBox="1"/>
          <p:nvPr/>
        </p:nvSpPr>
        <p:spPr>
          <a:xfrm>
            <a:off x="2694347" y="2516425"/>
            <a:ext cx="1231106"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カラメル</a:t>
            </a:r>
          </a:p>
        </p:txBody>
      </p:sp>
      <p:sp>
        <p:nvSpPr>
          <p:cNvPr id="8" name="テキスト ボックス 7">
            <a:extLst>
              <a:ext uri="{FF2B5EF4-FFF2-40B4-BE49-F238E27FC236}">
                <a16:creationId xmlns:a16="http://schemas.microsoft.com/office/drawing/2014/main" id="{373EC6B0-2796-E761-4839-CD7CC3A335C7}"/>
              </a:ext>
            </a:extLst>
          </p:cNvPr>
          <p:cNvSpPr txBox="1"/>
          <p:nvPr/>
        </p:nvSpPr>
        <p:spPr>
          <a:xfrm rot="8193147">
            <a:off x="3014254" y="4577748"/>
            <a:ext cx="364202" cy="307777"/>
          </a:xfrm>
          <a:prstGeom prst="rect">
            <a:avLst/>
          </a:prstGeom>
          <a:noFill/>
        </p:spPr>
        <p:txBody>
          <a:bodyPr wrap="non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9" name="テキスト ボックス 8">
            <a:extLst>
              <a:ext uri="{FF2B5EF4-FFF2-40B4-BE49-F238E27FC236}">
                <a16:creationId xmlns:a16="http://schemas.microsoft.com/office/drawing/2014/main" id="{CC5DE47C-1257-2009-3154-C5914E1279F4}"/>
              </a:ext>
            </a:extLst>
          </p:cNvPr>
          <p:cNvSpPr txBox="1"/>
          <p:nvPr/>
        </p:nvSpPr>
        <p:spPr>
          <a:xfrm rot="8193147">
            <a:off x="3676697" y="4017693"/>
            <a:ext cx="669466"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0" name="テキスト ボックス 9">
            <a:extLst>
              <a:ext uri="{FF2B5EF4-FFF2-40B4-BE49-F238E27FC236}">
                <a16:creationId xmlns:a16="http://schemas.microsoft.com/office/drawing/2014/main" id="{27FD307C-9049-C554-2396-7C45BE90BA8B}"/>
              </a:ext>
            </a:extLst>
          </p:cNvPr>
          <p:cNvSpPr txBox="1"/>
          <p:nvPr/>
        </p:nvSpPr>
        <p:spPr>
          <a:xfrm rot="8193147">
            <a:off x="2013858" y="351296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1" name="テキスト ボックス 10">
            <a:extLst>
              <a:ext uri="{FF2B5EF4-FFF2-40B4-BE49-F238E27FC236}">
                <a16:creationId xmlns:a16="http://schemas.microsoft.com/office/drawing/2014/main" id="{883BC30E-AF63-C4EB-A0BD-10064774E427}"/>
              </a:ext>
            </a:extLst>
          </p:cNvPr>
          <p:cNvSpPr txBox="1"/>
          <p:nvPr/>
        </p:nvSpPr>
        <p:spPr>
          <a:xfrm rot="8193147">
            <a:off x="3440188" y="4382078"/>
            <a:ext cx="500673"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2" name="テキスト ボックス 11">
            <a:extLst>
              <a:ext uri="{FF2B5EF4-FFF2-40B4-BE49-F238E27FC236}">
                <a16:creationId xmlns:a16="http://schemas.microsoft.com/office/drawing/2014/main" id="{95FF2735-5E46-A33E-71FE-79E6C6B7F8C7}"/>
              </a:ext>
            </a:extLst>
          </p:cNvPr>
          <p:cNvSpPr txBox="1"/>
          <p:nvPr/>
        </p:nvSpPr>
        <p:spPr>
          <a:xfrm rot="8193147">
            <a:off x="3359566" y="487680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3" name="テキスト ボックス 12">
            <a:extLst>
              <a:ext uri="{FF2B5EF4-FFF2-40B4-BE49-F238E27FC236}">
                <a16:creationId xmlns:a16="http://schemas.microsoft.com/office/drawing/2014/main" id="{B2D2797B-1060-39EA-6CED-278C71312D6D}"/>
              </a:ext>
            </a:extLst>
          </p:cNvPr>
          <p:cNvSpPr txBox="1"/>
          <p:nvPr/>
        </p:nvSpPr>
        <p:spPr>
          <a:xfrm rot="8193147">
            <a:off x="2728512" y="3551930"/>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4" name="テキスト ボックス 13">
            <a:extLst>
              <a:ext uri="{FF2B5EF4-FFF2-40B4-BE49-F238E27FC236}">
                <a16:creationId xmlns:a16="http://schemas.microsoft.com/office/drawing/2014/main" id="{2F49978B-4DF1-6035-6F0B-4C6CC454BDA4}"/>
              </a:ext>
            </a:extLst>
          </p:cNvPr>
          <p:cNvSpPr txBox="1"/>
          <p:nvPr/>
        </p:nvSpPr>
        <p:spPr>
          <a:xfrm rot="8193147">
            <a:off x="3358932" y="457906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6" name="テキスト ボックス 15">
            <a:extLst>
              <a:ext uri="{FF2B5EF4-FFF2-40B4-BE49-F238E27FC236}">
                <a16:creationId xmlns:a16="http://schemas.microsoft.com/office/drawing/2014/main" id="{49C14F2C-47B2-EC12-E40B-C3E82FF6BCF1}"/>
              </a:ext>
            </a:extLst>
          </p:cNvPr>
          <p:cNvSpPr txBox="1"/>
          <p:nvPr/>
        </p:nvSpPr>
        <p:spPr>
          <a:xfrm rot="8193147">
            <a:off x="3596471" y="400623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7" name="テキスト ボックス 16">
            <a:extLst>
              <a:ext uri="{FF2B5EF4-FFF2-40B4-BE49-F238E27FC236}">
                <a16:creationId xmlns:a16="http://schemas.microsoft.com/office/drawing/2014/main" id="{0C5DD8DD-517A-DA08-56F8-B5A83ABF22D5}"/>
              </a:ext>
            </a:extLst>
          </p:cNvPr>
          <p:cNvSpPr txBox="1"/>
          <p:nvPr/>
        </p:nvSpPr>
        <p:spPr>
          <a:xfrm rot="8193147">
            <a:off x="2364891" y="3679523"/>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8" name="テキスト ボックス 17">
            <a:extLst>
              <a:ext uri="{FF2B5EF4-FFF2-40B4-BE49-F238E27FC236}">
                <a16:creationId xmlns:a16="http://schemas.microsoft.com/office/drawing/2014/main" id="{258FB724-431E-982B-E21D-37642CC42614}"/>
              </a:ext>
            </a:extLst>
          </p:cNvPr>
          <p:cNvSpPr txBox="1"/>
          <p:nvPr/>
        </p:nvSpPr>
        <p:spPr>
          <a:xfrm rot="8193147">
            <a:off x="3693170" y="4680304"/>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9" name="テキスト ボックス 18">
            <a:extLst>
              <a:ext uri="{FF2B5EF4-FFF2-40B4-BE49-F238E27FC236}">
                <a16:creationId xmlns:a16="http://schemas.microsoft.com/office/drawing/2014/main" id="{B97B80A9-1CD1-41C7-652C-B5C6AB42B5FE}"/>
              </a:ext>
            </a:extLst>
          </p:cNvPr>
          <p:cNvSpPr txBox="1"/>
          <p:nvPr/>
        </p:nvSpPr>
        <p:spPr>
          <a:xfrm rot="8193147">
            <a:off x="3838609" y="441486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0" name="テキスト ボックス 19">
            <a:extLst>
              <a:ext uri="{FF2B5EF4-FFF2-40B4-BE49-F238E27FC236}">
                <a16:creationId xmlns:a16="http://schemas.microsoft.com/office/drawing/2014/main" id="{40B4885E-0D72-30D2-036E-7BF20F467BA8}"/>
              </a:ext>
            </a:extLst>
          </p:cNvPr>
          <p:cNvSpPr txBox="1"/>
          <p:nvPr/>
        </p:nvSpPr>
        <p:spPr>
          <a:xfrm rot="8193147">
            <a:off x="1849147" y="3933202"/>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1" name="テキスト ボックス 20">
            <a:extLst>
              <a:ext uri="{FF2B5EF4-FFF2-40B4-BE49-F238E27FC236}">
                <a16:creationId xmlns:a16="http://schemas.microsoft.com/office/drawing/2014/main" id="{1205320B-0678-D6AE-6E10-350D46CBD513}"/>
              </a:ext>
            </a:extLst>
          </p:cNvPr>
          <p:cNvSpPr txBox="1"/>
          <p:nvPr/>
        </p:nvSpPr>
        <p:spPr>
          <a:xfrm rot="8193147">
            <a:off x="3127799" y="4024630"/>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3" name="テキスト ボックス 22">
            <a:extLst>
              <a:ext uri="{FF2B5EF4-FFF2-40B4-BE49-F238E27FC236}">
                <a16:creationId xmlns:a16="http://schemas.microsoft.com/office/drawing/2014/main" id="{78A49964-6D7B-CD22-9515-64256CAFFDCF}"/>
              </a:ext>
            </a:extLst>
          </p:cNvPr>
          <p:cNvSpPr txBox="1"/>
          <p:nvPr/>
        </p:nvSpPr>
        <p:spPr>
          <a:xfrm rot="8193147">
            <a:off x="2676420" y="3053326"/>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4" name="テキスト ボックス 23">
            <a:extLst>
              <a:ext uri="{FF2B5EF4-FFF2-40B4-BE49-F238E27FC236}">
                <a16:creationId xmlns:a16="http://schemas.microsoft.com/office/drawing/2014/main" id="{ADEA25E9-EC03-FFEA-7BB8-952E88301BD3}"/>
              </a:ext>
            </a:extLst>
          </p:cNvPr>
          <p:cNvSpPr txBox="1"/>
          <p:nvPr/>
        </p:nvSpPr>
        <p:spPr>
          <a:xfrm rot="8193147">
            <a:off x="2948005" y="319544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5" name="テキスト ボックス 24">
            <a:extLst>
              <a:ext uri="{FF2B5EF4-FFF2-40B4-BE49-F238E27FC236}">
                <a16:creationId xmlns:a16="http://schemas.microsoft.com/office/drawing/2014/main" id="{C1F36E2E-E81B-D03B-536D-CB98D1B267F5}"/>
              </a:ext>
            </a:extLst>
          </p:cNvPr>
          <p:cNvSpPr txBox="1"/>
          <p:nvPr/>
        </p:nvSpPr>
        <p:spPr>
          <a:xfrm rot="8193147">
            <a:off x="2455617" y="408202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6" name="テキスト ボックス 25">
            <a:extLst>
              <a:ext uri="{FF2B5EF4-FFF2-40B4-BE49-F238E27FC236}">
                <a16:creationId xmlns:a16="http://schemas.microsoft.com/office/drawing/2014/main" id="{E93D850E-F67F-5FA3-7E05-DF2B31CAD6BC}"/>
              </a:ext>
            </a:extLst>
          </p:cNvPr>
          <p:cNvSpPr txBox="1"/>
          <p:nvPr/>
        </p:nvSpPr>
        <p:spPr>
          <a:xfrm rot="8193147">
            <a:off x="2573097" y="3369741"/>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7" name="テキスト ボックス 26">
            <a:extLst>
              <a:ext uri="{FF2B5EF4-FFF2-40B4-BE49-F238E27FC236}">
                <a16:creationId xmlns:a16="http://schemas.microsoft.com/office/drawing/2014/main" id="{221D1250-4EBC-CF44-1E68-3C1ABBB9F0D1}"/>
              </a:ext>
            </a:extLst>
          </p:cNvPr>
          <p:cNvSpPr txBox="1"/>
          <p:nvPr/>
        </p:nvSpPr>
        <p:spPr>
          <a:xfrm rot="8193147">
            <a:off x="2166744" y="407917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8" name="テキスト ボックス 27">
            <a:extLst>
              <a:ext uri="{FF2B5EF4-FFF2-40B4-BE49-F238E27FC236}">
                <a16:creationId xmlns:a16="http://schemas.microsoft.com/office/drawing/2014/main" id="{5AC8C6F2-149E-157F-4AA4-3B88224A92CD}"/>
              </a:ext>
            </a:extLst>
          </p:cNvPr>
          <p:cNvSpPr txBox="1"/>
          <p:nvPr/>
        </p:nvSpPr>
        <p:spPr>
          <a:xfrm rot="8193147">
            <a:off x="2986633" y="489212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9" name="テキスト ボックス 28">
            <a:extLst>
              <a:ext uri="{FF2B5EF4-FFF2-40B4-BE49-F238E27FC236}">
                <a16:creationId xmlns:a16="http://schemas.microsoft.com/office/drawing/2014/main" id="{6DA51AB0-4A7B-D031-F111-5C15B706B82D}"/>
              </a:ext>
            </a:extLst>
          </p:cNvPr>
          <p:cNvSpPr txBox="1"/>
          <p:nvPr/>
        </p:nvSpPr>
        <p:spPr>
          <a:xfrm rot="8193147">
            <a:off x="3325067" y="373576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 name="テキスト ボックス 29">
            <a:extLst>
              <a:ext uri="{FF2B5EF4-FFF2-40B4-BE49-F238E27FC236}">
                <a16:creationId xmlns:a16="http://schemas.microsoft.com/office/drawing/2014/main" id="{B3068217-E20C-6C4E-D73F-85F79CFEA182}"/>
              </a:ext>
            </a:extLst>
          </p:cNvPr>
          <p:cNvSpPr txBox="1"/>
          <p:nvPr/>
        </p:nvSpPr>
        <p:spPr>
          <a:xfrm rot="8193147">
            <a:off x="2698015" y="3875036"/>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1" name="テキスト ボックス 30">
            <a:extLst>
              <a:ext uri="{FF2B5EF4-FFF2-40B4-BE49-F238E27FC236}">
                <a16:creationId xmlns:a16="http://schemas.microsoft.com/office/drawing/2014/main" id="{DC36FBB6-FA8C-55DD-357E-BED74A3E4BE3}"/>
              </a:ext>
            </a:extLst>
          </p:cNvPr>
          <p:cNvSpPr txBox="1"/>
          <p:nvPr/>
        </p:nvSpPr>
        <p:spPr>
          <a:xfrm rot="8193147">
            <a:off x="3236980" y="434942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4" name="テキスト ボックス 33">
            <a:extLst>
              <a:ext uri="{FF2B5EF4-FFF2-40B4-BE49-F238E27FC236}">
                <a16:creationId xmlns:a16="http://schemas.microsoft.com/office/drawing/2014/main" id="{0B270514-798A-6013-6410-7F6BB6B3437E}"/>
              </a:ext>
            </a:extLst>
          </p:cNvPr>
          <p:cNvSpPr txBox="1"/>
          <p:nvPr/>
        </p:nvSpPr>
        <p:spPr>
          <a:xfrm rot="8193147">
            <a:off x="1514146" y="3265017"/>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5" name="テキスト ボックス 34">
            <a:extLst>
              <a:ext uri="{FF2B5EF4-FFF2-40B4-BE49-F238E27FC236}">
                <a16:creationId xmlns:a16="http://schemas.microsoft.com/office/drawing/2014/main" id="{A2B61BE7-CA94-2D77-A831-903E790A4061}"/>
              </a:ext>
            </a:extLst>
          </p:cNvPr>
          <p:cNvSpPr txBox="1"/>
          <p:nvPr/>
        </p:nvSpPr>
        <p:spPr>
          <a:xfrm rot="8193147">
            <a:off x="1865179" y="3431571"/>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6" name="テキスト ボックス 35">
            <a:extLst>
              <a:ext uri="{FF2B5EF4-FFF2-40B4-BE49-F238E27FC236}">
                <a16:creationId xmlns:a16="http://schemas.microsoft.com/office/drawing/2014/main" id="{63505FD7-2CC2-F18A-3609-DAE40D0EDDC4}"/>
              </a:ext>
            </a:extLst>
          </p:cNvPr>
          <p:cNvSpPr txBox="1"/>
          <p:nvPr/>
        </p:nvSpPr>
        <p:spPr>
          <a:xfrm rot="8193147">
            <a:off x="2073385" y="312178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7" name="テキスト ボックス 36">
            <a:extLst>
              <a:ext uri="{FF2B5EF4-FFF2-40B4-BE49-F238E27FC236}">
                <a16:creationId xmlns:a16="http://schemas.microsoft.com/office/drawing/2014/main" id="{8984F6B6-680A-2C8B-B66D-C10A4CF75BDC}"/>
              </a:ext>
            </a:extLst>
          </p:cNvPr>
          <p:cNvSpPr txBox="1"/>
          <p:nvPr/>
        </p:nvSpPr>
        <p:spPr>
          <a:xfrm rot="8193147">
            <a:off x="3845230" y="4956029"/>
            <a:ext cx="452371"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8" name="テキスト ボックス 37">
            <a:extLst>
              <a:ext uri="{FF2B5EF4-FFF2-40B4-BE49-F238E27FC236}">
                <a16:creationId xmlns:a16="http://schemas.microsoft.com/office/drawing/2014/main" id="{C11D8113-A80E-E050-6F25-FF1EB47A9055}"/>
              </a:ext>
            </a:extLst>
          </p:cNvPr>
          <p:cNvSpPr txBox="1"/>
          <p:nvPr/>
        </p:nvSpPr>
        <p:spPr>
          <a:xfrm rot="8193147">
            <a:off x="4082769" y="4383201"/>
            <a:ext cx="452371"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9" name="テキスト ボックス 38">
            <a:extLst>
              <a:ext uri="{FF2B5EF4-FFF2-40B4-BE49-F238E27FC236}">
                <a16:creationId xmlns:a16="http://schemas.microsoft.com/office/drawing/2014/main" id="{2A873867-4932-23D5-C9A8-57309A9C4CA9}"/>
              </a:ext>
            </a:extLst>
          </p:cNvPr>
          <p:cNvSpPr txBox="1"/>
          <p:nvPr/>
        </p:nvSpPr>
        <p:spPr>
          <a:xfrm rot="8193147">
            <a:off x="3989005" y="4791823"/>
            <a:ext cx="452371"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0" name="正方形/長方形 39">
            <a:extLst>
              <a:ext uri="{FF2B5EF4-FFF2-40B4-BE49-F238E27FC236}">
                <a16:creationId xmlns:a16="http://schemas.microsoft.com/office/drawing/2014/main" id="{040964D8-3C63-5D56-866C-74528B2BADA0}"/>
              </a:ext>
            </a:extLst>
          </p:cNvPr>
          <p:cNvSpPr/>
          <p:nvPr/>
        </p:nvSpPr>
        <p:spPr>
          <a:xfrm rot="1583451">
            <a:off x="1164890" y="3764497"/>
            <a:ext cx="3757610" cy="1061156"/>
          </a:xfrm>
          <a:prstGeom prst="rect">
            <a:avLst/>
          </a:prstGeom>
          <a:solidFill>
            <a:srgbClr val="BFBFBF">
              <a:alpha val="56863"/>
            </a:srgbClr>
          </a:solidFill>
          <a:ln>
            <a:noFill/>
          </a:ln>
          <a:scene3d>
            <a:camera prst="perspectiveContrastingLeftFacing"/>
            <a:lightRig rig="threePt" dir="t"/>
          </a:scene3d>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2" name="直線矢印コネクタ 41">
            <a:extLst>
              <a:ext uri="{FF2B5EF4-FFF2-40B4-BE49-F238E27FC236}">
                <a16:creationId xmlns:a16="http://schemas.microsoft.com/office/drawing/2014/main" id="{3D6C7DB6-A670-8F1F-4EE9-B0D509EFCE87}"/>
              </a:ext>
            </a:extLst>
          </p:cNvPr>
          <p:cNvCxnSpPr/>
          <p:nvPr/>
        </p:nvCxnSpPr>
        <p:spPr>
          <a:xfrm>
            <a:off x="2958321" y="4265878"/>
            <a:ext cx="1383134" cy="101709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BFEA70CF-6099-033D-566D-338461D00496}"/>
              </a:ext>
            </a:extLst>
          </p:cNvPr>
          <p:cNvSpPr txBox="1"/>
          <p:nvPr/>
        </p:nvSpPr>
        <p:spPr>
          <a:xfrm>
            <a:off x="475095" y="422304"/>
            <a:ext cx="8802410"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主成分平面は</a:t>
            </a:r>
            <a:r>
              <a:rPr kumimoji="1" lang="ja-JP" altLang="en-US" sz="3200" b="1" dirty="0">
                <a:latin typeface="メイリオ" panose="020B0604030504040204" pitchFamily="50" charset="-128"/>
                <a:ea typeface="メイリオ" panose="020B0604030504040204" pitchFamily="50" charset="-128"/>
              </a:rPr>
              <a:t>主成分ベクトル</a:t>
            </a:r>
            <a:r>
              <a:rPr kumimoji="1" lang="ja-JP" altLang="en-US" sz="3200" dirty="0">
                <a:latin typeface="メイリオ" panose="020B0604030504040204" pitchFamily="50" charset="-128"/>
                <a:ea typeface="メイリオ" panose="020B0604030504040204" pitchFamily="50" charset="-128"/>
              </a:rPr>
              <a:t>で構成されている</a:t>
            </a:r>
          </a:p>
        </p:txBody>
      </p:sp>
      <p:cxnSp>
        <p:nvCxnSpPr>
          <p:cNvPr id="46" name="直線矢印コネクタ 45">
            <a:extLst>
              <a:ext uri="{FF2B5EF4-FFF2-40B4-BE49-F238E27FC236}">
                <a16:creationId xmlns:a16="http://schemas.microsoft.com/office/drawing/2014/main" id="{3DF98C1D-29E8-7C80-DF6A-B7FC1BF4E41F}"/>
              </a:ext>
            </a:extLst>
          </p:cNvPr>
          <p:cNvCxnSpPr>
            <a:cxnSpLocks/>
          </p:cNvCxnSpPr>
          <p:nvPr/>
        </p:nvCxnSpPr>
        <p:spPr>
          <a:xfrm flipV="1">
            <a:off x="2980089" y="3746272"/>
            <a:ext cx="396447" cy="50428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8" name="正方形/長方形 47">
            <a:extLst>
              <a:ext uri="{FF2B5EF4-FFF2-40B4-BE49-F238E27FC236}">
                <a16:creationId xmlns:a16="http://schemas.microsoft.com/office/drawing/2014/main" id="{C12967B6-5837-C0D9-DF80-29736C2A1F8F}"/>
              </a:ext>
            </a:extLst>
          </p:cNvPr>
          <p:cNvSpPr/>
          <p:nvPr/>
        </p:nvSpPr>
        <p:spPr>
          <a:xfrm rot="2218049">
            <a:off x="3026595" y="4154206"/>
            <a:ext cx="218718" cy="21735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テキスト ボックス 48">
            <a:extLst>
              <a:ext uri="{FF2B5EF4-FFF2-40B4-BE49-F238E27FC236}">
                <a16:creationId xmlns:a16="http://schemas.microsoft.com/office/drawing/2014/main" id="{9712538B-515E-B853-2D07-302AA12E2D8D}"/>
              </a:ext>
            </a:extLst>
          </p:cNvPr>
          <p:cNvSpPr txBox="1"/>
          <p:nvPr/>
        </p:nvSpPr>
        <p:spPr>
          <a:xfrm>
            <a:off x="475095" y="1054474"/>
            <a:ext cx="11584600" cy="1200329"/>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1. </a:t>
            </a:r>
            <a:r>
              <a:rPr kumimoji="1" lang="ja-JP" altLang="en-US" sz="2400" dirty="0">
                <a:latin typeface="メイリオ" panose="020B0604030504040204" pitchFamily="50" charset="-128"/>
                <a:ea typeface="メイリオ" panose="020B0604030504040204" pitchFamily="50" charset="-128"/>
              </a:rPr>
              <a:t>平面とはもちろん、</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つの直交する線（ベクトル）でできあがる</a:t>
            </a:r>
            <a:endParaRPr kumimoji="1" lang="en-US" altLang="ja-JP" sz="2400" dirty="0">
              <a:latin typeface="メイリオ" panose="020B0604030504040204" pitchFamily="50" charset="-128"/>
              <a:ea typeface="メイリオ" panose="020B0604030504040204" pitchFamily="50" charset="-128"/>
            </a:endParaRPr>
          </a:p>
          <a:p>
            <a:pPr algn="l"/>
            <a:r>
              <a:rPr kumimoji="1" lang="en-US" altLang="ja-JP" sz="2400" dirty="0">
                <a:latin typeface="メイリオ" panose="020B0604030504040204" pitchFamily="50" charset="-128"/>
                <a:ea typeface="メイリオ" panose="020B0604030504040204" pitchFamily="50" charset="-128"/>
              </a:rPr>
              <a:t>2. </a:t>
            </a:r>
            <a:r>
              <a:rPr kumimoji="1" lang="ja-JP" altLang="en-US" sz="2400" dirty="0">
                <a:latin typeface="メイリオ" panose="020B0604030504040204" pitchFamily="50" charset="-128"/>
                <a:ea typeface="メイリオ" panose="020B0604030504040204" pitchFamily="50" charset="-128"/>
              </a:rPr>
              <a:t>主成分平面：データの分散最大化方向の平面を見つけ出す</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＝データの分散最大化方向の</a:t>
            </a:r>
            <a:r>
              <a:rPr kumimoji="1" lang="ja-JP" altLang="en-US" sz="2400" b="1" dirty="0">
                <a:latin typeface="メイリオ" panose="020B0604030504040204" pitchFamily="50" charset="-128"/>
                <a:ea typeface="メイリオ" panose="020B0604030504040204" pitchFamily="50" charset="-128"/>
              </a:rPr>
              <a:t>直交ベクトル</a:t>
            </a:r>
            <a:r>
              <a:rPr kumimoji="1" lang="ja-JP" altLang="en-US" sz="2400" dirty="0">
                <a:latin typeface="メイリオ" panose="020B0604030504040204" pitchFamily="50" charset="-128"/>
                <a:ea typeface="メイリオ" panose="020B0604030504040204" pitchFamily="50" charset="-128"/>
              </a:rPr>
              <a:t>を２つ見つけ出す</a:t>
            </a:r>
          </a:p>
        </p:txBody>
      </p:sp>
      <p:sp>
        <p:nvSpPr>
          <p:cNvPr id="50" name="テキスト ボックス 49">
            <a:extLst>
              <a:ext uri="{FF2B5EF4-FFF2-40B4-BE49-F238E27FC236}">
                <a16:creationId xmlns:a16="http://schemas.microsoft.com/office/drawing/2014/main" id="{52BD1D22-A1C8-D085-16C3-3B34CF1490DF}"/>
              </a:ext>
            </a:extLst>
          </p:cNvPr>
          <p:cNvSpPr txBox="1"/>
          <p:nvPr/>
        </p:nvSpPr>
        <p:spPr>
          <a:xfrm>
            <a:off x="4485230" y="3217068"/>
            <a:ext cx="1882247"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直交ベクトル</a:t>
            </a:r>
            <a:r>
              <a:rPr kumimoji="1" lang="en-US" altLang="ja-JP" sz="2000" dirty="0">
                <a:latin typeface="メイリオ" panose="020B0604030504040204" pitchFamily="50" charset="-128"/>
                <a:ea typeface="メイリオ" panose="020B0604030504040204" pitchFamily="50" charset="-128"/>
              </a:rPr>
              <a:t>*</a:t>
            </a:r>
            <a:endParaRPr kumimoji="1" lang="ja-JP" altLang="en-US" sz="2000" dirty="0">
              <a:latin typeface="メイリオ" panose="020B0604030504040204" pitchFamily="50" charset="-128"/>
              <a:ea typeface="メイリオ" panose="020B0604030504040204" pitchFamily="50" charset="-128"/>
            </a:endParaRPr>
          </a:p>
        </p:txBody>
      </p:sp>
      <p:cxnSp>
        <p:nvCxnSpPr>
          <p:cNvPr id="51" name="直線矢印コネクタ 50">
            <a:extLst>
              <a:ext uri="{FF2B5EF4-FFF2-40B4-BE49-F238E27FC236}">
                <a16:creationId xmlns:a16="http://schemas.microsoft.com/office/drawing/2014/main" id="{4F641FF9-E8D3-0580-F82D-7E39B8119A03}"/>
              </a:ext>
            </a:extLst>
          </p:cNvPr>
          <p:cNvCxnSpPr>
            <a:cxnSpLocks/>
          </p:cNvCxnSpPr>
          <p:nvPr/>
        </p:nvCxnSpPr>
        <p:spPr>
          <a:xfrm>
            <a:off x="4221327" y="3420240"/>
            <a:ext cx="30958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6" name="テキスト ボックス 55">
            <a:extLst>
              <a:ext uri="{FF2B5EF4-FFF2-40B4-BE49-F238E27FC236}">
                <a16:creationId xmlns:a16="http://schemas.microsoft.com/office/drawing/2014/main" id="{BD6B7DEB-7CAB-7895-E5AC-9E5BBBE1FB79}"/>
              </a:ext>
            </a:extLst>
          </p:cNvPr>
          <p:cNvSpPr txBox="1"/>
          <p:nvPr/>
        </p:nvSpPr>
        <p:spPr>
          <a:xfrm>
            <a:off x="4312031" y="5084587"/>
            <a:ext cx="764953"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PC1</a:t>
            </a:r>
            <a:endParaRPr kumimoji="1" lang="ja-JP" altLang="en-US" sz="2400" dirty="0">
              <a:latin typeface="メイリオ" panose="020B0604030504040204" pitchFamily="50" charset="-128"/>
              <a:ea typeface="メイリオ" panose="020B0604030504040204" pitchFamily="50" charset="-128"/>
            </a:endParaRPr>
          </a:p>
        </p:txBody>
      </p:sp>
      <p:sp>
        <p:nvSpPr>
          <p:cNvPr id="57" name="テキスト ボックス 56">
            <a:extLst>
              <a:ext uri="{FF2B5EF4-FFF2-40B4-BE49-F238E27FC236}">
                <a16:creationId xmlns:a16="http://schemas.microsoft.com/office/drawing/2014/main" id="{E34FC859-EC5C-95AB-9B93-77DC9EF16293}"/>
              </a:ext>
            </a:extLst>
          </p:cNvPr>
          <p:cNvSpPr txBox="1"/>
          <p:nvPr/>
        </p:nvSpPr>
        <p:spPr>
          <a:xfrm>
            <a:off x="3319618" y="3461370"/>
            <a:ext cx="764953"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PC2</a:t>
            </a:r>
            <a:endParaRPr kumimoji="1" lang="ja-JP" altLang="en-US" sz="2400" dirty="0">
              <a:latin typeface="メイリオ" panose="020B0604030504040204" pitchFamily="50" charset="-128"/>
              <a:ea typeface="メイリオ" panose="020B0604030504040204" pitchFamily="50" charset="-128"/>
            </a:endParaRPr>
          </a:p>
        </p:txBody>
      </p:sp>
      <p:sp>
        <p:nvSpPr>
          <p:cNvPr id="59" name="テキスト ボックス 58">
            <a:extLst>
              <a:ext uri="{FF2B5EF4-FFF2-40B4-BE49-F238E27FC236}">
                <a16:creationId xmlns:a16="http://schemas.microsoft.com/office/drawing/2014/main" id="{F472D975-295C-4D95-1E40-E82CD2DA1318}"/>
              </a:ext>
            </a:extLst>
          </p:cNvPr>
          <p:cNvSpPr txBox="1"/>
          <p:nvPr/>
        </p:nvSpPr>
        <p:spPr>
          <a:xfrm>
            <a:off x="5374645" y="3850137"/>
            <a:ext cx="6208751" cy="1569660"/>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PC1 : </a:t>
            </a:r>
            <a:r>
              <a:rPr kumimoji="1" lang="ja-JP" altLang="en-US" sz="2400" dirty="0">
                <a:latin typeface="メイリオ" panose="020B0604030504040204" pitchFamily="50" charset="-128"/>
                <a:ea typeface="メイリオ" panose="020B0604030504040204" pitchFamily="50" charset="-128"/>
              </a:rPr>
              <a:t>データの分散最大化方向</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（第</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主成分ベクトル）</a:t>
            </a:r>
            <a:endParaRPr kumimoji="1" lang="en-US" altLang="ja-JP" sz="2400" dirty="0">
              <a:latin typeface="メイリオ" panose="020B0604030504040204" pitchFamily="50" charset="-128"/>
              <a:ea typeface="メイリオ" panose="020B0604030504040204" pitchFamily="50" charset="-128"/>
            </a:endParaRPr>
          </a:p>
          <a:p>
            <a:pPr algn="l"/>
            <a:r>
              <a:rPr kumimoji="1" lang="en-US" altLang="ja-JP" sz="2400" dirty="0">
                <a:latin typeface="メイリオ" panose="020B0604030504040204" pitchFamily="50" charset="-128"/>
                <a:ea typeface="メイリオ" panose="020B0604030504040204" pitchFamily="50" charset="-128"/>
              </a:rPr>
              <a:t>PC2 : </a:t>
            </a:r>
            <a:r>
              <a:rPr kumimoji="1" lang="ja-JP" altLang="en-US" sz="2400" dirty="0">
                <a:latin typeface="メイリオ" panose="020B0604030504040204" pitchFamily="50" charset="-128"/>
                <a:ea typeface="メイリオ" panose="020B0604030504040204" pitchFamily="50" charset="-128"/>
              </a:rPr>
              <a:t>次に分散最大化する方向（</a:t>
            </a:r>
            <a:r>
              <a:rPr kumimoji="1" lang="en-US" altLang="ja-JP" sz="2400" dirty="0">
                <a:latin typeface="メイリオ" panose="020B0604030504040204" pitchFamily="50" charset="-128"/>
                <a:ea typeface="メイリオ" panose="020B0604030504040204" pitchFamily="50" charset="-128"/>
              </a:rPr>
              <a:t>a</a:t>
            </a:r>
            <a:r>
              <a:rPr kumimoji="1" lang="ja-JP" altLang="en-US" sz="2400" dirty="0">
                <a:latin typeface="メイリオ" panose="020B0604030504040204" pitchFamily="50" charset="-128"/>
                <a:ea typeface="メイリオ" panose="020B0604030504040204" pitchFamily="50" charset="-128"/>
              </a:rPr>
              <a:t>と直交）</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（第</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主成分ベクトル）</a:t>
            </a:r>
          </a:p>
        </p:txBody>
      </p:sp>
      <p:sp>
        <p:nvSpPr>
          <p:cNvPr id="60" name="テキスト ボックス 59">
            <a:extLst>
              <a:ext uri="{FF2B5EF4-FFF2-40B4-BE49-F238E27FC236}">
                <a16:creationId xmlns:a16="http://schemas.microsoft.com/office/drawing/2014/main" id="{93AA4AC2-861C-2EB0-3CA2-049BD5DBB5FD}"/>
              </a:ext>
            </a:extLst>
          </p:cNvPr>
          <p:cNvSpPr txBox="1"/>
          <p:nvPr/>
        </p:nvSpPr>
        <p:spPr>
          <a:xfrm>
            <a:off x="6267395" y="5315419"/>
            <a:ext cx="5729454"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(a</a:t>
            </a:r>
            <a:r>
              <a:rPr kumimoji="1" lang="ja-JP" altLang="en-US" dirty="0">
                <a:latin typeface="メイリオ" panose="020B0604030504040204" pitchFamily="50" charset="-128"/>
                <a:ea typeface="メイリオ" panose="020B0604030504040204" pitchFamily="50" charset="-128"/>
              </a:rPr>
              <a:t>と直交するベクトルは無限に存在することに注意）</a:t>
            </a:r>
          </a:p>
        </p:txBody>
      </p:sp>
      <p:sp>
        <p:nvSpPr>
          <p:cNvPr id="61" name="テキスト ボックス 60">
            <a:extLst>
              <a:ext uri="{FF2B5EF4-FFF2-40B4-BE49-F238E27FC236}">
                <a16:creationId xmlns:a16="http://schemas.microsoft.com/office/drawing/2014/main" id="{A498142C-2178-E405-607D-405F343D3573}"/>
              </a:ext>
            </a:extLst>
          </p:cNvPr>
          <p:cNvSpPr txBox="1"/>
          <p:nvPr/>
        </p:nvSpPr>
        <p:spPr>
          <a:xfrm>
            <a:off x="6038850" y="6430259"/>
            <a:ext cx="5174815"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正確には原点を通るが直観を優先した図にした</a:t>
            </a:r>
          </a:p>
        </p:txBody>
      </p:sp>
      <p:sp>
        <p:nvSpPr>
          <p:cNvPr id="63" name="テキスト ボックス 62">
            <a:extLst>
              <a:ext uri="{FF2B5EF4-FFF2-40B4-BE49-F238E27FC236}">
                <a16:creationId xmlns:a16="http://schemas.microsoft.com/office/drawing/2014/main" id="{22470F9F-7FCC-D85E-6F2E-F71C54C79F83}"/>
              </a:ext>
            </a:extLst>
          </p:cNvPr>
          <p:cNvSpPr txBox="1"/>
          <p:nvPr/>
        </p:nvSpPr>
        <p:spPr>
          <a:xfrm>
            <a:off x="8479020" y="2470258"/>
            <a:ext cx="3286412"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toydata3D_vector.py</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047143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正方形/長方形 112">
            <a:extLst>
              <a:ext uri="{FF2B5EF4-FFF2-40B4-BE49-F238E27FC236}">
                <a16:creationId xmlns:a16="http://schemas.microsoft.com/office/drawing/2014/main" id="{876182E2-6E80-D520-CC7A-EFB40F53E998}"/>
              </a:ext>
            </a:extLst>
          </p:cNvPr>
          <p:cNvSpPr/>
          <p:nvPr/>
        </p:nvSpPr>
        <p:spPr>
          <a:xfrm>
            <a:off x="7252981" y="3787057"/>
            <a:ext cx="3082400" cy="1112505"/>
          </a:xfrm>
          <a:prstGeom prst="rect">
            <a:avLst/>
          </a:prstGeom>
          <a:solidFill>
            <a:srgbClr val="A6A6A6">
              <a:alpha val="52157"/>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6" name="直線コネクタ 95">
            <a:extLst>
              <a:ext uri="{FF2B5EF4-FFF2-40B4-BE49-F238E27FC236}">
                <a16:creationId xmlns:a16="http://schemas.microsoft.com/office/drawing/2014/main" id="{3E6914D1-49C9-DFB7-6AE9-29F6738DE997}"/>
              </a:ext>
            </a:extLst>
          </p:cNvPr>
          <p:cNvCxnSpPr>
            <a:cxnSpLocks/>
          </p:cNvCxnSpPr>
          <p:nvPr/>
        </p:nvCxnSpPr>
        <p:spPr>
          <a:xfrm flipH="1">
            <a:off x="8515924" y="4317211"/>
            <a:ext cx="173723" cy="331456"/>
          </a:xfrm>
          <a:prstGeom prst="line">
            <a:avLst/>
          </a:prstGeom>
          <a:ln w="19050"/>
        </p:spPr>
        <p:style>
          <a:lnRef idx="1">
            <a:schemeClr val="dk1"/>
          </a:lnRef>
          <a:fillRef idx="0">
            <a:schemeClr val="dk1"/>
          </a:fillRef>
          <a:effectRef idx="0">
            <a:schemeClr val="dk1"/>
          </a:effectRef>
          <a:fontRef idx="minor">
            <a:schemeClr val="tx1"/>
          </a:fontRef>
        </p:style>
      </p:cxnSp>
      <p:sp>
        <p:nvSpPr>
          <p:cNvPr id="44" name="テキスト ボックス 43">
            <a:extLst>
              <a:ext uri="{FF2B5EF4-FFF2-40B4-BE49-F238E27FC236}">
                <a16:creationId xmlns:a16="http://schemas.microsoft.com/office/drawing/2014/main" id="{FE9EA8F5-FDC9-2F81-414A-3865556EF883}"/>
              </a:ext>
            </a:extLst>
          </p:cNvPr>
          <p:cNvSpPr txBox="1"/>
          <p:nvPr/>
        </p:nvSpPr>
        <p:spPr>
          <a:xfrm rot="10800000">
            <a:off x="9132026" y="4329713"/>
            <a:ext cx="364202" cy="307777"/>
          </a:xfrm>
          <a:prstGeom prst="rect">
            <a:avLst/>
          </a:prstGeom>
          <a:noFill/>
        </p:spPr>
        <p:txBody>
          <a:bodyPr wrap="non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5" name="テキスト ボックス 44">
            <a:extLst>
              <a:ext uri="{FF2B5EF4-FFF2-40B4-BE49-F238E27FC236}">
                <a16:creationId xmlns:a16="http://schemas.microsoft.com/office/drawing/2014/main" id="{F32EEEF9-3833-8E1D-BAF0-ABA97ABA37EB}"/>
              </a:ext>
            </a:extLst>
          </p:cNvPr>
          <p:cNvSpPr txBox="1"/>
          <p:nvPr/>
        </p:nvSpPr>
        <p:spPr>
          <a:xfrm rot="10800000">
            <a:off x="9487287" y="3872020"/>
            <a:ext cx="669466"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6" name="テキスト ボックス 45">
            <a:extLst>
              <a:ext uri="{FF2B5EF4-FFF2-40B4-BE49-F238E27FC236}">
                <a16:creationId xmlns:a16="http://schemas.microsoft.com/office/drawing/2014/main" id="{85B00AF9-2124-DB50-0FAE-531B8DFAB85A}"/>
              </a:ext>
            </a:extLst>
          </p:cNvPr>
          <p:cNvSpPr txBox="1"/>
          <p:nvPr/>
        </p:nvSpPr>
        <p:spPr>
          <a:xfrm rot="8193147">
            <a:off x="7363692" y="4070680"/>
            <a:ext cx="277385"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47" name="テキスト ボックス 46">
            <a:extLst>
              <a:ext uri="{FF2B5EF4-FFF2-40B4-BE49-F238E27FC236}">
                <a16:creationId xmlns:a16="http://schemas.microsoft.com/office/drawing/2014/main" id="{30EAA3CE-FB41-62C6-7008-4665AC8BC303}"/>
              </a:ext>
            </a:extLst>
          </p:cNvPr>
          <p:cNvSpPr txBox="1"/>
          <p:nvPr/>
        </p:nvSpPr>
        <p:spPr>
          <a:xfrm rot="10800000">
            <a:off x="9557960" y="4134043"/>
            <a:ext cx="500673"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8" name="テキスト ボックス 47">
            <a:extLst>
              <a:ext uri="{FF2B5EF4-FFF2-40B4-BE49-F238E27FC236}">
                <a16:creationId xmlns:a16="http://schemas.microsoft.com/office/drawing/2014/main" id="{772C14D1-F38F-781E-D1F3-E835EDBF52AF}"/>
              </a:ext>
            </a:extLst>
          </p:cNvPr>
          <p:cNvSpPr txBox="1"/>
          <p:nvPr/>
        </p:nvSpPr>
        <p:spPr>
          <a:xfrm rot="10800000">
            <a:off x="9477338" y="4628766"/>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9" name="テキスト ボックス 48">
            <a:extLst>
              <a:ext uri="{FF2B5EF4-FFF2-40B4-BE49-F238E27FC236}">
                <a16:creationId xmlns:a16="http://schemas.microsoft.com/office/drawing/2014/main" id="{36D43DDD-A510-3F01-A983-2BF9DBCBD0D7}"/>
              </a:ext>
            </a:extLst>
          </p:cNvPr>
          <p:cNvSpPr txBox="1"/>
          <p:nvPr/>
        </p:nvSpPr>
        <p:spPr>
          <a:xfrm rot="8193147">
            <a:off x="8078346" y="4109641"/>
            <a:ext cx="277385"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50" name="テキスト ボックス 49">
            <a:extLst>
              <a:ext uri="{FF2B5EF4-FFF2-40B4-BE49-F238E27FC236}">
                <a16:creationId xmlns:a16="http://schemas.microsoft.com/office/drawing/2014/main" id="{D80134C3-6B21-02D8-CB6E-DC1C7DCF9EC2}"/>
              </a:ext>
            </a:extLst>
          </p:cNvPr>
          <p:cNvSpPr txBox="1"/>
          <p:nvPr/>
        </p:nvSpPr>
        <p:spPr>
          <a:xfrm rot="10800000">
            <a:off x="9476704" y="4331032"/>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1" name="テキスト ボックス 50">
            <a:extLst>
              <a:ext uri="{FF2B5EF4-FFF2-40B4-BE49-F238E27FC236}">
                <a16:creationId xmlns:a16="http://schemas.microsoft.com/office/drawing/2014/main" id="{9D0EE8FC-3D6B-7C16-1040-A6A5E3F00A7A}"/>
              </a:ext>
            </a:extLst>
          </p:cNvPr>
          <p:cNvSpPr txBox="1"/>
          <p:nvPr/>
        </p:nvSpPr>
        <p:spPr>
          <a:xfrm rot="10800000">
            <a:off x="9407061" y="3860566"/>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2" name="テキスト ボックス 51">
            <a:extLst>
              <a:ext uri="{FF2B5EF4-FFF2-40B4-BE49-F238E27FC236}">
                <a16:creationId xmlns:a16="http://schemas.microsoft.com/office/drawing/2014/main" id="{5A6B9DA1-8FCF-1B60-F85F-4AB5147755BE}"/>
              </a:ext>
            </a:extLst>
          </p:cNvPr>
          <p:cNvSpPr txBox="1"/>
          <p:nvPr/>
        </p:nvSpPr>
        <p:spPr>
          <a:xfrm rot="8193147">
            <a:off x="7714725" y="4237234"/>
            <a:ext cx="277385"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53" name="テキスト ボックス 52">
            <a:extLst>
              <a:ext uri="{FF2B5EF4-FFF2-40B4-BE49-F238E27FC236}">
                <a16:creationId xmlns:a16="http://schemas.microsoft.com/office/drawing/2014/main" id="{5C809B94-ABE7-CD86-A4C8-71F847FFA8F4}"/>
              </a:ext>
            </a:extLst>
          </p:cNvPr>
          <p:cNvSpPr txBox="1"/>
          <p:nvPr/>
        </p:nvSpPr>
        <p:spPr>
          <a:xfrm rot="10800000">
            <a:off x="9810942" y="443226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4" name="テキスト ボックス 53">
            <a:extLst>
              <a:ext uri="{FF2B5EF4-FFF2-40B4-BE49-F238E27FC236}">
                <a16:creationId xmlns:a16="http://schemas.microsoft.com/office/drawing/2014/main" id="{66E9538C-CC73-CADB-88D3-4E4C7EDDCD76}"/>
              </a:ext>
            </a:extLst>
          </p:cNvPr>
          <p:cNvSpPr txBox="1"/>
          <p:nvPr/>
        </p:nvSpPr>
        <p:spPr>
          <a:xfrm rot="10800000">
            <a:off x="9956381" y="4166826"/>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5" name="テキスト ボックス 54">
            <a:extLst>
              <a:ext uri="{FF2B5EF4-FFF2-40B4-BE49-F238E27FC236}">
                <a16:creationId xmlns:a16="http://schemas.microsoft.com/office/drawing/2014/main" id="{9E0A9224-753B-5EED-4859-F0C950E1F5C6}"/>
              </a:ext>
            </a:extLst>
          </p:cNvPr>
          <p:cNvSpPr txBox="1"/>
          <p:nvPr/>
        </p:nvSpPr>
        <p:spPr>
          <a:xfrm rot="8193147">
            <a:off x="7198981" y="4490913"/>
            <a:ext cx="277385"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56" name="テキスト ボックス 55">
            <a:extLst>
              <a:ext uri="{FF2B5EF4-FFF2-40B4-BE49-F238E27FC236}">
                <a16:creationId xmlns:a16="http://schemas.microsoft.com/office/drawing/2014/main" id="{5A38F74A-6CB4-0787-394A-3F91394E49EF}"/>
              </a:ext>
            </a:extLst>
          </p:cNvPr>
          <p:cNvSpPr txBox="1"/>
          <p:nvPr/>
        </p:nvSpPr>
        <p:spPr>
          <a:xfrm rot="8193147">
            <a:off x="8757474" y="4207759"/>
            <a:ext cx="277385"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7" name="テキスト ボックス 56">
            <a:extLst>
              <a:ext uri="{FF2B5EF4-FFF2-40B4-BE49-F238E27FC236}">
                <a16:creationId xmlns:a16="http://schemas.microsoft.com/office/drawing/2014/main" id="{8E21C6BC-5698-CF19-9548-2582B9D808BA}"/>
              </a:ext>
            </a:extLst>
          </p:cNvPr>
          <p:cNvSpPr txBox="1"/>
          <p:nvPr/>
        </p:nvSpPr>
        <p:spPr>
          <a:xfrm rot="8193147">
            <a:off x="8297839" y="3753160"/>
            <a:ext cx="277385"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58" name="テキスト ボックス 57">
            <a:extLst>
              <a:ext uri="{FF2B5EF4-FFF2-40B4-BE49-F238E27FC236}">
                <a16:creationId xmlns:a16="http://schemas.microsoft.com/office/drawing/2014/main" id="{248F009A-5E40-FF36-9481-028B3EABE058}"/>
              </a:ext>
            </a:extLst>
          </p:cNvPr>
          <p:cNvSpPr txBox="1"/>
          <p:nvPr/>
        </p:nvSpPr>
        <p:spPr>
          <a:xfrm rot="8193147">
            <a:off x="7805451" y="4639740"/>
            <a:ext cx="277385"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59" name="テキスト ボックス 58">
            <a:extLst>
              <a:ext uri="{FF2B5EF4-FFF2-40B4-BE49-F238E27FC236}">
                <a16:creationId xmlns:a16="http://schemas.microsoft.com/office/drawing/2014/main" id="{03093643-19B6-1D92-83D1-77A402837580}"/>
              </a:ext>
            </a:extLst>
          </p:cNvPr>
          <p:cNvSpPr txBox="1"/>
          <p:nvPr/>
        </p:nvSpPr>
        <p:spPr>
          <a:xfrm rot="8193147">
            <a:off x="7922931" y="3927452"/>
            <a:ext cx="277385"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60" name="テキスト ボックス 59">
            <a:extLst>
              <a:ext uri="{FF2B5EF4-FFF2-40B4-BE49-F238E27FC236}">
                <a16:creationId xmlns:a16="http://schemas.microsoft.com/office/drawing/2014/main" id="{44D801BC-DEE8-ADA9-28F3-3B08B2E4C827}"/>
              </a:ext>
            </a:extLst>
          </p:cNvPr>
          <p:cNvSpPr txBox="1"/>
          <p:nvPr/>
        </p:nvSpPr>
        <p:spPr>
          <a:xfrm rot="8193147">
            <a:off x="7516578" y="4636890"/>
            <a:ext cx="277385"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61" name="テキスト ボックス 60">
            <a:extLst>
              <a:ext uri="{FF2B5EF4-FFF2-40B4-BE49-F238E27FC236}">
                <a16:creationId xmlns:a16="http://schemas.microsoft.com/office/drawing/2014/main" id="{92EDFD4F-AE7C-432F-F4C3-D13C22065F80}"/>
              </a:ext>
            </a:extLst>
          </p:cNvPr>
          <p:cNvSpPr txBox="1"/>
          <p:nvPr/>
        </p:nvSpPr>
        <p:spPr>
          <a:xfrm rot="10800000">
            <a:off x="8937590" y="3963470"/>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2" name="テキスト ボックス 61">
            <a:extLst>
              <a:ext uri="{FF2B5EF4-FFF2-40B4-BE49-F238E27FC236}">
                <a16:creationId xmlns:a16="http://schemas.microsoft.com/office/drawing/2014/main" id="{2B08E926-E615-D465-1B75-02214D84711D}"/>
              </a:ext>
            </a:extLst>
          </p:cNvPr>
          <p:cNvSpPr txBox="1"/>
          <p:nvPr/>
        </p:nvSpPr>
        <p:spPr>
          <a:xfrm rot="10800000">
            <a:off x="9135657" y="3590092"/>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3" name="テキスト ボックス 62">
            <a:extLst>
              <a:ext uri="{FF2B5EF4-FFF2-40B4-BE49-F238E27FC236}">
                <a16:creationId xmlns:a16="http://schemas.microsoft.com/office/drawing/2014/main" id="{B22D5BB4-CDCA-37E0-3028-3DEEF4CD7CE6}"/>
              </a:ext>
            </a:extLst>
          </p:cNvPr>
          <p:cNvSpPr txBox="1"/>
          <p:nvPr/>
        </p:nvSpPr>
        <p:spPr>
          <a:xfrm rot="8193147">
            <a:off x="8047849" y="4432747"/>
            <a:ext cx="277385"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64" name="テキスト ボックス 63">
            <a:extLst>
              <a:ext uri="{FF2B5EF4-FFF2-40B4-BE49-F238E27FC236}">
                <a16:creationId xmlns:a16="http://schemas.microsoft.com/office/drawing/2014/main" id="{294867FF-D89B-42BD-F1D4-640D56FFA7B2}"/>
              </a:ext>
            </a:extLst>
          </p:cNvPr>
          <p:cNvSpPr txBox="1"/>
          <p:nvPr/>
        </p:nvSpPr>
        <p:spPr>
          <a:xfrm rot="10800000">
            <a:off x="9354752" y="4101392"/>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5" name="テキスト ボックス 64">
            <a:extLst>
              <a:ext uri="{FF2B5EF4-FFF2-40B4-BE49-F238E27FC236}">
                <a16:creationId xmlns:a16="http://schemas.microsoft.com/office/drawing/2014/main" id="{F8FB75E3-694A-4BFC-850A-6DCA2E63FC1E}"/>
              </a:ext>
            </a:extLst>
          </p:cNvPr>
          <p:cNvSpPr txBox="1"/>
          <p:nvPr/>
        </p:nvSpPr>
        <p:spPr>
          <a:xfrm rot="8193147">
            <a:off x="6863980" y="3822728"/>
            <a:ext cx="277385"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66" name="テキスト ボックス 65">
            <a:extLst>
              <a:ext uri="{FF2B5EF4-FFF2-40B4-BE49-F238E27FC236}">
                <a16:creationId xmlns:a16="http://schemas.microsoft.com/office/drawing/2014/main" id="{06E8A607-A9D9-C8AE-EC68-77049F959EC5}"/>
              </a:ext>
            </a:extLst>
          </p:cNvPr>
          <p:cNvSpPr txBox="1"/>
          <p:nvPr/>
        </p:nvSpPr>
        <p:spPr>
          <a:xfrm rot="8193147">
            <a:off x="7215013" y="3989282"/>
            <a:ext cx="277385"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67" name="テキスト ボックス 66">
            <a:extLst>
              <a:ext uri="{FF2B5EF4-FFF2-40B4-BE49-F238E27FC236}">
                <a16:creationId xmlns:a16="http://schemas.microsoft.com/office/drawing/2014/main" id="{948EE554-5071-7CE9-7165-650D7D5A3A29}"/>
              </a:ext>
            </a:extLst>
          </p:cNvPr>
          <p:cNvSpPr txBox="1"/>
          <p:nvPr/>
        </p:nvSpPr>
        <p:spPr>
          <a:xfrm rot="8193147">
            <a:off x="7748398" y="3612961"/>
            <a:ext cx="277385"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68" name="テキスト ボックス 67">
            <a:extLst>
              <a:ext uri="{FF2B5EF4-FFF2-40B4-BE49-F238E27FC236}">
                <a16:creationId xmlns:a16="http://schemas.microsoft.com/office/drawing/2014/main" id="{7FE74DC0-B0E6-2A38-D221-A36972DED904}"/>
              </a:ext>
            </a:extLst>
          </p:cNvPr>
          <p:cNvSpPr txBox="1"/>
          <p:nvPr/>
        </p:nvSpPr>
        <p:spPr>
          <a:xfrm rot="10800000">
            <a:off x="9963002" y="4707994"/>
            <a:ext cx="452371"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9" name="テキスト ボックス 68">
            <a:extLst>
              <a:ext uri="{FF2B5EF4-FFF2-40B4-BE49-F238E27FC236}">
                <a16:creationId xmlns:a16="http://schemas.microsoft.com/office/drawing/2014/main" id="{D443F735-684E-BD48-F432-F8E0B5410682}"/>
              </a:ext>
            </a:extLst>
          </p:cNvPr>
          <p:cNvSpPr txBox="1"/>
          <p:nvPr/>
        </p:nvSpPr>
        <p:spPr>
          <a:xfrm rot="10800000">
            <a:off x="10200541" y="4135166"/>
            <a:ext cx="452371"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70" name="テキスト ボックス 69">
            <a:extLst>
              <a:ext uri="{FF2B5EF4-FFF2-40B4-BE49-F238E27FC236}">
                <a16:creationId xmlns:a16="http://schemas.microsoft.com/office/drawing/2014/main" id="{837F0B04-2DF3-6A4F-1630-AABC326D790A}"/>
              </a:ext>
            </a:extLst>
          </p:cNvPr>
          <p:cNvSpPr txBox="1"/>
          <p:nvPr/>
        </p:nvSpPr>
        <p:spPr>
          <a:xfrm rot="10800000">
            <a:off x="10106777" y="4543788"/>
            <a:ext cx="452371"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cxnSp>
        <p:nvCxnSpPr>
          <p:cNvPr id="71" name="直線矢印コネクタ 70">
            <a:extLst>
              <a:ext uri="{FF2B5EF4-FFF2-40B4-BE49-F238E27FC236}">
                <a16:creationId xmlns:a16="http://schemas.microsoft.com/office/drawing/2014/main" id="{C6232F89-DA91-0C41-77BA-C76E16DF78E6}"/>
              </a:ext>
            </a:extLst>
          </p:cNvPr>
          <p:cNvCxnSpPr>
            <a:cxnSpLocks/>
          </p:cNvCxnSpPr>
          <p:nvPr/>
        </p:nvCxnSpPr>
        <p:spPr>
          <a:xfrm flipV="1">
            <a:off x="6753595" y="4340763"/>
            <a:ext cx="4228536" cy="227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5" name="直線矢印コネクタ 84">
            <a:extLst>
              <a:ext uri="{FF2B5EF4-FFF2-40B4-BE49-F238E27FC236}">
                <a16:creationId xmlns:a16="http://schemas.microsoft.com/office/drawing/2014/main" id="{83016650-E732-C1DA-59BB-5F8204309298}"/>
              </a:ext>
            </a:extLst>
          </p:cNvPr>
          <p:cNvCxnSpPr>
            <a:cxnSpLocks/>
          </p:cNvCxnSpPr>
          <p:nvPr/>
        </p:nvCxnSpPr>
        <p:spPr>
          <a:xfrm flipH="1" flipV="1">
            <a:off x="8679037" y="2748918"/>
            <a:ext cx="23100" cy="30684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0" name="テキスト ボックス 89">
            <a:extLst>
              <a:ext uri="{FF2B5EF4-FFF2-40B4-BE49-F238E27FC236}">
                <a16:creationId xmlns:a16="http://schemas.microsoft.com/office/drawing/2014/main" id="{041EF8CD-5B0D-1D5B-61CA-C2DA0128C1F6}"/>
              </a:ext>
            </a:extLst>
          </p:cNvPr>
          <p:cNvSpPr txBox="1"/>
          <p:nvPr/>
        </p:nvSpPr>
        <p:spPr>
          <a:xfrm rot="8193147">
            <a:off x="8909874" y="4360159"/>
            <a:ext cx="277385"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cxnSp>
        <p:nvCxnSpPr>
          <p:cNvPr id="92" name="直線コネクタ 91">
            <a:extLst>
              <a:ext uri="{FF2B5EF4-FFF2-40B4-BE49-F238E27FC236}">
                <a16:creationId xmlns:a16="http://schemas.microsoft.com/office/drawing/2014/main" id="{39D6AC2A-8E76-ADB3-86A7-4679890FF289}"/>
              </a:ext>
            </a:extLst>
          </p:cNvPr>
          <p:cNvCxnSpPr>
            <a:cxnSpLocks/>
          </p:cNvCxnSpPr>
          <p:nvPr/>
        </p:nvCxnSpPr>
        <p:spPr>
          <a:xfrm flipV="1">
            <a:off x="8689647" y="3860566"/>
            <a:ext cx="1963265" cy="469147"/>
          </a:xfrm>
          <a:prstGeom prst="line">
            <a:avLst/>
          </a:prstGeom>
          <a:ln w="19050"/>
        </p:spPr>
        <p:style>
          <a:lnRef idx="1">
            <a:schemeClr val="dk1"/>
          </a:lnRef>
          <a:fillRef idx="0">
            <a:schemeClr val="dk1"/>
          </a:fillRef>
          <a:effectRef idx="0">
            <a:schemeClr val="dk1"/>
          </a:effectRef>
          <a:fontRef idx="minor">
            <a:schemeClr val="tx1"/>
          </a:fontRef>
        </p:style>
      </p:cxnSp>
      <p:cxnSp>
        <p:nvCxnSpPr>
          <p:cNvPr id="94" name="直線コネクタ 93">
            <a:extLst>
              <a:ext uri="{FF2B5EF4-FFF2-40B4-BE49-F238E27FC236}">
                <a16:creationId xmlns:a16="http://schemas.microsoft.com/office/drawing/2014/main" id="{435CC47B-9150-E7D6-A1A1-F294FFB05064}"/>
              </a:ext>
            </a:extLst>
          </p:cNvPr>
          <p:cNvCxnSpPr>
            <a:cxnSpLocks/>
            <a:endCxn id="67" idx="2"/>
          </p:cNvCxnSpPr>
          <p:nvPr/>
        </p:nvCxnSpPr>
        <p:spPr>
          <a:xfrm flipH="1" flipV="1">
            <a:off x="7781263" y="3655126"/>
            <a:ext cx="1060784" cy="826987"/>
          </a:xfrm>
          <a:prstGeom prst="line">
            <a:avLst/>
          </a:prstGeom>
          <a:ln w="19050"/>
        </p:spPr>
        <p:style>
          <a:lnRef idx="1">
            <a:schemeClr val="dk1"/>
          </a:lnRef>
          <a:fillRef idx="0">
            <a:schemeClr val="dk1"/>
          </a:fillRef>
          <a:effectRef idx="0">
            <a:schemeClr val="dk1"/>
          </a:effectRef>
          <a:fontRef idx="minor">
            <a:schemeClr val="tx1"/>
          </a:fontRef>
        </p:style>
      </p:cxnSp>
      <p:sp>
        <p:nvSpPr>
          <p:cNvPr id="102" name="テキスト ボックス 101">
            <a:extLst>
              <a:ext uri="{FF2B5EF4-FFF2-40B4-BE49-F238E27FC236}">
                <a16:creationId xmlns:a16="http://schemas.microsoft.com/office/drawing/2014/main" id="{F495318C-0CA2-A528-B87A-5BDCE6368862}"/>
              </a:ext>
            </a:extLst>
          </p:cNvPr>
          <p:cNvSpPr txBox="1"/>
          <p:nvPr/>
        </p:nvSpPr>
        <p:spPr>
          <a:xfrm>
            <a:off x="10878141" y="4366406"/>
            <a:ext cx="764953"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PC1</a:t>
            </a:r>
            <a:endParaRPr kumimoji="1" lang="ja-JP" altLang="en-US" sz="2400" dirty="0">
              <a:latin typeface="メイリオ" panose="020B0604030504040204" pitchFamily="50" charset="-128"/>
              <a:ea typeface="メイリオ" panose="020B0604030504040204" pitchFamily="50" charset="-128"/>
            </a:endParaRPr>
          </a:p>
        </p:txBody>
      </p:sp>
      <p:sp>
        <p:nvSpPr>
          <p:cNvPr id="103" name="テキスト ボックス 102">
            <a:extLst>
              <a:ext uri="{FF2B5EF4-FFF2-40B4-BE49-F238E27FC236}">
                <a16:creationId xmlns:a16="http://schemas.microsoft.com/office/drawing/2014/main" id="{4BD9077D-2525-F487-C684-367E6680E820}"/>
              </a:ext>
            </a:extLst>
          </p:cNvPr>
          <p:cNvSpPr txBox="1"/>
          <p:nvPr/>
        </p:nvSpPr>
        <p:spPr>
          <a:xfrm>
            <a:off x="7962251" y="2406531"/>
            <a:ext cx="764953"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PC2</a:t>
            </a:r>
            <a:endParaRPr kumimoji="1" lang="ja-JP" altLang="en-US" sz="2400" dirty="0">
              <a:latin typeface="メイリオ" panose="020B0604030504040204" pitchFamily="50" charset="-128"/>
              <a:ea typeface="メイリオ" panose="020B0604030504040204" pitchFamily="50" charset="-128"/>
            </a:endParaRPr>
          </a:p>
        </p:txBody>
      </p:sp>
      <p:sp>
        <p:nvSpPr>
          <p:cNvPr id="105" name="テキスト ボックス 104">
            <a:extLst>
              <a:ext uri="{FF2B5EF4-FFF2-40B4-BE49-F238E27FC236}">
                <a16:creationId xmlns:a16="http://schemas.microsoft.com/office/drawing/2014/main" id="{96394ECB-6455-24FA-5FFD-A199AD53B26D}"/>
              </a:ext>
            </a:extLst>
          </p:cNvPr>
          <p:cNvSpPr txBox="1"/>
          <p:nvPr/>
        </p:nvSpPr>
        <p:spPr>
          <a:xfrm>
            <a:off x="662650" y="316630"/>
            <a:ext cx="6532558"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主成分ベクトルを</a:t>
            </a:r>
            <a:r>
              <a:rPr kumimoji="1" lang="en-US" altLang="ja-JP" sz="3200" dirty="0" err="1">
                <a:latin typeface="メイリオ" panose="020B0604030504040204" pitchFamily="50" charset="-128"/>
                <a:ea typeface="メイリオ" panose="020B0604030504040204" pitchFamily="50" charset="-128"/>
              </a:rPr>
              <a:t>x,y</a:t>
            </a:r>
            <a:r>
              <a:rPr kumimoji="1" lang="ja-JP" altLang="en-US" sz="3200" dirty="0">
                <a:latin typeface="メイリオ" panose="020B0604030504040204" pitchFamily="50" charset="-128"/>
                <a:ea typeface="メイリオ" panose="020B0604030504040204" pitchFamily="50" charset="-128"/>
              </a:rPr>
              <a:t>軸に回転する</a:t>
            </a:r>
          </a:p>
        </p:txBody>
      </p:sp>
      <p:sp>
        <p:nvSpPr>
          <p:cNvPr id="106" name="矢印: 右 105">
            <a:extLst>
              <a:ext uri="{FF2B5EF4-FFF2-40B4-BE49-F238E27FC236}">
                <a16:creationId xmlns:a16="http://schemas.microsoft.com/office/drawing/2014/main" id="{4C6D406E-720B-3B88-899A-E6B4633488FE}"/>
              </a:ext>
            </a:extLst>
          </p:cNvPr>
          <p:cNvSpPr/>
          <p:nvPr/>
        </p:nvSpPr>
        <p:spPr>
          <a:xfrm>
            <a:off x="5307948" y="4001040"/>
            <a:ext cx="586037" cy="83665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テキスト ボックス 106">
            <a:extLst>
              <a:ext uri="{FF2B5EF4-FFF2-40B4-BE49-F238E27FC236}">
                <a16:creationId xmlns:a16="http://schemas.microsoft.com/office/drawing/2014/main" id="{5AD2EE29-46A7-1C62-1222-8DC5C5F5456A}"/>
              </a:ext>
            </a:extLst>
          </p:cNvPr>
          <p:cNvSpPr txBox="1"/>
          <p:nvPr/>
        </p:nvSpPr>
        <p:spPr>
          <a:xfrm>
            <a:off x="7136402" y="3313311"/>
            <a:ext cx="1231106"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カラメル</a:t>
            </a:r>
          </a:p>
        </p:txBody>
      </p:sp>
      <p:sp>
        <p:nvSpPr>
          <p:cNvPr id="108" name="テキスト ボックス 107">
            <a:extLst>
              <a:ext uri="{FF2B5EF4-FFF2-40B4-BE49-F238E27FC236}">
                <a16:creationId xmlns:a16="http://schemas.microsoft.com/office/drawing/2014/main" id="{A2805A3B-5B75-27B6-C63D-4E70322D5341}"/>
              </a:ext>
            </a:extLst>
          </p:cNvPr>
          <p:cNvSpPr txBox="1"/>
          <p:nvPr/>
        </p:nvSpPr>
        <p:spPr>
          <a:xfrm>
            <a:off x="10470292" y="3486369"/>
            <a:ext cx="1538883"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カスタード</a:t>
            </a:r>
          </a:p>
        </p:txBody>
      </p:sp>
      <p:sp>
        <p:nvSpPr>
          <p:cNvPr id="109" name="テキスト ボックス 108">
            <a:extLst>
              <a:ext uri="{FF2B5EF4-FFF2-40B4-BE49-F238E27FC236}">
                <a16:creationId xmlns:a16="http://schemas.microsoft.com/office/drawing/2014/main" id="{024A3ED3-48AE-DCC5-9D33-4B2A9282295E}"/>
              </a:ext>
            </a:extLst>
          </p:cNvPr>
          <p:cNvSpPr txBox="1"/>
          <p:nvPr/>
        </p:nvSpPr>
        <p:spPr>
          <a:xfrm>
            <a:off x="7050792" y="4644437"/>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生クリーム</a:t>
            </a:r>
          </a:p>
        </p:txBody>
      </p:sp>
      <p:pic>
        <p:nvPicPr>
          <p:cNvPr id="111" name="図 110">
            <a:extLst>
              <a:ext uri="{FF2B5EF4-FFF2-40B4-BE49-F238E27FC236}">
                <a16:creationId xmlns:a16="http://schemas.microsoft.com/office/drawing/2014/main" id="{F7FE5A4A-5F93-567F-EA23-7B110E0D5741}"/>
              </a:ext>
            </a:extLst>
          </p:cNvPr>
          <p:cNvPicPr>
            <a:picLocks noChangeAspect="1"/>
          </p:cNvPicPr>
          <p:nvPr/>
        </p:nvPicPr>
        <p:blipFill>
          <a:blip r:embed="rId2"/>
          <a:stretch>
            <a:fillRect/>
          </a:stretch>
        </p:blipFill>
        <p:spPr>
          <a:xfrm>
            <a:off x="332682" y="2563074"/>
            <a:ext cx="5027432" cy="3416345"/>
          </a:xfrm>
          <a:prstGeom prst="rect">
            <a:avLst/>
          </a:prstGeom>
        </p:spPr>
      </p:pic>
      <p:sp>
        <p:nvSpPr>
          <p:cNvPr id="112" name="テキスト ボックス 111">
            <a:extLst>
              <a:ext uri="{FF2B5EF4-FFF2-40B4-BE49-F238E27FC236}">
                <a16:creationId xmlns:a16="http://schemas.microsoft.com/office/drawing/2014/main" id="{65A437CC-E2BB-7EF6-E311-AD96AC00B365}"/>
              </a:ext>
            </a:extLst>
          </p:cNvPr>
          <p:cNvSpPr txBox="1"/>
          <p:nvPr/>
        </p:nvSpPr>
        <p:spPr>
          <a:xfrm>
            <a:off x="662650" y="970200"/>
            <a:ext cx="11149905" cy="1569660"/>
          </a:xfrm>
          <a:prstGeom prst="rect">
            <a:avLst/>
          </a:prstGeom>
          <a:noFill/>
        </p:spPr>
        <p:txBody>
          <a:bodyPr wrap="square" rtlCol="0">
            <a:spAutoFit/>
          </a:bodyPr>
          <a:lstStyle/>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PC1,PC2</a:t>
            </a:r>
            <a:r>
              <a:rPr kumimoji="1" lang="ja-JP" altLang="en-US" sz="2400" dirty="0">
                <a:latin typeface="メイリオ" panose="020B0604030504040204" pitchFamily="50" charset="-128"/>
                <a:ea typeface="メイリオ" panose="020B0604030504040204" pitchFamily="50" charset="-128"/>
              </a:rPr>
              <a:t>が構成する平面の真上からデータを映す</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データ空間の軸（カラメル、カスタード、生クリーム）も回転</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PC1,PC2</a:t>
            </a:r>
            <a:r>
              <a:rPr kumimoji="1" lang="ja-JP" altLang="en-US" sz="2400" dirty="0">
                <a:latin typeface="メイリオ" panose="020B0604030504040204" pitchFamily="50" charset="-128"/>
                <a:ea typeface="メイリオ" panose="020B0604030504040204" pitchFamily="50" charset="-128"/>
              </a:rPr>
              <a:t>平面は主にカスタード，カラメル方向なので右図では生クリームの軸が短くなる</a:t>
            </a:r>
          </a:p>
        </p:txBody>
      </p:sp>
      <p:sp>
        <p:nvSpPr>
          <p:cNvPr id="114" name="テキスト ボックス 113">
            <a:extLst>
              <a:ext uri="{FF2B5EF4-FFF2-40B4-BE49-F238E27FC236}">
                <a16:creationId xmlns:a16="http://schemas.microsoft.com/office/drawing/2014/main" id="{3A943268-E13A-9D86-6C27-9DF178C8D3AB}"/>
              </a:ext>
            </a:extLst>
          </p:cNvPr>
          <p:cNvSpPr txBox="1"/>
          <p:nvPr/>
        </p:nvSpPr>
        <p:spPr>
          <a:xfrm>
            <a:off x="6681460" y="5933575"/>
            <a:ext cx="4185761" cy="461665"/>
          </a:xfrm>
          <a:prstGeom prst="rect">
            <a:avLst/>
          </a:prstGeom>
          <a:noFill/>
        </p:spPr>
        <p:txBody>
          <a:bodyPr wrap="none" rtlCol="0">
            <a:spAutoFit/>
          </a:bodyPr>
          <a:lstStyle/>
          <a:p>
            <a:pPr algn="l"/>
            <a:r>
              <a:rPr kumimoji="1" lang="ja-JP" altLang="en-US" sz="2400" b="1" dirty="0">
                <a:latin typeface="メイリオ" panose="020B0604030504040204" pitchFamily="50" charset="-128"/>
                <a:ea typeface="メイリオ" panose="020B0604030504040204" pitchFamily="50" charset="-128"/>
              </a:rPr>
              <a:t>これが冒頭で見た主成分平面</a:t>
            </a:r>
          </a:p>
        </p:txBody>
      </p:sp>
    </p:spTree>
    <p:extLst>
      <p:ext uri="{BB962C8B-B14F-4D97-AF65-F5344CB8AC3E}">
        <p14:creationId xmlns:p14="http://schemas.microsoft.com/office/powerpoint/2010/main" val="3964025635"/>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l">
          <a:defRPr kumimoji="1" sz="2400" dirty="0" smtClean="0">
            <a:latin typeface="メイリオ" panose="020B0604030504040204" pitchFamily="50" charset="-128"/>
            <a:ea typeface="メイリオ" panose="020B0604030504040204" pitchFamily="50" charset="-128"/>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65185</TotalTime>
  <Words>4451</Words>
  <Application>Microsoft Office PowerPoint</Application>
  <PresentationFormat>ワイド画面</PresentationFormat>
  <Paragraphs>1021</Paragraphs>
  <Slides>45</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45</vt:i4>
      </vt:variant>
    </vt:vector>
  </HeadingPairs>
  <TitlesOfParts>
    <vt:vector size="52" baseType="lpstr">
      <vt:lpstr>メイリオ</vt:lpstr>
      <vt:lpstr>Arial</vt:lpstr>
      <vt:lpstr>Calibri</vt:lpstr>
      <vt:lpstr>Calibri Light</vt:lpstr>
      <vt:lpstr>Cambria Math</vt:lpstr>
      <vt:lpstr>Wingdings</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hiroshi uehara</dc:creator>
  <cp:lastModifiedBy>Hiroshi Uehara</cp:lastModifiedBy>
  <cp:revision>800</cp:revision>
  <dcterms:created xsi:type="dcterms:W3CDTF">2017-07-18T05:09:25Z</dcterms:created>
  <dcterms:modified xsi:type="dcterms:W3CDTF">2024-09-19T14:15:55Z</dcterms:modified>
</cp:coreProperties>
</file>