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1910" r:id="rId3"/>
    <p:sldId id="1912" r:id="rId4"/>
    <p:sldId id="1913" r:id="rId5"/>
    <p:sldId id="1914" r:id="rId6"/>
    <p:sldId id="1915" r:id="rId7"/>
    <p:sldId id="1916" r:id="rId8"/>
    <p:sldId id="1917" r:id="rId9"/>
    <p:sldId id="1918" r:id="rId10"/>
    <p:sldId id="1919" r:id="rId11"/>
    <p:sldId id="1920" r:id="rId12"/>
    <p:sldId id="550" r:id="rId13"/>
    <p:sldId id="1921" r:id="rId14"/>
    <p:sldId id="1922" r:id="rId15"/>
    <p:sldId id="1923" r:id="rId16"/>
    <p:sldId id="1924" r:id="rId17"/>
    <p:sldId id="1926" r:id="rId18"/>
    <p:sldId id="1927" r:id="rId19"/>
    <p:sldId id="1925" r:id="rId20"/>
    <p:sldId id="190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6A6A6"/>
    <a:srgbClr val="BFBFBF"/>
    <a:srgbClr val="000000"/>
    <a:srgbClr val="FFFFFF"/>
    <a:srgbClr val="FF00FF"/>
    <a:srgbClr val="BD038C"/>
    <a:srgbClr val="903069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8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44.png"/><Relationship Id="rId17" Type="http://schemas.openxmlformats.org/officeDocument/2006/relationships/image" Target="../media/image79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png"/><Relationship Id="rId3" Type="http://schemas.openxmlformats.org/officeDocument/2006/relationships/image" Target="../media/image420.png"/><Relationship Id="rId7" Type="http://schemas.openxmlformats.org/officeDocument/2006/relationships/image" Target="../media/image48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1.png"/><Relationship Id="rId11" Type="http://schemas.openxmlformats.org/officeDocument/2006/relationships/image" Target="../media/image530.png"/><Relationship Id="rId5" Type="http://schemas.openxmlformats.org/officeDocument/2006/relationships/image" Target="../media/image460.png"/><Relationship Id="rId10" Type="http://schemas.openxmlformats.org/officeDocument/2006/relationships/image" Target="../media/image520.png"/><Relationship Id="rId4" Type="http://schemas.openxmlformats.org/officeDocument/2006/relationships/image" Target="../media/image440.png"/><Relationship Id="rId9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7C6451-629C-4DF2-EA0A-0A4AA27B5BCC}"/>
              </a:ext>
            </a:extLst>
          </p:cNvPr>
          <p:cNvSpPr txBox="1"/>
          <p:nvPr/>
        </p:nvSpPr>
        <p:spPr>
          <a:xfrm>
            <a:off x="287694" y="2304996"/>
            <a:ext cx="11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(Principal Component Analysis : PCA)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6283A2-91B2-313E-B383-5BA67C1E6575}"/>
              </a:ext>
            </a:extLst>
          </p:cNvPr>
          <p:cNvSpPr txBox="1"/>
          <p:nvPr/>
        </p:nvSpPr>
        <p:spPr>
          <a:xfrm>
            <a:off x="287694" y="18433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判別の要因分析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Ⅰ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76F562-695C-6D14-B264-6B916C2174C4}"/>
              </a:ext>
            </a:extLst>
          </p:cNvPr>
          <p:cNvSpPr txBox="1"/>
          <p:nvPr/>
        </p:nvSpPr>
        <p:spPr>
          <a:xfrm>
            <a:off x="407324" y="3300153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 plot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80FC03-5FB1-A49E-2A94-B00E04E82216}"/>
              </a:ext>
            </a:extLst>
          </p:cNvPr>
          <p:cNvSpPr txBox="1"/>
          <p:nvPr/>
        </p:nvSpPr>
        <p:spPr>
          <a:xfrm>
            <a:off x="687824" y="37645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証明（問題をシンプルにする）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73D5C02-A636-90C3-7315-9659C75993FA}"/>
                  </a:ext>
                </a:extLst>
              </p:cNvPr>
              <p:cNvSpPr txBox="1"/>
              <p:nvPr/>
            </p:nvSpPr>
            <p:spPr>
              <a:xfrm>
                <a:off x="687824" y="961229"/>
                <a:ext cx="99400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平面（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次元）でなくてベクトル（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次元）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への射影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を考える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73D5C02-A636-90C3-7315-9659C759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4" y="961229"/>
                <a:ext cx="9940071" cy="830997"/>
              </a:xfrm>
              <a:prstGeom prst="rect">
                <a:avLst/>
              </a:prstGeom>
              <a:blipFill>
                <a:blip r:embed="rId2"/>
                <a:stretch>
                  <a:fillRect l="-982" t="-4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BCC989-0FFE-41C1-2F6A-75D81222634D}"/>
              </a:ext>
            </a:extLst>
          </p:cNvPr>
          <p:cNvCxnSpPr>
            <a:cxnSpLocks/>
          </p:cNvCxnSpPr>
          <p:nvPr/>
        </p:nvCxnSpPr>
        <p:spPr>
          <a:xfrm flipV="1">
            <a:off x="5263965" y="3272230"/>
            <a:ext cx="2707373" cy="15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8DCFFF-CFF5-BEC7-B67E-552BFAB3F9D0}"/>
              </a:ext>
            </a:extLst>
          </p:cNvPr>
          <p:cNvCxnSpPr>
            <a:cxnSpLocks/>
          </p:cNvCxnSpPr>
          <p:nvPr/>
        </p:nvCxnSpPr>
        <p:spPr>
          <a:xfrm flipH="1">
            <a:off x="5268165" y="1698824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D7EC3DD-097C-A5B5-1850-89C691F8B0F3}"/>
              </a:ext>
            </a:extLst>
          </p:cNvPr>
          <p:cNvCxnSpPr>
            <a:cxnSpLocks/>
          </p:cNvCxnSpPr>
          <p:nvPr/>
        </p:nvCxnSpPr>
        <p:spPr>
          <a:xfrm>
            <a:off x="6350444" y="1778661"/>
            <a:ext cx="111842" cy="15723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6B54D7-3FC4-B6AB-1A56-EE81E9C0EE6A}"/>
              </a:ext>
            </a:extLst>
          </p:cNvPr>
          <p:cNvSpPr txBox="1"/>
          <p:nvPr/>
        </p:nvSpPr>
        <p:spPr>
          <a:xfrm>
            <a:off x="6207958" y="31614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556D51B-3197-0314-7DF2-3B92CD6F5F48}"/>
                  </a:ext>
                </a:extLst>
              </p:cNvPr>
              <p:cNvSpPr txBox="1"/>
              <p:nvPr/>
            </p:nvSpPr>
            <p:spPr>
              <a:xfrm>
                <a:off x="6142842" y="1412802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556D51B-3197-0314-7DF2-3B92CD6F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842" y="1412802"/>
                <a:ext cx="47480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2544C3-1264-888A-CC32-A3BEF017B045}"/>
                  </a:ext>
                </a:extLst>
              </p:cNvPr>
              <p:cNvSpPr txBox="1"/>
              <p:nvPr/>
            </p:nvSpPr>
            <p:spPr>
              <a:xfrm>
                <a:off x="6253803" y="3257653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32544C3-1264-888A-CC32-A3BEF01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03" y="3257653"/>
                <a:ext cx="478015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DAD023-166F-3FD5-C3A5-A5D9A5F377F5}"/>
                  </a:ext>
                </a:extLst>
              </p:cNvPr>
              <p:cNvSpPr txBox="1"/>
              <p:nvPr/>
            </p:nvSpPr>
            <p:spPr>
              <a:xfrm>
                <a:off x="7981455" y="3166368"/>
                <a:ext cx="293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BDAD023-166F-3FD5-C3A5-A5D9A5F3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55" y="3166368"/>
                <a:ext cx="293349" cy="369332"/>
              </a:xfrm>
              <a:prstGeom prst="rect">
                <a:avLst/>
              </a:prstGeom>
              <a:blipFill>
                <a:blip r:embed="rId5"/>
                <a:stretch>
                  <a:fillRect l="-10417"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:a16="http://schemas.microsoft.com/office/drawing/2014/main" id="{980B15E5-9447-9195-D29D-96DD95CCB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72" y="1757711"/>
            <a:ext cx="3450355" cy="1777989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7D50063A-1DEF-2307-1165-DED79706AE1A}"/>
              </a:ext>
            </a:extLst>
          </p:cNvPr>
          <p:cNvSpPr/>
          <p:nvPr/>
        </p:nvSpPr>
        <p:spPr>
          <a:xfrm>
            <a:off x="4424825" y="2377087"/>
            <a:ext cx="406450" cy="7218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C51B6DB-391F-7399-F38C-62FEB3D3263A}"/>
                  </a:ext>
                </a:extLst>
              </p:cNvPr>
              <p:cNvSpPr txBox="1"/>
              <p:nvPr/>
            </p:nvSpPr>
            <p:spPr>
              <a:xfrm>
                <a:off x="1237060" y="4011199"/>
                <a:ext cx="8596841" cy="376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とする。ここで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の何倍かを示すスカラー　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C51B6DB-391F-7399-F38C-62FEB3D32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60" y="4011199"/>
                <a:ext cx="8596841" cy="376450"/>
              </a:xfrm>
              <a:prstGeom prst="rect">
                <a:avLst/>
              </a:prstGeom>
              <a:blipFill>
                <a:blip r:embed="rId7"/>
                <a:stretch>
                  <a:fillRect l="-1348" t="-19355" b="-5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57789B9-47DC-60A4-02E6-D7C10A5792AF}"/>
              </a:ext>
            </a:extLst>
          </p:cNvPr>
          <p:cNvSpPr/>
          <p:nvPr/>
        </p:nvSpPr>
        <p:spPr>
          <a:xfrm rot="21375330">
            <a:off x="6496798" y="1836980"/>
            <a:ext cx="302236" cy="1454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778BC0B-F492-D7DF-60F0-220A1E94AA8C}"/>
                  </a:ext>
                </a:extLst>
              </p:cNvPr>
              <p:cNvSpPr txBox="1"/>
              <p:nvPr/>
            </p:nvSpPr>
            <p:spPr>
              <a:xfrm rot="21435320">
                <a:off x="6795046" y="2292607"/>
                <a:ext cx="21611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778BC0B-F492-D7DF-60F0-220A1E94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5320">
                <a:off x="6795046" y="2292607"/>
                <a:ext cx="2161104" cy="400110"/>
              </a:xfrm>
              <a:prstGeom prst="rect">
                <a:avLst/>
              </a:prstGeom>
              <a:blipFill>
                <a:blip r:embed="rId8"/>
                <a:stretch>
                  <a:fillRect t="-8333" r="-1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1B4BB52-4431-39CF-CC7B-01EB9F554B5D}"/>
                  </a:ext>
                </a:extLst>
              </p:cNvPr>
              <p:cNvSpPr txBox="1"/>
              <p:nvPr/>
            </p:nvSpPr>
            <p:spPr>
              <a:xfrm>
                <a:off x="1153297" y="4686643"/>
                <a:ext cx="6047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は直交する：</a:t>
                </a:r>
                <a:r>
                  <a:rPr kumimoji="1" lang="en-US" altLang="ja-JP" sz="24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  <m:acc>
                          <m:accPr>
                            <m:chr m:val="̂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=0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1B4BB52-4431-39CF-CC7B-01EB9F55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97" y="4686643"/>
                <a:ext cx="6047938" cy="461665"/>
              </a:xfrm>
              <a:prstGeom prst="rect">
                <a:avLst/>
              </a:prstGeom>
              <a:blipFill>
                <a:blip r:embed="rId9"/>
                <a:stretch>
                  <a:fillRect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8CBD08-D556-B3C9-02EF-5972AE322EBB}"/>
                  </a:ext>
                </a:extLst>
              </p:cNvPr>
              <p:cNvSpPr txBox="1"/>
              <p:nvPr/>
            </p:nvSpPr>
            <p:spPr>
              <a:xfrm>
                <a:off x="1153297" y="5296607"/>
                <a:ext cx="3919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ここから以下の展開で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が求まる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8CBD08-D556-B3C9-02EF-5972AE32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97" y="5296607"/>
                <a:ext cx="3919406" cy="400110"/>
              </a:xfrm>
              <a:prstGeom prst="rect">
                <a:avLst/>
              </a:prstGeom>
              <a:blipFill>
                <a:blip r:embed="rId10"/>
                <a:stretch>
                  <a:fillRect l="-1555" t="-10606" r="-108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57D854C-93F0-190C-7A71-5C82CB5FEACC}"/>
                  </a:ext>
                </a:extLst>
              </p:cNvPr>
              <p:cNvSpPr txBox="1"/>
              <p:nvPr/>
            </p:nvSpPr>
            <p:spPr>
              <a:xfrm>
                <a:off x="1408670" y="5938291"/>
                <a:ext cx="2339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57D854C-93F0-190C-7A71-5C82CB5F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70" y="5938291"/>
                <a:ext cx="2339358" cy="461665"/>
              </a:xfrm>
              <a:prstGeom prst="rect">
                <a:avLst/>
              </a:prstGeom>
              <a:blipFill>
                <a:blip r:embed="rId11"/>
                <a:stretch>
                  <a:fillRect t="-7895" r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E440331-C831-E051-BA8E-7A5D492E9F2E}"/>
                  </a:ext>
                </a:extLst>
              </p:cNvPr>
              <p:cNvSpPr txBox="1"/>
              <p:nvPr/>
            </p:nvSpPr>
            <p:spPr>
              <a:xfrm>
                <a:off x="4098517" y="5783568"/>
                <a:ext cx="2330895" cy="679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E440331-C831-E051-BA8E-7A5D492E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17" y="5783568"/>
                <a:ext cx="2330895" cy="679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87F5C9CD-25C2-53A4-2918-5E7E74F31E81}"/>
              </a:ext>
            </a:extLst>
          </p:cNvPr>
          <p:cNvSpPr/>
          <p:nvPr/>
        </p:nvSpPr>
        <p:spPr>
          <a:xfrm>
            <a:off x="3676232" y="5992431"/>
            <a:ext cx="321275" cy="353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3E7E0DE-088F-EC3B-AD2C-4B5D72702E9D}"/>
                  </a:ext>
                </a:extLst>
              </p:cNvPr>
              <p:cNvSpPr txBox="1"/>
              <p:nvPr/>
            </p:nvSpPr>
            <p:spPr>
              <a:xfrm>
                <a:off x="7289213" y="5783568"/>
                <a:ext cx="3761479" cy="679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f>
                      <m:f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ja-JP" sz="2400" b="1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𝒂</m:t>
                            </m:r>
                          </m:e>
                          <m:sup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𝑻</m:t>
                            </m:r>
                          </m:sup>
                        </m:s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den>
                    </m:f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m:rPr>
                        <m:nor/>
                      </m:rPr>
                      <a:rPr kumimoji="1" lang="ja-JP" altLang="en-US" sz="24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　</m:t>
                    </m:r>
                  </m:oMath>
                </a14:m>
                <a:r>
                  <a:rPr kumimoji="1"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3E7E0DE-088F-EC3B-AD2C-4B5D7270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13" y="5783568"/>
                <a:ext cx="3761479" cy="6798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B365E9-C8DC-F786-21EF-23DA3D6727A6}"/>
              </a:ext>
            </a:extLst>
          </p:cNvPr>
          <p:cNvSpPr/>
          <p:nvPr/>
        </p:nvSpPr>
        <p:spPr>
          <a:xfrm>
            <a:off x="9597080" y="5696717"/>
            <a:ext cx="535461" cy="830997"/>
          </a:xfrm>
          <a:prstGeom prst="wedgeRectCallout">
            <a:avLst>
              <a:gd name="adj1" fmla="val 12024"/>
              <a:gd name="adj2" fmla="val -792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FE1D2FB-01EA-2D97-D3BA-46F5F0A5C853}"/>
              </a:ext>
            </a:extLst>
          </p:cNvPr>
          <p:cNvSpPr txBox="1"/>
          <p:nvPr/>
        </p:nvSpPr>
        <p:spPr>
          <a:xfrm>
            <a:off x="9275806" y="50168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射影行列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A698E1C-98E7-CD50-7A88-0B72376A5CB1}"/>
              </a:ext>
            </a:extLst>
          </p:cNvPr>
          <p:cNvSpPr/>
          <p:nvPr/>
        </p:nvSpPr>
        <p:spPr>
          <a:xfrm>
            <a:off x="7043351" y="4794422"/>
            <a:ext cx="4267200" cy="1960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2818F5-D430-A90C-91F0-93490AADE30D}"/>
              </a:ext>
            </a:extLst>
          </p:cNvPr>
          <p:cNvSpPr txBox="1"/>
          <p:nvPr/>
        </p:nvSpPr>
        <p:spPr>
          <a:xfrm>
            <a:off x="6493799" y="477569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Strang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教養の線形代数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p.168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01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19AF60-EDAC-15F7-D8A3-4DAD4CB601D2}"/>
              </a:ext>
            </a:extLst>
          </p:cNvPr>
          <p:cNvSpPr txBox="1"/>
          <p:nvPr/>
        </p:nvSpPr>
        <p:spPr>
          <a:xfrm>
            <a:off x="832022" y="4283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3A6576-C892-0CCC-D6A4-725DE60CD77C}"/>
              </a:ext>
            </a:extLst>
          </p:cNvPr>
          <p:cNvSpPr txBox="1"/>
          <p:nvPr/>
        </p:nvSpPr>
        <p:spPr>
          <a:xfrm>
            <a:off x="922638" y="112034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以下の場合、射影行列から射影を求める実装を以下の手順で行え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AAC713-5D31-1405-5AE5-A42763A05A4C}"/>
              </a:ext>
            </a:extLst>
          </p:cNvPr>
          <p:cNvCxnSpPr>
            <a:cxnSpLocks/>
          </p:cNvCxnSpPr>
          <p:nvPr/>
        </p:nvCxnSpPr>
        <p:spPr>
          <a:xfrm flipV="1">
            <a:off x="7875359" y="3897788"/>
            <a:ext cx="2707373" cy="15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90DC378-904B-2942-989B-BB33E0097281}"/>
              </a:ext>
            </a:extLst>
          </p:cNvPr>
          <p:cNvCxnSpPr>
            <a:cxnSpLocks/>
          </p:cNvCxnSpPr>
          <p:nvPr/>
        </p:nvCxnSpPr>
        <p:spPr>
          <a:xfrm flipH="1">
            <a:off x="7879559" y="2324382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2BAC52C-B6CD-C40E-D6C4-315CDF4CD66C}"/>
              </a:ext>
            </a:extLst>
          </p:cNvPr>
          <p:cNvCxnSpPr>
            <a:cxnSpLocks/>
          </p:cNvCxnSpPr>
          <p:nvPr/>
        </p:nvCxnSpPr>
        <p:spPr>
          <a:xfrm>
            <a:off x="8961838" y="2404219"/>
            <a:ext cx="111842" cy="15723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786BB-7C5F-A486-B2EC-1BFB3C3477D4}"/>
              </a:ext>
            </a:extLst>
          </p:cNvPr>
          <p:cNvSpPr txBox="1"/>
          <p:nvPr/>
        </p:nvSpPr>
        <p:spPr>
          <a:xfrm>
            <a:off x="8819352" y="37870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3F5BC9-B25B-973D-6C3D-E510ABECC390}"/>
                  </a:ext>
                </a:extLst>
              </p:cNvPr>
              <p:cNvSpPr txBox="1"/>
              <p:nvPr/>
            </p:nvSpPr>
            <p:spPr>
              <a:xfrm>
                <a:off x="8754236" y="203836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3F5BC9-B25B-973D-6C3D-E510ABECC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36" y="2038360"/>
                <a:ext cx="4748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6EEDA5E-B9F8-6FEF-A6D6-E9563B60AEE2}"/>
                  </a:ext>
                </a:extLst>
              </p:cNvPr>
              <p:cNvSpPr txBox="1"/>
              <p:nvPr/>
            </p:nvSpPr>
            <p:spPr>
              <a:xfrm>
                <a:off x="8865197" y="3883211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6EEDA5E-B9F8-6FEF-A6D6-E9563B60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7" y="3883211"/>
                <a:ext cx="478015" cy="461665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BE46CC5-7078-CC38-1EF2-289C5BF9A4DA}"/>
                  </a:ext>
                </a:extLst>
              </p:cNvPr>
              <p:cNvSpPr txBox="1"/>
              <p:nvPr/>
            </p:nvSpPr>
            <p:spPr>
              <a:xfrm>
                <a:off x="10592849" y="3791926"/>
                <a:ext cx="293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BE46CC5-7078-CC38-1EF2-289C5BF9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849" y="3791926"/>
                <a:ext cx="293349" cy="369332"/>
              </a:xfrm>
              <a:prstGeom prst="rect">
                <a:avLst/>
              </a:prstGeom>
              <a:blipFill>
                <a:blip r:embed="rId4"/>
                <a:stretch>
                  <a:fillRect l="-10417"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6144C0B-B1FD-FD92-90CE-572B3B63EEA0}"/>
              </a:ext>
            </a:extLst>
          </p:cNvPr>
          <p:cNvSpPr/>
          <p:nvPr/>
        </p:nvSpPr>
        <p:spPr>
          <a:xfrm rot="21375330">
            <a:off x="9108192" y="2462538"/>
            <a:ext cx="302236" cy="1454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D54FA15-2A5F-DA2A-E4EC-B7FB3FFC99A7}"/>
                  </a:ext>
                </a:extLst>
              </p:cNvPr>
              <p:cNvSpPr txBox="1"/>
              <p:nvPr/>
            </p:nvSpPr>
            <p:spPr>
              <a:xfrm rot="21435320">
                <a:off x="9406440" y="2918165"/>
                <a:ext cx="21611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acc>
                      <m:accPr>
                        <m:chr m:val="̂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D54FA15-2A5F-DA2A-E4EC-B7FB3FFC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5320">
                <a:off x="9406440" y="2918165"/>
                <a:ext cx="2161104" cy="400110"/>
              </a:xfrm>
              <a:prstGeom prst="rect">
                <a:avLst/>
              </a:prstGeom>
              <a:blipFill>
                <a:blip r:embed="rId5"/>
                <a:stretch>
                  <a:fillRect t="-8434" r="-1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55537F6-21A0-2655-293E-BAC7889A42A2}"/>
                  </a:ext>
                </a:extLst>
              </p:cNvPr>
              <p:cNvSpPr txBox="1"/>
              <p:nvPr/>
            </p:nvSpPr>
            <p:spPr>
              <a:xfrm>
                <a:off x="1459306" y="1934583"/>
                <a:ext cx="4391972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𝒂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から射影行列を実装する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55537F6-21A0-2655-293E-BAC7889A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06" y="1934583"/>
                <a:ext cx="4391972" cy="974241"/>
              </a:xfrm>
              <a:prstGeom prst="rect">
                <a:avLst/>
              </a:prstGeom>
              <a:blipFill>
                <a:blip r:embed="rId6"/>
                <a:stretch>
                  <a:fillRect r="-3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BF4277-3079-8F97-452C-ADFECD0F7F7A}"/>
              </a:ext>
            </a:extLst>
          </p:cNvPr>
          <p:cNvSpPr txBox="1"/>
          <p:nvPr/>
        </p:nvSpPr>
        <p:spPr>
          <a:xfrm>
            <a:off x="1288895" y="3633134"/>
            <a:ext cx="565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を与えると、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を計算する関数を実装する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A5E0CA-786E-654E-E1DF-DAEFB8A40730}"/>
              </a:ext>
            </a:extLst>
          </p:cNvPr>
          <p:cNvSpPr txBox="1"/>
          <p:nvPr/>
        </p:nvSpPr>
        <p:spPr>
          <a:xfrm>
            <a:off x="1232131" y="5083465"/>
            <a:ext cx="7220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b=[1,1,1]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のとき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p=[0.5556, 1.1111, 1.1111]</a:t>
            </a: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になることを確認せよ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A8C3A8B4-B9C1-7AB9-9761-FFBD8437998D}"/>
              </a:ext>
            </a:extLst>
          </p:cNvPr>
          <p:cNvSpPr/>
          <p:nvPr/>
        </p:nvSpPr>
        <p:spPr>
          <a:xfrm>
            <a:off x="3550508" y="3118220"/>
            <a:ext cx="881449" cy="310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3B7D23D2-CADA-ED06-C90E-F53449FA0219}"/>
              </a:ext>
            </a:extLst>
          </p:cNvPr>
          <p:cNvSpPr/>
          <p:nvPr/>
        </p:nvSpPr>
        <p:spPr>
          <a:xfrm>
            <a:off x="3550507" y="4515865"/>
            <a:ext cx="881449" cy="310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203FB3-4309-8592-DFE7-7C2325B1A701}"/>
              </a:ext>
            </a:extLst>
          </p:cNvPr>
          <p:cNvSpPr txBox="1"/>
          <p:nvPr/>
        </p:nvSpPr>
        <p:spPr>
          <a:xfrm>
            <a:off x="2244989" y="454547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projection.ipynb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70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445367E-C05B-46AF-9FD2-96128EAE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8" y="3100545"/>
            <a:ext cx="4048125" cy="357187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4071F3-BBC9-4763-8FD2-3E86DDC7A59E}"/>
              </a:ext>
            </a:extLst>
          </p:cNvPr>
          <p:cNvSpPr txBox="1"/>
          <p:nvPr/>
        </p:nvSpPr>
        <p:spPr>
          <a:xfrm>
            <a:off x="201687" y="190069"/>
            <a:ext cx="12083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ベクトルへの射影は主成分ベクトルの計算で使っていた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F971BDF-B9BC-4770-8612-853EDF9550C1}"/>
                  </a:ext>
                </a:extLst>
              </p:cNvPr>
              <p:cNvSpPr txBox="1"/>
              <p:nvPr/>
            </p:nvSpPr>
            <p:spPr>
              <a:xfrm>
                <a:off x="1444688" y="516348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F971BDF-B9BC-4770-8612-853EDF955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88" y="5163481"/>
                <a:ext cx="389466" cy="276999"/>
              </a:xfrm>
              <a:prstGeom prst="rect">
                <a:avLst/>
              </a:prstGeom>
              <a:blipFill>
                <a:blip r:embed="rId3"/>
                <a:stretch>
                  <a:fillRect l="-12500" t="-8889" r="-468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1467E7-8947-4611-9AFA-A7D5BFC62CBA}"/>
                  </a:ext>
                </a:extLst>
              </p:cNvPr>
              <p:cNvSpPr txBox="1"/>
              <p:nvPr/>
            </p:nvSpPr>
            <p:spPr>
              <a:xfrm>
                <a:off x="2109075" y="498522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21467E7-8947-4611-9AFA-A7D5BFC6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075" y="4985225"/>
                <a:ext cx="389466" cy="276999"/>
              </a:xfrm>
              <a:prstGeom prst="rect">
                <a:avLst/>
              </a:prstGeom>
              <a:blipFill>
                <a:blip r:embed="rId4"/>
                <a:stretch>
                  <a:fillRect l="-12500" t="-8889" r="-468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48435E-6E81-4464-A950-389066EB90E3}"/>
              </a:ext>
            </a:extLst>
          </p:cNvPr>
          <p:cNvSpPr txBox="1"/>
          <p:nvPr/>
        </p:nvSpPr>
        <p:spPr>
          <a:xfrm rot="18905915">
            <a:off x="2871791" y="4166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1CE72F3-C2D8-47FB-8E12-7349F8B0DAC1}"/>
              </a:ext>
            </a:extLst>
          </p:cNvPr>
          <p:cNvSpPr txBox="1"/>
          <p:nvPr/>
        </p:nvSpPr>
        <p:spPr>
          <a:xfrm rot="18905915">
            <a:off x="1724510" y="52028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221DD75-8C4D-47C9-A658-DB2D00C40EE0}"/>
              </a:ext>
            </a:extLst>
          </p:cNvPr>
          <p:cNvSpPr txBox="1"/>
          <p:nvPr/>
        </p:nvSpPr>
        <p:spPr>
          <a:xfrm rot="18905915">
            <a:off x="1999431" y="48073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4B43FC1-581B-4AFA-B11F-E8F602D22282}"/>
              </a:ext>
            </a:extLst>
          </p:cNvPr>
          <p:cNvSpPr txBox="1"/>
          <p:nvPr/>
        </p:nvSpPr>
        <p:spPr>
          <a:xfrm>
            <a:off x="2342801" y="42459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05A385-61D0-4875-828C-E8A0E10E5C12}"/>
              </a:ext>
            </a:extLst>
          </p:cNvPr>
          <p:cNvSpPr txBox="1"/>
          <p:nvPr/>
        </p:nvSpPr>
        <p:spPr>
          <a:xfrm>
            <a:off x="1355542" y="41646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2FE1E2-3584-45DC-B609-C80FF7CAC448}"/>
              </a:ext>
            </a:extLst>
          </p:cNvPr>
          <p:cNvSpPr txBox="1"/>
          <p:nvPr/>
        </p:nvSpPr>
        <p:spPr>
          <a:xfrm>
            <a:off x="3136291" y="43502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A03439-7528-404C-B71D-2F119ADADEF6}"/>
              </a:ext>
            </a:extLst>
          </p:cNvPr>
          <p:cNvSpPr txBox="1"/>
          <p:nvPr/>
        </p:nvSpPr>
        <p:spPr>
          <a:xfrm>
            <a:off x="1879359" y="55263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274C3AD-A5C9-467A-B305-23ACD09655F2}"/>
                  </a:ext>
                </a:extLst>
              </p:cNvPr>
              <p:cNvSpPr txBox="1"/>
              <p:nvPr/>
            </p:nvSpPr>
            <p:spPr>
              <a:xfrm>
                <a:off x="4185230" y="3553022"/>
                <a:ext cx="3119380" cy="839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𝑉𝑎𝑟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′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′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′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274C3AD-A5C9-467A-B305-23ACD096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30" y="3553022"/>
                <a:ext cx="3119380" cy="839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FE2C15-D24F-4645-A5CF-38B1A1E52CC9}"/>
              </a:ext>
            </a:extLst>
          </p:cNvPr>
          <p:cNvSpPr txBox="1"/>
          <p:nvPr/>
        </p:nvSpPr>
        <p:spPr>
          <a:xfrm>
            <a:off x="7331137" y="3799757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：平均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なので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E8D14154-3A58-496E-99E4-28A706752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958" y="4443153"/>
            <a:ext cx="3891705" cy="949944"/>
          </a:xfrm>
          <a:prstGeom prst="rect">
            <a:avLst/>
          </a:prstGeom>
        </p:spPr>
      </p:pic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914C58-B19F-4DA4-A4A1-3A0A729BAAED}"/>
              </a:ext>
            </a:extLst>
          </p:cNvPr>
          <p:cNvCxnSpPr/>
          <p:nvPr/>
        </p:nvCxnSpPr>
        <p:spPr>
          <a:xfrm>
            <a:off x="2609384" y="4627229"/>
            <a:ext cx="0" cy="31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3836AA0-F294-4329-B426-A88CAB61B44E}"/>
              </a:ext>
            </a:extLst>
          </p:cNvPr>
          <p:cNvCxnSpPr>
            <a:cxnSpLocks/>
          </p:cNvCxnSpPr>
          <p:nvPr/>
        </p:nvCxnSpPr>
        <p:spPr>
          <a:xfrm flipH="1">
            <a:off x="2217914" y="4581794"/>
            <a:ext cx="39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7D71CBF-A089-49C6-80B2-39376E0182ED}"/>
                  </a:ext>
                </a:extLst>
              </p:cNvPr>
              <p:cNvSpPr txBox="1"/>
              <p:nvPr/>
            </p:nvSpPr>
            <p:spPr>
              <a:xfrm>
                <a:off x="2512079" y="4856384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7D71CBF-A089-49C6-80B2-39376E01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079" y="4856384"/>
                <a:ext cx="276999" cy="369332"/>
              </a:xfrm>
              <a:prstGeom prst="rect">
                <a:avLst/>
              </a:prstGeom>
              <a:blipFill>
                <a:blip r:embed="rId7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BFB8B8C-2C69-467B-B65C-3A6785F2FD04}"/>
                  </a:ext>
                </a:extLst>
              </p:cNvPr>
              <p:cNvSpPr txBox="1"/>
              <p:nvPr/>
            </p:nvSpPr>
            <p:spPr>
              <a:xfrm>
                <a:off x="1945067" y="4296165"/>
                <a:ext cx="465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BFB8B8C-2C69-467B-B65C-3A6785F2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067" y="4296165"/>
                <a:ext cx="465640" cy="461665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9B1F34C-84F7-45C5-BD70-4004850041B5}"/>
                  </a:ext>
                </a:extLst>
              </p:cNvPr>
              <p:cNvSpPr txBox="1"/>
              <p:nvPr/>
            </p:nvSpPr>
            <p:spPr>
              <a:xfrm>
                <a:off x="4851068" y="5468936"/>
                <a:ext cx="4572899" cy="792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9B1F34C-84F7-45C5-BD70-400485004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68" y="5468936"/>
                <a:ext cx="4572899" cy="792781"/>
              </a:xfrm>
              <a:prstGeom prst="rect">
                <a:avLst/>
              </a:prstGeom>
              <a:blipFill>
                <a:blip r:embed="rId9"/>
                <a:stretch>
                  <a:fillRect r="-5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396AB1-2215-40B4-9786-645DFFF455B2}"/>
              </a:ext>
            </a:extLst>
          </p:cNvPr>
          <p:cNvSpPr txBox="1"/>
          <p:nvPr/>
        </p:nvSpPr>
        <p:spPr>
          <a:xfrm>
            <a:off x="4116519" y="30625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095512-1A76-17F8-5F9E-ABD919D38BB4}"/>
              </a:ext>
            </a:extLst>
          </p:cNvPr>
          <p:cNvSpPr txBox="1"/>
          <p:nvPr/>
        </p:nvSpPr>
        <p:spPr>
          <a:xfrm>
            <a:off x="4791969" y="4736288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3DDC6F-4908-6032-13DE-27803010A696}"/>
              </a:ext>
            </a:extLst>
          </p:cNvPr>
          <p:cNvSpPr txBox="1"/>
          <p:nvPr/>
        </p:nvSpPr>
        <p:spPr>
          <a:xfrm>
            <a:off x="1107060" y="915441"/>
            <a:ext cx="9161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主成分分析では主成分ベクトルに射影したデータの分散を最大化するのでした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F7930F-9034-3AAC-4FEC-7F9643C60A6E}"/>
              </a:ext>
            </a:extLst>
          </p:cNvPr>
          <p:cNvSpPr/>
          <p:nvPr/>
        </p:nvSpPr>
        <p:spPr>
          <a:xfrm>
            <a:off x="5439958" y="4529845"/>
            <a:ext cx="5938846" cy="374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CFC5D0-22DB-51DC-08D6-16ECEC4C92B4}"/>
              </a:ext>
            </a:extLst>
          </p:cNvPr>
          <p:cNvSpPr txBox="1"/>
          <p:nvPr/>
        </p:nvSpPr>
        <p:spPr>
          <a:xfrm>
            <a:off x="9347479" y="4529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71ACA6-7FDE-96F8-A9ED-C4A07B004668}"/>
              </a:ext>
            </a:extLst>
          </p:cNvPr>
          <p:cNvSpPr txBox="1"/>
          <p:nvPr/>
        </p:nvSpPr>
        <p:spPr>
          <a:xfrm>
            <a:off x="1137399" y="140438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前頁との記号の対応　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79754DE-0096-DEF6-394E-60299A06A20D}"/>
                  </a:ext>
                </a:extLst>
              </p:cNvPr>
              <p:cNvSpPr txBox="1"/>
              <p:nvPr/>
            </p:nvSpPr>
            <p:spPr>
              <a:xfrm>
                <a:off x="3988921" y="1347093"/>
                <a:ext cx="957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79754DE-0096-DEF6-394E-60299A06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21" y="1347093"/>
                <a:ext cx="9572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659E87-BE40-2F37-4354-4F63C11CDD4B}"/>
                  </a:ext>
                </a:extLst>
              </p:cNvPr>
              <p:cNvSpPr txBox="1"/>
              <p:nvPr/>
            </p:nvSpPr>
            <p:spPr>
              <a:xfrm>
                <a:off x="6246160" y="1389064"/>
                <a:ext cx="779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𝒆</m:t>
                          </m:r>
                        </m:e>
                      </m:acc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0659E87-BE40-2F37-4354-4F63C11C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60" y="1389064"/>
                <a:ext cx="77938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76EDAF0-0065-4552-6F88-40AF07080559}"/>
                  </a:ext>
                </a:extLst>
              </p:cNvPr>
              <p:cNvSpPr txBox="1"/>
              <p:nvPr/>
            </p:nvSpPr>
            <p:spPr>
              <a:xfrm>
                <a:off x="5007016" y="1347770"/>
                <a:ext cx="1040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76EDAF0-0065-4552-6F88-40AF0708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16" y="1347770"/>
                <a:ext cx="1040606" cy="461665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3FE01E-44EB-D5AA-65A1-05D8C70EB1FA}"/>
                  </a:ext>
                </a:extLst>
              </p:cNvPr>
              <p:cNvSpPr txBox="1"/>
              <p:nvPr/>
            </p:nvSpPr>
            <p:spPr>
              <a:xfrm>
                <a:off x="8198832" y="2035980"/>
                <a:ext cx="3149388" cy="843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kumimoji="1" lang="ja-JP" altLang="en-US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𝒆</m:t>
                              </m:r>
                            </m:e>
                          </m:acc>
                          <m:sSup>
                            <m:sSup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ja-JP" altLang="en-US" sz="2400" b="1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𝒆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𝑻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ja-JP" altLang="en-US" sz="2400" b="1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1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</a:rPr>
                                    <m:t>𝒆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𝑻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ja-JP" altLang="en-US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𝒆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𝒆</m:t>
                          </m:r>
                        </m:e>
                      </m:acc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3FE01E-44EB-D5AA-65A1-05D8C70E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32" y="2035980"/>
                <a:ext cx="3149388" cy="8433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上 16">
            <a:extLst>
              <a:ext uri="{FF2B5EF4-FFF2-40B4-BE49-F238E27FC236}">
                <a16:creationId xmlns:a16="http://schemas.microsoft.com/office/drawing/2014/main" id="{7823C931-70FC-D07E-7779-6C94A9344F99}"/>
              </a:ext>
            </a:extLst>
          </p:cNvPr>
          <p:cNvSpPr/>
          <p:nvPr/>
        </p:nvSpPr>
        <p:spPr>
          <a:xfrm>
            <a:off x="10009706" y="2918920"/>
            <a:ext cx="474453" cy="1384187"/>
          </a:xfrm>
          <a:prstGeom prst="upArrow">
            <a:avLst>
              <a:gd name="adj1" fmla="val 50000"/>
              <a:gd name="adj2" fmla="val 736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9F07CEB1-8AE9-3484-1417-44710176D40B}"/>
              </a:ext>
            </a:extLst>
          </p:cNvPr>
          <p:cNvSpPr/>
          <p:nvPr/>
        </p:nvSpPr>
        <p:spPr>
          <a:xfrm>
            <a:off x="9092242" y="2035980"/>
            <a:ext cx="586596" cy="843372"/>
          </a:xfrm>
          <a:prstGeom prst="wedgeRectCallout">
            <a:avLst>
              <a:gd name="adj1" fmla="val -19722"/>
              <a:gd name="adj2" fmla="val -745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73C04F-7B69-8823-D4E7-DFEDE27B8F23}"/>
              </a:ext>
            </a:extLst>
          </p:cNvPr>
          <p:cNvSpPr txBox="1"/>
          <p:nvPr/>
        </p:nvSpPr>
        <p:spPr>
          <a:xfrm>
            <a:off x="8150432" y="1476029"/>
            <a:ext cx="3084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分母は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分子は単位行列</a:t>
            </a:r>
          </a:p>
        </p:txBody>
      </p:sp>
    </p:spTree>
    <p:extLst>
      <p:ext uri="{BB962C8B-B14F-4D97-AF65-F5344CB8AC3E}">
        <p14:creationId xmlns:p14="http://schemas.microsoft.com/office/powerpoint/2010/main" val="389944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511F89-00C1-BE2F-06A2-707C9C80FF79}"/>
              </a:ext>
            </a:extLst>
          </p:cNvPr>
          <p:cNvSpPr txBox="1"/>
          <p:nvPr/>
        </p:nvSpPr>
        <p:spPr>
          <a:xfrm>
            <a:off x="683215" y="329619"/>
            <a:ext cx="536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証明（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次元平面への射影）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BF56792-A71D-25FE-994A-387A45113730}"/>
              </a:ext>
            </a:extLst>
          </p:cNvPr>
          <p:cNvSpPr/>
          <p:nvPr/>
        </p:nvSpPr>
        <p:spPr>
          <a:xfrm rot="323160">
            <a:off x="6283500" y="942052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365BB83-CB31-0170-50CA-872C54933166}"/>
              </a:ext>
            </a:extLst>
          </p:cNvPr>
          <p:cNvCxnSpPr>
            <a:cxnSpLocks/>
          </p:cNvCxnSpPr>
          <p:nvPr/>
        </p:nvCxnSpPr>
        <p:spPr>
          <a:xfrm flipH="1" flipV="1">
            <a:off x="6460666" y="2012573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622E43-0E41-BB24-D8FB-9246CEE6E006}"/>
              </a:ext>
            </a:extLst>
          </p:cNvPr>
          <p:cNvCxnSpPr>
            <a:cxnSpLocks/>
          </p:cNvCxnSpPr>
          <p:nvPr/>
        </p:nvCxnSpPr>
        <p:spPr>
          <a:xfrm flipV="1">
            <a:off x="7354399" y="2597967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34E0C8C-3E21-CC22-388A-4536DA816CCB}"/>
              </a:ext>
            </a:extLst>
          </p:cNvPr>
          <p:cNvCxnSpPr>
            <a:cxnSpLocks/>
          </p:cNvCxnSpPr>
          <p:nvPr/>
        </p:nvCxnSpPr>
        <p:spPr>
          <a:xfrm flipH="1">
            <a:off x="7358599" y="1014078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BF3DEFA-69F2-C017-27CA-80B3FAB03A31}"/>
              </a:ext>
            </a:extLst>
          </p:cNvPr>
          <p:cNvCxnSpPr>
            <a:cxnSpLocks/>
          </p:cNvCxnSpPr>
          <p:nvPr/>
        </p:nvCxnSpPr>
        <p:spPr>
          <a:xfrm>
            <a:off x="8440878" y="1093915"/>
            <a:ext cx="0" cy="11153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F4EB87-13C1-9D3B-79A9-5D0BCF82BD64}"/>
              </a:ext>
            </a:extLst>
          </p:cNvPr>
          <p:cNvSpPr txBox="1"/>
          <p:nvPr/>
        </p:nvSpPr>
        <p:spPr>
          <a:xfrm>
            <a:off x="8210198" y="20296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074F62-BC47-3D75-DC17-BDAD0CC1A4C8}"/>
                  </a:ext>
                </a:extLst>
              </p:cNvPr>
              <p:cNvSpPr txBox="1"/>
              <p:nvPr/>
            </p:nvSpPr>
            <p:spPr>
              <a:xfrm>
                <a:off x="8243089" y="650774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074F62-BC47-3D75-DC17-BDAD0CC1A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089" y="650774"/>
                <a:ext cx="4748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B1D2108-8F2F-877F-C912-CF22ACFF020D}"/>
                  </a:ext>
                </a:extLst>
              </p:cNvPr>
              <p:cNvSpPr txBox="1"/>
              <p:nvPr/>
            </p:nvSpPr>
            <p:spPr>
              <a:xfrm>
                <a:off x="8371545" y="1863480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B1D2108-8F2F-877F-C912-CF22ACFF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545" y="1863480"/>
                <a:ext cx="478015" cy="46166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4EC1F7-6682-2C5A-EC70-E9ECCAEE1E51}"/>
                  </a:ext>
                </a:extLst>
              </p:cNvPr>
              <p:cNvSpPr txBox="1"/>
              <p:nvPr/>
            </p:nvSpPr>
            <p:spPr>
              <a:xfrm>
                <a:off x="10119473" y="2396562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4EC1F7-6682-2C5A-EC70-E9ECCAEE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473" y="2396562"/>
                <a:ext cx="442365" cy="369332"/>
              </a:xfrm>
              <a:prstGeom prst="rect">
                <a:avLst/>
              </a:prstGeom>
              <a:blipFill>
                <a:blip r:embed="rId4"/>
                <a:stretch>
                  <a:fillRect l="-5479" r="-274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3D55B1-4F29-5B30-EBE2-792E1906A867}"/>
                  </a:ext>
                </a:extLst>
              </p:cNvPr>
              <p:cNvSpPr txBox="1"/>
              <p:nvPr/>
            </p:nvSpPr>
            <p:spPr>
              <a:xfrm>
                <a:off x="6164134" y="1621301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3D55B1-4F29-5B30-EBE2-792E1906A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4" y="1621301"/>
                <a:ext cx="6270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DB9E49E-0DC0-5399-EF28-6D31713620C2}"/>
                  </a:ext>
                </a:extLst>
              </p:cNvPr>
              <p:cNvSpPr txBox="1"/>
              <p:nvPr/>
            </p:nvSpPr>
            <p:spPr>
              <a:xfrm>
                <a:off x="865575" y="976380"/>
                <a:ext cx="2075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DB9E49E-0DC0-5399-EF28-6D3171362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5" y="976380"/>
                <a:ext cx="2075312" cy="461665"/>
              </a:xfrm>
              <a:prstGeom prst="rect">
                <a:avLst/>
              </a:prstGeom>
              <a:blipFill>
                <a:blip r:embed="rId6"/>
                <a:stretch>
                  <a:fillRect l="-1176" t="-7895" r="-352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0DF689-34FD-60C6-FB32-48DBBCC5F41A}"/>
              </a:ext>
            </a:extLst>
          </p:cNvPr>
          <p:cNvSpPr txBox="1"/>
          <p:nvPr/>
        </p:nvSpPr>
        <p:spPr>
          <a:xfrm>
            <a:off x="1084372" y="1619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94A922-6F51-B49A-D857-A4054389FC23}"/>
                  </a:ext>
                </a:extLst>
              </p:cNvPr>
              <p:cNvSpPr txBox="1"/>
              <p:nvPr/>
            </p:nvSpPr>
            <p:spPr>
              <a:xfrm>
                <a:off x="2122760" y="1598746"/>
                <a:ext cx="1707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]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894A922-6F51-B49A-D857-A4054389F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60" y="1598746"/>
                <a:ext cx="1707903" cy="369332"/>
              </a:xfrm>
              <a:prstGeom prst="rect">
                <a:avLst/>
              </a:prstGeom>
              <a:blipFill>
                <a:blip r:embed="rId7"/>
                <a:stretch>
                  <a:fillRect l="-2857" t="-4918" r="-5357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29A6188-575A-FB55-5AF1-9A16153DED90}"/>
                  </a:ext>
                </a:extLst>
              </p:cNvPr>
              <p:cNvSpPr txBox="1"/>
              <p:nvPr/>
            </p:nvSpPr>
            <p:spPr>
              <a:xfrm>
                <a:off x="1349205" y="2244565"/>
                <a:ext cx="1792094" cy="1103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29A6188-575A-FB55-5AF1-9A16153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05" y="2244565"/>
                <a:ext cx="1792094" cy="11036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DB6C0A8-B1CB-A356-AD5D-74D0AEFBA9ED}"/>
                  </a:ext>
                </a:extLst>
              </p:cNvPr>
              <p:cNvSpPr txBox="1"/>
              <p:nvPr/>
            </p:nvSpPr>
            <p:spPr>
              <a:xfrm>
                <a:off x="3067459" y="2208338"/>
                <a:ext cx="1763239" cy="10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DB6C0A8-B1CB-A356-AD5D-74D0AEFBA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59" y="2208338"/>
                <a:ext cx="1763239" cy="1098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2F754B-FD9F-0879-DF0F-72170A49FC4D}"/>
              </a:ext>
            </a:extLst>
          </p:cNvPr>
          <p:cNvSpPr txBox="1"/>
          <p:nvPr/>
        </p:nvSpPr>
        <p:spPr>
          <a:xfrm>
            <a:off x="1084372" y="20283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さらに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F6F84CF-2969-7E8B-2B49-39A5B79DD814}"/>
                  </a:ext>
                </a:extLst>
              </p:cNvPr>
              <p:cNvSpPr txBox="1"/>
              <p:nvPr/>
            </p:nvSpPr>
            <p:spPr>
              <a:xfrm>
                <a:off x="1031003" y="3469865"/>
                <a:ext cx="9935412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が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の何倍（の縮尺）かを示す係数ベクトル（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次元）とする　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F6F84CF-2969-7E8B-2B49-39A5B79D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03" y="3469865"/>
                <a:ext cx="9935412" cy="468783"/>
              </a:xfrm>
              <a:prstGeom prst="rect">
                <a:avLst/>
              </a:prstGeom>
              <a:blipFill>
                <a:blip r:embed="rId10"/>
                <a:stretch>
                  <a:fillRect t="-6494" b="-3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CE91616-21BB-ADB0-32A4-260DCFF5B876}"/>
                  </a:ext>
                </a:extLst>
              </p:cNvPr>
              <p:cNvSpPr txBox="1"/>
              <p:nvPr/>
            </p:nvSpPr>
            <p:spPr>
              <a:xfrm>
                <a:off x="997529" y="4122862"/>
                <a:ext cx="848918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</a:t>
                </a:r>
                <a:r>
                  <a:rPr kumimoji="1" lang="ja-JP" altLang="en-US" sz="24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各行ベクトル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は直交する：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</m:t>
                        </m:r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=0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CE91616-21BB-ADB0-32A4-260DCFF5B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9" y="4122862"/>
                <a:ext cx="8489183" cy="468205"/>
              </a:xfrm>
              <a:prstGeom prst="rect">
                <a:avLst/>
              </a:prstGeom>
              <a:blipFill>
                <a:blip r:embed="rId11"/>
                <a:stretch>
                  <a:fillRect l="-216" t="-6494" b="-3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B537C74-E274-43F6-9433-DC121E8CF9C9}"/>
                  </a:ext>
                </a:extLst>
              </p:cNvPr>
              <p:cNvSpPr txBox="1"/>
              <p:nvPr/>
            </p:nvSpPr>
            <p:spPr>
              <a:xfrm>
                <a:off x="1153297" y="5296607"/>
                <a:ext cx="3919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ここから以下の展開で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が求まる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B537C74-E274-43F6-9433-DC121E8C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97" y="5296607"/>
                <a:ext cx="3919406" cy="400110"/>
              </a:xfrm>
              <a:prstGeom prst="rect">
                <a:avLst/>
              </a:prstGeom>
              <a:blipFill>
                <a:blip r:embed="rId12"/>
                <a:stretch>
                  <a:fillRect l="-1555" t="-10606" r="-108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56B179C-0D77-ADA1-55E6-67562DFC4D9B}"/>
                  </a:ext>
                </a:extLst>
              </p:cNvPr>
              <p:cNvSpPr txBox="1"/>
              <p:nvPr/>
            </p:nvSpPr>
            <p:spPr>
              <a:xfrm>
                <a:off x="1408670" y="5938291"/>
                <a:ext cx="22354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̂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56B179C-0D77-ADA1-55E6-67562DFC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70" y="5938291"/>
                <a:ext cx="2235484" cy="468205"/>
              </a:xfrm>
              <a:prstGeom prst="rect">
                <a:avLst/>
              </a:prstGeom>
              <a:blipFill>
                <a:blip r:embed="rId13"/>
                <a:stretch>
                  <a:fillRect l="-545" t="-6494" r="-32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797ACB-ECCD-30D2-EF6C-F2BD632805A5}"/>
                  </a:ext>
                </a:extLst>
              </p:cNvPr>
              <p:cNvSpPr txBox="1"/>
              <p:nvPr/>
            </p:nvSpPr>
            <p:spPr>
              <a:xfrm>
                <a:off x="4130210" y="5936496"/>
                <a:ext cx="2735557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=(</m:t>
                    </m:r>
                    <m:sSup>
                      <m:sSup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797ACB-ECCD-30D2-EF6C-F2BD6328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10" y="5936496"/>
                <a:ext cx="2735557" cy="470000"/>
              </a:xfrm>
              <a:prstGeom prst="rect">
                <a:avLst/>
              </a:prstGeom>
              <a:blipFill>
                <a:blip r:embed="rId14"/>
                <a:stretch>
                  <a:fillRect t="-6494" b="-12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矢印: 右 23">
            <a:extLst>
              <a:ext uri="{FF2B5EF4-FFF2-40B4-BE49-F238E27FC236}">
                <a16:creationId xmlns:a16="http://schemas.microsoft.com/office/drawing/2014/main" id="{DF249270-1BB8-1F68-A24B-FDA840912F52}"/>
              </a:ext>
            </a:extLst>
          </p:cNvPr>
          <p:cNvSpPr/>
          <p:nvPr/>
        </p:nvSpPr>
        <p:spPr>
          <a:xfrm>
            <a:off x="3607624" y="5995701"/>
            <a:ext cx="321275" cy="353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4F0239E-6B15-502E-1874-25485CFB9732}"/>
                  </a:ext>
                </a:extLst>
              </p:cNvPr>
              <p:cNvSpPr txBox="1"/>
              <p:nvPr/>
            </p:nvSpPr>
            <p:spPr>
              <a:xfrm>
                <a:off x="7289213" y="5783568"/>
                <a:ext cx="3831242" cy="51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m:rPr>
                          <m:nor/>
                        </m:rPr>
                        <a:rPr kumimoji="1" lang="ja-JP" altLang="en-US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m:t>　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4F0239E-6B15-502E-1874-25485CFB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13" y="5783568"/>
                <a:ext cx="3831242" cy="510011"/>
              </a:xfrm>
              <a:prstGeom prst="rect">
                <a:avLst/>
              </a:prstGeom>
              <a:blipFill>
                <a:blip r:embed="rId15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F72225-2389-9EFE-5517-02FC1C671F4A}"/>
              </a:ext>
            </a:extLst>
          </p:cNvPr>
          <p:cNvSpPr txBox="1"/>
          <p:nvPr/>
        </p:nvSpPr>
        <p:spPr>
          <a:xfrm>
            <a:off x="8708279" y="51728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射影行列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(3×3)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89E0CF-29E9-8FFA-D660-17E55DC148D7}"/>
              </a:ext>
            </a:extLst>
          </p:cNvPr>
          <p:cNvSpPr/>
          <p:nvPr/>
        </p:nvSpPr>
        <p:spPr>
          <a:xfrm>
            <a:off x="7043351" y="5126048"/>
            <a:ext cx="4267200" cy="16289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BDCBFC7B-B901-C8C9-6FEE-06D790614F1B}"/>
              </a:ext>
            </a:extLst>
          </p:cNvPr>
          <p:cNvSpPr/>
          <p:nvPr/>
        </p:nvSpPr>
        <p:spPr>
          <a:xfrm rot="21375330">
            <a:off x="8607164" y="1039844"/>
            <a:ext cx="302236" cy="1075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B023DC5-0B02-DC2A-DA5C-7FE65F0408D3}"/>
                  </a:ext>
                </a:extLst>
              </p:cNvPr>
              <p:cNvSpPr txBox="1"/>
              <p:nvPr/>
            </p:nvSpPr>
            <p:spPr>
              <a:xfrm rot="21435320">
                <a:off x="8875637" y="1294767"/>
                <a:ext cx="2172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acc>
                      <m:accPr>
                        <m:chr m:val="̂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B023DC5-0B02-DC2A-DA5C-7FE65F04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5320">
                <a:off x="8875637" y="1294767"/>
                <a:ext cx="2172326" cy="400110"/>
              </a:xfrm>
              <a:prstGeom prst="rect">
                <a:avLst/>
              </a:prstGeom>
              <a:blipFill>
                <a:blip r:embed="rId16"/>
                <a:stretch>
                  <a:fillRect t="-7143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601A66B-7766-4105-F093-151370256D41}"/>
                  </a:ext>
                </a:extLst>
              </p:cNvPr>
              <p:cNvSpPr txBox="1"/>
              <p:nvPr/>
            </p:nvSpPr>
            <p:spPr>
              <a:xfrm>
                <a:off x="854486" y="4524642"/>
                <a:ext cx="59318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b="1" dirty="0">
                    <a:ea typeface="メイリオ" panose="020B0604030504040204" pitchFamily="50" charset="-128"/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−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acc>
                      <m:accPr>
                        <m:chr m:val="̂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とも直交するという意味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601A66B-7766-4105-F093-15137025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6" y="4524642"/>
                <a:ext cx="5931817" cy="400110"/>
              </a:xfrm>
              <a:prstGeom prst="rect">
                <a:avLst/>
              </a:prstGeom>
              <a:blipFill>
                <a:blip r:embed="rId17"/>
                <a:stretch>
                  <a:fillRect l="-1028" t="-1060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7B8EF3-481E-FDBF-8A95-0478B747CF2C}"/>
              </a:ext>
            </a:extLst>
          </p:cNvPr>
          <p:cNvSpPr txBox="1"/>
          <p:nvPr/>
        </p:nvSpPr>
        <p:spPr>
          <a:xfrm>
            <a:off x="4031079" y="6328367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2×1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となる（なぜか？）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EE5ABFEE-A2D4-9FC7-EC18-8C525DB8FEB8}"/>
              </a:ext>
            </a:extLst>
          </p:cNvPr>
          <p:cNvSpPr/>
          <p:nvPr/>
        </p:nvSpPr>
        <p:spPr>
          <a:xfrm>
            <a:off x="8758282" y="5774724"/>
            <a:ext cx="1728112" cy="507716"/>
          </a:xfrm>
          <a:prstGeom prst="wedgeRectCallout">
            <a:avLst>
              <a:gd name="adj1" fmla="val -22757"/>
              <a:gd name="adj2" fmla="val -881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ABDBA01-77F7-FC51-7002-E1FAA57DA00F}"/>
              </a:ext>
            </a:extLst>
          </p:cNvPr>
          <p:cNvSpPr txBox="1"/>
          <p:nvPr/>
        </p:nvSpPr>
        <p:spPr>
          <a:xfrm>
            <a:off x="5845407" y="419378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Strang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教養の線形代数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p.170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37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7E2C03-273E-8BDC-8296-C32919429FB6}"/>
              </a:ext>
            </a:extLst>
          </p:cNvPr>
          <p:cNvSpPr txBox="1"/>
          <p:nvPr/>
        </p:nvSpPr>
        <p:spPr>
          <a:xfrm>
            <a:off x="832022" y="4283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D40FCD-160F-1E71-1D44-6F0CB3C046BB}"/>
              </a:ext>
            </a:extLst>
          </p:cNvPr>
          <p:cNvSpPr txBox="1"/>
          <p:nvPr/>
        </p:nvSpPr>
        <p:spPr>
          <a:xfrm>
            <a:off x="922638" y="112034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以下の場合、射影行列から射影を求める実装を以下の手順で行え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54008-6855-6625-71C3-AFADC5A2D536}"/>
                  </a:ext>
                </a:extLst>
              </p:cNvPr>
              <p:cNvSpPr txBox="1"/>
              <p:nvPr/>
            </p:nvSpPr>
            <p:spPr>
              <a:xfrm>
                <a:off x="1367874" y="1834312"/>
                <a:ext cx="5970545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4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  <m:r>
                      <a:rPr kumimoji="1"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から射影行列を実装する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54008-6855-6625-71C3-AFADC5A2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74" y="1834312"/>
                <a:ext cx="5970545" cy="974241"/>
              </a:xfrm>
              <a:prstGeom prst="rect">
                <a:avLst/>
              </a:prstGeom>
              <a:blipFill>
                <a:blip r:embed="rId2"/>
                <a:stretch>
                  <a:fillRect r="-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884206A-B26B-42B4-9002-AC005ED24E1F}"/>
              </a:ext>
            </a:extLst>
          </p:cNvPr>
          <p:cNvSpPr txBox="1"/>
          <p:nvPr/>
        </p:nvSpPr>
        <p:spPr>
          <a:xfrm>
            <a:off x="1288895" y="3633134"/>
            <a:ext cx="565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を与えると、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を計算する関数を実装する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852CC5-F501-806A-B3B2-8299DB41ED9A}"/>
              </a:ext>
            </a:extLst>
          </p:cNvPr>
          <p:cNvSpPr txBox="1"/>
          <p:nvPr/>
        </p:nvSpPr>
        <p:spPr>
          <a:xfrm>
            <a:off x="1232131" y="5083465"/>
            <a:ext cx="4328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b=[6,0,0]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のとき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p=[5,2,-1]</a:t>
            </a: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になることを確認せよ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FE502DA8-7D4E-8DB4-617E-C4F5D209BAB9}"/>
              </a:ext>
            </a:extLst>
          </p:cNvPr>
          <p:cNvSpPr/>
          <p:nvPr/>
        </p:nvSpPr>
        <p:spPr>
          <a:xfrm>
            <a:off x="3550508" y="3118220"/>
            <a:ext cx="881449" cy="310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F621C3C-A20F-619E-E7F8-E5B0F5BB4489}"/>
              </a:ext>
            </a:extLst>
          </p:cNvPr>
          <p:cNvSpPr/>
          <p:nvPr/>
        </p:nvSpPr>
        <p:spPr>
          <a:xfrm>
            <a:off x="3550507" y="4515865"/>
            <a:ext cx="881449" cy="310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F7602C0-9408-51FB-2741-84A30408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28" y="1862588"/>
            <a:ext cx="5154914" cy="23965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D3B528-3355-8644-5ED7-8289C55E1B1A}"/>
              </a:ext>
            </a:extLst>
          </p:cNvPr>
          <p:cNvSpPr txBox="1"/>
          <p:nvPr/>
        </p:nvSpPr>
        <p:spPr>
          <a:xfrm>
            <a:off x="2244989" y="454547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projection.ipynb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6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C8D852-2B97-CCF5-8466-C6188A8D07FB}"/>
              </a:ext>
            </a:extLst>
          </p:cNvPr>
          <p:cNvSpPr txBox="1"/>
          <p:nvPr/>
        </p:nvSpPr>
        <p:spPr>
          <a:xfrm>
            <a:off x="681644" y="581891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 plot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5B6A01-D8D3-B7C1-4A1A-05E4CF79293F}"/>
              </a:ext>
            </a:extLst>
          </p:cNvPr>
          <p:cNvSpPr/>
          <p:nvPr/>
        </p:nvSpPr>
        <p:spPr>
          <a:xfrm rot="323160">
            <a:off x="1032972" y="3187198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1A3AF0-BDBD-807A-0627-E4B865DFFB78}"/>
              </a:ext>
            </a:extLst>
          </p:cNvPr>
          <p:cNvCxnSpPr>
            <a:cxnSpLocks/>
          </p:cNvCxnSpPr>
          <p:nvPr/>
        </p:nvCxnSpPr>
        <p:spPr>
          <a:xfrm flipH="1" flipV="1">
            <a:off x="1273221" y="4284019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D38B0EC-CF79-2E96-24C1-48F7BF16A31F}"/>
              </a:ext>
            </a:extLst>
          </p:cNvPr>
          <p:cNvCxnSpPr>
            <a:cxnSpLocks/>
          </p:cNvCxnSpPr>
          <p:nvPr/>
        </p:nvCxnSpPr>
        <p:spPr>
          <a:xfrm flipV="1">
            <a:off x="2166954" y="4869413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178BC0-8540-A2E5-F0C1-6A88A79AFD03}"/>
              </a:ext>
            </a:extLst>
          </p:cNvPr>
          <p:cNvCxnSpPr>
            <a:cxnSpLocks/>
          </p:cNvCxnSpPr>
          <p:nvPr/>
        </p:nvCxnSpPr>
        <p:spPr>
          <a:xfrm flipH="1">
            <a:off x="2171154" y="3285524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E1158A9-97CB-742E-DBE2-24A8A2BB7D92}"/>
                  </a:ext>
                </a:extLst>
              </p:cNvPr>
              <p:cNvSpPr txBox="1"/>
              <p:nvPr/>
            </p:nvSpPr>
            <p:spPr>
              <a:xfrm>
                <a:off x="4815996" y="4699466"/>
                <a:ext cx="117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E1158A9-97CB-742E-DBE2-24A8A2BB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96" y="4699466"/>
                <a:ext cx="1174745" cy="400110"/>
              </a:xfrm>
              <a:prstGeom prst="rect">
                <a:avLst/>
              </a:prstGeom>
              <a:blipFill>
                <a:blip r:embed="rId2"/>
                <a:stretch>
                  <a:fillRect l="-5181" t="-9091" r="-4663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0823B19-F1DD-4B4D-3F1C-649A3E91FA0B}"/>
              </a:ext>
            </a:extLst>
          </p:cNvPr>
          <p:cNvCxnSpPr>
            <a:cxnSpLocks/>
          </p:cNvCxnSpPr>
          <p:nvPr/>
        </p:nvCxnSpPr>
        <p:spPr>
          <a:xfrm>
            <a:off x="3253433" y="3365361"/>
            <a:ext cx="0" cy="11153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30BE4E-A194-05AC-280E-CE9C48E34E9D}"/>
              </a:ext>
            </a:extLst>
          </p:cNvPr>
          <p:cNvSpPr txBox="1"/>
          <p:nvPr/>
        </p:nvSpPr>
        <p:spPr>
          <a:xfrm>
            <a:off x="3022753" y="43011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0CB88E1-596E-AC09-E8C2-A2CBB37D96D9}"/>
                  </a:ext>
                </a:extLst>
              </p:cNvPr>
              <p:cNvSpPr txBox="1"/>
              <p:nvPr/>
            </p:nvSpPr>
            <p:spPr>
              <a:xfrm>
                <a:off x="865061" y="3910793"/>
                <a:ext cx="117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0CB88E1-596E-AC09-E8C2-A2CBB37D9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1" y="3910793"/>
                <a:ext cx="1174745" cy="400110"/>
              </a:xfrm>
              <a:prstGeom prst="rect">
                <a:avLst/>
              </a:prstGeom>
              <a:blipFill>
                <a:blip r:embed="rId3"/>
                <a:stretch>
                  <a:fillRect l="-5699" t="-9231" r="-4145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9398DE-E156-DC56-0879-97EE315633FF}"/>
                  </a:ext>
                </a:extLst>
              </p:cNvPr>
              <p:cNvSpPr txBox="1"/>
              <p:nvPr/>
            </p:nvSpPr>
            <p:spPr>
              <a:xfrm>
                <a:off x="3049546" y="292222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9398DE-E156-DC56-0879-97EE3156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546" y="2922220"/>
                <a:ext cx="4748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2CB3BA-D2AF-7415-4087-DBCA2F296280}"/>
                  </a:ext>
                </a:extLst>
              </p:cNvPr>
              <p:cNvSpPr txBox="1"/>
              <p:nvPr/>
            </p:nvSpPr>
            <p:spPr>
              <a:xfrm>
                <a:off x="3184100" y="4134926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2CB3BA-D2AF-7415-4087-DBCA2F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00" y="4134926"/>
                <a:ext cx="478015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8751AE-F2A9-6700-873A-D6D8F96FFD90}"/>
              </a:ext>
            </a:extLst>
          </p:cNvPr>
          <p:cNvSpPr txBox="1"/>
          <p:nvPr/>
        </p:nvSpPr>
        <p:spPr>
          <a:xfrm>
            <a:off x="10300084" y="5200271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(0,1,0)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4E53BC-86C0-1D6F-9AD1-30CC07B4B153}"/>
              </a:ext>
            </a:extLst>
          </p:cNvPr>
          <p:cNvCxnSpPr>
            <a:cxnSpLocks/>
          </p:cNvCxnSpPr>
          <p:nvPr/>
        </p:nvCxnSpPr>
        <p:spPr>
          <a:xfrm>
            <a:off x="9033181" y="2844113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E0DF2A5-30C3-888D-1078-43CE5ABD3377}"/>
              </a:ext>
            </a:extLst>
          </p:cNvPr>
          <p:cNvCxnSpPr>
            <a:cxnSpLocks/>
          </p:cNvCxnSpPr>
          <p:nvPr/>
        </p:nvCxnSpPr>
        <p:spPr>
          <a:xfrm flipH="1">
            <a:off x="7452031" y="4253813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B3D5EA-BD62-856F-CD47-A471722FF635}"/>
              </a:ext>
            </a:extLst>
          </p:cNvPr>
          <p:cNvCxnSpPr>
            <a:cxnSpLocks/>
          </p:cNvCxnSpPr>
          <p:nvPr/>
        </p:nvCxnSpPr>
        <p:spPr>
          <a:xfrm flipH="1" flipV="1">
            <a:off x="9033181" y="4253813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3C920DD-9FAF-824F-7FEC-8CFB23CAC50C}"/>
              </a:ext>
            </a:extLst>
          </p:cNvPr>
          <p:cNvSpPr/>
          <p:nvPr/>
        </p:nvSpPr>
        <p:spPr>
          <a:xfrm rot="19396107">
            <a:off x="8464584" y="3753349"/>
            <a:ext cx="1285355" cy="176492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D94E92A-9D44-F1DB-5A60-E19583A6AF26}"/>
              </a:ext>
            </a:extLst>
          </p:cNvPr>
          <p:cNvSpPr txBox="1"/>
          <p:nvPr/>
        </p:nvSpPr>
        <p:spPr>
          <a:xfrm>
            <a:off x="7864464" y="511202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A5C12AB-D378-79B9-E15E-7F9FBDEF9907}"/>
              </a:ext>
            </a:extLst>
          </p:cNvPr>
          <p:cNvSpPr txBox="1"/>
          <p:nvPr/>
        </p:nvSpPr>
        <p:spPr>
          <a:xfrm>
            <a:off x="9970340" y="404221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DB9911-893A-0DDA-74C0-A41045E8B570}"/>
              </a:ext>
            </a:extLst>
          </p:cNvPr>
          <p:cNvSpPr txBox="1"/>
          <p:nvPr/>
        </p:nvSpPr>
        <p:spPr>
          <a:xfrm>
            <a:off x="6647277" y="5147827"/>
            <a:ext cx="115416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(1,0,0)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DC6C27-5832-873B-FB40-1F17DADBFF36}"/>
              </a:ext>
            </a:extLst>
          </p:cNvPr>
          <p:cNvSpPr txBox="1"/>
          <p:nvPr/>
        </p:nvSpPr>
        <p:spPr>
          <a:xfrm>
            <a:off x="8437847" y="228879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(0,0,1)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BA00CF-5F24-F535-C188-BAEB83C29959}"/>
              </a:ext>
            </a:extLst>
          </p:cNvPr>
          <p:cNvCxnSpPr>
            <a:cxnSpLocks/>
          </p:cNvCxnSpPr>
          <p:nvPr/>
        </p:nvCxnSpPr>
        <p:spPr>
          <a:xfrm flipV="1">
            <a:off x="9033181" y="4199290"/>
            <a:ext cx="963208" cy="4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AD926-991B-A1E5-5FFA-A8EFE919F3A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198851" y="4253813"/>
            <a:ext cx="834330" cy="85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7C1D11-3577-7580-433B-3C3E26E64FD6}"/>
              </a:ext>
            </a:extLst>
          </p:cNvPr>
          <p:cNvSpPr txBox="1"/>
          <p:nvPr/>
        </p:nvSpPr>
        <p:spPr>
          <a:xfrm>
            <a:off x="736160" y="1229757"/>
            <a:ext cx="1022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 plot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は，データ空間で主成分ベクトル平面にデータ空間軸（単位ベクトル）を射影することでした。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EDB97588-7AE6-3560-864F-8C89FF8622A3}"/>
              </a:ext>
            </a:extLst>
          </p:cNvPr>
          <p:cNvSpPr/>
          <p:nvPr/>
        </p:nvSpPr>
        <p:spPr>
          <a:xfrm>
            <a:off x="6102955" y="3635329"/>
            <a:ext cx="479474" cy="845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39D8E67-A31C-7139-F1E4-6606D663CC73}"/>
                  </a:ext>
                </a:extLst>
              </p:cNvPr>
              <p:cNvSpPr txBox="1"/>
              <p:nvPr/>
            </p:nvSpPr>
            <p:spPr>
              <a:xfrm>
                <a:off x="3662115" y="2955591"/>
                <a:ext cx="546976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：カスタード，カラメル，生クリーム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データ空間のすべての次元を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として射影する</a:t>
                </a:r>
              </a:p>
              <a:p>
                <a:pPr algn="l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39D8E67-A31C-7139-F1E4-6606D663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15" y="2955591"/>
                <a:ext cx="5469767" cy="1015663"/>
              </a:xfrm>
              <a:prstGeom prst="rect">
                <a:avLst/>
              </a:prstGeom>
              <a:blipFill>
                <a:blip r:embed="rId6"/>
                <a:stretch>
                  <a:fillRect l="-1226" t="-3614" r="-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34069C8-09E0-C674-F7B6-1609DCC71D68}"/>
              </a:ext>
            </a:extLst>
          </p:cNvPr>
          <p:cNvSpPr txBox="1"/>
          <p:nvPr/>
        </p:nvSpPr>
        <p:spPr>
          <a:xfrm>
            <a:off x="6613708" y="5970233"/>
            <a:ext cx="4838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データ空間軸を単位ベクトルとするとすべて</a:t>
            </a:r>
            <a:r>
              <a:rPr kumimoji="1" lang="en-US" altLang="ja-JP" sz="2000" b="1" i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になる！</a:t>
            </a:r>
          </a:p>
        </p:txBody>
      </p:sp>
    </p:spTree>
    <p:extLst>
      <p:ext uri="{BB962C8B-B14F-4D97-AF65-F5344CB8AC3E}">
        <p14:creationId xmlns:p14="http://schemas.microsoft.com/office/powerpoint/2010/main" val="155415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47D6BF-12BC-89F0-A5EF-CE81A89CC3AE}"/>
              </a:ext>
            </a:extLst>
          </p:cNvPr>
          <p:cNvSpPr txBox="1"/>
          <p:nvPr/>
        </p:nvSpPr>
        <p:spPr>
          <a:xfrm>
            <a:off x="393051" y="1232614"/>
            <a:ext cx="10515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データ空間上の主成分ベクトル平面にデータ空間軸を全部（次元数分）射影（データ空間軸は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射影ベクトルを長さの降順にソートして、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top 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だけ抽出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Top n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射影ベクトルを主成分平面に変換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9ED11-05D9-7F8E-02C4-B6D01A12364B}"/>
              </a:ext>
            </a:extLst>
          </p:cNvPr>
          <p:cNvSpPr txBox="1"/>
          <p:nvPr/>
        </p:nvSpPr>
        <p:spPr>
          <a:xfrm>
            <a:off x="393051" y="162375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 plot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の実装：アルゴリズム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75C632-2E41-08C5-3709-B121B1950485}"/>
              </a:ext>
            </a:extLst>
          </p:cNvPr>
          <p:cNvSpPr txBox="1"/>
          <p:nvPr/>
        </p:nvSpPr>
        <p:spPr>
          <a:xfrm>
            <a:off x="393051" y="816162"/>
            <a:ext cx="538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tsukurepo_pca_biplotProjection.py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71B31F-92B6-76C6-393A-EAB5C96F0BA9}"/>
                  </a:ext>
                </a:extLst>
              </p:cNvPr>
              <p:cNvSpPr txBox="1"/>
              <p:nvPr/>
            </p:nvSpPr>
            <p:spPr>
              <a:xfrm>
                <a:off x="479691" y="2694076"/>
                <a:ext cx="12277207" cy="4291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vocab_e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np.eye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len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feature_names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))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データ空間の次元数の単位行列を作成（各列がデータ空間軸 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 hot)</a:t>
                </a:r>
              </a:p>
              <a:p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A=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pca.components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_[:2,:].T :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r>
                      <a:rPr kumimoji="1" lang="ja-JP" altLang="en-US" sz="16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（</m:t>
                    </m:r>
                    <m:r>
                      <a:rPr kumimoji="1" lang="ja-JP" altLang="en-US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主成分ベクトル</m:t>
                    </m:r>
                    <m:sSub>
                      <m:sSub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16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  <m:r>
                      <a:rPr kumimoji="1" lang="ja-JP" altLang="en-US" sz="16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  <m:r>
                      <a:rPr kumimoji="1" lang="ja-JP" altLang="en-US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列方向</m:t>
                    </m:r>
                    <m:r>
                      <a:rPr kumimoji="1" lang="ja-JP" altLang="en-US" sz="16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に</m:t>
                    </m:r>
                    <m:r>
                      <a:rPr kumimoji="1" lang="ja-JP" altLang="en-US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並べた</m:t>
                    </m:r>
                    <m:r>
                      <a:rPr kumimoji="1" lang="ja-JP" altLang="en-US" sz="16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行列</m:t>
                    </m:r>
                    <m:r>
                      <a:rPr kumimoji="1" lang="ja-JP" altLang="en-US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）</m:t>
                    </m:r>
                    <m:r>
                      <a:rPr kumimoji="1" lang="ja-JP" altLang="en-US" sz="16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取り出す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A_inv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np.linalg.inv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(np.dot(A.T,A)) 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 = np.dot(np.dot(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A,A_inv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),A.T)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射影行列を計算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16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</m:oMath>
                </a14:m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p_matrix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np.dot(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P,vocab_e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データ空間軸 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one hot 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vocab_e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を一斉に射影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p_norm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{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name:np.linalg.norm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p_matrix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[:,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i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],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ord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=2) for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i,name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in enumerate(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feature_names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 }</a:t>
                </a:r>
              </a:p>
              <a:p>
                <a:pPr algn="l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　　　　　　　　　　　　　　　　　　　　　　　　　　　　　　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射影ベクトルのノルムを空間軸毎に計算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p_norm_sorted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dict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(sorted(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p_norm.items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(), key=lambda x:x[1],reverse=True))</a:t>
                </a:r>
              </a:p>
              <a:p>
                <a:pPr algn="l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ranking =25</a:t>
                </a: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top_ranked_voc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[name for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i,name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in enumerate(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p_norm_sorted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 if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i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&lt; ranking]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射影した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top25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の空間軸名を抽出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p_matrix_df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pd.DataFrame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p_matrix,columns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=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feature_names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 :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行列　列方向にデータ空間軸の射影ベクトルが並ぶ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top_vocs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p_matrix_df.loc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[:,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top_ranked_voc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 :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データ空間軸の射影ベクトルのノルム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top25</a:t>
                </a: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top_vocs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top_vocs.T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列ベクトルを行ベクトルに転置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trans_top_vocs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= 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pca.transform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top_vocs.values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 : 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射影ベクトルをデータ空間から主成分空間に写像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71B31F-92B6-76C6-393A-EAB5C96F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1" y="2694076"/>
                <a:ext cx="12277207" cy="4291046"/>
              </a:xfrm>
              <a:prstGeom prst="rect">
                <a:avLst/>
              </a:prstGeom>
              <a:blipFill>
                <a:blip r:embed="rId2"/>
                <a:stretch>
                  <a:fillRect l="-298" t="-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37A146-530C-800E-FCD0-97E5620A09BC}"/>
              </a:ext>
            </a:extLst>
          </p:cNvPr>
          <p:cNvSpPr txBox="1"/>
          <p:nvPr/>
        </p:nvSpPr>
        <p:spPr>
          <a:xfrm>
            <a:off x="567646" y="1256650"/>
            <a:ext cx="4705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p_matrix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np.dot(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P,vocab_e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2787F1-91F3-D1BC-500E-681C7C7BBABC}"/>
              </a:ext>
            </a:extLst>
          </p:cNvPr>
          <p:cNvSpPr txBox="1"/>
          <p:nvPr/>
        </p:nvSpPr>
        <p:spPr>
          <a:xfrm>
            <a:off x="512296" y="2003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実装と数式の関係を図にする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7F8F68B-D0EF-4B9B-A2A1-D12435474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3568"/>
              </p:ext>
            </p:extLst>
          </p:nvPr>
        </p:nvGraphicFramePr>
        <p:xfrm>
          <a:off x="7752324" y="3455902"/>
          <a:ext cx="23406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127">
                  <a:extLst>
                    <a:ext uri="{9D8B030D-6E8A-4147-A177-3AD203B41FA5}">
                      <a16:colId xmlns:a16="http://schemas.microsoft.com/office/drawing/2014/main" val="35275670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483706144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389301545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198753334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2655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11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C27DA8-702F-6D40-FB75-8CCFEDE57339}"/>
              </a:ext>
            </a:extLst>
          </p:cNvPr>
          <p:cNvSpPr txBox="1"/>
          <p:nvPr/>
        </p:nvSpPr>
        <p:spPr>
          <a:xfrm>
            <a:off x="10167722" y="2999499"/>
            <a:ext cx="166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vocab_e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24E6D24-ED9F-2805-827E-DFC6179D7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90617"/>
              </p:ext>
            </p:extLst>
          </p:nvPr>
        </p:nvGraphicFramePr>
        <p:xfrm>
          <a:off x="4945864" y="3455902"/>
          <a:ext cx="23406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127">
                  <a:extLst>
                    <a:ext uri="{9D8B030D-6E8A-4147-A177-3AD203B41FA5}">
                      <a16:colId xmlns:a16="http://schemas.microsoft.com/office/drawing/2014/main" val="35275670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483706144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389301545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198753334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2655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1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0C2D07-D8E6-31AA-1159-19C6D60B5F9D}"/>
                  </a:ext>
                </a:extLst>
              </p:cNvPr>
              <p:cNvSpPr txBox="1"/>
              <p:nvPr/>
            </p:nvSpPr>
            <p:spPr>
              <a:xfrm>
                <a:off x="4897578" y="2989748"/>
                <a:ext cx="197502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0C2D07-D8E6-31AA-1159-19C6D60B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578" y="2989748"/>
                <a:ext cx="1975028" cy="470000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8428024-F203-8936-C9A0-6E2665E8A327}"/>
              </a:ext>
            </a:extLst>
          </p:cNvPr>
          <p:cNvSpPr/>
          <p:nvPr/>
        </p:nvSpPr>
        <p:spPr>
          <a:xfrm>
            <a:off x="7677561" y="3338967"/>
            <a:ext cx="612476" cy="2173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B256C-11F3-4532-2C12-A9158D35CC6A}"/>
              </a:ext>
            </a:extLst>
          </p:cNvPr>
          <p:cNvSpPr txBox="1"/>
          <p:nvPr/>
        </p:nvSpPr>
        <p:spPr>
          <a:xfrm>
            <a:off x="7514116" y="5526126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データ空間の１つの軸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3A4A43BB-5F71-85FD-52DF-BD0CB98E0D2B}"/>
              </a:ext>
            </a:extLst>
          </p:cNvPr>
          <p:cNvSpPr/>
          <p:nvPr/>
        </p:nvSpPr>
        <p:spPr>
          <a:xfrm>
            <a:off x="4168022" y="4011827"/>
            <a:ext cx="646981" cy="7850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E2DEA3-E931-0F44-A51D-59443AF257D0}"/>
              </a:ext>
            </a:extLst>
          </p:cNvPr>
          <p:cNvSpPr txBox="1"/>
          <p:nvPr/>
        </p:nvSpPr>
        <p:spPr>
          <a:xfrm>
            <a:off x="1731551" y="6292032"/>
            <a:ext cx="830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p_matrix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列は空間軸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ベクトルの射影ベクトル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2447A3-0576-81DF-801D-52D2F42713D7}"/>
                  </a:ext>
                </a:extLst>
              </p:cNvPr>
              <p:cNvSpPr txBox="1"/>
              <p:nvPr/>
            </p:nvSpPr>
            <p:spPr>
              <a:xfrm>
                <a:off x="7712956" y="2952097"/>
                <a:ext cx="622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2447A3-0576-81DF-801D-52D2F427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56" y="2952097"/>
                <a:ext cx="6222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E98B9E6-1F92-BDDD-50A4-F530F4DEB078}"/>
                  </a:ext>
                </a:extLst>
              </p:cNvPr>
              <p:cNvSpPr txBox="1"/>
              <p:nvPr/>
            </p:nvSpPr>
            <p:spPr>
              <a:xfrm>
                <a:off x="1666360" y="2874240"/>
                <a:ext cx="625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E98B9E6-1F92-BDDD-50A4-F530F4DE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60" y="2874240"/>
                <a:ext cx="62542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3BEF34-AAA1-A386-2611-E3D590EF1C80}"/>
              </a:ext>
            </a:extLst>
          </p:cNvPr>
          <p:cNvSpPr txBox="1"/>
          <p:nvPr/>
        </p:nvSpPr>
        <p:spPr>
          <a:xfrm>
            <a:off x="512295" y="790496"/>
            <a:ext cx="10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vocab_e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を主成分ベクトル平面に射影する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577438F7-BF3C-CC62-254B-5DFC6F4FDCFB}"/>
              </a:ext>
            </a:extLst>
          </p:cNvPr>
          <p:cNvSpPr/>
          <p:nvPr/>
        </p:nvSpPr>
        <p:spPr>
          <a:xfrm rot="5400000">
            <a:off x="8746484" y="1636739"/>
            <a:ext cx="422317" cy="2270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0CA69F-FDD7-B88A-4EF1-DD70021B4608}"/>
              </a:ext>
            </a:extLst>
          </p:cNvPr>
          <p:cNvSpPr txBox="1"/>
          <p:nvPr/>
        </p:nvSpPr>
        <p:spPr>
          <a:xfrm>
            <a:off x="9894182" y="209367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データ空間の次元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EADF29-B547-6D7A-DE00-9D4E709A4DFE}"/>
              </a:ext>
            </a:extLst>
          </p:cNvPr>
          <p:cNvSpPr txBox="1"/>
          <p:nvPr/>
        </p:nvSpPr>
        <p:spPr>
          <a:xfrm>
            <a:off x="8187765" y="2088921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m×m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9E703F-B5AA-81D3-267D-C5D1579E7AD8}"/>
              </a:ext>
            </a:extLst>
          </p:cNvPr>
          <p:cNvSpPr txBox="1"/>
          <p:nvPr/>
        </p:nvSpPr>
        <p:spPr>
          <a:xfrm>
            <a:off x="5245590" y="211028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m×m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3CE3B0AF-CFCD-80FC-5CB1-D82A83B1CE32}"/>
              </a:ext>
            </a:extLst>
          </p:cNvPr>
          <p:cNvSpPr/>
          <p:nvPr/>
        </p:nvSpPr>
        <p:spPr>
          <a:xfrm rot="5400000">
            <a:off x="5870021" y="1615968"/>
            <a:ext cx="422317" cy="2270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EBF22D3C-DF68-17C1-702E-18C20F12D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06666"/>
              </p:ext>
            </p:extLst>
          </p:nvPr>
        </p:nvGraphicFramePr>
        <p:xfrm>
          <a:off x="1666360" y="3495867"/>
          <a:ext cx="23406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127">
                  <a:extLst>
                    <a:ext uri="{9D8B030D-6E8A-4147-A177-3AD203B41FA5}">
                      <a16:colId xmlns:a16="http://schemas.microsoft.com/office/drawing/2014/main" val="35275670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483706144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389301545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1987533340"/>
                    </a:ext>
                  </a:extLst>
                </a:gridCol>
                <a:gridCol w="468127">
                  <a:extLst>
                    <a:ext uri="{9D8B030D-6E8A-4147-A177-3AD203B41FA5}">
                      <a16:colId xmlns:a16="http://schemas.microsoft.com/office/drawing/2014/main" val="22655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5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1191"/>
                  </a:ext>
                </a:extLst>
              </a:tr>
            </a:tbl>
          </a:graphicData>
        </a:graphic>
      </p:graphicFrame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CF5CBA8-65DF-3367-9EFC-401345CFEBA3}"/>
              </a:ext>
            </a:extLst>
          </p:cNvPr>
          <p:cNvSpPr/>
          <p:nvPr/>
        </p:nvSpPr>
        <p:spPr>
          <a:xfrm>
            <a:off x="1596409" y="3342576"/>
            <a:ext cx="612476" cy="2173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2B810CB-62B2-11A5-1B71-6BED45A42812}"/>
                  </a:ext>
                </a:extLst>
              </p:cNvPr>
              <p:cNvSpPr txBox="1"/>
              <p:nvPr/>
            </p:nvSpPr>
            <p:spPr>
              <a:xfrm>
                <a:off x="9592448" y="2989533"/>
                <a:ext cx="694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2B810CB-62B2-11A5-1B71-6BED45A4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448" y="2989533"/>
                <a:ext cx="6943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87592A-A5C5-0D0A-C8C6-21DB5FDF4533}"/>
              </a:ext>
            </a:extLst>
          </p:cNvPr>
          <p:cNvSpPr txBox="1"/>
          <p:nvPr/>
        </p:nvSpPr>
        <p:spPr>
          <a:xfrm>
            <a:off x="6711846" y="302255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5E4CFAF-DF4D-BEFA-BC81-88D053CD632A}"/>
              </a:ext>
            </a:extLst>
          </p:cNvPr>
          <p:cNvSpPr/>
          <p:nvPr/>
        </p:nvSpPr>
        <p:spPr>
          <a:xfrm>
            <a:off x="4945864" y="2952097"/>
            <a:ext cx="2317804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EEEF936-C84F-4DDF-3544-642FD7438FAC}"/>
              </a:ext>
            </a:extLst>
          </p:cNvPr>
          <p:cNvSpPr/>
          <p:nvPr/>
        </p:nvSpPr>
        <p:spPr>
          <a:xfrm>
            <a:off x="7689794" y="2937456"/>
            <a:ext cx="4222344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AC08CA6-23AF-E449-9BBE-03984364B470}"/>
                  </a:ext>
                </a:extLst>
              </p:cNvPr>
              <p:cNvSpPr txBox="1"/>
              <p:nvPr/>
            </p:nvSpPr>
            <p:spPr>
              <a:xfrm>
                <a:off x="3503343" y="2874240"/>
                <a:ext cx="697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AC08CA6-23AF-E449-9BBE-03984364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43" y="2874240"/>
                <a:ext cx="69756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1D7636-DF7F-CE50-B976-411248B042BA}"/>
              </a:ext>
            </a:extLst>
          </p:cNvPr>
          <p:cNvSpPr txBox="1"/>
          <p:nvPr/>
        </p:nvSpPr>
        <p:spPr>
          <a:xfrm>
            <a:off x="0" y="2909948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p_matrix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1320D10-D625-3C37-7C49-113C60827998}"/>
              </a:ext>
            </a:extLst>
          </p:cNvPr>
          <p:cNvSpPr/>
          <p:nvPr/>
        </p:nvSpPr>
        <p:spPr>
          <a:xfrm>
            <a:off x="54857" y="2867554"/>
            <a:ext cx="4169209" cy="461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372A257F-3EA7-2007-978F-AFFA954AD22F}"/>
              </a:ext>
            </a:extLst>
          </p:cNvPr>
          <p:cNvSpPr/>
          <p:nvPr/>
        </p:nvSpPr>
        <p:spPr>
          <a:xfrm rot="5400000">
            <a:off x="2590517" y="1536242"/>
            <a:ext cx="422317" cy="2270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EF8423-D172-7AC3-55CB-87F8CC9EB6C9}"/>
              </a:ext>
            </a:extLst>
          </p:cNvPr>
          <p:cNvSpPr txBox="1"/>
          <p:nvPr/>
        </p:nvSpPr>
        <p:spPr>
          <a:xfrm>
            <a:off x="1968074" y="2110279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m×m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</a:t>
            </a:r>
          </a:p>
        </p:txBody>
      </p:sp>
    </p:spTree>
    <p:extLst>
      <p:ext uri="{BB962C8B-B14F-4D97-AF65-F5344CB8AC3E}">
        <p14:creationId xmlns:p14="http://schemas.microsoft.com/office/powerpoint/2010/main" val="232391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C6FF21-4AB1-3518-D1B7-05BF0731998D}"/>
              </a:ext>
            </a:extLst>
          </p:cNvPr>
          <p:cNvSpPr/>
          <p:nvPr/>
        </p:nvSpPr>
        <p:spPr>
          <a:xfrm rot="323160">
            <a:off x="1929623" y="3023190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F59D3FB-B672-E45A-3C42-99E2346886A5}"/>
              </a:ext>
            </a:extLst>
          </p:cNvPr>
          <p:cNvCxnSpPr>
            <a:cxnSpLocks/>
          </p:cNvCxnSpPr>
          <p:nvPr/>
        </p:nvCxnSpPr>
        <p:spPr>
          <a:xfrm flipH="1" flipV="1">
            <a:off x="2169871" y="4146331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1EDE8A-2A65-2F13-F337-FB1AAF3B71AB}"/>
              </a:ext>
            </a:extLst>
          </p:cNvPr>
          <p:cNvCxnSpPr>
            <a:cxnSpLocks/>
          </p:cNvCxnSpPr>
          <p:nvPr/>
        </p:nvCxnSpPr>
        <p:spPr>
          <a:xfrm flipV="1">
            <a:off x="3063604" y="4731725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C5149F-E13E-40D5-3F06-AD20BE6E42FA}"/>
              </a:ext>
            </a:extLst>
          </p:cNvPr>
          <p:cNvCxnSpPr>
            <a:cxnSpLocks/>
          </p:cNvCxnSpPr>
          <p:nvPr/>
        </p:nvCxnSpPr>
        <p:spPr>
          <a:xfrm flipH="1">
            <a:off x="3067804" y="3661512"/>
            <a:ext cx="2215969" cy="121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DAA0EF-895A-7A75-1014-C0641C1CC530}"/>
              </a:ext>
            </a:extLst>
          </p:cNvPr>
          <p:cNvCxnSpPr>
            <a:cxnSpLocks/>
          </p:cNvCxnSpPr>
          <p:nvPr/>
        </p:nvCxnSpPr>
        <p:spPr>
          <a:xfrm>
            <a:off x="2697092" y="3709514"/>
            <a:ext cx="372090" cy="1142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F9A7E1-CA6F-1F1A-897C-0D2743F503A9}"/>
              </a:ext>
            </a:extLst>
          </p:cNvPr>
          <p:cNvCxnSpPr>
            <a:cxnSpLocks/>
          </p:cNvCxnSpPr>
          <p:nvPr/>
        </p:nvCxnSpPr>
        <p:spPr>
          <a:xfrm flipV="1">
            <a:off x="3072004" y="3906210"/>
            <a:ext cx="498299" cy="993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C4A7DFB-0838-0559-E0C5-21F31829A0FB}"/>
                  </a:ext>
                </a:extLst>
              </p:cNvPr>
              <p:cNvSpPr txBox="1"/>
              <p:nvPr/>
            </p:nvSpPr>
            <p:spPr>
              <a:xfrm>
                <a:off x="3305920" y="3616762"/>
                <a:ext cx="1681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ja-JP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生クリーム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C4A7DFB-0838-0559-E0C5-21F31829A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20" y="3616762"/>
                <a:ext cx="1681807" cy="369332"/>
              </a:xfrm>
              <a:prstGeom prst="rect">
                <a:avLst/>
              </a:prstGeom>
              <a:blipFill>
                <a:blip r:embed="rId2"/>
                <a:stretch>
                  <a:fillRect t="-4918" r="-3261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2B1119-898F-2903-63EF-9A4B8970E747}"/>
                  </a:ext>
                </a:extLst>
              </p:cNvPr>
              <p:cNvSpPr txBox="1"/>
              <p:nvPr/>
            </p:nvSpPr>
            <p:spPr>
              <a:xfrm>
                <a:off x="2293092" y="3439450"/>
                <a:ext cx="1266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ja-JP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カラメル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2B1119-898F-2903-63EF-9A4B8970E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92" y="3439450"/>
                <a:ext cx="1266309" cy="276999"/>
              </a:xfrm>
              <a:prstGeom prst="rect">
                <a:avLst/>
              </a:prstGeom>
              <a:blipFill>
                <a:blip r:embed="rId3"/>
                <a:stretch>
                  <a:fillRect l="-6731" t="-23913" r="-11538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1C13971-EAD2-C8D3-D2A2-3790849ED273}"/>
                  </a:ext>
                </a:extLst>
              </p:cNvPr>
              <p:cNvSpPr txBox="1"/>
              <p:nvPr/>
            </p:nvSpPr>
            <p:spPr>
              <a:xfrm>
                <a:off x="5047748" y="3339763"/>
                <a:ext cx="1497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1C13971-EAD2-C8D3-D2A2-3790849E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48" y="3339763"/>
                <a:ext cx="1497141" cy="276999"/>
              </a:xfrm>
              <a:prstGeom prst="rect">
                <a:avLst/>
              </a:prstGeom>
              <a:blipFill>
                <a:blip r:embed="rId4"/>
                <a:stretch>
                  <a:fillRect l="-5691" t="-24444" r="-9756" b="-5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4167B-2764-F268-3E97-F67211F950F0}"/>
              </a:ext>
            </a:extLst>
          </p:cNvPr>
          <p:cNvSpPr txBox="1"/>
          <p:nvPr/>
        </p:nvSpPr>
        <p:spPr>
          <a:xfrm>
            <a:off x="5712646" y="456177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261E99-9FF5-6686-5593-07A50053F707}"/>
              </a:ext>
            </a:extLst>
          </p:cNvPr>
          <p:cNvSpPr txBox="1"/>
          <p:nvPr/>
        </p:nvSpPr>
        <p:spPr>
          <a:xfrm>
            <a:off x="1611177" y="389322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570D80B-6F7E-A2C0-BF52-58E4324119CA}"/>
              </a:ext>
            </a:extLst>
          </p:cNvPr>
          <p:cNvCxnSpPr>
            <a:cxnSpLocks/>
          </p:cNvCxnSpPr>
          <p:nvPr/>
        </p:nvCxnSpPr>
        <p:spPr>
          <a:xfrm>
            <a:off x="5283773" y="3709514"/>
            <a:ext cx="0" cy="704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8956807-1A46-B867-9E85-70CF7CF16A84}"/>
              </a:ext>
            </a:extLst>
          </p:cNvPr>
          <p:cNvCxnSpPr>
            <a:cxnSpLocks/>
          </p:cNvCxnSpPr>
          <p:nvPr/>
        </p:nvCxnSpPr>
        <p:spPr>
          <a:xfrm>
            <a:off x="2697092" y="3709514"/>
            <a:ext cx="0" cy="6517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BBB2A5-6E41-9294-0B7E-3E16347A3D10}"/>
              </a:ext>
            </a:extLst>
          </p:cNvPr>
          <p:cNvCxnSpPr>
            <a:cxnSpLocks/>
          </p:cNvCxnSpPr>
          <p:nvPr/>
        </p:nvCxnSpPr>
        <p:spPr>
          <a:xfrm>
            <a:off x="3570303" y="3948554"/>
            <a:ext cx="0" cy="4651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AE0022-AC61-C1D9-AEA7-E5FD8A4EC1AA}"/>
                  </a:ext>
                </a:extLst>
              </p:cNvPr>
              <p:cNvSpPr txBox="1"/>
              <p:nvPr/>
            </p:nvSpPr>
            <p:spPr>
              <a:xfrm>
                <a:off x="2268281" y="3862954"/>
                <a:ext cx="593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AE0022-AC61-C1D9-AEA7-E5FD8A4E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81" y="3862954"/>
                <a:ext cx="593239" cy="461665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E2D30E-7013-09AC-FAAC-61C249027BE7}"/>
                  </a:ext>
                </a:extLst>
              </p:cNvPr>
              <p:cNvSpPr txBox="1"/>
              <p:nvPr/>
            </p:nvSpPr>
            <p:spPr>
              <a:xfrm>
                <a:off x="5214856" y="4141830"/>
                <a:ext cx="586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3E2D30E-7013-09AC-FAAC-61C24902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56" y="4141830"/>
                <a:ext cx="58612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48CB195-C3F0-A32A-AEC0-5E8A319E2DEB}"/>
                  </a:ext>
                </a:extLst>
              </p:cNvPr>
              <p:cNvSpPr txBox="1"/>
              <p:nvPr/>
            </p:nvSpPr>
            <p:spPr>
              <a:xfrm>
                <a:off x="3462288" y="3934861"/>
                <a:ext cx="593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48CB195-C3F0-A32A-AEC0-5E8A319E2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88" y="3934861"/>
                <a:ext cx="593239" cy="461665"/>
              </a:xfrm>
              <a:prstGeom prst="rect">
                <a:avLst/>
              </a:prstGeom>
              <a:blipFill>
                <a:blip r:embed="rId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DB0B58-D662-36C6-3867-3D5E05B3E39A}"/>
              </a:ext>
            </a:extLst>
          </p:cNvPr>
          <p:cNvSpPr txBox="1"/>
          <p:nvPr/>
        </p:nvSpPr>
        <p:spPr>
          <a:xfrm>
            <a:off x="5029996" y="41915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767BF5-1924-34F1-50A8-5377CBC6FDB9}"/>
              </a:ext>
            </a:extLst>
          </p:cNvPr>
          <p:cNvSpPr txBox="1"/>
          <p:nvPr/>
        </p:nvSpPr>
        <p:spPr>
          <a:xfrm>
            <a:off x="2582393" y="41607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16E450-D5F9-3A2F-FB0F-FAB0BA1CA370}"/>
              </a:ext>
            </a:extLst>
          </p:cNvPr>
          <p:cNvSpPr txBox="1"/>
          <p:nvPr/>
        </p:nvSpPr>
        <p:spPr>
          <a:xfrm>
            <a:off x="3327310" y="42152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6B55D5-AC62-F981-5022-F6F921AC43F5}"/>
              </a:ext>
            </a:extLst>
          </p:cNvPr>
          <p:cNvSpPr txBox="1"/>
          <p:nvPr/>
        </p:nvSpPr>
        <p:spPr>
          <a:xfrm>
            <a:off x="465513" y="55695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射影の絵との対応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01CDC7-CA0C-27E2-E611-441474A7D5C6}"/>
              </a:ext>
            </a:extLst>
          </p:cNvPr>
          <p:cNvSpPr txBox="1"/>
          <p:nvPr/>
        </p:nvSpPr>
        <p:spPr>
          <a:xfrm>
            <a:off x="1463230" y="2602295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m=3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3CD1D53-5ED1-FE8A-3CCB-D4CF9DC85D98}"/>
                  </a:ext>
                </a:extLst>
              </p:cNvPr>
              <p:cNvSpPr txBox="1"/>
              <p:nvPr/>
            </p:nvSpPr>
            <p:spPr>
              <a:xfrm>
                <a:off x="2332958" y="5645283"/>
                <a:ext cx="2213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=[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𝑷𝑪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𝟏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𝑷𝑪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𝟐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]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3CD1D53-5ED1-FE8A-3CCB-D4CF9DC8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958" y="5645283"/>
                <a:ext cx="2213170" cy="369332"/>
              </a:xfrm>
              <a:prstGeom prst="rect">
                <a:avLst/>
              </a:prstGeom>
              <a:blipFill>
                <a:blip r:embed="rId8"/>
                <a:stretch>
                  <a:fillRect l="-2204" t="-4918" r="-3581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A5AF8E-9C5C-ECD6-6883-0CDB7AF64C2C}"/>
              </a:ext>
            </a:extLst>
          </p:cNvPr>
          <p:cNvSpPr txBox="1"/>
          <p:nvPr/>
        </p:nvSpPr>
        <p:spPr>
          <a:xfrm>
            <a:off x="631767" y="1271847"/>
            <a:ext cx="7669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空間軸のすべて（ここでは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m=3)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を一斉に射影する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前頁とよく対比してみること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14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C7A170-8EA8-AD32-4C92-E1F194C3C4B4}"/>
              </a:ext>
            </a:extLst>
          </p:cNvPr>
          <p:cNvSpPr txBox="1"/>
          <p:nvPr/>
        </p:nvSpPr>
        <p:spPr>
          <a:xfrm>
            <a:off x="4729942" y="27265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290282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76182E2-6E80-D520-CC7A-EFB40F53E998}"/>
              </a:ext>
            </a:extLst>
          </p:cNvPr>
          <p:cNvSpPr/>
          <p:nvPr/>
        </p:nvSpPr>
        <p:spPr>
          <a:xfrm>
            <a:off x="7435622" y="4050258"/>
            <a:ext cx="2730575" cy="1507769"/>
          </a:xfrm>
          <a:prstGeom prst="rect">
            <a:avLst/>
          </a:prstGeom>
          <a:solidFill>
            <a:schemeClr val="accent5">
              <a:lumMod val="40000"/>
              <a:lumOff val="6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E9EA8F5-FDC9-2F81-414A-3865556EF883}"/>
              </a:ext>
            </a:extLst>
          </p:cNvPr>
          <p:cNvSpPr txBox="1"/>
          <p:nvPr/>
        </p:nvSpPr>
        <p:spPr>
          <a:xfrm rot="10800000">
            <a:off x="9476704" y="4361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32EEEF9-3833-8E1D-BAF0-ABA97ABA37EB}"/>
              </a:ext>
            </a:extLst>
          </p:cNvPr>
          <p:cNvSpPr txBox="1"/>
          <p:nvPr/>
        </p:nvSpPr>
        <p:spPr>
          <a:xfrm rot="10800000">
            <a:off x="8997136" y="455375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B00AF9-2124-DB50-0FAE-531B8DFAB85A}"/>
              </a:ext>
            </a:extLst>
          </p:cNvPr>
          <p:cNvSpPr txBox="1"/>
          <p:nvPr/>
        </p:nvSpPr>
        <p:spPr>
          <a:xfrm rot="8193147">
            <a:off x="7756013" y="4461311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0EAA3CE-FB41-62C6-7008-4665AC8BC303}"/>
              </a:ext>
            </a:extLst>
          </p:cNvPr>
          <p:cNvSpPr txBox="1"/>
          <p:nvPr/>
        </p:nvSpPr>
        <p:spPr>
          <a:xfrm rot="10800000">
            <a:off x="9067809" y="4815773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72C14D1-F38F-781E-D1F3-E835EDBF52AF}"/>
              </a:ext>
            </a:extLst>
          </p:cNvPr>
          <p:cNvSpPr txBox="1"/>
          <p:nvPr/>
        </p:nvSpPr>
        <p:spPr>
          <a:xfrm rot="10800000">
            <a:off x="9712105" y="47390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6D43DDD-A510-3F01-A983-2BF9DBCBD0D7}"/>
              </a:ext>
            </a:extLst>
          </p:cNvPr>
          <p:cNvSpPr txBox="1"/>
          <p:nvPr/>
        </p:nvSpPr>
        <p:spPr>
          <a:xfrm rot="8193147">
            <a:off x="7960455" y="3993641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80134C3-6B21-02D8-CB6E-DC1C7DCF9EC2}"/>
              </a:ext>
            </a:extLst>
          </p:cNvPr>
          <p:cNvSpPr txBox="1"/>
          <p:nvPr/>
        </p:nvSpPr>
        <p:spPr>
          <a:xfrm rot="10800000" flipH="1">
            <a:off x="7209454" y="4275569"/>
            <a:ext cx="138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0EE8FC-3D6B-7C16-1040-A6A5E3F00A7A}"/>
              </a:ext>
            </a:extLst>
          </p:cNvPr>
          <p:cNvSpPr txBox="1"/>
          <p:nvPr/>
        </p:nvSpPr>
        <p:spPr>
          <a:xfrm rot="10800000">
            <a:off x="8916910" y="4542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6B9DA1-8FCF-1B60-F85F-4AB5147755BE}"/>
              </a:ext>
            </a:extLst>
          </p:cNvPr>
          <p:cNvSpPr txBox="1"/>
          <p:nvPr/>
        </p:nvSpPr>
        <p:spPr>
          <a:xfrm rot="8193147">
            <a:off x="8107046" y="462786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C809B94-ABE7-CD86-A4C8-71F847FFA8F4}"/>
              </a:ext>
            </a:extLst>
          </p:cNvPr>
          <p:cNvSpPr txBox="1"/>
          <p:nvPr/>
        </p:nvSpPr>
        <p:spPr>
          <a:xfrm rot="10800000">
            <a:off x="8582399" y="44254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6E9538C-CC73-CADB-88D3-4E4C7EDDCD76}"/>
              </a:ext>
            </a:extLst>
          </p:cNvPr>
          <p:cNvSpPr txBox="1"/>
          <p:nvPr/>
        </p:nvSpPr>
        <p:spPr>
          <a:xfrm rot="10800000">
            <a:off x="9466230" y="48485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E0A9224-753B-5EED-4859-F0C950E1F5C6}"/>
              </a:ext>
            </a:extLst>
          </p:cNvPr>
          <p:cNvSpPr txBox="1"/>
          <p:nvPr/>
        </p:nvSpPr>
        <p:spPr>
          <a:xfrm rot="8193147">
            <a:off x="7706478" y="4240082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A38F74A-6CB4-0787-394A-3F91394E49EF}"/>
              </a:ext>
            </a:extLst>
          </p:cNvPr>
          <p:cNvSpPr txBox="1"/>
          <p:nvPr/>
        </p:nvSpPr>
        <p:spPr>
          <a:xfrm rot="8193147">
            <a:off x="8267323" y="488948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E21C6BC-5698-CF19-9548-2582B9D808BA}"/>
              </a:ext>
            </a:extLst>
          </p:cNvPr>
          <p:cNvSpPr txBox="1"/>
          <p:nvPr/>
        </p:nvSpPr>
        <p:spPr>
          <a:xfrm rot="8193147">
            <a:off x="7912050" y="455157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48F009A-5E40-FF36-9481-028B3EABE058}"/>
              </a:ext>
            </a:extLst>
          </p:cNvPr>
          <p:cNvSpPr txBox="1"/>
          <p:nvPr/>
        </p:nvSpPr>
        <p:spPr>
          <a:xfrm rot="8193147">
            <a:off x="8037134" y="434222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3093643-19B6-1D92-83D1-77A402837580}"/>
              </a:ext>
            </a:extLst>
          </p:cNvPr>
          <p:cNvSpPr txBox="1"/>
          <p:nvPr/>
        </p:nvSpPr>
        <p:spPr>
          <a:xfrm rot="8193147">
            <a:off x="7537142" y="472587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4D801BC-DEE8-ADA9-28F3-3B08B2E4C827}"/>
              </a:ext>
            </a:extLst>
          </p:cNvPr>
          <p:cNvSpPr txBox="1"/>
          <p:nvPr/>
        </p:nvSpPr>
        <p:spPr>
          <a:xfrm rot="8193147">
            <a:off x="7852623" y="446408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EDFD4F-AE7C-432F-F4C3-D13C22065F80}"/>
              </a:ext>
            </a:extLst>
          </p:cNvPr>
          <p:cNvSpPr txBox="1"/>
          <p:nvPr/>
        </p:nvSpPr>
        <p:spPr>
          <a:xfrm rot="10800000">
            <a:off x="8447439" y="464520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B08E926-E615-D465-1B75-02214D84711D}"/>
              </a:ext>
            </a:extLst>
          </p:cNvPr>
          <p:cNvSpPr txBox="1"/>
          <p:nvPr/>
        </p:nvSpPr>
        <p:spPr>
          <a:xfrm rot="10800000">
            <a:off x="9142193" y="4336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22D5BB4-CDCA-37E0-3028-3DEEF4CD7CE6}"/>
              </a:ext>
            </a:extLst>
          </p:cNvPr>
          <p:cNvSpPr txBox="1"/>
          <p:nvPr/>
        </p:nvSpPr>
        <p:spPr>
          <a:xfrm rot="8193147">
            <a:off x="7929958" y="432476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94867FF-D89B-42BD-F1D4-640D56FFA7B2}"/>
              </a:ext>
            </a:extLst>
          </p:cNvPr>
          <p:cNvSpPr txBox="1"/>
          <p:nvPr/>
        </p:nvSpPr>
        <p:spPr>
          <a:xfrm rot="10800000">
            <a:off x="8864601" y="47831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8FB75E3-694A-4BFC-850A-6DCA2E63FC1E}"/>
              </a:ext>
            </a:extLst>
          </p:cNvPr>
          <p:cNvSpPr txBox="1"/>
          <p:nvPr/>
        </p:nvSpPr>
        <p:spPr>
          <a:xfrm rot="8193147">
            <a:off x="7940168" y="4734607"/>
            <a:ext cx="1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48EE554-5071-7CE9-7165-650D7D5A3A29}"/>
              </a:ext>
            </a:extLst>
          </p:cNvPr>
          <p:cNvSpPr txBox="1"/>
          <p:nvPr/>
        </p:nvSpPr>
        <p:spPr>
          <a:xfrm rot="8193147">
            <a:off x="8036357" y="4103471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E74DC0-B0E6-2A38-D221-A36972DED904}"/>
              </a:ext>
            </a:extLst>
          </p:cNvPr>
          <p:cNvSpPr txBox="1"/>
          <p:nvPr/>
        </p:nvSpPr>
        <p:spPr>
          <a:xfrm rot="10800000">
            <a:off x="8566604" y="474715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443F735-684E-BD48-F432-F8E0B5410682}"/>
              </a:ext>
            </a:extLst>
          </p:cNvPr>
          <p:cNvSpPr txBox="1"/>
          <p:nvPr/>
        </p:nvSpPr>
        <p:spPr>
          <a:xfrm rot="10800000">
            <a:off x="8988538" y="465645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37F0B04-2DF3-6A4F-1630-AABC326D790A}"/>
              </a:ext>
            </a:extLst>
          </p:cNvPr>
          <p:cNvSpPr txBox="1"/>
          <p:nvPr/>
        </p:nvSpPr>
        <p:spPr>
          <a:xfrm rot="10800000">
            <a:off x="9560805" y="446444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6232F89-DA91-0C41-77BA-C76E16DF78E6}"/>
              </a:ext>
            </a:extLst>
          </p:cNvPr>
          <p:cNvCxnSpPr>
            <a:cxnSpLocks/>
          </p:cNvCxnSpPr>
          <p:nvPr/>
        </p:nvCxnSpPr>
        <p:spPr>
          <a:xfrm flipV="1">
            <a:off x="6263444" y="5022493"/>
            <a:ext cx="4228536" cy="22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3016650-E732-C1DA-59BB-5F8204309298}"/>
              </a:ext>
            </a:extLst>
          </p:cNvPr>
          <p:cNvCxnSpPr>
            <a:cxnSpLocks/>
          </p:cNvCxnSpPr>
          <p:nvPr/>
        </p:nvCxnSpPr>
        <p:spPr>
          <a:xfrm flipH="1" flipV="1">
            <a:off x="8188886" y="3430648"/>
            <a:ext cx="23100" cy="3068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1EF8CD-5B0D-1D5B-61CA-C2DA0128C1F6}"/>
              </a:ext>
            </a:extLst>
          </p:cNvPr>
          <p:cNvSpPr txBox="1"/>
          <p:nvPr/>
        </p:nvSpPr>
        <p:spPr>
          <a:xfrm rot="8193147">
            <a:off x="8403681" y="4761154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95318C-0CA2-A528-B87A-5BDCE6368862}"/>
              </a:ext>
            </a:extLst>
          </p:cNvPr>
          <p:cNvSpPr txBox="1"/>
          <p:nvPr/>
        </p:nvSpPr>
        <p:spPr>
          <a:xfrm>
            <a:off x="10387990" y="504813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BD9077D-2525-F487-C684-367E6680E820}"/>
              </a:ext>
            </a:extLst>
          </p:cNvPr>
          <p:cNvSpPr txBox="1"/>
          <p:nvPr/>
        </p:nvSpPr>
        <p:spPr>
          <a:xfrm>
            <a:off x="7472100" y="308826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4C6D406E-720B-3B88-899A-E6B4633488FE}"/>
              </a:ext>
            </a:extLst>
          </p:cNvPr>
          <p:cNvSpPr/>
          <p:nvPr/>
        </p:nvSpPr>
        <p:spPr>
          <a:xfrm>
            <a:off x="5184386" y="4673888"/>
            <a:ext cx="586037" cy="83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AD2EE29-46A7-1C62-1222-8DC5C5F5456A}"/>
              </a:ext>
            </a:extLst>
          </p:cNvPr>
          <p:cNvSpPr txBox="1"/>
          <p:nvPr/>
        </p:nvSpPr>
        <p:spPr>
          <a:xfrm>
            <a:off x="3739440" y="587919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9AEDC4-42B9-AB5A-279C-9FD6077254A4}"/>
              </a:ext>
            </a:extLst>
          </p:cNvPr>
          <p:cNvSpPr txBox="1"/>
          <p:nvPr/>
        </p:nvSpPr>
        <p:spPr>
          <a:xfrm>
            <a:off x="409073" y="26797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7FD0E2-3754-70F9-F188-AD70514AC7CF}"/>
              </a:ext>
            </a:extLst>
          </p:cNvPr>
          <p:cNvSpPr txBox="1"/>
          <p:nvPr/>
        </p:nvSpPr>
        <p:spPr>
          <a:xfrm>
            <a:off x="5745766" y="26885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71968DF-BFDE-B6C7-77C1-EA02FA08476B}"/>
              </a:ext>
            </a:extLst>
          </p:cNvPr>
          <p:cNvCxnSpPr>
            <a:cxnSpLocks/>
          </p:cNvCxnSpPr>
          <p:nvPr/>
        </p:nvCxnSpPr>
        <p:spPr>
          <a:xfrm>
            <a:off x="2472537" y="3523032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654B48-E00E-0C86-4F10-66ACB1F3AD24}"/>
              </a:ext>
            </a:extLst>
          </p:cNvPr>
          <p:cNvCxnSpPr>
            <a:cxnSpLocks/>
          </p:cNvCxnSpPr>
          <p:nvPr/>
        </p:nvCxnSpPr>
        <p:spPr>
          <a:xfrm flipH="1">
            <a:off x="891387" y="4932732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0CE54FA-AD11-0E3A-20DF-CBF49D2556E3}"/>
              </a:ext>
            </a:extLst>
          </p:cNvPr>
          <p:cNvCxnSpPr>
            <a:cxnSpLocks/>
          </p:cNvCxnSpPr>
          <p:nvPr/>
        </p:nvCxnSpPr>
        <p:spPr>
          <a:xfrm flipH="1" flipV="1">
            <a:off x="2472537" y="4932732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DA8A76-D531-DEC5-19D7-D8A13B10EFFD}"/>
              </a:ext>
            </a:extLst>
          </p:cNvPr>
          <p:cNvSpPr/>
          <p:nvPr/>
        </p:nvSpPr>
        <p:spPr>
          <a:xfrm rot="19396107">
            <a:off x="1903940" y="4432268"/>
            <a:ext cx="1285355" cy="176492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9FADCF6-F3E6-4F2A-687E-18002A344FDE}"/>
              </a:ext>
            </a:extLst>
          </p:cNvPr>
          <p:cNvCxnSpPr>
            <a:cxnSpLocks/>
          </p:cNvCxnSpPr>
          <p:nvPr/>
        </p:nvCxnSpPr>
        <p:spPr>
          <a:xfrm flipH="1">
            <a:off x="1751778" y="4932732"/>
            <a:ext cx="720759" cy="862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6347976-3F6D-5C91-F060-BCE6CE862A1C}"/>
              </a:ext>
            </a:extLst>
          </p:cNvPr>
          <p:cNvCxnSpPr>
            <a:cxnSpLocks/>
          </p:cNvCxnSpPr>
          <p:nvPr/>
        </p:nvCxnSpPr>
        <p:spPr>
          <a:xfrm flipV="1">
            <a:off x="2472537" y="4878209"/>
            <a:ext cx="963208" cy="4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3BE578-BE6E-0989-B85A-58576DC63238}"/>
              </a:ext>
            </a:extLst>
          </p:cNvPr>
          <p:cNvSpPr txBox="1"/>
          <p:nvPr/>
        </p:nvSpPr>
        <p:spPr>
          <a:xfrm>
            <a:off x="1386692" y="5872637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581113-2391-2DEA-7815-E3689F9A2441}"/>
              </a:ext>
            </a:extLst>
          </p:cNvPr>
          <p:cNvSpPr txBox="1"/>
          <p:nvPr/>
        </p:nvSpPr>
        <p:spPr>
          <a:xfrm>
            <a:off x="3508104" y="458178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14A615-6BF0-691C-4CBD-AD3471AB8F54}"/>
              </a:ext>
            </a:extLst>
          </p:cNvPr>
          <p:cNvSpPr txBox="1"/>
          <p:nvPr/>
        </p:nvSpPr>
        <p:spPr>
          <a:xfrm>
            <a:off x="86633" y="5826746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4CF249-DB6C-9506-E4A2-BA67B1E3ECA4}"/>
              </a:ext>
            </a:extLst>
          </p:cNvPr>
          <p:cNvSpPr txBox="1"/>
          <p:nvPr/>
        </p:nvSpPr>
        <p:spPr>
          <a:xfrm>
            <a:off x="1539563" y="3208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7F3B7E-E1BA-BC2C-19C7-DB291C6DF179}"/>
              </a:ext>
            </a:extLst>
          </p:cNvPr>
          <p:cNvSpPr txBox="1"/>
          <p:nvPr/>
        </p:nvSpPr>
        <p:spPr>
          <a:xfrm rot="8193147">
            <a:off x="1709679" y="5192272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8725FED-333B-A37A-4313-3DE57F94A646}"/>
              </a:ext>
            </a:extLst>
          </p:cNvPr>
          <p:cNvSpPr txBox="1"/>
          <p:nvPr/>
        </p:nvSpPr>
        <p:spPr>
          <a:xfrm rot="8193147">
            <a:off x="2104390" y="502071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C7C06C-A83E-29D3-5F84-7AE02E039113}"/>
              </a:ext>
            </a:extLst>
          </p:cNvPr>
          <p:cNvSpPr txBox="1"/>
          <p:nvPr/>
        </p:nvSpPr>
        <p:spPr>
          <a:xfrm rot="8193147">
            <a:off x="1582430" y="547299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B706B26-E8F1-B16E-A6C3-179EB343C71F}"/>
              </a:ext>
            </a:extLst>
          </p:cNvPr>
          <p:cNvSpPr txBox="1"/>
          <p:nvPr/>
        </p:nvSpPr>
        <p:spPr>
          <a:xfrm rot="8193147">
            <a:off x="1832163" y="5524666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902C33-EDDE-3B10-41C8-B540DA21F5EF}"/>
              </a:ext>
            </a:extLst>
          </p:cNvPr>
          <p:cNvSpPr txBox="1"/>
          <p:nvPr/>
        </p:nvSpPr>
        <p:spPr>
          <a:xfrm rot="8193147">
            <a:off x="2181669" y="5159532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DF55A85-D4A6-AD06-5B70-4B25D46AC43B}"/>
              </a:ext>
            </a:extLst>
          </p:cNvPr>
          <p:cNvSpPr txBox="1"/>
          <p:nvPr/>
        </p:nvSpPr>
        <p:spPr>
          <a:xfrm rot="8193147">
            <a:off x="2202174" y="536141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878AB7-BC2B-E157-7C47-426506758566}"/>
              </a:ext>
            </a:extLst>
          </p:cNvPr>
          <p:cNvSpPr txBox="1"/>
          <p:nvPr/>
        </p:nvSpPr>
        <p:spPr>
          <a:xfrm rot="8193147">
            <a:off x="1993859" y="537615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7FEA1DC-AD58-F269-2DED-4EAC00265EA0}"/>
              </a:ext>
            </a:extLst>
          </p:cNvPr>
          <p:cNvSpPr txBox="1"/>
          <p:nvPr/>
        </p:nvSpPr>
        <p:spPr>
          <a:xfrm rot="8193147">
            <a:off x="2043276" y="5560192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92DB6B7-648A-E659-788F-61A71AEDA054}"/>
              </a:ext>
            </a:extLst>
          </p:cNvPr>
          <p:cNvSpPr txBox="1"/>
          <p:nvPr/>
        </p:nvSpPr>
        <p:spPr>
          <a:xfrm rot="8193147">
            <a:off x="1908280" y="5770207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EAA3DE-E178-2A8B-D9FD-B107D5DE6D46}"/>
              </a:ext>
            </a:extLst>
          </p:cNvPr>
          <p:cNvSpPr txBox="1"/>
          <p:nvPr/>
        </p:nvSpPr>
        <p:spPr>
          <a:xfrm rot="10800000">
            <a:off x="2820217" y="48167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CAA2FF6-E69E-6A59-4C16-E4C43BAE91E8}"/>
              </a:ext>
            </a:extLst>
          </p:cNvPr>
          <p:cNvSpPr txBox="1"/>
          <p:nvPr/>
        </p:nvSpPr>
        <p:spPr>
          <a:xfrm rot="10800000">
            <a:off x="1994560" y="4591849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D9E4C78-9C39-AEE9-BD8C-FB44463B0222}"/>
              </a:ext>
            </a:extLst>
          </p:cNvPr>
          <p:cNvSpPr txBox="1"/>
          <p:nvPr/>
        </p:nvSpPr>
        <p:spPr>
          <a:xfrm rot="10800000">
            <a:off x="2877428" y="464559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72FEFC-5862-04ED-2C91-795AAF0691F4}"/>
              </a:ext>
            </a:extLst>
          </p:cNvPr>
          <p:cNvSpPr txBox="1"/>
          <p:nvPr/>
        </p:nvSpPr>
        <p:spPr>
          <a:xfrm rot="10800000">
            <a:off x="2410581" y="475360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C14AF39-9A55-8DBC-293D-DC822C15664E}"/>
              </a:ext>
            </a:extLst>
          </p:cNvPr>
          <p:cNvSpPr txBox="1"/>
          <p:nvPr/>
        </p:nvSpPr>
        <p:spPr>
          <a:xfrm rot="10800000">
            <a:off x="2718716" y="45656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244D225-A921-D31D-EC87-797F9676B8D5}"/>
              </a:ext>
            </a:extLst>
          </p:cNvPr>
          <p:cNvSpPr txBox="1"/>
          <p:nvPr/>
        </p:nvSpPr>
        <p:spPr>
          <a:xfrm rot="10800000">
            <a:off x="2683071" y="50696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415BC66-5D43-D77F-D042-CF7AE7691D93}"/>
              </a:ext>
            </a:extLst>
          </p:cNvPr>
          <p:cNvSpPr txBox="1"/>
          <p:nvPr/>
        </p:nvSpPr>
        <p:spPr>
          <a:xfrm rot="10800000">
            <a:off x="2480750" y="4610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648134-B17A-5D8C-02AC-9DD0AFF9065E}"/>
              </a:ext>
            </a:extLst>
          </p:cNvPr>
          <p:cNvSpPr txBox="1"/>
          <p:nvPr/>
        </p:nvSpPr>
        <p:spPr>
          <a:xfrm rot="10800000">
            <a:off x="2793020" y="497063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C54F77-2C6F-835E-843F-BD78784FBB4D}"/>
              </a:ext>
            </a:extLst>
          </p:cNvPr>
          <p:cNvSpPr txBox="1"/>
          <p:nvPr/>
        </p:nvSpPr>
        <p:spPr>
          <a:xfrm rot="10800000">
            <a:off x="2902096" y="482122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7C8AB7E-B037-8E61-0761-0108B8C77845}"/>
              </a:ext>
            </a:extLst>
          </p:cNvPr>
          <p:cNvSpPr txBox="1"/>
          <p:nvPr/>
        </p:nvSpPr>
        <p:spPr>
          <a:xfrm rot="10800000">
            <a:off x="2311455" y="498965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40A17C2-29E4-2D3C-4EA2-F04095982D2D}"/>
              </a:ext>
            </a:extLst>
          </p:cNvPr>
          <p:cNvSpPr txBox="1"/>
          <p:nvPr/>
        </p:nvSpPr>
        <p:spPr>
          <a:xfrm rot="8193147">
            <a:off x="2598065" y="4847197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F65CF0-EF9F-A24B-A02D-A5D882D03494}"/>
              </a:ext>
            </a:extLst>
          </p:cNvPr>
          <p:cNvSpPr txBox="1"/>
          <p:nvPr/>
        </p:nvSpPr>
        <p:spPr>
          <a:xfrm rot="8193147">
            <a:off x="2006362" y="5153084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2870E66-6EAA-48D2-4855-C70E2DADC0E5}"/>
              </a:ext>
            </a:extLst>
          </p:cNvPr>
          <p:cNvSpPr txBox="1"/>
          <p:nvPr/>
        </p:nvSpPr>
        <p:spPr>
          <a:xfrm rot="8193147">
            <a:off x="2183887" y="475718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C61C92E-0D71-776C-3A26-BBF92F1F624D}"/>
              </a:ext>
            </a:extLst>
          </p:cNvPr>
          <p:cNvSpPr txBox="1"/>
          <p:nvPr/>
        </p:nvSpPr>
        <p:spPr>
          <a:xfrm rot="8193147">
            <a:off x="2231042" y="495138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BE7E90A-0144-4B0C-28BD-7586A3FFF2FC}"/>
              </a:ext>
            </a:extLst>
          </p:cNvPr>
          <p:cNvSpPr txBox="1"/>
          <p:nvPr/>
        </p:nvSpPr>
        <p:spPr>
          <a:xfrm rot="8193147">
            <a:off x="2016581" y="4872904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CBC38C-1E51-B3DE-E7CF-E3EFDA990EC6}"/>
              </a:ext>
            </a:extLst>
          </p:cNvPr>
          <p:cNvSpPr txBox="1"/>
          <p:nvPr/>
        </p:nvSpPr>
        <p:spPr>
          <a:xfrm>
            <a:off x="248455" y="899313"/>
            <a:ext cx="10721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データ空間上での分散最大化ベクトル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に次ぐ分散最大化ベクトル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は直交 →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PC1:x PC2:y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とした平面上にデータを射影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6859C02-5C50-2FEE-3887-8D1D37B8EFCA}"/>
              </a:ext>
            </a:extLst>
          </p:cNvPr>
          <p:cNvSpPr txBox="1"/>
          <p:nvPr/>
        </p:nvSpPr>
        <p:spPr>
          <a:xfrm>
            <a:off x="248455" y="230822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主成分空間（平面）でのデータの散らばりを意味解釈したい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D82C518-868B-EADE-EC32-8B5800E69FC3}"/>
              </a:ext>
            </a:extLst>
          </p:cNvPr>
          <p:cNvSpPr txBox="1"/>
          <p:nvPr/>
        </p:nvSpPr>
        <p:spPr>
          <a:xfrm>
            <a:off x="8277872" y="5710441"/>
            <a:ext cx="3789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データ空間と異なり、点の散らばり方向の意味が分からない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FC8CFDA-C446-F59A-DCC4-A404AE7965BA}"/>
              </a:ext>
            </a:extLst>
          </p:cNvPr>
          <p:cNvSpPr txBox="1"/>
          <p:nvPr/>
        </p:nvSpPr>
        <p:spPr>
          <a:xfrm>
            <a:off x="464514" y="624690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意味解釈できる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　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：シューは、カスタードに特徴がある</a:t>
            </a:r>
          </a:p>
        </p:txBody>
      </p:sp>
    </p:spTree>
    <p:extLst>
      <p:ext uri="{BB962C8B-B14F-4D97-AF65-F5344CB8AC3E}">
        <p14:creationId xmlns:p14="http://schemas.microsoft.com/office/powerpoint/2010/main" val="53195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F116C-EC01-C47D-16AB-8BA303AF7A40}"/>
              </a:ext>
            </a:extLst>
          </p:cNvPr>
          <p:cNvSpPr txBox="1"/>
          <p:nvPr/>
        </p:nvSpPr>
        <p:spPr>
          <a:xfrm>
            <a:off x="419100" y="21560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部分空間と直交補空間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46AB70E-E03D-6D99-C77B-E64C131AC0A7}"/>
                  </a:ext>
                </a:extLst>
              </p:cNvPr>
              <p:cNvSpPr txBox="1"/>
              <p:nvPr/>
            </p:nvSpPr>
            <p:spPr>
              <a:xfrm>
                <a:off x="504825" y="1015658"/>
                <a:ext cx="12334871" cy="136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0" dirty="0">
                    <a:ea typeface="メイリオ" panose="020B0604030504040204" pitchFamily="50" charset="-128"/>
                  </a:rPr>
                  <a:t>部分空間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𝑛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次元空間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本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𝑟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𝑛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の線形独立なベクトル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を指定した時、それらの線形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              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結合の全体</a:t>
                </a: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⊂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,…,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の張る部分空間と言う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射影：</a:t>
                </a:r>
                <a:r>
                  <a:rPr kumimoji="1" lang="en-US" altLang="ja-JP" sz="20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上の任意の点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𝑃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から部分空間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に下した直交ベクトル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𝑃𝑄</m:t>
                        </m:r>
                      </m:e>
                    </m:acc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𝑄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𝑃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の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への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射影と言う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直交補空間：</a:t>
                </a: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に直交するベクトル全体。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𝒰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で表す。直交補空間も部分空間である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46AB70E-E03D-6D99-C77B-E64C131A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015658"/>
                <a:ext cx="12334871" cy="1362809"/>
              </a:xfrm>
              <a:prstGeom prst="rect">
                <a:avLst/>
              </a:prstGeom>
              <a:blipFill>
                <a:blip r:embed="rId2"/>
                <a:stretch>
                  <a:fillRect l="-544" t="-2691" b="-7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6E12D4A-13DF-8A3C-16D8-9299C59CC330}"/>
              </a:ext>
            </a:extLst>
          </p:cNvPr>
          <p:cNvCxnSpPr>
            <a:cxnSpLocks/>
          </p:cNvCxnSpPr>
          <p:nvPr/>
        </p:nvCxnSpPr>
        <p:spPr>
          <a:xfrm>
            <a:off x="8391525" y="2924259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51E5F12-118D-76FA-8EFB-14EF6E6F0C4A}"/>
              </a:ext>
            </a:extLst>
          </p:cNvPr>
          <p:cNvCxnSpPr>
            <a:cxnSpLocks/>
          </p:cNvCxnSpPr>
          <p:nvPr/>
        </p:nvCxnSpPr>
        <p:spPr>
          <a:xfrm flipH="1">
            <a:off x="6810375" y="4333959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0FB2FB3-97DF-4472-350A-95C53CA8CB54}"/>
              </a:ext>
            </a:extLst>
          </p:cNvPr>
          <p:cNvCxnSpPr>
            <a:cxnSpLocks/>
          </p:cNvCxnSpPr>
          <p:nvPr/>
        </p:nvCxnSpPr>
        <p:spPr>
          <a:xfrm flipH="1" flipV="1">
            <a:off x="8391525" y="4333959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9025C7-F8A9-2BF6-E31D-1C6EE78DC219}"/>
              </a:ext>
            </a:extLst>
          </p:cNvPr>
          <p:cNvSpPr/>
          <p:nvPr/>
        </p:nvSpPr>
        <p:spPr>
          <a:xfrm rot="20522882">
            <a:off x="8533689" y="3481234"/>
            <a:ext cx="1335248" cy="1311991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0784E75-673C-ACE7-E859-C583BC8F3CC0}"/>
              </a:ext>
            </a:extLst>
          </p:cNvPr>
          <p:cNvCxnSpPr>
            <a:cxnSpLocks/>
          </p:cNvCxnSpPr>
          <p:nvPr/>
        </p:nvCxnSpPr>
        <p:spPr>
          <a:xfrm>
            <a:off x="8391525" y="4333959"/>
            <a:ext cx="476250" cy="142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F6C7CAB-B390-2B44-CAE4-BDB2298CCC39}"/>
              </a:ext>
            </a:extLst>
          </p:cNvPr>
          <p:cNvCxnSpPr/>
          <p:nvPr/>
        </p:nvCxnSpPr>
        <p:spPr>
          <a:xfrm flipV="1">
            <a:off x="8391525" y="4048209"/>
            <a:ext cx="47625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24893D-02BA-9D31-8147-458669DDDEFB}"/>
              </a:ext>
            </a:extLst>
          </p:cNvPr>
          <p:cNvSpPr txBox="1"/>
          <p:nvPr/>
        </p:nvSpPr>
        <p:spPr>
          <a:xfrm>
            <a:off x="8728521" y="32644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7538F3D-1292-9313-7062-C1472B293A54}"/>
              </a:ext>
            </a:extLst>
          </p:cNvPr>
          <p:cNvCxnSpPr>
            <a:cxnSpLocks/>
          </p:cNvCxnSpPr>
          <p:nvPr/>
        </p:nvCxnSpPr>
        <p:spPr>
          <a:xfrm>
            <a:off x="8926373" y="3455715"/>
            <a:ext cx="379552" cy="592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E45579-72AF-E397-FC73-5E16BE604D47}"/>
              </a:ext>
            </a:extLst>
          </p:cNvPr>
          <p:cNvSpPr/>
          <p:nvPr/>
        </p:nvSpPr>
        <p:spPr>
          <a:xfrm rot="19732534">
            <a:off x="9115425" y="3981534"/>
            <a:ext cx="161925" cy="14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5DA92C-BB69-D546-A92C-8A447A6A878F}"/>
                  </a:ext>
                </a:extLst>
              </p:cNvPr>
              <p:cNvSpPr txBox="1"/>
              <p:nvPr/>
            </p:nvSpPr>
            <p:spPr>
              <a:xfrm>
                <a:off x="8709301" y="4003121"/>
                <a:ext cx="531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𝒰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5DA92C-BB69-D546-A92C-8A447A6A8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01" y="4003121"/>
                <a:ext cx="53110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F5AEA8-AFAF-1CDB-99FF-D2FCA66924E2}"/>
                  </a:ext>
                </a:extLst>
              </p:cNvPr>
              <p:cNvSpPr txBox="1"/>
              <p:nvPr/>
            </p:nvSpPr>
            <p:spPr>
              <a:xfrm>
                <a:off x="8764159" y="4288956"/>
                <a:ext cx="6006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F5AEA8-AFAF-1CDB-99FF-D2FCA6692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159" y="4288956"/>
                <a:ext cx="60067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CB915A-7C95-BCDB-8B3F-4257F6C3E615}"/>
                  </a:ext>
                </a:extLst>
              </p:cNvPr>
              <p:cNvSpPr txBox="1"/>
              <p:nvPr/>
            </p:nvSpPr>
            <p:spPr>
              <a:xfrm>
                <a:off x="8500328" y="3612897"/>
                <a:ext cx="607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3CB915A-7C95-BCDB-8B3F-4257F6C3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28" y="3612897"/>
                <a:ext cx="6077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880FF0-E12A-0206-95F8-0965DA49AA61}"/>
                  </a:ext>
                </a:extLst>
              </p:cNvPr>
              <p:cNvSpPr txBox="1"/>
              <p:nvPr/>
            </p:nvSpPr>
            <p:spPr>
              <a:xfrm>
                <a:off x="1011076" y="4245867"/>
                <a:ext cx="4351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次元ベクトルであることに注意</a:t>
                </a: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880FF0-E12A-0206-95F8-0965DA49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6" y="4245867"/>
                <a:ext cx="4351832" cy="369332"/>
              </a:xfrm>
              <a:prstGeom prst="rect">
                <a:avLst/>
              </a:prstGeom>
              <a:blipFill>
                <a:blip r:embed="rId6"/>
                <a:stretch>
                  <a:fillRect t="-6667" r="-56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4D7F29F-7B6A-70CD-22A5-AD2F3FEB7F12}"/>
                  </a:ext>
                </a:extLst>
              </p:cNvPr>
              <p:cNvSpPr txBox="1"/>
              <p:nvPr/>
            </p:nvSpPr>
            <p:spPr>
              <a:xfrm>
                <a:off x="929054" y="2997735"/>
                <a:ext cx="59981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の張る部分空間の例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𝒰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は直線。部分空間上の任意の射影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𝑄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𝒰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に対して無限に存在する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4D7F29F-7B6A-70CD-22A5-AD2F3FEB7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4" y="2997735"/>
                <a:ext cx="5998106" cy="1569660"/>
              </a:xfrm>
              <a:prstGeom prst="rect">
                <a:avLst/>
              </a:prstGeom>
              <a:blipFill>
                <a:blip r:embed="rId7"/>
                <a:stretch>
                  <a:fillRect l="-1524" t="-4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F885EDC-0BF2-978D-D082-55CB81CDB214}"/>
                  </a:ext>
                </a:extLst>
              </p:cNvPr>
              <p:cNvSpPr txBox="1"/>
              <p:nvPr/>
            </p:nvSpPr>
            <p:spPr>
              <a:xfrm>
                <a:off x="7600950" y="3139273"/>
                <a:ext cx="668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F885EDC-0BF2-978D-D082-55CB81CD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3139273"/>
                <a:ext cx="66883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8C2E8A4-FE0F-E1D5-752D-18F506F6FD25}"/>
                  </a:ext>
                </a:extLst>
              </p:cNvPr>
              <p:cNvSpPr txBox="1"/>
              <p:nvPr/>
            </p:nvSpPr>
            <p:spPr>
              <a:xfrm>
                <a:off x="8792122" y="3053634"/>
                <a:ext cx="487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8C2E8A4-FE0F-E1D5-752D-18F506F6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22" y="3053634"/>
                <a:ext cx="48712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7DFD4D7-C94F-560B-23C8-557A09E31B21}"/>
                  </a:ext>
                </a:extLst>
              </p:cNvPr>
              <p:cNvSpPr txBox="1"/>
              <p:nvPr/>
            </p:nvSpPr>
            <p:spPr>
              <a:xfrm>
                <a:off x="9170296" y="3782565"/>
                <a:ext cx="506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7DFD4D7-C94F-560B-23C8-557A09E31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296" y="3782565"/>
                <a:ext cx="506292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9C53830-AFEF-3775-670D-B89D5872771E}"/>
              </a:ext>
            </a:extLst>
          </p:cNvPr>
          <p:cNvCxnSpPr>
            <a:cxnSpLocks/>
          </p:cNvCxnSpPr>
          <p:nvPr/>
        </p:nvCxnSpPr>
        <p:spPr>
          <a:xfrm flipH="1" flipV="1">
            <a:off x="8589378" y="2898172"/>
            <a:ext cx="713244" cy="115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D9FC5BF-F51E-D2F2-D54D-D15A77A91906}"/>
                  </a:ext>
                </a:extLst>
              </p:cNvPr>
              <p:cNvSpPr txBox="1"/>
              <p:nvPr/>
            </p:nvSpPr>
            <p:spPr>
              <a:xfrm>
                <a:off x="8347312" y="2554433"/>
                <a:ext cx="7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𝒰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D9FC5BF-F51E-D2F2-D54D-D15A77A9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12" y="2554433"/>
                <a:ext cx="70134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5757A7B-5F90-C3EB-C6AC-250F5DE5AEFA}"/>
              </a:ext>
            </a:extLst>
          </p:cNvPr>
          <p:cNvSpPr txBox="1"/>
          <p:nvPr/>
        </p:nvSpPr>
        <p:spPr>
          <a:xfrm>
            <a:off x="1393725" y="50687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部分空間の例：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44D9CAB-610F-BC28-5E1C-F5E231BC0C3F}"/>
              </a:ext>
            </a:extLst>
          </p:cNvPr>
          <p:cNvSpPr txBox="1"/>
          <p:nvPr/>
        </p:nvSpPr>
        <p:spPr>
          <a:xfrm>
            <a:off x="1430117" y="5530389"/>
            <a:ext cx="791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主成分空間：主成分ベクトルの張る空間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フィッシャー線形判別空間：固有ベクトルの張る空間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D10BC39-C596-2E84-5EB2-CAC0B68FEB25}"/>
              </a:ext>
            </a:extLst>
          </p:cNvPr>
          <p:cNvSpPr txBox="1"/>
          <p:nvPr/>
        </p:nvSpPr>
        <p:spPr>
          <a:xfrm>
            <a:off x="1464199" y="6420278"/>
            <a:ext cx="1069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NMF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は部分空間ではない（基底のマイナス方向への線形結合を許容しない）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24C376B-59DB-499B-2F69-922884AD80A0}"/>
              </a:ext>
            </a:extLst>
          </p:cNvPr>
          <p:cNvSpPr txBox="1"/>
          <p:nvPr/>
        </p:nvSpPr>
        <p:spPr>
          <a:xfrm>
            <a:off x="419100" y="674901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金谷健一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線形代数セミナー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共立出版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1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76182E2-6E80-D520-CC7A-EFB40F53E998}"/>
              </a:ext>
            </a:extLst>
          </p:cNvPr>
          <p:cNvSpPr/>
          <p:nvPr/>
        </p:nvSpPr>
        <p:spPr>
          <a:xfrm>
            <a:off x="7462566" y="3778409"/>
            <a:ext cx="2730575" cy="1507769"/>
          </a:xfrm>
          <a:prstGeom prst="rect">
            <a:avLst/>
          </a:prstGeom>
          <a:solidFill>
            <a:schemeClr val="accent5">
              <a:lumMod val="40000"/>
              <a:lumOff val="6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E9EA8F5-FDC9-2F81-414A-3865556EF883}"/>
              </a:ext>
            </a:extLst>
          </p:cNvPr>
          <p:cNvSpPr txBox="1"/>
          <p:nvPr/>
        </p:nvSpPr>
        <p:spPr>
          <a:xfrm rot="10800000">
            <a:off x="8911618" y="466778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32EEEF9-3833-8E1D-BAF0-ABA97ABA37EB}"/>
              </a:ext>
            </a:extLst>
          </p:cNvPr>
          <p:cNvSpPr txBox="1"/>
          <p:nvPr/>
        </p:nvSpPr>
        <p:spPr>
          <a:xfrm rot="10800000">
            <a:off x="8432050" y="4859564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5B00AF9-2124-DB50-0FAE-531B8DFAB85A}"/>
              </a:ext>
            </a:extLst>
          </p:cNvPr>
          <p:cNvSpPr txBox="1"/>
          <p:nvPr/>
        </p:nvSpPr>
        <p:spPr>
          <a:xfrm rot="8193147">
            <a:off x="8103822" y="423088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0EAA3CE-FB41-62C6-7008-4665AC8BC303}"/>
              </a:ext>
            </a:extLst>
          </p:cNvPr>
          <p:cNvSpPr txBox="1"/>
          <p:nvPr/>
        </p:nvSpPr>
        <p:spPr>
          <a:xfrm rot="10800000">
            <a:off x="8502723" y="512158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72C14D1-F38F-781E-D1F3-E835EDBF52AF}"/>
              </a:ext>
            </a:extLst>
          </p:cNvPr>
          <p:cNvSpPr txBox="1"/>
          <p:nvPr/>
        </p:nvSpPr>
        <p:spPr>
          <a:xfrm rot="10800000">
            <a:off x="9147019" y="50448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6D43DDD-A510-3F01-A983-2BF9DBCBD0D7}"/>
              </a:ext>
            </a:extLst>
          </p:cNvPr>
          <p:cNvSpPr txBox="1"/>
          <p:nvPr/>
        </p:nvSpPr>
        <p:spPr>
          <a:xfrm rot="8193147">
            <a:off x="8555932" y="3869404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0EE8FC-3D6B-7C16-1040-A6A5E3F00A7A}"/>
              </a:ext>
            </a:extLst>
          </p:cNvPr>
          <p:cNvSpPr txBox="1"/>
          <p:nvPr/>
        </p:nvSpPr>
        <p:spPr>
          <a:xfrm rot="10800000">
            <a:off x="8861614" y="49633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6B9DA1-8FCF-1B60-F85F-4AB5147755BE}"/>
              </a:ext>
            </a:extLst>
          </p:cNvPr>
          <p:cNvSpPr txBox="1"/>
          <p:nvPr/>
        </p:nvSpPr>
        <p:spPr>
          <a:xfrm rot="8193147">
            <a:off x="8454855" y="4397442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C809B94-ABE7-CD86-A4C8-71F847FFA8F4}"/>
              </a:ext>
            </a:extLst>
          </p:cNvPr>
          <p:cNvSpPr txBox="1"/>
          <p:nvPr/>
        </p:nvSpPr>
        <p:spPr>
          <a:xfrm rot="10800000">
            <a:off x="8527103" y="48464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6E9538C-CC73-CADB-88D3-4E4C7EDDCD76}"/>
              </a:ext>
            </a:extLst>
          </p:cNvPr>
          <p:cNvSpPr txBox="1"/>
          <p:nvPr/>
        </p:nvSpPr>
        <p:spPr>
          <a:xfrm rot="10800000">
            <a:off x="8901144" y="51543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E0A9224-753B-5EED-4859-F0C950E1F5C6}"/>
              </a:ext>
            </a:extLst>
          </p:cNvPr>
          <p:cNvSpPr txBox="1"/>
          <p:nvPr/>
        </p:nvSpPr>
        <p:spPr>
          <a:xfrm rot="8193147">
            <a:off x="8054287" y="400965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A38F74A-6CB4-0787-394A-3F91394E49EF}"/>
              </a:ext>
            </a:extLst>
          </p:cNvPr>
          <p:cNvSpPr txBox="1"/>
          <p:nvPr/>
        </p:nvSpPr>
        <p:spPr>
          <a:xfrm rot="8193147">
            <a:off x="8294267" y="461764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E21C6BC-5698-CF19-9548-2582B9D808BA}"/>
              </a:ext>
            </a:extLst>
          </p:cNvPr>
          <p:cNvSpPr txBox="1"/>
          <p:nvPr/>
        </p:nvSpPr>
        <p:spPr>
          <a:xfrm rot="8193147">
            <a:off x="8259859" y="432115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48F009A-5E40-FF36-9481-028B3EABE058}"/>
              </a:ext>
            </a:extLst>
          </p:cNvPr>
          <p:cNvSpPr txBox="1"/>
          <p:nvPr/>
        </p:nvSpPr>
        <p:spPr>
          <a:xfrm rot="8193147">
            <a:off x="8384943" y="4111806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3093643-19B6-1D92-83D1-77A402837580}"/>
              </a:ext>
            </a:extLst>
          </p:cNvPr>
          <p:cNvSpPr txBox="1"/>
          <p:nvPr/>
        </p:nvSpPr>
        <p:spPr>
          <a:xfrm rot="8193147">
            <a:off x="7884951" y="4495447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4D801BC-DEE8-ADA9-28F3-3B08B2E4C827}"/>
              </a:ext>
            </a:extLst>
          </p:cNvPr>
          <p:cNvSpPr txBox="1"/>
          <p:nvPr/>
        </p:nvSpPr>
        <p:spPr>
          <a:xfrm rot="8193147">
            <a:off x="8200432" y="423366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EDFD4F-AE7C-432F-F4C3-D13C22065F80}"/>
              </a:ext>
            </a:extLst>
          </p:cNvPr>
          <p:cNvSpPr txBox="1"/>
          <p:nvPr/>
        </p:nvSpPr>
        <p:spPr>
          <a:xfrm rot="10800000">
            <a:off x="8474383" y="43733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B08E926-E615-D465-1B75-02214D84711D}"/>
              </a:ext>
            </a:extLst>
          </p:cNvPr>
          <p:cNvSpPr txBox="1"/>
          <p:nvPr/>
        </p:nvSpPr>
        <p:spPr>
          <a:xfrm rot="10800000">
            <a:off x="8577107" y="46428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22D5BB4-CDCA-37E0-3028-3DEEF4CD7CE6}"/>
              </a:ext>
            </a:extLst>
          </p:cNvPr>
          <p:cNvSpPr txBox="1"/>
          <p:nvPr/>
        </p:nvSpPr>
        <p:spPr>
          <a:xfrm rot="8193147">
            <a:off x="8277767" y="409434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94867FF-D89B-42BD-F1D4-640D56FFA7B2}"/>
              </a:ext>
            </a:extLst>
          </p:cNvPr>
          <p:cNvSpPr txBox="1"/>
          <p:nvPr/>
        </p:nvSpPr>
        <p:spPr>
          <a:xfrm rot="10800000">
            <a:off x="8891545" y="45112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8FB75E3-694A-4BFC-850A-6DCA2E63FC1E}"/>
              </a:ext>
            </a:extLst>
          </p:cNvPr>
          <p:cNvSpPr txBox="1"/>
          <p:nvPr/>
        </p:nvSpPr>
        <p:spPr>
          <a:xfrm rot="8193147">
            <a:off x="8287977" y="4504184"/>
            <a:ext cx="13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48EE554-5071-7CE9-7165-650D7D5A3A29}"/>
              </a:ext>
            </a:extLst>
          </p:cNvPr>
          <p:cNvSpPr txBox="1"/>
          <p:nvPr/>
        </p:nvSpPr>
        <p:spPr>
          <a:xfrm rot="8193147">
            <a:off x="8384166" y="387304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E74DC0-B0E6-2A38-D221-A36972DED904}"/>
              </a:ext>
            </a:extLst>
          </p:cNvPr>
          <p:cNvSpPr txBox="1"/>
          <p:nvPr/>
        </p:nvSpPr>
        <p:spPr>
          <a:xfrm rot="10800000">
            <a:off x="8593548" y="44753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443F735-684E-BD48-F432-F8E0B5410682}"/>
              </a:ext>
            </a:extLst>
          </p:cNvPr>
          <p:cNvSpPr txBox="1"/>
          <p:nvPr/>
        </p:nvSpPr>
        <p:spPr>
          <a:xfrm rot="10800000">
            <a:off x="9273113" y="494577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37F0B04-2DF3-6A4F-1630-AABC326D790A}"/>
              </a:ext>
            </a:extLst>
          </p:cNvPr>
          <p:cNvSpPr txBox="1"/>
          <p:nvPr/>
        </p:nvSpPr>
        <p:spPr>
          <a:xfrm rot="10800000">
            <a:off x="8995719" y="477025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6232F89-DA91-0C41-77BA-C76E16DF78E6}"/>
              </a:ext>
            </a:extLst>
          </p:cNvPr>
          <p:cNvCxnSpPr>
            <a:cxnSpLocks/>
          </p:cNvCxnSpPr>
          <p:nvPr/>
        </p:nvCxnSpPr>
        <p:spPr>
          <a:xfrm flipV="1">
            <a:off x="6290388" y="4750644"/>
            <a:ext cx="4228536" cy="22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3016650-E732-C1DA-59BB-5F8204309298}"/>
              </a:ext>
            </a:extLst>
          </p:cNvPr>
          <p:cNvCxnSpPr>
            <a:cxnSpLocks/>
          </p:cNvCxnSpPr>
          <p:nvPr/>
        </p:nvCxnSpPr>
        <p:spPr>
          <a:xfrm flipV="1">
            <a:off x="8215830" y="3158799"/>
            <a:ext cx="0" cy="2360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1EF8CD-5B0D-1D5B-61CA-C2DA0128C1F6}"/>
              </a:ext>
            </a:extLst>
          </p:cNvPr>
          <p:cNvSpPr txBox="1"/>
          <p:nvPr/>
        </p:nvSpPr>
        <p:spPr>
          <a:xfrm rot="8193147">
            <a:off x="8430625" y="448930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95318C-0CA2-A528-B87A-5BDCE6368862}"/>
              </a:ext>
            </a:extLst>
          </p:cNvPr>
          <p:cNvSpPr txBox="1"/>
          <p:nvPr/>
        </p:nvSpPr>
        <p:spPr>
          <a:xfrm>
            <a:off x="10414934" y="4776287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BD9077D-2525-F487-C684-367E6680E820}"/>
              </a:ext>
            </a:extLst>
          </p:cNvPr>
          <p:cNvSpPr txBox="1"/>
          <p:nvPr/>
        </p:nvSpPr>
        <p:spPr>
          <a:xfrm>
            <a:off x="7499044" y="281641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4C6D406E-720B-3B88-899A-E6B4633488FE}"/>
              </a:ext>
            </a:extLst>
          </p:cNvPr>
          <p:cNvSpPr/>
          <p:nvPr/>
        </p:nvSpPr>
        <p:spPr>
          <a:xfrm>
            <a:off x="5211330" y="4402039"/>
            <a:ext cx="586037" cy="83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AD2EE29-46A7-1C62-1222-8DC5C5F5456A}"/>
              </a:ext>
            </a:extLst>
          </p:cNvPr>
          <p:cNvSpPr txBox="1"/>
          <p:nvPr/>
        </p:nvSpPr>
        <p:spPr>
          <a:xfrm>
            <a:off x="3766384" y="560734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9AEDC4-42B9-AB5A-279C-9FD6077254A4}"/>
              </a:ext>
            </a:extLst>
          </p:cNvPr>
          <p:cNvSpPr txBox="1"/>
          <p:nvPr/>
        </p:nvSpPr>
        <p:spPr>
          <a:xfrm>
            <a:off x="242846" y="25843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7FD0E2-3754-70F9-F188-AD70514AC7CF}"/>
              </a:ext>
            </a:extLst>
          </p:cNvPr>
          <p:cNvSpPr txBox="1"/>
          <p:nvPr/>
        </p:nvSpPr>
        <p:spPr>
          <a:xfrm>
            <a:off x="5579539" y="25931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71968DF-BFDE-B6C7-77C1-EA02FA08476B}"/>
              </a:ext>
            </a:extLst>
          </p:cNvPr>
          <p:cNvCxnSpPr>
            <a:cxnSpLocks/>
          </p:cNvCxnSpPr>
          <p:nvPr/>
        </p:nvCxnSpPr>
        <p:spPr>
          <a:xfrm>
            <a:off x="2499481" y="3251183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654B48-E00E-0C86-4F10-66ACB1F3AD24}"/>
              </a:ext>
            </a:extLst>
          </p:cNvPr>
          <p:cNvCxnSpPr>
            <a:cxnSpLocks/>
          </p:cNvCxnSpPr>
          <p:nvPr/>
        </p:nvCxnSpPr>
        <p:spPr>
          <a:xfrm flipH="1">
            <a:off x="918331" y="4660883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0CE54FA-AD11-0E3A-20DF-CBF49D2556E3}"/>
              </a:ext>
            </a:extLst>
          </p:cNvPr>
          <p:cNvCxnSpPr>
            <a:cxnSpLocks/>
          </p:cNvCxnSpPr>
          <p:nvPr/>
        </p:nvCxnSpPr>
        <p:spPr>
          <a:xfrm flipH="1" flipV="1">
            <a:off x="2499481" y="4660883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DA8A76-D531-DEC5-19D7-D8A13B10EFFD}"/>
              </a:ext>
            </a:extLst>
          </p:cNvPr>
          <p:cNvSpPr/>
          <p:nvPr/>
        </p:nvSpPr>
        <p:spPr>
          <a:xfrm rot="19396107">
            <a:off x="1930884" y="4160419"/>
            <a:ext cx="1285355" cy="176492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9FADCF6-F3E6-4F2A-687E-18002A344FDE}"/>
              </a:ext>
            </a:extLst>
          </p:cNvPr>
          <p:cNvCxnSpPr>
            <a:cxnSpLocks/>
          </p:cNvCxnSpPr>
          <p:nvPr/>
        </p:nvCxnSpPr>
        <p:spPr>
          <a:xfrm flipH="1">
            <a:off x="1778722" y="4660883"/>
            <a:ext cx="720759" cy="862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6347976-3F6D-5C91-F060-BCE6CE862A1C}"/>
              </a:ext>
            </a:extLst>
          </p:cNvPr>
          <p:cNvCxnSpPr>
            <a:cxnSpLocks/>
          </p:cNvCxnSpPr>
          <p:nvPr/>
        </p:nvCxnSpPr>
        <p:spPr>
          <a:xfrm flipV="1">
            <a:off x="2499481" y="4606360"/>
            <a:ext cx="963208" cy="4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3BE578-BE6E-0989-B85A-58576DC63238}"/>
              </a:ext>
            </a:extLst>
          </p:cNvPr>
          <p:cNvSpPr txBox="1"/>
          <p:nvPr/>
        </p:nvSpPr>
        <p:spPr>
          <a:xfrm>
            <a:off x="1330764" y="551909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581113-2391-2DEA-7815-E3689F9A2441}"/>
              </a:ext>
            </a:extLst>
          </p:cNvPr>
          <p:cNvSpPr txBox="1"/>
          <p:nvPr/>
        </p:nvSpPr>
        <p:spPr>
          <a:xfrm>
            <a:off x="3445843" y="443916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14A615-6BF0-691C-4CBD-AD3471AB8F54}"/>
              </a:ext>
            </a:extLst>
          </p:cNvPr>
          <p:cNvSpPr txBox="1"/>
          <p:nvPr/>
        </p:nvSpPr>
        <p:spPr>
          <a:xfrm>
            <a:off x="113577" y="5554897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4CF249-DB6C-9506-E4A2-BA67B1E3ECA4}"/>
              </a:ext>
            </a:extLst>
          </p:cNvPr>
          <p:cNvSpPr txBox="1"/>
          <p:nvPr/>
        </p:nvSpPr>
        <p:spPr>
          <a:xfrm>
            <a:off x="1566507" y="2936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7F3B7E-E1BA-BC2C-19C7-DB291C6DF179}"/>
              </a:ext>
            </a:extLst>
          </p:cNvPr>
          <p:cNvSpPr txBox="1"/>
          <p:nvPr/>
        </p:nvSpPr>
        <p:spPr>
          <a:xfrm rot="8193147">
            <a:off x="1736623" y="4920423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8725FED-333B-A37A-4313-3DE57F94A646}"/>
              </a:ext>
            </a:extLst>
          </p:cNvPr>
          <p:cNvSpPr txBox="1"/>
          <p:nvPr/>
        </p:nvSpPr>
        <p:spPr>
          <a:xfrm rot="8193147">
            <a:off x="2131334" y="474886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C7C06C-A83E-29D3-5F84-7AE02E039113}"/>
              </a:ext>
            </a:extLst>
          </p:cNvPr>
          <p:cNvSpPr txBox="1"/>
          <p:nvPr/>
        </p:nvSpPr>
        <p:spPr>
          <a:xfrm rot="8193147">
            <a:off x="1609374" y="520115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B706B26-E8F1-B16E-A6C3-179EB343C71F}"/>
              </a:ext>
            </a:extLst>
          </p:cNvPr>
          <p:cNvSpPr txBox="1"/>
          <p:nvPr/>
        </p:nvSpPr>
        <p:spPr>
          <a:xfrm rot="8193147">
            <a:off x="1859107" y="5252817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902C33-EDDE-3B10-41C8-B540DA21F5EF}"/>
              </a:ext>
            </a:extLst>
          </p:cNvPr>
          <p:cNvSpPr txBox="1"/>
          <p:nvPr/>
        </p:nvSpPr>
        <p:spPr>
          <a:xfrm rot="8193147">
            <a:off x="2208613" y="4887683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DF55A85-D4A6-AD06-5B70-4B25D46AC43B}"/>
              </a:ext>
            </a:extLst>
          </p:cNvPr>
          <p:cNvSpPr txBox="1"/>
          <p:nvPr/>
        </p:nvSpPr>
        <p:spPr>
          <a:xfrm rot="8193147">
            <a:off x="2229118" y="5089561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878AB7-BC2B-E157-7C47-426506758566}"/>
              </a:ext>
            </a:extLst>
          </p:cNvPr>
          <p:cNvSpPr txBox="1"/>
          <p:nvPr/>
        </p:nvSpPr>
        <p:spPr>
          <a:xfrm rot="8193147">
            <a:off x="2020803" y="5104309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7FEA1DC-AD58-F269-2DED-4EAC00265EA0}"/>
              </a:ext>
            </a:extLst>
          </p:cNvPr>
          <p:cNvSpPr txBox="1"/>
          <p:nvPr/>
        </p:nvSpPr>
        <p:spPr>
          <a:xfrm rot="8193147">
            <a:off x="2070220" y="5288343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92DB6B7-648A-E659-788F-61A71AEDA054}"/>
              </a:ext>
            </a:extLst>
          </p:cNvPr>
          <p:cNvSpPr txBox="1"/>
          <p:nvPr/>
        </p:nvSpPr>
        <p:spPr>
          <a:xfrm rot="8193147">
            <a:off x="1935224" y="549835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EAA3DE-E178-2A8B-D9FD-B107D5DE6D46}"/>
              </a:ext>
            </a:extLst>
          </p:cNvPr>
          <p:cNvSpPr txBox="1"/>
          <p:nvPr/>
        </p:nvSpPr>
        <p:spPr>
          <a:xfrm rot="10800000">
            <a:off x="2847161" y="45449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CAA2FF6-E69E-6A59-4C16-E4C43BAE91E8}"/>
              </a:ext>
            </a:extLst>
          </p:cNvPr>
          <p:cNvSpPr txBox="1"/>
          <p:nvPr/>
        </p:nvSpPr>
        <p:spPr>
          <a:xfrm rot="10800000">
            <a:off x="2021504" y="432000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D9E4C78-9C39-AEE9-BD8C-FB44463B0222}"/>
              </a:ext>
            </a:extLst>
          </p:cNvPr>
          <p:cNvSpPr txBox="1"/>
          <p:nvPr/>
        </p:nvSpPr>
        <p:spPr>
          <a:xfrm rot="10800000">
            <a:off x="2904372" y="4373748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72FEFC-5862-04ED-2C91-795AAF0691F4}"/>
              </a:ext>
            </a:extLst>
          </p:cNvPr>
          <p:cNvSpPr txBox="1"/>
          <p:nvPr/>
        </p:nvSpPr>
        <p:spPr>
          <a:xfrm rot="10800000">
            <a:off x="2437525" y="44817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C14AF39-9A55-8DBC-293D-DC822C15664E}"/>
              </a:ext>
            </a:extLst>
          </p:cNvPr>
          <p:cNvSpPr txBox="1"/>
          <p:nvPr/>
        </p:nvSpPr>
        <p:spPr>
          <a:xfrm rot="10800000">
            <a:off x="2745660" y="4293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244D225-A921-D31D-EC87-797F9676B8D5}"/>
              </a:ext>
            </a:extLst>
          </p:cNvPr>
          <p:cNvSpPr txBox="1"/>
          <p:nvPr/>
        </p:nvSpPr>
        <p:spPr>
          <a:xfrm rot="10800000">
            <a:off x="2710015" y="47978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415BC66-5D43-D77F-D042-CF7AE7691D93}"/>
              </a:ext>
            </a:extLst>
          </p:cNvPr>
          <p:cNvSpPr txBox="1"/>
          <p:nvPr/>
        </p:nvSpPr>
        <p:spPr>
          <a:xfrm rot="10800000">
            <a:off x="2507694" y="43383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648134-B17A-5D8C-02AC-9DD0AFF9065E}"/>
              </a:ext>
            </a:extLst>
          </p:cNvPr>
          <p:cNvSpPr txBox="1"/>
          <p:nvPr/>
        </p:nvSpPr>
        <p:spPr>
          <a:xfrm rot="10800000">
            <a:off x="2819964" y="469879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C54F77-2C6F-835E-843F-BD78784FBB4D}"/>
              </a:ext>
            </a:extLst>
          </p:cNvPr>
          <p:cNvSpPr txBox="1"/>
          <p:nvPr/>
        </p:nvSpPr>
        <p:spPr>
          <a:xfrm rot="10800000">
            <a:off x="2929040" y="454937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7C8AB7E-B037-8E61-0761-0108B8C77845}"/>
              </a:ext>
            </a:extLst>
          </p:cNvPr>
          <p:cNvSpPr txBox="1"/>
          <p:nvPr/>
        </p:nvSpPr>
        <p:spPr>
          <a:xfrm rot="10800000">
            <a:off x="2338399" y="471780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40A17C2-29E4-2D3C-4EA2-F04095982D2D}"/>
              </a:ext>
            </a:extLst>
          </p:cNvPr>
          <p:cNvSpPr txBox="1"/>
          <p:nvPr/>
        </p:nvSpPr>
        <p:spPr>
          <a:xfrm rot="8193147">
            <a:off x="2625009" y="4575348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F65CF0-EF9F-A24B-A02D-A5D882D03494}"/>
              </a:ext>
            </a:extLst>
          </p:cNvPr>
          <p:cNvSpPr txBox="1"/>
          <p:nvPr/>
        </p:nvSpPr>
        <p:spPr>
          <a:xfrm rot="8193147">
            <a:off x="2033306" y="488123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2870E66-6EAA-48D2-4855-C70E2DADC0E5}"/>
              </a:ext>
            </a:extLst>
          </p:cNvPr>
          <p:cNvSpPr txBox="1"/>
          <p:nvPr/>
        </p:nvSpPr>
        <p:spPr>
          <a:xfrm rot="8193147">
            <a:off x="2210831" y="4485331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C61C92E-0D71-776C-3A26-BBF92F1F624D}"/>
              </a:ext>
            </a:extLst>
          </p:cNvPr>
          <p:cNvSpPr txBox="1"/>
          <p:nvPr/>
        </p:nvSpPr>
        <p:spPr>
          <a:xfrm rot="8193147">
            <a:off x="2257986" y="4679540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BE7E90A-0144-4B0C-28BD-7586A3FFF2FC}"/>
              </a:ext>
            </a:extLst>
          </p:cNvPr>
          <p:cNvSpPr txBox="1"/>
          <p:nvPr/>
        </p:nvSpPr>
        <p:spPr>
          <a:xfrm rot="8193147">
            <a:off x="2043525" y="4601055"/>
            <a:ext cx="27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6859C02-5C50-2FEE-3887-8D1D37B8EFCA}"/>
              </a:ext>
            </a:extLst>
          </p:cNvPr>
          <p:cNvSpPr txBox="1"/>
          <p:nvPr/>
        </p:nvSpPr>
        <p:spPr>
          <a:xfrm>
            <a:off x="209496" y="213402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バイプロット：主成分空間での意味解釈を与えるベクトル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FC8CFDA-C446-F59A-DCC4-A404AE7965BA}"/>
              </a:ext>
            </a:extLst>
          </p:cNvPr>
          <p:cNvSpPr txBox="1"/>
          <p:nvPr/>
        </p:nvSpPr>
        <p:spPr>
          <a:xfrm>
            <a:off x="703243" y="595133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意味解釈できる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　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：シューは、カスタードに特徴がある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05C2FCE-6942-FB18-2E01-C8D6986AB0DE}"/>
              </a:ext>
            </a:extLst>
          </p:cNvPr>
          <p:cNvCxnSpPr/>
          <p:nvPr/>
        </p:nvCxnSpPr>
        <p:spPr>
          <a:xfrm>
            <a:off x="8215830" y="4773355"/>
            <a:ext cx="1581190" cy="581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B2A62A-E666-3568-34CB-5F12D6662645}"/>
              </a:ext>
            </a:extLst>
          </p:cNvPr>
          <p:cNvCxnSpPr>
            <a:cxnSpLocks/>
          </p:cNvCxnSpPr>
          <p:nvPr/>
        </p:nvCxnSpPr>
        <p:spPr>
          <a:xfrm flipV="1">
            <a:off x="8217668" y="3750363"/>
            <a:ext cx="451711" cy="101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25F3B0-3DDD-B8C6-74AB-F1901B250607}"/>
              </a:ext>
            </a:extLst>
          </p:cNvPr>
          <p:cNvCxnSpPr>
            <a:cxnSpLocks/>
          </p:cNvCxnSpPr>
          <p:nvPr/>
        </p:nvCxnSpPr>
        <p:spPr>
          <a:xfrm flipH="1">
            <a:off x="7538617" y="4789537"/>
            <a:ext cx="657923" cy="35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AD8A52A-4A58-8561-84CE-F6AC5C3ACFAA}"/>
              </a:ext>
            </a:extLst>
          </p:cNvPr>
          <p:cNvSpPr txBox="1"/>
          <p:nvPr/>
        </p:nvSpPr>
        <p:spPr>
          <a:xfrm>
            <a:off x="8593547" y="350864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C0EEDAA-9F30-3192-BF6F-4D0FEFDE0618}"/>
              </a:ext>
            </a:extLst>
          </p:cNvPr>
          <p:cNvSpPr txBox="1"/>
          <p:nvPr/>
        </p:nvSpPr>
        <p:spPr>
          <a:xfrm>
            <a:off x="9561006" y="5367360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34872D-411D-ABD5-01BA-0824E0637494}"/>
              </a:ext>
            </a:extLst>
          </p:cNvPr>
          <p:cNvSpPr txBox="1"/>
          <p:nvPr/>
        </p:nvSpPr>
        <p:spPr>
          <a:xfrm>
            <a:off x="6818063" y="511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graphicFrame>
        <p:nvGraphicFramePr>
          <p:cNvPr id="74" name="表 73">
            <a:extLst>
              <a:ext uri="{FF2B5EF4-FFF2-40B4-BE49-F238E27FC236}">
                <a16:creationId xmlns:a16="http://schemas.microsoft.com/office/drawing/2014/main" id="{815E56CE-0B71-81F1-07BA-7CFDFB57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49323"/>
              </p:ext>
            </p:extLst>
          </p:nvPr>
        </p:nvGraphicFramePr>
        <p:xfrm>
          <a:off x="522526" y="1304823"/>
          <a:ext cx="1099858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54">
                  <a:extLst>
                    <a:ext uri="{9D8B030D-6E8A-4147-A177-3AD203B41FA5}">
                      <a16:colId xmlns:a16="http://schemas.microsoft.com/office/drawing/2014/main" val="2318603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6486554"/>
                    </a:ext>
                  </a:extLst>
                </a:gridCol>
                <a:gridCol w="7190299">
                  <a:extLst>
                    <a:ext uri="{9D8B030D-6E8A-4147-A177-3AD203B41FA5}">
                      <a16:colId xmlns:a16="http://schemas.microsoft.com/office/drawing/2014/main" val="1367369097"/>
                    </a:ext>
                  </a:extLst>
                </a:gridCol>
              </a:tblGrid>
              <a:tr h="30032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主成分空間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33251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PC1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主にカスタードの方向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カスタードらしさの領域（バイプロット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=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カスタード方向）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99990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PC2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主にカラメルの方向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カラメルさしさの領域（バイプロット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=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カラメル方向）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38566"/>
                  </a:ext>
                </a:extLst>
              </a:tr>
            </a:tbl>
          </a:graphicData>
        </a:graphic>
      </p:graphicFrame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4301430-8B14-DC97-060B-1181E246CB9E}"/>
              </a:ext>
            </a:extLst>
          </p:cNvPr>
          <p:cNvSpPr txBox="1"/>
          <p:nvPr/>
        </p:nvSpPr>
        <p:spPr>
          <a:xfrm>
            <a:off x="6096000" y="5590799"/>
            <a:ext cx="5799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バイプロットは、データ空間での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との近似性を示しているように見える（</a:t>
            </a: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近いほどバイプロットベクトルが長い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882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AB296AF-E2EC-A4F3-6F9E-94DD0A4BC95E}"/>
              </a:ext>
            </a:extLst>
          </p:cNvPr>
          <p:cNvSpPr txBox="1"/>
          <p:nvPr/>
        </p:nvSpPr>
        <p:spPr>
          <a:xfrm>
            <a:off x="448792" y="889576"/>
            <a:ext cx="1018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データ空間での軸（カスタード，カラメル，生クリーム）を主成分空間に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したもの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3E6937-DB21-44A6-A91C-04EB5FFCEAFA}"/>
              </a:ext>
            </a:extLst>
          </p:cNvPr>
          <p:cNvSpPr txBox="1"/>
          <p:nvPr/>
        </p:nvSpPr>
        <p:spPr>
          <a:xfrm>
            <a:off x="366414" y="30480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バイプロットの算出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F162D8-FEED-EBF5-2036-585F21639848}"/>
              </a:ext>
            </a:extLst>
          </p:cNvPr>
          <p:cNvSpPr/>
          <p:nvPr/>
        </p:nvSpPr>
        <p:spPr>
          <a:xfrm rot="323160">
            <a:off x="6391738" y="2260200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6B99F7-57C2-BEEC-482E-6862A7FAF457}"/>
              </a:ext>
            </a:extLst>
          </p:cNvPr>
          <p:cNvSpPr txBox="1"/>
          <p:nvPr/>
        </p:nvSpPr>
        <p:spPr>
          <a:xfrm>
            <a:off x="3868723" y="4136662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6B2627-3739-12CE-F5A2-2648DEF75941}"/>
              </a:ext>
            </a:extLst>
          </p:cNvPr>
          <p:cNvCxnSpPr>
            <a:cxnSpLocks/>
          </p:cNvCxnSpPr>
          <p:nvPr/>
        </p:nvCxnSpPr>
        <p:spPr>
          <a:xfrm>
            <a:off x="2601820" y="1780504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D2F7D4-C531-2AC7-DF2D-4AC4CE7655BA}"/>
              </a:ext>
            </a:extLst>
          </p:cNvPr>
          <p:cNvCxnSpPr>
            <a:cxnSpLocks/>
          </p:cNvCxnSpPr>
          <p:nvPr/>
        </p:nvCxnSpPr>
        <p:spPr>
          <a:xfrm flipH="1">
            <a:off x="1020670" y="3190204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7D87DA-5CA4-85CB-DA33-10ECE26DFFAE}"/>
              </a:ext>
            </a:extLst>
          </p:cNvPr>
          <p:cNvCxnSpPr>
            <a:cxnSpLocks/>
          </p:cNvCxnSpPr>
          <p:nvPr/>
        </p:nvCxnSpPr>
        <p:spPr>
          <a:xfrm flipH="1" flipV="1">
            <a:off x="2601820" y="3190204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12623D-35B2-C17B-CF4D-E3C37F0BEA51}"/>
              </a:ext>
            </a:extLst>
          </p:cNvPr>
          <p:cNvSpPr/>
          <p:nvPr/>
        </p:nvSpPr>
        <p:spPr>
          <a:xfrm rot="19396107">
            <a:off x="2033223" y="2689740"/>
            <a:ext cx="1285355" cy="176492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BBE711-DBF0-7E28-C940-D0E14CB0C7A2}"/>
              </a:ext>
            </a:extLst>
          </p:cNvPr>
          <p:cNvSpPr txBox="1"/>
          <p:nvPr/>
        </p:nvSpPr>
        <p:spPr>
          <a:xfrm>
            <a:off x="1433103" y="40484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64AB5-29CD-1DAB-7CFD-F2A5E575430F}"/>
              </a:ext>
            </a:extLst>
          </p:cNvPr>
          <p:cNvSpPr txBox="1"/>
          <p:nvPr/>
        </p:nvSpPr>
        <p:spPr>
          <a:xfrm>
            <a:off x="3538979" y="2978601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A87EBF-8273-39F3-7829-A0231FCA6873}"/>
              </a:ext>
            </a:extLst>
          </p:cNvPr>
          <p:cNvSpPr txBox="1"/>
          <p:nvPr/>
        </p:nvSpPr>
        <p:spPr>
          <a:xfrm>
            <a:off x="215916" y="408421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984FF9-E546-22C7-2EF4-BE17DC71449D}"/>
              </a:ext>
            </a:extLst>
          </p:cNvPr>
          <p:cNvSpPr txBox="1"/>
          <p:nvPr/>
        </p:nvSpPr>
        <p:spPr>
          <a:xfrm>
            <a:off x="1668846" y="14657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C54-ABAC-9A63-5698-967E3FA73991}"/>
              </a:ext>
            </a:extLst>
          </p:cNvPr>
          <p:cNvCxnSpPr>
            <a:cxnSpLocks/>
          </p:cNvCxnSpPr>
          <p:nvPr/>
        </p:nvCxnSpPr>
        <p:spPr>
          <a:xfrm flipV="1">
            <a:off x="2601820" y="3135681"/>
            <a:ext cx="963208" cy="4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D76D241-4B5D-A48E-659E-873D5D44B47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767490" y="3190204"/>
            <a:ext cx="834330" cy="85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B32949-68AC-145D-C9FB-BC39080C8205}"/>
              </a:ext>
            </a:extLst>
          </p:cNvPr>
          <p:cNvCxnSpPr>
            <a:cxnSpLocks/>
          </p:cNvCxnSpPr>
          <p:nvPr/>
        </p:nvCxnSpPr>
        <p:spPr>
          <a:xfrm flipH="1" flipV="1">
            <a:off x="6631986" y="3383341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CF67989-3E7F-D784-4835-CFC3C6FEC665}"/>
              </a:ext>
            </a:extLst>
          </p:cNvPr>
          <p:cNvCxnSpPr>
            <a:cxnSpLocks/>
          </p:cNvCxnSpPr>
          <p:nvPr/>
        </p:nvCxnSpPr>
        <p:spPr>
          <a:xfrm flipV="1">
            <a:off x="7525719" y="3968735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E75CEB-3381-54E1-918C-5AD16DE819F1}"/>
              </a:ext>
            </a:extLst>
          </p:cNvPr>
          <p:cNvSpPr txBox="1"/>
          <p:nvPr/>
        </p:nvSpPr>
        <p:spPr>
          <a:xfrm>
            <a:off x="5877709" y="183114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わかりやすさのために回転してみる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02B20F7-C5B9-989E-F00D-B60C28C5561A}"/>
              </a:ext>
            </a:extLst>
          </p:cNvPr>
          <p:cNvCxnSpPr>
            <a:cxnSpLocks/>
          </p:cNvCxnSpPr>
          <p:nvPr/>
        </p:nvCxnSpPr>
        <p:spPr>
          <a:xfrm flipH="1">
            <a:off x="7529919" y="2898522"/>
            <a:ext cx="2215969" cy="121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E75857A-41B9-2E12-BFBC-25CB1B99F9F8}"/>
              </a:ext>
            </a:extLst>
          </p:cNvPr>
          <p:cNvCxnSpPr>
            <a:cxnSpLocks/>
          </p:cNvCxnSpPr>
          <p:nvPr/>
        </p:nvCxnSpPr>
        <p:spPr>
          <a:xfrm>
            <a:off x="7159207" y="2946524"/>
            <a:ext cx="372090" cy="1142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92737F1-48F8-F1CD-D452-CC55CD67543F}"/>
              </a:ext>
            </a:extLst>
          </p:cNvPr>
          <p:cNvCxnSpPr>
            <a:cxnSpLocks/>
          </p:cNvCxnSpPr>
          <p:nvPr/>
        </p:nvCxnSpPr>
        <p:spPr>
          <a:xfrm flipV="1">
            <a:off x="7534119" y="3143220"/>
            <a:ext cx="498299" cy="993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73985F1-A023-F19E-D0AF-273E6A87A353}"/>
              </a:ext>
            </a:extLst>
          </p:cNvPr>
          <p:cNvSpPr txBox="1"/>
          <p:nvPr/>
        </p:nvSpPr>
        <p:spPr>
          <a:xfrm>
            <a:off x="7768035" y="28537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C624C39-CD89-AB31-2C0F-396B2A6602A2}"/>
              </a:ext>
            </a:extLst>
          </p:cNvPr>
          <p:cNvSpPr txBox="1"/>
          <p:nvPr/>
        </p:nvSpPr>
        <p:spPr>
          <a:xfrm>
            <a:off x="6755207" y="267646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3417C99-92BA-D2B5-884A-CC50F723C82A}"/>
              </a:ext>
            </a:extLst>
          </p:cNvPr>
          <p:cNvSpPr txBox="1"/>
          <p:nvPr/>
        </p:nvSpPr>
        <p:spPr>
          <a:xfrm>
            <a:off x="9509863" y="2576773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EFC8BDA-0F70-B2E1-3486-ACF73C89D9B8}"/>
              </a:ext>
            </a:extLst>
          </p:cNvPr>
          <p:cNvSpPr txBox="1"/>
          <p:nvPr/>
        </p:nvSpPr>
        <p:spPr>
          <a:xfrm>
            <a:off x="10174761" y="379878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06C66C6-E914-F5CE-DAF7-94A1481E7C45}"/>
              </a:ext>
            </a:extLst>
          </p:cNvPr>
          <p:cNvSpPr txBox="1"/>
          <p:nvPr/>
        </p:nvSpPr>
        <p:spPr>
          <a:xfrm>
            <a:off x="6073292" y="313023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C5D6020-0F39-3699-6650-BB5402F164D1}"/>
              </a:ext>
            </a:extLst>
          </p:cNvPr>
          <p:cNvSpPr txBox="1"/>
          <p:nvPr/>
        </p:nvSpPr>
        <p:spPr>
          <a:xfrm>
            <a:off x="5901183" y="144129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データ空間（３次元）を回転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FF714F6-5DD0-2E8F-F5A0-86993A0F84E5}"/>
              </a:ext>
            </a:extLst>
          </p:cNvPr>
          <p:cNvCxnSpPr>
            <a:cxnSpLocks/>
          </p:cNvCxnSpPr>
          <p:nvPr/>
        </p:nvCxnSpPr>
        <p:spPr>
          <a:xfrm>
            <a:off x="9745888" y="2946524"/>
            <a:ext cx="0" cy="704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FB837D7-F124-7D16-0F8D-B6E5092A000D}"/>
              </a:ext>
            </a:extLst>
          </p:cNvPr>
          <p:cNvCxnSpPr>
            <a:cxnSpLocks/>
          </p:cNvCxnSpPr>
          <p:nvPr/>
        </p:nvCxnSpPr>
        <p:spPr>
          <a:xfrm>
            <a:off x="7159207" y="2946524"/>
            <a:ext cx="0" cy="6517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ECF82A3-82E2-DCD3-B37A-37ED0FEFA176}"/>
              </a:ext>
            </a:extLst>
          </p:cNvPr>
          <p:cNvCxnSpPr>
            <a:cxnSpLocks/>
          </p:cNvCxnSpPr>
          <p:nvPr/>
        </p:nvCxnSpPr>
        <p:spPr>
          <a:xfrm>
            <a:off x="8032418" y="3185564"/>
            <a:ext cx="0" cy="4651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矢印: 右 86">
            <a:extLst>
              <a:ext uri="{FF2B5EF4-FFF2-40B4-BE49-F238E27FC236}">
                <a16:creationId xmlns:a16="http://schemas.microsoft.com/office/drawing/2014/main" id="{867CE4B8-1A53-1A12-8AB8-0F80F1667EF6}"/>
              </a:ext>
            </a:extLst>
          </p:cNvPr>
          <p:cNvSpPr/>
          <p:nvPr/>
        </p:nvSpPr>
        <p:spPr>
          <a:xfrm>
            <a:off x="5072640" y="2576773"/>
            <a:ext cx="541390" cy="806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6B64A02-BBCF-67AB-35D0-55DB651D0276}"/>
                  </a:ext>
                </a:extLst>
              </p:cNvPr>
              <p:cNvSpPr txBox="1"/>
              <p:nvPr/>
            </p:nvSpPr>
            <p:spPr>
              <a:xfrm>
                <a:off x="5950612" y="4557292"/>
                <a:ext cx="5745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射影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：カスタード，カラメル，生クリーム軸（単位ベクトルとする）から</a:t>
                </a:r>
                <a:r>
                  <a:rPr kumimoji="1"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PC1,PC2</a:t>
                </a:r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平面に垂線を下ろす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</m:t>
                    </m:r>
                  </m:oMath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6B64A02-BBCF-67AB-35D0-55DB651D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12" y="4557292"/>
                <a:ext cx="5745880" cy="923330"/>
              </a:xfrm>
              <a:prstGeom prst="rect">
                <a:avLst/>
              </a:prstGeom>
              <a:blipFill>
                <a:blip r:embed="rId2"/>
                <a:stretch>
                  <a:fillRect l="-848" t="-3311" b="-3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E72627E-5183-1787-3F33-CCE69807B9CD}"/>
                  </a:ext>
                </a:extLst>
              </p:cNvPr>
              <p:cNvSpPr txBox="1"/>
              <p:nvPr/>
            </p:nvSpPr>
            <p:spPr>
              <a:xfrm>
                <a:off x="6730396" y="3099964"/>
                <a:ext cx="593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AE72627E-5183-1787-3F33-CCE69807B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96" y="3099964"/>
                <a:ext cx="593239" cy="461665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BB3595C-9383-D1FD-6B4B-523AD5DCEE24}"/>
                  </a:ext>
                </a:extLst>
              </p:cNvPr>
              <p:cNvSpPr txBox="1"/>
              <p:nvPr/>
            </p:nvSpPr>
            <p:spPr>
              <a:xfrm>
                <a:off x="9676971" y="3378840"/>
                <a:ext cx="586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BB3595C-9383-D1FD-6B4B-523AD5DC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971" y="3378840"/>
                <a:ext cx="586122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99E07FF-8E82-73F0-2453-D9D2628B5CE5}"/>
                  </a:ext>
                </a:extLst>
              </p:cNvPr>
              <p:cNvSpPr txBox="1"/>
              <p:nvPr/>
            </p:nvSpPr>
            <p:spPr>
              <a:xfrm>
                <a:off x="7924403" y="3171871"/>
                <a:ext cx="593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99E07FF-8E82-73F0-2453-D9D2628B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403" y="3171871"/>
                <a:ext cx="593239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8070D87-F9CE-655C-D9E2-B35558D71C34}"/>
              </a:ext>
            </a:extLst>
          </p:cNvPr>
          <p:cNvSpPr txBox="1"/>
          <p:nvPr/>
        </p:nvSpPr>
        <p:spPr>
          <a:xfrm>
            <a:off x="9492111" y="34285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355C8A8-7708-99F7-2A3F-ECBEBC7EE635}"/>
              </a:ext>
            </a:extLst>
          </p:cNvPr>
          <p:cNvSpPr txBox="1"/>
          <p:nvPr/>
        </p:nvSpPr>
        <p:spPr>
          <a:xfrm>
            <a:off x="7044508" y="33977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0F9E23B-4AC1-96D3-9805-02F745BA4A54}"/>
              </a:ext>
            </a:extLst>
          </p:cNvPr>
          <p:cNvSpPr txBox="1"/>
          <p:nvPr/>
        </p:nvSpPr>
        <p:spPr>
          <a:xfrm>
            <a:off x="7789425" y="34522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9B035F9-8513-5E2B-5A1F-F3501C49DF1B}"/>
                  </a:ext>
                </a:extLst>
              </p:cNvPr>
              <p:cNvSpPr txBox="1"/>
              <p:nvPr/>
            </p:nvSpPr>
            <p:spPr>
              <a:xfrm>
                <a:off x="7325844" y="5621615"/>
                <a:ext cx="1998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9B035F9-8513-5E2B-5A1F-F3501C49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844" y="5621615"/>
                <a:ext cx="199843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F2FB760-9086-27B7-B24A-A0C7F009FAFD}"/>
              </a:ext>
            </a:extLst>
          </p:cNvPr>
          <p:cNvSpPr txBox="1"/>
          <p:nvPr/>
        </p:nvSpPr>
        <p:spPr>
          <a:xfrm>
            <a:off x="1632999" y="6224324"/>
            <a:ext cx="887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空間軸を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に射影すると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の〇〇らしさがわかる</a:t>
            </a:r>
          </a:p>
        </p:txBody>
      </p:sp>
    </p:spTree>
    <p:extLst>
      <p:ext uri="{BB962C8B-B14F-4D97-AF65-F5344CB8AC3E}">
        <p14:creationId xmlns:p14="http://schemas.microsoft.com/office/powerpoint/2010/main" val="40724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9D03D9-BE2D-788F-58FB-693EAB9DA87B}"/>
              </a:ext>
            </a:extLst>
          </p:cNvPr>
          <p:cNvSpPr txBox="1"/>
          <p:nvPr/>
        </p:nvSpPr>
        <p:spPr>
          <a:xfrm>
            <a:off x="510746" y="321276"/>
            <a:ext cx="109584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 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空間軸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を主成分ベクトルのなす平面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に射影したベクトル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を主成分平面に回転したもの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B64E35-5652-B7F4-24BC-7F1AC8BDE259}"/>
              </a:ext>
            </a:extLst>
          </p:cNvPr>
          <p:cNvSpPr txBox="1"/>
          <p:nvPr/>
        </p:nvSpPr>
        <p:spPr>
          <a:xfrm>
            <a:off x="1597707" y="167011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単位ベクトル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0D90B8-AADB-7431-8FB4-A1D932C9AFF3}"/>
              </a:ext>
            </a:extLst>
          </p:cNvPr>
          <p:cNvSpPr txBox="1"/>
          <p:nvPr/>
        </p:nvSpPr>
        <p:spPr>
          <a:xfrm>
            <a:off x="3587251" y="1684214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厳密には部分空間と呼ぶ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F76ABC-1E79-208D-B83B-868233D719F3}"/>
              </a:ext>
            </a:extLst>
          </p:cNvPr>
          <p:cNvSpPr txBox="1"/>
          <p:nvPr/>
        </p:nvSpPr>
        <p:spPr>
          <a:xfrm>
            <a:off x="724929" y="296733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バイプロットは最大何本引けるか？　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CA2025-0150-4E68-D76E-8EB1CF0FD3A0}"/>
              </a:ext>
            </a:extLst>
          </p:cNvPr>
          <p:cNvSpPr txBox="1"/>
          <p:nvPr/>
        </p:nvSpPr>
        <p:spPr>
          <a:xfrm>
            <a:off x="6230946" y="2967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データ空間の次元数分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F59D75E-617C-2699-192E-6EE736B70440}"/>
              </a:ext>
            </a:extLst>
          </p:cNvPr>
          <p:cNvSpPr/>
          <p:nvPr/>
        </p:nvSpPr>
        <p:spPr>
          <a:xfrm>
            <a:off x="4720282" y="3840667"/>
            <a:ext cx="1062681" cy="461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02DE16-0D7C-BB7F-C4E5-0F84FFA272EC}"/>
              </a:ext>
            </a:extLst>
          </p:cNvPr>
          <p:cNvSpPr txBox="1"/>
          <p:nvPr/>
        </p:nvSpPr>
        <p:spPr>
          <a:xfrm>
            <a:off x="1853513" y="4571542"/>
            <a:ext cx="8755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全部表示するとかえってわかりにくい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長いもの（射影ベクトルが大きい）から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top 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で足切りする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→　主成分平面の主な意味特徴だけが浮き彫りになる</a:t>
            </a:r>
          </a:p>
        </p:txBody>
      </p:sp>
    </p:spTree>
    <p:extLst>
      <p:ext uri="{BB962C8B-B14F-4D97-AF65-F5344CB8AC3E}">
        <p14:creationId xmlns:p14="http://schemas.microsoft.com/office/powerpoint/2010/main" val="17375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47A9082-EEDA-110A-521A-085AC7F2FFE0}"/>
              </a:ext>
            </a:extLst>
          </p:cNvPr>
          <p:cNvSpPr/>
          <p:nvPr/>
        </p:nvSpPr>
        <p:spPr>
          <a:xfrm rot="323160">
            <a:off x="2343107" y="2817070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5C13AE6-9B69-5834-613B-E254568AA8BA}"/>
              </a:ext>
            </a:extLst>
          </p:cNvPr>
          <p:cNvCxnSpPr>
            <a:cxnSpLocks/>
          </p:cNvCxnSpPr>
          <p:nvPr/>
        </p:nvCxnSpPr>
        <p:spPr>
          <a:xfrm flipH="1" flipV="1">
            <a:off x="2583356" y="3913891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F881C89-D219-922F-B664-6A52D7D5CE0F}"/>
              </a:ext>
            </a:extLst>
          </p:cNvPr>
          <p:cNvCxnSpPr>
            <a:cxnSpLocks/>
          </p:cNvCxnSpPr>
          <p:nvPr/>
        </p:nvCxnSpPr>
        <p:spPr>
          <a:xfrm flipV="1">
            <a:off x="3477089" y="4499285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8097EF-5531-05E8-C3E1-5D1633B74FAE}"/>
              </a:ext>
            </a:extLst>
          </p:cNvPr>
          <p:cNvCxnSpPr>
            <a:cxnSpLocks/>
          </p:cNvCxnSpPr>
          <p:nvPr/>
        </p:nvCxnSpPr>
        <p:spPr>
          <a:xfrm flipH="1">
            <a:off x="3481289" y="2915396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781643-5E12-BCD0-4E80-276B0E45F0FE}"/>
                  </a:ext>
                </a:extLst>
              </p:cNvPr>
              <p:cNvSpPr txBox="1"/>
              <p:nvPr/>
            </p:nvSpPr>
            <p:spPr>
              <a:xfrm>
                <a:off x="6126131" y="4329338"/>
                <a:ext cx="117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781643-5E12-BCD0-4E80-276B0E45F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31" y="4329338"/>
                <a:ext cx="1174745" cy="400110"/>
              </a:xfrm>
              <a:prstGeom prst="rect">
                <a:avLst/>
              </a:prstGeom>
              <a:blipFill>
                <a:blip r:embed="rId2"/>
                <a:stretch>
                  <a:fillRect l="-5699" t="-7576" r="-414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A2B585A-3971-1662-ACCC-D4F51896688F}"/>
              </a:ext>
            </a:extLst>
          </p:cNvPr>
          <p:cNvCxnSpPr>
            <a:cxnSpLocks/>
          </p:cNvCxnSpPr>
          <p:nvPr/>
        </p:nvCxnSpPr>
        <p:spPr>
          <a:xfrm>
            <a:off x="4563568" y="2995233"/>
            <a:ext cx="0" cy="11153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A331D3-AE58-CFAA-4461-86ED771D8143}"/>
              </a:ext>
            </a:extLst>
          </p:cNvPr>
          <p:cNvSpPr txBox="1"/>
          <p:nvPr/>
        </p:nvSpPr>
        <p:spPr>
          <a:xfrm>
            <a:off x="4332888" y="393098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D9CF67D-823D-89CB-579B-953E8753861F}"/>
                  </a:ext>
                </a:extLst>
              </p:cNvPr>
              <p:cNvSpPr txBox="1"/>
              <p:nvPr/>
            </p:nvSpPr>
            <p:spPr>
              <a:xfrm>
                <a:off x="2175196" y="3540665"/>
                <a:ext cx="117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D9CF67D-823D-89CB-579B-953E8753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96" y="3540665"/>
                <a:ext cx="1174745" cy="400110"/>
              </a:xfrm>
              <a:prstGeom prst="rect">
                <a:avLst/>
              </a:prstGeom>
              <a:blipFill>
                <a:blip r:embed="rId3"/>
                <a:stretch>
                  <a:fillRect l="-5699" t="-9231" r="-4145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FB0C78-8960-EFA4-0D31-1053B975DE13}"/>
              </a:ext>
            </a:extLst>
          </p:cNvPr>
          <p:cNvSpPr txBox="1"/>
          <p:nvPr/>
        </p:nvSpPr>
        <p:spPr>
          <a:xfrm>
            <a:off x="818147" y="19942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射影の数学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42FE8B-EFD4-459A-E32C-02F7DD723295}"/>
              </a:ext>
            </a:extLst>
          </p:cNvPr>
          <p:cNvSpPr txBox="1"/>
          <p:nvPr/>
        </p:nvSpPr>
        <p:spPr>
          <a:xfrm>
            <a:off x="920739" y="9281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問題を再確認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9599560-4E9E-C9EA-FEAE-0FEACDB75B70}"/>
                  </a:ext>
                </a:extLst>
              </p:cNvPr>
              <p:cNvSpPr txBox="1"/>
              <p:nvPr/>
            </p:nvSpPr>
            <p:spPr>
              <a:xfrm>
                <a:off x="920738" y="1327014"/>
                <a:ext cx="1080604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kumimoji="1" lang="ja-JP" altLang="en-US" sz="20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３次元データ空間上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の平面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(PC1,PC2)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に空間軸ベクトル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カスタード</a:t>
                </a:r>
                <a14:m>
                  <m:oMath xmlns:m="http://schemas.openxmlformats.org/officeDocument/2006/math">
                    <m:r>
                      <a:rPr kumimoji="1" lang="en-US" altLang="ja-JP" sz="2000" i="1" dirty="0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“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から垂線を下した点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を求める。以降しばらく、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𝒃</m:t>
                        </m:r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𝒑</m:t>
                        </m:r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,</m:t>
                        </m:r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いずれも３次元空間上のベクトルなので、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つの座標成分で表されることに注意！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9599560-4E9E-C9EA-FEAE-0FEACDB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8" y="1327014"/>
                <a:ext cx="10806041" cy="1323439"/>
              </a:xfrm>
              <a:prstGeom prst="rect">
                <a:avLst/>
              </a:prstGeom>
              <a:blipFill>
                <a:blip r:embed="rId4"/>
                <a:stretch>
                  <a:fillRect l="-959" t="-8295" b="-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815C4C-6706-D117-28C6-7A8537C4D813}"/>
              </a:ext>
            </a:extLst>
          </p:cNvPr>
          <p:cNvSpPr txBox="1"/>
          <p:nvPr/>
        </p:nvSpPr>
        <p:spPr>
          <a:xfrm>
            <a:off x="1169389" y="553773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問題の一般化（参考）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BA676FA-6BAB-B2FD-B339-3DAB8B52E85F}"/>
                  </a:ext>
                </a:extLst>
              </p:cNvPr>
              <p:cNvSpPr txBox="1"/>
              <p:nvPr/>
            </p:nvSpPr>
            <p:spPr>
              <a:xfrm>
                <a:off x="1169389" y="5950365"/>
                <a:ext cx="9902967" cy="708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次元空間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上のベクトル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から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次元部分空間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&lt;</m:t>
                    </m:r>
                    <m:r>
                      <m:rPr>
                        <m:nor/>
                      </m:rPr>
                      <a:rPr kumimoji="1" lang="en-US" altLang="ja-JP" sz="2000" b="0" i="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m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上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への射影を求める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上例では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m=3, n=2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BA676FA-6BAB-B2FD-B339-3DAB8B52E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89" y="5950365"/>
                <a:ext cx="9902967" cy="708207"/>
              </a:xfrm>
              <a:prstGeom prst="rect">
                <a:avLst/>
              </a:prstGeom>
              <a:blipFill>
                <a:blip r:embed="rId5"/>
                <a:stretch>
                  <a:fillRect l="-677" t="-344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1067EB3-06CA-D127-4CC6-007E3A062836}"/>
                  </a:ext>
                </a:extLst>
              </p:cNvPr>
              <p:cNvSpPr txBox="1"/>
              <p:nvPr/>
            </p:nvSpPr>
            <p:spPr>
              <a:xfrm>
                <a:off x="4359681" y="2552092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1067EB3-06CA-D127-4CC6-007E3A06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81" y="2552092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EB949C-6BE3-56A1-F030-1804D15AB7D3}"/>
                  </a:ext>
                </a:extLst>
              </p:cNvPr>
              <p:cNvSpPr txBox="1"/>
              <p:nvPr/>
            </p:nvSpPr>
            <p:spPr>
              <a:xfrm>
                <a:off x="4494235" y="3764798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EB949C-6BE3-56A1-F030-1804D15A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35" y="3764798"/>
                <a:ext cx="478015" cy="461665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01F01F-D9FE-24FF-7901-0F462575EE16}"/>
              </a:ext>
            </a:extLst>
          </p:cNvPr>
          <p:cNvSpPr/>
          <p:nvPr/>
        </p:nvSpPr>
        <p:spPr>
          <a:xfrm rot="323160">
            <a:off x="6055538" y="2708534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E296C31-6DB3-F682-B7E7-000C342B0A3C}"/>
              </a:ext>
            </a:extLst>
          </p:cNvPr>
          <p:cNvCxnSpPr>
            <a:cxnSpLocks/>
          </p:cNvCxnSpPr>
          <p:nvPr/>
        </p:nvCxnSpPr>
        <p:spPr>
          <a:xfrm flipH="1" flipV="1">
            <a:off x="6232704" y="3779055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9AE7ECC-7C9F-1ED9-BBB0-FFBC946011C7}"/>
              </a:ext>
            </a:extLst>
          </p:cNvPr>
          <p:cNvCxnSpPr>
            <a:cxnSpLocks/>
          </p:cNvCxnSpPr>
          <p:nvPr/>
        </p:nvCxnSpPr>
        <p:spPr>
          <a:xfrm flipV="1">
            <a:off x="7126437" y="4364449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3D7F7A2-4AD1-47DC-EB45-0BC13C05AEA4}"/>
              </a:ext>
            </a:extLst>
          </p:cNvPr>
          <p:cNvCxnSpPr>
            <a:cxnSpLocks/>
          </p:cNvCxnSpPr>
          <p:nvPr/>
        </p:nvCxnSpPr>
        <p:spPr>
          <a:xfrm flipH="1">
            <a:off x="7130637" y="2780560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E2BE3A-8421-1958-1489-627B6430F466}"/>
              </a:ext>
            </a:extLst>
          </p:cNvPr>
          <p:cNvCxnSpPr>
            <a:cxnSpLocks/>
          </p:cNvCxnSpPr>
          <p:nvPr/>
        </p:nvCxnSpPr>
        <p:spPr>
          <a:xfrm>
            <a:off x="8212916" y="2860397"/>
            <a:ext cx="0" cy="11153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DDEDA1-2450-A36A-2105-F0A471D370D3}"/>
              </a:ext>
            </a:extLst>
          </p:cNvPr>
          <p:cNvSpPr txBox="1"/>
          <p:nvPr/>
        </p:nvSpPr>
        <p:spPr>
          <a:xfrm>
            <a:off x="7982236" y="37961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F94AFEB-7B81-90D0-08E3-D50D09A8F88C}"/>
                  </a:ext>
                </a:extLst>
              </p:cNvPr>
              <p:cNvSpPr txBox="1"/>
              <p:nvPr/>
            </p:nvSpPr>
            <p:spPr>
              <a:xfrm>
                <a:off x="8015127" y="2417256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F94AFEB-7B81-90D0-08E3-D50D09A8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27" y="2417256"/>
                <a:ext cx="4748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D1B7764-BD00-8060-87FA-FFD2969FD218}"/>
                  </a:ext>
                </a:extLst>
              </p:cNvPr>
              <p:cNvSpPr txBox="1"/>
              <p:nvPr/>
            </p:nvSpPr>
            <p:spPr>
              <a:xfrm>
                <a:off x="8143583" y="3629962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D1B7764-BD00-8060-87FA-FFD2969F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583" y="3629962"/>
                <a:ext cx="478015" cy="461665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17EAA9-A604-1DF3-DA72-D9EFB95FF559}"/>
                  </a:ext>
                </a:extLst>
              </p:cNvPr>
              <p:cNvSpPr txBox="1"/>
              <p:nvPr/>
            </p:nvSpPr>
            <p:spPr>
              <a:xfrm>
                <a:off x="1159741" y="750251"/>
                <a:ext cx="299332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17EAA9-A604-1DF3-DA72-D9EFB95FF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41" y="750251"/>
                <a:ext cx="2993320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9D16153-757B-62C7-5CAF-4B4C74088D1E}"/>
                  </a:ext>
                </a:extLst>
              </p:cNvPr>
              <p:cNvSpPr txBox="1"/>
              <p:nvPr/>
            </p:nvSpPr>
            <p:spPr>
              <a:xfrm>
                <a:off x="9891511" y="4163044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9D16153-757B-62C7-5CAF-4B4C7408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11" y="4163044"/>
                <a:ext cx="442365" cy="369332"/>
              </a:xfrm>
              <a:prstGeom prst="rect">
                <a:avLst/>
              </a:prstGeom>
              <a:blipFill>
                <a:blip r:embed="rId5"/>
                <a:stretch>
                  <a:fillRect l="-5556" r="-41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2A0B7BF-FD61-69EE-F590-13702BF48A51}"/>
                  </a:ext>
                </a:extLst>
              </p:cNvPr>
              <p:cNvSpPr txBox="1"/>
              <p:nvPr/>
            </p:nvSpPr>
            <p:spPr>
              <a:xfrm>
                <a:off x="5936172" y="3387783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2A0B7BF-FD61-69EE-F590-13702BF4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172" y="3387783"/>
                <a:ext cx="6270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62705D-9EDC-EB1B-0FC4-A4A6F33FA129}"/>
              </a:ext>
            </a:extLst>
          </p:cNvPr>
          <p:cNvSpPr txBox="1"/>
          <p:nvPr/>
        </p:nvSpPr>
        <p:spPr>
          <a:xfrm>
            <a:off x="1262101" y="2193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F77F02-FC74-ADE6-996A-F8DF11E98CD3}"/>
                  </a:ext>
                </a:extLst>
              </p:cNvPr>
              <p:cNvSpPr txBox="1"/>
              <p:nvPr/>
            </p:nvSpPr>
            <p:spPr>
              <a:xfrm>
                <a:off x="2300489" y="2172585"/>
                <a:ext cx="1707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=[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2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]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F77F02-FC74-ADE6-996A-F8DF11E9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9" y="2172585"/>
                <a:ext cx="1707903" cy="369332"/>
              </a:xfrm>
              <a:prstGeom prst="rect">
                <a:avLst/>
              </a:prstGeom>
              <a:blipFill>
                <a:blip r:embed="rId7"/>
                <a:stretch>
                  <a:fillRect l="-2847" t="-4918" r="-498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F4E19D8-DD8A-9968-B8B3-4C7574896022}"/>
                  </a:ext>
                </a:extLst>
              </p:cNvPr>
              <p:cNvSpPr txBox="1"/>
              <p:nvPr/>
            </p:nvSpPr>
            <p:spPr>
              <a:xfrm>
                <a:off x="1526934" y="2818404"/>
                <a:ext cx="1792094" cy="1103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1,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F4E19D8-DD8A-9968-B8B3-4C757489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4" y="2818404"/>
                <a:ext cx="1792094" cy="11036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4C6E9B8-37E9-5BF0-6B6F-634F0E3A04EA}"/>
                  </a:ext>
                </a:extLst>
              </p:cNvPr>
              <p:cNvSpPr txBox="1"/>
              <p:nvPr/>
            </p:nvSpPr>
            <p:spPr>
              <a:xfrm>
                <a:off x="3245188" y="2782177"/>
                <a:ext cx="1763239" cy="10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2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,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4C6E9B8-37E9-5BF0-6B6F-634F0E3A0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88" y="2782177"/>
                <a:ext cx="1763239" cy="1098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90D74-2C25-57DE-36AA-A3A9E23AC0FA}"/>
              </a:ext>
            </a:extLst>
          </p:cNvPr>
          <p:cNvSpPr txBox="1"/>
          <p:nvPr/>
        </p:nvSpPr>
        <p:spPr>
          <a:xfrm>
            <a:off x="1262101" y="26022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さらに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ACF7AA-C853-49C3-F398-441FCB9917B5}"/>
              </a:ext>
            </a:extLst>
          </p:cNvPr>
          <p:cNvSpPr txBox="1"/>
          <p:nvPr/>
        </p:nvSpPr>
        <p:spPr>
          <a:xfrm>
            <a:off x="1262101" y="4123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B7BC0EE-CCB1-44AB-A650-782CBE1DAFD6}"/>
                  </a:ext>
                </a:extLst>
              </p:cNvPr>
              <p:cNvSpPr txBox="1"/>
              <p:nvPr/>
            </p:nvSpPr>
            <p:spPr>
              <a:xfrm>
                <a:off x="1681302" y="4385484"/>
                <a:ext cx="2419765" cy="10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B7BC0EE-CCB1-44AB-A650-782CBE1D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2" y="4385484"/>
                <a:ext cx="2419765" cy="1098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F3736-0D8D-E153-BE6C-A61DD064B695}"/>
                  </a:ext>
                </a:extLst>
              </p:cNvPr>
              <p:cNvSpPr txBox="1"/>
              <p:nvPr/>
            </p:nvSpPr>
            <p:spPr>
              <a:xfrm>
                <a:off x="1681302" y="5779032"/>
                <a:ext cx="89301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つまり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は，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次元データ空間上で平面を構成するベクトル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  <m:r>
                      <a:rPr kumimoji="1" lang="ja-JP" altLang="en-US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を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列方向に並べた行列（</a:t>
                </a:r>
                <a:r>
                  <a:rPr kumimoji="1" lang="en-US" altLang="ja-JP" sz="2000" b="1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b>
                    </m:sSub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2000" b="1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は縦ベクトル）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 主成分ベクトル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(PC1,PC2)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を列方向に並べたものと言える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81F3736-0D8D-E153-BE6C-A61DD064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2" y="5779032"/>
                <a:ext cx="8930186" cy="1015663"/>
              </a:xfrm>
              <a:prstGeom prst="rect">
                <a:avLst/>
              </a:prstGeom>
              <a:blipFill>
                <a:blip r:embed="rId11"/>
                <a:stretch>
                  <a:fillRect l="-751" t="-2994" b="-89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矢印: 下 23">
            <a:extLst>
              <a:ext uri="{FF2B5EF4-FFF2-40B4-BE49-F238E27FC236}">
                <a16:creationId xmlns:a16="http://schemas.microsoft.com/office/drawing/2014/main" id="{649A5F83-9B97-B15F-A793-8C66FA5C19CF}"/>
              </a:ext>
            </a:extLst>
          </p:cNvPr>
          <p:cNvSpPr/>
          <p:nvPr/>
        </p:nvSpPr>
        <p:spPr>
          <a:xfrm>
            <a:off x="4926226" y="5284270"/>
            <a:ext cx="1318054" cy="3377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97FE3D-2A09-24A6-0F9F-051BE7C7BE18}"/>
              </a:ext>
            </a:extLst>
          </p:cNvPr>
          <p:cNvSpPr txBox="1"/>
          <p:nvPr/>
        </p:nvSpPr>
        <p:spPr>
          <a:xfrm>
            <a:off x="1085839" y="166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結論から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AA11E9-7FD9-8537-612C-4F4726E5469F}"/>
                  </a:ext>
                </a:extLst>
              </p:cNvPr>
              <p:cNvSpPr txBox="1"/>
              <p:nvPr/>
            </p:nvSpPr>
            <p:spPr>
              <a:xfrm>
                <a:off x="1085839" y="1179532"/>
                <a:ext cx="9342494" cy="71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𝑨</m:t>
                    </m:r>
                    <m:sSup>
                      <m:sSup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)</m:t>
                        </m:r>
                      </m:e>
                      <m:sup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−</m:t>
                        </m:r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：射影行列と呼ぶ。任意の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は射影行列によってその射影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　　 ことができる。このケースでは射影行列は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2×2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である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AA11E9-7FD9-8537-612C-4F4726E5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39" y="1179532"/>
                <a:ext cx="9342494" cy="714876"/>
              </a:xfrm>
              <a:prstGeom prst="rect">
                <a:avLst/>
              </a:prstGeom>
              <a:blipFill>
                <a:blip r:embed="rId12"/>
                <a:stretch>
                  <a:fillRect t="-2542" b="-1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36478CA-71CA-E56C-6ACC-3ACF3A6019C2}"/>
              </a:ext>
            </a:extLst>
          </p:cNvPr>
          <p:cNvSpPr/>
          <p:nvPr/>
        </p:nvSpPr>
        <p:spPr>
          <a:xfrm>
            <a:off x="1085839" y="654891"/>
            <a:ext cx="10020322" cy="1305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5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53BB8E-0D4E-B0F1-A661-07EE59463578}"/>
              </a:ext>
            </a:extLst>
          </p:cNvPr>
          <p:cNvSpPr txBox="1"/>
          <p:nvPr/>
        </p:nvSpPr>
        <p:spPr>
          <a:xfrm>
            <a:off x="657726" y="489284"/>
            <a:ext cx="4951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931233-9D58-A5E6-72BD-104621849172}"/>
                  </a:ext>
                </a:extLst>
              </p:cNvPr>
              <p:cNvSpPr txBox="1"/>
              <p:nvPr/>
            </p:nvSpPr>
            <p:spPr>
              <a:xfrm>
                <a:off x="822856" y="1456104"/>
                <a:ext cx="299332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931233-9D58-A5E6-72BD-10462184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56" y="1456104"/>
                <a:ext cx="2993320" cy="440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FB41F1D-FB73-309F-6D4B-DF4E26A32565}"/>
                  </a:ext>
                </a:extLst>
              </p:cNvPr>
              <p:cNvSpPr txBox="1"/>
              <p:nvPr/>
            </p:nvSpPr>
            <p:spPr>
              <a:xfrm>
                <a:off x="1057214" y="2981712"/>
                <a:ext cx="2557623" cy="1796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1,3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ja-JP" altLang="en-US" sz="240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FB41F1D-FB73-309F-6D4B-DF4E26A3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14" y="2981712"/>
                <a:ext cx="2557623" cy="1796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EE04DC-8C07-9425-4205-42512FC0AE3F}"/>
              </a:ext>
            </a:extLst>
          </p:cNvPr>
          <p:cNvSpPr/>
          <p:nvPr/>
        </p:nvSpPr>
        <p:spPr>
          <a:xfrm rot="323160">
            <a:off x="5461981" y="1864576"/>
            <a:ext cx="3697291" cy="312885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9C6373-E7A5-AFBD-762E-48711189811C}"/>
              </a:ext>
            </a:extLst>
          </p:cNvPr>
          <p:cNvCxnSpPr>
            <a:cxnSpLocks/>
          </p:cNvCxnSpPr>
          <p:nvPr/>
        </p:nvCxnSpPr>
        <p:spPr>
          <a:xfrm flipH="1" flipV="1">
            <a:off x="5639147" y="2935097"/>
            <a:ext cx="897933" cy="75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53CCD85-DC1C-63D1-B7A7-5F8576C052BE}"/>
              </a:ext>
            </a:extLst>
          </p:cNvPr>
          <p:cNvCxnSpPr>
            <a:cxnSpLocks/>
          </p:cNvCxnSpPr>
          <p:nvPr/>
        </p:nvCxnSpPr>
        <p:spPr>
          <a:xfrm flipV="1">
            <a:off x="6532880" y="3520491"/>
            <a:ext cx="2701993" cy="14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9E6A5F-4FDA-0FA5-BBC3-F9200359ED81}"/>
              </a:ext>
            </a:extLst>
          </p:cNvPr>
          <p:cNvCxnSpPr>
            <a:cxnSpLocks/>
          </p:cNvCxnSpPr>
          <p:nvPr/>
        </p:nvCxnSpPr>
        <p:spPr>
          <a:xfrm flipH="1">
            <a:off x="6537080" y="1936602"/>
            <a:ext cx="1089991" cy="1731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6E59819-1CE5-244C-2A29-11A200E2D58B}"/>
              </a:ext>
            </a:extLst>
          </p:cNvPr>
          <p:cNvCxnSpPr>
            <a:cxnSpLocks/>
          </p:cNvCxnSpPr>
          <p:nvPr/>
        </p:nvCxnSpPr>
        <p:spPr>
          <a:xfrm>
            <a:off x="7619359" y="2016439"/>
            <a:ext cx="0" cy="11153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3B08-722F-5BD4-218C-8B95718CD8B2}"/>
              </a:ext>
            </a:extLst>
          </p:cNvPr>
          <p:cNvSpPr txBox="1"/>
          <p:nvPr/>
        </p:nvSpPr>
        <p:spPr>
          <a:xfrm>
            <a:off x="7388679" y="29521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1A9E271-B6AF-2430-4A25-71FE452F079D}"/>
                  </a:ext>
                </a:extLst>
              </p:cNvPr>
              <p:cNvSpPr txBox="1"/>
              <p:nvPr/>
            </p:nvSpPr>
            <p:spPr>
              <a:xfrm>
                <a:off x="7421570" y="1573298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1A9E271-B6AF-2430-4A25-71FE452F0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570" y="1573298"/>
                <a:ext cx="4748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3ED500-AF6F-1AA8-D0DA-2A0FF1439A38}"/>
                  </a:ext>
                </a:extLst>
              </p:cNvPr>
              <p:cNvSpPr txBox="1"/>
              <p:nvPr/>
            </p:nvSpPr>
            <p:spPr>
              <a:xfrm>
                <a:off x="7550026" y="2786004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</m:oMath>
                  </m:oMathPara>
                </a14:m>
                <a:endPara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3ED500-AF6F-1AA8-D0DA-2A0FF143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26" y="2786004"/>
                <a:ext cx="478015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69FCB4-28EE-948F-DD99-CDE6B552C0CA}"/>
                  </a:ext>
                </a:extLst>
              </p:cNvPr>
              <p:cNvSpPr txBox="1"/>
              <p:nvPr/>
            </p:nvSpPr>
            <p:spPr>
              <a:xfrm>
                <a:off x="9297954" y="3319086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69FCB4-28EE-948F-DD99-CDE6B552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954" y="3319086"/>
                <a:ext cx="442365" cy="369332"/>
              </a:xfrm>
              <a:prstGeom prst="rect">
                <a:avLst/>
              </a:prstGeom>
              <a:blipFill>
                <a:blip r:embed="rId6"/>
                <a:stretch>
                  <a:fillRect l="-5479" r="-274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7F3B33-786F-9EAA-35D2-CF8C4E8C7BE2}"/>
                  </a:ext>
                </a:extLst>
              </p:cNvPr>
              <p:cNvSpPr txBox="1"/>
              <p:nvPr/>
            </p:nvSpPr>
            <p:spPr>
              <a:xfrm>
                <a:off x="5342615" y="2543825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7F3B33-786F-9EAA-35D2-CF8C4E8C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15" y="2543825"/>
                <a:ext cx="6270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C78880D-8ABB-0AE9-43F8-23FED66A4E3D}"/>
                  </a:ext>
                </a:extLst>
              </p:cNvPr>
              <p:cNvSpPr txBox="1"/>
              <p:nvPr/>
            </p:nvSpPr>
            <p:spPr>
              <a:xfrm>
                <a:off x="1951185" y="2612380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C78880D-8ABB-0AE9-43F8-23FED66A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85" y="2612380"/>
                <a:ext cx="442365" cy="369332"/>
              </a:xfrm>
              <a:prstGeom prst="rect">
                <a:avLst/>
              </a:prstGeom>
              <a:blipFill>
                <a:blip r:embed="rId8"/>
                <a:stretch>
                  <a:fillRect l="-5479" r="-2740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9C5325-C8CE-5504-D3AC-E30DD33EF244}"/>
                  </a:ext>
                </a:extLst>
              </p:cNvPr>
              <p:cNvSpPr txBox="1"/>
              <p:nvPr/>
            </p:nvSpPr>
            <p:spPr>
              <a:xfrm>
                <a:off x="2660490" y="2572044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9C5325-C8CE-5504-D3AC-E30DD33E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490" y="2572044"/>
                <a:ext cx="62703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99413E-6513-65FC-29E0-4F8B93FBA0C0}"/>
              </a:ext>
            </a:extLst>
          </p:cNvPr>
          <p:cNvSpPr txBox="1"/>
          <p:nvPr/>
        </p:nvSpPr>
        <p:spPr>
          <a:xfrm>
            <a:off x="882316" y="50051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73A713-55BE-9808-041B-02BC5C15ED13}"/>
              </a:ext>
            </a:extLst>
          </p:cNvPr>
          <p:cNvSpPr txBox="1"/>
          <p:nvPr/>
        </p:nvSpPr>
        <p:spPr>
          <a:xfrm>
            <a:off x="882316" y="5510950"/>
            <a:ext cx="6506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前頁で射影行列が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2×2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になる理由を考えよ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上記の場合、射影行列の行列数はいくつか</a:t>
            </a:r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30EF348D-3966-C9D2-916D-284DE2CA7BFA}"/>
              </a:ext>
            </a:extLst>
          </p:cNvPr>
          <p:cNvSpPr/>
          <p:nvPr/>
        </p:nvSpPr>
        <p:spPr>
          <a:xfrm rot="16200000">
            <a:off x="2301022" y="1138959"/>
            <a:ext cx="291548" cy="1776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BD3DC8-ECF8-1358-7FDB-D2042DBC379E}"/>
              </a:ext>
            </a:extLst>
          </p:cNvPr>
          <p:cNvSpPr txBox="1"/>
          <p:nvPr/>
        </p:nvSpPr>
        <p:spPr>
          <a:xfrm>
            <a:off x="1817446" y="21417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射影行列</a:t>
            </a:r>
          </a:p>
        </p:txBody>
      </p:sp>
    </p:spTree>
    <p:extLst>
      <p:ext uri="{BB962C8B-B14F-4D97-AF65-F5344CB8AC3E}">
        <p14:creationId xmlns:p14="http://schemas.microsoft.com/office/powerpoint/2010/main" val="18985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6AFDA6-A0F6-0FF8-CCB9-B756A9B037BE}"/>
              </a:ext>
            </a:extLst>
          </p:cNvPr>
          <p:cNvSpPr txBox="1"/>
          <p:nvPr/>
        </p:nvSpPr>
        <p:spPr>
          <a:xfrm>
            <a:off x="729916" y="521368"/>
            <a:ext cx="426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射影の一般式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FECE1B-8FBA-0D06-9F41-35E4909454D9}"/>
                  </a:ext>
                </a:extLst>
              </p:cNvPr>
              <p:cNvSpPr txBox="1"/>
              <p:nvPr/>
            </p:nvSpPr>
            <p:spPr>
              <a:xfrm>
                <a:off x="1103592" y="1845409"/>
                <a:ext cx="299332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𝒑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𝑻</m:t>
                          </m:r>
                        </m:sup>
                      </m:sSup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FECE1B-8FBA-0D06-9F41-35E49094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92" y="1845409"/>
                <a:ext cx="2993320" cy="440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557A24C-A2FD-EE7D-FD6D-1A77308AD3EA}"/>
                  </a:ext>
                </a:extLst>
              </p:cNvPr>
              <p:cNvSpPr txBox="1"/>
              <p:nvPr/>
            </p:nvSpPr>
            <p:spPr>
              <a:xfrm>
                <a:off x="1168992" y="3238473"/>
                <a:ext cx="3193054" cy="1796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  <m:t>1,1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kumimoji="1" lang="en-US" altLang="ja-JP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  <m:t>1,3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kumimoji="1" lang="ja-JP" altLang="en-US" sz="2400" i="1">
                                                    <a:latin typeface="Cambria Math" panose="02040503050406030204" pitchFamily="18" charset="0"/>
                                                    <a:ea typeface="メイリオ" panose="020B0604030504040204" pitchFamily="50" charset="-128"/>
                                                  </a:rPr>
                                                  <m:t>・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  <m:t>1,</m:t>
                                                    </m:r>
                                                    <m:r>
                                                      <a:rPr kumimoji="1" lang="en-US" altLang="ja-JP" sz="2400" i="1">
                                                        <a:latin typeface="Cambria Math" panose="02040503050406030204" pitchFamily="18" charset="0"/>
                                                        <a:ea typeface="メイリオ" panose="020B0604030504040204" pitchFamily="50" charset="-128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kumimoji="1" lang="ja-JP" altLang="en-US" sz="2400" b="1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kumimoji="1" lang="ja-JP" altLang="en-US" sz="2400" b="1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>
                                          <m:r>
                                            <a:rPr kumimoji="1" lang="ja-JP" altLang="en-US" sz="2400" b="1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>
                                          <m:r>
                                            <a:rPr kumimoji="1" lang="ja-JP" altLang="en-US" sz="2400" b="1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,3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ja-JP" altLang="en-US" sz="2400" i="1"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</a:rPr>
                                            <m:t>・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  <a:ea typeface="メイリオ" panose="020B0604030504040204" pitchFamily="50" charset="-128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557A24C-A2FD-EE7D-FD6D-1A77308A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92" y="3238473"/>
                <a:ext cx="3193054" cy="1796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2781036-3D94-3FA2-95C3-48747AAC44CD}"/>
                  </a:ext>
                </a:extLst>
              </p:cNvPr>
              <p:cNvSpPr txBox="1"/>
              <p:nvPr/>
            </p:nvSpPr>
            <p:spPr>
              <a:xfrm>
                <a:off x="2062963" y="2869141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2781036-3D94-3FA2-95C3-48747AAC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63" y="2869141"/>
                <a:ext cx="442365" cy="369332"/>
              </a:xfrm>
              <a:prstGeom prst="rect">
                <a:avLst/>
              </a:prstGeom>
              <a:blipFill>
                <a:blip r:embed="rId4"/>
                <a:stretch>
                  <a:fillRect l="-5479" r="-2740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BE38FE7-9694-E9A2-13B6-14B6E012CC70}"/>
                  </a:ext>
                </a:extLst>
              </p:cNvPr>
              <p:cNvSpPr txBox="1"/>
              <p:nvPr/>
            </p:nvSpPr>
            <p:spPr>
              <a:xfrm>
                <a:off x="3566828" y="2822975"/>
                <a:ext cx="638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BE38FE7-9694-E9A2-13B6-14B6E012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28" y="2822975"/>
                <a:ext cx="6382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3DAF43-1E7B-9B94-5969-CDE3B22C5B98}"/>
                  </a:ext>
                </a:extLst>
              </p:cNvPr>
              <p:cNvSpPr txBox="1"/>
              <p:nvPr/>
            </p:nvSpPr>
            <p:spPr>
              <a:xfrm>
                <a:off x="928757" y="1109997"/>
                <a:ext cx="10073655" cy="400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次元空間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から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次元部分空間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&lt;</m:t>
                    </m:r>
                    <m:r>
                      <m:rPr>
                        <m:nor/>
                      </m:rPr>
                      <a:rPr kumimoji="1" lang="en-US" altLang="ja-JP" sz="2000" b="0" i="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m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上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への射影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𝒑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3DAF43-1E7B-9B94-5969-CDE3B22C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7" y="1109997"/>
                <a:ext cx="10073655" cy="400431"/>
              </a:xfrm>
              <a:prstGeom prst="rect">
                <a:avLst/>
              </a:prstGeom>
              <a:blipFill>
                <a:blip r:embed="rId6"/>
                <a:stretch>
                  <a:fillRect l="-605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158F1-449F-4A5E-94D2-70A1981D9965}"/>
              </a:ext>
            </a:extLst>
          </p:cNvPr>
          <p:cNvSpPr txBox="1"/>
          <p:nvPr/>
        </p:nvSpPr>
        <p:spPr>
          <a:xfrm>
            <a:off x="2470182" y="28691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65187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73959</TotalTime>
  <Words>2252</Words>
  <Application>Microsoft Office PowerPoint</Application>
  <PresentationFormat>ワイド画面</PresentationFormat>
  <Paragraphs>410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メイリオ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838</cp:revision>
  <dcterms:created xsi:type="dcterms:W3CDTF">2017-07-18T05:09:25Z</dcterms:created>
  <dcterms:modified xsi:type="dcterms:W3CDTF">2024-10-06T14:15:50Z</dcterms:modified>
</cp:coreProperties>
</file>