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6" r:id="rId3"/>
    <p:sldId id="537" r:id="rId4"/>
    <p:sldId id="538" r:id="rId5"/>
    <p:sldId id="539" r:id="rId6"/>
    <p:sldId id="540" r:id="rId7"/>
    <p:sldId id="541" r:id="rId8"/>
    <p:sldId id="542" r:id="rId9"/>
    <p:sldId id="544" r:id="rId10"/>
    <p:sldId id="543" r:id="rId11"/>
    <p:sldId id="472" r:id="rId12"/>
    <p:sldId id="473" r:id="rId13"/>
    <p:sldId id="533" r:id="rId14"/>
    <p:sldId id="532" r:id="rId15"/>
    <p:sldId id="531" r:id="rId16"/>
    <p:sldId id="550" r:id="rId17"/>
    <p:sldId id="551" r:id="rId18"/>
    <p:sldId id="552" r:id="rId19"/>
    <p:sldId id="525" r:id="rId20"/>
    <p:sldId id="476" r:id="rId21"/>
    <p:sldId id="483" r:id="rId22"/>
    <p:sldId id="534" r:id="rId23"/>
    <p:sldId id="485" r:id="rId24"/>
    <p:sldId id="530" r:id="rId25"/>
    <p:sldId id="547" r:id="rId26"/>
    <p:sldId id="277" r:id="rId27"/>
    <p:sldId id="487" r:id="rId28"/>
    <p:sldId id="548" r:id="rId29"/>
    <p:sldId id="504" r:id="rId30"/>
    <p:sldId id="521" r:id="rId31"/>
    <p:sldId id="549" r:id="rId32"/>
    <p:sldId id="468" r:id="rId33"/>
    <p:sldId id="535" r:id="rId34"/>
    <p:sldId id="526" r:id="rId35"/>
    <p:sldId id="527" r:id="rId36"/>
    <p:sldId id="528" r:id="rId37"/>
    <p:sldId id="529" r:id="rId38"/>
    <p:sldId id="479" r:id="rId39"/>
    <p:sldId id="480" r:id="rId40"/>
    <p:sldId id="481" r:id="rId41"/>
    <p:sldId id="48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BFBFBF"/>
    <a:srgbClr val="000000"/>
    <a:srgbClr val="FFFFFF"/>
    <a:srgbClr val="4472C4"/>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6" d="100"/>
          <a:sy n="76" d="100"/>
        </p:scale>
        <p:origin x="946" y="1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6781D-7799-4F6D-82D7-ED1C2F7D9E2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E3E82B1-1E85-4030-A380-37F61531E289}">
      <dgm:prSet custT="1"/>
      <dgm:spPr/>
      <dgm:t>
        <a:bodyPr/>
        <a:lstStyle/>
        <a:p>
          <a:r>
            <a:rPr kumimoji="1" lang="en-US" altLang="ja-JP" sz="2000" dirty="0"/>
            <a:t>N</a:t>
          </a:r>
          <a:r>
            <a:rPr kumimoji="1" lang="ja-JP" altLang="en-US" sz="2000" dirty="0"/>
            <a:t>次元空間から</a:t>
          </a:r>
          <a:r>
            <a:rPr kumimoji="1" lang="ja-JP" sz="2000" dirty="0"/>
            <a:t>主成分ベクトルを見つけ出す（最大</a:t>
          </a:r>
          <a:r>
            <a:rPr kumimoji="1" lang="en-US" altLang="ja-JP" sz="2000" dirty="0"/>
            <a:t>N</a:t>
          </a:r>
          <a:r>
            <a:rPr kumimoji="1" lang="ja-JP" sz="2000" dirty="0"/>
            <a:t>引ける）</a:t>
          </a:r>
          <a:endParaRPr lang="ja-JP" sz="2000" dirty="0"/>
        </a:p>
      </dgm:t>
    </dgm:pt>
    <dgm:pt modelId="{42A5A1D3-D96E-47B3-A74F-E13AB8AD7174}" type="parTrans" cxnId="{9F13AF22-CEA1-43DA-B7D2-34361A044D22}">
      <dgm:prSet/>
      <dgm:spPr/>
      <dgm:t>
        <a:bodyPr/>
        <a:lstStyle/>
        <a:p>
          <a:endParaRPr kumimoji="1" lang="ja-JP" altLang="en-US" sz="2000"/>
        </a:p>
      </dgm:t>
    </dgm:pt>
    <dgm:pt modelId="{C00EC7CD-A2DE-41CA-9188-6EDF5A5E7A27}" type="sibTrans" cxnId="{9F13AF22-CEA1-43DA-B7D2-34361A044D22}">
      <dgm:prSet custT="1"/>
      <dgm:spPr/>
      <dgm:t>
        <a:bodyPr/>
        <a:lstStyle/>
        <a:p>
          <a:endParaRPr kumimoji="1" lang="ja-JP" altLang="en-US" sz="2000"/>
        </a:p>
      </dgm:t>
    </dgm:pt>
    <dgm:pt modelId="{4D65AB13-A070-4527-9FA7-17C3FACB86BB}">
      <dgm:prSet custT="1"/>
      <dgm:spPr/>
      <dgm:t>
        <a:bodyPr/>
        <a:lstStyle/>
        <a:p>
          <a:r>
            <a:rPr kumimoji="1" lang="ja-JP" sz="2000" dirty="0"/>
            <a:t>第</a:t>
          </a:r>
          <a:r>
            <a:rPr kumimoji="1" lang="en-US" sz="2000" dirty="0"/>
            <a:t>1,</a:t>
          </a:r>
          <a:r>
            <a:rPr kumimoji="1" lang="ja-JP" sz="2000" dirty="0"/>
            <a:t>第</a:t>
          </a:r>
          <a:r>
            <a:rPr kumimoji="1" lang="en-US" sz="2000" dirty="0"/>
            <a:t>2</a:t>
          </a:r>
          <a:r>
            <a:rPr kumimoji="1" lang="ja-JP" sz="2000" dirty="0"/>
            <a:t>主成分ベクトルをそれぞれ</a:t>
          </a:r>
          <a:r>
            <a:rPr kumimoji="1" lang="en-US" sz="2000" dirty="0" err="1"/>
            <a:t>x,y</a:t>
          </a:r>
          <a:r>
            <a:rPr kumimoji="1" lang="ja-JP" sz="2000" dirty="0"/>
            <a:t>軸に回転（主成分平面）</a:t>
          </a:r>
          <a:endParaRPr lang="ja-JP" sz="2000" dirty="0"/>
        </a:p>
      </dgm:t>
    </dgm:pt>
    <dgm:pt modelId="{B3F5AF97-FB01-4F13-A365-C5574FD0A6BD}" type="parTrans" cxnId="{4386DEDD-C6F4-4380-A3FC-AC3080351112}">
      <dgm:prSet/>
      <dgm:spPr/>
      <dgm:t>
        <a:bodyPr/>
        <a:lstStyle/>
        <a:p>
          <a:endParaRPr kumimoji="1" lang="ja-JP" altLang="en-US" sz="2000"/>
        </a:p>
      </dgm:t>
    </dgm:pt>
    <dgm:pt modelId="{B9743E8B-26EF-4B6E-9866-92E51CC4B224}" type="sibTrans" cxnId="{4386DEDD-C6F4-4380-A3FC-AC3080351112}">
      <dgm:prSet custT="1"/>
      <dgm:spPr/>
      <dgm:t>
        <a:bodyPr/>
        <a:lstStyle/>
        <a:p>
          <a:endParaRPr kumimoji="1" lang="ja-JP" altLang="en-US" sz="2000"/>
        </a:p>
      </dgm:t>
    </dgm:pt>
    <dgm:pt modelId="{D3465328-29F3-4E2D-8CCC-BD71BA3DC37F}">
      <dgm:prSet custT="1"/>
      <dgm:spPr/>
      <dgm:t>
        <a:bodyPr/>
        <a:lstStyle/>
        <a:p>
          <a:r>
            <a:rPr lang="ja-JP" altLang="en-US" sz="2000" dirty="0"/>
            <a:t>データを主成分平面上に射影（主成分得点・寄与率を計算）</a:t>
          </a:r>
          <a:endParaRPr lang="ja-JP" sz="2000" dirty="0"/>
        </a:p>
      </dgm:t>
    </dgm:pt>
    <dgm:pt modelId="{4AA8A36B-A146-4B90-B4FD-3E510DC1B859}" type="parTrans" cxnId="{F1D43DB1-0225-4292-A12F-EB205FE2D3EB}">
      <dgm:prSet/>
      <dgm:spPr/>
      <dgm:t>
        <a:bodyPr/>
        <a:lstStyle/>
        <a:p>
          <a:endParaRPr kumimoji="1" lang="ja-JP" altLang="en-US" sz="2000"/>
        </a:p>
      </dgm:t>
    </dgm:pt>
    <dgm:pt modelId="{BA7DF56F-9129-4835-87EA-41AC5D1C9822}" type="sibTrans" cxnId="{F1D43DB1-0225-4292-A12F-EB205FE2D3EB}">
      <dgm:prSet custT="1"/>
      <dgm:spPr/>
      <dgm:t>
        <a:bodyPr/>
        <a:lstStyle/>
        <a:p>
          <a:endParaRPr kumimoji="1" lang="ja-JP" altLang="en-US" sz="2000"/>
        </a:p>
      </dgm:t>
    </dgm:pt>
    <dgm:pt modelId="{82BD8591-3CC8-40A9-9F62-B26F415081B8}">
      <dgm:prSet custT="1"/>
      <dgm:spPr/>
      <dgm:t>
        <a:bodyPr/>
        <a:lstStyle/>
        <a:p>
          <a:r>
            <a:rPr kumimoji="1" lang="ja-JP" altLang="en-US" sz="2000" dirty="0"/>
            <a:t>元のベクトル空間軸を主成分平面上に射影</a:t>
          </a:r>
          <a:endParaRPr lang="ja-JP" altLang="en-US" sz="2000" dirty="0"/>
        </a:p>
      </dgm:t>
    </dgm:pt>
    <dgm:pt modelId="{CCECE0A5-999C-4285-B417-B5F285F0B571}" type="parTrans" cxnId="{45D1718F-C658-4AFB-8CC4-25935F6D4D61}">
      <dgm:prSet/>
      <dgm:spPr/>
      <dgm:t>
        <a:bodyPr/>
        <a:lstStyle/>
        <a:p>
          <a:endParaRPr kumimoji="1" lang="ja-JP" altLang="en-US" sz="2000"/>
        </a:p>
      </dgm:t>
    </dgm:pt>
    <dgm:pt modelId="{19B419D8-6A28-4904-9CDB-A4032060F866}" type="sibTrans" cxnId="{45D1718F-C658-4AFB-8CC4-25935F6D4D61}">
      <dgm:prSet/>
      <dgm:spPr/>
      <dgm:t>
        <a:bodyPr/>
        <a:lstStyle/>
        <a:p>
          <a:endParaRPr kumimoji="1" lang="ja-JP" altLang="en-US" sz="2000"/>
        </a:p>
      </dgm:t>
    </dgm:pt>
    <dgm:pt modelId="{3657D043-7333-49F2-8D34-E73D9B805DA5}" type="pres">
      <dgm:prSet presAssocID="{DE56781D-7799-4F6D-82D7-ED1C2F7D9E2E}" presName="linearFlow" presStyleCnt="0">
        <dgm:presLayoutVars>
          <dgm:resizeHandles val="exact"/>
        </dgm:presLayoutVars>
      </dgm:prSet>
      <dgm:spPr/>
    </dgm:pt>
    <dgm:pt modelId="{FB81BBFE-9D93-4652-BA94-6FA1CA4B5218}" type="pres">
      <dgm:prSet presAssocID="{DE3E82B1-1E85-4030-A380-37F61531E289}" presName="node" presStyleLbl="node1" presStyleIdx="0" presStyleCnt="4" custScaleX="117533">
        <dgm:presLayoutVars>
          <dgm:bulletEnabled val="1"/>
        </dgm:presLayoutVars>
      </dgm:prSet>
      <dgm:spPr/>
    </dgm:pt>
    <dgm:pt modelId="{B8955C07-91E8-44AD-B48D-4679AE1C7D61}" type="pres">
      <dgm:prSet presAssocID="{C00EC7CD-A2DE-41CA-9188-6EDF5A5E7A27}" presName="sibTrans" presStyleLbl="sibTrans2D1" presStyleIdx="0" presStyleCnt="3"/>
      <dgm:spPr/>
    </dgm:pt>
    <dgm:pt modelId="{274A2D5F-B747-4009-8742-A64C36FBBF25}" type="pres">
      <dgm:prSet presAssocID="{C00EC7CD-A2DE-41CA-9188-6EDF5A5E7A27}" presName="connectorText" presStyleLbl="sibTrans2D1" presStyleIdx="0" presStyleCnt="3"/>
      <dgm:spPr/>
    </dgm:pt>
    <dgm:pt modelId="{DCA5737B-F7B6-4816-A6CB-8FE600B2F4C7}" type="pres">
      <dgm:prSet presAssocID="{4D65AB13-A070-4527-9FA7-17C3FACB86BB}" presName="node" presStyleLbl="node1" presStyleIdx="1" presStyleCnt="4" custScaleX="122492">
        <dgm:presLayoutVars>
          <dgm:bulletEnabled val="1"/>
        </dgm:presLayoutVars>
      </dgm:prSet>
      <dgm:spPr/>
    </dgm:pt>
    <dgm:pt modelId="{D1CAC45C-45B0-4D70-AED2-9016F310E873}" type="pres">
      <dgm:prSet presAssocID="{B9743E8B-26EF-4B6E-9866-92E51CC4B224}" presName="sibTrans" presStyleLbl="sibTrans2D1" presStyleIdx="1" presStyleCnt="3"/>
      <dgm:spPr/>
    </dgm:pt>
    <dgm:pt modelId="{56B7E128-36D8-4328-A7EC-36B8B8251D0F}" type="pres">
      <dgm:prSet presAssocID="{B9743E8B-26EF-4B6E-9866-92E51CC4B224}" presName="connectorText" presStyleLbl="sibTrans2D1" presStyleIdx="1" presStyleCnt="3"/>
      <dgm:spPr/>
    </dgm:pt>
    <dgm:pt modelId="{D493AAF7-B3A2-4910-A3AC-D4C7F4A95611}" type="pres">
      <dgm:prSet presAssocID="{D3465328-29F3-4E2D-8CCC-BD71BA3DC37F}" presName="node" presStyleLbl="node1" presStyleIdx="2" presStyleCnt="4" custScaleX="121288">
        <dgm:presLayoutVars>
          <dgm:bulletEnabled val="1"/>
        </dgm:presLayoutVars>
      </dgm:prSet>
      <dgm:spPr/>
    </dgm:pt>
    <dgm:pt modelId="{86851A2F-EB82-47F5-B46C-C507776E2F91}" type="pres">
      <dgm:prSet presAssocID="{BA7DF56F-9129-4835-87EA-41AC5D1C9822}" presName="sibTrans" presStyleLbl="sibTrans2D1" presStyleIdx="2" presStyleCnt="3"/>
      <dgm:spPr/>
    </dgm:pt>
    <dgm:pt modelId="{8F2D18FC-3A39-4141-AA39-B598201D1FAF}" type="pres">
      <dgm:prSet presAssocID="{BA7DF56F-9129-4835-87EA-41AC5D1C9822}" presName="connectorText" presStyleLbl="sibTrans2D1" presStyleIdx="2" presStyleCnt="3"/>
      <dgm:spPr/>
    </dgm:pt>
    <dgm:pt modelId="{BF1C300F-0E89-4B26-BF7B-75D7140208E0}" type="pres">
      <dgm:prSet presAssocID="{82BD8591-3CC8-40A9-9F62-B26F415081B8}" presName="node" presStyleLbl="node1" presStyleIdx="3" presStyleCnt="4">
        <dgm:presLayoutVars>
          <dgm:bulletEnabled val="1"/>
        </dgm:presLayoutVars>
      </dgm:prSet>
      <dgm:spPr/>
    </dgm:pt>
  </dgm:ptLst>
  <dgm:cxnLst>
    <dgm:cxn modelId="{7639DF00-35B3-4539-9AEE-B8985D139D18}" type="presOf" srcId="{B9743E8B-26EF-4B6E-9866-92E51CC4B224}" destId="{D1CAC45C-45B0-4D70-AED2-9016F310E873}" srcOrd="0" destOrd="0" presId="urn:microsoft.com/office/officeart/2005/8/layout/process2"/>
    <dgm:cxn modelId="{9F13AF22-CEA1-43DA-B7D2-34361A044D22}" srcId="{DE56781D-7799-4F6D-82D7-ED1C2F7D9E2E}" destId="{DE3E82B1-1E85-4030-A380-37F61531E289}" srcOrd="0" destOrd="0" parTransId="{42A5A1D3-D96E-47B3-A74F-E13AB8AD7174}" sibTransId="{C00EC7CD-A2DE-41CA-9188-6EDF5A5E7A27}"/>
    <dgm:cxn modelId="{8E032860-5B59-49B0-A07C-AA5710C04DF8}" type="presOf" srcId="{DE56781D-7799-4F6D-82D7-ED1C2F7D9E2E}" destId="{3657D043-7333-49F2-8D34-E73D9B805DA5}" srcOrd="0" destOrd="0" presId="urn:microsoft.com/office/officeart/2005/8/layout/process2"/>
    <dgm:cxn modelId="{91CB8E61-60C2-4EB3-BED5-7C3339C1DEF6}" type="presOf" srcId="{82BD8591-3CC8-40A9-9F62-B26F415081B8}" destId="{BF1C300F-0E89-4B26-BF7B-75D7140208E0}" srcOrd="0" destOrd="0" presId="urn:microsoft.com/office/officeart/2005/8/layout/process2"/>
    <dgm:cxn modelId="{0CA10B6F-77B3-4A7F-B63F-F1FB5A50DB4D}" type="presOf" srcId="{DE3E82B1-1E85-4030-A380-37F61531E289}" destId="{FB81BBFE-9D93-4652-BA94-6FA1CA4B5218}" srcOrd="0" destOrd="0" presId="urn:microsoft.com/office/officeart/2005/8/layout/process2"/>
    <dgm:cxn modelId="{86C58E7A-2062-4582-909F-3881D1225E57}" type="presOf" srcId="{C00EC7CD-A2DE-41CA-9188-6EDF5A5E7A27}" destId="{274A2D5F-B747-4009-8742-A64C36FBBF25}" srcOrd="1" destOrd="0" presId="urn:microsoft.com/office/officeart/2005/8/layout/process2"/>
    <dgm:cxn modelId="{78E29384-D447-4747-B4AE-32141FA3E99D}" type="presOf" srcId="{C00EC7CD-A2DE-41CA-9188-6EDF5A5E7A27}" destId="{B8955C07-91E8-44AD-B48D-4679AE1C7D61}" srcOrd="0" destOrd="0" presId="urn:microsoft.com/office/officeart/2005/8/layout/process2"/>
    <dgm:cxn modelId="{01020A87-C476-4F16-886F-33CE26FCF40D}" type="presOf" srcId="{4D65AB13-A070-4527-9FA7-17C3FACB86BB}" destId="{DCA5737B-F7B6-4816-A6CB-8FE600B2F4C7}" srcOrd="0" destOrd="0" presId="urn:microsoft.com/office/officeart/2005/8/layout/process2"/>
    <dgm:cxn modelId="{45D1718F-C658-4AFB-8CC4-25935F6D4D61}" srcId="{DE56781D-7799-4F6D-82D7-ED1C2F7D9E2E}" destId="{82BD8591-3CC8-40A9-9F62-B26F415081B8}" srcOrd="3" destOrd="0" parTransId="{CCECE0A5-999C-4285-B417-B5F285F0B571}" sibTransId="{19B419D8-6A28-4904-9CDB-A4032060F866}"/>
    <dgm:cxn modelId="{B243A495-EBDC-4CC6-9255-507659C0951E}" type="presOf" srcId="{D3465328-29F3-4E2D-8CCC-BD71BA3DC37F}" destId="{D493AAF7-B3A2-4910-A3AC-D4C7F4A95611}" srcOrd="0" destOrd="0" presId="urn:microsoft.com/office/officeart/2005/8/layout/process2"/>
    <dgm:cxn modelId="{F1D43DB1-0225-4292-A12F-EB205FE2D3EB}" srcId="{DE56781D-7799-4F6D-82D7-ED1C2F7D9E2E}" destId="{D3465328-29F3-4E2D-8CCC-BD71BA3DC37F}" srcOrd="2" destOrd="0" parTransId="{4AA8A36B-A146-4B90-B4FD-3E510DC1B859}" sibTransId="{BA7DF56F-9129-4835-87EA-41AC5D1C9822}"/>
    <dgm:cxn modelId="{D2E23AD8-710D-4812-B1AC-9C2F618548A6}" type="presOf" srcId="{BA7DF56F-9129-4835-87EA-41AC5D1C9822}" destId="{86851A2F-EB82-47F5-B46C-C507776E2F91}" srcOrd="0" destOrd="0" presId="urn:microsoft.com/office/officeart/2005/8/layout/process2"/>
    <dgm:cxn modelId="{4386DEDD-C6F4-4380-A3FC-AC3080351112}" srcId="{DE56781D-7799-4F6D-82D7-ED1C2F7D9E2E}" destId="{4D65AB13-A070-4527-9FA7-17C3FACB86BB}" srcOrd="1" destOrd="0" parTransId="{B3F5AF97-FB01-4F13-A365-C5574FD0A6BD}" sibTransId="{B9743E8B-26EF-4B6E-9866-92E51CC4B224}"/>
    <dgm:cxn modelId="{D6999FED-65B0-4859-8451-4756634A449B}" type="presOf" srcId="{B9743E8B-26EF-4B6E-9866-92E51CC4B224}" destId="{56B7E128-36D8-4328-A7EC-36B8B8251D0F}" srcOrd="1" destOrd="0" presId="urn:microsoft.com/office/officeart/2005/8/layout/process2"/>
    <dgm:cxn modelId="{8920F6F9-234B-434F-9EE8-EA696DAC6063}" type="presOf" srcId="{BA7DF56F-9129-4835-87EA-41AC5D1C9822}" destId="{8F2D18FC-3A39-4141-AA39-B598201D1FAF}" srcOrd="1" destOrd="0" presId="urn:microsoft.com/office/officeart/2005/8/layout/process2"/>
    <dgm:cxn modelId="{96EA0844-A063-428A-880D-8271F1350472}" type="presParOf" srcId="{3657D043-7333-49F2-8D34-E73D9B805DA5}" destId="{FB81BBFE-9D93-4652-BA94-6FA1CA4B5218}" srcOrd="0" destOrd="0" presId="urn:microsoft.com/office/officeart/2005/8/layout/process2"/>
    <dgm:cxn modelId="{6B8B5C66-9435-4C84-B9A9-3D54B5940380}" type="presParOf" srcId="{3657D043-7333-49F2-8D34-E73D9B805DA5}" destId="{B8955C07-91E8-44AD-B48D-4679AE1C7D61}" srcOrd="1" destOrd="0" presId="urn:microsoft.com/office/officeart/2005/8/layout/process2"/>
    <dgm:cxn modelId="{AEB6D5F7-933A-451F-9120-D1C275240C1C}" type="presParOf" srcId="{B8955C07-91E8-44AD-B48D-4679AE1C7D61}" destId="{274A2D5F-B747-4009-8742-A64C36FBBF25}" srcOrd="0" destOrd="0" presId="urn:microsoft.com/office/officeart/2005/8/layout/process2"/>
    <dgm:cxn modelId="{83F4A594-5661-475C-AAAE-E74C8DE4F3AD}" type="presParOf" srcId="{3657D043-7333-49F2-8D34-E73D9B805DA5}" destId="{DCA5737B-F7B6-4816-A6CB-8FE600B2F4C7}" srcOrd="2" destOrd="0" presId="urn:microsoft.com/office/officeart/2005/8/layout/process2"/>
    <dgm:cxn modelId="{79686A30-08A7-4260-882D-BE3AC4A40360}" type="presParOf" srcId="{3657D043-7333-49F2-8D34-E73D9B805DA5}" destId="{D1CAC45C-45B0-4D70-AED2-9016F310E873}" srcOrd="3" destOrd="0" presId="urn:microsoft.com/office/officeart/2005/8/layout/process2"/>
    <dgm:cxn modelId="{FA343329-4AE6-48AA-A2D0-4FD66DD9A0AC}" type="presParOf" srcId="{D1CAC45C-45B0-4D70-AED2-9016F310E873}" destId="{56B7E128-36D8-4328-A7EC-36B8B8251D0F}" srcOrd="0" destOrd="0" presId="urn:microsoft.com/office/officeart/2005/8/layout/process2"/>
    <dgm:cxn modelId="{549FD7E2-562C-45B4-B3C3-23F021C92580}" type="presParOf" srcId="{3657D043-7333-49F2-8D34-E73D9B805DA5}" destId="{D493AAF7-B3A2-4910-A3AC-D4C7F4A95611}" srcOrd="4" destOrd="0" presId="urn:microsoft.com/office/officeart/2005/8/layout/process2"/>
    <dgm:cxn modelId="{B3A7F398-BFB5-4233-AA28-6DAEB23345B6}" type="presParOf" srcId="{3657D043-7333-49F2-8D34-E73D9B805DA5}" destId="{86851A2F-EB82-47F5-B46C-C507776E2F91}" srcOrd="5" destOrd="0" presId="urn:microsoft.com/office/officeart/2005/8/layout/process2"/>
    <dgm:cxn modelId="{D1E8105D-0312-4E9C-90B4-9CA8C4FDD98D}" type="presParOf" srcId="{86851A2F-EB82-47F5-B46C-C507776E2F91}" destId="{8F2D18FC-3A39-4141-AA39-B598201D1FAF}" srcOrd="0" destOrd="0" presId="urn:microsoft.com/office/officeart/2005/8/layout/process2"/>
    <dgm:cxn modelId="{0DA90230-4291-4746-88A8-D37DA53FCF20}" type="presParOf" srcId="{3657D043-7333-49F2-8D34-E73D9B805DA5}" destId="{BF1C300F-0E89-4B26-BF7B-75D7140208E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BFE-9D93-4652-BA94-6FA1CA4B5218}">
      <dsp:nvSpPr>
        <dsp:cNvPr id="0" name=""/>
        <dsp:cNvSpPr/>
      </dsp:nvSpPr>
      <dsp:spPr>
        <a:xfrm>
          <a:off x="1583627" y="5159"/>
          <a:ext cx="4509895"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N</a:t>
          </a:r>
          <a:r>
            <a:rPr kumimoji="1" lang="ja-JP" altLang="en-US" sz="2000" kern="1200" dirty="0"/>
            <a:t>次元空間から</a:t>
          </a:r>
          <a:r>
            <a:rPr kumimoji="1" lang="ja-JP" sz="2000" kern="1200" dirty="0"/>
            <a:t>主成分ベクトルを見つけ出す（最大</a:t>
          </a:r>
          <a:r>
            <a:rPr kumimoji="1" lang="en-US" altLang="ja-JP" sz="2000" kern="1200" dirty="0"/>
            <a:t>N</a:t>
          </a:r>
          <a:r>
            <a:rPr kumimoji="1" lang="ja-JP" sz="2000" kern="1200" dirty="0"/>
            <a:t>引ける）</a:t>
          </a:r>
          <a:endParaRPr lang="ja-JP" sz="2000" kern="1200" dirty="0"/>
        </a:p>
      </dsp:txBody>
      <dsp:txXfrm>
        <a:off x="1611723" y="33255"/>
        <a:ext cx="4453703" cy="903090"/>
      </dsp:txXfrm>
    </dsp:sp>
    <dsp:sp modelId="{B8955C07-91E8-44AD-B48D-4679AE1C7D61}">
      <dsp:nvSpPr>
        <dsp:cNvPr id="0" name=""/>
        <dsp:cNvSpPr/>
      </dsp:nvSpPr>
      <dsp:spPr>
        <a:xfrm rot="5400000">
          <a:off x="3658709" y="988424"/>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1024397"/>
        <a:ext cx="259007" cy="251812"/>
      </dsp:txXfrm>
    </dsp:sp>
    <dsp:sp modelId="{DCA5737B-F7B6-4816-A6CB-8FE600B2F4C7}">
      <dsp:nvSpPr>
        <dsp:cNvPr id="0" name=""/>
        <dsp:cNvSpPr/>
      </dsp:nvSpPr>
      <dsp:spPr>
        <a:xfrm>
          <a:off x="1488485" y="1444084"/>
          <a:ext cx="4700178"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第</a:t>
          </a:r>
          <a:r>
            <a:rPr kumimoji="1" lang="en-US" sz="2000" kern="1200" dirty="0"/>
            <a:t>1,</a:t>
          </a:r>
          <a:r>
            <a:rPr kumimoji="1" lang="ja-JP" sz="2000" kern="1200" dirty="0"/>
            <a:t>第</a:t>
          </a:r>
          <a:r>
            <a:rPr kumimoji="1" lang="en-US" sz="2000" kern="1200" dirty="0"/>
            <a:t>2</a:t>
          </a:r>
          <a:r>
            <a:rPr kumimoji="1" lang="ja-JP" sz="2000" kern="1200" dirty="0"/>
            <a:t>主成分ベクトルをそれぞれ</a:t>
          </a:r>
          <a:r>
            <a:rPr kumimoji="1" lang="en-US" sz="2000" kern="1200" dirty="0" err="1"/>
            <a:t>x,y</a:t>
          </a:r>
          <a:r>
            <a:rPr kumimoji="1" lang="ja-JP" sz="2000" kern="1200" dirty="0"/>
            <a:t>軸に回転（主成分平面）</a:t>
          </a:r>
          <a:endParaRPr lang="ja-JP" sz="2000" kern="1200" dirty="0"/>
        </a:p>
      </dsp:txBody>
      <dsp:txXfrm>
        <a:off x="1516581" y="1472180"/>
        <a:ext cx="4643986" cy="903090"/>
      </dsp:txXfrm>
    </dsp:sp>
    <dsp:sp modelId="{D1CAC45C-45B0-4D70-AED2-9016F310E873}">
      <dsp:nvSpPr>
        <dsp:cNvPr id="0" name=""/>
        <dsp:cNvSpPr/>
      </dsp:nvSpPr>
      <dsp:spPr>
        <a:xfrm rot="5400000">
          <a:off x="3658709" y="2427348"/>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2463321"/>
        <a:ext cx="259007" cy="251812"/>
      </dsp:txXfrm>
    </dsp:sp>
    <dsp:sp modelId="{D493AAF7-B3A2-4910-A3AC-D4C7F4A95611}">
      <dsp:nvSpPr>
        <dsp:cNvPr id="0" name=""/>
        <dsp:cNvSpPr/>
      </dsp:nvSpPr>
      <dsp:spPr>
        <a:xfrm>
          <a:off x="1511585" y="2883008"/>
          <a:ext cx="4653979"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データを主成分平面上に射影（主成分得点・寄与率を計算）</a:t>
          </a:r>
          <a:endParaRPr lang="ja-JP" sz="2000" kern="1200" dirty="0"/>
        </a:p>
      </dsp:txBody>
      <dsp:txXfrm>
        <a:off x="1539681" y="2911104"/>
        <a:ext cx="4597787" cy="903090"/>
      </dsp:txXfrm>
    </dsp:sp>
    <dsp:sp modelId="{86851A2F-EB82-47F5-B46C-C507776E2F91}">
      <dsp:nvSpPr>
        <dsp:cNvPr id="0" name=""/>
        <dsp:cNvSpPr/>
      </dsp:nvSpPr>
      <dsp:spPr>
        <a:xfrm rot="5400000">
          <a:off x="3658709" y="3866272"/>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3902245"/>
        <a:ext cx="259007" cy="251812"/>
      </dsp:txXfrm>
    </dsp:sp>
    <dsp:sp modelId="{BF1C300F-0E89-4B26-BF7B-75D7140208E0}">
      <dsp:nvSpPr>
        <dsp:cNvPr id="0" name=""/>
        <dsp:cNvSpPr/>
      </dsp:nvSpPr>
      <dsp:spPr>
        <a:xfrm>
          <a:off x="1920009" y="4321932"/>
          <a:ext cx="3837130"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元のベクトル空間軸を主成分平面上に射影</a:t>
          </a:r>
          <a:endParaRPr lang="ja-JP" altLang="en-US" sz="2000" kern="1200" dirty="0"/>
        </a:p>
      </dsp:txBody>
      <dsp:txXfrm>
        <a:off x="1948105" y="4350028"/>
        <a:ext cx="3780938" cy="903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qiita.com/kenmatsu4/items/a144047c1b49aa8c7eb0" TargetMode="Externa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hyperlink" Target="https://puchohan.com/column/math-column/orthogonal-projection-vector" TargetMode="Externa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hyperlink" Target="https://taimuoreganoblog.com/home/math/inner-product/"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6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50.png"/><Relationship Id="rId7" Type="http://schemas.openxmlformats.org/officeDocument/2006/relationships/image" Target="../media/image20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34.xml.rels><?xml version="1.0" encoding="UTF-8" standalone="yes"?>
<Relationships xmlns="http://schemas.openxmlformats.org/package/2006/relationships"><Relationship Id="rId2" Type="http://schemas.openxmlformats.org/officeDocument/2006/relationships/hyperlink" Target="https://aidemy.net/magazine/672/"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1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3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11.png"/><Relationship Id="rId9" Type="http://schemas.openxmlformats.org/officeDocument/2006/relationships/image" Target="../media/image72.png"/></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13" Type="http://schemas.openxmlformats.org/officeDocument/2006/relationships/image" Target="../media/image95.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4.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93.png"/><Relationship Id="rId5" Type="http://schemas.openxmlformats.org/officeDocument/2006/relationships/image" Target="../media/image88.png"/><Relationship Id="rId10" Type="http://schemas.openxmlformats.org/officeDocument/2006/relationships/image" Target="../media/image92.png"/><Relationship Id="rId4" Type="http://schemas.openxmlformats.org/officeDocument/2006/relationships/image" Target="../media/image87.png"/><Relationship Id="rId9" Type="http://schemas.openxmlformats.org/officeDocument/2006/relationships/image" Target="../media/image9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1.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16283A2-91B2-313E-B383-5BA67C1E6575}"/>
              </a:ext>
            </a:extLst>
          </p:cNvPr>
          <p:cNvSpPr txBox="1"/>
          <p:nvPr/>
        </p:nvSpPr>
        <p:spPr>
          <a:xfrm>
            <a:off x="287694" y="18433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判別の要因分析</a:t>
            </a:r>
            <a:r>
              <a:rPr kumimoji="1" lang="en-US" altLang="ja-JP" sz="2400" dirty="0">
                <a:latin typeface="メイリオ" panose="020B0604030504040204" pitchFamily="50" charset="-128"/>
                <a:ea typeface="メイリオ" panose="020B0604030504040204" pitchFamily="50" charset="-128"/>
              </a:rPr>
              <a:t>Ⅰ</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AA156-CCAC-C322-6992-7BE07781F6FC}"/>
              </a:ext>
            </a:extLst>
          </p:cNvPr>
          <p:cNvSpPr txBox="1"/>
          <p:nvPr/>
        </p:nvSpPr>
        <p:spPr>
          <a:xfrm>
            <a:off x="655595" y="229547"/>
            <a:ext cx="848822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次元空間上では</a:t>
            </a:r>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本の直交ベクトルが引ける</a:t>
            </a:r>
          </a:p>
        </p:txBody>
      </p:sp>
      <p:cxnSp>
        <p:nvCxnSpPr>
          <p:cNvPr id="4" name="直線コネクタ 3">
            <a:extLst>
              <a:ext uri="{FF2B5EF4-FFF2-40B4-BE49-F238E27FC236}">
                <a16:creationId xmlns:a16="http://schemas.microsoft.com/office/drawing/2014/main" id="{FEF0C39F-B27A-176D-E021-09E1B7FA351D}"/>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F775047-E336-6B44-2643-72F2CA912414}"/>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1612E8E-8C92-A4BE-1047-7A3FAC8B48D9}"/>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4EDA36-5729-9529-C015-A08B1EDEFC7F}"/>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9DBF36E-5BB9-D913-2C04-3A1BAD9692A8}"/>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B9BD40EE-5010-46E2-AF2D-705C5233BF2F}"/>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F7ADFDF8-85E0-1CFA-456E-2CEB1545576C}"/>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3519343-1B63-9E57-B624-2D3C0FC1D487}"/>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090CF5A-46AA-1724-4AE5-52C75CA4E1E5}"/>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E0A73CEC-E6F0-9F61-EFAD-FC033081924B}"/>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7A6509B-EEB9-13A5-6AA5-27CC5295589E}"/>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88791F5B-ED00-BFA6-744E-1320243CAD0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2220BAD-87ED-3793-7570-AD29445EAF52}"/>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721F35C-DB35-26CB-58F3-0732737E598F}"/>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09C260D-F85D-20FD-E83F-23E6326B0EE8}"/>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594219C-9E1B-B408-ABC3-2771FE58C826}"/>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CE65BBBD-315B-B317-9E57-E5C34C7FC966}"/>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D580304-9059-51D0-7580-D20A23673E5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04F11C53-B739-78CD-93EE-06BEF5BE3BA1}"/>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A5DA18F-C00E-B49C-8DDD-76A66FE31B82}"/>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A5A1C76-73AD-7075-F616-8272C294FC3F}"/>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2AE51AF9-A854-459A-7A18-ECC126457272}"/>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0752BBAB-BC33-B0DD-2625-66765BDF7494}"/>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1544119-F4F1-6172-3029-913651616FC8}"/>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EABFDF8-D327-8A74-E868-D4FF6E793F31}"/>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A213B1E5-8A23-3F12-204C-4BFA30B4486A}"/>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5E4155-EA14-6490-FFFE-AFB701B4DA98}"/>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C74266F8-8588-8682-ADAE-8257C3496EFF}"/>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3232624-BE32-68A5-9257-97C9601580F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5D8004-2AA9-644E-815E-D2F64EB53C6B}"/>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CA5C529-1D6D-332F-ABAA-91C2A1A33DC5}"/>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D170F3B8-7B99-92BA-B152-2D544E03D7A6}"/>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5555511-53AF-22E4-9C12-FE8161F8FD89}"/>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4D5C925B-B109-34FD-E62B-F1294FF2E3F7}"/>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正方形/長方形 37">
            <a:extLst>
              <a:ext uri="{FF2B5EF4-FFF2-40B4-BE49-F238E27FC236}">
                <a16:creationId xmlns:a16="http://schemas.microsoft.com/office/drawing/2014/main" id="{E2E7DCFC-949B-240C-9792-E946C725F5C6}"/>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9B4B6EA-947F-3EDD-B40A-B52E94FCE3BB}"/>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C739918-D336-31B2-6740-836233D66073}"/>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E4DA7FEC-0948-833C-F566-31C3CFC7C527}"/>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1C2BE7A-7774-7222-97B3-1C518CF56E4B}"/>
              </a:ext>
            </a:extLst>
          </p:cNvPr>
          <p:cNvSpPr txBox="1"/>
          <p:nvPr/>
        </p:nvSpPr>
        <p:spPr>
          <a:xfrm>
            <a:off x="4818608" y="2867765"/>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43" name="直線矢印コネクタ 42">
            <a:extLst>
              <a:ext uri="{FF2B5EF4-FFF2-40B4-BE49-F238E27FC236}">
                <a16:creationId xmlns:a16="http://schemas.microsoft.com/office/drawing/2014/main" id="{E968E17B-91C1-33D0-E04F-D86C568282BD}"/>
              </a:ext>
            </a:extLst>
          </p:cNvPr>
          <p:cNvCxnSpPr>
            <a:cxnSpLocks/>
          </p:cNvCxnSpPr>
          <p:nvPr/>
        </p:nvCxnSpPr>
        <p:spPr>
          <a:xfrm>
            <a:off x="4554705" y="3070937"/>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16A6BF1-3A68-D758-5E46-285F92168FC0}"/>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C689699B-E5BA-6B47-61FB-93B54283D7BA}"/>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46" name="直線矢印コネクタ 45">
            <a:extLst>
              <a:ext uri="{FF2B5EF4-FFF2-40B4-BE49-F238E27FC236}">
                <a16:creationId xmlns:a16="http://schemas.microsoft.com/office/drawing/2014/main" id="{BE6F0CB2-722C-4CD2-CFE8-DA73DA91FED9}"/>
              </a:ext>
            </a:extLst>
          </p:cNvPr>
          <p:cNvCxnSpPr>
            <a:cxnSpLocks/>
          </p:cNvCxnSpPr>
          <p:nvPr/>
        </p:nvCxnSpPr>
        <p:spPr>
          <a:xfrm flipH="1">
            <a:off x="2269282" y="4265878"/>
            <a:ext cx="689039" cy="2476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3C49C1C-2315-641B-3B8C-533B1C4685CD}"/>
              </a:ext>
            </a:extLst>
          </p:cNvPr>
          <p:cNvSpPr txBox="1"/>
          <p:nvPr/>
        </p:nvSpPr>
        <p:spPr>
          <a:xfrm>
            <a:off x="1655570" y="44626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5D1814C-1AC2-5FF1-4D39-FE428E5F158C}"/>
              </a:ext>
            </a:extLst>
          </p:cNvPr>
          <p:cNvSpPr txBox="1"/>
          <p:nvPr/>
        </p:nvSpPr>
        <p:spPr>
          <a:xfrm>
            <a:off x="655595" y="858470"/>
            <a:ext cx="11067453" cy="1569660"/>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次元空間上では、もう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本直交ベクトルｃ（第</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主成分ベクトル）が引ける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PC3 </a:t>
            </a:r>
            <a:r>
              <a:rPr kumimoji="1" lang="ja-JP" altLang="en-US" sz="2400" dirty="0">
                <a:latin typeface="メイリオ" panose="020B0604030504040204" pitchFamily="50" charset="-128"/>
                <a:ea typeface="メイリオ" panose="020B0604030504040204" pitchFamily="50" charset="-128"/>
              </a:rPr>
              <a:t>の順にデータの分散最大化の度合いが小さくなる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次元空間上では、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本の主成分ベクトル</a:t>
            </a:r>
            <a:r>
              <a:rPr kumimoji="1" lang="en-US" altLang="ja-JP" sz="2400" dirty="0">
                <a:latin typeface="メイリオ" panose="020B0604030504040204" pitchFamily="50" charset="-128"/>
                <a:ea typeface="メイリオ" panose="020B0604030504040204" pitchFamily="50" charset="-128"/>
              </a:rPr>
              <a:t>(PC1, PC2,…,</a:t>
            </a:r>
            <a:r>
              <a:rPr kumimoji="1" lang="en-US" altLang="ja-JP" sz="2400" dirty="0" err="1">
                <a:latin typeface="メイリオ" panose="020B0604030504040204" pitchFamily="50" charset="-128"/>
                <a:ea typeface="メイリオ" panose="020B0604030504040204" pitchFamily="50" charset="-128"/>
              </a:rPr>
              <a:t>PCn</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分散最大化の度合いは、</a:t>
            </a:r>
            <a:r>
              <a:rPr kumimoji="1" lang="en-US" altLang="ja-JP" sz="2400" dirty="0">
                <a:latin typeface="メイリオ" panose="020B0604030504040204" pitchFamily="50" charset="-128"/>
                <a:ea typeface="メイリオ" panose="020B0604030504040204" pitchFamily="50" charset="-128"/>
              </a:rPr>
              <a:t>PC1 &gt; PC2 &gt;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5FF5928B-FDD8-1CB4-CAA4-650F4FD6C1B3}"/>
              </a:ext>
            </a:extLst>
          </p:cNvPr>
          <p:cNvSpPr txBox="1"/>
          <p:nvPr/>
        </p:nvSpPr>
        <p:spPr>
          <a:xfrm>
            <a:off x="7063991" y="3996114"/>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2636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644464-CA91-47B4-B4EB-E1136146C4FE}"/>
              </a:ext>
            </a:extLst>
          </p:cNvPr>
          <p:cNvSpPr txBox="1"/>
          <p:nvPr/>
        </p:nvSpPr>
        <p:spPr>
          <a:xfrm>
            <a:off x="514762" y="1437195"/>
            <a:ext cx="10546096" cy="1323439"/>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プリン、シュークリームのラベルが不明でもそれぞれのレシピは特徴が似ているから空間上でまとまるはず。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それなら、データ全体の散らばりが大きくなるような方向（線）を見つけ出すとその線の上でプリンデータ、シュークリームデータを最大限分離できるはず</a:t>
            </a:r>
          </a:p>
        </p:txBody>
      </p:sp>
      <p:sp>
        <p:nvSpPr>
          <p:cNvPr id="5" name="テキスト ボックス 4">
            <a:extLst>
              <a:ext uri="{FF2B5EF4-FFF2-40B4-BE49-F238E27FC236}">
                <a16:creationId xmlns:a16="http://schemas.microsoft.com/office/drawing/2014/main" id="{8EBE1099-7819-4D4D-9405-758CF0D5B380}"/>
              </a:ext>
            </a:extLst>
          </p:cNvPr>
          <p:cNvSpPr txBox="1"/>
          <p:nvPr/>
        </p:nvSpPr>
        <p:spPr>
          <a:xfrm>
            <a:off x="400040" y="143403"/>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主成分分析は何をやっているか（まとめ）</a:t>
            </a:r>
          </a:p>
        </p:txBody>
      </p:sp>
      <p:pic>
        <p:nvPicPr>
          <p:cNvPr id="6" name="図 5">
            <a:extLst>
              <a:ext uri="{FF2B5EF4-FFF2-40B4-BE49-F238E27FC236}">
                <a16:creationId xmlns:a16="http://schemas.microsoft.com/office/drawing/2014/main" id="{9F1254B1-91F8-416C-89D9-BD381C63A82B}"/>
              </a:ext>
            </a:extLst>
          </p:cNvPr>
          <p:cNvPicPr>
            <a:picLocks noChangeAspect="1"/>
          </p:cNvPicPr>
          <p:nvPr/>
        </p:nvPicPr>
        <p:blipFill>
          <a:blip r:embed="rId2"/>
          <a:stretch>
            <a:fillRect/>
          </a:stretch>
        </p:blipFill>
        <p:spPr>
          <a:xfrm>
            <a:off x="1305110" y="3114675"/>
            <a:ext cx="4200525" cy="3790950"/>
          </a:xfrm>
          <a:prstGeom prst="rect">
            <a:avLst/>
          </a:prstGeom>
        </p:spPr>
      </p:pic>
      <p:cxnSp>
        <p:nvCxnSpPr>
          <p:cNvPr id="10" name="直線矢印コネクタ 9">
            <a:extLst>
              <a:ext uri="{FF2B5EF4-FFF2-40B4-BE49-F238E27FC236}">
                <a16:creationId xmlns:a16="http://schemas.microsoft.com/office/drawing/2014/main" id="{2ADBA6D7-B893-48EE-BF27-154914F1B9E5}"/>
              </a:ext>
            </a:extLst>
          </p:cNvPr>
          <p:cNvCxnSpPr>
            <a:cxnSpLocks/>
          </p:cNvCxnSpPr>
          <p:nvPr/>
        </p:nvCxnSpPr>
        <p:spPr>
          <a:xfrm flipV="1">
            <a:off x="1930534" y="3896956"/>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DC269AF-BD35-4DA2-AEAC-0463D3814CD7}"/>
              </a:ext>
            </a:extLst>
          </p:cNvPr>
          <p:cNvCxnSpPr>
            <a:cxnSpLocks/>
          </p:cNvCxnSpPr>
          <p:nvPr/>
        </p:nvCxnSpPr>
        <p:spPr>
          <a:xfrm flipV="1">
            <a:off x="2461477" y="3375846"/>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矢印: 右 18">
            <a:extLst>
              <a:ext uri="{FF2B5EF4-FFF2-40B4-BE49-F238E27FC236}">
                <a16:creationId xmlns:a16="http://schemas.microsoft.com/office/drawing/2014/main" id="{D5BE0ED3-0F0D-4FA6-8539-6698D64FF489}"/>
              </a:ext>
            </a:extLst>
          </p:cNvPr>
          <p:cNvSpPr/>
          <p:nvPr/>
        </p:nvSpPr>
        <p:spPr>
          <a:xfrm>
            <a:off x="4937875" y="4496165"/>
            <a:ext cx="721597" cy="1120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605CC6F-FFD7-4979-92EE-2E32F932A10F}"/>
              </a:ext>
            </a:extLst>
          </p:cNvPr>
          <p:cNvSpPr txBox="1"/>
          <p:nvPr/>
        </p:nvSpPr>
        <p:spPr>
          <a:xfrm>
            <a:off x="5843202" y="4542558"/>
            <a:ext cx="6462637" cy="1323439"/>
          </a:xfrm>
          <a:prstGeom prst="rect">
            <a:avLst/>
          </a:prstGeom>
          <a:noFill/>
        </p:spPr>
        <p:txBody>
          <a:bodyPr wrap="square" rtlCol="0">
            <a:spAutoFit/>
          </a:bodyPr>
          <a:lstStyle/>
          <a:p>
            <a:pPr algn="l"/>
            <a:r>
              <a:rPr kumimoji="1" lang="ja-JP" altLang="en-US" sz="2000" u="sng" dirty="0">
                <a:latin typeface="メイリオ" panose="020B0604030504040204" pitchFamily="50" charset="-128"/>
                <a:ea typeface="メイリオ" panose="020B0604030504040204" pitchFamily="50" charset="-128"/>
              </a:rPr>
              <a:t>視覚的には</a:t>
            </a:r>
            <a:r>
              <a:rPr kumimoji="1" lang="ja-JP" altLang="en-US" sz="2000" u="sng" dirty="0" err="1">
                <a:latin typeface="メイリオ" panose="020B0604030504040204" pitchFamily="50" charset="-128"/>
                <a:ea typeface="メイリオ" panose="020B0604030504040204" pitchFamily="50" charset="-128"/>
              </a:rPr>
              <a:t>。。</a:t>
            </a:r>
            <a:endParaRPr kumimoji="1" lang="en-US" altLang="ja-JP" sz="2000"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u="sng" dirty="0">
                <a:latin typeface="メイリオ" panose="020B0604030504040204" pitchFamily="50" charset="-128"/>
                <a:ea typeface="メイリオ" panose="020B0604030504040204" pitchFamily="50" charset="-128"/>
              </a:rPr>
              <a:t>実線の方向が最もデータを分離できそう</a:t>
            </a:r>
            <a:endParaRPr kumimoji="1" lang="en-US" altLang="ja-JP" sz="2000" b="1"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楕円で囲んだ異なるレシピ（</a:t>
            </a:r>
            <a:r>
              <a:rPr kumimoji="1" lang="ja-JP" altLang="en-US" sz="2000" u="sng" dirty="0">
                <a:latin typeface="メイリオ" panose="020B0604030504040204" pitchFamily="50" charset="-128"/>
                <a:ea typeface="メイリオ" panose="020B0604030504040204" pitchFamily="50" charset="-128"/>
              </a:rPr>
              <a:t>ただしラベルは不明</a:t>
            </a:r>
            <a:r>
              <a:rPr kumimoji="1" lang="ja-JP" altLang="en-US" sz="2000" dirty="0">
                <a:latin typeface="メイリオ" panose="020B0604030504040204" pitchFamily="50" charset="-128"/>
                <a:ea typeface="メイリオ" panose="020B0604030504040204" pitchFamily="50" charset="-128"/>
              </a:rPr>
              <a:t>）を分離できている可能性がある（保証はしない）</a:t>
            </a:r>
          </a:p>
        </p:txBody>
      </p:sp>
      <p:sp>
        <p:nvSpPr>
          <p:cNvPr id="2" name="テキスト ボックス 1">
            <a:extLst>
              <a:ext uri="{FF2B5EF4-FFF2-40B4-BE49-F238E27FC236}">
                <a16:creationId xmlns:a16="http://schemas.microsoft.com/office/drawing/2014/main" id="{06C1A7D9-6C7E-443F-BA42-8E9398DD3E5A}"/>
              </a:ext>
            </a:extLst>
          </p:cNvPr>
          <p:cNvSpPr txBox="1"/>
          <p:nvPr/>
        </p:nvSpPr>
        <p:spPr>
          <a:xfrm>
            <a:off x="5261508" y="639633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38845B81-7EB9-45CC-B2E7-DA61B36260C1}"/>
              </a:ext>
            </a:extLst>
          </p:cNvPr>
          <p:cNvSpPr txBox="1"/>
          <p:nvPr/>
        </p:nvSpPr>
        <p:spPr>
          <a:xfrm>
            <a:off x="674736" y="3239313"/>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9F4111F9-375B-4544-87C5-E145E7902A1F}"/>
              </a:ext>
            </a:extLst>
          </p:cNvPr>
          <p:cNvSpPr txBox="1"/>
          <p:nvPr/>
        </p:nvSpPr>
        <p:spPr>
          <a:xfrm>
            <a:off x="5667813" y="4105645"/>
            <a:ext cx="4315605"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●データ（ラベル不明で</a:t>
            </a:r>
            <a:r>
              <a:rPr kumimoji="1" lang="en-US" altLang="ja-JP" sz="2400" dirty="0">
                <a:solidFill>
                  <a:srgbClr val="FF0000"/>
                </a:solidFill>
                <a:latin typeface="メイリオ" panose="020B0604030504040204" pitchFamily="50" charset="-128"/>
                <a:ea typeface="メイリオ" panose="020B0604030504040204" pitchFamily="50" charset="-128"/>
              </a:rPr>
              <a:t>OK</a:t>
            </a:r>
            <a:r>
              <a:rPr kumimoji="1" lang="ja-JP" altLang="en-US" sz="2400" dirty="0">
                <a:solidFill>
                  <a:srgbClr val="FF0000"/>
                </a:solidFill>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64AB6CF6-8338-E211-480C-ADC4630D03D3}"/>
              </a:ext>
            </a:extLst>
          </p:cNvPr>
          <p:cNvSpPr/>
          <p:nvPr/>
        </p:nvSpPr>
        <p:spPr>
          <a:xfrm rot="20418240">
            <a:off x="1290650" y="509865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1CCF2A-8832-1E8D-4712-510C0A921E74}"/>
              </a:ext>
            </a:extLst>
          </p:cNvPr>
          <p:cNvSpPr/>
          <p:nvPr/>
        </p:nvSpPr>
        <p:spPr>
          <a:xfrm rot="20007030">
            <a:off x="2665083" y="360962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C58F3C4-49D3-49CF-C031-D175791A9C26}"/>
              </a:ext>
            </a:extLst>
          </p:cNvPr>
          <p:cNvSpPr/>
          <p:nvPr/>
        </p:nvSpPr>
        <p:spPr>
          <a:xfrm rot="18951964">
            <a:off x="1446503" y="4710022"/>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CD4A5B9-F7A7-2836-118A-91DB66122F66}"/>
              </a:ext>
            </a:extLst>
          </p:cNvPr>
          <p:cNvSpPr txBox="1"/>
          <p:nvPr/>
        </p:nvSpPr>
        <p:spPr>
          <a:xfrm>
            <a:off x="674736" y="2782339"/>
            <a:ext cx="8603637"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例：</a:t>
            </a:r>
            <a:r>
              <a:rPr kumimoji="1" lang="en-US" altLang="ja-JP" sz="2400" b="1" dirty="0">
                <a:latin typeface="メイリオ" panose="020B0604030504040204" pitchFamily="50" charset="-128"/>
                <a:ea typeface="メイリオ" panose="020B0604030504040204" pitchFamily="50" charset="-128"/>
              </a:rPr>
              <a:t>2</a:t>
            </a:r>
            <a:r>
              <a:rPr kumimoji="1" lang="ja-JP" altLang="en-US" sz="2400" b="1" dirty="0">
                <a:latin typeface="メイリオ" panose="020B0604030504040204" pitchFamily="50" charset="-128"/>
                <a:ea typeface="メイリオ" panose="020B0604030504040204" pitchFamily="50" charset="-128"/>
              </a:rPr>
              <a:t>次元データ空間を</a:t>
            </a:r>
            <a:r>
              <a:rPr kumimoji="1" lang="en-US" altLang="ja-JP" sz="2400" b="1" dirty="0">
                <a:latin typeface="メイリオ" panose="020B0604030504040204" pitchFamily="50" charset="-128"/>
                <a:ea typeface="メイリオ" panose="020B0604030504040204" pitchFamily="50" charset="-128"/>
              </a:rPr>
              <a:t>1</a:t>
            </a:r>
            <a:r>
              <a:rPr kumimoji="1" lang="ja-JP" altLang="en-US" sz="2400" b="1" dirty="0">
                <a:latin typeface="メイリオ" panose="020B0604030504040204" pitchFamily="50" charset="-128"/>
                <a:ea typeface="メイリオ" panose="020B0604030504040204" pitchFamily="50" charset="-128"/>
              </a:rPr>
              <a:t>次元主成分ベクトルに次元削減する</a:t>
            </a:r>
          </a:p>
        </p:txBody>
      </p:sp>
      <p:sp>
        <p:nvSpPr>
          <p:cNvPr id="14" name="テキスト ボックス 13">
            <a:extLst>
              <a:ext uri="{FF2B5EF4-FFF2-40B4-BE49-F238E27FC236}">
                <a16:creationId xmlns:a16="http://schemas.microsoft.com/office/drawing/2014/main" id="{7A8B234A-06BA-B4B2-FA9C-C05E4C0F3AF2}"/>
              </a:ext>
            </a:extLst>
          </p:cNvPr>
          <p:cNvSpPr txBox="1"/>
          <p:nvPr/>
        </p:nvSpPr>
        <p:spPr>
          <a:xfrm>
            <a:off x="514762" y="696863"/>
            <a:ext cx="1093389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データの分散最大化方向を向く直交ベクトル集合（主成分ベクトル）を見つけ出している</a:t>
            </a:r>
          </a:p>
        </p:txBody>
      </p:sp>
    </p:spTree>
    <p:extLst>
      <p:ext uri="{BB962C8B-B14F-4D97-AF65-F5344CB8AC3E}">
        <p14:creationId xmlns:p14="http://schemas.microsoft.com/office/powerpoint/2010/main" val="116841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90809A-010E-425F-96DA-34C3A38762D5}"/>
              </a:ext>
            </a:extLst>
          </p:cNvPr>
          <p:cNvSpPr txBox="1"/>
          <p:nvPr/>
        </p:nvSpPr>
        <p:spPr>
          <a:xfrm>
            <a:off x="718457" y="1058288"/>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射影した点の分散を最大化する</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794985" y="1917270"/>
            <a:ext cx="1091493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平面（実際は空間）上にはサンプルデータ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から垂線を下せる（射影できる）無数の線（ベクトル）がありうる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これらの線のうち、</a:t>
            </a:r>
            <a:r>
              <a:rPr kumimoji="1" lang="ja-JP" altLang="en-US" sz="2400" u="sng" dirty="0">
                <a:latin typeface="メイリオ" panose="020B0604030504040204" pitchFamily="50" charset="-128"/>
                <a:ea typeface="メイリオ" panose="020B0604030504040204" pitchFamily="50" charset="-128"/>
              </a:rPr>
              <a:t>射影した点が一番大きく広がる線は一意に定まる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ja-JP" altLang="en-US" sz="2400" b="1" dirty="0">
                <a:latin typeface="メイリオ" panose="020B0604030504040204" pitchFamily="50" charset="-128"/>
                <a:ea typeface="メイリオ" panose="020B0604030504040204" pitchFamily="50" charset="-128"/>
              </a:rPr>
              <a:t>射影した点の分散を最大化するのが主成分ベクトル</a:t>
            </a:r>
            <a:endParaRPr kumimoji="1" lang="en-US" altLang="ja-JP" sz="2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8B07F95-FA32-50C7-922C-721135573FE2}"/>
              </a:ext>
            </a:extLst>
          </p:cNvPr>
          <p:cNvSpPr txBox="1"/>
          <p:nvPr/>
        </p:nvSpPr>
        <p:spPr>
          <a:xfrm>
            <a:off x="718457" y="447869"/>
            <a:ext cx="634019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分散最大化方向はどう計算するか</a:t>
            </a:r>
          </a:p>
        </p:txBody>
      </p:sp>
    </p:spTree>
    <p:extLst>
      <p:ext uri="{BB962C8B-B14F-4D97-AF65-F5344CB8AC3E}">
        <p14:creationId xmlns:p14="http://schemas.microsoft.com/office/powerpoint/2010/main" val="194743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83921" y="2273718"/>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109345" y="3055999"/>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421655" y="2599662"/>
            <a:ext cx="2593911" cy="265347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69461" y="4257698"/>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43894" y="2768672"/>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52B6BA53-71D9-716B-CC89-F3D2036F758C}"/>
              </a:ext>
            </a:extLst>
          </p:cNvPr>
          <p:cNvSpPr txBox="1"/>
          <p:nvPr/>
        </p:nvSpPr>
        <p:spPr>
          <a:xfrm>
            <a:off x="445684" y="811335"/>
            <a:ext cx="1174631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データ点からベクトルに下した垂線との交点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（数学としてちゃんと表現すると。「空間上の任意の点から部分空間へ下した法線</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ベクトルの座標」）</a:t>
            </a:r>
          </a:p>
        </p:txBody>
      </p:sp>
      <p:cxnSp>
        <p:nvCxnSpPr>
          <p:cNvPr id="62" name="コネクタ: 曲線 61">
            <a:extLst>
              <a:ext uri="{FF2B5EF4-FFF2-40B4-BE49-F238E27FC236}">
                <a16:creationId xmlns:a16="http://schemas.microsoft.com/office/drawing/2014/main" id="{1A393285-292B-E51A-3B51-2A4A62BFF2C9}"/>
              </a:ext>
            </a:extLst>
          </p:cNvPr>
          <p:cNvCxnSpPr>
            <a:cxnSpLocks/>
          </p:cNvCxnSpPr>
          <p:nvPr/>
        </p:nvCxnSpPr>
        <p:spPr>
          <a:xfrm rot="5400000">
            <a:off x="8868390" y="2340704"/>
            <a:ext cx="841480" cy="21741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7F59F01-9810-EF77-8949-B308E85E28D1}"/>
              </a:ext>
            </a:extLst>
          </p:cNvPr>
          <p:cNvCxnSpPr/>
          <p:nvPr/>
        </p:nvCxnSpPr>
        <p:spPr>
          <a:xfrm>
            <a:off x="6096000" y="5775648"/>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50859" y="2369975"/>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96742" y="3576925"/>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5F0EE98-06F3-5005-AD21-E1E77638A410}"/>
              </a:ext>
            </a:extLst>
          </p:cNvPr>
          <p:cNvCxnSpPr>
            <a:cxnSpLocks/>
          </p:cNvCxnSpPr>
          <p:nvPr/>
        </p:nvCxnSpPr>
        <p:spPr>
          <a:xfrm flipV="1">
            <a:off x="7471634" y="2599662"/>
            <a:ext cx="2388593" cy="242953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82273" y="2648425"/>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48264" y="2933799"/>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44875" y="2975091"/>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018897" y="301869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11" name="直線矢印コネクタ 10">
            <a:extLst>
              <a:ext uri="{FF2B5EF4-FFF2-40B4-BE49-F238E27FC236}">
                <a16:creationId xmlns:a16="http://schemas.microsoft.com/office/drawing/2014/main" id="{8021E70D-3184-4901-BB2A-CD72F2162714}"/>
              </a:ext>
            </a:extLst>
          </p:cNvPr>
          <p:cNvCxnSpPr>
            <a:cxnSpLocks/>
          </p:cNvCxnSpPr>
          <p:nvPr/>
        </p:nvCxnSpPr>
        <p:spPr>
          <a:xfrm flipV="1">
            <a:off x="7014871" y="3209267"/>
            <a:ext cx="3327928" cy="136195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2853C65-8072-8BEF-B38B-ED0F4D2FAB3D}"/>
              </a:ext>
            </a:extLst>
          </p:cNvPr>
          <p:cNvCxnSpPr>
            <a:cxnSpLocks/>
          </p:cNvCxnSpPr>
          <p:nvPr/>
        </p:nvCxnSpPr>
        <p:spPr>
          <a:xfrm>
            <a:off x="8940126" y="2958091"/>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727B00A-6C0D-49D6-094D-DC18CCAD69BF}"/>
              </a:ext>
            </a:extLst>
          </p:cNvPr>
          <p:cNvSpPr/>
          <p:nvPr/>
        </p:nvSpPr>
        <p:spPr>
          <a:xfrm rot="3961615">
            <a:off x="9185306" y="3407413"/>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58" name="テキスト ボックス 57">
            <a:extLst>
              <a:ext uri="{FF2B5EF4-FFF2-40B4-BE49-F238E27FC236}">
                <a16:creationId xmlns:a16="http://schemas.microsoft.com/office/drawing/2014/main" id="{90443984-A71A-6D1E-D027-C44313D86E02}"/>
              </a:ext>
            </a:extLst>
          </p:cNvPr>
          <p:cNvSpPr txBox="1"/>
          <p:nvPr/>
        </p:nvSpPr>
        <p:spPr>
          <a:xfrm rot="3925103">
            <a:off x="8975358" y="344168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36EC644-B405-25C1-9AD2-1AA3A92D24AE}"/>
              </a:ext>
            </a:extLst>
          </p:cNvPr>
          <p:cNvSpPr txBox="1"/>
          <p:nvPr/>
        </p:nvSpPr>
        <p:spPr>
          <a:xfrm>
            <a:off x="8537755" y="4346280"/>
            <a:ext cx="32195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任意の点は無数の線分上に射影できる</a:t>
            </a:r>
          </a:p>
        </p:txBody>
      </p:sp>
      <p:cxnSp>
        <p:nvCxnSpPr>
          <p:cNvPr id="8" name="直線矢印コネクタ 7">
            <a:extLst>
              <a:ext uri="{FF2B5EF4-FFF2-40B4-BE49-F238E27FC236}">
                <a16:creationId xmlns:a16="http://schemas.microsoft.com/office/drawing/2014/main" id="{9A1FB845-59AE-F5DC-E15A-88E9186F8943}"/>
              </a:ext>
            </a:extLst>
          </p:cNvPr>
          <p:cNvCxnSpPr>
            <a:cxnSpLocks/>
          </p:cNvCxnSpPr>
          <p:nvPr/>
        </p:nvCxnSpPr>
        <p:spPr>
          <a:xfrm flipV="1">
            <a:off x="933746" y="3661700"/>
            <a:ext cx="3750334" cy="969205"/>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C8BE9694-EFB4-A51F-0458-A52AE0558095}"/>
              </a:ext>
            </a:extLst>
          </p:cNvPr>
          <p:cNvCxnSpPr>
            <a:cxnSpLocks/>
          </p:cNvCxnSpPr>
          <p:nvPr/>
        </p:nvCxnSpPr>
        <p:spPr>
          <a:xfrm flipV="1">
            <a:off x="7014871" y="3771882"/>
            <a:ext cx="3306003" cy="54726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B387FEE-6469-38F9-DB32-7B2B9BBFF38B}"/>
              </a:ext>
            </a:extLst>
          </p:cNvPr>
          <p:cNvSpPr txBox="1"/>
          <p:nvPr/>
        </p:nvSpPr>
        <p:spPr>
          <a:xfrm>
            <a:off x="515645" y="276556"/>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射影とは</a:t>
            </a:r>
          </a:p>
        </p:txBody>
      </p:sp>
      <p:sp>
        <p:nvSpPr>
          <p:cNvPr id="3" name="テキスト ボックス 2">
            <a:extLst>
              <a:ext uri="{FF2B5EF4-FFF2-40B4-BE49-F238E27FC236}">
                <a16:creationId xmlns:a16="http://schemas.microsoft.com/office/drawing/2014/main" id="{922D5CCC-FCE0-94E5-0512-6EAF91CAA3DD}"/>
              </a:ext>
            </a:extLst>
          </p:cNvPr>
          <p:cNvSpPr txBox="1"/>
          <p:nvPr/>
        </p:nvSpPr>
        <p:spPr>
          <a:xfrm>
            <a:off x="342779" y="2212576"/>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1C76671B-FC55-6CC3-7193-CE260F658234}"/>
              </a:ext>
            </a:extLst>
          </p:cNvPr>
          <p:cNvSpPr txBox="1"/>
          <p:nvPr/>
        </p:nvSpPr>
        <p:spPr>
          <a:xfrm>
            <a:off x="4073399" y="5619419"/>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5" name="テキスト ボックス 4">
            <a:extLst>
              <a:ext uri="{FF2B5EF4-FFF2-40B4-BE49-F238E27FC236}">
                <a16:creationId xmlns:a16="http://schemas.microsoft.com/office/drawing/2014/main" id="{0DD67290-6C63-F45D-0CE0-9B9A40AD71F2}"/>
              </a:ext>
            </a:extLst>
          </p:cNvPr>
          <p:cNvSpPr txBox="1"/>
          <p:nvPr/>
        </p:nvSpPr>
        <p:spPr>
          <a:xfrm>
            <a:off x="10320257" y="557559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D4681D-12D1-497E-83A3-0C5020347110}"/>
              </a:ext>
            </a:extLst>
          </p:cNvPr>
          <p:cNvSpPr txBox="1"/>
          <p:nvPr/>
        </p:nvSpPr>
        <p:spPr>
          <a:xfrm>
            <a:off x="5715694" y="218764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28136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2198606" y="2574016"/>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757130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空間上のすべてのデータ点を射影すると</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1015432" y="1911241"/>
            <a:ext cx="4200525" cy="3790950"/>
          </a:xfrm>
          <a:prstGeom prst="rect">
            <a:avLst/>
          </a:prstGeom>
        </p:spPr>
      </p:pic>
      <p:grpSp>
        <p:nvGrpSpPr>
          <p:cNvPr id="2" name="グループ化 1">
            <a:extLst>
              <a:ext uri="{FF2B5EF4-FFF2-40B4-BE49-F238E27FC236}">
                <a16:creationId xmlns:a16="http://schemas.microsoft.com/office/drawing/2014/main" id="{CC3F2753-AEFF-A6FF-0C67-21832DD28CC0}"/>
              </a:ext>
            </a:extLst>
          </p:cNvPr>
          <p:cNvGrpSpPr/>
          <p:nvPr/>
        </p:nvGrpSpPr>
        <p:grpSpPr>
          <a:xfrm>
            <a:off x="1850845" y="2406324"/>
            <a:ext cx="2727487" cy="2652016"/>
            <a:chOff x="7141440" y="3007915"/>
            <a:chExt cx="2727487" cy="2652016"/>
          </a:xfrm>
        </p:grpSpPr>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9277082" y="3208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9486771" y="29899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9133122" y="3357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8775897" y="37012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8985586" y="348285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8631937" y="385034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7804539" y="463576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8014228" y="441738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7660579" y="478488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7303354" y="512866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7513043" y="491028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7159394" y="527777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8880468" y="3575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8508167" y="396426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9181109" y="327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7717090" y="473098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8167060" y="429807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7413041" y="505770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gr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3456375" y="3652126"/>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2465775" y="4061701"/>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3190965" y="2852805"/>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A241CB-8715-E8DA-3CDB-F52A9E893766}"/>
              </a:ext>
            </a:extLst>
          </p:cNvPr>
          <p:cNvCxnSpPr>
            <a:cxnSpLocks/>
          </p:cNvCxnSpPr>
          <p:nvPr/>
        </p:nvCxnSpPr>
        <p:spPr>
          <a:xfrm flipV="1">
            <a:off x="1827497" y="2339607"/>
            <a:ext cx="2953841" cy="2839917"/>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70DB4EE-7218-CC08-A779-97C60DBD3011}"/>
              </a:ext>
            </a:extLst>
          </p:cNvPr>
          <p:cNvSpPr txBox="1"/>
          <p:nvPr/>
        </p:nvSpPr>
        <p:spPr>
          <a:xfrm>
            <a:off x="393516" y="849365"/>
            <a:ext cx="83407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射影した点群は、ベクトル上に散らばる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射影した点群の分散は、ベクトルの傾きによって異なる</a:t>
            </a:r>
          </a:p>
        </p:txBody>
      </p:sp>
      <p:sp>
        <p:nvSpPr>
          <p:cNvPr id="22" name="楕円 21">
            <a:extLst>
              <a:ext uri="{FF2B5EF4-FFF2-40B4-BE49-F238E27FC236}">
                <a16:creationId xmlns:a16="http://schemas.microsoft.com/office/drawing/2014/main" id="{73E99FD4-12B1-AC80-2575-890FFF9E2B35}"/>
              </a:ext>
            </a:extLst>
          </p:cNvPr>
          <p:cNvSpPr/>
          <p:nvPr/>
        </p:nvSpPr>
        <p:spPr>
          <a:xfrm rot="20007030">
            <a:off x="7843959" y="2534334"/>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53E99AFF-0DB8-5634-DACC-F13B40172D8F}"/>
              </a:ext>
            </a:extLst>
          </p:cNvPr>
          <p:cNvPicPr>
            <a:picLocks noChangeAspect="1"/>
          </p:cNvPicPr>
          <p:nvPr/>
        </p:nvPicPr>
        <p:blipFill>
          <a:blip r:embed="rId2"/>
          <a:stretch>
            <a:fillRect/>
          </a:stretch>
        </p:blipFill>
        <p:spPr>
          <a:xfrm>
            <a:off x="6660785" y="1871559"/>
            <a:ext cx="4200525" cy="3790950"/>
          </a:xfrm>
          <a:prstGeom prst="rect">
            <a:avLst/>
          </a:prstGeom>
        </p:spPr>
      </p:pic>
      <p:sp>
        <p:nvSpPr>
          <p:cNvPr id="34" name="テキスト ボックス 33">
            <a:extLst>
              <a:ext uri="{FF2B5EF4-FFF2-40B4-BE49-F238E27FC236}">
                <a16:creationId xmlns:a16="http://schemas.microsoft.com/office/drawing/2014/main" id="{A7D17EF9-9C74-EDD6-403D-799B7AF5024F}"/>
              </a:ext>
            </a:extLst>
          </p:cNvPr>
          <p:cNvSpPr txBox="1"/>
          <p:nvPr/>
        </p:nvSpPr>
        <p:spPr>
          <a:xfrm rot="1922794">
            <a:off x="9790463" y="304293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486EBDC-EE68-0EC9-2EB7-04EDA769AE5E}"/>
              </a:ext>
            </a:extLst>
          </p:cNvPr>
          <p:cNvSpPr txBox="1"/>
          <p:nvPr/>
        </p:nvSpPr>
        <p:spPr>
          <a:xfrm rot="1922794">
            <a:off x="10037476" y="288987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CE9B357-552E-F589-68B7-76105E79AB48}"/>
              </a:ext>
            </a:extLst>
          </p:cNvPr>
          <p:cNvSpPr txBox="1"/>
          <p:nvPr/>
        </p:nvSpPr>
        <p:spPr>
          <a:xfrm rot="1922794">
            <a:off x="9130655" y="331189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2012952-0FD2-FEEC-F44B-FBD0FE73708C}"/>
              </a:ext>
            </a:extLst>
          </p:cNvPr>
          <p:cNvSpPr txBox="1"/>
          <p:nvPr/>
        </p:nvSpPr>
        <p:spPr>
          <a:xfrm rot="1922794">
            <a:off x="9303020" y="319615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2FAA561F-5B1D-1B9B-4086-596F4E9DA77A}"/>
              </a:ext>
            </a:extLst>
          </p:cNvPr>
          <p:cNvSpPr txBox="1"/>
          <p:nvPr/>
        </p:nvSpPr>
        <p:spPr>
          <a:xfrm rot="1922794">
            <a:off x="8977335" y="33864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8625F2F-8483-8649-56E5-946DCE3BE647}"/>
              </a:ext>
            </a:extLst>
          </p:cNvPr>
          <p:cNvSpPr txBox="1"/>
          <p:nvPr/>
        </p:nvSpPr>
        <p:spPr>
          <a:xfrm rot="4581874">
            <a:off x="8017958" y="369312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8490E122-718A-47C3-0D13-88A9576A9D60}"/>
              </a:ext>
            </a:extLst>
          </p:cNvPr>
          <p:cNvSpPr txBox="1"/>
          <p:nvPr/>
        </p:nvSpPr>
        <p:spPr>
          <a:xfrm rot="1922794">
            <a:off x="8368986" y="367347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8CB0D03-4615-F647-2FB9-2E39D3DC02C2}"/>
              </a:ext>
            </a:extLst>
          </p:cNvPr>
          <p:cNvSpPr txBox="1"/>
          <p:nvPr/>
        </p:nvSpPr>
        <p:spPr>
          <a:xfrm rot="4581874">
            <a:off x="7873998" y="38422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A6356DC-5E92-5BAD-B486-BBCAD9617C5F}"/>
              </a:ext>
            </a:extLst>
          </p:cNvPr>
          <p:cNvSpPr txBox="1"/>
          <p:nvPr/>
        </p:nvSpPr>
        <p:spPr>
          <a:xfrm rot="4581874">
            <a:off x="7525733" y="393407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44BD3FEC-1BD1-F5B8-ACAE-1DF3E89EC776}"/>
              </a:ext>
            </a:extLst>
          </p:cNvPr>
          <p:cNvSpPr txBox="1"/>
          <p:nvPr/>
        </p:nvSpPr>
        <p:spPr>
          <a:xfrm rot="4581874">
            <a:off x="8184668" y="3649391"/>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1A2A5B5-9F85-929C-3BBA-1830DB7D79CF}"/>
              </a:ext>
            </a:extLst>
          </p:cNvPr>
          <p:cNvSpPr txBox="1"/>
          <p:nvPr/>
        </p:nvSpPr>
        <p:spPr>
          <a:xfrm rot="4581874">
            <a:off x="7299845" y="40366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9300B33-6059-9A17-BAB8-208C39791DB7}"/>
              </a:ext>
            </a:extLst>
          </p:cNvPr>
          <p:cNvSpPr txBox="1"/>
          <p:nvPr/>
        </p:nvSpPr>
        <p:spPr>
          <a:xfrm rot="1922794">
            <a:off x="9963390" y="29652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BAB65F3A-794C-7F18-2E1D-1CE211BD3064}"/>
              </a:ext>
            </a:extLst>
          </p:cNvPr>
          <p:cNvSpPr txBox="1"/>
          <p:nvPr/>
        </p:nvSpPr>
        <p:spPr>
          <a:xfrm rot="1922794">
            <a:off x="8862925" y="347227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A2DC798-180C-3DED-6B71-6B4EA5C2593C}"/>
              </a:ext>
            </a:extLst>
          </p:cNvPr>
          <p:cNvSpPr txBox="1"/>
          <p:nvPr/>
        </p:nvSpPr>
        <p:spPr>
          <a:xfrm rot="1922794">
            <a:off x="9694490" y="311253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A89EA64-A557-CD84-FA2B-7A494F265391}"/>
              </a:ext>
            </a:extLst>
          </p:cNvPr>
          <p:cNvSpPr txBox="1"/>
          <p:nvPr/>
        </p:nvSpPr>
        <p:spPr>
          <a:xfrm rot="4581874">
            <a:off x="7930509" y="378834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FBBA31B0-08A0-2EE6-9943-6B58322472BB}"/>
              </a:ext>
            </a:extLst>
          </p:cNvPr>
          <p:cNvSpPr txBox="1"/>
          <p:nvPr/>
        </p:nvSpPr>
        <p:spPr>
          <a:xfrm rot="1922794">
            <a:off x="8521818" y="355415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876B49A-883E-0149-2566-10498F7DD33E}"/>
              </a:ext>
            </a:extLst>
          </p:cNvPr>
          <p:cNvSpPr txBox="1"/>
          <p:nvPr/>
        </p:nvSpPr>
        <p:spPr>
          <a:xfrm rot="4581874">
            <a:off x="7708326" y="3851525"/>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FF34F4A2-255D-BCCA-3CB7-3581A5AB7E6B}"/>
              </a:ext>
            </a:extLst>
          </p:cNvPr>
          <p:cNvSpPr txBox="1"/>
          <p:nvPr/>
        </p:nvSpPr>
        <p:spPr>
          <a:xfrm rot="1922794">
            <a:off x="9024298" y="2445691"/>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72" name="直線矢印コネクタ 71">
            <a:extLst>
              <a:ext uri="{FF2B5EF4-FFF2-40B4-BE49-F238E27FC236}">
                <a16:creationId xmlns:a16="http://schemas.microsoft.com/office/drawing/2014/main" id="{012DCC9D-E0E9-8C72-69D7-91BC013B8170}"/>
              </a:ext>
            </a:extLst>
          </p:cNvPr>
          <p:cNvCxnSpPr>
            <a:cxnSpLocks/>
          </p:cNvCxnSpPr>
          <p:nvPr/>
        </p:nvCxnSpPr>
        <p:spPr>
          <a:xfrm flipV="1">
            <a:off x="7198810" y="2976794"/>
            <a:ext cx="3382104" cy="1488303"/>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006950-9F2E-0488-E0CA-BAD4E6185AF6}"/>
              </a:ext>
            </a:extLst>
          </p:cNvPr>
          <p:cNvCxnSpPr>
            <a:cxnSpLocks/>
          </p:cNvCxnSpPr>
          <p:nvPr/>
        </p:nvCxnSpPr>
        <p:spPr>
          <a:xfrm>
            <a:off x="9292966" y="2732706"/>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3DDDE267-F37C-5E0F-B51E-657A1FA49B4F}"/>
              </a:ext>
            </a:extLst>
          </p:cNvPr>
          <p:cNvSpPr/>
          <p:nvPr/>
        </p:nvSpPr>
        <p:spPr>
          <a:xfrm rot="3961615">
            <a:off x="9538143" y="3135375"/>
            <a:ext cx="199885" cy="2317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75" name="テキスト ボックス 74">
            <a:extLst>
              <a:ext uri="{FF2B5EF4-FFF2-40B4-BE49-F238E27FC236}">
                <a16:creationId xmlns:a16="http://schemas.microsoft.com/office/drawing/2014/main" id="{7A69C77B-5105-C830-16FC-A6B36D2FC567}"/>
              </a:ext>
            </a:extLst>
          </p:cNvPr>
          <p:cNvSpPr txBox="1"/>
          <p:nvPr/>
        </p:nvSpPr>
        <p:spPr>
          <a:xfrm rot="3925103">
            <a:off x="8227046" y="372142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79" name="直線コネクタ 78">
            <a:extLst>
              <a:ext uri="{FF2B5EF4-FFF2-40B4-BE49-F238E27FC236}">
                <a16:creationId xmlns:a16="http://schemas.microsoft.com/office/drawing/2014/main" id="{3F228C25-640C-28AE-9069-5B97FABBD24A}"/>
              </a:ext>
            </a:extLst>
          </p:cNvPr>
          <p:cNvCxnSpPr>
            <a:cxnSpLocks/>
          </p:cNvCxnSpPr>
          <p:nvPr/>
        </p:nvCxnSpPr>
        <p:spPr>
          <a:xfrm>
            <a:off x="8599898" y="3127300"/>
            <a:ext cx="270609" cy="5703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122802E-7453-E628-3C62-6432484DB266}"/>
              </a:ext>
            </a:extLst>
          </p:cNvPr>
          <p:cNvCxnSpPr>
            <a:cxnSpLocks/>
          </p:cNvCxnSpPr>
          <p:nvPr/>
        </p:nvCxnSpPr>
        <p:spPr>
          <a:xfrm>
            <a:off x="8127865" y="4089775"/>
            <a:ext cx="162719" cy="30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左中かっこ 86">
            <a:extLst>
              <a:ext uri="{FF2B5EF4-FFF2-40B4-BE49-F238E27FC236}">
                <a16:creationId xmlns:a16="http://schemas.microsoft.com/office/drawing/2014/main" id="{D94599A2-53CF-4944-1B72-232756D37E39}"/>
              </a:ext>
            </a:extLst>
          </p:cNvPr>
          <p:cNvSpPr/>
          <p:nvPr/>
        </p:nvSpPr>
        <p:spPr>
          <a:xfrm rot="2723274" flipH="1">
            <a:off x="3527387" y="2102451"/>
            <a:ext cx="456553" cy="3913274"/>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中かっこ 87">
            <a:extLst>
              <a:ext uri="{FF2B5EF4-FFF2-40B4-BE49-F238E27FC236}">
                <a16:creationId xmlns:a16="http://schemas.microsoft.com/office/drawing/2014/main" id="{22D96D32-B5A3-A004-062E-807CDDE69F55}"/>
              </a:ext>
            </a:extLst>
          </p:cNvPr>
          <p:cNvSpPr/>
          <p:nvPr/>
        </p:nvSpPr>
        <p:spPr>
          <a:xfrm rot="3844571" flipH="1">
            <a:off x="9020675" y="2636036"/>
            <a:ext cx="456553" cy="3505577"/>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E2EA9C5-4E28-E74C-579A-BE18A99B114B}"/>
              </a:ext>
            </a:extLst>
          </p:cNvPr>
          <p:cNvSpPr txBox="1"/>
          <p:nvPr/>
        </p:nvSpPr>
        <p:spPr>
          <a:xfrm rot="18984308">
            <a:off x="3229716" y="409943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分散が大きい</a:t>
            </a:r>
          </a:p>
        </p:txBody>
      </p:sp>
      <p:sp>
        <p:nvSpPr>
          <p:cNvPr id="90" name="テキスト ボックス 89">
            <a:extLst>
              <a:ext uri="{FF2B5EF4-FFF2-40B4-BE49-F238E27FC236}">
                <a16:creationId xmlns:a16="http://schemas.microsoft.com/office/drawing/2014/main" id="{6723D000-EABF-40FD-5C6E-536EBD84DA5C}"/>
              </a:ext>
            </a:extLst>
          </p:cNvPr>
          <p:cNvSpPr txBox="1"/>
          <p:nvPr/>
        </p:nvSpPr>
        <p:spPr>
          <a:xfrm rot="20097602">
            <a:off x="8440715" y="452320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分散が小さい</a:t>
            </a:r>
          </a:p>
        </p:txBody>
      </p:sp>
      <p:sp>
        <p:nvSpPr>
          <p:cNvPr id="43" name="テキスト ボックス 42">
            <a:extLst>
              <a:ext uri="{FF2B5EF4-FFF2-40B4-BE49-F238E27FC236}">
                <a16:creationId xmlns:a16="http://schemas.microsoft.com/office/drawing/2014/main" id="{20FDFE1D-9FF0-2E0B-4A66-67890D3846C3}"/>
              </a:ext>
            </a:extLst>
          </p:cNvPr>
          <p:cNvSpPr txBox="1"/>
          <p:nvPr/>
        </p:nvSpPr>
        <p:spPr>
          <a:xfrm rot="1922794">
            <a:off x="9506542" y="312672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233ACE6-8D41-1E1B-76F0-017C00EBFC92}"/>
              </a:ext>
            </a:extLst>
          </p:cNvPr>
          <p:cNvSpPr txBox="1"/>
          <p:nvPr/>
        </p:nvSpPr>
        <p:spPr>
          <a:xfrm>
            <a:off x="497543" y="191124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1" name="テキスト ボックス 10">
            <a:extLst>
              <a:ext uri="{FF2B5EF4-FFF2-40B4-BE49-F238E27FC236}">
                <a16:creationId xmlns:a16="http://schemas.microsoft.com/office/drawing/2014/main" id="{61F8CCF0-075C-4AB7-33A8-A50145012A7D}"/>
              </a:ext>
            </a:extLst>
          </p:cNvPr>
          <p:cNvSpPr txBox="1"/>
          <p:nvPr/>
        </p:nvSpPr>
        <p:spPr>
          <a:xfrm>
            <a:off x="4471303" y="52464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9A97A93C-E454-0E9B-8FB4-3EA18A4A1D3C}"/>
              </a:ext>
            </a:extLst>
          </p:cNvPr>
          <p:cNvSpPr txBox="1"/>
          <p:nvPr/>
        </p:nvSpPr>
        <p:spPr>
          <a:xfrm>
            <a:off x="10443034" y="523892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9" name="テキスト ボックス 18">
            <a:extLst>
              <a:ext uri="{FF2B5EF4-FFF2-40B4-BE49-F238E27FC236}">
                <a16:creationId xmlns:a16="http://schemas.microsoft.com/office/drawing/2014/main" id="{47B92C7D-77FB-B359-DF90-15571AF2E665}"/>
              </a:ext>
            </a:extLst>
          </p:cNvPr>
          <p:cNvSpPr txBox="1"/>
          <p:nvPr/>
        </p:nvSpPr>
        <p:spPr>
          <a:xfrm>
            <a:off x="6055491" y="189447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58898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2852241-9655-62FD-4B75-283D1E923DDA}"/>
              </a:ext>
            </a:extLst>
          </p:cNvPr>
          <p:cNvPicPr>
            <a:picLocks noChangeAspect="1"/>
          </p:cNvPicPr>
          <p:nvPr/>
        </p:nvPicPr>
        <p:blipFill>
          <a:blip r:embed="rId2"/>
          <a:stretch>
            <a:fillRect/>
          </a:stretch>
        </p:blipFill>
        <p:spPr>
          <a:xfrm>
            <a:off x="6138612" y="2716517"/>
            <a:ext cx="4200525" cy="3790950"/>
          </a:xfrm>
          <a:prstGeom prst="rect">
            <a:avLst/>
          </a:prstGeom>
        </p:spPr>
      </p:pic>
      <p:sp>
        <p:nvSpPr>
          <p:cNvPr id="3" name="テキスト ボックス 2">
            <a:extLst>
              <a:ext uri="{FF2B5EF4-FFF2-40B4-BE49-F238E27FC236}">
                <a16:creationId xmlns:a16="http://schemas.microsoft.com/office/drawing/2014/main" id="{3A90809A-010E-425F-96DA-34C3A38762D5}"/>
              </a:ext>
            </a:extLst>
          </p:cNvPr>
          <p:cNvSpPr txBox="1"/>
          <p:nvPr/>
        </p:nvSpPr>
        <p:spPr>
          <a:xfrm>
            <a:off x="266850" y="317300"/>
            <a:ext cx="921277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射影した点の分散の最大化方向が主成分ベクトル</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395508" y="876394"/>
            <a:ext cx="1057126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無数の線（点線）のうち、</a:t>
            </a:r>
            <a:r>
              <a:rPr kumimoji="1" lang="ja-JP" altLang="en-US" sz="2400" u="sng" dirty="0">
                <a:latin typeface="メイリオ" panose="020B0604030504040204" pitchFamily="50" charset="-128"/>
                <a:ea typeface="メイリオ" panose="020B0604030504040204" pitchFamily="50" charset="-128"/>
              </a:rPr>
              <a:t>射影した点の分散が最大になる線は一意に定まる</a:t>
            </a:r>
            <a:r>
              <a:rPr kumimoji="1" lang="ja-JP" altLang="en-US" sz="2400" dirty="0">
                <a:latin typeface="メイリオ" panose="020B0604030504040204" pitchFamily="50" charset="-128"/>
                <a:ea typeface="メイリオ" panose="020B0604030504040204" pitchFamily="50" charset="-128"/>
              </a:rPr>
              <a:t>（実線）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これが主成分ベクトル（空間上の点の散らばり方向を最もよくとらえているともいえる）</a:t>
            </a:r>
            <a:endParaRPr kumimoji="1" lang="en-US" altLang="ja-JP" sz="2400" dirty="0">
              <a:latin typeface="メイリオ" panose="020B0604030504040204" pitchFamily="50" charset="-128"/>
              <a:ea typeface="メイリオ" panose="020B0604030504040204" pitchFamily="50" charset="-128"/>
            </a:endParaRPr>
          </a:p>
        </p:txBody>
      </p:sp>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71188" y="2712257"/>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096612" y="3494538"/>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627555" y="2973428"/>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56728" y="4696237"/>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31161" y="3207211"/>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7B211DB2-CC8E-9636-5F9C-D85962A7B088}"/>
              </a:ext>
            </a:extLst>
          </p:cNvPr>
          <p:cNvSpPr/>
          <p:nvPr/>
        </p:nvSpPr>
        <p:spPr>
          <a:xfrm rot="18951964">
            <a:off x="612581" y="4307604"/>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7E0DDEC-0DCB-086C-13D0-2A82C262C551}"/>
              </a:ext>
            </a:extLst>
          </p:cNvPr>
          <p:cNvSpPr/>
          <p:nvPr/>
        </p:nvSpPr>
        <p:spPr>
          <a:xfrm rot="20418240">
            <a:off x="6178886" y="454746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1C5E64A-4CAA-EF15-F8F3-7113BEFE862B}"/>
              </a:ext>
            </a:extLst>
          </p:cNvPr>
          <p:cNvSpPr/>
          <p:nvPr/>
        </p:nvSpPr>
        <p:spPr>
          <a:xfrm rot="20007030">
            <a:off x="7788659" y="3119423"/>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23646D9-16D8-1CCD-1FC2-A24070AD2FAE}"/>
              </a:ext>
            </a:extLst>
          </p:cNvPr>
          <p:cNvSpPr/>
          <p:nvPr/>
        </p:nvSpPr>
        <p:spPr>
          <a:xfrm rot="18951964">
            <a:off x="6604033" y="4247168"/>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6567828-B42C-4150-8A49-D00399F724F9}"/>
              </a:ext>
            </a:extLst>
          </p:cNvPr>
          <p:cNvSpPr txBox="1"/>
          <p:nvPr/>
        </p:nvSpPr>
        <p:spPr>
          <a:xfrm rot="3925103">
            <a:off x="9277082" y="322373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69AED6-9334-74C9-0156-96F0443A5866}"/>
              </a:ext>
            </a:extLst>
          </p:cNvPr>
          <p:cNvSpPr txBox="1"/>
          <p:nvPr/>
        </p:nvSpPr>
        <p:spPr>
          <a:xfrm rot="3925103">
            <a:off x="9486771" y="300535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133122" y="3372843"/>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A49A70B-CB81-1C98-FE62-25E95C57C432}"/>
              </a:ext>
            </a:extLst>
          </p:cNvPr>
          <p:cNvSpPr txBox="1"/>
          <p:nvPr/>
        </p:nvSpPr>
        <p:spPr>
          <a:xfrm rot="3925103">
            <a:off x="8775897" y="3716625"/>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51E489E-3FA3-E9CA-BD2D-EA07B3786A0F}"/>
              </a:ext>
            </a:extLst>
          </p:cNvPr>
          <p:cNvSpPr txBox="1"/>
          <p:nvPr/>
        </p:nvSpPr>
        <p:spPr>
          <a:xfrm rot="3925103">
            <a:off x="8985586" y="349824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EE9A7F0B-2844-3C8F-9752-AC48290E15A3}"/>
              </a:ext>
            </a:extLst>
          </p:cNvPr>
          <p:cNvSpPr txBox="1"/>
          <p:nvPr/>
        </p:nvSpPr>
        <p:spPr>
          <a:xfrm rot="3925103">
            <a:off x="8631937" y="386573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B78E4A7F-EE72-801C-5E75-1F0038F6AA2E}"/>
              </a:ext>
            </a:extLst>
          </p:cNvPr>
          <p:cNvSpPr txBox="1"/>
          <p:nvPr/>
        </p:nvSpPr>
        <p:spPr>
          <a:xfrm rot="3925103">
            <a:off x="7804539" y="465115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A90ED9C-5A29-3765-A326-A77175ADF153}"/>
              </a:ext>
            </a:extLst>
          </p:cNvPr>
          <p:cNvSpPr txBox="1"/>
          <p:nvPr/>
        </p:nvSpPr>
        <p:spPr>
          <a:xfrm rot="3925103">
            <a:off x="8014228" y="443277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3FBDFC82-27FE-6D53-9DCF-E3BC7CCFFAF2}"/>
              </a:ext>
            </a:extLst>
          </p:cNvPr>
          <p:cNvSpPr txBox="1"/>
          <p:nvPr/>
        </p:nvSpPr>
        <p:spPr>
          <a:xfrm rot="3925103">
            <a:off x="7660579" y="480027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F0A60C2-5A0E-08F3-CD14-C562BA497C5F}"/>
              </a:ext>
            </a:extLst>
          </p:cNvPr>
          <p:cNvSpPr txBox="1"/>
          <p:nvPr/>
        </p:nvSpPr>
        <p:spPr>
          <a:xfrm rot="3925103">
            <a:off x="7303354" y="51440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78537FE-011B-96C6-40F6-21D2A914CB79}"/>
              </a:ext>
            </a:extLst>
          </p:cNvPr>
          <p:cNvSpPr txBox="1"/>
          <p:nvPr/>
        </p:nvSpPr>
        <p:spPr>
          <a:xfrm rot="3925103">
            <a:off x="7513043" y="492567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ED0B688-807F-95EE-899F-D2CFF2B2CBD1}"/>
              </a:ext>
            </a:extLst>
          </p:cNvPr>
          <p:cNvSpPr txBox="1"/>
          <p:nvPr/>
        </p:nvSpPr>
        <p:spPr>
          <a:xfrm rot="3925103">
            <a:off x="7159394" y="529316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AD04E988-AA49-3782-1BC9-A9E691FB3E42}"/>
              </a:ext>
            </a:extLst>
          </p:cNvPr>
          <p:cNvSpPr txBox="1"/>
          <p:nvPr/>
        </p:nvSpPr>
        <p:spPr>
          <a:xfrm rot="3925103">
            <a:off x="8880468" y="359122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9AE137D-C9CD-23E1-5CEE-CA6180011135}"/>
              </a:ext>
            </a:extLst>
          </p:cNvPr>
          <p:cNvSpPr txBox="1"/>
          <p:nvPr/>
        </p:nvSpPr>
        <p:spPr>
          <a:xfrm rot="3925103">
            <a:off x="8508167" y="397965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CBB5B352-C050-8862-61A4-D77B33D99492}"/>
              </a:ext>
            </a:extLst>
          </p:cNvPr>
          <p:cNvSpPr txBox="1"/>
          <p:nvPr/>
        </p:nvSpPr>
        <p:spPr>
          <a:xfrm rot="3925103">
            <a:off x="9181109" y="3293336"/>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3B0C4669-553C-FF37-A027-5D2B542773FC}"/>
              </a:ext>
            </a:extLst>
          </p:cNvPr>
          <p:cNvSpPr txBox="1"/>
          <p:nvPr/>
        </p:nvSpPr>
        <p:spPr>
          <a:xfrm rot="3925103">
            <a:off x="7717090" y="474637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08CC8B5-EFB0-1168-D8BE-9C1F7D582BC0}"/>
              </a:ext>
            </a:extLst>
          </p:cNvPr>
          <p:cNvSpPr txBox="1"/>
          <p:nvPr/>
        </p:nvSpPr>
        <p:spPr>
          <a:xfrm rot="3925103">
            <a:off x="8167060" y="431346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8A6BC3-D308-0EB1-E02C-9C2E7EFB2240}"/>
              </a:ext>
            </a:extLst>
          </p:cNvPr>
          <p:cNvSpPr txBox="1"/>
          <p:nvPr/>
        </p:nvSpPr>
        <p:spPr>
          <a:xfrm rot="3925103">
            <a:off x="7413041" y="507309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63" name="左中かっこ 62">
            <a:extLst>
              <a:ext uri="{FF2B5EF4-FFF2-40B4-BE49-F238E27FC236}">
                <a16:creationId xmlns:a16="http://schemas.microsoft.com/office/drawing/2014/main" id="{BE396E3F-0FF8-0358-B5EF-D0BEDB925F4A}"/>
              </a:ext>
            </a:extLst>
          </p:cNvPr>
          <p:cNvSpPr/>
          <p:nvPr/>
        </p:nvSpPr>
        <p:spPr>
          <a:xfrm rot="2661425" flipH="1">
            <a:off x="8778059" y="2811326"/>
            <a:ext cx="456553" cy="3489360"/>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27F59F01-9810-EF77-8949-B308E85E28D1}"/>
              </a:ext>
            </a:extLst>
          </p:cNvPr>
          <p:cNvCxnSpPr/>
          <p:nvPr/>
        </p:nvCxnSpPr>
        <p:spPr>
          <a:xfrm>
            <a:off x="6083267" y="6214187"/>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38126" y="2808514"/>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84009" y="4015464"/>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E50526-36F6-41DC-86B1-61AB234DBC47}"/>
              </a:ext>
            </a:extLst>
          </p:cNvPr>
          <p:cNvSpPr/>
          <p:nvPr/>
        </p:nvSpPr>
        <p:spPr>
          <a:xfrm rot="18976423">
            <a:off x="7343069" y="4613301"/>
            <a:ext cx="4790614" cy="58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latin typeface="メイリオ" panose="020B0604030504040204" pitchFamily="50" charset="-128"/>
                <a:ea typeface="メイリオ" panose="020B0604030504040204" pitchFamily="50" charset="-128"/>
              </a:rPr>
              <a:t>射影した点の分散を最大化するような線</a:t>
            </a:r>
          </a:p>
        </p:txBody>
      </p:sp>
      <p:sp>
        <p:nvSpPr>
          <p:cNvPr id="72" name="テキスト ボックス 71">
            <a:extLst>
              <a:ext uri="{FF2B5EF4-FFF2-40B4-BE49-F238E27FC236}">
                <a16:creationId xmlns:a16="http://schemas.microsoft.com/office/drawing/2014/main" id="{1ECE912D-3F8D-2D9D-A71B-915F2AE80792}"/>
              </a:ext>
            </a:extLst>
          </p:cNvPr>
          <p:cNvSpPr txBox="1"/>
          <p:nvPr/>
        </p:nvSpPr>
        <p:spPr>
          <a:xfrm rot="18941663">
            <a:off x="8946853" y="4693327"/>
            <a:ext cx="321580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点線上に射影した場合に比較して分散が大きい！</a:t>
            </a:r>
          </a:p>
        </p:txBody>
      </p:sp>
      <p:sp>
        <p:nvSpPr>
          <p:cNvPr id="5" name="テキスト ボックス 4">
            <a:extLst>
              <a:ext uri="{FF2B5EF4-FFF2-40B4-BE49-F238E27FC236}">
                <a16:creationId xmlns:a16="http://schemas.microsoft.com/office/drawing/2014/main" id="{D38DBA74-839F-EBBD-8B46-8EF449EE59A6}"/>
              </a:ext>
            </a:extLst>
          </p:cNvPr>
          <p:cNvSpPr txBox="1"/>
          <p:nvPr/>
        </p:nvSpPr>
        <p:spPr>
          <a:xfrm>
            <a:off x="174702"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615EDE61-89F0-4E99-5B1B-CF1514F80AF6}"/>
              </a:ext>
            </a:extLst>
          </p:cNvPr>
          <p:cNvSpPr txBox="1"/>
          <p:nvPr/>
        </p:nvSpPr>
        <p:spPr>
          <a:xfrm>
            <a:off x="4099513" y="60141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34F5A098-5840-000F-EFF3-5AAB5805BFA1}"/>
              </a:ext>
            </a:extLst>
          </p:cNvPr>
          <p:cNvSpPr txBox="1"/>
          <p:nvPr/>
        </p:nvSpPr>
        <p:spPr>
          <a:xfrm>
            <a:off x="10562064" y="6075681"/>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0" name="テキスト ボックス 9">
            <a:extLst>
              <a:ext uri="{FF2B5EF4-FFF2-40B4-BE49-F238E27FC236}">
                <a16:creationId xmlns:a16="http://schemas.microsoft.com/office/drawing/2014/main" id="{72D06CEE-CFC8-2CDC-7885-8CB9A2E902B2}"/>
              </a:ext>
            </a:extLst>
          </p:cNvPr>
          <p:cNvSpPr txBox="1"/>
          <p:nvPr/>
        </p:nvSpPr>
        <p:spPr>
          <a:xfrm>
            <a:off x="5709028"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06616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551052" y="3005657"/>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716093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1841502" y="5068593"/>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1841502" y="5068593"/>
                <a:ext cx="389466" cy="276999"/>
              </a:xfrm>
              <a:prstGeom prst="rect">
                <a:avLst/>
              </a:prstGeom>
              <a:blipFill>
                <a:blip r:embed="rId3"/>
                <a:stretch>
                  <a:fillRect l="-12500" t="-6522" r="-4688" b="-1087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2505889" y="4890337"/>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2505889" y="4890337"/>
                <a:ext cx="389466" cy="276999"/>
              </a:xfrm>
              <a:prstGeom prst="rect">
                <a:avLst/>
              </a:prstGeom>
              <a:blipFill>
                <a:blip r:embed="rId4"/>
                <a:stretch>
                  <a:fillRect l="-12500" t="-8696" r="-4688" b="-1087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3243149" y="3854422"/>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3243149" y="3854422"/>
                <a:ext cx="389466" cy="276999"/>
              </a:xfrm>
              <a:prstGeom prst="rect">
                <a:avLst/>
              </a:prstGeom>
              <a:blipFill>
                <a:blip r:embed="rId5"/>
                <a:stretch>
                  <a:fillRect l="-12500" t="-6522" r="-4688" b="-1087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3268605" y="407201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2121324" y="510793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2396245" y="471250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2739615" y="415111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1752356" y="406972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3533105" y="42553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2276173" y="543143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380680" y="2426507"/>
                <a:ext cx="4846237" cy="646331"/>
              </a:xfrm>
              <a:prstGeom prst="rect">
                <a:avLst/>
              </a:prstGeom>
              <a:noFill/>
            </p:spPr>
            <p:txBody>
              <a:bodyPr wrap="square" rtlCol="0">
                <a:spAutoFit/>
              </a:bodyPr>
              <a:lstStyle/>
              <a:p>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1</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2</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3</m:t>
                        </m:r>
                      </m:sub>
                    </m:sSub>
                  </m:oMath>
                </a14:m>
                <a:r>
                  <a:rPr kumimoji="1" lang="ja-JP" altLang="en-US" dirty="0">
                    <a:latin typeface="メイリオ" panose="020B0604030504040204" pitchFamily="50" charset="-128"/>
                    <a:ea typeface="メイリオ" panose="020B0604030504040204" pitchFamily="50" charset="-128"/>
                  </a:rPr>
                  <a:t>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の線上に射影した点：</a:t>
                </a:r>
                <a:r>
                  <a:rPr kumimoji="1" lang="en-US" altLang="ja-JP" dirty="0">
                    <a:ea typeface="メイリオ" panose="020B0604030504040204" pitchFamily="50" charset="-128"/>
                  </a:rPr>
                  <a:t> </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1</m:t>
                        </m:r>
                      </m:sub>
                    </m:sSub>
                    <m:r>
                      <a:rPr kumimoji="1" lang="en-US" altLang="ja-JP" b="0"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2</m:t>
                        </m:r>
                      </m:sub>
                    </m:sSub>
                    <m:r>
                      <a:rPr kumimoji="1" lang="en-US" altLang="ja-JP" b="0"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3</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380680" y="2426507"/>
                <a:ext cx="4846237" cy="646331"/>
              </a:xfrm>
              <a:prstGeom prst="rect">
                <a:avLst/>
              </a:prstGeom>
              <a:blipFill>
                <a:blip r:embed="rId6"/>
                <a:stretch>
                  <a:fillRect l="-1006" t="-15094" b="-160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447374" y="2932620"/>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447374" y="2932620"/>
                <a:ext cx="3119380" cy="839204"/>
              </a:xfrm>
              <a:prstGeom prst="rect">
                <a:avLst/>
              </a:prstGeom>
              <a:blipFill>
                <a:blip r:embed="rId7"/>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7593281" y="3179355"/>
            <a:ext cx="22220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8"/>
          <a:stretch>
            <a:fillRect/>
          </a:stretch>
        </p:blipFill>
        <p:spPr>
          <a:xfrm>
            <a:off x="5702102" y="3822751"/>
            <a:ext cx="3891705" cy="949944"/>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3006198" y="4532341"/>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2614728" y="4486906"/>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2908893" y="4761496"/>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2908893" y="4761496"/>
                <a:ext cx="276999" cy="369332"/>
              </a:xfrm>
              <a:prstGeom prst="rect">
                <a:avLst/>
              </a:prstGeom>
              <a:blipFill>
                <a:blip r:embed="rId9"/>
                <a:stretch>
                  <a:fillRect l="-6522" r="-65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2341881" y="4201277"/>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2341881" y="4201277"/>
                <a:ext cx="465640" cy="461665"/>
              </a:xfrm>
              <a:prstGeom prst="rect">
                <a:avLst/>
              </a:prstGeom>
              <a:blipFill>
                <a:blip r:embed="rId10"/>
                <a:stretch>
                  <a:fillRect b="-65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5113212" y="4848534"/>
                <a:ext cx="4572899" cy="79278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5113212" y="4848534"/>
                <a:ext cx="4572899" cy="792781"/>
              </a:xfrm>
              <a:prstGeom prst="rect">
                <a:avLst/>
              </a:prstGeom>
              <a:blipFill>
                <a:blip r:embed="rId11"/>
                <a:stretch>
                  <a:fillRect r="-52667"/>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9727298" y="589679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4378663" y="2442137"/>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射影した点の分散</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9810268" y="4076227"/>
            <a:ext cx="95250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722A0C5-B92F-CA11-87A4-686ECB8D0B1F}"/>
                  </a:ext>
                </a:extLst>
              </p:cNvPr>
              <p:cNvSpPr txBox="1"/>
              <p:nvPr/>
            </p:nvSpPr>
            <p:spPr>
              <a:xfrm>
                <a:off x="521971" y="771513"/>
                <a:ext cx="10736243"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シンプルに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次元平面上のデータ</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点</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を単位ベクトル</a:t>
                </a:r>
                <a14:m>
                  <m:oMath xmlns:m="http://schemas.openxmlformats.org/officeDocument/2006/math">
                    <m:acc>
                      <m:accPr>
                        <m:chr m:val="⃗"/>
                        <m:ctrlPr>
                          <a:rPr kumimoji="1" lang="ja-JP" altLang="en-US"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上の線に射影する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1</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2</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の分散を最大化するような</a:t>
                </a:r>
                <a14:m>
                  <m:oMath xmlns:m="http://schemas.openxmlformats.org/officeDocument/2006/math">
                    <m:acc>
                      <m:accPr>
                        <m:chr m:val="⃗"/>
                        <m:ctrlPr>
                          <a:rPr kumimoji="1" lang="ja-JP" altLang="en-US"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oMath>
                </a14:m>
                <a:r>
                  <a:rPr kumimoji="1" lang="ja-JP" altLang="en-US" sz="2400" dirty="0">
                    <a:latin typeface="メイリオ" panose="020B0604030504040204" pitchFamily="50" charset="-128"/>
                    <a:ea typeface="メイリオ" panose="020B0604030504040204" pitchFamily="50" charset="-128"/>
                  </a:rPr>
                  <a:t>を見つけ出す問題である</a:t>
                </a:r>
              </a:p>
            </p:txBody>
          </p:sp>
        </mc:Choice>
        <mc:Fallback>
          <p:sp>
            <p:nvSpPr>
              <p:cNvPr id="4" name="テキスト ボックス 3">
                <a:extLst>
                  <a:ext uri="{FF2B5EF4-FFF2-40B4-BE49-F238E27FC236}">
                    <a16:creationId xmlns:a16="http://schemas.microsoft.com/office/drawing/2014/main" id="{4722A0C5-B92F-CA11-87A4-686ECB8D0B1F}"/>
                  </a:ext>
                </a:extLst>
              </p:cNvPr>
              <p:cNvSpPr txBox="1">
                <a:spLocks noRot="1" noChangeAspect="1" noMove="1" noResize="1" noEditPoints="1" noAdjustHandles="1" noChangeArrowheads="1" noChangeShapeType="1" noTextEdit="1"/>
              </p:cNvSpPr>
              <p:nvPr/>
            </p:nvSpPr>
            <p:spPr>
              <a:xfrm>
                <a:off x="521971" y="771513"/>
                <a:ext cx="10736243" cy="1200329"/>
              </a:xfrm>
              <a:prstGeom prst="rect">
                <a:avLst/>
              </a:prstGeom>
              <a:blipFill>
                <a:blip r:embed="rId12"/>
                <a:stretch>
                  <a:fillRect l="-1306" t="-10714" r="-738" b="-1785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F095512-1A76-17F8-5F9E-ABD919D38BB4}"/>
              </a:ext>
            </a:extLst>
          </p:cNvPr>
          <p:cNvSpPr txBox="1"/>
          <p:nvPr/>
        </p:nvSpPr>
        <p:spPr>
          <a:xfrm>
            <a:off x="5054113" y="41158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896ACE-64B8-33E6-E584-F4A2FCCF665E}"/>
              </a:ext>
            </a:extLst>
          </p:cNvPr>
          <p:cNvSpPr txBox="1"/>
          <p:nvPr/>
        </p:nvSpPr>
        <p:spPr>
          <a:xfrm>
            <a:off x="3185892" y="5998584"/>
            <a:ext cx="7710957" cy="1323439"/>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13"/>
              </a:rPr>
              <a:t>https://qiita.com/kenmatsu4/items/a144047c1b49aa8c7eb0</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hlinkClick r:id="rId14"/>
              </a:rPr>
              <a:t>https://taimuoreganoblog.com/home/math/inner-product/</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hlinkClick r:id="rId15"/>
              </a:rPr>
              <a:t>https://puchohan.com/column/math-column/orthogonal-projection-vector</a:t>
            </a:r>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0B60CF72-53C4-8BF7-D7B3-DD3BEE30D9B8}"/>
              </a:ext>
            </a:extLst>
          </p:cNvPr>
          <p:cNvSpPr txBox="1"/>
          <p:nvPr/>
        </p:nvSpPr>
        <p:spPr>
          <a:xfrm>
            <a:off x="3185892" y="5686377"/>
            <a:ext cx="193674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内積と射影</a:t>
            </a:r>
          </a:p>
        </p:txBody>
      </p:sp>
    </p:spTree>
    <p:extLst>
      <p:ext uri="{BB962C8B-B14F-4D97-AF65-F5344CB8AC3E}">
        <p14:creationId xmlns:p14="http://schemas.microsoft.com/office/powerpoint/2010/main" val="38994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1457011" y="655909"/>
                <a:ext cx="5339399" cy="636008"/>
              </a:xfrm>
              <a:prstGeom prst="rect">
                <a:avLst/>
              </a:prstGeom>
              <a:noFill/>
            </p:spPr>
            <p:txBody>
              <a:bodyPr wrap="square" lIns="0" tIns="0" rIns="0" bIns="0" rtlCol="0">
                <a:spAutoFit/>
              </a:bodyPr>
              <a:lstStyle/>
              <a:p>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1457011" y="655909"/>
                <a:ext cx="5339399" cy="636008"/>
              </a:xfrm>
              <a:prstGeom prst="rect">
                <a:avLst/>
              </a:prstGeom>
              <a:blipFill>
                <a:blip r:embed="rId2"/>
                <a:stretch>
                  <a:fillRect l="-3425" b="-1634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1457011" y="1328621"/>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1457011" y="1328621"/>
                <a:ext cx="7256987" cy="11339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1213274" y="2421655"/>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1213274" y="2421655"/>
                <a:ext cx="4480714" cy="14519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1457011" y="3720812"/>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1457011" y="3720812"/>
                <a:ext cx="2852448" cy="57823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1556281" y="4695271"/>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1556281" y="4695271"/>
                <a:ext cx="1761893" cy="730456"/>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1849869" y="5557338"/>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4838731" y="555270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4838731" y="5552707"/>
                <a:ext cx="2046266" cy="307777"/>
              </a:xfrm>
              <a:prstGeom prst="rect">
                <a:avLst/>
              </a:prstGeom>
              <a:blipFill>
                <a:blip r:embed="rId7"/>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1437694" y="6335783"/>
            <a:ext cx="4544834"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この式展開は多次元空間でも成り立つ</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DD3F07CE-EC5A-FCBB-A85C-8D2C3056A64A}"/>
                  </a:ext>
                </a:extLst>
              </p:cNvPr>
              <p:cNvSpPr txBox="1"/>
              <p:nvPr/>
            </p:nvSpPr>
            <p:spPr>
              <a:xfrm>
                <a:off x="4537609" y="3873591"/>
                <a:ext cx="7035003"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  </m:t>
                    </m:r>
                    <m:sSub>
                      <m:sSubPr>
                        <m:ctrlPr>
                          <a:rPr kumimoji="1" lang="en-US" altLang="ja-JP" sz="2000" b="1" i="1" smtClean="0">
                            <a:latin typeface="Cambria Math" panose="02040503050406030204" pitchFamily="18" charset="0"/>
                            <a:ea typeface="メイリオ" panose="020B0604030504040204" pitchFamily="50" charset="-128"/>
                          </a:rPr>
                        </m:ctrlPr>
                      </m:sSub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b="1" dirty="0">
                    <a:latin typeface="メイリオ" panose="020B0604030504040204" pitchFamily="50" charset="-128"/>
                    <a:ea typeface="メイリオ" panose="020B0604030504040204" pitchFamily="50" charset="-128"/>
                  </a:rPr>
                  <a:t>の共分散行列</a:t>
                </a:r>
                <a14:m>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ja-JP" altLang="en-US" sz="2000" i="1">
                        <a:latin typeface="Cambria Math" panose="02040503050406030204" pitchFamily="18" charset="0"/>
                        <a:ea typeface="メイリオ" panose="020B0604030504040204" pitchFamily="50" charset="-128"/>
                      </a:rPr>
                      <m:t>に</m:t>
                    </m:r>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𝒆</m:t>
                        </m:r>
                      </m:e>
                    </m:acc>
                  </m:oMath>
                </a14:m>
                <a:r>
                  <a:rPr kumimoji="1" lang="ja-JP" altLang="en-US" sz="2000" b="1" dirty="0">
                    <a:latin typeface="メイリオ" panose="020B0604030504040204" pitchFamily="50" charset="-128"/>
                    <a:ea typeface="メイリオ" panose="020B0604030504040204" pitchFamily="50" charset="-128"/>
                  </a:rPr>
                  <a:t>をかけた式に変換できる！</a:t>
                </a:r>
              </a:p>
            </p:txBody>
          </p:sp>
        </mc:Choice>
        <mc:Fallback>
          <p:sp>
            <p:nvSpPr>
              <p:cNvPr id="9" name="テキスト ボックス 8">
                <a:extLst>
                  <a:ext uri="{FF2B5EF4-FFF2-40B4-BE49-F238E27FC236}">
                    <a16:creationId xmlns:a16="http://schemas.microsoft.com/office/drawing/2014/main" id="{DD3F07CE-EC5A-FCBB-A85C-8D2C3056A64A}"/>
                  </a:ext>
                </a:extLst>
              </p:cNvPr>
              <p:cNvSpPr txBox="1">
                <a:spLocks noRot="1" noChangeAspect="1" noMove="1" noResize="1" noEditPoints="1" noAdjustHandles="1" noChangeArrowheads="1" noChangeShapeType="1" noTextEdit="1"/>
              </p:cNvSpPr>
              <p:nvPr/>
            </p:nvSpPr>
            <p:spPr>
              <a:xfrm>
                <a:off x="4537609" y="3873591"/>
                <a:ext cx="7035003" cy="400110"/>
              </a:xfrm>
              <a:prstGeom prst="rect">
                <a:avLst/>
              </a:prstGeom>
              <a:blipFill>
                <a:blip r:embed="rId8"/>
                <a:stretch>
                  <a:fillRect l="-867" t="-10606" r="-260"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FD32D7E4-B6BD-2932-25CE-C984268FB414}"/>
                  </a:ext>
                </a:extLst>
              </p:cNvPr>
              <p:cNvSpPr txBox="1"/>
              <p:nvPr/>
            </p:nvSpPr>
            <p:spPr>
              <a:xfrm>
                <a:off x="3453631" y="4783647"/>
                <a:ext cx="5698227"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→この式を最大化するような</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求めればよい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ただし、以下の制約式を満たす</a:t>
                </a:r>
              </a:p>
            </p:txBody>
          </p:sp>
        </mc:Choice>
        <mc:Fallback>
          <p:sp>
            <p:nvSpPr>
              <p:cNvPr id="16" name="テキスト ボックス 15">
                <a:extLst>
                  <a:ext uri="{FF2B5EF4-FFF2-40B4-BE49-F238E27FC236}">
                    <a16:creationId xmlns:a16="http://schemas.microsoft.com/office/drawing/2014/main" id="{FD32D7E4-B6BD-2932-25CE-C984268FB414}"/>
                  </a:ext>
                </a:extLst>
              </p:cNvPr>
              <p:cNvSpPr txBox="1">
                <a:spLocks noRot="1" noChangeAspect="1" noMove="1" noResize="1" noEditPoints="1" noAdjustHandles="1" noChangeArrowheads="1" noChangeShapeType="1" noTextEdit="1"/>
              </p:cNvSpPr>
              <p:nvPr/>
            </p:nvSpPr>
            <p:spPr>
              <a:xfrm>
                <a:off x="3453631" y="4783647"/>
                <a:ext cx="5698227" cy="707886"/>
              </a:xfrm>
              <a:prstGeom prst="rect">
                <a:avLst/>
              </a:prstGeom>
              <a:blipFill>
                <a:blip r:embed="rId9"/>
                <a:stretch>
                  <a:fillRect l="-1178" t="-5172" r="-535" b="-137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945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522514"/>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制約条件付き最大化問題</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CDCB4DE-27BA-7B7C-E4F6-15C3C10EB56C}"/>
                  </a:ext>
                </a:extLst>
              </p:cNvPr>
              <p:cNvSpPr txBox="1"/>
              <p:nvPr/>
            </p:nvSpPr>
            <p:spPr>
              <a:xfrm>
                <a:off x="622998" y="1122545"/>
                <a:ext cx="10326032" cy="1200329"/>
              </a:xfrm>
              <a:prstGeom prst="rect">
                <a:avLst/>
              </a:prstGeom>
              <a:noFill/>
            </p:spPr>
            <p:txBody>
              <a:bodyPr wrap="non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射影した点の分散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oMath>
                </a14:m>
                <a:r>
                  <a:rPr kumimoji="1" lang="ja-JP" altLang="en-US" sz="2400" dirty="0">
                    <a:latin typeface="メイリオ" panose="020B0604030504040204" pitchFamily="50" charset="-128"/>
                    <a:ea typeface="メイリオ" panose="020B0604030504040204" pitchFamily="50" charset="-128"/>
                  </a:rPr>
                  <a:t>の最大化するような単位ベクトル</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以下のような制約条件付最大化問題の解を求める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ラグランジュ未定乗数を用いると固有方程式になる！</a:t>
                </a:r>
              </a:p>
            </p:txBody>
          </p:sp>
        </mc:Choice>
        <mc:Fallback>
          <p:sp>
            <p:nvSpPr>
              <p:cNvPr id="3" name="テキスト ボックス 2">
                <a:extLst>
                  <a:ext uri="{FF2B5EF4-FFF2-40B4-BE49-F238E27FC236}">
                    <a16:creationId xmlns:a16="http://schemas.microsoft.com/office/drawing/2014/main" id="{BCDCB4DE-27BA-7B7C-E4F6-15C3C10EB56C}"/>
                  </a:ext>
                </a:extLst>
              </p:cNvPr>
              <p:cNvSpPr txBox="1">
                <a:spLocks noRot="1" noChangeAspect="1" noMove="1" noResize="1" noEditPoints="1" noAdjustHandles="1" noChangeArrowheads="1" noChangeShapeType="1" noTextEdit="1"/>
              </p:cNvSpPr>
              <p:nvPr/>
            </p:nvSpPr>
            <p:spPr>
              <a:xfrm>
                <a:off x="622998" y="1122545"/>
                <a:ext cx="10326032" cy="1200329"/>
              </a:xfrm>
              <a:prstGeom prst="rect">
                <a:avLst/>
              </a:prstGeom>
              <a:blipFill>
                <a:blip r:embed="rId2"/>
                <a:stretch>
                  <a:fillRect l="-1358" t="-10660" b="-167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29C533A-FA33-7547-EF81-E82FBA0FDC39}"/>
                  </a:ext>
                </a:extLst>
              </p:cNvPr>
              <p:cNvSpPr txBox="1"/>
              <p:nvPr/>
            </p:nvSpPr>
            <p:spPr>
              <a:xfrm>
                <a:off x="1686910" y="2698544"/>
                <a:ext cx="2714141" cy="805926"/>
              </a:xfrm>
              <a:prstGeom prst="rect">
                <a:avLst/>
              </a:prstGeom>
              <a:noFill/>
            </p:spPr>
            <p:txBody>
              <a:bodyPr wrap="none" lIns="0" tIns="0" rIns="0" bIns="0" rtlCol="0">
                <a:spAutoFit/>
              </a:bodyPr>
              <a:lstStyle/>
              <a:p>
                <a14:m>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oMath>
                </a14:m>
                <a:r>
                  <a:rPr kumimoji="1" lang="en-US" altLang="ja-JP" sz="2800" dirty="0">
                    <a:ea typeface="メイリオ" panose="020B0604030504040204" pitchFamily="50" charset="-128"/>
                  </a:rPr>
                  <a:t> </a:t>
                </a:r>
                <a14:m>
                  <m:oMath xmlns:m="http://schemas.openxmlformats.org/officeDocument/2006/math">
                    <m:sSup>
                      <m:sSupPr>
                        <m:ctrlPr>
                          <a:rPr kumimoji="1" lang="en-US" altLang="ja-JP" sz="2800" i="1">
                            <a:latin typeface="Cambria Math" panose="02040503050406030204" pitchFamily="18" charset="0"/>
                            <a:ea typeface="メイリオ" panose="020B0604030504040204" pitchFamily="50" charset="-128"/>
                          </a:rPr>
                        </m:ctrlPr>
                      </m:sSupPr>
                      <m:e>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e>
                      <m:sup>
                        <m:r>
                          <a:rPr kumimoji="1" lang="en-US" altLang="ja-JP" sz="2800" i="1">
                            <a:latin typeface="Cambria Math" panose="02040503050406030204" pitchFamily="18" charset="0"/>
                            <a:ea typeface="メイリオ" panose="020B0604030504040204" pitchFamily="50" charset="-128"/>
                          </a:rPr>
                          <m:t>𝑇</m:t>
                        </m:r>
                      </m:sup>
                    </m:sSup>
                    <m:r>
                      <m:rPr>
                        <m:sty m:val="p"/>
                      </m:rPr>
                      <a:rPr kumimoji="1" lang="el-GR" altLang="ja-JP" sz="2800" i="1">
                        <a:latin typeface="Cambria Math" panose="02040503050406030204" pitchFamily="18" charset="0"/>
                        <a:ea typeface="Cambria Math" panose="02040503050406030204" pitchFamily="18" charset="0"/>
                      </a:rPr>
                      <m:t>Σ</m:t>
                    </m:r>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endParaRPr kumimoji="1" lang="ja-JP" altLang="en-US" sz="2800" dirty="0">
                  <a:latin typeface="メイリオ" panose="020B0604030504040204" pitchFamily="50" charset="-128"/>
                  <a:ea typeface="メイリオ" panose="020B0604030504040204" pitchFamily="50" charset="-128"/>
                </a:endParaRPr>
              </a:p>
            </p:txBody>
          </p:sp>
        </mc:Choice>
        <mc:Fallback>
          <p:sp>
            <p:nvSpPr>
              <p:cNvPr id="4" name="テキスト ボックス 3">
                <a:extLst>
                  <a:ext uri="{FF2B5EF4-FFF2-40B4-BE49-F238E27FC236}">
                    <a16:creationId xmlns:a16="http://schemas.microsoft.com/office/drawing/2014/main" id="{129C533A-FA33-7547-EF81-E82FBA0FDC39}"/>
                  </a:ext>
                </a:extLst>
              </p:cNvPr>
              <p:cNvSpPr txBox="1">
                <a:spLocks noRot="1" noChangeAspect="1" noMove="1" noResize="1" noEditPoints="1" noAdjustHandles="1" noChangeArrowheads="1" noChangeShapeType="1" noTextEdit="1"/>
              </p:cNvSpPr>
              <p:nvPr/>
            </p:nvSpPr>
            <p:spPr>
              <a:xfrm>
                <a:off x="1686910" y="2698544"/>
                <a:ext cx="2714141" cy="80592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930D63B-FD94-A988-B071-30DA8C995AE8}"/>
              </a:ext>
            </a:extLst>
          </p:cNvPr>
          <p:cNvSpPr txBox="1"/>
          <p:nvPr/>
        </p:nvSpPr>
        <p:spPr>
          <a:xfrm>
            <a:off x="2822079" y="3715863"/>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8799D9B-87E7-2AA4-1C67-3F88AEFE3674}"/>
                  </a:ext>
                </a:extLst>
              </p:cNvPr>
              <p:cNvSpPr txBox="1"/>
              <p:nvPr/>
            </p:nvSpPr>
            <p:spPr>
              <a:xfrm>
                <a:off x="4881391" y="2982985"/>
                <a:ext cx="35260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メイリオ" panose="020B0604030504040204" pitchFamily="50" charset="-128"/>
                            </a:rPr>
                          </m:ctrlPr>
                        </m:sSupPr>
                        <m:e>
                          <m:r>
                            <a:rPr kumimoji="1" lang="en-US" altLang="ja-JP" sz="2800" b="0" i="1" smtClean="0">
                              <a:latin typeface="Cambria Math" panose="02040503050406030204" pitchFamily="18" charset="0"/>
                              <a:ea typeface="メイリオ" panose="020B0604030504040204" pitchFamily="50" charset="-128"/>
                            </a:rPr>
                            <m:t>𝑠</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𝑡</m:t>
                          </m:r>
                          <m:r>
                            <a:rPr kumimoji="1" lang="en-US" altLang="ja-JP" sz="2800" b="0" i="1" smtClean="0">
                              <a:latin typeface="Cambria Math" panose="02040503050406030204" pitchFamily="18" charset="0"/>
                              <a:ea typeface="メイリオ" panose="020B0604030504040204" pitchFamily="50" charset="-128"/>
                            </a:rPr>
                            <m:t>.  </m:t>
                          </m:r>
                          <m:r>
                            <a:rPr kumimoji="1" lang="en-US" altLang="ja-JP" sz="2800" i="1">
                              <a:latin typeface="Cambria Math" panose="02040503050406030204" pitchFamily="18" charset="0"/>
                              <a:ea typeface="メイリオ" panose="020B0604030504040204" pitchFamily="50" charset="-128"/>
                            </a:rPr>
                            <m:t>𝑥</m:t>
                          </m:r>
                        </m:e>
                        <m:sup>
                          <m:r>
                            <a:rPr kumimoji="1" lang="en-US" altLang="ja-JP" sz="2800" i="1">
                              <a:latin typeface="Cambria Math" panose="02040503050406030204" pitchFamily="18" charset="0"/>
                              <a:ea typeface="メイリオ" panose="020B0604030504040204" pitchFamily="50" charset="-128"/>
                            </a:rPr>
                            <m:t>2</m:t>
                          </m:r>
                        </m:sup>
                      </m:sSup>
                      <m:r>
                        <a:rPr kumimoji="1" lang="en-US" altLang="ja-JP" sz="2800" i="1">
                          <a:latin typeface="Cambria Math" panose="02040503050406030204" pitchFamily="18" charset="0"/>
                          <a:ea typeface="メイリオ" panose="020B0604030504040204" pitchFamily="50" charset="-128"/>
                        </a:rPr>
                        <m:t>+</m:t>
                      </m:r>
                      <m:sSup>
                        <m:sSupPr>
                          <m:ctrlPr>
                            <a:rPr kumimoji="1" lang="en-US" altLang="ja-JP" sz="2800" i="1">
                              <a:latin typeface="Cambria Math" panose="02040503050406030204" pitchFamily="18" charset="0"/>
                              <a:ea typeface="メイリオ" panose="020B0604030504040204" pitchFamily="50" charset="-128"/>
                            </a:rPr>
                          </m:ctrlPr>
                        </m:sSupPr>
                        <m:e>
                          <m:r>
                            <a:rPr kumimoji="1" lang="en-US" altLang="ja-JP" sz="2800" i="1">
                              <a:latin typeface="Cambria Math" panose="02040503050406030204" pitchFamily="18" charset="0"/>
                              <a:ea typeface="メイリオ" panose="020B0604030504040204" pitchFamily="50" charset="-128"/>
                            </a:rPr>
                            <m:t>𝑦</m:t>
                          </m:r>
                        </m:e>
                        <m:sup>
                          <m:r>
                            <a:rPr kumimoji="1" lang="en-US" altLang="ja-JP" sz="2800" i="1">
                              <a:latin typeface="Cambria Math" panose="02040503050406030204" pitchFamily="18" charset="0"/>
                              <a:ea typeface="メイリオ" panose="020B0604030504040204" pitchFamily="50" charset="-128"/>
                            </a:rPr>
                            <m:t>2</m:t>
                          </m:r>
                        </m:sup>
                      </m:sSup>
                      <m:r>
                        <a:rPr kumimoji="1" lang="en-US" altLang="ja-JP" sz="2800" i="1">
                          <a:latin typeface="Cambria Math" panose="02040503050406030204" pitchFamily="18" charset="0"/>
                          <a:ea typeface="メイリオ" panose="020B0604030504040204" pitchFamily="50" charset="-128"/>
                        </a:rPr>
                        <m:t>=</m:t>
                      </m:r>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en-US" altLang="ja-JP" sz="2800" i="1">
                                  <a:latin typeface="Cambria Math" panose="02040503050406030204" pitchFamily="18" charset="0"/>
                                  <a:ea typeface="メイリオ" panose="020B0604030504040204" pitchFamily="50" charset="-128"/>
                                </a:rPr>
                              </m:ctrlPr>
                            </m:accPr>
                            <m:e>
                              <m:r>
                                <a:rPr kumimoji="1" lang="en-US" altLang="ja-JP" sz="2800" i="1">
                                  <a:latin typeface="Cambria Math" panose="02040503050406030204" pitchFamily="18" charset="0"/>
                                  <a:ea typeface="メイリオ" panose="020B0604030504040204" pitchFamily="50" charset="-128"/>
                                </a:rPr>
                                <m:t>𝑒</m:t>
                              </m:r>
                            </m:e>
                          </m:acc>
                        </m:e>
                      </m:d>
                      <m:r>
                        <a:rPr kumimoji="1" lang="en-US" altLang="ja-JP" sz="2800" i="1">
                          <a:latin typeface="Cambria Math" panose="02040503050406030204" pitchFamily="18" charset="0"/>
                          <a:ea typeface="メイリオ" panose="020B0604030504040204" pitchFamily="50" charset="-128"/>
                        </a:rPr>
                        <m:t>=1</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p:sp>
            <p:nvSpPr>
              <p:cNvPr id="6" name="テキスト ボックス 5">
                <a:extLst>
                  <a:ext uri="{FF2B5EF4-FFF2-40B4-BE49-F238E27FC236}">
                    <a16:creationId xmlns:a16="http://schemas.microsoft.com/office/drawing/2014/main" id="{98799D9B-87E7-2AA4-1C67-3F88AEFE3674}"/>
                  </a:ext>
                </a:extLst>
              </p:cNvPr>
              <p:cNvSpPr txBox="1">
                <a:spLocks noRot="1" noChangeAspect="1" noMove="1" noResize="1" noEditPoints="1" noAdjustHandles="1" noChangeArrowheads="1" noChangeShapeType="1" noTextEdit="1"/>
              </p:cNvSpPr>
              <p:nvPr/>
            </p:nvSpPr>
            <p:spPr>
              <a:xfrm>
                <a:off x="4881391" y="2982985"/>
                <a:ext cx="3526093" cy="430887"/>
              </a:xfrm>
              <a:prstGeom prst="rect">
                <a:avLst/>
              </a:prstGeom>
              <a:blipFill>
                <a:blip r:embed="rId4"/>
                <a:stretch>
                  <a:fillRect l="-346" t="-45070" r="-1211" b="-18310"/>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EFBDCE4A-41E4-6BC9-08FF-83DD71A2C529}"/>
              </a:ext>
            </a:extLst>
          </p:cNvPr>
          <p:cNvSpPr/>
          <p:nvPr/>
        </p:nvSpPr>
        <p:spPr>
          <a:xfrm>
            <a:off x="2723103" y="4431323"/>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517731" y="4897459"/>
                <a:ext cx="2363660" cy="87793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3200" b="0" i="1" smtClean="0">
                              <a:latin typeface="Cambria Math" panose="02040503050406030204" pitchFamily="18" charset="0"/>
                              <a:ea typeface="メイリオ" panose="020B0604030504040204" pitchFamily="50" charset="-128"/>
                            </a:rPr>
                          </m:ctrlPr>
                        </m:funcPr>
                        <m:fName>
                          <m:limLow>
                            <m:limLowPr>
                              <m:ctrlPr>
                                <a:rPr kumimoji="1" lang="en-US" altLang="ja-JP" sz="3200" b="0" i="1" smtClean="0">
                                  <a:latin typeface="Cambria Math" panose="02040503050406030204" pitchFamily="18" charset="0"/>
                                  <a:ea typeface="メイリオ" panose="020B0604030504040204" pitchFamily="50" charset="-128"/>
                                </a:rPr>
                              </m:ctrlPr>
                            </m:limLowPr>
                            <m:e>
                              <m:r>
                                <m:rPr>
                                  <m:sty m:val="p"/>
                                </m:rPr>
                                <a:rPr kumimoji="1" lang="en-US" altLang="ja-JP" sz="3200" b="0" i="0" smtClean="0">
                                  <a:latin typeface="Cambria Math" panose="02040503050406030204" pitchFamily="18" charset="0"/>
                                  <a:ea typeface="メイリオ" panose="020B0604030504040204" pitchFamily="50" charset="-128"/>
                                </a:rPr>
                                <m:t>arg</m:t>
                              </m:r>
                              <m:r>
                                <m:rPr>
                                  <m:sty m:val="p"/>
                                </m:rPr>
                                <a:rPr kumimoji="1" lang="en-US" altLang="ja-JP" sz="3200" b="0" i="0" smtClean="0">
                                  <a:latin typeface="Cambria Math" panose="02040503050406030204" pitchFamily="18" charset="0"/>
                                  <a:ea typeface="メイリオ" panose="020B0604030504040204" pitchFamily="50" charset="-128"/>
                                </a:rPr>
                                <m:t>max</m:t>
                              </m:r>
                            </m:e>
                            <m:lim>
                              <m:r>
                                <a:rPr kumimoji="1" lang="en-US" altLang="ja-JP" sz="3200" b="0" i="1" smtClean="0">
                                  <a:latin typeface="Cambria Math" panose="02040503050406030204" pitchFamily="18" charset="0"/>
                                  <a:ea typeface="メイリオ" panose="020B0604030504040204" pitchFamily="50" charset="-128"/>
                                </a:rPr>
                                <m:t>𝑥</m:t>
                              </m:r>
                              <m:r>
                                <a:rPr kumimoji="1" lang="en-US" altLang="ja-JP" sz="3200" b="0" i="1" smtClean="0">
                                  <a:latin typeface="Cambria Math" panose="02040503050406030204" pitchFamily="18" charset="0"/>
                                  <a:ea typeface="メイリオ" panose="020B0604030504040204" pitchFamily="50" charset="-128"/>
                                </a:rPr>
                                <m:t>,</m:t>
                              </m:r>
                              <m:r>
                                <a:rPr kumimoji="1" lang="en-US" altLang="ja-JP" sz="3200" b="0" i="1" smtClean="0">
                                  <a:latin typeface="Cambria Math" panose="02040503050406030204" pitchFamily="18" charset="0"/>
                                  <a:ea typeface="メイリオ" panose="020B0604030504040204" pitchFamily="50" charset="-128"/>
                                </a:rPr>
                                <m:t>𝑦</m:t>
                              </m:r>
                            </m:lim>
                          </m:limLow>
                        </m:fName>
                        <m:e>
                          <m:r>
                            <a:rPr kumimoji="1" lang="en-US" altLang="ja-JP" sz="3200" b="0" i="1" smtClean="0">
                              <a:latin typeface="Cambria Math" panose="02040503050406030204" pitchFamily="18" charset="0"/>
                              <a:ea typeface="メイリオ" panose="020B0604030504040204" pitchFamily="50" charset="-128"/>
                            </a:rPr>
                            <m:t>𝑣𝑎𝑟</m:t>
                          </m:r>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517731" y="4897459"/>
                <a:ext cx="2363660" cy="87793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5518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4260671" y="338577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203406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主成分ベクトルに射影した点はもとのデータ特徴を最大限維持している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3077497" y="2723004"/>
            <a:ext cx="4200525" cy="3790950"/>
          </a:xfrm>
          <a:prstGeom prst="rect">
            <a:avLst/>
          </a:prstGeom>
        </p:spPr>
      </p:pic>
      <p:sp>
        <p:nvSpPr>
          <p:cNvPr id="36" name="テキスト ボックス 35">
            <a:extLst>
              <a:ext uri="{FF2B5EF4-FFF2-40B4-BE49-F238E27FC236}">
                <a16:creationId xmlns:a16="http://schemas.microsoft.com/office/drawing/2014/main" id="{E8427904-34BA-EF7B-C203-EBEEE3043E7C}"/>
              </a:ext>
            </a:extLst>
          </p:cNvPr>
          <p:cNvSpPr txBox="1"/>
          <p:nvPr/>
        </p:nvSpPr>
        <p:spPr>
          <a:xfrm>
            <a:off x="348561" y="767819"/>
            <a:ext cx="11555639"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主成分ベクトル上に射影した点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次元）は、もとの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の平面上の散らばりもっともよく近似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 </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次元に　データ特徴を維持して</a:t>
            </a:r>
            <a:r>
              <a:rPr kumimoji="1" lang="ja-JP" altLang="en-US" sz="2400" b="1" u="sng" dirty="0">
                <a:latin typeface="メイリオ" panose="020B0604030504040204" pitchFamily="50" charset="-128"/>
                <a:ea typeface="メイリオ" panose="020B0604030504040204" pitchFamily="50" charset="-128"/>
              </a:rPr>
              <a:t>次元削減した</a:t>
            </a:r>
            <a:r>
              <a:rPr kumimoji="1" lang="ja-JP" altLang="en-US" sz="2400" dirty="0">
                <a:latin typeface="メイリオ" panose="020B0604030504040204" pitchFamily="50" charset="-128"/>
                <a:ea typeface="メイリオ" panose="020B0604030504040204" pitchFamily="50" charset="-128"/>
              </a:rPr>
              <a:t>といえる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次元（カラメル、カスタード）の代わりに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次元（主成分ベクトル）だけでデータ特徴を近似的に表現できる</a:t>
            </a:r>
          </a:p>
        </p:txBody>
      </p:sp>
      <p:sp>
        <p:nvSpPr>
          <p:cNvPr id="3" name="矢印: 右 2">
            <a:extLst>
              <a:ext uri="{FF2B5EF4-FFF2-40B4-BE49-F238E27FC236}">
                <a16:creationId xmlns:a16="http://schemas.microsoft.com/office/drawing/2014/main" id="{DEDBDB08-B07D-B9B9-7828-EF8ABD06C6B4}"/>
              </a:ext>
            </a:extLst>
          </p:cNvPr>
          <p:cNvSpPr/>
          <p:nvPr/>
        </p:nvSpPr>
        <p:spPr>
          <a:xfrm rot="18951964">
            <a:off x="3375503" y="4457340"/>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6048552" y="341851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6258241" y="320013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5904592" y="356762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5547367" y="391140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5757056" y="36930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5403407" y="406052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4576009" y="484594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4785698" y="462756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4432049" y="499505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4074824" y="5338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4284513" y="5120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3930864" y="548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5651938" y="378600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5279637" y="417443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5952579" y="348811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4488560" y="49411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4938530" y="450824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4184511" y="526787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5441010" y="3297136"/>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5707001" y="3582510"/>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5903612" y="3623802"/>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5518440" y="4463889"/>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4527840" y="4873464"/>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5253030" y="3664568"/>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B5B90FD4-A500-4004-0906-390293AEE2B5}"/>
              </a:ext>
            </a:extLst>
          </p:cNvPr>
          <p:cNvSpPr txBox="1"/>
          <p:nvPr/>
        </p:nvSpPr>
        <p:spPr>
          <a:xfrm>
            <a:off x="2078073" y="275338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4D8C4582-5559-A6B8-C742-662190E501FD}"/>
              </a:ext>
            </a:extLst>
          </p:cNvPr>
          <p:cNvSpPr txBox="1"/>
          <p:nvPr/>
        </p:nvSpPr>
        <p:spPr>
          <a:xfrm>
            <a:off x="6698018" y="60297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301990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AD32CC-E8AB-6C55-DE38-6684B7BEE217}"/>
              </a:ext>
            </a:extLst>
          </p:cNvPr>
          <p:cNvSpPr txBox="1"/>
          <p:nvPr/>
        </p:nvSpPr>
        <p:spPr>
          <a:xfrm>
            <a:off x="485192" y="522514"/>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回でやってきた学習・識別では</a:t>
            </a:r>
          </a:p>
        </p:txBody>
      </p:sp>
      <p:sp>
        <p:nvSpPr>
          <p:cNvPr id="5" name="テキスト ボックス 4">
            <a:extLst>
              <a:ext uri="{FF2B5EF4-FFF2-40B4-BE49-F238E27FC236}">
                <a16:creationId xmlns:a16="http://schemas.microsoft.com/office/drawing/2014/main" id="{0F4822D6-3E51-A505-E139-1C6512A9488C}"/>
              </a:ext>
            </a:extLst>
          </p:cNvPr>
          <p:cNvSpPr txBox="1"/>
          <p:nvPr/>
        </p:nvSpPr>
        <p:spPr>
          <a:xfrm>
            <a:off x="485192" y="1391710"/>
            <a:ext cx="1102878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教師あり機械学習で、ラベル（シュー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杏仁豆腐）の識別精度をどのように向上できるかを試した。</a:t>
            </a:r>
          </a:p>
        </p:txBody>
      </p:sp>
      <p:sp>
        <p:nvSpPr>
          <p:cNvPr id="6" name="テキスト ボックス 5">
            <a:extLst>
              <a:ext uri="{FF2B5EF4-FFF2-40B4-BE49-F238E27FC236}">
                <a16:creationId xmlns:a16="http://schemas.microsoft.com/office/drawing/2014/main" id="{E1488F51-8A65-A679-2E42-0100AE3ED768}"/>
              </a:ext>
            </a:extLst>
          </p:cNvPr>
          <p:cNvSpPr txBox="1"/>
          <p:nvPr/>
        </p:nvSpPr>
        <p:spPr>
          <a:xfrm>
            <a:off x="1632858" y="3083768"/>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では、何が識別に重要な手がかりだろうか</a:t>
            </a:r>
          </a:p>
        </p:txBody>
      </p:sp>
      <p:sp>
        <p:nvSpPr>
          <p:cNvPr id="8" name="テキスト ボックス 7">
            <a:extLst>
              <a:ext uri="{FF2B5EF4-FFF2-40B4-BE49-F238E27FC236}">
                <a16:creationId xmlns:a16="http://schemas.microsoft.com/office/drawing/2014/main" id="{AD5888C1-FA0B-5F91-4BEA-EF3472E42B95}"/>
              </a:ext>
            </a:extLst>
          </p:cNvPr>
          <p:cNvSpPr txBox="1"/>
          <p:nvPr/>
        </p:nvSpPr>
        <p:spPr>
          <a:xfrm>
            <a:off x="1726164" y="3584568"/>
            <a:ext cx="98475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識別の手がかりとなった重要特徴量（ここでは単語）を分析する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杏仁豆腐の特徴の違いは何かが明らかになる</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544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図 118">
            <a:extLst>
              <a:ext uri="{FF2B5EF4-FFF2-40B4-BE49-F238E27FC236}">
                <a16:creationId xmlns:a16="http://schemas.microsoft.com/office/drawing/2014/main" id="{3D42FD82-4F48-4DA9-ADBA-C9865034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0221">
            <a:off x="6536334" y="2473093"/>
            <a:ext cx="2481191" cy="2312019"/>
          </a:xfrm>
          <a:prstGeom prst="rect">
            <a:avLst/>
          </a:prstGeom>
        </p:spPr>
      </p:pic>
      <p:pic>
        <p:nvPicPr>
          <p:cNvPr id="13" name="図 12">
            <a:extLst>
              <a:ext uri="{FF2B5EF4-FFF2-40B4-BE49-F238E27FC236}">
                <a16:creationId xmlns:a16="http://schemas.microsoft.com/office/drawing/2014/main" id="{D3716A45-15A3-42EF-8395-592DBB69C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67547">
            <a:off x="2277695" y="2504797"/>
            <a:ext cx="2481191" cy="2312019"/>
          </a:xfrm>
          <a:prstGeom prst="rect">
            <a:avLst/>
          </a:prstGeom>
        </p:spPr>
      </p:pic>
      <p:cxnSp>
        <p:nvCxnSpPr>
          <p:cNvPr id="111" name="直線矢印コネクタ 110">
            <a:extLst>
              <a:ext uri="{FF2B5EF4-FFF2-40B4-BE49-F238E27FC236}">
                <a16:creationId xmlns:a16="http://schemas.microsoft.com/office/drawing/2014/main" id="{6A5A8B7A-80B2-413C-B841-BD231B25389A}"/>
              </a:ext>
            </a:extLst>
          </p:cNvPr>
          <p:cNvCxnSpPr>
            <a:cxnSpLocks/>
          </p:cNvCxnSpPr>
          <p:nvPr/>
        </p:nvCxnSpPr>
        <p:spPr>
          <a:xfrm flipV="1">
            <a:off x="1982753" y="2624356"/>
            <a:ext cx="0" cy="15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575E37A-DCC8-48CB-AA11-F5337E439FAF}"/>
              </a:ext>
            </a:extLst>
          </p:cNvPr>
          <p:cNvCxnSpPr>
            <a:cxnSpLocks/>
          </p:cNvCxnSpPr>
          <p:nvPr/>
        </p:nvCxnSpPr>
        <p:spPr>
          <a:xfrm>
            <a:off x="1954303" y="4194836"/>
            <a:ext cx="292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1C580E91-58ED-488E-904B-9285DD4B339D}"/>
              </a:ext>
            </a:extLst>
          </p:cNvPr>
          <p:cNvCxnSpPr>
            <a:cxnSpLocks/>
          </p:cNvCxnSpPr>
          <p:nvPr/>
        </p:nvCxnSpPr>
        <p:spPr>
          <a:xfrm flipV="1">
            <a:off x="6247704" y="2620441"/>
            <a:ext cx="0" cy="15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71662D03-BDA7-4BED-AA22-410B56903C5F}"/>
              </a:ext>
            </a:extLst>
          </p:cNvPr>
          <p:cNvCxnSpPr>
            <a:cxnSpLocks/>
          </p:cNvCxnSpPr>
          <p:nvPr/>
        </p:nvCxnSpPr>
        <p:spPr>
          <a:xfrm flipV="1">
            <a:off x="6203500" y="4132152"/>
            <a:ext cx="3111524" cy="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94B1AD66-E3DB-4EDE-AAB9-ECEE16BA3DC8}"/>
              </a:ext>
            </a:extLst>
          </p:cNvPr>
          <p:cNvGrpSpPr/>
          <p:nvPr/>
        </p:nvGrpSpPr>
        <p:grpSpPr>
          <a:xfrm rot="17706343">
            <a:off x="6547423" y="2601450"/>
            <a:ext cx="2277513" cy="2218536"/>
            <a:chOff x="1385737" y="4283486"/>
            <a:chExt cx="2345403" cy="2300323"/>
          </a:xfrm>
        </p:grpSpPr>
        <p:sp>
          <p:nvSpPr>
            <p:cNvPr id="122" name="テキスト ボックス 121">
              <a:extLst>
                <a:ext uri="{FF2B5EF4-FFF2-40B4-BE49-F238E27FC236}">
                  <a16:creationId xmlns:a16="http://schemas.microsoft.com/office/drawing/2014/main" id="{33DFADBA-C6B5-4D71-802F-B40352EAC67B}"/>
                </a:ext>
              </a:extLst>
            </p:cNvPr>
            <p:cNvSpPr txBox="1"/>
            <p:nvPr/>
          </p:nvSpPr>
          <p:spPr>
            <a:xfrm>
              <a:off x="1385737" y="4283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0DAE5FBD-B091-4A7B-B413-14AA8A42D8EC}"/>
                </a:ext>
              </a:extLst>
            </p:cNvPr>
            <p:cNvSpPr txBox="1"/>
            <p:nvPr/>
          </p:nvSpPr>
          <p:spPr>
            <a:xfrm>
              <a:off x="1538138" y="4435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37027C98-0A44-4000-91B8-743F40B120B8}"/>
                </a:ext>
              </a:extLst>
            </p:cNvPr>
            <p:cNvSpPr txBox="1"/>
            <p:nvPr/>
          </p:nvSpPr>
          <p:spPr>
            <a:xfrm>
              <a:off x="1690537" y="4588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82BB14ED-0696-4BFE-AD8D-D96E66CFBD32}"/>
                </a:ext>
              </a:extLst>
            </p:cNvPr>
            <p:cNvSpPr txBox="1"/>
            <p:nvPr/>
          </p:nvSpPr>
          <p:spPr>
            <a:xfrm>
              <a:off x="1842937" y="4740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D7421DEE-1932-45B5-8854-A2A62EB9D694}"/>
                </a:ext>
              </a:extLst>
            </p:cNvPr>
            <p:cNvSpPr txBox="1"/>
            <p:nvPr/>
          </p:nvSpPr>
          <p:spPr>
            <a:xfrm>
              <a:off x="1995338" y="4893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B2062637-AA00-4590-9ECA-87AF60F91349}"/>
                </a:ext>
              </a:extLst>
            </p:cNvPr>
            <p:cNvSpPr txBox="1"/>
            <p:nvPr/>
          </p:nvSpPr>
          <p:spPr>
            <a:xfrm>
              <a:off x="2147737" y="5045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610ED18D-3C8A-4F09-BF58-5AED5EDE8153}"/>
                </a:ext>
              </a:extLst>
            </p:cNvPr>
            <p:cNvSpPr txBox="1"/>
            <p:nvPr/>
          </p:nvSpPr>
          <p:spPr>
            <a:xfrm>
              <a:off x="2300138" y="5197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D82F05A2-20B9-41BB-8E68-5D42E5E29A3C}"/>
                </a:ext>
              </a:extLst>
            </p:cNvPr>
            <p:cNvSpPr txBox="1"/>
            <p:nvPr/>
          </p:nvSpPr>
          <p:spPr>
            <a:xfrm>
              <a:off x="2452538" y="5350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CCC611AD-28E3-4891-8205-D9A3FBD1659D}"/>
                </a:ext>
              </a:extLst>
            </p:cNvPr>
            <p:cNvSpPr txBox="1"/>
            <p:nvPr/>
          </p:nvSpPr>
          <p:spPr>
            <a:xfrm>
              <a:off x="2604938" y="5502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73FBD09F-6B81-4CE9-8763-4E147C03BE12}"/>
                </a:ext>
              </a:extLst>
            </p:cNvPr>
            <p:cNvSpPr txBox="1"/>
            <p:nvPr/>
          </p:nvSpPr>
          <p:spPr>
            <a:xfrm>
              <a:off x="2757337" y="5655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FB75BA1A-1EE4-4D7C-BCF5-49DEC8B34B79}"/>
                </a:ext>
              </a:extLst>
            </p:cNvPr>
            <p:cNvSpPr txBox="1"/>
            <p:nvPr/>
          </p:nvSpPr>
          <p:spPr>
            <a:xfrm>
              <a:off x="2909737" y="5807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9EA102F3-23E4-40F3-88ED-2808954CB592}"/>
                </a:ext>
              </a:extLst>
            </p:cNvPr>
            <p:cNvSpPr txBox="1"/>
            <p:nvPr/>
          </p:nvSpPr>
          <p:spPr>
            <a:xfrm>
              <a:off x="3062137" y="595988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4" name="テキスト ボックス 133">
              <a:extLst>
                <a:ext uri="{FF2B5EF4-FFF2-40B4-BE49-F238E27FC236}">
                  <a16:creationId xmlns:a16="http://schemas.microsoft.com/office/drawing/2014/main" id="{49D5B723-6560-4C4A-A12C-13DE65B68DDD}"/>
                </a:ext>
              </a:extLst>
            </p:cNvPr>
            <p:cNvSpPr txBox="1"/>
            <p:nvPr/>
          </p:nvSpPr>
          <p:spPr>
            <a:xfrm>
              <a:off x="3214537" y="6112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5" name="テキスト ボックス 134">
              <a:extLst>
                <a:ext uri="{FF2B5EF4-FFF2-40B4-BE49-F238E27FC236}">
                  <a16:creationId xmlns:a16="http://schemas.microsoft.com/office/drawing/2014/main" id="{DDFE2D34-6A08-400E-8524-FC41A61D834A}"/>
                </a:ext>
              </a:extLst>
            </p:cNvPr>
            <p:cNvSpPr txBox="1"/>
            <p:nvPr/>
          </p:nvSpPr>
          <p:spPr>
            <a:xfrm>
              <a:off x="3366938" y="6264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7" name="テキスト ボックス 136">
              <a:extLst>
                <a:ext uri="{FF2B5EF4-FFF2-40B4-BE49-F238E27FC236}">
                  <a16:creationId xmlns:a16="http://schemas.microsoft.com/office/drawing/2014/main" id="{6C0BF51F-6ABE-48F3-9C5F-6343857549B5}"/>
                </a:ext>
              </a:extLst>
            </p:cNvPr>
            <p:cNvSpPr txBox="1"/>
            <p:nvPr/>
          </p:nvSpPr>
          <p:spPr>
            <a:xfrm>
              <a:off x="1793982" y="46915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CB9D8D5A-2AAF-4D13-9C12-D0439587BF8A}"/>
                </a:ext>
              </a:extLst>
            </p:cNvPr>
            <p:cNvSpPr txBox="1"/>
            <p:nvPr/>
          </p:nvSpPr>
          <p:spPr>
            <a:xfrm>
              <a:off x="1946383" y="48439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CAF8A8FC-C867-465B-8074-D05333E5CBEE}"/>
                </a:ext>
              </a:extLst>
            </p:cNvPr>
            <p:cNvSpPr txBox="1"/>
            <p:nvPr/>
          </p:nvSpPr>
          <p:spPr>
            <a:xfrm>
              <a:off x="2098783" y="4996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0C01AC2D-874F-4401-92F7-7F97CA2B6EAB}"/>
                </a:ext>
              </a:extLst>
            </p:cNvPr>
            <p:cNvSpPr txBox="1"/>
            <p:nvPr/>
          </p:nvSpPr>
          <p:spPr>
            <a:xfrm>
              <a:off x="2251183" y="51487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2BBA4254-270C-49D8-A353-5F3DB1DAC4BD}"/>
                </a:ext>
              </a:extLst>
            </p:cNvPr>
            <p:cNvSpPr txBox="1"/>
            <p:nvPr/>
          </p:nvSpPr>
          <p:spPr>
            <a:xfrm>
              <a:off x="2403583" y="5301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621219B2-D03D-41CE-A41A-2AA79F382A2C}"/>
                </a:ext>
              </a:extLst>
            </p:cNvPr>
            <p:cNvSpPr txBox="1"/>
            <p:nvPr/>
          </p:nvSpPr>
          <p:spPr>
            <a:xfrm>
              <a:off x="2555982" y="54535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E02E8E15-426B-4FDA-945E-C55CF1D947A1}"/>
                </a:ext>
              </a:extLst>
            </p:cNvPr>
            <p:cNvSpPr txBox="1"/>
            <p:nvPr/>
          </p:nvSpPr>
          <p:spPr>
            <a:xfrm>
              <a:off x="2860782" y="5758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AB2BFF4A-C2DB-4351-8FBE-A639C5D7B75D}"/>
                </a:ext>
              </a:extLst>
            </p:cNvPr>
            <p:cNvSpPr txBox="1"/>
            <p:nvPr/>
          </p:nvSpPr>
          <p:spPr>
            <a:xfrm>
              <a:off x="3013183" y="59107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D72FC40D-5DB7-41DB-ACAA-D3AD00347BD1}"/>
                </a:ext>
              </a:extLst>
            </p:cNvPr>
            <p:cNvSpPr txBox="1"/>
            <p:nvPr/>
          </p:nvSpPr>
          <p:spPr>
            <a:xfrm>
              <a:off x="3165582" y="6063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4" name="テキスト ボックス 153">
              <a:extLst>
                <a:ext uri="{FF2B5EF4-FFF2-40B4-BE49-F238E27FC236}">
                  <a16:creationId xmlns:a16="http://schemas.microsoft.com/office/drawing/2014/main" id="{45AA9C65-2209-4926-AD44-45DCAAA4D6DD}"/>
                </a:ext>
              </a:extLst>
            </p:cNvPr>
            <p:cNvSpPr txBox="1"/>
            <p:nvPr/>
          </p:nvSpPr>
          <p:spPr>
            <a:xfrm>
              <a:off x="2641382" y="53999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5" name="テキスト ボックス 154">
              <a:extLst>
                <a:ext uri="{FF2B5EF4-FFF2-40B4-BE49-F238E27FC236}">
                  <a16:creationId xmlns:a16="http://schemas.microsoft.com/office/drawing/2014/main" id="{3C53ABC0-B88C-43F6-8A05-36BA7375940E}"/>
                </a:ext>
              </a:extLst>
            </p:cNvPr>
            <p:cNvSpPr txBox="1"/>
            <p:nvPr/>
          </p:nvSpPr>
          <p:spPr>
            <a:xfrm>
              <a:off x="2793782" y="55523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6" name="テキスト ボックス 155">
              <a:extLst>
                <a:ext uri="{FF2B5EF4-FFF2-40B4-BE49-F238E27FC236}">
                  <a16:creationId xmlns:a16="http://schemas.microsoft.com/office/drawing/2014/main" id="{3088C777-C9CA-4786-8AE0-BEEC56F49411}"/>
                </a:ext>
              </a:extLst>
            </p:cNvPr>
            <p:cNvSpPr txBox="1"/>
            <p:nvPr/>
          </p:nvSpPr>
          <p:spPr>
            <a:xfrm>
              <a:off x="2946182" y="57047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7" name="テキスト ボックス 156">
              <a:extLst>
                <a:ext uri="{FF2B5EF4-FFF2-40B4-BE49-F238E27FC236}">
                  <a16:creationId xmlns:a16="http://schemas.microsoft.com/office/drawing/2014/main" id="{487B01AF-8840-417A-BEDA-67D939229C68}"/>
                </a:ext>
              </a:extLst>
            </p:cNvPr>
            <p:cNvSpPr txBox="1"/>
            <p:nvPr/>
          </p:nvSpPr>
          <p:spPr>
            <a:xfrm>
              <a:off x="3098582" y="58571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8" name="テキスト ボックス 157">
              <a:extLst>
                <a:ext uri="{FF2B5EF4-FFF2-40B4-BE49-F238E27FC236}">
                  <a16:creationId xmlns:a16="http://schemas.microsoft.com/office/drawing/2014/main" id="{BF8FDBA5-34AC-4BE9-B888-5FAF8F4D4C30}"/>
                </a:ext>
              </a:extLst>
            </p:cNvPr>
            <p:cNvSpPr txBox="1"/>
            <p:nvPr/>
          </p:nvSpPr>
          <p:spPr>
            <a:xfrm>
              <a:off x="2744828" y="55032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9" name="テキスト ボックス 158">
              <a:extLst>
                <a:ext uri="{FF2B5EF4-FFF2-40B4-BE49-F238E27FC236}">
                  <a16:creationId xmlns:a16="http://schemas.microsoft.com/office/drawing/2014/main" id="{F0685851-1177-4E9A-9DC6-D5F0C03BDFBF}"/>
                </a:ext>
              </a:extLst>
            </p:cNvPr>
            <p:cNvSpPr txBox="1"/>
            <p:nvPr/>
          </p:nvSpPr>
          <p:spPr>
            <a:xfrm>
              <a:off x="3049628" y="58080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0" name="テキスト ボックス 159">
              <a:extLst>
                <a:ext uri="{FF2B5EF4-FFF2-40B4-BE49-F238E27FC236}">
                  <a16:creationId xmlns:a16="http://schemas.microsoft.com/office/drawing/2014/main" id="{FDBBBA86-FA85-44E9-A0D6-36DF75C5822F}"/>
                </a:ext>
              </a:extLst>
            </p:cNvPr>
            <p:cNvSpPr txBox="1"/>
            <p:nvPr/>
          </p:nvSpPr>
          <p:spPr>
            <a:xfrm>
              <a:off x="2164305" y="51713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1" name="テキスト ボックス 160">
              <a:extLst>
                <a:ext uri="{FF2B5EF4-FFF2-40B4-BE49-F238E27FC236}">
                  <a16:creationId xmlns:a16="http://schemas.microsoft.com/office/drawing/2014/main" id="{5131839E-AAB6-4D95-8468-8189EDDA6E31}"/>
                </a:ext>
              </a:extLst>
            </p:cNvPr>
            <p:cNvSpPr txBox="1"/>
            <p:nvPr/>
          </p:nvSpPr>
          <p:spPr>
            <a:xfrm>
              <a:off x="2316706" y="53237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2" name="テキスト ボックス 161">
              <a:extLst>
                <a:ext uri="{FF2B5EF4-FFF2-40B4-BE49-F238E27FC236}">
                  <a16:creationId xmlns:a16="http://schemas.microsoft.com/office/drawing/2014/main" id="{A7974EB9-1B9C-4A08-9934-FBF89E4ABD60}"/>
                </a:ext>
              </a:extLst>
            </p:cNvPr>
            <p:cNvSpPr txBox="1"/>
            <p:nvPr/>
          </p:nvSpPr>
          <p:spPr>
            <a:xfrm>
              <a:off x="2469106" y="54761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3" name="テキスト ボックス 162">
              <a:extLst>
                <a:ext uri="{FF2B5EF4-FFF2-40B4-BE49-F238E27FC236}">
                  <a16:creationId xmlns:a16="http://schemas.microsoft.com/office/drawing/2014/main" id="{9088527A-8338-4084-883D-28F1BB733BC1}"/>
                </a:ext>
              </a:extLst>
            </p:cNvPr>
            <p:cNvSpPr txBox="1"/>
            <p:nvPr/>
          </p:nvSpPr>
          <p:spPr>
            <a:xfrm>
              <a:off x="2621506" y="5628580"/>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4" name="テキスト ボックス 163">
              <a:extLst>
                <a:ext uri="{FF2B5EF4-FFF2-40B4-BE49-F238E27FC236}">
                  <a16:creationId xmlns:a16="http://schemas.microsoft.com/office/drawing/2014/main" id="{83C24580-6455-4BED-9F27-DAACACFF8AD0}"/>
                </a:ext>
              </a:extLst>
            </p:cNvPr>
            <p:cNvSpPr txBox="1"/>
            <p:nvPr/>
          </p:nvSpPr>
          <p:spPr>
            <a:xfrm>
              <a:off x="2267750" y="527462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5" name="テキスト ボックス 164">
              <a:extLst>
                <a:ext uri="{FF2B5EF4-FFF2-40B4-BE49-F238E27FC236}">
                  <a16:creationId xmlns:a16="http://schemas.microsoft.com/office/drawing/2014/main" id="{A8CD9A14-05C8-41EA-A5BE-32C447C88FA6}"/>
                </a:ext>
              </a:extLst>
            </p:cNvPr>
            <p:cNvSpPr txBox="1"/>
            <p:nvPr/>
          </p:nvSpPr>
          <p:spPr>
            <a:xfrm>
              <a:off x="2572551" y="55794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6" name="テキスト ボックス 165">
              <a:extLst>
                <a:ext uri="{FF2B5EF4-FFF2-40B4-BE49-F238E27FC236}">
                  <a16:creationId xmlns:a16="http://schemas.microsoft.com/office/drawing/2014/main" id="{D3CADE04-BCD0-42BE-B319-E9D686E4EB7C}"/>
                </a:ext>
              </a:extLst>
            </p:cNvPr>
            <p:cNvSpPr txBox="1"/>
            <p:nvPr/>
          </p:nvSpPr>
          <p:spPr>
            <a:xfrm>
              <a:off x="2194121" y="48831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7" name="テキスト ボックス 166">
              <a:extLst>
                <a:ext uri="{FF2B5EF4-FFF2-40B4-BE49-F238E27FC236}">
                  <a16:creationId xmlns:a16="http://schemas.microsoft.com/office/drawing/2014/main" id="{9A62A8FF-29D4-4DCE-84DB-BD51715F90DA}"/>
                </a:ext>
              </a:extLst>
            </p:cNvPr>
            <p:cNvSpPr txBox="1"/>
            <p:nvPr/>
          </p:nvSpPr>
          <p:spPr>
            <a:xfrm>
              <a:off x="2346521" y="50355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8" name="テキスト ボックス 167">
              <a:extLst>
                <a:ext uri="{FF2B5EF4-FFF2-40B4-BE49-F238E27FC236}">
                  <a16:creationId xmlns:a16="http://schemas.microsoft.com/office/drawing/2014/main" id="{FB89B2A2-D3B5-470C-87E0-A5D872B37EC3}"/>
                </a:ext>
              </a:extLst>
            </p:cNvPr>
            <p:cNvSpPr txBox="1"/>
            <p:nvPr/>
          </p:nvSpPr>
          <p:spPr>
            <a:xfrm>
              <a:off x="2498920" y="51879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9" name="テキスト ボックス 168">
              <a:extLst>
                <a:ext uri="{FF2B5EF4-FFF2-40B4-BE49-F238E27FC236}">
                  <a16:creationId xmlns:a16="http://schemas.microsoft.com/office/drawing/2014/main" id="{B380DDA6-8F04-401B-893E-ED6074113550}"/>
                </a:ext>
              </a:extLst>
            </p:cNvPr>
            <p:cNvSpPr txBox="1"/>
            <p:nvPr/>
          </p:nvSpPr>
          <p:spPr>
            <a:xfrm>
              <a:off x="2651320" y="53403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0" name="テキスト ボックス 169">
              <a:extLst>
                <a:ext uri="{FF2B5EF4-FFF2-40B4-BE49-F238E27FC236}">
                  <a16:creationId xmlns:a16="http://schemas.microsoft.com/office/drawing/2014/main" id="{91AC37B7-F5BB-4703-AC68-06304137A2BC}"/>
                </a:ext>
              </a:extLst>
            </p:cNvPr>
            <p:cNvSpPr txBox="1"/>
            <p:nvPr/>
          </p:nvSpPr>
          <p:spPr>
            <a:xfrm>
              <a:off x="2297565" y="49863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1" name="テキスト ボックス 170">
              <a:extLst>
                <a:ext uri="{FF2B5EF4-FFF2-40B4-BE49-F238E27FC236}">
                  <a16:creationId xmlns:a16="http://schemas.microsoft.com/office/drawing/2014/main" id="{E2957276-6852-45DC-8A5A-BDF83C66306D}"/>
                </a:ext>
              </a:extLst>
            </p:cNvPr>
            <p:cNvSpPr txBox="1"/>
            <p:nvPr/>
          </p:nvSpPr>
          <p:spPr>
            <a:xfrm>
              <a:off x="2602366" y="52911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gr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351413" y="1291115"/>
            <a:ext cx="1131423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データの散らばりが一定方向に偏っているほど主成分はもとのデータを近似する</a:t>
            </a:r>
          </a:p>
        </p:txBody>
      </p:sp>
      <p:sp>
        <p:nvSpPr>
          <p:cNvPr id="16" name="テキスト ボックス 15">
            <a:extLst>
              <a:ext uri="{FF2B5EF4-FFF2-40B4-BE49-F238E27FC236}">
                <a16:creationId xmlns:a16="http://schemas.microsoft.com/office/drawing/2014/main" id="{1043965D-B19F-461C-9890-A4A05331A34D}"/>
              </a:ext>
            </a:extLst>
          </p:cNvPr>
          <p:cNvSpPr txBox="1"/>
          <p:nvPr/>
        </p:nvSpPr>
        <p:spPr>
          <a:xfrm>
            <a:off x="5553656" y="5397404"/>
            <a:ext cx="490992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こちらのほうがデータをうまく要約している</a:t>
            </a:r>
          </a:p>
        </p:txBody>
      </p:sp>
      <p:sp>
        <p:nvSpPr>
          <p:cNvPr id="20" name="テキスト ボックス 19">
            <a:extLst>
              <a:ext uri="{FF2B5EF4-FFF2-40B4-BE49-F238E27FC236}">
                <a16:creationId xmlns:a16="http://schemas.microsoft.com/office/drawing/2014/main" id="{A9A3A007-3F71-4578-BDE1-D06243FBDBB8}"/>
              </a:ext>
            </a:extLst>
          </p:cNvPr>
          <p:cNvSpPr txBox="1"/>
          <p:nvPr/>
        </p:nvSpPr>
        <p:spPr>
          <a:xfrm>
            <a:off x="351413" y="264516"/>
            <a:ext cx="10123284"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個でデータ特徴をどの程度うまく捉えるかは</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データの散らばり方に依存</a:t>
            </a:r>
          </a:p>
        </p:txBody>
      </p:sp>
      <p:sp>
        <p:nvSpPr>
          <p:cNvPr id="60" name="テキスト ボックス 59">
            <a:extLst>
              <a:ext uri="{FF2B5EF4-FFF2-40B4-BE49-F238E27FC236}">
                <a16:creationId xmlns:a16="http://schemas.microsoft.com/office/drawing/2014/main" id="{B6BEED83-18BA-4382-B2B7-4B76279C5D1F}"/>
              </a:ext>
            </a:extLst>
          </p:cNvPr>
          <p:cNvSpPr txBox="1"/>
          <p:nvPr/>
        </p:nvSpPr>
        <p:spPr>
          <a:xfrm rot="3925103">
            <a:off x="4166265" y="32989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1CD9F60-AB04-4F6D-A44C-35EB1AE862D4}"/>
              </a:ext>
            </a:extLst>
          </p:cNvPr>
          <p:cNvSpPr txBox="1"/>
          <p:nvPr/>
        </p:nvSpPr>
        <p:spPr>
          <a:xfrm rot="3925103">
            <a:off x="3884636" y="3871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EBA4279-A195-4D85-97E6-1DECF54A2F09}"/>
              </a:ext>
            </a:extLst>
          </p:cNvPr>
          <p:cNvSpPr txBox="1"/>
          <p:nvPr/>
        </p:nvSpPr>
        <p:spPr>
          <a:xfrm rot="3925103">
            <a:off x="3539580" y="42427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D11A3391-293A-4620-AD83-1570A381CAF2}"/>
              </a:ext>
            </a:extLst>
          </p:cNvPr>
          <p:cNvSpPr txBox="1"/>
          <p:nvPr/>
        </p:nvSpPr>
        <p:spPr>
          <a:xfrm rot="3925103">
            <a:off x="3519981" y="35791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B7A9E43-97FB-46F9-BCB4-A8D2AF768002}"/>
              </a:ext>
            </a:extLst>
          </p:cNvPr>
          <p:cNvSpPr txBox="1"/>
          <p:nvPr/>
        </p:nvSpPr>
        <p:spPr>
          <a:xfrm rot="3925103">
            <a:off x="3427324" y="39730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3F1CD310-936A-48D3-9DD7-0449AD4F9ADF}"/>
              </a:ext>
            </a:extLst>
          </p:cNvPr>
          <p:cNvSpPr txBox="1"/>
          <p:nvPr/>
        </p:nvSpPr>
        <p:spPr>
          <a:xfrm rot="3925103">
            <a:off x="3009689" y="33476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95C691DF-E36E-481D-89F2-7783968653BA}"/>
              </a:ext>
            </a:extLst>
          </p:cNvPr>
          <p:cNvSpPr txBox="1"/>
          <p:nvPr/>
        </p:nvSpPr>
        <p:spPr>
          <a:xfrm rot="3925103">
            <a:off x="3809245" y="36007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47B0990-F269-48A1-B5CD-341E5B432A2E}"/>
              </a:ext>
            </a:extLst>
          </p:cNvPr>
          <p:cNvSpPr txBox="1"/>
          <p:nvPr/>
        </p:nvSpPr>
        <p:spPr>
          <a:xfrm rot="3925103">
            <a:off x="4421692" y="319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945CC9FC-3B94-46CE-AB4F-F6A0760805AC}"/>
              </a:ext>
            </a:extLst>
          </p:cNvPr>
          <p:cNvSpPr txBox="1"/>
          <p:nvPr/>
        </p:nvSpPr>
        <p:spPr>
          <a:xfrm rot="3925103">
            <a:off x="4046784" y="302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5FFF5915-BB24-4B06-AC73-B095441CAA3A}"/>
              </a:ext>
            </a:extLst>
          </p:cNvPr>
          <p:cNvSpPr txBox="1"/>
          <p:nvPr/>
        </p:nvSpPr>
        <p:spPr>
          <a:xfrm rot="3925103">
            <a:off x="2646068" y="34752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788ACB4-3F81-4599-A7C4-1A8B4230ED42}"/>
              </a:ext>
            </a:extLst>
          </p:cNvPr>
          <p:cNvSpPr txBox="1"/>
          <p:nvPr/>
        </p:nvSpPr>
        <p:spPr>
          <a:xfrm rot="3925103">
            <a:off x="3341201" y="369248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C317800F-99F5-4184-B383-AFD346D6B3A6}"/>
              </a:ext>
            </a:extLst>
          </p:cNvPr>
          <p:cNvSpPr txBox="1"/>
          <p:nvPr/>
        </p:nvSpPr>
        <p:spPr>
          <a:xfrm rot="3925103">
            <a:off x="3953020" y="3436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359D5110-AD05-4DEF-AF26-C347E4C32262}"/>
              </a:ext>
            </a:extLst>
          </p:cNvPr>
          <p:cNvSpPr txBox="1"/>
          <p:nvPr/>
        </p:nvSpPr>
        <p:spPr>
          <a:xfrm rot="3925103">
            <a:off x="3640955" y="39276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D2D54D6-4761-4C43-A478-7DB34EBBC8D9}"/>
              </a:ext>
            </a:extLst>
          </p:cNvPr>
          <p:cNvSpPr txBox="1"/>
          <p:nvPr/>
        </p:nvSpPr>
        <p:spPr>
          <a:xfrm rot="3925103">
            <a:off x="3578112" y="30462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34EBE2E2-8743-4F91-ADBD-998C3B1094B6}"/>
              </a:ext>
            </a:extLst>
          </p:cNvPr>
          <p:cNvSpPr txBox="1"/>
          <p:nvPr/>
        </p:nvSpPr>
        <p:spPr>
          <a:xfrm rot="3925103">
            <a:off x="3431988" y="28440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60341143-6532-456C-954D-26F1BBEA2E81}"/>
              </a:ext>
            </a:extLst>
          </p:cNvPr>
          <p:cNvSpPr txBox="1"/>
          <p:nvPr/>
        </p:nvSpPr>
        <p:spPr>
          <a:xfrm rot="3925103">
            <a:off x="2957597" y="28490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640EA4C9-B5A3-4510-8A79-6172AF442AD3}"/>
              </a:ext>
            </a:extLst>
          </p:cNvPr>
          <p:cNvSpPr txBox="1"/>
          <p:nvPr/>
        </p:nvSpPr>
        <p:spPr>
          <a:xfrm rot="3925103">
            <a:off x="3229182" y="29911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73AB10AD-B651-4765-BCCD-34D4CF58CF69}"/>
              </a:ext>
            </a:extLst>
          </p:cNvPr>
          <p:cNvSpPr txBox="1"/>
          <p:nvPr/>
        </p:nvSpPr>
        <p:spPr>
          <a:xfrm rot="3925103">
            <a:off x="2736794" y="3877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6ED03C0C-24D7-4FB8-959B-EFE4F78848E9}"/>
              </a:ext>
            </a:extLst>
          </p:cNvPr>
          <p:cNvSpPr txBox="1"/>
          <p:nvPr/>
        </p:nvSpPr>
        <p:spPr>
          <a:xfrm rot="3925103">
            <a:off x="2854274" y="31654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9E3A9EA8-EE7A-4773-A4B8-D9AD9FC7FC2C}"/>
              </a:ext>
            </a:extLst>
          </p:cNvPr>
          <p:cNvSpPr txBox="1"/>
          <p:nvPr/>
        </p:nvSpPr>
        <p:spPr>
          <a:xfrm rot="3925103">
            <a:off x="2447921" y="387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2ED47816-5D13-4762-BE25-7829654626A4}"/>
              </a:ext>
            </a:extLst>
          </p:cNvPr>
          <p:cNvSpPr txBox="1"/>
          <p:nvPr/>
        </p:nvSpPr>
        <p:spPr>
          <a:xfrm rot="3925103">
            <a:off x="3054391" y="39884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387B0736-57D0-47F9-8F2D-301D0BE3EB8E}"/>
              </a:ext>
            </a:extLst>
          </p:cNvPr>
          <p:cNvSpPr txBox="1"/>
          <p:nvPr/>
        </p:nvSpPr>
        <p:spPr>
          <a:xfrm rot="3925103">
            <a:off x="3296260" y="33727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7BA48B23-18AF-412B-94DD-DC52CEC24163}"/>
              </a:ext>
            </a:extLst>
          </p:cNvPr>
          <p:cNvSpPr txBox="1"/>
          <p:nvPr/>
        </p:nvSpPr>
        <p:spPr>
          <a:xfrm rot="3925103">
            <a:off x="2979192" y="36707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0AFDA812-B960-4A2E-9B06-94D1E9EE4DD3}"/>
              </a:ext>
            </a:extLst>
          </p:cNvPr>
          <p:cNvSpPr txBox="1"/>
          <p:nvPr/>
        </p:nvSpPr>
        <p:spPr>
          <a:xfrm rot="3925103">
            <a:off x="3687293" y="33710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矢印: 下 5">
            <a:extLst>
              <a:ext uri="{FF2B5EF4-FFF2-40B4-BE49-F238E27FC236}">
                <a16:creationId xmlns:a16="http://schemas.microsoft.com/office/drawing/2014/main" id="{2CC94E2D-4987-48E0-ACAA-845D3E06F499}"/>
              </a:ext>
            </a:extLst>
          </p:cNvPr>
          <p:cNvSpPr/>
          <p:nvPr/>
        </p:nvSpPr>
        <p:spPr>
          <a:xfrm>
            <a:off x="7315711" y="4810317"/>
            <a:ext cx="1461378" cy="39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2BF5759-5253-F580-A9F5-0CD6EF155F82}"/>
              </a:ext>
            </a:extLst>
          </p:cNvPr>
          <p:cNvSpPr txBox="1"/>
          <p:nvPr/>
        </p:nvSpPr>
        <p:spPr>
          <a:xfrm>
            <a:off x="4069248" y="4390474"/>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6DA22027-7DB8-6D12-3DA8-54D286F5D852}"/>
              </a:ext>
            </a:extLst>
          </p:cNvPr>
          <p:cNvSpPr txBox="1"/>
          <p:nvPr/>
        </p:nvSpPr>
        <p:spPr>
          <a:xfrm>
            <a:off x="677602" y="2619497"/>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C7DA501F-C053-3EE6-64A8-111F414C72BD}"/>
              </a:ext>
            </a:extLst>
          </p:cNvPr>
          <p:cNvSpPr txBox="1"/>
          <p:nvPr/>
        </p:nvSpPr>
        <p:spPr>
          <a:xfrm>
            <a:off x="4991536" y="259456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C609ADAF-7E27-E565-AED5-A92BAA81B9BF}"/>
              </a:ext>
            </a:extLst>
          </p:cNvPr>
          <p:cNvSpPr txBox="1"/>
          <p:nvPr/>
        </p:nvSpPr>
        <p:spPr>
          <a:xfrm>
            <a:off x="8549173" y="427375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15619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676449" y="300601"/>
            <a:ext cx="109568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主成分ベクトル１個だけではデータをうまく近似できない場合。。</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772518" y="95037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もしかして、下記の色分けのような異なるデータが散らばってる？</a:t>
            </a:r>
          </a:p>
        </p:txBody>
      </p:sp>
      <p:grpSp>
        <p:nvGrpSpPr>
          <p:cNvPr id="42" name="グループ化 41">
            <a:extLst>
              <a:ext uri="{FF2B5EF4-FFF2-40B4-BE49-F238E27FC236}">
                <a16:creationId xmlns:a16="http://schemas.microsoft.com/office/drawing/2014/main" id="{35D037E3-DC6C-7E19-F6E7-FDF33018E560}"/>
              </a:ext>
            </a:extLst>
          </p:cNvPr>
          <p:cNvGrpSpPr/>
          <p:nvPr/>
        </p:nvGrpSpPr>
        <p:grpSpPr>
          <a:xfrm>
            <a:off x="3338185" y="2000250"/>
            <a:ext cx="6158627" cy="3905250"/>
            <a:chOff x="3338185" y="2000250"/>
            <a:chExt cx="6158627" cy="3905250"/>
          </a:xfrm>
        </p:grpSpPr>
        <p:pic>
          <p:nvPicPr>
            <p:cNvPr id="39" name="図 38">
              <a:extLst>
                <a:ext uri="{FF2B5EF4-FFF2-40B4-BE49-F238E27FC236}">
                  <a16:creationId xmlns:a16="http://schemas.microsoft.com/office/drawing/2014/main" id="{1D5D7CB7-7C2E-BB48-1A95-5DB9A7E287EE}"/>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40" name="テキスト ボックス 39">
              <a:extLst>
                <a:ext uri="{FF2B5EF4-FFF2-40B4-BE49-F238E27FC236}">
                  <a16:creationId xmlns:a16="http://schemas.microsoft.com/office/drawing/2014/main" id="{668F3FF4-9825-5632-4454-FE3B0D12775F}"/>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1" name="テキスト ボックス 40">
              <a:extLst>
                <a:ext uri="{FF2B5EF4-FFF2-40B4-BE49-F238E27FC236}">
                  <a16:creationId xmlns:a16="http://schemas.microsoft.com/office/drawing/2014/main" id="{1F8FF366-D40A-27F8-4175-987BD2E795A4}"/>
                </a:ext>
              </a:extLst>
            </p:cNvPr>
            <p:cNvSpPr txBox="1"/>
            <p:nvPr/>
          </p:nvSpPr>
          <p:spPr>
            <a:xfrm>
              <a:off x="7157710" y="5105400"/>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spTree>
    <p:extLst>
      <p:ext uri="{BB962C8B-B14F-4D97-AF65-F5344CB8AC3E}">
        <p14:creationId xmlns:p14="http://schemas.microsoft.com/office/powerpoint/2010/main" val="251767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904606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主成分ベクトルは平面上ではもう</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本引くことができる</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351253" y="767266"/>
            <a:ext cx="1148949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本、データの散らばり方向を、最初の主成分ベクトルに次いでとらえる線を見つける（第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本の主成分ベクトルでなら、こういうデータもうまく近似できるかもしれない</a:t>
            </a:r>
          </a:p>
        </p:txBody>
      </p:sp>
      <p:sp>
        <p:nvSpPr>
          <p:cNvPr id="7" name="テキスト ボックス 6">
            <a:extLst>
              <a:ext uri="{FF2B5EF4-FFF2-40B4-BE49-F238E27FC236}">
                <a16:creationId xmlns:a16="http://schemas.microsoft.com/office/drawing/2014/main" id="{158E16E0-BE62-9344-7E38-7E1DA19DEED0}"/>
              </a:ext>
            </a:extLst>
          </p:cNvPr>
          <p:cNvSpPr txBox="1"/>
          <p:nvPr/>
        </p:nvSpPr>
        <p:spPr>
          <a:xfrm>
            <a:off x="6185160" y="4061969"/>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a:t>
            </a:r>
            <a:r>
              <a:rPr kumimoji="1" lang="ja-JP" altLang="en-US" sz="2400" b="1" u="sng" dirty="0">
                <a:latin typeface="メイリオ" panose="020B0604030504040204" pitchFamily="50" charset="-128"/>
                <a:ea typeface="メイリオ" panose="020B0604030504040204" pitchFamily="50" charset="-128"/>
              </a:rPr>
              <a:t>直交することが条件</a:t>
            </a:r>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F4A93C8-E7A9-26E1-3D3B-26AF7C52804C}"/>
              </a:ext>
            </a:extLst>
          </p:cNvPr>
          <p:cNvSpPr txBox="1"/>
          <p:nvPr/>
        </p:nvSpPr>
        <p:spPr>
          <a:xfrm>
            <a:off x="6330342" y="5211997"/>
            <a:ext cx="54342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次元ベクトル空間上で引ける主成分ベクトルは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本まで</a:t>
            </a:r>
          </a:p>
        </p:txBody>
      </p:sp>
      <p:sp>
        <p:nvSpPr>
          <p:cNvPr id="10" name="矢印: 下 9">
            <a:extLst>
              <a:ext uri="{FF2B5EF4-FFF2-40B4-BE49-F238E27FC236}">
                <a16:creationId xmlns:a16="http://schemas.microsoft.com/office/drawing/2014/main" id="{B96B65AC-903F-3FE5-DA67-0A1F2C50BAF5}"/>
              </a:ext>
            </a:extLst>
          </p:cNvPr>
          <p:cNvSpPr/>
          <p:nvPr/>
        </p:nvSpPr>
        <p:spPr>
          <a:xfrm>
            <a:off x="7955702" y="4605279"/>
            <a:ext cx="1605065"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538164" y="3032674"/>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631233" y="3937518"/>
            <a:ext cx="983670" cy="20504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395743" y="322894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720354" y="384006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cxnSp>
        <p:nvCxnSpPr>
          <p:cNvPr id="3" name="直線コネクタ 2">
            <a:extLst>
              <a:ext uri="{FF2B5EF4-FFF2-40B4-BE49-F238E27FC236}">
                <a16:creationId xmlns:a16="http://schemas.microsoft.com/office/drawing/2014/main" id="{181389FB-99F4-B54D-5569-EFBCE8EDC2A3}"/>
              </a:ext>
            </a:extLst>
          </p:cNvPr>
          <p:cNvCxnSpPr>
            <a:cxnSpLocks/>
          </p:cNvCxnSpPr>
          <p:nvPr/>
        </p:nvCxnSpPr>
        <p:spPr>
          <a:xfrm>
            <a:off x="3612079" y="4580116"/>
            <a:ext cx="96406" cy="174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B736BC6-BF68-8048-6750-B42381A010D3}"/>
              </a:ext>
            </a:extLst>
          </p:cNvPr>
          <p:cNvSpPr/>
          <p:nvPr/>
        </p:nvSpPr>
        <p:spPr>
          <a:xfrm rot="3680319">
            <a:off x="3730271" y="4585835"/>
            <a:ext cx="150840" cy="2323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9" name="正方形/長方形 18">
            <a:extLst>
              <a:ext uri="{FF2B5EF4-FFF2-40B4-BE49-F238E27FC236}">
                <a16:creationId xmlns:a16="http://schemas.microsoft.com/office/drawing/2014/main" id="{DE49D340-B535-289A-5C53-1C5E02D6222A}"/>
              </a:ext>
            </a:extLst>
          </p:cNvPr>
          <p:cNvSpPr/>
          <p:nvPr/>
        </p:nvSpPr>
        <p:spPr>
          <a:xfrm rot="3757093">
            <a:off x="3018397" y="4578189"/>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20" name="直線コネクタ 19">
            <a:extLst>
              <a:ext uri="{FF2B5EF4-FFF2-40B4-BE49-F238E27FC236}">
                <a16:creationId xmlns:a16="http://schemas.microsoft.com/office/drawing/2014/main" id="{D6D582FC-F0E0-4526-94B5-BDAC8D7CC56C}"/>
              </a:ext>
            </a:extLst>
          </p:cNvPr>
          <p:cNvCxnSpPr>
            <a:cxnSpLocks/>
          </p:cNvCxnSpPr>
          <p:nvPr/>
        </p:nvCxnSpPr>
        <p:spPr>
          <a:xfrm flipV="1">
            <a:off x="3081445" y="4580116"/>
            <a:ext cx="530634" cy="243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A7C1E0B-20A1-C096-B276-7972C5C1B81B}"/>
              </a:ext>
            </a:extLst>
          </p:cNvPr>
          <p:cNvSpPr txBox="1"/>
          <p:nvPr/>
        </p:nvSpPr>
        <p:spPr>
          <a:xfrm>
            <a:off x="3332787" y="2194293"/>
            <a:ext cx="3665541"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任意の点から第</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主成分ベクトルに垂線をそれぞれ降ろす</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２通りに射影できる</a:t>
            </a:r>
          </a:p>
        </p:txBody>
      </p:sp>
      <p:sp>
        <p:nvSpPr>
          <p:cNvPr id="24" name="吹き出し: 四角形 23">
            <a:extLst>
              <a:ext uri="{FF2B5EF4-FFF2-40B4-BE49-F238E27FC236}">
                <a16:creationId xmlns:a16="http://schemas.microsoft.com/office/drawing/2014/main" id="{94EF0498-78BD-DC19-B2BE-7EA485272F14}"/>
              </a:ext>
            </a:extLst>
          </p:cNvPr>
          <p:cNvSpPr/>
          <p:nvPr/>
        </p:nvSpPr>
        <p:spPr>
          <a:xfrm>
            <a:off x="3267204" y="2124832"/>
            <a:ext cx="3712094" cy="1019360"/>
          </a:xfrm>
          <a:prstGeom prst="wedgeRectCallout">
            <a:avLst>
              <a:gd name="adj1" fmla="val -38679"/>
              <a:gd name="adj2" fmla="val 183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563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10956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第２主成分ベクトルに射影した点群の分散は、第１主成分ベクトル</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上の分散よりも小さい</a:t>
            </a:r>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633414" y="2473761"/>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734720" y="3481206"/>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490993" y="267003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815604" y="328115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9508AA7A-A957-994B-3BB1-65154F68D579}"/>
              </a:ext>
            </a:extLst>
          </p:cNvPr>
          <p:cNvSpPr txBox="1"/>
          <p:nvPr/>
        </p:nvSpPr>
        <p:spPr>
          <a:xfrm rot="4710273">
            <a:off x="3690072" y="39063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0624C70E-60D0-711E-9AF6-F8A6AD59E347}"/>
              </a:ext>
            </a:extLst>
          </p:cNvPr>
          <p:cNvSpPr txBox="1"/>
          <p:nvPr/>
        </p:nvSpPr>
        <p:spPr>
          <a:xfrm rot="4710273">
            <a:off x="3414236" y="407781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8768B1CF-3518-7E48-1F47-5CF4A7716CC9}"/>
              </a:ext>
            </a:extLst>
          </p:cNvPr>
          <p:cNvSpPr txBox="1"/>
          <p:nvPr/>
        </p:nvSpPr>
        <p:spPr>
          <a:xfrm rot="4710273">
            <a:off x="2289802" y="4552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1436165-67ED-DA46-F223-175CADA9EE72}"/>
              </a:ext>
            </a:extLst>
          </p:cNvPr>
          <p:cNvSpPr txBox="1"/>
          <p:nvPr/>
        </p:nvSpPr>
        <p:spPr>
          <a:xfrm rot="4710273">
            <a:off x="3854913" y="386817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F381F637-3E13-DF60-969F-262C710E79D6}"/>
              </a:ext>
            </a:extLst>
          </p:cNvPr>
          <p:cNvSpPr txBox="1"/>
          <p:nvPr/>
        </p:nvSpPr>
        <p:spPr>
          <a:xfrm rot="4710273">
            <a:off x="3199087" y="416912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84DBD8A-5736-D354-FD30-CB12A8AF8145}"/>
              </a:ext>
            </a:extLst>
          </p:cNvPr>
          <p:cNvSpPr txBox="1"/>
          <p:nvPr/>
        </p:nvSpPr>
        <p:spPr>
          <a:xfrm rot="4710273">
            <a:off x="2692606" y="4392635"/>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16B3518-157F-F3DE-BAAA-A880920C3613}"/>
              </a:ext>
            </a:extLst>
          </p:cNvPr>
          <p:cNvSpPr txBox="1"/>
          <p:nvPr/>
        </p:nvSpPr>
        <p:spPr>
          <a:xfrm rot="4710273">
            <a:off x="3550293" y="4023950"/>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C35A781-718C-976A-C3B1-ED07212A6CBE}"/>
              </a:ext>
            </a:extLst>
          </p:cNvPr>
          <p:cNvSpPr txBox="1"/>
          <p:nvPr/>
        </p:nvSpPr>
        <p:spPr>
          <a:xfrm rot="4710273">
            <a:off x="2578565" y="445513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C11655F-7210-8A36-156C-C4E090407151}"/>
              </a:ext>
            </a:extLst>
          </p:cNvPr>
          <p:cNvSpPr txBox="1"/>
          <p:nvPr/>
        </p:nvSpPr>
        <p:spPr>
          <a:xfrm rot="4710273">
            <a:off x="2145112" y="46717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EE0B0E6-9F32-4559-B215-B31C49BFECFE}"/>
              </a:ext>
            </a:extLst>
          </p:cNvPr>
          <p:cNvSpPr txBox="1"/>
          <p:nvPr/>
        </p:nvSpPr>
        <p:spPr>
          <a:xfrm rot="4710273">
            <a:off x="1650016" y="486526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3B4E2BA9-63A1-9B9E-379E-9A544E4A355F}"/>
              </a:ext>
            </a:extLst>
          </p:cNvPr>
          <p:cNvSpPr txBox="1"/>
          <p:nvPr/>
        </p:nvSpPr>
        <p:spPr>
          <a:xfrm rot="4710273">
            <a:off x="4251991" y="369049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2DE516A-F4FF-87EB-8AE1-AD7ECD219B21}"/>
              </a:ext>
            </a:extLst>
          </p:cNvPr>
          <p:cNvSpPr txBox="1"/>
          <p:nvPr/>
        </p:nvSpPr>
        <p:spPr>
          <a:xfrm rot="4710273">
            <a:off x="4519493" y="357081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8E9584F-CF9A-F76C-E374-4F8CE46668AC}"/>
              </a:ext>
            </a:extLst>
          </p:cNvPr>
          <p:cNvSpPr txBox="1"/>
          <p:nvPr/>
        </p:nvSpPr>
        <p:spPr>
          <a:xfrm rot="4710273">
            <a:off x="2413645" y="452268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D028686-ABB7-D933-61E3-50C17C0D7450}"/>
              </a:ext>
            </a:extLst>
          </p:cNvPr>
          <p:cNvSpPr txBox="1"/>
          <p:nvPr/>
        </p:nvSpPr>
        <p:spPr>
          <a:xfrm rot="4710273">
            <a:off x="2900377" y="43266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C08D78EA-4A4A-15AF-10AD-C10B5E0D16C6}"/>
              </a:ext>
            </a:extLst>
          </p:cNvPr>
          <p:cNvSpPr txBox="1"/>
          <p:nvPr/>
        </p:nvSpPr>
        <p:spPr>
          <a:xfrm rot="4710273">
            <a:off x="1978796" y="471888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63B24F61-A65D-ACA2-A7AF-BE58E4A9B1F9}"/>
              </a:ext>
            </a:extLst>
          </p:cNvPr>
          <p:cNvSpPr txBox="1"/>
          <p:nvPr/>
        </p:nvSpPr>
        <p:spPr>
          <a:xfrm rot="9991413">
            <a:off x="3135141" y="3974256"/>
            <a:ext cx="18220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51F13854-2315-E5A0-4250-8EB5184F7C42}"/>
              </a:ext>
            </a:extLst>
          </p:cNvPr>
          <p:cNvSpPr txBox="1"/>
          <p:nvPr/>
        </p:nvSpPr>
        <p:spPr>
          <a:xfrm rot="9991413">
            <a:off x="2904226" y="3582765"/>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084ED65-D413-47B9-9D0D-BFB0280F07E2}"/>
              </a:ext>
            </a:extLst>
          </p:cNvPr>
          <p:cNvSpPr txBox="1"/>
          <p:nvPr/>
        </p:nvSpPr>
        <p:spPr>
          <a:xfrm rot="9991413">
            <a:off x="3185493" y="409137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CDFA3C21-80C9-8A08-3F74-0117BF24DDE7}"/>
              </a:ext>
            </a:extLst>
          </p:cNvPr>
          <p:cNvSpPr txBox="1"/>
          <p:nvPr/>
        </p:nvSpPr>
        <p:spPr>
          <a:xfrm rot="9991413">
            <a:off x="3306679" y="437002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ED9BB48-4AE6-C291-2E83-155570F9C979}"/>
              </a:ext>
            </a:extLst>
          </p:cNvPr>
          <p:cNvSpPr txBox="1"/>
          <p:nvPr/>
        </p:nvSpPr>
        <p:spPr>
          <a:xfrm rot="9991413">
            <a:off x="3405270" y="4566904"/>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1B15467B-6566-2718-7E5E-96F10C886E3E}"/>
              </a:ext>
            </a:extLst>
          </p:cNvPr>
          <p:cNvSpPr txBox="1"/>
          <p:nvPr/>
        </p:nvSpPr>
        <p:spPr>
          <a:xfrm rot="9991413">
            <a:off x="3017593" y="3794210"/>
            <a:ext cx="204561"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71AC57D-BF26-9AD6-8DD2-25E3301AE8D2}"/>
              </a:ext>
            </a:extLst>
          </p:cNvPr>
          <p:cNvSpPr txBox="1"/>
          <p:nvPr/>
        </p:nvSpPr>
        <p:spPr>
          <a:xfrm rot="3631324">
            <a:off x="3401616" y="4910798"/>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7665734-569F-BB50-9019-45247C4D8641}"/>
              </a:ext>
            </a:extLst>
          </p:cNvPr>
          <p:cNvSpPr txBox="1"/>
          <p:nvPr/>
        </p:nvSpPr>
        <p:spPr>
          <a:xfrm rot="3631324">
            <a:off x="3181870" y="4423824"/>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FECDFF61-CF12-EDC7-BAAA-03111AC93E9F}"/>
              </a:ext>
            </a:extLst>
          </p:cNvPr>
          <p:cNvSpPr txBox="1"/>
          <p:nvPr/>
        </p:nvSpPr>
        <p:spPr>
          <a:xfrm rot="3631324">
            <a:off x="3489744" y="5093661"/>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0B76BB14-57AD-0ABB-B83D-7C0848C290BA}"/>
              </a:ext>
            </a:extLst>
          </p:cNvPr>
          <p:cNvSpPr txBox="1"/>
          <p:nvPr/>
        </p:nvSpPr>
        <p:spPr>
          <a:xfrm rot="3631324">
            <a:off x="3295756" y="4737702"/>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cxnSp>
        <p:nvCxnSpPr>
          <p:cNvPr id="50" name="直線コネクタ 49">
            <a:extLst>
              <a:ext uri="{FF2B5EF4-FFF2-40B4-BE49-F238E27FC236}">
                <a16:creationId xmlns:a16="http://schemas.microsoft.com/office/drawing/2014/main" id="{728E770C-F74D-F2FF-4E73-4EB808BD2884}"/>
              </a:ext>
            </a:extLst>
          </p:cNvPr>
          <p:cNvCxnSpPr>
            <a:cxnSpLocks/>
          </p:cNvCxnSpPr>
          <p:nvPr/>
        </p:nvCxnSpPr>
        <p:spPr>
          <a:xfrm rot="21306221" flipH="1" flipV="1">
            <a:off x="3401003" y="4425433"/>
            <a:ext cx="69574" cy="71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FB73ACD-8224-2E08-D8A8-675CE53A430C}"/>
              </a:ext>
            </a:extLst>
          </p:cNvPr>
          <p:cNvSpPr txBox="1"/>
          <p:nvPr/>
        </p:nvSpPr>
        <p:spPr>
          <a:xfrm>
            <a:off x="4142606" y="1216739"/>
            <a:ext cx="7971626"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主成分ベクトルは本当は原点からの単位ベクトルだが、直観的な理解を優先して点群の</a:t>
            </a:r>
            <a:r>
              <a:rPr kumimoji="1" lang="ja-JP" altLang="en-US" sz="2400">
                <a:latin typeface="メイリオ" panose="020B0604030504040204" pitchFamily="50" charset="-128"/>
                <a:ea typeface="メイリオ" panose="020B0604030504040204" pitchFamily="50" charset="-128"/>
              </a:rPr>
              <a:t>中心当たりにベクトルを引いた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69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4BA36A2-C386-4358-BCB2-047990C51B30}"/>
              </a:ext>
            </a:extLst>
          </p:cNvPr>
          <p:cNvSpPr txBox="1"/>
          <p:nvPr/>
        </p:nvSpPr>
        <p:spPr>
          <a:xfrm>
            <a:off x="450042" y="1209436"/>
            <a:ext cx="11741958"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射影したデータの分散をその次に最大化する方向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PC3(</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：射影したデータの分散を更にその次に最大化する方向</a:t>
            </a:r>
          </a:p>
        </p:txBody>
      </p:sp>
      <p:sp>
        <p:nvSpPr>
          <p:cNvPr id="2" name="テキスト ボックス 1">
            <a:extLst>
              <a:ext uri="{FF2B5EF4-FFF2-40B4-BE49-F238E27FC236}">
                <a16:creationId xmlns:a16="http://schemas.microsoft.com/office/drawing/2014/main" id="{736812BB-E876-4EFA-B996-C656773E7111}"/>
              </a:ext>
            </a:extLst>
          </p:cNvPr>
          <p:cNvSpPr txBox="1"/>
          <p:nvPr/>
        </p:nvSpPr>
        <p:spPr>
          <a:xfrm>
            <a:off x="260571" y="198844"/>
            <a:ext cx="9088702"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3</a:t>
            </a:r>
            <a:r>
              <a:rPr kumimoji="1" lang="ja-JP" altLang="en-US" sz="3200" b="1" dirty="0">
                <a:latin typeface="メイリオ" panose="020B0604030504040204" pitchFamily="50" charset="-128"/>
                <a:ea typeface="メイリオ" panose="020B0604030504040204" pitchFamily="50" charset="-128"/>
              </a:rPr>
              <a:t>次元空間でも分散最大化方向の考え方は同じ</a:t>
            </a:r>
          </a:p>
        </p:txBody>
      </p:sp>
      <p:sp>
        <p:nvSpPr>
          <p:cNvPr id="3" name="テキスト ボックス 2">
            <a:extLst>
              <a:ext uri="{FF2B5EF4-FFF2-40B4-BE49-F238E27FC236}">
                <a16:creationId xmlns:a16="http://schemas.microsoft.com/office/drawing/2014/main" id="{E20BC8AE-E918-4B58-BC8E-CA504D2C214B}"/>
              </a:ext>
            </a:extLst>
          </p:cNvPr>
          <p:cNvSpPr txBox="1"/>
          <p:nvPr/>
        </p:nvSpPr>
        <p:spPr>
          <a:xfrm>
            <a:off x="225021" y="763764"/>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直行するベクトルは最大３つ引ける</a:t>
            </a:r>
          </a:p>
        </p:txBody>
      </p:sp>
      <p:cxnSp>
        <p:nvCxnSpPr>
          <p:cNvPr id="7" name="直線コネクタ 6">
            <a:extLst>
              <a:ext uri="{FF2B5EF4-FFF2-40B4-BE49-F238E27FC236}">
                <a16:creationId xmlns:a16="http://schemas.microsoft.com/office/drawing/2014/main" id="{BAD7EEC6-4410-C8B3-2C1A-E25A19FEFE06}"/>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4FB7488-5E61-45FA-30AA-BE72EBF77044}"/>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80D91E-F71B-FD2D-C7E5-2521D8655B77}"/>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227E-842B-D07E-A525-C8C997829DBB}"/>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39DA8EE-9AD2-5826-0C2C-F46751518A88}"/>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9C8683-6ECA-7C4A-A6ED-A1BA2AA4CC96}"/>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BCCCA631-55EB-3FDC-18B6-4E9666168161}"/>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2A09C82-405D-9F0D-77B4-39E3709DEB1B}"/>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1734C07-4A30-70FA-2304-537426888FD5}"/>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22E8A720-5B18-73D3-0021-CD444CDD984E}"/>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70BD66E-EF72-61A1-19EE-266D961537D9}"/>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F55D17D-75F9-D3F0-7D5B-9AB8D463ECFC}"/>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AD9BC30-4419-C22A-78E9-A1D3E71B5FD4}"/>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3DC09C4-2AD6-AE19-78C1-3263461C7A43}"/>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B9DA20E-6569-784F-EB20-A45B77900D3D}"/>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27E92663-2342-886D-0FD9-AFC2D2D5D3C0}"/>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57F71A50-CE27-3049-0981-71D50BF5477E}"/>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8EF5E013-B22C-84A1-AA97-9AEDBB534072}"/>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2911683-A815-B8D5-89E5-CD467360E856}"/>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E4E3C19-1DD5-B120-2BC3-336420FB318B}"/>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B9054286-53A3-8DDE-DB7F-18DB0A409CF3}"/>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41392DF-F9EC-BCCB-E8AC-32CA1FAB0D29}"/>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89CE9F1B-9F5D-19A6-2C7A-1C40C946C614}"/>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0BF3946D-277F-2690-3C86-AC4DAC74C8B7}"/>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B68561D4-99D1-572B-AE54-53532BA5456F}"/>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61E03B0-F269-491B-7117-4B3DB4A286C4}"/>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C2AAD6D0-8B17-D7F1-5C8A-B73E33C546DC}"/>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5CAB7FC-AB60-8B8F-2FF7-11E6053839CD}"/>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D978E079-9A03-3E74-DE2D-E74CA9B23D5B}"/>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FA4DE971-3FB8-A41C-F870-619435FE5E81}"/>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679EEC55-8270-4DD8-EECF-DBBD8F8DE6A1}"/>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8F9700C-FC70-34A8-3134-731BF6E52005}"/>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1274B0F-6CA7-40BD-54C2-C5C62BF5851B}"/>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0543AE0-D01B-DA60-D732-AE0B47D1A70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2" name="テキスト ボックス 3071">
            <a:extLst>
              <a:ext uri="{FF2B5EF4-FFF2-40B4-BE49-F238E27FC236}">
                <a16:creationId xmlns:a16="http://schemas.microsoft.com/office/drawing/2014/main" id="{C890D0B9-8AF9-3C6B-DD0B-A69AA72352C8}"/>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3" name="テキスト ボックス 3072">
            <a:extLst>
              <a:ext uri="{FF2B5EF4-FFF2-40B4-BE49-F238E27FC236}">
                <a16:creationId xmlns:a16="http://schemas.microsoft.com/office/drawing/2014/main" id="{63C23E2C-371D-3649-823E-463C656A3074}"/>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5" name="テキスト ボックス 3074">
            <a:extLst>
              <a:ext uri="{FF2B5EF4-FFF2-40B4-BE49-F238E27FC236}">
                <a16:creationId xmlns:a16="http://schemas.microsoft.com/office/drawing/2014/main" id="{BA0985A7-31A5-E542-D7EF-F87F91253389}"/>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6" name="テキスト ボックス 3075">
            <a:extLst>
              <a:ext uri="{FF2B5EF4-FFF2-40B4-BE49-F238E27FC236}">
                <a16:creationId xmlns:a16="http://schemas.microsoft.com/office/drawing/2014/main" id="{1C078347-A5C8-940D-2854-3CE2E7025E8E}"/>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7" name="テキスト ボックス 3076">
            <a:extLst>
              <a:ext uri="{FF2B5EF4-FFF2-40B4-BE49-F238E27FC236}">
                <a16:creationId xmlns:a16="http://schemas.microsoft.com/office/drawing/2014/main" id="{0EC300FA-7707-D193-4257-6320AF020DC2}"/>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8" name="テキスト ボックス 3077">
            <a:extLst>
              <a:ext uri="{FF2B5EF4-FFF2-40B4-BE49-F238E27FC236}">
                <a16:creationId xmlns:a16="http://schemas.microsoft.com/office/drawing/2014/main" id="{49BB2994-A161-D87A-F664-4B3EDE26C003}"/>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0" name="テキスト ボックス 3079">
            <a:extLst>
              <a:ext uri="{FF2B5EF4-FFF2-40B4-BE49-F238E27FC236}">
                <a16:creationId xmlns:a16="http://schemas.microsoft.com/office/drawing/2014/main" id="{0DCEB406-A57C-591A-0FD9-57DF9D0D1BA9}"/>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1" name="テキスト ボックス 3080">
            <a:extLst>
              <a:ext uri="{FF2B5EF4-FFF2-40B4-BE49-F238E27FC236}">
                <a16:creationId xmlns:a16="http://schemas.microsoft.com/office/drawing/2014/main" id="{44DF3CA2-993F-8ECC-9327-3CA2B90667F8}"/>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2" name="テキスト ボックス 3081">
            <a:extLst>
              <a:ext uri="{FF2B5EF4-FFF2-40B4-BE49-F238E27FC236}">
                <a16:creationId xmlns:a16="http://schemas.microsoft.com/office/drawing/2014/main" id="{D77079C1-DDA8-A630-F62B-40E9821C2E7A}"/>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3" name="テキスト ボックス 3082">
            <a:extLst>
              <a:ext uri="{FF2B5EF4-FFF2-40B4-BE49-F238E27FC236}">
                <a16:creationId xmlns:a16="http://schemas.microsoft.com/office/drawing/2014/main" id="{D28B113E-EB22-CB8B-1C73-47A55FFB4D98}"/>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4" name="テキスト ボックス 3083">
            <a:extLst>
              <a:ext uri="{FF2B5EF4-FFF2-40B4-BE49-F238E27FC236}">
                <a16:creationId xmlns:a16="http://schemas.microsoft.com/office/drawing/2014/main" id="{1BF69CA4-EEE1-F8E9-244B-00260057079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5" name="テキスト ボックス 3084">
            <a:extLst>
              <a:ext uri="{FF2B5EF4-FFF2-40B4-BE49-F238E27FC236}">
                <a16:creationId xmlns:a16="http://schemas.microsoft.com/office/drawing/2014/main" id="{239659B1-4033-BEA0-A305-8A4850AC5485}"/>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6" name="テキスト ボックス 3085">
            <a:extLst>
              <a:ext uri="{FF2B5EF4-FFF2-40B4-BE49-F238E27FC236}">
                <a16:creationId xmlns:a16="http://schemas.microsoft.com/office/drawing/2014/main" id="{8CBCF8D3-4D5B-3C80-8D24-32DB6AE5BA3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7" name="テキスト ボックス 3086">
            <a:extLst>
              <a:ext uri="{FF2B5EF4-FFF2-40B4-BE49-F238E27FC236}">
                <a16:creationId xmlns:a16="http://schemas.microsoft.com/office/drawing/2014/main" id="{26E58FE1-3882-1669-6353-2BCE9B16DD61}"/>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8" name="テキスト ボックス 3087">
            <a:extLst>
              <a:ext uri="{FF2B5EF4-FFF2-40B4-BE49-F238E27FC236}">
                <a16:creationId xmlns:a16="http://schemas.microsoft.com/office/drawing/2014/main" id="{15C3B571-9934-94E1-AB1F-909CD7242A7F}"/>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9" name="テキスト ボックス 3088">
            <a:extLst>
              <a:ext uri="{FF2B5EF4-FFF2-40B4-BE49-F238E27FC236}">
                <a16:creationId xmlns:a16="http://schemas.microsoft.com/office/drawing/2014/main" id="{A2C1EAE5-E608-1AC9-F26B-C1627C018958}"/>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0" name="テキスト ボックス 3089">
            <a:extLst>
              <a:ext uri="{FF2B5EF4-FFF2-40B4-BE49-F238E27FC236}">
                <a16:creationId xmlns:a16="http://schemas.microsoft.com/office/drawing/2014/main" id="{93921881-398A-4039-A7C5-EE1170CC243E}"/>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1" name="テキスト ボックス 3090">
            <a:extLst>
              <a:ext uri="{FF2B5EF4-FFF2-40B4-BE49-F238E27FC236}">
                <a16:creationId xmlns:a16="http://schemas.microsoft.com/office/drawing/2014/main" id="{A379D6D7-6414-15E2-292D-955AB4123F6F}"/>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2" name="テキスト ボックス 3091">
            <a:extLst>
              <a:ext uri="{FF2B5EF4-FFF2-40B4-BE49-F238E27FC236}">
                <a16:creationId xmlns:a16="http://schemas.microsoft.com/office/drawing/2014/main" id="{658D5E87-3EEA-A869-892F-98201DC3D979}"/>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4" name="テキスト ボックス 3093">
            <a:extLst>
              <a:ext uri="{FF2B5EF4-FFF2-40B4-BE49-F238E27FC236}">
                <a16:creationId xmlns:a16="http://schemas.microsoft.com/office/drawing/2014/main" id="{9BB208EC-DF2B-5701-8267-91C6A466C2A3}"/>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5" name="テキスト ボックス 3094">
            <a:extLst>
              <a:ext uri="{FF2B5EF4-FFF2-40B4-BE49-F238E27FC236}">
                <a16:creationId xmlns:a16="http://schemas.microsoft.com/office/drawing/2014/main" id="{8DBD6ED4-C88A-52E5-42C5-47D5D6134905}"/>
              </a:ext>
            </a:extLst>
          </p:cNvPr>
          <p:cNvSpPr txBox="1"/>
          <p:nvPr/>
        </p:nvSpPr>
        <p:spPr>
          <a:xfrm>
            <a:off x="6247573" y="4460527"/>
            <a:ext cx="566820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ｎ次元空間なら、最大ｎ個の主成分ベクトルが引ける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主成分から第ｎ主成分ベクトルまで徐々に射影した点の分散が小さくなる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上位の主成分ほどデータの空間上の散らばりを良く近似</a:t>
            </a:r>
          </a:p>
        </p:txBody>
      </p:sp>
      <p:sp>
        <p:nvSpPr>
          <p:cNvPr id="3096" name="テキスト ボックス 3095">
            <a:extLst>
              <a:ext uri="{FF2B5EF4-FFF2-40B4-BE49-F238E27FC236}">
                <a16:creationId xmlns:a16="http://schemas.microsoft.com/office/drawing/2014/main" id="{127CFEF2-6AF9-0048-DC54-959905BCE61E}"/>
              </a:ext>
            </a:extLst>
          </p:cNvPr>
          <p:cNvSpPr txBox="1"/>
          <p:nvPr/>
        </p:nvSpPr>
        <p:spPr>
          <a:xfrm>
            <a:off x="6124785" y="3478444"/>
            <a:ext cx="3416320"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ｎ次元空間ならば。</a:t>
            </a:r>
          </a:p>
        </p:txBody>
      </p:sp>
      <p:cxnSp>
        <p:nvCxnSpPr>
          <p:cNvPr id="3097" name="直線矢印コネクタ 3096">
            <a:extLst>
              <a:ext uri="{FF2B5EF4-FFF2-40B4-BE49-F238E27FC236}">
                <a16:creationId xmlns:a16="http://schemas.microsoft.com/office/drawing/2014/main" id="{9F50B514-36F9-6264-F4C2-F1675CD85DC3}"/>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01" name="直線矢印コネクタ 3100">
            <a:extLst>
              <a:ext uri="{FF2B5EF4-FFF2-40B4-BE49-F238E27FC236}">
                <a16:creationId xmlns:a16="http://schemas.microsoft.com/office/drawing/2014/main" id="{D7D4E676-96E1-A8EC-8BB0-6BBB0B7EFE22}"/>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矢印: 右 48">
            <a:extLst>
              <a:ext uri="{FF2B5EF4-FFF2-40B4-BE49-F238E27FC236}">
                <a16:creationId xmlns:a16="http://schemas.microsoft.com/office/drawing/2014/main" id="{93D3A676-AB18-1B0C-0320-DE79DD05D058}"/>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CDE6BCD-7450-DDD7-9026-097044E28904}"/>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EEC531A1-B938-37D3-DC58-668F5C8939B1}"/>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 name="テキスト ボックス 5">
            <a:extLst>
              <a:ext uri="{FF2B5EF4-FFF2-40B4-BE49-F238E27FC236}">
                <a16:creationId xmlns:a16="http://schemas.microsoft.com/office/drawing/2014/main" id="{7824199E-A30D-E3D4-46DA-A2C5824E3BDB}"/>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A577E386-7E0F-80DF-A85C-44DDD35EDEF5}"/>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B897646-1217-1313-061A-E1C36C2A5AF8}"/>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6EC3B42-CBF6-E2F5-8134-F7D445A39795}"/>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61A393D-AA7A-5FDF-6B8E-7AC23F4F40BD}"/>
              </a:ext>
            </a:extLst>
          </p:cNvPr>
          <p:cNvSpPr txBox="1"/>
          <p:nvPr/>
        </p:nvSpPr>
        <p:spPr>
          <a:xfrm>
            <a:off x="508056" y="2192256"/>
            <a:ext cx="56060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&gt; PC3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17EDE7F-FD0B-D5CD-514B-3B4EE1F5FACE}"/>
              </a:ext>
            </a:extLst>
          </p:cNvPr>
          <p:cNvSpPr txBox="1"/>
          <p:nvPr/>
        </p:nvSpPr>
        <p:spPr>
          <a:xfrm>
            <a:off x="6137917" y="3944233"/>
            <a:ext cx="6115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775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608F83-B494-26FA-2C81-9CC84282C423}"/>
              </a:ext>
            </a:extLst>
          </p:cNvPr>
          <p:cNvSpPr txBox="1"/>
          <p:nvPr/>
        </p:nvSpPr>
        <p:spPr>
          <a:xfrm>
            <a:off x="278697" y="477854"/>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主成分ベクトルの実装</a:t>
            </a:r>
          </a:p>
        </p:txBody>
      </p:sp>
      <p:pic>
        <p:nvPicPr>
          <p:cNvPr id="5" name="図 4">
            <a:extLst>
              <a:ext uri="{FF2B5EF4-FFF2-40B4-BE49-F238E27FC236}">
                <a16:creationId xmlns:a16="http://schemas.microsoft.com/office/drawing/2014/main" id="{BED93CA3-2D92-AD78-BA8E-9F78D89F380C}"/>
              </a:ext>
            </a:extLst>
          </p:cNvPr>
          <p:cNvPicPr>
            <a:picLocks noChangeAspect="1"/>
          </p:cNvPicPr>
          <p:nvPr/>
        </p:nvPicPr>
        <p:blipFill>
          <a:blip r:embed="rId2"/>
          <a:stretch>
            <a:fillRect/>
          </a:stretch>
        </p:blipFill>
        <p:spPr>
          <a:xfrm>
            <a:off x="5948624" y="2530784"/>
            <a:ext cx="5641168" cy="4301964"/>
          </a:xfrm>
          <a:prstGeom prst="rect">
            <a:avLst/>
          </a:prstGeom>
        </p:spPr>
      </p:pic>
      <p:pic>
        <p:nvPicPr>
          <p:cNvPr id="6" name="図 5">
            <a:extLst>
              <a:ext uri="{FF2B5EF4-FFF2-40B4-BE49-F238E27FC236}">
                <a16:creationId xmlns:a16="http://schemas.microsoft.com/office/drawing/2014/main" id="{EC92F8EF-7B6D-218F-BFE8-28DBEED04252}"/>
              </a:ext>
            </a:extLst>
          </p:cNvPr>
          <p:cNvPicPr>
            <a:picLocks noChangeAspect="1"/>
          </p:cNvPicPr>
          <p:nvPr/>
        </p:nvPicPr>
        <p:blipFill>
          <a:blip r:embed="rId3"/>
          <a:stretch>
            <a:fillRect/>
          </a:stretch>
        </p:blipFill>
        <p:spPr>
          <a:xfrm>
            <a:off x="5182293" y="1062629"/>
            <a:ext cx="6065162" cy="1468155"/>
          </a:xfrm>
          <a:prstGeom prst="rect">
            <a:avLst/>
          </a:prstGeom>
        </p:spPr>
      </p:pic>
      <p:sp>
        <p:nvSpPr>
          <p:cNvPr id="7" name="テキスト ボックス 6">
            <a:extLst>
              <a:ext uri="{FF2B5EF4-FFF2-40B4-BE49-F238E27FC236}">
                <a16:creationId xmlns:a16="http://schemas.microsoft.com/office/drawing/2014/main" id="{1EC192C1-5070-CA1D-6ABB-B87264892241}"/>
              </a:ext>
            </a:extLst>
          </p:cNvPr>
          <p:cNvSpPr txBox="1"/>
          <p:nvPr/>
        </p:nvSpPr>
        <p:spPr>
          <a:xfrm>
            <a:off x="278697" y="1175011"/>
            <a:ext cx="40622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a:t>
            </a:r>
            <a:r>
              <a:rPr kumimoji="1" lang="en-US" altLang="ja-JP" sz="2400" dirty="0">
                <a:latin typeface="メイリオ" panose="020B0604030504040204" pitchFamily="50" charset="-128"/>
                <a:ea typeface="メイリオ" panose="020B0604030504040204" pitchFamily="50" charset="-128"/>
              </a:rPr>
              <a:t>toydata.csv</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B642CE8-D079-788E-43A2-7D96C40F974B}"/>
              </a:ext>
            </a:extLst>
          </p:cNvPr>
          <p:cNvSpPr txBox="1"/>
          <p:nvPr/>
        </p:nvSpPr>
        <p:spPr>
          <a:xfrm>
            <a:off x="2344967" y="1636676"/>
            <a:ext cx="222208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種類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特徴量：</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a:t>
            </a:r>
          </a:p>
        </p:txBody>
      </p:sp>
      <p:sp>
        <p:nvSpPr>
          <p:cNvPr id="9" name="テキスト ボックス 8">
            <a:extLst>
              <a:ext uri="{FF2B5EF4-FFF2-40B4-BE49-F238E27FC236}">
                <a16:creationId xmlns:a16="http://schemas.microsoft.com/office/drawing/2014/main" id="{B4E46AA2-A3BB-20FE-A993-B712CB0A001F}"/>
              </a:ext>
            </a:extLst>
          </p:cNvPr>
          <p:cNvSpPr txBox="1"/>
          <p:nvPr/>
        </p:nvSpPr>
        <p:spPr>
          <a:xfrm>
            <a:off x="278697" y="2644170"/>
            <a:ext cx="5539299"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カラメル平面上にデータをプロット（実際は</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主成分ベクトルを引く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がデータの分散最大化方向を向いている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&gt; PC2 &gt; PC3 &gt; PC4</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43A5E87-D6AC-83D0-6C11-935E1CC1E036}"/>
              </a:ext>
            </a:extLst>
          </p:cNvPr>
          <p:cNvSpPr txBox="1"/>
          <p:nvPr/>
        </p:nvSpPr>
        <p:spPr>
          <a:xfrm>
            <a:off x="278697" y="5240775"/>
            <a:ext cx="32308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5600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09760" y="3917674"/>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220006" y="237543"/>
            <a:ext cx="10943293"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第</a:t>
            </a:r>
            <a:r>
              <a:rPr kumimoji="1" lang="en-US" altLang="ja-JP" sz="3200" b="1" dirty="0">
                <a:latin typeface="メイリオ" panose="020B0604030504040204" pitchFamily="50" charset="-128"/>
                <a:ea typeface="メイリオ" panose="020B0604030504040204" pitchFamily="50" charset="-128"/>
              </a:rPr>
              <a:t>1,2</a:t>
            </a:r>
            <a:r>
              <a:rPr kumimoji="1" lang="ja-JP" altLang="en-US" sz="3200" b="1" dirty="0">
                <a:latin typeface="メイリオ" panose="020B0604030504040204" pitchFamily="50" charset="-128"/>
                <a:ea typeface="メイリオ" panose="020B0604030504040204" pitchFamily="50" charset="-128"/>
              </a:rPr>
              <a:t>主成分ベクトルを</a:t>
            </a:r>
            <a:r>
              <a:rPr kumimoji="1" lang="en-US" altLang="ja-JP" sz="3200" b="1" dirty="0" err="1">
                <a:latin typeface="メイリオ" panose="020B0604030504040204" pitchFamily="50" charset="-128"/>
                <a:ea typeface="メイリオ" panose="020B0604030504040204" pitchFamily="50" charset="-128"/>
              </a:rPr>
              <a:t>x,y</a:t>
            </a:r>
            <a:r>
              <a:rPr kumimoji="1" lang="ja-JP" altLang="en-US" sz="3200" b="1" dirty="0">
                <a:latin typeface="メイリオ" panose="020B0604030504040204" pitchFamily="50" charset="-128"/>
                <a:ea typeface="メイリオ" panose="020B0604030504040204" pitchFamily="50" charset="-128"/>
              </a:rPr>
              <a:t>軸にする（回転する）と主成分平面ができあがる</a:t>
            </a:r>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509444" y="1252551"/>
                <a:ext cx="11593285" cy="1588576"/>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1</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(PC1), </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2</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(PC2</a:t>
                </a:r>
                <a:r>
                  <a:rPr kumimoji="1" lang="ja-JP" altLang="en-US" sz="2000"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からなる主成分平面は元の空間上のデータ特徴をできるだけ浮き彫りにしながら次元圧縮する</a:t>
                </a:r>
              </a:p>
            </p:txBody>
          </p:sp>
        </mc:Choice>
        <mc:Fallback>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509444" y="1252551"/>
                <a:ext cx="11593285" cy="1588576"/>
              </a:xfrm>
              <a:prstGeom prst="rect">
                <a:avLst/>
              </a:prstGeom>
              <a:blipFill>
                <a:blip r:embed="rId3"/>
                <a:stretch>
                  <a:fillRect l="-1683" t="-5747" r="-684" b="-8429"/>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88239" y="4523712"/>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3027635" y="32788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1000582" y="52437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3042525" y="52741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85708" y="449124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85721" y="44409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847213" y="48558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646769" y="51089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69983" y="454565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78867" y="4812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78725" y="5200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90544" y="49447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77448" y="49418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74318" y="53859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91798" y="46736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85445" y="538312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91915" y="54966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133784" y="48810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816716" y="51789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524817" y="48793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67513" y="52397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74856" y="56337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352496" y="483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56777" y="52613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98475" y="46691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88733" y="53531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3000552" y="5097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93926" y="5243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105053" y="52402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101923" y="564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639067" y="48619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2026724" y="5331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734825" y="50317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85978" y="4242429"/>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69714" y="38313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915205" y="429134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3021190" y="44206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204469" y="4312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59450" y="3992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93600" y="46999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348244" y="41487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89613" y="41192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114208" y="4675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240683" y="4064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65775" y="42384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307761" y="44458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631591" y="46782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55944" y="41392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82388" y="47390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141225" y="4125317"/>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203608" y="48523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501102" y="46059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235375" y="4540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948031" y="3916318"/>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82096" y="4112084"/>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808190" y="4832486"/>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10411" y="4048333"/>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52452" y="49757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48441" y="510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86353" y="4341485"/>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FB4CE78D-A42B-FCC2-6AA5-8CC270C69B7D}"/>
              </a:ext>
            </a:extLst>
          </p:cNvPr>
          <p:cNvSpPr txBox="1"/>
          <p:nvPr/>
        </p:nvSpPr>
        <p:spPr>
          <a:xfrm>
            <a:off x="6353174" y="2974018"/>
            <a:ext cx="5749557"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次元上のデータを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次元に圧縮して表現</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u="sng" dirty="0">
                <a:latin typeface="メイリオ" panose="020B0604030504040204" pitchFamily="50" charset="-128"/>
                <a:ea typeface="メイリオ" panose="020B0604030504040204" pitchFamily="50" charset="-128"/>
              </a:rPr>
              <a:t>できるだけ</a:t>
            </a:r>
            <a:r>
              <a:rPr kumimoji="1" lang="en-US" altLang="ja-JP" sz="2000" u="sng" dirty="0">
                <a:latin typeface="メイリオ" panose="020B0604030504040204" pitchFamily="50" charset="-128"/>
                <a:ea typeface="メイリオ" panose="020B0604030504040204" pitchFamily="50" charset="-128"/>
              </a:rPr>
              <a:t>3</a:t>
            </a:r>
            <a:r>
              <a:rPr kumimoji="1" lang="ja-JP" altLang="en-US" sz="2000" u="sng" dirty="0">
                <a:latin typeface="メイリオ" panose="020B0604030504040204" pitchFamily="50" charset="-128"/>
                <a:ea typeface="メイリオ" panose="020B0604030504040204" pitchFamily="50" charset="-128"/>
              </a:rPr>
              <a:t>次元上の散らばり特徴情報を失わないように射影している</a:t>
            </a:r>
          </a:p>
        </p:txBody>
      </p:sp>
      <p:sp>
        <p:nvSpPr>
          <p:cNvPr id="84" name="テキスト ボックス 83">
            <a:extLst>
              <a:ext uri="{FF2B5EF4-FFF2-40B4-BE49-F238E27FC236}">
                <a16:creationId xmlns:a16="http://schemas.microsoft.com/office/drawing/2014/main" id="{4A921049-8874-EA80-669F-8B31992E5303}"/>
              </a:ext>
            </a:extLst>
          </p:cNvPr>
          <p:cNvSpPr txBox="1"/>
          <p:nvPr/>
        </p:nvSpPr>
        <p:spPr>
          <a:xfrm>
            <a:off x="6470005" y="6027003"/>
            <a:ext cx="523269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38925" y="3916318"/>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85864" y="395434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77183" y="4432463"/>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77183" y="4432463"/>
                <a:ext cx="1008738" cy="461665"/>
              </a:xfrm>
              <a:prstGeom prst="rect">
                <a:avLst/>
              </a:prstGeom>
              <a:blipFill>
                <a:blip r:embed="rId7"/>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28889" y="4131754"/>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51655" y="4645134"/>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41BE23F-A1B4-BA62-1A2F-C8B806B6B51C}"/>
              </a:ext>
            </a:extLst>
          </p:cNvPr>
          <p:cNvSpPr txBox="1"/>
          <p:nvPr/>
        </p:nvSpPr>
        <p:spPr>
          <a:xfrm>
            <a:off x="2533623" y="283731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5" name="テキスト ボックス 14">
            <a:extLst>
              <a:ext uri="{FF2B5EF4-FFF2-40B4-BE49-F238E27FC236}">
                <a16:creationId xmlns:a16="http://schemas.microsoft.com/office/drawing/2014/main" id="{DB87A896-0ECD-A285-F1B3-85FD91408351}"/>
              </a:ext>
            </a:extLst>
          </p:cNvPr>
          <p:cNvSpPr txBox="1"/>
          <p:nvPr/>
        </p:nvSpPr>
        <p:spPr>
          <a:xfrm>
            <a:off x="4290781" y="623595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8" name="テキスト ボックス 17">
            <a:extLst>
              <a:ext uri="{FF2B5EF4-FFF2-40B4-BE49-F238E27FC236}">
                <a16:creationId xmlns:a16="http://schemas.microsoft.com/office/drawing/2014/main" id="{96380C57-B1A4-143F-796B-21341AE77241}"/>
              </a:ext>
            </a:extLst>
          </p:cNvPr>
          <p:cNvSpPr txBox="1"/>
          <p:nvPr/>
        </p:nvSpPr>
        <p:spPr>
          <a:xfrm>
            <a:off x="429296" y="634407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Tree>
    <p:extLst>
      <p:ext uri="{BB962C8B-B14F-4D97-AF65-F5344CB8AC3E}">
        <p14:creationId xmlns:p14="http://schemas.microsoft.com/office/powerpoint/2010/main" val="322261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51965" y="3327949"/>
            <a:ext cx="6485902" cy="3905250"/>
            <a:chOff x="3318686" y="2000250"/>
            <a:chExt cx="6485902"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18686" y="2131102"/>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403741" y="63416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214244" y="268131"/>
            <a:ext cx="1126462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主成分の良し悪しはデータ特徴の散らばり方によって異なる</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426470" y="868235"/>
            <a:ext cx="1077598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808684" y="203410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95039" y="244887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26470" y="2895911"/>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各主成分ベクトルが分散の捉え度合いを数値化したものを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7A19FC-900B-1621-8E38-8A5E1E925E8B}"/>
              </a:ext>
            </a:extLst>
          </p:cNvPr>
          <p:cNvSpPr txBox="1"/>
          <p:nvPr/>
        </p:nvSpPr>
        <p:spPr>
          <a:xfrm>
            <a:off x="582804" y="16830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主成分平面の実装</a:t>
            </a:r>
          </a:p>
        </p:txBody>
      </p:sp>
      <p:pic>
        <p:nvPicPr>
          <p:cNvPr id="5" name="図 4">
            <a:extLst>
              <a:ext uri="{FF2B5EF4-FFF2-40B4-BE49-F238E27FC236}">
                <a16:creationId xmlns:a16="http://schemas.microsoft.com/office/drawing/2014/main" id="{28E65C13-DEF8-3584-320E-D55B4C6FC8A0}"/>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6" name="テキスト ボックス 5">
            <a:extLst>
              <a:ext uri="{FF2B5EF4-FFF2-40B4-BE49-F238E27FC236}">
                <a16:creationId xmlns:a16="http://schemas.microsoft.com/office/drawing/2014/main" id="{B0395FAB-C76E-DAE2-4932-CBCCDBD90C49}"/>
              </a:ext>
            </a:extLst>
          </p:cNvPr>
          <p:cNvSpPr txBox="1"/>
          <p:nvPr/>
        </p:nvSpPr>
        <p:spPr>
          <a:xfrm>
            <a:off x="4240404" y="263261"/>
            <a:ext cx="24970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AC87EB-0AC0-4A44-24A6-3F3299BFAA89}"/>
              </a:ext>
            </a:extLst>
          </p:cNvPr>
          <p:cNvSpPr txBox="1"/>
          <p:nvPr/>
        </p:nvSpPr>
        <p:spPr>
          <a:xfrm>
            <a:off x="582804" y="693680"/>
            <a:ext cx="1092255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（左図）を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軸に回転した平面上にデータをプロット（右図）</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左図よりも右図のほうがデータをうまく分離できている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主成分平面の（　）内はデータの分離度（寄与率）</a:t>
            </a:r>
          </a:p>
        </p:txBody>
      </p:sp>
      <p:pic>
        <p:nvPicPr>
          <p:cNvPr id="11" name="図 10">
            <a:extLst>
              <a:ext uri="{FF2B5EF4-FFF2-40B4-BE49-F238E27FC236}">
                <a16:creationId xmlns:a16="http://schemas.microsoft.com/office/drawing/2014/main" id="{1C9232C0-E094-E7F0-99D3-A30F2B59DF32}"/>
              </a:ext>
            </a:extLst>
          </p:cNvPr>
          <p:cNvPicPr>
            <a:picLocks noChangeAspect="1"/>
          </p:cNvPicPr>
          <p:nvPr/>
        </p:nvPicPr>
        <p:blipFill>
          <a:blip r:embed="rId3"/>
          <a:stretch>
            <a:fillRect/>
          </a:stretch>
        </p:blipFill>
        <p:spPr>
          <a:xfrm>
            <a:off x="6333814" y="2271857"/>
            <a:ext cx="5332322" cy="4519287"/>
          </a:xfrm>
          <a:prstGeom prst="rect">
            <a:avLst/>
          </a:prstGeom>
        </p:spPr>
      </p:pic>
      <p:sp>
        <p:nvSpPr>
          <p:cNvPr id="12" name="テキスト ボックス 11">
            <a:extLst>
              <a:ext uri="{FF2B5EF4-FFF2-40B4-BE49-F238E27FC236}">
                <a16:creationId xmlns:a16="http://schemas.microsoft.com/office/drawing/2014/main" id="{4FBE0545-788E-2E22-C8B1-FEE290E16948}"/>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spTree>
    <p:extLst>
      <p:ext uri="{BB962C8B-B14F-4D97-AF65-F5344CB8AC3E}">
        <p14:creationId xmlns:p14="http://schemas.microsoft.com/office/powerpoint/2010/main" val="394783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EA08C7-444E-1334-E4D6-6E11651FE078}"/>
              </a:ext>
            </a:extLst>
          </p:cNvPr>
          <p:cNvSpPr txBox="1"/>
          <p:nvPr/>
        </p:nvSpPr>
        <p:spPr>
          <a:xfrm>
            <a:off x="520045" y="286579"/>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重要な概念</a:t>
            </a:r>
          </a:p>
        </p:txBody>
      </p:sp>
      <p:sp>
        <p:nvSpPr>
          <p:cNvPr id="3" name="テキスト ボックス 2">
            <a:extLst>
              <a:ext uri="{FF2B5EF4-FFF2-40B4-BE49-F238E27FC236}">
                <a16:creationId xmlns:a16="http://schemas.microsoft.com/office/drawing/2014/main" id="{000DB7CA-038E-0E3E-52B7-782B459CA5F9}"/>
              </a:ext>
            </a:extLst>
          </p:cNvPr>
          <p:cNvSpPr txBox="1"/>
          <p:nvPr/>
        </p:nvSpPr>
        <p:spPr>
          <a:xfrm>
            <a:off x="901148" y="977230"/>
            <a:ext cx="10782300" cy="489364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ベクトル空間（特徴量ベクトル空間）でデータの分散を最大化する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ベクトルが第１主成分ベクトル。これに直交し、データの分散を次に最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大化するベクトルが第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主成分（平面）：</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sz="2400" i="1" u="sng" dirty="0">
                <a:latin typeface="メイリオ" panose="020B0604030504040204" pitchFamily="50" charset="-128"/>
                <a:ea typeface="メイリオ" panose="020B0604030504040204" pitchFamily="50" charset="-128"/>
              </a:rPr>
              <a:t>任意の</a:t>
            </a:r>
            <a:r>
              <a:rPr kumimoji="1" lang="ja-JP" altLang="en-US" sz="2400" dirty="0">
                <a:latin typeface="メイリオ" panose="020B0604030504040204" pitchFamily="50" charset="-128"/>
                <a:ea typeface="メイリオ" panose="020B0604030504040204" pitchFamily="50" charset="-128"/>
              </a:rPr>
              <a:t>２つの直交する主成分ベクトルを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軸にしたもの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３．寄与率：</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各主成分のデータの近似力（説明力）</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主成分得点：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データを主成分上に射影した座標</a:t>
            </a:r>
          </a:p>
        </p:txBody>
      </p:sp>
      <p:sp>
        <p:nvSpPr>
          <p:cNvPr id="4" name="テキスト ボックス 3">
            <a:extLst>
              <a:ext uri="{FF2B5EF4-FFF2-40B4-BE49-F238E27FC236}">
                <a16:creationId xmlns:a16="http://schemas.microsoft.com/office/drawing/2014/main" id="{5BA8C234-EEFD-AD63-0F65-A9A71645DD4E}"/>
              </a:ext>
            </a:extLst>
          </p:cNvPr>
          <p:cNvSpPr txBox="1"/>
          <p:nvPr/>
        </p:nvSpPr>
        <p:spPr>
          <a:xfrm>
            <a:off x="1191868" y="5875823"/>
            <a:ext cx="9959837" cy="138499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主成分分析は、ベクトル空間上のデータ点を主成分平面の座標（主成分得点）で表現するもの。</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350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9D031228-C458-36A6-B397-B85392370D72}"/>
              </a:ext>
            </a:extLst>
          </p:cNvPr>
          <p:cNvCxnSpPr>
            <a:cxnSpLocks/>
          </p:cNvCxnSpPr>
          <p:nvPr/>
        </p:nvCxnSpPr>
        <p:spPr>
          <a:xfrm>
            <a:off x="8980192" y="2287794"/>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53EF3CDB-D47B-3D88-AA4B-4010CD07022F}"/>
              </a:ext>
            </a:extLst>
          </p:cNvPr>
          <p:cNvCxnSpPr>
            <a:cxnSpLocks/>
          </p:cNvCxnSpPr>
          <p:nvPr/>
        </p:nvCxnSpPr>
        <p:spPr>
          <a:xfrm flipH="1">
            <a:off x="6953139" y="4252733"/>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54702C4-E46D-5C25-ABFC-EE16BFCE761E}"/>
              </a:ext>
            </a:extLst>
          </p:cNvPr>
          <p:cNvCxnSpPr>
            <a:cxnSpLocks/>
          </p:cNvCxnSpPr>
          <p:nvPr/>
        </p:nvCxnSpPr>
        <p:spPr>
          <a:xfrm>
            <a:off x="8995082" y="4283126"/>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3CC9702-C21A-940A-F6B7-036C49B9EBD0}"/>
              </a:ext>
            </a:extLst>
          </p:cNvPr>
          <p:cNvSpPr txBox="1"/>
          <p:nvPr/>
        </p:nvSpPr>
        <p:spPr>
          <a:xfrm rot="3925103">
            <a:off x="9479163" y="34347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E1A5F3E3-DC15-F5EF-9DC9-4CCFC0DBC0F2}"/>
              </a:ext>
            </a:extLst>
          </p:cNvPr>
          <p:cNvSpPr txBox="1"/>
          <p:nvPr/>
        </p:nvSpPr>
        <p:spPr>
          <a:xfrm rot="3925103">
            <a:off x="10079176" y="33844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A36B9A1A-FD6C-674B-0580-603B2CA1DED1}"/>
              </a:ext>
            </a:extLst>
          </p:cNvPr>
          <p:cNvSpPr txBox="1"/>
          <p:nvPr/>
        </p:nvSpPr>
        <p:spPr>
          <a:xfrm rot="3925103">
            <a:off x="8046405" y="38073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C7CCE0E-C5A2-F1EA-F034-A2AFEEEA46F2}"/>
              </a:ext>
            </a:extLst>
          </p:cNvPr>
          <p:cNvSpPr txBox="1"/>
          <p:nvPr/>
        </p:nvSpPr>
        <p:spPr>
          <a:xfrm rot="3925103">
            <a:off x="9310062" y="40963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BF2EC4C-82CD-D513-E7C4-30FDE6B3DD1F}"/>
              </a:ext>
            </a:extLst>
          </p:cNvPr>
          <p:cNvSpPr txBox="1"/>
          <p:nvPr/>
        </p:nvSpPr>
        <p:spPr>
          <a:xfrm rot="3925103">
            <a:off x="9217405" y="44903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BCA11B6-071A-A0B8-5435-EBAB712E0AAA}"/>
              </a:ext>
            </a:extLst>
          </p:cNvPr>
          <p:cNvSpPr txBox="1"/>
          <p:nvPr/>
        </p:nvSpPr>
        <p:spPr>
          <a:xfrm rot="3925103">
            <a:off x="8799770" y="386485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9906530-A189-502D-1156-1F1B27E95ED2}"/>
              </a:ext>
            </a:extLst>
          </p:cNvPr>
          <p:cNvSpPr txBox="1"/>
          <p:nvPr/>
        </p:nvSpPr>
        <p:spPr>
          <a:xfrm rot="3925103">
            <a:off x="9599326" y="41179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7B6ED3C-1DB8-695A-AC95-63BA7F699518}"/>
              </a:ext>
            </a:extLst>
          </p:cNvPr>
          <p:cNvSpPr txBox="1"/>
          <p:nvPr/>
        </p:nvSpPr>
        <p:spPr>
          <a:xfrm rot="3925103">
            <a:off x="9356975" y="26480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4080A3DA-1C83-4E01-2EA3-99BEEB3B4413}"/>
              </a:ext>
            </a:extLst>
          </p:cNvPr>
          <p:cNvSpPr txBox="1"/>
          <p:nvPr/>
        </p:nvSpPr>
        <p:spPr>
          <a:xfrm rot="3925103">
            <a:off x="9836865" y="3545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C347EC2D-4300-43C8-0897-4A7C063F574A}"/>
              </a:ext>
            </a:extLst>
          </p:cNvPr>
          <p:cNvSpPr txBox="1"/>
          <p:nvPr/>
        </p:nvSpPr>
        <p:spPr>
          <a:xfrm rot="3925103">
            <a:off x="8436149" y="39924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C9E07FF-2214-5F25-8BEC-6421794F92DF}"/>
              </a:ext>
            </a:extLst>
          </p:cNvPr>
          <p:cNvSpPr txBox="1"/>
          <p:nvPr/>
        </p:nvSpPr>
        <p:spPr>
          <a:xfrm rot="3925103">
            <a:off x="9131282" y="4209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6BDB1FE-45E3-B765-2A38-09700BC85B84}"/>
              </a:ext>
            </a:extLst>
          </p:cNvPr>
          <p:cNvSpPr txBox="1"/>
          <p:nvPr/>
        </p:nvSpPr>
        <p:spPr>
          <a:xfrm rot="3925103">
            <a:off x="9743101" y="3953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CB2E932A-DE9F-9A1F-4044-0711A5D34436}"/>
              </a:ext>
            </a:extLst>
          </p:cNvPr>
          <p:cNvSpPr txBox="1"/>
          <p:nvPr/>
        </p:nvSpPr>
        <p:spPr>
          <a:xfrm rot="3925103">
            <a:off x="7920405" y="42461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0BE8831D-5824-7EF8-7F85-DE9D1B64CD25}"/>
              </a:ext>
            </a:extLst>
          </p:cNvPr>
          <p:cNvSpPr txBox="1"/>
          <p:nvPr/>
        </p:nvSpPr>
        <p:spPr>
          <a:xfrm rot="3925103">
            <a:off x="9368193" y="35635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5740E8CB-95B5-7E62-29DC-88FF8FBE9883}"/>
              </a:ext>
            </a:extLst>
          </p:cNvPr>
          <p:cNvSpPr txBox="1"/>
          <p:nvPr/>
        </p:nvSpPr>
        <p:spPr>
          <a:xfrm rot="3925103">
            <a:off x="9358676" y="23347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F40E2C4C-DB37-7CB1-46D5-465BCBDCD6CD}"/>
              </a:ext>
            </a:extLst>
          </p:cNvPr>
          <p:cNvSpPr txBox="1"/>
          <p:nvPr/>
        </p:nvSpPr>
        <p:spPr>
          <a:xfrm rot="3925103">
            <a:off x="8747678" y="336625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1B3A2BB-1D3E-B484-5B88-E64DF0E2D5C9}"/>
              </a:ext>
            </a:extLst>
          </p:cNvPr>
          <p:cNvSpPr txBox="1"/>
          <p:nvPr/>
        </p:nvSpPr>
        <p:spPr>
          <a:xfrm rot="3925103">
            <a:off x="9019263" y="350837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B1D1077-FFCC-6FF9-0212-4A5330ECC7F4}"/>
              </a:ext>
            </a:extLst>
          </p:cNvPr>
          <p:cNvSpPr txBox="1"/>
          <p:nvPr/>
        </p:nvSpPr>
        <p:spPr>
          <a:xfrm rot="3925103">
            <a:off x="8526875" y="4394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9FDE935F-7536-4121-D3CB-2988046FD490}"/>
              </a:ext>
            </a:extLst>
          </p:cNvPr>
          <p:cNvSpPr txBox="1"/>
          <p:nvPr/>
        </p:nvSpPr>
        <p:spPr>
          <a:xfrm rot="3925103">
            <a:off x="8644355" y="36826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848F7BF-632B-F770-AA98-F65C5F75B44F}"/>
              </a:ext>
            </a:extLst>
          </p:cNvPr>
          <p:cNvSpPr txBox="1"/>
          <p:nvPr/>
        </p:nvSpPr>
        <p:spPr>
          <a:xfrm rot="3925103">
            <a:off x="8238002" y="439210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18844F0-7484-AF62-E60F-708DC4F78936}"/>
              </a:ext>
            </a:extLst>
          </p:cNvPr>
          <p:cNvSpPr txBox="1"/>
          <p:nvPr/>
        </p:nvSpPr>
        <p:spPr>
          <a:xfrm rot="3925103">
            <a:off x="8844472" y="4505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A4AD80E1-11EB-CBF1-3C46-5FEA38381CA8}"/>
              </a:ext>
            </a:extLst>
          </p:cNvPr>
          <p:cNvSpPr txBox="1"/>
          <p:nvPr/>
        </p:nvSpPr>
        <p:spPr>
          <a:xfrm rot="3925103">
            <a:off x="9086341" y="38900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ACE2B334-FA9C-B5B8-B916-75C847407A63}"/>
              </a:ext>
            </a:extLst>
          </p:cNvPr>
          <p:cNvSpPr txBox="1"/>
          <p:nvPr/>
        </p:nvSpPr>
        <p:spPr>
          <a:xfrm rot="3925103">
            <a:off x="8769273" y="41879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8F8BF5C-8938-84F5-FA5A-37C292A2CFCD}"/>
              </a:ext>
            </a:extLst>
          </p:cNvPr>
          <p:cNvSpPr txBox="1"/>
          <p:nvPr/>
        </p:nvSpPr>
        <p:spPr>
          <a:xfrm rot="3925103">
            <a:off x="9477374" y="38883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DAA3675-296C-D38B-1147-C6B49FC32ED4}"/>
              </a:ext>
            </a:extLst>
          </p:cNvPr>
          <p:cNvSpPr txBox="1"/>
          <p:nvPr/>
        </p:nvSpPr>
        <p:spPr>
          <a:xfrm>
            <a:off x="9675427" y="226369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1" name="フローチャート: せん孔テープ 30">
            <a:extLst>
              <a:ext uri="{FF2B5EF4-FFF2-40B4-BE49-F238E27FC236}">
                <a16:creationId xmlns:a16="http://schemas.microsoft.com/office/drawing/2014/main" id="{EA9CC986-932F-B20B-8ED1-60D22B2F06ED}"/>
              </a:ext>
            </a:extLst>
          </p:cNvPr>
          <p:cNvSpPr/>
          <p:nvPr/>
        </p:nvSpPr>
        <p:spPr>
          <a:xfrm rot="19337434">
            <a:off x="8052887" y="3464619"/>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40F577D-00F1-F062-DF55-9A8802840E12}"/>
              </a:ext>
            </a:extLst>
          </p:cNvPr>
          <p:cNvSpPr txBox="1"/>
          <p:nvPr/>
        </p:nvSpPr>
        <p:spPr>
          <a:xfrm>
            <a:off x="6259287" y="549296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3" name="テキスト ボックス 32">
            <a:extLst>
              <a:ext uri="{FF2B5EF4-FFF2-40B4-BE49-F238E27FC236}">
                <a16:creationId xmlns:a16="http://schemas.microsoft.com/office/drawing/2014/main" id="{A66D6B3F-86E0-D077-ACD8-A18C63C3A591}"/>
              </a:ext>
            </a:extLst>
          </p:cNvPr>
          <p:cNvSpPr txBox="1"/>
          <p:nvPr/>
        </p:nvSpPr>
        <p:spPr>
          <a:xfrm>
            <a:off x="10752458" y="544464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4" name="テキスト ボックス 33">
            <a:extLst>
              <a:ext uri="{FF2B5EF4-FFF2-40B4-BE49-F238E27FC236}">
                <a16:creationId xmlns:a16="http://schemas.microsoft.com/office/drawing/2014/main" id="{90759CF5-42A6-EE8B-B07E-3ED354D66477}"/>
              </a:ext>
            </a:extLst>
          </p:cNvPr>
          <p:cNvSpPr txBox="1"/>
          <p:nvPr/>
        </p:nvSpPr>
        <p:spPr>
          <a:xfrm>
            <a:off x="8292085" y="17672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テキスト ボックス 34">
            <a:extLst>
              <a:ext uri="{FF2B5EF4-FFF2-40B4-BE49-F238E27FC236}">
                <a16:creationId xmlns:a16="http://schemas.microsoft.com/office/drawing/2014/main" id="{3A4C4567-D2A7-1DBF-B48A-67141317AA71}"/>
              </a:ext>
            </a:extLst>
          </p:cNvPr>
          <p:cNvSpPr txBox="1"/>
          <p:nvPr/>
        </p:nvSpPr>
        <p:spPr>
          <a:xfrm>
            <a:off x="9675427" y="259567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7" name="テキスト ボックス 36">
            <a:extLst>
              <a:ext uri="{FF2B5EF4-FFF2-40B4-BE49-F238E27FC236}">
                <a16:creationId xmlns:a16="http://schemas.microsoft.com/office/drawing/2014/main" id="{BC854995-4703-919F-5717-BBC635228F08}"/>
              </a:ext>
            </a:extLst>
          </p:cNvPr>
          <p:cNvSpPr txBox="1"/>
          <p:nvPr/>
        </p:nvSpPr>
        <p:spPr>
          <a:xfrm>
            <a:off x="335902" y="513249"/>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特徴の違いを一目で直観的に理解できる方法はあるか？</a:t>
            </a:r>
          </a:p>
        </p:txBody>
      </p:sp>
      <p:sp>
        <p:nvSpPr>
          <p:cNvPr id="39" name="テキスト ボックス 38">
            <a:extLst>
              <a:ext uri="{FF2B5EF4-FFF2-40B4-BE49-F238E27FC236}">
                <a16:creationId xmlns:a16="http://schemas.microsoft.com/office/drawing/2014/main" id="{82977141-3700-195C-C887-D57D669C52B4}"/>
              </a:ext>
            </a:extLst>
          </p:cNvPr>
          <p:cNvSpPr txBox="1"/>
          <p:nvPr/>
        </p:nvSpPr>
        <p:spPr>
          <a:xfrm>
            <a:off x="486855" y="1582600"/>
            <a:ext cx="585029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特徴量が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次元以下ならラベル毎に色分けしてプロットするだけですぐわかる</a:t>
            </a:r>
          </a:p>
        </p:txBody>
      </p:sp>
      <p:sp>
        <p:nvSpPr>
          <p:cNvPr id="40" name="テキスト ボックス 39">
            <a:extLst>
              <a:ext uri="{FF2B5EF4-FFF2-40B4-BE49-F238E27FC236}">
                <a16:creationId xmlns:a16="http://schemas.microsoft.com/office/drawing/2014/main" id="{7909F404-F221-68F3-CCE0-75D2B2BDC37D}"/>
              </a:ext>
            </a:extLst>
          </p:cNvPr>
          <p:cNvSpPr txBox="1"/>
          <p:nvPr/>
        </p:nvSpPr>
        <p:spPr>
          <a:xfrm>
            <a:off x="572454" y="26709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41" name="テキスト ボックス 40">
            <a:extLst>
              <a:ext uri="{FF2B5EF4-FFF2-40B4-BE49-F238E27FC236}">
                <a16:creationId xmlns:a16="http://schemas.microsoft.com/office/drawing/2014/main" id="{C5DC8307-B15C-C99F-B0AD-F1C7EE81D53F}"/>
              </a:ext>
            </a:extLst>
          </p:cNvPr>
          <p:cNvSpPr txBox="1"/>
          <p:nvPr/>
        </p:nvSpPr>
        <p:spPr>
          <a:xfrm>
            <a:off x="683515" y="3118331"/>
            <a:ext cx="5108411" cy="1015663"/>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が</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次元からなる場合、</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をできるだけ隔てる軸（特徴量）が重要な特徴量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カラメル、カスタード</a:t>
            </a:r>
          </a:p>
        </p:txBody>
      </p:sp>
      <p:cxnSp>
        <p:nvCxnSpPr>
          <p:cNvPr id="43" name="直線コネクタ 42">
            <a:extLst>
              <a:ext uri="{FF2B5EF4-FFF2-40B4-BE49-F238E27FC236}">
                <a16:creationId xmlns:a16="http://schemas.microsoft.com/office/drawing/2014/main" id="{8DF435BA-3168-C093-831E-44EB8AB3F9A4}"/>
              </a:ext>
            </a:extLst>
          </p:cNvPr>
          <p:cNvCxnSpPr/>
          <p:nvPr/>
        </p:nvCxnSpPr>
        <p:spPr>
          <a:xfrm>
            <a:off x="8472866" y="3263471"/>
            <a:ext cx="1556969" cy="1722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矢印: 下カーブ 43">
            <a:extLst>
              <a:ext uri="{FF2B5EF4-FFF2-40B4-BE49-F238E27FC236}">
                <a16:creationId xmlns:a16="http://schemas.microsoft.com/office/drawing/2014/main" id="{C5A7CB52-9A69-AA91-7E4A-24F7D3878894}"/>
              </a:ext>
            </a:extLst>
          </p:cNvPr>
          <p:cNvSpPr/>
          <p:nvPr/>
        </p:nvSpPr>
        <p:spPr>
          <a:xfrm rot="1295920">
            <a:off x="7836001" y="2697013"/>
            <a:ext cx="840424" cy="40133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A26EAA3E-6FE4-36F3-0ED6-7FADE3A828B7}"/>
              </a:ext>
            </a:extLst>
          </p:cNvPr>
          <p:cNvSpPr txBox="1"/>
          <p:nvPr/>
        </p:nvSpPr>
        <p:spPr>
          <a:xfrm>
            <a:off x="6186819" y="2601219"/>
            <a:ext cx="1808785" cy="646331"/>
          </a:xfrm>
          <a:prstGeom prst="rect">
            <a:avLst/>
          </a:prstGeom>
          <a:noFill/>
        </p:spPr>
        <p:txBody>
          <a:bodyPr wrap="squar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a:t>
            </a:r>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をもっとも隔てる方向</a:t>
            </a:r>
          </a:p>
        </p:txBody>
      </p:sp>
      <p:sp>
        <p:nvSpPr>
          <p:cNvPr id="47" name="テキスト ボックス 46">
            <a:extLst>
              <a:ext uri="{FF2B5EF4-FFF2-40B4-BE49-F238E27FC236}">
                <a16:creationId xmlns:a16="http://schemas.microsoft.com/office/drawing/2014/main" id="{B9EDDACF-7712-8DB4-9B5C-0BA2A0BCFF10}"/>
              </a:ext>
            </a:extLst>
          </p:cNvPr>
          <p:cNvSpPr txBox="1"/>
          <p:nvPr/>
        </p:nvSpPr>
        <p:spPr>
          <a:xfrm>
            <a:off x="486855" y="5022591"/>
            <a:ext cx="565562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実際は、超高次元（この例では</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次元以上）なのでこの方法はナンセンス</a:t>
            </a:r>
          </a:p>
        </p:txBody>
      </p:sp>
      <p:sp>
        <p:nvSpPr>
          <p:cNvPr id="48" name="矢印: 下 47">
            <a:extLst>
              <a:ext uri="{FF2B5EF4-FFF2-40B4-BE49-F238E27FC236}">
                <a16:creationId xmlns:a16="http://schemas.microsoft.com/office/drawing/2014/main" id="{2321DC79-B73D-3407-DC7E-7BA92A6C1909}"/>
              </a:ext>
            </a:extLst>
          </p:cNvPr>
          <p:cNvSpPr/>
          <p:nvPr/>
        </p:nvSpPr>
        <p:spPr>
          <a:xfrm>
            <a:off x="2484143" y="4375953"/>
            <a:ext cx="1240971" cy="391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717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B50C95-BEB0-226F-3D02-9815F2CE2924}"/>
              </a:ext>
            </a:extLst>
          </p:cNvPr>
          <p:cNvSpPr txBox="1"/>
          <p:nvPr/>
        </p:nvSpPr>
        <p:spPr>
          <a:xfrm>
            <a:off x="391894" y="158098"/>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pic>
        <p:nvPicPr>
          <p:cNvPr id="6" name="図 5">
            <a:extLst>
              <a:ext uri="{FF2B5EF4-FFF2-40B4-BE49-F238E27FC236}">
                <a16:creationId xmlns:a16="http://schemas.microsoft.com/office/drawing/2014/main" id="{254D5B97-EE1A-7D09-C287-771FCBB22959}"/>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7" name="テキスト ボックス 6">
            <a:extLst>
              <a:ext uri="{FF2B5EF4-FFF2-40B4-BE49-F238E27FC236}">
                <a16:creationId xmlns:a16="http://schemas.microsoft.com/office/drawing/2014/main" id="{74428E3C-5EF1-21CB-57BC-7F18CEC0E8C2}"/>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pic>
        <p:nvPicPr>
          <p:cNvPr id="9" name="図 8">
            <a:extLst>
              <a:ext uri="{FF2B5EF4-FFF2-40B4-BE49-F238E27FC236}">
                <a16:creationId xmlns:a16="http://schemas.microsoft.com/office/drawing/2014/main" id="{4EEE7C93-C55F-75A8-F1FF-A234EBE122F5}"/>
              </a:ext>
            </a:extLst>
          </p:cNvPr>
          <p:cNvPicPr>
            <a:picLocks noChangeAspect="1"/>
          </p:cNvPicPr>
          <p:nvPr/>
        </p:nvPicPr>
        <p:blipFill>
          <a:blip r:embed="rId3"/>
          <a:stretch>
            <a:fillRect/>
          </a:stretch>
        </p:blipFill>
        <p:spPr>
          <a:xfrm>
            <a:off x="6333814" y="2301765"/>
            <a:ext cx="4900243" cy="4471674"/>
          </a:xfrm>
          <a:prstGeom prst="rect">
            <a:avLst/>
          </a:prstGeom>
        </p:spPr>
      </p:pic>
      <p:sp>
        <p:nvSpPr>
          <p:cNvPr id="10" name="テキスト ボックス 9">
            <a:extLst>
              <a:ext uri="{FF2B5EF4-FFF2-40B4-BE49-F238E27FC236}">
                <a16:creationId xmlns:a16="http://schemas.microsoft.com/office/drawing/2014/main" id="{67AF16BD-129A-F354-788C-EF70F1047770}"/>
              </a:ext>
            </a:extLst>
          </p:cNvPr>
          <p:cNvSpPr txBox="1"/>
          <p:nvPr/>
        </p:nvSpPr>
        <p:spPr>
          <a:xfrm>
            <a:off x="394820" y="759167"/>
            <a:ext cx="11402359"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軸に回転する→データ空間上の軸（特徴量）も同様に回転表示できる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主成分平面上の特徴量ベクトル（バイプロット）は主成分を意味解釈するのに役立つ</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例えば、</a:t>
            </a: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はカスタード方向、</a:t>
            </a: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のマイナス方向はゼラチン方向</a:t>
            </a:r>
          </a:p>
        </p:txBody>
      </p:sp>
      <p:sp>
        <p:nvSpPr>
          <p:cNvPr id="17" name="テキスト ボックス 16">
            <a:extLst>
              <a:ext uri="{FF2B5EF4-FFF2-40B4-BE49-F238E27FC236}">
                <a16:creationId xmlns:a16="http://schemas.microsoft.com/office/drawing/2014/main" id="{EC9B6C77-396D-297A-F498-27252503055A}"/>
              </a:ext>
            </a:extLst>
          </p:cNvPr>
          <p:cNvSpPr txBox="1"/>
          <p:nvPr/>
        </p:nvSpPr>
        <p:spPr>
          <a:xfrm>
            <a:off x="2602260" y="3013501"/>
            <a:ext cx="3608680"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軸：特徴量</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ベクトル：主成分ベクトル</a:t>
            </a:r>
          </a:p>
        </p:txBody>
      </p:sp>
      <p:sp>
        <p:nvSpPr>
          <p:cNvPr id="18" name="テキスト ボックス 17">
            <a:extLst>
              <a:ext uri="{FF2B5EF4-FFF2-40B4-BE49-F238E27FC236}">
                <a16:creationId xmlns:a16="http://schemas.microsoft.com/office/drawing/2014/main" id="{B4C237E6-9EE6-B86E-F3E4-4D668A259345}"/>
              </a:ext>
            </a:extLst>
          </p:cNvPr>
          <p:cNvSpPr txBox="1"/>
          <p:nvPr/>
        </p:nvSpPr>
        <p:spPr>
          <a:xfrm>
            <a:off x="8929568" y="2969275"/>
            <a:ext cx="25827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軸：主成分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ベクトル：特徴量</a:t>
            </a:r>
          </a:p>
        </p:txBody>
      </p:sp>
      <p:sp>
        <p:nvSpPr>
          <p:cNvPr id="19" name="テキスト ボックス 18">
            <a:extLst>
              <a:ext uri="{FF2B5EF4-FFF2-40B4-BE49-F238E27FC236}">
                <a16:creationId xmlns:a16="http://schemas.microsoft.com/office/drawing/2014/main" id="{B9AA8DB9-A1F1-D110-5A30-E9915957099F}"/>
              </a:ext>
            </a:extLst>
          </p:cNvPr>
          <p:cNvSpPr txBox="1"/>
          <p:nvPr/>
        </p:nvSpPr>
        <p:spPr>
          <a:xfrm>
            <a:off x="6412115" y="2022876"/>
            <a:ext cx="538506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toydata_pca.py</a:t>
            </a:r>
            <a:r>
              <a:rPr kumimoji="1" lang="ja-JP" altLang="en-US" dirty="0">
                <a:latin typeface="メイリオ" panose="020B0604030504040204" pitchFamily="50" charset="-128"/>
                <a:ea typeface="メイリオ" panose="020B0604030504040204" pitchFamily="50" charset="-128"/>
              </a:rPr>
              <a:t>のコメントをはずすと表示できる</a:t>
            </a:r>
          </a:p>
        </p:txBody>
      </p:sp>
    </p:spTree>
    <p:extLst>
      <p:ext uri="{BB962C8B-B14F-4D97-AF65-F5344CB8AC3E}">
        <p14:creationId xmlns:p14="http://schemas.microsoft.com/office/powerpoint/2010/main" val="1737457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87EA07-7908-8B4E-51C6-3FB6BF5F1F0A}"/>
              </a:ext>
            </a:extLst>
          </p:cNvPr>
          <p:cNvSpPr txBox="1"/>
          <p:nvPr/>
        </p:nvSpPr>
        <p:spPr>
          <a:xfrm>
            <a:off x="454688" y="1769858"/>
            <a:ext cx="4780197" cy="1477328"/>
          </a:xfrm>
          <a:prstGeom prst="rect">
            <a:avLst/>
          </a:prstGeom>
          <a:noFill/>
        </p:spPr>
        <p:txBody>
          <a:bodyPr wrap="square">
            <a:spAutoFit/>
          </a:bodyPr>
          <a:lstStyle/>
          <a:p>
            <a:r>
              <a:rPr lang="ja-JP" altLang="en-US" dirty="0"/>
              <a:t> 　　</a:t>
            </a:r>
            <a:r>
              <a:rPr lang="ja-JP" altLang="en-US" sz="1400" dirty="0"/>
              <a:t>カスタード     生クリーム      カラメル      ゼラチン</a:t>
            </a:r>
          </a:p>
          <a:p>
            <a:r>
              <a:rPr lang="en-US" altLang="ja-JP" dirty="0"/>
              <a:t>PC1  0.962426  0.002043 -0.247556 -0.111569</a:t>
            </a:r>
          </a:p>
          <a:p>
            <a:r>
              <a:rPr lang="en-US" altLang="ja-JP" dirty="0"/>
              <a:t>PC2  0.159097 -0.010677  0.846990 -0.507131</a:t>
            </a:r>
          </a:p>
          <a:p>
            <a:r>
              <a:rPr lang="en-US" altLang="ja-JP" dirty="0"/>
              <a:t>PC3  0.220051  0.004670  0.470393  0.854568</a:t>
            </a:r>
          </a:p>
          <a:p>
            <a:r>
              <a:rPr lang="en-US" altLang="ja-JP" dirty="0"/>
              <a:t>PC4  0.001296 -0.999930 -0.007353  0.009179</a:t>
            </a:r>
            <a:endParaRPr lang="ja-JP" altLang="en-US" dirty="0"/>
          </a:p>
        </p:txBody>
      </p:sp>
      <p:sp>
        <p:nvSpPr>
          <p:cNvPr id="5" name="テキスト ボックス 4">
            <a:extLst>
              <a:ext uri="{FF2B5EF4-FFF2-40B4-BE49-F238E27FC236}">
                <a16:creationId xmlns:a16="http://schemas.microsoft.com/office/drawing/2014/main" id="{F19C474F-4B0A-8D11-0419-979A9B67D301}"/>
              </a:ext>
            </a:extLst>
          </p:cNvPr>
          <p:cNvSpPr txBox="1"/>
          <p:nvPr/>
        </p:nvSpPr>
        <p:spPr>
          <a:xfrm>
            <a:off x="5582697" y="1733513"/>
            <a:ext cx="6478675" cy="1477328"/>
          </a:xfrm>
          <a:prstGeom prst="rect">
            <a:avLst/>
          </a:prstGeom>
          <a:noFill/>
        </p:spPr>
        <p:txBody>
          <a:bodyPr wrap="square">
            <a:spAutoFit/>
          </a:bodyPr>
          <a:lstStyle/>
          <a:p>
            <a:r>
              <a:rPr lang="en-US" altLang="ja-JP" dirty="0"/>
              <a:t>                              PC1                 PC2               PC3               PC4</a:t>
            </a:r>
          </a:p>
          <a:p>
            <a:r>
              <a:rPr lang="ja-JP" altLang="en-US" sz="1400" dirty="0"/>
              <a:t>カスタード </a:t>
            </a:r>
            <a:r>
              <a:rPr lang="ja-JP" altLang="en-US" dirty="0"/>
              <a:t>  0.96242607  0.15909714  0.22005107  0.00129553</a:t>
            </a:r>
          </a:p>
          <a:p>
            <a:r>
              <a:rPr lang="ja-JP" altLang="en-US" sz="1400" b="1" dirty="0"/>
              <a:t>生クリーム   </a:t>
            </a:r>
            <a:r>
              <a:rPr lang="ja-JP" altLang="en-US" dirty="0"/>
              <a:t>0.00204313 -0.01067691  0.00467046 -0.99993001</a:t>
            </a:r>
          </a:p>
          <a:p>
            <a:r>
              <a:rPr lang="ja-JP" altLang="en-US" sz="1400" dirty="0"/>
              <a:t>カラメル</a:t>
            </a:r>
            <a:r>
              <a:rPr lang="ja-JP" altLang="en-US" dirty="0"/>
              <a:t>     -0.24755633  0.84699009  0.47039302 -0.00735259</a:t>
            </a:r>
          </a:p>
          <a:p>
            <a:r>
              <a:rPr lang="ja-JP" altLang="en-US" sz="1400" dirty="0"/>
              <a:t>ゼラチン</a:t>
            </a:r>
            <a:r>
              <a:rPr lang="ja-JP" altLang="en-US" dirty="0"/>
              <a:t>     -0.11156945 -0.50713104  0.8545678    0.00917851</a:t>
            </a:r>
          </a:p>
        </p:txBody>
      </p:sp>
      <p:pic>
        <p:nvPicPr>
          <p:cNvPr id="6" name="図 5">
            <a:extLst>
              <a:ext uri="{FF2B5EF4-FFF2-40B4-BE49-F238E27FC236}">
                <a16:creationId xmlns:a16="http://schemas.microsoft.com/office/drawing/2014/main" id="{B25A5D47-6A4E-82FF-EA93-4717A096402A}"/>
              </a:ext>
            </a:extLst>
          </p:cNvPr>
          <p:cNvPicPr>
            <a:picLocks noChangeAspect="1"/>
          </p:cNvPicPr>
          <p:nvPr/>
        </p:nvPicPr>
        <p:blipFill>
          <a:blip r:embed="rId2"/>
          <a:stretch>
            <a:fillRect/>
          </a:stretch>
        </p:blipFill>
        <p:spPr>
          <a:xfrm>
            <a:off x="276626" y="3628844"/>
            <a:ext cx="3894628" cy="3148506"/>
          </a:xfrm>
          <a:prstGeom prst="rect">
            <a:avLst/>
          </a:prstGeom>
        </p:spPr>
      </p:pic>
      <p:pic>
        <p:nvPicPr>
          <p:cNvPr id="7" name="図 6">
            <a:extLst>
              <a:ext uri="{FF2B5EF4-FFF2-40B4-BE49-F238E27FC236}">
                <a16:creationId xmlns:a16="http://schemas.microsoft.com/office/drawing/2014/main" id="{90EBBCA7-E833-8A2B-7702-2A5D980B1C80}"/>
              </a:ext>
            </a:extLst>
          </p:cNvPr>
          <p:cNvPicPr>
            <a:picLocks noChangeAspect="1"/>
          </p:cNvPicPr>
          <p:nvPr/>
        </p:nvPicPr>
        <p:blipFill>
          <a:blip r:embed="rId3"/>
          <a:stretch>
            <a:fillRect/>
          </a:stretch>
        </p:blipFill>
        <p:spPr>
          <a:xfrm>
            <a:off x="6940599" y="3492851"/>
            <a:ext cx="4009292" cy="3420492"/>
          </a:xfrm>
          <a:prstGeom prst="rect">
            <a:avLst/>
          </a:prstGeom>
        </p:spPr>
      </p:pic>
      <p:sp>
        <p:nvSpPr>
          <p:cNvPr id="9" name="四角形: 角を丸くする 8">
            <a:extLst>
              <a:ext uri="{FF2B5EF4-FFF2-40B4-BE49-F238E27FC236}">
                <a16:creationId xmlns:a16="http://schemas.microsoft.com/office/drawing/2014/main" id="{30079FBD-42A4-04EF-3BF4-6DB7BC0437AA}"/>
              </a:ext>
            </a:extLst>
          </p:cNvPr>
          <p:cNvSpPr/>
          <p:nvPr/>
        </p:nvSpPr>
        <p:spPr>
          <a:xfrm>
            <a:off x="894303"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6481E57-93B0-F5C6-FB73-4C4BC0D80633}"/>
              </a:ext>
            </a:extLst>
          </p:cNvPr>
          <p:cNvSpPr/>
          <p:nvPr/>
        </p:nvSpPr>
        <p:spPr>
          <a:xfrm>
            <a:off x="2933014"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1562F69-49E2-E83F-568F-B12681788B19}"/>
              </a:ext>
            </a:extLst>
          </p:cNvPr>
          <p:cNvSpPr txBox="1"/>
          <p:nvPr/>
        </p:nvSpPr>
        <p:spPr>
          <a:xfrm>
            <a:off x="954591" y="1491002"/>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12" name="テキスト ボックス 11">
            <a:extLst>
              <a:ext uri="{FF2B5EF4-FFF2-40B4-BE49-F238E27FC236}">
                <a16:creationId xmlns:a16="http://schemas.microsoft.com/office/drawing/2014/main" id="{7E7545E1-40CD-6A97-11D2-4D7C00A09A40}"/>
              </a:ext>
            </a:extLst>
          </p:cNvPr>
          <p:cNvSpPr txBox="1"/>
          <p:nvPr/>
        </p:nvSpPr>
        <p:spPr>
          <a:xfrm>
            <a:off x="2972371" y="1491002"/>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14" name="テキスト ボックス 13">
            <a:extLst>
              <a:ext uri="{FF2B5EF4-FFF2-40B4-BE49-F238E27FC236}">
                <a16:creationId xmlns:a16="http://schemas.microsoft.com/office/drawing/2014/main" id="{AF4DD653-A2DC-5649-0CFF-948C52F91DE1}"/>
              </a:ext>
            </a:extLst>
          </p:cNvPr>
          <p:cNvSpPr txBox="1"/>
          <p:nvPr/>
        </p:nvSpPr>
        <p:spPr>
          <a:xfrm>
            <a:off x="1818660" y="3429000"/>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データ空間（平面）</a:t>
            </a:r>
          </a:p>
        </p:txBody>
      </p:sp>
      <p:sp>
        <p:nvSpPr>
          <p:cNvPr id="15" name="テキスト ボックス 14">
            <a:extLst>
              <a:ext uri="{FF2B5EF4-FFF2-40B4-BE49-F238E27FC236}">
                <a16:creationId xmlns:a16="http://schemas.microsoft.com/office/drawing/2014/main" id="{8EFE12C9-6827-A458-E1EB-456617A161C1}"/>
              </a:ext>
            </a:extLst>
          </p:cNvPr>
          <p:cNvSpPr txBox="1"/>
          <p:nvPr/>
        </p:nvSpPr>
        <p:spPr>
          <a:xfrm>
            <a:off x="328809" y="752771"/>
            <a:ext cx="47801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カラメル軸での</a:t>
            </a: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PC4</a:t>
            </a:r>
            <a:r>
              <a:rPr kumimoji="1" lang="ja-JP" altLang="en-US" sz="2400" dirty="0">
                <a:latin typeface="メイリオ" panose="020B0604030504040204" pitchFamily="50" charset="-128"/>
                <a:ea typeface="メイリオ" panose="020B0604030504040204" pitchFamily="50" charset="-128"/>
              </a:rPr>
              <a:t>のベクトル座標を取り出す</a:t>
            </a:r>
          </a:p>
        </p:txBody>
      </p:sp>
      <p:sp>
        <p:nvSpPr>
          <p:cNvPr id="17" name="四角形: 角を丸くする 16">
            <a:extLst>
              <a:ext uri="{FF2B5EF4-FFF2-40B4-BE49-F238E27FC236}">
                <a16:creationId xmlns:a16="http://schemas.microsoft.com/office/drawing/2014/main" id="{7CDCE174-1140-0EBD-EE96-E3309E280D10}"/>
              </a:ext>
            </a:extLst>
          </p:cNvPr>
          <p:cNvSpPr/>
          <p:nvPr/>
        </p:nvSpPr>
        <p:spPr>
          <a:xfrm>
            <a:off x="7948817" y="1769858"/>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34D1ACA3-4EF1-B1F8-A6FD-8049DFFD5894}"/>
              </a:ext>
            </a:extLst>
          </p:cNvPr>
          <p:cNvSpPr/>
          <p:nvPr/>
        </p:nvSpPr>
        <p:spPr>
          <a:xfrm>
            <a:off x="6608770" y="1780016"/>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62177C-AF6E-58CA-20E1-02431E25700C}"/>
              </a:ext>
            </a:extLst>
          </p:cNvPr>
          <p:cNvSpPr txBox="1"/>
          <p:nvPr/>
        </p:nvSpPr>
        <p:spPr>
          <a:xfrm>
            <a:off x="6833712" y="1486271"/>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20" name="テキスト ボックス 19">
            <a:extLst>
              <a:ext uri="{FF2B5EF4-FFF2-40B4-BE49-F238E27FC236}">
                <a16:creationId xmlns:a16="http://schemas.microsoft.com/office/drawing/2014/main" id="{4D85CFD6-EE4F-D3E0-5FCD-3C674E03D268}"/>
              </a:ext>
            </a:extLst>
          </p:cNvPr>
          <p:cNvSpPr txBox="1"/>
          <p:nvPr/>
        </p:nvSpPr>
        <p:spPr>
          <a:xfrm>
            <a:off x="8129781" y="1494285"/>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22" name="テキスト ボックス 21">
            <a:extLst>
              <a:ext uri="{FF2B5EF4-FFF2-40B4-BE49-F238E27FC236}">
                <a16:creationId xmlns:a16="http://schemas.microsoft.com/office/drawing/2014/main" id="{4995C802-6EB2-546B-37F8-7CE1252ADFB6}"/>
              </a:ext>
            </a:extLst>
          </p:cNvPr>
          <p:cNvSpPr txBox="1"/>
          <p:nvPr/>
        </p:nvSpPr>
        <p:spPr>
          <a:xfrm>
            <a:off x="6431935" y="725899"/>
            <a:ext cx="47801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軸でのカスタード～ゼラチンのベクトル座標を取り出す</a:t>
            </a:r>
          </a:p>
        </p:txBody>
      </p:sp>
      <p:sp>
        <p:nvSpPr>
          <p:cNvPr id="23" name="テキスト ボックス 22">
            <a:extLst>
              <a:ext uri="{FF2B5EF4-FFF2-40B4-BE49-F238E27FC236}">
                <a16:creationId xmlns:a16="http://schemas.microsoft.com/office/drawing/2014/main" id="{63E4848B-2631-2057-3033-83226923EBC0}"/>
              </a:ext>
            </a:extLst>
          </p:cNvPr>
          <p:cNvSpPr txBox="1"/>
          <p:nvPr/>
        </p:nvSpPr>
        <p:spPr>
          <a:xfrm>
            <a:off x="3975844" y="421471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主成分ベクトル行列を転置</a:t>
            </a:r>
          </a:p>
        </p:txBody>
      </p:sp>
      <p:sp>
        <p:nvSpPr>
          <p:cNvPr id="26" name="矢印: U ターン 25">
            <a:extLst>
              <a:ext uri="{FF2B5EF4-FFF2-40B4-BE49-F238E27FC236}">
                <a16:creationId xmlns:a16="http://schemas.microsoft.com/office/drawing/2014/main" id="{000E3774-6F05-30D7-F257-66CDA2D6F119}"/>
              </a:ext>
            </a:extLst>
          </p:cNvPr>
          <p:cNvSpPr/>
          <p:nvPr/>
        </p:nvSpPr>
        <p:spPr>
          <a:xfrm flipV="1">
            <a:off x="4416698" y="3263702"/>
            <a:ext cx="2805171" cy="934497"/>
          </a:xfrm>
          <a:prstGeom prst="uturnArrow">
            <a:avLst>
              <a:gd name="adj1" fmla="val 25000"/>
              <a:gd name="adj2" fmla="val 25000"/>
              <a:gd name="adj3" fmla="val 2607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38D2D0F0-72DB-309C-AC29-F93418FC6144}"/>
              </a:ext>
            </a:extLst>
          </p:cNvPr>
          <p:cNvSpPr txBox="1"/>
          <p:nvPr/>
        </p:nvSpPr>
        <p:spPr>
          <a:xfrm>
            <a:off x="405803" y="237632"/>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バイプロットの実装</a:t>
            </a:r>
          </a:p>
        </p:txBody>
      </p:sp>
      <p:sp>
        <p:nvSpPr>
          <p:cNvPr id="28" name="テキスト ボックス 27">
            <a:extLst>
              <a:ext uri="{FF2B5EF4-FFF2-40B4-BE49-F238E27FC236}">
                <a16:creationId xmlns:a16="http://schemas.microsoft.com/office/drawing/2014/main" id="{F2BC1605-B469-7FF5-DEEC-1007424E7ED5}"/>
              </a:ext>
            </a:extLst>
          </p:cNvPr>
          <p:cNvSpPr txBox="1"/>
          <p:nvPr/>
        </p:nvSpPr>
        <p:spPr>
          <a:xfrm>
            <a:off x="8905956" y="4004625"/>
            <a:ext cx="3262432"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の方向（データの分散が大きい方向）は生クリーム方向ではない</a:t>
            </a:r>
          </a:p>
        </p:txBody>
      </p:sp>
      <p:sp>
        <p:nvSpPr>
          <p:cNvPr id="29" name="テキスト ボックス 28">
            <a:extLst>
              <a:ext uri="{FF2B5EF4-FFF2-40B4-BE49-F238E27FC236}">
                <a16:creationId xmlns:a16="http://schemas.microsoft.com/office/drawing/2014/main" id="{6F4C3864-575A-7160-7A27-B18D46F8F9EA}"/>
              </a:ext>
            </a:extLst>
          </p:cNvPr>
          <p:cNvSpPr txBox="1"/>
          <p:nvPr/>
        </p:nvSpPr>
        <p:spPr>
          <a:xfrm>
            <a:off x="8899873" y="3736777"/>
            <a:ext cx="3185487" cy="369332"/>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生クリームのベクトルが微小</a:t>
            </a:r>
          </a:p>
        </p:txBody>
      </p:sp>
    </p:spTree>
    <p:extLst>
      <p:ext uri="{BB962C8B-B14F-4D97-AF65-F5344CB8AC3E}">
        <p14:creationId xmlns:p14="http://schemas.microsoft.com/office/powerpoint/2010/main" val="13617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1968C-5B9D-0001-A537-DD29F17BC2F7}"/>
              </a:ext>
            </a:extLst>
          </p:cNvPr>
          <p:cNvSpPr txBox="1"/>
          <p:nvPr/>
        </p:nvSpPr>
        <p:spPr>
          <a:xfrm>
            <a:off x="504050" y="306355"/>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ここまでの手順を確認</a:t>
            </a:r>
          </a:p>
        </p:txBody>
      </p:sp>
      <p:graphicFrame>
        <p:nvGraphicFramePr>
          <p:cNvPr id="4" name="図表 3">
            <a:extLst>
              <a:ext uri="{FF2B5EF4-FFF2-40B4-BE49-F238E27FC236}">
                <a16:creationId xmlns:a16="http://schemas.microsoft.com/office/drawing/2014/main" id="{955853A7-D95B-1143-5C12-FBDABD34501E}"/>
              </a:ext>
            </a:extLst>
          </p:cNvPr>
          <p:cNvGraphicFramePr/>
          <p:nvPr>
            <p:extLst>
              <p:ext uri="{D42A27DB-BD31-4B8C-83A1-F6EECF244321}">
                <p14:modId xmlns:p14="http://schemas.microsoft.com/office/powerpoint/2010/main" val="859843940"/>
              </p:ext>
            </p:extLst>
          </p:nvPr>
        </p:nvGraphicFramePr>
        <p:xfrm>
          <a:off x="-895350" y="1190625"/>
          <a:ext cx="7677150" cy="528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40BF05BD-F3D0-5406-5515-4D00C5A907B2}"/>
              </a:ext>
            </a:extLst>
          </p:cNvPr>
          <p:cNvSpPr txBox="1"/>
          <p:nvPr/>
        </p:nvSpPr>
        <p:spPr>
          <a:xfrm>
            <a:off x="5549794" y="1328667"/>
            <a:ext cx="64137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1,2</a:t>
            </a:r>
            <a:r>
              <a:rPr kumimoji="1" lang="ja-JP" altLang="en-US" sz="2400" dirty="0">
                <a:latin typeface="メイリオ" panose="020B0604030504040204" pitchFamily="50" charset="-128"/>
                <a:ea typeface="メイリオ" panose="020B0604030504040204" pitchFamily="50" charset="-128"/>
              </a:rPr>
              <a:t>主成分ベクトルはベクトル空間においてデータが最も散らばる平面を形成する</a:t>
            </a:r>
          </a:p>
        </p:txBody>
      </p:sp>
      <p:sp>
        <p:nvSpPr>
          <p:cNvPr id="7" name="テキスト ボックス 6">
            <a:extLst>
              <a:ext uri="{FF2B5EF4-FFF2-40B4-BE49-F238E27FC236}">
                <a16:creationId xmlns:a16="http://schemas.microsoft.com/office/drawing/2014/main" id="{65B3581A-B3B9-683F-2E02-8D1598F778D8}"/>
              </a:ext>
            </a:extLst>
          </p:cNvPr>
          <p:cNvSpPr txBox="1"/>
          <p:nvPr/>
        </p:nvSpPr>
        <p:spPr>
          <a:xfrm>
            <a:off x="5549794" y="4110354"/>
            <a:ext cx="64137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次元に散らばっていたデータが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次元平面上に</a:t>
            </a:r>
            <a:r>
              <a:rPr kumimoji="1" lang="ja-JP" altLang="en-US" sz="2400" b="1" dirty="0">
                <a:latin typeface="メイリオ" panose="020B0604030504040204" pitchFamily="50" charset="-128"/>
                <a:ea typeface="メイリオ" panose="020B0604030504040204" pitchFamily="50" charset="-128"/>
              </a:rPr>
              <a:t>次元圧縮</a:t>
            </a:r>
            <a:r>
              <a:rPr kumimoji="1" lang="ja-JP" altLang="en-US" sz="2400" dirty="0">
                <a:latin typeface="メイリオ" panose="020B0604030504040204" pitchFamily="50" charset="-128"/>
                <a:ea typeface="メイリオ" panose="020B0604030504040204" pitchFamily="50" charset="-128"/>
              </a:rPr>
              <a:t>（要約）</a:t>
            </a:r>
          </a:p>
        </p:txBody>
      </p:sp>
      <p:sp>
        <p:nvSpPr>
          <p:cNvPr id="8" name="テキスト ボックス 7">
            <a:extLst>
              <a:ext uri="{FF2B5EF4-FFF2-40B4-BE49-F238E27FC236}">
                <a16:creationId xmlns:a16="http://schemas.microsoft.com/office/drawing/2014/main" id="{8AFF660C-71B2-CAF0-0017-1B1734950BCB}"/>
              </a:ext>
            </a:extLst>
          </p:cNvPr>
          <p:cNvSpPr txBox="1"/>
          <p:nvPr/>
        </p:nvSpPr>
        <p:spPr>
          <a:xfrm>
            <a:off x="5649186" y="566737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データ点の位置を意味解釈可能とする</a:t>
            </a:r>
          </a:p>
        </p:txBody>
      </p:sp>
      <p:sp>
        <p:nvSpPr>
          <p:cNvPr id="6" name="テキスト ボックス 5">
            <a:extLst>
              <a:ext uri="{FF2B5EF4-FFF2-40B4-BE49-F238E27FC236}">
                <a16:creationId xmlns:a16="http://schemas.microsoft.com/office/drawing/2014/main" id="{3F46E5A8-25EF-BD0B-8F4B-92AF7E94E6C6}"/>
              </a:ext>
            </a:extLst>
          </p:cNvPr>
          <p:cNvSpPr txBox="1"/>
          <p:nvPr/>
        </p:nvSpPr>
        <p:spPr>
          <a:xfrm>
            <a:off x="5549794" y="2696656"/>
            <a:ext cx="5965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同様に、第</a:t>
            </a:r>
            <a:r>
              <a:rPr kumimoji="1" lang="en-US" altLang="ja-JP" sz="2400" dirty="0">
                <a:latin typeface="メイリオ" panose="020B0604030504040204" pitchFamily="50" charset="-128"/>
                <a:ea typeface="メイリオ" panose="020B0604030504040204" pitchFamily="50" charset="-128"/>
              </a:rPr>
              <a:t>3,4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軸にすることができる</a:t>
            </a:r>
          </a:p>
        </p:txBody>
      </p:sp>
    </p:spTree>
    <p:extLst>
      <p:ext uri="{BB962C8B-B14F-4D97-AF65-F5344CB8AC3E}">
        <p14:creationId xmlns:p14="http://schemas.microsoft.com/office/powerpoint/2010/main" val="291768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58304A6-F0BA-0102-5545-A97A8AA47D15}"/>
              </a:ext>
            </a:extLst>
          </p:cNvPr>
          <p:cNvPicPr>
            <a:picLocks noChangeAspect="1"/>
          </p:cNvPicPr>
          <p:nvPr/>
        </p:nvPicPr>
        <p:blipFill>
          <a:blip r:embed="rId2"/>
          <a:stretch>
            <a:fillRect/>
          </a:stretch>
        </p:blipFill>
        <p:spPr>
          <a:xfrm>
            <a:off x="500746" y="3463285"/>
            <a:ext cx="3677696" cy="2973133"/>
          </a:xfrm>
          <a:prstGeom prst="rect">
            <a:avLst/>
          </a:prstGeom>
        </p:spPr>
      </p:pic>
      <p:sp>
        <p:nvSpPr>
          <p:cNvPr id="2" name="テキスト ボックス 1">
            <a:extLst>
              <a:ext uri="{FF2B5EF4-FFF2-40B4-BE49-F238E27FC236}">
                <a16:creationId xmlns:a16="http://schemas.microsoft.com/office/drawing/2014/main" id="{E17A2FF6-D949-B172-688D-109E22F9DDE8}"/>
              </a:ext>
            </a:extLst>
          </p:cNvPr>
          <p:cNvSpPr txBox="1"/>
          <p:nvPr/>
        </p:nvSpPr>
        <p:spPr>
          <a:xfrm>
            <a:off x="560508" y="1397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主成分分析と固有値の関係</a:t>
            </a:r>
          </a:p>
        </p:txBody>
      </p:sp>
      <p:sp>
        <p:nvSpPr>
          <p:cNvPr id="14" name="テキスト ボックス 13">
            <a:extLst>
              <a:ext uri="{FF2B5EF4-FFF2-40B4-BE49-F238E27FC236}">
                <a16:creationId xmlns:a16="http://schemas.microsoft.com/office/drawing/2014/main" id="{7A164427-64F3-E815-7643-E8F27BA343E9}"/>
              </a:ext>
            </a:extLst>
          </p:cNvPr>
          <p:cNvSpPr txBox="1"/>
          <p:nvPr/>
        </p:nvSpPr>
        <p:spPr>
          <a:xfrm>
            <a:off x="10115690" y="724718"/>
            <a:ext cx="1709679" cy="1477328"/>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ontribution</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0.716</a:t>
            </a:r>
          </a:p>
          <a:p>
            <a:pPr algn="ctr"/>
            <a:r>
              <a:rPr lang="en-US" altLang="ja-JP" dirty="0">
                <a:latin typeface="メイリオ" panose="020B0604030504040204" pitchFamily="50" charset="-128"/>
                <a:ea typeface="メイリオ" panose="020B0604030504040204" pitchFamily="50" charset="-128"/>
              </a:rPr>
              <a:t>0.197</a:t>
            </a:r>
          </a:p>
          <a:p>
            <a:pPr algn="ctr"/>
            <a:r>
              <a:rPr lang="en-US" altLang="ja-JP" dirty="0">
                <a:latin typeface="メイリオ" panose="020B0604030504040204" pitchFamily="50" charset="-128"/>
                <a:ea typeface="メイリオ" panose="020B0604030504040204" pitchFamily="50" charset="-128"/>
              </a:rPr>
              <a:t>0.074</a:t>
            </a:r>
          </a:p>
          <a:p>
            <a:pPr algn="ctr"/>
            <a:r>
              <a:rPr lang="en-US" altLang="ja-JP" dirty="0">
                <a:latin typeface="メイリオ" panose="020B0604030504040204" pitchFamily="50" charset="-128"/>
                <a:ea typeface="メイリオ" panose="020B0604030504040204" pitchFamily="50" charset="-128"/>
              </a:rPr>
              <a:t>0.013</a:t>
            </a:r>
            <a:endParaRPr lang="ja-JP" altLang="en-US" dirty="0">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72795142-A678-973C-C01D-78844E304E4A}"/>
              </a:ext>
            </a:extLst>
          </p:cNvPr>
          <p:cNvSpPr/>
          <p:nvPr/>
        </p:nvSpPr>
        <p:spPr>
          <a:xfrm>
            <a:off x="10115690" y="634326"/>
            <a:ext cx="1641545" cy="16003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EA1405A-804A-FE5D-FCA2-A9BA472548DE}"/>
              </a:ext>
            </a:extLst>
          </p:cNvPr>
          <p:cNvSpPr txBox="1"/>
          <p:nvPr/>
        </p:nvSpPr>
        <p:spPr>
          <a:xfrm>
            <a:off x="6265657" y="555396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固有値</a:t>
            </a:r>
          </a:p>
        </p:txBody>
      </p:sp>
      <p:sp>
        <p:nvSpPr>
          <p:cNvPr id="19" name="テキスト ボックス 18">
            <a:extLst>
              <a:ext uri="{FF2B5EF4-FFF2-40B4-BE49-F238E27FC236}">
                <a16:creationId xmlns:a16="http://schemas.microsoft.com/office/drawing/2014/main" id="{7FB5B760-000B-782D-C87C-068FF943D136}"/>
              </a:ext>
            </a:extLst>
          </p:cNvPr>
          <p:cNvSpPr txBox="1"/>
          <p:nvPr/>
        </p:nvSpPr>
        <p:spPr>
          <a:xfrm>
            <a:off x="6583206" y="2537703"/>
            <a:ext cx="31694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PCx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1F03BE-804A-EDE7-0AB3-3A317A6A7A63}"/>
              </a:ext>
            </a:extLst>
          </p:cNvPr>
          <p:cNvSpPr txBox="1"/>
          <p:nvPr/>
        </p:nvSpPr>
        <p:spPr>
          <a:xfrm>
            <a:off x="6243370" y="310715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寄与率</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28F8DE3-51A2-FA59-3C82-F1F5A13841E8}"/>
                  </a:ext>
                </a:extLst>
              </p:cNvPr>
              <p:cNvSpPr txBox="1"/>
              <p:nvPr/>
            </p:nvSpPr>
            <p:spPr>
              <a:xfrm>
                <a:off x="4885199" y="4135975"/>
                <a:ext cx="686405" cy="7694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l-GR" altLang="ja-JP" sz="4400" i="1" smtClean="0">
                          <a:latin typeface="Cambria Math" panose="02040503050406030204" pitchFamily="18" charset="0"/>
                          <a:ea typeface="Cambria Math" panose="02040503050406030204" pitchFamily="18" charset="0"/>
                        </a:rPr>
                        <m:t>Σ</m:t>
                      </m:r>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428F8DE3-51A2-FA59-3C82-F1F5A13841E8}"/>
                  </a:ext>
                </a:extLst>
              </p:cNvPr>
              <p:cNvSpPr txBox="1">
                <a:spLocks noRot="1" noChangeAspect="1" noMove="1" noResize="1" noEditPoints="1" noAdjustHandles="1" noChangeArrowheads="1" noChangeShapeType="1" noTextEdit="1"/>
              </p:cNvSpPr>
              <p:nvPr/>
            </p:nvSpPr>
            <p:spPr>
              <a:xfrm>
                <a:off x="4885199" y="4135975"/>
                <a:ext cx="68640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5571FC4-0820-D177-395E-FADC545FA678}"/>
                  </a:ext>
                </a:extLst>
              </p:cNvPr>
              <p:cNvSpPr txBox="1"/>
              <p:nvPr/>
            </p:nvSpPr>
            <p:spPr>
              <a:xfrm>
                <a:off x="6200704" y="4275597"/>
                <a:ext cx="1172949"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5571FC4-0820-D177-395E-FADC545FA678}"/>
                  </a:ext>
                </a:extLst>
              </p:cNvPr>
              <p:cNvSpPr txBox="1">
                <a:spLocks noRot="1" noChangeAspect="1" noMove="1" noResize="1" noEditPoints="1" noAdjustHandles="1" noChangeArrowheads="1" noChangeShapeType="1" noTextEdit="1"/>
              </p:cNvSpPr>
              <p:nvPr/>
            </p:nvSpPr>
            <p:spPr>
              <a:xfrm>
                <a:off x="6200704" y="4275597"/>
                <a:ext cx="1172949" cy="490199"/>
              </a:xfrm>
              <a:prstGeom prst="rect">
                <a:avLst/>
              </a:prstGeom>
              <a:blipFill>
                <a:blip r:embed="rId4"/>
                <a:stretch>
                  <a:fillRect b="-4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62904F-EA70-3263-0D83-FC18406D9062}"/>
                  </a:ext>
                </a:extLst>
              </p:cNvPr>
              <p:cNvSpPr txBox="1"/>
              <p:nvPr/>
            </p:nvSpPr>
            <p:spPr>
              <a:xfrm>
                <a:off x="7428455"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4662904F-EA70-3263-0D83-FC18406D9062}"/>
                  </a:ext>
                </a:extLst>
              </p:cNvPr>
              <p:cNvSpPr txBox="1">
                <a:spLocks noRot="1" noChangeAspect="1" noMove="1" noResize="1" noEditPoints="1" noAdjustHandles="1" noChangeArrowheads="1" noChangeShapeType="1" noTextEdit="1"/>
              </p:cNvSpPr>
              <p:nvPr/>
            </p:nvSpPr>
            <p:spPr>
              <a:xfrm>
                <a:off x="7428455" y="3635205"/>
                <a:ext cx="407291" cy="830933"/>
              </a:xfrm>
              <a:prstGeom prst="rect">
                <a:avLst/>
              </a:prstGeom>
              <a:blipFill>
                <a:blip r:embed="rId5"/>
                <a:stretch>
                  <a:fillRect/>
                </a:stretch>
              </a:blipFill>
            </p:spPr>
            <p:txBody>
              <a:bodyPr/>
              <a:lstStyle/>
              <a:p>
                <a:r>
                  <a:rPr lang="ja-JP" altLang="en-US">
                    <a:noFill/>
                  </a:rPr>
                  <a:t> </a:t>
                </a:r>
              </a:p>
            </p:txBody>
          </p:sp>
        </mc:Fallback>
      </mc:AlternateContent>
      <p:sp>
        <p:nvSpPr>
          <p:cNvPr id="34" name="左大かっこ 33">
            <a:extLst>
              <a:ext uri="{FF2B5EF4-FFF2-40B4-BE49-F238E27FC236}">
                <a16:creationId xmlns:a16="http://schemas.microsoft.com/office/drawing/2014/main" id="{707D4DD4-20F2-FD44-5655-0EA55757C0C7}"/>
              </a:ext>
            </a:extLst>
          </p:cNvPr>
          <p:cNvSpPr/>
          <p:nvPr/>
        </p:nvSpPr>
        <p:spPr>
          <a:xfrm>
            <a:off x="7313977"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大かっこ 34">
            <a:extLst>
              <a:ext uri="{FF2B5EF4-FFF2-40B4-BE49-F238E27FC236}">
                <a16:creationId xmlns:a16="http://schemas.microsoft.com/office/drawing/2014/main" id="{C04781CD-681D-4B21-5D85-CA4BE1DA1867}"/>
              </a:ext>
            </a:extLst>
          </p:cNvPr>
          <p:cNvSpPr/>
          <p:nvPr/>
        </p:nvSpPr>
        <p:spPr>
          <a:xfrm flipH="1">
            <a:off x="7829309"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25DF60E-47F0-AF43-BBDD-8F1B24A78931}"/>
                  </a:ext>
                </a:extLst>
              </p:cNvPr>
              <p:cNvSpPr txBox="1"/>
              <p:nvPr/>
            </p:nvSpPr>
            <p:spPr>
              <a:xfrm>
                <a:off x="7428455"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25DF60E-47F0-AF43-BBDD-8F1B24A78931}"/>
                  </a:ext>
                </a:extLst>
              </p:cNvPr>
              <p:cNvSpPr txBox="1">
                <a:spLocks noRot="1" noChangeAspect="1" noMove="1" noResize="1" noEditPoints="1" noAdjustHandles="1" noChangeArrowheads="1" noChangeShapeType="1" noTextEdit="1"/>
              </p:cNvSpPr>
              <p:nvPr/>
            </p:nvSpPr>
            <p:spPr>
              <a:xfrm>
                <a:off x="7428455" y="4543378"/>
                <a:ext cx="407291" cy="8320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416AA3-D4D5-4A42-EA10-EC298D66ACEE}"/>
                  </a:ext>
                </a:extLst>
              </p:cNvPr>
              <p:cNvSpPr txBox="1"/>
              <p:nvPr/>
            </p:nvSpPr>
            <p:spPr>
              <a:xfrm>
                <a:off x="5669599"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CA416AA3-D4D5-4A42-EA10-EC298D66ACEE}"/>
                  </a:ext>
                </a:extLst>
              </p:cNvPr>
              <p:cNvSpPr txBox="1">
                <a:spLocks noRot="1" noChangeAspect="1" noMove="1" noResize="1" noEditPoints="1" noAdjustHandles="1" noChangeArrowheads="1" noChangeShapeType="1" noTextEdit="1"/>
              </p:cNvSpPr>
              <p:nvPr/>
            </p:nvSpPr>
            <p:spPr>
              <a:xfrm>
                <a:off x="5669599" y="3635205"/>
                <a:ext cx="407291" cy="830933"/>
              </a:xfrm>
              <a:prstGeom prst="rect">
                <a:avLst/>
              </a:prstGeom>
              <a:blipFill>
                <a:blip r:embed="rId7"/>
                <a:stretch>
                  <a:fillRect/>
                </a:stretch>
              </a:blipFill>
            </p:spPr>
            <p:txBody>
              <a:bodyPr/>
              <a:lstStyle/>
              <a:p>
                <a:r>
                  <a:rPr lang="ja-JP" altLang="en-US">
                    <a:noFill/>
                  </a:rPr>
                  <a:t> </a:t>
                </a:r>
              </a:p>
            </p:txBody>
          </p:sp>
        </mc:Fallback>
      </mc:AlternateContent>
      <p:sp>
        <p:nvSpPr>
          <p:cNvPr id="38" name="左大かっこ 37">
            <a:extLst>
              <a:ext uri="{FF2B5EF4-FFF2-40B4-BE49-F238E27FC236}">
                <a16:creationId xmlns:a16="http://schemas.microsoft.com/office/drawing/2014/main" id="{850A5EBC-C94D-E63F-746D-86919CFC9BA8}"/>
              </a:ext>
            </a:extLst>
          </p:cNvPr>
          <p:cNvSpPr/>
          <p:nvPr/>
        </p:nvSpPr>
        <p:spPr>
          <a:xfrm>
            <a:off x="5555121"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左大かっこ 38">
            <a:extLst>
              <a:ext uri="{FF2B5EF4-FFF2-40B4-BE49-F238E27FC236}">
                <a16:creationId xmlns:a16="http://schemas.microsoft.com/office/drawing/2014/main" id="{64D3EA57-2581-DC06-1C7F-74FDF9B1958C}"/>
              </a:ext>
            </a:extLst>
          </p:cNvPr>
          <p:cNvSpPr/>
          <p:nvPr/>
        </p:nvSpPr>
        <p:spPr>
          <a:xfrm flipH="1">
            <a:off x="6070453"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F27E7F1-2453-3406-A407-14C20057BA89}"/>
                  </a:ext>
                </a:extLst>
              </p:cNvPr>
              <p:cNvSpPr txBox="1"/>
              <p:nvPr/>
            </p:nvSpPr>
            <p:spPr>
              <a:xfrm>
                <a:off x="5669599"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F27E7F1-2453-3406-A407-14C20057BA89}"/>
                  </a:ext>
                </a:extLst>
              </p:cNvPr>
              <p:cNvSpPr txBox="1">
                <a:spLocks noRot="1" noChangeAspect="1" noMove="1" noResize="1" noEditPoints="1" noAdjustHandles="1" noChangeArrowheads="1" noChangeShapeType="1" noTextEdit="1"/>
              </p:cNvSpPr>
              <p:nvPr/>
            </p:nvSpPr>
            <p:spPr>
              <a:xfrm>
                <a:off x="5669599" y="4543378"/>
                <a:ext cx="407291" cy="83202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034565-C016-E7D6-6A6A-2C0A002DCBC9}"/>
                  </a:ext>
                </a:extLst>
              </p:cNvPr>
              <p:cNvSpPr txBox="1"/>
              <p:nvPr/>
            </p:nvSpPr>
            <p:spPr>
              <a:xfrm>
                <a:off x="8252502" y="4174046"/>
                <a:ext cx="14897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 ≤4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0034565-C016-E7D6-6A6A-2C0A002DCBC9}"/>
                  </a:ext>
                </a:extLst>
              </p:cNvPr>
              <p:cNvSpPr txBox="1">
                <a:spLocks noRot="1" noChangeAspect="1" noMove="1" noResize="1" noEditPoints="1" noAdjustHandles="1" noChangeArrowheads="1" noChangeShapeType="1" noTextEdit="1"/>
              </p:cNvSpPr>
              <p:nvPr/>
            </p:nvSpPr>
            <p:spPr>
              <a:xfrm>
                <a:off x="8252502" y="4174046"/>
                <a:ext cx="1489767" cy="369332"/>
              </a:xfrm>
              <a:prstGeom prst="rect">
                <a:avLst/>
              </a:prstGeom>
              <a:blipFill>
                <a:blip r:embed="rId9"/>
                <a:stretch>
                  <a:fillRect l="-3279" r="-3279" b="-6667"/>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6092FE3B-46BC-6808-B808-07FCB1934286}"/>
              </a:ext>
            </a:extLst>
          </p:cNvPr>
          <p:cNvSpPr txBox="1"/>
          <p:nvPr/>
        </p:nvSpPr>
        <p:spPr>
          <a:xfrm>
            <a:off x="8182566" y="3519794"/>
            <a:ext cx="34676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固有方程式と等価</a:t>
            </a:r>
          </a:p>
        </p:txBody>
      </p:sp>
      <p:sp>
        <p:nvSpPr>
          <p:cNvPr id="43" name="矢印: 上 42">
            <a:extLst>
              <a:ext uri="{FF2B5EF4-FFF2-40B4-BE49-F238E27FC236}">
                <a16:creationId xmlns:a16="http://schemas.microsoft.com/office/drawing/2014/main" id="{858BB6C0-72D2-EDBC-0CDB-2C3FE0A1A523}"/>
              </a:ext>
            </a:extLst>
          </p:cNvPr>
          <p:cNvSpPr/>
          <p:nvPr/>
        </p:nvSpPr>
        <p:spPr>
          <a:xfrm>
            <a:off x="6590311" y="4796705"/>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上 43">
            <a:extLst>
              <a:ext uri="{FF2B5EF4-FFF2-40B4-BE49-F238E27FC236}">
                <a16:creationId xmlns:a16="http://schemas.microsoft.com/office/drawing/2014/main" id="{5D1CE004-FE4B-B789-E470-142CEA5F22CE}"/>
              </a:ext>
            </a:extLst>
          </p:cNvPr>
          <p:cNvSpPr/>
          <p:nvPr/>
        </p:nvSpPr>
        <p:spPr>
          <a:xfrm flipV="1">
            <a:off x="6583206" y="3508776"/>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613060-C30A-56B0-3687-FA6187F0D51E}"/>
              </a:ext>
            </a:extLst>
          </p:cNvPr>
          <p:cNvSpPr txBox="1"/>
          <p:nvPr/>
        </p:nvSpPr>
        <p:spPr>
          <a:xfrm>
            <a:off x="6945358" y="6247977"/>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固有ベクトル</a:t>
            </a:r>
          </a:p>
        </p:txBody>
      </p:sp>
      <p:sp>
        <p:nvSpPr>
          <p:cNvPr id="46" name="矢印: 上 45">
            <a:extLst>
              <a:ext uri="{FF2B5EF4-FFF2-40B4-BE49-F238E27FC236}">
                <a16:creationId xmlns:a16="http://schemas.microsoft.com/office/drawing/2014/main" id="{AF44E3FE-D961-508E-8977-3FDACDE951CA}"/>
              </a:ext>
            </a:extLst>
          </p:cNvPr>
          <p:cNvSpPr/>
          <p:nvPr/>
        </p:nvSpPr>
        <p:spPr>
          <a:xfrm>
            <a:off x="7425043" y="545264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上 46">
            <a:extLst>
              <a:ext uri="{FF2B5EF4-FFF2-40B4-BE49-F238E27FC236}">
                <a16:creationId xmlns:a16="http://schemas.microsoft.com/office/drawing/2014/main" id="{3FAB54C1-BB48-186D-7A0D-8DC7B794EC82}"/>
              </a:ext>
            </a:extLst>
          </p:cNvPr>
          <p:cNvSpPr/>
          <p:nvPr/>
        </p:nvSpPr>
        <p:spPr>
          <a:xfrm flipV="1">
            <a:off x="7415937" y="298955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FCA1826-B7A1-6C3E-0EE4-4AD7FB1A0F9A}"/>
                  </a:ext>
                </a:extLst>
              </p:cNvPr>
              <p:cNvSpPr txBox="1"/>
              <p:nvPr/>
            </p:nvSpPr>
            <p:spPr>
              <a:xfrm>
                <a:off x="8236600" y="4623124"/>
                <a:ext cx="3885807" cy="490199"/>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2</m:t>
                        </m:r>
                      </m:sub>
                    </m:sSub>
                  </m:oMath>
                </a14:m>
                <a:r>
                  <a:rPr kumimoji="1" lang="en-US" altLang="ja-JP" sz="2400" dirty="0">
                    <a:latin typeface="メイリオ" panose="020B0604030504040204" pitchFamily="50" charset="-128"/>
                    <a:ea typeface="メイリオ" panose="020B0604030504040204" pitchFamily="50" charset="-128"/>
                  </a:rPr>
                  <a:t>&gt;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3</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4</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FCA1826-B7A1-6C3E-0EE4-4AD7FB1A0F9A}"/>
                  </a:ext>
                </a:extLst>
              </p:cNvPr>
              <p:cNvSpPr txBox="1">
                <a:spLocks noRot="1" noChangeAspect="1" noMove="1" noResize="1" noEditPoints="1" noAdjustHandles="1" noChangeArrowheads="1" noChangeShapeType="1" noTextEdit="1"/>
              </p:cNvSpPr>
              <p:nvPr/>
            </p:nvSpPr>
            <p:spPr>
              <a:xfrm>
                <a:off x="8236600" y="4623124"/>
                <a:ext cx="3885807" cy="490199"/>
              </a:xfrm>
              <a:prstGeom prst="rect">
                <a:avLst/>
              </a:prstGeom>
              <a:blipFill>
                <a:blip r:embed="rId10"/>
                <a:stretch>
                  <a:fillRect l="-470" t="-3704" b="-27160"/>
                </a:stretch>
              </a:blipFill>
            </p:spPr>
            <p:txBody>
              <a:bodyPr/>
              <a:lstStyle/>
              <a:p>
                <a:r>
                  <a:rPr lang="ja-JP" altLang="en-US">
                    <a:noFill/>
                  </a:rPr>
                  <a:t> </a:t>
                </a:r>
              </a:p>
            </p:txBody>
          </p:sp>
        </mc:Fallback>
      </mc:AlternateContent>
      <p:sp>
        <p:nvSpPr>
          <p:cNvPr id="49" name="吹き出し: 四角形 48">
            <a:extLst>
              <a:ext uri="{FF2B5EF4-FFF2-40B4-BE49-F238E27FC236}">
                <a16:creationId xmlns:a16="http://schemas.microsoft.com/office/drawing/2014/main" id="{5DD1028F-171F-A80B-F1C1-50B3ED8067F7}"/>
              </a:ext>
            </a:extLst>
          </p:cNvPr>
          <p:cNvSpPr/>
          <p:nvPr/>
        </p:nvSpPr>
        <p:spPr>
          <a:xfrm>
            <a:off x="3396342" y="634326"/>
            <a:ext cx="6651213" cy="1600331"/>
          </a:xfrm>
          <a:prstGeom prst="wedgeRectCallout">
            <a:avLst>
              <a:gd name="adj1" fmla="val 15819"/>
              <a:gd name="adj2" fmla="val 6411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曲線 50">
            <a:extLst>
              <a:ext uri="{FF2B5EF4-FFF2-40B4-BE49-F238E27FC236}">
                <a16:creationId xmlns:a16="http://schemas.microsoft.com/office/drawing/2014/main" id="{399AFB25-5FC4-861F-A2E0-99D40E31BE58}"/>
              </a:ext>
            </a:extLst>
          </p:cNvPr>
          <p:cNvCxnSpPr>
            <a:stCxn id="15" idx="2"/>
            <a:endCxn id="20" idx="0"/>
          </p:cNvCxnSpPr>
          <p:nvPr/>
        </p:nvCxnSpPr>
        <p:spPr>
          <a:xfrm rot="5400000">
            <a:off x="8430668" y="601358"/>
            <a:ext cx="872496" cy="4139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四角形 51">
            <a:extLst>
              <a:ext uri="{FF2B5EF4-FFF2-40B4-BE49-F238E27FC236}">
                <a16:creationId xmlns:a16="http://schemas.microsoft.com/office/drawing/2014/main" id="{895C31F2-530B-EEEE-D860-94D7892EDC60}"/>
              </a:ext>
            </a:extLst>
          </p:cNvPr>
          <p:cNvSpPr/>
          <p:nvPr/>
        </p:nvSpPr>
        <p:spPr>
          <a:xfrm>
            <a:off x="381837" y="3429000"/>
            <a:ext cx="4086606" cy="3142622"/>
          </a:xfrm>
          <a:prstGeom prst="wedgeRectCallout">
            <a:avLst>
              <a:gd name="adj1" fmla="val 62898"/>
              <a:gd name="adj2" fmla="val -1044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D30D03F-C26E-1FAB-69EA-59DB400114D2}"/>
              </a:ext>
            </a:extLst>
          </p:cNvPr>
          <p:cNvSpPr txBox="1"/>
          <p:nvPr/>
        </p:nvSpPr>
        <p:spPr>
          <a:xfrm>
            <a:off x="3669264" y="4718035"/>
            <a:ext cx="193514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 x 4 </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9150178-EB1F-7D7F-EE2B-A67FF6D5B99C}"/>
              </a:ext>
            </a:extLst>
          </p:cNvPr>
          <p:cNvSpPr txBox="1"/>
          <p:nvPr/>
        </p:nvSpPr>
        <p:spPr>
          <a:xfrm>
            <a:off x="130579" y="3063175"/>
            <a:ext cx="444705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次元空間上のデータの共分散を計算</a:t>
            </a:r>
          </a:p>
        </p:txBody>
      </p:sp>
      <p:sp>
        <p:nvSpPr>
          <p:cNvPr id="9" name="テキスト ボックス 8">
            <a:extLst>
              <a:ext uri="{FF2B5EF4-FFF2-40B4-BE49-F238E27FC236}">
                <a16:creationId xmlns:a16="http://schemas.microsoft.com/office/drawing/2014/main" id="{12F86093-9C4A-A1E8-C21D-186A0AA87B0B}"/>
              </a:ext>
            </a:extLst>
          </p:cNvPr>
          <p:cNvSpPr txBox="1"/>
          <p:nvPr/>
        </p:nvSpPr>
        <p:spPr>
          <a:xfrm>
            <a:off x="3669264" y="650391"/>
            <a:ext cx="6827100" cy="1631216"/>
          </a:xfrm>
          <a:prstGeom prst="rect">
            <a:avLst/>
          </a:prstGeom>
          <a:noFill/>
        </p:spPr>
        <p:txBody>
          <a:bodyPr wrap="square">
            <a:spAutoFit/>
          </a:bodyPr>
          <a:lstStyle/>
          <a:p>
            <a:r>
              <a:rPr lang="ja-JP" altLang="en-US" sz="2000" dirty="0"/>
              <a:t> 　　カスタード     生クリーム      カラメル      ゼラチン</a:t>
            </a:r>
          </a:p>
          <a:p>
            <a:r>
              <a:rPr lang="en-US" altLang="ja-JP" sz="2000" dirty="0"/>
              <a:t>PC1  0.962426            0.002043           -0.247556    -0.111569</a:t>
            </a:r>
          </a:p>
          <a:p>
            <a:r>
              <a:rPr lang="en-US" altLang="ja-JP" sz="2000" dirty="0"/>
              <a:t>PC2  0.159097           -0.010677            0.846990    -0.507131</a:t>
            </a:r>
          </a:p>
          <a:p>
            <a:r>
              <a:rPr lang="en-US" altLang="ja-JP" sz="2000" dirty="0"/>
              <a:t>PC3  0.220051            0.004670            0.470393      0.854568</a:t>
            </a:r>
          </a:p>
          <a:p>
            <a:r>
              <a:rPr lang="en-US" altLang="ja-JP" sz="2000" dirty="0"/>
              <a:t>PC4  0.001296           -0.999930           -0.007353      0.009179</a:t>
            </a:r>
            <a:endParaRPr lang="ja-JP" altLang="en-US" sz="2000" dirty="0"/>
          </a:p>
        </p:txBody>
      </p:sp>
    </p:spTree>
    <p:extLst>
      <p:ext uri="{BB962C8B-B14F-4D97-AF65-F5344CB8AC3E}">
        <p14:creationId xmlns:p14="http://schemas.microsoft.com/office/powerpoint/2010/main" val="114437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7B3E8A-7C61-97E1-C361-A545DABDD659}"/>
              </a:ext>
            </a:extLst>
          </p:cNvPr>
          <p:cNvSpPr txBox="1"/>
          <p:nvPr/>
        </p:nvSpPr>
        <p:spPr>
          <a:xfrm>
            <a:off x="4362191" y="2844225"/>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a:t>
            </a:r>
          </a:p>
        </p:txBody>
      </p:sp>
      <p:sp>
        <p:nvSpPr>
          <p:cNvPr id="3" name="テキスト ボックス 2">
            <a:extLst>
              <a:ext uri="{FF2B5EF4-FFF2-40B4-BE49-F238E27FC236}">
                <a16:creationId xmlns:a16="http://schemas.microsoft.com/office/drawing/2014/main" id="{E41A1200-C087-D0EA-CC4D-159541E4663F}"/>
              </a:ext>
            </a:extLst>
          </p:cNvPr>
          <p:cNvSpPr txBox="1"/>
          <p:nvPr/>
        </p:nvSpPr>
        <p:spPr>
          <a:xfrm>
            <a:off x="3355794" y="5794310"/>
            <a:ext cx="548041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https://aidemy.net/magazine/672/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7653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732541" y="2537584"/>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628890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3022991" y="4600520"/>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3022991" y="4600520"/>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687378" y="4422264"/>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687378" y="4422264"/>
                <a:ext cx="389466" cy="276999"/>
              </a:xfrm>
              <a:prstGeom prst="rect">
                <a:avLst/>
              </a:prstGeom>
              <a:blipFill>
                <a:blip r:embed="rId4"/>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4424638" y="338634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4424638" y="3386349"/>
                <a:ext cx="389466" cy="276999"/>
              </a:xfrm>
              <a:prstGeom prst="rect">
                <a:avLst/>
              </a:prstGeom>
              <a:blipFill>
                <a:blip r:embed="rId5"/>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4450094" y="36039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3302813" y="46398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3577734" y="424442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3921104" y="36830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2933845" y="360164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4714594" y="378727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3457662" y="49633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1D162084-9388-4EFE-A5EC-49478F2C5A0A}"/>
              </a:ext>
            </a:extLst>
          </p:cNvPr>
          <p:cNvSpPr txBox="1"/>
          <p:nvPr/>
        </p:nvSpPr>
        <p:spPr>
          <a:xfrm>
            <a:off x="2279277" y="105348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任意の直線上に射影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2386450" y="1460573"/>
                <a:ext cx="38475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直線の向きを単位ベクトル：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直線上に射影した点：</a:t>
                </a:r>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2386450" y="1460573"/>
                <a:ext cx="3847528" cy="646331"/>
              </a:xfrm>
              <a:prstGeom prst="rect">
                <a:avLst/>
              </a:prstGeom>
              <a:blipFill>
                <a:blip r:embed="rId6"/>
                <a:stretch>
                  <a:fillRect l="-126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37E740D-15F3-4A5C-928F-059A90D2464A}"/>
                  </a:ext>
                </a:extLst>
              </p:cNvPr>
              <p:cNvSpPr txBox="1"/>
              <p:nvPr/>
            </p:nvSpPr>
            <p:spPr>
              <a:xfrm>
                <a:off x="6576597" y="1404521"/>
                <a:ext cx="4035287" cy="70993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射影した点の分散が最大になる</a:t>
                </a:r>
                <a14:m>
                  <m:oMath xmlns:m="http://schemas.openxmlformats.org/officeDocument/2006/math">
                    <m:acc>
                      <m:accPr>
                        <m:chr m:val="⃗"/>
                        <m:ctrlPr>
                          <a:rPr kumimoji="1" lang="ja-JP" altLang="en-US"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主成分</m:t>
                    </m:r>
                  </m:oMath>
                </a14:m>
                <a:r>
                  <a:rPr kumimoji="1" lang="ja-JP" altLang="en-US" sz="2000" dirty="0">
                    <a:latin typeface="メイリオ" panose="020B0604030504040204" pitchFamily="50" charset="-128"/>
                    <a:ea typeface="メイリオ" panose="020B0604030504040204" pitchFamily="50" charset="-128"/>
                  </a:rPr>
                  <a:t>ベクトルを求める</a:t>
                </a:r>
              </a:p>
            </p:txBody>
          </p:sp>
        </mc:Choice>
        <mc:Fallback xmlns="">
          <p:sp>
            <p:nvSpPr>
              <p:cNvPr id="31" name="テキスト ボックス 30">
                <a:extLst>
                  <a:ext uri="{FF2B5EF4-FFF2-40B4-BE49-F238E27FC236}">
                    <a16:creationId xmlns:a16="http://schemas.microsoft.com/office/drawing/2014/main" id="{F37E740D-15F3-4A5C-928F-059A90D2464A}"/>
                  </a:ext>
                </a:extLst>
              </p:cNvPr>
              <p:cNvSpPr txBox="1">
                <a:spLocks noRot="1" noChangeAspect="1" noMove="1" noResize="1" noEditPoints="1" noAdjustHandles="1" noChangeArrowheads="1" noChangeShapeType="1" noTextEdit="1"/>
              </p:cNvSpPr>
              <p:nvPr/>
            </p:nvSpPr>
            <p:spPr>
              <a:xfrm>
                <a:off x="6576597" y="1404521"/>
                <a:ext cx="4035287" cy="709938"/>
              </a:xfrm>
              <a:prstGeom prst="rect">
                <a:avLst/>
              </a:prstGeom>
              <a:blipFill>
                <a:blip r:embed="rId7"/>
                <a:stretch>
                  <a:fillRect l="-1662" t="-5128" r="-1360"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6722915" y="2308715"/>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6722915" y="2308715"/>
                <a:ext cx="2632452" cy="7147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E03DFF0-B5E8-4A5B-93B8-162CB078E75A}"/>
                  </a:ext>
                </a:extLst>
              </p:cNvPr>
              <p:cNvSpPr txBox="1"/>
              <p:nvPr/>
            </p:nvSpPr>
            <p:spPr>
              <a:xfrm>
                <a:off x="7224591" y="3211021"/>
                <a:ext cx="46358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E03DFF0-B5E8-4A5B-93B8-162CB078E75A}"/>
                  </a:ext>
                </a:extLst>
              </p:cNvPr>
              <p:cNvSpPr txBox="1">
                <a:spLocks noRot="1" noChangeAspect="1" noMove="1" noResize="1" noEditPoints="1" noAdjustHandles="1" noChangeArrowheads="1" noChangeShapeType="1" noTextEdit="1"/>
              </p:cNvSpPr>
              <p:nvPr/>
            </p:nvSpPr>
            <p:spPr>
              <a:xfrm>
                <a:off x="7224591" y="3211021"/>
                <a:ext cx="463588" cy="400110"/>
              </a:xfrm>
              <a:prstGeom prst="rect">
                <a:avLst/>
              </a:prstGeom>
              <a:blipFill>
                <a:blip r:embed="rId9"/>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9236231" y="2563208"/>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10"/>
          <a:stretch>
            <a:fillRect/>
          </a:stretch>
        </p:blipFill>
        <p:spPr>
          <a:xfrm>
            <a:off x="7693794" y="3023461"/>
            <a:ext cx="2868937" cy="700292"/>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4187687" y="4064268"/>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3796217" y="4018833"/>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4090382" y="4293423"/>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4090382" y="4293423"/>
                <a:ext cx="276999" cy="369332"/>
              </a:xfrm>
              <a:prstGeom prst="rect">
                <a:avLst/>
              </a:prstGeom>
              <a:blipFill>
                <a:blip r:embed="rId11"/>
                <a:stretch>
                  <a:fillRect l="-8889" r="-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3523370" y="3733204"/>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3523370" y="3733204"/>
                <a:ext cx="465640"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6801673" y="3821536"/>
                <a:ext cx="3810210" cy="476797"/>
              </a:xfrm>
              <a:prstGeom prst="rect">
                <a:avLst/>
              </a:prstGeom>
              <a:noFill/>
            </p:spPr>
            <p:txBody>
              <a:bodyPr wrap="none" lIns="0" tIns="0" rIns="0" bIns="0" rtlCol="0">
                <a:spAutoFit/>
              </a:bodyPr>
              <a:lstStyle/>
              <a:p>
                <a:r>
                  <a:rPr kumimoji="1" lang="en-US" altLang="ja-JP" dirty="0">
                    <a:ea typeface="メイリオ" panose="020B0604030504040204" pitchFamily="50" charset="-128"/>
                  </a:rPr>
                  <a:t>=</a:t>
                </a:r>
                <a14:m>
                  <m:oMath xmlns:m="http://schemas.openxmlformats.org/officeDocument/2006/math">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i="1">
                            <a:latin typeface="Cambria Math" panose="02040503050406030204" pitchFamily="18" charset="0"/>
                            <a:ea typeface="メイリオ" panose="020B0604030504040204" pitchFamily="50" charset="-128"/>
                          </a:rPr>
                          <m:t>3</m:t>
                        </m:r>
                      </m:den>
                    </m:f>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6801673" y="3821536"/>
                <a:ext cx="3810210" cy="476797"/>
              </a:xfrm>
              <a:prstGeom prst="rect">
                <a:avLst/>
              </a:prstGeom>
              <a:blipFill>
                <a:blip r:embed="rId13"/>
                <a:stretch>
                  <a:fillRect l="-384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83AF50D-CA08-49D5-A3DA-C56883F5155A}"/>
                  </a:ext>
                </a:extLst>
              </p:cNvPr>
              <p:cNvSpPr txBox="1"/>
              <p:nvPr/>
            </p:nvSpPr>
            <p:spPr>
              <a:xfrm>
                <a:off x="4506849" y="5736221"/>
                <a:ext cx="5801653" cy="907108"/>
              </a:xfrm>
              <a:prstGeom prst="rect">
                <a:avLst/>
              </a:prstGeom>
              <a:noFill/>
            </p:spPr>
            <p:txBody>
              <a:bodyPr wrap="none" lIns="0" tIns="0" rIns="0" bIns="0" rtlCol="0">
                <a:spAutoFit/>
              </a:bodyPr>
              <a:lstStyle/>
              <a:p>
                <a14:m>
                  <m:oMath xmlns:m="http://schemas.openxmlformats.org/officeDocument/2006/math">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r>
                                <m:rPr>
                                  <m:brk m:alnAt="7"/>
                                </m:rP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983AF50D-CA08-49D5-A3DA-C56883F5155A}"/>
                  </a:ext>
                </a:extLst>
              </p:cNvPr>
              <p:cNvSpPr txBox="1">
                <a:spLocks noRot="1" noChangeAspect="1" noMove="1" noResize="1" noEditPoints="1" noAdjustHandles="1" noChangeArrowheads="1" noChangeShapeType="1" noTextEdit="1"/>
              </p:cNvSpPr>
              <p:nvPr/>
            </p:nvSpPr>
            <p:spPr>
              <a:xfrm>
                <a:off x="4506849" y="5736221"/>
                <a:ext cx="5801653" cy="907108"/>
              </a:xfrm>
              <a:prstGeom prst="rect">
                <a:avLst/>
              </a:prstGeom>
              <a:blipFill>
                <a:blip r:embed="rId14"/>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7536058" y="486557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1" name="矢印: 下 70">
            <a:extLst>
              <a:ext uri="{FF2B5EF4-FFF2-40B4-BE49-F238E27FC236}">
                <a16:creationId xmlns:a16="http://schemas.microsoft.com/office/drawing/2014/main" id="{B89EA082-D3A1-4D4B-83B4-C524B7580BBB}"/>
              </a:ext>
            </a:extLst>
          </p:cNvPr>
          <p:cNvSpPr/>
          <p:nvPr/>
        </p:nvSpPr>
        <p:spPr>
          <a:xfrm>
            <a:off x="8232913" y="4422263"/>
            <a:ext cx="100331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6576596" y="105348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射影した点の分散最大化</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10611883" y="3155516"/>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内積</a:t>
            </a:r>
          </a:p>
        </p:txBody>
      </p:sp>
    </p:spTree>
    <p:extLst>
      <p:ext uri="{BB962C8B-B14F-4D97-AF65-F5344CB8AC3E}">
        <p14:creationId xmlns:p14="http://schemas.microsoft.com/office/powerpoint/2010/main" val="297395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22EF90-AEE4-4F0B-BE49-58EDD1D6EC6C}"/>
                  </a:ext>
                </a:extLst>
              </p:cNvPr>
              <p:cNvSpPr txBox="1"/>
              <p:nvPr/>
            </p:nvSpPr>
            <p:spPr>
              <a:xfrm>
                <a:off x="2459028" y="891957"/>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22EF90-AEE4-4F0B-BE49-58EDD1D6EC6C}"/>
                  </a:ext>
                </a:extLst>
              </p:cNvPr>
              <p:cNvSpPr txBox="1">
                <a:spLocks noRot="1" noChangeAspect="1" noMove="1" noResize="1" noEditPoints="1" noAdjustHandles="1" noChangeArrowheads="1" noChangeShapeType="1" noTextEdit="1"/>
              </p:cNvSpPr>
              <p:nvPr/>
            </p:nvSpPr>
            <p:spPr>
              <a:xfrm>
                <a:off x="2459028" y="891957"/>
                <a:ext cx="2632452" cy="71474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01C091-5FE6-4EB8-AB3A-F8A8E70AE183}"/>
                  </a:ext>
                </a:extLst>
              </p:cNvPr>
              <p:cNvSpPr txBox="1"/>
              <p:nvPr/>
            </p:nvSpPr>
            <p:spPr>
              <a:xfrm>
                <a:off x="2960705" y="1794263"/>
                <a:ext cx="43633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301C091-5FE6-4EB8-AB3A-F8A8E70AE183}"/>
                  </a:ext>
                </a:extLst>
              </p:cNvPr>
              <p:cNvSpPr txBox="1">
                <a:spLocks noRot="1" noChangeAspect="1" noMove="1" noResize="1" noEditPoints="1" noAdjustHandles="1" noChangeArrowheads="1" noChangeShapeType="1" noTextEdit="1"/>
              </p:cNvSpPr>
              <p:nvPr/>
            </p:nvSpPr>
            <p:spPr>
              <a:xfrm>
                <a:off x="2960705" y="1794263"/>
                <a:ext cx="436337" cy="369332"/>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D307E77-8997-498A-84F5-099072398126}"/>
              </a:ext>
            </a:extLst>
          </p:cNvPr>
          <p:cNvSpPr txBox="1"/>
          <p:nvPr/>
        </p:nvSpPr>
        <p:spPr>
          <a:xfrm>
            <a:off x="4972344" y="1146450"/>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 name="図 4">
            <a:extLst>
              <a:ext uri="{FF2B5EF4-FFF2-40B4-BE49-F238E27FC236}">
                <a16:creationId xmlns:a16="http://schemas.microsoft.com/office/drawing/2014/main" id="{110E69D7-2D9E-4EE4-B7D0-C9E8A2022ABF}"/>
              </a:ext>
            </a:extLst>
          </p:cNvPr>
          <p:cNvPicPr>
            <a:picLocks noChangeAspect="1"/>
          </p:cNvPicPr>
          <p:nvPr/>
        </p:nvPicPr>
        <p:blipFill>
          <a:blip r:embed="rId4"/>
          <a:stretch>
            <a:fillRect/>
          </a:stretch>
        </p:blipFill>
        <p:spPr>
          <a:xfrm>
            <a:off x="3397042" y="1576051"/>
            <a:ext cx="2868937" cy="70029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3089420" y="2322335"/>
                <a:ext cx="4480713" cy="530210"/>
              </a:xfrm>
              <a:prstGeom prst="rect">
                <a:avLst/>
              </a:prstGeom>
              <a:noFill/>
            </p:spPr>
            <p:txBody>
              <a:bodyPr wrap="square" lIns="0" tIns="0" rIns="0" bIns="0" rtlCol="0">
                <a:spAutoFit/>
              </a:bodyPr>
              <a:lstStyle/>
              <a:p>
                <a:r>
                  <a:rPr kumimoji="1" lang="en-US" altLang="ja-JP" sz="2000" dirty="0">
                    <a:ea typeface="メイリオ" panose="020B0604030504040204" pitchFamily="50" charset="-128"/>
                  </a:rPr>
                  <a:t>= </a:t>
                </a:r>
                <a14:m>
                  <m:oMath xmlns:m="http://schemas.openxmlformats.org/officeDocument/2006/math">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num>
                      <m:den>
                        <m:r>
                          <a:rPr kumimoji="1" lang="en-US" altLang="ja-JP" sz="2000" i="1">
                            <a:latin typeface="Cambria Math" panose="02040503050406030204" pitchFamily="18" charset="0"/>
                            <a:ea typeface="メイリオ" panose="020B0604030504040204" pitchFamily="50" charset="-128"/>
                          </a:rPr>
                          <m:t>3</m:t>
                        </m:r>
                      </m:den>
                    </m:f>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3089420" y="2322335"/>
                <a:ext cx="4480713" cy="530210"/>
              </a:xfrm>
              <a:prstGeom prst="rect">
                <a:avLst/>
              </a:prstGeom>
              <a:blipFill>
                <a:blip r:embed="rId5"/>
                <a:stretch>
                  <a:fillRect l="-353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3089421" y="2852545"/>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3089421" y="2852545"/>
                <a:ext cx="7256987" cy="113390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2871252" y="3867787"/>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2871252" y="3867787"/>
                <a:ext cx="4480714" cy="1451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3089420" y="5262940"/>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3089420" y="5262940"/>
                <a:ext cx="2852448" cy="5782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3089420" y="5928689"/>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3089420" y="5928689"/>
                <a:ext cx="1761893" cy="730456"/>
              </a:xfrm>
              <a:prstGeom prst="rect">
                <a:avLst/>
              </a:prstGeom>
              <a:blipFill>
                <a:blip r:embed="rId9"/>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7797185" y="6134909"/>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5301115" y="618107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5301115" y="6181077"/>
                <a:ext cx="2046266" cy="307777"/>
              </a:xfrm>
              <a:prstGeom prst="rect">
                <a:avLst/>
              </a:prstGeom>
              <a:blipFill>
                <a:blip r:embed="rId10"/>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5123790" y="6471694"/>
            <a:ext cx="4108817"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この式は多次元</a:t>
            </a:r>
            <a:r>
              <a:rPr kumimoji="1" lang="en-US" altLang="ja-JP" sz="2000" dirty="0">
                <a:solidFill>
                  <a:srgbClr val="FF0000"/>
                </a:solidFill>
                <a:latin typeface="メイリオ" panose="020B0604030504040204" pitchFamily="50" charset="-128"/>
                <a:ea typeface="メイリオ" panose="020B0604030504040204" pitchFamily="50" charset="-128"/>
              </a:rPr>
              <a:t>(&gt;2)</a:t>
            </a:r>
            <a:r>
              <a:rPr kumimoji="1" lang="ja-JP" altLang="en-US" sz="2000" dirty="0">
                <a:solidFill>
                  <a:srgbClr val="FF0000"/>
                </a:solidFill>
                <a:latin typeface="メイリオ" panose="020B0604030504040204" pitchFamily="50" charset="-128"/>
                <a:ea typeface="メイリオ" panose="020B0604030504040204" pitchFamily="50" charset="-128"/>
              </a:rPr>
              <a:t>でも成り立つ</a:t>
            </a:r>
          </a:p>
        </p:txBody>
      </p:sp>
    </p:spTree>
    <p:extLst>
      <p:ext uri="{BB962C8B-B14F-4D97-AF65-F5344CB8AC3E}">
        <p14:creationId xmlns:p14="http://schemas.microsoft.com/office/powerpoint/2010/main" val="680500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F633703E-82D1-475B-8312-93A4B6223524}"/>
              </a:ext>
            </a:extLst>
          </p:cNvPr>
          <p:cNvPicPr>
            <a:picLocks noChangeAspect="1"/>
          </p:cNvPicPr>
          <p:nvPr/>
        </p:nvPicPr>
        <p:blipFill>
          <a:blip r:embed="rId2"/>
          <a:stretch>
            <a:fillRect/>
          </a:stretch>
        </p:blipFill>
        <p:spPr>
          <a:xfrm>
            <a:off x="1524001" y="1163129"/>
            <a:ext cx="3119381" cy="2623412"/>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7DDCDD-B1E9-46A8-B7F4-E0EC191E1E7A}"/>
                  </a:ext>
                </a:extLst>
              </p:cNvPr>
              <p:cNvSpPr txBox="1"/>
              <p:nvPr/>
            </p:nvSpPr>
            <p:spPr>
              <a:xfrm>
                <a:off x="4419130" y="1367294"/>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7DDCDD-B1E9-46A8-B7F4-E0EC191E1E7A}"/>
                  </a:ext>
                </a:extLst>
              </p:cNvPr>
              <p:cNvSpPr txBox="1">
                <a:spLocks noRot="1" noChangeAspect="1" noMove="1" noResize="1" noEditPoints="1" noAdjustHandles="1" noChangeArrowheads="1" noChangeShapeType="1" noTextEdit="1"/>
              </p:cNvSpPr>
              <p:nvPr/>
            </p:nvSpPr>
            <p:spPr>
              <a:xfrm>
                <a:off x="4419130" y="1367294"/>
                <a:ext cx="3119380" cy="8392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17C609-84D2-4B5D-A935-7A0705CD52CF}"/>
                  </a:ext>
                </a:extLst>
              </p:cNvPr>
              <p:cNvSpPr txBox="1"/>
              <p:nvPr/>
            </p:nvSpPr>
            <p:spPr>
              <a:xfrm>
                <a:off x="7538511" y="1422115"/>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417C609-84D2-4B5D-A935-7A0705CD52CF}"/>
                  </a:ext>
                </a:extLst>
              </p:cNvPr>
              <p:cNvSpPr txBox="1">
                <a:spLocks noRot="1" noChangeAspect="1" noMove="1" noResize="1" noEditPoints="1" noAdjustHandles="1" noChangeArrowheads="1" noChangeShapeType="1" noTextEdit="1"/>
              </p:cNvSpPr>
              <p:nvPr/>
            </p:nvSpPr>
            <p:spPr>
              <a:xfrm>
                <a:off x="7538511" y="1422115"/>
                <a:ext cx="1761893" cy="730456"/>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EFA629-17EC-40EB-ADDA-D366751917DA}"/>
              </a:ext>
            </a:extLst>
          </p:cNvPr>
          <p:cNvSpPr txBox="1"/>
          <p:nvPr/>
        </p:nvSpPr>
        <p:spPr>
          <a:xfrm>
            <a:off x="7456155" y="2299405"/>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DD2D923-363D-4462-ABC1-696404981759}"/>
                  </a:ext>
                </a:extLst>
              </p:cNvPr>
              <p:cNvSpPr txBox="1"/>
              <p:nvPr/>
            </p:nvSpPr>
            <p:spPr>
              <a:xfrm>
                <a:off x="2504612" y="349618"/>
                <a:ext cx="7023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直線上に射影した点：</a:t>
                </a:r>
                <a:r>
                  <a:rPr kumimoji="1" lang="en-US" altLang="ja-JP" sz="2800" b="1" dirty="0">
                    <a:ea typeface="メイリオ" panose="020B0604030504040204" pitchFamily="50" charset="-128"/>
                  </a:rPr>
                  <a:t> </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𝟏</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𝟐</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𝟑</m:t>
                        </m:r>
                      </m:sub>
                    </m:sSub>
                  </m:oMath>
                </a14:m>
                <a:r>
                  <a:rPr kumimoji="1" lang="ja-JP" altLang="en-US" sz="2800" b="1" dirty="0">
                    <a:latin typeface="メイリオ" panose="020B0604030504040204" pitchFamily="50" charset="-128"/>
                    <a:ea typeface="メイリオ" panose="020B0604030504040204" pitchFamily="50" charset="-128"/>
                  </a:rPr>
                  <a:t>の分散は</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DD2D923-363D-4462-ABC1-696404981759}"/>
                  </a:ext>
                </a:extLst>
              </p:cNvPr>
              <p:cNvSpPr txBox="1">
                <a:spLocks noRot="1" noChangeAspect="1" noMove="1" noResize="1" noEditPoints="1" noAdjustHandles="1" noChangeArrowheads="1" noChangeShapeType="1" noTextEdit="1"/>
              </p:cNvSpPr>
              <p:nvPr/>
            </p:nvSpPr>
            <p:spPr>
              <a:xfrm>
                <a:off x="2504612" y="349618"/>
                <a:ext cx="7023846" cy="954107"/>
              </a:xfrm>
              <a:prstGeom prst="rect">
                <a:avLst/>
              </a:prstGeom>
              <a:blipFill>
                <a:blip r:embed="rId5"/>
                <a:stretch>
                  <a:fillRect l="-1823" t="-5096" r="-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D24D789-64B7-42EC-9AEB-13F5B11C7358}"/>
                  </a:ext>
                </a:extLst>
              </p:cNvPr>
              <p:cNvSpPr txBox="1"/>
              <p:nvPr/>
            </p:nvSpPr>
            <p:spPr>
              <a:xfrm>
                <a:off x="7195584" y="5694871"/>
                <a:ext cx="2446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e>
                      </m:d>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D24D789-64B7-42EC-9AEB-13F5B11C7358}"/>
                  </a:ext>
                </a:extLst>
              </p:cNvPr>
              <p:cNvSpPr txBox="1">
                <a:spLocks noRot="1" noChangeAspect="1" noMove="1" noResize="1" noEditPoints="1" noAdjustHandles="1" noChangeArrowheads="1" noChangeShapeType="1" noTextEdit="1"/>
              </p:cNvSpPr>
              <p:nvPr/>
            </p:nvSpPr>
            <p:spPr>
              <a:xfrm>
                <a:off x="7195584" y="5694871"/>
                <a:ext cx="2446375" cy="369332"/>
              </a:xfrm>
              <a:prstGeom prst="rect">
                <a:avLst/>
              </a:prstGeom>
              <a:blipFill>
                <a:blip r:embed="rId6"/>
                <a:stretch>
                  <a:fillRect l="-498" t="-40984" r="-174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4ADACE-2963-4DA4-81E8-091FA676807D}"/>
                  </a:ext>
                </a:extLst>
              </p:cNvPr>
              <p:cNvSpPr txBox="1"/>
              <p:nvPr/>
            </p:nvSpPr>
            <p:spPr>
              <a:xfrm>
                <a:off x="3757837" y="4703314"/>
                <a:ext cx="4727576" cy="744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m:rPr>
                                  <m:nor/>
                                </m:rPr>
                                <a:rPr kumimoji="1" lang="en-US" altLang="ja-JP" sz="2400" dirty="0">
                                  <a:ea typeface="メイリオ" panose="020B0604030504040204" pitchFamily="50" charset="-128"/>
                                </a:rPr>
                                <m:t> </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func>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4ADACE-2963-4DA4-81E8-091FA676807D}"/>
                  </a:ext>
                </a:extLst>
              </p:cNvPr>
              <p:cNvSpPr txBox="1">
                <a:spLocks noRot="1" noChangeAspect="1" noMove="1" noResize="1" noEditPoints="1" noAdjustHandles="1" noChangeArrowheads="1" noChangeShapeType="1" noTextEdit="1"/>
              </p:cNvSpPr>
              <p:nvPr/>
            </p:nvSpPr>
            <p:spPr>
              <a:xfrm>
                <a:off x="3757837" y="4703314"/>
                <a:ext cx="4727576" cy="744243"/>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02973A5A-FCFF-479A-93B4-EADB5B2275C8}"/>
              </a:ext>
            </a:extLst>
          </p:cNvPr>
          <p:cNvSpPr txBox="1"/>
          <p:nvPr/>
        </p:nvSpPr>
        <p:spPr>
          <a:xfrm>
            <a:off x="6031268" y="569264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制約式</a:t>
            </a:r>
          </a:p>
        </p:txBody>
      </p:sp>
      <p:sp>
        <p:nvSpPr>
          <p:cNvPr id="30" name="正方形/長方形 29">
            <a:extLst>
              <a:ext uri="{FF2B5EF4-FFF2-40B4-BE49-F238E27FC236}">
                <a16:creationId xmlns:a16="http://schemas.microsoft.com/office/drawing/2014/main" id="{90DA63B2-C804-4CBD-8C57-E6397CD4C866}"/>
              </a:ext>
            </a:extLst>
          </p:cNvPr>
          <p:cNvSpPr/>
          <p:nvPr/>
        </p:nvSpPr>
        <p:spPr>
          <a:xfrm>
            <a:off x="2925417" y="4045227"/>
            <a:ext cx="7023846" cy="2276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4D7FE55-E110-48E1-BED3-4B43864D7576}"/>
                  </a:ext>
                </a:extLst>
              </p:cNvPr>
              <p:cNvSpPr txBox="1"/>
              <p:nvPr/>
            </p:nvSpPr>
            <p:spPr>
              <a:xfrm>
                <a:off x="3757838" y="3725170"/>
                <a:ext cx="5318315"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4D7FE55-E110-48E1-BED3-4B43864D7576}"/>
                  </a:ext>
                </a:extLst>
              </p:cNvPr>
              <p:cNvSpPr txBox="1">
                <a:spLocks noRot="1" noChangeAspect="1" noMove="1" noResize="1" noEditPoints="1" noAdjustHandles="1" noChangeArrowheads="1" noChangeShapeType="1" noTextEdit="1"/>
              </p:cNvSpPr>
              <p:nvPr/>
            </p:nvSpPr>
            <p:spPr>
              <a:xfrm>
                <a:off x="3757838" y="3725170"/>
                <a:ext cx="5318315" cy="640112"/>
              </a:xfrm>
              <a:prstGeom prst="rect">
                <a:avLst/>
              </a:prstGeom>
              <a:blipFill>
                <a:blip r:embed="rId8"/>
                <a:stretch>
                  <a:fillRect b="-952"/>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0FD78D90-7C5A-49C0-B64D-C8BFF595F73E}"/>
              </a:ext>
            </a:extLst>
          </p:cNvPr>
          <p:cNvSpPr/>
          <p:nvPr/>
        </p:nvSpPr>
        <p:spPr>
          <a:xfrm>
            <a:off x="5622238" y="3080230"/>
            <a:ext cx="1517026" cy="48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3522BC1-61DD-22DC-470D-0D02EA3F6804}"/>
              </a:ext>
            </a:extLst>
          </p:cNvPr>
          <p:cNvSpPr txBox="1"/>
          <p:nvPr/>
        </p:nvSpPr>
        <p:spPr>
          <a:xfrm>
            <a:off x="662473" y="6396335"/>
            <a:ext cx="111027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について解く。・・・固有方程式を解くことと同じことが証明できる</a:t>
            </a:r>
          </a:p>
        </p:txBody>
      </p:sp>
    </p:spTree>
    <p:extLst>
      <p:ext uri="{BB962C8B-B14F-4D97-AF65-F5344CB8AC3E}">
        <p14:creationId xmlns:p14="http://schemas.microsoft.com/office/powerpoint/2010/main" val="2643946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CA09CC-4BB5-4CE3-8BC7-73E6B7E519B2}"/>
              </a:ext>
            </a:extLst>
          </p:cNvPr>
          <p:cNvPicPr>
            <a:picLocks noChangeAspect="1"/>
          </p:cNvPicPr>
          <p:nvPr/>
        </p:nvPicPr>
        <p:blipFill>
          <a:blip r:embed="rId2"/>
          <a:stretch>
            <a:fillRect/>
          </a:stretch>
        </p:blipFill>
        <p:spPr>
          <a:xfrm>
            <a:off x="1524000" y="605542"/>
            <a:ext cx="9144000" cy="3937386"/>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0F8934-5390-47D8-9B7B-AD154562FE3C}"/>
                  </a:ext>
                </a:extLst>
              </p:cNvPr>
              <p:cNvSpPr txBox="1"/>
              <p:nvPr/>
            </p:nvSpPr>
            <p:spPr>
              <a:xfrm>
                <a:off x="2386442" y="4984855"/>
                <a:ext cx="2500685" cy="70108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𝑓</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m:rPr>
                          <m:nor/>
                        </m:rPr>
                        <a:rPr kumimoji="1" lang="en-US" altLang="ja-JP" sz="2000" dirty="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sup>
                          <m:r>
                            <a:rPr kumimoji="1" lang="en-US" altLang="ja-JP" sz="2000" i="1">
                              <a:latin typeface="Cambria Math" panose="02040503050406030204" pitchFamily="18" charset="0"/>
                              <a:ea typeface="メイリオ" panose="020B0604030504040204" pitchFamily="50" charset="-128"/>
                            </a:rPr>
                            <m:t>𝑇</m:t>
                          </m:r>
                        </m:sup>
                      </m:sSup>
                      <m:r>
                        <m:rPr>
                          <m:sty m:val="p"/>
                        </m:rPr>
                        <a:rPr kumimoji="1" lang="el-GR" altLang="ja-JP" sz="2000" i="1">
                          <a:latin typeface="Cambria Math" panose="02040503050406030204" pitchFamily="18" charset="0"/>
                          <a:ea typeface="Cambria Math" panose="02040503050406030204" pitchFamily="18" charset="0"/>
                        </a:rPr>
                        <m:t>Σ</m:t>
                      </m:r>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900F8934-5390-47D8-9B7B-AD154562FE3C}"/>
                  </a:ext>
                </a:extLst>
              </p:cNvPr>
              <p:cNvSpPr txBox="1">
                <a:spLocks noRot="1" noChangeAspect="1" noMove="1" noResize="1" noEditPoints="1" noAdjustHandles="1" noChangeArrowheads="1" noChangeShapeType="1" noTextEdit="1"/>
              </p:cNvSpPr>
              <p:nvPr/>
            </p:nvSpPr>
            <p:spPr>
              <a:xfrm>
                <a:off x="2386442" y="4984855"/>
                <a:ext cx="2500685" cy="7010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A4D841-BE94-4254-9AD2-CE5D837E0C91}"/>
                  </a:ext>
                </a:extLst>
              </p:cNvPr>
              <p:cNvSpPr txBox="1"/>
              <p:nvPr/>
            </p:nvSpPr>
            <p:spPr>
              <a:xfrm>
                <a:off x="5072270" y="5132275"/>
                <a:ext cx="26704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𝑔</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1A4D841-BE94-4254-9AD2-CE5D837E0C91}"/>
                  </a:ext>
                </a:extLst>
              </p:cNvPr>
              <p:cNvSpPr txBox="1">
                <a:spLocks noRot="1" noChangeAspect="1" noMove="1" noResize="1" noEditPoints="1" noAdjustHandles="1" noChangeArrowheads="1" noChangeShapeType="1" noTextEdit="1"/>
              </p:cNvSpPr>
              <p:nvPr/>
            </p:nvSpPr>
            <p:spPr>
              <a:xfrm>
                <a:off x="5072270" y="5132275"/>
                <a:ext cx="2670475" cy="400110"/>
              </a:xfrm>
              <a:prstGeom prst="rect">
                <a:avLst/>
              </a:prstGeom>
              <a:blipFill>
                <a:blip r:embed="rId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600A7AD-04C5-4B93-9FE1-0113EC425FA7}"/>
                  </a:ext>
                </a:extLst>
              </p:cNvPr>
              <p:cNvSpPr txBox="1"/>
              <p:nvPr/>
            </p:nvSpPr>
            <p:spPr>
              <a:xfrm>
                <a:off x="2386441" y="5952125"/>
                <a:ext cx="5139036" cy="1099788"/>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600A7AD-04C5-4B93-9FE1-0113EC425FA7}"/>
                  </a:ext>
                </a:extLst>
              </p:cNvPr>
              <p:cNvSpPr txBox="1">
                <a:spLocks noRot="1" noChangeAspect="1" noMove="1" noResize="1" noEditPoints="1" noAdjustHandles="1" noChangeArrowheads="1" noChangeShapeType="1" noTextEdit="1"/>
              </p:cNvSpPr>
              <p:nvPr/>
            </p:nvSpPr>
            <p:spPr>
              <a:xfrm>
                <a:off x="2386441" y="5952125"/>
                <a:ext cx="5139036" cy="1099788"/>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1ED314F-BED8-4B47-801D-ED2C6C93B8E3}"/>
              </a:ext>
            </a:extLst>
          </p:cNvPr>
          <p:cNvSpPr txBox="1"/>
          <p:nvPr/>
        </p:nvSpPr>
        <p:spPr>
          <a:xfrm>
            <a:off x="4008782" y="191532"/>
            <a:ext cx="449353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制約条件付き関数の最大化</a:t>
            </a:r>
          </a:p>
        </p:txBody>
      </p:sp>
      <p:sp>
        <p:nvSpPr>
          <p:cNvPr id="8" name="矢印: 下 7">
            <a:extLst>
              <a:ext uri="{FF2B5EF4-FFF2-40B4-BE49-F238E27FC236}">
                <a16:creationId xmlns:a16="http://schemas.microsoft.com/office/drawing/2014/main" id="{558E060D-F0D9-445C-B340-3CC573986417}"/>
              </a:ext>
            </a:extLst>
          </p:cNvPr>
          <p:cNvSpPr/>
          <p:nvPr/>
        </p:nvSpPr>
        <p:spPr>
          <a:xfrm>
            <a:off x="5271053" y="4542928"/>
            <a:ext cx="12722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40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1231042-AA27-46F8-A482-617EC9126CCE}"/>
                  </a:ext>
                </a:extLst>
              </p:cNvPr>
              <p:cNvSpPr txBox="1"/>
              <p:nvPr/>
            </p:nvSpPr>
            <p:spPr>
              <a:xfrm>
                <a:off x="4158419" y="1465729"/>
                <a:ext cx="3875163" cy="824778"/>
              </a:xfrm>
              <a:prstGeom prst="rect">
                <a:avLst/>
              </a:prstGeom>
              <a:noFill/>
            </p:spPr>
            <p:txBody>
              <a:bodyPr wrap="none" lIns="0" tIns="0" rIns="0" bIns="0" rtlCol="0">
                <a:spAutoFit/>
              </a:bodyPr>
              <a:lstStyle/>
              <a:p>
                <a14:m>
                  <m:oMath xmlns:m="http://schemas.openxmlformats.org/officeDocument/2006/math">
                    <m:r>
                      <a:rPr kumimoji="1" lang="en-US" altLang="ja-JP" i="1">
                        <a:latin typeface="Cambria Math" panose="02040503050406030204" pitchFamily="18" charset="0"/>
                        <a:ea typeface="メイリオ" panose="020B0604030504040204" pitchFamily="50" charset="-128"/>
                      </a:rPr>
                      <m:t>𝐿</m:t>
                    </m:r>
                    <m:d>
                      <m:dPr>
                        <m:ctrlPr>
                          <a:rPr kumimoji="1" lang="en-US" altLang="ja-JP" i="1">
                            <a:latin typeface="Cambria Math" panose="02040503050406030204" pitchFamily="18" charset="0"/>
                            <a:ea typeface="メイリオ" panose="020B0604030504040204" pitchFamily="50" charset="-128"/>
                          </a:rPr>
                        </m:ctrlPr>
                      </m:dPr>
                      <m:e>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e>
                    </m:d>
                    <m:r>
                      <a:rPr kumimoji="1" lang="en-US" altLang="ja-JP" i="1">
                        <a:latin typeface="Cambria Math" panose="02040503050406030204" pitchFamily="18" charset="0"/>
                        <a:ea typeface="メイリオ" panose="020B0604030504040204" pitchFamily="50" charset="-128"/>
                      </a:rPr>
                      <m:t>=</m:t>
                    </m:r>
                  </m:oMath>
                </a14:m>
                <a:r>
                  <a:rPr kumimoji="1" lang="en-US" altLang="ja-JP" dirty="0">
                    <a:ea typeface="メイリオ" panose="020B0604030504040204" pitchFamily="50" charset="-128"/>
                  </a:rPr>
                  <a:t> </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e>
                      <m:sup>
                        <m:r>
                          <a:rPr kumimoji="1" lang="en-US" altLang="ja-JP" i="1">
                            <a:latin typeface="Cambria Math" panose="02040503050406030204" pitchFamily="18" charset="0"/>
                            <a:ea typeface="メイリオ" panose="020B0604030504040204" pitchFamily="50" charset="-128"/>
                          </a:rPr>
                          <m:t>𝑇</m:t>
                        </m:r>
                      </m:sup>
                    </m:sSup>
                    <m:r>
                      <m:rPr>
                        <m:sty m:val="p"/>
                      </m:rPr>
                      <a:rPr kumimoji="1" lang="el-GR" altLang="ja-JP" i="1">
                        <a:latin typeface="Cambria Math" panose="02040503050406030204" pitchFamily="18" charset="0"/>
                        <a:ea typeface="Cambria Math" panose="02040503050406030204" pitchFamily="18" charset="0"/>
                      </a:rPr>
                      <m:t>Σ</m:t>
                    </m:r>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𝑥</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𝑦</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m:t>
                    </m:r>
                  </m:oMath>
                </a14:m>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E1231042-AA27-46F8-A482-617EC9126CCE}"/>
                  </a:ext>
                </a:extLst>
              </p:cNvPr>
              <p:cNvSpPr txBox="1">
                <a:spLocks noRot="1" noChangeAspect="1" noMove="1" noResize="1" noEditPoints="1" noAdjustHandles="1" noChangeArrowheads="1" noChangeShapeType="1" noTextEdit="1"/>
              </p:cNvSpPr>
              <p:nvPr/>
            </p:nvSpPr>
            <p:spPr>
              <a:xfrm>
                <a:off x="4158419" y="1465729"/>
                <a:ext cx="3875163" cy="8247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8ACD5-C05A-44A5-BAC7-686D497AC61D}"/>
                  </a:ext>
                </a:extLst>
              </p:cNvPr>
              <p:cNvSpPr txBox="1"/>
              <p:nvPr/>
            </p:nvSpPr>
            <p:spPr>
              <a:xfrm>
                <a:off x="2893052" y="116567"/>
                <a:ext cx="5655651"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r>
                      <a:rPr kumimoji="1" lang="ja-JP" altLang="en-US" sz="2000" b="1" i="1">
                        <a:latin typeface="Cambria Math" panose="02040503050406030204" pitchFamily="18" charset="0"/>
                        <a:ea typeface="メイリオ" panose="020B0604030504040204" pitchFamily="50" charset="-128"/>
                      </a:rPr>
                      <m:t>　</m:t>
                    </m:r>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BA8ACD5-C05A-44A5-BAC7-686D497AC61D}"/>
                  </a:ext>
                </a:extLst>
              </p:cNvPr>
              <p:cNvSpPr txBox="1">
                <a:spLocks noRot="1" noChangeAspect="1" noMove="1" noResize="1" noEditPoints="1" noAdjustHandles="1" noChangeArrowheads="1" noChangeShapeType="1" noTextEdit="1"/>
              </p:cNvSpPr>
              <p:nvPr/>
            </p:nvSpPr>
            <p:spPr>
              <a:xfrm>
                <a:off x="2893052" y="116567"/>
                <a:ext cx="5655651" cy="640112"/>
              </a:xfrm>
              <a:prstGeom prst="rect">
                <a:avLst/>
              </a:prstGeom>
              <a:blipFill>
                <a:blip r:embed="rId3"/>
                <a:stretch>
                  <a:fillRect b="-9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D8441D-869A-45C5-85F3-F9F39EAB2B00}"/>
                  </a:ext>
                </a:extLst>
              </p:cNvPr>
              <p:cNvSpPr txBox="1"/>
              <p:nvPr/>
            </p:nvSpPr>
            <p:spPr>
              <a:xfrm>
                <a:off x="3643299" y="701093"/>
                <a:ext cx="6594177" cy="832857"/>
              </a:xfrm>
              <a:prstGeom prst="rect">
                <a:avLst/>
              </a:prstGeom>
              <a:noFill/>
            </p:spPr>
            <p:txBody>
              <a:bodyPr wrap="none" rtlCol="0">
                <a:spAutoFit/>
              </a:bodyPr>
              <a:lstStyle/>
              <a:p>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r>
                                <m:rPr>
                                  <m:brk m:alnAt="7"/>
                                </m:rPr>
                                <a:rPr kumimoji="1" lang="en-US" altLang="ja-JP" sz="2400" b="1" i="1">
                                  <a:latin typeface="Cambria Math" panose="02040503050406030204" pitchFamily="18" charset="0"/>
                                  <a:ea typeface="メイリオ" panose="020B0604030504040204" pitchFamily="50" charset="-128"/>
                                </a:rPr>
                                <m:t>𝒙</m:t>
                              </m:r>
                            </m:e>
                          </m:mr>
                          <m:mr>
                            <m:e>
                              <m:r>
                                <a:rPr kumimoji="1" lang="en-US" altLang="ja-JP" sz="2400" b="1" i="1">
                                  <a:latin typeface="Cambria Math" panose="02040503050406030204" pitchFamily="18" charset="0"/>
                                  <a:ea typeface="メイリオ" panose="020B0604030504040204" pitchFamily="50" charset="-128"/>
                                </a:rPr>
                                <m:t>𝒚</m:t>
                              </m:r>
                            </m:e>
                          </m:mr>
                        </m:m>
                      </m:e>
                    </m:d>
                    <m:r>
                      <a:rPr kumimoji="1" lang="en-US" altLang="ja-JP" sz="2400" b="1" i="1">
                        <a:latin typeface="Cambria Math" panose="02040503050406030204" pitchFamily="18" charset="0"/>
                        <a:ea typeface="メイリオ" panose="020B0604030504040204" pitchFamily="50" charset="-128"/>
                      </a:rPr>
                      <m:t> : </m:t>
                    </m:r>
                    <m:func>
                      <m:funcPr>
                        <m:ctrlPr>
                          <a:rPr kumimoji="1" lang="en-US" altLang="ja-JP" sz="2400" b="1" i="1">
                            <a:latin typeface="Cambria Math" panose="02040503050406030204" pitchFamily="18" charset="0"/>
                            <a:ea typeface="メイリオ" panose="020B0604030504040204" pitchFamily="50" charset="-128"/>
                          </a:rPr>
                        </m:ctrlPr>
                      </m:funcPr>
                      <m:fName>
                        <m:limLow>
                          <m:limLowPr>
                            <m:ctrlPr>
                              <a:rPr kumimoji="1" lang="en-US" altLang="ja-JP" sz="2400" b="1"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b="1" i="1">
                                <a:latin typeface="Cambria Math" panose="02040503050406030204" pitchFamily="18" charset="0"/>
                                <a:ea typeface="メイリオ" panose="020B0604030504040204" pitchFamily="50" charset="-128"/>
                              </a:rPr>
                              <m:t>𝒙</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𝒚</m:t>
                            </m:r>
                          </m:lim>
                        </m:limLow>
                      </m:fName>
                      <m:e>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e>
                    </m:fun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3D8441D-869A-45C5-85F3-F9F39EAB2B00}"/>
                  </a:ext>
                </a:extLst>
              </p:cNvPr>
              <p:cNvSpPr txBox="1">
                <a:spLocks noRot="1" noChangeAspect="1" noMove="1" noResize="1" noEditPoints="1" noAdjustHandles="1" noChangeArrowheads="1" noChangeShapeType="1" noTextEdit="1"/>
              </p:cNvSpPr>
              <p:nvPr/>
            </p:nvSpPr>
            <p:spPr>
              <a:xfrm>
                <a:off x="3643299" y="701093"/>
                <a:ext cx="6594177" cy="8328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74AFE21-3C8B-4DE7-AC73-D95EA1463C97}"/>
                  </a:ext>
                </a:extLst>
              </p:cNvPr>
              <p:cNvSpPr txBox="1"/>
              <p:nvPr/>
            </p:nvSpPr>
            <p:spPr>
              <a:xfrm>
                <a:off x="3041830" y="2626943"/>
                <a:ext cx="4258986"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𝑥</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74AFE21-3C8B-4DE7-AC73-D95EA1463C97}"/>
                  </a:ext>
                </a:extLst>
              </p:cNvPr>
              <p:cNvSpPr txBox="1">
                <a:spLocks noRot="1" noChangeAspect="1" noMove="1" noResize="1" noEditPoints="1" noAdjustHandles="1" noChangeArrowheads="1" noChangeShapeType="1" noTextEdit="1"/>
              </p:cNvSpPr>
              <p:nvPr/>
            </p:nvSpPr>
            <p:spPr>
              <a:xfrm>
                <a:off x="3041830" y="2626943"/>
                <a:ext cx="4258986" cy="657296"/>
              </a:xfrm>
              <a:prstGeom prst="rect">
                <a:avLst/>
              </a:prstGeom>
              <a:blipFill>
                <a:blip r:embed="rId5"/>
                <a:stretch>
                  <a:fillRect l="-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F81F22-A25E-4D5F-8173-DDC9672FDFF5}"/>
                  </a:ext>
                </a:extLst>
              </p:cNvPr>
              <p:cNvSpPr txBox="1"/>
              <p:nvPr/>
            </p:nvSpPr>
            <p:spPr>
              <a:xfrm>
                <a:off x="3041830" y="3400571"/>
                <a:ext cx="4262962"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𝑦</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3F81F22-A25E-4D5F-8173-DDC9672FDFF5}"/>
                  </a:ext>
                </a:extLst>
              </p:cNvPr>
              <p:cNvSpPr txBox="1">
                <a:spLocks noRot="1" noChangeAspect="1" noMove="1" noResize="1" noEditPoints="1" noAdjustHandles="1" noChangeArrowheads="1" noChangeShapeType="1" noTextEdit="1"/>
              </p:cNvSpPr>
              <p:nvPr/>
            </p:nvSpPr>
            <p:spPr>
              <a:xfrm>
                <a:off x="3041830" y="3400571"/>
                <a:ext cx="4262962" cy="657296"/>
              </a:xfrm>
              <a:prstGeom prst="rect">
                <a:avLst/>
              </a:prstGeom>
              <a:blipFill>
                <a:blip r:embed="rId6"/>
                <a:stretch>
                  <a:fillRect l="-143"/>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80340A03-F2BB-471F-A7B7-077571490DA2}"/>
              </a:ext>
            </a:extLst>
          </p:cNvPr>
          <p:cNvSpPr/>
          <p:nvPr/>
        </p:nvSpPr>
        <p:spPr>
          <a:xfrm>
            <a:off x="7447130" y="2783837"/>
            <a:ext cx="268356" cy="1099788"/>
          </a:xfrm>
          <a:prstGeom prst="rightBrace">
            <a:avLst>
              <a:gd name="adj1" fmla="val 37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CC8CAF-448B-4C9E-80B5-9B1F187FED07}"/>
                  </a:ext>
                </a:extLst>
              </p:cNvPr>
              <p:cNvSpPr txBox="1"/>
              <p:nvPr/>
            </p:nvSpPr>
            <p:spPr>
              <a:xfrm>
                <a:off x="7857824" y="3149066"/>
                <a:ext cx="1922834" cy="307777"/>
              </a:xfrm>
              <a:prstGeom prst="rect">
                <a:avLst/>
              </a:prstGeom>
              <a:noFill/>
            </p:spPr>
            <p:txBody>
              <a:bodyPr wrap="none" lIns="0" tIns="0" rIns="0" bIns="0" rtlCol="0">
                <a:spAutoFit/>
              </a:bodyPr>
              <a:lstStyle/>
              <a:p>
                <a:pPr algn="l"/>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について</m:t>
                    </m:r>
                  </m:oMath>
                </a14:m>
                <a:r>
                  <a:rPr kumimoji="1" lang="ja-JP" altLang="en-US" sz="2000" dirty="0">
                    <a:latin typeface="メイリオ" panose="020B0604030504040204" pitchFamily="50" charset="-128"/>
                    <a:ea typeface="メイリオ" panose="020B0604030504040204" pitchFamily="50" charset="-128"/>
                  </a:rPr>
                  <a:t>解く</a:t>
                </a:r>
              </a:p>
            </p:txBody>
          </p:sp>
        </mc:Choice>
        <mc:Fallback xmlns="">
          <p:sp>
            <p:nvSpPr>
              <p:cNvPr id="10" name="テキスト ボックス 9">
                <a:extLst>
                  <a:ext uri="{FF2B5EF4-FFF2-40B4-BE49-F238E27FC236}">
                    <a16:creationId xmlns:a16="http://schemas.microsoft.com/office/drawing/2014/main" id="{80CC8CAF-448B-4C9E-80B5-9B1F187FED07}"/>
                  </a:ext>
                </a:extLst>
              </p:cNvPr>
              <p:cNvSpPr txBox="1">
                <a:spLocks noRot="1" noChangeAspect="1" noMove="1" noResize="1" noEditPoints="1" noAdjustHandles="1" noChangeArrowheads="1" noChangeShapeType="1" noTextEdit="1"/>
              </p:cNvSpPr>
              <p:nvPr/>
            </p:nvSpPr>
            <p:spPr>
              <a:xfrm>
                <a:off x="7857824" y="3149066"/>
                <a:ext cx="1922834" cy="307777"/>
              </a:xfrm>
              <a:prstGeom prst="rect">
                <a:avLst/>
              </a:prstGeom>
              <a:blipFill>
                <a:blip r:embed="rId7"/>
                <a:stretch>
                  <a:fillRect l="-3175" t="-26000" r="-761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F901BB4-9FFE-4C3A-9442-8AEB9A67C0CF}"/>
                  </a:ext>
                </a:extLst>
              </p:cNvPr>
              <p:cNvSpPr txBox="1"/>
              <p:nvPr/>
            </p:nvSpPr>
            <p:spPr>
              <a:xfrm>
                <a:off x="2791193" y="5791863"/>
                <a:ext cx="1859355"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𝑥</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F901BB4-9FFE-4C3A-9442-8AEB9A67C0CF}"/>
                  </a:ext>
                </a:extLst>
              </p:cNvPr>
              <p:cNvSpPr txBox="1">
                <a:spLocks noRot="1" noChangeAspect="1" noMove="1" noResize="1" noEditPoints="1" noAdjustHandles="1" noChangeArrowheads="1" noChangeShapeType="1" noTextEdit="1"/>
              </p:cNvSpPr>
              <p:nvPr/>
            </p:nvSpPr>
            <p:spPr>
              <a:xfrm>
                <a:off x="2791193" y="5791863"/>
                <a:ext cx="1859355" cy="640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FD03E50-0B97-4DF6-8710-4CCFA786369F}"/>
                  </a:ext>
                </a:extLst>
              </p:cNvPr>
              <p:cNvSpPr txBox="1"/>
              <p:nvPr/>
            </p:nvSpPr>
            <p:spPr>
              <a:xfrm>
                <a:off x="2791192" y="5184765"/>
                <a:ext cx="1863972"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𝑦</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FD03E50-0B97-4DF6-8710-4CCFA786369F}"/>
                  </a:ext>
                </a:extLst>
              </p:cNvPr>
              <p:cNvSpPr txBox="1">
                <a:spLocks noRot="1" noChangeAspect="1" noMove="1" noResize="1" noEditPoints="1" noAdjustHandles="1" noChangeArrowheads="1" noChangeShapeType="1" noTextEdit="1"/>
              </p:cNvSpPr>
              <p:nvPr/>
            </p:nvSpPr>
            <p:spPr>
              <a:xfrm>
                <a:off x="2791192" y="5184765"/>
                <a:ext cx="1863972" cy="64011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22324F4-5424-4E54-B3E2-10E1DEA1856C}"/>
                  </a:ext>
                </a:extLst>
              </p:cNvPr>
              <p:cNvSpPr txBox="1"/>
              <p:nvPr/>
            </p:nvSpPr>
            <p:spPr>
              <a:xfrm>
                <a:off x="2397118" y="2193644"/>
                <a:ext cx="45268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偏微分して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求める</a:t>
                </a:r>
              </a:p>
            </p:txBody>
          </p:sp>
        </mc:Choice>
        <mc:Fallback xmlns="">
          <p:sp>
            <p:nvSpPr>
              <p:cNvPr id="15" name="テキスト ボックス 14">
                <a:extLst>
                  <a:ext uri="{FF2B5EF4-FFF2-40B4-BE49-F238E27FC236}">
                    <a16:creationId xmlns:a16="http://schemas.microsoft.com/office/drawing/2014/main" id="{722324F4-5424-4E54-B3E2-10E1DEA1856C}"/>
                  </a:ext>
                </a:extLst>
              </p:cNvPr>
              <p:cNvSpPr txBox="1">
                <a:spLocks noRot="1" noChangeAspect="1" noMove="1" noResize="1" noEditPoints="1" noAdjustHandles="1" noChangeArrowheads="1" noChangeShapeType="1" noTextEdit="1"/>
              </p:cNvSpPr>
              <p:nvPr/>
            </p:nvSpPr>
            <p:spPr>
              <a:xfrm>
                <a:off x="2397118" y="2193644"/>
                <a:ext cx="4526880" cy="461665"/>
              </a:xfrm>
              <a:prstGeom prst="rect">
                <a:avLst/>
              </a:prstGeom>
              <a:blipFill>
                <a:blip r:embed="rId11"/>
                <a:stretch>
                  <a:fillRect l="-2019" t="-7895" r="-107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DBC396-4881-49BB-92AB-9BADA14FBCFB}"/>
                  </a:ext>
                </a:extLst>
              </p:cNvPr>
              <p:cNvSpPr txBox="1"/>
              <p:nvPr/>
            </p:nvSpPr>
            <p:spPr>
              <a:xfrm>
                <a:off x="5319950" y="5407280"/>
                <a:ext cx="2789610" cy="749629"/>
              </a:xfrm>
              <a:prstGeom prst="rect">
                <a:avLst/>
              </a:prstGeom>
              <a:noFill/>
            </p:spPr>
            <p:txBody>
              <a:bodyPr wrap="none" rtlCol="0">
                <a:spAutoFit/>
              </a:bodyPr>
              <a:lstStyle/>
              <a:p>
                <a14:m>
                  <m:oMath xmlns:m="http://schemas.openxmlformats.org/officeDocument/2006/math">
                    <m:d>
                      <m:dPr>
                        <m:begChr m:val="["/>
                        <m:endChr m:val="]"/>
                        <m:ctrlPr>
                          <a:rPr kumimoji="1" lang="el-GR" altLang="ja-JP"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kumimoji="1" lang="el-GR" altLang="ja-JP" sz="2400" i="1">
                                <a:latin typeface="Cambria Math" panose="02040503050406030204" pitchFamily="18" charset="0"/>
                                <a:ea typeface="Cambria Math" panose="02040503050406030204" pitchFamily="18" charset="0"/>
                              </a:rPr>
                            </m:ctrlPr>
                          </m:mPr>
                          <m:mr>
                            <m:e>
                              <m:r>
                                <a:rPr kumimoji="1" lang="el-GR" altLang="ja-JP" sz="2400" i="1">
                                  <a:latin typeface="Cambria Math" panose="02040503050406030204" pitchFamily="18" charset="0"/>
                                  <a:ea typeface="Cambria Math" panose="02040503050406030204" pitchFamily="18" charset="0"/>
                                </a:rPr>
                                <m:t>1</m:t>
                              </m:r>
                            </m:e>
                            <m:e>
                              <m:r>
                                <a:rPr kumimoji="1" lang="el-GR" altLang="ja-JP" sz="2400" i="1">
                                  <a:latin typeface="Cambria Math" panose="02040503050406030204" pitchFamily="18" charset="0"/>
                                  <a:ea typeface="Cambria Math" panose="02040503050406030204" pitchFamily="18" charset="0"/>
                                </a:rPr>
                                <m:t>0</m:t>
                              </m:r>
                            </m:e>
                          </m:mr>
                          <m:mr>
                            <m:e>
                              <m:r>
                                <a:rPr kumimoji="1" lang="el-GR" altLang="ja-JP" sz="2400" i="1">
                                  <a:latin typeface="Cambria Math" panose="02040503050406030204" pitchFamily="18" charset="0"/>
                                  <a:ea typeface="Cambria Math" panose="02040503050406030204" pitchFamily="18" charset="0"/>
                                </a:rPr>
                                <m:t>0</m:t>
                              </m:r>
                            </m:e>
                            <m:e>
                              <m:r>
                                <a:rPr kumimoji="1" lang="el-GR" altLang="ja-JP" sz="2400" i="1">
                                  <a:latin typeface="Cambria Math" panose="02040503050406030204" pitchFamily="18" charset="0"/>
                                  <a:ea typeface="Cambria Math" panose="02040503050406030204" pitchFamily="18" charset="0"/>
                                </a:rPr>
                                <m:t>1</m:t>
                              </m:r>
                            </m:e>
                          </m:mr>
                        </m:m>
                      </m:e>
                    </m:d>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DDBC396-4881-49BB-92AB-9BADA14FBCFB}"/>
                  </a:ext>
                </a:extLst>
              </p:cNvPr>
              <p:cNvSpPr txBox="1">
                <a:spLocks noRot="1" noChangeAspect="1" noMove="1" noResize="1" noEditPoints="1" noAdjustHandles="1" noChangeArrowheads="1" noChangeShapeType="1" noTextEdit="1"/>
              </p:cNvSpPr>
              <p:nvPr/>
            </p:nvSpPr>
            <p:spPr>
              <a:xfrm>
                <a:off x="5319950" y="5407280"/>
                <a:ext cx="2789610" cy="7496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BDB111-B21C-46EF-B85F-5B4C6A5D5068}"/>
                  </a:ext>
                </a:extLst>
              </p:cNvPr>
              <p:cNvSpPr txBox="1"/>
              <p:nvPr/>
            </p:nvSpPr>
            <p:spPr>
              <a:xfrm>
                <a:off x="8708709" y="5407280"/>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7BDB111-B21C-46EF-B85F-5B4C6A5D5068}"/>
                  </a:ext>
                </a:extLst>
              </p:cNvPr>
              <p:cNvSpPr txBox="1">
                <a:spLocks noRot="1" noChangeAspect="1" noMove="1" noResize="1" noEditPoints="1" noAdjustHandles="1" noChangeArrowheads="1" noChangeShapeType="1" noTextEdit="1"/>
              </p:cNvSpPr>
              <p:nvPr/>
            </p:nvSpPr>
            <p:spPr>
              <a:xfrm>
                <a:off x="8708709" y="5407280"/>
                <a:ext cx="1857432" cy="749629"/>
              </a:xfrm>
              <a:prstGeom prst="rect">
                <a:avLst/>
              </a:prstGeom>
              <a:blipFill>
                <a:blip r:embed="rId13"/>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D0D652C-F8F1-41B4-B76A-5B7BF7B634DD}"/>
              </a:ext>
            </a:extLst>
          </p:cNvPr>
          <p:cNvSpPr/>
          <p:nvPr/>
        </p:nvSpPr>
        <p:spPr>
          <a:xfrm>
            <a:off x="4811384" y="5504821"/>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D7D7E26-5B7A-4625-BAF4-D9EA9FC88D4F}"/>
              </a:ext>
            </a:extLst>
          </p:cNvPr>
          <p:cNvSpPr/>
          <p:nvPr/>
        </p:nvSpPr>
        <p:spPr>
          <a:xfrm>
            <a:off x="8109560" y="5510105"/>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2D900D-BBF1-4289-A19E-C3CC39ED12F3}"/>
              </a:ext>
            </a:extLst>
          </p:cNvPr>
          <p:cNvSpPr txBox="1"/>
          <p:nvPr/>
        </p:nvSpPr>
        <p:spPr>
          <a:xfrm>
            <a:off x="8789505" y="631682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p:sp>
        <p:nvSpPr>
          <p:cNvPr id="21" name="正方形/長方形 20">
            <a:extLst>
              <a:ext uri="{FF2B5EF4-FFF2-40B4-BE49-F238E27FC236}">
                <a16:creationId xmlns:a16="http://schemas.microsoft.com/office/drawing/2014/main" id="{AA504796-0C83-4BCD-B617-F32118AE55B0}"/>
              </a:ext>
            </a:extLst>
          </p:cNvPr>
          <p:cNvSpPr/>
          <p:nvPr/>
        </p:nvSpPr>
        <p:spPr>
          <a:xfrm>
            <a:off x="8708709" y="5155187"/>
            <a:ext cx="1857432" cy="1623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72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3446585" y="356375"/>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D8B6B94-54C1-49CA-A4F0-5D5A3E073B1B}"/>
                  </a:ext>
                </a:extLst>
              </p:cNvPr>
              <p:cNvSpPr txBox="1"/>
              <p:nvPr/>
            </p:nvSpPr>
            <p:spPr>
              <a:xfrm>
                <a:off x="1638300" y="337931"/>
                <a:ext cx="8915400" cy="129009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ということで、主成分ベクトル</a:t>
                </a:r>
                <a14:m>
                  <m:oMath xmlns:m="http://schemas.openxmlformats.org/officeDocument/2006/math">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r>
                  <a:rPr kumimoji="1" lang="ja-JP" altLang="en-US" sz="2800" b="1" dirty="0">
                    <a:latin typeface="メイリオ" panose="020B0604030504040204" pitchFamily="50" charset="-128"/>
                    <a:ea typeface="メイリオ" panose="020B0604030504040204" pitchFamily="50" charset="-128"/>
                  </a:rPr>
                  <a:t>を求めることは共分散行列∑に対する固有方程式を解くことと等しい</a:t>
                </a:r>
              </a:p>
            </p:txBody>
          </p:sp>
        </mc:Choice>
        <mc:Fallback xmlns="">
          <p:sp>
            <p:nvSpPr>
              <p:cNvPr id="2" name="テキスト ボックス 1">
                <a:extLst>
                  <a:ext uri="{FF2B5EF4-FFF2-40B4-BE49-F238E27FC236}">
                    <a16:creationId xmlns:a16="http://schemas.microsoft.com/office/drawing/2014/main" id="{5D8B6B94-54C1-49CA-A4F0-5D5A3E073B1B}"/>
                  </a:ext>
                </a:extLst>
              </p:cNvPr>
              <p:cNvSpPr txBox="1">
                <a:spLocks noRot="1" noChangeAspect="1" noMove="1" noResize="1" noEditPoints="1" noAdjustHandles="1" noChangeArrowheads="1" noChangeShapeType="1" noTextEdit="1"/>
              </p:cNvSpPr>
              <p:nvPr/>
            </p:nvSpPr>
            <p:spPr>
              <a:xfrm>
                <a:off x="1638300" y="337931"/>
                <a:ext cx="8915400" cy="1290097"/>
              </a:xfrm>
              <a:prstGeom prst="rect">
                <a:avLst/>
              </a:prstGeom>
              <a:blipFill>
                <a:blip r:embed="rId2"/>
                <a:stretch>
                  <a:fillRect l="-1436" r="-205"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DBCB97-0B5A-4C4D-A11B-C1D4B8B53674}"/>
                  </a:ext>
                </a:extLst>
              </p:cNvPr>
              <p:cNvSpPr txBox="1"/>
              <p:nvPr/>
            </p:nvSpPr>
            <p:spPr>
              <a:xfrm>
                <a:off x="4782753" y="2107489"/>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DBCB97-0B5A-4C4D-A11B-C1D4B8B53674}"/>
                  </a:ext>
                </a:extLst>
              </p:cNvPr>
              <p:cNvSpPr txBox="1">
                <a:spLocks noRot="1" noChangeAspect="1" noMove="1" noResize="1" noEditPoints="1" noAdjustHandles="1" noChangeArrowheads="1" noChangeShapeType="1" noTextEdit="1"/>
              </p:cNvSpPr>
              <p:nvPr/>
            </p:nvSpPr>
            <p:spPr>
              <a:xfrm>
                <a:off x="4782753" y="2107489"/>
                <a:ext cx="1857432" cy="7496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F49B2F-4B0A-471E-A2E8-B082F5B96525}"/>
                  </a:ext>
                </a:extLst>
              </p:cNvPr>
              <p:cNvSpPr txBox="1"/>
              <p:nvPr/>
            </p:nvSpPr>
            <p:spPr>
              <a:xfrm>
                <a:off x="3462131" y="3198168"/>
                <a:ext cx="496097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ある</a:t>
                </a:r>
              </a:p>
            </p:txBody>
          </p:sp>
        </mc:Choice>
        <mc:Fallback xmlns="">
          <p:sp>
            <p:nvSpPr>
              <p:cNvPr id="6" name="テキスト ボックス 5">
                <a:extLst>
                  <a:ext uri="{FF2B5EF4-FFF2-40B4-BE49-F238E27FC236}">
                    <a16:creationId xmlns:a16="http://schemas.microsoft.com/office/drawing/2014/main" id="{DBF49B2F-4B0A-471E-A2E8-B082F5B96525}"/>
                  </a:ext>
                </a:extLst>
              </p:cNvPr>
              <p:cNvSpPr txBox="1">
                <a:spLocks noRot="1" noChangeAspect="1" noMove="1" noResize="1" noEditPoints="1" noAdjustHandles="1" noChangeArrowheads="1" noChangeShapeType="1" noTextEdit="1"/>
              </p:cNvSpPr>
              <p:nvPr/>
            </p:nvSpPr>
            <p:spPr>
              <a:xfrm>
                <a:off x="3462131" y="3198168"/>
                <a:ext cx="4960973" cy="461665"/>
              </a:xfrm>
              <a:prstGeom prst="rect">
                <a:avLst/>
              </a:prstGeom>
              <a:blipFill>
                <a:blip r:embed="rId4"/>
                <a:stretch>
                  <a:fillRect l="-1966" t="-8000" r="-86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8F7CDF-A5A5-4A6C-AD5F-A683235C0970}"/>
                  </a:ext>
                </a:extLst>
              </p:cNvPr>
              <p:cNvSpPr txBox="1"/>
              <p:nvPr/>
            </p:nvSpPr>
            <p:spPr>
              <a:xfrm>
                <a:off x="3462131" y="4427258"/>
                <a:ext cx="6159635" cy="822789"/>
              </a:xfrm>
              <a:prstGeom prst="rect">
                <a:avLst/>
              </a:prstGeom>
              <a:noFill/>
            </p:spPr>
            <p:txBody>
              <a:bodyPr wrap="none" rtlCol="0">
                <a:spAutoFit/>
              </a:bodyPr>
              <a:lstStyle/>
              <a:p>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𝑣𝑎𝑟</m:t>
                        </m:r>
                        <m:r>
                          <a:rPr kumimoji="1" lang="en-US" altLang="ja-JP" sz="2400" i="1">
                            <a:latin typeface="Cambria Math" panose="02040503050406030204" pitchFamily="18" charset="0"/>
                            <a:ea typeface="メイリオ" panose="020B0604030504040204" pitchFamily="50" charset="-128"/>
                          </a:rPr>
                          <m:t>= </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a:rPr kumimoji="1" lang="el-GR" altLang="ja-JP" sz="2400" i="1">
                        <a:latin typeface="Cambria Math" panose="02040503050406030204" pitchFamily="18" charset="0"/>
                        <a:ea typeface="Cambria Math" panose="02040503050406030204" pitchFamily="18" charset="0"/>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98F7CDF-A5A5-4A6C-AD5F-A683235C0970}"/>
                  </a:ext>
                </a:extLst>
              </p:cNvPr>
              <p:cNvSpPr txBox="1">
                <a:spLocks noRot="1" noChangeAspect="1" noMove="1" noResize="1" noEditPoints="1" noAdjustHandles="1" noChangeArrowheads="1" noChangeShapeType="1" noTextEdit="1"/>
              </p:cNvSpPr>
              <p:nvPr/>
            </p:nvSpPr>
            <p:spPr>
              <a:xfrm>
                <a:off x="3462131" y="4427258"/>
                <a:ext cx="6159635" cy="822789"/>
              </a:xfrm>
              <a:prstGeom prst="rect">
                <a:avLst/>
              </a:prstGeom>
              <a:blipFill>
                <a:blip r:embed="rId5"/>
                <a:stretch>
                  <a:fillRect b="-296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7AC7E85-BFFB-49D2-BDE7-6E3D824DA331}"/>
              </a:ext>
            </a:extLst>
          </p:cNvPr>
          <p:cNvSpPr txBox="1"/>
          <p:nvPr/>
        </p:nvSpPr>
        <p:spPr>
          <a:xfrm>
            <a:off x="3462130" y="365983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分散最大化する方はどちらか？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6673A4-9DF7-42B8-99EF-E3CD1A095582}"/>
                  </a:ext>
                </a:extLst>
              </p:cNvPr>
              <p:cNvSpPr txBox="1"/>
              <p:nvPr/>
            </p:nvSpPr>
            <p:spPr>
              <a:xfrm>
                <a:off x="3462130" y="5555807"/>
                <a:ext cx="293138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6673A4-9DF7-42B8-99EF-E3CD1A095582}"/>
                  </a:ext>
                </a:extLst>
              </p:cNvPr>
              <p:cNvSpPr txBox="1">
                <a:spLocks noRot="1" noChangeAspect="1" noMove="1" noResize="1" noEditPoints="1" noAdjustHandles="1" noChangeArrowheads="1" noChangeShapeType="1" noTextEdit="1"/>
              </p:cNvSpPr>
              <p:nvPr/>
            </p:nvSpPr>
            <p:spPr>
              <a:xfrm>
                <a:off x="3462130" y="5555807"/>
                <a:ext cx="2931380" cy="461665"/>
              </a:xfrm>
              <a:prstGeom prst="rect">
                <a:avLst/>
              </a:prstGeom>
              <a:blipFill>
                <a:blip r:embed="rId6"/>
                <a:stretch>
                  <a:fillRect l="-3326"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E428195-A582-4486-AB6E-DAC743B8DEED}"/>
                  </a:ext>
                </a:extLst>
              </p:cNvPr>
              <p:cNvSpPr txBox="1"/>
              <p:nvPr/>
            </p:nvSpPr>
            <p:spPr>
              <a:xfrm>
                <a:off x="3462130" y="6224447"/>
                <a:ext cx="6164636" cy="469231"/>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ならば</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3" name="テキスト ボックス 12">
                <a:extLst>
                  <a:ext uri="{FF2B5EF4-FFF2-40B4-BE49-F238E27FC236}">
                    <a16:creationId xmlns:a16="http://schemas.microsoft.com/office/drawing/2014/main" id="{7E428195-A582-4486-AB6E-DAC743B8DEED}"/>
                  </a:ext>
                </a:extLst>
              </p:cNvPr>
              <p:cNvSpPr txBox="1">
                <a:spLocks noRot="1" noChangeAspect="1" noMove="1" noResize="1" noEditPoints="1" noAdjustHandles="1" noChangeArrowheads="1" noChangeShapeType="1" noTextEdit="1"/>
              </p:cNvSpPr>
              <p:nvPr/>
            </p:nvSpPr>
            <p:spPr>
              <a:xfrm>
                <a:off x="3462130" y="6224447"/>
                <a:ext cx="6164636" cy="469231"/>
              </a:xfrm>
              <a:prstGeom prst="rect">
                <a:avLst/>
              </a:prstGeom>
              <a:blipFill>
                <a:blip r:embed="rId7"/>
                <a:stretch>
                  <a:fillRect l="-297" t="-6494" r="-495"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935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6C5088C-8859-4FCA-B9FB-9DE394D7FF5C}"/>
                  </a:ext>
                </a:extLst>
              </p:cNvPr>
              <p:cNvSpPr txBox="1"/>
              <p:nvPr/>
            </p:nvSpPr>
            <p:spPr>
              <a:xfrm>
                <a:off x="3590703" y="3492585"/>
                <a:ext cx="561096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固有ベクトル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𝜆</m:t>
                    </m:r>
                  </m:oMath>
                </a14:m>
                <a:r>
                  <a:rPr kumimoji="1" lang="ja-JP" altLang="en-US" sz="2400" dirty="0">
                    <a:latin typeface="メイリオ" panose="020B0604030504040204" pitchFamily="50" charset="-128"/>
                    <a:ea typeface="メイリオ" panose="020B0604030504040204" pitchFamily="50" charset="-128"/>
                  </a:rPr>
                  <a:t>　 ：固有値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寄与率</a:t>
                </a:r>
              </a:p>
            </p:txBody>
          </p:sp>
        </mc:Choice>
        <mc:Fallback xmlns="">
          <p:sp>
            <p:nvSpPr>
              <p:cNvPr id="2" name="テキスト ボックス 1">
                <a:extLst>
                  <a:ext uri="{FF2B5EF4-FFF2-40B4-BE49-F238E27FC236}">
                    <a16:creationId xmlns:a16="http://schemas.microsoft.com/office/drawing/2014/main" id="{96C5088C-8859-4FCA-B9FB-9DE394D7FF5C}"/>
                  </a:ext>
                </a:extLst>
              </p:cNvPr>
              <p:cNvSpPr txBox="1">
                <a:spLocks noRot="1" noChangeAspect="1" noMove="1" noResize="1" noEditPoints="1" noAdjustHandles="1" noChangeArrowheads="1" noChangeShapeType="1" noTextEdit="1"/>
              </p:cNvSpPr>
              <p:nvPr/>
            </p:nvSpPr>
            <p:spPr>
              <a:xfrm>
                <a:off x="3590703" y="3492585"/>
                <a:ext cx="5610960" cy="830997"/>
              </a:xfrm>
              <a:prstGeom prst="rect">
                <a:avLst/>
              </a:prstGeom>
              <a:blipFill>
                <a:blip r:embed="rId2"/>
                <a:stretch>
                  <a:fillRect l="-1630" t="-4412" r="-761" b="-1764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04D115-CB91-457C-87D4-4E6BF4E81CCE}"/>
              </a:ext>
            </a:extLst>
          </p:cNvPr>
          <p:cNvSpPr txBox="1"/>
          <p:nvPr/>
        </p:nvSpPr>
        <p:spPr>
          <a:xfrm>
            <a:off x="3644468" y="4401362"/>
            <a:ext cx="55034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行列の固有値を大きい順に並べる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42C76E-AAB4-4A0D-AF0B-8CAEA91E8348}"/>
                  </a:ext>
                </a:extLst>
              </p:cNvPr>
              <p:cNvSpPr txBox="1"/>
              <p:nvPr/>
            </p:nvSpPr>
            <p:spPr>
              <a:xfrm>
                <a:off x="4165705" y="5064752"/>
                <a:ext cx="3983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942C76E-AAB4-4A0D-AF0B-8CAEA91E8348}"/>
                  </a:ext>
                </a:extLst>
              </p:cNvPr>
              <p:cNvSpPr txBox="1">
                <a:spLocks noRot="1" noChangeAspect="1" noMove="1" noResize="1" noEditPoints="1" noAdjustHandles="1" noChangeArrowheads="1" noChangeShapeType="1" noTextEdit="1"/>
              </p:cNvSpPr>
              <p:nvPr/>
            </p:nvSpPr>
            <p:spPr>
              <a:xfrm>
                <a:off x="4165705" y="5064752"/>
                <a:ext cx="398378" cy="369332"/>
              </a:xfrm>
              <a:prstGeom prst="rect">
                <a:avLst/>
              </a:prstGeom>
              <a:blipFill>
                <a:blip r:embed="rId3"/>
                <a:stretch>
                  <a:fillRect l="-13636" r="-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FAFA68-F92D-4BFB-A695-74711012BD14}"/>
                  </a:ext>
                </a:extLst>
              </p:cNvPr>
              <p:cNvSpPr txBox="1"/>
              <p:nvPr/>
            </p:nvSpPr>
            <p:spPr>
              <a:xfrm>
                <a:off x="5808967" y="5064752"/>
                <a:ext cx="4054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8FAFA68-F92D-4BFB-A695-74711012BD14}"/>
                  </a:ext>
                </a:extLst>
              </p:cNvPr>
              <p:cNvSpPr txBox="1">
                <a:spLocks noRot="1" noChangeAspect="1" noMove="1" noResize="1" noEditPoints="1" noAdjustHandles="1" noChangeArrowheads="1" noChangeShapeType="1" noTextEdit="1"/>
              </p:cNvSpPr>
              <p:nvPr/>
            </p:nvSpPr>
            <p:spPr>
              <a:xfrm>
                <a:off x="5808967" y="5064752"/>
                <a:ext cx="405496" cy="369332"/>
              </a:xfrm>
              <a:prstGeom prst="rect">
                <a:avLst/>
              </a:prstGeom>
              <a:blipFill>
                <a:blip r:embed="rId4"/>
                <a:stretch>
                  <a:fillRect l="-13636"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86B62B-6C29-4B00-A7B1-8E50508D5CC7}"/>
                  </a:ext>
                </a:extLst>
              </p:cNvPr>
              <p:cNvSpPr txBox="1"/>
              <p:nvPr/>
            </p:nvSpPr>
            <p:spPr>
              <a:xfrm>
                <a:off x="8028190" y="5064752"/>
                <a:ext cx="45082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86B62B-6C29-4B00-A7B1-8E50508D5CC7}"/>
                  </a:ext>
                </a:extLst>
              </p:cNvPr>
              <p:cNvSpPr txBox="1">
                <a:spLocks noRot="1" noChangeAspect="1" noMove="1" noResize="1" noEditPoints="1" noAdjustHandles="1" noChangeArrowheads="1" noChangeShapeType="1" noTextEdit="1"/>
              </p:cNvSpPr>
              <p:nvPr/>
            </p:nvSpPr>
            <p:spPr>
              <a:xfrm>
                <a:off x="8028190" y="5064752"/>
                <a:ext cx="450829" cy="369332"/>
              </a:xfrm>
              <a:prstGeom prst="rect">
                <a:avLst/>
              </a:prstGeom>
              <a:blipFill>
                <a:blip r:embed="rId5"/>
                <a:stretch>
                  <a:fillRect l="-12162" r="-1351" b="-1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D5675A0-4337-4ACC-9064-429BD3E04D73}"/>
              </a:ext>
            </a:extLst>
          </p:cNvPr>
          <p:cNvSpPr txBox="1"/>
          <p:nvPr/>
        </p:nvSpPr>
        <p:spPr>
          <a:xfrm>
            <a:off x="5060212"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877358A-39D3-4657-9B15-ABF71FA8F4DE}"/>
              </a:ext>
            </a:extLst>
          </p:cNvPr>
          <p:cNvSpPr txBox="1"/>
          <p:nvPr/>
        </p:nvSpPr>
        <p:spPr>
          <a:xfrm>
            <a:off x="7366137"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3CA95AF-4A31-431D-966C-6840CCFF5FD3}"/>
              </a:ext>
            </a:extLst>
          </p:cNvPr>
          <p:cNvSpPr txBox="1"/>
          <p:nvPr/>
        </p:nvSpPr>
        <p:spPr>
          <a:xfrm>
            <a:off x="6558221" y="5018585"/>
            <a:ext cx="8579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0A0ED-25F7-44CE-A985-720067DABE1B}"/>
                  </a:ext>
                </a:extLst>
              </p:cNvPr>
              <p:cNvSpPr txBox="1"/>
              <p:nvPr/>
            </p:nvSpPr>
            <p:spPr>
              <a:xfrm>
                <a:off x="3830805" y="5589642"/>
                <a:ext cx="10681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350A0ED-25F7-44CE-A985-720067DABE1B}"/>
                  </a:ext>
                </a:extLst>
              </p:cNvPr>
              <p:cNvSpPr txBox="1">
                <a:spLocks noRot="1" noChangeAspect="1" noMove="1" noResize="1" noEditPoints="1" noAdjustHandles="1" noChangeArrowheads="1" noChangeShapeType="1" noTextEdit="1"/>
              </p:cNvSpPr>
              <p:nvPr/>
            </p:nvSpPr>
            <p:spPr>
              <a:xfrm>
                <a:off x="3830805" y="5589642"/>
                <a:ext cx="1068178" cy="369332"/>
              </a:xfrm>
              <a:prstGeom prst="rect">
                <a:avLst/>
              </a:prstGeom>
              <a:blipFill>
                <a:blip r:embed="rId6"/>
                <a:stretch>
                  <a:fillRect l="-7955" t="-4918" r="-795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8B75C06-FF08-4E33-94A3-6C72C554F591}"/>
                  </a:ext>
                </a:extLst>
              </p:cNvPr>
              <p:cNvSpPr txBox="1"/>
              <p:nvPr/>
            </p:nvSpPr>
            <p:spPr>
              <a:xfrm>
                <a:off x="5475446" y="5589642"/>
                <a:ext cx="108241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8B75C06-FF08-4E33-94A3-6C72C554F591}"/>
                  </a:ext>
                </a:extLst>
              </p:cNvPr>
              <p:cNvSpPr txBox="1">
                <a:spLocks noRot="1" noChangeAspect="1" noMove="1" noResize="1" noEditPoints="1" noAdjustHandles="1" noChangeArrowheads="1" noChangeShapeType="1" noTextEdit="1"/>
              </p:cNvSpPr>
              <p:nvPr/>
            </p:nvSpPr>
            <p:spPr>
              <a:xfrm>
                <a:off x="5475446" y="5589642"/>
                <a:ext cx="1082411" cy="369332"/>
              </a:xfrm>
              <a:prstGeom prst="rect">
                <a:avLst/>
              </a:prstGeom>
              <a:blipFill>
                <a:blip r:embed="rId7"/>
                <a:stretch>
                  <a:fillRect l="-7865" t="-4918" r="-786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3DEFB1-98F3-4C5F-8374-F9923EFD5A5A}"/>
                  </a:ext>
                </a:extLst>
              </p:cNvPr>
              <p:cNvSpPr txBox="1"/>
              <p:nvPr/>
            </p:nvSpPr>
            <p:spPr>
              <a:xfrm>
                <a:off x="7679759" y="5583772"/>
                <a:ext cx="11730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E3DEFB1-98F3-4C5F-8374-F9923EFD5A5A}"/>
                  </a:ext>
                </a:extLst>
              </p:cNvPr>
              <p:cNvSpPr txBox="1">
                <a:spLocks noRot="1" noChangeAspect="1" noMove="1" noResize="1" noEditPoints="1" noAdjustHandles="1" noChangeArrowheads="1" noChangeShapeType="1" noTextEdit="1"/>
              </p:cNvSpPr>
              <p:nvPr/>
            </p:nvSpPr>
            <p:spPr>
              <a:xfrm>
                <a:off x="7679759" y="5583772"/>
                <a:ext cx="1173077" cy="369332"/>
              </a:xfrm>
              <a:prstGeom prst="rect">
                <a:avLst/>
              </a:prstGeom>
              <a:blipFill>
                <a:blip r:embed="rId8"/>
                <a:stretch>
                  <a:fillRect l="-7813" t="-4918" r="-7292" b="-2786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01CFDA1-25C5-4E45-9131-E497D610B513}"/>
              </a:ext>
            </a:extLst>
          </p:cNvPr>
          <p:cNvSpPr txBox="1"/>
          <p:nvPr/>
        </p:nvSpPr>
        <p:spPr>
          <a:xfrm>
            <a:off x="3739563" y="5993401"/>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4" name="テキスト ボックス 13">
            <a:extLst>
              <a:ext uri="{FF2B5EF4-FFF2-40B4-BE49-F238E27FC236}">
                <a16:creationId xmlns:a16="http://schemas.microsoft.com/office/drawing/2014/main" id="{D5A33225-8D57-412A-AAD0-751A69BD851C}"/>
              </a:ext>
            </a:extLst>
          </p:cNvPr>
          <p:cNvSpPr txBox="1"/>
          <p:nvPr/>
        </p:nvSpPr>
        <p:spPr>
          <a:xfrm>
            <a:off x="5436536" y="5993400"/>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5" name="テキスト ボックス 14">
            <a:extLst>
              <a:ext uri="{FF2B5EF4-FFF2-40B4-BE49-F238E27FC236}">
                <a16:creationId xmlns:a16="http://schemas.microsoft.com/office/drawing/2014/main" id="{14A70736-D15E-4FC1-B468-D06E8CF716D2}"/>
              </a:ext>
            </a:extLst>
          </p:cNvPr>
          <p:cNvSpPr txBox="1"/>
          <p:nvPr/>
        </p:nvSpPr>
        <p:spPr>
          <a:xfrm>
            <a:off x="7679759" y="5993400"/>
            <a:ext cx="127951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6" name="テキスト ボックス 15">
            <a:extLst>
              <a:ext uri="{FF2B5EF4-FFF2-40B4-BE49-F238E27FC236}">
                <a16:creationId xmlns:a16="http://schemas.microsoft.com/office/drawing/2014/main" id="{8E96526E-4F3D-46B9-BD85-1F9A8FB42E5B}"/>
              </a:ext>
            </a:extLst>
          </p:cNvPr>
          <p:cNvSpPr txBox="1"/>
          <p:nvPr/>
        </p:nvSpPr>
        <p:spPr>
          <a:xfrm>
            <a:off x="5446189" y="218271"/>
            <a:ext cx="1107996"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まとめ</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FB0804-D2A9-46EF-8C39-FF2954B598CD}"/>
                  </a:ext>
                </a:extLst>
              </p:cNvPr>
              <p:cNvSpPr txBox="1"/>
              <p:nvPr/>
            </p:nvSpPr>
            <p:spPr>
              <a:xfrm>
                <a:off x="4816747" y="1270451"/>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B5FB0804-D2A9-46EF-8C39-FF2954B598CD}"/>
                  </a:ext>
                </a:extLst>
              </p:cNvPr>
              <p:cNvSpPr txBox="1">
                <a:spLocks noRot="1" noChangeAspect="1" noMove="1" noResize="1" noEditPoints="1" noAdjustHandles="1" noChangeArrowheads="1" noChangeShapeType="1" noTextEdit="1"/>
              </p:cNvSpPr>
              <p:nvPr/>
            </p:nvSpPr>
            <p:spPr>
              <a:xfrm>
                <a:off x="4816747" y="1270451"/>
                <a:ext cx="1857432" cy="749629"/>
              </a:xfrm>
              <a:prstGeom prst="rect">
                <a:avLst/>
              </a:prstGeom>
              <a:blipFill>
                <a:blip r:embed="rId9"/>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EC32381C-076E-4226-A669-B06DFEAE8E68}"/>
              </a:ext>
            </a:extLst>
          </p:cNvPr>
          <p:cNvSpPr txBox="1"/>
          <p:nvPr/>
        </p:nvSpPr>
        <p:spPr>
          <a:xfrm>
            <a:off x="6199551" y="72465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固有ベクトル</a:t>
            </a:r>
          </a:p>
        </p:txBody>
      </p:sp>
      <p:sp>
        <p:nvSpPr>
          <p:cNvPr id="33" name="テキスト ボックス 32">
            <a:extLst>
              <a:ext uri="{FF2B5EF4-FFF2-40B4-BE49-F238E27FC236}">
                <a16:creationId xmlns:a16="http://schemas.microsoft.com/office/drawing/2014/main" id="{F2AFEB3B-F383-4F48-A903-5B243365E039}"/>
              </a:ext>
            </a:extLst>
          </p:cNvPr>
          <p:cNvSpPr txBox="1"/>
          <p:nvPr/>
        </p:nvSpPr>
        <p:spPr>
          <a:xfrm>
            <a:off x="5357033" y="731696"/>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固有値</a:t>
            </a:r>
          </a:p>
        </p:txBody>
      </p:sp>
      <p:sp>
        <p:nvSpPr>
          <p:cNvPr id="34" name="テキスト ボックス 33">
            <a:extLst>
              <a:ext uri="{FF2B5EF4-FFF2-40B4-BE49-F238E27FC236}">
                <a16:creationId xmlns:a16="http://schemas.microsoft.com/office/drawing/2014/main" id="{F15823EA-01D5-4AD5-96C2-6F1D23AFCD2D}"/>
              </a:ext>
            </a:extLst>
          </p:cNvPr>
          <p:cNvSpPr txBox="1"/>
          <p:nvPr/>
        </p:nvSpPr>
        <p:spPr>
          <a:xfrm>
            <a:off x="6226919" y="2221805"/>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p>
        </p:txBody>
      </p:sp>
      <p:sp>
        <p:nvSpPr>
          <p:cNvPr id="35" name="テキスト ボックス 34">
            <a:extLst>
              <a:ext uri="{FF2B5EF4-FFF2-40B4-BE49-F238E27FC236}">
                <a16:creationId xmlns:a16="http://schemas.microsoft.com/office/drawing/2014/main" id="{F32FCB28-B20D-4C68-BE8A-634A706B81D3}"/>
              </a:ext>
            </a:extLst>
          </p:cNvPr>
          <p:cNvSpPr txBox="1"/>
          <p:nvPr/>
        </p:nvSpPr>
        <p:spPr>
          <a:xfrm>
            <a:off x="5426606" y="2225193"/>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寄与率</a:t>
            </a:r>
          </a:p>
        </p:txBody>
      </p:sp>
      <p:cxnSp>
        <p:nvCxnSpPr>
          <p:cNvPr id="41" name="直線矢印コネクタ 40">
            <a:extLst>
              <a:ext uri="{FF2B5EF4-FFF2-40B4-BE49-F238E27FC236}">
                <a16:creationId xmlns:a16="http://schemas.microsoft.com/office/drawing/2014/main" id="{1354DD99-5E2C-4F0E-A56C-3DB1CCF4A48B}"/>
              </a:ext>
            </a:extLst>
          </p:cNvPr>
          <p:cNvCxnSpPr/>
          <p:nvPr/>
        </p:nvCxnSpPr>
        <p:spPr>
          <a:xfrm flipV="1">
            <a:off x="6420946" y="1982271"/>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5EF4FA-7B74-4004-9DE7-66E94E5610AB}"/>
              </a:ext>
            </a:extLst>
          </p:cNvPr>
          <p:cNvCxnSpPr>
            <a:cxnSpLocks/>
          </p:cNvCxnSpPr>
          <p:nvPr/>
        </p:nvCxnSpPr>
        <p:spPr>
          <a:xfrm flipV="1">
            <a:off x="6006812" y="1848679"/>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78AB39E-542B-4869-BDF0-6012DF376690}"/>
              </a:ext>
            </a:extLst>
          </p:cNvPr>
          <p:cNvCxnSpPr>
            <a:cxnSpLocks/>
          </p:cNvCxnSpPr>
          <p:nvPr/>
        </p:nvCxnSpPr>
        <p:spPr>
          <a:xfrm>
            <a:off x="6364626" y="1061242"/>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466833-0F9A-4761-8CC6-DD3F858216AE}"/>
              </a:ext>
            </a:extLst>
          </p:cNvPr>
          <p:cNvCxnSpPr>
            <a:cxnSpLocks/>
          </p:cNvCxnSpPr>
          <p:nvPr/>
        </p:nvCxnSpPr>
        <p:spPr>
          <a:xfrm>
            <a:off x="6000187" y="1066796"/>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0E9A386-36C1-45CD-A91E-D12AEED3C63C}"/>
              </a:ext>
            </a:extLst>
          </p:cNvPr>
          <p:cNvSpPr txBox="1"/>
          <p:nvPr/>
        </p:nvSpPr>
        <p:spPr>
          <a:xfrm>
            <a:off x="3656192" y="268213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固有方程式は次元圧縮を意味している</a:t>
            </a:r>
          </a:p>
        </p:txBody>
      </p:sp>
    </p:spTree>
    <p:extLst>
      <p:ext uri="{BB962C8B-B14F-4D97-AF65-F5344CB8AC3E}">
        <p14:creationId xmlns:p14="http://schemas.microsoft.com/office/powerpoint/2010/main" val="206283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E6128E-17CD-4CF4-2E10-AB22E7EEB174}"/>
              </a:ext>
            </a:extLst>
          </p:cNvPr>
          <p:cNvPicPr>
            <a:picLocks noChangeAspect="1"/>
          </p:cNvPicPr>
          <p:nvPr/>
        </p:nvPicPr>
        <p:blipFill>
          <a:blip r:embed="rId2"/>
          <a:stretch>
            <a:fillRect/>
          </a:stretch>
        </p:blipFill>
        <p:spPr>
          <a:xfrm>
            <a:off x="3552786" y="2499666"/>
            <a:ext cx="8334413" cy="4251181"/>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495540" y="842179"/>
            <a:ext cx="11391660"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次元の特徴量（語彙）データを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杏仁豆腐）毎にできるだけ空間分離できるようにプロットしている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次元の特徴量から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つのラベルを強く特徴づける特徴量トップ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55BE34-F659-7F90-3691-FCA66E0B3D93}"/>
              </a:ext>
            </a:extLst>
          </p:cNvPr>
          <p:cNvSpPr txBox="1"/>
          <p:nvPr/>
        </p:nvSpPr>
        <p:spPr>
          <a:xfrm>
            <a:off x="495540" y="3054612"/>
            <a:ext cx="61526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データと特徴を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次元に要約している</a:t>
            </a:r>
          </a:p>
        </p:txBody>
      </p:sp>
      <p:sp>
        <p:nvSpPr>
          <p:cNvPr id="6" name="テキスト ボックス 5">
            <a:extLst>
              <a:ext uri="{FF2B5EF4-FFF2-40B4-BE49-F238E27FC236}">
                <a16:creationId xmlns:a16="http://schemas.microsoft.com/office/drawing/2014/main" id="{459F4409-C2F5-7BFF-0A03-F735DFB038FD}"/>
              </a:ext>
            </a:extLst>
          </p:cNvPr>
          <p:cNvSpPr txBox="1"/>
          <p:nvPr/>
        </p:nvSpPr>
        <p:spPr>
          <a:xfrm>
            <a:off x="495540" y="32361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詳細に見ると。</a:t>
            </a:r>
          </a:p>
        </p:txBody>
      </p:sp>
      <p:sp>
        <p:nvSpPr>
          <p:cNvPr id="7" name="矢印: 下 6">
            <a:extLst>
              <a:ext uri="{FF2B5EF4-FFF2-40B4-BE49-F238E27FC236}">
                <a16:creationId xmlns:a16="http://schemas.microsoft.com/office/drawing/2014/main" id="{1906C5A0-CD77-DD0C-90F4-2CAF4632ADAD}"/>
              </a:ext>
            </a:extLst>
          </p:cNvPr>
          <p:cNvSpPr/>
          <p:nvPr/>
        </p:nvSpPr>
        <p:spPr>
          <a:xfrm>
            <a:off x="2267339" y="2457597"/>
            <a:ext cx="1063689" cy="4728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47C0978-0A03-1176-623A-0AB4716ABF78}"/>
              </a:ext>
            </a:extLst>
          </p:cNvPr>
          <p:cNvSpPr txBox="1"/>
          <p:nvPr/>
        </p:nvSpPr>
        <p:spPr>
          <a:xfrm>
            <a:off x="495540" y="353668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298235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1F9E7BB-4D03-8523-C0A2-A4E1AAD7D1B2}"/>
              </a:ext>
            </a:extLst>
          </p:cNvPr>
          <p:cNvSpPr txBox="1"/>
          <p:nvPr/>
        </p:nvSpPr>
        <p:spPr>
          <a:xfrm>
            <a:off x="414875" y="69202"/>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a:t>
            </a:r>
          </a:p>
        </p:txBody>
      </p:sp>
      <p:sp>
        <p:nvSpPr>
          <p:cNvPr id="4" name="テキスト ボックス 3">
            <a:extLst>
              <a:ext uri="{FF2B5EF4-FFF2-40B4-BE49-F238E27FC236}">
                <a16:creationId xmlns:a16="http://schemas.microsoft.com/office/drawing/2014/main" id="{52CE1AAE-E197-7504-BEAB-386F485A481C}"/>
              </a:ext>
            </a:extLst>
          </p:cNvPr>
          <p:cNvSpPr txBox="1"/>
          <p:nvPr/>
        </p:nvSpPr>
        <p:spPr>
          <a:xfrm>
            <a:off x="405047" y="580196"/>
            <a:ext cx="107115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多次元空間に広がるデータを、その</a:t>
            </a:r>
            <a:r>
              <a:rPr kumimoji="1" lang="ja-JP" altLang="en-US" sz="2400" b="1" dirty="0">
                <a:latin typeface="メイリオ" panose="020B0604030504040204" pitchFamily="50" charset="-128"/>
                <a:ea typeface="メイリオ" panose="020B0604030504040204" pitchFamily="50" charset="-128"/>
              </a:rPr>
              <a:t>特徴をできるだけ維持しながら</a:t>
            </a:r>
            <a:r>
              <a:rPr kumimoji="1" lang="ja-JP" altLang="en-US" sz="2400" dirty="0">
                <a:latin typeface="メイリオ" panose="020B0604030504040204" pitchFamily="50" charset="-128"/>
                <a:ea typeface="メイリオ" panose="020B0604030504040204" pitchFamily="50" charset="-128"/>
              </a:rPr>
              <a:t>低次元（</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r>
              <a:rPr kumimoji="1" lang="en-US" altLang="ja-JP" sz="2400" dirty="0">
                <a:latin typeface="メイリオ" panose="020B0604030504040204" pitchFamily="50" charset="-128"/>
                <a:ea typeface="メイリオ" panose="020B0604030504040204" pitchFamily="50" charset="-128"/>
              </a:rPr>
              <a:t>etc.</a:t>
            </a:r>
            <a:r>
              <a:rPr kumimoji="1" lang="ja-JP" altLang="en-US" sz="2400" dirty="0">
                <a:latin typeface="メイリオ" panose="020B0604030504040204" pitchFamily="50" charset="-128"/>
                <a:ea typeface="メイリオ" panose="020B0604030504040204" pitchFamily="50" charset="-128"/>
              </a:rPr>
              <a:t>）に次元削減する方法のひとつ</a:t>
            </a:r>
          </a:p>
        </p:txBody>
      </p:sp>
      <p:cxnSp>
        <p:nvCxnSpPr>
          <p:cNvPr id="24" name="直線コネクタ 23">
            <a:extLst>
              <a:ext uri="{FF2B5EF4-FFF2-40B4-BE49-F238E27FC236}">
                <a16:creationId xmlns:a16="http://schemas.microsoft.com/office/drawing/2014/main" id="{2DF987E4-2C21-E6B6-84C8-3792CE46D866}"/>
              </a:ext>
            </a:extLst>
          </p:cNvPr>
          <p:cNvCxnSpPr>
            <a:cxnSpLocks/>
          </p:cNvCxnSpPr>
          <p:nvPr/>
        </p:nvCxnSpPr>
        <p:spPr>
          <a:xfrm>
            <a:off x="2627831" y="340206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DE2F98-8C50-3368-BF91-BD5E3CF51CF7}"/>
              </a:ext>
            </a:extLst>
          </p:cNvPr>
          <p:cNvCxnSpPr>
            <a:cxnSpLocks/>
          </p:cNvCxnSpPr>
          <p:nvPr/>
        </p:nvCxnSpPr>
        <p:spPr>
          <a:xfrm flipH="1">
            <a:off x="600778" y="536700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41222-BA6F-4E8B-A779-4DC3027487DD}"/>
              </a:ext>
            </a:extLst>
          </p:cNvPr>
          <p:cNvCxnSpPr>
            <a:cxnSpLocks/>
          </p:cNvCxnSpPr>
          <p:nvPr/>
        </p:nvCxnSpPr>
        <p:spPr>
          <a:xfrm>
            <a:off x="2642721" y="539739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66CE03-669D-33C3-D308-22F1879A7F2B}"/>
              </a:ext>
            </a:extLst>
          </p:cNvPr>
          <p:cNvSpPr txBox="1"/>
          <p:nvPr/>
        </p:nvSpPr>
        <p:spPr>
          <a:xfrm>
            <a:off x="306357" y="648867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28" name="テキスト ボックス 27">
            <a:extLst>
              <a:ext uri="{FF2B5EF4-FFF2-40B4-BE49-F238E27FC236}">
                <a16:creationId xmlns:a16="http://schemas.microsoft.com/office/drawing/2014/main" id="{B8BB1C1B-6C3B-D8C0-6FED-374F3D3574DF}"/>
              </a:ext>
            </a:extLst>
          </p:cNvPr>
          <p:cNvSpPr txBox="1"/>
          <p:nvPr/>
        </p:nvSpPr>
        <p:spPr>
          <a:xfrm>
            <a:off x="4248309" y="647048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29" name="テキスト ボックス 28">
            <a:extLst>
              <a:ext uri="{FF2B5EF4-FFF2-40B4-BE49-F238E27FC236}">
                <a16:creationId xmlns:a16="http://schemas.microsoft.com/office/drawing/2014/main" id="{74137601-31C5-C5CF-EFDC-9D38E65321D7}"/>
              </a:ext>
            </a:extLst>
          </p:cNvPr>
          <p:cNvSpPr txBox="1"/>
          <p:nvPr/>
        </p:nvSpPr>
        <p:spPr>
          <a:xfrm>
            <a:off x="2582380" y="316956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0" name="テキスト ボックス 29">
            <a:extLst>
              <a:ext uri="{FF2B5EF4-FFF2-40B4-BE49-F238E27FC236}">
                <a16:creationId xmlns:a16="http://schemas.microsoft.com/office/drawing/2014/main" id="{1B582BED-49F6-521B-FE5E-962F05EED58D}"/>
              </a:ext>
            </a:extLst>
          </p:cNvPr>
          <p:cNvSpPr txBox="1"/>
          <p:nvPr/>
        </p:nvSpPr>
        <p:spPr>
          <a:xfrm rot="8193147">
            <a:off x="2902287" y="523089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8C94FEF7-8DEF-EA73-335F-B1CD7255B679}"/>
              </a:ext>
            </a:extLst>
          </p:cNvPr>
          <p:cNvSpPr txBox="1"/>
          <p:nvPr/>
        </p:nvSpPr>
        <p:spPr>
          <a:xfrm rot="8193147">
            <a:off x="3564730" y="4670836"/>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937C8A6-2C20-5D5F-45C5-A3B275FFA58A}"/>
              </a:ext>
            </a:extLst>
          </p:cNvPr>
          <p:cNvSpPr txBox="1"/>
          <p:nvPr/>
        </p:nvSpPr>
        <p:spPr>
          <a:xfrm rot="8193147">
            <a:off x="1901891" y="416611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9217B59-A6CD-5975-CF82-194130E23C99}"/>
              </a:ext>
            </a:extLst>
          </p:cNvPr>
          <p:cNvSpPr txBox="1"/>
          <p:nvPr/>
        </p:nvSpPr>
        <p:spPr>
          <a:xfrm rot="8193147">
            <a:off x="3328221" y="5035221"/>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2A0A706-2AD5-B3A3-87EB-39D6B79F4E51}"/>
              </a:ext>
            </a:extLst>
          </p:cNvPr>
          <p:cNvSpPr txBox="1"/>
          <p:nvPr/>
        </p:nvSpPr>
        <p:spPr>
          <a:xfrm rot="8193147">
            <a:off x="3247599" y="5529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14F21F3-79A5-08E1-CBA2-CFAC226B6EF4}"/>
              </a:ext>
            </a:extLst>
          </p:cNvPr>
          <p:cNvSpPr txBox="1"/>
          <p:nvPr/>
        </p:nvSpPr>
        <p:spPr>
          <a:xfrm rot="8193147">
            <a:off x="2616545" y="42050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E810C5C-D582-F8E8-F3EB-B41621D79C41}"/>
              </a:ext>
            </a:extLst>
          </p:cNvPr>
          <p:cNvSpPr txBox="1"/>
          <p:nvPr/>
        </p:nvSpPr>
        <p:spPr>
          <a:xfrm rot="8193147">
            <a:off x="3246965" y="5232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F33EBF8-DEF9-173D-BE91-B8F1E1A20181}"/>
              </a:ext>
            </a:extLst>
          </p:cNvPr>
          <p:cNvSpPr txBox="1"/>
          <p:nvPr/>
        </p:nvSpPr>
        <p:spPr>
          <a:xfrm rot="3925103">
            <a:off x="4197483" y="4119153"/>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5F8DDDD1-06AE-EFF9-90CD-6A6BB18EE94B}"/>
              </a:ext>
            </a:extLst>
          </p:cNvPr>
          <p:cNvSpPr txBox="1"/>
          <p:nvPr/>
        </p:nvSpPr>
        <p:spPr>
          <a:xfrm rot="8193147">
            <a:off x="3484504" y="4659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7D08C16-58C3-A4CD-4B76-8B286A79502F}"/>
              </a:ext>
            </a:extLst>
          </p:cNvPr>
          <p:cNvSpPr txBox="1"/>
          <p:nvPr/>
        </p:nvSpPr>
        <p:spPr>
          <a:xfrm rot="8193147">
            <a:off x="2252924" y="43326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EE704A3D-D2CA-D618-44A0-E0B23EFC604F}"/>
              </a:ext>
            </a:extLst>
          </p:cNvPr>
          <p:cNvSpPr txBox="1"/>
          <p:nvPr/>
        </p:nvSpPr>
        <p:spPr>
          <a:xfrm rot="8193147">
            <a:off x="3581203" y="5333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D47D4-31C2-AA7F-F13B-7EF53AC9FFB6}"/>
              </a:ext>
            </a:extLst>
          </p:cNvPr>
          <p:cNvSpPr txBox="1"/>
          <p:nvPr/>
        </p:nvSpPr>
        <p:spPr>
          <a:xfrm rot="8193147">
            <a:off x="3726642" y="50680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8E65DE2-81CB-4166-C05B-9881707B76CD}"/>
              </a:ext>
            </a:extLst>
          </p:cNvPr>
          <p:cNvSpPr txBox="1"/>
          <p:nvPr/>
        </p:nvSpPr>
        <p:spPr>
          <a:xfrm rot="8193147">
            <a:off x="1737180" y="458634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2C35E300-776C-FDC6-8449-A3FB0CA0C1A3}"/>
              </a:ext>
            </a:extLst>
          </p:cNvPr>
          <p:cNvSpPr txBox="1"/>
          <p:nvPr/>
        </p:nvSpPr>
        <p:spPr>
          <a:xfrm rot="8193147">
            <a:off x="3015832" y="4677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8D33B265-9AAF-29CF-E67C-3B5ECA76D8B1}"/>
              </a:ext>
            </a:extLst>
          </p:cNvPr>
          <p:cNvSpPr txBox="1"/>
          <p:nvPr/>
        </p:nvSpPr>
        <p:spPr>
          <a:xfrm rot="3925103">
            <a:off x="4199184" y="3805904"/>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87B3441-D386-F55C-2A1F-6A4443EACB3A}"/>
              </a:ext>
            </a:extLst>
          </p:cNvPr>
          <p:cNvSpPr txBox="1"/>
          <p:nvPr/>
        </p:nvSpPr>
        <p:spPr>
          <a:xfrm rot="8193147">
            <a:off x="2564453" y="37064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3B4593D-7C61-21E5-35C1-B423C5C660F9}"/>
              </a:ext>
            </a:extLst>
          </p:cNvPr>
          <p:cNvSpPr txBox="1"/>
          <p:nvPr/>
        </p:nvSpPr>
        <p:spPr>
          <a:xfrm rot="8193147">
            <a:off x="2836038" y="38485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05386226-D620-F9B3-AA76-F67153D14AA2}"/>
              </a:ext>
            </a:extLst>
          </p:cNvPr>
          <p:cNvSpPr txBox="1"/>
          <p:nvPr/>
        </p:nvSpPr>
        <p:spPr>
          <a:xfrm rot="8193147">
            <a:off x="2343650" y="47351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4C19FA8D-EDD2-470B-D0D0-35DD38ABA0F6}"/>
              </a:ext>
            </a:extLst>
          </p:cNvPr>
          <p:cNvSpPr txBox="1"/>
          <p:nvPr/>
        </p:nvSpPr>
        <p:spPr>
          <a:xfrm rot="8193147">
            <a:off x="2461130" y="402288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2D3763B-8B0F-8141-4E5A-0B97D5756EA7}"/>
              </a:ext>
            </a:extLst>
          </p:cNvPr>
          <p:cNvSpPr txBox="1"/>
          <p:nvPr/>
        </p:nvSpPr>
        <p:spPr>
          <a:xfrm rot="8193147">
            <a:off x="2054777" y="473232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5526059-F086-11B9-DE4C-1374CECF2E2A}"/>
              </a:ext>
            </a:extLst>
          </p:cNvPr>
          <p:cNvSpPr txBox="1"/>
          <p:nvPr/>
        </p:nvSpPr>
        <p:spPr>
          <a:xfrm rot="8193147">
            <a:off x="2874666" y="55452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A074A1A2-13D6-ECD9-ABB1-D35520CFC9BF}"/>
              </a:ext>
            </a:extLst>
          </p:cNvPr>
          <p:cNvSpPr txBox="1"/>
          <p:nvPr/>
        </p:nvSpPr>
        <p:spPr>
          <a:xfrm rot="8193147">
            <a:off x="3213100" y="43889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69169F75-7A35-CABE-A54A-CCB1DB5C5431}"/>
              </a:ext>
            </a:extLst>
          </p:cNvPr>
          <p:cNvSpPr txBox="1"/>
          <p:nvPr/>
        </p:nvSpPr>
        <p:spPr>
          <a:xfrm rot="8193147">
            <a:off x="2586048" y="4528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D6E6970-DFEE-7A67-7965-49F5ECFFEAAC}"/>
              </a:ext>
            </a:extLst>
          </p:cNvPr>
          <p:cNvSpPr txBox="1"/>
          <p:nvPr/>
        </p:nvSpPr>
        <p:spPr>
          <a:xfrm rot="8193147">
            <a:off x="3125013" y="50025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3A11FA13-5664-C098-EB97-83D926F94795}"/>
              </a:ext>
            </a:extLst>
          </p:cNvPr>
          <p:cNvSpPr txBox="1"/>
          <p:nvPr/>
        </p:nvSpPr>
        <p:spPr>
          <a:xfrm>
            <a:off x="4546734" y="389392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55" name="テキスト ボックス 54">
            <a:extLst>
              <a:ext uri="{FF2B5EF4-FFF2-40B4-BE49-F238E27FC236}">
                <a16:creationId xmlns:a16="http://schemas.microsoft.com/office/drawing/2014/main" id="{13EF5F92-64A9-8C3B-4DD7-D9380834E13D}"/>
              </a:ext>
            </a:extLst>
          </p:cNvPr>
          <p:cNvSpPr txBox="1"/>
          <p:nvPr/>
        </p:nvSpPr>
        <p:spPr>
          <a:xfrm>
            <a:off x="4591308" y="423301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61" name="テキスト ボックス 60">
            <a:extLst>
              <a:ext uri="{FF2B5EF4-FFF2-40B4-BE49-F238E27FC236}">
                <a16:creationId xmlns:a16="http://schemas.microsoft.com/office/drawing/2014/main" id="{7F6058B1-0BC8-7D94-012D-66CE88A0D390}"/>
              </a:ext>
            </a:extLst>
          </p:cNvPr>
          <p:cNvSpPr txBox="1"/>
          <p:nvPr/>
        </p:nvSpPr>
        <p:spPr>
          <a:xfrm rot="8193147">
            <a:off x="1402179" y="39181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40C3D685-B5D0-95B4-2349-D77E7CBB8C8E}"/>
              </a:ext>
            </a:extLst>
          </p:cNvPr>
          <p:cNvSpPr txBox="1"/>
          <p:nvPr/>
        </p:nvSpPr>
        <p:spPr>
          <a:xfrm rot="8193147">
            <a:off x="1753212" y="408471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C2EE97DC-5798-3E9C-E32A-D4D64B8CDA58}"/>
              </a:ext>
            </a:extLst>
          </p:cNvPr>
          <p:cNvSpPr txBox="1"/>
          <p:nvPr/>
        </p:nvSpPr>
        <p:spPr>
          <a:xfrm rot="8193147">
            <a:off x="1961418" y="37749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0F0C438-72FC-9479-8CF2-E09717BAFA79}"/>
              </a:ext>
            </a:extLst>
          </p:cNvPr>
          <p:cNvSpPr txBox="1"/>
          <p:nvPr/>
        </p:nvSpPr>
        <p:spPr>
          <a:xfrm rot="8193147">
            <a:off x="3733263" y="560917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8C4EE00-FAB9-4E98-CB83-2E83DD1894F6}"/>
              </a:ext>
            </a:extLst>
          </p:cNvPr>
          <p:cNvSpPr txBox="1"/>
          <p:nvPr/>
        </p:nvSpPr>
        <p:spPr>
          <a:xfrm rot="8193147">
            <a:off x="3970802" y="503634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379B6CFB-F3F7-E6BE-A06F-6774F5A4357F}"/>
              </a:ext>
            </a:extLst>
          </p:cNvPr>
          <p:cNvSpPr txBox="1"/>
          <p:nvPr/>
        </p:nvSpPr>
        <p:spPr>
          <a:xfrm rot="8193147">
            <a:off x="3877038" y="54449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正方形/長方形 66">
            <a:extLst>
              <a:ext uri="{FF2B5EF4-FFF2-40B4-BE49-F238E27FC236}">
                <a16:creationId xmlns:a16="http://schemas.microsoft.com/office/drawing/2014/main" id="{32B015A6-15C2-59FB-456C-4AACA5F1602D}"/>
              </a:ext>
            </a:extLst>
          </p:cNvPr>
          <p:cNvSpPr/>
          <p:nvPr/>
        </p:nvSpPr>
        <p:spPr>
          <a:xfrm rot="1583451">
            <a:off x="1052923" y="441764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B89095D-3B3C-8157-EAC8-E681523A33AC}"/>
              </a:ext>
            </a:extLst>
          </p:cNvPr>
          <p:cNvCxnSpPr>
            <a:cxnSpLocks/>
          </p:cNvCxnSpPr>
          <p:nvPr/>
        </p:nvCxnSpPr>
        <p:spPr>
          <a:xfrm>
            <a:off x="8677176" y="333052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9061827-F621-24CA-89E3-D8D76FFCA8CC}"/>
              </a:ext>
            </a:extLst>
          </p:cNvPr>
          <p:cNvCxnSpPr>
            <a:cxnSpLocks/>
          </p:cNvCxnSpPr>
          <p:nvPr/>
        </p:nvCxnSpPr>
        <p:spPr>
          <a:xfrm flipH="1">
            <a:off x="6650123" y="529545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6724A3F-2B81-1359-2FF5-9DAF21645160}"/>
              </a:ext>
            </a:extLst>
          </p:cNvPr>
          <p:cNvCxnSpPr>
            <a:cxnSpLocks/>
          </p:cNvCxnSpPr>
          <p:nvPr/>
        </p:nvCxnSpPr>
        <p:spPr>
          <a:xfrm>
            <a:off x="8692066" y="532585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79613BD-E24A-B159-56DD-8B8AC6B2E109}"/>
              </a:ext>
            </a:extLst>
          </p:cNvPr>
          <p:cNvSpPr txBox="1"/>
          <p:nvPr/>
        </p:nvSpPr>
        <p:spPr>
          <a:xfrm>
            <a:off x="6355702" y="641713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3" name="テキスト ボックス 72">
            <a:extLst>
              <a:ext uri="{FF2B5EF4-FFF2-40B4-BE49-F238E27FC236}">
                <a16:creationId xmlns:a16="http://schemas.microsoft.com/office/drawing/2014/main" id="{93A01162-C485-5A83-E719-56DBD7555871}"/>
              </a:ext>
            </a:extLst>
          </p:cNvPr>
          <p:cNvSpPr txBox="1"/>
          <p:nvPr/>
        </p:nvSpPr>
        <p:spPr>
          <a:xfrm>
            <a:off x="10453201" y="642578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95AE8347-CD8B-9E4E-9901-A24F07BAC40B}"/>
              </a:ext>
            </a:extLst>
          </p:cNvPr>
          <p:cNvSpPr txBox="1"/>
          <p:nvPr/>
        </p:nvSpPr>
        <p:spPr>
          <a:xfrm>
            <a:off x="8624824" y="307903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75" name="テキスト ボックス 74">
            <a:extLst>
              <a:ext uri="{FF2B5EF4-FFF2-40B4-BE49-F238E27FC236}">
                <a16:creationId xmlns:a16="http://schemas.microsoft.com/office/drawing/2014/main" id="{08FC2421-348E-E693-A492-0C0A0ED3ED9E}"/>
              </a:ext>
            </a:extLst>
          </p:cNvPr>
          <p:cNvSpPr txBox="1"/>
          <p:nvPr/>
        </p:nvSpPr>
        <p:spPr>
          <a:xfrm rot="8193147">
            <a:off x="8951632" y="515935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EFC5D57F-29CB-B201-F7BD-347593D74992}"/>
              </a:ext>
            </a:extLst>
          </p:cNvPr>
          <p:cNvSpPr txBox="1"/>
          <p:nvPr/>
        </p:nvSpPr>
        <p:spPr>
          <a:xfrm rot="8193147">
            <a:off x="9614075" y="4599295"/>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5860E727-06A0-F217-E2E3-A1C09F654009}"/>
              </a:ext>
            </a:extLst>
          </p:cNvPr>
          <p:cNvSpPr txBox="1"/>
          <p:nvPr/>
        </p:nvSpPr>
        <p:spPr>
          <a:xfrm rot="8193147">
            <a:off x="7951236" y="4094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57A15BF9-7CBE-027F-75AF-4D698A5CC389}"/>
              </a:ext>
            </a:extLst>
          </p:cNvPr>
          <p:cNvSpPr txBox="1"/>
          <p:nvPr/>
        </p:nvSpPr>
        <p:spPr>
          <a:xfrm rot="8193147">
            <a:off x="9377566" y="496368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7F16EDD0-E0A1-DA01-7596-663C99F3F9E8}"/>
              </a:ext>
            </a:extLst>
          </p:cNvPr>
          <p:cNvSpPr txBox="1"/>
          <p:nvPr/>
        </p:nvSpPr>
        <p:spPr>
          <a:xfrm rot="8193147">
            <a:off x="9296944" y="5458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A041D0E2-8D02-5E71-9E63-8C882A3680BD}"/>
              </a:ext>
            </a:extLst>
          </p:cNvPr>
          <p:cNvSpPr txBox="1"/>
          <p:nvPr/>
        </p:nvSpPr>
        <p:spPr>
          <a:xfrm rot="8193147">
            <a:off x="8665890" y="41335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C6425008-8E45-25B8-D7B3-12B15DE5A94F}"/>
              </a:ext>
            </a:extLst>
          </p:cNvPr>
          <p:cNvSpPr txBox="1"/>
          <p:nvPr/>
        </p:nvSpPr>
        <p:spPr>
          <a:xfrm rot="8193147">
            <a:off x="9296310" y="51606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23826CC3-0001-CF33-2731-CE0A86BA4403}"/>
              </a:ext>
            </a:extLst>
          </p:cNvPr>
          <p:cNvSpPr txBox="1"/>
          <p:nvPr/>
        </p:nvSpPr>
        <p:spPr>
          <a:xfrm rot="8193147">
            <a:off x="9533849" y="45878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3FC94754-F1F9-2966-7790-DA1E8FEBFA07}"/>
              </a:ext>
            </a:extLst>
          </p:cNvPr>
          <p:cNvSpPr txBox="1"/>
          <p:nvPr/>
        </p:nvSpPr>
        <p:spPr>
          <a:xfrm rot="8193147">
            <a:off x="8302269" y="42611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54431E5B-8D45-2D82-E45B-BB77304D9AC8}"/>
              </a:ext>
            </a:extLst>
          </p:cNvPr>
          <p:cNvSpPr txBox="1"/>
          <p:nvPr/>
        </p:nvSpPr>
        <p:spPr>
          <a:xfrm rot="8193147">
            <a:off x="9630548" y="52619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18084AE1-A34D-556E-50DD-A445762668EC}"/>
              </a:ext>
            </a:extLst>
          </p:cNvPr>
          <p:cNvSpPr txBox="1"/>
          <p:nvPr/>
        </p:nvSpPr>
        <p:spPr>
          <a:xfrm rot="8193147">
            <a:off x="9775987" y="49964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5C9FADDE-41B2-12AA-7522-45B3B84619B0}"/>
              </a:ext>
            </a:extLst>
          </p:cNvPr>
          <p:cNvSpPr txBox="1"/>
          <p:nvPr/>
        </p:nvSpPr>
        <p:spPr>
          <a:xfrm rot="8193147">
            <a:off x="7786525" y="451480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C4E81253-E95A-2703-3D63-BE52BDE59F54}"/>
              </a:ext>
            </a:extLst>
          </p:cNvPr>
          <p:cNvSpPr txBox="1"/>
          <p:nvPr/>
        </p:nvSpPr>
        <p:spPr>
          <a:xfrm rot="8193147">
            <a:off x="9065177" y="4606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14D03C01-0747-78D1-EA29-CE3ADF28DEC6}"/>
              </a:ext>
            </a:extLst>
          </p:cNvPr>
          <p:cNvSpPr txBox="1"/>
          <p:nvPr/>
        </p:nvSpPr>
        <p:spPr>
          <a:xfrm rot="8193147">
            <a:off x="8613798" y="36349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6F6FD9FF-6836-2FF3-1E4F-B050BCDD5130}"/>
              </a:ext>
            </a:extLst>
          </p:cNvPr>
          <p:cNvSpPr txBox="1"/>
          <p:nvPr/>
        </p:nvSpPr>
        <p:spPr>
          <a:xfrm rot="8193147">
            <a:off x="8885383" y="37770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2382694-A4CC-9A3F-423C-3BD95B687105}"/>
              </a:ext>
            </a:extLst>
          </p:cNvPr>
          <p:cNvSpPr txBox="1"/>
          <p:nvPr/>
        </p:nvSpPr>
        <p:spPr>
          <a:xfrm rot="8193147">
            <a:off x="8392995" y="46636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1DF3F573-910F-4BE3-DC7D-3DE88F14B248}"/>
              </a:ext>
            </a:extLst>
          </p:cNvPr>
          <p:cNvSpPr txBox="1"/>
          <p:nvPr/>
        </p:nvSpPr>
        <p:spPr>
          <a:xfrm rot="8193147">
            <a:off x="8510475" y="395134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FE874B4-DB76-B937-C45D-572A71BCF378}"/>
              </a:ext>
            </a:extLst>
          </p:cNvPr>
          <p:cNvSpPr txBox="1"/>
          <p:nvPr/>
        </p:nvSpPr>
        <p:spPr>
          <a:xfrm rot="8193147">
            <a:off x="8104122" y="46607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52D509D9-3B37-3AA2-5DD8-4D17F697C60F}"/>
              </a:ext>
            </a:extLst>
          </p:cNvPr>
          <p:cNvSpPr txBox="1"/>
          <p:nvPr/>
        </p:nvSpPr>
        <p:spPr>
          <a:xfrm rot="8193147">
            <a:off x="8924011" y="54737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BFE94D1-D784-7A0F-CA10-1961ACA0F13C}"/>
              </a:ext>
            </a:extLst>
          </p:cNvPr>
          <p:cNvSpPr txBox="1"/>
          <p:nvPr/>
        </p:nvSpPr>
        <p:spPr>
          <a:xfrm rot="8193147">
            <a:off x="9262445" y="43173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1B91F82D-DC20-0D97-9DC0-8B23A6E7B52A}"/>
              </a:ext>
            </a:extLst>
          </p:cNvPr>
          <p:cNvSpPr txBox="1"/>
          <p:nvPr/>
        </p:nvSpPr>
        <p:spPr>
          <a:xfrm rot="8193147">
            <a:off x="8635393" y="445663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9C0F3F49-2C87-054B-137A-95869CB3E2E5}"/>
              </a:ext>
            </a:extLst>
          </p:cNvPr>
          <p:cNvSpPr txBox="1"/>
          <p:nvPr/>
        </p:nvSpPr>
        <p:spPr>
          <a:xfrm rot="8193147">
            <a:off x="9174358" y="49310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5A612D5E-665F-45F4-CE74-A59C923A2971}"/>
              </a:ext>
            </a:extLst>
          </p:cNvPr>
          <p:cNvSpPr txBox="1"/>
          <p:nvPr/>
        </p:nvSpPr>
        <p:spPr>
          <a:xfrm rot="8193147">
            <a:off x="7451524" y="38466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8" name="テキスト ボックス 97">
            <a:extLst>
              <a:ext uri="{FF2B5EF4-FFF2-40B4-BE49-F238E27FC236}">
                <a16:creationId xmlns:a16="http://schemas.microsoft.com/office/drawing/2014/main" id="{45A908D3-25D2-3D03-F814-803ACD5B8241}"/>
              </a:ext>
            </a:extLst>
          </p:cNvPr>
          <p:cNvSpPr txBox="1"/>
          <p:nvPr/>
        </p:nvSpPr>
        <p:spPr>
          <a:xfrm rot="8193147">
            <a:off x="7802557" y="40131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442E4624-9B27-AA7B-A4E6-D355650F3279}"/>
              </a:ext>
            </a:extLst>
          </p:cNvPr>
          <p:cNvSpPr txBox="1"/>
          <p:nvPr/>
        </p:nvSpPr>
        <p:spPr>
          <a:xfrm rot="8193147">
            <a:off x="8010763" y="370339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0" name="テキスト ボックス 99">
            <a:extLst>
              <a:ext uri="{FF2B5EF4-FFF2-40B4-BE49-F238E27FC236}">
                <a16:creationId xmlns:a16="http://schemas.microsoft.com/office/drawing/2014/main" id="{FB5005CB-B656-98FA-6731-B5802AD4B353}"/>
              </a:ext>
            </a:extLst>
          </p:cNvPr>
          <p:cNvSpPr txBox="1"/>
          <p:nvPr/>
        </p:nvSpPr>
        <p:spPr>
          <a:xfrm rot="8193147">
            <a:off x="9782608" y="553763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1" name="テキスト ボックス 100">
            <a:extLst>
              <a:ext uri="{FF2B5EF4-FFF2-40B4-BE49-F238E27FC236}">
                <a16:creationId xmlns:a16="http://schemas.microsoft.com/office/drawing/2014/main" id="{699E9013-9C66-C9EC-7F8E-86075E1C1FEE}"/>
              </a:ext>
            </a:extLst>
          </p:cNvPr>
          <p:cNvSpPr txBox="1"/>
          <p:nvPr/>
        </p:nvSpPr>
        <p:spPr>
          <a:xfrm rot="8193147">
            <a:off x="10020147" y="496480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67BEBB13-D107-CEFC-C576-5A6FD58E2E7C}"/>
              </a:ext>
            </a:extLst>
          </p:cNvPr>
          <p:cNvSpPr txBox="1"/>
          <p:nvPr/>
        </p:nvSpPr>
        <p:spPr>
          <a:xfrm rot="8193147">
            <a:off x="9926383" y="537342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4" name="正方形/長方形 103">
            <a:extLst>
              <a:ext uri="{FF2B5EF4-FFF2-40B4-BE49-F238E27FC236}">
                <a16:creationId xmlns:a16="http://schemas.microsoft.com/office/drawing/2014/main" id="{1BBEB0DA-1E0C-D1D7-5B6D-22D7738A631B}"/>
              </a:ext>
            </a:extLst>
          </p:cNvPr>
          <p:cNvSpPr/>
          <p:nvPr/>
        </p:nvSpPr>
        <p:spPr>
          <a:xfrm rot="20733367">
            <a:off x="6815094" y="4258216"/>
            <a:ext cx="3397703" cy="938224"/>
          </a:xfrm>
          <a:prstGeom prst="rect">
            <a:avLst/>
          </a:prstGeom>
          <a:solidFill>
            <a:schemeClr val="tx2">
              <a:lumMod val="60000"/>
              <a:lumOff val="40000"/>
              <a:alpha val="56863"/>
            </a:schemeClr>
          </a:solidFill>
          <a:ln>
            <a:noFill/>
          </a:ln>
          <a:scene3d>
            <a:camera prst="perspectiveContrastingRigh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129528A-6512-9CDE-6363-E76B56E0A42A}"/>
              </a:ext>
            </a:extLst>
          </p:cNvPr>
          <p:cNvSpPr txBox="1"/>
          <p:nvPr/>
        </p:nvSpPr>
        <p:spPr>
          <a:xfrm>
            <a:off x="405047" y="1386804"/>
            <a:ext cx="8260595"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3</a:t>
            </a:r>
            <a:r>
              <a:rPr kumimoji="1" lang="ja-JP" altLang="en-US" sz="2400" u="sng" dirty="0">
                <a:latin typeface="メイリオ" panose="020B0604030504040204" pitchFamily="50" charset="-128"/>
                <a:ea typeface="メイリオ" panose="020B0604030504040204" pitchFamily="50" charset="-128"/>
              </a:rPr>
              <a:t>次元空間上のデータを</a:t>
            </a:r>
            <a:r>
              <a:rPr kumimoji="1" lang="en-US" altLang="ja-JP" sz="2400" u="sng" dirty="0">
                <a:latin typeface="メイリオ" panose="020B0604030504040204" pitchFamily="50" charset="-128"/>
                <a:ea typeface="メイリオ" panose="020B0604030504040204" pitchFamily="50" charset="-128"/>
              </a:rPr>
              <a:t>2</a:t>
            </a:r>
            <a:r>
              <a:rPr kumimoji="1" lang="ja-JP" altLang="en-US" sz="2400" u="sng" dirty="0">
                <a:latin typeface="メイリオ" panose="020B0604030504040204" pitchFamily="50" charset="-128"/>
                <a:ea typeface="メイリオ" panose="020B0604030504040204" pitchFamily="50" charset="-128"/>
              </a:rPr>
              <a:t>次元主成分平面に次元削減する例</a:t>
            </a:r>
          </a:p>
        </p:txBody>
      </p:sp>
      <p:sp>
        <p:nvSpPr>
          <p:cNvPr id="106" name="テキスト ボックス 105">
            <a:extLst>
              <a:ext uri="{FF2B5EF4-FFF2-40B4-BE49-F238E27FC236}">
                <a16:creationId xmlns:a16="http://schemas.microsoft.com/office/drawing/2014/main" id="{B684AEEC-4239-B83D-3A0F-4C44E39E921F}"/>
              </a:ext>
            </a:extLst>
          </p:cNvPr>
          <p:cNvSpPr txBox="1"/>
          <p:nvPr/>
        </p:nvSpPr>
        <p:spPr>
          <a:xfrm>
            <a:off x="414875" y="1790305"/>
            <a:ext cx="11365371" cy="1323439"/>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左右図の点</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をそれぞれの平面に射影すると</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次元散布図になる（想像してください）</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左図の平面（に射影した点）のほうが、シュー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プリンの特徴を捉えた次元削減になる（前頁のようにシュー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 データがそれぞれまとまった領域に表示される）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左右の平面は何が違うか？　どういう平面だと特徴を維持した次元削減になるだろうか？</a:t>
            </a:r>
          </a:p>
        </p:txBody>
      </p:sp>
      <p:sp>
        <p:nvSpPr>
          <p:cNvPr id="108" name="テキスト ボックス 107">
            <a:extLst>
              <a:ext uri="{FF2B5EF4-FFF2-40B4-BE49-F238E27FC236}">
                <a16:creationId xmlns:a16="http://schemas.microsoft.com/office/drawing/2014/main" id="{A6E6F1D6-6E45-ACF3-6818-96349E334007}"/>
              </a:ext>
            </a:extLst>
          </p:cNvPr>
          <p:cNvSpPr txBox="1"/>
          <p:nvPr/>
        </p:nvSpPr>
        <p:spPr>
          <a:xfrm>
            <a:off x="3322422" y="171574"/>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7223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AA7326-CCBA-7C22-6286-B29A012A824E}"/>
              </a:ext>
            </a:extLst>
          </p:cNvPr>
          <p:cNvPicPr>
            <a:picLocks noChangeAspect="1"/>
          </p:cNvPicPr>
          <p:nvPr/>
        </p:nvPicPr>
        <p:blipFill>
          <a:blip r:embed="rId2"/>
          <a:stretch>
            <a:fillRect/>
          </a:stretch>
        </p:blipFill>
        <p:spPr>
          <a:xfrm>
            <a:off x="774441" y="2080730"/>
            <a:ext cx="9933992" cy="3344863"/>
          </a:xfrm>
          <a:prstGeom prst="rect">
            <a:avLst/>
          </a:prstGeom>
        </p:spPr>
      </p:pic>
      <p:sp>
        <p:nvSpPr>
          <p:cNvPr id="5" name="テキスト ボックス 4">
            <a:extLst>
              <a:ext uri="{FF2B5EF4-FFF2-40B4-BE49-F238E27FC236}">
                <a16:creationId xmlns:a16="http://schemas.microsoft.com/office/drawing/2014/main" id="{645EDC07-BD65-8478-CC2A-D6DDA550A83C}"/>
              </a:ext>
            </a:extLst>
          </p:cNvPr>
          <p:cNvSpPr txBox="1"/>
          <p:nvPr/>
        </p:nvSpPr>
        <p:spPr>
          <a:xfrm>
            <a:off x="531845" y="902016"/>
            <a:ext cx="1118740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データの分散が大きい方向に平面を作ると、もとの空間のデータ特徴を最大限維持して次元削減できる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b="1" dirty="0">
                <a:latin typeface="メイリオ" panose="020B0604030504040204" pitchFamily="50" charset="-128"/>
                <a:ea typeface="メイリオ" panose="020B0604030504040204" pitchFamily="50" charset="-128"/>
              </a:rPr>
              <a:t>分散最大化方向はラベル（色）とは無関係</a:t>
            </a:r>
            <a:r>
              <a:rPr kumimoji="1" lang="ja-JP" altLang="en-US" sz="2400" dirty="0">
                <a:latin typeface="メイリオ" panose="020B0604030504040204" pitchFamily="50" charset="-128"/>
                <a:ea typeface="メイリオ" panose="020B0604030504040204" pitchFamily="50" charset="-128"/>
              </a:rPr>
              <a:t>に決定できることに注意！</a:t>
            </a:r>
          </a:p>
        </p:txBody>
      </p:sp>
      <p:sp>
        <p:nvSpPr>
          <p:cNvPr id="6" name="テキスト ボックス 5">
            <a:extLst>
              <a:ext uri="{FF2B5EF4-FFF2-40B4-BE49-F238E27FC236}">
                <a16:creationId xmlns:a16="http://schemas.microsoft.com/office/drawing/2014/main" id="{E9358646-E0CF-5B33-A1C7-3C697BD42703}"/>
              </a:ext>
            </a:extLst>
          </p:cNvPr>
          <p:cNvSpPr txBox="1"/>
          <p:nvPr/>
        </p:nvSpPr>
        <p:spPr>
          <a:xfrm>
            <a:off x="531845" y="31724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主成分平面はデータの分散最大化方向を向いている</a:t>
            </a:r>
          </a:p>
        </p:txBody>
      </p:sp>
      <p:sp>
        <p:nvSpPr>
          <p:cNvPr id="7" name="テキスト ボックス 6">
            <a:extLst>
              <a:ext uri="{FF2B5EF4-FFF2-40B4-BE49-F238E27FC236}">
                <a16:creationId xmlns:a16="http://schemas.microsoft.com/office/drawing/2014/main" id="{B3F104C7-26E4-029F-7F71-16C50B829849}"/>
              </a:ext>
            </a:extLst>
          </p:cNvPr>
          <p:cNvSpPr txBox="1"/>
          <p:nvPr/>
        </p:nvSpPr>
        <p:spPr>
          <a:xfrm>
            <a:off x="851507" y="5955984"/>
            <a:ext cx="1054808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3</a:t>
            </a:r>
            <a:r>
              <a:rPr kumimoji="1" lang="ja-JP" altLang="en-US" sz="2800" b="1" dirty="0">
                <a:latin typeface="メイリオ" panose="020B0604030504040204" pitchFamily="50" charset="-128"/>
                <a:ea typeface="メイリオ" panose="020B0604030504040204" pitchFamily="50" charset="-128"/>
              </a:rPr>
              <a:t>次元空間→</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　～　ｎ次元→</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次元でも同じことができる</a:t>
            </a:r>
          </a:p>
        </p:txBody>
      </p:sp>
      <p:sp>
        <p:nvSpPr>
          <p:cNvPr id="9" name="テキスト ボックス 8">
            <a:extLst>
              <a:ext uri="{FF2B5EF4-FFF2-40B4-BE49-F238E27FC236}">
                <a16:creationId xmlns:a16="http://schemas.microsoft.com/office/drawing/2014/main" id="{D59BAE73-56AD-5E8A-0C8C-F6C55BBC77BE}"/>
              </a:ext>
            </a:extLst>
          </p:cNvPr>
          <p:cNvSpPr txBox="1"/>
          <p:nvPr/>
        </p:nvSpPr>
        <p:spPr>
          <a:xfrm>
            <a:off x="9519672" y="2225455"/>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8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E6775F5-66E0-52EA-98A5-D7C74817FC2A}"/>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8958283-6BC7-326B-92BD-7104ACE5A3BC}"/>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A2666A-4809-0DAB-1B4D-9948BE111F36}"/>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4DA1F5-E502-621A-B8DB-D906019FC352}"/>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 name="テキスト ボックス 5">
            <a:extLst>
              <a:ext uri="{FF2B5EF4-FFF2-40B4-BE49-F238E27FC236}">
                <a16:creationId xmlns:a16="http://schemas.microsoft.com/office/drawing/2014/main" id="{1CAD245C-9BF2-31E1-A789-8582F913E2D5}"/>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546F29A5-5EDA-B0BA-5812-FFBBF5DB4E81}"/>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373EC6B0-2796-E761-4839-CD7CC3A335C7}"/>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5DE47C-1257-2009-3154-C5914E1279F4}"/>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7FD307C-9049-C554-2396-7C45BE90BA8B}"/>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83BC30E-AF63-C4EB-A0BD-10064774E427}"/>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5FF2735-5E46-A33E-71FE-79E6C6B7F8C7}"/>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2D2797B-1060-39EA-6CED-278C71312D6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2F49978B-4DF1-6035-6F0B-4C6CC454BDA4}"/>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9C14F2C-47B2-EC12-E40B-C3E82FF6BCF1}"/>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C5DD8DD-517A-DA08-56F8-B5A83ABF22D5}"/>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58FB724-431E-982B-E21D-37642CC42614}"/>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B97B80A9-1CD1-41C7-652C-B5C6AB42B5FE}"/>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B4885E-0D72-30D2-036E-7BF20F467BA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1205320B-0678-D6AE-6E10-350D46CBD513}"/>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78A49964-6D7B-CD22-9515-64256CAFFDCF}"/>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DEA25E9-EC03-FFEA-7BB8-952E88301BD3}"/>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F36E2E-E81B-D03B-536D-CB98D1B267F5}"/>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93D850E-F67F-5FA3-7E05-DF2B31CAD6BC}"/>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1D1250-4EBC-CF44-1E68-3C1ABBB9F0D1}"/>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C8C6F2-149E-157F-4AA4-3B88224A92CD}"/>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A51AB0-4A7B-D031-F111-5C15B706B82D}"/>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B3068217-E20C-6C4E-D73F-85F79CFEA182}"/>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DC36FBB6-FA8C-55DD-357E-BED74A3E4BE3}"/>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B270514-798A-6013-6410-7F6BB6B3437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2B61BE7-CA94-2D77-A831-903E790A4061}"/>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63505FD7-2CC2-F18A-3609-DAE40D0EDDC4}"/>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984F6B6-680A-2C8B-B66D-C10A4CF75BDC}"/>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C11D8113-A80E-E050-6F25-FF1EB47A9055}"/>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A873867-4932-23D5-C9A8-57309A9C4CA9}"/>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40964D8-3C63-5D56-866C-74528B2BADA0}"/>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D6C7DB6-A670-8F1F-4EE9-B0D509EFCE87}"/>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FEA70CF-6099-033D-566D-338461D00496}"/>
              </a:ext>
            </a:extLst>
          </p:cNvPr>
          <p:cNvSpPr txBox="1"/>
          <p:nvPr/>
        </p:nvSpPr>
        <p:spPr>
          <a:xfrm>
            <a:off x="475095" y="422304"/>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a:t>
            </a:r>
            <a:r>
              <a:rPr kumimoji="1" lang="ja-JP" altLang="en-US" sz="3200" b="1" dirty="0">
                <a:latin typeface="メイリオ" panose="020B0604030504040204" pitchFamily="50" charset="-128"/>
                <a:ea typeface="メイリオ" panose="020B0604030504040204" pitchFamily="50" charset="-128"/>
              </a:rPr>
              <a:t>主成分ベクトル</a:t>
            </a:r>
            <a:r>
              <a:rPr kumimoji="1" lang="ja-JP" altLang="en-US" sz="3200" dirty="0">
                <a:latin typeface="メイリオ" panose="020B0604030504040204" pitchFamily="50" charset="-128"/>
                <a:ea typeface="メイリオ" panose="020B0604030504040204" pitchFamily="50" charset="-128"/>
              </a:rPr>
              <a:t>で構成されている</a:t>
            </a:r>
          </a:p>
        </p:txBody>
      </p:sp>
      <p:cxnSp>
        <p:nvCxnSpPr>
          <p:cNvPr id="46" name="直線矢印コネクタ 45">
            <a:extLst>
              <a:ext uri="{FF2B5EF4-FFF2-40B4-BE49-F238E27FC236}">
                <a16:creationId xmlns:a16="http://schemas.microsoft.com/office/drawing/2014/main" id="{3DF98C1D-29E8-7C80-DF6A-B7FC1BF4E41F}"/>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12967B6-5837-C0D9-DF80-29736C2A1F8F}"/>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9712538B-515E-B853-2D07-302AA12E2D8D}"/>
              </a:ext>
            </a:extLst>
          </p:cNvPr>
          <p:cNvSpPr txBox="1"/>
          <p:nvPr/>
        </p:nvSpPr>
        <p:spPr>
          <a:xfrm>
            <a:off x="475095" y="1054474"/>
            <a:ext cx="11584600"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平面とはもちろん、</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つの直交する線（ベクトル）でできあがる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主成分平面：データの分散最大化方向の平面を見つけ出す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＝データの分散最大化方向の</a:t>
            </a:r>
            <a:r>
              <a:rPr kumimoji="1" lang="ja-JP" altLang="en-US" sz="2400" b="1" dirty="0">
                <a:latin typeface="メイリオ" panose="020B0604030504040204" pitchFamily="50" charset="-128"/>
                <a:ea typeface="メイリオ" panose="020B0604030504040204" pitchFamily="50" charset="-128"/>
              </a:rPr>
              <a:t>直交ベクトル</a:t>
            </a:r>
            <a:r>
              <a:rPr kumimoji="1" lang="ja-JP" altLang="en-US" sz="2400" dirty="0">
                <a:latin typeface="メイリオ" panose="020B0604030504040204" pitchFamily="50" charset="-128"/>
                <a:ea typeface="メイリオ" panose="020B0604030504040204" pitchFamily="50" charset="-128"/>
              </a:rPr>
              <a:t>を２つ見つけ出す</a:t>
            </a:r>
          </a:p>
        </p:txBody>
      </p:sp>
      <p:sp>
        <p:nvSpPr>
          <p:cNvPr id="50" name="テキスト ボックス 49">
            <a:extLst>
              <a:ext uri="{FF2B5EF4-FFF2-40B4-BE49-F238E27FC236}">
                <a16:creationId xmlns:a16="http://schemas.microsoft.com/office/drawing/2014/main" id="{52BD1D22-A1C8-D085-16C3-3B34CF1490DF}"/>
              </a:ext>
            </a:extLst>
          </p:cNvPr>
          <p:cNvSpPr txBox="1"/>
          <p:nvPr/>
        </p:nvSpPr>
        <p:spPr>
          <a:xfrm>
            <a:off x="4485230" y="3217068"/>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4F641FF9-E8D3-0580-F82D-7E39B8119A03}"/>
              </a:ext>
            </a:extLst>
          </p:cNvPr>
          <p:cNvCxnSpPr>
            <a:cxnSpLocks/>
          </p:cNvCxnSpPr>
          <p:nvPr/>
        </p:nvCxnSpPr>
        <p:spPr>
          <a:xfrm>
            <a:off x="4221327" y="3420240"/>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D6B7DEB-7CAB-7895-E5AC-9E5BBBE1FB79}"/>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E34FC859-EC5C-95AB-9B93-77DC9EF16293}"/>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F472D975-295C-4D95-1E40-E82CD2DA1318}"/>
              </a:ext>
            </a:extLst>
          </p:cNvPr>
          <p:cNvSpPr txBox="1"/>
          <p:nvPr/>
        </p:nvSpPr>
        <p:spPr>
          <a:xfrm>
            <a:off x="5374645" y="3850137"/>
            <a:ext cx="6208751" cy="156966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 : </a:t>
            </a:r>
            <a:r>
              <a:rPr kumimoji="1" lang="ja-JP" altLang="en-US" sz="2400" dirty="0">
                <a:latin typeface="メイリオ" panose="020B0604030504040204" pitchFamily="50" charset="-128"/>
                <a:ea typeface="メイリオ" panose="020B0604030504040204" pitchFamily="50" charset="-128"/>
              </a:rPr>
              <a:t>データの分散最大化方向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PC2 : </a:t>
            </a:r>
            <a:r>
              <a:rPr kumimoji="1" lang="ja-JP" altLang="en-US" sz="2400" dirty="0">
                <a:latin typeface="メイリオ" panose="020B0604030504040204" pitchFamily="50" charset="-128"/>
                <a:ea typeface="メイリオ" panose="020B0604030504040204" pitchFamily="50" charset="-128"/>
              </a:rPr>
              <a:t>次に分散最大化する方向（</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と直交）</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60" name="テキスト ボックス 59">
            <a:extLst>
              <a:ext uri="{FF2B5EF4-FFF2-40B4-BE49-F238E27FC236}">
                <a16:creationId xmlns:a16="http://schemas.microsoft.com/office/drawing/2014/main" id="{93AA4AC2-861C-2EB0-3CA2-049BD5DBB5FD}"/>
              </a:ext>
            </a:extLst>
          </p:cNvPr>
          <p:cNvSpPr txBox="1"/>
          <p:nvPr/>
        </p:nvSpPr>
        <p:spPr>
          <a:xfrm>
            <a:off x="6267395" y="5315419"/>
            <a:ext cx="5729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と直交するベクトルは無限に存在することに注意）</a:t>
            </a:r>
          </a:p>
        </p:txBody>
      </p:sp>
      <p:sp>
        <p:nvSpPr>
          <p:cNvPr id="61" name="テキスト ボックス 60">
            <a:extLst>
              <a:ext uri="{FF2B5EF4-FFF2-40B4-BE49-F238E27FC236}">
                <a16:creationId xmlns:a16="http://schemas.microsoft.com/office/drawing/2014/main" id="{A498142C-2178-E405-607D-405F343D3573}"/>
              </a:ext>
            </a:extLst>
          </p:cNvPr>
          <p:cNvSpPr txBox="1"/>
          <p:nvPr/>
        </p:nvSpPr>
        <p:spPr>
          <a:xfrm>
            <a:off x="6038850" y="6430259"/>
            <a:ext cx="517481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正確には原点を通るが直観を優先した図にした</a:t>
            </a:r>
          </a:p>
        </p:txBody>
      </p:sp>
      <p:sp>
        <p:nvSpPr>
          <p:cNvPr id="63" name="テキスト ボックス 62">
            <a:extLst>
              <a:ext uri="{FF2B5EF4-FFF2-40B4-BE49-F238E27FC236}">
                <a16:creationId xmlns:a16="http://schemas.microsoft.com/office/drawing/2014/main" id="{22470F9F-7FCC-D85E-6F2E-F71C54C79F83}"/>
              </a:ext>
            </a:extLst>
          </p:cNvPr>
          <p:cNvSpPr txBox="1"/>
          <p:nvPr/>
        </p:nvSpPr>
        <p:spPr>
          <a:xfrm>
            <a:off x="8479020" y="2470258"/>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14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252981" y="3787057"/>
            <a:ext cx="3082400" cy="1112505"/>
          </a:xfrm>
          <a:prstGeom prst="rect">
            <a:avLst/>
          </a:prstGeom>
          <a:solidFill>
            <a:srgbClr val="A6A6A6">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3E6914D1-49C9-DFB7-6AE9-29F6738DE997}"/>
              </a:ext>
            </a:extLst>
          </p:cNvPr>
          <p:cNvCxnSpPr>
            <a:cxnSpLocks/>
          </p:cNvCxnSpPr>
          <p:nvPr/>
        </p:nvCxnSpPr>
        <p:spPr>
          <a:xfrm flipH="1">
            <a:off x="8515924" y="4317211"/>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132026" y="4329713"/>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9487287" y="387202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363692" y="407068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557960" y="413404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477338" y="46287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078346" y="4109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a:off x="9476704" y="43310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9407061" y="38605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7714725" y="423723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9810942" y="44322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956381" y="416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198981" y="4490913"/>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757474" y="42077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97839" y="375316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7805451" y="463974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922931" y="392745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516578" y="463689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937590" y="3963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35657" y="35900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047849" y="44327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9354752" y="41013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6863980" y="382272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06E8A607-A9D9-C8AE-EC68-77049F959EC5}"/>
              </a:ext>
            </a:extLst>
          </p:cNvPr>
          <p:cNvSpPr txBox="1"/>
          <p:nvPr/>
        </p:nvSpPr>
        <p:spPr>
          <a:xfrm rot="8193147">
            <a:off x="7215013" y="39892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7748398" y="361296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9963002" y="470799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10200541" y="41351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10106777" y="454378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753595" y="434076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679037" y="274891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909874" y="43601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92" name="直線コネクタ 91">
            <a:extLst>
              <a:ext uri="{FF2B5EF4-FFF2-40B4-BE49-F238E27FC236}">
                <a16:creationId xmlns:a16="http://schemas.microsoft.com/office/drawing/2014/main" id="{39D6AC2A-8E76-ADB3-86A7-4679890FF289}"/>
              </a:ext>
            </a:extLst>
          </p:cNvPr>
          <p:cNvCxnSpPr>
            <a:cxnSpLocks/>
          </p:cNvCxnSpPr>
          <p:nvPr/>
        </p:nvCxnSpPr>
        <p:spPr>
          <a:xfrm flipV="1">
            <a:off x="8689647" y="3860566"/>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435CC47B-9150-E7D6-A1A1-F294FFB05064}"/>
              </a:ext>
            </a:extLst>
          </p:cNvPr>
          <p:cNvCxnSpPr>
            <a:cxnSpLocks/>
            <a:endCxn id="67" idx="2"/>
          </p:cNvCxnSpPr>
          <p:nvPr/>
        </p:nvCxnSpPr>
        <p:spPr>
          <a:xfrm flipH="1" flipV="1">
            <a:off x="7781263" y="3655126"/>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878141" y="436640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962251" y="240653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96394ECB-6455-24FA-5FFD-A199AD53B26D}"/>
              </a:ext>
            </a:extLst>
          </p:cNvPr>
          <p:cNvSpPr txBox="1"/>
          <p:nvPr/>
        </p:nvSpPr>
        <p:spPr>
          <a:xfrm>
            <a:off x="662650" y="316630"/>
            <a:ext cx="653255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軸に回転する</a:t>
            </a:r>
          </a:p>
        </p:txBody>
      </p:sp>
      <p:sp>
        <p:nvSpPr>
          <p:cNvPr id="106" name="矢印: 右 105">
            <a:extLst>
              <a:ext uri="{FF2B5EF4-FFF2-40B4-BE49-F238E27FC236}">
                <a16:creationId xmlns:a16="http://schemas.microsoft.com/office/drawing/2014/main" id="{4C6D406E-720B-3B88-899A-E6B4633488FE}"/>
              </a:ext>
            </a:extLst>
          </p:cNvPr>
          <p:cNvSpPr/>
          <p:nvPr/>
        </p:nvSpPr>
        <p:spPr>
          <a:xfrm>
            <a:off x="5307948" y="4001040"/>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7136402" y="3313311"/>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8" name="テキスト ボックス 107">
            <a:extLst>
              <a:ext uri="{FF2B5EF4-FFF2-40B4-BE49-F238E27FC236}">
                <a16:creationId xmlns:a16="http://schemas.microsoft.com/office/drawing/2014/main" id="{A2805A3B-5B75-27B6-C63D-4E70322D5341}"/>
              </a:ext>
            </a:extLst>
          </p:cNvPr>
          <p:cNvSpPr txBox="1"/>
          <p:nvPr/>
        </p:nvSpPr>
        <p:spPr>
          <a:xfrm>
            <a:off x="10470292" y="3486369"/>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09" name="テキスト ボックス 108">
            <a:extLst>
              <a:ext uri="{FF2B5EF4-FFF2-40B4-BE49-F238E27FC236}">
                <a16:creationId xmlns:a16="http://schemas.microsoft.com/office/drawing/2014/main" id="{024A3ED3-48AE-DCC5-9D33-4B2A9282295E}"/>
              </a:ext>
            </a:extLst>
          </p:cNvPr>
          <p:cNvSpPr txBox="1"/>
          <p:nvPr/>
        </p:nvSpPr>
        <p:spPr>
          <a:xfrm>
            <a:off x="7050792" y="46444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pic>
        <p:nvPicPr>
          <p:cNvPr id="111" name="図 110">
            <a:extLst>
              <a:ext uri="{FF2B5EF4-FFF2-40B4-BE49-F238E27FC236}">
                <a16:creationId xmlns:a16="http://schemas.microsoft.com/office/drawing/2014/main" id="{F7FE5A4A-5F93-567F-EA23-7B110E0D5741}"/>
              </a:ext>
            </a:extLst>
          </p:cNvPr>
          <p:cNvPicPr>
            <a:picLocks noChangeAspect="1"/>
          </p:cNvPicPr>
          <p:nvPr/>
        </p:nvPicPr>
        <p:blipFill>
          <a:blip r:embed="rId2"/>
          <a:stretch>
            <a:fillRect/>
          </a:stretch>
        </p:blipFill>
        <p:spPr>
          <a:xfrm>
            <a:off x="332682" y="2563074"/>
            <a:ext cx="5027432" cy="3416345"/>
          </a:xfrm>
          <a:prstGeom prst="rect">
            <a:avLst/>
          </a:prstGeom>
        </p:spPr>
      </p:pic>
      <p:sp>
        <p:nvSpPr>
          <p:cNvPr id="112" name="テキスト ボックス 111">
            <a:extLst>
              <a:ext uri="{FF2B5EF4-FFF2-40B4-BE49-F238E27FC236}">
                <a16:creationId xmlns:a16="http://schemas.microsoft.com/office/drawing/2014/main" id="{65A437CC-E2BB-7EF6-E311-AD96AC00B365}"/>
              </a:ext>
            </a:extLst>
          </p:cNvPr>
          <p:cNvSpPr txBox="1"/>
          <p:nvPr/>
        </p:nvSpPr>
        <p:spPr>
          <a:xfrm>
            <a:off x="662650" y="970200"/>
            <a:ext cx="1114990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が構成する平面の真上からデータを映す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データ空間の軸（カラメル、カスタード、生クリーム）も回転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平面は主にカスタード，カラメル方向なので右図では生クリームの軸が短くなる</a:t>
            </a:r>
          </a:p>
        </p:txBody>
      </p:sp>
      <p:sp>
        <p:nvSpPr>
          <p:cNvPr id="114" name="テキスト ボックス 113">
            <a:extLst>
              <a:ext uri="{FF2B5EF4-FFF2-40B4-BE49-F238E27FC236}">
                <a16:creationId xmlns:a16="http://schemas.microsoft.com/office/drawing/2014/main" id="{3A943268-E13A-9D86-6C27-9DF178C8D3AB}"/>
              </a:ext>
            </a:extLst>
          </p:cNvPr>
          <p:cNvSpPr txBox="1"/>
          <p:nvPr/>
        </p:nvSpPr>
        <p:spPr>
          <a:xfrm>
            <a:off x="6681460" y="5933575"/>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これが冒頭で見た主成分平面</a:t>
            </a:r>
          </a:p>
        </p:txBody>
      </p:sp>
    </p:spTree>
    <p:extLst>
      <p:ext uri="{BB962C8B-B14F-4D97-AF65-F5344CB8AC3E}">
        <p14:creationId xmlns:p14="http://schemas.microsoft.com/office/powerpoint/2010/main" val="39640256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64047</TotalTime>
  <Words>4045</Words>
  <Application>Microsoft Office PowerPoint</Application>
  <PresentationFormat>ワイド画面</PresentationFormat>
  <Paragraphs>896</Paragraphs>
  <Slides>41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785</cp:revision>
  <dcterms:created xsi:type="dcterms:W3CDTF">2017-07-18T05:09:25Z</dcterms:created>
  <dcterms:modified xsi:type="dcterms:W3CDTF">2024-03-31T13:44:13Z</dcterms:modified>
</cp:coreProperties>
</file>