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538" r:id="rId3"/>
    <p:sldId id="539" r:id="rId4"/>
    <p:sldId id="540" r:id="rId5"/>
    <p:sldId id="542" r:id="rId6"/>
    <p:sldId id="543" r:id="rId7"/>
    <p:sldId id="544" r:id="rId8"/>
    <p:sldId id="545" r:id="rId9"/>
    <p:sldId id="546" r:id="rId10"/>
    <p:sldId id="547" r:id="rId11"/>
    <p:sldId id="548" r:id="rId12"/>
    <p:sldId id="549" r:id="rId13"/>
    <p:sldId id="550" r:id="rId14"/>
    <p:sldId id="551" r:id="rId15"/>
    <p:sldId id="552" r:id="rId16"/>
    <p:sldId id="553" r:id="rId17"/>
    <p:sldId id="55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BFBFBF"/>
    <a:srgbClr val="000000"/>
    <a:srgbClr val="FFFFFF"/>
    <a:srgbClr val="4472C4"/>
    <a:srgbClr val="FF00FF"/>
    <a:srgbClr val="BD038C"/>
    <a:srgbClr val="903069"/>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2024/4/17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latform.openai.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hyperlink" Target="https://zenn.dev/manase/scraps/db2a808bc6cd3a"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recruit.co.jp/newsroom/2019/0402_18331.html" TargetMode="External"/><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hyperlink" Target="https://liat-aip.sakura.ne.jp/ene/ene8/definition_jp/html/enedetail.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7C6451-629C-4DF2-EA0A-0A4AA27B5BCC}"/>
              </a:ext>
            </a:extLst>
          </p:cNvPr>
          <p:cNvSpPr txBox="1"/>
          <p:nvPr/>
        </p:nvSpPr>
        <p:spPr>
          <a:xfrm>
            <a:off x="287694" y="2304996"/>
            <a:ext cx="11188960" cy="646331"/>
          </a:xfrm>
          <a:prstGeom prst="rect">
            <a:avLst/>
          </a:prstGeom>
          <a:noFill/>
        </p:spPr>
        <p:txBody>
          <a:bodyPr wrap="square" rtlCol="0">
            <a:spAutoFit/>
          </a:bodyPr>
          <a:lstStyle/>
          <a:p>
            <a:pPr algn="l"/>
            <a:r>
              <a:rPr kumimoji="1" lang="en-US" altLang="ja-JP" sz="3600" dirty="0">
                <a:latin typeface="メイリオ" panose="020B0604030504040204" pitchFamily="50" charset="-128"/>
                <a:ea typeface="メイリオ" panose="020B0604030504040204" pitchFamily="50" charset="-128"/>
              </a:rPr>
              <a:t>PCA</a:t>
            </a:r>
            <a:r>
              <a:rPr kumimoji="1" lang="ja-JP" altLang="en-US" sz="3600" dirty="0">
                <a:latin typeface="メイリオ" panose="020B0604030504040204" pitchFamily="50" charset="-128"/>
                <a:ea typeface="メイリオ" panose="020B0604030504040204" pitchFamily="50" charset="-128"/>
              </a:rPr>
              <a:t>とユーザー辞書</a:t>
            </a:r>
          </a:p>
        </p:txBody>
      </p:sp>
      <p:sp>
        <p:nvSpPr>
          <p:cNvPr id="3" name="テキスト ボックス 2">
            <a:extLst>
              <a:ext uri="{FF2B5EF4-FFF2-40B4-BE49-F238E27FC236}">
                <a16:creationId xmlns:a16="http://schemas.microsoft.com/office/drawing/2014/main" id="{216283A2-91B2-313E-B383-5BA67C1E6575}"/>
              </a:ext>
            </a:extLst>
          </p:cNvPr>
          <p:cNvSpPr txBox="1"/>
          <p:nvPr/>
        </p:nvSpPr>
        <p:spPr>
          <a:xfrm>
            <a:off x="287694" y="1843331"/>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判別の要因分析</a:t>
            </a:r>
            <a:r>
              <a:rPr kumimoji="1" lang="en-US" altLang="ja-JP" sz="2400" dirty="0">
                <a:latin typeface="メイリオ" panose="020B0604030504040204" pitchFamily="50" charset="-128"/>
                <a:ea typeface="メイリオ" panose="020B0604030504040204" pitchFamily="50" charset="-128"/>
              </a:rPr>
              <a:t>Ⅱ</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0ECE237-B190-16B4-D486-6164D6E5A39B}"/>
              </a:ext>
            </a:extLst>
          </p:cNvPr>
          <p:cNvSpPr txBox="1"/>
          <p:nvPr/>
        </p:nvSpPr>
        <p:spPr>
          <a:xfrm>
            <a:off x="951723" y="254359"/>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こんな結果になる！</a:t>
            </a:r>
          </a:p>
        </p:txBody>
      </p:sp>
      <p:pic>
        <p:nvPicPr>
          <p:cNvPr id="4" name="図 3">
            <a:extLst>
              <a:ext uri="{FF2B5EF4-FFF2-40B4-BE49-F238E27FC236}">
                <a16:creationId xmlns:a16="http://schemas.microsoft.com/office/drawing/2014/main" id="{8F5EBB18-7691-7015-9428-F5FA56356498}"/>
              </a:ext>
            </a:extLst>
          </p:cNvPr>
          <p:cNvPicPr>
            <a:picLocks noChangeAspect="1"/>
          </p:cNvPicPr>
          <p:nvPr/>
        </p:nvPicPr>
        <p:blipFill>
          <a:blip r:embed="rId2"/>
          <a:stretch>
            <a:fillRect/>
          </a:stretch>
        </p:blipFill>
        <p:spPr>
          <a:xfrm>
            <a:off x="1389540" y="1536546"/>
            <a:ext cx="8696852" cy="5399836"/>
          </a:xfrm>
          <a:prstGeom prst="rect">
            <a:avLst/>
          </a:prstGeom>
        </p:spPr>
      </p:pic>
      <p:sp>
        <p:nvSpPr>
          <p:cNvPr id="5" name="テキスト ボックス 4">
            <a:extLst>
              <a:ext uri="{FF2B5EF4-FFF2-40B4-BE49-F238E27FC236}">
                <a16:creationId xmlns:a16="http://schemas.microsoft.com/office/drawing/2014/main" id="{02C8A6E0-A9DF-E4BB-F6C0-76BEB37616B8}"/>
              </a:ext>
            </a:extLst>
          </p:cNvPr>
          <p:cNvSpPr txBox="1"/>
          <p:nvPr/>
        </p:nvSpPr>
        <p:spPr>
          <a:xfrm>
            <a:off x="951723" y="716024"/>
            <a:ext cx="8032968"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相当な性能で固有表現を取り出すことができる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プログラムで処理できそうなデータ形式で取り出せる</a:t>
            </a:r>
          </a:p>
        </p:txBody>
      </p:sp>
    </p:spTree>
    <p:extLst>
      <p:ext uri="{BB962C8B-B14F-4D97-AF65-F5344CB8AC3E}">
        <p14:creationId xmlns:p14="http://schemas.microsoft.com/office/powerpoint/2010/main" val="318650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3462806-853A-0472-B9F6-3C900C1D92E9}"/>
              </a:ext>
            </a:extLst>
          </p:cNvPr>
          <p:cNvSpPr txBox="1"/>
          <p:nvPr/>
        </p:nvSpPr>
        <p:spPr>
          <a:xfrm>
            <a:off x="671804" y="550506"/>
            <a:ext cx="5745484"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　</a:t>
            </a:r>
            <a:r>
              <a:rPr kumimoji="1" lang="en-US" altLang="ja-JP" sz="3200" dirty="0">
                <a:latin typeface="メイリオ" panose="020B0604030504040204" pitchFamily="50" charset="-128"/>
                <a:ea typeface="メイリオ" panose="020B0604030504040204" pitchFamily="50" charset="-128"/>
              </a:rPr>
              <a:t>ChatGPT </a:t>
            </a:r>
            <a:r>
              <a:rPr kumimoji="1" lang="ja-JP" altLang="en-US" sz="3200" dirty="0">
                <a:latin typeface="メイリオ" panose="020B0604030504040204" pitchFamily="50" charset="-128"/>
                <a:ea typeface="メイリオ" panose="020B0604030504040204" pitchFamily="50" charset="-128"/>
              </a:rPr>
              <a:t>の文字数制限</a:t>
            </a:r>
          </a:p>
        </p:txBody>
      </p:sp>
      <p:sp>
        <p:nvSpPr>
          <p:cNvPr id="3" name="テキスト ボックス 2">
            <a:extLst>
              <a:ext uri="{FF2B5EF4-FFF2-40B4-BE49-F238E27FC236}">
                <a16:creationId xmlns:a16="http://schemas.microsoft.com/office/drawing/2014/main" id="{3E1AFB12-5470-2937-4E70-FE72090EAC07}"/>
              </a:ext>
            </a:extLst>
          </p:cNvPr>
          <p:cNvSpPr txBox="1"/>
          <p:nvPr/>
        </p:nvSpPr>
        <p:spPr>
          <a:xfrm>
            <a:off x="923731" y="2071396"/>
            <a:ext cx="9190914" cy="1200329"/>
          </a:xfrm>
          <a:prstGeom prst="rect">
            <a:avLst/>
          </a:prstGeom>
          <a:noFill/>
        </p:spPr>
        <p:txBody>
          <a:bodyPr wrap="none" rtlCol="0">
            <a:spAutoFit/>
          </a:bodyPr>
          <a:lstStyle/>
          <a:p>
            <a:pPr algn="l"/>
            <a:r>
              <a:rPr kumimoji="1" lang="en-US" altLang="ja-JP" sz="2400">
                <a:latin typeface="メイリオ" panose="020B0604030504040204" pitchFamily="50" charset="-128"/>
                <a:ea typeface="メイリオ" panose="020B0604030504040204" pitchFamily="50" charset="-128"/>
              </a:rPr>
              <a:t>GPT-4 Turbo</a:t>
            </a:r>
            <a:r>
              <a:rPr kumimoji="1" lang="ja-JP" altLang="en-US" sz="2400">
                <a:latin typeface="メイリオ" panose="020B0604030504040204" pitchFamily="50" charset="-128"/>
                <a:ea typeface="メイリオ" panose="020B0604030504040204" pitchFamily="50" charset="-128"/>
              </a:rPr>
              <a:t>（有料版）：約</a:t>
            </a:r>
            <a:r>
              <a:rPr kumimoji="1" lang="en-US" altLang="ja-JP" sz="2400">
                <a:latin typeface="メイリオ" panose="020B0604030504040204" pitchFamily="50" charset="-128"/>
                <a:ea typeface="メイリオ" panose="020B0604030504040204" pitchFamily="50" charset="-128"/>
              </a:rPr>
              <a:t>100,000</a:t>
            </a:r>
            <a:r>
              <a:rPr kumimoji="1" lang="ja-JP" altLang="en-US" sz="2400">
                <a:latin typeface="メイリオ" panose="020B0604030504040204" pitchFamily="50" charset="-128"/>
                <a:ea typeface="メイリオ" panose="020B0604030504040204" pitchFamily="50" charset="-128"/>
              </a:rPr>
              <a:t>文字（</a:t>
            </a:r>
            <a:r>
              <a:rPr kumimoji="1" lang="en-US" altLang="ja-JP" sz="2400">
                <a:latin typeface="メイリオ" panose="020B0604030504040204" pitchFamily="50" charset="-128"/>
                <a:ea typeface="メイリオ" panose="020B0604030504040204" pitchFamily="50" charset="-128"/>
              </a:rPr>
              <a:t>128,000</a:t>
            </a:r>
            <a:r>
              <a:rPr kumimoji="1" lang="ja-JP" altLang="en-US" sz="2400">
                <a:latin typeface="メイリオ" panose="020B0604030504040204" pitchFamily="50" charset="-128"/>
                <a:ea typeface="メイリオ" panose="020B0604030504040204" pitchFamily="50" charset="-128"/>
              </a:rPr>
              <a:t>トークン）</a:t>
            </a:r>
          </a:p>
          <a:p>
            <a:pPr algn="l"/>
            <a:r>
              <a:rPr kumimoji="1" lang="en-US" altLang="ja-JP" sz="2400">
                <a:latin typeface="メイリオ" panose="020B0604030504040204" pitchFamily="50" charset="-128"/>
                <a:ea typeface="メイリオ" panose="020B0604030504040204" pitchFamily="50" charset="-128"/>
              </a:rPr>
              <a:t>GPT-4</a:t>
            </a:r>
            <a:r>
              <a:rPr kumimoji="1" lang="ja-JP" altLang="en-US" sz="2400">
                <a:latin typeface="メイリオ" panose="020B0604030504040204" pitchFamily="50" charset="-128"/>
                <a:ea typeface="メイリオ" panose="020B0604030504040204" pitchFamily="50" charset="-128"/>
              </a:rPr>
              <a:t>（有料版）：約</a:t>
            </a:r>
            <a:r>
              <a:rPr kumimoji="1" lang="en-US" altLang="ja-JP" sz="2400">
                <a:latin typeface="メイリオ" panose="020B0604030504040204" pitchFamily="50" charset="-128"/>
                <a:ea typeface="メイリオ" panose="020B0604030504040204" pitchFamily="50" charset="-128"/>
              </a:rPr>
              <a:t>25,000</a:t>
            </a:r>
            <a:r>
              <a:rPr kumimoji="1" lang="ja-JP" altLang="en-US" sz="2400">
                <a:latin typeface="メイリオ" panose="020B0604030504040204" pitchFamily="50" charset="-128"/>
                <a:ea typeface="メイリオ" panose="020B0604030504040204" pitchFamily="50" charset="-128"/>
              </a:rPr>
              <a:t>文字（</a:t>
            </a:r>
            <a:r>
              <a:rPr kumimoji="1" lang="en-US" altLang="ja-JP" sz="2400">
                <a:latin typeface="メイリオ" panose="020B0604030504040204" pitchFamily="50" charset="-128"/>
                <a:ea typeface="メイリオ" panose="020B0604030504040204" pitchFamily="50" charset="-128"/>
              </a:rPr>
              <a:t>32,768</a:t>
            </a:r>
            <a:r>
              <a:rPr kumimoji="1" lang="ja-JP" altLang="en-US" sz="2400">
                <a:latin typeface="メイリオ" panose="020B0604030504040204" pitchFamily="50" charset="-128"/>
                <a:ea typeface="メイリオ" panose="020B0604030504040204" pitchFamily="50" charset="-128"/>
              </a:rPr>
              <a:t>トークン）</a:t>
            </a:r>
          </a:p>
          <a:p>
            <a:pPr algn="l"/>
            <a:r>
              <a:rPr kumimoji="1" lang="en-US" altLang="ja-JP" sz="2400">
                <a:latin typeface="メイリオ" panose="020B0604030504040204" pitchFamily="50" charset="-128"/>
                <a:ea typeface="メイリオ" panose="020B0604030504040204" pitchFamily="50" charset="-128"/>
              </a:rPr>
              <a:t>GPT-3.5</a:t>
            </a:r>
            <a:r>
              <a:rPr kumimoji="1" lang="ja-JP" altLang="en-US" sz="2400">
                <a:latin typeface="メイリオ" panose="020B0604030504040204" pitchFamily="50" charset="-128"/>
                <a:ea typeface="メイリオ" panose="020B0604030504040204" pitchFamily="50" charset="-128"/>
              </a:rPr>
              <a:t>（無料版）：約</a:t>
            </a:r>
            <a:r>
              <a:rPr kumimoji="1" lang="en-US" altLang="ja-JP" sz="2400">
                <a:latin typeface="メイリオ" panose="020B0604030504040204" pitchFamily="50" charset="-128"/>
                <a:ea typeface="メイリオ" panose="020B0604030504040204" pitchFamily="50" charset="-128"/>
              </a:rPr>
              <a:t>3,000</a:t>
            </a:r>
            <a:r>
              <a:rPr kumimoji="1" lang="ja-JP" altLang="en-US" sz="2400">
                <a:latin typeface="メイリオ" panose="020B0604030504040204" pitchFamily="50" charset="-128"/>
                <a:ea typeface="メイリオ" panose="020B0604030504040204" pitchFamily="50" charset="-128"/>
              </a:rPr>
              <a:t>文字（</a:t>
            </a:r>
            <a:r>
              <a:rPr kumimoji="1" lang="en-US" altLang="ja-JP" sz="2400">
                <a:latin typeface="メイリオ" panose="020B0604030504040204" pitchFamily="50" charset="-128"/>
                <a:ea typeface="メイリオ" panose="020B0604030504040204" pitchFamily="50" charset="-128"/>
              </a:rPr>
              <a:t>4,096</a:t>
            </a:r>
            <a:r>
              <a:rPr kumimoji="1" lang="ja-JP" altLang="en-US" sz="240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9005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DD76663-349F-1D67-26F8-69CAF9712EFE}"/>
              </a:ext>
            </a:extLst>
          </p:cNvPr>
          <p:cNvSpPr txBox="1"/>
          <p:nvPr/>
        </p:nvSpPr>
        <p:spPr>
          <a:xfrm>
            <a:off x="222747" y="354563"/>
            <a:ext cx="986597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ChatGPT</a:t>
            </a:r>
            <a:r>
              <a:rPr kumimoji="1" lang="ja-JP" altLang="en-US" sz="3200" dirty="0">
                <a:latin typeface="メイリオ" panose="020B0604030504040204" pitchFamily="50" charset="-128"/>
                <a:ea typeface="メイリオ" panose="020B0604030504040204" pitchFamily="50" charset="-128"/>
              </a:rPr>
              <a:t>による固有表現データを</a:t>
            </a:r>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に取り込む</a:t>
            </a:r>
          </a:p>
        </p:txBody>
      </p:sp>
      <p:sp>
        <p:nvSpPr>
          <p:cNvPr id="4" name="テキスト ボックス 3">
            <a:extLst>
              <a:ext uri="{FF2B5EF4-FFF2-40B4-BE49-F238E27FC236}">
                <a16:creationId xmlns:a16="http://schemas.microsoft.com/office/drawing/2014/main" id="{3FD85692-BA75-AB08-E60B-6781F22DACBC}"/>
              </a:ext>
            </a:extLst>
          </p:cNvPr>
          <p:cNvSpPr txBox="1"/>
          <p:nvPr/>
        </p:nvSpPr>
        <p:spPr>
          <a:xfrm>
            <a:off x="222747" y="973435"/>
            <a:ext cx="12048363" cy="830997"/>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Tsukurepo_df.csv</a:t>
            </a:r>
            <a:r>
              <a:rPr kumimoji="1" lang="ja-JP" altLang="en-US" sz="2400" dirty="0">
                <a:latin typeface="メイリオ" panose="020B0604030504040204" pitchFamily="50" charset="-128"/>
                <a:ea typeface="メイリオ" panose="020B0604030504040204" pitchFamily="50" charset="-128"/>
              </a:rPr>
              <a:t>のクチコミを</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で読み込んで</a:t>
            </a:r>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に自動的に渡したい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が出力する固有表現を</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上のデータとして取り込みたい</a:t>
            </a:r>
          </a:p>
        </p:txBody>
      </p:sp>
      <p:sp>
        <p:nvSpPr>
          <p:cNvPr id="5" name="テキスト ボックス 4">
            <a:extLst>
              <a:ext uri="{FF2B5EF4-FFF2-40B4-BE49-F238E27FC236}">
                <a16:creationId xmlns:a16="http://schemas.microsoft.com/office/drawing/2014/main" id="{442D2C4D-A6EE-316D-182A-36B08A6D39AE}"/>
              </a:ext>
            </a:extLst>
          </p:cNvPr>
          <p:cNvSpPr txBox="1"/>
          <p:nvPr/>
        </p:nvSpPr>
        <p:spPr>
          <a:xfrm>
            <a:off x="602733" y="2321134"/>
            <a:ext cx="7580217" cy="523220"/>
          </a:xfrm>
          <a:prstGeom prst="rect">
            <a:avLst/>
          </a:prstGeom>
          <a:noFill/>
        </p:spPr>
        <p:txBody>
          <a:bodyPr wrap="none" rtlCol="0">
            <a:spAutoFit/>
          </a:bodyPr>
          <a:lstStyle/>
          <a:p>
            <a:pPr algn="l"/>
            <a:r>
              <a:rPr kumimoji="1" lang="en-US" altLang="ja-JP" sz="2800" dirty="0">
                <a:latin typeface="メイリオ" panose="020B0604030504040204" pitchFamily="50" charset="-128"/>
                <a:ea typeface="メイリオ" panose="020B0604030504040204" pitchFamily="50" charset="-128"/>
              </a:rPr>
              <a:t>ChatGPT API</a:t>
            </a:r>
            <a:r>
              <a:rPr kumimoji="1" lang="ja-JP" altLang="en-US" sz="2800" dirty="0">
                <a:latin typeface="メイリオ" panose="020B0604030504040204" pitchFamily="50" charset="-128"/>
                <a:ea typeface="メイリオ" panose="020B0604030504040204" pitchFamily="50" charset="-128"/>
              </a:rPr>
              <a:t>を使った</a:t>
            </a:r>
            <a:r>
              <a:rPr kumimoji="1" lang="en-US" altLang="ja-JP" sz="2800" dirty="0">
                <a:latin typeface="メイリオ" panose="020B0604030504040204" pitchFamily="50" charset="-128"/>
                <a:ea typeface="メイリオ" panose="020B0604030504040204" pitchFamily="50" charset="-128"/>
              </a:rPr>
              <a:t>python</a:t>
            </a:r>
            <a:r>
              <a:rPr kumimoji="1" lang="ja-JP" altLang="en-US" sz="2800" dirty="0">
                <a:latin typeface="メイリオ" panose="020B0604030504040204" pitchFamily="50" charset="-128"/>
                <a:ea typeface="メイリオ" panose="020B0604030504040204" pitchFamily="50" charset="-128"/>
              </a:rPr>
              <a:t>プログラミング</a:t>
            </a:r>
          </a:p>
        </p:txBody>
      </p:sp>
      <p:sp>
        <p:nvSpPr>
          <p:cNvPr id="11" name="テキスト ボックス 10">
            <a:extLst>
              <a:ext uri="{FF2B5EF4-FFF2-40B4-BE49-F238E27FC236}">
                <a16:creationId xmlns:a16="http://schemas.microsoft.com/office/drawing/2014/main" id="{AD14E1FB-492A-4B46-7AD7-DCDD1AE8D634}"/>
              </a:ext>
            </a:extLst>
          </p:cNvPr>
          <p:cNvSpPr txBox="1"/>
          <p:nvPr/>
        </p:nvSpPr>
        <p:spPr>
          <a:xfrm>
            <a:off x="953550" y="3435787"/>
            <a:ext cx="4716356" cy="1815882"/>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この文章はリスト型で、変数名は</a:t>
            </a:r>
            <a:r>
              <a:rPr kumimoji="1" lang="en-US" altLang="ja-JP" sz="1400" dirty="0" err="1">
                <a:latin typeface="メイリオ" panose="020B0604030504040204" pitchFamily="50" charset="-128"/>
                <a:ea typeface="メイリオ" panose="020B0604030504040204" pitchFamily="50" charset="-128"/>
              </a:rPr>
              <a:t>kuchikomi</a:t>
            </a:r>
            <a:r>
              <a:rPr kumimoji="1" lang="ja-JP" altLang="en-US" sz="1400" dirty="0">
                <a:latin typeface="メイリオ" panose="020B0604030504040204" pitchFamily="50" charset="-128"/>
                <a:ea typeface="メイリオ" panose="020B0604030504040204" pitchFamily="50" charset="-128"/>
              </a:rPr>
              <a:t>とします。</a:t>
            </a:r>
            <a:endParaRPr kumimoji="1" lang="en-US" altLang="ja-JP" sz="1400" dirty="0">
              <a:latin typeface="メイリオ" panose="020B0604030504040204" pitchFamily="50" charset="-128"/>
              <a:ea typeface="メイリオ" panose="020B0604030504040204" pitchFamily="50" charset="-128"/>
            </a:endParaRPr>
          </a:p>
          <a:p>
            <a:pPr algn="l"/>
            <a:r>
              <a:rPr kumimoji="1" lang="ja-JP" altLang="en-US" sz="1400" dirty="0">
                <a:latin typeface="メイリオ" panose="020B0604030504040204" pitchFamily="50" charset="-128"/>
                <a:ea typeface="メイリオ" panose="020B0604030504040204" pitchFamily="50" charset="-128"/>
              </a:rPr>
              <a:t>以下の</a:t>
            </a:r>
            <a:r>
              <a:rPr kumimoji="1" lang="en-US" altLang="ja-JP" sz="1400" dirty="0">
                <a:latin typeface="メイリオ" panose="020B0604030504040204" pitchFamily="50" charset="-128"/>
                <a:ea typeface="メイリオ" panose="020B0604030504040204" pitchFamily="50" charset="-128"/>
              </a:rPr>
              <a:t>for</a:t>
            </a:r>
            <a:r>
              <a:rPr kumimoji="1" lang="ja-JP" altLang="en-US" sz="1400" dirty="0">
                <a:latin typeface="メイリオ" panose="020B0604030504040204" pitchFamily="50" charset="-128"/>
                <a:ea typeface="メイリオ" panose="020B0604030504040204" pitchFamily="50" charset="-128"/>
              </a:rPr>
              <a:t>文で</a:t>
            </a:r>
            <a:r>
              <a:rPr kumimoji="1" lang="en-US" altLang="ja-JP" sz="1400" dirty="0" err="1">
                <a:latin typeface="メイリオ" panose="020B0604030504040204" pitchFamily="50" charset="-128"/>
                <a:ea typeface="メイリオ" panose="020B0604030504040204" pitchFamily="50" charset="-128"/>
              </a:rPr>
              <a:t>kuchikomi</a:t>
            </a:r>
            <a:r>
              <a:rPr kumimoji="1" lang="ja-JP" altLang="en-US" sz="1400" dirty="0">
                <a:latin typeface="メイリオ" panose="020B0604030504040204" pitchFamily="50" charset="-128"/>
                <a:ea typeface="メイリオ" panose="020B0604030504040204" pitchFamily="50" charset="-128"/>
              </a:rPr>
              <a:t>から要素を１つづつ取り出し、</a:t>
            </a:r>
            <a:endParaRPr kumimoji="1" lang="en-US" altLang="ja-JP"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rPr>
              <a:t>for</a:t>
            </a:r>
            <a:r>
              <a:rPr kumimoji="1" lang="ja-JP" altLang="en-US" sz="1400" dirty="0">
                <a:latin typeface="メイリオ" panose="020B0604030504040204" pitchFamily="50" charset="-128"/>
                <a:ea typeface="メイリオ" panose="020B0604030504040204" pitchFamily="50" charset="-128"/>
              </a:rPr>
              <a:t>文中の指示に従って</a:t>
            </a:r>
            <a:r>
              <a:rPr kumimoji="1" lang="en-US" altLang="ja-JP" sz="1400" dirty="0" err="1">
                <a:latin typeface="メイリオ" panose="020B0604030504040204" pitchFamily="50" charset="-128"/>
                <a:ea typeface="メイリオ" panose="020B0604030504040204" pitchFamily="50" charset="-128"/>
              </a:rPr>
              <a:t>json</a:t>
            </a:r>
            <a:r>
              <a:rPr kumimoji="1" lang="ja-JP" altLang="en-US" sz="1400" dirty="0">
                <a:latin typeface="メイリオ" panose="020B0604030504040204" pitchFamily="50" charset="-128"/>
                <a:ea typeface="メイリオ" panose="020B0604030504040204" pitchFamily="50" charset="-128"/>
              </a:rPr>
              <a:t>形式にしてください。</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rPr>
              <a:t>for sentence in </a:t>
            </a:r>
            <a:r>
              <a:rPr kumimoji="1" lang="en-US" altLang="ja-JP" sz="1400" dirty="0" err="1">
                <a:latin typeface="メイリオ" panose="020B0604030504040204" pitchFamily="50" charset="-128"/>
                <a:ea typeface="メイリオ" panose="020B0604030504040204" pitchFamily="50" charset="-128"/>
              </a:rPr>
              <a:t>kuchikomi</a:t>
            </a:r>
            <a:r>
              <a:rPr kumimoji="1" lang="en-US" altLang="ja-JP" sz="1400" dirty="0">
                <a:latin typeface="メイリオ" panose="020B0604030504040204" pitchFamily="50" charset="-128"/>
                <a:ea typeface="メイリオ" panose="020B0604030504040204" pitchFamily="50" charset="-128"/>
              </a:rPr>
              <a:t>:</a:t>
            </a:r>
          </a:p>
          <a:p>
            <a:pPr algn="l"/>
            <a:r>
              <a:rPr kumimoji="1" lang="en-US" altLang="ja-JP" sz="1400" dirty="0">
                <a:latin typeface="メイリオ" panose="020B0604030504040204" pitchFamily="50" charset="-128"/>
                <a:ea typeface="メイリオ" panose="020B0604030504040204" pitchFamily="50" charset="-128"/>
              </a:rPr>
              <a:t>       sentence</a:t>
            </a:r>
            <a:r>
              <a:rPr kumimoji="1" lang="ja-JP" altLang="en-US" sz="1400" dirty="0">
                <a:latin typeface="メイリオ" panose="020B0604030504040204" pitchFamily="50" charset="-128"/>
                <a:ea typeface="メイリオ" panose="020B0604030504040204" pitchFamily="50" charset="-128"/>
              </a:rPr>
              <a:t>から材料名を取り出す</a:t>
            </a:r>
          </a:p>
          <a:p>
            <a:pPr algn="l"/>
            <a:r>
              <a:rPr kumimoji="1" lang="ja-JP" altLang="en-US" sz="1400" dirty="0">
                <a:latin typeface="メイリオ" panose="020B0604030504040204" pitchFamily="50" charset="-128"/>
                <a:ea typeface="メイリオ" panose="020B0604030504040204" pitchFamily="50" charset="-128"/>
              </a:rPr>
              <a:t>　　 </a:t>
            </a:r>
            <a:r>
              <a:rPr kumimoji="1" lang="en-US" altLang="ja-JP" sz="1400" dirty="0">
                <a:latin typeface="メイリオ" panose="020B0604030504040204" pitchFamily="50" charset="-128"/>
                <a:ea typeface="メイリオ" panose="020B0604030504040204" pitchFamily="50" charset="-128"/>
              </a:rPr>
              <a:t>sentence</a:t>
            </a:r>
            <a:r>
              <a:rPr kumimoji="1" lang="ja-JP" altLang="en-US" sz="1400" dirty="0">
                <a:latin typeface="メイリオ" panose="020B0604030504040204" pitchFamily="50" charset="-128"/>
                <a:ea typeface="メイリオ" panose="020B0604030504040204" pitchFamily="50" charset="-128"/>
              </a:rPr>
              <a:t>から食感の単語を取り出す</a:t>
            </a: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8155A5C7-908B-4DF6-7A69-B1FDFD98DFDD}"/>
              </a:ext>
            </a:extLst>
          </p:cNvPr>
          <p:cNvSpPr txBox="1"/>
          <p:nvPr/>
        </p:nvSpPr>
        <p:spPr>
          <a:xfrm>
            <a:off x="537920" y="3031275"/>
            <a:ext cx="260237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 Python ner.py</a:t>
            </a:r>
            <a:endParaRPr kumimoji="1" lang="ja-JP" altLang="en-US" sz="2400" dirty="0">
              <a:latin typeface="メイリオ" panose="020B0604030504040204" pitchFamily="50" charset="-128"/>
              <a:ea typeface="メイリオ" panose="020B0604030504040204" pitchFamily="50" charset="-128"/>
            </a:endParaRPr>
          </a:p>
        </p:txBody>
      </p:sp>
      <p:pic>
        <p:nvPicPr>
          <p:cNvPr id="1026" name="Picture 2" descr="ChatGPT（チャットジーピーティー）：自然な対話と回答ができる、人工知能チャットボット | 知財図鑑">
            <a:extLst>
              <a:ext uri="{FF2B5EF4-FFF2-40B4-BE49-F238E27FC236}">
                <a16:creationId xmlns:a16="http://schemas.microsoft.com/office/drawing/2014/main" id="{81AAA55A-B9BC-88F3-20B9-10C87639E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1490" y="3884277"/>
            <a:ext cx="2743200" cy="1666875"/>
          </a:xfrm>
          <a:prstGeom prst="rect">
            <a:avLst/>
          </a:prstGeom>
          <a:noFill/>
          <a:extLst>
            <a:ext uri="{909E8E84-426E-40DD-AFC4-6F175D3DCCD1}">
              <a14:hiddenFill xmlns:a14="http://schemas.microsoft.com/office/drawing/2010/main">
                <a:solidFill>
                  <a:srgbClr val="FFFFFF"/>
                </a:solidFill>
              </a14:hiddenFill>
            </a:ext>
          </a:extLst>
        </p:spPr>
      </p:pic>
      <p:sp>
        <p:nvSpPr>
          <p:cNvPr id="13" name="矢印: 右 12">
            <a:extLst>
              <a:ext uri="{FF2B5EF4-FFF2-40B4-BE49-F238E27FC236}">
                <a16:creationId xmlns:a16="http://schemas.microsoft.com/office/drawing/2014/main" id="{A1A05A70-644C-9D7D-F531-051ED421822A}"/>
              </a:ext>
            </a:extLst>
          </p:cNvPr>
          <p:cNvSpPr/>
          <p:nvPr/>
        </p:nvSpPr>
        <p:spPr>
          <a:xfrm>
            <a:off x="5716559" y="3837806"/>
            <a:ext cx="2995360" cy="419877"/>
          </a:xfrm>
          <a:prstGeom prst="rightArrow">
            <a:avLst>
              <a:gd name="adj1" fmla="val 50000"/>
              <a:gd name="adj2" fmla="val 9444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D78D9B5-9759-59EB-C331-9643395C4504}"/>
              </a:ext>
            </a:extLst>
          </p:cNvPr>
          <p:cNvSpPr txBox="1"/>
          <p:nvPr/>
        </p:nvSpPr>
        <p:spPr>
          <a:xfrm>
            <a:off x="6019477" y="3361243"/>
            <a:ext cx="2163473"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Python</a:t>
            </a:r>
            <a:r>
              <a:rPr kumimoji="1" lang="ja-JP" altLang="en-US" dirty="0">
                <a:latin typeface="メイリオ" panose="020B0604030504040204" pitchFamily="50" charset="-128"/>
                <a:ea typeface="メイリオ" panose="020B0604030504040204" pitchFamily="50" charset="-128"/>
              </a:rPr>
              <a:t>のコードでリクエスト</a:t>
            </a:r>
          </a:p>
        </p:txBody>
      </p:sp>
      <p:sp>
        <p:nvSpPr>
          <p:cNvPr id="15" name="矢印: 右 14">
            <a:extLst>
              <a:ext uri="{FF2B5EF4-FFF2-40B4-BE49-F238E27FC236}">
                <a16:creationId xmlns:a16="http://schemas.microsoft.com/office/drawing/2014/main" id="{5DE235B9-04D1-DFC2-8C05-D5050F0B8206}"/>
              </a:ext>
            </a:extLst>
          </p:cNvPr>
          <p:cNvSpPr/>
          <p:nvPr/>
        </p:nvSpPr>
        <p:spPr>
          <a:xfrm flipH="1">
            <a:off x="5603533" y="5341214"/>
            <a:ext cx="2995360" cy="419877"/>
          </a:xfrm>
          <a:prstGeom prst="rightArrow">
            <a:avLst>
              <a:gd name="adj1" fmla="val 50000"/>
              <a:gd name="adj2" fmla="val 9444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2B227DD3-D239-D3ED-CF5C-401EF2619CAE}"/>
              </a:ext>
            </a:extLst>
          </p:cNvPr>
          <p:cNvPicPr>
            <a:picLocks noChangeAspect="1"/>
          </p:cNvPicPr>
          <p:nvPr/>
        </p:nvPicPr>
        <p:blipFill>
          <a:blip r:embed="rId3"/>
          <a:stretch>
            <a:fillRect/>
          </a:stretch>
        </p:blipFill>
        <p:spPr>
          <a:xfrm>
            <a:off x="1050817" y="5068258"/>
            <a:ext cx="3973916" cy="1632613"/>
          </a:xfrm>
          <a:prstGeom prst="rect">
            <a:avLst/>
          </a:prstGeom>
        </p:spPr>
      </p:pic>
      <p:sp>
        <p:nvSpPr>
          <p:cNvPr id="18" name="テキスト ボックス 17">
            <a:extLst>
              <a:ext uri="{FF2B5EF4-FFF2-40B4-BE49-F238E27FC236}">
                <a16:creationId xmlns:a16="http://schemas.microsoft.com/office/drawing/2014/main" id="{AE763F88-C929-761A-16F8-EF5E3E304B10}"/>
              </a:ext>
            </a:extLst>
          </p:cNvPr>
          <p:cNvSpPr txBox="1"/>
          <p:nvPr/>
        </p:nvSpPr>
        <p:spPr>
          <a:xfrm>
            <a:off x="5669906" y="5831975"/>
            <a:ext cx="3484319"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ChatGPT</a:t>
            </a:r>
            <a:r>
              <a:rPr kumimoji="1" lang="ja-JP" altLang="en-US" dirty="0">
                <a:latin typeface="メイリオ" panose="020B0604030504040204" pitchFamily="50" charset="-128"/>
                <a:ea typeface="メイリオ" panose="020B0604030504040204" pitchFamily="50" charset="-128"/>
              </a:rPr>
              <a:t>の応答を</a:t>
            </a:r>
            <a:r>
              <a:rPr kumimoji="1" lang="en-US" altLang="ja-JP" dirty="0">
                <a:latin typeface="メイリオ" panose="020B0604030504040204" pitchFamily="50" charset="-128"/>
                <a:ea typeface="メイリオ" panose="020B0604030504040204" pitchFamily="50" charset="-128"/>
              </a:rPr>
              <a:t>python</a:t>
            </a:r>
            <a:r>
              <a:rPr kumimoji="1" lang="ja-JP" altLang="en-US" dirty="0">
                <a:latin typeface="メイリオ" panose="020B0604030504040204" pitchFamily="50" charset="-128"/>
                <a:ea typeface="メイリオ" panose="020B0604030504040204" pitchFamily="50" charset="-128"/>
              </a:rPr>
              <a:t>にデータとして読み込む</a:t>
            </a:r>
          </a:p>
        </p:txBody>
      </p:sp>
    </p:spTree>
    <p:extLst>
      <p:ext uri="{BB962C8B-B14F-4D97-AF65-F5344CB8AC3E}">
        <p14:creationId xmlns:p14="http://schemas.microsoft.com/office/powerpoint/2010/main" val="3702427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7747B31-3B63-AABF-5F01-83FE5CC025D2}"/>
              </a:ext>
            </a:extLst>
          </p:cNvPr>
          <p:cNvSpPr txBox="1"/>
          <p:nvPr/>
        </p:nvSpPr>
        <p:spPr>
          <a:xfrm>
            <a:off x="522514" y="353019"/>
            <a:ext cx="822052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API(Application Programming Interface)</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255979B-9263-B374-EB39-3B16F203F7E9}"/>
              </a:ext>
            </a:extLst>
          </p:cNvPr>
          <p:cNvSpPr txBox="1"/>
          <p:nvPr/>
        </p:nvSpPr>
        <p:spPr>
          <a:xfrm>
            <a:off x="522514" y="1019489"/>
            <a:ext cx="9879628"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アプリとアプリとでデータを直接通信するためのインターフェース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このケースでは、</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と</a:t>
            </a:r>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間の通信</a:t>
            </a:r>
          </a:p>
        </p:txBody>
      </p:sp>
      <p:sp>
        <p:nvSpPr>
          <p:cNvPr id="4" name="テキスト ボックス 3">
            <a:extLst>
              <a:ext uri="{FF2B5EF4-FFF2-40B4-BE49-F238E27FC236}">
                <a16:creationId xmlns:a16="http://schemas.microsoft.com/office/drawing/2014/main" id="{ED7E8EAA-C7EE-F2A6-586B-0540916F0DA8}"/>
              </a:ext>
            </a:extLst>
          </p:cNvPr>
          <p:cNvSpPr txBox="1"/>
          <p:nvPr/>
        </p:nvSpPr>
        <p:spPr>
          <a:xfrm>
            <a:off x="5430845" y="2537407"/>
            <a:ext cx="352429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https://platform.openai.com/</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1C80CBC-455F-0100-6CF9-4211D3687693}"/>
              </a:ext>
            </a:extLst>
          </p:cNvPr>
          <p:cNvSpPr txBox="1"/>
          <p:nvPr/>
        </p:nvSpPr>
        <p:spPr>
          <a:xfrm>
            <a:off x="457200" y="1986197"/>
            <a:ext cx="6759094"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API</a:t>
            </a:r>
            <a:r>
              <a:rPr kumimoji="1" lang="ja-JP" altLang="en-US" sz="2400" u="sng" dirty="0">
                <a:latin typeface="メイリオ" panose="020B0604030504040204" pitchFamily="50" charset="-128"/>
                <a:ea typeface="メイリオ" panose="020B0604030504040204" pitchFamily="50" charset="-128"/>
              </a:rPr>
              <a:t>を使うには</a:t>
            </a:r>
            <a:r>
              <a:rPr kumimoji="1" lang="en-US" altLang="ja-JP" sz="2400" u="sng" dirty="0">
                <a:latin typeface="メイリオ" panose="020B0604030504040204" pitchFamily="50" charset="-128"/>
                <a:ea typeface="メイリオ" panose="020B0604030504040204" pitchFamily="50" charset="-128"/>
              </a:rPr>
              <a:t>key</a:t>
            </a:r>
            <a:r>
              <a:rPr kumimoji="1" lang="ja-JP" altLang="en-US" sz="2400" u="sng" dirty="0">
                <a:latin typeface="メイリオ" panose="020B0604030504040204" pitchFamily="50" charset="-128"/>
                <a:ea typeface="メイリオ" panose="020B0604030504040204" pitchFamily="50" charset="-128"/>
              </a:rPr>
              <a:t>を取得（有料なのでご参考）</a:t>
            </a:r>
          </a:p>
        </p:txBody>
      </p:sp>
      <p:pic>
        <p:nvPicPr>
          <p:cNvPr id="9" name="図 8">
            <a:extLst>
              <a:ext uri="{FF2B5EF4-FFF2-40B4-BE49-F238E27FC236}">
                <a16:creationId xmlns:a16="http://schemas.microsoft.com/office/drawing/2014/main" id="{D31B6F44-307A-529F-395C-634C9EFABE5D}"/>
              </a:ext>
            </a:extLst>
          </p:cNvPr>
          <p:cNvPicPr>
            <a:picLocks noChangeAspect="1"/>
          </p:cNvPicPr>
          <p:nvPr/>
        </p:nvPicPr>
        <p:blipFill>
          <a:blip r:embed="rId3"/>
          <a:stretch>
            <a:fillRect/>
          </a:stretch>
        </p:blipFill>
        <p:spPr>
          <a:xfrm>
            <a:off x="720384" y="3685993"/>
            <a:ext cx="8746399" cy="3407906"/>
          </a:xfrm>
          <a:prstGeom prst="rect">
            <a:avLst/>
          </a:prstGeom>
        </p:spPr>
      </p:pic>
      <p:sp>
        <p:nvSpPr>
          <p:cNvPr id="10" name="テキスト ボックス 9">
            <a:extLst>
              <a:ext uri="{FF2B5EF4-FFF2-40B4-BE49-F238E27FC236}">
                <a16:creationId xmlns:a16="http://schemas.microsoft.com/office/drawing/2014/main" id="{6F0FF7F1-14AF-DBF7-F2F9-AFC25DBE6D09}"/>
              </a:ext>
            </a:extLst>
          </p:cNvPr>
          <p:cNvSpPr txBox="1"/>
          <p:nvPr/>
        </p:nvSpPr>
        <p:spPr>
          <a:xfrm>
            <a:off x="1748745" y="3008035"/>
            <a:ext cx="3713583" cy="830997"/>
          </a:xfrm>
          <a:prstGeom prst="rect">
            <a:avLst/>
          </a:prstGeom>
          <a:no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左隅のメニューをマウスオーバーするとこのようなメニューが表示される。</a:t>
            </a:r>
            <a:r>
              <a:rPr kumimoji="1" lang="en-US" altLang="ja-JP" sz="1600" dirty="0">
                <a:latin typeface="メイリオ" panose="020B0604030504040204" pitchFamily="50" charset="-128"/>
                <a:ea typeface="メイリオ" panose="020B0604030504040204" pitchFamily="50" charset="-128"/>
              </a:rPr>
              <a:t>API keys</a:t>
            </a:r>
            <a:r>
              <a:rPr kumimoji="1" lang="ja-JP" altLang="en-US" sz="1600" dirty="0">
                <a:latin typeface="メイリオ" panose="020B0604030504040204" pitchFamily="50" charset="-128"/>
                <a:ea typeface="メイリオ" panose="020B0604030504040204" pitchFamily="50" charset="-128"/>
              </a:rPr>
              <a:t>を選ぶ</a:t>
            </a:r>
          </a:p>
        </p:txBody>
      </p:sp>
      <p:sp>
        <p:nvSpPr>
          <p:cNvPr id="11" name="吹き出し: 角を丸めた四角形 10">
            <a:extLst>
              <a:ext uri="{FF2B5EF4-FFF2-40B4-BE49-F238E27FC236}">
                <a16:creationId xmlns:a16="http://schemas.microsoft.com/office/drawing/2014/main" id="{D335877E-E934-E90B-6F8F-E55620145F82}"/>
              </a:ext>
            </a:extLst>
          </p:cNvPr>
          <p:cNvSpPr/>
          <p:nvPr/>
        </p:nvSpPr>
        <p:spPr>
          <a:xfrm>
            <a:off x="720384" y="3732159"/>
            <a:ext cx="914400" cy="2106352"/>
          </a:xfrm>
          <a:prstGeom prst="wedgeRoundRectCallout">
            <a:avLst>
              <a:gd name="adj1" fmla="val 52636"/>
              <a:gd name="adj2" fmla="val -63061"/>
              <a:gd name="adj3" fmla="val 16667"/>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E9A7DCE-E113-0491-1E9E-71890E4B6509}"/>
              </a:ext>
            </a:extLst>
          </p:cNvPr>
          <p:cNvSpPr txBox="1"/>
          <p:nvPr/>
        </p:nvSpPr>
        <p:spPr>
          <a:xfrm>
            <a:off x="522514" y="2537407"/>
            <a:ext cx="490833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OpenAI developer </a:t>
            </a:r>
            <a:r>
              <a:rPr kumimoji="1" lang="ja-JP" altLang="en-US" sz="2000" dirty="0">
                <a:latin typeface="メイリオ" panose="020B0604030504040204" pitchFamily="50" charset="-128"/>
                <a:ea typeface="メイリオ" panose="020B0604030504040204" pitchFamily="50" charset="-128"/>
              </a:rPr>
              <a:t>サイトでログイン →</a:t>
            </a:r>
          </a:p>
        </p:txBody>
      </p:sp>
      <p:sp>
        <p:nvSpPr>
          <p:cNvPr id="13" name="四角形: 角を丸くする 12">
            <a:extLst>
              <a:ext uri="{FF2B5EF4-FFF2-40B4-BE49-F238E27FC236}">
                <a16:creationId xmlns:a16="http://schemas.microsoft.com/office/drawing/2014/main" id="{DC412FB3-B2F8-5CD0-C9BF-9AB03A4BFFBC}"/>
              </a:ext>
            </a:extLst>
          </p:cNvPr>
          <p:cNvSpPr/>
          <p:nvPr/>
        </p:nvSpPr>
        <p:spPr>
          <a:xfrm>
            <a:off x="522514" y="4785335"/>
            <a:ext cx="1226231" cy="23453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762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00FBF09-FAF8-7C3C-7F92-F05DF58EFB32}"/>
              </a:ext>
            </a:extLst>
          </p:cNvPr>
          <p:cNvPicPr>
            <a:picLocks noChangeAspect="1"/>
          </p:cNvPicPr>
          <p:nvPr/>
        </p:nvPicPr>
        <p:blipFill>
          <a:blip r:embed="rId2"/>
          <a:stretch>
            <a:fillRect/>
          </a:stretch>
        </p:blipFill>
        <p:spPr>
          <a:xfrm>
            <a:off x="1999895" y="428798"/>
            <a:ext cx="8192210" cy="3109229"/>
          </a:xfrm>
          <a:prstGeom prst="rect">
            <a:avLst/>
          </a:prstGeom>
        </p:spPr>
      </p:pic>
      <p:pic>
        <p:nvPicPr>
          <p:cNvPr id="5" name="図 4">
            <a:extLst>
              <a:ext uri="{FF2B5EF4-FFF2-40B4-BE49-F238E27FC236}">
                <a16:creationId xmlns:a16="http://schemas.microsoft.com/office/drawing/2014/main" id="{B411CD9E-BD86-1021-E38F-0C68AEF9B164}"/>
              </a:ext>
            </a:extLst>
          </p:cNvPr>
          <p:cNvPicPr>
            <a:picLocks noChangeAspect="1"/>
          </p:cNvPicPr>
          <p:nvPr/>
        </p:nvPicPr>
        <p:blipFill>
          <a:blip r:embed="rId3"/>
          <a:stretch>
            <a:fillRect/>
          </a:stretch>
        </p:blipFill>
        <p:spPr>
          <a:xfrm>
            <a:off x="2230016" y="3538027"/>
            <a:ext cx="4504943" cy="3093820"/>
          </a:xfrm>
          <a:prstGeom prst="rect">
            <a:avLst/>
          </a:prstGeom>
        </p:spPr>
      </p:pic>
      <p:sp>
        <p:nvSpPr>
          <p:cNvPr id="6" name="テキスト ボックス 5">
            <a:extLst>
              <a:ext uri="{FF2B5EF4-FFF2-40B4-BE49-F238E27FC236}">
                <a16:creationId xmlns:a16="http://schemas.microsoft.com/office/drawing/2014/main" id="{7972E48C-069B-8B30-14C1-EA40E28F1457}"/>
              </a:ext>
            </a:extLst>
          </p:cNvPr>
          <p:cNvSpPr txBox="1"/>
          <p:nvPr/>
        </p:nvSpPr>
        <p:spPr>
          <a:xfrm>
            <a:off x="345233" y="53184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7" name="四角形: 角を丸くする 6">
            <a:extLst>
              <a:ext uri="{FF2B5EF4-FFF2-40B4-BE49-F238E27FC236}">
                <a16:creationId xmlns:a16="http://schemas.microsoft.com/office/drawing/2014/main" id="{DF271A9D-8BEE-000C-BA4C-B826BA44D9FA}"/>
              </a:ext>
            </a:extLst>
          </p:cNvPr>
          <p:cNvSpPr/>
          <p:nvPr/>
        </p:nvSpPr>
        <p:spPr>
          <a:xfrm>
            <a:off x="1999895" y="2957804"/>
            <a:ext cx="2180219" cy="47119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C71AC85-9619-8B2B-033E-B4E8A51E230C}"/>
              </a:ext>
            </a:extLst>
          </p:cNvPr>
          <p:cNvSpPr/>
          <p:nvPr/>
        </p:nvSpPr>
        <p:spPr>
          <a:xfrm>
            <a:off x="5005890" y="5998439"/>
            <a:ext cx="1189637" cy="47119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D26B034D-1715-8A1E-91B3-1E247E6BE690}"/>
              </a:ext>
            </a:extLst>
          </p:cNvPr>
          <p:cNvPicPr>
            <a:picLocks noChangeAspect="1"/>
          </p:cNvPicPr>
          <p:nvPr/>
        </p:nvPicPr>
        <p:blipFill>
          <a:blip r:embed="rId4"/>
          <a:stretch>
            <a:fillRect/>
          </a:stretch>
        </p:blipFill>
        <p:spPr>
          <a:xfrm>
            <a:off x="7586438" y="3517645"/>
            <a:ext cx="4151472" cy="3102136"/>
          </a:xfrm>
          <a:prstGeom prst="rect">
            <a:avLst/>
          </a:prstGeom>
        </p:spPr>
      </p:pic>
      <p:sp>
        <p:nvSpPr>
          <p:cNvPr id="11" name="矢印: 右 10">
            <a:extLst>
              <a:ext uri="{FF2B5EF4-FFF2-40B4-BE49-F238E27FC236}">
                <a16:creationId xmlns:a16="http://schemas.microsoft.com/office/drawing/2014/main" id="{E94B4DC3-C870-3434-B85C-855909DEAC57}"/>
              </a:ext>
            </a:extLst>
          </p:cNvPr>
          <p:cNvSpPr/>
          <p:nvPr/>
        </p:nvSpPr>
        <p:spPr>
          <a:xfrm>
            <a:off x="6923314" y="4711959"/>
            <a:ext cx="475862" cy="8024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DB321D5-3D0B-B3C0-05D4-EF238F2E6E17}"/>
              </a:ext>
            </a:extLst>
          </p:cNvPr>
          <p:cNvSpPr txBox="1"/>
          <p:nvPr/>
        </p:nvSpPr>
        <p:spPr>
          <a:xfrm>
            <a:off x="9183493" y="5439746"/>
            <a:ext cx="25544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API key</a:t>
            </a:r>
            <a:r>
              <a:rPr kumimoji="1" lang="ja-JP" altLang="en-US" sz="2400" dirty="0">
                <a:latin typeface="メイリオ" panose="020B0604030504040204" pitchFamily="50" charset="-128"/>
                <a:ea typeface="メイリオ" panose="020B0604030504040204" pitchFamily="50" charset="-128"/>
              </a:rPr>
              <a:t>をコピー</a:t>
            </a:r>
          </a:p>
        </p:txBody>
      </p:sp>
    </p:spTree>
    <p:extLst>
      <p:ext uri="{BB962C8B-B14F-4D97-AF65-F5344CB8AC3E}">
        <p14:creationId xmlns:p14="http://schemas.microsoft.com/office/powerpoint/2010/main" val="610367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2BB56D3-B15E-B2DF-B72A-565F9C188BB7}"/>
              </a:ext>
            </a:extLst>
          </p:cNvPr>
          <p:cNvSpPr txBox="1"/>
          <p:nvPr/>
        </p:nvSpPr>
        <p:spPr>
          <a:xfrm>
            <a:off x="1856792" y="2090057"/>
            <a:ext cx="5737468" cy="2308324"/>
          </a:xfrm>
          <a:prstGeom prst="rect">
            <a:avLst/>
          </a:prstGeom>
          <a:noFill/>
        </p:spPr>
        <p:txBody>
          <a:bodyPr wrap="none" rtlCol="0">
            <a:spAutoFit/>
          </a:bodyPr>
          <a:lstStyle/>
          <a:p>
            <a:pPr algn="l"/>
            <a:r>
              <a:rPr lang="en-US" altLang="ja-JP" sz="2400" b="1" i="0" dirty="0">
                <a:effectLst/>
                <a:highlight>
                  <a:srgbClr val="FFFFFF"/>
                </a:highlight>
                <a:latin typeface="-apple-system"/>
              </a:rPr>
              <a:t>Credit</a:t>
            </a:r>
            <a:r>
              <a:rPr lang="ja-JP" altLang="en-US" sz="2400" b="1" i="0" dirty="0">
                <a:effectLst/>
                <a:highlight>
                  <a:srgbClr val="FFFFFF"/>
                </a:highlight>
                <a:latin typeface="-apple-system"/>
              </a:rPr>
              <a:t>購入の方法</a:t>
            </a:r>
          </a:p>
          <a:p>
            <a:pPr algn="l"/>
            <a:r>
              <a:rPr lang="en-US" altLang="ja-JP" sz="2400" b="0" i="0" dirty="0">
                <a:effectLst/>
                <a:highlight>
                  <a:srgbClr val="FFFFFF"/>
                </a:highlight>
                <a:latin typeface="-apple-system"/>
              </a:rPr>
              <a:t>OpenAI</a:t>
            </a:r>
            <a:r>
              <a:rPr lang="ja-JP" altLang="en-US" sz="2400" b="0" i="0" dirty="0">
                <a:effectLst/>
                <a:highlight>
                  <a:srgbClr val="FFFFFF"/>
                </a:highlight>
                <a:latin typeface="-apple-system"/>
              </a:rPr>
              <a:t>のプラットフォームページから、</a:t>
            </a:r>
          </a:p>
          <a:p>
            <a:pPr algn="l">
              <a:buFont typeface="+mj-lt"/>
              <a:buAutoNum type="arabicPeriod"/>
            </a:pPr>
            <a:r>
              <a:rPr lang="en-US" altLang="ja-JP" sz="2400" b="0" i="0" dirty="0">
                <a:effectLst/>
                <a:highlight>
                  <a:srgbClr val="FFFFFF"/>
                </a:highlight>
                <a:latin typeface="-apple-system"/>
              </a:rPr>
              <a:t>"Settings"</a:t>
            </a:r>
            <a:r>
              <a:rPr lang="ja-JP" altLang="en-US" sz="2400" b="0" i="0" dirty="0">
                <a:effectLst/>
                <a:highlight>
                  <a:srgbClr val="FFFFFF"/>
                </a:highlight>
                <a:latin typeface="-apple-system"/>
              </a:rPr>
              <a:t>タブ</a:t>
            </a:r>
          </a:p>
          <a:p>
            <a:pPr algn="l">
              <a:buFont typeface="+mj-lt"/>
              <a:buAutoNum type="arabicPeriod"/>
            </a:pPr>
            <a:r>
              <a:rPr lang="en-US" altLang="ja-JP" sz="2400" b="0" i="0" dirty="0">
                <a:effectLst/>
                <a:highlight>
                  <a:srgbClr val="FFFFFF"/>
                </a:highlight>
                <a:latin typeface="-apple-system"/>
              </a:rPr>
              <a:t>"Billing"</a:t>
            </a:r>
            <a:r>
              <a:rPr lang="ja-JP" altLang="en-US" sz="2400" b="0" i="0" dirty="0">
                <a:effectLst/>
                <a:highlight>
                  <a:srgbClr val="FFFFFF"/>
                </a:highlight>
                <a:latin typeface="-apple-system"/>
              </a:rPr>
              <a:t>タブ</a:t>
            </a:r>
          </a:p>
          <a:p>
            <a:pPr algn="l">
              <a:buFont typeface="+mj-lt"/>
              <a:buAutoNum type="arabicPeriod"/>
            </a:pPr>
            <a:r>
              <a:rPr lang="en-US" altLang="ja-JP" sz="2400" b="0" i="0" dirty="0">
                <a:effectLst/>
                <a:highlight>
                  <a:srgbClr val="FFFFFF"/>
                </a:highlight>
                <a:latin typeface="-apple-system"/>
              </a:rPr>
              <a:t>"Buy credits"</a:t>
            </a:r>
            <a:r>
              <a:rPr lang="ja-JP" altLang="en-US" sz="2400" b="0" i="0" dirty="0">
                <a:effectLst/>
                <a:highlight>
                  <a:srgbClr val="FFFFFF"/>
                </a:highlight>
                <a:latin typeface="-apple-system"/>
              </a:rPr>
              <a:t>ボタン</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18040AB-E1F5-8E9E-03D0-C29C7B850E22}"/>
              </a:ext>
            </a:extLst>
          </p:cNvPr>
          <p:cNvSpPr txBox="1"/>
          <p:nvPr/>
        </p:nvSpPr>
        <p:spPr>
          <a:xfrm>
            <a:off x="755780" y="58782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4" name="テキスト ボックス 3">
            <a:extLst>
              <a:ext uri="{FF2B5EF4-FFF2-40B4-BE49-F238E27FC236}">
                <a16:creationId xmlns:a16="http://schemas.microsoft.com/office/drawing/2014/main" id="{F3796226-6A28-8780-C28B-81F61FFA8E31}"/>
              </a:ext>
            </a:extLst>
          </p:cNvPr>
          <p:cNvSpPr txBox="1"/>
          <p:nvPr/>
        </p:nvSpPr>
        <p:spPr>
          <a:xfrm>
            <a:off x="1728009" y="818661"/>
            <a:ext cx="5623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クレジット登録しないと</a:t>
            </a:r>
            <a:r>
              <a:rPr kumimoji="1" lang="en-US" altLang="ja-JP" sz="2400" dirty="0">
                <a:latin typeface="メイリオ" panose="020B0604030504040204" pitchFamily="50" charset="-128"/>
                <a:ea typeface="メイリオ" panose="020B0604030504040204" pitchFamily="50" charset="-128"/>
              </a:rPr>
              <a:t>API</a:t>
            </a:r>
            <a:r>
              <a:rPr kumimoji="1" lang="ja-JP" altLang="en-US" sz="2400" dirty="0">
                <a:latin typeface="メイリオ" panose="020B0604030504040204" pitchFamily="50" charset="-128"/>
                <a:ea typeface="メイリオ" panose="020B0604030504040204" pitchFamily="50" charset="-128"/>
              </a:rPr>
              <a:t>は使えない</a:t>
            </a:r>
          </a:p>
        </p:txBody>
      </p:sp>
      <p:sp>
        <p:nvSpPr>
          <p:cNvPr id="5" name="テキスト ボックス 4">
            <a:extLst>
              <a:ext uri="{FF2B5EF4-FFF2-40B4-BE49-F238E27FC236}">
                <a16:creationId xmlns:a16="http://schemas.microsoft.com/office/drawing/2014/main" id="{7CA7BF45-01C8-7906-7FA6-320AD02A160B}"/>
              </a:ext>
            </a:extLst>
          </p:cNvPr>
          <p:cNvSpPr txBox="1"/>
          <p:nvPr/>
        </p:nvSpPr>
        <p:spPr>
          <a:xfrm>
            <a:off x="1856792" y="1380931"/>
            <a:ext cx="7863819"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https://zenn.dev/manase/scraps/db2a808bc6cd3a</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35366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E05818E-E2B9-49FC-6586-CB22CF66A4A0}"/>
              </a:ext>
            </a:extLst>
          </p:cNvPr>
          <p:cNvSpPr txBox="1"/>
          <p:nvPr/>
        </p:nvSpPr>
        <p:spPr>
          <a:xfrm>
            <a:off x="625151" y="419878"/>
            <a:ext cx="889698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ツクレポの固有表現を</a:t>
            </a:r>
            <a:r>
              <a:rPr kumimoji="1" lang="en-US" altLang="ja-JP" sz="3200" dirty="0">
                <a:latin typeface="メイリオ" panose="020B0604030504040204" pitchFamily="50" charset="-128"/>
                <a:ea typeface="メイリオ" panose="020B0604030504040204" pitchFamily="50" charset="-128"/>
              </a:rPr>
              <a:t>ChatGPT API</a:t>
            </a:r>
            <a:r>
              <a:rPr kumimoji="1" lang="ja-JP" altLang="en-US" sz="3200" dirty="0">
                <a:latin typeface="メイリオ" panose="020B0604030504040204" pitchFamily="50" charset="-128"/>
                <a:ea typeface="メイリオ" panose="020B0604030504040204" pitchFamily="50" charset="-128"/>
              </a:rPr>
              <a:t>で取り出す</a:t>
            </a:r>
          </a:p>
        </p:txBody>
      </p:sp>
      <p:sp>
        <p:nvSpPr>
          <p:cNvPr id="4" name="テキスト ボックス 3">
            <a:extLst>
              <a:ext uri="{FF2B5EF4-FFF2-40B4-BE49-F238E27FC236}">
                <a16:creationId xmlns:a16="http://schemas.microsoft.com/office/drawing/2014/main" id="{23263531-3C2F-ACAC-BD01-2F083CD01E22}"/>
              </a:ext>
            </a:extLst>
          </p:cNvPr>
          <p:cNvSpPr txBox="1"/>
          <p:nvPr/>
        </p:nvSpPr>
        <p:spPr>
          <a:xfrm>
            <a:off x="737118" y="1101013"/>
            <a:ext cx="11168743" cy="1938992"/>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tsukurepo_df.csv</a:t>
            </a:r>
            <a:r>
              <a:rPr kumimoji="1" lang="ja-JP" altLang="en-US" sz="2400" dirty="0">
                <a:latin typeface="メイリオ" panose="020B0604030504040204" pitchFamily="50" charset="-128"/>
                <a:ea typeface="メイリオ" panose="020B0604030504040204" pitchFamily="50" charset="-128"/>
              </a:rPr>
              <a:t>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行づつ読み込んでは、固有表現を取り出すプロンプトを</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から</a:t>
            </a:r>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API</a:t>
            </a:r>
            <a:r>
              <a:rPr kumimoji="1" lang="ja-JP" altLang="en-US" sz="2400" dirty="0">
                <a:latin typeface="メイリオ" panose="020B0604030504040204" pitchFamily="50" charset="-128"/>
                <a:ea typeface="メイリオ" panose="020B0604030504040204" pitchFamily="50" charset="-128"/>
              </a:rPr>
              <a:t>に送信する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プロンプトでは以下のような要求を定義する</a:t>
            </a:r>
            <a:endParaRPr kumimoji="1" lang="en-US" altLang="ja-JP" sz="2400" dirty="0">
              <a:latin typeface="メイリオ" panose="020B0604030504040204" pitchFamily="50" charset="-128"/>
              <a:ea typeface="メイリオ" panose="020B0604030504040204" pitchFamily="50" charset="-128"/>
            </a:endParaRPr>
          </a:p>
          <a:p>
            <a:pPr marL="914400" lvl="1" indent="-457200">
              <a:buFont typeface="+mj-lt"/>
              <a:buAutoNum type="alphaLcPeriod"/>
            </a:pPr>
            <a:r>
              <a:rPr kumimoji="1" lang="ja-JP" altLang="en-US" sz="2400" dirty="0">
                <a:latin typeface="メイリオ" panose="020B0604030504040204" pitchFamily="50" charset="-128"/>
                <a:ea typeface="メイリオ" panose="020B0604030504040204" pitchFamily="50" charset="-128"/>
              </a:rPr>
              <a:t>食感、食材の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種類の固有表現を別々に取り出す</a:t>
            </a:r>
            <a:endParaRPr kumimoji="1" lang="en-US" altLang="ja-JP" sz="2400" dirty="0">
              <a:latin typeface="メイリオ" panose="020B0604030504040204" pitchFamily="50" charset="-128"/>
              <a:ea typeface="メイリオ" panose="020B0604030504040204" pitchFamily="50" charset="-128"/>
            </a:endParaRPr>
          </a:p>
          <a:p>
            <a:pPr marL="914400" lvl="1" indent="-457200">
              <a:buFont typeface="+mj-lt"/>
              <a:buAutoNum type="alphaLcPeriod"/>
            </a:pPr>
            <a:r>
              <a:rPr kumimoji="1" lang="ja-JP" altLang="en-US" sz="2400" dirty="0">
                <a:latin typeface="メイリオ" panose="020B0604030504040204" pitchFamily="50" charset="-128"/>
                <a:ea typeface="メイリオ" panose="020B0604030504040204" pitchFamily="50" charset="-128"/>
              </a:rPr>
              <a:t>取り出した固有表現は別々のリスト型にする</a:t>
            </a:r>
          </a:p>
        </p:txBody>
      </p:sp>
      <p:sp>
        <p:nvSpPr>
          <p:cNvPr id="5" name="テキスト ボックス 4">
            <a:extLst>
              <a:ext uri="{FF2B5EF4-FFF2-40B4-BE49-F238E27FC236}">
                <a16:creationId xmlns:a16="http://schemas.microsoft.com/office/drawing/2014/main" id="{B6306A35-1A12-360A-27A7-FD6F6FFA658D}"/>
              </a:ext>
            </a:extLst>
          </p:cNvPr>
          <p:cNvSpPr txBox="1"/>
          <p:nvPr/>
        </p:nvSpPr>
        <p:spPr>
          <a:xfrm>
            <a:off x="793102" y="4802385"/>
            <a:ext cx="3129383" cy="120032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texture_ner.csv</a:t>
            </a:r>
          </a:p>
          <a:p>
            <a:pPr algn="l"/>
            <a:r>
              <a:rPr kumimoji="1" lang="en-US" altLang="ja-JP" sz="2400" dirty="0">
                <a:latin typeface="メイリオ" panose="020B0604030504040204" pitchFamily="50" charset="-128"/>
                <a:ea typeface="メイリオ" panose="020B0604030504040204" pitchFamily="50" charset="-128"/>
              </a:rPr>
              <a:t>ingredient_ners.csv</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2B6B3955-2E82-D243-F847-0CFDF52A9FE5}"/>
              </a:ext>
            </a:extLst>
          </p:cNvPr>
          <p:cNvSpPr txBox="1"/>
          <p:nvPr/>
        </p:nvSpPr>
        <p:spPr>
          <a:xfrm>
            <a:off x="793102" y="3136365"/>
            <a:ext cx="8250977"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取り出した結果は以下。</a:t>
            </a:r>
            <a:endParaRPr kumimoji="1" lang="en-US" altLang="ja-JP" sz="2400"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フレーズを非常にうまく取り出しているものもある</a:t>
            </a:r>
            <a:endParaRPr kumimoji="1" lang="en-US" altLang="ja-JP" sz="2400"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食感、食材でない語彙も含まれる。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このあたりが、</a:t>
            </a:r>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らしいところ（完ぺきではない）</a:t>
            </a:r>
          </a:p>
        </p:txBody>
      </p:sp>
      <p:sp>
        <p:nvSpPr>
          <p:cNvPr id="7" name="テキスト ボックス 6">
            <a:extLst>
              <a:ext uri="{FF2B5EF4-FFF2-40B4-BE49-F238E27FC236}">
                <a16:creationId xmlns:a16="http://schemas.microsoft.com/office/drawing/2014/main" id="{7330A7F3-457E-3958-8E86-9B0730BBC492}"/>
              </a:ext>
            </a:extLst>
          </p:cNvPr>
          <p:cNvSpPr txBox="1"/>
          <p:nvPr/>
        </p:nvSpPr>
        <p:spPr>
          <a:xfrm>
            <a:off x="923731" y="6286610"/>
            <a:ext cx="5975803" cy="461665"/>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ChatGPT API</a:t>
            </a:r>
            <a:r>
              <a:rPr kumimoji="1" lang="ja-JP" altLang="en-US" sz="2400" b="1" dirty="0">
                <a:latin typeface="メイリオ" panose="020B0604030504040204" pitchFamily="50" charset="-128"/>
                <a:ea typeface="メイリオ" panose="020B0604030504040204" pitchFamily="50" charset="-128"/>
              </a:rPr>
              <a:t>は実はめちゃくちゃ遅い！</a:t>
            </a:r>
          </a:p>
        </p:txBody>
      </p:sp>
      <p:sp>
        <p:nvSpPr>
          <p:cNvPr id="3" name="テキスト ボックス 2">
            <a:extLst>
              <a:ext uri="{FF2B5EF4-FFF2-40B4-BE49-F238E27FC236}">
                <a16:creationId xmlns:a16="http://schemas.microsoft.com/office/drawing/2014/main" id="{D6B6DD6B-0844-9FF5-887A-74F2BE3F816A}"/>
              </a:ext>
            </a:extLst>
          </p:cNvPr>
          <p:cNvSpPr txBox="1"/>
          <p:nvPr/>
        </p:nvSpPr>
        <p:spPr>
          <a:xfrm>
            <a:off x="923731" y="5640279"/>
            <a:ext cx="10750032" cy="646331"/>
          </a:xfrm>
          <a:prstGeom prst="rect">
            <a:avLst/>
          </a:prstGeom>
          <a:noFill/>
        </p:spPr>
        <p:txBody>
          <a:bodyPr wrap="square" rtlCol="0">
            <a:spAutoFit/>
          </a:bodyPr>
          <a:lstStyle/>
          <a:p>
            <a:pPr algn="l"/>
            <a:r>
              <a:rPr kumimoji="1" lang="en-US" altLang="ja-JP" dirty="0" err="1">
                <a:latin typeface="メイリオ" panose="020B0604030504040204" pitchFamily="50" charset="-128"/>
                <a:ea typeface="メイリオ" panose="020B0604030504040204" pitchFamily="50" charset="-128"/>
              </a:rPr>
              <a:t>Github</a:t>
            </a:r>
            <a:r>
              <a:rPr kumimoji="1" lang="ja-JP" altLang="en-US" dirty="0">
                <a:latin typeface="メイリオ" panose="020B0604030504040204" pitchFamily="50" charset="-128"/>
                <a:ea typeface="メイリオ" panose="020B0604030504040204" pitchFamily="50" charset="-128"/>
              </a:rPr>
              <a:t>は</a:t>
            </a:r>
            <a:r>
              <a:rPr kumimoji="1" lang="en-US" altLang="ja-JP" dirty="0">
                <a:latin typeface="メイリオ" panose="020B0604030504040204" pitchFamily="50" charset="-128"/>
                <a:ea typeface="メイリオ" panose="020B0604030504040204" pitchFamily="50" charset="-128"/>
              </a:rPr>
              <a:t>API key</a:t>
            </a:r>
            <a:r>
              <a:rPr kumimoji="1" lang="ja-JP" altLang="en-US" dirty="0">
                <a:latin typeface="メイリオ" panose="020B0604030504040204" pitchFamily="50" charset="-128"/>
                <a:ea typeface="メイリオ" panose="020B0604030504040204" pitchFamily="50" charset="-128"/>
              </a:rPr>
              <a:t>を自動的にプロテクトするので、プログラム本体はアップロードしていない（</a:t>
            </a:r>
            <a:r>
              <a:rPr kumimoji="1" lang="en-US" altLang="ja-JP" dirty="0">
                <a:latin typeface="メイリオ" panose="020B0604030504040204" pitchFamily="50" charset="-128"/>
                <a:ea typeface="メイリオ" panose="020B0604030504040204" pitchFamily="50" charset="-128"/>
              </a:rPr>
              <a:t> NLP_8 PCA_userDic2</a:t>
            </a:r>
            <a:r>
              <a:rPr kumimoji="1" lang="ja-JP" altLang="en-US" dirty="0">
                <a:latin typeface="メイリオ" panose="020B0604030504040204" pitchFamily="50" charset="-128"/>
                <a:ea typeface="メイリオ" panose="020B0604030504040204" pitchFamily="50" charset="-128"/>
              </a:rPr>
              <a:t>においた）</a:t>
            </a:r>
          </a:p>
        </p:txBody>
      </p:sp>
    </p:spTree>
    <p:extLst>
      <p:ext uri="{BB962C8B-B14F-4D97-AF65-F5344CB8AC3E}">
        <p14:creationId xmlns:p14="http://schemas.microsoft.com/office/powerpoint/2010/main" val="3572101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62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6940946-5B3C-B7AE-F1AD-1F2DDF68C6A7}"/>
              </a:ext>
            </a:extLst>
          </p:cNvPr>
          <p:cNvPicPr>
            <a:picLocks noChangeAspect="1"/>
          </p:cNvPicPr>
          <p:nvPr/>
        </p:nvPicPr>
        <p:blipFill>
          <a:blip r:embed="rId2"/>
          <a:stretch>
            <a:fillRect/>
          </a:stretch>
        </p:blipFill>
        <p:spPr>
          <a:xfrm>
            <a:off x="0" y="685265"/>
            <a:ext cx="12101609" cy="6172735"/>
          </a:xfrm>
          <a:prstGeom prst="rect">
            <a:avLst/>
          </a:prstGeom>
        </p:spPr>
      </p:pic>
      <p:sp>
        <p:nvSpPr>
          <p:cNvPr id="4" name="テキスト ボックス 3">
            <a:extLst>
              <a:ext uri="{FF2B5EF4-FFF2-40B4-BE49-F238E27FC236}">
                <a16:creationId xmlns:a16="http://schemas.microsoft.com/office/drawing/2014/main" id="{37032620-B205-DF83-6551-EE5CB79EEE43}"/>
              </a:ext>
            </a:extLst>
          </p:cNvPr>
          <p:cNvSpPr txBox="1"/>
          <p:nvPr/>
        </p:nvSpPr>
        <p:spPr>
          <a:xfrm>
            <a:off x="1362270" y="1567190"/>
            <a:ext cx="1019221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杏仁豆腐の特徴の違いを</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次元平面上で明らかにしている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それぞれ平面上のある領域にまとまっている！</a:t>
            </a:r>
          </a:p>
        </p:txBody>
      </p:sp>
      <p:sp>
        <p:nvSpPr>
          <p:cNvPr id="5" name="テキスト ボックス 4">
            <a:extLst>
              <a:ext uri="{FF2B5EF4-FFF2-40B4-BE49-F238E27FC236}">
                <a16:creationId xmlns:a16="http://schemas.microsoft.com/office/drawing/2014/main" id="{7954A32C-FBD4-7417-B7BB-6A7D63C37F6B}"/>
              </a:ext>
            </a:extLst>
          </p:cNvPr>
          <p:cNvSpPr txBox="1"/>
          <p:nvPr/>
        </p:nvSpPr>
        <p:spPr>
          <a:xfrm>
            <a:off x="718457" y="233265"/>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a:t>
            </a:r>
          </a:p>
        </p:txBody>
      </p:sp>
      <p:sp>
        <p:nvSpPr>
          <p:cNvPr id="6" name="テキスト ボックス 5">
            <a:extLst>
              <a:ext uri="{FF2B5EF4-FFF2-40B4-BE49-F238E27FC236}">
                <a16:creationId xmlns:a16="http://schemas.microsoft.com/office/drawing/2014/main" id="{EDDD2148-7F89-71A0-1C4E-DF95F754DB51}"/>
              </a:ext>
            </a:extLst>
          </p:cNvPr>
          <p:cNvSpPr txBox="1"/>
          <p:nvPr/>
        </p:nvSpPr>
        <p:spPr>
          <a:xfrm>
            <a:off x="886408" y="4049486"/>
            <a:ext cx="2789853" cy="1077218"/>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シュー</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焼くので失敗しやすい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293412E1-7F5F-10B1-31CB-467701B7418C}"/>
              </a:ext>
            </a:extLst>
          </p:cNvPr>
          <p:cNvSpPr txBox="1"/>
          <p:nvPr/>
        </p:nvSpPr>
        <p:spPr>
          <a:xfrm>
            <a:off x="9571566" y="2694414"/>
            <a:ext cx="1723549" cy="1077218"/>
          </a:xfrm>
          <a:prstGeom prst="rect">
            <a:avLst/>
          </a:prstGeom>
          <a:noFill/>
        </p:spPr>
        <p:txBody>
          <a:bodyPr wrap="none" rtlCol="0">
            <a:spAutoFit/>
          </a:bodyPr>
          <a:lstStyle/>
          <a:p>
            <a:pPr algn="l"/>
            <a:r>
              <a:rPr kumimoji="1" lang="ja-JP" altLang="en-US" sz="2400" dirty="0">
                <a:solidFill>
                  <a:schemeClr val="accent2">
                    <a:lumMod val="75000"/>
                  </a:schemeClr>
                </a:solidFill>
                <a:latin typeface="メイリオ" panose="020B0604030504040204" pitchFamily="50" charset="-128"/>
                <a:ea typeface="メイリオ" panose="020B0604030504040204" pitchFamily="50" charset="-128"/>
              </a:rPr>
              <a:t>杏仁豆腐</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濃厚でトロッ</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杏仁</a:t>
            </a:r>
          </a:p>
        </p:txBody>
      </p:sp>
      <p:sp>
        <p:nvSpPr>
          <p:cNvPr id="8" name="テキスト ボックス 7">
            <a:extLst>
              <a:ext uri="{FF2B5EF4-FFF2-40B4-BE49-F238E27FC236}">
                <a16:creationId xmlns:a16="http://schemas.microsoft.com/office/drawing/2014/main" id="{0415BFB5-A439-25BF-1147-6E3D92319C3E}"/>
              </a:ext>
            </a:extLst>
          </p:cNvPr>
          <p:cNvSpPr txBox="1"/>
          <p:nvPr/>
        </p:nvSpPr>
        <p:spPr>
          <a:xfrm>
            <a:off x="7940351" y="5403294"/>
            <a:ext cx="2492990" cy="769441"/>
          </a:xfrm>
          <a:prstGeom prst="rect">
            <a:avLst/>
          </a:prstGeom>
          <a:noFill/>
        </p:spPr>
        <p:txBody>
          <a:bodyPr wrap="none" rtlCol="0">
            <a:spAutoFit/>
          </a:bodyPr>
          <a:lstStyle/>
          <a:p>
            <a:pPr algn="l"/>
            <a:r>
              <a:rPr kumimoji="1" lang="ja-JP" altLang="en-US" sz="2400" dirty="0">
                <a:solidFill>
                  <a:srgbClr val="7030A0"/>
                </a:solidFill>
                <a:latin typeface="メイリオ" panose="020B0604030504040204" pitchFamily="50" charset="-128"/>
                <a:ea typeface="メイリオ" panose="020B0604030504040204" pitchFamily="50" charset="-128"/>
              </a:rPr>
              <a:t>プリン</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砂糖、甘い、控え目</a:t>
            </a:r>
          </a:p>
        </p:txBody>
      </p:sp>
      <p:sp>
        <p:nvSpPr>
          <p:cNvPr id="9" name="テキスト ボックス 8">
            <a:extLst>
              <a:ext uri="{FF2B5EF4-FFF2-40B4-BE49-F238E27FC236}">
                <a16:creationId xmlns:a16="http://schemas.microsoft.com/office/drawing/2014/main" id="{34334922-66D3-A3AC-A2AF-9197969B3EE7}"/>
              </a:ext>
            </a:extLst>
          </p:cNvPr>
          <p:cNvSpPr txBox="1"/>
          <p:nvPr/>
        </p:nvSpPr>
        <p:spPr>
          <a:xfrm>
            <a:off x="7781730" y="4364086"/>
            <a:ext cx="421743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杏仁豆腐、プリンは食後のデザートになるが、シューはそうでない</a:t>
            </a:r>
          </a:p>
        </p:txBody>
      </p:sp>
      <p:sp>
        <p:nvSpPr>
          <p:cNvPr id="10" name="テキスト ボックス 9">
            <a:extLst>
              <a:ext uri="{FF2B5EF4-FFF2-40B4-BE49-F238E27FC236}">
                <a16:creationId xmlns:a16="http://schemas.microsoft.com/office/drawing/2014/main" id="{ECA23F45-A87A-4F28-4FCF-8A5EC434D7B2}"/>
              </a:ext>
            </a:extLst>
          </p:cNvPr>
          <p:cNvSpPr txBox="1"/>
          <p:nvPr/>
        </p:nvSpPr>
        <p:spPr>
          <a:xfrm>
            <a:off x="3446585" y="356375"/>
            <a:ext cx="28627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tsukurepo_pca.py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81722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6E6128E-17CD-4CF4-2E10-AB22E7EEB174}"/>
              </a:ext>
            </a:extLst>
          </p:cNvPr>
          <p:cNvPicPr>
            <a:picLocks noChangeAspect="1"/>
          </p:cNvPicPr>
          <p:nvPr/>
        </p:nvPicPr>
        <p:blipFill>
          <a:blip r:embed="rId2"/>
          <a:stretch>
            <a:fillRect/>
          </a:stretch>
        </p:blipFill>
        <p:spPr>
          <a:xfrm>
            <a:off x="3552786" y="2499666"/>
            <a:ext cx="8334413" cy="4251181"/>
          </a:xfrm>
          <a:prstGeom prst="rect">
            <a:avLst/>
          </a:prstGeom>
        </p:spPr>
      </p:pic>
      <p:sp>
        <p:nvSpPr>
          <p:cNvPr id="3" name="テキスト ボックス 2">
            <a:extLst>
              <a:ext uri="{FF2B5EF4-FFF2-40B4-BE49-F238E27FC236}">
                <a16:creationId xmlns:a16="http://schemas.microsoft.com/office/drawing/2014/main" id="{800EBDCF-2922-1F2D-3872-F49945E403DF}"/>
              </a:ext>
            </a:extLst>
          </p:cNvPr>
          <p:cNvSpPr txBox="1"/>
          <p:nvPr/>
        </p:nvSpPr>
        <p:spPr>
          <a:xfrm>
            <a:off x="495540" y="842179"/>
            <a:ext cx="11391660"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約</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次元の特徴量（語彙）データを</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次元平面上でラベル（シュー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杏仁豆腐）毎にできるだけ空間分離できるようにプロットしている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約</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次元の特徴量から</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つのラベルを強く特徴づける特徴量トップ</a:t>
            </a:r>
            <a:r>
              <a:rPr kumimoji="1" lang="en-US" altLang="ja-JP" sz="2400" dirty="0">
                <a:latin typeface="メイリオ" panose="020B0604030504040204" pitchFamily="50" charset="-128"/>
                <a:ea typeface="メイリオ" panose="020B0604030504040204" pitchFamily="50" charset="-128"/>
              </a:rPr>
              <a:t>20</a:t>
            </a:r>
            <a:r>
              <a:rPr kumimoji="1" lang="ja-JP" altLang="en-US" sz="2400" dirty="0">
                <a:latin typeface="メイリオ" panose="020B0604030504040204" pitchFamily="50" charset="-128"/>
                <a:ea typeface="メイリオ" panose="020B0604030504040204" pitchFamily="50" charset="-128"/>
              </a:rPr>
              <a:t>を表示（ベクトルが長いほど重要特徴）</a:t>
            </a:r>
            <a:endParaRPr kumimoji="1" lang="en-US" altLang="ja-JP"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155BE34-F659-7F90-3691-FCA66E0B3D93}"/>
              </a:ext>
            </a:extLst>
          </p:cNvPr>
          <p:cNvSpPr txBox="1"/>
          <p:nvPr/>
        </p:nvSpPr>
        <p:spPr>
          <a:xfrm>
            <a:off x="495540" y="3054612"/>
            <a:ext cx="6152646"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データと特徴を</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次元に要約している</a:t>
            </a:r>
          </a:p>
        </p:txBody>
      </p:sp>
      <p:sp>
        <p:nvSpPr>
          <p:cNvPr id="6" name="テキスト ボックス 5">
            <a:extLst>
              <a:ext uri="{FF2B5EF4-FFF2-40B4-BE49-F238E27FC236}">
                <a16:creationId xmlns:a16="http://schemas.microsoft.com/office/drawing/2014/main" id="{459F4409-C2F5-7BFF-0A03-F735DFB038FD}"/>
              </a:ext>
            </a:extLst>
          </p:cNvPr>
          <p:cNvSpPr txBox="1"/>
          <p:nvPr/>
        </p:nvSpPr>
        <p:spPr>
          <a:xfrm>
            <a:off x="495540" y="323614"/>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詳細に見ると。</a:t>
            </a:r>
          </a:p>
        </p:txBody>
      </p:sp>
      <p:sp>
        <p:nvSpPr>
          <p:cNvPr id="7" name="矢印: 下 6">
            <a:extLst>
              <a:ext uri="{FF2B5EF4-FFF2-40B4-BE49-F238E27FC236}">
                <a16:creationId xmlns:a16="http://schemas.microsoft.com/office/drawing/2014/main" id="{1906C5A0-CD77-DD0C-90F4-2CAF4632ADAD}"/>
              </a:ext>
            </a:extLst>
          </p:cNvPr>
          <p:cNvSpPr/>
          <p:nvPr/>
        </p:nvSpPr>
        <p:spPr>
          <a:xfrm>
            <a:off x="2267339" y="2457597"/>
            <a:ext cx="1063689" cy="4728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47C0978-0A03-1176-623A-0AB4716ABF78}"/>
              </a:ext>
            </a:extLst>
          </p:cNvPr>
          <p:cNvSpPr txBox="1"/>
          <p:nvPr/>
        </p:nvSpPr>
        <p:spPr>
          <a:xfrm>
            <a:off x="495540" y="3536681"/>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次元削減（次元圧縮）と呼ばれる</a:t>
            </a:r>
          </a:p>
        </p:txBody>
      </p:sp>
    </p:spTree>
    <p:extLst>
      <p:ext uri="{BB962C8B-B14F-4D97-AF65-F5344CB8AC3E}">
        <p14:creationId xmlns:p14="http://schemas.microsoft.com/office/powerpoint/2010/main" val="298235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C408C4-59ED-CB8B-1048-CF694EC6F70C}"/>
              </a:ext>
            </a:extLst>
          </p:cNvPr>
          <p:cNvSpPr txBox="1"/>
          <p:nvPr/>
        </p:nvSpPr>
        <p:spPr>
          <a:xfrm>
            <a:off x="283777" y="501114"/>
            <a:ext cx="1081257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特定の語彙でシュー</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プリン</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杏仁豆腐の違いを分析したい</a:t>
            </a:r>
          </a:p>
        </p:txBody>
      </p:sp>
      <p:pic>
        <p:nvPicPr>
          <p:cNvPr id="5" name="図 4">
            <a:extLst>
              <a:ext uri="{FF2B5EF4-FFF2-40B4-BE49-F238E27FC236}">
                <a16:creationId xmlns:a16="http://schemas.microsoft.com/office/drawing/2014/main" id="{10CE37D8-0E77-02CE-2ACC-3F70B9079029}"/>
              </a:ext>
            </a:extLst>
          </p:cNvPr>
          <p:cNvPicPr>
            <a:picLocks noChangeAspect="1"/>
          </p:cNvPicPr>
          <p:nvPr/>
        </p:nvPicPr>
        <p:blipFill>
          <a:blip r:embed="rId2"/>
          <a:stretch>
            <a:fillRect/>
          </a:stretch>
        </p:blipFill>
        <p:spPr>
          <a:xfrm>
            <a:off x="6128840" y="1603844"/>
            <a:ext cx="6063160" cy="4895807"/>
          </a:xfrm>
          <a:prstGeom prst="rect">
            <a:avLst/>
          </a:prstGeom>
        </p:spPr>
      </p:pic>
      <p:sp>
        <p:nvSpPr>
          <p:cNvPr id="6" name="テキスト ボックス 5">
            <a:extLst>
              <a:ext uri="{FF2B5EF4-FFF2-40B4-BE49-F238E27FC236}">
                <a16:creationId xmlns:a16="http://schemas.microsoft.com/office/drawing/2014/main" id="{3E7481FF-9DA6-63D7-D266-6DC423B663BA}"/>
              </a:ext>
            </a:extLst>
          </p:cNvPr>
          <p:cNvSpPr txBox="1"/>
          <p:nvPr/>
        </p:nvSpPr>
        <p:spPr>
          <a:xfrm>
            <a:off x="391885" y="1603844"/>
            <a:ext cx="6260842"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データは前頁と同じ</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ただし、約</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種類の語彙のうちで料理に特化した用語に絞って</a:t>
            </a:r>
            <a:r>
              <a:rPr kumimoji="1" lang="en-US" altLang="ja-JP" sz="2400" dirty="0">
                <a:latin typeface="メイリオ" panose="020B0604030504040204" pitchFamily="50" charset="-128"/>
                <a:ea typeface="メイリオ" panose="020B0604030504040204" pitchFamily="50" charset="-128"/>
              </a:rPr>
              <a:t>PCA</a:t>
            </a: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食材、食感などの違いが浮き彫りになる</a:t>
            </a:r>
          </a:p>
        </p:txBody>
      </p:sp>
    </p:spTree>
    <p:extLst>
      <p:ext uri="{BB962C8B-B14F-4D97-AF65-F5344CB8AC3E}">
        <p14:creationId xmlns:p14="http://schemas.microsoft.com/office/powerpoint/2010/main" val="309840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8514FFA-36A0-3F50-77E6-A4F1A6A41DAC}"/>
              </a:ext>
            </a:extLst>
          </p:cNvPr>
          <p:cNvPicPr>
            <a:picLocks noChangeAspect="1"/>
          </p:cNvPicPr>
          <p:nvPr/>
        </p:nvPicPr>
        <p:blipFill>
          <a:blip r:embed="rId2"/>
          <a:stretch>
            <a:fillRect/>
          </a:stretch>
        </p:blipFill>
        <p:spPr>
          <a:xfrm>
            <a:off x="326796" y="2024119"/>
            <a:ext cx="10740711" cy="4647267"/>
          </a:xfrm>
          <a:prstGeom prst="rect">
            <a:avLst/>
          </a:prstGeom>
        </p:spPr>
      </p:pic>
      <p:sp>
        <p:nvSpPr>
          <p:cNvPr id="7" name="テキスト ボックス 6">
            <a:extLst>
              <a:ext uri="{FF2B5EF4-FFF2-40B4-BE49-F238E27FC236}">
                <a16:creationId xmlns:a16="http://schemas.microsoft.com/office/drawing/2014/main" id="{9C706EAE-6C13-19E9-AB8B-4644D13AE10D}"/>
              </a:ext>
            </a:extLst>
          </p:cNvPr>
          <p:cNvSpPr txBox="1"/>
          <p:nvPr/>
        </p:nvSpPr>
        <p:spPr>
          <a:xfrm>
            <a:off x="2361660" y="1269173"/>
            <a:ext cx="5699989"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形態素解析では品詞しか認識できない</a:t>
            </a:r>
          </a:p>
        </p:txBody>
      </p:sp>
      <p:sp>
        <p:nvSpPr>
          <p:cNvPr id="8" name="テキスト ボックス 7">
            <a:extLst>
              <a:ext uri="{FF2B5EF4-FFF2-40B4-BE49-F238E27FC236}">
                <a16:creationId xmlns:a16="http://schemas.microsoft.com/office/drawing/2014/main" id="{534C9733-CDD5-472B-C58F-02432C68E4EC}"/>
              </a:ext>
            </a:extLst>
          </p:cNvPr>
          <p:cNvSpPr txBox="1"/>
          <p:nvPr/>
        </p:nvSpPr>
        <p:spPr>
          <a:xfrm>
            <a:off x="773108" y="1136512"/>
            <a:ext cx="1107996"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きな粉</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友達</a:t>
            </a:r>
          </a:p>
        </p:txBody>
      </p:sp>
      <p:sp>
        <p:nvSpPr>
          <p:cNvPr id="9" name="右中かっこ 8">
            <a:extLst>
              <a:ext uri="{FF2B5EF4-FFF2-40B4-BE49-F238E27FC236}">
                <a16:creationId xmlns:a16="http://schemas.microsoft.com/office/drawing/2014/main" id="{5B4FF209-6414-D71E-D62E-E6061173A289}"/>
              </a:ext>
            </a:extLst>
          </p:cNvPr>
          <p:cNvSpPr/>
          <p:nvPr/>
        </p:nvSpPr>
        <p:spPr>
          <a:xfrm>
            <a:off x="2032741" y="1136512"/>
            <a:ext cx="177282" cy="7003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D85F20C-2B90-10AE-3833-1B3EF759D4FB}"/>
              </a:ext>
            </a:extLst>
          </p:cNvPr>
          <p:cNvSpPr txBox="1"/>
          <p:nvPr/>
        </p:nvSpPr>
        <p:spPr>
          <a:xfrm>
            <a:off x="326796" y="685199"/>
            <a:ext cx="6032421"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どうやって食関連の語彙を認識できるか？</a:t>
            </a:r>
          </a:p>
        </p:txBody>
      </p:sp>
      <p:sp>
        <p:nvSpPr>
          <p:cNvPr id="4" name="テキスト ボックス 3">
            <a:extLst>
              <a:ext uri="{FF2B5EF4-FFF2-40B4-BE49-F238E27FC236}">
                <a16:creationId xmlns:a16="http://schemas.microsoft.com/office/drawing/2014/main" id="{C6A9E3F5-A390-7735-C794-2748F113D1FA}"/>
              </a:ext>
            </a:extLst>
          </p:cNvPr>
          <p:cNvSpPr txBox="1"/>
          <p:nvPr/>
        </p:nvSpPr>
        <p:spPr>
          <a:xfrm>
            <a:off x="326796" y="146500"/>
            <a:ext cx="790953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tsukurepo_bow.csv:</a:t>
            </a:r>
            <a:r>
              <a:rPr kumimoji="1" lang="ja-JP" altLang="en-US" sz="3200" dirty="0">
                <a:latin typeface="メイリオ" panose="020B0604030504040204" pitchFamily="50" charset="-128"/>
                <a:ea typeface="メイリオ" panose="020B0604030504040204" pitchFamily="50" charset="-128"/>
              </a:rPr>
              <a:t>食関連の語彙に限定</a:t>
            </a:r>
          </a:p>
        </p:txBody>
      </p:sp>
    </p:spTree>
    <p:extLst>
      <p:ext uri="{BB962C8B-B14F-4D97-AF65-F5344CB8AC3E}">
        <p14:creationId xmlns:p14="http://schemas.microsoft.com/office/powerpoint/2010/main" val="385376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801E3F1-6DC2-0A53-14B5-316FF86749FE}"/>
              </a:ext>
            </a:extLst>
          </p:cNvPr>
          <p:cNvSpPr txBox="1"/>
          <p:nvPr/>
        </p:nvSpPr>
        <p:spPr>
          <a:xfrm>
            <a:off x="597158" y="410547"/>
            <a:ext cx="26468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カスタム辞書</a:t>
            </a:r>
          </a:p>
        </p:txBody>
      </p:sp>
      <p:sp>
        <p:nvSpPr>
          <p:cNvPr id="4" name="テキスト ボックス 3">
            <a:extLst>
              <a:ext uri="{FF2B5EF4-FFF2-40B4-BE49-F238E27FC236}">
                <a16:creationId xmlns:a16="http://schemas.microsoft.com/office/drawing/2014/main" id="{32FEB41F-F4B7-8138-14BD-F91B52FBCD3F}"/>
              </a:ext>
            </a:extLst>
          </p:cNvPr>
          <p:cNvSpPr txBox="1"/>
          <p:nvPr/>
        </p:nvSpPr>
        <p:spPr>
          <a:xfrm>
            <a:off x="749559" y="957979"/>
            <a:ext cx="10692882" cy="1200329"/>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userDic_cooking.csv</a:t>
            </a:r>
            <a:r>
              <a:rPr kumimoji="1" lang="ja-JP" altLang="en-US" sz="2400" dirty="0">
                <a:latin typeface="メイリオ" panose="020B0604030504040204" pitchFamily="50" charset="-128"/>
                <a:ea typeface="メイリオ" panose="020B0604030504040204" pitchFamily="50" charset="-128"/>
              </a:rPr>
              <a:t>を開くと料理関連語彙の一覧が表示される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同義語処理ができるようになっている。例えばイチゴの場合は以下のようになっている</a:t>
            </a:r>
          </a:p>
        </p:txBody>
      </p:sp>
      <p:graphicFrame>
        <p:nvGraphicFramePr>
          <p:cNvPr id="7" name="オブジェクト 6">
            <a:extLst>
              <a:ext uri="{FF2B5EF4-FFF2-40B4-BE49-F238E27FC236}">
                <a16:creationId xmlns:a16="http://schemas.microsoft.com/office/drawing/2014/main" id="{DDFAF5B9-8C39-06EC-E38A-ABF471171FB7}"/>
              </a:ext>
            </a:extLst>
          </p:cNvPr>
          <p:cNvGraphicFramePr>
            <a:graphicFrameLocks noChangeAspect="1"/>
          </p:cNvGraphicFramePr>
          <p:nvPr>
            <p:extLst>
              <p:ext uri="{D42A27DB-BD31-4B8C-83A1-F6EECF244321}">
                <p14:modId xmlns:p14="http://schemas.microsoft.com/office/powerpoint/2010/main" val="742676924"/>
              </p:ext>
            </p:extLst>
          </p:nvPr>
        </p:nvGraphicFramePr>
        <p:xfrm>
          <a:off x="1443615" y="2133636"/>
          <a:ext cx="5125251" cy="1906519"/>
        </p:xfrm>
        <a:graphic>
          <a:graphicData uri="http://schemas.openxmlformats.org/presentationml/2006/ole">
            <mc:AlternateContent xmlns:mc="http://schemas.openxmlformats.org/markup-compatibility/2006">
              <mc:Choice xmlns:v="urn:schemas-microsoft-com:vml" Requires="v">
                <p:oleObj name="Worksheet" r:id="rId2" imgW="3093855" imgH="1150648" progId="Excel.Sheet.12">
                  <p:embed/>
                </p:oleObj>
              </mc:Choice>
              <mc:Fallback>
                <p:oleObj name="Worksheet" r:id="rId2" imgW="3093855" imgH="1150648" progId="Excel.Sheet.12">
                  <p:embed/>
                  <p:pic>
                    <p:nvPicPr>
                      <p:cNvPr id="0" name=""/>
                      <p:cNvPicPr/>
                      <p:nvPr/>
                    </p:nvPicPr>
                    <p:blipFill>
                      <a:blip r:embed="rId3"/>
                      <a:stretch>
                        <a:fillRect/>
                      </a:stretch>
                    </p:blipFill>
                    <p:spPr>
                      <a:xfrm>
                        <a:off x="1443615" y="2133636"/>
                        <a:ext cx="5125251" cy="1906519"/>
                      </a:xfrm>
                      <a:prstGeom prst="rect">
                        <a:avLst/>
                      </a:prstGeom>
                    </p:spPr>
                  </p:pic>
                </p:oleObj>
              </mc:Fallback>
            </mc:AlternateContent>
          </a:graphicData>
        </a:graphic>
      </p:graphicFrame>
      <p:sp>
        <p:nvSpPr>
          <p:cNvPr id="8" name="テキスト ボックス 7">
            <a:extLst>
              <a:ext uri="{FF2B5EF4-FFF2-40B4-BE49-F238E27FC236}">
                <a16:creationId xmlns:a16="http://schemas.microsoft.com/office/drawing/2014/main" id="{398B87A9-7191-E6F9-4A42-02976484F1C3}"/>
              </a:ext>
            </a:extLst>
          </p:cNvPr>
          <p:cNvSpPr txBox="1"/>
          <p:nvPr/>
        </p:nvSpPr>
        <p:spPr>
          <a:xfrm>
            <a:off x="1023737" y="4067002"/>
            <a:ext cx="6690229" cy="1200329"/>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category:</a:t>
            </a:r>
            <a:r>
              <a:rPr kumimoji="1" lang="ja-JP" altLang="en-US" sz="2400" dirty="0">
                <a:latin typeface="メイリオ" panose="020B0604030504040204" pitchFamily="50" charset="-128"/>
                <a:ea typeface="メイリオ" panose="020B0604030504040204" pitchFamily="50" charset="-128"/>
              </a:rPr>
              <a:t>語彙の属性</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key:</a:t>
            </a:r>
            <a:r>
              <a:rPr kumimoji="1" lang="ja-JP" altLang="en-US" sz="2400" dirty="0">
                <a:latin typeface="メイリオ" panose="020B0604030504040204" pitchFamily="50" charset="-128"/>
                <a:ea typeface="メイリオ" panose="020B0604030504040204" pitchFamily="50" charset="-128"/>
              </a:rPr>
              <a:t>表記のバリエーション</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value:</a:t>
            </a:r>
            <a:r>
              <a:rPr kumimoji="1" lang="ja-JP" altLang="en-US" sz="2400" dirty="0">
                <a:latin typeface="メイリオ" panose="020B0604030504040204" pitchFamily="50" charset="-128"/>
                <a:ea typeface="メイリオ" panose="020B0604030504040204" pitchFamily="50" charset="-128"/>
              </a:rPr>
              <a:t>バリエーションをユニーク化した語彙</a:t>
            </a:r>
          </a:p>
        </p:txBody>
      </p:sp>
      <p:sp>
        <p:nvSpPr>
          <p:cNvPr id="9" name="テキスト ボックス 8">
            <a:extLst>
              <a:ext uri="{FF2B5EF4-FFF2-40B4-BE49-F238E27FC236}">
                <a16:creationId xmlns:a16="http://schemas.microsoft.com/office/drawing/2014/main" id="{5AA74717-E174-F5B2-73CD-E0DD5C73BF43}"/>
              </a:ext>
            </a:extLst>
          </p:cNvPr>
          <p:cNvSpPr txBox="1"/>
          <p:nvPr/>
        </p:nvSpPr>
        <p:spPr>
          <a:xfrm>
            <a:off x="1087437" y="5295323"/>
            <a:ext cx="964276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を計算する際に、いちご、苺、イチゴは、全てイチゴとして頻度カウントされる（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の語彙見出しはイチゴに統一される）</a:t>
            </a:r>
          </a:p>
        </p:txBody>
      </p:sp>
      <p:sp>
        <p:nvSpPr>
          <p:cNvPr id="11" name="テキスト ボックス 10">
            <a:extLst>
              <a:ext uri="{FF2B5EF4-FFF2-40B4-BE49-F238E27FC236}">
                <a16:creationId xmlns:a16="http://schemas.microsoft.com/office/drawing/2014/main" id="{3070EEB4-56E9-55F3-FD8C-D13FE43CC216}"/>
              </a:ext>
            </a:extLst>
          </p:cNvPr>
          <p:cNvSpPr txBox="1"/>
          <p:nvPr/>
        </p:nvSpPr>
        <p:spPr>
          <a:xfrm>
            <a:off x="1087437" y="6126320"/>
            <a:ext cx="10017126" cy="830997"/>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料理の語彙であるかの判断、および同義語の認識は膨大な人手作業によっている！</a:t>
            </a:r>
          </a:p>
        </p:txBody>
      </p:sp>
    </p:spTree>
    <p:extLst>
      <p:ext uri="{BB962C8B-B14F-4D97-AF65-F5344CB8AC3E}">
        <p14:creationId xmlns:p14="http://schemas.microsoft.com/office/powerpoint/2010/main" val="215654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789B0DB-F8D1-A384-0119-2634A83D056E}"/>
              </a:ext>
            </a:extLst>
          </p:cNvPr>
          <p:cNvSpPr txBox="1"/>
          <p:nvPr/>
        </p:nvSpPr>
        <p:spPr>
          <a:xfrm>
            <a:off x="662473" y="793220"/>
            <a:ext cx="8999580"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形態素解析＋固有表現ラベリングを同時に行うライブラリ</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固有表現：語彙に付与したカテゴリラベル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Spacy : </a:t>
            </a:r>
            <a:r>
              <a:rPr kumimoji="1" lang="ja-JP" altLang="en-US" sz="2400" dirty="0">
                <a:latin typeface="メイリオ" panose="020B0604030504040204" pitchFamily="50" charset="-128"/>
                <a:ea typeface="メイリオ" panose="020B0604030504040204" pitchFamily="50" charset="-128"/>
              </a:rPr>
              <a:t>多言語形態素解析エンジン　</a:t>
            </a:r>
            <a:r>
              <a:rPr kumimoji="1" lang="en-US" altLang="ja-JP" sz="2400" dirty="0">
                <a:latin typeface="メイリオ" panose="020B0604030504040204" pitchFamily="50" charset="-128"/>
                <a:ea typeface="メイリオ" panose="020B0604030504040204" pitchFamily="50" charset="-128"/>
              </a:rPr>
              <a:t>Ginza : </a:t>
            </a:r>
            <a:r>
              <a:rPr kumimoji="1" lang="ja-JP" altLang="en-US" sz="2400" dirty="0">
                <a:latin typeface="メイリオ" panose="020B0604030504040204" pitchFamily="50" charset="-128"/>
                <a:ea typeface="メイリオ" panose="020B0604030504040204" pitchFamily="50" charset="-128"/>
              </a:rPr>
              <a:t>日本語辞書</a:t>
            </a:r>
            <a:r>
              <a:rPr kumimoji="1" lang="en-US" altLang="ja-JP" sz="2400" dirty="0">
                <a:latin typeface="メイリオ" panose="020B0604030504040204" pitchFamily="50" charset="-128"/>
                <a:ea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49CE46E7-755B-9A9E-9681-BD4E6963F2F3}"/>
              </a:ext>
            </a:extLst>
          </p:cNvPr>
          <p:cNvSpPr txBox="1"/>
          <p:nvPr/>
        </p:nvSpPr>
        <p:spPr>
          <a:xfrm>
            <a:off x="662474" y="2690500"/>
            <a:ext cx="7424252" cy="1938992"/>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フレーズ認識してくれる（おかしな認識もある）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広範囲なラベル付けができる（多分、膨大な人手の作業で実現している）結果はまあまあ</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パフォーマンスは良くない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AEE8E33-64F8-B8A2-7942-4CCDBCA34C5C}"/>
              </a:ext>
            </a:extLst>
          </p:cNvPr>
          <p:cNvSpPr txBox="1"/>
          <p:nvPr/>
        </p:nvSpPr>
        <p:spPr>
          <a:xfrm>
            <a:off x="8519237" y="2091185"/>
            <a:ext cx="269702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named_entity.py</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ECF7685B-8240-7DF4-B226-A19BB920853C}"/>
              </a:ext>
            </a:extLst>
          </p:cNvPr>
          <p:cNvSpPr txBox="1"/>
          <p:nvPr/>
        </p:nvSpPr>
        <p:spPr>
          <a:xfrm>
            <a:off x="662473" y="233919"/>
            <a:ext cx="801213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Spacy + Ginza</a:t>
            </a:r>
            <a:r>
              <a:rPr kumimoji="1" lang="ja-JP" altLang="en-US" sz="3200" dirty="0">
                <a:latin typeface="メイリオ" panose="020B0604030504040204" pitchFamily="50" charset="-128"/>
                <a:ea typeface="メイリオ" panose="020B0604030504040204" pitchFamily="50" charset="-128"/>
              </a:rPr>
              <a:t>による固有表現の自動認識</a:t>
            </a:r>
          </a:p>
        </p:txBody>
      </p:sp>
      <p:sp>
        <p:nvSpPr>
          <p:cNvPr id="7" name="テキスト ボックス 6">
            <a:extLst>
              <a:ext uri="{FF2B5EF4-FFF2-40B4-BE49-F238E27FC236}">
                <a16:creationId xmlns:a16="http://schemas.microsoft.com/office/drawing/2014/main" id="{FE0A8C1C-AB33-4202-2446-4E053FBCC0C2}"/>
              </a:ext>
            </a:extLst>
          </p:cNvPr>
          <p:cNvSpPr txBox="1"/>
          <p:nvPr/>
        </p:nvSpPr>
        <p:spPr>
          <a:xfrm>
            <a:off x="662473" y="214907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特徴</a:t>
            </a:r>
          </a:p>
        </p:txBody>
      </p:sp>
      <p:pic>
        <p:nvPicPr>
          <p:cNvPr id="9" name="図 8">
            <a:extLst>
              <a:ext uri="{FF2B5EF4-FFF2-40B4-BE49-F238E27FC236}">
                <a16:creationId xmlns:a16="http://schemas.microsoft.com/office/drawing/2014/main" id="{29A374EE-E636-A410-34C8-D4306BA19DC0}"/>
              </a:ext>
            </a:extLst>
          </p:cNvPr>
          <p:cNvPicPr>
            <a:picLocks noChangeAspect="1"/>
          </p:cNvPicPr>
          <p:nvPr/>
        </p:nvPicPr>
        <p:blipFill>
          <a:blip r:embed="rId2"/>
          <a:stretch>
            <a:fillRect/>
          </a:stretch>
        </p:blipFill>
        <p:spPr>
          <a:xfrm>
            <a:off x="8600436" y="2477311"/>
            <a:ext cx="3401064" cy="3933499"/>
          </a:xfrm>
          <a:prstGeom prst="rect">
            <a:avLst/>
          </a:prstGeom>
        </p:spPr>
      </p:pic>
      <p:sp>
        <p:nvSpPr>
          <p:cNvPr id="10" name="四角形: 角を丸くする 9">
            <a:extLst>
              <a:ext uri="{FF2B5EF4-FFF2-40B4-BE49-F238E27FC236}">
                <a16:creationId xmlns:a16="http://schemas.microsoft.com/office/drawing/2014/main" id="{3E078F6A-62BB-F20C-606B-C627FF5BB3FE}"/>
              </a:ext>
            </a:extLst>
          </p:cNvPr>
          <p:cNvSpPr/>
          <p:nvPr/>
        </p:nvSpPr>
        <p:spPr>
          <a:xfrm>
            <a:off x="8600436" y="3143250"/>
            <a:ext cx="3401064" cy="28575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4AC8CA0-371E-9470-4B11-236DC1493AB8}"/>
              </a:ext>
            </a:extLst>
          </p:cNvPr>
          <p:cNvSpPr/>
          <p:nvPr/>
        </p:nvSpPr>
        <p:spPr>
          <a:xfrm>
            <a:off x="8519237" y="5400675"/>
            <a:ext cx="3401064" cy="31740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B2E2DF78-6BFB-AD73-027A-D2176284E735}"/>
              </a:ext>
            </a:extLst>
          </p:cNvPr>
          <p:cNvSpPr/>
          <p:nvPr/>
        </p:nvSpPr>
        <p:spPr>
          <a:xfrm>
            <a:off x="8519237" y="6049521"/>
            <a:ext cx="3401064" cy="28575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55D74E0-16BB-0786-6483-B2BE4EF51CEB}"/>
              </a:ext>
            </a:extLst>
          </p:cNvPr>
          <p:cNvSpPr/>
          <p:nvPr/>
        </p:nvSpPr>
        <p:spPr>
          <a:xfrm>
            <a:off x="3295897" y="4839863"/>
            <a:ext cx="871217" cy="227863"/>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FEBE2D52-CA29-8DA4-2F56-B953C1BBC10F}"/>
              </a:ext>
            </a:extLst>
          </p:cNvPr>
          <p:cNvSpPr/>
          <p:nvPr/>
        </p:nvSpPr>
        <p:spPr>
          <a:xfrm>
            <a:off x="3295898" y="4326251"/>
            <a:ext cx="871217" cy="22786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7F1DA555-2179-3687-1D92-407B7FBD73EE}"/>
              </a:ext>
            </a:extLst>
          </p:cNvPr>
          <p:cNvSpPr txBox="1"/>
          <p:nvPr/>
        </p:nvSpPr>
        <p:spPr>
          <a:xfrm>
            <a:off x="4312083" y="4265887"/>
            <a:ext cx="4288353"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非常によく固有表現認識できている</a:t>
            </a:r>
          </a:p>
        </p:txBody>
      </p:sp>
      <p:sp>
        <p:nvSpPr>
          <p:cNvPr id="16" name="テキスト ボックス 15">
            <a:extLst>
              <a:ext uri="{FF2B5EF4-FFF2-40B4-BE49-F238E27FC236}">
                <a16:creationId xmlns:a16="http://schemas.microsoft.com/office/drawing/2014/main" id="{7C321200-1FDD-8093-5B00-363363E0AF27}"/>
              </a:ext>
            </a:extLst>
          </p:cNvPr>
          <p:cNvSpPr txBox="1"/>
          <p:nvPr/>
        </p:nvSpPr>
        <p:spPr>
          <a:xfrm>
            <a:off x="4313390" y="4758615"/>
            <a:ext cx="2492990"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おかしな認識もある</a:t>
            </a:r>
          </a:p>
        </p:txBody>
      </p:sp>
      <p:sp>
        <p:nvSpPr>
          <p:cNvPr id="17" name="テキスト ボックス 16">
            <a:extLst>
              <a:ext uri="{FF2B5EF4-FFF2-40B4-BE49-F238E27FC236}">
                <a16:creationId xmlns:a16="http://schemas.microsoft.com/office/drawing/2014/main" id="{FC23A556-F36B-A02E-5ADC-1330409B7EF3}"/>
              </a:ext>
            </a:extLst>
          </p:cNvPr>
          <p:cNvSpPr txBox="1"/>
          <p:nvPr/>
        </p:nvSpPr>
        <p:spPr>
          <a:xfrm>
            <a:off x="628328" y="5286092"/>
            <a:ext cx="224292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Ginza</a:t>
            </a:r>
            <a:r>
              <a:rPr kumimoji="1" lang="ja-JP" altLang="en-US" sz="2400" dirty="0">
                <a:latin typeface="メイリオ" panose="020B0604030504040204" pitchFamily="50" charset="-128"/>
                <a:ea typeface="メイリオ" panose="020B0604030504040204" pitchFamily="50" charset="-128"/>
              </a:rPr>
              <a:t>は日本製</a:t>
            </a:r>
          </a:p>
        </p:txBody>
      </p:sp>
      <p:sp>
        <p:nvSpPr>
          <p:cNvPr id="18" name="テキスト ボックス 17">
            <a:extLst>
              <a:ext uri="{FF2B5EF4-FFF2-40B4-BE49-F238E27FC236}">
                <a16:creationId xmlns:a16="http://schemas.microsoft.com/office/drawing/2014/main" id="{27421F6B-AB61-54A4-BC3D-9C0CA21F2141}"/>
              </a:ext>
            </a:extLst>
          </p:cNvPr>
          <p:cNvSpPr txBox="1"/>
          <p:nvPr/>
        </p:nvSpPr>
        <p:spPr>
          <a:xfrm>
            <a:off x="628328" y="5606526"/>
            <a:ext cx="717959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https://www.recruit.co.jp/newsroom/2019/0402_18331.html</a:t>
            </a:r>
            <a:endParaRPr kumimoji="1" lang="ja-JP" altLang="en-US"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93CE9E12-D963-9D51-ADE1-4C01C7353ADD}"/>
              </a:ext>
            </a:extLst>
          </p:cNvPr>
          <p:cNvSpPr txBox="1"/>
          <p:nvPr/>
        </p:nvSpPr>
        <p:spPr>
          <a:xfrm>
            <a:off x="662473" y="6432059"/>
            <a:ext cx="839261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https://liat-aip.sakura.ne.jp/ene/ene8/definition_jp/html/enedetail.html</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AE41DEDD-A02B-4077-3BB8-C50D52B01DBF}"/>
              </a:ext>
            </a:extLst>
          </p:cNvPr>
          <p:cNvSpPr txBox="1"/>
          <p:nvPr/>
        </p:nvSpPr>
        <p:spPr>
          <a:xfrm>
            <a:off x="628328" y="6065459"/>
            <a:ext cx="2962671"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Ginza </a:t>
            </a:r>
            <a:r>
              <a:rPr kumimoji="1" lang="ja-JP" altLang="en-US" sz="2400" dirty="0">
                <a:latin typeface="メイリオ" panose="020B0604030504040204" pitchFamily="50" charset="-128"/>
                <a:ea typeface="メイリオ" panose="020B0604030504040204" pitchFamily="50" charset="-128"/>
              </a:rPr>
              <a:t>固有表現一覧</a:t>
            </a:r>
          </a:p>
        </p:txBody>
      </p:sp>
    </p:spTree>
    <p:extLst>
      <p:ext uri="{BB962C8B-B14F-4D97-AF65-F5344CB8AC3E}">
        <p14:creationId xmlns:p14="http://schemas.microsoft.com/office/powerpoint/2010/main" val="5766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92C56B5-6524-742E-6F88-A123A0E4511D}"/>
              </a:ext>
            </a:extLst>
          </p:cNvPr>
          <p:cNvSpPr txBox="1"/>
          <p:nvPr/>
        </p:nvSpPr>
        <p:spPr>
          <a:xfrm>
            <a:off x="391886" y="410547"/>
            <a:ext cx="9365064"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固有表現認識</a:t>
            </a:r>
            <a:r>
              <a:rPr kumimoji="1" lang="en-US" altLang="ja-JP" sz="3200" dirty="0">
                <a:latin typeface="メイリオ" panose="020B0604030504040204" pitchFamily="50" charset="-128"/>
                <a:ea typeface="メイリオ" panose="020B0604030504040204" pitchFamily="50" charset="-128"/>
              </a:rPr>
              <a:t>(Named entity recognition : NER)</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590A9590-39E7-EE56-6317-4DC7105B835A}"/>
              </a:ext>
            </a:extLst>
          </p:cNvPr>
          <p:cNvSpPr txBox="1"/>
          <p:nvPr/>
        </p:nvSpPr>
        <p:spPr>
          <a:xfrm>
            <a:off x="391886" y="995322"/>
            <a:ext cx="1126462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文書中から特定のカテゴリー、概念に属する語彙を抽出する自然言語処理タスク</a:t>
            </a:r>
          </a:p>
        </p:txBody>
      </p:sp>
      <p:sp>
        <p:nvSpPr>
          <p:cNvPr id="4" name="テキスト ボックス 3">
            <a:extLst>
              <a:ext uri="{FF2B5EF4-FFF2-40B4-BE49-F238E27FC236}">
                <a16:creationId xmlns:a16="http://schemas.microsoft.com/office/drawing/2014/main" id="{FB9420C0-0641-AA92-EF39-D20D5BEE6C8D}"/>
              </a:ext>
            </a:extLst>
          </p:cNvPr>
          <p:cNvSpPr txBox="1"/>
          <p:nvPr/>
        </p:nvSpPr>
        <p:spPr>
          <a:xfrm>
            <a:off x="485192" y="1580097"/>
            <a:ext cx="728116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例：料理名、食感、法律関連、組織名、</a:t>
            </a:r>
            <a:r>
              <a:rPr kumimoji="1" lang="en-US" altLang="ja-JP" sz="2400" dirty="0">
                <a:latin typeface="メイリオ" panose="020B0604030504040204" pitchFamily="50" charset="-128"/>
                <a:ea typeface="メイリオ" panose="020B0604030504040204" pitchFamily="50" charset="-128"/>
              </a:rPr>
              <a:t>MLB</a:t>
            </a:r>
            <a:r>
              <a:rPr kumimoji="1" lang="ja-JP" altLang="en-US" sz="2400" dirty="0">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EC96C606-FDB4-50C7-3B29-2ED61A6A4746}"/>
              </a:ext>
            </a:extLst>
          </p:cNvPr>
          <p:cNvSpPr txBox="1"/>
          <p:nvPr/>
        </p:nvSpPr>
        <p:spPr>
          <a:xfrm>
            <a:off x="3433666" y="3198167"/>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概念を認識するタスクは難しい！</a:t>
            </a:r>
          </a:p>
        </p:txBody>
      </p:sp>
    </p:spTree>
    <p:extLst>
      <p:ext uri="{BB962C8B-B14F-4D97-AF65-F5344CB8AC3E}">
        <p14:creationId xmlns:p14="http://schemas.microsoft.com/office/powerpoint/2010/main" val="150377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D09921C-0E86-A12B-FE90-D46012958DAA}"/>
              </a:ext>
            </a:extLst>
          </p:cNvPr>
          <p:cNvSpPr txBox="1"/>
          <p:nvPr/>
        </p:nvSpPr>
        <p:spPr>
          <a:xfrm>
            <a:off x="264246" y="333798"/>
            <a:ext cx="560602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ChatGPT</a:t>
            </a:r>
            <a:r>
              <a:rPr kumimoji="1" lang="ja-JP" altLang="en-US" sz="3200" dirty="0">
                <a:latin typeface="メイリオ" panose="020B0604030504040204" pitchFamily="50" charset="-128"/>
                <a:ea typeface="メイリオ" panose="020B0604030504040204" pitchFamily="50" charset="-128"/>
              </a:rPr>
              <a:t>による固有表現認識</a:t>
            </a:r>
          </a:p>
        </p:txBody>
      </p:sp>
      <p:sp>
        <p:nvSpPr>
          <p:cNvPr id="3" name="テキスト ボックス 2">
            <a:extLst>
              <a:ext uri="{FF2B5EF4-FFF2-40B4-BE49-F238E27FC236}">
                <a16:creationId xmlns:a16="http://schemas.microsoft.com/office/drawing/2014/main" id="{EE2766C8-ED0F-DA9F-4DCE-CBA263F4C805}"/>
              </a:ext>
            </a:extLst>
          </p:cNvPr>
          <p:cNvSpPr txBox="1"/>
          <p:nvPr/>
        </p:nvSpPr>
        <p:spPr>
          <a:xfrm>
            <a:off x="1309395" y="2677884"/>
            <a:ext cx="9999307" cy="3785652"/>
          </a:xfrm>
          <a:prstGeom prst="rect">
            <a:avLst/>
          </a:prstGeom>
          <a:noFill/>
        </p:spPr>
        <p:txBody>
          <a:bodyPr wrap="square" rtlCol="0">
            <a:spAutoFit/>
          </a:bodyPr>
          <a:lstStyle/>
          <a:p>
            <a:pPr algn="l"/>
            <a:r>
              <a:rPr kumimoji="1" lang="en-US" altLang="ja-JP" sz="1600" dirty="0">
                <a:solidFill>
                  <a:srgbClr val="FF0000"/>
                </a:solidFill>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牛乳消費に！ラズベリーと一緒に食べました。美味しく出来ました♪ アメリカで手に入りうちにあるもので簡単に杏仁豆腐が出来て感動です。 ゼリー型に合うように少なめに作りました。アメリカで気軽に杏仁豆腐を食べられるのは嬉しいです。 中華のお供に。小さな器でお替りしてたらほぼ完食</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美味しかった～♪ さくらんぼ</a:t>
            </a:r>
            <a:r>
              <a:rPr kumimoji="1" lang="en-US" altLang="ja-JP" sz="1600" dirty="0">
                <a:latin typeface="メイリオ" panose="020B0604030504040204" pitchFamily="50" charset="-128"/>
                <a:ea typeface="メイリオ" panose="020B0604030504040204" pitchFamily="50" charset="-128"/>
              </a:rPr>
              <a:t>ON</a:t>
            </a:r>
            <a:r>
              <a:rPr kumimoji="1" lang="ja-JP" altLang="en-US" sz="1600" dirty="0">
                <a:latin typeface="メイリオ" panose="020B0604030504040204" pitchFamily="50" charset="-128"/>
                <a:ea typeface="メイリオ" panose="020B0604030504040204" pitchFamily="50" charset="-128"/>
              </a:rPr>
              <a:t>してみました！今夜のデザートに☆☆楽しみ</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とろ～っとして美味しかったです♪ 倍量で作りました。アガーってなかなか溶けないですよね？</a:t>
            </a:r>
            <a:r>
              <a:rPr kumimoji="1" lang="en-US" altLang="ja-JP" sz="1600" dirty="0">
                <a:solidFill>
                  <a:srgbClr val="FF0000"/>
                </a:solidFill>
                <a:latin typeface="メイリオ" panose="020B0604030504040204" pitchFamily="50" charset="-128"/>
                <a:ea typeface="メイリオ" panose="020B0604030504040204" pitchFamily="50" charset="-128"/>
              </a:rPr>
              <a:t>],[</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牛乳の半量を生クリームにしました。少しカロリー</a:t>
            </a:r>
            <a:r>
              <a:rPr kumimoji="1" lang="en-US" altLang="ja-JP" sz="1600" dirty="0">
                <a:latin typeface="メイリオ" panose="020B0604030504040204" pitchFamily="50" charset="-128"/>
                <a:ea typeface="メイリオ" panose="020B0604030504040204" pitchFamily="50" charset="-128"/>
              </a:rPr>
              <a:t>up!</a:t>
            </a:r>
            <a:r>
              <a:rPr kumimoji="1" lang="ja-JP" altLang="en-US" sz="1600" dirty="0">
                <a:latin typeface="メイリオ" panose="020B0604030504040204" pitchFamily="50" charset="-128"/>
                <a:ea typeface="メイリオ" panose="020B0604030504040204" pitchFamily="50" charset="-128"/>
              </a:rPr>
              <a:t>ですが 暑くてご飯が食べられない日は、あっさりデザート 缶詰の果物を少しだけトッピング杏仁霜とクコの実を業務用のお店で大量に買ってしまった～。作らないとどうしよう</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いつも</a:t>
            </a:r>
            <a:r>
              <a:rPr kumimoji="1" lang="en-US" altLang="ja-JP" sz="1600" dirty="0">
                <a:latin typeface="メイリオ" panose="020B0604030504040204" pitchFamily="50" charset="-128"/>
                <a:ea typeface="メイリオ" panose="020B0604030504040204" pitchFamily="50" charset="-128"/>
              </a:rPr>
              <a:t>GW</a:t>
            </a:r>
            <a:r>
              <a:rPr kumimoji="1" lang="ja-JP" altLang="en-US" sz="1600" dirty="0">
                <a:latin typeface="メイリオ" panose="020B0604030504040204" pitchFamily="50" charset="-128"/>
                <a:ea typeface="メイリオ" panose="020B0604030504040204" pitchFamily="50" charset="-128"/>
              </a:rPr>
              <a:t>は外食しますが、今晩は家で中華を作ったので、食後のデザートにさっぱり</a:t>
            </a:r>
            <a:r>
              <a:rPr kumimoji="1" lang="en-US" altLang="ja-JP" sz="1600" dirty="0">
                <a:solidFill>
                  <a:srgbClr val="FF0000"/>
                </a:solidFill>
                <a:latin typeface="メイリオ" panose="020B0604030504040204" pitchFamily="50" charset="-128"/>
                <a:ea typeface="メイリオ" panose="020B0604030504040204" pitchFamily="50" charset="-128"/>
              </a:rPr>
              <a:t>]</a:t>
            </a:r>
          </a:p>
          <a:p>
            <a:pPr algn="l"/>
            <a:endParaRPr kumimoji="1" lang="en-US" altLang="ja-JP" sz="1600" dirty="0">
              <a:latin typeface="メイリオ" panose="020B0604030504040204" pitchFamily="50" charset="-128"/>
              <a:ea typeface="メイリオ" panose="020B0604030504040204" pitchFamily="50" charset="-128"/>
            </a:endParaRPr>
          </a:p>
          <a:p>
            <a:pPr algn="l"/>
            <a:r>
              <a:rPr kumimoji="1" lang="ja-JP" altLang="en-US" sz="1600" dirty="0">
                <a:latin typeface="メイリオ" panose="020B0604030504040204" pitchFamily="50" charset="-128"/>
                <a:ea typeface="メイリオ" panose="020B0604030504040204" pitchFamily="50" charset="-128"/>
              </a:rPr>
              <a:t>この文章はリスト型で、変数名は</a:t>
            </a:r>
            <a:r>
              <a:rPr kumimoji="1" lang="en-US" altLang="ja-JP" sz="1600" dirty="0" err="1">
                <a:latin typeface="メイリオ" panose="020B0604030504040204" pitchFamily="50" charset="-128"/>
                <a:ea typeface="メイリオ" panose="020B0604030504040204" pitchFamily="50" charset="-128"/>
              </a:rPr>
              <a:t>kuchikomi</a:t>
            </a:r>
            <a:r>
              <a:rPr kumimoji="1" lang="ja-JP" altLang="en-US" sz="1600" dirty="0">
                <a:latin typeface="メイリオ" panose="020B0604030504040204" pitchFamily="50" charset="-128"/>
                <a:ea typeface="メイリオ" panose="020B0604030504040204" pitchFamily="50" charset="-128"/>
              </a:rPr>
              <a:t>とします。以下の</a:t>
            </a:r>
            <a:r>
              <a:rPr kumimoji="1" lang="en-US" altLang="ja-JP" sz="1600" dirty="0">
                <a:latin typeface="メイリオ" panose="020B0604030504040204" pitchFamily="50" charset="-128"/>
                <a:ea typeface="メイリオ" panose="020B0604030504040204" pitchFamily="50" charset="-128"/>
              </a:rPr>
              <a:t>for</a:t>
            </a:r>
            <a:r>
              <a:rPr kumimoji="1" lang="ja-JP" altLang="en-US" sz="1600" dirty="0">
                <a:latin typeface="メイリオ" panose="020B0604030504040204" pitchFamily="50" charset="-128"/>
                <a:ea typeface="メイリオ" panose="020B0604030504040204" pitchFamily="50" charset="-128"/>
              </a:rPr>
              <a:t>文で</a:t>
            </a:r>
            <a:r>
              <a:rPr kumimoji="1" lang="en-US" altLang="ja-JP" sz="1600" dirty="0" err="1">
                <a:latin typeface="メイリオ" panose="020B0604030504040204" pitchFamily="50" charset="-128"/>
                <a:ea typeface="メイリオ" panose="020B0604030504040204" pitchFamily="50" charset="-128"/>
              </a:rPr>
              <a:t>kuchikomi</a:t>
            </a:r>
            <a:r>
              <a:rPr kumimoji="1" lang="ja-JP" altLang="en-US" sz="1600" dirty="0">
                <a:latin typeface="メイリオ" panose="020B0604030504040204" pitchFamily="50" charset="-128"/>
                <a:ea typeface="メイリオ" panose="020B0604030504040204" pitchFamily="50" charset="-128"/>
              </a:rPr>
              <a:t>から要素を１つづつ取り出し、</a:t>
            </a:r>
            <a:r>
              <a:rPr kumimoji="1" lang="en-US" altLang="ja-JP" sz="1600" dirty="0">
                <a:latin typeface="メイリオ" panose="020B0604030504040204" pitchFamily="50" charset="-128"/>
                <a:ea typeface="メイリオ" panose="020B0604030504040204" pitchFamily="50" charset="-128"/>
              </a:rPr>
              <a:t>for</a:t>
            </a:r>
            <a:r>
              <a:rPr kumimoji="1" lang="ja-JP" altLang="en-US" sz="1600" dirty="0">
                <a:latin typeface="メイリオ" panose="020B0604030504040204" pitchFamily="50" charset="-128"/>
                <a:ea typeface="メイリオ" panose="020B0604030504040204" pitchFamily="50" charset="-128"/>
              </a:rPr>
              <a:t>文中の指示に従って</a:t>
            </a:r>
            <a:r>
              <a:rPr kumimoji="1" lang="en-US" altLang="ja-JP" sz="1600" dirty="0" err="1">
                <a:latin typeface="メイリオ" panose="020B0604030504040204" pitchFamily="50" charset="-128"/>
                <a:ea typeface="メイリオ" panose="020B0604030504040204" pitchFamily="50" charset="-128"/>
              </a:rPr>
              <a:t>json</a:t>
            </a:r>
            <a:r>
              <a:rPr kumimoji="1" lang="ja-JP" altLang="en-US" sz="1600" dirty="0">
                <a:latin typeface="メイリオ" panose="020B0604030504040204" pitchFamily="50" charset="-128"/>
                <a:ea typeface="メイリオ" panose="020B0604030504040204" pitchFamily="50" charset="-128"/>
              </a:rPr>
              <a:t>形式にしてください。</a:t>
            </a:r>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for sentence in </a:t>
            </a:r>
            <a:r>
              <a:rPr kumimoji="1" lang="en-US" altLang="ja-JP" sz="1600" dirty="0" err="1">
                <a:latin typeface="メイリオ" panose="020B0604030504040204" pitchFamily="50" charset="-128"/>
                <a:ea typeface="メイリオ" panose="020B0604030504040204" pitchFamily="50" charset="-128"/>
              </a:rPr>
              <a:t>kuchikomi</a:t>
            </a:r>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sentence</a:t>
            </a:r>
            <a:r>
              <a:rPr kumimoji="1" lang="ja-JP" altLang="en-US" sz="1600" dirty="0">
                <a:latin typeface="メイリオ" panose="020B0604030504040204" pitchFamily="50" charset="-128"/>
                <a:ea typeface="メイリオ" panose="020B0604030504040204" pitchFamily="50" charset="-128"/>
              </a:rPr>
              <a:t>から材料名を取り出す</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sentence</a:t>
            </a:r>
            <a:r>
              <a:rPr kumimoji="1" lang="ja-JP" altLang="en-US" sz="1600" dirty="0">
                <a:latin typeface="メイリオ" panose="020B0604030504040204" pitchFamily="50" charset="-128"/>
                <a:ea typeface="メイリオ" panose="020B0604030504040204" pitchFamily="50" charset="-128"/>
              </a:rPr>
              <a:t>から食感の単語を取り出す</a:t>
            </a:r>
          </a:p>
        </p:txBody>
      </p:sp>
      <p:sp>
        <p:nvSpPr>
          <p:cNvPr id="4" name="テキスト ボックス 3">
            <a:extLst>
              <a:ext uri="{FF2B5EF4-FFF2-40B4-BE49-F238E27FC236}">
                <a16:creationId xmlns:a16="http://schemas.microsoft.com/office/drawing/2014/main" id="{4E72897D-8B2F-39D3-6174-49BD23589329}"/>
              </a:ext>
            </a:extLst>
          </p:cNvPr>
          <p:cNvSpPr txBox="1"/>
          <p:nvPr/>
        </p:nvSpPr>
        <p:spPr>
          <a:xfrm>
            <a:off x="264246" y="918573"/>
            <a:ext cx="11884090"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Tsukurepo_df.csv</a:t>
            </a:r>
            <a:r>
              <a:rPr kumimoji="1" lang="ja-JP" altLang="en-US" sz="2400" dirty="0">
                <a:latin typeface="メイリオ" panose="020B0604030504040204" pitchFamily="50" charset="-128"/>
                <a:ea typeface="メイリオ" panose="020B0604030504040204" pitchFamily="50" charset="-128"/>
              </a:rPr>
              <a:t>のツクレポを適当に取り出して、ツクレポ毎にリスト型にする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の構文でプロンプトするー</a:t>
            </a:r>
            <a:r>
              <a:rPr kumimoji="1" lang="en-US" altLang="ja-JP" sz="2400" dirty="0">
                <a:latin typeface="メイリオ" panose="020B0604030504040204" pitchFamily="50" charset="-128"/>
                <a:ea typeface="メイリオ" panose="020B0604030504040204" pitchFamily="50" charset="-128"/>
              </a:rPr>
              <a:t>prompt engineering : </a:t>
            </a:r>
            <a:r>
              <a:rPr kumimoji="1" lang="ja-JP" altLang="en-US" sz="2400" dirty="0">
                <a:latin typeface="メイリオ" panose="020B0604030504040204" pitchFamily="50" charset="-128"/>
                <a:ea typeface="メイリオ" panose="020B0604030504040204" pitchFamily="50" charset="-128"/>
              </a:rPr>
              <a:t>意図した回答を得るために質問形式を工夫する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改行は、</a:t>
            </a:r>
            <a:r>
              <a:rPr kumimoji="1" lang="en-US" altLang="ja-JP" sz="2400" dirty="0">
                <a:latin typeface="メイリオ" panose="020B0604030504040204" pitchFamily="50" charset="-128"/>
                <a:ea typeface="メイリオ" panose="020B0604030504040204" pitchFamily="50" charset="-128"/>
              </a:rPr>
              <a:t>shift + enter</a:t>
            </a:r>
            <a:endParaRPr kumimoji="1" lang="ja-JP" altLang="en-US" sz="2400" dirty="0">
              <a:latin typeface="メイリオ" panose="020B0604030504040204" pitchFamily="50" charset="-128"/>
              <a:ea typeface="メイリオ" panose="020B0604030504040204" pitchFamily="50" charset="-128"/>
            </a:endParaRPr>
          </a:p>
        </p:txBody>
      </p:sp>
      <p:sp>
        <p:nvSpPr>
          <p:cNvPr id="5" name="左中かっこ 4">
            <a:extLst>
              <a:ext uri="{FF2B5EF4-FFF2-40B4-BE49-F238E27FC236}">
                <a16:creationId xmlns:a16="http://schemas.microsoft.com/office/drawing/2014/main" id="{5B18EACB-7C6E-5F54-E1EE-7184495F5D64}"/>
              </a:ext>
            </a:extLst>
          </p:cNvPr>
          <p:cNvSpPr/>
          <p:nvPr/>
        </p:nvSpPr>
        <p:spPr>
          <a:xfrm>
            <a:off x="923731" y="2640563"/>
            <a:ext cx="363893" cy="20154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0969E1D-27D7-C52A-7B25-4EC2ED6EFDDE}"/>
              </a:ext>
            </a:extLst>
          </p:cNvPr>
          <p:cNvSpPr txBox="1"/>
          <p:nvPr/>
        </p:nvSpPr>
        <p:spPr>
          <a:xfrm>
            <a:off x="-2319" y="3528917"/>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リスト型</a:t>
            </a:r>
          </a:p>
        </p:txBody>
      </p:sp>
    </p:spTree>
    <p:extLst>
      <p:ext uri="{BB962C8B-B14F-4D97-AF65-F5344CB8AC3E}">
        <p14:creationId xmlns:p14="http://schemas.microsoft.com/office/powerpoint/2010/main" val="138488898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72857</TotalTime>
  <Words>1302</Words>
  <Application>Microsoft Office PowerPoint</Application>
  <PresentationFormat>ワイド画面</PresentationFormat>
  <Paragraphs>119</Paragraphs>
  <Slides>17</Slides>
  <Notes>0</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25" baseType="lpstr">
      <vt:lpstr>-apple-system</vt:lpstr>
      <vt:lpstr>メイリオ</vt:lpstr>
      <vt:lpstr>Arial</vt:lpstr>
      <vt:lpstr>Calibri</vt:lpstr>
      <vt:lpstr>Calibri Light</vt:lpstr>
      <vt:lpstr>Wingdings</vt:lpstr>
      <vt:lpstr>Office テーマ</vt:lpstr>
      <vt:lpstr>Worksheet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815</cp:revision>
  <dcterms:created xsi:type="dcterms:W3CDTF">2017-07-18T05:09:25Z</dcterms:created>
  <dcterms:modified xsi:type="dcterms:W3CDTF">2024-04-17T15:03:23Z</dcterms:modified>
</cp:coreProperties>
</file>