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7"/>
  </p:notesMasterIdLst>
  <p:sldIdLst>
    <p:sldId id="256" r:id="rId2"/>
    <p:sldId id="1227" r:id="rId3"/>
    <p:sldId id="1237" r:id="rId4"/>
    <p:sldId id="308" r:id="rId5"/>
    <p:sldId id="1211" r:id="rId6"/>
    <p:sldId id="1198" r:id="rId7"/>
    <p:sldId id="1221" r:id="rId8"/>
    <p:sldId id="1222" r:id="rId9"/>
    <p:sldId id="1234" r:id="rId10"/>
    <p:sldId id="1233" r:id="rId11"/>
    <p:sldId id="1235" r:id="rId12"/>
    <p:sldId id="1236" r:id="rId13"/>
    <p:sldId id="433" r:id="rId14"/>
    <p:sldId id="1192" r:id="rId15"/>
    <p:sldId id="290" r:id="rId16"/>
    <p:sldId id="1238" r:id="rId17"/>
    <p:sldId id="1128" r:id="rId18"/>
    <p:sldId id="1232" r:id="rId19"/>
    <p:sldId id="1239" r:id="rId20"/>
    <p:sldId id="1240" r:id="rId21"/>
    <p:sldId id="1228" r:id="rId22"/>
    <p:sldId id="1229" r:id="rId23"/>
    <p:sldId id="1210" r:id="rId24"/>
    <p:sldId id="1230" r:id="rId25"/>
    <p:sldId id="122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472C4"/>
    <a:srgbClr val="ADB9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34" autoAdjust="0"/>
    <p:restoredTop sz="94660"/>
  </p:normalViewPr>
  <p:slideViewPr>
    <p:cSldViewPr snapToGrid="0">
      <p:cViewPr varScale="1">
        <p:scale>
          <a:sx n="92" d="100"/>
          <a:sy n="92" d="100"/>
        </p:scale>
        <p:origin x="77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6FF22-B1CA-4671-AC40-D6AD1168A308}" type="datetimeFigureOut">
              <a:rPr kumimoji="1" lang="ja-JP" altLang="en-US" smtClean="0"/>
              <a:t>2025/4/16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898136-AF60-47F2-887F-3284FB6203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5427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2025/4/16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0289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2025/4/16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5293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2025/4/16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080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902407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2025/4/16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4557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2025/4/16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98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2025/4/16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9759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2025/4/16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5127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2025/4/16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2162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2025/4/16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3644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2025/4/16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330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2025/4/16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432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C02D7-CBD1-4D33-B166-78A898DF0F76}" type="datetimeFigureOut">
              <a:rPr kumimoji="1" lang="ja-JP" altLang="en-US" smtClean="0"/>
              <a:t>2025/4/16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8347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powerpoint.xyz/hyper-link/" TargetMode="External"/><Relationship Id="rId2" Type="http://schemas.openxmlformats.org/officeDocument/2006/relationships/hyperlink" Target="https://qiita.com/takachan_coding/items/7a0978a70208e482aae9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tabelog.com/tokyo/A1302/A130202/13193074/dtlrvwlst/COND-0/smp1/?smp=1&amp;lc=0&amp;rvw_part=all&amp;PG=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eharaLab/python_index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0DF4DB4-0544-435C-992C-E0E55AA5E14F}"/>
              </a:ext>
            </a:extLst>
          </p:cNvPr>
          <p:cNvSpPr txBox="1"/>
          <p:nvPr/>
        </p:nvSpPr>
        <p:spPr>
          <a:xfrm>
            <a:off x="351510" y="2769959"/>
            <a:ext cx="84084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インターネットデータ収集技術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2796801-46CF-4631-A76B-14D8C1262554}"/>
              </a:ext>
            </a:extLst>
          </p:cNvPr>
          <p:cNvSpPr txBox="1"/>
          <p:nvPr/>
        </p:nvSpPr>
        <p:spPr>
          <a:xfrm>
            <a:off x="-76400" y="3533613"/>
            <a:ext cx="3876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イントロダクション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184052D-2E35-380B-0CB9-BF72F05FB4AB}"/>
              </a:ext>
            </a:extLst>
          </p:cNvPr>
          <p:cNvSpPr txBox="1"/>
          <p:nvPr/>
        </p:nvSpPr>
        <p:spPr>
          <a:xfrm>
            <a:off x="674398" y="5120640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上原 宏</a:t>
            </a:r>
          </a:p>
        </p:txBody>
      </p:sp>
    </p:spTree>
    <p:extLst>
      <p:ext uri="{BB962C8B-B14F-4D97-AF65-F5344CB8AC3E}">
        <p14:creationId xmlns:p14="http://schemas.microsoft.com/office/powerpoint/2010/main" val="117530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6C8C1A9-53B0-6568-4CE8-262B245646AB}"/>
              </a:ext>
            </a:extLst>
          </p:cNvPr>
          <p:cNvSpPr txBox="1"/>
          <p:nvPr/>
        </p:nvSpPr>
        <p:spPr>
          <a:xfrm>
            <a:off x="814647" y="2552007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授業の断片</a:t>
            </a:r>
          </a:p>
        </p:txBody>
      </p:sp>
    </p:spTree>
    <p:extLst>
      <p:ext uri="{BB962C8B-B14F-4D97-AF65-F5344CB8AC3E}">
        <p14:creationId xmlns:p14="http://schemas.microsoft.com/office/powerpoint/2010/main" val="3914523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4AEEA54-A41A-4A29-975D-ACD6A5F02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6" y="647620"/>
            <a:ext cx="11684924" cy="591939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2876AFD-E2A2-2BF4-2720-78A7DEA3C58F}"/>
              </a:ext>
            </a:extLst>
          </p:cNvPr>
          <p:cNvSpPr txBox="1"/>
          <p:nvPr/>
        </p:nvSpPr>
        <p:spPr>
          <a:xfrm>
            <a:off x="482138" y="199505"/>
            <a:ext cx="10238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こんな感じのコード（デモのソース）を書いてもらいます。</a:t>
            </a:r>
          </a:p>
        </p:txBody>
      </p:sp>
    </p:spTree>
    <p:extLst>
      <p:ext uri="{BB962C8B-B14F-4D97-AF65-F5344CB8AC3E}">
        <p14:creationId xmlns:p14="http://schemas.microsoft.com/office/powerpoint/2010/main" val="2951128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32EE72C-9E75-0A28-1B5A-90C8C2CF5C99}"/>
              </a:ext>
            </a:extLst>
          </p:cNvPr>
          <p:cNvSpPr txBox="1"/>
          <p:nvPr/>
        </p:nvSpPr>
        <p:spPr>
          <a:xfrm>
            <a:off x="806335" y="714895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プログラミング演習のイメージ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7A9DF8C-9D4F-E6FF-D9A1-3D085309CB46}"/>
              </a:ext>
            </a:extLst>
          </p:cNvPr>
          <p:cNvSpPr txBox="1"/>
          <p:nvPr/>
        </p:nvSpPr>
        <p:spPr>
          <a:xfrm>
            <a:off x="1105593" y="1629295"/>
            <a:ext cx="86289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サンプルコードを渡します。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行づつコードの意味を解説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応用演習問題を提示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授業内でがんばって解く（友達同士で相談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OK)</a:t>
            </a: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適宜、ヒントを提供、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SA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名でぐるぐる見回ってヘルプ</a:t>
            </a:r>
          </a:p>
        </p:txBody>
      </p:sp>
    </p:spTree>
    <p:extLst>
      <p:ext uri="{BB962C8B-B14F-4D97-AF65-F5344CB8AC3E}">
        <p14:creationId xmlns:p14="http://schemas.microsoft.com/office/powerpoint/2010/main" val="2537226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3CCB04-14B8-4410-A36A-5C499CDB7DBE}"/>
              </a:ext>
            </a:extLst>
          </p:cNvPr>
          <p:cNvSpPr txBox="1"/>
          <p:nvPr/>
        </p:nvSpPr>
        <p:spPr>
          <a:xfrm>
            <a:off x="3107409" y="162723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う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D64C405-82F9-469D-A870-A4D2B4E3DF33}"/>
              </a:ext>
            </a:extLst>
          </p:cNvPr>
          <p:cNvSpPr txBox="1"/>
          <p:nvPr/>
        </p:nvSpPr>
        <p:spPr>
          <a:xfrm>
            <a:off x="1300790" y="205528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UTF-8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4831734-97E8-4B8F-9EDF-C0ADA8C86C5D}"/>
              </a:ext>
            </a:extLst>
          </p:cNvPr>
          <p:cNvSpPr txBox="1"/>
          <p:nvPr/>
        </p:nvSpPr>
        <p:spPr>
          <a:xfrm>
            <a:off x="2596613" y="2552863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これらの１桁は１６進数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32231BF-C08E-4B84-A864-D8AF7218FF7E}"/>
              </a:ext>
            </a:extLst>
          </p:cNvPr>
          <p:cNvSpPr txBox="1"/>
          <p:nvPr/>
        </p:nvSpPr>
        <p:spPr>
          <a:xfrm>
            <a:off x="2596613" y="3047074"/>
            <a:ext cx="5992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16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進数：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0,1,2,3,4,5,6,7,8,9,a,b,c,d,e,f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FF05EED-91F5-4113-94E2-9BDEB57AB7AC}"/>
              </a:ext>
            </a:extLst>
          </p:cNvPr>
          <p:cNvSpPr txBox="1"/>
          <p:nvPr/>
        </p:nvSpPr>
        <p:spPr>
          <a:xfrm>
            <a:off x="2569683" y="3574233"/>
            <a:ext cx="7176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16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で桁が繰り上がる（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進数は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で繰り上がる）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52EB771-D6DA-AAF0-53C7-B8FCA879CDA1}"/>
              </a:ext>
            </a:extLst>
          </p:cNvPr>
          <p:cNvSpPr txBox="1"/>
          <p:nvPr/>
        </p:nvSpPr>
        <p:spPr>
          <a:xfrm>
            <a:off x="2569683" y="2055284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e3 81 86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149025B-F3F3-5BBB-78A4-DCB4AAB70488}"/>
              </a:ext>
            </a:extLst>
          </p:cNvPr>
          <p:cNvSpPr txBox="1"/>
          <p:nvPr/>
        </p:nvSpPr>
        <p:spPr>
          <a:xfrm>
            <a:off x="2548137" y="4166886"/>
            <a:ext cx="6869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16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進数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桁は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進数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桁（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ビット）で表現できる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5A57DBC-A074-263A-59D7-CA4D5B09B116}"/>
              </a:ext>
            </a:extLst>
          </p:cNvPr>
          <p:cNvSpPr txBox="1"/>
          <p:nvPr/>
        </p:nvSpPr>
        <p:spPr>
          <a:xfrm>
            <a:off x="4107922" y="5104764"/>
            <a:ext cx="947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0000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2C522D9-C5D6-7821-0B92-6F22878CAC64}"/>
              </a:ext>
            </a:extLst>
          </p:cNvPr>
          <p:cNvSpPr txBox="1"/>
          <p:nvPr/>
        </p:nvSpPr>
        <p:spPr>
          <a:xfrm>
            <a:off x="2858143" y="5104764"/>
            <a:ext cx="990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進数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AE958E4-64C4-2AC2-D6FF-99A5620F5C11}"/>
              </a:ext>
            </a:extLst>
          </p:cNvPr>
          <p:cNvSpPr txBox="1"/>
          <p:nvPr/>
        </p:nvSpPr>
        <p:spPr>
          <a:xfrm>
            <a:off x="5508884" y="5104764"/>
            <a:ext cx="947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1111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678F534-BCB3-6447-5DED-55BB46DE2454}"/>
              </a:ext>
            </a:extLst>
          </p:cNvPr>
          <p:cNvSpPr txBox="1"/>
          <p:nvPr/>
        </p:nvSpPr>
        <p:spPr>
          <a:xfrm>
            <a:off x="4053807" y="473543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最小値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B78EDBA-A14D-C4A6-350B-DFD36B77A13B}"/>
              </a:ext>
            </a:extLst>
          </p:cNvPr>
          <p:cNvSpPr txBox="1"/>
          <p:nvPr/>
        </p:nvSpPr>
        <p:spPr>
          <a:xfrm>
            <a:off x="5428734" y="473543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最大値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DF2BBB5-A61F-E6B1-D017-45F660B9873F}"/>
              </a:ext>
            </a:extLst>
          </p:cNvPr>
          <p:cNvSpPr txBox="1"/>
          <p:nvPr/>
        </p:nvSpPr>
        <p:spPr>
          <a:xfrm>
            <a:off x="2699555" y="5566429"/>
            <a:ext cx="1181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16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進数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AE33957-86ED-BE18-F9F4-8746D787B61E}"/>
              </a:ext>
            </a:extLst>
          </p:cNvPr>
          <p:cNvSpPr txBox="1"/>
          <p:nvPr/>
        </p:nvSpPr>
        <p:spPr>
          <a:xfrm>
            <a:off x="4418660" y="5565953"/>
            <a:ext cx="375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913C59B-93DD-C0ED-0081-C232DA9498FC}"/>
              </a:ext>
            </a:extLst>
          </p:cNvPr>
          <p:cNvSpPr txBox="1"/>
          <p:nvPr/>
        </p:nvSpPr>
        <p:spPr>
          <a:xfrm>
            <a:off x="5879563" y="5565953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8C90275-4074-103A-E018-0253CB9B8FBF}"/>
              </a:ext>
            </a:extLst>
          </p:cNvPr>
          <p:cNvSpPr txBox="1"/>
          <p:nvPr/>
        </p:nvSpPr>
        <p:spPr>
          <a:xfrm>
            <a:off x="3668246" y="6027618"/>
            <a:ext cx="7409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UTF-8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では日本文字は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16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進数で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桁＝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バイト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で表現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6328875-23A3-9124-9E72-B4A99B682FC6}"/>
              </a:ext>
            </a:extLst>
          </p:cNvPr>
          <p:cNvSpPr txBox="1"/>
          <p:nvPr/>
        </p:nvSpPr>
        <p:spPr>
          <a:xfrm>
            <a:off x="3668246" y="6449543"/>
            <a:ext cx="7283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16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進数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桁で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進数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桁　→　</a:t>
            </a:r>
            <a:r>
              <a:rPr kumimoji="1"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バイト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(byte)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と呼ぶ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A910C4-A179-BD2B-BAE7-4E62E6010E82}"/>
              </a:ext>
            </a:extLst>
          </p:cNvPr>
          <p:cNvSpPr txBox="1"/>
          <p:nvPr/>
        </p:nvSpPr>
        <p:spPr>
          <a:xfrm>
            <a:off x="523875" y="92494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文字コード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7C10F4F-371C-6060-77A1-2DE06BBB02EC}"/>
              </a:ext>
            </a:extLst>
          </p:cNvPr>
          <p:cNvSpPr txBox="1"/>
          <p:nvPr/>
        </p:nvSpPr>
        <p:spPr>
          <a:xfrm>
            <a:off x="523875" y="575653"/>
            <a:ext cx="131081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コンピュータは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進数しか理解しないから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文字コードによって割り当てる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進数の体系が異なる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(windows : shift </a:t>
            </a:r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jis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, UNIX : UTF-8)</a:t>
            </a:r>
          </a:p>
          <a:p>
            <a:pPr marL="457200" indent="-457200" algn="l">
              <a:buFont typeface="+mj-lt"/>
              <a:buAutoNum type="arabicPeriod"/>
            </a:pP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進数は長いので実際は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16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進数で表記</a:t>
            </a:r>
          </a:p>
        </p:txBody>
      </p:sp>
    </p:spTree>
    <p:extLst>
      <p:ext uri="{BB962C8B-B14F-4D97-AF65-F5344CB8AC3E}">
        <p14:creationId xmlns:p14="http://schemas.microsoft.com/office/powerpoint/2010/main" val="2526988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9E5F67F-3067-4120-888D-30B9D0294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280" y="4435054"/>
            <a:ext cx="1236123" cy="1733374"/>
          </a:xfrm>
          <a:prstGeom prst="rect">
            <a:avLst/>
          </a:prstGeom>
        </p:spPr>
      </p:pic>
      <p:sp>
        <p:nvSpPr>
          <p:cNvPr id="9" name="矢印: 右 8">
            <a:extLst>
              <a:ext uri="{FF2B5EF4-FFF2-40B4-BE49-F238E27FC236}">
                <a16:creationId xmlns:a16="http://schemas.microsoft.com/office/drawing/2014/main" id="{0BD50FDD-2572-4F2C-AD0F-30BF5C26B34F}"/>
              </a:ext>
            </a:extLst>
          </p:cNvPr>
          <p:cNvSpPr/>
          <p:nvPr/>
        </p:nvSpPr>
        <p:spPr>
          <a:xfrm>
            <a:off x="3825344" y="5724480"/>
            <a:ext cx="990794" cy="596348"/>
          </a:xfrm>
          <a:prstGeom prst="rightArrow">
            <a:avLst>
              <a:gd name="adj1" fmla="val 50000"/>
              <a:gd name="adj2" fmla="val 7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3B83A47-FAD8-4ECD-8C9A-90996BFA0115}"/>
              </a:ext>
            </a:extLst>
          </p:cNvPr>
          <p:cNvSpPr txBox="1"/>
          <p:nvPr/>
        </p:nvSpPr>
        <p:spPr>
          <a:xfrm>
            <a:off x="3612647" y="540648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読み込む</a:t>
            </a:r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48D4D9DD-0411-C312-F3D2-00AC3CD23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1444" y="3958270"/>
            <a:ext cx="2116090" cy="700661"/>
          </a:xfrm>
          <a:prstGeom prst="rect">
            <a:avLst/>
          </a:prstGeom>
        </p:spPr>
      </p:pic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296DA6E7-B23A-B87F-91D6-E043D06AF6C2}"/>
              </a:ext>
            </a:extLst>
          </p:cNvPr>
          <p:cNvSpPr/>
          <p:nvPr/>
        </p:nvSpPr>
        <p:spPr>
          <a:xfrm>
            <a:off x="4875178" y="2883495"/>
            <a:ext cx="5001546" cy="5465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python</a:t>
            </a:r>
            <a:r>
              <a:rPr kumimoji="1" lang="ja-JP" altLang="en-US" dirty="0">
                <a:solidFill>
                  <a:schemeClr val="tx1"/>
                </a:solidFill>
              </a:rPr>
              <a:t>インタープリタ（ミドルウエア）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91C3F7D-4FBF-F8EC-689A-0FE066D44B56}"/>
              </a:ext>
            </a:extLst>
          </p:cNvPr>
          <p:cNvSpPr txBox="1"/>
          <p:nvPr/>
        </p:nvSpPr>
        <p:spPr>
          <a:xfrm>
            <a:off x="5081507" y="5806135"/>
            <a:ext cx="346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CPU(Central Processing Unit)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6666472-64B6-BDDA-21DE-6C1321E6BD84}"/>
              </a:ext>
            </a:extLst>
          </p:cNvPr>
          <p:cNvSpPr txBox="1"/>
          <p:nvPr/>
        </p:nvSpPr>
        <p:spPr>
          <a:xfrm>
            <a:off x="5970330" y="4166527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記憶領域（内部メモリ）</a:t>
            </a:r>
          </a:p>
        </p:txBody>
      </p:sp>
      <p:pic>
        <p:nvPicPr>
          <p:cNvPr id="31" name="Picture 6" descr="CPU、メモリ、HDDの役割の違い｜パソコンを購入する際のチェックポイントも紹介 | @niftyIT小ネタ帳">
            <a:extLst>
              <a:ext uri="{FF2B5EF4-FFF2-40B4-BE49-F238E27FC236}">
                <a16:creationId xmlns:a16="http://schemas.microsoft.com/office/drawing/2014/main" id="{336A0B06-5D56-3168-C8CA-6E41D433E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1031" y="5348134"/>
            <a:ext cx="1766823" cy="117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ITエンジニアの豆知識 CPUのアーキテクチャって？ | 株式会社ビヨンド">
            <a:extLst>
              <a:ext uri="{FF2B5EF4-FFF2-40B4-BE49-F238E27FC236}">
                <a16:creationId xmlns:a16="http://schemas.microsoft.com/office/drawing/2014/main" id="{0DE3DB43-1AF2-B989-6D34-398F65F7B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269" y="5479490"/>
            <a:ext cx="1022100" cy="102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C4CA804-949F-E6BF-FC75-54B39E780405}"/>
              </a:ext>
            </a:extLst>
          </p:cNvPr>
          <p:cNvSpPr txBox="1"/>
          <p:nvPr/>
        </p:nvSpPr>
        <p:spPr>
          <a:xfrm>
            <a:off x="8081047" y="507429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命令＋データ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EC3B9D4-5307-C2C3-AF4E-6C87AD44E101}"/>
              </a:ext>
            </a:extLst>
          </p:cNvPr>
          <p:cNvSpPr txBox="1"/>
          <p:nvPr/>
        </p:nvSpPr>
        <p:spPr>
          <a:xfrm>
            <a:off x="5717505" y="51232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処理結果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37E3D36-0033-68BD-6829-2651DADF9A7E}"/>
              </a:ext>
            </a:extLst>
          </p:cNvPr>
          <p:cNvSpPr txBox="1"/>
          <p:nvPr/>
        </p:nvSpPr>
        <p:spPr>
          <a:xfrm>
            <a:off x="19302" y="1728572"/>
            <a:ext cx="454483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内部メモリーの特徴</a:t>
            </a:r>
            <a:endParaRPr kumimoji="1" lang="en-US" altLang="ja-JP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・スイッチを切るとデータは消える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・容量は大きくはない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外部メモリーの特徴</a:t>
            </a:r>
            <a:endParaRPr kumimoji="1" lang="en-US" altLang="ja-JP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・スイッチを切ってもデータを保存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・大容量</a:t>
            </a:r>
          </a:p>
        </p:txBody>
      </p:sp>
      <p:sp>
        <p:nvSpPr>
          <p:cNvPr id="40" name="矢印: 下 39">
            <a:extLst>
              <a:ext uri="{FF2B5EF4-FFF2-40B4-BE49-F238E27FC236}">
                <a16:creationId xmlns:a16="http://schemas.microsoft.com/office/drawing/2014/main" id="{BAF13B58-1F80-4463-001E-96F28D2A1E46}"/>
              </a:ext>
            </a:extLst>
          </p:cNvPr>
          <p:cNvSpPr/>
          <p:nvPr/>
        </p:nvSpPr>
        <p:spPr>
          <a:xfrm>
            <a:off x="8296295" y="2649067"/>
            <a:ext cx="865079" cy="1121464"/>
          </a:xfrm>
          <a:prstGeom prst="downArrow">
            <a:avLst>
              <a:gd name="adj1" fmla="val 47775"/>
              <a:gd name="adj2" fmla="val 39881"/>
            </a:avLst>
          </a:prstGeom>
          <a:solidFill>
            <a:srgbClr val="4472C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D754EA49-D2F4-5149-4003-216CB888614F}"/>
              </a:ext>
            </a:extLst>
          </p:cNvPr>
          <p:cNvSpPr/>
          <p:nvPr/>
        </p:nvSpPr>
        <p:spPr>
          <a:xfrm>
            <a:off x="4875178" y="4011420"/>
            <a:ext cx="5001546" cy="5465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B5B3C19F-5123-C31B-F7A3-48B092B4B55C}"/>
              </a:ext>
            </a:extLst>
          </p:cNvPr>
          <p:cNvSpPr/>
          <p:nvPr/>
        </p:nvSpPr>
        <p:spPr>
          <a:xfrm>
            <a:off x="4875178" y="5640490"/>
            <a:ext cx="5001546" cy="7001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4" name="矢印: 下 43">
            <a:extLst>
              <a:ext uri="{FF2B5EF4-FFF2-40B4-BE49-F238E27FC236}">
                <a16:creationId xmlns:a16="http://schemas.microsoft.com/office/drawing/2014/main" id="{BF2DA1D4-1D08-330D-341B-B8B5976BBF51}"/>
              </a:ext>
            </a:extLst>
          </p:cNvPr>
          <p:cNvSpPr/>
          <p:nvPr/>
        </p:nvSpPr>
        <p:spPr>
          <a:xfrm flipV="1">
            <a:off x="5885610" y="4494623"/>
            <a:ext cx="865079" cy="1121464"/>
          </a:xfrm>
          <a:prstGeom prst="downArrow">
            <a:avLst>
              <a:gd name="adj1" fmla="val 47775"/>
              <a:gd name="adj2" fmla="val 39881"/>
            </a:avLst>
          </a:prstGeom>
          <a:solidFill>
            <a:srgbClr val="4472C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矢印: 下 45">
            <a:extLst>
              <a:ext uri="{FF2B5EF4-FFF2-40B4-BE49-F238E27FC236}">
                <a16:creationId xmlns:a16="http://schemas.microsoft.com/office/drawing/2014/main" id="{FCD36285-B012-26BF-84F3-C834F7391383}"/>
              </a:ext>
            </a:extLst>
          </p:cNvPr>
          <p:cNvSpPr/>
          <p:nvPr/>
        </p:nvSpPr>
        <p:spPr>
          <a:xfrm>
            <a:off x="8339073" y="4519026"/>
            <a:ext cx="865079" cy="1121464"/>
          </a:xfrm>
          <a:prstGeom prst="downArrow">
            <a:avLst>
              <a:gd name="adj1" fmla="val 47775"/>
              <a:gd name="adj2" fmla="val 39881"/>
            </a:avLst>
          </a:prstGeom>
          <a:solidFill>
            <a:srgbClr val="4472C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矢印: 下 46">
            <a:extLst>
              <a:ext uri="{FF2B5EF4-FFF2-40B4-BE49-F238E27FC236}">
                <a16:creationId xmlns:a16="http://schemas.microsoft.com/office/drawing/2014/main" id="{D468B6D4-049C-A52D-A475-27A3664F11BD}"/>
              </a:ext>
            </a:extLst>
          </p:cNvPr>
          <p:cNvSpPr/>
          <p:nvPr/>
        </p:nvSpPr>
        <p:spPr>
          <a:xfrm flipV="1">
            <a:off x="5907580" y="2782836"/>
            <a:ext cx="865079" cy="1121464"/>
          </a:xfrm>
          <a:prstGeom prst="downArrow">
            <a:avLst>
              <a:gd name="adj1" fmla="val 47775"/>
              <a:gd name="adj2" fmla="val 39881"/>
            </a:avLst>
          </a:prstGeom>
          <a:solidFill>
            <a:srgbClr val="4472C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1" name="図 50">
            <a:extLst>
              <a:ext uri="{FF2B5EF4-FFF2-40B4-BE49-F238E27FC236}">
                <a16:creationId xmlns:a16="http://schemas.microsoft.com/office/drawing/2014/main" id="{F5F0BA15-1167-D824-7F71-36C7B2D77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680" y="4587454"/>
            <a:ext cx="1236123" cy="1733374"/>
          </a:xfrm>
          <a:prstGeom prst="rect">
            <a:avLst/>
          </a:prstGeom>
        </p:spPr>
      </p:pic>
      <p:pic>
        <p:nvPicPr>
          <p:cNvPr id="52" name="図 51">
            <a:extLst>
              <a:ext uri="{FF2B5EF4-FFF2-40B4-BE49-F238E27FC236}">
                <a16:creationId xmlns:a16="http://schemas.microsoft.com/office/drawing/2014/main" id="{D85089B5-031D-F5E8-8700-1D6971203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080" y="4739854"/>
            <a:ext cx="1236123" cy="1733374"/>
          </a:xfrm>
          <a:prstGeom prst="rect">
            <a:avLst/>
          </a:prstGeom>
        </p:spPr>
      </p:pic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A0CA4F56-294A-4AE4-0A59-454B463F22A6}"/>
              </a:ext>
            </a:extLst>
          </p:cNvPr>
          <p:cNvSpPr/>
          <p:nvPr/>
        </p:nvSpPr>
        <p:spPr>
          <a:xfrm>
            <a:off x="1090844" y="4419389"/>
            <a:ext cx="2675460" cy="228421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6711A33-55D5-4332-B0B0-3C6D62CF11BF}"/>
              </a:ext>
            </a:extLst>
          </p:cNvPr>
          <p:cNvSpPr txBox="1"/>
          <p:nvPr/>
        </p:nvSpPr>
        <p:spPr>
          <a:xfrm>
            <a:off x="1330275" y="4496916"/>
            <a:ext cx="178983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外部メモリ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417B1263-61CB-59FC-2A07-01CF87F783E0}"/>
              </a:ext>
            </a:extLst>
          </p:cNvPr>
          <p:cNvSpPr txBox="1"/>
          <p:nvPr/>
        </p:nvSpPr>
        <p:spPr>
          <a:xfrm>
            <a:off x="7627866" y="2167828"/>
            <a:ext cx="3716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読み込み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ファイル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A.csv)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3EE10FDF-97AF-ABE8-C0AC-CEEE4F64285B}"/>
              </a:ext>
            </a:extLst>
          </p:cNvPr>
          <p:cNvSpPr txBox="1"/>
          <p:nvPr/>
        </p:nvSpPr>
        <p:spPr>
          <a:xfrm>
            <a:off x="4763184" y="2167828"/>
            <a:ext cx="2997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読み込みデータ名 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=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7BFA105A-1D50-257A-51E3-3CB30F6CD2FA}"/>
              </a:ext>
            </a:extLst>
          </p:cNvPr>
          <p:cNvSpPr txBox="1"/>
          <p:nvPr/>
        </p:nvSpPr>
        <p:spPr>
          <a:xfrm>
            <a:off x="1934079" y="5745497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ファイル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A.csv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F1D3AE07-8463-41EA-E0EE-8C86B84DA952}"/>
              </a:ext>
            </a:extLst>
          </p:cNvPr>
          <p:cNvSpPr txBox="1"/>
          <p:nvPr/>
        </p:nvSpPr>
        <p:spPr>
          <a:xfrm>
            <a:off x="7761121" y="476315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ファイル読み込み命令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29967978-FE69-9BB9-1F58-840A9C8E96F8}"/>
              </a:ext>
            </a:extLst>
          </p:cNvPr>
          <p:cNvSpPr txBox="1"/>
          <p:nvPr/>
        </p:nvSpPr>
        <p:spPr>
          <a:xfrm>
            <a:off x="5373522" y="483729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読み込みデータ</a:t>
            </a:r>
          </a:p>
        </p:txBody>
      </p:sp>
      <p:pic>
        <p:nvPicPr>
          <p:cNvPr id="2050" name="Picture 2" descr="SSDとHDDの違いとは？速度・容量・体感を詳しく比較！ | パソコンファーム">
            <a:extLst>
              <a:ext uri="{FF2B5EF4-FFF2-40B4-BE49-F238E27FC236}">
                <a16:creationId xmlns:a16="http://schemas.microsoft.com/office/drawing/2014/main" id="{761C8579-B098-420E-F4B6-9ECD395A2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487" y="5123293"/>
            <a:ext cx="1614052" cy="120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左中かっこ 59">
            <a:extLst>
              <a:ext uri="{FF2B5EF4-FFF2-40B4-BE49-F238E27FC236}">
                <a16:creationId xmlns:a16="http://schemas.microsoft.com/office/drawing/2014/main" id="{7669673E-77D8-9C3B-5283-7A87B663C486}"/>
              </a:ext>
            </a:extLst>
          </p:cNvPr>
          <p:cNvSpPr/>
          <p:nvPr/>
        </p:nvSpPr>
        <p:spPr>
          <a:xfrm rot="5400000">
            <a:off x="9945603" y="1057504"/>
            <a:ext cx="293962" cy="192668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B30F4EB7-270C-C064-2E93-416C30B6A5DC}"/>
              </a:ext>
            </a:extLst>
          </p:cNvPr>
          <p:cNvSpPr txBox="1"/>
          <p:nvPr/>
        </p:nvSpPr>
        <p:spPr>
          <a:xfrm>
            <a:off x="8923033" y="1389414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物理ファイル名</a:t>
            </a:r>
          </a:p>
        </p:txBody>
      </p:sp>
      <p:sp>
        <p:nvSpPr>
          <p:cNvPr id="62" name="吹き出し: 四角形 61">
            <a:extLst>
              <a:ext uri="{FF2B5EF4-FFF2-40B4-BE49-F238E27FC236}">
                <a16:creationId xmlns:a16="http://schemas.microsoft.com/office/drawing/2014/main" id="{4FF1E119-7391-E8C8-82CA-90C07FE7D740}"/>
              </a:ext>
            </a:extLst>
          </p:cNvPr>
          <p:cNvSpPr/>
          <p:nvPr/>
        </p:nvSpPr>
        <p:spPr>
          <a:xfrm>
            <a:off x="10529494" y="2167828"/>
            <a:ext cx="659437" cy="481239"/>
          </a:xfrm>
          <a:prstGeom prst="wedgeRectCallout">
            <a:avLst>
              <a:gd name="adj1" fmla="val -14530"/>
              <a:gd name="adj2" fmla="val 91865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8DC46C2F-C30D-C53C-11F2-F77A66338B88}"/>
              </a:ext>
            </a:extLst>
          </p:cNvPr>
          <p:cNvSpPr txBox="1"/>
          <p:nvPr/>
        </p:nvSpPr>
        <p:spPr>
          <a:xfrm>
            <a:off x="10355128" y="287387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拡張子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516F2A5-147D-B8D0-052E-74FB9CFF0766}"/>
              </a:ext>
            </a:extLst>
          </p:cNvPr>
          <p:cNvSpPr txBox="1"/>
          <p:nvPr/>
        </p:nvSpPr>
        <p:spPr>
          <a:xfrm>
            <a:off x="1515880" y="6193070"/>
            <a:ext cx="23391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物理ファイル名</a:t>
            </a:r>
          </a:p>
          <a:p>
            <a:pPr algn="l"/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1A3F6A5-2537-1126-B772-3D16C244AC72}"/>
              </a:ext>
            </a:extLst>
          </p:cNvPr>
          <p:cNvSpPr txBox="1"/>
          <p:nvPr/>
        </p:nvSpPr>
        <p:spPr>
          <a:xfrm>
            <a:off x="176456" y="357817"/>
            <a:ext cx="46987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コンピュータの仕組み</a:t>
            </a:r>
            <a:endParaRPr kumimoji="1" lang="en-US" altLang="ja-JP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内部メモリと外部メモリ</a:t>
            </a:r>
          </a:p>
        </p:txBody>
      </p:sp>
    </p:spTree>
    <p:extLst>
      <p:ext uri="{BB962C8B-B14F-4D97-AF65-F5344CB8AC3E}">
        <p14:creationId xmlns:p14="http://schemas.microsoft.com/office/powerpoint/2010/main" val="2267377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55D2F44E-CE77-E22D-BFE1-BAD750F54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17" y="2542873"/>
            <a:ext cx="6299346" cy="2820271"/>
          </a:xfrm>
          <a:prstGeom prst="rect">
            <a:avLst/>
          </a:prstGeo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A327DFE5-6D40-B182-07BE-051AE51CF3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607282" y="364839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1003180-D729-2FE3-827A-31D6D1C32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219" y="2583521"/>
            <a:ext cx="5839781" cy="4274479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D8DFF09-740F-043C-DDCC-589B2D9242F1}"/>
              </a:ext>
            </a:extLst>
          </p:cNvPr>
          <p:cNvSpPr txBox="1"/>
          <p:nvPr/>
        </p:nvSpPr>
        <p:spPr>
          <a:xfrm>
            <a:off x="495339" y="642084"/>
            <a:ext cx="97738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http://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文字列を送るとき、他のいろいろなデータが送られている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これは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URL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ボックスには見えない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Post method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はこの見えない領域を使ってデータを送る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1588267-9E6D-C78A-49A8-74C4156C3619}"/>
              </a:ext>
            </a:extLst>
          </p:cNvPr>
          <p:cNvSpPr txBox="1"/>
          <p:nvPr/>
        </p:nvSpPr>
        <p:spPr>
          <a:xfrm>
            <a:off x="152383" y="1843157"/>
            <a:ext cx="4185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Get method:</a:t>
            </a:r>
          </a:p>
          <a:p>
            <a:pPr algn="l"/>
            <a:r>
              <a:rPr kumimoji="1" lang="ja-JP" altLang="en-US" sz="24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リクエスト行でデータを運ぶ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2F48F43-9161-C279-42DB-58C941742489}"/>
              </a:ext>
            </a:extLst>
          </p:cNvPr>
          <p:cNvSpPr txBox="1"/>
          <p:nvPr/>
        </p:nvSpPr>
        <p:spPr>
          <a:xfrm>
            <a:off x="6648752" y="1923085"/>
            <a:ext cx="48013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Post method</a:t>
            </a:r>
            <a:r>
              <a:rPr kumimoji="1" lang="ja-JP" altLang="en-US" sz="24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endParaRPr kumimoji="1" lang="en-US" altLang="ja-JP" sz="2400" b="1" u="sng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4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ボディにデータを書き込んで送る</a:t>
            </a:r>
          </a:p>
        </p:txBody>
      </p:sp>
      <p:pic>
        <p:nvPicPr>
          <p:cNvPr id="1026" name="Picture 2" descr="getとpost">
            <a:extLst>
              <a:ext uri="{FF2B5EF4-FFF2-40B4-BE49-F238E27FC236}">
                <a16:creationId xmlns:a16="http://schemas.microsoft.com/office/drawing/2014/main" id="{370AD3FF-8F96-3B75-149F-AFDB622B2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3221" y="608242"/>
            <a:ext cx="1905846" cy="1442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BBCDC99-A7DC-E4A3-3CFC-F4B4D2581D3B}"/>
              </a:ext>
            </a:extLst>
          </p:cNvPr>
          <p:cNvSpPr txBox="1"/>
          <p:nvPr/>
        </p:nvSpPr>
        <p:spPr>
          <a:xfrm>
            <a:off x="372933" y="60426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インターネットの通信手順</a:t>
            </a:r>
          </a:p>
        </p:txBody>
      </p:sp>
    </p:spTree>
    <p:extLst>
      <p:ext uri="{BB962C8B-B14F-4D97-AF65-F5344CB8AC3E}">
        <p14:creationId xmlns:p14="http://schemas.microsoft.com/office/powerpoint/2010/main" val="3175298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046ECC8-DEB9-A6D3-3C1B-39E6C507FEC8}"/>
              </a:ext>
            </a:extLst>
          </p:cNvPr>
          <p:cNvSpPr txBox="1"/>
          <p:nvPr/>
        </p:nvSpPr>
        <p:spPr>
          <a:xfrm>
            <a:off x="756458" y="60890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問題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A42E967-5702-245B-A2BD-FC7D74B28C92}"/>
              </a:ext>
            </a:extLst>
          </p:cNvPr>
          <p:cNvSpPr txBox="1"/>
          <p:nvPr/>
        </p:nvSpPr>
        <p:spPr>
          <a:xfrm>
            <a:off x="756458" y="1249793"/>
            <a:ext cx="102246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食べログの口コミをスクロールしていくと、以下のようなページめくりボタンが表示される。これをクリックしたときに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と食べログサーバーとの間では何が起きているか？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E5E087D-6E50-F94E-CDDF-DAF9F65F7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24" y="2798619"/>
            <a:ext cx="8859486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87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5C3D804-2027-FD48-33B7-563734417615}"/>
              </a:ext>
            </a:extLst>
          </p:cNvPr>
          <p:cNvSpPr txBox="1"/>
          <p:nvPr/>
        </p:nvSpPr>
        <p:spPr>
          <a:xfrm>
            <a:off x="776377" y="448574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授業の流れ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C5830AE-4430-A303-830E-2408E383AB6C}"/>
              </a:ext>
            </a:extLst>
          </p:cNvPr>
          <p:cNvSpPr txBox="1"/>
          <p:nvPr/>
        </p:nvSpPr>
        <p:spPr>
          <a:xfrm>
            <a:off x="776377" y="1163057"/>
            <a:ext cx="5072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講義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30%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プログラミング演習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70%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6644921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F132C0-2589-9A88-8191-4796F55A8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94025D2-CADA-9584-EB74-5F61CDC248F9}"/>
              </a:ext>
            </a:extLst>
          </p:cNvPr>
          <p:cNvSpPr txBox="1"/>
          <p:nvPr/>
        </p:nvSpPr>
        <p:spPr>
          <a:xfrm>
            <a:off x="-302394" y="300551"/>
            <a:ext cx="315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評　価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1D214C4-DB5D-A650-9519-72207411587D}"/>
              </a:ext>
            </a:extLst>
          </p:cNvPr>
          <p:cNvSpPr txBox="1"/>
          <p:nvPr/>
        </p:nvSpPr>
        <p:spPr>
          <a:xfrm>
            <a:off x="616965" y="1214471"/>
            <a:ext cx="1095807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期末テストだけで評価（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13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回目に実施）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出欠はとらない（けど出席しないと期末テストの範囲がわからない）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ボーナスポイントを提供するかもしれない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演習問題を授業中に解けた人にボーナスポイント（期末テストスコアへの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加算点）を差し上げます。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－演習問題は豊富なためチャンスは結構ある。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－完全正解でなくとも、プログラミングの意図が正解に近ければある程度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　加点します。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できた人には翌週、コードレビューしてもらうかもしれない。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>
              <a:buFont typeface="+mj-lt"/>
              <a:buAutoNum type="arabicPeriod"/>
            </a:pP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701029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B9A9D19-4967-93F0-3001-B376760B9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6329"/>
            <a:ext cx="12192000" cy="549398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FF0AC9B-F8B1-9A78-FB24-D5CE4FBF8285}"/>
              </a:ext>
            </a:extLst>
          </p:cNvPr>
          <p:cNvSpPr txBox="1"/>
          <p:nvPr/>
        </p:nvSpPr>
        <p:spPr>
          <a:xfrm>
            <a:off x="340822" y="432262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教材のダウンロード</a:t>
            </a:r>
          </a:p>
        </p:txBody>
      </p:sp>
    </p:spTree>
    <p:extLst>
      <p:ext uri="{BB962C8B-B14F-4D97-AF65-F5344CB8AC3E}">
        <p14:creationId xmlns:p14="http://schemas.microsoft.com/office/powerpoint/2010/main" val="354554940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C6B2E61-6B72-06A3-7AF4-8EC8BA2FCA71}"/>
              </a:ext>
            </a:extLst>
          </p:cNvPr>
          <p:cNvSpPr txBox="1"/>
          <p:nvPr/>
        </p:nvSpPr>
        <p:spPr>
          <a:xfrm>
            <a:off x="483251" y="2572976"/>
            <a:ext cx="102263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インターネット上のビッグデータをプログラムで自動収集する様々な技術を</a:t>
            </a:r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python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演習形式で進めます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E2A6078-3D82-D5FE-4B3F-2D2493D9F456}"/>
              </a:ext>
            </a:extLst>
          </p:cNvPr>
          <p:cNvSpPr txBox="1"/>
          <p:nvPr/>
        </p:nvSpPr>
        <p:spPr>
          <a:xfrm>
            <a:off x="731520" y="3923607"/>
            <a:ext cx="2896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口コミ、画像　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etc.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C10C00D-FB94-1E43-CC18-10BD0E785FA7}"/>
              </a:ext>
            </a:extLst>
          </p:cNvPr>
          <p:cNvSpPr txBox="1"/>
          <p:nvPr/>
        </p:nvSpPr>
        <p:spPr>
          <a:xfrm>
            <a:off x="4297680" y="530352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デモをどうぞ</a:t>
            </a:r>
          </a:p>
        </p:txBody>
      </p:sp>
    </p:spTree>
    <p:extLst>
      <p:ext uri="{BB962C8B-B14F-4D97-AF65-F5344CB8AC3E}">
        <p14:creationId xmlns:p14="http://schemas.microsoft.com/office/powerpoint/2010/main" val="1513391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04ECCDD-F98B-7917-5BD0-7D5AF34F6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35" y="1018191"/>
            <a:ext cx="10010181" cy="55771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FF528F5-36B9-27BD-5FA4-FDA471A9C0E4}"/>
              </a:ext>
            </a:extLst>
          </p:cNvPr>
          <p:cNvSpPr txBox="1"/>
          <p:nvPr/>
        </p:nvSpPr>
        <p:spPr>
          <a:xfrm>
            <a:off x="980902" y="49876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続き</a:t>
            </a: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48DFB010-A160-71B8-6F4C-C2A3B7DFE19C}"/>
              </a:ext>
            </a:extLst>
          </p:cNvPr>
          <p:cNvSpPr/>
          <p:nvPr/>
        </p:nvSpPr>
        <p:spPr>
          <a:xfrm>
            <a:off x="6317673" y="5694218"/>
            <a:ext cx="2385752" cy="7398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002451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A3ABFE0-3DFA-917A-3EB1-C8600C3FB488}"/>
              </a:ext>
            </a:extLst>
          </p:cNvPr>
          <p:cNvSpPr txBox="1"/>
          <p:nvPr/>
        </p:nvSpPr>
        <p:spPr>
          <a:xfrm>
            <a:off x="263395" y="8640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続き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0D9563A-6747-1A29-554E-5C723149E871}"/>
              </a:ext>
            </a:extLst>
          </p:cNvPr>
          <p:cNvSpPr txBox="1"/>
          <p:nvPr/>
        </p:nvSpPr>
        <p:spPr>
          <a:xfrm>
            <a:off x="1352139" y="317241"/>
            <a:ext cx="103445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GitHub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レポジトリから以下のようにダウンロードしてください。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zip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形式で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Download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フォルダーに入るので、解凍してプログラム実行可能なフォルダにそのままコピーしてください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6B7EDDA-841A-DFC8-1925-55D9F204D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574" y="1629650"/>
            <a:ext cx="8782461" cy="4987309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FB12BB8-60AC-F9C3-3640-EA48ABBF044C}"/>
              </a:ext>
            </a:extLst>
          </p:cNvPr>
          <p:cNvSpPr/>
          <p:nvPr/>
        </p:nvSpPr>
        <p:spPr>
          <a:xfrm>
            <a:off x="6792686" y="5934269"/>
            <a:ext cx="2491273" cy="50385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24788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E62F8D5-D967-91CC-305D-1628B6725B84}"/>
              </a:ext>
            </a:extLst>
          </p:cNvPr>
          <p:cNvSpPr txBox="1"/>
          <p:nvPr/>
        </p:nvSpPr>
        <p:spPr>
          <a:xfrm>
            <a:off x="619125" y="666750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授業マテリアルの構成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60CFA61-6F05-3538-5FFC-F19E3938CFAE}"/>
              </a:ext>
            </a:extLst>
          </p:cNvPr>
          <p:cNvSpPr txBox="1"/>
          <p:nvPr/>
        </p:nvSpPr>
        <p:spPr>
          <a:xfrm>
            <a:off x="733426" y="1590675"/>
            <a:ext cx="10553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スライド・レクチャーノート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：講義の説明、サンプルプログラムの説明（拡張子 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.pptx, .md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２．サンプルプログラム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：演習用・デモ用（拡張子 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py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51472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3890B6E-9E82-51F8-F0E6-5AC8A7E772C8}"/>
              </a:ext>
            </a:extLst>
          </p:cNvPr>
          <p:cNvSpPr txBox="1"/>
          <p:nvPr/>
        </p:nvSpPr>
        <p:spPr>
          <a:xfrm>
            <a:off x="767806" y="2544544"/>
            <a:ext cx="111187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anaconda</a:t>
            </a:r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の再インストールをやっといてください。</a:t>
            </a:r>
            <a:endParaRPr kumimoji="1"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（別紙　</a:t>
            </a:r>
            <a:r>
              <a:rPr kumimoji="1" lang="en-US" altLang="ja-JP" sz="36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anaconda.ppy</a:t>
            </a:r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に正確に準拠すること）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0EF38D9-BCBB-4887-6BE8-2FAF0F3523D8}"/>
              </a:ext>
            </a:extLst>
          </p:cNvPr>
          <p:cNvSpPr txBox="1"/>
          <p:nvPr/>
        </p:nvSpPr>
        <p:spPr>
          <a:xfrm>
            <a:off x="628650" y="87630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宿題</a:t>
            </a:r>
          </a:p>
        </p:txBody>
      </p:sp>
    </p:spTree>
    <p:extLst>
      <p:ext uri="{BB962C8B-B14F-4D97-AF65-F5344CB8AC3E}">
        <p14:creationId xmlns:p14="http://schemas.microsoft.com/office/powerpoint/2010/main" val="71050246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D4E9E18-CDCB-FCE9-63C7-0A38B3D1248C}"/>
              </a:ext>
            </a:extLst>
          </p:cNvPr>
          <p:cNvSpPr txBox="1"/>
          <p:nvPr/>
        </p:nvSpPr>
        <p:spPr>
          <a:xfrm>
            <a:off x="1212980" y="281784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メモ</a:t>
            </a:r>
          </a:p>
        </p:txBody>
      </p:sp>
    </p:spTree>
    <p:extLst>
      <p:ext uri="{BB962C8B-B14F-4D97-AF65-F5344CB8AC3E}">
        <p14:creationId xmlns:p14="http://schemas.microsoft.com/office/powerpoint/2010/main" val="6207282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849F1AC-F780-019B-33EC-C88BDE0EC39A}"/>
              </a:ext>
            </a:extLst>
          </p:cNvPr>
          <p:cNvSpPr txBox="1"/>
          <p:nvPr/>
        </p:nvSpPr>
        <p:spPr>
          <a:xfrm>
            <a:off x="363894" y="681135"/>
            <a:ext cx="2929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.md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ファイルを見る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6E66248-12F2-5962-2DED-628104B388D4}"/>
              </a:ext>
            </a:extLst>
          </p:cNvPr>
          <p:cNvSpPr txBox="1"/>
          <p:nvPr/>
        </p:nvSpPr>
        <p:spPr>
          <a:xfrm>
            <a:off x="942392" y="1987420"/>
            <a:ext cx="44165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Ppt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のリンクをたどる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Chrome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でローカル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.md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を見る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D9ACA28-6387-48F2-46D3-D1A10BCD2106}"/>
              </a:ext>
            </a:extLst>
          </p:cNvPr>
          <p:cNvSpPr txBox="1"/>
          <p:nvPr/>
        </p:nvSpPr>
        <p:spPr>
          <a:xfrm>
            <a:off x="774441" y="3237722"/>
            <a:ext cx="103064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hlinkClick r:id="rId2"/>
              </a:rPr>
              <a:t>https://qiita.com/takachan_coding/items/7a0978a70208e482aae9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F411DEA-D6F7-8B8B-E220-44FBBD3C8607}"/>
              </a:ext>
            </a:extLst>
          </p:cNvPr>
          <p:cNvSpPr txBox="1"/>
          <p:nvPr/>
        </p:nvSpPr>
        <p:spPr>
          <a:xfrm>
            <a:off x="643813" y="4334264"/>
            <a:ext cx="4365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Ppt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からの相対パスのはりかた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26E5668-2BFB-6FD8-43E7-896EBFB1F9F9}"/>
              </a:ext>
            </a:extLst>
          </p:cNvPr>
          <p:cNvSpPr txBox="1"/>
          <p:nvPr/>
        </p:nvSpPr>
        <p:spPr>
          <a:xfrm>
            <a:off x="774441" y="4987407"/>
            <a:ext cx="54725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hlinkClick r:id="rId3"/>
              </a:rPr>
              <a:t>https://powerpoint.xyz/hyper-link/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38935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3F17268-2E0D-C14B-9555-83206CD13536}"/>
              </a:ext>
            </a:extLst>
          </p:cNvPr>
          <p:cNvSpPr txBox="1"/>
          <p:nvPr/>
        </p:nvSpPr>
        <p:spPr>
          <a:xfrm>
            <a:off x="563187" y="1335224"/>
            <a:ext cx="114736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hlinkClick r:id="rId2"/>
              </a:rPr>
              <a:t>https://tabelog.com/tokyo/A1302/A130202/13193074/dtlrvwlst/COND-0/smp1/?smp=1&amp;lc=0&amp;rvw_part=all&amp;PG=</a:t>
            </a:r>
            <a:endParaRPr lang="en-US" altLang="ja-JP" dirty="0"/>
          </a:p>
          <a:p>
            <a:endParaRPr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D4FA269-3FC3-ABC6-BDBE-5E1C8B695AA0}"/>
              </a:ext>
            </a:extLst>
          </p:cNvPr>
          <p:cNvSpPr txBox="1"/>
          <p:nvPr/>
        </p:nvSpPr>
        <p:spPr>
          <a:xfrm>
            <a:off x="665019" y="565265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食べログのクローラー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751FD4E-4EAB-C3A0-8FDD-C74AE2892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19" y="1793785"/>
            <a:ext cx="9856791" cy="489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133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E882479-D8B3-D7F5-75FF-E70AF0721D95}"/>
              </a:ext>
            </a:extLst>
          </p:cNvPr>
          <p:cNvSpPr txBox="1"/>
          <p:nvPr/>
        </p:nvSpPr>
        <p:spPr>
          <a:xfrm>
            <a:off x="1629551" y="1131098"/>
            <a:ext cx="2850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Selenium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デモ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116376E-CBCB-D751-9CEC-1E7BBA492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551" y="1654860"/>
            <a:ext cx="7980479" cy="4987799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8F38344-2B56-6E0E-354E-2C7571834B5E}"/>
              </a:ext>
            </a:extLst>
          </p:cNvPr>
          <p:cNvSpPr txBox="1"/>
          <p:nvPr/>
        </p:nvSpPr>
        <p:spPr>
          <a:xfrm>
            <a:off x="166236" y="189634"/>
            <a:ext cx="100335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マウス、キーを自動操作するプログラミングがある！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504FCC1-8A51-8929-A080-487A4188A2FF}"/>
              </a:ext>
            </a:extLst>
          </p:cNvPr>
          <p:cNvSpPr txBox="1"/>
          <p:nvPr/>
        </p:nvSpPr>
        <p:spPr>
          <a:xfrm>
            <a:off x="166236" y="756273"/>
            <a:ext cx="73834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C:\Users\uhoku\Dropbox\Python\taiyo_kagaku\crawler</a:t>
            </a:r>
          </a:p>
          <a:p>
            <a:pPr algn="l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20A5646-F34C-7410-F8F5-1CE74F0CBE3C}"/>
              </a:ext>
            </a:extLst>
          </p:cNvPr>
          <p:cNvSpPr txBox="1"/>
          <p:nvPr/>
        </p:nvSpPr>
        <p:spPr>
          <a:xfrm>
            <a:off x="7456691" y="700702"/>
            <a:ext cx="4060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makup_alley.py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（非公開）</a:t>
            </a:r>
          </a:p>
        </p:txBody>
      </p:sp>
    </p:spTree>
    <p:extLst>
      <p:ext uri="{BB962C8B-B14F-4D97-AF65-F5344CB8AC3E}">
        <p14:creationId xmlns:p14="http://schemas.microsoft.com/office/powerpoint/2010/main" val="1623157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F46D152-B25B-78A6-C574-1858D18ECA44}"/>
              </a:ext>
            </a:extLst>
          </p:cNvPr>
          <p:cNvSpPr txBox="1"/>
          <p:nvPr/>
        </p:nvSpPr>
        <p:spPr>
          <a:xfrm>
            <a:off x="559836" y="717033"/>
            <a:ext cx="10870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IT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系企業などで本格的にプログラミングを実務で扱う基礎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7345850-5BF3-3C5E-4E28-31474F9946AB}"/>
              </a:ext>
            </a:extLst>
          </p:cNvPr>
          <p:cNvSpPr txBox="1"/>
          <p:nvPr/>
        </p:nvSpPr>
        <p:spPr>
          <a:xfrm>
            <a:off x="747253" y="2080726"/>
            <a:ext cx="74174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大規模プログラミング（長いコーディング）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テキストエディタ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を使ったプログラミング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コマンドラインからの命令実行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(CUI)</a:t>
            </a: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様々なライブラリを組み合わせたプログラミング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5A2EBC1-6F35-B3BB-D12E-EC656D716445}"/>
              </a:ext>
            </a:extLst>
          </p:cNvPr>
          <p:cNvSpPr txBox="1"/>
          <p:nvPr/>
        </p:nvSpPr>
        <p:spPr>
          <a:xfrm>
            <a:off x="578109" y="1495573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実践的プログラミングスキルを目指す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7E4303F-6E48-D2EF-7516-BBD0A86CD74A}"/>
              </a:ext>
            </a:extLst>
          </p:cNvPr>
          <p:cNvSpPr txBox="1"/>
          <p:nvPr/>
        </p:nvSpPr>
        <p:spPr>
          <a:xfrm>
            <a:off x="679132" y="4665221"/>
            <a:ext cx="10694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実務的かつ高度なプログラミングには「プログラムが動くシステム環境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*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」の知識が不可欠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5C556C-E555-D68D-BF78-E789DA5FBBED}"/>
              </a:ext>
            </a:extLst>
          </p:cNvPr>
          <p:cNvSpPr txBox="1"/>
          <p:nvPr/>
        </p:nvSpPr>
        <p:spPr>
          <a:xfrm>
            <a:off x="679132" y="5743193"/>
            <a:ext cx="5607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*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コンピュータシステム，ネットワーク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BAB9B20-37B4-2023-7D0C-7CE85F090A33}"/>
              </a:ext>
            </a:extLst>
          </p:cNvPr>
          <p:cNvSpPr txBox="1"/>
          <p:nvPr/>
        </p:nvSpPr>
        <p:spPr>
          <a:xfrm>
            <a:off x="559836" y="300781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この授業が目指すもの１</a:t>
            </a:r>
          </a:p>
        </p:txBody>
      </p:sp>
    </p:spTree>
    <p:extLst>
      <p:ext uri="{BB962C8B-B14F-4D97-AF65-F5344CB8AC3E}">
        <p14:creationId xmlns:p14="http://schemas.microsoft.com/office/powerpoint/2010/main" val="751329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A750F1D-3A02-136B-E13D-A0828323B76C}"/>
              </a:ext>
            </a:extLst>
          </p:cNvPr>
          <p:cNvSpPr txBox="1"/>
          <p:nvPr/>
        </p:nvSpPr>
        <p:spPr>
          <a:xfrm>
            <a:off x="1015473" y="6109844"/>
            <a:ext cx="34613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tabelog_crawler.py</a:t>
            </a:r>
          </a:p>
          <a:p>
            <a:pPr algn="l"/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tabelog_crawler.ipynb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80037E1-8A59-2312-8DCA-1402C112C510}"/>
              </a:ext>
            </a:extLst>
          </p:cNvPr>
          <p:cNvSpPr txBox="1"/>
          <p:nvPr/>
        </p:nvSpPr>
        <p:spPr>
          <a:xfrm>
            <a:off x="1015473" y="5693740"/>
            <a:ext cx="7485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全く同じ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Crawler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プログラムを動かして比較すると。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DB7D040-21D3-FCF2-FA25-8ABB374A4996}"/>
              </a:ext>
            </a:extLst>
          </p:cNvPr>
          <p:cNvSpPr txBox="1"/>
          <p:nvPr/>
        </p:nvSpPr>
        <p:spPr>
          <a:xfrm>
            <a:off x="5431769" y="6109843"/>
            <a:ext cx="23391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拡張子が違う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実行方法が違う</a:t>
            </a:r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88C423E8-678C-000E-3C5E-E44251697383}"/>
              </a:ext>
            </a:extLst>
          </p:cNvPr>
          <p:cNvSpPr/>
          <p:nvPr/>
        </p:nvSpPr>
        <p:spPr>
          <a:xfrm>
            <a:off x="4537843" y="6109843"/>
            <a:ext cx="612471" cy="704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BD4A957-16C9-0DBF-B1FB-7C58389C4FEB}"/>
              </a:ext>
            </a:extLst>
          </p:cNvPr>
          <p:cNvSpPr txBox="1"/>
          <p:nvPr/>
        </p:nvSpPr>
        <p:spPr>
          <a:xfrm>
            <a:off x="744567" y="271723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テキストエディタ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FE63080-E667-2C26-E631-365E2649FFAA}"/>
              </a:ext>
            </a:extLst>
          </p:cNvPr>
          <p:cNvSpPr txBox="1"/>
          <p:nvPr/>
        </p:nvSpPr>
        <p:spPr>
          <a:xfrm>
            <a:off x="690465" y="856498"/>
            <a:ext cx="109418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職業プログラマが通常使うプログラミングの道具（他のプログラミング言語には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Jupyter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のようなものはない）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IT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系企業などで本格的にプログラミングを実務で扱うには必須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プログラム用の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word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のようなもの</a:t>
            </a:r>
          </a:p>
        </p:txBody>
      </p:sp>
      <p:graphicFrame>
        <p:nvGraphicFramePr>
          <p:cNvPr id="11" name="表 5">
            <a:extLst>
              <a:ext uri="{FF2B5EF4-FFF2-40B4-BE49-F238E27FC236}">
                <a16:creationId xmlns:a16="http://schemas.microsoft.com/office/drawing/2014/main" id="{4320B577-F390-470C-2BC6-A6604E8F2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156529"/>
              </p:ext>
            </p:extLst>
          </p:nvPr>
        </p:nvGraphicFramePr>
        <p:xfrm>
          <a:off x="1084521" y="2426158"/>
          <a:ext cx="10153779" cy="3078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65830">
                  <a:extLst>
                    <a:ext uri="{9D8B030D-6E8A-4147-A177-3AD203B41FA5}">
                      <a16:colId xmlns:a16="http://schemas.microsoft.com/office/drawing/2014/main" val="3700039699"/>
                    </a:ext>
                  </a:extLst>
                </a:gridCol>
                <a:gridCol w="3603356">
                  <a:extLst>
                    <a:ext uri="{9D8B030D-6E8A-4147-A177-3AD203B41FA5}">
                      <a16:colId xmlns:a16="http://schemas.microsoft.com/office/drawing/2014/main" val="3648953777"/>
                    </a:ext>
                  </a:extLst>
                </a:gridCol>
                <a:gridCol w="3384593">
                  <a:extLst>
                    <a:ext uri="{9D8B030D-6E8A-4147-A177-3AD203B41FA5}">
                      <a16:colId xmlns:a16="http://schemas.microsoft.com/office/drawing/2014/main" val="2370721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sz="20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テキストエディタ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err="1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Jupyter</a:t>
                      </a:r>
                      <a:endParaRPr kumimoji="1" lang="ja-JP" altLang="en-US" sz="2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905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長いコーディング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◎（変数・オブジェクトの整合性がわかる。）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993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関数のモジュール化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×</a:t>
                      </a:r>
                      <a:endParaRPr kumimoji="1" lang="ja-JP" altLang="en-US" sz="2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588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自動補完機能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変数・関数の候補を自動表示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×</a:t>
                      </a:r>
                      <a:endParaRPr kumimoji="1" lang="ja-JP" altLang="en-US" sz="2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135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デバッグ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704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表示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スクロールが自動的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自動スクロールはしない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00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手軽さ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△（実行手順が面倒）</a:t>
                      </a:r>
                      <a:endParaRPr kumimoji="1" lang="ja-JP" altLang="en-US" sz="2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246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1830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74F59B4-6DDC-CF9F-FE67-80FB85B732AA}"/>
              </a:ext>
            </a:extLst>
          </p:cNvPr>
          <p:cNvSpPr txBox="1"/>
          <p:nvPr/>
        </p:nvSpPr>
        <p:spPr>
          <a:xfrm>
            <a:off x="755780" y="569167"/>
            <a:ext cx="10230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参考　</a:t>
            </a:r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IT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系就活面談で聞かれたこと</a:t>
            </a:r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ゼミ生の体験談）</a:t>
            </a:r>
            <a:endParaRPr kumimoji="1"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3D1BE52-3D3F-70E5-9109-17BCDD90FCEF}"/>
              </a:ext>
            </a:extLst>
          </p:cNvPr>
          <p:cNvSpPr txBox="1"/>
          <p:nvPr/>
        </p:nvSpPr>
        <p:spPr>
          <a:xfrm>
            <a:off x="933061" y="1912776"/>
            <a:ext cx="87142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実践的なプログラミング経験があるか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サーバープログラミングやアプリの制作経験があるか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Github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などを使ってチームプログラミングの経験があるか</a:t>
            </a:r>
          </a:p>
        </p:txBody>
      </p:sp>
    </p:spTree>
    <p:extLst>
      <p:ext uri="{BB962C8B-B14F-4D97-AF65-F5344CB8AC3E}">
        <p14:creationId xmlns:p14="http://schemas.microsoft.com/office/powerpoint/2010/main" val="2846320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5901831-0D55-7CA6-B724-346EBD7F5431}"/>
              </a:ext>
            </a:extLst>
          </p:cNvPr>
          <p:cNvSpPr txBox="1"/>
          <p:nvPr/>
        </p:nvSpPr>
        <p:spPr>
          <a:xfrm>
            <a:off x="559836" y="762446"/>
            <a:ext cx="10597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高校の「情報」教員に必要なプログラミングスキルを身に着ける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BBC49BA-7BA2-E881-EDB5-C4973E944727}"/>
              </a:ext>
            </a:extLst>
          </p:cNvPr>
          <p:cNvSpPr txBox="1"/>
          <p:nvPr/>
        </p:nvSpPr>
        <p:spPr>
          <a:xfrm>
            <a:off x="746448" y="1452522"/>
            <a:ext cx="92640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受験科目でプログラミングが本格的に出題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受験指導ができるレベルのプログラミングスキルを身に着ける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5516DDC-992F-6C02-A034-8EBE366968D5}"/>
              </a:ext>
            </a:extLst>
          </p:cNvPr>
          <p:cNvSpPr txBox="1"/>
          <p:nvPr/>
        </p:nvSpPr>
        <p:spPr>
          <a:xfrm>
            <a:off x="559836" y="300781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この授業が目指すもの２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465CE6F-15FE-2E30-7B4D-D1D9273A9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015" y="2339310"/>
            <a:ext cx="3058720" cy="451869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F6F97782-5DF6-B59B-13C4-B3FB0E250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6617" y="2283519"/>
            <a:ext cx="3109753" cy="4573485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CD9BA34-D8CB-EC50-8CB0-40463DDEDEC6}"/>
              </a:ext>
            </a:extLst>
          </p:cNvPr>
          <p:cNvSpPr txBox="1"/>
          <p:nvPr/>
        </p:nvSpPr>
        <p:spPr>
          <a:xfrm>
            <a:off x="345037" y="3231862"/>
            <a:ext cx="40170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埼玉県庁　高校教育指導課との連携しています。</a:t>
            </a:r>
          </a:p>
        </p:txBody>
      </p:sp>
    </p:spTree>
    <p:extLst>
      <p:ext uri="{BB962C8B-B14F-4D97-AF65-F5344CB8AC3E}">
        <p14:creationId xmlns:p14="http://schemas.microsoft.com/office/powerpoint/2010/main" val="2171913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1E3D218-775B-E09D-CF07-7ADDBD607874}"/>
              </a:ext>
            </a:extLst>
          </p:cNvPr>
          <p:cNvSpPr txBox="1"/>
          <p:nvPr/>
        </p:nvSpPr>
        <p:spPr>
          <a:xfrm>
            <a:off x="723207" y="565265"/>
            <a:ext cx="6750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プログラミング基礎を復習したい人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F6CB733-44D4-AE2B-5B9B-6C1B82C911F7}"/>
              </a:ext>
            </a:extLst>
          </p:cNvPr>
          <p:cNvSpPr txBox="1"/>
          <p:nvPr/>
        </p:nvSpPr>
        <p:spPr>
          <a:xfrm>
            <a:off x="839585" y="1338349"/>
            <a:ext cx="9536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Python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基礎講座の教材を公開します。（解説・演習がついてます）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6C8621D-9E0C-E328-09D3-A26B3A159EFC}"/>
              </a:ext>
            </a:extLst>
          </p:cNvPr>
          <p:cNvSpPr txBox="1"/>
          <p:nvPr/>
        </p:nvSpPr>
        <p:spPr>
          <a:xfrm>
            <a:off x="972589" y="2344189"/>
            <a:ext cx="69788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hlinkClick r:id="rId2"/>
              </a:rPr>
              <a:t>https://github.com/ueharaLab/python_index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1431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kumimoji="1" sz="2400" dirty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9674</TotalTime>
  <Words>1074</Words>
  <Application>Microsoft Office PowerPoint</Application>
  <PresentationFormat>ワイド画面</PresentationFormat>
  <Paragraphs>157</Paragraphs>
  <Slides>25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31" baseType="lpstr">
      <vt:lpstr>メイリオ</vt:lpstr>
      <vt:lpstr>游ゴシック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hiroshi uehara</dc:creator>
  <cp:lastModifiedBy>Hiroshi Uehara</cp:lastModifiedBy>
  <cp:revision>385</cp:revision>
  <dcterms:created xsi:type="dcterms:W3CDTF">2017-07-18T05:09:25Z</dcterms:created>
  <dcterms:modified xsi:type="dcterms:W3CDTF">2025-04-16T03:29:03Z</dcterms:modified>
</cp:coreProperties>
</file>