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37"/>
  </p:notesMasterIdLst>
  <p:sldIdLst>
    <p:sldId id="256" r:id="rId2"/>
    <p:sldId id="1221" r:id="rId3"/>
    <p:sldId id="1222" r:id="rId4"/>
    <p:sldId id="1225" r:id="rId5"/>
    <p:sldId id="1231" r:id="rId6"/>
    <p:sldId id="264" r:id="rId7"/>
    <p:sldId id="1199" r:id="rId8"/>
    <p:sldId id="1205" r:id="rId9"/>
    <p:sldId id="286" r:id="rId10"/>
    <p:sldId id="287" r:id="rId11"/>
    <p:sldId id="1230" r:id="rId12"/>
    <p:sldId id="1224" r:id="rId13"/>
    <p:sldId id="1232" r:id="rId14"/>
    <p:sldId id="258" r:id="rId15"/>
    <p:sldId id="1233" r:id="rId16"/>
    <p:sldId id="1219" r:id="rId17"/>
    <p:sldId id="1234" r:id="rId18"/>
    <p:sldId id="1235" r:id="rId19"/>
    <p:sldId id="259" r:id="rId20"/>
    <p:sldId id="1236" r:id="rId21"/>
    <p:sldId id="260" r:id="rId22"/>
    <p:sldId id="1226" r:id="rId23"/>
    <p:sldId id="1228" r:id="rId24"/>
    <p:sldId id="1227" r:id="rId25"/>
    <p:sldId id="257" r:id="rId26"/>
    <p:sldId id="263" r:id="rId27"/>
    <p:sldId id="265" r:id="rId28"/>
    <p:sldId id="266" r:id="rId29"/>
    <p:sldId id="267" r:id="rId30"/>
    <p:sldId id="268" r:id="rId31"/>
    <p:sldId id="1237" r:id="rId32"/>
    <p:sldId id="1240" r:id="rId33"/>
    <p:sldId id="1241" r:id="rId34"/>
    <p:sldId id="262" r:id="rId35"/>
    <p:sldId id="122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AABE14E-7CC7-4E4B-9B45-65E2FBD79AB2}"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72A092B9-19E6-4F12-A97A-717A9092FD06}">
      <dgm:prSet custT="1"/>
      <dgm:spPr/>
      <dgm:t>
        <a:bodyPr/>
        <a:lstStyle/>
        <a:p>
          <a:r>
            <a:rPr kumimoji="1" lang="ja-JP" altLang="en-US" sz="2000" dirty="0"/>
            <a:t>テキストエディタでプログラムを制作</a:t>
          </a:r>
          <a:endParaRPr lang="ja-JP" altLang="en-US" sz="2000" dirty="0"/>
        </a:p>
      </dgm:t>
    </dgm:pt>
    <dgm:pt modelId="{9323C07C-D02E-45FF-AA33-A810D33BBA22}" type="parTrans" cxnId="{34D973FD-DD4F-4450-B217-9FBFBC3EFC8B}">
      <dgm:prSet/>
      <dgm:spPr/>
      <dgm:t>
        <a:bodyPr/>
        <a:lstStyle/>
        <a:p>
          <a:endParaRPr kumimoji="1" lang="ja-JP" altLang="en-US" sz="2000"/>
        </a:p>
      </dgm:t>
    </dgm:pt>
    <dgm:pt modelId="{79F6628B-88D7-4AB2-BDB7-3CE933398496}" type="sibTrans" cxnId="{34D973FD-DD4F-4450-B217-9FBFBC3EFC8B}">
      <dgm:prSet custT="1"/>
      <dgm:spPr/>
      <dgm:t>
        <a:bodyPr/>
        <a:lstStyle/>
        <a:p>
          <a:endParaRPr kumimoji="1" lang="ja-JP" altLang="en-US" sz="2000"/>
        </a:p>
      </dgm:t>
    </dgm:pt>
    <dgm:pt modelId="{7FA5B02E-6FD8-41C5-95E3-569BD31456FD}">
      <dgm:prSet custT="1"/>
      <dgm:spPr/>
      <dgm:t>
        <a:bodyPr/>
        <a:lstStyle/>
        <a:p>
          <a:r>
            <a:rPr kumimoji="1" lang="ja-JP" altLang="en-US" sz="2000"/>
            <a:t>プログラムのあるフォルダに移動</a:t>
          </a:r>
          <a:endParaRPr lang="ja-JP" altLang="en-US" sz="2000"/>
        </a:p>
      </dgm:t>
    </dgm:pt>
    <dgm:pt modelId="{136FA069-A085-4A03-96F6-3CCB8AD8BA5B}" type="parTrans" cxnId="{A1EFBE98-E595-4A91-A373-4EF449BA4E0E}">
      <dgm:prSet/>
      <dgm:spPr/>
      <dgm:t>
        <a:bodyPr/>
        <a:lstStyle/>
        <a:p>
          <a:endParaRPr kumimoji="1" lang="ja-JP" altLang="en-US" sz="2000"/>
        </a:p>
      </dgm:t>
    </dgm:pt>
    <dgm:pt modelId="{B048D2AB-B868-47A9-8630-2DB23670B81E}" type="sibTrans" cxnId="{A1EFBE98-E595-4A91-A373-4EF449BA4E0E}">
      <dgm:prSet custT="1"/>
      <dgm:spPr/>
      <dgm:t>
        <a:bodyPr/>
        <a:lstStyle/>
        <a:p>
          <a:endParaRPr kumimoji="1" lang="ja-JP" altLang="en-US" sz="2000"/>
        </a:p>
      </dgm:t>
    </dgm:pt>
    <dgm:pt modelId="{9A46172C-9923-45EE-B783-E21A727DAC64}">
      <dgm:prSet custT="1"/>
      <dgm:spPr/>
      <dgm:t>
        <a:bodyPr/>
        <a:lstStyle/>
        <a:p>
          <a:r>
            <a:rPr kumimoji="1" lang="ja-JP" altLang="en-US" sz="2000" dirty="0"/>
            <a:t>コマンドラインからプログラムを実行</a:t>
          </a:r>
          <a:endParaRPr lang="ja-JP" altLang="en-US" sz="2000" dirty="0"/>
        </a:p>
      </dgm:t>
    </dgm:pt>
    <dgm:pt modelId="{D16151F7-D7EF-4A91-8A98-B24BED2A6E40}" type="parTrans" cxnId="{A86F65A1-5699-4455-8B6F-115057EB1588}">
      <dgm:prSet/>
      <dgm:spPr/>
      <dgm:t>
        <a:bodyPr/>
        <a:lstStyle/>
        <a:p>
          <a:endParaRPr kumimoji="1" lang="ja-JP" altLang="en-US" sz="2000"/>
        </a:p>
      </dgm:t>
    </dgm:pt>
    <dgm:pt modelId="{276A4073-FBBE-48A4-BBD6-80C5EDA53911}" type="sibTrans" cxnId="{A86F65A1-5699-4455-8B6F-115057EB1588}">
      <dgm:prSet/>
      <dgm:spPr/>
      <dgm:t>
        <a:bodyPr/>
        <a:lstStyle/>
        <a:p>
          <a:endParaRPr kumimoji="1" lang="ja-JP" altLang="en-US" sz="2000"/>
        </a:p>
      </dgm:t>
    </dgm:pt>
    <dgm:pt modelId="{AF63DEEE-2C6D-44D9-A27C-E36F75BCF2F4}">
      <dgm:prSet custT="1"/>
      <dgm:spPr/>
      <dgm:t>
        <a:bodyPr/>
        <a:lstStyle/>
        <a:p>
          <a:r>
            <a:rPr lang="ja-JP" altLang="en-US" sz="2000" dirty="0"/>
            <a:t>フォルダを選択</a:t>
          </a:r>
        </a:p>
      </dgm:t>
    </dgm:pt>
    <dgm:pt modelId="{82427841-13BD-4833-A4E5-14A9A7ED78D6}" type="parTrans" cxnId="{2D00DE26-CE0F-4615-8202-97A12799B199}">
      <dgm:prSet/>
      <dgm:spPr/>
      <dgm:t>
        <a:bodyPr/>
        <a:lstStyle/>
        <a:p>
          <a:endParaRPr kumimoji="1" lang="ja-JP" altLang="en-US"/>
        </a:p>
      </dgm:t>
    </dgm:pt>
    <dgm:pt modelId="{842B5EB6-74FF-46A0-A692-C215E76F3D77}" type="sibTrans" cxnId="{2D00DE26-CE0F-4615-8202-97A12799B199}">
      <dgm:prSet/>
      <dgm:spPr/>
      <dgm:t>
        <a:bodyPr/>
        <a:lstStyle/>
        <a:p>
          <a:endParaRPr kumimoji="1" lang="ja-JP" altLang="en-US"/>
        </a:p>
      </dgm:t>
    </dgm:pt>
    <dgm:pt modelId="{9CCBC2C1-0CF2-415A-84AA-D6D63E6E3F31}" type="pres">
      <dgm:prSet presAssocID="{5AABE14E-7CC7-4E4B-9B45-65E2FBD79AB2}" presName="linearFlow" presStyleCnt="0">
        <dgm:presLayoutVars>
          <dgm:resizeHandles val="exact"/>
        </dgm:presLayoutVars>
      </dgm:prSet>
      <dgm:spPr/>
    </dgm:pt>
    <dgm:pt modelId="{82B0A197-74D5-4CC7-884A-EDE97739CEDD}" type="pres">
      <dgm:prSet presAssocID="{AF63DEEE-2C6D-44D9-A27C-E36F75BCF2F4}" presName="node" presStyleLbl="node1" presStyleIdx="0" presStyleCnt="4" custScaleX="148503">
        <dgm:presLayoutVars>
          <dgm:bulletEnabled val="1"/>
        </dgm:presLayoutVars>
      </dgm:prSet>
      <dgm:spPr/>
    </dgm:pt>
    <dgm:pt modelId="{DD42A5B5-8213-4600-BF30-EB4A960E6BED}" type="pres">
      <dgm:prSet presAssocID="{842B5EB6-74FF-46A0-A692-C215E76F3D77}" presName="sibTrans" presStyleLbl="sibTrans2D1" presStyleIdx="0" presStyleCnt="3"/>
      <dgm:spPr/>
    </dgm:pt>
    <dgm:pt modelId="{A47FB11C-5D66-4DB3-A3FA-6EC4BB8D582B}" type="pres">
      <dgm:prSet presAssocID="{842B5EB6-74FF-46A0-A692-C215E76F3D77}" presName="connectorText" presStyleLbl="sibTrans2D1" presStyleIdx="0" presStyleCnt="3"/>
      <dgm:spPr/>
    </dgm:pt>
    <dgm:pt modelId="{777C5ACC-9FB3-4644-9F1D-A29BA25AD611}" type="pres">
      <dgm:prSet presAssocID="{72A092B9-19E6-4F12-A97A-717A9092FD06}" presName="node" presStyleLbl="node1" presStyleIdx="1" presStyleCnt="4" custScaleX="149191">
        <dgm:presLayoutVars>
          <dgm:bulletEnabled val="1"/>
        </dgm:presLayoutVars>
      </dgm:prSet>
      <dgm:spPr/>
    </dgm:pt>
    <dgm:pt modelId="{3CFBFA86-9465-4C8C-A99F-8FFCC561361F}" type="pres">
      <dgm:prSet presAssocID="{79F6628B-88D7-4AB2-BDB7-3CE933398496}" presName="sibTrans" presStyleLbl="sibTrans2D1" presStyleIdx="1" presStyleCnt="3"/>
      <dgm:spPr/>
    </dgm:pt>
    <dgm:pt modelId="{997901D7-328B-4CA1-B22A-57552268517E}" type="pres">
      <dgm:prSet presAssocID="{79F6628B-88D7-4AB2-BDB7-3CE933398496}" presName="connectorText" presStyleLbl="sibTrans2D1" presStyleIdx="1" presStyleCnt="3"/>
      <dgm:spPr/>
    </dgm:pt>
    <dgm:pt modelId="{0B1F2E8C-3EB0-477E-9752-E77111AC4A42}" type="pres">
      <dgm:prSet presAssocID="{7FA5B02E-6FD8-41C5-95E3-569BD31456FD}" presName="node" presStyleLbl="node1" presStyleIdx="2" presStyleCnt="4" custScaleX="154093">
        <dgm:presLayoutVars>
          <dgm:bulletEnabled val="1"/>
        </dgm:presLayoutVars>
      </dgm:prSet>
      <dgm:spPr/>
    </dgm:pt>
    <dgm:pt modelId="{D60C7922-1CC5-488A-AE34-7BFDC861CDB3}" type="pres">
      <dgm:prSet presAssocID="{B048D2AB-B868-47A9-8630-2DB23670B81E}" presName="sibTrans" presStyleLbl="sibTrans2D1" presStyleIdx="2" presStyleCnt="3"/>
      <dgm:spPr/>
    </dgm:pt>
    <dgm:pt modelId="{3A6CD2BA-0BE6-46AB-8B57-65AB2B0C39E3}" type="pres">
      <dgm:prSet presAssocID="{B048D2AB-B868-47A9-8630-2DB23670B81E}" presName="connectorText" presStyleLbl="sibTrans2D1" presStyleIdx="2" presStyleCnt="3"/>
      <dgm:spPr/>
    </dgm:pt>
    <dgm:pt modelId="{FD54BAE2-BCB0-4326-89FF-679A9C8CC8D6}" type="pres">
      <dgm:prSet presAssocID="{9A46172C-9923-45EE-B783-E21A727DAC64}" presName="node" presStyleLbl="node1" presStyleIdx="3" presStyleCnt="4" custScaleX="151206">
        <dgm:presLayoutVars>
          <dgm:bulletEnabled val="1"/>
        </dgm:presLayoutVars>
      </dgm:prSet>
      <dgm:spPr/>
    </dgm:pt>
  </dgm:ptLst>
  <dgm:cxnLst>
    <dgm:cxn modelId="{3EB2860E-EC02-449D-8A43-2AE35BBA51D7}" type="presOf" srcId="{72A092B9-19E6-4F12-A97A-717A9092FD06}" destId="{777C5ACC-9FB3-4644-9F1D-A29BA25AD611}" srcOrd="0" destOrd="0" presId="urn:microsoft.com/office/officeart/2005/8/layout/process2"/>
    <dgm:cxn modelId="{ADC1F425-A7AA-44E4-A1FC-233E4502C98F}" type="presOf" srcId="{B048D2AB-B868-47A9-8630-2DB23670B81E}" destId="{D60C7922-1CC5-488A-AE34-7BFDC861CDB3}" srcOrd="0" destOrd="0" presId="urn:microsoft.com/office/officeart/2005/8/layout/process2"/>
    <dgm:cxn modelId="{046CF625-BB55-4E5A-ACBE-F4840CC5176B}" type="presOf" srcId="{79F6628B-88D7-4AB2-BDB7-3CE933398496}" destId="{997901D7-328B-4CA1-B22A-57552268517E}" srcOrd="1" destOrd="0" presId="urn:microsoft.com/office/officeart/2005/8/layout/process2"/>
    <dgm:cxn modelId="{FC550226-88F7-4F5F-B21A-E54F01679E66}" type="presOf" srcId="{7FA5B02E-6FD8-41C5-95E3-569BD31456FD}" destId="{0B1F2E8C-3EB0-477E-9752-E77111AC4A42}" srcOrd="0" destOrd="0" presId="urn:microsoft.com/office/officeart/2005/8/layout/process2"/>
    <dgm:cxn modelId="{2D00DE26-CE0F-4615-8202-97A12799B199}" srcId="{5AABE14E-7CC7-4E4B-9B45-65E2FBD79AB2}" destId="{AF63DEEE-2C6D-44D9-A27C-E36F75BCF2F4}" srcOrd="0" destOrd="0" parTransId="{82427841-13BD-4833-A4E5-14A9A7ED78D6}" sibTransId="{842B5EB6-74FF-46A0-A692-C215E76F3D77}"/>
    <dgm:cxn modelId="{09AEC233-566C-4391-A6F5-55716A85B4EA}" type="presOf" srcId="{9A46172C-9923-45EE-B783-E21A727DAC64}" destId="{FD54BAE2-BCB0-4326-89FF-679A9C8CC8D6}" srcOrd="0" destOrd="0" presId="urn:microsoft.com/office/officeart/2005/8/layout/process2"/>
    <dgm:cxn modelId="{4CE77338-91C7-4871-A131-4E2BFF5626B8}" type="presOf" srcId="{AF63DEEE-2C6D-44D9-A27C-E36F75BCF2F4}" destId="{82B0A197-74D5-4CC7-884A-EDE97739CEDD}" srcOrd="0" destOrd="0" presId="urn:microsoft.com/office/officeart/2005/8/layout/process2"/>
    <dgm:cxn modelId="{FA169F54-A6D0-45BE-9899-5A272A5D4D3E}" type="presOf" srcId="{79F6628B-88D7-4AB2-BDB7-3CE933398496}" destId="{3CFBFA86-9465-4C8C-A99F-8FFCC561361F}" srcOrd="0" destOrd="0" presId="urn:microsoft.com/office/officeart/2005/8/layout/process2"/>
    <dgm:cxn modelId="{5FD55080-8792-490C-84DB-F8B3BF8FF388}" type="presOf" srcId="{842B5EB6-74FF-46A0-A692-C215E76F3D77}" destId="{A47FB11C-5D66-4DB3-A3FA-6EC4BB8D582B}" srcOrd="1" destOrd="0" presId="urn:microsoft.com/office/officeart/2005/8/layout/process2"/>
    <dgm:cxn modelId="{7716C989-FA1A-411F-A8B5-B34B1B555B74}" type="presOf" srcId="{5AABE14E-7CC7-4E4B-9B45-65E2FBD79AB2}" destId="{9CCBC2C1-0CF2-415A-84AA-D6D63E6E3F31}" srcOrd="0" destOrd="0" presId="urn:microsoft.com/office/officeart/2005/8/layout/process2"/>
    <dgm:cxn modelId="{38BF9C8B-9D3D-4D90-A0E4-AD7455460D1A}" type="presOf" srcId="{842B5EB6-74FF-46A0-A692-C215E76F3D77}" destId="{DD42A5B5-8213-4600-BF30-EB4A960E6BED}" srcOrd="0" destOrd="0" presId="urn:microsoft.com/office/officeart/2005/8/layout/process2"/>
    <dgm:cxn modelId="{A1EFBE98-E595-4A91-A373-4EF449BA4E0E}" srcId="{5AABE14E-7CC7-4E4B-9B45-65E2FBD79AB2}" destId="{7FA5B02E-6FD8-41C5-95E3-569BD31456FD}" srcOrd="2" destOrd="0" parTransId="{136FA069-A085-4A03-96F6-3CCB8AD8BA5B}" sibTransId="{B048D2AB-B868-47A9-8630-2DB23670B81E}"/>
    <dgm:cxn modelId="{A86F65A1-5699-4455-8B6F-115057EB1588}" srcId="{5AABE14E-7CC7-4E4B-9B45-65E2FBD79AB2}" destId="{9A46172C-9923-45EE-B783-E21A727DAC64}" srcOrd="3" destOrd="0" parTransId="{D16151F7-D7EF-4A91-8A98-B24BED2A6E40}" sibTransId="{276A4073-FBBE-48A4-BBD6-80C5EDA53911}"/>
    <dgm:cxn modelId="{EA1172D8-BA72-4DBB-8B9C-7C0FD05B6406}" type="presOf" srcId="{B048D2AB-B868-47A9-8630-2DB23670B81E}" destId="{3A6CD2BA-0BE6-46AB-8B57-65AB2B0C39E3}" srcOrd="1" destOrd="0" presId="urn:microsoft.com/office/officeart/2005/8/layout/process2"/>
    <dgm:cxn modelId="{34D973FD-DD4F-4450-B217-9FBFBC3EFC8B}" srcId="{5AABE14E-7CC7-4E4B-9B45-65E2FBD79AB2}" destId="{72A092B9-19E6-4F12-A97A-717A9092FD06}" srcOrd="1" destOrd="0" parTransId="{9323C07C-D02E-45FF-AA33-A810D33BBA22}" sibTransId="{79F6628B-88D7-4AB2-BDB7-3CE933398496}"/>
    <dgm:cxn modelId="{9263517C-E103-46E1-9058-3CCB87257070}" type="presParOf" srcId="{9CCBC2C1-0CF2-415A-84AA-D6D63E6E3F31}" destId="{82B0A197-74D5-4CC7-884A-EDE97739CEDD}" srcOrd="0" destOrd="0" presId="urn:microsoft.com/office/officeart/2005/8/layout/process2"/>
    <dgm:cxn modelId="{5AC492C7-BE15-4F85-9A35-6148625F5390}" type="presParOf" srcId="{9CCBC2C1-0CF2-415A-84AA-D6D63E6E3F31}" destId="{DD42A5B5-8213-4600-BF30-EB4A960E6BED}" srcOrd="1" destOrd="0" presId="urn:microsoft.com/office/officeart/2005/8/layout/process2"/>
    <dgm:cxn modelId="{D10414CF-74ED-4A18-8A2C-915F063EC1C8}" type="presParOf" srcId="{DD42A5B5-8213-4600-BF30-EB4A960E6BED}" destId="{A47FB11C-5D66-4DB3-A3FA-6EC4BB8D582B}" srcOrd="0" destOrd="0" presId="urn:microsoft.com/office/officeart/2005/8/layout/process2"/>
    <dgm:cxn modelId="{4C4D53A2-5A63-46DF-8D7C-64EC3F232E5A}" type="presParOf" srcId="{9CCBC2C1-0CF2-415A-84AA-D6D63E6E3F31}" destId="{777C5ACC-9FB3-4644-9F1D-A29BA25AD611}" srcOrd="2" destOrd="0" presId="urn:microsoft.com/office/officeart/2005/8/layout/process2"/>
    <dgm:cxn modelId="{84984ED6-8EAE-4760-B709-39AB3A615F96}" type="presParOf" srcId="{9CCBC2C1-0CF2-415A-84AA-D6D63E6E3F31}" destId="{3CFBFA86-9465-4C8C-A99F-8FFCC561361F}" srcOrd="3" destOrd="0" presId="urn:microsoft.com/office/officeart/2005/8/layout/process2"/>
    <dgm:cxn modelId="{EF979472-4966-495D-A98D-D79C95AA7F0C}" type="presParOf" srcId="{3CFBFA86-9465-4C8C-A99F-8FFCC561361F}" destId="{997901D7-328B-4CA1-B22A-57552268517E}" srcOrd="0" destOrd="0" presId="urn:microsoft.com/office/officeart/2005/8/layout/process2"/>
    <dgm:cxn modelId="{559AB4DB-EEBF-485E-9E4A-22FE5862CBEC}" type="presParOf" srcId="{9CCBC2C1-0CF2-415A-84AA-D6D63E6E3F31}" destId="{0B1F2E8C-3EB0-477E-9752-E77111AC4A42}" srcOrd="4" destOrd="0" presId="urn:microsoft.com/office/officeart/2005/8/layout/process2"/>
    <dgm:cxn modelId="{F0F38279-CDE0-4795-BC0C-5F606EC7F57E}" type="presParOf" srcId="{9CCBC2C1-0CF2-415A-84AA-D6D63E6E3F31}" destId="{D60C7922-1CC5-488A-AE34-7BFDC861CDB3}" srcOrd="5" destOrd="0" presId="urn:microsoft.com/office/officeart/2005/8/layout/process2"/>
    <dgm:cxn modelId="{ED052734-6BBA-48C6-9183-1304B763AE30}" type="presParOf" srcId="{D60C7922-1CC5-488A-AE34-7BFDC861CDB3}" destId="{3A6CD2BA-0BE6-46AB-8B57-65AB2B0C39E3}" srcOrd="0" destOrd="0" presId="urn:microsoft.com/office/officeart/2005/8/layout/process2"/>
    <dgm:cxn modelId="{B1CC4057-311D-4407-8E01-F8A643695003}" type="presParOf" srcId="{9CCBC2C1-0CF2-415A-84AA-D6D63E6E3F31}" destId="{FD54BAE2-BCB0-4326-89FF-679A9C8CC8D6}" srcOrd="6"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B0A197-74D5-4CC7-884A-EDE97739CEDD}">
      <dsp:nvSpPr>
        <dsp:cNvPr id="0" name=""/>
        <dsp:cNvSpPr/>
      </dsp:nvSpPr>
      <dsp:spPr>
        <a:xfrm>
          <a:off x="1665979" y="3488"/>
          <a:ext cx="3852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ja-JP" altLang="en-US" sz="2000" kern="1200" dirty="0"/>
            <a:t>フォルダを選択</a:t>
          </a:r>
        </a:p>
      </dsp:txBody>
      <dsp:txXfrm>
        <a:off x="1684972" y="22481"/>
        <a:ext cx="3814072" cy="610495"/>
      </dsp:txXfrm>
    </dsp:sp>
    <dsp:sp modelId="{DD42A5B5-8213-4600-BF30-EB4A960E6BED}">
      <dsp:nvSpPr>
        <dsp:cNvPr id="0" name=""/>
        <dsp:cNvSpPr/>
      </dsp:nvSpPr>
      <dsp:spPr>
        <a:xfrm rot="5400000">
          <a:off x="3470418" y="668181"/>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rot="-5400000">
        <a:off x="3504463" y="692499"/>
        <a:ext cx="175090" cy="170226"/>
      </dsp:txXfrm>
    </dsp:sp>
    <dsp:sp modelId="{777C5ACC-9FB3-4644-9F1D-A29BA25AD611}">
      <dsp:nvSpPr>
        <dsp:cNvPr id="0" name=""/>
        <dsp:cNvSpPr/>
      </dsp:nvSpPr>
      <dsp:spPr>
        <a:xfrm>
          <a:off x="1657056" y="976210"/>
          <a:ext cx="3869904"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テキストエディタでプログラムを制作</a:t>
          </a:r>
          <a:endParaRPr lang="ja-JP" altLang="en-US" sz="2000" kern="1200" dirty="0"/>
        </a:p>
      </dsp:txBody>
      <dsp:txXfrm>
        <a:off x="1676049" y="995203"/>
        <a:ext cx="3831918" cy="610495"/>
      </dsp:txXfrm>
    </dsp:sp>
    <dsp:sp modelId="{3CFBFA86-9465-4C8C-A99F-8FFCC561361F}">
      <dsp:nvSpPr>
        <dsp:cNvPr id="0" name=""/>
        <dsp:cNvSpPr/>
      </dsp:nvSpPr>
      <dsp:spPr>
        <a:xfrm rot="5400000">
          <a:off x="3470418" y="1640904"/>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1665222"/>
        <a:ext cx="175090" cy="170226"/>
      </dsp:txXfrm>
    </dsp:sp>
    <dsp:sp modelId="{0B1F2E8C-3EB0-477E-9752-E77111AC4A42}">
      <dsp:nvSpPr>
        <dsp:cNvPr id="0" name=""/>
        <dsp:cNvSpPr/>
      </dsp:nvSpPr>
      <dsp:spPr>
        <a:xfrm>
          <a:off x="1593479" y="1948932"/>
          <a:ext cx="3997058"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a:t>プログラムのあるフォルダに移動</a:t>
          </a:r>
          <a:endParaRPr lang="ja-JP" altLang="en-US" sz="2000" kern="1200"/>
        </a:p>
      </dsp:txBody>
      <dsp:txXfrm>
        <a:off x="1612472" y="1967925"/>
        <a:ext cx="3959072" cy="610495"/>
      </dsp:txXfrm>
    </dsp:sp>
    <dsp:sp modelId="{D60C7922-1CC5-488A-AE34-7BFDC861CDB3}">
      <dsp:nvSpPr>
        <dsp:cNvPr id="0" name=""/>
        <dsp:cNvSpPr/>
      </dsp:nvSpPr>
      <dsp:spPr>
        <a:xfrm rot="5400000">
          <a:off x="3470418" y="2613626"/>
          <a:ext cx="243180" cy="29181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kumimoji="1" lang="ja-JP" altLang="en-US" sz="2000" kern="1200"/>
        </a:p>
      </dsp:txBody>
      <dsp:txXfrm rot="-5400000">
        <a:off x="3504463" y="2637944"/>
        <a:ext cx="175090" cy="170226"/>
      </dsp:txXfrm>
    </dsp:sp>
    <dsp:sp modelId="{FD54BAE2-BCB0-4326-89FF-679A9C8CC8D6}">
      <dsp:nvSpPr>
        <dsp:cNvPr id="0" name=""/>
        <dsp:cNvSpPr/>
      </dsp:nvSpPr>
      <dsp:spPr>
        <a:xfrm>
          <a:off x="1630922" y="2921655"/>
          <a:ext cx="3922172" cy="6484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kumimoji="1" lang="ja-JP" altLang="en-US" sz="2000" kern="1200" dirty="0"/>
            <a:t>コマンドラインからプログラムを実行</a:t>
          </a:r>
          <a:endParaRPr lang="ja-JP" altLang="en-US" sz="2000" kern="1200" dirty="0"/>
        </a:p>
      </dsp:txBody>
      <dsp:txXfrm>
        <a:off x="1649915" y="2940648"/>
        <a:ext cx="3884186" cy="6104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76FF22-B1CA-4671-AC40-D6AD1168A308}" type="datetimeFigureOut">
              <a:rPr kumimoji="1" lang="ja-JP" altLang="en-US" smtClean="0"/>
              <a:t>2024/2/9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898136-AF60-47F2-887F-3284FB620300}" type="slidenum">
              <a:rPr kumimoji="1" lang="ja-JP" altLang="en-US" smtClean="0"/>
              <a:t>‹#›</a:t>
            </a:fld>
            <a:endParaRPr kumimoji="1" lang="ja-JP" altLang="en-US"/>
          </a:p>
        </p:txBody>
      </p:sp>
    </p:spTree>
    <p:extLst>
      <p:ext uri="{BB962C8B-B14F-4D97-AF65-F5344CB8AC3E}">
        <p14:creationId xmlns:p14="http://schemas.microsoft.com/office/powerpoint/2010/main" val="380542712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50289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235293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20805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 スライド">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15087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4245577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2987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859759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55127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62162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03644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9833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2024/2/9</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584328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2024/2/9</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2834752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ueharaLab/bigdata2_system_and_python"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www.itmedia.co.jp/im/articles/1111/07/news147.html" TargetMode="External"/><Relationship Id="rId1" Type="http://schemas.openxmlformats.org/officeDocument/2006/relationships/slideLayout" Target="../slideLayouts/slideLayout7.xml"/><Relationship Id="rId4" Type="http://schemas.openxmlformats.org/officeDocument/2006/relationships/hyperlink" Target="https://www.okuta.com/blog/yoshiaki_wakae/2013-11-13/bu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qiita.com/jmsrsyunrinsyunki/items/f078b392e31b0c122392"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notepad-plus-plus.org/"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hyperlink" Target="https://python.softmoco.com/devenv/python-code-editor-and-ide.php"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0" y="2659559"/>
            <a:ext cx="9002151" cy="769441"/>
          </a:xfrm>
          <a:prstGeom prst="rect">
            <a:avLst/>
          </a:prstGeom>
          <a:noFill/>
        </p:spPr>
        <p:txBody>
          <a:bodyPr wrap="square" rtlCol="0">
            <a:spAutoFit/>
          </a:bodyPr>
          <a:lstStyle/>
          <a:p>
            <a:pPr algn="ctr"/>
            <a:r>
              <a:rPr kumimoji="1" lang="ja-JP" altLang="en-US" sz="4400" b="1" dirty="0">
                <a:latin typeface="メイリオ" panose="020B0604030504040204" pitchFamily="50" charset="-128"/>
                <a:ea typeface="メイリオ" panose="020B0604030504040204" pitchFamily="50" charset="-128"/>
              </a:rPr>
              <a:t>システム環境と</a:t>
            </a:r>
            <a:r>
              <a:rPr kumimoji="1" lang="en-US" altLang="ja-JP" sz="4400" b="1" dirty="0">
                <a:latin typeface="メイリオ" panose="020B0604030504040204" pitchFamily="50" charset="-128"/>
                <a:ea typeface="メイリオ" panose="020B0604030504040204" pitchFamily="50" charset="-128"/>
              </a:rPr>
              <a:t>python</a:t>
            </a:r>
            <a:r>
              <a:rPr kumimoji="1" lang="ja-JP" altLang="en-US" sz="4400" b="1" dirty="0">
                <a:latin typeface="メイリオ" panose="020B0604030504040204" pitchFamily="50" charset="-128"/>
                <a:ea typeface="メイリオ" panose="020B0604030504040204" pitchFamily="50" charset="-128"/>
              </a:rPr>
              <a:t>実行環境</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関連画像">
            <a:extLst>
              <a:ext uri="{FF2B5EF4-FFF2-40B4-BE49-F238E27FC236}">
                <a16:creationId xmlns:a16="http://schemas.microsoft.com/office/drawing/2014/main" id="{315397DC-6F4D-45EC-BFFF-36A302CE43B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3197" y="709091"/>
            <a:ext cx="4826522" cy="4090477"/>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a:extLst>
              <a:ext uri="{FF2B5EF4-FFF2-40B4-BE49-F238E27FC236}">
                <a16:creationId xmlns:a16="http://schemas.microsoft.com/office/drawing/2014/main" id="{C5E23285-3567-4384-A5B6-6FCBEDAE28C3}"/>
              </a:ext>
            </a:extLst>
          </p:cNvPr>
          <p:cNvSpPr txBox="1"/>
          <p:nvPr/>
        </p:nvSpPr>
        <p:spPr>
          <a:xfrm>
            <a:off x="364501" y="275231"/>
            <a:ext cx="8766928"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コンピュータはコマンドラインから始まった</a:t>
            </a:r>
          </a:p>
        </p:txBody>
      </p:sp>
      <p:sp>
        <p:nvSpPr>
          <p:cNvPr id="3" name="テキスト ボックス 2">
            <a:extLst>
              <a:ext uri="{FF2B5EF4-FFF2-40B4-BE49-F238E27FC236}">
                <a16:creationId xmlns:a16="http://schemas.microsoft.com/office/drawing/2014/main" id="{1B8ECB4C-798F-41A1-B757-09BD086FC724}"/>
              </a:ext>
            </a:extLst>
          </p:cNvPr>
          <p:cNvSpPr txBox="1"/>
          <p:nvPr/>
        </p:nvSpPr>
        <p:spPr>
          <a:xfrm>
            <a:off x="1648119" y="2005411"/>
            <a:ext cx="4713402"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Windows</a:t>
            </a:r>
            <a:r>
              <a:rPr kumimoji="1" lang="ja-JP" altLang="en-US" sz="2400" dirty="0">
                <a:latin typeface="メイリオ" panose="020B0604030504040204" pitchFamily="50" charset="-128"/>
                <a:ea typeface="メイリオ" panose="020B0604030504040204" pitchFamily="50" charset="-128"/>
              </a:rPr>
              <a:t>の前身：</a:t>
            </a:r>
            <a:r>
              <a:rPr kumimoji="1" lang="en-US" altLang="ja-JP" sz="2400" dirty="0">
                <a:latin typeface="メイリオ" panose="020B0604030504040204" pitchFamily="50" charset="-128"/>
                <a:ea typeface="メイリオ" panose="020B0604030504040204" pitchFamily="50" charset="-128"/>
              </a:rPr>
              <a:t>MS-DOS</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71ED60C-A003-427D-AF88-5337A25138B6}"/>
              </a:ext>
            </a:extLst>
          </p:cNvPr>
          <p:cNvSpPr txBox="1"/>
          <p:nvPr/>
        </p:nvSpPr>
        <p:spPr>
          <a:xfrm>
            <a:off x="1648120" y="2638331"/>
            <a:ext cx="4600281"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を起動するといきなりコマ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ンドラインになった</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矢印: 下 4">
            <a:extLst>
              <a:ext uri="{FF2B5EF4-FFF2-40B4-BE49-F238E27FC236}">
                <a16:creationId xmlns:a16="http://schemas.microsoft.com/office/drawing/2014/main" id="{B01E0478-E2ED-448B-8D24-2D07949E3D1A}"/>
              </a:ext>
            </a:extLst>
          </p:cNvPr>
          <p:cNvSpPr/>
          <p:nvPr/>
        </p:nvSpPr>
        <p:spPr>
          <a:xfrm>
            <a:off x="2890885" y="3918991"/>
            <a:ext cx="1857080" cy="7824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D9F4D40-D794-4BAB-85D6-35352FB0D0DA}"/>
              </a:ext>
            </a:extLst>
          </p:cNvPr>
          <p:cNvSpPr txBox="1"/>
          <p:nvPr/>
        </p:nvSpPr>
        <p:spPr>
          <a:xfrm>
            <a:off x="2155597" y="4800892"/>
            <a:ext cx="7032396"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人が直感的に操作できるようにマウスを発明</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a:t>
            </a:r>
            <a:r>
              <a:rPr kumimoji="1" lang="en-US" altLang="ja-JP" sz="2400" dirty="0">
                <a:latin typeface="メイリオ" panose="020B0604030504040204" pitchFamily="50" charset="-128"/>
                <a:ea typeface="メイリオ" panose="020B0604030504040204" pitchFamily="50" charset="-128"/>
              </a:rPr>
              <a:t>GUI(Graphic User Interface)</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274C23C7-2B90-439C-8A01-5E17AC7EF293}"/>
              </a:ext>
            </a:extLst>
          </p:cNvPr>
          <p:cNvSpPr txBox="1"/>
          <p:nvPr/>
        </p:nvSpPr>
        <p:spPr>
          <a:xfrm>
            <a:off x="2213728" y="5592738"/>
            <a:ext cx="8069344"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今でも、ソフトウエア開発はコマンドラインがベース。</a:t>
            </a:r>
            <a:r>
              <a:rPr kumimoji="1" lang="en-US" altLang="ja-JP" sz="2400" dirty="0">
                <a:latin typeface="メイリオ" panose="020B0604030504040204" pitchFamily="50" charset="-128"/>
                <a:ea typeface="メイリオ" panose="020B0604030504040204" pitchFamily="50" charset="-128"/>
              </a:rPr>
              <a:t>Microsoft office</a:t>
            </a:r>
            <a:r>
              <a:rPr kumimoji="1" lang="ja-JP" altLang="en-US" sz="2400" dirty="0">
                <a:latin typeface="メイリオ" panose="020B0604030504040204" pitchFamily="50" charset="-128"/>
                <a:ea typeface="メイリオ" panose="020B0604030504040204" pitchFamily="50" charset="-128"/>
              </a:rPr>
              <a:t>だって開発時はコマンドライン　つまり、</a:t>
            </a:r>
            <a:r>
              <a:rPr kumimoji="1" lang="en-US" altLang="ja-JP" sz="2400" dirty="0">
                <a:latin typeface="メイリオ" panose="020B0604030504040204" pitchFamily="50" charset="-128"/>
                <a:ea typeface="メイリオ" panose="020B0604030504040204" pitchFamily="50" charset="-128"/>
              </a:rPr>
              <a:t>IT</a:t>
            </a:r>
            <a:r>
              <a:rPr kumimoji="1" lang="ja-JP" altLang="en-US" sz="2400" dirty="0">
                <a:latin typeface="メイリオ" panose="020B0604030504040204" pitchFamily="50" charset="-128"/>
                <a:ea typeface="メイリオ" panose="020B0604030504040204" pitchFamily="50" charset="-128"/>
              </a:rPr>
              <a:t>系を目指すにはコマンドライン習得が必須</a:t>
            </a:r>
          </a:p>
        </p:txBody>
      </p:sp>
      <p:sp>
        <p:nvSpPr>
          <p:cNvPr id="8" name="AutoShape 2" descr="「ms dos」の画像検索結果">
            <a:extLst>
              <a:ext uri="{FF2B5EF4-FFF2-40B4-BE49-F238E27FC236}">
                <a16:creationId xmlns:a16="http://schemas.microsoft.com/office/drawing/2014/main" id="{4F6D2A91-3FE7-4320-9527-E781F228DDD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9" name="AutoShape 4" descr="「ms dos」の画像検索結果">
            <a:extLst>
              <a:ext uri="{FF2B5EF4-FFF2-40B4-BE49-F238E27FC236}">
                <a16:creationId xmlns:a16="http://schemas.microsoft.com/office/drawing/2014/main" id="{FB2E9A1C-02DC-458C-BD29-6A03B517E8A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 name="図 9">
            <a:extLst>
              <a:ext uri="{FF2B5EF4-FFF2-40B4-BE49-F238E27FC236}">
                <a16:creationId xmlns:a16="http://schemas.microsoft.com/office/drawing/2014/main" id="{3788F1A1-FB78-4CB5-BB16-CD7B60BBDF22}"/>
              </a:ext>
            </a:extLst>
          </p:cNvPr>
          <p:cNvPicPr>
            <a:picLocks noChangeAspect="1"/>
          </p:cNvPicPr>
          <p:nvPr/>
        </p:nvPicPr>
        <p:blipFill>
          <a:blip r:embed="rId3"/>
          <a:stretch>
            <a:fillRect/>
          </a:stretch>
        </p:blipFill>
        <p:spPr>
          <a:xfrm>
            <a:off x="7160000" y="1117266"/>
            <a:ext cx="1982088" cy="1109969"/>
          </a:xfrm>
          <a:prstGeom prst="rect">
            <a:avLst/>
          </a:prstGeom>
        </p:spPr>
      </p:pic>
      <p:pic>
        <p:nvPicPr>
          <p:cNvPr id="11" name="図 10">
            <a:extLst>
              <a:ext uri="{FF2B5EF4-FFF2-40B4-BE49-F238E27FC236}">
                <a16:creationId xmlns:a16="http://schemas.microsoft.com/office/drawing/2014/main" id="{B9B7067D-859E-495F-A387-751AFC4FEC68}"/>
              </a:ext>
            </a:extLst>
          </p:cNvPr>
          <p:cNvPicPr>
            <a:picLocks noChangeAspect="1"/>
          </p:cNvPicPr>
          <p:nvPr/>
        </p:nvPicPr>
        <p:blipFill>
          <a:blip r:embed="rId4"/>
          <a:stretch>
            <a:fillRect/>
          </a:stretch>
        </p:blipFill>
        <p:spPr>
          <a:xfrm>
            <a:off x="5813198" y="2246575"/>
            <a:ext cx="2257425" cy="2533650"/>
          </a:xfrm>
          <a:prstGeom prst="ellipse">
            <a:avLst/>
          </a:prstGeom>
          <a:ln>
            <a:noFill/>
          </a:ln>
          <a:effectLst>
            <a:softEdge rad="112500"/>
          </a:effectLst>
        </p:spPr>
      </p:pic>
    </p:spTree>
    <p:extLst>
      <p:ext uri="{BB962C8B-B14F-4D97-AF65-F5344CB8AC3E}">
        <p14:creationId xmlns:p14="http://schemas.microsoft.com/office/powerpoint/2010/main" val="2506214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AD0DE3-7548-5E0F-9259-0AB6791269E9}"/>
              </a:ext>
            </a:extLst>
          </p:cNvPr>
          <p:cNvSpPr txBox="1"/>
          <p:nvPr/>
        </p:nvSpPr>
        <p:spPr>
          <a:xfrm>
            <a:off x="363894" y="2864498"/>
            <a:ext cx="4009431" cy="646331"/>
          </a:xfrm>
          <a:prstGeom prst="rect">
            <a:avLst/>
          </a:prstGeom>
          <a:noFill/>
        </p:spPr>
        <p:txBody>
          <a:bodyPr wrap="none" rtlCol="0">
            <a:spAutoFit/>
          </a:bodyPr>
          <a:lstStyle/>
          <a:p>
            <a:pPr algn="l"/>
            <a:r>
              <a:rPr kumimoji="1" lang="ja-JP" altLang="en-US" sz="3600" dirty="0">
                <a:latin typeface="メイリオ" panose="020B0604030504040204" pitchFamily="50" charset="-128"/>
                <a:ea typeface="メイリオ" panose="020B0604030504040204" pitchFamily="50" charset="-128"/>
              </a:rPr>
              <a:t>統合環境 </a:t>
            </a:r>
            <a:r>
              <a:rPr kumimoji="1" lang="en-US" altLang="ja-JP" sz="3600" dirty="0">
                <a:latin typeface="メイリオ" panose="020B0604030504040204" pitchFamily="50" charset="-128"/>
                <a:ea typeface="メイリオ" panose="020B0604030504040204" pitchFamily="50" charset="-128"/>
              </a:rPr>
              <a:t>VS code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73517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DA5859C-98C0-29AE-1D94-F728CA39D207}"/>
              </a:ext>
            </a:extLst>
          </p:cNvPr>
          <p:cNvSpPr txBox="1"/>
          <p:nvPr/>
        </p:nvSpPr>
        <p:spPr>
          <a:xfrm>
            <a:off x="550506" y="438539"/>
            <a:ext cx="662553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統合型テキストエディタ　</a:t>
            </a:r>
            <a:r>
              <a:rPr kumimoji="1" lang="en-US" altLang="ja-JP" sz="3200" dirty="0">
                <a:latin typeface="メイリオ" panose="020B0604030504040204" pitchFamily="50" charset="-128"/>
                <a:ea typeface="メイリオ" panose="020B0604030504040204" pitchFamily="50" charset="-128"/>
              </a:rPr>
              <a:t>vs code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8D28F10-49DD-F024-22B3-5E9705D94FAD}"/>
              </a:ext>
            </a:extLst>
          </p:cNvPr>
          <p:cNvSpPr txBox="1"/>
          <p:nvPr/>
        </p:nvSpPr>
        <p:spPr>
          <a:xfrm>
            <a:off x="634481" y="1138334"/>
            <a:ext cx="11380038"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統合型</a:t>
            </a:r>
            <a:r>
              <a:rPr kumimoji="1" lang="en-US" altLang="ja-JP" sz="2400" dirty="0">
                <a:latin typeface="メイリオ" panose="020B0604030504040204" pitchFamily="50" charset="-128"/>
                <a:ea typeface="メイリオ" panose="020B0604030504040204" pitchFamily="50" charset="-128"/>
              </a:rPr>
              <a:t>(IDE) : </a:t>
            </a:r>
            <a:r>
              <a:rPr kumimoji="1" lang="ja-JP" altLang="en-US" sz="2400" dirty="0">
                <a:latin typeface="メイリオ" panose="020B0604030504040204" pitchFamily="50" charset="-128"/>
                <a:ea typeface="メイリオ" panose="020B0604030504040204" pitchFamily="50" charset="-128"/>
              </a:rPr>
              <a:t>プログラム編集から実行に係るあらゆる操作を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つの画面で統一的</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に実施できる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Vs code : </a:t>
            </a:r>
            <a:r>
              <a:rPr kumimoji="1" lang="ja-JP" altLang="en-US" sz="2400" dirty="0">
                <a:latin typeface="メイリオ" panose="020B0604030504040204" pitchFamily="50" charset="-128"/>
                <a:ea typeface="メイリオ" panose="020B0604030504040204" pitchFamily="50" charset="-128"/>
              </a:rPr>
              <a:t>現状プログラム開発の現場で最も普及が進んでいる</a:t>
            </a:r>
          </a:p>
        </p:txBody>
      </p:sp>
      <p:sp>
        <p:nvSpPr>
          <p:cNvPr id="4" name="テキスト ボックス 3">
            <a:extLst>
              <a:ext uri="{FF2B5EF4-FFF2-40B4-BE49-F238E27FC236}">
                <a16:creationId xmlns:a16="http://schemas.microsoft.com/office/drawing/2014/main" id="{D04EF0C0-1548-E067-F0E5-7C132C493C96}"/>
              </a:ext>
            </a:extLst>
          </p:cNvPr>
          <p:cNvSpPr txBox="1"/>
          <p:nvPr/>
        </p:nvSpPr>
        <p:spPr>
          <a:xfrm>
            <a:off x="2245530" y="2776088"/>
            <a:ext cx="6265498"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－多様なプログラミング言語に対応</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HTML</a:t>
            </a:r>
            <a:r>
              <a:rPr kumimoji="1" lang="ja-JP" altLang="en-US" sz="2400" dirty="0">
                <a:latin typeface="メイリオ" panose="020B0604030504040204" pitchFamily="50" charset="-128"/>
                <a:ea typeface="メイリオ" panose="020B0604030504040204" pitchFamily="50" charset="-128"/>
              </a:rPr>
              <a:t>（ホームページ）も制作できる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IoT, Linux</a:t>
            </a:r>
            <a:r>
              <a:rPr kumimoji="1" lang="ja-JP" altLang="en-US" sz="2400" dirty="0">
                <a:latin typeface="メイリオ" panose="020B0604030504040204" pitchFamily="50" charset="-128"/>
                <a:ea typeface="メイリオ" panose="020B0604030504040204" pitchFamily="50" charset="-128"/>
              </a:rPr>
              <a:t>など異なるシステム環境に対応</a:t>
            </a:r>
          </a:p>
        </p:txBody>
      </p:sp>
      <p:sp>
        <p:nvSpPr>
          <p:cNvPr id="5" name="テキスト ボックス 4">
            <a:extLst>
              <a:ext uri="{FF2B5EF4-FFF2-40B4-BE49-F238E27FC236}">
                <a16:creationId xmlns:a16="http://schemas.microsoft.com/office/drawing/2014/main" id="{6DBA3ACF-36CF-C1F9-2F11-6127A54D00D2}"/>
              </a:ext>
            </a:extLst>
          </p:cNvPr>
          <p:cNvSpPr txBox="1"/>
          <p:nvPr/>
        </p:nvSpPr>
        <p:spPr>
          <a:xfrm>
            <a:off x="634481" y="4888669"/>
            <a:ext cx="9487597"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https://github.com/ueharaLab/bigdata2_system_and_python</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1F035C32-B081-4950-C0C5-C5E190A7327E}"/>
              </a:ext>
            </a:extLst>
          </p:cNvPr>
          <p:cNvSpPr txBox="1"/>
          <p:nvPr/>
        </p:nvSpPr>
        <p:spPr>
          <a:xfrm>
            <a:off x="634481" y="4427004"/>
            <a:ext cx="44342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のインストールの演習</a:t>
            </a:r>
          </a:p>
        </p:txBody>
      </p:sp>
    </p:spTree>
    <p:extLst>
      <p:ext uri="{BB962C8B-B14F-4D97-AF65-F5344CB8AC3E}">
        <p14:creationId xmlns:p14="http://schemas.microsoft.com/office/powerpoint/2010/main" val="2020605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A55360CA-749A-366B-4586-C3FADEB3CF24}"/>
              </a:ext>
            </a:extLst>
          </p:cNvPr>
          <p:cNvSpPr txBox="1"/>
          <p:nvPr/>
        </p:nvSpPr>
        <p:spPr>
          <a:xfrm>
            <a:off x="331457" y="153607"/>
            <a:ext cx="521488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1. VS code</a:t>
            </a:r>
            <a:r>
              <a:rPr kumimoji="1" lang="ja-JP" altLang="en-US" sz="3200" dirty="0">
                <a:latin typeface="メイリオ" panose="020B0604030504040204" pitchFamily="50" charset="-128"/>
                <a:ea typeface="メイリオ" panose="020B0604030504040204" pitchFamily="50" charset="-128"/>
              </a:rPr>
              <a:t>のインストール</a:t>
            </a:r>
          </a:p>
        </p:txBody>
      </p:sp>
      <p:pic>
        <p:nvPicPr>
          <p:cNvPr id="8" name="図 7">
            <a:extLst>
              <a:ext uri="{FF2B5EF4-FFF2-40B4-BE49-F238E27FC236}">
                <a16:creationId xmlns:a16="http://schemas.microsoft.com/office/drawing/2014/main" id="{E426603F-3C5D-099E-C09B-779B66A2DB95}"/>
              </a:ext>
            </a:extLst>
          </p:cNvPr>
          <p:cNvPicPr>
            <a:picLocks noChangeAspect="1"/>
          </p:cNvPicPr>
          <p:nvPr/>
        </p:nvPicPr>
        <p:blipFill>
          <a:blip r:embed="rId2"/>
          <a:stretch>
            <a:fillRect/>
          </a:stretch>
        </p:blipFill>
        <p:spPr>
          <a:xfrm>
            <a:off x="2024743" y="1045733"/>
            <a:ext cx="10167257" cy="5719082"/>
          </a:xfrm>
          <a:prstGeom prst="rect">
            <a:avLst/>
          </a:prstGeom>
        </p:spPr>
      </p:pic>
      <p:sp>
        <p:nvSpPr>
          <p:cNvPr id="9" name="テキスト ボックス 8">
            <a:extLst>
              <a:ext uri="{FF2B5EF4-FFF2-40B4-BE49-F238E27FC236}">
                <a16:creationId xmlns:a16="http://schemas.microsoft.com/office/drawing/2014/main" id="{E4A7D5B2-4E16-0AB6-E854-262C3E537A81}"/>
              </a:ext>
            </a:extLst>
          </p:cNvPr>
          <p:cNvSpPr txBox="1"/>
          <p:nvPr/>
        </p:nvSpPr>
        <p:spPr>
          <a:xfrm>
            <a:off x="3994997" y="5082783"/>
            <a:ext cx="7999443"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フォルダを選択するとコマンドラインも対応するパスに自動的に移動</a:t>
            </a:r>
          </a:p>
        </p:txBody>
      </p:sp>
      <p:sp>
        <p:nvSpPr>
          <p:cNvPr id="10" name="テキスト ボックス 9">
            <a:extLst>
              <a:ext uri="{FF2B5EF4-FFF2-40B4-BE49-F238E27FC236}">
                <a16:creationId xmlns:a16="http://schemas.microsoft.com/office/drawing/2014/main" id="{430F94C3-F1FC-FD7F-70F4-E25C2488E105}"/>
              </a:ext>
            </a:extLst>
          </p:cNvPr>
          <p:cNvSpPr txBox="1"/>
          <p:nvPr/>
        </p:nvSpPr>
        <p:spPr>
          <a:xfrm>
            <a:off x="4348066" y="2687337"/>
            <a:ext cx="4493538"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複数のプログラムをタブで表示</a:t>
            </a:r>
          </a:p>
        </p:txBody>
      </p:sp>
      <p:sp>
        <p:nvSpPr>
          <p:cNvPr id="11" name="テキスト ボックス 10">
            <a:extLst>
              <a:ext uri="{FF2B5EF4-FFF2-40B4-BE49-F238E27FC236}">
                <a16:creationId xmlns:a16="http://schemas.microsoft.com/office/drawing/2014/main" id="{FB86F6C8-FAA4-04A9-9FA2-B8DA83B43292}"/>
              </a:ext>
            </a:extLst>
          </p:cNvPr>
          <p:cNvSpPr txBox="1"/>
          <p:nvPr/>
        </p:nvSpPr>
        <p:spPr>
          <a:xfrm>
            <a:off x="2139043" y="2899119"/>
            <a:ext cx="2492123" cy="1569660"/>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プログラムファイルのコピー、削除、リネームなどができる</a:t>
            </a:r>
          </a:p>
        </p:txBody>
      </p:sp>
      <p:sp>
        <p:nvSpPr>
          <p:cNvPr id="12" name="テキスト ボックス 11">
            <a:extLst>
              <a:ext uri="{FF2B5EF4-FFF2-40B4-BE49-F238E27FC236}">
                <a16:creationId xmlns:a16="http://schemas.microsoft.com/office/drawing/2014/main" id="{78CEF169-0D90-3D45-18E1-0999CC32C085}"/>
              </a:ext>
            </a:extLst>
          </p:cNvPr>
          <p:cNvSpPr txBox="1"/>
          <p:nvPr/>
        </p:nvSpPr>
        <p:spPr>
          <a:xfrm>
            <a:off x="8668138" y="1800807"/>
            <a:ext cx="3262432"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エディタ画面から実行</a:t>
            </a:r>
          </a:p>
        </p:txBody>
      </p:sp>
      <p:sp>
        <p:nvSpPr>
          <p:cNvPr id="3" name="楕円 2">
            <a:extLst>
              <a:ext uri="{FF2B5EF4-FFF2-40B4-BE49-F238E27FC236}">
                <a16:creationId xmlns:a16="http://schemas.microsoft.com/office/drawing/2014/main" id="{BB881FD9-0FCD-401B-ADCC-81D9E02C0D1F}"/>
              </a:ext>
            </a:extLst>
          </p:cNvPr>
          <p:cNvSpPr/>
          <p:nvPr/>
        </p:nvSpPr>
        <p:spPr>
          <a:xfrm>
            <a:off x="11315700" y="1190625"/>
            <a:ext cx="476250" cy="35242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AC1BCF-969E-FB54-5FA1-ECDF3700DB53}"/>
              </a:ext>
            </a:extLst>
          </p:cNvPr>
          <p:cNvSpPr/>
          <p:nvPr/>
        </p:nvSpPr>
        <p:spPr>
          <a:xfrm>
            <a:off x="2313993" y="1543050"/>
            <a:ext cx="1496007" cy="440513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CE393BAB-9F35-A69C-3C9A-B3AF385C1C1B}"/>
              </a:ext>
            </a:extLst>
          </p:cNvPr>
          <p:cNvSpPr/>
          <p:nvPr/>
        </p:nvSpPr>
        <p:spPr>
          <a:xfrm>
            <a:off x="3864113" y="1543050"/>
            <a:ext cx="8261212" cy="2771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CF53BAE-EC02-E3D2-924F-D68F97C53294}"/>
              </a:ext>
            </a:extLst>
          </p:cNvPr>
          <p:cNvSpPr/>
          <p:nvPr/>
        </p:nvSpPr>
        <p:spPr>
          <a:xfrm>
            <a:off x="3914716" y="4365493"/>
            <a:ext cx="8210609" cy="1582692"/>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DED411E0-BF44-B349-7646-E05E7D7F85D3}"/>
              </a:ext>
            </a:extLst>
          </p:cNvPr>
          <p:cNvSpPr txBox="1"/>
          <p:nvPr/>
        </p:nvSpPr>
        <p:spPr>
          <a:xfrm>
            <a:off x="424789" y="678982"/>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３つのウインドウで構成</a:t>
            </a:r>
          </a:p>
        </p:txBody>
      </p:sp>
      <p:sp>
        <p:nvSpPr>
          <p:cNvPr id="15" name="正方形/長方形 14">
            <a:extLst>
              <a:ext uri="{FF2B5EF4-FFF2-40B4-BE49-F238E27FC236}">
                <a16:creationId xmlns:a16="http://schemas.microsoft.com/office/drawing/2014/main" id="{A10C9337-9C33-5C23-D56C-67D64C455799}"/>
              </a:ext>
            </a:extLst>
          </p:cNvPr>
          <p:cNvSpPr/>
          <p:nvPr/>
        </p:nvSpPr>
        <p:spPr>
          <a:xfrm>
            <a:off x="195361" y="1323254"/>
            <a:ext cx="1496007" cy="584775"/>
          </a:xfrm>
          <a:prstGeom prst="rect">
            <a:avLst/>
          </a:prstGeom>
          <a:noFill/>
          <a:ln w="2857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フォルダー管理</a:t>
            </a:r>
          </a:p>
        </p:txBody>
      </p:sp>
      <p:sp>
        <p:nvSpPr>
          <p:cNvPr id="16" name="正方形/長方形 15">
            <a:extLst>
              <a:ext uri="{FF2B5EF4-FFF2-40B4-BE49-F238E27FC236}">
                <a16:creationId xmlns:a16="http://schemas.microsoft.com/office/drawing/2014/main" id="{C96AAA99-E7BC-576A-208F-8B24FDD49F8E}"/>
              </a:ext>
            </a:extLst>
          </p:cNvPr>
          <p:cNvSpPr/>
          <p:nvPr/>
        </p:nvSpPr>
        <p:spPr>
          <a:xfrm>
            <a:off x="195360" y="2796600"/>
            <a:ext cx="1496007" cy="584775"/>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コマンドライン</a:t>
            </a:r>
          </a:p>
        </p:txBody>
      </p:sp>
      <p:sp>
        <p:nvSpPr>
          <p:cNvPr id="17" name="正方形/長方形 16">
            <a:extLst>
              <a:ext uri="{FF2B5EF4-FFF2-40B4-BE49-F238E27FC236}">
                <a16:creationId xmlns:a16="http://schemas.microsoft.com/office/drawing/2014/main" id="{5448B334-7BE7-7740-E4FC-890C08D971C6}"/>
              </a:ext>
            </a:extLst>
          </p:cNvPr>
          <p:cNvSpPr/>
          <p:nvPr/>
        </p:nvSpPr>
        <p:spPr>
          <a:xfrm>
            <a:off x="195360" y="2045825"/>
            <a:ext cx="1496007" cy="584775"/>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エディタ</a:t>
            </a:r>
          </a:p>
        </p:txBody>
      </p:sp>
    </p:spTree>
    <p:extLst>
      <p:ext uri="{BB962C8B-B14F-4D97-AF65-F5344CB8AC3E}">
        <p14:creationId xmlns:p14="http://schemas.microsoft.com/office/powerpoint/2010/main" val="28094847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B3B8A866-D83E-A0DD-5C42-60EF50D2493E}"/>
              </a:ext>
            </a:extLst>
          </p:cNvPr>
          <p:cNvSpPr txBox="1"/>
          <p:nvPr/>
        </p:nvSpPr>
        <p:spPr>
          <a:xfrm>
            <a:off x="857250" y="2323869"/>
            <a:ext cx="849463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●複数のプログラムを並行して書ける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●コーディング途中のプログラムの状態を記憶してくれる</a:t>
            </a:r>
          </a:p>
        </p:txBody>
      </p:sp>
      <p:sp>
        <p:nvSpPr>
          <p:cNvPr id="7" name="テキスト ボックス 6">
            <a:extLst>
              <a:ext uri="{FF2B5EF4-FFF2-40B4-BE49-F238E27FC236}">
                <a16:creationId xmlns:a16="http://schemas.microsoft.com/office/drawing/2014/main" id="{ADDF1DF5-282B-9332-B8E3-CBCD4A306876}"/>
              </a:ext>
            </a:extLst>
          </p:cNvPr>
          <p:cNvSpPr txBox="1"/>
          <p:nvPr/>
        </p:nvSpPr>
        <p:spPr>
          <a:xfrm>
            <a:off x="466337" y="908097"/>
            <a:ext cx="108684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授業では</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度に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プログラムしか書かないが、職業・研究では複数のプログラムを同時に書くことが普通</a:t>
            </a:r>
          </a:p>
        </p:txBody>
      </p:sp>
      <p:sp>
        <p:nvSpPr>
          <p:cNvPr id="8" name="テキスト ボックス 7">
            <a:extLst>
              <a:ext uri="{FF2B5EF4-FFF2-40B4-BE49-F238E27FC236}">
                <a16:creationId xmlns:a16="http://schemas.microsoft.com/office/drawing/2014/main" id="{6CE1AEBC-7281-5601-841B-2FE9AB5E91E5}"/>
              </a:ext>
            </a:extLst>
          </p:cNvPr>
          <p:cNvSpPr txBox="1"/>
          <p:nvPr/>
        </p:nvSpPr>
        <p:spPr>
          <a:xfrm>
            <a:off x="466337" y="323322"/>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プログラミングの現場</a:t>
            </a:r>
          </a:p>
        </p:txBody>
      </p:sp>
      <p:sp>
        <p:nvSpPr>
          <p:cNvPr id="10" name="テキスト ボックス 9">
            <a:extLst>
              <a:ext uri="{FF2B5EF4-FFF2-40B4-BE49-F238E27FC236}">
                <a16:creationId xmlns:a16="http://schemas.microsoft.com/office/drawing/2014/main" id="{FE927471-53EF-353F-0531-4F5AADCD7D77}"/>
              </a:ext>
            </a:extLst>
          </p:cNvPr>
          <p:cNvSpPr txBox="1"/>
          <p:nvPr/>
        </p:nvSpPr>
        <p:spPr>
          <a:xfrm>
            <a:off x="1019175" y="3286125"/>
            <a:ext cx="8963544" cy="1938992"/>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１．２つのフォルダを作成する</a:t>
            </a:r>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２．</a:t>
            </a:r>
            <a:r>
              <a:rPr lang="en-US" altLang="ja-JP" sz="2400" b="1" i="0" dirty="0">
                <a:solidFill>
                  <a:srgbClr val="1F2328"/>
                </a:solidFill>
                <a:effectLst/>
                <a:latin typeface="-apple-system"/>
              </a:rPr>
              <a:t>vs code</a:t>
            </a:r>
            <a:r>
              <a:rPr lang="ja-JP" altLang="en-US" sz="2400" b="1" i="0" dirty="0">
                <a:solidFill>
                  <a:srgbClr val="1F2328"/>
                </a:solidFill>
                <a:effectLst/>
                <a:latin typeface="-apple-system"/>
              </a:rPr>
              <a:t>でプログラミング</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r>
              <a:rPr kumimoji="1" lang="en-US" altLang="ja-JP"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３．プログラムを書く</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３．もう１つのフォルダーでプログラムを書いて実行</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lang="ja-JP" altLang="en-US" sz="2400" b="1" i="0" dirty="0">
                <a:solidFill>
                  <a:srgbClr val="1F2328"/>
                </a:solidFill>
                <a:effectLst/>
                <a:latin typeface="-apple-system"/>
              </a:rPr>
              <a:t> ３．プログラムを書く</a:t>
            </a:r>
            <a:r>
              <a:rPr lang="en-US" altLang="ja-JP" sz="2400" b="1" dirty="0">
                <a:solidFill>
                  <a:srgbClr val="1F2328"/>
                </a:solidFill>
                <a:latin typeface="-apple-system"/>
              </a:rPr>
              <a:t>2</a:t>
            </a:r>
            <a:r>
              <a:rPr lang="ja-JP" altLang="en-US" sz="2400" b="1" dirty="0">
                <a:solidFill>
                  <a:srgbClr val="1F2328"/>
                </a:solidFill>
                <a:latin typeface="-apple-system"/>
              </a:rPr>
              <a:t>）</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4F19F5DE-3BBD-6F44-80EA-0EA3F02F8B3E}"/>
              </a:ext>
            </a:extLst>
          </p:cNvPr>
          <p:cNvSpPr txBox="1"/>
          <p:nvPr/>
        </p:nvSpPr>
        <p:spPr>
          <a:xfrm>
            <a:off x="857250" y="1914525"/>
            <a:ext cx="134524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では</a:t>
            </a:r>
          </a:p>
        </p:txBody>
      </p:sp>
    </p:spTree>
    <p:extLst>
      <p:ext uri="{BB962C8B-B14F-4D97-AF65-F5344CB8AC3E}">
        <p14:creationId xmlns:p14="http://schemas.microsoft.com/office/powerpoint/2010/main" val="416340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53A6136F-0E17-8F2A-C906-614F297F4D98}"/>
              </a:ext>
            </a:extLst>
          </p:cNvPr>
          <p:cNvPicPr>
            <a:picLocks noChangeAspect="1"/>
          </p:cNvPicPr>
          <p:nvPr/>
        </p:nvPicPr>
        <p:blipFill>
          <a:blip r:embed="rId2"/>
          <a:stretch>
            <a:fillRect/>
          </a:stretch>
        </p:blipFill>
        <p:spPr>
          <a:xfrm>
            <a:off x="804149" y="1305864"/>
            <a:ext cx="9520951" cy="5355535"/>
          </a:xfrm>
          <a:prstGeom prst="rect">
            <a:avLst/>
          </a:prstGeom>
        </p:spPr>
      </p:pic>
      <p:sp>
        <p:nvSpPr>
          <p:cNvPr id="4" name="テキスト ボックス 3">
            <a:extLst>
              <a:ext uri="{FF2B5EF4-FFF2-40B4-BE49-F238E27FC236}">
                <a16:creationId xmlns:a16="http://schemas.microsoft.com/office/drawing/2014/main" id="{F21AD2BC-C589-A544-8F6E-48EDCA564FB8}"/>
              </a:ext>
            </a:extLst>
          </p:cNvPr>
          <p:cNvSpPr txBox="1"/>
          <p:nvPr/>
        </p:nvSpPr>
        <p:spPr>
          <a:xfrm>
            <a:off x="106640" y="196601"/>
            <a:ext cx="9212778" cy="1569660"/>
          </a:xfrm>
          <a:prstGeom prst="rect">
            <a:avLst/>
          </a:prstGeom>
          <a:noFill/>
        </p:spPr>
        <p:txBody>
          <a:bodyPr wrap="none" rtlCol="0">
            <a:spAutoFit/>
          </a:bodyPr>
          <a:lstStyle/>
          <a:p>
            <a:r>
              <a:rPr kumimoji="1" lang="ja-JP" altLang="en-US" sz="3200" dirty="0">
                <a:latin typeface="メイリオ" panose="020B0604030504040204" pitchFamily="50" charset="-128"/>
                <a:ea typeface="メイリオ" panose="020B0604030504040204" pitchFamily="50" charset="-128"/>
              </a:rPr>
              <a:t>２．１つのフォルダーでプログラムを書いて実行</a:t>
            </a:r>
            <a:endParaRPr kumimoji="1"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a:t>
            </a:r>
            <a:r>
              <a:rPr kumimoji="1" lang="en-US" altLang="ja-JP" sz="3200" dirty="0">
                <a:latin typeface="メイリオ" panose="020B0604030504040204" pitchFamily="50" charset="-128"/>
                <a:ea typeface="メイリオ" panose="020B0604030504040204" pitchFamily="50" charset="-128"/>
              </a:rPr>
              <a:t>(</a:t>
            </a:r>
            <a:r>
              <a:rPr lang="ja-JP" altLang="en-US" sz="3200" b="1" i="0" dirty="0">
                <a:solidFill>
                  <a:srgbClr val="1F2328"/>
                </a:solidFill>
                <a:effectLst/>
                <a:latin typeface="-apple-system"/>
              </a:rPr>
              <a:t>３．プログラムを書く</a:t>
            </a:r>
            <a:r>
              <a:rPr lang="ja-JP" altLang="en-US" sz="3200" b="1" dirty="0">
                <a:solidFill>
                  <a:srgbClr val="1F2328"/>
                </a:solidFill>
                <a:latin typeface="-apple-system"/>
              </a:rPr>
              <a:t>）</a:t>
            </a:r>
            <a:endParaRPr kumimoji="1" lang="en-US" altLang="ja-JP" sz="3200" dirty="0">
              <a:latin typeface="メイリオ" panose="020B0604030504040204" pitchFamily="50" charset="-128"/>
              <a:ea typeface="メイリオ" panose="020B0604030504040204" pitchFamily="50" charset="-128"/>
            </a:endParaRPr>
          </a:p>
          <a:p>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7D60C260-5889-D3D6-EA1B-3F14B867001B}"/>
              </a:ext>
            </a:extLst>
          </p:cNvPr>
          <p:cNvSpPr txBox="1"/>
          <p:nvPr/>
        </p:nvSpPr>
        <p:spPr>
          <a:xfrm>
            <a:off x="4933950" y="5305425"/>
            <a:ext cx="6181725"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フォルダーから開くと自動的にコマンドラインのパスがそこに移動している！</a:t>
            </a:r>
          </a:p>
        </p:txBody>
      </p:sp>
      <p:sp>
        <p:nvSpPr>
          <p:cNvPr id="6" name="矢印: 下 5">
            <a:extLst>
              <a:ext uri="{FF2B5EF4-FFF2-40B4-BE49-F238E27FC236}">
                <a16:creationId xmlns:a16="http://schemas.microsoft.com/office/drawing/2014/main" id="{AA39EA97-E348-9A0C-23A8-B3C9F3C81D12}"/>
              </a:ext>
            </a:extLst>
          </p:cNvPr>
          <p:cNvSpPr/>
          <p:nvPr/>
        </p:nvSpPr>
        <p:spPr>
          <a:xfrm>
            <a:off x="5692159" y="4335295"/>
            <a:ext cx="447675" cy="24765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3EE4C0E-FB2E-2D65-28B9-48DA404C45EC}"/>
              </a:ext>
            </a:extLst>
          </p:cNvPr>
          <p:cNvSpPr txBox="1"/>
          <p:nvPr/>
        </p:nvSpPr>
        <p:spPr>
          <a:xfrm>
            <a:off x="2906080" y="3504298"/>
            <a:ext cx="6784539" cy="830997"/>
          </a:xfrm>
          <a:prstGeom prst="rect">
            <a:avLst/>
          </a:prstGeom>
          <a:noFill/>
        </p:spPr>
        <p:txBody>
          <a:bodyPr wrap="squar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ここをドラッグするとコマンドラインのウインドウを拡大縮小できる</a:t>
            </a:r>
          </a:p>
        </p:txBody>
      </p:sp>
    </p:spTree>
    <p:extLst>
      <p:ext uri="{BB962C8B-B14F-4D97-AF65-F5344CB8AC3E}">
        <p14:creationId xmlns:p14="http://schemas.microsoft.com/office/powerpoint/2010/main" val="134472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3BC2961-3069-20FB-F931-ADACA506147E}"/>
              </a:ext>
            </a:extLst>
          </p:cNvPr>
          <p:cNvPicPr>
            <a:picLocks noChangeAspect="1"/>
          </p:cNvPicPr>
          <p:nvPr/>
        </p:nvPicPr>
        <p:blipFill>
          <a:blip r:embed="rId2"/>
          <a:stretch>
            <a:fillRect/>
          </a:stretch>
        </p:blipFill>
        <p:spPr>
          <a:xfrm>
            <a:off x="0" y="1228514"/>
            <a:ext cx="12192000" cy="4400972"/>
          </a:xfrm>
          <a:prstGeom prst="rect">
            <a:avLst/>
          </a:prstGeom>
        </p:spPr>
      </p:pic>
      <p:sp>
        <p:nvSpPr>
          <p:cNvPr id="4" name="テキスト ボックス 3">
            <a:extLst>
              <a:ext uri="{FF2B5EF4-FFF2-40B4-BE49-F238E27FC236}">
                <a16:creationId xmlns:a16="http://schemas.microsoft.com/office/drawing/2014/main" id="{1840B38F-0854-F5A9-5512-1832CF218A08}"/>
              </a:ext>
            </a:extLst>
          </p:cNvPr>
          <p:cNvSpPr txBox="1"/>
          <p:nvPr/>
        </p:nvSpPr>
        <p:spPr>
          <a:xfrm>
            <a:off x="139959" y="270588"/>
            <a:ext cx="1036636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もし</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のパスが見つからないとエラーになったら、以下が</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Anaconda</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パス</a:t>
            </a:r>
          </a:p>
        </p:txBody>
      </p:sp>
    </p:spTree>
    <p:extLst>
      <p:ext uri="{BB962C8B-B14F-4D97-AF65-F5344CB8AC3E}">
        <p14:creationId xmlns:p14="http://schemas.microsoft.com/office/powerpoint/2010/main" val="414058909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F630B79-CEED-C4EF-5F27-E1493EC110EB}"/>
              </a:ext>
            </a:extLst>
          </p:cNvPr>
          <p:cNvSpPr txBox="1"/>
          <p:nvPr/>
        </p:nvSpPr>
        <p:spPr>
          <a:xfrm>
            <a:off x="323850" y="178742"/>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続き：バグを防ぐための様々な機能</a:t>
            </a:r>
          </a:p>
        </p:txBody>
      </p:sp>
      <p:pic>
        <p:nvPicPr>
          <p:cNvPr id="7" name="図 6">
            <a:extLst>
              <a:ext uri="{FF2B5EF4-FFF2-40B4-BE49-F238E27FC236}">
                <a16:creationId xmlns:a16="http://schemas.microsoft.com/office/drawing/2014/main" id="{BAF4E7F6-7FA8-B35B-D3C8-7E18DF1DD065}"/>
              </a:ext>
            </a:extLst>
          </p:cNvPr>
          <p:cNvPicPr>
            <a:picLocks noChangeAspect="1"/>
          </p:cNvPicPr>
          <p:nvPr/>
        </p:nvPicPr>
        <p:blipFill>
          <a:blip r:embed="rId2"/>
          <a:stretch>
            <a:fillRect/>
          </a:stretch>
        </p:blipFill>
        <p:spPr>
          <a:xfrm>
            <a:off x="595168" y="2529185"/>
            <a:ext cx="11001663" cy="4281190"/>
          </a:xfrm>
          <a:prstGeom prst="rect">
            <a:avLst/>
          </a:prstGeom>
        </p:spPr>
      </p:pic>
      <p:sp>
        <p:nvSpPr>
          <p:cNvPr id="8" name="テキスト ボックス 7">
            <a:extLst>
              <a:ext uri="{FF2B5EF4-FFF2-40B4-BE49-F238E27FC236}">
                <a16:creationId xmlns:a16="http://schemas.microsoft.com/office/drawing/2014/main" id="{59F2067A-1737-75E3-B27F-D3940BBA80A0}"/>
              </a:ext>
            </a:extLst>
          </p:cNvPr>
          <p:cNvSpPr txBox="1"/>
          <p:nvPr/>
        </p:nvSpPr>
        <p:spPr>
          <a:xfrm>
            <a:off x="480808" y="1041624"/>
            <a:ext cx="11230382"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参照関係をチェック　入力候補を自動提示（オートコンプリート）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構文を色分け（ピンク：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の予約語、緑：関数（クラス）、青：変数）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8AAAC21A-D6AF-BD9E-53BC-EA04EBA6F32D}"/>
              </a:ext>
            </a:extLst>
          </p:cNvPr>
          <p:cNvSpPr txBox="1"/>
          <p:nvPr/>
        </p:nvSpPr>
        <p:spPr>
          <a:xfrm>
            <a:off x="568404" y="1971675"/>
            <a:ext cx="109568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これらは変数や関数を多用する長いコーディングでのバグを防ぐのに大変有効</a:t>
            </a:r>
          </a:p>
        </p:txBody>
      </p:sp>
    </p:spTree>
    <p:extLst>
      <p:ext uri="{BB962C8B-B14F-4D97-AF65-F5344CB8AC3E}">
        <p14:creationId xmlns:p14="http://schemas.microsoft.com/office/powerpoint/2010/main" val="19334393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7D5B93D-FA7E-D8E0-8471-EC446A7A5F0A}"/>
              </a:ext>
            </a:extLst>
          </p:cNvPr>
          <p:cNvSpPr txBox="1"/>
          <p:nvPr/>
        </p:nvSpPr>
        <p:spPr>
          <a:xfrm>
            <a:off x="504825" y="371475"/>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複数のプログラムを書く</a:t>
            </a:r>
          </a:p>
        </p:txBody>
      </p:sp>
      <p:sp>
        <p:nvSpPr>
          <p:cNvPr id="5" name="テキスト ボックス 4">
            <a:extLst>
              <a:ext uri="{FF2B5EF4-FFF2-40B4-BE49-F238E27FC236}">
                <a16:creationId xmlns:a16="http://schemas.microsoft.com/office/drawing/2014/main" id="{D1538BD9-D926-3FC0-4618-CB40A9CFC651}"/>
              </a:ext>
            </a:extLst>
          </p:cNvPr>
          <p:cNvSpPr txBox="1"/>
          <p:nvPr/>
        </p:nvSpPr>
        <p:spPr>
          <a:xfrm>
            <a:off x="1959429" y="2416628"/>
            <a:ext cx="757130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開発途中の状態を覚えてくれる（再開するのが早い）</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8FD3ADD8-695B-F636-580E-27E736A67834}"/>
              </a:ext>
            </a:extLst>
          </p:cNvPr>
          <p:cNvSpPr txBox="1"/>
          <p:nvPr/>
        </p:nvSpPr>
        <p:spPr>
          <a:xfrm>
            <a:off x="662473" y="1063690"/>
            <a:ext cx="4012637" cy="830997"/>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a:t>
            </a:r>
            <a:r>
              <a:rPr lang="ja-JP" altLang="en-US" sz="2400" b="1" i="0" dirty="0">
                <a:solidFill>
                  <a:srgbClr val="1F2328"/>
                </a:solidFill>
                <a:effectLst/>
                <a:latin typeface="-apple-system"/>
              </a:rPr>
              <a:t>３．プログラムを書く２</a:t>
            </a:r>
            <a:r>
              <a:rPr lang="ja-JP" altLang="en-US" sz="2400" b="1" dirty="0">
                <a:solidFill>
                  <a:srgbClr val="1F2328"/>
                </a:solidFill>
                <a:latin typeface="-apple-system"/>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28098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A7146186-CD98-58ED-2DB9-53A68A981622}"/>
              </a:ext>
            </a:extLst>
          </p:cNvPr>
          <p:cNvSpPr txBox="1"/>
          <p:nvPr/>
        </p:nvSpPr>
        <p:spPr>
          <a:xfrm>
            <a:off x="350982" y="223936"/>
            <a:ext cx="30572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デバッグの方法</a:t>
            </a:r>
          </a:p>
        </p:txBody>
      </p:sp>
      <p:sp>
        <p:nvSpPr>
          <p:cNvPr id="2" name="テキスト ボックス 1">
            <a:extLst>
              <a:ext uri="{FF2B5EF4-FFF2-40B4-BE49-F238E27FC236}">
                <a16:creationId xmlns:a16="http://schemas.microsoft.com/office/drawing/2014/main" id="{306B8219-37D6-CEC2-5291-BA32762AE151}"/>
              </a:ext>
            </a:extLst>
          </p:cNvPr>
          <p:cNvSpPr txBox="1"/>
          <p:nvPr/>
        </p:nvSpPr>
        <p:spPr>
          <a:xfrm>
            <a:off x="3408229" y="292154"/>
            <a:ext cx="2954655"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BF4F206-C81C-E410-1E7F-B9BD68C8B5A0}"/>
              </a:ext>
            </a:extLst>
          </p:cNvPr>
          <p:cNvSpPr txBox="1"/>
          <p:nvPr/>
        </p:nvSpPr>
        <p:spPr>
          <a:xfrm>
            <a:off x="350982" y="753819"/>
            <a:ext cx="11657516"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バグを見つけ出して自力で解消する力こそがプログラミング力</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デバッグができるということは、プログラムの内容が完全に読めていることを意味するから</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しかしバグとはそもそもプログラミングに限った話ではない</a:t>
            </a:r>
          </a:p>
        </p:txBody>
      </p:sp>
      <p:sp>
        <p:nvSpPr>
          <p:cNvPr id="6" name="テキスト ボックス 5">
            <a:extLst>
              <a:ext uri="{FF2B5EF4-FFF2-40B4-BE49-F238E27FC236}">
                <a16:creationId xmlns:a16="http://schemas.microsoft.com/office/drawing/2014/main" id="{6C70B963-3A41-F105-95D0-953D7BE7ABC1}"/>
              </a:ext>
            </a:extLst>
          </p:cNvPr>
          <p:cNvSpPr txBox="1"/>
          <p:nvPr/>
        </p:nvSpPr>
        <p:spPr>
          <a:xfrm>
            <a:off x="625151" y="2368698"/>
            <a:ext cx="3262432" cy="461665"/>
          </a:xfrm>
          <a:prstGeom prst="rect">
            <a:avLst/>
          </a:prstGeom>
          <a:noFill/>
        </p:spPr>
        <p:txBody>
          <a:bodyPr wrap="none" rtlCol="0">
            <a:spAutoFit/>
          </a:bodyPr>
          <a:lstStyle/>
          <a:p>
            <a:pPr algn="l"/>
            <a:r>
              <a:rPr kumimoji="1" lang="ja-JP" altLang="en-US" sz="2400" b="1" u="sng" dirty="0">
                <a:latin typeface="メイリオ" panose="020B0604030504040204" pitchFamily="50" charset="-128"/>
                <a:ea typeface="メイリオ" panose="020B0604030504040204" pitchFamily="50" charset="-128"/>
              </a:rPr>
              <a:t>そもそもバグとは何か</a:t>
            </a:r>
          </a:p>
        </p:txBody>
      </p:sp>
      <p:sp>
        <p:nvSpPr>
          <p:cNvPr id="7" name="テキスト ボックス 6">
            <a:extLst>
              <a:ext uri="{FF2B5EF4-FFF2-40B4-BE49-F238E27FC236}">
                <a16:creationId xmlns:a16="http://schemas.microsoft.com/office/drawing/2014/main" id="{2A9DD894-07B7-0AA6-D9DE-4696890CF01C}"/>
              </a:ext>
            </a:extLst>
          </p:cNvPr>
          <p:cNvSpPr txBox="1"/>
          <p:nvPr/>
        </p:nvSpPr>
        <p:spPr>
          <a:xfrm>
            <a:off x="737291" y="4415326"/>
            <a:ext cx="728609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https://www.itmedia.co.jp/im/articles/1111/07/news147.html</a:t>
            </a:r>
            <a:endParaRPr kumimoji="1" lang="ja-JP" altLang="en-US" dirty="0">
              <a:latin typeface="メイリオ" panose="020B0604030504040204" pitchFamily="50" charset="-128"/>
              <a:ea typeface="メイリオ" panose="020B0604030504040204" pitchFamily="50" charset="-128"/>
            </a:endParaRPr>
          </a:p>
        </p:txBody>
      </p:sp>
      <p:pic>
        <p:nvPicPr>
          <p:cNvPr id="9" name="図 8">
            <a:extLst>
              <a:ext uri="{FF2B5EF4-FFF2-40B4-BE49-F238E27FC236}">
                <a16:creationId xmlns:a16="http://schemas.microsoft.com/office/drawing/2014/main" id="{0E776CCC-A7EC-33A3-7D49-13EE748ADE59}"/>
              </a:ext>
            </a:extLst>
          </p:cNvPr>
          <p:cNvPicPr>
            <a:picLocks noChangeAspect="1"/>
          </p:cNvPicPr>
          <p:nvPr/>
        </p:nvPicPr>
        <p:blipFill>
          <a:blip r:embed="rId3"/>
          <a:stretch>
            <a:fillRect/>
          </a:stretch>
        </p:blipFill>
        <p:spPr>
          <a:xfrm>
            <a:off x="723629" y="2690921"/>
            <a:ext cx="10511616" cy="1691381"/>
          </a:xfrm>
          <a:prstGeom prst="rect">
            <a:avLst/>
          </a:prstGeom>
        </p:spPr>
      </p:pic>
      <p:sp>
        <p:nvSpPr>
          <p:cNvPr id="10" name="テキスト ボックス 9">
            <a:extLst>
              <a:ext uri="{FF2B5EF4-FFF2-40B4-BE49-F238E27FC236}">
                <a16:creationId xmlns:a16="http://schemas.microsoft.com/office/drawing/2014/main" id="{4C4D7767-3C59-DAC5-8FAC-BC7167402929}"/>
              </a:ext>
            </a:extLst>
          </p:cNvPr>
          <p:cNvSpPr txBox="1"/>
          <p:nvPr/>
        </p:nvSpPr>
        <p:spPr>
          <a:xfrm>
            <a:off x="709126" y="5181676"/>
            <a:ext cx="9456435" cy="1200329"/>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設計段階での誤解、仕様書の誤記なども含む</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ということは、バグはプログラムの異常終了（中断）に限らない</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正常終了してもバグは内在しうる</a:t>
            </a:r>
          </a:p>
        </p:txBody>
      </p:sp>
      <p:sp>
        <p:nvSpPr>
          <p:cNvPr id="11" name="矢印: 下 10">
            <a:extLst>
              <a:ext uri="{FF2B5EF4-FFF2-40B4-BE49-F238E27FC236}">
                <a16:creationId xmlns:a16="http://schemas.microsoft.com/office/drawing/2014/main" id="{7914FB14-C1E2-D84E-00E8-4CCDDA564C8A}"/>
              </a:ext>
            </a:extLst>
          </p:cNvPr>
          <p:cNvSpPr/>
          <p:nvPr/>
        </p:nvSpPr>
        <p:spPr>
          <a:xfrm>
            <a:off x="3984171" y="4759332"/>
            <a:ext cx="1576874" cy="44787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917BDE94-A691-2397-CD79-292B059A80F5}"/>
              </a:ext>
            </a:extLst>
          </p:cNvPr>
          <p:cNvSpPr txBox="1"/>
          <p:nvPr/>
        </p:nvSpPr>
        <p:spPr>
          <a:xfrm>
            <a:off x="1012879" y="6382005"/>
            <a:ext cx="270138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バグ～</a:t>
            </a:r>
            <a:r>
              <a:rPr kumimoji="1" lang="en-US" altLang="ja-JP" sz="2400" dirty="0">
                <a:latin typeface="メイリオ" panose="020B0604030504040204" pitchFamily="50" charset="-128"/>
                <a:ea typeface="メイリオ" panose="020B0604030504040204" pitchFamily="50" charset="-128"/>
              </a:rPr>
              <a:t>bug </a:t>
            </a:r>
            <a:r>
              <a:rPr kumimoji="1" lang="ja-JP" altLang="en-US" sz="2400" dirty="0">
                <a:latin typeface="メイリオ" panose="020B0604030504040204" pitchFamily="50" charset="-128"/>
                <a:ea typeface="メイリオ" panose="020B0604030504040204" pitchFamily="50" charset="-128"/>
              </a:rPr>
              <a:t>の語源</a:t>
            </a:r>
          </a:p>
        </p:txBody>
      </p:sp>
      <p:sp>
        <p:nvSpPr>
          <p:cNvPr id="13" name="テキスト ボックス 12">
            <a:extLst>
              <a:ext uri="{FF2B5EF4-FFF2-40B4-BE49-F238E27FC236}">
                <a16:creationId xmlns:a16="http://schemas.microsoft.com/office/drawing/2014/main" id="{0196870A-112B-1C09-7FB1-82A3262BB293}"/>
              </a:ext>
            </a:extLst>
          </p:cNvPr>
          <p:cNvSpPr txBox="1"/>
          <p:nvPr/>
        </p:nvSpPr>
        <p:spPr>
          <a:xfrm>
            <a:off x="3714260" y="6415029"/>
            <a:ext cx="7492820"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4"/>
              </a:rPr>
              <a:t>https://www.okuta.com/blog/yoshiaki_wakae/2013-11-13/bug/</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01903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E944E28-FF9B-9441-C451-5CF7043BE847}"/>
              </a:ext>
            </a:extLst>
          </p:cNvPr>
          <p:cNvSpPr txBox="1"/>
          <p:nvPr/>
        </p:nvSpPr>
        <p:spPr>
          <a:xfrm>
            <a:off x="382554" y="2808514"/>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Tree>
    <p:extLst>
      <p:ext uri="{BB962C8B-B14F-4D97-AF65-F5344CB8AC3E}">
        <p14:creationId xmlns:p14="http://schemas.microsoft.com/office/powerpoint/2010/main" val="15299116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C5CB232-5D58-7645-A035-ECD5E4C75ED9}"/>
              </a:ext>
            </a:extLst>
          </p:cNvPr>
          <p:cNvSpPr txBox="1"/>
          <p:nvPr/>
        </p:nvSpPr>
        <p:spPr>
          <a:xfrm>
            <a:off x="513185" y="550506"/>
            <a:ext cx="659507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プログラムのデバッグは主に</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種類</a:t>
            </a:r>
          </a:p>
        </p:txBody>
      </p:sp>
      <p:sp>
        <p:nvSpPr>
          <p:cNvPr id="3" name="テキスト ボックス 2">
            <a:extLst>
              <a:ext uri="{FF2B5EF4-FFF2-40B4-BE49-F238E27FC236}">
                <a16:creationId xmlns:a16="http://schemas.microsoft.com/office/drawing/2014/main" id="{D908F064-093E-98CF-816C-E59DEEEB203E}"/>
              </a:ext>
            </a:extLst>
          </p:cNvPr>
          <p:cNvSpPr txBox="1"/>
          <p:nvPr/>
        </p:nvSpPr>
        <p:spPr>
          <a:xfrm>
            <a:off x="634482" y="1259633"/>
            <a:ext cx="9879628"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プログラムの構文エラーを解消する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処理結果を評価して、妥当でない場合に誤った処理手順を修正する</a:t>
            </a:r>
          </a:p>
        </p:txBody>
      </p:sp>
      <p:sp>
        <p:nvSpPr>
          <p:cNvPr id="4" name="テキスト ボックス 3">
            <a:extLst>
              <a:ext uri="{FF2B5EF4-FFF2-40B4-BE49-F238E27FC236}">
                <a16:creationId xmlns:a16="http://schemas.microsoft.com/office/drawing/2014/main" id="{34128C0C-4A7C-4D1D-497F-DC3CAE118CBA}"/>
              </a:ext>
            </a:extLst>
          </p:cNvPr>
          <p:cNvSpPr txBox="1"/>
          <p:nvPr/>
        </p:nvSpPr>
        <p:spPr>
          <a:xfrm>
            <a:off x="1791478" y="2435290"/>
            <a:ext cx="1350050" cy="523220"/>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a:t>
            </a:r>
            <a:endParaRPr kumimoji="1" lang="ja-JP" altLang="en-US" sz="4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B8428360-5FD6-0EEF-C39D-61544D430B82}"/>
              </a:ext>
            </a:extLst>
          </p:cNvPr>
          <p:cNvSpPr txBox="1"/>
          <p:nvPr/>
        </p:nvSpPr>
        <p:spPr>
          <a:xfrm>
            <a:off x="3107093" y="2332652"/>
            <a:ext cx="1415772" cy="830997"/>
          </a:xfrm>
          <a:prstGeom prst="rect">
            <a:avLst/>
          </a:prstGeom>
          <a:noFill/>
        </p:spPr>
        <p:txBody>
          <a:bodyPr wrap="none" rtlCol="0">
            <a:spAutoFit/>
          </a:bodyPr>
          <a:lstStyle/>
          <a:p>
            <a:pPr algn="l"/>
            <a:r>
              <a:rPr kumimoji="1" lang="ja-JP" altLang="en-US" sz="4800" dirty="0">
                <a:latin typeface="メイリオ" panose="020B0604030504040204" pitchFamily="50" charset="-128"/>
                <a:ea typeface="メイリオ" panose="020B0604030504040204" pitchFamily="50" charset="-128"/>
              </a:rPr>
              <a:t>２．</a:t>
            </a:r>
          </a:p>
        </p:txBody>
      </p:sp>
      <p:sp>
        <p:nvSpPr>
          <p:cNvPr id="6" name="テキスト ボックス 5">
            <a:extLst>
              <a:ext uri="{FF2B5EF4-FFF2-40B4-BE49-F238E27FC236}">
                <a16:creationId xmlns:a16="http://schemas.microsoft.com/office/drawing/2014/main" id="{070C0F44-A687-678D-51F3-17FB39D9FB6A}"/>
              </a:ext>
            </a:extLst>
          </p:cNvPr>
          <p:cNvSpPr txBox="1"/>
          <p:nvPr/>
        </p:nvSpPr>
        <p:spPr>
          <a:xfrm>
            <a:off x="998375" y="3508309"/>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プログラミングのテキストなどでは１．が重視される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実務では２．を解消する方が重要かつ非常に大変（論理バグとか呼ばれる）</a:t>
            </a:r>
          </a:p>
        </p:txBody>
      </p:sp>
    </p:spTree>
    <p:extLst>
      <p:ext uri="{BB962C8B-B14F-4D97-AF65-F5344CB8AC3E}">
        <p14:creationId xmlns:p14="http://schemas.microsoft.com/office/powerpoint/2010/main" val="24780982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7DA988A-61DD-07B0-7B9C-24DBB65111F4}"/>
              </a:ext>
            </a:extLst>
          </p:cNvPr>
          <p:cNvSpPr txBox="1"/>
          <p:nvPr/>
        </p:nvSpPr>
        <p:spPr>
          <a:xfrm>
            <a:off x="587829" y="438539"/>
            <a:ext cx="457368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vs code</a:t>
            </a:r>
            <a:r>
              <a:rPr kumimoji="1" lang="ja-JP" altLang="en-US" sz="3200" dirty="0">
                <a:latin typeface="メイリオ" panose="020B0604030504040204" pitchFamily="50" charset="-128"/>
                <a:ea typeface="メイリオ" panose="020B0604030504040204" pitchFamily="50" charset="-128"/>
              </a:rPr>
              <a:t>によるデバッグ</a:t>
            </a:r>
          </a:p>
        </p:txBody>
      </p:sp>
      <p:sp>
        <p:nvSpPr>
          <p:cNvPr id="5" name="テキスト ボックス 4">
            <a:extLst>
              <a:ext uri="{FF2B5EF4-FFF2-40B4-BE49-F238E27FC236}">
                <a16:creationId xmlns:a16="http://schemas.microsoft.com/office/drawing/2014/main" id="{A44EA81C-C190-C443-9339-C2F0A7C63AF5}"/>
              </a:ext>
            </a:extLst>
          </p:cNvPr>
          <p:cNvSpPr txBox="1"/>
          <p:nvPr/>
        </p:nvSpPr>
        <p:spPr>
          <a:xfrm>
            <a:off x="699796" y="1129004"/>
            <a:ext cx="464101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プログラミング力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デバッグ力</a:t>
            </a:r>
          </a:p>
        </p:txBody>
      </p:sp>
      <p:sp>
        <p:nvSpPr>
          <p:cNvPr id="8" name="テキスト ボックス 7">
            <a:extLst>
              <a:ext uri="{FF2B5EF4-FFF2-40B4-BE49-F238E27FC236}">
                <a16:creationId xmlns:a16="http://schemas.microsoft.com/office/drawing/2014/main" id="{97CF3A16-CC85-E267-8A8D-F33B56EDBBED}"/>
              </a:ext>
            </a:extLst>
          </p:cNvPr>
          <p:cNvSpPr txBox="1"/>
          <p:nvPr/>
        </p:nvSpPr>
        <p:spPr>
          <a:xfrm>
            <a:off x="699796" y="1696359"/>
            <a:ext cx="1003351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１．まずは、プログラムの異常終了を分析して解消する方法を習得する</a:t>
            </a:r>
          </a:p>
        </p:txBody>
      </p:sp>
      <p:sp>
        <p:nvSpPr>
          <p:cNvPr id="2" name="テキスト ボックス 1">
            <a:extLst>
              <a:ext uri="{FF2B5EF4-FFF2-40B4-BE49-F238E27FC236}">
                <a16:creationId xmlns:a16="http://schemas.microsoft.com/office/drawing/2014/main" id="{2E8CE8E3-A999-CD18-0D40-A2404608763D}"/>
              </a:ext>
            </a:extLst>
          </p:cNvPr>
          <p:cNvSpPr txBox="1"/>
          <p:nvPr/>
        </p:nvSpPr>
        <p:spPr>
          <a:xfrm>
            <a:off x="699796" y="2834170"/>
            <a:ext cx="10956846"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２．論理バグを解決する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正常終了するが、結果が論理的（直観的）におかしい。エラーメッセージ</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が表示されないので、誤りを特定しにくい　　</a:t>
            </a:r>
          </a:p>
        </p:txBody>
      </p:sp>
      <p:sp>
        <p:nvSpPr>
          <p:cNvPr id="11" name="テキスト ボックス 10">
            <a:extLst>
              <a:ext uri="{FF2B5EF4-FFF2-40B4-BE49-F238E27FC236}">
                <a16:creationId xmlns:a16="http://schemas.microsoft.com/office/drawing/2014/main" id="{4A974A86-EDE7-FF17-8EB2-94393F9273E8}"/>
              </a:ext>
            </a:extLst>
          </p:cNvPr>
          <p:cNvSpPr txBox="1"/>
          <p:nvPr/>
        </p:nvSpPr>
        <p:spPr>
          <a:xfrm>
            <a:off x="1777014" y="5079976"/>
            <a:ext cx="787908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デバッグモードでプログラムの実行経過を逐次表示する</a:t>
            </a:r>
          </a:p>
        </p:txBody>
      </p:sp>
      <p:sp>
        <p:nvSpPr>
          <p:cNvPr id="12" name="矢印: 下 11">
            <a:extLst>
              <a:ext uri="{FF2B5EF4-FFF2-40B4-BE49-F238E27FC236}">
                <a16:creationId xmlns:a16="http://schemas.microsoft.com/office/drawing/2014/main" id="{2BE98958-AFA0-E7B9-051A-BB45BB855FFC}"/>
              </a:ext>
            </a:extLst>
          </p:cNvPr>
          <p:cNvSpPr/>
          <p:nvPr/>
        </p:nvSpPr>
        <p:spPr>
          <a:xfrm>
            <a:off x="5094514" y="4413684"/>
            <a:ext cx="1278294" cy="50354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723C6D96-A782-891C-7095-A97ED6E6BB77}"/>
              </a:ext>
            </a:extLst>
          </p:cNvPr>
          <p:cNvSpPr txBox="1"/>
          <p:nvPr/>
        </p:nvSpPr>
        <p:spPr>
          <a:xfrm>
            <a:off x="954353" y="5894214"/>
            <a:ext cx="10447732" cy="830997"/>
          </a:xfrm>
          <a:prstGeom prst="rect">
            <a:avLst/>
          </a:prstGeom>
          <a:noFill/>
        </p:spPr>
        <p:txBody>
          <a:bodyPr wrap="none" rtlCol="0">
            <a:spAutoFit/>
          </a:bodyPr>
          <a:lstStyle/>
          <a:p>
            <a:pPr algn="l"/>
            <a:r>
              <a:rPr kumimoji="1" lang="en-US" altLang="ja-JP" sz="2400">
                <a:latin typeface="メイリオ" panose="020B0604030504040204" pitchFamily="50" charset="-128"/>
                <a:ea typeface="メイリオ" panose="020B0604030504040204" pitchFamily="50" charset="-128"/>
                <a:hlinkClick r:id="rId2"/>
              </a:rPr>
              <a:t>https://qiita.com/jmsrsyunrinsyunki/items/f078b392e31b0c122392</a:t>
            </a:r>
            <a:endParaRPr kumimoji="1" lang="en-US" altLang="ja-JP" sz="240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4290ABC8-58E8-7F3F-FD0A-30A3332FA4C0}"/>
              </a:ext>
            </a:extLst>
          </p:cNvPr>
          <p:cNvSpPr txBox="1"/>
          <p:nvPr/>
        </p:nvSpPr>
        <p:spPr>
          <a:xfrm>
            <a:off x="1287625" y="2167878"/>
            <a:ext cx="3570208" cy="830997"/>
          </a:xfrm>
          <a:prstGeom prst="rect">
            <a:avLst/>
          </a:prstGeom>
          <a:noFill/>
        </p:spPr>
        <p:txBody>
          <a:bodyPr wrap="none" rtlCol="0">
            <a:spAutoFit/>
          </a:bodyPr>
          <a:lstStyle/>
          <a:p>
            <a:r>
              <a:rPr lang="ja-JP" altLang="en-US" sz="2400" b="1" i="0" dirty="0">
                <a:solidFill>
                  <a:srgbClr val="1F2328"/>
                </a:solidFill>
                <a:effectLst/>
                <a:latin typeface="-apple-system"/>
              </a:rPr>
              <a:t>（４．デバッグの方法）</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4421A54C-24B7-EBBC-A538-54CF1100709B}"/>
              </a:ext>
            </a:extLst>
          </p:cNvPr>
          <p:cNvSpPr txBox="1"/>
          <p:nvPr/>
        </p:nvSpPr>
        <p:spPr>
          <a:xfrm>
            <a:off x="4003119" y="2831266"/>
            <a:ext cx="4185761" cy="830997"/>
          </a:xfrm>
          <a:prstGeom prst="rect">
            <a:avLst/>
          </a:prstGeom>
          <a:noFill/>
        </p:spPr>
        <p:txBody>
          <a:bodyPr wrap="none" rtlCol="0">
            <a:spAutoFit/>
          </a:bodyPr>
          <a:lstStyle/>
          <a:p>
            <a:r>
              <a:rPr lang="ja-JP" altLang="en-US" sz="2400" b="1" i="0" dirty="0">
                <a:solidFill>
                  <a:srgbClr val="1F2328"/>
                </a:solidFill>
                <a:effectLst/>
                <a:latin typeface="-apple-system"/>
              </a:rPr>
              <a:t>（５．論理バグを解決する）</a:t>
            </a: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22102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417B45B-FC9D-96AA-5752-A75650CAAA28}"/>
              </a:ext>
            </a:extLst>
          </p:cNvPr>
          <p:cNvSpPr txBox="1"/>
          <p:nvPr/>
        </p:nvSpPr>
        <p:spPr>
          <a:xfrm>
            <a:off x="531845" y="242473"/>
            <a:ext cx="45375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Jupyter</a:t>
            </a:r>
            <a:r>
              <a:rPr kumimoji="1" lang="ja-JP" altLang="en-US" sz="3200" dirty="0">
                <a:latin typeface="メイリオ" panose="020B0604030504040204" pitchFamily="50" charset="-128"/>
                <a:ea typeface="メイリオ" panose="020B0604030504040204" pitchFamily="50" charset="-128"/>
              </a:rPr>
              <a:t>の実行環境とは</a:t>
            </a:r>
          </a:p>
        </p:txBody>
      </p:sp>
      <p:sp>
        <p:nvSpPr>
          <p:cNvPr id="3" name="テキスト ボックス 2">
            <a:extLst>
              <a:ext uri="{FF2B5EF4-FFF2-40B4-BE49-F238E27FC236}">
                <a16:creationId xmlns:a16="http://schemas.microsoft.com/office/drawing/2014/main" id="{F0F3E47D-D68A-F1F4-234E-39728909FF88}"/>
              </a:ext>
            </a:extLst>
          </p:cNvPr>
          <p:cNvSpPr txBox="1"/>
          <p:nvPr/>
        </p:nvSpPr>
        <p:spPr>
          <a:xfrm>
            <a:off x="531845" y="895739"/>
            <a:ext cx="7417415" cy="1200329"/>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は、ブラウザ上で動作する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ブラウザは、サーバーと接続しないと動作しない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どうしてブラウザで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を実行できるか？</a:t>
            </a:r>
          </a:p>
        </p:txBody>
      </p:sp>
      <p:pic>
        <p:nvPicPr>
          <p:cNvPr id="5" name="図 4">
            <a:extLst>
              <a:ext uri="{FF2B5EF4-FFF2-40B4-BE49-F238E27FC236}">
                <a16:creationId xmlns:a16="http://schemas.microsoft.com/office/drawing/2014/main" id="{A986FC18-0235-06C4-046C-6AEC370C9C6E}"/>
              </a:ext>
            </a:extLst>
          </p:cNvPr>
          <p:cNvPicPr>
            <a:picLocks noChangeAspect="1"/>
          </p:cNvPicPr>
          <p:nvPr/>
        </p:nvPicPr>
        <p:blipFill>
          <a:blip r:embed="rId2"/>
          <a:stretch>
            <a:fillRect/>
          </a:stretch>
        </p:blipFill>
        <p:spPr>
          <a:xfrm>
            <a:off x="700544" y="2715256"/>
            <a:ext cx="5261717" cy="3084454"/>
          </a:xfrm>
          <a:prstGeom prst="rect">
            <a:avLst/>
          </a:prstGeom>
        </p:spPr>
      </p:pic>
      <p:sp>
        <p:nvSpPr>
          <p:cNvPr id="6" name="フローチャート: 磁気ディスク 5">
            <a:extLst>
              <a:ext uri="{FF2B5EF4-FFF2-40B4-BE49-F238E27FC236}">
                <a16:creationId xmlns:a16="http://schemas.microsoft.com/office/drawing/2014/main" id="{1EE33DE7-2F63-A912-87DB-71FC1B9D0B6C}"/>
              </a:ext>
            </a:extLst>
          </p:cNvPr>
          <p:cNvSpPr/>
          <p:nvPr/>
        </p:nvSpPr>
        <p:spPr>
          <a:xfrm>
            <a:off x="7514022" y="3181737"/>
            <a:ext cx="3881535" cy="2136711"/>
          </a:xfrm>
          <a:prstGeom prst="flowChartMagneticDisk">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D3F72725-C554-C4AC-0FEE-76F21FA535D9}"/>
              </a:ext>
            </a:extLst>
          </p:cNvPr>
          <p:cNvSpPr txBox="1"/>
          <p:nvPr/>
        </p:nvSpPr>
        <p:spPr>
          <a:xfrm>
            <a:off x="7514022" y="4049571"/>
            <a:ext cx="3996094"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サーバーはどこ？</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はどう実行される？</a:t>
            </a:r>
          </a:p>
        </p:txBody>
      </p:sp>
      <p:sp>
        <p:nvSpPr>
          <p:cNvPr id="8" name="テキスト ボックス 7">
            <a:extLst>
              <a:ext uri="{FF2B5EF4-FFF2-40B4-BE49-F238E27FC236}">
                <a16:creationId xmlns:a16="http://schemas.microsoft.com/office/drawing/2014/main" id="{2E5B0CD5-FBE3-5E86-85AB-7DC4AC7984FB}"/>
              </a:ext>
            </a:extLst>
          </p:cNvPr>
          <p:cNvSpPr txBox="1"/>
          <p:nvPr/>
        </p:nvSpPr>
        <p:spPr>
          <a:xfrm>
            <a:off x="802432" y="2276670"/>
            <a:ext cx="27953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Jupyter</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ブラウザ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9" name="矢印: 環状 8">
            <a:extLst>
              <a:ext uri="{FF2B5EF4-FFF2-40B4-BE49-F238E27FC236}">
                <a16:creationId xmlns:a16="http://schemas.microsoft.com/office/drawing/2014/main" id="{AF055EDC-B9FB-36D5-86A9-D91003709675}"/>
              </a:ext>
            </a:extLst>
          </p:cNvPr>
          <p:cNvSpPr/>
          <p:nvPr/>
        </p:nvSpPr>
        <p:spPr>
          <a:xfrm rot="5400000">
            <a:off x="5658277" y="3004481"/>
            <a:ext cx="1180247" cy="2506004"/>
          </a:xfrm>
          <a:prstGeom prst="circularArrow">
            <a:avLst>
              <a:gd name="adj1" fmla="val 13295"/>
              <a:gd name="adj2" fmla="val 2230693"/>
              <a:gd name="adj3" fmla="val 19136287"/>
              <a:gd name="adj4" fmla="val 11199337"/>
              <a:gd name="adj5" fmla="val 1346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229AA894-57BE-AF8B-08C0-38511B2A5AE8}"/>
              </a:ext>
            </a:extLst>
          </p:cNvPr>
          <p:cNvSpPr txBox="1"/>
          <p:nvPr/>
        </p:nvSpPr>
        <p:spPr>
          <a:xfrm>
            <a:off x="3160340" y="6135580"/>
            <a:ext cx="5716437"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Jupyter</a:t>
            </a:r>
            <a:r>
              <a:rPr kumimoji="1" lang="ja-JP" altLang="en-US" sz="2400" b="1" dirty="0">
                <a:latin typeface="メイリオ" panose="020B0604030504040204" pitchFamily="50" charset="-128"/>
                <a:ea typeface="メイリオ" panose="020B0604030504040204" pitchFamily="50" charset="-128"/>
              </a:rPr>
              <a:t>を起動してよく観察してみよう</a:t>
            </a:r>
          </a:p>
        </p:txBody>
      </p:sp>
    </p:spTree>
    <p:extLst>
      <p:ext uri="{BB962C8B-B14F-4D97-AF65-F5344CB8AC3E}">
        <p14:creationId xmlns:p14="http://schemas.microsoft.com/office/powerpoint/2010/main" val="9284346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5E0103D-6343-A25A-0636-242B006D6C40}"/>
              </a:ext>
            </a:extLst>
          </p:cNvPr>
          <p:cNvSpPr txBox="1"/>
          <p:nvPr/>
        </p:nvSpPr>
        <p:spPr>
          <a:xfrm>
            <a:off x="615820" y="2534502"/>
            <a:ext cx="5198859" cy="707886"/>
          </a:xfrm>
          <a:prstGeom prst="rect">
            <a:avLst/>
          </a:prstGeom>
          <a:noFill/>
        </p:spPr>
        <p:txBody>
          <a:bodyPr wrap="none" rtlCol="0">
            <a:spAutoFit/>
          </a:bodyPr>
          <a:lstStyle/>
          <a:p>
            <a:pPr algn="l"/>
            <a:r>
              <a:rPr kumimoji="1" lang="en-US" altLang="ja-JP" sz="4000" dirty="0">
                <a:latin typeface="メイリオ" panose="020B0604030504040204" pitchFamily="50" charset="-128"/>
                <a:ea typeface="メイリオ" panose="020B0604030504040204" pitchFamily="50" charset="-128"/>
              </a:rPr>
              <a:t>Google </a:t>
            </a:r>
            <a:r>
              <a:rPr kumimoji="1" lang="en-US" altLang="ja-JP" sz="4000" dirty="0" err="1">
                <a:latin typeface="メイリオ" panose="020B0604030504040204" pitchFamily="50" charset="-128"/>
                <a:ea typeface="メイリオ" panose="020B0604030504040204" pitchFamily="50" charset="-128"/>
              </a:rPr>
              <a:t>colaboratory</a:t>
            </a:r>
            <a:endParaRPr kumimoji="1" lang="ja-JP" altLang="en-US" sz="40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310167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8819A31-E142-C280-B8B4-C22A259EF7DE}"/>
              </a:ext>
            </a:extLst>
          </p:cNvPr>
          <p:cNvSpPr txBox="1"/>
          <p:nvPr/>
        </p:nvSpPr>
        <p:spPr>
          <a:xfrm>
            <a:off x="295469" y="401216"/>
            <a:ext cx="419858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FAE4D0C6-6B5A-CAC2-AF0C-9E63F9B4CD0A}"/>
              </a:ext>
            </a:extLst>
          </p:cNvPr>
          <p:cNvSpPr txBox="1"/>
          <p:nvPr/>
        </p:nvSpPr>
        <p:spPr>
          <a:xfrm>
            <a:off x="295469" y="1545827"/>
            <a:ext cx="10145486"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が提供するブラウザ型の</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実行環境</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Jupyter</a:t>
            </a:r>
            <a:r>
              <a:rPr kumimoji="1" lang="ja-JP" altLang="en-US" sz="2400" dirty="0">
                <a:latin typeface="メイリオ" panose="020B0604030504040204" pitchFamily="50" charset="-128"/>
                <a:ea typeface="メイリオ" panose="020B0604030504040204" pitchFamily="50" charset="-128"/>
              </a:rPr>
              <a:t>との違いは、サーバーは</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が提供するスーパーコンピュータである点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企業や研究機関では、</a:t>
            </a:r>
            <a:r>
              <a:rPr kumimoji="1" lang="en-US" altLang="ja-JP" sz="2400" dirty="0">
                <a:latin typeface="メイリオ" panose="020B0604030504040204" pitchFamily="50" charset="-128"/>
                <a:ea typeface="メイリオ" panose="020B0604030504040204" pitchFamily="50" charset="-128"/>
              </a:rPr>
              <a:t>Deep learning</a:t>
            </a:r>
            <a:r>
              <a:rPr kumimoji="1" lang="ja-JP" altLang="en-US" sz="2400" dirty="0">
                <a:latin typeface="メイリオ" panose="020B0604030504040204" pitchFamily="50" charset="-128"/>
                <a:ea typeface="メイリオ" panose="020B0604030504040204" pitchFamily="50" charset="-128"/>
              </a:rPr>
              <a:t>関連の大規模学習に使う</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PC</a:t>
            </a:r>
            <a:r>
              <a:rPr kumimoji="1" lang="ja-JP" altLang="en-US" sz="2400" dirty="0">
                <a:latin typeface="メイリオ" panose="020B0604030504040204" pitchFamily="50" charset="-128"/>
                <a:ea typeface="メイリオ" panose="020B0604030504040204" pitchFamily="50" charset="-128"/>
              </a:rPr>
              <a:t>ではブラウザ</a:t>
            </a:r>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さえあればよいので高校のプログラミング教育で標準的に使われる</a:t>
            </a:r>
          </a:p>
        </p:txBody>
      </p:sp>
    </p:spTree>
    <p:extLst>
      <p:ext uri="{BB962C8B-B14F-4D97-AF65-F5344CB8AC3E}">
        <p14:creationId xmlns:p14="http://schemas.microsoft.com/office/powerpoint/2010/main" val="32079606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43D10200-61BA-ED97-7367-84CF9B04CA9C}"/>
              </a:ext>
            </a:extLst>
          </p:cNvPr>
          <p:cNvPicPr>
            <a:picLocks noChangeAspect="1"/>
          </p:cNvPicPr>
          <p:nvPr/>
        </p:nvPicPr>
        <p:blipFill>
          <a:blip r:embed="rId2"/>
          <a:stretch>
            <a:fillRect/>
          </a:stretch>
        </p:blipFill>
        <p:spPr>
          <a:xfrm>
            <a:off x="339817" y="1545115"/>
            <a:ext cx="9826916" cy="4547775"/>
          </a:xfrm>
          <a:prstGeom prst="rect">
            <a:avLst/>
          </a:prstGeom>
        </p:spPr>
      </p:pic>
      <p:sp>
        <p:nvSpPr>
          <p:cNvPr id="8" name="テキスト ボックス 7">
            <a:extLst>
              <a:ext uri="{FF2B5EF4-FFF2-40B4-BE49-F238E27FC236}">
                <a16:creationId xmlns:a16="http://schemas.microsoft.com/office/drawing/2014/main" id="{A7B9B0F7-5DC0-8023-7933-98B8DFB110F4}"/>
              </a:ext>
            </a:extLst>
          </p:cNvPr>
          <p:cNvSpPr txBox="1"/>
          <p:nvPr/>
        </p:nvSpPr>
        <p:spPr>
          <a:xfrm>
            <a:off x="531845" y="569167"/>
            <a:ext cx="11066106"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Google Chrome ,Microsoft Edge</a:t>
            </a:r>
            <a:r>
              <a:rPr kumimoji="1" lang="ja-JP" altLang="en-US" sz="2400" dirty="0">
                <a:latin typeface="メイリオ" panose="020B0604030504040204" pitchFamily="50" charset="-128"/>
                <a:ea typeface="メイリオ" panose="020B0604030504040204" pitchFamily="50" charset="-128"/>
              </a:rPr>
              <a:t>を立ち上げ、</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colaboratory</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で検索し、</a:t>
            </a:r>
            <a:r>
              <a:rPr kumimoji="1" lang="en-US" altLang="ja-JP" sz="2400" dirty="0">
                <a:latin typeface="メイリオ" panose="020B0604030504040204" pitchFamily="50" charset="-128"/>
                <a:ea typeface="メイリオ" panose="020B0604030504040204" pitchFamily="50" charset="-128"/>
              </a:rPr>
              <a:t>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のページを開く</a:t>
            </a:r>
          </a:p>
        </p:txBody>
      </p:sp>
    </p:spTree>
    <p:extLst>
      <p:ext uri="{BB962C8B-B14F-4D97-AF65-F5344CB8AC3E}">
        <p14:creationId xmlns:p14="http://schemas.microsoft.com/office/powerpoint/2010/main" val="602781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B01FBCD-2B58-05F7-03C6-E56D43DAE51E}"/>
              </a:ext>
            </a:extLst>
          </p:cNvPr>
          <p:cNvSpPr txBox="1"/>
          <p:nvPr/>
        </p:nvSpPr>
        <p:spPr>
          <a:xfrm>
            <a:off x="391886" y="410547"/>
            <a:ext cx="6250429"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Google </a:t>
            </a:r>
            <a:r>
              <a:rPr kumimoji="1" lang="en-US" altLang="ja-JP" sz="3200" dirty="0" err="1">
                <a:latin typeface="メイリオ" panose="020B0604030504040204" pitchFamily="50" charset="-128"/>
                <a:ea typeface="メイリオ" panose="020B0604030504040204" pitchFamily="50" charset="-128"/>
              </a:rPr>
              <a:t>colaboratory</a:t>
            </a:r>
            <a:r>
              <a:rPr kumimoji="1" lang="ja-JP" altLang="en-US" sz="3200" dirty="0">
                <a:latin typeface="メイリオ" panose="020B0604030504040204" pitchFamily="50" charset="-128"/>
                <a:ea typeface="メイリオ" panose="020B0604030504040204" pitchFamily="50" charset="-128"/>
              </a:rPr>
              <a:t>の基本操作</a:t>
            </a:r>
          </a:p>
        </p:txBody>
      </p:sp>
      <p:pic>
        <p:nvPicPr>
          <p:cNvPr id="6" name="図 5">
            <a:extLst>
              <a:ext uri="{FF2B5EF4-FFF2-40B4-BE49-F238E27FC236}">
                <a16:creationId xmlns:a16="http://schemas.microsoft.com/office/drawing/2014/main" id="{434697E1-1903-F48A-FB6D-56922B08B0F0}"/>
              </a:ext>
            </a:extLst>
          </p:cNvPr>
          <p:cNvPicPr>
            <a:picLocks noChangeAspect="1"/>
          </p:cNvPicPr>
          <p:nvPr/>
        </p:nvPicPr>
        <p:blipFill>
          <a:blip r:embed="rId2"/>
          <a:stretch>
            <a:fillRect/>
          </a:stretch>
        </p:blipFill>
        <p:spPr>
          <a:xfrm>
            <a:off x="391886" y="1524583"/>
            <a:ext cx="4711959" cy="2688443"/>
          </a:xfrm>
          <a:prstGeom prst="rect">
            <a:avLst/>
          </a:prstGeom>
        </p:spPr>
      </p:pic>
      <p:pic>
        <p:nvPicPr>
          <p:cNvPr id="8" name="図 7">
            <a:extLst>
              <a:ext uri="{FF2B5EF4-FFF2-40B4-BE49-F238E27FC236}">
                <a16:creationId xmlns:a16="http://schemas.microsoft.com/office/drawing/2014/main" id="{3B6A69CD-8549-C67B-4720-9ADF276A7ACF}"/>
              </a:ext>
            </a:extLst>
          </p:cNvPr>
          <p:cNvPicPr>
            <a:picLocks noChangeAspect="1"/>
          </p:cNvPicPr>
          <p:nvPr/>
        </p:nvPicPr>
        <p:blipFill>
          <a:blip r:embed="rId3"/>
          <a:stretch>
            <a:fillRect/>
          </a:stretch>
        </p:blipFill>
        <p:spPr>
          <a:xfrm>
            <a:off x="6096000" y="1422886"/>
            <a:ext cx="6025566" cy="2359183"/>
          </a:xfrm>
          <a:prstGeom prst="rect">
            <a:avLst/>
          </a:prstGeom>
        </p:spPr>
      </p:pic>
      <p:pic>
        <p:nvPicPr>
          <p:cNvPr id="10" name="図 9">
            <a:extLst>
              <a:ext uri="{FF2B5EF4-FFF2-40B4-BE49-F238E27FC236}">
                <a16:creationId xmlns:a16="http://schemas.microsoft.com/office/drawing/2014/main" id="{A6F27F66-9C97-1FA9-1B4B-8CF528C65C59}"/>
              </a:ext>
            </a:extLst>
          </p:cNvPr>
          <p:cNvPicPr>
            <a:picLocks noChangeAspect="1"/>
          </p:cNvPicPr>
          <p:nvPr/>
        </p:nvPicPr>
        <p:blipFill>
          <a:blip r:embed="rId4"/>
          <a:stretch>
            <a:fillRect/>
          </a:stretch>
        </p:blipFill>
        <p:spPr>
          <a:xfrm>
            <a:off x="6096000" y="4718005"/>
            <a:ext cx="5235325" cy="2503085"/>
          </a:xfrm>
          <a:prstGeom prst="rect">
            <a:avLst/>
          </a:prstGeom>
        </p:spPr>
      </p:pic>
      <p:sp>
        <p:nvSpPr>
          <p:cNvPr id="11" name="矢印: 右 10">
            <a:extLst>
              <a:ext uri="{FF2B5EF4-FFF2-40B4-BE49-F238E27FC236}">
                <a16:creationId xmlns:a16="http://schemas.microsoft.com/office/drawing/2014/main" id="{E8398FD4-A57A-C584-5670-C3AE9331E28A}"/>
              </a:ext>
            </a:extLst>
          </p:cNvPr>
          <p:cNvSpPr/>
          <p:nvPr/>
        </p:nvSpPr>
        <p:spPr>
          <a:xfrm>
            <a:off x="5383763" y="1968759"/>
            <a:ext cx="438539" cy="1073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67CC97F1-A549-4E52-3672-9E14B5E9DA3B}"/>
              </a:ext>
            </a:extLst>
          </p:cNvPr>
          <p:cNvSpPr/>
          <p:nvPr/>
        </p:nvSpPr>
        <p:spPr>
          <a:xfrm>
            <a:off x="8173616" y="3722914"/>
            <a:ext cx="1567543" cy="3545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1EEDB0E1-A4D7-9043-788E-C014B02EDDD6}"/>
              </a:ext>
            </a:extLst>
          </p:cNvPr>
          <p:cNvSpPr txBox="1"/>
          <p:nvPr/>
        </p:nvSpPr>
        <p:spPr>
          <a:xfrm>
            <a:off x="289249" y="1062918"/>
            <a:ext cx="451918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Google </a:t>
            </a:r>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で検索</a:t>
            </a:r>
          </a:p>
        </p:txBody>
      </p:sp>
      <p:sp>
        <p:nvSpPr>
          <p:cNvPr id="15" name="テキスト ボックス 14">
            <a:extLst>
              <a:ext uri="{FF2B5EF4-FFF2-40B4-BE49-F238E27FC236}">
                <a16:creationId xmlns:a16="http://schemas.microsoft.com/office/drawing/2014/main" id="{86705BD5-87F9-55D0-6EB1-0FF83C78AFE1}"/>
              </a:ext>
            </a:extLst>
          </p:cNvPr>
          <p:cNvSpPr txBox="1"/>
          <p:nvPr/>
        </p:nvSpPr>
        <p:spPr>
          <a:xfrm>
            <a:off x="5948326" y="1020375"/>
            <a:ext cx="40959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a:t>
            </a:r>
            <a:r>
              <a:rPr kumimoji="1" lang="en-US" altLang="ja-JP" sz="2400" dirty="0" err="1">
                <a:latin typeface="メイリオ" panose="020B0604030504040204" pitchFamily="50" charset="-128"/>
                <a:ea typeface="メイリオ" panose="020B0604030504040204" pitchFamily="50" charset="-128"/>
              </a:rPr>
              <a:t>Colab</a:t>
            </a:r>
            <a:r>
              <a:rPr kumimoji="1" lang="ja-JP" altLang="en-US" sz="2400" dirty="0">
                <a:latin typeface="メイリオ" panose="020B0604030504040204" pitchFamily="50" charset="-128"/>
                <a:ea typeface="メイリオ" panose="020B0604030504040204" pitchFamily="50" charset="-128"/>
              </a:rPr>
              <a:t>の新規作成を選択</a:t>
            </a:r>
          </a:p>
        </p:txBody>
      </p:sp>
      <p:sp>
        <p:nvSpPr>
          <p:cNvPr id="16" name="テキスト ボックス 15">
            <a:extLst>
              <a:ext uri="{FF2B5EF4-FFF2-40B4-BE49-F238E27FC236}">
                <a16:creationId xmlns:a16="http://schemas.microsoft.com/office/drawing/2014/main" id="{2F96638E-98FC-0A43-5652-21E263A70D00}"/>
              </a:ext>
            </a:extLst>
          </p:cNvPr>
          <p:cNvSpPr txBox="1"/>
          <p:nvPr/>
        </p:nvSpPr>
        <p:spPr>
          <a:xfrm>
            <a:off x="5822302" y="4231287"/>
            <a:ext cx="615206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３．以下で</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のプログラミングが可能</a:t>
            </a:r>
          </a:p>
        </p:txBody>
      </p:sp>
    </p:spTree>
    <p:extLst>
      <p:ext uri="{BB962C8B-B14F-4D97-AF65-F5344CB8AC3E}">
        <p14:creationId xmlns:p14="http://schemas.microsoft.com/office/powerpoint/2010/main" val="14969483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EE21A89-AB91-E968-F30E-55F0CBD7FB1E}"/>
              </a:ext>
            </a:extLst>
          </p:cNvPr>
          <p:cNvPicPr>
            <a:picLocks noChangeAspect="1"/>
          </p:cNvPicPr>
          <p:nvPr/>
        </p:nvPicPr>
        <p:blipFill>
          <a:blip r:embed="rId2"/>
          <a:stretch>
            <a:fillRect/>
          </a:stretch>
        </p:blipFill>
        <p:spPr>
          <a:xfrm>
            <a:off x="2551547" y="1137210"/>
            <a:ext cx="6545800" cy="5052128"/>
          </a:xfrm>
          <a:prstGeom prst="rect">
            <a:avLst/>
          </a:prstGeom>
        </p:spPr>
      </p:pic>
      <p:sp>
        <p:nvSpPr>
          <p:cNvPr id="4" name="テキスト ボックス 3">
            <a:extLst>
              <a:ext uri="{FF2B5EF4-FFF2-40B4-BE49-F238E27FC236}">
                <a16:creationId xmlns:a16="http://schemas.microsoft.com/office/drawing/2014/main" id="{AF3F1107-B288-AC1F-F586-6A272CD62A55}"/>
              </a:ext>
            </a:extLst>
          </p:cNvPr>
          <p:cNvSpPr txBox="1"/>
          <p:nvPr/>
        </p:nvSpPr>
        <p:spPr>
          <a:xfrm>
            <a:off x="625151" y="382555"/>
            <a:ext cx="11073865"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Colaboratory</a:t>
            </a:r>
            <a:r>
              <a:rPr kumimoji="1" lang="ja-JP" altLang="en-US" sz="2400" dirty="0">
                <a:latin typeface="メイリオ" panose="020B0604030504040204" pitchFamily="50" charset="-128"/>
                <a:ea typeface="メイリオ" panose="020B0604030504040204" pitchFamily="50" charset="-128"/>
              </a:rPr>
              <a:t>ページ</a:t>
            </a:r>
            <a:r>
              <a:rPr lang="ja-JP" altLang="en-US" sz="2400" dirty="0">
                <a:latin typeface="メイリオ" panose="020B0604030504040204" pitchFamily="50" charset="-128"/>
                <a:ea typeface="メイリオ" panose="020B0604030504040204" pitchFamily="50" charset="-128"/>
              </a:rPr>
              <a:t>のファイルメニューより‘ノートブックをアップロード</a:t>
            </a:r>
            <a:r>
              <a:rPr lang="en-US" altLang="ja-JP" sz="2400" dirty="0">
                <a:latin typeface="メイリオ" panose="020B0604030504040204" pitchFamily="50" charset="-128"/>
                <a:ea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rPr>
              <a:t>を</a:t>
            </a:r>
            <a:endParaRPr lang="en-US" altLang="ja-JP" sz="2400" dirty="0">
              <a:latin typeface="メイリオ" panose="020B0604030504040204" pitchFamily="50" charset="-128"/>
              <a:ea typeface="メイリオ" panose="020B0604030504040204" pitchFamily="50" charset="-128"/>
            </a:endParaRPr>
          </a:p>
          <a:p>
            <a:pPr algn="l"/>
            <a:r>
              <a:rPr lang="ja-JP" altLang="en-US" sz="2400" dirty="0">
                <a:latin typeface="メイリオ" panose="020B0604030504040204" pitchFamily="50" charset="-128"/>
                <a:ea typeface="メイリオ" panose="020B0604030504040204" pitchFamily="50" charset="-128"/>
              </a:rPr>
              <a:t>選択（ログインの要求が表示された場合は、</a:t>
            </a:r>
            <a:r>
              <a:rPr lang="en-US" altLang="ja-JP" sz="2400" dirty="0">
                <a:latin typeface="メイリオ" panose="020B0604030504040204" pitchFamily="50" charset="-128"/>
                <a:ea typeface="メイリオ" panose="020B0604030504040204" pitchFamily="50" charset="-128"/>
              </a:rPr>
              <a:t>google account</a:t>
            </a:r>
            <a:r>
              <a:rPr lang="ja-JP" altLang="en-US" sz="2400" dirty="0">
                <a:latin typeface="メイリオ" panose="020B0604030504040204" pitchFamily="50" charset="-128"/>
                <a:ea typeface="メイリオ" panose="020B0604030504040204" pitchFamily="50" charset="-128"/>
              </a:rPr>
              <a:t>でログインする）</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0433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6C72B3C5-6624-709B-55ED-038DFD3577ED}"/>
              </a:ext>
            </a:extLst>
          </p:cNvPr>
          <p:cNvPicPr>
            <a:picLocks noChangeAspect="1"/>
          </p:cNvPicPr>
          <p:nvPr/>
        </p:nvPicPr>
        <p:blipFill>
          <a:blip r:embed="rId2"/>
          <a:stretch>
            <a:fillRect/>
          </a:stretch>
        </p:blipFill>
        <p:spPr>
          <a:xfrm>
            <a:off x="541174" y="1261612"/>
            <a:ext cx="11286931" cy="4915553"/>
          </a:xfrm>
          <a:prstGeom prst="rect">
            <a:avLst/>
          </a:prstGeom>
        </p:spPr>
      </p:pic>
      <p:sp>
        <p:nvSpPr>
          <p:cNvPr id="4" name="テキスト ボックス 3">
            <a:extLst>
              <a:ext uri="{FF2B5EF4-FFF2-40B4-BE49-F238E27FC236}">
                <a16:creationId xmlns:a16="http://schemas.microsoft.com/office/drawing/2014/main" id="{199CEA15-385A-56B5-6ADB-120EB89B3A70}"/>
              </a:ext>
            </a:extLst>
          </p:cNvPr>
          <p:cNvSpPr txBox="1"/>
          <p:nvPr/>
        </p:nvSpPr>
        <p:spPr>
          <a:xfrm>
            <a:off x="274474" y="297602"/>
            <a:ext cx="11315918" cy="523220"/>
          </a:xfrm>
          <a:prstGeom prst="rect">
            <a:avLst/>
          </a:prstGeom>
          <a:noFill/>
        </p:spPr>
        <p:txBody>
          <a:bodyPr wrap="none" rtlCol="0">
            <a:spAutoFit/>
          </a:bodyPr>
          <a:lstStyle/>
          <a:p>
            <a:pPr algn="l"/>
            <a:r>
              <a:rPr lang="ja-JP" altLang="en-US" sz="2800" dirty="0">
                <a:latin typeface="メイリオ" panose="020B0604030504040204" pitchFamily="50" charset="-128"/>
                <a:ea typeface="メイリオ" panose="020B0604030504040204" pitchFamily="50" charset="-128"/>
              </a:rPr>
              <a:t>講義用のプログラムをドラッグ（プログラムの保管場所は次頁参照）</a:t>
            </a:r>
            <a:endParaRPr kumimoji="1" lang="ja-JP" altLang="en-US" sz="28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EC2E701-2AE1-1288-585F-AC6CAAB8ACED}"/>
              </a:ext>
            </a:extLst>
          </p:cNvPr>
          <p:cNvSpPr txBox="1"/>
          <p:nvPr/>
        </p:nvSpPr>
        <p:spPr>
          <a:xfrm>
            <a:off x="363895" y="799947"/>
            <a:ext cx="27195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bar_charts.ipynb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57522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CBCE01B-FC05-1940-6192-B826CAAAA102}"/>
              </a:ext>
            </a:extLst>
          </p:cNvPr>
          <p:cNvPicPr>
            <a:picLocks noChangeAspect="1"/>
          </p:cNvPicPr>
          <p:nvPr/>
        </p:nvPicPr>
        <p:blipFill>
          <a:blip r:embed="rId2"/>
          <a:stretch>
            <a:fillRect/>
          </a:stretch>
        </p:blipFill>
        <p:spPr>
          <a:xfrm>
            <a:off x="495314" y="921763"/>
            <a:ext cx="11201371" cy="5441714"/>
          </a:xfrm>
          <a:prstGeom prst="rect">
            <a:avLst/>
          </a:prstGeom>
        </p:spPr>
      </p:pic>
      <p:sp>
        <p:nvSpPr>
          <p:cNvPr id="4" name="テキスト ボックス 3">
            <a:extLst>
              <a:ext uri="{FF2B5EF4-FFF2-40B4-BE49-F238E27FC236}">
                <a16:creationId xmlns:a16="http://schemas.microsoft.com/office/drawing/2014/main" id="{A8A7283B-9072-1A95-D5C0-E546CEF2CC59}"/>
              </a:ext>
            </a:extLst>
          </p:cNvPr>
          <p:cNvSpPr txBox="1"/>
          <p:nvPr/>
        </p:nvSpPr>
        <p:spPr>
          <a:xfrm>
            <a:off x="375946" y="263690"/>
            <a:ext cx="675056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プログラムをドラッグした結果画面</a:t>
            </a:r>
          </a:p>
        </p:txBody>
      </p:sp>
      <p:sp>
        <p:nvSpPr>
          <p:cNvPr id="5" name="吹き出し: 角を丸めた四角形 4">
            <a:extLst>
              <a:ext uri="{FF2B5EF4-FFF2-40B4-BE49-F238E27FC236}">
                <a16:creationId xmlns:a16="http://schemas.microsoft.com/office/drawing/2014/main" id="{45BBD978-E57C-FDA7-EF3F-572988C60438}"/>
              </a:ext>
            </a:extLst>
          </p:cNvPr>
          <p:cNvSpPr/>
          <p:nvPr/>
        </p:nvSpPr>
        <p:spPr>
          <a:xfrm>
            <a:off x="6719402" y="1324947"/>
            <a:ext cx="4862998" cy="933061"/>
          </a:xfrm>
          <a:prstGeom prst="wedgeRoundRectCallout">
            <a:avLst>
              <a:gd name="adj1" fmla="val -43881"/>
              <a:gd name="adj2" fmla="val 7150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25A0655-046A-A8B6-8E29-8ECD5032B6C6}"/>
              </a:ext>
            </a:extLst>
          </p:cNvPr>
          <p:cNvSpPr txBox="1"/>
          <p:nvPr/>
        </p:nvSpPr>
        <p:spPr>
          <a:xfrm>
            <a:off x="6719402" y="1387922"/>
            <a:ext cx="4786798" cy="923330"/>
          </a:xfrm>
          <a:prstGeom prst="rect">
            <a:avLst/>
          </a:prstGeom>
          <a:noFill/>
        </p:spPr>
        <p:txBody>
          <a:bodyPr wrap="square" rtlCol="0">
            <a:spAutoFit/>
          </a:bodyPr>
          <a:lstStyle/>
          <a:p>
            <a:pPr marL="342900" indent="-342900" algn="l">
              <a:buFont typeface="+mj-lt"/>
              <a:buAutoNum type="arabicPeriod"/>
            </a:pP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つの箱をセルと呼ぶ</a:t>
            </a:r>
            <a:endParaRPr kumimoji="1" lang="en-US" altLang="ja-JP" dirty="0">
              <a:latin typeface="メイリオ" panose="020B0604030504040204" pitchFamily="50" charset="-128"/>
              <a:ea typeface="メイリオ" panose="020B0604030504040204" pitchFamily="50" charset="-128"/>
            </a:endParaRPr>
          </a:p>
          <a:p>
            <a:pPr marL="342900" indent="-342900" algn="l">
              <a:buFont typeface="+mj-lt"/>
              <a:buAutoNum type="arabicPeriod"/>
            </a:pPr>
            <a:r>
              <a:rPr lang="ja-JP" altLang="en-US" dirty="0">
                <a:latin typeface="メイリオ" panose="020B0604030504040204" pitchFamily="50" charset="-128"/>
                <a:ea typeface="メイリオ" panose="020B0604030504040204" pitchFamily="50" charset="-128"/>
              </a:rPr>
              <a:t>セルにカーソルをあてて、</a:t>
            </a:r>
            <a:r>
              <a:rPr lang="en-US" altLang="ja-JP" dirty="0">
                <a:latin typeface="メイリオ" panose="020B0604030504040204" pitchFamily="50" charset="-128"/>
                <a:ea typeface="メイリオ" panose="020B0604030504040204" pitchFamily="50" charset="-128"/>
              </a:rPr>
              <a:t>Shift + enter </a:t>
            </a:r>
            <a:r>
              <a:rPr lang="ja-JP" altLang="en-US" dirty="0">
                <a:latin typeface="メイリオ" panose="020B0604030504040204" pitchFamily="50" charset="-128"/>
                <a:ea typeface="メイリオ" panose="020B0604030504040204" pitchFamily="50" charset="-128"/>
              </a:rPr>
              <a:t>キーを押すと実行できる</a:t>
            </a:r>
            <a:endParaRPr kumimoji="1" lang="ja-JP" altLang="en-US" dirty="0">
              <a:latin typeface="メイリオ" panose="020B0604030504040204" pitchFamily="50" charset="-128"/>
              <a:ea typeface="メイリオ" panose="020B0604030504040204" pitchFamily="50" charset="-128"/>
            </a:endParaRPr>
          </a:p>
        </p:txBody>
      </p:sp>
      <p:sp>
        <p:nvSpPr>
          <p:cNvPr id="7" name="吹き出し: 角を丸めた四角形 6">
            <a:extLst>
              <a:ext uri="{FF2B5EF4-FFF2-40B4-BE49-F238E27FC236}">
                <a16:creationId xmlns:a16="http://schemas.microsoft.com/office/drawing/2014/main" id="{943EE31F-C3D0-D204-56A4-009B7FAA622E}"/>
              </a:ext>
            </a:extLst>
          </p:cNvPr>
          <p:cNvSpPr/>
          <p:nvPr/>
        </p:nvSpPr>
        <p:spPr>
          <a:xfrm>
            <a:off x="5905502" y="4960490"/>
            <a:ext cx="2552700" cy="1019175"/>
          </a:xfrm>
          <a:prstGeom prst="wedgeRoundRectCallout">
            <a:avLst>
              <a:gd name="adj1" fmla="val -254415"/>
              <a:gd name="adj2" fmla="val -206659"/>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DF0CE6A-09C4-AC39-899B-7AC9D5013DE8}"/>
              </a:ext>
            </a:extLst>
          </p:cNvPr>
          <p:cNvSpPr txBox="1"/>
          <p:nvPr/>
        </p:nvSpPr>
        <p:spPr>
          <a:xfrm>
            <a:off x="5905502" y="5081305"/>
            <a:ext cx="2666998" cy="923330"/>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プログラムからデータファイルを読み込む場合はここをクリック</a:t>
            </a:r>
          </a:p>
        </p:txBody>
      </p:sp>
    </p:spTree>
    <p:extLst>
      <p:ext uri="{BB962C8B-B14F-4D97-AF65-F5344CB8AC3E}">
        <p14:creationId xmlns:p14="http://schemas.microsoft.com/office/powerpoint/2010/main" val="4240214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4843A0A-7266-C4C3-F7C4-1F0CC2254AF2}"/>
              </a:ext>
            </a:extLst>
          </p:cNvPr>
          <p:cNvSpPr txBox="1"/>
          <p:nvPr/>
        </p:nvSpPr>
        <p:spPr>
          <a:xfrm>
            <a:off x="307910" y="382555"/>
            <a:ext cx="895867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a:t>
            </a:r>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プログラミング</a:t>
            </a:r>
          </a:p>
        </p:txBody>
      </p:sp>
      <p:sp>
        <p:nvSpPr>
          <p:cNvPr id="5" name="テキスト ボックス 4">
            <a:extLst>
              <a:ext uri="{FF2B5EF4-FFF2-40B4-BE49-F238E27FC236}">
                <a16:creationId xmlns:a16="http://schemas.microsoft.com/office/drawing/2014/main" id="{D4355391-7770-6971-E471-3F6E74AD5CFE}"/>
              </a:ext>
            </a:extLst>
          </p:cNvPr>
          <p:cNvSpPr txBox="1"/>
          <p:nvPr/>
        </p:nvSpPr>
        <p:spPr>
          <a:xfrm>
            <a:off x="307910" y="939776"/>
            <a:ext cx="9339943"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職業データサイエンティスト、プログラマーはテキストエディタでプログラミング</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大規模なプログラミングに向いている（機能分割してチームでプログラミング　ー　数千行になることも普通）</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高速実行かつ安定している</a:t>
            </a:r>
          </a:p>
        </p:txBody>
      </p:sp>
      <p:sp>
        <p:nvSpPr>
          <p:cNvPr id="7" name="テキスト ボックス 6">
            <a:extLst>
              <a:ext uri="{FF2B5EF4-FFF2-40B4-BE49-F238E27FC236}">
                <a16:creationId xmlns:a16="http://schemas.microsoft.com/office/drawing/2014/main" id="{0191D283-E20B-C0C5-BF19-7D25304AA1BA}"/>
              </a:ext>
            </a:extLst>
          </p:cNvPr>
          <p:cNvSpPr txBox="1"/>
          <p:nvPr/>
        </p:nvSpPr>
        <p:spPr>
          <a:xfrm>
            <a:off x="959451" y="2999591"/>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大まかな実行手順</a:t>
            </a:r>
          </a:p>
        </p:txBody>
      </p:sp>
      <p:pic>
        <p:nvPicPr>
          <p:cNvPr id="10" name="図 9">
            <a:extLst>
              <a:ext uri="{FF2B5EF4-FFF2-40B4-BE49-F238E27FC236}">
                <a16:creationId xmlns:a16="http://schemas.microsoft.com/office/drawing/2014/main" id="{8914F14D-0CC4-C1D8-5B8F-8170A4858823}"/>
              </a:ext>
            </a:extLst>
          </p:cNvPr>
          <p:cNvPicPr>
            <a:picLocks noChangeAspect="1"/>
          </p:cNvPicPr>
          <p:nvPr/>
        </p:nvPicPr>
        <p:blipFill>
          <a:blip r:embed="rId2"/>
          <a:stretch>
            <a:fillRect/>
          </a:stretch>
        </p:blipFill>
        <p:spPr>
          <a:xfrm>
            <a:off x="959451" y="4022527"/>
            <a:ext cx="4775213" cy="4202889"/>
          </a:xfrm>
          <a:prstGeom prst="rect">
            <a:avLst/>
          </a:prstGeom>
        </p:spPr>
      </p:pic>
      <p:sp>
        <p:nvSpPr>
          <p:cNvPr id="11" name="テキスト ボックス 10">
            <a:extLst>
              <a:ext uri="{FF2B5EF4-FFF2-40B4-BE49-F238E27FC236}">
                <a16:creationId xmlns:a16="http://schemas.microsoft.com/office/drawing/2014/main" id="{547D9854-354B-1B62-1093-B6249B73DADE}"/>
              </a:ext>
            </a:extLst>
          </p:cNvPr>
          <p:cNvSpPr txBox="1"/>
          <p:nvPr/>
        </p:nvSpPr>
        <p:spPr>
          <a:xfrm>
            <a:off x="867747" y="3627577"/>
            <a:ext cx="510909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テキストエディタでプログラム書く</a:t>
            </a:r>
          </a:p>
        </p:txBody>
      </p:sp>
      <p:sp>
        <p:nvSpPr>
          <p:cNvPr id="12" name="矢印: 右 11">
            <a:extLst>
              <a:ext uri="{FF2B5EF4-FFF2-40B4-BE49-F238E27FC236}">
                <a16:creationId xmlns:a16="http://schemas.microsoft.com/office/drawing/2014/main" id="{DE3DF4FD-B3DA-4320-732D-FA6CCF6E4091}"/>
              </a:ext>
            </a:extLst>
          </p:cNvPr>
          <p:cNvSpPr/>
          <p:nvPr/>
        </p:nvSpPr>
        <p:spPr>
          <a:xfrm>
            <a:off x="6457337" y="4749281"/>
            <a:ext cx="755225" cy="10481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54BC524F-0FD6-3A93-2DFC-20A505A60A2E}"/>
              </a:ext>
            </a:extLst>
          </p:cNvPr>
          <p:cNvPicPr>
            <a:picLocks noChangeAspect="1"/>
          </p:cNvPicPr>
          <p:nvPr/>
        </p:nvPicPr>
        <p:blipFill>
          <a:blip r:embed="rId3"/>
          <a:stretch>
            <a:fillRect/>
          </a:stretch>
        </p:blipFill>
        <p:spPr>
          <a:xfrm>
            <a:off x="7520848" y="4240087"/>
            <a:ext cx="4671152" cy="1883884"/>
          </a:xfrm>
          <a:prstGeom prst="rect">
            <a:avLst/>
          </a:prstGeom>
        </p:spPr>
      </p:pic>
      <p:sp>
        <p:nvSpPr>
          <p:cNvPr id="15" name="テキスト ボックス 14">
            <a:extLst>
              <a:ext uri="{FF2B5EF4-FFF2-40B4-BE49-F238E27FC236}">
                <a16:creationId xmlns:a16="http://schemas.microsoft.com/office/drawing/2014/main" id="{16F2D6C2-5DB8-4561-7B92-D447C8FCED13}"/>
              </a:ext>
            </a:extLst>
          </p:cNvPr>
          <p:cNvSpPr txBox="1"/>
          <p:nvPr/>
        </p:nvSpPr>
        <p:spPr>
          <a:xfrm>
            <a:off x="7520848" y="3409090"/>
            <a:ext cx="4338735"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編集したテキストをコマンドラインから実行</a:t>
            </a:r>
          </a:p>
        </p:txBody>
      </p:sp>
    </p:spTree>
    <p:extLst>
      <p:ext uri="{BB962C8B-B14F-4D97-AF65-F5344CB8AC3E}">
        <p14:creationId xmlns:p14="http://schemas.microsoft.com/office/powerpoint/2010/main" val="2292762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9EC67909-5BEF-7507-FBE5-35193F5F63C9}"/>
              </a:ext>
            </a:extLst>
          </p:cNvPr>
          <p:cNvPicPr>
            <a:picLocks noChangeAspect="1"/>
          </p:cNvPicPr>
          <p:nvPr/>
        </p:nvPicPr>
        <p:blipFill>
          <a:blip r:embed="rId2"/>
          <a:stretch>
            <a:fillRect/>
          </a:stretch>
        </p:blipFill>
        <p:spPr>
          <a:xfrm>
            <a:off x="0" y="904720"/>
            <a:ext cx="12192000" cy="5048560"/>
          </a:xfrm>
          <a:prstGeom prst="rect">
            <a:avLst/>
          </a:prstGeom>
        </p:spPr>
      </p:pic>
      <p:cxnSp>
        <p:nvCxnSpPr>
          <p:cNvPr id="9" name="直線矢印コネクタ 8">
            <a:extLst>
              <a:ext uri="{FF2B5EF4-FFF2-40B4-BE49-F238E27FC236}">
                <a16:creationId xmlns:a16="http://schemas.microsoft.com/office/drawing/2014/main" id="{698A3F85-E18B-3214-CB35-F2778D3F288B}"/>
              </a:ext>
            </a:extLst>
          </p:cNvPr>
          <p:cNvCxnSpPr/>
          <p:nvPr/>
        </p:nvCxnSpPr>
        <p:spPr>
          <a:xfrm flipH="1" flipV="1">
            <a:off x="1266825" y="2905125"/>
            <a:ext cx="8296275" cy="2705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3E29F801-4C40-2C70-420A-CD0223234714}"/>
              </a:ext>
            </a:extLst>
          </p:cNvPr>
          <p:cNvSpPr txBox="1"/>
          <p:nvPr/>
        </p:nvSpPr>
        <p:spPr>
          <a:xfrm rot="1094314">
            <a:off x="1495425" y="402684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読み込みたいデータファイルをドラッグする</a:t>
            </a:r>
          </a:p>
        </p:txBody>
      </p:sp>
      <p:sp>
        <p:nvSpPr>
          <p:cNvPr id="11" name="テキスト ボックス 10">
            <a:extLst>
              <a:ext uri="{FF2B5EF4-FFF2-40B4-BE49-F238E27FC236}">
                <a16:creationId xmlns:a16="http://schemas.microsoft.com/office/drawing/2014/main" id="{B2DB8396-62FA-9973-8AA2-00C2401352EB}"/>
              </a:ext>
            </a:extLst>
          </p:cNvPr>
          <p:cNvSpPr txBox="1"/>
          <p:nvPr/>
        </p:nvSpPr>
        <p:spPr>
          <a:xfrm>
            <a:off x="95250" y="249368"/>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ファイルのアップロード</a:t>
            </a:r>
          </a:p>
        </p:txBody>
      </p:sp>
      <p:sp>
        <p:nvSpPr>
          <p:cNvPr id="2" name="テキスト ボックス 1">
            <a:extLst>
              <a:ext uri="{FF2B5EF4-FFF2-40B4-BE49-F238E27FC236}">
                <a16:creationId xmlns:a16="http://schemas.microsoft.com/office/drawing/2014/main" id="{8E0E4CE4-F3EA-2639-9EE0-E5C90B4F2D0A}"/>
              </a:ext>
            </a:extLst>
          </p:cNvPr>
          <p:cNvSpPr txBox="1"/>
          <p:nvPr/>
        </p:nvSpPr>
        <p:spPr>
          <a:xfrm rot="1045775">
            <a:off x="1849070" y="4026841"/>
            <a:ext cx="28280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tabelog_udon.csv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883789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A0D84AA-B6C8-3455-B172-3F9BE5DABE05}"/>
              </a:ext>
            </a:extLst>
          </p:cNvPr>
          <p:cNvSpPr txBox="1"/>
          <p:nvPr/>
        </p:nvSpPr>
        <p:spPr>
          <a:xfrm>
            <a:off x="513183" y="2631232"/>
            <a:ext cx="10137327"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a:t>
            </a:r>
            <a:r>
              <a:rPr kumimoji="1" lang="en-US" altLang="ja-JP" sz="3600" dirty="0" err="1">
                <a:latin typeface="メイリオ" panose="020B0604030504040204" pitchFamily="50" charset="-128"/>
                <a:ea typeface="メイリオ" panose="020B0604030504040204" pitchFamily="50" charset="-128"/>
              </a:rPr>
              <a:t>colaboratory</a:t>
            </a:r>
            <a:r>
              <a:rPr kumimoji="1" lang="en-US" altLang="ja-JP" sz="3600" dirty="0">
                <a:latin typeface="メイリオ" panose="020B0604030504040204" pitchFamily="50" charset="-128"/>
                <a:ea typeface="メイリオ" panose="020B0604030504040204" pitchFamily="50" charset="-128"/>
              </a:rPr>
              <a:t> </a:t>
            </a:r>
            <a:r>
              <a:rPr kumimoji="1" lang="ja-JP" altLang="en-US" sz="3600" dirty="0">
                <a:latin typeface="メイリオ" panose="020B0604030504040204" pitchFamily="50" charset="-128"/>
                <a:ea typeface="メイリオ" panose="020B0604030504040204" pitchFamily="50" charset="-128"/>
              </a:rPr>
              <a:t>と </a:t>
            </a:r>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との連携</a:t>
            </a:r>
          </a:p>
        </p:txBody>
      </p:sp>
      <p:sp>
        <p:nvSpPr>
          <p:cNvPr id="3" name="テキスト ボックス 2">
            <a:extLst>
              <a:ext uri="{FF2B5EF4-FFF2-40B4-BE49-F238E27FC236}">
                <a16:creationId xmlns:a16="http://schemas.microsoft.com/office/drawing/2014/main" id="{0B9EEDDB-2CAB-2956-A233-8AE7865CF5FC}"/>
              </a:ext>
            </a:extLst>
          </p:cNvPr>
          <p:cNvSpPr txBox="1"/>
          <p:nvPr/>
        </p:nvSpPr>
        <p:spPr>
          <a:xfrm>
            <a:off x="513183" y="3277563"/>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535549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8954F8CE-775C-5244-86B1-CC78911C1D4D}"/>
              </a:ext>
            </a:extLst>
          </p:cNvPr>
          <p:cNvPicPr>
            <a:picLocks noChangeAspect="1"/>
          </p:cNvPicPr>
          <p:nvPr/>
        </p:nvPicPr>
        <p:blipFill>
          <a:blip r:embed="rId2"/>
          <a:stretch>
            <a:fillRect/>
          </a:stretch>
        </p:blipFill>
        <p:spPr>
          <a:xfrm>
            <a:off x="0" y="1491753"/>
            <a:ext cx="12192000" cy="4508975"/>
          </a:xfrm>
          <a:prstGeom prst="rect">
            <a:avLst/>
          </a:prstGeom>
        </p:spPr>
      </p:pic>
      <p:sp>
        <p:nvSpPr>
          <p:cNvPr id="7" name="テキスト ボックス 6">
            <a:extLst>
              <a:ext uri="{FF2B5EF4-FFF2-40B4-BE49-F238E27FC236}">
                <a16:creationId xmlns:a16="http://schemas.microsoft.com/office/drawing/2014/main" id="{18636D4E-9A88-8977-9B2E-58918AE5C76B}"/>
              </a:ext>
            </a:extLst>
          </p:cNvPr>
          <p:cNvSpPr txBox="1"/>
          <p:nvPr/>
        </p:nvSpPr>
        <p:spPr>
          <a:xfrm>
            <a:off x="228745" y="220042"/>
            <a:ext cx="5772349"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Google drive</a:t>
            </a:r>
            <a:r>
              <a:rPr kumimoji="1" lang="ja-JP" altLang="en-US" sz="3600" dirty="0">
                <a:latin typeface="メイリオ" panose="020B0604030504040204" pitchFamily="50" charset="-128"/>
                <a:ea typeface="メイリオ" panose="020B0604030504040204" pitchFamily="50" charset="-128"/>
              </a:rPr>
              <a:t>へのログイン</a:t>
            </a:r>
          </a:p>
        </p:txBody>
      </p:sp>
      <p:sp>
        <p:nvSpPr>
          <p:cNvPr id="8" name="テキスト ボックス 7">
            <a:extLst>
              <a:ext uri="{FF2B5EF4-FFF2-40B4-BE49-F238E27FC236}">
                <a16:creationId xmlns:a16="http://schemas.microsoft.com/office/drawing/2014/main" id="{A8584930-E044-4D15-CC26-DCA56DB84BED}"/>
              </a:ext>
            </a:extLst>
          </p:cNvPr>
          <p:cNvSpPr txBox="1"/>
          <p:nvPr/>
        </p:nvSpPr>
        <p:spPr>
          <a:xfrm>
            <a:off x="228745" y="951722"/>
            <a:ext cx="4747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Chrome</a:t>
            </a:r>
            <a:r>
              <a:rPr kumimoji="1" lang="ja-JP" altLang="en-US" sz="2400" dirty="0">
                <a:latin typeface="メイリオ" panose="020B0604030504040204" pitchFamily="50" charset="-128"/>
                <a:ea typeface="メイリオ" panose="020B0604030504040204" pitchFamily="50" charset="-128"/>
              </a:rPr>
              <a:t>から</a:t>
            </a:r>
            <a:r>
              <a:rPr kumimoji="1" lang="en-US" altLang="ja-JP" sz="2400" dirty="0">
                <a:latin typeface="メイリオ" panose="020B0604030504040204" pitchFamily="50" charset="-128"/>
                <a:ea typeface="メイリオ" panose="020B0604030504040204" pitchFamily="50" charset="-128"/>
              </a:rPr>
              <a:t>google drive</a:t>
            </a:r>
            <a:r>
              <a:rPr kumimoji="1" lang="ja-JP" altLang="en-US" sz="2400" dirty="0">
                <a:latin typeface="メイリオ" panose="020B0604030504040204" pitchFamily="50" charset="-128"/>
                <a:ea typeface="メイリオ" panose="020B0604030504040204" pitchFamily="50" charset="-128"/>
              </a:rPr>
              <a:t>を検索</a:t>
            </a:r>
          </a:p>
        </p:txBody>
      </p:sp>
      <p:sp>
        <p:nvSpPr>
          <p:cNvPr id="9" name="四角形: 角を丸くする 8">
            <a:extLst>
              <a:ext uri="{FF2B5EF4-FFF2-40B4-BE49-F238E27FC236}">
                <a16:creationId xmlns:a16="http://schemas.microsoft.com/office/drawing/2014/main" id="{4BA5253D-81B9-A325-861D-C0B773610CE5}"/>
              </a:ext>
            </a:extLst>
          </p:cNvPr>
          <p:cNvSpPr/>
          <p:nvPr/>
        </p:nvSpPr>
        <p:spPr>
          <a:xfrm>
            <a:off x="7707086" y="1413387"/>
            <a:ext cx="1138335" cy="73826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860027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E805642B-51E7-70E5-A362-3C6F5A6EFEA8}"/>
              </a:ext>
            </a:extLst>
          </p:cNvPr>
          <p:cNvPicPr>
            <a:picLocks noChangeAspect="1"/>
          </p:cNvPicPr>
          <p:nvPr/>
        </p:nvPicPr>
        <p:blipFill>
          <a:blip r:embed="rId2"/>
          <a:stretch>
            <a:fillRect/>
          </a:stretch>
        </p:blipFill>
        <p:spPr>
          <a:xfrm>
            <a:off x="811902" y="1459350"/>
            <a:ext cx="7194014" cy="2500829"/>
          </a:xfrm>
          <a:prstGeom prst="rect">
            <a:avLst/>
          </a:prstGeom>
        </p:spPr>
      </p:pic>
      <p:sp>
        <p:nvSpPr>
          <p:cNvPr id="4" name="テキスト ボックス 3">
            <a:extLst>
              <a:ext uri="{FF2B5EF4-FFF2-40B4-BE49-F238E27FC236}">
                <a16:creationId xmlns:a16="http://schemas.microsoft.com/office/drawing/2014/main" id="{14A4FADC-5103-0186-7DC3-F4EDA61164EC}"/>
              </a:ext>
            </a:extLst>
          </p:cNvPr>
          <p:cNvSpPr txBox="1"/>
          <p:nvPr/>
        </p:nvSpPr>
        <p:spPr>
          <a:xfrm>
            <a:off x="242596" y="395921"/>
            <a:ext cx="962314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ログイン後、マイドライブに入っていることを確認</a:t>
            </a:r>
          </a:p>
        </p:txBody>
      </p:sp>
      <p:sp>
        <p:nvSpPr>
          <p:cNvPr id="6" name="テキスト ボックス 5">
            <a:extLst>
              <a:ext uri="{FF2B5EF4-FFF2-40B4-BE49-F238E27FC236}">
                <a16:creationId xmlns:a16="http://schemas.microsoft.com/office/drawing/2014/main" id="{DDE8F579-98B9-1828-0B58-F045F111B8DB}"/>
              </a:ext>
            </a:extLst>
          </p:cNvPr>
          <p:cNvSpPr txBox="1"/>
          <p:nvPr/>
        </p:nvSpPr>
        <p:spPr>
          <a:xfrm>
            <a:off x="724287" y="4438833"/>
            <a:ext cx="849463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プログラムやデータを上記マイドライブにアップロードする</a:t>
            </a:r>
          </a:p>
        </p:txBody>
      </p:sp>
    </p:spTree>
    <p:extLst>
      <p:ext uri="{BB962C8B-B14F-4D97-AF65-F5344CB8AC3E}">
        <p14:creationId xmlns:p14="http://schemas.microsoft.com/office/powerpoint/2010/main" val="15304217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0C77084-96BA-D3D2-5CEA-F5E4C3C76DFE}"/>
              </a:ext>
            </a:extLst>
          </p:cNvPr>
          <p:cNvSpPr txBox="1"/>
          <p:nvPr/>
        </p:nvSpPr>
        <p:spPr>
          <a:xfrm>
            <a:off x="877077" y="2228671"/>
            <a:ext cx="5715026" cy="1200329"/>
          </a:xfrm>
          <a:prstGeom prst="rect">
            <a:avLst/>
          </a:prstGeom>
          <a:noFill/>
        </p:spPr>
        <p:txBody>
          <a:bodyPr wrap="none" rtlCol="0">
            <a:spAutoFit/>
          </a:bodyPr>
          <a:lstStyle/>
          <a:p>
            <a:r>
              <a:rPr lang="en-US" altLang="ja-JP" sz="2400" b="0" dirty="0">
                <a:solidFill>
                  <a:srgbClr val="AF00DB"/>
                </a:solidFill>
                <a:effectLst/>
                <a:latin typeface="Courier New" panose="02070309020205020404" pitchFamily="49" charset="0"/>
              </a:rPr>
              <a:t>from</a:t>
            </a:r>
            <a:r>
              <a:rPr lang="en-US" altLang="ja-JP" sz="2400" b="0" dirty="0">
                <a:solidFill>
                  <a:srgbClr val="000000"/>
                </a:solidFill>
                <a:effectLst/>
                <a:latin typeface="Courier New" panose="02070309020205020404" pitchFamily="49" charset="0"/>
              </a:rPr>
              <a:t> </a:t>
            </a:r>
            <a:r>
              <a:rPr lang="en-US" altLang="ja-JP" sz="2400" b="0" dirty="0" err="1">
                <a:solidFill>
                  <a:srgbClr val="000000"/>
                </a:solidFill>
                <a:effectLst/>
                <a:latin typeface="Courier New" panose="02070309020205020404" pitchFamily="49" charset="0"/>
              </a:rPr>
              <a:t>google.colab</a:t>
            </a:r>
            <a:r>
              <a:rPr lang="en-US" altLang="ja-JP" sz="2400" b="0" dirty="0">
                <a:solidFill>
                  <a:srgbClr val="000000"/>
                </a:solidFill>
                <a:effectLst/>
                <a:latin typeface="Courier New" panose="02070309020205020404" pitchFamily="49" charset="0"/>
              </a:rPr>
              <a:t> </a:t>
            </a:r>
            <a:r>
              <a:rPr lang="en-US" altLang="ja-JP" sz="2400" b="0" dirty="0">
                <a:solidFill>
                  <a:srgbClr val="AF00DB"/>
                </a:solidFill>
                <a:effectLst/>
                <a:latin typeface="Courier New" panose="02070309020205020404" pitchFamily="49" charset="0"/>
              </a:rPr>
              <a:t>import</a:t>
            </a:r>
            <a:r>
              <a:rPr lang="en-US" altLang="ja-JP" sz="2400" b="0" dirty="0">
                <a:solidFill>
                  <a:srgbClr val="000000"/>
                </a:solidFill>
                <a:effectLst/>
                <a:latin typeface="Courier New" panose="02070309020205020404" pitchFamily="49" charset="0"/>
              </a:rPr>
              <a:t> drive</a:t>
            </a:r>
          </a:p>
          <a:p>
            <a:r>
              <a:rPr lang="en-US" altLang="ja-JP" sz="2400" b="0" dirty="0" err="1">
                <a:solidFill>
                  <a:srgbClr val="000000"/>
                </a:solidFill>
                <a:effectLst/>
                <a:latin typeface="Courier New" panose="02070309020205020404" pitchFamily="49" charset="0"/>
              </a:rPr>
              <a:t>drive.mount</a:t>
            </a:r>
            <a:r>
              <a:rPr lang="en-US" altLang="ja-JP" sz="2400" b="0" dirty="0">
                <a:solidFill>
                  <a:srgbClr val="000000"/>
                </a:solidFill>
                <a:effectLst/>
                <a:latin typeface="Courier New" panose="02070309020205020404" pitchFamily="49" charset="0"/>
              </a:rPr>
              <a:t>(</a:t>
            </a:r>
            <a:r>
              <a:rPr lang="en-US" altLang="ja-JP" sz="2400" b="0" dirty="0">
                <a:solidFill>
                  <a:srgbClr val="A31515"/>
                </a:solidFill>
                <a:effectLst/>
                <a:latin typeface="Courier New" panose="02070309020205020404" pitchFamily="49" charset="0"/>
              </a:rPr>
              <a:t>'/content/drive'</a:t>
            </a:r>
            <a:r>
              <a:rPr lang="en-US" altLang="ja-JP" sz="2400" b="0" dirty="0">
                <a:solidFill>
                  <a:srgbClr val="000000"/>
                </a:solidFill>
                <a:effectLst/>
                <a:latin typeface="Courier New" panose="02070309020205020404" pitchFamily="49" charset="0"/>
              </a:rPr>
              <a: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E65F9B07-F54A-B0B1-45D0-6884BDA53443}"/>
              </a:ext>
            </a:extLst>
          </p:cNvPr>
          <p:cNvSpPr txBox="1"/>
          <p:nvPr/>
        </p:nvSpPr>
        <p:spPr>
          <a:xfrm>
            <a:off x="643813" y="47586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その他操作上の注意</a:t>
            </a:r>
          </a:p>
        </p:txBody>
      </p:sp>
      <p:sp>
        <p:nvSpPr>
          <p:cNvPr id="4" name="テキスト ボックス 3">
            <a:extLst>
              <a:ext uri="{FF2B5EF4-FFF2-40B4-BE49-F238E27FC236}">
                <a16:creationId xmlns:a16="http://schemas.microsoft.com/office/drawing/2014/main" id="{F17EA5DD-1D43-E7C7-0510-8A7BB10693B1}"/>
              </a:ext>
            </a:extLst>
          </p:cNvPr>
          <p:cNvSpPr txBox="1"/>
          <p:nvPr/>
        </p:nvSpPr>
        <p:spPr>
          <a:xfrm>
            <a:off x="643813" y="1255168"/>
            <a:ext cx="1061700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プログラム中で以下を入力すると、認証要求が表示されるので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承諾“を押す</a:t>
            </a:r>
          </a:p>
        </p:txBody>
      </p:sp>
    </p:spTree>
    <p:extLst>
      <p:ext uri="{BB962C8B-B14F-4D97-AF65-F5344CB8AC3E}">
        <p14:creationId xmlns:p14="http://schemas.microsoft.com/office/powerpoint/2010/main" val="1644665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A9E0CA1-227F-A84A-2DB5-C549AD32E537}"/>
              </a:ext>
            </a:extLst>
          </p:cNvPr>
          <p:cNvSpPr txBox="1"/>
          <p:nvPr/>
        </p:nvSpPr>
        <p:spPr>
          <a:xfrm>
            <a:off x="569167" y="2668555"/>
            <a:ext cx="4018536" cy="646331"/>
          </a:xfrm>
          <a:prstGeom prst="rect">
            <a:avLst/>
          </a:prstGeom>
          <a:noFill/>
        </p:spPr>
        <p:txBody>
          <a:bodyPr wrap="none" rtlCol="0">
            <a:spAutoFit/>
          </a:bodyPr>
          <a:lstStyle/>
          <a:p>
            <a:pPr algn="l"/>
            <a:r>
              <a:rPr kumimoji="1" lang="en-US" altLang="ja-JP" sz="3600" dirty="0">
                <a:latin typeface="メイリオ" panose="020B0604030504040204" pitchFamily="50" charset="-128"/>
                <a:ea typeface="メイリオ" panose="020B0604030504040204" pitchFamily="50" charset="-128"/>
              </a:rPr>
              <a:t>Interactive mode</a:t>
            </a:r>
            <a:endParaRPr kumimoji="1" lang="ja-JP" altLang="en-US" sz="3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428859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1578FCF-5B78-3EB8-DF41-9810213AABE3}"/>
              </a:ext>
            </a:extLst>
          </p:cNvPr>
          <p:cNvSpPr txBox="1"/>
          <p:nvPr/>
        </p:nvSpPr>
        <p:spPr>
          <a:xfrm>
            <a:off x="541175" y="43853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テキストエディタによるプログラミングを試す</a:t>
            </a:r>
          </a:p>
        </p:txBody>
      </p:sp>
      <p:sp>
        <p:nvSpPr>
          <p:cNvPr id="3" name="テキスト ボックス 2">
            <a:extLst>
              <a:ext uri="{FF2B5EF4-FFF2-40B4-BE49-F238E27FC236}">
                <a16:creationId xmlns:a16="http://schemas.microsoft.com/office/drawing/2014/main" id="{2F603F10-72FB-352F-F011-59552E982E17}"/>
              </a:ext>
            </a:extLst>
          </p:cNvPr>
          <p:cNvSpPr txBox="1"/>
          <p:nvPr/>
        </p:nvSpPr>
        <p:spPr>
          <a:xfrm>
            <a:off x="679132" y="1436914"/>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１．テキストエディタをインストール</a:t>
            </a:r>
          </a:p>
        </p:txBody>
      </p:sp>
      <p:sp>
        <p:nvSpPr>
          <p:cNvPr id="4" name="テキスト ボックス 3">
            <a:extLst>
              <a:ext uri="{FF2B5EF4-FFF2-40B4-BE49-F238E27FC236}">
                <a16:creationId xmlns:a16="http://schemas.microsoft.com/office/drawing/2014/main" id="{3CE61711-1F14-139B-E79A-0C70BFEC509D}"/>
              </a:ext>
            </a:extLst>
          </p:cNvPr>
          <p:cNvSpPr txBox="1"/>
          <p:nvPr/>
        </p:nvSpPr>
        <p:spPr>
          <a:xfrm>
            <a:off x="1252181" y="1898579"/>
            <a:ext cx="4835042" cy="830997"/>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notpad</a:t>
            </a:r>
            <a:r>
              <a:rPr kumimoji="1" lang="en-US" altLang="ja-JP" sz="2400" dirty="0">
                <a:latin typeface="メイリオ" panose="020B0604030504040204" pitchFamily="50" charset="-128"/>
                <a:ea typeface="メイリオ" panose="020B0604030504040204" pitchFamily="50" charset="-128"/>
              </a:rPr>
              <a:t>++</a:t>
            </a:r>
          </a:p>
          <a:p>
            <a:pPr algn="l"/>
            <a:r>
              <a:rPr kumimoji="1" lang="en-US" altLang="ja-JP" sz="2400" dirty="0">
                <a:latin typeface="メイリオ" panose="020B0604030504040204" pitchFamily="50" charset="-128"/>
                <a:ea typeface="メイリオ" panose="020B0604030504040204" pitchFamily="50" charset="-128"/>
                <a:hlinkClick r:id="rId2"/>
              </a:rPr>
              <a:t>https://notepad-plus-plus.org/</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AB3CFDC-A023-EAD4-4875-29E69976C309}"/>
              </a:ext>
            </a:extLst>
          </p:cNvPr>
          <p:cNvSpPr txBox="1"/>
          <p:nvPr/>
        </p:nvSpPr>
        <p:spPr>
          <a:xfrm>
            <a:off x="679132" y="3125756"/>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２．プログラムを開く</a:t>
            </a:r>
          </a:p>
        </p:txBody>
      </p:sp>
      <p:sp>
        <p:nvSpPr>
          <p:cNvPr id="6" name="テキスト ボックス 5">
            <a:extLst>
              <a:ext uri="{FF2B5EF4-FFF2-40B4-BE49-F238E27FC236}">
                <a16:creationId xmlns:a16="http://schemas.microsoft.com/office/drawing/2014/main" id="{52702F0D-A84E-C1FC-F399-1513231215D8}"/>
              </a:ext>
            </a:extLst>
          </p:cNvPr>
          <p:cNvSpPr txBox="1"/>
          <p:nvPr/>
        </p:nvSpPr>
        <p:spPr>
          <a:xfrm>
            <a:off x="1324947" y="3752768"/>
            <a:ext cx="268477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detect_words.py</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F4734FD0-834E-7D0E-0E81-6F7AE2D96B22}"/>
              </a:ext>
            </a:extLst>
          </p:cNvPr>
          <p:cNvSpPr txBox="1"/>
          <p:nvPr/>
        </p:nvSpPr>
        <p:spPr>
          <a:xfrm>
            <a:off x="679132" y="4472917"/>
            <a:ext cx="105015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３．コマンドライン</a:t>
            </a:r>
            <a:r>
              <a:rPr kumimoji="1" lang="en-US" altLang="ja-JP" sz="2400" dirty="0">
                <a:latin typeface="メイリオ" panose="020B0604030504040204" pitchFamily="50" charset="-128"/>
                <a:ea typeface="メイリオ" panose="020B0604030504040204" pitchFamily="50" charset="-128"/>
              </a:rPr>
              <a:t>(windows command prompt) </a:t>
            </a:r>
            <a:r>
              <a:rPr kumimoji="1" lang="ja-JP" altLang="en-US" sz="2400" dirty="0">
                <a:latin typeface="メイリオ" panose="020B0604030504040204" pitchFamily="50" charset="-128"/>
                <a:ea typeface="メイリオ" panose="020B0604030504040204" pitchFamily="50" charset="-128"/>
              </a:rPr>
              <a:t>からプログラムを実行</a:t>
            </a:r>
          </a:p>
        </p:txBody>
      </p:sp>
    </p:spTree>
    <p:extLst>
      <p:ext uri="{BB962C8B-B14F-4D97-AF65-F5344CB8AC3E}">
        <p14:creationId xmlns:p14="http://schemas.microsoft.com/office/powerpoint/2010/main" val="530391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ローチャート: 判断 7">
            <a:extLst>
              <a:ext uri="{FF2B5EF4-FFF2-40B4-BE49-F238E27FC236}">
                <a16:creationId xmlns:a16="http://schemas.microsoft.com/office/drawing/2014/main" id="{27E72C52-0C05-3F2B-A9C2-83685832F0E7}"/>
              </a:ext>
            </a:extLst>
          </p:cNvPr>
          <p:cNvSpPr/>
          <p:nvPr/>
        </p:nvSpPr>
        <p:spPr>
          <a:xfrm>
            <a:off x="2904400" y="5048536"/>
            <a:ext cx="3256384" cy="83975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BABDAA5D-B2D0-9974-D184-B7D94E7C211E}"/>
              </a:ext>
            </a:extLst>
          </p:cNvPr>
          <p:cNvSpPr txBox="1"/>
          <p:nvPr/>
        </p:nvSpPr>
        <p:spPr>
          <a:xfrm>
            <a:off x="223935" y="291085"/>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テキストエディタによるプログラム実行の流れ</a:t>
            </a:r>
          </a:p>
        </p:txBody>
      </p:sp>
      <p:graphicFrame>
        <p:nvGraphicFramePr>
          <p:cNvPr id="6" name="図表 5">
            <a:extLst>
              <a:ext uri="{FF2B5EF4-FFF2-40B4-BE49-F238E27FC236}">
                <a16:creationId xmlns:a16="http://schemas.microsoft.com/office/drawing/2014/main" id="{0115FBEB-6351-C953-E935-D15F16BAB611}"/>
              </a:ext>
            </a:extLst>
          </p:cNvPr>
          <p:cNvGraphicFramePr/>
          <p:nvPr/>
        </p:nvGraphicFramePr>
        <p:xfrm>
          <a:off x="940584" y="991922"/>
          <a:ext cx="7184018" cy="3573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テキスト ボックス 6">
            <a:extLst>
              <a:ext uri="{FF2B5EF4-FFF2-40B4-BE49-F238E27FC236}">
                <a16:creationId xmlns:a16="http://schemas.microsoft.com/office/drawing/2014/main" id="{6F3DD09D-F733-464E-ED0D-38593C1B5A98}"/>
              </a:ext>
            </a:extLst>
          </p:cNvPr>
          <p:cNvSpPr txBox="1"/>
          <p:nvPr/>
        </p:nvSpPr>
        <p:spPr>
          <a:xfrm>
            <a:off x="3670817" y="5237580"/>
            <a:ext cx="1723549" cy="461665"/>
          </a:xfrm>
          <a:prstGeom prst="rect">
            <a:avLst/>
          </a:prstGeom>
          <a:noFill/>
        </p:spPr>
        <p:txBody>
          <a:bodyPr wrap="none" rtlCol="0">
            <a:spAutoFit/>
          </a:bodyPr>
          <a:lstStyle/>
          <a:p>
            <a:pPr algn="l"/>
            <a:r>
              <a:rPr kumimoji="1" lang="ja-JP" altLang="en-US" sz="2400" dirty="0">
                <a:solidFill>
                  <a:schemeClr val="bg1"/>
                </a:solidFill>
                <a:latin typeface="メイリオ" panose="020B0604030504040204" pitchFamily="50" charset="-128"/>
                <a:ea typeface="メイリオ" panose="020B0604030504040204" pitchFamily="50" charset="-128"/>
              </a:rPr>
              <a:t>バグあり？</a:t>
            </a:r>
          </a:p>
        </p:txBody>
      </p:sp>
      <p:sp>
        <p:nvSpPr>
          <p:cNvPr id="9" name="正方形/長方形 8">
            <a:extLst>
              <a:ext uri="{FF2B5EF4-FFF2-40B4-BE49-F238E27FC236}">
                <a16:creationId xmlns:a16="http://schemas.microsoft.com/office/drawing/2014/main" id="{C0C5FE88-8C54-C6FF-4CEE-CAC5DF74C27E}"/>
              </a:ext>
            </a:extLst>
          </p:cNvPr>
          <p:cNvSpPr/>
          <p:nvPr/>
        </p:nvSpPr>
        <p:spPr>
          <a:xfrm>
            <a:off x="2550584" y="923556"/>
            <a:ext cx="4749281" cy="8024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866E7530-8C7B-0921-187D-62EE0BC2B81E}"/>
              </a:ext>
            </a:extLst>
          </p:cNvPr>
          <p:cNvCxnSpPr>
            <a:cxnSpLocks/>
            <a:stCxn id="8" idx="1"/>
            <a:endCxn id="9" idx="1"/>
          </p:cNvCxnSpPr>
          <p:nvPr/>
        </p:nvCxnSpPr>
        <p:spPr>
          <a:xfrm rot="10800000">
            <a:off x="2550584" y="1324774"/>
            <a:ext cx="353816" cy="4143641"/>
          </a:xfrm>
          <a:prstGeom prst="bentConnector3">
            <a:avLst>
              <a:gd name="adj1" fmla="val 52326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4" name="矢印: 下 13">
            <a:extLst>
              <a:ext uri="{FF2B5EF4-FFF2-40B4-BE49-F238E27FC236}">
                <a16:creationId xmlns:a16="http://schemas.microsoft.com/office/drawing/2014/main" id="{D4E99206-5F33-DE10-ACFE-ED36D80E8A99}"/>
              </a:ext>
            </a:extLst>
          </p:cNvPr>
          <p:cNvSpPr/>
          <p:nvPr/>
        </p:nvSpPr>
        <p:spPr>
          <a:xfrm>
            <a:off x="4252673" y="4611409"/>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下 17">
            <a:extLst>
              <a:ext uri="{FF2B5EF4-FFF2-40B4-BE49-F238E27FC236}">
                <a16:creationId xmlns:a16="http://schemas.microsoft.com/office/drawing/2014/main" id="{9947A94C-52A4-5392-645B-819B927472CC}"/>
              </a:ext>
            </a:extLst>
          </p:cNvPr>
          <p:cNvSpPr/>
          <p:nvPr/>
        </p:nvSpPr>
        <p:spPr>
          <a:xfrm>
            <a:off x="4252672" y="5980015"/>
            <a:ext cx="559837" cy="3912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4E260A37-FD08-2B5F-0A10-FB55DB91CD51}"/>
              </a:ext>
            </a:extLst>
          </p:cNvPr>
          <p:cNvSpPr txBox="1"/>
          <p:nvPr/>
        </p:nvSpPr>
        <p:spPr>
          <a:xfrm>
            <a:off x="4132480" y="639633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終了</a:t>
            </a:r>
          </a:p>
        </p:txBody>
      </p:sp>
      <p:sp>
        <p:nvSpPr>
          <p:cNvPr id="26" name="テキスト ボックス 25">
            <a:extLst>
              <a:ext uri="{FF2B5EF4-FFF2-40B4-BE49-F238E27FC236}">
                <a16:creationId xmlns:a16="http://schemas.microsoft.com/office/drawing/2014/main" id="{E5B0BEC5-0786-5035-6CE5-A9752FF87D25}"/>
              </a:ext>
            </a:extLst>
          </p:cNvPr>
          <p:cNvSpPr txBox="1"/>
          <p:nvPr/>
        </p:nvSpPr>
        <p:spPr>
          <a:xfrm>
            <a:off x="7066471" y="2339457"/>
            <a:ext cx="4887403" cy="1200329"/>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フォルダー、テキスト、コマンドライン、３つの操作を独立にやるのは面倒</a:t>
            </a:r>
          </a:p>
        </p:txBody>
      </p:sp>
      <p:sp>
        <p:nvSpPr>
          <p:cNvPr id="28" name="テキスト ボックス 27">
            <a:extLst>
              <a:ext uri="{FF2B5EF4-FFF2-40B4-BE49-F238E27FC236}">
                <a16:creationId xmlns:a16="http://schemas.microsoft.com/office/drawing/2014/main" id="{F1EA15ED-DFA9-948C-261E-167BA59914BE}"/>
              </a:ext>
            </a:extLst>
          </p:cNvPr>
          <p:cNvSpPr txBox="1"/>
          <p:nvPr/>
        </p:nvSpPr>
        <p:spPr>
          <a:xfrm>
            <a:off x="7760934" y="4656488"/>
            <a:ext cx="376096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つの画面でやれないか？</a:t>
            </a:r>
          </a:p>
        </p:txBody>
      </p:sp>
      <p:sp>
        <p:nvSpPr>
          <p:cNvPr id="29" name="矢印: 下 28">
            <a:extLst>
              <a:ext uri="{FF2B5EF4-FFF2-40B4-BE49-F238E27FC236}">
                <a16:creationId xmlns:a16="http://schemas.microsoft.com/office/drawing/2014/main" id="{4F2CB5F2-6F69-E566-6BA3-3BFBE8A47E6F}"/>
              </a:ext>
            </a:extLst>
          </p:cNvPr>
          <p:cNvSpPr/>
          <p:nvPr/>
        </p:nvSpPr>
        <p:spPr>
          <a:xfrm>
            <a:off x="8629650" y="3781425"/>
            <a:ext cx="1390650" cy="5810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04403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C8DB9B-9BB0-374A-0AB5-69987592B80C}"/>
              </a:ext>
            </a:extLst>
          </p:cNvPr>
          <p:cNvSpPr txBox="1"/>
          <p:nvPr/>
        </p:nvSpPr>
        <p:spPr>
          <a:xfrm>
            <a:off x="723900" y="428625"/>
            <a:ext cx="373531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統合開発環境</a:t>
            </a:r>
            <a:r>
              <a:rPr kumimoji="1" lang="en-US" altLang="ja-JP" sz="3200" dirty="0">
                <a:latin typeface="メイリオ" panose="020B0604030504040204" pitchFamily="50" charset="-128"/>
                <a:ea typeface="メイリオ" panose="020B0604030504040204" pitchFamily="50" charset="-128"/>
              </a:rPr>
              <a:t>(IDE)</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AC4321DF-96C4-06D8-4CAA-45789E89964C}"/>
              </a:ext>
            </a:extLst>
          </p:cNvPr>
          <p:cNvSpPr txBox="1"/>
          <p:nvPr/>
        </p:nvSpPr>
        <p:spPr>
          <a:xfrm>
            <a:off x="682338" y="3429000"/>
            <a:ext cx="108273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https://python.softmoco.com/devenv/python-code-editor-and-ide.php</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A906DF1-7F43-381E-B401-211FDC109BAF}"/>
              </a:ext>
            </a:extLst>
          </p:cNvPr>
          <p:cNvSpPr txBox="1"/>
          <p:nvPr/>
        </p:nvSpPr>
        <p:spPr>
          <a:xfrm>
            <a:off x="619125" y="972621"/>
            <a:ext cx="11353800"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IDE(Integrated Development Environment)</a:t>
            </a:r>
            <a:r>
              <a:rPr kumimoji="1" lang="ja-JP" altLang="en-US" sz="2400" dirty="0">
                <a:latin typeface="メイリオ" panose="020B0604030504040204" pitchFamily="50" charset="-128"/>
                <a:ea typeface="メイリオ" panose="020B0604030504040204" pitchFamily="50" charset="-128"/>
              </a:rPr>
              <a:t>は、プログラムの編集、実行などなどの煩雑な作業を効率化するツール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に限定せず様々な言語に汎用的に対応するものが多い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企業でのソフトウエア開発の現場ではこれを使っている</a:t>
            </a:r>
          </a:p>
        </p:txBody>
      </p:sp>
      <p:sp>
        <p:nvSpPr>
          <p:cNvPr id="5" name="テキスト ボックス 4">
            <a:extLst>
              <a:ext uri="{FF2B5EF4-FFF2-40B4-BE49-F238E27FC236}">
                <a16:creationId xmlns:a16="http://schemas.microsoft.com/office/drawing/2014/main" id="{E4652F6F-DDE3-6440-AC93-2497897A57AF}"/>
              </a:ext>
            </a:extLst>
          </p:cNvPr>
          <p:cNvSpPr txBox="1"/>
          <p:nvPr/>
        </p:nvSpPr>
        <p:spPr>
          <a:xfrm>
            <a:off x="723900" y="2847975"/>
            <a:ext cx="411522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はいろいろあります。↓</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333D11EE-8CB8-F25E-97E9-A14D142CC88C}"/>
              </a:ext>
            </a:extLst>
          </p:cNvPr>
          <p:cNvSpPr txBox="1"/>
          <p:nvPr/>
        </p:nvSpPr>
        <p:spPr>
          <a:xfrm>
            <a:off x="790575" y="4915883"/>
            <a:ext cx="710803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IDE</a:t>
            </a:r>
            <a:r>
              <a:rPr kumimoji="1" lang="ja-JP" altLang="en-US" sz="2400" dirty="0">
                <a:latin typeface="メイリオ" panose="020B0604030504040204" pitchFamily="50" charset="-128"/>
                <a:ea typeface="メイリオ" panose="020B0604030504040204" pitchFamily="50" charset="-128"/>
              </a:rPr>
              <a:t>ですが、</a:t>
            </a:r>
            <a:r>
              <a:rPr kumimoji="1" lang="en-US" altLang="ja-JP" sz="2400" dirty="0">
                <a:latin typeface="メイリオ" panose="020B0604030504040204" pitchFamily="50" charset="-128"/>
                <a:ea typeface="メイリオ" panose="020B0604030504040204" pitchFamily="50" charset="-128"/>
              </a:rPr>
              <a:t>vs code</a:t>
            </a:r>
            <a:r>
              <a:rPr kumimoji="1" lang="ja-JP" altLang="en-US" sz="2400" dirty="0">
                <a:latin typeface="メイリオ" panose="020B0604030504040204" pitchFamily="50" charset="-128"/>
                <a:ea typeface="メイリオ" panose="020B0604030504040204" pitchFamily="50" charset="-128"/>
              </a:rPr>
              <a:t>を使います。</a:t>
            </a:r>
          </a:p>
        </p:txBody>
      </p:sp>
      <p:sp>
        <p:nvSpPr>
          <p:cNvPr id="7" name="矢印: 下 6">
            <a:extLst>
              <a:ext uri="{FF2B5EF4-FFF2-40B4-BE49-F238E27FC236}">
                <a16:creationId xmlns:a16="http://schemas.microsoft.com/office/drawing/2014/main" id="{F27690BE-3C10-1C6A-E450-5E45E5A9944B}"/>
              </a:ext>
            </a:extLst>
          </p:cNvPr>
          <p:cNvSpPr/>
          <p:nvPr/>
        </p:nvSpPr>
        <p:spPr>
          <a:xfrm>
            <a:off x="2591559" y="4259997"/>
            <a:ext cx="1037466" cy="45487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77227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B710A96-9058-3C06-7E1C-1A9427586C4F}"/>
              </a:ext>
            </a:extLst>
          </p:cNvPr>
          <p:cNvSpPr txBox="1"/>
          <p:nvPr/>
        </p:nvSpPr>
        <p:spPr>
          <a:xfrm>
            <a:off x="514350" y="476250"/>
            <a:ext cx="5397631"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Notepad++</a:t>
            </a:r>
            <a:r>
              <a:rPr kumimoji="1" lang="ja-JP" altLang="en-US" sz="3200" dirty="0">
                <a:latin typeface="メイリオ" panose="020B0604030504040204" pitchFamily="50" charset="-128"/>
                <a:ea typeface="メイリオ" panose="020B0604030504040204" pitchFamily="50" charset="-128"/>
              </a:rPr>
              <a:t>をインストール</a:t>
            </a:r>
          </a:p>
        </p:txBody>
      </p:sp>
      <p:sp>
        <p:nvSpPr>
          <p:cNvPr id="3" name="テキスト ボックス 2">
            <a:extLst>
              <a:ext uri="{FF2B5EF4-FFF2-40B4-BE49-F238E27FC236}">
                <a16:creationId xmlns:a16="http://schemas.microsoft.com/office/drawing/2014/main" id="{9044A695-45F8-35AC-A1B3-9EB4F5E4D50B}"/>
              </a:ext>
            </a:extLst>
          </p:cNvPr>
          <p:cNvSpPr txBox="1"/>
          <p:nvPr/>
        </p:nvSpPr>
        <p:spPr>
          <a:xfrm>
            <a:off x="514350" y="1061025"/>
            <a:ext cx="914865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割と手軽なテキストエディタ</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ググって以下から最新バージョンをダウンロードインストール</a:t>
            </a:r>
          </a:p>
        </p:txBody>
      </p:sp>
      <p:pic>
        <p:nvPicPr>
          <p:cNvPr id="5" name="図 4">
            <a:extLst>
              <a:ext uri="{FF2B5EF4-FFF2-40B4-BE49-F238E27FC236}">
                <a16:creationId xmlns:a16="http://schemas.microsoft.com/office/drawing/2014/main" id="{E800889D-E9D2-1860-E20E-8DE1E88655D9}"/>
              </a:ext>
            </a:extLst>
          </p:cNvPr>
          <p:cNvPicPr>
            <a:picLocks noChangeAspect="1"/>
          </p:cNvPicPr>
          <p:nvPr/>
        </p:nvPicPr>
        <p:blipFill>
          <a:blip r:embed="rId2"/>
          <a:stretch>
            <a:fillRect/>
          </a:stretch>
        </p:blipFill>
        <p:spPr>
          <a:xfrm>
            <a:off x="0" y="1957746"/>
            <a:ext cx="12192000" cy="4827289"/>
          </a:xfrm>
          <a:prstGeom prst="rect">
            <a:avLst/>
          </a:prstGeom>
        </p:spPr>
      </p:pic>
      <p:sp>
        <p:nvSpPr>
          <p:cNvPr id="6" name="四角形: 角を丸くする 5">
            <a:extLst>
              <a:ext uri="{FF2B5EF4-FFF2-40B4-BE49-F238E27FC236}">
                <a16:creationId xmlns:a16="http://schemas.microsoft.com/office/drawing/2014/main" id="{2FFE4C01-A091-77F8-1ECF-FFB5EF67C987}"/>
              </a:ext>
            </a:extLst>
          </p:cNvPr>
          <p:cNvSpPr/>
          <p:nvPr/>
        </p:nvSpPr>
        <p:spPr>
          <a:xfrm>
            <a:off x="74645" y="5477069"/>
            <a:ext cx="2677886" cy="62515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47408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E1E9247-4AF3-F249-38D4-55262598D905}"/>
              </a:ext>
            </a:extLst>
          </p:cNvPr>
          <p:cNvPicPr>
            <a:picLocks noChangeAspect="1"/>
          </p:cNvPicPr>
          <p:nvPr/>
        </p:nvPicPr>
        <p:blipFill>
          <a:blip r:embed="rId2"/>
          <a:stretch>
            <a:fillRect/>
          </a:stretch>
        </p:blipFill>
        <p:spPr>
          <a:xfrm>
            <a:off x="1957387" y="439801"/>
            <a:ext cx="8277225" cy="6276975"/>
          </a:xfrm>
          <a:prstGeom prst="rect">
            <a:avLst/>
          </a:prstGeom>
        </p:spPr>
      </p:pic>
      <p:sp>
        <p:nvSpPr>
          <p:cNvPr id="4" name="テキスト ボックス 3">
            <a:extLst>
              <a:ext uri="{FF2B5EF4-FFF2-40B4-BE49-F238E27FC236}">
                <a16:creationId xmlns:a16="http://schemas.microsoft.com/office/drawing/2014/main" id="{18F4A382-0CF3-A676-38EF-4A03EDDAF936}"/>
              </a:ext>
            </a:extLst>
          </p:cNvPr>
          <p:cNvSpPr txBox="1"/>
          <p:nvPr/>
        </p:nvSpPr>
        <p:spPr>
          <a:xfrm>
            <a:off x="177282" y="141224"/>
            <a:ext cx="942758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Notepad++ </a:t>
            </a:r>
            <a:r>
              <a:rPr kumimoji="1" lang="ja-JP" altLang="en-US" sz="2400" dirty="0">
                <a:latin typeface="メイリオ" panose="020B0604030504040204" pitchFamily="50" charset="-128"/>
                <a:ea typeface="メイリオ" panose="020B0604030504040204" pitchFamily="50" charset="-128"/>
              </a:rPr>
              <a:t>のタブを右クリックすると以下のメニューが出てくる</a:t>
            </a:r>
          </a:p>
        </p:txBody>
      </p:sp>
      <p:sp>
        <p:nvSpPr>
          <p:cNvPr id="5" name="矢印: 右 4">
            <a:extLst>
              <a:ext uri="{FF2B5EF4-FFF2-40B4-BE49-F238E27FC236}">
                <a16:creationId xmlns:a16="http://schemas.microsoft.com/office/drawing/2014/main" id="{9FD09960-3D4C-28EA-C0C3-F6AE135DFD3A}"/>
              </a:ext>
            </a:extLst>
          </p:cNvPr>
          <p:cNvSpPr/>
          <p:nvPr/>
        </p:nvSpPr>
        <p:spPr>
          <a:xfrm>
            <a:off x="1782146" y="6214188"/>
            <a:ext cx="1296955" cy="502588"/>
          </a:xfrm>
          <a:prstGeom prst="rightArrow">
            <a:avLst>
              <a:gd name="adj1" fmla="val 50000"/>
              <a:gd name="adj2" fmla="val 7413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73899ED9-93D1-4FC8-C5AB-A3CC5176D32B}"/>
              </a:ext>
            </a:extLst>
          </p:cNvPr>
          <p:cNvSpPr txBox="1"/>
          <p:nvPr/>
        </p:nvSpPr>
        <p:spPr>
          <a:xfrm>
            <a:off x="91521" y="5947204"/>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ここをクリック</a:t>
            </a:r>
          </a:p>
        </p:txBody>
      </p:sp>
    </p:spTree>
    <p:extLst>
      <p:ext uri="{BB962C8B-B14F-4D97-AF65-F5344CB8AC3E}">
        <p14:creationId xmlns:p14="http://schemas.microsoft.com/office/powerpoint/2010/main" val="263401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E21CBD1-FAD6-442D-84BB-96BE2728811C}"/>
              </a:ext>
            </a:extLst>
          </p:cNvPr>
          <p:cNvSpPr txBox="1"/>
          <p:nvPr/>
        </p:nvSpPr>
        <p:spPr>
          <a:xfrm>
            <a:off x="478972" y="311734"/>
            <a:ext cx="9106292" cy="584775"/>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コマンドライン（コマンドプロンプト）</a:t>
            </a:r>
            <a:endParaRPr kumimoji="1" lang="en-US" altLang="ja-JP" sz="3200" b="1" dirty="0">
              <a:latin typeface="メイリオ" panose="020B0604030504040204" pitchFamily="50" charset="-128"/>
              <a:ea typeface="メイリオ" panose="020B0604030504040204" pitchFamily="50" charset="-128"/>
            </a:endParaRPr>
          </a:p>
        </p:txBody>
      </p:sp>
      <p:pic>
        <p:nvPicPr>
          <p:cNvPr id="5" name="図 4">
            <a:extLst>
              <a:ext uri="{FF2B5EF4-FFF2-40B4-BE49-F238E27FC236}">
                <a16:creationId xmlns:a16="http://schemas.microsoft.com/office/drawing/2014/main" id="{8729884F-92A8-42C2-89E1-9DC4A92C50D8}"/>
              </a:ext>
            </a:extLst>
          </p:cNvPr>
          <p:cNvPicPr>
            <a:picLocks noChangeAspect="1"/>
          </p:cNvPicPr>
          <p:nvPr/>
        </p:nvPicPr>
        <p:blipFill>
          <a:blip r:embed="rId2"/>
          <a:stretch>
            <a:fillRect/>
          </a:stretch>
        </p:blipFill>
        <p:spPr>
          <a:xfrm>
            <a:off x="2265183" y="1539532"/>
            <a:ext cx="2058578" cy="1572525"/>
          </a:xfrm>
          <a:prstGeom prst="rect">
            <a:avLst/>
          </a:prstGeom>
        </p:spPr>
      </p:pic>
      <p:sp>
        <p:nvSpPr>
          <p:cNvPr id="6" name="テキスト ボックス 5">
            <a:extLst>
              <a:ext uri="{FF2B5EF4-FFF2-40B4-BE49-F238E27FC236}">
                <a16:creationId xmlns:a16="http://schemas.microsoft.com/office/drawing/2014/main" id="{D860FC1C-F8B9-4104-82B3-F66BCD9452DF}"/>
              </a:ext>
            </a:extLst>
          </p:cNvPr>
          <p:cNvSpPr txBox="1"/>
          <p:nvPr/>
        </p:nvSpPr>
        <p:spPr>
          <a:xfrm>
            <a:off x="2100450" y="1725106"/>
            <a:ext cx="45719" cy="461665"/>
          </a:xfrm>
          <a:prstGeom prst="rect">
            <a:avLst/>
          </a:prstGeom>
          <a:noFill/>
        </p:spPr>
        <p:txBody>
          <a:bodyPr wrap="square" rtlCol="0">
            <a:spAutoFit/>
          </a:bodyPr>
          <a:lstStyle/>
          <a:p>
            <a:pPr algn="l"/>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E6F6C27A-378B-4D6C-8C88-950C172EE590}"/>
              </a:ext>
            </a:extLst>
          </p:cNvPr>
          <p:cNvSpPr txBox="1"/>
          <p:nvPr/>
        </p:nvSpPr>
        <p:spPr>
          <a:xfrm>
            <a:off x="4323762" y="1479410"/>
            <a:ext cx="6212263" cy="2000548"/>
          </a:xfrm>
          <a:prstGeom prst="rect">
            <a:avLst/>
          </a:prstGeom>
          <a:noFill/>
        </p:spPr>
        <p:txBody>
          <a:bodyPr wrap="square" rtlCol="0">
            <a:spAutoFit/>
          </a:bodyPr>
          <a:lstStyle/>
          <a:p>
            <a:pPr algn="l"/>
            <a:r>
              <a:rPr kumimoji="1" lang="ja-JP" altLang="en-US" sz="2400" b="1" u="sng" dirty="0">
                <a:latin typeface="メイリオ" panose="020B0604030504040204" pitchFamily="50" charset="-128"/>
                <a:ea typeface="メイリオ" panose="020B0604030504040204" pitchFamily="50" charset="-128"/>
              </a:rPr>
              <a:t>コンピュータの素顔</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コンピュータへ入力したコマンド（命令）を受け付けて、それに応じた処理をコンピュータに実行させるための受付窓口（やっていることはマウスでの操作と被るが、よりマニアックな操作ができる）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CUI – Character user interface</a:t>
            </a:r>
            <a:endParaRPr kumimoji="1" lang="ja-JP" altLang="en-US" sz="2000" dirty="0">
              <a:latin typeface="メイリオ" panose="020B0604030504040204" pitchFamily="50" charset="-128"/>
              <a:ea typeface="メイリオ" panose="020B0604030504040204" pitchFamily="50" charset="-128"/>
            </a:endParaRPr>
          </a:p>
        </p:txBody>
      </p:sp>
      <p:pic>
        <p:nvPicPr>
          <p:cNvPr id="9" name="Picture 4" descr="関連画像">
            <a:extLst>
              <a:ext uri="{FF2B5EF4-FFF2-40B4-BE49-F238E27FC236}">
                <a16:creationId xmlns:a16="http://schemas.microsoft.com/office/drawing/2014/main" id="{94FC0CA1-1145-465D-B12C-4088D8A6BC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5183" y="3614932"/>
            <a:ext cx="1828800" cy="1904463"/>
          </a:xfrm>
          <a:prstGeom prst="rect">
            <a:avLst/>
          </a:prstGeom>
          <a:noFill/>
          <a:extLst>
            <a:ext uri="{909E8E84-426E-40DD-AFC4-6F175D3DCCD1}">
              <a14:hiddenFill xmlns:a14="http://schemas.microsoft.com/office/drawing/2010/main">
                <a:solidFill>
                  <a:srgbClr val="FFFFFF"/>
                </a:solidFill>
              </a14:hiddenFill>
            </a:ext>
          </a:extLst>
        </p:spPr>
      </p:pic>
      <p:sp>
        <p:nvSpPr>
          <p:cNvPr id="10" name="テキスト ボックス 9">
            <a:extLst>
              <a:ext uri="{FF2B5EF4-FFF2-40B4-BE49-F238E27FC236}">
                <a16:creationId xmlns:a16="http://schemas.microsoft.com/office/drawing/2014/main" id="{410671DA-9F3D-4D3B-8FE3-D49F3675396C}"/>
              </a:ext>
            </a:extLst>
          </p:cNvPr>
          <p:cNvSpPr txBox="1"/>
          <p:nvPr/>
        </p:nvSpPr>
        <p:spPr>
          <a:xfrm>
            <a:off x="4220066" y="4132810"/>
            <a:ext cx="6410226" cy="1692771"/>
          </a:xfrm>
          <a:prstGeom prst="rect">
            <a:avLst/>
          </a:prstGeom>
          <a:noFill/>
        </p:spPr>
        <p:txBody>
          <a:bodyPr wrap="square" rtlCol="0">
            <a:spAutoFit/>
          </a:bodyPr>
          <a:lstStyle/>
          <a:p>
            <a:pPr algn="l"/>
            <a:r>
              <a:rPr kumimoji="1" lang="en-US" altLang="ja-JP" sz="2400" b="1" u="sng" dirty="0">
                <a:latin typeface="メイリオ" panose="020B0604030504040204" pitchFamily="50" charset="-128"/>
                <a:ea typeface="メイリオ" panose="020B0604030504040204" pitchFamily="50" charset="-128"/>
              </a:rPr>
              <a:t>Windows</a:t>
            </a:r>
            <a:r>
              <a:rPr kumimoji="1" lang="ja-JP" altLang="en-US" sz="2400" b="1" u="sng" dirty="0">
                <a:latin typeface="メイリオ" panose="020B0604030504040204" pitchFamily="50" charset="-128"/>
                <a:ea typeface="メイリオ" panose="020B0604030504040204" pitchFamily="50" charset="-128"/>
              </a:rPr>
              <a:t>は素顔ではない</a:t>
            </a:r>
            <a:endParaRPr kumimoji="1" lang="en-US" altLang="ja-JP" sz="2400" b="1" u="sng"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例えば、フォルダー（ディレクトリ）の実体はコンピュータの記憶装置に設けられた領域で目に見えない。</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　ディレクトリーのイメージを可視化している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      (GUI – Graphical User Interface)</a:t>
            </a:r>
            <a:endParaRPr kumimoji="1" lang="ja-JP" altLang="en-US" sz="20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70AC2D6-51FD-4772-94FD-6222602061A7}"/>
              </a:ext>
            </a:extLst>
          </p:cNvPr>
          <p:cNvSpPr txBox="1"/>
          <p:nvPr/>
        </p:nvSpPr>
        <p:spPr>
          <a:xfrm>
            <a:off x="2736525" y="4474829"/>
            <a:ext cx="886119" cy="461665"/>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C:\</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81027222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9636</TotalTime>
  <Words>1493</Words>
  <Application>Microsoft Office PowerPoint</Application>
  <PresentationFormat>ワイド画面</PresentationFormat>
  <Paragraphs>167</Paragraphs>
  <Slides>35</Slides>
  <Notes>0</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35</vt:i4>
      </vt:variant>
    </vt:vector>
  </HeadingPairs>
  <TitlesOfParts>
    <vt:vector size="44" baseType="lpstr">
      <vt:lpstr>-apple-system</vt:lpstr>
      <vt:lpstr>メイリオ</vt:lpstr>
      <vt:lpstr>游ゴシック</vt:lpstr>
      <vt:lpstr>Arial</vt:lpstr>
      <vt:lpstr>Calibri</vt:lpstr>
      <vt:lpstr>Calibri Light</vt:lpstr>
      <vt:lpstr>Courier New</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352</cp:revision>
  <dcterms:created xsi:type="dcterms:W3CDTF">2017-07-18T05:09:25Z</dcterms:created>
  <dcterms:modified xsi:type="dcterms:W3CDTF">2024-02-09T15:54:30Z</dcterms:modified>
</cp:coreProperties>
</file>