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3"/>
  </p:notesMasterIdLst>
  <p:sldIdLst>
    <p:sldId id="1210" r:id="rId2"/>
    <p:sldId id="1198" r:id="rId3"/>
    <p:sldId id="1252" r:id="rId4"/>
    <p:sldId id="1256" r:id="rId5"/>
    <p:sldId id="1257" r:id="rId6"/>
    <p:sldId id="1258" r:id="rId7"/>
    <p:sldId id="1259" r:id="rId8"/>
    <p:sldId id="1260" r:id="rId9"/>
    <p:sldId id="1261" r:id="rId10"/>
    <p:sldId id="1262" r:id="rId11"/>
    <p:sldId id="1263" r:id="rId12"/>
    <p:sldId id="1264" r:id="rId13"/>
    <p:sldId id="1265" r:id="rId14"/>
    <p:sldId id="1266" r:id="rId15"/>
    <p:sldId id="1267" r:id="rId16"/>
    <p:sldId id="1268" r:id="rId17"/>
    <p:sldId id="1245" r:id="rId18"/>
    <p:sldId id="1269" r:id="rId19"/>
    <p:sldId id="1270" r:id="rId20"/>
    <p:sldId id="1271" r:id="rId21"/>
    <p:sldId id="1272" r:id="rId22"/>
    <p:sldId id="1246" r:id="rId23"/>
    <p:sldId id="1273" r:id="rId24"/>
    <p:sldId id="1274" r:id="rId25"/>
    <p:sldId id="1275" r:id="rId26"/>
    <p:sldId id="1276" r:id="rId27"/>
    <p:sldId id="1277" r:id="rId28"/>
    <p:sldId id="1226" r:id="rId29"/>
    <p:sldId id="1228" r:id="rId30"/>
    <p:sldId id="1227" r:id="rId31"/>
    <p:sldId id="257" r:id="rId32"/>
    <p:sldId id="263" r:id="rId33"/>
    <p:sldId id="265" r:id="rId34"/>
    <p:sldId id="266" r:id="rId35"/>
    <p:sldId id="267" r:id="rId36"/>
    <p:sldId id="268" r:id="rId37"/>
    <p:sldId id="1237" r:id="rId38"/>
    <p:sldId id="1240" r:id="rId39"/>
    <p:sldId id="1241" r:id="rId40"/>
    <p:sldId id="262" r:id="rId41"/>
    <p:sldId id="122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87A2D1-67AE-4A61-B87F-2AC7256261D1}"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E602B380-6C36-46B3-AE0C-2087E0AB0D5D}">
      <dgm:prSet/>
      <dgm:spPr/>
      <dgm:t>
        <a:bodyPr/>
        <a:lstStyle/>
        <a:p>
          <a:r>
            <a:rPr kumimoji="1" lang="en-US" dirty="0"/>
            <a:t>Python</a:t>
          </a:r>
          <a:r>
            <a:rPr kumimoji="1" lang="ja-JP" dirty="0"/>
            <a:t>実行環境インストール</a:t>
          </a:r>
          <a:endParaRPr lang="ja-JP" dirty="0"/>
        </a:p>
      </dgm:t>
    </dgm:pt>
    <dgm:pt modelId="{C3A72E2F-D350-4B4E-BD06-418385583FAB}" type="parTrans" cxnId="{76CDA96A-AE40-4AAD-A1B2-D94F6691D06D}">
      <dgm:prSet/>
      <dgm:spPr/>
      <dgm:t>
        <a:bodyPr/>
        <a:lstStyle/>
        <a:p>
          <a:endParaRPr kumimoji="1" lang="ja-JP" altLang="en-US"/>
        </a:p>
      </dgm:t>
    </dgm:pt>
    <dgm:pt modelId="{D2E86B4D-D607-418D-8FF3-A9916D204B50}" type="sibTrans" cxnId="{76CDA96A-AE40-4AAD-A1B2-D94F6691D06D}">
      <dgm:prSet/>
      <dgm:spPr/>
      <dgm:t>
        <a:bodyPr/>
        <a:lstStyle/>
        <a:p>
          <a:endParaRPr kumimoji="1" lang="ja-JP" altLang="en-US"/>
        </a:p>
      </dgm:t>
    </dgm:pt>
    <dgm:pt modelId="{A5909075-A7AD-4C4E-9AC7-DDE11B17C38E}">
      <dgm:prSet/>
      <dgm:spPr/>
      <dgm:t>
        <a:bodyPr/>
        <a:lstStyle/>
        <a:p>
          <a:r>
            <a:rPr kumimoji="1" lang="ja-JP"/>
            <a:t>テキストエディタいストール</a:t>
          </a:r>
          <a:endParaRPr lang="ja-JP"/>
        </a:p>
      </dgm:t>
    </dgm:pt>
    <dgm:pt modelId="{C32C502C-0C24-41C5-8BB9-5AEF901F62EA}" type="parTrans" cxnId="{8D7A8EF1-F3C8-471A-B754-2C4260E62362}">
      <dgm:prSet/>
      <dgm:spPr/>
      <dgm:t>
        <a:bodyPr/>
        <a:lstStyle/>
        <a:p>
          <a:endParaRPr kumimoji="1" lang="ja-JP" altLang="en-US"/>
        </a:p>
      </dgm:t>
    </dgm:pt>
    <dgm:pt modelId="{B0F647AC-F04D-46F2-8609-D7A55DAF8637}" type="sibTrans" cxnId="{8D7A8EF1-F3C8-471A-B754-2C4260E62362}">
      <dgm:prSet/>
      <dgm:spPr/>
      <dgm:t>
        <a:bodyPr/>
        <a:lstStyle/>
        <a:p>
          <a:endParaRPr kumimoji="1" lang="ja-JP" altLang="en-US"/>
        </a:p>
      </dgm:t>
    </dgm:pt>
    <dgm:pt modelId="{E246A9CC-3B1F-476E-85EF-350990B76A4C}" type="pres">
      <dgm:prSet presAssocID="{3987A2D1-67AE-4A61-B87F-2AC7256261D1}" presName="linearFlow" presStyleCnt="0">
        <dgm:presLayoutVars>
          <dgm:resizeHandles val="exact"/>
        </dgm:presLayoutVars>
      </dgm:prSet>
      <dgm:spPr/>
    </dgm:pt>
    <dgm:pt modelId="{2147856D-92BF-4B12-A530-560BBF1EFBFD}" type="pres">
      <dgm:prSet presAssocID="{E602B380-6C36-46B3-AE0C-2087E0AB0D5D}" presName="node" presStyleLbl="node1" presStyleIdx="0" presStyleCnt="2" custScaleX="178803">
        <dgm:presLayoutVars>
          <dgm:bulletEnabled val="1"/>
        </dgm:presLayoutVars>
      </dgm:prSet>
      <dgm:spPr/>
    </dgm:pt>
    <dgm:pt modelId="{D112C78E-BED0-4044-8517-809FDAA48005}" type="pres">
      <dgm:prSet presAssocID="{D2E86B4D-D607-418D-8FF3-A9916D204B50}" presName="sibTrans" presStyleLbl="sibTrans2D1" presStyleIdx="0" presStyleCnt="1"/>
      <dgm:spPr/>
    </dgm:pt>
    <dgm:pt modelId="{58925C32-37EB-488A-946F-0E52129DF8D1}" type="pres">
      <dgm:prSet presAssocID="{D2E86B4D-D607-418D-8FF3-A9916D204B50}" presName="connectorText" presStyleLbl="sibTrans2D1" presStyleIdx="0" presStyleCnt="1"/>
      <dgm:spPr/>
    </dgm:pt>
    <dgm:pt modelId="{52B2B23D-9058-4EC5-9B19-BFE73396CDC2}" type="pres">
      <dgm:prSet presAssocID="{A5909075-A7AD-4C4E-9AC7-DDE11B17C38E}" presName="node" presStyleLbl="node1" presStyleIdx="1" presStyleCnt="2" custScaleX="181432">
        <dgm:presLayoutVars>
          <dgm:bulletEnabled val="1"/>
        </dgm:presLayoutVars>
      </dgm:prSet>
      <dgm:spPr/>
    </dgm:pt>
  </dgm:ptLst>
  <dgm:cxnLst>
    <dgm:cxn modelId="{A4C17F31-B455-49B6-B493-12F077C24A78}" type="presOf" srcId="{D2E86B4D-D607-418D-8FF3-A9916D204B50}" destId="{58925C32-37EB-488A-946F-0E52129DF8D1}" srcOrd="1" destOrd="0" presId="urn:microsoft.com/office/officeart/2005/8/layout/process2"/>
    <dgm:cxn modelId="{52C11835-0146-456F-8B6B-CB6CE4F67247}" type="presOf" srcId="{D2E86B4D-D607-418D-8FF3-A9916D204B50}" destId="{D112C78E-BED0-4044-8517-809FDAA48005}" srcOrd="0" destOrd="0" presId="urn:microsoft.com/office/officeart/2005/8/layout/process2"/>
    <dgm:cxn modelId="{76CDA96A-AE40-4AAD-A1B2-D94F6691D06D}" srcId="{3987A2D1-67AE-4A61-B87F-2AC7256261D1}" destId="{E602B380-6C36-46B3-AE0C-2087E0AB0D5D}" srcOrd="0" destOrd="0" parTransId="{C3A72E2F-D350-4B4E-BD06-418385583FAB}" sibTransId="{D2E86B4D-D607-418D-8FF3-A9916D204B50}"/>
    <dgm:cxn modelId="{EDB43C7E-D651-4B5E-BED5-41AA05A15081}" type="presOf" srcId="{E602B380-6C36-46B3-AE0C-2087E0AB0D5D}" destId="{2147856D-92BF-4B12-A530-560BBF1EFBFD}" srcOrd="0" destOrd="0" presId="urn:microsoft.com/office/officeart/2005/8/layout/process2"/>
    <dgm:cxn modelId="{25AFC5BB-3B24-4F58-B5D8-729555CE9A5D}" type="presOf" srcId="{A5909075-A7AD-4C4E-9AC7-DDE11B17C38E}" destId="{52B2B23D-9058-4EC5-9B19-BFE73396CDC2}" srcOrd="0" destOrd="0" presId="urn:microsoft.com/office/officeart/2005/8/layout/process2"/>
    <dgm:cxn modelId="{8D7A8EF1-F3C8-471A-B754-2C4260E62362}" srcId="{3987A2D1-67AE-4A61-B87F-2AC7256261D1}" destId="{A5909075-A7AD-4C4E-9AC7-DDE11B17C38E}" srcOrd="1" destOrd="0" parTransId="{C32C502C-0C24-41C5-8BB9-5AEF901F62EA}" sibTransId="{B0F647AC-F04D-46F2-8609-D7A55DAF8637}"/>
    <dgm:cxn modelId="{AB22CEF8-E040-440B-8BC7-8B360ECF797C}" type="presOf" srcId="{3987A2D1-67AE-4A61-B87F-2AC7256261D1}" destId="{E246A9CC-3B1F-476E-85EF-350990B76A4C}" srcOrd="0" destOrd="0" presId="urn:microsoft.com/office/officeart/2005/8/layout/process2"/>
    <dgm:cxn modelId="{35ACFF19-9F8B-425B-B199-D899833C050D}" type="presParOf" srcId="{E246A9CC-3B1F-476E-85EF-350990B76A4C}" destId="{2147856D-92BF-4B12-A530-560BBF1EFBFD}" srcOrd="0" destOrd="0" presId="urn:microsoft.com/office/officeart/2005/8/layout/process2"/>
    <dgm:cxn modelId="{39A94055-C651-470F-B56E-163596EBA399}" type="presParOf" srcId="{E246A9CC-3B1F-476E-85EF-350990B76A4C}" destId="{D112C78E-BED0-4044-8517-809FDAA48005}" srcOrd="1" destOrd="0" presId="urn:microsoft.com/office/officeart/2005/8/layout/process2"/>
    <dgm:cxn modelId="{4F87B18C-87E5-4C5D-BE1C-106B4E5CDA0E}" type="presParOf" srcId="{D112C78E-BED0-4044-8517-809FDAA48005}" destId="{58925C32-37EB-488A-946F-0E52129DF8D1}" srcOrd="0" destOrd="0" presId="urn:microsoft.com/office/officeart/2005/8/layout/process2"/>
    <dgm:cxn modelId="{83024D2C-4E9E-4C0E-B9BB-03E0253A6EAE}" type="presParOf" srcId="{E246A9CC-3B1F-476E-85EF-350990B76A4C}" destId="{52B2B23D-9058-4EC5-9B19-BFE73396CDC2}"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43C326-541E-49D9-B3D0-C043A59FF6F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4C434287-BB75-4B38-9270-45BA37C87D63}">
      <dgm:prSet/>
      <dgm:spPr/>
      <dgm:t>
        <a:bodyPr/>
        <a:lstStyle/>
        <a:p>
          <a:r>
            <a:rPr kumimoji="1" lang="ja-JP"/>
            <a:t>テキストエディタでプログラムを書く</a:t>
          </a:r>
          <a:endParaRPr lang="ja-JP"/>
        </a:p>
      </dgm:t>
    </dgm:pt>
    <dgm:pt modelId="{417CB758-36E2-48E1-BF3A-7E51CF8F0488}" type="parTrans" cxnId="{9014FBF5-E5FA-44EE-9B75-68D9D1758B21}">
      <dgm:prSet/>
      <dgm:spPr/>
      <dgm:t>
        <a:bodyPr/>
        <a:lstStyle/>
        <a:p>
          <a:endParaRPr kumimoji="1" lang="ja-JP" altLang="en-US"/>
        </a:p>
      </dgm:t>
    </dgm:pt>
    <dgm:pt modelId="{7AC064CF-D88C-4CA2-B603-79D5D8F1703C}" type="sibTrans" cxnId="{9014FBF5-E5FA-44EE-9B75-68D9D1758B21}">
      <dgm:prSet/>
      <dgm:spPr/>
      <dgm:t>
        <a:bodyPr/>
        <a:lstStyle/>
        <a:p>
          <a:endParaRPr kumimoji="1" lang="ja-JP" altLang="en-US"/>
        </a:p>
      </dgm:t>
    </dgm:pt>
    <dgm:pt modelId="{E31FB704-CFCA-4182-BC6D-974E3CA7A4FA}">
      <dgm:prSet/>
      <dgm:spPr/>
      <dgm:t>
        <a:bodyPr/>
        <a:lstStyle/>
        <a:p>
          <a:r>
            <a:rPr kumimoji="1" lang="ja-JP"/>
            <a:t>ファイルとして保存（拡張子</a:t>
          </a:r>
          <a:r>
            <a:rPr kumimoji="1" lang="en-US"/>
            <a:t>.py</a:t>
          </a:r>
          <a:r>
            <a:rPr kumimoji="1" lang="ja-JP"/>
            <a:t>）</a:t>
          </a:r>
          <a:endParaRPr lang="ja-JP"/>
        </a:p>
      </dgm:t>
    </dgm:pt>
    <dgm:pt modelId="{8934BB07-3175-444F-8769-31680A0BC1D3}" type="parTrans" cxnId="{E670090A-0973-427B-997D-C9C10EF3CF90}">
      <dgm:prSet/>
      <dgm:spPr/>
      <dgm:t>
        <a:bodyPr/>
        <a:lstStyle/>
        <a:p>
          <a:endParaRPr kumimoji="1" lang="ja-JP" altLang="en-US"/>
        </a:p>
      </dgm:t>
    </dgm:pt>
    <dgm:pt modelId="{3345B3D3-885B-4110-BECD-1BE883FD9973}" type="sibTrans" cxnId="{E670090A-0973-427B-997D-C9C10EF3CF90}">
      <dgm:prSet/>
      <dgm:spPr/>
      <dgm:t>
        <a:bodyPr/>
        <a:lstStyle/>
        <a:p>
          <a:endParaRPr kumimoji="1" lang="ja-JP" altLang="en-US"/>
        </a:p>
      </dgm:t>
    </dgm:pt>
    <dgm:pt modelId="{A0A333D3-D476-4259-A8E9-1E1464644163}">
      <dgm:prSet/>
      <dgm:spPr/>
      <dgm:t>
        <a:bodyPr/>
        <a:lstStyle/>
        <a:p>
          <a:r>
            <a:rPr kumimoji="1" lang="ja-JP"/>
            <a:t>ファイル名を指定して実行</a:t>
          </a:r>
          <a:endParaRPr lang="ja-JP"/>
        </a:p>
      </dgm:t>
    </dgm:pt>
    <dgm:pt modelId="{EE794430-2989-48CF-87B1-53480D07EB4C}" type="parTrans" cxnId="{8E644222-B066-402C-85D9-D10857F882FC}">
      <dgm:prSet/>
      <dgm:spPr/>
      <dgm:t>
        <a:bodyPr/>
        <a:lstStyle/>
        <a:p>
          <a:endParaRPr kumimoji="1" lang="ja-JP" altLang="en-US"/>
        </a:p>
      </dgm:t>
    </dgm:pt>
    <dgm:pt modelId="{EB3E711C-BBF5-44F4-ACE2-3F238BABA9B3}" type="sibTrans" cxnId="{8E644222-B066-402C-85D9-D10857F882FC}">
      <dgm:prSet/>
      <dgm:spPr/>
      <dgm:t>
        <a:bodyPr/>
        <a:lstStyle/>
        <a:p>
          <a:endParaRPr kumimoji="1" lang="ja-JP" altLang="en-US"/>
        </a:p>
      </dgm:t>
    </dgm:pt>
    <dgm:pt modelId="{7BD174A8-14E7-4594-8E8D-67DD984B315C}" type="pres">
      <dgm:prSet presAssocID="{4C43C326-541E-49D9-B3D0-C043A59FF6F7}" presName="linearFlow" presStyleCnt="0">
        <dgm:presLayoutVars>
          <dgm:resizeHandles val="exact"/>
        </dgm:presLayoutVars>
      </dgm:prSet>
      <dgm:spPr/>
    </dgm:pt>
    <dgm:pt modelId="{E70DB2C3-54E3-403E-B256-86AD47897521}" type="pres">
      <dgm:prSet presAssocID="{4C434287-BB75-4B38-9270-45BA37C87D63}" presName="node" presStyleLbl="node1" presStyleIdx="0" presStyleCnt="3">
        <dgm:presLayoutVars>
          <dgm:bulletEnabled val="1"/>
        </dgm:presLayoutVars>
      </dgm:prSet>
      <dgm:spPr/>
    </dgm:pt>
    <dgm:pt modelId="{85508F61-99B3-4173-89B5-46F59F12F211}" type="pres">
      <dgm:prSet presAssocID="{7AC064CF-D88C-4CA2-B603-79D5D8F1703C}" presName="sibTrans" presStyleLbl="sibTrans2D1" presStyleIdx="0" presStyleCnt="2"/>
      <dgm:spPr/>
    </dgm:pt>
    <dgm:pt modelId="{0F976FCC-5241-43C1-B6F8-77991B7AFB3C}" type="pres">
      <dgm:prSet presAssocID="{7AC064CF-D88C-4CA2-B603-79D5D8F1703C}" presName="connectorText" presStyleLbl="sibTrans2D1" presStyleIdx="0" presStyleCnt="2"/>
      <dgm:spPr/>
    </dgm:pt>
    <dgm:pt modelId="{582F7DC7-D5B6-4288-89AF-F97A40C790D5}" type="pres">
      <dgm:prSet presAssocID="{E31FB704-CFCA-4182-BC6D-974E3CA7A4FA}" presName="node" presStyleLbl="node1" presStyleIdx="1" presStyleCnt="3">
        <dgm:presLayoutVars>
          <dgm:bulletEnabled val="1"/>
        </dgm:presLayoutVars>
      </dgm:prSet>
      <dgm:spPr/>
    </dgm:pt>
    <dgm:pt modelId="{AFEC63DB-F2ED-4EA2-9ED8-92A83230F6FF}" type="pres">
      <dgm:prSet presAssocID="{3345B3D3-885B-4110-BECD-1BE883FD9973}" presName="sibTrans" presStyleLbl="sibTrans2D1" presStyleIdx="1" presStyleCnt="2"/>
      <dgm:spPr/>
    </dgm:pt>
    <dgm:pt modelId="{065B1AE7-1051-4D62-9BEA-0466367F05D7}" type="pres">
      <dgm:prSet presAssocID="{3345B3D3-885B-4110-BECD-1BE883FD9973}" presName="connectorText" presStyleLbl="sibTrans2D1" presStyleIdx="1" presStyleCnt="2"/>
      <dgm:spPr/>
    </dgm:pt>
    <dgm:pt modelId="{ACDF1E26-DCE5-474E-9521-B2B54FB9F570}" type="pres">
      <dgm:prSet presAssocID="{A0A333D3-D476-4259-A8E9-1E1464644163}" presName="node" presStyleLbl="node1" presStyleIdx="2" presStyleCnt="3">
        <dgm:presLayoutVars>
          <dgm:bulletEnabled val="1"/>
        </dgm:presLayoutVars>
      </dgm:prSet>
      <dgm:spPr/>
    </dgm:pt>
  </dgm:ptLst>
  <dgm:cxnLst>
    <dgm:cxn modelId="{F5151F06-30AA-4458-88B5-47AC9F0372C9}" type="presOf" srcId="{7AC064CF-D88C-4CA2-B603-79D5D8F1703C}" destId="{0F976FCC-5241-43C1-B6F8-77991B7AFB3C}" srcOrd="1" destOrd="0" presId="urn:microsoft.com/office/officeart/2005/8/layout/process2"/>
    <dgm:cxn modelId="{E670090A-0973-427B-997D-C9C10EF3CF90}" srcId="{4C43C326-541E-49D9-B3D0-C043A59FF6F7}" destId="{E31FB704-CFCA-4182-BC6D-974E3CA7A4FA}" srcOrd="1" destOrd="0" parTransId="{8934BB07-3175-444F-8769-31680A0BC1D3}" sibTransId="{3345B3D3-885B-4110-BECD-1BE883FD9973}"/>
    <dgm:cxn modelId="{692DDB20-C242-455B-8663-348A2BF702B9}" type="presOf" srcId="{4C43C326-541E-49D9-B3D0-C043A59FF6F7}" destId="{7BD174A8-14E7-4594-8E8D-67DD984B315C}" srcOrd="0" destOrd="0" presId="urn:microsoft.com/office/officeart/2005/8/layout/process2"/>
    <dgm:cxn modelId="{8E644222-B066-402C-85D9-D10857F882FC}" srcId="{4C43C326-541E-49D9-B3D0-C043A59FF6F7}" destId="{A0A333D3-D476-4259-A8E9-1E1464644163}" srcOrd="2" destOrd="0" parTransId="{EE794430-2989-48CF-87B1-53480D07EB4C}" sibTransId="{EB3E711C-BBF5-44F4-ACE2-3F238BABA9B3}"/>
    <dgm:cxn modelId="{C01A3D24-B6B8-4A12-B29D-CDF69B7B6EFC}" type="presOf" srcId="{A0A333D3-D476-4259-A8E9-1E1464644163}" destId="{ACDF1E26-DCE5-474E-9521-B2B54FB9F570}" srcOrd="0" destOrd="0" presId="urn:microsoft.com/office/officeart/2005/8/layout/process2"/>
    <dgm:cxn modelId="{C8518727-3D11-44EA-AA07-897098CCF14A}" type="presOf" srcId="{E31FB704-CFCA-4182-BC6D-974E3CA7A4FA}" destId="{582F7DC7-D5B6-4288-89AF-F97A40C790D5}" srcOrd="0" destOrd="0" presId="urn:microsoft.com/office/officeart/2005/8/layout/process2"/>
    <dgm:cxn modelId="{D1D7845F-903E-4DFC-9ABB-905EBE908213}" type="presOf" srcId="{3345B3D3-885B-4110-BECD-1BE883FD9973}" destId="{065B1AE7-1051-4D62-9BEA-0466367F05D7}" srcOrd="1" destOrd="0" presId="urn:microsoft.com/office/officeart/2005/8/layout/process2"/>
    <dgm:cxn modelId="{7A7E8643-060B-47F7-B72C-2E0D7275C8AD}" type="presOf" srcId="{7AC064CF-D88C-4CA2-B603-79D5D8F1703C}" destId="{85508F61-99B3-4173-89B5-46F59F12F211}" srcOrd="0" destOrd="0" presId="urn:microsoft.com/office/officeart/2005/8/layout/process2"/>
    <dgm:cxn modelId="{EB174144-33FB-4BA1-8028-8694CBE3080C}" type="presOf" srcId="{4C434287-BB75-4B38-9270-45BA37C87D63}" destId="{E70DB2C3-54E3-403E-B256-86AD47897521}" srcOrd="0" destOrd="0" presId="urn:microsoft.com/office/officeart/2005/8/layout/process2"/>
    <dgm:cxn modelId="{1A373ACE-DF70-4279-BBDA-7C7809DB0761}" type="presOf" srcId="{3345B3D3-885B-4110-BECD-1BE883FD9973}" destId="{AFEC63DB-F2ED-4EA2-9ED8-92A83230F6FF}" srcOrd="0" destOrd="0" presId="urn:microsoft.com/office/officeart/2005/8/layout/process2"/>
    <dgm:cxn modelId="{9014FBF5-E5FA-44EE-9B75-68D9D1758B21}" srcId="{4C43C326-541E-49D9-B3D0-C043A59FF6F7}" destId="{4C434287-BB75-4B38-9270-45BA37C87D63}" srcOrd="0" destOrd="0" parTransId="{417CB758-36E2-48E1-BF3A-7E51CF8F0488}" sibTransId="{7AC064CF-D88C-4CA2-B603-79D5D8F1703C}"/>
    <dgm:cxn modelId="{05A89FB9-CD48-43E9-9D59-F4FF302EBD1E}" type="presParOf" srcId="{7BD174A8-14E7-4594-8E8D-67DD984B315C}" destId="{E70DB2C3-54E3-403E-B256-86AD47897521}" srcOrd="0" destOrd="0" presId="urn:microsoft.com/office/officeart/2005/8/layout/process2"/>
    <dgm:cxn modelId="{4243F2FF-AEEE-4DDA-BBAE-3BC3FFE20419}" type="presParOf" srcId="{7BD174A8-14E7-4594-8E8D-67DD984B315C}" destId="{85508F61-99B3-4173-89B5-46F59F12F211}" srcOrd="1" destOrd="0" presId="urn:microsoft.com/office/officeart/2005/8/layout/process2"/>
    <dgm:cxn modelId="{37A35552-0DAC-4D64-9673-76D89237F317}" type="presParOf" srcId="{85508F61-99B3-4173-89B5-46F59F12F211}" destId="{0F976FCC-5241-43C1-B6F8-77991B7AFB3C}" srcOrd="0" destOrd="0" presId="urn:microsoft.com/office/officeart/2005/8/layout/process2"/>
    <dgm:cxn modelId="{B32F2A61-BED7-4404-854A-8040D9D11C65}" type="presParOf" srcId="{7BD174A8-14E7-4594-8E8D-67DD984B315C}" destId="{582F7DC7-D5B6-4288-89AF-F97A40C790D5}" srcOrd="2" destOrd="0" presId="urn:microsoft.com/office/officeart/2005/8/layout/process2"/>
    <dgm:cxn modelId="{D1902F22-07F7-4142-82F3-BC190201BA09}" type="presParOf" srcId="{7BD174A8-14E7-4594-8E8D-67DD984B315C}" destId="{AFEC63DB-F2ED-4EA2-9ED8-92A83230F6FF}" srcOrd="3" destOrd="0" presId="urn:microsoft.com/office/officeart/2005/8/layout/process2"/>
    <dgm:cxn modelId="{6329C0BE-6595-4787-9445-CA7DBAC909E4}" type="presParOf" srcId="{AFEC63DB-F2ED-4EA2-9ED8-92A83230F6FF}" destId="{065B1AE7-1051-4D62-9BEA-0466367F05D7}" srcOrd="0" destOrd="0" presId="urn:microsoft.com/office/officeart/2005/8/layout/process2"/>
    <dgm:cxn modelId="{B554CC50-3867-4485-BD7E-74BEADCF93D2}" type="presParOf" srcId="{7BD174A8-14E7-4594-8E8D-67DD984B315C}" destId="{ACDF1E26-DCE5-474E-9521-B2B54FB9F570}"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ABE14E-7CC7-4E4B-9B45-65E2FBD79AB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72A092B9-19E6-4F12-A97A-717A9092FD06}">
      <dgm:prSet custT="1"/>
      <dgm:spPr/>
      <dgm:t>
        <a:bodyPr/>
        <a:lstStyle/>
        <a:p>
          <a:r>
            <a:rPr kumimoji="1" lang="ja-JP" altLang="en-US" sz="2000" dirty="0"/>
            <a:t>テキストエディタでプログラムを制作</a:t>
          </a:r>
          <a:endParaRPr lang="ja-JP" altLang="en-US" sz="2000" dirty="0"/>
        </a:p>
      </dgm:t>
    </dgm:pt>
    <dgm:pt modelId="{9323C07C-D02E-45FF-AA33-A810D33BBA22}" type="parTrans" cxnId="{34D973FD-DD4F-4450-B217-9FBFBC3EFC8B}">
      <dgm:prSet/>
      <dgm:spPr/>
      <dgm:t>
        <a:bodyPr/>
        <a:lstStyle/>
        <a:p>
          <a:endParaRPr kumimoji="1" lang="ja-JP" altLang="en-US" sz="2000"/>
        </a:p>
      </dgm:t>
    </dgm:pt>
    <dgm:pt modelId="{79F6628B-88D7-4AB2-BDB7-3CE933398496}" type="sibTrans" cxnId="{34D973FD-DD4F-4450-B217-9FBFBC3EFC8B}">
      <dgm:prSet custT="1"/>
      <dgm:spPr/>
      <dgm:t>
        <a:bodyPr/>
        <a:lstStyle/>
        <a:p>
          <a:endParaRPr kumimoji="1" lang="ja-JP" altLang="en-US" sz="2000"/>
        </a:p>
      </dgm:t>
    </dgm:pt>
    <dgm:pt modelId="{7FA5B02E-6FD8-41C5-95E3-569BD31456FD}">
      <dgm:prSet custT="1"/>
      <dgm:spPr/>
      <dgm:t>
        <a:bodyPr/>
        <a:lstStyle/>
        <a:p>
          <a:r>
            <a:rPr kumimoji="1" lang="ja-JP" altLang="en-US" sz="2000"/>
            <a:t>プログラムのあるフォルダに移動</a:t>
          </a:r>
          <a:endParaRPr lang="ja-JP" altLang="en-US" sz="2000"/>
        </a:p>
      </dgm:t>
    </dgm:pt>
    <dgm:pt modelId="{136FA069-A085-4A03-96F6-3CCB8AD8BA5B}" type="parTrans" cxnId="{A1EFBE98-E595-4A91-A373-4EF449BA4E0E}">
      <dgm:prSet/>
      <dgm:spPr/>
      <dgm:t>
        <a:bodyPr/>
        <a:lstStyle/>
        <a:p>
          <a:endParaRPr kumimoji="1" lang="ja-JP" altLang="en-US" sz="2000"/>
        </a:p>
      </dgm:t>
    </dgm:pt>
    <dgm:pt modelId="{B048D2AB-B868-47A9-8630-2DB23670B81E}" type="sibTrans" cxnId="{A1EFBE98-E595-4A91-A373-4EF449BA4E0E}">
      <dgm:prSet custT="1"/>
      <dgm:spPr/>
      <dgm:t>
        <a:bodyPr/>
        <a:lstStyle/>
        <a:p>
          <a:endParaRPr kumimoji="1" lang="ja-JP" altLang="en-US" sz="2000"/>
        </a:p>
      </dgm:t>
    </dgm:pt>
    <dgm:pt modelId="{9A46172C-9923-45EE-B783-E21A727DAC64}">
      <dgm:prSet custT="1"/>
      <dgm:spPr/>
      <dgm:t>
        <a:bodyPr/>
        <a:lstStyle/>
        <a:p>
          <a:r>
            <a:rPr kumimoji="1" lang="ja-JP" altLang="en-US" sz="2000" dirty="0"/>
            <a:t>コマンドラインからプログラムを実行</a:t>
          </a:r>
          <a:endParaRPr lang="ja-JP" altLang="en-US" sz="2000" dirty="0"/>
        </a:p>
      </dgm:t>
    </dgm:pt>
    <dgm:pt modelId="{D16151F7-D7EF-4A91-8A98-B24BED2A6E40}" type="parTrans" cxnId="{A86F65A1-5699-4455-8B6F-115057EB1588}">
      <dgm:prSet/>
      <dgm:spPr/>
      <dgm:t>
        <a:bodyPr/>
        <a:lstStyle/>
        <a:p>
          <a:endParaRPr kumimoji="1" lang="ja-JP" altLang="en-US" sz="2000"/>
        </a:p>
      </dgm:t>
    </dgm:pt>
    <dgm:pt modelId="{276A4073-FBBE-48A4-BBD6-80C5EDA53911}" type="sibTrans" cxnId="{A86F65A1-5699-4455-8B6F-115057EB1588}">
      <dgm:prSet/>
      <dgm:spPr/>
      <dgm:t>
        <a:bodyPr/>
        <a:lstStyle/>
        <a:p>
          <a:endParaRPr kumimoji="1" lang="ja-JP" altLang="en-US" sz="2000"/>
        </a:p>
      </dgm:t>
    </dgm:pt>
    <dgm:pt modelId="{AF63DEEE-2C6D-44D9-A27C-E36F75BCF2F4}">
      <dgm:prSet custT="1"/>
      <dgm:spPr/>
      <dgm:t>
        <a:bodyPr/>
        <a:lstStyle/>
        <a:p>
          <a:r>
            <a:rPr lang="ja-JP" altLang="en-US" sz="2000" dirty="0"/>
            <a:t>フォルダを選択</a:t>
          </a:r>
        </a:p>
      </dgm:t>
    </dgm:pt>
    <dgm:pt modelId="{82427841-13BD-4833-A4E5-14A9A7ED78D6}" type="parTrans" cxnId="{2D00DE26-CE0F-4615-8202-97A12799B199}">
      <dgm:prSet/>
      <dgm:spPr/>
      <dgm:t>
        <a:bodyPr/>
        <a:lstStyle/>
        <a:p>
          <a:endParaRPr kumimoji="1" lang="ja-JP" altLang="en-US"/>
        </a:p>
      </dgm:t>
    </dgm:pt>
    <dgm:pt modelId="{842B5EB6-74FF-46A0-A692-C215E76F3D77}" type="sibTrans" cxnId="{2D00DE26-CE0F-4615-8202-97A12799B199}">
      <dgm:prSet/>
      <dgm:spPr/>
      <dgm:t>
        <a:bodyPr/>
        <a:lstStyle/>
        <a:p>
          <a:endParaRPr kumimoji="1" lang="ja-JP" altLang="en-US"/>
        </a:p>
      </dgm:t>
    </dgm:pt>
    <dgm:pt modelId="{9CCBC2C1-0CF2-415A-84AA-D6D63E6E3F31}" type="pres">
      <dgm:prSet presAssocID="{5AABE14E-7CC7-4E4B-9B45-65E2FBD79AB2}" presName="linearFlow" presStyleCnt="0">
        <dgm:presLayoutVars>
          <dgm:resizeHandles val="exact"/>
        </dgm:presLayoutVars>
      </dgm:prSet>
      <dgm:spPr/>
    </dgm:pt>
    <dgm:pt modelId="{82B0A197-74D5-4CC7-884A-EDE97739CEDD}" type="pres">
      <dgm:prSet presAssocID="{AF63DEEE-2C6D-44D9-A27C-E36F75BCF2F4}" presName="node" presStyleLbl="node1" presStyleIdx="0" presStyleCnt="4" custScaleX="148503">
        <dgm:presLayoutVars>
          <dgm:bulletEnabled val="1"/>
        </dgm:presLayoutVars>
      </dgm:prSet>
      <dgm:spPr/>
    </dgm:pt>
    <dgm:pt modelId="{DD42A5B5-8213-4600-BF30-EB4A960E6BED}" type="pres">
      <dgm:prSet presAssocID="{842B5EB6-74FF-46A0-A692-C215E76F3D77}" presName="sibTrans" presStyleLbl="sibTrans2D1" presStyleIdx="0" presStyleCnt="3"/>
      <dgm:spPr/>
    </dgm:pt>
    <dgm:pt modelId="{A47FB11C-5D66-4DB3-A3FA-6EC4BB8D582B}" type="pres">
      <dgm:prSet presAssocID="{842B5EB6-74FF-46A0-A692-C215E76F3D77}" presName="connectorText" presStyleLbl="sibTrans2D1" presStyleIdx="0" presStyleCnt="3"/>
      <dgm:spPr/>
    </dgm:pt>
    <dgm:pt modelId="{777C5ACC-9FB3-4644-9F1D-A29BA25AD611}" type="pres">
      <dgm:prSet presAssocID="{72A092B9-19E6-4F12-A97A-717A9092FD06}" presName="node" presStyleLbl="node1" presStyleIdx="1" presStyleCnt="4" custScaleX="149191">
        <dgm:presLayoutVars>
          <dgm:bulletEnabled val="1"/>
        </dgm:presLayoutVars>
      </dgm:prSet>
      <dgm:spPr/>
    </dgm:pt>
    <dgm:pt modelId="{3CFBFA86-9465-4C8C-A99F-8FFCC561361F}" type="pres">
      <dgm:prSet presAssocID="{79F6628B-88D7-4AB2-BDB7-3CE933398496}" presName="sibTrans" presStyleLbl="sibTrans2D1" presStyleIdx="1" presStyleCnt="3"/>
      <dgm:spPr/>
    </dgm:pt>
    <dgm:pt modelId="{997901D7-328B-4CA1-B22A-57552268517E}" type="pres">
      <dgm:prSet presAssocID="{79F6628B-88D7-4AB2-BDB7-3CE933398496}" presName="connectorText" presStyleLbl="sibTrans2D1" presStyleIdx="1" presStyleCnt="3"/>
      <dgm:spPr/>
    </dgm:pt>
    <dgm:pt modelId="{0B1F2E8C-3EB0-477E-9752-E77111AC4A42}" type="pres">
      <dgm:prSet presAssocID="{7FA5B02E-6FD8-41C5-95E3-569BD31456FD}" presName="node" presStyleLbl="node1" presStyleIdx="2" presStyleCnt="4" custScaleX="154093">
        <dgm:presLayoutVars>
          <dgm:bulletEnabled val="1"/>
        </dgm:presLayoutVars>
      </dgm:prSet>
      <dgm:spPr/>
    </dgm:pt>
    <dgm:pt modelId="{D60C7922-1CC5-488A-AE34-7BFDC861CDB3}" type="pres">
      <dgm:prSet presAssocID="{B048D2AB-B868-47A9-8630-2DB23670B81E}" presName="sibTrans" presStyleLbl="sibTrans2D1" presStyleIdx="2" presStyleCnt="3"/>
      <dgm:spPr/>
    </dgm:pt>
    <dgm:pt modelId="{3A6CD2BA-0BE6-46AB-8B57-65AB2B0C39E3}" type="pres">
      <dgm:prSet presAssocID="{B048D2AB-B868-47A9-8630-2DB23670B81E}" presName="connectorText" presStyleLbl="sibTrans2D1" presStyleIdx="2" presStyleCnt="3"/>
      <dgm:spPr/>
    </dgm:pt>
    <dgm:pt modelId="{FD54BAE2-BCB0-4326-89FF-679A9C8CC8D6}" type="pres">
      <dgm:prSet presAssocID="{9A46172C-9923-45EE-B783-E21A727DAC64}" presName="node" presStyleLbl="node1" presStyleIdx="3" presStyleCnt="4" custScaleX="151206">
        <dgm:presLayoutVars>
          <dgm:bulletEnabled val="1"/>
        </dgm:presLayoutVars>
      </dgm:prSet>
      <dgm:spPr/>
    </dgm:pt>
  </dgm:ptLst>
  <dgm:cxnLst>
    <dgm:cxn modelId="{3EB2860E-EC02-449D-8A43-2AE35BBA51D7}" type="presOf" srcId="{72A092B9-19E6-4F12-A97A-717A9092FD06}" destId="{777C5ACC-9FB3-4644-9F1D-A29BA25AD611}" srcOrd="0" destOrd="0" presId="urn:microsoft.com/office/officeart/2005/8/layout/process2"/>
    <dgm:cxn modelId="{ADC1F425-A7AA-44E4-A1FC-233E4502C98F}" type="presOf" srcId="{B048D2AB-B868-47A9-8630-2DB23670B81E}" destId="{D60C7922-1CC5-488A-AE34-7BFDC861CDB3}" srcOrd="0" destOrd="0" presId="urn:microsoft.com/office/officeart/2005/8/layout/process2"/>
    <dgm:cxn modelId="{046CF625-BB55-4E5A-ACBE-F4840CC5176B}" type="presOf" srcId="{79F6628B-88D7-4AB2-BDB7-3CE933398496}" destId="{997901D7-328B-4CA1-B22A-57552268517E}" srcOrd="1" destOrd="0" presId="urn:microsoft.com/office/officeart/2005/8/layout/process2"/>
    <dgm:cxn modelId="{FC550226-88F7-4F5F-B21A-E54F01679E66}" type="presOf" srcId="{7FA5B02E-6FD8-41C5-95E3-569BD31456FD}" destId="{0B1F2E8C-3EB0-477E-9752-E77111AC4A42}" srcOrd="0" destOrd="0" presId="urn:microsoft.com/office/officeart/2005/8/layout/process2"/>
    <dgm:cxn modelId="{2D00DE26-CE0F-4615-8202-97A12799B199}" srcId="{5AABE14E-7CC7-4E4B-9B45-65E2FBD79AB2}" destId="{AF63DEEE-2C6D-44D9-A27C-E36F75BCF2F4}" srcOrd="0" destOrd="0" parTransId="{82427841-13BD-4833-A4E5-14A9A7ED78D6}" sibTransId="{842B5EB6-74FF-46A0-A692-C215E76F3D77}"/>
    <dgm:cxn modelId="{09AEC233-566C-4391-A6F5-55716A85B4EA}" type="presOf" srcId="{9A46172C-9923-45EE-B783-E21A727DAC64}" destId="{FD54BAE2-BCB0-4326-89FF-679A9C8CC8D6}" srcOrd="0" destOrd="0" presId="urn:microsoft.com/office/officeart/2005/8/layout/process2"/>
    <dgm:cxn modelId="{4CE77338-91C7-4871-A131-4E2BFF5626B8}" type="presOf" srcId="{AF63DEEE-2C6D-44D9-A27C-E36F75BCF2F4}" destId="{82B0A197-74D5-4CC7-884A-EDE97739CEDD}" srcOrd="0" destOrd="0" presId="urn:microsoft.com/office/officeart/2005/8/layout/process2"/>
    <dgm:cxn modelId="{FA169F54-A6D0-45BE-9899-5A272A5D4D3E}" type="presOf" srcId="{79F6628B-88D7-4AB2-BDB7-3CE933398496}" destId="{3CFBFA86-9465-4C8C-A99F-8FFCC561361F}" srcOrd="0" destOrd="0" presId="urn:microsoft.com/office/officeart/2005/8/layout/process2"/>
    <dgm:cxn modelId="{5FD55080-8792-490C-84DB-F8B3BF8FF388}" type="presOf" srcId="{842B5EB6-74FF-46A0-A692-C215E76F3D77}" destId="{A47FB11C-5D66-4DB3-A3FA-6EC4BB8D582B}" srcOrd="1" destOrd="0" presId="urn:microsoft.com/office/officeart/2005/8/layout/process2"/>
    <dgm:cxn modelId="{7716C989-FA1A-411F-A8B5-B34B1B555B74}" type="presOf" srcId="{5AABE14E-7CC7-4E4B-9B45-65E2FBD79AB2}" destId="{9CCBC2C1-0CF2-415A-84AA-D6D63E6E3F31}" srcOrd="0" destOrd="0" presId="urn:microsoft.com/office/officeart/2005/8/layout/process2"/>
    <dgm:cxn modelId="{38BF9C8B-9D3D-4D90-A0E4-AD7455460D1A}" type="presOf" srcId="{842B5EB6-74FF-46A0-A692-C215E76F3D77}" destId="{DD42A5B5-8213-4600-BF30-EB4A960E6BED}" srcOrd="0" destOrd="0" presId="urn:microsoft.com/office/officeart/2005/8/layout/process2"/>
    <dgm:cxn modelId="{A1EFBE98-E595-4A91-A373-4EF449BA4E0E}" srcId="{5AABE14E-7CC7-4E4B-9B45-65E2FBD79AB2}" destId="{7FA5B02E-6FD8-41C5-95E3-569BD31456FD}" srcOrd="2" destOrd="0" parTransId="{136FA069-A085-4A03-96F6-3CCB8AD8BA5B}" sibTransId="{B048D2AB-B868-47A9-8630-2DB23670B81E}"/>
    <dgm:cxn modelId="{A86F65A1-5699-4455-8B6F-115057EB1588}" srcId="{5AABE14E-7CC7-4E4B-9B45-65E2FBD79AB2}" destId="{9A46172C-9923-45EE-B783-E21A727DAC64}" srcOrd="3" destOrd="0" parTransId="{D16151F7-D7EF-4A91-8A98-B24BED2A6E40}" sibTransId="{276A4073-FBBE-48A4-BBD6-80C5EDA53911}"/>
    <dgm:cxn modelId="{EA1172D8-BA72-4DBB-8B9C-7C0FD05B6406}" type="presOf" srcId="{B048D2AB-B868-47A9-8630-2DB23670B81E}" destId="{3A6CD2BA-0BE6-46AB-8B57-65AB2B0C39E3}" srcOrd="1" destOrd="0" presId="urn:microsoft.com/office/officeart/2005/8/layout/process2"/>
    <dgm:cxn modelId="{34D973FD-DD4F-4450-B217-9FBFBC3EFC8B}" srcId="{5AABE14E-7CC7-4E4B-9B45-65E2FBD79AB2}" destId="{72A092B9-19E6-4F12-A97A-717A9092FD06}" srcOrd="1" destOrd="0" parTransId="{9323C07C-D02E-45FF-AA33-A810D33BBA22}" sibTransId="{79F6628B-88D7-4AB2-BDB7-3CE933398496}"/>
    <dgm:cxn modelId="{9263517C-E103-46E1-9058-3CCB87257070}" type="presParOf" srcId="{9CCBC2C1-0CF2-415A-84AA-D6D63E6E3F31}" destId="{82B0A197-74D5-4CC7-884A-EDE97739CEDD}" srcOrd="0" destOrd="0" presId="urn:microsoft.com/office/officeart/2005/8/layout/process2"/>
    <dgm:cxn modelId="{5AC492C7-BE15-4F85-9A35-6148625F5390}" type="presParOf" srcId="{9CCBC2C1-0CF2-415A-84AA-D6D63E6E3F31}" destId="{DD42A5B5-8213-4600-BF30-EB4A960E6BED}" srcOrd="1" destOrd="0" presId="urn:microsoft.com/office/officeart/2005/8/layout/process2"/>
    <dgm:cxn modelId="{D10414CF-74ED-4A18-8A2C-915F063EC1C8}" type="presParOf" srcId="{DD42A5B5-8213-4600-BF30-EB4A960E6BED}" destId="{A47FB11C-5D66-4DB3-A3FA-6EC4BB8D582B}" srcOrd="0" destOrd="0" presId="urn:microsoft.com/office/officeart/2005/8/layout/process2"/>
    <dgm:cxn modelId="{4C4D53A2-5A63-46DF-8D7C-64EC3F232E5A}" type="presParOf" srcId="{9CCBC2C1-0CF2-415A-84AA-D6D63E6E3F31}" destId="{777C5ACC-9FB3-4644-9F1D-A29BA25AD611}" srcOrd="2" destOrd="0" presId="urn:microsoft.com/office/officeart/2005/8/layout/process2"/>
    <dgm:cxn modelId="{84984ED6-8EAE-4760-B709-39AB3A615F96}" type="presParOf" srcId="{9CCBC2C1-0CF2-415A-84AA-D6D63E6E3F31}" destId="{3CFBFA86-9465-4C8C-A99F-8FFCC561361F}" srcOrd="3" destOrd="0" presId="urn:microsoft.com/office/officeart/2005/8/layout/process2"/>
    <dgm:cxn modelId="{EF979472-4966-495D-A98D-D79C95AA7F0C}" type="presParOf" srcId="{3CFBFA86-9465-4C8C-A99F-8FFCC561361F}" destId="{997901D7-328B-4CA1-B22A-57552268517E}" srcOrd="0" destOrd="0" presId="urn:microsoft.com/office/officeart/2005/8/layout/process2"/>
    <dgm:cxn modelId="{559AB4DB-EEBF-485E-9E4A-22FE5862CBEC}" type="presParOf" srcId="{9CCBC2C1-0CF2-415A-84AA-D6D63E6E3F31}" destId="{0B1F2E8C-3EB0-477E-9752-E77111AC4A42}" srcOrd="4" destOrd="0" presId="urn:microsoft.com/office/officeart/2005/8/layout/process2"/>
    <dgm:cxn modelId="{F0F38279-CDE0-4795-BC0C-5F606EC7F57E}" type="presParOf" srcId="{9CCBC2C1-0CF2-415A-84AA-D6D63E6E3F31}" destId="{D60C7922-1CC5-488A-AE34-7BFDC861CDB3}" srcOrd="5" destOrd="0" presId="urn:microsoft.com/office/officeart/2005/8/layout/process2"/>
    <dgm:cxn modelId="{ED052734-6BBA-48C6-9183-1304B763AE30}" type="presParOf" srcId="{D60C7922-1CC5-488A-AE34-7BFDC861CDB3}" destId="{3A6CD2BA-0BE6-46AB-8B57-65AB2B0C39E3}" srcOrd="0" destOrd="0" presId="urn:microsoft.com/office/officeart/2005/8/layout/process2"/>
    <dgm:cxn modelId="{B1CC4057-311D-4407-8E01-F8A643695003}" type="presParOf" srcId="{9CCBC2C1-0CF2-415A-84AA-D6D63E6E3F31}" destId="{FD54BAE2-BCB0-4326-89FF-679A9C8CC8D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47856D-92BF-4B12-A530-560BBF1EFBFD}">
      <dsp:nvSpPr>
        <dsp:cNvPr id="0" name=""/>
        <dsp:cNvSpPr/>
      </dsp:nvSpPr>
      <dsp:spPr>
        <a:xfrm>
          <a:off x="681642" y="321"/>
          <a:ext cx="3391594" cy="1053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kumimoji="1" lang="en-US" sz="1900" kern="1200" dirty="0"/>
            <a:t>Python</a:t>
          </a:r>
          <a:r>
            <a:rPr kumimoji="1" lang="ja-JP" sz="1900" kern="1200" dirty="0"/>
            <a:t>実行環境インストール</a:t>
          </a:r>
          <a:endParaRPr lang="ja-JP" sz="1900" kern="1200" dirty="0"/>
        </a:p>
      </dsp:txBody>
      <dsp:txXfrm>
        <a:off x="712507" y="31186"/>
        <a:ext cx="3329864" cy="992066"/>
      </dsp:txXfrm>
    </dsp:sp>
    <dsp:sp modelId="{D112C78E-BED0-4044-8517-809FDAA48005}">
      <dsp:nvSpPr>
        <dsp:cNvPr id="0" name=""/>
        <dsp:cNvSpPr/>
      </dsp:nvSpPr>
      <dsp:spPr>
        <a:xfrm rot="5400000">
          <a:off x="2179853" y="1080462"/>
          <a:ext cx="395173" cy="4742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kumimoji="1" lang="ja-JP" altLang="en-US" sz="1500" kern="1200"/>
        </a:p>
      </dsp:txBody>
      <dsp:txXfrm rot="-5400000">
        <a:off x="2235178" y="1119979"/>
        <a:ext cx="284524" cy="276621"/>
      </dsp:txXfrm>
    </dsp:sp>
    <dsp:sp modelId="{52B2B23D-9058-4EC5-9B19-BFE73396CDC2}">
      <dsp:nvSpPr>
        <dsp:cNvPr id="0" name=""/>
        <dsp:cNvSpPr/>
      </dsp:nvSpPr>
      <dsp:spPr>
        <a:xfrm>
          <a:off x="656708" y="1581016"/>
          <a:ext cx="3441462" cy="10537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kumimoji="1" lang="ja-JP" sz="1900" kern="1200"/>
            <a:t>テキストエディタいストール</a:t>
          </a:r>
          <a:endParaRPr lang="ja-JP" sz="1900" kern="1200"/>
        </a:p>
      </dsp:txBody>
      <dsp:txXfrm>
        <a:off x="687573" y="1611881"/>
        <a:ext cx="3379732" cy="9920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0DB2C3-54E3-403E-B256-86AD47897521}">
      <dsp:nvSpPr>
        <dsp:cNvPr id="0" name=""/>
        <dsp:cNvSpPr/>
      </dsp:nvSpPr>
      <dsp:spPr>
        <a:xfrm>
          <a:off x="0" y="0"/>
          <a:ext cx="2177935" cy="1224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t>テキストエディタでプログラムを書く</a:t>
          </a:r>
          <a:endParaRPr lang="ja-JP" sz="1700" kern="1200"/>
        </a:p>
      </dsp:txBody>
      <dsp:txXfrm>
        <a:off x="35851" y="35851"/>
        <a:ext cx="2106233" cy="1152347"/>
      </dsp:txXfrm>
    </dsp:sp>
    <dsp:sp modelId="{85508F61-99B3-4173-89B5-46F59F12F211}">
      <dsp:nvSpPr>
        <dsp:cNvPr id="0" name=""/>
        <dsp:cNvSpPr/>
      </dsp:nvSpPr>
      <dsp:spPr>
        <a:xfrm rot="5400000">
          <a:off x="859458" y="1254650"/>
          <a:ext cx="459018" cy="5508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923721" y="1300552"/>
        <a:ext cx="330494" cy="321313"/>
      </dsp:txXfrm>
    </dsp:sp>
    <dsp:sp modelId="{582F7DC7-D5B6-4288-89AF-F97A40C790D5}">
      <dsp:nvSpPr>
        <dsp:cNvPr id="0" name=""/>
        <dsp:cNvSpPr/>
      </dsp:nvSpPr>
      <dsp:spPr>
        <a:xfrm>
          <a:off x="0" y="1836073"/>
          <a:ext cx="2177935" cy="1224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t>ファイルとして保存（拡張子</a:t>
          </a:r>
          <a:r>
            <a:rPr kumimoji="1" lang="en-US" sz="1700" kern="1200"/>
            <a:t>.py</a:t>
          </a:r>
          <a:r>
            <a:rPr kumimoji="1" lang="ja-JP" sz="1700" kern="1200"/>
            <a:t>）</a:t>
          </a:r>
          <a:endParaRPr lang="ja-JP" sz="1700" kern="1200"/>
        </a:p>
      </dsp:txBody>
      <dsp:txXfrm>
        <a:off x="35851" y="1871924"/>
        <a:ext cx="2106233" cy="1152347"/>
      </dsp:txXfrm>
    </dsp:sp>
    <dsp:sp modelId="{AFEC63DB-F2ED-4EA2-9ED8-92A83230F6FF}">
      <dsp:nvSpPr>
        <dsp:cNvPr id="0" name=""/>
        <dsp:cNvSpPr/>
      </dsp:nvSpPr>
      <dsp:spPr>
        <a:xfrm rot="5400000">
          <a:off x="859458" y="3090723"/>
          <a:ext cx="459018" cy="5508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923721" y="3136625"/>
        <a:ext cx="330494" cy="321313"/>
      </dsp:txXfrm>
    </dsp:sp>
    <dsp:sp modelId="{ACDF1E26-DCE5-474E-9521-B2B54FB9F570}">
      <dsp:nvSpPr>
        <dsp:cNvPr id="0" name=""/>
        <dsp:cNvSpPr/>
      </dsp:nvSpPr>
      <dsp:spPr>
        <a:xfrm>
          <a:off x="0" y="3672147"/>
          <a:ext cx="2177935" cy="122404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kumimoji="1" lang="ja-JP" sz="1700" kern="1200"/>
            <a:t>ファイル名を指定して実行</a:t>
          </a:r>
          <a:endParaRPr lang="ja-JP" sz="1700" kern="1200"/>
        </a:p>
      </dsp:txBody>
      <dsp:txXfrm>
        <a:off x="35851" y="3707998"/>
        <a:ext cx="2106233" cy="11523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0A197-74D5-4CC7-884A-EDE97739CEDD}">
      <dsp:nvSpPr>
        <dsp:cNvPr id="0" name=""/>
        <dsp:cNvSpPr/>
      </dsp:nvSpPr>
      <dsp:spPr>
        <a:xfrm>
          <a:off x="1665979" y="3488"/>
          <a:ext cx="3852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フォルダを選択</a:t>
          </a:r>
        </a:p>
      </dsp:txBody>
      <dsp:txXfrm>
        <a:off x="1684972" y="22481"/>
        <a:ext cx="3814072" cy="610495"/>
      </dsp:txXfrm>
    </dsp:sp>
    <dsp:sp modelId="{DD42A5B5-8213-4600-BF30-EB4A960E6BED}">
      <dsp:nvSpPr>
        <dsp:cNvPr id="0" name=""/>
        <dsp:cNvSpPr/>
      </dsp:nvSpPr>
      <dsp:spPr>
        <a:xfrm rot="5400000">
          <a:off x="3470418" y="668181"/>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rot="-5400000">
        <a:off x="3504463" y="692499"/>
        <a:ext cx="175090" cy="170226"/>
      </dsp:txXfrm>
    </dsp:sp>
    <dsp:sp modelId="{777C5ACC-9FB3-4644-9F1D-A29BA25AD611}">
      <dsp:nvSpPr>
        <dsp:cNvPr id="0" name=""/>
        <dsp:cNvSpPr/>
      </dsp:nvSpPr>
      <dsp:spPr>
        <a:xfrm>
          <a:off x="1657056" y="976210"/>
          <a:ext cx="3869904"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テキストエディタでプログラムを制作</a:t>
          </a:r>
          <a:endParaRPr lang="ja-JP" altLang="en-US" sz="2000" kern="1200" dirty="0"/>
        </a:p>
      </dsp:txBody>
      <dsp:txXfrm>
        <a:off x="1676049" y="995203"/>
        <a:ext cx="3831918" cy="610495"/>
      </dsp:txXfrm>
    </dsp:sp>
    <dsp:sp modelId="{3CFBFA86-9465-4C8C-A99F-8FFCC561361F}">
      <dsp:nvSpPr>
        <dsp:cNvPr id="0" name=""/>
        <dsp:cNvSpPr/>
      </dsp:nvSpPr>
      <dsp:spPr>
        <a:xfrm rot="5400000">
          <a:off x="3470418" y="1640904"/>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1665222"/>
        <a:ext cx="175090" cy="170226"/>
      </dsp:txXfrm>
    </dsp:sp>
    <dsp:sp modelId="{0B1F2E8C-3EB0-477E-9752-E77111AC4A42}">
      <dsp:nvSpPr>
        <dsp:cNvPr id="0" name=""/>
        <dsp:cNvSpPr/>
      </dsp:nvSpPr>
      <dsp:spPr>
        <a:xfrm>
          <a:off x="1593479" y="1948932"/>
          <a:ext cx="3997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プログラムのあるフォルダに移動</a:t>
          </a:r>
          <a:endParaRPr lang="ja-JP" altLang="en-US" sz="2000" kern="1200"/>
        </a:p>
      </dsp:txBody>
      <dsp:txXfrm>
        <a:off x="1612472" y="1967925"/>
        <a:ext cx="3959072" cy="610495"/>
      </dsp:txXfrm>
    </dsp:sp>
    <dsp:sp modelId="{D60C7922-1CC5-488A-AE34-7BFDC861CDB3}">
      <dsp:nvSpPr>
        <dsp:cNvPr id="0" name=""/>
        <dsp:cNvSpPr/>
      </dsp:nvSpPr>
      <dsp:spPr>
        <a:xfrm rot="5400000">
          <a:off x="3470418" y="2613626"/>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2637944"/>
        <a:ext cx="175090" cy="170226"/>
      </dsp:txXfrm>
    </dsp:sp>
    <dsp:sp modelId="{FD54BAE2-BCB0-4326-89FF-679A9C8CC8D6}">
      <dsp:nvSpPr>
        <dsp:cNvPr id="0" name=""/>
        <dsp:cNvSpPr/>
      </dsp:nvSpPr>
      <dsp:spPr>
        <a:xfrm>
          <a:off x="1630922" y="2921655"/>
          <a:ext cx="3922172"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コマンドラインからプログラムを実行</a:t>
          </a:r>
          <a:endParaRPr lang="ja-JP" altLang="en-US" sz="2000" kern="1200" dirty="0"/>
        </a:p>
      </dsp:txBody>
      <dsp:txXfrm>
        <a:off x="1649915" y="2940648"/>
        <a:ext cx="3884186" cy="6104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2025/4/21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1508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2025/4/21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2025/4/21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python.softmoco.com/devenv/python-code-editor-and-ide.php"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ueharaLab/bigdata2_system_and_python/blob/main/text_editor/text_editor.md"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itmedia.co.jp/im/articles/1111/07/news147.html" TargetMode="External"/><Relationship Id="rId1" Type="http://schemas.openxmlformats.org/officeDocument/2006/relationships/slideLayout" Target="../slideLayouts/slideLayout7.xml"/><Relationship Id="rId4" Type="http://schemas.openxmlformats.org/officeDocument/2006/relationships/hyperlink" Target="https://www.okuta.com/blog/yoshiaki_wakae/2013-11-13/bu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qiita.com/jmsrsyunrinsyunki/items/f078b392e31b0c122392"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7.xml"/><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3CE67FA-4EEE-57EA-93C5-574C2F409CEA}"/>
              </a:ext>
            </a:extLst>
          </p:cNvPr>
          <p:cNvSpPr txBox="1"/>
          <p:nvPr/>
        </p:nvSpPr>
        <p:spPr>
          <a:xfrm>
            <a:off x="603096" y="2734758"/>
            <a:ext cx="921277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テキストエディタでのプログラミング環境の整備</a:t>
            </a:r>
          </a:p>
        </p:txBody>
      </p:sp>
    </p:spTree>
    <p:extLst>
      <p:ext uri="{BB962C8B-B14F-4D97-AF65-F5344CB8AC3E}">
        <p14:creationId xmlns:p14="http://schemas.microsoft.com/office/powerpoint/2010/main" val="71050246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766FE86-7B8E-F93E-00E9-27EEDD908FAF}"/>
              </a:ext>
            </a:extLst>
          </p:cNvPr>
          <p:cNvPicPr>
            <a:picLocks noChangeAspect="1"/>
          </p:cNvPicPr>
          <p:nvPr/>
        </p:nvPicPr>
        <p:blipFill>
          <a:blip r:embed="rId2"/>
          <a:stretch>
            <a:fillRect/>
          </a:stretch>
        </p:blipFill>
        <p:spPr>
          <a:xfrm>
            <a:off x="-2138518" y="580063"/>
            <a:ext cx="9669224" cy="5182323"/>
          </a:xfrm>
          <a:prstGeom prst="rect">
            <a:avLst/>
          </a:prstGeom>
        </p:spPr>
      </p:pic>
      <p:sp>
        <p:nvSpPr>
          <p:cNvPr id="4" name="テキスト ボックス 3">
            <a:extLst>
              <a:ext uri="{FF2B5EF4-FFF2-40B4-BE49-F238E27FC236}">
                <a16:creationId xmlns:a16="http://schemas.microsoft.com/office/drawing/2014/main" id="{18F4A382-0CF3-A676-38EF-4A03EDDAF936}"/>
              </a:ext>
            </a:extLst>
          </p:cNvPr>
          <p:cNvSpPr txBox="1"/>
          <p:nvPr/>
        </p:nvSpPr>
        <p:spPr>
          <a:xfrm>
            <a:off x="177282" y="141224"/>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コマンドプロンプトからプログラムを実行</a:t>
            </a:r>
          </a:p>
        </p:txBody>
      </p:sp>
      <p:pic>
        <p:nvPicPr>
          <p:cNvPr id="7" name="図 6">
            <a:extLst>
              <a:ext uri="{FF2B5EF4-FFF2-40B4-BE49-F238E27FC236}">
                <a16:creationId xmlns:a16="http://schemas.microsoft.com/office/drawing/2014/main" id="{D6B4C32B-FB8F-D0F7-DCE7-628D80C8FF08}"/>
              </a:ext>
            </a:extLst>
          </p:cNvPr>
          <p:cNvPicPr>
            <a:picLocks noChangeAspect="1"/>
          </p:cNvPicPr>
          <p:nvPr/>
        </p:nvPicPr>
        <p:blipFill>
          <a:blip r:embed="rId3"/>
          <a:stretch>
            <a:fillRect/>
          </a:stretch>
        </p:blipFill>
        <p:spPr>
          <a:xfrm>
            <a:off x="7195557" y="2604130"/>
            <a:ext cx="4818611" cy="1954569"/>
          </a:xfrm>
          <a:prstGeom prst="rect">
            <a:avLst/>
          </a:prstGeom>
        </p:spPr>
      </p:pic>
      <p:sp>
        <p:nvSpPr>
          <p:cNvPr id="12" name="楕円 11">
            <a:extLst>
              <a:ext uri="{FF2B5EF4-FFF2-40B4-BE49-F238E27FC236}">
                <a16:creationId xmlns:a16="http://schemas.microsoft.com/office/drawing/2014/main" id="{1EC8C24E-5E1C-C14A-219F-BE7B74EBDCBC}"/>
              </a:ext>
            </a:extLst>
          </p:cNvPr>
          <p:cNvSpPr/>
          <p:nvPr/>
        </p:nvSpPr>
        <p:spPr>
          <a:xfrm>
            <a:off x="5410200" y="5047580"/>
            <a:ext cx="1371600" cy="2975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E04FF76-3791-77EB-20E9-F7A420EF49C1}"/>
              </a:ext>
            </a:extLst>
          </p:cNvPr>
          <p:cNvSpPr/>
          <p:nvPr/>
        </p:nvSpPr>
        <p:spPr>
          <a:xfrm>
            <a:off x="5410200" y="4752991"/>
            <a:ext cx="1371600" cy="29750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C3437A93-4DB4-1788-D513-4C95656225C4}"/>
              </a:ext>
            </a:extLst>
          </p:cNvPr>
          <p:cNvCxnSpPr>
            <a:cxnSpLocks/>
            <a:stCxn id="12" idx="6"/>
            <a:endCxn id="7" idx="1"/>
          </p:cNvCxnSpPr>
          <p:nvPr/>
        </p:nvCxnSpPr>
        <p:spPr>
          <a:xfrm flipV="1">
            <a:off x="6781800" y="3581415"/>
            <a:ext cx="413757" cy="1614917"/>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9C7B07BF-F365-708E-2208-E452167BFC7B}"/>
              </a:ext>
            </a:extLst>
          </p:cNvPr>
          <p:cNvCxnSpPr>
            <a:cxnSpLocks/>
            <a:stCxn id="13" idx="6"/>
          </p:cNvCxnSpPr>
          <p:nvPr/>
        </p:nvCxnSpPr>
        <p:spPr>
          <a:xfrm>
            <a:off x="6781800" y="4901743"/>
            <a:ext cx="387150" cy="860643"/>
          </a:xfrm>
          <a:prstGeom prst="bentConnector3">
            <a:avLst>
              <a:gd name="adj1" fmla="val 3067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79129BD-CC87-D459-071C-10CE406957D9}"/>
              </a:ext>
            </a:extLst>
          </p:cNvPr>
          <p:cNvSpPr txBox="1"/>
          <p:nvPr/>
        </p:nvSpPr>
        <p:spPr>
          <a:xfrm>
            <a:off x="6625244" y="3940233"/>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①</a:t>
            </a:r>
          </a:p>
        </p:txBody>
      </p:sp>
      <p:sp>
        <p:nvSpPr>
          <p:cNvPr id="23" name="テキスト ボックス 22">
            <a:extLst>
              <a:ext uri="{FF2B5EF4-FFF2-40B4-BE49-F238E27FC236}">
                <a16:creationId xmlns:a16="http://schemas.microsoft.com/office/drawing/2014/main" id="{4D84672C-9789-D6DA-1691-5E9F3B7E5F01}"/>
              </a:ext>
            </a:extLst>
          </p:cNvPr>
          <p:cNvSpPr txBox="1"/>
          <p:nvPr/>
        </p:nvSpPr>
        <p:spPr>
          <a:xfrm>
            <a:off x="6479878" y="5555150"/>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②</a:t>
            </a:r>
          </a:p>
        </p:txBody>
      </p:sp>
      <p:sp>
        <p:nvSpPr>
          <p:cNvPr id="24" name="テキスト ボックス 23">
            <a:extLst>
              <a:ext uri="{FF2B5EF4-FFF2-40B4-BE49-F238E27FC236}">
                <a16:creationId xmlns:a16="http://schemas.microsoft.com/office/drawing/2014/main" id="{53531A5B-0CAE-599A-AD3C-00DB0E5956EA}"/>
              </a:ext>
            </a:extLst>
          </p:cNvPr>
          <p:cNvSpPr txBox="1"/>
          <p:nvPr/>
        </p:nvSpPr>
        <p:spPr>
          <a:xfrm>
            <a:off x="6148423" y="1878712"/>
            <a:ext cx="5955476" cy="646331"/>
          </a:xfrm>
          <a:prstGeom prst="rect">
            <a:avLst/>
          </a:prstGeom>
          <a:solidFill>
            <a:schemeClr val="bg1"/>
          </a:solid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①ディレクトリをプログラムファイルがある場所に移動</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②</a:t>
            </a:r>
            <a:r>
              <a:rPr kumimoji="1" lang="en-US" altLang="ja-JP" dirty="0">
                <a:latin typeface="メイリオ" panose="020B0604030504040204" pitchFamily="50" charset="-128"/>
                <a:ea typeface="メイリオ" panose="020B0604030504040204" pitchFamily="50" charset="-128"/>
              </a:rPr>
              <a:t>python </a:t>
            </a:r>
            <a:r>
              <a:rPr kumimoji="1" lang="ja-JP" altLang="en-US" dirty="0">
                <a:latin typeface="メイリオ" panose="020B0604030504040204" pitchFamily="50" charset="-128"/>
                <a:ea typeface="メイリオ" panose="020B0604030504040204" pitchFamily="50" charset="-128"/>
              </a:rPr>
              <a:t>プログラムファイル名（拡張子</a:t>
            </a:r>
            <a:r>
              <a:rPr kumimoji="1" lang="en-US" altLang="ja-JP"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py</a:t>
            </a:r>
            <a:r>
              <a:rPr kumimoji="1" lang="ja-JP" altLang="en-US" dirty="0">
                <a:latin typeface="メイリオ" panose="020B0604030504040204" pitchFamily="50" charset="-128"/>
                <a:ea typeface="メイリオ" panose="020B0604030504040204" pitchFamily="50" charset="-128"/>
              </a:rPr>
              <a:t>）で実行</a:t>
            </a:r>
          </a:p>
        </p:txBody>
      </p:sp>
      <p:pic>
        <p:nvPicPr>
          <p:cNvPr id="6" name="図 5">
            <a:extLst>
              <a:ext uri="{FF2B5EF4-FFF2-40B4-BE49-F238E27FC236}">
                <a16:creationId xmlns:a16="http://schemas.microsoft.com/office/drawing/2014/main" id="{3C52CC10-1CB2-72AE-5F66-D62F712CAF57}"/>
              </a:ext>
            </a:extLst>
          </p:cNvPr>
          <p:cNvPicPr>
            <a:picLocks noChangeAspect="1"/>
          </p:cNvPicPr>
          <p:nvPr/>
        </p:nvPicPr>
        <p:blipFill>
          <a:blip r:embed="rId4"/>
          <a:stretch>
            <a:fillRect/>
          </a:stretch>
        </p:blipFill>
        <p:spPr>
          <a:xfrm>
            <a:off x="7182745" y="4702960"/>
            <a:ext cx="5009255" cy="1824222"/>
          </a:xfrm>
          <a:prstGeom prst="rect">
            <a:avLst/>
          </a:prstGeom>
        </p:spPr>
      </p:pic>
    </p:spTree>
    <p:extLst>
      <p:ext uri="{BB962C8B-B14F-4D97-AF65-F5344CB8AC3E}">
        <p14:creationId xmlns:p14="http://schemas.microsoft.com/office/powerpoint/2010/main" val="4120341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E21CBD1-FAD6-442D-84BB-96BE2728811C}"/>
              </a:ext>
            </a:extLst>
          </p:cNvPr>
          <p:cNvSpPr txBox="1"/>
          <p:nvPr/>
        </p:nvSpPr>
        <p:spPr>
          <a:xfrm>
            <a:off x="478972" y="311734"/>
            <a:ext cx="9106292"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コマンドライン（コマンドプロンプト）</a:t>
            </a:r>
            <a:endParaRPr kumimoji="1" lang="en-US" altLang="ja-JP" sz="32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729884F-92A8-42C2-89E1-9DC4A92C50D8}"/>
              </a:ext>
            </a:extLst>
          </p:cNvPr>
          <p:cNvPicPr>
            <a:picLocks noChangeAspect="1"/>
          </p:cNvPicPr>
          <p:nvPr/>
        </p:nvPicPr>
        <p:blipFill>
          <a:blip r:embed="rId2"/>
          <a:stretch>
            <a:fillRect/>
          </a:stretch>
        </p:blipFill>
        <p:spPr>
          <a:xfrm>
            <a:off x="2265183" y="1539532"/>
            <a:ext cx="2058578" cy="1572525"/>
          </a:xfrm>
          <a:prstGeom prst="rect">
            <a:avLst/>
          </a:prstGeom>
        </p:spPr>
      </p:pic>
      <p:sp>
        <p:nvSpPr>
          <p:cNvPr id="6" name="テキスト ボックス 5">
            <a:extLst>
              <a:ext uri="{FF2B5EF4-FFF2-40B4-BE49-F238E27FC236}">
                <a16:creationId xmlns:a16="http://schemas.microsoft.com/office/drawing/2014/main" id="{D860FC1C-F8B9-4104-82B3-F66BCD9452DF}"/>
              </a:ext>
            </a:extLst>
          </p:cNvPr>
          <p:cNvSpPr txBox="1"/>
          <p:nvPr/>
        </p:nvSpPr>
        <p:spPr>
          <a:xfrm>
            <a:off x="2100450" y="1725106"/>
            <a:ext cx="45719" cy="461665"/>
          </a:xfrm>
          <a:prstGeom prst="rect">
            <a:avLst/>
          </a:prstGeom>
          <a:noFill/>
        </p:spPr>
        <p:txBody>
          <a:bodyPr wrap="square"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E6F6C27A-378B-4D6C-8C88-950C172EE590}"/>
              </a:ext>
            </a:extLst>
          </p:cNvPr>
          <p:cNvSpPr txBox="1"/>
          <p:nvPr/>
        </p:nvSpPr>
        <p:spPr>
          <a:xfrm>
            <a:off x="4323762" y="1479410"/>
            <a:ext cx="6212263" cy="2000548"/>
          </a:xfrm>
          <a:prstGeom prst="rect">
            <a:avLst/>
          </a:prstGeom>
          <a:noFill/>
        </p:spPr>
        <p:txBody>
          <a:bodyPr wrap="square" rtlCol="0">
            <a:spAutoFit/>
          </a:bodyPr>
          <a:lstStyle/>
          <a:p>
            <a:pPr algn="l"/>
            <a:r>
              <a:rPr kumimoji="1" lang="ja-JP" altLang="en-US" sz="2400" b="1" u="sng" dirty="0">
                <a:latin typeface="メイリオ" panose="020B0604030504040204" pitchFamily="50" charset="-128"/>
                <a:ea typeface="メイリオ" panose="020B0604030504040204" pitchFamily="50" charset="-128"/>
              </a:rPr>
              <a:t>コンピュータの素顔</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コンピュータへ入力したコマンド（命令）を受け付けて、それに応じた処理をコンピュータに実行させるための受付窓口（やっていることはマウスでの操作と被るが、よりマニアックな操作ができる）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CUI – Character user interface</a:t>
            </a:r>
            <a:endParaRPr kumimoji="1" lang="ja-JP" altLang="en-US" sz="2000" dirty="0">
              <a:latin typeface="メイリオ" panose="020B0604030504040204" pitchFamily="50" charset="-128"/>
              <a:ea typeface="メイリオ" panose="020B0604030504040204" pitchFamily="50" charset="-128"/>
            </a:endParaRPr>
          </a:p>
        </p:txBody>
      </p:sp>
      <p:pic>
        <p:nvPicPr>
          <p:cNvPr id="9" name="Picture 4" descr="関連画像">
            <a:extLst>
              <a:ext uri="{FF2B5EF4-FFF2-40B4-BE49-F238E27FC236}">
                <a16:creationId xmlns:a16="http://schemas.microsoft.com/office/drawing/2014/main" id="{94FC0CA1-1145-465D-B12C-4088D8A6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183" y="3614932"/>
            <a:ext cx="1828800" cy="1904463"/>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410671DA-9F3D-4D3B-8FE3-D49F3675396C}"/>
              </a:ext>
            </a:extLst>
          </p:cNvPr>
          <p:cNvSpPr txBox="1"/>
          <p:nvPr/>
        </p:nvSpPr>
        <p:spPr>
          <a:xfrm>
            <a:off x="4220066" y="4132810"/>
            <a:ext cx="6410226" cy="1692771"/>
          </a:xfrm>
          <a:prstGeom prst="rect">
            <a:avLst/>
          </a:prstGeom>
          <a:noFill/>
        </p:spPr>
        <p:txBody>
          <a:bodyPr wrap="square" rtlCol="0">
            <a:spAutoFit/>
          </a:bodyPr>
          <a:lstStyle/>
          <a:p>
            <a:pPr algn="l"/>
            <a:r>
              <a:rPr kumimoji="1" lang="en-US" altLang="ja-JP" sz="2400" b="1" u="sng" dirty="0">
                <a:latin typeface="メイリオ" panose="020B0604030504040204" pitchFamily="50" charset="-128"/>
                <a:ea typeface="メイリオ" panose="020B0604030504040204" pitchFamily="50" charset="-128"/>
              </a:rPr>
              <a:t>Windows</a:t>
            </a:r>
            <a:r>
              <a:rPr kumimoji="1" lang="ja-JP" altLang="en-US" sz="2400" b="1" u="sng" dirty="0">
                <a:latin typeface="メイリオ" panose="020B0604030504040204" pitchFamily="50" charset="-128"/>
                <a:ea typeface="メイリオ" panose="020B0604030504040204" pitchFamily="50" charset="-128"/>
              </a:rPr>
              <a:t>は素顔ではない</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例えば、フォルダー（ディレクトリ）の実体はコンピュータの記憶装置に設けられた領域で目に見えない。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ディレクトリーのイメージを可視化している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(GUI – Graphical User Interface)</a:t>
            </a:r>
            <a:endParaRPr kumimoji="1" lang="ja-JP" altLang="en-US" sz="20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70AC2D6-51FD-4772-94FD-6222602061A7}"/>
              </a:ext>
            </a:extLst>
          </p:cNvPr>
          <p:cNvSpPr txBox="1"/>
          <p:nvPr/>
        </p:nvSpPr>
        <p:spPr>
          <a:xfrm>
            <a:off x="2736525" y="4474829"/>
            <a:ext cx="88611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26188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関連画像">
            <a:extLst>
              <a:ext uri="{FF2B5EF4-FFF2-40B4-BE49-F238E27FC236}">
                <a16:creationId xmlns:a16="http://schemas.microsoft.com/office/drawing/2014/main" id="{315397DC-6F4D-45EC-BFFF-36A302CE4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197" y="709091"/>
            <a:ext cx="4826522" cy="409047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C5E23285-3567-4384-A5B6-6FCBEDAE28C3}"/>
              </a:ext>
            </a:extLst>
          </p:cNvPr>
          <p:cNvSpPr txBox="1"/>
          <p:nvPr/>
        </p:nvSpPr>
        <p:spPr>
          <a:xfrm>
            <a:off x="364501" y="275231"/>
            <a:ext cx="8766928"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コンピュータはコマンドラインから始まった</a:t>
            </a:r>
          </a:p>
        </p:txBody>
      </p:sp>
      <p:sp>
        <p:nvSpPr>
          <p:cNvPr id="3" name="テキスト ボックス 2">
            <a:extLst>
              <a:ext uri="{FF2B5EF4-FFF2-40B4-BE49-F238E27FC236}">
                <a16:creationId xmlns:a16="http://schemas.microsoft.com/office/drawing/2014/main" id="{1B8ECB4C-798F-41A1-B757-09BD086FC724}"/>
              </a:ext>
            </a:extLst>
          </p:cNvPr>
          <p:cNvSpPr txBox="1"/>
          <p:nvPr/>
        </p:nvSpPr>
        <p:spPr>
          <a:xfrm>
            <a:off x="1648119" y="2005411"/>
            <a:ext cx="4713402"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Windows</a:t>
            </a:r>
            <a:r>
              <a:rPr kumimoji="1" lang="ja-JP" altLang="en-US" sz="2400" dirty="0">
                <a:latin typeface="メイリオ" panose="020B0604030504040204" pitchFamily="50" charset="-128"/>
                <a:ea typeface="メイリオ" panose="020B0604030504040204" pitchFamily="50" charset="-128"/>
              </a:rPr>
              <a:t>の前身：</a:t>
            </a:r>
            <a:r>
              <a:rPr kumimoji="1" lang="en-US" altLang="ja-JP" sz="2400" dirty="0">
                <a:latin typeface="メイリオ" panose="020B0604030504040204" pitchFamily="50" charset="-128"/>
                <a:ea typeface="メイリオ" panose="020B0604030504040204" pitchFamily="50" charset="-128"/>
              </a:rPr>
              <a:t>MS-DOS</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71ED60C-A003-427D-AF88-5337A25138B6}"/>
              </a:ext>
            </a:extLst>
          </p:cNvPr>
          <p:cNvSpPr txBox="1"/>
          <p:nvPr/>
        </p:nvSpPr>
        <p:spPr>
          <a:xfrm>
            <a:off x="1648120" y="2638331"/>
            <a:ext cx="4600281"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を起動するといきなりコマ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ンドラインになった</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B01E0478-E2ED-448B-8D24-2D07949E3D1A}"/>
              </a:ext>
            </a:extLst>
          </p:cNvPr>
          <p:cNvSpPr/>
          <p:nvPr/>
        </p:nvSpPr>
        <p:spPr>
          <a:xfrm>
            <a:off x="2890885" y="3918991"/>
            <a:ext cx="1857080" cy="78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9F4D40-D794-4BAB-85D6-35352FB0D0DA}"/>
              </a:ext>
            </a:extLst>
          </p:cNvPr>
          <p:cNvSpPr txBox="1"/>
          <p:nvPr/>
        </p:nvSpPr>
        <p:spPr>
          <a:xfrm>
            <a:off x="1691661" y="4783177"/>
            <a:ext cx="703239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人が直感的に操作できるようにマウスを発明</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GUI(Graphic User Interface)</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74C23C7-2B90-439C-8A01-5E17AC7EF293}"/>
              </a:ext>
            </a:extLst>
          </p:cNvPr>
          <p:cNvSpPr txBox="1"/>
          <p:nvPr/>
        </p:nvSpPr>
        <p:spPr>
          <a:xfrm>
            <a:off x="1691662" y="5570894"/>
            <a:ext cx="10345276"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今でも、ソフトウエア開発はコマンドラインがベース。</a:t>
            </a:r>
            <a:r>
              <a:rPr kumimoji="1" lang="en-US" altLang="ja-JP" sz="2400" dirty="0">
                <a:latin typeface="メイリオ" panose="020B0604030504040204" pitchFamily="50" charset="-128"/>
                <a:ea typeface="メイリオ" panose="020B0604030504040204" pitchFamily="50" charset="-128"/>
              </a:rPr>
              <a:t>Microsoft office</a:t>
            </a:r>
            <a:r>
              <a:rPr kumimoji="1" lang="ja-JP" altLang="en-US" sz="2400" dirty="0">
                <a:latin typeface="メイリオ" panose="020B0604030504040204" pitchFamily="50" charset="-128"/>
                <a:ea typeface="メイリオ" panose="020B0604030504040204" pitchFamily="50" charset="-128"/>
              </a:rPr>
              <a:t>だって開発時はコマンドライン　つまり、</a:t>
            </a:r>
            <a:r>
              <a:rPr kumimoji="1" lang="en-US" altLang="ja-JP" sz="2400" dirty="0">
                <a:latin typeface="メイリオ" panose="020B0604030504040204" pitchFamily="50" charset="-128"/>
                <a:ea typeface="メイリオ" panose="020B0604030504040204" pitchFamily="50" charset="-128"/>
              </a:rPr>
              <a:t>IT</a:t>
            </a:r>
            <a:r>
              <a:rPr kumimoji="1" lang="ja-JP" altLang="en-US" sz="2400" dirty="0">
                <a:latin typeface="メイリオ" panose="020B0604030504040204" pitchFamily="50" charset="-128"/>
                <a:ea typeface="メイリオ" panose="020B0604030504040204" pitchFamily="50" charset="-128"/>
              </a:rPr>
              <a:t>系を目指すにはコマンドライン習得が必須</a:t>
            </a:r>
          </a:p>
        </p:txBody>
      </p:sp>
      <p:sp>
        <p:nvSpPr>
          <p:cNvPr id="8" name="AutoShape 2" descr="「ms dos」の画像検索結果">
            <a:extLst>
              <a:ext uri="{FF2B5EF4-FFF2-40B4-BE49-F238E27FC236}">
                <a16:creationId xmlns:a16="http://schemas.microsoft.com/office/drawing/2014/main" id="{4F6D2A91-3FE7-4320-9527-E781F228DD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AutoShape 4" descr="「ms dos」の画像検索結果">
            <a:extLst>
              <a:ext uri="{FF2B5EF4-FFF2-40B4-BE49-F238E27FC236}">
                <a16:creationId xmlns:a16="http://schemas.microsoft.com/office/drawing/2014/main" id="{FB2E9A1C-02DC-458C-BD29-6A03B517E8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 name="図 9">
            <a:extLst>
              <a:ext uri="{FF2B5EF4-FFF2-40B4-BE49-F238E27FC236}">
                <a16:creationId xmlns:a16="http://schemas.microsoft.com/office/drawing/2014/main" id="{3788F1A1-FB78-4CB5-BB16-CD7B60BBDF22}"/>
              </a:ext>
            </a:extLst>
          </p:cNvPr>
          <p:cNvPicPr>
            <a:picLocks noChangeAspect="1"/>
          </p:cNvPicPr>
          <p:nvPr/>
        </p:nvPicPr>
        <p:blipFill>
          <a:blip r:embed="rId3"/>
          <a:stretch>
            <a:fillRect/>
          </a:stretch>
        </p:blipFill>
        <p:spPr>
          <a:xfrm>
            <a:off x="7160000" y="1117266"/>
            <a:ext cx="1982088" cy="1109969"/>
          </a:xfrm>
          <a:prstGeom prst="rect">
            <a:avLst/>
          </a:prstGeom>
        </p:spPr>
      </p:pic>
      <p:pic>
        <p:nvPicPr>
          <p:cNvPr id="11" name="図 10">
            <a:extLst>
              <a:ext uri="{FF2B5EF4-FFF2-40B4-BE49-F238E27FC236}">
                <a16:creationId xmlns:a16="http://schemas.microsoft.com/office/drawing/2014/main" id="{B9B7067D-859E-495F-A387-751AFC4FEC68}"/>
              </a:ext>
            </a:extLst>
          </p:cNvPr>
          <p:cNvPicPr>
            <a:picLocks noChangeAspect="1"/>
          </p:cNvPicPr>
          <p:nvPr/>
        </p:nvPicPr>
        <p:blipFill>
          <a:blip r:embed="rId4"/>
          <a:stretch>
            <a:fillRect/>
          </a:stretch>
        </p:blipFill>
        <p:spPr>
          <a:xfrm>
            <a:off x="5813198" y="2246575"/>
            <a:ext cx="2257425" cy="2533650"/>
          </a:xfrm>
          <a:prstGeom prst="ellipse">
            <a:avLst/>
          </a:prstGeom>
          <a:ln>
            <a:noFill/>
          </a:ln>
          <a:effectLst>
            <a:softEdge rad="112500"/>
          </a:effectLst>
        </p:spPr>
      </p:pic>
    </p:spTree>
    <p:extLst>
      <p:ext uri="{BB962C8B-B14F-4D97-AF65-F5344CB8AC3E}">
        <p14:creationId xmlns:p14="http://schemas.microsoft.com/office/powerpoint/2010/main" val="394417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ローチャート: 判断 7">
            <a:extLst>
              <a:ext uri="{FF2B5EF4-FFF2-40B4-BE49-F238E27FC236}">
                <a16:creationId xmlns:a16="http://schemas.microsoft.com/office/drawing/2014/main" id="{27E72C52-0C05-3F2B-A9C2-83685832F0E7}"/>
              </a:ext>
            </a:extLst>
          </p:cNvPr>
          <p:cNvSpPr/>
          <p:nvPr/>
        </p:nvSpPr>
        <p:spPr>
          <a:xfrm>
            <a:off x="2904400" y="5048536"/>
            <a:ext cx="3256384" cy="8397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ABDAA5D-B2D0-9974-D184-B7D94E7C211E}"/>
              </a:ext>
            </a:extLst>
          </p:cNvPr>
          <p:cNvSpPr txBox="1"/>
          <p:nvPr/>
        </p:nvSpPr>
        <p:spPr>
          <a:xfrm>
            <a:off x="223935" y="291085"/>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テキストエディタによるプログラム実行の流れ</a:t>
            </a:r>
          </a:p>
        </p:txBody>
      </p:sp>
      <p:graphicFrame>
        <p:nvGraphicFramePr>
          <p:cNvPr id="6" name="図表 5">
            <a:extLst>
              <a:ext uri="{FF2B5EF4-FFF2-40B4-BE49-F238E27FC236}">
                <a16:creationId xmlns:a16="http://schemas.microsoft.com/office/drawing/2014/main" id="{0115FBEB-6351-C953-E935-D15F16BAB611}"/>
              </a:ext>
            </a:extLst>
          </p:cNvPr>
          <p:cNvGraphicFramePr/>
          <p:nvPr/>
        </p:nvGraphicFramePr>
        <p:xfrm>
          <a:off x="940584" y="991922"/>
          <a:ext cx="7184018" cy="35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ボックス 6">
            <a:extLst>
              <a:ext uri="{FF2B5EF4-FFF2-40B4-BE49-F238E27FC236}">
                <a16:creationId xmlns:a16="http://schemas.microsoft.com/office/drawing/2014/main" id="{6F3DD09D-F733-464E-ED0D-38593C1B5A98}"/>
              </a:ext>
            </a:extLst>
          </p:cNvPr>
          <p:cNvSpPr txBox="1"/>
          <p:nvPr/>
        </p:nvSpPr>
        <p:spPr>
          <a:xfrm>
            <a:off x="3670817" y="5237580"/>
            <a:ext cx="1723549"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バグあり？</a:t>
            </a:r>
          </a:p>
        </p:txBody>
      </p:sp>
      <p:sp>
        <p:nvSpPr>
          <p:cNvPr id="9" name="正方形/長方形 8">
            <a:extLst>
              <a:ext uri="{FF2B5EF4-FFF2-40B4-BE49-F238E27FC236}">
                <a16:creationId xmlns:a16="http://schemas.microsoft.com/office/drawing/2014/main" id="{C0C5FE88-8C54-C6FF-4CEE-CAC5DF74C27E}"/>
              </a:ext>
            </a:extLst>
          </p:cNvPr>
          <p:cNvSpPr/>
          <p:nvPr/>
        </p:nvSpPr>
        <p:spPr>
          <a:xfrm>
            <a:off x="2550584" y="923556"/>
            <a:ext cx="4749281" cy="802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866E7530-8C7B-0921-187D-62EE0BC2B81E}"/>
              </a:ext>
            </a:extLst>
          </p:cNvPr>
          <p:cNvCxnSpPr>
            <a:cxnSpLocks/>
            <a:stCxn id="8" idx="1"/>
            <a:endCxn id="9" idx="1"/>
          </p:cNvCxnSpPr>
          <p:nvPr/>
        </p:nvCxnSpPr>
        <p:spPr>
          <a:xfrm rot="10800000">
            <a:off x="2550584" y="1324774"/>
            <a:ext cx="353816" cy="4143641"/>
          </a:xfrm>
          <a:prstGeom prst="bentConnector3">
            <a:avLst>
              <a:gd name="adj1" fmla="val 52326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矢印: 下 13">
            <a:extLst>
              <a:ext uri="{FF2B5EF4-FFF2-40B4-BE49-F238E27FC236}">
                <a16:creationId xmlns:a16="http://schemas.microsoft.com/office/drawing/2014/main" id="{D4E99206-5F33-DE10-ACFE-ED36D80E8A99}"/>
              </a:ext>
            </a:extLst>
          </p:cNvPr>
          <p:cNvSpPr/>
          <p:nvPr/>
        </p:nvSpPr>
        <p:spPr>
          <a:xfrm>
            <a:off x="4252673" y="4611409"/>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9947A94C-52A4-5392-645B-819B927472CC}"/>
              </a:ext>
            </a:extLst>
          </p:cNvPr>
          <p:cNvSpPr/>
          <p:nvPr/>
        </p:nvSpPr>
        <p:spPr>
          <a:xfrm>
            <a:off x="4252672" y="5980015"/>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E260A37-FD08-2B5F-0A10-FB55DB91CD51}"/>
              </a:ext>
            </a:extLst>
          </p:cNvPr>
          <p:cNvSpPr txBox="1"/>
          <p:nvPr/>
        </p:nvSpPr>
        <p:spPr>
          <a:xfrm>
            <a:off x="4132480" y="639633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終了</a:t>
            </a:r>
          </a:p>
        </p:txBody>
      </p:sp>
      <p:sp>
        <p:nvSpPr>
          <p:cNvPr id="26" name="テキスト ボックス 25">
            <a:extLst>
              <a:ext uri="{FF2B5EF4-FFF2-40B4-BE49-F238E27FC236}">
                <a16:creationId xmlns:a16="http://schemas.microsoft.com/office/drawing/2014/main" id="{E5B0BEC5-0786-5035-6CE5-A9752FF87D25}"/>
              </a:ext>
            </a:extLst>
          </p:cNvPr>
          <p:cNvSpPr txBox="1"/>
          <p:nvPr/>
        </p:nvSpPr>
        <p:spPr>
          <a:xfrm>
            <a:off x="7066471" y="2339457"/>
            <a:ext cx="4887403"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フォルダー、テキスト、コマンドライン、３つの操作を独立にやるのは面倒</a:t>
            </a:r>
          </a:p>
        </p:txBody>
      </p:sp>
      <p:sp>
        <p:nvSpPr>
          <p:cNvPr id="28" name="テキスト ボックス 27">
            <a:extLst>
              <a:ext uri="{FF2B5EF4-FFF2-40B4-BE49-F238E27FC236}">
                <a16:creationId xmlns:a16="http://schemas.microsoft.com/office/drawing/2014/main" id="{F1EA15ED-DFA9-948C-261E-167BA59914BE}"/>
              </a:ext>
            </a:extLst>
          </p:cNvPr>
          <p:cNvSpPr txBox="1"/>
          <p:nvPr/>
        </p:nvSpPr>
        <p:spPr>
          <a:xfrm>
            <a:off x="7760934" y="4656488"/>
            <a:ext cx="376096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つの画面でやれないか？</a:t>
            </a:r>
          </a:p>
        </p:txBody>
      </p:sp>
      <p:sp>
        <p:nvSpPr>
          <p:cNvPr id="29" name="矢印: 下 28">
            <a:extLst>
              <a:ext uri="{FF2B5EF4-FFF2-40B4-BE49-F238E27FC236}">
                <a16:creationId xmlns:a16="http://schemas.microsoft.com/office/drawing/2014/main" id="{4F2CB5F2-6F69-E566-6BA3-3BFBE8A47E6F}"/>
              </a:ext>
            </a:extLst>
          </p:cNvPr>
          <p:cNvSpPr/>
          <p:nvPr/>
        </p:nvSpPr>
        <p:spPr>
          <a:xfrm>
            <a:off x="8629650" y="3781425"/>
            <a:ext cx="1390650" cy="581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030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FA2044-B1B4-C7B3-7B3F-DCC4148871D2}"/>
              </a:ext>
            </a:extLst>
          </p:cNvPr>
          <p:cNvSpPr txBox="1"/>
          <p:nvPr/>
        </p:nvSpPr>
        <p:spPr>
          <a:xfrm>
            <a:off x="573577" y="2576946"/>
            <a:ext cx="75713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統合開発エディタのインストールとプログラムの実行</a:t>
            </a:r>
          </a:p>
        </p:txBody>
      </p:sp>
    </p:spTree>
    <p:extLst>
      <p:ext uri="{BB962C8B-B14F-4D97-AF65-F5344CB8AC3E}">
        <p14:creationId xmlns:p14="http://schemas.microsoft.com/office/powerpoint/2010/main" val="1350914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C8DB9B-9BB0-374A-0AB5-69987592B80C}"/>
              </a:ext>
            </a:extLst>
          </p:cNvPr>
          <p:cNvSpPr txBox="1"/>
          <p:nvPr/>
        </p:nvSpPr>
        <p:spPr>
          <a:xfrm>
            <a:off x="723900" y="428625"/>
            <a:ext cx="373531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統合開発環境</a:t>
            </a:r>
            <a:r>
              <a:rPr kumimoji="1" lang="en-US" altLang="ja-JP" sz="3200" dirty="0">
                <a:latin typeface="メイリオ" panose="020B0604030504040204" pitchFamily="50" charset="-128"/>
                <a:ea typeface="メイリオ" panose="020B0604030504040204" pitchFamily="50" charset="-128"/>
              </a:rPr>
              <a:t>(IDE)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C4321DF-96C4-06D8-4CAA-45789E89964C}"/>
              </a:ext>
            </a:extLst>
          </p:cNvPr>
          <p:cNvSpPr txBox="1"/>
          <p:nvPr/>
        </p:nvSpPr>
        <p:spPr>
          <a:xfrm>
            <a:off x="682338" y="3429000"/>
            <a:ext cx="108273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https://python.softmoco.com/devenv/python-code-editor-and-ide.php</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A906DF1-7F43-381E-B401-211FDC109BAF}"/>
              </a:ext>
            </a:extLst>
          </p:cNvPr>
          <p:cNvSpPr txBox="1"/>
          <p:nvPr/>
        </p:nvSpPr>
        <p:spPr>
          <a:xfrm>
            <a:off x="619125" y="972621"/>
            <a:ext cx="11353800"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IDE(Integrated Development Environment)</a:t>
            </a:r>
            <a:r>
              <a:rPr kumimoji="1" lang="ja-JP" altLang="en-US" sz="2400" dirty="0">
                <a:latin typeface="メイリオ" panose="020B0604030504040204" pitchFamily="50" charset="-128"/>
                <a:ea typeface="メイリオ" panose="020B0604030504040204" pitchFamily="50" charset="-128"/>
              </a:rPr>
              <a:t>は、プログラムの編集、実行などなどの煩雑な作業を効率化するツール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に限定せず様々な言語に汎用的に対応するものが多い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企業でのソフトウエア開発の現場ではこれを使っている</a:t>
            </a:r>
          </a:p>
        </p:txBody>
      </p:sp>
      <p:sp>
        <p:nvSpPr>
          <p:cNvPr id="5" name="テキスト ボックス 4">
            <a:extLst>
              <a:ext uri="{FF2B5EF4-FFF2-40B4-BE49-F238E27FC236}">
                <a16:creationId xmlns:a16="http://schemas.microsoft.com/office/drawing/2014/main" id="{E4652F6F-DDE3-6440-AC93-2497897A57AF}"/>
              </a:ext>
            </a:extLst>
          </p:cNvPr>
          <p:cNvSpPr txBox="1"/>
          <p:nvPr/>
        </p:nvSpPr>
        <p:spPr>
          <a:xfrm>
            <a:off x="723900" y="2847975"/>
            <a:ext cx="411522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はいろいろあります。↓</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33D11EE-8CB8-F25E-97E9-A14D142CC88C}"/>
              </a:ext>
            </a:extLst>
          </p:cNvPr>
          <p:cNvSpPr txBox="1"/>
          <p:nvPr/>
        </p:nvSpPr>
        <p:spPr>
          <a:xfrm>
            <a:off x="790575" y="4915883"/>
            <a:ext cx="71080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Notepad++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ですが、</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を使います。</a:t>
            </a:r>
          </a:p>
        </p:txBody>
      </p:sp>
      <p:sp>
        <p:nvSpPr>
          <p:cNvPr id="7" name="矢印: 下 6">
            <a:extLst>
              <a:ext uri="{FF2B5EF4-FFF2-40B4-BE49-F238E27FC236}">
                <a16:creationId xmlns:a16="http://schemas.microsoft.com/office/drawing/2014/main" id="{F27690BE-3C10-1C6A-E450-5E45E5A9944B}"/>
              </a:ext>
            </a:extLst>
          </p:cNvPr>
          <p:cNvSpPr/>
          <p:nvPr/>
        </p:nvSpPr>
        <p:spPr>
          <a:xfrm>
            <a:off x="2591559" y="4259997"/>
            <a:ext cx="1037466" cy="454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05007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A5859C-98C0-29AE-1D94-F728CA39D207}"/>
              </a:ext>
            </a:extLst>
          </p:cNvPr>
          <p:cNvSpPr txBox="1"/>
          <p:nvPr/>
        </p:nvSpPr>
        <p:spPr>
          <a:xfrm>
            <a:off x="550506" y="438539"/>
            <a:ext cx="662553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統合型テキストエディタ　</a:t>
            </a:r>
            <a:r>
              <a:rPr kumimoji="1" lang="en-US" altLang="ja-JP" sz="3200" dirty="0">
                <a:latin typeface="メイリオ" panose="020B0604030504040204" pitchFamily="50" charset="-128"/>
                <a:ea typeface="メイリオ" panose="020B0604030504040204" pitchFamily="50" charset="-128"/>
              </a:rPr>
              <a:t>vs code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8D28F10-49DD-F024-22B3-5E9705D94FAD}"/>
              </a:ext>
            </a:extLst>
          </p:cNvPr>
          <p:cNvSpPr txBox="1"/>
          <p:nvPr/>
        </p:nvSpPr>
        <p:spPr>
          <a:xfrm>
            <a:off x="634481" y="1138334"/>
            <a:ext cx="11380038"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統合型</a:t>
            </a:r>
            <a:r>
              <a:rPr kumimoji="1" lang="en-US" altLang="ja-JP" sz="2400" dirty="0">
                <a:latin typeface="メイリオ" panose="020B0604030504040204" pitchFamily="50" charset="-128"/>
                <a:ea typeface="メイリオ" panose="020B0604030504040204" pitchFamily="50" charset="-128"/>
              </a:rPr>
              <a:t>(IDE) : </a:t>
            </a:r>
            <a:r>
              <a:rPr kumimoji="1" lang="ja-JP" altLang="en-US" sz="2400" dirty="0">
                <a:latin typeface="メイリオ" panose="020B0604030504040204" pitchFamily="50" charset="-128"/>
                <a:ea typeface="メイリオ" panose="020B0604030504040204" pitchFamily="50" charset="-128"/>
              </a:rPr>
              <a:t>プログラム編集から実行に係るあらゆる操作を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つの画面で統一的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に実施できる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Vs code : </a:t>
            </a:r>
            <a:r>
              <a:rPr kumimoji="1" lang="ja-JP" altLang="en-US" sz="2400" dirty="0">
                <a:latin typeface="メイリオ" panose="020B0604030504040204" pitchFamily="50" charset="-128"/>
                <a:ea typeface="メイリオ" panose="020B0604030504040204" pitchFamily="50" charset="-128"/>
              </a:rPr>
              <a:t>現状プログラム開発の現場で最も普及が進んでいる</a:t>
            </a:r>
          </a:p>
        </p:txBody>
      </p:sp>
      <p:sp>
        <p:nvSpPr>
          <p:cNvPr id="4" name="テキスト ボックス 3">
            <a:extLst>
              <a:ext uri="{FF2B5EF4-FFF2-40B4-BE49-F238E27FC236}">
                <a16:creationId xmlns:a16="http://schemas.microsoft.com/office/drawing/2014/main" id="{D04EF0C0-1548-E067-F0E5-7C132C493C96}"/>
              </a:ext>
            </a:extLst>
          </p:cNvPr>
          <p:cNvSpPr txBox="1"/>
          <p:nvPr/>
        </p:nvSpPr>
        <p:spPr>
          <a:xfrm>
            <a:off x="2245530" y="2776088"/>
            <a:ext cx="6265498"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－多様なプログラミング言語に対応</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（ホームページ）も制作できる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IoT, Linux</a:t>
            </a:r>
            <a:r>
              <a:rPr kumimoji="1" lang="ja-JP" altLang="en-US" sz="2400" dirty="0">
                <a:latin typeface="メイリオ" panose="020B0604030504040204" pitchFamily="50" charset="-128"/>
                <a:ea typeface="メイリオ" panose="020B0604030504040204" pitchFamily="50" charset="-128"/>
              </a:rPr>
              <a:t>など異なるシステム環境に対応</a:t>
            </a:r>
          </a:p>
        </p:txBody>
      </p:sp>
      <p:sp>
        <p:nvSpPr>
          <p:cNvPr id="6" name="テキスト ボックス 5">
            <a:extLst>
              <a:ext uri="{FF2B5EF4-FFF2-40B4-BE49-F238E27FC236}">
                <a16:creationId xmlns:a16="http://schemas.microsoft.com/office/drawing/2014/main" id="{1F035C32-B081-4950-C0C5-C5E190A7327E}"/>
              </a:ext>
            </a:extLst>
          </p:cNvPr>
          <p:cNvSpPr txBox="1"/>
          <p:nvPr/>
        </p:nvSpPr>
        <p:spPr>
          <a:xfrm>
            <a:off x="634481" y="4427004"/>
            <a:ext cx="44342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のインストールと演習</a:t>
            </a:r>
          </a:p>
        </p:txBody>
      </p:sp>
      <p:sp>
        <p:nvSpPr>
          <p:cNvPr id="7" name="テキスト ボックス 6">
            <a:extLst>
              <a:ext uri="{FF2B5EF4-FFF2-40B4-BE49-F238E27FC236}">
                <a16:creationId xmlns:a16="http://schemas.microsoft.com/office/drawing/2014/main" id="{466CF045-65A6-D777-DD96-7C3C62D17E7B}"/>
              </a:ext>
            </a:extLst>
          </p:cNvPr>
          <p:cNvSpPr txBox="1"/>
          <p:nvPr/>
        </p:nvSpPr>
        <p:spPr>
          <a:xfrm>
            <a:off x="706582" y="4995949"/>
            <a:ext cx="10740671"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https://github.com/ueharaLab/bigdata2_system_and_python/blob/main/text_editor/text_editor.md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13580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55360CA-749A-366B-4586-C3FADEB3CF24}"/>
              </a:ext>
            </a:extLst>
          </p:cNvPr>
          <p:cNvSpPr txBox="1"/>
          <p:nvPr/>
        </p:nvSpPr>
        <p:spPr>
          <a:xfrm>
            <a:off x="331457" y="153607"/>
            <a:ext cx="521488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 VS code</a:t>
            </a:r>
            <a:r>
              <a:rPr kumimoji="1" lang="ja-JP" altLang="en-US" sz="3200" dirty="0">
                <a:latin typeface="メイリオ" panose="020B0604030504040204" pitchFamily="50" charset="-128"/>
                <a:ea typeface="メイリオ" panose="020B0604030504040204" pitchFamily="50" charset="-128"/>
              </a:rPr>
              <a:t>のインストール</a:t>
            </a:r>
          </a:p>
        </p:txBody>
      </p:sp>
      <p:pic>
        <p:nvPicPr>
          <p:cNvPr id="8" name="図 7">
            <a:extLst>
              <a:ext uri="{FF2B5EF4-FFF2-40B4-BE49-F238E27FC236}">
                <a16:creationId xmlns:a16="http://schemas.microsoft.com/office/drawing/2014/main" id="{E426603F-3C5D-099E-C09B-779B66A2DB95}"/>
              </a:ext>
            </a:extLst>
          </p:cNvPr>
          <p:cNvPicPr>
            <a:picLocks noChangeAspect="1"/>
          </p:cNvPicPr>
          <p:nvPr/>
        </p:nvPicPr>
        <p:blipFill>
          <a:blip r:embed="rId2"/>
          <a:stretch>
            <a:fillRect/>
          </a:stretch>
        </p:blipFill>
        <p:spPr>
          <a:xfrm>
            <a:off x="2024743" y="1045733"/>
            <a:ext cx="10167257" cy="5719082"/>
          </a:xfrm>
          <a:prstGeom prst="rect">
            <a:avLst/>
          </a:prstGeom>
        </p:spPr>
      </p:pic>
      <p:sp>
        <p:nvSpPr>
          <p:cNvPr id="9" name="テキスト ボックス 8">
            <a:extLst>
              <a:ext uri="{FF2B5EF4-FFF2-40B4-BE49-F238E27FC236}">
                <a16:creationId xmlns:a16="http://schemas.microsoft.com/office/drawing/2014/main" id="{E4A7D5B2-4E16-0AB6-E854-262C3E537A81}"/>
              </a:ext>
            </a:extLst>
          </p:cNvPr>
          <p:cNvSpPr txBox="1"/>
          <p:nvPr/>
        </p:nvSpPr>
        <p:spPr>
          <a:xfrm>
            <a:off x="4040537" y="5111172"/>
            <a:ext cx="7999443" cy="707886"/>
          </a:xfrm>
          <a:prstGeom prst="rect">
            <a:avLst/>
          </a:prstGeom>
          <a:noFill/>
        </p:spPr>
        <p:txBody>
          <a:bodyPr wrap="square" rtlCol="0">
            <a:spAutoFit/>
          </a:bodyPr>
          <a:lstStyle/>
          <a:p>
            <a:pPr marL="457200" indent="-457200" algn="l">
              <a:buFont typeface="+mj-lt"/>
              <a:buAutoNum type="arabicPeriod"/>
            </a:pPr>
            <a:r>
              <a:rPr kumimoji="1" lang="ja-JP" altLang="en-US" sz="2000" dirty="0">
                <a:solidFill>
                  <a:schemeClr val="bg1"/>
                </a:solidFill>
                <a:latin typeface="メイリオ" panose="020B0604030504040204" pitchFamily="50" charset="-128"/>
                <a:ea typeface="メイリオ" panose="020B0604030504040204" pitchFamily="50" charset="-128"/>
              </a:rPr>
              <a:t>フォルダを選択するとカレントディレクトリが自動的に移動</a:t>
            </a:r>
            <a:endParaRPr kumimoji="1" lang="en-US" altLang="ja-JP" sz="2000" dirty="0">
              <a:solidFill>
                <a:schemeClr val="bg1"/>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solidFill>
                  <a:schemeClr val="bg1"/>
                </a:solidFill>
                <a:latin typeface="メイリオ" panose="020B0604030504040204" pitchFamily="50" charset="-128"/>
                <a:ea typeface="メイリオ" panose="020B0604030504040204" pitchFamily="50" charset="-128"/>
              </a:rPr>
              <a:t>プログラムの実行結果を表示</a:t>
            </a:r>
          </a:p>
        </p:txBody>
      </p:sp>
      <p:sp>
        <p:nvSpPr>
          <p:cNvPr id="10" name="テキスト ボックス 9">
            <a:extLst>
              <a:ext uri="{FF2B5EF4-FFF2-40B4-BE49-F238E27FC236}">
                <a16:creationId xmlns:a16="http://schemas.microsoft.com/office/drawing/2014/main" id="{430F94C3-F1FC-FD7F-70F4-E25C2488E105}"/>
              </a:ext>
            </a:extLst>
          </p:cNvPr>
          <p:cNvSpPr txBox="1"/>
          <p:nvPr/>
        </p:nvSpPr>
        <p:spPr>
          <a:xfrm>
            <a:off x="5418356" y="2533058"/>
            <a:ext cx="4493538"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複数のプログラムをタブで表示</a:t>
            </a:r>
          </a:p>
        </p:txBody>
      </p:sp>
      <p:sp>
        <p:nvSpPr>
          <p:cNvPr id="11" name="テキスト ボックス 10">
            <a:extLst>
              <a:ext uri="{FF2B5EF4-FFF2-40B4-BE49-F238E27FC236}">
                <a16:creationId xmlns:a16="http://schemas.microsoft.com/office/drawing/2014/main" id="{FB86F6C8-FAA4-04A9-9FA2-B8DA83B43292}"/>
              </a:ext>
            </a:extLst>
          </p:cNvPr>
          <p:cNvSpPr txBox="1"/>
          <p:nvPr/>
        </p:nvSpPr>
        <p:spPr>
          <a:xfrm>
            <a:off x="2038504" y="2533058"/>
            <a:ext cx="2276668" cy="1477328"/>
          </a:xfrm>
          <a:prstGeom prst="rect">
            <a:avLst/>
          </a:prstGeom>
          <a:noFill/>
        </p:spPr>
        <p:txBody>
          <a:bodyPr wrap="square" rtlCol="0">
            <a:spAutoFit/>
          </a:bodyPr>
          <a:lstStyle/>
          <a:p>
            <a:pPr marL="457200" indent="-457200" algn="l">
              <a:buFont typeface="+mj-lt"/>
              <a:buAutoNum type="arabicPeriod"/>
            </a:pPr>
            <a:r>
              <a:rPr kumimoji="1" lang="ja-JP" altLang="en-US" dirty="0">
                <a:solidFill>
                  <a:schemeClr val="bg1"/>
                </a:solidFill>
                <a:latin typeface="メイリオ" panose="020B0604030504040204" pitchFamily="50" charset="-128"/>
                <a:ea typeface="メイリオ" panose="020B0604030504040204" pitchFamily="50" charset="-128"/>
              </a:rPr>
              <a:t>カレントディレクトリを移動</a:t>
            </a:r>
            <a:endParaRPr kumimoji="1" lang="en-US" altLang="ja-JP" dirty="0">
              <a:solidFill>
                <a:schemeClr val="bg1"/>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solidFill>
                  <a:schemeClr val="bg1"/>
                </a:solidFill>
                <a:latin typeface="メイリオ" panose="020B0604030504040204" pitchFamily="50" charset="-128"/>
                <a:ea typeface="メイリオ" panose="020B0604030504040204" pitchFamily="50" charset="-128"/>
              </a:rPr>
              <a:t>プログラムファイルの新規作成、コピー、削除</a:t>
            </a:r>
          </a:p>
        </p:txBody>
      </p:sp>
      <p:sp>
        <p:nvSpPr>
          <p:cNvPr id="12" name="テキスト ボックス 11">
            <a:extLst>
              <a:ext uri="{FF2B5EF4-FFF2-40B4-BE49-F238E27FC236}">
                <a16:creationId xmlns:a16="http://schemas.microsoft.com/office/drawing/2014/main" id="{78CEF169-0D90-3D45-18E1-0999CC32C085}"/>
              </a:ext>
            </a:extLst>
          </p:cNvPr>
          <p:cNvSpPr txBox="1"/>
          <p:nvPr/>
        </p:nvSpPr>
        <p:spPr>
          <a:xfrm>
            <a:off x="8668138" y="1800807"/>
            <a:ext cx="3262432"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エディタ画面から実行</a:t>
            </a:r>
          </a:p>
        </p:txBody>
      </p:sp>
      <p:sp>
        <p:nvSpPr>
          <p:cNvPr id="3" name="楕円 2">
            <a:extLst>
              <a:ext uri="{FF2B5EF4-FFF2-40B4-BE49-F238E27FC236}">
                <a16:creationId xmlns:a16="http://schemas.microsoft.com/office/drawing/2014/main" id="{BB881FD9-0FCD-401B-ADCC-81D9E02C0D1F}"/>
              </a:ext>
            </a:extLst>
          </p:cNvPr>
          <p:cNvSpPr/>
          <p:nvPr/>
        </p:nvSpPr>
        <p:spPr>
          <a:xfrm>
            <a:off x="11315700" y="1190625"/>
            <a:ext cx="476250" cy="3524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AC1BCF-969E-FB54-5FA1-ECDF3700DB53}"/>
              </a:ext>
            </a:extLst>
          </p:cNvPr>
          <p:cNvSpPr/>
          <p:nvPr/>
        </p:nvSpPr>
        <p:spPr>
          <a:xfrm>
            <a:off x="2313993" y="1543050"/>
            <a:ext cx="1496007" cy="440513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E393BAB-9F35-A69C-3C9A-B3AF385C1C1B}"/>
              </a:ext>
            </a:extLst>
          </p:cNvPr>
          <p:cNvSpPr/>
          <p:nvPr/>
        </p:nvSpPr>
        <p:spPr>
          <a:xfrm>
            <a:off x="3864113" y="1543050"/>
            <a:ext cx="8261212" cy="2771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CF53BAE-EC02-E3D2-924F-D68F97C53294}"/>
              </a:ext>
            </a:extLst>
          </p:cNvPr>
          <p:cNvSpPr/>
          <p:nvPr/>
        </p:nvSpPr>
        <p:spPr>
          <a:xfrm>
            <a:off x="3914716" y="4365493"/>
            <a:ext cx="8210609" cy="158269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ED411E0-BF44-B349-7646-E05E7D7F85D3}"/>
              </a:ext>
            </a:extLst>
          </p:cNvPr>
          <p:cNvSpPr txBox="1"/>
          <p:nvPr/>
        </p:nvSpPr>
        <p:spPr>
          <a:xfrm>
            <a:off x="777858" y="584527"/>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３つのウインドウで構成</a:t>
            </a:r>
          </a:p>
        </p:txBody>
      </p:sp>
      <p:sp>
        <p:nvSpPr>
          <p:cNvPr id="15" name="正方形/長方形 14">
            <a:extLst>
              <a:ext uri="{FF2B5EF4-FFF2-40B4-BE49-F238E27FC236}">
                <a16:creationId xmlns:a16="http://schemas.microsoft.com/office/drawing/2014/main" id="{A10C9337-9C33-5C23-D56C-67D64C455799}"/>
              </a:ext>
            </a:extLst>
          </p:cNvPr>
          <p:cNvSpPr/>
          <p:nvPr/>
        </p:nvSpPr>
        <p:spPr>
          <a:xfrm>
            <a:off x="195361" y="1323254"/>
            <a:ext cx="1496007" cy="58477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フォルダー管理</a:t>
            </a:r>
          </a:p>
        </p:txBody>
      </p:sp>
      <p:sp>
        <p:nvSpPr>
          <p:cNvPr id="16" name="正方形/長方形 15">
            <a:extLst>
              <a:ext uri="{FF2B5EF4-FFF2-40B4-BE49-F238E27FC236}">
                <a16:creationId xmlns:a16="http://schemas.microsoft.com/office/drawing/2014/main" id="{C96AAA99-E7BC-576A-208F-8B24FDD49F8E}"/>
              </a:ext>
            </a:extLst>
          </p:cNvPr>
          <p:cNvSpPr/>
          <p:nvPr/>
        </p:nvSpPr>
        <p:spPr>
          <a:xfrm>
            <a:off x="195360" y="2796600"/>
            <a:ext cx="1496007" cy="5847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コマンドライン</a:t>
            </a:r>
          </a:p>
        </p:txBody>
      </p:sp>
      <p:sp>
        <p:nvSpPr>
          <p:cNvPr id="17" name="正方形/長方形 16">
            <a:extLst>
              <a:ext uri="{FF2B5EF4-FFF2-40B4-BE49-F238E27FC236}">
                <a16:creationId xmlns:a16="http://schemas.microsoft.com/office/drawing/2014/main" id="{5448B334-7BE7-7740-E4FC-890C08D971C6}"/>
              </a:ext>
            </a:extLst>
          </p:cNvPr>
          <p:cNvSpPr/>
          <p:nvPr/>
        </p:nvSpPr>
        <p:spPr>
          <a:xfrm>
            <a:off x="195360" y="2045825"/>
            <a:ext cx="1496007" cy="584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エディタ</a:t>
            </a:r>
          </a:p>
        </p:txBody>
      </p:sp>
    </p:spTree>
    <p:extLst>
      <p:ext uri="{BB962C8B-B14F-4D97-AF65-F5344CB8AC3E}">
        <p14:creationId xmlns:p14="http://schemas.microsoft.com/office/powerpoint/2010/main" val="316783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3B8A866-D83E-A0DD-5C42-60EF50D2493E}"/>
              </a:ext>
            </a:extLst>
          </p:cNvPr>
          <p:cNvSpPr txBox="1"/>
          <p:nvPr/>
        </p:nvSpPr>
        <p:spPr>
          <a:xfrm>
            <a:off x="875911" y="2817823"/>
            <a:ext cx="849463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●複数のプログラム（言語）を並行して書ける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●コーディング途中のプログラムの状態を記憶してくれる</a:t>
            </a:r>
          </a:p>
        </p:txBody>
      </p:sp>
      <p:sp>
        <p:nvSpPr>
          <p:cNvPr id="7" name="テキスト ボックス 6">
            <a:extLst>
              <a:ext uri="{FF2B5EF4-FFF2-40B4-BE49-F238E27FC236}">
                <a16:creationId xmlns:a16="http://schemas.microsoft.com/office/drawing/2014/main" id="{ADDF1DF5-282B-9332-B8E3-CBCD4A306876}"/>
              </a:ext>
            </a:extLst>
          </p:cNvPr>
          <p:cNvSpPr txBox="1"/>
          <p:nvPr/>
        </p:nvSpPr>
        <p:spPr>
          <a:xfrm>
            <a:off x="466337" y="908097"/>
            <a:ext cx="10868413"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授業では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度に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プログラムしか書かないが、職業・研究では複数のプログラムを同時に書くことが普通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複数のプログラミング言語を併用することもある（例：</a:t>
            </a:r>
            <a:r>
              <a:rPr kumimoji="1" lang="en-US" altLang="ja-JP" sz="2400" dirty="0">
                <a:latin typeface="メイリオ" panose="020B0604030504040204" pitchFamily="50" charset="-128"/>
                <a:ea typeface="メイリオ" panose="020B0604030504040204" pitchFamily="50" charset="-128"/>
              </a:rPr>
              <a:t>HTML, Java)</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6CE1AEBC-7281-5601-841B-2FE9AB5E91E5}"/>
              </a:ext>
            </a:extLst>
          </p:cNvPr>
          <p:cNvSpPr txBox="1"/>
          <p:nvPr/>
        </p:nvSpPr>
        <p:spPr>
          <a:xfrm>
            <a:off x="466337" y="323322"/>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プログラミングの現場</a:t>
            </a:r>
          </a:p>
        </p:txBody>
      </p:sp>
      <p:sp>
        <p:nvSpPr>
          <p:cNvPr id="10" name="テキスト ボックス 9">
            <a:extLst>
              <a:ext uri="{FF2B5EF4-FFF2-40B4-BE49-F238E27FC236}">
                <a16:creationId xmlns:a16="http://schemas.microsoft.com/office/drawing/2014/main" id="{FE927471-53EF-353F-0531-4F5AADCD7D77}"/>
              </a:ext>
            </a:extLst>
          </p:cNvPr>
          <p:cNvSpPr txBox="1"/>
          <p:nvPr/>
        </p:nvSpPr>
        <p:spPr>
          <a:xfrm>
            <a:off x="1037836" y="3780079"/>
            <a:ext cx="8963544" cy="1938992"/>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１．２つのフォルダを作成する</a:t>
            </a:r>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２．</a:t>
            </a:r>
            <a:r>
              <a:rPr lang="en-US" altLang="ja-JP" sz="2400" b="1" i="0" dirty="0">
                <a:solidFill>
                  <a:srgbClr val="1F2328"/>
                </a:solidFill>
                <a:effectLst/>
                <a:latin typeface="-apple-system"/>
              </a:rPr>
              <a:t>vs code</a:t>
            </a:r>
            <a:r>
              <a:rPr lang="ja-JP" altLang="en-US" sz="2400" b="1" i="0" dirty="0">
                <a:solidFill>
                  <a:srgbClr val="1F2328"/>
                </a:solidFill>
                <a:effectLst/>
                <a:latin typeface="-apple-system"/>
              </a:rPr>
              <a:t>でプログラミング</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３．プログラムを書く</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３．もう１つのフォルダーでプログラムを書いて実行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 ３．プログラムを書く</a:t>
            </a:r>
            <a:r>
              <a:rPr lang="en-US" altLang="ja-JP" sz="2400" b="1" dirty="0">
                <a:solidFill>
                  <a:srgbClr val="1F2328"/>
                </a:solidFill>
                <a:latin typeface="-apple-system"/>
              </a:rPr>
              <a:t>2</a:t>
            </a:r>
            <a:r>
              <a:rPr lang="ja-JP" altLang="en-US" sz="2400" b="1" dirty="0">
                <a:solidFill>
                  <a:srgbClr val="1F2328"/>
                </a:solidFill>
                <a:latin typeface="-apple-system"/>
              </a:rPr>
              <a:t>）</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F19F5DE-3BBD-6F44-80EA-0EA3F02F8B3E}"/>
              </a:ext>
            </a:extLst>
          </p:cNvPr>
          <p:cNvSpPr txBox="1"/>
          <p:nvPr/>
        </p:nvSpPr>
        <p:spPr>
          <a:xfrm>
            <a:off x="875911" y="2408479"/>
            <a:ext cx="13452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では</a:t>
            </a:r>
          </a:p>
        </p:txBody>
      </p:sp>
    </p:spTree>
    <p:extLst>
      <p:ext uri="{BB962C8B-B14F-4D97-AF65-F5344CB8AC3E}">
        <p14:creationId xmlns:p14="http://schemas.microsoft.com/office/powerpoint/2010/main" val="362211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A6136F-0E17-8F2A-C906-614F297F4D98}"/>
              </a:ext>
            </a:extLst>
          </p:cNvPr>
          <p:cNvPicPr>
            <a:picLocks noChangeAspect="1"/>
          </p:cNvPicPr>
          <p:nvPr/>
        </p:nvPicPr>
        <p:blipFill>
          <a:blip r:embed="rId2"/>
          <a:stretch>
            <a:fillRect/>
          </a:stretch>
        </p:blipFill>
        <p:spPr>
          <a:xfrm>
            <a:off x="804149" y="1305864"/>
            <a:ext cx="9520951" cy="5355535"/>
          </a:xfrm>
          <a:prstGeom prst="rect">
            <a:avLst/>
          </a:prstGeom>
        </p:spPr>
      </p:pic>
      <p:sp>
        <p:nvSpPr>
          <p:cNvPr id="4" name="テキスト ボックス 3">
            <a:extLst>
              <a:ext uri="{FF2B5EF4-FFF2-40B4-BE49-F238E27FC236}">
                <a16:creationId xmlns:a16="http://schemas.microsoft.com/office/drawing/2014/main" id="{F21AD2BC-C589-A544-8F6E-48EDCA564FB8}"/>
              </a:ext>
            </a:extLst>
          </p:cNvPr>
          <p:cNvSpPr txBox="1"/>
          <p:nvPr/>
        </p:nvSpPr>
        <p:spPr>
          <a:xfrm>
            <a:off x="106640" y="196601"/>
            <a:ext cx="9212778" cy="1569660"/>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a:t>
            </a:r>
            <a:r>
              <a:rPr kumimoji="1" lang="en-US" altLang="ja-JP" sz="3200" dirty="0">
                <a:latin typeface="メイリオ" panose="020B0604030504040204" pitchFamily="50" charset="-128"/>
                <a:ea typeface="メイリオ" panose="020B0604030504040204" pitchFamily="50" charset="-128"/>
              </a:rPr>
              <a:t>(</a:t>
            </a:r>
            <a:r>
              <a:rPr lang="ja-JP" altLang="en-US" sz="3200" b="1" i="0" dirty="0">
                <a:solidFill>
                  <a:srgbClr val="1F2328"/>
                </a:solidFill>
                <a:effectLst/>
                <a:latin typeface="-apple-system"/>
              </a:rPr>
              <a:t>３．プログラムを書く</a:t>
            </a:r>
            <a:r>
              <a:rPr lang="ja-JP" altLang="en-US" sz="3200" b="1" dirty="0">
                <a:solidFill>
                  <a:srgbClr val="1F2328"/>
                </a:solidFill>
                <a:latin typeface="-apple-system"/>
              </a:rPr>
              <a:t>）</a:t>
            </a:r>
            <a:endParaRPr kumimoji="1" lang="en-US" altLang="ja-JP" sz="3200" dirty="0">
              <a:latin typeface="メイリオ" panose="020B0604030504040204" pitchFamily="50" charset="-128"/>
              <a:ea typeface="メイリオ" panose="020B0604030504040204" pitchFamily="50" charset="-128"/>
            </a:endParaRPr>
          </a:p>
          <a:p>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D60C260-5889-D3D6-EA1B-3F14B867001B}"/>
              </a:ext>
            </a:extLst>
          </p:cNvPr>
          <p:cNvSpPr txBox="1"/>
          <p:nvPr/>
        </p:nvSpPr>
        <p:spPr>
          <a:xfrm>
            <a:off x="4933950" y="5305425"/>
            <a:ext cx="6181725"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フォルダーから開くと自動的にコマンドラインのパスがそこに移動している！</a:t>
            </a:r>
          </a:p>
        </p:txBody>
      </p:sp>
      <p:sp>
        <p:nvSpPr>
          <p:cNvPr id="6" name="矢印: 下 5">
            <a:extLst>
              <a:ext uri="{FF2B5EF4-FFF2-40B4-BE49-F238E27FC236}">
                <a16:creationId xmlns:a16="http://schemas.microsoft.com/office/drawing/2014/main" id="{AA39EA97-E348-9A0C-23A8-B3C9F3C81D12}"/>
              </a:ext>
            </a:extLst>
          </p:cNvPr>
          <p:cNvSpPr/>
          <p:nvPr/>
        </p:nvSpPr>
        <p:spPr>
          <a:xfrm>
            <a:off x="5692159" y="4335295"/>
            <a:ext cx="447675"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EE4C0E-FB2E-2D65-28B9-48DA404C45EC}"/>
              </a:ext>
            </a:extLst>
          </p:cNvPr>
          <p:cNvSpPr txBox="1"/>
          <p:nvPr/>
        </p:nvSpPr>
        <p:spPr>
          <a:xfrm>
            <a:off x="2906080" y="3504298"/>
            <a:ext cx="6784539"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ここをドラッグするとコマンドラインのウインドウを拡大縮小できる</a:t>
            </a:r>
          </a:p>
        </p:txBody>
      </p:sp>
    </p:spTree>
    <p:extLst>
      <p:ext uri="{BB962C8B-B14F-4D97-AF65-F5344CB8AC3E}">
        <p14:creationId xmlns:p14="http://schemas.microsoft.com/office/powerpoint/2010/main" val="220437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541368F-70E8-78FA-2483-238C9071203E}"/>
              </a:ext>
            </a:extLst>
          </p:cNvPr>
          <p:cNvSpPr txBox="1"/>
          <p:nvPr/>
        </p:nvSpPr>
        <p:spPr>
          <a:xfrm>
            <a:off x="744567" y="271723"/>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a:t>
            </a:r>
          </a:p>
        </p:txBody>
      </p:sp>
      <p:sp>
        <p:nvSpPr>
          <p:cNvPr id="4" name="テキスト ボックス 3">
            <a:extLst>
              <a:ext uri="{FF2B5EF4-FFF2-40B4-BE49-F238E27FC236}">
                <a16:creationId xmlns:a16="http://schemas.microsoft.com/office/drawing/2014/main" id="{5B94764F-F673-BF0D-661C-FC97E5E0A130}"/>
              </a:ext>
            </a:extLst>
          </p:cNvPr>
          <p:cNvSpPr txBox="1"/>
          <p:nvPr/>
        </p:nvSpPr>
        <p:spPr>
          <a:xfrm>
            <a:off x="690465" y="856498"/>
            <a:ext cx="10941893"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職業プログラマが通常使うプログラミングの道具（他のプログラミング言語には</a:t>
            </a: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のようなものはない）</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en-US" altLang="ja-JP" sz="2400" dirty="0">
                <a:latin typeface="メイリオ" panose="020B0604030504040204" pitchFamily="50" charset="-128"/>
                <a:ea typeface="メイリオ" panose="020B0604030504040204" pitchFamily="50" charset="-128"/>
              </a:rPr>
              <a:t>IT</a:t>
            </a:r>
            <a:r>
              <a:rPr kumimoji="1" lang="ja-JP" altLang="en-US" sz="2400" dirty="0">
                <a:latin typeface="メイリオ" panose="020B0604030504040204" pitchFamily="50" charset="-128"/>
                <a:ea typeface="メイリオ" panose="020B0604030504040204" pitchFamily="50" charset="-128"/>
              </a:rPr>
              <a:t>系企業などで本格的にプログラミングを実務で扱うには必須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プログラム用の</a:t>
            </a:r>
            <a:r>
              <a:rPr kumimoji="1" lang="en-US" altLang="ja-JP" sz="2400" dirty="0">
                <a:latin typeface="メイリオ" panose="020B0604030504040204" pitchFamily="50" charset="-128"/>
                <a:ea typeface="メイリオ" panose="020B0604030504040204" pitchFamily="50" charset="-128"/>
              </a:rPr>
              <a:t>word</a:t>
            </a:r>
            <a:r>
              <a:rPr kumimoji="1" lang="ja-JP" altLang="en-US" sz="2400" dirty="0">
                <a:latin typeface="メイリオ" panose="020B0604030504040204" pitchFamily="50" charset="-128"/>
                <a:ea typeface="メイリオ" panose="020B0604030504040204" pitchFamily="50" charset="-128"/>
              </a:rPr>
              <a:t>のようなもの</a:t>
            </a:r>
          </a:p>
        </p:txBody>
      </p:sp>
      <p:graphicFrame>
        <p:nvGraphicFramePr>
          <p:cNvPr id="5" name="表 5">
            <a:extLst>
              <a:ext uri="{FF2B5EF4-FFF2-40B4-BE49-F238E27FC236}">
                <a16:creationId xmlns:a16="http://schemas.microsoft.com/office/drawing/2014/main" id="{527F9981-B129-CA81-730C-3B98230B2EC1}"/>
              </a:ext>
            </a:extLst>
          </p:cNvPr>
          <p:cNvGraphicFramePr>
            <a:graphicFrameLocks noGrp="1"/>
          </p:cNvGraphicFramePr>
          <p:nvPr/>
        </p:nvGraphicFramePr>
        <p:xfrm>
          <a:off x="1248228" y="2520709"/>
          <a:ext cx="10153779" cy="3078480"/>
        </p:xfrm>
        <a:graphic>
          <a:graphicData uri="http://schemas.openxmlformats.org/drawingml/2006/table">
            <a:tbl>
              <a:tblPr firstRow="1" bandRow="1">
                <a:tableStyleId>{5940675A-B579-460E-94D1-54222C63F5DA}</a:tableStyleId>
              </a:tblPr>
              <a:tblGrid>
                <a:gridCol w="3165830">
                  <a:extLst>
                    <a:ext uri="{9D8B030D-6E8A-4147-A177-3AD203B41FA5}">
                      <a16:colId xmlns:a16="http://schemas.microsoft.com/office/drawing/2014/main" val="3700039699"/>
                    </a:ext>
                  </a:extLst>
                </a:gridCol>
                <a:gridCol w="3603356">
                  <a:extLst>
                    <a:ext uri="{9D8B030D-6E8A-4147-A177-3AD203B41FA5}">
                      <a16:colId xmlns:a16="http://schemas.microsoft.com/office/drawing/2014/main" val="3648953777"/>
                    </a:ext>
                  </a:extLst>
                </a:gridCol>
                <a:gridCol w="3384593">
                  <a:extLst>
                    <a:ext uri="{9D8B030D-6E8A-4147-A177-3AD203B41FA5}">
                      <a16:colId xmlns:a16="http://schemas.microsoft.com/office/drawing/2014/main" val="237072146"/>
                    </a:ext>
                  </a:extLst>
                </a:gridCol>
              </a:tblGrid>
              <a:tr h="370840">
                <a:tc>
                  <a:txBody>
                    <a:bodyPr/>
                    <a:lstStyle/>
                    <a:p>
                      <a:endParaRPr kumimoji="1" lang="ja-JP" altLang="en-US" sz="2000">
                        <a:latin typeface="メイリオ" panose="020B0604030504040204" pitchFamily="50" charset="-128"/>
                        <a:ea typeface="メイリオ" panose="020B0604030504040204" pitchFamily="50" charset="-128"/>
                      </a:endParaRPr>
                    </a:p>
                  </a:txBody>
                  <a:tcPr/>
                </a:tc>
                <a:tc>
                  <a:txBody>
                    <a:bodyPr/>
                    <a:lstStyle/>
                    <a:p>
                      <a:r>
                        <a:rPr kumimoji="1" lang="ja-JP" altLang="en-US" sz="2000" dirty="0">
                          <a:latin typeface="メイリオ" panose="020B0604030504040204" pitchFamily="50" charset="-128"/>
                          <a:ea typeface="メイリオ" panose="020B0604030504040204" pitchFamily="50" charset="-128"/>
                        </a:rPr>
                        <a:t>テキストエディタ</a:t>
                      </a:r>
                    </a:p>
                  </a:txBody>
                  <a:tcPr/>
                </a:tc>
                <a:tc>
                  <a:txBody>
                    <a:bodyPr/>
                    <a:lstStyle/>
                    <a:p>
                      <a:r>
                        <a:rPr kumimoji="1" lang="en-US" altLang="ja-JP" sz="2000" dirty="0" err="1">
                          <a:latin typeface="メイリオ" panose="020B0604030504040204" pitchFamily="50" charset="-128"/>
                          <a:ea typeface="メイリオ" panose="020B0604030504040204" pitchFamily="50" charset="-128"/>
                        </a:rPr>
                        <a:t>Jupyter</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32905304"/>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長いコーディング</a:t>
                      </a:r>
                    </a:p>
                  </a:txBody>
                  <a:tcPr/>
                </a:tc>
                <a:tc>
                  <a:txBody>
                    <a:bodyPr/>
                    <a:lstStyle/>
                    <a:p>
                      <a:r>
                        <a:rPr kumimoji="1" lang="ja-JP" altLang="en-US" sz="2000" dirty="0">
                          <a:latin typeface="メイリオ" panose="020B0604030504040204" pitchFamily="50" charset="-128"/>
                          <a:ea typeface="メイリオ" panose="020B0604030504040204" pitchFamily="50" charset="-128"/>
                        </a:rPr>
                        <a:t>◎（変数・オブジェクトの整合性がわかる。）</a:t>
                      </a:r>
                    </a:p>
                  </a:txBody>
                  <a:tcPr/>
                </a:tc>
                <a:tc>
                  <a:txBody>
                    <a:bodyPr/>
                    <a:lstStyle/>
                    <a:p>
                      <a:r>
                        <a:rPr kumimoji="1" lang="ja-JP" altLang="en-US" sz="2000" dirty="0">
                          <a:latin typeface="メイリオ" panose="020B0604030504040204" pitchFamily="50" charset="-128"/>
                          <a:ea typeface="メイリオ" panose="020B0604030504040204" pitchFamily="50" charset="-128"/>
                        </a:rPr>
                        <a:t>△</a:t>
                      </a:r>
                    </a:p>
                  </a:txBody>
                  <a:tcPr/>
                </a:tc>
                <a:extLst>
                  <a:ext uri="{0D108BD9-81ED-4DB2-BD59-A6C34878D82A}">
                    <a16:rowId xmlns:a16="http://schemas.microsoft.com/office/drawing/2014/main" val="1034993902"/>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関数のモジュール化</a:t>
                      </a:r>
                    </a:p>
                  </a:txBody>
                  <a:tcPr/>
                </a:tc>
                <a:tc>
                  <a:txBody>
                    <a:bodyPr/>
                    <a:lstStyle/>
                    <a:p>
                      <a:r>
                        <a:rPr kumimoji="1" lang="ja-JP" altLang="en-US" sz="2000" dirty="0">
                          <a:latin typeface="メイリオ" panose="020B0604030504040204" pitchFamily="50" charset="-128"/>
                          <a:ea typeface="メイリオ" panose="020B0604030504040204" pitchFamily="50" charset="-128"/>
                        </a:rPr>
                        <a:t>〇</a:t>
                      </a:r>
                    </a:p>
                  </a:txBody>
                  <a:tcPr/>
                </a:tc>
                <a:tc>
                  <a:txBody>
                    <a:bodyPr/>
                    <a:lstStyle/>
                    <a:p>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2824588856"/>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自動補完機能</a:t>
                      </a:r>
                    </a:p>
                  </a:txBody>
                  <a:tcPr/>
                </a:tc>
                <a:tc>
                  <a:txBody>
                    <a:bodyPr/>
                    <a:lstStyle/>
                    <a:p>
                      <a:r>
                        <a:rPr kumimoji="1" lang="ja-JP" altLang="en-US" sz="2000" dirty="0">
                          <a:latin typeface="メイリオ" panose="020B0604030504040204" pitchFamily="50" charset="-128"/>
                          <a:ea typeface="メイリオ" panose="020B0604030504040204" pitchFamily="50" charset="-128"/>
                        </a:rPr>
                        <a:t>変数・関数の候補を自動表示</a:t>
                      </a:r>
                    </a:p>
                  </a:txBody>
                  <a:tcPr/>
                </a:tc>
                <a:tc>
                  <a:txBody>
                    <a:bodyPr/>
                    <a:lstStyle/>
                    <a:p>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854135681"/>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デバッグ</a:t>
                      </a:r>
                    </a:p>
                  </a:txBody>
                  <a:tcPr/>
                </a:tc>
                <a:tc>
                  <a:txBody>
                    <a:bodyPr/>
                    <a:lstStyle/>
                    <a:p>
                      <a:r>
                        <a:rPr kumimoji="1" lang="ja-JP" altLang="en-US" sz="2000" dirty="0">
                          <a:latin typeface="メイリオ" panose="020B0604030504040204" pitchFamily="50" charset="-128"/>
                          <a:ea typeface="メイリオ" panose="020B0604030504040204" pitchFamily="50" charset="-128"/>
                        </a:rPr>
                        <a:t>◎</a:t>
                      </a:r>
                    </a:p>
                  </a:txBody>
                  <a:tcPr/>
                </a:tc>
                <a:tc>
                  <a:txBody>
                    <a:bodyPr/>
                    <a:lstStyle/>
                    <a:p>
                      <a:r>
                        <a:rPr kumimoji="1" lang="ja-JP" altLang="en-US" sz="2000" dirty="0">
                          <a:latin typeface="メイリオ" panose="020B0604030504040204" pitchFamily="50" charset="-128"/>
                          <a:ea typeface="メイリオ" panose="020B0604030504040204" pitchFamily="50" charset="-128"/>
                        </a:rPr>
                        <a:t>△</a:t>
                      </a:r>
                    </a:p>
                  </a:txBody>
                  <a:tcPr/>
                </a:tc>
                <a:extLst>
                  <a:ext uri="{0D108BD9-81ED-4DB2-BD59-A6C34878D82A}">
                    <a16:rowId xmlns:a16="http://schemas.microsoft.com/office/drawing/2014/main" val="1584704352"/>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表示</a:t>
                      </a:r>
                    </a:p>
                  </a:txBody>
                  <a:tcPr/>
                </a:tc>
                <a:tc>
                  <a:txBody>
                    <a:bodyPr/>
                    <a:lstStyle/>
                    <a:p>
                      <a:r>
                        <a:rPr kumimoji="1" lang="ja-JP" altLang="en-US" sz="2000" dirty="0">
                          <a:latin typeface="メイリオ" panose="020B0604030504040204" pitchFamily="50" charset="-128"/>
                          <a:ea typeface="メイリオ" panose="020B0604030504040204" pitchFamily="50" charset="-128"/>
                        </a:rPr>
                        <a:t>スクロールが自動的</a:t>
                      </a:r>
                    </a:p>
                  </a:txBody>
                  <a:tcPr/>
                </a:tc>
                <a:tc>
                  <a:txBody>
                    <a:bodyPr/>
                    <a:lstStyle/>
                    <a:p>
                      <a:r>
                        <a:rPr kumimoji="1" lang="ja-JP" altLang="en-US" sz="2000" dirty="0">
                          <a:latin typeface="メイリオ" panose="020B0604030504040204" pitchFamily="50" charset="-128"/>
                          <a:ea typeface="メイリオ" panose="020B0604030504040204" pitchFamily="50" charset="-128"/>
                        </a:rPr>
                        <a:t>自動スクロールはしない</a:t>
                      </a:r>
                    </a:p>
                  </a:txBody>
                  <a:tcPr/>
                </a:tc>
                <a:extLst>
                  <a:ext uri="{0D108BD9-81ED-4DB2-BD59-A6C34878D82A}">
                    <a16:rowId xmlns:a16="http://schemas.microsoft.com/office/drawing/2014/main" val="68500536"/>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手軽さ</a:t>
                      </a:r>
                    </a:p>
                  </a:txBody>
                  <a:tcPr/>
                </a:tc>
                <a:tc>
                  <a:txBody>
                    <a:bodyPr/>
                    <a:lstStyle/>
                    <a:p>
                      <a:r>
                        <a:rPr kumimoji="1" lang="ja-JP" altLang="en-US" sz="2000">
                          <a:latin typeface="メイリオ" panose="020B0604030504040204" pitchFamily="50" charset="-128"/>
                          <a:ea typeface="メイリオ" panose="020B0604030504040204" pitchFamily="50" charset="-128"/>
                        </a:rPr>
                        <a:t>△（実行手順が面倒）</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ja-JP" altLang="en-US" sz="2000" dirty="0">
                          <a:latin typeface="メイリオ" panose="020B0604030504040204" pitchFamily="50" charset="-128"/>
                          <a:ea typeface="メイリオ" panose="020B0604030504040204" pitchFamily="50" charset="-128"/>
                        </a:rPr>
                        <a:t>〇</a:t>
                      </a:r>
                    </a:p>
                  </a:txBody>
                  <a:tcPr/>
                </a:tc>
                <a:extLst>
                  <a:ext uri="{0D108BD9-81ED-4DB2-BD59-A6C34878D82A}">
                    <a16:rowId xmlns:a16="http://schemas.microsoft.com/office/drawing/2014/main" val="1896246841"/>
                  </a:ext>
                </a:extLst>
              </a:tr>
            </a:tbl>
          </a:graphicData>
        </a:graphic>
      </p:graphicFrame>
    </p:spTree>
    <p:extLst>
      <p:ext uri="{BB962C8B-B14F-4D97-AF65-F5344CB8AC3E}">
        <p14:creationId xmlns:p14="http://schemas.microsoft.com/office/powerpoint/2010/main" val="4231830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3BC2961-3069-20FB-F931-ADACA506147E}"/>
              </a:ext>
            </a:extLst>
          </p:cNvPr>
          <p:cNvPicPr>
            <a:picLocks noChangeAspect="1"/>
          </p:cNvPicPr>
          <p:nvPr/>
        </p:nvPicPr>
        <p:blipFill>
          <a:blip r:embed="rId2"/>
          <a:stretch>
            <a:fillRect/>
          </a:stretch>
        </p:blipFill>
        <p:spPr>
          <a:xfrm>
            <a:off x="0" y="1228514"/>
            <a:ext cx="12192000" cy="4400972"/>
          </a:xfrm>
          <a:prstGeom prst="rect">
            <a:avLst/>
          </a:prstGeom>
        </p:spPr>
      </p:pic>
      <p:sp>
        <p:nvSpPr>
          <p:cNvPr id="4" name="テキスト ボックス 3">
            <a:extLst>
              <a:ext uri="{FF2B5EF4-FFF2-40B4-BE49-F238E27FC236}">
                <a16:creationId xmlns:a16="http://schemas.microsoft.com/office/drawing/2014/main" id="{1840B38F-0854-F5A9-5512-1832CF218A08}"/>
              </a:ext>
            </a:extLst>
          </p:cNvPr>
          <p:cNvSpPr txBox="1"/>
          <p:nvPr/>
        </p:nvSpPr>
        <p:spPr>
          <a:xfrm>
            <a:off x="139959" y="270588"/>
            <a:ext cx="1036636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のパスが見つからないとエラーになったら、以下が</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Anaconda</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パス</a:t>
            </a:r>
          </a:p>
        </p:txBody>
      </p:sp>
    </p:spTree>
    <p:extLst>
      <p:ext uri="{BB962C8B-B14F-4D97-AF65-F5344CB8AC3E}">
        <p14:creationId xmlns:p14="http://schemas.microsoft.com/office/powerpoint/2010/main" val="2036282333"/>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F630B79-CEED-C4EF-5F27-E1493EC110EB}"/>
              </a:ext>
            </a:extLst>
          </p:cNvPr>
          <p:cNvSpPr txBox="1"/>
          <p:nvPr/>
        </p:nvSpPr>
        <p:spPr>
          <a:xfrm>
            <a:off x="323850" y="178742"/>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続き：バグを防ぐための様々な機能</a:t>
            </a:r>
          </a:p>
        </p:txBody>
      </p:sp>
      <p:pic>
        <p:nvPicPr>
          <p:cNvPr id="7" name="図 6">
            <a:extLst>
              <a:ext uri="{FF2B5EF4-FFF2-40B4-BE49-F238E27FC236}">
                <a16:creationId xmlns:a16="http://schemas.microsoft.com/office/drawing/2014/main" id="{BAF4E7F6-7FA8-B35B-D3C8-7E18DF1DD065}"/>
              </a:ext>
            </a:extLst>
          </p:cNvPr>
          <p:cNvPicPr>
            <a:picLocks noChangeAspect="1"/>
          </p:cNvPicPr>
          <p:nvPr/>
        </p:nvPicPr>
        <p:blipFill>
          <a:blip r:embed="rId2"/>
          <a:stretch>
            <a:fillRect/>
          </a:stretch>
        </p:blipFill>
        <p:spPr>
          <a:xfrm>
            <a:off x="595168" y="2529185"/>
            <a:ext cx="11001663" cy="4281190"/>
          </a:xfrm>
          <a:prstGeom prst="rect">
            <a:avLst/>
          </a:prstGeom>
        </p:spPr>
      </p:pic>
      <p:sp>
        <p:nvSpPr>
          <p:cNvPr id="8" name="テキスト ボックス 7">
            <a:extLst>
              <a:ext uri="{FF2B5EF4-FFF2-40B4-BE49-F238E27FC236}">
                <a16:creationId xmlns:a16="http://schemas.microsoft.com/office/drawing/2014/main" id="{59F2067A-1737-75E3-B27F-D3940BBA80A0}"/>
              </a:ext>
            </a:extLst>
          </p:cNvPr>
          <p:cNvSpPr txBox="1"/>
          <p:nvPr/>
        </p:nvSpPr>
        <p:spPr>
          <a:xfrm>
            <a:off x="480808" y="1041624"/>
            <a:ext cx="11230382"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参照関係をチェック　入力候補を自動提示（オートコンプリート）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構文を色分け（ピンク：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の予約語、緑：関数（クラス）、青：変数）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8AAAC21A-D6AF-BD9E-53BC-EA04EBA6F32D}"/>
              </a:ext>
            </a:extLst>
          </p:cNvPr>
          <p:cNvSpPr txBox="1"/>
          <p:nvPr/>
        </p:nvSpPr>
        <p:spPr>
          <a:xfrm>
            <a:off x="568404" y="1971675"/>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これらは変数や関数を多用する長いコーディングでのバグを防ぐのに大変有効</a:t>
            </a:r>
          </a:p>
        </p:txBody>
      </p:sp>
    </p:spTree>
    <p:extLst>
      <p:ext uri="{BB962C8B-B14F-4D97-AF65-F5344CB8AC3E}">
        <p14:creationId xmlns:p14="http://schemas.microsoft.com/office/powerpoint/2010/main" val="3447425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C0DC26A-14CC-620D-BAF2-BBC69530AFCE}"/>
              </a:ext>
            </a:extLst>
          </p:cNvPr>
          <p:cNvSpPr txBox="1"/>
          <p:nvPr/>
        </p:nvSpPr>
        <p:spPr>
          <a:xfrm>
            <a:off x="597159" y="401216"/>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プログラミング力</a:t>
            </a:r>
            <a:r>
              <a:rPr kumimoji="1" lang="ja-JP" altLang="en-US" sz="3200">
                <a:latin typeface="メイリオ" panose="020B0604030504040204" pitchFamily="50" charset="-128"/>
                <a:ea typeface="メイリオ" panose="020B0604030504040204" pitchFamily="50" charset="-128"/>
              </a:rPr>
              <a:t>向上の秘訣</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5BE8DF1-0D7F-5190-E73A-4FC85C80116C}"/>
              </a:ext>
            </a:extLst>
          </p:cNvPr>
          <p:cNvSpPr txBox="1"/>
          <p:nvPr/>
        </p:nvSpPr>
        <p:spPr>
          <a:xfrm>
            <a:off x="597159" y="985991"/>
            <a:ext cx="9571851" cy="2308324"/>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コードを細部まで注意深く観察する（構文パターンを読み取る）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変数に何が入るか、変数間の関係性を追いかける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例：</a:t>
            </a:r>
            <a:r>
              <a:rPr kumimoji="1" lang="en-US" altLang="ja-JP" sz="2400" dirty="0">
                <a:latin typeface="メイリオ" panose="020B0604030504040204" pitchFamily="50" charset="-128"/>
                <a:ea typeface="メイリオ" panose="020B0604030504040204" pitchFamily="50" charset="-128"/>
              </a:rPr>
              <a:t>text, token</a:t>
            </a:r>
            <a:r>
              <a:rPr kumimoji="1" lang="ja-JP" altLang="en-US" sz="2400" dirty="0">
                <a:latin typeface="メイリオ" panose="020B0604030504040204" pitchFamily="50" charset="-128"/>
                <a:ea typeface="メイリオ" panose="020B0604030504040204" pitchFamily="50" charset="-128"/>
              </a:rPr>
              <a:t>の関連性、整合性を理解する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t</a:t>
            </a:r>
            <a:r>
              <a:rPr kumimoji="1" lang="ja-JP" altLang="en-US" sz="2400" dirty="0">
                <a:latin typeface="メイリオ" panose="020B0604030504040204" pitchFamily="50" charset="-128"/>
                <a:ea typeface="メイリオ" panose="020B0604030504040204" pitchFamily="50" charset="-128"/>
              </a:rPr>
              <a:t>の関連性を理解する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DF812ECC-0C52-2AE2-11EB-9FF0D320B46F}"/>
              </a:ext>
            </a:extLst>
          </p:cNvPr>
          <p:cNvPicPr>
            <a:picLocks noChangeAspect="1"/>
          </p:cNvPicPr>
          <p:nvPr/>
        </p:nvPicPr>
        <p:blipFill>
          <a:blip r:embed="rId2"/>
          <a:stretch>
            <a:fillRect/>
          </a:stretch>
        </p:blipFill>
        <p:spPr>
          <a:xfrm>
            <a:off x="595168" y="2529185"/>
            <a:ext cx="11001663" cy="4281190"/>
          </a:xfrm>
          <a:prstGeom prst="rect">
            <a:avLst/>
          </a:prstGeom>
        </p:spPr>
      </p:pic>
      <p:sp>
        <p:nvSpPr>
          <p:cNvPr id="7" name="楕円 6">
            <a:extLst>
              <a:ext uri="{FF2B5EF4-FFF2-40B4-BE49-F238E27FC236}">
                <a16:creationId xmlns:a16="http://schemas.microsoft.com/office/drawing/2014/main" id="{34749CC9-A96E-1EB3-00F9-CD9461596A47}"/>
              </a:ext>
            </a:extLst>
          </p:cNvPr>
          <p:cNvSpPr/>
          <p:nvPr/>
        </p:nvSpPr>
        <p:spPr>
          <a:xfrm>
            <a:off x="662473" y="3685592"/>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DAF4C2AE-0DCA-5C71-C049-9CA9423634A6}"/>
              </a:ext>
            </a:extLst>
          </p:cNvPr>
          <p:cNvSpPr/>
          <p:nvPr/>
        </p:nvSpPr>
        <p:spPr>
          <a:xfrm>
            <a:off x="4491134" y="4519127"/>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434138CC-0D56-86AB-5D15-2CE513E0AA6B}"/>
              </a:ext>
            </a:extLst>
          </p:cNvPr>
          <p:cNvSpPr/>
          <p:nvPr/>
        </p:nvSpPr>
        <p:spPr>
          <a:xfrm>
            <a:off x="1405812" y="4431849"/>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517D7628-5C58-3C44-459D-99170829310D}"/>
              </a:ext>
            </a:extLst>
          </p:cNvPr>
          <p:cNvSpPr/>
          <p:nvPr/>
        </p:nvSpPr>
        <p:spPr>
          <a:xfrm>
            <a:off x="595168" y="3255819"/>
            <a:ext cx="496514" cy="475861"/>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82410C11-B1D6-1913-274D-3D2F7035F3D1}"/>
              </a:ext>
            </a:extLst>
          </p:cNvPr>
          <p:cNvSpPr/>
          <p:nvPr/>
        </p:nvSpPr>
        <p:spPr>
          <a:xfrm>
            <a:off x="2670233" y="4445082"/>
            <a:ext cx="496514" cy="475861"/>
          </a:xfrm>
          <a:prstGeom prst="ellipse">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854427B5-66D8-5B8E-A8C4-717E587D5786}"/>
              </a:ext>
            </a:extLst>
          </p:cNvPr>
          <p:cNvSpPr/>
          <p:nvPr/>
        </p:nvSpPr>
        <p:spPr>
          <a:xfrm>
            <a:off x="3275045" y="4907710"/>
            <a:ext cx="933062" cy="47586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122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7D5B93D-FA7E-D8E0-8471-EC446A7A5F0A}"/>
              </a:ext>
            </a:extLst>
          </p:cNvPr>
          <p:cNvSpPr txBox="1"/>
          <p:nvPr/>
        </p:nvSpPr>
        <p:spPr>
          <a:xfrm>
            <a:off x="504825" y="37147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複数のプログラムを書く</a:t>
            </a:r>
          </a:p>
        </p:txBody>
      </p:sp>
      <p:sp>
        <p:nvSpPr>
          <p:cNvPr id="5" name="テキスト ボックス 4">
            <a:extLst>
              <a:ext uri="{FF2B5EF4-FFF2-40B4-BE49-F238E27FC236}">
                <a16:creationId xmlns:a16="http://schemas.microsoft.com/office/drawing/2014/main" id="{D1538BD9-D926-3FC0-4618-CB40A9CFC651}"/>
              </a:ext>
            </a:extLst>
          </p:cNvPr>
          <p:cNvSpPr txBox="1"/>
          <p:nvPr/>
        </p:nvSpPr>
        <p:spPr>
          <a:xfrm>
            <a:off x="1959429" y="2416628"/>
            <a:ext cx="757130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開発途中の状態を覚えてくれる（再開するのが早い）</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FD3ADD8-695B-F636-580E-27E736A67834}"/>
              </a:ext>
            </a:extLst>
          </p:cNvPr>
          <p:cNvSpPr txBox="1"/>
          <p:nvPr/>
        </p:nvSpPr>
        <p:spPr>
          <a:xfrm>
            <a:off x="662473" y="1063690"/>
            <a:ext cx="4012637" cy="830997"/>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３．プログラムを書く２</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06354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7146186-CD98-58ED-2DB9-53A68A981622}"/>
              </a:ext>
            </a:extLst>
          </p:cNvPr>
          <p:cNvSpPr txBox="1"/>
          <p:nvPr/>
        </p:nvSpPr>
        <p:spPr>
          <a:xfrm>
            <a:off x="350982" y="223936"/>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デバッグの方法</a:t>
            </a:r>
          </a:p>
        </p:txBody>
      </p:sp>
      <p:sp>
        <p:nvSpPr>
          <p:cNvPr id="2" name="テキスト ボックス 1">
            <a:extLst>
              <a:ext uri="{FF2B5EF4-FFF2-40B4-BE49-F238E27FC236}">
                <a16:creationId xmlns:a16="http://schemas.microsoft.com/office/drawing/2014/main" id="{306B8219-37D6-CEC2-5291-BA32762AE151}"/>
              </a:ext>
            </a:extLst>
          </p:cNvPr>
          <p:cNvSpPr txBox="1"/>
          <p:nvPr/>
        </p:nvSpPr>
        <p:spPr>
          <a:xfrm>
            <a:off x="3408229" y="292154"/>
            <a:ext cx="2954655" cy="830997"/>
          </a:xfrm>
          <a:prstGeom prst="rect">
            <a:avLst/>
          </a:prstGeom>
          <a:noFill/>
        </p:spPr>
        <p:txBody>
          <a:bodyPr wrap="none" rtlCol="0">
            <a:spAutoFit/>
          </a:bodyPr>
          <a:lstStyle/>
          <a:p>
            <a:r>
              <a:rPr lang="ja-JP" altLang="en-US" sz="2400" b="1" i="0" dirty="0">
                <a:solidFill>
                  <a:srgbClr val="1F2328"/>
                </a:solidFill>
                <a:effectLst/>
                <a:latin typeface="-apple-system"/>
              </a:rPr>
              <a:t>４．デバッグの方法</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BF4F206-C81C-E410-1E7F-B9BD68C8B5A0}"/>
              </a:ext>
            </a:extLst>
          </p:cNvPr>
          <p:cNvSpPr txBox="1"/>
          <p:nvPr/>
        </p:nvSpPr>
        <p:spPr>
          <a:xfrm>
            <a:off x="350982" y="753819"/>
            <a:ext cx="11657516"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バグを見つけ出して自力で解消する力こそがプログラミング力</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デバッグができるということは、プログラムの内容が完全に読めていることを意味するから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しかしバグとはそもそもプログラミングに限った話ではない</a:t>
            </a:r>
          </a:p>
        </p:txBody>
      </p:sp>
      <p:sp>
        <p:nvSpPr>
          <p:cNvPr id="6" name="テキスト ボックス 5">
            <a:extLst>
              <a:ext uri="{FF2B5EF4-FFF2-40B4-BE49-F238E27FC236}">
                <a16:creationId xmlns:a16="http://schemas.microsoft.com/office/drawing/2014/main" id="{6C70B963-3A41-F105-95D0-953D7BE7ABC1}"/>
              </a:ext>
            </a:extLst>
          </p:cNvPr>
          <p:cNvSpPr txBox="1"/>
          <p:nvPr/>
        </p:nvSpPr>
        <p:spPr>
          <a:xfrm>
            <a:off x="625151" y="2368698"/>
            <a:ext cx="3262432"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そもそもバグとは何か</a:t>
            </a:r>
          </a:p>
        </p:txBody>
      </p:sp>
      <p:sp>
        <p:nvSpPr>
          <p:cNvPr id="7" name="テキスト ボックス 6">
            <a:extLst>
              <a:ext uri="{FF2B5EF4-FFF2-40B4-BE49-F238E27FC236}">
                <a16:creationId xmlns:a16="http://schemas.microsoft.com/office/drawing/2014/main" id="{2A9DD894-07B7-0AA6-D9DE-4696890CF01C}"/>
              </a:ext>
            </a:extLst>
          </p:cNvPr>
          <p:cNvSpPr txBox="1"/>
          <p:nvPr/>
        </p:nvSpPr>
        <p:spPr>
          <a:xfrm>
            <a:off x="737291" y="4415326"/>
            <a:ext cx="7286097"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https://www.itmedia.co.jp/im/articles/1111/07/news147.html</a:t>
            </a:r>
            <a:endParaRPr kumimoji="1" lang="ja-JP" altLang="en-US"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0E776CCC-A7EC-33A3-7D49-13EE748ADE59}"/>
              </a:ext>
            </a:extLst>
          </p:cNvPr>
          <p:cNvPicPr>
            <a:picLocks noChangeAspect="1"/>
          </p:cNvPicPr>
          <p:nvPr/>
        </p:nvPicPr>
        <p:blipFill>
          <a:blip r:embed="rId3"/>
          <a:stretch>
            <a:fillRect/>
          </a:stretch>
        </p:blipFill>
        <p:spPr>
          <a:xfrm>
            <a:off x="723629" y="2690921"/>
            <a:ext cx="10511616" cy="1691381"/>
          </a:xfrm>
          <a:prstGeom prst="rect">
            <a:avLst/>
          </a:prstGeom>
        </p:spPr>
      </p:pic>
      <p:sp>
        <p:nvSpPr>
          <p:cNvPr id="10" name="テキスト ボックス 9">
            <a:extLst>
              <a:ext uri="{FF2B5EF4-FFF2-40B4-BE49-F238E27FC236}">
                <a16:creationId xmlns:a16="http://schemas.microsoft.com/office/drawing/2014/main" id="{4C4D7767-3C59-DAC5-8FAC-BC7167402929}"/>
              </a:ext>
            </a:extLst>
          </p:cNvPr>
          <p:cNvSpPr txBox="1"/>
          <p:nvPr/>
        </p:nvSpPr>
        <p:spPr>
          <a:xfrm>
            <a:off x="709126" y="5181676"/>
            <a:ext cx="9456435"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設計段階での誤解、仕様書の誤記なども含む</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ということは、バグはプログラムの異常終了（中断）に限らない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正常終了してもバグは内在しうる</a:t>
            </a:r>
          </a:p>
        </p:txBody>
      </p:sp>
      <p:sp>
        <p:nvSpPr>
          <p:cNvPr id="11" name="矢印: 下 10">
            <a:extLst>
              <a:ext uri="{FF2B5EF4-FFF2-40B4-BE49-F238E27FC236}">
                <a16:creationId xmlns:a16="http://schemas.microsoft.com/office/drawing/2014/main" id="{7914FB14-C1E2-D84E-00E8-4CCDDA564C8A}"/>
              </a:ext>
            </a:extLst>
          </p:cNvPr>
          <p:cNvSpPr/>
          <p:nvPr/>
        </p:nvSpPr>
        <p:spPr>
          <a:xfrm>
            <a:off x="3984171" y="4759332"/>
            <a:ext cx="1576874" cy="447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17BDE94-A691-2397-CD79-292B059A80F5}"/>
              </a:ext>
            </a:extLst>
          </p:cNvPr>
          <p:cNvSpPr txBox="1"/>
          <p:nvPr/>
        </p:nvSpPr>
        <p:spPr>
          <a:xfrm>
            <a:off x="1012879" y="6382005"/>
            <a:ext cx="27013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バグ～</a:t>
            </a:r>
            <a:r>
              <a:rPr kumimoji="1" lang="en-US" altLang="ja-JP" sz="2400" dirty="0">
                <a:latin typeface="メイリオ" panose="020B0604030504040204" pitchFamily="50" charset="-128"/>
                <a:ea typeface="メイリオ" panose="020B0604030504040204" pitchFamily="50" charset="-128"/>
              </a:rPr>
              <a:t>bug </a:t>
            </a:r>
            <a:r>
              <a:rPr kumimoji="1" lang="ja-JP" altLang="en-US" sz="2400" dirty="0">
                <a:latin typeface="メイリオ" panose="020B0604030504040204" pitchFamily="50" charset="-128"/>
                <a:ea typeface="メイリオ" panose="020B0604030504040204" pitchFamily="50" charset="-128"/>
              </a:rPr>
              <a:t>の語源</a:t>
            </a:r>
          </a:p>
        </p:txBody>
      </p:sp>
      <p:sp>
        <p:nvSpPr>
          <p:cNvPr id="13" name="テキスト ボックス 12">
            <a:extLst>
              <a:ext uri="{FF2B5EF4-FFF2-40B4-BE49-F238E27FC236}">
                <a16:creationId xmlns:a16="http://schemas.microsoft.com/office/drawing/2014/main" id="{0196870A-112B-1C09-7FB1-82A3262BB293}"/>
              </a:ext>
            </a:extLst>
          </p:cNvPr>
          <p:cNvSpPr txBox="1"/>
          <p:nvPr/>
        </p:nvSpPr>
        <p:spPr>
          <a:xfrm>
            <a:off x="3714260" y="6415029"/>
            <a:ext cx="7492820"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https://www.okuta.com/blog/yoshiaki_wakae/2013-11-13/bug/</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79070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5CB232-5D58-7645-A035-ECD5E4C75ED9}"/>
              </a:ext>
            </a:extLst>
          </p:cNvPr>
          <p:cNvSpPr txBox="1"/>
          <p:nvPr/>
        </p:nvSpPr>
        <p:spPr>
          <a:xfrm>
            <a:off x="513185" y="550506"/>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プログラムのデバッグは主に</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種類</a:t>
            </a:r>
          </a:p>
        </p:txBody>
      </p:sp>
      <p:sp>
        <p:nvSpPr>
          <p:cNvPr id="3" name="テキスト ボックス 2">
            <a:extLst>
              <a:ext uri="{FF2B5EF4-FFF2-40B4-BE49-F238E27FC236}">
                <a16:creationId xmlns:a16="http://schemas.microsoft.com/office/drawing/2014/main" id="{D908F064-093E-98CF-816C-E59DEEEB203E}"/>
              </a:ext>
            </a:extLst>
          </p:cNvPr>
          <p:cNvSpPr txBox="1"/>
          <p:nvPr/>
        </p:nvSpPr>
        <p:spPr>
          <a:xfrm>
            <a:off x="634482" y="1259633"/>
            <a:ext cx="987962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プログラムの構文エラーを解消する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処理結果を評価して、妥当でない場合に誤った処理手順を修正する</a:t>
            </a:r>
          </a:p>
        </p:txBody>
      </p:sp>
      <p:sp>
        <p:nvSpPr>
          <p:cNvPr id="4" name="テキスト ボックス 3">
            <a:extLst>
              <a:ext uri="{FF2B5EF4-FFF2-40B4-BE49-F238E27FC236}">
                <a16:creationId xmlns:a16="http://schemas.microsoft.com/office/drawing/2014/main" id="{34128C0C-4A7C-4D1D-497F-DC3CAE118CBA}"/>
              </a:ext>
            </a:extLst>
          </p:cNvPr>
          <p:cNvSpPr txBox="1"/>
          <p:nvPr/>
        </p:nvSpPr>
        <p:spPr>
          <a:xfrm>
            <a:off x="1791478" y="2435290"/>
            <a:ext cx="1350050" cy="52322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8428360-5FD6-0EEF-C39D-61544D430B82}"/>
              </a:ext>
            </a:extLst>
          </p:cNvPr>
          <p:cNvSpPr txBox="1"/>
          <p:nvPr/>
        </p:nvSpPr>
        <p:spPr>
          <a:xfrm>
            <a:off x="3107093" y="2332652"/>
            <a:ext cx="1415772" cy="830997"/>
          </a:xfrm>
          <a:prstGeom prst="rect">
            <a:avLst/>
          </a:prstGeom>
          <a:noFill/>
        </p:spPr>
        <p:txBody>
          <a:bodyPr wrap="none" rtlCol="0">
            <a:spAutoFit/>
          </a:bodyPr>
          <a:lstStyle/>
          <a:p>
            <a:pPr algn="l"/>
            <a:r>
              <a:rPr kumimoji="1" lang="ja-JP" altLang="en-US" sz="4800" dirty="0">
                <a:latin typeface="メイリオ" panose="020B0604030504040204" pitchFamily="50" charset="-128"/>
                <a:ea typeface="メイリオ" panose="020B0604030504040204" pitchFamily="50" charset="-128"/>
              </a:rPr>
              <a:t>２．</a:t>
            </a:r>
          </a:p>
        </p:txBody>
      </p:sp>
      <p:sp>
        <p:nvSpPr>
          <p:cNvPr id="6" name="テキスト ボックス 5">
            <a:extLst>
              <a:ext uri="{FF2B5EF4-FFF2-40B4-BE49-F238E27FC236}">
                <a16:creationId xmlns:a16="http://schemas.microsoft.com/office/drawing/2014/main" id="{070C0F44-A687-678D-51F3-17FB39D9FB6A}"/>
              </a:ext>
            </a:extLst>
          </p:cNvPr>
          <p:cNvSpPr txBox="1"/>
          <p:nvPr/>
        </p:nvSpPr>
        <p:spPr>
          <a:xfrm>
            <a:off x="998375" y="3508309"/>
            <a:ext cx="1099531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プログラミングのテキストなどでは１．が重視される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実務では２．を解消する方が重要かつ非常に大変（論理バグとか呼ばれる）</a:t>
            </a:r>
          </a:p>
        </p:txBody>
      </p:sp>
    </p:spTree>
    <p:extLst>
      <p:ext uri="{BB962C8B-B14F-4D97-AF65-F5344CB8AC3E}">
        <p14:creationId xmlns:p14="http://schemas.microsoft.com/office/powerpoint/2010/main" val="27098640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7DA988A-61DD-07B0-7B9C-24DBB65111F4}"/>
              </a:ext>
            </a:extLst>
          </p:cNvPr>
          <p:cNvSpPr txBox="1"/>
          <p:nvPr/>
        </p:nvSpPr>
        <p:spPr>
          <a:xfrm>
            <a:off x="587829" y="438539"/>
            <a:ext cx="457368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vs code</a:t>
            </a:r>
            <a:r>
              <a:rPr kumimoji="1" lang="ja-JP" altLang="en-US" sz="3200" dirty="0">
                <a:latin typeface="メイリオ" panose="020B0604030504040204" pitchFamily="50" charset="-128"/>
                <a:ea typeface="メイリオ" panose="020B0604030504040204" pitchFamily="50" charset="-128"/>
              </a:rPr>
              <a:t>によるデバッグ</a:t>
            </a:r>
          </a:p>
        </p:txBody>
      </p:sp>
      <p:sp>
        <p:nvSpPr>
          <p:cNvPr id="5" name="テキスト ボックス 4">
            <a:extLst>
              <a:ext uri="{FF2B5EF4-FFF2-40B4-BE49-F238E27FC236}">
                <a16:creationId xmlns:a16="http://schemas.microsoft.com/office/drawing/2014/main" id="{A44EA81C-C190-C443-9339-C2F0A7C63AF5}"/>
              </a:ext>
            </a:extLst>
          </p:cNvPr>
          <p:cNvSpPr txBox="1"/>
          <p:nvPr/>
        </p:nvSpPr>
        <p:spPr>
          <a:xfrm>
            <a:off x="699796" y="1129004"/>
            <a:ext cx="46410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プログラミング力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デバッグ力</a:t>
            </a:r>
          </a:p>
        </p:txBody>
      </p:sp>
      <p:sp>
        <p:nvSpPr>
          <p:cNvPr id="8" name="テキスト ボックス 7">
            <a:extLst>
              <a:ext uri="{FF2B5EF4-FFF2-40B4-BE49-F238E27FC236}">
                <a16:creationId xmlns:a16="http://schemas.microsoft.com/office/drawing/2014/main" id="{97CF3A16-CC85-E267-8A8D-F33B56EDBBED}"/>
              </a:ext>
            </a:extLst>
          </p:cNvPr>
          <p:cNvSpPr txBox="1"/>
          <p:nvPr/>
        </p:nvSpPr>
        <p:spPr>
          <a:xfrm>
            <a:off x="699796" y="1696359"/>
            <a:ext cx="1003351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１．まずは、プログラムの異常終了を分析して解消する方法を習得する</a:t>
            </a:r>
          </a:p>
        </p:txBody>
      </p:sp>
      <p:sp>
        <p:nvSpPr>
          <p:cNvPr id="2" name="テキスト ボックス 1">
            <a:extLst>
              <a:ext uri="{FF2B5EF4-FFF2-40B4-BE49-F238E27FC236}">
                <a16:creationId xmlns:a16="http://schemas.microsoft.com/office/drawing/2014/main" id="{2E8CE8E3-A999-CD18-0D40-A2404608763D}"/>
              </a:ext>
            </a:extLst>
          </p:cNvPr>
          <p:cNvSpPr txBox="1"/>
          <p:nvPr/>
        </p:nvSpPr>
        <p:spPr>
          <a:xfrm>
            <a:off x="699796" y="2834170"/>
            <a:ext cx="10956846"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２．論理バグを解決する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正常終了するが、結果が論理的（直観的）におかしい。エラーメッセージ</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が表示されないので、誤りを特定しにくい　　</a:t>
            </a:r>
          </a:p>
        </p:txBody>
      </p:sp>
      <p:sp>
        <p:nvSpPr>
          <p:cNvPr id="11" name="テキスト ボックス 10">
            <a:extLst>
              <a:ext uri="{FF2B5EF4-FFF2-40B4-BE49-F238E27FC236}">
                <a16:creationId xmlns:a16="http://schemas.microsoft.com/office/drawing/2014/main" id="{4A974A86-EDE7-FF17-8EB2-94393F9273E8}"/>
              </a:ext>
            </a:extLst>
          </p:cNvPr>
          <p:cNvSpPr txBox="1"/>
          <p:nvPr/>
        </p:nvSpPr>
        <p:spPr>
          <a:xfrm>
            <a:off x="1777014" y="5079976"/>
            <a:ext cx="78790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デバッグモードでプログラムの実行経過を逐次表示する</a:t>
            </a:r>
          </a:p>
        </p:txBody>
      </p:sp>
      <p:sp>
        <p:nvSpPr>
          <p:cNvPr id="12" name="矢印: 下 11">
            <a:extLst>
              <a:ext uri="{FF2B5EF4-FFF2-40B4-BE49-F238E27FC236}">
                <a16:creationId xmlns:a16="http://schemas.microsoft.com/office/drawing/2014/main" id="{2BE98958-AFA0-E7B9-051A-BB45BB855FFC}"/>
              </a:ext>
            </a:extLst>
          </p:cNvPr>
          <p:cNvSpPr/>
          <p:nvPr/>
        </p:nvSpPr>
        <p:spPr>
          <a:xfrm>
            <a:off x="5094514" y="4413684"/>
            <a:ext cx="1278294" cy="503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23C6D96-A782-891C-7095-A97ED6E6BB77}"/>
              </a:ext>
            </a:extLst>
          </p:cNvPr>
          <p:cNvSpPr txBox="1"/>
          <p:nvPr/>
        </p:nvSpPr>
        <p:spPr>
          <a:xfrm>
            <a:off x="954353" y="5894214"/>
            <a:ext cx="10447732" cy="830997"/>
          </a:xfrm>
          <a:prstGeom prst="rect">
            <a:avLst/>
          </a:prstGeom>
          <a:noFill/>
        </p:spPr>
        <p:txBody>
          <a:bodyPr wrap="none" rtlCol="0">
            <a:spAutoFit/>
          </a:bodyPr>
          <a:lstStyle/>
          <a:p>
            <a:pPr algn="l"/>
            <a:r>
              <a:rPr kumimoji="1" lang="en-US" altLang="ja-JP" sz="2400">
                <a:latin typeface="メイリオ" panose="020B0604030504040204" pitchFamily="50" charset="-128"/>
                <a:ea typeface="メイリオ" panose="020B0604030504040204" pitchFamily="50" charset="-128"/>
                <a:hlinkClick r:id="rId2"/>
              </a:rPr>
              <a:t>https://qiita.com/jmsrsyunrinsyunki/items/f078b392e31b0c122392</a:t>
            </a:r>
            <a:endParaRPr kumimoji="1" lang="en-US" altLang="ja-JP" sz="240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4290ABC8-58E8-7F3F-FD0A-30A3332FA4C0}"/>
              </a:ext>
            </a:extLst>
          </p:cNvPr>
          <p:cNvSpPr txBox="1"/>
          <p:nvPr/>
        </p:nvSpPr>
        <p:spPr>
          <a:xfrm>
            <a:off x="1287625" y="2167878"/>
            <a:ext cx="2494594" cy="830997"/>
          </a:xfrm>
          <a:prstGeom prst="rect">
            <a:avLst/>
          </a:prstGeom>
          <a:noFill/>
        </p:spPr>
        <p:txBody>
          <a:bodyPr wrap="none" rtlCol="0">
            <a:spAutoFit/>
          </a:bodyPr>
          <a:lstStyle/>
          <a:p>
            <a:r>
              <a:rPr lang="ja-JP" altLang="en-US" sz="2400" b="1" i="0" dirty="0">
                <a:solidFill>
                  <a:srgbClr val="1F2328"/>
                </a:solidFill>
                <a:effectLst/>
                <a:latin typeface="-apple-system"/>
              </a:rPr>
              <a:t>（</a:t>
            </a:r>
            <a:r>
              <a:rPr lang="en-US" altLang="ja-JP" sz="2400" b="1" i="0" dirty="0">
                <a:solidFill>
                  <a:srgbClr val="1F2328"/>
                </a:solidFill>
                <a:effectLst/>
                <a:latin typeface="-apple-system"/>
              </a:rPr>
              <a:t>3</a:t>
            </a:r>
            <a:r>
              <a:rPr lang="ja-JP" altLang="en-US" sz="2400" b="1" i="0" dirty="0">
                <a:solidFill>
                  <a:srgbClr val="1F2328"/>
                </a:solidFill>
                <a:effectLst/>
                <a:latin typeface="-apple-system"/>
              </a:rPr>
              <a:t>．デバッグ）</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4421A54C-24B7-EBBC-A538-54CF1100709B}"/>
              </a:ext>
            </a:extLst>
          </p:cNvPr>
          <p:cNvSpPr txBox="1"/>
          <p:nvPr/>
        </p:nvSpPr>
        <p:spPr>
          <a:xfrm>
            <a:off x="4003119" y="2831266"/>
            <a:ext cx="4033476" cy="830997"/>
          </a:xfrm>
          <a:prstGeom prst="rect">
            <a:avLst/>
          </a:prstGeom>
          <a:noFill/>
        </p:spPr>
        <p:txBody>
          <a:bodyPr wrap="none" rtlCol="0">
            <a:spAutoFit/>
          </a:bodyPr>
          <a:lstStyle/>
          <a:p>
            <a:r>
              <a:rPr lang="ja-JP" altLang="en-US" sz="2400" b="1" i="0" dirty="0">
                <a:solidFill>
                  <a:srgbClr val="1F2328"/>
                </a:solidFill>
                <a:effectLst/>
                <a:latin typeface="-apple-system"/>
              </a:rPr>
              <a:t>（</a:t>
            </a:r>
            <a:r>
              <a:rPr lang="en-US" altLang="ja-JP" sz="2400" b="1" i="0">
                <a:solidFill>
                  <a:srgbClr val="1F2328"/>
                </a:solidFill>
                <a:effectLst/>
                <a:latin typeface="-apple-system"/>
              </a:rPr>
              <a:t>4</a:t>
            </a:r>
            <a:r>
              <a:rPr lang="ja-JP" altLang="en-US" sz="2400" b="1" i="0">
                <a:solidFill>
                  <a:srgbClr val="1F2328"/>
                </a:solidFill>
                <a:effectLst/>
                <a:latin typeface="-apple-system"/>
              </a:rPr>
              <a:t>．</a:t>
            </a:r>
            <a:r>
              <a:rPr lang="ja-JP" altLang="en-US" sz="2400" b="1" i="0" dirty="0">
                <a:solidFill>
                  <a:srgbClr val="1F2328"/>
                </a:solidFill>
                <a:effectLst/>
                <a:latin typeface="-apple-system"/>
              </a:rPr>
              <a:t>論理バグを解決する）</a:t>
            </a: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67435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9A360E-6993-7644-A818-6BC9964C1FD0}"/>
              </a:ext>
            </a:extLst>
          </p:cNvPr>
          <p:cNvSpPr txBox="1"/>
          <p:nvPr/>
        </p:nvSpPr>
        <p:spPr>
          <a:xfrm>
            <a:off x="947651" y="2668385"/>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以下参考</a:t>
            </a:r>
          </a:p>
        </p:txBody>
      </p:sp>
    </p:spTree>
    <p:extLst>
      <p:ext uri="{BB962C8B-B14F-4D97-AF65-F5344CB8AC3E}">
        <p14:creationId xmlns:p14="http://schemas.microsoft.com/office/powerpoint/2010/main" val="2248011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17B45B-FC9D-96AA-5752-A75650CAAA28}"/>
              </a:ext>
            </a:extLst>
          </p:cNvPr>
          <p:cNvSpPr txBox="1"/>
          <p:nvPr/>
        </p:nvSpPr>
        <p:spPr>
          <a:xfrm>
            <a:off x="531845" y="242473"/>
            <a:ext cx="45375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Jupyter</a:t>
            </a:r>
            <a:r>
              <a:rPr kumimoji="1" lang="ja-JP" altLang="en-US" sz="3200" dirty="0">
                <a:latin typeface="メイリオ" panose="020B0604030504040204" pitchFamily="50" charset="-128"/>
                <a:ea typeface="メイリオ" panose="020B0604030504040204" pitchFamily="50" charset="-128"/>
              </a:rPr>
              <a:t>の実行環境とは</a:t>
            </a:r>
          </a:p>
        </p:txBody>
      </p:sp>
      <p:sp>
        <p:nvSpPr>
          <p:cNvPr id="3" name="テキスト ボックス 2">
            <a:extLst>
              <a:ext uri="{FF2B5EF4-FFF2-40B4-BE49-F238E27FC236}">
                <a16:creationId xmlns:a16="http://schemas.microsoft.com/office/drawing/2014/main" id="{F0F3E47D-D68A-F1F4-234E-39728909FF88}"/>
              </a:ext>
            </a:extLst>
          </p:cNvPr>
          <p:cNvSpPr txBox="1"/>
          <p:nvPr/>
        </p:nvSpPr>
        <p:spPr>
          <a:xfrm>
            <a:off x="531845" y="895739"/>
            <a:ext cx="7417415" cy="1200329"/>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は、ブラウザ上で動作する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ブラウザは、サーバーと接続しないと動作しない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どうしてブラウザで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を実行できるか？</a:t>
            </a:r>
          </a:p>
        </p:txBody>
      </p:sp>
      <p:pic>
        <p:nvPicPr>
          <p:cNvPr id="5" name="図 4">
            <a:extLst>
              <a:ext uri="{FF2B5EF4-FFF2-40B4-BE49-F238E27FC236}">
                <a16:creationId xmlns:a16="http://schemas.microsoft.com/office/drawing/2014/main" id="{A986FC18-0235-06C4-046C-6AEC370C9C6E}"/>
              </a:ext>
            </a:extLst>
          </p:cNvPr>
          <p:cNvPicPr>
            <a:picLocks noChangeAspect="1"/>
          </p:cNvPicPr>
          <p:nvPr/>
        </p:nvPicPr>
        <p:blipFill>
          <a:blip r:embed="rId2"/>
          <a:stretch>
            <a:fillRect/>
          </a:stretch>
        </p:blipFill>
        <p:spPr>
          <a:xfrm>
            <a:off x="700544" y="2715256"/>
            <a:ext cx="5261717" cy="3084454"/>
          </a:xfrm>
          <a:prstGeom prst="rect">
            <a:avLst/>
          </a:prstGeom>
        </p:spPr>
      </p:pic>
      <p:sp>
        <p:nvSpPr>
          <p:cNvPr id="6" name="フローチャート: 磁気ディスク 5">
            <a:extLst>
              <a:ext uri="{FF2B5EF4-FFF2-40B4-BE49-F238E27FC236}">
                <a16:creationId xmlns:a16="http://schemas.microsoft.com/office/drawing/2014/main" id="{1EE33DE7-2F63-A912-87DB-71FC1B9D0B6C}"/>
              </a:ext>
            </a:extLst>
          </p:cNvPr>
          <p:cNvSpPr/>
          <p:nvPr/>
        </p:nvSpPr>
        <p:spPr>
          <a:xfrm>
            <a:off x="7514022" y="3181737"/>
            <a:ext cx="3881535" cy="2136711"/>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3F72725-C554-C4AC-0FEE-76F21FA535D9}"/>
              </a:ext>
            </a:extLst>
          </p:cNvPr>
          <p:cNvSpPr txBox="1"/>
          <p:nvPr/>
        </p:nvSpPr>
        <p:spPr>
          <a:xfrm>
            <a:off x="7514022" y="4049571"/>
            <a:ext cx="399609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サーバーはどこ？</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はどう実行される？</a:t>
            </a:r>
          </a:p>
        </p:txBody>
      </p:sp>
      <p:sp>
        <p:nvSpPr>
          <p:cNvPr id="8" name="テキスト ボックス 7">
            <a:extLst>
              <a:ext uri="{FF2B5EF4-FFF2-40B4-BE49-F238E27FC236}">
                <a16:creationId xmlns:a16="http://schemas.microsoft.com/office/drawing/2014/main" id="{2E5B0CD5-FBE3-5E86-85AB-7DC4AC7984FB}"/>
              </a:ext>
            </a:extLst>
          </p:cNvPr>
          <p:cNvSpPr txBox="1"/>
          <p:nvPr/>
        </p:nvSpPr>
        <p:spPr>
          <a:xfrm>
            <a:off x="802432" y="2276670"/>
            <a:ext cx="27953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Jupyter</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ブラウザ</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9" name="矢印: 環状 8">
            <a:extLst>
              <a:ext uri="{FF2B5EF4-FFF2-40B4-BE49-F238E27FC236}">
                <a16:creationId xmlns:a16="http://schemas.microsoft.com/office/drawing/2014/main" id="{AF055EDC-B9FB-36D5-86A9-D91003709675}"/>
              </a:ext>
            </a:extLst>
          </p:cNvPr>
          <p:cNvSpPr/>
          <p:nvPr/>
        </p:nvSpPr>
        <p:spPr>
          <a:xfrm rot="5400000">
            <a:off x="5658277" y="3004481"/>
            <a:ext cx="1180247" cy="2506004"/>
          </a:xfrm>
          <a:prstGeom prst="circularArrow">
            <a:avLst>
              <a:gd name="adj1" fmla="val 13295"/>
              <a:gd name="adj2" fmla="val 2230693"/>
              <a:gd name="adj3" fmla="val 19136287"/>
              <a:gd name="adj4" fmla="val 11199337"/>
              <a:gd name="adj5" fmla="val 134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229AA894-57BE-AF8B-08C0-38511B2A5AE8}"/>
              </a:ext>
            </a:extLst>
          </p:cNvPr>
          <p:cNvSpPr txBox="1"/>
          <p:nvPr/>
        </p:nvSpPr>
        <p:spPr>
          <a:xfrm>
            <a:off x="3160340" y="6135580"/>
            <a:ext cx="5716437"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Jupyter</a:t>
            </a:r>
            <a:r>
              <a:rPr kumimoji="1" lang="ja-JP" altLang="en-US" sz="2400" b="1" dirty="0">
                <a:latin typeface="メイリオ" panose="020B0604030504040204" pitchFamily="50" charset="-128"/>
                <a:ea typeface="メイリオ" panose="020B0604030504040204" pitchFamily="50" charset="-128"/>
              </a:rPr>
              <a:t>を起動してよく観察してみよう</a:t>
            </a:r>
          </a:p>
        </p:txBody>
      </p:sp>
    </p:spTree>
    <p:extLst>
      <p:ext uri="{BB962C8B-B14F-4D97-AF65-F5344CB8AC3E}">
        <p14:creationId xmlns:p14="http://schemas.microsoft.com/office/powerpoint/2010/main" val="9284346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5E0103D-6343-A25A-0636-242B006D6C40}"/>
              </a:ext>
            </a:extLst>
          </p:cNvPr>
          <p:cNvSpPr txBox="1"/>
          <p:nvPr/>
        </p:nvSpPr>
        <p:spPr>
          <a:xfrm>
            <a:off x="615820" y="2534502"/>
            <a:ext cx="5198859"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Google </a:t>
            </a:r>
            <a:r>
              <a:rPr kumimoji="1" lang="en-US" altLang="ja-JP" sz="4000" dirty="0" err="1">
                <a:latin typeface="メイリオ" panose="020B0604030504040204" pitchFamily="50" charset="-128"/>
                <a:ea typeface="メイリオ" panose="020B0604030504040204" pitchFamily="50" charset="-128"/>
              </a:rPr>
              <a:t>colaboratory</a:t>
            </a:r>
            <a:endParaRPr kumimoji="1" lang="ja-JP" altLang="en-US" sz="4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10167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53B3BB6-C799-B8C9-75AC-8DDB56A50F3C}"/>
              </a:ext>
            </a:extLst>
          </p:cNvPr>
          <p:cNvSpPr txBox="1"/>
          <p:nvPr/>
        </p:nvSpPr>
        <p:spPr>
          <a:xfrm>
            <a:off x="656705" y="515389"/>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インストールの手順</a:t>
            </a:r>
          </a:p>
        </p:txBody>
      </p:sp>
      <p:graphicFrame>
        <p:nvGraphicFramePr>
          <p:cNvPr id="4" name="図表 3">
            <a:extLst>
              <a:ext uri="{FF2B5EF4-FFF2-40B4-BE49-F238E27FC236}">
                <a16:creationId xmlns:a16="http://schemas.microsoft.com/office/drawing/2014/main" id="{64F854D0-8F47-8C13-9C48-9C58E9FF064B}"/>
              </a:ext>
            </a:extLst>
          </p:cNvPr>
          <p:cNvGraphicFramePr/>
          <p:nvPr/>
        </p:nvGraphicFramePr>
        <p:xfrm>
          <a:off x="58189" y="2044930"/>
          <a:ext cx="4754880" cy="2635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8F6E6C6C-73BB-D01D-AB9F-4527FF59F741}"/>
              </a:ext>
            </a:extLst>
          </p:cNvPr>
          <p:cNvSpPr txBox="1"/>
          <p:nvPr/>
        </p:nvSpPr>
        <p:spPr>
          <a:xfrm>
            <a:off x="4813069" y="2189070"/>
            <a:ext cx="547510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実行環境は何種類か存在するが、</a:t>
            </a:r>
            <a:r>
              <a:rPr kumimoji="1" lang="en-US" altLang="ja-JP" sz="2400" dirty="0">
                <a:latin typeface="メイリオ" panose="020B0604030504040204" pitchFamily="50" charset="-128"/>
                <a:ea typeface="メイリオ" panose="020B0604030504040204" pitchFamily="50" charset="-128"/>
              </a:rPr>
              <a:t>Anaconda</a:t>
            </a:r>
            <a:r>
              <a:rPr kumimoji="1" lang="ja-JP" altLang="en-US" sz="2400" dirty="0">
                <a:latin typeface="メイリオ" panose="020B0604030504040204" pitchFamily="50" charset="-128"/>
                <a:ea typeface="メイリオ" panose="020B0604030504040204" pitchFamily="50" charset="-128"/>
              </a:rPr>
              <a:t>が定番</a:t>
            </a:r>
          </a:p>
        </p:txBody>
      </p:sp>
      <p:sp>
        <p:nvSpPr>
          <p:cNvPr id="6" name="テキスト ボックス 5">
            <a:extLst>
              <a:ext uri="{FF2B5EF4-FFF2-40B4-BE49-F238E27FC236}">
                <a16:creationId xmlns:a16="http://schemas.microsoft.com/office/drawing/2014/main" id="{75DFA2D1-3751-82A4-B7AE-FE26124A66A1}"/>
              </a:ext>
            </a:extLst>
          </p:cNvPr>
          <p:cNvSpPr txBox="1"/>
          <p:nvPr/>
        </p:nvSpPr>
        <p:spPr>
          <a:xfrm>
            <a:off x="4813069" y="3709569"/>
            <a:ext cx="5875059"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テキストエディタもいろいろだが、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種類インストール</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Notepad++, vs-code</a:t>
            </a:r>
            <a:endParaRPr kumimoji="1" lang="ja-JP" altLang="en-US" sz="2400" dirty="0">
              <a:latin typeface="メイリオ" panose="020B0604030504040204" pitchFamily="50" charset="-128"/>
              <a:ea typeface="メイリオ" panose="020B0604030504040204" pitchFamily="50" charset="-128"/>
            </a:endParaRPr>
          </a:p>
        </p:txBody>
      </p:sp>
      <p:sp>
        <p:nvSpPr>
          <p:cNvPr id="3" name="四角形: 角を丸くする 2">
            <a:extLst>
              <a:ext uri="{FF2B5EF4-FFF2-40B4-BE49-F238E27FC236}">
                <a16:creationId xmlns:a16="http://schemas.microsoft.com/office/drawing/2014/main" id="{012B4DF8-8B8F-5DCA-393D-0BA2A9BCEA02}"/>
              </a:ext>
            </a:extLst>
          </p:cNvPr>
          <p:cNvSpPr/>
          <p:nvPr/>
        </p:nvSpPr>
        <p:spPr>
          <a:xfrm>
            <a:off x="324196" y="3358342"/>
            <a:ext cx="10798233" cy="155155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404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E944E28-FF9B-9441-C451-5CF7043BE847}"/>
              </a:ext>
            </a:extLst>
          </p:cNvPr>
          <p:cNvSpPr txBox="1"/>
          <p:nvPr/>
        </p:nvSpPr>
        <p:spPr>
          <a:xfrm>
            <a:off x="382554" y="2808514"/>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テキストエディタのインストール</a:t>
            </a:r>
          </a:p>
        </p:txBody>
      </p:sp>
    </p:spTree>
    <p:extLst>
      <p:ext uri="{BB962C8B-B14F-4D97-AF65-F5344CB8AC3E}">
        <p14:creationId xmlns:p14="http://schemas.microsoft.com/office/powerpoint/2010/main" val="709526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4843A0A-7266-C4C3-F7C4-1F0CC2254AF2}"/>
              </a:ext>
            </a:extLst>
          </p:cNvPr>
          <p:cNvSpPr txBox="1"/>
          <p:nvPr/>
        </p:nvSpPr>
        <p:spPr>
          <a:xfrm>
            <a:off x="307910" y="382555"/>
            <a:ext cx="895867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プログラミング</a:t>
            </a:r>
          </a:p>
        </p:txBody>
      </p:sp>
      <p:graphicFrame>
        <p:nvGraphicFramePr>
          <p:cNvPr id="3" name="図表 2">
            <a:extLst>
              <a:ext uri="{FF2B5EF4-FFF2-40B4-BE49-F238E27FC236}">
                <a16:creationId xmlns:a16="http://schemas.microsoft.com/office/drawing/2014/main" id="{A20A4B11-573C-D947-3CB0-5C7A388AA7EA}"/>
              </a:ext>
            </a:extLst>
          </p:cNvPr>
          <p:cNvGraphicFramePr/>
          <p:nvPr/>
        </p:nvGraphicFramePr>
        <p:xfrm>
          <a:off x="640080" y="1413164"/>
          <a:ext cx="2177935" cy="48961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図 7">
            <a:extLst>
              <a:ext uri="{FF2B5EF4-FFF2-40B4-BE49-F238E27FC236}">
                <a16:creationId xmlns:a16="http://schemas.microsoft.com/office/drawing/2014/main" id="{452CCBDD-88B3-9C62-950D-253845EE2F34}"/>
              </a:ext>
            </a:extLst>
          </p:cNvPr>
          <p:cNvPicPr>
            <a:picLocks noChangeAspect="1"/>
          </p:cNvPicPr>
          <p:nvPr/>
        </p:nvPicPr>
        <p:blipFill>
          <a:blip r:embed="rId7"/>
          <a:stretch>
            <a:fillRect/>
          </a:stretch>
        </p:blipFill>
        <p:spPr>
          <a:xfrm>
            <a:off x="3503992" y="967330"/>
            <a:ext cx="5409337" cy="2164955"/>
          </a:xfrm>
          <a:prstGeom prst="rect">
            <a:avLst/>
          </a:prstGeom>
        </p:spPr>
      </p:pic>
      <p:pic>
        <p:nvPicPr>
          <p:cNvPr id="13" name="図 12">
            <a:extLst>
              <a:ext uri="{FF2B5EF4-FFF2-40B4-BE49-F238E27FC236}">
                <a16:creationId xmlns:a16="http://schemas.microsoft.com/office/drawing/2014/main" id="{2C80E632-7C5D-298E-A30E-B22B6CBF55AF}"/>
              </a:ext>
            </a:extLst>
          </p:cNvPr>
          <p:cNvPicPr>
            <a:picLocks noChangeAspect="1"/>
          </p:cNvPicPr>
          <p:nvPr/>
        </p:nvPicPr>
        <p:blipFill>
          <a:blip r:embed="rId8"/>
          <a:stretch>
            <a:fillRect/>
          </a:stretch>
        </p:blipFill>
        <p:spPr>
          <a:xfrm>
            <a:off x="3199841" y="3300641"/>
            <a:ext cx="6773220" cy="1047896"/>
          </a:xfrm>
          <a:prstGeom prst="rect">
            <a:avLst/>
          </a:prstGeom>
        </p:spPr>
      </p:pic>
      <p:pic>
        <p:nvPicPr>
          <p:cNvPr id="17" name="図 16">
            <a:extLst>
              <a:ext uri="{FF2B5EF4-FFF2-40B4-BE49-F238E27FC236}">
                <a16:creationId xmlns:a16="http://schemas.microsoft.com/office/drawing/2014/main" id="{08276A92-401D-E4B3-FFDD-C993CAF89139}"/>
              </a:ext>
            </a:extLst>
          </p:cNvPr>
          <p:cNvPicPr>
            <a:picLocks noChangeAspect="1"/>
          </p:cNvPicPr>
          <p:nvPr/>
        </p:nvPicPr>
        <p:blipFill>
          <a:blip r:embed="rId9"/>
          <a:stretch>
            <a:fillRect/>
          </a:stretch>
        </p:blipFill>
        <p:spPr>
          <a:xfrm>
            <a:off x="3350029" y="4897997"/>
            <a:ext cx="5328167" cy="1686806"/>
          </a:xfrm>
          <a:prstGeom prst="rect">
            <a:avLst/>
          </a:prstGeom>
        </p:spPr>
      </p:pic>
    </p:spTree>
    <p:extLst>
      <p:ext uri="{BB962C8B-B14F-4D97-AF65-F5344CB8AC3E}">
        <p14:creationId xmlns:p14="http://schemas.microsoft.com/office/powerpoint/2010/main" val="243156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AD71F3BE-3DF1-CDB6-03C0-C359859BBEB7}"/>
              </a:ext>
            </a:extLst>
          </p:cNvPr>
          <p:cNvSpPr txBox="1"/>
          <p:nvPr/>
        </p:nvSpPr>
        <p:spPr>
          <a:xfrm>
            <a:off x="640081" y="2892829"/>
            <a:ext cx="908293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テキストエディタ </a:t>
            </a:r>
            <a:r>
              <a:rPr kumimoji="1" lang="en-US" altLang="ja-JP" sz="2400" dirty="0">
                <a:latin typeface="メイリオ" panose="020B0604030504040204" pitchFamily="50" charset="-128"/>
                <a:ea typeface="メイリオ" panose="020B0604030504040204" pitchFamily="50" charset="-128"/>
              </a:rPr>
              <a:t>notepad++</a:t>
            </a:r>
            <a:r>
              <a:rPr kumimoji="1" lang="ja-JP" altLang="en-US" sz="2400" dirty="0">
                <a:latin typeface="メイリオ" panose="020B0604030504040204" pitchFamily="50" charset="-128"/>
                <a:ea typeface="メイリオ" panose="020B0604030504040204" pitchFamily="50" charset="-128"/>
              </a:rPr>
              <a:t>のインストールとプログラム実行</a:t>
            </a:r>
          </a:p>
        </p:txBody>
      </p:sp>
    </p:spTree>
    <p:extLst>
      <p:ext uri="{BB962C8B-B14F-4D97-AF65-F5344CB8AC3E}">
        <p14:creationId xmlns:p14="http://schemas.microsoft.com/office/powerpoint/2010/main" val="4158978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B710A96-9058-3C06-7E1C-1A9427586C4F}"/>
              </a:ext>
            </a:extLst>
          </p:cNvPr>
          <p:cNvSpPr txBox="1"/>
          <p:nvPr/>
        </p:nvSpPr>
        <p:spPr>
          <a:xfrm>
            <a:off x="514350" y="476250"/>
            <a:ext cx="539763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Notepad++</a:t>
            </a:r>
            <a:r>
              <a:rPr kumimoji="1" lang="ja-JP" altLang="en-US" sz="3200" dirty="0">
                <a:latin typeface="メイリオ" panose="020B0604030504040204" pitchFamily="50" charset="-128"/>
                <a:ea typeface="メイリオ" panose="020B0604030504040204" pitchFamily="50" charset="-128"/>
              </a:rPr>
              <a:t>をインストール</a:t>
            </a:r>
          </a:p>
        </p:txBody>
      </p:sp>
      <p:sp>
        <p:nvSpPr>
          <p:cNvPr id="3" name="テキスト ボックス 2">
            <a:extLst>
              <a:ext uri="{FF2B5EF4-FFF2-40B4-BE49-F238E27FC236}">
                <a16:creationId xmlns:a16="http://schemas.microsoft.com/office/drawing/2014/main" id="{9044A695-45F8-35AC-A1B3-9EB4F5E4D50B}"/>
              </a:ext>
            </a:extLst>
          </p:cNvPr>
          <p:cNvSpPr txBox="1"/>
          <p:nvPr/>
        </p:nvSpPr>
        <p:spPr>
          <a:xfrm>
            <a:off x="514350" y="1061025"/>
            <a:ext cx="914865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割と手軽なテキストエディタ</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ググって以下から最新バージョンをダウンロードインストール</a:t>
            </a:r>
          </a:p>
        </p:txBody>
      </p:sp>
      <p:pic>
        <p:nvPicPr>
          <p:cNvPr id="5" name="図 4">
            <a:extLst>
              <a:ext uri="{FF2B5EF4-FFF2-40B4-BE49-F238E27FC236}">
                <a16:creationId xmlns:a16="http://schemas.microsoft.com/office/drawing/2014/main" id="{E800889D-E9D2-1860-E20E-8DE1E88655D9}"/>
              </a:ext>
            </a:extLst>
          </p:cNvPr>
          <p:cNvPicPr>
            <a:picLocks noChangeAspect="1"/>
          </p:cNvPicPr>
          <p:nvPr/>
        </p:nvPicPr>
        <p:blipFill>
          <a:blip r:embed="rId2"/>
          <a:stretch>
            <a:fillRect/>
          </a:stretch>
        </p:blipFill>
        <p:spPr>
          <a:xfrm>
            <a:off x="0" y="1957746"/>
            <a:ext cx="12192000" cy="4827289"/>
          </a:xfrm>
          <a:prstGeom prst="rect">
            <a:avLst/>
          </a:prstGeom>
        </p:spPr>
      </p:pic>
      <p:sp>
        <p:nvSpPr>
          <p:cNvPr id="6" name="四角形: 角を丸くする 5">
            <a:extLst>
              <a:ext uri="{FF2B5EF4-FFF2-40B4-BE49-F238E27FC236}">
                <a16:creationId xmlns:a16="http://schemas.microsoft.com/office/drawing/2014/main" id="{2FFE4C01-A091-77F8-1ECF-FFB5EF67C987}"/>
              </a:ext>
            </a:extLst>
          </p:cNvPr>
          <p:cNvSpPr/>
          <p:nvPr/>
        </p:nvSpPr>
        <p:spPr>
          <a:xfrm>
            <a:off x="74645" y="5477069"/>
            <a:ext cx="2677886" cy="6251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2063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a:extLst>
              <a:ext uri="{FF2B5EF4-FFF2-40B4-BE49-F238E27FC236}">
                <a16:creationId xmlns:a16="http://schemas.microsoft.com/office/drawing/2014/main" id="{167BEB1B-B672-9726-FA65-8CEB8AE8719E}"/>
              </a:ext>
            </a:extLst>
          </p:cNvPr>
          <p:cNvPicPr>
            <a:picLocks noChangeAspect="1"/>
          </p:cNvPicPr>
          <p:nvPr/>
        </p:nvPicPr>
        <p:blipFill>
          <a:blip r:embed="rId2"/>
          <a:stretch>
            <a:fillRect/>
          </a:stretch>
        </p:blipFill>
        <p:spPr>
          <a:xfrm>
            <a:off x="307571" y="1041975"/>
            <a:ext cx="5712024" cy="4632926"/>
          </a:xfrm>
          <a:prstGeom prst="rect">
            <a:avLst/>
          </a:prstGeom>
        </p:spPr>
      </p:pic>
      <p:sp>
        <p:nvSpPr>
          <p:cNvPr id="2" name="テキスト ボックス 1">
            <a:extLst>
              <a:ext uri="{FF2B5EF4-FFF2-40B4-BE49-F238E27FC236}">
                <a16:creationId xmlns:a16="http://schemas.microsoft.com/office/drawing/2014/main" id="{B6ADC4BC-5722-320A-3112-61975DA1D9F0}"/>
              </a:ext>
            </a:extLst>
          </p:cNvPr>
          <p:cNvSpPr txBox="1"/>
          <p:nvPr/>
        </p:nvSpPr>
        <p:spPr>
          <a:xfrm>
            <a:off x="565265" y="457200"/>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単語分割のプログラムを開く</a:t>
            </a:r>
          </a:p>
        </p:txBody>
      </p:sp>
      <p:sp>
        <p:nvSpPr>
          <p:cNvPr id="6" name="矢印: 右 5">
            <a:extLst>
              <a:ext uri="{FF2B5EF4-FFF2-40B4-BE49-F238E27FC236}">
                <a16:creationId xmlns:a16="http://schemas.microsoft.com/office/drawing/2014/main" id="{3406A39F-4B46-2245-4B33-135FDDE9AD58}"/>
              </a:ext>
            </a:extLst>
          </p:cNvPr>
          <p:cNvSpPr/>
          <p:nvPr/>
        </p:nvSpPr>
        <p:spPr>
          <a:xfrm>
            <a:off x="4547062" y="3429000"/>
            <a:ext cx="581891" cy="450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AA7BA5F-103E-1C84-94CB-3C71C7192E51}"/>
              </a:ext>
            </a:extLst>
          </p:cNvPr>
          <p:cNvSpPr txBox="1"/>
          <p:nvPr/>
        </p:nvSpPr>
        <p:spPr>
          <a:xfrm>
            <a:off x="5241523" y="3465793"/>
            <a:ext cx="6311350" cy="40011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プログラムファイルが開かれる</a:t>
            </a:r>
          </a:p>
        </p:txBody>
      </p:sp>
      <p:pic>
        <p:nvPicPr>
          <p:cNvPr id="10" name="図 9">
            <a:extLst>
              <a:ext uri="{FF2B5EF4-FFF2-40B4-BE49-F238E27FC236}">
                <a16:creationId xmlns:a16="http://schemas.microsoft.com/office/drawing/2014/main" id="{1154EE8C-0F50-1ADC-75C4-269DD93DA9EE}"/>
              </a:ext>
            </a:extLst>
          </p:cNvPr>
          <p:cNvPicPr>
            <a:picLocks noChangeAspect="1"/>
          </p:cNvPicPr>
          <p:nvPr/>
        </p:nvPicPr>
        <p:blipFill>
          <a:blip r:embed="rId3"/>
          <a:stretch>
            <a:fillRect/>
          </a:stretch>
        </p:blipFill>
        <p:spPr>
          <a:xfrm>
            <a:off x="5322654" y="3879125"/>
            <a:ext cx="6230219" cy="2857899"/>
          </a:xfrm>
          <a:prstGeom prst="rect">
            <a:avLst/>
          </a:prstGeom>
        </p:spPr>
      </p:pic>
    </p:spTree>
    <p:extLst>
      <p:ext uri="{BB962C8B-B14F-4D97-AF65-F5344CB8AC3E}">
        <p14:creationId xmlns:p14="http://schemas.microsoft.com/office/powerpoint/2010/main" val="3439123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2D39835D-C04F-7F3D-6F7D-A3235F2A81F1}"/>
              </a:ext>
            </a:extLst>
          </p:cNvPr>
          <p:cNvPicPr>
            <a:picLocks noChangeAspect="1"/>
          </p:cNvPicPr>
          <p:nvPr/>
        </p:nvPicPr>
        <p:blipFill>
          <a:blip r:embed="rId2"/>
          <a:stretch>
            <a:fillRect/>
          </a:stretch>
        </p:blipFill>
        <p:spPr>
          <a:xfrm>
            <a:off x="905068" y="1278205"/>
            <a:ext cx="10036629" cy="5192812"/>
          </a:xfrm>
          <a:prstGeom prst="rect">
            <a:avLst/>
          </a:prstGeom>
        </p:spPr>
      </p:pic>
      <p:sp>
        <p:nvSpPr>
          <p:cNvPr id="4" name="テキスト ボックス 3">
            <a:extLst>
              <a:ext uri="{FF2B5EF4-FFF2-40B4-BE49-F238E27FC236}">
                <a16:creationId xmlns:a16="http://schemas.microsoft.com/office/drawing/2014/main" id="{393C6986-7285-9E83-FA77-5C71CBB60742}"/>
              </a:ext>
            </a:extLst>
          </p:cNvPr>
          <p:cNvSpPr txBox="1"/>
          <p:nvPr/>
        </p:nvSpPr>
        <p:spPr>
          <a:xfrm>
            <a:off x="905068" y="311826"/>
            <a:ext cx="705674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Windows </a:t>
            </a:r>
            <a:r>
              <a:rPr kumimoji="1" lang="ja-JP" altLang="en-US" sz="3200" dirty="0">
                <a:latin typeface="メイリオ" panose="020B0604030504040204" pitchFamily="50" charset="-128"/>
                <a:ea typeface="メイリオ" panose="020B0604030504040204" pitchFamily="50" charset="-128"/>
              </a:rPr>
              <a:t>コマンドプロンプトの起動</a:t>
            </a:r>
          </a:p>
        </p:txBody>
      </p:sp>
      <p:sp>
        <p:nvSpPr>
          <p:cNvPr id="5" name="四角形: 角を丸くする 4">
            <a:extLst>
              <a:ext uri="{FF2B5EF4-FFF2-40B4-BE49-F238E27FC236}">
                <a16:creationId xmlns:a16="http://schemas.microsoft.com/office/drawing/2014/main" id="{D905ACFD-B8B9-3771-5E69-E3E5F64941FF}"/>
              </a:ext>
            </a:extLst>
          </p:cNvPr>
          <p:cNvSpPr/>
          <p:nvPr/>
        </p:nvSpPr>
        <p:spPr>
          <a:xfrm>
            <a:off x="1119672" y="4516016"/>
            <a:ext cx="2733871" cy="36389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E3392816-E407-31D4-4A25-65A13BE399B5}"/>
              </a:ext>
            </a:extLst>
          </p:cNvPr>
          <p:cNvSpPr txBox="1"/>
          <p:nvPr/>
        </p:nvSpPr>
        <p:spPr>
          <a:xfrm>
            <a:off x="905068" y="896601"/>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タスクバーにピン止めしておく</a:t>
            </a:r>
          </a:p>
        </p:txBody>
      </p:sp>
    </p:spTree>
    <p:extLst>
      <p:ext uri="{BB962C8B-B14F-4D97-AF65-F5344CB8AC3E}">
        <p14:creationId xmlns:p14="http://schemas.microsoft.com/office/powerpoint/2010/main" val="123585397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10395</TotalTime>
  <Words>1680</Words>
  <Application>Microsoft Office PowerPoint</Application>
  <PresentationFormat>ワイド画面</PresentationFormat>
  <Paragraphs>205</Paragraphs>
  <Slides>41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41</vt:i4>
      </vt:variant>
    </vt:vector>
  </HeadingPairs>
  <TitlesOfParts>
    <vt:vector size="50" baseType="lpstr">
      <vt:lpstr>-apple-system</vt:lpstr>
      <vt:lpstr>メイリオ</vt:lpstr>
      <vt:lpstr>游ゴシック</vt:lpstr>
      <vt:lpstr>Arial</vt:lpstr>
      <vt:lpstr>Calibri</vt:lpstr>
      <vt:lpstr>Calibri Light</vt:lpstr>
      <vt:lpstr>Courier New</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373</cp:revision>
  <dcterms:created xsi:type="dcterms:W3CDTF">2017-07-18T05:09:25Z</dcterms:created>
  <dcterms:modified xsi:type="dcterms:W3CDTF">2025-04-21T14:39:44Z</dcterms:modified>
</cp:coreProperties>
</file>