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77" r:id="rId2"/>
    <p:sldId id="464" r:id="rId3"/>
    <p:sldId id="465" r:id="rId4"/>
    <p:sldId id="466" r:id="rId5"/>
    <p:sldId id="467" r:id="rId6"/>
    <p:sldId id="322" r:id="rId7"/>
    <p:sldId id="323" r:id="rId8"/>
    <p:sldId id="381" r:id="rId9"/>
    <p:sldId id="383" r:id="rId10"/>
    <p:sldId id="382" r:id="rId11"/>
    <p:sldId id="320" r:id="rId12"/>
    <p:sldId id="444" r:id="rId13"/>
    <p:sldId id="447" r:id="rId14"/>
    <p:sldId id="448" r:id="rId15"/>
    <p:sldId id="449" r:id="rId16"/>
    <p:sldId id="450" r:id="rId17"/>
    <p:sldId id="412" r:id="rId18"/>
    <p:sldId id="263" r:id="rId19"/>
    <p:sldId id="413" r:id="rId20"/>
    <p:sldId id="463" r:id="rId21"/>
    <p:sldId id="267" r:id="rId22"/>
    <p:sldId id="429" r:id="rId23"/>
    <p:sldId id="451" r:id="rId24"/>
    <p:sldId id="452" r:id="rId25"/>
    <p:sldId id="428" r:id="rId26"/>
    <p:sldId id="453" r:id="rId27"/>
    <p:sldId id="454" r:id="rId28"/>
    <p:sldId id="455" r:id="rId29"/>
    <p:sldId id="462" r:id="rId30"/>
    <p:sldId id="456" r:id="rId31"/>
    <p:sldId id="439" r:id="rId32"/>
    <p:sldId id="441" r:id="rId33"/>
    <p:sldId id="442" r:id="rId34"/>
    <p:sldId id="457" r:id="rId35"/>
    <p:sldId id="458" r:id="rId36"/>
    <p:sldId id="459" r:id="rId37"/>
    <p:sldId id="430" r:id="rId38"/>
    <p:sldId id="431" r:id="rId39"/>
    <p:sldId id="460" r:id="rId40"/>
    <p:sldId id="461" r:id="rId41"/>
    <p:sldId id="44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93" autoAdjust="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dirty="0"/>
            <a:t>HTML</a:t>
          </a:r>
          <a:r>
            <a:rPr kumimoji="1" lang="ja-JP" dirty="0"/>
            <a:t>を木構造に変換（パース）</a:t>
          </a:r>
          <a:endParaRPr lang="ja-JP" dirty="0"/>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a:t>
          </a:r>
          <a:r>
            <a:rPr kumimoji="1" lang="ja-JP" altLang="en-US" dirty="0"/>
            <a:t>（経路）</a:t>
          </a:r>
          <a:r>
            <a:rPr kumimoji="1" lang="ja-JP" dirty="0"/>
            <a:t>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dirty="0"/>
            <a:t>データの取得</a:t>
          </a:r>
          <a:endParaRPr kumimoji="1" lang="en-US" altLang="ja-JP" dirty="0"/>
        </a:p>
        <a:p>
          <a:r>
            <a:rPr kumimoji="1" lang="ja-JP" altLang="en-US" dirty="0"/>
            <a:t>（テキストなど）</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a:t>データの取得</a:t>
          </a:r>
          <a:endParaRPr lang="ja-JP"/>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132573" y="0"/>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dirty="0"/>
            <a:t>HTML</a:t>
          </a:r>
          <a:r>
            <a:rPr kumimoji="1" lang="ja-JP" sz="1800" kern="1200" dirty="0"/>
            <a:t>を木構造に変換（パース）</a:t>
          </a:r>
          <a:endParaRPr lang="ja-JP" sz="1800" kern="1200" dirty="0"/>
        </a:p>
      </dsp:txBody>
      <dsp:txXfrm>
        <a:off x="167245" y="34672"/>
        <a:ext cx="2468438" cy="1114461"/>
      </dsp:txXfrm>
    </dsp:sp>
    <dsp:sp modelId="{5CFB2629-32E3-41FA-B51A-CBE5DC0AF7F5}">
      <dsp:nvSpPr>
        <dsp:cNvPr id="0" name=""/>
        <dsp:cNvSpPr/>
      </dsp:nvSpPr>
      <dsp:spPr>
        <a:xfrm rot="5448194">
          <a:off x="1167032" y="1213400"/>
          <a:ext cx="443970"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30137" y="1257777"/>
        <a:ext cx="319628" cy="310779"/>
      </dsp:txXfrm>
    </dsp:sp>
    <dsp:sp modelId="{0F269097-C8FD-4593-8526-5D9556CEEFDF}">
      <dsp:nvSpPr>
        <dsp:cNvPr id="0" name=""/>
        <dsp:cNvSpPr/>
      </dsp:nvSpPr>
      <dsp:spPr>
        <a:xfrm>
          <a:off x="107678" y="1775707"/>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a:t>
          </a:r>
          <a:r>
            <a:rPr kumimoji="1" lang="ja-JP" altLang="en-US" sz="1800" kern="1200" dirty="0"/>
            <a:t>（経路）</a:t>
          </a:r>
          <a:r>
            <a:rPr kumimoji="1" lang="ja-JP" sz="1800" kern="1200" dirty="0"/>
            <a:t>を記述</a:t>
          </a:r>
          <a:endParaRPr lang="ja-JP" sz="1800" kern="1200" dirty="0"/>
        </a:p>
      </dsp:txBody>
      <dsp:txXfrm>
        <a:off x="142350" y="1810379"/>
        <a:ext cx="2468438"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107678" y="3551415"/>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データの取得</a:t>
          </a:r>
          <a:endParaRPr kumimoji="1" lang="en-US" altLang="ja-JP" sz="1800" kern="1200" dirty="0"/>
        </a:p>
        <a:p>
          <a:pPr marL="0" lvl="0" indent="0" algn="ctr" defTabSz="800100">
            <a:lnSpc>
              <a:spcPct val="90000"/>
            </a:lnSpc>
            <a:spcBef>
              <a:spcPct val="0"/>
            </a:spcBef>
            <a:spcAft>
              <a:spcPct val="35000"/>
            </a:spcAft>
            <a:buNone/>
          </a:pPr>
          <a:r>
            <a:rPr kumimoji="1" lang="ja-JP" altLang="en-US" sz="1800" kern="1200" dirty="0"/>
            <a:t>（テキストなど）</a:t>
          </a:r>
          <a:endParaRPr lang="ja-JP" sz="1800" kern="1200" dirty="0"/>
        </a:p>
      </dsp:txBody>
      <dsp:txXfrm>
        <a:off x="142350" y="3586087"/>
        <a:ext cx="2468438" cy="1114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データの取得</a:t>
          </a:r>
          <a:endParaRPr lang="ja-JP" sz="1800" kern="1200"/>
        </a:p>
      </dsp:txBody>
      <dsp:txXfrm>
        <a:off x="345816" y="3586087"/>
        <a:ext cx="2061505" cy="111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取得したいデータへのパスを記述</a:t>
          </a:r>
          <a:endParaRPr lang="ja-JP" sz="1800" kern="1200" dirty="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01FF7-A935-40EB-819B-3B1FDE25395B}" type="datetimeFigureOut">
              <a:rPr kumimoji="1" lang="ja-JP" altLang="en-US" smtClean="0"/>
              <a:t>2025/5/22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8FFF-5B7B-421E-A006-56A5192EEFD0}" type="slidenum">
              <a:rPr kumimoji="1" lang="ja-JP" altLang="en-US" smtClean="0"/>
              <a:t>‹#›</a:t>
            </a:fld>
            <a:endParaRPr kumimoji="1" lang="ja-JP" altLang="en-US"/>
          </a:p>
        </p:txBody>
      </p:sp>
    </p:spTree>
    <p:extLst>
      <p:ext uri="{BB962C8B-B14F-4D97-AF65-F5344CB8AC3E}">
        <p14:creationId xmlns:p14="http://schemas.microsoft.com/office/powerpoint/2010/main" val="3281079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C8FFF-5B7B-421E-A006-56A5192EEFD0}" type="slidenum">
              <a:rPr kumimoji="1" lang="ja-JP" altLang="en-US" smtClean="0"/>
              <a:t>7</a:t>
            </a:fld>
            <a:endParaRPr kumimoji="1" lang="ja-JP" altLang="en-US"/>
          </a:p>
        </p:txBody>
      </p:sp>
    </p:spTree>
    <p:extLst>
      <p:ext uri="{BB962C8B-B14F-4D97-AF65-F5344CB8AC3E}">
        <p14:creationId xmlns:p14="http://schemas.microsoft.com/office/powerpoint/2010/main" val="3004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4329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6519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3352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328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2614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363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02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2727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47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83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3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2025/5/22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24487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bigdata4_scraper/blob/master/scraping/lxml%E8%A7%A3%E8%AA%AC.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aruwakakun.com/html-css/basic/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ai-inter1.com/xpath/" TargetMode="External"/><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ueharaLab/bigdata4_scraper/blob/master/scraping/lxml%E8%A7%A3%E8%AA%AC.md"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qiita.com/rllllho/items/cb1187cec0fb17fc650a"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runteq.jp/blog/programming-school/language/13807/"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tabelog.com/tokyo/A1304/A130402/13041176/dtlrvwlst/B479566322/?use_type=0&amp;rvw_part=all&amp;lc=0&amp;smp=1" TargetMode="External"/><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tabelog.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ueharaLab/bigdata4_scraper/blob/master/scraping/scraping_allreviews.m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belog.com/tokyo/A1304/A130402/13041176/"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ueharaLab/bigdata4_scraper/blob/master/page_nation_crawler/page_nation_crawler.md"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99CFE5-9811-4A7B-8567-165D0D7DEFE8}"/>
              </a:ext>
            </a:extLst>
          </p:cNvPr>
          <p:cNvSpPr txBox="1"/>
          <p:nvPr/>
        </p:nvSpPr>
        <p:spPr>
          <a:xfrm>
            <a:off x="-1524885" y="2457541"/>
            <a:ext cx="7224712"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クローラー</a:t>
            </a:r>
            <a:r>
              <a:rPr kumimoji="1" lang="en-US" altLang="ja-JP" sz="4400" b="1">
                <a:latin typeface="メイリオ" panose="020B0604030504040204" pitchFamily="50" charset="-128"/>
                <a:ea typeface="メイリオ" panose="020B0604030504040204" pitchFamily="50" charset="-128"/>
              </a:rPr>
              <a:t>Ⅱ</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35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DA7F4B-30B7-4A00-6D4C-47A6F7EEF806}"/>
              </a:ext>
            </a:extLst>
          </p:cNvPr>
          <p:cNvSpPr txBox="1"/>
          <p:nvPr/>
        </p:nvSpPr>
        <p:spPr>
          <a:xfrm>
            <a:off x="457200" y="2509285"/>
            <a:ext cx="3416320"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スクレイピング</a:t>
            </a:r>
          </a:p>
        </p:txBody>
      </p:sp>
    </p:spTree>
    <p:extLst>
      <p:ext uri="{BB962C8B-B14F-4D97-AF65-F5344CB8AC3E}">
        <p14:creationId xmlns:p14="http://schemas.microsoft.com/office/powerpoint/2010/main" val="368534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69F00C-77D1-4352-8D28-B5A54C051757}"/>
              </a:ext>
            </a:extLst>
          </p:cNvPr>
          <p:cNvSpPr txBox="1"/>
          <p:nvPr/>
        </p:nvSpPr>
        <p:spPr>
          <a:xfrm>
            <a:off x="232763" y="458835"/>
            <a:ext cx="8008867"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余計なタグを簡単に取り除く</a:t>
            </a:r>
          </a:p>
        </p:txBody>
      </p:sp>
      <p:sp>
        <p:nvSpPr>
          <p:cNvPr id="5" name="テキスト ボックス 4">
            <a:extLst>
              <a:ext uri="{FF2B5EF4-FFF2-40B4-BE49-F238E27FC236}">
                <a16:creationId xmlns:a16="http://schemas.microsoft.com/office/drawing/2014/main" id="{1B682FDE-1777-415E-B5FB-CF1B5C19F6D7}"/>
              </a:ext>
            </a:extLst>
          </p:cNvPr>
          <p:cNvSpPr txBox="1"/>
          <p:nvPr/>
        </p:nvSpPr>
        <p:spPr>
          <a:xfrm>
            <a:off x="459020" y="2218585"/>
            <a:ext cx="823912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収集した</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ページから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タグなど不要なデータを取り除いて、本文など必要なデータだけを抽出すること</a:t>
            </a:r>
          </a:p>
        </p:txBody>
      </p:sp>
      <p:sp>
        <p:nvSpPr>
          <p:cNvPr id="6" name="テキスト ボックス 5">
            <a:extLst>
              <a:ext uri="{FF2B5EF4-FFF2-40B4-BE49-F238E27FC236}">
                <a16:creationId xmlns:a16="http://schemas.microsoft.com/office/drawing/2014/main" id="{A6E69E27-7D17-4270-952B-9C0501C200B5}"/>
              </a:ext>
            </a:extLst>
          </p:cNvPr>
          <p:cNvSpPr txBox="1"/>
          <p:nvPr/>
        </p:nvSpPr>
        <p:spPr>
          <a:xfrm>
            <a:off x="459019" y="1761385"/>
            <a:ext cx="6296026"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スクレイピング</a:t>
            </a:r>
            <a:r>
              <a:rPr kumimoji="1" lang="en-US" altLang="ja-JP" sz="3200" b="1" dirty="0">
                <a:latin typeface="メイリオ" panose="020B0604030504040204" pitchFamily="50" charset="-128"/>
                <a:ea typeface="メイリオ" panose="020B0604030504040204" pitchFamily="50" charset="-128"/>
              </a:rPr>
              <a:t>(scraping)</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2FDA5A3-C6AA-8909-9D5A-DFA9E5D0B953}"/>
              </a:ext>
            </a:extLst>
          </p:cNvPr>
          <p:cNvSpPr txBox="1"/>
          <p:nvPr/>
        </p:nvSpPr>
        <p:spPr>
          <a:xfrm>
            <a:off x="563526" y="3689498"/>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デモプログラムを実行</a:t>
            </a:r>
          </a:p>
        </p:txBody>
      </p:sp>
      <p:sp>
        <p:nvSpPr>
          <p:cNvPr id="4" name="テキスト ボックス 3">
            <a:extLst>
              <a:ext uri="{FF2B5EF4-FFF2-40B4-BE49-F238E27FC236}">
                <a16:creationId xmlns:a16="http://schemas.microsoft.com/office/drawing/2014/main" id="{3ACECAD6-F6A8-4F2F-6063-90906F99A817}"/>
              </a:ext>
            </a:extLst>
          </p:cNvPr>
          <p:cNvSpPr txBox="1"/>
          <p:nvPr/>
        </p:nvSpPr>
        <p:spPr>
          <a:xfrm>
            <a:off x="563526" y="4151163"/>
            <a:ext cx="38153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7949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0B6-9732-DB59-9641-D8F2D209EDF5}"/>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4D0DAB-2E05-765E-D7A7-764FB4CBF0D5}"/>
              </a:ext>
            </a:extLst>
          </p:cNvPr>
          <p:cNvSpPr txBox="1"/>
          <p:nvPr/>
        </p:nvSpPr>
        <p:spPr>
          <a:xfrm>
            <a:off x="255182" y="32110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ページのソースにはタグに囲まれた口コミ情報がある</a:t>
            </a:r>
          </a:p>
        </p:txBody>
      </p:sp>
      <p:sp>
        <p:nvSpPr>
          <p:cNvPr id="5" name="テキスト ボックス 4">
            <a:extLst>
              <a:ext uri="{FF2B5EF4-FFF2-40B4-BE49-F238E27FC236}">
                <a16:creationId xmlns:a16="http://schemas.microsoft.com/office/drawing/2014/main" id="{A36D7D1B-D395-CA25-4848-86A652A4E687}"/>
              </a:ext>
            </a:extLst>
          </p:cNvPr>
          <p:cNvSpPr txBox="1"/>
          <p:nvPr/>
        </p:nvSpPr>
        <p:spPr>
          <a:xfrm>
            <a:off x="310508" y="1906391"/>
            <a:ext cx="11434281" cy="830997"/>
          </a:xfrm>
          <a:prstGeom prst="rect">
            <a:avLst/>
          </a:prstGeom>
          <a:noFill/>
        </p:spPr>
        <p:txBody>
          <a:bodyPr wrap="square" rtlCol="0">
            <a:spAutoFit/>
          </a:bodyPr>
          <a:lstStyle/>
          <a:p>
            <a:r>
              <a:rPr lang="en-US" altLang="ja-JP" sz="2400" b="0" dirty="0">
                <a:solidFill>
                  <a:srgbClr val="CE9178"/>
                </a:solidFill>
                <a:effectLst/>
                <a:latin typeface="Consolas" panose="020B0609020204030204" pitchFamily="49" charset="0"/>
                <a:hlinkClick r:id="rId2"/>
              </a:rPr>
              <a:t>https://tabelog.com/tokyo/A1304/A130402/13041176/dtlrvwlst/COND-0/smp1/?smp=1&amp;lc=0&amp;rvw_part=all&amp;PG=1</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1EB34D2-4FF9-3261-4FCA-8EFFA94329B4}"/>
              </a:ext>
            </a:extLst>
          </p:cNvPr>
          <p:cNvSpPr txBox="1"/>
          <p:nvPr/>
        </p:nvSpPr>
        <p:spPr>
          <a:xfrm>
            <a:off x="255183" y="1157999"/>
            <a:ext cx="1154493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以下のリンクからページソース</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を表示してスクロールしてみると、口コミのタイトルや本文がタグに埋もれて現れることがわかる</a:t>
            </a:r>
          </a:p>
        </p:txBody>
      </p:sp>
      <p:sp>
        <p:nvSpPr>
          <p:cNvPr id="10" name="テキスト ボックス 9">
            <a:extLst>
              <a:ext uri="{FF2B5EF4-FFF2-40B4-BE49-F238E27FC236}">
                <a16:creationId xmlns:a16="http://schemas.microsoft.com/office/drawing/2014/main" id="{53716B78-19AA-0789-6E54-504D56D90E0A}"/>
              </a:ext>
            </a:extLst>
          </p:cNvPr>
          <p:cNvSpPr txBox="1"/>
          <p:nvPr/>
        </p:nvSpPr>
        <p:spPr>
          <a:xfrm>
            <a:off x="562959" y="4173695"/>
            <a:ext cx="972573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繰り返し表示されるタイトルの周辺タグに何か規則性はないだろうか</a:t>
            </a:r>
          </a:p>
        </p:txBody>
      </p:sp>
      <p:sp>
        <p:nvSpPr>
          <p:cNvPr id="12" name="矢印: 下 11">
            <a:extLst>
              <a:ext uri="{FF2B5EF4-FFF2-40B4-BE49-F238E27FC236}">
                <a16:creationId xmlns:a16="http://schemas.microsoft.com/office/drawing/2014/main" id="{7E2DD94F-082F-83D4-80C8-ADF83916719A}"/>
              </a:ext>
            </a:extLst>
          </p:cNvPr>
          <p:cNvSpPr/>
          <p:nvPr/>
        </p:nvSpPr>
        <p:spPr>
          <a:xfrm>
            <a:off x="4441371" y="3124201"/>
            <a:ext cx="1654629" cy="6466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4C8864C-7AA7-2DC0-A183-FF48E3148B13}"/>
              </a:ext>
            </a:extLst>
          </p:cNvPr>
          <p:cNvSpPr txBox="1"/>
          <p:nvPr/>
        </p:nvSpPr>
        <p:spPr>
          <a:xfrm>
            <a:off x="645355" y="45496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&lt;/strong&gt;&lt;/a&gt;</a:t>
            </a:r>
          </a:p>
          <a:p>
            <a:r>
              <a:rPr lang="en-US" altLang="ja-JP" sz="2400" dirty="0"/>
              <a:t>        &lt;/p&gt;</a:t>
            </a:r>
            <a:endParaRPr lang="ja-JP" altLang="en-US" sz="2400" dirty="0"/>
          </a:p>
        </p:txBody>
      </p:sp>
    </p:spTree>
    <p:extLst>
      <p:ext uri="{BB962C8B-B14F-4D97-AF65-F5344CB8AC3E}">
        <p14:creationId xmlns:p14="http://schemas.microsoft.com/office/powerpoint/2010/main" val="78557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D7DE94-0B0B-6FD6-211F-652894BCDF8E}"/>
              </a:ext>
            </a:extLst>
          </p:cNvPr>
          <p:cNvSpPr txBox="1"/>
          <p:nvPr/>
        </p:nvSpPr>
        <p:spPr>
          <a:xfrm>
            <a:off x="740228" y="642257"/>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467C47A9-2EBC-61DF-F49C-5B048F8804E8}"/>
              </a:ext>
            </a:extLst>
          </p:cNvPr>
          <p:cNvSpPr txBox="1"/>
          <p:nvPr/>
        </p:nvSpPr>
        <p:spPr>
          <a:xfrm>
            <a:off x="968828" y="2307772"/>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同様に口コミ本文、訪問日などの周辺のタグの規則性を観察してみる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どんな規則性があるか？</a:t>
            </a:r>
          </a:p>
        </p:txBody>
      </p:sp>
    </p:spTree>
    <p:extLst>
      <p:ext uri="{BB962C8B-B14F-4D97-AF65-F5344CB8AC3E}">
        <p14:creationId xmlns:p14="http://schemas.microsoft.com/office/powerpoint/2010/main" val="326869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52F244-1ED4-458E-6FFE-B552C333491E}"/>
              </a:ext>
            </a:extLst>
          </p:cNvPr>
          <p:cNvSpPr txBox="1"/>
          <p:nvPr/>
        </p:nvSpPr>
        <p:spPr>
          <a:xfrm>
            <a:off x="520995" y="5635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スクレイピングの基本的な考え方</a:t>
            </a:r>
          </a:p>
        </p:txBody>
      </p:sp>
      <p:sp>
        <p:nvSpPr>
          <p:cNvPr id="3" name="テキスト ボックス 2">
            <a:extLst>
              <a:ext uri="{FF2B5EF4-FFF2-40B4-BE49-F238E27FC236}">
                <a16:creationId xmlns:a16="http://schemas.microsoft.com/office/drawing/2014/main" id="{6C94D854-4C17-2749-3BC8-1E8E69CD4BB1}"/>
              </a:ext>
            </a:extLst>
          </p:cNvPr>
          <p:cNvSpPr txBox="1"/>
          <p:nvPr/>
        </p:nvSpPr>
        <p:spPr>
          <a:xfrm>
            <a:off x="616689" y="1339702"/>
            <a:ext cx="10696353" cy="830997"/>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ほしいデータを囲む</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タグ属性</a:t>
            </a:r>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など</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を手がかりにする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タグ属性の位置をつきとめる</a:t>
            </a:r>
          </a:p>
        </p:txBody>
      </p:sp>
      <p:sp>
        <p:nvSpPr>
          <p:cNvPr id="4" name="テキスト ボックス 3">
            <a:extLst>
              <a:ext uri="{FF2B5EF4-FFF2-40B4-BE49-F238E27FC236}">
                <a16:creationId xmlns:a16="http://schemas.microsoft.com/office/drawing/2014/main" id="{4F4BE81C-A0B6-0D7D-2968-3042E8D63CF3}"/>
              </a:ext>
            </a:extLst>
          </p:cNvPr>
          <p:cNvSpPr txBox="1"/>
          <p:nvPr/>
        </p:nvSpPr>
        <p:spPr>
          <a:xfrm>
            <a:off x="1123123" y="40924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4FDBDACA-ED78-E2F6-6FE7-C96FF62B8CD0}"/>
              </a:ext>
            </a:extLst>
          </p:cNvPr>
          <p:cNvSpPr txBox="1"/>
          <p:nvPr/>
        </p:nvSpPr>
        <p:spPr>
          <a:xfrm>
            <a:off x="723014" y="23621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6" name="テキスト ボックス 5">
            <a:extLst>
              <a:ext uri="{FF2B5EF4-FFF2-40B4-BE49-F238E27FC236}">
                <a16:creationId xmlns:a16="http://schemas.microsoft.com/office/drawing/2014/main" id="{376D8F7C-C5DA-5D7F-97C1-9157AEFF6499}"/>
              </a:ext>
            </a:extLst>
          </p:cNvPr>
          <p:cNvSpPr txBox="1"/>
          <p:nvPr/>
        </p:nvSpPr>
        <p:spPr>
          <a:xfrm>
            <a:off x="879272" y="2967335"/>
            <a:ext cx="9880718" cy="461665"/>
          </a:xfrm>
          <a:prstGeom prst="rect">
            <a:avLst/>
          </a:prstGeom>
          <a:noFill/>
        </p:spPr>
        <p:txBody>
          <a:bodyPr wrap="none" rtlCol="0">
            <a:spAutoFit/>
          </a:bodyPr>
          <a:lstStyle/>
          <a:p>
            <a:pPr algn="l"/>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&gt;       &lt;/a&gt; </a:t>
            </a:r>
            <a:r>
              <a:rPr lang="ja-JP" altLang="en-US" sz="2400" b="1" dirty="0"/>
              <a:t>に囲まれた文字列はタイトル</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0B0A548-E2A9-0275-F050-681EB827B62B}"/>
              </a:ext>
            </a:extLst>
          </p:cNvPr>
          <p:cNvSpPr txBox="1"/>
          <p:nvPr/>
        </p:nvSpPr>
        <p:spPr>
          <a:xfrm>
            <a:off x="1101833" y="3389569"/>
            <a:ext cx="9435596"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タグは必ず</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開始タグ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情報　</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終了タグ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になっている</a:t>
            </a:r>
          </a:p>
        </p:txBody>
      </p:sp>
    </p:spTree>
    <p:extLst>
      <p:ext uri="{BB962C8B-B14F-4D97-AF65-F5344CB8AC3E}">
        <p14:creationId xmlns:p14="http://schemas.microsoft.com/office/powerpoint/2010/main" val="156796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B1E83B-F05E-FFB1-693F-62593C51EC40}"/>
              </a:ext>
            </a:extLst>
          </p:cNvPr>
          <p:cNvSpPr txBox="1"/>
          <p:nvPr/>
        </p:nvSpPr>
        <p:spPr>
          <a:xfrm>
            <a:off x="574158" y="510363"/>
            <a:ext cx="65934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スクレイピングライブラリ　</a:t>
            </a:r>
            <a:r>
              <a:rPr kumimoji="1" lang="en-US" altLang="ja-JP" sz="3200" dirty="0">
                <a:latin typeface="メイリオ" panose="020B0604030504040204" pitchFamily="50" charset="-128"/>
                <a:ea typeface="メイリオ" panose="020B0604030504040204" pitchFamily="50" charset="-128"/>
              </a:rPr>
              <a:t>LXML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23B97CA-E8FE-AC12-94EC-E291997A837C}"/>
              </a:ext>
            </a:extLst>
          </p:cNvPr>
          <p:cNvSpPr txBox="1"/>
          <p:nvPr/>
        </p:nvSpPr>
        <p:spPr>
          <a:xfrm>
            <a:off x="617577" y="1392866"/>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タグの規則性を手がかりに必要な情報をスクレイピングする便利なライブラリ</a:t>
            </a:r>
          </a:p>
        </p:txBody>
      </p:sp>
      <p:sp>
        <p:nvSpPr>
          <p:cNvPr id="4" name="テキスト ボックス 3">
            <a:extLst>
              <a:ext uri="{FF2B5EF4-FFF2-40B4-BE49-F238E27FC236}">
                <a16:creationId xmlns:a16="http://schemas.microsoft.com/office/drawing/2014/main" id="{00BC65A2-A16E-3B9F-9244-E08CDACAB10C}"/>
              </a:ext>
            </a:extLst>
          </p:cNvPr>
          <p:cNvSpPr txBox="1"/>
          <p:nvPr/>
        </p:nvSpPr>
        <p:spPr>
          <a:xfrm>
            <a:off x="695231" y="2519065"/>
            <a:ext cx="10801537"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https://github.com/ueharaLab/bigdata4_scraper/blob/master/scraping/lxml%E8%A7%A3%E8%AA%AC.md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B04DA9-ED52-D5DD-5AEA-FEE58F9461A6}"/>
              </a:ext>
            </a:extLst>
          </p:cNvPr>
          <p:cNvSpPr txBox="1"/>
          <p:nvPr/>
        </p:nvSpPr>
        <p:spPr>
          <a:xfrm>
            <a:off x="695231" y="205740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コード解説をざっくり</a:t>
            </a:r>
          </a:p>
        </p:txBody>
      </p:sp>
      <p:sp>
        <p:nvSpPr>
          <p:cNvPr id="6" name="テキスト ボックス 5">
            <a:extLst>
              <a:ext uri="{FF2B5EF4-FFF2-40B4-BE49-F238E27FC236}">
                <a16:creationId xmlns:a16="http://schemas.microsoft.com/office/drawing/2014/main" id="{3ACA4164-A209-9AA5-0045-08856ED0B6DC}"/>
              </a:ext>
            </a:extLst>
          </p:cNvPr>
          <p:cNvSpPr txBox="1"/>
          <p:nvPr/>
        </p:nvSpPr>
        <p:spPr>
          <a:xfrm>
            <a:off x="1404258" y="4383928"/>
            <a:ext cx="9653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の構文規則を理解していないとよくわからないことがわかる！</a:t>
            </a:r>
          </a:p>
        </p:txBody>
      </p:sp>
      <p:sp>
        <p:nvSpPr>
          <p:cNvPr id="7" name="矢印: 下 6">
            <a:extLst>
              <a:ext uri="{FF2B5EF4-FFF2-40B4-BE49-F238E27FC236}">
                <a16:creationId xmlns:a16="http://schemas.microsoft.com/office/drawing/2014/main" id="{084B5988-752B-31EA-047B-51D608F2CE3D}"/>
              </a:ext>
            </a:extLst>
          </p:cNvPr>
          <p:cNvSpPr/>
          <p:nvPr/>
        </p:nvSpPr>
        <p:spPr>
          <a:xfrm>
            <a:off x="4615543" y="3624943"/>
            <a:ext cx="1698171" cy="478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9596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1601D7-3C2C-C0FF-B735-C2F6607E4697}"/>
              </a:ext>
            </a:extLst>
          </p:cNvPr>
          <p:cNvSpPr txBox="1"/>
          <p:nvPr/>
        </p:nvSpPr>
        <p:spPr>
          <a:xfrm>
            <a:off x="680484" y="595423"/>
            <a:ext cx="255230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の基本</a:t>
            </a:r>
          </a:p>
        </p:txBody>
      </p:sp>
      <p:sp>
        <p:nvSpPr>
          <p:cNvPr id="3" name="テキスト ボックス 2">
            <a:extLst>
              <a:ext uri="{FF2B5EF4-FFF2-40B4-BE49-F238E27FC236}">
                <a16:creationId xmlns:a16="http://schemas.microsoft.com/office/drawing/2014/main" id="{D4419875-0A23-91BE-39AD-81A74869DE86}"/>
              </a:ext>
            </a:extLst>
          </p:cNvPr>
          <p:cNvSpPr txBox="1"/>
          <p:nvPr/>
        </p:nvSpPr>
        <p:spPr>
          <a:xfrm>
            <a:off x="776177" y="2967335"/>
            <a:ext cx="7210628"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hlinkClick r:id="rId2"/>
              </a:rPr>
              <a:t>https://saruwakakun.com/html-css/basic/html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0DCC70B-DDBF-ABC2-6338-E1140E95A33F}"/>
              </a:ext>
            </a:extLst>
          </p:cNvPr>
          <p:cNvSpPr txBox="1"/>
          <p:nvPr/>
        </p:nvSpPr>
        <p:spPr>
          <a:xfrm>
            <a:off x="776177" y="1520456"/>
            <a:ext cx="9038052" cy="830997"/>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記事の後半に</a:t>
            </a:r>
            <a:r>
              <a:rPr lang="en-US" altLang="ja-JP" sz="2400" dirty="0">
                <a:latin typeface="メイリオ" panose="020B0604030504040204" pitchFamily="50" charset="-128"/>
                <a:ea typeface="メイリオ" panose="020B0604030504040204" pitchFamily="50" charset="-128"/>
              </a:rPr>
              <a:t>HTML</a:t>
            </a:r>
            <a:r>
              <a:rPr lang="ja-JP" altLang="en-US" sz="2400" dirty="0">
                <a:latin typeface="メイリオ" panose="020B0604030504040204" pitchFamily="50" charset="-128"/>
                <a:ea typeface="メイリオ" panose="020B0604030504040204" pitchFamily="50" charset="-128"/>
              </a:rPr>
              <a:t>の構造の説明があるので、読んでください。</a:t>
            </a:r>
          </a:p>
          <a:p>
            <a:r>
              <a:rPr lang="en-US" altLang="ja-JP" sz="2400" dirty="0">
                <a:latin typeface="メイリオ" panose="020B0604030504040204" pitchFamily="50" charset="-128"/>
                <a:ea typeface="メイリオ" panose="020B0604030504040204" pitchFamily="50" charset="-128"/>
              </a:rPr>
              <a:t>4. HTML</a:t>
            </a:r>
            <a:r>
              <a:rPr lang="ja-JP" altLang="en-US" sz="2400" dirty="0">
                <a:latin typeface="メイリオ" panose="020B0604030504040204" pitchFamily="50" charset="-128"/>
                <a:ea typeface="メイリオ" panose="020B0604030504040204" pitchFamily="50" charset="-128"/>
              </a:rPr>
              <a:t>ファイルの基本構造　から。</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19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F2E4B7-C9D6-4A2F-95EB-A6887965A0BB}"/>
              </a:ext>
            </a:extLst>
          </p:cNvPr>
          <p:cNvSpPr txBox="1"/>
          <p:nvPr/>
        </p:nvSpPr>
        <p:spPr>
          <a:xfrm>
            <a:off x="5299436" y="2243578"/>
            <a:ext cx="6853287" cy="4401205"/>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&lt;!DOCTYPE html&gt;</a:t>
            </a:r>
          </a:p>
          <a:p>
            <a:r>
              <a:rPr kumimoji="1" lang="en-US" altLang="ja-JP" sz="2000" dirty="0">
                <a:latin typeface="メイリオ" panose="020B0604030504040204" pitchFamily="50" charset="-128"/>
                <a:ea typeface="メイリオ" panose="020B0604030504040204" pitchFamily="50" charset="-128"/>
              </a:rPr>
              <a:t>&lt;html </a:t>
            </a:r>
            <a:r>
              <a:rPr kumimoji="1" lang="en-US" altLang="ja-JP" sz="2000" dirty="0" err="1">
                <a:latin typeface="メイリオ" panose="020B0604030504040204" pitchFamily="50" charset="-128"/>
                <a:ea typeface="メイリオ" panose="020B0604030504040204" pitchFamily="50" charset="-128"/>
              </a:rPr>
              <a:t>lang</a:t>
            </a:r>
            <a:r>
              <a:rPr kumimoji="1" lang="en-US" altLang="ja-JP" sz="2000" dirty="0">
                <a:latin typeface="メイリオ" panose="020B0604030504040204" pitchFamily="50" charset="-128"/>
                <a:ea typeface="メイリオ" panose="020B0604030504040204" pitchFamily="50" charset="-128"/>
              </a:rPr>
              <a:t>="ja"&gt;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&lt;head&gt;</a:t>
            </a:r>
          </a:p>
          <a:p>
            <a:r>
              <a:rPr kumimoji="1" lang="en-US" altLang="ja-JP" sz="2000" dirty="0">
                <a:latin typeface="メイリオ" panose="020B0604030504040204" pitchFamily="50" charset="-128"/>
                <a:ea typeface="メイリオ" panose="020B0604030504040204" pitchFamily="50" charset="-128"/>
              </a:rPr>
              <a:t>        &lt;meta charset="UTF-8"&gt;</a:t>
            </a:r>
          </a:p>
          <a:p>
            <a:r>
              <a:rPr kumimoji="1" lang="en-US" altLang="ja-JP" sz="2000" dirty="0">
                <a:latin typeface="メイリオ" panose="020B0604030504040204" pitchFamily="50" charset="-128"/>
                <a:ea typeface="メイリオ" panose="020B0604030504040204" pitchFamily="50" charset="-128"/>
              </a:rPr>
              <a:t>        &lt;title&gt;HTML5&lt;/title&gt;</a:t>
            </a:r>
          </a:p>
          <a:p>
            <a:r>
              <a:rPr kumimoji="1" lang="en-US" altLang="ja-JP" sz="2000" dirty="0">
                <a:latin typeface="メイリオ" panose="020B0604030504040204" pitchFamily="50" charset="-128"/>
                <a:ea typeface="メイリオ" panose="020B0604030504040204" pitchFamily="50" charset="-128"/>
              </a:rPr>
              <a:t>    &lt;/head&gt;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&lt;body&gt;</a:t>
            </a: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&lt;h1&gt;         &lt;/h1&gt;</a:t>
            </a:r>
          </a:p>
          <a:p>
            <a:r>
              <a:rPr kumimoji="1" lang="en-US" altLang="ja-JP" sz="2000" dirty="0">
                <a:latin typeface="メイリオ" panose="020B0604030504040204" pitchFamily="50" charset="-128"/>
                <a:ea typeface="メイリオ" panose="020B0604030504040204" pitchFamily="50" charset="-128"/>
              </a:rPr>
              <a:t>         &lt;p&gt;           &lt;/p&gt;</a:t>
            </a:r>
            <a:endParaRPr kumimoji="1" lang="ja-JP" altLang="en-US"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&lt;/body&gt;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&lt;/html&gt;</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E894CA-014A-457B-8809-A2418FA8E659}"/>
              </a:ext>
            </a:extLst>
          </p:cNvPr>
          <p:cNvSpPr txBox="1"/>
          <p:nvPr/>
        </p:nvSpPr>
        <p:spPr>
          <a:xfrm>
            <a:off x="230448" y="-41056"/>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en-US" altLang="ja-JP" sz="3200" b="1" dirty="0">
                <a:latin typeface="メイリオ" panose="020B0604030504040204" pitchFamily="50" charset="-128"/>
                <a:ea typeface="メイリオ" panose="020B0604030504040204" pitchFamily="50" charset="-128"/>
                <a:cs typeface="+mj-cs"/>
              </a:rPr>
              <a:t>HTML</a:t>
            </a:r>
            <a:r>
              <a:rPr kumimoji="1" lang="ja-JP" altLang="en-US" sz="3200" b="1" dirty="0">
                <a:latin typeface="メイリオ" panose="020B0604030504040204" pitchFamily="50" charset="-128"/>
                <a:ea typeface="メイリオ" panose="020B0604030504040204" pitchFamily="50" charset="-128"/>
                <a:cs typeface="+mj-cs"/>
              </a:rPr>
              <a:t>のデータ構造</a:t>
            </a:r>
            <a:endParaRPr kumimoji="1" lang="ja-JP" altLang="en-US" sz="1600" b="1" dirty="0">
              <a:latin typeface="メイリオ" panose="020B0604030504040204" pitchFamily="50" charset="-128"/>
              <a:ea typeface="メイリオ" panose="020B0604030504040204" pitchFamily="50" charset="-128"/>
              <a:cs typeface="+mj-cs"/>
            </a:endParaRPr>
          </a:p>
        </p:txBody>
      </p:sp>
      <p:sp>
        <p:nvSpPr>
          <p:cNvPr id="5" name="左中かっこ 4">
            <a:extLst>
              <a:ext uri="{FF2B5EF4-FFF2-40B4-BE49-F238E27FC236}">
                <a16:creationId xmlns:a16="http://schemas.microsoft.com/office/drawing/2014/main" id="{8A44A8B6-9E90-416D-983B-9B225BFA1A24}"/>
              </a:ext>
            </a:extLst>
          </p:cNvPr>
          <p:cNvSpPr/>
          <p:nvPr/>
        </p:nvSpPr>
        <p:spPr>
          <a:xfrm>
            <a:off x="5299435" y="4761472"/>
            <a:ext cx="355272" cy="1097038"/>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475D044-59F6-4EB1-A132-85764DF20C00}"/>
              </a:ext>
            </a:extLst>
          </p:cNvPr>
          <p:cNvSpPr txBox="1"/>
          <p:nvPr/>
        </p:nvSpPr>
        <p:spPr>
          <a:xfrm>
            <a:off x="3194901" y="5059706"/>
            <a:ext cx="223120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ブラウザで表示される内容</a:t>
            </a:r>
          </a:p>
        </p:txBody>
      </p:sp>
      <p:sp>
        <p:nvSpPr>
          <p:cNvPr id="9" name="左中かっこ 8">
            <a:extLst>
              <a:ext uri="{FF2B5EF4-FFF2-40B4-BE49-F238E27FC236}">
                <a16:creationId xmlns:a16="http://schemas.microsoft.com/office/drawing/2014/main" id="{A09C5B75-F7B6-4D61-9919-573077EA3750}"/>
              </a:ext>
            </a:extLst>
          </p:cNvPr>
          <p:cNvSpPr/>
          <p:nvPr/>
        </p:nvSpPr>
        <p:spPr>
          <a:xfrm>
            <a:off x="5341855" y="3252248"/>
            <a:ext cx="400637" cy="1072799"/>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06608D7-4909-46C8-B3B4-FDDBCC8D424B}"/>
              </a:ext>
            </a:extLst>
          </p:cNvPr>
          <p:cNvSpPr txBox="1"/>
          <p:nvPr/>
        </p:nvSpPr>
        <p:spPr>
          <a:xfrm>
            <a:off x="2938021" y="3393736"/>
            <a:ext cx="28327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内部的な宣言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（表示されない）</a:t>
            </a:r>
          </a:p>
        </p:txBody>
      </p:sp>
      <p:sp>
        <p:nvSpPr>
          <p:cNvPr id="11" name="テキスト ボックス 10">
            <a:extLst>
              <a:ext uri="{FF2B5EF4-FFF2-40B4-BE49-F238E27FC236}">
                <a16:creationId xmlns:a16="http://schemas.microsoft.com/office/drawing/2014/main" id="{B22EEC53-5F75-4D06-93AA-FE26BD96F1E3}"/>
              </a:ext>
            </a:extLst>
          </p:cNvPr>
          <p:cNvSpPr txBox="1"/>
          <p:nvPr/>
        </p:nvSpPr>
        <p:spPr>
          <a:xfrm>
            <a:off x="892403" y="952553"/>
            <a:ext cx="889890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開始タグ </a:t>
            </a:r>
            <a:r>
              <a:rPr kumimoji="1" lang="en-US" altLang="ja-JP" sz="2400" dirty="0">
                <a:latin typeface="メイリオ" panose="020B0604030504040204" pitchFamily="50" charset="-128"/>
                <a:ea typeface="メイリオ" panose="020B0604030504040204" pitchFamily="50" charset="-128"/>
              </a:rPr>
              <a:t>&lt;&gt; </a:t>
            </a:r>
            <a:r>
              <a:rPr kumimoji="1" lang="ja-JP" altLang="en-US" sz="2400" dirty="0">
                <a:latin typeface="メイリオ" panose="020B0604030504040204" pitchFamily="50" charset="-128"/>
                <a:ea typeface="メイリオ" panose="020B0604030504040204" pitchFamily="50" charset="-128"/>
              </a:rPr>
              <a:t>終了タグ </a:t>
            </a:r>
            <a:r>
              <a:rPr kumimoji="1" lang="en-US" altLang="ja-JP" sz="2400" dirty="0">
                <a:latin typeface="メイリオ" panose="020B0604030504040204" pitchFamily="50" charset="-128"/>
                <a:ea typeface="メイリオ" panose="020B0604030504040204" pitchFamily="50" charset="-128"/>
              </a:rPr>
              <a:t>&lt;/&gt;</a:t>
            </a:r>
            <a:r>
              <a:rPr kumimoji="1" lang="ja-JP" altLang="en-US" sz="2400" dirty="0">
                <a:latin typeface="メイリオ" panose="020B0604030504040204" pitchFamily="50" charset="-128"/>
                <a:ea typeface="メイリオ" panose="020B0604030504040204" pitchFamily="50" charset="-128"/>
              </a:rPr>
              <a:t>で囲んだ階層構造</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実際の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は非常に深い階層構造</a:t>
            </a:r>
          </a:p>
        </p:txBody>
      </p:sp>
      <p:sp>
        <p:nvSpPr>
          <p:cNvPr id="12" name="左中かっこ 11">
            <a:extLst>
              <a:ext uri="{FF2B5EF4-FFF2-40B4-BE49-F238E27FC236}">
                <a16:creationId xmlns:a16="http://schemas.microsoft.com/office/drawing/2014/main" id="{F61125B2-DC2B-416E-9C2F-7088F325DCDB}"/>
              </a:ext>
            </a:extLst>
          </p:cNvPr>
          <p:cNvSpPr/>
          <p:nvPr/>
        </p:nvSpPr>
        <p:spPr>
          <a:xfrm>
            <a:off x="4738539" y="2658360"/>
            <a:ext cx="518474" cy="3855001"/>
          </a:xfrm>
          <a:prstGeom prst="leftBrace">
            <a:avLst>
              <a:gd name="adj1" fmla="val 265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A2F1A50-A5ED-4D52-812A-CAE7E4A41320}"/>
              </a:ext>
            </a:extLst>
          </p:cNvPr>
          <p:cNvSpPr txBox="1"/>
          <p:nvPr/>
        </p:nvSpPr>
        <p:spPr>
          <a:xfrm>
            <a:off x="1910500" y="4393469"/>
            <a:ext cx="308727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一番外側（ルート）</a:t>
            </a:r>
          </a:p>
        </p:txBody>
      </p:sp>
    </p:spTree>
    <p:extLst>
      <p:ext uri="{BB962C8B-B14F-4D97-AF65-F5344CB8AC3E}">
        <p14:creationId xmlns:p14="http://schemas.microsoft.com/office/powerpoint/2010/main" val="81530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42DB-A5DA-4A67-8957-B5A305AB1A67}"/>
              </a:ext>
            </a:extLst>
          </p:cNvPr>
          <p:cNvSpPr txBox="1"/>
          <p:nvPr/>
        </p:nvSpPr>
        <p:spPr>
          <a:xfrm>
            <a:off x="2339418" y="5461073"/>
            <a:ext cx="8189434" cy="1323439"/>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たいていの場合、タグの階層関係とタグの属性（属性値）で欲しい情報を特定できる</a:t>
            </a:r>
            <a:endParaRPr kumimoji="1" lang="en-US" altLang="ja-JP" sz="3200" b="1" dirty="0">
              <a:latin typeface="メイリオ" panose="020B0604030504040204" pitchFamily="50" charset="-128"/>
              <a:ea typeface="メイリオ" panose="020B0604030504040204" pitchFamily="50" charset="-128"/>
            </a:endParaRPr>
          </a:p>
          <a:p>
            <a:endParaRPr kumimoji="1" lang="ja-JP" altLang="en-US" sz="16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151C95D-A42A-4A10-891E-92750822CE17}"/>
              </a:ext>
            </a:extLst>
          </p:cNvPr>
          <p:cNvSpPr txBox="1"/>
          <p:nvPr/>
        </p:nvSpPr>
        <p:spPr>
          <a:xfrm>
            <a:off x="2994582" y="3696209"/>
            <a:ext cx="4958499"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&lt;p class="</a:t>
            </a:r>
            <a:r>
              <a:rPr kumimoji="1" lang="en-US" altLang="ja-JP" sz="2400" dirty="0" err="1">
                <a:latin typeface="メイリオ" panose="020B0604030504040204" pitchFamily="50" charset="-128"/>
                <a:ea typeface="メイリオ" panose="020B0604030504040204" pitchFamily="50" charset="-128"/>
              </a:rPr>
              <a:t>tips_txt</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BDD2B1-F3E0-44B8-91D5-063DEEE2C018}"/>
              </a:ext>
            </a:extLst>
          </p:cNvPr>
          <p:cNvSpPr txBox="1"/>
          <p:nvPr/>
        </p:nvSpPr>
        <p:spPr>
          <a:xfrm>
            <a:off x="3041715" y="4578641"/>
            <a:ext cx="2149311"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属性</a:t>
            </a:r>
          </a:p>
        </p:txBody>
      </p:sp>
      <p:sp>
        <p:nvSpPr>
          <p:cNvPr id="5" name="テキスト ボックス 4">
            <a:extLst>
              <a:ext uri="{FF2B5EF4-FFF2-40B4-BE49-F238E27FC236}">
                <a16:creationId xmlns:a16="http://schemas.microsoft.com/office/drawing/2014/main" id="{7F2D599C-6681-4711-95C8-68995F702D6E}"/>
              </a:ext>
            </a:extLst>
          </p:cNvPr>
          <p:cNvSpPr txBox="1"/>
          <p:nvPr/>
        </p:nvSpPr>
        <p:spPr>
          <a:xfrm>
            <a:off x="4743252" y="4605119"/>
            <a:ext cx="146115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属性値</a:t>
            </a:r>
          </a:p>
        </p:txBody>
      </p:sp>
      <p:sp>
        <p:nvSpPr>
          <p:cNvPr id="8" name="矢印: 下 7">
            <a:extLst>
              <a:ext uri="{FF2B5EF4-FFF2-40B4-BE49-F238E27FC236}">
                <a16:creationId xmlns:a16="http://schemas.microsoft.com/office/drawing/2014/main" id="{949BDD2F-9023-464A-9855-22EFEC3BE8DC}"/>
              </a:ext>
            </a:extLst>
          </p:cNvPr>
          <p:cNvSpPr/>
          <p:nvPr/>
        </p:nvSpPr>
        <p:spPr>
          <a:xfrm>
            <a:off x="3626178" y="4082460"/>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7A579C3-7263-45DD-A6E2-5D93C2D4BA21}"/>
              </a:ext>
            </a:extLst>
          </p:cNvPr>
          <p:cNvSpPr/>
          <p:nvPr/>
        </p:nvSpPr>
        <p:spPr>
          <a:xfrm>
            <a:off x="4994636" y="4120166"/>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home.e02.itscom.net/shouji/pc/css1/img/tag.jpg">
            <a:extLst>
              <a:ext uri="{FF2B5EF4-FFF2-40B4-BE49-F238E27FC236}">
                <a16:creationId xmlns:a16="http://schemas.microsoft.com/office/drawing/2014/main" id="{AE444268-1CFC-4B71-BAA2-7230F7E16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067" y="1775925"/>
            <a:ext cx="6096293" cy="17417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C3E1F07-CBDE-40DC-A221-E1DA36D0D46C}"/>
              </a:ext>
            </a:extLst>
          </p:cNvPr>
          <p:cNvSpPr txBox="1"/>
          <p:nvPr/>
        </p:nvSpPr>
        <p:spPr>
          <a:xfrm>
            <a:off x="432126" y="472726"/>
            <a:ext cx="30572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タグの構文規則</a:t>
            </a:r>
          </a:p>
        </p:txBody>
      </p:sp>
    </p:spTree>
    <p:extLst>
      <p:ext uri="{BB962C8B-B14F-4D97-AF65-F5344CB8AC3E}">
        <p14:creationId xmlns:p14="http://schemas.microsoft.com/office/powerpoint/2010/main" val="2968099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doc-tree">
            <a:extLst>
              <a:ext uri="{FF2B5EF4-FFF2-40B4-BE49-F238E27FC236}">
                <a16:creationId xmlns:a16="http://schemas.microsoft.com/office/drawing/2014/main" id="{143B1EDD-AC11-4536-97D5-453399DD1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95" y="1927700"/>
            <a:ext cx="10004404" cy="432690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4A5D2F-1B74-4C63-B7CB-4E0894DC0CCB}"/>
              </a:ext>
            </a:extLst>
          </p:cNvPr>
          <p:cNvSpPr txBox="1"/>
          <p:nvPr/>
        </p:nvSpPr>
        <p:spPr>
          <a:xfrm>
            <a:off x="681135" y="414781"/>
            <a:ext cx="8676539"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階層構造は木構造に表現することもできる</a:t>
            </a:r>
            <a:endParaRPr kumimoji="1" lang="en-US" altLang="ja-JP" sz="32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C880DA0-87D0-8AB1-5072-4E4ADEA2DE00}"/>
              </a:ext>
            </a:extLst>
          </p:cNvPr>
          <p:cNvSpPr txBox="1"/>
          <p:nvPr/>
        </p:nvSpPr>
        <p:spPr>
          <a:xfrm>
            <a:off x="753977" y="999556"/>
            <a:ext cx="9764211"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木構造にすると、目的のタグ（例えば</a:t>
            </a:r>
            <a:r>
              <a:rPr kumimoji="1" lang="en-US" altLang="ja-JP" sz="2000" dirty="0">
                <a:latin typeface="メイリオ" panose="020B0604030504040204" pitchFamily="50" charset="-128"/>
                <a:ea typeface="メイリオ" panose="020B0604030504040204" pitchFamily="50" charset="-128"/>
              </a:rPr>
              <a:t>h1)</a:t>
            </a:r>
            <a:r>
              <a:rPr kumimoji="1" lang="ja-JP" altLang="en-US" sz="2000" dirty="0">
                <a:latin typeface="メイリオ" panose="020B0604030504040204" pitchFamily="50" charset="-128"/>
                <a:ea typeface="メイリオ" panose="020B0604030504040204" pitchFamily="50" charset="-128"/>
              </a:rPr>
              <a:t>への到達経路が明確になる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構造を解析してデータ処理しやすい形式に変換することをパース</a:t>
            </a:r>
            <a:r>
              <a:rPr kumimoji="1" lang="en-US" altLang="ja-JP" sz="2000" dirty="0">
                <a:latin typeface="メイリオ" panose="020B0604030504040204" pitchFamily="50" charset="-128"/>
                <a:ea typeface="メイリオ" panose="020B0604030504040204" pitchFamily="50" charset="-128"/>
              </a:rPr>
              <a:t>(parse)</a:t>
            </a:r>
            <a:r>
              <a:rPr kumimoji="1" lang="ja-JP" altLang="en-US" sz="2000" dirty="0">
                <a:latin typeface="メイリオ" panose="020B0604030504040204" pitchFamily="50" charset="-128"/>
                <a:ea typeface="メイリオ" panose="020B0604030504040204" pitchFamily="50" charset="-128"/>
              </a:rPr>
              <a:t>と呼ぶ</a:t>
            </a:r>
          </a:p>
        </p:txBody>
      </p:sp>
      <p:sp>
        <p:nvSpPr>
          <p:cNvPr id="4" name="四角形: 角を丸くする 3">
            <a:extLst>
              <a:ext uri="{FF2B5EF4-FFF2-40B4-BE49-F238E27FC236}">
                <a16:creationId xmlns:a16="http://schemas.microsoft.com/office/drawing/2014/main" id="{2977B3EC-9930-CDCD-A1E4-E1E8D5CFBACD}"/>
              </a:ext>
            </a:extLst>
          </p:cNvPr>
          <p:cNvSpPr/>
          <p:nvPr/>
        </p:nvSpPr>
        <p:spPr>
          <a:xfrm>
            <a:off x="8220075" y="4343400"/>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50C0A2F-17D8-8C11-31EE-7DBEE48C9581}"/>
              </a:ext>
            </a:extLst>
          </p:cNvPr>
          <p:cNvSpPr/>
          <p:nvPr/>
        </p:nvSpPr>
        <p:spPr>
          <a:xfrm>
            <a:off x="6014545" y="3594538"/>
            <a:ext cx="449317" cy="993228"/>
          </a:xfrm>
          <a:prstGeom prst="rightArrow">
            <a:avLst>
              <a:gd name="adj1" fmla="val 5634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F88AFF0-BAC8-EDA1-BC83-2A67E1F0E822}"/>
              </a:ext>
            </a:extLst>
          </p:cNvPr>
          <p:cNvSpPr txBox="1"/>
          <p:nvPr/>
        </p:nvSpPr>
        <p:spPr>
          <a:xfrm>
            <a:off x="5843752" y="3198167"/>
            <a:ext cx="100860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parse</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0050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C4F3E2D-C70B-0A87-F06C-BF09CB08C964}"/>
              </a:ext>
            </a:extLst>
          </p:cNvPr>
          <p:cNvSpPr txBox="1"/>
          <p:nvPr/>
        </p:nvSpPr>
        <p:spPr>
          <a:xfrm>
            <a:off x="296692" y="209017"/>
            <a:ext cx="10493227" cy="584775"/>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Common Gateway Interface(CGI)</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73CBE1D-1E35-BC71-E4B6-87BEEB286F8A}"/>
              </a:ext>
            </a:extLst>
          </p:cNvPr>
          <p:cNvSpPr txBox="1"/>
          <p:nvPr/>
        </p:nvSpPr>
        <p:spPr>
          <a:xfrm>
            <a:off x="296692" y="823207"/>
            <a:ext cx="117889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絶え間なく投稿される口コミを自由検索して</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ページとして表示する機能</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系サーバーは、複数のコンポーネントサーバーの連携で成り立っている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フルスタック！：プログラミング、</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サーバー、</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SQL</a:t>
            </a:r>
            <a:r>
              <a:rPr kumimoji="1" lang="ja-JP" altLang="en-US" sz="2400" dirty="0">
                <a:latin typeface="メイリオ" panose="020B0604030504040204" pitchFamily="50" charset="-128"/>
                <a:ea typeface="メイリオ" panose="020B0604030504040204" pitchFamily="50" charset="-128"/>
              </a:rPr>
              <a:t>データベースなど必要なすべての技術</a:t>
            </a:r>
          </a:p>
        </p:txBody>
      </p:sp>
      <p:pic>
        <p:nvPicPr>
          <p:cNvPr id="4" name="図 3">
            <a:extLst>
              <a:ext uri="{FF2B5EF4-FFF2-40B4-BE49-F238E27FC236}">
                <a16:creationId xmlns:a16="http://schemas.microsoft.com/office/drawing/2014/main" id="{7BC5445F-78CB-9C2A-A14E-A693574D819F}"/>
              </a:ext>
            </a:extLst>
          </p:cNvPr>
          <p:cNvPicPr>
            <a:picLocks noChangeAspect="1"/>
          </p:cNvPicPr>
          <p:nvPr/>
        </p:nvPicPr>
        <p:blipFill>
          <a:blip r:embed="rId2"/>
          <a:stretch>
            <a:fillRect/>
          </a:stretch>
        </p:blipFill>
        <p:spPr>
          <a:xfrm>
            <a:off x="188101" y="3852525"/>
            <a:ext cx="3887271" cy="612464"/>
          </a:xfrm>
          <a:prstGeom prst="rect">
            <a:avLst/>
          </a:prstGeom>
        </p:spPr>
      </p:pic>
      <p:sp>
        <p:nvSpPr>
          <p:cNvPr id="5" name="フローチャート: 磁気ディスク 4">
            <a:extLst>
              <a:ext uri="{FF2B5EF4-FFF2-40B4-BE49-F238E27FC236}">
                <a16:creationId xmlns:a16="http://schemas.microsoft.com/office/drawing/2014/main" id="{39E9E8BD-11EF-35C9-5BB2-68561801F66C}"/>
              </a:ext>
            </a:extLst>
          </p:cNvPr>
          <p:cNvSpPr/>
          <p:nvPr/>
        </p:nvSpPr>
        <p:spPr>
          <a:xfrm>
            <a:off x="7612654" y="2688481"/>
            <a:ext cx="3961356" cy="2452254"/>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BA06A31-9BE6-D822-6C53-6DF54EB95061}"/>
              </a:ext>
            </a:extLst>
          </p:cNvPr>
          <p:cNvSpPr txBox="1"/>
          <p:nvPr/>
        </p:nvSpPr>
        <p:spPr>
          <a:xfrm>
            <a:off x="8016251" y="2903341"/>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レシピデータベース</a:t>
            </a:r>
          </a:p>
        </p:txBody>
      </p:sp>
      <p:sp>
        <p:nvSpPr>
          <p:cNvPr id="7" name="正方形/長方形 6">
            <a:extLst>
              <a:ext uri="{FF2B5EF4-FFF2-40B4-BE49-F238E27FC236}">
                <a16:creationId xmlns:a16="http://schemas.microsoft.com/office/drawing/2014/main" id="{B323C2EF-DF96-46BC-FAE2-1102D3AEB81F}"/>
              </a:ext>
            </a:extLst>
          </p:cNvPr>
          <p:cNvSpPr/>
          <p:nvPr/>
        </p:nvSpPr>
        <p:spPr>
          <a:xfrm>
            <a:off x="4618852" y="2964374"/>
            <a:ext cx="2801759" cy="3733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4A1A869-6143-716D-8830-94383546AF60}"/>
              </a:ext>
            </a:extLst>
          </p:cNvPr>
          <p:cNvSpPr txBox="1"/>
          <p:nvPr/>
        </p:nvSpPr>
        <p:spPr>
          <a:xfrm>
            <a:off x="4671052" y="3630666"/>
            <a:ext cx="2521844" cy="33855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SQL: select ‘</a:t>
            </a:r>
            <a:r>
              <a:rPr kumimoji="1" lang="ja-JP" altLang="en-US" sz="1600" dirty="0">
                <a:latin typeface="メイリオ" panose="020B0604030504040204" pitchFamily="50" charset="-128"/>
                <a:ea typeface="メイリオ" panose="020B0604030504040204" pitchFamily="50" charset="-128"/>
              </a:rPr>
              <a:t>ティラミス</a:t>
            </a:r>
            <a:r>
              <a:rPr kumimoji="1" lang="en-US" altLang="ja-JP" sz="1600" dirty="0">
                <a:latin typeface="メイリオ" panose="020B0604030504040204" pitchFamily="50" charset="-128"/>
                <a:ea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110A2C6-A3E3-0C44-D3E8-1A76CB797065}"/>
              </a:ext>
            </a:extLst>
          </p:cNvPr>
          <p:cNvSpPr txBox="1"/>
          <p:nvPr/>
        </p:nvSpPr>
        <p:spPr>
          <a:xfrm>
            <a:off x="7736798" y="3745039"/>
            <a:ext cx="3713068"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ユーザーが投稿したレシピ（写真、テキスト）を保管する巨大な</a:t>
            </a:r>
            <a:r>
              <a:rPr kumimoji="1" lang="en-US" altLang="ja-JP" sz="2000" dirty="0">
                <a:latin typeface="メイリオ" panose="020B0604030504040204" pitchFamily="50" charset="-128"/>
                <a:ea typeface="メイリオ" panose="020B0604030504040204" pitchFamily="50" charset="-128"/>
              </a:rPr>
              <a:t>DB</a:t>
            </a: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2BC0F42-1C64-1B59-4EE2-5D9B185462BA}"/>
              </a:ext>
            </a:extLst>
          </p:cNvPr>
          <p:cNvSpPr txBox="1"/>
          <p:nvPr/>
        </p:nvSpPr>
        <p:spPr>
          <a:xfrm>
            <a:off x="4703339" y="3058993"/>
            <a:ext cx="2632784"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リソース名から</a:t>
            </a:r>
            <a:r>
              <a:rPr kumimoji="1" lang="en-US" altLang="ja-JP" dirty="0">
                <a:latin typeface="メイリオ" panose="020B0604030504040204" pitchFamily="50" charset="-128"/>
                <a:ea typeface="メイリオ" panose="020B0604030504040204" pitchFamily="50" charset="-128"/>
              </a:rPr>
              <a:t>SQL</a:t>
            </a:r>
            <a:r>
              <a:rPr kumimoji="1" lang="ja-JP" altLang="en-US" dirty="0">
                <a:latin typeface="メイリオ" panose="020B0604030504040204" pitchFamily="50" charset="-128"/>
                <a:ea typeface="メイリオ" panose="020B0604030504040204" pitchFamily="50" charset="-128"/>
              </a:rPr>
              <a:t>文を生成</a:t>
            </a:r>
          </a:p>
        </p:txBody>
      </p:sp>
      <p:sp>
        <p:nvSpPr>
          <p:cNvPr id="12" name="矢印: 右 11">
            <a:extLst>
              <a:ext uri="{FF2B5EF4-FFF2-40B4-BE49-F238E27FC236}">
                <a16:creationId xmlns:a16="http://schemas.microsoft.com/office/drawing/2014/main" id="{632308ED-5DFA-983B-5591-D3C228AA7658}"/>
              </a:ext>
            </a:extLst>
          </p:cNvPr>
          <p:cNvSpPr/>
          <p:nvPr/>
        </p:nvSpPr>
        <p:spPr>
          <a:xfrm>
            <a:off x="4785077" y="3834886"/>
            <a:ext cx="2880887" cy="338554"/>
          </a:xfrm>
          <a:prstGeom prst="rightArrow">
            <a:avLst>
              <a:gd name="adj1" fmla="val 50000"/>
              <a:gd name="adj2" fmla="val 139180"/>
            </a:avLst>
          </a:prstGeom>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306F39C-D028-9F01-27BA-818804560EF8}"/>
              </a:ext>
            </a:extLst>
          </p:cNvPr>
          <p:cNvSpPr/>
          <p:nvPr/>
        </p:nvSpPr>
        <p:spPr>
          <a:xfrm flipH="1">
            <a:off x="4663868" y="4228344"/>
            <a:ext cx="2880887" cy="338554"/>
          </a:xfrm>
          <a:prstGeom prst="rightArrow">
            <a:avLst>
              <a:gd name="adj1" fmla="val 50000"/>
              <a:gd name="adj2" fmla="val 139180"/>
            </a:avLst>
          </a:prstGeom>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D1CCA0D6-AF79-4D13-F14F-1052D3060819}"/>
              </a:ext>
            </a:extLst>
          </p:cNvPr>
          <p:cNvPicPr>
            <a:picLocks noChangeAspect="1"/>
          </p:cNvPicPr>
          <p:nvPr/>
        </p:nvPicPr>
        <p:blipFill>
          <a:blip r:embed="rId3"/>
          <a:stretch>
            <a:fillRect/>
          </a:stretch>
        </p:blipFill>
        <p:spPr>
          <a:xfrm>
            <a:off x="4742068" y="4713487"/>
            <a:ext cx="2562583" cy="1886213"/>
          </a:xfrm>
          <a:prstGeom prst="rect">
            <a:avLst/>
          </a:prstGeom>
        </p:spPr>
      </p:pic>
      <p:sp>
        <p:nvSpPr>
          <p:cNvPr id="15" name="テキスト ボックス 14">
            <a:extLst>
              <a:ext uri="{FF2B5EF4-FFF2-40B4-BE49-F238E27FC236}">
                <a16:creationId xmlns:a16="http://schemas.microsoft.com/office/drawing/2014/main" id="{085E65A8-640C-85A6-3446-88F8953D7E2F}"/>
              </a:ext>
            </a:extLst>
          </p:cNvPr>
          <p:cNvSpPr txBox="1"/>
          <p:nvPr/>
        </p:nvSpPr>
        <p:spPr>
          <a:xfrm>
            <a:off x="5174214" y="4464989"/>
            <a:ext cx="2562584" cy="646331"/>
          </a:xfrm>
          <a:prstGeom prst="rect">
            <a:avLst/>
          </a:prstGeom>
          <a:noFill/>
        </p:spPr>
        <p:txBody>
          <a:bodyPr wrap="square" rtlCol="0">
            <a:spAutoFit/>
          </a:bodyPr>
          <a:lstStyle/>
          <a:p>
            <a:pPr algn="l"/>
            <a:r>
              <a:rPr kumimoji="1" lang="en-US" altLang="ja-JP" b="1" dirty="0">
                <a:solidFill>
                  <a:srgbClr val="FF0000"/>
                </a:solidFill>
                <a:latin typeface="メイリオ" panose="020B0604030504040204" pitchFamily="50" charset="-128"/>
                <a:ea typeface="メイリオ" panose="020B0604030504040204" pitchFamily="50" charset="-128"/>
              </a:rPr>
              <a:t>DB</a:t>
            </a:r>
            <a:r>
              <a:rPr kumimoji="1" lang="ja-JP" altLang="en-US" b="1" dirty="0">
                <a:solidFill>
                  <a:srgbClr val="FF0000"/>
                </a:solidFill>
                <a:latin typeface="メイリオ" panose="020B0604030504040204" pitchFamily="50" charset="-128"/>
                <a:ea typeface="メイリオ" panose="020B0604030504040204" pitchFamily="50" charset="-128"/>
              </a:rPr>
              <a:t>からのデータを</a:t>
            </a:r>
            <a:r>
              <a:rPr kumimoji="1" lang="en-US" altLang="ja-JP" b="1" dirty="0">
                <a:solidFill>
                  <a:srgbClr val="FF0000"/>
                </a:solidFill>
                <a:latin typeface="メイリオ" panose="020B0604030504040204" pitchFamily="50" charset="-128"/>
                <a:ea typeface="メイリオ" panose="020B0604030504040204" pitchFamily="50" charset="-128"/>
              </a:rPr>
              <a:t>html</a:t>
            </a:r>
            <a:r>
              <a:rPr kumimoji="1" lang="ja-JP" altLang="en-US" b="1" dirty="0">
                <a:solidFill>
                  <a:srgbClr val="FF0000"/>
                </a:solidFill>
                <a:latin typeface="メイリオ" panose="020B0604030504040204" pitchFamily="50" charset="-128"/>
                <a:ea typeface="メイリオ" panose="020B0604030504040204" pitchFamily="50" charset="-128"/>
              </a:rPr>
              <a:t>に自動編集</a:t>
            </a:r>
          </a:p>
        </p:txBody>
      </p:sp>
      <p:sp>
        <p:nvSpPr>
          <p:cNvPr id="16" name="テキスト ボックス 15">
            <a:extLst>
              <a:ext uri="{FF2B5EF4-FFF2-40B4-BE49-F238E27FC236}">
                <a16:creationId xmlns:a16="http://schemas.microsoft.com/office/drawing/2014/main" id="{A9E75346-0003-0DA3-5B28-13E653C45EC3}"/>
              </a:ext>
            </a:extLst>
          </p:cNvPr>
          <p:cNvSpPr txBox="1"/>
          <p:nvPr/>
        </p:nvSpPr>
        <p:spPr>
          <a:xfrm>
            <a:off x="296692" y="3312672"/>
            <a:ext cx="23358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http</a:t>
            </a:r>
            <a:r>
              <a:rPr kumimoji="1" lang="ja-JP" altLang="en-US" sz="2400" dirty="0">
                <a:latin typeface="メイリオ" panose="020B0604030504040204" pitchFamily="50" charset="-128"/>
                <a:ea typeface="メイリオ" panose="020B0604030504040204" pitchFamily="50" charset="-128"/>
              </a:rPr>
              <a:t>リクエスト</a:t>
            </a:r>
          </a:p>
        </p:txBody>
      </p:sp>
      <p:sp>
        <p:nvSpPr>
          <p:cNvPr id="17" name="テキスト ボックス 16">
            <a:extLst>
              <a:ext uri="{FF2B5EF4-FFF2-40B4-BE49-F238E27FC236}">
                <a16:creationId xmlns:a16="http://schemas.microsoft.com/office/drawing/2014/main" id="{31C8534F-E168-8BE6-C6CA-11778C775CB4}"/>
              </a:ext>
            </a:extLst>
          </p:cNvPr>
          <p:cNvSpPr txBox="1"/>
          <p:nvPr/>
        </p:nvSpPr>
        <p:spPr>
          <a:xfrm>
            <a:off x="4671052" y="2208239"/>
            <a:ext cx="264367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サーバー</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http</a:t>
            </a:r>
            <a:r>
              <a:rPr kumimoji="1" lang="ja-JP" altLang="en-US" sz="2400" dirty="0">
                <a:latin typeface="メイリオ" panose="020B0604030504040204" pitchFamily="50" charset="-128"/>
                <a:ea typeface="メイリオ" panose="020B0604030504040204" pitchFamily="50" charset="-128"/>
              </a:rPr>
              <a:t>サーバー）</a:t>
            </a:r>
          </a:p>
        </p:txBody>
      </p:sp>
      <p:sp>
        <p:nvSpPr>
          <p:cNvPr id="18" name="テキスト ボックス 17">
            <a:extLst>
              <a:ext uri="{FF2B5EF4-FFF2-40B4-BE49-F238E27FC236}">
                <a16:creationId xmlns:a16="http://schemas.microsoft.com/office/drawing/2014/main" id="{75EE7046-5151-29B7-B3F6-664FDA8CF9E2}"/>
              </a:ext>
            </a:extLst>
          </p:cNvPr>
          <p:cNvSpPr txBox="1"/>
          <p:nvPr/>
        </p:nvSpPr>
        <p:spPr>
          <a:xfrm>
            <a:off x="7862362" y="2234747"/>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データベースサーバー</a:t>
            </a:r>
          </a:p>
        </p:txBody>
      </p:sp>
    </p:spTree>
    <p:extLst>
      <p:ext uri="{BB962C8B-B14F-4D97-AF65-F5344CB8AC3E}">
        <p14:creationId xmlns:p14="http://schemas.microsoft.com/office/powerpoint/2010/main" val="12572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478CDA7E-ABFA-BEEA-573B-A4115EE6EB59}"/>
              </a:ext>
            </a:extLst>
          </p:cNvPr>
          <p:cNvSpPr/>
          <p:nvPr/>
        </p:nvSpPr>
        <p:spPr>
          <a:xfrm>
            <a:off x="8744303" y="3760076"/>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6E5A3128-1DB2-12E2-9BF8-28F5745B6F46}"/>
              </a:ext>
            </a:extLst>
          </p:cNvPr>
          <p:cNvSpPr/>
          <p:nvPr/>
        </p:nvSpPr>
        <p:spPr>
          <a:xfrm>
            <a:off x="5963952" y="3586655"/>
            <a:ext cx="640380" cy="993228"/>
          </a:xfrm>
          <a:prstGeom prst="rightArrow">
            <a:avLst>
              <a:gd name="adj1" fmla="val 56349"/>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877B9AF-375E-5B04-6A90-F3E416023B46}"/>
              </a:ext>
            </a:extLst>
          </p:cNvPr>
          <p:cNvSpPr txBox="1"/>
          <p:nvPr/>
        </p:nvSpPr>
        <p:spPr>
          <a:xfrm>
            <a:off x="5843752" y="3198167"/>
            <a:ext cx="100860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parse</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A770005-2FA2-F33F-02C6-53A8E6A096D8}"/>
              </a:ext>
            </a:extLst>
          </p:cNvPr>
          <p:cNvPicPr>
            <a:picLocks noChangeAspect="1"/>
          </p:cNvPicPr>
          <p:nvPr/>
        </p:nvPicPr>
        <p:blipFill>
          <a:blip r:embed="rId2"/>
          <a:stretch>
            <a:fillRect/>
          </a:stretch>
        </p:blipFill>
        <p:spPr>
          <a:xfrm>
            <a:off x="6888787" y="2458428"/>
            <a:ext cx="3457575" cy="3657600"/>
          </a:xfrm>
          <a:prstGeom prst="rect">
            <a:avLst/>
          </a:prstGeom>
        </p:spPr>
      </p:pic>
      <p:grpSp>
        <p:nvGrpSpPr>
          <p:cNvPr id="7" name="グループ化 6">
            <a:extLst>
              <a:ext uri="{FF2B5EF4-FFF2-40B4-BE49-F238E27FC236}">
                <a16:creationId xmlns:a16="http://schemas.microsoft.com/office/drawing/2014/main" id="{E0008CCF-DFF7-77BC-881F-9E4BE2C61242}"/>
              </a:ext>
            </a:extLst>
          </p:cNvPr>
          <p:cNvGrpSpPr/>
          <p:nvPr/>
        </p:nvGrpSpPr>
        <p:grpSpPr>
          <a:xfrm>
            <a:off x="9981640" y="4867453"/>
            <a:ext cx="1210588" cy="824343"/>
            <a:chOff x="7933412" y="5450776"/>
            <a:chExt cx="1210588" cy="824343"/>
          </a:xfrm>
        </p:grpSpPr>
        <p:sp>
          <p:nvSpPr>
            <p:cNvPr id="8" name="テキスト ボックス 7">
              <a:extLst>
                <a:ext uri="{FF2B5EF4-FFF2-40B4-BE49-F238E27FC236}">
                  <a16:creationId xmlns:a16="http://schemas.microsoft.com/office/drawing/2014/main" id="{5FA32207-A141-7F44-57B3-FBC41066D08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9" name="テキスト ボックス 8">
              <a:extLst>
                <a:ext uri="{FF2B5EF4-FFF2-40B4-BE49-F238E27FC236}">
                  <a16:creationId xmlns:a16="http://schemas.microsoft.com/office/drawing/2014/main" id="{185B3271-55EC-5D31-8CBD-CF4D6CD1235B}"/>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10" name="グループ化 9">
            <a:extLst>
              <a:ext uri="{FF2B5EF4-FFF2-40B4-BE49-F238E27FC236}">
                <a16:creationId xmlns:a16="http://schemas.microsoft.com/office/drawing/2014/main" id="{87A800C7-1581-B256-8D60-694AFD522207}"/>
              </a:ext>
            </a:extLst>
          </p:cNvPr>
          <p:cNvGrpSpPr/>
          <p:nvPr/>
        </p:nvGrpSpPr>
        <p:grpSpPr>
          <a:xfrm>
            <a:off x="7582508" y="2856088"/>
            <a:ext cx="1509902" cy="2646065"/>
            <a:chOff x="5517223" y="3428999"/>
            <a:chExt cx="1509902" cy="2646065"/>
          </a:xfrm>
        </p:grpSpPr>
        <p:grpSp>
          <p:nvGrpSpPr>
            <p:cNvPr id="11" name="グループ化 10">
              <a:extLst>
                <a:ext uri="{FF2B5EF4-FFF2-40B4-BE49-F238E27FC236}">
                  <a16:creationId xmlns:a16="http://schemas.microsoft.com/office/drawing/2014/main" id="{89F88747-C60A-621D-76ED-1184D27DC098}"/>
                </a:ext>
              </a:extLst>
            </p:cNvPr>
            <p:cNvGrpSpPr/>
            <p:nvPr/>
          </p:nvGrpSpPr>
          <p:grpSpPr>
            <a:xfrm>
              <a:off x="5517223" y="3428999"/>
              <a:ext cx="1479083" cy="2252610"/>
              <a:chOff x="5517223" y="3428999"/>
              <a:chExt cx="1479083" cy="2252610"/>
            </a:xfrm>
          </p:grpSpPr>
          <p:cxnSp>
            <p:nvCxnSpPr>
              <p:cNvPr id="13" name="コネクタ: カギ線 12">
                <a:extLst>
                  <a:ext uri="{FF2B5EF4-FFF2-40B4-BE49-F238E27FC236}">
                    <a16:creationId xmlns:a16="http://schemas.microsoft.com/office/drawing/2014/main" id="{3365A7BB-32C3-B98A-FA18-DE0DE01C4160}"/>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29884B64-59B3-52E9-1975-8948F52705AD}"/>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 name="コネクタ: カギ線 11">
              <a:extLst>
                <a:ext uri="{FF2B5EF4-FFF2-40B4-BE49-F238E27FC236}">
                  <a16:creationId xmlns:a16="http://schemas.microsoft.com/office/drawing/2014/main" id="{B31BC7FF-FA7F-945D-CA7C-A34719239182}"/>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6" name="図 15">
            <a:extLst>
              <a:ext uri="{FF2B5EF4-FFF2-40B4-BE49-F238E27FC236}">
                <a16:creationId xmlns:a16="http://schemas.microsoft.com/office/drawing/2014/main" id="{89BEE28F-05FA-973A-55F9-E44DE80BC28F}"/>
              </a:ext>
            </a:extLst>
          </p:cNvPr>
          <p:cNvPicPr>
            <a:picLocks noChangeAspect="1"/>
          </p:cNvPicPr>
          <p:nvPr/>
        </p:nvPicPr>
        <p:blipFill>
          <a:blip r:embed="rId3"/>
          <a:stretch>
            <a:fillRect/>
          </a:stretch>
        </p:blipFill>
        <p:spPr>
          <a:xfrm>
            <a:off x="1197525" y="2175641"/>
            <a:ext cx="4473887" cy="4343400"/>
          </a:xfrm>
          <a:prstGeom prst="rect">
            <a:avLst/>
          </a:prstGeom>
        </p:spPr>
      </p:pic>
      <p:sp>
        <p:nvSpPr>
          <p:cNvPr id="17" name="テキスト ボックス 16">
            <a:extLst>
              <a:ext uri="{FF2B5EF4-FFF2-40B4-BE49-F238E27FC236}">
                <a16:creationId xmlns:a16="http://schemas.microsoft.com/office/drawing/2014/main" id="{E19D1847-6F6F-B8EC-7D08-1948F8332236}"/>
              </a:ext>
            </a:extLst>
          </p:cNvPr>
          <p:cNvSpPr txBox="1"/>
          <p:nvPr/>
        </p:nvSpPr>
        <p:spPr>
          <a:xfrm>
            <a:off x="1016876" y="402021"/>
            <a:ext cx="965200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木構造は、欲しいデータへの経路</a:t>
            </a:r>
            <a:r>
              <a:rPr kumimoji="1" lang="en-US" altLang="ja-JP" sz="3200" dirty="0">
                <a:latin typeface="メイリオ" panose="020B0604030504040204" pitchFamily="50" charset="-128"/>
                <a:ea typeface="メイリオ" panose="020B0604030504040204" pitchFamily="50" charset="-128"/>
              </a:rPr>
              <a:t>(path)</a:t>
            </a:r>
            <a:r>
              <a:rPr kumimoji="1" lang="ja-JP" altLang="en-US" sz="3200" dirty="0">
                <a:latin typeface="メイリオ" panose="020B0604030504040204" pitchFamily="50" charset="-128"/>
                <a:ea typeface="メイリオ" panose="020B0604030504040204" pitchFamily="50" charset="-128"/>
              </a:rPr>
              <a:t>を表現する</a:t>
            </a:r>
          </a:p>
        </p:txBody>
      </p:sp>
      <p:sp>
        <p:nvSpPr>
          <p:cNvPr id="18" name="テキスト ボックス 17">
            <a:extLst>
              <a:ext uri="{FF2B5EF4-FFF2-40B4-BE49-F238E27FC236}">
                <a16:creationId xmlns:a16="http://schemas.microsoft.com/office/drawing/2014/main" id="{D5F1D59B-FE68-1982-19AC-A47AD254528B}"/>
              </a:ext>
            </a:extLst>
          </p:cNvPr>
          <p:cNvSpPr txBox="1"/>
          <p:nvPr/>
        </p:nvSpPr>
        <p:spPr>
          <a:xfrm>
            <a:off x="1016876" y="1030114"/>
            <a:ext cx="7749237"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html(XML)</a:t>
            </a:r>
            <a:r>
              <a:rPr kumimoji="1" lang="ja-JP" altLang="en-US" sz="2400" dirty="0">
                <a:latin typeface="メイリオ" panose="020B0604030504040204" pitchFamily="50" charset="-128"/>
                <a:ea typeface="メイリオ" panose="020B0604030504040204" pitchFamily="50" charset="-128"/>
              </a:rPr>
              <a:t>を対象にした</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の記述を</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パスがわかるとスクレイピングができる</a:t>
            </a:r>
          </a:p>
        </p:txBody>
      </p:sp>
    </p:spTree>
    <p:extLst>
      <p:ext uri="{BB962C8B-B14F-4D97-AF65-F5344CB8AC3E}">
        <p14:creationId xmlns:p14="http://schemas.microsoft.com/office/powerpoint/2010/main" val="403688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7"/>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B0B319-CB78-4FF2-878F-BC702779D425}"/>
              </a:ext>
            </a:extLst>
          </p:cNvPr>
          <p:cNvSpPr txBox="1"/>
          <p:nvPr/>
        </p:nvSpPr>
        <p:spPr>
          <a:xfrm>
            <a:off x="393181" y="104928"/>
            <a:ext cx="10172324"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もう一度解説（以下のリンクと見比べる）</a:t>
            </a:r>
          </a:p>
        </p:txBody>
      </p:sp>
      <p:sp>
        <p:nvSpPr>
          <p:cNvPr id="7" name="テキスト ボックス 6">
            <a:extLst>
              <a:ext uri="{FF2B5EF4-FFF2-40B4-BE49-F238E27FC236}">
                <a16:creationId xmlns:a16="http://schemas.microsoft.com/office/drawing/2014/main" id="{61168380-9E3F-486D-971A-B2736BD07E9E}"/>
              </a:ext>
            </a:extLst>
          </p:cNvPr>
          <p:cNvSpPr txBox="1"/>
          <p:nvPr/>
        </p:nvSpPr>
        <p:spPr>
          <a:xfrm>
            <a:off x="3729647" y="2325046"/>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4AA74F3-891C-4D0B-8518-C90A1EFC842E}"/>
              </a:ext>
            </a:extLst>
          </p:cNvPr>
          <p:cNvSpPr txBox="1"/>
          <p:nvPr/>
        </p:nvSpPr>
        <p:spPr>
          <a:xfrm>
            <a:off x="3883886" y="1586518"/>
            <a:ext cx="46842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基本的には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つの構文で記述する</a:t>
            </a:r>
          </a:p>
        </p:txBody>
      </p:sp>
      <p:graphicFrame>
        <p:nvGraphicFramePr>
          <p:cNvPr id="18" name="図表 17">
            <a:extLst>
              <a:ext uri="{FF2B5EF4-FFF2-40B4-BE49-F238E27FC236}">
                <a16:creationId xmlns:a16="http://schemas.microsoft.com/office/drawing/2014/main" id="{0F123D87-2196-4736-985C-D6CF741B59D5}"/>
              </a:ext>
            </a:extLst>
          </p:cNvPr>
          <p:cNvGraphicFramePr/>
          <p:nvPr/>
        </p:nvGraphicFramePr>
        <p:xfrm>
          <a:off x="1032766" y="189424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図 19">
            <a:extLst>
              <a:ext uri="{FF2B5EF4-FFF2-40B4-BE49-F238E27FC236}">
                <a16:creationId xmlns:a16="http://schemas.microsoft.com/office/drawing/2014/main" id="{099C8D34-BFB0-4EB0-B779-DF499F24E062}"/>
              </a:ext>
            </a:extLst>
          </p:cNvPr>
          <p:cNvPicPr>
            <a:picLocks noChangeAspect="1"/>
          </p:cNvPicPr>
          <p:nvPr/>
        </p:nvPicPr>
        <p:blipFill>
          <a:blip r:embed="rId7"/>
          <a:stretch>
            <a:fillRect/>
          </a:stretch>
        </p:blipFill>
        <p:spPr>
          <a:xfrm>
            <a:off x="6364559" y="3041752"/>
            <a:ext cx="3457575" cy="3657600"/>
          </a:xfrm>
          <a:prstGeom prst="rect">
            <a:avLst/>
          </a:prstGeom>
        </p:spPr>
      </p:pic>
      <p:sp>
        <p:nvSpPr>
          <p:cNvPr id="21" name="テキスト ボックス 20">
            <a:extLst>
              <a:ext uri="{FF2B5EF4-FFF2-40B4-BE49-F238E27FC236}">
                <a16:creationId xmlns:a16="http://schemas.microsoft.com/office/drawing/2014/main" id="{71060B57-1E4A-472B-BFFC-15B8C4285F5A}"/>
              </a:ext>
            </a:extLst>
          </p:cNvPr>
          <p:cNvSpPr txBox="1"/>
          <p:nvPr/>
        </p:nvSpPr>
        <p:spPr>
          <a:xfrm>
            <a:off x="3729648" y="4038753"/>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pSp>
        <p:nvGrpSpPr>
          <p:cNvPr id="49" name="グループ化 48">
            <a:extLst>
              <a:ext uri="{FF2B5EF4-FFF2-40B4-BE49-F238E27FC236}">
                <a16:creationId xmlns:a16="http://schemas.microsoft.com/office/drawing/2014/main" id="{7B4D3ECB-73AA-4575-B7AA-A21240407B40}"/>
              </a:ext>
            </a:extLst>
          </p:cNvPr>
          <p:cNvGrpSpPr/>
          <p:nvPr/>
        </p:nvGrpSpPr>
        <p:grpSpPr>
          <a:xfrm>
            <a:off x="9457412" y="5450777"/>
            <a:ext cx="1210588" cy="824343"/>
            <a:chOff x="7933412" y="5450776"/>
            <a:chExt cx="1210588" cy="824343"/>
          </a:xfrm>
        </p:grpSpPr>
        <p:sp>
          <p:nvSpPr>
            <p:cNvPr id="38" name="テキスト ボックス 37">
              <a:extLst>
                <a:ext uri="{FF2B5EF4-FFF2-40B4-BE49-F238E27FC236}">
                  <a16:creationId xmlns:a16="http://schemas.microsoft.com/office/drawing/2014/main" id="{3871EA8C-C86B-4558-9FF5-8C5C97B2F2F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40" name="テキスト ボックス 39">
              <a:extLst>
                <a:ext uri="{FF2B5EF4-FFF2-40B4-BE49-F238E27FC236}">
                  <a16:creationId xmlns:a16="http://schemas.microsoft.com/office/drawing/2014/main" id="{17158FC4-2E8A-4855-9DE6-429D70466F94}"/>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46" name="グループ化 45">
            <a:extLst>
              <a:ext uri="{FF2B5EF4-FFF2-40B4-BE49-F238E27FC236}">
                <a16:creationId xmlns:a16="http://schemas.microsoft.com/office/drawing/2014/main" id="{EDB69136-953A-4430-B352-F1F08C44A6CC}"/>
              </a:ext>
            </a:extLst>
          </p:cNvPr>
          <p:cNvGrpSpPr/>
          <p:nvPr/>
        </p:nvGrpSpPr>
        <p:grpSpPr>
          <a:xfrm>
            <a:off x="7058280" y="3439412"/>
            <a:ext cx="1509902" cy="2646065"/>
            <a:chOff x="5517223" y="3428999"/>
            <a:chExt cx="1509902" cy="2646065"/>
          </a:xfrm>
        </p:grpSpPr>
        <p:grpSp>
          <p:nvGrpSpPr>
            <p:cNvPr id="37" name="グループ化 36">
              <a:extLst>
                <a:ext uri="{FF2B5EF4-FFF2-40B4-BE49-F238E27FC236}">
                  <a16:creationId xmlns:a16="http://schemas.microsoft.com/office/drawing/2014/main" id="{5C158E4A-06D1-4249-92D3-81F64F1C2451}"/>
                </a:ext>
              </a:extLst>
            </p:cNvPr>
            <p:cNvGrpSpPr/>
            <p:nvPr/>
          </p:nvGrpSpPr>
          <p:grpSpPr>
            <a:xfrm>
              <a:off x="5517223" y="3428999"/>
              <a:ext cx="1479083" cy="2252610"/>
              <a:chOff x="5517223" y="3428999"/>
              <a:chExt cx="1479083" cy="2252610"/>
            </a:xfrm>
          </p:grpSpPr>
          <p:cxnSp>
            <p:nvCxnSpPr>
              <p:cNvPr id="28" name="コネクタ: カギ線 27">
                <a:extLst>
                  <a:ext uri="{FF2B5EF4-FFF2-40B4-BE49-F238E27FC236}">
                    <a16:creationId xmlns:a16="http://schemas.microsoft.com/office/drawing/2014/main" id="{5CC2E6ED-83AD-4DB5-850D-2367DDB202E8}"/>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459AC39B-495D-4B80-B427-2614AB46DC7B}"/>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2" name="コネクタ: カギ線 41">
              <a:extLst>
                <a:ext uri="{FF2B5EF4-FFF2-40B4-BE49-F238E27FC236}">
                  <a16:creationId xmlns:a16="http://schemas.microsoft.com/office/drawing/2014/main" id="{0EB4B1F2-472E-4BA0-ABEA-1C2DA6BF6590}"/>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69A50F7A-EE55-43C2-B087-2001A16A611A}"/>
              </a:ext>
            </a:extLst>
          </p:cNvPr>
          <p:cNvSpPr txBox="1"/>
          <p:nvPr/>
        </p:nvSpPr>
        <p:spPr>
          <a:xfrm>
            <a:off x="3765778" y="5719938"/>
            <a:ext cx="2467342"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A0E8638E-385E-40C8-AB95-9F996BB79F8B}"/>
              </a:ext>
            </a:extLst>
          </p:cNvPr>
          <p:cNvSpPr txBox="1"/>
          <p:nvPr/>
        </p:nvSpPr>
        <p:spPr>
          <a:xfrm>
            <a:off x="3729647" y="4432374"/>
            <a:ext cx="3570208"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リスト型で返される！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同一パスが複数ある</a:t>
            </a:r>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02C882C-A5B7-4141-B88B-232F3445FC32}"/>
              </a:ext>
            </a:extLst>
          </p:cNvPr>
          <p:cNvSpPr txBox="1"/>
          <p:nvPr/>
        </p:nvSpPr>
        <p:spPr>
          <a:xfrm>
            <a:off x="519927" y="982091"/>
            <a:ext cx="10753265"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のタグの階層（木構造）と属性を手掛かりにほしいデータを取り出す</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56D6928-9079-BA02-8125-D9419702C64E}"/>
              </a:ext>
            </a:extLst>
          </p:cNvPr>
          <p:cNvSpPr txBox="1"/>
          <p:nvPr/>
        </p:nvSpPr>
        <p:spPr>
          <a:xfrm>
            <a:off x="7598896" y="2818882"/>
            <a:ext cx="452931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8"/>
              </a:rPr>
              <a:t>https://ai-inter1.com/xpath/</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1BC3C7F-E281-1C44-96BB-9B9B3BB97E87}"/>
              </a:ext>
            </a:extLst>
          </p:cNvPr>
          <p:cNvSpPr txBox="1"/>
          <p:nvPr/>
        </p:nvSpPr>
        <p:spPr>
          <a:xfrm>
            <a:off x="7615647" y="247720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こちらが詳しい</a:t>
            </a:r>
          </a:p>
        </p:txBody>
      </p:sp>
      <p:sp>
        <p:nvSpPr>
          <p:cNvPr id="6" name="テキスト ボックス 5">
            <a:extLst>
              <a:ext uri="{FF2B5EF4-FFF2-40B4-BE49-F238E27FC236}">
                <a16:creationId xmlns:a16="http://schemas.microsoft.com/office/drawing/2014/main" id="{92795359-74AF-6A03-96F2-7BDEBF5E9C5D}"/>
              </a:ext>
            </a:extLst>
          </p:cNvPr>
          <p:cNvSpPr txBox="1"/>
          <p:nvPr/>
        </p:nvSpPr>
        <p:spPr>
          <a:xfrm>
            <a:off x="4023460" y="2695798"/>
            <a:ext cx="2729570"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経路探索を可能な木構造にする</a:t>
            </a:r>
            <a:r>
              <a:rPr kumimoji="1" lang="ja-JP" altLang="en-US" sz="2000" dirty="0">
                <a:solidFill>
                  <a:srgbClr val="FF0000"/>
                </a:solidFill>
                <a:latin typeface="メイリオ" panose="020B0604030504040204" pitchFamily="50" charset="-128"/>
                <a:ea typeface="メイリオ" panose="020B0604030504040204" pitchFamily="50" charset="-128"/>
              </a:rPr>
              <a:t>（パース</a:t>
            </a:r>
            <a:r>
              <a:rPr kumimoji="1" lang="ja-JP" altLang="en-US" sz="20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36C92FB-DEF7-91EF-6CC4-63816C400ADF}"/>
              </a:ext>
            </a:extLst>
          </p:cNvPr>
          <p:cNvSpPr txBox="1"/>
          <p:nvPr/>
        </p:nvSpPr>
        <p:spPr>
          <a:xfrm>
            <a:off x="519927" y="605863"/>
            <a:ext cx="11278892" cy="584775"/>
          </a:xfrm>
          <a:prstGeom prst="rect">
            <a:avLst/>
          </a:prstGeom>
          <a:noFill/>
        </p:spPr>
        <p:txBody>
          <a:bodyPr wrap="squar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9"/>
              </a:rPr>
              <a:t>https://github.com/ueharaLab/bigdata4_scraper/blob/master/scraping/lxml%E8%A7%A3%E8%AA%AC.md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04FB951-10D3-C5B6-F1F9-F5574E0549F4}"/>
              </a:ext>
            </a:extLst>
          </p:cNvPr>
          <p:cNvSpPr txBox="1"/>
          <p:nvPr/>
        </p:nvSpPr>
        <p:spPr>
          <a:xfrm>
            <a:off x="3794082" y="6096302"/>
            <a:ext cx="3953850" cy="830997"/>
          </a:xfrm>
          <a:prstGeom prst="rect">
            <a:avLst/>
          </a:prstGeom>
          <a:noFill/>
        </p:spPr>
        <p:txBody>
          <a:bodyPr wrap="square" rtlCol="0">
            <a:spAutoFit/>
          </a:bodyPr>
          <a:lstStyle/>
          <a:p>
            <a:pPr algn="l"/>
            <a:r>
              <a:rPr kumimoji="1" lang="ja-JP" altLang="en-US" sz="2400" b="1" dirty="0">
                <a:solidFill>
                  <a:srgbClr val="FF0000"/>
                </a:solidFill>
                <a:latin typeface="メイリオ" panose="020B0604030504040204" pitchFamily="50" charset="-128"/>
                <a:ea typeface="メイリオ" panose="020B0604030504040204" pitchFamily="50" charset="-128"/>
              </a:rPr>
              <a:t>タグ中に囲まれたテキストデータを取り出す</a:t>
            </a:r>
          </a:p>
        </p:txBody>
      </p:sp>
    </p:spTree>
    <p:extLst>
      <p:ext uri="{BB962C8B-B14F-4D97-AF65-F5344CB8AC3E}">
        <p14:creationId xmlns:p14="http://schemas.microsoft.com/office/powerpoint/2010/main" val="12638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49"/>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EC5EFD-76C1-4DC9-80A8-DC3F2A1AFA99}"/>
              </a:ext>
            </a:extLst>
          </p:cNvPr>
          <p:cNvSpPr txBox="1"/>
          <p:nvPr/>
        </p:nvSpPr>
        <p:spPr>
          <a:xfrm>
            <a:off x="133686" y="158973"/>
            <a:ext cx="7284366"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のパス</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xpath</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の記述はシンプル</a:t>
            </a:r>
          </a:p>
        </p:txBody>
      </p:sp>
      <p:pic>
        <p:nvPicPr>
          <p:cNvPr id="3" name="図 2">
            <a:extLst>
              <a:ext uri="{FF2B5EF4-FFF2-40B4-BE49-F238E27FC236}">
                <a16:creationId xmlns:a16="http://schemas.microsoft.com/office/drawing/2014/main" id="{192AF455-762E-4441-8083-44578F89A51C}"/>
              </a:ext>
            </a:extLst>
          </p:cNvPr>
          <p:cNvPicPr>
            <a:picLocks noChangeAspect="1"/>
          </p:cNvPicPr>
          <p:nvPr/>
        </p:nvPicPr>
        <p:blipFill>
          <a:blip r:embed="rId2"/>
          <a:stretch>
            <a:fillRect/>
          </a:stretch>
        </p:blipFill>
        <p:spPr>
          <a:xfrm>
            <a:off x="1907022" y="1492030"/>
            <a:ext cx="4369444" cy="4622222"/>
          </a:xfrm>
          <a:prstGeom prst="rect">
            <a:avLst/>
          </a:prstGeom>
        </p:spPr>
      </p:pic>
      <p:cxnSp>
        <p:nvCxnSpPr>
          <p:cNvPr id="6" name="直線コネクタ 5">
            <a:extLst>
              <a:ext uri="{FF2B5EF4-FFF2-40B4-BE49-F238E27FC236}">
                <a16:creationId xmlns:a16="http://schemas.microsoft.com/office/drawing/2014/main" id="{75E29D4C-7F8B-44FB-B0B8-4114738DAC00}"/>
              </a:ext>
            </a:extLst>
          </p:cNvPr>
          <p:cNvCxnSpPr/>
          <p:nvPr/>
        </p:nvCxnSpPr>
        <p:spPr>
          <a:xfrm>
            <a:off x="5683249" y="4809980"/>
            <a:ext cx="8527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0290DAC-DF8E-4304-B356-B82FAA191384}"/>
              </a:ext>
            </a:extLst>
          </p:cNvPr>
          <p:cNvSpPr txBox="1"/>
          <p:nvPr/>
        </p:nvSpPr>
        <p:spPr>
          <a:xfrm>
            <a:off x="6536003" y="4609925"/>
            <a:ext cx="2199641"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4E7071A-455A-4E49-83B2-B40E66D63E77}"/>
              </a:ext>
            </a:extLst>
          </p:cNvPr>
          <p:cNvSpPr txBox="1"/>
          <p:nvPr/>
        </p:nvSpPr>
        <p:spPr>
          <a:xfrm>
            <a:off x="6536002" y="5146221"/>
            <a:ext cx="2199641"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B5FD141-090F-4C34-98B4-90D938CD306E}"/>
              </a:ext>
            </a:extLst>
          </p:cNvPr>
          <p:cNvSpPr txBox="1"/>
          <p:nvPr/>
        </p:nvSpPr>
        <p:spPr>
          <a:xfrm>
            <a:off x="6536004" y="5746385"/>
            <a:ext cx="1071127"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a:t>
            </a:r>
            <a:endParaRPr kumimoji="1" lang="ja-JP" altLang="en-US" sz="2000" dirty="0">
              <a:latin typeface="メイリオ" panose="020B0604030504040204" pitchFamily="50" charset="-128"/>
              <a:ea typeface="メイリオ" panose="020B0604030504040204" pitchFamily="50" charset="-128"/>
            </a:endParaRPr>
          </a:p>
        </p:txBody>
      </p:sp>
      <p:cxnSp>
        <p:nvCxnSpPr>
          <p:cNvPr id="11" name="コネクタ: カギ線 10">
            <a:extLst>
              <a:ext uri="{FF2B5EF4-FFF2-40B4-BE49-F238E27FC236}">
                <a16:creationId xmlns:a16="http://schemas.microsoft.com/office/drawing/2014/main" id="{AB611002-5A7E-422B-AF44-BC60ADBEEE03}"/>
              </a:ext>
            </a:extLst>
          </p:cNvPr>
          <p:cNvCxnSpPr>
            <a:endCxn id="8" idx="1"/>
          </p:cNvCxnSpPr>
          <p:nvPr/>
        </p:nvCxnSpPr>
        <p:spPr>
          <a:xfrm>
            <a:off x="5652426" y="4809980"/>
            <a:ext cx="883576" cy="53629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F2C01C8-7804-48C3-AD46-37C10EC40017}"/>
              </a:ext>
            </a:extLst>
          </p:cNvPr>
          <p:cNvCxnSpPr>
            <a:cxnSpLocks/>
            <a:endCxn id="9" idx="1"/>
          </p:cNvCxnSpPr>
          <p:nvPr/>
        </p:nvCxnSpPr>
        <p:spPr>
          <a:xfrm rot="16200000" flipH="1">
            <a:off x="5975179" y="5385615"/>
            <a:ext cx="679860" cy="441790"/>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92DCA816-AB1C-45DF-8596-85021D57AF4C}"/>
              </a:ext>
            </a:extLst>
          </p:cNvPr>
          <p:cNvGrpSpPr/>
          <p:nvPr/>
        </p:nvGrpSpPr>
        <p:grpSpPr>
          <a:xfrm>
            <a:off x="8924335" y="4665957"/>
            <a:ext cx="1210588" cy="824343"/>
            <a:chOff x="7933412" y="5450776"/>
            <a:chExt cx="1210588" cy="824343"/>
          </a:xfrm>
        </p:grpSpPr>
        <p:sp>
          <p:nvSpPr>
            <p:cNvPr id="19" name="テキスト ボックス 18">
              <a:extLst>
                <a:ext uri="{FF2B5EF4-FFF2-40B4-BE49-F238E27FC236}">
                  <a16:creationId xmlns:a16="http://schemas.microsoft.com/office/drawing/2014/main" id="{217572FF-758B-4737-96FA-37D4326A63BE}"/>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20" name="テキスト ボックス 19">
              <a:extLst>
                <a:ext uri="{FF2B5EF4-FFF2-40B4-BE49-F238E27FC236}">
                  <a16:creationId xmlns:a16="http://schemas.microsoft.com/office/drawing/2014/main" id="{9432BA3B-19CD-4A6C-9F56-2DAAE24A9DA2}"/>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sp>
        <p:nvSpPr>
          <p:cNvPr id="21" name="正方形/長方形 20">
            <a:extLst>
              <a:ext uri="{FF2B5EF4-FFF2-40B4-BE49-F238E27FC236}">
                <a16:creationId xmlns:a16="http://schemas.microsoft.com/office/drawing/2014/main" id="{8DC059FF-9663-4028-BAB4-797496A161FE}"/>
              </a:ext>
            </a:extLst>
          </p:cNvPr>
          <p:cNvSpPr/>
          <p:nvPr/>
        </p:nvSpPr>
        <p:spPr>
          <a:xfrm>
            <a:off x="2950323" y="3568148"/>
            <a:ext cx="3066609" cy="278809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F13EA3F6-0F68-42D9-8421-954FBD225744}"/>
              </a:ext>
            </a:extLst>
          </p:cNvPr>
          <p:cNvSpPr txBox="1"/>
          <p:nvPr/>
        </p:nvSpPr>
        <p:spPr>
          <a:xfrm>
            <a:off x="3273982" y="6353710"/>
            <a:ext cx="264687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パスを省略できる</a:t>
            </a:r>
          </a:p>
        </p:txBody>
      </p:sp>
      <p:sp>
        <p:nvSpPr>
          <p:cNvPr id="23" name="テキスト ボックス 22">
            <a:extLst>
              <a:ext uri="{FF2B5EF4-FFF2-40B4-BE49-F238E27FC236}">
                <a16:creationId xmlns:a16="http://schemas.microsoft.com/office/drawing/2014/main" id="{51CA3E69-C8AC-46B7-8A3F-4183D61635A0}"/>
              </a:ext>
            </a:extLst>
          </p:cNvPr>
          <p:cNvSpPr txBox="1"/>
          <p:nvPr/>
        </p:nvSpPr>
        <p:spPr>
          <a:xfrm>
            <a:off x="316115" y="696523"/>
            <a:ext cx="77155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ノード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と、データを特定するための最低限のパスだけを指定すればよい</a:t>
            </a:r>
            <a:endParaRPr kumimoji="1" lang="en-US" altLang="ja-JP"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87BDDEC-981F-44AE-A199-0BDF3C92A7F3}"/>
              </a:ext>
            </a:extLst>
          </p:cNvPr>
          <p:cNvSpPr txBox="1"/>
          <p:nvPr/>
        </p:nvSpPr>
        <p:spPr>
          <a:xfrm>
            <a:off x="4483627" y="1718019"/>
            <a:ext cx="5367431"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(“//a[@class=‘sozai']")</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829140F0-D043-4577-B516-63679CC23032}"/>
              </a:ext>
            </a:extLst>
          </p:cNvPr>
          <p:cNvSpPr txBox="1"/>
          <p:nvPr/>
        </p:nvSpPr>
        <p:spPr>
          <a:xfrm>
            <a:off x="6351851" y="3370945"/>
            <a:ext cx="3692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//:root(html)</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4" name="矢印: 下 3">
            <a:extLst>
              <a:ext uri="{FF2B5EF4-FFF2-40B4-BE49-F238E27FC236}">
                <a16:creationId xmlns:a16="http://schemas.microsoft.com/office/drawing/2014/main" id="{1008EF86-A792-5A81-1255-3D4A6C83FF5C}"/>
              </a:ext>
            </a:extLst>
          </p:cNvPr>
          <p:cNvSpPr/>
          <p:nvPr/>
        </p:nvSpPr>
        <p:spPr>
          <a:xfrm>
            <a:off x="7697755" y="2267339"/>
            <a:ext cx="106369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C3781B-1583-538A-513D-8E89DE75FFDB}"/>
              </a:ext>
            </a:extLst>
          </p:cNvPr>
          <p:cNvSpPr txBox="1"/>
          <p:nvPr/>
        </p:nvSpPr>
        <p:spPr>
          <a:xfrm>
            <a:off x="5920860" y="2769236"/>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牛乳、ハチミツへのパス（のリスト）を検出</a:t>
            </a:r>
          </a:p>
        </p:txBody>
      </p:sp>
    </p:spTree>
    <p:extLst>
      <p:ext uri="{BB962C8B-B14F-4D97-AF65-F5344CB8AC3E}">
        <p14:creationId xmlns:p14="http://schemas.microsoft.com/office/powerpoint/2010/main" val="379199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2.22222E-6 L -0.34375 0.01088 " pathEditMode="relative" rAng="0" ptsTypes="AA">
                                      <p:cBhvr>
                                        <p:cTn id="6" dur="2000" fill="hold"/>
                                        <p:tgtEl>
                                          <p:spTgt spid="18"/>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E85F1E-2379-668B-E196-4D8969C0B21E}"/>
              </a:ext>
            </a:extLst>
          </p:cNvPr>
          <p:cNvSpPr txBox="1"/>
          <p:nvPr/>
        </p:nvSpPr>
        <p:spPr>
          <a:xfrm>
            <a:off x="850604" y="1850066"/>
            <a:ext cx="1014566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 =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a</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class='rvw-item__title-target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6F16888-F87A-ACE6-87F4-DA6F802FAACF}"/>
              </a:ext>
            </a:extLst>
          </p:cNvPr>
          <p:cNvSpPr txBox="1"/>
          <p:nvPr/>
        </p:nvSpPr>
        <p:spPr>
          <a:xfrm>
            <a:off x="574158" y="457200"/>
            <a:ext cx="746550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タイトル文字列を取り出すための</a:t>
            </a:r>
            <a:r>
              <a:rPr kumimoji="1" lang="en-US" altLang="ja-JP" sz="3200" dirty="0" err="1">
                <a:latin typeface="メイリオ" panose="020B0604030504040204" pitchFamily="50" charset="-128"/>
                <a:ea typeface="メイリオ" panose="020B0604030504040204" pitchFamily="50" charset="-128"/>
              </a:rPr>
              <a:t>xpath</a:t>
            </a:r>
            <a:endParaRPr kumimoji="1" lang="ja-JP" altLang="en-US"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8E94AC7-81F5-216F-A8DA-247DFA718CE4}"/>
              </a:ext>
            </a:extLst>
          </p:cNvPr>
          <p:cNvSpPr txBox="1"/>
          <p:nvPr/>
        </p:nvSpPr>
        <p:spPr>
          <a:xfrm>
            <a:off x="850604" y="3119822"/>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1C192A08-4DCA-E64A-160F-C1EBFA8E25FB}"/>
              </a:ext>
            </a:extLst>
          </p:cNvPr>
          <p:cNvSpPr txBox="1"/>
          <p:nvPr/>
        </p:nvSpPr>
        <p:spPr>
          <a:xfrm>
            <a:off x="850604" y="1388401"/>
            <a:ext cx="31838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コード中の</a:t>
            </a:r>
            <a:r>
              <a:rPr kumimoji="1" lang="en-US" altLang="ja-JP" sz="2400" u="sng" dirty="0" err="1">
                <a:latin typeface="メイリオ" panose="020B0604030504040204" pitchFamily="50" charset="-128"/>
                <a:ea typeface="メイリオ" panose="020B0604030504040204" pitchFamily="50" charset="-128"/>
              </a:rPr>
              <a:t>xpath</a:t>
            </a:r>
            <a:r>
              <a:rPr kumimoji="1" lang="ja-JP" altLang="en-US" sz="2400" u="sng" dirty="0">
                <a:latin typeface="メイリオ" panose="020B0604030504040204" pitchFamily="50" charset="-128"/>
                <a:ea typeface="メイリオ" panose="020B0604030504040204" pitchFamily="50" charset="-128"/>
              </a:rPr>
              <a:t>記述</a:t>
            </a:r>
          </a:p>
        </p:txBody>
      </p:sp>
      <p:sp>
        <p:nvSpPr>
          <p:cNvPr id="6" name="テキスト ボックス 5">
            <a:extLst>
              <a:ext uri="{FF2B5EF4-FFF2-40B4-BE49-F238E27FC236}">
                <a16:creationId xmlns:a16="http://schemas.microsoft.com/office/drawing/2014/main" id="{BF25C82D-341F-AE8B-3687-CB09684B9B97}"/>
              </a:ext>
            </a:extLst>
          </p:cNvPr>
          <p:cNvSpPr txBox="1"/>
          <p:nvPr/>
        </p:nvSpPr>
        <p:spPr>
          <a:xfrm>
            <a:off x="850604" y="2658157"/>
            <a:ext cx="4729180"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のタイトルを意味するタグ</a:t>
            </a:r>
          </a:p>
        </p:txBody>
      </p:sp>
      <p:sp>
        <p:nvSpPr>
          <p:cNvPr id="7" name="テキスト ボックス 6">
            <a:extLst>
              <a:ext uri="{FF2B5EF4-FFF2-40B4-BE49-F238E27FC236}">
                <a16:creationId xmlns:a16="http://schemas.microsoft.com/office/drawing/2014/main" id="{8491BA17-071F-0487-1163-62300A42C3C4}"/>
              </a:ext>
            </a:extLst>
          </p:cNvPr>
          <p:cNvSpPr txBox="1"/>
          <p:nvPr/>
        </p:nvSpPr>
        <p:spPr>
          <a:xfrm>
            <a:off x="850604" y="5889811"/>
            <a:ext cx="198804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の詳細</a:t>
            </a:r>
          </a:p>
        </p:txBody>
      </p:sp>
      <p:sp>
        <p:nvSpPr>
          <p:cNvPr id="8" name="テキスト ボックス 7">
            <a:extLst>
              <a:ext uri="{FF2B5EF4-FFF2-40B4-BE49-F238E27FC236}">
                <a16:creationId xmlns:a16="http://schemas.microsoft.com/office/drawing/2014/main" id="{03CB496A-34D6-6A1B-BAF3-5387C921374C}"/>
              </a:ext>
            </a:extLst>
          </p:cNvPr>
          <p:cNvSpPr txBox="1"/>
          <p:nvPr/>
        </p:nvSpPr>
        <p:spPr>
          <a:xfrm>
            <a:off x="2795464" y="5923615"/>
            <a:ext cx="624722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https://qiita.com/rllllho/items/cb1187cec0fb17fc650a</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23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363F64-28C4-F33E-5C85-DEF489F8AD01}"/>
              </a:ext>
            </a:extLst>
          </p:cNvPr>
          <p:cNvSpPr txBox="1"/>
          <p:nvPr/>
        </p:nvSpPr>
        <p:spPr>
          <a:xfrm>
            <a:off x="648587" y="75491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CBB7E1F3-4B63-0CE4-EDB9-B932EE827CFD}"/>
              </a:ext>
            </a:extLst>
          </p:cNvPr>
          <p:cNvSpPr txBox="1"/>
          <p:nvPr/>
        </p:nvSpPr>
        <p:spPr>
          <a:xfrm>
            <a:off x="871743" y="3164559"/>
            <a:ext cx="442300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title in </a:t>
            </a:r>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print(</a:t>
            </a: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190BD9-BC2A-F408-762D-2573C17F74C8}"/>
              </a:ext>
            </a:extLst>
          </p:cNvPr>
          <p:cNvSpPr txBox="1"/>
          <p:nvPr/>
        </p:nvSpPr>
        <p:spPr>
          <a:xfrm>
            <a:off x="648587" y="1467293"/>
            <a:ext cx="11429999"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を指定した後、以下の通り</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文で</a:t>
            </a: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の値を繰り返し取り出している。これはなぜだろうか？　何回繰り返すか？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err="1">
                <a:latin typeface="メイリオ" panose="020B0604030504040204" pitchFamily="50" charset="-128"/>
                <a:ea typeface="メイリオ" panose="020B0604030504040204" pitchFamily="50" charset="-128"/>
              </a:rPr>
              <a:t>titile</a:t>
            </a:r>
            <a:r>
              <a:rPr kumimoji="1" lang="ja-JP" altLang="en-US" sz="2400" dirty="0">
                <a:latin typeface="メイリオ" panose="020B0604030504040204" pitchFamily="50" charset="-128"/>
                <a:ea typeface="メイリオ" panose="020B0604030504040204" pitchFamily="50" charset="-128"/>
              </a:rPr>
              <a:t>へのパスからテキスト文字列だけを取り出すメソッドだが、下例の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の場合、どの範囲が取り出されるか</a:t>
            </a:r>
          </a:p>
        </p:txBody>
      </p:sp>
      <p:sp>
        <p:nvSpPr>
          <p:cNvPr id="5" name="テキスト ボックス 4">
            <a:extLst>
              <a:ext uri="{FF2B5EF4-FFF2-40B4-BE49-F238E27FC236}">
                <a16:creationId xmlns:a16="http://schemas.microsoft.com/office/drawing/2014/main" id="{B8F08130-E5FA-730A-0DB5-149F9F9DEEF2}"/>
              </a:ext>
            </a:extLst>
          </p:cNvPr>
          <p:cNvSpPr txBox="1"/>
          <p:nvPr/>
        </p:nvSpPr>
        <p:spPr>
          <a:xfrm>
            <a:off x="849551" y="4003001"/>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Tree>
    <p:extLst>
      <p:ext uri="{BB962C8B-B14F-4D97-AF65-F5344CB8AC3E}">
        <p14:creationId xmlns:p14="http://schemas.microsoft.com/office/powerpoint/2010/main" val="380835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F71D73-242A-44F0-93AD-38F15D2C3854}"/>
              </a:ext>
            </a:extLst>
          </p:cNvPr>
          <p:cNvSpPr txBox="1"/>
          <p:nvPr/>
        </p:nvSpPr>
        <p:spPr>
          <a:xfrm>
            <a:off x="366472" y="39402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演習：口コミ本文を取り出す</a:t>
            </a:r>
          </a:p>
        </p:txBody>
      </p:sp>
      <p:sp>
        <p:nvSpPr>
          <p:cNvPr id="3" name="テキスト ボックス 2">
            <a:extLst>
              <a:ext uri="{FF2B5EF4-FFF2-40B4-BE49-F238E27FC236}">
                <a16:creationId xmlns:a16="http://schemas.microsoft.com/office/drawing/2014/main" id="{FDBD7B6D-691C-7358-D25F-640239738BFD}"/>
              </a:ext>
            </a:extLst>
          </p:cNvPr>
          <p:cNvSpPr txBox="1"/>
          <p:nvPr/>
        </p:nvSpPr>
        <p:spPr>
          <a:xfrm>
            <a:off x="366472" y="1123261"/>
            <a:ext cx="10365071" cy="1200329"/>
          </a:xfrm>
          <a:prstGeom prst="rect">
            <a:avLst/>
          </a:prstGeom>
          <a:noFill/>
        </p:spPr>
        <p:txBody>
          <a:bodyPr wrap="square" rtlCol="0">
            <a:spAutoFit/>
          </a:bodyPr>
          <a:lstStyle/>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タイトル文字列をスクレイピングするプログラム</a:t>
            </a:r>
            <a:r>
              <a:rPr lang="en-US" altLang="ja-JP" sz="2400" dirty="0">
                <a:latin typeface="メイリオ" panose="020B0604030504040204" pitchFamily="50" charset="-128"/>
                <a:ea typeface="メイリオ" panose="020B0604030504040204" pitchFamily="50" charset="-128"/>
              </a:rPr>
              <a:t>tabelog_scraper_title.py</a:t>
            </a:r>
            <a:r>
              <a:rPr lang="ja-JP" altLang="en-US" sz="2400" dirty="0">
                <a:latin typeface="メイリオ" panose="020B0604030504040204" pitchFamily="50" charset="-128"/>
                <a:ea typeface="メイリオ" panose="020B0604030504040204" pitchFamily="50" charset="-128"/>
              </a:rPr>
              <a:t>の</a:t>
            </a:r>
            <a:r>
              <a:rPr lang="en-US" altLang="ja-JP" sz="2400" dirty="0" err="1">
                <a:latin typeface="メイリオ" panose="020B0604030504040204" pitchFamily="50" charset="-128"/>
                <a:ea typeface="メイリオ" panose="020B0604030504040204" pitchFamily="50" charset="-128"/>
              </a:rPr>
              <a:t>xpath</a:t>
            </a:r>
            <a:r>
              <a:rPr lang="ja-JP" altLang="en-US" sz="2400" dirty="0">
                <a:latin typeface="メイリオ" panose="020B0604030504040204" pitchFamily="50" charset="-128"/>
                <a:ea typeface="メイリオ" panose="020B0604030504040204" pitchFamily="50" charset="-128"/>
              </a:rPr>
              <a:t>を修正して、口コミ本文を表示せよ</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タイトルと本文を以下のように表示するようにプログラムを修正せよ</a:t>
            </a:r>
          </a:p>
        </p:txBody>
      </p:sp>
      <p:sp>
        <p:nvSpPr>
          <p:cNvPr id="9" name="テキスト ボックス 8">
            <a:extLst>
              <a:ext uri="{FF2B5EF4-FFF2-40B4-BE49-F238E27FC236}">
                <a16:creationId xmlns:a16="http://schemas.microsoft.com/office/drawing/2014/main" id="{A1F100BA-4CB3-4D96-F60F-22402248DBFE}"/>
              </a:ext>
            </a:extLst>
          </p:cNvPr>
          <p:cNvSpPr txBox="1"/>
          <p:nvPr/>
        </p:nvSpPr>
        <p:spPr>
          <a:xfrm>
            <a:off x="1318437" y="2806995"/>
            <a:ext cx="1415772" cy="267765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C849839-C35E-3DEF-4E10-5DE8FCB9D5CE}"/>
              </a:ext>
            </a:extLst>
          </p:cNvPr>
          <p:cNvSpPr txBox="1"/>
          <p:nvPr/>
        </p:nvSpPr>
        <p:spPr>
          <a:xfrm>
            <a:off x="751114" y="6117771"/>
            <a:ext cx="474360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764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841E3F-2E17-FCDF-F9B0-B13C578BE5C7}"/>
              </a:ext>
            </a:extLst>
          </p:cNvPr>
          <p:cNvSpPr txBox="1"/>
          <p:nvPr/>
        </p:nvSpPr>
        <p:spPr>
          <a:xfrm>
            <a:off x="694521" y="246097"/>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タグの規則性を見つけ出すことがカギ</a:t>
            </a:r>
          </a:p>
        </p:txBody>
      </p:sp>
      <p:sp>
        <p:nvSpPr>
          <p:cNvPr id="3" name="テキスト ボックス 2">
            <a:extLst>
              <a:ext uri="{FF2B5EF4-FFF2-40B4-BE49-F238E27FC236}">
                <a16:creationId xmlns:a16="http://schemas.microsoft.com/office/drawing/2014/main" id="{964D983E-D5E0-45EC-2B58-E2E43D7182DC}"/>
              </a:ext>
            </a:extLst>
          </p:cNvPr>
          <p:cNvSpPr txBox="1"/>
          <p:nvPr/>
        </p:nvSpPr>
        <p:spPr>
          <a:xfrm>
            <a:off x="694521" y="831211"/>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ソースを表示してスクロールしながら目を皿にようにして探すのは大変！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検証モードならもう少し簡単になる</a:t>
            </a:r>
          </a:p>
        </p:txBody>
      </p:sp>
      <p:sp>
        <p:nvSpPr>
          <p:cNvPr id="4" name="テキスト ボックス 3">
            <a:extLst>
              <a:ext uri="{FF2B5EF4-FFF2-40B4-BE49-F238E27FC236}">
                <a16:creationId xmlns:a16="http://schemas.microsoft.com/office/drawing/2014/main" id="{069E7E9E-4C4B-810B-CF87-CBADFEB10BED}"/>
              </a:ext>
            </a:extLst>
          </p:cNvPr>
          <p:cNvSpPr txBox="1"/>
          <p:nvPr/>
        </p:nvSpPr>
        <p:spPr>
          <a:xfrm>
            <a:off x="893136" y="1662885"/>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4F65D7CB-EBDA-D90A-25C1-C617772E4CDC}"/>
              </a:ext>
            </a:extLst>
          </p:cNvPr>
          <p:cNvPicPr>
            <a:picLocks noChangeAspect="1"/>
          </p:cNvPicPr>
          <p:nvPr/>
        </p:nvPicPr>
        <p:blipFill>
          <a:blip r:embed="rId3"/>
          <a:stretch>
            <a:fillRect/>
          </a:stretch>
        </p:blipFill>
        <p:spPr>
          <a:xfrm>
            <a:off x="1068574" y="2378811"/>
            <a:ext cx="7375793" cy="4737253"/>
          </a:xfrm>
          <a:prstGeom prst="rect">
            <a:avLst/>
          </a:prstGeom>
        </p:spPr>
      </p:pic>
      <p:sp>
        <p:nvSpPr>
          <p:cNvPr id="7" name="テキスト ボックス 6">
            <a:extLst>
              <a:ext uri="{FF2B5EF4-FFF2-40B4-BE49-F238E27FC236}">
                <a16:creationId xmlns:a16="http://schemas.microsoft.com/office/drawing/2014/main" id="{4810499A-FDAB-8F5F-EA24-8DC62AFCE053}"/>
              </a:ext>
            </a:extLst>
          </p:cNvPr>
          <p:cNvSpPr txBox="1"/>
          <p:nvPr/>
        </p:nvSpPr>
        <p:spPr>
          <a:xfrm>
            <a:off x="6668384" y="5195792"/>
            <a:ext cx="445504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該当のタグを探したい文字列の近くで検証を選択</a:t>
            </a:r>
          </a:p>
        </p:txBody>
      </p:sp>
    </p:spTree>
    <p:extLst>
      <p:ext uri="{BB962C8B-B14F-4D97-AF65-F5344CB8AC3E}">
        <p14:creationId xmlns:p14="http://schemas.microsoft.com/office/powerpoint/2010/main" val="3049154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D75608-25EC-60D8-7939-9A4E3BE161D4}"/>
              </a:ext>
            </a:extLst>
          </p:cNvPr>
          <p:cNvPicPr>
            <a:picLocks noChangeAspect="1"/>
          </p:cNvPicPr>
          <p:nvPr/>
        </p:nvPicPr>
        <p:blipFill>
          <a:blip r:embed="rId2"/>
          <a:stretch>
            <a:fillRect/>
          </a:stretch>
        </p:blipFill>
        <p:spPr>
          <a:xfrm>
            <a:off x="339686" y="1495026"/>
            <a:ext cx="11512627" cy="4505899"/>
          </a:xfrm>
          <a:prstGeom prst="rect">
            <a:avLst/>
          </a:prstGeom>
        </p:spPr>
      </p:pic>
      <p:sp>
        <p:nvSpPr>
          <p:cNvPr id="4" name="テキスト ボックス 3">
            <a:extLst>
              <a:ext uri="{FF2B5EF4-FFF2-40B4-BE49-F238E27FC236}">
                <a16:creationId xmlns:a16="http://schemas.microsoft.com/office/drawing/2014/main" id="{149D5B85-F6BB-68CF-5D9F-41B09D6C8414}"/>
              </a:ext>
            </a:extLst>
          </p:cNvPr>
          <p:cNvSpPr txBox="1"/>
          <p:nvPr/>
        </p:nvSpPr>
        <p:spPr>
          <a:xfrm>
            <a:off x="701749" y="73811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右側のウインドウをマウスオーバーしながら左側のハイライト部分を狭めていく</a:t>
            </a:r>
          </a:p>
        </p:txBody>
      </p:sp>
      <p:sp>
        <p:nvSpPr>
          <p:cNvPr id="5" name="テキスト ボックス 4">
            <a:extLst>
              <a:ext uri="{FF2B5EF4-FFF2-40B4-BE49-F238E27FC236}">
                <a16:creationId xmlns:a16="http://schemas.microsoft.com/office/drawing/2014/main" id="{DC699EB3-91A8-32D4-FCD3-2B734B0055F8}"/>
              </a:ext>
            </a:extLst>
          </p:cNvPr>
          <p:cNvSpPr txBox="1"/>
          <p:nvPr/>
        </p:nvSpPr>
        <p:spPr>
          <a:xfrm>
            <a:off x="701749" y="27644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727127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A0EEA23-231A-FF7A-85A4-6C7BF130CEF9}"/>
              </a:ext>
            </a:extLst>
          </p:cNvPr>
          <p:cNvSpPr txBox="1"/>
          <p:nvPr/>
        </p:nvSpPr>
        <p:spPr>
          <a:xfrm>
            <a:off x="3048886" y="2551837"/>
            <a:ext cx="6097772" cy="1754326"/>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sp>
        <p:nvSpPr>
          <p:cNvPr id="7" name="テキスト ボックス 6">
            <a:extLst>
              <a:ext uri="{FF2B5EF4-FFF2-40B4-BE49-F238E27FC236}">
                <a16:creationId xmlns:a16="http://schemas.microsoft.com/office/drawing/2014/main" id="{F6E337CE-7F63-BC4F-9794-7E5EDBDEE60F}"/>
              </a:ext>
            </a:extLst>
          </p:cNvPr>
          <p:cNvSpPr txBox="1"/>
          <p:nvPr/>
        </p:nvSpPr>
        <p:spPr>
          <a:xfrm>
            <a:off x="3728356" y="5382451"/>
            <a:ext cx="9481457" cy="1477328"/>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pic>
        <p:nvPicPr>
          <p:cNvPr id="9" name="図 8">
            <a:extLst>
              <a:ext uri="{FF2B5EF4-FFF2-40B4-BE49-F238E27FC236}">
                <a16:creationId xmlns:a16="http://schemas.microsoft.com/office/drawing/2014/main" id="{C46E5352-4C9C-6861-B3F0-92717A7C8451}"/>
              </a:ext>
            </a:extLst>
          </p:cNvPr>
          <p:cNvPicPr>
            <a:picLocks noChangeAspect="1"/>
          </p:cNvPicPr>
          <p:nvPr/>
        </p:nvPicPr>
        <p:blipFill>
          <a:blip r:embed="rId2"/>
          <a:stretch>
            <a:fillRect/>
          </a:stretch>
        </p:blipFill>
        <p:spPr>
          <a:xfrm>
            <a:off x="468086" y="840041"/>
            <a:ext cx="5100810" cy="4307595"/>
          </a:xfrm>
          <a:prstGeom prst="rect">
            <a:avLst/>
          </a:prstGeom>
        </p:spPr>
      </p:pic>
      <p:pic>
        <p:nvPicPr>
          <p:cNvPr id="11" name="図 10">
            <a:extLst>
              <a:ext uri="{FF2B5EF4-FFF2-40B4-BE49-F238E27FC236}">
                <a16:creationId xmlns:a16="http://schemas.microsoft.com/office/drawing/2014/main" id="{A895B5FA-B17B-DC3A-5A2E-3F561CABFCAD}"/>
              </a:ext>
            </a:extLst>
          </p:cNvPr>
          <p:cNvPicPr>
            <a:picLocks noChangeAspect="1"/>
          </p:cNvPicPr>
          <p:nvPr/>
        </p:nvPicPr>
        <p:blipFill>
          <a:blip r:embed="rId3"/>
          <a:stretch>
            <a:fillRect/>
          </a:stretch>
        </p:blipFill>
        <p:spPr>
          <a:xfrm>
            <a:off x="5605093" y="899813"/>
            <a:ext cx="6103345" cy="4379205"/>
          </a:xfrm>
          <a:prstGeom prst="rect">
            <a:avLst/>
          </a:prstGeom>
        </p:spPr>
      </p:pic>
      <p:sp>
        <p:nvSpPr>
          <p:cNvPr id="12" name="テキスト ボックス 11">
            <a:extLst>
              <a:ext uri="{FF2B5EF4-FFF2-40B4-BE49-F238E27FC236}">
                <a16:creationId xmlns:a16="http://schemas.microsoft.com/office/drawing/2014/main" id="{0C202F30-6D69-1ABF-D471-468EB511EBD9}"/>
              </a:ext>
            </a:extLst>
          </p:cNvPr>
          <p:cNvSpPr txBox="1"/>
          <p:nvPr/>
        </p:nvSpPr>
        <p:spPr>
          <a:xfrm>
            <a:off x="424542" y="243512"/>
            <a:ext cx="1024345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スクレイピングしたい文字列を正確にハイライトできたら、ソースを右クリックして</a:t>
            </a:r>
            <a:r>
              <a:rPr kumimoji="1" lang="en-US" altLang="ja-JP" sz="2400" dirty="0">
                <a:latin typeface="メイリオ" panose="020B0604030504040204" pitchFamily="50" charset="-128"/>
                <a:ea typeface="メイリオ" panose="020B0604030504040204" pitchFamily="50" charset="-128"/>
              </a:rPr>
              <a:t>copy -&gt; copy element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847EF72-4312-5279-C422-13310F39CF5A}"/>
              </a:ext>
            </a:extLst>
          </p:cNvPr>
          <p:cNvSpPr txBox="1"/>
          <p:nvPr/>
        </p:nvSpPr>
        <p:spPr>
          <a:xfrm>
            <a:off x="6174461" y="461045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以下のようにタグを取り出せる</a:t>
            </a:r>
          </a:p>
        </p:txBody>
      </p:sp>
      <p:sp>
        <p:nvSpPr>
          <p:cNvPr id="14" name="フローチャート: 組合せ 13">
            <a:extLst>
              <a:ext uri="{FF2B5EF4-FFF2-40B4-BE49-F238E27FC236}">
                <a16:creationId xmlns:a16="http://schemas.microsoft.com/office/drawing/2014/main" id="{F3F2F273-6E7E-5CB5-7278-89A4F233AA9D}"/>
              </a:ext>
            </a:extLst>
          </p:cNvPr>
          <p:cNvSpPr/>
          <p:nvPr/>
        </p:nvSpPr>
        <p:spPr>
          <a:xfrm>
            <a:off x="7296087" y="4994536"/>
            <a:ext cx="1850571" cy="387933"/>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27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9DA220-35C1-5D69-631C-B370CF42802E}"/>
              </a:ext>
            </a:extLst>
          </p:cNvPr>
          <p:cNvSpPr txBox="1"/>
          <p:nvPr/>
        </p:nvSpPr>
        <p:spPr>
          <a:xfrm>
            <a:off x="1020726" y="77617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FE94FE8-72D5-DCB0-1CE0-41ECB5203C2D}"/>
              </a:ext>
            </a:extLst>
          </p:cNvPr>
          <p:cNvSpPr txBox="1"/>
          <p:nvPr/>
        </p:nvSpPr>
        <p:spPr>
          <a:xfrm>
            <a:off x="1020726" y="2222205"/>
            <a:ext cx="93353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検証モードを使って以下のリンク上のクチコミ本文周辺のタグを取り出してください。</a:t>
            </a:r>
          </a:p>
        </p:txBody>
      </p:sp>
      <p:sp>
        <p:nvSpPr>
          <p:cNvPr id="4" name="テキスト ボックス 3">
            <a:extLst>
              <a:ext uri="{FF2B5EF4-FFF2-40B4-BE49-F238E27FC236}">
                <a16:creationId xmlns:a16="http://schemas.microsoft.com/office/drawing/2014/main" id="{66EA65E1-9B14-8DFA-1071-E7D9BA08854D}"/>
              </a:ext>
            </a:extLst>
          </p:cNvPr>
          <p:cNvSpPr txBox="1"/>
          <p:nvPr/>
        </p:nvSpPr>
        <p:spPr>
          <a:xfrm>
            <a:off x="1020726" y="3429000"/>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0033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世界上位-1000-万の-Web-サイトでのサーバーサイド言語のシェア">
            <a:extLst>
              <a:ext uri="{FF2B5EF4-FFF2-40B4-BE49-F238E27FC236}">
                <a16:creationId xmlns:a16="http://schemas.microsoft.com/office/drawing/2014/main" id="{BBD68DA6-0503-23E7-869C-3A8792DA3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62" y="1384630"/>
            <a:ext cx="845820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8B626E47-A009-C0C2-B95F-10477759EE64}"/>
              </a:ext>
            </a:extLst>
          </p:cNvPr>
          <p:cNvSpPr txBox="1"/>
          <p:nvPr/>
        </p:nvSpPr>
        <p:spPr>
          <a:xfrm>
            <a:off x="379562" y="288664"/>
            <a:ext cx="11240219"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世界の</a:t>
            </a:r>
            <a:r>
              <a:rPr kumimoji="1" lang="en-US" altLang="ja-JP" sz="3200" dirty="0">
                <a:latin typeface="メイリオ" panose="020B0604030504040204" pitchFamily="50" charset="-128"/>
                <a:ea typeface="メイリオ" panose="020B0604030504040204" pitchFamily="50" charset="-128"/>
              </a:rPr>
              <a:t>Web</a:t>
            </a:r>
            <a:r>
              <a:rPr kumimoji="1" lang="ja-JP" altLang="en-US" sz="3200" dirty="0">
                <a:latin typeface="メイリオ" panose="020B0604030504040204" pitchFamily="50" charset="-128"/>
                <a:ea typeface="メイリオ" panose="020B0604030504040204" pitchFamily="50" charset="-128"/>
              </a:rPr>
              <a:t>サイト全体（上位</a:t>
            </a:r>
            <a:r>
              <a:rPr kumimoji="1" lang="en-US" altLang="ja-JP" sz="3200" dirty="0">
                <a:latin typeface="メイリオ" panose="020B0604030504040204" pitchFamily="50" charset="-128"/>
                <a:ea typeface="メイリオ" panose="020B0604030504040204" pitchFamily="50" charset="-128"/>
              </a:rPr>
              <a:t>1000</a:t>
            </a:r>
            <a:r>
              <a:rPr kumimoji="1" lang="ja-JP" altLang="en-US" sz="3200" dirty="0">
                <a:latin typeface="メイリオ" panose="020B0604030504040204" pitchFamily="50" charset="-128"/>
                <a:ea typeface="メイリオ" panose="020B0604030504040204" pitchFamily="50" charset="-128"/>
              </a:rPr>
              <a:t>万）でのサーバーサイド言語のシェア</a:t>
            </a:r>
          </a:p>
        </p:txBody>
      </p:sp>
      <p:sp>
        <p:nvSpPr>
          <p:cNvPr id="3" name="テキスト ボックス 2">
            <a:extLst>
              <a:ext uri="{FF2B5EF4-FFF2-40B4-BE49-F238E27FC236}">
                <a16:creationId xmlns:a16="http://schemas.microsoft.com/office/drawing/2014/main" id="{5861AF4C-0BFE-C9B8-5266-1459A5E9B5C2}"/>
              </a:ext>
            </a:extLst>
          </p:cNvPr>
          <p:cNvSpPr txBox="1"/>
          <p:nvPr/>
        </p:nvSpPr>
        <p:spPr>
          <a:xfrm>
            <a:off x="925693" y="6353481"/>
            <a:ext cx="957672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https://runteq.jp/blog/programming-school/language/13807/</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0917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91CC35-1651-ED70-7092-DBB0BFF93514}"/>
              </a:ext>
            </a:extLst>
          </p:cNvPr>
          <p:cNvSpPr txBox="1"/>
          <p:nvPr/>
        </p:nvSpPr>
        <p:spPr>
          <a:xfrm>
            <a:off x="381000" y="304801"/>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口コミの構造は不安定</a:t>
            </a:r>
          </a:p>
        </p:txBody>
      </p:sp>
      <p:sp>
        <p:nvSpPr>
          <p:cNvPr id="3" name="テキスト ボックス 2">
            <a:extLst>
              <a:ext uri="{FF2B5EF4-FFF2-40B4-BE49-F238E27FC236}">
                <a16:creationId xmlns:a16="http://schemas.microsoft.com/office/drawing/2014/main" id="{53CF1EF1-B40A-462C-9888-782DC5FC10C3}"/>
              </a:ext>
            </a:extLst>
          </p:cNvPr>
          <p:cNvSpPr txBox="1"/>
          <p:nvPr/>
        </p:nvSpPr>
        <p:spPr>
          <a:xfrm>
            <a:off x="381000" y="889576"/>
            <a:ext cx="12034064"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例外があるので注意深くスクレイピングする必要がある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以下のようなケースで演習のコードを動かすと何が起きるか想像できるだろうか？</a:t>
            </a:r>
          </a:p>
        </p:txBody>
      </p:sp>
      <p:pic>
        <p:nvPicPr>
          <p:cNvPr id="5" name="図 4">
            <a:extLst>
              <a:ext uri="{FF2B5EF4-FFF2-40B4-BE49-F238E27FC236}">
                <a16:creationId xmlns:a16="http://schemas.microsoft.com/office/drawing/2014/main" id="{87379FAD-724A-04F3-DD4E-3C424E7727C5}"/>
              </a:ext>
            </a:extLst>
          </p:cNvPr>
          <p:cNvPicPr>
            <a:picLocks noChangeAspect="1"/>
          </p:cNvPicPr>
          <p:nvPr/>
        </p:nvPicPr>
        <p:blipFill>
          <a:blip r:embed="rId2"/>
          <a:stretch>
            <a:fillRect/>
          </a:stretch>
        </p:blipFill>
        <p:spPr>
          <a:xfrm>
            <a:off x="5747918" y="1613446"/>
            <a:ext cx="4985133" cy="5089793"/>
          </a:xfrm>
          <a:prstGeom prst="rect">
            <a:avLst/>
          </a:prstGeom>
        </p:spPr>
      </p:pic>
      <p:sp>
        <p:nvSpPr>
          <p:cNvPr id="6" name="矢印: 右 5">
            <a:extLst>
              <a:ext uri="{FF2B5EF4-FFF2-40B4-BE49-F238E27FC236}">
                <a16:creationId xmlns:a16="http://schemas.microsoft.com/office/drawing/2014/main" id="{88B1B16A-8824-A84C-F098-E6E3D7C744C4}"/>
              </a:ext>
            </a:extLst>
          </p:cNvPr>
          <p:cNvSpPr/>
          <p:nvPr/>
        </p:nvSpPr>
        <p:spPr>
          <a:xfrm>
            <a:off x="5028891" y="5881339"/>
            <a:ext cx="52282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4D94F59-D3A6-FEDD-E241-AF395F33BC98}"/>
              </a:ext>
            </a:extLst>
          </p:cNvPr>
          <p:cNvSpPr txBox="1"/>
          <p:nvPr/>
        </p:nvSpPr>
        <p:spPr>
          <a:xfrm>
            <a:off x="921997" y="594442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タイトルが省略されている</a:t>
            </a:r>
          </a:p>
        </p:txBody>
      </p:sp>
      <p:sp>
        <p:nvSpPr>
          <p:cNvPr id="8" name="テキスト ボックス 7">
            <a:extLst>
              <a:ext uri="{FF2B5EF4-FFF2-40B4-BE49-F238E27FC236}">
                <a16:creationId xmlns:a16="http://schemas.microsoft.com/office/drawing/2014/main" id="{87450F84-24AF-8303-B185-B49B136851BB}"/>
              </a:ext>
            </a:extLst>
          </p:cNvPr>
          <p:cNvSpPr txBox="1"/>
          <p:nvPr/>
        </p:nvSpPr>
        <p:spPr>
          <a:xfrm>
            <a:off x="381000" y="2305348"/>
            <a:ext cx="4811486"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想像してから以下の実行して確認してみてください。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右図のダウンロード済</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を読むようにしています）</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751250F-4A05-6616-B680-BBDFCA294966}"/>
              </a:ext>
            </a:extLst>
          </p:cNvPr>
          <p:cNvSpPr txBox="1"/>
          <p:nvPr/>
        </p:nvSpPr>
        <p:spPr>
          <a:xfrm>
            <a:off x="7786482" y="1982778"/>
            <a:ext cx="37875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tabelog_kuchikomi.html</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EC02B33-63D5-2968-9837-6FD926E9D88B}"/>
              </a:ext>
            </a:extLst>
          </p:cNvPr>
          <p:cNvSpPr txBox="1"/>
          <p:nvPr/>
        </p:nvSpPr>
        <p:spPr>
          <a:xfrm>
            <a:off x="504772" y="4115058"/>
            <a:ext cx="45639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tabelog_scraper_unmatch.py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1694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4C37BD-C447-BA08-8B05-236E601A4A71}"/>
              </a:ext>
            </a:extLst>
          </p:cNvPr>
          <p:cNvSpPr txBox="1"/>
          <p:nvPr/>
        </p:nvSpPr>
        <p:spPr>
          <a:xfrm>
            <a:off x="590937" y="1186563"/>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タイトル、本文との対応関係がついていない</a:t>
            </a:r>
          </a:p>
        </p:txBody>
      </p:sp>
      <p:sp>
        <p:nvSpPr>
          <p:cNvPr id="4" name="テキスト ボックス 3">
            <a:extLst>
              <a:ext uri="{FF2B5EF4-FFF2-40B4-BE49-F238E27FC236}">
                <a16:creationId xmlns:a16="http://schemas.microsoft.com/office/drawing/2014/main" id="{300EC255-D03D-6E58-2C63-AB7D3E912BD9}"/>
              </a:ext>
            </a:extLst>
          </p:cNvPr>
          <p:cNvSpPr txBox="1"/>
          <p:nvPr/>
        </p:nvSpPr>
        <p:spPr>
          <a:xfrm>
            <a:off x="855304" y="2323883"/>
            <a:ext cx="11209177" cy="3785652"/>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人気のハンバーグ専門店</a:t>
            </a:r>
            <a:endParaRPr kumimoji="1" lang="ja-JP" altLang="en-US"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&lt;</a:t>
            </a:r>
            <a:r>
              <a:rPr kumimoji="1" lang="ja-JP" altLang="en-US" dirty="0">
                <a:latin typeface="メイリオ" panose="020B0604030504040204" pitchFamily="50" charset="-128"/>
                <a:ea typeface="メイリオ" panose="020B0604030504040204" pitchFamily="50" charset="-128"/>
              </a:rPr>
              <a:t>再訪</a:t>
            </a:r>
            <a:r>
              <a:rPr kumimoji="1" lang="en-US" altLang="ja-JP" dirty="0">
                <a:latin typeface="メイリオ" panose="020B0604030504040204" pitchFamily="50" charset="-128"/>
                <a:ea typeface="メイリオ" panose="020B0604030504040204" pitchFamily="50" charset="-128"/>
              </a:rPr>
              <a:t>&gt;</a:t>
            </a:r>
          </a:p>
          <a:p>
            <a:pPr algn="l"/>
            <a:r>
              <a:rPr kumimoji="1" lang="ja-JP" altLang="en-US"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下のタイトルがずれて表示される</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おひとり様のお店入りやすさ</a:t>
            </a:r>
          </a:p>
          <a:p>
            <a:pPr algn="l"/>
            <a:r>
              <a:rPr kumimoji="1" lang="ja-JP" altLang="en-US" dirty="0">
                <a:latin typeface="メイリオ" panose="020B0604030504040204" pitchFamily="50" charset="-128"/>
                <a:ea typeface="メイリオ" panose="020B0604030504040204" pitchFamily="50" charset="-128"/>
              </a:rPr>
              <a:t>︎︎︎︎☑︎「岩中豚のパンチェッタベーコン」</a:t>
            </a:r>
            <a:r>
              <a:rPr kumimoji="1" lang="en-US" altLang="ja-JP" dirty="0">
                <a:latin typeface="メイリオ" panose="020B0604030504040204" pitchFamily="50" charset="-128"/>
                <a:ea typeface="メイリオ" panose="020B0604030504040204" pitchFamily="50" charset="-128"/>
              </a:rPr>
              <a:t>(1,680</a:t>
            </a:r>
            <a:r>
              <a:rPr kumimoji="1" lang="ja-JP" altLang="en-US" dirty="0">
                <a:latin typeface="メイリオ" panose="020B0604030504040204" pitchFamily="50" charset="-128"/>
                <a:ea typeface="メイリオ" panose="020B0604030504040204" pitchFamily="50" charset="-128"/>
              </a:rPr>
              <a:t>円</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溶けると言うか飲める名店ハンバーグ！</a:t>
            </a:r>
            <a:endParaRPr kumimoji="1" lang="ja-JP" altLang="en-US"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洋食の百名店　ハンバーグ　ウィルさんヽ</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ー｀</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Open30</a:t>
            </a:r>
            <a:r>
              <a:rPr kumimoji="1" lang="ja-JP" altLang="en-US" dirty="0">
                <a:latin typeface="メイリオ" panose="020B0604030504040204" pitchFamily="50" charset="-128"/>
                <a:ea typeface="メイリオ" panose="020B0604030504040204" pitchFamily="50" charset="-128"/>
              </a:rPr>
              <a:t>分前に到着し並びは女性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名</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若者</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なので僕で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番手です。並んでる間にスタッフさんがメニューを渡</a:t>
            </a:r>
            <a:endParaRPr kumimoji="1" lang="en-US" altLang="ja-JP" dirty="0">
              <a:latin typeface="メイリオ" panose="020B0604030504040204" pitchFamily="50" charset="-128"/>
              <a:ea typeface="メイリオ" panose="020B0604030504040204" pitchFamily="50" charset="-128"/>
            </a:endParaRPr>
          </a:p>
        </p:txBody>
      </p:sp>
      <p:sp>
        <p:nvSpPr>
          <p:cNvPr id="5" name="矢印: 右カーブ 4">
            <a:extLst>
              <a:ext uri="{FF2B5EF4-FFF2-40B4-BE49-F238E27FC236}">
                <a16:creationId xmlns:a16="http://schemas.microsoft.com/office/drawing/2014/main" id="{309D0837-BECE-4412-7B3B-5BCC18590422}"/>
              </a:ext>
            </a:extLst>
          </p:cNvPr>
          <p:cNvSpPr/>
          <p:nvPr/>
        </p:nvSpPr>
        <p:spPr>
          <a:xfrm flipV="1">
            <a:off x="326571" y="3675192"/>
            <a:ext cx="528733" cy="13665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04884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D8B7050-9B73-CCA5-DC9C-96B49A97630C}"/>
              </a:ext>
            </a:extLst>
          </p:cNvPr>
          <p:cNvSpPr txBox="1"/>
          <p:nvPr/>
        </p:nvSpPr>
        <p:spPr>
          <a:xfrm>
            <a:off x="637592" y="1761736"/>
            <a:ext cx="33568805" cy="5262979"/>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&lt;div class="</a:t>
            </a:r>
            <a:r>
              <a:rPr kumimoji="1" lang="en-US" altLang="ja-JP" sz="2400" dirty="0" err="1">
                <a:solidFill>
                  <a:srgbClr val="FF0000"/>
                </a:solidFill>
                <a:latin typeface="メイリオ" panose="020B0604030504040204" pitchFamily="50" charset="-128"/>
                <a:ea typeface="メイリオ" panose="020B0604030504040204" pitchFamily="50" charset="-128"/>
              </a:rPr>
              <a:t>rvw</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en-US" altLang="ja-JP" sz="2400" dirty="0" err="1">
                <a:solidFill>
                  <a:srgbClr val="FF0000"/>
                </a:solidFill>
                <a:latin typeface="メイリオ" panose="020B0604030504040204" pitchFamily="50" charset="-128"/>
                <a:ea typeface="メイリオ" panose="020B0604030504040204" pitchFamily="50" charset="-128"/>
              </a:rPr>
              <a:t>item__visit</a:t>
            </a:r>
            <a:r>
              <a:rPr kumimoji="1" lang="en-US" altLang="ja-JP" sz="2400" dirty="0">
                <a:solidFill>
                  <a:srgbClr val="FF0000"/>
                </a:solidFill>
                <a:latin typeface="メイリオ" panose="020B0604030504040204" pitchFamily="50" charset="-128"/>
                <a:ea typeface="メイリオ" panose="020B0604030504040204" pitchFamily="50" charset="-128"/>
              </a:rPr>
              <a:t>-contents"&gt;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item__date</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2022/11</a:t>
            </a:r>
            <a:r>
              <a:rPr kumimoji="1" lang="ja-JP" altLang="en-US" sz="2400" dirty="0">
                <a:latin typeface="メイリオ" panose="020B0604030504040204" pitchFamily="50" charset="-128"/>
                <a:ea typeface="メイリオ" panose="020B0604030504040204" pitchFamily="50" charset="-128"/>
              </a:rPr>
              <a:t>訪問</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&lt;/p&gt;</a:t>
            </a:r>
          </a:p>
          <a:p>
            <a:pPr algn="l"/>
            <a:r>
              <a:rPr kumimoji="1" lang="en-US" altLang="ja-JP" sz="2400" dirty="0">
                <a:latin typeface="メイリオ" panose="020B0604030504040204" pitchFamily="50" charset="-128"/>
                <a:ea typeface="メイリオ" panose="020B0604030504040204" pitchFamily="50" charset="-128"/>
              </a:rPr>
              <a:t>        &lt;/div&gt;</a:t>
            </a:r>
          </a:p>
          <a:p>
            <a:pPr algn="l"/>
            <a:r>
              <a:rPr kumimoji="1" lang="en-US" altLang="ja-JP" sz="2400" dirty="0">
                <a:latin typeface="メイリオ" panose="020B0604030504040204" pitchFamily="50" charset="-128"/>
                <a:ea typeface="メイリオ" panose="020B0604030504040204" pitchFamily="50" charset="-128"/>
              </a:rPr>
              <a:t>        &lt;p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rvwlst</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&lt;a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-target" </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tokyo</a:t>
            </a:r>
            <a:r>
              <a:rPr kumimoji="1" lang="en-US" altLang="ja-JP" sz="2400" dirty="0">
                <a:latin typeface="メイリオ" panose="020B0604030504040204" pitchFamily="50" charset="-128"/>
                <a:ea typeface="メイリオ" panose="020B0604030504040204" pitchFamily="50" charset="-128"/>
              </a:rPr>
              <a:t>/A1304/A130402/13041176/</a:t>
            </a:r>
            <a:r>
              <a:rPr kumimoji="1" lang="en-US" altLang="ja-JP" sz="2400" dirty="0" err="1">
                <a:latin typeface="メイリオ" panose="020B0604030504040204" pitchFamily="50" charset="-128"/>
                <a:ea typeface="メイリオ" panose="020B0604030504040204" pitchFamily="50" charset="-128"/>
              </a:rPr>
              <a:t>dtlrvwlst</a:t>
            </a:r>
            <a:r>
              <a:rPr kumimoji="1" lang="en-US" altLang="ja-JP" sz="2400" dirty="0">
                <a:latin typeface="メイリオ" panose="020B0604030504040204" pitchFamily="50" charset="-128"/>
                <a:ea typeface="メイリオ" panose="020B0604030504040204" pitchFamily="50" charset="-128"/>
              </a:rPr>
              <a:t>/B443653003/?</a:t>
            </a:r>
            <a:r>
              <a:rPr kumimoji="1" lang="en-US" altLang="ja-JP" sz="2400" dirty="0" err="1">
                <a:latin typeface="メイリオ" panose="020B0604030504040204" pitchFamily="50" charset="-128"/>
                <a:ea typeface="メイリオ" panose="020B0604030504040204" pitchFamily="50" charset="-128"/>
              </a:rPr>
              <a:t>use_type</a:t>
            </a:r>
            <a:r>
              <a:rPr kumimoji="1" lang="en-US" altLang="ja-JP" sz="2400" dirty="0">
                <a:latin typeface="メイリオ" panose="020B0604030504040204" pitchFamily="50" charset="-128"/>
                <a:ea typeface="メイリオ" panose="020B0604030504040204" pitchFamily="50" charset="-128"/>
              </a:rPr>
              <a:t>=0&amp;amp;rvw_part=</a:t>
            </a:r>
            <a:r>
              <a:rPr kumimoji="1" lang="en-US" altLang="ja-JP" sz="2400" dirty="0" err="1">
                <a:latin typeface="メイリオ" panose="020B0604030504040204" pitchFamily="50" charset="-128"/>
                <a:ea typeface="メイリオ" panose="020B0604030504040204" pitchFamily="50" charset="-128"/>
              </a:rPr>
              <a:t>all&amp;amp;lc</a:t>
            </a:r>
            <a:r>
              <a:rPr kumimoji="1" lang="en-US" altLang="ja-JP" sz="2400" dirty="0">
                <a:latin typeface="メイリオ" panose="020B0604030504040204" pitchFamily="50" charset="-128"/>
                <a:ea typeface="メイリオ" panose="020B0604030504040204" pitchFamily="50" charset="-128"/>
              </a:rPr>
              <a:t>=0&amp;amp;smp=1"&gt;&lt;strong&gt;</a:t>
            </a:r>
            <a:r>
              <a:rPr kumimoji="1" lang="ja-JP" altLang="en-US" sz="2400" dirty="0">
                <a:latin typeface="メイリオ" panose="020B0604030504040204" pitchFamily="50" charset="-128"/>
                <a:ea typeface="メイリオ" panose="020B0604030504040204" pitchFamily="50" charset="-128"/>
              </a:rPr>
              <a:t>人気のハンバーグ専門店</a:t>
            </a:r>
            <a:r>
              <a:rPr kumimoji="1" lang="en-US" altLang="ja-JP" sz="2400" dirty="0">
                <a:latin typeface="メイリオ" panose="020B0604030504040204" pitchFamily="50" charset="-128"/>
                <a:ea typeface="メイリオ" panose="020B0604030504040204" pitchFamily="50" charset="-128"/>
              </a:rPr>
              <a:t>&lt;/strong&gt;&lt;/a&gt;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-comment--custom"&gt;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&amp;</a:t>
            </a:r>
            <a:r>
              <a:rPr kumimoji="1" lang="en-US" altLang="ja-JP" sz="2400" dirty="0" err="1">
                <a:latin typeface="メイリオ" panose="020B0604030504040204" pitchFamily="50" charset="-128"/>
                <a:ea typeface="メイリオ" panose="020B0604030504040204" pitchFamily="50" charset="-128"/>
              </a:rPr>
              <a:t>lt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再訪</a:t>
            </a:r>
            <a:r>
              <a:rPr kumimoji="1" lang="en-US" altLang="ja-JP" sz="2400" dirty="0">
                <a:latin typeface="メイリオ" panose="020B0604030504040204" pitchFamily="50" charset="-128"/>
                <a:ea typeface="メイリオ" panose="020B0604030504040204" pitchFamily="50" charset="-128"/>
              </a:rPr>
              <a:t>&amp;</a:t>
            </a:r>
            <a:r>
              <a:rPr kumimoji="1" lang="en-US" altLang="ja-JP" sz="2400" dirty="0" err="1">
                <a:latin typeface="メイリオ" panose="020B0604030504040204" pitchFamily="50" charset="-128"/>
                <a:ea typeface="メイリオ" panose="020B0604030504040204" pitchFamily="50" charset="-128"/>
              </a:rPr>
              <a:t>gt</a:t>
            </a:r>
            <a:r>
              <a:rPr kumimoji="1" lang="en-US" altLang="ja-JP" sz="2400" dirty="0">
                <a:latin typeface="メイリオ" panose="020B0604030504040204" pitchFamily="50" charset="-128"/>
                <a:ea typeface="メイリオ" panose="020B0604030504040204" pitchFamily="50" charset="-128"/>
              </a:rPr>
              <a:t>;&lt;</a:t>
            </a:r>
            <a:r>
              <a:rPr kumimoji="1" lang="en-US" altLang="ja-JP" sz="2400" dirty="0" err="1">
                <a:latin typeface="メイリオ" panose="020B0604030504040204" pitchFamily="50" charset="-128"/>
                <a:ea typeface="メイリオ" panose="020B0604030504040204" pitchFamily="50" charset="-128"/>
              </a:rPr>
              <a:t>br</a:t>
            </a:r>
            <a:r>
              <a:rPr kumimoji="1" lang="en-US" altLang="ja-JP" sz="2400" dirty="0">
                <a:latin typeface="メイリオ" panose="020B0604030504040204" pitchFamily="50" charset="-128"/>
                <a:ea typeface="メイリオ" panose="020B0604030504040204" pitchFamily="50" charset="-128"/>
              </a:rPr>
              <a:t> /&gt;</a:t>
            </a:r>
            <a:r>
              <a:rPr kumimoji="1" lang="ja-JP" altLang="en-US" sz="2400"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&lt;/div&gt;</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5813966-E455-B4EA-E1C3-C873209237DC}"/>
              </a:ext>
            </a:extLst>
          </p:cNvPr>
          <p:cNvSpPr txBox="1"/>
          <p:nvPr/>
        </p:nvSpPr>
        <p:spPr>
          <a:xfrm>
            <a:off x="600077" y="18561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パスの子孫を取得する（参考）</a:t>
            </a:r>
          </a:p>
        </p:txBody>
      </p:sp>
      <p:sp>
        <p:nvSpPr>
          <p:cNvPr id="4" name="正方形/長方形 3">
            <a:extLst>
              <a:ext uri="{FF2B5EF4-FFF2-40B4-BE49-F238E27FC236}">
                <a16:creationId xmlns:a16="http://schemas.microsoft.com/office/drawing/2014/main" id="{6AE7209D-17D5-31F9-0AF3-E43C522CBB10}"/>
              </a:ext>
            </a:extLst>
          </p:cNvPr>
          <p:cNvSpPr/>
          <p:nvPr/>
        </p:nvSpPr>
        <p:spPr>
          <a:xfrm>
            <a:off x="690466" y="16193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CB402262-2709-4255-9DFF-43CCA26F6BE9}"/>
              </a:ext>
            </a:extLst>
          </p:cNvPr>
          <p:cNvSpPr/>
          <p:nvPr/>
        </p:nvSpPr>
        <p:spPr>
          <a:xfrm>
            <a:off x="1428167" y="50599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E192365-6AB6-33C6-F76B-C774568CD475}"/>
              </a:ext>
            </a:extLst>
          </p:cNvPr>
          <p:cNvSpPr/>
          <p:nvPr/>
        </p:nvSpPr>
        <p:spPr>
          <a:xfrm>
            <a:off x="1740319" y="4264832"/>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33245884-F01B-384C-D61A-4A274DFACBF2}"/>
              </a:ext>
            </a:extLst>
          </p:cNvPr>
          <p:cNvCxnSpPr>
            <a:stCxn id="4" idx="1"/>
            <a:endCxn id="6" idx="1"/>
          </p:cNvCxnSpPr>
          <p:nvPr/>
        </p:nvCxnSpPr>
        <p:spPr>
          <a:xfrm rot="10800000" flipH="1" flipV="1">
            <a:off x="690465" y="1911786"/>
            <a:ext cx="1049853" cy="2645434"/>
          </a:xfrm>
          <a:prstGeom prst="bentConnector3">
            <a:avLst>
              <a:gd name="adj1" fmla="val -217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14E101C-0D70-075B-D237-3D0D29DA8DE2}"/>
              </a:ext>
            </a:extLst>
          </p:cNvPr>
          <p:cNvCxnSpPr>
            <a:cxnSpLocks/>
            <a:stCxn id="4" idx="1"/>
            <a:endCxn id="5" idx="1"/>
          </p:cNvCxnSpPr>
          <p:nvPr/>
        </p:nvCxnSpPr>
        <p:spPr>
          <a:xfrm rot="10800000" flipH="1" flipV="1">
            <a:off x="690465" y="1911786"/>
            <a:ext cx="737701" cy="3440600"/>
          </a:xfrm>
          <a:prstGeom prst="bentConnector3">
            <a:avLst>
              <a:gd name="adj1" fmla="val -3098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19047B8-0810-0602-6043-251CAD89F1E4}"/>
              </a:ext>
            </a:extLst>
          </p:cNvPr>
          <p:cNvSpPr txBox="1"/>
          <p:nvPr/>
        </p:nvSpPr>
        <p:spPr>
          <a:xfrm>
            <a:off x="637592" y="640288"/>
            <a:ext cx="11478208"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階層上（親）のパスから子にパスを指定すれば、対応が崩れない。</a:t>
            </a:r>
          </a:p>
        </p:txBody>
      </p:sp>
      <p:sp>
        <p:nvSpPr>
          <p:cNvPr id="7" name="テキスト ボックス 6">
            <a:extLst>
              <a:ext uri="{FF2B5EF4-FFF2-40B4-BE49-F238E27FC236}">
                <a16:creationId xmlns:a16="http://schemas.microsoft.com/office/drawing/2014/main" id="{67845D6D-308C-58E8-E07F-6B2CA9913EE7}"/>
              </a:ext>
            </a:extLst>
          </p:cNvPr>
          <p:cNvSpPr txBox="1"/>
          <p:nvPr/>
        </p:nvSpPr>
        <p:spPr>
          <a:xfrm>
            <a:off x="690464" y="1388565"/>
            <a:ext cx="56203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tabelog_scraper_title_body_child.py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3555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431D5-A49F-0C93-592F-6D043549147D}"/>
              </a:ext>
            </a:extLst>
          </p:cNvPr>
          <p:cNvSpPr txBox="1"/>
          <p:nvPr/>
        </p:nvSpPr>
        <p:spPr>
          <a:xfrm>
            <a:off x="668873" y="31299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実は今までのプログラムでは本文が全部表示されていない</a:t>
            </a:r>
          </a:p>
        </p:txBody>
      </p:sp>
      <p:pic>
        <p:nvPicPr>
          <p:cNvPr id="4" name="図 3">
            <a:extLst>
              <a:ext uri="{FF2B5EF4-FFF2-40B4-BE49-F238E27FC236}">
                <a16:creationId xmlns:a16="http://schemas.microsoft.com/office/drawing/2014/main" id="{2F614A9A-E9DF-FA76-B34D-238D6A754242}"/>
              </a:ext>
            </a:extLst>
          </p:cNvPr>
          <p:cNvPicPr>
            <a:picLocks noChangeAspect="1"/>
          </p:cNvPicPr>
          <p:nvPr/>
        </p:nvPicPr>
        <p:blipFill>
          <a:blip r:embed="rId2"/>
          <a:stretch>
            <a:fillRect/>
          </a:stretch>
        </p:blipFill>
        <p:spPr>
          <a:xfrm>
            <a:off x="1080990" y="1944558"/>
            <a:ext cx="7753350" cy="4200525"/>
          </a:xfrm>
          <a:prstGeom prst="rect">
            <a:avLst/>
          </a:prstGeom>
        </p:spPr>
      </p:pic>
      <p:sp>
        <p:nvSpPr>
          <p:cNvPr id="5" name="テキスト ボックス 4">
            <a:extLst>
              <a:ext uri="{FF2B5EF4-FFF2-40B4-BE49-F238E27FC236}">
                <a16:creationId xmlns:a16="http://schemas.microsoft.com/office/drawing/2014/main" id="{94F77921-D835-50E8-F811-A691718DF918}"/>
              </a:ext>
            </a:extLst>
          </p:cNvPr>
          <p:cNvSpPr txBox="1"/>
          <p:nvPr/>
        </p:nvSpPr>
        <p:spPr>
          <a:xfrm>
            <a:off x="668873" y="1005665"/>
            <a:ext cx="695575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もっと見るをクリックすると全文が表示される。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a:latin typeface="メイリオ" panose="020B0604030504040204" pitchFamily="50" charset="-128"/>
                <a:ea typeface="メイリオ" panose="020B0604030504040204" pitchFamily="50" charset="-128"/>
              </a:rPr>
              <a:t>crawler</a:t>
            </a:r>
            <a:r>
              <a:rPr kumimoji="1" lang="ja-JP" altLang="en-US" sz="2400" dirty="0">
                <a:latin typeface="メイリオ" panose="020B0604030504040204" pitchFamily="50" charset="-128"/>
                <a:ea typeface="メイリオ" panose="020B0604030504040204" pitchFamily="50" charset="-128"/>
              </a:rPr>
              <a:t>でクリックするには？</a:t>
            </a:r>
          </a:p>
        </p:txBody>
      </p:sp>
    </p:spTree>
    <p:extLst>
      <p:ext uri="{BB962C8B-B14F-4D97-AF65-F5344CB8AC3E}">
        <p14:creationId xmlns:p14="http://schemas.microsoft.com/office/powerpoint/2010/main" val="10802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6D5469-359E-A670-4132-4D84F8F779C9}"/>
              </a:ext>
            </a:extLst>
          </p:cNvPr>
          <p:cNvSpPr txBox="1"/>
          <p:nvPr/>
        </p:nvSpPr>
        <p:spPr>
          <a:xfrm>
            <a:off x="522514" y="873596"/>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9B73C3E-4CCB-BF91-23EB-F7FE78ED9ABC}"/>
              </a:ext>
            </a:extLst>
          </p:cNvPr>
          <p:cNvSpPr txBox="1"/>
          <p:nvPr/>
        </p:nvSpPr>
        <p:spPr>
          <a:xfrm>
            <a:off x="522514" y="241638"/>
            <a:ext cx="778290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例によって</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もっと見る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の該当タグを探す</a:t>
            </a:r>
          </a:p>
        </p:txBody>
      </p:sp>
      <p:sp>
        <p:nvSpPr>
          <p:cNvPr id="8" name="テキスト ボックス 7">
            <a:extLst>
              <a:ext uri="{FF2B5EF4-FFF2-40B4-BE49-F238E27FC236}">
                <a16:creationId xmlns:a16="http://schemas.microsoft.com/office/drawing/2014/main" id="{3D75792D-9EE8-A5B5-2C1E-69E637AC27A5}"/>
              </a:ext>
            </a:extLst>
          </p:cNvPr>
          <p:cNvSpPr txBox="1"/>
          <p:nvPr/>
        </p:nvSpPr>
        <p:spPr>
          <a:xfrm>
            <a:off x="2667000" y="2438851"/>
            <a:ext cx="9144000" cy="4247317"/>
          </a:xfrm>
          <a:prstGeom prst="rect">
            <a:avLst/>
          </a:prstGeom>
          <a:noFill/>
        </p:spPr>
        <p:txBody>
          <a:bodyPr wrap="square">
            <a:spAutoFit/>
          </a:bodyPr>
          <a:lstStyle/>
          <a:p>
            <a:r>
              <a:rPr lang="en-US" altLang="ja-JP" dirty="0"/>
              <a:t>&lt;p class="</a:t>
            </a:r>
            <a:r>
              <a:rPr lang="en-US" altLang="ja-JP" dirty="0" err="1"/>
              <a:t>rvw</a:t>
            </a:r>
            <a:r>
              <a:rPr lang="en-US" altLang="ja-JP" dirty="0"/>
              <a:t>-</a:t>
            </a:r>
            <a:r>
              <a:rPr lang="en-US" altLang="ja-JP" dirty="0" err="1"/>
              <a:t>item__title</a:t>
            </a:r>
            <a:r>
              <a:rPr lang="en-US" altLang="ja-JP" dirty="0"/>
              <a:t> </a:t>
            </a:r>
            <a:r>
              <a:rPr lang="en-US" altLang="ja-JP" dirty="0" err="1"/>
              <a:t>rvw</a:t>
            </a:r>
            <a:r>
              <a:rPr lang="en-US" altLang="ja-JP" dirty="0"/>
              <a:t>-</a:t>
            </a:r>
            <a:r>
              <a:rPr lang="en-US" altLang="ja-JP" dirty="0" err="1"/>
              <a:t>item__title</a:t>
            </a:r>
            <a:r>
              <a:rPr lang="en-US" altLang="ja-JP" dirty="0"/>
              <a:t>--</a:t>
            </a:r>
            <a:r>
              <a:rPr lang="en-US" altLang="ja-JP" dirty="0" err="1"/>
              <a:t>rvwlst</a:t>
            </a:r>
            <a:r>
              <a:rPr lang="en-US" altLang="ja-JP" dirty="0"/>
              <a:t>"&gt;</a:t>
            </a:r>
          </a:p>
          <a:p>
            <a:r>
              <a:rPr lang="en-US" altLang="ja-JP" dirty="0"/>
              <a:t>            &lt;a class="</a:t>
            </a:r>
            <a:r>
              <a:rPr lang="en-US" altLang="ja-JP" dirty="0" err="1"/>
              <a:t>rvw</a:t>
            </a:r>
            <a:r>
              <a:rPr lang="en-US" altLang="ja-JP" dirty="0"/>
              <a:t>-</a:t>
            </a:r>
            <a:r>
              <a:rPr lang="en-US" altLang="ja-JP" dirty="0" err="1"/>
              <a:t>item__title</a:t>
            </a:r>
            <a:r>
              <a:rPr lang="en-US" altLang="ja-JP" dirty="0"/>
              <a:t>-target" </a:t>
            </a:r>
            <a:r>
              <a:rPr lang="en-US" altLang="ja-JP" b="1" dirty="0" err="1"/>
              <a:t>href</a:t>
            </a:r>
            <a:r>
              <a:rPr lang="en-US" altLang="ja-JP" b="1" dirty="0"/>
              <a:t>="/</a:t>
            </a:r>
            <a:r>
              <a:rPr lang="en-US" altLang="ja-JP" b="1" dirty="0" err="1"/>
              <a:t>tokyo</a:t>
            </a:r>
            <a:r>
              <a:rPr lang="en-US" altLang="ja-JP" b="1" dirty="0"/>
              <a:t>/A1304/A130402/13041176/</a:t>
            </a:r>
            <a:r>
              <a:rPr lang="en-US" altLang="ja-JP" b="1" dirty="0" err="1"/>
              <a:t>dtlrvwlst</a:t>
            </a:r>
            <a:r>
              <a:rPr lang="en-US" altLang="ja-JP" b="1" dirty="0"/>
              <a:t>/B479566322/?</a:t>
            </a:r>
            <a:r>
              <a:rPr lang="en-US" altLang="ja-JP" b="1" dirty="0" err="1"/>
              <a:t>use_type</a:t>
            </a:r>
            <a:r>
              <a:rPr lang="en-US" altLang="ja-JP" b="1" dirty="0"/>
              <a:t>=0&amp;amp;rvw_part=</a:t>
            </a:r>
            <a:r>
              <a:rPr lang="en-US" altLang="ja-JP" b="1" dirty="0" err="1"/>
              <a:t>all&amp;amp;lc</a:t>
            </a:r>
            <a:r>
              <a:rPr lang="en-US" altLang="ja-JP" b="1" dirty="0"/>
              <a:t>=0&amp;amp;smp=1</a:t>
            </a:r>
            <a:r>
              <a:rPr lang="en-US" altLang="ja-JP" dirty="0"/>
              <a:t>"&gt;&lt;strong&gt;</a:t>
            </a:r>
            <a:r>
              <a:rPr lang="ja-JP" altLang="en-US" dirty="0"/>
              <a:t>いまや超行列店のハンバーグ屋さん</a:t>
            </a:r>
            <a:r>
              <a:rPr lang="en-US" altLang="ja-JP" dirty="0"/>
              <a:t>&lt;/strong&gt;&lt;/a&gt;</a:t>
            </a:r>
          </a:p>
          <a:p>
            <a:r>
              <a:rPr lang="en-US" altLang="ja-JP" dirty="0"/>
              <a:t>          &lt;/p&gt;</a:t>
            </a:r>
          </a:p>
          <a:p>
            <a:r>
              <a:rPr lang="en-US" altLang="ja-JP" dirty="0"/>
              <a:t>          &lt;div class="</a:t>
            </a:r>
            <a:r>
              <a:rPr lang="en-US" altLang="ja-JP" dirty="0" err="1"/>
              <a:t>rvw</a:t>
            </a:r>
            <a:r>
              <a:rPr lang="en-US" altLang="ja-JP" dirty="0"/>
              <a:t>-item__</a:t>
            </a:r>
            <a:r>
              <a:rPr lang="en-US" altLang="ja-JP" dirty="0" err="1"/>
              <a:t>rvw</a:t>
            </a:r>
            <a:r>
              <a:rPr lang="en-US" altLang="ja-JP" dirty="0"/>
              <a:t>-comment </a:t>
            </a:r>
            <a:r>
              <a:rPr lang="en-US" altLang="ja-JP" dirty="0" err="1"/>
              <a:t>rvw</a:t>
            </a:r>
            <a:r>
              <a:rPr lang="en-US" altLang="ja-JP" dirty="0"/>
              <a:t>-item__</a:t>
            </a:r>
            <a:r>
              <a:rPr lang="en-US" altLang="ja-JP" dirty="0" err="1"/>
              <a:t>rvw</a:t>
            </a:r>
            <a:r>
              <a:rPr lang="en-US" altLang="ja-JP" dirty="0"/>
              <a:t>-comment--custom"&gt;</a:t>
            </a:r>
          </a:p>
          <a:p>
            <a:r>
              <a:rPr lang="en-US" altLang="ja-JP" dirty="0"/>
              <a:t>            &lt;p&gt;</a:t>
            </a:r>
          </a:p>
          <a:p>
            <a:r>
              <a:rPr lang="en-US" altLang="ja-JP" dirty="0"/>
              <a:t>              </a:t>
            </a:r>
            <a:r>
              <a:rPr lang="ja-JP" altLang="en-US" dirty="0"/>
              <a:t>今のハンバーグブーツが来る前から人気店では、あったが、今はとんでもない行列を作るお店となった日本を代表するハンバーグレストラン。</a:t>
            </a:r>
            <a:r>
              <a:rPr lang="en-US" altLang="ja-JP" dirty="0"/>
              <a:t>&lt;</a:t>
            </a:r>
            <a:r>
              <a:rPr lang="en-US" altLang="ja-JP" dirty="0" err="1"/>
              <a:t>br</a:t>
            </a:r>
            <a:r>
              <a:rPr lang="en-US" altLang="ja-JP" dirty="0"/>
              <a:t> /&gt;</a:t>
            </a:r>
            <a:r>
              <a:rPr lang="ja-JP" altLang="en-US" dirty="0"/>
              <a:t>岩中豚というブランド豚</a:t>
            </a:r>
            <a:r>
              <a:rPr lang="en-US" altLang="ja-JP" dirty="0"/>
              <a:t>100%</a:t>
            </a:r>
            <a:r>
              <a:rPr lang="ja-JP" altLang="en-US" dirty="0"/>
              <a:t>使用したパテは、癖がなく旨みが詰まった</a:t>
            </a:r>
            <a:r>
              <a:rPr lang="en-US" altLang="ja-JP" dirty="0"/>
              <a:t>...</a:t>
            </a:r>
          </a:p>
          <a:p>
            <a:r>
              <a:rPr lang="en-US" altLang="ja-JP" dirty="0"/>
              <a:t>            &lt;/p&gt;</a:t>
            </a:r>
          </a:p>
          <a:p>
            <a:r>
              <a:rPr lang="en-US" altLang="ja-JP" dirty="0"/>
              <a:t>          &lt;/div&gt;</a:t>
            </a:r>
          </a:p>
          <a:p>
            <a:r>
              <a:rPr lang="en-US" altLang="ja-JP" dirty="0"/>
              <a:t>          &lt;div class="</a:t>
            </a:r>
            <a:r>
              <a:rPr lang="en-US" altLang="ja-JP" dirty="0" err="1"/>
              <a:t>rvw</a:t>
            </a:r>
            <a:r>
              <a:rPr lang="en-US" altLang="ja-JP" dirty="0"/>
              <a:t>-</a:t>
            </a:r>
            <a:r>
              <a:rPr lang="en-US" altLang="ja-JP" dirty="0" err="1"/>
              <a:t>showall</a:t>
            </a:r>
            <a:r>
              <a:rPr lang="en-US" altLang="ja-JP" dirty="0"/>
              <a:t>-trigger </a:t>
            </a:r>
            <a:r>
              <a:rPr lang="en-US" altLang="ja-JP" dirty="0" err="1"/>
              <a:t>js</a:t>
            </a:r>
            <a:r>
              <a:rPr lang="en-US" altLang="ja-JP" dirty="0"/>
              <a:t>-show-review-item" data-is-review-detail="true" data-review-id="177643144" data-</a:t>
            </a:r>
            <a:r>
              <a:rPr lang="en-US" altLang="ja-JP" dirty="0" err="1"/>
              <a:t>rvw_part</a:t>
            </a:r>
            <a:r>
              <a:rPr lang="en-US" altLang="ja-JP" dirty="0"/>
              <a:t>="all"&gt;</a:t>
            </a:r>
          </a:p>
          <a:p>
            <a:r>
              <a:rPr lang="en-US" altLang="ja-JP" dirty="0"/>
              <a:t>            &lt;span class="</a:t>
            </a:r>
            <a:r>
              <a:rPr lang="en-US" altLang="ja-JP" dirty="0" err="1"/>
              <a:t>rvw</a:t>
            </a:r>
            <a:r>
              <a:rPr lang="en-US" altLang="ja-JP" dirty="0"/>
              <a:t>-</a:t>
            </a:r>
            <a:r>
              <a:rPr lang="en-US" altLang="ja-JP" dirty="0" err="1"/>
              <a:t>showall</a:t>
            </a:r>
            <a:r>
              <a:rPr lang="en-US" altLang="ja-JP" dirty="0"/>
              <a:t>-</a:t>
            </a:r>
            <a:r>
              <a:rPr lang="en-US" altLang="ja-JP" dirty="0" err="1"/>
              <a:t>trigger__target</a:t>
            </a:r>
            <a:r>
              <a:rPr lang="en-US" altLang="ja-JP" dirty="0"/>
              <a:t>"&gt;</a:t>
            </a:r>
            <a:r>
              <a:rPr lang="ja-JP" altLang="en-US" dirty="0">
                <a:solidFill>
                  <a:srgbClr val="FF0000"/>
                </a:solidFill>
              </a:rPr>
              <a:t>もっと見る</a:t>
            </a:r>
            <a:r>
              <a:rPr lang="en-US" altLang="ja-JP" dirty="0"/>
              <a:t>&lt;/span&gt;</a:t>
            </a:r>
            <a:endParaRPr lang="ja-JP" altLang="en-US" dirty="0"/>
          </a:p>
        </p:txBody>
      </p:sp>
      <p:sp>
        <p:nvSpPr>
          <p:cNvPr id="9" name="テキスト ボックス 8">
            <a:extLst>
              <a:ext uri="{FF2B5EF4-FFF2-40B4-BE49-F238E27FC236}">
                <a16:creationId xmlns:a16="http://schemas.microsoft.com/office/drawing/2014/main" id="{B704535B-0B3C-D6B4-4FE7-A3B3677709A0}"/>
              </a:ext>
            </a:extLst>
          </p:cNvPr>
          <p:cNvSpPr txBox="1"/>
          <p:nvPr/>
        </p:nvSpPr>
        <p:spPr>
          <a:xfrm>
            <a:off x="522514" y="1607854"/>
            <a:ext cx="112884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もっと見る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をハイライトしても実は手がかりがない。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ソースを表示</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で試行錯誤して探すしかない</a:t>
            </a:r>
          </a:p>
        </p:txBody>
      </p:sp>
      <p:sp>
        <p:nvSpPr>
          <p:cNvPr id="10" name="テキスト ボックス 9">
            <a:extLst>
              <a:ext uri="{FF2B5EF4-FFF2-40B4-BE49-F238E27FC236}">
                <a16:creationId xmlns:a16="http://schemas.microsoft.com/office/drawing/2014/main" id="{1310C90D-3DBD-56B9-0923-8C04D1A7F6F7}"/>
              </a:ext>
            </a:extLst>
          </p:cNvPr>
          <p:cNvSpPr txBox="1"/>
          <p:nvPr/>
        </p:nvSpPr>
        <p:spPr>
          <a:xfrm>
            <a:off x="163286" y="2849048"/>
            <a:ext cx="2645229"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タイトルタグのリンクを踏むと本文全部が表示される！</a:t>
            </a:r>
          </a:p>
        </p:txBody>
      </p:sp>
      <p:sp>
        <p:nvSpPr>
          <p:cNvPr id="11" name="矢印: 五方向 10">
            <a:extLst>
              <a:ext uri="{FF2B5EF4-FFF2-40B4-BE49-F238E27FC236}">
                <a16:creationId xmlns:a16="http://schemas.microsoft.com/office/drawing/2014/main" id="{3E9C27DC-8FB8-A9BC-8E1A-6E7910C0A92A}"/>
              </a:ext>
            </a:extLst>
          </p:cNvPr>
          <p:cNvSpPr/>
          <p:nvPr/>
        </p:nvSpPr>
        <p:spPr>
          <a:xfrm>
            <a:off x="163285" y="2767091"/>
            <a:ext cx="2514601" cy="1015663"/>
          </a:xfrm>
          <a:prstGeom prst="homePlate">
            <a:avLst>
              <a:gd name="adj" fmla="val 349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7999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02534D9-091E-5A02-1E53-7544D919C9C9}"/>
              </a:ext>
            </a:extLst>
          </p:cNvPr>
          <p:cNvPicPr>
            <a:picLocks noChangeAspect="1"/>
          </p:cNvPicPr>
          <p:nvPr/>
        </p:nvPicPr>
        <p:blipFill>
          <a:blip r:embed="rId2"/>
          <a:stretch>
            <a:fillRect/>
          </a:stretch>
        </p:blipFill>
        <p:spPr>
          <a:xfrm>
            <a:off x="4648202" y="3667245"/>
            <a:ext cx="6553200" cy="5546121"/>
          </a:xfrm>
          <a:prstGeom prst="rect">
            <a:avLst/>
          </a:prstGeom>
        </p:spPr>
      </p:pic>
      <p:sp>
        <p:nvSpPr>
          <p:cNvPr id="2" name="テキスト ボックス 1">
            <a:extLst>
              <a:ext uri="{FF2B5EF4-FFF2-40B4-BE49-F238E27FC236}">
                <a16:creationId xmlns:a16="http://schemas.microsoft.com/office/drawing/2014/main" id="{659C08A9-0611-8AA9-3B9C-6005B159ECAF}"/>
              </a:ext>
            </a:extLst>
          </p:cNvPr>
          <p:cNvSpPr txBox="1"/>
          <p:nvPr/>
        </p:nvSpPr>
        <p:spPr>
          <a:xfrm>
            <a:off x="457201" y="70657"/>
            <a:ext cx="632897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クリックしたときの</a:t>
            </a:r>
            <a:r>
              <a:rPr kumimoji="1" lang="en-US" altLang="ja-JP" sz="3200" dirty="0">
                <a:latin typeface="メイリオ" panose="020B0604030504040204" pitchFamily="50" charset="-128"/>
                <a:ea typeface="メイリオ" panose="020B0604030504040204" pitchFamily="50" charset="-128"/>
              </a:rPr>
              <a:t>URL</a:t>
            </a:r>
            <a:r>
              <a:rPr kumimoji="1" lang="ja-JP" altLang="en-US" sz="3200" dirty="0">
                <a:latin typeface="メイリオ" panose="020B0604030504040204" pitchFamily="50" charset="-128"/>
                <a:ea typeface="メイリオ" panose="020B0604030504040204" pitchFamily="50" charset="-128"/>
              </a:rPr>
              <a:t>に注意！</a:t>
            </a:r>
          </a:p>
        </p:txBody>
      </p:sp>
      <p:sp>
        <p:nvSpPr>
          <p:cNvPr id="3" name="テキスト ボックス 2">
            <a:extLst>
              <a:ext uri="{FF2B5EF4-FFF2-40B4-BE49-F238E27FC236}">
                <a16:creationId xmlns:a16="http://schemas.microsoft.com/office/drawing/2014/main" id="{1FA06E42-2D60-E9E7-1B37-9FBFAC7B3F6D}"/>
              </a:ext>
            </a:extLst>
          </p:cNvPr>
          <p:cNvSpPr txBox="1"/>
          <p:nvPr/>
        </p:nvSpPr>
        <p:spPr>
          <a:xfrm>
            <a:off x="805543" y="2612647"/>
            <a:ext cx="10091058"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https://tabelog.com/tokyo/A1304/A130402/13041176/dtlrvwlst/B479566322/?use_type=0&amp;rvw_part=all&amp;lc=0&amp;smp=1</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5802028-8871-DC05-5A00-0B474EF74CCB}"/>
              </a:ext>
            </a:extLst>
          </p:cNvPr>
          <p:cNvSpPr txBox="1"/>
          <p:nvPr/>
        </p:nvSpPr>
        <p:spPr>
          <a:xfrm>
            <a:off x="533401" y="585881"/>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A383401A-5FFF-BACE-0675-41A7213C062A}"/>
              </a:ext>
            </a:extLst>
          </p:cNvPr>
          <p:cNvSpPr/>
          <p:nvPr/>
        </p:nvSpPr>
        <p:spPr>
          <a:xfrm rot="5400000">
            <a:off x="2296886" y="925323"/>
            <a:ext cx="337455" cy="30153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5505AC0-0B1E-C54B-9626-406AE303E5CF}"/>
              </a:ext>
            </a:extLst>
          </p:cNvPr>
          <p:cNvSpPr txBox="1"/>
          <p:nvPr/>
        </p:nvSpPr>
        <p:spPr>
          <a:xfrm>
            <a:off x="533401" y="179167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クリックすると自動的にこの部分が追加されている</a:t>
            </a:r>
          </a:p>
        </p:txBody>
      </p:sp>
    </p:spTree>
    <p:extLst>
      <p:ext uri="{BB962C8B-B14F-4D97-AF65-F5344CB8AC3E}">
        <p14:creationId xmlns:p14="http://schemas.microsoft.com/office/powerpoint/2010/main" val="2244951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E5C32B-E84B-2FDA-D346-09BAFD81B59E}"/>
              </a:ext>
            </a:extLst>
          </p:cNvPr>
          <p:cNvSpPr txBox="1"/>
          <p:nvPr/>
        </p:nvSpPr>
        <p:spPr>
          <a:xfrm>
            <a:off x="106640" y="381000"/>
            <a:ext cx="120853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本文全文を取り出すクローラーはどうやってコーディングするか</a:t>
            </a:r>
          </a:p>
        </p:txBody>
      </p:sp>
      <p:sp>
        <p:nvSpPr>
          <p:cNvPr id="3" name="テキスト ボックス 2">
            <a:extLst>
              <a:ext uri="{FF2B5EF4-FFF2-40B4-BE49-F238E27FC236}">
                <a16:creationId xmlns:a16="http://schemas.microsoft.com/office/drawing/2014/main" id="{AA521C28-C356-6BC6-6500-137486871710}"/>
              </a:ext>
            </a:extLst>
          </p:cNvPr>
          <p:cNvSpPr txBox="1"/>
          <p:nvPr/>
        </p:nvSpPr>
        <p:spPr>
          <a:xfrm>
            <a:off x="468086" y="2730367"/>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3283FF-9926-B1AE-5FEF-3304DB776553}"/>
              </a:ext>
            </a:extLst>
          </p:cNvPr>
          <p:cNvSpPr txBox="1"/>
          <p:nvPr/>
        </p:nvSpPr>
        <p:spPr>
          <a:xfrm>
            <a:off x="162618" y="974713"/>
            <a:ext cx="1131092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太字の文字列をスクレイピングして</a:t>
            </a:r>
            <a:r>
              <a:rPr kumimoji="1" lang="en-US" altLang="ja-JP" sz="2400" dirty="0">
                <a:latin typeface="メイリオ" panose="020B0604030504040204" pitchFamily="50" charset="-128"/>
                <a:ea typeface="メイリオ" panose="020B0604030504040204" pitchFamily="50" charset="-128"/>
                <a:hlinkClick r:id="rId2"/>
              </a:rPr>
              <a:t>https://tabelog.com/</a:t>
            </a:r>
            <a:r>
              <a:rPr kumimoji="1" lang="ja-JP" altLang="en-US" sz="2400" dirty="0">
                <a:latin typeface="メイリオ" panose="020B0604030504040204" pitchFamily="50" charset="-128"/>
                <a:ea typeface="メイリオ" panose="020B0604030504040204" pitchFamily="50" charset="-128"/>
              </a:rPr>
              <a:t>と連結すると</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Request</a:t>
            </a:r>
            <a:r>
              <a:rPr kumimoji="1" lang="ja-JP" altLang="en-US" sz="2400" dirty="0">
                <a:latin typeface="メイリオ" panose="020B0604030504040204" pitchFamily="50" charset="-128"/>
                <a:ea typeface="メイリオ" panose="020B0604030504040204" pitchFamily="50" charset="-128"/>
              </a:rPr>
              <a:t>すると全文のページを取得できるのではないか？</a:t>
            </a:r>
          </a:p>
        </p:txBody>
      </p:sp>
      <p:sp>
        <p:nvSpPr>
          <p:cNvPr id="5" name="テキスト ボックス 4">
            <a:extLst>
              <a:ext uri="{FF2B5EF4-FFF2-40B4-BE49-F238E27FC236}">
                <a16:creationId xmlns:a16="http://schemas.microsoft.com/office/drawing/2014/main" id="{5A67ED95-7EF6-2FFF-BF0F-567FA01860EC}"/>
              </a:ext>
            </a:extLst>
          </p:cNvPr>
          <p:cNvSpPr txBox="1"/>
          <p:nvPr/>
        </p:nvSpPr>
        <p:spPr>
          <a:xfrm>
            <a:off x="304799" y="4486021"/>
            <a:ext cx="1150620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LXML </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で前の同じようにタイトルへのパスを指定するとこのタグにたどり着ける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この後どうするか？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では太字は取り出せない。なぜだろうか</a:t>
            </a:r>
          </a:p>
        </p:txBody>
      </p:sp>
    </p:spTree>
    <p:extLst>
      <p:ext uri="{BB962C8B-B14F-4D97-AF65-F5344CB8AC3E}">
        <p14:creationId xmlns:p14="http://schemas.microsoft.com/office/powerpoint/2010/main" val="213542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0EBA46E-933A-42F6-A8D6-EEDE9479E8D0}"/>
              </a:ext>
            </a:extLst>
          </p:cNvPr>
          <p:cNvSpPr txBox="1"/>
          <p:nvPr/>
        </p:nvSpPr>
        <p:spPr>
          <a:xfrm>
            <a:off x="292968" y="324015"/>
            <a:ext cx="8020144"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でタグ属性</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href</a:t>
            </a:r>
            <a:r>
              <a:rPr kumimoji="1" lang="en-US" altLang="ja-JP" sz="3200" b="1"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とか）を取り出す</a:t>
            </a:r>
          </a:p>
        </p:txBody>
      </p:sp>
      <p:sp>
        <p:nvSpPr>
          <p:cNvPr id="10" name="テキスト ボックス 9">
            <a:extLst>
              <a:ext uri="{FF2B5EF4-FFF2-40B4-BE49-F238E27FC236}">
                <a16:creationId xmlns:a16="http://schemas.microsoft.com/office/drawing/2014/main" id="{474AE9E1-F15E-263C-DA1D-0F77AEA7D9E9}"/>
              </a:ext>
            </a:extLst>
          </p:cNvPr>
          <p:cNvSpPr txBox="1"/>
          <p:nvPr/>
        </p:nvSpPr>
        <p:spPr>
          <a:xfrm>
            <a:off x="413658" y="1030259"/>
            <a:ext cx="10536010" cy="2308324"/>
          </a:xfrm>
          <a:prstGeom prst="rect">
            <a:avLst/>
          </a:prstGeom>
          <a:noFill/>
        </p:spPr>
        <p:txBody>
          <a:bodyPr wrap="square" rtlCol="0">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b="1"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"&gt;&lt;strong&gt;</a:t>
            </a:r>
            <a:r>
              <a:rPr lang="ja-JP" altLang="en-US" sz="2400" dirty="0"/>
              <a:t>いまや超行列店のハンバーグ屋さん</a:t>
            </a:r>
            <a:r>
              <a:rPr lang="en-US" altLang="ja-JP" sz="2400" dirty="0"/>
              <a:t>&lt;/strong&gt;&lt;/a&gt;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0AA054F-C527-B720-150D-C8DA8BDF5BD6}"/>
              </a:ext>
            </a:extLst>
          </p:cNvPr>
          <p:cNvSpPr txBox="1"/>
          <p:nvPr/>
        </p:nvSpPr>
        <p:spPr>
          <a:xfrm>
            <a:off x="606879" y="3519418"/>
            <a:ext cx="1087669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.get(</a:t>
            </a:r>
            <a:r>
              <a:rPr kumimoji="1" lang="ja-JP" altLang="en-US" sz="2400" dirty="0">
                <a:latin typeface="メイリオ" panose="020B0604030504040204" pitchFamily="50" charset="-128"/>
                <a:ea typeface="メイリオ" panose="020B0604030504040204" pitchFamily="50" charset="-128"/>
              </a:rPr>
              <a:t>属性名</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ここでは </a:t>
            </a:r>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で、太字が取り出される。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だと ‘</a:t>
            </a:r>
            <a:r>
              <a:rPr lang="ja-JP" altLang="en-US" sz="2400" dirty="0"/>
              <a:t>いまや超行列店のハンバーグ屋さん</a:t>
            </a:r>
            <a:r>
              <a:rPr kumimoji="1" lang="ja-JP" altLang="en-US" sz="2400" dirty="0">
                <a:latin typeface="メイリオ" panose="020B0604030504040204" pitchFamily="50" charset="-128"/>
                <a:ea typeface="メイリオ" panose="020B0604030504040204" pitchFamily="50" charset="-128"/>
              </a:rPr>
              <a:t>’ が取り出される</a:t>
            </a: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80136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2AF8F0-B56E-4956-A04B-1FEB1F902AE9}"/>
              </a:ext>
            </a:extLst>
          </p:cNvPr>
          <p:cNvSpPr txBox="1"/>
          <p:nvPr/>
        </p:nvSpPr>
        <p:spPr>
          <a:xfrm>
            <a:off x="3568138" y="1805312"/>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4" name="図表 3">
            <a:extLst>
              <a:ext uri="{FF2B5EF4-FFF2-40B4-BE49-F238E27FC236}">
                <a16:creationId xmlns:a16="http://schemas.microsoft.com/office/drawing/2014/main" id="{A76552A2-DE07-42D1-A5BC-552E9A4F866A}"/>
              </a:ext>
            </a:extLst>
          </p:cNvPr>
          <p:cNvGraphicFramePr/>
          <p:nvPr/>
        </p:nvGraphicFramePr>
        <p:xfrm>
          <a:off x="1143832" y="1354946"/>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FA799F01-25B2-4620-A2C1-54B403FA7800}"/>
              </a:ext>
            </a:extLst>
          </p:cNvPr>
          <p:cNvSpPr txBox="1"/>
          <p:nvPr/>
        </p:nvSpPr>
        <p:spPr>
          <a:xfrm>
            <a:off x="3568139" y="3519019"/>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4316BCD-0EB5-45A0-9742-C78FD0191D2D}"/>
              </a:ext>
            </a:extLst>
          </p:cNvPr>
          <p:cNvSpPr txBox="1"/>
          <p:nvPr/>
        </p:nvSpPr>
        <p:spPr>
          <a:xfrm>
            <a:off x="3689678" y="5304599"/>
            <a:ext cx="2467342"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p>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B509995-B499-4B53-83F8-F65405E3F519}"/>
              </a:ext>
            </a:extLst>
          </p:cNvPr>
          <p:cNvSpPr txBox="1"/>
          <p:nvPr/>
        </p:nvSpPr>
        <p:spPr>
          <a:xfrm>
            <a:off x="3689678" y="4863244"/>
            <a:ext cx="6340197"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テキストでなくて，タグの属性値を取り出す</a:t>
            </a:r>
          </a:p>
        </p:txBody>
      </p:sp>
      <p:sp>
        <p:nvSpPr>
          <p:cNvPr id="2" name="テキスト ボックス 1">
            <a:extLst>
              <a:ext uri="{FF2B5EF4-FFF2-40B4-BE49-F238E27FC236}">
                <a16:creationId xmlns:a16="http://schemas.microsoft.com/office/drawing/2014/main" id="{89F15CBD-735F-49A7-6EA4-C4911F5D512F}"/>
              </a:ext>
            </a:extLst>
          </p:cNvPr>
          <p:cNvSpPr txBox="1"/>
          <p:nvPr/>
        </p:nvSpPr>
        <p:spPr>
          <a:xfrm>
            <a:off x="866775" y="45720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タグ属性を取り出すコーディング（まとめ）</a:t>
            </a:r>
          </a:p>
        </p:txBody>
      </p:sp>
      <p:sp>
        <p:nvSpPr>
          <p:cNvPr id="6" name="右中かっこ 5">
            <a:extLst>
              <a:ext uri="{FF2B5EF4-FFF2-40B4-BE49-F238E27FC236}">
                <a16:creationId xmlns:a16="http://schemas.microsoft.com/office/drawing/2014/main" id="{7F9E9654-AAAB-F2AE-2250-CAAD33F82502}"/>
              </a:ext>
            </a:extLst>
          </p:cNvPr>
          <p:cNvSpPr/>
          <p:nvPr/>
        </p:nvSpPr>
        <p:spPr>
          <a:xfrm>
            <a:off x="7454138" y="1524000"/>
            <a:ext cx="461137" cy="2752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3834BE-914D-092A-3D32-87BF0FEF0556}"/>
              </a:ext>
            </a:extLst>
          </p:cNvPr>
          <p:cNvSpPr txBox="1"/>
          <p:nvPr/>
        </p:nvSpPr>
        <p:spPr>
          <a:xfrm>
            <a:off x="8058150" y="2705100"/>
            <a:ext cx="3933825"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ここまではタイトルテキストを取得するコーディングと同じ</a:t>
            </a:r>
          </a:p>
        </p:txBody>
      </p:sp>
    </p:spTree>
    <p:extLst>
      <p:ext uri="{BB962C8B-B14F-4D97-AF65-F5344CB8AC3E}">
        <p14:creationId xmlns:p14="http://schemas.microsoft.com/office/powerpoint/2010/main" val="1670532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ED9FF26-6268-87C6-34F0-A6DC451028E5}"/>
              </a:ext>
            </a:extLst>
          </p:cNvPr>
          <p:cNvPicPr>
            <a:picLocks noChangeAspect="1"/>
          </p:cNvPicPr>
          <p:nvPr/>
        </p:nvPicPr>
        <p:blipFill>
          <a:blip r:embed="rId2"/>
          <a:stretch>
            <a:fillRect/>
          </a:stretch>
        </p:blipFill>
        <p:spPr>
          <a:xfrm>
            <a:off x="598714" y="664029"/>
            <a:ext cx="7047391" cy="5964367"/>
          </a:xfrm>
          <a:prstGeom prst="rect">
            <a:avLst/>
          </a:prstGeom>
        </p:spPr>
      </p:pic>
      <p:sp>
        <p:nvSpPr>
          <p:cNvPr id="4" name="テキスト ボックス 3">
            <a:extLst>
              <a:ext uri="{FF2B5EF4-FFF2-40B4-BE49-F238E27FC236}">
                <a16:creationId xmlns:a16="http://schemas.microsoft.com/office/drawing/2014/main" id="{FCD5B16C-7641-6757-A4C4-CD86348C7695}"/>
              </a:ext>
            </a:extLst>
          </p:cNvPr>
          <p:cNvSpPr txBox="1"/>
          <p:nvPr/>
        </p:nvSpPr>
        <p:spPr>
          <a:xfrm>
            <a:off x="598714" y="229604"/>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全文ページにはタイトルも表示されている</a:t>
            </a:r>
          </a:p>
        </p:txBody>
      </p:sp>
      <p:sp>
        <p:nvSpPr>
          <p:cNvPr id="5" name="テキスト ボックス 4">
            <a:extLst>
              <a:ext uri="{FF2B5EF4-FFF2-40B4-BE49-F238E27FC236}">
                <a16:creationId xmlns:a16="http://schemas.microsoft.com/office/drawing/2014/main" id="{2A22F1CA-884B-EC2E-CB4D-868C05139D88}"/>
              </a:ext>
            </a:extLst>
          </p:cNvPr>
          <p:cNvSpPr txBox="1"/>
          <p:nvPr/>
        </p:nvSpPr>
        <p:spPr>
          <a:xfrm>
            <a:off x="7265105" y="1153886"/>
            <a:ext cx="4926895"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つまり、口コミ一覧では、口コミ全文ページへの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情報だけをスクレイピングして、</a:t>
            </a:r>
            <a:r>
              <a:rPr kumimoji="1" lang="en-US" altLang="ja-JP" sz="2400" dirty="0">
                <a:latin typeface="メイリオ" panose="020B0604030504040204" pitchFamily="50" charset="-128"/>
                <a:ea typeface="メイリオ" panose="020B0604030504040204" pitchFamily="50" charset="-128"/>
              </a:rPr>
              <a:t>http request</a:t>
            </a:r>
            <a:r>
              <a:rPr kumimoji="1" lang="ja-JP" altLang="en-US" sz="2400" dirty="0">
                <a:latin typeface="メイリオ" panose="020B0604030504040204" pitchFamily="50" charset="-128"/>
                <a:ea typeface="メイリオ" panose="020B0604030504040204" pitchFamily="50" charset="-128"/>
              </a:rPr>
              <a:t>すればよい</a:t>
            </a:r>
          </a:p>
        </p:txBody>
      </p:sp>
    </p:spTree>
    <p:extLst>
      <p:ext uri="{BB962C8B-B14F-4D97-AF65-F5344CB8AC3E}">
        <p14:creationId xmlns:p14="http://schemas.microsoft.com/office/powerpoint/2010/main" val="268391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C636320-BCA5-2970-DE2E-1235B98155C7}"/>
              </a:ext>
            </a:extLst>
          </p:cNvPr>
          <p:cNvSpPr txBox="1"/>
          <p:nvPr/>
        </p:nvSpPr>
        <p:spPr>
          <a:xfrm>
            <a:off x="577970" y="534838"/>
            <a:ext cx="977940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色々な言語を勉強するより</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を極める方がよい</a:t>
            </a:r>
          </a:p>
        </p:txBody>
      </p:sp>
      <p:sp>
        <p:nvSpPr>
          <p:cNvPr id="3" name="テキスト ボックス 2">
            <a:extLst>
              <a:ext uri="{FF2B5EF4-FFF2-40B4-BE49-F238E27FC236}">
                <a16:creationId xmlns:a16="http://schemas.microsoft.com/office/drawing/2014/main" id="{DBCA3A33-D6AC-3993-7B62-58D7706B23C2}"/>
              </a:ext>
            </a:extLst>
          </p:cNvPr>
          <p:cNvSpPr txBox="1"/>
          <p:nvPr/>
        </p:nvSpPr>
        <p:spPr>
          <a:xfrm>
            <a:off x="698740" y="1233578"/>
            <a:ext cx="10103984"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php</a:t>
            </a:r>
            <a:r>
              <a:rPr kumimoji="1" lang="en-US" altLang="ja-JP" sz="2400" dirty="0">
                <a:latin typeface="メイリオ" panose="020B0604030504040204" pitchFamily="50" charset="-128"/>
                <a:ea typeface="メイリオ" panose="020B0604030504040204" pitchFamily="50" charset="-128"/>
              </a:rPr>
              <a:t>, Java, python</a:t>
            </a:r>
            <a:r>
              <a:rPr kumimoji="1" lang="ja-JP" altLang="en-US" sz="2400" dirty="0">
                <a:latin typeface="メイリオ" panose="020B0604030504040204" pitchFamily="50" charset="-128"/>
                <a:ea typeface="メイリオ" panose="020B0604030504040204" pitchFamily="50" charset="-128"/>
              </a:rPr>
              <a:t>もオブジェクト指向言語という点でよく似ている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のオブジェクト指向の仕組みを理解しておくことは重要</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でサーバーサイドプログラミングを試すなら</a:t>
            </a:r>
            <a:r>
              <a:rPr kumimoji="1" lang="en-US" altLang="ja-JP" sz="2400" dirty="0">
                <a:latin typeface="メイリオ" panose="020B0604030504040204" pitchFamily="50" charset="-128"/>
                <a:ea typeface="メイリオ" panose="020B0604030504040204" pitchFamily="50" charset="-128"/>
              </a:rPr>
              <a:t>Flask</a:t>
            </a:r>
            <a:r>
              <a:rPr kumimoji="1" lang="ja-JP" altLang="en-US" sz="2400" dirty="0">
                <a:latin typeface="メイリオ" panose="020B0604030504040204" pitchFamily="50" charset="-128"/>
                <a:ea typeface="メイリオ" panose="020B0604030504040204" pitchFamily="50" charset="-128"/>
              </a:rPr>
              <a:t>がお勧め</a:t>
            </a:r>
          </a:p>
        </p:txBody>
      </p:sp>
      <p:pic>
        <p:nvPicPr>
          <p:cNvPr id="5" name="図 4">
            <a:extLst>
              <a:ext uri="{FF2B5EF4-FFF2-40B4-BE49-F238E27FC236}">
                <a16:creationId xmlns:a16="http://schemas.microsoft.com/office/drawing/2014/main" id="{3F440CA3-EEFD-4A0A-CAEA-ED10AD2D3C76}"/>
              </a:ext>
            </a:extLst>
          </p:cNvPr>
          <p:cNvPicPr>
            <a:picLocks noChangeAspect="1"/>
          </p:cNvPicPr>
          <p:nvPr/>
        </p:nvPicPr>
        <p:blipFill>
          <a:blip r:embed="rId2"/>
          <a:stretch>
            <a:fillRect/>
          </a:stretch>
        </p:blipFill>
        <p:spPr>
          <a:xfrm>
            <a:off x="698740" y="2907196"/>
            <a:ext cx="2686012" cy="3632658"/>
          </a:xfrm>
          <a:prstGeom prst="rect">
            <a:avLst/>
          </a:prstGeom>
        </p:spPr>
      </p:pic>
      <p:sp>
        <p:nvSpPr>
          <p:cNvPr id="6" name="テキスト ボックス 5">
            <a:extLst>
              <a:ext uri="{FF2B5EF4-FFF2-40B4-BE49-F238E27FC236}">
                <a16:creationId xmlns:a16="http://schemas.microsoft.com/office/drawing/2014/main" id="{8BBA7AD4-A796-6E2F-9CDE-42CF7FA1314B}"/>
              </a:ext>
            </a:extLst>
          </p:cNvPr>
          <p:cNvSpPr txBox="1"/>
          <p:nvPr/>
        </p:nvSpPr>
        <p:spPr>
          <a:xfrm>
            <a:off x="3856008" y="3075317"/>
            <a:ext cx="744755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Flask</a:t>
            </a:r>
            <a:r>
              <a:rPr kumimoji="1" lang="ja-JP" altLang="en-US" sz="2400" dirty="0">
                <a:latin typeface="メイリオ" panose="020B0604030504040204" pitchFamily="50" charset="-128"/>
                <a:ea typeface="メイリオ" panose="020B0604030504040204" pitchFamily="50" charset="-128"/>
              </a:rPr>
              <a:t>本格入門　～やさしくわかる</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アプリ開発～</a:t>
            </a:r>
          </a:p>
        </p:txBody>
      </p:sp>
    </p:spTree>
    <p:extLst>
      <p:ext uri="{BB962C8B-B14F-4D97-AF65-F5344CB8AC3E}">
        <p14:creationId xmlns:p14="http://schemas.microsoft.com/office/powerpoint/2010/main" val="1098559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B2FBC5-10BF-FC73-7553-505EADDC722D}"/>
              </a:ext>
            </a:extLst>
          </p:cNvPr>
          <p:cNvSpPr txBox="1"/>
          <p:nvPr/>
        </p:nvSpPr>
        <p:spPr>
          <a:xfrm>
            <a:off x="450776" y="246458"/>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本文全文をスクレイピングするクローラーを作成する</a:t>
            </a:r>
          </a:p>
        </p:txBody>
      </p:sp>
      <p:graphicFrame>
        <p:nvGraphicFramePr>
          <p:cNvPr id="3" name="図表 2">
            <a:extLst>
              <a:ext uri="{FF2B5EF4-FFF2-40B4-BE49-F238E27FC236}">
                <a16:creationId xmlns:a16="http://schemas.microsoft.com/office/drawing/2014/main" id="{1507D912-E579-897A-2665-004B8BFE584F}"/>
              </a:ext>
            </a:extLst>
          </p:cNvPr>
          <p:cNvGraphicFramePr/>
          <p:nvPr>
            <p:extLst>
              <p:ext uri="{D42A27DB-BD31-4B8C-83A1-F6EECF244321}">
                <p14:modId xmlns:p14="http://schemas.microsoft.com/office/powerpoint/2010/main" val="3858006927"/>
              </p:ext>
            </p:extLst>
          </p:nvPr>
        </p:nvGraphicFramePr>
        <p:xfrm>
          <a:off x="1132946" y="185319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図表 3">
            <a:extLst>
              <a:ext uri="{FF2B5EF4-FFF2-40B4-BE49-F238E27FC236}">
                <a16:creationId xmlns:a16="http://schemas.microsoft.com/office/drawing/2014/main" id="{CBBDBFED-5D02-A951-2542-D4F48DD49105}"/>
              </a:ext>
            </a:extLst>
          </p:cNvPr>
          <p:cNvGraphicFramePr/>
          <p:nvPr>
            <p:extLst>
              <p:ext uri="{D42A27DB-BD31-4B8C-83A1-F6EECF244321}">
                <p14:modId xmlns:p14="http://schemas.microsoft.com/office/powerpoint/2010/main" val="2090229242"/>
              </p:ext>
            </p:extLst>
          </p:nvPr>
        </p:nvGraphicFramePr>
        <p:xfrm>
          <a:off x="5737603" y="1876321"/>
          <a:ext cx="2753139" cy="47352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コネクタ: カギ線 5">
            <a:extLst>
              <a:ext uri="{FF2B5EF4-FFF2-40B4-BE49-F238E27FC236}">
                <a16:creationId xmlns:a16="http://schemas.microsoft.com/office/drawing/2014/main" id="{399974D3-4A57-089C-BBC0-B8096806F1CA}"/>
              </a:ext>
            </a:extLst>
          </p:cNvPr>
          <p:cNvCxnSpPr>
            <a:cxnSpLocks/>
            <a:stCxn id="12" idx="3"/>
            <a:endCxn id="13" idx="1"/>
          </p:cNvCxnSpPr>
          <p:nvPr/>
        </p:nvCxnSpPr>
        <p:spPr>
          <a:xfrm flipV="1">
            <a:off x="3657598" y="2459744"/>
            <a:ext cx="2346645" cy="3549170"/>
          </a:xfrm>
          <a:prstGeom prst="bentConnector3">
            <a:avLst>
              <a:gd name="adj1" fmla="val 50000"/>
            </a:avLst>
          </a:prstGeom>
          <a:ln w="381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602D583-B0C3-9980-BA4E-B79BBC1D5B94}"/>
              </a:ext>
            </a:extLst>
          </p:cNvPr>
          <p:cNvSpPr txBox="1"/>
          <p:nvPr/>
        </p:nvSpPr>
        <p:spPr>
          <a:xfrm>
            <a:off x="1616195" y="142042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口コミ一覧</a:t>
            </a:r>
          </a:p>
        </p:txBody>
      </p:sp>
      <p:sp>
        <p:nvSpPr>
          <p:cNvPr id="8" name="テキスト ボックス 7">
            <a:extLst>
              <a:ext uri="{FF2B5EF4-FFF2-40B4-BE49-F238E27FC236}">
                <a16:creationId xmlns:a16="http://schemas.microsoft.com/office/drawing/2014/main" id="{A2D0D787-7019-009F-1A48-FA8B101D7B0D}"/>
              </a:ext>
            </a:extLst>
          </p:cNvPr>
          <p:cNvSpPr txBox="1"/>
          <p:nvPr/>
        </p:nvSpPr>
        <p:spPr>
          <a:xfrm>
            <a:off x="6252397" y="141465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a:t>
            </a:r>
          </a:p>
        </p:txBody>
      </p:sp>
      <p:sp>
        <p:nvSpPr>
          <p:cNvPr id="9" name="テキスト ボックス 8">
            <a:extLst>
              <a:ext uri="{FF2B5EF4-FFF2-40B4-BE49-F238E27FC236}">
                <a16:creationId xmlns:a16="http://schemas.microsoft.com/office/drawing/2014/main" id="{665C6178-4A7B-0CF4-E70B-AD4E49BD02F0}"/>
              </a:ext>
            </a:extLst>
          </p:cNvPr>
          <p:cNvSpPr txBox="1"/>
          <p:nvPr/>
        </p:nvSpPr>
        <p:spPr>
          <a:xfrm>
            <a:off x="8175171" y="5593415"/>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p>
        </p:txBody>
      </p:sp>
      <p:sp>
        <p:nvSpPr>
          <p:cNvPr id="10" name="テキスト ボックス 9">
            <a:extLst>
              <a:ext uri="{FF2B5EF4-FFF2-40B4-BE49-F238E27FC236}">
                <a16:creationId xmlns:a16="http://schemas.microsoft.com/office/drawing/2014/main" id="{9A39DC4B-346C-4AAE-C290-ECD7B8764A3D}"/>
              </a:ext>
            </a:extLst>
          </p:cNvPr>
          <p:cNvSpPr txBox="1"/>
          <p:nvPr/>
        </p:nvSpPr>
        <p:spPr>
          <a:xfrm>
            <a:off x="3659761" y="5883165"/>
            <a:ext cx="195268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全文ページへの</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88BE8E0-71BC-FF86-BBB4-536F1CA6B246}"/>
              </a:ext>
            </a:extLst>
          </p:cNvPr>
          <p:cNvSpPr txBox="1"/>
          <p:nvPr/>
        </p:nvSpPr>
        <p:spPr>
          <a:xfrm>
            <a:off x="450776" y="784910"/>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コーディングの考え方を絵にしてみる</a:t>
            </a:r>
          </a:p>
        </p:txBody>
      </p:sp>
      <p:sp>
        <p:nvSpPr>
          <p:cNvPr id="12" name="正方形/長方形 11">
            <a:extLst>
              <a:ext uri="{FF2B5EF4-FFF2-40B4-BE49-F238E27FC236}">
                <a16:creationId xmlns:a16="http://schemas.microsoft.com/office/drawing/2014/main" id="{FA9F051A-A9B8-25B5-57C1-69DC3305DEAC}"/>
              </a:ext>
            </a:extLst>
          </p:cNvPr>
          <p:cNvSpPr/>
          <p:nvPr/>
        </p:nvSpPr>
        <p:spPr>
          <a:xfrm>
            <a:off x="1045858" y="5279571"/>
            <a:ext cx="2611740" cy="1458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39F4C9A-E104-3123-2CC2-D8BAED10F8B1}"/>
              </a:ext>
            </a:extLst>
          </p:cNvPr>
          <p:cNvSpPr/>
          <p:nvPr/>
        </p:nvSpPr>
        <p:spPr>
          <a:xfrm>
            <a:off x="6004243" y="1730401"/>
            <a:ext cx="2611740" cy="1458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E90CD3F-081A-392B-15CA-8F3FA47D73C6}"/>
              </a:ext>
            </a:extLst>
          </p:cNvPr>
          <p:cNvSpPr txBox="1"/>
          <p:nvPr/>
        </p:nvSpPr>
        <p:spPr>
          <a:xfrm rot="16200000">
            <a:off x="2346875" y="3444580"/>
            <a:ext cx="4415504"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urllib.request.urlopen</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4091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F902810-8C65-9BAB-4AAC-A08E466D1B2D}"/>
              </a:ext>
            </a:extLst>
          </p:cNvPr>
          <p:cNvSpPr txBox="1"/>
          <p:nvPr/>
        </p:nvSpPr>
        <p:spPr>
          <a:xfrm>
            <a:off x="876300" y="6667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演習：口コミ全文を取り出す</a:t>
            </a:r>
          </a:p>
        </p:txBody>
      </p:sp>
      <p:sp>
        <p:nvSpPr>
          <p:cNvPr id="7" name="テキスト ボックス 6">
            <a:extLst>
              <a:ext uri="{FF2B5EF4-FFF2-40B4-BE49-F238E27FC236}">
                <a16:creationId xmlns:a16="http://schemas.microsoft.com/office/drawing/2014/main" id="{79C1325A-5276-4497-0957-6FB0617C749F}"/>
              </a:ext>
            </a:extLst>
          </p:cNvPr>
          <p:cNvSpPr txBox="1"/>
          <p:nvPr/>
        </p:nvSpPr>
        <p:spPr>
          <a:xfrm>
            <a:off x="1071225" y="1370239"/>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実用レベルのプログラミング。以下のリンクから解説を読んでプログラムを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書いてください。</a:t>
            </a:r>
          </a:p>
        </p:txBody>
      </p:sp>
      <p:sp>
        <p:nvSpPr>
          <p:cNvPr id="3" name="テキスト ボックス 2">
            <a:extLst>
              <a:ext uri="{FF2B5EF4-FFF2-40B4-BE49-F238E27FC236}">
                <a16:creationId xmlns:a16="http://schemas.microsoft.com/office/drawing/2014/main" id="{6F8117EC-170F-5FC5-F73F-074639AA7D31}"/>
              </a:ext>
            </a:extLst>
          </p:cNvPr>
          <p:cNvSpPr txBox="1"/>
          <p:nvPr/>
        </p:nvSpPr>
        <p:spPr>
          <a:xfrm>
            <a:off x="1334021" y="5487761"/>
            <a:ext cx="4604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tabelog_scraper_reviewAll.py</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CF6912D-965B-B3B0-8409-AE48C1F6374C}"/>
              </a:ext>
            </a:extLst>
          </p:cNvPr>
          <p:cNvSpPr txBox="1"/>
          <p:nvPr/>
        </p:nvSpPr>
        <p:spPr>
          <a:xfrm>
            <a:off x="1071225" y="2434602"/>
            <a:ext cx="9941442"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https://github.com/ueharaLab/bigdata4_scraper/blob/master/scraping/scraping_allreviews.md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472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4B737-FAE5-996F-B1C6-E5556957FCEF}"/>
              </a:ext>
            </a:extLst>
          </p:cNvPr>
          <p:cNvSpPr txBox="1"/>
          <p:nvPr/>
        </p:nvSpPr>
        <p:spPr>
          <a:xfrm>
            <a:off x="767751" y="508959"/>
            <a:ext cx="977940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以外で今の段階でやっておくとよい言語とは</a:t>
            </a:r>
          </a:p>
        </p:txBody>
      </p:sp>
      <p:sp>
        <p:nvSpPr>
          <p:cNvPr id="3" name="テキスト ボックス 2">
            <a:extLst>
              <a:ext uri="{FF2B5EF4-FFF2-40B4-BE49-F238E27FC236}">
                <a16:creationId xmlns:a16="http://schemas.microsoft.com/office/drawing/2014/main" id="{7F29EA0A-09A1-DEF9-5789-76961CC5AB94}"/>
              </a:ext>
            </a:extLst>
          </p:cNvPr>
          <p:cNvSpPr txBox="1"/>
          <p:nvPr/>
        </p:nvSpPr>
        <p:spPr>
          <a:xfrm>
            <a:off x="767751" y="1587260"/>
            <a:ext cx="10552312" cy="34163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 </a:t>
            </a:r>
            <a:r>
              <a:rPr kumimoji="1" lang="ja-JP" altLang="en-US" sz="2400" dirty="0">
                <a:latin typeface="メイリオ" panose="020B0604030504040204" pitchFamily="50" charset="-128"/>
                <a:ea typeface="メイリオ" panose="020B0604030504040204" pitchFamily="50" charset="-128"/>
              </a:rPr>
              <a:t>言語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リアルタイム処理に向いた高速処理言語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非常にコンパクトに作れるので組み込み系に使われる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の高速ライブラリの多くの中身は</a:t>
            </a:r>
            <a:r>
              <a:rPr kumimoji="1" lang="en-US" altLang="ja-JP" sz="2400" dirty="0">
                <a:latin typeface="メイリオ" panose="020B0604030504040204" pitchFamily="50" charset="-128"/>
                <a:ea typeface="メイリオ" panose="020B0604030504040204" pitchFamily="50" charset="-128"/>
              </a:rPr>
              <a:t>C</a:t>
            </a:r>
            <a:r>
              <a:rPr kumimoji="1" lang="ja-JP" altLang="en-US" sz="2400" dirty="0">
                <a:latin typeface="メイリオ" panose="020B0604030504040204" pitchFamily="50" charset="-128"/>
                <a:ea typeface="メイリオ" panose="020B0604030504040204" pitchFamily="50" charset="-128"/>
              </a:rPr>
              <a:t>で書かれている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Julia</a:t>
            </a: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高速という意味では</a:t>
            </a:r>
            <a:r>
              <a:rPr kumimoji="1" lang="en-US" altLang="ja-JP" sz="2400" dirty="0">
                <a:latin typeface="メイリオ" panose="020B0604030504040204" pitchFamily="50" charset="-128"/>
                <a:ea typeface="メイリオ" panose="020B0604030504040204" pitchFamily="50" charset="-128"/>
              </a:rPr>
              <a:t>C</a:t>
            </a:r>
            <a:r>
              <a:rPr kumimoji="1" lang="ja-JP" altLang="en-US" sz="2400" dirty="0">
                <a:latin typeface="メイリオ" panose="020B0604030504040204" pitchFamily="50" charset="-128"/>
                <a:ea typeface="メイリオ" panose="020B0604030504040204" pitchFamily="50" charset="-128"/>
              </a:rPr>
              <a:t>と同じレベル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次世代のデータサイエンス言語標準になりうる</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年くらいは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数理モデルを実装することを強く念頭に置いた言語</a:t>
            </a:r>
          </a:p>
        </p:txBody>
      </p:sp>
    </p:spTree>
    <p:extLst>
      <p:ext uri="{BB962C8B-B14F-4D97-AF65-F5344CB8AC3E}">
        <p14:creationId xmlns:p14="http://schemas.microsoft.com/office/powerpoint/2010/main" val="40202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1144B5-08DD-4C07-A34A-96B129658A0F}"/>
              </a:ext>
            </a:extLst>
          </p:cNvPr>
          <p:cNvSpPr txBox="1"/>
          <p:nvPr/>
        </p:nvSpPr>
        <p:spPr>
          <a:xfrm>
            <a:off x="348218" y="279980"/>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本格的なクローラー</a:t>
            </a:r>
          </a:p>
        </p:txBody>
      </p:sp>
      <p:sp>
        <p:nvSpPr>
          <p:cNvPr id="4" name="矢印: 下 3">
            <a:extLst>
              <a:ext uri="{FF2B5EF4-FFF2-40B4-BE49-F238E27FC236}">
                <a16:creationId xmlns:a16="http://schemas.microsoft.com/office/drawing/2014/main" id="{D413F596-B2C9-4CB1-B9F1-9F3595D8A0BA}"/>
              </a:ext>
            </a:extLst>
          </p:cNvPr>
          <p:cNvSpPr/>
          <p:nvPr/>
        </p:nvSpPr>
        <p:spPr>
          <a:xfrm flipV="1">
            <a:off x="4226203" y="5744853"/>
            <a:ext cx="87630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C52796-3861-4021-B042-78699CD77AFD}"/>
              </a:ext>
            </a:extLst>
          </p:cNvPr>
          <p:cNvSpPr txBox="1"/>
          <p:nvPr/>
        </p:nvSpPr>
        <p:spPr>
          <a:xfrm>
            <a:off x="3152776" y="6396336"/>
            <a:ext cx="684228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プログラムから自動的にクリックできたら</a:t>
            </a:r>
            <a:r>
              <a:rPr kumimoji="1" lang="ja-JP" altLang="en-US" sz="2400" dirty="0" err="1">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E851ED-F0D0-427B-CA50-A08DE8F3A9EA}"/>
              </a:ext>
            </a:extLst>
          </p:cNvPr>
          <p:cNvSpPr txBox="1"/>
          <p:nvPr/>
        </p:nvSpPr>
        <p:spPr>
          <a:xfrm>
            <a:off x="3275045" y="762186"/>
            <a:ext cx="5402248" cy="646331"/>
          </a:xfrm>
          <a:prstGeom prst="rect">
            <a:avLst/>
          </a:prstGeom>
          <a:noFill/>
        </p:spPr>
        <p:txBody>
          <a:bodyPr wrap="none" rtlCol="0">
            <a:spAutoFit/>
          </a:bodyPr>
          <a:lstStyle/>
          <a:p>
            <a:r>
              <a:rPr kumimoji="1" lang="en-US" altLang="ja-JP" dirty="0">
                <a:hlinkClick r:id="rId2"/>
              </a:rPr>
              <a:t>https://tabelog.com/tokyo/A1304/A130402/13041176/</a:t>
            </a:r>
            <a:endParaRPr kumimoji="1" lang="en-US" altLang="ja-JP" dirty="0"/>
          </a:p>
          <a:p>
            <a:endParaRPr kumimoji="1" lang="ja-JP" altLang="en-US" dirty="0"/>
          </a:p>
        </p:txBody>
      </p:sp>
      <p:pic>
        <p:nvPicPr>
          <p:cNvPr id="11" name="図 10">
            <a:extLst>
              <a:ext uri="{FF2B5EF4-FFF2-40B4-BE49-F238E27FC236}">
                <a16:creationId xmlns:a16="http://schemas.microsoft.com/office/drawing/2014/main" id="{B5C7A383-2111-D266-7A0F-AF8EC5A32996}"/>
              </a:ext>
            </a:extLst>
          </p:cNvPr>
          <p:cNvPicPr>
            <a:picLocks noChangeAspect="1"/>
          </p:cNvPicPr>
          <p:nvPr/>
        </p:nvPicPr>
        <p:blipFill>
          <a:blip r:embed="rId3"/>
          <a:stretch>
            <a:fillRect/>
          </a:stretch>
        </p:blipFill>
        <p:spPr>
          <a:xfrm>
            <a:off x="3275045" y="4060192"/>
            <a:ext cx="5936366" cy="1712810"/>
          </a:xfrm>
          <a:prstGeom prst="rect">
            <a:avLst/>
          </a:prstGeom>
        </p:spPr>
      </p:pic>
      <p:pic>
        <p:nvPicPr>
          <p:cNvPr id="7" name="図 6">
            <a:extLst>
              <a:ext uri="{FF2B5EF4-FFF2-40B4-BE49-F238E27FC236}">
                <a16:creationId xmlns:a16="http://schemas.microsoft.com/office/drawing/2014/main" id="{D499ED3B-9E16-FA4B-D2A7-CA06105F4645}"/>
              </a:ext>
            </a:extLst>
          </p:cNvPr>
          <p:cNvPicPr>
            <a:picLocks noChangeAspect="1"/>
          </p:cNvPicPr>
          <p:nvPr/>
        </p:nvPicPr>
        <p:blipFill>
          <a:blip r:embed="rId4"/>
          <a:stretch>
            <a:fillRect/>
          </a:stretch>
        </p:blipFill>
        <p:spPr>
          <a:xfrm>
            <a:off x="3032412" y="1084998"/>
            <a:ext cx="5936365" cy="3736336"/>
          </a:xfrm>
          <a:prstGeom prst="rect">
            <a:avLst/>
          </a:prstGeom>
        </p:spPr>
      </p:pic>
      <p:sp>
        <p:nvSpPr>
          <p:cNvPr id="12" name="テキスト ボックス 11">
            <a:extLst>
              <a:ext uri="{FF2B5EF4-FFF2-40B4-BE49-F238E27FC236}">
                <a16:creationId xmlns:a16="http://schemas.microsoft.com/office/drawing/2014/main" id="{6676EF64-ECC4-EA03-F7D8-0A09722D6CD0}"/>
              </a:ext>
            </a:extLst>
          </p:cNvPr>
          <p:cNvSpPr txBox="1"/>
          <p:nvPr/>
        </p:nvSpPr>
        <p:spPr>
          <a:xfrm>
            <a:off x="2498294" y="5392171"/>
            <a:ext cx="695575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口コミが多い店舗はページネーションが出てくる</a:t>
            </a:r>
          </a:p>
        </p:txBody>
      </p:sp>
    </p:spTree>
    <p:extLst>
      <p:ext uri="{BB962C8B-B14F-4D97-AF65-F5344CB8AC3E}">
        <p14:creationId xmlns:p14="http://schemas.microsoft.com/office/powerpoint/2010/main" val="1512255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DE5C5CD-2588-F7FD-65D0-795BA7B3DA13}"/>
              </a:ext>
            </a:extLst>
          </p:cNvPr>
          <p:cNvPicPr>
            <a:picLocks noChangeAspect="1"/>
          </p:cNvPicPr>
          <p:nvPr/>
        </p:nvPicPr>
        <p:blipFill>
          <a:blip r:embed="rId3"/>
          <a:stretch>
            <a:fillRect/>
          </a:stretch>
        </p:blipFill>
        <p:spPr>
          <a:xfrm>
            <a:off x="1138237" y="2352675"/>
            <a:ext cx="9915525" cy="4505325"/>
          </a:xfrm>
          <a:prstGeom prst="rect">
            <a:avLst/>
          </a:prstGeom>
        </p:spPr>
      </p:pic>
      <p:sp>
        <p:nvSpPr>
          <p:cNvPr id="11" name="テキスト ボックス 10">
            <a:extLst>
              <a:ext uri="{FF2B5EF4-FFF2-40B4-BE49-F238E27FC236}">
                <a16:creationId xmlns:a16="http://schemas.microsoft.com/office/drawing/2014/main" id="{034BE71F-295B-4A23-BB41-9599E1731E1C}"/>
              </a:ext>
            </a:extLst>
          </p:cNvPr>
          <p:cNvSpPr txBox="1"/>
          <p:nvPr/>
        </p:nvSpPr>
        <p:spPr>
          <a:xfrm>
            <a:off x="160458" y="323693"/>
            <a:ext cx="11290363"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ページ番号をクリックしたときに</a:t>
            </a:r>
            <a:r>
              <a:rPr kumimoji="1" lang="en-US" altLang="ja-JP" sz="2800" dirty="0">
                <a:latin typeface="メイリオ" panose="020B0604030504040204" pitchFamily="50" charset="-128"/>
                <a:ea typeface="メイリオ" panose="020B0604030504040204" pitchFamily="50" charset="-128"/>
              </a:rPr>
              <a:t>URL</a:t>
            </a:r>
            <a:r>
              <a:rPr kumimoji="1" lang="ja-JP" altLang="en-US" sz="2800" dirty="0">
                <a:latin typeface="メイリオ" panose="020B0604030504040204" pitchFamily="50" charset="-128"/>
                <a:ea typeface="メイリオ" panose="020B0604030504040204" pitchFamily="50" charset="-128"/>
              </a:rPr>
              <a:t>ボックスで何が変化するか？</a:t>
            </a:r>
          </a:p>
        </p:txBody>
      </p:sp>
      <p:sp>
        <p:nvSpPr>
          <p:cNvPr id="14" name="四角形: 角を丸くする 13">
            <a:extLst>
              <a:ext uri="{FF2B5EF4-FFF2-40B4-BE49-F238E27FC236}">
                <a16:creationId xmlns:a16="http://schemas.microsoft.com/office/drawing/2014/main" id="{8351B3D1-940C-40E4-ABA7-907AE1BD2835}"/>
              </a:ext>
            </a:extLst>
          </p:cNvPr>
          <p:cNvSpPr/>
          <p:nvPr/>
        </p:nvSpPr>
        <p:spPr>
          <a:xfrm>
            <a:off x="2323322" y="2697335"/>
            <a:ext cx="8369559"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97DD227-2571-D4A8-A9A3-CB100F8F1CC3}"/>
              </a:ext>
            </a:extLst>
          </p:cNvPr>
          <p:cNvSpPr txBox="1"/>
          <p:nvPr/>
        </p:nvSpPr>
        <p:spPr>
          <a:xfrm>
            <a:off x="1558212" y="1521678"/>
            <a:ext cx="933255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https://tabelog.com/tokyo/A1304/A130402/13041176/dtlrvwlst/COND-0/smp1/?smp=1&amp;lc=0&amp;rvw_part=all&amp;PG=5</a:t>
            </a:r>
            <a:endParaRPr kumimoji="1" lang="ja-JP" altLang="en-US" sz="2400" dirty="0">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63C1932E-1FC5-2052-686F-EB6D832D6E22}"/>
              </a:ext>
            </a:extLst>
          </p:cNvPr>
          <p:cNvSpPr/>
          <p:nvPr/>
        </p:nvSpPr>
        <p:spPr>
          <a:xfrm>
            <a:off x="9159648" y="1906023"/>
            <a:ext cx="1060482"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1B929868-4A7B-EC43-9CE2-D7A432B22D45}"/>
              </a:ext>
            </a:extLst>
          </p:cNvPr>
          <p:cNvSpPr/>
          <p:nvPr/>
        </p:nvSpPr>
        <p:spPr>
          <a:xfrm>
            <a:off x="9199983" y="793891"/>
            <a:ext cx="1978090" cy="727788"/>
          </a:xfrm>
          <a:prstGeom prst="wedgeRectCallout">
            <a:avLst>
              <a:gd name="adj1" fmla="val -20833"/>
              <a:gd name="adj2" fmla="val 77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PG=</a:t>
            </a:r>
            <a:r>
              <a:rPr kumimoji="1" lang="ja-JP" altLang="en-US" dirty="0"/>
              <a:t>を直接変えると何が起きるか</a:t>
            </a:r>
          </a:p>
        </p:txBody>
      </p:sp>
    </p:spTree>
    <p:extLst>
      <p:ext uri="{BB962C8B-B14F-4D97-AF65-F5344CB8AC3E}">
        <p14:creationId xmlns:p14="http://schemas.microsoft.com/office/powerpoint/2010/main" val="71225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296A16DA-4DE5-4C8C-B8E3-7CE3BD8EB28C}"/>
              </a:ext>
            </a:extLst>
          </p:cNvPr>
          <p:cNvSpPr txBox="1"/>
          <p:nvPr/>
        </p:nvSpPr>
        <p:spPr>
          <a:xfrm>
            <a:off x="298679" y="1874685"/>
            <a:ext cx="1100373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endParaRPr kumimoji="1" lang="en-US" altLang="ja-JP" sz="3200" dirty="0">
              <a:latin typeface="メイリオ" panose="020B0604030504040204" pitchFamily="50" charset="-128"/>
              <a:ea typeface="メイリオ" panose="020B0604030504040204" pitchFamily="50" charset="-128"/>
            </a:endParaRPr>
          </a:p>
          <a:p>
            <a:pPr algn="l"/>
            <a:r>
              <a:rPr kumimoji="1" lang="ja-JP" altLang="en-US" sz="3200" dirty="0">
                <a:latin typeface="メイリオ" panose="020B0604030504040204" pitchFamily="50" charset="-128"/>
                <a:ea typeface="メイリオ" panose="020B0604030504040204" pitchFamily="50" charset="-128"/>
              </a:rPr>
              <a:t>自動的にページをめくるクローラープログラムを作成する</a:t>
            </a:r>
          </a:p>
        </p:txBody>
      </p:sp>
      <p:sp>
        <p:nvSpPr>
          <p:cNvPr id="2" name="テキスト ボックス 1">
            <a:extLst>
              <a:ext uri="{FF2B5EF4-FFF2-40B4-BE49-F238E27FC236}">
                <a16:creationId xmlns:a16="http://schemas.microsoft.com/office/drawing/2014/main" id="{7BA98FF1-0CA3-025D-AC9E-627BFE4BA8E4}"/>
              </a:ext>
            </a:extLst>
          </p:cNvPr>
          <p:cNvSpPr txBox="1"/>
          <p:nvPr/>
        </p:nvSpPr>
        <p:spPr>
          <a:xfrm>
            <a:off x="298679" y="2951903"/>
            <a:ext cx="10602179"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https://github.com/ueharaLab/bigdata4_scraper/blob/master/page_nation_crawler/page_nation_crawler.md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59B0A3C-7A4C-86CB-0908-CF4E9F9EAB76}"/>
              </a:ext>
            </a:extLst>
          </p:cNvPr>
          <p:cNvSpPr txBox="1"/>
          <p:nvPr/>
        </p:nvSpPr>
        <p:spPr>
          <a:xfrm>
            <a:off x="544286" y="4593771"/>
            <a:ext cx="37546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page_nation_crawler.py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0812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8B9515-220C-6EB4-F2A1-7F550C1A8465}"/>
              </a:ext>
            </a:extLst>
          </p:cNvPr>
          <p:cNvSpPr txBox="1"/>
          <p:nvPr/>
        </p:nvSpPr>
        <p:spPr>
          <a:xfrm>
            <a:off x="1387018" y="265079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データを収集できるようになったが、必要なデータは口コミだけ</a:t>
            </a:r>
          </a:p>
        </p:txBody>
      </p:sp>
      <p:sp>
        <p:nvSpPr>
          <p:cNvPr id="3" name="テキスト ボックス 2">
            <a:extLst>
              <a:ext uri="{FF2B5EF4-FFF2-40B4-BE49-F238E27FC236}">
                <a16:creationId xmlns:a16="http://schemas.microsoft.com/office/drawing/2014/main" id="{8FB381F9-B49F-61AD-C319-175AFA919E81}"/>
              </a:ext>
            </a:extLst>
          </p:cNvPr>
          <p:cNvSpPr txBox="1"/>
          <p:nvPr/>
        </p:nvSpPr>
        <p:spPr>
          <a:xfrm>
            <a:off x="3069771" y="3745539"/>
            <a:ext cx="534473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のタグをどうやって取り除くか</a:t>
            </a:r>
          </a:p>
        </p:txBody>
      </p:sp>
    </p:spTree>
    <p:extLst>
      <p:ext uri="{BB962C8B-B14F-4D97-AF65-F5344CB8AC3E}">
        <p14:creationId xmlns:p14="http://schemas.microsoft.com/office/powerpoint/2010/main" val="17652033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33958</TotalTime>
  <Words>3472</Words>
  <Application>Microsoft Office PowerPoint</Application>
  <PresentationFormat>ワイド画面</PresentationFormat>
  <Paragraphs>290</Paragraphs>
  <Slides>41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メイリオ</vt:lpstr>
      <vt:lpstr>游ゴシック</vt:lpstr>
      <vt:lpstr>Arial</vt:lpstr>
      <vt:lpstr>Calibri</vt:lpstr>
      <vt:lpstr>Calibri Light</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618</cp:revision>
  <dcterms:created xsi:type="dcterms:W3CDTF">2017-07-18T05:09:25Z</dcterms:created>
  <dcterms:modified xsi:type="dcterms:W3CDTF">2025-05-22T14:54:48Z</dcterms:modified>
</cp:coreProperties>
</file>