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39" r:id="rId3"/>
    <p:sldId id="1222" r:id="rId4"/>
    <p:sldId id="1201" r:id="rId5"/>
    <p:sldId id="343" r:id="rId6"/>
    <p:sldId id="346" r:id="rId7"/>
    <p:sldId id="379" r:id="rId8"/>
    <p:sldId id="322" r:id="rId9"/>
    <p:sldId id="1186" r:id="rId10"/>
    <p:sldId id="1187" r:id="rId11"/>
    <p:sldId id="323" r:id="rId12"/>
    <p:sldId id="1219" r:id="rId13"/>
    <p:sldId id="324" r:id="rId14"/>
    <p:sldId id="1193" r:id="rId15"/>
    <p:sldId id="1188" r:id="rId16"/>
    <p:sldId id="1220" r:id="rId17"/>
    <p:sldId id="1194" r:id="rId18"/>
    <p:sldId id="1215" r:id="rId19"/>
    <p:sldId id="1221" r:id="rId20"/>
    <p:sldId id="1196" r:id="rId21"/>
    <p:sldId id="1198" r:id="rId22"/>
    <p:sldId id="1200" r:id="rId23"/>
    <p:sldId id="1192" r:id="rId24"/>
    <p:sldId id="1216" r:id="rId25"/>
    <p:sldId id="1217" r:id="rId26"/>
    <p:sldId id="1218" r:id="rId27"/>
    <p:sldId id="1214" r:id="rId28"/>
    <p:sldId id="438" r:id="rId29"/>
    <p:sldId id="437" r:id="rId30"/>
    <p:sldId id="366" r:id="rId31"/>
    <p:sldId id="384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C00FE-A599-4998-AF81-2C4BA331796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kumimoji="1" lang="ja-JP" altLang="en-US"/>
        </a:p>
      </dgm:t>
    </dgm:pt>
    <dgm:pt modelId="{25B18500-0C0D-40AD-8FBE-CA102F28371B}">
      <dgm:prSet/>
      <dgm:spPr/>
      <dgm:t>
        <a:bodyPr/>
        <a:lstStyle/>
        <a:p>
          <a:r>
            <a:rPr kumimoji="1" lang="en-US"/>
            <a:t>HTML</a:t>
          </a:r>
          <a:r>
            <a:rPr kumimoji="1" lang="ja-JP"/>
            <a:t>を木構造に変換（パース）</a:t>
          </a:r>
          <a:endParaRPr lang="ja-JP"/>
        </a:p>
      </dgm:t>
    </dgm:pt>
    <dgm:pt modelId="{D71C7D3F-1E4B-4D6B-83E8-5C779D32A594}" type="parTrans" cxnId="{598AB4CF-C9F1-4AD1-A362-4A3E5D4855B2}">
      <dgm:prSet/>
      <dgm:spPr/>
      <dgm:t>
        <a:bodyPr/>
        <a:lstStyle/>
        <a:p>
          <a:endParaRPr kumimoji="1" lang="ja-JP" altLang="en-US"/>
        </a:p>
      </dgm:t>
    </dgm:pt>
    <dgm:pt modelId="{D57F543F-1FF7-4873-BD47-CE414D67EE0B}" type="sibTrans" cxnId="{598AB4CF-C9F1-4AD1-A362-4A3E5D4855B2}">
      <dgm:prSet/>
      <dgm:spPr/>
      <dgm:t>
        <a:bodyPr/>
        <a:lstStyle/>
        <a:p>
          <a:endParaRPr kumimoji="1" lang="ja-JP" altLang="en-US"/>
        </a:p>
      </dgm:t>
    </dgm:pt>
    <dgm:pt modelId="{5D4BB1B2-BD2A-4ABE-B686-799FD4D6E815}">
      <dgm:prSet/>
      <dgm:spPr/>
      <dgm:t>
        <a:bodyPr/>
        <a:lstStyle/>
        <a:p>
          <a:r>
            <a:rPr kumimoji="1" lang="ja-JP"/>
            <a:t>取得したいデータへのパスを記述</a:t>
          </a:r>
          <a:endParaRPr lang="ja-JP"/>
        </a:p>
      </dgm:t>
    </dgm:pt>
    <dgm:pt modelId="{5E67107E-1BFD-48D5-A461-B9E6DE3108AA}" type="parTrans" cxnId="{EB990342-BC9A-4D13-9618-D57717A6DFEA}">
      <dgm:prSet/>
      <dgm:spPr/>
      <dgm:t>
        <a:bodyPr/>
        <a:lstStyle/>
        <a:p>
          <a:endParaRPr kumimoji="1" lang="ja-JP" altLang="en-US"/>
        </a:p>
      </dgm:t>
    </dgm:pt>
    <dgm:pt modelId="{08697AA5-936A-43B7-8A55-8DAF4661F6D5}" type="sibTrans" cxnId="{EB990342-BC9A-4D13-9618-D57717A6DFEA}">
      <dgm:prSet/>
      <dgm:spPr/>
      <dgm:t>
        <a:bodyPr/>
        <a:lstStyle/>
        <a:p>
          <a:endParaRPr kumimoji="1" lang="ja-JP" altLang="en-US"/>
        </a:p>
      </dgm:t>
    </dgm:pt>
    <dgm:pt modelId="{D285FCAC-4F4D-48D3-ADCF-5B1A34C9C6E4}">
      <dgm:prSet/>
      <dgm:spPr/>
      <dgm:t>
        <a:bodyPr/>
        <a:lstStyle/>
        <a:p>
          <a:r>
            <a:rPr kumimoji="1" lang="ja-JP"/>
            <a:t>データの取得</a:t>
          </a:r>
          <a:endParaRPr lang="ja-JP"/>
        </a:p>
      </dgm:t>
    </dgm:pt>
    <dgm:pt modelId="{AB87DED5-7BE1-48C7-B25D-771AA78FCA5B}" type="parTrans" cxnId="{724DB76D-8BCB-4ED2-A1B4-D817F00BA5C0}">
      <dgm:prSet/>
      <dgm:spPr/>
      <dgm:t>
        <a:bodyPr/>
        <a:lstStyle/>
        <a:p>
          <a:endParaRPr kumimoji="1" lang="ja-JP" altLang="en-US"/>
        </a:p>
      </dgm:t>
    </dgm:pt>
    <dgm:pt modelId="{7E94E520-2252-4210-AD37-F102766A63E7}" type="sibTrans" cxnId="{724DB76D-8BCB-4ED2-A1B4-D817F00BA5C0}">
      <dgm:prSet/>
      <dgm:spPr/>
      <dgm:t>
        <a:bodyPr/>
        <a:lstStyle/>
        <a:p>
          <a:endParaRPr kumimoji="1" lang="ja-JP" altLang="en-US"/>
        </a:p>
      </dgm:t>
    </dgm:pt>
    <dgm:pt modelId="{165F98F4-4818-4091-891B-ADB0D28D6177}" type="pres">
      <dgm:prSet presAssocID="{431C00FE-A599-4998-AF81-2C4BA331796C}" presName="linearFlow" presStyleCnt="0">
        <dgm:presLayoutVars>
          <dgm:resizeHandles val="exact"/>
        </dgm:presLayoutVars>
      </dgm:prSet>
      <dgm:spPr/>
    </dgm:pt>
    <dgm:pt modelId="{642DE1DF-3ABF-4F23-AA5C-60B245A2E719}" type="pres">
      <dgm:prSet presAssocID="{25B18500-0C0D-40AD-8FBE-CA102F28371B}" presName="node" presStyleLbl="node1" presStyleIdx="0" presStyleCnt="3" custLinFactNeighborX="981" custLinFactNeighborY="-10362">
        <dgm:presLayoutVars>
          <dgm:bulletEnabled val="1"/>
        </dgm:presLayoutVars>
      </dgm:prSet>
      <dgm:spPr/>
    </dgm:pt>
    <dgm:pt modelId="{5CFB2629-32E3-41FA-B51A-CBE5DC0AF7F5}" type="pres">
      <dgm:prSet presAssocID="{D57F543F-1FF7-4873-BD47-CE414D67EE0B}" presName="sibTrans" presStyleLbl="sibTrans2D1" presStyleIdx="0" presStyleCnt="2"/>
      <dgm:spPr/>
    </dgm:pt>
    <dgm:pt modelId="{32498EBB-BF52-4752-91C3-9853D94AD569}" type="pres">
      <dgm:prSet presAssocID="{D57F543F-1FF7-4873-BD47-CE414D67EE0B}" presName="connectorText" presStyleLbl="sibTrans2D1" presStyleIdx="0" presStyleCnt="2"/>
      <dgm:spPr/>
    </dgm:pt>
    <dgm:pt modelId="{0F269097-C8FD-4593-8526-5D9556CEEFDF}" type="pres">
      <dgm:prSet presAssocID="{5D4BB1B2-BD2A-4ABE-B686-799FD4D6E815}" presName="node" presStyleLbl="node1" presStyleIdx="1" presStyleCnt="3">
        <dgm:presLayoutVars>
          <dgm:bulletEnabled val="1"/>
        </dgm:presLayoutVars>
      </dgm:prSet>
      <dgm:spPr/>
    </dgm:pt>
    <dgm:pt modelId="{6F81235A-DF5B-4523-92B5-E99E2D58CB4F}" type="pres">
      <dgm:prSet presAssocID="{08697AA5-936A-43B7-8A55-8DAF4661F6D5}" presName="sibTrans" presStyleLbl="sibTrans2D1" presStyleIdx="1" presStyleCnt="2"/>
      <dgm:spPr/>
    </dgm:pt>
    <dgm:pt modelId="{461762DB-8B72-433B-B82A-C42A189D334F}" type="pres">
      <dgm:prSet presAssocID="{08697AA5-936A-43B7-8A55-8DAF4661F6D5}" presName="connectorText" presStyleLbl="sibTrans2D1" presStyleIdx="1" presStyleCnt="2"/>
      <dgm:spPr/>
    </dgm:pt>
    <dgm:pt modelId="{8872CA68-CCCD-47EA-ADAF-94860B339E0E}" type="pres">
      <dgm:prSet presAssocID="{D285FCAC-4F4D-48D3-ADCF-5B1A34C9C6E4}" presName="node" presStyleLbl="node1" presStyleIdx="2" presStyleCnt="3">
        <dgm:presLayoutVars>
          <dgm:bulletEnabled val="1"/>
        </dgm:presLayoutVars>
      </dgm:prSet>
      <dgm:spPr/>
    </dgm:pt>
  </dgm:ptLst>
  <dgm:cxnLst>
    <dgm:cxn modelId="{BBDEA109-87D1-4365-87B8-3BFB8B37A98A}" type="presOf" srcId="{D57F543F-1FF7-4873-BD47-CE414D67EE0B}" destId="{32498EBB-BF52-4752-91C3-9853D94AD569}" srcOrd="1" destOrd="0" presId="urn:microsoft.com/office/officeart/2005/8/layout/process2"/>
    <dgm:cxn modelId="{AD579E25-D0F9-4D9F-8D39-06471633FA7B}" type="presOf" srcId="{431C00FE-A599-4998-AF81-2C4BA331796C}" destId="{165F98F4-4818-4091-891B-ADB0D28D6177}" srcOrd="0" destOrd="0" presId="urn:microsoft.com/office/officeart/2005/8/layout/process2"/>
    <dgm:cxn modelId="{A8A0162B-44CE-4E13-AF54-11951A5BF4D9}" type="presOf" srcId="{08697AA5-936A-43B7-8A55-8DAF4661F6D5}" destId="{6F81235A-DF5B-4523-92B5-E99E2D58CB4F}" srcOrd="0" destOrd="0" presId="urn:microsoft.com/office/officeart/2005/8/layout/process2"/>
    <dgm:cxn modelId="{D1E47A36-C2E0-4D5B-A8CD-CADF92BA1093}" type="presOf" srcId="{5D4BB1B2-BD2A-4ABE-B686-799FD4D6E815}" destId="{0F269097-C8FD-4593-8526-5D9556CEEFDF}" srcOrd="0" destOrd="0" presId="urn:microsoft.com/office/officeart/2005/8/layout/process2"/>
    <dgm:cxn modelId="{EB990342-BC9A-4D13-9618-D57717A6DFEA}" srcId="{431C00FE-A599-4998-AF81-2C4BA331796C}" destId="{5D4BB1B2-BD2A-4ABE-B686-799FD4D6E815}" srcOrd="1" destOrd="0" parTransId="{5E67107E-1BFD-48D5-A461-B9E6DE3108AA}" sibTransId="{08697AA5-936A-43B7-8A55-8DAF4661F6D5}"/>
    <dgm:cxn modelId="{724DB76D-8BCB-4ED2-A1B4-D817F00BA5C0}" srcId="{431C00FE-A599-4998-AF81-2C4BA331796C}" destId="{D285FCAC-4F4D-48D3-ADCF-5B1A34C9C6E4}" srcOrd="2" destOrd="0" parTransId="{AB87DED5-7BE1-48C7-B25D-771AA78FCA5B}" sibTransId="{7E94E520-2252-4210-AD37-F102766A63E7}"/>
    <dgm:cxn modelId="{8A8ED250-CD23-43DF-A2CE-C4419F432614}" type="presOf" srcId="{25B18500-0C0D-40AD-8FBE-CA102F28371B}" destId="{642DE1DF-3ABF-4F23-AA5C-60B245A2E719}" srcOrd="0" destOrd="0" presId="urn:microsoft.com/office/officeart/2005/8/layout/process2"/>
    <dgm:cxn modelId="{75013371-DE35-4F38-BEFB-84B54B0FA1D6}" type="presOf" srcId="{08697AA5-936A-43B7-8A55-8DAF4661F6D5}" destId="{461762DB-8B72-433B-B82A-C42A189D334F}" srcOrd="1" destOrd="0" presId="urn:microsoft.com/office/officeart/2005/8/layout/process2"/>
    <dgm:cxn modelId="{598AB4CF-C9F1-4AD1-A362-4A3E5D4855B2}" srcId="{431C00FE-A599-4998-AF81-2C4BA331796C}" destId="{25B18500-0C0D-40AD-8FBE-CA102F28371B}" srcOrd="0" destOrd="0" parTransId="{D71C7D3F-1E4B-4D6B-83E8-5C779D32A594}" sibTransId="{D57F543F-1FF7-4873-BD47-CE414D67EE0B}"/>
    <dgm:cxn modelId="{0ADB92EB-685C-4AED-BD7E-A9858F1D5997}" type="presOf" srcId="{D285FCAC-4F4D-48D3-ADCF-5B1A34C9C6E4}" destId="{8872CA68-CCCD-47EA-ADAF-94860B339E0E}" srcOrd="0" destOrd="0" presId="urn:microsoft.com/office/officeart/2005/8/layout/process2"/>
    <dgm:cxn modelId="{C19A8EF4-5DB2-403B-9F0C-EF15BE866764}" type="presOf" srcId="{D57F543F-1FF7-4873-BD47-CE414D67EE0B}" destId="{5CFB2629-32E3-41FA-B51A-CBE5DC0AF7F5}" srcOrd="0" destOrd="0" presId="urn:microsoft.com/office/officeart/2005/8/layout/process2"/>
    <dgm:cxn modelId="{DD9BFD4E-8E92-4509-AD08-2307DC70C5C6}" type="presParOf" srcId="{165F98F4-4818-4091-891B-ADB0D28D6177}" destId="{642DE1DF-3ABF-4F23-AA5C-60B245A2E719}" srcOrd="0" destOrd="0" presId="urn:microsoft.com/office/officeart/2005/8/layout/process2"/>
    <dgm:cxn modelId="{A042EDAF-9916-4FCB-9716-D132097703D6}" type="presParOf" srcId="{165F98F4-4818-4091-891B-ADB0D28D6177}" destId="{5CFB2629-32E3-41FA-B51A-CBE5DC0AF7F5}" srcOrd="1" destOrd="0" presId="urn:microsoft.com/office/officeart/2005/8/layout/process2"/>
    <dgm:cxn modelId="{AA059325-0307-49E2-B82E-284FB15D8056}" type="presParOf" srcId="{5CFB2629-32E3-41FA-B51A-CBE5DC0AF7F5}" destId="{32498EBB-BF52-4752-91C3-9853D94AD569}" srcOrd="0" destOrd="0" presId="urn:microsoft.com/office/officeart/2005/8/layout/process2"/>
    <dgm:cxn modelId="{66E94A6C-3784-419B-A8FF-656E7F88DE8B}" type="presParOf" srcId="{165F98F4-4818-4091-891B-ADB0D28D6177}" destId="{0F269097-C8FD-4593-8526-5D9556CEEFDF}" srcOrd="2" destOrd="0" presId="urn:microsoft.com/office/officeart/2005/8/layout/process2"/>
    <dgm:cxn modelId="{83B59937-BDF5-416D-9F60-8C9681018E3C}" type="presParOf" srcId="{165F98F4-4818-4091-891B-ADB0D28D6177}" destId="{6F81235A-DF5B-4523-92B5-E99E2D58CB4F}" srcOrd="3" destOrd="0" presId="urn:microsoft.com/office/officeart/2005/8/layout/process2"/>
    <dgm:cxn modelId="{06264EF4-4C19-4B77-8294-5E929EB3A5DA}" type="presParOf" srcId="{6F81235A-DF5B-4523-92B5-E99E2D58CB4F}" destId="{461762DB-8B72-433B-B82A-C42A189D334F}" srcOrd="0" destOrd="0" presId="urn:microsoft.com/office/officeart/2005/8/layout/process2"/>
    <dgm:cxn modelId="{EED5577A-B67F-4A5D-81F3-6212DF687505}" type="presParOf" srcId="{165F98F4-4818-4091-891B-ADB0D28D6177}" destId="{8872CA68-CCCD-47EA-ADAF-94860B339E0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E1DF-3ABF-4F23-AA5C-60B245A2E719}">
      <dsp:nvSpPr>
        <dsp:cNvPr id="0" name=""/>
        <dsp:cNvSpPr/>
      </dsp:nvSpPr>
      <dsp:spPr>
        <a:xfrm>
          <a:off x="332048" y="0"/>
          <a:ext cx="2130849" cy="1183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800" kern="1200"/>
            <a:t>HTML</a:t>
          </a:r>
          <a:r>
            <a:rPr kumimoji="1" lang="ja-JP" sz="1800" kern="1200"/>
            <a:t>を木構造に変換（パース）</a:t>
          </a:r>
          <a:endParaRPr lang="ja-JP" sz="1800" kern="1200"/>
        </a:p>
      </dsp:txBody>
      <dsp:txXfrm>
        <a:off x="366720" y="34672"/>
        <a:ext cx="2061505" cy="1114461"/>
      </dsp:txXfrm>
    </dsp:sp>
    <dsp:sp modelId="{5CFB2629-32E3-41FA-B51A-CBE5DC0AF7F5}">
      <dsp:nvSpPr>
        <dsp:cNvPr id="0" name=""/>
        <dsp:cNvSpPr/>
      </dsp:nvSpPr>
      <dsp:spPr>
        <a:xfrm rot="5440467">
          <a:off x="1165042" y="1213400"/>
          <a:ext cx="443957" cy="532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 rot="-5400000">
        <a:off x="1227990" y="1257782"/>
        <a:ext cx="319628" cy="310770"/>
      </dsp:txXfrm>
    </dsp:sp>
    <dsp:sp modelId="{0F269097-C8FD-4593-8526-5D9556CEEFDF}">
      <dsp:nvSpPr>
        <dsp:cNvPr id="0" name=""/>
        <dsp:cNvSpPr/>
      </dsp:nvSpPr>
      <dsp:spPr>
        <a:xfrm>
          <a:off x="311144" y="1775707"/>
          <a:ext cx="2130849" cy="1183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取得したいデータへのパスを記述</a:t>
          </a:r>
          <a:endParaRPr lang="ja-JP" sz="1800" kern="1200"/>
        </a:p>
      </dsp:txBody>
      <dsp:txXfrm>
        <a:off x="345816" y="1810379"/>
        <a:ext cx="2061505" cy="1114461"/>
      </dsp:txXfrm>
    </dsp:sp>
    <dsp:sp modelId="{6F81235A-DF5B-4523-92B5-E99E2D58CB4F}">
      <dsp:nvSpPr>
        <dsp:cNvPr id="0" name=""/>
        <dsp:cNvSpPr/>
      </dsp:nvSpPr>
      <dsp:spPr>
        <a:xfrm rot="5400000">
          <a:off x="1154606" y="2989108"/>
          <a:ext cx="443926" cy="5327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/>
        </a:p>
      </dsp:txBody>
      <dsp:txXfrm rot="-5400000">
        <a:off x="1216755" y="3033501"/>
        <a:ext cx="319628" cy="310748"/>
      </dsp:txXfrm>
    </dsp:sp>
    <dsp:sp modelId="{8872CA68-CCCD-47EA-ADAF-94860B339E0E}">
      <dsp:nvSpPr>
        <dsp:cNvPr id="0" name=""/>
        <dsp:cNvSpPr/>
      </dsp:nvSpPr>
      <dsp:spPr>
        <a:xfrm>
          <a:off x="311144" y="3551415"/>
          <a:ext cx="2130849" cy="1183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/>
            <a:t>データの取得</a:t>
          </a:r>
          <a:endParaRPr lang="ja-JP" sz="1800" kern="1200"/>
        </a:p>
      </dsp:txBody>
      <dsp:txXfrm>
        <a:off x="345816" y="3586087"/>
        <a:ext cx="2061505" cy="1114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320D0-ABE8-4262-8F5B-2D3AD0055DD2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D4B7-32F1-4D6F-B25E-4270BA66DE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7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slide shows the structure of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It looks like spread sheets. Each column has its own name, and each row represents </a:t>
            </a:r>
          </a:p>
          <a:p>
            <a:r>
              <a:rPr kumimoji="1" lang="en-US" altLang="ja-JP" dirty="0"/>
              <a:t>a sample of datasets comprised of values to corresponding column names. If there is </a:t>
            </a:r>
          </a:p>
          <a:p>
            <a:r>
              <a:rPr kumimoji="1" lang="en-US" altLang="ja-JP" dirty="0"/>
              <a:t>any missing value among them, character ‘</a:t>
            </a:r>
            <a:r>
              <a:rPr kumimoji="1" lang="en-US" altLang="ja-JP" dirty="0" err="1"/>
              <a:t>NaN</a:t>
            </a:r>
            <a:r>
              <a:rPr kumimoji="1" lang="en-US" altLang="ja-JP" dirty="0"/>
              <a:t>’ is filled in the corresponding cell.</a:t>
            </a:r>
          </a:p>
          <a:p>
            <a:r>
              <a:rPr kumimoji="1" lang="en-US" altLang="ja-JP" dirty="0"/>
              <a:t>In addition to these values each row has its own id, index label.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7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fact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 is original data structure of python independent from csv file. </a:t>
            </a:r>
          </a:p>
          <a:p>
            <a:r>
              <a:rPr kumimoji="1" lang="en-US" altLang="ja-JP" dirty="0"/>
              <a:t>Therefore,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 can be independently created in python. This example shows how</a:t>
            </a:r>
          </a:p>
          <a:p>
            <a:r>
              <a:rPr kumimoji="1" lang="en-US" altLang="ja-JP" dirty="0"/>
              <a:t>to create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 without reading csv file. These numerical data with nested bracket</a:t>
            </a:r>
          </a:p>
          <a:p>
            <a:r>
              <a:rPr kumimoji="1" lang="en-US" altLang="ja-JP" dirty="0"/>
              <a:t>represent two dimensional array of list. Apparently this array represents matrix data, and </a:t>
            </a:r>
          </a:p>
          <a:p>
            <a:r>
              <a:rPr kumimoji="1" lang="en-US" altLang="ja-JP" dirty="0"/>
              <a:t>the data need to be annotated by columns’ names as well as index labels.</a:t>
            </a:r>
          </a:p>
          <a:p>
            <a:r>
              <a:rPr kumimoji="1" lang="en-US" altLang="ja-JP" dirty="0"/>
              <a:t>So, the matrix data are followed by index labels and names of columns.</a:t>
            </a:r>
          </a:p>
          <a:p>
            <a:r>
              <a:rPr kumimoji="1" lang="en-US" altLang="ja-JP" dirty="0"/>
              <a:t>Both of index labels and columns names should be defined as a form of one dimensional </a:t>
            </a:r>
          </a:p>
          <a:p>
            <a:r>
              <a:rPr kumimoji="1" lang="en-US" altLang="ja-JP" dirty="0"/>
              <a:t>array of list. All of these data, matrix, columns names, and index labels are the arguments</a:t>
            </a:r>
          </a:p>
          <a:p>
            <a:r>
              <a:rPr kumimoji="1" lang="en-US" altLang="ja-JP" dirty="0"/>
              <a:t>of the function </a:t>
            </a:r>
            <a:r>
              <a:rPr kumimoji="1" lang="en-US" altLang="ja-JP" dirty="0" err="1"/>
              <a:t>pd.dataframe</a:t>
            </a:r>
            <a:r>
              <a:rPr kumimoji="1" lang="en-US" altLang="ja-JP" dirty="0"/>
              <a:t> for creating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611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Then I will introduce data processing for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. Let’s start with slicing.</a:t>
            </a:r>
          </a:p>
          <a:p>
            <a:r>
              <a:rPr kumimoji="1" lang="en-US" altLang="ja-JP" dirty="0"/>
              <a:t>Slicing is the data processing to extract specific data element from </a:t>
            </a:r>
            <a:r>
              <a:rPr kumimoji="1" lang="en-US" altLang="ja-JP" dirty="0" err="1"/>
              <a:t>dataframe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Pandas prepares three kinds of slicing as described on the page 95 to 97 on </a:t>
            </a:r>
          </a:p>
          <a:p>
            <a:r>
              <a:rPr kumimoji="1" lang="en-US" altLang="ja-JP" dirty="0"/>
              <a:t>the text.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306EB-F4D8-4CD3-A9EA-E1E8C435DBF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00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3B63A-64AE-98DE-65FA-629357F56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FF02AD-F081-B5ED-8AFC-BAAE934FD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E5945B-3EEF-EC3C-843E-06AA565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C97EB3-F340-31D4-9BDB-F3804EB4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CDCB5D-4A09-CCC0-2E84-483C5BD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4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A4B5F-CE8B-735C-CF4C-F060D8B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7291DB-0154-E3C9-CB22-3DC50A59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BB929-776E-0EC2-CF04-C7B5B1A9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5D06F-50A3-2DA5-EC78-27D4581E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79453-BF9C-E906-8FCB-992B459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0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930886-B08B-7C55-DF6D-E932C796D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D370E8-3D81-1518-CF81-88392E48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8D204-1C77-A9A2-01EB-2EDF24C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7E6DB-5300-3F11-34C9-3E67BAAB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521851-3856-68F9-6894-3C83F2B0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52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2605B-3369-ED50-8169-E060BC80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87D34-BF50-3A2E-DDB7-36C75088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D8E18-52AE-77D3-C9D2-FCAFEAC0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A26EC-D1DB-837D-D7DD-2AD98BDB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B9D66-52EB-86D0-7DF4-93E270C4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5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D53E0-179C-301D-9D68-9963BF0D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7D4F77-06EB-19AA-7AA7-4E3FBC33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B69A1-D4BC-2780-AD0A-27AF62FC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1B1FF-6A9D-5294-8C64-C169BF62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08FB8-1533-19A6-4F58-86B39B69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97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4AF74-E8BA-C337-4941-B84340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BF7D9-1677-51D7-AE52-EDED8FDF3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1EE72F-7BA4-5EE8-D127-2AF408F9C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0E6F06-499B-3493-A854-80ACF37F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BEF06-78CF-1D1D-34D9-177AD0E4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B45543-8250-EE5A-6217-CE38A085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16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88B89-2E3F-6D02-B6D0-35053B1C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4B76D0-4848-844F-A74A-3D7AFDAD0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B98465-B587-9B5C-8E45-BE697E96B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6ACE14-591E-FC3D-AA35-48B50F574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ABB92C-B029-00AB-2944-079E28D54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6941A2-6455-EED1-CFEA-CCE955E3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5109E13-86CA-DFCE-6378-8421D428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5ACDE2-9D0D-5C9F-410F-21345A3A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4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349ED-2541-6437-A502-356537A4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F0FE73-3146-E6C7-4725-03079A15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767AA1-5C20-30D6-B163-8A7D944D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71E35F-E445-3276-A261-24249BBA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1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A4B21E-DEF1-05E3-66D1-6D5EB2D2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60F3177-CF6E-4881-62CB-C657F52F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809724-34DC-834A-61EA-958DFD11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92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F9338-05E8-9E2A-26F4-2B4E8D0B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FDE6F-9FD7-6383-2BB4-4749B748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0C2F74-C7AF-E8AB-B2A8-FE971112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EAA17A-8042-18B2-4DDE-CEB26494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21EE89-8171-C0B8-6B4D-DCF19C95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8FEB3-6C6C-5889-6F9D-4D417719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60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D9FCE7-0EB3-5F78-5E56-B6B4C82D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03481F-9C83-5117-94BE-C85B03F95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3A95BC-131C-2887-F6A8-2CC7D1F7B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ED9559-299E-253A-C0F2-7433A2A1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97283F-346E-C7BF-5FD7-184832E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DA3C70-81E5-EC2D-4710-49A80712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16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59CDDAD-5826-12E6-122E-78D82A1B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47D2D-1C38-BE16-8345-A12C27CFA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869BE-353C-F1FB-2F2D-DB13DE55C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2488-1C52-4C79-A292-77E3DEC1BAAA}" type="datetimeFigureOut">
              <a:rPr kumimoji="1" lang="ja-JP" altLang="en-US" smtClean="0"/>
              <a:t>2024/2/17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597AF-69EA-868C-ECDF-FE0038DDB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3AC60-6CE6-46FD-6E59-7A3576C19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37DE-0FA4-48E9-B425-14BD75226D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9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atelierkobato.com/slicin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F38B8E-DB26-4880-FDCD-5C19738601F7}"/>
              </a:ext>
            </a:extLst>
          </p:cNvPr>
          <p:cNvSpPr txBox="1"/>
          <p:nvPr/>
        </p:nvSpPr>
        <p:spPr>
          <a:xfrm>
            <a:off x="503853" y="238863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クローラー　実践編</a:t>
            </a:r>
          </a:p>
        </p:txBody>
      </p:sp>
    </p:spTree>
    <p:extLst>
      <p:ext uri="{BB962C8B-B14F-4D97-AF65-F5344CB8AC3E}">
        <p14:creationId xmlns:p14="http://schemas.microsoft.com/office/powerpoint/2010/main" val="276833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2A6B165-386F-4F02-9A37-5243EFA5D9B4}"/>
              </a:ext>
            </a:extLst>
          </p:cNvPr>
          <p:cNvSpPr/>
          <p:nvPr/>
        </p:nvSpPr>
        <p:spPr>
          <a:xfrm>
            <a:off x="1689988" y="1544897"/>
            <a:ext cx="2842900" cy="4485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0827A7-BF75-4B6E-974D-C3AFAF1C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08" y="2137886"/>
            <a:ext cx="1236123" cy="17333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2550BD-29E3-45AB-B85A-B757EB249D74}"/>
              </a:ext>
            </a:extLst>
          </p:cNvPr>
          <p:cNvSpPr txBox="1"/>
          <p:nvPr/>
        </p:nvSpPr>
        <p:spPr>
          <a:xfrm>
            <a:off x="1830685" y="1256477"/>
            <a:ext cx="25186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➡　不揮発性メモリ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EDFE84-A7F3-4AB4-ADDB-ED171913F3EF}"/>
              </a:ext>
            </a:extLst>
          </p:cNvPr>
          <p:cNvSpPr txBox="1"/>
          <p:nvPr/>
        </p:nvSpPr>
        <p:spPr>
          <a:xfrm>
            <a:off x="6441465" y="2862773"/>
            <a:ext cx="1787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78917F7-99BC-43EA-BC22-FBEC8510ED34}"/>
              </a:ext>
            </a:extLst>
          </p:cNvPr>
          <p:cNvSpPr/>
          <p:nvPr/>
        </p:nvSpPr>
        <p:spPr>
          <a:xfrm flipH="1">
            <a:off x="4528721" y="3866491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B5A6185-8350-43A5-B372-227F9C99C450}"/>
              </a:ext>
            </a:extLst>
          </p:cNvPr>
          <p:cNvSpPr/>
          <p:nvPr/>
        </p:nvSpPr>
        <p:spPr>
          <a:xfrm>
            <a:off x="4623829" y="2676228"/>
            <a:ext cx="1296239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948B69-171E-44D9-940E-E202D4555456}"/>
              </a:ext>
            </a:extLst>
          </p:cNvPr>
          <p:cNvSpPr/>
          <p:nvPr/>
        </p:nvSpPr>
        <p:spPr>
          <a:xfrm>
            <a:off x="5953881" y="1544897"/>
            <a:ext cx="4572845" cy="4485201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B91BDA-B531-4F4E-957F-9EC870E85A74}"/>
              </a:ext>
            </a:extLst>
          </p:cNvPr>
          <p:cNvSpPr txBox="1"/>
          <p:nvPr/>
        </p:nvSpPr>
        <p:spPr>
          <a:xfrm>
            <a:off x="6475129" y="1299152"/>
            <a:ext cx="32447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揮発性メモリ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613253-524B-4F7F-B236-5BC649C4CB41}"/>
              </a:ext>
            </a:extLst>
          </p:cNvPr>
          <p:cNvSpPr txBox="1"/>
          <p:nvPr/>
        </p:nvSpPr>
        <p:spPr>
          <a:xfrm>
            <a:off x="4521202" y="2347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C5232D-83CD-4DBD-BC6D-9BCAD4850A75}"/>
              </a:ext>
            </a:extLst>
          </p:cNvPr>
          <p:cNvSpPr txBox="1"/>
          <p:nvPr/>
        </p:nvSpPr>
        <p:spPr>
          <a:xfrm>
            <a:off x="4634695" y="44163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DFA879-74D5-4996-ACF1-FB5781466A45}"/>
              </a:ext>
            </a:extLst>
          </p:cNvPr>
          <p:cNvSpPr txBox="1"/>
          <p:nvPr/>
        </p:nvSpPr>
        <p:spPr>
          <a:xfrm>
            <a:off x="8542257" y="2768600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</a:p>
        </p:txBody>
      </p:sp>
      <p:sp>
        <p:nvSpPr>
          <p:cNvPr id="18" name="矢印: 上カーブ 17">
            <a:extLst>
              <a:ext uri="{FF2B5EF4-FFF2-40B4-BE49-F238E27FC236}">
                <a16:creationId xmlns:a16="http://schemas.microsoft.com/office/drawing/2014/main" id="{18220D13-908E-4BB9-B549-77703E7797DC}"/>
              </a:ext>
            </a:extLst>
          </p:cNvPr>
          <p:cNvSpPr/>
          <p:nvPr/>
        </p:nvSpPr>
        <p:spPr>
          <a:xfrm flipH="1">
            <a:off x="7104054" y="3458690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上カーブ 18">
            <a:extLst>
              <a:ext uri="{FF2B5EF4-FFF2-40B4-BE49-F238E27FC236}">
                <a16:creationId xmlns:a16="http://schemas.microsoft.com/office/drawing/2014/main" id="{0F4518B5-0377-4BEF-9364-A3C4F52EE3CA}"/>
              </a:ext>
            </a:extLst>
          </p:cNvPr>
          <p:cNvSpPr/>
          <p:nvPr/>
        </p:nvSpPr>
        <p:spPr>
          <a:xfrm flipV="1">
            <a:off x="7169184" y="2179027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70EEF1A-4EDF-495B-BD8E-6064FF12C131}"/>
              </a:ext>
            </a:extLst>
          </p:cNvPr>
          <p:cNvSpPr/>
          <p:nvPr/>
        </p:nvSpPr>
        <p:spPr>
          <a:xfrm>
            <a:off x="6108357" y="4157183"/>
            <a:ext cx="2433900" cy="38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891C76A-C455-4400-A723-56C70FF17AC0}"/>
              </a:ext>
            </a:extLst>
          </p:cNvPr>
          <p:cNvSpPr/>
          <p:nvPr/>
        </p:nvSpPr>
        <p:spPr>
          <a:xfrm>
            <a:off x="8778262" y="3676942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Scikit-learn</a:t>
            </a:r>
            <a:endParaRPr kumimoji="1" lang="ja-JP" altLang="en-US" sz="24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FF66C79-F741-407C-B6C1-7E2B6076B532}"/>
              </a:ext>
            </a:extLst>
          </p:cNvPr>
          <p:cNvSpPr/>
          <p:nvPr/>
        </p:nvSpPr>
        <p:spPr>
          <a:xfrm>
            <a:off x="8778262" y="4177259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Scipy</a:t>
            </a:r>
            <a:endParaRPr kumimoji="1" lang="ja-JP" altLang="en-US" sz="2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D0BC2BF-45D2-46F5-A939-2F65DDD1E7CA}"/>
              </a:ext>
            </a:extLst>
          </p:cNvPr>
          <p:cNvSpPr/>
          <p:nvPr/>
        </p:nvSpPr>
        <p:spPr>
          <a:xfrm>
            <a:off x="6802387" y="4665848"/>
            <a:ext cx="1767196" cy="38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numpy</a:t>
            </a:r>
            <a:endParaRPr kumimoji="1" lang="ja-JP" altLang="en-US" sz="2400" dirty="0"/>
          </a:p>
        </p:txBody>
      </p:sp>
      <p:pic>
        <p:nvPicPr>
          <p:cNvPr id="1026" name="Picture 2" descr="リレーショナルデータベースの仕組み (3/3) | POSTD">
            <a:extLst>
              <a:ext uri="{FF2B5EF4-FFF2-40B4-BE49-F238E27FC236}">
                <a16:creationId xmlns:a16="http://schemas.microsoft.com/office/drawing/2014/main" id="{0302EA46-7315-4331-A378-383CE5ED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47" y="4074182"/>
            <a:ext cx="1673383" cy="18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689FDC-7C3E-4FFC-ADA4-92FED37B0FB0}"/>
              </a:ext>
            </a:extLst>
          </p:cNvPr>
          <p:cNvSpPr txBox="1"/>
          <p:nvPr/>
        </p:nvSpPr>
        <p:spPr>
          <a:xfrm>
            <a:off x="2071106" y="48779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229F663-8C26-4E9F-BB72-CAD79C982523}"/>
              </a:ext>
            </a:extLst>
          </p:cNvPr>
          <p:cNvSpPr txBox="1"/>
          <p:nvPr/>
        </p:nvSpPr>
        <p:spPr>
          <a:xfrm>
            <a:off x="7573148" y="2439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41ABD0-9718-48B7-96A2-C12C1D3D6F08}"/>
              </a:ext>
            </a:extLst>
          </p:cNvPr>
          <p:cNvSpPr txBox="1"/>
          <p:nvPr/>
        </p:nvSpPr>
        <p:spPr>
          <a:xfrm>
            <a:off x="7616083" y="3643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2965F1F-E766-4C2D-AD33-0BD41F1370CD}"/>
              </a:ext>
            </a:extLst>
          </p:cNvPr>
          <p:cNvSpPr/>
          <p:nvPr/>
        </p:nvSpPr>
        <p:spPr>
          <a:xfrm>
            <a:off x="8816020" y="2149310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Matplotlib </a:t>
            </a:r>
            <a:endParaRPr kumimoji="1" lang="ja-JP" altLang="en-US" sz="24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1C543FF-CB8B-48C4-9DEE-510BE27004DC}"/>
              </a:ext>
            </a:extLst>
          </p:cNvPr>
          <p:cNvSpPr/>
          <p:nvPr/>
        </p:nvSpPr>
        <p:spPr>
          <a:xfrm>
            <a:off x="6292712" y="2829905"/>
            <a:ext cx="2523308" cy="9777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F4A17D-BA1B-46F7-87FC-933DA66A4BB3}"/>
              </a:ext>
            </a:extLst>
          </p:cNvPr>
          <p:cNvSpPr txBox="1"/>
          <p:nvPr/>
        </p:nvSpPr>
        <p:spPr>
          <a:xfrm>
            <a:off x="1987184" y="455447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以降　内部メモリー内でのデータ処理をやります。</a:t>
            </a:r>
          </a:p>
        </p:txBody>
      </p:sp>
    </p:spTree>
    <p:extLst>
      <p:ext uri="{BB962C8B-B14F-4D97-AF65-F5344CB8AC3E}">
        <p14:creationId xmlns:p14="http://schemas.microsoft.com/office/powerpoint/2010/main" val="314038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C21702-F7B2-4E87-B1FB-A43715913265}"/>
              </a:ext>
            </a:extLst>
          </p:cNvPr>
          <p:cNvSpPr txBox="1"/>
          <p:nvPr/>
        </p:nvSpPr>
        <p:spPr>
          <a:xfrm>
            <a:off x="397560" y="320088"/>
            <a:ext cx="3623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を作る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31CCB05-5ED1-4532-BEA8-FCAEE020EC5F}"/>
              </a:ext>
            </a:extLst>
          </p:cNvPr>
          <p:cNvSpPr txBox="1"/>
          <p:nvPr/>
        </p:nvSpPr>
        <p:spPr>
          <a:xfrm>
            <a:off x="408520" y="1392299"/>
            <a:ext cx="11557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を読み込まずに、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の中（つまりメモリー中）で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を作ってみる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に保存することも可能。。後で）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E4B49D-51D9-4223-8A24-6E57476829DB}"/>
              </a:ext>
            </a:extLst>
          </p:cNvPr>
          <p:cNvSpPr txBox="1"/>
          <p:nvPr/>
        </p:nvSpPr>
        <p:spPr>
          <a:xfrm>
            <a:off x="1809293" y="3198167"/>
            <a:ext cx="864711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pt-BR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 = pd.DataFrame([[1,10,100],[2,20,200],[3,30,300]],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index=['r1','r2','r3’],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</a:t>
            </a:r>
          </a:p>
          <a:p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      </a:t>
            </a: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　　</a:t>
            </a:r>
            <a:r>
              <a:rPr kumimoji="1" lang="pt-BR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columns=['c1','c2','c3'])</a:t>
            </a: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4712B2-1405-466D-B421-8194E9AC35EB}"/>
              </a:ext>
            </a:extLst>
          </p:cNvPr>
          <p:cNvSpPr txBox="1"/>
          <p:nvPr/>
        </p:nvSpPr>
        <p:spPr>
          <a:xfrm>
            <a:off x="6187442" y="2674912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次元配列！</a:t>
            </a: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B93ED29C-4800-4ED2-B25D-B6C1FD6C1294}"/>
              </a:ext>
            </a:extLst>
          </p:cNvPr>
          <p:cNvSpPr/>
          <p:nvPr/>
        </p:nvSpPr>
        <p:spPr>
          <a:xfrm rot="5400000">
            <a:off x="7390799" y="868370"/>
            <a:ext cx="430925" cy="49673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6357B1-9529-48E3-8BD0-B9560A6D8344}"/>
              </a:ext>
            </a:extLst>
          </p:cNvPr>
          <p:cNvSpPr txBox="1"/>
          <p:nvPr/>
        </p:nvSpPr>
        <p:spPr>
          <a:xfrm>
            <a:off x="5268210" y="578349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列見出しのリスト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8371E8-F208-46A9-8F4E-BC7D2DD9644D}"/>
              </a:ext>
            </a:extLst>
          </p:cNvPr>
          <p:cNvSpPr txBox="1"/>
          <p:nvPr/>
        </p:nvSpPr>
        <p:spPr>
          <a:xfrm>
            <a:off x="5268211" y="4683228"/>
            <a:ext cx="407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省略可能（自動的に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0,1,2..)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8075C6-D6F1-490E-8B61-61CC8894C04B}"/>
              </a:ext>
            </a:extLst>
          </p:cNvPr>
          <p:cNvSpPr txBox="1"/>
          <p:nvPr/>
        </p:nvSpPr>
        <p:spPr>
          <a:xfrm>
            <a:off x="1809293" y="28903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23906BA-335B-159D-4BE1-10CB88ED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603" y="132018"/>
            <a:ext cx="1056747" cy="122948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F24645-A93D-5AEF-21FC-EBD6D4918501}"/>
              </a:ext>
            </a:extLst>
          </p:cNvPr>
          <p:cNvSpPr txBox="1"/>
          <p:nvPr/>
        </p:nvSpPr>
        <p:spPr>
          <a:xfrm>
            <a:off x="1733541" y="6368281"/>
            <a:ext cx="4183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上記の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を作成せよ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B3EBE4-C5A0-DCB5-8B13-9122C060F4E6}"/>
              </a:ext>
            </a:extLst>
          </p:cNvPr>
          <p:cNvSpPr txBox="1"/>
          <p:nvPr/>
        </p:nvSpPr>
        <p:spPr>
          <a:xfrm>
            <a:off x="5029200" y="76511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プログラミングサークル</a:t>
            </a:r>
          </a:p>
        </p:txBody>
      </p:sp>
    </p:spTree>
    <p:extLst>
      <p:ext uri="{BB962C8B-B14F-4D97-AF65-F5344CB8AC3E}">
        <p14:creationId xmlns:p14="http://schemas.microsoft.com/office/powerpoint/2010/main" val="145133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636062-3AA6-7FB9-ED86-60772D168310}"/>
              </a:ext>
            </a:extLst>
          </p:cNvPr>
          <p:cNvSpPr txBox="1"/>
          <p:nvPr/>
        </p:nvSpPr>
        <p:spPr>
          <a:xfrm>
            <a:off x="373224" y="64381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9D7C1D-3ABA-CA44-B834-9D1618FD7753}"/>
              </a:ext>
            </a:extLst>
          </p:cNvPr>
          <p:cNvSpPr txBox="1"/>
          <p:nvPr/>
        </p:nvSpPr>
        <p:spPr>
          <a:xfrm>
            <a:off x="681134" y="1619091"/>
            <a:ext cx="4898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以下のループの各回で計算される </a:t>
            </a:r>
            <a:r>
              <a:rPr lang="en-US" altLang="ja-JP" dirty="0"/>
              <a:t>b, a </a:t>
            </a:r>
            <a:r>
              <a:rPr lang="ja-JP" altLang="en-US" dirty="0"/>
              <a:t>を書きのような</a:t>
            </a:r>
            <a:r>
              <a:rPr lang="en-US" altLang="ja-JP" dirty="0" err="1"/>
              <a:t>DataFrame</a:t>
            </a:r>
            <a:r>
              <a:rPr lang="ja-JP" altLang="en-US" dirty="0"/>
              <a:t>にして表示せよ</a:t>
            </a:r>
          </a:p>
          <a:p>
            <a:endParaRPr lang="ja-JP" altLang="en-US" dirty="0"/>
          </a:p>
          <a:p>
            <a:r>
              <a:rPr lang="en-US" altLang="ja-JP" dirty="0"/>
              <a:t>for a in range(100):</a:t>
            </a:r>
          </a:p>
          <a:p>
            <a:r>
              <a:rPr lang="en-US" altLang="ja-JP" dirty="0"/>
              <a:t>    b = a**2</a:t>
            </a:r>
          </a:p>
          <a:p>
            <a:endParaRPr lang="en-US" altLang="ja-JP" dirty="0"/>
          </a:p>
          <a:p>
            <a:r>
              <a:rPr lang="en-US" altLang="ja-JP" dirty="0" err="1"/>
              <a:t>a,b</a:t>
            </a:r>
            <a:r>
              <a:rPr lang="en-US" altLang="ja-JP" dirty="0"/>
              <a:t> </a:t>
            </a:r>
            <a:r>
              <a:rPr lang="ja-JP" altLang="en-US" dirty="0"/>
              <a:t>を列見出しとする</a:t>
            </a:r>
          </a:p>
          <a:p>
            <a:endParaRPr lang="ja-JP" altLang="en-US" dirty="0"/>
          </a:p>
          <a:p>
            <a:r>
              <a:rPr lang="ja-JP" altLang="en-US" dirty="0"/>
              <a:t>       </a:t>
            </a:r>
            <a:r>
              <a:rPr lang="en-US" altLang="ja-JP" dirty="0"/>
              <a:t>a  b</a:t>
            </a:r>
          </a:p>
          <a:p>
            <a:r>
              <a:rPr lang="en-US" altLang="ja-JP" dirty="0"/>
              <a:t>0     0  0</a:t>
            </a:r>
          </a:p>
          <a:p>
            <a:r>
              <a:rPr lang="en-US" altLang="ja-JP" dirty="0"/>
              <a:t>1     1  1</a:t>
            </a:r>
          </a:p>
          <a:p>
            <a:r>
              <a:rPr lang="en-US" altLang="ja-JP" dirty="0"/>
              <a:t>2     2  4</a:t>
            </a:r>
          </a:p>
          <a:p>
            <a:r>
              <a:rPr lang="en-US" altLang="ja-JP" dirty="0"/>
              <a:t>3     3  9</a:t>
            </a:r>
          </a:p>
          <a:p>
            <a:r>
              <a:rPr lang="en-US" altLang="ja-JP" dirty="0"/>
              <a:t>4     4  16</a:t>
            </a:r>
          </a:p>
          <a:p>
            <a:r>
              <a:rPr lang="en-US" altLang="ja-JP" dirty="0"/>
              <a:t>5     5   25</a:t>
            </a:r>
          </a:p>
          <a:p>
            <a:r>
              <a:rPr lang="en-US" altLang="ja-JP" dirty="0"/>
              <a:t>6     6   36</a:t>
            </a: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56D3F-1091-680A-6FBA-A3D4C5FF125A}"/>
              </a:ext>
            </a:extLst>
          </p:cNvPr>
          <p:cNvSpPr txBox="1"/>
          <p:nvPr/>
        </p:nvSpPr>
        <p:spPr>
          <a:xfrm>
            <a:off x="6904653" y="2631234"/>
            <a:ext cx="422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     City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590A82-63CF-956A-16FC-4D0814DF6B49}"/>
              </a:ext>
            </a:extLst>
          </p:cNvPr>
          <p:cNvSpPr txBox="1"/>
          <p:nvPr/>
        </p:nvSpPr>
        <p:spPr>
          <a:xfrm>
            <a:off x="940045" y="6120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16D9C4-0981-4E51-1218-ACBE04260034}"/>
              </a:ext>
            </a:extLst>
          </p:cNvPr>
          <p:cNvSpPr txBox="1"/>
          <p:nvPr/>
        </p:nvSpPr>
        <p:spPr>
          <a:xfrm>
            <a:off x="293714" y="16190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03E9CA-D482-789E-4B3A-776508857619}"/>
              </a:ext>
            </a:extLst>
          </p:cNvPr>
          <p:cNvSpPr txBox="1"/>
          <p:nvPr/>
        </p:nvSpPr>
        <p:spPr>
          <a:xfrm>
            <a:off x="6612296" y="1520890"/>
            <a:ext cx="372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２．以下の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を作成せよ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4BB6B4-D394-A7E7-13EA-CD0E15D4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603" y="132018"/>
            <a:ext cx="1056747" cy="1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5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24F41C-68DB-4463-B1A2-422C448EAC62}"/>
              </a:ext>
            </a:extLst>
          </p:cNvPr>
          <p:cNvSpPr txBox="1"/>
          <p:nvPr/>
        </p:nvSpPr>
        <p:spPr>
          <a:xfrm>
            <a:off x="331559" y="349427"/>
            <a:ext cx="5353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のスライシング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5D3702-2CE3-41CD-8D2E-D56FA602EBA0}"/>
              </a:ext>
            </a:extLst>
          </p:cNvPr>
          <p:cNvSpPr txBox="1"/>
          <p:nvPr/>
        </p:nvSpPr>
        <p:spPr>
          <a:xfrm>
            <a:off x="2153921" y="1209041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スライシングとは、行列データから特定の要素を取り出す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操作のこと。以下の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種類の方法がある。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63F3E4-1D5C-4688-A9F1-A876DE3C7904}"/>
              </a:ext>
            </a:extLst>
          </p:cNvPr>
          <p:cNvSpPr txBox="1"/>
          <p:nvPr/>
        </p:nvSpPr>
        <p:spPr>
          <a:xfrm>
            <a:off x="2846417" y="2828836"/>
            <a:ext cx="6931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列見出し指定：特定の列要素を全て取り出す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のみで指定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loc  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（行・列）見出し，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両方指定可能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16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1022D4-41D2-4E90-A0BF-72B9BF0A6CC8}"/>
              </a:ext>
            </a:extLst>
          </p:cNvPr>
          <p:cNvSpPr txBox="1"/>
          <p:nvPr/>
        </p:nvSpPr>
        <p:spPr>
          <a:xfrm>
            <a:off x="329232" y="366241"/>
            <a:ext cx="7859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のラベルを辞書としてスライシング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5E874D-3347-4C42-BB1B-BA4CDDDA56D8}"/>
              </a:ext>
            </a:extLst>
          </p:cNvPr>
          <p:cNvSpPr txBox="1"/>
          <p:nvPr/>
        </p:nvSpPr>
        <p:spPr>
          <a:xfrm>
            <a:off x="1391815" y="1969389"/>
            <a:ext cx="8025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&gt;&gt;&gt;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F63BAE-DDDA-48F9-AEEC-F95397D305D9}"/>
              </a:ext>
            </a:extLst>
          </p:cNvPr>
          <p:cNvSpPr txBox="1"/>
          <p:nvPr/>
        </p:nvSpPr>
        <p:spPr>
          <a:xfrm>
            <a:off x="919743" y="1300083"/>
            <a:ext cx="103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列見出し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(column)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、行見出し（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）を指定すると、列方向データ、行方向データを取得できる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21F3A8F-2CDD-470B-BE4C-A7FB3CBFB1E1}"/>
              </a:ext>
            </a:extLst>
          </p:cNvPr>
          <p:cNvSpPr/>
          <p:nvPr/>
        </p:nvSpPr>
        <p:spPr>
          <a:xfrm>
            <a:off x="5814074" y="2298916"/>
            <a:ext cx="1322773" cy="2157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8D92D256-83A3-4FC8-99A4-7EFFA00C250E}"/>
              </a:ext>
            </a:extLst>
          </p:cNvPr>
          <p:cNvSpPr/>
          <p:nvPr/>
        </p:nvSpPr>
        <p:spPr>
          <a:xfrm>
            <a:off x="6036815" y="4602607"/>
            <a:ext cx="1003177" cy="372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C4F410-E6D8-44BC-A554-FD795BE4C09E}"/>
              </a:ext>
            </a:extLst>
          </p:cNvPr>
          <p:cNvSpPr txBox="1"/>
          <p:nvPr/>
        </p:nvSpPr>
        <p:spPr>
          <a:xfrm>
            <a:off x="4882718" y="5781386"/>
            <a:ext cx="453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 : [Hiroshi, Akiko, Satoru, Steve]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E1F5C7-5FC9-4790-82FF-C94B3832F5FD}"/>
              </a:ext>
            </a:extLst>
          </p:cNvPr>
          <p:cNvSpPr txBox="1"/>
          <p:nvPr/>
        </p:nvSpPr>
        <p:spPr>
          <a:xfrm>
            <a:off x="8189012" y="275441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辞書型のように取りだされる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4209A4F-5D48-4C19-9FFB-5CFC1543382A}"/>
              </a:ext>
            </a:extLst>
          </p:cNvPr>
          <p:cNvSpPr/>
          <p:nvPr/>
        </p:nvSpPr>
        <p:spPr>
          <a:xfrm>
            <a:off x="1438182" y="3075646"/>
            <a:ext cx="6036816" cy="3906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0084E3EE-8672-46F8-B5BF-9AA6334BA3E0}"/>
              </a:ext>
            </a:extLst>
          </p:cNvPr>
          <p:cNvSpPr/>
          <p:nvPr/>
        </p:nvSpPr>
        <p:spPr>
          <a:xfrm>
            <a:off x="7655745" y="2966959"/>
            <a:ext cx="344632" cy="51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75FAB6-73E6-4B29-9322-97BEE85EF18A}"/>
              </a:ext>
            </a:extLst>
          </p:cNvPr>
          <p:cNvSpPr txBox="1"/>
          <p:nvPr/>
        </p:nvSpPr>
        <p:spPr>
          <a:xfrm>
            <a:off x="8178538" y="3054387"/>
            <a:ext cx="367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fi-FI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: [101, osaka, 1989,  Akiko]</a:t>
            </a: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77DDFB-9ECB-41A6-B274-EBD4D870BCCA}"/>
              </a:ext>
            </a:extLst>
          </p:cNvPr>
          <p:cNvSpPr txBox="1"/>
          <p:nvPr/>
        </p:nvSpPr>
        <p:spPr>
          <a:xfrm>
            <a:off x="4882718" y="50544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辞書型のように取りだされる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51544B-662F-4B76-B08D-C9F7B42812BA}"/>
              </a:ext>
            </a:extLst>
          </p:cNvPr>
          <p:cNvSpPr txBox="1"/>
          <p:nvPr/>
        </p:nvSpPr>
        <p:spPr>
          <a:xfrm>
            <a:off x="1926453" y="6386936"/>
            <a:ext cx="85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つまり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は、行方向、列方向どちらにもキーを指定できるクロス辞書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48520D-2C2E-436D-A4DE-B2EC48590B8A}"/>
              </a:ext>
            </a:extLst>
          </p:cNvPr>
          <p:cNvSpPr txBox="1"/>
          <p:nvPr/>
        </p:nvSpPr>
        <p:spPr>
          <a:xfrm>
            <a:off x="4948797" y="5414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EA040-F9AE-42F1-8E54-E03D84EC4A16}"/>
              </a:ext>
            </a:extLst>
          </p:cNvPr>
          <p:cNvSpPr txBox="1"/>
          <p:nvPr/>
        </p:nvSpPr>
        <p:spPr>
          <a:xfrm>
            <a:off x="7136847" y="5423775"/>
            <a:ext cx="19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配列）</a:t>
            </a:r>
          </a:p>
        </p:txBody>
      </p:sp>
    </p:spTree>
    <p:extLst>
      <p:ext uri="{BB962C8B-B14F-4D97-AF65-F5344CB8AC3E}">
        <p14:creationId xmlns:p14="http://schemas.microsoft.com/office/powerpoint/2010/main" val="403489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C9AF4C-6025-4273-A1A0-2B9C45214CD0}"/>
              </a:ext>
            </a:extLst>
          </p:cNvPr>
          <p:cNvSpPr txBox="1"/>
          <p:nvPr/>
        </p:nvSpPr>
        <p:spPr>
          <a:xfrm>
            <a:off x="595800" y="419161"/>
            <a:ext cx="93698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クロス辞書として縦横キーにより同時スライシング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(.loc)</a:t>
            </a:r>
          </a:p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を縦横辞書型として扱う）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EECED7-5657-4DA4-88BA-1F514DBD4B2F}"/>
              </a:ext>
            </a:extLst>
          </p:cNvPr>
          <p:cNvSpPr txBox="1"/>
          <p:nvPr/>
        </p:nvSpPr>
        <p:spPr>
          <a:xfrm>
            <a:off x="3559296" y="2777800"/>
            <a:ext cx="430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.loc[ from : to , from : to 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2B75FA-414A-4DFD-97BD-259CBABA418E}"/>
              </a:ext>
            </a:extLst>
          </p:cNvPr>
          <p:cNvSpPr txBox="1"/>
          <p:nvPr/>
        </p:nvSpPr>
        <p:spPr>
          <a:xfrm>
            <a:off x="4509074" y="3539184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D64C89-9022-4679-933C-239521A91072}"/>
              </a:ext>
            </a:extLst>
          </p:cNvPr>
          <p:cNvSpPr txBox="1"/>
          <p:nvPr/>
        </p:nvSpPr>
        <p:spPr>
          <a:xfrm>
            <a:off x="6255601" y="352836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1EE8259E-3B71-4B45-859F-6F03011A136D}"/>
              </a:ext>
            </a:extLst>
          </p:cNvPr>
          <p:cNvSpPr/>
          <p:nvPr/>
        </p:nvSpPr>
        <p:spPr>
          <a:xfrm rot="16200000" flipV="1">
            <a:off x="5000970" y="2807049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C61650E1-7599-450A-911E-82D166B4D124}"/>
              </a:ext>
            </a:extLst>
          </p:cNvPr>
          <p:cNvSpPr/>
          <p:nvPr/>
        </p:nvSpPr>
        <p:spPr>
          <a:xfrm rot="16200000" flipV="1">
            <a:off x="6636730" y="2807049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DE6BC3-2EF3-4F3A-93B7-48B6F2C5D683}"/>
              </a:ext>
            </a:extLst>
          </p:cNvPr>
          <p:cNvSpPr txBox="1"/>
          <p:nvPr/>
        </p:nvSpPr>
        <p:spPr>
          <a:xfrm>
            <a:off x="2372864" y="4440876"/>
            <a:ext cx="787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を辞書のキーに使うので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は取り出したい行（列）の最後の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59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756182-E759-8417-D4C8-0309895542B4}"/>
              </a:ext>
            </a:extLst>
          </p:cNvPr>
          <p:cNvSpPr txBox="1"/>
          <p:nvPr/>
        </p:nvSpPr>
        <p:spPr>
          <a:xfrm>
            <a:off x="1565240" y="1022827"/>
            <a:ext cx="899316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１．列見出しによるスライシング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１）以下の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だけを取りだせ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 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２）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loc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を使って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ID 101-103 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かつ　</a:t>
            </a:r>
            <a:r>
              <a:rPr lang="en-US" altLang="ja-JP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City Birth Year</a:t>
            </a:r>
            <a:r>
              <a:rPr lang="ja-JP" altLang="en-US" sz="18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の要素を取り出せ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     City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     Name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100    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1990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 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Hiroshi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101    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1989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Akiko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102    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kyoto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1992       Yuki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103 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hokkaido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1997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Satoru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104    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1982       Steve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２．行インデックスによるスライシング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上記の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ID100,101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の２行を取りだせ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https://ssrv.net/tech/pandas-df-index/</a:t>
            </a: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３．１．で取り出した名前のリストを１つ１つ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文で取り出して、表示せよ</a:t>
            </a: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n in name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列だけを取り出した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</a:t>
            </a: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print(n)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629BFC-946B-22A3-47F3-2231FF4562E5}"/>
              </a:ext>
            </a:extLst>
          </p:cNvPr>
          <p:cNvSpPr txBox="1"/>
          <p:nvPr/>
        </p:nvSpPr>
        <p:spPr>
          <a:xfrm>
            <a:off x="559837" y="39188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E58E43-C4BE-7FE8-DFDD-55E250CBCA12}"/>
              </a:ext>
            </a:extLst>
          </p:cNvPr>
          <p:cNvSpPr txBox="1"/>
          <p:nvPr/>
        </p:nvSpPr>
        <p:spPr>
          <a:xfrm>
            <a:off x="1950098" y="499607"/>
            <a:ext cx="4028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.loc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によるスライシング</a:t>
            </a:r>
          </a:p>
        </p:txBody>
      </p:sp>
    </p:spTree>
    <p:extLst>
      <p:ext uri="{BB962C8B-B14F-4D97-AF65-F5344CB8AC3E}">
        <p14:creationId xmlns:p14="http://schemas.microsoft.com/office/powerpoint/2010/main" val="16210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78CA8E-4F15-45F6-8B81-40307A83FEE1}"/>
              </a:ext>
            </a:extLst>
          </p:cNvPr>
          <p:cNvSpPr txBox="1"/>
          <p:nvPr/>
        </p:nvSpPr>
        <p:spPr>
          <a:xfrm>
            <a:off x="371908" y="455171"/>
            <a:ext cx="924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位置情報にもとづくスライシング 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.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(index locator)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C636D0-0581-4C1A-8CB7-D0FC2D444432}"/>
              </a:ext>
            </a:extLst>
          </p:cNvPr>
          <p:cNvSpPr txBox="1"/>
          <p:nvPr/>
        </p:nvSpPr>
        <p:spPr>
          <a:xfrm>
            <a:off x="2410118" y="1391964"/>
            <a:ext cx="6850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u="sng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の構文規則</a:t>
            </a:r>
            <a:endParaRPr kumimoji="1" lang="en-US" altLang="ja-JP" sz="24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b="1" u="sng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numpy2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次元配列として扱う）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0A6CCA-1877-49D7-A391-2F98A2210266}"/>
              </a:ext>
            </a:extLst>
          </p:cNvPr>
          <p:cNvSpPr txBox="1"/>
          <p:nvPr/>
        </p:nvSpPr>
        <p:spPr>
          <a:xfrm>
            <a:off x="2854960" y="2468881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 from : to , from : to 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02BA02-351F-469E-A336-AEFB03CE72D9}"/>
              </a:ext>
            </a:extLst>
          </p:cNvPr>
          <p:cNvSpPr txBox="1"/>
          <p:nvPr/>
        </p:nvSpPr>
        <p:spPr>
          <a:xfrm>
            <a:off x="3804739" y="323026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455563-E95D-451C-88D5-834A0E012BEB}"/>
              </a:ext>
            </a:extLst>
          </p:cNvPr>
          <p:cNvSpPr txBox="1"/>
          <p:nvPr/>
        </p:nvSpPr>
        <p:spPr>
          <a:xfrm>
            <a:off x="5440499" y="323447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03753FB5-7348-41F4-B882-06F132335ED2}"/>
              </a:ext>
            </a:extLst>
          </p:cNvPr>
          <p:cNvSpPr/>
          <p:nvPr/>
        </p:nvSpPr>
        <p:spPr>
          <a:xfrm rot="16200000" flipV="1">
            <a:off x="4296635" y="2498130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E8B57653-AD5A-49FD-82E7-17F865E3B388}"/>
              </a:ext>
            </a:extLst>
          </p:cNvPr>
          <p:cNvSpPr/>
          <p:nvPr/>
        </p:nvSpPr>
        <p:spPr>
          <a:xfrm rot="16200000" flipV="1">
            <a:off x="5932395" y="2498130"/>
            <a:ext cx="314960" cy="10772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C3477-45A9-49EA-A77F-803E36701106}"/>
              </a:ext>
            </a:extLst>
          </p:cNvPr>
          <p:cNvSpPr txBox="1"/>
          <p:nvPr/>
        </p:nvSpPr>
        <p:spPr>
          <a:xfrm>
            <a:off x="3804738" y="4119008"/>
            <a:ext cx="5568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index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to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　取り出したい列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+1</a:t>
            </a:r>
          </a:p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のスライシングとよく似ている</a:t>
            </a:r>
          </a:p>
        </p:txBody>
      </p:sp>
    </p:spTree>
    <p:extLst>
      <p:ext uri="{BB962C8B-B14F-4D97-AF65-F5344CB8AC3E}">
        <p14:creationId xmlns:p14="http://schemas.microsoft.com/office/powerpoint/2010/main" val="231196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C675D6-283D-4E94-AF7D-2009559E58D6}"/>
              </a:ext>
            </a:extLst>
          </p:cNvPr>
          <p:cNvSpPr txBox="1"/>
          <p:nvPr/>
        </p:nvSpPr>
        <p:spPr>
          <a:xfrm>
            <a:off x="2599178" y="1569893"/>
            <a:ext cx="8025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&gt;&gt;&gt;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299383-4AAF-4560-B81C-ED1EBFD350E4}"/>
              </a:ext>
            </a:extLst>
          </p:cNvPr>
          <p:cNvSpPr txBox="1"/>
          <p:nvPr/>
        </p:nvSpPr>
        <p:spPr>
          <a:xfrm>
            <a:off x="1029810" y="497149"/>
            <a:ext cx="10268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実は、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columns, index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を取り除くと</a:t>
            </a:r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4C7EB0-CFB6-4D2F-B20E-AB86100DD9D7}"/>
              </a:ext>
            </a:extLst>
          </p:cNvPr>
          <p:cNvSpPr/>
          <p:nvPr/>
        </p:nvSpPr>
        <p:spPr>
          <a:xfrm>
            <a:off x="3009530" y="2263806"/>
            <a:ext cx="5450889" cy="1589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15D0F3-BCFE-4222-B5AF-56ED496157A4}"/>
              </a:ext>
            </a:extLst>
          </p:cNvPr>
          <p:cNvSpPr txBox="1"/>
          <p:nvPr/>
        </p:nvSpPr>
        <p:spPr>
          <a:xfrm>
            <a:off x="2885243" y="4577608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赤枠内は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5D92210-83B0-468B-8558-DB620D7AC85B}"/>
              </a:ext>
            </a:extLst>
          </p:cNvPr>
          <p:cNvSpPr txBox="1"/>
          <p:nvPr/>
        </p:nvSpPr>
        <p:spPr>
          <a:xfrm>
            <a:off x="4736667" y="4582146"/>
            <a:ext cx="422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val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df.values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ってやると取り出せる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A0947E-B1F8-4237-97AD-857C640AAF1F}"/>
              </a:ext>
            </a:extLst>
          </p:cNvPr>
          <p:cNvSpPr txBox="1"/>
          <p:nvPr/>
        </p:nvSpPr>
        <p:spPr>
          <a:xfrm>
            <a:off x="3882596" y="5056333"/>
            <a:ext cx="348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.values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42034DD-DA65-460B-A25F-C5A21EB6AA6F}"/>
              </a:ext>
            </a:extLst>
          </p:cNvPr>
          <p:cNvSpPr txBox="1"/>
          <p:nvPr/>
        </p:nvSpPr>
        <p:spPr>
          <a:xfrm>
            <a:off x="2885243" y="5635375"/>
            <a:ext cx="382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list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型に変換したい場合は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864676-D913-4153-919C-D68D3B302A89}"/>
              </a:ext>
            </a:extLst>
          </p:cNvPr>
          <p:cNvSpPr txBox="1"/>
          <p:nvPr/>
        </p:nvSpPr>
        <p:spPr>
          <a:xfrm>
            <a:off x="3882596" y="6114100"/>
            <a:ext cx="431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values.tolist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B72BB0-CC93-406F-9A6C-5BBA74F4C2BA}"/>
              </a:ext>
            </a:extLst>
          </p:cNvPr>
          <p:cNvSpPr txBox="1"/>
          <p:nvPr/>
        </p:nvSpPr>
        <p:spPr>
          <a:xfrm>
            <a:off x="3116979" y="50563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FA2E8-1299-48BC-99B7-F59DF052CA4E}"/>
              </a:ext>
            </a:extLst>
          </p:cNvPr>
          <p:cNvSpPr txBox="1"/>
          <p:nvPr/>
        </p:nvSpPr>
        <p:spPr>
          <a:xfrm>
            <a:off x="3116979" y="6114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構文：</a:t>
            </a:r>
          </a:p>
        </p:txBody>
      </p:sp>
    </p:spTree>
    <p:extLst>
      <p:ext uri="{BB962C8B-B14F-4D97-AF65-F5344CB8AC3E}">
        <p14:creationId xmlns:p14="http://schemas.microsoft.com/office/powerpoint/2010/main" val="163134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4FCCFE-82FC-BDC4-63B1-FBB30BFA78E2}"/>
              </a:ext>
            </a:extLst>
          </p:cNvPr>
          <p:cNvSpPr txBox="1"/>
          <p:nvPr/>
        </p:nvSpPr>
        <p:spPr>
          <a:xfrm>
            <a:off x="653143" y="4758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6095AB-C4DA-9354-E002-3051CA65F188}"/>
              </a:ext>
            </a:extLst>
          </p:cNvPr>
          <p:cNvSpPr txBox="1"/>
          <p:nvPr/>
        </p:nvSpPr>
        <p:spPr>
          <a:xfrm>
            <a:off x="653143" y="1488492"/>
            <a:ext cx="113776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１．</a:t>
            </a:r>
            <a:r>
              <a:rPr lang="en-US" altLang="ja-JP" sz="2400" dirty="0" err="1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を使って</a:t>
            </a:r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ID 101-103 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かつ　</a:t>
            </a:r>
            <a:r>
              <a:rPr lang="en-US" altLang="ja-JP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City Birth Year</a:t>
            </a:r>
            <a:r>
              <a:rPr lang="ja-JP" altLang="en-US" sz="24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の要素を取り出せ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２．スライドの構文で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のデータ部分を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配列として取り出し、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１．と同じ要素を取りだせ。</a:t>
            </a:r>
            <a:b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参考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https://python.atelierkobato.com/slicing/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３．同じく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のデータ部分をリスト型として取り出し、１．と同じ要素</a:t>
            </a: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を取りだせ。</a:t>
            </a: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C0E4F4-0873-B198-C017-EB9C0D542D3B}"/>
              </a:ext>
            </a:extLst>
          </p:cNvPr>
          <p:cNvSpPr txBox="1"/>
          <p:nvPr/>
        </p:nvSpPr>
        <p:spPr>
          <a:xfrm>
            <a:off x="1884784" y="538121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iloc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によるスライシング</a:t>
            </a:r>
          </a:p>
        </p:txBody>
      </p:sp>
    </p:spTree>
    <p:extLst>
      <p:ext uri="{BB962C8B-B14F-4D97-AF65-F5344CB8AC3E}">
        <p14:creationId xmlns:p14="http://schemas.microsoft.com/office/powerpoint/2010/main" val="359506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AD8D52-C2FA-3393-0486-891509BC556E}"/>
              </a:ext>
            </a:extLst>
          </p:cNvPr>
          <p:cNvSpPr txBox="1"/>
          <p:nvPr/>
        </p:nvSpPr>
        <p:spPr>
          <a:xfrm>
            <a:off x="457200" y="391886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データを保存したい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ED0000-1CE8-7334-9ABC-60CF92024CEB}"/>
              </a:ext>
            </a:extLst>
          </p:cNvPr>
          <p:cNvSpPr txBox="1"/>
          <p:nvPr/>
        </p:nvSpPr>
        <p:spPr>
          <a:xfrm>
            <a:off x="457200" y="967353"/>
            <a:ext cx="7439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クローラーで収集したデータを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に書き出したい。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12E8629-7B06-2DBD-1A8C-B3ED5821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36" y="1782508"/>
            <a:ext cx="8368887" cy="462762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A856CF5-DA69-34C9-CBB0-043004D9D3B7}"/>
              </a:ext>
            </a:extLst>
          </p:cNvPr>
          <p:cNvSpPr/>
          <p:nvPr/>
        </p:nvSpPr>
        <p:spPr>
          <a:xfrm>
            <a:off x="1639841" y="2445129"/>
            <a:ext cx="2503897" cy="4001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C61D757-7A5F-5119-9770-39ED90D69C78}"/>
              </a:ext>
            </a:extLst>
          </p:cNvPr>
          <p:cNvSpPr/>
          <p:nvPr/>
        </p:nvSpPr>
        <p:spPr>
          <a:xfrm>
            <a:off x="1780936" y="3305131"/>
            <a:ext cx="8256860" cy="9980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0D07BE-B4D1-6CF5-61CF-B2AC5AA474DF}"/>
              </a:ext>
            </a:extLst>
          </p:cNvPr>
          <p:cNvSpPr txBox="1"/>
          <p:nvPr/>
        </p:nvSpPr>
        <p:spPr>
          <a:xfrm>
            <a:off x="457200" y="17825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リンク</a:t>
            </a:r>
          </a:p>
        </p:txBody>
      </p:sp>
    </p:spTree>
    <p:extLst>
      <p:ext uri="{BB962C8B-B14F-4D97-AF65-F5344CB8AC3E}">
        <p14:creationId xmlns:p14="http://schemas.microsoft.com/office/powerpoint/2010/main" val="298693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6B89CB-7E76-4A10-A695-5CC5E36696E0}"/>
              </a:ext>
            </a:extLst>
          </p:cNvPr>
          <p:cNvSpPr txBox="1"/>
          <p:nvPr/>
        </p:nvSpPr>
        <p:spPr>
          <a:xfrm>
            <a:off x="694906" y="4001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条件抽出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795C77-EC0A-4BFB-9848-B9F74DC2749B}"/>
              </a:ext>
            </a:extLst>
          </p:cNvPr>
          <p:cNvSpPr txBox="1"/>
          <p:nvPr/>
        </p:nvSpPr>
        <p:spPr>
          <a:xfrm>
            <a:off x="3303373" y="1841157"/>
            <a:ext cx="576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Birth Year &gt; 1990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のデータを抽出する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813B-2866-4AC5-BD8F-DDC1FD13F7F4}"/>
              </a:ext>
            </a:extLst>
          </p:cNvPr>
          <p:cNvSpPr txBox="1"/>
          <p:nvPr/>
        </p:nvSpPr>
        <p:spPr>
          <a:xfrm>
            <a:off x="3488924" y="277871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やってみてください。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96750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13EB4A2-5D5A-4E60-90B6-D37512C39290}"/>
              </a:ext>
            </a:extLst>
          </p:cNvPr>
          <p:cNvSpPr txBox="1"/>
          <p:nvPr/>
        </p:nvSpPr>
        <p:spPr>
          <a:xfrm>
            <a:off x="564004" y="315402"/>
            <a:ext cx="319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の連結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775F90-12DB-4188-91EC-10D622E07294}"/>
              </a:ext>
            </a:extLst>
          </p:cNvPr>
          <p:cNvSpPr txBox="1"/>
          <p:nvPr/>
        </p:nvSpPr>
        <p:spPr>
          <a:xfrm>
            <a:off x="2842488" y="5445664"/>
            <a:ext cx="572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col_df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([df,df2],axis=1)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329F88-8051-41D8-9B71-8F6C954AD2BE}"/>
              </a:ext>
            </a:extLst>
          </p:cNvPr>
          <p:cNvSpPr txBox="1"/>
          <p:nvPr/>
        </p:nvSpPr>
        <p:spPr>
          <a:xfrm>
            <a:off x="2910814" y="1490008"/>
            <a:ext cx="6242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ABEFE5-5843-4206-8272-23FD2EC43DFA}"/>
              </a:ext>
            </a:extLst>
          </p:cNvPr>
          <p:cNvSpPr txBox="1"/>
          <p:nvPr/>
        </p:nvSpPr>
        <p:spPr>
          <a:xfrm>
            <a:off x="9454719" y="1490008"/>
            <a:ext cx="10743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Age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[[32]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[33]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[25]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[50]]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86519A-4077-4646-A5E4-F1938784CF1E}"/>
              </a:ext>
            </a:extLst>
          </p:cNvPr>
          <p:cNvSpPr txBox="1"/>
          <p:nvPr/>
        </p:nvSpPr>
        <p:spPr>
          <a:xfrm>
            <a:off x="2910814" y="4091920"/>
            <a:ext cx="6274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  [[110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saitama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2000   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Sakiko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]]  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矢印: 上 10">
            <a:extLst>
              <a:ext uri="{FF2B5EF4-FFF2-40B4-BE49-F238E27FC236}">
                <a16:creationId xmlns:a16="http://schemas.microsoft.com/office/drawing/2014/main" id="{A3AB53BD-F9B9-45EE-98E6-10F91FFB4351}"/>
              </a:ext>
            </a:extLst>
          </p:cNvPr>
          <p:cNvSpPr/>
          <p:nvPr/>
        </p:nvSpPr>
        <p:spPr>
          <a:xfrm>
            <a:off x="5432940" y="3529170"/>
            <a:ext cx="1260823" cy="426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D83510B6-FADA-406C-942F-5AED002B15F1}"/>
              </a:ext>
            </a:extLst>
          </p:cNvPr>
          <p:cNvSpPr/>
          <p:nvPr/>
        </p:nvSpPr>
        <p:spPr>
          <a:xfrm>
            <a:off x="8771139" y="2103503"/>
            <a:ext cx="532660" cy="916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D839CF-647C-4624-9184-C354DA935B9D}"/>
              </a:ext>
            </a:extLst>
          </p:cNvPr>
          <p:cNvSpPr txBox="1"/>
          <p:nvPr/>
        </p:nvSpPr>
        <p:spPr>
          <a:xfrm>
            <a:off x="2605083" y="1083615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25E325-7836-453C-AB28-00ED812ADCF2}"/>
              </a:ext>
            </a:extLst>
          </p:cNvPr>
          <p:cNvSpPr txBox="1"/>
          <p:nvPr/>
        </p:nvSpPr>
        <p:spPr>
          <a:xfrm>
            <a:off x="9038602" y="112859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4E6511-9F1A-4F61-88CD-774449B3974E}"/>
              </a:ext>
            </a:extLst>
          </p:cNvPr>
          <p:cNvSpPr txBox="1"/>
          <p:nvPr/>
        </p:nvSpPr>
        <p:spPr>
          <a:xfrm>
            <a:off x="2578030" y="379277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df3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07C7C7-F5C0-4592-AA58-5B47F2288A7B}"/>
              </a:ext>
            </a:extLst>
          </p:cNvPr>
          <p:cNvSpPr txBox="1"/>
          <p:nvPr/>
        </p:nvSpPr>
        <p:spPr>
          <a:xfrm>
            <a:off x="2842488" y="6040274"/>
            <a:ext cx="5875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row_df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pd.concat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([df,df3],axis=0)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CE2A7E-ED36-433F-9E13-3DCF89A06D76}"/>
              </a:ext>
            </a:extLst>
          </p:cNvPr>
          <p:cNvSpPr txBox="1"/>
          <p:nvPr/>
        </p:nvSpPr>
        <p:spPr>
          <a:xfrm>
            <a:off x="8718327" y="303172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axis=1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FB7EAE-F85E-43F7-9090-283EFD60CE35}"/>
              </a:ext>
            </a:extLst>
          </p:cNvPr>
          <p:cNvSpPr txBox="1"/>
          <p:nvPr/>
        </p:nvSpPr>
        <p:spPr>
          <a:xfrm>
            <a:off x="6693763" y="365427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axis=0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097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B95F3F6-9966-4B64-9790-F02D790B3821}"/>
              </a:ext>
            </a:extLst>
          </p:cNvPr>
          <p:cNvSpPr/>
          <p:nvPr/>
        </p:nvSpPr>
        <p:spPr>
          <a:xfrm>
            <a:off x="1832107" y="2175211"/>
            <a:ext cx="2842900" cy="4485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860B7DB-009B-4978-BC1D-5B642CF7F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27" y="2768200"/>
            <a:ext cx="1236123" cy="173337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43EB5C-AE42-4719-B5FF-4CEC73B0C9D3}"/>
              </a:ext>
            </a:extLst>
          </p:cNvPr>
          <p:cNvSpPr txBox="1"/>
          <p:nvPr/>
        </p:nvSpPr>
        <p:spPr>
          <a:xfrm>
            <a:off x="1972804" y="1886791"/>
            <a:ext cx="25186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➡　不揮発性メモリ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C61E14-691B-424B-B826-19971DCAE30A}"/>
              </a:ext>
            </a:extLst>
          </p:cNvPr>
          <p:cNvSpPr txBox="1"/>
          <p:nvPr/>
        </p:nvSpPr>
        <p:spPr>
          <a:xfrm>
            <a:off x="6583584" y="3493087"/>
            <a:ext cx="1787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031F873-8B95-469D-9F4D-53045D7651E4}"/>
              </a:ext>
            </a:extLst>
          </p:cNvPr>
          <p:cNvSpPr/>
          <p:nvPr/>
        </p:nvSpPr>
        <p:spPr>
          <a:xfrm flipH="1">
            <a:off x="4670840" y="4496805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DE4224B-0F9F-4C68-A692-FFCB0A5374FF}"/>
              </a:ext>
            </a:extLst>
          </p:cNvPr>
          <p:cNvSpPr/>
          <p:nvPr/>
        </p:nvSpPr>
        <p:spPr>
          <a:xfrm>
            <a:off x="4765948" y="3306542"/>
            <a:ext cx="1296239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90613C7-78AD-4762-B33C-26FD716EE04A}"/>
              </a:ext>
            </a:extLst>
          </p:cNvPr>
          <p:cNvSpPr/>
          <p:nvPr/>
        </p:nvSpPr>
        <p:spPr>
          <a:xfrm>
            <a:off x="6096000" y="2175211"/>
            <a:ext cx="4572845" cy="4485201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66C64F5-8721-43C5-8FAF-57DC0DFD496F}"/>
              </a:ext>
            </a:extLst>
          </p:cNvPr>
          <p:cNvSpPr txBox="1"/>
          <p:nvPr/>
        </p:nvSpPr>
        <p:spPr>
          <a:xfrm>
            <a:off x="6617248" y="1929466"/>
            <a:ext cx="32447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揮発性メモリ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37DC56-1C24-4D3F-BDCB-2FF577A80E4A}"/>
              </a:ext>
            </a:extLst>
          </p:cNvPr>
          <p:cNvSpPr txBox="1"/>
          <p:nvPr/>
        </p:nvSpPr>
        <p:spPr>
          <a:xfrm>
            <a:off x="4663321" y="29775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7EE4D9-14F7-4052-B089-B81C80312796}"/>
              </a:ext>
            </a:extLst>
          </p:cNvPr>
          <p:cNvSpPr txBox="1"/>
          <p:nvPr/>
        </p:nvSpPr>
        <p:spPr>
          <a:xfrm>
            <a:off x="4776814" y="5046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7FD02C-8EBE-4F40-AC69-E797DF4C0E36}"/>
              </a:ext>
            </a:extLst>
          </p:cNvPr>
          <p:cNvSpPr txBox="1"/>
          <p:nvPr/>
        </p:nvSpPr>
        <p:spPr>
          <a:xfrm>
            <a:off x="8684376" y="339891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</a:p>
        </p:txBody>
      </p:sp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12196C1E-0D64-45F1-8881-37712993EE41}"/>
              </a:ext>
            </a:extLst>
          </p:cNvPr>
          <p:cNvSpPr/>
          <p:nvPr/>
        </p:nvSpPr>
        <p:spPr>
          <a:xfrm flipH="1">
            <a:off x="7246173" y="4089004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矢印: 上カーブ 13">
            <a:extLst>
              <a:ext uri="{FF2B5EF4-FFF2-40B4-BE49-F238E27FC236}">
                <a16:creationId xmlns:a16="http://schemas.microsoft.com/office/drawing/2014/main" id="{F6A8CD6E-A1A0-4413-9F2F-8F51BA443F08}"/>
              </a:ext>
            </a:extLst>
          </p:cNvPr>
          <p:cNvSpPr/>
          <p:nvPr/>
        </p:nvSpPr>
        <p:spPr>
          <a:xfrm flipV="1">
            <a:off x="7311303" y="2809341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55A77E7-1596-421D-916F-06DD3CE90D33}"/>
              </a:ext>
            </a:extLst>
          </p:cNvPr>
          <p:cNvSpPr/>
          <p:nvPr/>
        </p:nvSpPr>
        <p:spPr>
          <a:xfrm>
            <a:off x="6250476" y="4787497"/>
            <a:ext cx="2433900" cy="38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56271F5-44DE-4A07-8C7E-CC7CDAC9C5D1}"/>
              </a:ext>
            </a:extLst>
          </p:cNvPr>
          <p:cNvSpPr/>
          <p:nvPr/>
        </p:nvSpPr>
        <p:spPr>
          <a:xfrm>
            <a:off x="8920381" y="4307256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Scikit-learn</a:t>
            </a:r>
            <a:endParaRPr kumimoji="1" lang="ja-JP" altLang="en-US" sz="2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7C4856F-DA8C-43D9-935B-716B535E5E48}"/>
              </a:ext>
            </a:extLst>
          </p:cNvPr>
          <p:cNvSpPr/>
          <p:nvPr/>
        </p:nvSpPr>
        <p:spPr>
          <a:xfrm>
            <a:off x="8920381" y="4807573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Scipy</a:t>
            </a:r>
            <a:endParaRPr kumimoji="1" lang="ja-JP" altLang="en-US" sz="24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E5165D7-97AF-46DC-858F-340BFB315F7B}"/>
              </a:ext>
            </a:extLst>
          </p:cNvPr>
          <p:cNvSpPr/>
          <p:nvPr/>
        </p:nvSpPr>
        <p:spPr>
          <a:xfrm>
            <a:off x="6944506" y="5296162"/>
            <a:ext cx="1767196" cy="38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numpy</a:t>
            </a:r>
            <a:endParaRPr kumimoji="1" lang="ja-JP" altLang="en-US" sz="2400" dirty="0"/>
          </a:p>
        </p:txBody>
      </p:sp>
      <p:pic>
        <p:nvPicPr>
          <p:cNvPr id="19" name="Picture 2" descr="リレーショナルデータベースの仕組み (3/3) | POSTD">
            <a:extLst>
              <a:ext uri="{FF2B5EF4-FFF2-40B4-BE49-F238E27FC236}">
                <a16:creationId xmlns:a16="http://schemas.microsoft.com/office/drawing/2014/main" id="{F77B8241-BDCD-4A3B-8299-9183E71B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66" y="4704496"/>
            <a:ext cx="1673383" cy="18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74DE896-7AF9-44A5-AEEA-E7941A05E507}"/>
              </a:ext>
            </a:extLst>
          </p:cNvPr>
          <p:cNvSpPr txBox="1"/>
          <p:nvPr/>
        </p:nvSpPr>
        <p:spPr>
          <a:xfrm>
            <a:off x="2213225" y="55083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954D183-6E5D-4647-AA5F-B9F32C5D6BB8}"/>
              </a:ext>
            </a:extLst>
          </p:cNvPr>
          <p:cNvSpPr txBox="1"/>
          <p:nvPr/>
        </p:nvSpPr>
        <p:spPr>
          <a:xfrm>
            <a:off x="7715267" y="3069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441FB6-522A-4904-851F-075F2EDEEAFD}"/>
              </a:ext>
            </a:extLst>
          </p:cNvPr>
          <p:cNvSpPr txBox="1"/>
          <p:nvPr/>
        </p:nvSpPr>
        <p:spPr>
          <a:xfrm>
            <a:off x="7758202" y="4273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A263FAF-3098-4187-A4AF-C9E50795D960}"/>
              </a:ext>
            </a:extLst>
          </p:cNvPr>
          <p:cNvSpPr/>
          <p:nvPr/>
        </p:nvSpPr>
        <p:spPr>
          <a:xfrm>
            <a:off x="8958139" y="2779624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Matplotlib 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68010AD-0056-4764-802E-33587DBAD3B1}"/>
              </a:ext>
            </a:extLst>
          </p:cNvPr>
          <p:cNvSpPr/>
          <p:nvPr/>
        </p:nvSpPr>
        <p:spPr>
          <a:xfrm>
            <a:off x="4349759" y="3027652"/>
            <a:ext cx="2523308" cy="9777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E1E53FD-5ABA-4418-BD4F-8DE5501429DF}"/>
              </a:ext>
            </a:extLst>
          </p:cNvPr>
          <p:cNvSpPr txBox="1"/>
          <p:nvPr/>
        </p:nvSpPr>
        <p:spPr>
          <a:xfrm>
            <a:off x="337916" y="200940"/>
            <a:ext cx="5758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</a:t>
            </a:r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に読む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D0619F-5F10-434C-A2F1-BB899B2FB9E5}"/>
              </a:ext>
            </a:extLst>
          </p:cNvPr>
          <p:cNvSpPr txBox="1"/>
          <p:nvPr/>
        </p:nvSpPr>
        <p:spPr>
          <a:xfrm>
            <a:off x="2867487" y="834961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外部メモリー➡揮発性メモリーでのやりとりが起きている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エクセルを起動する際も同じことが起きている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CCC9662-9B72-4C36-AF05-2AD97EFE18BC}"/>
              </a:ext>
            </a:extLst>
          </p:cNvPr>
          <p:cNvSpPr txBox="1"/>
          <p:nvPr/>
        </p:nvSpPr>
        <p:spPr>
          <a:xfrm>
            <a:off x="1624614" y="1481292"/>
            <a:ext cx="91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pd.read_csv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(‘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名前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.csv', encoding='ms932', 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sep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=',',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skiprows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=0)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075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70DBB2-EDE5-45D2-ADED-22342EC74BDE}"/>
              </a:ext>
            </a:extLst>
          </p:cNvPr>
          <p:cNvSpPr txBox="1"/>
          <p:nvPr/>
        </p:nvSpPr>
        <p:spPr>
          <a:xfrm>
            <a:off x="3513438" y="494271"/>
            <a:ext cx="5643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に書き出す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3D809E7-EF36-4E72-A7C8-285D183EDD29}"/>
              </a:ext>
            </a:extLst>
          </p:cNvPr>
          <p:cNvSpPr/>
          <p:nvPr/>
        </p:nvSpPr>
        <p:spPr>
          <a:xfrm>
            <a:off x="1832107" y="2175211"/>
            <a:ext cx="2842900" cy="4485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E5F67F-3067-4120-888D-30B9D02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27" y="2768200"/>
            <a:ext cx="1236123" cy="17333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711A33-55D5-4332-B0B0-3C6D62CF11BF}"/>
              </a:ext>
            </a:extLst>
          </p:cNvPr>
          <p:cNvSpPr txBox="1"/>
          <p:nvPr/>
        </p:nvSpPr>
        <p:spPr>
          <a:xfrm>
            <a:off x="1972804" y="1886791"/>
            <a:ext cx="25186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➡　不揮発性メモリ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EA18CF-E707-484E-9BDA-52128B447A1A}"/>
              </a:ext>
            </a:extLst>
          </p:cNvPr>
          <p:cNvSpPr txBox="1"/>
          <p:nvPr/>
        </p:nvSpPr>
        <p:spPr>
          <a:xfrm>
            <a:off x="6583584" y="3493087"/>
            <a:ext cx="1787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C8A0EEA-939A-40C0-ABF9-9776B730B24A}"/>
              </a:ext>
            </a:extLst>
          </p:cNvPr>
          <p:cNvSpPr/>
          <p:nvPr/>
        </p:nvSpPr>
        <p:spPr>
          <a:xfrm flipH="1">
            <a:off x="4670840" y="4496805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BD50FDD-2572-4F2C-AD0F-30BF5C26B34F}"/>
              </a:ext>
            </a:extLst>
          </p:cNvPr>
          <p:cNvSpPr/>
          <p:nvPr/>
        </p:nvSpPr>
        <p:spPr>
          <a:xfrm>
            <a:off x="4765948" y="3306542"/>
            <a:ext cx="1296239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A1B0EDE-68FE-4C48-AB14-63EAD3CC7A87}"/>
              </a:ext>
            </a:extLst>
          </p:cNvPr>
          <p:cNvSpPr/>
          <p:nvPr/>
        </p:nvSpPr>
        <p:spPr>
          <a:xfrm>
            <a:off x="6096000" y="2175211"/>
            <a:ext cx="4572845" cy="4485201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24A6C97-E649-48EC-BB9A-FFA3D8449A47}"/>
              </a:ext>
            </a:extLst>
          </p:cNvPr>
          <p:cNvSpPr txBox="1"/>
          <p:nvPr/>
        </p:nvSpPr>
        <p:spPr>
          <a:xfrm>
            <a:off x="6617248" y="1929466"/>
            <a:ext cx="32447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揮発性メモリ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B83A47-FAD8-4ECD-8C9A-90996BFA0115}"/>
              </a:ext>
            </a:extLst>
          </p:cNvPr>
          <p:cNvSpPr txBox="1"/>
          <p:nvPr/>
        </p:nvSpPr>
        <p:spPr>
          <a:xfrm>
            <a:off x="4663321" y="29775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F405CA-2C71-490B-99EE-F72D3F81B231}"/>
              </a:ext>
            </a:extLst>
          </p:cNvPr>
          <p:cNvSpPr txBox="1"/>
          <p:nvPr/>
        </p:nvSpPr>
        <p:spPr>
          <a:xfrm>
            <a:off x="4776814" y="50466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3D28DCA-AC50-4B59-868F-5C34780399F1}"/>
              </a:ext>
            </a:extLst>
          </p:cNvPr>
          <p:cNvSpPr txBox="1"/>
          <p:nvPr/>
        </p:nvSpPr>
        <p:spPr>
          <a:xfrm>
            <a:off x="8684376" y="339891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</a:p>
        </p:txBody>
      </p:sp>
      <p:sp>
        <p:nvSpPr>
          <p:cNvPr id="15" name="矢印: 上カーブ 14">
            <a:extLst>
              <a:ext uri="{FF2B5EF4-FFF2-40B4-BE49-F238E27FC236}">
                <a16:creationId xmlns:a16="http://schemas.microsoft.com/office/drawing/2014/main" id="{42DFEEB1-77B7-4A05-8312-81495BE243CC}"/>
              </a:ext>
            </a:extLst>
          </p:cNvPr>
          <p:cNvSpPr/>
          <p:nvPr/>
        </p:nvSpPr>
        <p:spPr>
          <a:xfrm flipH="1">
            <a:off x="7246173" y="4089004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上カーブ 15">
            <a:extLst>
              <a:ext uri="{FF2B5EF4-FFF2-40B4-BE49-F238E27FC236}">
                <a16:creationId xmlns:a16="http://schemas.microsoft.com/office/drawing/2014/main" id="{63BBE81C-68CD-4C77-9E65-BA50857D7684}"/>
              </a:ext>
            </a:extLst>
          </p:cNvPr>
          <p:cNvSpPr/>
          <p:nvPr/>
        </p:nvSpPr>
        <p:spPr>
          <a:xfrm flipV="1">
            <a:off x="7311303" y="2809341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2C3CF49-D9C2-4C5A-8D17-7CD33EFFE1B8}"/>
              </a:ext>
            </a:extLst>
          </p:cNvPr>
          <p:cNvSpPr/>
          <p:nvPr/>
        </p:nvSpPr>
        <p:spPr>
          <a:xfrm>
            <a:off x="6250476" y="4787497"/>
            <a:ext cx="2433900" cy="38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10A53CB-8E46-480D-B631-AD88211404B3}"/>
              </a:ext>
            </a:extLst>
          </p:cNvPr>
          <p:cNvSpPr/>
          <p:nvPr/>
        </p:nvSpPr>
        <p:spPr>
          <a:xfrm>
            <a:off x="8920381" y="4307256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Scikit-learn</a:t>
            </a:r>
            <a:endParaRPr kumimoji="1" lang="ja-JP" altLang="en-US" sz="2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3CF1AD2-12AA-4301-AE44-6D8A7CED3505}"/>
              </a:ext>
            </a:extLst>
          </p:cNvPr>
          <p:cNvSpPr/>
          <p:nvPr/>
        </p:nvSpPr>
        <p:spPr>
          <a:xfrm>
            <a:off x="8920381" y="4807573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Scipy</a:t>
            </a:r>
            <a:endParaRPr kumimoji="1" lang="ja-JP" altLang="en-US" sz="2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89A8358-3CCD-49D1-BAA2-DF5414141281}"/>
              </a:ext>
            </a:extLst>
          </p:cNvPr>
          <p:cNvSpPr/>
          <p:nvPr/>
        </p:nvSpPr>
        <p:spPr>
          <a:xfrm>
            <a:off x="6944506" y="5296162"/>
            <a:ext cx="1767196" cy="38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numpy</a:t>
            </a:r>
            <a:endParaRPr kumimoji="1" lang="ja-JP" altLang="en-US" sz="2400" dirty="0"/>
          </a:p>
        </p:txBody>
      </p:sp>
      <p:pic>
        <p:nvPicPr>
          <p:cNvPr id="21" name="Picture 2" descr="リレーショナルデータベースの仕組み (3/3) | POSTD">
            <a:extLst>
              <a:ext uri="{FF2B5EF4-FFF2-40B4-BE49-F238E27FC236}">
                <a16:creationId xmlns:a16="http://schemas.microsoft.com/office/drawing/2014/main" id="{E70D2987-DE7C-4FD8-8819-A9C208AC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66" y="4704496"/>
            <a:ext cx="1673383" cy="18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9E89E4-7BFF-40AB-92B2-46C242F60782}"/>
              </a:ext>
            </a:extLst>
          </p:cNvPr>
          <p:cNvSpPr txBox="1"/>
          <p:nvPr/>
        </p:nvSpPr>
        <p:spPr>
          <a:xfrm>
            <a:off x="2213225" y="550830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17EF8F-86A1-45D6-8A56-AF3496A93A2D}"/>
              </a:ext>
            </a:extLst>
          </p:cNvPr>
          <p:cNvSpPr txBox="1"/>
          <p:nvPr/>
        </p:nvSpPr>
        <p:spPr>
          <a:xfrm>
            <a:off x="7715267" y="3069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D23F430-49B5-4649-9457-1E62C9182D26}"/>
              </a:ext>
            </a:extLst>
          </p:cNvPr>
          <p:cNvSpPr txBox="1"/>
          <p:nvPr/>
        </p:nvSpPr>
        <p:spPr>
          <a:xfrm>
            <a:off x="7758202" y="42737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D766450-CC3A-40AF-82DA-5B69E3A7C99D}"/>
              </a:ext>
            </a:extLst>
          </p:cNvPr>
          <p:cNvSpPr/>
          <p:nvPr/>
        </p:nvSpPr>
        <p:spPr>
          <a:xfrm>
            <a:off x="8958139" y="2779624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Matplotlib </a:t>
            </a:r>
            <a:endParaRPr kumimoji="1" lang="ja-JP" altLang="en-US" sz="24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5492C66-E98A-4DC7-8217-B9C519CD9835}"/>
              </a:ext>
            </a:extLst>
          </p:cNvPr>
          <p:cNvSpPr/>
          <p:nvPr/>
        </p:nvSpPr>
        <p:spPr>
          <a:xfrm>
            <a:off x="4194076" y="4498350"/>
            <a:ext cx="2523308" cy="9777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958E7A-88A8-46FF-8BCA-3E4A10499C2D}"/>
              </a:ext>
            </a:extLst>
          </p:cNvPr>
          <p:cNvSpPr txBox="1"/>
          <p:nvPr/>
        </p:nvSpPr>
        <p:spPr>
          <a:xfrm>
            <a:off x="9156906" y="12517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ノート７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E86C29-B42B-DF06-796D-19E4A75CC125}"/>
              </a:ext>
            </a:extLst>
          </p:cNvPr>
          <p:cNvSpPr txBox="1"/>
          <p:nvPr/>
        </p:nvSpPr>
        <p:spPr>
          <a:xfrm>
            <a:off x="709127" y="289249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0" dirty="0">
                <a:effectLst/>
                <a:latin typeface="-apple-system"/>
              </a:rPr>
              <a:t>Text mining4 </a:t>
            </a:r>
            <a:r>
              <a:rPr lang="en-US" altLang="ja-JP" b="1" i="0" dirty="0" err="1">
                <a:effectLst/>
                <a:latin typeface="-apple-system"/>
              </a:rPr>
              <a:t>DataFrame</a:t>
            </a:r>
            <a:r>
              <a:rPr lang="ja-JP" altLang="en-US" b="1" i="0" dirty="0">
                <a:effectLst/>
                <a:latin typeface="-apple-system"/>
              </a:rPr>
              <a:t>の基礎</a:t>
            </a:r>
          </a:p>
          <a:p>
            <a:pPr algn="l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737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D9F760-D518-4A57-AD98-3874683586A8}"/>
              </a:ext>
            </a:extLst>
          </p:cNvPr>
          <p:cNvSpPr txBox="1"/>
          <p:nvPr/>
        </p:nvSpPr>
        <p:spPr>
          <a:xfrm>
            <a:off x="2511318" y="1561030"/>
            <a:ext cx="6242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1CA9A-B28C-49E6-9BC2-DE04A6931579}"/>
              </a:ext>
            </a:extLst>
          </p:cNvPr>
          <p:cNvSpPr txBox="1"/>
          <p:nvPr/>
        </p:nvSpPr>
        <p:spPr>
          <a:xfrm>
            <a:off x="1571347" y="514905"/>
            <a:ext cx="950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カラム名でスライシングすると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文で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行づつ取り出せる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61F8910-67F1-4EC0-8161-16A15B987A41}"/>
              </a:ext>
            </a:extLst>
          </p:cNvPr>
          <p:cNvSpPr/>
          <p:nvPr/>
        </p:nvSpPr>
        <p:spPr>
          <a:xfrm>
            <a:off x="6914905" y="1342748"/>
            <a:ext cx="1322773" cy="2157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54DCAE79-165E-44F7-A734-4106FDD1F5F6}"/>
              </a:ext>
            </a:extLst>
          </p:cNvPr>
          <p:cNvSpPr/>
          <p:nvPr/>
        </p:nvSpPr>
        <p:spPr>
          <a:xfrm>
            <a:off x="7137646" y="3646439"/>
            <a:ext cx="1003177" cy="372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4C1766-6B5A-4AD6-A365-28C85BF6C4CF}"/>
              </a:ext>
            </a:extLst>
          </p:cNvPr>
          <p:cNvSpPr txBox="1"/>
          <p:nvPr/>
        </p:nvSpPr>
        <p:spPr>
          <a:xfrm>
            <a:off x="5983549" y="4825218"/>
            <a:ext cx="453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 : [Hiroshi, Akiko, Satoru, Steve]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57D91-46DA-499E-BEEA-06D76FE90265}"/>
              </a:ext>
            </a:extLst>
          </p:cNvPr>
          <p:cNvSpPr txBox="1"/>
          <p:nvPr/>
        </p:nvSpPr>
        <p:spPr>
          <a:xfrm>
            <a:off x="5983549" y="40982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辞書型のように取りだされる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ADDF3D-D43F-4810-91B0-B29EDBEAA426}"/>
              </a:ext>
            </a:extLst>
          </p:cNvPr>
          <p:cNvSpPr txBox="1"/>
          <p:nvPr/>
        </p:nvSpPr>
        <p:spPr>
          <a:xfrm>
            <a:off x="6049628" y="44579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D83454-CD4A-446C-B39F-59E0FE93918D}"/>
              </a:ext>
            </a:extLst>
          </p:cNvPr>
          <p:cNvSpPr txBox="1"/>
          <p:nvPr/>
        </p:nvSpPr>
        <p:spPr>
          <a:xfrm>
            <a:off x="8237678" y="4467607"/>
            <a:ext cx="19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numpy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配列）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E027F5-E671-4BAE-AAAE-0DE657848702}"/>
              </a:ext>
            </a:extLst>
          </p:cNvPr>
          <p:cNvSpPr txBox="1"/>
          <p:nvPr/>
        </p:nvSpPr>
        <p:spPr>
          <a:xfrm>
            <a:off x="1571347" y="1111915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tsukurepo_df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FF3A8AE-571A-4766-80F3-ADAA0DC0F71F}"/>
              </a:ext>
            </a:extLst>
          </p:cNvPr>
          <p:cNvSpPr txBox="1"/>
          <p:nvPr/>
        </p:nvSpPr>
        <p:spPr>
          <a:xfrm>
            <a:off x="5983549" y="5625778"/>
            <a:ext cx="5558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 name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tsukurepo_df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[‘Name’]:</a:t>
            </a: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print(name)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AF89BE85-E419-4F1D-8320-AA6371C5D872}"/>
              </a:ext>
            </a:extLst>
          </p:cNvPr>
          <p:cNvSpPr/>
          <p:nvPr/>
        </p:nvSpPr>
        <p:spPr>
          <a:xfrm>
            <a:off x="7856738" y="5194550"/>
            <a:ext cx="11185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903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963F6-D6B9-4757-BF16-EBBC26D409B8}"/>
              </a:ext>
            </a:extLst>
          </p:cNvPr>
          <p:cNvSpPr txBox="1"/>
          <p:nvPr/>
        </p:nvSpPr>
        <p:spPr>
          <a:xfrm>
            <a:off x="3168265" y="2049301"/>
            <a:ext cx="6242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ID     City     Birth Year    Name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  [[100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1990     Hiroshi]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  [101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osaka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1989       Akiko]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  [102  Kyoto        1997     Satoru]</a:t>
            </a: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  [104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tokyo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1982       Steve]]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49FAF6-F763-4AC3-918D-56C38A32199A}"/>
              </a:ext>
            </a:extLst>
          </p:cNvPr>
          <p:cNvSpPr txBox="1"/>
          <p:nvPr/>
        </p:nvSpPr>
        <p:spPr>
          <a:xfrm>
            <a:off x="2210540" y="541538"/>
            <a:ext cx="8566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スライシングせずに各行を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文で取り出すには？？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E3100C-A8D6-4839-8C45-32A78F99ECAB}"/>
              </a:ext>
            </a:extLst>
          </p:cNvPr>
          <p:cNvSpPr txBox="1"/>
          <p:nvPr/>
        </p:nvSpPr>
        <p:spPr>
          <a:xfrm>
            <a:off x="3380385" y="5116133"/>
            <a:ext cx="5335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k, row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person_df.iterrows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print(k, row)</a:t>
            </a: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7E84EA-9251-449D-9298-9ED67C159C30}"/>
              </a:ext>
            </a:extLst>
          </p:cNvPr>
          <p:cNvSpPr txBox="1"/>
          <p:nvPr/>
        </p:nvSpPr>
        <p:spPr>
          <a:xfrm>
            <a:off x="1686756" y="1326197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person_df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01B82B8-42D0-4EA5-A98D-431D12D26327}"/>
              </a:ext>
            </a:extLst>
          </p:cNvPr>
          <p:cNvSpPr/>
          <p:nvPr/>
        </p:nvSpPr>
        <p:spPr>
          <a:xfrm>
            <a:off x="5069150" y="4367814"/>
            <a:ext cx="1447060" cy="523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A4E6DA-2ECE-4212-AD38-B7A1FA9E3373}"/>
              </a:ext>
            </a:extLst>
          </p:cNvPr>
          <p:cNvSpPr txBox="1"/>
          <p:nvPr/>
        </p:nvSpPr>
        <p:spPr>
          <a:xfrm>
            <a:off x="9144000" y="5353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ノート８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D1D7A1-7F47-424B-B106-0727C54AE883}"/>
              </a:ext>
            </a:extLst>
          </p:cNvPr>
          <p:cNvSpPr txBox="1"/>
          <p:nvPr/>
        </p:nvSpPr>
        <p:spPr>
          <a:xfrm>
            <a:off x="3277235" y="6139844"/>
            <a:ext cx="6242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iterrows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を使ってループすると、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の行をごっそり取り出せる（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はインデックス）</a:t>
            </a:r>
          </a:p>
        </p:txBody>
      </p:sp>
    </p:spTree>
    <p:extLst>
      <p:ext uri="{BB962C8B-B14F-4D97-AF65-F5344CB8AC3E}">
        <p14:creationId xmlns:p14="http://schemas.microsoft.com/office/powerpoint/2010/main" val="3140637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2CC666-D9AA-6F33-5C69-8E87B8C2BF11}"/>
              </a:ext>
            </a:extLst>
          </p:cNvPr>
          <p:cNvSpPr txBox="1"/>
          <p:nvPr/>
        </p:nvSpPr>
        <p:spPr>
          <a:xfrm>
            <a:off x="1567542" y="1000450"/>
            <a:ext cx="412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i,t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titanic.iterrows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0E71440-F782-876B-66E6-45920425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993" y="652180"/>
            <a:ext cx="4702629" cy="198005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F9F2BB-1E75-A037-80B6-0C0117696423}"/>
              </a:ext>
            </a:extLst>
          </p:cNvPr>
          <p:cNvSpPr txBox="1"/>
          <p:nvPr/>
        </p:nvSpPr>
        <p:spPr>
          <a:xfrm>
            <a:off x="296709" y="233591"/>
            <a:ext cx="8043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</a:t>
            </a:r>
            <a:r>
              <a:rPr lang="en-US" altLang="ja-JP" sz="3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はキーが縦横についた辞書構造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4251D25-8E18-2062-5ABE-FBA663B3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147" y="4095872"/>
            <a:ext cx="4514850" cy="5905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B381A76-BE2D-C126-642D-D3C0D349D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497" y="6260842"/>
            <a:ext cx="4419600" cy="31432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8C5E7A2-7AB5-63DE-679A-A08115F0F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6497" y="5924183"/>
            <a:ext cx="4419600" cy="333375"/>
          </a:xfrm>
          <a:prstGeom prst="rect">
            <a:avLst/>
          </a:prstGeom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F50E439-300C-9C4C-BD5E-F245748EC495}"/>
              </a:ext>
            </a:extLst>
          </p:cNvPr>
          <p:cNvCxnSpPr>
            <a:cxnSpLocks/>
            <a:stCxn id="4" idx="1"/>
            <a:endCxn id="11" idx="1"/>
          </p:cNvCxnSpPr>
          <p:nvPr/>
        </p:nvCxnSpPr>
        <p:spPr>
          <a:xfrm rot="10800000" flipH="1" flipV="1">
            <a:off x="1567541" y="1231283"/>
            <a:ext cx="1118605" cy="3159864"/>
          </a:xfrm>
          <a:prstGeom prst="bentConnector3">
            <a:avLst>
              <a:gd name="adj1" fmla="val -20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9B80F14-235A-F942-A52E-40FDF8F44621}"/>
              </a:ext>
            </a:extLst>
          </p:cNvPr>
          <p:cNvSpPr txBox="1"/>
          <p:nvPr/>
        </p:nvSpPr>
        <p:spPr>
          <a:xfrm>
            <a:off x="2984050" y="1500775"/>
            <a:ext cx="39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k,v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in </a:t>
            </a:r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t.items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():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6D252147-7660-2073-5485-E9160F6990D6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 flipH="1" flipV="1">
            <a:off x="1567541" y="1231283"/>
            <a:ext cx="1158955" cy="5186722"/>
          </a:xfrm>
          <a:prstGeom prst="bentConnector3">
            <a:avLst>
              <a:gd name="adj1" fmla="val -19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DE1429A-6BBB-6B2F-B3C3-3962617E759F}"/>
              </a:ext>
            </a:extLst>
          </p:cNvPr>
          <p:cNvSpPr txBox="1"/>
          <p:nvPr/>
        </p:nvSpPr>
        <p:spPr>
          <a:xfrm>
            <a:off x="1406684" y="40597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E35E33-D768-7F05-7851-9066A961C7BE}"/>
              </a:ext>
            </a:extLst>
          </p:cNvPr>
          <p:cNvSpPr txBox="1"/>
          <p:nvPr/>
        </p:nvSpPr>
        <p:spPr>
          <a:xfrm>
            <a:off x="1406684" y="604867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66F5023-B165-C144-C048-E7A3A603D7BB}"/>
              </a:ext>
            </a:extLst>
          </p:cNvPr>
          <p:cNvSpPr txBox="1"/>
          <p:nvPr/>
        </p:nvSpPr>
        <p:spPr>
          <a:xfrm>
            <a:off x="2643621" y="3305733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t}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9473E975-9EEB-1FE6-6A17-8012B161EDD9}"/>
              </a:ext>
            </a:extLst>
          </p:cNvPr>
          <p:cNvSpPr/>
          <p:nvPr/>
        </p:nvSpPr>
        <p:spPr>
          <a:xfrm rot="16200000">
            <a:off x="4952367" y="1958353"/>
            <a:ext cx="326440" cy="3820728"/>
          </a:xfrm>
          <a:prstGeom prst="rightBrace">
            <a:avLst>
              <a:gd name="adj1" fmla="val 45491"/>
              <a:gd name="adj2" fmla="val 128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7B61E0-60A8-91CF-29F2-24388EBF6AD7}"/>
              </a:ext>
            </a:extLst>
          </p:cNvPr>
          <p:cNvSpPr txBox="1"/>
          <p:nvPr/>
        </p:nvSpPr>
        <p:spPr>
          <a:xfrm>
            <a:off x="2604191" y="523004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 t}</a:t>
            </a:r>
            <a:endParaRPr kumimoji="1" lang="ja-JP" altLang="en-US" sz="24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右中かっこ 34">
            <a:extLst>
              <a:ext uri="{FF2B5EF4-FFF2-40B4-BE49-F238E27FC236}">
                <a16:creationId xmlns:a16="http://schemas.microsoft.com/office/drawing/2014/main" id="{971C5B85-15D0-CEB0-4F67-0CC820E8B1E2}"/>
              </a:ext>
            </a:extLst>
          </p:cNvPr>
          <p:cNvSpPr/>
          <p:nvPr/>
        </p:nvSpPr>
        <p:spPr>
          <a:xfrm rot="16200000">
            <a:off x="4952367" y="3904461"/>
            <a:ext cx="326440" cy="3820728"/>
          </a:xfrm>
          <a:prstGeom prst="rightBrace">
            <a:avLst>
              <a:gd name="adj1" fmla="val 45491"/>
              <a:gd name="adj2" fmla="val 1288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2B62D1-F7AC-8230-C047-2A8B54C1BC99}"/>
              </a:ext>
            </a:extLst>
          </p:cNvPr>
          <p:cNvSpPr txBox="1"/>
          <p:nvPr/>
        </p:nvSpPr>
        <p:spPr>
          <a:xfrm rot="5400000">
            <a:off x="7222968" y="412630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k:v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右中かっこ 36">
            <a:extLst>
              <a:ext uri="{FF2B5EF4-FFF2-40B4-BE49-F238E27FC236}">
                <a16:creationId xmlns:a16="http://schemas.microsoft.com/office/drawing/2014/main" id="{394991CC-C1A8-9008-BE7D-A97CCCAAD841}"/>
              </a:ext>
            </a:extLst>
          </p:cNvPr>
          <p:cNvSpPr/>
          <p:nvPr/>
        </p:nvSpPr>
        <p:spPr>
          <a:xfrm>
            <a:off x="7247462" y="4109667"/>
            <a:ext cx="173980" cy="484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D5B0327-CFE7-8CA8-8354-C9182662C053}"/>
              </a:ext>
            </a:extLst>
          </p:cNvPr>
          <p:cNvSpPr txBox="1"/>
          <p:nvPr/>
        </p:nvSpPr>
        <p:spPr>
          <a:xfrm rot="5400000">
            <a:off x="7179829" y="605750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k:v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2000" dirty="0" err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14911598-122E-7036-5D97-59DDB221A69C}"/>
              </a:ext>
            </a:extLst>
          </p:cNvPr>
          <p:cNvSpPr/>
          <p:nvPr/>
        </p:nvSpPr>
        <p:spPr>
          <a:xfrm>
            <a:off x="7204323" y="6040863"/>
            <a:ext cx="173980" cy="4843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7A2759-E4FD-8C4E-88A7-51E0F3E89A7A}"/>
              </a:ext>
            </a:extLst>
          </p:cNvPr>
          <p:cNvSpPr txBox="1"/>
          <p:nvPr/>
        </p:nvSpPr>
        <p:spPr>
          <a:xfrm>
            <a:off x="1406684" y="2639495"/>
            <a:ext cx="803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itanic(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インデックスを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行を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とする辞書型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行の値に見出しがついた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series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辞書型（見出しが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 :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value)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579FEE8-A109-A575-214E-5F6E04913C1B}"/>
              </a:ext>
            </a:extLst>
          </p:cNvPr>
          <p:cNvSpPr txBox="1"/>
          <p:nvPr/>
        </p:nvSpPr>
        <p:spPr>
          <a:xfrm>
            <a:off x="1406684" y="23122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重構造の辞書</a:t>
            </a:r>
            <a:endParaRPr kumimoji="1" lang="ja-JP" altLang="en-US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981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2BAC3D-E5B1-4F16-853D-FD8E3DCB6491}"/>
              </a:ext>
            </a:extLst>
          </p:cNvPr>
          <p:cNvSpPr txBox="1"/>
          <p:nvPr/>
        </p:nvSpPr>
        <p:spPr>
          <a:xfrm>
            <a:off x="3243470" y="63610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押さえてもらいたいこと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9BB96D-CFB1-4E90-B6B9-46CE90B600B1}"/>
              </a:ext>
            </a:extLst>
          </p:cNvPr>
          <p:cNvSpPr txBox="1"/>
          <p:nvPr/>
        </p:nvSpPr>
        <p:spPr>
          <a:xfrm>
            <a:off x="2378765" y="1659835"/>
            <a:ext cx="78382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次元配列を作る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次元配列に見出しをつけて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を読み込む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読み込んだ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から見出しだけ取り出す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読み込んだ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からデータ部分だけ取り出す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を書き出す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42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FA0ED-6BAA-2F6D-4668-C555491E6D82}"/>
              </a:ext>
            </a:extLst>
          </p:cNvPr>
          <p:cNvSpPr txBox="1"/>
          <p:nvPr/>
        </p:nvSpPr>
        <p:spPr>
          <a:xfrm>
            <a:off x="1903445" y="1576873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への書き出し</a:t>
            </a:r>
            <a:endParaRPr kumimoji="1" lang="en-US" altLang="ja-JP" dirty="0"/>
          </a:p>
          <a:p>
            <a:r>
              <a:rPr kumimoji="1" lang="ja-JP" altLang="en-US" dirty="0"/>
              <a:t>評価情報を取り出す</a:t>
            </a:r>
            <a:endParaRPr kumimoji="1" lang="en-US" altLang="ja-JP" dirty="0"/>
          </a:p>
          <a:p>
            <a:r>
              <a:rPr lang="ja-JP" altLang="en-US" dirty="0"/>
              <a:t>正規表現の必要性</a:t>
            </a:r>
            <a:endParaRPr lang="en-US" altLang="ja-JP" dirty="0"/>
          </a:p>
          <a:p>
            <a:r>
              <a:rPr kumimoji="1" lang="ja-JP" altLang="en-US" dirty="0"/>
              <a:t>画像のスクレイピング</a:t>
            </a:r>
          </a:p>
        </p:txBody>
      </p:sp>
    </p:spTree>
    <p:extLst>
      <p:ext uri="{BB962C8B-B14F-4D97-AF65-F5344CB8AC3E}">
        <p14:creationId xmlns:p14="http://schemas.microsoft.com/office/powerpoint/2010/main" val="1047058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125A642-12F0-40C3-B82C-7325AEC7A5C4}"/>
              </a:ext>
            </a:extLst>
          </p:cNvPr>
          <p:cNvSpPr txBox="1"/>
          <p:nvPr/>
        </p:nvSpPr>
        <p:spPr>
          <a:xfrm>
            <a:off x="471190" y="35902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画像をスクレイピング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1C7EB7-DF5C-4DA5-9F22-FFC7CA0063E2}"/>
              </a:ext>
            </a:extLst>
          </p:cNvPr>
          <p:cNvSpPr txBox="1"/>
          <p:nvPr/>
        </p:nvSpPr>
        <p:spPr>
          <a:xfrm>
            <a:off x="3968188" y="2195837"/>
            <a:ext cx="3886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lxml.html.fromstring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0" name="図表 9">
            <a:extLst>
              <a:ext uri="{FF2B5EF4-FFF2-40B4-BE49-F238E27FC236}">
                <a16:creationId xmlns:a16="http://schemas.microsoft.com/office/drawing/2014/main" id="{3561F39F-DCE1-411F-A0B6-22CCE2878592}"/>
              </a:ext>
            </a:extLst>
          </p:cNvPr>
          <p:cNvGraphicFramePr/>
          <p:nvPr/>
        </p:nvGraphicFramePr>
        <p:xfrm>
          <a:off x="1543882" y="1745471"/>
          <a:ext cx="2753139" cy="473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05BDD0-9E69-432E-8ABC-8CAF4289F134}"/>
              </a:ext>
            </a:extLst>
          </p:cNvPr>
          <p:cNvSpPr txBox="1"/>
          <p:nvPr/>
        </p:nvSpPr>
        <p:spPr>
          <a:xfrm>
            <a:off x="3968189" y="3909544"/>
            <a:ext cx="236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root.xpath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A2BB13-4162-40CE-A393-5AAC3A6D66E2}"/>
              </a:ext>
            </a:extLst>
          </p:cNvPr>
          <p:cNvSpPr txBox="1"/>
          <p:nvPr/>
        </p:nvSpPr>
        <p:spPr>
          <a:xfrm>
            <a:off x="4089727" y="5695124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.get(‘?')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E9EE2D-CED5-43AF-8885-6F56C0E2A175}"/>
              </a:ext>
            </a:extLst>
          </p:cNvPr>
          <p:cNvSpPr txBox="1"/>
          <p:nvPr/>
        </p:nvSpPr>
        <p:spPr>
          <a:xfrm>
            <a:off x="2358887" y="108302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タイトル一覧の写真を取り出して画面に表示する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D455D3-62CC-4D38-ABC6-F8D5364466A1}"/>
              </a:ext>
            </a:extLst>
          </p:cNvPr>
          <p:cNvSpPr txBox="1"/>
          <p:nvPr/>
        </p:nvSpPr>
        <p:spPr>
          <a:xfrm>
            <a:off x="8759687" y="1967949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ノート</a:t>
            </a:r>
            <a:r>
              <a:rPr kumimoji="1" lang="en-US" altLang="ja-JP" sz="240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615AAF-C281-AFC1-2C34-65C072BABDE5}"/>
              </a:ext>
            </a:extLst>
          </p:cNvPr>
          <p:cNvSpPr txBox="1"/>
          <p:nvPr/>
        </p:nvSpPr>
        <p:spPr>
          <a:xfrm>
            <a:off x="5151365" y="410257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tabelog_scraper_image.py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11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7715DB-7D07-65AA-1D8C-5127FC688483}"/>
              </a:ext>
            </a:extLst>
          </p:cNvPr>
          <p:cNvSpPr txBox="1"/>
          <p:nvPr/>
        </p:nvSpPr>
        <p:spPr>
          <a:xfrm>
            <a:off x="1259632" y="2118049"/>
            <a:ext cx="2759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への書き出し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AB5257-59CA-9428-63EA-A2D0EAA77870}"/>
              </a:ext>
            </a:extLst>
          </p:cNvPr>
          <p:cNvSpPr txBox="1"/>
          <p:nvPr/>
        </p:nvSpPr>
        <p:spPr>
          <a:xfrm>
            <a:off x="5635690" y="2155371"/>
            <a:ext cx="3610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からの読み込み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への読み込み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E0ABF5-C53F-D4BF-B614-A0960D0EFBCA}"/>
              </a:ext>
            </a:extLst>
          </p:cNvPr>
          <p:cNvSpPr txBox="1"/>
          <p:nvPr/>
        </p:nvSpPr>
        <p:spPr>
          <a:xfrm>
            <a:off x="1567543" y="4226767"/>
            <a:ext cx="4372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Jupyter</a:t>
            </a:r>
            <a:r>
              <a:rPr kumimoji="1"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で全部通しで基礎演習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052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C9D199-1546-44CE-ADDC-BE547C4CBC81}"/>
              </a:ext>
            </a:extLst>
          </p:cNvPr>
          <p:cNvSpPr txBox="1"/>
          <p:nvPr/>
        </p:nvSpPr>
        <p:spPr>
          <a:xfrm>
            <a:off x="389979" y="598530"/>
            <a:ext cx="4778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は万能なデータ通信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A97B6B-ED26-4BC7-9F01-DCCAA667CD64}"/>
              </a:ext>
            </a:extLst>
          </p:cNvPr>
          <p:cNvSpPr txBox="1"/>
          <p:nvPr/>
        </p:nvSpPr>
        <p:spPr>
          <a:xfrm>
            <a:off x="615822" y="1373846"/>
            <a:ext cx="1049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html,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csv, PDF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。。。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アクセスしてブラウザ上に表示したり、ダウンロードする類は全部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レスポンスで通信している</a:t>
            </a: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23D0A501-8C38-4C66-984F-59D6A1BBE7FA}"/>
              </a:ext>
            </a:extLst>
          </p:cNvPr>
          <p:cNvSpPr/>
          <p:nvPr/>
        </p:nvSpPr>
        <p:spPr>
          <a:xfrm>
            <a:off x="7415177" y="3133816"/>
            <a:ext cx="2007953" cy="1860598"/>
          </a:xfrm>
          <a:prstGeom prst="flowChartMagneticDisk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7" name="Picture 2" descr="「パソコン イラスト」の画像検索結果">
            <a:extLst>
              <a:ext uri="{FF2B5EF4-FFF2-40B4-BE49-F238E27FC236}">
                <a16:creationId xmlns:a16="http://schemas.microsoft.com/office/drawing/2014/main" id="{A8AFFF42-6FEB-46D8-9C94-EDF56962C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91" y="3538259"/>
            <a:ext cx="2211801" cy="12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CDB7A9C2-2935-4A0D-9658-3D3A5D4B6D8C}"/>
              </a:ext>
            </a:extLst>
          </p:cNvPr>
          <p:cNvSpPr/>
          <p:nvPr/>
        </p:nvSpPr>
        <p:spPr>
          <a:xfrm>
            <a:off x="4870467" y="3544174"/>
            <a:ext cx="2386798" cy="408463"/>
          </a:xfrm>
          <a:prstGeom prst="rightArrow">
            <a:avLst>
              <a:gd name="adj1" fmla="val 50000"/>
              <a:gd name="adj2" fmla="val 123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13CA8FC3-87FA-4FCA-9DDA-ECAC9124A178}"/>
              </a:ext>
            </a:extLst>
          </p:cNvPr>
          <p:cNvSpPr/>
          <p:nvPr/>
        </p:nvSpPr>
        <p:spPr>
          <a:xfrm>
            <a:off x="4876758" y="4367013"/>
            <a:ext cx="2211801" cy="408463"/>
          </a:xfrm>
          <a:prstGeom prst="leftArrow">
            <a:avLst>
              <a:gd name="adj1" fmla="val 50000"/>
              <a:gd name="adj2" fmla="val 109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C160FF-851A-4D9E-BA2D-9CBC2EE949F9}"/>
              </a:ext>
            </a:extLst>
          </p:cNvPr>
          <p:cNvSpPr txBox="1"/>
          <p:nvPr/>
        </p:nvSpPr>
        <p:spPr>
          <a:xfrm>
            <a:off x="4970011" y="3362372"/>
            <a:ext cx="221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97DD9F9-5D6C-4765-A0D4-A07DE9790845}"/>
              </a:ext>
            </a:extLst>
          </p:cNvPr>
          <p:cNvSpPr txBox="1"/>
          <p:nvPr/>
        </p:nvSpPr>
        <p:spPr>
          <a:xfrm>
            <a:off x="5178890" y="4715255"/>
            <a:ext cx="333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レスポンス</a:t>
            </a:r>
          </a:p>
        </p:txBody>
      </p:sp>
      <p:pic>
        <p:nvPicPr>
          <p:cNvPr id="2054" name="Picture 6" descr="PDFアイコン01 - アイコン素材">
            <a:extLst>
              <a:ext uri="{FF2B5EF4-FFF2-40B4-BE49-F238E27FC236}">
                <a16:creationId xmlns:a16="http://schemas.microsoft.com/office/drawing/2014/main" id="{E0A94187-F263-40EB-AABE-AEB83715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01" y="3988671"/>
            <a:ext cx="983974" cy="98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SV アイコン - 無料ダウンロード、PNG およびベクター">
            <a:extLst>
              <a:ext uri="{FF2B5EF4-FFF2-40B4-BE49-F238E27FC236}">
                <a16:creationId xmlns:a16="http://schemas.microsoft.com/office/drawing/2014/main" id="{4E0FDA84-4E17-4358-B789-248131599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423" y="3748406"/>
            <a:ext cx="836171" cy="83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C361F7-5F3F-468B-9133-4EBF7E585A1B}"/>
              </a:ext>
            </a:extLst>
          </p:cNvPr>
          <p:cNvSpPr txBox="1"/>
          <p:nvPr/>
        </p:nvSpPr>
        <p:spPr>
          <a:xfrm>
            <a:off x="1851974" y="2739075"/>
            <a:ext cx="844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サイト上にあるどんなドキュメントでも取りに行ける</a:t>
            </a:r>
          </a:p>
        </p:txBody>
      </p:sp>
      <p:pic>
        <p:nvPicPr>
          <p:cNvPr id="2058" name="Picture 10" descr="コー ドシンボルとhtmlファイル | 無料のアイコン">
            <a:extLst>
              <a:ext uri="{FF2B5EF4-FFF2-40B4-BE49-F238E27FC236}">
                <a16:creationId xmlns:a16="http://schemas.microsoft.com/office/drawing/2014/main" id="{F6CF3870-F784-4B15-A4DE-6328AF2E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01" y="3767484"/>
            <a:ext cx="762647" cy="7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1658-58D5-4CDA-8A18-ED86FD664B92}"/>
              </a:ext>
            </a:extLst>
          </p:cNvPr>
          <p:cNvSpPr txBox="1"/>
          <p:nvPr/>
        </p:nvSpPr>
        <p:spPr>
          <a:xfrm>
            <a:off x="2881002" y="5330476"/>
            <a:ext cx="8722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ただし、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csv,PDF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はクローラーでわざわざ取得する意味はない</a:t>
            </a:r>
          </a:p>
        </p:txBody>
      </p:sp>
    </p:spTree>
    <p:extLst>
      <p:ext uri="{BB962C8B-B14F-4D97-AF65-F5344CB8AC3E}">
        <p14:creationId xmlns:p14="http://schemas.microsoft.com/office/powerpoint/2010/main" val="773070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89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947423-FEEB-4562-8A9C-BA8786112937}"/>
              </a:ext>
            </a:extLst>
          </p:cNvPr>
          <p:cNvSpPr txBox="1"/>
          <p:nvPr/>
        </p:nvSpPr>
        <p:spPr>
          <a:xfrm>
            <a:off x="1536051" y="2748895"/>
            <a:ext cx="961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機械学習データセットは、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BoW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に限らず大抵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で表現する</a:t>
            </a:r>
          </a:p>
        </p:txBody>
      </p:sp>
    </p:spTree>
    <p:extLst>
      <p:ext uri="{BB962C8B-B14F-4D97-AF65-F5344CB8AC3E}">
        <p14:creationId xmlns:p14="http://schemas.microsoft.com/office/powerpoint/2010/main" val="289035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C0CDB5-3554-405D-9CF0-0BE433AB7F8B}"/>
              </a:ext>
            </a:extLst>
          </p:cNvPr>
          <p:cNvSpPr txBox="1"/>
          <p:nvPr/>
        </p:nvSpPr>
        <p:spPr>
          <a:xfrm>
            <a:off x="1847727" y="212412"/>
            <a:ext cx="8464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データサイエンス系プログラミング言語ではファイル（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）やデータベースから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に読み込んでいろいろなデータ処理を行う。処理結果は再度ファイル、データベースに書き出す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2A6B165-386F-4F02-9A37-5243EFA5D9B4}"/>
              </a:ext>
            </a:extLst>
          </p:cNvPr>
          <p:cNvSpPr/>
          <p:nvPr/>
        </p:nvSpPr>
        <p:spPr>
          <a:xfrm>
            <a:off x="1677631" y="2199805"/>
            <a:ext cx="2842900" cy="4485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0827A7-BF75-4B6E-974D-C3AFAF1C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51" y="2792794"/>
            <a:ext cx="1236123" cy="17333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2550BD-29E3-45AB-B85A-B757EB249D74}"/>
              </a:ext>
            </a:extLst>
          </p:cNvPr>
          <p:cNvSpPr txBox="1"/>
          <p:nvPr/>
        </p:nvSpPr>
        <p:spPr>
          <a:xfrm>
            <a:off x="1818328" y="1911385"/>
            <a:ext cx="25186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➡　不揮発性メモリ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EDFE84-A7F3-4AB4-ADDB-ED171913F3EF}"/>
              </a:ext>
            </a:extLst>
          </p:cNvPr>
          <p:cNvSpPr txBox="1"/>
          <p:nvPr/>
        </p:nvSpPr>
        <p:spPr>
          <a:xfrm>
            <a:off x="6429108" y="3517681"/>
            <a:ext cx="1787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948B69-171E-44D9-940E-E202D4555456}"/>
              </a:ext>
            </a:extLst>
          </p:cNvPr>
          <p:cNvSpPr/>
          <p:nvPr/>
        </p:nvSpPr>
        <p:spPr>
          <a:xfrm>
            <a:off x="5941524" y="2199805"/>
            <a:ext cx="4572845" cy="4485201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B91BDA-B531-4F4E-957F-9EC870E85A74}"/>
              </a:ext>
            </a:extLst>
          </p:cNvPr>
          <p:cNvSpPr txBox="1"/>
          <p:nvPr/>
        </p:nvSpPr>
        <p:spPr>
          <a:xfrm>
            <a:off x="6462772" y="1954060"/>
            <a:ext cx="32447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揮発性メモリ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DFA879-74D5-4996-ACF1-FB5781466A45}"/>
              </a:ext>
            </a:extLst>
          </p:cNvPr>
          <p:cNvSpPr txBox="1"/>
          <p:nvPr/>
        </p:nvSpPr>
        <p:spPr>
          <a:xfrm>
            <a:off x="8529900" y="3423508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</a:p>
        </p:txBody>
      </p:sp>
      <p:sp>
        <p:nvSpPr>
          <p:cNvPr id="18" name="矢印: 上カーブ 17">
            <a:extLst>
              <a:ext uri="{FF2B5EF4-FFF2-40B4-BE49-F238E27FC236}">
                <a16:creationId xmlns:a16="http://schemas.microsoft.com/office/drawing/2014/main" id="{18220D13-908E-4BB9-B549-77703E7797DC}"/>
              </a:ext>
            </a:extLst>
          </p:cNvPr>
          <p:cNvSpPr/>
          <p:nvPr/>
        </p:nvSpPr>
        <p:spPr>
          <a:xfrm flipH="1">
            <a:off x="7091697" y="4113598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上カーブ 18">
            <a:extLst>
              <a:ext uri="{FF2B5EF4-FFF2-40B4-BE49-F238E27FC236}">
                <a16:creationId xmlns:a16="http://schemas.microsoft.com/office/drawing/2014/main" id="{0F4518B5-0377-4BEF-9364-A3C4F52EE3CA}"/>
              </a:ext>
            </a:extLst>
          </p:cNvPr>
          <p:cNvSpPr/>
          <p:nvPr/>
        </p:nvSpPr>
        <p:spPr>
          <a:xfrm flipV="1">
            <a:off x="7156827" y="2833935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70EEF1A-4EDF-495B-BD8E-6064FF12C131}"/>
              </a:ext>
            </a:extLst>
          </p:cNvPr>
          <p:cNvSpPr/>
          <p:nvPr/>
        </p:nvSpPr>
        <p:spPr>
          <a:xfrm>
            <a:off x="6096000" y="4812091"/>
            <a:ext cx="2433900" cy="38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891C76A-C455-4400-A723-56C70FF17AC0}"/>
              </a:ext>
            </a:extLst>
          </p:cNvPr>
          <p:cNvSpPr/>
          <p:nvPr/>
        </p:nvSpPr>
        <p:spPr>
          <a:xfrm>
            <a:off x="8765905" y="4331850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Scikit-learn</a:t>
            </a:r>
            <a:endParaRPr kumimoji="1" lang="ja-JP" altLang="en-US" sz="24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FF66C79-F741-407C-B6C1-7E2B6076B532}"/>
              </a:ext>
            </a:extLst>
          </p:cNvPr>
          <p:cNvSpPr/>
          <p:nvPr/>
        </p:nvSpPr>
        <p:spPr>
          <a:xfrm>
            <a:off x="8765905" y="4832167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Scipy</a:t>
            </a:r>
            <a:endParaRPr kumimoji="1" lang="ja-JP" altLang="en-US" sz="2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D0BC2BF-45D2-46F5-A939-2F65DDD1E7CA}"/>
              </a:ext>
            </a:extLst>
          </p:cNvPr>
          <p:cNvSpPr/>
          <p:nvPr/>
        </p:nvSpPr>
        <p:spPr>
          <a:xfrm>
            <a:off x="6790030" y="5320756"/>
            <a:ext cx="1767196" cy="38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numpy</a:t>
            </a:r>
            <a:endParaRPr kumimoji="1" lang="ja-JP" altLang="en-US" sz="2400" dirty="0"/>
          </a:p>
        </p:txBody>
      </p:sp>
      <p:pic>
        <p:nvPicPr>
          <p:cNvPr id="1026" name="Picture 2" descr="リレーショナルデータベースの仕組み (3/3) | POSTD">
            <a:extLst>
              <a:ext uri="{FF2B5EF4-FFF2-40B4-BE49-F238E27FC236}">
                <a16:creationId xmlns:a16="http://schemas.microsoft.com/office/drawing/2014/main" id="{0302EA46-7315-4331-A378-383CE5ED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90" y="4729090"/>
            <a:ext cx="1673383" cy="18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689FDC-7C3E-4FFC-ADA4-92FED37B0FB0}"/>
              </a:ext>
            </a:extLst>
          </p:cNvPr>
          <p:cNvSpPr txBox="1"/>
          <p:nvPr/>
        </p:nvSpPr>
        <p:spPr>
          <a:xfrm>
            <a:off x="2058749" y="5532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229F663-8C26-4E9F-BB72-CAD79C982523}"/>
              </a:ext>
            </a:extLst>
          </p:cNvPr>
          <p:cNvSpPr txBox="1"/>
          <p:nvPr/>
        </p:nvSpPr>
        <p:spPr>
          <a:xfrm>
            <a:off x="7560791" y="30944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41ABD0-9718-48B7-96A2-C12C1D3D6F08}"/>
              </a:ext>
            </a:extLst>
          </p:cNvPr>
          <p:cNvSpPr txBox="1"/>
          <p:nvPr/>
        </p:nvSpPr>
        <p:spPr>
          <a:xfrm>
            <a:off x="7603726" y="42983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2965F1F-E766-4C2D-AD33-0BD41F1370CD}"/>
              </a:ext>
            </a:extLst>
          </p:cNvPr>
          <p:cNvSpPr/>
          <p:nvPr/>
        </p:nvSpPr>
        <p:spPr>
          <a:xfrm>
            <a:off x="8803663" y="2804218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Matplotlib </a:t>
            </a:r>
            <a:endParaRPr kumimoji="1" lang="ja-JP" altLang="en-US" sz="2400" dirty="0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B46833FE-F986-487A-BD8B-A8CE913812A0}"/>
              </a:ext>
            </a:extLst>
          </p:cNvPr>
          <p:cNvSpPr/>
          <p:nvPr/>
        </p:nvSpPr>
        <p:spPr>
          <a:xfrm flipH="1">
            <a:off x="4516364" y="4521399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C20F0BC7-3749-469F-9B57-C9FF067EEB74}"/>
              </a:ext>
            </a:extLst>
          </p:cNvPr>
          <p:cNvSpPr/>
          <p:nvPr/>
        </p:nvSpPr>
        <p:spPr>
          <a:xfrm>
            <a:off x="4611472" y="3331136"/>
            <a:ext cx="1296239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0ACB633-10D3-4FA8-A7D7-7AD859310BC9}"/>
              </a:ext>
            </a:extLst>
          </p:cNvPr>
          <p:cNvSpPr txBox="1"/>
          <p:nvPr/>
        </p:nvSpPr>
        <p:spPr>
          <a:xfrm>
            <a:off x="4610167" y="399361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9689D70-9196-43BE-9E52-E5E9333556D1}"/>
              </a:ext>
            </a:extLst>
          </p:cNvPr>
          <p:cNvSpPr txBox="1"/>
          <p:nvPr/>
        </p:nvSpPr>
        <p:spPr>
          <a:xfrm>
            <a:off x="4622338" y="50712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</p:spTree>
    <p:extLst>
      <p:ext uri="{BB962C8B-B14F-4D97-AF65-F5344CB8AC3E}">
        <p14:creationId xmlns:p14="http://schemas.microsoft.com/office/powerpoint/2010/main" val="58432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2A6B165-386F-4F02-9A37-5243EFA5D9B4}"/>
              </a:ext>
            </a:extLst>
          </p:cNvPr>
          <p:cNvSpPr/>
          <p:nvPr/>
        </p:nvSpPr>
        <p:spPr>
          <a:xfrm>
            <a:off x="1689988" y="1544897"/>
            <a:ext cx="2842900" cy="4485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90827A7-BF75-4B6E-974D-C3AFAF1C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08" y="2137886"/>
            <a:ext cx="1236123" cy="173337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2550BD-29E3-45AB-B85A-B757EB249D74}"/>
              </a:ext>
            </a:extLst>
          </p:cNvPr>
          <p:cNvSpPr txBox="1"/>
          <p:nvPr/>
        </p:nvSpPr>
        <p:spPr>
          <a:xfrm>
            <a:off x="1830685" y="1256477"/>
            <a:ext cx="251863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コンピュータの外部メモリ　➡　不揮発性メモリ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EDFE84-A7F3-4AB4-ADDB-ED171913F3EF}"/>
              </a:ext>
            </a:extLst>
          </p:cNvPr>
          <p:cNvSpPr txBox="1"/>
          <p:nvPr/>
        </p:nvSpPr>
        <p:spPr>
          <a:xfrm>
            <a:off x="6441465" y="2862773"/>
            <a:ext cx="1787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78917F7-99BC-43EA-BC22-FBEC8510ED34}"/>
              </a:ext>
            </a:extLst>
          </p:cNvPr>
          <p:cNvSpPr/>
          <p:nvPr/>
        </p:nvSpPr>
        <p:spPr>
          <a:xfrm flipH="1">
            <a:off x="4528721" y="3866491"/>
            <a:ext cx="1321333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B5A6185-8350-43A5-B372-227F9C99C450}"/>
              </a:ext>
            </a:extLst>
          </p:cNvPr>
          <p:cNvSpPr/>
          <p:nvPr/>
        </p:nvSpPr>
        <p:spPr>
          <a:xfrm>
            <a:off x="4623829" y="2676228"/>
            <a:ext cx="1296239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948B69-171E-44D9-940E-E202D4555456}"/>
              </a:ext>
            </a:extLst>
          </p:cNvPr>
          <p:cNvSpPr/>
          <p:nvPr/>
        </p:nvSpPr>
        <p:spPr>
          <a:xfrm>
            <a:off x="5953881" y="1544897"/>
            <a:ext cx="4572845" cy="4485201"/>
          </a:xfrm>
          <a:prstGeom prst="roundRect">
            <a:avLst>
              <a:gd name="adj" fmla="val 1088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B91BDA-B531-4F4E-957F-9EC870E85A74}"/>
              </a:ext>
            </a:extLst>
          </p:cNvPr>
          <p:cNvSpPr txBox="1"/>
          <p:nvPr/>
        </p:nvSpPr>
        <p:spPr>
          <a:xfrm>
            <a:off x="6475129" y="1299152"/>
            <a:ext cx="324477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コンピュータの内部メモリ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➡　揮発性メモリ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613253-524B-4F7F-B236-5BC649C4CB41}"/>
              </a:ext>
            </a:extLst>
          </p:cNvPr>
          <p:cNvSpPr txBox="1"/>
          <p:nvPr/>
        </p:nvSpPr>
        <p:spPr>
          <a:xfrm>
            <a:off x="4521202" y="23471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C5232D-83CD-4DBD-BC6D-9BCAD4850A75}"/>
              </a:ext>
            </a:extLst>
          </p:cNvPr>
          <p:cNvSpPr txBox="1"/>
          <p:nvPr/>
        </p:nvSpPr>
        <p:spPr>
          <a:xfrm>
            <a:off x="4634695" y="44163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DFA879-74D5-4996-ACF1-FB5781466A45}"/>
              </a:ext>
            </a:extLst>
          </p:cNvPr>
          <p:cNvSpPr txBox="1"/>
          <p:nvPr/>
        </p:nvSpPr>
        <p:spPr>
          <a:xfrm>
            <a:off x="8542257" y="2768600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</a:p>
        </p:txBody>
      </p:sp>
      <p:sp>
        <p:nvSpPr>
          <p:cNvPr id="18" name="矢印: 上カーブ 17">
            <a:extLst>
              <a:ext uri="{FF2B5EF4-FFF2-40B4-BE49-F238E27FC236}">
                <a16:creationId xmlns:a16="http://schemas.microsoft.com/office/drawing/2014/main" id="{18220D13-908E-4BB9-B549-77703E7797DC}"/>
              </a:ext>
            </a:extLst>
          </p:cNvPr>
          <p:cNvSpPr/>
          <p:nvPr/>
        </p:nvSpPr>
        <p:spPr>
          <a:xfrm flipH="1">
            <a:off x="7104054" y="3458690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矢印: 上カーブ 18">
            <a:extLst>
              <a:ext uri="{FF2B5EF4-FFF2-40B4-BE49-F238E27FC236}">
                <a16:creationId xmlns:a16="http://schemas.microsoft.com/office/drawing/2014/main" id="{0F4518B5-0377-4BEF-9364-A3C4F52EE3CA}"/>
              </a:ext>
            </a:extLst>
          </p:cNvPr>
          <p:cNvSpPr/>
          <p:nvPr/>
        </p:nvSpPr>
        <p:spPr>
          <a:xfrm flipV="1">
            <a:off x="7169184" y="2179027"/>
            <a:ext cx="2001794" cy="6508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70EEF1A-4EDF-495B-BD8E-6064FF12C131}"/>
              </a:ext>
            </a:extLst>
          </p:cNvPr>
          <p:cNvSpPr/>
          <p:nvPr/>
        </p:nvSpPr>
        <p:spPr>
          <a:xfrm>
            <a:off x="6108357" y="4157183"/>
            <a:ext cx="2433900" cy="386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pandas</a:t>
            </a:r>
            <a:endParaRPr kumimoji="1" lang="ja-JP" altLang="en-US" sz="2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891C76A-C455-4400-A723-56C70FF17AC0}"/>
              </a:ext>
            </a:extLst>
          </p:cNvPr>
          <p:cNvSpPr/>
          <p:nvPr/>
        </p:nvSpPr>
        <p:spPr>
          <a:xfrm>
            <a:off x="8778262" y="3676942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Scikit-learn</a:t>
            </a:r>
            <a:endParaRPr kumimoji="1" lang="ja-JP" altLang="en-US" sz="24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FF66C79-F741-407C-B6C1-7E2B6076B532}"/>
              </a:ext>
            </a:extLst>
          </p:cNvPr>
          <p:cNvSpPr/>
          <p:nvPr/>
        </p:nvSpPr>
        <p:spPr>
          <a:xfrm>
            <a:off x="8778262" y="4177259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Scipy</a:t>
            </a:r>
            <a:endParaRPr kumimoji="1" lang="ja-JP" altLang="en-US" sz="2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D0BC2BF-45D2-46F5-A939-2F65DDD1E7CA}"/>
              </a:ext>
            </a:extLst>
          </p:cNvPr>
          <p:cNvSpPr/>
          <p:nvPr/>
        </p:nvSpPr>
        <p:spPr>
          <a:xfrm>
            <a:off x="6802387" y="4665848"/>
            <a:ext cx="1767196" cy="386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/>
              <a:t>numpy</a:t>
            </a:r>
            <a:endParaRPr kumimoji="1" lang="ja-JP" altLang="en-US" sz="2400" dirty="0"/>
          </a:p>
        </p:txBody>
      </p:sp>
      <p:pic>
        <p:nvPicPr>
          <p:cNvPr id="1026" name="Picture 2" descr="リレーショナルデータベースの仕組み (3/3) | POSTD">
            <a:extLst>
              <a:ext uri="{FF2B5EF4-FFF2-40B4-BE49-F238E27FC236}">
                <a16:creationId xmlns:a16="http://schemas.microsoft.com/office/drawing/2014/main" id="{0302EA46-7315-4331-A378-383CE5ED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747" y="4074182"/>
            <a:ext cx="1673383" cy="18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2689FDC-7C3E-4FFC-ADA4-92FED37B0FB0}"/>
              </a:ext>
            </a:extLst>
          </p:cNvPr>
          <p:cNvSpPr txBox="1"/>
          <p:nvPr/>
        </p:nvSpPr>
        <p:spPr>
          <a:xfrm>
            <a:off x="2071106" y="48779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データベース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229F663-8C26-4E9F-BB72-CAD79C982523}"/>
              </a:ext>
            </a:extLst>
          </p:cNvPr>
          <p:cNvSpPr txBox="1"/>
          <p:nvPr/>
        </p:nvSpPr>
        <p:spPr>
          <a:xfrm>
            <a:off x="7573148" y="2439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41ABD0-9718-48B7-96A2-C12C1D3D6F08}"/>
              </a:ext>
            </a:extLst>
          </p:cNvPr>
          <p:cNvSpPr txBox="1"/>
          <p:nvPr/>
        </p:nvSpPr>
        <p:spPr>
          <a:xfrm>
            <a:off x="7616083" y="3643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書き出す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2965F1F-E766-4C2D-AD33-0BD41F1370CD}"/>
              </a:ext>
            </a:extLst>
          </p:cNvPr>
          <p:cNvSpPr/>
          <p:nvPr/>
        </p:nvSpPr>
        <p:spPr>
          <a:xfrm>
            <a:off x="8816020" y="2149310"/>
            <a:ext cx="1652258" cy="41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Matplotlib </a:t>
            </a:r>
            <a:endParaRPr kumimoji="1" lang="ja-JP" altLang="en-US" sz="24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1C543FF-CB8B-48C4-9DEE-510BE27004DC}"/>
              </a:ext>
            </a:extLst>
          </p:cNvPr>
          <p:cNvSpPr/>
          <p:nvPr/>
        </p:nvSpPr>
        <p:spPr>
          <a:xfrm>
            <a:off x="3948129" y="2347193"/>
            <a:ext cx="3667954" cy="9777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95FE81-7593-4EFE-AD4D-2D9CC98CD327}"/>
              </a:ext>
            </a:extLst>
          </p:cNvPr>
          <p:cNvSpPr txBox="1"/>
          <p:nvPr/>
        </p:nvSpPr>
        <p:spPr>
          <a:xfrm>
            <a:off x="1936510" y="318042"/>
            <a:ext cx="834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として読み込む</a:t>
            </a:r>
          </a:p>
        </p:txBody>
      </p:sp>
    </p:spTree>
    <p:extLst>
      <p:ext uri="{BB962C8B-B14F-4D97-AF65-F5344CB8AC3E}">
        <p14:creationId xmlns:p14="http://schemas.microsoft.com/office/powerpoint/2010/main" val="415814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7E7CF5-9109-4769-84AC-43A67667B5D0}"/>
              </a:ext>
            </a:extLst>
          </p:cNvPr>
          <p:cNvSpPr txBox="1"/>
          <p:nvPr/>
        </p:nvSpPr>
        <p:spPr>
          <a:xfrm>
            <a:off x="3428070" y="238551"/>
            <a:ext cx="5103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揮発性メモリーとは何か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3010FF9-FF89-491F-A66F-93FAC2DC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441" y="1893324"/>
            <a:ext cx="5554061" cy="486143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9EDF05-8C31-4846-9E8E-2F51B12CE3FC}"/>
              </a:ext>
            </a:extLst>
          </p:cNvPr>
          <p:cNvSpPr txBox="1"/>
          <p:nvPr/>
        </p:nvSpPr>
        <p:spPr>
          <a:xfrm>
            <a:off x="7081853" y="5865396"/>
            <a:ext cx="80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F75F24-5AA2-4584-B44D-EF05FCD3C06D}"/>
              </a:ext>
            </a:extLst>
          </p:cNvPr>
          <p:cNvSpPr txBox="1"/>
          <p:nvPr/>
        </p:nvSpPr>
        <p:spPr>
          <a:xfrm>
            <a:off x="8432563" y="4501354"/>
            <a:ext cx="339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エクセルの保存に相当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7DC3C6-3F20-42A3-BE37-D505B9677F13}"/>
              </a:ext>
            </a:extLst>
          </p:cNvPr>
          <p:cNvSpPr txBox="1"/>
          <p:nvPr/>
        </p:nvSpPr>
        <p:spPr>
          <a:xfrm>
            <a:off x="1674251" y="2631987"/>
            <a:ext cx="1868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エクセルの表計算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CC483D-97AC-4167-9996-3DA9CB953E29}"/>
              </a:ext>
            </a:extLst>
          </p:cNvPr>
          <p:cNvSpPr txBox="1"/>
          <p:nvPr/>
        </p:nvSpPr>
        <p:spPr>
          <a:xfrm>
            <a:off x="1674251" y="823326"/>
            <a:ext cx="32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C0BA8B-93F0-43D3-8E24-ECE8A3458651}"/>
              </a:ext>
            </a:extLst>
          </p:cNvPr>
          <p:cNvSpPr txBox="1"/>
          <p:nvPr/>
        </p:nvSpPr>
        <p:spPr>
          <a:xfrm>
            <a:off x="632132" y="1317496"/>
            <a:ext cx="1092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tsukurepo_df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pd.read_csv</a:t>
            </a:r>
            <a:r>
              <a:rPr kumimoji="1" lang="en-US" altLang="ja-JP" sz="2400" dirty="0"/>
              <a:t>('tsukurepo_df.csv', encoding='ms932', </a:t>
            </a:r>
            <a:r>
              <a:rPr kumimoji="1" lang="en-US" altLang="ja-JP" sz="2400" dirty="0" err="1"/>
              <a:t>sep</a:t>
            </a:r>
            <a:r>
              <a:rPr kumimoji="1" lang="en-US" altLang="ja-JP" sz="2400" dirty="0"/>
              <a:t>=',',</a:t>
            </a:r>
            <a:r>
              <a:rPr kumimoji="1" lang="en-US" altLang="ja-JP" sz="2400" dirty="0" err="1"/>
              <a:t>skiprows</a:t>
            </a:r>
            <a:r>
              <a:rPr kumimoji="1" lang="en-US" altLang="ja-JP" sz="2400" dirty="0"/>
              <a:t>=0)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D43553-07CC-4445-B36C-034FA434F340}"/>
              </a:ext>
            </a:extLst>
          </p:cNvPr>
          <p:cNvSpPr txBox="1"/>
          <p:nvPr/>
        </p:nvSpPr>
        <p:spPr>
          <a:xfrm>
            <a:off x="9838675" y="5368040"/>
            <a:ext cx="236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'tsukurepo_df.csv</a:t>
            </a:r>
            <a:endParaRPr kumimoji="1" lang="ja-JP" altLang="en-US" sz="24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71A1128-2B29-4591-981E-93C867E4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552" y="4963019"/>
            <a:ext cx="1236123" cy="173337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4F2871-03AF-4444-8587-2591F7448B61}"/>
              </a:ext>
            </a:extLst>
          </p:cNvPr>
          <p:cNvSpPr txBox="1"/>
          <p:nvPr/>
        </p:nvSpPr>
        <p:spPr>
          <a:xfrm>
            <a:off x="6682143" y="3186863"/>
            <a:ext cx="185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tsukurepo_df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B1A2D3-1FA3-46C7-88E6-2AB538E15CC9}"/>
              </a:ext>
            </a:extLst>
          </p:cNvPr>
          <p:cNvSpPr txBox="1"/>
          <p:nvPr/>
        </p:nvSpPr>
        <p:spPr>
          <a:xfrm>
            <a:off x="632132" y="969995"/>
            <a:ext cx="6577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プログラムが終了すると消える。</a:t>
            </a:r>
            <a:r>
              <a:rPr kumimoji="1" lang="en-US" altLang="ja-JP" sz="2000" dirty="0"/>
              <a:t>Power off</a:t>
            </a:r>
            <a:r>
              <a:rPr kumimoji="1" lang="ja-JP" altLang="en-US" sz="2000" dirty="0"/>
              <a:t>すると消える</a:t>
            </a:r>
          </a:p>
        </p:txBody>
      </p:sp>
    </p:spTree>
    <p:extLst>
      <p:ext uri="{BB962C8B-B14F-4D97-AF65-F5344CB8AC3E}">
        <p14:creationId xmlns:p14="http://schemas.microsoft.com/office/powerpoint/2010/main" val="380278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90315C-67CC-4F12-AD9E-6024607C3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1501666"/>
            <a:ext cx="8229599" cy="56881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4C6882-2260-4583-9BEC-109DD9B83EF5}"/>
              </a:ext>
            </a:extLst>
          </p:cNvPr>
          <p:cNvSpPr txBox="1"/>
          <p:nvPr/>
        </p:nvSpPr>
        <p:spPr>
          <a:xfrm>
            <a:off x="3784020" y="180441"/>
            <a:ext cx="4623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の基本形式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4588FF-2ABA-4F04-85BD-CB73476D300B}"/>
              </a:ext>
            </a:extLst>
          </p:cNvPr>
          <p:cNvSpPr txBox="1"/>
          <p:nvPr/>
        </p:nvSpPr>
        <p:spPr>
          <a:xfrm>
            <a:off x="1448573" y="902608"/>
            <a:ext cx="9916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行と列にラベルを持った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次元配列のデータ（各要素の名称を覚える）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38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1A98C0-E59A-494F-A017-8D3FB86ABAE1}"/>
              </a:ext>
            </a:extLst>
          </p:cNvPr>
          <p:cNvSpPr txBox="1"/>
          <p:nvPr/>
        </p:nvSpPr>
        <p:spPr>
          <a:xfrm>
            <a:off x="2926875" y="253757"/>
            <a:ext cx="730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8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DataFrame</a:t>
            </a:r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による重要な処理（演習課題）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4B9E0A-BCAF-47EB-9C41-046C8B88F1C1}"/>
              </a:ext>
            </a:extLst>
          </p:cNvPr>
          <p:cNvSpPr txBox="1"/>
          <p:nvPr/>
        </p:nvSpPr>
        <p:spPr>
          <a:xfrm>
            <a:off x="1693286" y="1138421"/>
            <a:ext cx="390042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スライシング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条件抽出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データセット作成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ファイルとの読書き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26CDC905-A32B-4F02-96A9-3FE2F5674D1C}"/>
              </a:ext>
            </a:extLst>
          </p:cNvPr>
          <p:cNvGraphicFramePr>
            <a:graphicFrameLocks noGrp="1"/>
          </p:cNvGraphicFramePr>
          <p:nvPr/>
        </p:nvGraphicFramePr>
        <p:xfrm>
          <a:off x="5664226" y="1865870"/>
          <a:ext cx="288736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DE93CD2-FB79-4D9A-89E6-8D0456AFC756}"/>
              </a:ext>
            </a:extLst>
          </p:cNvPr>
          <p:cNvSpPr/>
          <p:nvPr/>
        </p:nvSpPr>
        <p:spPr>
          <a:xfrm>
            <a:off x="6244279" y="2619632"/>
            <a:ext cx="1149178" cy="1075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E3E40D2A-A22B-4F7A-99F5-03FA10A84725}"/>
              </a:ext>
            </a:extLst>
          </p:cNvPr>
          <p:cNvGraphicFramePr>
            <a:graphicFrameLocks noGrp="1"/>
          </p:cNvGraphicFramePr>
          <p:nvPr/>
        </p:nvGraphicFramePr>
        <p:xfrm>
          <a:off x="5664226" y="5152355"/>
          <a:ext cx="28873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415653458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366814763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389225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FAC96CEA-5C97-496E-9D80-01CD91BA16B5}"/>
              </a:ext>
            </a:extLst>
          </p:cNvPr>
          <p:cNvGraphicFramePr>
            <a:graphicFrameLocks noGrp="1"/>
          </p:cNvGraphicFramePr>
          <p:nvPr/>
        </p:nvGraphicFramePr>
        <p:xfrm>
          <a:off x="9072263" y="1865870"/>
          <a:ext cx="115494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72">
                  <a:extLst>
                    <a:ext uri="{9D8B030D-6E8A-4147-A177-3AD203B41FA5}">
                      <a16:colId xmlns:a16="http://schemas.microsoft.com/office/drawing/2014/main" val="3034272740"/>
                    </a:ext>
                  </a:extLst>
                </a:gridCol>
                <a:gridCol w="577472">
                  <a:extLst>
                    <a:ext uri="{9D8B030D-6E8A-4147-A177-3AD203B41FA5}">
                      <a16:colId xmlns:a16="http://schemas.microsoft.com/office/drawing/2014/main" val="2123752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2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1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7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26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9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2657"/>
                  </a:ext>
                </a:extLst>
              </a:tr>
            </a:tbl>
          </a:graphicData>
        </a:graphic>
      </p:graphicFrame>
      <p:sp>
        <p:nvSpPr>
          <p:cNvPr id="9" name="矢印: 左 8">
            <a:extLst>
              <a:ext uri="{FF2B5EF4-FFF2-40B4-BE49-F238E27FC236}">
                <a16:creationId xmlns:a16="http://schemas.microsoft.com/office/drawing/2014/main" id="{DABF6B79-D5A5-406F-8837-B6B8F81508D3}"/>
              </a:ext>
            </a:extLst>
          </p:cNvPr>
          <p:cNvSpPr/>
          <p:nvPr/>
        </p:nvSpPr>
        <p:spPr>
          <a:xfrm>
            <a:off x="8627432" y="2696867"/>
            <a:ext cx="368987" cy="1109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65BF4D90-CAB5-4E67-BC6D-E5A3F31A9ECF}"/>
              </a:ext>
            </a:extLst>
          </p:cNvPr>
          <p:cNvSpPr/>
          <p:nvPr/>
        </p:nvSpPr>
        <p:spPr>
          <a:xfrm>
            <a:off x="6652055" y="4658498"/>
            <a:ext cx="1025611" cy="3954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62463D-865F-4FE6-93A0-A17C29F018CD}"/>
              </a:ext>
            </a:extLst>
          </p:cNvPr>
          <p:cNvSpPr/>
          <p:nvPr/>
        </p:nvSpPr>
        <p:spPr>
          <a:xfrm>
            <a:off x="4332984" y="1087807"/>
            <a:ext cx="468844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2569FE91-4E3D-40CC-BBC5-0C31B99058BD}"/>
              </a:ext>
            </a:extLst>
          </p:cNvPr>
          <p:cNvSpPr/>
          <p:nvPr/>
        </p:nvSpPr>
        <p:spPr>
          <a:xfrm>
            <a:off x="3247557" y="3002252"/>
            <a:ext cx="368987" cy="1109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8B3DE3-B3E4-447C-A183-6C990C3B32B1}"/>
              </a:ext>
            </a:extLst>
          </p:cNvPr>
          <p:cNvSpPr/>
          <p:nvPr/>
        </p:nvSpPr>
        <p:spPr>
          <a:xfrm>
            <a:off x="5653682" y="2199504"/>
            <a:ext cx="2887360" cy="2262247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94B614-1B61-4FF8-9F0A-CE22B5CB6C1E}"/>
              </a:ext>
            </a:extLst>
          </p:cNvPr>
          <p:cNvSpPr/>
          <p:nvPr/>
        </p:nvSpPr>
        <p:spPr>
          <a:xfrm>
            <a:off x="4865316" y="2538902"/>
            <a:ext cx="493558" cy="488986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3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2058</Words>
  <Application>Microsoft Office PowerPoint</Application>
  <PresentationFormat>ワイド画面</PresentationFormat>
  <Paragraphs>357</Paragraphs>
  <Slides>31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-apple-system</vt:lpstr>
      <vt:lpstr>メイリオ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6</cp:revision>
  <dcterms:created xsi:type="dcterms:W3CDTF">2024-02-15T16:10:20Z</dcterms:created>
  <dcterms:modified xsi:type="dcterms:W3CDTF">2024-02-17T14:18:22Z</dcterms:modified>
</cp:coreProperties>
</file>