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1253" r:id="rId3"/>
    <p:sldId id="1254" r:id="rId4"/>
    <p:sldId id="383" r:id="rId5"/>
    <p:sldId id="1255" r:id="rId6"/>
    <p:sldId id="1256" r:id="rId7"/>
    <p:sldId id="384" r:id="rId8"/>
    <p:sldId id="1257" r:id="rId9"/>
    <p:sldId id="1258" r:id="rId10"/>
    <p:sldId id="1259" r:id="rId11"/>
    <p:sldId id="390" r:id="rId12"/>
    <p:sldId id="1260" r:id="rId13"/>
    <p:sldId id="1261" r:id="rId14"/>
    <p:sldId id="385" r:id="rId15"/>
    <p:sldId id="386" r:id="rId16"/>
    <p:sldId id="387" r:id="rId17"/>
    <p:sldId id="1262" r:id="rId18"/>
    <p:sldId id="1263" r:id="rId19"/>
    <p:sldId id="388" r:id="rId20"/>
    <p:sldId id="378" r:id="rId21"/>
    <p:sldId id="3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6B5CD-7EF6-48AF-A9DE-8C889F52C61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5A2AB09A-E991-4C7E-BCFA-A739592DF74B}">
      <dgm:prSet/>
      <dgm:spPr/>
      <dgm:t>
        <a:bodyPr/>
        <a:lstStyle/>
        <a:p>
          <a:r>
            <a:rPr kumimoji="1" lang="ja-JP"/>
            <a:t>クローラー</a:t>
          </a:r>
          <a:endParaRPr lang="ja-JP"/>
        </a:p>
      </dgm:t>
    </dgm:pt>
    <dgm:pt modelId="{744C18DF-9DDA-4986-9EA9-159C4066FF31}" type="parTrans" cxnId="{69FF5F52-B372-40D3-AAD3-874B5F0B30E3}">
      <dgm:prSet/>
      <dgm:spPr/>
      <dgm:t>
        <a:bodyPr/>
        <a:lstStyle/>
        <a:p>
          <a:endParaRPr kumimoji="1" lang="ja-JP" altLang="en-US"/>
        </a:p>
      </dgm:t>
    </dgm:pt>
    <dgm:pt modelId="{5BC3F4C1-CAF8-4DB1-9BB2-93D4E3079207}" type="sibTrans" cxnId="{69FF5F52-B372-40D3-AAD3-874B5F0B30E3}">
      <dgm:prSet/>
      <dgm:spPr/>
      <dgm:t>
        <a:bodyPr/>
        <a:lstStyle/>
        <a:p>
          <a:endParaRPr kumimoji="1" lang="ja-JP" altLang="en-US"/>
        </a:p>
      </dgm:t>
    </dgm:pt>
    <dgm:pt modelId="{1A7FD90F-9F94-489C-917C-0E8760324EF1}">
      <dgm:prSet/>
      <dgm:spPr/>
      <dgm:t>
        <a:bodyPr/>
        <a:lstStyle/>
        <a:p>
          <a:r>
            <a:rPr kumimoji="1" lang="ja-JP"/>
            <a:t>スクレイパー</a:t>
          </a:r>
          <a:endParaRPr lang="ja-JP"/>
        </a:p>
      </dgm:t>
    </dgm:pt>
    <dgm:pt modelId="{7768A065-512F-4FDD-AC35-902F059C9B16}" type="parTrans" cxnId="{73135E7C-32CC-4F07-9E54-0E0DA6CBA281}">
      <dgm:prSet/>
      <dgm:spPr/>
      <dgm:t>
        <a:bodyPr/>
        <a:lstStyle/>
        <a:p>
          <a:endParaRPr kumimoji="1" lang="ja-JP" altLang="en-US"/>
        </a:p>
      </dgm:t>
    </dgm:pt>
    <dgm:pt modelId="{F3C746C8-43D9-4EDB-B1E0-8F24B7B449E9}" type="sibTrans" cxnId="{73135E7C-32CC-4F07-9E54-0E0DA6CBA281}">
      <dgm:prSet/>
      <dgm:spPr/>
      <dgm:t>
        <a:bodyPr/>
        <a:lstStyle/>
        <a:p>
          <a:endParaRPr kumimoji="1" lang="ja-JP" altLang="en-US"/>
        </a:p>
      </dgm:t>
    </dgm:pt>
    <dgm:pt modelId="{AA78F02D-DC7C-423B-AFBB-C26E988B156D}" type="pres">
      <dgm:prSet presAssocID="{B026B5CD-7EF6-48AF-A9DE-8C889F52C618}" presName="linearFlow" presStyleCnt="0">
        <dgm:presLayoutVars>
          <dgm:resizeHandles val="exact"/>
        </dgm:presLayoutVars>
      </dgm:prSet>
      <dgm:spPr/>
    </dgm:pt>
    <dgm:pt modelId="{AB2B4EF4-502D-4A7D-BFC7-24CB5D86DA3B}" type="pres">
      <dgm:prSet presAssocID="{5A2AB09A-E991-4C7E-BCFA-A739592DF74B}" presName="node" presStyleLbl="node1" presStyleIdx="0" presStyleCnt="2">
        <dgm:presLayoutVars>
          <dgm:bulletEnabled val="1"/>
        </dgm:presLayoutVars>
      </dgm:prSet>
      <dgm:spPr/>
    </dgm:pt>
    <dgm:pt modelId="{FA7ADF79-853F-44B8-90FC-9DAD0843806C}" type="pres">
      <dgm:prSet presAssocID="{5BC3F4C1-CAF8-4DB1-9BB2-93D4E3079207}" presName="sibTrans" presStyleLbl="sibTrans2D1" presStyleIdx="0" presStyleCnt="1"/>
      <dgm:spPr/>
    </dgm:pt>
    <dgm:pt modelId="{71A3AD73-80A5-4358-B51F-069B1518AC71}" type="pres">
      <dgm:prSet presAssocID="{5BC3F4C1-CAF8-4DB1-9BB2-93D4E3079207}" presName="connectorText" presStyleLbl="sibTrans2D1" presStyleIdx="0" presStyleCnt="1"/>
      <dgm:spPr/>
    </dgm:pt>
    <dgm:pt modelId="{C61D9D3C-FCD0-46D4-A260-DF6B464C1016}" type="pres">
      <dgm:prSet presAssocID="{1A7FD90F-9F94-489C-917C-0E8760324EF1}" presName="node" presStyleLbl="node1" presStyleIdx="1" presStyleCnt="2">
        <dgm:presLayoutVars>
          <dgm:bulletEnabled val="1"/>
        </dgm:presLayoutVars>
      </dgm:prSet>
      <dgm:spPr/>
    </dgm:pt>
  </dgm:ptLst>
  <dgm:cxnLst>
    <dgm:cxn modelId="{69FF5F52-B372-40D3-AAD3-874B5F0B30E3}" srcId="{B026B5CD-7EF6-48AF-A9DE-8C889F52C618}" destId="{5A2AB09A-E991-4C7E-BCFA-A739592DF74B}" srcOrd="0" destOrd="0" parTransId="{744C18DF-9DDA-4986-9EA9-159C4066FF31}" sibTransId="{5BC3F4C1-CAF8-4DB1-9BB2-93D4E3079207}"/>
    <dgm:cxn modelId="{73135E7C-32CC-4F07-9E54-0E0DA6CBA281}" srcId="{B026B5CD-7EF6-48AF-A9DE-8C889F52C618}" destId="{1A7FD90F-9F94-489C-917C-0E8760324EF1}" srcOrd="1" destOrd="0" parTransId="{7768A065-512F-4FDD-AC35-902F059C9B16}" sibTransId="{F3C746C8-43D9-4EDB-B1E0-8F24B7B449E9}"/>
    <dgm:cxn modelId="{2721C787-5E48-4697-B8D1-F26CE0719430}" type="presOf" srcId="{1A7FD90F-9F94-489C-917C-0E8760324EF1}" destId="{C61D9D3C-FCD0-46D4-A260-DF6B464C1016}" srcOrd="0" destOrd="0" presId="urn:microsoft.com/office/officeart/2005/8/layout/process2"/>
    <dgm:cxn modelId="{175EF2B4-AA50-4331-8490-C22D257D746D}" type="presOf" srcId="{B026B5CD-7EF6-48AF-A9DE-8C889F52C618}" destId="{AA78F02D-DC7C-423B-AFBB-C26E988B156D}" srcOrd="0" destOrd="0" presId="urn:microsoft.com/office/officeart/2005/8/layout/process2"/>
    <dgm:cxn modelId="{6F6D5FBC-72B2-452A-925C-3F1855731CA4}" type="presOf" srcId="{5A2AB09A-E991-4C7E-BCFA-A739592DF74B}" destId="{AB2B4EF4-502D-4A7D-BFC7-24CB5D86DA3B}" srcOrd="0" destOrd="0" presId="urn:microsoft.com/office/officeart/2005/8/layout/process2"/>
    <dgm:cxn modelId="{550457D7-4921-4915-8705-FDB7744CD10B}" type="presOf" srcId="{5BC3F4C1-CAF8-4DB1-9BB2-93D4E3079207}" destId="{71A3AD73-80A5-4358-B51F-069B1518AC71}" srcOrd="1" destOrd="0" presId="urn:microsoft.com/office/officeart/2005/8/layout/process2"/>
    <dgm:cxn modelId="{8B0984D8-E493-4C5C-A605-4242E4D2FA65}" type="presOf" srcId="{5BC3F4C1-CAF8-4DB1-9BB2-93D4E3079207}" destId="{FA7ADF79-853F-44B8-90FC-9DAD0843806C}" srcOrd="0" destOrd="0" presId="urn:microsoft.com/office/officeart/2005/8/layout/process2"/>
    <dgm:cxn modelId="{C279BD8E-4449-4E84-B9EE-4B90D2D6FFA9}" type="presParOf" srcId="{AA78F02D-DC7C-423B-AFBB-C26E988B156D}" destId="{AB2B4EF4-502D-4A7D-BFC7-24CB5D86DA3B}" srcOrd="0" destOrd="0" presId="urn:microsoft.com/office/officeart/2005/8/layout/process2"/>
    <dgm:cxn modelId="{7D606DB7-F62B-439F-8DC1-5023A7A3050E}" type="presParOf" srcId="{AA78F02D-DC7C-423B-AFBB-C26E988B156D}" destId="{FA7ADF79-853F-44B8-90FC-9DAD0843806C}" srcOrd="1" destOrd="0" presId="urn:microsoft.com/office/officeart/2005/8/layout/process2"/>
    <dgm:cxn modelId="{B3F04316-D858-420A-BEAD-DDA28DF094D9}" type="presParOf" srcId="{FA7ADF79-853F-44B8-90FC-9DAD0843806C}" destId="{71A3AD73-80A5-4358-B51F-069B1518AC71}" srcOrd="0" destOrd="0" presId="urn:microsoft.com/office/officeart/2005/8/layout/process2"/>
    <dgm:cxn modelId="{E64AAAFB-E99C-4EDE-A449-9839B9989EC3}" type="presParOf" srcId="{AA78F02D-DC7C-423B-AFBB-C26E988B156D}" destId="{C61D9D3C-FCD0-46D4-A260-DF6B464C101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EF4-502D-4A7D-BFC7-24CB5D86DA3B}">
      <dsp:nvSpPr>
        <dsp:cNvPr id="0" name=""/>
        <dsp:cNvSpPr/>
      </dsp:nvSpPr>
      <dsp:spPr>
        <a:xfrm>
          <a:off x="1457490" y="326"/>
          <a:ext cx="1927606" cy="1070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/>
            <a:t>クローラー</a:t>
          </a:r>
          <a:endParaRPr lang="ja-JP" sz="2200" kern="1200"/>
        </a:p>
      </dsp:txBody>
      <dsp:txXfrm>
        <a:off x="1488855" y="31691"/>
        <a:ext cx="1864876" cy="1008162"/>
      </dsp:txXfrm>
    </dsp:sp>
    <dsp:sp modelId="{FA7ADF79-853F-44B8-90FC-9DAD0843806C}">
      <dsp:nvSpPr>
        <dsp:cNvPr id="0" name=""/>
        <dsp:cNvSpPr/>
      </dsp:nvSpPr>
      <dsp:spPr>
        <a:xfrm rot="5400000">
          <a:off x="2220501" y="1097991"/>
          <a:ext cx="401584" cy="481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-5400000">
        <a:off x="2276723" y="1138150"/>
        <a:ext cx="289141" cy="281109"/>
      </dsp:txXfrm>
    </dsp:sp>
    <dsp:sp modelId="{C61D9D3C-FCD0-46D4-A260-DF6B464C1016}">
      <dsp:nvSpPr>
        <dsp:cNvPr id="0" name=""/>
        <dsp:cNvSpPr/>
      </dsp:nvSpPr>
      <dsp:spPr>
        <a:xfrm>
          <a:off x="1457490" y="1606665"/>
          <a:ext cx="1927606" cy="1070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/>
            <a:t>スクレイパー</a:t>
          </a:r>
          <a:endParaRPr lang="ja-JP" sz="2200" kern="1200"/>
        </a:p>
      </dsp:txBody>
      <dsp:txXfrm>
        <a:off x="1488855" y="1638030"/>
        <a:ext cx="1864876" cy="100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7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6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5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2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8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2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0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44EF-F0DB-4277-B252-8DC64F2B7F66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opendata.resas-portal.go.jp/docs/api/v1/detail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ja/docs/twitter-api" TargetMode="External"/><Relationship Id="rId2" Type="http://schemas.openxmlformats.org/officeDocument/2006/relationships/hyperlink" Target="https://ferret-plus.com/248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aaaon.jp/blog/google_map_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oudapi.kddi-web.com/magazine/twilio-sms/what-is-ap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st.resas-portal.go.jp/2022/resa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sas.go.jp/#/13/1310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data.resas-portal.go.jp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2D29FF-4837-ADB8-BE1C-8CBBD61F4D75}"/>
              </a:ext>
            </a:extLst>
          </p:cNvPr>
          <p:cNvSpPr txBox="1"/>
          <p:nvPr/>
        </p:nvSpPr>
        <p:spPr>
          <a:xfrm>
            <a:off x="494639" y="2183698"/>
            <a:ext cx="11221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API(Application Programming Interface)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2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6D975C-5330-C1BE-6669-2FA87C957D2C}"/>
              </a:ext>
            </a:extLst>
          </p:cNvPr>
          <p:cNvSpPr txBox="1"/>
          <p:nvPr/>
        </p:nvSpPr>
        <p:spPr>
          <a:xfrm>
            <a:off x="674823" y="398366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 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の仕様を理解する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6AD5DD-EF64-7969-367B-6D5FFE5C2C62}"/>
              </a:ext>
            </a:extLst>
          </p:cNvPr>
          <p:cNvSpPr txBox="1"/>
          <p:nvPr/>
        </p:nvSpPr>
        <p:spPr>
          <a:xfrm>
            <a:off x="690464" y="1107182"/>
            <a:ext cx="9163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には必ず仕様書がある。これに従ってプログラミングする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この仕様書は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に従って記述される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A3C15D-7750-2120-01AE-F0D7FC6090F1}"/>
              </a:ext>
            </a:extLst>
          </p:cNvPr>
          <p:cNvSpPr txBox="1"/>
          <p:nvPr/>
        </p:nvSpPr>
        <p:spPr>
          <a:xfrm>
            <a:off x="847884" y="5488539"/>
            <a:ext cx="569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https://opendata.resas-portal.go.jp/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3DC4F9-AF67-0F44-29DA-291940DFC22E}"/>
              </a:ext>
            </a:extLst>
          </p:cNvPr>
          <p:cNvSpPr txBox="1"/>
          <p:nvPr/>
        </p:nvSpPr>
        <p:spPr>
          <a:xfrm>
            <a:off x="847884" y="4424849"/>
            <a:ext cx="533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/v1/municipality/taxes/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perYear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A57CA-42DF-08E7-64AA-8A0692FD4FBB}"/>
              </a:ext>
            </a:extLst>
          </p:cNvPr>
          <p:cNvSpPr txBox="1"/>
          <p:nvPr/>
        </p:nvSpPr>
        <p:spPr>
          <a:xfrm>
            <a:off x="847884" y="4077803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仕様書の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の記述（リソース名に相当）</a:t>
            </a: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9A5B80-51B4-E5B0-339B-D5B39F283BA1}"/>
              </a:ext>
            </a:extLst>
          </p:cNvPr>
          <p:cNvCxnSpPr>
            <a:stCxn id="5" idx="3"/>
            <a:endCxn id="4" idx="3"/>
          </p:cNvCxnSpPr>
          <p:nvPr/>
        </p:nvCxnSpPr>
        <p:spPr>
          <a:xfrm>
            <a:off x="6184538" y="4655682"/>
            <a:ext cx="359264" cy="1063690"/>
          </a:xfrm>
          <a:prstGeom prst="bentConnector3">
            <a:avLst>
              <a:gd name="adj1" fmla="val 16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A76F1A-4F6F-9296-632E-D361733E1035}"/>
              </a:ext>
            </a:extLst>
          </p:cNvPr>
          <p:cNvSpPr txBox="1"/>
          <p:nvPr/>
        </p:nvSpPr>
        <p:spPr>
          <a:xfrm>
            <a:off x="6915935" y="4504323"/>
            <a:ext cx="387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 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に共通の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に連結する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8D81FF-0C2D-30A5-D02F-3F9B564DCE60}"/>
              </a:ext>
            </a:extLst>
          </p:cNvPr>
          <p:cNvSpPr txBox="1"/>
          <p:nvPr/>
        </p:nvSpPr>
        <p:spPr>
          <a:xfrm>
            <a:off x="1202448" y="2249159"/>
            <a:ext cx="74213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大抵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 request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仕様（パラメータ含む）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 response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データフォーマット）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の記述で構成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74146A10-3773-4082-931F-5019BABFCF7A}"/>
              </a:ext>
            </a:extLst>
          </p:cNvPr>
          <p:cNvSpPr/>
          <p:nvPr/>
        </p:nvSpPr>
        <p:spPr>
          <a:xfrm>
            <a:off x="4152122" y="1938179"/>
            <a:ext cx="1343609" cy="347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7B4013-AA28-E725-AEF5-DE4389E7627C}"/>
              </a:ext>
            </a:extLst>
          </p:cNvPr>
          <p:cNvSpPr txBox="1"/>
          <p:nvPr/>
        </p:nvSpPr>
        <p:spPr>
          <a:xfrm>
            <a:off x="893569" y="514149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エンドポイント</a:t>
            </a:r>
          </a:p>
        </p:txBody>
      </p:sp>
      <p:pic>
        <p:nvPicPr>
          <p:cNvPr id="11" name="Picture 2" descr="Project Jupyter - Wikipedia さん">
            <a:extLst>
              <a:ext uri="{FF2B5EF4-FFF2-40B4-BE49-F238E27FC236}">
                <a16:creationId xmlns:a16="http://schemas.microsoft.com/office/drawing/2014/main" id="{CC5D364C-36CE-999F-CA88-DA39A8930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74" y="274964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9E6F8A-892D-C5BA-B800-9C69CFA95B4A}"/>
              </a:ext>
            </a:extLst>
          </p:cNvPr>
          <p:cNvSpPr txBox="1"/>
          <p:nvPr/>
        </p:nvSpPr>
        <p:spPr>
          <a:xfrm>
            <a:off x="457561" y="1901709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b="0" i="0" dirty="0">
                <a:solidFill>
                  <a:srgbClr val="555555"/>
                </a:solidFill>
                <a:effectLst/>
                <a:latin typeface="Helvetica Neue"/>
              </a:rPr>
              <a:t>https://opendata.resas-portal.go.jp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45D1A2-4DCB-725C-F16C-BE7D1703764A}"/>
              </a:ext>
            </a:extLst>
          </p:cNvPr>
          <p:cNvSpPr txBox="1"/>
          <p:nvPr/>
        </p:nvSpPr>
        <p:spPr>
          <a:xfrm>
            <a:off x="6163069" y="2940163"/>
            <a:ext cx="55983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人口の自然増減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/v1/population/nature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地域ブロック別純移動数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/v1/population/society/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forArea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年齢階級別純移動数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/v1/population/society/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forAgeClass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年齢階級別純移動数の時系列分析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/v1/population/society/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forAgeClassLine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B87729-1D9D-D86F-62A0-3F7D1885B126}"/>
              </a:ext>
            </a:extLst>
          </p:cNvPr>
          <p:cNvSpPr/>
          <p:nvPr/>
        </p:nvSpPr>
        <p:spPr>
          <a:xfrm>
            <a:off x="6096001" y="2837527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AE34985-AE7B-1026-9A3E-3EEFAB26ECF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4065370" y="1184275"/>
            <a:ext cx="851533" cy="3209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B1DE3A-CB57-EF52-E632-24607FCA6870}"/>
              </a:ext>
            </a:extLst>
          </p:cNvPr>
          <p:cNvSpPr/>
          <p:nvPr/>
        </p:nvSpPr>
        <p:spPr>
          <a:xfrm>
            <a:off x="6099109" y="3778222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E1563B7-E360-22E3-87E4-C634E1F34F35}"/>
              </a:ext>
            </a:extLst>
          </p:cNvPr>
          <p:cNvSpPr/>
          <p:nvPr/>
        </p:nvSpPr>
        <p:spPr>
          <a:xfrm>
            <a:off x="6096000" y="4718917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BBCB6-EF46-61C7-84F6-2BA89820B9F2}"/>
              </a:ext>
            </a:extLst>
          </p:cNvPr>
          <p:cNvSpPr/>
          <p:nvPr/>
        </p:nvSpPr>
        <p:spPr>
          <a:xfrm>
            <a:off x="6096000" y="5663279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3F32967-DD87-EB4F-BF5C-6385171EB4C9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2652493" y="2597151"/>
            <a:ext cx="3677285" cy="32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FC5E6B2-16C9-7E21-646B-88D33E969DB1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3124674" y="2124970"/>
            <a:ext cx="2732923" cy="32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B0607B6-402C-49D3-CC78-8C450DD716DE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3596576" y="1653069"/>
            <a:ext cx="1792228" cy="32128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0CF77E-EC46-09CF-60CB-12609DD4C71B}"/>
              </a:ext>
            </a:extLst>
          </p:cNvPr>
          <p:cNvSpPr txBox="1"/>
          <p:nvPr/>
        </p:nvSpPr>
        <p:spPr>
          <a:xfrm>
            <a:off x="501662" y="152432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のエンドポイント（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 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ドメイン名に相当）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8A2929-94D3-8A12-FBFF-51CBBC71DA87}"/>
              </a:ext>
            </a:extLst>
          </p:cNvPr>
          <p:cNvSpPr txBox="1"/>
          <p:nvPr/>
        </p:nvSpPr>
        <p:spPr>
          <a:xfrm>
            <a:off x="6163069" y="23836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 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リソース名に相当）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A5BAC7-C049-854A-1E47-D07E8A4DF400}"/>
              </a:ext>
            </a:extLst>
          </p:cNvPr>
          <p:cNvSpPr txBox="1"/>
          <p:nvPr/>
        </p:nvSpPr>
        <p:spPr>
          <a:xfrm>
            <a:off x="501662" y="441961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の規則</a:t>
            </a:r>
          </a:p>
        </p:txBody>
      </p:sp>
    </p:spTree>
    <p:extLst>
      <p:ext uri="{BB962C8B-B14F-4D97-AF65-F5344CB8AC3E}">
        <p14:creationId xmlns:p14="http://schemas.microsoft.com/office/powerpoint/2010/main" val="295287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97576E2-3937-5D60-77D9-603F13E3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3" y="1238912"/>
            <a:ext cx="4300194" cy="278698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397EBA-AF9B-6949-3997-4FC71C21AFF7}"/>
              </a:ext>
            </a:extLst>
          </p:cNvPr>
          <p:cNvSpPr txBox="1"/>
          <p:nvPr/>
        </p:nvSpPr>
        <p:spPr>
          <a:xfrm>
            <a:off x="450934" y="39051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 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165B5A-BFDC-89F0-99C5-3F90CA37CCF3}"/>
              </a:ext>
            </a:extLst>
          </p:cNvPr>
          <p:cNvSpPr txBox="1"/>
          <p:nvPr/>
        </p:nvSpPr>
        <p:spPr>
          <a:xfrm>
            <a:off x="680763" y="4062287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以下のパラメータ条件で</a:t>
            </a:r>
            <a:r>
              <a:rPr kumimoji="1" lang="zh-TW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国籍別訪問者数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データを表示する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C844010-5A5A-BD2D-939E-1BD296E8D149}"/>
              </a:ext>
            </a:extLst>
          </p:cNvPr>
          <p:cNvSpPr/>
          <p:nvPr/>
        </p:nvSpPr>
        <p:spPr>
          <a:xfrm>
            <a:off x="1131116" y="1706994"/>
            <a:ext cx="3267075" cy="476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82B826E-04B8-1B08-0CCA-BF184735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20" y="4386262"/>
            <a:ext cx="4656700" cy="247173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0E3327-678D-67BF-3ADF-661A6D1BB3D5}"/>
              </a:ext>
            </a:extLst>
          </p:cNvPr>
          <p:cNvSpPr txBox="1"/>
          <p:nvPr/>
        </p:nvSpPr>
        <p:spPr>
          <a:xfrm>
            <a:off x="5314932" y="546014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市区町村コードなどは➡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EA73E3-A031-A93A-8175-992FCF464284}"/>
              </a:ext>
            </a:extLst>
          </p:cNvPr>
          <p:cNvSpPr txBox="1"/>
          <p:nvPr/>
        </p:nvSpPr>
        <p:spPr>
          <a:xfrm>
            <a:off x="748243" y="4597324"/>
            <a:ext cx="7036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year 2019,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prefCode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埼玉のコード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purpose 1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Year 2019,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prefCoed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東京のコード，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purpose 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DC2C7A-98CC-F486-1169-7712BA7FCF93}"/>
              </a:ext>
            </a:extLst>
          </p:cNvPr>
          <p:cNvSpPr txBox="1"/>
          <p:nvPr/>
        </p:nvSpPr>
        <p:spPr>
          <a:xfrm>
            <a:off x="3643413" y="4460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地域毎の国籍別訪問者数データを収集する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27C34-90C5-E729-DDF2-9CC4E3F34189}"/>
              </a:ext>
            </a:extLst>
          </p:cNvPr>
          <p:cNvSpPr txBox="1"/>
          <p:nvPr/>
        </p:nvSpPr>
        <p:spPr>
          <a:xfrm>
            <a:off x="5314932" y="1767214"/>
            <a:ext cx="665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仕様ページの右メニューからこちらを選択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91E0A6-537C-0164-A90F-DFB5ED3D2763}"/>
              </a:ext>
            </a:extLst>
          </p:cNvPr>
          <p:cNvSpPr txBox="1"/>
          <p:nvPr/>
        </p:nvSpPr>
        <p:spPr>
          <a:xfrm>
            <a:off x="680763" y="924767"/>
            <a:ext cx="688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https://opendata.resas-portal.go.jp/docs/api/v1/detail/index.html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AC02EA84-FB30-FCCE-94B0-7871315F4E88}"/>
              </a:ext>
            </a:extLst>
          </p:cNvPr>
          <p:cNvSpPr/>
          <p:nvPr/>
        </p:nvSpPr>
        <p:spPr>
          <a:xfrm>
            <a:off x="4577607" y="1767214"/>
            <a:ext cx="643812" cy="4160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Project Jupyter - Wikipedia さん">
            <a:extLst>
              <a:ext uri="{FF2B5EF4-FFF2-40B4-BE49-F238E27FC236}">
                <a16:creationId xmlns:a16="http://schemas.microsoft.com/office/drawing/2014/main" id="{1EC82203-5F50-8532-3744-06554152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09" y="307536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01C9D0-57B8-975E-4B6E-47C7C69E6044}"/>
              </a:ext>
            </a:extLst>
          </p:cNvPr>
          <p:cNvSpPr txBox="1"/>
          <p:nvPr/>
        </p:nvSpPr>
        <p:spPr>
          <a:xfrm>
            <a:off x="307910" y="28203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外国人観光客データの構造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C13547-BBAA-C71A-EF82-EC34F7F0400B}"/>
              </a:ext>
            </a:extLst>
          </p:cNvPr>
          <p:cNvSpPr txBox="1"/>
          <p:nvPr/>
        </p:nvSpPr>
        <p:spPr>
          <a:xfrm>
            <a:off x="1851634" y="1707502"/>
            <a:ext cx="795147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{'changes': [{'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8598,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15552,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10367,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9884,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11508,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24033,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17594,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 'value': 15970,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9456,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19165,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12584,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 'value': 12223,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'108',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D1A8EF-BC44-B27B-64F3-0B64F85C2ECA}"/>
              </a:ext>
            </a:extLst>
          </p:cNvPr>
          <p:cNvSpPr txBox="1"/>
          <p:nvPr/>
        </p:nvSpPr>
        <p:spPr>
          <a:xfrm>
            <a:off x="307910" y="857480"/>
            <a:ext cx="11358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規則的な構造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data 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の繰り返しになっている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階層的な構造になっている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data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quarter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の繰り返しになっている）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963692-85A4-2D80-D7C3-C4FFD407C6CE}"/>
              </a:ext>
            </a:extLst>
          </p:cNvPr>
          <p:cNvSpPr/>
          <p:nvPr/>
        </p:nvSpPr>
        <p:spPr>
          <a:xfrm>
            <a:off x="9787812" y="2043404"/>
            <a:ext cx="354564" cy="15582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C4FFFA7-31EE-7880-3BAE-CBED79DA6B2E}"/>
              </a:ext>
            </a:extLst>
          </p:cNvPr>
          <p:cNvSpPr/>
          <p:nvPr/>
        </p:nvSpPr>
        <p:spPr>
          <a:xfrm>
            <a:off x="9803106" y="3804628"/>
            <a:ext cx="354564" cy="184039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CF97AC19-E555-EE3C-6750-C8D8B1540E77}"/>
              </a:ext>
            </a:extLst>
          </p:cNvPr>
          <p:cNvSpPr/>
          <p:nvPr/>
        </p:nvSpPr>
        <p:spPr>
          <a:xfrm>
            <a:off x="9795459" y="5848032"/>
            <a:ext cx="354564" cy="15582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8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B67EA2-0F06-A299-7782-7C12405C83D8}"/>
              </a:ext>
            </a:extLst>
          </p:cNvPr>
          <p:cNvSpPr txBox="1"/>
          <p:nvPr/>
        </p:nvSpPr>
        <p:spPr>
          <a:xfrm>
            <a:off x="94814" y="28866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階層データはツリーに表現できる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3FF815-899E-848E-033E-CD50CA06765C}"/>
              </a:ext>
            </a:extLst>
          </p:cNvPr>
          <p:cNvSpPr txBox="1"/>
          <p:nvPr/>
        </p:nvSpPr>
        <p:spPr>
          <a:xfrm>
            <a:off x="-13206" y="1616659"/>
            <a:ext cx="6390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{'changes': [{'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8598,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15552,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10367,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9884,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11508,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24033,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17594,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15970,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9456,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19165,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12584,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12223,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'108',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D9BCB-0DB8-B697-32CB-52A7638FE2EB}"/>
              </a:ext>
            </a:extLst>
          </p:cNvPr>
          <p:cNvSpPr/>
          <p:nvPr/>
        </p:nvSpPr>
        <p:spPr>
          <a:xfrm>
            <a:off x="6386850" y="681134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BA531D-6146-677D-0423-8724988073D0}"/>
              </a:ext>
            </a:extLst>
          </p:cNvPr>
          <p:cNvSpPr/>
          <p:nvPr/>
        </p:nvSpPr>
        <p:spPr>
          <a:xfrm>
            <a:off x="6386850" y="1286012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C64665-E1CF-A9EE-16CF-A1932E82CB63}"/>
              </a:ext>
            </a:extLst>
          </p:cNvPr>
          <p:cNvSpPr/>
          <p:nvPr/>
        </p:nvSpPr>
        <p:spPr>
          <a:xfrm>
            <a:off x="7630932" y="1286012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5B84E7-0E88-FCFD-3C20-16C5C56B2049}"/>
              </a:ext>
            </a:extLst>
          </p:cNvPr>
          <p:cNvSpPr/>
          <p:nvPr/>
        </p:nvSpPr>
        <p:spPr>
          <a:xfrm>
            <a:off x="8490857" y="2035514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6B3BA1-B72A-65A4-04BF-055D18817634}"/>
              </a:ext>
            </a:extLst>
          </p:cNvPr>
          <p:cNvSpPr/>
          <p:nvPr/>
        </p:nvSpPr>
        <p:spPr>
          <a:xfrm>
            <a:off x="10245640" y="335913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4CC52D-156C-C30F-1F7F-78CC1F39EC24}"/>
              </a:ext>
            </a:extLst>
          </p:cNvPr>
          <p:cNvSpPr/>
          <p:nvPr/>
        </p:nvSpPr>
        <p:spPr>
          <a:xfrm>
            <a:off x="8490857" y="2508379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88B97C1-8061-AEB4-8AD8-6F4A5B989749}"/>
              </a:ext>
            </a:extLst>
          </p:cNvPr>
          <p:cNvSpPr/>
          <p:nvPr/>
        </p:nvSpPr>
        <p:spPr>
          <a:xfrm>
            <a:off x="8490858" y="2981244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8AA885-CDAA-571C-023C-21EA58473FA0}"/>
              </a:ext>
            </a:extLst>
          </p:cNvPr>
          <p:cNvSpPr/>
          <p:nvPr/>
        </p:nvSpPr>
        <p:spPr>
          <a:xfrm>
            <a:off x="10245640" y="3841217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DBA6BC-ECE4-C50C-525B-4EC8CF3AAE44}"/>
              </a:ext>
            </a:extLst>
          </p:cNvPr>
          <p:cNvSpPr/>
          <p:nvPr/>
        </p:nvSpPr>
        <p:spPr>
          <a:xfrm>
            <a:off x="10245640" y="432329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8CDB5A-7F01-E72B-E971-D1B57D94AD0E}"/>
              </a:ext>
            </a:extLst>
          </p:cNvPr>
          <p:cNvSpPr txBox="1"/>
          <p:nvPr/>
        </p:nvSpPr>
        <p:spPr>
          <a:xfrm>
            <a:off x="10099681" y="2067398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272974-C8A9-30A5-5BB7-4C39D8D1A8E4}"/>
              </a:ext>
            </a:extLst>
          </p:cNvPr>
          <p:cNvSpPr txBox="1"/>
          <p:nvPr/>
        </p:nvSpPr>
        <p:spPr>
          <a:xfrm>
            <a:off x="7467599" y="687251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E97118-84F4-FC51-CAAB-34CB6CD886AC}"/>
              </a:ext>
            </a:extLst>
          </p:cNvPr>
          <p:cNvSpPr txBox="1"/>
          <p:nvPr/>
        </p:nvSpPr>
        <p:spPr>
          <a:xfrm>
            <a:off x="10099681" y="2540263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E13BC7-4122-66E1-88A6-5C8B7F391503}"/>
              </a:ext>
            </a:extLst>
          </p:cNvPr>
          <p:cNvSpPr txBox="1"/>
          <p:nvPr/>
        </p:nvSpPr>
        <p:spPr>
          <a:xfrm>
            <a:off x="11307063" y="3375077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6F33DC-0E48-0450-D3ED-C544D648B46F}"/>
              </a:ext>
            </a:extLst>
          </p:cNvPr>
          <p:cNvSpPr txBox="1"/>
          <p:nvPr/>
        </p:nvSpPr>
        <p:spPr>
          <a:xfrm>
            <a:off x="11307063" y="3841217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68247F-F4C6-27B4-B363-F9EA22A685BA}"/>
              </a:ext>
            </a:extLst>
          </p:cNvPr>
          <p:cNvSpPr txBox="1"/>
          <p:nvPr/>
        </p:nvSpPr>
        <p:spPr>
          <a:xfrm>
            <a:off x="11307063" y="4323299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CC818FF-69F7-2306-8B7B-8920DBFCC6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89844" y="1486620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813D4DF-E39F-D14A-958A-7C4CC1A8964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8037196" y="1782461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06633FA-EE87-C523-D744-80F1AEE38682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7800764" y="2018893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34BF96F-60EF-73BF-5AD8-55CAC068EBEB}"/>
              </a:ext>
            </a:extLst>
          </p:cNvPr>
          <p:cNvCxnSpPr>
            <a:stCxn id="6" idx="2"/>
            <a:endCxn id="14" idx="1"/>
          </p:cNvCxnSpPr>
          <p:nvPr/>
        </p:nvCxnSpPr>
        <p:spPr>
          <a:xfrm rot="16200000" flipH="1">
            <a:off x="7564331" y="2255325"/>
            <a:ext cx="1494624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CD23DCC1-19D7-89E8-D833-B9AA4F8C926A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6386850" y="881742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420AD874-E43F-F119-5BC3-6E069C63BF7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9416457" y="3212641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BD9189A-EDF5-7304-ACED-C8EA15384F42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9175416" y="3453682"/>
            <a:ext cx="1141447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7F4629D-BB37-D242-A865-A8395E01D24E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9657498" y="2971600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CB3E182-4D37-F524-6CFE-A8F20264C255}"/>
              </a:ext>
            </a:extLst>
          </p:cNvPr>
          <p:cNvSpPr/>
          <p:nvPr/>
        </p:nvSpPr>
        <p:spPr>
          <a:xfrm>
            <a:off x="8490857" y="4839249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9DE0164-B371-37A2-C8B7-2D1E4A4FFEC9}"/>
              </a:ext>
            </a:extLst>
          </p:cNvPr>
          <p:cNvSpPr/>
          <p:nvPr/>
        </p:nvSpPr>
        <p:spPr>
          <a:xfrm>
            <a:off x="10245640" y="6162870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97CBF5F-4F11-B8BF-7675-81821D481880}"/>
              </a:ext>
            </a:extLst>
          </p:cNvPr>
          <p:cNvSpPr/>
          <p:nvPr/>
        </p:nvSpPr>
        <p:spPr>
          <a:xfrm>
            <a:off x="8490857" y="5312114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A100C82-1903-6D18-56E4-16A5E19DFA4E}"/>
              </a:ext>
            </a:extLst>
          </p:cNvPr>
          <p:cNvSpPr/>
          <p:nvPr/>
        </p:nvSpPr>
        <p:spPr>
          <a:xfrm>
            <a:off x="8490858" y="5784979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966168-3610-A43B-3271-7F31CD2DC378}"/>
              </a:ext>
            </a:extLst>
          </p:cNvPr>
          <p:cNvSpPr/>
          <p:nvPr/>
        </p:nvSpPr>
        <p:spPr>
          <a:xfrm>
            <a:off x="10245640" y="6693162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6B63E2-C3A3-5D48-CFC8-C463F3233D89}"/>
              </a:ext>
            </a:extLst>
          </p:cNvPr>
          <p:cNvSpPr txBox="1"/>
          <p:nvPr/>
        </p:nvSpPr>
        <p:spPr>
          <a:xfrm>
            <a:off x="10099681" y="4871133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93AD51C-84BD-B128-4E55-E93E5B88AE3F}"/>
              </a:ext>
            </a:extLst>
          </p:cNvPr>
          <p:cNvSpPr txBox="1"/>
          <p:nvPr/>
        </p:nvSpPr>
        <p:spPr>
          <a:xfrm>
            <a:off x="10099681" y="5343998"/>
            <a:ext cx="1983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D2B226-E024-3A06-4C78-4F5F128B1137}"/>
              </a:ext>
            </a:extLst>
          </p:cNvPr>
          <p:cNvSpPr txBox="1"/>
          <p:nvPr/>
        </p:nvSpPr>
        <p:spPr>
          <a:xfrm>
            <a:off x="11307063" y="6178812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84E88F-1899-EDA8-95F3-3BCB1D6F860F}"/>
              </a:ext>
            </a:extLst>
          </p:cNvPr>
          <p:cNvSpPr txBox="1"/>
          <p:nvPr/>
        </p:nvSpPr>
        <p:spPr>
          <a:xfrm>
            <a:off x="11307063" y="6693162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7CC9C1D2-236D-96FF-0456-11BF322DFFCA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8037196" y="4586196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01CCE09A-C90B-B23E-5236-4998514A1943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7800763" y="4822628"/>
            <a:ext cx="1021760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D93A339-E673-3D1A-2D6F-61D03DC15A63}"/>
              </a:ext>
            </a:extLst>
          </p:cNvPr>
          <p:cNvCxnSpPr>
            <a:cxnSpLocks/>
            <a:stCxn id="6" idx="2"/>
            <a:endCxn id="49" idx="1"/>
          </p:cNvCxnSpPr>
          <p:nvPr/>
        </p:nvCxnSpPr>
        <p:spPr>
          <a:xfrm rot="16200000" flipH="1">
            <a:off x="6162464" y="3657192"/>
            <a:ext cx="4298359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46D98E18-BFE5-2889-AE83-007BC359B1AE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9416457" y="6016376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F57B41AB-BB4A-26DE-ECB4-6487555BA7DA}"/>
              </a:ext>
            </a:extLst>
          </p:cNvPr>
          <p:cNvCxnSpPr>
            <a:cxnSpLocks/>
            <a:stCxn id="49" idx="2"/>
            <a:endCxn id="47" idx="1"/>
          </p:cNvCxnSpPr>
          <p:nvPr/>
        </p:nvCxnSpPr>
        <p:spPr>
          <a:xfrm rot="16200000" flipH="1">
            <a:off x="9657498" y="5775335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矢印: 右 63">
            <a:extLst>
              <a:ext uri="{FF2B5EF4-FFF2-40B4-BE49-F238E27FC236}">
                <a16:creationId xmlns:a16="http://schemas.microsoft.com/office/drawing/2014/main" id="{D54C0FF2-EB7B-B647-8723-604DFA6CC973}"/>
              </a:ext>
            </a:extLst>
          </p:cNvPr>
          <p:cNvSpPr/>
          <p:nvPr/>
        </p:nvSpPr>
        <p:spPr>
          <a:xfrm>
            <a:off x="6320971" y="2860002"/>
            <a:ext cx="1055677" cy="1222197"/>
          </a:xfrm>
          <a:prstGeom prst="rightArrow">
            <a:avLst>
              <a:gd name="adj1" fmla="val 530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BF5341-8EC7-A864-2A19-93049A021B16}"/>
              </a:ext>
            </a:extLst>
          </p:cNvPr>
          <p:cNvSpPr/>
          <p:nvPr/>
        </p:nvSpPr>
        <p:spPr>
          <a:xfrm>
            <a:off x="6259462" y="1974821"/>
            <a:ext cx="16664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データの意味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7695AB3-A91D-FEC3-027D-499DAA05470A}"/>
              </a:ext>
            </a:extLst>
          </p:cNvPr>
          <p:cNvSpPr txBox="1"/>
          <p:nvPr/>
        </p:nvSpPr>
        <p:spPr>
          <a:xfrm>
            <a:off x="6260217" y="2475234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A2CD4C0-2D1A-1491-15B1-077F9F9E1950}"/>
              </a:ext>
            </a:extLst>
          </p:cNvPr>
          <p:cNvSpPr txBox="1"/>
          <p:nvPr/>
        </p:nvSpPr>
        <p:spPr>
          <a:xfrm>
            <a:off x="134646" y="840136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データの意味ラベルが階層構造になっている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ツリーのボトムには必ずデータの値がある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4B3838C-ED0A-22B4-6DB9-153269960267}"/>
              </a:ext>
            </a:extLst>
          </p:cNvPr>
          <p:cNvSpPr txBox="1"/>
          <p:nvPr/>
        </p:nvSpPr>
        <p:spPr>
          <a:xfrm>
            <a:off x="9102699" y="9721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一部簡略化している</a:t>
            </a:r>
          </a:p>
        </p:txBody>
      </p:sp>
    </p:spTree>
    <p:extLst>
      <p:ext uri="{BB962C8B-B14F-4D97-AF65-F5344CB8AC3E}">
        <p14:creationId xmlns:p14="http://schemas.microsoft.com/office/powerpoint/2010/main" val="395761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A632-0B37-BFF5-D2EE-1E9E0ADD07F7}"/>
              </a:ext>
            </a:extLst>
          </p:cNvPr>
          <p:cNvSpPr txBox="1"/>
          <p:nvPr/>
        </p:nvSpPr>
        <p:spPr>
          <a:xfrm>
            <a:off x="172483" y="317363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ツリーをトップから辿るとすべてのデータにたどり着ける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30B27E-FAC0-01F8-C125-55E124398804}"/>
              </a:ext>
            </a:extLst>
          </p:cNvPr>
          <p:cNvSpPr txBox="1"/>
          <p:nvPr/>
        </p:nvSpPr>
        <p:spPr>
          <a:xfrm>
            <a:off x="347215" y="914667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大韓民国の国名にたどり着くには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ツリートップからのパスの記述で全てのデータを取り出せる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パスをプログラムで記述して必要なデータを取り出す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5D41A6-51E9-1C6F-0A5D-3F61957755DF}"/>
              </a:ext>
            </a:extLst>
          </p:cNvPr>
          <p:cNvSpPr/>
          <p:nvPr/>
        </p:nvSpPr>
        <p:spPr>
          <a:xfrm>
            <a:off x="936839" y="2164885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75CEE7-B59C-C936-E666-84DECE84C700}"/>
              </a:ext>
            </a:extLst>
          </p:cNvPr>
          <p:cNvSpPr/>
          <p:nvPr/>
        </p:nvSpPr>
        <p:spPr>
          <a:xfrm>
            <a:off x="936839" y="2769763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15FA60-FC16-91B2-5F53-AD45A9764688}"/>
              </a:ext>
            </a:extLst>
          </p:cNvPr>
          <p:cNvSpPr/>
          <p:nvPr/>
        </p:nvSpPr>
        <p:spPr>
          <a:xfrm>
            <a:off x="2180921" y="2769763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A8C67-C11E-EF35-6B2E-9946B4712A5F}"/>
              </a:ext>
            </a:extLst>
          </p:cNvPr>
          <p:cNvSpPr/>
          <p:nvPr/>
        </p:nvSpPr>
        <p:spPr>
          <a:xfrm>
            <a:off x="3040846" y="3519265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0E8A6-E19F-EC4E-E047-6E9A3A511BC3}"/>
              </a:ext>
            </a:extLst>
          </p:cNvPr>
          <p:cNvSpPr/>
          <p:nvPr/>
        </p:nvSpPr>
        <p:spPr>
          <a:xfrm>
            <a:off x="3040846" y="3992130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E54840-3AB9-248A-17F6-3988210ADC86}"/>
              </a:ext>
            </a:extLst>
          </p:cNvPr>
          <p:cNvSpPr txBox="1"/>
          <p:nvPr/>
        </p:nvSpPr>
        <p:spPr>
          <a:xfrm>
            <a:off x="4649670" y="3551149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CD4F97-76C4-C7EA-E822-07C2EFB19822}"/>
              </a:ext>
            </a:extLst>
          </p:cNvPr>
          <p:cNvSpPr txBox="1"/>
          <p:nvPr/>
        </p:nvSpPr>
        <p:spPr>
          <a:xfrm>
            <a:off x="2017588" y="2171002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1A5CF4-CD04-5382-39E3-997B077386CC}"/>
              </a:ext>
            </a:extLst>
          </p:cNvPr>
          <p:cNvSpPr txBox="1"/>
          <p:nvPr/>
        </p:nvSpPr>
        <p:spPr>
          <a:xfrm>
            <a:off x="4649670" y="4024014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FDE735-CCDF-D649-A02F-A674B446FAB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39833" y="2970371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0E77792-3132-200E-20F2-FCEFBB80E4A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587185" y="3266212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159E4A34-9AA8-561A-CE05-E3783CF8A460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2350753" y="3502644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DC3BE14A-220A-9024-409D-43C57C985937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 rot="16200000" flipH="1">
            <a:off x="1863429" y="3989967"/>
            <a:ext cx="1996407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91D067A-FE94-84C8-5DB4-D214331FFE0C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936839" y="2365493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27183E-07C6-8581-8C47-F1B9ACD53733}"/>
              </a:ext>
            </a:extLst>
          </p:cNvPr>
          <p:cNvSpPr/>
          <p:nvPr/>
        </p:nvSpPr>
        <p:spPr>
          <a:xfrm>
            <a:off x="5188448" y="810208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8DF3DCC-E5D1-CE92-99B5-C408EAC82283}"/>
              </a:ext>
            </a:extLst>
          </p:cNvPr>
          <p:cNvSpPr txBox="1"/>
          <p:nvPr/>
        </p:nvSpPr>
        <p:spPr>
          <a:xfrm>
            <a:off x="6249871" y="8102085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0101336-2AC2-42DB-EAB3-35F6B4DCD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9265" y="7425299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4242B472-B9EF-E2C0-0B67-23F723D7FC50}"/>
              </a:ext>
            </a:extLst>
          </p:cNvPr>
          <p:cNvSpPr/>
          <p:nvPr/>
        </p:nvSpPr>
        <p:spPr>
          <a:xfrm>
            <a:off x="288316" y="2578589"/>
            <a:ext cx="4413379" cy="1620429"/>
          </a:xfrm>
          <a:custGeom>
            <a:avLst/>
            <a:gdLst>
              <a:gd name="connsiteX0" fmla="*/ 0 w 4413379"/>
              <a:gd name="connsiteY0" fmla="*/ 15504 h 1620429"/>
              <a:gd name="connsiteX1" fmla="*/ 410547 w 4413379"/>
              <a:gd name="connsiteY1" fmla="*/ 24835 h 1620429"/>
              <a:gd name="connsiteX2" fmla="*/ 419877 w 4413379"/>
              <a:gd name="connsiteY2" fmla="*/ 248770 h 1620429"/>
              <a:gd name="connsiteX3" fmla="*/ 419877 w 4413379"/>
              <a:gd name="connsiteY3" fmla="*/ 314084 h 1620429"/>
              <a:gd name="connsiteX4" fmla="*/ 503853 w 4413379"/>
              <a:gd name="connsiteY4" fmla="*/ 360737 h 1620429"/>
              <a:gd name="connsiteX5" fmla="*/ 951722 w 4413379"/>
              <a:gd name="connsiteY5" fmla="*/ 379398 h 1620429"/>
              <a:gd name="connsiteX6" fmla="*/ 1315616 w 4413379"/>
              <a:gd name="connsiteY6" fmla="*/ 379398 h 1620429"/>
              <a:gd name="connsiteX7" fmla="*/ 1698171 w 4413379"/>
              <a:gd name="connsiteY7" fmla="*/ 379398 h 1620429"/>
              <a:gd name="connsiteX8" fmla="*/ 2118049 w 4413379"/>
              <a:gd name="connsiteY8" fmla="*/ 351406 h 1620429"/>
              <a:gd name="connsiteX9" fmla="*/ 2313992 w 4413379"/>
              <a:gd name="connsiteY9" fmla="*/ 370068 h 1620429"/>
              <a:gd name="connsiteX10" fmla="*/ 2341983 w 4413379"/>
              <a:gd name="connsiteY10" fmla="*/ 444712 h 1620429"/>
              <a:gd name="connsiteX11" fmla="*/ 2379306 w 4413379"/>
              <a:gd name="connsiteY11" fmla="*/ 640655 h 1620429"/>
              <a:gd name="connsiteX12" fmla="*/ 2379306 w 4413379"/>
              <a:gd name="connsiteY12" fmla="*/ 752623 h 1620429"/>
              <a:gd name="connsiteX13" fmla="*/ 2379306 w 4413379"/>
              <a:gd name="connsiteY13" fmla="*/ 948566 h 1620429"/>
              <a:gd name="connsiteX14" fmla="*/ 2379306 w 4413379"/>
              <a:gd name="connsiteY14" fmla="*/ 1191161 h 1620429"/>
              <a:gd name="connsiteX15" fmla="*/ 2379306 w 4413379"/>
              <a:gd name="connsiteY15" fmla="*/ 1368443 h 1620429"/>
              <a:gd name="connsiteX16" fmla="*/ 2379306 w 4413379"/>
              <a:gd name="connsiteY16" fmla="*/ 1471080 h 1620429"/>
              <a:gd name="connsiteX17" fmla="*/ 2463281 w 4413379"/>
              <a:gd name="connsiteY17" fmla="*/ 1583047 h 1620429"/>
              <a:gd name="connsiteX18" fmla="*/ 2463281 w 4413379"/>
              <a:gd name="connsiteY18" fmla="*/ 1583047 h 1620429"/>
              <a:gd name="connsiteX19" fmla="*/ 2733869 w 4413379"/>
              <a:gd name="connsiteY19" fmla="*/ 1583047 h 1620429"/>
              <a:gd name="connsiteX20" fmla="*/ 3256383 w 4413379"/>
              <a:gd name="connsiteY20" fmla="*/ 1620370 h 1620429"/>
              <a:gd name="connsiteX21" fmla="*/ 4413379 w 4413379"/>
              <a:gd name="connsiteY21" fmla="*/ 1592378 h 1620429"/>
              <a:gd name="connsiteX22" fmla="*/ 4413379 w 4413379"/>
              <a:gd name="connsiteY22" fmla="*/ 1592378 h 162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3379" h="1620429">
                <a:moveTo>
                  <a:pt x="0" y="15504"/>
                </a:moveTo>
                <a:cubicBezTo>
                  <a:pt x="170283" y="730"/>
                  <a:pt x="340567" y="-14043"/>
                  <a:pt x="410547" y="24835"/>
                </a:cubicBezTo>
                <a:cubicBezTo>
                  <a:pt x="480527" y="63713"/>
                  <a:pt x="418322" y="200562"/>
                  <a:pt x="419877" y="248770"/>
                </a:cubicBezTo>
                <a:cubicBezTo>
                  <a:pt x="421432" y="296978"/>
                  <a:pt x="405881" y="295423"/>
                  <a:pt x="419877" y="314084"/>
                </a:cubicBezTo>
                <a:cubicBezTo>
                  <a:pt x="433873" y="332745"/>
                  <a:pt x="415212" y="349851"/>
                  <a:pt x="503853" y="360737"/>
                </a:cubicBezTo>
                <a:cubicBezTo>
                  <a:pt x="592494" y="371623"/>
                  <a:pt x="816428" y="376288"/>
                  <a:pt x="951722" y="379398"/>
                </a:cubicBezTo>
                <a:cubicBezTo>
                  <a:pt x="1087016" y="382508"/>
                  <a:pt x="1315616" y="379398"/>
                  <a:pt x="1315616" y="379398"/>
                </a:cubicBezTo>
                <a:cubicBezTo>
                  <a:pt x="1440024" y="379398"/>
                  <a:pt x="1564432" y="384063"/>
                  <a:pt x="1698171" y="379398"/>
                </a:cubicBezTo>
                <a:cubicBezTo>
                  <a:pt x="1831910" y="374733"/>
                  <a:pt x="2015412" y="352961"/>
                  <a:pt x="2118049" y="351406"/>
                </a:cubicBezTo>
                <a:cubicBezTo>
                  <a:pt x="2220686" y="349851"/>
                  <a:pt x="2276670" y="354517"/>
                  <a:pt x="2313992" y="370068"/>
                </a:cubicBezTo>
                <a:cubicBezTo>
                  <a:pt x="2351314" y="385619"/>
                  <a:pt x="2331097" y="399614"/>
                  <a:pt x="2341983" y="444712"/>
                </a:cubicBezTo>
                <a:cubicBezTo>
                  <a:pt x="2352869" y="489810"/>
                  <a:pt x="2373086" y="589337"/>
                  <a:pt x="2379306" y="640655"/>
                </a:cubicBezTo>
                <a:cubicBezTo>
                  <a:pt x="2385526" y="691973"/>
                  <a:pt x="2379306" y="752623"/>
                  <a:pt x="2379306" y="752623"/>
                </a:cubicBezTo>
                <a:lnTo>
                  <a:pt x="2379306" y="948566"/>
                </a:lnTo>
                <a:lnTo>
                  <a:pt x="2379306" y="1191161"/>
                </a:lnTo>
                <a:lnTo>
                  <a:pt x="2379306" y="1368443"/>
                </a:lnTo>
                <a:cubicBezTo>
                  <a:pt x="2379306" y="1415096"/>
                  <a:pt x="2365310" y="1435313"/>
                  <a:pt x="2379306" y="1471080"/>
                </a:cubicBezTo>
                <a:cubicBezTo>
                  <a:pt x="2393302" y="1506847"/>
                  <a:pt x="2463281" y="1583047"/>
                  <a:pt x="2463281" y="1583047"/>
                </a:cubicBezTo>
                <a:lnTo>
                  <a:pt x="2463281" y="1583047"/>
                </a:lnTo>
                <a:cubicBezTo>
                  <a:pt x="2508379" y="1583047"/>
                  <a:pt x="2601685" y="1576827"/>
                  <a:pt x="2733869" y="1583047"/>
                </a:cubicBezTo>
                <a:cubicBezTo>
                  <a:pt x="2866053" y="1589267"/>
                  <a:pt x="2976465" y="1618815"/>
                  <a:pt x="3256383" y="1620370"/>
                </a:cubicBezTo>
                <a:cubicBezTo>
                  <a:pt x="3536301" y="1621925"/>
                  <a:pt x="4413379" y="1592378"/>
                  <a:pt x="4413379" y="1592378"/>
                </a:cubicBezTo>
                <a:lnTo>
                  <a:pt x="4413379" y="1592378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86002B4-C706-8A75-29DF-E1037AF7B195}"/>
              </a:ext>
            </a:extLst>
          </p:cNvPr>
          <p:cNvSpPr txBox="1"/>
          <p:nvPr/>
        </p:nvSpPr>
        <p:spPr>
          <a:xfrm>
            <a:off x="6850249" y="4051317"/>
            <a:ext cx="505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['result']['changes'][0]['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右中かっこ 73">
            <a:extLst>
              <a:ext uri="{FF2B5EF4-FFF2-40B4-BE49-F238E27FC236}">
                <a16:creationId xmlns:a16="http://schemas.microsoft.com/office/drawing/2014/main" id="{E2092AFA-DB0F-E73A-1FA0-0618741DB886}"/>
              </a:ext>
            </a:extLst>
          </p:cNvPr>
          <p:cNvSpPr/>
          <p:nvPr/>
        </p:nvSpPr>
        <p:spPr>
          <a:xfrm flipH="1">
            <a:off x="2090201" y="3605352"/>
            <a:ext cx="354564" cy="30193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53EBBA8-542E-2D00-1AD8-CAD562D42EBD}"/>
              </a:ext>
            </a:extLst>
          </p:cNvPr>
          <p:cNvSpPr txBox="1"/>
          <p:nvPr/>
        </p:nvSpPr>
        <p:spPr>
          <a:xfrm>
            <a:off x="278620" y="4751886"/>
            <a:ext cx="187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国別の繰り返し構造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93B4934-B063-D50F-1A01-9E27B7E49C4F}"/>
              </a:ext>
            </a:extLst>
          </p:cNvPr>
          <p:cNvSpPr/>
          <p:nvPr/>
        </p:nvSpPr>
        <p:spPr>
          <a:xfrm>
            <a:off x="3040847" y="4966778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1C9F58A-347D-82E8-59BF-DB2BC571F9DC}"/>
              </a:ext>
            </a:extLst>
          </p:cNvPr>
          <p:cNvSpPr/>
          <p:nvPr/>
        </p:nvSpPr>
        <p:spPr>
          <a:xfrm>
            <a:off x="3040847" y="5439643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679BB39-A344-FCDF-1BE9-C95ED1C8DAA9}"/>
              </a:ext>
            </a:extLst>
          </p:cNvPr>
          <p:cNvSpPr txBox="1"/>
          <p:nvPr/>
        </p:nvSpPr>
        <p:spPr>
          <a:xfrm>
            <a:off x="4649671" y="4998662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BBBA1BB-211E-B95B-6632-5AF28FE22C1B}"/>
              </a:ext>
            </a:extLst>
          </p:cNvPr>
          <p:cNvSpPr txBox="1"/>
          <p:nvPr/>
        </p:nvSpPr>
        <p:spPr>
          <a:xfrm>
            <a:off x="4649671" y="5471527"/>
            <a:ext cx="1899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74F763D9-59AD-6455-E894-2A4F1D3949C5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16200000" flipH="1">
            <a:off x="1626996" y="4226400"/>
            <a:ext cx="2469272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58BB07-5FAE-0334-C92A-91A8A3447E6A}"/>
              </a:ext>
            </a:extLst>
          </p:cNvPr>
          <p:cNvSpPr txBox="1"/>
          <p:nvPr/>
        </p:nvSpPr>
        <p:spPr>
          <a:xfrm>
            <a:off x="6900303" y="5440749"/>
            <a:ext cx="505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['result']['changes‘][1]['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FDCF333-C58A-CB06-EB96-4491FFCDCF23}"/>
              </a:ext>
            </a:extLst>
          </p:cNvPr>
          <p:cNvSpPr txBox="1"/>
          <p:nvPr/>
        </p:nvSpPr>
        <p:spPr>
          <a:xfrm>
            <a:off x="6191442" y="2750610"/>
            <a:ext cx="597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ツリートップから国名への経路（パス）をプログラムで記述する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9AC4D863-5804-9BC0-5ACE-004E19BC1740}"/>
              </a:ext>
            </a:extLst>
          </p:cNvPr>
          <p:cNvSpPr/>
          <p:nvPr/>
        </p:nvSpPr>
        <p:spPr>
          <a:xfrm>
            <a:off x="9376966" y="3719873"/>
            <a:ext cx="354564" cy="230344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F3DEEBC-18FA-8DE3-BB48-52431899D2B0}"/>
              </a:ext>
            </a:extLst>
          </p:cNvPr>
          <p:cNvSpPr txBox="1"/>
          <p:nvPr/>
        </p:nvSpPr>
        <p:spPr>
          <a:xfrm>
            <a:off x="7667400" y="36720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繰り返しの回数</a:t>
            </a:r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B93482FD-F1CC-FE2C-E276-085FF53E4ADA}"/>
              </a:ext>
            </a:extLst>
          </p:cNvPr>
          <p:cNvSpPr/>
          <p:nvPr/>
        </p:nvSpPr>
        <p:spPr>
          <a:xfrm>
            <a:off x="6643396" y="4041369"/>
            <a:ext cx="23267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D187F279-125C-E0F5-60E2-14C3A6CDDBE2}"/>
              </a:ext>
            </a:extLst>
          </p:cNvPr>
          <p:cNvSpPr/>
          <p:nvPr/>
        </p:nvSpPr>
        <p:spPr>
          <a:xfrm>
            <a:off x="6638803" y="5440749"/>
            <a:ext cx="23267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Project Jupyter - Wikipedia さん">
            <a:extLst>
              <a:ext uri="{FF2B5EF4-FFF2-40B4-BE49-F238E27FC236}">
                <a16:creationId xmlns:a16="http://schemas.microsoft.com/office/drawing/2014/main" id="{E9B18E3A-1AE5-B2BC-3C89-4ADF7453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97" y="806070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0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A632-0B37-BFF5-D2EE-1E9E0ADD07F7}"/>
              </a:ext>
            </a:extLst>
          </p:cNvPr>
          <p:cNvSpPr txBox="1"/>
          <p:nvPr/>
        </p:nvSpPr>
        <p:spPr>
          <a:xfrm>
            <a:off x="332875" y="23826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更に階層を辿る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30B27E-FAC0-01F8-C125-55E124398804}"/>
              </a:ext>
            </a:extLst>
          </p:cNvPr>
          <p:cNvSpPr txBox="1"/>
          <p:nvPr/>
        </p:nvSpPr>
        <p:spPr>
          <a:xfrm>
            <a:off x="386876" y="792812"/>
            <a:ext cx="96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2quarter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の来訪者数データにたどり着くには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5D41A6-51E9-1C6F-0A5D-3F61957755DF}"/>
              </a:ext>
            </a:extLst>
          </p:cNvPr>
          <p:cNvSpPr/>
          <p:nvPr/>
        </p:nvSpPr>
        <p:spPr>
          <a:xfrm>
            <a:off x="1143046" y="1382908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75CEE7-B59C-C936-E666-84DECE84C700}"/>
              </a:ext>
            </a:extLst>
          </p:cNvPr>
          <p:cNvSpPr/>
          <p:nvPr/>
        </p:nvSpPr>
        <p:spPr>
          <a:xfrm>
            <a:off x="1143046" y="1987786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15FA60-FC16-91B2-5F53-AD45A9764688}"/>
              </a:ext>
            </a:extLst>
          </p:cNvPr>
          <p:cNvSpPr/>
          <p:nvPr/>
        </p:nvSpPr>
        <p:spPr>
          <a:xfrm>
            <a:off x="2387128" y="1987786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A8C67-C11E-EF35-6B2E-9946B4712A5F}"/>
              </a:ext>
            </a:extLst>
          </p:cNvPr>
          <p:cNvSpPr/>
          <p:nvPr/>
        </p:nvSpPr>
        <p:spPr>
          <a:xfrm>
            <a:off x="3247053" y="2737288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9CBAB-5BE1-3FE4-A3CB-9DCB5A0C6A6D}"/>
              </a:ext>
            </a:extLst>
          </p:cNvPr>
          <p:cNvSpPr/>
          <p:nvPr/>
        </p:nvSpPr>
        <p:spPr>
          <a:xfrm>
            <a:off x="5001836" y="406090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0E8A6-E19F-EC4E-E047-6E9A3A511BC3}"/>
              </a:ext>
            </a:extLst>
          </p:cNvPr>
          <p:cNvSpPr/>
          <p:nvPr/>
        </p:nvSpPr>
        <p:spPr>
          <a:xfrm>
            <a:off x="3247053" y="3210153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7F50CB-0EA1-48DB-C838-A26906CDA1DC}"/>
              </a:ext>
            </a:extLst>
          </p:cNvPr>
          <p:cNvSpPr/>
          <p:nvPr/>
        </p:nvSpPr>
        <p:spPr>
          <a:xfrm>
            <a:off x="3247054" y="3683018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75CAA0-B341-66C7-A6BE-5C9FCB04BE4E}"/>
              </a:ext>
            </a:extLst>
          </p:cNvPr>
          <p:cNvSpPr/>
          <p:nvPr/>
        </p:nvSpPr>
        <p:spPr>
          <a:xfrm>
            <a:off x="5001836" y="505617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E54840-3AB9-248A-17F6-3988210ADC86}"/>
              </a:ext>
            </a:extLst>
          </p:cNvPr>
          <p:cNvSpPr txBox="1"/>
          <p:nvPr/>
        </p:nvSpPr>
        <p:spPr>
          <a:xfrm>
            <a:off x="4855877" y="2769172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CD4F97-76C4-C7EA-E822-07C2EFB19822}"/>
              </a:ext>
            </a:extLst>
          </p:cNvPr>
          <p:cNvSpPr txBox="1"/>
          <p:nvPr/>
        </p:nvSpPr>
        <p:spPr>
          <a:xfrm>
            <a:off x="2223795" y="1389025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1A5CF4-CD04-5382-39E3-997B077386CC}"/>
              </a:ext>
            </a:extLst>
          </p:cNvPr>
          <p:cNvSpPr txBox="1"/>
          <p:nvPr/>
        </p:nvSpPr>
        <p:spPr>
          <a:xfrm>
            <a:off x="4855877" y="3242037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A2274-389B-BD6E-30AD-16FCE32D687D}"/>
              </a:ext>
            </a:extLst>
          </p:cNvPr>
          <p:cNvSpPr txBox="1"/>
          <p:nvPr/>
        </p:nvSpPr>
        <p:spPr>
          <a:xfrm>
            <a:off x="6063259" y="4076851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CB076-BD99-51A3-C95F-B049EE8A5A9A}"/>
              </a:ext>
            </a:extLst>
          </p:cNvPr>
          <p:cNvSpPr txBox="1"/>
          <p:nvPr/>
        </p:nvSpPr>
        <p:spPr>
          <a:xfrm>
            <a:off x="6063259" y="5056179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FDE735-CCDF-D649-A02F-A674B446FAB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46040" y="2188394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0E77792-3132-200E-20F2-FCEFBB80E4A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793392" y="2484235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159E4A34-9AA8-561A-CE05-E3783CF8A460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2556960" y="2720667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DC3BE14A-220A-9024-409D-43C57C985937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2320527" y="2957099"/>
            <a:ext cx="1494624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91D067A-FE94-84C8-5DB4-D214331FFE0C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143046" y="1583516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4E74E1D-6A61-29CE-A2D9-929140E1B57D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3916059" y="4171009"/>
            <a:ext cx="117255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EC7B12E-B467-6E9A-8203-9F9B5FDB08F4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3675018" y="4412050"/>
            <a:ext cx="165463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E655FC2-E8ED-5B64-654E-1B9C2E8372C7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4413694" y="3673374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27183E-07C6-8581-8C47-F1B9ACD53733}"/>
              </a:ext>
            </a:extLst>
          </p:cNvPr>
          <p:cNvSpPr/>
          <p:nvPr/>
        </p:nvSpPr>
        <p:spPr>
          <a:xfrm>
            <a:off x="5188448" y="810208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8DF3DCC-E5D1-CE92-99B5-C408EAC82283}"/>
              </a:ext>
            </a:extLst>
          </p:cNvPr>
          <p:cNvSpPr txBox="1"/>
          <p:nvPr/>
        </p:nvSpPr>
        <p:spPr>
          <a:xfrm>
            <a:off x="6249871" y="8102085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0101336-2AC2-42DB-EAB3-35F6B4DCD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9265" y="7425299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4085699-68D0-4BBB-12E0-04C0FF9693DE}"/>
              </a:ext>
            </a:extLst>
          </p:cNvPr>
          <p:cNvSpPr/>
          <p:nvPr/>
        </p:nvSpPr>
        <p:spPr>
          <a:xfrm>
            <a:off x="5001836" y="4519212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116925-2986-EC69-64C0-743F204AD516}"/>
              </a:ext>
            </a:extLst>
          </p:cNvPr>
          <p:cNvSpPr txBox="1"/>
          <p:nvPr/>
        </p:nvSpPr>
        <p:spPr>
          <a:xfrm>
            <a:off x="6063259" y="4535154"/>
            <a:ext cx="93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:8598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9B416903-668E-E90B-1BD4-01D8C68FF3DE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 rot="16200000" flipH="1">
            <a:off x="4184542" y="3902526"/>
            <a:ext cx="635586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7F2BF50-C339-3C9D-DDCA-D6411D7302FD}"/>
              </a:ext>
            </a:extLst>
          </p:cNvPr>
          <p:cNvSpPr/>
          <p:nvPr/>
        </p:nvSpPr>
        <p:spPr>
          <a:xfrm>
            <a:off x="5001836" y="5581848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049397-C484-7C24-3A75-05A3B63E8F5B}"/>
              </a:ext>
            </a:extLst>
          </p:cNvPr>
          <p:cNvSpPr txBox="1"/>
          <p:nvPr/>
        </p:nvSpPr>
        <p:spPr>
          <a:xfrm>
            <a:off x="6063259" y="5597790"/>
            <a:ext cx="107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:15552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8A92FFB3-DAC5-8C60-DEFE-E763F3DA2C27}"/>
              </a:ext>
            </a:extLst>
          </p:cNvPr>
          <p:cNvSpPr/>
          <p:nvPr/>
        </p:nvSpPr>
        <p:spPr>
          <a:xfrm>
            <a:off x="531845" y="1773284"/>
            <a:ext cx="4581331" cy="3967020"/>
          </a:xfrm>
          <a:custGeom>
            <a:avLst/>
            <a:gdLst>
              <a:gd name="connsiteX0" fmla="*/ 0 w 4581331"/>
              <a:gd name="connsiteY0" fmla="*/ 10840 h 3967020"/>
              <a:gd name="connsiteX1" fmla="*/ 251927 w 4581331"/>
              <a:gd name="connsiteY1" fmla="*/ 1510 h 3967020"/>
              <a:gd name="connsiteX2" fmla="*/ 382555 w 4581331"/>
              <a:gd name="connsiteY2" fmla="*/ 38832 h 3967020"/>
              <a:gd name="connsiteX3" fmla="*/ 410547 w 4581331"/>
              <a:gd name="connsiteY3" fmla="*/ 150800 h 3967020"/>
              <a:gd name="connsiteX4" fmla="*/ 410547 w 4581331"/>
              <a:gd name="connsiteY4" fmla="*/ 272098 h 3967020"/>
              <a:gd name="connsiteX5" fmla="*/ 410547 w 4581331"/>
              <a:gd name="connsiteY5" fmla="*/ 328081 h 3967020"/>
              <a:gd name="connsiteX6" fmla="*/ 559837 w 4581331"/>
              <a:gd name="connsiteY6" fmla="*/ 412057 h 3967020"/>
              <a:gd name="connsiteX7" fmla="*/ 914400 w 4581331"/>
              <a:gd name="connsiteY7" fmla="*/ 421387 h 3967020"/>
              <a:gd name="connsiteX8" fmla="*/ 1399592 w 4581331"/>
              <a:gd name="connsiteY8" fmla="*/ 384065 h 3967020"/>
              <a:gd name="connsiteX9" fmla="*/ 1782147 w 4581331"/>
              <a:gd name="connsiteY9" fmla="*/ 384065 h 3967020"/>
              <a:gd name="connsiteX10" fmla="*/ 2202025 w 4581331"/>
              <a:gd name="connsiteY10" fmla="*/ 384065 h 3967020"/>
              <a:gd name="connsiteX11" fmla="*/ 2351314 w 4581331"/>
              <a:gd name="connsiteY11" fmla="*/ 393396 h 3967020"/>
              <a:gd name="connsiteX12" fmla="*/ 2351314 w 4581331"/>
              <a:gd name="connsiteY12" fmla="*/ 626661 h 3967020"/>
              <a:gd name="connsiteX13" fmla="*/ 2351314 w 4581331"/>
              <a:gd name="connsiteY13" fmla="*/ 878587 h 3967020"/>
              <a:gd name="connsiteX14" fmla="*/ 2332653 w 4581331"/>
              <a:gd name="connsiteY14" fmla="*/ 1699681 h 3967020"/>
              <a:gd name="connsiteX15" fmla="*/ 2341984 w 4581331"/>
              <a:gd name="connsiteY15" fmla="*/ 1914285 h 3967020"/>
              <a:gd name="connsiteX16" fmla="*/ 2407298 w 4581331"/>
              <a:gd name="connsiteY16" fmla="*/ 2063575 h 3967020"/>
              <a:gd name="connsiteX17" fmla="*/ 2575249 w 4581331"/>
              <a:gd name="connsiteY17" fmla="*/ 2091567 h 3967020"/>
              <a:gd name="connsiteX18" fmla="*/ 2780523 w 4581331"/>
              <a:gd name="connsiteY18" fmla="*/ 2082236 h 3967020"/>
              <a:gd name="connsiteX19" fmla="*/ 3144416 w 4581331"/>
              <a:gd name="connsiteY19" fmla="*/ 2063575 h 3967020"/>
              <a:gd name="connsiteX20" fmla="*/ 3368351 w 4581331"/>
              <a:gd name="connsiteY20" fmla="*/ 2082236 h 3967020"/>
              <a:gd name="connsiteX21" fmla="*/ 3433665 w 4581331"/>
              <a:gd name="connsiteY21" fmla="*/ 2156881 h 3967020"/>
              <a:gd name="connsiteX22" fmla="*/ 3452327 w 4581331"/>
              <a:gd name="connsiteY22" fmla="*/ 2343494 h 3967020"/>
              <a:gd name="connsiteX23" fmla="*/ 3461657 w 4581331"/>
              <a:gd name="connsiteY23" fmla="*/ 2539436 h 3967020"/>
              <a:gd name="connsiteX24" fmla="*/ 3461657 w 4581331"/>
              <a:gd name="connsiteY24" fmla="*/ 3043289 h 3967020"/>
              <a:gd name="connsiteX25" fmla="*/ 3433665 w 4581331"/>
              <a:gd name="connsiteY25" fmla="*/ 3519151 h 3967020"/>
              <a:gd name="connsiteX26" fmla="*/ 3452327 w 4581331"/>
              <a:gd name="connsiteY26" fmla="*/ 3705763 h 3967020"/>
              <a:gd name="connsiteX27" fmla="*/ 3461657 w 4581331"/>
              <a:gd name="connsiteY27" fmla="*/ 3883045 h 3967020"/>
              <a:gd name="connsiteX28" fmla="*/ 3536302 w 4581331"/>
              <a:gd name="connsiteY28" fmla="*/ 3948359 h 3967020"/>
              <a:gd name="connsiteX29" fmla="*/ 3666931 w 4581331"/>
              <a:gd name="connsiteY29" fmla="*/ 3948359 h 3967020"/>
              <a:gd name="connsiteX30" fmla="*/ 4096139 w 4581331"/>
              <a:gd name="connsiteY30" fmla="*/ 3957689 h 3967020"/>
              <a:gd name="connsiteX31" fmla="*/ 4581331 w 4581331"/>
              <a:gd name="connsiteY31" fmla="*/ 3967020 h 3967020"/>
              <a:gd name="connsiteX32" fmla="*/ 4581331 w 4581331"/>
              <a:gd name="connsiteY32" fmla="*/ 3967020 h 396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81331" h="3967020">
                <a:moveTo>
                  <a:pt x="0" y="10840"/>
                </a:moveTo>
                <a:cubicBezTo>
                  <a:pt x="94084" y="3842"/>
                  <a:pt x="188168" y="-3155"/>
                  <a:pt x="251927" y="1510"/>
                </a:cubicBezTo>
                <a:cubicBezTo>
                  <a:pt x="315686" y="6175"/>
                  <a:pt x="356118" y="13950"/>
                  <a:pt x="382555" y="38832"/>
                </a:cubicBezTo>
                <a:cubicBezTo>
                  <a:pt x="408992" y="63714"/>
                  <a:pt x="405882" y="111922"/>
                  <a:pt x="410547" y="150800"/>
                </a:cubicBezTo>
                <a:cubicBezTo>
                  <a:pt x="415212" y="189678"/>
                  <a:pt x="410547" y="272098"/>
                  <a:pt x="410547" y="272098"/>
                </a:cubicBezTo>
                <a:cubicBezTo>
                  <a:pt x="410547" y="301645"/>
                  <a:pt x="385665" y="304755"/>
                  <a:pt x="410547" y="328081"/>
                </a:cubicBezTo>
                <a:cubicBezTo>
                  <a:pt x="435429" y="351407"/>
                  <a:pt x="475862" y="396506"/>
                  <a:pt x="559837" y="412057"/>
                </a:cubicBezTo>
                <a:cubicBezTo>
                  <a:pt x="643813" y="427608"/>
                  <a:pt x="774441" y="426052"/>
                  <a:pt x="914400" y="421387"/>
                </a:cubicBezTo>
                <a:cubicBezTo>
                  <a:pt x="1054359" y="416722"/>
                  <a:pt x="1254967" y="390285"/>
                  <a:pt x="1399592" y="384065"/>
                </a:cubicBezTo>
                <a:cubicBezTo>
                  <a:pt x="1544217" y="377845"/>
                  <a:pt x="1782147" y="384065"/>
                  <a:pt x="1782147" y="384065"/>
                </a:cubicBezTo>
                <a:lnTo>
                  <a:pt x="2202025" y="384065"/>
                </a:lnTo>
                <a:cubicBezTo>
                  <a:pt x="2296886" y="385620"/>
                  <a:pt x="2326433" y="352963"/>
                  <a:pt x="2351314" y="393396"/>
                </a:cubicBezTo>
                <a:cubicBezTo>
                  <a:pt x="2376196" y="433829"/>
                  <a:pt x="2351314" y="626661"/>
                  <a:pt x="2351314" y="626661"/>
                </a:cubicBezTo>
                <a:cubicBezTo>
                  <a:pt x="2351314" y="707526"/>
                  <a:pt x="2354424" y="699750"/>
                  <a:pt x="2351314" y="878587"/>
                </a:cubicBezTo>
                <a:cubicBezTo>
                  <a:pt x="2348204" y="1057424"/>
                  <a:pt x="2334208" y="1527065"/>
                  <a:pt x="2332653" y="1699681"/>
                </a:cubicBezTo>
                <a:cubicBezTo>
                  <a:pt x="2331098" y="1872297"/>
                  <a:pt x="2329543" y="1853636"/>
                  <a:pt x="2341984" y="1914285"/>
                </a:cubicBezTo>
                <a:cubicBezTo>
                  <a:pt x="2354425" y="1974934"/>
                  <a:pt x="2368421" y="2034028"/>
                  <a:pt x="2407298" y="2063575"/>
                </a:cubicBezTo>
                <a:cubicBezTo>
                  <a:pt x="2446175" y="2093122"/>
                  <a:pt x="2513045" y="2088457"/>
                  <a:pt x="2575249" y="2091567"/>
                </a:cubicBezTo>
                <a:lnTo>
                  <a:pt x="2780523" y="2082236"/>
                </a:lnTo>
                <a:cubicBezTo>
                  <a:pt x="2875384" y="2077571"/>
                  <a:pt x="3046445" y="2063575"/>
                  <a:pt x="3144416" y="2063575"/>
                </a:cubicBezTo>
                <a:cubicBezTo>
                  <a:pt x="3242387" y="2063575"/>
                  <a:pt x="3320143" y="2066685"/>
                  <a:pt x="3368351" y="2082236"/>
                </a:cubicBezTo>
                <a:cubicBezTo>
                  <a:pt x="3416559" y="2097787"/>
                  <a:pt x="3419669" y="2113338"/>
                  <a:pt x="3433665" y="2156881"/>
                </a:cubicBezTo>
                <a:cubicBezTo>
                  <a:pt x="3447661" y="2200424"/>
                  <a:pt x="3447662" y="2279735"/>
                  <a:pt x="3452327" y="2343494"/>
                </a:cubicBezTo>
                <a:cubicBezTo>
                  <a:pt x="3456992" y="2407253"/>
                  <a:pt x="3460102" y="2422804"/>
                  <a:pt x="3461657" y="2539436"/>
                </a:cubicBezTo>
                <a:cubicBezTo>
                  <a:pt x="3463212" y="2656068"/>
                  <a:pt x="3466322" y="2880003"/>
                  <a:pt x="3461657" y="3043289"/>
                </a:cubicBezTo>
                <a:cubicBezTo>
                  <a:pt x="3456992" y="3206575"/>
                  <a:pt x="3435220" y="3408739"/>
                  <a:pt x="3433665" y="3519151"/>
                </a:cubicBezTo>
                <a:cubicBezTo>
                  <a:pt x="3432110" y="3629563"/>
                  <a:pt x="3447662" y="3645114"/>
                  <a:pt x="3452327" y="3705763"/>
                </a:cubicBezTo>
                <a:cubicBezTo>
                  <a:pt x="3456992" y="3766412"/>
                  <a:pt x="3447661" y="3842612"/>
                  <a:pt x="3461657" y="3883045"/>
                </a:cubicBezTo>
                <a:cubicBezTo>
                  <a:pt x="3475653" y="3923478"/>
                  <a:pt x="3502090" y="3937473"/>
                  <a:pt x="3536302" y="3948359"/>
                </a:cubicBezTo>
                <a:cubicBezTo>
                  <a:pt x="3570514" y="3959245"/>
                  <a:pt x="3666931" y="3948359"/>
                  <a:pt x="3666931" y="3948359"/>
                </a:cubicBezTo>
                <a:lnTo>
                  <a:pt x="4096139" y="3957689"/>
                </a:lnTo>
                <a:lnTo>
                  <a:pt x="4581331" y="3967020"/>
                </a:lnTo>
                <a:lnTo>
                  <a:pt x="4581331" y="396702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79A3E1CA-C5BE-6D36-DE5F-893B61FFF8D9}"/>
              </a:ext>
            </a:extLst>
          </p:cNvPr>
          <p:cNvSpPr/>
          <p:nvPr/>
        </p:nvSpPr>
        <p:spPr>
          <a:xfrm>
            <a:off x="3944866" y="4238075"/>
            <a:ext cx="2187601" cy="1026368"/>
          </a:xfrm>
          <a:custGeom>
            <a:avLst/>
            <a:gdLst>
              <a:gd name="connsiteX0" fmla="*/ 1983 w 2187601"/>
              <a:gd name="connsiteY0" fmla="*/ 0 h 1026368"/>
              <a:gd name="connsiteX1" fmla="*/ 29975 w 2187601"/>
              <a:gd name="connsiteY1" fmla="*/ 475862 h 1026368"/>
              <a:gd name="connsiteX2" fmla="*/ 11314 w 2187601"/>
              <a:gd name="connsiteY2" fmla="*/ 933062 h 1026368"/>
              <a:gd name="connsiteX3" fmla="*/ 235249 w 2187601"/>
              <a:gd name="connsiteY3" fmla="*/ 1007707 h 1026368"/>
              <a:gd name="connsiteX4" fmla="*/ 496506 w 2187601"/>
              <a:gd name="connsiteY4" fmla="*/ 1026368 h 1026368"/>
              <a:gd name="connsiteX5" fmla="*/ 1084334 w 2187601"/>
              <a:gd name="connsiteY5" fmla="*/ 1017037 h 1026368"/>
              <a:gd name="connsiteX6" fmla="*/ 2185346 w 2187601"/>
              <a:gd name="connsiteY6" fmla="*/ 1007707 h 1026368"/>
              <a:gd name="connsiteX7" fmla="*/ 1392244 w 2187601"/>
              <a:gd name="connsiteY7" fmla="*/ 1017037 h 1026368"/>
              <a:gd name="connsiteX8" fmla="*/ 2166685 w 2187601"/>
              <a:gd name="connsiteY8" fmla="*/ 1007707 h 102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7601" h="1026368">
                <a:moveTo>
                  <a:pt x="1983" y="0"/>
                </a:moveTo>
                <a:cubicBezTo>
                  <a:pt x="15201" y="160176"/>
                  <a:pt x="28420" y="320352"/>
                  <a:pt x="29975" y="475862"/>
                </a:cubicBezTo>
                <a:cubicBezTo>
                  <a:pt x="31530" y="631372"/>
                  <a:pt x="-22898" y="844421"/>
                  <a:pt x="11314" y="933062"/>
                </a:cubicBezTo>
                <a:cubicBezTo>
                  <a:pt x="45526" y="1021703"/>
                  <a:pt x="154384" y="992156"/>
                  <a:pt x="235249" y="1007707"/>
                </a:cubicBezTo>
                <a:cubicBezTo>
                  <a:pt x="316114" y="1023258"/>
                  <a:pt x="496506" y="1026368"/>
                  <a:pt x="496506" y="1026368"/>
                </a:cubicBezTo>
                <a:lnTo>
                  <a:pt x="1084334" y="1017037"/>
                </a:lnTo>
                <a:lnTo>
                  <a:pt x="2185346" y="1007707"/>
                </a:lnTo>
                <a:cubicBezTo>
                  <a:pt x="2236664" y="1007707"/>
                  <a:pt x="1395354" y="1017037"/>
                  <a:pt x="1392244" y="1017037"/>
                </a:cubicBezTo>
                <a:cubicBezTo>
                  <a:pt x="1389134" y="1017037"/>
                  <a:pt x="1777909" y="1012372"/>
                  <a:pt x="2166685" y="1007707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618CD420-4559-A410-F2F6-520561F16004}"/>
              </a:ext>
            </a:extLst>
          </p:cNvPr>
          <p:cNvSpPr/>
          <p:nvPr/>
        </p:nvSpPr>
        <p:spPr>
          <a:xfrm>
            <a:off x="5047861" y="5730282"/>
            <a:ext cx="1156996" cy="10022"/>
          </a:xfrm>
          <a:custGeom>
            <a:avLst/>
            <a:gdLst>
              <a:gd name="connsiteX0" fmla="*/ 0 w 1156996"/>
              <a:gd name="connsiteY0" fmla="*/ 691 h 10022"/>
              <a:gd name="connsiteX1" fmla="*/ 401217 w 1156996"/>
              <a:gd name="connsiteY1" fmla="*/ 10022 h 10022"/>
              <a:gd name="connsiteX2" fmla="*/ 1007707 w 1156996"/>
              <a:gd name="connsiteY2" fmla="*/ 691 h 10022"/>
              <a:gd name="connsiteX3" fmla="*/ 1156996 w 1156996"/>
              <a:gd name="connsiteY3" fmla="*/ 691 h 10022"/>
              <a:gd name="connsiteX4" fmla="*/ 1156996 w 1156996"/>
              <a:gd name="connsiteY4" fmla="*/ 691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0022">
                <a:moveTo>
                  <a:pt x="0" y="691"/>
                </a:moveTo>
                <a:cubicBezTo>
                  <a:pt x="116633" y="5356"/>
                  <a:pt x="233266" y="10022"/>
                  <a:pt x="401217" y="10022"/>
                </a:cubicBezTo>
                <a:cubicBezTo>
                  <a:pt x="569168" y="10022"/>
                  <a:pt x="881744" y="2246"/>
                  <a:pt x="1007707" y="691"/>
                </a:cubicBezTo>
                <a:cubicBezTo>
                  <a:pt x="1133670" y="-864"/>
                  <a:pt x="1156996" y="691"/>
                  <a:pt x="1156996" y="691"/>
                </a:cubicBezTo>
                <a:lnTo>
                  <a:pt x="1156996" y="691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86002B4-C706-8A75-29DF-E1037AF7B195}"/>
              </a:ext>
            </a:extLst>
          </p:cNvPr>
          <p:cNvSpPr txBox="1"/>
          <p:nvPr/>
        </p:nvSpPr>
        <p:spPr>
          <a:xfrm>
            <a:off x="5290457" y="6208402"/>
            <a:ext cx="633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['result']['changes'][0][‘data’][1][‘value’]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右中かっこ 73">
            <a:extLst>
              <a:ext uri="{FF2B5EF4-FFF2-40B4-BE49-F238E27FC236}">
                <a16:creationId xmlns:a16="http://schemas.microsoft.com/office/drawing/2014/main" id="{E2092AFA-DB0F-E73A-1FA0-0618741DB886}"/>
              </a:ext>
            </a:extLst>
          </p:cNvPr>
          <p:cNvSpPr/>
          <p:nvPr/>
        </p:nvSpPr>
        <p:spPr>
          <a:xfrm>
            <a:off x="7292673" y="2689306"/>
            <a:ext cx="354564" cy="33868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53EBBA8-542E-2D00-1AD8-CAD562D42EBD}"/>
              </a:ext>
            </a:extLst>
          </p:cNvPr>
          <p:cNvSpPr txBox="1"/>
          <p:nvPr/>
        </p:nvSpPr>
        <p:spPr>
          <a:xfrm>
            <a:off x="7797940" y="41960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国別の繰り返し構造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61143A6-2E56-2C9A-F0A1-3B8558F10E5C}"/>
              </a:ext>
            </a:extLst>
          </p:cNvPr>
          <p:cNvSpPr/>
          <p:nvPr/>
        </p:nvSpPr>
        <p:spPr>
          <a:xfrm>
            <a:off x="5218783" y="6150698"/>
            <a:ext cx="6587413" cy="489997"/>
          </a:xfrm>
          <a:prstGeom prst="wedgeRoundRectCallout">
            <a:avLst>
              <a:gd name="adj1" fmla="val -26215"/>
              <a:gd name="adj2" fmla="val -8012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Project Jupyter - Wikipedia さん">
            <a:extLst>
              <a:ext uri="{FF2B5EF4-FFF2-40B4-BE49-F238E27FC236}">
                <a16:creationId xmlns:a16="http://schemas.microsoft.com/office/drawing/2014/main" id="{7DAE916C-F84C-A581-3AEB-688A2ADD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09" y="307536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9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43E919-A58D-4A7F-8B66-C261F56A38AC}"/>
              </a:ext>
            </a:extLst>
          </p:cNvPr>
          <p:cNvSpPr txBox="1"/>
          <p:nvPr/>
        </p:nvSpPr>
        <p:spPr>
          <a:xfrm>
            <a:off x="-244465" y="284458"/>
            <a:ext cx="962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－ビッグデータ時代の標準フォーマット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DEC6BC-D437-40D0-AA9E-5B932D7822E3}"/>
              </a:ext>
            </a:extLst>
          </p:cNvPr>
          <p:cNvSpPr txBox="1"/>
          <p:nvPr/>
        </p:nvSpPr>
        <p:spPr>
          <a:xfrm>
            <a:off x="586979" y="2951639"/>
            <a:ext cx="285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…… }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075315-39CF-4E6A-A223-773ACBB33508}"/>
              </a:ext>
            </a:extLst>
          </p:cNvPr>
          <p:cNvSpPr txBox="1"/>
          <p:nvPr/>
        </p:nvSpPr>
        <p:spPr>
          <a:xfrm>
            <a:off x="475861" y="2309479"/>
            <a:ext cx="511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たった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1FC725-E4BC-4E1A-817B-6B6100F6EA9A}"/>
              </a:ext>
            </a:extLst>
          </p:cNvPr>
          <p:cNvSpPr txBox="1"/>
          <p:nvPr/>
        </p:nvSpPr>
        <p:spPr>
          <a:xfrm>
            <a:off x="326506" y="927685"/>
            <a:ext cx="1206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が提供するデータはほとんど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Json(JavaScript Object Notation)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556D7E-3536-761B-9C5C-0BCCF3DCED3A}"/>
              </a:ext>
            </a:extLst>
          </p:cNvPr>
          <p:cNvSpPr txBox="1"/>
          <p:nvPr/>
        </p:nvSpPr>
        <p:spPr>
          <a:xfrm>
            <a:off x="397607" y="1741661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の一般的な記述</a:t>
            </a:r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プログラムでは辞書型で記述する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24B7B9-7E51-7A9E-AD88-5C6CA94F04DC}"/>
              </a:ext>
            </a:extLst>
          </p:cNvPr>
          <p:cNvSpPr txBox="1"/>
          <p:nvPr/>
        </p:nvSpPr>
        <p:spPr>
          <a:xfrm>
            <a:off x="586979" y="490881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数値２を取り出すパス記述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202EE-3362-5104-EAE9-ECD6AF8FC2CF}"/>
              </a:ext>
            </a:extLst>
          </p:cNvPr>
          <p:cNvSpPr txBox="1"/>
          <p:nvPr/>
        </p:nvSpPr>
        <p:spPr>
          <a:xfrm>
            <a:off x="846799" y="5370479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2’]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007B12A-D2F5-BF18-68B4-06F9AA31805B}"/>
              </a:ext>
            </a:extLst>
          </p:cNvPr>
          <p:cNvSpPr/>
          <p:nvPr/>
        </p:nvSpPr>
        <p:spPr>
          <a:xfrm>
            <a:off x="1324947" y="4275078"/>
            <a:ext cx="1035698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580587-9710-1D7C-89F4-F04C550216D5}"/>
              </a:ext>
            </a:extLst>
          </p:cNvPr>
          <p:cNvSpPr txBox="1"/>
          <p:nvPr/>
        </p:nvSpPr>
        <p:spPr>
          <a:xfrm>
            <a:off x="4983926" y="2715587"/>
            <a:ext cx="6893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 {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},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3”:[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3-2,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&lt;- 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配列も渡せる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B224F8-5E1E-1E49-8DC1-5565C1706CDE}"/>
              </a:ext>
            </a:extLst>
          </p:cNvPr>
          <p:cNvSpPr txBox="1"/>
          <p:nvPr/>
        </p:nvSpPr>
        <p:spPr>
          <a:xfrm>
            <a:off x="4691694" y="2309479"/>
            <a:ext cx="478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キーを階層化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ネスト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）した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6C72F2-2E84-01F7-C662-EDF4CE631F22}"/>
              </a:ext>
            </a:extLst>
          </p:cNvPr>
          <p:cNvSpPr txBox="1"/>
          <p:nvPr/>
        </p:nvSpPr>
        <p:spPr>
          <a:xfrm>
            <a:off x="5701004" y="5730260"/>
            <a:ext cx="343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を取り出すパス記述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A4DD67-BE4F-EFBF-7ABA-0C915CE5E157}"/>
              </a:ext>
            </a:extLst>
          </p:cNvPr>
          <p:cNvSpPr txBox="1"/>
          <p:nvPr/>
        </p:nvSpPr>
        <p:spPr>
          <a:xfrm>
            <a:off x="5866986" y="630766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1’][‘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1-2’]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9936A6F-E1A8-8830-D8BB-DF4B4249E46E}"/>
              </a:ext>
            </a:extLst>
          </p:cNvPr>
          <p:cNvSpPr/>
          <p:nvPr/>
        </p:nvSpPr>
        <p:spPr>
          <a:xfrm>
            <a:off x="6767036" y="5041450"/>
            <a:ext cx="1035698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2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B6F577-2D11-30BC-8FE5-3A4FE3141A4B}"/>
              </a:ext>
            </a:extLst>
          </p:cNvPr>
          <p:cNvSpPr txBox="1"/>
          <p:nvPr/>
        </p:nvSpPr>
        <p:spPr>
          <a:xfrm>
            <a:off x="822796" y="1067634"/>
            <a:ext cx="8135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 {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},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3”:[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3-2,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F9C075-7EA8-96B3-6451-D061CCFB78BA}"/>
              </a:ext>
            </a:extLst>
          </p:cNvPr>
          <p:cNvSpPr txBox="1"/>
          <p:nvPr/>
        </p:nvSpPr>
        <p:spPr>
          <a:xfrm>
            <a:off x="391886" y="345232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は木構造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A48E82-2052-2DF1-5471-A9269F69ED06}"/>
              </a:ext>
            </a:extLst>
          </p:cNvPr>
          <p:cNvSpPr/>
          <p:nvPr/>
        </p:nvSpPr>
        <p:spPr>
          <a:xfrm>
            <a:off x="2272951" y="4037234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4807C1-BB16-7E2D-FFD7-1C62536890DF}"/>
              </a:ext>
            </a:extLst>
          </p:cNvPr>
          <p:cNvSpPr/>
          <p:nvPr/>
        </p:nvSpPr>
        <p:spPr>
          <a:xfrm>
            <a:off x="4169314" y="3340642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E175C6-3ED4-534F-F4D7-A435AB7F299A}"/>
              </a:ext>
            </a:extLst>
          </p:cNvPr>
          <p:cNvSpPr/>
          <p:nvPr/>
        </p:nvSpPr>
        <p:spPr>
          <a:xfrm>
            <a:off x="4169313" y="5761395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キー３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53374B-6C84-3A74-C142-CC5B8A37F5AB}"/>
              </a:ext>
            </a:extLst>
          </p:cNvPr>
          <p:cNvSpPr/>
          <p:nvPr/>
        </p:nvSpPr>
        <p:spPr>
          <a:xfrm>
            <a:off x="6255776" y="2987603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1-1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EC9007E-2501-7533-542F-82EE473193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15251" y="3618732"/>
            <a:ext cx="454062" cy="696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A2514F0-CA29-FEAD-6017-625DFE53206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15252" y="4315325"/>
            <a:ext cx="454061" cy="1724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D30DC73-BBAB-345E-169A-17EE39FF625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11615" y="3265694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630E2E-90CF-969E-C712-5479D841EAF9}"/>
              </a:ext>
            </a:extLst>
          </p:cNvPr>
          <p:cNvCxnSpPr>
            <a:cxnSpLocks/>
          </p:cNvCxnSpPr>
          <p:nvPr/>
        </p:nvCxnSpPr>
        <p:spPr>
          <a:xfrm>
            <a:off x="5611614" y="3643394"/>
            <a:ext cx="644162" cy="540424"/>
          </a:xfrm>
          <a:prstGeom prst="bentConnector3">
            <a:avLst>
              <a:gd name="adj1" fmla="val 51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49E07-C8FB-4152-0C43-DEE27458292D}"/>
              </a:ext>
            </a:extLst>
          </p:cNvPr>
          <p:cNvSpPr/>
          <p:nvPr/>
        </p:nvSpPr>
        <p:spPr>
          <a:xfrm>
            <a:off x="4169313" y="459655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キー２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B0E70A-504C-6C65-A2D8-F7E9DAA12490}"/>
              </a:ext>
            </a:extLst>
          </p:cNvPr>
          <p:cNvSpPr/>
          <p:nvPr/>
        </p:nvSpPr>
        <p:spPr>
          <a:xfrm>
            <a:off x="6255774" y="3776392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 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B305D3-31D2-5F92-638E-A799317B7730}"/>
              </a:ext>
            </a:extLst>
          </p:cNvPr>
          <p:cNvSpPr txBox="1"/>
          <p:nvPr/>
        </p:nvSpPr>
        <p:spPr>
          <a:xfrm>
            <a:off x="7745399" y="303486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40F355-62D0-2B86-9ADE-12317EA6344A}"/>
              </a:ext>
            </a:extLst>
          </p:cNvPr>
          <p:cNvSpPr txBox="1"/>
          <p:nvPr/>
        </p:nvSpPr>
        <p:spPr>
          <a:xfrm>
            <a:off x="7745399" y="37361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758F28-28FD-8283-1F72-DBE2751B8A6C}"/>
              </a:ext>
            </a:extLst>
          </p:cNvPr>
          <p:cNvSpPr txBox="1"/>
          <p:nvPr/>
        </p:nvSpPr>
        <p:spPr>
          <a:xfrm>
            <a:off x="5612285" y="464381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7B57A1-CB1E-00F5-35CA-F9D859D935AA}"/>
              </a:ext>
            </a:extLst>
          </p:cNvPr>
          <p:cNvSpPr txBox="1"/>
          <p:nvPr/>
        </p:nvSpPr>
        <p:spPr>
          <a:xfrm>
            <a:off x="5784406" y="5808652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:[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Picture 2" descr="Project Jupyter - Wikipedia さん">
            <a:extLst>
              <a:ext uri="{FF2B5EF4-FFF2-40B4-BE49-F238E27FC236}">
                <a16:creationId xmlns:a16="http://schemas.microsoft.com/office/drawing/2014/main" id="{A2D362BF-BBAD-AC45-8E1B-45D5F92A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09" y="307536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41535-1339-3AFA-3219-FFBB373328D7}"/>
              </a:ext>
            </a:extLst>
          </p:cNvPr>
          <p:cNvSpPr txBox="1"/>
          <p:nvPr/>
        </p:nvSpPr>
        <p:spPr>
          <a:xfrm>
            <a:off x="4467892" y="531295"/>
            <a:ext cx="598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の演習をやってみてください。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44818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81FE86-B1AC-7B16-2CBC-51D3D53C9C01}"/>
              </a:ext>
            </a:extLst>
          </p:cNvPr>
          <p:cNvSpPr txBox="1"/>
          <p:nvPr/>
        </p:nvSpPr>
        <p:spPr>
          <a:xfrm>
            <a:off x="289248" y="263947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EB0E56-B903-401C-2CBF-CE2F9EADD975}"/>
              </a:ext>
            </a:extLst>
          </p:cNvPr>
          <p:cNvSpPr txBox="1"/>
          <p:nvPr/>
        </p:nvSpPr>
        <p:spPr>
          <a:xfrm>
            <a:off x="513182" y="779018"/>
            <a:ext cx="9307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も階層構造データという点では同じ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の階層はレイアウト階層を表現することが原則（意味も表現できる）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の目的は、グラフィックな表現だから）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はデータ収集を目的にした階層構造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2907A7-2762-4971-F6FC-2033B36070F7}"/>
              </a:ext>
            </a:extLst>
          </p:cNvPr>
          <p:cNvSpPr txBox="1"/>
          <p:nvPr/>
        </p:nvSpPr>
        <p:spPr>
          <a:xfrm>
            <a:off x="3540990" y="2703016"/>
            <a:ext cx="23887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&lt;html&gt;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&lt;head&gt;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&lt;/head&gt;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&lt;body&gt;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&lt;h1&gt;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&lt;/h1&gt;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&lt;p&gt;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&lt;/p&gt;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&lt;/body&gt;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&lt;/html&gt;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AA034045-2295-8448-D39B-CBA8093AE277}"/>
              </a:ext>
            </a:extLst>
          </p:cNvPr>
          <p:cNvSpPr/>
          <p:nvPr/>
        </p:nvSpPr>
        <p:spPr>
          <a:xfrm>
            <a:off x="5929785" y="4513263"/>
            <a:ext cx="354564" cy="8110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7C644EEA-2DB8-49F5-CBBF-7BE56F776520}"/>
              </a:ext>
            </a:extLst>
          </p:cNvPr>
          <p:cNvSpPr/>
          <p:nvPr/>
        </p:nvSpPr>
        <p:spPr>
          <a:xfrm>
            <a:off x="5929785" y="5351762"/>
            <a:ext cx="354564" cy="8110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BA624F-F427-28C0-5C1C-0ED25A873A4A}"/>
              </a:ext>
            </a:extLst>
          </p:cNvPr>
          <p:cNvSpPr txBox="1"/>
          <p:nvPr/>
        </p:nvSpPr>
        <p:spPr>
          <a:xfrm>
            <a:off x="6403910" y="46879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タイトルフォント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47978-55F0-53EC-185B-D21D628EDE71}"/>
              </a:ext>
            </a:extLst>
          </p:cNvPr>
          <p:cNvSpPr txBox="1"/>
          <p:nvPr/>
        </p:nvSpPr>
        <p:spPr>
          <a:xfrm>
            <a:off x="6403910" y="55723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段落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19ED43-7539-9068-7169-2F3A01E2EB6D}"/>
              </a:ext>
            </a:extLst>
          </p:cNvPr>
          <p:cNvSpPr txBox="1"/>
          <p:nvPr/>
        </p:nvSpPr>
        <p:spPr>
          <a:xfrm>
            <a:off x="765110" y="2386695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の階層構造</a:t>
            </a:r>
          </a:p>
        </p:txBody>
      </p:sp>
    </p:spTree>
    <p:extLst>
      <p:ext uri="{BB962C8B-B14F-4D97-AF65-F5344CB8AC3E}">
        <p14:creationId xmlns:p14="http://schemas.microsoft.com/office/powerpoint/2010/main" val="25810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335EB76-823F-BFF2-7D70-9A8E2240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372566"/>
              </p:ext>
            </p:extLst>
          </p:nvPr>
        </p:nvGraphicFramePr>
        <p:xfrm>
          <a:off x="2621903" y="3051111"/>
          <a:ext cx="4842587" cy="267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5D3F7D-956C-89BE-9314-CBFB453E0BFA}"/>
              </a:ext>
            </a:extLst>
          </p:cNvPr>
          <p:cNvSpPr txBox="1"/>
          <p:nvPr/>
        </p:nvSpPr>
        <p:spPr>
          <a:xfrm>
            <a:off x="270588" y="474451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クローラー、スクレイパーによるデータ収集は結構面倒な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プログラミングになる！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C7987D-9ED7-40A1-811E-84E89D14A606}"/>
              </a:ext>
            </a:extLst>
          </p:cNvPr>
          <p:cNvSpPr txBox="1"/>
          <p:nvPr/>
        </p:nvSpPr>
        <p:spPr>
          <a:xfrm>
            <a:off x="373225" y="1636684"/>
            <a:ext cx="792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サイト毎に個別にクローラー、スクレイパーを作成</a:t>
            </a:r>
          </a:p>
        </p:txBody>
      </p:sp>
    </p:spTree>
    <p:extLst>
      <p:ext uri="{BB962C8B-B14F-4D97-AF65-F5344CB8AC3E}">
        <p14:creationId xmlns:p14="http://schemas.microsoft.com/office/powerpoint/2010/main" val="136725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825AF4-0EF2-24CF-5808-34330B8E24BF}"/>
              </a:ext>
            </a:extLst>
          </p:cNvPr>
          <p:cNvSpPr txBox="1"/>
          <p:nvPr/>
        </p:nvSpPr>
        <p:spPr>
          <a:xfrm>
            <a:off x="625151" y="587829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世の中のデータは木構造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389096-D828-FCAB-116A-DC4515F588EB}"/>
              </a:ext>
            </a:extLst>
          </p:cNvPr>
          <p:cNvSpPr txBox="1"/>
          <p:nvPr/>
        </p:nvSpPr>
        <p:spPr>
          <a:xfrm>
            <a:off x="914401" y="1474237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のように横一列なデータはむしろ珍しい。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A281FE-DED1-D99C-0EB1-8031C3B2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2106907"/>
            <a:ext cx="4342914" cy="30434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A56A87-BDFD-6C2D-C7DA-C558731F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12" y="2237535"/>
            <a:ext cx="3215270" cy="32251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548A10-2B05-0666-3EE0-5507FE93C3A1}"/>
              </a:ext>
            </a:extLst>
          </p:cNvPr>
          <p:cNvSpPr txBox="1"/>
          <p:nvPr/>
        </p:nvSpPr>
        <p:spPr>
          <a:xfrm>
            <a:off x="1259633" y="5710335"/>
            <a:ext cx="899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タイトル、材料、作り方を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つのデータとして表現するには？？</a:t>
            </a:r>
          </a:p>
        </p:txBody>
      </p:sp>
    </p:spTree>
    <p:extLst>
      <p:ext uri="{BB962C8B-B14F-4D97-AF65-F5344CB8AC3E}">
        <p14:creationId xmlns:p14="http://schemas.microsoft.com/office/powerpoint/2010/main" val="367253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75C760-DA4A-0750-F559-FBD3D530A7E3}"/>
              </a:ext>
            </a:extLst>
          </p:cNvPr>
          <p:cNvSpPr txBox="1"/>
          <p:nvPr/>
        </p:nvSpPr>
        <p:spPr>
          <a:xfrm>
            <a:off x="513183" y="522514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いろいろな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BFC293-111A-0A97-CD2E-1FD370E5ED93}"/>
              </a:ext>
            </a:extLst>
          </p:cNvPr>
          <p:cNvSpPr txBox="1"/>
          <p:nvPr/>
        </p:nvSpPr>
        <p:spPr>
          <a:xfrm>
            <a:off x="905069" y="3815452"/>
            <a:ext cx="459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https://ferret-plus.com/2481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BE51EA-2DB1-8ED3-26DF-8D02E4CB4851}"/>
              </a:ext>
            </a:extLst>
          </p:cNvPr>
          <p:cNvSpPr txBox="1"/>
          <p:nvPr/>
        </p:nvSpPr>
        <p:spPr>
          <a:xfrm>
            <a:off x="839755" y="333512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公共機関や関連サービス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69C3BC-593B-E4B6-CBF8-8CE76A789BCE}"/>
              </a:ext>
            </a:extLst>
          </p:cNvPr>
          <p:cNvSpPr txBox="1"/>
          <p:nvPr/>
        </p:nvSpPr>
        <p:spPr>
          <a:xfrm>
            <a:off x="905069" y="2411579"/>
            <a:ext cx="7578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https://developer.twitter.com/ja/docs/twitter-api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E22087-94B7-8B38-93D8-5FA89E073AF5}"/>
              </a:ext>
            </a:extLst>
          </p:cNvPr>
          <p:cNvSpPr txBox="1"/>
          <p:nvPr/>
        </p:nvSpPr>
        <p:spPr>
          <a:xfrm>
            <a:off x="905069" y="1949914"/>
            <a:ext cx="7409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X(Twitter)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口コミ本文は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月から有料）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941DEC-3983-FECC-9CBC-8F9AC724F4D4}"/>
              </a:ext>
            </a:extLst>
          </p:cNvPr>
          <p:cNvSpPr txBox="1"/>
          <p:nvPr/>
        </p:nvSpPr>
        <p:spPr>
          <a:xfrm>
            <a:off x="905069" y="5435635"/>
            <a:ext cx="6287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https://gaaaon.jp/blog/google_map_api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30A8B-1560-762D-4434-B883849B33EE}"/>
              </a:ext>
            </a:extLst>
          </p:cNvPr>
          <p:cNvSpPr txBox="1"/>
          <p:nvPr/>
        </p:nvSpPr>
        <p:spPr>
          <a:xfrm>
            <a:off x="905069" y="4646449"/>
            <a:ext cx="108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places API (google map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上の店舗の評価情報など　有料上限を決められる）</a:t>
            </a:r>
          </a:p>
        </p:txBody>
      </p:sp>
    </p:spTree>
    <p:extLst>
      <p:ext uri="{BB962C8B-B14F-4D97-AF65-F5344CB8AC3E}">
        <p14:creationId xmlns:p14="http://schemas.microsoft.com/office/powerpoint/2010/main" val="35888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AC76AB-5A1F-43CC-A84E-87394AA09899}"/>
              </a:ext>
            </a:extLst>
          </p:cNvPr>
          <p:cNvSpPr txBox="1"/>
          <p:nvPr/>
        </p:nvSpPr>
        <p:spPr>
          <a:xfrm>
            <a:off x="-75031" y="219334"/>
            <a:ext cx="654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による大量データの収集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F51A01-6488-49AE-84DF-80135B0A302D}"/>
              </a:ext>
            </a:extLst>
          </p:cNvPr>
          <p:cNvSpPr txBox="1"/>
          <p:nvPr/>
        </p:nvSpPr>
        <p:spPr>
          <a:xfrm>
            <a:off x="657969" y="721477"/>
            <a:ext cx="793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API: Application Programing Interface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D91E36-2581-46A9-8B4B-F5C25CDEBDBF}"/>
              </a:ext>
            </a:extLst>
          </p:cNvPr>
          <p:cNvSpPr txBox="1"/>
          <p:nvPr/>
        </p:nvSpPr>
        <p:spPr>
          <a:xfrm>
            <a:off x="657969" y="1337950"/>
            <a:ext cx="9701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プログラムから大量にデータ収集することを目的に作られたサーバーの窓口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１）通常の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サーバーの負荷を分散する・データの有料ビジネスにも利用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２）データ解析に必要なデータだけを提供（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タグなどデザイン情報を省略）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３）プログラムで処理しやすいデータ形式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で提供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４）標準化されているので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毎のプログラム修正はわずか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9603E-84DB-E39C-F182-47F4580A4C49}"/>
              </a:ext>
            </a:extLst>
          </p:cNvPr>
          <p:cNvSpPr txBox="1"/>
          <p:nvPr/>
        </p:nvSpPr>
        <p:spPr>
          <a:xfrm>
            <a:off x="4640869" y="3707994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D78FA82-D386-7C5B-4C16-11B75DF0EFF7}"/>
              </a:ext>
            </a:extLst>
          </p:cNvPr>
          <p:cNvGrpSpPr/>
          <p:nvPr/>
        </p:nvGrpSpPr>
        <p:grpSpPr>
          <a:xfrm>
            <a:off x="1675270" y="4001820"/>
            <a:ext cx="2949068" cy="1731194"/>
            <a:chOff x="191119" y="3858566"/>
            <a:chExt cx="2949068" cy="1731194"/>
          </a:xfrm>
        </p:grpSpPr>
        <p:pic>
          <p:nvPicPr>
            <p:cNvPr id="25" name="Picture 2" descr="「パソコン イラスト」の画像検索結果">
              <a:extLst>
                <a:ext uri="{FF2B5EF4-FFF2-40B4-BE49-F238E27FC236}">
                  <a16:creationId xmlns:a16="http://schemas.microsoft.com/office/drawing/2014/main" id="{E182AF39-7771-1DEB-A94F-71548632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19" y="3858566"/>
              <a:ext cx="2949068" cy="1731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5F147C02-8921-B7FC-F8C5-DC04F358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39" y="4062864"/>
              <a:ext cx="862627" cy="86262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F5F96734-9723-175F-EFAD-03D05FAE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467" y="3973373"/>
              <a:ext cx="2146373" cy="1380087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49BF7FF-0A99-C5C9-EBDE-AF4C9F48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76" y="4003023"/>
              <a:ext cx="2127063" cy="1350437"/>
            </a:xfrm>
            <a:prstGeom prst="rect">
              <a:avLst/>
            </a:prstGeom>
          </p:spPr>
        </p:pic>
      </p:grp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A0F12A0B-88B7-E85B-61CF-4D18DFB919EE}"/>
              </a:ext>
            </a:extLst>
          </p:cNvPr>
          <p:cNvSpPr/>
          <p:nvPr/>
        </p:nvSpPr>
        <p:spPr>
          <a:xfrm>
            <a:off x="7682547" y="3439506"/>
            <a:ext cx="2677270" cy="2784991"/>
          </a:xfrm>
          <a:prstGeom prst="flowChartMagneticDisk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EB19E8-2A55-BEDC-AEA6-F2EF29F95EAD}"/>
              </a:ext>
            </a:extLst>
          </p:cNvPr>
          <p:cNvSpPr txBox="1"/>
          <p:nvPr/>
        </p:nvSpPr>
        <p:spPr>
          <a:xfrm>
            <a:off x="4557106" y="5869176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33845A30-5FCD-4A0B-CBBD-F33E800EB92E}"/>
              </a:ext>
            </a:extLst>
          </p:cNvPr>
          <p:cNvSpPr/>
          <p:nvPr/>
        </p:nvSpPr>
        <p:spPr>
          <a:xfrm>
            <a:off x="4624338" y="4001820"/>
            <a:ext cx="3111278" cy="599134"/>
          </a:xfrm>
          <a:prstGeom prst="rightArrow">
            <a:avLst>
              <a:gd name="adj1" fmla="val 50000"/>
              <a:gd name="adj2" fmla="val 107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A2EFB67-2A07-D92C-B675-16C9E8C6B5F5}"/>
              </a:ext>
            </a:extLst>
          </p:cNvPr>
          <p:cNvSpPr/>
          <p:nvPr/>
        </p:nvSpPr>
        <p:spPr>
          <a:xfrm flipH="1">
            <a:off x="4640869" y="5106845"/>
            <a:ext cx="3111278" cy="599134"/>
          </a:xfrm>
          <a:prstGeom prst="rightArrow">
            <a:avLst>
              <a:gd name="adj1" fmla="val 50000"/>
              <a:gd name="adj2" fmla="val 107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A1C5C75-E60C-1961-22E8-08EF1B658239}"/>
              </a:ext>
            </a:extLst>
          </p:cNvPr>
          <p:cNvSpPr/>
          <p:nvPr/>
        </p:nvSpPr>
        <p:spPr>
          <a:xfrm>
            <a:off x="2095927" y="4116627"/>
            <a:ext cx="2127063" cy="1380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F9D03D-53AA-BAD2-A323-AD2355D9B077}"/>
              </a:ext>
            </a:extLst>
          </p:cNvPr>
          <p:cNvSpPr txBox="1"/>
          <p:nvPr/>
        </p:nvSpPr>
        <p:spPr>
          <a:xfrm>
            <a:off x="2125745" y="306423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プロトコルは変わらないが取得するデータ形式が異なる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4A4A3A-06F2-1C9F-8413-50B3FD3A9D73}"/>
              </a:ext>
            </a:extLst>
          </p:cNvPr>
          <p:cNvSpPr txBox="1"/>
          <p:nvPr/>
        </p:nvSpPr>
        <p:spPr>
          <a:xfrm>
            <a:off x="8518307" y="5237289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0D0A1A9-D1F4-4D31-A6F7-14577BA0A569}"/>
              </a:ext>
            </a:extLst>
          </p:cNvPr>
          <p:cNvSpPr txBox="1"/>
          <p:nvPr/>
        </p:nvSpPr>
        <p:spPr>
          <a:xfrm>
            <a:off x="8500673" y="4594896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C4976EE-AAA5-CBDA-1231-FC7E830B8242}"/>
              </a:ext>
            </a:extLst>
          </p:cNvPr>
          <p:cNvSpPr txBox="1"/>
          <p:nvPr/>
        </p:nvSpPr>
        <p:spPr>
          <a:xfrm>
            <a:off x="8429339" y="4281629"/>
            <a:ext cx="1008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endParaRPr kumimoji="1" lang="ja-JP" altLang="en-US" sz="8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5AA6A6-282A-D2C2-E397-006B52C74A33}"/>
              </a:ext>
            </a:extLst>
          </p:cNvPr>
          <p:cNvSpPr txBox="1"/>
          <p:nvPr/>
        </p:nvSpPr>
        <p:spPr>
          <a:xfrm>
            <a:off x="2125745" y="4286003"/>
            <a:ext cx="2141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はがブラウザでレンダリングできない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4B3D6E6-43A8-3158-C2C3-E5CA4C55AB2A}"/>
              </a:ext>
            </a:extLst>
          </p:cNvPr>
          <p:cNvSpPr txBox="1"/>
          <p:nvPr/>
        </p:nvSpPr>
        <p:spPr>
          <a:xfrm>
            <a:off x="967384" y="6355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解説記事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275513B-C6F0-B449-6357-7B7ED0104DC0}"/>
              </a:ext>
            </a:extLst>
          </p:cNvPr>
          <p:cNvSpPr txBox="1"/>
          <p:nvPr/>
        </p:nvSpPr>
        <p:spPr>
          <a:xfrm>
            <a:off x="2234466" y="6336967"/>
            <a:ext cx="995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https://cloudapi.kddi-web.com/magazine/twilio-sms/what-is-api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F5E1DD-A5D9-09C2-6EA7-84CFA495F559}"/>
              </a:ext>
            </a:extLst>
          </p:cNvPr>
          <p:cNvSpPr txBox="1"/>
          <p:nvPr/>
        </p:nvSpPr>
        <p:spPr>
          <a:xfrm rot="16200000">
            <a:off x="6961534" y="4588333"/>
            <a:ext cx="2116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 endpoint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89D34A-C264-2315-3DBA-9CDBFEA3AFFF}"/>
              </a:ext>
            </a:extLst>
          </p:cNvPr>
          <p:cNvSpPr txBox="1"/>
          <p:nvPr/>
        </p:nvSpPr>
        <p:spPr>
          <a:xfrm>
            <a:off x="308052" y="203358"/>
            <a:ext cx="1087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公的データは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でデータを提供している（世界標準）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A3FD37-46D8-3771-B970-A9444938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2" y="788133"/>
            <a:ext cx="10969548" cy="55170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AE4EAD-D2AC-2820-9180-A9EF6E648D6B}"/>
              </a:ext>
            </a:extLst>
          </p:cNvPr>
          <p:cNvSpPr txBox="1"/>
          <p:nvPr/>
        </p:nvSpPr>
        <p:spPr>
          <a:xfrm>
            <a:off x="275599" y="6347610"/>
            <a:ext cx="787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https://contest.resas-portal.go.jp/2022/resas.html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AB2B0-25B3-2373-51AF-14A6060128D4}"/>
              </a:ext>
            </a:extLst>
          </p:cNvPr>
          <p:cNvSpPr txBox="1"/>
          <p:nvPr/>
        </p:nvSpPr>
        <p:spPr>
          <a:xfrm>
            <a:off x="8505825" y="634761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コンテストもやっている</a:t>
            </a:r>
          </a:p>
        </p:txBody>
      </p:sp>
    </p:spTree>
    <p:extLst>
      <p:ext uri="{BB962C8B-B14F-4D97-AF65-F5344CB8AC3E}">
        <p14:creationId xmlns:p14="http://schemas.microsoft.com/office/powerpoint/2010/main" val="31172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F11A9A-CC1B-4967-BAB1-60CE1B08BBEC}"/>
              </a:ext>
            </a:extLst>
          </p:cNvPr>
          <p:cNvSpPr txBox="1"/>
          <p:nvPr/>
        </p:nvSpPr>
        <p:spPr>
          <a:xfrm>
            <a:off x="448383" y="432317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のグラフをメニューから表示する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E7A26-FA95-0E6C-BC84-6E2021D69A95}"/>
              </a:ext>
            </a:extLst>
          </p:cNvPr>
          <p:cNvSpPr txBox="1"/>
          <p:nvPr/>
        </p:nvSpPr>
        <p:spPr>
          <a:xfrm>
            <a:off x="587829" y="1017092"/>
            <a:ext cx="503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https://resas.go.jp/#/13/13101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F1ECCA-F7ED-8DE3-D4FE-A28F1214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79" y="3660148"/>
            <a:ext cx="7137919" cy="3040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9F72D4-68AC-21AA-9560-47612E684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53" y="1740159"/>
            <a:ext cx="6060399" cy="2523931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1C5B0814-34B2-EFF3-80B3-52A4A11902F2}"/>
              </a:ext>
            </a:extLst>
          </p:cNvPr>
          <p:cNvSpPr/>
          <p:nvPr/>
        </p:nvSpPr>
        <p:spPr>
          <a:xfrm>
            <a:off x="7455158" y="1670180"/>
            <a:ext cx="2024743" cy="612648"/>
          </a:xfrm>
          <a:prstGeom prst="wedgeRoundRectCallout">
            <a:avLst>
              <a:gd name="adj1" fmla="val -94895"/>
              <a:gd name="adj2" fmla="val -6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データ分析支援を選択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9B82829-2874-8211-4F43-74EEE07A9FE4}"/>
              </a:ext>
            </a:extLst>
          </p:cNvPr>
          <p:cNvSpPr txBox="1"/>
          <p:nvPr/>
        </p:nvSpPr>
        <p:spPr>
          <a:xfrm>
            <a:off x="6918676" y="2782353"/>
            <a:ext cx="466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地域を選択して、例えば外国人観光客を選んでいく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9E2BF7-F154-8BB2-AD29-5C513A32D064}"/>
              </a:ext>
            </a:extLst>
          </p:cNvPr>
          <p:cNvSpPr txBox="1"/>
          <p:nvPr/>
        </p:nvSpPr>
        <p:spPr>
          <a:xfrm>
            <a:off x="1175658" y="476513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簡単なグラフを見ることができる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FEABC79F-CD9C-6FA2-FEF2-8058B440AA8B}"/>
              </a:ext>
            </a:extLst>
          </p:cNvPr>
          <p:cNvSpPr/>
          <p:nvPr/>
        </p:nvSpPr>
        <p:spPr>
          <a:xfrm>
            <a:off x="3106595" y="5383763"/>
            <a:ext cx="1297454" cy="45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1B0F22-06AB-A792-B872-2F10D04BA130}"/>
              </a:ext>
            </a:extLst>
          </p:cNvPr>
          <p:cNvSpPr txBox="1"/>
          <p:nvPr/>
        </p:nvSpPr>
        <p:spPr>
          <a:xfrm>
            <a:off x="1175658" y="58520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全地域の外国人観光客を見たい場合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いちいちメニューを辿るのは大変！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87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F923E8-4BCB-80D0-C42E-3D4D9584272F}"/>
              </a:ext>
            </a:extLst>
          </p:cNvPr>
          <p:cNvSpPr txBox="1"/>
          <p:nvPr/>
        </p:nvSpPr>
        <p:spPr>
          <a:xfrm>
            <a:off x="482207" y="337664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アクセス権を取得する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DC672-FD83-9BE3-4D98-D51B4773350F}"/>
              </a:ext>
            </a:extLst>
          </p:cNvPr>
          <p:cNvSpPr txBox="1"/>
          <p:nvPr/>
        </p:nvSpPr>
        <p:spPr>
          <a:xfrm>
            <a:off x="587829" y="1017092"/>
            <a:ext cx="5695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https://opendata.resas-portal.go.jp/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E1BEF9-8F31-2050-A080-4C18C6AC9117}"/>
              </a:ext>
            </a:extLst>
          </p:cNvPr>
          <p:cNvSpPr txBox="1"/>
          <p:nvPr/>
        </p:nvSpPr>
        <p:spPr>
          <a:xfrm>
            <a:off x="587829" y="1611825"/>
            <a:ext cx="11016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専用サイトがある。ここで何をするかというと、別に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Crawling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するわけではありません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このページの下方の利用登録を押して必要な事項を記入（メール利用可能なアドレスを使う）して仮登録</a:t>
            </a: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4956C00-6243-61AE-08B6-8206876C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62" y="3226860"/>
            <a:ext cx="7964476" cy="3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6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F13948-49AE-623F-1431-008200B34CA4}"/>
              </a:ext>
            </a:extLst>
          </p:cNvPr>
          <p:cNvSpPr txBox="1"/>
          <p:nvPr/>
        </p:nvSpPr>
        <p:spPr>
          <a:xfrm>
            <a:off x="390525" y="1351508"/>
            <a:ext cx="1217833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３．仮登録すると、以下のような本登録メールが送られてくる。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をクリックする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“ESAS 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にご登録いただき、ありがとうございます。現在、仮登録の状態です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ので、下記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をクリックして登録を完了させてください。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https://opendata.resas-portal.go.jp/users/activation?id=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登録完了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の有効期間は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時間となっております。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有効期間を過ぎますと上記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からは登録完了手続きができなくなります。  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その際はお手数ですが、再度お申し込みをお願いします。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82108C-9A60-9E6F-AE50-007630CEFA4D}"/>
              </a:ext>
            </a:extLst>
          </p:cNvPr>
          <p:cNvSpPr txBox="1"/>
          <p:nvPr/>
        </p:nvSpPr>
        <p:spPr>
          <a:xfrm>
            <a:off x="452729" y="4777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</p:spTree>
    <p:extLst>
      <p:ext uri="{BB962C8B-B14F-4D97-AF65-F5344CB8AC3E}">
        <p14:creationId xmlns:p14="http://schemas.microsoft.com/office/powerpoint/2010/main" val="97644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FA8B49-A5FC-5A48-6A83-05E70543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07" y="2197285"/>
            <a:ext cx="7970383" cy="46607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CD891E-2AC9-6078-58A2-BDB4C549FE85}"/>
              </a:ext>
            </a:extLst>
          </p:cNvPr>
          <p:cNvSpPr txBox="1"/>
          <p:nvPr/>
        </p:nvSpPr>
        <p:spPr>
          <a:xfrm>
            <a:off x="297609" y="1060191"/>
            <a:ext cx="907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無事登録が終わると以下の画面になる。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キーを紛失しないように保存する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C24343-C40E-E7E9-2603-06C2027C7BF7}"/>
              </a:ext>
            </a:extLst>
          </p:cNvPr>
          <p:cNvSpPr txBox="1"/>
          <p:nvPr/>
        </p:nvSpPr>
        <p:spPr>
          <a:xfrm>
            <a:off x="171261" y="368314"/>
            <a:ext cx="1154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キー：アクセス権限をユーザーに割り当てるためのキー</a:t>
            </a:r>
          </a:p>
        </p:txBody>
      </p:sp>
    </p:spTree>
    <p:extLst>
      <p:ext uri="{BB962C8B-B14F-4D97-AF65-F5344CB8AC3E}">
        <p14:creationId xmlns:p14="http://schemas.microsoft.com/office/powerpoint/2010/main" val="22363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F8C58C-7B4E-790E-9D0A-8044A079B4DF}"/>
              </a:ext>
            </a:extLst>
          </p:cNvPr>
          <p:cNvSpPr txBox="1"/>
          <p:nvPr/>
        </p:nvSpPr>
        <p:spPr>
          <a:xfrm>
            <a:off x="412649" y="151854"/>
            <a:ext cx="568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8A1DB4-A819-3102-DF04-C5AEABACDAFD}"/>
              </a:ext>
            </a:extLst>
          </p:cNvPr>
          <p:cNvSpPr txBox="1"/>
          <p:nvPr/>
        </p:nvSpPr>
        <p:spPr>
          <a:xfrm>
            <a:off x="5570376" y="1978663"/>
            <a:ext cx="52150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cityCode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'13103',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cityName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港区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'data': [{'value': 335, 'year': 2008},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326, 'year': 2009},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286, 'year': 2010},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277, 'year': 2011},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254, 'year': 2012},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262, 'year': 2013},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304, 'year': 2014},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292, 'year': 2015},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308, 'year': 2016},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303, 'year': 2017},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304, 'year': 2018},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{'value': 331, 'year': 2019}],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prefCode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13,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prefName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'}}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199EFC-DB93-57EE-5400-69BAEB1B6436}"/>
              </a:ext>
            </a:extLst>
          </p:cNvPr>
          <p:cNvSpPr txBox="1"/>
          <p:nvPr/>
        </p:nvSpPr>
        <p:spPr>
          <a:xfrm>
            <a:off x="1406542" y="232332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階層型の辞書になっている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60501-C147-9F88-44E6-37197E53A300}"/>
              </a:ext>
            </a:extLst>
          </p:cNvPr>
          <p:cNvSpPr txBox="1"/>
          <p:nvPr/>
        </p:nvSpPr>
        <p:spPr>
          <a:xfrm>
            <a:off x="1406542" y="41241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0C5341-DAC6-2202-BF8F-516E3E624811}"/>
              </a:ext>
            </a:extLst>
          </p:cNvPr>
          <p:cNvSpPr txBox="1"/>
          <p:nvPr/>
        </p:nvSpPr>
        <p:spPr>
          <a:xfrm>
            <a:off x="1782147" y="4786604"/>
            <a:ext cx="442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値。。。。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BF995D-D581-1528-F8A9-06EEF50C0661}"/>
              </a:ext>
            </a:extLst>
          </p:cNvPr>
          <p:cNvSpPr txBox="1"/>
          <p:nvPr/>
        </p:nvSpPr>
        <p:spPr>
          <a:xfrm>
            <a:off x="1868206" y="5387083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キー：データの意味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　：データの値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71EB98-4394-F8EC-9973-E9DBAD3AC9D7}"/>
              </a:ext>
            </a:extLst>
          </p:cNvPr>
          <p:cNvSpPr txBox="1"/>
          <p:nvPr/>
        </p:nvSpPr>
        <p:spPr>
          <a:xfrm>
            <a:off x="447870" y="783618"/>
            <a:ext cx="10187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とほとんど同じようなプログラムになっている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返却されるデータ型は以下のようになるはず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(Json)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スクレイピングしていないが、整然としたデータにすでになっている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2DEB94-881A-D9A4-964B-E4A79CD58C39}"/>
              </a:ext>
            </a:extLst>
          </p:cNvPr>
          <p:cNvSpPr txBox="1"/>
          <p:nvPr/>
        </p:nvSpPr>
        <p:spPr>
          <a:xfrm>
            <a:off x="6203550" y="274964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Opendata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Resas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Project Jupyter - Wikipedia さん">
            <a:extLst>
              <a:ext uri="{FF2B5EF4-FFF2-40B4-BE49-F238E27FC236}">
                <a16:creationId xmlns:a16="http://schemas.microsoft.com/office/drawing/2014/main" id="{603FCD85-8C9A-B619-BB2C-638C9A1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74" y="274964"/>
            <a:ext cx="10316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8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15907</TotalTime>
  <Words>2154</Words>
  <Application>Microsoft Office PowerPoint</Application>
  <PresentationFormat>ワイド画面</PresentationFormat>
  <Paragraphs>306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Helvetica Neue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Uhokuto</dc:creator>
  <cp:lastModifiedBy>Hiroshi Uehara</cp:lastModifiedBy>
  <cp:revision>60</cp:revision>
  <dcterms:created xsi:type="dcterms:W3CDTF">2020-10-25T01:03:34Z</dcterms:created>
  <dcterms:modified xsi:type="dcterms:W3CDTF">2024-02-23T16:17:48Z</dcterms:modified>
</cp:coreProperties>
</file>