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56" r:id="rId2"/>
    <p:sldId id="258" r:id="rId3"/>
    <p:sldId id="271" r:id="rId4"/>
    <p:sldId id="261" r:id="rId5"/>
    <p:sldId id="262" r:id="rId6"/>
    <p:sldId id="263" r:id="rId7"/>
    <p:sldId id="264" r:id="rId8"/>
    <p:sldId id="266" r:id="rId9"/>
    <p:sldId id="267" r:id="rId10"/>
    <p:sldId id="268" r:id="rId11"/>
    <p:sldId id="269" r:id="rId12"/>
    <p:sldId id="272" r:id="rId13"/>
    <p:sldId id="265" r:id="rId14"/>
    <p:sldId id="270" r:id="rId15"/>
    <p:sldId id="275" r:id="rId16"/>
    <p:sldId id="26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10DF4-4CCA-4DEC-8ACE-F16CAA1071EB}"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88660242-7BD5-4346-A8D3-1D8136E8648F}">
      <dgm:prSet/>
      <dgm:spPr/>
      <dgm:t>
        <a:bodyPr/>
        <a:lstStyle/>
        <a:p>
          <a:r>
            <a:rPr kumimoji="1" lang="ja-JP">
              <a:latin typeface="メイリオ" panose="020B0604030504040204" pitchFamily="50" charset="-128"/>
              <a:ea typeface="メイリオ" panose="020B0604030504040204" pitchFamily="50" charset="-128"/>
            </a:rPr>
            <a:t>レイアウトを自動認識</a:t>
          </a:r>
          <a:endParaRPr lang="ja-JP">
            <a:latin typeface="メイリオ" panose="020B0604030504040204" pitchFamily="50" charset="-128"/>
            <a:ea typeface="メイリオ" panose="020B0604030504040204" pitchFamily="50" charset="-128"/>
          </a:endParaRPr>
        </a:p>
      </dgm:t>
    </dgm:pt>
    <dgm:pt modelId="{9F74CF5A-A336-4281-9B9F-B44D2BA207EA}" type="parTrans" cxnId="{C1A0DEAE-C2AB-43CD-AC74-168BAD4DDFF0}">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573678A-D170-497F-A24B-229D3CED2BD6}" type="sibTrans" cxnId="{C1A0DEAE-C2AB-43CD-AC74-168BAD4DDFF0}">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9D6EEA99-8A11-463F-A288-9AFD21C12BD7}">
      <dgm:prSet/>
      <dgm:spPr/>
      <dgm:t>
        <a:bodyPr/>
        <a:lstStyle/>
        <a:p>
          <a:r>
            <a:rPr kumimoji="1" lang="en-US">
              <a:latin typeface="メイリオ" panose="020B0604030504040204" pitchFamily="50" charset="-128"/>
              <a:ea typeface="メイリオ" panose="020B0604030504040204" pitchFamily="50" charset="-128"/>
            </a:rPr>
            <a:t>PDF</a:t>
          </a:r>
          <a:r>
            <a:rPr kumimoji="1" lang="ja-JP">
              <a:latin typeface="メイリオ" panose="020B0604030504040204" pitchFamily="50" charset="-128"/>
              <a:ea typeface="メイリオ" panose="020B0604030504040204" pitchFamily="50" charset="-128"/>
            </a:rPr>
            <a:t>レイアウト情報を生成</a:t>
          </a:r>
          <a:endParaRPr lang="ja-JP">
            <a:latin typeface="メイリオ" panose="020B0604030504040204" pitchFamily="50" charset="-128"/>
            <a:ea typeface="メイリオ" panose="020B0604030504040204" pitchFamily="50" charset="-128"/>
          </a:endParaRPr>
        </a:p>
      </dgm:t>
    </dgm:pt>
    <dgm:pt modelId="{09B69C49-004F-4D9B-BCEB-CB8E15387965}" type="parTrans" cxnId="{9ED5029C-D25B-4C58-A45E-DD5F076A722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1B56C29-8483-42BB-B207-59A823D8D046}" type="sibTrans" cxnId="{9ED5029C-D25B-4C58-A45E-DD5F076A722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F42B3345-5D28-470E-A6DD-4FD4460150A2}">
      <dgm:prSet/>
      <dgm:spPr/>
      <dgm:t>
        <a:bodyPr/>
        <a:lstStyle/>
        <a:p>
          <a:r>
            <a:rPr kumimoji="1" lang="ja-JP">
              <a:latin typeface="メイリオ" panose="020B0604030504040204" pitchFamily="50" charset="-128"/>
              <a:ea typeface="メイリオ" panose="020B0604030504040204" pitchFamily="50" charset="-128"/>
            </a:rPr>
            <a:t>レンダリング</a:t>
          </a:r>
          <a:endParaRPr lang="ja-JP">
            <a:latin typeface="メイリオ" panose="020B0604030504040204" pitchFamily="50" charset="-128"/>
            <a:ea typeface="メイリオ" panose="020B0604030504040204" pitchFamily="50" charset="-128"/>
          </a:endParaRPr>
        </a:p>
      </dgm:t>
    </dgm:pt>
    <dgm:pt modelId="{44105CC2-FB91-4A6F-83EE-2D4192082EF6}" type="parTrans" cxnId="{F7286FD7-8C0D-4B6D-9EDF-F4A4C4FC70A6}">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D6BAB15-5C29-417E-95ED-D851776537D5}" type="sibTrans" cxnId="{F7286FD7-8C0D-4B6D-9EDF-F4A4C4FC70A6}">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27601FEB-8E26-4F8B-AADC-991BA9CB1856}" type="pres">
      <dgm:prSet presAssocID="{82B10DF4-4CCA-4DEC-8ACE-F16CAA1071EB}" presName="linearFlow" presStyleCnt="0">
        <dgm:presLayoutVars>
          <dgm:resizeHandles val="exact"/>
        </dgm:presLayoutVars>
      </dgm:prSet>
      <dgm:spPr/>
    </dgm:pt>
    <dgm:pt modelId="{A567876F-ACE6-4CCD-98AC-0DBE4063614B}" type="pres">
      <dgm:prSet presAssocID="{88660242-7BD5-4346-A8D3-1D8136E8648F}" presName="node" presStyleLbl="node1" presStyleIdx="0" presStyleCnt="3">
        <dgm:presLayoutVars>
          <dgm:bulletEnabled val="1"/>
        </dgm:presLayoutVars>
      </dgm:prSet>
      <dgm:spPr/>
    </dgm:pt>
    <dgm:pt modelId="{1B1F6971-B945-4F6E-A235-0FEB211B1D15}" type="pres">
      <dgm:prSet presAssocID="{D573678A-D170-497F-A24B-229D3CED2BD6}" presName="sibTrans" presStyleLbl="sibTrans2D1" presStyleIdx="0" presStyleCnt="2"/>
      <dgm:spPr/>
    </dgm:pt>
    <dgm:pt modelId="{896BD9EB-1C28-4751-ABF9-B949F2E3AD05}" type="pres">
      <dgm:prSet presAssocID="{D573678A-D170-497F-A24B-229D3CED2BD6}" presName="connectorText" presStyleLbl="sibTrans2D1" presStyleIdx="0" presStyleCnt="2"/>
      <dgm:spPr/>
    </dgm:pt>
    <dgm:pt modelId="{FBDD870B-12EB-439B-859A-2BAE2790F388}" type="pres">
      <dgm:prSet presAssocID="{9D6EEA99-8A11-463F-A288-9AFD21C12BD7}" presName="node" presStyleLbl="node1" presStyleIdx="1" presStyleCnt="3">
        <dgm:presLayoutVars>
          <dgm:bulletEnabled val="1"/>
        </dgm:presLayoutVars>
      </dgm:prSet>
      <dgm:spPr/>
    </dgm:pt>
    <dgm:pt modelId="{AF49CDB0-D3A2-4B98-84BF-47DBFE1E3B94}" type="pres">
      <dgm:prSet presAssocID="{C1B56C29-8483-42BB-B207-59A823D8D046}" presName="sibTrans" presStyleLbl="sibTrans2D1" presStyleIdx="1" presStyleCnt="2"/>
      <dgm:spPr/>
    </dgm:pt>
    <dgm:pt modelId="{58609CC9-41AB-43DD-A106-3EEB15653E76}" type="pres">
      <dgm:prSet presAssocID="{C1B56C29-8483-42BB-B207-59A823D8D046}" presName="connectorText" presStyleLbl="sibTrans2D1" presStyleIdx="1" presStyleCnt="2"/>
      <dgm:spPr/>
    </dgm:pt>
    <dgm:pt modelId="{80B2E2DC-CB3B-4724-AB0B-C174EA267D28}" type="pres">
      <dgm:prSet presAssocID="{F42B3345-5D28-470E-A6DD-4FD4460150A2}" presName="node" presStyleLbl="node1" presStyleIdx="2" presStyleCnt="3">
        <dgm:presLayoutVars>
          <dgm:bulletEnabled val="1"/>
        </dgm:presLayoutVars>
      </dgm:prSet>
      <dgm:spPr/>
    </dgm:pt>
  </dgm:ptLst>
  <dgm:cxnLst>
    <dgm:cxn modelId="{8867B609-BB0B-4DD6-8D2A-954A07EA4EDC}" type="presOf" srcId="{D573678A-D170-497F-A24B-229D3CED2BD6}" destId="{1B1F6971-B945-4F6E-A235-0FEB211B1D15}" srcOrd="0" destOrd="0" presId="urn:microsoft.com/office/officeart/2005/8/layout/process2"/>
    <dgm:cxn modelId="{D2D28E2D-8459-4995-A5E2-5C37B0F83E76}" type="presOf" srcId="{C1B56C29-8483-42BB-B207-59A823D8D046}" destId="{58609CC9-41AB-43DD-A106-3EEB15653E76}" srcOrd="1" destOrd="0" presId="urn:microsoft.com/office/officeart/2005/8/layout/process2"/>
    <dgm:cxn modelId="{B52BF166-BDEE-4E1D-ACB3-012D2FCAF478}" type="presOf" srcId="{C1B56C29-8483-42BB-B207-59A823D8D046}" destId="{AF49CDB0-D3A2-4B98-84BF-47DBFE1E3B94}" srcOrd="0" destOrd="0" presId="urn:microsoft.com/office/officeart/2005/8/layout/process2"/>
    <dgm:cxn modelId="{75359A49-8A10-4394-8148-0106BB87E2DA}" type="presOf" srcId="{F42B3345-5D28-470E-A6DD-4FD4460150A2}" destId="{80B2E2DC-CB3B-4724-AB0B-C174EA267D28}" srcOrd="0" destOrd="0" presId="urn:microsoft.com/office/officeart/2005/8/layout/process2"/>
    <dgm:cxn modelId="{31F4A098-F4C8-400D-BBD2-0DD709514241}" type="presOf" srcId="{82B10DF4-4CCA-4DEC-8ACE-F16CAA1071EB}" destId="{27601FEB-8E26-4F8B-AADC-991BA9CB1856}" srcOrd="0" destOrd="0" presId="urn:microsoft.com/office/officeart/2005/8/layout/process2"/>
    <dgm:cxn modelId="{9ED5029C-D25B-4C58-A45E-DD5F076A7222}" srcId="{82B10DF4-4CCA-4DEC-8ACE-F16CAA1071EB}" destId="{9D6EEA99-8A11-463F-A288-9AFD21C12BD7}" srcOrd="1" destOrd="0" parTransId="{09B69C49-004F-4D9B-BCEB-CB8E15387965}" sibTransId="{C1B56C29-8483-42BB-B207-59A823D8D046}"/>
    <dgm:cxn modelId="{27F572AD-5EA5-4EED-BCDA-301CD36D9247}" type="presOf" srcId="{D573678A-D170-497F-A24B-229D3CED2BD6}" destId="{896BD9EB-1C28-4751-ABF9-B949F2E3AD05}" srcOrd="1" destOrd="0" presId="urn:microsoft.com/office/officeart/2005/8/layout/process2"/>
    <dgm:cxn modelId="{C1A0DEAE-C2AB-43CD-AC74-168BAD4DDFF0}" srcId="{82B10DF4-4CCA-4DEC-8ACE-F16CAA1071EB}" destId="{88660242-7BD5-4346-A8D3-1D8136E8648F}" srcOrd="0" destOrd="0" parTransId="{9F74CF5A-A336-4281-9B9F-B44D2BA207EA}" sibTransId="{D573678A-D170-497F-A24B-229D3CED2BD6}"/>
    <dgm:cxn modelId="{F7286FD7-8C0D-4B6D-9EDF-F4A4C4FC70A6}" srcId="{82B10DF4-4CCA-4DEC-8ACE-F16CAA1071EB}" destId="{F42B3345-5D28-470E-A6DD-4FD4460150A2}" srcOrd="2" destOrd="0" parTransId="{44105CC2-FB91-4A6F-83EE-2D4192082EF6}" sibTransId="{0D6BAB15-5C29-417E-95ED-D851776537D5}"/>
    <dgm:cxn modelId="{2E5697E7-D37B-4A45-91E6-28425B1DD1EE}" type="presOf" srcId="{9D6EEA99-8A11-463F-A288-9AFD21C12BD7}" destId="{FBDD870B-12EB-439B-859A-2BAE2790F388}" srcOrd="0" destOrd="0" presId="urn:microsoft.com/office/officeart/2005/8/layout/process2"/>
    <dgm:cxn modelId="{1D2552F7-3975-4E29-B291-C89F261D7965}" type="presOf" srcId="{88660242-7BD5-4346-A8D3-1D8136E8648F}" destId="{A567876F-ACE6-4CCD-98AC-0DBE4063614B}" srcOrd="0" destOrd="0" presId="urn:microsoft.com/office/officeart/2005/8/layout/process2"/>
    <dgm:cxn modelId="{BBB9C69E-E3DB-4C95-A4EC-CEDB2F86EBD6}" type="presParOf" srcId="{27601FEB-8E26-4F8B-AADC-991BA9CB1856}" destId="{A567876F-ACE6-4CCD-98AC-0DBE4063614B}" srcOrd="0" destOrd="0" presId="urn:microsoft.com/office/officeart/2005/8/layout/process2"/>
    <dgm:cxn modelId="{42CA08CC-DCA6-41EC-AC1D-ED69B232EC63}" type="presParOf" srcId="{27601FEB-8E26-4F8B-AADC-991BA9CB1856}" destId="{1B1F6971-B945-4F6E-A235-0FEB211B1D15}" srcOrd="1" destOrd="0" presId="urn:microsoft.com/office/officeart/2005/8/layout/process2"/>
    <dgm:cxn modelId="{422E9C5F-EAF4-4849-AADA-AB5E3AEFF7B6}" type="presParOf" srcId="{1B1F6971-B945-4F6E-A235-0FEB211B1D15}" destId="{896BD9EB-1C28-4751-ABF9-B949F2E3AD05}" srcOrd="0" destOrd="0" presId="urn:microsoft.com/office/officeart/2005/8/layout/process2"/>
    <dgm:cxn modelId="{A5C798B6-7135-42B9-B8E2-BD90F657874D}" type="presParOf" srcId="{27601FEB-8E26-4F8B-AADC-991BA9CB1856}" destId="{FBDD870B-12EB-439B-859A-2BAE2790F388}" srcOrd="2" destOrd="0" presId="urn:microsoft.com/office/officeart/2005/8/layout/process2"/>
    <dgm:cxn modelId="{C26CC33C-1E1B-414B-8E94-10D025F0D166}" type="presParOf" srcId="{27601FEB-8E26-4F8B-AADC-991BA9CB1856}" destId="{AF49CDB0-D3A2-4B98-84BF-47DBFE1E3B94}" srcOrd="3" destOrd="0" presId="urn:microsoft.com/office/officeart/2005/8/layout/process2"/>
    <dgm:cxn modelId="{EE47CB1E-DD22-49F1-A67D-617A4E6839A7}" type="presParOf" srcId="{AF49CDB0-D3A2-4B98-84BF-47DBFE1E3B94}" destId="{58609CC9-41AB-43DD-A106-3EEB15653E76}" srcOrd="0" destOrd="0" presId="urn:microsoft.com/office/officeart/2005/8/layout/process2"/>
    <dgm:cxn modelId="{A7BD141A-B47E-4BEB-AFDA-999CAD954901}" type="presParOf" srcId="{27601FEB-8E26-4F8B-AADC-991BA9CB1856}" destId="{80B2E2DC-CB3B-4724-AB0B-C174EA267D28}"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7876F-ACE6-4CCD-98AC-0DBE4063614B}">
      <dsp:nvSpPr>
        <dsp:cNvPr id="0" name=""/>
        <dsp:cNvSpPr/>
      </dsp:nvSpPr>
      <dsp:spPr>
        <a:xfrm>
          <a:off x="1166326" y="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latin typeface="メイリオ" panose="020B0604030504040204" pitchFamily="50" charset="-128"/>
              <a:ea typeface="メイリオ" panose="020B0604030504040204" pitchFamily="50" charset="-128"/>
            </a:rPr>
            <a:t>レイアウトを自動認識</a:t>
          </a:r>
          <a:endParaRPr lang="ja-JP" sz="1700" kern="1200">
            <a:latin typeface="メイリオ" panose="020B0604030504040204" pitchFamily="50" charset="-128"/>
            <a:ea typeface="メイリオ" panose="020B0604030504040204" pitchFamily="50" charset="-128"/>
          </a:endParaRPr>
        </a:p>
      </dsp:txBody>
      <dsp:txXfrm>
        <a:off x="1186412" y="20086"/>
        <a:ext cx="2703027" cy="645627"/>
      </dsp:txXfrm>
    </dsp:sp>
    <dsp:sp modelId="{1B1F6971-B945-4F6E-A235-0FEB211B1D15}">
      <dsp:nvSpPr>
        <dsp:cNvPr id="0" name=""/>
        <dsp:cNvSpPr/>
      </dsp:nvSpPr>
      <dsp:spPr>
        <a:xfrm rot="5400000">
          <a:off x="2409338" y="702945"/>
          <a:ext cx="257174" cy="308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latin typeface="メイリオ" panose="020B0604030504040204" pitchFamily="50" charset="-128"/>
            <a:ea typeface="メイリオ" panose="020B0604030504040204" pitchFamily="50" charset="-128"/>
          </a:endParaRPr>
        </a:p>
      </dsp:txBody>
      <dsp:txXfrm rot="-5400000">
        <a:off x="2445342" y="728663"/>
        <a:ext cx="185166" cy="180022"/>
      </dsp:txXfrm>
    </dsp:sp>
    <dsp:sp modelId="{FBDD870B-12EB-439B-859A-2BAE2790F388}">
      <dsp:nvSpPr>
        <dsp:cNvPr id="0" name=""/>
        <dsp:cNvSpPr/>
      </dsp:nvSpPr>
      <dsp:spPr>
        <a:xfrm>
          <a:off x="1166326" y="102870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en-US" sz="1700" kern="1200">
              <a:latin typeface="メイリオ" panose="020B0604030504040204" pitchFamily="50" charset="-128"/>
              <a:ea typeface="メイリオ" panose="020B0604030504040204" pitchFamily="50" charset="-128"/>
            </a:rPr>
            <a:t>PDF</a:t>
          </a:r>
          <a:r>
            <a:rPr kumimoji="1" lang="ja-JP" sz="1700" kern="1200">
              <a:latin typeface="メイリオ" panose="020B0604030504040204" pitchFamily="50" charset="-128"/>
              <a:ea typeface="メイリオ" panose="020B0604030504040204" pitchFamily="50" charset="-128"/>
            </a:rPr>
            <a:t>レイアウト情報を生成</a:t>
          </a:r>
          <a:endParaRPr lang="ja-JP" sz="1700" kern="1200">
            <a:latin typeface="メイリオ" panose="020B0604030504040204" pitchFamily="50" charset="-128"/>
            <a:ea typeface="メイリオ" panose="020B0604030504040204" pitchFamily="50" charset="-128"/>
          </a:endParaRPr>
        </a:p>
      </dsp:txBody>
      <dsp:txXfrm>
        <a:off x="1186412" y="1048786"/>
        <a:ext cx="2703027" cy="645627"/>
      </dsp:txXfrm>
    </dsp:sp>
    <dsp:sp modelId="{AF49CDB0-D3A2-4B98-84BF-47DBFE1E3B94}">
      <dsp:nvSpPr>
        <dsp:cNvPr id="0" name=""/>
        <dsp:cNvSpPr/>
      </dsp:nvSpPr>
      <dsp:spPr>
        <a:xfrm rot="5400000">
          <a:off x="2409338" y="1731645"/>
          <a:ext cx="257174" cy="308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latin typeface="メイリオ" panose="020B0604030504040204" pitchFamily="50" charset="-128"/>
            <a:ea typeface="メイリオ" panose="020B0604030504040204" pitchFamily="50" charset="-128"/>
          </a:endParaRPr>
        </a:p>
      </dsp:txBody>
      <dsp:txXfrm rot="-5400000">
        <a:off x="2445342" y="1757363"/>
        <a:ext cx="185166" cy="180022"/>
      </dsp:txXfrm>
    </dsp:sp>
    <dsp:sp modelId="{80B2E2DC-CB3B-4724-AB0B-C174EA267D28}">
      <dsp:nvSpPr>
        <dsp:cNvPr id="0" name=""/>
        <dsp:cNvSpPr/>
      </dsp:nvSpPr>
      <dsp:spPr>
        <a:xfrm>
          <a:off x="1166326" y="205740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latin typeface="メイリオ" panose="020B0604030504040204" pitchFamily="50" charset="-128"/>
              <a:ea typeface="メイリオ" panose="020B0604030504040204" pitchFamily="50" charset="-128"/>
            </a:rPr>
            <a:t>レンダリング</a:t>
          </a:r>
          <a:endParaRPr lang="ja-JP" sz="1700" kern="1200">
            <a:latin typeface="メイリオ" panose="020B0604030504040204" pitchFamily="50" charset="-128"/>
            <a:ea typeface="メイリオ" panose="020B0604030504040204" pitchFamily="50" charset="-128"/>
          </a:endParaRPr>
        </a:p>
      </dsp:txBody>
      <dsp:txXfrm>
        <a:off x="1186412" y="2077486"/>
        <a:ext cx="2703027" cy="6456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45A08-9191-4FD8-9E5A-898811D54A0E}" type="datetimeFigureOut">
              <a:rPr kumimoji="1" lang="ja-JP" altLang="en-US" smtClean="0"/>
              <a:t>2025/5/24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C596C-BF4B-48D0-AC4F-106AAB5A5BD4}" type="slidenum">
              <a:rPr kumimoji="1" lang="ja-JP" altLang="en-US" smtClean="0"/>
              <a:t>‹#›</a:t>
            </a:fld>
            <a:endParaRPr kumimoji="1" lang="ja-JP" altLang="en-US"/>
          </a:p>
        </p:txBody>
      </p:sp>
    </p:spTree>
    <p:extLst>
      <p:ext uri="{BB962C8B-B14F-4D97-AF65-F5344CB8AC3E}">
        <p14:creationId xmlns:p14="http://schemas.microsoft.com/office/powerpoint/2010/main" val="22818626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6059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96002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10869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3653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995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62562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92815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404060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323706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413105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72977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6035832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eharaLab/bigdata9-PDF-scraping/blob/main/page_object.md"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itchyny.hatenablog.com/entry/2015/09/16/100000"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pdf-file.nnn2.com/?p=109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echracho.bpsinc.jp/west/2018_12_07/65062" TargetMode="External"/><Relationship Id="rId2" Type="http://schemas.openxmlformats.org/officeDocument/2006/relationships/hyperlink" Target="https://www.pdf-tools.trustss.co.jp/Syntax/parsePdfProc.html#top" TargetMode="External"/><Relationship Id="rId1" Type="http://schemas.openxmlformats.org/officeDocument/2006/relationships/slideLayout" Target="../slideLayouts/slideLayout7.xml"/><Relationship Id="rId6" Type="http://schemas.openxmlformats.org/officeDocument/2006/relationships/hyperlink" Target="https://aznote.jakou.com/prog/pdf/09_outline.html" TargetMode="External"/><Relationship Id="rId5" Type="http://schemas.openxmlformats.org/officeDocument/2006/relationships/hyperlink" Target="https://qiita.com/ysn/items/7a837b62a51f879462e4" TargetMode="External"/><Relationship Id="rId4" Type="http://schemas.openxmlformats.org/officeDocument/2006/relationships/hyperlink" Target="https://www.pdf-tools.trustss.co.jp/data/HelloWorld.ph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ueharaLab/bigdata9-PDF-scraping/blob/main/pdf_miner.md"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github.com/ueharaLab/bigdata9-PDF-scraping/blob/main/pdf_miner_codes.m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github.com/ueharaLab/bigdata9-PDF-scraping/blob/main/pdf2csv.md"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ueharaLab/bigdata9-PDF-scraping/blob/main/tabula_gui.m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gazine.net/news/20210123-pdf-history/"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ueharaLab/bigdata9-PDF-scraping/blob/main/pdf_trial.m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ueharaLab/bigdata9-PDF-scraping/blob/main/pdf_trial.m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eharaLab/bigdata9-PDF-scraping/blob/main/pdf_structure.md"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E4A8BC-3CBC-491F-BF6B-018506B0A0FE}"/>
              </a:ext>
            </a:extLst>
          </p:cNvPr>
          <p:cNvSpPr txBox="1"/>
          <p:nvPr/>
        </p:nvSpPr>
        <p:spPr>
          <a:xfrm>
            <a:off x="2591675" y="2692216"/>
            <a:ext cx="7008650" cy="769441"/>
          </a:xfrm>
          <a:prstGeom prst="rect">
            <a:avLst/>
          </a:prstGeom>
          <a:noFill/>
        </p:spPr>
        <p:txBody>
          <a:bodyPr wrap="none" rtlCol="0">
            <a:spAutoFit/>
          </a:bodyPr>
          <a:lstStyle/>
          <a:p>
            <a:r>
              <a:rPr kumimoji="1" lang="en-US" altLang="ja-JP" sz="4400" b="1" dirty="0">
                <a:latin typeface="メイリオ" panose="020B0604030504040204" pitchFamily="50" charset="-128"/>
                <a:ea typeface="メイリオ" panose="020B0604030504040204" pitchFamily="50" charset="-128"/>
              </a:rPr>
              <a:t>PDF</a:t>
            </a:r>
            <a:r>
              <a:rPr kumimoji="1" lang="ja-JP" altLang="en-US" sz="4400" b="1" dirty="0">
                <a:latin typeface="メイリオ" panose="020B0604030504040204" pitchFamily="50" charset="-128"/>
                <a:ea typeface="メイリオ" panose="020B0604030504040204" pitchFamily="50" charset="-128"/>
              </a:rPr>
              <a:t>をスクレイピングする</a:t>
            </a:r>
          </a:p>
        </p:txBody>
      </p:sp>
    </p:spTree>
    <p:extLst>
      <p:ext uri="{BB962C8B-B14F-4D97-AF65-F5344CB8AC3E}">
        <p14:creationId xmlns:p14="http://schemas.microsoft.com/office/powerpoint/2010/main" val="103022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B988888-44BC-5CEB-5AB6-A1D1E23D717F}"/>
              </a:ext>
            </a:extLst>
          </p:cNvPr>
          <p:cNvPicPr>
            <a:picLocks noChangeAspect="1"/>
          </p:cNvPicPr>
          <p:nvPr/>
        </p:nvPicPr>
        <p:blipFill>
          <a:blip r:embed="rId2"/>
          <a:stretch>
            <a:fillRect/>
          </a:stretch>
        </p:blipFill>
        <p:spPr>
          <a:xfrm>
            <a:off x="7120487" y="535539"/>
            <a:ext cx="5277550" cy="6324599"/>
          </a:xfrm>
          <a:prstGeom prst="rect">
            <a:avLst/>
          </a:prstGeom>
        </p:spPr>
      </p:pic>
      <p:sp>
        <p:nvSpPr>
          <p:cNvPr id="9" name="テキスト ボックス 8">
            <a:extLst>
              <a:ext uri="{FF2B5EF4-FFF2-40B4-BE49-F238E27FC236}">
                <a16:creationId xmlns:a16="http://schemas.microsoft.com/office/drawing/2014/main" id="{55A86013-C5DE-9D19-3314-A1FE07C83CC5}"/>
              </a:ext>
            </a:extLst>
          </p:cNvPr>
          <p:cNvSpPr txBox="1"/>
          <p:nvPr/>
        </p:nvSpPr>
        <p:spPr>
          <a:xfrm>
            <a:off x="98578" y="46104"/>
            <a:ext cx="54857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続き　</a:t>
            </a:r>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の階層（木）構造</a:t>
            </a:r>
          </a:p>
        </p:txBody>
      </p:sp>
      <p:sp>
        <p:nvSpPr>
          <p:cNvPr id="17" name="テキスト ボックス 16">
            <a:extLst>
              <a:ext uri="{FF2B5EF4-FFF2-40B4-BE49-F238E27FC236}">
                <a16:creationId xmlns:a16="http://schemas.microsoft.com/office/drawing/2014/main" id="{B41234EA-15D1-4440-9A23-28827DC362CE}"/>
              </a:ext>
            </a:extLst>
          </p:cNvPr>
          <p:cNvSpPr txBox="1"/>
          <p:nvPr/>
        </p:nvSpPr>
        <p:spPr>
          <a:xfrm>
            <a:off x="0" y="765606"/>
            <a:ext cx="8315324" cy="707886"/>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各オブジェクトはユニークな</a:t>
            </a:r>
            <a:r>
              <a:rPr kumimoji="1" lang="en-US" altLang="ja-JP" sz="2000" dirty="0">
                <a:latin typeface="メイリオ" panose="020B0604030504040204" pitchFamily="50" charset="-128"/>
                <a:ea typeface="メイリオ" panose="020B0604030504040204" pitchFamily="50" charset="-128"/>
              </a:rPr>
              <a:t>id</a:t>
            </a:r>
            <a:r>
              <a:rPr kumimoji="1" lang="ja-JP" altLang="en-US" sz="2000" dirty="0">
                <a:latin typeface="メイリオ" panose="020B0604030504040204" pitchFamily="50" charset="-128"/>
                <a:ea typeface="メイリオ" panose="020B0604030504040204" pitchFamily="50" charset="-128"/>
              </a:rPr>
              <a:t>（間接参照）で上位層から下位層に参照する（</a:t>
            </a:r>
            <a:r>
              <a:rPr kumimoji="1" lang="en-US" altLang="ja-JP" sz="2000" dirty="0">
                <a:latin typeface="メイリオ" panose="020B0604030504040204" pitchFamily="50" charset="-128"/>
                <a:ea typeface="メイリオ" panose="020B0604030504040204" pitchFamily="50" charset="-128"/>
              </a:rPr>
              <a:t>obj</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R </a:t>
            </a:r>
            <a:r>
              <a:rPr kumimoji="1" lang="ja-JP" altLang="en-US" sz="2000" dirty="0">
                <a:latin typeface="メイリオ" panose="020B0604030504040204" pitchFamily="50" charset="-128"/>
                <a:ea typeface="メイリオ" panose="020B0604030504040204" pitchFamily="50" charset="-128"/>
              </a:rPr>
              <a:t>という規則性がある。ただし例外は２．３）</a:t>
            </a:r>
          </a:p>
        </p:txBody>
      </p:sp>
      <p:sp>
        <p:nvSpPr>
          <p:cNvPr id="2" name="テキスト ボックス 1">
            <a:extLst>
              <a:ext uri="{FF2B5EF4-FFF2-40B4-BE49-F238E27FC236}">
                <a16:creationId xmlns:a16="http://schemas.microsoft.com/office/drawing/2014/main" id="{6809DFC4-A785-3650-55B8-3C970A81AA25}"/>
              </a:ext>
            </a:extLst>
          </p:cNvPr>
          <p:cNvSpPr txBox="1"/>
          <p:nvPr/>
        </p:nvSpPr>
        <p:spPr>
          <a:xfrm>
            <a:off x="98578" y="488658"/>
            <a:ext cx="8504572" cy="58477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3"/>
              </a:rPr>
              <a:t>https://github.com/ueharaLab/bigdata9-PDF-scraping/blob/main/page_object.md</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7025B84-96D0-A285-92AB-0DC08A4A54CB}"/>
              </a:ext>
            </a:extLst>
          </p:cNvPr>
          <p:cNvSpPr txBox="1"/>
          <p:nvPr/>
        </p:nvSpPr>
        <p:spPr>
          <a:xfrm>
            <a:off x="482141" y="1692874"/>
            <a:ext cx="4398174"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1 0 obj </a:t>
            </a:r>
          </a:p>
          <a:p>
            <a:pPr algn="l"/>
            <a:r>
              <a:rPr kumimoji="1" lang="en-US" altLang="ja-JP" dirty="0">
                <a:latin typeface="メイリオ" panose="020B0604030504040204" pitchFamily="50" charset="-128"/>
                <a:ea typeface="メイリオ" panose="020B0604030504040204" pitchFamily="50" charset="-128"/>
              </a:rPr>
              <a:t>&lt;&lt;/Pages 2 0 R /Type /Catalog&gt;&gt;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AD8E49E-E6B3-42BB-357F-490F97C5B516}"/>
              </a:ext>
            </a:extLst>
          </p:cNvPr>
          <p:cNvSpPr txBox="1"/>
          <p:nvPr/>
        </p:nvSpPr>
        <p:spPr>
          <a:xfrm>
            <a:off x="541002" y="2938405"/>
            <a:ext cx="8315325" cy="923330"/>
          </a:xfrm>
          <a:prstGeom prst="rect">
            <a:avLst/>
          </a:prstGeom>
          <a:noFill/>
        </p:spPr>
        <p:txBody>
          <a:bodyPr wrap="square" rtlCol="0">
            <a:spAutoFit/>
          </a:bodyPr>
          <a:lstStyle/>
          <a:p>
            <a:pPr algn="l"/>
            <a:r>
              <a:rPr kumimoji="1" lang="fr-FR" altLang="ja-JP" dirty="0">
                <a:latin typeface="メイリオ" panose="020B0604030504040204" pitchFamily="50" charset="-128"/>
                <a:ea typeface="メイリオ" panose="020B0604030504040204" pitchFamily="50" charset="-128"/>
              </a:rPr>
              <a:t>2 0 obj </a:t>
            </a:r>
          </a:p>
          <a:p>
            <a:pPr algn="l"/>
            <a:r>
              <a:rPr kumimoji="1" lang="fr-FR" altLang="ja-JP" dirty="0">
                <a:latin typeface="メイリオ" panose="020B0604030504040204" pitchFamily="50" charset="-128"/>
                <a:ea typeface="メイリオ" panose="020B0604030504040204" pitchFamily="50" charset="-128"/>
              </a:rPr>
              <a:t>&lt;&lt;/Kids [3 0 R]/Count 1/Type /Pages&gt;&gt;</a:t>
            </a:r>
          </a:p>
          <a:p>
            <a:pPr algn="l"/>
            <a:r>
              <a:rPr kumimoji="1" lang="fr-FR" altLang="ja-JP" dirty="0">
                <a:latin typeface="メイリオ" panose="020B0604030504040204" pitchFamily="50" charset="-128"/>
                <a:ea typeface="メイリオ" panose="020B0604030504040204" pitchFamily="50" charset="-128"/>
              </a:rPr>
              <a:t>endobj</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BFA358C-3089-8627-F13C-6F842748241F}"/>
              </a:ext>
            </a:extLst>
          </p:cNvPr>
          <p:cNvSpPr txBox="1"/>
          <p:nvPr/>
        </p:nvSpPr>
        <p:spPr>
          <a:xfrm>
            <a:off x="482141" y="4183937"/>
            <a:ext cx="5716510" cy="1200329"/>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3 0 obj </a:t>
            </a:r>
          </a:p>
          <a:p>
            <a:pPr algn="l"/>
            <a:r>
              <a:rPr kumimoji="1" lang="en-US" altLang="ja-JP" dirty="0">
                <a:latin typeface="メイリオ" panose="020B0604030504040204" pitchFamily="50" charset="-128"/>
                <a:ea typeface="メイリオ" panose="020B0604030504040204" pitchFamily="50" charset="-128"/>
              </a:rPr>
              <a:t>&lt;&lt;/Parent 2 0 R/</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 0 595 842]</a:t>
            </a:r>
          </a:p>
          <a:p>
            <a:pPr algn="l"/>
            <a:r>
              <a:rPr kumimoji="1" lang="en-US" altLang="ja-JP" dirty="0">
                <a:latin typeface="メイリオ" panose="020B0604030504040204" pitchFamily="50" charset="-128"/>
                <a:ea typeface="メイリオ" panose="020B0604030504040204" pitchFamily="50" charset="-128"/>
              </a:rPr>
              <a:t>/Resources 4 0 R/Contents 5 0 R/Type /Page&gt;&gt;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6408BCD-1A92-756F-B302-7DDAE54B6C8C}"/>
              </a:ext>
            </a:extLst>
          </p:cNvPr>
          <p:cNvSpPr txBox="1"/>
          <p:nvPr/>
        </p:nvSpPr>
        <p:spPr>
          <a:xfrm>
            <a:off x="482141" y="5620545"/>
            <a:ext cx="7138098"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5 0 obj </a:t>
            </a:r>
          </a:p>
          <a:p>
            <a:pPr algn="l"/>
            <a:r>
              <a:rPr kumimoji="1" lang="en-US" altLang="ja-JP" dirty="0">
                <a:latin typeface="メイリオ" panose="020B0604030504040204" pitchFamily="50" charset="-128"/>
                <a:ea typeface="メイリオ" panose="020B0604030504040204" pitchFamily="50" charset="-128"/>
              </a:rPr>
              <a:t>&lt;&lt;/Length 59&gt;&gt;</a:t>
            </a:r>
          </a:p>
          <a:p>
            <a:pPr algn="l"/>
            <a:r>
              <a:rPr kumimoji="1" lang="en-US" altLang="ja-JP" dirty="0">
                <a:latin typeface="メイリオ" panose="020B0604030504040204" pitchFamily="50" charset="-128"/>
                <a:ea typeface="メイリオ" panose="020B0604030504040204" pitchFamily="50" charset="-128"/>
              </a:rPr>
              <a:t>stream</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BT/F0 36 </a:t>
            </a:r>
            <a:r>
              <a:rPr kumimoji="1" lang="en-US" altLang="ja-JP" dirty="0" err="1">
                <a:latin typeface="メイリオ" panose="020B0604030504040204" pitchFamily="50" charset="-128"/>
                <a:ea typeface="メイリオ" panose="020B0604030504040204" pitchFamily="50" charset="-128"/>
              </a:rPr>
              <a:t>Tf</a:t>
            </a:r>
            <a:r>
              <a:rPr kumimoji="1" lang="en-US" altLang="ja-JP" dirty="0">
                <a:latin typeface="メイリオ" panose="020B0604030504040204" pitchFamily="50" charset="-128"/>
                <a:ea typeface="メイリオ" panose="020B0604030504040204" pitchFamily="50" charset="-128"/>
              </a:rPr>
              <a:t> 1. 0. 0. 1. 50. 720. Tm</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7FFC610E-3F36-ADE3-CD28-50CD7CA731CB}"/>
              </a:ext>
            </a:extLst>
          </p:cNvPr>
          <p:cNvSpPr/>
          <p:nvPr/>
        </p:nvSpPr>
        <p:spPr>
          <a:xfrm>
            <a:off x="1713045" y="1933575"/>
            <a:ext cx="7143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179F79B-4173-293F-DF62-8010CB3140F6}"/>
              </a:ext>
            </a:extLst>
          </p:cNvPr>
          <p:cNvSpPr/>
          <p:nvPr/>
        </p:nvSpPr>
        <p:spPr>
          <a:xfrm>
            <a:off x="541002" y="4082389"/>
            <a:ext cx="86142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7F6FAA1-EA50-303C-1147-6AE8BF4894B2}"/>
              </a:ext>
            </a:extLst>
          </p:cNvPr>
          <p:cNvSpPr/>
          <p:nvPr/>
        </p:nvSpPr>
        <p:spPr>
          <a:xfrm>
            <a:off x="1629347" y="3171825"/>
            <a:ext cx="7143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5BBA884-06AF-C506-1C44-CFBF6A1C7227}"/>
              </a:ext>
            </a:extLst>
          </p:cNvPr>
          <p:cNvSpPr/>
          <p:nvPr/>
        </p:nvSpPr>
        <p:spPr>
          <a:xfrm>
            <a:off x="541002" y="2884674"/>
            <a:ext cx="905343"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89D6A0F-0FEF-3D66-8FC7-8105E99848A7}"/>
              </a:ext>
            </a:extLst>
          </p:cNvPr>
          <p:cNvSpPr/>
          <p:nvPr/>
        </p:nvSpPr>
        <p:spPr>
          <a:xfrm>
            <a:off x="482141" y="5602150"/>
            <a:ext cx="86142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A8DF335-BF04-7D30-1EB3-177945BD1219}"/>
              </a:ext>
            </a:extLst>
          </p:cNvPr>
          <p:cNvSpPr/>
          <p:nvPr/>
        </p:nvSpPr>
        <p:spPr>
          <a:xfrm>
            <a:off x="3550400" y="4686955"/>
            <a:ext cx="76297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94840D53-DA11-3AE0-998F-444C0D91A3CB}"/>
              </a:ext>
            </a:extLst>
          </p:cNvPr>
          <p:cNvCxnSpPr>
            <a:stCxn id="10" idx="2"/>
            <a:endCxn id="14" idx="0"/>
          </p:cNvCxnSpPr>
          <p:nvPr/>
        </p:nvCxnSpPr>
        <p:spPr>
          <a:xfrm rot="5400000">
            <a:off x="1246905" y="2061345"/>
            <a:ext cx="570099" cy="10765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5C2AEEA7-9105-3713-D02E-3E43394943AB}"/>
              </a:ext>
            </a:extLst>
          </p:cNvPr>
          <p:cNvCxnSpPr>
            <a:stCxn id="12" idx="2"/>
            <a:endCxn id="11" idx="0"/>
          </p:cNvCxnSpPr>
          <p:nvPr/>
        </p:nvCxnSpPr>
        <p:spPr>
          <a:xfrm rot="5400000">
            <a:off x="1214344" y="3310198"/>
            <a:ext cx="529564" cy="1014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82B779F-1712-A15C-D5C1-D1DB9ADBAAEF}"/>
              </a:ext>
            </a:extLst>
          </p:cNvPr>
          <p:cNvCxnSpPr>
            <a:stCxn id="16" idx="2"/>
            <a:endCxn id="15" idx="0"/>
          </p:cNvCxnSpPr>
          <p:nvPr/>
        </p:nvCxnSpPr>
        <p:spPr>
          <a:xfrm rot="5400000">
            <a:off x="2155273" y="3825537"/>
            <a:ext cx="534195" cy="3019030"/>
          </a:xfrm>
          <a:prstGeom prst="bentConnector3">
            <a:avLst>
              <a:gd name="adj1" fmla="val 5713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DDF18FE-4A38-7755-AAFA-89A4BF66A7E9}"/>
              </a:ext>
            </a:extLst>
          </p:cNvPr>
          <p:cNvSpPr txBox="1"/>
          <p:nvPr/>
        </p:nvSpPr>
        <p:spPr>
          <a:xfrm>
            <a:off x="1397997" y="1512289"/>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ドキュメントカタログ</a:t>
            </a:r>
          </a:p>
        </p:txBody>
      </p:sp>
      <p:sp>
        <p:nvSpPr>
          <p:cNvPr id="30" name="テキスト ボックス 29">
            <a:extLst>
              <a:ext uri="{FF2B5EF4-FFF2-40B4-BE49-F238E27FC236}">
                <a16:creationId xmlns:a16="http://schemas.microsoft.com/office/drawing/2014/main" id="{DA02E67A-A237-113E-E4A8-BD2D79C9DF0B}"/>
              </a:ext>
            </a:extLst>
          </p:cNvPr>
          <p:cNvSpPr txBox="1"/>
          <p:nvPr/>
        </p:nvSpPr>
        <p:spPr>
          <a:xfrm>
            <a:off x="1563587" y="276637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ページツリー</a:t>
            </a:r>
          </a:p>
        </p:txBody>
      </p:sp>
      <p:sp>
        <p:nvSpPr>
          <p:cNvPr id="31" name="テキスト ボックス 30">
            <a:extLst>
              <a:ext uri="{FF2B5EF4-FFF2-40B4-BE49-F238E27FC236}">
                <a16:creationId xmlns:a16="http://schemas.microsoft.com/office/drawing/2014/main" id="{26193D4B-51E6-FCE4-EC10-E0647A24F855}"/>
              </a:ext>
            </a:extLst>
          </p:cNvPr>
          <p:cNvSpPr txBox="1"/>
          <p:nvPr/>
        </p:nvSpPr>
        <p:spPr>
          <a:xfrm>
            <a:off x="1564033" y="4059200"/>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ページオブジェクト</a:t>
            </a:r>
          </a:p>
        </p:txBody>
      </p:sp>
      <p:sp>
        <p:nvSpPr>
          <p:cNvPr id="32" name="テキスト ボックス 31">
            <a:extLst>
              <a:ext uri="{FF2B5EF4-FFF2-40B4-BE49-F238E27FC236}">
                <a16:creationId xmlns:a16="http://schemas.microsoft.com/office/drawing/2014/main" id="{1DD40CA3-BEDA-09B0-F2FF-739CB01A74D6}"/>
              </a:ext>
            </a:extLst>
          </p:cNvPr>
          <p:cNvSpPr txBox="1"/>
          <p:nvPr/>
        </p:nvSpPr>
        <p:spPr>
          <a:xfrm>
            <a:off x="1526171" y="550429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ストリームオブジェクト</a:t>
            </a:r>
          </a:p>
        </p:txBody>
      </p:sp>
    </p:spTree>
    <p:extLst>
      <p:ext uri="{BB962C8B-B14F-4D97-AF65-F5344CB8AC3E}">
        <p14:creationId xmlns:p14="http://schemas.microsoft.com/office/powerpoint/2010/main" val="262253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CD8DA7F-07CA-4705-D81B-AA376082ECD5}"/>
              </a:ext>
            </a:extLst>
          </p:cNvPr>
          <p:cNvSpPr txBox="1"/>
          <p:nvPr/>
        </p:nvSpPr>
        <p:spPr>
          <a:xfrm>
            <a:off x="158620" y="175249"/>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ページ内のオブジェクトだけクローズアップ</a:t>
            </a:r>
          </a:p>
        </p:txBody>
      </p:sp>
      <p:sp>
        <p:nvSpPr>
          <p:cNvPr id="3" name="テキスト ボックス 2">
            <a:extLst>
              <a:ext uri="{FF2B5EF4-FFF2-40B4-BE49-F238E27FC236}">
                <a16:creationId xmlns:a16="http://schemas.microsoft.com/office/drawing/2014/main" id="{248903F3-C57E-86D0-213A-10C68C90872D}"/>
              </a:ext>
            </a:extLst>
          </p:cNvPr>
          <p:cNvSpPr txBox="1"/>
          <p:nvPr/>
        </p:nvSpPr>
        <p:spPr>
          <a:xfrm>
            <a:off x="85590" y="1794527"/>
            <a:ext cx="4506685" cy="2585323"/>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3 0 obj </a:t>
            </a:r>
          </a:p>
          <a:p>
            <a:pPr algn="l"/>
            <a:r>
              <a:rPr kumimoji="1" lang="en-US" altLang="ja-JP" dirty="0">
                <a:latin typeface="メイリオ" panose="020B0604030504040204" pitchFamily="50" charset="-128"/>
                <a:ea typeface="メイリオ" panose="020B0604030504040204" pitchFamily="50" charset="-128"/>
              </a:rPr>
              <a:t>&lt;&lt;</a:t>
            </a:r>
          </a:p>
          <a:p>
            <a:pPr algn="l"/>
            <a:r>
              <a:rPr kumimoji="1" lang="en-US" altLang="ja-JP" dirty="0">
                <a:latin typeface="メイリオ" panose="020B0604030504040204" pitchFamily="50" charset="-128"/>
                <a:ea typeface="メイリオ" panose="020B0604030504040204" pitchFamily="50" charset="-128"/>
              </a:rPr>
              <a:t>/Parent 2 0 R</a:t>
            </a:r>
          </a:p>
          <a:p>
            <a:pPr algn="l"/>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 0 595 842]</a:t>
            </a:r>
          </a:p>
          <a:p>
            <a:pPr algn="l"/>
            <a:r>
              <a:rPr kumimoji="1" lang="en-US" altLang="ja-JP" dirty="0">
                <a:latin typeface="メイリオ" panose="020B0604030504040204" pitchFamily="50" charset="-128"/>
                <a:ea typeface="メイリオ" panose="020B0604030504040204" pitchFamily="50" charset="-128"/>
              </a:rPr>
              <a:t>/Resources 4 0 R</a:t>
            </a:r>
          </a:p>
          <a:p>
            <a:pPr algn="l"/>
            <a:r>
              <a:rPr kumimoji="1" lang="en-US" altLang="ja-JP" dirty="0">
                <a:latin typeface="メイリオ" panose="020B0604030504040204" pitchFamily="50" charset="-128"/>
                <a:ea typeface="メイリオ" panose="020B0604030504040204" pitchFamily="50" charset="-128"/>
              </a:rPr>
              <a:t>/Contents 5 0 R</a:t>
            </a:r>
          </a:p>
          <a:p>
            <a:pPr algn="l"/>
            <a:r>
              <a:rPr kumimoji="1" lang="en-US" altLang="ja-JP" dirty="0">
                <a:latin typeface="メイリオ" panose="020B0604030504040204" pitchFamily="50" charset="-128"/>
                <a:ea typeface="メイリオ" panose="020B0604030504040204" pitchFamily="50" charset="-128"/>
              </a:rPr>
              <a:t>/Type /Page</a:t>
            </a:r>
          </a:p>
          <a:p>
            <a:pPr algn="l"/>
            <a:r>
              <a:rPr kumimoji="1" lang="en-US" altLang="ja-JP" dirty="0">
                <a:latin typeface="メイリオ" panose="020B0604030504040204" pitchFamily="50" charset="-128"/>
                <a:ea typeface="メイリオ" panose="020B0604030504040204" pitchFamily="50" charset="-128"/>
              </a:rPr>
              <a:t>&gt;&gt;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F7B7CAD-C77A-46B7-165D-6845A9CB12FE}"/>
              </a:ext>
            </a:extLst>
          </p:cNvPr>
          <p:cNvPicPr>
            <a:picLocks noChangeAspect="1"/>
          </p:cNvPicPr>
          <p:nvPr/>
        </p:nvPicPr>
        <p:blipFill>
          <a:blip r:embed="rId2"/>
          <a:stretch>
            <a:fillRect/>
          </a:stretch>
        </p:blipFill>
        <p:spPr>
          <a:xfrm>
            <a:off x="3008679" y="1643462"/>
            <a:ext cx="6058735" cy="3040505"/>
          </a:xfrm>
          <a:prstGeom prst="rect">
            <a:avLst/>
          </a:prstGeom>
        </p:spPr>
      </p:pic>
      <p:sp>
        <p:nvSpPr>
          <p:cNvPr id="9" name="テキスト ボックス 8">
            <a:extLst>
              <a:ext uri="{FF2B5EF4-FFF2-40B4-BE49-F238E27FC236}">
                <a16:creationId xmlns:a16="http://schemas.microsoft.com/office/drawing/2014/main" id="{C35AA1B1-F963-A67E-2A02-3A4DF3B6A494}"/>
              </a:ext>
            </a:extLst>
          </p:cNvPr>
          <p:cNvSpPr txBox="1"/>
          <p:nvPr/>
        </p:nvSpPr>
        <p:spPr>
          <a:xfrm>
            <a:off x="85590" y="4483018"/>
            <a:ext cx="2031325" cy="646331"/>
          </a:xfrm>
          <a:prstGeom prst="rect">
            <a:avLst/>
          </a:prstGeom>
          <a:noFill/>
        </p:spPr>
        <p:txBody>
          <a:bodyPr wrap="none" rtlCol="0">
            <a:spAutoFit/>
          </a:bodyPr>
          <a:lstStyle/>
          <a:p>
            <a:pPr algn="l"/>
            <a:r>
              <a:rPr kumimoji="1" lang="en-US" altLang="ja-JP" u="sng" dirty="0" err="1">
                <a:latin typeface="メイリオ" panose="020B0604030504040204" pitchFamily="50" charset="-128"/>
                <a:ea typeface="メイリオ" panose="020B0604030504040204" pitchFamily="50" charset="-128"/>
              </a:rPr>
              <a:t>MediaBox</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ページの幅，高さ</a:t>
            </a:r>
          </a:p>
        </p:txBody>
      </p:sp>
      <p:sp>
        <p:nvSpPr>
          <p:cNvPr id="12" name="テキスト ボックス 11">
            <a:extLst>
              <a:ext uri="{FF2B5EF4-FFF2-40B4-BE49-F238E27FC236}">
                <a16:creationId xmlns:a16="http://schemas.microsoft.com/office/drawing/2014/main" id="{CB7EF60D-CAC6-4759-EF09-17F39759293C}"/>
              </a:ext>
            </a:extLst>
          </p:cNvPr>
          <p:cNvSpPr txBox="1"/>
          <p:nvPr/>
        </p:nvSpPr>
        <p:spPr>
          <a:xfrm>
            <a:off x="9327502" y="2073358"/>
            <a:ext cx="4890007" cy="341632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5 0 obj </a:t>
            </a:r>
          </a:p>
          <a:p>
            <a:pPr algn="l"/>
            <a:r>
              <a:rPr kumimoji="1" lang="en-US" altLang="ja-JP" dirty="0">
                <a:latin typeface="メイリオ" panose="020B0604030504040204" pitchFamily="50" charset="-128"/>
                <a:ea typeface="メイリオ" panose="020B0604030504040204" pitchFamily="50" charset="-128"/>
              </a:rPr>
              <a:t>&lt;&lt;/Length 59&gt;&gt;</a:t>
            </a:r>
          </a:p>
          <a:p>
            <a:pPr algn="l"/>
            <a:r>
              <a:rPr kumimoji="1" lang="en-US" altLang="ja-JP" dirty="0">
                <a:latin typeface="メイリオ" panose="020B0604030504040204" pitchFamily="50" charset="-128"/>
                <a:ea typeface="メイリオ" panose="020B0604030504040204" pitchFamily="50" charset="-128"/>
              </a:rPr>
              <a:t>stream</a:t>
            </a:r>
          </a:p>
          <a:p>
            <a:pPr algn="l"/>
            <a:r>
              <a:rPr kumimoji="1" lang="en-US" altLang="ja-JP" dirty="0">
                <a:latin typeface="メイリオ" panose="020B0604030504040204" pitchFamily="50" charset="-128"/>
                <a:ea typeface="メイリオ" panose="020B0604030504040204" pitchFamily="50" charset="-128"/>
              </a:rPr>
              <a:t>BT</a:t>
            </a:r>
          </a:p>
          <a:p>
            <a:pPr algn="l"/>
            <a:r>
              <a:rPr kumimoji="1" lang="en-US" altLang="ja-JP" dirty="0">
                <a:latin typeface="メイリオ" panose="020B0604030504040204" pitchFamily="50" charset="-128"/>
                <a:ea typeface="メイリオ" panose="020B0604030504040204" pitchFamily="50" charset="-128"/>
              </a:rPr>
              <a:t>/F0 36 </a:t>
            </a:r>
            <a:r>
              <a:rPr kumimoji="1" lang="en-US" altLang="ja-JP" dirty="0" err="1">
                <a:latin typeface="メイリオ" panose="020B0604030504040204" pitchFamily="50" charset="-128"/>
                <a:ea typeface="メイリオ" panose="020B0604030504040204" pitchFamily="50" charset="-128"/>
              </a:rPr>
              <a:t>Tf</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u="sng" dirty="0">
                <a:latin typeface="メイリオ" panose="020B0604030504040204" pitchFamily="50" charset="-128"/>
                <a:ea typeface="メイリオ" panose="020B0604030504040204" pitchFamily="50" charset="-128"/>
              </a:rPr>
              <a:t>1. 0. 0. 1. 50. 720. Tm</a:t>
            </a:r>
          </a:p>
          <a:p>
            <a:pPr algn="l"/>
            <a:r>
              <a:rPr kumimoji="1" lang="en-US" altLang="ja-JP" dirty="0">
                <a:latin typeface="メイリオ" panose="020B0604030504040204" pitchFamily="50" charset="-128"/>
                <a:ea typeface="メイリオ" panose="020B0604030504040204" pitchFamily="50" charset="-128"/>
              </a:rPr>
              <a:t>(Hello, world!) </a:t>
            </a:r>
            <a:r>
              <a:rPr kumimoji="1" lang="en-US" altLang="ja-JP" dirty="0" err="1">
                <a:latin typeface="メイリオ" panose="020B0604030504040204" pitchFamily="50" charset="-128"/>
                <a:ea typeface="メイリオ" panose="020B0604030504040204" pitchFamily="50" charset="-128"/>
              </a:rPr>
              <a:t>Tj</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ET</a:t>
            </a:r>
          </a:p>
          <a:p>
            <a:pPr algn="l"/>
            <a:r>
              <a:rPr kumimoji="1" lang="en-US" altLang="ja-JP" dirty="0" err="1">
                <a:latin typeface="メイリオ" panose="020B0604030504040204" pitchFamily="50" charset="-128"/>
                <a:ea typeface="メイリオ" panose="020B0604030504040204" pitchFamily="50" charset="-128"/>
              </a:rPr>
              <a:t>endstream</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err="1">
                <a:latin typeface="メイリオ" panose="020B0604030504040204" pitchFamily="50" charset="-128"/>
                <a:ea typeface="メイリオ" panose="020B0604030504040204" pitchFamily="50" charset="-128"/>
              </a:rPr>
              <a:t>endobj</a:t>
            </a:r>
            <a:endParaRPr kumimoji="1" lang="ja-JP" altLang="en-US" dirty="0">
              <a:latin typeface="メイリオ" panose="020B0604030504040204" pitchFamily="50" charset="-128"/>
              <a:ea typeface="メイリオ" panose="020B0604030504040204" pitchFamily="50" charset="-128"/>
            </a:endParaRPr>
          </a:p>
        </p:txBody>
      </p:sp>
      <p:sp>
        <p:nvSpPr>
          <p:cNvPr id="13" name="右中かっこ 12">
            <a:extLst>
              <a:ext uri="{FF2B5EF4-FFF2-40B4-BE49-F238E27FC236}">
                <a16:creationId xmlns:a16="http://schemas.microsoft.com/office/drawing/2014/main" id="{4AA469B0-A82E-0F95-95DE-9994F10E6828}"/>
              </a:ext>
            </a:extLst>
          </p:cNvPr>
          <p:cNvSpPr/>
          <p:nvPr/>
        </p:nvSpPr>
        <p:spPr>
          <a:xfrm>
            <a:off x="2864498" y="1794527"/>
            <a:ext cx="429208" cy="2506885"/>
          </a:xfrm>
          <a:prstGeom prst="rightBrace">
            <a:avLst>
              <a:gd name="adj1" fmla="val 8333"/>
              <a:gd name="adj2" fmla="val 317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C5493582-0D43-0E32-DCAA-41C04EE8C429}"/>
              </a:ext>
            </a:extLst>
          </p:cNvPr>
          <p:cNvSpPr/>
          <p:nvPr/>
        </p:nvSpPr>
        <p:spPr>
          <a:xfrm>
            <a:off x="8923233" y="2103060"/>
            <a:ext cx="404269" cy="3237723"/>
          </a:xfrm>
          <a:prstGeom prst="leftBrace">
            <a:avLst>
              <a:gd name="adj1" fmla="val 8333"/>
              <a:gd name="adj2" fmla="val 591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380AB4E-8076-6BEF-E701-67AE851E3CBC}"/>
              </a:ext>
            </a:extLst>
          </p:cNvPr>
          <p:cNvSpPr txBox="1"/>
          <p:nvPr/>
        </p:nvSpPr>
        <p:spPr>
          <a:xfrm>
            <a:off x="3079102" y="4939971"/>
            <a:ext cx="6058736" cy="1323439"/>
          </a:xfrm>
          <a:prstGeom prst="rect">
            <a:avLst/>
          </a:prstGeom>
          <a:noFill/>
        </p:spPr>
        <p:txBody>
          <a:bodyPr wrap="square" rtlCol="0">
            <a:spAutoFit/>
          </a:bodyPr>
          <a:lstStyle/>
          <a:p>
            <a:pPr algn="l"/>
            <a:r>
              <a:rPr kumimoji="1" lang="en-US" altLang="ja-JP" sz="2000" u="sng" dirty="0">
                <a:latin typeface="メイリオ" panose="020B0604030504040204" pitchFamily="50" charset="-128"/>
                <a:ea typeface="メイリオ" panose="020B0604030504040204" pitchFamily="50" charset="-128"/>
              </a:rPr>
              <a:t>Stream: </a:t>
            </a:r>
          </a:p>
          <a:p>
            <a:pPr algn="l"/>
            <a:r>
              <a:rPr kumimoji="1" lang="ja-JP" altLang="en-US" sz="2000" dirty="0">
                <a:latin typeface="メイリオ" panose="020B0604030504040204" pitchFamily="50" charset="-128"/>
                <a:ea typeface="メイリオ" panose="020B0604030504040204" pitchFamily="50" charset="-128"/>
              </a:rPr>
              <a:t>ページオブジェクト内のコンテンツオブジェクト。下線のようにまとまりごとに座標をもつ（詳細は以下のアフィン変換式あたり）</a:t>
            </a:r>
          </a:p>
        </p:txBody>
      </p:sp>
      <p:sp>
        <p:nvSpPr>
          <p:cNvPr id="17" name="テキスト ボックス 16">
            <a:extLst>
              <a:ext uri="{FF2B5EF4-FFF2-40B4-BE49-F238E27FC236}">
                <a16:creationId xmlns:a16="http://schemas.microsoft.com/office/drawing/2014/main" id="{F3BC0EC5-EC1D-FCC7-A6B4-4981908C7D3B}"/>
              </a:ext>
            </a:extLst>
          </p:cNvPr>
          <p:cNvSpPr txBox="1"/>
          <p:nvPr/>
        </p:nvSpPr>
        <p:spPr>
          <a:xfrm>
            <a:off x="3079102" y="6257835"/>
            <a:ext cx="6866303"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https://itchyny.hatenablog.com/entry/2015/09/16/100000</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4"/>
              </a:rPr>
              <a:t>https://pdf-file.nnn2.com/?p=1098</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81056ED2-1A9F-12D6-394F-5B799BE8A4CC}"/>
              </a:ext>
            </a:extLst>
          </p:cNvPr>
          <p:cNvSpPr/>
          <p:nvPr/>
        </p:nvSpPr>
        <p:spPr>
          <a:xfrm>
            <a:off x="85590" y="3163714"/>
            <a:ext cx="2031325" cy="2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35B2208-50AD-A5C8-D731-9BBD574631D2}"/>
              </a:ext>
            </a:extLst>
          </p:cNvPr>
          <p:cNvSpPr/>
          <p:nvPr/>
        </p:nvSpPr>
        <p:spPr>
          <a:xfrm>
            <a:off x="9327502" y="2061136"/>
            <a:ext cx="1179327" cy="31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C30B1252-FE9A-3EDF-88DE-51F42B574A8D}"/>
              </a:ext>
            </a:extLst>
          </p:cNvPr>
          <p:cNvCxnSpPr>
            <a:stCxn id="18" idx="3"/>
            <a:endCxn id="19" idx="0"/>
          </p:cNvCxnSpPr>
          <p:nvPr/>
        </p:nvCxnSpPr>
        <p:spPr>
          <a:xfrm flipV="1">
            <a:off x="2116915" y="2061136"/>
            <a:ext cx="7800251" cy="1235221"/>
          </a:xfrm>
          <a:prstGeom prst="curvedConnector4">
            <a:avLst>
              <a:gd name="adj1" fmla="val 4952"/>
              <a:gd name="adj2" fmla="val 195556"/>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8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FD54423D-D737-1F33-52E8-6B46AD2F7A87}"/>
              </a:ext>
            </a:extLst>
          </p:cNvPr>
          <p:cNvSpPr txBox="1"/>
          <p:nvPr/>
        </p:nvSpPr>
        <p:spPr>
          <a:xfrm>
            <a:off x="3188737" y="1443841"/>
            <a:ext cx="3650602" cy="3970318"/>
          </a:xfrm>
          <a:prstGeom prst="rect">
            <a:avLst/>
          </a:prstGeom>
          <a:noFill/>
        </p:spPr>
        <p:txBody>
          <a:bodyPr wrap="square">
            <a:spAutoFit/>
          </a:bodyPr>
          <a:lstStyle/>
          <a:p>
            <a:r>
              <a:rPr lang="ja-JP" altLang="en-US" dirty="0"/>
              <a:t>stream</a:t>
            </a:r>
          </a:p>
          <a:p>
            <a:r>
              <a:rPr lang="ja-JP" altLang="en-US" dirty="0"/>
              <a:t>BT</a:t>
            </a:r>
          </a:p>
          <a:p>
            <a:r>
              <a:rPr lang="ja-JP" altLang="en-US" dirty="0"/>
              <a:t>/F0 36 Tf</a:t>
            </a:r>
          </a:p>
          <a:p>
            <a:r>
              <a:rPr lang="ja-JP" altLang="en-US" dirty="0"/>
              <a:t>1. 0. 0. 1. 50. 720. Tm</a:t>
            </a:r>
          </a:p>
          <a:p>
            <a:r>
              <a:rPr lang="ja-JP" altLang="en-US" dirty="0"/>
              <a:t>(Hello, world!) Tj</a:t>
            </a:r>
          </a:p>
          <a:p>
            <a:r>
              <a:rPr lang="ja-JP" altLang="en-US" dirty="0"/>
              <a:t>ET</a:t>
            </a:r>
          </a:p>
          <a:p>
            <a:r>
              <a:rPr lang="ja-JP" altLang="en-US" dirty="0"/>
              <a:t>BT</a:t>
            </a:r>
          </a:p>
          <a:p>
            <a:r>
              <a:rPr lang="ja-JP" altLang="en-US" dirty="0"/>
              <a:t>/F0 46 Tf</a:t>
            </a:r>
          </a:p>
          <a:p>
            <a:r>
              <a:rPr lang="ja-JP" altLang="en-US" dirty="0"/>
              <a:t>1. 0. 0. 1. 250. 620. Tm</a:t>
            </a:r>
          </a:p>
          <a:p>
            <a:r>
              <a:rPr lang="ja-JP" altLang="en-US" dirty="0"/>
              <a:t>(The second line!) Tj</a:t>
            </a:r>
          </a:p>
          <a:p>
            <a:r>
              <a:rPr lang="ja-JP" altLang="en-US" dirty="0"/>
              <a:t>1. 0. 0. 1. 150. 520. Tm</a:t>
            </a:r>
          </a:p>
          <a:p>
            <a:r>
              <a:rPr lang="ja-JP" altLang="en-US" dirty="0"/>
              <a:t>(The third line) Tj</a:t>
            </a:r>
          </a:p>
          <a:p>
            <a:r>
              <a:rPr lang="ja-JP" altLang="en-US" dirty="0"/>
              <a:t>ET</a:t>
            </a:r>
          </a:p>
          <a:p>
            <a:r>
              <a:rPr lang="ja-JP" altLang="en-US" dirty="0"/>
              <a:t>endstream </a:t>
            </a:r>
          </a:p>
        </p:txBody>
      </p:sp>
      <p:sp>
        <p:nvSpPr>
          <p:cNvPr id="2" name="テキスト ボックス 1">
            <a:extLst>
              <a:ext uri="{FF2B5EF4-FFF2-40B4-BE49-F238E27FC236}">
                <a16:creationId xmlns:a16="http://schemas.microsoft.com/office/drawing/2014/main" id="{07E1853C-C34D-716F-58D1-834DC366C064}"/>
              </a:ext>
            </a:extLst>
          </p:cNvPr>
          <p:cNvSpPr txBox="1"/>
          <p:nvPr/>
        </p:nvSpPr>
        <p:spPr>
          <a:xfrm>
            <a:off x="494523" y="457200"/>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ストリーム内のオブジェクトをクローズアップ</a:t>
            </a:r>
          </a:p>
        </p:txBody>
      </p:sp>
      <p:pic>
        <p:nvPicPr>
          <p:cNvPr id="4" name="図 3">
            <a:extLst>
              <a:ext uri="{FF2B5EF4-FFF2-40B4-BE49-F238E27FC236}">
                <a16:creationId xmlns:a16="http://schemas.microsoft.com/office/drawing/2014/main" id="{1D6BBC6A-F8F6-A526-8F90-0DD9059C22B8}"/>
              </a:ext>
            </a:extLst>
          </p:cNvPr>
          <p:cNvPicPr>
            <a:picLocks noChangeAspect="1"/>
          </p:cNvPicPr>
          <p:nvPr/>
        </p:nvPicPr>
        <p:blipFill>
          <a:blip r:embed="rId2"/>
          <a:stretch>
            <a:fillRect/>
          </a:stretch>
        </p:blipFill>
        <p:spPr>
          <a:xfrm>
            <a:off x="71144" y="2323321"/>
            <a:ext cx="2712433" cy="1420391"/>
          </a:xfrm>
          <a:prstGeom prst="rect">
            <a:avLst/>
          </a:prstGeom>
        </p:spPr>
      </p:pic>
      <p:sp>
        <p:nvSpPr>
          <p:cNvPr id="9" name="左中かっこ 8">
            <a:extLst>
              <a:ext uri="{FF2B5EF4-FFF2-40B4-BE49-F238E27FC236}">
                <a16:creationId xmlns:a16="http://schemas.microsoft.com/office/drawing/2014/main" id="{D624626B-5EB4-8031-D4AB-CE84DAA4EB60}"/>
              </a:ext>
            </a:extLst>
          </p:cNvPr>
          <p:cNvSpPr/>
          <p:nvPr/>
        </p:nvSpPr>
        <p:spPr>
          <a:xfrm>
            <a:off x="2783874" y="1634693"/>
            <a:ext cx="404269" cy="3588613"/>
          </a:xfrm>
          <a:prstGeom prst="leftBrace">
            <a:avLst>
              <a:gd name="adj1" fmla="val 8333"/>
              <a:gd name="adj2" fmla="val 448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1B3E6-041B-0806-1567-90D88A53AAC9}"/>
              </a:ext>
            </a:extLst>
          </p:cNvPr>
          <p:cNvSpPr/>
          <p:nvPr/>
        </p:nvSpPr>
        <p:spPr>
          <a:xfrm>
            <a:off x="3226747" y="2034073"/>
            <a:ext cx="2287645" cy="83042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EDA0D91-B7AA-A423-6864-FBE8064CED31}"/>
              </a:ext>
            </a:extLst>
          </p:cNvPr>
          <p:cNvSpPr/>
          <p:nvPr/>
        </p:nvSpPr>
        <p:spPr>
          <a:xfrm>
            <a:off x="3226747" y="3428999"/>
            <a:ext cx="2287645" cy="136693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A47B423-A6C1-DE91-1122-AB7F8540AB12}"/>
              </a:ext>
            </a:extLst>
          </p:cNvPr>
          <p:cNvPicPr>
            <a:picLocks noChangeAspect="1"/>
          </p:cNvPicPr>
          <p:nvPr/>
        </p:nvPicPr>
        <p:blipFill>
          <a:blip r:embed="rId3"/>
          <a:stretch>
            <a:fillRect/>
          </a:stretch>
        </p:blipFill>
        <p:spPr>
          <a:xfrm>
            <a:off x="6443023" y="1566774"/>
            <a:ext cx="5677833" cy="3724450"/>
          </a:xfrm>
          <a:prstGeom prst="rect">
            <a:avLst/>
          </a:prstGeom>
        </p:spPr>
      </p:pic>
      <p:sp>
        <p:nvSpPr>
          <p:cNvPr id="16" name="テキスト ボックス 15">
            <a:extLst>
              <a:ext uri="{FF2B5EF4-FFF2-40B4-BE49-F238E27FC236}">
                <a16:creationId xmlns:a16="http://schemas.microsoft.com/office/drawing/2014/main" id="{65796963-40B2-3A94-4822-615E61931E0A}"/>
              </a:ext>
            </a:extLst>
          </p:cNvPr>
          <p:cNvSpPr txBox="1"/>
          <p:nvPr/>
        </p:nvSpPr>
        <p:spPr>
          <a:xfrm>
            <a:off x="503821" y="1044436"/>
            <a:ext cx="1032891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文字列のまとまり毎に</a:t>
            </a:r>
            <a:r>
              <a:rPr kumimoji="1" lang="en-US" altLang="ja-JP" sz="2400" dirty="0">
                <a:latin typeface="メイリオ" panose="020B0604030504040204" pitchFamily="50" charset="-128"/>
                <a:ea typeface="メイリオ" panose="020B0604030504040204" pitchFamily="50" charset="-128"/>
              </a:rPr>
              <a:t>BT(Begin Text) </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ET(End Text)</a:t>
            </a:r>
            <a:r>
              <a:rPr kumimoji="1" lang="ja-JP" altLang="en-US" sz="2400" dirty="0">
                <a:latin typeface="メイリオ" panose="020B0604030504040204" pitchFamily="50" charset="-128"/>
                <a:ea typeface="メイリオ" panose="020B0604030504040204" pitchFamily="50" charset="-128"/>
              </a:rPr>
              <a:t>に挟まっている</a:t>
            </a:r>
          </a:p>
        </p:txBody>
      </p:sp>
      <p:sp>
        <p:nvSpPr>
          <p:cNvPr id="17" name="正方形/長方形 16">
            <a:extLst>
              <a:ext uri="{FF2B5EF4-FFF2-40B4-BE49-F238E27FC236}">
                <a16:creationId xmlns:a16="http://schemas.microsoft.com/office/drawing/2014/main" id="{EC327FC1-24A1-8331-709C-1D08B59926A4}"/>
              </a:ext>
            </a:extLst>
          </p:cNvPr>
          <p:cNvSpPr/>
          <p:nvPr/>
        </p:nvSpPr>
        <p:spPr>
          <a:xfrm>
            <a:off x="6481033" y="1905506"/>
            <a:ext cx="2287645" cy="83042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26B231D-41AB-F6F7-CE20-CC0A482A7028}"/>
              </a:ext>
            </a:extLst>
          </p:cNvPr>
          <p:cNvSpPr/>
          <p:nvPr/>
        </p:nvSpPr>
        <p:spPr>
          <a:xfrm>
            <a:off x="7532019" y="2929812"/>
            <a:ext cx="4504857" cy="186612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3FEB4842-93D2-CE70-C1FA-385DE7C2EFB4}"/>
              </a:ext>
            </a:extLst>
          </p:cNvPr>
          <p:cNvSpPr/>
          <p:nvPr/>
        </p:nvSpPr>
        <p:spPr>
          <a:xfrm>
            <a:off x="5715235" y="2034073"/>
            <a:ext cx="597160" cy="54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CB1FCE9F-467D-AAD2-3737-0CD4D1CBE1D9}"/>
              </a:ext>
            </a:extLst>
          </p:cNvPr>
          <p:cNvSpPr/>
          <p:nvPr/>
        </p:nvSpPr>
        <p:spPr>
          <a:xfrm>
            <a:off x="5715235" y="3560975"/>
            <a:ext cx="1355155" cy="830424"/>
          </a:xfrm>
          <a:prstGeom prst="rightArrow">
            <a:avLst>
              <a:gd name="adj1" fmla="val 50000"/>
              <a:gd name="adj2" fmla="val 57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237589A-183E-585E-A395-C8C1DFF59C90}"/>
              </a:ext>
            </a:extLst>
          </p:cNvPr>
          <p:cNvSpPr txBox="1"/>
          <p:nvPr/>
        </p:nvSpPr>
        <p:spPr>
          <a:xfrm>
            <a:off x="5559171" y="4795935"/>
            <a:ext cx="32624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文字列のまとまり毎に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見えない</a:t>
            </a:r>
            <a:r>
              <a:rPr kumimoji="1" lang="en-US" altLang="ja-JP" sz="2400" dirty="0">
                <a:latin typeface="メイリオ" panose="020B0604030504040204" pitchFamily="50" charset="-128"/>
                <a:ea typeface="メイリオ" panose="020B0604030504040204" pitchFamily="50" charset="-128"/>
              </a:rPr>
              <a:t>box</a:t>
            </a:r>
            <a:r>
              <a:rPr kumimoji="1" lang="ja-JP" altLang="en-US" sz="2400" dirty="0">
                <a:latin typeface="メイリオ" panose="020B0604030504040204" pitchFamily="50" charset="-128"/>
                <a:ea typeface="メイリオ" panose="020B0604030504040204" pitchFamily="50" charset="-128"/>
              </a:rPr>
              <a:t>のような</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オブジェクトを有する</a:t>
            </a:r>
          </a:p>
        </p:txBody>
      </p:sp>
      <p:sp>
        <p:nvSpPr>
          <p:cNvPr id="22" name="正方形/長方形 21">
            <a:extLst>
              <a:ext uri="{FF2B5EF4-FFF2-40B4-BE49-F238E27FC236}">
                <a16:creationId xmlns:a16="http://schemas.microsoft.com/office/drawing/2014/main" id="{9D0F7622-C529-A1E2-6B16-679AA5BDB8A1}"/>
              </a:ext>
            </a:extLst>
          </p:cNvPr>
          <p:cNvSpPr/>
          <p:nvPr/>
        </p:nvSpPr>
        <p:spPr>
          <a:xfrm>
            <a:off x="6176865" y="1634693"/>
            <a:ext cx="5943991" cy="4766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027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2DEC38-E514-C02F-02DF-48593390D6CD}"/>
              </a:ext>
            </a:extLst>
          </p:cNvPr>
          <p:cNvSpPr txBox="1"/>
          <p:nvPr/>
        </p:nvSpPr>
        <p:spPr>
          <a:xfrm>
            <a:off x="608906" y="5162333"/>
            <a:ext cx="6081408" cy="1815882"/>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https://www.pdf-tools.trustss.co.jp/Syntax/parsePdfProc.html#top</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3"/>
              </a:rPr>
              <a:t>https://techracho.bpsinc.jp/west/2018_12_07/65062</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4"/>
              </a:rPr>
              <a:t>https://www.pdf-tools.trustss.co.jp/data/HelloWorld.php</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5"/>
              </a:rPr>
              <a:t>https://qiita.com/ysn/items/7a837b62a51f879462e4</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6"/>
              </a:rPr>
              <a:t>https://aznote.jakou.com/prog/pdf/09_outline.html</a:t>
            </a:r>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CFA90598-F889-E5BD-E628-C43B5EF5B574}"/>
              </a:ext>
            </a:extLst>
          </p:cNvPr>
          <p:cNvSpPr txBox="1"/>
          <p:nvPr/>
        </p:nvSpPr>
        <p:spPr>
          <a:xfrm>
            <a:off x="349546" y="1258987"/>
            <a:ext cx="11397695" cy="3046988"/>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タグの代わりにオブジェクトの間接参照が</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を形成する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ではオブジェクト単位にアクセスして取り出せる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・ページオブジェクト：ページ毎にとりだせる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・コンテンツ</a:t>
            </a:r>
            <a:r>
              <a:rPr kumimoji="1" lang="en-US" altLang="ja-JP" sz="2400" dirty="0">
                <a:latin typeface="メイリオ" panose="020B0604030504040204" pitchFamily="50" charset="-128"/>
                <a:ea typeface="メイリオ" panose="020B0604030504040204" pitchFamily="50" charset="-128"/>
              </a:rPr>
              <a:t>(stream)</a:t>
            </a:r>
            <a:r>
              <a:rPr kumimoji="1" lang="ja-JP" altLang="en-US" sz="2400" dirty="0">
                <a:latin typeface="メイリオ" panose="020B0604030504040204" pitchFamily="50" charset="-128"/>
                <a:ea typeface="メイリオ" panose="020B0604030504040204" pitchFamily="50" charset="-128"/>
              </a:rPr>
              <a:t>オブジェクト：ページ内のコンテンツ毎に取り出せる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・コンテンツ内オブジェクト：コンテンツ内の文字列まとまり毎に取り出せる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相互参照テーブル階層型を使って</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をたどらずに目的のオブジェクトを取り出せる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CEEAAFA-3032-3A20-6348-28B3807BDB19}"/>
              </a:ext>
            </a:extLst>
          </p:cNvPr>
          <p:cNvSpPr txBox="1"/>
          <p:nvPr/>
        </p:nvSpPr>
        <p:spPr>
          <a:xfrm>
            <a:off x="106640" y="235672"/>
            <a:ext cx="548579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スクレイピングの考え方</a:t>
            </a:r>
          </a:p>
        </p:txBody>
      </p:sp>
      <p:sp>
        <p:nvSpPr>
          <p:cNvPr id="2" name="テキスト ボックス 1">
            <a:extLst>
              <a:ext uri="{FF2B5EF4-FFF2-40B4-BE49-F238E27FC236}">
                <a16:creationId xmlns:a16="http://schemas.microsoft.com/office/drawing/2014/main" id="{F7A24B12-C33B-47AE-054A-EF4FD2379AD0}"/>
              </a:ext>
            </a:extLst>
          </p:cNvPr>
          <p:cNvSpPr txBox="1"/>
          <p:nvPr/>
        </p:nvSpPr>
        <p:spPr>
          <a:xfrm>
            <a:off x="671804" y="46839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参考資料</a:t>
            </a:r>
          </a:p>
        </p:txBody>
      </p:sp>
    </p:spTree>
    <p:extLst>
      <p:ext uri="{BB962C8B-B14F-4D97-AF65-F5344CB8AC3E}">
        <p14:creationId xmlns:p14="http://schemas.microsoft.com/office/powerpoint/2010/main" val="115561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86651A-C11E-BC90-052B-3CF3C9AB289F}"/>
              </a:ext>
            </a:extLst>
          </p:cNvPr>
          <p:cNvSpPr txBox="1"/>
          <p:nvPr/>
        </p:nvSpPr>
        <p:spPr>
          <a:xfrm>
            <a:off x="248876" y="127104"/>
            <a:ext cx="573746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スクレイパー　</a:t>
            </a:r>
            <a:r>
              <a:rPr kumimoji="1" lang="en-US" altLang="ja-JP" sz="3200" dirty="0" err="1">
                <a:latin typeface="メイリオ" panose="020B0604030504040204" pitchFamily="50" charset="-128"/>
                <a:ea typeface="メイリオ" panose="020B0604030504040204" pitchFamily="50" charset="-128"/>
              </a:rPr>
              <a:t>PDFMiner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F6B8C5A-9F68-B2BA-BE89-94A85D14D659}"/>
              </a:ext>
            </a:extLst>
          </p:cNvPr>
          <p:cNvSpPr txBox="1"/>
          <p:nvPr/>
        </p:nvSpPr>
        <p:spPr>
          <a:xfrm>
            <a:off x="227504" y="773435"/>
            <a:ext cx="1168056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をスクレイピングする</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ライブラリー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前頁の</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オブジェクト単位（</a:t>
            </a:r>
            <a:r>
              <a:rPr kumimoji="1" lang="en-US" altLang="ja-JP" sz="2400" dirty="0">
                <a:latin typeface="メイリオ" panose="020B0604030504040204" pitchFamily="50" charset="-128"/>
                <a:ea typeface="メイリオ" panose="020B0604030504040204" pitchFamily="50" charset="-128"/>
              </a:rPr>
              <a:t>stream</a:t>
            </a:r>
            <a:r>
              <a:rPr kumimoji="1" lang="ja-JP" altLang="en-US" sz="2400" dirty="0">
                <a:latin typeface="メイリオ" panose="020B0604030504040204" pitchFamily="50" charset="-128"/>
                <a:ea typeface="メイリオ" panose="020B0604030504040204" pitchFamily="50" charset="-128"/>
              </a:rPr>
              <a:t>中の文字列のひとまとまり単位）でデータを取り出すことができる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文字列単位で位置座標を取り出すこともできる</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bbox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65CAE23C-2C55-9FCC-7B92-0B3BB914C551}"/>
              </a:ext>
            </a:extLst>
          </p:cNvPr>
          <p:cNvPicPr>
            <a:picLocks noChangeAspect="1"/>
          </p:cNvPicPr>
          <p:nvPr/>
        </p:nvPicPr>
        <p:blipFill>
          <a:blip r:embed="rId2"/>
          <a:stretch>
            <a:fillRect/>
          </a:stretch>
        </p:blipFill>
        <p:spPr>
          <a:xfrm>
            <a:off x="5398597" y="3854368"/>
            <a:ext cx="6336042" cy="3585981"/>
          </a:xfrm>
          <a:prstGeom prst="rect">
            <a:avLst/>
          </a:prstGeom>
        </p:spPr>
      </p:pic>
      <p:cxnSp>
        <p:nvCxnSpPr>
          <p:cNvPr id="9" name="直線コネクタ 8">
            <a:extLst>
              <a:ext uri="{FF2B5EF4-FFF2-40B4-BE49-F238E27FC236}">
                <a16:creationId xmlns:a16="http://schemas.microsoft.com/office/drawing/2014/main" id="{F45720CF-B3F8-D401-E0EA-E756ADEEBF48}"/>
              </a:ext>
            </a:extLst>
          </p:cNvPr>
          <p:cNvCxnSpPr/>
          <p:nvPr/>
        </p:nvCxnSpPr>
        <p:spPr>
          <a:xfrm>
            <a:off x="4695825" y="4696476"/>
            <a:ext cx="7324725"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AD9EFE9E-B174-8F06-29B5-DB2DDE0E82F7}"/>
              </a:ext>
            </a:extLst>
          </p:cNvPr>
          <p:cNvCxnSpPr/>
          <p:nvPr/>
        </p:nvCxnSpPr>
        <p:spPr>
          <a:xfrm>
            <a:off x="4695825" y="5241824"/>
            <a:ext cx="73247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65EAC55D-4917-BB40-8CF4-483C5149407F}"/>
              </a:ext>
            </a:extLst>
          </p:cNvPr>
          <p:cNvCxnSpPr/>
          <p:nvPr/>
        </p:nvCxnSpPr>
        <p:spPr>
          <a:xfrm>
            <a:off x="6991350" y="3658251"/>
            <a:ext cx="0" cy="219075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25327D34-E6DA-A81D-D5D9-8A8E2A2403F2}"/>
              </a:ext>
            </a:extLst>
          </p:cNvPr>
          <p:cNvCxnSpPr/>
          <p:nvPr/>
        </p:nvCxnSpPr>
        <p:spPr>
          <a:xfrm>
            <a:off x="10782300" y="3658251"/>
            <a:ext cx="0" cy="2190750"/>
          </a:xfrm>
          <a:prstGeom prst="line">
            <a:avLst/>
          </a:prstGeom>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5A40CB1F-9EFD-E98F-2394-D44EB11ADBA0}"/>
              </a:ext>
            </a:extLst>
          </p:cNvPr>
          <p:cNvSpPr txBox="1"/>
          <p:nvPr/>
        </p:nvSpPr>
        <p:spPr>
          <a:xfrm>
            <a:off x="4203830" y="5065269"/>
            <a:ext cx="550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y0</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CC2BB21-B98F-F9AC-7BBA-D241A11BC8C0}"/>
              </a:ext>
            </a:extLst>
          </p:cNvPr>
          <p:cNvSpPr txBox="1"/>
          <p:nvPr/>
        </p:nvSpPr>
        <p:spPr>
          <a:xfrm>
            <a:off x="4203829" y="4411366"/>
            <a:ext cx="550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y1</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7727186-BD72-3AE5-2A0D-2CEC5D1E04F8}"/>
              </a:ext>
            </a:extLst>
          </p:cNvPr>
          <p:cNvSpPr txBox="1"/>
          <p:nvPr/>
        </p:nvSpPr>
        <p:spPr>
          <a:xfrm>
            <a:off x="6717877" y="3250148"/>
            <a:ext cx="54694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x0</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2D9C15D6-D821-4EF1-1196-D70C19E8D9E9}"/>
              </a:ext>
            </a:extLst>
          </p:cNvPr>
          <p:cNvSpPr txBox="1"/>
          <p:nvPr/>
        </p:nvSpPr>
        <p:spPr>
          <a:xfrm>
            <a:off x="10508827" y="3155219"/>
            <a:ext cx="54694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x1</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144845D-8A63-69FA-D67E-143D1B83E69E}"/>
              </a:ext>
            </a:extLst>
          </p:cNvPr>
          <p:cNvSpPr txBox="1"/>
          <p:nvPr/>
        </p:nvSpPr>
        <p:spPr>
          <a:xfrm>
            <a:off x="707910" y="2266344"/>
            <a:ext cx="917270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(138.9189, 589.6831986999999, 285.32005230000004, 618.1492986999999)</a:t>
            </a:r>
            <a:endParaRPr kumimoji="1" lang="ja-JP" altLang="en-US"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DCA24AD-0EFF-DC8E-CA43-3AB354470E75}"/>
              </a:ext>
            </a:extLst>
          </p:cNvPr>
          <p:cNvSpPr txBox="1"/>
          <p:nvPr/>
        </p:nvSpPr>
        <p:spPr>
          <a:xfrm>
            <a:off x="9834763" y="2220177"/>
            <a:ext cx="189507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CINNAMON</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CF06F19D-497B-1C6E-15DD-69FDF844B09F}"/>
              </a:ext>
            </a:extLst>
          </p:cNvPr>
          <p:cNvSpPr txBox="1"/>
          <p:nvPr/>
        </p:nvSpPr>
        <p:spPr>
          <a:xfrm>
            <a:off x="4366801" y="2930276"/>
            <a:ext cx="223170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(x0,y0,x1,y1)</a:t>
            </a:r>
            <a:endParaRPr kumimoji="1" lang="ja-JP" altLang="en-US" sz="2400" dirty="0">
              <a:latin typeface="メイリオ" panose="020B0604030504040204" pitchFamily="50" charset="-128"/>
              <a:ea typeface="メイリオ" panose="020B0604030504040204" pitchFamily="50" charset="-128"/>
            </a:endParaRPr>
          </a:p>
        </p:txBody>
      </p:sp>
      <p:sp>
        <p:nvSpPr>
          <p:cNvPr id="28" name="フローチャート: 組合せ 27">
            <a:extLst>
              <a:ext uri="{FF2B5EF4-FFF2-40B4-BE49-F238E27FC236}">
                <a16:creationId xmlns:a16="http://schemas.microsoft.com/office/drawing/2014/main" id="{D7F01A92-2DB3-02C7-7A30-12484EA1665E}"/>
              </a:ext>
            </a:extLst>
          </p:cNvPr>
          <p:cNvSpPr/>
          <p:nvPr/>
        </p:nvSpPr>
        <p:spPr>
          <a:xfrm>
            <a:off x="4664829" y="2616541"/>
            <a:ext cx="1895071" cy="24392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19D49FF-4EC8-230D-9E5A-3A29CC177254}"/>
              </a:ext>
            </a:extLst>
          </p:cNvPr>
          <p:cNvSpPr txBox="1"/>
          <p:nvPr/>
        </p:nvSpPr>
        <p:spPr>
          <a:xfrm>
            <a:off x="2645389" y="2930276"/>
            <a:ext cx="155844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原点</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sym typeface="Wingdings" panose="05000000000000000000" pitchFamily="2" charset="2"/>
              </a:rPr>
              <a:t>0,0)</a:t>
            </a:r>
            <a:endParaRPr kumimoji="1" lang="ja-JP" altLang="en-US" sz="2400"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2498D081-B03C-8B35-D60C-A84CF3D7D4E5}"/>
              </a:ext>
            </a:extLst>
          </p:cNvPr>
          <p:cNvSpPr/>
          <p:nvPr/>
        </p:nvSpPr>
        <p:spPr>
          <a:xfrm>
            <a:off x="293025" y="3404254"/>
            <a:ext cx="829771" cy="286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E979CC98-DFA6-F971-546A-2EAB58CB9A8C}"/>
              </a:ext>
            </a:extLst>
          </p:cNvPr>
          <p:cNvSpPr txBox="1"/>
          <p:nvPr/>
        </p:nvSpPr>
        <p:spPr>
          <a:xfrm>
            <a:off x="171372" y="3453497"/>
            <a:ext cx="4982593"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　　　　毎に取り出せるので、レイアウトがパターン化している辞典、図鑑などから特定のデータブロックを取り出せる</a:t>
            </a:r>
          </a:p>
        </p:txBody>
      </p:sp>
      <p:sp>
        <p:nvSpPr>
          <p:cNvPr id="2" name="テキスト ボックス 1">
            <a:extLst>
              <a:ext uri="{FF2B5EF4-FFF2-40B4-BE49-F238E27FC236}">
                <a16:creationId xmlns:a16="http://schemas.microsoft.com/office/drawing/2014/main" id="{92EAC221-DEB3-0583-1A8C-F2127A63BE4F}"/>
              </a:ext>
            </a:extLst>
          </p:cNvPr>
          <p:cNvSpPr txBox="1"/>
          <p:nvPr/>
        </p:nvSpPr>
        <p:spPr>
          <a:xfrm>
            <a:off x="293025" y="509611"/>
            <a:ext cx="9279015"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https://github.com/ueharaLab/bigdata9-PDF-scraping/blob/main/pdf_miner.md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9032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DFが世界中で広く使われるようになった理由とは？ - GIGAZINE">
            <a:extLst>
              <a:ext uri="{FF2B5EF4-FFF2-40B4-BE49-F238E27FC236}">
                <a16:creationId xmlns:a16="http://schemas.microsoft.com/office/drawing/2014/main" id="{4A53D7FF-98E0-9B90-329A-C4563190A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5" y="3914393"/>
            <a:ext cx="3336527" cy="18684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読書・本の白黒フレーム飾り枠イラスト | 無料イラスト かわいいフリー素材集 フレームぽけっと">
            <a:extLst>
              <a:ext uri="{FF2B5EF4-FFF2-40B4-BE49-F238E27FC236}">
                <a16:creationId xmlns:a16="http://schemas.microsoft.com/office/drawing/2014/main" id="{F8A234F1-8412-0348-3C8B-5F7E8D960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10" y="3354129"/>
            <a:ext cx="4373209" cy="327568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C74FBC5-7516-6852-A892-435C2A93CE1D}"/>
              </a:ext>
            </a:extLst>
          </p:cNvPr>
          <p:cNvSpPr txBox="1"/>
          <p:nvPr/>
        </p:nvSpPr>
        <p:spPr>
          <a:xfrm>
            <a:off x="6553187" y="1738565"/>
            <a:ext cx="5492177" cy="1754326"/>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device = </a:t>
            </a:r>
            <a:r>
              <a:rPr kumimoji="1" lang="en-US" altLang="ja-JP" sz="2400" dirty="0" err="1">
                <a:latin typeface="メイリオ" panose="020B0604030504040204" pitchFamily="50" charset="-128"/>
                <a:ea typeface="メイリオ" panose="020B0604030504040204" pitchFamily="50" charset="-128"/>
              </a:rPr>
              <a:t>PDFPageAggregator</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resourceManager</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laparams</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LAParams</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PDF </a:t>
            </a:r>
            <a:r>
              <a:rPr kumimoji="1" lang="ja-JP" altLang="en-US" dirty="0">
                <a:latin typeface="メイリオ" panose="020B0604030504040204" pitchFamily="50" charset="-128"/>
                <a:ea typeface="メイリオ" panose="020B0604030504040204" pitchFamily="50" charset="-128"/>
              </a:rPr>
              <a:t>文書を放り込むとスクレイピングする機能をもつ仮想デバイス</a:t>
            </a:r>
          </a:p>
        </p:txBody>
      </p:sp>
      <p:sp>
        <p:nvSpPr>
          <p:cNvPr id="5" name="テキスト ボックス 4">
            <a:extLst>
              <a:ext uri="{FF2B5EF4-FFF2-40B4-BE49-F238E27FC236}">
                <a16:creationId xmlns:a16="http://schemas.microsoft.com/office/drawing/2014/main" id="{B8BCCCE2-1FCB-5A28-C285-5A9241A0126B}"/>
              </a:ext>
            </a:extLst>
          </p:cNvPr>
          <p:cNvSpPr txBox="1"/>
          <p:nvPr/>
        </p:nvSpPr>
        <p:spPr>
          <a:xfrm>
            <a:off x="121755" y="2552421"/>
            <a:ext cx="4551246" cy="738664"/>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DFPage.get_pages</a:t>
            </a:r>
            <a:r>
              <a:rPr kumimoji="1" lang="en-US" altLang="ja-JP" sz="2400" dirty="0">
                <a:latin typeface="メイリオ" panose="020B0604030504040204" pitchFamily="50" charset="-128"/>
                <a:ea typeface="メイリオ" panose="020B0604030504040204" pitchFamily="50" charset="-128"/>
              </a:rPr>
              <a:t>(PDF)</a:t>
            </a:r>
          </a:p>
          <a:p>
            <a:pPr algn="l"/>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をページオブジェクトの集合に変換</a:t>
            </a:r>
          </a:p>
        </p:txBody>
      </p:sp>
      <p:sp>
        <p:nvSpPr>
          <p:cNvPr id="6" name="正方形/長方形 5">
            <a:extLst>
              <a:ext uri="{FF2B5EF4-FFF2-40B4-BE49-F238E27FC236}">
                <a16:creationId xmlns:a16="http://schemas.microsoft.com/office/drawing/2014/main" id="{0FF77CDA-E844-F9CE-141E-5BAA15452DF3}"/>
              </a:ext>
            </a:extLst>
          </p:cNvPr>
          <p:cNvSpPr/>
          <p:nvPr/>
        </p:nvSpPr>
        <p:spPr>
          <a:xfrm>
            <a:off x="298580" y="3326167"/>
            <a:ext cx="3769567" cy="256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E014B492-4180-3E67-7E37-A47E662C8F85}"/>
              </a:ext>
            </a:extLst>
          </p:cNvPr>
          <p:cNvSpPr/>
          <p:nvPr/>
        </p:nvSpPr>
        <p:spPr>
          <a:xfrm>
            <a:off x="4312949" y="4354678"/>
            <a:ext cx="1883536" cy="665014"/>
          </a:xfrm>
          <a:prstGeom prst="rightArrow">
            <a:avLst>
              <a:gd name="adj1" fmla="val 50000"/>
              <a:gd name="adj2" fmla="val 81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BD8D604-CE03-3688-530B-DBD763411F54}"/>
              </a:ext>
            </a:extLst>
          </p:cNvPr>
          <p:cNvSpPr txBox="1"/>
          <p:nvPr/>
        </p:nvSpPr>
        <p:spPr>
          <a:xfrm>
            <a:off x="4196832" y="3523681"/>
            <a:ext cx="220202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ページづつ取り出して渡す</a:t>
            </a:r>
          </a:p>
        </p:txBody>
      </p:sp>
      <p:sp>
        <p:nvSpPr>
          <p:cNvPr id="9" name="テキスト ボックス 8">
            <a:extLst>
              <a:ext uri="{FF2B5EF4-FFF2-40B4-BE49-F238E27FC236}">
                <a16:creationId xmlns:a16="http://schemas.microsoft.com/office/drawing/2014/main" id="{2869A901-7AFA-55CB-BDC5-4B843736CCDD}"/>
              </a:ext>
            </a:extLst>
          </p:cNvPr>
          <p:cNvSpPr txBox="1"/>
          <p:nvPr/>
        </p:nvSpPr>
        <p:spPr>
          <a:xfrm>
            <a:off x="6984608" y="3939179"/>
            <a:ext cx="3920412" cy="1384995"/>
          </a:xfrm>
          <a:prstGeom prst="rect">
            <a:avLst/>
          </a:prstGeom>
          <a:noFill/>
        </p:spPr>
        <p:txBody>
          <a:bodyPr wrap="square" rtlCol="0">
            <a:spAutoFit/>
          </a:bodyPr>
          <a:lstStyle/>
          <a:p>
            <a:pPr algn="l"/>
            <a:r>
              <a:rPr kumimoji="1" lang="en-US" altLang="ja-JP" sz="2400" dirty="0" err="1">
                <a:latin typeface="メイリオ" panose="020B0604030504040204" pitchFamily="50" charset="-128"/>
                <a:ea typeface="メイリオ" panose="020B0604030504040204" pitchFamily="50" charset="-128"/>
              </a:rPr>
              <a:t>interpreter.process_page</a:t>
            </a:r>
            <a:r>
              <a:rPr kumimoji="1" lang="en-US" altLang="ja-JP" sz="2400" dirty="0">
                <a:latin typeface="メイリオ" panose="020B0604030504040204" pitchFamily="50" charset="-128"/>
                <a:ea typeface="メイリオ" panose="020B0604030504040204" pitchFamily="50" charset="-128"/>
              </a:rPr>
              <a:t>(page)</a:t>
            </a:r>
          </a:p>
          <a:p>
            <a:pPr algn="l"/>
            <a:r>
              <a:rPr kumimoji="1" lang="ja-JP" altLang="en-US" dirty="0">
                <a:latin typeface="メイリオ" panose="020B0604030504040204" pitchFamily="50" charset="-128"/>
                <a:ea typeface="メイリオ" panose="020B0604030504040204" pitchFamily="50" charset="-128"/>
              </a:rPr>
              <a:t>：仮想デバイスを操作して</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ページをスクレイピングして結果を保持</a:t>
            </a:r>
          </a:p>
        </p:txBody>
      </p:sp>
      <p:sp>
        <p:nvSpPr>
          <p:cNvPr id="10" name="テキスト ボックス 9">
            <a:extLst>
              <a:ext uri="{FF2B5EF4-FFF2-40B4-BE49-F238E27FC236}">
                <a16:creationId xmlns:a16="http://schemas.microsoft.com/office/drawing/2014/main" id="{FDBC2B68-58CE-27DB-6135-401E4B00BE0E}"/>
              </a:ext>
            </a:extLst>
          </p:cNvPr>
          <p:cNvSpPr txBox="1"/>
          <p:nvPr/>
        </p:nvSpPr>
        <p:spPr>
          <a:xfrm>
            <a:off x="381707" y="490377"/>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コードの概要　</a:t>
            </a:r>
          </a:p>
        </p:txBody>
      </p:sp>
      <p:sp>
        <p:nvSpPr>
          <p:cNvPr id="11" name="テキスト ボックス 10">
            <a:extLst>
              <a:ext uri="{FF2B5EF4-FFF2-40B4-BE49-F238E27FC236}">
                <a16:creationId xmlns:a16="http://schemas.microsoft.com/office/drawing/2014/main" id="{BD85CBF0-78F4-E35A-6115-6057CAFDCACD}"/>
              </a:ext>
            </a:extLst>
          </p:cNvPr>
          <p:cNvSpPr txBox="1"/>
          <p:nvPr/>
        </p:nvSpPr>
        <p:spPr>
          <a:xfrm>
            <a:off x="381707" y="1075152"/>
            <a:ext cx="10098662"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https://github.com/ueharaLab/bigdata9-PDF-scraping/blob/main/pdf_miner_codes.md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3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683575B-F900-852E-22EB-5CB64AE6337D}"/>
              </a:ext>
            </a:extLst>
          </p:cNvPr>
          <p:cNvSpPr txBox="1"/>
          <p:nvPr/>
        </p:nvSpPr>
        <p:spPr>
          <a:xfrm>
            <a:off x="416962" y="316809"/>
            <a:ext cx="407996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csv</a:t>
            </a:r>
            <a:r>
              <a:rPr kumimoji="1" lang="ja-JP" altLang="en-US" sz="3200" dirty="0">
                <a:latin typeface="メイリオ" panose="020B0604030504040204" pitchFamily="50" charset="-128"/>
                <a:ea typeface="メイリオ" panose="020B0604030504040204" pitchFamily="50" charset="-128"/>
              </a:rPr>
              <a:t>に変換する</a:t>
            </a:r>
          </a:p>
        </p:txBody>
      </p:sp>
      <p:sp>
        <p:nvSpPr>
          <p:cNvPr id="4" name="テキスト ボックス 3">
            <a:extLst>
              <a:ext uri="{FF2B5EF4-FFF2-40B4-BE49-F238E27FC236}">
                <a16:creationId xmlns:a16="http://schemas.microsoft.com/office/drawing/2014/main" id="{968CFFB1-9F63-53C9-AADC-70C4C275BC77}"/>
              </a:ext>
            </a:extLst>
          </p:cNvPr>
          <p:cNvSpPr txBox="1"/>
          <p:nvPr/>
        </p:nvSpPr>
        <p:spPr>
          <a:xfrm>
            <a:off x="559837" y="1118394"/>
            <a:ext cx="8400056"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ページと文字のまとまり単位に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行にして</a:t>
            </a:r>
            <a:r>
              <a:rPr kumimoji="1" lang="en-US" altLang="ja-JP" sz="2400" dirty="0">
                <a:latin typeface="メイリオ" panose="020B0604030504040204" pitchFamily="50" charset="-128"/>
                <a:ea typeface="メイリオ" panose="020B0604030504040204" pitchFamily="50" charset="-128"/>
              </a:rPr>
              <a:t>csv</a:t>
            </a:r>
            <a:r>
              <a:rPr kumimoji="1" lang="ja-JP" altLang="en-US" sz="2400" dirty="0">
                <a:latin typeface="メイリオ" panose="020B0604030504040204" pitchFamily="50" charset="-128"/>
                <a:ea typeface="メイリオ" panose="020B0604030504040204" pitchFamily="50" charset="-128"/>
              </a:rPr>
              <a:t>に書き出す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これで各ページの同一部分を取り出しやすくなる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3B663AA-D753-CD74-005F-B7CA53934631}"/>
              </a:ext>
            </a:extLst>
          </p:cNvPr>
          <p:cNvSpPr txBox="1"/>
          <p:nvPr/>
        </p:nvSpPr>
        <p:spPr>
          <a:xfrm>
            <a:off x="6315075" y="2072205"/>
            <a:ext cx="4930132"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5	82</a:t>
            </a:r>
          </a:p>
          <a:p>
            <a:pPr algn="l"/>
            <a:r>
              <a:rPr kumimoji="1" lang="en-US" altLang="ja-JP" dirty="0">
                <a:latin typeface="メイリオ" panose="020B0604030504040204" pitchFamily="50" charset="-128"/>
                <a:ea typeface="メイリオ" panose="020B0604030504040204" pitchFamily="50" charset="-128"/>
              </a:rPr>
              <a:t>5	Spice Profiles </a:t>
            </a:r>
          </a:p>
          <a:p>
            <a:pPr algn="l"/>
            <a:r>
              <a:rPr kumimoji="1" lang="en-US" altLang="ja-JP" dirty="0">
                <a:latin typeface="メイリオ" panose="020B0604030504040204" pitchFamily="50" charset="-128"/>
                <a:ea typeface="メイリオ" panose="020B0604030504040204" pitchFamily="50" charset="-128"/>
              </a:rPr>
              <a:t>5	CASSIA Sweet | Peppery | Astringent </a:t>
            </a:r>
          </a:p>
        </p:txBody>
      </p:sp>
      <p:sp>
        <p:nvSpPr>
          <p:cNvPr id="7" name="テキスト ボックス 6">
            <a:extLst>
              <a:ext uri="{FF2B5EF4-FFF2-40B4-BE49-F238E27FC236}">
                <a16:creationId xmlns:a16="http://schemas.microsoft.com/office/drawing/2014/main" id="{25E0ED1A-6937-04AF-62E0-A78FB818C42E}"/>
              </a:ext>
            </a:extLst>
          </p:cNvPr>
          <p:cNvSpPr txBox="1"/>
          <p:nvPr/>
        </p:nvSpPr>
        <p:spPr>
          <a:xfrm>
            <a:off x="559837" y="2072903"/>
            <a:ext cx="5136086"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3	80</a:t>
            </a:r>
          </a:p>
          <a:p>
            <a:pPr algn="l"/>
            <a:r>
              <a:rPr kumimoji="1" lang="en-US" altLang="ja-JP" dirty="0">
                <a:latin typeface="メイリオ" panose="020B0604030504040204" pitchFamily="50" charset="-128"/>
                <a:ea typeface="メイリオ" panose="020B0604030504040204" pitchFamily="50" charset="-128"/>
              </a:rPr>
              <a:t>3	Spice Profiles </a:t>
            </a:r>
          </a:p>
          <a:p>
            <a:pPr algn="l"/>
            <a:r>
              <a:rPr kumimoji="1" lang="en-US" altLang="ja-JP" dirty="0">
                <a:latin typeface="メイリオ" panose="020B0604030504040204" pitchFamily="50" charset="-128"/>
                <a:ea typeface="メイリオ" panose="020B0604030504040204" pitchFamily="50" charset="-128"/>
              </a:rPr>
              <a:t>3	CINN AM ON Sweet | Aromatic | Warm </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FB7C3874-6CC4-6282-F818-8F45CE1890E4}"/>
              </a:ext>
            </a:extLst>
          </p:cNvPr>
          <p:cNvPicPr>
            <a:picLocks noChangeAspect="1"/>
          </p:cNvPicPr>
          <p:nvPr/>
        </p:nvPicPr>
        <p:blipFill>
          <a:blip r:embed="rId2"/>
          <a:stretch>
            <a:fillRect/>
          </a:stretch>
        </p:blipFill>
        <p:spPr>
          <a:xfrm>
            <a:off x="1226403" y="3028252"/>
            <a:ext cx="3189624" cy="3721967"/>
          </a:xfrm>
          <a:prstGeom prst="rect">
            <a:avLst/>
          </a:prstGeom>
        </p:spPr>
      </p:pic>
      <p:pic>
        <p:nvPicPr>
          <p:cNvPr id="11" name="図 10">
            <a:extLst>
              <a:ext uri="{FF2B5EF4-FFF2-40B4-BE49-F238E27FC236}">
                <a16:creationId xmlns:a16="http://schemas.microsoft.com/office/drawing/2014/main" id="{C1D0A7E7-FEE4-60FA-6739-71650F9E49D2}"/>
              </a:ext>
            </a:extLst>
          </p:cNvPr>
          <p:cNvPicPr>
            <a:picLocks noChangeAspect="1"/>
          </p:cNvPicPr>
          <p:nvPr/>
        </p:nvPicPr>
        <p:blipFill>
          <a:blip r:embed="rId3"/>
          <a:stretch>
            <a:fillRect/>
          </a:stretch>
        </p:blipFill>
        <p:spPr>
          <a:xfrm>
            <a:off x="6702147" y="2995171"/>
            <a:ext cx="3188418" cy="3755048"/>
          </a:xfrm>
          <a:prstGeom prst="rect">
            <a:avLst/>
          </a:prstGeom>
        </p:spPr>
      </p:pic>
      <p:sp>
        <p:nvSpPr>
          <p:cNvPr id="12" name="正方形/長方形 11">
            <a:extLst>
              <a:ext uri="{FF2B5EF4-FFF2-40B4-BE49-F238E27FC236}">
                <a16:creationId xmlns:a16="http://schemas.microsoft.com/office/drawing/2014/main" id="{5DC64DBD-FBB3-8047-2A89-3B1FAFE1400D}"/>
              </a:ext>
            </a:extLst>
          </p:cNvPr>
          <p:cNvSpPr/>
          <p:nvPr/>
        </p:nvSpPr>
        <p:spPr>
          <a:xfrm>
            <a:off x="1704373" y="3480155"/>
            <a:ext cx="1194124" cy="35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3ADB20E-EEDF-7ECC-F3C1-55FA6BE29612}"/>
              </a:ext>
            </a:extLst>
          </p:cNvPr>
          <p:cNvSpPr/>
          <p:nvPr/>
        </p:nvSpPr>
        <p:spPr>
          <a:xfrm>
            <a:off x="7209823" y="3508609"/>
            <a:ext cx="1194124" cy="35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D488A26-C819-6CC0-7957-7D497D860ADC}"/>
              </a:ext>
            </a:extLst>
          </p:cNvPr>
          <p:cNvSpPr/>
          <p:nvPr/>
        </p:nvSpPr>
        <p:spPr>
          <a:xfrm>
            <a:off x="559837" y="2661903"/>
            <a:ext cx="5136086" cy="2563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73427A-4A91-C16F-44B7-C3D907386EE0}"/>
              </a:ext>
            </a:extLst>
          </p:cNvPr>
          <p:cNvSpPr/>
          <p:nvPr/>
        </p:nvSpPr>
        <p:spPr>
          <a:xfrm>
            <a:off x="6212098" y="2666588"/>
            <a:ext cx="5136086" cy="2563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F68AA9D-BEDD-4EFC-3D3D-845B864482B6}"/>
              </a:ext>
            </a:extLst>
          </p:cNvPr>
          <p:cNvSpPr txBox="1"/>
          <p:nvPr/>
        </p:nvSpPr>
        <p:spPr>
          <a:xfrm>
            <a:off x="559837" y="719278"/>
            <a:ext cx="9000605"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https://github.com/ueharaLab/bigdata9-PDF-scraping/blob/main/pdf2csv.md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811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A6072C9-CB78-008F-68F6-C2C2199FC464}"/>
              </a:ext>
            </a:extLst>
          </p:cNvPr>
          <p:cNvSpPr txBox="1"/>
          <p:nvPr/>
        </p:nvSpPr>
        <p:spPr>
          <a:xfrm>
            <a:off x="489080" y="446120"/>
            <a:ext cx="548579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から表データを取り出す</a:t>
            </a:r>
          </a:p>
        </p:txBody>
      </p:sp>
      <p:sp>
        <p:nvSpPr>
          <p:cNvPr id="3" name="テキスト ボックス 2">
            <a:extLst>
              <a:ext uri="{FF2B5EF4-FFF2-40B4-BE49-F238E27FC236}">
                <a16:creationId xmlns:a16="http://schemas.microsoft.com/office/drawing/2014/main" id="{AEE07E1E-99D9-B2C0-9D1F-C1AB19E2EDFC}"/>
              </a:ext>
            </a:extLst>
          </p:cNvPr>
          <p:cNvSpPr txBox="1"/>
          <p:nvPr/>
        </p:nvSpPr>
        <p:spPr>
          <a:xfrm>
            <a:off x="489080" y="1596006"/>
            <a:ext cx="10950444"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特に実証実験の研究論文データは非常に貴重。これらは未だに</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でしかデータを入手できないことがほとんど</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PDFMiner</a:t>
            </a:r>
            <a:r>
              <a:rPr kumimoji="1" lang="ja-JP" altLang="en-US" sz="2400" dirty="0">
                <a:latin typeface="メイリオ" panose="020B0604030504040204" pitchFamily="50" charset="-128"/>
                <a:ea typeface="メイリオ" panose="020B0604030504040204" pitchFamily="50" charset="-128"/>
              </a:rPr>
              <a:t>ではうまく表イメージを認識できない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Tabula python</a:t>
            </a:r>
            <a:r>
              <a:rPr kumimoji="1" lang="ja-JP" altLang="en-US" sz="2400" dirty="0">
                <a:latin typeface="メイリオ" panose="020B0604030504040204" pitchFamily="50" charset="-128"/>
                <a:ea typeface="メイリオ" panose="020B0604030504040204" pitchFamily="50" charset="-128"/>
              </a:rPr>
              <a:t>を使うと表を</a:t>
            </a:r>
            <a:r>
              <a:rPr kumimoji="1" lang="en-US" altLang="ja-JP" sz="2400" dirty="0">
                <a:latin typeface="メイリオ" panose="020B0604030504040204" pitchFamily="50" charset="-128"/>
                <a:ea typeface="メイリオ" panose="020B0604030504040204" pitchFamily="50" charset="-128"/>
              </a:rPr>
              <a:t>csv</a:t>
            </a:r>
            <a:r>
              <a:rPr kumimoji="1" lang="ja-JP" altLang="en-US" sz="2400" dirty="0">
                <a:latin typeface="メイリオ" panose="020B0604030504040204" pitchFamily="50" charset="-128"/>
                <a:ea typeface="メイリオ" panose="020B0604030504040204" pitchFamily="50" charset="-128"/>
              </a:rPr>
              <a:t>に変換できるが、実はデフォルトのページレイアウトと合わない表はうまく読み取れない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Tabula GUI</a:t>
            </a:r>
            <a:r>
              <a:rPr kumimoji="1" lang="ja-JP" altLang="en-US" sz="2400" dirty="0">
                <a:latin typeface="メイリオ" panose="020B0604030504040204" pitchFamily="50" charset="-128"/>
                <a:ea typeface="メイリオ" panose="020B0604030504040204" pitchFamily="50" charset="-128"/>
              </a:rPr>
              <a:t>のほうがちゃんと変換できる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5779459-2950-7B64-52F7-AA4AF26E0539}"/>
              </a:ext>
            </a:extLst>
          </p:cNvPr>
          <p:cNvSpPr txBox="1"/>
          <p:nvPr/>
        </p:nvSpPr>
        <p:spPr>
          <a:xfrm>
            <a:off x="489080" y="1030895"/>
            <a:ext cx="934364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https://github.com/ueharaLab/bigdata9-PDF-scraping/blob/main/tabula_gui.md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7468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4C4BBF-89E1-586A-8777-235FFB22327D}"/>
              </a:ext>
            </a:extLst>
          </p:cNvPr>
          <p:cNvSpPr txBox="1"/>
          <p:nvPr/>
        </p:nvSpPr>
        <p:spPr>
          <a:xfrm>
            <a:off x="494522" y="606490"/>
            <a:ext cx="220284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の特徴</a:t>
            </a:r>
          </a:p>
        </p:txBody>
      </p:sp>
      <p:sp>
        <p:nvSpPr>
          <p:cNvPr id="3" name="テキスト ボックス 2">
            <a:extLst>
              <a:ext uri="{FF2B5EF4-FFF2-40B4-BE49-F238E27FC236}">
                <a16:creationId xmlns:a16="http://schemas.microsoft.com/office/drawing/2014/main" id="{A4A0F657-D40D-8B4A-895B-7CBB8BC1CC92}"/>
              </a:ext>
            </a:extLst>
          </p:cNvPr>
          <p:cNvSpPr txBox="1"/>
          <p:nvPr/>
        </p:nvSpPr>
        <p:spPr>
          <a:xfrm>
            <a:off x="1239348" y="1412581"/>
            <a:ext cx="10377264" cy="3046988"/>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コンピュータに依存しない</a:t>
            </a:r>
            <a:r>
              <a:rPr kumimoji="1" lang="en-US" altLang="ja-JP" sz="2400" dirty="0">
                <a:latin typeface="メイリオ" panose="020B0604030504040204" pitchFamily="50" charset="-128"/>
                <a:ea typeface="メイリオ" panose="020B0604030504040204" pitchFamily="50" charset="-128"/>
              </a:rPr>
              <a:t>(Mac, windows, Linux)</a:t>
            </a:r>
            <a:r>
              <a:rPr kumimoji="1" lang="ja-JP" altLang="en-US" sz="2400" dirty="0">
                <a:latin typeface="メイリオ" panose="020B0604030504040204" pitchFamily="50" charset="-128"/>
                <a:ea typeface="メイリオ" panose="020B0604030504040204" pitchFamily="50" charset="-128"/>
              </a:rPr>
              <a:t>文書フォーマット（一昔前は、</a:t>
            </a:r>
            <a:r>
              <a:rPr kumimoji="1" lang="en-US" altLang="ja-JP" sz="2400" dirty="0" err="1">
                <a:latin typeface="メイリオ" panose="020B0604030504040204" pitchFamily="50" charset="-128"/>
                <a:ea typeface="メイリオ" panose="020B0604030504040204" pitchFamily="50" charset="-128"/>
              </a:rPr>
              <a:t>ms</a:t>
            </a:r>
            <a:r>
              <a:rPr kumimoji="1" lang="en-US" altLang="ja-JP" sz="2400" dirty="0">
                <a:latin typeface="メイリオ" panose="020B0604030504040204" pitchFamily="50" charset="-128"/>
                <a:ea typeface="メイリオ" panose="020B0604030504040204" pitchFamily="50" charset="-128"/>
              </a:rPr>
              <a:t>-office</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Mac</a:t>
            </a:r>
            <a:r>
              <a:rPr kumimoji="1" lang="ja-JP" altLang="en-US" sz="2400" dirty="0">
                <a:latin typeface="メイリオ" panose="020B0604030504040204" pitchFamily="50" charset="-128"/>
                <a:ea typeface="メイリオ" panose="020B0604030504040204" pitchFamily="50" charset="-128"/>
              </a:rPr>
              <a:t>ではうまく動作しなかった）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文書の確定版に使われる（専用ソフトがなければ編集はできない。ロックすると編集不可）</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一見イメージデータ</a:t>
            </a:r>
            <a:r>
              <a:rPr kumimoji="1" lang="en-US" altLang="ja-JP" sz="2400" dirty="0">
                <a:latin typeface="メイリオ" panose="020B0604030504040204" pitchFamily="50" charset="-128"/>
                <a:ea typeface="メイリオ" panose="020B0604030504040204" pitchFamily="50" charset="-128"/>
              </a:rPr>
              <a:t>(.jpg etc.)</a:t>
            </a:r>
            <a:r>
              <a:rPr kumimoji="1" lang="ja-JP" altLang="en-US" sz="2400" dirty="0">
                <a:latin typeface="メイリオ" panose="020B0604030504040204" pitchFamily="50" charset="-128"/>
                <a:ea typeface="メイリオ" panose="020B0604030504040204" pitchFamily="50" charset="-128"/>
              </a:rPr>
              <a:t>のように見えるが、文字を認識してランダムアクセスできる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どんな アプリケーション</a:t>
            </a:r>
            <a:r>
              <a:rPr kumimoji="1" lang="en-US" altLang="ja-JP" sz="2400" dirty="0">
                <a:latin typeface="メイリオ" panose="020B0604030504040204" pitchFamily="50" charset="-128"/>
                <a:ea typeface="メイリオ" panose="020B0604030504040204" pitchFamily="50" charset="-128"/>
              </a:rPr>
              <a:t>(word, excel, html, Latex etc.)</a:t>
            </a:r>
            <a:r>
              <a:rPr kumimoji="1" lang="ja-JP" altLang="en-US" sz="2400" dirty="0">
                <a:latin typeface="メイリオ" panose="020B0604030504040204" pitchFamily="50" charset="-128"/>
                <a:ea typeface="メイリオ" panose="020B0604030504040204" pitchFamily="50" charset="-128"/>
              </a:rPr>
              <a:t>からも生成できる</a:t>
            </a:r>
            <a:endParaRPr kumimoji="1" lang="en-US" altLang="ja-JP"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7DDED5B-5634-37DB-B11F-202AB75752C2}"/>
              </a:ext>
            </a:extLst>
          </p:cNvPr>
          <p:cNvPicPr>
            <a:picLocks noChangeAspect="1"/>
          </p:cNvPicPr>
          <p:nvPr/>
        </p:nvPicPr>
        <p:blipFill>
          <a:blip r:embed="rId2"/>
          <a:stretch>
            <a:fillRect/>
          </a:stretch>
        </p:blipFill>
        <p:spPr>
          <a:xfrm>
            <a:off x="1062067" y="4459569"/>
            <a:ext cx="2202848" cy="659451"/>
          </a:xfrm>
          <a:prstGeom prst="rect">
            <a:avLst/>
          </a:prstGeom>
        </p:spPr>
      </p:pic>
      <p:sp>
        <p:nvSpPr>
          <p:cNvPr id="6" name="テキスト ボックス 5">
            <a:extLst>
              <a:ext uri="{FF2B5EF4-FFF2-40B4-BE49-F238E27FC236}">
                <a16:creationId xmlns:a16="http://schemas.microsoft.com/office/drawing/2014/main" id="{E29CB6EA-DD3E-012A-B57A-CCB20A990FDA}"/>
              </a:ext>
            </a:extLst>
          </p:cNvPr>
          <p:cNvSpPr txBox="1"/>
          <p:nvPr/>
        </p:nvSpPr>
        <p:spPr>
          <a:xfrm>
            <a:off x="3566821" y="4487794"/>
            <a:ext cx="7872510" cy="1477328"/>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Adobe</a:t>
            </a:r>
            <a:r>
              <a:rPr kumimoji="1" lang="ja-JP" altLang="en-US" dirty="0">
                <a:latin typeface="メイリオ" panose="020B0604030504040204" pitchFamily="50" charset="-128"/>
                <a:ea typeface="メイリオ" panose="020B0604030504040204" pitchFamily="50" charset="-128"/>
              </a:rPr>
              <a:t>が</a:t>
            </a:r>
            <a:r>
              <a:rPr kumimoji="1" lang="en-US" altLang="ja-JP" dirty="0">
                <a:latin typeface="メイリオ" panose="020B0604030504040204" pitchFamily="50" charset="-128"/>
                <a:ea typeface="メイリオ" panose="020B0604030504040204" pitchFamily="50" charset="-128"/>
              </a:rPr>
              <a:t>1992</a:t>
            </a:r>
            <a:r>
              <a:rPr kumimoji="1" lang="ja-JP" altLang="en-US" dirty="0">
                <a:latin typeface="メイリオ" panose="020B0604030504040204" pitchFamily="50" charset="-128"/>
                <a:ea typeface="メイリオ" panose="020B0604030504040204" pitchFamily="50" charset="-128"/>
              </a:rPr>
              <a:t>年にリリース。</a:t>
            </a:r>
            <a:r>
              <a:rPr kumimoji="1" lang="en-US" altLang="ja-JP" dirty="0">
                <a:latin typeface="メイリオ" panose="020B0604030504040204" pitchFamily="50" charset="-128"/>
                <a:ea typeface="メイリオ" panose="020B0604030504040204" pitchFamily="50" charset="-128"/>
              </a:rPr>
              <a:t>1994</a:t>
            </a:r>
            <a:r>
              <a:rPr kumimoji="1" lang="ja-JP" altLang="en-US" dirty="0">
                <a:latin typeface="メイリオ" panose="020B0604030504040204" pitchFamily="50" charset="-128"/>
                <a:ea typeface="メイリオ" panose="020B0604030504040204" pitchFamily="50" charset="-128"/>
              </a:rPr>
              <a:t>年に</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a:t>
            </a:r>
            <a:r>
              <a:rPr kumimoji="1" lang="en-US" altLang="ja-JP" dirty="0">
                <a:latin typeface="メイリオ" panose="020B0604030504040204" pitchFamily="50" charset="-128"/>
                <a:ea typeface="メイリオ" panose="020B0604030504040204" pitchFamily="50" charset="-128"/>
              </a:rPr>
              <a:t>Adobe Acrobat Reader</a:t>
            </a:r>
            <a:r>
              <a:rPr kumimoji="1" lang="ja-JP" altLang="en-US" dirty="0">
                <a:latin typeface="メイリオ" panose="020B0604030504040204" pitchFamily="50" charset="-128"/>
                <a:ea typeface="メイリオ" panose="020B0604030504040204" pitchFamily="50" charset="-128"/>
              </a:rPr>
              <a:t>」を無料公開、</a:t>
            </a:r>
            <a:r>
              <a:rPr kumimoji="1" lang="en-US" altLang="ja-JP" dirty="0">
                <a:latin typeface="メイリオ" panose="020B0604030504040204" pitchFamily="50" charset="-128"/>
                <a:ea typeface="メイリオ" panose="020B0604030504040204" pitchFamily="50" charset="-128"/>
              </a:rPr>
              <a:t>2008</a:t>
            </a:r>
            <a:r>
              <a:rPr kumimoji="1" lang="ja-JP" altLang="en-US" dirty="0">
                <a:latin typeface="メイリオ" panose="020B0604030504040204" pitchFamily="50" charset="-128"/>
                <a:ea typeface="メイリオ" panose="020B0604030504040204" pitchFamily="50" charset="-128"/>
              </a:rPr>
              <a:t>年には国際標準化機構</a:t>
            </a:r>
            <a:r>
              <a:rPr kumimoji="1" lang="en-US" altLang="ja-JP" dirty="0">
                <a:latin typeface="メイリオ" panose="020B0604030504040204" pitchFamily="50" charset="-128"/>
                <a:ea typeface="メイリオ" panose="020B0604030504040204" pitchFamily="50" charset="-128"/>
              </a:rPr>
              <a:t>(ISO)</a:t>
            </a:r>
            <a:r>
              <a:rPr kumimoji="1" lang="ja-JP" altLang="en-US" dirty="0">
                <a:latin typeface="メイリオ" panose="020B0604030504040204" pitchFamily="50" charset="-128"/>
                <a:ea typeface="メイリオ" panose="020B0604030504040204" pitchFamily="50" charset="-128"/>
              </a:rPr>
              <a:t>によって世界標準規格となり、</a:t>
            </a:r>
            <a:r>
              <a:rPr kumimoji="1" lang="en-US" altLang="ja-JP" dirty="0">
                <a:latin typeface="メイリオ" panose="020B0604030504040204" pitchFamily="50" charset="-128"/>
                <a:ea typeface="メイリオ" panose="020B0604030504040204" pitchFamily="50" charset="-128"/>
              </a:rPr>
              <a:t>Adobe</a:t>
            </a:r>
            <a:r>
              <a:rPr kumimoji="1" lang="ja-JP" altLang="en-US" dirty="0">
                <a:latin typeface="メイリオ" panose="020B0604030504040204" pitchFamily="50" charset="-128"/>
                <a:ea typeface="メイリオ" panose="020B0604030504040204" pitchFamily="50" charset="-128"/>
              </a:rPr>
              <a:t>以外の企業が開発する</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リーダーや</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作成ソフトが登場したり、ウェブブラウザに標準の</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リーダー機能が搭載されたりと、</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は文書形式の標準形式としての座を固めた。</a:t>
            </a:r>
          </a:p>
        </p:txBody>
      </p:sp>
      <p:sp>
        <p:nvSpPr>
          <p:cNvPr id="7" name="テキスト ボックス 6">
            <a:extLst>
              <a:ext uri="{FF2B5EF4-FFF2-40B4-BE49-F238E27FC236}">
                <a16:creationId xmlns:a16="http://schemas.microsoft.com/office/drawing/2014/main" id="{6212A7B7-A12E-76BD-7F78-9D3212BE84AE}"/>
              </a:ext>
            </a:extLst>
          </p:cNvPr>
          <p:cNvSpPr txBox="1"/>
          <p:nvPr/>
        </p:nvSpPr>
        <p:spPr>
          <a:xfrm>
            <a:off x="1446656" y="5965122"/>
            <a:ext cx="772628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https://gigazine.net/news/20210123-pdf-history/</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DA989E-C189-469F-AB45-FCB0253118CE}"/>
              </a:ext>
            </a:extLst>
          </p:cNvPr>
          <p:cNvSpPr txBox="1"/>
          <p:nvPr/>
        </p:nvSpPr>
        <p:spPr>
          <a:xfrm>
            <a:off x="2697369" y="662046"/>
            <a:ext cx="450071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(Portable Document Format)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5640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C531085-84A4-61A2-4ACF-8584EE3C692D}"/>
              </a:ext>
            </a:extLst>
          </p:cNvPr>
          <p:cNvSpPr txBox="1"/>
          <p:nvPr/>
        </p:nvSpPr>
        <p:spPr>
          <a:xfrm>
            <a:off x="830424" y="597159"/>
            <a:ext cx="630653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からのデータを集めたいとき</a:t>
            </a:r>
          </a:p>
        </p:txBody>
      </p:sp>
      <p:sp>
        <p:nvSpPr>
          <p:cNvPr id="3" name="テキスト ボックス 2">
            <a:extLst>
              <a:ext uri="{FF2B5EF4-FFF2-40B4-BE49-F238E27FC236}">
                <a16:creationId xmlns:a16="http://schemas.microsoft.com/office/drawing/2014/main" id="{46596F4F-EBDF-3B63-87DE-298227A3F831}"/>
              </a:ext>
            </a:extLst>
          </p:cNvPr>
          <p:cNvSpPr txBox="1"/>
          <p:nvPr/>
        </p:nvSpPr>
        <p:spPr>
          <a:xfrm>
            <a:off x="1623526" y="2388636"/>
            <a:ext cx="877676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学術論文上の表データが欲しいとき</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図鑑など膨大ページ数の</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書籍からデータを集めたいとき</a:t>
            </a:r>
          </a:p>
        </p:txBody>
      </p:sp>
    </p:spTree>
    <p:extLst>
      <p:ext uri="{BB962C8B-B14F-4D97-AF65-F5344CB8AC3E}">
        <p14:creationId xmlns:p14="http://schemas.microsoft.com/office/powerpoint/2010/main" val="259134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6D1988-7230-98B0-46D7-40F41F6EB322}"/>
              </a:ext>
            </a:extLst>
          </p:cNvPr>
          <p:cNvSpPr txBox="1"/>
          <p:nvPr/>
        </p:nvSpPr>
        <p:spPr>
          <a:xfrm>
            <a:off x="419878" y="202135"/>
            <a:ext cx="712727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からデータを収集するときの難点</a:t>
            </a:r>
          </a:p>
        </p:txBody>
      </p:sp>
      <p:sp>
        <p:nvSpPr>
          <p:cNvPr id="3" name="テキスト ボックス 2">
            <a:extLst>
              <a:ext uri="{FF2B5EF4-FFF2-40B4-BE49-F238E27FC236}">
                <a16:creationId xmlns:a16="http://schemas.microsoft.com/office/drawing/2014/main" id="{EB34A0E5-F258-27D0-A7BE-3BE07CE8BC71}"/>
              </a:ext>
            </a:extLst>
          </p:cNvPr>
          <p:cNvSpPr txBox="1"/>
          <p:nvPr/>
        </p:nvSpPr>
        <p:spPr>
          <a:xfrm>
            <a:off x="419878" y="897247"/>
            <a:ext cx="1107543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論文データを収集したい場合など：ほとんどの論文は</a:t>
            </a:r>
            <a:r>
              <a:rPr kumimoji="1" lang="en-US" altLang="ja-JP" sz="2400" dirty="0">
                <a:latin typeface="メイリオ" panose="020B0604030504040204" pitchFamily="50" charset="-128"/>
                <a:ea typeface="メイリオ" panose="020B0604030504040204" pitchFamily="50" charset="-128"/>
              </a:rPr>
              <a:t>PDF</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中の表データをエクセルにコピペするとうまくセル単位に分けて貼り付けられない</a:t>
            </a:r>
          </a:p>
        </p:txBody>
      </p:sp>
      <p:pic>
        <p:nvPicPr>
          <p:cNvPr id="7" name="図 6">
            <a:extLst>
              <a:ext uri="{FF2B5EF4-FFF2-40B4-BE49-F238E27FC236}">
                <a16:creationId xmlns:a16="http://schemas.microsoft.com/office/drawing/2014/main" id="{84D4F4AD-EE52-7D25-9D65-65A5D5224E41}"/>
              </a:ext>
            </a:extLst>
          </p:cNvPr>
          <p:cNvPicPr>
            <a:picLocks noChangeAspect="1"/>
          </p:cNvPicPr>
          <p:nvPr/>
        </p:nvPicPr>
        <p:blipFill>
          <a:blip r:embed="rId2"/>
          <a:stretch>
            <a:fillRect/>
          </a:stretch>
        </p:blipFill>
        <p:spPr>
          <a:xfrm>
            <a:off x="119062" y="2152163"/>
            <a:ext cx="11953875" cy="5800725"/>
          </a:xfrm>
          <a:prstGeom prst="rect">
            <a:avLst/>
          </a:prstGeom>
        </p:spPr>
      </p:pic>
      <p:sp>
        <p:nvSpPr>
          <p:cNvPr id="8" name="テキスト ボックス 7">
            <a:extLst>
              <a:ext uri="{FF2B5EF4-FFF2-40B4-BE49-F238E27FC236}">
                <a16:creationId xmlns:a16="http://schemas.microsoft.com/office/drawing/2014/main" id="{98AFE3CD-90B0-EF12-6B49-B6CDB18387BC}"/>
              </a:ext>
            </a:extLst>
          </p:cNvPr>
          <p:cNvSpPr txBox="1"/>
          <p:nvPr/>
        </p:nvSpPr>
        <p:spPr>
          <a:xfrm>
            <a:off x="3424335" y="1802285"/>
            <a:ext cx="45042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flavor_encyclopedia.pdf p.18</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D0F9B34-FE06-BF23-2956-9710B768BAC7}"/>
              </a:ext>
            </a:extLst>
          </p:cNvPr>
          <p:cNvSpPr txBox="1"/>
          <p:nvPr/>
        </p:nvSpPr>
        <p:spPr>
          <a:xfrm>
            <a:off x="419878" y="574081"/>
            <a:ext cx="909678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https://github.com/ueharaLab/bigdata9-PDF-scraping/blob/main/pdf_trial.md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58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6172A85-E7D5-4B13-7A51-BCB5C7914197}"/>
              </a:ext>
            </a:extLst>
          </p:cNvPr>
          <p:cNvSpPr txBox="1"/>
          <p:nvPr/>
        </p:nvSpPr>
        <p:spPr>
          <a:xfrm>
            <a:off x="391886" y="1093494"/>
            <a:ext cx="1156062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のデータを１つ１つコピーするのは膨大な時間を要する。プログラムで自動的に表データをスクレイピングできないか</a:t>
            </a:r>
          </a:p>
        </p:txBody>
      </p:sp>
      <p:sp>
        <p:nvSpPr>
          <p:cNvPr id="3" name="テキスト ボックス 2">
            <a:extLst>
              <a:ext uri="{FF2B5EF4-FFF2-40B4-BE49-F238E27FC236}">
                <a16:creationId xmlns:a16="http://schemas.microsoft.com/office/drawing/2014/main" id="{EF2FED36-F038-6245-DB9C-CE36D60C2E3A}"/>
              </a:ext>
            </a:extLst>
          </p:cNvPr>
          <p:cNvSpPr txBox="1"/>
          <p:nvPr/>
        </p:nvSpPr>
        <p:spPr>
          <a:xfrm>
            <a:off x="391886" y="508719"/>
            <a:ext cx="507542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をスクレイピング？　</a:t>
            </a:r>
          </a:p>
        </p:txBody>
      </p:sp>
      <p:sp>
        <p:nvSpPr>
          <p:cNvPr id="4" name="テキスト ボックス 3">
            <a:extLst>
              <a:ext uri="{FF2B5EF4-FFF2-40B4-BE49-F238E27FC236}">
                <a16:creationId xmlns:a16="http://schemas.microsoft.com/office/drawing/2014/main" id="{E532F87C-52A5-CE32-B48B-D06A42BF7F1E}"/>
              </a:ext>
            </a:extLst>
          </p:cNvPr>
          <p:cNvSpPr txBox="1"/>
          <p:nvPr/>
        </p:nvSpPr>
        <p:spPr>
          <a:xfrm>
            <a:off x="3750337" y="2612572"/>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a:t>
            </a:r>
          </a:p>
        </p:txBody>
      </p:sp>
      <p:sp>
        <p:nvSpPr>
          <p:cNvPr id="5" name="テキスト ボックス 4">
            <a:extLst>
              <a:ext uri="{FF2B5EF4-FFF2-40B4-BE49-F238E27FC236}">
                <a16:creationId xmlns:a16="http://schemas.microsoft.com/office/drawing/2014/main" id="{3A8CC888-DD11-C53F-4D13-D97F576C6EF0}"/>
              </a:ext>
            </a:extLst>
          </p:cNvPr>
          <p:cNvSpPr txBox="1"/>
          <p:nvPr/>
        </p:nvSpPr>
        <p:spPr>
          <a:xfrm>
            <a:off x="2358661" y="4161938"/>
            <a:ext cx="640278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タグのようなレイアウトの手がかり情報はないように見える</a:t>
            </a:r>
          </a:p>
        </p:txBody>
      </p:sp>
      <p:sp>
        <p:nvSpPr>
          <p:cNvPr id="6" name="矢印: 下 5">
            <a:extLst>
              <a:ext uri="{FF2B5EF4-FFF2-40B4-BE49-F238E27FC236}">
                <a16:creationId xmlns:a16="http://schemas.microsoft.com/office/drawing/2014/main" id="{A26D287F-3255-E63B-AE28-2CF7C354F835}"/>
              </a:ext>
            </a:extLst>
          </p:cNvPr>
          <p:cNvSpPr/>
          <p:nvPr/>
        </p:nvSpPr>
        <p:spPr>
          <a:xfrm>
            <a:off x="4562669" y="3429000"/>
            <a:ext cx="1533331" cy="545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22058E1-51FF-7715-CAC2-748401465F31}"/>
              </a:ext>
            </a:extLst>
          </p:cNvPr>
          <p:cNvSpPr txBox="1"/>
          <p:nvPr/>
        </p:nvSpPr>
        <p:spPr>
          <a:xfrm>
            <a:off x="391886" y="1850414"/>
            <a:ext cx="909678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https://github.com/ueharaLab/bigdata9-PDF-scraping/blob/main/pdf_trial.md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164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5A130B-71AE-D429-0C2B-0E31C0B89390}"/>
              </a:ext>
            </a:extLst>
          </p:cNvPr>
          <p:cNvSpPr txBox="1"/>
          <p:nvPr/>
        </p:nvSpPr>
        <p:spPr>
          <a:xfrm>
            <a:off x="354564" y="293818"/>
            <a:ext cx="109071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a:t>
            </a:r>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タグ同様なレイアウト情報を内蔵している</a:t>
            </a:r>
          </a:p>
        </p:txBody>
      </p:sp>
      <p:sp>
        <p:nvSpPr>
          <p:cNvPr id="4" name="テキスト ボックス 3">
            <a:extLst>
              <a:ext uri="{FF2B5EF4-FFF2-40B4-BE49-F238E27FC236}">
                <a16:creationId xmlns:a16="http://schemas.microsoft.com/office/drawing/2014/main" id="{C66439FA-9D95-8E1A-D569-A15FA59D7652}"/>
              </a:ext>
            </a:extLst>
          </p:cNvPr>
          <p:cNvSpPr txBox="1"/>
          <p:nvPr/>
        </p:nvSpPr>
        <p:spPr>
          <a:xfrm>
            <a:off x="457199" y="878593"/>
            <a:ext cx="10876385"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例えば、</a:t>
            </a:r>
            <a:r>
              <a:rPr kumimoji="1" lang="en-US" altLang="ja-JP" sz="2400" dirty="0">
                <a:latin typeface="メイリオ" panose="020B0604030504040204" pitchFamily="50" charset="-128"/>
                <a:ea typeface="メイリオ" panose="020B0604030504040204" pitchFamily="50" charset="-128"/>
              </a:rPr>
              <a:t>ppt</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にするとき、印刷メニューから</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ドライバを呼び出している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ドライバは、</a:t>
            </a:r>
            <a:r>
              <a:rPr kumimoji="1" lang="en-US" altLang="ja-JP" sz="2400" dirty="0">
                <a:latin typeface="メイリオ" panose="020B0604030504040204" pitchFamily="50" charset="-128"/>
                <a:ea typeface="メイリオ" panose="020B0604030504040204" pitchFamily="50" charset="-128"/>
              </a:rPr>
              <a:t>ppt</a:t>
            </a:r>
            <a:r>
              <a:rPr kumimoji="1" lang="ja-JP" altLang="en-US" sz="2400" dirty="0">
                <a:latin typeface="メイリオ" panose="020B0604030504040204" pitchFamily="50" charset="-128"/>
                <a:ea typeface="メイリオ" panose="020B0604030504040204" pitchFamily="50" charset="-128"/>
              </a:rPr>
              <a:t>のデータから自動的にレイアウト情報を生成して</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に変換している</a:t>
            </a:r>
          </a:p>
        </p:txBody>
      </p:sp>
      <p:pic>
        <p:nvPicPr>
          <p:cNvPr id="6" name="図 5">
            <a:extLst>
              <a:ext uri="{FF2B5EF4-FFF2-40B4-BE49-F238E27FC236}">
                <a16:creationId xmlns:a16="http://schemas.microsoft.com/office/drawing/2014/main" id="{14D7E96F-4446-4FE9-5522-DCD4CB69515A}"/>
              </a:ext>
            </a:extLst>
          </p:cNvPr>
          <p:cNvPicPr>
            <a:picLocks noChangeAspect="1"/>
          </p:cNvPicPr>
          <p:nvPr/>
        </p:nvPicPr>
        <p:blipFill>
          <a:blip r:embed="rId2"/>
          <a:stretch>
            <a:fillRect/>
          </a:stretch>
        </p:blipFill>
        <p:spPr>
          <a:xfrm>
            <a:off x="858416" y="2448253"/>
            <a:ext cx="9885784" cy="4680512"/>
          </a:xfrm>
          <a:prstGeom prst="rect">
            <a:avLst/>
          </a:prstGeom>
        </p:spPr>
      </p:pic>
    </p:spTree>
    <p:extLst>
      <p:ext uri="{BB962C8B-B14F-4D97-AF65-F5344CB8AC3E}">
        <p14:creationId xmlns:p14="http://schemas.microsoft.com/office/powerpoint/2010/main" val="247702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下カーブ 5">
            <a:extLst>
              <a:ext uri="{FF2B5EF4-FFF2-40B4-BE49-F238E27FC236}">
                <a16:creationId xmlns:a16="http://schemas.microsoft.com/office/drawing/2014/main" id="{4B2524AD-4337-98BD-7CAD-7C2F8D9AF575}"/>
              </a:ext>
            </a:extLst>
          </p:cNvPr>
          <p:cNvSpPr/>
          <p:nvPr/>
        </p:nvSpPr>
        <p:spPr>
          <a:xfrm rot="20476077" flipV="1">
            <a:off x="7091264" y="5006229"/>
            <a:ext cx="2299220" cy="6111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5CE09E91-DA33-3187-169E-877B8BAC20F0}"/>
              </a:ext>
            </a:extLst>
          </p:cNvPr>
          <p:cNvSpPr txBox="1"/>
          <p:nvPr/>
        </p:nvSpPr>
        <p:spPr>
          <a:xfrm>
            <a:off x="4833257" y="2277008"/>
            <a:ext cx="20056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a:t>
            </a:r>
          </a:p>
        </p:txBody>
      </p:sp>
      <p:pic>
        <p:nvPicPr>
          <p:cNvPr id="1026" name="Picture 2" descr="個人のOfficeの利用について（Microsoft 365 Apps for Enterprise） – RITSUMEIKAN ITサポートサイト">
            <a:extLst>
              <a:ext uri="{FF2B5EF4-FFF2-40B4-BE49-F238E27FC236}">
                <a16:creationId xmlns:a16="http://schemas.microsoft.com/office/drawing/2014/main" id="{86F1A4F1-AEC5-50A9-BF9E-1A5B9E30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55389" y="3259245"/>
            <a:ext cx="4105748" cy="22992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図表 3">
            <a:extLst>
              <a:ext uri="{FF2B5EF4-FFF2-40B4-BE49-F238E27FC236}">
                <a16:creationId xmlns:a16="http://schemas.microsoft.com/office/drawing/2014/main" id="{1482458D-08AA-6A33-9964-4185255E562A}"/>
              </a:ext>
            </a:extLst>
          </p:cNvPr>
          <p:cNvGraphicFramePr/>
          <p:nvPr>
            <p:extLst>
              <p:ext uri="{D42A27DB-BD31-4B8C-83A1-F6EECF244321}">
                <p14:modId xmlns:p14="http://schemas.microsoft.com/office/powerpoint/2010/main" val="2578114885"/>
              </p:ext>
            </p:extLst>
          </p:nvPr>
        </p:nvGraphicFramePr>
        <p:xfrm>
          <a:off x="3402565" y="2738674"/>
          <a:ext cx="5075853"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PDFが世界中で広く使われるようになった理由とは？ - GIGAZINE">
            <a:extLst>
              <a:ext uri="{FF2B5EF4-FFF2-40B4-BE49-F238E27FC236}">
                <a16:creationId xmlns:a16="http://schemas.microsoft.com/office/drawing/2014/main" id="{8EC3F252-5B6D-5498-76F9-312C8A0709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7103" y="2800350"/>
            <a:ext cx="3336527" cy="1868455"/>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下カーブ 4">
            <a:extLst>
              <a:ext uri="{FF2B5EF4-FFF2-40B4-BE49-F238E27FC236}">
                <a16:creationId xmlns:a16="http://schemas.microsoft.com/office/drawing/2014/main" id="{D3A905E9-6B1E-2514-0239-992671518060}"/>
              </a:ext>
            </a:extLst>
          </p:cNvPr>
          <p:cNvSpPr/>
          <p:nvPr/>
        </p:nvSpPr>
        <p:spPr>
          <a:xfrm rot="19855065">
            <a:off x="2211855" y="2603164"/>
            <a:ext cx="2299220" cy="6111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1260C8BE-DE8F-C257-B807-0F9689CBA094}"/>
              </a:ext>
            </a:extLst>
          </p:cNvPr>
          <p:cNvSpPr txBox="1"/>
          <p:nvPr/>
        </p:nvSpPr>
        <p:spPr>
          <a:xfrm>
            <a:off x="491414" y="935072"/>
            <a:ext cx="8007320"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ではブラウザがレンダリングしていた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ソースを表示するようなことを</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でできるだろうか</a:t>
            </a:r>
          </a:p>
        </p:txBody>
      </p:sp>
      <p:sp>
        <p:nvSpPr>
          <p:cNvPr id="8" name="テキスト ボックス 7">
            <a:extLst>
              <a:ext uri="{FF2B5EF4-FFF2-40B4-BE49-F238E27FC236}">
                <a16:creationId xmlns:a16="http://schemas.microsoft.com/office/drawing/2014/main" id="{C122E360-1690-B5AA-4488-144D767E68BD}"/>
              </a:ext>
            </a:extLst>
          </p:cNvPr>
          <p:cNvSpPr txBox="1"/>
          <p:nvPr/>
        </p:nvSpPr>
        <p:spPr>
          <a:xfrm>
            <a:off x="491414" y="417257"/>
            <a:ext cx="630653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ドライバは何をやっているか</a:t>
            </a:r>
          </a:p>
        </p:txBody>
      </p:sp>
    </p:spTree>
    <p:extLst>
      <p:ext uri="{BB962C8B-B14F-4D97-AF65-F5344CB8AC3E}">
        <p14:creationId xmlns:p14="http://schemas.microsoft.com/office/powerpoint/2010/main" val="188531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30BAE4-D540-84C5-2926-117E9D0B8C67}"/>
              </a:ext>
            </a:extLst>
          </p:cNvPr>
          <p:cNvSpPr txBox="1"/>
          <p:nvPr/>
        </p:nvSpPr>
        <p:spPr>
          <a:xfrm>
            <a:off x="595215" y="185012"/>
            <a:ext cx="384432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のソースを見る</a:t>
            </a:r>
          </a:p>
        </p:txBody>
      </p:sp>
      <p:sp>
        <p:nvSpPr>
          <p:cNvPr id="3" name="テキスト ボックス 2">
            <a:extLst>
              <a:ext uri="{FF2B5EF4-FFF2-40B4-BE49-F238E27FC236}">
                <a16:creationId xmlns:a16="http://schemas.microsoft.com/office/drawing/2014/main" id="{E9757F51-77DE-F698-6F6E-EC404913F4A4}"/>
              </a:ext>
            </a:extLst>
          </p:cNvPr>
          <p:cNvSpPr txBox="1"/>
          <p:nvPr/>
        </p:nvSpPr>
        <p:spPr>
          <a:xfrm>
            <a:off x="735176" y="769787"/>
            <a:ext cx="11047250"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右クリックしてもソースは表示できない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テキストエディタ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vscode</a:t>
            </a:r>
            <a:r>
              <a:rPr kumimoji="1" lang="en-US" altLang="ja-JP" sz="2400" dirty="0">
                <a:latin typeface="メイリオ" panose="020B0604030504040204" pitchFamily="50" charset="-128"/>
                <a:ea typeface="メイリオ" panose="020B0604030504040204" pitchFamily="50" charset="-128"/>
              </a:rPr>
              <a:t> etc.)</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を開くと、相当文字化けしているがところどころ読める（全部で</a:t>
            </a:r>
            <a:r>
              <a:rPr kumimoji="1" lang="en-US" altLang="ja-JP" sz="2400" dirty="0">
                <a:latin typeface="メイリオ" panose="020B0604030504040204" pitchFamily="50" charset="-128"/>
                <a:ea typeface="メイリオ" panose="020B0604030504040204" pitchFamily="50" charset="-128"/>
              </a:rPr>
              <a:t>6000</a:t>
            </a:r>
            <a:r>
              <a:rPr kumimoji="1" lang="ja-JP" altLang="en-US" sz="2400" dirty="0">
                <a:latin typeface="メイリオ" panose="020B0604030504040204" pitchFamily="50" charset="-128"/>
                <a:ea typeface="メイリオ" panose="020B0604030504040204" pitchFamily="50" charset="-128"/>
              </a:rPr>
              <a:t>行くらい）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一番最後の方にある</a:t>
            </a:r>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というのは、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のように階層構造の最上位を意味する。つまり</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も構造は木構造</a:t>
            </a:r>
          </a:p>
        </p:txBody>
      </p:sp>
      <p:sp>
        <p:nvSpPr>
          <p:cNvPr id="7" name="テキスト ボックス 6">
            <a:extLst>
              <a:ext uri="{FF2B5EF4-FFF2-40B4-BE49-F238E27FC236}">
                <a16:creationId xmlns:a16="http://schemas.microsoft.com/office/drawing/2014/main" id="{3E88D574-446D-82EF-DC5A-B4F4D183F759}"/>
              </a:ext>
            </a:extLst>
          </p:cNvPr>
          <p:cNvSpPr txBox="1"/>
          <p:nvPr/>
        </p:nvSpPr>
        <p:spPr>
          <a:xfrm>
            <a:off x="830426" y="5263324"/>
            <a:ext cx="17933114" cy="1477328"/>
          </a:xfrm>
          <a:prstGeom prst="rect">
            <a:avLst/>
          </a:prstGeom>
          <a:noFill/>
        </p:spPr>
        <p:txBody>
          <a:bodyPr wrap="none" rtlCol="0">
            <a:spAutoFit/>
          </a:bodyPr>
          <a:lstStyle/>
          <a:p>
            <a:pPr algn="l"/>
            <a:r>
              <a:rPr kumimoji="1" lang="pt-BR" altLang="ja-JP" dirty="0">
                <a:latin typeface="メイリオ" panose="020B0604030504040204" pitchFamily="50" charset="-128"/>
                <a:ea typeface="メイリオ" panose="020B0604030504040204" pitchFamily="50" charset="-128"/>
              </a:rPr>
              <a:t>trailer</a:t>
            </a:r>
          </a:p>
          <a:p>
            <a:pPr algn="l"/>
            <a:r>
              <a:rPr kumimoji="1" lang="pt-BR" altLang="ja-JP" dirty="0">
                <a:latin typeface="メイリオ" panose="020B0604030504040204" pitchFamily="50" charset="-128"/>
                <a:ea typeface="メイリオ" panose="020B0604030504040204" pitchFamily="50" charset="-128"/>
              </a:rPr>
              <a:t>&lt;&lt; /Size 116 /</a:t>
            </a:r>
            <a:r>
              <a:rPr kumimoji="1" lang="pt-BR" altLang="ja-JP" dirty="0">
                <a:solidFill>
                  <a:srgbClr val="FF0000"/>
                </a:solidFill>
                <a:latin typeface="メイリオ" panose="020B0604030504040204" pitchFamily="50" charset="-128"/>
                <a:ea typeface="メイリオ" panose="020B0604030504040204" pitchFamily="50" charset="-128"/>
              </a:rPr>
              <a:t>Root</a:t>
            </a:r>
            <a:r>
              <a:rPr kumimoji="1" lang="pt-BR" altLang="ja-JP" dirty="0">
                <a:latin typeface="メイリオ" panose="020B0604030504040204" pitchFamily="50" charset="-128"/>
                <a:ea typeface="メイリオ" panose="020B0604030504040204" pitchFamily="50" charset="-128"/>
              </a:rPr>
              <a:t> 115 0 R /Info 113 0 R /Encrypt 112 0 R /ID [ &lt;4d3f5da485848352ef49b85923864a01&gt; &lt;4d3f5da485848352ef49b85923864a01&gt; ] &gt;&gt;</a:t>
            </a:r>
          </a:p>
          <a:p>
            <a:pPr algn="l"/>
            <a:r>
              <a:rPr kumimoji="1" lang="pt-BR" altLang="ja-JP" dirty="0">
                <a:latin typeface="メイリオ" panose="020B0604030504040204" pitchFamily="50" charset="-128"/>
                <a:ea typeface="メイリオ" panose="020B0604030504040204" pitchFamily="50" charset="-128"/>
              </a:rPr>
              <a:t>startxref</a:t>
            </a:r>
          </a:p>
          <a:p>
            <a:pPr algn="l"/>
            <a:r>
              <a:rPr kumimoji="1" lang="pt-BR" altLang="ja-JP" dirty="0">
                <a:latin typeface="メイリオ" panose="020B0604030504040204" pitchFamily="50" charset="-128"/>
                <a:ea typeface="メイリオ" panose="020B0604030504040204" pitchFamily="50" charset="-128"/>
              </a:rPr>
              <a:t>683520</a:t>
            </a:r>
          </a:p>
          <a:p>
            <a:pPr algn="l"/>
            <a:r>
              <a:rPr kumimoji="1" lang="pt-BR" altLang="ja-JP" dirty="0">
                <a:latin typeface="メイリオ" panose="020B0604030504040204" pitchFamily="50" charset="-128"/>
                <a:ea typeface="メイリオ" panose="020B0604030504040204" pitchFamily="50" charset="-128"/>
              </a:rPr>
              <a:t>%%EOF</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10C7A4B8-561A-5493-397C-755CA71A2A44}"/>
              </a:ext>
            </a:extLst>
          </p:cNvPr>
          <p:cNvSpPr txBox="1"/>
          <p:nvPr/>
        </p:nvSpPr>
        <p:spPr>
          <a:xfrm>
            <a:off x="830426" y="2678001"/>
            <a:ext cx="55597015" cy="2585323"/>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%PDF-1.7</a:t>
            </a:r>
          </a:p>
          <a:p>
            <a:pPr algn="l"/>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6 0 obj</a:t>
            </a:r>
          </a:p>
          <a:p>
            <a:pPr algn="l"/>
            <a:r>
              <a:rPr kumimoji="1" lang="en-US" altLang="ja-JP" dirty="0">
                <a:latin typeface="メイリオ" panose="020B0604030504040204" pitchFamily="50" charset="-128"/>
                <a:ea typeface="メイリオ" panose="020B0604030504040204" pitchFamily="50" charset="-128"/>
              </a:rPr>
              <a:t>&lt;&lt; /Type /Page /Parent 1 0 R /</a:t>
            </a:r>
            <a:r>
              <a:rPr kumimoji="1" lang="en-US" altLang="ja-JP" dirty="0" err="1">
                <a:latin typeface="メイリオ" panose="020B0604030504040204" pitchFamily="50" charset="-128"/>
                <a:ea typeface="メイリオ" panose="020B0604030504040204" pitchFamily="50" charset="-128"/>
              </a:rPr>
              <a:t>LastModified</a:t>
            </a:r>
            <a:r>
              <a:rPr kumimoji="1" lang="en-US" altLang="ja-JP" dirty="0">
                <a:latin typeface="メイリオ" panose="020B0604030504040204" pitchFamily="50" charset="-128"/>
                <a:ea typeface="メイリオ" panose="020B0604030504040204" pitchFamily="50" charset="-128"/>
              </a:rPr>
              <a:t> (x���-�N_</a:t>
            </a:r>
            <a:r>
              <a:rPr kumimoji="1" lang="en-US" altLang="ja-JP" dirty="0" err="1">
                <a:latin typeface="メイリオ" panose="020B0604030504040204" pitchFamily="50" charset="-128"/>
                <a:ea typeface="メイリオ" panose="020B0604030504040204" pitchFamily="50" charset="-128"/>
              </a:rPr>
              <a:t>aQ</a:t>
            </a:r>
            <a:r>
              <a:rPr kumimoji="1" lang="en-US" altLang="ja-JP" dirty="0">
                <a:latin typeface="メイリオ" panose="020B0604030504040204" pitchFamily="50" charset="-128"/>
                <a:ea typeface="メイリオ" panose="020B0604030504040204" pitchFamily="50" charset="-128"/>
              </a:rPr>
              <a:t>��h���V�p�) /Resources 2 0 R /</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CropBox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BleedBox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TrimBox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ArtBox</a:t>
            </a:r>
            <a:r>
              <a:rPr kumimoji="1" lang="en-US" altLang="ja-JP" dirty="0">
                <a:latin typeface="メイリオ" panose="020B0604030504040204" pitchFamily="50" charset="-128"/>
                <a:ea typeface="メイリオ" panose="020B0604030504040204" pitchFamily="50" charset="-128"/>
              </a:rPr>
              <a:t> [0.000000 0.000000 595.276000 841.890000] /Contents 7 0 R /Rotate 0 /Group &lt;&lt; /Type /Group /S /Transparency /CS /</a:t>
            </a:r>
            <a:r>
              <a:rPr kumimoji="1" lang="en-US" altLang="ja-JP" dirty="0" err="1">
                <a:latin typeface="メイリオ" panose="020B0604030504040204" pitchFamily="50" charset="-128"/>
                <a:ea typeface="メイリオ" panose="020B0604030504040204" pitchFamily="50" charset="-128"/>
              </a:rPr>
              <a:t>DeviceRGB</a:t>
            </a:r>
            <a:r>
              <a:rPr kumimoji="1" lang="en-US" altLang="ja-JP" dirty="0">
                <a:latin typeface="メイリオ" panose="020B0604030504040204" pitchFamily="50" charset="-128"/>
                <a:ea typeface="メイリオ" panose="020B0604030504040204" pitchFamily="50" charset="-128"/>
              </a:rPr>
              <a:t> &gt;&gt; /PZ 1 &gt;&gt;</a:t>
            </a:r>
          </a:p>
          <a:p>
            <a:pPr algn="l"/>
            <a:r>
              <a:rPr kumimoji="1" lang="en-US" altLang="ja-JP" dirty="0" err="1">
                <a:latin typeface="メイリオ" panose="020B0604030504040204" pitchFamily="50" charset="-128"/>
                <a:ea typeface="メイリオ" panose="020B0604030504040204" pitchFamily="50" charset="-128"/>
              </a:rPr>
              <a:t>endobj</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7 0 obj</a:t>
            </a:r>
          </a:p>
          <a:p>
            <a:pPr algn="l"/>
            <a:r>
              <a:rPr kumimoji="1" lang="en-US" altLang="ja-JP" dirty="0">
                <a:latin typeface="メイリオ" panose="020B0604030504040204" pitchFamily="50" charset="-128"/>
                <a:ea typeface="メイリオ" panose="020B0604030504040204" pitchFamily="50" charset="-128"/>
              </a:rPr>
              <a:t>&lt;&lt;/Filter /</a:t>
            </a:r>
            <a:r>
              <a:rPr kumimoji="1" lang="en-US" altLang="ja-JP" dirty="0" err="1">
                <a:latin typeface="メイリオ" panose="020B0604030504040204" pitchFamily="50" charset="-128"/>
                <a:ea typeface="メイリオ" panose="020B0604030504040204" pitchFamily="50" charset="-128"/>
              </a:rPr>
              <a:t>FlateDecode</a:t>
            </a:r>
            <a:r>
              <a:rPr kumimoji="1" lang="en-US" altLang="ja-JP" dirty="0">
                <a:latin typeface="メイリオ" panose="020B0604030504040204" pitchFamily="50" charset="-128"/>
                <a:ea typeface="メイリオ" panose="020B0604030504040204" pitchFamily="50" charset="-128"/>
              </a:rPr>
              <a:t> /Length 94&gt;&gt; stream</a:t>
            </a:r>
          </a:p>
          <a:p>
            <a:pPr algn="l"/>
            <a:r>
              <a:rPr kumimoji="1" lang="en-US" altLang="ja-JP" dirty="0">
                <a:latin typeface="メイリオ" panose="020B0604030504040204" pitchFamily="50" charset="-128"/>
                <a:ea typeface="メイリオ" panose="020B0604030504040204" pitchFamily="50" charset="-128"/>
              </a:rPr>
              <a:t>]\��S��+T</a:t>
            </a:r>
            <a:r>
              <a:rPr kumimoji="1" lang="he-IL" altLang="ja-JP"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U�</a:t>
            </a:r>
            <a:r>
              <a:rPr kumimoji="1" lang="en-US" altLang="ja-JP" dirty="0" err="1">
                <a:latin typeface="メイリオ" panose="020B0604030504040204" pitchFamily="50" charset="-128"/>
                <a:ea typeface="メイリオ" panose="020B0604030504040204" pitchFamily="50" charset="-128"/>
              </a:rPr>
              <a:t>yG</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rq�B</a:t>
            </a:r>
            <a:r>
              <a:rPr kumimoji="1" lang="en-US" altLang="ja-JP" dirty="0">
                <a:latin typeface="メイリオ" panose="020B0604030504040204" pitchFamily="50" charset="-128"/>
                <a:ea typeface="メイリオ" panose="020B0604030504040204" pitchFamily="50" charset="-128"/>
              </a:rPr>
              <a:t>�</a:t>
            </a:r>
            <a:r>
              <a:rPr kumimoji="1" lang="az-Cyrl-AZ" altLang="ja-JP"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g��e����#� �</a:t>
            </a:r>
            <a:r>
              <a:rPr kumimoji="1" lang="en-US" altLang="ja-JP" dirty="0" err="1">
                <a:latin typeface="メイリオ" panose="020B0604030504040204" pitchFamily="50" charset="-128"/>
                <a:ea typeface="メイリオ" panose="020B0604030504040204" pitchFamily="50" charset="-128"/>
              </a:rPr>
              <a:t>d�P</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n�zG</a:t>
            </a:r>
            <a:r>
              <a:rPr kumimoji="1" lang="en-US" altLang="ja-JP" dirty="0">
                <a:latin typeface="メイリオ" panose="020B0604030504040204" pitchFamily="50" charset="-128"/>
                <a:ea typeface="メイリオ" panose="020B0604030504040204" pitchFamily="50" charset="-128"/>
              </a:rPr>
              <a:t>�/</a:t>
            </a:r>
            <a:r>
              <a:rPr kumimoji="1" lang="ar-AE" altLang="ja-JP" dirty="0">
                <a:latin typeface="メイリオ" panose="020B0604030504040204" pitchFamily="50" charset="-128"/>
                <a:ea typeface="メイリオ" panose="020B0604030504040204" pitchFamily="50" charset="-128"/>
              </a:rPr>
              <a:t>ۏ</a:t>
            </a:r>
            <a:r>
              <a:rPr kumimoji="1" lang="en-US" altLang="ja-JP" dirty="0">
                <a:latin typeface="メイリオ" panose="020B0604030504040204" pitchFamily="50" charset="-128"/>
                <a:ea typeface="メイリオ" panose="020B0604030504040204" pitchFamily="50" charset="-128"/>
              </a:rPr>
              <a:t>H4��]�4��*�]�2N���Jn\</a:t>
            </a:r>
          </a:p>
          <a:p>
            <a:pPr algn="l"/>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5434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5A86013-C5DE-9D19-3314-A1FE07C83CC5}"/>
              </a:ext>
            </a:extLst>
          </p:cNvPr>
          <p:cNvSpPr txBox="1"/>
          <p:nvPr/>
        </p:nvSpPr>
        <p:spPr>
          <a:xfrm>
            <a:off x="718670" y="156936"/>
            <a:ext cx="425469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の階層（木）構造</a:t>
            </a:r>
          </a:p>
        </p:txBody>
      </p:sp>
      <p:sp>
        <p:nvSpPr>
          <p:cNvPr id="18" name="テキスト ボックス 17">
            <a:extLst>
              <a:ext uri="{FF2B5EF4-FFF2-40B4-BE49-F238E27FC236}">
                <a16:creationId xmlns:a16="http://schemas.microsoft.com/office/drawing/2014/main" id="{6A0C9BAD-9C02-21B8-238E-F420C5557DCB}"/>
              </a:ext>
            </a:extLst>
          </p:cNvPr>
          <p:cNvSpPr txBox="1"/>
          <p:nvPr/>
        </p:nvSpPr>
        <p:spPr>
          <a:xfrm>
            <a:off x="718670" y="1096569"/>
            <a:ext cx="10649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シンプルなソースをよくよく解読すると以下のような階層構造になっている</a:t>
            </a:r>
          </a:p>
        </p:txBody>
      </p:sp>
      <p:pic>
        <p:nvPicPr>
          <p:cNvPr id="5" name="図 4">
            <a:extLst>
              <a:ext uri="{FF2B5EF4-FFF2-40B4-BE49-F238E27FC236}">
                <a16:creationId xmlns:a16="http://schemas.microsoft.com/office/drawing/2014/main" id="{F05CE8FD-9554-6420-680F-91E23376D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768" y="1231601"/>
            <a:ext cx="4581118" cy="5489997"/>
          </a:xfrm>
          <a:prstGeom prst="rect">
            <a:avLst/>
          </a:prstGeom>
        </p:spPr>
      </p:pic>
      <p:sp>
        <p:nvSpPr>
          <p:cNvPr id="17" name="テキスト ボックス 16">
            <a:extLst>
              <a:ext uri="{FF2B5EF4-FFF2-40B4-BE49-F238E27FC236}">
                <a16:creationId xmlns:a16="http://schemas.microsoft.com/office/drawing/2014/main" id="{B41234EA-15D1-4440-9A23-28827DC362CE}"/>
              </a:ext>
            </a:extLst>
          </p:cNvPr>
          <p:cNvSpPr txBox="1"/>
          <p:nvPr/>
        </p:nvSpPr>
        <p:spPr>
          <a:xfrm>
            <a:off x="1096452" y="2453951"/>
            <a:ext cx="5626146" cy="2677656"/>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ソースの最後に</a:t>
            </a:r>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の記述がある</a:t>
            </a: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本体は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つの階層オブジェクトで構成</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相互参照テーブルという仕組みで各オブジェクトへのランダムアクセス（つまり検索）を可能にしている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6" name="左中かっこ 5">
            <a:extLst>
              <a:ext uri="{FF2B5EF4-FFF2-40B4-BE49-F238E27FC236}">
                <a16:creationId xmlns:a16="http://schemas.microsoft.com/office/drawing/2014/main" id="{546F5835-E22A-E5FA-0BC1-577DFDC80134}"/>
              </a:ext>
            </a:extLst>
          </p:cNvPr>
          <p:cNvSpPr/>
          <p:nvPr/>
        </p:nvSpPr>
        <p:spPr>
          <a:xfrm>
            <a:off x="6895321" y="2453951"/>
            <a:ext cx="587829" cy="4077478"/>
          </a:xfrm>
          <a:prstGeom prst="leftBrace">
            <a:avLst>
              <a:gd name="adj1" fmla="val 13095"/>
              <a:gd name="adj2" fmla="val 142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85F210-D6BC-9A06-1B9F-817B4C4975B7}"/>
              </a:ext>
            </a:extLst>
          </p:cNvPr>
          <p:cNvSpPr txBox="1"/>
          <p:nvPr/>
        </p:nvSpPr>
        <p:spPr>
          <a:xfrm>
            <a:off x="777608" y="681071"/>
            <a:ext cx="9677073"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https://github.com/ueharaLab/bigdata9-PDF-scraping/blob/main/pdf_structure.md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15168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39296</TotalTime>
  <Words>1718</Words>
  <Application>Microsoft Office PowerPoint</Application>
  <PresentationFormat>ワイド画面</PresentationFormat>
  <Paragraphs>176</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メイリオ</vt:lpstr>
      <vt:lpstr>游ゴシック</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Uhokuto</dc:creator>
  <cp:lastModifiedBy>Hiroshi Uehara</cp:lastModifiedBy>
  <cp:revision>294</cp:revision>
  <dcterms:created xsi:type="dcterms:W3CDTF">2020-10-25T01:03:34Z</dcterms:created>
  <dcterms:modified xsi:type="dcterms:W3CDTF">2025-05-23T16:08:45Z</dcterms:modified>
</cp:coreProperties>
</file>