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72" r:id="rId3"/>
    <p:sldId id="373" r:id="rId4"/>
    <p:sldId id="360" r:id="rId5"/>
    <p:sldId id="361" r:id="rId6"/>
    <p:sldId id="369" r:id="rId7"/>
    <p:sldId id="370" r:id="rId8"/>
    <p:sldId id="362" r:id="rId9"/>
    <p:sldId id="3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418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8679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0895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2756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6815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738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8444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0855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0019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9467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5051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2024/2/27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08009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blog.nyanco.me/howto-get-twitter-api-202306/" TargetMode="Externa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hyperlink" Target="https://qiita.com/neru-dev/items/857cc27fd69411496388" TargetMode="External"/><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hyperlink" Target="https://zenn.dev/gas/articles/37b6d7de715251#%E8%A3%9C%E8%B6%B3-%E3%82%B3%E3%83%BC%E3%83%AB%E3%83%90%E3%83%83%E3%82%AFur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twitter.com/en/docs/twitter-api/tweets/search/introdu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i.twitter.com/2/tweets/search/recent" TargetMode="External"/><Relationship Id="rId2" Type="http://schemas.openxmlformats.org/officeDocument/2006/relationships/hyperlink" Target="https://api.twitter.com/2/tweets/search/"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twitter.com/en/docs/twitter-api/pagination" TargetMode="External"/><Relationship Id="rId2" Type="http://schemas.openxmlformats.org/officeDocument/2006/relationships/hyperlink" Target="https://developer.twitter.com/en/docs/twitter-api/pagination.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s.tweepy.org/en/stable/client.html#tweepy.Client.search_recent_tweets" TargetMode="External"/><Relationship Id="rId2" Type="http://schemas.openxmlformats.org/officeDocument/2006/relationships/hyperlink" Target="https://qiita.com/grapefruit1030/items/53f0aba8892cc6a148ed" TargetMode="External"/><Relationship Id="rId1" Type="http://schemas.openxmlformats.org/officeDocument/2006/relationships/slideLayout" Target="../slideLayouts/slideLayout7.xml"/><Relationship Id="rId5" Type="http://schemas.openxmlformats.org/officeDocument/2006/relationships/hyperlink" Target="https://docs.tweepy.org/en/stable/streamingclient.html" TargetMode="External"/><Relationship Id="rId4" Type="http://schemas.openxmlformats.org/officeDocument/2006/relationships/hyperlink" Target="https://3pysci.com/twitterapi-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270C6AA-F732-EC99-FA31-5BDE9B546085}"/>
              </a:ext>
            </a:extLst>
          </p:cNvPr>
          <p:cNvSpPr txBox="1"/>
          <p:nvPr/>
        </p:nvSpPr>
        <p:spPr>
          <a:xfrm>
            <a:off x="444573" y="2659559"/>
            <a:ext cx="7959230" cy="769441"/>
          </a:xfrm>
          <a:prstGeom prst="rect">
            <a:avLst/>
          </a:prstGeom>
          <a:noFill/>
        </p:spPr>
        <p:txBody>
          <a:bodyPr wrap="none" rtlCol="0">
            <a:spAutoFit/>
          </a:bodyPr>
          <a:lstStyle/>
          <a:p>
            <a:pPr algn="l"/>
            <a:r>
              <a:rPr kumimoji="1" lang="en-US" altLang="ja-JP" sz="4400" dirty="0">
                <a:latin typeface="メイリオ" panose="020B0604030504040204" pitchFamily="50" charset="-128"/>
                <a:ea typeface="メイリオ" panose="020B0604030504040204" pitchFamily="50" charset="-128"/>
              </a:rPr>
              <a:t>X(twitter) API</a:t>
            </a:r>
            <a:r>
              <a:rPr kumimoji="1" lang="ja-JP" altLang="en-US" sz="4400" dirty="0">
                <a:latin typeface="メイリオ" panose="020B0604030504040204" pitchFamily="50" charset="-128"/>
                <a:ea typeface="メイリオ" panose="020B0604030504040204" pitchFamily="50" charset="-128"/>
              </a:rPr>
              <a:t>プログラミング</a:t>
            </a:r>
          </a:p>
        </p:txBody>
      </p:sp>
    </p:spTree>
    <p:extLst>
      <p:ext uri="{BB962C8B-B14F-4D97-AF65-F5344CB8AC3E}">
        <p14:creationId xmlns:p14="http://schemas.microsoft.com/office/powerpoint/2010/main" val="1175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7BEE39-6EB0-F0C8-91A9-EEE07C1C36BC}"/>
              </a:ext>
            </a:extLst>
          </p:cNvPr>
          <p:cNvSpPr txBox="1"/>
          <p:nvPr/>
        </p:nvSpPr>
        <p:spPr>
          <a:xfrm>
            <a:off x="711200" y="2299732"/>
            <a:ext cx="85716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https://blog.nyanco.me/howto-get-twitter-api-202306/</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95AC3BA0-C790-A130-EC78-EB98302C5C30}"/>
              </a:ext>
            </a:extLst>
          </p:cNvPr>
          <p:cNvSpPr txBox="1"/>
          <p:nvPr/>
        </p:nvSpPr>
        <p:spPr>
          <a:xfrm>
            <a:off x="711200" y="528320"/>
            <a:ext cx="430880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X developer’s portal </a:t>
            </a:r>
            <a:endParaRPr kumimoji="1" lang="ja-JP" altLang="en-US" sz="32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876BDB2-57CB-C1D1-F72A-16E6AEBC5129}"/>
              </a:ext>
            </a:extLst>
          </p:cNvPr>
          <p:cNvSpPr txBox="1"/>
          <p:nvPr/>
        </p:nvSpPr>
        <p:spPr>
          <a:xfrm>
            <a:off x="711200" y="1290915"/>
            <a:ext cx="1008000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のキーを生成するための開発者向けサイト。以下の手順で取得する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なお、</a:t>
            </a:r>
            <a:r>
              <a:rPr kumimoji="1" lang="en-US" altLang="ja-JP" sz="2400" dirty="0">
                <a:latin typeface="メイリオ" panose="020B0604030504040204" pitchFamily="50" charset="-128"/>
                <a:ea typeface="メイリオ" panose="020B0604030504040204" pitchFamily="50" charset="-128"/>
              </a:rPr>
              <a:t>2023</a:t>
            </a:r>
            <a:r>
              <a:rPr kumimoji="1" lang="ja-JP" altLang="en-US" sz="2400" dirty="0">
                <a:latin typeface="メイリオ" panose="020B0604030504040204" pitchFamily="50" charset="-128"/>
                <a:ea typeface="メイリオ" panose="020B0604030504040204" pitchFamily="50" charset="-128"/>
              </a:rPr>
              <a:t>年から有料化した（無料</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ではデータ収集権限がない）。</a:t>
            </a:r>
          </a:p>
        </p:txBody>
      </p:sp>
      <p:pic>
        <p:nvPicPr>
          <p:cNvPr id="8" name="図 7">
            <a:extLst>
              <a:ext uri="{FF2B5EF4-FFF2-40B4-BE49-F238E27FC236}">
                <a16:creationId xmlns:a16="http://schemas.microsoft.com/office/drawing/2014/main" id="{89E0AA12-E4C8-B30E-BCF8-2151751F15D2}"/>
              </a:ext>
            </a:extLst>
          </p:cNvPr>
          <p:cNvPicPr>
            <a:picLocks noChangeAspect="1"/>
          </p:cNvPicPr>
          <p:nvPr/>
        </p:nvPicPr>
        <p:blipFill>
          <a:blip r:embed="rId3"/>
          <a:stretch>
            <a:fillRect/>
          </a:stretch>
        </p:blipFill>
        <p:spPr>
          <a:xfrm>
            <a:off x="711200" y="3997452"/>
            <a:ext cx="5161402" cy="1845325"/>
          </a:xfrm>
          <a:prstGeom prst="rect">
            <a:avLst/>
          </a:prstGeom>
        </p:spPr>
      </p:pic>
      <p:pic>
        <p:nvPicPr>
          <p:cNvPr id="12" name="図 11">
            <a:extLst>
              <a:ext uri="{FF2B5EF4-FFF2-40B4-BE49-F238E27FC236}">
                <a16:creationId xmlns:a16="http://schemas.microsoft.com/office/drawing/2014/main" id="{24AF6E91-D005-552B-F872-D25F066C5EFC}"/>
              </a:ext>
            </a:extLst>
          </p:cNvPr>
          <p:cNvPicPr>
            <a:picLocks noChangeAspect="1"/>
          </p:cNvPicPr>
          <p:nvPr/>
        </p:nvPicPr>
        <p:blipFill>
          <a:blip r:embed="rId4"/>
          <a:stretch>
            <a:fillRect/>
          </a:stretch>
        </p:blipFill>
        <p:spPr>
          <a:xfrm>
            <a:off x="5872602" y="3997452"/>
            <a:ext cx="2594472" cy="1702106"/>
          </a:xfrm>
          <a:prstGeom prst="rect">
            <a:avLst/>
          </a:prstGeom>
        </p:spPr>
      </p:pic>
      <p:pic>
        <p:nvPicPr>
          <p:cNvPr id="14" name="図 13">
            <a:extLst>
              <a:ext uri="{FF2B5EF4-FFF2-40B4-BE49-F238E27FC236}">
                <a16:creationId xmlns:a16="http://schemas.microsoft.com/office/drawing/2014/main" id="{2B47DC7A-A699-A6C5-E474-A9112AAE52FA}"/>
              </a:ext>
            </a:extLst>
          </p:cNvPr>
          <p:cNvPicPr>
            <a:picLocks noChangeAspect="1"/>
          </p:cNvPicPr>
          <p:nvPr/>
        </p:nvPicPr>
        <p:blipFill>
          <a:blip r:embed="rId5"/>
          <a:stretch>
            <a:fillRect/>
          </a:stretch>
        </p:blipFill>
        <p:spPr>
          <a:xfrm>
            <a:off x="8854011" y="4096604"/>
            <a:ext cx="2754217" cy="1602954"/>
          </a:xfrm>
          <a:prstGeom prst="rect">
            <a:avLst/>
          </a:prstGeom>
        </p:spPr>
      </p:pic>
      <p:sp>
        <p:nvSpPr>
          <p:cNvPr id="15" name="テキスト ボックス 14">
            <a:extLst>
              <a:ext uri="{FF2B5EF4-FFF2-40B4-BE49-F238E27FC236}">
                <a16:creationId xmlns:a16="http://schemas.microsoft.com/office/drawing/2014/main" id="{332CB003-07D0-E2AE-E9E9-1FEB59BA61C5}"/>
              </a:ext>
            </a:extLst>
          </p:cNvPr>
          <p:cNvSpPr txBox="1"/>
          <p:nvPr/>
        </p:nvSpPr>
        <p:spPr>
          <a:xfrm>
            <a:off x="3678404" y="3634939"/>
            <a:ext cx="8422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Free</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323FDB23-3281-2E98-55F4-AEAAE97BC7BB}"/>
              </a:ext>
            </a:extLst>
          </p:cNvPr>
          <p:cNvSpPr txBox="1"/>
          <p:nvPr/>
        </p:nvSpPr>
        <p:spPr>
          <a:xfrm>
            <a:off x="6489937" y="3634939"/>
            <a:ext cx="9573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Basic</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07622F9C-BD79-C648-158C-4D5E0988ECEF}"/>
              </a:ext>
            </a:extLst>
          </p:cNvPr>
          <p:cNvSpPr txBox="1"/>
          <p:nvPr/>
        </p:nvSpPr>
        <p:spPr>
          <a:xfrm>
            <a:off x="9560560" y="3634939"/>
            <a:ext cx="78579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Pro </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E9EBC334-9001-42F2-EC90-24D3F2C87AB7}"/>
              </a:ext>
            </a:extLst>
          </p:cNvPr>
          <p:cNvSpPr txBox="1"/>
          <p:nvPr/>
        </p:nvSpPr>
        <p:spPr>
          <a:xfrm>
            <a:off x="792480" y="31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料金プラン</a:t>
            </a:r>
          </a:p>
        </p:txBody>
      </p:sp>
    </p:spTree>
    <p:extLst>
      <p:ext uri="{BB962C8B-B14F-4D97-AF65-F5344CB8AC3E}">
        <p14:creationId xmlns:p14="http://schemas.microsoft.com/office/powerpoint/2010/main" val="276935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1DDE5D2-232F-B684-45BD-76E6525DA555}"/>
              </a:ext>
            </a:extLst>
          </p:cNvPr>
          <p:cNvSpPr txBox="1"/>
          <p:nvPr/>
        </p:nvSpPr>
        <p:spPr>
          <a:xfrm>
            <a:off x="579120" y="432965"/>
            <a:ext cx="470673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API </a:t>
            </a:r>
            <a:r>
              <a:rPr kumimoji="1" lang="ja-JP" altLang="en-US" sz="3200" dirty="0">
                <a:latin typeface="メイリオ" panose="020B0604030504040204" pitchFamily="50" charset="-128"/>
                <a:ea typeface="メイリオ" panose="020B0604030504040204" pitchFamily="50" charset="-128"/>
              </a:rPr>
              <a:t>キー取得上の注意点</a:t>
            </a:r>
          </a:p>
        </p:txBody>
      </p:sp>
      <p:sp>
        <p:nvSpPr>
          <p:cNvPr id="3" name="テキスト ボックス 2">
            <a:extLst>
              <a:ext uri="{FF2B5EF4-FFF2-40B4-BE49-F238E27FC236}">
                <a16:creationId xmlns:a16="http://schemas.microsoft.com/office/drawing/2014/main" id="{6EA8BD00-FE8D-1D24-93EB-192347F31FFC}"/>
              </a:ext>
            </a:extLst>
          </p:cNvPr>
          <p:cNvSpPr txBox="1"/>
          <p:nvPr/>
        </p:nvSpPr>
        <p:spPr>
          <a:xfrm>
            <a:off x="579120" y="957538"/>
            <a:ext cx="1082040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以下のような画面で</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入力必須の項目があるが、アプリを公開しない限りは何でもよい（例えば</a:t>
            </a:r>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のホーム</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74AF1782-1EC3-9F18-3E7B-CB55FB27DE8F}"/>
              </a:ext>
            </a:extLst>
          </p:cNvPr>
          <p:cNvPicPr>
            <a:picLocks noChangeAspect="1"/>
          </p:cNvPicPr>
          <p:nvPr/>
        </p:nvPicPr>
        <p:blipFill>
          <a:blip r:embed="rId2"/>
          <a:stretch>
            <a:fillRect/>
          </a:stretch>
        </p:blipFill>
        <p:spPr>
          <a:xfrm>
            <a:off x="685800" y="1755037"/>
            <a:ext cx="5993176" cy="3613533"/>
          </a:xfrm>
          <a:prstGeom prst="rect">
            <a:avLst/>
          </a:prstGeom>
        </p:spPr>
      </p:pic>
      <p:sp>
        <p:nvSpPr>
          <p:cNvPr id="6" name="テキスト ボックス 5">
            <a:extLst>
              <a:ext uri="{FF2B5EF4-FFF2-40B4-BE49-F238E27FC236}">
                <a16:creationId xmlns:a16="http://schemas.microsoft.com/office/drawing/2014/main" id="{7B75AAEA-03F8-DA2D-A995-7998DC60D564}"/>
              </a:ext>
            </a:extLst>
          </p:cNvPr>
          <p:cNvSpPr txBox="1"/>
          <p:nvPr/>
        </p:nvSpPr>
        <p:spPr>
          <a:xfrm>
            <a:off x="685800" y="5943600"/>
            <a:ext cx="10927080" cy="1169551"/>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3"/>
              </a:rPr>
              <a:t>https://qiita.com/neru-dev/items/857cc27fd69411496388</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4"/>
              </a:rPr>
              <a:t>https://zenn.dev/gas/articles/37b6d7de715251#%E8%A3%9C%E8%B6%B3-%E3%82%B3%E3%83%BC%E3%83%AB%E3%83%90%E3%83%83%E3%82%AFurl</a:t>
            </a:r>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7DF236C-3C29-524E-BB04-FCD88C91520C}"/>
              </a:ext>
            </a:extLst>
          </p:cNvPr>
          <p:cNvSpPr txBox="1"/>
          <p:nvPr/>
        </p:nvSpPr>
        <p:spPr>
          <a:xfrm>
            <a:off x="685800" y="55602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関連記事</a:t>
            </a:r>
          </a:p>
        </p:txBody>
      </p:sp>
    </p:spTree>
    <p:extLst>
      <p:ext uri="{BB962C8B-B14F-4D97-AF65-F5344CB8AC3E}">
        <p14:creationId xmlns:p14="http://schemas.microsoft.com/office/powerpoint/2010/main" val="12936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5F8C20-867B-D0EA-8E8D-4E857EB74B44}"/>
              </a:ext>
            </a:extLst>
          </p:cNvPr>
          <p:cNvSpPr txBox="1"/>
          <p:nvPr/>
        </p:nvSpPr>
        <p:spPr>
          <a:xfrm>
            <a:off x="393290" y="1103009"/>
            <a:ext cx="1192364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https://developer.twitter.com/en/docs/twitter-api/tweets/search/introduction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083617B-DCAE-F399-F71D-99C08830BCD8}"/>
              </a:ext>
            </a:extLst>
          </p:cNvPr>
          <p:cNvSpPr txBox="1"/>
          <p:nvPr/>
        </p:nvSpPr>
        <p:spPr>
          <a:xfrm>
            <a:off x="249739" y="498947"/>
            <a:ext cx="331853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Endpoint </a:t>
            </a:r>
            <a:r>
              <a:rPr kumimoji="1" lang="ja-JP" altLang="en-US" sz="3200" dirty="0">
                <a:latin typeface="メイリオ" panose="020B0604030504040204" pitchFamily="50" charset="-128"/>
                <a:ea typeface="メイリオ" panose="020B0604030504040204" pitchFamily="50" charset="-128"/>
              </a:rPr>
              <a:t>は２つ</a:t>
            </a:r>
            <a:endParaRPr kumimoji="1" lang="en-US" altLang="ja-JP"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FB55C77-6D19-62AB-4518-C60C8B5A5E33}"/>
              </a:ext>
            </a:extLst>
          </p:cNvPr>
          <p:cNvSpPr txBox="1"/>
          <p:nvPr/>
        </p:nvSpPr>
        <p:spPr>
          <a:xfrm>
            <a:off x="393290" y="1767006"/>
            <a:ext cx="10864646" cy="332398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Recent search(7days) </a:t>
            </a:r>
          </a:p>
          <a:p>
            <a:pPr algn="l"/>
            <a:r>
              <a:rPr kumimoji="1" lang="en-US" altLang="ja-JP" dirty="0">
                <a:latin typeface="メイリオ" panose="020B0604030504040204" pitchFamily="50" charset="-128"/>
                <a:ea typeface="メイリオ" panose="020B0604030504040204" pitchFamily="50" charset="-128"/>
              </a:rPr>
              <a:t>This endpoint can deliver up to 100 Tweets per request in reverse-chronological order, and </a:t>
            </a:r>
            <a:r>
              <a:rPr kumimoji="1" lang="en-US" altLang="ja-JP" dirty="0">
                <a:solidFill>
                  <a:srgbClr val="FF0000"/>
                </a:solidFill>
                <a:latin typeface="メイリオ" panose="020B0604030504040204" pitchFamily="50" charset="-128"/>
                <a:ea typeface="メイリオ" panose="020B0604030504040204" pitchFamily="50" charset="-128"/>
              </a:rPr>
              <a:t>pagination tokens are provided for paging </a:t>
            </a:r>
            <a:r>
              <a:rPr kumimoji="1" lang="en-US" altLang="ja-JP" dirty="0">
                <a:latin typeface="メイリオ" panose="020B0604030504040204" pitchFamily="50" charset="-128"/>
                <a:ea typeface="メイリオ" panose="020B0604030504040204" pitchFamily="50" charset="-128"/>
              </a:rPr>
              <a:t>through large sets of matching Tweets. </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When using a Project with regular access, you can use the basic set of operators and can make queries up to 512 characters long. When using a Project with Enterprise access, you have access to additional operators. Projects with Enterprise Access can make queries up to 4096 characters long.</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Full-archive search</a:t>
            </a:r>
          </a:p>
          <a:p>
            <a:pPr algn="l"/>
            <a:r>
              <a:rPr kumimoji="1" lang="en-US" altLang="ja-JP" dirty="0">
                <a:latin typeface="メイリオ" panose="020B0604030504040204" pitchFamily="50" charset="-128"/>
                <a:ea typeface="メイリオ" panose="020B0604030504040204" pitchFamily="50" charset="-128"/>
              </a:rPr>
              <a:t>The v2 full-archive search endpoint is </a:t>
            </a:r>
            <a:r>
              <a:rPr kumimoji="1" lang="en-US" altLang="ja-JP" u="sng" dirty="0">
                <a:solidFill>
                  <a:srgbClr val="FF0000"/>
                </a:solidFill>
                <a:latin typeface="メイリオ" panose="020B0604030504040204" pitchFamily="50" charset="-128"/>
                <a:ea typeface="メイリオ" panose="020B0604030504040204" pitchFamily="50" charset="-128"/>
              </a:rPr>
              <a:t>only available to Projects with </a:t>
            </a:r>
            <a:r>
              <a:rPr kumimoji="1" lang="en-US" altLang="ja-JP" u="sng" dirty="0" err="1">
                <a:solidFill>
                  <a:srgbClr val="FF0000"/>
                </a:solidFill>
                <a:latin typeface="メイリオ" panose="020B0604030504040204" pitchFamily="50" charset="-128"/>
                <a:ea typeface="メイリオ" panose="020B0604030504040204" pitchFamily="50" charset="-128"/>
              </a:rPr>
              <a:t>Enteprise</a:t>
            </a:r>
            <a:r>
              <a:rPr kumimoji="1" lang="en-US" altLang="ja-JP" u="sng" dirty="0">
                <a:solidFill>
                  <a:srgbClr val="FF0000"/>
                </a:solidFill>
                <a:latin typeface="メイリオ" panose="020B0604030504040204" pitchFamily="50" charset="-128"/>
                <a:ea typeface="メイリオ" panose="020B0604030504040204" pitchFamily="50" charset="-128"/>
              </a:rPr>
              <a:t> access</a:t>
            </a:r>
            <a:endParaRPr kumimoji="1" lang="ja-JP" altLang="en-US" u="sng" dirty="0">
              <a:solidFill>
                <a:srgbClr val="FF0000"/>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79C3A62-7CD1-8039-87D2-ABF4778DFB11}"/>
              </a:ext>
            </a:extLst>
          </p:cNvPr>
          <p:cNvSpPr txBox="1"/>
          <p:nvPr/>
        </p:nvSpPr>
        <p:spPr>
          <a:xfrm>
            <a:off x="545690" y="5754990"/>
            <a:ext cx="56803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以降は、</a:t>
            </a:r>
            <a:r>
              <a:rPr kumimoji="1" lang="en-US" altLang="ja-JP" sz="2400" dirty="0">
                <a:latin typeface="メイリオ" panose="020B0604030504040204" pitchFamily="50" charset="-128"/>
                <a:ea typeface="メイリオ" panose="020B0604030504040204" pitchFamily="50" charset="-128"/>
              </a:rPr>
              <a:t>Recent search</a:t>
            </a:r>
            <a:r>
              <a:rPr kumimoji="1" lang="ja-JP" altLang="en-US" sz="2400" dirty="0">
                <a:latin typeface="メイリオ" panose="020B0604030504040204" pitchFamily="50" charset="-128"/>
                <a:ea typeface="メイリオ" panose="020B0604030504040204" pitchFamily="50" charset="-128"/>
              </a:rPr>
              <a:t>にもとづく説明</a:t>
            </a:r>
          </a:p>
        </p:txBody>
      </p:sp>
    </p:spTree>
    <p:extLst>
      <p:ext uri="{BB962C8B-B14F-4D97-AF65-F5344CB8AC3E}">
        <p14:creationId xmlns:p14="http://schemas.microsoft.com/office/powerpoint/2010/main" val="3252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3FC9CF-F907-494E-ACD3-BA1F981F10F9}"/>
              </a:ext>
            </a:extLst>
          </p:cNvPr>
          <p:cNvSpPr txBox="1"/>
          <p:nvPr/>
        </p:nvSpPr>
        <p:spPr>
          <a:xfrm>
            <a:off x="457200" y="493252"/>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データの収集モードは２つ</a:t>
            </a:r>
          </a:p>
        </p:txBody>
      </p:sp>
      <p:sp>
        <p:nvSpPr>
          <p:cNvPr id="3" name="テキスト ボックス 2">
            <a:extLst>
              <a:ext uri="{FF2B5EF4-FFF2-40B4-BE49-F238E27FC236}">
                <a16:creationId xmlns:a16="http://schemas.microsoft.com/office/drawing/2014/main" id="{7B551D3C-7743-7D15-CE4F-E2237850B462}"/>
              </a:ext>
            </a:extLst>
          </p:cNvPr>
          <p:cNvSpPr txBox="1"/>
          <p:nvPr/>
        </p:nvSpPr>
        <p:spPr>
          <a:xfrm>
            <a:off x="720704" y="1543337"/>
            <a:ext cx="10750591" cy="4524315"/>
          </a:xfrm>
          <a:prstGeom prst="rect">
            <a:avLst/>
          </a:prstGeom>
          <a:noFill/>
        </p:spPr>
        <p:txBody>
          <a:bodyPr wrap="square" rtlCol="0">
            <a:spAutoFit/>
          </a:bodyPr>
          <a:lstStyle/>
          <a:p>
            <a:pPr algn="l">
              <a:buFont typeface="Arial" panose="020B0604020202020204" pitchFamily="34" charset="0"/>
              <a:buChar char="•"/>
            </a:pPr>
            <a:r>
              <a:rPr lang="en-US" altLang="ja-JP" sz="2400" b="1" i="0" dirty="0">
                <a:solidFill>
                  <a:srgbClr val="434548"/>
                </a:solidFill>
                <a:effectLst/>
                <a:latin typeface="メイリオ" panose="020B0604030504040204" pitchFamily="50" charset="-128"/>
                <a:ea typeface="メイリオ" panose="020B0604030504040204" pitchFamily="50" charset="-128"/>
              </a:rPr>
              <a:t>Get historical</a:t>
            </a:r>
            <a:r>
              <a:rPr lang="ja-JP" altLang="en-US" sz="2400" b="1" i="0" dirty="0">
                <a:solidFill>
                  <a:srgbClr val="434548"/>
                </a:solidFill>
                <a:effectLst/>
                <a:latin typeface="メイリオ" panose="020B0604030504040204" pitchFamily="50" charset="-128"/>
                <a:ea typeface="メイリオ" panose="020B0604030504040204" pitchFamily="50" charset="-128"/>
              </a:rPr>
              <a:t>（過去の</a:t>
            </a:r>
            <a:r>
              <a:rPr lang="en-US" altLang="ja-JP" sz="2400" b="1" i="0" dirty="0">
                <a:solidFill>
                  <a:srgbClr val="434548"/>
                </a:solidFill>
                <a:effectLst/>
                <a:latin typeface="メイリオ" panose="020B0604030504040204" pitchFamily="50" charset="-128"/>
                <a:ea typeface="メイリオ" panose="020B0604030504040204" pitchFamily="50" charset="-128"/>
              </a:rPr>
              <a:t>tweet</a:t>
            </a:r>
            <a:r>
              <a:rPr lang="ja-JP" altLang="en-US" sz="2400" b="1" i="0" dirty="0">
                <a:solidFill>
                  <a:srgbClr val="434548"/>
                </a:solidFill>
                <a:effectLst/>
                <a:latin typeface="メイリオ" panose="020B0604030504040204" pitchFamily="50" charset="-128"/>
                <a:ea typeface="メイリオ" panose="020B0604030504040204" pitchFamily="50" charset="-128"/>
              </a:rPr>
              <a:t>をまとめて取得）</a:t>
            </a:r>
            <a:r>
              <a:rPr lang="en-US" altLang="ja-JP" sz="2400" b="0" i="0" dirty="0">
                <a:solidFill>
                  <a:srgbClr val="434548"/>
                </a:solidFill>
                <a:effectLst/>
                <a:latin typeface="メイリオ" panose="020B0604030504040204" pitchFamily="50" charset="-128"/>
                <a:ea typeface="メイリオ" panose="020B0604030504040204" pitchFamily="50" charset="-128"/>
              </a:rPr>
              <a:t>:</a:t>
            </a:r>
          </a:p>
          <a:p>
            <a:pPr algn="l"/>
            <a:r>
              <a:rPr lang="en-US" altLang="ja-JP" sz="2400" dirty="0">
                <a:solidFill>
                  <a:srgbClr val="434548"/>
                </a:solidFill>
                <a:latin typeface="メイリオ" panose="020B0604030504040204" pitchFamily="50" charset="-128"/>
                <a:ea typeface="メイリオ" panose="020B0604030504040204" pitchFamily="50" charset="-128"/>
              </a:rPr>
              <a:t>  </a:t>
            </a:r>
            <a:r>
              <a:rPr lang="en-US" altLang="ja-JP" sz="2400" b="0" i="0" dirty="0">
                <a:solidFill>
                  <a:srgbClr val="434548"/>
                </a:solidFill>
                <a:effectLst/>
                <a:latin typeface="メイリオ" panose="020B0604030504040204" pitchFamily="50" charset="-128"/>
                <a:ea typeface="メイリオ" panose="020B0604030504040204" pitchFamily="50" charset="-128"/>
              </a:rPr>
              <a:t>Requests are for a period of interest, with no focus on the real-time nature of the data. A single request is made, and all matching data is delivered using pagination as needed. This is the default mode for Search Tweets.</a:t>
            </a:r>
          </a:p>
          <a:p>
            <a:pPr algn="l">
              <a:buFont typeface="Arial" panose="020B0604020202020204" pitchFamily="34" charset="0"/>
              <a:buChar char="•"/>
            </a:pPr>
            <a:endParaRPr lang="en-US" altLang="ja-JP" sz="2400" b="0" i="0" dirty="0">
              <a:solidFill>
                <a:srgbClr val="434548"/>
              </a:solidFill>
              <a:effectLst/>
              <a:latin typeface="メイリオ" panose="020B0604030504040204" pitchFamily="50" charset="-128"/>
              <a:ea typeface="メイリオ" panose="020B0604030504040204" pitchFamily="50" charset="-128"/>
            </a:endParaRPr>
          </a:p>
          <a:p>
            <a:pPr algn="l">
              <a:buFont typeface="Arial" panose="020B0604020202020204" pitchFamily="34" charset="0"/>
              <a:buChar char="•"/>
            </a:pPr>
            <a:r>
              <a:rPr lang="en-US" altLang="ja-JP" sz="2400" b="1" i="0" dirty="0">
                <a:solidFill>
                  <a:srgbClr val="434548"/>
                </a:solidFill>
                <a:effectLst/>
                <a:latin typeface="メイリオ" panose="020B0604030504040204" pitchFamily="50" charset="-128"/>
                <a:ea typeface="メイリオ" panose="020B0604030504040204" pitchFamily="50" charset="-128"/>
              </a:rPr>
              <a:t>Polling</a:t>
            </a:r>
            <a:r>
              <a:rPr lang="en-US" altLang="ja-JP" sz="2400" b="0" i="0" dirty="0">
                <a:solidFill>
                  <a:srgbClr val="434548"/>
                </a:solidFill>
                <a:effectLst/>
                <a:latin typeface="メイリオ" panose="020B0604030504040204" pitchFamily="50" charset="-128"/>
                <a:ea typeface="メイリオ" panose="020B0604030504040204" pitchFamily="50" charset="-128"/>
              </a:rPr>
              <a:t> or </a:t>
            </a:r>
            <a:r>
              <a:rPr lang="en-US" altLang="ja-JP" sz="2400" b="1" i="0" dirty="0">
                <a:solidFill>
                  <a:srgbClr val="434548"/>
                </a:solidFill>
                <a:effectLst/>
                <a:latin typeface="メイリオ" panose="020B0604030504040204" pitchFamily="50" charset="-128"/>
                <a:ea typeface="メイリオ" panose="020B0604030504040204" pitchFamily="50" charset="-128"/>
              </a:rPr>
              <a:t>listening</a:t>
            </a:r>
            <a:r>
              <a:rPr lang="ja-JP" altLang="en-US" sz="2400" b="1" i="0" dirty="0">
                <a:solidFill>
                  <a:srgbClr val="434548"/>
                </a:solidFill>
                <a:effectLst/>
                <a:latin typeface="メイリオ" panose="020B0604030504040204" pitchFamily="50" charset="-128"/>
                <a:ea typeface="メイリオ" panose="020B0604030504040204" pitchFamily="50" charset="-128"/>
              </a:rPr>
              <a:t>（</a:t>
            </a:r>
            <a:r>
              <a:rPr lang="ja-JP" altLang="en-US" sz="2400" b="1" dirty="0">
                <a:solidFill>
                  <a:srgbClr val="434548"/>
                </a:solidFill>
                <a:latin typeface="メイリオ" panose="020B0604030504040204" pitchFamily="50" charset="-128"/>
                <a:ea typeface="メイリオ" panose="020B0604030504040204" pitchFamily="50" charset="-128"/>
              </a:rPr>
              <a:t>一定時間毎にポーリングする</a:t>
            </a:r>
            <a:r>
              <a:rPr lang="ja-JP" altLang="en-US" sz="2400" b="1" i="0" dirty="0">
                <a:solidFill>
                  <a:srgbClr val="434548"/>
                </a:solidFill>
                <a:effectLst/>
                <a:latin typeface="メイリオ" panose="020B0604030504040204" pitchFamily="50" charset="-128"/>
                <a:ea typeface="メイリオ" panose="020B0604030504040204" pitchFamily="50" charset="-128"/>
              </a:rPr>
              <a:t>）</a:t>
            </a:r>
            <a:r>
              <a:rPr lang="en-US" altLang="ja-JP" sz="2400" b="0" i="0" dirty="0">
                <a:solidFill>
                  <a:srgbClr val="434548"/>
                </a:solidFill>
                <a:effectLst/>
                <a:latin typeface="メイリオ" panose="020B0604030504040204" pitchFamily="50" charset="-128"/>
                <a:ea typeface="メイリオ" panose="020B0604030504040204" pitchFamily="50" charset="-128"/>
              </a:rPr>
              <a:t>:</a:t>
            </a:r>
          </a:p>
          <a:p>
            <a:pPr algn="l"/>
            <a:r>
              <a:rPr lang="en-US" altLang="ja-JP" sz="2400" dirty="0">
                <a:solidFill>
                  <a:srgbClr val="434548"/>
                </a:solidFill>
                <a:latin typeface="メイリオ" panose="020B0604030504040204" pitchFamily="50" charset="-128"/>
                <a:ea typeface="メイリオ" panose="020B0604030504040204" pitchFamily="50" charset="-128"/>
              </a:rPr>
              <a:t>  </a:t>
            </a:r>
            <a:r>
              <a:rPr lang="en-US" altLang="ja-JP" sz="2400" b="0" i="0" dirty="0">
                <a:solidFill>
                  <a:srgbClr val="434548"/>
                </a:solidFill>
                <a:effectLst/>
                <a:latin typeface="メイリオ" panose="020B0604030504040204" pitchFamily="50" charset="-128"/>
                <a:ea typeface="メイリオ" panose="020B0604030504040204" pitchFamily="50" charset="-128"/>
              </a:rPr>
              <a:t>Requests are made in a "any new Tweets since my last request?" mode. Requests are made on a continual basis, and typically there is a use case focused on near real-time 'listening' for Tweets of interest.</a:t>
            </a:r>
            <a:br>
              <a:rPr lang="en-US" altLang="ja-JP" sz="2400" b="0" i="0" dirty="0">
                <a:solidFill>
                  <a:srgbClr val="434548"/>
                </a:solidFill>
                <a:effectLst/>
                <a:latin typeface="メイリオ" panose="020B0604030504040204" pitchFamily="50" charset="-128"/>
                <a:ea typeface="メイリオ" panose="020B0604030504040204" pitchFamily="50" charset="-128"/>
              </a:rPr>
            </a:br>
            <a:r>
              <a:rPr lang="en-US" altLang="ja-JP" sz="2400" b="0" i="0" dirty="0">
                <a:solidFill>
                  <a:srgbClr val="434548"/>
                </a:solidFill>
                <a:effectLst/>
                <a:latin typeface="メイリオ" panose="020B0604030504040204" pitchFamily="50" charset="-128"/>
                <a:ea typeface="メイリオ" panose="020B0604030504040204" pitchFamily="50" charset="-128"/>
              </a:rPr>
              <a:t> </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568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AB9505E-6917-7C79-9D36-AE91407B0F9B}"/>
              </a:ext>
            </a:extLst>
          </p:cNvPr>
          <p:cNvSpPr txBox="1"/>
          <p:nvPr/>
        </p:nvSpPr>
        <p:spPr>
          <a:xfrm>
            <a:off x="599440" y="508000"/>
            <a:ext cx="60853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Get historical</a:t>
            </a:r>
            <a:r>
              <a:rPr kumimoji="1" lang="ja-JP" altLang="en-US" sz="3200" dirty="0">
                <a:latin typeface="メイリオ" panose="020B0604030504040204" pitchFamily="50" charset="-128"/>
                <a:ea typeface="メイリオ" panose="020B0604030504040204" pitchFamily="50" charset="-128"/>
              </a:rPr>
              <a:t>での基本的な実装</a:t>
            </a:r>
          </a:p>
        </p:txBody>
      </p:sp>
      <p:sp>
        <p:nvSpPr>
          <p:cNvPr id="3" name="テキスト ボックス 2">
            <a:extLst>
              <a:ext uri="{FF2B5EF4-FFF2-40B4-BE49-F238E27FC236}">
                <a16:creationId xmlns:a16="http://schemas.microsoft.com/office/drawing/2014/main" id="{BC6342ED-225A-EC5C-E5E0-A0D736F856FE}"/>
              </a:ext>
            </a:extLst>
          </p:cNvPr>
          <p:cNvSpPr txBox="1"/>
          <p:nvPr/>
        </p:nvSpPr>
        <p:spPr>
          <a:xfrm>
            <a:off x="722015" y="1336532"/>
            <a:ext cx="325602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API</a:t>
            </a:r>
            <a:r>
              <a:rPr kumimoji="1" lang="ja-JP" altLang="en-US" sz="2400" dirty="0">
                <a:latin typeface="メイリオ" panose="020B0604030504040204" pitchFamily="50" charset="-128"/>
                <a:ea typeface="メイリオ" panose="020B0604030504040204" pitchFamily="50" charset="-128"/>
              </a:rPr>
              <a:t>エンドポイント</a:t>
            </a:r>
          </a:p>
        </p:txBody>
      </p:sp>
      <p:sp>
        <p:nvSpPr>
          <p:cNvPr id="4" name="テキスト ボックス 3">
            <a:extLst>
              <a:ext uri="{FF2B5EF4-FFF2-40B4-BE49-F238E27FC236}">
                <a16:creationId xmlns:a16="http://schemas.microsoft.com/office/drawing/2014/main" id="{C6E589E3-8688-51F6-7779-337ED9D6FE8C}"/>
              </a:ext>
            </a:extLst>
          </p:cNvPr>
          <p:cNvSpPr txBox="1"/>
          <p:nvPr/>
        </p:nvSpPr>
        <p:spPr>
          <a:xfrm>
            <a:off x="722015" y="2532407"/>
            <a:ext cx="508664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データ収集の抽出条件指定方法</a:t>
            </a:r>
          </a:p>
        </p:txBody>
      </p:sp>
      <p:sp>
        <p:nvSpPr>
          <p:cNvPr id="5" name="テキスト ボックス 4">
            <a:extLst>
              <a:ext uri="{FF2B5EF4-FFF2-40B4-BE49-F238E27FC236}">
                <a16:creationId xmlns:a16="http://schemas.microsoft.com/office/drawing/2014/main" id="{51A89A66-7998-8557-8B93-AC97B6C16F25}"/>
              </a:ext>
            </a:extLst>
          </p:cNvPr>
          <p:cNvSpPr txBox="1"/>
          <p:nvPr/>
        </p:nvSpPr>
        <p:spPr>
          <a:xfrm>
            <a:off x="1170039" y="3061857"/>
            <a:ext cx="929408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/recent?</a:t>
            </a:r>
            <a:r>
              <a:rPr kumimoji="1" lang="ja-JP" altLang="en-US" sz="2400" dirty="0">
                <a:latin typeface="メイリオ" panose="020B0604030504040204" pitchFamily="50" charset="-128"/>
                <a:ea typeface="メイリオ" panose="020B0604030504040204" pitchFamily="50" charset="-128"/>
              </a:rPr>
              <a:t>に続けて</a:t>
            </a:r>
            <a:r>
              <a:rPr kumimoji="1" lang="en-US" altLang="ja-JP" sz="2400" dirty="0">
                <a:latin typeface="メイリオ" panose="020B0604030504040204" pitchFamily="50" charset="-128"/>
                <a:ea typeface="メイリオ" panose="020B0604030504040204" pitchFamily="50" charset="-128"/>
              </a:rPr>
              <a:t>query</a:t>
            </a:r>
            <a:r>
              <a:rPr kumimoji="1" lang="ja-JP" altLang="en-US" sz="2400" dirty="0">
                <a:latin typeface="メイリオ" panose="020B0604030504040204" pitchFamily="50" charset="-128"/>
                <a:ea typeface="メイリオ" panose="020B0604030504040204" pitchFamily="50" charset="-128"/>
              </a:rPr>
              <a:t>（検索キーワードなど）をくっつける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パラメータ属性に検索条件を細かく指定する</a:t>
            </a:r>
            <a:r>
              <a:rPr kumimoji="1" lang="en-US" altLang="ja-JP" sz="2400" dirty="0">
                <a:latin typeface="メイリオ" panose="020B0604030504040204" pitchFamily="50" charset="-128"/>
                <a:ea typeface="メイリオ" panose="020B0604030504040204" pitchFamily="50" charset="-128"/>
              </a:rPr>
              <a:t>(POST</a:t>
            </a:r>
            <a:r>
              <a:rPr kumimoji="1" lang="ja-JP" altLang="en-US" sz="2400" dirty="0">
                <a:latin typeface="メイリオ" panose="020B0604030504040204" pitchFamily="50" charset="-128"/>
                <a:ea typeface="メイリオ" panose="020B0604030504040204" pitchFamily="50" charset="-128"/>
              </a:rPr>
              <a:t>ではない）</a:t>
            </a:r>
          </a:p>
        </p:txBody>
      </p:sp>
      <p:sp>
        <p:nvSpPr>
          <p:cNvPr id="6" name="テキスト ボックス 5">
            <a:extLst>
              <a:ext uri="{FF2B5EF4-FFF2-40B4-BE49-F238E27FC236}">
                <a16:creationId xmlns:a16="http://schemas.microsoft.com/office/drawing/2014/main" id="{1449361D-DFD8-281F-364B-A67DCDA19117}"/>
              </a:ext>
            </a:extLst>
          </p:cNvPr>
          <p:cNvSpPr txBox="1"/>
          <p:nvPr/>
        </p:nvSpPr>
        <p:spPr>
          <a:xfrm>
            <a:off x="722015" y="5170168"/>
            <a:ext cx="1020588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のデータ構造は複雑なので多種類のデータを取り込みたい場合は上記</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を用いる</a:t>
            </a:r>
          </a:p>
        </p:txBody>
      </p:sp>
      <p:sp>
        <p:nvSpPr>
          <p:cNvPr id="7" name="テキスト ボックス 6">
            <a:extLst>
              <a:ext uri="{FF2B5EF4-FFF2-40B4-BE49-F238E27FC236}">
                <a16:creationId xmlns:a16="http://schemas.microsoft.com/office/drawing/2014/main" id="{6617CC54-3C99-1123-C970-E83F03CDBA8A}"/>
              </a:ext>
            </a:extLst>
          </p:cNvPr>
          <p:cNvSpPr txBox="1"/>
          <p:nvPr/>
        </p:nvSpPr>
        <p:spPr>
          <a:xfrm>
            <a:off x="722015" y="4170917"/>
            <a:ext cx="43284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全て</a:t>
            </a:r>
            <a:r>
              <a:rPr kumimoji="1" lang="en-US" altLang="ja-JP" sz="2400" dirty="0">
                <a:latin typeface="メイリオ" panose="020B0604030504040204" pitchFamily="50" charset="-128"/>
                <a:ea typeface="メイリオ" panose="020B0604030504040204" pitchFamily="50" charset="-128"/>
              </a:rPr>
              <a:t>Json</a:t>
            </a:r>
            <a:r>
              <a:rPr kumimoji="1" lang="ja-JP" altLang="en-US" sz="2400" dirty="0">
                <a:latin typeface="メイリオ" panose="020B0604030504040204" pitchFamily="50" charset="-128"/>
                <a:ea typeface="メイリオ" panose="020B0604030504040204" pitchFamily="50" charset="-128"/>
              </a:rPr>
              <a:t>形式で抽出される</a:t>
            </a:r>
          </a:p>
        </p:txBody>
      </p:sp>
      <p:sp>
        <p:nvSpPr>
          <p:cNvPr id="8" name="テキスト ボックス 7">
            <a:extLst>
              <a:ext uri="{FF2B5EF4-FFF2-40B4-BE49-F238E27FC236}">
                <a16:creationId xmlns:a16="http://schemas.microsoft.com/office/drawing/2014/main" id="{49E87AF0-909E-164A-F264-C4C2E768C9BF}"/>
              </a:ext>
            </a:extLst>
          </p:cNvPr>
          <p:cNvSpPr txBox="1"/>
          <p:nvPr/>
        </p:nvSpPr>
        <p:spPr>
          <a:xfrm>
            <a:off x="1377025" y="1869567"/>
            <a:ext cx="733252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https://api.twitter.com/2/tweets/search/</a:t>
            </a:r>
            <a:r>
              <a:rPr kumimoji="1" lang="en-US" altLang="ja-JP" sz="2400" dirty="0">
                <a:latin typeface="メイリオ" panose="020B0604030504040204" pitchFamily="50" charset="-128"/>
                <a:ea typeface="メイリオ" panose="020B0604030504040204" pitchFamily="50" charset="-128"/>
                <a:hlinkClick r:id="rId3"/>
              </a:rPr>
              <a:t>recent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F92C237-C157-31C6-9809-C49EA268DF87}"/>
              </a:ext>
            </a:extLst>
          </p:cNvPr>
          <p:cNvSpPr txBox="1"/>
          <p:nvPr/>
        </p:nvSpPr>
        <p:spPr>
          <a:xfrm>
            <a:off x="7480513" y="769245"/>
            <a:ext cx="1226618"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Git link</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436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95CE1A-CC0E-7E31-D887-03D3E59E394B}"/>
              </a:ext>
            </a:extLst>
          </p:cNvPr>
          <p:cNvSpPr txBox="1"/>
          <p:nvPr/>
        </p:nvSpPr>
        <p:spPr>
          <a:xfrm>
            <a:off x="560439" y="489121"/>
            <a:ext cx="373531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Annotation</a:t>
            </a:r>
            <a:r>
              <a:rPr kumimoji="1" lang="ja-JP" altLang="en-US" sz="3200" dirty="0">
                <a:latin typeface="メイリオ" panose="020B0604030504040204" pitchFamily="50" charset="-128"/>
                <a:ea typeface="メイリオ" panose="020B0604030504040204" pitchFamily="50" charset="-128"/>
              </a:rPr>
              <a:t>の取得</a:t>
            </a:r>
            <a:r>
              <a:rPr kumimoji="1"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CD5CDD5-E5F0-D3EF-0F95-3B0A19887722}"/>
              </a:ext>
            </a:extLst>
          </p:cNvPr>
          <p:cNvSpPr txBox="1"/>
          <p:nvPr/>
        </p:nvSpPr>
        <p:spPr>
          <a:xfrm>
            <a:off x="560439" y="1100274"/>
            <a:ext cx="988001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固有表現</a:t>
            </a:r>
            <a:r>
              <a:rPr kumimoji="1" lang="en-US" altLang="ja-JP" sz="2400" dirty="0">
                <a:latin typeface="メイリオ" panose="020B0604030504040204" pitchFamily="50" charset="-128"/>
                <a:ea typeface="メイリオ" panose="020B0604030504040204" pitchFamily="50" charset="-128"/>
              </a:rPr>
              <a:t>(Entity)</a:t>
            </a:r>
            <a:r>
              <a:rPr kumimoji="1" lang="ja-JP" altLang="en-US" sz="2400" dirty="0">
                <a:latin typeface="メイリオ" panose="020B0604030504040204" pitchFamily="50" charset="-128"/>
                <a:ea typeface="メイリオ" panose="020B0604030504040204" pitchFamily="50" charset="-128"/>
              </a:rPr>
              <a:t>、文脈カテゴリー</a:t>
            </a:r>
            <a:r>
              <a:rPr kumimoji="1" lang="en-US" altLang="ja-JP" sz="2400" dirty="0">
                <a:latin typeface="メイリオ" panose="020B0604030504040204" pitchFamily="50" charset="-128"/>
                <a:ea typeface="メイリオ" panose="020B0604030504040204" pitchFamily="50" charset="-128"/>
              </a:rPr>
              <a:t>(Context)</a:t>
            </a:r>
            <a:r>
              <a:rPr kumimoji="1" lang="ja-JP" altLang="en-US" sz="2400" dirty="0">
                <a:latin typeface="メイリオ" panose="020B0604030504040204" pitchFamily="50" charset="-128"/>
                <a:ea typeface="メイリオ" panose="020B0604030504040204" pitchFamily="50" charset="-128"/>
              </a:rPr>
              <a:t>に関する</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が付与される</a:t>
            </a:r>
          </a:p>
        </p:txBody>
      </p:sp>
      <p:sp>
        <p:nvSpPr>
          <p:cNvPr id="6" name="テキスト ボックス 5">
            <a:extLst>
              <a:ext uri="{FF2B5EF4-FFF2-40B4-BE49-F238E27FC236}">
                <a16:creationId xmlns:a16="http://schemas.microsoft.com/office/drawing/2014/main" id="{CCE1F664-54FC-3340-6867-25BF9519C8D2}"/>
              </a:ext>
            </a:extLst>
          </p:cNvPr>
          <p:cNvSpPr txBox="1"/>
          <p:nvPr/>
        </p:nvSpPr>
        <p:spPr>
          <a:xfrm>
            <a:off x="7480513" y="769245"/>
            <a:ext cx="1226618"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Git link</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AB35489-AA6F-AC5C-7160-7DA5168879EF}"/>
              </a:ext>
            </a:extLst>
          </p:cNvPr>
          <p:cNvPicPr>
            <a:picLocks noChangeAspect="1"/>
          </p:cNvPicPr>
          <p:nvPr/>
        </p:nvPicPr>
        <p:blipFill>
          <a:blip r:embed="rId2"/>
          <a:stretch>
            <a:fillRect/>
          </a:stretch>
        </p:blipFill>
        <p:spPr>
          <a:xfrm>
            <a:off x="1905279" y="1776467"/>
            <a:ext cx="4190721" cy="1919280"/>
          </a:xfrm>
          <a:prstGeom prst="rect">
            <a:avLst/>
          </a:prstGeom>
        </p:spPr>
      </p:pic>
      <p:pic>
        <p:nvPicPr>
          <p:cNvPr id="10" name="図 9">
            <a:extLst>
              <a:ext uri="{FF2B5EF4-FFF2-40B4-BE49-F238E27FC236}">
                <a16:creationId xmlns:a16="http://schemas.microsoft.com/office/drawing/2014/main" id="{787C2764-9D12-E926-5531-FAD62AB3F902}"/>
              </a:ext>
            </a:extLst>
          </p:cNvPr>
          <p:cNvPicPr>
            <a:picLocks noChangeAspect="1"/>
          </p:cNvPicPr>
          <p:nvPr/>
        </p:nvPicPr>
        <p:blipFill>
          <a:blip r:embed="rId3"/>
          <a:stretch>
            <a:fillRect/>
          </a:stretch>
        </p:blipFill>
        <p:spPr>
          <a:xfrm>
            <a:off x="2245998" y="4228049"/>
            <a:ext cx="7293166" cy="2374135"/>
          </a:xfrm>
          <a:prstGeom prst="rect">
            <a:avLst/>
          </a:prstGeom>
        </p:spPr>
      </p:pic>
      <p:sp>
        <p:nvSpPr>
          <p:cNvPr id="11" name="テキスト ボックス 10">
            <a:extLst>
              <a:ext uri="{FF2B5EF4-FFF2-40B4-BE49-F238E27FC236}">
                <a16:creationId xmlns:a16="http://schemas.microsoft.com/office/drawing/2014/main" id="{20F12182-9C72-7AF1-8A83-FADAC81EFB4A}"/>
              </a:ext>
            </a:extLst>
          </p:cNvPr>
          <p:cNvSpPr txBox="1"/>
          <p:nvPr/>
        </p:nvSpPr>
        <p:spPr>
          <a:xfrm>
            <a:off x="712166" y="1776467"/>
            <a:ext cx="105227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Entity</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BF65E700-C7A1-5B3E-52EC-948D5C3F59C3}"/>
              </a:ext>
            </a:extLst>
          </p:cNvPr>
          <p:cNvSpPr txBox="1"/>
          <p:nvPr/>
        </p:nvSpPr>
        <p:spPr>
          <a:xfrm>
            <a:off x="640507" y="4228049"/>
            <a:ext cx="14526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Context </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872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812BE69-2E72-E431-2381-A6D4623B33E5}"/>
              </a:ext>
            </a:extLst>
          </p:cNvPr>
          <p:cNvSpPr txBox="1"/>
          <p:nvPr/>
        </p:nvSpPr>
        <p:spPr>
          <a:xfrm>
            <a:off x="890475" y="186747"/>
            <a:ext cx="253287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Page nation</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DD2155A-4FDE-5D1C-59CD-1E7C9E2F1405}"/>
              </a:ext>
            </a:extLst>
          </p:cNvPr>
          <p:cNvSpPr txBox="1"/>
          <p:nvPr/>
        </p:nvSpPr>
        <p:spPr>
          <a:xfrm>
            <a:off x="1168400" y="3310549"/>
            <a:ext cx="9855200" cy="3416320"/>
          </a:xfrm>
          <a:prstGeom prst="rect">
            <a:avLst/>
          </a:prstGeom>
          <a:noFill/>
        </p:spPr>
        <p:txBody>
          <a:bodyPr wrap="square" rtlCol="0">
            <a:spAutoFit/>
          </a:bodyPr>
          <a:lstStyle/>
          <a:p>
            <a:pPr algn="l"/>
            <a:r>
              <a:rPr lang="en-US" altLang="ja-JP" sz="2400" b="0" i="0" dirty="0">
                <a:solidFill>
                  <a:srgbClr val="434548"/>
                </a:solidFill>
                <a:effectLst/>
                <a:latin typeface="Chirp"/>
              </a:rPr>
              <a:t>The endpoint can return the 3,200 most recent Tweets, Retweets, replies, and Quote Tweets posted by the user.</a:t>
            </a:r>
          </a:p>
          <a:p>
            <a:pPr algn="l"/>
            <a:endParaRPr lang="en-US" altLang="ja-JP" sz="2400" b="0" i="0" dirty="0">
              <a:solidFill>
                <a:srgbClr val="434548"/>
              </a:solidFill>
              <a:effectLst/>
              <a:latin typeface="Chirp"/>
            </a:endParaRPr>
          </a:p>
          <a:p>
            <a:pPr algn="l"/>
            <a:r>
              <a:rPr lang="en-US" altLang="ja-JP" sz="2400" b="0" i="0" dirty="0">
                <a:solidFill>
                  <a:srgbClr val="434548"/>
                </a:solidFill>
                <a:effectLst/>
                <a:latin typeface="Chirp"/>
              </a:rPr>
              <a:t>Tweets are delivered in reverse-chronological order, starting with the most recent. Results are </a:t>
            </a:r>
            <a:r>
              <a:rPr lang="en-US" altLang="ja-JP" sz="2400" b="0" i="0" u="none" strike="noStrike" dirty="0">
                <a:solidFill>
                  <a:srgbClr val="067ACC"/>
                </a:solidFill>
                <a:effectLst/>
                <a:latin typeface="Chirp"/>
                <a:hlinkClick r:id="rId2"/>
              </a:rPr>
              <a:t>paginated</a:t>
            </a:r>
            <a:r>
              <a:rPr lang="en-US" altLang="ja-JP" sz="2400" b="0" i="0" dirty="0">
                <a:solidFill>
                  <a:srgbClr val="434548"/>
                </a:solidFill>
                <a:effectLst/>
                <a:latin typeface="Chirp"/>
              </a:rPr>
              <a:t> up to 100 Tweets per page. </a:t>
            </a:r>
            <a:r>
              <a:rPr lang="en-US" altLang="ja-JP" sz="2400" b="0" i="0" dirty="0">
                <a:solidFill>
                  <a:srgbClr val="FF0000"/>
                </a:solidFill>
                <a:effectLst/>
                <a:latin typeface="Chirp"/>
              </a:rPr>
              <a:t>Pagination tokens are provided for paging through large sets of Tweets</a:t>
            </a:r>
            <a:r>
              <a:rPr lang="en-US" altLang="ja-JP" sz="2400" b="0" i="0" dirty="0">
                <a:solidFill>
                  <a:srgbClr val="434548"/>
                </a:solidFill>
                <a:effectLst/>
                <a:latin typeface="Chirp"/>
              </a:rPr>
              <a:t>. The Tweet IDs of the newest and the oldest Tweets included in the given page are also provided as metadata, which can also be used for polling timelines for recent Tweets. </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C8858FE-404D-9DA2-8725-7AAB451D5A6E}"/>
              </a:ext>
            </a:extLst>
          </p:cNvPr>
          <p:cNvSpPr txBox="1"/>
          <p:nvPr/>
        </p:nvSpPr>
        <p:spPr>
          <a:xfrm>
            <a:off x="890475" y="1228397"/>
            <a:ext cx="10905285" cy="1938992"/>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エンドポイントへの１回のアクセスで取得できる</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の上限は</a:t>
            </a:r>
            <a:r>
              <a:rPr kumimoji="1" lang="en-US" altLang="ja-JP" sz="2400" dirty="0">
                <a:latin typeface="メイリオ" panose="020B0604030504040204" pitchFamily="50" charset="-128"/>
                <a:ea typeface="メイリオ" panose="020B0604030504040204" pitchFamily="50" charset="-128"/>
              </a:rPr>
              <a:t>100</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100tweet</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ページとしている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100</a:t>
            </a:r>
            <a:r>
              <a:rPr kumimoji="1" lang="ja-JP" altLang="en-US" sz="2400" dirty="0">
                <a:latin typeface="メイリオ" panose="020B0604030504040204" pitchFamily="50" charset="-128"/>
                <a:ea typeface="メイリオ" panose="020B0604030504040204" pitchFamily="50" charset="-128"/>
              </a:rPr>
              <a:t>以上の</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が存在する場合は、</a:t>
            </a:r>
            <a:r>
              <a:rPr kumimoji="1" lang="en-US" altLang="ja-JP" sz="2400" dirty="0">
                <a:latin typeface="メイリオ" panose="020B0604030504040204" pitchFamily="50" charset="-128"/>
                <a:ea typeface="メイリオ" panose="020B0604030504040204" pitchFamily="50" charset="-128"/>
              </a:rPr>
              <a:t>page nation</a:t>
            </a:r>
            <a:r>
              <a:rPr kumimoji="1" lang="ja-JP" altLang="en-US" sz="2400" dirty="0">
                <a:latin typeface="メイリオ" panose="020B0604030504040204" pitchFamily="50" charset="-128"/>
                <a:ea typeface="メイリオ" panose="020B0604030504040204" pitchFamily="50" charset="-128"/>
              </a:rPr>
              <a:t>が必要</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params</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’next token’</a:t>
            </a:r>
            <a:r>
              <a:rPr kumimoji="1" lang="ja-JP" altLang="en-US" sz="2400" dirty="0">
                <a:latin typeface="メイリオ" panose="020B0604030504040204" pitchFamily="50" charset="-128"/>
                <a:ea typeface="メイリオ" panose="020B0604030504040204" pitchFamily="50" charset="-128"/>
              </a:rPr>
              <a:t>を指定すると取得したページの次のページへのアクセスポイントを取得できる</a:t>
            </a:r>
          </a:p>
        </p:txBody>
      </p:sp>
      <p:sp>
        <p:nvSpPr>
          <p:cNvPr id="5" name="テキスト ボックス 4">
            <a:extLst>
              <a:ext uri="{FF2B5EF4-FFF2-40B4-BE49-F238E27FC236}">
                <a16:creationId xmlns:a16="http://schemas.microsoft.com/office/drawing/2014/main" id="{D48FD3AC-3A54-94FB-FB37-50658AB0BD46}"/>
              </a:ext>
            </a:extLst>
          </p:cNvPr>
          <p:cNvSpPr txBox="1"/>
          <p:nvPr/>
        </p:nvSpPr>
        <p:spPr>
          <a:xfrm>
            <a:off x="890475" y="740404"/>
            <a:ext cx="93953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https://developer.twitter.com/en/docs/twitter-api/pagination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67A2B77-DCF6-65E5-1C91-E1D2A2B9D372}"/>
              </a:ext>
            </a:extLst>
          </p:cNvPr>
          <p:cNvSpPr txBox="1"/>
          <p:nvPr/>
        </p:nvSpPr>
        <p:spPr>
          <a:xfrm>
            <a:off x="7542036" y="265575"/>
            <a:ext cx="1226618"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Git link</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29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8AA6C2-426A-B909-BBA1-E6C3BFEB3DB0}"/>
              </a:ext>
            </a:extLst>
          </p:cNvPr>
          <p:cNvSpPr txBox="1"/>
          <p:nvPr/>
        </p:nvSpPr>
        <p:spPr>
          <a:xfrm>
            <a:off x="629265" y="383458"/>
            <a:ext cx="233108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streaming </a:t>
            </a:r>
            <a:endParaRPr kumimoji="1" lang="ja-JP" altLang="en-US" sz="32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C55D411-A244-D229-D2EB-7C499DF03D61}"/>
              </a:ext>
            </a:extLst>
          </p:cNvPr>
          <p:cNvSpPr txBox="1"/>
          <p:nvPr/>
        </p:nvSpPr>
        <p:spPr>
          <a:xfrm>
            <a:off x="1046480" y="2707169"/>
            <a:ext cx="984679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https://qiita.com/grapefruit1030/items/53f0aba8892cc6a148ed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779AAAF-D7D6-6AED-BE98-0182DB5C1FB3}"/>
              </a:ext>
            </a:extLst>
          </p:cNvPr>
          <p:cNvSpPr txBox="1"/>
          <p:nvPr/>
        </p:nvSpPr>
        <p:spPr>
          <a:xfrm>
            <a:off x="629265" y="968233"/>
            <a:ext cx="1040449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新たな</a:t>
            </a:r>
            <a:r>
              <a:rPr kumimoji="1" lang="en-US" altLang="ja-JP" sz="2400" dirty="0">
                <a:latin typeface="メイリオ" panose="020B0604030504040204" pitchFamily="50" charset="-128"/>
                <a:ea typeface="メイリオ" panose="020B0604030504040204" pitchFamily="50" charset="-128"/>
              </a:rPr>
              <a:t>tweet</a:t>
            </a:r>
            <a:r>
              <a:rPr kumimoji="1" lang="ja-JP" altLang="en-US" sz="2400" dirty="0">
                <a:latin typeface="メイリオ" panose="020B0604030504040204" pitchFamily="50" charset="-128"/>
                <a:ea typeface="メイリオ" panose="020B0604030504040204" pitchFamily="50" charset="-128"/>
              </a:rPr>
              <a:t>をリアルタイムで収集する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最新</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では収集する</a:t>
            </a:r>
            <a:r>
              <a:rPr kumimoji="1" lang="en-US" altLang="ja-JP" sz="2400" dirty="0">
                <a:latin typeface="メイリオ" panose="020B0604030504040204" pitchFamily="50" charset="-128"/>
                <a:ea typeface="メイリオ" panose="020B0604030504040204" pitchFamily="50" charset="-128"/>
              </a:rPr>
              <a:t>twitter</a:t>
            </a:r>
            <a:r>
              <a:rPr kumimoji="1" lang="ja-JP" altLang="en-US" sz="2400" dirty="0">
                <a:latin typeface="メイリオ" panose="020B0604030504040204" pitchFamily="50" charset="-128"/>
                <a:ea typeface="メイリオ" panose="020B0604030504040204" pitchFamily="50" charset="-128"/>
              </a:rPr>
              <a:t>アカウントを特定する必要がある模様（なのであまり実用的でない）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tweepy</a:t>
            </a:r>
            <a:r>
              <a:rPr kumimoji="1" lang="ja-JP" altLang="en-US" sz="2400" dirty="0">
                <a:latin typeface="メイリオ" panose="020B0604030504040204" pitchFamily="50" charset="-128"/>
                <a:ea typeface="メイリオ" panose="020B0604030504040204" pitchFamily="50" charset="-128"/>
              </a:rPr>
              <a:t>ライブラリ</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でのプログラミング例は以下。</a:t>
            </a:r>
          </a:p>
        </p:txBody>
      </p:sp>
      <p:sp>
        <p:nvSpPr>
          <p:cNvPr id="9" name="テキスト ボックス 8">
            <a:extLst>
              <a:ext uri="{FF2B5EF4-FFF2-40B4-BE49-F238E27FC236}">
                <a16:creationId xmlns:a16="http://schemas.microsoft.com/office/drawing/2014/main" id="{DA5060DB-A9FE-AF07-A75A-6FB08DD09334}"/>
              </a:ext>
            </a:extLst>
          </p:cNvPr>
          <p:cNvSpPr txBox="1"/>
          <p:nvPr/>
        </p:nvSpPr>
        <p:spPr>
          <a:xfrm>
            <a:off x="731520" y="3707442"/>
            <a:ext cx="10823797"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Tweepy</a:t>
            </a:r>
            <a:r>
              <a:rPr kumimoji="1" lang="en-US" altLang="ja-JP" sz="2400" dirty="0">
                <a:latin typeface="メイリオ" panose="020B0604030504040204" pitchFamily="50" charset="-128"/>
                <a:ea typeface="メイリオ" panose="020B0604030504040204" pitchFamily="50" charset="-128"/>
              </a:rPr>
              <a:t> : twitter API</a:t>
            </a:r>
            <a:r>
              <a:rPr kumimoji="1" lang="ja-JP" altLang="en-US" sz="2400" dirty="0">
                <a:latin typeface="メイリオ" panose="020B0604030504040204" pitchFamily="50" charset="-128"/>
                <a:ea typeface="メイリオ" panose="020B0604030504040204" pitchFamily="50" charset="-128"/>
              </a:rPr>
              <a:t>専用のデータ収集ライブラリ。以前は</a:t>
            </a:r>
            <a:r>
              <a:rPr kumimoji="1" lang="en-US" altLang="ja-JP" sz="2400" dirty="0">
                <a:latin typeface="メイリオ" panose="020B0604030504040204" pitchFamily="50" charset="-128"/>
                <a:ea typeface="メイリオ" panose="020B0604030504040204" pitchFamily="50" charset="-128"/>
              </a:rPr>
              <a:t>streaming</a:t>
            </a:r>
            <a:r>
              <a:rPr kumimoji="1" lang="ja-JP" altLang="en-US" sz="2400" dirty="0">
                <a:latin typeface="メイリオ" panose="020B0604030504040204" pitchFamily="50" charset="-128"/>
                <a:ea typeface="メイリオ" panose="020B0604030504040204" pitchFamily="50" charset="-128"/>
              </a:rPr>
              <a:t>など</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簡単なコーディングで便利だったが、最新の</a:t>
            </a:r>
            <a:r>
              <a:rPr kumimoji="1" lang="en-US" altLang="ja-JP" sz="2400" dirty="0">
                <a:latin typeface="メイリオ" panose="020B0604030504040204" pitchFamily="50" charset="-128"/>
                <a:ea typeface="メイリオ" panose="020B0604030504040204" pitchFamily="50" charset="-128"/>
              </a:rPr>
              <a:t>twitter API</a:t>
            </a:r>
            <a:r>
              <a:rPr kumimoji="1" lang="ja-JP" altLang="en-US" sz="2400" dirty="0">
                <a:latin typeface="メイリオ" panose="020B0604030504040204" pitchFamily="50" charset="-128"/>
                <a:ea typeface="メイリオ" panose="020B0604030504040204" pitchFamily="50" charset="-128"/>
              </a:rPr>
              <a:t>ではメリ</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ットはあまりなさそう。</a:t>
            </a:r>
          </a:p>
        </p:txBody>
      </p:sp>
      <p:sp>
        <p:nvSpPr>
          <p:cNvPr id="11" name="テキスト ボックス 10">
            <a:extLst>
              <a:ext uri="{FF2B5EF4-FFF2-40B4-BE49-F238E27FC236}">
                <a16:creationId xmlns:a16="http://schemas.microsoft.com/office/drawing/2014/main" id="{4A7C26ED-EB6F-A043-1E38-259BD8932F7C}"/>
              </a:ext>
            </a:extLst>
          </p:cNvPr>
          <p:cNvSpPr txBox="1"/>
          <p:nvPr/>
        </p:nvSpPr>
        <p:spPr>
          <a:xfrm>
            <a:off x="1413436" y="6010527"/>
            <a:ext cx="10372164" cy="369332"/>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https://docs.tweepy.org/en/stable/client.html#tweepy.Client.search_recent_tweets</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3B1A53-2461-275A-E68B-2E4DCD693337}"/>
              </a:ext>
            </a:extLst>
          </p:cNvPr>
          <p:cNvSpPr txBox="1"/>
          <p:nvPr/>
        </p:nvSpPr>
        <p:spPr>
          <a:xfrm>
            <a:off x="1413436" y="6341271"/>
            <a:ext cx="4012702"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https://3pysci.com/twitterapi-25/</a:t>
            </a: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3AB45A37-943D-78FB-2B1B-1A19D49AE5DD}"/>
              </a:ext>
            </a:extLst>
          </p:cNvPr>
          <p:cNvSpPr txBox="1"/>
          <p:nvPr/>
        </p:nvSpPr>
        <p:spPr>
          <a:xfrm>
            <a:off x="1410512" y="5647155"/>
            <a:ext cx="250684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tweepy</a:t>
            </a:r>
            <a:r>
              <a:rPr kumimoji="1" lang="ja-JP" altLang="en-US" sz="2400" dirty="0">
                <a:latin typeface="メイリオ" panose="020B0604030504040204" pitchFamily="50" charset="-128"/>
                <a:ea typeface="メイリオ" panose="020B0604030504040204" pitchFamily="50" charset="-128"/>
              </a:rPr>
              <a:t>関連記事</a:t>
            </a:r>
          </a:p>
        </p:txBody>
      </p:sp>
      <p:sp>
        <p:nvSpPr>
          <p:cNvPr id="14" name="テキスト ボックス 13">
            <a:extLst>
              <a:ext uri="{FF2B5EF4-FFF2-40B4-BE49-F238E27FC236}">
                <a16:creationId xmlns:a16="http://schemas.microsoft.com/office/drawing/2014/main" id="{2B60F2E5-BE40-3660-3966-D3F8F610E6DF}"/>
              </a:ext>
            </a:extLst>
          </p:cNvPr>
          <p:cNvSpPr txBox="1"/>
          <p:nvPr/>
        </p:nvSpPr>
        <p:spPr>
          <a:xfrm>
            <a:off x="1361196" y="4923721"/>
            <a:ext cx="31480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tweepy</a:t>
            </a:r>
            <a:r>
              <a:rPr kumimoji="1" lang="en-US" altLang="ja-JP" sz="2400" dirty="0">
                <a:latin typeface="メイリオ" panose="020B0604030504040204" pitchFamily="50" charset="-128"/>
                <a:ea typeface="メイリオ" panose="020B0604030504040204" pitchFamily="50" charset="-128"/>
              </a:rPr>
              <a:t> stream </a:t>
            </a:r>
            <a:r>
              <a:rPr kumimoji="1" lang="ja-JP" altLang="en-US" sz="2400" dirty="0">
                <a:latin typeface="メイリオ" panose="020B0604030504040204" pitchFamily="50" charset="-128"/>
                <a:ea typeface="メイリオ" panose="020B0604030504040204" pitchFamily="50" charset="-128"/>
              </a:rPr>
              <a:t>公式</a:t>
            </a:r>
          </a:p>
        </p:txBody>
      </p:sp>
      <p:sp>
        <p:nvSpPr>
          <p:cNvPr id="15" name="テキスト ボックス 14">
            <a:extLst>
              <a:ext uri="{FF2B5EF4-FFF2-40B4-BE49-F238E27FC236}">
                <a16:creationId xmlns:a16="http://schemas.microsoft.com/office/drawing/2014/main" id="{970CC7D8-62E2-1CA5-9C0D-E622B08504F2}"/>
              </a:ext>
            </a:extLst>
          </p:cNvPr>
          <p:cNvSpPr txBox="1"/>
          <p:nvPr/>
        </p:nvSpPr>
        <p:spPr>
          <a:xfrm>
            <a:off x="1361196" y="5270058"/>
            <a:ext cx="652922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5"/>
              </a:rPr>
              <a:t>https://docs.tweepy.org/en/stable/streamingclient.html</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444443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23791</TotalTime>
  <Words>833</Words>
  <Application>Microsoft Office PowerPoint</Application>
  <PresentationFormat>ワイド画面</PresentationFormat>
  <Paragraphs>67</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Chirp</vt:lpstr>
      <vt:lpstr>メイリオ</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571</cp:revision>
  <dcterms:created xsi:type="dcterms:W3CDTF">2017-07-18T05:09:25Z</dcterms:created>
  <dcterms:modified xsi:type="dcterms:W3CDTF">2024-02-29T14:11:03Z</dcterms:modified>
</cp:coreProperties>
</file>