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1193" r:id="rId3"/>
    <p:sldId id="119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110" autoAdjust="0"/>
  </p:normalViewPr>
  <p:slideViewPr>
    <p:cSldViewPr snapToGrid="0">
      <p:cViewPr varScale="1">
        <p:scale>
          <a:sx n="92" d="100"/>
          <a:sy n="92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Welcome back.</a:t>
            </a:r>
          </a:p>
          <a:p>
            <a:r>
              <a:rPr kumimoji="1" lang="en-US" altLang="ja-JP" dirty="0"/>
              <a:t>Today I would like to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5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9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8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1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03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2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5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5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4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0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364741" y="2427127"/>
            <a:ext cx="709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D5C59956-2896-F88C-75A3-C34CFF9F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622" y="3822358"/>
            <a:ext cx="2656649" cy="8796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BCA680-D607-93D9-74D0-5C67B41B2CE8}"/>
              </a:ext>
            </a:extLst>
          </p:cNvPr>
          <p:cNvSpPr txBox="1"/>
          <p:nvPr/>
        </p:nvSpPr>
        <p:spPr>
          <a:xfrm>
            <a:off x="1177721" y="155039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プログラムを実行する頭脳は、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と内部メモリー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534332-9A36-6BDB-1FE0-66EBF25BA612}"/>
              </a:ext>
            </a:extLst>
          </p:cNvPr>
          <p:cNvSpPr txBox="1"/>
          <p:nvPr/>
        </p:nvSpPr>
        <p:spPr>
          <a:xfrm>
            <a:off x="1201424" y="701229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コンピュータは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進数しか理解しない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プログラミング言語はそのままではコンピュータは理解できない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プログラミング言語を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進数に翻訳する必要がある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3B843-85AA-09FF-7BD2-8B5AB2339C76}"/>
              </a:ext>
            </a:extLst>
          </p:cNvPr>
          <p:cNvSpPr/>
          <p:nvPr/>
        </p:nvSpPr>
        <p:spPr>
          <a:xfrm>
            <a:off x="1608083" y="2599720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python</a:t>
            </a:r>
            <a:r>
              <a:rPr kumimoji="1" lang="ja-JP" altLang="en-US" dirty="0">
                <a:solidFill>
                  <a:schemeClr val="tx1"/>
                </a:solidFill>
              </a:rPr>
              <a:t>インタープリタ（ミドルウエア）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6D82B2-66E9-EC0A-D670-63F4F4D454B1}"/>
              </a:ext>
            </a:extLst>
          </p:cNvPr>
          <p:cNvSpPr txBox="1"/>
          <p:nvPr/>
        </p:nvSpPr>
        <p:spPr>
          <a:xfrm>
            <a:off x="1814412" y="5793295"/>
            <a:ext cx="34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CPU(Central Processing Unit)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8356F-1C30-B742-BD17-4802710B1D81}"/>
              </a:ext>
            </a:extLst>
          </p:cNvPr>
          <p:cNvSpPr txBox="1"/>
          <p:nvPr/>
        </p:nvSpPr>
        <p:spPr>
          <a:xfrm>
            <a:off x="2703235" y="415368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記憶領域（内部メモリー）</a:t>
            </a:r>
          </a:p>
        </p:txBody>
      </p:sp>
      <p:pic>
        <p:nvPicPr>
          <p:cNvPr id="1030" name="Picture 6" descr="CPU、メモリ、HDDの役割の違い｜パソコンを購入する際のチェックポイントも紹介 | @niftyIT小ネタ帳">
            <a:extLst>
              <a:ext uri="{FF2B5EF4-FFF2-40B4-BE49-F238E27FC236}">
                <a16:creationId xmlns:a16="http://schemas.microsoft.com/office/drawing/2014/main" id="{B7EA5B8F-11F9-4661-2A88-16E2BDE1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381" y="5389830"/>
            <a:ext cx="1766823" cy="11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Tエンジニアの豆知識 CPUのアーキテクチャって？ | 株式会社ビヨンド">
            <a:extLst>
              <a:ext uri="{FF2B5EF4-FFF2-40B4-BE49-F238E27FC236}">
                <a16:creationId xmlns:a16="http://schemas.microsoft.com/office/drawing/2014/main" id="{79E7C04F-EDB6-C948-764F-A7EADC060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74" y="5466650"/>
            <a:ext cx="1022100" cy="10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91DFDAB-00C0-504D-32B5-E7F78E4FD781}"/>
              </a:ext>
            </a:extLst>
          </p:cNvPr>
          <p:cNvSpPr txBox="1"/>
          <p:nvPr/>
        </p:nvSpPr>
        <p:spPr>
          <a:xfrm>
            <a:off x="4813952" y="5061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命令＋データ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6C047C-DB83-8764-9D1A-2F8C4C773D6D}"/>
              </a:ext>
            </a:extLst>
          </p:cNvPr>
          <p:cNvSpPr txBox="1"/>
          <p:nvPr/>
        </p:nvSpPr>
        <p:spPr>
          <a:xfrm>
            <a:off x="2450410" y="5110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処理結果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A8D09BD-2F1B-35F1-C418-798CA1EDFDAC}"/>
              </a:ext>
            </a:extLst>
          </p:cNvPr>
          <p:cNvSpPr txBox="1"/>
          <p:nvPr/>
        </p:nvSpPr>
        <p:spPr>
          <a:xfrm>
            <a:off x="7371387" y="246671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内部メモリーの特徴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・スイッチを切るとデータは消える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・容量は大きくはない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3358B5D-2DE9-2A68-852D-1014974BB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869" y="1731006"/>
            <a:ext cx="3304954" cy="51589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0178B3-FA4E-0588-DCD1-ACB3478D7E39}"/>
              </a:ext>
            </a:extLst>
          </p:cNvPr>
          <p:cNvSpPr txBox="1"/>
          <p:nvPr/>
        </p:nvSpPr>
        <p:spPr>
          <a:xfrm>
            <a:off x="4445346" y="3497806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0101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791DC6-3875-01CC-8C91-AACF3CB04A77}"/>
              </a:ext>
            </a:extLst>
          </p:cNvPr>
          <p:cNvSpPr txBox="1"/>
          <p:nvPr/>
        </p:nvSpPr>
        <p:spPr>
          <a:xfrm>
            <a:off x="5515448" y="3486758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0011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6865110-FFB4-14E8-C20A-F2A177AB3FB7}"/>
              </a:ext>
            </a:extLst>
          </p:cNvPr>
          <p:cNvSpPr txBox="1"/>
          <p:nvPr/>
        </p:nvSpPr>
        <p:spPr>
          <a:xfrm>
            <a:off x="5229372" y="348675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0C8D2661-EC1A-7990-3238-C3F4DECF093E}"/>
              </a:ext>
            </a:extLst>
          </p:cNvPr>
          <p:cNvSpPr/>
          <p:nvPr/>
        </p:nvSpPr>
        <p:spPr>
          <a:xfrm>
            <a:off x="5029200" y="2365292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4AA1A95-30FD-535E-ACC6-9232A06FBBE7}"/>
              </a:ext>
            </a:extLst>
          </p:cNvPr>
          <p:cNvSpPr/>
          <p:nvPr/>
        </p:nvSpPr>
        <p:spPr>
          <a:xfrm>
            <a:off x="1608083" y="3998580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FB40056-E232-7E6E-2432-DE50F3A46509}"/>
              </a:ext>
            </a:extLst>
          </p:cNvPr>
          <p:cNvSpPr/>
          <p:nvPr/>
        </p:nvSpPr>
        <p:spPr>
          <a:xfrm>
            <a:off x="1608083" y="5627650"/>
            <a:ext cx="5001546" cy="700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06FB650-1BE8-E49D-88FC-FEA9EEE6A4C1}"/>
              </a:ext>
            </a:extLst>
          </p:cNvPr>
          <p:cNvSpPr txBox="1"/>
          <p:nvPr/>
        </p:nvSpPr>
        <p:spPr>
          <a:xfrm>
            <a:off x="2486807" y="474256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FB5DBA7A-A851-A13F-E759-AFD7839714A8}"/>
              </a:ext>
            </a:extLst>
          </p:cNvPr>
          <p:cNvSpPr/>
          <p:nvPr/>
        </p:nvSpPr>
        <p:spPr>
          <a:xfrm flipV="1">
            <a:off x="2618515" y="4481783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F492DD1-36D7-1E4F-1390-ED3EFA46FFA5}"/>
              </a:ext>
            </a:extLst>
          </p:cNvPr>
          <p:cNvSpPr txBox="1"/>
          <p:nvPr/>
        </p:nvSpPr>
        <p:spPr>
          <a:xfrm>
            <a:off x="4701980" y="467812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[0101,0011]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6EC9855A-198C-805B-323F-B8544FE6DE35}"/>
              </a:ext>
            </a:extLst>
          </p:cNvPr>
          <p:cNvSpPr/>
          <p:nvPr/>
        </p:nvSpPr>
        <p:spPr>
          <a:xfrm>
            <a:off x="5071978" y="4506186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A5C05E3A-598A-E661-3AFA-98C78F704B40}"/>
              </a:ext>
            </a:extLst>
          </p:cNvPr>
          <p:cNvSpPr/>
          <p:nvPr/>
        </p:nvSpPr>
        <p:spPr>
          <a:xfrm flipV="1">
            <a:off x="2640485" y="2499061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38DFAE0-F255-B598-DC22-F79C1DD7FB65}"/>
              </a:ext>
            </a:extLst>
          </p:cNvPr>
          <p:cNvSpPr txBox="1"/>
          <p:nvPr/>
        </p:nvSpPr>
        <p:spPr>
          <a:xfrm>
            <a:off x="2530560" y="3483765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F00704F-F187-60CD-E8EB-A281BFD3491A}"/>
              </a:ext>
            </a:extLst>
          </p:cNvPr>
          <p:cNvSpPr txBox="1"/>
          <p:nvPr/>
        </p:nvSpPr>
        <p:spPr>
          <a:xfrm>
            <a:off x="2881620" y="2235878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5A44FEDB-BBE3-FAF2-E9EF-7C8C4DA8D7AE}"/>
              </a:ext>
            </a:extLst>
          </p:cNvPr>
          <p:cNvSpPr/>
          <p:nvPr/>
        </p:nvSpPr>
        <p:spPr>
          <a:xfrm>
            <a:off x="7290262" y="2365292"/>
            <a:ext cx="4189942" cy="1024748"/>
          </a:xfrm>
          <a:prstGeom prst="wedgeRoundRectCallout">
            <a:avLst>
              <a:gd name="adj1" fmla="val -20833"/>
              <a:gd name="adj2" fmla="val 9251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9E5F67F-3067-4120-888D-30B9D02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80" y="4435054"/>
            <a:ext cx="1236123" cy="173337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0BD50FDD-2572-4F2C-AD0F-30BF5C26B34F}"/>
              </a:ext>
            </a:extLst>
          </p:cNvPr>
          <p:cNvSpPr/>
          <p:nvPr/>
        </p:nvSpPr>
        <p:spPr>
          <a:xfrm>
            <a:off x="3825344" y="5724480"/>
            <a:ext cx="990794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B83A47-FAD8-4ECD-8C9A-90996BFA0115}"/>
              </a:ext>
            </a:extLst>
          </p:cNvPr>
          <p:cNvSpPr txBox="1"/>
          <p:nvPr/>
        </p:nvSpPr>
        <p:spPr>
          <a:xfrm>
            <a:off x="3612647" y="5406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48D4D9DD-0411-C312-F3D2-00AC3CD2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444" y="3958270"/>
            <a:ext cx="2116090" cy="700661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96DA6E7-B23A-B87F-91D6-E043D06AF6C2}"/>
              </a:ext>
            </a:extLst>
          </p:cNvPr>
          <p:cNvSpPr/>
          <p:nvPr/>
        </p:nvSpPr>
        <p:spPr>
          <a:xfrm>
            <a:off x="4875178" y="2883495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python</a:t>
            </a:r>
            <a:r>
              <a:rPr kumimoji="1" lang="ja-JP" altLang="en-US" dirty="0">
                <a:solidFill>
                  <a:schemeClr val="tx1"/>
                </a:solidFill>
              </a:rPr>
              <a:t>インタープリタ（ミドルウエア）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1C3F7D-4FBF-F8EC-689A-0FE066D44B56}"/>
              </a:ext>
            </a:extLst>
          </p:cNvPr>
          <p:cNvSpPr txBox="1"/>
          <p:nvPr/>
        </p:nvSpPr>
        <p:spPr>
          <a:xfrm>
            <a:off x="5081507" y="5806135"/>
            <a:ext cx="34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CPU(Central Processing Unit)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666472-64B6-BDDA-21DE-6C1321E6BD84}"/>
              </a:ext>
            </a:extLst>
          </p:cNvPr>
          <p:cNvSpPr txBox="1"/>
          <p:nvPr/>
        </p:nvSpPr>
        <p:spPr>
          <a:xfrm>
            <a:off x="5970330" y="41665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記憶領域（内部メモリ）</a:t>
            </a:r>
          </a:p>
        </p:txBody>
      </p:sp>
      <p:pic>
        <p:nvPicPr>
          <p:cNvPr id="31" name="Picture 6" descr="CPU、メモリ、HDDの役割の違い｜パソコンを購入する際のチェックポイントも紹介 | @niftyIT小ネタ帳">
            <a:extLst>
              <a:ext uri="{FF2B5EF4-FFF2-40B4-BE49-F238E27FC236}">
                <a16:creationId xmlns:a16="http://schemas.microsoft.com/office/drawing/2014/main" id="{336A0B06-5D56-3168-C8CA-6E41D433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031" y="5348134"/>
            <a:ext cx="1766823" cy="11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Tエンジニアの豆知識 CPUのアーキテクチャって？ | 株式会社ビヨンド">
            <a:extLst>
              <a:ext uri="{FF2B5EF4-FFF2-40B4-BE49-F238E27FC236}">
                <a16:creationId xmlns:a16="http://schemas.microsoft.com/office/drawing/2014/main" id="{0DE3DB43-1AF2-B989-6D34-398F65F7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69" y="5479490"/>
            <a:ext cx="1022100" cy="10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4CA804-949F-E6BF-FC75-54B39E780405}"/>
              </a:ext>
            </a:extLst>
          </p:cNvPr>
          <p:cNvSpPr txBox="1"/>
          <p:nvPr/>
        </p:nvSpPr>
        <p:spPr>
          <a:xfrm>
            <a:off x="8081047" y="50742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命令＋データ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EC3B9D4-5307-C2C3-AF4E-6C87AD44E101}"/>
              </a:ext>
            </a:extLst>
          </p:cNvPr>
          <p:cNvSpPr txBox="1"/>
          <p:nvPr/>
        </p:nvSpPr>
        <p:spPr>
          <a:xfrm>
            <a:off x="5717505" y="5123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処理結果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7E3D36-0033-68BD-6829-2651DADF9A7E}"/>
              </a:ext>
            </a:extLst>
          </p:cNvPr>
          <p:cNvSpPr txBox="1"/>
          <p:nvPr/>
        </p:nvSpPr>
        <p:spPr>
          <a:xfrm>
            <a:off x="19302" y="1728572"/>
            <a:ext cx="45448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内部メモリーの特徴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・スイッチを切るとデータは消える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・容量は大きくはない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外部メモリーの特徴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・スイッチを切ってもデータを保存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・大容量</a:t>
            </a: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BAF13B58-1F80-4463-001E-96F28D2A1E46}"/>
              </a:ext>
            </a:extLst>
          </p:cNvPr>
          <p:cNvSpPr/>
          <p:nvPr/>
        </p:nvSpPr>
        <p:spPr>
          <a:xfrm>
            <a:off x="8296295" y="2649067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754EA49-D2F4-5149-4003-216CB888614F}"/>
              </a:ext>
            </a:extLst>
          </p:cNvPr>
          <p:cNvSpPr/>
          <p:nvPr/>
        </p:nvSpPr>
        <p:spPr>
          <a:xfrm>
            <a:off x="4875178" y="4011420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5B3C19F-5123-C31B-F7A3-48B092B4B55C}"/>
              </a:ext>
            </a:extLst>
          </p:cNvPr>
          <p:cNvSpPr/>
          <p:nvPr/>
        </p:nvSpPr>
        <p:spPr>
          <a:xfrm>
            <a:off x="4875178" y="5640490"/>
            <a:ext cx="5001546" cy="700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BF2DA1D4-1D08-330D-341B-B8B5976BBF51}"/>
              </a:ext>
            </a:extLst>
          </p:cNvPr>
          <p:cNvSpPr/>
          <p:nvPr/>
        </p:nvSpPr>
        <p:spPr>
          <a:xfrm flipV="1">
            <a:off x="5885610" y="4494623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FCD36285-B012-26BF-84F3-C834F7391383}"/>
              </a:ext>
            </a:extLst>
          </p:cNvPr>
          <p:cNvSpPr/>
          <p:nvPr/>
        </p:nvSpPr>
        <p:spPr>
          <a:xfrm>
            <a:off x="8339073" y="4519026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D468B6D4-049C-A52D-A475-27A3664F11BD}"/>
              </a:ext>
            </a:extLst>
          </p:cNvPr>
          <p:cNvSpPr/>
          <p:nvPr/>
        </p:nvSpPr>
        <p:spPr>
          <a:xfrm flipV="1">
            <a:off x="5907580" y="2782836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F0BA15-1167-D824-7F71-36C7B2D7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80" y="4587454"/>
            <a:ext cx="1236123" cy="173337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D85089B5-031D-F5E8-8700-1D697120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80" y="4739854"/>
            <a:ext cx="1236123" cy="1733374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0CA4F56-294A-4AE4-0A59-454B463F22A6}"/>
              </a:ext>
            </a:extLst>
          </p:cNvPr>
          <p:cNvSpPr/>
          <p:nvPr/>
        </p:nvSpPr>
        <p:spPr>
          <a:xfrm>
            <a:off x="1090844" y="4419389"/>
            <a:ext cx="2675460" cy="22842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711A33-55D5-4332-B0B0-3C6D62CF11BF}"/>
              </a:ext>
            </a:extLst>
          </p:cNvPr>
          <p:cNvSpPr txBox="1"/>
          <p:nvPr/>
        </p:nvSpPr>
        <p:spPr>
          <a:xfrm>
            <a:off x="1330275" y="4496916"/>
            <a:ext cx="17898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外部メモリ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17B1263-61CB-59FC-2A07-01CF87F783E0}"/>
              </a:ext>
            </a:extLst>
          </p:cNvPr>
          <p:cNvSpPr txBox="1"/>
          <p:nvPr/>
        </p:nvSpPr>
        <p:spPr>
          <a:xfrm>
            <a:off x="7627866" y="2167828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A.csv)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EE10FDF-97AF-ABE8-C0AC-CEEE4F64285B}"/>
              </a:ext>
            </a:extLst>
          </p:cNvPr>
          <p:cNvSpPr txBox="1"/>
          <p:nvPr/>
        </p:nvSpPr>
        <p:spPr>
          <a:xfrm>
            <a:off x="4763184" y="2167828"/>
            <a:ext cx="299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読み込みデータ名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FA105A-1D50-257A-51E3-3CB30F6CD2FA}"/>
              </a:ext>
            </a:extLst>
          </p:cNvPr>
          <p:cNvSpPr txBox="1"/>
          <p:nvPr/>
        </p:nvSpPr>
        <p:spPr>
          <a:xfrm>
            <a:off x="1934079" y="574549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A.csv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1D3AE07-8463-41EA-E0EE-8C86B84DA952}"/>
              </a:ext>
            </a:extLst>
          </p:cNvPr>
          <p:cNvSpPr txBox="1"/>
          <p:nvPr/>
        </p:nvSpPr>
        <p:spPr>
          <a:xfrm>
            <a:off x="7761121" y="47631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ファイル読み込み命令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9967978-FE69-9BB9-1F58-840A9C8E96F8}"/>
              </a:ext>
            </a:extLst>
          </p:cNvPr>
          <p:cNvSpPr txBox="1"/>
          <p:nvPr/>
        </p:nvSpPr>
        <p:spPr>
          <a:xfrm>
            <a:off x="5373522" y="48372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読み込みデータ</a:t>
            </a:r>
          </a:p>
        </p:txBody>
      </p:sp>
      <p:pic>
        <p:nvPicPr>
          <p:cNvPr id="2050" name="Picture 2" descr="SSDとHDDの違いとは？速度・容量・体感を詳しく比較！ | パソコンファーム">
            <a:extLst>
              <a:ext uri="{FF2B5EF4-FFF2-40B4-BE49-F238E27FC236}">
                <a16:creationId xmlns:a16="http://schemas.microsoft.com/office/drawing/2014/main" id="{761C8579-B098-420E-F4B6-9ECD395A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87" y="5123293"/>
            <a:ext cx="1614052" cy="12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7669673E-77D8-9C3B-5283-7A87B663C486}"/>
              </a:ext>
            </a:extLst>
          </p:cNvPr>
          <p:cNvSpPr/>
          <p:nvPr/>
        </p:nvSpPr>
        <p:spPr>
          <a:xfrm rot="5400000">
            <a:off x="9945603" y="1057504"/>
            <a:ext cx="293962" cy="1926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30F4EB7-270C-C064-2E93-416C30B6A5DC}"/>
              </a:ext>
            </a:extLst>
          </p:cNvPr>
          <p:cNvSpPr txBox="1"/>
          <p:nvPr/>
        </p:nvSpPr>
        <p:spPr>
          <a:xfrm>
            <a:off x="8923033" y="138941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4FF1E119-7391-E8C8-82CA-90C07FE7D740}"/>
              </a:ext>
            </a:extLst>
          </p:cNvPr>
          <p:cNvSpPr/>
          <p:nvPr/>
        </p:nvSpPr>
        <p:spPr>
          <a:xfrm>
            <a:off x="10529494" y="2167828"/>
            <a:ext cx="659437" cy="481239"/>
          </a:xfrm>
          <a:prstGeom prst="wedgeRectCallout">
            <a:avLst>
              <a:gd name="adj1" fmla="val -14530"/>
              <a:gd name="adj2" fmla="val 9186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DC46C2F-C30D-C53C-11F2-F77A66338B88}"/>
              </a:ext>
            </a:extLst>
          </p:cNvPr>
          <p:cNvSpPr txBox="1"/>
          <p:nvPr/>
        </p:nvSpPr>
        <p:spPr>
          <a:xfrm>
            <a:off x="10355128" y="28738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拡張子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16F2A5-147D-B8D0-052E-74FB9CFF0766}"/>
              </a:ext>
            </a:extLst>
          </p:cNvPr>
          <p:cNvSpPr txBox="1"/>
          <p:nvPr/>
        </p:nvSpPr>
        <p:spPr>
          <a:xfrm>
            <a:off x="1515880" y="619307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A3F6A5-2537-1126-B772-3D16C244AC72}"/>
              </a:ext>
            </a:extLst>
          </p:cNvPr>
          <p:cNvSpPr txBox="1"/>
          <p:nvPr/>
        </p:nvSpPr>
        <p:spPr>
          <a:xfrm>
            <a:off x="117416" y="812289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内部メモリと外部メモリ</a:t>
            </a:r>
          </a:p>
        </p:txBody>
      </p:sp>
    </p:spTree>
    <p:extLst>
      <p:ext uri="{BB962C8B-B14F-4D97-AF65-F5344CB8AC3E}">
        <p14:creationId xmlns:p14="http://schemas.microsoft.com/office/powerpoint/2010/main" val="226737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72053</TotalTime>
  <Words>192</Words>
  <Application>Microsoft Office PowerPoint</Application>
  <PresentationFormat>ワイド画面</PresentationFormat>
  <Paragraphs>45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814</cp:revision>
  <dcterms:created xsi:type="dcterms:W3CDTF">2017-07-18T05:09:25Z</dcterms:created>
  <dcterms:modified xsi:type="dcterms:W3CDTF">2024-07-07T13:19:56Z</dcterms:modified>
</cp:coreProperties>
</file>