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70" r:id="rId4"/>
    <p:sldId id="302" r:id="rId5"/>
    <p:sldId id="280" r:id="rId6"/>
    <p:sldId id="296" r:id="rId7"/>
    <p:sldId id="301" r:id="rId8"/>
    <p:sldId id="300" r:id="rId9"/>
    <p:sldId id="305" r:id="rId10"/>
  </p:sldIdLst>
  <p:sldSz cx="12192000" cy="6858000"/>
  <p:notesSz cx="6888163" cy="100187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84" autoAdjust="0"/>
  </p:normalViewPr>
  <p:slideViewPr>
    <p:cSldViewPr snapToGrid="0" snapToObjects="1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C368AC-5C5C-42CA-8D70-38CAF98D0162}" type="doc">
      <dgm:prSet loTypeId="urn:microsoft.com/office/officeart/2005/8/layout/radial3" loCatId="cycle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7E7042D-9036-439A-872D-F5F651EAD619}">
      <dgm:prSet custT="1"/>
      <dgm:spPr/>
      <dgm:t>
        <a:bodyPr/>
        <a:lstStyle/>
        <a:p>
          <a:r>
            <a: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rPr>
            <a:t>Covid-19</a:t>
          </a:r>
          <a:endParaRPr lang="ja-JP" sz="28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5D994A94-C690-4765-9588-DB9A1146C5DC}" type="parTrans" cxnId="{A5B62A15-9C31-4926-8096-118C6E3EB910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4135E433-C58D-4ECB-8D56-24BF9079C3D2}" type="sibTrans" cxnId="{A5B62A15-9C31-4926-8096-118C6E3EB910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144DC255-D338-4336-81A2-B600820FE453}">
      <dgm:prSet custT="1"/>
      <dgm:spPr/>
      <dgm:t>
        <a:bodyPr/>
        <a:lstStyle/>
        <a:p>
          <a:r>
            <a: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rPr>
            <a:t>Lock down</a:t>
          </a:r>
          <a:endParaRPr lang="ja-JP" sz="24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E17D9182-FA9E-4BA0-9999-0A48B3EE2D20}" type="parTrans" cxnId="{B58A2B31-EECD-4E29-A592-63F422D48845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E244D3F8-E81F-4A6A-BBA3-5E6BBB97E513}" type="sibTrans" cxnId="{B58A2B31-EECD-4E29-A592-63F422D48845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32D7895E-171F-4092-84CC-035272D6B5D6}">
      <dgm:prSet custT="1"/>
      <dgm:spPr/>
      <dgm:t>
        <a:bodyPr/>
        <a:lstStyle/>
        <a:p>
          <a:r>
            <a: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rPr>
            <a:t>economy</a:t>
          </a:r>
          <a:endParaRPr lang="ja-JP" sz="24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04DAC13A-3D5A-4B6B-B85A-217B1FFE5E3C}" type="parTrans" cxnId="{6A83D513-B4C5-4D8A-BEC8-16E578613CCB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29E53090-9DD2-4AD8-984C-D7B704C52A39}" type="sibTrans" cxnId="{6A83D513-B4C5-4D8A-BEC8-16E578613CCB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BD5A00B6-790A-48C5-B88A-8D6C3662AA18}">
      <dgm:prSet custT="1"/>
      <dgm:spPr/>
      <dgm:t>
        <a:bodyPr/>
        <a:lstStyle/>
        <a:p>
          <a:r>
            <a: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rPr>
            <a:t>Olympic game</a:t>
          </a:r>
          <a:endParaRPr lang="ja-JP" sz="24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47D2A942-C6DD-44A8-836B-93C469CD25BD}" type="parTrans" cxnId="{683F5E71-51DF-461B-AC7E-03FD5AF8CE67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007DBB78-4FE1-449D-9558-56E007525B9C}" type="sibTrans" cxnId="{683F5E71-51DF-461B-AC7E-03FD5AF8CE67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949692EF-050A-47A8-9FF2-5F302C9F1C14}">
      <dgm:prSet custT="1"/>
      <dgm:spPr/>
      <dgm:t>
        <a:bodyPr/>
        <a:lstStyle/>
        <a:p>
          <a:r>
            <a: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rPr>
            <a:t>Vaccine</a:t>
          </a:r>
          <a:endParaRPr lang="ja-JP" sz="24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3273E3DA-43B5-4424-A5DE-4D6F45B7C33A}" type="parTrans" cxnId="{8CF740B3-A6F8-45D9-86FC-C5C4EDCDF85F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95441042-C8DD-46BE-8C20-29205286962D}" type="sibTrans" cxnId="{8CF740B3-A6F8-45D9-86FC-C5C4EDCDF85F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17C160C3-B8F5-4D0C-8D8C-E8C4279A4124}">
      <dgm:prSet/>
      <dgm:spPr/>
      <dgm:t>
        <a:bodyPr/>
        <a:lstStyle/>
        <a:p>
          <a:endParaRPr lang="ja-JP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11CA3C35-D65B-4B46-8C73-60C71E4D4D54}" type="parTrans" cxnId="{9ACBFFF1-98D8-4430-8F86-CB8A5D889054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67F33954-6EA6-407A-BD94-F96E6469F1CA}" type="sibTrans" cxnId="{9ACBFFF1-98D8-4430-8F86-CB8A5D889054}">
      <dgm:prSet/>
      <dgm:spPr/>
      <dgm:t>
        <a:bodyPr/>
        <a:lstStyle/>
        <a:p>
          <a:endParaRPr kumimoji="1" lang="ja-JP" altLang="en-US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45650184-02EC-4871-B3C5-F690C272C803}" type="pres">
      <dgm:prSet presAssocID="{87C368AC-5C5C-42CA-8D70-38CAF98D0162}" presName="composite" presStyleCnt="0">
        <dgm:presLayoutVars>
          <dgm:chMax val="1"/>
          <dgm:dir/>
          <dgm:resizeHandles val="exact"/>
        </dgm:presLayoutVars>
      </dgm:prSet>
      <dgm:spPr/>
    </dgm:pt>
    <dgm:pt modelId="{A6752328-28FF-40F9-B106-560D2D767739}" type="pres">
      <dgm:prSet presAssocID="{87C368AC-5C5C-42CA-8D70-38CAF98D0162}" presName="radial" presStyleCnt="0">
        <dgm:presLayoutVars>
          <dgm:animLvl val="ctr"/>
        </dgm:presLayoutVars>
      </dgm:prSet>
      <dgm:spPr/>
    </dgm:pt>
    <dgm:pt modelId="{74C75B77-12B3-49FF-B293-58BBF8B90015}" type="pres">
      <dgm:prSet presAssocID="{97E7042D-9036-439A-872D-F5F651EAD619}" presName="centerShape" presStyleLbl="vennNode1" presStyleIdx="0" presStyleCnt="5" custScaleX="144819" custLinFactNeighborX="760" custLinFactNeighborY="-380"/>
      <dgm:spPr/>
    </dgm:pt>
    <dgm:pt modelId="{9F55551F-A18F-46E2-A4F3-2CB21DBD9D48}" type="pres">
      <dgm:prSet presAssocID="{144DC255-D338-4336-81A2-B600820FE453}" presName="node" presStyleLbl="vennNode1" presStyleIdx="1" presStyleCnt="5" custScaleX="265872">
        <dgm:presLayoutVars>
          <dgm:bulletEnabled val="1"/>
        </dgm:presLayoutVars>
      </dgm:prSet>
      <dgm:spPr/>
    </dgm:pt>
    <dgm:pt modelId="{17A25547-A404-47A0-9C40-23DFD806C62D}" type="pres">
      <dgm:prSet presAssocID="{32D7895E-171F-4092-84CC-035272D6B5D6}" presName="node" presStyleLbl="vennNode1" presStyleIdx="2" presStyleCnt="5" custScaleX="203956" custRadScaleRad="130415" custRadScaleInc="-447">
        <dgm:presLayoutVars>
          <dgm:bulletEnabled val="1"/>
        </dgm:presLayoutVars>
      </dgm:prSet>
      <dgm:spPr/>
    </dgm:pt>
    <dgm:pt modelId="{08515092-D0FF-4F45-B81C-FB56220B9604}" type="pres">
      <dgm:prSet presAssocID="{BD5A00B6-790A-48C5-B88A-8D6C3662AA18}" presName="node" presStyleLbl="vennNode1" presStyleIdx="3" presStyleCnt="5" custScaleX="319267" custRadScaleRad="83437" custRadScaleInc="0">
        <dgm:presLayoutVars>
          <dgm:bulletEnabled val="1"/>
        </dgm:presLayoutVars>
      </dgm:prSet>
      <dgm:spPr/>
    </dgm:pt>
    <dgm:pt modelId="{04487FF1-BA02-4DD8-8562-6541E607826A}" type="pres">
      <dgm:prSet presAssocID="{949692EF-050A-47A8-9FF2-5F302C9F1C14}" presName="node" presStyleLbl="vennNode1" presStyleIdx="4" presStyleCnt="5" custScaleX="165316" custRadScaleRad="124717" custRadScaleInc="467">
        <dgm:presLayoutVars>
          <dgm:bulletEnabled val="1"/>
        </dgm:presLayoutVars>
      </dgm:prSet>
      <dgm:spPr/>
    </dgm:pt>
  </dgm:ptLst>
  <dgm:cxnLst>
    <dgm:cxn modelId="{6A83D513-B4C5-4D8A-BEC8-16E578613CCB}" srcId="{97E7042D-9036-439A-872D-F5F651EAD619}" destId="{32D7895E-171F-4092-84CC-035272D6B5D6}" srcOrd="1" destOrd="0" parTransId="{04DAC13A-3D5A-4B6B-B85A-217B1FFE5E3C}" sibTransId="{29E53090-9DD2-4AD8-984C-D7B704C52A39}"/>
    <dgm:cxn modelId="{A5B62A15-9C31-4926-8096-118C6E3EB910}" srcId="{87C368AC-5C5C-42CA-8D70-38CAF98D0162}" destId="{97E7042D-9036-439A-872D-F5F651EAD619}" srcOrd="0" destOrd="0" parTransId="{5D994A94-C690-4765-9588-DB9A1146C5DC}" sibTransId="{4135E433-C58D-4ECB-8D56-24BF9079C3D2}"/>
    <dgm:cxn modelId="{B58A2B31-EECD-4E29-A592-63F422D48845}" srcId="{97E7042D-9036-439A-872D-F5F651EAD619}" destId="{144DC255-D338-4336-81A2-B600820FE453}" srcOrd="0" destOrd="0" parTransId="{E17D9182-FA9E-4BA0-9999-0A48B3EE2D20}" sibTransId="{E244D3F8-E81F-4A6A-BBA3-5E6BBB97E513}"/>
    <dgm:cxn modelId="{67321C62-7C43-495D-9510-30952D9AA3D8}" type="presOf" srcId="{BD5A00B6-790A-48C5-B88A-8D6C3662AA18}" destId="{08515092-D0FF-4F45-B81C-FB56220B9604}" srcOrd="0" destOrd="0" presId="urn:microsoft.com/office/officeart/2005/8/layout/radial3"/>
    <dgm:cxn modelId="{3B104146-916E-4C82-9622-83DF4F3EC714}" type="presOf" srcId="{144DC255-D338-4336-81A2-B600820FE453}" destId="{9F55551F-A18F-46E2-A4F3-2CB21DBD9D48}" srcOrd="0" destOrd="0" presId="urn:microsoft.com/office/officeart/2005/8/layout/radial3"/>
    <dgm:cxn modelId="{8F8C9747-F47F-4E84-8523-68570D57DAC0}" type="presOf" srcId="{97E7042D-9036-439A-872D-F5F651EAD619}" destId="{74C75B77-12B3-49FF-B293-58BBF8B90015}" srcOrd="0" destOrd="0" presId="urn:microsoft.com/office/officeart/2005/8/layout/radial3"/>
    <dgm:cxn modelId="{683F5E71-51DF-461B-AC7E-03FD5AF8CE67}" srcId="{97E7042D-9036-439A-872D-F5F651EAD619}" destId="{BD5A00B6-790A-48C5-B88A-8D6C3662AA18}" srcOrd="2" destOrd="0" parTransId="{47D2A942-C6DD-44A8-836B-93C469CD25BD}" sibTransId="{007DBB78-4FE1-449D-9558-56E007525B9C}"/>
    <dgm:cxn modelId="{074F1853-859C-4E9A-B96B-11F7A6AEFB41}" type="presOf" srcId="{87C368AC-5C5C-42CA-8D70-38CAF98D0162}" destId="{45650184-02EC-4871-B3C5-F690C272C803}" srcOrd="0" destOrd="0" presId="urn:microsoft.com/office/officeart/2005/8/layout/radial3"/>
    <dgm:cxn modelId="{6B703454-1E8C-4BA8-88F7-9DA4C325EB76}" type="presOf" srcId="{32D7895E-171F-4092-84CC-035272D6B5D6}" destId="{17A25547-A404-47A0-9C40-23DFD806C62D}" srcOrd="0" destOrd="0" presId="urn:microsoft.com/office/officeart/2005/8/layout/radial3"/>
    <dgm:cxn modelId="{8CF740B3-A6F8-45D9-86FC-C5C4EDCDF85F}" srcId="{97E7042D-9036-439A-872D-F5F651EAD619}" destId="{949692EF-050A-47A8-9FF2-5F302C9F1C14}" srcOrd="3" destOrd="0" parTransId="{3273E3DA-43B5-4424-A5DE-4D6F45B7C33A}" sibTransId="{95441042-C8DD-46BE-8C20-29205286962D}"/>
    <dgm:cxn modelId="{E17F1DC8-8F7A-4550-92B8-02E1B0D6B44E}" type="presOf" srcId="{949692EF-050A-47A8-9FF2-5F302C9F1C14}" destId="{04487FF1-BA02-4DD8-8562-6541E607826A}" srcOrd="0" destOrd="0" presId="urn:microsoft.com/office/officeart/2005/8/layout/radial3"/>
    <dgm:cxn modelId="{9ACBFFF1-98D8-4430-8F86-CB8A5D889054}" srcId="{87C368AC-5C5C-42CA-8D70-38CAF98D0162}" destId="{17C160C3-B8F5-4D0C-8D8C-E8C4279A4124}" srcOrd="1" destOrd="0" parTransId="{11CA3C35-D65B-4B46-8C73-60C71E4D4D54}" sibTransId="{67F33954-6EA6-407A-BD94-F96E6469F1CA}"/>
    <dgm:cxn modelId="{EA80C2D1-FE71-4D44-B2CC-C58BCC3FDA6B}" type="presParOf" srcId="{45650184-02EC-4871-B3C5-F690C272C803}" destId="{A6752328-28FF-40F9-B106-560D2D767739}" srcOrd="0" destOrd="0" presId="urn:microsoft.com/office/officeart/2005/8/layout/radial3"/>
    <dgm:cxn modelId="{A37A41E8-CF8C-46AA-B5F7-3A56EC9C3DA7}" type="presParOf" srcId="{A6752328-28FF-40F9-B106-560D2D767739}" destId="{74C75B77-12B3-49FF-B293-58BBF8B90015}" srcOrd="0" destOrd="0" presId="urn:microsoft.com/office/officeart/2005/8/layout/radial3"/>
    <dgm:cxn modelId="{964C04A2-2CA3-411C-B4C9-7E5C4B927A11}" type="presParOf" srcId="{A6752328-28FF-40F9-B106-560D2D767739}" destId="{9F55551F-A18F-46E2-A4F3-2CB21DBD9D48}" srcOrd="1" destOrd="0" presId="urn:microsoft.com/office/officeart/2005/8/layout/radial3"/>
    <dgm:cxn modelId="{6F0E50D0-3BC6-4D47-BF70-45CD2D664BB4}" type="presParOf" srcId="{A6752328-28FF-40F9-B106-560D2D767739}" destId="{17A25547-A404-47A0-9C40-23DFD806C62D}" srcOrd="2" destOrd="0" presId="urn:microsoft.com/office/officeart/2005/8/layout/radial3"/>
    <dgm:cxn modelId="{48C11108-4AE2-44E8-A7A3-40B94B644C72}" type="presParOf" srcId="{A6752328-28FF-40F9-B106-560D2D767739}" destId="{08515092-D0FF-4F45-B81C-FB56220B9604}" srcOrd="3" destOrd="0" presId="urn:microsoft.com/office/officeart/2005/8/layout/radial3"/>
    <dgm:cxn modelId="{97BE602E-3E5B-4905-984F-FA5DA9644CF8}" type="presParOf" srcId="{A6752328-28FF-40F9-B106-560D2D767739}" destId="{04487FF1-BA02-4DD8-8562-6541E607826A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B66F1B-DFBC-4719-A551-D90E9B23778A}" type="doc">
      <dgm:prSet loTypeId="urn:microsoft.com/office/officeart/2005/8/layout/arrow2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6321169-AC5C-48FA-8F2E-1A140E8B0C3B}">
      <dgm:prSet custT="1"/>
      <dgm:spPr/>
      <dgm:t>
        <a:bodyPr/>
        <a:lstStyle/>
        <a:p>
          <a:r>
            <a:rPr kumimoji="1" lang="en-US" sz="2800" b="1" dirty="0"/>
            <a:t>ECMO </a:t>
          </a:r>
          <a:endParaRPr lang="ja-JP" sz="2800" b="1" dirty="0"/>
        </a:p>
      </dgm:t>
    </dgm:pt>
    <dgm:pt modelId="{48215FE2-EECB-443A-BED1-205C71D984F4}" type="parTrans" cxnId="{96F51CCB-D608-49CD-AF42-653946C5C2E6}">
      <dgm:prSet/>
      <dgm:spPr/>
      <dgm:t>
        <a:bodyPr/>
        <a:lstStyle/>
        <a:p>
          <a:endParaRPr kumimoji="1" lang="ja-JP" altLang="en-US"/>
        </a:p>
      </dgm:t>
    </dgm:pt>
    <dgm:pt modelId="{27710CCA-35F5-419B-987E-D4DBF50ED207}" type="sibTrans" cxnId="{96F51CCB-D608-49CD-AF42-653946C5C2E6}">
      <dgm:prSet/>
      <dgm:spPr/>
      <dgm:t>
        <a:bodyPr/>
        <a:lstStyle/>
        <a:p>
          <a:endParaRPr kumimoji="1" lang="ja-JP" altLang="en-US"/>
        </a:p>
      </dgm:t>
    </dgm:pt>
    <dgm:pt modelId="{6F122A22-D167-415F-9DE1-F6BBC5E9704F}">
      <dgm:prSet custT="1"/>
      <dgm:spPr/>
      <dgm:t>
        <a:bodyPr/>
        <a:lstStyle/>
        <a:p>
          <a:r>
            <a:rPr kumimoji="1"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</a:rPr>
            <a:t>Medical collapse</a:t>
          </a:r>
          <a:endParaRPr lang="ja-JP" sz="2400" b="1" dirty="0"/>
        </a:p>
      </dgm:t>
    </dgm:pt>
    <dgm:pt modelId="{EDDF8D30-DF4C-45D4-9AAC-EEFD56B5CBCE}" type="parTrans" cxnId="{9AFC2438-3A8E-4D6D-9C87-A8279EE0E1A3}">
      <dgm:prSet/>
      <dgm:spPr/>
      <dgm:t>
        <a:bodyPr/>
        <a:lstStyle/>
        <a:p>
          <a:endParaRPr kumimoji="1" lang="ja-JP" altLang="en-US"/>
        </a:p>
      </dgm:t>
    </dgm:pt>
    <dgm:pt modelId="{D3B45533-2774-4C46-AB34-7507550F68C5}" type="sibTrans" cxnId="{9AFC2438-3A8E-4D6D-9C87-A8279EE0E1A3}">
      <dgm:prSet/>
      <dgm:spPr/>
      <dgm:t>
        <a:bodyPr/>
        <a:lstStyle/>
        <a:p>
          <a:endParaRPr kumimoji="1" lang="ja-JP" altLang="en-US"/>
        </a:p>
      </dgm:t>
    </dgm:pt>
    <dgm:pt modelId="{020652AB-BE0D-4D1A-AB10-1A2E473D683C}">
      <dgm:prSet custT="1"/>
      <dgm:spPr/>
      <dgm:t>
        <a:bodyPr/>
        <a:lstStyle/>
        <a:p>
          <a:r>
            <a:rPr kumimoji="1"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</a:rPr>
            <a:t>State of emergency</a:t>
          </a:r>
          <a:endParaRPr lang="ja-JP" sz="2400" b="1" dirty="0"/>
        </a:p>
      </dgm:t>
    </dgm:pt>
    <dgm:pt modelId="{01D867D3-3E28-41DB-A1AF-8ECA2D1FCF62}" type="parTrans" cxnId="{9B607C67-110E-46A8-9E33-659AA01FD04E}">
      <dgm:prSet/>
      <dgm:spPr/>
      <dgm:t>
        <a:bodyPr/>
        <a:lstStyle/>
        <a:p>
          <a:endParaRPr kumimoji="1" lang="ja-JP" altLang="en-US"/>
        </a:p>
      </dgm:t>
    </dgm:pt>
    <dgm:pt modelId="{BBB91370-6ABF-4D05-BE05-3BFE36CA153B}" type="sibTrans" cxnId="{9B607C67-110E-46A8-9E33-659AA01FD04E}">
      <dgm:prSet/>
      <dgm:spPr/>
      <dgm:t>
        <a:bodyPr/>
        <a:lstStyle/>
        <a:p>
          <a:endParaRPr kumimoji="1" lang="ja-JP" altLang="en-US"/>
        </a:p>
      </dgm:t>
    </dgm:pt>
    <dgm:pt modelId="{367FD90B-7CCC-4912-B4D8-9CF14D0C896B}" type="pres">
      <dgm:prSet presAssocID="{5FB66F1B-DFBC-4719-A551-D90E9B23778A}" presName="arrowDiagram" presStyleCnt="0">
        <dgm:presLayoutVars>
          <dgm:chMax val="5"/>
          <dgm:dir/>
          <dgm:resizeHandles val="exact"/>
        </dgm:presLayoutVars>
      </dgm:prSet>
      <dgm:spPr/>
    </dgm:pt>
    <dgm:pt modelId="{7D94626F-4D28-4CDD-B0D7-E86A670A879C}" type="pres">
      <dgm:prSet presAssocID="{5FB66F1B-DFBC-4719-A551-D90E9B23778A}" presName="arrow" presStyleLbl="bgShp" presStyleIdx="0" presStyleCnt="1" custScaleX="110749"/>
      <dgm:spPr/>
    </dgm:pt>
    <dgm:pt modelId="{79C7148E-EB5D-454E-8144-BB7472AB3E69}" type="pres">
      <dgm:prSet presAssocID="{5FB66F1B-DFBC-4719-A551-D90E9B23778A}" presName="arrowDiagram3" presStyleCnt="0"/>
      <dgm:spPr/>
    </dgm:pt>
    <dgm:pt modelId="{3C227068-F2CE-4A8C-8C3C-D7E16E37A7C6}" type="pres">
      <dgm:prSet presAssocID="{A6321169-AC5C-48FA-8F2E-1A140E8B0C3B}" presName="bullet3a" presStyleLbl="node1" presStyleIdx="0" presStyleCnt="3"/>
      <dgm:spPr/>
    </dgm:pt>
    <dgm:pt modelId="{BA0E145E-5438-47AC-9243-4649DB49B787}" type="pres">
      <dgm:prSet presAssocID="{A6321169-AC5C-48FA-8F2E-1A140E8B0C3B}" presName="textBox3a" presStyleLbl="revTx" presStyleIdx="0" presStyleCnt="3" custScaleX="195367">
        <dgm:presLayoutVars>
          <dgm:bulletEnabled val="1"/>
        </dgm:presLayoutVars>
      </dgm:prSet>
      <dgm:spPr/>
    </dgm:pt>
    <dgm:pt modelId="{660D61B5-D1E7-4058-BCEC-5AE088598A33}" type="pres">
      <dgm:prSet presAssocID="{6F122A22-D167-415F-9DE1-F6BBC5E9704F}" presName="bullet3b" presStyleLbl="node1" presStyleIdx="1" presStyleCnt="3"/>
      <dgm:spPr/>
    </dgm:pt>
    <dgm:pt modelId="{081E747F-672A-4C2E-A01B-8AD2C3193F44}" type="pres">
      <dgm:prSet presAssocID="{6F122A22-D167-415F-9DE1-F6BBC5E9704F}" presName="textBox3b" presStyleLbl="revTx" presStyleIdx="1" presStyleCnt="3" custScaleX="391943" custLinFactNeighborX="77235" custLinFactNeighborY="-2373">
        <dgm:presLayoutVars>
          <dgm:bulletEnabled val="1"/>
        </dgm:presLayoutVars>
      </dgm:prSet>
      <dgm:spPr/>
    </dgm:pt>
    <dgm:pt modelId="{2B8C92CF-8658-488A-8DC8-46AA155A69B7}" type="pres">
      <dgm:prSet presAssocID="{020652AB-BE0D-4D1A-AB10-1A2E473D683C}" presName="bullet3c" presStyleLbl="node1" presStyleIdx="2" presStyleCnt="3"/>
      <dgm:spPr/>
    </dgm:pt>
    <dgm:pt modelId="{AF6472A3-AD18-4298-8068-61E1EB650B0A}" type="pres">
      <dgm:prSet presAssocID="{020652AB-BE0D-4D1A-AB10-1A2E473D683C}" presName="textBox3c" presStyleLbl="revTx" presStyleIdx="2" presStyleCnt="3" custScaleX="444724" custLinFactNeighborX="41081" custLinFactNeighborY="-31679">
        <dgm:presLayoutVars>
          <dgm:bulletEnabled val="1"/>
        </dgm:presLayoutVars>
      </dgm:prSet>
      <dgm:spPr/>
    </dgm:pt>
  </dgm:ptLst>
  <dgm:cxnLst>
    <dgm:cxn modelId="{41208704-BD49-46BB-A124-A028552821DD}" type="presOf" srcId="{5FB66F1B-DFBC-4719-A551-D90E9B23778A}" destId="{367FD90B-7CCC-4912-B4D8-9CF14D0C896B}" srcOrd="0" destOrd="0" presId="urn:microsoft.com/office/officeart/2005/8/layout/arrow2"/>
    <dgm:cxn modelId="{70B08323-B90D-4520-8701-E470975876A7}" type="presOf" srcId="{020652AB-BE0D-4D1A-AB10-1A2E473D683C}" destId="{AF6472A3-AD18-4298-8068-61E1EB650B0A}" srcOrd="0" destOrd="0" presId="urn:microsoft.com/office/officeart/2005/8/layout/arrow2"/>
    <dgm:cxn modelId="{9AFC2438-3A8E-4D6D-9C87-A8279EE0E1A3}" srcId="{5FB66F1B-DFBC-4719-A551-D90E9B23778A}" destId="{6F122A22-D167-415F-9DE1-F6BBC5E9704F}" srcOrd="1" destOrd="0" parTransId="{EDDF8D30-DF4C-45D4-9AAC-EEFD56B5CBCE}" sibTransId="{D3B45533-2774-4C46-AB34-7507550F68C5}"/>
    <dgm:cxn modelId="{9B607C67-110E-46A8-9E33-659AA01FD04E}" srcId="{5FB66F1B-DFBC-4719-A551-D90E9B23778A}" destId="{020652AB-BE0D-4D1A-AB10-1A2E473D683C}" srcOrd="2" destOrd="0" parTransId="{01D867D3-3E28-41DB-A1AF-8ECA2D1FCF62}" sibTransId="{BBB91370-6ABF-4D05-BE05-3BFE36CA153B}"/>
    <dgm:cxn modelId="{9D4B4770-3EC2-48F8-8F5C-B397B12F5E0E}" type="presOf" srcId="{A6321169-AC5C-48FA-8F2E-1A140E8B0C3B}" destId="{BA0E145E-5438-47AC-9243-4649DB49B787}" srcOrd="0" destOrd="0" presId="urn:microsoft.com/office/officeart/2005/8/layout/arrow2"/>
    <dgm:cxn modelId="{96F51CCB-D608-49CD-AF42-653946C5C2E6}" srcId="{5FB66F1B-DFBC-4719-A551-D90E9B23778A}" destId="{A6321169-AC5C-48FA-8F2E-1A140E8B0C3B}" srcOrd="0" destOrd="0" parTransId="{48215FE2-EECB-443A-BED1-205C71D984F4}" sibTransId="{27710CCA-35F5-419B-987E-D4DBF50ED207}"/>
    <dgm:cxn modelId="{79E197E3-C494-4E88-B2A1-DFF288D13F0A}" type="presOf" srcId="{6F122A22-D167-415F-9DE1-F6BBC5E9704F}" destId="{081E747F-672A-4C2E-A01B-8AD2C3193F44}" srcOrd="0" destOrd="0" presId="urn:microsoft.com/office/officeart/2005/8/layout/arrow2"/>
    <dgm:cxn modelId="{716D2403-5594-4E52-BB10-672BF4246BC9}" type="presParOf" srcId="{367FD90B-7CCC-4912-B4D8-9CF14D0C896B}" destId="{7D94626F-4D28-4CDD-B0D7-E86A670A879C}" srcOrd="0" destOrd="0" presId="urn:microsoft.com/office/officeart/2005/8/layout/arrow2"/>
    <dgm:cxn modelId="{C053B00F-0980-4689-BE23-68D9CF6CF25F}" type="presParOf" srcId="{367FD90B-7CCC-4912-B4D8-9CF14D0C896B}" destId="{79C7148E-EB5D-454E-8144-BB7472AB3E69}" srcOrd="1" destOrd="0" presId="urn:microsoft.com/office/officeart/2005/8/layout/arrow2"/>
    <dgm:cxn modelId="{DF2350A8-4C19-4660-AC89-9C08C516921E}" type="presParOf" srcId="{79C7148E-EB5D-454E-8144-BB7472AB3E69}" destId="{3C227068-F2CE-4A8C-8C3C-D7E16E37A7C6}" srcOrd="0" destOrd="0" presId="urn:microsoft.com/office/officeart/2005/8/layout/arrow2"/>
    <dgm:cxn modelId="{46EA3EB9-10A6-46CC-8516-03E274BB1C95}" type="presParOf" srcId="{79C7148E-EB5D-454E-8144-BB7472AB3E69}" destId="{BA0E145E-5438-47AC-9243-4649DB49B787}" srcOrd="1" destOrd="0" presId="urn:microsoft.com/office/officeart/2005/8/layout/arrow2"/>
    <dgm:cxn modelId="{066C58C8-83AC-4CB2-B138-7E5BC7DB0799}" type="presParOf" srcId="{79C7148E-EB5D-454E-8144-BB7472AB3E69}" destId="{660D61B5-D1E7-4058-BCEC-5AE088598A33}" srcOrd="2" destOrd="0" presId="urn:microsoft.com/office/officeart/2005/8/layout/arrow2"/>
    <dgm:cxn modelId="{4C8D6769-41DA-4BEC-8C6F-6DA6F66DB299}" type="presParOf" srcId="{79C7148E-EB5D-454E-8144-BB7472AB3E69}" destId="{081E747F-672A-4C2E-A01B-8AD2C3193F44}" srcOrd="3" destOrd="0" presId="urn:microsoft.com/office/officeart/2005/8/layout/arrow2"/>
    <dgm:cxn modelId="{526CCB24-16B3-4EE4-98F6-C9AF2B5FC74E}" type="presParOf" srcId="{79C7148E-EB5D-454E-8144-BB7472AB3E69}" destId="{2B8C92CF-8658-488A-8DC8-46AA155A69B7}" srcOrd="4" destOrd="0" presId="urn:microsoft.com/office/officeart/2005/8/layout/arrow2"/>
    <dgm:cxn modelId="{688B4F33-6E82-4E99-9D73-5A79DA3B1B51}" type="presParOf" srcId="{79C7148E-EB5D-454E-8144-BB7472AB3E69}" destId="{AF6472A3-AD18-4298-8068-61E1EB650B0A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75B77-12B3-49FF-B293-58BBF8B90015}">
      <dsp:nvSpPr>
        <dsp:cNvPr id="0" name=""/>
        <dsp:cNvSpPr/>
      </dsp:nvSpPr>
      <dsp:spPr>
        <a:xfrm>
          <a:off x="2065099" y="822676"/>
          <a:ext cx="3005082" cy="20750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clear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28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Covid-19</a:t>
          </a:r>
          <a:endParaRPr lang="ja-JP" sz="2800" kern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2505183" y="1126562"/>
        <a:ext cx="2124914" cy="1467288"/>
      </dsp:txXfrm>
    </dsp:sp>
    <dsp:sp modelId="{9F55551F-A18F-46E2-A4F3-2CB21DBD9D48}">
      <dsp:nvSpPr>
        <dsp:cNvPr id="0" name=""/>
        <dsp:cNvSpPr/>
      </dsp:nvSpPr>
      <dsp:spPr>
        <a:xfrm>
          <a:off x="2167849" y="370"/>
          <a:ext cx="2758503" cy="103753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clear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24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Lock down</a:t>
          </a:r>
          <a:endParaRPr lang="ja-JP" sz="2400" kern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2571822" y="152313"/>
        <a:ext cx="1950557" cy="733644"/>
      </dsp:txXfrm>
    </dsp:sp>
    <dsp:sp modelId="{17A25547-A404-47A0-9C40-23DFD806C62D}">
      <dsp:nvSpPr>
        <dsp:cNvPr id="0" name=""/>
        <dsp:cNvSpPr/>
      </dsp:nvSpPr>
      <dsp:spPr>
        <a:xfrm>
          <a:off x="4251356" y="1339338"/>
          <a:ext cx="2116105" cy="103753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clear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24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economy</a:t>
          </a:r>
          <a:endParaRPr lang="ja-JP" sz="2400" kern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4561252" y="1491281"/>
        <a:ext cx="1496313" cy="733644"/>
      </dsp:txXfrm>
    </dsp:sp>
    <dsp:sp modelId="{08515092-D0FF-4F45-B81C-FB56220B9604}">
      <dsp:nvSpPr>
        <dsp:cNvPr id="0" name=""/>
        <dsp:cNvSpPr/>
      </dsp:nvSpPr>
      <dsp:spPr>
        <a:xfrm>
          <a:off x="1890854" y="2479231"/>
          <a:ext cx="3312492" cy="103753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clear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24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Olympic game</a:t>
          </a:r>
          <a:endParaRPr lang="ja-JP" sz="2400" kern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2375957" y="2631174"/>
        <a:ext cx="2342286" cy="733644"/>
      </dsp:txXfrm>
    </dsp:sp>
    <dsp:sp modelId="{04487FF1-BA02-4DD8-8562-6541E607826A}">
      <dsp:nvSpPr>
        <dsp:cNvPr id="0" name=""/>
        <dsp:cNvSpPr/>
      </dsp:nvSpPr>
      <dsp:spPr>
        <a:xfrm>
          <a:off x="1004190" y="1339349"/>
          <a:ext cx="1715203" cy="103753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clear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24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Vaccine</a:t>
          </a:r>
          <a:endParaRPr lang="ja-JP" sz="2400" kern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1255376" y="1491292"/>
        <a:ext cx="1212831" cy="733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4626F-4D28-4CDD-B0D7-E86A670A879C}">
      <dsp:nvSpPr>
        <dsp:cNvPr id="0" name=""/>
        <dsp:cNvSpPr/>
      </dsp:nvSpPr>
      <dsp:spPr>
        <a:xfrm>
          <a:off x="-59432" y="0"/>
          <a:ext cx="3683109" cy="2078523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227068-F2CE-4A8C-8C3C-D7E16E37A7C6}">
      <dsp:nvSpPr>
        <dsp:cNvPr id="0" name=""/>
        <dsp:cNvSpPr/>
      </dsp:nvSpPr>
      <dsp:spPr>
        <a:xfrm>
          <a:off x="541659" y="1434596"/>
          <a:ext cx="86466" cy="864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E145E-5438-47AC-9243-4649DB49B787}">
      <dsp:nvSpPr>
        <dsp:cNvPr id="0" name=""/>
        <dsp:cNvSpPr/>
      </dsp:nvSpPr>
      <dsp:spPr>
        <a:xfrm>
          <a:off x="215406" y="1477829"/>
          <a:ext cx="1513846" cy="600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17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800" b="1" kern="1200" dirty="0"/>
            <a:t>ECMO </a:t>
          </a:r>
          <a:endParaRPr lang="ja-JP" sz="2800" b="1" kern="1200" dirty="0"/>
        </a:p>
      </dsp:txBody>
      <dsp:txXfrm>
        <a:off x="215406" y="1477829"/>
        <a:ext cx="1513846" cy="600693"/>
      </dsp:txXfrm>
    </dsp:sp>
    <dsp:sp modelId="{660D61B5-D1E7-4058-BCEC-5AE088598A33}">
      <dsp:nvSpPr>
        <dsp:cNvPr id="0" name=""/>
        <dsp:cNvSpPr/>
      </dsp:nvSpPr>
      <dsp:spPr>
        <a:xfrm>
          <a:off x="1304893" y="869654"/>
          <a:ext cx="156304" cy="1563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E747F-672A-4C2E-A01B-8AD2C3193F44}">
      <dsp:nvSpPr>
        <dsp:cNvPr id="0" name=""/>
        <dsp:cNvSpPr/>
      </dsp:nvSpPr>
      <dsp:spPr>
        <a:xfrm>
          <a:off x="834423" y="920974"/>
          <a:ext cx="3128304" cy="1130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23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b="1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Medical collapse</a:t>
          </a:r>
          <a:endParaRPr lang="ja-JP" sz="2400" b="1" kern="1200" dirty="0"/>
        </a:p>
      </dsp:txBody>
      <dsp:txXfrm>
        <a:off x="834423" y="920974"/>
        <a:ext cx="3128304" cy="1130716"/>
      </dsp:txXfrm>
    </dsp:sp>
    <dsp:sp modelId="{2B8C92CF-8658-488A-8DC8-46AA155A69B7}">
      <dsp:nvSpPr>
        <dsp:cNvPr id="0" name=""/>
        <dsp:cNvSpPr/>
      </dsp:nvSpPr>
      <dsp:spPr>
        <a:xfrm>
          <a:off x="2222769" y="525866"/>
          <a:ext cx="216166" cy="2161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472A3-AD18-4298-8068-61E1EB650B0A}">
      <dsp:nvSpPr>
        <dsp:cNvPr id="0" name=""/>
        <dsp:cNvSpPr/>
      </dsp:nvSpPr>
      <dsp:spPr>
        <a:xfrm>
          <a:off x="955140" y="176323"/>
          <a:ext cx="3549577" cy="1444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542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b="1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State of emergency</a:t>
          </a:r>
          <a:endParaRPr lang="ja-JP" sz="2400" b="1" kern="1200" dirty="0"/>
        </a:p>
      </dsp:txBody>
      <dsp:txXfrm>
        <a:off x="955140" y="176323"/>
        <a:ext cx="3549577" cy="1444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AEA53EF9-3FD2-4048-99FA-7307C893A662}" type="datetimeFigureOut">
              <a:rPr kumimoji="1" lang="ja-JP" altLang="en-US" smtClean="0"/>
              <a:t>2022/8/16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E89FB56B-932D-4B2B-AF89-546E9A0EC2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203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FB56B-932D-4B2B-AF89-546E9A0EC20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148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Twitter or other </a:t>
            </a:r>
            <a:r>
              <a:rPr kumimoji="1" lang="en-US" altLang="ja-JP" dirty="0" err="1"/>
              <a:t>sns</a:t>
            </a:r>
            <a:r>
              <a:rPr kumimoji="1" lang="en-US" altLang="ja-JP" dirty="0"/>
              <a:t> become very popular data for understanding trends people concern.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Just counting up words in the numerous tweets by each time slice </a:t>
            </a:r>
          </a:p>
          <a:p>
            <a:r>
              <a:rPr kumimoji="1" lang="en-US" altLang="ja-JP" dirty="0"/>
              <a:t>enable to visualize the trends. Bigger words represent stronger concerns.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FB56B-932D-4B2B-AF89-546E9A0EC20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805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However, these big words are not necessarily semantically coherent.</a:t>
            </a:r>
          </a:p>
          <a:p>
            <a:r>
              <a:rPr kumimoji="1" lang="en-US" altLang="ja-JP" dirty="0"/>
              <a:t>For example on figure 1, all the big words represent the topic of covid 19</a:t>
            </a:r>
          </a:p>
          <a:p>
            <a:r>
              <a:rPr kumimoji="1" lang="en-US" altLang="ja-JP" dirty="0"/>
              <a:t>But, the words do not have any semantic connection with each other, rather represent scattered concerns.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Meanwhile, the big words in Figure 2 represent some semantic coherence concerning medical crisis. 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sometimes we would like to know the emergence of this kind of semantic coherence,</a:t>
            </a:r>
          </a:p>
          <a:p>
            <a:r>
              <a:rPr kumimoji="1" lang="en-US" altLang="ja-JP" dirty="0"/>
              <a:t>because the coherence implies latent energy toward one direction, for example </a:t>
            </a:r>
          </a:p>
          <a:p>
            <a:r>
              <a:rPr kumimoji="1" lang="en-US" altLang="ja-JP" dirty="0"/>
              <a:t>in the markets movements.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 So we call this states of coherence a collective motion.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FB56B-932D-4B2B-AF89-546E9A0EC20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460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The semantic collective motions are represented by word cloud.</a:t>
            </a:r>
          </a:p>
          <a:p>
            <a:r>
              <a:rPr kumimoji="1" lang="en-US" altLang="ja-JP" dirty="0"/>
              <a:t>Where, larger fonts represents strong semantic collective motions at each time slice </a:t>
            </a:r>
          </a:p>
          <a:p>
            <a:r>
              <a:rPr kumimoji="1" lang="en-US" altLang="ja-JP" dirty="0"/>
              <a:t>and these big words represent coherent semantics.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Meanwhile, 1</a:t>
            </a:r>
            <a:r>
              <a:rPr kumimoji="1" lang="en-US" altLang="ja-JP" baseline="30000" dirty="0"/>
              <a:t>st</a:t>
            </a:r>
            <a:r>
              <a:rPr kumimoji="1" lang="en-US" altLang="ja-JP" dirty="0"/>
              <a:t> eigenvalue in each time slice represents the degree of collective motions.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So, we call this semantic collective motions together with 1</a:t>
            </a:r>
            <a:r>
              <a:rPr kumimoji="1" lang="en-US" altLang="ja-JP" baseline="30000" dirty="0"/>
              <a:t>st</a:t>
            </a:r>
            <a:r>
              <a:rPr kumimoji="1" lang="en-US" altLang="ja-JP" dirty="0"/>
              <a:t> eigenvalue semantic mode signal.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In summery, semantic mode signal is proposed aiming to detect semantic collective motions from very high </a:t>
            </a:r>
          </a:p>
          <a:p>
            <a:r>
              <a:rPr kumimoji="1" lang="en-US" altLang="ja-JP" dirty="0"/>
              <a:t>dimensional sparse vector space.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 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FB56B-932D-4B2B-AF89-546E9A0EC20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173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For empirical examination, both of price data and corresponding tweets for 19 crypto currencies are </a:t>
            </a:r>
          </a:p>
          <a:p>
            <a:r>
              <a:rPr kumimoji="1" lang="en-US" altLang="ja-JP" dirty="0"/>
              <a:t>prepared. The date is </a:t>
            </a:r>
            <a:r>
              <a:rPr kumimoji="1" lang="en-US" altLang="ja-JP" dirty="0" err="1"/>
              <a:t>feb</a:t>
            </a:r>
            <a:r>
              <a:rPr kumimoji="1" lang="en-US" altLang="ja-JP" dirty="0"/>
              <a:t> 24 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Price data are partitioned by one-minute, 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Meanwhile , we applied topic model to tweets amounting to approx.30000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FB56B-932D-4B2B-AF89-546E9A0EC20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1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The red bars indicates conventional </a:t>
            </a:r>
            <a:r>
              <a:rPr kumimoji="1" lang="en-US" altLang="ja-JP" dirty="0" err="1"/>
              <a:t>modesignal</a:t>
            </a:r>
            <a:r>
              <a:rPr kumimoji="1" lang="en-US" altLang="ja-JP" dirty="0"/>
              <a:t> acquired from the price data overlapped by price fluctuations scaled to 0 to 1.</a:t>
            </a:r>
          </a:p>
          <a:p>
            <a:r>
              <a:rPr kumimoji="1" lang="en-US" altLang="ja-JP" dirty="0"/>
              <a:t>Several peaks appear indicating collective motions. The peaks are located at changing point from downward </a:t>
            </a:r>
          </a:p>
          <a:p>
            <a:r>
              <a:rPr kumimoji="1" lang="en-US" altLang="ja-JP" dirty="0"/>
              <a:t>trend to upward and vice versa.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FB56B-932D-4B2B-AF89-546E9A0EC20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776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And here, semantic </a:t>
            </a:r>
            <a:r>
              <a:rPr kumimoji="1" lang="en-US" altLang="ja-JP" dirty="0" err="1"/>
              <a:t>modesignal</a:t>
            </a:r>
            <a:r>
              <a:rPr kumimoji="1" lang="en-US" altLang="ja-JP" dirty="0"/>
              <a:t> from tweets is illustrated as blue bars , </a:t>
            </a:r>
          </a:p>
          <a:p>
            <a:r>
              <a:rPr kumimoji="1" lang="en-US" altLang="ja-JP" dirty="0"/>
              <a:t>In general the peaks of blue bars populate around that of red ones. </a:t>
            </a:r>
          </a:p>
          <a:p>
            <a:r>
              <a:rPr kumimoji="1" lang="en-US" altLang="ja-JP" dirty="0"/>
              <a:t>Which indicates collective motions are coincident with each other.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FB56B-932D-4B2B-AF89-546E9A0EC20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187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This shows the semantics collective motions. We prepared interactive UI that the semantics appear as the word </a:t>
            </a:r>
          </a:p>
          <a:p>
            <a:r>
              <a:rPr kumimoji="1" lang="en-US" altLang="ja-JP" dirty="0"/>
              <a:t>cloud by clicking the bars.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At 2:58 on </a:t>
            </a:r>
            <a:r>
              <a:rPr kumimoji="1" lang="en-US" altLang="ja-JP" dirty="0" err="1"/>
              <a:t>feb</a:t>
            </a:r>
            <a:r>
              <a:rPr kumimoji="1" lang="en-US" altLang="ja-JP" dirty="0"/>
              <a:t> 24, the semantics shows the word, Russian, </a:t>
            </a:r>
            <a:r>
              <a:rPr kumimoji="1" lang="en-US" altLang="ja-JP" dirty="0" err="1"/>
              <a:t>putin</a:t>
            </a:r>
            <a:r>
              <a:rPr kumimoji="1" lang="en-US" altLang="ja-JP" dirty="0"/>
              <a:t> Ukraine which are coincident with </a:t>
            </a:r>
          </a:p>
          <a:p>
            <a:r>
              <a:rPr kumimoji="1" lang="en-US" altLang="ja-JP" dirty="0"/>
              <a:t>the start of invasion. And then at 3:31, semantics are symbolized by gold asset, safe, risk implying negative </a:t>
            </a:r>
          </a:p>
          <a:p>
            <a:r>
              <a:rPr kumimoji="1" lang="en-US" altLang="ja-JP" dirty="0"/>
              <a:t>sentiment and investing actions toward safe assets.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At 14:29 again </a:t>
            </a:r>
            <a:r>
              <a:rPr kumimoji="1" lang="en-US" altLang="ja-JP" dirty="0" err="1"/>
              <a:t>putin</a:t>
            </a:r>
            <a:r>
              <a:rPr kumimoji="1" lang="en-US" altLang="ja-JP" dirty="0"/>
              <a:t> military appears but this time they appear during uptrend of the prices.</a:t>
            </a:r>
          </a:p>
          <a:p>
            <a:r>
              <a:rPr kumimoji="1" lang="en-US" altLang="ja-JP" dirty="0"/>
              <a:t>At 18:53, the words, human right, criminalize and protest, stand attack appear implying </a:t>
            </a:r>
          </a:p>
          <a:p>
            <a:r>
              <a:rPr kumimoji="1" lang="en-US" altLang="ja-JP" dirty="0"/>
              <a:t>Defending human rights and fight against criminalized attack. In fact the community means </a:t>
            </a:r>
          </a:p>
          <a:p>
            <a:r>
              <a:rPr kumimoji="1" lang="en-US" altLang="ja-JP" dirty="0"/>
              <a:t>The momentum of  crypto community donate to Ukraine.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As such, the big words in each word cloud have semantic coherence, and </a:t>
            </a:r>
          </a:p>
          <a:p>
            <a:r>
              <a:rPr kumimoji="1" lang="en-US" altLang="ja-JP" dirty="0"/>
              <a:t> former half of the collective motions imply negative sentiment and the latter half shows </a:t>
            </a:r>
          </a:p>
          <a:p>
            <a:r>
              <a:rPr kumimoji="1" lang="en-US" altLang="ja-JP" dirty="0"/>
              <a:t>completely reversed positive sentiment against the same incident.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FB56B-932D-4B2B-AF89-546E9A0EC20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850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FB56B-932D-4B2B-AF89-546E9A0EC20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64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2E7A3E-6F7E-594C-06CD-0A61594DE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C36887-F028-F41D-5D6B-5C5EBC93A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F853FD-22D8-AF2D-575E-37146E96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700-BB41-1842-B817-D6B41DB7626D}" type="datetimeFigureOut">
              <a:rPr kumimoji="1" lang="ja-JP" altLang="en-US" smtClean="0"/>
              <a:t>2022/8/16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2360FB-6E89-FDA8-2A44-CF9C525F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F44A56-B3CD-78C8-B2CA-EB937B52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AC21-079B-AA47-9861-AAECC58C22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14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469C10-E587-D1B9-0E1D-95991F618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3DF1FD-DCAA-22FD-6E58-7D500424E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F8E824-8E0A-2DD2-76F0-59028A32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700-BB41-1842-B817-D6B41DB7626D}" type="datetimeFigureOut">
              <a:rPr kumimoji="1" lang="ja-JP" altLang="en-US" smtClean="0"/>
              <a:t>2022/8/16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CBB4AA-14CF-91C4-F87A-107E458A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B971E7-B65E-A29A-F222-08C60825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AC21-079B-AA47-9861-AAECC58C22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83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0598D4A-93E7-8EE2-3128-DEFD4E5B7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6A0626-B57E-9D57-FF39-0C8451094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9B70EC-EF23-2C88-2136-9FDF46C3E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700-BB41-1842-B817-D6B41DB7626D}" type="datetimeFigureOut">
              <a:rPr kumimoji="1" lang="ja-JP" altLang="en-US" smtClean="0"/>
              <a:t>2022/8/16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C891B6-E23E-BEF2-9747-CAE4ED79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A15E3A-2C19-E38F-9607-DC360EA4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AC21-079B-AA47-9861-AAECC58C22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28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8956BF-4E11-5B64-A0F3-850AAE74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EC9078-CB1B-3810-B5BB-464999B37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3F578A-6BC0-F4A9-6747-720D5E0BD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700-BB41-1842-B817-D6B41DB7626D}" type="datetimeFigureOut">
              <a:rPr kumimoji="1" lang="ja-JP" altLang="en-US" smtClean="0"/>
              <a:t>2022/8/16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9E1468-F730-59F9-6484-310C0587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54FA67-E802-2A8D-968C-3E4CEC31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AC21-079B-AA47-9861-AAECC58C22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0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5A91B-2391-D5BF-6DAD-511EDFA5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F12B7E-6693-5C85-1CA3-D22B9DAB2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1B9E7E-01E5-B676-FE8E-03FFCFD4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700-BB41-1842-B817-D6B41DB7626D}" type="datetimeFigureOut">
              <a:rPr kumimoji="1" lang="ja-JP" altLang="en-US" smtClean="0"/>
              <a:t>2022/8/16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AF4702-05CF-2B4B-F434-730AA57F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4EAC39-EDF3-D4A4-398B-EE15D126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AC21-079B-AA47-9861-AAECC58C22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60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A1C2D1-D61E-D627-5AE4-6CC29D74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54CB45-28EB-1467-38C9-82E8657D3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6D199A-308B-A83D-789E-D9E8CBFB9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EB18CD-7DFA-202F-633C-7A628138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700-BB41-1842-B817-D6B41DB7626D}" type="datetimeFigureOut">
              <a:rPr kumimoji="1" lang="ja-JP" altLang="en-US" smtClean="0"/>
              <a:t>2022/8/16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02CA0E-7256-D561-266B-9DF287E1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D47BAB-3E7E-69FB-7362-3DAC7292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AC21-079B-AA47-9861-AAECC58C22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52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A8B255-6886-7268-82B9-786A725E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5C5540-51EA-CAF0-6046-17DE84A37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5C847B-84C8-BFAF-9423-C85487127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E7657E6-E340-3A94-C0B9-1B03E84CF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F50C156-10B8-56AF-3120-DBC5FA2EA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2621073-D7A1-2BAF-6AE0-B6CFCE69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700-BB41-1842-B817-D6B41DB7626D}" type="datetimeFigureOut">
              <a:rPr kumimoji="1" lang="ja-JP" altLang="en-US" smtClean="0"/>
              <a:t>2022/8/16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2393AD5-2362-DD9F-D521-2C34BD2C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B1817CD-2052-5216-4988-83805FE0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AC21-079B-AA47-9861-AAECC58C22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17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599953-DC1C-4729-CABC-D945DD38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167074-3524-5E61-E806-6B033292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700-BB41-1842-B817-D6B41DB7626D}" type="datetimeFigureOut">
              <a:rPr kumimoji="1" lang="ja-JP" altLang="en-US" smtClean="0"/>
              <a:t>2022/8/16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1F6E4DB-6FDC-3010-611C-2EFD9523C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C9F1E2F-5590-1D55-6A15-CF5324ED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AC21-079B-AA47-9861-AAECC58C22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05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C98C6C8-8B83-F20C-01D9-72A16DFC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700-BB41-1842-B817-D6B41DB7626D}" type="datetimeFigureOut">
              <a:rPr kumimoji="1" lang="ja-JP" altLang="en-US" smtClean="0"/>
              <a:t>2022/8/16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070E756-3C53-0CC2-110F-A7954B7E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2D3EBD-7D45-1E38-1D13-7E5816FE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AC21-079B-AA47-9861-AAECC58C22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49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40615F-9085-E8C5-DA9C-10A86ACC2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4D7551-9FD5-3134-DC9F-7AA05985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EC94E7-7B50-1378-7153-9A45FAB5A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38A99F-F309-26F8-DC22-E92EF043D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700-BB41-1842-B817-D6B41DB7626D}" type="datetimeFigureOut">
              <a:rPr kumimoji="1" lang="ja-JP" altLang="en-US" smtClean="0"/>
              <a:t>2022/8/16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2A0399-F1A8-4A1A-5A0E-E45D65C8F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FA96E8-E2B1-AAE8-9ED1-1571221F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AC21-079B-AA47-9861-AAECC58C22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26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5FD741-EE7B-44B3-9131-BDE7EB35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B4ABE96-83E5-71EA-A056-0588BE082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F1E413-B0E3-ACA3-99EA-4086203A2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F87E69-D376-8009-9094-5CBFBF41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700-BB41-1842-B817-D6B41DB7626D}" type="datetimeFigureOut">
              <a:rPr kumimoji="1" lang="ja-JP" altLang="en-US" smtClean="0"/>
              <a:t>2022/8/16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8F1405-EA02-DB90-D6A2-EECDF445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0412E2-8789-571F-061C-6FED1FAF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AC21-079B-AA47-9861-AAECC58C22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44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6380569-A86D-05D3-4768-7033257B8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D1909A-4F25-3BFF-D336-9DEE079DB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7C4C02-B5BF-3C0C-3E29-C2980A93E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CC700-BB41-1842-B817-D6B41DB7626D}" type="datetimeFigureOut">
              <a:rPr kumimoji="1" lang="ja-JP" altLang="en-US" smtClean="0"/>
              <a:t>2022/8/16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8FA854-6BCF-D8C1-F72E-A7B9561DA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BB5192-43F0-7784-2272-367B65B73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EAC21-079B-AA47-9861-AAECC58C22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07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6BF59C-A024-6B41-3569-B41571D04CE5}"/>
              </a:ext>
            </a:extLst>
          </p:cNvPr>
          <p:cNvSpPr txBox="1"/>
          <p:nvPr/>
        </p:nvSpPr>
        <p:spPr>
          <a:xfrm>
            <a:off x="986319" y="2075379"/>
            <a:ext cx="1060878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Acquiring Semantic Mode Signal from Tweets of #Crypto Currencies</a:t>
            </a:r>
          </a:p>
          <a:p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 A trial of detecting semantic direction from high dimensional word vector space with sparsity -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0C58F-9BB0-75DA-5BFC-81845CB1EA11}"/>
              </a:ext>
            </a:extLst>
          </p:cNvPr>
          <p:cNvSpPr txBox="1"/>
          <p:nvPr/>
        </p:nvSpPr>
        <p:spPr>
          <a:xfrm>
            <a:off x="1838325" y="5476875"/>
            <a:ext cx="8419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Hiroshi Uehara</a:t>
            </a:r>
            <a:r>
              <a:rPr kumimoji="1" lang="en-US" altLang="ja-JP" sz="2800" baseline="30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kumimoji="1"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Wataru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Souma</a:t>
            </a:r>
            <a:r>
              <a:rPr kumimoji="1" lang="en-US" altLang="ja-JP" sz="2800" baseline="30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Yuichi Ikeda</a:t>
            </a:r>
            <a:r>
              <a:rPr kumimoji="1" lang="en-US" altLang="ja-JP" sz="2800" baseline="30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BE0B117-B8EC-EF98-27AF-0057D0CF0F3A}"/>
              </a:ext>
            </a:extLst>
          </p:cNvPr>
          <p:cNvSpPr txBox="1"/>
          <p:nvPr/>
        </p:nvSpPr>
        <p:spPr>
          <a:xfrm>
            <a:off x="1838325" y="6072515"/>
            <a:ext cx="6924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</a:t>
            </a:r>
            <a:r>
              <a:rPr kumimoji="1"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Rissho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University, 2 Kyoto University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3A3EF92-E1A7-BC53-B212-EF8E5928B72E}"/>
              </a:ext>
            </a:extLst>
          </p:cNvPr>
          <p:cNvSpPr txBox="1"/>
          <p:nvPr/>
        </p:nvSpPr>
        <p:spPr>
          <a:xfrm>
            <a:off x="4540920" y="4786789"/>
            <a:ext cx="2473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Aug. 5. 2022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A057821-5617-03B4-D5EB-BA29FBE2F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317344"/>
            <a:ext cx="5376862" cy="83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2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933127A-6703-6719-2A2E-4D49E5EDC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41" y="1589465"/>
            <a:ext cx="11242221" cy="514966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C56EF82-97A4-56CF-3622-0E479372F7AE}"/>
              </a:ext>
            </a:extLst>
          </p:cNvPr>
          <p:cNvSpPr txBox="1"/>
          <p:nvPr/>
        </p:nvSpPr>
        <p:spPr>
          <a:xfrm>
            <a:off x="304810" y="318500"/>
            <a:ext cx="11788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Tweets : popular data for understanding trends</a:t>
            </a:r>
            <a:endParaRPr kumimoji="1" lang="ja-JP" altLang="en-US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8598000-613E-91FB-1610-F102C38DF755}"/>
              </a:ext>
            </a:extLst>
          </p:cNvPr>
          <p:cNvSpPr txBox="1"/>
          <p:nvPr/>
        </p:nvSpPr>
        <p:spPr>
          <a:xfrm>
            <a:off x="421241" y="811505"/>
            <a:ext cx="9858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Just counting the number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of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tweets 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 each time slice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834557-4A59-447D-B567-8319B64580FB}"/>
              </a:ext>
            </a:extLst>
          </p:cNvPr>
          <p:cNvSpPr txBox="1"/>
          <p:nvPr/>
        </p:nvSpPr>
        <p:spPr>
          <a:xfrm>
            <a:off x="7089704" y="2060662"/>
            <a:ext cx="45117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Bigger words represent people’s concerns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103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フローチャート: 抜出し 44">
            <a:extLst>
              <a:ext uri="{FF2B5EF4-FFF2-40B4-BE49-F238E27FC236}">
                <a16:creationId xmlns:a16="http://schemas.microsoft.com/office/drawing/2014/main" id="{9DD4FEAE-8140-24B1-EB87-012A2DBA1D4D}"/>
              </a:ext>
            </a:extLst>
          </p:cNvPr>
          <p:cNvSpPr/>
          <p:nvPr/>
        </p:nvSpPr>
        <p:spPr>
          <a:xfrm rot="16200000">
            <a:off x="5392580" y="2148899"/>
            <a:ext cx="1082483" cy="8335715"/>
          </a:xfrm>
          <a:prstGeom prst="flowChartExtra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112B98-5FB0-75EE-E520-E16F677AEE56}"/>
              </a:ext>
            </a:extLst>
          </p:cNvPr>
          <p:cNvSpPr txBox="1"/>
          <p:nvPr/>
        </p:nvSpPr>
        <p:spPr>
          <a:xfrm>
            <a:off x="634437" y="295924"/>
            <a:ext cx="1075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Big words are not necessarily represent semantic coherence</a:t>
            </a:r>
            <a:endParaRPr kumimoji="1" lang="ja-JP" altLang="en-US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40" name="図表 39">
            <a:extLst>
              <a:ext uri="{FF2B5EF4-FFF2-40B4-BE49-F238E27FC236}">
                <a16:creationId xmlns:a16="http://schemas.microsoft.com/office/drawing/2014/main" id="{0A8E05F1-755A-35F5-423A-B29ACF51B2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7908708"/>
              </p:ext>
            </p:extLst>
          </p:nvPr>
        </p:nvGraphicFramePr>
        <p:xfrm>
          <a:off x="-547367" y="2270868"/>
          <a:ext cx="7294652" cy="3740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7" name="図表 36">
            <a:extLst>
              <a:ext uri="{FF2B5EF4-FFF2-40B4-BE49-F238E27FC236}">
                <a16:creationId xmlns:a16="http://schemas.microsoft.com/office/drawing/2014/main" id="{945C9BF9-5B51-5A39-091A-7800C87490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954182"/>
              </p:ext>
            </p:extLst>
          </p:nvPr>
        </p:nvGraphicFramePr>
        <p:xfrm>
          <a:off x="7634898" y="3101734"/>
          <a:ext cx="4445285" cy="2078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2838551-F26D-6B1C-E327-33E069DE687C}"/>
              </a:ext>
            </a:extLst>
          </p:cNvPr>
          <p:cNvSpPr txBox="1"/>
          <p:nvPr/>
        </p:nvSpPr>
        <p:spPr>
          <a:xfrm>
            <a:off x="634437" y="1974080"/>
            <a:ext cx="4929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Big and scattered concerns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5AEF1D1-A36D-58F6-2A2F-F96B0E3EAD19}"/>
              </a:ext>
            </a:extLst>
          </p:cNvPr>
          <p:cNvSpPr txBox="1"/>
          <p:nvPr/>
        </p:nvSpPr>
        <p:spPr>
          <a:xfrm>
            <a:off x="6449284" y="5124020"/>
            <a:ext cx="2371227" cy="64633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Covid-19</a:t>
            </a:r>
            <a:endParaRPr kumimoji="1" lang="ja-JP" altLang="en-US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C8057676-80C0-850A-7215-680E4E674130}"/>
              </a:ext>
            </a:extLst>
          </p:cNvPr>
          <p:cNvSpPr/>
          <p:nvPr/>
        </p:nvSpPr>
        <p:spPr>
          <a:xfrm>
            <a:off x="509452" y="2462867"/>
            <a:ext cx="5239820" cy="32673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84B0F52C-133F-BAEA-282D-6DD7B3D937A9}"/>
              </a:ext>
            </a:extLst>
          </p:cNvPr>
          <p:cNvSpPr/>
          <p:nvPr/>
        </p:nvSpPr>
        <p:spPr>
          <a:xfrm>
            <a:off x="6738135" y="2386667"/>
            <a:ext cx="5239820" cy="33888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B7CB15C-7DCA-136F-94F1-67FBC25323C6}"/>
              </a:ext>
            </a:extLst>
          </p:cNvPr>
          <p:cNvSpPr txBox="1"/>
          <p:nvPr/>
        </p:nvSpPr>
        <p:spPr>
          <a:xfrm>
            <a:off x="4503505" y="6011823"/>
            <a:ext cx="4999702" cy="599216"/>
          </a:xfrm>
          <a:prstGeom prst="rect">
            <a:avLst/>
          </a:prstGeom>
          <a:noFill/>
        </p:spPr>
        <p:txBody>
          <a:bodyPr wrap="none" rtlCol="0">
            <a:prstTxWarp prst="textFadeLeft">
              <a:avLst/>
            </a:prstTxWarp>
            <a:spAutoFit/>
          </a:bodyPr>
          <a:lstStyle/>
          <a:p>
            <a:pPr algn="l"/>
            <a:r>
              <a:rPr kumimoji="1" lang="en-US" altLang="ja-JP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Latent market movements</a:t>
            </a:r>
            <a:endParaRPr kumimoji="1" lang="ja-JP" alt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6FEE82-0F66-F4A5-E7B6-6D091FB325DC}"/>
              </a:ext>
            </a:extLst>
          </p:cNvPr>
          <p:cNvSpPr txBox="1"/>
          <p:nvPr/>
        </p:nvSpPr>
        <p:spPr>
          <a:xfrm>
            <a:off x="6174964" y="1974080"/>
            <a:ext cx="61541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Big and semantic coherence</a:t>
            </a:r>
          </a:p>
          <a:p>
            <a:pPr algn="l"/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➡　</a:t>
            </a:r>
            <a:r>
              <a:rPr lang="en-US" altLang="ja-JP" sz="28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Semantic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8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Collective </a:t>
            </a:r>
          </a:p>
          <a:p>
            <a:pPr algn="l"/>
            <a:r>
              <a:rPr lang="en-US" altLang="ja-JP" sz="28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   motion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(herding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EBB19B3-365E-1D6F-0728-AD1F7857E4DC}"/>
              </a:ext>
            </a:extLst>
          </p:cNvPr>
          <p:cNvSpPr txBox="1"/>
          <p:nvPr/>
        </p:nvSpPr>
        <p:spPr>
          <a:xfrm>
            <a:off x="675200" y="1608617"/>
            <a:ext cx="1750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Figure 1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6C14CD-FEB8-5A82-8425-A026F2E74A1C}"/>
              </a:ext>
            </a:extLst>
          </p:cNvPr>
          <p:cNvSpPr txBox="1"/>
          <p:nvPr/>
        </p:nvSpPr>
        <p:spPr>
          <a:xfrm>
            <a:off x="6174964" y="1450860"/>
            <a:ext cx="1750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Figure 2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561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C22A543-A6AC-92AA-D9FE-FF9862D7BEDC}"/>
              </a:ext>
            </a:extLst>
          </p:cNvPr>
          <p:cNvSpPr txBox="1"/>
          <p:nvPr/>
        </p:nvSpPr>
        <p:spPr>
          <a:xfrm>
            <a:off x="180976" y="3545"/>
            <a:ext cx="117121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Semanti</a:t>
            </a:r>
            <a:r>
              <a:rPr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 mode signal : </a:t>
            </a:r>
          </a:p>
          <a:p>
            <a:pPr algn="l"/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 method to acquire semantic collective motions from extremely high dimensional vector space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4FF4582-3561-3D9D-BF6F-EC72BF8DF7B4}"/>
              </a:ext>
            </a:extLst>
          </p:cNvPr>
          <p:cNvSpPr txBox="1"/>
          <p:nvPr/>
        </p:nvSpPr>
        <p:spPr>
          <a:xfrm>
            <a:off x="6765175" y="3055951"/>
            <a:ext cx="2053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5400" u="sng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Pfizer</a:t>
            </a:r>
            <a:endParaRPr kumimoji="1" lang="ja-JP" altLang="en-US" sz="5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12FA36-8B87-26A5-79F4-6BB42B9856C6}"/>
              </a:ext>
            </a:extLst>
          </p:cNvPr>
          <p:cNvSpPr txBox="1"/>
          <p:nvPr/>
        </p:nvSpPr>
        <p:spPr>
          <a:xfrm>
            <a:off x="7612900" y="2541630"/>
            <a:ext cx="1841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600" u="sng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vaccine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F541303-378D-E3AC-240B-AC021891B948}"/>
              </a:ext>
            </a:extLst>
          </p:cNvPr>
          <p:cNvSpPr txBox="1"/>
          <p:nvPr/>
        </p:nvSpPr>
        <p:spPr>
          <a:xfrm>
            <a:off x="8460625" y="3741751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u="sng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Doctors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749B1C2-F75A-800E-21EA-8D989AD28F05}"/>
              </a:ext>
            </a:extLst>
          </p:cNvPr>
          <p:cNvSpPr txBox="1"/>
          <p:nvPr/>
        </p:nvSpPr>
        <p:spPr>
          <a:xfrm>
            <a:off x="1191145" y="2641227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0:00-0:01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2C80E52-8E35-AE8F-3815-A5BCF7F0BD93}"/>
              </a:ext>
            </a:extLst>
          </p:cNvPr>
          <p:cNvSpPr/>
          <p:nvPr/>
        </p:nvSpPr>
        <p:spPr>
          <a:xfrm>
            <a:off x="6622367" y="2341577"/>
            <a:ext cx="3329353" cy="1861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3AA40BA-1D6A-6B73-E9BE-0A056106473D}"/>
              </a:ext>
            </a:extLst>
          </p:cNvPr>
          <p:cNvSpPr txBox="1"/>
          <p:nvPr/>
        </p:nvSpPr>
        <p:spPr>
          <a:xfrm>
            <a:off x="1248853" y="1772636"/>
            <a:ext cx="2076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slice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CE1D739-87BD-28BA-54E9-348065C6BD0C}"/>
              </a:ext>
            </a:extLst>
          </p:cNvPr>
          <p:cNvSpPr txBox="1"/>
          <p:nvPr/>
        </p:nvSpPr>
        <p:spPr>
          <a:xfrm>
            <a:off x="3829570" y="1772636"/>
            <a:ext cx="307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en-US" altLang="ja-JP" sz="2800" b="1" baseline="30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</a:t>
            </a:r>
            <a:r>
              <a:rPr kumimoji="1"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Eigenvalue 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AC43F7D-E929-D520-3E99-101F50ADA482}"/>
              </a:ext>
            </a:extLst>
          </p:cNvPr>
          <p:cNvSpPr txBox="1"/>
          <p:nvPr/>
        </p:nvSpPr>
        <p:spPr>
          <a:xfrm>
            <a:off x="4143895" y="2664741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0.45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B75E8A3-E201-6A49-FF3E-B8237A5ED389}"/>
              </a:ext>
            </a:extLst>
          </p:cNvPr>
          <p:cNvSpPr txBox="1"/>
          <p:nvPr/>
        </p:nvSpPr>
        <p:spPr>
          <a:xfrm>
            <a:off x="7612900" y="1765671"/>
            <a:ext cx="2323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Word cloud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865E1F5-F4F4-FA1E-6887-2B3882BAC1DE}"/>
              </a:ext>
            </a:extLst>
          </p:cNvPr>
          <p:cNvSpPr txBox="1"/>
          <p:nvPr/>
        </p:nvSpPr>
        <p:spPr>
          <a:xfrm>
            <a:off x="1565773" y="4132574"/>
            <a:ext cx="3743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Degree of collective motions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1CCBB88-BB20-DE6E-2361-C9796E939661}"/>
              </a:ext>
            </a:extLst>
          </p:cNvPr>
          <p:cNvSpPr txBox="1"/>
          <p:nvPr/>
        </p:nvSpPr>
        <p:spPr>
          <a:xfrm>
            <a:off x="7721805" y="4420492"/>
            <a:ext cx="49448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Weighted words </a:t>
            </a:r>
            <a:r>
              <a:rPr lang="en-US" altLang="ja-JP" sz="2800">
                <a:latin typeface="メイリオ" panose="020B0604030504040204" pitchFamily="50" charset="-128"/>
                <a:ea typeface="メイリオ" panose="020B0604030504040204" pitchFamily="50" charset="-128"/>
              </a:rPr>
              <a:t>= </a:t>
            </a:r>
            <a:r>
              <a:rPr kumimoji="1" lang="en-US" altLang="ja-JP" sz="2800">
                <a:latin typeface="メイリオ" panose="020B0604030504040204" pitchFamily="50" charset="-128"/>
                <a:ea typeface="メイリオ" panose="020B0604030504040204" pitchFamily="50" charset="-128"/>
              </a:rPr>
              <a:t>Semantic 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collective motions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65B99DF-592C-E713-2059-9A57EB6BC599}"/>
              </a:ext>
            </a:extLst>
          </p:cNvPr>
          <p:cNvSpPr/>
          <p:nvPr/>
        </p:nvSpPr>
        <p:spPr>
          <a:xfrm>
            <a:off x="1565773" y="3938621"/>
            <a:ext cx="3743981" cy="1148060"/>
          </a:xfrm>
          <a:prstGeom prst="wedgeRectCallout">
            <a:avLst>
              <a:gd name="adj1" fmla="val 29360"/>
              <a:gd name="adj2" fmla="val -1087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2CBE1A8B-3C9F-DFF5-3AA7-18AF4BB0A38F}"/>
              </a:ext>
            </a:extLst>
          </p:cNvPr>
          <p:cNvSpPr/>
          <p:nvPr/>
        </p:nvSpPr>
        <p:spPr>
          <a:xfrm>
            <a:off x="7530958" y="4420492"/>
            <a:ext cx="4400908" cy="1240219"/>
          </a:xfrm>
          <a:prstGeom prst="wedgeRectCallout">
            <a:avLst>
              <a:gd name="adj1" fmla="val -27542"/>
              <a:gd name="adj2" fmla="val -677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111295E-4278-B17D-93F5-690159F02203}"/>
              </a:ext>
            </a:extLst>
          </p:cNvPr>
          <p:cNvSpPr txBox="1"/>
          <p:nvPr/>
        </p:nvSpPr>
        <p:spPr>
          <a:xfrm>
            <a:off x="1248853" y="6080730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0:00-0:02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7D068A7-FD2C-9051-8E90-813930084EE2}"/>
              </a:ext>
            </a:extLst>
          </p:cNvPr>
          <p:cNvSpPr txBox="1"/>
          <p:nvPr/>
        </p:nvSpPr>
        <p:spPr>
          <a:xfrm>
            <a:off x="4201603" y="6104244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0.11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871DE88-517E-69C6-5382-335E6BF6F0B1}"/>
              </a:ext>
            </a:extLst>
          </p:cNvPr>
          <p:cNvSpPr txBox="1"/>
          <p:nvPr/>
        </p:nvSpPr>
        <p:spPr>
          <a:xfrm>
            <a:off x="8470217" y="7205662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u="sng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Doctors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E535E1C-CA86-AE48-9E27-4ED6478AF2E1}"/>
              </a:ext>
            </a:extLst>
          </p:cNvPr>
          <p:cNvSpPr/>
          <p:nvPr/>
        </p:nvSpPr>
        <p:spPr>
          <a:xfrm>
            <a:off x="6622367" y="5805487"/>
            <a:ext cx="3571875" cy="2105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761E72E-00A8-6FB7-CF0E-2AC9A2BB9C23}"/>
              </a:ext>
            </a:extLst>
          </p:cNvPr>
          <p:cNvSpPr txBox="1"/>
          <p:nvPr/>
        </p:nvSpPr>
        <p:spPr>
          <a:xfrm>
            <a:off x="6705978" y="5981133"/>
            <a:ext cx="1907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600" u="sng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Doctors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右中かっこ 23">
            <a:extLst>
              <a:ext uri="{FF2B5EF4-FFF2-40B4-BE49-F238E27FC236}">
                <a16:creationId xmlns:a16="http://schemas.microsoft.com/office/drawing/2014/main" id="{67611AB6-1AF8-85F4-D1B4-B4112F4F2344}"/>
              </a:ext>
            </a:extLst>
          </p:cNvPr>
          <p:cNvSpPr/>
          <p:nvPr/>
        </p:nvSpPr>
        <p:spPr>
          <a:xfrm rot="2009131">
            <a:off x="9294850" y="2751442"/>
            <a:ext cx="401888" cy="140148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3297D41-CAE7-BA52-28B2-16CBA172C467}"/>
              </a:ext>
            </a:extLst>
          </p:cNvPr>
          <p:cNvSpPr txBox="1"/>
          <p:nvPr/>
        </p:nvSpPr>
        <p:spPr>
          <a:xfrm rot="18033992">
            <a:off x="9451996" y="2710908"/>
            <a:ext cx="2211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Coherent semantics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21FFDD3-DDE5-7402-3D9F-774A25A05AAD}"/>
              </a:ext>
            </a:extLst>
          </p:cNvPr>
          <p:cNvCxnSpPr/>
          <p:nvPr/>
        </p:nvCxnSpPr>
        <p:spPr>
          <a:xfrm>
            <a:off x="701040" y="2192331"/>
            <a:ext cx="104182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D25AB28-8377-88D7-40FA-07576ED185EC}"/>
              </a:ext>
            </a:extLst>
          </p:cNvPr>
          <p:cNvCxnSpPr/>
          <p:nvPr/>
        </p:nvCxnSpPr>
        <p:spPr>
          <a:xfrm>
            <a:off x="838200" y="5730270"/>
            <a:ext cx="104182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24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5AB4450-6FDD-7945-BB96-5D094D7BD266}"/>
              </a:ext>
            </a:extLst>
          </p:cNvPr>
          <p:cNvSpPr txBox="1"/>
          <p:nvPr/>
        </p:nvSpPr>
        <p:spPr>
          <a:xfrm>
            <a:off x="535578" y="488403"/>
            <a:ext cx="148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</a:t>
            </a:r>
            <a:endParaRPr kumimoji="1" lang="ja-JP" altLang="en-US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B336648-D004-0E3D-5963-DD22D2D57E92}"/>
              </a:ext>
            </a:extLst>
          </p:cNvPr>
          <p:cNvSpPr txBox="1"/>
          <p:nvPr/>
        </p:nvSpPr>
        <p:spPr>
          <a:xfrm>
            <a:off x="903247" y="1176897"/>
            <a:ext cx="109172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Price data and tweets of 19 crypto currencies as of 2022.Feb.24(outbreak of Ukraine conflict) 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3193894-7853-4B6F-1900-168A5D459463}"/>
              </a:ext>
            </a:extLst>
          </p:cNvPr>
          <p:cNvSpPr txBox="1"/>
          <p:nvPr/>
        </p:nvSpPr>
        <p:spPr>
          <a:xfrm>
            <a:off x="884673" y="2319453"/>
            <a:ext cx="4107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 Crypto currencies :</a:t>
            </a:r>
            <a:endParaRPr kumimoji="1" lang="ja-JP" altLang="en-US" sz="2800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E9A071D-5C13-8769-D5BF-0DDDF8AD1257}"/>
              </a:ext>
            </a:extLst>
          </p:cNvPr>
          <p:cNvSpPr txBox="1"/>
          <p:nvPr/>
        </p:nvSpPr>
        <p:spPr>
          <a:xfrm>
            <a:off x="1349298" y="2842673"/>
            <a:ext cx="9166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EOS,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Polkadot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Bitcoin,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Chainlink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Filecoin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Ethereum, Dogecoin, USD Coin,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Cardano</a:t>
            </a:r>
            <a:r>
              <a:rPr kumimoji="1" lang="en-US" altLang="ja-JP" sz="2400">
                <a:latin typeface="メイリオ" panose="020B0604030504040204" pitchFamily="50" charset="-128"/>
                <a:ea typeface="メイリオ" panose="020B0604030504040204" pitchFamily="50" charset="-128"/>
              </a:rPr>
              <a:t>, XRP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Ethereum,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Aave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Stellar,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Algorand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Tether, The Graph,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Uniswap,Litecoin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FFBDD21-E665-77C1-BCB4-601B014D08BA}"/>
              </a:ext>
            </a:extLst>
          </p:cNvPr>
          <p:cNvSpPr txBox="1"/>
          <p:nvPr/>
        </p:nvSpPr>
        <p:spPr>
          <a:xfrm>
            <a:off x="636476" y="4468224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Price data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66C641E-A901-E708-D524-E96173C33AEE}"/>
              </a:ext>
            </a:extLst>
          </p:cNvPr>
          <p:cNvSpPr txBox="1"/>
          <p:nvPr/>
        </p:nvSpPr>
        <p:spPr>
          <a:xfrm>
            <a:off x="2557195" y="4468224"/>
            <a:ext cx="9263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one-minute price 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gap(open to close)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of the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19 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currencies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C5D627E-91F3-C88B-459C-3CDF93016178}"/>
              </a:ext>
            </a:extLst>
          </p:cNvPr>
          <p:cNvSpPr txBox="1"/>
          <p:nvPr/>
        </p:nvSpPr>
        <p:spPr>
          <a:xfrm>
            <a:off x="636476" y="5229225"/>
            <a:ext cx="11357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Tweets data : tweets of the 19 currencies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(approx. 30,000)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290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2826B07-9262-76D5-216E-5A5E0B188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1899"/>
            <a:ext cx="12192000" cy="577515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465221D-49C9-914E-9EFF-1A34CE3303D4}"/>
              </a:ext>
            </a:extLst>
          </p:cNvPr>
          <p:cNvSpPr txBox="1"/>
          <p:nvPr/>
        </p:nvSpPr>
        <p:spPr>
          <a:xfrm rot="5021577">
            <a:off x="1300888" y="2692510"/>
            <a:ext cx="1437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Crash! 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DCC398A0-0077-5E68-7744-72AC730EB661}"/>
              </a:ext>
            </a:extLst>
          </p:cNvPr>
          <p:cNvSpPr/>
          <p:nvPr/>
        </p:nvSpPr>
        <p:spPr>
          <a:xfrm>
            <a:off x="3381375" y="2236304"/>
            <a:ext cx="1104900" cy="542925"/>
          </a:xfrm>
          <a:prstGeom prst="borderCallout1">
            <a:avLst>
              <a:gd name="adj1" fmla="val 18750"/>
              <a:gd name="adj2" fmla="val -8333"/>
              <a:gd name="adj3" fmla="val 252851"/>
              <a:gd name="adj4" fmla="val -32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USDC</a:t>
            </a:r>
          </a:p>
          <a:p>
            <a:pPr algn="ctr"/>
            <a:r>
              <a:rPr lang="en-US" altLang="ja-JP" dirty="0"/>
              <a:t>USDT</a:t>
            </a:r>
            <a:endParaRPr kumimoji="1" lang="ja-JP" altLang="en-US" dirty="0"/>
          </a:p>
        </p:txBody>
      </p:sp>
      <p:sp>
        <p:nvSpPr>
          <p:cNvPr id="7" name="吹き出し: 線 6">
            <a:extLst>
              <a:ext uri="{FF2B5EF4-FFF2-40B4-BE49-F238E27FC236}">
                <a16:creationId xmlns:a16="http://schemas.microsoft.com/office/drawing/2014/main" id="{BD0C6C88-EC86-409F-5C3D-6B2C43C2690B}"/>
              </a:ext>
            </a:extLst>
          </p:cNvPr>
          <p:cNvSpPr/>
          <p:nvPr/>
        </p:nvSpPr>
        <p:spPr>
          <a:xfrm>
            <a:off x="5053219" y="4013302"/>
            <a:ext cx="1104900" cy="542925"/>
          </a:xfrm>
          <a:prstGeom prst="borderCallout1">
            <a:avLst>
              <a:gd name="adj1" fmla="val 18750"/>
              <a:gd name="adj2" fmla="val -8333"/>
              <a:gd name="adj3" fmla="val 252851"/>
              <a:gd name="adj4" fmla="val -32651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  cryptos</a:t>
            </a:r>
            <a:endParaRPr kumimoji="1" lang="ja-JP" altLang="en-US" dirty="0"/>
          </a:p>
        </p:txBody>
      </p:sp>
      <p:sp>
        <p:nvSpPr>
          <p:cNvPr id="8" name="吹き出し: 線 7">
            <a:extLst>
              <a:ext uri="{FF2B5EF4-FFF2-40B4-BE49-F238E27FC236}">
                <a16:creationId xmlns:a16="http://schemas.microsoft.com/office/drawing/2014/main" id="{BE4A6275-3687-9527-6B0C-1515412B1BCA}"/>
              </a:ext>
            </a:extLst>
          </p:cNvPr>
          <p:cNvSpPr/>
          <p:nvPr/>
        </p:nvSpPr>
        <p:spPr>
          <a:xfrm>
            <a:off x="9589605" y="4533071"/>
            <a:ext cx="1104900" cy="542925"/>
          </a:xfrm>
          <a:prstGeom prst="borderCallout1">
            <a:avLst>
              <a:gd name="adj1" fmla="val 18750"/>
              <a:gd name="adj2" fmla="val -8333"/>
              <a:gd name="adj3" fmla="val 274361"/>
              <a:gd name="adj4" fmla="val -5978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Mode signal</a:t>
            </a:r>
            <a:endParaRPr kumimoji="1"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6EC0F8F-81B8-580E-1560-7280DDF4D225}"/>
              </a:ext>
            </a:extLst>
          </p:cNvPr>
          <p:cNvCxnSpPr>
            <a:cxnSpLocks/>
          </p:cNvCxnSpPr>
          <p:nvPr/>
        </p:nvCxnSpPr>
        <p:spPr>
          <a:xfrm>
            <a:off x="2474843" y="3595894"/>
            <a:ext cx="906532" cy="1976231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19FCF33-CAD0-BCFC-DA40-39C34E48121A}"/>
              </a:ext>
            </a:extLst>
          </p:cNvPr>
          <p:cNvSpPr txBox="1"/>
          <p:nvPr/>
        </p:nvSpPr>
        <p:spPr>
          <a:xfrm rot="3926456">
            <a:off x="1761020" y="4646420"/>
            <a:ext cx="2058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Downward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7597C77-D893-814F-6ACC-6382A0EA29CC}"/>
              </a:ext>
            </a:extLst>
          </p:cNvPr>
          <p:cNvCxnSpPr>
            <a:cxnSpLocks/>
          </p:cNvCxnSpPr>
          <p:nvPr/>
        </p:nvCxnSpPr>
        <p:spPr>
          <a:xfrm flipV="1">
            <a:off x="4344408" y="5264426"/>
            <a:ext cx="814001" cy="714168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1445374-53AA-704D-DE05-C1F6949A3764}"/>
              </a:ext>
            </a:extLst>
          </p:cNvPr>
          <p:cNvSpPr txBox="1"/>
          <p:nvPr/>
        </p:nvSpPr>
        <p:spPr>
          <a:xfrm rot="19224736">
            <a:off x="4083745" y="5450077"/>
            <a:ext cx="1771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bouncing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D4C9C5B-C862-7BFD-D03D-1D5A7652630E}"/>
              </a:ext>
            </a:extLst>
          </p:cNvPr>
          <p:cNvCxnSpPr>
            <a:cxnSpLocks/>
          </p:cNvCxnSpPr>
          <p:nvPr/>
        </p:nvCxnSpPr>
        <p:spPr>
          <a:xfrm flipV="1">
            <a:off x="5983357" y="4945580"/>
            <a:ext cx="741293" cy="766107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91C4E989-B59A-3874-1550-5BC29F08DC1F}"/>
              </a:ext>
            </a:extLst>
          </p:cNvPr>
          <p:cNvCxnSpPr>
            <a:cxnSpLocks/>
          </p:cNvCxnSpPr>
          <p:nvPr/>
        </p:nvCxnSpPr>
        <p:spPr>
          <a:xfrm flipV="1">
            <a:off x="8468139" y="2521225"/>
            <a:ext cx="523461" cy="2147267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E42B090-122C-B857-6B72-52492A1E6279}"/>
              </a:ext>
            </a:extLst>
          </p:cNvPr>
          <p:cNvCxnSpPr>
            <a:cxnSpLocks/>
          </p:cNvCxnSpPr>
          <p:nvPr/>
        </p:nvCxnSpPr>
        <p:spPr>
          <a:xfrm>
            <a:off x="7814775" y="3988904"/>
            <a:ext cx="544034" cy="679588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0D31006-4E35-246A-589E-15887D331F13}"/>
              </a:ext>
            </a:extLst>
          </p:cNvPr>
          <p:cNvSpPr txBox="1"/>
          <p:nvPr/>
        </p:nvSpPr>
        <p:spPr>
          <a:xfrm rot="16935098">
            <a:off x="8403195" y="3150042"/>
            <a:ext cx="132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Surge 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DDCE395-5C79-5F2D-03FC-84B890489BE5}"/>
              </a:ext>
            </a:extLst>
          </p:cNvPr>
          <p:cNvCxnSpPr>
            <a:cxnSpLocks/>
          </p:cNvCxnSpPr>
          <p:nvPr/>
        </p:nvCxnSpPr>
        <p:spPr>
          <a:xfrm>
            <a:off x="2199872" y="2113721"/>
            <a:ext cx="175580" cy="1332258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2991C79-AC39-52D6-8FD8-B19CED3E93AF}"/>
              </a:ext>
            </a:extLst>
          </p:cNvPr>
          <p:cNvSpPr txBox="1"/>
          <p:nvPr/>
        </p:nvSpPr>
        <p:spPr>
          <a:xfrm>
            <a:off x="1" y="84280"/>
            <a:ext cx="11963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Conventional mode signal based on </a:t>
            </a:r>
            <a:r>
              <a:rPr kumimoji="1"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 crypto price data</a:t>
            </a:r>
            <a:endParaRPr kumimoji="1" lang="ja-JP" altLang="en-US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E451BA7-8579-0202-37A2-9B6355365991}"/>
              </a:ext>
            </a:extLst>
          </p:cNvPr>
          <p:cNvCxnSpPr/>
          <p:nvPr/>
        </p:nvCxnSpPr>
        <p:spPr>
          <a:xfrm>
            <a:off x="2330304" y="3809550"/>
            <a:ext cx="0" cy="407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8007B191-8D48-D233-CA42-B78BB3324A2F}"/>
              </a:ext>
            </a:extLst>
          </p:cNvPr>
          <p:cNvCxnSpPr/>
          <p:nvPr/>
        </p:nvCxnSpPr>
        <p:spPr>
          <a:xfrm>
            <a:off x="2654154" y="3497917"/>
            <a:ext cx="0" cy="407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F3ECE5F-6F37-1ADA-FBD3-620AB0715FA3}"/>
              </a:ext>
            </a:extLst>
          </p:cNvPr>
          <p:cNvCxnSpPr/>
          <p:nvPr/>
        </p:nvCxnSpPr>
        <p:spPr>
          <a:xfrm>
            <a:off x="8358809" y="5381175"/>
            <a:ext cx="0" cy="407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0EF310A-BC1B-4ACF-2638-4535DA383E8B}"/>
              </a:ext>
            </a:extLst>
          </p:cNvPr>
          <p:cNvCxnSpPr/>
          <p:nvPr/>
        </p:nvCxnSpPr>
        <p:spPr>
          <a:xfrm>
            <a:off x="8588229" y="4611755"/>
            <a:ext cx="0" cy="407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A4756FD4-3101-39EC-D4D9-2164050A29E3}"/>
              </a:ext>
            </a:extLst>
          </p:cNvPr>
          <p:cNvCxnSpPr/>
          <p:nvPr/>
        </p:nvCxnSpPr>
        <p:spPr>
          <a:xfrm>
            <a:off x="9067800" y="2113721"/>
            <a:ext cx="0" cy="407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5DCE588-1DE3-080E-135D-9F4BCC218114}"/>
              </a:ext>
            </a:extLst>
          </p:cNvPr>
          <p:cNvCxnSpPr/>
          <p:nvPr/>
        </p:nvCxnSpPr>
        <p:spPr>
          <a:xfrm>
            <a:off x="7651466" y="4013302"/>
            <a:ext cx="0" cy="407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086EA5F6-BD59-2998-EEFB-9F289A2133FA}"/>
              </a:ext>
            </a:extLst>
          </p:cNvPr>
          <p:cNvCxnSpPr/>
          <p:nvPr/>
        </p:nvCxnSpPr>
        <p:spPr>
          <a:xfrm>
            <a:off x="4206729" y="4062998"/>
            <a:ext cx="0" cy="407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432D2F06-BBCA-F7A1-9311-4CEF76C3000F}"/>
              </a:ext>
            </a:extLst>
          </p:cNvPr>
          <p:cNvCxnSpPr/>
          <p:nvPr/>
        </p:nvCxnSpPr>
        <p:spPr>
          <a:xfrm>
            <a:off x="539479" y="1348147"/>
            <a:ext cx="0" cy="407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1FD5A9E-DBA2-0E29-DE89-61E9CD8CA5EC}"/>
              </a:ext>
            </a:extLst>
          </p:cNvPr>
          <p:cNvSpPr txBox="1"/>
          <p:nvPr/>
        </p:nvSpPr>
        <p:spPr>
          <a:xfrm>
            <a:off x="791196" y="1259511"/>
            <a:ext cx="1073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Mode signal captures the changing point of trends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620707A4-04FF-41AC-B8FB-CDD1F344842C}"/>
              </a:ext>
            </a:extLst>
          </p:cNvPr>
          <p:cNvCxnSpPr>
            <a:cxnSpLocks/>
          </p:cNvCxnSpPr>
          <p:nvPr/>
        </p:nvCxnSpPr>
        <p:spPr>
          <a:xfrm flipV="1">
            <a:off x="3381375" y="5381175"/>
            <a:ext cx="304800" cy="3305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1DD23EAD-16A2-1CB1-2B1F-315437D71AF8}"/>
              </a:ext>
            </a:extLst>
          </p:cNvPr>
          <p:cNvCxnSpPr/>
          <p:nvPr/>
        </p:nvCxnSpPr>
        <p:spPr>
          <a:xfrm>
            <a:off x="3456238" y="4668492"/>
            <a:ext cx="0" cy="407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5F705B46-5BAA-7BDE-0F91-AE917710786F}"/>
              </a:ext>
            </a:extLst>
          </p:cNvPr>
          <p:cNvCxnSpPr>
            <a:cxnSpLocks/>
          </p:cNvCxnSpPr>
          <p:nvPr/>
        </p:nvCxnSpPr>
        <p:spPr>
          <a:xfrm>
            <a:off x="6724650" y="4945580"/>
            <a:ext cx="247650" cy="31884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85A4DFBD-7896-211B-C2C4-D4FFD1A38772}"/>
              </a:ext>
            </a:extLst>
          </p:cNvPr>
          <p:cNvCxnSpPr>
            <a:cxnSpLocks/>
          </p:cNvCxnSpPr>
          <p:nvPr/>
        </p:nvCxnSpPr>
        <p:spPr>
          <a:xfrm flipV="1">
            <a:off x="6972300" y="3809550"/>
            <a:ext cx="679166" cy="126644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3E06F700-9C5C-513F-BD2E-D555EEB70613}"/>
              </a:ext>
            </a:extLst>
          </p:cNvPr>
          <p:cNvCxnSpPr/>
          <p:nvPr/>
        </p:nvCxnSpPr>
        <p:spPr>
          <a:xfrm>
            <a:off x="6889466" y="3797504"/>
            <a:ext cx="0" cy="407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9C5E396-BE10-776B-5A10-4176CC300AD7}"/>
              </a:ext>
            </a:extLst>
          </p:cNvPr>
          <p:cNvSpPr txBox="1"/>
          <p:nvPr/>
        </p:nvSpPr>
        <p:spPr>
          <a:xfrm rot="18197450">
            <a:off x="6486525" y="4637894"/>
            <a:ext cx="1657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Upward 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36BD6978-70A6-D454-01A5-B30E3874B2D5}"/>
              </a:ext>
            </a:extLst>
          </p:cNvPr>
          <p:cNvCxnSpPr/>
          <p:nvPr/>
        </p:nvCxnSpPr>
        <p:spPr>
          <a:xfrm>
            <a:off x="5908391" y="5264426"/>
            <a:ext cx="0" cy="407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9CAFB250-56CA-25CE-8820-B66320445A6B}"/>
              </a:ext>
            </a:extLst>
          </p:cNvPr>
          <p:cNvCxnSpPr/>
          <p:nvPr/>
        </p:nvCxnSpPr>
        <p:spPr>
          <a:xfrm>
            <a:off x="5123200" y="5397704"/>
            <a:ext cx="0" cy="407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A5591444-B58D-ECA3-AD55-69504A467E1B}"/>
              </a:ext>
            </a:extLst>
          </p:cNvPr>
          <p:cNvCxnSpPr/>
          <p:nvPr/>
        </p:nvCxnSpPr>
        <p:spPr>
          <a:xfrm>
            <a:off x="10204166" y="5264426"/>
            <a:ext cx="0" cy="407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834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>
            <a:extLst>
              <a:ext uri="{FF2B5EF4-FFF2-40B4-BE49-F238E27FC236}">
                <a16:creationId xmlns:a16="http://schemas.microsoft.com/office/drawing/2014/main" id="{88F2968C-B429-D85E-1D69-E427969C7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9618"/>
            <a:ext cx="12192000" cy="5836963"/>
          </a:xfrm>
          <a:prstGeom prst="rect">
            <a:avLst/>
          </a:prstGeom>
        </p:spPr>
      </p:pic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FC7C247-EF20-F839-0ED7-095F40FE95A1}"/>
              </a:ext>
            </a:extLst>
          </p:cNvPr>
          <p:cNvCxnSpPr/>
          <p:nvPr/>
        </p:nvCxnSpPr>
        <p:spPr>
          <a:xfrm>
            <a:off x="9039225" y="1227896"/>
            <a:ext cx="0" cy="407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DC6C6475-FBE7-8B99-CF47-4EA7B3EF5692}"/>
              </a:ext>
            </a:extLst>
          </p:cNvPr>
          <p:cNvCxnSpPr/>
          <p:nvPr/>
        </p:nvCxnSpPr>
        <p:spPr>
          <a:xfrm>
            <a:off x="2168379" y="3104700"/>
            <a:ext cx="0" cy="407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A44CBCA-4606-FA47-7CBE-E280239BA8CD}"/>
              </a:ext>
            </a:extLst>
          </p:cNvPr>
          <p:cNvCxnSpPr/>
          <p:nvPr/>
        </p:nvCxnSpPr>
        <p:spPr>
          <a:xfrm>
            <a:off x="2492229" y="2583517"/>
            <a:ext cx="0" cy="407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10D5F8D-46D1-8B63-E3E3-90B2521675A7}"/>
              </a:ext>
            </a:extLst>
          </p:cNvPr>
          <p:cNvCxnSpPr/>
          <p:nvPr/>
        </p:nvCxnSpPr>
        <p:spPr>
          <a:xfrm>
            <a:off x="8311184" y="4654376"/>
            <a:ext cx="0" cy="407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35A8BFA-2BFD-1EE2-3196-65103941861D}"/>
              </a:ext>
            </a:extLst>
          </p:cNvPr>
          <p:cNvCxnSpPr/>
          <p:nvPr/>
        </p:nvCxnSpPr>
        <p:spPr>
          <a:xfrm>
            <a:off x="8540604" y="3785151"/>
            <a:ext cx="0" cy="407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2BCE08B-7678-77CC-77A8-B12596B4D20B}"/>
              </a:ext>
            </a:extLst>
          </p:cNvPr>
          <p:cNvCxnSpPr/>
          <p:nvPr/>
        </p:nvCxnSpPr>
        <p:spPr>
          <a:xfrm>
            <a:off x="7632416" y="3797954"/>
            <a:ext cx="0" cy="407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792B173D-D5FB-2AFA-279B-64E6418906D5}"/>
              </a:ext>
            </a:extLst>
          </p:cNvPr>
          <p:cNvCxnSpPr/>
          <p:nvPr/>
        </p:nvCxnSpPr>
        <p:spPr>
          <a:xfrm>
            <a:off x="4070058" y="3104700"/>
            <a:ext cx="0" cy="407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B02A85F-E3B3-EA2F-3A23-60CE4D85F4ED}"/>
              </a:ext>
            </a:extLst>
          </p:cNvPr>
          <p:cNvCxnSpPr/>
          <p:nvPr/>
        </p:nvCxnSpPr>
        <p:spPr>
          <a:xfrm>
            <a:off x="3294313" y="3933375"/>
            <a:ext cx="0" cy="407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A04C470E-12F5-44D1-306E-FAF6383A2B23}"/>
              </a:ext>
            </a:extLst>
          </p:cNvPr>
          <p:cNvCxnSpPr/>
          <p:nvPr/>
        </p:nvCxnSpPr>
        <p:spPr>
          <a:xfrm>
            <a:off x="6841841" y="2996954"/>
            <a:ext cx="0" cy="407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A8766F30-924B-9ABE-57FD-F9F4B4286C14}"/>
              </a:ext>
            </a:extLst>
          </p:cNvPr>
          <p:cNvCxnSpPr/>
          <p:nvPr/>
        </p:nvCxnSpPr>
        <p:spPr>
          <a:xfrm>
            <a:off x="5746466" y="4437822"/>
            <a:ext cx="0" cy="407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6D8ACB15-EA64-9461-B51B-AEE1EC17448A}"/>
              </a:ext>
            </a:extLst>
          </p:cNvPr>
          <p:cNvCxnSpPr/>
          <p:nvPr/>
        </p:nvCxnSpPr>
        <p:spPr>
          <a:xfrm>
            <a:off x="5189875" y="4758323"/>
            <a:ext cx="0" cy="407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9108C098-2AC3-4CB8-AB36-CEC84B5E46DB}"/>
              </a:ext>
            </a:extLst>
          </p:cNvPr>
          <p:cNvCxnSpPr/>
          <p:nvPr/>
        </p:nvCxnSpPr>
        <p:spPr>
          <a:xfrm>
            <a:off x="10261316" y="4554571"/>
            <a:ext cx="0" cy="407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17885AD-00B5-1EDD-A0FC-5E948D81FB97}"/>
              </a:ext>
            </a:extLst>
          </p:cNvPr>
          <p:cNvSpPr txBox="1"/>
          <p:nvPr/>
        </p:nvSpPr>
        <p:spPr>
          <a:xfrm>
            <a:off x="0" y="130887"/>
            <a:ext cx="10945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Semantic mode signal from # crypto tweets</a:t>
            </a:r>
            <a:endParaRPr kumimoji="1" lang="ja-JP" altLang="en-US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947F9CA-8274-016A-6D21-A38BD9996D74}"/>
              </a:ext>
            </a:extLst>
          </p:cNvPr>
          <p:cNvSpPr txBox="1"/>
          <p:nvPr/>
        </p:nvSpPr>
        <p:spPr>
          <a:xfrm>
            <a:off x="137161" y="681293"/>
            <a:ext cx="97279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Peaks of semantic mode signal are populated around the peaks of conventional mode signal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Level of collective motions are coincident between blue and red bars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3E6CFEC0-7FCF-8AD4-87A7-44D3006A3BFF}"/>
              </a:ext>
            </a:extLst>
          </p:cNvPr>
          <p:cNvSpPr/>
          <p:nvPr/>
        </p:nvSpPr>
        <p:spPr>
          <a:xfrm>
            <a:off x="1958829" y="3822801"/>
            <a:ext cx="1066800" cy="2143575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47DFF790-E6B6-689A-3D82-F91F396C69B7}"/>
              </a:ext>
            </a:extLst>
          </p:cNvPr>
          <p:cNvSpPr/>
          <p:nvPr/>
        </p:nvSpPr>
        <p:spPr>
          <a:xfrm>
            <a:off x="3819525" y="3990092"/>
            <a:ext cx="714376" cy="2143575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A4D9532B-D65B-FE88-59D1-E10BB95EC248}"/>
              </a:ext>
            </a:extLst>
          </p:cNvPr>
          <p:cNvSpPr/>
          <p:nvPr/>
        </p:nvSpPr>
        <p:spPr>
          <a:xfrm>
            <a:off x="6484653" y="3933375"/>
            <a:ext cx="516222" cy="2143575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ECC66D07-0CAA-0FC3-7BCC-5207F2653D52}"/>
              </a:ext>
            </a:extLst>
          </p:cNvPr>
          <p:cNvSpPr/>
          <p:nvPr/>
        </p:nvSpPr>
        <p:spPr>
          <a:xfrm>
            <a:off x="5486400" y="3990092"/>
            <a:ext cx="523875" cy="2143575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255A6432-27E4-5BA5-056F-BC67DA7F2527}"/>
              </a:ext>
            </a:extLst>
          </p:cNvPr>
          <p:cNvSpPr/>
          <p:nvPr/>
        </p:nvSpPr>
        <p:spPr>
          <a:xfrm>
            <a:off x="8311183" y="2686050"/>
            <a:ext cx="1128091" cy="3447617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9D6D0E48-837F-CE09-68BC-AA70B2190980}"/>
              </a:ext>
            </a:extLst>
          </p:cNvPr>
          <p:cNvSpPr/>
          <p:nvPr/>
        </p:nvSpPr>
        <p:spPr>
          <a:xfrm>
            <a:off x="7374305" y="3933375"/>
            <a:ext cx="516222" cy="2143575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吹き出し: 線 26">
            <a:extLst>
              <a:ext uri="{FF2B5EF4-FFF2-40B4-BE49-F238E27FC236}">
                <a16:creationId xmlns:a16="http://schemas.microsoft.com/office/drawing/2014/main" id="{2B30F504-D59E-7C4A-06DC-1E540006A961}"/>
              </a:ext>
            </a:extLst>
          </p:cNvPr>
          <p:cNvSpPr/>
          <p:nvPr/>
        </p:nvSpPr>
        <p:spPr>
          <a:xfrm>
            <a:off x="10054655" y="1950817"/>
            <a:ext cx="2092610" cy="887633"/>
          </a:xfrm>
          <a:prstGeom prst="borderCallout1">
            <a:avLst>
              <a:gd name="adj1" fmla="val 18750"/>
              <a:gd name="adj2" fmla="val -8333"/>
              <a:gd name="adj3" fmla="val 185247"/>
              <a:gd name="adj4" fmla="val -19451"/>
            </a:avLst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Semantic mode signal</a:t>
            </a:r>
            <a:endParaRPr kumimoji="1" lang="ja-JP" altLang="en-US" sz="2400" dirty="0"/>
          </a:p>
        </p:txBody>
      </p:sp>
      <p:sp>
        <p:nvSpPr>
          <p:cNvPr id="28" name="吹き出し: 線 27">
            <a:extLst>
              <a:ext uri="{FF2B5EF4-FFF2-40B4-BE49-F238E27FC236}">
                <a16:creationId xmlns:a16="http://schemas.microsoft.com/office/drawing/2014/main" id="{6CF9F7F3-2DD8-8E95-EC84-3A20F5BD1064}"/>
              </a:ext>
            </a:extLst>
          </p:cNvPr>
          <p:cNvSpPr/>
          <p:nvPr/>
        </p:nvSpPr>
        <p:spPr>
          <a:xfrm>
            <a:off x="10054655" y="2897518"/>
            <a:ext cx="2092610" cy="887633"/>
          </a:xfrm>
          <a:prstGeom prst="borderCallout1">
            <a:avLst>
              <a:gd name="adj1" fmla="val 18750"/>
              <a:gd name="adj2" fmla="val -8333"/>
              <a:gd name="adj3" fmla="val 185247"/>
              <a:gd name="adj4" fmla="val -19451"/>
            </a:avLst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Mode signal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415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85854502-6159-4F93-4D33-BC418ED44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4305"/>
            <a:ext cx="12192000" cy="600278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ECE1A54-587D-5C37-D831-C31B920CF1BA}"/>
              </a:ext>
            </a:extLst>
          </p:cNvPr>
          <p:cNvSpPr txBox="1"/>
          <p:nvPr/>
        </p:nvSpPr>
        <p:spPr>
          <a:xfrm>
            <a:off x="0" y="130887"/>
            <a:ext cx="6766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Semantic collective motion</a:t>
            </a:r>
            <a:endParaRPr kumimoji="1" lang="ja-JP" altLang="en-US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465685B-77E5-7818-EC44-4AFF6A9B6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51" y="1134491"/>
            <a:ext cx="2549771" cy="200501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9F26058-1E0D-5114-99E6-9917F7E79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7822" y="892138"/>
            <a:ext cx="2706337" cy="2055546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59B0B90-6E45-76E6-6745-28CF5D1864E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43037" y="3139504"/>
            <a:ext cx="976313" cy="1666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9A9C980-B24C-A6F7-20F9-CDA420EF8C0F}"/>
              </a:ext>
            </a:extLst>
          </p:cNvPr>
          <p:cNvCxnSpPr>
            <a:cxnSpLocks/>
          </p:cNvCxnSpPr>
          <p:nvPr/>
        </p:nvCxnSpPr>
        <p:spPr>
          <a:xfrm flipH="1">
            <a:off x="2717922" y="2947684"/>
            <a:ext cx="1311153" cy="1658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図 24">
            <a:extLst>
              <a:ext uri="{FF2B5EF4-FFF2-40B4-BE49-F238E27FC236}">
                <a16:creationId xmlns:a16="http://schemas.microsoft.com/office/drawing/2014/main" id="{0188C877-992F-E9B6-585D-B04E0C789C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0184" y="2482966"/>
            <a:ext cx="2638590" cy="2036389"/>
          </a:xfrm>
          <a:prstGeom prst="rect">
            <a:avLst/>
          </a:prstGeom>
        </p:spPr>
      </p:pic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36D7FCB7-705D-F54B-4889-95548DE6EB37}"/>
              </a:ext>
            </a:extLst>
          </p:cNvPr>
          <p:cNvCxnSpPr>
            <a:cxnSpLocks/>
          </p:cNvCxnSpPr>
          <p:nvPr/>
        </p:nvCxnSpPr>
        <p:spPr>
          <a:xfrm>
            <a:off x="6766211" y="4519355"/>
            <a:ext cx="701389" cy="7632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図 37">
            <a:extLst>
              <a:ext uri="{FF2B5EF4-FFF2-40B4-BE49-F238E27FC236}">
                <a16:creationId xmlns:a16="http://schemas.microsoft.com/office/drawing/2014/main" id="{8E350E9F-6AB5-3219-3CE0-920EDF67ED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6575" y="476586"/>
            <a:ext cx="2566987" cy="1953305"/>
          </a:xfrm>
          <a:prstGeom prst="rect">
            <a:avLst/>
          </a:prstGeom>
        </p:spPr>
      </p:pic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9F6E1FEF-2517-C880-5714-2CF98A693C9A}"/>
              </a:ext>
            </a:extLst>
          </p:cNvPr>
          <p:cNvCxnSpPr>
            <a:cxnSpLocks/>
          </p:cNvCxnSpPr>
          <p:nvPr/>
        </p:nvCxnSpPr>
        <p:spPr>
          <a:xfrm>
            <a:off x="8898731" y="2429891"/>
            <a:ext cx="388144" cy="1737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図 45">
            <a:extLst>
              <a:ext uri="{FF2B5EF4-FFF2-40B4-BE49-F238E27FC236}">
                <a16:creationId xmlns:a16="http://schemas.microsoft.com/office/drawing/2014/main" id="{70467567-5B14-A8DE-119A-D1D9296E8C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1225" y="198789"/>
            <a:ext cx="2454727" cy="1889923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76789DC1-234B-6968-DAF6-4C57CE3AD634}"/>
              </a:ext>
            </a:extLst>
          </p:cNvPr>
          <p:cNvCxnSpPr>
            <a:cxnSpLocks/>
          </p:cNvCxnSpPr>
          <p:nvPr/>
        </p:nvCxnSpPr>
        <p:spPr>
          <a:xfrm flipH="1">
            <a:off x="9921240" y="2039635"/>
            <a:ext cx="835000" cy="16859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D677CE7-8406-5414-5AC6-96015D2B14F5}"/>
              </a:ext>
            </a:extLst>
          </p:cNvPr>
          <p:cNvSpPr/>
          <p:nvPr/>
        </p:nvSpPr>
        <p:spPr>
          <a:xfrm>
            <a:off x="9095303" y="811658"/>
            <a:ext cx="431515" cy="893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216EB4C-F986-FC16-9E87-BBA73639A873}"/>
              </a:ext>
            </a:extLst>
          </p:cNvPr>
          <p:cNvSpPr/>
          <p:nvPr/>
        </p:nvSpPr>
        <p:spPr>
          <a:xfrm>
            <a:off x="11913837" y="694305"/>
            <a:ext cx="431515" cy="1234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4B26B85-94A7-D7F2-F321-A70B81957FAA}"/>
              </a:ext>
            </a:extLst>
          </p:cNvPr>
          <p:cNvSpPr/>
          <p:nvPr/>
        </p:nvSpPr>
        <p:spPr>
          <a:xfrm>
            <a:off x="2640629" y="1372283"/>
            <a:ext cx="431515" cy="1234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2F8F672-5E9E-17A1-98DB-7ED27C1EA0EC}"/>
              </a:ext>
            </a:extLst>
          </p:cNvPr>
          <p:cNvSpPr txBox="1"/>
          <p:nvPr/>
        </p:nvSpPr>
        <p:spPr>
          <a:xfrm>
            <a:off x="6228397" y="5324479"/>
            <a:ext cx="6116955" cy="1384995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News: 18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:26, February 24, 2022</a:t>
            </a:r>
          </a:p>
          <a:p>
            <a:pPr algn="l"/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Hundreds of people detained in anti-war protests around Russia,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40A2971-5203-19CC-D3B2-019BA5106E06}"/>
              </a:ext>
            </a:extLst>
          </p:cNvPr>
          <p:cNvSpPr txBox="1"/>
          <p:nvPr/>
        </p:nvSpPr>
        <p:spPr>
          <a:xfrm>
            <a:off x="-54290" y="4692143"/>
            <a:ext cx="6433769" cy="1815882"/>
          </a:xfrm>
          <a:prstGeom prst="rect">
            <a:avLst/>
          </a:prstGeom>
          <a:solidFill>
            <a:srgbClr val="FFFFFF">
              <a:alpha val="52941"/>
            </a:srgbClr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News : 3:46, February 23, 2022</a:t>
            </a:r>
          </a:p>
          <a:p>
            <a:pPr algn="l"/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Putin calls for the "demilitarization" of Ukraine after announcing military action in Donbas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104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79764E4-60AA-7855-8744-D7453D524046}"/>
              </a:ext>
            </a:extLst>
          </p:cNvPr>
          <p:cNvSpPr txBox="1"/>
          <p:nvPr/>
        </p:nvSpPr>
        <p:spPr>
          <a:xfrm>
            <a:off x="447675" y="419100"/>
            <a:ext cx="2986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Conclusion </a:t>
            </a:r>
            <a:endParaRPr kumimoji="1" lang="ja-JP" altLang="en-US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702225-0CF6-1E90-0E87-626BFE0E1EE1}"/>
              </a:ext>
            </a:extLst>
          </p:cNvPr>
          <p:cNvSpPr txBox="1"/>
          <p:nvPr/>
        </p:nvSpPr>
        <p:spPr>
          <a:xfrm>
            <a:off x="712553" y="1337122"/>
            <a:ext cx="113270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The proposal ‘Semantic mode signal’ properly captured collective motions from extremely high dimensional vector space of tweets in terms of 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1340CE0-CBF7-3D12-607D-959D8C4EF333}"/>
              </a:ext>
            </a:extLst>
          </p:cNvPr>
          <p:cNvSpPr txBox="1"/>
          <p:nvPr/>
        </p:nvSpPr>
        <p:spPr>
          <a:xfrm>
            <a:off x="712553" y="3257302"/>
            <a:ext cx="111156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The peaks coincide with the one of conventional mode signal.</a:t>
            </a:r>
          </a:p>
          <a:p>
            <a:pPr marL="514350" indent="-514350" algn="l">
              <a:buFont typeface="+mj-lt"/>
              <a:buAutoNum type="arabicPeriod"/>
            </a:pP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Semanti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 mode signal provided coherent semantics for the peaks of mode signal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9098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28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7301</TotalTime>
  <Words>940</Words>
  <Application>Microsoft Office PowerPoint</Application>
  <PresentationFormat>ワイド画面</PresentationFormat>
  <Paragraphs>139</Paragraphs>
  <Slides>9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相馬　亘</dc:creator>
  <cp:lastModifiedBy>Uehara Hiroshi</cp:lastModifiedBy>
  <cp:revision>234</cp:revision>
  <cp:lastPrinted>2022-08-04T09:09:48Z</cp:lastPrinted>
  <dcterms:created xsi:type="dcterms:W3CDTF">2022-06-23T02:58:25Z</dcterms:created>
  <dcterms:modified xsi:type="dcterms:W3CDTF">2022-08-16T13:11:58Z</dcterms:modified>
</cp:coreProperties>
</file>