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B6A79-F663-4A04-8208-E53C2E9F3973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8A5AF-E6E2-4B55-9751-7521A0B2E1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72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8A5AF-E6E2-4B55-9751-7521A0B2E1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03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8A5AF-E6E2-4B55-9751-7521A0B2E1B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60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03B9E-B977-0504-33C2-8F2540F37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204FFE-070F-EF14-2187-5830353C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AEAB5-2F5C-DF21-BF59-9608091F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40EF-B2B1-4947-ADA3-52E9409E593E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FCEFBE-9206-7914-8D59-76C03C0A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BA228-1B9A-60FF-E3E0-0DCB5216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FE8-D6CC-4DE7-905E-C2DFDEDFE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21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93EAB-1DB5-6E56-C8B7-8E6E052D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9CF662-38E1-A18E-7195-51E29B836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FFEFB-B2B9-4901-0C40-100B6AE3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40EF-B2B1-4947-ADA3-52E9409E593E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072C31-5442-8257-440C-CC253622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47B729-239D-6F2C-1DA0-29E9932E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FE8-D6CC-4DE7-905E-C2DFDEDFE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07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DC5A54-223A-56DB-7265-7DC5DEFA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7D9226-10A5-CEC4-402F-EEB1D37A8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7AD369-C61B-DE82-CE17-E1258372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40EF-B2B1-4947-ADA3-52E9409E593E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B3B905-EE8F-352B-84ED-4B47F1F8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B8AAD-61FB-7061-49B2-F464E5B2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FE8-D6CC-4DE7-905E-C2DFDEDFE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90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08077-E69A-842C-4CEC-669DCE26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EFB52C-6811-9EF2-4095-CCB14687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A667CD-6FD0-DA5D-ABF9-F7427D70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40EF-B2B1-4947-ADA3-52E9409E593E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CCEF34-7917-02DA-2D9C-6498BB6B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11F81-B221-FC53-21CE-0D267211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FE8-D6CC-4DE7-905E-C2DFDEDFE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8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D7A1D-8885-B596-B1D3-FCE305D4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FFF728-BE4F-62F6-F9ED-C9EC4DF2B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6ED7CD-7BD2-25D5-1193-B745C1A7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40EF-B2B1-4947-ADA3-52E9409E593E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69894-73F1-A40B-B619-80D82DB6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ED9A1-74AD-A04D-F041-33CD19B8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FE8-D6CC-4DE7-905E-C2DFDEDFE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1B608-0EEA-3217-C8A2-D69A6BFD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393F7-2FAD-53C2-09AB-52A217F11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6E338D-ED6B-611F-F359-EA9D1FFCB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6ED964-E17D-962A-C611-0C6B92F4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40EF-B2B1-4947-ADA3-52E9409E593E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7690A2-044D-93B1-7D73-F84C712B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B3436E-DC2E-C098-07F6-0B2EE660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FE8-D6CC-4DE7-905E-C2DFDEDFE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57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B261E-1517-9587-C1D0-89123894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E67B5D-CAFD-701F-398F-2596BF13F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DE3D91-043B-FF5E-32F8-1BCD8F7C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CF01E7-9A27-EF62-2143-84F929501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978B98-9BB4-35B1-54FA-2CD778BD4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F4BD6A-67BC-99CF-90F5-B8487A9F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40EF-B2B1-4947-ADA3-52E9409E593E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F48327-C3AE-5967-BA8A-13A5CF02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130FA7-E06B-5C03-CB95-B1C16EA7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FE8-D6CC-4DE7-905E-C2DFDEDFE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77F3B-6D26-26B7-BD12-D4CFC314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026D6F-68CD-19D0-ABA1-DDA10C47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40EF-B2B1-4947-ADA3-52E9409E593E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11AFFF-CDB8-31AB-ED83-43E163D3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6F8764-2E14-7D77-D680-34DDCA2C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FE8-D6CC-4DE7-905E-C2DFDEDFE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07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08EF47-5F80-149C-E0EE-A711B001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40EF-B2B1-4947-ADA3-52E9409E593E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6B332E-FD0E-6B50-4C84-55A4877A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06C5C1-4B18-C588-B7FB-F3816CE1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FE8-D6CC-4DE7-905E-C2DFDEDFE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14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59DDF-1879-83DD-4F84-F9757352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DFB22-2138-4D0C-ABC2-7E6A4FB45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6911B8-B4F6-2E37-278B-45626B35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A7C89B-1931-56E5-CEF9-C6DABE56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40EF-B2B1-4947-ADA3-52E9409E593E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61FB9B-79C5-C60D-CD5D-512DC240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A1872-310A-3D8D-A3B8-E36B6DE6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FE8-D6CC-4DE7-905E-C2DFDEDFE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36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7497D-01CF-019E-E2FB-E2E38B1C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E6837E-F358-ED46-852E-B31B153F7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2E7F90-46BF-AC8A-B997-44A19BD04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B7F193-A2B8-AFD7-23E3-17FDB515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40EF-B2B1-4947-ADA3-52E9409E593E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9BAF25-B61D-8FAD-3DE0-9EE57427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DB291A-F72E-A573-11A4-7065D149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FE8-D6CC-4DE7-905E-C2DFDEDFE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02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E5FD9E-92B7-5D35-B36A-4C77CAC8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644976-DE01-0F46-50CE-B3082B35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4175A-5B34-1E19-D811-E5B824D48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B40EF-B2B1-4947-ADA3-52E9409E593E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311589-4278-04AA-0583-95AD05A48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0F6071-14F3-8F03-C4A5-7397C8231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0FE8-D6CC-4DE7-905E-C2DFDEDFE6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2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90C25415-7BE8-CBBA-92F5-3714EADF8782}"/>
              </a:ext>
            </a:extLst>
          </p:cNvPr>
          <p:cNvSpPr/>
          <p:nvPr/>
        </p:nvSpPr>
        <p:spPr>
          <a:xfrm>
            <a:off x="3705558" y="1580499"/>
            <a:ext cx="3681360" cy="56031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C40D41-044F-0048-80B1-4D1688F0282B}"/>
              </a:ext>
            </a:extLst>
          </p:cNvPr>
          <p:cNvSpPr txBox="1"/>
          <p:nvPr/>
        </p:nvSpPr>
        <p:spPr>
          <a:xfrm>
            <a:off x="750903" y="1415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6EFCF2-BAF6-10A9-7773-9C1DFABAD07E}"/>
              </a:ext>
            </a:extLst>
          </p:cNvPr>
          <p:cNvSpPr txBox="1"/>
          <p:nvPr/>
        </p:nvSpPr>
        <p:spPr>
          <a:xfrm>
            <a:off x="750903" y="8825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数学で関数といえば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0D04328-8C2E-804B-380E-02FD50231281}"/>
                  </a:ext>
                </a:extLst>
              </p:cNvPr>
              <p:cNvSpPr txBox="1"/>
              <p:nvPr/>
            </p:nvSpPr>
            <p:spPr>
              <a:xfrm>
                <a:off x="1003951" y="1580499"/>
                <a:ext cx="1718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𝑓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0D04328-8C2E-804B-380E-02FD50231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51" y="1580499"/>
                <a:ext cx="171822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29C104A-B844-2599-851C-6B7229AFAFA7}"/>
                  </a:ext>
                </a:extLst>
              </p:cNvPr>
              <p:cNvSpPr txBox="1"/>
              <p:nvPr/>
            </p:nvSpPr>
            <p:spPr>
              <a:xfrm>
                <a:off x="1116935" y="2341234"/>
                <a:ext cx="543114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を入力すると、関数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𝑓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で何らかの処理がされ、処理結果が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𝑦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として出力される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29C104A-B844-2599-851C-6B7229AFA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35" y="2341234"/>
                <a:ext cx="5431146" cy="738664"/>
              </a:xfrm>
              <a:prstGeom prst="rect">
                <a:avLst/>
              </a:prstGeom>
              <a:blipFill>
                <a:blip r:embed="rId3"/>
                <a:stretch>
                  <a:fillRect l="-3367" t="-10744" r="-2132" b="-264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3D4CDD-74DD-4633-85E8-217F1A43CDFC}"/>
              </a:ext>
            </a:extLst>
          </p:cNvPr>
          <p:cNvSpPr txBox="1"/>
          <p:nvPr/>
        </p:nvSpPr>
        <p:spPr>
          <a:xfrm>
            <a:off x="750903" y="3360193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プログラムの関数は数学の関数とほぼ同じ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9702137-155E-B10C-2F17-5435C4D9D76D}"/>
                  </a:ext>
                </a:extLst>
              </p:cNvPr>
              <p:cNvSpPr txBox="1"/>
              <p:nvPr/>
            </p:nvSpPr>
            <p:spPr>
              <a:xfrm>
                <a:off x="8147461" y="1629822"/>
                <a:ext cx="28364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例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=2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+1</m:t>
                    </m:r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9702137-155E-B10C-2F17-5435C4D9D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461" y="1629822"/>
                <a:ext cx="2836418" cy="461665"/>
              </a:xfrm>
              <a:prstGeom prst="rect">
                <a:avLst/>
              </a:prstGeom>
              <a:blipFill>
                <a:blip r:embed="rId4"/>
                <a:stretch>
                  <a:fillRect l="-3441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6498CF0-DCC4-BCB7-ACA1-E30DD2256445}"/>
                  </a:ext>
                </a:extLst>
              </p:cNvPr>
              <p:cNvSpPr txBox="1"/>
              <p:nvPr/>
            </p:nvSpPr>
            <p:spPr>
              <a:xfrm>
                <a:off x="1116935" y="3988205"/>
                <a:ext cx="23796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𝑓𝑢𝑛𝑐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6498CF0-DCC4-BCB7-ACA1-E30DD2256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35" y="3988205"/>
                <a:ext cx="23796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653777-6C5A-7897-0A47-38E445B479AA}"/>
              </a:ext>
            </a:extLst>
          </p:cNvPr>
          <p:cNvSpPr txBox="1"/>
          <p:nvPr/>
        </p:nvSpPr>
        <p:spPr>
          <a:xfrm>
            <a:off x="1734256" y="4480648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（任意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の名前）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8600E82-B12B-7969-386A-9898B0BC4771}"/>
              </a:ext>
            </a:extLst>
          </p:cNvPr>
          <p:cNvSpPr txBox="1"/>
          <p:nvPr/>
        </p:nvSpPr>
        <p:spPr>
          <a:xfrm>
            <a:off x="2836275" y="5041239"/>
            <a:ext cx="432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引数と呼ぶ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数学では入力値）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131E94-8FD0-494B-2E5E-99576702DFAE}"/>
              </a:ext>
            </a:extLst>
          </p:cNvPr>
          <p:cNvSpPr txBox="1"/>
          <p:nvPr/>
        </p:nvSpPr>
        <p:spPr>
          <a:xfrm>
            <a:off x="1003951" y="577859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戻り値と呼ぶ（数学では出力値）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C651D27-0D39-8600-279A-49861E527D2B}"/>
              </a:ext>
            </a:extLst>
          </p:cNvPr>
          <p:cNvCxnSpPr>
            <a:cxnSpLocks/>
          </p:cNvCxnSpPr>
          <p:nvPr/>
        </p:nvCxnSpPr>
        <p:spPr>
          <a:xfrm>
            <a:off x="1254000" y="4598276"/>
            <a:ext cx="0" cy="109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C735979-224A-AE35-1690-D78F94949DF4}"/>
              </a:ext>
            </a:extLst>
          </p:cNvPr>
          <p:cNvCxnSpPr>
            <a:cxnSpLocks/>
          </p:cNvCxnSpPr>
          <p:nvPr/>
        </p:nvCxnSpPr>
        <p:spPr>
          <a:xfrm>
            <a:off x="3127623" y="4467931"/>
            <a:ext cx="0" cy="529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F5E246-0762-118E-8CC7-01B69ADFBDFF}"/>
              </a:ext>
            </a:extLst>
          </p:cNvPr>
          <p:cNvSpPr txBox="1"/>
          <p:nvPr/>
        </p:nvSpPr>
        <p:spPr>
          <a:xfrm>
            <a:off x="4208979" y="165971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関数の処理記述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C1CD6E7-3701-D354-CD4A-6FF4B102D9A7}"/>
                  </a:ext>
                </a:extLst>
              </p:cNvPr>
              <p:cNvSpPr txBox="1"/>
              <p:nvPr/>
            </p:nvSpPr>
            <p:spPr>
              <a:xfrm>
                <a:off x="8147461" y="402470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2400" b="0" dirty="0">
                    <a:ea typeface="メイリオ" panose="020B0604030504040204" pitchFamily="50" charset="-128"/>
                  </a:rPr>
                  <a:t>例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：</m:t>
                    </m:r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C1CD6E7-3701-D354-CD4A-6FF4B102D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461" y="4024700"/>
                <a:ext cx="800219" cy="461665"/>
              </a:xfrm>
              <a:prstGeom prst="rect">
                <a:avLst/>
              </a:prstGeom>
              <a:blipFill>
                <a:blip r:embed="rId6"/>
                <a:stretch>
                  <a:fillRect l="-12214" t="-7895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8F1A22E8-22BF-9D8F-B66D-71FA5829FAE9}"/>
              </a:ext>
            </a:extLst>
          </p:cNvPr>
          <p:cNvSpPr/>
          <p:nvPr/>
        </p:nvSpPr>
        <p:spPr>
          <a:xfrm>
            <a:off x="3725877" y="3964368"/>
            <a:ext cx="3681360" cy="56031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F14AC32-FDEF-D090-2AC5-4A745E1BA5A5}"/>
              </a:ext>
            </a:extLst>
          </p:cNvPr>
          <p:cNvSpPr txBox="1"/>
          <p:nvPr/>
        </p:nvSpPr>
        <p:spPr>
          <a:xfrm>
            <a:off x="4229298" y="404358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関数の処理記述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474DEF-075A-031F-C7A0-0B8174D3425A}"/>
              </a:ext>
            </a:extLst>
          </p:cNvPr>
          <p:cNvSpPr txBox="1"/>
          <p:nvPr/>
        </p:nvSpPr>
        <p:spPr>
          <a:xfrm>
            <a:off x="8310282" y="4732568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def 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func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(x):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4A6A42-9A39-CE1E-8008-DA97A804449C}"/>
              </a:ext>
            </a:extLst>
          </p:cNvPr>
          <p:cNvSpPr txBox="1"/>
          <p:nvPr/>
        </p:nvSpPr>
        <p:spPr>
          <a:xfrm>
            <a:off x="8974903" y="5228178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 = 2*x**2 + 1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32756F2-286D-ACE8-0BFF-57C2B23E6546}"/>
              </a:ext>
            </a:extLst>
          </p:cNvPr>
          <p:cNvSpPr txBox="1"/>
          <p:nvPr/>
        </p:nvSpPr>
        <p:spPr>
          <a:xfrm>
            <a:off x="8974903" y="5728252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return 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FA3405-1622-E4E8-408B-48181053BC03}"/>
              </a:ext>
            </a:extLst>
          </p:cNvPr>
          <p:cNvSpPr txBox="1"/>
          <p:nvPr/>
        </p:nvSpPr>
        <p:spPr>
          <a:xfrm>
            <a:off x="9568014" y="40738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引数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03326F-3B5A-146E-9B06-EF23C309ED79}"/>
              </a:ext>
            </a:extLst>
          </p:cNvPr>
          <p:cNvSpPr txBox="1"/>
          <p:nvPr/>
        </p:nvSpPr>
        <p:spPr>
          <a:xfrm>
            <a:off x="9638501" y="62731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戻り値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8BBFB0EF-18A3-FA3D-1B13-30CF49315555}"/>
              </a:ext>
            </a:extLst>
          </p:cNvPr>
          <p:cNvSpPr/>
          <p:nvPr/>
        </p:nvSpPr>
        <p:spPr>
          <a:xfrm>
            <a:off x="9568014" y="4043587"/>
            <a:ext cx="800219" cy="478099"/>
          </a:xfrm>
          <a:prstGeom prst="wedgeRectCallout">
            <a:avLst>
              <a:gd name="adj1" fmla="val 4846"/>
              <a:gd name="adj2" fmla="val 943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688FD8F0-829C-655A-2822-3AC00835B4E9}"/>
              </a:ext>
            </a:extLst>
          </p:cNvPr>
          <p:cNvSpPr/>
          <p:nvPr/>
        </p:nvSpPr>
        <p:spPr>
          <a:xfrm>
            <a:off x="9638501" y="6234736"/>
            <a:ext cx="1085955" cy="478099"/>
          </a:xfrm>
          <a:prstGeom prst="wedgeRectCallout">
            <a:avLst>
              <a:gd name="adj1" fmla="val -1690"/>
              <a:gd name="adj2" fmla="val -729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3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C15159-DAB7-F9CA-44C1-EE216629AF5A}"/>
              </a:ext>
            </a:extLst>
          </p:cNvPr>
          <p:cNvSpPr txBox="1"/>
          <p:nvPr/>
        </p:nvSpPr>
        <p:spPr>
          <a:xfrm>
            <a:off x="981210" y="-37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関数を呼び出す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28EF7F-77D7-D05B-E074-B65FDF37ED59}"/>
              </a:ext>
            </a:extLst>
          </p:cNvPr>
          <p:cNvSpPr txBox="1"/>
          <p:nvPr/>
        </p:nvSpPr>
        <p:spPr>
          <a:xfrm>
            <a:off x="981210" y="590779"/>
            <a:ext cx="11110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引数に具体的な値を与えて関数を実行することを「関数を呼び出す」と言う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プログラムの処理の流れが変わるので、関数も制御構文の１つ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F70640-CFBE-449F-00C1-5294A5331851}"/>
              </a:ext>
            </a:extLst>
          </p:cNvPr>
          <p:cNvSpPr txBox="1"/>
          <p:nvPr/>
        </p:nvSpPr>
        <p:spPr>
          <a:xfrm>
            <a:off x="5988423" y="2095408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def 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func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(x):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8898D9-BD8B-FE06-6B1A-81B45E0D3B73}"/>
              </a:ext>
            </a:extLst>
          </p:cNvPr>
          <p:cNvSpPr txBox="1"/>
          <p:nvPr/>
        </p:nvSpPr>
        <p:spPr>
          <a:xfrm>
            <a:off x="6653044" y="2591018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 = 2*x**2 + 1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FDDDE8-E1EA-9A25-4714-6FB5F0FC097E}"/>
              </a:ext>
            </a:extLst>
          </p:cNvPr>
          <p:cNvSpPr txBox="1"/>
          <p:nvPr/>
        </p:nvSpPr>
        <p:spPr>
          <a:xfrm>
            <a:off x="6653044" y="3091092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return 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22E7C2-305A-506E-6EC5-EC2BCCD12560}"/>
              </a:ext>
            </a:extLst>
          </p:cNvPr>
          <p:cNvSpPr txBox="1"/>
          <p:nvPr/>
        </p:nvSpPr>
        <p:spPr>
          <a:xfrm>
            <a:off x="7246155" y="143671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引数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12BF28F-A677-C23B-CD0B-8F145BA6E79D}"/>
              </a:ext>
            </a:extLst>
          </p:cNvPr>
          <p:cNvSpPr txBox="1"/>
          <p:nvPr/>
        </p:nvSpPr>
        <p:spPr>
          <a:xfrm>
            <a:off x="7316642" y="36359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戻り値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7FBA6ED7-6119-8B79-E010-28A75C421336}"/>
              </a:ext>
            </a:extLst>
          </p:cNvPr>
          <p:cNvSpPr/>
          <p:nvPr/>
        </p:nvSpPr>
        <p:spPr>
          <a:xfrm>
            <a:off x="7246155" y="1406427"/>
            <a:ext cx="800219" cy="478099"/>
          </a:xfrm>
          <a:prstGeom prst="wedgeRectCallout">
            <a:avLst>
              <a:gd name="adj1" fmla="val 4846"/>
              <a:gd name="adj2" fmla="val 943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BDABC30-F933-FFE0-CF85-75DF10F8A3B8}"/>
              </a:ext>
            </a:extLst>
          </p:cNvPr>
          <p:cNvSpPr/>
          <p:nvPr/>
        </p:nvSpPr>
        <p:spPr>
          <a:xfrm>
            <a:off x="7316642" y="3597576"/>
            <a:ext cx="1085955" cy="478099"/>
          </a:xfrm>
          <a:prstGeom prst="wedgeRectCallout">
            <a:avLst>
              <a:gd name="adj1" fmla="val -1690"/>
              <a:gd name="adj2" fmla="val -729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20127C-2B6E-FD8D-C442-805B4DA3AAEE}"/>
              </a:ext>
            </a:extLst>
          </p:cNvPr>
          <p:cNvSpPr txBox="1"/>
          <p:nvPr/>
        </p:nvSpPr>
        <p:spPr>
          <a:xfrm>
            <a:off x="5988423" y="5094732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func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67B5E4-B551-7BAB-2755-D3E6D5AE7157}"/>
              </a:ext>
            </a:extLst>
          </p:cNvPr>
          <p:cNvSpPr txBox="1"/>
          <p:nvPr/>
        </p:nvSpPr>
        <p:spPr>
          <a:xfrm>
            <a:off x="1927535" y="517082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関数を呼び出す構文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14F8F9-FAFC-6566-5735-80DB83AB1EDE}"/>
              </a:ext>
            </a:extLst>
          </p:cNvPr>
          <p:cNvSpPr/>
          <p:nvPr/>
        </p:nvSpPr>
        <p:spPr>
          <a:xfrm>
            <a:off x="5940505" y="2004167"/>
            <a:ext cx="2585964" cy="503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E1F4A7FB-6F93-1FCE-F6CC-57F7C79DD906}"/>
              </a:ext>
            </a:extLst>
          </p:cNvPr>
          <p:cNvCxnSpPr>
            <a:stCxn id="14" idx="3"/>
            <a:endCxn id="7" idx="3"/>
          </p:cNvCxnSpPr>
          <p:nvPr/>
        </p:nvCxnSpPr>
        <p:spPr>
          <a:xfrm flipV="1">
            <a:off x="7905936" y="2326241"/>
            <a:ext cx="261289" cy="2999324"/>
          </a:xfrm>
          <a:prstGeom prst="bentConnector3">
            <a:avLst>
              <a:gd name="adj1" fmla="val 7056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EF7AAD3-0D55-C45B-348C-AFB82FC99FFD}"/>
              </a:ext>
            </a:extLst>
          </p:cNvPr>
          <p:cNvSpPr/>
          <p:nvPr/>
        </p:nvSpPr>
        <p:spPr>
          <a:xfrm>
            <a:off x="6612954" y="3088362"/>
            <a:ext cx="2585964" cy="503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C7C4869-F58C-17B5-D7FA-1E0BB725D3C6}"/>
              </a:ext>
            </a:extLst>
          </p:cNvPr>
          <p:cNvSpPr/>
          <p:nvPr/>
        </p:nvSpPr>
        <p:spPr>
          <a:xfrm>
            <a:off x="6612954" y="5052774"/>
            <a:ext cx="1292982" cy="503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A382D100-FD78-771A-F155-C9E8FAA21DF0}"/>
              </a:ext>
            </a:extLst>
          </p:cNvPr>
          <p:cNvCxnSpPr>
            <a:cxnSpLocks/>
            <a:stCxn id="20" idx="1"/>
            <a:endCxn id="14" idx="1"/>
          </p:cNvCxnSpPr>
          <p:nvPr/>
        </p:nvCxnSpPr>
        <p:spPr>
          <a:xfrm rot="10800000" flipV="1">
            <a:off x="5988424" y="3340173"/>
            <a:ext cx="624531" cy="1985391"/>
          </a:xfrm>
          <a:prstGeom prst="bentConnector3">
            <a:avLst>
              <a:gd name="adj1" fmla="val 2112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3A247CD-80DB-0EF6-B2EB-4DF3223829A7}"/>
              </a:ext>
            </a:extLst>
          </p:cNvPr>
          <p:cNvSpPr txBox="1"/>
          <p:nvPr/>
        </p:nvSpPr>
        <p:spPr>
          <a:xfrm rot="16200000">
            <a:off x="8647874" y="3333035"/>
            <a:ext cx="330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関数を呼び出すと関数に制御が渡される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FDCAA0E-BA14-A252-F5DC-88E30ACED7BF}"/>
              </a:ext>
            </a:extLst>
          </p:cNvPr>
          <p:cNvSpPr txBox="1"/>
          <p:nvPr/>
        </p:nvSpPr>
        <p:spPr>
          <a:xfrm rot="16200000">
            <a:off x="3937115" y="3529364"/>
            <a:ext cx="1784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関数から制御が戻る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A0CB82F-563F-9D3C-1B7C-700CBE27FA23}"/>
              </a:ext>
            </a:extLst>
          </p:cNvPr>
          <p:cNvSpPr txBox="1"/>
          <p:nvPr/>
        </p:nvSpPr>
        <p:spPr>
          <a:xfrm>
            <a:off x="5518656" y="5914963"/>
            <a:ext cx="466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通常の等式：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右辺は演算，値のほかに関数の処理結果をとれる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0B780A24-C02B-9E68-C385-AA5D33F2342E}"/>
              </a:ext>
            </a:extLst>
          </p:cNvPr>
          <p:cNvSpPr/>
          <p:nvPr/>
        </p:nvSpPr>
        <p:spPr>
          <a:xfrm rot="5400000">
            <a:off x="6658878" y="4797727"/>
            <a:ext cx="366829" cy="17728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21097278-88B0-E066-2A14-96E370DE577D}"/>
              </a:ext>
            </a:extLst>
          </p:cNvPr>
          <p:cNvSpPr/>
          <p:nvPr/>
        </p:nvSpPr>
        <p:spPr>
          <a:xfrm flipH="1">
            <a:off x="4930588" y="5116400"/>
            <a:ext cx="3023746" cy="447942"/>
          </a:xfrm>
          <a:prstGeom prst="homePlat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0726A5FE-DB38-9EDE-2029-C99C66FD968F}"/>
              </a:ext>
            </a:extLst>
          </p:cNvPr>
          <p:cNvSpPr/>
          <p:nvPr/>
        </p:nvSpPr>
        <p:spPr>
          <a:xfrm>
            <a:off x="6850828" y="4388387"/>
            <a:ext cx="1292982" cy="571452"/>
          </a:xfrm>
          <a:prstGeom prst="wedgeRectCallout">
            <a:avLst>
              <a:gd name="adj1" fmla="val -1420"/>
              <a:gd name="adj2" fmla="val 834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206066-A543-9E8A-A842-0C3C564DB3B6}"/>
              </a:ext>
            </a:extLst>
          </p:cNvPr>
          <p:cNvSpPr txBox="1"/>
          <p:nvPr/>
        </p:nvSpPr>
        <p:spPr>
          <a:xfrm>
            <a:off x="6890203" y="4428771"/>
            <a:ext cx="135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引数に値をあてはめる</a:t>
            </a: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59E6FA47-8A49-5181-3A10-00585B9F8D53}"/>
              </a:ext>
            </a:extLst>
          </p:cNvPr>
          <p:cNvSpPr/>
          <p:nvPr/>
        </p:nvSpPr>
        <p:spPr>
          <a:xfrm>
            <a:off x="5384574" y="4415670"/>
            <a:ext cx="1292982" cy="571452"/>
          </a:xfrm>
          <a:prstGeom prst="wedgeRectCallout">
            <a:avLst>
              <a:gd name="adj1" fmla="val -1420"/>
              <a:gd name="adj2" fmla="val 834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DDA5EC-1ACE-C7D6-04B9-93F5824BAA90}"/>
              </a:ext>
            </a:extLst>
          </p:cNvPr>
          <p:cNvSpPr txBox="1"/>
          <p:nvPr/>
        </p:nvSpPr>
        <p:spPr>
          <a:xfrm>
            <a:off x="5437916" y="4445326"/>
            <a:ext cx="135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関数からの戻り値</a:t>
            </a:r>
          </a:p>
        </p:txBody>
      </p:sp>
    </p:spTree>
    <p:extLst>
      <p:ext uri="{BB962C8B-B14F-4D97-AF65-F5344CB8AC3E}">
        <p14:creationId xmlns:p14="http://schemas.microsoft.com/office/powerpoint/2010/main" val="133422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73AC1C-CE1C-3ABB-3B6E-F3203F849A08}"/>
              </a:ext>
            </a:extLst>
          </p:cNvPr>
          <p:cNvSpPr txBox="1"/>
          <p:nvPr/>
        </p:nvSpPr>
        <p:spPr>
          <a:xfrm>
            <a:off x="322924" y="23070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の処理は数式に限らない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320C7B-52D0-02E9-E35E-6D5DA0E68FB0}"/>
              </a:ext>
            </a:extLst>
          </p:cNvPr>
          <p:cNvSpPr txBox="1"/>
          <p:nvPr/>
        </p:nvSpPr>
        <p:spPr>
          <a:xfrm>
            <a:off x="367035" y="2320717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def 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func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(x):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920672-1B8E-9FBC-4CB2-D93325A2A35E}"/>
              </a:ext>
            </a:extLst>
          </p:cNvPr>
          <p:cNvSpPr txBox="1"/>
          <p:nvPr/>
        </p:nvSpPr>
        <p:spPr>
          <a:xfrm>
            <a:off x="1074921" y="3185062"/>
            <a:ext cx="3467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を入力にして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を出力する何らかの処理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460A75-AB2F-9685-6A31-675E1AA01150}"/>
              </a:ext>
            </a:extLst>
          </p:cNvPr>
          <p:cNvSpPr txBox="1"/>
          <p:nvPr/>
        </p:nvSpPr>
        <p:spPr>
          <a:xfrm>
            <a:off x="1074921" y="4503102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return 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65BE51-ED8A-8889-E028-AB427F72DB7C}"/>
              </a:ext>
            </a:extLst>
          </p:cNvPr>
          <p:cNvSpPr txBox="1"/>
          <p:nvPr/>
        </p:nvSpPr>
        <p:spPr>
          <a:xfrm>
            <a:off x="8398142" y="1826669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584E99-7CFF-DF7D-21FA-DC965745611B}"/>
              </a:ext>
            </a:extLst>
          </p:cNvPr>
          <p:cNvSpPr txBox="1"/>
          <p:nvPr/>
        </p:nvSpPr>
        <p:spPr>
          <a:xfrm>
            <a:off x="4732356" y="2305144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def 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func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(x):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2BA8D6-3F58-21C6-4F89-C90F3B0FBB72}"/>
              </a:ext>
            </a:extLst>
          </p:cNvPr>
          <p:cNvSpPr txBox="1"/>
          <p:nvPr/>
        </p:nvSpPr>
        <p:spPr>
          <a:xfrm>
            <a:off x="5396356" y="3212151"/>
            <a:ext cx="278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 = 2*x**2 + 1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C52BFA-7DDA-1955-D008-068EE5F670CD}"/>
              </a:ext>
            </a:extLst>
          </p:cNvPr>
          <p:cNvSpPr txBox="1"/>
          <p:nvPr/>
        </p:nvSpPr>
        <p:spPr>
          <a:xfrm>
            <a:off x="5396667" y="4398513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return 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F10B23-004F-C75D-469A-27D674873718}"/>
              </a:ext>
            </a:extLst>
          </p:cNvPr>
          <p:cNvSpPr txBox="1"/>
          <p:nvPr/>
        </p:nvSpPr>
        <p:spPr>
          <a:xfrm>
            <a:off x="4732356" y="18266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例１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E179E0-00A6-3D39-7A00-4DE8F7411ED3}"/>
              </a:ext>
            </a:extLst>
          </p:cNvPr>
          <p:cNvSpPr txBox="1"/>
          <p:nvPr/>
        </p:nvSpPr>
        <p:spPr>
          <a:xfrm>
            <a:off x="8417031" y="2305144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def 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func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(x):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A20547-551E-970F-66EF-93B23A0F32AB}"/>
              </a:ext>
            </a:extLst>
          </p:cNvPr>
          <p:cNvSpPr txBox="1"/>
          <p:nvPr/>
        </p:nvSpPr>
        <p:spPr>
          <a:xfrm>
            <a:off x="9202192" y="2816327"/>
            <a:ext cx="2787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if ‘yes’ == x: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y = True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else: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y = False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858845-9C31-A14F-BA51-161DACC3C589}"/>
              </a:ext>
            </a:extLst>
          </p:cNvPr>
          <p:cNvSpPr txBox="1"/>
          <p:nvPr/>
        </p:nvSpPr>
        <p:spPr>
          <a:xfrm>
            <a:off x="9202192" y="4524486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return 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60D8875-F76F-77F8-910E-A8F3A9C2DEC3}"/>
              </a:ext>
            </a:extLst>
          </p:cNvPr>
          <p:cNvSpPr txBox="1"/>
          <p:nvPr/>
        </p:nvSpPr>
        <p:spPr>
          <a:xfrm>
            <a:off x="5440825" y="18266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関数が数式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EB50FB-FF94-08C1-48CD-75B825A65785}"/>
              </a:ext>
            </a:extLst>
          </p:cNvPr>
          <p:cNvSpPr txBox="1"/>
          <p:nvPr/>
        </p:nvSpPr>
        <p:spPr>
          <a:xfrm>
            <a:off x="9097677" y="182666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関数が数式でない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07B350-CB16-D8E3-CB82-90DC30F3338D}"/>
              </a:ext>
            </a:extLst>
          </p:cNvPr>
          <p:cNvSpPr txBox="1"/>
          <p:nvPr/>
        </p:nvSpPr>
        <p:spPr>
          <a:xfrm>
            <a:off x="5821757" y="5057370"/>
            <a:ext cx="5480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数学の関数との違いは、関数の処理記述が必ずしも数式に限定されないという点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2950A27-8F9A-86E4-9D0C-D9C3B46AAA36}"/>
              </a:ext>
            </a:extLst>
          </p:cNvPr>
          <p:cNvSpPr txBox="1"/>
          <p:nvPr/>
        </p:nvSpPr>
        <p:spPr>
          <a:xfrm>
            <a:off x="322924" y="91376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関数は処理記述と関数の呼び出し記述からなる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B96C1A-3C97-A5C3-4D28-5CC6EFE3CDE9}"/>
              </a:ext>
            </a:extLst>
          </p:cNvPr>
          <p:cNvSpPr txBox="1"/>
          <p:nvPr/>
        </p:nvSpPr>
        <p:spPr>
          <a:xfrm>
            <a:off x="367035" y="18361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処理記述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0140A35-72AB-1181-D93C-54CEFB394DEB}"/>
              </a:ext>
            </a:extLst>
          </p:cNvPr>
          <p:cNvCxnSpPr/>
          <p:nvPr/>
        </p:nvCxnSpPr>
        <p:spPr>
          <a:xfrm>
            <a:off x="322924" y="2288332"/>
            <a:ext cx="11573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2F00684-9FD4-CDC3-B330-6B9B1598CA8F}"/>
              </a:ext>
            </a:extLst>
          </p:cNvPr>
          <p:cNvCxnSpPr/>
          <p:nvPr/>
        </p:nvCxnSpPr>
        <p:spPr>
          <a:xfrm>
            <a:off x="322924" y="4965037"/>
            <a:ext cx="11573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09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42846E-DAD0-2EF5-5695-3263C7D8ACAA}"/>
              </a:ext>
            </a:extLst>
          </p:cNvPr>
          <p:cNvSpPr txBox="1"/>
          <p:nvPr/>
        </p:nvSpPr>
        <p:spPr>
          <a:xfrm>
            <a:off x="916494" y="1127818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def 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func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(x1, x2, x3):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A734ED-6195-2FCC-4FFC-7B9BC5111673}"/>
              </a:ext>
            </a:extLst>
          </p:cNvPr>
          <p:cNvSpPr txBox="1"/>
          <p:nvPr/>
        </p:nvSpPr>
        <p:spPr>
          <a:xfrm>
            <a:off x="1646523" y="1793430"/>
            <a:ext cx="2787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 = x1 + x2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z = x2 ** x3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E1F69B-44BA-2789-6FF5-CDD45E632B02}"/>
              </a:ext>
            </a:extLst>
          </p:cNvPr>
          <p:cNvSpPr txBox="1"/>
          <p:nvPr/>
        </p:nvSpPr>
        <p:spPr>
          <a:xfrm>
            <a:off x="1646523" y="2864900"/>
            <a:ext cx="172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return y, z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BB3FEF-C9A7-AF9F-29E5-855B12C811CB}"/>
              </a:ext>
            </a:extLst>
          </p:cNvPr>
          <p:cNvSpPr txBox="1"/>
          <p:nvPr/>
        </p:nvSpPr>
        <p:spPr>
          <a:xfrm>
            <a:off x="990898" y="3789402"/>
            <a:ext cx="39254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= 3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 = 5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3</a:t>
            </a:r>
          </a:p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bekijo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func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(a, b, c)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698B77-F1CC-44E6-6CE0-D486563FBB81}"/>
              </a:ext>
            </a:extLst>
          </p:cNvPr>
          <p:cNvSpPr txBox="1"/>
          <p:nvPr/>
        </p:nvSpPr>
        <p:spPr>
          <a:xfrm>
            <a:off x="5714999" y="116214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複数の引数の対応関係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04D4C5-675F-7927-2E70-5ADA24E44141}"/>
              </a:ext>
            </a:extLst>
          </p:cNvPr>
          <p:cNvSpPr txBox="1"/>
          <p:nvPr/>
        </p:nvSpPr>
        <p:spPr>
          <a:xfrm>
            <a:off x="6700464" y="2798735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x1, x2, x3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86AD6F-CF16-6B05-6F8E-FEECE235D404}"/>
              </a:ext>
            </a:extLst>
          </p:cNvPr>
          <p:cNvSpPr txBox="1"/>
          <p:nvPr/>
        </p:nvSpPr>
        <p:spPr>
          <a:xfrm>
            <a:off x="6777183" y="3526133"/>
            <a:ext cx="1541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a,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b,   c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上 8">
            <a:extLst>
              <a:ext uri="{FF2B5EF4-FFF2-40B4-BE49-F238E27FC236}">
                <a16:creationId xmlns:a16="http://schemas.microsoft.com/office/drawing/2014/main" id="{729B4C79-C6A3-2E01-9A65-52E7CEB4BF5F}"/>
              </a:ext>
            </a:extLst>
          </p:cNvPr>
          <p:cNvSpPr/>
          <p:nvPr/>
        </p:nvSpPr>
        <p:spPr>
          <a:xfrm>
            <a:off x="6777183" y="3235368"/>
            <a:ext cx="310143" cy="2496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180D6DAF-063F-6C1B-0749-722CCFC26F11}"/>
              </a:ext>
            </a:extLst>
          </p:cNvPr>
          <p:cNvSpPr/>
          <p:nvPr/>
        </p:nvSpPr>
        <p:spPr>
          <a:xfrm>
            <a:off x="7392739" y="3235368"/>
            <a:ext cx="310143" cy="2496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上 10">
            <a:extLst>
              <a:ext uri="{FF2B5EF4-FFF2-40B4-BE49-F238E27FC236}">
                <a16:creationId xmlns:a16="http://schemas.microsoft.com/office/drawing/2014/main" id="{A0C6AA49-F557-A9D3-E8AE-9A8139921871}"/>
              </a:ext>
            </a:extLst>
          </p:cNvPr>
          <p:cNvSpPr/>
          <p:nvPr/>
        </p:nvSpPr>
        <p:spPr>
          <a:xfrm>
            <a:off x="7926044" y="3236060"/>
            <a:ext cx="310143" cy="2496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1987A1-6402-418A-E15E-4FFA05BA2ADF}"/>
              </a:ext>
            </a:extLst>
          </p:cNvPr>
          <p:cNvSpPr txBox="1"/>
          <p:nvPr/>
        </p:nvSpPr>
        <p:spPr>
          <a:xfrm>
            <a:off x="5826264" y="1623809"/>
            <a:ext cx="4988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関数を呼び出す側と関数側の変数名は異なってかまわない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順番で対応が決まる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6D65C6-1A32-97D5-10F4-515C7D4C4F1D}"/>
              </a:ext>
            </a:extLst>
          </p:cNvPr>
          <p:cNvSpPr txBox="1"/>
          <p:nvPr/>
        </p:nvSpPr>
        <p:spPr>
          <a:xfrm>
            <a:off x="5768796" y="434340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戻り値の対応関係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78E4D3-7914-24F3-591B-AAF176A37449}"/>
              </a:ext>
            </a:extLst>
          </p:cNvPr>
          <p:cNvSpPr txBox="1"/>
          <p:nvPr/>
        </p:nvSpPr>
        <p:spPr>
          <a:xfrm>
            <a:off x="6903628" y="4805065"/>
            <a:ext cx="1414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y,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z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47F0F8-3CCC-D1E1-09EE-FB5FD239BA55}"/>
              </a:ext>
            </a:extLst>
          </p:cNvPr>
          <p:cNvSpPr txBox="1"/>
          <p:nvPr/>
        </p:nvSpPr>
        <p:spPr>
          <a:xfrm>
            <a:off x="6792507" y="5497425"/>
            <a:ext cx="20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bekijo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矢印: 上 16">
            <a:extLst>
              <a:ext uri="{FF2B5EF4-FFF2-40B4-BE49-F238E27FC236}">
                <a16:creationId xmlns:a16="http://schemas.microsoft.com/office/drawing/2014/main" id="{9D0CFA98-4961-6471-0CD7-D632DB609CC9}"/>
              </a:ext>
            </a:extLst>
          </p:cNvPr>
          <p:cNvSpPr/>
          <p:nvPr/>
        </p:nvSpPr>
        <p:spPr>
          <a:xfrm>
            <a:off x="6965590" y="5257247"/>
            <a:ext cx="310143" cy="2496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上 17">
            <a:extLst>
              <a:ext uri="{FF2B5EF4-FFF2-40B4-BE49-F238E27FC236}">
                <a16:creationId xmlns:a16="http://schemas.microsoft.com/office/drawing/2014/main" id="{3AB26E90-5086-01CE-DD5D-7D2F3BF24952}"/>
              </a:ext>
            </a:extLst>
          </p:cNvPr>
          <p:cNvSpPr/>
          <p:nvPr/>
        </p:nvSpPr>
        <p:spPr>
          <a:xfrm>
            <a:off x="8032390" y="5209466"/>
            <a:ext cx="310143" cy="2496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E1C81F-7EEC-7707-3480-C4A15D778D83}"/>
              </a:ext>
            </a:extLst>
          </p:cNvPr>
          <p:cNvSpPr txBox="1"/>
          <p:nvPr/>
        </p:nvSpPr>
        <p:spPr>
          <a:xfrm>
            <a:off x="823844" y="23389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複数の引数・複数の戻り値</a:t>
            </a:r>
          </a:p>
        </p:txBody>
      </p:sp>
    </p:spTree>
    <p:extLst>
      <p:ext uri="{BB962C8B-B14F-4D97-AF65-F5344CB8AC3E}">
        <p14:creationId xmlns:p14="http://schemas.microsoft.com/office/powerpoint/2010/main" val="158323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9D01AE-681E-FB6D-F973-8A9A4529CAD4}"/>
              </a:ext>
            </a:extLst>
          </p:cNvPr>
          <p:cNvSpPr txBox="1"/>
          <p:nvPr/>
        </p:nvSpPr>
        <p:spPr>
          <a:xfrm>
            <a:off x="1204546" y="1239716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配列を引数にとる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E2E2E-07C6-E89F-B7E3-4E7EFD93713C}"/>
              </a:ext>
            </a:extLst>
          </p:cNvPr>
          <p:cNvSpPr txBox="1"/>
          <p:nvPr/>
        </p:nvSpPr>
        <p:spPr>
          <a:xfrm>
            <a:off x="1336431" y="1934291"/>
            <a:ext cx="51031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def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func_array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(a, calc):</a:t>
            </a:r>
          </a:p>
          <a:p>
            <a:pPr algn="l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if calc == ‘sum’: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result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np.sum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(a)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elif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calc == ‘mean’: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result =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np.mean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(a)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else: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result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np.max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(a)</a:t>
            </a: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return result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C37EFF-9392-6346-CAD0-6195D21948B2}"/>
              </a:ext>
            </a:extLst>
          </p:cNvPr>
          <p:cNvSpPr txBox="1"/>
          <p:nvPr/>
        </p:nvSpPr>
        <p:spPr>
          <a:xfrm>
            <a:off x="1415561" y="5952853"/>
            <a:ext cx="5183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calc = ‘sum’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array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random.randint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(0,10,20)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z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func_array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(array, calc)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445984-39A1-3D1C-254B-B46A4401DC4F}"/>
              </a:ext>
            </a:extLst>
          </p:cNvPr>
          <p:cNvSpPr txBox="1"/>
          <p:nvPr/>
        </p:nvSpPr>
        <p:spPr>
          <a:xfrm>
            <a:off x="6520094" y="6322184"/>
            <a:ext cx="49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-&gt; 0 ~ 10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の整数乱数を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個生成</a:t>
            </a:r>
          </a:p>
        </p:txBody>
      </p:sp>
    </p:spTree>
    <p:extLst>
      <p:ext uri="{BB962C8B-B14F-4D97-AF65-F5344CB8AC3E}">
        <p14:creationId xmlns:p14="http://schemas.microsoft.com/office/powerpoint/2010/main" val="357428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B0838D-A481-EA06-A605-CA2E2F8FB386}"/>
              </a:ext>
            </a:extLst>
          </p:cNvPr>
          <p:cNvSpPr txBox="1"/>
          <p:nvPr/>
        </p:nvSpPr>
        <p:spPr>
          <a:xfrm>
            <a:off x="1046285" y="474785"/>
            <a:ext cx="307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関数を引数にとる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FB12D4-385D-7BDA-80FB-CF39F46C0106}"/>
              </a:ext>
            </a:extLst>
          </p:cNvPr>
          <p:cNvSpPr txBox="1"/>
          <p:nvPr/>
        </p:nvSpPr>
        <p:spPr>
          <a:xfrm>
            <a:off x="1280258" y="1166842"/>
            <a:ext cx="49503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ef func2 (x):</a:t>
            </a:r>
          </a:p>
          <a:p>
            <a:pPr algn="l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y = x**2 + x***3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return y</a:t>
            </a: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def func1 (array, func2):</a:t>
            </a: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z = [ ]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for a in array: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z.append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(func2(a))</a:t>
            </a:r>
          </a:p>
          <a:p>
            <a:pPr algn="l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return z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26553D-D4C7-FA33-438E-B527563CDD9E}"/>
              </a:ext>
            </a:extLst>
          </p:cNvPr>
          <p:cNvSpPr txBox="1"/>
          <p:nvPr/>
        </p:nvSpPr>
        <p:spPr>
          <a:xfrm>
            <a:off x="1046285" y="6119446"/>
            <a:ext cx="3712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 =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np.arrange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(5)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result = func1(n,func2)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EA066C-AD08-8EAB-21E9-62B518891604}"/>
              </a:ext>
            </a:extLst>
          </p:cNvPr>
          <p:cNvSpPr txBox="1"/>
          <p:nvPr/>
        </p:nvSpPr>
        <p:spPr>
          <a:xfrm>
            <a:off x="6743699" y="4365523"/>
            <a:ext cx="5204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func2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文の回数分呼び出す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Func2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の戻り値を直接リスト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z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に入れる</a:t>
            </a: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9AC98D13-03B8-B252-CE01-550835456F91}"/>
              </a:ext>
            </a:extLst>
          </p:cNvPr>
          <p:cNvSpPr/>
          <p:nvPr/>
        </p:nvSpPr>
        <p:spPr>
          <a:xfrm flipH="1">
            <a:off x="6230651" y="4330335"/>
            <a:ext cx="5568625" cy="738554"/>
          </a:xfrm>
          <a:prstGeom prst="homePlate">
            <a:avLst>
              <a:gd name="adj" fmla="val 6309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620</Words>
  <Application>Microsoft Office PowerPoint</Application>
  <PresentationFormat>ワイド画面</PresentationFormat>
  <Paragraphs>107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Hiroshi Uehara</dc:creator>
  <cp:lastModifiedBy>Hiroshi Uehara</cp:lastModifiedBy>
  <cp:revision>11</cp:revision>
  <dcterms:created xsi:type="dcterms:W3CDTF">2024-07-08T14:21:50Z</dcterms:created>
  <dcterms:modified xsi:type="dcterms:W3CDTF">2024-08-23T15:55:37Z</dcterms:modified>
</cp:coreProperties>
</file>