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18"/>
  </p:notesMasterIdLst>
  <p:sldIdLst>
    <p:sldId id="1210" r:id="rId2"/>
    <p:sldId id="1222" r:id="rId3"/>
    <p:sldId id="1216" r:id="rId4"/>
    <p:sldId id="1220" r:id="rId5"/>
    <p:sldId id="1218" r:id="rId6"/>
    <p:sldId id="1223" r:id="rId7"/>
    <p:sldId id="1231" r:id="rId8"/>
    <p:sldId id="1224" r:id="rId9"/>
    <p:sldId id="1232" r:id="rId10"/>
    <p:sldId id="1233" r:id="rId11"/>
    <p:sldId id="1219" r:id="rId12"/>
    <p:sldId id="1234" r:id="rId13"/>
    <p:sldId id="1243" r:id="rId14"/>
    <p:sldId id="1227" r:id="rId15"/>
    <p:sldId id="1228" r:id="rId16"/>
    <p:sldId id="1229"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4472C4"/>
    <a:srgbClr val="ADB9C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92" d="100"/>
          <a:sy n="92" d="100"/>
        </p:scale>
        <p:origin x="336"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176FF22-B1CA-4671-AC40-D6AD1168A308}" type="datetimeFigureOut">
              <a:rPr kumimoji="1" lang="ja-JP" altLang="en-US" smtClean="0"/>
              <a:t>2024/11/22</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898136-AF60-47F2-887F-3284FB620300}" type="slidenum">
              <a:rPr kumimoji="1" lang="ja-JP" altLang="en-US" smtClean="0"/>
              <a:t>‹#›</a:t>
            </a:fld>
            <a:endParaRPr kumimoji="1" lang="ja-JP" altLang="en-US"/>
          </a:p>
        </p:txBody>
      </p:sp>
    </p:spTree>
    <p:extLst>
      <p:ext uri="{BB962C8B-B14F-4D97-AF65-F5344CB8AC3E}">
        <p14:creationId xmlns:p14="http://schemas.microsoft.com/office/powerpoint/2010/main" val="380542712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2ABC02D7-CBD1-4D33-B166-78A898DF0F76}" type="datetimeFigureOut">
              <a:rPr kumimoji="1" lang="ja-JP" altLang="en-US" smtClean="0"/>
              <a:t>2024/11/22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7502894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2ABC02D7-CBD1-4D33-B166-78A898DF0F76}" type="datetimeFigureOut">
              <a:rPr kumimoji="1" lang="ja-JP" altLang="en-US" smtClean="0"/>
              <a:t>2024/11/22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42352931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2ABC02D7-CBD1-4D33-B166-78A898DF0F76}" type="datetimeFigureOut">
              <a:rPr kumimoji="1" lang="ja-JP" altLang="en-US" smtClean="0"/>
              <a:t>2024/11/22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3320805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タイトル スライド">
    <p:spTree>
      <p:nvGrpSpPr>
        <p:cNvPr id="1" name=""/>
        <p:cNvGrpSpPr/>
        <p:nvPr/>
      </p:nvGrpSpPr>
      <p:grpSpPr>
        <a:xfrm>
          <a:off x="0" y="0"/>
          <a:ext cx="0" cy="0"/>
          <a:chOff x="0" y="0"/>
          <a:chExt cx="0" cy="0"/>
        </a:xfrm>
      </p:grpSpPr>
    </p:spTree>
    <p:extLst>
      <p:ext uri="{BB962C8B-B14F-4D97-AF65-F5344CB8AC3E}">
        <p14:creationId xmlns:p14="http://schemas.microsoft.com/office/powerpoint/2010/main" val="2259024074"/>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2ABC02D7-CBD1-4D33-B166-78A898DF0F76}" type="datetimeFigureOut">
              <a:rPr kumimoji="1" lang="ja-JP" altLang="en-US" smtClean="0"/>
              <a:t>2024/11/22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24245577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2ABC02D7-CBD1-4D33-B166-78A898DF0F76}" type="datetimeFigureOut">
              <a:rPr kumimoji="1" lang="ja-JP" altLang="en-US" smtClean="0"/>
              <a:t>2024/11/22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2029876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2ABC02D7-CBD1-4D33-B166-78A898DF0F76}" type="datetimeFigureOut">
              <a:rPr kumimoji="1" lang="ja-JP" altLang="en-US" smtClean="0"/>
              <a:t>2024/11/22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859759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839788" y="2505075"/>
            <a:ext cx="5157787"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172200" y="2505075"/>
            <a:ext cx="5183188"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2ABC02D7-CBD1-4D33-B166-78A898DF0F76}" type="datetimeFigureOut">
              <a:rPr kumimoji="1" lang="ja-JP" altLang="en-US" smtClean="0"/>
              <a:t>2024/11/22</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27551271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2ABC02D7-CBD1-4D33-B166-78A898DF0F76}" type="datetimeFigureOut">
              <a:rPr kumimoji="1" lang="ja-JP" altLang="en-US" smtClean="0"/>
              <a:t>2024/11/22</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5621629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BC02D7-CBD1-4D33-B166-78A898DF0F76}" type="datetimeFigureOut">
              <a:rPr kumimoji="1" lang="ja-JP" altLang="en-US" smtClean="0"/>
              <a:t>2024/11/22</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28036443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2ABC02D7-CBD1-4D33-B166-78A898DF0F76}" type="datetimeFigureOut">
              <a:rPr kumimoji="1" lang="ja-JP" altLang="en-US" smtClean="0"/>
              <a:t>2024/11/22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18983305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2ABC02D7-CBD1-4D33-B166-78A898DF0F76}" type="datetimeFigureOut">
              <a:rPr kumimoji="1" lang="ja-JP" altLang="en-US" smtClean="0"/>
              <a:t>2024/11/22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5843286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BC02D7-CBD1-4D33-B166-78A898DF0F76}" type="datetimeFigureOut">
              <a:rPr kumimoji="1" lang="ja-JP" altLang="en-US" smtClean="0"/>
              <a:t>2024/11/22</a:t>
            </a:fld>
            <a:endParaRPr kumimoji="1" lang="ja-JP"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3128347523"/>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zenn.dev/kabec_dev/articles/cd34f2e2f32662" TargetMode="Externa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2.xml"/><Relationship Id="rId5" Type="http://schemas.openxmlformats.org/officeDocument/2006/relationships/image" Target="../media/image18.png"/><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hyperlink" Target="https://github.com/ueharaLab/bigdata2_system_and_python" TargetMode="Externa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E3890B6E-9E82-51F8-F0E6-5AC8A7E772C8}"/>
              </a:ext>
            </a:extLst>
          </p:cNvPr>
          <p:cNvSpPr txBox="1"/>
          <p:nvPr/>
        </p:nvSpPr>
        <p:spPr>
          <a:xfrm>
            <a:off x="652145" y="2625307"/>
            <a:ext cx="5578771" cy="646331"/>
          </a:xfrm>
          <a:prstGeom prst="rect">
            <a:avLst/>
          </a:prstGeom>
          <a:noFill/>
        </p:spPr>
        <p:txBody>
          <a:bodyPr wrap="none" rtlCol="0">
            <a:spAutoFit/>
          </a:bodyPr>
          <a:lstStyle/>
          <a:p>
            <a:pPr algn="l"/>
            <a:r>
              <a:rPr kumimoji="1" lang="en-US" altLang="ja-JP" sz="3600" dirty="0">
                <a:latin typeface="メイリオ" panose="020B0604030504040204" pitchFamily="50" charset="-128"/>
                <a:ea typeface="メイリオ" panose="020B0604030504040204" pitchFamily="50" charset="-128"/>
              </a:rPr>
              <a:t>anaconda</a:t>
            </a:r>
            <a:r>
              <a:rPr kumimoji="1" lang="ja-JP" altLang="en-US" sz="3600" dirty="0">
                <a:latin typeface="メイリオ" panose="020B0604030504040204" pitchFamily="50" charset="-128"/>
                <a:ea typeface="メイリオ" panose="020B0604030504040204" pitchFamily="50" charset="-128"/>
              </a:rPr>
              <a:t>のインストール</a:t>
            </a:r>
          </a:p>
        </p:txBody>
      </p:sp>
      <p:sp>
        <p:nvSpPr>
          <p:cNvPr id="3" name="テキスト ボックス 2">
            <a:extLst>
              <a:ext uri="{FF2B5EF4-FFF2-40B4-BE49-F238E27FC236}">
                <a16:creationId xmlns:a16="http://schemas.microsoft.com/office/drawing/2014/main" id="{B3CE67FA-4EEE-57EA-93C5-574C2F409CEA}"/>
              </a:ext>
            </a:extLst>
          </p:cNvPr>
          <p:cNvSpPr txBox="1"/>
          <p:nvPr/>
        </p:nvSpPr>
        <p:spPr>
          <a:xfrm>
            <a:off x="727787" y="3266773"/>
            <a:ext cx="6955750"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テキストエディタでのプログラミング環境の整備</a:t>
            </a:r>
          </a:p>
        </p:txBody>
      </p:sp>
    </p:spTree>
    <p:extLst>
      <p:ext uri="{BB962C8B-B14F-4D97-AF65-F5344CB8AC3E}">
        <p14:creationId xmlns:p14="http://schemas.microsoft.com/office/powerpoint/2010/main" val="710502467"/>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53A6136F-0E17-8F2A-C906-614F297F4D98}"/>
              </a:ext>
            </a:extLst>
          </p:cNvPr>
          <p:cNvPicPr>
            <a:picLocks noChangeAspect="1"/>
          </p:cNvPicPr>
          <p:nvPr/>
        </p:nvPicPr>
        <p:blipFill>
          <a:blip r:embed="rId2"/>
          <a:stretch>
            <a:fillRect/>
          </a:stretch>
        </p:blipFill>
        <p:spPr>
          <a:xfrm>
            <a:off x="804149" y="1305864"/>
            <a:ext cx="9520951" cy="5355535"/>
          </a:xfrm>
          <a:prstGeom prst="rect">
            <a:avLst/>
          </a:prstGeom>
        </p:spPr>
      </p:pic>
      <p:sp>
        <p:nvSpPr>
          <p:cNvPr id="4" name="テキスト ボックス 3">
            <a:extLst>
              <a:ext uri="{FF2B5EF4-FFF2-40B4-BE49-F238E27FC236}">
                <a16:creationId xmlns:a16="http://schemas.microsoft.com/office/drawing/2014/main" id="{F21AD2BC-C589-A544-8F6E-48EDCA564FB8}"/>
              </a:ext>
            </a:extLst>
          </p:cNvPr>
          <p:cNvSpPr txBox="1"/>
          <p:nvPr/>
        </p:nvSpPr>
        <p:spPr>
          <a:xfrm>
            <a:off x="106640" y="196601"/>
            <a:ext cx="9212778" cy="1569660"/>
          </a:xfrm>
          <a:prstGeom prst="rect">
            <a:avLst/>
          </a:prstGeom>
          <a:noFill/>
        </p:spPr>
        <p:txBody>
          <a:bodyPr wrap="none" rtlCol="0">
            <a:spAutoFit/>
          </a:bodyPr>
          <a:lstStyle/>
          <a:p>
            <a:r>
              <a:rPr kumimoji="1" lang="ja-JP" altLang="en-US" sz="3200" dirty="0">
                <a:latin typeface="メイリオ" panose="020B0604030504040204" pitchFamily="50" charset="-128"/>
                <a:ea typeface="メイリオ" panose="020B0604030504040204" pitchFamily="50" charset="-128"/>
              </a:rPr>
              <a:t>２．１つのフォルダーでプログラムを書いて実行</a:t>
            </a:r>
            <a:endParaRPr kumimoji="1" lang="en-US" altLang="ja-JP" sz="3200" dirty="0">
              <a:latin typeface="メイリオ" panose="020B0604030504040204" pitchFamily="50" charset="-128"/>
              <a:ea typeface="メイリオ" panose="020B0604030504040204" pitchFamily="50" charset="-128"/>
            </a:endParaRPr>
          </a:p>
          <a:p>
            <a:r>
              <a:rPr kumimoji="1" lang="ja-JP" altLang="en-US" sz="3200" dirty="0">
                <a:latin typeface="メイリオ" panose="020B0604030504040204" pitchFamily="50" charset="-128"/>
                <a:ea typeface="メイリオ" panose="020B0604030504040204" pitchFamily="50" charset="-128"/>
              </a:rPr>
              <a:t>：</a:t>
            </a:r>
            <a:r>
              <a:rPr kumimoji="1" lang="en-US" altLang="ja-JP" sz="3200" dirty="0">
                <a:latin typeface="メイリオ" panose="020B0604030504040204" pitchFamily="50" charset="-128"/>
                <a:ea typeface="メイリオ" panose="020B0604030504040204" pitchFamily="50" charset="-128"/>
              </a:rPr>
              <a:t>(</a:t>
            </a:r>
            <a:r>
              <a:rPr lang="ja-JP" altLang="en-US" sz="3200" b="1" i="0" dirty="0">
                <a:solidFill>
                  <a:srgbClr val="1F2328"/>
                </a:solidFill>
                <a:effectLst/>
                <a:latin typeface="-apple-system"/>
              </a:rPr>
              <a:t>３．プログラムを書く</a:t>
            </a:r>
            <a:r>
              <a:rPr lang="ja-JP" altLang="en-US" sz="3200" b="1" dirty="0">
                <a:solidFill>
                  <a:srgbClr val="1F2328"/>
                </a:solidFill>
                <a:latin typeface="-apple-system"/>
              </a:rPr>
              <a:t>）</a:t>
            </a:r>
            <a:endParaRPr kumimoji="1" lang="en-US" altLang="ja-JP" sz="3200" dirty="0">
              <a:latin typeface="メイリオ" panose="020B0604030504040204" pitchFamily="50" charset="-128"/>
              <a:ea typeface="メイリオ" panose="020B0604030504040204" pitchFamily="50" charset="-128"/>
            </a:endParaRPr>
          </a:p>
          <a:p>
            <a:endParaRPr kumimoji="1" lang="ja-JP" altLang="en-US" sz="3200" dirty="0">
              <a:latin typeface="メイリオ" panose="020B0604030504040204" pitchFamily="50" charset="-128"/>
              <a:ea typeface="メイリオ" panose="020B0604030504040204" pitchFamily="50" charset="-128"/>
            </a:endParaRPr>
          </a:p>
        </p:txBody>
      </p:sp>
      <p:sp>
        <p:nvSpPr>
          <p:cNvPr id="5" name="テキスト ボックス 4">
            <a:extLst>
              <a:ext uri="{FF2B5EF4-FFF2-40B4-BE49-F238E27FC236}">
                <a16:creationId xmlns:a16="http://schemas.microsoft.com/office/drawing/2014/main" id="{7D60C260-5889-D3D6-EA1B-3F14B867001B}"/>
              </a:ext>
            </a:extLst>
          </p:cNvPr>
          <p:cNvSpPr txBox="1"/>
          <p:nvPr/>
        </p:nvSpPr>
        <p:spPr>
          <a:xfrm>
            <a:off x="4933950" y="5305425"/>
            <a:ext cx="6181725" cy="830997"/>
          </a:xfrm>
          <a:prstGeom prst="rect">
            <a:avLst/>
          </a:prstGeom>
          <a:noFill/>
        </p:spPr>
        <p:txBody>
          <a:bodyPr wrap="square" rtlCol="0">
            <a:spAutoFit/>
          </a:bodyPr>
          <a:lstStyle/>
          <a:p>
            <a:pPr algn="l"/>
            <a:r>
              <a:rPr kumimoji="1" lang="ja-JP" altLang="en-US" sz="2400" dirty="0">
                <a:solidFill>
                  <a:schemeClr val="bg1"/>
                </a:solidFill>
                <a:latin typeface="メイリオ" panose="020B0604030504040204" pitchFamily="50" charset="-128"/>
                <a:ea typeface="メイリオ" panose="020B0604030504040204" pitchFamily="50" charset="-128"/>
              </a:rPr>
              <a:t>フォルダーから開くと自動的にコマンドラインのパスがそこに移動している！</a:t>
            </a:r>
          </a:p>
        </p:txBody>
      </p:sp>
      <p:sp>
        <p:nvSpPr>
          <p:cNvPr id="6" name="矢印: 下 5">
            <a:extLst>
              <a:ext uri="{FF2B5EF4-FFF2-40B4-BE49-F238E27FC236}">
                <a16:creationId xmlns:a16="http://schemas.microsoft.com/office/drawing/2014/main" id="{AA39EA97-E348-9A0C-23A8-B3C9F3C81D12}"/>
              </a:ext>
            </a:extLst>
          </p:cNvPr>
          <p:cNvSpPr/>
          <p:nvPr/>
        </p:nvSpPr>
        <p:spPr>
          <a:xfrm>
            <a:off x="5692159" y="4335295"/>
            <a:ext cx="447675" cy="24765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23EE4C0E-FB2E-2D65-28B9-48DA404C45EC}"/>
              </a:ext>
            </a:extLst>
          </p:cNvPr>
          <p:cNvSpPr txBox="1"/>
          <p:nvPr/>
        </p:nvSpPr>
        <p:spPr>
          <a:xfrm>
            <a:off x="2906080" y="3504298"/>
            <a:ext cx="6784539" cy="830997"/>
          </a:xfrm>
          <a:prstGeom prst="rect">
            <a:avLst/>
          </a:prstGeom>
          <a:noFill/>
        </p:spPr>
        <p:txBody>
          <a:bodyPr wrap="square" rtlCol="0">
            <a:spAutoFit/>
          </a:bodyPr>
          <a:lstStyle/>
          <a:p>
            <a:pPr algn="l"/>
            <a:r>
              <a:rPr kumimoji="1" lang="ja-JP" altLang="en-US" sz="2400" dirty="0">
                <a:solidFill>
                  <a:schemeClr val="bg1"/>
                </a:solidFill>
                <a:latin typeface="メイリオ" panose="020B0604030504040204" pitchFamily="50" charset="-128"/>
                <a:ea typeface="メイリオ" panose="020B0604030504040204" pitchFamily="50" charset="-128"/>
              </a:rPr>
              <a:t>ここをドラッグするとコマンドラインのウインドウを拡大縮小できる</a:t>
            </a:r>
          </a:p>
        </p:txBody>
      </p:sp>
    </p:spTree>
    <p:extLst>
      <p:ext uri="{BB962C8B-B14F-4D97-AF65-F5344CB8AC3E}">
        <p14:creationId xmlns:p14="http://schemas.microsoft.com/office/powerpoint/2010/main" val="1344724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93BC2961-3069-20FB-F931-ADACA506147E}"/>
              </a:ext>
            </a:extLst>
          </p:cNvPr>
          <p:cNvPicPr>
            <a:picLocks noChangeAspect="1"/>
          </p:cNvPicPr>
          <p:nvPr/>
        </p:nvPicPr>
        <p:blipFill>
          <a:blip r:embed="rId2"/>
          <a:stretch>
            <a:fillRect/>
          </a:stretch>
        </p:blipFill>
        <p:spPr>
          <a:xfrm>
            <a:off x="0" y="1228514"/>
            <a:ext cx="12192000" cy="4400972"/>
          </a:xfrm>
          <a:prstGeom prst="rect">
            <a:avLst/>
          </a:prstGeom>
        </p:spPr>
      </p:pic>
      <p:sp>
        <p:nvSpPr>
          <p:cNvPr id="4" name="テキスト ボックス 3">
            <a:extLst>
              <a:ext uri="{FF2B5EF4-FFF2-40B4-BE49-F238E27FC236}">
                <a16:creationId xmlns:a16="http://schemas.microsoft.com/office/drawing/2014/main" id="{1840B38F-0854-F5A9-5512-1832CF218A08}"/>
              </a:ext>
            </a:extLst>
          </p:cNvPr>
          <p:cNvSpPr txBox="1"/>
          <p:nvPr/>
        </p:nvSpPr>
        <p:spPr>
          <a:xfrm>
            <a:off x="139959" y="270588"/>
            <a:ext cx="10366364" cy="830997"/>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もし</a:t>
            </a:r>
            <a:r>
              <a:rPr kumimoji="1" lang="en-US" altLang="ja-JP" sz="2400" dirty="0">
                <a:latin typeface="メイリオ" panose="020B0604030504040204" pitchFamily="50" charset="-128"/>
                <a:ea typeface="メイリオ" panose="020B0604030504040204" pitchFamily="50" charset="-128"/>
              </a:rPr>
              <a:t>vs code</a:t>
            </a:r>
            <a:r>
              <a:rPr kumimoji="1" lang="ja-JP" altLang="en-US" sz="2400" dirty="0">
                <a:latin typeface="メイリオ" panose="020B0604030504040204" pitchFamily="50" charset="-128"/>
                <a:ea typeface="メイリオ" panose="020B0604030504040204" pitchFamily="50" charset="-128"/>
              </a:rPr>
              <a:t>で</a:t>
            </a:r>
            <a:r>
              <a:rPr kumimoji="1" lang="en-US" altLang="ja-JP" sz="2400" dirty="0">
                <a:latin typeface="メイリオ" panose="020B0604030504040204" pitchFamily="50" charset="-128"/>
                <a:ea typeface="メイリオ" panose="020B0604030504040204" pitchFamily="50" charset="-128"/>
              </a:rPr>
              <a:t>python</a:t>
            </a:r>
            <a:r>
              <a:rPr kumimoji="1" lang="ja-JP" altLang="en-US" sz="2400" dirty="0">
                <a:latin typeface="メイリオ" panose="020B0604030504040204" pitchFamily="50" charset="-128"/>
                <a:ea typeface="メイリオ" panose="020B0604030504040204" pitchFamily="50" charset="-128"/>
              </a:rPr>
              <a:t>のパスが見つからないとエラーになったら、以下が</a:t>
            </a:r>
            <a:endParaRPr kumimoji="1" lang="en-US" altLang="ja-JP" sz="2400" dirty="0">
              <a:latin typeface="メイリオ" panose="020B0604030504040204" pitchFamily="50" charset="-128"/>
              <a:ea typeface="メイリオ" panose="020B0604030504040204" pitchFamily="50" charset="-128"/>
            </a:endParaRPr>
          </a:p>
          <a:p>
            <a:pPr algn="l"/>
            <a:r>
              <a:rPr kumimoji="1" lang="en-US" altLang="ja-JP" sz="2400" dirty="0">
                <a:latin typeface="メイリオ" panose="020B0604030504040204" pitchFamily="50" charset="-128"/>
                <a:ea typeface="メイリオ" panose="020B0604030504040204" pitchFamily="50" charset="-128"/>
              </a:rPr>
              <a:t>Anaconda</a:t>
            </a:r>
            <a:r>
              <a:rPr kumimoji="1" lang="ja-JP" altLang="en-US" sz="2400" dirty="0">
                <a:latin typeface="メイリオ" panose="020B0604030504040204" pitchFamily="50" charset="-128"/>
                <a:ea typeface="メイリオ" panose="020B0604030504040204" pitchFamily="50" charset="-128"/>
              </a:rPr>
              <a:t>の</a:t>
            </a:r>
            <a:r>
              <a:rPr kumimoji="1" lang="en-US" altLang="ja-JP" sz="2400" dirty="0">
                <a:latin typeface="メイリオ" panose="020B0604030504040204" pitchFamily="50" charset="-128"/>
                <a:ea typeface="メイリオ" panose="020B0604030504040204" pitchFamily="50" charset="-128"/>
              </a:rPr>
              <a:t>python</a:t>
            </a:r>
            <a:r>
              <a:rPr kumimoji="1" lang="ja-JP" altLang="en-US" sz="2400" dirty="0">
                <a:latin typeface="メイリオ" panose="020B0604030504040204" pitchFamily="50" charset="-128"/>
                <a:ea typeface="メイリオ" panose="020B0604030504040204" pitchFamily="50" charset="-128"/>
              </a:rPr>
              <a:t>パス</a:t>
            </a:r>
          </a:p>
        </p:txBody>
      </p:sp>
    </p:spTree>
    <p:extLst>
      <p:ext uri="{BB962C8B-B14F-4D97-AF65-F5344CB8AC3E}">
        <p14:creationId xmlns:p14="http://schemas.microsoft.com/office/powerpoint/2010/main" val="4140589091"/>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EF630B79-CEED-C4EF-5F27-E1493EC110EB}"/>
              </a:ext>
            </a:extLst>
          </p:cNvPr>
          <p:cNvSpPr txBox="1"/>
          <p:nvPr/>
        </p:nvSpPr>
        <p:spPr>
          <a:xfrm>
            <a:off x="323850" y="178742"/>
            <a:ext cx="5109091"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続き：バグを防ぐための様々な機能</a:t>
            </a:r>
          </a:p>
        </p:txBody>
      </p:sp>
      <p:pic>
        <p:nvPicPr>
          <p:cNvPr id="7" name="図 6">
            <a:extLst>
              <a:ext uri="{FF2B5EF4-FFF2-40B4-BE49-F238E27FC236}">
                <a16:creationId xmlns:a16="http://schemas.microsoft.com/office/drawing/2014/main" id="{BAF4E7F6-7FA8-B35B-D3C8-7E18DF1DD065}"/>
              </a:ext>
            </a:extLst>
          </p:cNvPr>
          <p:cNvPicPr>
            <a:picLocks noChangeAspect="1"/>
          </p:cNvPicPr>
          <p:nvPr/>
        </p:nvPicPr>
        <p:blipFill>
          <a:blip r:embed="rId2"/>
          <a:stretch>
            <a:fillRect/>
          </a:stretch>
        </p:blipFill>
        <p:spPr>
          <a:xfrm>
            <a:off x="595168" y="2529185"/>
            <a:ext cx="11001663" cy="4281190"/>
          </a:xfrm>
          <a:prstGeom prst="rect">
            <a:avLst/>
          </a:prstGeom>
        </p:spPr>
      </p:pic>
      <p:sp>
        <p:nvSpPr>
          <p:cNvPr id="8" name="テキスト ボックス 7">
            <a:extLst>
              <a:ext uri="{FF2B5EF4-FFF2-40B4-BE49-F238E27FC236}">
                <a16:creationId xmlns:a16="http://schemas.microsoft.com/office/drawing/2014/main" id="{59F2067A-1737-75E3-B27F-D3940BBA80A0}"/>
              </a:ext>
            </a:extLst>
          </p:cNvPr>
          <p:cNvSpPr txBox="1"/>
          <p:nvPr/>
        </p:nvSpPr>
        <p:spPr>
          <a:xfrm>
            <a:off x="480808" y="1041624"/>
            <a:ext cx="11230382" cy="1569660"/>
          </a:xfrm>
          <a:prstGeom prst="rect">
            <a:avLst/>
          </a:prstGeom>
          <a:noFill/>
        </p:spPr>
        <p:txBody>
          <a:bodyPr wrap="none" rtlCol="0">
            <a:spAutoFit/>
          </a:bodyPr>
          <a:lstStyle/>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参照関係をチェック　入力候補を自動提示（オートコンプリート）</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構文を色分け（ピンク：</a:t>
            </a:r>
            <a:r>
              <a:rPr kumimoji="1" lang="en-US" altLang="ja-JP" sz="2400" dirty="0">
                <a:latin typeface="メイリオ" panose="020B0604030504040204" pitchFamily="50" charset="-128"/>
                <a:ea typeface="メイリオ" panose="020B0604030504040204" pitchFamily="50" charset="-128"/>
              </a:rPr>
              <a:t>python</a:t>
            </a:r>
            <a:r>
              <a:rPr kumimoji="1" lang="ja-JP" altLang="en-US" sz="2400" dirty="0">
                <a:latin typeface="メイリオ" panose="020B0604030504040204" pitchFamily="50" charset="-128"/>
                <a:ea typeface="メイリオ" panose="020B0604030504040204" pitchFamily="50" charset="-128"/>
              </a:rPr>
              <a:t>の予約語、緑：関数（クラス）、青：変数）</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endParaRPr kumimoji="1" lang="ja-JP" altLang="en-US" sz="2400" dirty="0">
              <a:latin typeface="メイリオ" panose="020B0604030504040204" pitchFamily="50" charset="-128"/>
              <a:ea typeface="メイリオ" panose="020B0604030504040204" pitchFamily="50" charset="-128"/>
            </a:endParaRPr>
          </a:p>
        </p:txBody>
      </p:sp>
      <p:sp>
        <p:nvSpPr>
          <p:cNvPr id="9" name="テキスト ボックス 8">
            <a:extLst>
              <a:ext uri="{FF2B5EF4-FFF2-40B4-BE49-F238E27FC236}">
                <a16:creationId xmlns:a16="http://schemas.microsoft.com/office/drawing/2014/main" id="{8AAAC21A-D6AF-BD9E-53BC-EA04EBA6F32D}"/>
              </a:ext>
            </a:extLst>
          </p:cNvPr>
          <p:cNvSpPr txBox="1"/>
          <p:nvPr/>
        </p:nvSpPr>
        <p:spPr>
          <a:xfrm>
            <a:off x="568404" y="1971675"/>
            <a:ext cx="10956846"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これらは変数や関数を多用する長いコーディングでのバグを防ぐのに大変有効</a:t>
            </a:r>
          </a:p>
        </p:txBody>
      </p:sp>
    </p:spTree>
    <p:extLst>
      <p:ext uri="{BB962C8B-B14F-4D97-AF65-F5344CB8AC3E}">
        <p14:creationId xmlns:p14="http://schemas.microsoft.com/office/powerpoint/2010/main" val="19334393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EC0DC26A-14CC-620D-BAF2-BBC69530AFCE}"/>
              </a:ext>
            </a:extLst>
          </p:cNvPr>
          <p:cNvSpPr txBox="1"/>
          <p:nvPr/>
        </p:nvSpPr>
        <p:spPr>
          <a:xfrm>
            <a:off x="597159" y="401216"/>
            <a:ext cx="5519460"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プログラミング力</a:t>
            </a:r>
            <a:r>
              <a:rPr kumimoji="1" lang="ja-JP" altLang="en-US" sz="3200">
                <a:latin typeface="メイリオ" panose="020B0604030504040204" pitchFamily="50" charset="-128"/>
                <a:ea typeface="メイリオ" panose="020B0604030504040204" pitchFamily="50" charset="-128"/>
              </a:rPr>
              <a:t>向上の秘訣</a:t>
            </a:r>
            <a:endParaRPr kumimoji="1" lang="ja-JP" altLang="en-US" sz="3200" dirty="0">
              <a:latin typeface="メイリオ" panose="020B0604030504040204" pitchFamily="50" charset="-128"/>
              <a:ea typeface="メイリオ" panose="020B0604030504040204" pitchFamily="50" charset="-128"/>
            </a:endParaRPr>
          </a:p>
        </p:txBody>
      </p:sp>
      <p:sp>
        <p:nvSpPr>
          <p:cNvPr id="3" name="テキスト ボックス 2">
            <a:extLst>
              <a:ext uri="{FF2B5EF4-FFF2-40B4-BE49-F238E27FC236}">
                <a16:creationId xmlns:a16="http://schemas.microsoft.com/office/drawing/2014/main" id="{C5BE8DF1-0D7F-5190-E73A-4FC85C80116C}"/>
              </a:ext>
            </a:extLst>
          </p:cNvPr>
          <p:cNvSpPr txBox="1"/>
          <p:nvPr/>
        </p:nvSpPr>
        <p:spPr>
          <a:xfrm>
            <a:off x="597159" y="985991"/>
            <a:ext cx="9571851" cy="2308324"/>
          </a:xfrm>
          <a:prstGeom prst="rect">
            <a:avLst/>
          </a:prstGeom>
          <a:noFill/>
        </p:spPr>
        <p:txBody>
          <a:bodyPr wrap="none" rtlCol="0">
            <a:spAutoFit/>
          </a:bodyPr>
          <a:lstStyle/>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コードを細部まで注意深く観察する（構文パターンを読み取る）</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変数に何が入るか、変数間の関係性を追いかける</a:t>
            </a:r>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　　例：</a:t>
            </a:r>
            <a:r>
              <a:rPr kumimoji="1" lang="en-US" altLang="ja-JP" sz="2400" dirty="0">
                <a:latin typeface="メイリオ" panose="020B0604030504040204" pitchFamily="50" charset="-128"/>
                <a:ea typeface="メイリオ" panose="020B0604030504040204" pitchFamily="50" charset="-128"/>
              </a:rPr>
              <a:t>text, token</a:t>
            </a:r>
            <a:r>
              <a:rPr kumimoji="1" lang="ja-JP" altLang="en-US" sz="2400" dirty="0">
                <a:latin typeface="メイリオ" panose="020B0604030504040204" pitchFamily="50" charset="-128"/>
                <a:ea typeface="メイリオ" panose="020B0604030504040204" pitchFamily="50" charset="-128"/>
              </a:rPr>
              <a:t>の関連性、整合性を理解する</a:t>
            </a:r>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　　　　</a:t>
            </a:r>
            <a:r>
              <a:rPr kumimoji="1" lang="en-US" altLang="ja-JP" sz="2400" dirty="0">
                <a:latin typeface="メイリオ" panose="020B0604030504040204" pitchFamily="50" charset="-128"/>
                <a:ea typeface="メイリオ" panose="020B0604030504040204" pitchFamily="50" charset="-128"/>
              </a:rPr>
              <a:t>t</a:t>
            </a:r>
            <a:r>
              <a:rPr kumimoji="1" lang="ja-JP" altLang="en-US" sz="2400" dirty="0">
                <a:latin typeface="メイリオ" panose="020B0604030504040204" pitchFamily="50" charset="-128"/>
                <a:ea typeface="メイリオ" panose="020B0604030504040204" pitchFamily="50" charset="-128"/>
              </a:rPr>
              <a:t>の関連性を理解する</a:t>
            </a:r>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　　　　</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endParaRPr kumimoji="1" lang="ja-JP" altLang="en-US" sz="2400" dirty="0">
              <a:latin typeface="メイリオ" panose="020B0604030504040204" pitchFamily="50" charset="-128"/>
              <a:ea typeface="メイリオ" panose="020B0604030504040204" pitchFamily="50" charset="-128"/>
            </a:endParaRPr>
          </a:p>
        </p:txBody>
      </p:sp>
      <p:pic>
        <p:nvPicPr>
          <p:cNvPr id="6" name="図 5">
            <a:extLst>
              <a:ext uri="{FF2B5EF4-FFF2-40B4-BE49-F238E27FC236}">
                <a16:creationId xmlns:a16="http://schemas.microsoft.com/office/drawing/2014/main" id="{DF812ECC-0C52-2AE2-11EB-9FF0D320B46F}"/>
              </a:ext>
            </a:extLst>
          </p:cNvPr>
          <p:cNvPicPr>
            <a:picLocks noChangeAspect="1"/>
          </p:cNvPicPr>
          <p:nvPr/>
        </p:nvPicPr>
        <p:blipFill>
          <a:blip r:embed="rId2"/>
          <a:stretch>
            <a:fillRect/>
          </a:stretch>
        </p:blipFill>
        <p:spPr>
          <a:xfrm>
            <a:off x="595168" y="2529185"/>
            <a:ext cx="11001663" cy="4281190"/>
          </a:xfrm>
          <a:prstGeom prst="rect">
            <a:avLst/>
          </a:prstGeom>
        </p:spPr>
      </p:pic>
      <p:sp>
        <p:nvSpPr>
          <p:cNvPr id="7" name="楕円 6">
            <a:extLst>
              <a:ext uri="{FF2B5EF4-FFF2-40B4-BE49-F238E27FC236}">
                <a16:creationId xmlns:a16="http://schemas.microsoft.com/office/drawing/2014/main" id="{34749CC9-A96E-1EB3-00F9-CD9461596A47}"/>
              </a:ext>
            </a:extLst>
          </p:cNvPr>
          <p:cNvSpPr/>
          <p:nvPr/>
        </p:nvSpPr>
        <p:spPr>
          <a:xfrm>
            <a:off x="662473" y="3685592"/>
            <a:ext cx="933062" cy="475861"/>
          </a:xfrm>
          <a:prstGeom prst="ellipse">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楕円 7">
            <a:extLst>
              <a:ext uri="{FF2B5EF4-FFF2-40B4-BE49-F238E27FC236}">
                <a16:creationId xmlns:a16="http://schemas.microsoft.com/office/drawing/2014/main" id="{DAF4C2AE-0DCA-5C71-C049-9CA9423634A6}"/>
              </a:ext>
            </a:extLst>
          </p:cNvPr>
          <p:cNvSpPr/>
          <p:nvPr/>
        </p:nvSpPr>
        <p:spPr>
          <a:xfrm>
            <a:off x="4491134" y="4519127"/>
            <a:ext cx="933062" cy="475861"/>
          </a:xfrm>
          <a:prstGeom prst="ellipse">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楕円 8">
            <a:extLst>
              <a:ext uri="{FF2B5EF4-FFF2-40B4-BE49-F238E27FC236}">
                <a16:creationId xmlns:a16="http://schemas.microsoft.com/office/drawing/2014/main" id="{434138CC-0D56-86AB-5D15-2CE513E0AA6B}"/>
              </a:ext>
            </a:extLst>
          </p:cNvPr>
          <p:cNvSpPr/>
          <p:nvPr/>
        </p:nvSpPr>
        <p:spPr>
          <a:xfrm>
            <a:off x="1405812" y="4431849"/>
            <a:ext cx="933062" cy="475861"/>
          </a:xfrm>
          <a:prstGeom prst="ellipse">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楕円 9">
            <a:extLst>
              <a:ext uri="{FF2B5EF4-FFF2-40B4-BE49-F238E27FC236}">
                <a16:creationId xmlns:a16="http://schemas.microsoft.com/office/drawing/2014/main" id="{517D7628-5C58-3C44-459D-99170829310D}"/>
              </a:ext>
            </a:extLst>
          </p:cNvPr>
          <p:cNvSpPr/>
          <p:nvPr/>
        </p:nvSpPr>
        <p:spPr>
          <a:xfrm>
            <a:off x="595168" y="3255819"/>
            <a:ext cx="496514" cy="475861"/>
          </a:xfrm>
          <a:prstGeom prst="ellipse">
            <a:avLst/>
          </a:prstGeom>
          <a:noFill/>
          <a:ln w="1905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楕円 10">
            <a:extLst>
              <a:ext uri="{FF2B5EF4-FFF2-40B4-BE49-F238E27FC236}">
                <a16:creationId xmlns:a16="http://schemas.microsoft.com/office/drawing/2014/main" id="{82410C11-B1D6-1913-274D-3D2F7035F3D1}"/>
              </a:ext>
            </a:extLst>
          </p:cNvPr>
          <p:cNvSpPr/>
          <p:nvPr/>
        </p:nvSpPr>
        <p:spPr>
          <a:xfrm>
            <a:off x="2670233" y="4445082"/>
            <a:ext cx="496514" cy="475861"/>
          </a:xfrm>
          <a:prstGeom prst="ellipse">
            <a:avLst/>
          </a:prstGeom>
          <a:noFill/>
          <a:ln w="1905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楕円 11">
            <a:extLst>
              <a:ext uri="{FF2B5EF4-FFF2-40B4-BE49-F238E27FC236}">
                <a16:creationId xmlns:a16="http://schemas.microsoft.com/office/drawing/2014/main" id="{854427B5-66D8-5B8E-A8C4-717E587D5786}"/>
              </a:ext>
            </a:extLst>
          </p:cNvPr>
          <p:cNvSpPr/>
          <p:nvPr/>
        </p:nvSpPr>
        <p:spPr>
          <a:xfrm>
            <a:off x="3275045" y="4907710"/>
            <a:ext cx="933062" cy="475861"/>
          </a:xfrm>
          <a:prstGeom prst="ellipse">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1154732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05CFB002-E2C9-C9E0-1047-FCD239A1F25F}"/>
              </a:ext>
            </a:extLst>
          </p:cNvPr>
          <p:cNvSpPr txBox="1"/>
          <p:nvPr/>
        </p:nvSpPr>
        <p:spPr>
          <a:xfrm>
            <a:off x="643812" y="550506"/>
            <a:ext cx="1826141"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その他　</a:t>
            </a:r>
          </a:p>
        </p:txBody>
      </p:sp>
      <p:sp>
        <p:nvSpPr>
          <p:cNvPr id="3" name="テキスト ボックス 2">
            <a:extLst>
              <a:ext uri="{FF2B5EF4-FFF2-40B4-BE49-F238E27FC236}">
                <a16:creationId xmlns:a16="http://schemas.microsoft.com/office/drawing/2014/main" id="{7520100F-D990-62CF-8B39-FC6E93D13DA5}"/>
              </a:ext>
            </a:extLst>
          </p:cNvPr>
          <p:cNvSpPr txBox="1"/>
          <p:nvPr/>
        </p:nvSpPr>
        <p:spPr>
          <a:xfrm>
            <a:off x="709127" y="1144611"/>
            <a:ext cx="4980018"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Markdown </a:t>
            </a:r>
            <a:r>
              <a:rPr kumimoji="1" lang="en-US" altLang="ja-JP" sz="2400" dirty="0" err="1">
                <a:latin typeface="メイリオ" panose="020B0604030504040204" pitchFamily="50" charset="-128"/>
                <a:ea typeface="メイリオ" panose="020B0604030504040204" pitchFamily="50" charset="-128"/>
              </a:rPr>
              <a:t>veiwer</a:t>
            </a:r>
            <a:r>
              <a:rPr kumimoji="1" lang="ja-JP" altLang="en-US" sz="2400" dirty="0">
                <a:latin typeface="メイリオ" panose="020B0604030504040204" pitchFamily="50" charset="-128"/>
                <a:ea typeface="メイリオ" panose="020B0604030504040204" pitchFamily="50" charset="-128"/>
              </a:rPr>
              <a:t>のインストール</a:t>
            </a:r>
          </a:p>
        </p:txBody>
      </p:sp>
      <p:sp>
        <p:nvSpPr>
          <p:cNvPr id="4" name="テキスト ボックス 3">
            <a:extLst>
              <a:ext uri="{FF2B5EF4-FFF2-40B4-BE49-F238E27FC236}">
                <a16:creationId xmlns:a16="http://schemas.microsoft.com/office/drawing/2014/main" id="{6B460C33-688A-F1CC-0D48-3CAD1FCFC10B}"/>
              </a:ext>
            </a:extLst>
          </p:cNvPr>
          <p:cNvSpPr txBox="1"/>
          <p:nvPr/>
        </p:nvSpPr>
        <p:spPr>
          <a:xfrm>
            <a:off x="735789" y="2467347"/>
            <a:ext cx="8270021" cy="830997"/>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hlinkClick r:id="rId2"/>
              </a:rPr>
              <a:t>https://zenn.dev/kabec_dev/articles/cd34f2e2f32662</a:t>
            </a:r>
            <a:endParaRPr kumimoji="1" lang="en-US" altLang="ja-JP" sz="2400" dirty="0">
              <a:latin typeface="メイリオ" panose="020B0604030504040204" pitchFamily="50" charset="-128"/>
              <a:ea typeface="メイリオ" panose="020B0604030504040204" pitchFamily="50" charset="-128"/>
            </a:endParaRPr>
          </a:p>
          <a:p>
            <a:pPr algn="l"/>
            <a:endParaRPr kumimoji="1" lang="ja-JP" altLang="en-US" sz="2400" dirty="0">
              <a:latin typeface="メイリオ" panose="020B0604030504040204" pitchFamily="50" charset="-128"/>
              <a:ea typeface="メイリオ" panose="020B0604030504040204" pitchFamily="50" charset="-128"/>
            </a:endParaRPr>
          </a:p>
        </p:txBody>
      </p:sp>
      <p:sp>
        <p:nvSpPr>
          <p:cNvPr id="5" name="テキスト ボックス 4">
            <a:extLst>
              <a:ext uri="{FF2B5EF4-FFF2-40B4-BE49-F238E27FC236}">
                <a16:creationId xmlns:a16="http://schemas.microsoft.com/office/drawing/2014/main" id="{E2312BD3-BB89-BCAC-CC28-53669435A63B}"/>
              </a:ext>
            </a:extLst>
          </p:cNvPr>
          <p:cNvSpPr txBox="1"/>
          <p:nvPr/>
        </p:nvSpPr>
        <p:spPr>
          <a:xfrm>
            <a:off x="735789" y="2026513"/>
            <a:ext cx="3877985"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以下に従ってインストール</a:t>
            </a:r>
          </a:p>
        </p:txBody>
      </p:sp>
      <p:pic>
        <p:nvPicPr>
          <p:cNvPr id="8" name="図 7">
            <a:extLst>
              <a:ext uri="{FF2B5EF4-FFF2-40B4-BE49-F238E27FC236}">
                <a16:creationId xmlns:a16="http://schemas.microsoft.com/office/drawing/2014/main" id="{FF44B8F1-5AAA-254B-F8F5-44633C8E6AD3}"/>
              </a:ext>
            </a:extLst>
          </p:cNvPr>
          <p:cNvPicPr>
            <a:picLocks noChangeAspect="1"/>
          </p:cNvPicPr>
          <p:nvPr/>
        </p:nvPicPr>
        <p:blipFill>
          <a:blip r:embed="rId3"/>
          <a:stretch>
            <a:fillRect/>
          </a:stretch>
        </p:blipFill>
        <p:spPr>
          <a:xfrm>
            <a:off x="643812" y="3553954"/>
            <a:ext cx="5924605" cy="1987192"/>
          </a:xfrm>
          <a:prstGeom prst="rect">
            <a:avLst/>
          </a:prstGeom>
        </p:spPr>
      </p:pic>
      <p:sp>
        <p:nvSpPr>
          <p:cNvPr id="9" name="テキスト ボックス 8">
            <a:extLst>
              <a:ext uri="{FF2B5EF4-FFF2-40B4-BE49-F238E27FC236}">
                <a16:creationId xmlns:a16="http://schemas.microsoft.com/office/drawing/2014/main" id="{06DA9310-790D-9BB6-A53B-01EE7CAF86E1}"/>
              </a:ext>
            </a:extLst>
          </p:cNvPr>
          <p:cNvSpPr txBox="1"/>
          <p:nvPr/>
        </p:nvSpPr>
        <p:spPr>
          <a:xfrm>
            <a:off x="802343" y="3170780"/>
            <a:ext cx="3570208"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以下の設定をお忘れなく</a:t>
            </a:r>
          </a:p>
        </p:txBody>
      </p:sp>
    </p:spTree>
    <p:extLst>
      <p:ext uri="{BB962C8B-B14F-4D97-AF65-F5344CB8AC3E}">
        <p14:creationId xmlns:p14="http://schemas.microsoft.com/office/powerpoint/2010/main" val="1993033799"/>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5D9AD38F-6F2A-57C2-331A-39AC73CA596D}"/>
              </a:ext>
            </a:extLst>
          </p:cNvPr>
          <p:cNvSpPr txBox="1"/>
          <p:nvPr/>
        </p:nvSpPr>
        <p:spPr>
          <a:xfrm>
            <a:off x="1560431" y="585395"/>
            <a:ext cx="1415772"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動作確認</a:t>
            </a:r>
          </a:p>
        </p:txBody>
      </p:sp>
      <p:sp>
        <p:nvSpPr>
          <p:cNvPr id="2" name="テキスト ボックス 1">
            <a:extLst>
              <a:ext uri="{FF2B5EF4-FFF2-40B4-BE49-F238E27FC236}">
                <a16:creationId xmlns:a16="http://schemas.microsoft.com/office/drawing/2014/main" id="{E1C5BC72-04EF-624B-712D-E97E8C8D271E}"/>
              </a:ext>
            </a:extLst>
          </p:cNvPr>
          <p:cNvSpPr txBox="1"/>
          <p:nvPr/>
        </p:nvSpPr>
        <p:spPr>
          <a:xfrm>
            <a:off x="615820" y="354563"/>
            <a:ext cx="800219"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続き</a:t>
            </a:r>
          </a:p>
        </p:txBody>
      </p:sp>
      <p:sp>
        <p:nvSpPr>
          <p:cNvPr id="3" name="テキスト ボックス 2">
            <a:extLst>
              <a:ext uri="{FF2B5EF4-FFF2-40B4-BE49-F238E27FC236}">
                <a16:creationId xmlns:a16="http://schemas.microsoft.com/office/drawing/2014/main" id="{6A104A18-B2A1-7CDB-DB90-25A2203AD2A2}"/>
              </a:ext>
            </a:extLst>
          </p:cNvPr>
          <p:cNvSpPr txBox="1"/>
          <p:nvPr/>
        </p:nvSpPr>
        <p:spPr>
          <a:xfrm>
            <a:off x="1560431" y="1047060"/>
            <a:ext cx="9071138" cy="830997"/>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bigdata2_system_and_python</a:t>
            </a:r>
            <a:r>
              <a:rPr kumimoji="1" lang="ja-JP" altLang="en-US" sz="2400" dirty="0">
                <a:latin typeface="メイリオ" panose="020B0604030504040204" pitchFamily="50" charset="-128"/>
                <a:ea typeface="メイリオ" panose="020B0604030504040204" pitchFamily="50" charset="-128"/>
              </a:rPr>
              <a:t>中の</a:t>
            </a:r>
            <a:r>
              <a:rPr kumimoji="1" lang="en-US" altLang="ja-JP" sz="2400" dirty="0">
                <a:latin typeface="メイリオ" panose="020B0604030504040204" pitchFamily="50" charset="-128"/>
                <a:ea typeface="メイリオ" panose="020B0604030504040204" pitchFamily="50" charset="-128"/>
              </a:rPr>
              <a:t>README.md</a:t>
            </a:r>
            <a:r>
              <a:rPr kumimoji="1" lang="ja-JP" altLang="en-US" sz="2400" dirty="0">
                <a:latin typeface="メイリオ" panose="020B0604030504040204" pitchFamily="50" charset="-128"/>
                <a:ea typeface="メイリオ" panose="020B0604030504040204" pitchFamily="50" charset="-128"/>
              </a:rPr>
              <a:t>を右クリック</a:t>
            </a:r>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　プログラムから開く　→　</a:t>
            </a:r>
            <a:r>
              <a:rPr kumimoji="1" lang="en-US" altLang="ja-JP" sz="2400" dirty="0">
                <a:latin typeface="メイリオ" panose="020B0604030504040204" pitchFamily="50" charset="-128"/>
                <a:ea typeface="メイリオ" panose="020B0604030504040204" pitchFamily="50" charset="-128"/>
              </a:rPr>
              <a:t>Google Chrome</a:t>
            </a:r>
            <a:endParaRPr kumimoji="1" lang="ja-JP" altLang="en-US" sz="2400" dirty="0">
              <a:latin typeface="メイリオ" panose="020B0604030504040204" pitchFamily="50" charset="-128"/>
              <a:ea typeface="メイリオ" panose="020B0604030504040204" pitchFamily="50" charset="-128"/>
            </a:endParaRPr>
          </a:p>
        </p:txBody>
      </p:sp>
      <p:pic>
        <p:nvPicPr>
          <p:cNvPr id="5" name="図 4">
            <a:extLst>
              <a:ext uri="{FF2B5EF4-FFF2-40B4-BE49-F238E27FC236}">
                <a16:creationId xmlns:a16="http://schemas.microsoft.com/office/drawing/2014/main" id="{4DFA490E-F379-B1F4-8D32-8B6B6E862B31}"/>
              </a:ext>
            </a:extLst>
          </p:cNvPr>
          <p:cNvPicPr>
            <a:picLocks noChangeAspect="1"/>
          </p:cNvPicPr>
          <p:nvPr/>
        </p:nvPicPr>
        <p:blipFill>
          <a:blip r:embed="rId2"/>
          <a:stretch>
            <a:fillRect/>
          </a:stretch>
        </p:blipFill>
        <p:spPr>
          <a:xfrm>
            <a:off x="1755035" y="2018169"/>
            <a:ext cx="6591871" cy="4557155"/>
          </a:xfrm>
          <a:prstGeom prst="rect">
            <a:avLst/>
          </a:prstGeom>
        </p:spPr>
      </p:pic>
    </p:spTree>
    <p:extLst>
      <p:ext uri="{BB962C8B-B14F-4D97-AF65-F5344CB8AC3E}">
        <p14:creationId xmlns:p14="http://schemas.microsoft.com/office/powerpoint/2010/main" val="3809920460"/>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4B091F4D-5CFB-417E-3393-67BDF534901F}"/>
              </a:ext>
            </a:extLst>
          </p:cNvPr>
          <p:cNvSpPr txBox="1"/>
          <p:nvPr/>
        </p:nvSpPr>
        <p:spPr>
          <a:xfrm>
            <a:off x="245038" y="228633"/>
            <a:ext cx="3674404"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動作確認</a:t>
            </a:r>
            <a:r>
              <a:rPr kumimoji="1" lang="en-US" altLang="ja-JP" sz="2400" dirty="0">
                <a:latin typeface="メイリオ" panose="020B0604030504040204" pitchFamily="50" charset="-128"/>
                <a:ea typeface="メイリオ" panose="020B0604030504040204" pitchFamily="50" charset="-128"/>
              </a:rPr>
              <a:t> </a:t>
            </a:r>
            <a:r>
              <a:rPr kumimoji="1" lang="ja-JP" altLang="en-US" sz="2400" dirty="0">
                <a:latin typeface="メイリオ" panose="020B0604030504040204" pitchFamily="50" charset="-128"/>
                <a:ea typeface="メイリオ" panose="020B0604030504040204" pitchFamily="50" charset="-128"/>
              </a:rPr>
              <a:t>もう一つの方法</a:t>
            </a:r>
            <a:endParaRPr kumimoji="1" lang="en-US" altLang="ja-JP" sz="2400" dirty="0">
              <a:latin typeface="メイリオ" panose="020B0604030504040204" pitchFamily="50" charset="-128"/>
              <a:ea typeface="メイリオ" panose="020B0604030504040204" pitchFamily="50" charset="-128"/>
            </a:endParaRPr>
          </a:p>
        </p:txBody>
      </p:sp>
      <p:pic>
        <p:nvPicPr>
          <p:cNvPr id="4" name="図 3">
            <a:extLst>
              <a:ext uri="{FF2B5EF4-FFF2-40B4-BE49-F238E27FC236}">
                <a16:creationId xmlns:a16="http://schemas.microsoft.com/office/drawing/2014/main" id="{3E5C7B6D-5261-67EB-E901-CAE8218BF84C}"/>
              </a:ext>
            </a:extLst>
          </p:cNvPr>
          <p:cNvPicPr>
            <a:picLocks noChangeAspect="1"/>
          </p:cNvPicPr>
          <p:nvPr/>
        </p:nvPicPr>
        <p:blipFill>
          <a:blip r:embed="rId2"/>
          <a:stretch>
            <a:fillRect/>
          </a:stretch>
        </p:blipFill>
        <p:spPr>
          <a:xfrm>
            <a:off x="394328" y="1214396"/>
            <a:ext cx="4414721" cy="2983202"/>
          </a:xfrm>
          <a:prstGeom prst="rect">
            <a:avLst/>
          </a:prstGeom>
        </p:spPr>
      </p:pic>
      <p:sp>
        <p:nvSpPr>
          <p:cNvPr id="5" name="四角形: 角を丸くする 4">
            <a:extLst>
              <a:ext uri="{FF2B5EF4-FFF2-40B4-BE49-F238E27FC236}">
                <a16:creationId xmlns:a16="http://schemas.microsoft.com/office/drawing/2014/main" id="{7A404B49-907F-46CF-AE83-5E16C43C804E}"/>
              </a:ext>
            </a:extLst>
          </p:cNvPr>
          <p:cNvSpPr/>
          <p:nvPr/>
        </p:nvSpPr>
        <p:spPr>
          <a:xfrm>
            <a:off x="1034343" y="2583768"/>
            <a:ext cx="1114053" cy="326571"/>
          </a:xfrm>
          <a:prstGeom prst="round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0CCED166-1552-80C5-ED47-054C6D9AD008}"/>
              </a:ext>
            </a:extLst>
          </p:cNvPr>
          <p:cNvSpPr txBox="1"/>
          <p:nvPr/>
        </p:nvSpPr>
        <p:spPr>
          <a:xfrm>
            <a:off x="317241" y="752730"/>
            <a:ext cx="10144124"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README.md</a:t>
            </a:r>
            <a:r>
              <a:rPr kumimoji="1" lang="ja-JP" altLang="en-US" sz="2400" dirty="0">
                <a:latin typeface="メイリオ" panose="020B0604030504040204" pitchFamily="50" charset="-128"/>
                <a:ea typeface="メイリオ" panose="020B0604030504040204" pitchFamily="50" charset="-128"/>
              </a:rPr>
              <a:t>を右クリック→プロパティ→変更→</a:t>
            </a:r>
            <a:r>
              <a:rPr kumimoji="1" lang="en-US" altLang="ja-JP" sz="2400" dirty="0">
                <a:latin typeface="メイリオ" panose="020B0604030504040204" pitchFamily="50" charset="-128"/>
                <a:ea typeface="メイリオ" panose="020B0604030504040204" pitchFamily="50" charset="-128"/>
              </a:rPr>
              <a:t>PC</a:t>
            </a:r>
            <a:r>
              <a:rPr kumimoji="1" lang="ja-JP" altLang="en-US" sz="2400" dirty="0">
                <a:latin typeface="メイリオ" panose="020B0604030504040204" pitchFamily="50" charset="-128"/>
                <a:ea typeface="メイリオ" panose="020B0604030504040204" pitchFamily="50" charset="-128"/>
              </a:rPr>
              <a:t>でアプリを選択する</a:t>
            </a:r>
          </a:p>
        </p:txBody>
      </p:sp>
      <p:pic>
        <p:nvPicPr>
          <p:cNvPr id="8" name="図 7">
            <a:extLst>
              <a:ext uri="{FF2B5EF4-FFF2-40B4-BE49-F238E27FC236}">
                <a16:creationId xmlns:a16="http://schemas.microsoft.com/office/drawing/2014/main" id="{E35D7049-D757-C158-0F24-634358E1A8E9}"/>
              </a:ext>
            </a:extLst>
          </p:cNvPr>
          <p:cNvPicPr>
            <a:picLocks noChangeAspect="1"/>
          </p:cNvPicPr>
          <p:nvPr/>
        </p:nvPicPr>
        <p:blipFill>
          <a:blip r:embed="rId3"/>
          <a:stretch>
            <a:fillRect/>
          </a:stretch>
        </p:blipFill>
        <p:spPr>
          <a:xfrm>
            <a:off x="5573212" y="1232070"/>
            <a:ext cx="2668449" cy="3356539"/>
          </a:xfrm>
          <a:prstGeom prst="rect">
            <a:avLst/>
          </a:prstGeom>
        </p:spPr>
      </p:pic>
      <p:pic>
        <p:nvPicPr>
          <p:cNvPr id="10" name="図 9">
            <a:extLst>
              <a:ext uri="{FF2B5EF4-FFF2-40B4-BE49-F238E27FC236}">
                <a16:creationId xmlns:a16="http://schemas.microsoft.com/office/drawing/2014/main" id="{42F099F0-B992-2F6C-C626-F974BFAB7868}"/>
              </a:ext>
            </a:extLst>
          </p:cNvPr>
          <p:cNvPicPr>
            <a:picLocks noChangeAspect="1"/>
          </p:cNvPicPr>
          <p:nvPr/>
        </p:nvPicPr>
        <p:blipFill>
          <a:blip r:embed="rId4"/>
          <a:stretch>
            <a:fillRect/>
          </a:stretch>
        </p:blipFill>
        <p:spPr>
          <a:xfrm>
            <a:off x="8881538" y="1196719"/>
            <a:ext cx="2696628" cy="3391890"/>
          </a:xfrm>
          <a:prstGeom prst="rect">
            <a:avLst/>
          </a:prstGeom>
        </p:spPr>
      </p:pic>
      <p:pic>
        <p:nvPicPr>
          <p:cNvPr id="12" name="図 11">
            <a:extLst>
              <a:ext uri="{FF2B5EF4-FFF2-40B4-BE49-F238E27FC236}">
                <a16:creationId xmlns:a16="http://schemas.microsoft.com/office/drawing/2014/main" id="{BF590613-F532-BB20-0AA7-4C8040218354}"/>
              </a:ext>
            </a:extLst>
          </p:cNvPr>
          <p:cNvPicPr>
            <a:picLocks noChangeAspect="1"/>
          </p:cNvPicPr>
          <p:nvPr/>
        </p:nvPicPr>
        <p:blipFill>
          <a:blip r:embed="rId5"/>
          <a:stretch>
            <a:fillRect/>
          </a:stretch>
        </p:blipFill>
        <p:spPr>
          <a:xfrm>
            <a:off x="613834" y="4361984"/>
            <a:ext cx="3827178" cy="2381808"/>
          </a:xfrm>
          <a:prstGeom prst="rect">
            <a:avLst/>
          </a:prstGeom>
        </p:spPr>
      </p:pic>
      <p:sp>
        <p:nvSpPr>
          <p:cNvPr id="13" name="矢印: 右 12">
            <a:extLst>
              <a:ext uri="{FF2B5EF4-FFF2-40B4-BE49-F238E27FC236}">
                <a16:creationId xmlns:a16="http://schemas.microsoft.com/office/drawing/2014/main" id="{49EDB0F4-2E57-23AA-4595-9C0900E14809}"/>
              </a:ext>
            </a:extLst>
          </p:cNvPr>
          <p:cNvSpPr/>
          <p:nvPr/>
        </p:nvSpPr>
        <p:spPr>
          <a:xfrm>
            <a:off x="5028595" y="2591693"/>
            <a:ext cx="449357" cy="71909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矢印: 右 13">
            <a:extLst>
              <a:ext uri="{FF2B5EF4-FFF2-40B4-BE49-F238E27FC236}">
                <a16:creationId xmlns:a16="http://schemas.microsoft.com/office/drawing/2014/main" id="{44C1A163-D779-1593-CA73-6E58ECB01DAD}"/>
              </a:ext>
            </a:extLst>
          </p:cNvPr>
          <p:cNvSpPr/>
          <p:nvPr/>
        </p:nvSpPr>
        <p:spPr>
          <a:xfrm>
            <a:off x="8337856" y="2591692"/>
            <a:ext cx="449357" cy="71909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四角形: 角を丸くする 14">
            <a:extLst>
              <a:ext uri="{FF2B5EF4-FFF2-40B4-BE49-F238E27FC236}">
                <a16:creationId xmlns:a16="http://schemas.microsoft.com/office/drawing/2014/main" id="{6A2E9812-16F2-D861-BD25-CD4B5ABAC823}"/>
              </a:ext>
            </a:extLst>
          </p:cNvPr>
          <p:cNvSpPr/>
          <p:nvPr/>
        </p:nvSpPr>
        <p:spPr>
          <a:xfrm>
            <a:off x="8925926" y="4262038"/>
            <a:ext cx="1114053" cy="326571"/>
          </a:xfrm>
          <a:prstGeom prst="round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894625549"/>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90B18730-A370-C33E-EC64-64FD04C78313}"/>
              </a:ext>
            </a:extLst>
          </p:cNvPr>
          <p:cNvPicPr>
            <a:picLocks noChangeAspect="1"/>
          </p:cNvPicPr>
          <p:nvPr/>
        </p:nvPicPr>
        <p:blipFill>
          <a:blip r:embed="rId2"/>
          <a:stretch>
            <a:fillRect/>
          </a:stretch>
        </p:blipFill>
        <p:spPr>
          <a:xfrm>
            <a:off x="1161622" y="1508238"/>
            <a:ext cx="9868755" cy="5296359"/>
          </a:xfrm>
          <a:prstGeom prst="rect">
            <a:avLst/>
          </a:prstGeom>
        </p:spPr>
      </p:pic>
      <p:sp>
        <p:nvSpPr>
          <p:cNvPr id="4" name="テキスト ボックス 3">
            <a:extLst>
              <a:ext uri="{FF2B5EF4-FFF2-40B4-BE49-F238E27FC236}">
                <a16:creationId xmlns:a16="http://schemas.microsoft.com/office/drawing/2014/main" id="{41CD5729-0EB3-756A-27B1-DD637FC7FF2F}"/>
              </a:ext>
            </a:extLst>
          </p:cNvPr>
          <p:cNvSpPr txBox="1"/>
          <p:nvPr/>
        </p:nvSpPr>
        <p:spPr>
          <a:xfrm>
            <a:off x="401217" y="307909"/>
            <a:ext cx="8305222" cy="1200329"/>
          </a:xfrm>
          <a:prstGeom prst="rect">
            <a:avLst/>
          </a:prstGeom>
          <a:noFill/>
        </p:spPr>
        <p:txBody>
          <a:bodyPr wrap="none" rtlCol="0">
            <a:spAutoFit/>
          </a:bodyPr>
          <a:lstStyle/>
          <a:p>
            <a:pPr marL="457200" indent="-457200" algn="l">
              <a:buFont typeface="+mj-lt"/>
              <a:buAutoNum type="arabicPeriod"/>
            </a:pPr>
            <a:r>
              <a:rPr kumimoji="1" lang="en-US" altLang="ja-JP" sz="2400" dirty="0">
                <a:latin typeface="メイリオ" panose="020B0604030504040204" pitchFamily="50" charset="-128"/>
                <a:ea typeface="メイリオ" panose="020B0604030504040204" pitchFamily="50" charset="-128"/>
              </a:rPr>
              <a:t>Anaconda </a:t>
            </a:r>
            <a:r>
              <a:rPr kumimoji="1" lang="ja-JP" altLang="en-US" sz="2400" dirty="0">
                <a:latin typeface="メイリオ" panose="020B0604030504040204" pitchFamily="50" charset="-128"/>
                <a:ea typeface="メイリオ" panose="020B0604030504040204" pitchFamily="50" charset="-128"/>
              </a:rPr>
              <a:t>でググって、以下のページから</a:t>
            </a:r>
            <a:r>
              <a:rPr kumimoji="1" lang="en-US" altLang="ja-JP" sz="2400" dirty="0">
                <a:latin typeface="メイリオ" panose="020B0604030504040204" pitchFamily="50" charset="-128"/>
                <a:ea typeface="メイリオ" panose="020B0604030504040204" pitchFamily="50" charset="-128"/>
              </a:rPr>
              <a:t>Download</a:t>
            </a:r>
          </a:p>
          <a:p>
            <a:pPr marL="457200" indent="-457200" algn="l">
              <a:buFont typeface="+mj-lt"/>
              <a:buAutoNum type="arabicPeriod"/>
            </a:pPr>
            <a:r>
              <a:rPr kumimoji="1" lang="en-US" altLang="ja-JP" sz="2400" dirty="0">
                <a:latin typeface="メイリオ" panose="020B0604030504040204" pitchFamily="50" charset="-128"/>
                <a:ea typeface="メイリオ" panose="020B0604030504040204" pitchFamily="50" charset="-128"/>
              </a:rPr>
              <a:t>Download</a:t>
            </a:r>
            <a:r>
              <a:rPr kumimoji="1" lang="ja-JP" altLang="en-US" sz="2400" dirty="0">
                <a:latin typeface="メイリオ" panose="020B0604030504040204" pitchFamily="50" charset="-128"/>
                <a:ea typeface="メイリオ" panose="020B0604030504040204" pitchFamily="50" charset="-128"/>
              </a:rPr>
              <a:t>が終わったら</a:t>
            </a:r>
            <a:r>
              <a:rPr kumimoji="1" lang="en-US" altLang="ja-JP" sz="2400" dirty="0">
                <a:latin typeface="メイリオ" panose="020B0604030504040204" pitchFamily="50" charset="-128"/>
                <a:ea typeface="メイリオ" panose="020B0604030504040204" pitchFamily="50" charset="-128"/>
              </a:rPr>
              <a:t>.exe</a:t>
            </a:r>
            <a:r>
              <a:rPr kumimoji="1" lang="ja-JP" altLang="en-US" sz="2400" dirty="0">
                <a:latin typeface="メイリオ" panose="020B0604030504040204" pitchFamily="50" charset="-128"/>
                <a:ea typeface="メイリオ" panose="020B0604030504040204" pitchFamily="50" charset="-128"/>
              </a:rPr>
              <a:t>を実行してイストール開始</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次頁以降の画面に注意してインストール</a:t>
            </a:r>
          </a:p>
        </p:txBody>
      </p:sp>
    </p:spTree>
    <p:extLst>
      <p:ext uri="{BB962C8B-B14F-4D97-AF65-F5344CB8AC3E}">
        <p14:creationId xmlns:p14="http://schemas.microsoft.com/office/powerpoint/2010/main" val="1794273323"/>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a:extLst>
              <a:ext uri="{FF2B5EF4-FFF2-40B4-BE49-F238E27FC236}">
                <a16:creationId xmlns:a16="http://schemas.microsoft.com/office/drawing/2014/main" id="{C824CEC8-78CA-8101-F174-D306953D0658}"/>
              </a:ext>
            </a:extLst>
          </p:cNvPr>
          <p:cNvPicPr>
            <a:picLocks noChangeAspect="1"/>
          </p:cNvPicPr>
          <p:nvPr/>
        </p:nvPicPr>
        <p:blipFill>
          <a:blip r:embed="rId2"/>
          <a:stretch>
            <a:fillRect/>
          </a:stretch>
        </p:blipFill>
        <p:spPr>
          <a:xfrm>
            <a:off x="2608295" y="1259535"/>
            <a:ext cx="7124700" cy="5495925"/>
          </a:xfrm>
          <a:prstGeom prst="rect">
            <a:avLst/>
          </a:prstGeom>
        </p:spPr>
      </p:pic>
      <p:sp>
        <p:nvSpPr>
          <p:cNvPr id="5" name="テキスト ボックス 4">
            <a:extLst>
              <a:ext uri="{FF2B5EF4-FFF2-40B4-BE49-F238E27FC236}">
                <a16:creationId xmlns:a16="http://schemas.microsoft.com/office/drawing/2014/main" id="{1D00AEB7-6DA3-132A-D5B3-CC207726AA27}"/>
              </a:ext>
            </a:extLst>
          </p:cNvPr>
          <p:cNvSpPr txBox="1"/>
          <p:nvPr/>
        </p:nvSpPr>
        <p:spPr>
          <a:xfrm>
            <a:off x="2995127" y="816227"/>
            <a:ext cx="5726248"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Just me</a:t>
            </a:r>
            <a:r>
              <a:rPr kumimoji="1" lang="ja-JP" altLang="en-US" sz="2400" dirty="0">
                <a:latin typeface="メイリオ" panose="020B0604030504040204" pitchFamily="50" charset="-128"/>
                <a:ea typeface="メイリオ" panose="020B0604030504040204" pitchFamily="50" charset="-128"/>
              </a:rPr>
              <a:t>でないと</a:t>
            </a:r>
            <a:r>
              <a:rPr kumimoji="1" lang="en-US" altLang="ja-JP" sz="2400" dirty="0">
                <a:latin typeface="メイリオ" panose="020B0604030504040204" pitchFamily="50" charset="-128"/>
                <a:ea typeface="メイリオ" panose="020B0604030504040204" pitchFamily="50" charset="-128"/>
              </a:rPr>
              <a:t>path</a:t>
            </a:r>
            <a:r>
              <a:rPr kumimoji="1" lang="ja-JP" altLang="en-US" sz="2400" dirty="0">
                <a:latin typeface="メイリオ" panose="020B0604030504040204" pitchFamily="50" charset="-128"/>
                <a:ea typeface="メイリオ" panose="020B0604030504040204" pitchFamily="50" charset="-128"/>
              </a:rPr>
              <a:t>を自動で通せない</a:t>
            </a:r>
          </a:p>
        </p:txBody>
      </p:sp>
    </p:spTree>
    <p:extLst>
      <p:ext uri="{BB962C8B-B14F-4D97-AF65-F5344CB8AC3E}">
        <p14:creationId xmlns:p14="http://schemas.microsoft.com/office/powerpoint/2010/main" val="411089143"/>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5C93202C-8864-8BF7-BEB5-FDEA9AE81B74}"/>
              </a:ext>
            </a:extLst>
          </p:cNvPr>
          <p:cNvPicPr>
            <a:picLocks noChangeAspect="1"/>
          </p:cNvPicPr>
          <p:nvPr/>
        </p:nvPicPr>
        <p:blipFill>
          <a:blip r:embed="rId2"/>
          <a:stretch>
            <a:fillRect/>
          </a:stretch>
        </p:blipFill>
        <p:spPr>
          <a:xfrm>
            <a:off x="6313446" y="2210383"/>
            <a:ext cx="5624440" cy="4339707"/>
          </a:xfrm>
          <a:prstGeom prst="rect">
            <a:avLst/>
          </a:prstGeom>
        </p:spPr>
      </p:pic>
      <p:sp>
        <p:nvSpPr>
          <p:cNvPr id="4" name="テキスト ボックス 3">
            <a:extLst>
              <a:ext uri="{FF2B5EF4-FFF2-40B4-BE49-F238E27FC236}">
                <a16:creationId xmlns:a16="http://schemas.microsoft.com/office/drawing/2014/main" id="{C22B58DA-2477-42F9-B003-A2A2AC18AF06}"/>
              </a:ext>
            </a:extLst>
          </p:cNvPr>
          <p:cNvSpPr txBox="1"/>
          <p:nvPr/>
        </p:nvSpPr>
        <p:spPr>
          <a:xfrm>
            <a:off x="681135" y="466531"/>
            <a:ext cx="11264622" cy="830997"/>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ユーザーアカウントを日本語で登録していると正常にインストールできないので</a:t>
            </a:r>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以下のように</a:t>
            </a:r>
            <a:r>
              <a:rPr kumimoji="1" lang="en-US" altLang="ja-JP" sz="2400" dirty="0">
                <a:latin typeface="メイリオ" panose="020B0604030504040204" pitchFamily="50" charset="-128"/>
                <a:ea typeface="メイリオ" panose="020B0604030504040204" pitchFamily="50" charset="-128"/>
              </a:rPr>
              <a:t>C: </a:t>
            </a:r>
            <a:r>
              <a:rPr kumimoji="1" lang="ja-JP" altLang="en-US" sz="2400" dirty="0">
                <a:latin typeface="メイリオ" panose="020B0604030504040204" pitchFamily="50" charset="-128"/>
                <a:ea typeface="メイリオ" panose="020B0604030504040204" pitchFamily="50" charset="-128"/>
              </a:rPr>
              <a:t>直下に新規フォルダーを作ってインストール先にする</a:t>
            </a:r>
          </a:p>
        </p:txBody>
      </p:sp>
      <p:pic>
        <p:nvPicPr>
          <p:cNvPr id="6" name="図 5">
            <a:extLst>
              <a:ext uri="{FF2B5EF4-FFF2-40B4-BE49-F238E27FC236}">
                <a16:creationId xmlns:a16="http://schemas.microsoft.com/office/drawing/2014/main" id="{4298F6E0-494A-ED22-9748-F5DA5BC78EEA}"/>
              </a:ext>
            </a:extLst>
          </p:cNvPr>
          <p:cNvPicPr>
            <a:picLocks noChangeAspect="1"/>
          </p:cNvPicPr>
          <p:nvPr/>
        </p:nvPicPr>
        <p:blipFill>
          <a:blip r:embed="rId3"/>
          <a:stretch>
            <a:fillRect/>
          </a:stretch>
        </p:blipFill>
        <p:spPr>
          <a:xfrm>
            <a:off x="508690" y="2210383"/>
            <a:ext cx="5369865" cy="4427783"/>
          </a:xfrm>
          <a:prstGeom prst="rect">
            <a:avLst/>
          </a:prstGeom>
        </p:spPr>
      </p:pic>
    </p:spTree>
    <p:extLst>
      <p:ext uri="{BB962C8B-B14F-4D97-AF65-F5344CB8AC3E}">
        <p14:creationId xmlns:p14="http://schemas.microsoft.com/office/powerpoint/2010/main" val="2207839509"/>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A8E45B53-8483-10E5-4183-860FDB3F0BEB}"/>
              </a:ext>
            </a:extLst>
          </p:cNvPr>
          <p:cNvPicPr>
            <a:picLocks noChangeAspect="1"/>
          </p:cNvPicPr>
          <p:nvPr/>
        </p:nvPicPr>
        <p:blipFill>
          <a:blip r:embed="rId2"/>
          <a:stretch>
            <a:fillRect/>
          </a:stretch>
        </p:blipFill>
        <p:spPr>
          <a:xfrm>
            <a:off x="2528887" y="661987"/>
            <a:ext cx="7134225" cy="5534025"/>
          </a:xfrm>
          <a:prstGeom prst="rect">
            <a:avLst/>
          </a:prstGeom>
        </p:spPr>
      </p:pic>
      <p:sp>
        <p:nvSpPr>
          <p:cNvPr id="4" name="テキスト ボックス 3">
            <a:extLst>
              <a:ext uri="{FF2B5EF4-FFF2-40B4-BE49-F238E27FC236}">
                <a16:creationId xmlns:a16="http://schemas.microsoft.com/office/drawing/2014/main" id="{A124677C-14C7-3E39-F42B-87B4E8D56C93}"/>
              </a:ext>
            </a:extLst>
          </p:cNvPr>
          <p:cNvSpPr txBox="1"/>
          <p:nvPr/>
        </p:nvSpPr>
        <p:spPr>
          <a:xfrm>
            <a:off x="457200" y="368230"/>
            <a:ext cx="5109091"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かならずチェックマークを入れる！</a:t>
            </a:r>
          </a:p>
        </p:txBody>
      </p:sp>
      <p:sp>
        <p:nvSpPr>
          <p:cNvPr id="6" name="吹き出し: 角を丸めた四角形 5">
            <a:extLst>
              <a:ext uri="{FF2B5EF4-FFF2-40B4-BE49-F238E27FC236}">
                <a16:creationId xmlns:a16="http://schemas.microsoft.com/office/drawing/2014/main" id="{D7667036-E093-5B2F-84C3-6FFBEF16BD4B}"/>
              </a:ext>
            </a:extLst>
          </p:cNvPr>
          <p:cNvSpPr/>
          <p:nvPr/>
        </p:nvSpPr>
        <p:spPr>
          <a:xfrm>
            <a:off x="289249" y="368230"/>
            <a:ext cx="5174405" cy="555501"/>
          </a:xfrm>
          <a:prstGeom prst="wedgeRoundRectCallout">
            <a:avLst>
              <a:gd name="adj1" fmla="val 8379"/>
              <a:gd name="adj2" fmla="val 295950"/>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258666181"/>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53C05EFD-63E3-2E04-B55C-F7E65DD69D85}"/>
              </a:ext>
            </a:extLst>
          </p:cNvPr>
          <p:cNvSpPr txBox="1"/>
          <p:nvPr/>
        </p:nvSpPr>
        <p:spPr>
          <a:xfrm>
            <a:off x="254065" y="468807"/>
            <a:ext cx="1826141"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動作確認</a:t>
            </a:r>
          </a:p>
        </p:txBody>
      </p:sp>
      <p:sp>
        <p:nvSpPr>
          <p:cNvPr id="3" name="テキスト ボックス 2">
            <a:extLst>
              <a:ext uri="{FF2B5EF4-FFF2-40B4-BE49-F238E27FC236}">
                <a16:creationId xmlns:a16="http://schemas.microsoft.com/office/drawing/2014/main" id="{BBEE23BC-5D31-AD76-038B-2F914ED1C78D}"/>
              </a:ext>
            </a:extLst>
          </p:cNvPr>
          <p:cNvSpPr txBox="1"/>
          <p:nvPr/>
        </p:nvSpPr>
        <p:spPr>
          <a:xfrm>
            <a:off x="187390" y="1272657"/>
            <a:ext cx="11395010" cy="1200329"/>
          </a:xfrm>
          <a:prstGeom prst="rect">
            <a:avLst/>
          </a:prstGeom>
          <a:noFill/>
        </p:spPr>
        <p:txBody>
          <a:bodyPr wrap="square" rtlCol="0">
            <a:spAutoFit/>
          </a:bodyPr>
          <a:lstStyle/>
          <a:p>
            <a:pPr marL="457200" indent="-457200" algn="l">
              <a:buFont typeface="+mj-lt"/>
              <a:buAutoNum type="arabicPeriod"/>
            </a:pPr>
            <a:r>
              <a:rPr kumimoji="1" lang="en-US" altLang="ja-JP" sz="2400" dirty="0">
                <a:latin typeface="メイリオ" panose="020B0604030504040204" pitchFamily="50" charset="-128"/>
                <a:ea typeface="メイリオ" panose="020B0604030504040204" pitchFamily="50" charset="-128"/>
              </a:rPr>
              <a:t>Windows </a:t>
            </a:r>
            <a:r>
              <a:rPr kumimoji="1" lang="ja-JP" altLang="en-US" sz="2400" dirty="0">
                <a:latin typeface="メイリオ" panose="020B0604030504040204" pitchFamily="50" charset="-128"/>
                <a:ea typeface="メイリオ" panose="020B0604030504040204" pitchFamily="50" charset="-128"/>
              </a:rPr>
              <a:t>コマンドプロンプト</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アプリケーションメニューから　</a:t>
            </a:r>
            <a:r>
              <a:rPr kumimoji="1" lang="en-US" altLang="ja-JP" sz="2400" dirty="0">
                <a:latin typeface="メイリオ" panose="020B0604030504040204" pitchFamily="50" charset="-128"/>
                <a:ea typeface="メイリオ" panose="020B0604030504040204" pitchFamily="50" charset="-128"/>
              </a:rPr>
              <a:t>windows</a:t>
            </a:r>
            <a:r>
              <a:rPr kumimoji="1" lang="ja-JP" altLang="en-US" sz="2400" dirty="0">
                <a:latin typeface="メイリオ" panose="020B0604030504040204" pitchFamily="50" charset="-128"/>
                <a:ea typeface="メイリオ" panose="020B0604030504040204" pitchFamily="50" charset="-128"/>
              </a:rPr>
              <a:t>ツール→コマンドプロンプト）を開いて、</a:t>
            </a:r>
            <a:r>
              <a:rPr kumimoji="1" lang="en-US" altLang="ja-JP" sz="2400" dirty="0">
                <a:latin typeface="メイリオ" panose="020B0604030504040204" pitchFamily="50" charset="-128"/>
                <a:ea typeface="メイリオ" panose="020B0604030504040204" pitchFamily="50" charset="-128"/>
              </a:rPr>
              <a:t>python</a:t>
            </a:r>
            <a:r>
              <a:rPr kumimoji="1" lang="ja-JP" altLang="en-US" sz="2400" dirty="0">
                <a:latin typeface="メイリオ" panose="020B0604030504040204" pitchFamily="50" charset="-128"/>
                <a:ea typeface="メイリオ" panose="020B0604030504040204" pitchFamily="50" charset="-128"/>
              </a:rPr>
              <a:t>と入力。以下のような記号が出てきたら</a:t>
            </a:r>
            <a:r>
              <a:rPr kumimoji="1" lang="en-US" altLang="ja-JP" sz="2400" dirty="0">
                <a:latin typeface="メイリオ" panose="020B0604030504040204" pitchFamily="50" charset="-128"/>
                <a:ea typeface="メイリオ" panose="020B0604030504040204" pitchFamily="50" charset="-128"/>
              </a:rPr>
              <a:t>OK</a:t>
            </a:r>
            <a:endParaRPr kumimoji="1" lang="ja-JP" altLang="en-US" sz="2400" dirty="0">
              <a:latin typeface="メイリオ" panose="020B0604030504040204" pitchFamily="50" charset="-128"/>
              <a:ea typeface="メイリオ" panose="020B0604030504040204" pitchFamily="50" charset="-128"/>
            </a:endParaRPr>
          </a:p>
        </p:txBody>
      </p:sp>
      <p:pic>
        <p:nvPicPr>
          <p:cNvPr id="7" name="図 6">
            <a:extLst>
              <a:ext uri="{FF2B5EF4-FFF2-40B4-BE49-F238E27FC236}">
                <a16:creationId xmlns:a16="http://schemas.microsoft.com/office/drawing/2014/main" id="{521F055D-593A-DE5C-AC0F-BE741C32D08D}"/>
              </a:ext>
            </a:extLst>
          </p:cNvPr>
          <p:cNvPicPr>
            <a:picLocks noChangeAspect="1"/>
          </p:cNvPicPr>
          <p:nvPr/>
        </p:nvPicPr>
        <p:blipFill>
          <a:blip r:embed="rId2"/>
          <a:stretch>
            <a:fillRect/>
          </a:stretch>
        </p:blipFill>
        <p:spPr>
          <a:xfrm>
            <a:off x="763552" y="2638342"/>
            <a:ext cx="1214490" cy="485796"/>
          </a:xfrm>
          <a:prstGeom prst="rect">
            <a:avLst/>
          </a:prstGeom>
        </p:spPr>
      </p:pic>
      <p:pic>
        <p:nvPicPr>
          <p:cNvPr id="10" name="図 9">
            <a:extLst>
              <a:ext uri="{FF2B5EF4-FFF2-40B4-BE49-F238E27FC236}">
                <a16:creationId xmlns:a16="http://schemas.microsoft.com/office/drawing/2014/main" id="{39C4CA48-A1F0-D83A-8C64-819ED3B934A1}"/>
              </a:ext>
            </a:extLst>
          </p:cNvPr>
          <p:cNvPicPr>
            <a:picLocks noChangeAspect="1"/>
          </p:cNvPicPr>
          <p:nvPr/>
        </p:nvPicPr>
        <p:blipFill>
          <a:blip r:embed="rId3"/>
          <a:stretch>
            <a:fillRect/>
          </a:stretch>
        </p:blipFill>
        <p:spPr>
          <a:xfrm>
            <a:off x="6396338" y="3566212"/>
            <a:ext cx="5693996" cy="1558691"/>
          </a:xfrm>
          <a:prstGeom prst="rect">
            <a:avLst/>
          </a:prstGeom>
        </p:spPr>
      </p:pic>
      <p:sp>
        <p:nvSpPr>
          <p:cNvPr id="11" name="テキスト ボックス 10">
            <a:extLst>
              <a:ext uri="{FF2B5EF4-FFF2-40B4-BE49-F238E27FC236}">
                <a16:creationId xmlns:a16="http://schemas.microsoft.com/office/drawing/2014/main" id="{CB5CCCB6-67D2-8D38-D606-5D279F09B3C6}"/>
              </a:ext>
            </a:extLst>
          </p:cNvPr>
          <p:cNvSpPr txBox="1"/>
          <p:nvPr/>
        </p:nvSpPr>
        <p:spPr>
          <a:xfrm>
            <a:off x="101666" y="3590925"/>
            <a:ext cx="6294672" cy="830997"/>
          </a:xfrm>
          <a:prstGeom prst="rect">
            <a:avLst/>
          </a:prstGeom>
          <a:noFill/>
        </p:spPr>
        <p:txBody>
          <a:bodyPr wrap="square" rtlCol="0">
            <a:spAutoFit/>
          </a:bodyPr>
          <a:lstStyle/>
          <a:p>
            <a:pPr algn="l"/>
            <a:r>
              <a:rPr kumimoji="1" lang="en-US" altLang="ja-JP" sz="2400" dirty="0">
                <a:latin typeface="メイリオ" panose="020B0604030504040204" pitchFamily="50" charset="-128"/>
                <a:ea typeface="メイリオ" panose="020B0604030504040204" pitchFamily="50" charset="-128"/>
              </a:rPr>
              <a:t>2. Anaconda power shell</a:t>
            </a:r>
            <a:r>
              <a:rPr kumimoji="1" lang="ja-JP" altLang="en-US" sz="2400" dirty="0">
                <a:latin typeface="メイリオ" panose="020B0604030504040204" pitchFamily="50" charset="-128"/>
                <a:ea typeface="メイリオ" panose="020B0604030504040204" pitchFamily="50" charset="-128"/>
              </a:rPr>
              <a:t>（右図）を立ち上</a:t>
            </a:r>
            <a:endParaRPr kumimoji="1" lang="en-US" altLang="ja-JP" sz="2400" dirty="0">
              <a:latin typeface="メイリオ" panose="020B0604030504040204" pitchFamily="50" charset="-128"/>
              <a:ea typeface="メイリオ" panose="020B0604030504040204" pitchFamily="50" charset="-128"/>
            </a:endParaRPr>
          </a:p>
          <a:p>
            <a:pPr algn="l"/>
            <a:r>
              <a:rPr kumimoji="1" lang="en-US" altLang="ja-JP" sz="2400" dirty="0">
                <a:latin typeface="メイリオ" panose="020B0604030504040204" pitchFamily="50" charset="-128"/>
                <a:ea typeface="メイリオ" panose="020B0604030504040204" pitchFamily="50" charset="-128"/>
              </a:rPr>
              <a:t>    </a:t>
            </a:r>
            <a:r>
              <a:rPr kumimoji="1" lang="ja-JP" altLang="en-US" sz="2400" dirty="0">
                <a:latin typeface="メイリオ" panose="020B0604030504040204" pitchFamily="50" charset="-128"/>
                <a:ea typeface="メイリオ" panose="020B0604030504040204" pitchFamily="50" charset="-128"/>
              </a:rPr>
              <a:t>げて以下のコマンドを入力</a:t>
            </a:r>
          </a:p>
        </p:txBody>
      </p:sp>
      <p:pic>
        <p:nvPicPr>
          <p:cNvPr id="13" name="図 12">
            <a:extLst>
              <a:ext uri="{FF2B5EF4-FFF2-40B4-BE49-F238E27FC236}">
                <a16:creationId xmlns:a16="http://schemas.microsoft.com/office/drawing/2014/main" id="{981CBD2D-1C07-F1B0-CCB2-69720EAE13A5}"/>
              </a:ext>
            </a:extLst>
          </p:cNvPr>
          <p:cNvPicPr>
            <a:picLocks noChangeAspect="1"/>
          </p:cNvPicPr>
          <p:nvPr/>
        </p:nvPicPr>
        <p:blipFill>
          <a:blip r:embed="rId4"/>
          <a:stretch>
            <a:fillRect/>
          </a:stretch>
        </p:blipFill>
        <p:spPr>
          <a:xfrm>
            <a:off x="702342" y="4421922"/>
            <a:ext cx="4770533" cy="952583"/>
          </a:xfrm>
          <a:prstGeom prst="rect">
            <a:avLst/>
          </a:prstGeom>
        </p:spPr>
      </p:pic>
      <p:sp>
        <p:nvSpPr>
          <p:cNvPr id="14" name="テキスト ボックス 13">
            <a:extLst>
              <a:ext uri="{FF2B5EF4-FFF2-40B4-BE49-F238E27FC236}">
                <a16:creationId xmlns:a16="http://schemas.microsoft.com/office/drawing/2014/main" id="{1CD53FC4-14EB-D18E-0ABF-D8048DFD7789}"/>
              </a:ext>
            </a:extLst>
          </p:cNvPr>
          <p:cNvSpPr txBox="1"/>
          <p:nvPr/>
        </p:nvSpPr>
        <p:spPr>
          <a:xfrm>
            <a:off x="606491" y="5616693"/>
            <a:ext cx="7891904"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Successfully installed .. </a:t>
            </a:r>
            <a:r>
              <a:rPr kumimoji="1" lang="ja-JP" altLang="en-US" sz="2400" dirty="0">
                <a:latin typeface="メイリオ" panose="020B0604030504040204" pitchFamily="50" charset="-128"/>
                <a:ea typeface="メイリオ" panose="020B0604030504040204" pitchFamily="50" charset="-128"/>
              </a:rPr>
              <a:t>というメッセージが出れば</a:t>
            </a:r>
            <a:r>
              <a:rPr kumimoji="1" lang="en-US" altLang="ja-JP" sz="2400" dirty="0">
                <a:latin typeface="メイリオ" panose="020B0604030504040204" pitchFamily="50" charset="-128"/>
                <a:ea typeface="メイリオ" panose="020B0604030504040204" pitchFamily="50" charset="-128"/>
              </a:rPr>
              <a:t>OK</a:t>
            </a:r>
            <a:endParaRPr kumimoji="1" lang="ja-JP" altLang="en-US" sz="2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780698887"/>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F0AD0DE3-7548-5E0F-9259-0AB6791269E9}"/>
              </a:ext>
            </a:extLst>
          </p:cNvPr>
          <p:cNvSpPr txBox="1"/>
          <p:nvPr/>
        </p:nvSpPr>
        <p:spPr>
          <a:xfrm>
            <a:off x="363894" y="2864498"/>
            <a:ext cx="4009431" cy="646331"/>
          </a:xfrm>
          <a:prstGeom prst="rect">
            <a:avLst/>
          </a:prstGeom>
          <a:noFill/>
        </p:spPr>
        <p:txBody>
          <a:bodyPr wrap="none" rtlCol="0">
            <a:spAutoFit/>
          </a:bodyPr>
          <a:lstStyle/>
          <a:p>
            <a:pPr algn="l"/>
            <a:r>
              <a:rPr kumimoji="1" lang="ja-JP" altLang="en-US" sz="3600" dirty="0">
                <a:latin typeface="メイリオ" panose="020B0604030504040204" pitchFamily="50" charset="-128"/>
                <a:ea typeface="メイリオ" panose="020B0604030504040204" pitchFamily="50" charset="-128"/>
              </a:rPr>
              <a:t>統合環境 </a:t>
            </a:r>
            <a:r>
              <a:rPr kumimoji="1" lang="en-US" altLang="ja-JP" sz="3600" dirty="0">
                <a:latin typeface="メイリオ" panose="020B0604030504040204" pitchFamily="50" charset="-128"/>
                <a:ea typeface="メイリオ" panose="020B0604030504040204" pitchFamily="50" charset="-128"/>
              </a:rPr>
              <a:t>VS code</a:t>
            </a:r>
            <a:endParaRPr kumimoji="1" lang="ja-JP" altLang="en-US" sz="36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5735171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BDA5859C-98C0-29AE-1D94-F728CA39D207}"/>
              </a:ext>
            </a:extLst>
          </p:cNvPr>
          <p:cNvSpPr txBox="1"/>
          <p:nvPr/>
        </p:nvSpPr>
        <p:spPr>
          <a:xfrm>
            <a:off x="550506" y="438539"/>
            <a:ext cx="6625532"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統合型テキストエディタ　</a:t>
            </a:r>
            <a:r>
              <a:rPr kumimoji="1" lang="en-US" altLang="ja-JP" sz="3200" dirty="0">
                <a:latin typeface="メイリオ" panose="020B0604030504040204" pitchFamily="50" charset="-128"/>
                <a:ea typeface="メイリオ" panose="020B0604030504040204" pitchFamily="50" charset="-128"/>
              </a:rPr>
              <a:t>vs code</a:t>
            </a:r>
            <a:endParaRPr kumimoji="1" lang="ja-JP" altLang="en-US" sz="3200" dirty="0">
              <a:latin typeface="メイリオ" panose="020B0604030504040204" pitchFamily="50" charset="-128"/>
              <a:ea typeface="メイリオ" panose="020B0604030504040204" pitchFamily="50" charset="-128"/>
            </a:endParaRPr>
          </a:p>
        </p:txBody>
      </p:sp>
      <p:sp>
        <p:nvSpPr>
          <p:cNvPr id="3" name="テキスト ボックス 2">
            <a:extLst>
              <a:ext uri="{FF2B5EF4-FFF2-40B4-BE49-F238E27FC236}">
                <a16:creationId xmlns:a16="http://schemas.microsoft.com/office/drawing/2014/main" id="{28D28F10-49DD-F024-22B3-5E9705D94FAD}"/>
              </a:ext>
            </a:extLst>
          </p:cNvPr>
          <p:cNvSpPr txBox="1"/>
          <p:nvPr/>
        </p:nvSpPr>
        <p:spPr>
          <a:xfrm>
            <a:off x="634481" y="1138334"/>
            <a:ext cx="11380038" cy="1569660"/>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統合型</a:t>
            </a:r>
            <a:r>
              <a:rPr kumimoji="1" lang="en-US" altLang="ja-JP" sz="2400" dirty="0">
                <a:latin typeface="メイリオ" panose="020B0604030504040204" pitchFamily="50" charset="-128"/>
                <a:ea typeface="メイリオ" panose="020B0604030504040204" pitchFamily="50" charset="-128"/>
              </a:rPr>
              <a:t>(IDE) : </a:t>
            </a:r>
            <a:r>
              <a:rPr kumimoji="1" lang="ja-JP" altLang="en-US" sz="2400" dirty="0">
                <a:latin typeface="メイリオ" panose="020B0604030504040204" pitchFamily="50" charset="-128"/>
                <a:ea typeface="メイリオ" panose="020B0604030504040204" pitchFamily="50" charset="-128"/>
              </a:rPr>
              <a:t>プログラム編集から実行に係るあらゆる操作を</a:t>
            </a:r>
            <a:r>
              <a:rPr kumimoji="1" lang="en-US" altLang="ja-JP" sz="2400" dirty="0">
                <a:latin typeface="メイリオ" panose="020B0604030504040204" pitchFamily="50" charset="-128"/>
                <a:ea typeface="メイリオ" panose="020B0604030504040204" pitchFamily="50" charset="-128"/>
              </a:rPr>
              <a:t>1</a:t>
            </a:r>
            <a:r>
              <a:rPr kumimoji="1" lang="ja-JP" altLang="en-US" sz="2400" dirty="0">
                <a:latin typeface="メイリオ" panose="020B0604030504040204" pitchFamily="50" charset="-128"/>
                <a:ea typeface="メイリオ" panose="020B0604030504040204" pitchFamily="50" charset="-128"/>
              </a:rPr>
              <a:t>つの画面で統一的</a:t>
            </a:r>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　　　　　　  に実施できる</a:t>
            </a:r>
            <a:endParaRPr kumimoji="1" lang="en-US" altLang="ja-JP" sz="2400" dirty="0">
              <a:latin typeface="メイリオ" panose="020B0604030504040204" pitchFamily="50" charset="-128"/>
              <a:ea typeface="メイリオ" panose="020B0604030504040204" pitchFamily="50" charset="-128"/>
            </a:endParaRPr>
          </a:p>
          <a:p>
            <a:pPr algn="l"/>
            <a:endParaRPr kumimoji="1" lang="en-US" altLang="ja-JP" sz="2400" dirty="0">
              <a:latin typeface="メイリオ" panose="020B0604030504040204" pitchFamily="50" charset="-128"/>
              <a:ea typeface="メイリオ" panose="020B0604030504040204" pitchFamily="50" charset="-128"/>
            </a:endParaRPr>
          </a:p>
          <a:p>
            <a:pPr algn="l"/>
            <a:r>
              <a:rPr kumimoji="1" lang="en-US" altLang="ja-JP" sz="2400" dirty="0">
                <a:latin typeface="メイリオ" panose="020B0604030504040204" pitchFamily="50" charset="-128"/>
                <a:ea typeface="メイリオ" panose="020B0604030504040204" pitchFamily="50" charset="-128"/>
              </a:rPr>
              <a:t>Vs code : </a:t>
            </a:r>
            <a:r>
              <a:rPr kumimoji="1" lang="ja-JP" altLang="en-US" sz="2400" dirty="0">
                <a:latin typeface="メイリオ" panose="020B0604030504040204" pitchFamily="50" charset="-128"/>
                <a:ea typeface="メイリオ" panose="020B0604030504040204" pitchFamily="50" charset="-128"/>
              </a:rPr>
              <a:t>現状プログラム開発の現場で最も普及が進んでいる</a:t>
            </a:r>
          </a:p>
        </p:txBody>
      </p:sp>
      <p:sp>
        <p:nvSpPr>
          <p:cNvPr id="4" name="テキスト ボックス 3">
            <a:extLst>
              <a:ext uri="{FF2B5EF4-FFF2-40B4-BE49-F238E27FC236}">
                <a16:creationId xmlns:a16="http://schemas.microsoft.com/office/drawing/2014/main" id="{D04EF0C0-1548-E067-F0E5-7C132C493C96}"/>
              </a:ext>
            </a:extLst>
          </p:cNvPr>
          <p:cNvSpPr txBox="1"/>
          <p:nvPr/>
        </p:nvSpPr>
        <p:spPr>
          <a:xfrm>
            <a:off x="2245530" y="2776088"/>
            <a:ext cx="6265498" cy="1200329"/>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－多様なプログラミング言語に対応</a:t>
            </a:r>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a:t>
            </a:r>
            <a:r>
              <a:rPr kumimoji="1" lang="en-US" altLang="ja-JP" sz="2400" dirty="0">
                <a:latin typeface="メイリオ" panose="020B0604030504040204" pitchFamily="50" charset="-128"/>
                <a:ea typeface="メイリオ" panose="020B0604030504040204" pitchFamily="50" charset="-128"/>
              </a:rPr>
              <a:t>HTML</a:t>
            </a:r>
            <a:r>
              <a:rPr kumimoji="1" lang="ja-JP" altLang="en-US" sz="2400" dirty="0">
                <a:latin typeface="メイリオ" panose="020B0604030504040204" pitchFamily="50" charset="-128"/>
                <a:ea typeface="メイリオ" panose="020B0604030504040204" pitchFamily="50" charset="-128"/>
              </a:rPr>
              <a:t>（ホームページ）も制作できる</a:t>
            </a:r>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a:t>
            </a:r>
            <a:r>
              <a:rPr kumimoji="1" lang="en-US" altLang="ja-JP" sz="2400" dirty="0">
                <a:latin typeface="メイリオ" panose="020B0604030504040204" pitchFamily="50" charset="-128"/>
                <a:ea typeface="メイリオ" panose="020B0604030504040204" pitchFamily="50" charset="-128"/>
              </a:rPr>
              <a:t>IoT, Linux</a:t>
            </a:r>
            <a:r>
              <a:rPr kumimoji="1" lang="ja-JP" altLang="en-US" sz="2400" dirty="0">
                <a:latin typeface="メイリオ" panose="020B0604030504040204" pitchFamily="50" charset="-128"/>
                <a:ea typeface="メイリオ" panose="020B0604030504040204" pitchFamily="50" charset="-128"/>
              </a:rPr>
              <a:t>など異なるシステム環境に対応</a:t>
            </a:r>
          </a:p>
        </p:txBody>
      </p:sp>
      <p:sp>
        <p:nvSpPr>
          <p:cNvPr id="5" name="テキスト ボックス 4">
            <a:extLst>
              <a:ext uri="{FF2B5EF4-FFF2-40B4-BE49-F238E27FC236}">
                <a16:creationId xmlns:a16="http://schemas.microsoft.com/office/drawing/2014/main" id="{6DBA3ACF-36CF-C1F9-2F11-6127A54D00D2}"/>
              </a:ext>
            </a:extLst>
          </p:cNvPr>
          <p:cNvSpPr txBox="1"/>
          <p:nvPr/>
        </p:nvSpPr>
        <p:spPr>
          <a:xfrm>
            <a:off x="634481" y="4888669"/>
            <a:ext cx="9487597" cy="830997"/>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hlinkClick r:id="rId2"/>
              </a:rPr>
              <a:t>https://github.com/ueharaLab/bigdata2_system_and_python</a:t>
            </a:r>
            <a:endParaRPr kumimoji="1" lang="en-US" altLang="ja-JP" sz="2400" dirty="0">
              <a:latin typeface="メイリオ" panose="020B0604030504040204" pitchFamily="50" charset="-128"/>
              <a:ea typeface="メイリオ" panose="020B0604030504040204" pitchFamily="50" charset="-128"/>
            </a:endParaRPr>
          </a:p>
          <a:p>
            <a:pPr algn="l"/>
            <a:endParaRPr kumimoji="1" lang="ja-JP" altLang="en-US" sz="2400" dirty="0">
              <a:latin typeface="メイリオ" panose="020B0604030504040204" pitchFamily="50" charset="-128"/>
              <a:ea typeface="メイリオ" panose="020B0604030504040204" pitchFamily="50" charset="-128"/>
            </a:endParaRPr>
          </a:p>
        </p:txBody>
      </p:sp>
      <p:sp>
        <p:nvSpPr>
          <p:cNvPr id="6" name="テキスト ボックス 5">
            <a:extLst>
              <a:ext uri="{FF2B5EF4-FFF2-40B4-BE49-F238E27FC236}">
                <a16:creationId xmlns:a16="http://schemas.microsoft.com/office/drawing/2014/main" id="{1F035C32-B081-4950-C0C5-C5E190A7327E}"/>
              </a:ext>
            </a:extLst>
          </p:cNvPr>
          <p:cNvSpPr txBox="1"/>
          <p:nvPr/>
        </p:nvSpPr>
        <p:spPr>
          <a:xfrm>
            <a:off x="634481" y="4427004"/>
            <a:ext cx="4434227"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Vs code</a:t>
            </a:r>
            <a:r>
              <a:rPr kumimoji="1" lang="ja-JP" altLang="en-US" sz="2400" dirty="0">
                <a:latin typeface="メイリオ" panose="020B0604030504040204" pitchFamily="50" charset="-128"/>
                <a:ea typeface="メイリオ" panose="020B0604030504040204" pitchFamily="50" charset="-128"/>
              </a:rPr>
              <a:t>のインストールと演習</a:t>
            </a:r>
          </a:p>
        </p:txBody>
      </p:sp>
    </p:spTree>
    <p:extLst>
      <p:ext uri="{BB962C8B-B14F-4D97-AF65-F5344CB8AC3E}">
        <p14:creationId xmlns:p14="http://schemas.microsoft.com/office/powerpoint/2010/main" val="20206056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A55360CA-749A-366B-4586-C3FADEB3CF24}"/>
              </a:ext>
            </a:extLst>
          </p:cNvPr>
          <p:cNvSpPr txBox="1"/>
          <p:nvPr/>
        </p:nvSpPr>
        <p:spPr>
          <a:xfrm>
            <a:off x="331457" y="153607"/>
            <a:ext cx="5214889" cy="584775"/>
          </a:xfrm>
          <a:prstGeom prst="rect">
            <a:avLst/>
          </a:prstGeom>
          <a:noFill/>
        </p:spPr>
        <p:txBody>
          <a:bodyPr wrap="none" rtlCol="0">
            <a:spAutoFit/>
          </a:bodyPr>
          <a:lstStyle/>
          <a:p>
            <a:pPr algn="l"/>
            <a:r>
              <a:rPr kumimoji="1" lang="en-US" altLang="ja-JP" sz="3200" dirty="0">
                <a:latin typeface="メイリオ" panose="020B0604030504040204" pitchFamily="50" charset="-128"/>
                <a:ea typeface="メイリオ" panose="020B0604030504040204" pitchFamily="50" charset="-128"/>
              </a:rPr>
              <a:t>1. VS code</a:t>
            </a:r>
            <a:r>
              <a:rPr kumimoji="1" lang="ja-JP" altLang="en-US" sz="3200" dirty="0">
                <a:latin typeface="メイリオ" panose="020B0604030504040204" pitchFamily="50" charset="-128"/>
                <a:ea typeface="メイリオ" panose="020B0604030504040204" pitchFamily="50" charset="-128"/>
              </a:rPr>
              <a:t>のインストール</a:t>
            </a:r>
          </a:p>
        </p:txBody>
      </p:sp>
      <p:pic>
        <p:nvPicPr>
          <p:cNvPr id="8" name="図 7">
            <a:extLst>
              <a:ext uri="{FF2B5EF4-FFF2-40B4-BE49-F238E27FC236}">
                <a16:creationId xmlns:a16="http://schemas.microsoft.com/office/drawing/2014/main" id="{E426603F-3C5D-099E-C09B-779B66A2DB95}"/>
              </a:ext>
            </a:extLst>
          </p:cNvPr>
          <p:cNvPicPr>
            <a:picLocks noChangeAspect="1"/>
          </p:cNvPicPr>
          <p:nvPr/>
        </p:nvPicPr>
        <p:blipFill>
          <a:blip r:embed="rId2"/>
          <a:stretch>
            <a:fillRect/>
          </a:stretch>
        </p:blipFill>
        <p:spPr>
          <a:xfrm>
            <a:off x="2024743" y="1045733"/>
            <a:ext cx="10167257" cy="5719082"/>
          </a:xfrm>
          <a:prstGeom prst="rect">
            <a:avLst/>
          </a:prstGeom>
        </p:spPr>
      </p:pic>
      <p:sp>
        <p:nvSpPr>
          <p:cNvPr id="9" name="テキスト ボックス 8">
            <a:extLst>
              <a:ext uri="{FF2B5EF4-FFF2-40B4-BE49-F238E27FC236}">
                <a16:creationId xmlns:a16="http://schemas.microsoft.com/office/drawing/2014/main" id="{E4A7D5B2-4E16-0AB6-E854-262C3E537A81}"/>
              </a:ext>
            </a:extLst>
          </p:cNvPr>
          <p:cNvSpPr txBox="1"/>
          <p:nvPr/>
        </p:nvSpPr>
        <p:spPr>
          <a:xfrm>
            <a:off x="4040537" y="5111172"/>
            <a:ext cx="7999443" cy="707886"/>
          </a:xfrm>
          <a:prstGeom prst="rect">
            <a:avLst/>
          </a:prstGeom>
          <a:noFill/>
        </p:spPr>
        <p:txBody>
          <a:bodyPr wrap="square" rtlCol="0">
            <a:spAutoFit/>
          </a:bodyPr>
          <a:lstStyle/>
          <a:p>
            <a:pPr marL="457200" indent="-457200" algn="l">
              <a:buFont typeface="+mj-lt"/>
              <a:buAutoNum type="arabicPeriod"/>
            </a:pPr>
            <a:r>
              <a:rPr kumimoji="1" lang="ja-JP" altLang="en-US" sz="2000" dirty="0">
                <a:solidFill>
                  <a:schemeClr val="bg1"/>
                </a:solidFill>
                <a:latin typeface="メイリオ" panose="020B0604030504040204" pitchFamily="50" charset="-128"/>
                <a:ea typeface="メイリオ" panose="020B0604030504040204" pitchFamily="50" charset="-128"/>
              </a:rPr>
              <a:t>フォルダを選択するとカレントディレクトリが自動的に移動</a:t>
            </a:r>
            <a:endParaRPr kumimoji="1" lang="en-US" altLang="ja-JP" sz="2000" dirty="0">
              <a:solidFill>
                <a:schemeClr val="bg1"/>
              </a:solidFill>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000" dirty="0">
                <a:solidFill>
                  <a:schemeClr val="bg1"/>
                </a:solidFill>
                <a:latin typeface="メイリオ" panose="020B0604030504040204" pitchFamily="50" charset="-128"/>
                <a:ea typeface="メイリオ" panose="020B0604030504040204" pitchFamily="50" charset="-128"/>
              </a:rPr>
              <a:t>プログラムの実行結果を表示</a:t>
            </a:r>
          </a:p>
        </p:txBody>
      </p:sp>
      <p:sp>
        <p:nvSpPr>
          <p:cNvPr id="10" name="テキスト ボックス 9">
            <a:extLst>
              <a:ext uri="{FF2B5EF4-FFF2-40B4-BE49-F238E27FC236}">
                <a16:creationId xmlns:a16="http://schemas.microsoft.com/office/drawing/2014/main" id="{430F94C3-F1FC-FD7F-70F4-E25C2488E105}"/>
              </a:ext>
            </a:extLst>
          </p:cNvPr>
          <p:cNvSpPr txBox="1"/>
          <p:nvPr/>
        </p:nvSpPr>
        <p:spPr>
          <a:xfrm>
            <a:off x="5418356" y="2533058"/>
            <a:ext cx="4493538" cy="461665"/>
          </a:xfrm>
          <a:prstGeom prst="rect">
            <a:avLst/>
          </a:prstGeom>
          <a:noFill/>
        </p:spPr>
        <p:txBody>
          <a:bodyPr wrap="none" rtlCol="0">
            <a:spAutoFit/>
          </a:bodyPr>
          <a:lstStyle/>
          <a:p>
            <a:pPr algn="l"/>
            <a:r>
              <a:rPr kumimoji="1" lang="ja-JP" altLang="en-US" sz="2400" dirty="0">
                <a:solidFill>
                  <a:schemeClr val="bg1"/>
                </a:solidFill>
                <a:latin typeface="メイリオ" panose="020B0604030504040204" pitchFamily="50" charset="-128"/>
                <a:ea typeface="メイリオ" panose="020B0604030504040204" pitchFamily="50" charset="-128"/>
              </a:rPr>
              <a:t>複数のプログラムをタブで表示</a:t>
            </a:r>
          </a:p>
        </p:txBody>
      </p:sp>
      <p:sp>
        <p:nvSpPr>
          <p:cNvPr id="11" name="テキスト ボックス 10">
            <a:extLst>
              <a:ext uri="{FF2B5EF4-FFF2-40B4-BE49-F238E27FC236}">
                <a16:creationId xmlns:a16="http://schemas.microsoft.com/office/drawing/2014/main" id="{FB86F6C8-FAA4-04A9-9FA2-B8DA83B43292}"/>
              </a:ext>
            </a:extLst>
          </p:cNvPr>
          <p:cNvSpPr txBox="1"/>
          <p:nvPr/>
        </p:nvSpPr>
        <p:spPr>
          <a:xfrm>
            <a:off x="2038504" y="2533058"/>
            <a:ext cx="2276668" cy="1477328"/>
          </a:xfrm>
          <a:prstGeom prst="rect">
            <a:avLst/>
          </a:prstGeom>
          <a:noFill/>
        </p:spPr>
        <p:txBody>
          <a:bodyPr wrap="square" rtlCol="0">
            <a:spAutoFit/>
          </a:bodyPr>
          <a:lstStyle/>
          <a:p>
            <a:pPr marL="457200" indent="-457200" algn="l">
              <a:buFont typeface="+mj-lt"/>
              <a:buAutoNum type="arabicPeriod"/>
            </a:pPr>
            <a:r>
              <a:rPr kumimoji="1" lang="ja-JP" altLang="en-US" dirty="0">
                <a:solidFill>
                  <a:schemeClr val="bg1"/>
                </a:solidFill>
                <a:latin typeface="メイリオ" panose="020B0604030504040204" pitchFamily="50" charset="-128"/>
                <a:ea typeface="メイリオ" panose="020B0604030504040204" pitchFamily="50" charset="-128"/>
              </a:rPr>
              <a:t>カレントディレクトリを移動</a:t>
            </a:r>
            <a:endParaRPr kumimoji="1" lang="en-US" altLang="ja-JP" dirty="0">
              <a:solidFill>
                <a:schemeClr val="bg1"/>
              </a:solidFill>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dirty="0">
                <a:solidFill>
                  <a:schemeClr val="bg1"/>
                </a:solidFill>
                <a:latin typeface="メイリオ" panose="020B0604030504040204" pitchFamily="50" charset="-128"/>
                <a:ea typeface="メイリオ" panose="020B0604030504040204" pitchFamily="50" charset="-128"/>
              </a:rPr>
              <a:t>プログラムファイルの新規作成、コピー、削除</a:t>
            </a:r>
          </a:p>
        </p:txBody>
      </p:sp>
      <p:sp>
        <p:nvSpPr>
          <p:cNvPr id="12" name="テキスト ボックス 11">
            <a:extLst>
              <a:ext uri="{FF2B5EF4-FFF2-40B4-BE49-F238E27FC236}">
                <a16:creationId xmlns:a16="http://schemas.microsoft.com/office/drawing/2014/main" id="{78CEF169-0D90-3D45-18E1-0999CC32C085}"/>
              </a:ext>
            </a:extLst>
          </p:cNvPr>
          <p:cNvSpPr txBox="1"/>
          <p:nvPr/>
        </p:nvSpPr>
        <p:spPr>
          <a:xfrm>
            <a:off x="8668138" y="1800807"/>
            <a:ext cx="3262432" cy="461665"/>
          </a:xfrm>
          <a:prstGeom prst="rect">
            <a:avLst/>
          </a:prstGeom>
          <a:noFill/>
        </p:spPr>
        <p:txBody>
          <a:bodyPr wrap="none" rtlCol="0">
            <a:spAutoFit/>
          </a:bodyPr>
          <a:lstStyle/>
          <a:p>
            <a:pPr algn="l"/>
            <a:r>
              <a:rPr kumimoji="1" lang="ja-JP" altLang="en-US" sz="2400" dirty="0">
                <a:solidFill>
                  <a:schemeClr val="bg1"/>
                </a:solidFill>
                <a:latin typeface="メイリオ" panose="020B0604030504040204" pitchFamily="50" charset="-128"/>
                <a:ea typeface="メイリオ" panose="020B0604030504040204" pitchFamily="50" charset="-128"/>
              </a:rPr>
              <a:t>エディタ画面から実行</a:t>
            </a:r>
          </a:p>
        </p:txBody>
      </p:sp>
      <p:sp>
        <p:nvSpPr>
          <p:cNvPr id="3" name="楕円 2">
            <a:extLst>
              <a:ext uri="{FF2B5EF4-FFF2-40B4-BE49-F238E27FC236}">
                <a16:creationId xmlns:a16="http://schemas.microsoft.com/office/drawing/2014/main" id="{BB881FD9-0FCD-401B-ADCC-81D9E02C0D1F}"/>
              </a:ext>
            </a:extLst>
          </p:cNvPr>
          <p:cNvSpPr/>
          <p:nvPr/>
        </p:nvSpPr>
        <p:spPr>
          <a:xfrm>
            <a:off x="11315700" y="1190625"/>
            <a:ext cx="476250" cy="352425"/>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正方形/長方形 3">
            <a:extLst>
              <a:ext uri="{FF2B5EF4-FFF2-40B4-BE49-F238E27FC236}">
                <a16:creationId xmlns:a16="http://schemas.microsoft.com/office/drawing/2014/main" id="{97AC1BCF-969E-FB54-5FA1-ECDF3700DB53}"/>
              </a:ext>
            </a:extLst>
          </p:cNvPr>
          <p:cNvSpPr/>
          <p:nvPr/>
        </p:nvSpPr>
        <p:spPr>
          <a:xfrm>
            <a:off x="2313993" y="1543050"/>
            <a:ext cx="1496007" cy="4405135"/>
          </a:xfrm>
          <a:prstGeom prst="rect">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CE393BAB-9F35-A69C-3C9A-B3AF385C1C1B}"/>
              </a:ext>
            </a:extLst>
          </p:cNvPr>
          <p:cNvSpPr/>
          <p:nvPr/>
        </p:nvSpPr>
        <p:spPr>
          <a:xfrm>
            <a:off x="3864113" y="1543050"/>
            <a:ext cx="8261212" cy="2771775"/>
          </a:xfrm>
          <a:prstGeom prst="rect">
            <a:avLst/>
          </a:prstGeom>
          <a:noFill/>
          <a:ln w="285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a:extLst>
              <a:ext uri="{FF2B5EF4-FFF2-40B4-BE49-F238E27FC236}">
                <a16:creationId xmlns:a16="http://schemas.microsoft.com/office/drawing/2014/main" id="{2CF53BAE-EC02-E3D2-924F-D68F97C53294}"/>
              </a:ext>
            </a:extLst>
          </p:cNvPr>
          <p:cNvSpPr/>
          <p:nvPr/>
        </p:nvSpPr>
        <p:spPr>
          <a:xfrm>
            <a:off x="3914716" y="4365493"/>
            <a:ext cx="8210609" cy="1582692"/>
          </a:xfrm>
          <a:prstGeom prst="rect">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a:extLst>
              <a:ext uri="{FF2B5EF4-FFF2-40B4-BE49-F238E27FC236}">
                <a16:creationId xmlns:a16="http://schemas.microsoft.com/office/drawing/2014/main" id="{DED411E0-BF44-B349-7646-E05E7D7F85D3}"/>
              </a:ext>
            </a:extLst>
          </p:cNvPr>
          <p:cNvSpPr txBox="1"/>
          <p:nvPr/>
        </p:nvSpPr>
        <p:spPr>
          <a:xfrm>
            <a:off x="777858" y="584527"/>
            <a:ext cx="3570208"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３つのウインドウで構成</a:t>
            </a:r>
          </a:p>
        </p:txBody>
      </p:sp>
      <p:sp>
        <p:nvSpPr>
          <p:cNvPr id="15" name="正方形/長方形 14">
            <a:extLst>
              <a:ext uri="{FF2B5EF4-FFF2-40B4-BE49-F238E27FC236}">
                <a16:creationId xmlns:a16="http://schemas.microsoft.com/office/drawing/2014/main" id="{A10C9337-9C33-5C23-D56C-67D64C455799}"/>
              </a:ext>
            </a:extLst>
          </p:cNvPr>
          <p:cNvSpPr/>
          <p:nvPr/>
        </p:nvSpPr>
        <p:spPr>
          <a:xfrm>
            <a:off x="195361" y="1323254"/>
            <a:ext cx="1496007" cy="584775"/>
          </a:xfrm>
          <a:prstGeom prst="rect">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フォルダー管理</a:t>
            </a:r>
          </a:p>
        </p:txBody>
      </p:sp>
      <p:sp>
        <p:nvSpPr>
          <p:cNvPr id="16" name="正方形/長方形 15">
            <a:extLst>
              <a:ext uri="{FF2B5EF4-FFF2-40B4-BE49-F238E27FC236}">
                <a16:creationId xmlns:a16="http://schemas.microsoft.com/office/drawing/2014/main" id="{C96AAA99-E7BC-576A-208F-8B24FDD49F8E}"/>
              </a:ext>
            </a:extLst>
          </p:cNvPr>
          <p:cNvSpPr/>
          <p:nvPr/>
        </p:nvSpPr>
        <p:spPr>
          <a:xfrm>
            <a:off x="195360" y="2796600"/>
            <a:ext cx="1496007" cy="584775"/>
          </a:xfrm>
          <a:prstGeom prst="rect">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コマンドライン</a:t>
            </a:r>
          </a:p>
        </p:txBody>
      </p:sp>
      <p:sp>
        <p:nvSpPr>
          <p:cNvPr id="17" name="正方形/長方形 16">
            <a:extLst>
              <a:ext uri="{FF2B5EF4-FFF2-40B4-BE49-F238E27FC236}">
                <a16:creationId xmlns:a16="http://schemas.microsoft.com/office/drawing/2014/main" id="{5448B334-7BE7-7740-E4FC-890C08D971C6}"/>
              </a:ext>
            </a:extLst>
          </p:cNvPr>
          <p:cNvSpPr/>
          <p:nvPr/>
        </p:nvSpPr>
        <p:spPr>
          <a:xfrm>
            <a:off x="195360" y="2045825"/>
            <a:ext cx="1496007" cy="584775"/>
          </a:xfrm>
          <a:prstGeom prst="rect">
            <a:avLst/>
          </a:prstGeom>
          <a:noFill/>
          <a:ln w="285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エディタ</a:t>
            </a:r>
          </a:p>
        </p:txBody>
      </p:sp>
    </p:spTree>
    <p:extLst>
      <p:ext uri="{BB962C8B-B14F-4D97-AF65-F5344CB8AC3E}">
        <p14:creationId xmlns:p14="http://schemas.microsoft.com/office/powerpoint/2010/main" val="2809484773"/>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none" rtlCol="0">
        <a:spAutoFit/>
      </a:bodyPr>
      <a:lstStyle>
        <a:defPPr algn="l">
          <a:defRPr kumimoji="1" sz="2400" dirty="0">
            <a:latin typeface="メイリオ" panose="020B0604030504040204" pitchFamily="50" charset="-128"/>
            <a:ea typeface="メイリオ" panose="020B0604030504040204" pitchFamily="50" charset="-128"/>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9393</TotalTime>
  <Words>533</Words>
  <Application>Microsoft Office PowerPoint</Application>
  <PresentationFormat>ワイド画面</PresentationFormat>
  <Paragraphs>63</Paragraphs>
  <Slides>16</Slides>
  <Notes>0</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16</vt:i4>
      </vt:variant>
    </vt:vector>
  </HeadingPairs>
  <TitlesOfParts>
    <vt:vector size="23" baseType="lpstr">
      <vt:lpstr>-apple-system</vt:lpstr>
      <vt:lpstr>メイリオ</vt:lpstr>
      <vt:lpstr>游ゴシック</vt:lpstr>
      <vt:lpstr>Arial</vt:lpstr>
      <vt:lpstr>Calibri</vt:lpstr>
      <vt:lpstr>Calibri Light</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hiroshi uehara</dc:creator>
  <cp:lastModifiedBy>Hiroshi Uehara</cp:lastModifiedBy>
  <cp:revision>354</cp:revision>
  <dcterms:created xsi:type="dcterms:W3CDTF">2017-07-18T05:09:25Z</dcterms:created>
  <dcterms:modified xsi:type="dcterms:W3CDTF">2024-11-22T12:29:24Z</dcterms:modified>
</cp:coreProperties>
</file>