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14" r:id="rId3"/>
    <p:sldId id="315" r:id="rId4"/>
    <p:sldId id="316" r:id="rId5"/>
    <p:sldId id="1193" r:id="rId6"/>
    <p:sldId id="1209" r:id="rId7"/>
    <p:sldId id="296" r:id="rId8"/>
    <p:sldId id="264" r:id="rId9"/>
    <p:sldId id="265" r:id="rId10"/>
    <p:sldId id="1195" r:id="rId11"/>
    <p:sldId id="294" r:id="rId12"/>
    <p:sldId id="292" r:id="rId13"/>
    <p:sldId id="1196" r:id="rId14"/>
    <p:sldId id="287" r:id="rId15"/>
    <p:sldId id="318" r:id="rId16"/>
    <p:sldId id="319" r:id="rId17"/>
    <p:sldId id="1206" r:id="rId18"/>
    <p:sldId id="257" r:id="rId19"/>
    <p:sldId id="263" r:id="rId20"/>
    <p:sldId id="1204" r:id="rId21"/>
    <p:sldId id="1205" r:id="rId22"/>
    <p:sldId id="1207" r:id="rId23"/>
    <p:sldId id="1197" r:id="rId24"/>
    <p:sldId id="1198" r:id="rId25"/>
    <p:sldId id="1199" r:id="rId26"/>
    <p:sldId id="1200" r:id="rId27"/>
    <p:sldId id="1210" r:id="rId28"/>
    <p:sldId id="1202" r:id="rId29"/>
    <p:sldId id="1208" r:id="rId30"/>
    <p:sldId id="1203" r:id="rId31"/>
    <p:sldId id="1194" r:id="rId32"/>
    <p:sldId id="121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6203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3327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3628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661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94460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27380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99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03034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63363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70527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2025/3/16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0865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2025/3/16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5717360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hyperlink" Target="https://career.levtech.jp/guide/knowhow/article/91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agazine.sokudan.work/post/hbyTpL8z" TargetMode="Externa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7.xml"/><Relationship Id="rId4" Type="http://schemas.openxmlformats.org/officeDocument/2006/relationships/image" Target="../media/image37.emf"/></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659559"/>
            <a:ext cx="9609460"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プログラミングの基礎</a:t>
            </a:r>
            <a:r>
              <a:rPr kumimoji="1" lang="en-US" altLang="ja-JP" sz="4400" b="1" dirty="0">
                <a:latin typeface="メイリオ" panose="020B0604030504040204" pitchFamily="50" charset="-128"/>
                <a:ea typeface="メイリオ" panose="020B0604030504040204" pitchFamily="50" charset="-128"/>
              </a:rPr>
              <a:t>(python)</a:t>
            </a:r>
            <a:endParaRPr kumimoji="1" lang="ja-JP" altLang="en-US" sz="32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ADD783D5-4F00-D3C5-81F5-7907D7462049}"/>
              </a:ext>
            </a:extLst>
          </p:cNvPr>
          <p:cNvSpPr txBox="1"/>
          <p:nvPr/>
        </p:nvSpPr>
        <p:spPr>
          <a:xfrm>
            <a:off x="640862" y="3429000"/>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イントロダクション</a:t>
            </a:r>
          </a:p>
        </p:txBody>
      </p:sp>
      <p:sp>
        <p:nvSpPr>
          <p:cNvPr id="3" name="テキスト ボックス 2">
            <a:extLst>
              <a:ext uri="{FF2B5EF4-FFF2-40B4-BE49-F238E27FC236}">
                <a16:creationId xmlns:a16="http://schemas.microsoft.com/office/drawing/2014/main" id="{584FB587-E2C4-08AB-B69F-409703BBA921}"/>
              </a:ext>
            </a:extLst>
          </p:cNvPr>
          <p:cNvSpPr txBox="1"/>
          <p:nvPr/>
        </p:nvSpPr>
        <p:spPr>
          <a:xfrm>
            <a:off x="702417" y="4429273"/>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上原　豊嶋　大木</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9CEF3F8-D44E-8FBE-0123-B7EAC307FC28}"/>
              </a:ext>
            </a:extLst>
          </p:cNvPr>
          <p:cNvPicPr>
            <a:picLocks noChangeAspect="1"/>
          </p:cNvPicPr>
          <p:nvPr/>
        </p:nvPicPr>
        <p:blipFill>
          <a:blip r:embed="rId2"/>
          <a:stretch>
            <a:fillRect/>
          </a:stretch>
        </p:blipFill>
        <p:spPr>
          <a:xfrm>
            <a:off x="58365" y="138036"/>
            <a:ext cx="9061382" cy="4367463"/>
          </a:xfrm>
          <a:prstGeom prst="rect">
            <a:avLst/>
          </a:prstGeom>
        </p:spPr>
      </p:pic>
      <p:pic>
        <p:nvPicPr>
          <p:cNvPr id="5" name="図 4">
            <a:extLst>
              <a:ext uri="{FF2B5EF4-FFF2-40B4-BE49-F238E27FC236}">
                <a16:creationId xmlns:a16="http://schemas.microsoft.com/office/drawing/2014/main" id="{5F5D838A-E511-20EE-978A-CB9DF4531A1F}"/>
              </a:ext>
            </a:extLst>
          </p:cNvPr>
          <p:cNvPicPr>
            <a:picLocks noChangeAspect="1"/>
          </p:cNvPicPr>
          <p:nvPr/>
        </p:nvPicPr>
        <p:blipFill>
          <a:blip r:embed="rId3"/>
          <a:stretch>
            <a:fillRect/>
          </a:stretch>
        </p:blipFill>
        <p:spPr>
          <a:xfrm>
            <a:off x="5643608" y="3429000"/>
            <a:ext cx="6431837" cy="3353091"/>
          </a:xfrm>
          <a:prstGeom prst="rect">
            <a:avLst/>
          </a:prstGeom>
        </p:spPr>
      </p:pic>
      <p:sp>
        <p:nvSpPr>
          <p:cNvPr id="6" name="テキスト ボックス 5">
            <a:extLst>
              <a:ext uri="{FF2B5EF4-FFF2-40B4-BE49-F238E27FC236}">
                <a16:creationId xmlns:a16="http://schemas.microsoft.com/office/drawing/2014/main" id="{694C1852-EEBA-62FD-7364-18DBC512E49B}"/>
              </a:ext>
            </a:extLst>
          </p:cNvPr>
          <p:cNvSpPr txBox="1"/>
          <p:nvPr/>
        </p:nvSpPr>
        <p:spPr>
          <a:xfrm>
            <a:off x="623454" y="736909"/>
            <a:ext cx="5631478" cy="584775"/>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4"/>
              </a:rPr>
              <a:t>https://career.levtech.jp/guide/knowhow/article/918/</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8534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CF67B27B-FD5A-73A1-F41F-B53A270CE54D}"/>
              </a:ext>
            </a:extLst>
          </p:cNvPr>
          <p:cNvPicPr>
            <a:picLocks noChangeAspect="1"/>
          </p:cNvPicPr>
          <p:nvPr/>
        </p:nvPicPr>
        <p:blipFill>
          <a:blip r:embed="rId2"/>
          <a:stretch>
            <a:fillRect/>
          </a:stretch>
        </p:blipFill>
        <p:spPr>
          <a:xfrm>
            <a:off x="764771" y="562303"/>
            <a:ext cx="7654552" cy="5598537"/>
          </a:xfrm>
          <a:prstGeom prst="rect">
            <a:avLst/>
          </a:prstGeom>
        </p:spPr>
      </p:pic>
      <p:sp>
        <p:nvSpPr>
          <p:cNvPr id="10" name="テキスト ボックス 9">
            <a:extLst>
              <a:ext uri="{FF2B5EF4-FFF2-40B4-BE49-F238E27FC236}">
                <a16:creationId xmlns:a16="http://schemas.microsoft.com/office/drawing/2014/main" id="{5526F285-B5D8-4BD0-EB2B-9499D9E6B4E9}"/>
              </a:ext>
            </a:extLst>
          </p:cNvPr>
          <p:cNvSpPr txBox="1"/>
          <p:nvPr/>
        </p:nvSpPr>
        <p:spPr>
          <a:xfrm>
            <a:off x="1097280" y="6450676"/>
            <a:ext cx="740940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https://magazine.sokudan.work/post/hbyTpL8z</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84318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天秤」の画像検索結果">
            <a:extLst>
              <a:ext uri="{FF2B5EF4-FFF2-40B4-BE49-F238E27FC236}">
                <a16:creationId xmlns:a16="http://schemas.microsoft.com/office/drawing/2014/main" id="{EAFFAFFF-4D77-4902-B66B-BDE43595E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920" y="2849055"/>
            <a:ext cx="7810500" cy="27813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9CC91B7-9CE7-482E-BBD4-CFC595E5D25B}"/>
              </a:ext>
            </a:extLst>
          </p:cNvPr>
          <p:cNvSpPr txBox="1"/>
          <p:nvPr/>
        </p:nvSpPr>
        <p:spPr>
          <a:xfrm>
            <a:off x="544126" y="600987"/>
            <a:ext cx="5750350" cy="584775"/>
          </a:xfrm>
          <a:prstGeom prst="rect">
            <a:avLst/>
          </a:prstGeom>
          <a:noFill/>
        </p:spPr>
        <p:txBody>
          <a:bodyPr wrap="square" rtlCol="0">
            <a:spAutoFit/>
          </a:bodyPr>
          <a:lstStyle/>
          <a:p>
            <a:pPr algn="l"/>
            <a:r>
              <a:rPr kumimoji="1" lang="en-US" altLang="ja-JP" sz="3200" b="1" dirty="0">
                <a:latin typeface="メイリオ" panose="020B0604030504040204" pitchFamily="50" charset="-128"/>
                <a:ea typeface="メイリオ" panose="020B0604030504040204" pitchFamily="50" charset="-128"/>
              </a:rPr>
              <a:t>Python </a:t>
            </a:r>
            <a:r>
              <a:rPr kumimoji="1" lang="ja-JP" altLang="en-US" sz="3200" b="1" dirty="0">
                <a:latin typeface="メイリオ" panose="020B0604030504040204" pitchFamily="50" charset="-128"/>
                <a:ea typeface="メイリオ" panose="020B0604030504040204" pitchFamily="50" charset="-128"/>
              </a:rPr>
              <a:t>のブレイクスルーは</a:t>
            </a:r>
          </a:p>
        </p:txBody>
      </p:sp>
      <p:sp>
        <p:nvSpPr>
          <p:cNvPr id="5" name="テキスト ボックス 4">
            <a:extLst>
              <a:ext uri="{FF2B5EF4-FFF2-40B4-BE49-F238E27FC236}">
                <a16:creationId xmlns:a16="http://schemas.microsoft.com/office/drawing/2014/main" id="{AAE5F7FD-8796-4488-AADB-E6C49EA52E6B}"/>
              </a:ext>
            </a:extLst>
          </p:cNvPr>
          <p:cNvSpPr txBox="1"/>
          <p:nvPr/>
        </p:nvSpPr>
        <p:spPr>
          <a:xfrm>
            <a:off x="2165024" y="3536487"/>
            <a:ext cx="2752627"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人にやさしい</a:t>
            </a:r>
          </a:p>
        </p:txBody>
      </p:sp>
      <p:sp>
        <p:nvSpPr>
          <p:cNvPr id="6" name="テキスト ボックス 5">
            <a:extLst>
              <a:ext uri="{FF2B5EF4-FFF2-40B4-BE49-F238E27FC236}">
                <a16:creationId xmlns:a16="http://schemas.microsoft.com/office/drawing/2014/main" id="{AC0F292A-2838-43EC-9DF1-97BC03BCB4EA}"/>
              </a:ext>
            </a:extLst>
          </p:cNvPr>
          <p:cNvSpPr txBox="1"/>
          <p:nvPr/>
        </p:nvSpPr>
        <p:spPr>
          <a:xfrm>
            <a:off x="7138368" y="3536488"/>
            <a:ext cx="3665612"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機械にやさしい</a:t>
            </a:r>
          </a:p>
        </p:txBody>
      </p:sp>
      <p:sp>
        <p:nvSpPr>
          <p:cNvPr id="2" name="テキスト ボックス 1">
            <a:extLst>
              <a:ext uri="{FF2B5EF4-FFF2-40B4-BE49-F238E27FC236}">
                <a16:creationId xmlns:a16="http://schemas.microsoft.com/office/drawing/2014/main" id="{5D8847BF-71F3-4D81-A19F-FC172789C38B}"/>
              </a:ext>
            </a:extLst>
          </p:cNvPr>
          <p:cNvSpPr txBox="1"/>
          <p:nvPr/>
        </p:nvSpPr>
        <p:spPr>
          <a:xfrm>
            <a:off x="4385034" y="2121031"/>
            <a:ext cx="3421930"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Python 3.0  2008</a:t>
            </a:r>
            <a:r>
              <a:rPr kumimoji="1"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193658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F5E0AB-8A99-E0F9-8D84-E8248E44E039}"/>
              </a:ext>
            </a:extLst>
          </p:cNvPr>
          <p:cNvSpPr txBox="1"/>
          <p:nvPr/>
        </p:nvSpPr>
        <p:spPr>
          <a:xfrm>
            <a:off x="3433156" y="2849033"/>
            <a:ext cx="4919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でプログラミングしてみる</a:t>
            </a:r>
          </a:p>
        </p:txBody>
      </p:sp>
    </p:spTree>
    <p:extLst>
      <p:ext uri="{BB962C8B-B14F-4D97-AF65-F5344CB8AC3E}">
        <p14:creationId xmlns:p14="http://schemas.microsoft.com/office/powerpoint/2010/main" val="3130582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関連画像">
            <a:extLst>
              <a:ext uri="{FF2B5EF4-FFF2-40B4-BE49-F238E27FC236}">
                <a16:creationId xmlns:a16="http://schemas.microsoft.com/office/drawing/2014/main" id="{315397DC-6F4D-45EC-BFFF-36A302CE4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197" y="709091"/>
            <a:ext cx="4826522" cy="409047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C5E23285-3567-4384-A5B6-6FCBEDAE28C3}"/>
              </a:ext>
            </a:extLst>
          </p:cNvPr>
          <p:cNvSpPr txBox="1"/>
          <p:nvPr/>
        </p:nvSpPr>
        <p:spPr>
          <a:xfrm>
            <a:off x="276833" y="229770"/>
            <a:ext cx="8766928"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コンピュータはコマンドラインから始まった</a:t>
            </a:r>
          </a:p>
        </p:txBody>
      </p:sp>
      <p:sp>
        <p:nvSpPr>
          <p:cNvPr id="3" name="テキスト ボックス 2">
            <a:extLst>
              <a:ext uri="{FF2B5EF4-FFF2-40B4-BE49-F238E27FC236}">
                <a16:creationId xmlns:a16="http://schemas.microsoft.com/office/drawing/2014/main" id="{1B8ECB4C-798F-41A1-B757-09BD086FC724}"/>
              </a:ext>
            </a:extLst>
          </p:cNvPr>
          <p:cNvSpPr txBox="1"/>
          <p:nvPr/>
        </p:nvSpPr>
        <p:spPr>
          <a:xfrm>
            <a:off x="1648119" y="2005411"/>
            <a:ext cx="4713402"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の前身：</a:t>
            </a:r>
            <a:r>
              <a:rPr kumimoji="1" lang="en-US" altLang="ja-JP" sz="2400" dirty="0">
                <a:latin typeface="メイリオ" panose="020B0604030504040204" pitchFamily="50" charset="-128"/>
                <a:ea typeface="メイリオ" panose="020B0604030504040204" pitchFamily="50" charset="-128"/>
              </a:rPr>
              <a:t>MS-DOS</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71ED60C-A003-427D-AF88-5337A25138B6}"/>
              </a:ext>
            </a:extLst>
          </p:cNvPr>
          <p:cNvSpPr txBox="1"/>
          <p:nvPr/>
        </p:nvSpPr>
        <p:spPr>
          <a:xfrm>
            <a:off x="1648120" y="2638331"/>
            <a:ext cx="460028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を起動するといきなりコマ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ンドラインになった</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01E0478-E2ED-448B-8D24-2D07949E3D1A}"/>
              </a:ext>
            </a:extLst>
          </p:cNvPr>
          <p:cNvSpPr/>
          <p:nvPr/>
        </p:nvSpPr>
        <p:spPr>
          <a:xfrm>
            <a:off x="2890885" y="3918991"/>
            <a:ext cx="1857080" cy="78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9F4D40-D794-4BAB-85D6-35352FB0D0DA}"/>
              </a:ext>
            </a:extLst>
          </p:cNvPr>
          <p:cNvSpPr txBox="1"/>
          <p:nvPr/>
        </p:nvSpPr>
        <p:spPr>
          <a:xfrm>
            <a:off x="2155597" y="4800892"/>
            <a:ext cx="7032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人が直感的に操作できるようにマウスを発明</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GUI(Graphic User Interface)</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74C23C7-2B90-439C-8A01-5E17AC7EF293}"/>
              </a:ext>
            </a:extLst>
          </p:cNvPr>
          <p:cNvSpPr txBox="1"/>
          <p:nvPr/>
        </p:nvSpPr>
        <p:spPr>
          <a:xfrm>
            <a:off x="2213728" y="5592738"/>
            <a:ext cx="8069344"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今でも、ソフトウエア開発はコマンドラインがベース。</a:t>
            </a:r>
            <a:r>
              <a:rPr kumimoji="1" lang="en-US" altLang="ja-JP" sz="2400" dirty="0">
                <a:latin typeface="メイリオ" panose="020B0604030504040204" pitchFamily="50" charset="-128"/>
                <a:ea typeface="メイリオ" panose="020B0604030504040204" pitchFamily="50" charset="-128"/>
              </a:rPr>
              <a:t>Microsoft office</a:t>
            </a:r>
            <a:r>
              <a:rPr kumimoji="1" lang="ja-JP" altLang="en-US" sz="2400" dirty="0">
                <a:latin typeface="メイリオ" panose="020B0604030504040204" pitchFamily="50" charset="-128"/>
                <a:ea typeface="メイリオ" panose="020B0604030504040204" pitchFamily="50" charset="-128"/>
              </a:rPr>
              <a:t>だって開発時はコマンドライン　つまり、</a:t>
            </a: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系を目指すにはコマンドライン習得が必須</a:t>
            </a:r>
          </a:p>
        </p:txBody>
      </p:sp>
      <p:sp>
        <p:nvSpPr>
          <p:cNvPr id="8" name="AutoShape 2" descr="「ms dos」の画像検索結果">
            <a:extLst>
              <a:ext uri="{FF2B5EF4-FFF2-40B4-BE49-F238E27FC236}">
                <a16:creationId xmlns:a16="http://schemas.microsoft.com/office/drawing/2014/main" id="{4F6D2A91-3FE7-4320-9527-E781F228DD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ms dos」の画像検索結果">
            <a:extLst>
              <a:ext uri="{FF2B5EF4-FFF2-40B4-BE49-F238E27FC236}">
                <a16:creationId xmlns:a16="http://schemas.microsoft.com/office/drawing/2014/main" id="{FB2E9A1C-02DC-458C-BD29-6A03B517E8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図 9">
            <a:extLst>
              <a:ext uri="{FF2B5EF4-FFF2-40B4-BE49-F238E27FC236}">
                <a16:creationId xmlns:a16="http://schemas.microsoft.com/office/drawing/2014/main" id="{3788F1A1-FB78-4CB5-BB16-CD7B60BBDF22}"/>
              </a:ext>
            </a:extLst>
          </p:cNvPr>
          <p:cNvPicPr>
            <a:picLocks noChangeAspect="1"/>
          </p:cNvPicPr>
          <p:nvPr/>
        </p:nvPicPr>
        <p:blipFill>
          <a:blip r:embed="rId3"/>
          <a:stretch>
            <a:fillRect/>
          </a:stretch>
        </p:blipFill>
        <p:spPr>
          <a:xfrm>
            <a:off x="7160000" y="1117266"/>
            <a:ext cx="1982088" cy="1109969"/>
          </a:xfrm>
          <a:prstGeom prst="rect">
            <a:avLst/>
          </a:prstGeom>
        </p:spPr>
      </p:pic>
      <p:pic>
        <p:nvPicPr>
          <p:cNvPr id="11" name="図 10">
            <a:extLst>
              <a:ext uri="{FF2B5EF4-FFF2-40B4-BE49-F238E27FC236}">
                <a16:creationId xmlns:a16="http://schemas.microsoft.com/office/drawing/2014/main" id="{B9B7067D-859E-495F-A387-751AFC4FEC68}"/>
              </a:ext>
            </a:extLst>
          </p:cNvPr>
          <p:cNvPicPr>
            <a:picLocks noChangeAspect="1"/>
          </p:cNvPicPr>
          <p:nvPr/>
        </p:nvPicPr>
        <p:blipFill>
          <a:blip r:embed="rId4"/>
          <a:stretch>
            <a:fillRect/>
          </a:stretch>
        </p:blipFill>
        <p:spPr>
          <a:xfrm>
            <a:off x="5813198" y="2246575"/>
            <a:ext cx="2257425" cy="2533650"/>
          </a:xfrm>
          <a:prstGeom prst="ellipse">
            <a:avLst/>
          </a:prstGeom>
          <a:ln>
            <a:noFill/>
          </a:ln>
          <a:effectLst>
            <a:softEdge rad="112500"/>
          </a:effectLst>
        </p:spPr>
      </p:pic>
    </p:spTree>
    <p:extLst>
      <p:ext uri="{BB962C8B-B14F-4D97-AF65-F5344CB8AC3E}">
        <p14:creationId xmlns:p14="http://schemas.microsoft.com/office/powerpoint/2010/main" val="324846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8468931-CB97-6F13-74EC-C2A13804DE7B}"/>
              </a:ext>
            </a:extLst>
          </p:cNvPr>
          <p:cNvSpPr txBox="1"/>
          <p:nvPr/>
        </p:nvSpPr>
        <p:spPr>
          <a:xfrm>
            <a:off x="606829" y="556953"/>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コマンドラインからプログラムを書く</a:t>
            </a:r>
          </a:p>
        </p:txBody>
      </p:sp>
      <p:sp>
        <p:nvSpPr>
          <p:cNvPr id="3" name="テキスト ボックス 2">
            <a:extLst>
              <a:ext uri="{FF2B5EF4-FFF2-40B4-BE49-F238E27FC236}">
                <a16:creationId xmlns:a16="http://schemas.microsoft.com/office/drawing/2014/main" id="{2A7DE5D0-A285-FEFB-8D41-F107EE0072A5}"/>
              </a:ext>
            </a:extLst>
          </p:cNvPr>
          <p:cNvSpPr txBox="1"/>
          <p:nvPr/>
        </p:nvSpPr>
        <p:spPr>
          <a:xfrm>
            <a:off x="4221351" y="5244436"/>
            <a:ext cx="4684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行でも間違うと振出しに戻る！</a:t>
            </a:r>
          </a:p>
        </p:txBody>
      </p:sp>
      <p:pic>
        <p:nvPicPr>
          <p:cNvPr id="7" name="図 6">
            <a:extLst>
              <a:ext uri="{FF2B5EF4-FFF2-40B4-BE49-F238E27FC236}">
                <a16:creationId xmlns:a16="http://schemas.microsoft.com/office/drawing/2014/main" id="{4E3395F6-31EF-E8D3-99AE-9C9806586F64}"/>
              </a:ext>
            </a:extLst>
          </p:cNvPr>
          <p:cNvPicPr>
            <a:picLocks noChangeAspect="1"/>
          </p:cNvPicPr>
          <p:nvPr/>
        </p:nvPicPr>
        <p:blipFill>
          <a:blip r:embed="rId2"/>
          <a:stretch>
            <a:fillRect/>
          </a:stretch>
        </p:blipFill>
        <p:spPr>
          <a:xfrm>
            <a:off x="833304" y="1564109"/>
            <a:ext cx="2317219" cy="3394235"/>
          </a:xfrm>
          <a:prstGeom prst="rect">
            <a:avLst/>
          </a:prstGeom>
        </p:spPr>
      </p:pic>
      <p:sp>
        <p:nvSpPr>
          <p:cNvPr id="8" name="テキスト ボックス 7">
            <a:extLst>
              <a:ext uri="{FF2B5EF4-FFF2-40B4-BE49-F238E27FC236}">
                <a16:creationId xmlns:a16="http://schemas.microsoft.com/office/drawing/2014/main" id="{6D116766-0B74-D5B2-1428-54ADCC94847F}"/>
              </a:ext>
            </a:extLst>
          </p:cNvPr>
          <p:cNvSpPr txBox="1"/>
          <p:nvPr/>
        </p:nvSpPr>
        <p:spPr>
          <a:xfrm>
            <a:off x="4156963" y="2716029"/>
            <a:ext cx="3000895"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a=2+5</a:t>
            </a:r>
            <a:r>
              <a:rPr kumimoji="1" lang="ja-JP" altLang="en-US" sz="2400" dirty="0">
                <a:latin typeface="メイリオ" panose="020B0604030504040204" pitchFamily="50" charset="-128"/>
                <a:ea typeface="メイリオ" panose="020B0604030504040204" pitchFamily="50" charset="-128"/>
              </a:rPr>
              <a:t>の間違いだったとしたら</a:t>
            </a:r>
          </a:p>
        </p:txBody>
      </p:sp>
      <p:sp>
        <p:nvSpPr>
          <p:cNvPr id="9" name="矢印: 右 8">
            <a:extLst>
              <a:ext uri="{FF2B5EF4-FFF2-40B4-BE49-F238E27FC236}">
                <a16:creationId xmlns:a16="http://schemas.microsoft.com/office/drawing/2014/main" id="{E315042F-CBCD-4C9C-1097-08C678523DAD}"/>
              </a:ext>
            </a:extLst>
          </p:cNvPr>
          <p:cNvSpPr/>
          <p:nvPr/>
        </p:nvSpPr>
        <p:spPr>
          <a:xfrm>
            <a:off x="3315263" y="2716029"/>
            <a:ext cx="616657" cy="712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B6666B67-75CF-EFDD-B5B9-C0E28146FC4A}"/>
              </a:ext>
            </a:extLst>
          </p:cNvPr>
          <p:cNvSpPr txBox="1"/>
          <p:nvPr/>
        </p:nvSpPr>
        <p:spPr>
          <a:xfrm>
            <a:off x="8164298" y="2716028"/>
            <a:ext cx="3067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最初から入力しなおしとなる</a:t>
            </a:r>
          </a:p>
        </p:txBody>
      </p:sp>
      <p:sp>
        <p:nvSpPr>
          <p:cNvPr id="11" name="矢印: 右 10">
            <a:extLst>
              <a:ext uri="{FF2B5EF4-FFF2-40B4-BE49-F238E27FC236}">
                <a16:creationId xmlns:a16="http://schemas.microsoft.com/office/drawing/2014/main" id="{CF65B8D3-54F3-F096-64E7-35BEFEB91E7B}"/>
              </a:ext>
            </a:extLst>
          </p:cNvPr>
          <p:cNvSpPr/>
          <p:nvPr/>
        </p:nvSpPr>
        <p:spPr>
          <a:xfrm>
            <a:off x="7119993" y="2716028"/>
            <a:ext cx="616657" cy="712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9244A72-6821-E605-9F7E-FD428162560B}"/>
              </a:ext>
            </a:extLst>
          </p:cNvPr>
          <p:cNvSpPr txBox="1"/>
          <p:nvPr/>
        </p:nvSpPr>
        <p:spPr>
          <a:xfrm>
            <a:off x="739832" y="1102444"/>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数学とよく似ている</a:t>
            </a:r>
          </a:p>
        </p:txBody>
      </p:sp>
    </p:spTree>
    <p:extLst>
      <p:ext uri="{BB962C8B-B14F-4D97-AF65-F5344CB8AC3E}">
        <p14:creationId xmlns:p14="http://schemas.microsoft.com/office/powerpoint/2010/main" val="108251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85241A1-36F9-6D26-8EA7-C54C1FD7004E}"/>
              </a:ext>
            </a:extLst>
          </p:cNvPr>
          <p:cNvSpPr txBox="1"/>
          <p:nvPr/>
        </p:nvSpPr>
        <p:spPr>
          <a:xfrm>
            <a:off x="806335" y="507076"/>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もっとプログラミングを快適にできないか</a:t>
            </a:r>
          </a:p>
        </p:txBody>
      </p:sp>
      <p:sp>
        <p:nvSpPr>
          <p:cNvPr id="3" name="テキスト ボックス 2">
            <a:extLst>
              <a:ext uri="{FF2B5EF4-FFF2-40B4-BE49-F238E27FC236}">
                <a16:creationId xmlns:a16="http://schemas.microsoft.com/office/drawing/2014/main" id="{264B532E-A97B-94A5-568B-C5568DD2E9F2}"/>
              </a:ext>
            </a:extLst>
          </p:cNvPr>
          <p:cNvSpPr txBox="1"/>
          <p:nvPr/>
        </p:nvSpPr>
        <p:spPr>
          <a:xfrm>
            <a:off x="919186" y="1091851"/>
            <a:ext cx="4339650"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プログラミング環境！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修正箇所だけ直して再実行</a:t>
            </a:r>
          </a:p>
        </p:txBody>
      </p:sp>
      <p:sp>
        <p:nvSpPr>
          <p:cNvPr id="4" name="テキスト ボックス 3">
            <a:extLst>
              <a:ext uri="{FF2B5EF4-FFF2-40B4-BE49-F238E27FC236}">
                <a16:creationId xmlns:a16="http://schemas.microsoft.com/office/drawing/2014/main" id="{72E26551-EF96-8D54-8115-BFCBA8B37E4D}"/>
              </a:ext>
            </a:extLst>
          </p:cNvPr>
          <p:cNvSpPr txBox="1"/>
          <p:nvPr/>
        </p:nvSpPr>
        <p:spPr>
          <a:xfrm>
            <a:off x="1867716" y="2651760"/>
            <a:ext cx="2248116"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colaboratory</a:t>
            </a:r>
            <a:endParaRPr kumimoji="1" lang="ja-JP" altLang="en-US" sz="24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33BB0DB-F18F-073D-F316-A414D6732DF1}"/>
              </a:ext>
            </a:extLst>
          </p:cNvPr>
          <p:cNvSpPr txBox="1"/>
          <p:nvPr/>
        </p:nvSpPr>
        <p:spPr>
          <a:xfrm>
            <a:off x="7388841" y="2651760"/>
            <a:ext cx="1510157"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Jupyter</a:t>
            </a:r>
            <a:r>
              <a:rPr kumimoji="1" lang="en-US" altLang="ja-JP" sz="2400" b="1" dirty="0">
                <a:latin typeface="メイリオ" panose="020B0604030504040204" pitchFamily="50" charset="-128"/>
                <a:ea typeface="メイリオ" panose="020B0604030504040204" pitchFamily="50" charset="-128"/>
              </a:rPr>
              <a:t> </a:t>
            </a:r>
            <a:endParaRPr kumimoji="1" lang="ja-JP" altLang="en-US" sz="2400" b="1" dirty="0">
              <a:latin typeface="メイリオ" panose="020B0604030504040204" pitchFamily="50" charset="-128"/>
              <a:ea typeface="メイリオ" panose="020B0604030504040204" pitchFamily="50" charset="-128"/>
            </a:endParaRPr>
          </a:p>
        </p:txBody>
      </p:sp>
      <p:pic>
        <p:nvPicPr>
          <p:cNvPr id="4098" name="Picture 2" descr="Google Colaboratory を使ってKaggleタイタニックチュートリアルをやってみた - TSOne Tech Blog">
            <a:extLst>
              <a:ext uri="{FF2B5EF4-FFF2-40B4-BE49-F238E27FC236}">
                <a16:creationId xmlns:a16="http://schemas.microsoft.com/office/drawing/2014/main" id="{7E4F5524-B28B-CC6E-AF52-6B678CEC8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895" y="3271367"/>
            <a:ext cx="3212002" cy="228221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roject Jupyter - Wikipedia">
            <a:extLst>
              <a:ext uri="{FF2B5EF4-FFF2-40B4-BE49-F238E27FC236}">
                <a16:creationId xmlns:a16="http://schemas.microsoft.com/office/drawing/2014/main" id="{15E3D598-D339-6DF4-5570-4BA43BAEC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6410" y="3271367"/>
            <a:ext cx="1735540"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590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0223569-EFCB-1576-308E-2F9779D984CC}"/>
              </a:ext>
            </a:extLst>
          </p:cNvPr>
          <p:cNvSpPr txBox="1"/>
          <p:nvPr/>
        </p:nvSpPr>
        <p:spPr>
          <a:xfrm>
            <a:off x="4580313" y="3075708"/>
            <a:ext cx="205537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37835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614137" y="1777872"/>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778158"/>
            <a:ext cx="1045758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
        <p:nvSpPr>
          <p:cNvPr id="2" name="テキスト ボックス 1">
            <a:extLst>
              <a:ext uri="{FF2B5EF4-FFF2-40B4-BE49-F238E27FC236}">
                <a16:creationId xmlns:a16="http://schemas.microsoft.com/office/drawing/2014/main" id="{52A04D83-927D-C394-3596-437713CFA7AD}"/>
              </a:ext>
            </a:extLst>
          </p:cNvPr>
          <p:cNvSpPr txBox="1"/>
          <p:nvPr/>
        </p:nvSpPr>
        <p:spPr>
          <a:xfrm>
            <a:off x="531845" y="193383"/>
            <a:ext cx="4802918"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を起動する</a:t>
            </a:r>
          </a:p>
        </p:txBody>
      </p:sp>
    </p:spTree>
    <p:extLst>
      <p:ext uri="{BB962C8B-B14F-4D97-AF65-F5344CB8AC3E}">
        <p14:creationId xmlns:p14="http://schemas.microsoft.com/office/powerpoint/2010/main" val="602781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9D6B0D2-302F-4707-CD0C-53CD4195F5A0}"/>
              </a:ext>
            </a:extLst>
          </p:cNvPr>
          <p:cNvSpPr txBox="1"/>
          <p:nvPr/>
        </p:nvSpPr>
        <p:spPr>
          <a:xfrm>
            <a:off x="365760" y="465513"/>
            <a:ext cx="5929828" cy="584775"/>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社会はプログラムに満ちている</a:t>
            </a:r>
          </a:p>
        </p:txBody>
      </p:sp>
      <p:pic>
        <p:nvPicPr>
          <p:cNvPr id="1026" name="Picture 2" descr="スタンダードエアコンRシリーズ｜スタンダードタイプ｜エアコン／ポータブルクーラー／スポットクーラー｜大型家電｜電化製品｜商品情報｜アイリスオーヤマ">
            <a:extLst>
              <a:ext uri="{FF2B5EF4-FFF2-40B4-BE49-F238E27FC236}">
                <a16:creationId xmlns:a16="http://schemas.microsoft.com/office/drawing/2014/main" id="{8EF683AE-DBEF-EA00-E50C-8A71637B8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97" y="1843781"/>
            <a:ext cx="2647950" cy="17240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BEB255C-9149-B7DF-528E-8298B985588F}"/>
              </a:ext>
            </a:extLst>
          </p:cNvPr>
          <p:cNvSpPr txBox="1"/>
          <p:nvPr/>
        </p:nvSpPr>
        <p:spPr>
          <a:xfrm>
            <a:off x="417056" y="1050288"/>
            <a:ext cx="710963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ありふれた日常に、潜んでいるプログラミング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決して最新テクノロジーということでもない</a:t>
            </a:r>
          </a:p>
        </p:txBody>
      </p:sp>
      <p:sp>
        <p:nvSpPr>
          <p:cNvPr id="6" name="テキスト ボックス 5">
            <a:extLst>
              <a:ext uri="{FF2B5EF4-FFF2-40B4-BE49-F238E27FC236}">
                <a16:creationId xmlns:a16="http://schemas.microsoft.com/office/drawing/2014/main" id="{72F95111-8039-64A9-0072-31EB711A4D8C}"/>
              </a:ext>
            </a:extLst>
          </p:cNvPr>
          <p:cNvSpPr txBox="1"/>
          <p:nvPr/>
        </p:nvSpPr>
        <p:spPr>
          <a:xfrm>
            <a:off x="882409" y="3106141"/>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リモコン制御</a:t>
            </a:r>
          </a:p>
        </p:txBody>
      </p:sp>
      <p:pic>
        <p:nvPicPr>
          <p:cNvPr id="1028" name="Picture 4" descr="2024年》カーナビおすすめ7選！売れ筋モデルをタイプ別にご紹介 - 価格.comマガジン">
            <a:extLst>
              <a:ext uri="{FF2B5EF4-FFF2-40B4-BE49-F238E27FC236}">
                <a16:creationId xmlns:a16="http://schemas.microsoft.com/office/drawing/2014/main" id="{F178349A-337B-1829-2DE7-5512562FA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975" y="2233881"/>
            <a:ext cx="2590747"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お買い物・購入履歴のアイコン | フリーのアイコンイラスト素材 icon-pit">
            <a:extLst>
              <a:ext uri="{FF2B5EF4-FFF2-40B4-BE49-F238E27FC236}">
                <a16:creationId xmlns:a16="http://schemas.microsoft.com/office/drawing/2014/main" id="{CC203089-A9DA-EB2F-24A0-6205F684C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0144" y="1276704"/>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6908B9D9-8B22-485A-F9FC-83BE7318CE1E}"/>
              </a:ext>
            </a:extLst>
          </p:cNvPr>
          <p:cNvSpPr txBox="1"/>
          <p:nvPr/>
        </p:nvSpPr>
        <p:spPr>
          <a:xfrm>
            <a:off x="6729438" y="3672539"/>
            <a:ext cx="351891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インターネットショッピング</a:t>
            </a:r>
          </a:p>
        </p:txBody>
      </p:sp>
      <p:pic>
        <p:nvPicPr>
          <p:cNvPr id="1032" name="Picture 8" descr="LINE】トーク履歴を印刷する方法 | リモートサポートサービス 解決支援サイト">
            <a:extLst>
              <a:ext uri="{FF2B5EF4-FFF2-40B4-BE49-F238E27FC236}">
                <a16:creationId xmlns:a16="http://schemas.microsoft.com/office/drawing/2014/main" id="{A4C335F7-3E30-9445-FD56-8D6A8C6A62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071" y="4368321"/>
            <a:ext cx="1524000" cy="30003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2024年》ニンテンドースイッチおすすめソフト40選！ 是が非でもプレイすべきジャンル別タイトル - 価格.comマガジン">
            <a:extLst>
              <a:ext uri="{FF2B5EF4-FFF2-40B4-BE49-F238E27FC236}">
                <a16:creationId xmlns:a16="http://schemas.microsoft.com/office/drawing/2014/main" id="{66B9E2EE-861E-8A12-026E-D323890E84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2047" y="4231070"/>
            <a:ext cx="3274357" cy="327435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TMのイラスト – フリーイラスト素材集 KuKuKeKe">
            <a:extLst>
              <a:ext uri="{FF2B5EF4-FFF2-40B4-BE49-F238E27FC236}">
                <a16:creationId xmlns:a16="http://schemas.microsoft.com/office/drawing/2014/main" id="{B69D8739-8D07-53DC-E6D2-A40F19CA5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6609" y="4181728"/>
            <a:ext cx="2440171" cy="279913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R東日本、「話せる指定席券売機」を導入 「もしもし券売機『Kaeruくん』」以来の導入 - TRAICY（トライシー）">
            <a:extLst>
              <a:ext uri="{FF2B5EF4-FFF2-40B4-BE49-F238E27FC236}">
                <a16:creationId xmlns:a16="http://schemas.microsoft.com/office/drawing/2014/main" id="{AA8D556B-0A81-C574-8823-CB30150C6E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0135" y="4437834"/>
            <a:ext cx="2304448" cy="2233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920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ABDE72A4-CC12-470C-F9E6-BBAC0C324ECA}"/>
              </a:ext>
            </a:extLst>
          </p:cNvPr>
          <p:cNvPicPr>
            <a:picLocks noChangeAspect="1"/>
          </p:cNvPicPr>
          <p:nvPr/>
        </p:nvPicPr>
        <p:blipFill>
          <a:blip r:embed="rId2"/>
          <a:stretch>
            <a:fillRect/>
          </a:stretch>
        </p:blipFill>
        <p:spPr>
          <a:xfrm>
            <a:off x="3591952" y="1865062"/>
            <a:ext cx="7173215" cy="4111789"/>
          </a:xfrm>
          <a:prstGeom prst="rect">
            <a:avLst/>
          </a:prstGeom>
        </p:spPr>
      </p:pic>
      <p:sp>
        <p:nvSpPr>
          <p:cNvPr id="4" name="テキスト ボックス 3">
            <a:extLst>
              <a:ext uri="{FF2B5EF4-FFF2-40B4-BE49-F238E27FC236}">
                <a16:creationId xmlns:a16="http://schemas.microsoft.com/office/drawing/2014/main" id="{80A10708-73BD-BDDC-6C8B-CE3681E765E8}"/>
              </a:ext>
            </a:extLst>
          </p:cNvPr>
          <p:cNvSpPr txBox="1"/>
          <p:nvPr/>
        </p:nvSpPr>
        <p:spPr>
          <a:xfrm>
            <a:off x="615142" y="10662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プログラムを書いて実行する</a:t>
            </a:r>
          </a:p>
        </p:txBody>
      </p:sp>
      <p:sp>
        <p:nvSpPr>
          <p:cNvPr id="5" name="右中かっこ 4">
            <a:extLst>
              <a:ext uri="{FF2B5EF4-FFF2-40B4-BE49-F238E27FC236}">
                <a16:creationId xmlns:a16="http://schemas.microsoft.com/office/drawing/2014/main" id="{BB9CC73E-0498-1AE2-3A45-6DF0AD5D078A}"/>
              </a:ext>
            </a:extLst>
          </p:cNvPr>
          <p:cNvSpPr/>
          <p:nvPr/>
        </p:nvSpPr>
        <p:spPr>
          <a:xfrm>
            <a:off x="10429213" y="3840480"/>
            <a:ext cx="410583" cy="20033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8E47488-FFF9-1D04-91DB-99C3DAFCEE2D}"/>
              </a:ext>
            </a:extLst>
          </p:cNvPr>
          <p:cNvSpPr txBox="1"/>
          <p:nvPr/>
        </p:nvSpPr>
        <p:spPr>
          <a:xfrm>
            <a:off x="10947862" y="461133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セル</a:t>
            </a:r>
          </a:p>
        </p:txBody>
      </p:sp>
      <p:sp>
        <p:nvSpPr>
          <p:cNvPr id="7" name="テキスト ボックス 6">
            <a:extLst>
              <a:ext uri="{FF2B5EF4-FFF2-40B4-BE49-F238E27FC236}">
                <a16:creationId xmlns:a16="http://schemas.microsoft.com/office/drawing/2014/main" id="{FDE535C1-F848-C431-5A9D-DBCC58B3E464}"/>
              </a:ext>
            </a:extLst>
          </p:cNvPr>
          <p:cNvSpPr txBox="1"/>
          <p:nvPr/>
        </p:nvSpPr>
        <p:spPr>
          <a:xfrm>
            <a:off x="615142" y="691398"/>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セルの中にグラプロムを書く</a:t>
            </a:r>
          </a:p>
        </p:txBody>
      </p:sp>
      <p:sp>
        <p:nvSpPr>
          <p:cNvPr id="8" name="テキスト ボックス 7">
            <a:extLst>
              <a:ext uri="{FF2B5EF4-FFF2-40B4-BE49-F238E27FC236}">
                <a16:creationId xmlns:a16="http://schemas.microsoft.com/office/drawing/2014/main" id="{6BCC4F5A-20A0-66BC-2DA9-257AF25B2CEF}"/>
              </a:ext>
            </a:extLst>
          </p:cNvPr>
          <p:cNvSpPr txBox="1"/>
          <p:nvPr/>
        </p:nvSpPr>
        <p:spPr>
          <a:xfrm>
            <a:off x="6600305" y="4611329"/>
            <a:ext cx="36407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行書いたら</a:t>
            </a:r>
            <a:r>
              <a:rPr kumimoji="1" lang="en-US" altLang="ja-JP" sz="2400" dirty="0">
                <a:latin typeface="メイリオ" panose="020B0604030504040204" pitchFamily="50" charset="-128"/>
                <a:ea typeface="メイリオ" panose="020B0604030504040204" pitchFamily="50" charset="-128"/>
              </a:rPr>
              <a:t>Enter</a:t>
            </a:r>
            <a:r>
              <a:rPr kumimoji="1" lang="ja-JP" altLang="en-US" sz="2400" dirty="0">
                <a:latin typeface="メイリオ" panose="020B0604030504040204" pitchFamily="50" charset="-128"/>
                <a:ea typeface="メイリオ" panose="020B0604030504040204" pitchFamily="50" charset="-128"/>
              </a:rPr>
              <a:t>で改行</a:t>
            </a:r>
          </a:p>
        </p:txBody>
      </p:sp>
      <p:sp>
        <p:nvSpPr>
          <p:cNvPr id="9" name="吹き出し: 四角形 8">
            <a:extLst>
              <a:ext uri="{FF2B5EF4-FFF2-40B4-BE49-F238E27FC236}">
                <a16:creationId xmlns:a16="http://schemas.microsoft.com/office/drawing/2014/main" id="{D8710D02-F0FD-67A0-1F35-2768370814A8}"/>
              </a:ext>
            </a:extLst>
          </p:cNvPr>
          <p:cNvSpPr/>
          <p:nvPr/>
        </p:nvSpPr>
        <p:spPr>
          <a:xfrm>
            <a:off x="540513" y="1696583"/>
            <a:ext cx="2194560" cy="1005840"/>
          </a:xfrm>
          <a:prstGeom prst="wedgeRectCallout">
            <a:avLst>
              <a:gd name="adj1" fmla="val 134122"/>
              <a:gd name="adj2" fmla="val 18149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97CF19D-B3CA-690D-217D-7F4467816939}"/>
              </a:ext>
            </a:extLst>
          </p:cNvPr>
          <p:cNvSpPr txBox="1"/>
          <p:nvPr/>
        </p:nvSpPr>
        <p:spPr>
          <a:xfrm>
            <a:off x="615142" y="1737838"/>
            <a:ext cx="2259306"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プログラムの実行</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(Shift Enter</a:t>
            </a:r>
            <a:r>
              <a:rPr kumimoji="1" lang="ja-JP" altLang="en-US" dirty="0">
                <a:latin typeface="メイリオ" panose="020B0604030504040204" pitchFamily="50" charset="-128"/>
                <a:ea typeface="メイリオ" panose="020B0604030504040204" pitchFamily="50" charset="-128"/>
              </a:rPr>
              <a:t>を同時に押しても</a:t>
            </a:r>
            <a:r>
              <a:rPr kumimoji="1" lang="en-US" altLang="ja-JP" dirty="0">
                <a:latin typeface="メイリオ" panose="020B0604030504040204" pitchFamily="50" charset="-128"/>
                <a:ea typeface="メイリオ" panose="020B0604030504040204" pitchFamily="50" charset="-128"/>
              </a:rPr>
              <a:t>OK)</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79993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071E0A4-EC8D-29E8-791F-3169A64322B2}"/>
              </a:ext>
            </a:extLst>
          </p:cNvPr>
          <p:cNvSpPr txBox="1"/>
          <p:nvPr/>
        </p:nvSpPr>
        <p:spPr>
          <a:xfrm>
            <a:off x="1147157" y="215076"/>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セル単位でプログラムをひとまとまり書くことができる</a:t>
            </a:r>
          </a:p>
        </p:txBody>
      </p:sp>
      <p:pic>
        <p:nvPicPr>
          <p:cNvPr id="6" name="図 5">
            <a:extLst>
              <a:ext uri="{FF2B5EF4-FFF2-40B4-BE49-F238E27FC236}">
                <a16:creationId xmlns:a16="http://schemas.microsoft.com/office/drawing/2014/main" id="{225A1931-6623-DC10-2D00-D3C014055ADF}"/>
              </a:ext>
            </a:extLst>
          </p:cNvPr>
          <p:cNvPicPr>
            <a:picLocks noChangeAspect="1"/>
          </p:cNvPicPr>
          <p:nvPr/>
        </p:nvPicPr>
        <p:blipFill>
          <a:blip r:embed="rId2"/>
          <a:stretch>
            <a:fillRect/>
          </a:stretch>
        </p:blipFill>
        <p:spPr>
          <a:xfrm>
            <a:off x="3374968" y="799851"/>
            <a:ext cx="6043352" cy="5861955"/>
          </a:xfrm>
          <a:prstGeom prst="rect">
            <a:avLst/>
          </a:prstGeom>
        </p:spPr>
      </p:pic>
      <p:sp>
        <p:nvSpPr>
          <p:cNvPr id="5" name="テキスト ボックス 4">
            <a:extLst>
              <a:ext uri="{FF2B5EF4-FFF2-40B4-BE49-F238E27FC236}">
                <a16:creationId xmlns:a16="http://schemas.microsoft.com/office/drawing/2014/main" id="{A0B1E0AC-CAE4-C248-A63C-97A137ED078E}"/>
              </a:ext>
            </a:extLst>
          </p:cNvPr>
          <p:cNvSpPr txBox="1"/>
          <p:nvPr/>
        </p:nvSpPr>
        <p:spPr>
          <a:xfrm>
            <a:off x="5852160" y="5104040"/>
            <a:ext cx="620920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は書き換わる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err="1">
                <a:latin typeface="メイリオ" panose="020B0604030504040204" pitchFamily="50" charset="-128"/>
                <a:ea typeface="メイリオ" panose="020B0604030504040204" pitchFamily="50" charset="-128"/>
              </a:rPr>
              <a:t>b,c</a:t>
            </a:r>
            <a:r>
              <a:rPr kumimoji="1" lang="ja-JP" altLang="en-US" sz="2400" dirty="0">
                <a:latin typeface="メイリオ" panose="020B0604030504040204" pitchFamily="50" charset="-128"/>
                <a:ea typeface="メイリオ" panose="020B0604030504040204" pitchFamily="50" charset="-128"/>
              </a:rPr>
              <a:t>は上のセルのプログラムの結果のまま</a:t>
            </a:r>
          </a:p>
        </p:txBody>
      </p:sp>
      <p:sp>
        <p:nvSpPr>
          <p:cNvPr id="7" name="吹き出し: 角を丸めた四角形 6">
            <a:extLst>
              <a:ext uri="{FF2B5EF4-FFF2-40B4-BE49-F238E27FC236}">
                <a16:creationId xmlns:a16="http://schemas.microsoft.com/office/drawing/2014/main" id="{2E469E9A-2ADC-AB68-1463-475437D1F518}"/>
              </a:ext>
            </a:extLst>
          </p:cNvPr>
          <p:cNvSpPr/>
          <p:nvPr/>
        </p:nvSpPr>
        <p:spPr>
          <a:xfrm>
            <a:off x="831273" y="1213659"/>
            <a:ext cx="2219498" cy="756458"/>
          </a:xfrm>
          <a:prstGeom prst="wedgeRoundRectCallout">
            <a:avLst>
              <a:gd name="adj1" fmla="val 89654"/>
              <a:gd name="adj2" fmla="val 27335"/>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BE2238F-B526-7B09-C7C6-886054F29665}"/>
              </a:ext>
            </a:extLst>
          </p:cNvPr>
          <p:cNvSpPr txBox="1"/>
          <p:nvPr/>
        </p:nvSpPr>
        <p:spPr>
          <a:xfrm>
            <a:off x="782367" y="1391833"/>
            <a:ext cx="2236510"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新しいセルを作る</a:t>
            </a:r>
          </a:p>
        </p:txBody>
      </p:sp>
    </p:spTree>
    <p:extLst>
      <p:ext uri="{BB962C8B-B14F-4D97-AF65-F5344CB8AC3E}">
        <p14:creationId xmlns:p14="http://schemas.microsoft.com/office/powerpoint/2010/main" val="2235252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4509038-B66A-D691-8B14-DB8FEEA13A25}"/>
              </a:ext>
            </a:extLst>
          </p:cNvPr>
          <p:cNvSpPr txBox="1"/>
          <p:nvPr/>
        </p:nvSpPr>
        <p:spPr>
          <a:xfrm>
            <a:off x="4962698" y="2834639"/>
            <a:ext cx="129497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Jupyter</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38283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9221594-A63F-F243-8670-4A910F350642}"/>
              </a:ext>
            </a:extLst>
          </p:cNvPr>
          <p:cNvPicPr>
            <a:picLocks noChangeAspect="1"/>
          </p:cNvPicPr>
          <p:nvPr/>
        </p:nvPicPr>
        <p:blipFill>
          <a:blip r:embed="rId2"/>
          <a:stretch>
            <a:fillRect/>
          </a:stretch>
        </p:blipFill>
        <p:spPr>
          <a:xfrm>
            <a:off x="5972081" y="1063554"/>
            <a:ext cx="4907236" cy="4730892"/>
          </a:xfrm>
          <a:prstGeom prst="rect">
            <a:avLst/>
          </a:prstGeom>
        </p:spPr>
      </p:pic>
      <p:pic>
        <p:nvPicPr>
          <p:cNvPr id="5" name="図 4">
            <a:extLst>
              <a:ext uri="{FF2B5EF4-FFF2-40B4-BE49-F238E27FC236}">
                <a16:creationId xmlns:a16="http://schemas.microsoft.com/office/drawing/2014/main" id="{59DE691C-C934-ABBF-3A23-2FEEC5BDB9F0}"/>
              </a:ext>
            </a:extLst>
          </p:cNvPr>
          <p:cNvPicPr>
            <a:picLocks noChangeAspect="1"/>
          </p:cNvPicPr>
          <p:nvPr/>
        </p:nvPicPr>
        <p:blipFill>
          <a:blip r:embed="rId3"/>
          <a:stretch>
            <a:fillRect/>
          </a:stretch>
        </p:blipFill>
        <p:spPr>
          <a:xfrm>
            <a:off x="361822" y="1004890"/>
            <a:ext cx="4221774" cy="5228705"/>
          </a:xfrm>
          <a:prstGeom prst="rect">
            <a:avLst/>
          </a:prstGeom>
        </p:spPr>
      </p:pic>
      <p:sp>
        <p:nvSpPr>
          <p:cNvPr id="6" name="四角形: 角を丸くする 5">
            <a:extLst>
              <a:ext uri="{FF2B5EF4-FFF2-40B4-BE49-F238E27FC236}">
                <a16:creationId xmlns:a16="http://schemas.microsoft.com/office/drawing/2014/main" id="{2DC7237F-285B-18BD-8540-329076E6C4F5}"/>
              </a:ext>
            </a:extLst>
          </p:cNvPr>
          <p:cNvSpPr/>
          <p:nvPr/>
        </p:nvSpPr>
        <p:spPr>
          <a:xfrm>
            <a:off x="311946" y="5853110"/>
            <a:ext cx="457200" cy="46551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B20662C5-D210-D265-ED31-047ED64A981E}"/>
              </a:ext>
            </a:extLst>
          </p:cNvPr>
          <p:cNvSpPr/>
          <p:nvPr/>
        </p:nvSpPr>
        <p:spPr>
          <a:xfrm>
            <a:off x="3407051" y="1666268"/>
            <a:ext cx="990381" cy="33710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18A427B3-595B-7D35-B5C2-B674F812B26F}"/>
              </a:ext>
            </a:extLst>
          </p:cNvPr>
          <p:cNvSpPr/>
          <p:nvPr/>
        </p:nvSpPr>
        <p:spPr>
          <a:xfrm>
            <a:off x="6518782" y="5135446"/>
            <a:ext cx="1652629" cy="33710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B37D887-C4B3-1FAD-36FE-0C85095D976C}"/>
              </a:ext>
            </a:extLst>
          </p:cNvPr>
          <p:cNvSpPr txBox="1"/>
          <p:nvPr/>
        </p:nvSpPr>
        <p:spPr>
          <a:xfrm>
            <a:off x="640080" y="399011"/>
            <a:ext cx="289611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Jupyter</a:t>
            </a:r>
            <a:r>
              <a:rPr kumimoji="1" lang="ja-JP" altLang="en-US" sz="3200" dirty="0">
                <a:latin typeface="メイリオ" panose="020B0604030504040204" pitchFamily="50" charset="-128"/>
                <a:ea typeface="メイリオ" panose="020B0604030504040204" pitchFamily="50" charset="-128"/>
              </a:rPr>
              <a:t>の起動</a:t>
            </a:r>
          </a:p>
        </p:txBody>
      </p:sp>
      <p:sp>
        <p:nvSpPr>
          <p:cNvPr id="10" name="矢印: 右 9">
            <a:extLst>
              <a:ext uri="{FF2B5EF4-FFF2-40B4-BE49-F238E27FC236}">
                <a16:creationId xmlns:a16="http://schemas.microsoft.com/office/drawing/2014/main" id="{05335DA8-41A8-6EB9-CBCD-AC26D86EB0EC}"/>
              </a:ext>
            </a:extLst>
          </p:cNvPr>
          <p:cNvSpPr/>
          <p:nvPr/>
        </p:nvSpPr>
        <p:spPr>
          <a:xfrm>
            <a:off x="4838007" y="2959331"/>
            <a:ext cx="731520" cy="1014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7132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AFEA17D-7810-6584-E87C-43858CD19062}"/>
              </a:ext>
            </a:extLst>
          </p:cNvPr>
          <p:cNvPicPr>
            <a:picLocks noChangeAspect="1"/>
          </p:cNvPicPr>
          <p:nvPr/>
        </p:nvPicPr>
        <p:blipFill>
          <a:blip r:embed="rId2"/>
          <a:stretch>
            <a:fillRect/>
          </a:stretch>
        </p:blipFill>
        <p:spPr>
          <a:xfrm>
            <a:off x="1271314" y="279010"/>
            <a:ext cx="9027623" cy="2975352"/>
          </a:xfrm>
          <a:prstGeom prst="rect">
            <a:avLst/>
          </a:prstGeom>
        </p:spPr>
      </p:pic>
      <p:pic>
        <p:nvPicPr>
          <p:cNvPr id="5" name="図 4">
            <a:extLst>
              <a:ext uri="{FF2B5EF4-FFF2-40B4-BE49-F238E27FC236}">
                <a16:creationId xmlns:a16="http://schemas.microsoft.com/office/drawing/2014/main" id="{3F25B48C-B43F-D413-0F62-F2CB1E015546}"/>
              </a:ext>
            </a:extLst>
          </p:cNvPr>
          <p:cNvPicPr>
            <a:picLocks noChangeAspect="1"/>
          </p:cNvPicPr>
          <p:nvPr/>
        </p:nvPicPr>
        <p:blipFill>
          <a:blip r:embed="rId3"/>
          <a:stretch>
            <a:fillRect/>
          </a:stretch>
        </p:blipFill>
        <p:spPr>
          <a:xfrm>
            <a:off x="1271314" y="3426169"/>
            <a:ext cx="9027623" cy="3281019"/>
          </a:xfrm>
          <a:prstGeom prst="rect">
            <a:avLst/>
          </a:prstGeom>
        </p:spPr>
      </p:pic>
      <p:sp>
        <p:nvSpPr>
          <p:cNvPr id="6" name="四角形: 角を丸くする 5">
            <a:extLst>
              <a:ext uri="{FF2B5EF4-FFF2-40B4-BE49-F238E27FC236}">
                <a16:creationId xmlns:a16="http://schemas.microsoft.com/office/drawing/2014/main" id="{7BB2B435-77DB-9C5F-CAA0-195BE3C3A934}"/>
              </a:ext>
            </a:extLst>
          </p:cNvPr>
          <p:cNvSpPr/>
          <p:nvPr/>
        </p:nvSpPr>
        <p:spPr>
          <a:xfrm>
            <a:off x="4290971" y="5875279"/>
            <a:ext cx="2907851" cy="33710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76B250D-5A55-9881-912E-F75FCC1ADA1B}"/>
              </a:ext>
            </a:extLst>
          </p:cNvPr>
          <p:cNvSpPr/>
          <p:nvPr/>
        </p:nvSpPr>
        <p:spPr>
          <a:xfrm>
            <a:off x="8761615" y="1216902"/>
            <a:ext cx="623454" cy="21288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88CC0751-799E-CCF8-BD45-42878F26C865}"/>
              </a:ext>
            </a:extLst>
          </p:cNvPr>
          <p:cNvSpPr/>
          <p:nvPr/>
        </p:nvSpPr>
        <p:spPr>
          <a:xfrm>
            <a:off x="8736677" y="1497243"/>
            <a:ext cx="1652629" cy="21288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50720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59021D1-1C42-8721-1F15-0952B6802517}"/>
              </a:ext>
            </a:extLst>
          </p:cNvPr>
          <p:cNvPicPr>
            <a:picLocks noChangeAspect="1"/>
          </p:cNvPicPr>
          <p:nvPr/>
        </p:nvPicPr>
        <p:blipFill>
          <a:blip r:embed="rId2"/>
          <a:stretch>
            <a:fillRect/>
          </a:stretch>
        </p:blipFill>
        <p:spPr>
          <a:xfrm>
            <a:off x="2028306" y="1804206"/>
            <a:ext cx="7004369" cy="4862256"/>
          </a:xfrm>
          <a:prstGeom prst="rect">
            <a:avLst/>
          </a:prstGeom>
        </p:spPr>
      </p:pic>
      <p:sp>
        <p:nvSpPr>
          <p:cNvPr id="4" name="テキスト ボックス 3">
            <a:extLst>
              <a:ext uri="{FF2B5EF4-FFF2-40B4-BE49-F238E27FC236}">
                <a16:creationId xmlns:a16="http://schemas.microsoft.com/office/drawing/2014/main" id="{AFC9D252-6085-EF21-5371-6EB29A9BB448}"/>
              </a:ext>
            </a:extLst>
          </p:cNvPr>
          <p:cNvSpPr txBox="1"/>
          <p:nvPr/>
        </p:nvSpPr>
        <p:spPr>
          <a:xfrm>
            <a:off x="615142" y="10662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プログラムを書いて実行する</a:t>
            </a:r>
          </a:p>
        </p:txBody>
      </p:sp>
      <p:sp>
        <p:nvSpPr>
          <p:cNvPr id="5" name="右中かっこ 4">
            <a:extLst>
              <a:ext uri="{FF2B5EF4-FFF2-40B4-BE49-F238E27FC236}">
                <a16:creationId xmlns:a16="http://schemas.microsoft.com/office/drawing/2014/main" id="{D2A30E1D-9870-26E7-1840-5E0DD1B60E8B}"/>
              </a:ext>
            </a:extLst>
          </p:cNvPr>
          <p:cNvSpPr/>
          <p:nvPr/>
        </p:nvSpPr>
        <p:spPr>
          <a:xfrm>
            <a:off x="9032675" y="3773978"/>
            <a:ext cx="410583" cy="200336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ED615E2-842D-4A73-75C6-5CCAE2404BAE}"/>
              </a:ext>
            </a:extLst>
          </p:cNvPr>
          <p:cNvSpPr txBox="1"/>
          <p:nvPr/>
        </p:nvSpPr>
        <p:spPr>
          <a:xfrm>
            <a:off x="9551324" y="454482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セル</a:t>
            </a:r>
          </a:p>
        </p:txBody>
      </p:sp>
      <p:sp>
        <p:nvSpPr>
          <p:cNvPr id="7" name="テキスト ボックス 6">
            <a:extLst>
              <a:ext uri="{FF2B5EF4-FFF2-40B4-BE49-F238E27FC236}">
                <a16:creationId xmlns:a16="http://schemas.microsoft.com/office/drawing/2014/main" id="{DDA87C70-C21D-9336-55CE-8BBAB3C7DA04}"/>
              </a:ext>
            </a:extLst>
          </p:cNvPr>
          <p:cNvSpPr txBox="1"/>
          <p:nvPr/>
        </p:nvSpPr>
        <p:spPr>
          <a:xfrm>
            <a:off x="615142" y="691398"/>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セルの中にグラプロムを書く</a:t>
            </a:r>
          </a:p>
        </p:txBody>
      </p:sp>
      <p:sp>
        <p:nvSpPr>
          <p:cNvPr id="8" name="テキスト ボックス 7">
            <a:extLst>
              <a:ext uri="{FF2B5EF4-FFF2-40B4-BE49-F238E27FC236}">
                <a16:creationId xmlns:a16="http://schemas.microsoft.com/office/drawing/2014/main" id="{E6BBF380-4952-EA28-C959-5DD8255281B0}"/>
              </a:ext>
            </a:extLst>
          </p:cNvPr>
          <p:cNvSpPr txBox="1"/>
          <p:nvPr/>
        </p:nvSpPr>
        <p:spPr>
          <a:xfrm>
            <a:off x="4788131" y="4544828"/>
            <a:ext cx="36407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行書いたら</a:t>
            </a:r>
            <a:r>
              <a:rPr kumimoji="1" lang="en-US" altLang="ja-JP" sz="2400" dirty="0">
                <a:latin typeface="メイリオ" panose="020B0604030504040204" pitchFamily="50" charset="-128"/>
                <a:ea typeface="メイリオ" panose="020B0604030504040204" pitchFamily="50" charset="-128"/>
              </a:rPr>
              <a:t>Enter</a:t>
            </a:r>
            <a:r>
              <a:rPr kumimoji="1" lang="ja-JP" altLang="en-US" sz="2400" dirty="0">
                <a:latin typeface="メイリオ" panose="020B0604030504040204" pitchFamily="50" charset="-128"/>
                <a:ea typeface="メイリオ" panose="020B0604030504040204" pitchFamily="50" charset="-128"/>
              </a:rPr>
              <a:t>で改行</a:t>
            </a:r>
          </a:p>
        </p:txBody>
      </p:sp>
      <p:sp>
        <p:nvSpPr>
          <p:cNvPr id="9" name="吹き出し: 四角形 8">
            <a:extLst>
              <a:ext uri="{FF2B5EF4-FFF2-40B4-BE49-F238E27FC236}">
                <a16:creationId xmlns:a16="http://schemas.microsoft.com/office/drawing/2014/main" id="{E1BB4865-0205-98B3-E062-9207A7C8CCCF}"/>
              </a:ext>
            </a:extLst>
          </p:cNvPr>
          <p:cNvSpPr/>
          <p:nvPr/>
        </p:nvSpPr>
        <p:spPr>
          <a:xfrm>
            <a:off x="5611091" y="997527"/>
            <a:ext cx="2194560" cy="1005840"/>
          </a:xfrm>
          <a:prstGeom prst="wedgeRectCallout">
            <a:avLst>
              <a:gd name="adj1" fmla="val -107045"/>
              <a:gd name="adj2" fmla="val 14597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C520D24-F343-3910-6436-80909FFF949B}"/>
              </a:ext>
            </a:extLst>
          </p:cNvPr>
          <p:cNvSpPr txBox="1"/>
          <p:nvPr/>
        </p:nvSpPr>
        <p:spPr>
          <a:xfrm>
            <a:off x="5611091" y="1041908"/>
            <a:ext cx="2259306"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プログラムの実行</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(Shift Enter</a:t>
            </a:r>
            <a:r>
              <a:rPr kumimoji="1" lang="ja-JP" altLang="en-US" dirty="0">
                <a:latin typeface="メイリオ" panose="020B0604030504040204" pitchFamily="50" charset="-128"/>
                <a:ea typeface="メイリオ" panose="020B0604030504040204" pitchFamily="50" charset="-128"/>
              </a:rPr>
              <a:t>を同時に押しても</a:t>
            </a:r>
            <a:r>
              <a:rPr kumimoji="1" lang="en-US" altLang="ja-JP" dirty="0">
                <a:latin typeface="メイリオ" panose="020B0604030504040204" pitchFamily="50" charset="-128"/>
                <a:ea typeface="メイリオ" panose="020B0604030504040204" pitchFamily="50" charset="-128"/>
              </a:rPr>
              <a:t>OK)</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48824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E212D26-69B0-89CA-3301-908E60454A80}"/>
              </a:ext>
            </a:extLst>
          </p:cNvPr>
          <p:cNvPicPr>
            <a:picLocks noChangeAspect="1"/>
          </p:cNvPicPr>
          <p:nvPr/>
        </p:nvPicPr>
        <p:blipFill>
          <a:blip r:embed="rId2"/>
          <a:stretch>
            <a:fillRect/>
          </a:stretch>
        </p:blipFill>
        <p:spPr>
          <a:xfrm>
            <a:off x="1413164" y="676741"/>
            <a:ext cx="5609883" cy="6181259"/>
          </a:xfrm>
          <a:prstGeom prst="rect">
            <a:avLst/>
          </a:prstGeom>
        </p:spPr>
      </p:pic>
      <p:sp>
        <p:nvSpPr>
          <p:cNvPr id="4" name="テキスト ボックス 3">
            <a:extLst>
              <a:ext uri="{FF2B5EF4-FFF2-40B4-BE49-F238E27FC236}">
                <a16:creationId xmlns:a16="http://schemas.microsoft.com/office/drawing/2014/main" id="{5071E0A4-EC8D-29E8-791F-3169A64322B2}"/>
              </a:ext>
            </a:extLst>
          </p:cNvPr>
          <p:cNvSpPr txBox="1"/>
          <p:nvPr/>
        </p:nvSpPr>
        <p:spPr>
          <a:xfrm>
            <a:off x="1147157" y="215076"/>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セル単位でプログラムをひとまとまり書くことができる</a:t>
            </a:r>
          </a:p>
        </p:txBody>
      </p:sp>
      <p:sp>
        <p:nvSpPr>
          <p:cNvPr id="5" name="テキスト ボックス 4">
            <a:extLst>
              <a:ext uri="{FF2B5EF4-FFF2-40B4-BE49-F238E27FC236}">
                <a16:creationId xmlns:a16="http://schemas.microsoft.com/office/drawing/2014/main" id="{A0B1E0AC-CAE4-C248-A63C-97A137ED078E}"/>
              </a:ext>
            </a:extLst>
          </p:cNvPr>
          <p:cNvSpPr txBox="1"/>
          <p:nvPr/>
        </p:nvSpPr>
        <p:spPr>
          <a:xfrm>
            <a:off x="3699164" y="5350262"/>
            <a:ext cx="620920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は書き換わる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err="1">
                <a:latin typeface="メイリオ" panose="020B0604030504040204" pitchFamily="50" charset="-128"/>
                <a:ea typeface="メイリオ" panose="020B0604030504040204" pitchFamily="50" charset="-128"/>
              </a:rPr>
              <a:t>b,c</a:t>
            </a:r>
            <a:r>
              <a:rPr kumimoji="1" lang="ja-JP" altLang="en-US" sz="2400" dirty="0">
                <a:latin typeface="メイリオ" panose="020B0604030504040204" pitchFamily="50" charset="-128"/>
                <a:ea typeface="メイリオ" panose="020B0604030504040204" pitchFamily="50" charset="-128"/>
              </a:rPr>
              <a:t>は上のセルのプログラムの結果のまま</a:t>
            </a:r>
          </a:p>
        </p:txBody>
      </p:sp>
    </p:spTree>
    <p:extLst>
      <p:ext uri="{BB962C8B-B14F-4D97-AF65-F5344CB8AC3E}">
        <p14:creationId xmlns:p14="http://schemas.microsoft.com/office/powerpoint/2010/main" val="3214244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690706-4C79-CC37-D6A8-C2A2C635EFB4}"/>
              </a:ext>
            </a:extLst>
          </p:cNvPr>
          <p:cNvSpPr txBox="1"/>
          <p:nvPr/>
        </p:nvSpPr>
        <p:spPr>
          <a:xfrm>
            <a:off x="3158836" y="2851265"/>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プログラミング言語には文法がある</a:t>
            </a:r>
          </a:p>
        </p:txBody>
      </p:sp>
    </p:spTree>
    <p:extLst>
      <p:ext uri="{BB962C8B-B14F-4D97-AF65-F5344CB8AC3E}">
        <p14:creationId xmlns:p14="http://schemas.microsoft.com/office/powerpoint/2010/main" val="2684587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D1A78C-0109-68AE-5CE2-2E10BC46404F}"/>
              </a:ext>
            </a:extLst>
          </p:cNvPr>
          <p:cNvSpPr txBox="1"/>
          <p:nvPr/>
        </p:nvSpPr>
        <p:spPr>
          <a:xfrm>
            <a:off x="3512215" y="4330520"/>
            <a:ext cx="1596044" cy="1938992"/>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 = 5</a:t>
            </a: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a=2+5</a:t>
            </a: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b=a*2</a:t>
            </a:r>
          </a:p>
        </p:txBody>
      </p:sp>
      <p:sp>
        <p:nvSpPr>
          <p:cNvPr id="3" name="テキスト ボックス 2">
            <a:extLst>
              <a:ext uri="{FF2B5EF4-FFF2-40B4-BE49-F238E27FC236}">
                <a16:creationId xmlns:a16="http://schemas.microsoft.com/office/drawing/2014/main" id="{9903F186-3074-C30B-CEE0-9DA8D696BDFB}"/>
              </a:ext>
            </a:extLst>
          </p:cNvPr>
          <p:cNvSpPr txBox="1"/>
          <p:nvPr/>
        </p:nvSpPr>
        <p:spPr>
          <a:xfrm>
            <a:off x="390698" y="232757"/>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プログラムの基本構文</a:t>
            </a:r>
          </a:p>
        </p:txBody>
      </p:sp>
      <p:sp>
        <p:nvSpPr>
          <p:cNvPr id="4" name="テキスト ボックス 3">
            <a:extLst>
              <a:ext uri="{FF2B5EF4-FFF2-40B4-BE49-F238E27FC236}">
                <a16:creationId xmlns:a16="http://schemas.microsoft.com/office/drawing/2014/main" id="{5423C729-DD7A-72C7-46DC-E6BD88FD11B2}"/>
              </a:ext>
            </a:extLst>
          </p:cNvPr>
          <p:cNvSpPr txBox="1"/>
          <p:nvPr/>
        </p:nvSpPr>
        <p:spPr>
          <a:xfrm>
            <a:off x="2252749" y="2363284"/>
            <a:ext cx="818044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変数 　</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何らかの値（演算処理を含む）</a:t>
            </a:r>
          </a:p>
        </p:txBody>
      </p:sp>
      <p:sp>
        <p:nvSpPr>
          <p:cNvPr id="6" name="吹き出し: 角を丸めた四角形 5">
            <a:extLst>
              <a:ext uri="{FF2B5EF4-FFF2-40B4-BE49-F238E27FC236}">
                <a16:creationId xmlns:a16="http://schemas.microsoft.com/office/drawing/2014/main" id="{23BD4AAC-5186-967F-532E-1A32BFFB54FC}"/>
              </a:ext>
            </a:extLst>
          </p:cNvPr>
          <p:cNvSpPr/>
          <p:nvPr/>
        </p:nvSpPr>
        <p:spPr>
          <a:xfrm>
            <a:off x="1595535" y="1059873"/>
            <a:ext cx="3350719" cy="948680"/>
          </a:xfrm>
          <a:prstGeom prst="wedgeRoundRectCallout">
            <a:avLst>
              <a:gd name="adj1" fmla="val -15467"/>
              <a:gd name="adj2" fmla="val 7477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4E3D3F2-1D9B-8372-2C27-B4F708A02BA4}"/>
              </a:ext>
            </a:extLst>
          </p:cNvPr>
          <p:cNvSpPr txBox="1"/>
          <p:nvPr/>
        </p:nvSpPr>
        <p:spPr>
          <a:xfrm>
            <a:off x="1595535" y="1085223"/>
            <a:ext cx="3350719" cy="923330"/>
          </a:xfrm>
          <a:prstGeom prst="rect">
            <a:avLst/>
          </a:prstGeom>
          <a:noFill/>
        </p:spPr>
        <p:txBody>
          <a:bodyPr wrap="square" rtlCol="0">
            <a:spAutoFit/>
          </a:bodyPr>
          <a:lstStyle/>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アルファベットで始まる任意の記号</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右辺の結果の値を保管する</a:t>
            </a:r>
            <a:endParaRPr kumimoji="1" lang="en-US" altLang="ja-JP" dirty="0">
              <a:latin typeface="メイリオ" panose="020B0604030504040204" pitchFamily="50" charset="-128"/>
              <a:ea typeface="メイリオ" panose="020B0604030504040204" pitchFamily="50" charset="-128"/>
            </a:endParaRPr>
          </a:p>
        </p:txBody>
      </p:sp>
      <p:sp>
        <p:nvSpPr>
          <p:cNvPr id="9" name="吹き出し: 角を丸めた四角形 8">
            <a:extLst>
              <a:ext uri="{FF2B5EF4-FFF2-40B4-BE49-F238E27FC236}">
                <a16:creationId xmlns:a16="http://schemas.microsoft.com/office/drawing/2014/main" id="{8599FACB-6EFA-35FE-0BD5-059995AB3B02}"/>
              </a:ext>
            </a:extLst>
          </p:cNvPr>
          <p:cNvSpPr/>
          <p:nvPr/>
        </p:nvSpPr>
        <p:spPr>
          <a:xfrm>
            <a:off x="4809866" y="3199257"/>
            <a:ext cx="3665053" cy="705172"/>
          </a:xfrm>
          <a:prstGeom prst="wedgeRoundRectCallout">
            <a:avLst>
              <a:gd name="adj1" fmla="val -22413"/>
              <a:gd name="adj2" fmla="val -99602"/>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D711FC4-6C9D-628E-FDE7-2F674B46B6A8}"/>
              </a:ext>
            </a:extLst>
          </p:cNvPr>
          <p:cNvSpPr txBox="1"/>
          <p:nvPr/>
        </p:nvSpPr>
        <p:spPr>
          <a:xfrm>
            <a:off x="4946254" y="3442764"/>
            <a:ext cx="339227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変数、値どちらでも</a:t>
            </a:r>
            <a:r>
              <a:rPr kumimoji="1" lang="en-US" altLang="ja-JP" sz="2400" dirty="0">
                <a:latin typeface="メイリオ" panose="020B0604030504040204" pitchFamily="50" charset="-128"/>
                <a:ea typeface="メイリオ" panose="020B0604030504040204" pitchFamily="50" charset="-128"/>
              </a:rPr>
              <a:t>OK</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02C05A5-F4FD-1F07-DF82-D718AF7CCBAA}"/>
              </a:ext>
            </a:extLst>
          </p:cNvPr>
          <p:cNvSpPr txBox="1"/>
          <p:nvPr/>
        </p:nvSpPr>
        <p:spPr>
          <a:xfrm>
            <a:off x="5108259" y="4293876"/>
            <a:ext cx="20922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には</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が入る</a:t>
            </a:r>
          </a:p>
        </p:txBody>
      </p:sp>
      <p:sp>
        <p:nvSpPr>
          <p:cNvPr id="12" name="テキスト ボックス 11">
            <a:extLst>
              <a:ext uri="{FF2B5EF4-FFF2-40B4-BE49-F238E27FC236}">
                <a16:creationId xmlns:a16="http://schemas.microsoft.com/office/drawing/2014/main" id="{ED5D2FD4-FC6E-6B99-9533-264CA46F04C0}"/>
              </a:ext>
            </a:extLst>
          </p:cNvPr>
          <p:cNvSpPr txBox="1"/>
          <p:nvPr/>
        </p:nvSpPr>
        <p:spPr>
          <a:xfrm>
            <a:off x="5108259" y="5053286"/>
            <a:ext cx="270779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が</a:t>
            </a:r>
            <a:r>
              <a:rPr kumimoji="1" lang="en-US" altLang="ja-JP" sz="2400" dirty="0">
                <a:latin typeface="メイリオ" panose="020B0604030504040204" pitchFamily="50" charset="-128"/>
                <a:ea typeface="メイリオ" panose="020B0604030504040204" pitchFamily="50" charset="-128"/>
              </a:rPr>
              <a:t>7</a:t>
            </a:r>
            <a:r>
              <a:rPr kumimoji="1" lang="ja-JP" altLang="en-US" sz="2400" dirty="0">
                <a:latin typeface="メイリオ" panose="020B0604030504040204" pitchFamily="50" charset="-128"/>
                <a:ea typeface="メイリオ" panose="020B0604030504040204" pitchFamily="50" charset="-128"/>
              </a:rPr>
              <a:t>に置き換わる</a:t>
            </a:r>
          </a:p>
        </p:txBody>
      </p:sp>
      <p:sp>
        <p:nvSpPr>
          <p:cNvPr id="13" name="テキスト ボックス 12">
            <a:extLst>
              <a:ext uri="{FF2B5EF4-FFF2-40B4-BE49-F238E27FC236}">
                <a16:creationId xmlns:a16="http://schemas.microsoft.com/office/drawing/2014/main" id="{17E4E0E8-A105-1143-8DE4-E4D86D23D53F}"/>
              </a:ext>
            </a:extLst>
          </p:cNvPr>
          <p:cNvSpPr txBox="1"/>
          <p:nvPr/>
        </p:nvSpPr>
        <p:spPr>
          <a:xfrm>
            <a:off x="5151540" y="5807847"/>
            <a:ext cx="26645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7 × 2 </a:t>
            </a:r>
            <a:r>
              <a:rPr kumimoji="1" lang="ja-JP" altLang="en-US" sz="2400" dirty="0">
                <a:latin typeface="メイリオ" panose="020B0604030504040204" pitchFamily="50" charset="-128"/>
                <a:ea typeface="メイリオ" panose="020B0604030504040204" pitchFamily="50" charset="-128"/>
              </a:rPr>
              <a:t>を意味する</a:t>
            </a:r>
          </a:p>
        </p:txBody>
      </p:sp>
      <p:sp>
        <p:nvSpPr>
          <p:cNvPr id="14" name="テキスト ボックス 13">
            <a:extLst>
              <a:ext uri="{FF2B5EF4-FFF2-40B4-BE49-F238E27FC236}">
                <a16:creationId xmlns:a16="http://schemas.microsoft.com/office/drawing/2014/main" id="{9FDBBBE2-B4B8-E673-A21E-D6F779205226}"/>
              </a:ext>
            </a:extLst>
          </p:cNvPr>
          <p:cNvSpPr txBox="1"/>
          <p:nvPr/>
        </p:nvSpPr>
        <p:spPr>
          <a:xfrm>
            <a:off x="2580105" y="3727950"/>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15" name="正方形/長方形 14">
            <a:extLst>
              <a:ext uri="{FF2B5EF4-FFF2-40B4-BE49-F238E27FC236}">
                <a16:creationId xmlns:a16="http://schemas.microsoft.com/office/drawing/2014/main" id="{43A3595E-F5D2-46BC-AD89-0F1EB43382D4}"/>
              </a:ext>
            </a:extLst>
          </p:cNvPr>
          <p:cNvSpPr/>
          <p:nvPr/>
        </p:nvSpPr>
        <p:spPr>
          <a:xfrm>
            <a:off x="2826327" y="4189615"/>
            <a:ext cx="5648592" cy="21613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BA4ACCD-98CD-93A8-BA00-6AAF22041115}"/>
              </a:ext>
            </a:extLst>
          </p:cNvPr>
          <p:cNvCxnSpPr/>
          <p:nvPr/>
        </p:nvCxnSpPr>
        <p:spPr>
          <a:xfrm>
            <a:off x="3233651" y="4389120"/>
            <a:ext cx="0" cy="18121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0856A88-28CE-B005-7607-827919E24CAA}"/>
              </a:ext>
            </a:extLst>
          </p:cNvPr>
          <p:cNvSpPr txBox="1"/>
          <p:nvPr/>
        </p:nvSpPr>
        <p:spPr>
          <a:xfrm>
            <a:off x="1178899" y="4941264"/>
            <a:ext cx="2087559"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上から下に順番に実行される</a:t>
            </a:r>
          </a:p>
        </p:txBody>
      </p:sp>
    </p:spTree>
    <p:extLst>
      <p:ext uri="{BB962C8B-B14F-4D97-AF65-F5344CB8AC3E}">
        <p14:creationId xmlns:p14="http://schemas.microsoft.com/office/powerpoint/2010/main" val="4018639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93013A4-6E04-688E-765B-6DF3DE6D2643}"/>
              </a:ext>
            </a:extLst>
          </p:cNvPr>
          <p:cNvSpPr txBox="1"/>
          <p:nvPr/>
        </p:nvSpPr>
        <p:spPr>
          <a:xfrm>
            <a:off x="617337" y="1245968"/>
            <a:ext cx="11211674"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プログラムには構文（文法）がある（プログラミング言語によって異なる）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プログラムを習得するとはいろいろな構文を理解して自由に書けるようになること</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a:t>
            </a:r>
            <a:r>
              <a:rPr kumimoji="1" lang="ja-JP" altLang="en-US" sz="2400" dirty="0">
                <a:solidFill>
                  <a:srgbClr val="FF0000"/>
                </a:solidFill>
                <a:latin typeface="メイリオ" panose="020B0604030504040204" pitchFamily="50" charset="-128"/>
                <a:ea typeface="メイリオ" panose="020B0604030504040204" pitchFamily="50" charset="-128"/>
              </a:rPr>
              <a:t>言語</a:t>
            </a:r>
            <a:r>
              <a:rPr kumimoji="1" lang="ja-JP" altLang="en-US" sz="2400" dirty="0">
                <a:latin typeface="メイリオ" panose="020B0604030504040204" pitchFamily="50" charset="-128"/>
                <a:ea typeface="メイリオ" panose="020B0604030504040204" pitchFamily="50" charset="-128"/>
              </a:rPr>
              <a:t>なので言語の習得と似ている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ただし、人の言語よりは簡単</a:t>
            </a:r>
          </a:p>
        </p:txBody>
      </p:sp>
      <p:sp>
        <p:nvSpPr>
          <p:cNvPr id="2" name="テキスト ボックス 1">
            <a:extLst>
              <a:ext uri="{FF2B5EF4-FFF2-40B4-BE49-F238E27FC236}">
                <a16:creationId xmlns:a16="http://schemas.microsoft.com/office/drawing/2014/main" id="{8E31EE48-6184-EA11-1BD1-0A28C82AA5DF}"/>
              </a:ext>
            </a:extLst>
          </p:cNvPr>
          <p:cNvSpPr txBox="1"/>
          <p:nvPr/>
        </p:nvSpPr>
        <p:spPr>
          <a:xfrm>
            <a:off x="515389" y="448887"/>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プログラミングとは</a:t>
            </a:r>
          </a:p>
        </p:txBody>
      </p:sp>
    </p:spTree>
    <p:extLst>
      <p:ext uri="{BB962C8B-B14F-4D97-AF65-F5344CB8AC3E}">
        <p14:creationId xmlns:p14="http://schemas.microsoft.com/office/powerpoint/2010/main" val="169253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2F78D6-08A0-3415-5AB6-09C3679760E3}"/>
              </a:ext>
            </a:extLst>
          </p:cNvPr>
          <p:cNvSpPr txBox="1"/>
          <p:nvPr/>
        </p:nvSpPr>
        <p:spPr>
          <a:xfrm>
            <a:off x="423949" y="432262"/>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プログラムを一言でいうと。</a:t>
            </a:r>
          </a:p>
        </p:txBody>
      </p:sp>
      <p:sp>
        <p:nvSpPr>
          <p:cNvPr id="3" name="テキスト ボックス 2">
            <a:extLst>
              <a:ext uri="{FF2B5EF4-FFF2-40B4-BE49-F238E27FC236}">
                <a16:creationId xmlns:a16="http://schemas.microsoft.com/office/drawing/2014/main" id="{182EED2C-71FE-26E2-DA87-A7C4B5FAACA8}"/>
              </a:ext>
            </a:extLst>
          </p:cNvPr>
          <p:cNvSpPr txBox="1"/>
          <p:nvPr/>
        </p:nvSpPr>
        <p:spPr>
          <a:xfrm>
            <a:off x="2310939" y="2854117"/>
            <a:ext cx="6853158" cy="707886"/>
          </a:xfrm>
          <a:prstGeom prst="rect">
            <a:avLst/>
          </a:prstGeom>
          <a:noFill/>
        </p:spPr>
        <p:txBody>
          <a:bodyPr wrap="none" rtlCol="0">
            <a:spAutoFit/>
          </a:bodyPr>
          <a:lstStyle/>
          <a:p>
            <a:pPr algn="l"/>
            <a:r>
              <a:rPr kumimoji="1" lang="ja-JP" altLang="en-US" sz="4000" dirty="0">
                <a:latin typeface="メイリオ" panose="020B0604030504040204" pitchFamily="50" charset="-128"/>
                <a:ea typeface="メイリオ" panose="020B0604030504040204" pitchFamily="50" charset="-128"/>
              </a:rPr>
              <a:t>コンピュータを動かす命令群</a:t>
            </a:r>
          </a:p>
        </p:txBody>
      </p:sp>
    </p:spTree>
    <p:extLst>
      <p:ext uri="{BB962C8B-B14F-4D97-AF65-F5344CB8AC3E}">
        <p14:creationId xmlns:p14="http://schemas.microsoft.com/office/powerpoint/2010/main" val="3993219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C95DF9A-913C-3CD3-6E0E-E6923B467A57}"/>
              </a:ext>
            </a:extLst>
          </p:cNvPr>
          <p:cNvSpPr txBox="1"/>
          <p:nvPr/>
        </p:nvSpPr>
        <p:spPr>
          <a:xfrm>
            <a:off x="806335" y="457200"/>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p:sp>
        <p:nvSpPr>
          <p:cNvPr id="3" name="テキスト ボックス 2">
            <a:extLst>
              <a:ext uri="{FF2B5EF4-FFF2-40B4-BE49-F238E27FC236}">
                <a16:creationId xmlns:a16="http://schemas.microsoft.com/office/drawing/2014/main" id="{A4E757AA-4F74-F1A3-107A-6264EA36C2BA}"/>
              </a:ext>
            </a:extLst>
          </p:cNvPr>
          <p:cNvSpPr txBox="1"/>
          <p:nvPr/>
        </p:nvSpPr>
        <p:spPr>
          <a:xfrm>
            <a:off x="1454727" y="1565059"/>
            <a:ext cx="66479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以下のプログラムを実行すると何が起きるか？</a:t>
            </a:r>
          </a:p>
        </p:txBody>
      </p:sp>
      <p:sp>
        <p:nvSpPr>
          <p:cNvPr id="4" name="テキスト ボックス 3">
            <a:extLst>
              <a:ext uri="{FF2B5EF4-FFF2-40B4-BE49-F238E27FC236}">
                <a16:creationId xmlns:a16="http://schemas.microsoft.com/office/drawing/2014/main" id="{8A8B9378-39CB-2BCE-DB4B-DD361AAA2CCE}"/>
              </a:ext>
            </a:extLst>
          </p:cNvPr>
          <p:cNvSpPr txBox="1"/>
          <p:nvPr/>
        </p:nvSpPr>
        <p:spPr>
          <a:xfrm>
            <a:off x="2069869" y="2423744"/>
            <a:ext cx="165141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 = d + 5</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DD048BB-071F-FB49-C71C-5D497EBCDBDD}"/>
              </a:ext>
            </a:extLst>
          </p:cNvPr>
          <p:cNvSpPr txBox="1"/>
          <p:nvPr/>
        </p:nvSpPr>
        <p:spPr>
          <a:xfrm>
            <a:off x="1454727" y="3782292"/>
            <a:ext cx="6340197"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変数は定義しないと使えない！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（変数は</a:t>
            </a:r>
            <a:r>
              <a:rPr kumimoji="1" lang="ja-JP" altLang="en-US" sz="2400" b="1" dirty="0">
                <a:latin typeface="メイリオ" panose="020B0604030504040204" pitchFamily="50" charset="-128"/>
                <a:ea typeface="メイリオ" panose="020B0604030504040204" pitchFamily="50" charset="-128"/>
              </a:rPr>
              <a:t>最初に</a:t>
            </a:r>
            <a:r>
              <a:rPr kumimoji="1" lang="ja-JP" altLang="en-US" sz="2400" dirty="0">
                <a:latin typeface="メイリオ" panose="020B0604030504040204" pitchFamily="50" charset="-128"/>
                <a:ea typeface="メイリオ" panose="020B0604030504040204" pitchFamily="50" charset="-128"/>
              </a:rPr>
              <a:t>必ず等式の左辺に置くこと）</a:t>
            </a:r>
          </a:p>
        </p:txBody>
      </p:sp>
      <p:sp>
        <p:nvSpPr>
          <p:cNvPr id="6" name="テキスト ボックス 5">
            <a:extLst>
              <a:ext uri="{FF2B5EF4-FFF2-40B4-BE49-F238E27FC236}">
                <a16:creationId xmlns:a16="http://schemas.microsoft.com/office/drawing/2014/main" id="{0B43006E-B95E-BDAD-5B11-96FD861783EC}"/>
              </a:ext>
            </a:extLst>
          </p:cNvPr>
          <p:cNvSpPr txBox="1"/>
          <p:nvPr/>
        </p:nvSpPr>
        <p:spPr>
          <a:xfrm>
            <a:off x="2069869" y="5010309"/>
            <a:ext cx="165141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 = 2**3</a:t>
            </a:r>
          </a:p>
          <a:p>
            <a:pPr algn="l"/>
            <a:r>
              <a:rPr kumimoji="1" lang="en-US" altLang="ja-JP" sz="2400" dirty="0">
                <a:latin typeface="メイリオ" panose="020B0604030504040204" pitchFamily="50" charset="-128"/>
                <a:ea typeface="メイリオ" panose="020B0604030504040204" pitchFamily="50" charset="-128"/>
              </a:rPr>
              <a:t>a = d + 5</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039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2F8709-413E-EE21-74C2-86071EFC6EC4}"/>
              </a:ext>
            </a:extLst>
          </p:cNvPr>
          <p:cNvSpPr txBox="1"/>
          <p:nvPr/>
        </p:nvSpPr>
        <p:spPr>
          <a:xfrm>
            <a:off x="507076" y="540327"/>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プログラミングを勉強する２つの考え方</a:t>
            </a:r>
          </a:p>
        </p:txBody>
      </p:sp>
      <p:sp>
        <p:nvSpPr>
          <p:cNvPr id="3" name="テキスト ボックス 2">
            <a:extLst>
              <a:ext uri="{FF2B5EF4-FFF2-40B4-BE49-F238E27FC236}">
                <a16:creationId xmlns:a16="http://schemas.microsoft.com/office/drawing/2014/main" id="{083D551A-9A34-A384-501C-DA515DBCB313}"/>
              </a:ext>
            </a:extLst>
          </p:cNvPr>
          <p:cNvSpPr txBox="1"/>
          <p:nvPr/>
        </p:nvSpPr>
        <p:spPr>
          <a:xfrm>
            <a:off x="731520" y="2967335"/>
            <a:ext cx="8802410"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既存のプログラムを修正していろいろなデータ分析に応用する</a:t>
            </a:r>
          </a:p>
        </p:txBody>
      </p:sp>
      <p:sp>
        <p:nvSpPr>
          <p:cNvPr id="4" name="テキスト ボックス 3">
            <a:extLst>
              <a:ext uri="{FF2B5EF4-FFF2-40B4-BE49-F238E27FC236}">
                <a16:creationId xmlns:a16="http://schemas.microsoft.com/office/drawing/2014/main" id="{DE7ACE6E-CFAA-3C54-C0D5-E92DCFF11BB5}"/>
              </a:ext>
            </a:extLst>
          </p:cNvPr>
          <p:cNvSpPr txBox="1"/>
          <p:nvPr/>
        </p:nvSpPr>
        <p:spPr>
          <a:xfrm>
            <a:off x="731520" y="1479665"/>
            <a:ext cx="60324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０からオリジナルにプログラムを作成する</a:t>
            </a:r>
          </a:p>
        </p:txBody>
      </p:sp>
      <p:sp>
        <p:nvSpPr>
          <p:cNvPr id="5" name="テキスト ボックス 4">
            <a:extLst>
              <a:ext uri="{FF2B5EF4-FFF2-40B4-BE49-F238E27FC236}">
                <a16:creationId xmlns:a16="http://schemas.microsoft.com/office/drawing/2014/main" id="{4DF1C2EF-8F55-2D99-4B6C-F5F21CA57C38}"/>
              </a:ext>
            </a:extLst>
          </p:cNvPr>
          <p:cNvSpPr txBox="1"/>
          <p:nvPr/>
        </p:nvSpPr>
        <p:spPr>
          <a:xfrm>
            <a:off x="1697992" y="1988356"/>
            <a:ext cx="9199993"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将来プロフェッショナルデータサイエンティストを目指す</a:t>
            </a:r>
          </a:p>
        </p:txBody>
      </p:sp>
      <p:sp>
        <p:nvSpPr>
          <p:cNvPr id="6" name="テキスト ボックス 5">
            <a:extLst>
              <a:ext uri="{FF2B5EF4-FFF2-40B4-BE49-F238E27FC236}">
                <a16:creationId xmlns:a16="http://schemas.microsoft.com/office/drawing/2014/main" id="{756BB524-5573-5BFB-CC3E-C088CD6D1CEB}"/>
              </a:ext>
            </a:extLst>
          </p:cNvPr>
          <p:cNvSpPr txBox="1"/>
          <p:nvPr/>
        </p:nvSpPr>
        <p:spPr>
          <a:xfrm>
            <a:off x="1697992" y="3548917"/>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様々な企業でのデータ活用業務をこなす</a:t>
            </a:r>
          </a:p>
        </p:txBody>
      </p:sp>
    </p:spTree>
    <p:extLst>
      <p:ext uri="{BB962C8B-B14F-4D97-AF65-F5344CB8AC3E}">
        <p14:creationId xmlns:p14="http://schemas.microsoft.com/office/powerpoint/2010/main" val="1045173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7749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BE5AC1-96F6-4D67-1C03-677FA736327B}"/>
              </a:ext>
            </a:extLst>
          </p:cNvPr>
          <p:cNvSpPr txBox="1"/>
          <p:nvPr/>
        </p:nvSpPr>
        <p:spPr>
          <a:xfrm>
            <a:off x="641201" y="230680"/>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コンピュータとは</a:t>
            </a:r>
          </a:p>
        </p:txBody>
      </p:sp>
      <p:sp>
        <p:nvSpPr>
          <p:cNvPr id="3" name="テキスト ボックス 2">
            <a:extLst>
              <a:ext uri="{FF2B5EF4-FFF2-40B4-BE49-F238E27FC236}">
                <a16:creationId xmlns:a16="http://schemas.microsoft.com/office/drawing/2014/main" id="{56D8BCB3-DB35-9865-3669-58DEE7BDE996}"/>
              </a:ext>
            </a:extLst>
          </p:cNvPr>
          <p:cNvSpPr txBox="1"/>
          <p:nvPr/>
        </p:nvSpPr>
        <p:spPr>
          <a:xfrm>
            <a:off x="716015" y="815455"/>
            <a:ext cx="818685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プログラムから与えられた命令をハードウエアで実行する</a:t>
            </a:r>
          </a:p>
        </p:txBody>
      </p:sp>
      <p:pic>
        <p:nvPicPr>
          <p:cNvPr id="2050" name="Picture 2" descr="リモコンでエアコンの電源を入れるシーンの無料イラスト / イラストセンター">
            <a:extLst>
              <a:ext uri="{FF2B5EF4-FFF2-40B4-BE49-F238E27FC236}">
                <a16:creationId xmlns:a16="http://schemas.microsoft.com/office/drawing/2014/main" id="{686A4529-7AAE-45B6-FC36-1259F5D46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771" y="2042853"/>
            <a:ext cx="6057207" cy="454290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265188B-C029-A461-7681-47EFECACEBE4}"/>
              </a:ext>
            </a:extLst>
          </p:cNvPr>
          <p:cNvSpPr txBox="1"/>
          <p:nvPr/>
        </p:nvSpPr>
        <p:spPr>
          <a:xfrm>
            <a:off x="4405745" y="4513811"/>
            <a:ext cx="87395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25</a:t>
            </a:r>
            <a:r>
              <a:rPr kumimoji="1" lang="ja-JP" altLang="en-US" sz="2400" dirty="0">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7E2EC6B6-06BB-76FA-B218-633AC0FF7A4B}"/>
              </a:ext>
            </a:extLst>
          </p:cNvPr>
          <p:cNvSpPr txBox="1"/>
          <p:nvPr/>
        </p:nvSpPr>
        <p:spPr>
          <a:xfrm>
            <a:off x="5172846" y="1591353"/>
            <a:ext cx="6544059"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リモコンからの命令（信号）を受け取って何をしたらいいかを解釈・実行するコンピュータが入っている</a:t>
            </a:r>
          </a:p>
        </p:txBody>
      </p:sp>
      <p:pic>
        <p:nvPicPr>
          <p:cNvPr id="2052" name="Picture 4" descr="半導体イラスト｜無料イラスト・フリー素材なら「イラストAC」">
            <a:extLst>
              <a:ext uri="{FF2B5EF4-FFF2-40B4-BE49-F238E27FC236}">
                <a16:creationId xmlns:a16="http://schemas.microsoft.com/office/drawing/2014/main" id="{FE886738-213C-8FFA-F921-B4039833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2041" y="2196099"/>
            <a:ext cx="2777897" cy="2084956"/>
          </a:xfrm>
          <a:prstGeom prst="rect">
            <a:avLst/>
          </a:prstGeom>
          <a:noFill/>
          <a:extLst>
            <a:ext uri="{909E8E84-426E-40DD-AFC4-6F175D3DCCD1}">
              <a14:hiddenFill xmlns:a14="http://schemas.microsoft.com/office/drawing/2010/main">
                <a:solidFill>
                  <a:srgbClr val="FFFFFF"/>
                </a:solidFill>
              </a14:hiddenFill>
            </a:ext>
          </a:extLst>
        </p:spPr>
      </p:pic>
      <p:sp>
        <p:nvSpPr>
          <p:cNvPr id="6" name="吹き出し: 四角形 5">
            <a:extLst>
              <a:ext uri="{FF2B5EF4-FFF2-40B4-BE49-F238E27FC236}">
                <a16:creationId xmlns:a16="http://schemas.microsoft.com/office/drawing/2014/main" id="{D5E6EFCA-D243-2E8C-73AC-A242559772B8}"/>
              </a:ext>
            </a:extLst>
          </p:cNvPr>
          <p:cNvSpPr/>
          <p:nvPr/>
        </p:nvSpPr>
        <p:spPr>
          <a:xfrm>
            <a:off x="6542041" y="2402379"/>
            <a:ext cx="2718337" cy="1687483"/>
          </a:xfrm>
          <a:prstGeom prst="wedgeRectCallout">
            <a:avLst>
              <a:gd name="adj1" fmla="val -94378"/>
              <a:gd name="adj2" fmla="val -1517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4" name="Picture 6" descr="PC・タワー型パソコンシルエット素材 | イラスト無料・かわいいテンプレート">
            <a:extLst>
              <a:ext uri="{FF2B5EF4-FFF2-40B4-BE49-F238E27FC236}">
                <a16:creationId xmlns:a16="http://schemas.microsoft.com/office/drawing/2014/main" id="{6358B750-0F08-5A59-9FF2-34CAEE9F4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5561" y="4739947"/>
            <a:ext cx="2873433" cy="2155075"/>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9A1CD44-F760-B963-0A34-8E77F09D6EC0}"/>
              </a:ext>
            </a:extLst>
          </p:cNvPr>
          <p:cNvSpPr txBox="1"/>
          <p:nvPr/>
        </p:nvSpPr>
        <p:spPr>
          <a:xfrm>
            <a:off x="7475561" y="4739947"/>
            <a:ext cx="242085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の中身もこれ</a:t>
            </a:r>
          </a:p>
        </p:txBody>
      </p:sp>
      <p:sp>
        <p:nvSpPr>
          <p:cNvPr id="8" name="矢印: 下 7">
            <a:extLst>
              <a:ext uri="{FF2B5EF4-FFF2-40B4-BE49-F238E27FC236}">
                <a16:creationId xmlns:a16="http://schemas.microsoft.com/office/drawing/2014/main" id="{7C1F7433-AB70-7F38-0328-456349CF84D2}"/>
              </a:ext>
            </a:extLst>
          </p:cNvPr>
          <p:cNvSpPr/>
          <p:nvPr/>
        </p:nvSpPr>
        <p:spPr>
          <a:xfrm>
            <a:off x="8084317" y="4296142"/>
            <a:ext cx="836359" cy="3839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640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図 20">
            <a:extLst>
              <a:ext uri="{FF2B5EF4-FFF2-40B4-BE49-F238E27FC236}">
                <a16:creationId xmlns:a16="http://schemas.microsoft.com/office/drawing/2014/main" id="{D5C59956-2896-F88C-75A3-C34CFF9F0EE7}"/>
              </a:ext>
            </a:extLst>
          </p:cNvPr>
          <p:cNvPicPr>
            <a:picLocks noChangeAspect="1"/>
          </p:cNvPicPr>
          <p:nvPr/>
        </p:nvPicPr>
        <p:blipFill>
          <a:blip r:embed="rId2"/>
          <a:stretch>
            <a:fillRect/>
          </a:stretch>
        </p:blipFill>
        <p:spPr>
          <a:xfrm>
            <a:off x="8662606" y="4055114"/>
            <a:ext cx="2656649" cy="879646"/>
          </a:xfrm>
          <a:prstGeom prst="rect">
            <a:avLst/>
          </a:prstGeom>
        </p:spPr>
      </p:pic>
      <p:sp>
        <p:nvSpPr>
          <p:cNvPr id="4" name="テキスト ボックス 3">
            <a:extLst>
              <a:ext uri="{FF2B5EF4-FFF2-40B4-BE49-F238E27FC236}">
                <a16:creationId xmlns:a16="http://schemas.microsoft.com/office/drawing/2014/main" id="{C3BCA680-D607-93D9-74D0-5C67B41B2CE8}"/>
              </a:ext>
            </a:extLst>
          </p:cNvPr>
          <p:cNvSpPr txBox="1"/>
          <p:nvPr/>
        </p:nvSpPr>
        <p:spPr>
          <a:xfrm>
            <a:off x="396324" y="118892"/>
            <a:ext cx="124957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コンピュータはプログラムによって何をすればいいかを理解する</a:t>
            </a:r>
          </a:p>
        </p:txBody>
      </p:sp>
      <p:sp>
        <p:nvSpPr>
          <p:cNvPr id="5" name="テキスト ボックス 4">
            <a:extLst>
              <a:ext uri="{FF2B5EF4-FFF2-40B4-BE49-F238E27FC236}">
                <a16:creationId xmlns:a16="http://schemas.microsoft.com/office/drawing/2014/main" id="{9E534332-9A36-6BDB-1FE0-66EBF25BA612}"/>
              </a:ext>
            </a:extLst>
          </p:cNvPr>
          <p:cNvSpPr txBox="1"/>
          <p:nvPr/>
        </p:nvSpPr>
        <p:spPr>
          <a:xfrm>
            <a:off x="496328" y="553466"/>
            <a:ext cx="6301725" cy="923330"/>
          </a:xfrm>
          <a:prstGeom prst="rect">
            <a:avLst/>
          </a:prstGeom>
          <a:noFill/>
        </p:spPr>
        <p:txBody>
          <a:bodyPr wrap="none" rtlCol="0">
            <a:spAutoFit/>
          </a:bodyPr>
          <a:lstStyle/>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コンピュータは</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進数しか理解しない</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プログラムはそのままではコンピュータは理解できない</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kumimoji="1" lang="ja-JP" altLang="en-US" dirty="0">
                <a:latin typeface="メイリオ" panose="020B0604030504040204" pitchFamily="50" charset="-128"/>
                <a:ea typeface="メイリオ" panose="020B0604030504040204" pitchFamily="50" charset="-128"/>
              </a:rPr>
              <a:t>プログラムを</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進数に翻訳する必要がある</a:t>
            </a:r>
          </a:p>
        </p:txBody>
      </p:sp>
      <p:sp>
        <p:nvSpPr>
          <p:cNvPr id="7" name="正方形/長方形 6">
            <a:extLst>
              <a:ext uri="{FF2B5EF4-FFF2-40B4-BE49-F238E27FC236}">
                <a16:creationId xmlns:a16="http://schemas.microsoft.com/office/drawing/2014/main" id="{5053B843-85AA-09FF-7BD2-8B5AB2339C76}"/>
              </a:ext>
            </a:extLst>
          </p:cNvPr>
          <p:cNvSpPr/>
          <p:nvPr/>
        </p:nvSpPr>
        <p:spPr>
          <a:xfrm>
            <a:off x="3295067" y="2832476"/>
            <a:ext cx="5001546" cy="546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翻訳ソフト（ミドルウエア）</a:t>
            </a:r>
          </a:p>
        </p:txBody>
      </p:sp>
      <p:sp>
        <p:nvSpPr>
          <p:cNvPr id="10" name="テキスト ボックス 9">
            <a:extLst>
              <a:ext uri="{FF2B5EF4-FFF2-40B4-BE49-F238E27FC236}">
                <a16:creationId xmlns:a16="http://schemas.microsoft.com/office/drawing/2014/main" id="{686D82B2-66E9-EC0A-D670-63F4F4D454B1}"/>
              </a:ext>
            </a:extLst>
          </p:cNvPr>
          <p:cNvSpPr txBox="1"/>
          <p:nvPr/>
        </p:nvSpPr>
        <p:spPr>
          <a:xfrm>
            <a:off x="3501396" y="6026051"/>
            <a:ext cx="346114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CPU(Central Processing Unit)</a:t>
            </a:r>
            <a:endParaRPr kumimoji="1" lang="ja-JP" altLang="en-US"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F948356F-1C30-B742-BD17-4802710B1D81}"/>
              </a:ext>
            </a:extLst>
          </p:cNvPr>
          <p:cNvSpPr txBox="1"/>
          <p:nvPr/>
        </p:nvSpPr>
        <p:spPr>
          <a:xfrm>
            <a:off x="4390219" y="43864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記憶領域（内部メモリー）</a:t>
            </a:r>
          </a:p>
        </p:txBody>
      </p:sp>
      <p:pic>
        <p:nvPicPr>
          <p:cNvPr id="1030" name="Picture 6" descr="CPU、メモリ、HDDの役割の違い｜パソコンを購入する際のチェックポイントも紹介 | @niftyIT小ネタ帳">
            <a:extLst>
              <a:ext uri="{FF2B5EF4-FFF2-40B4-BE49-F238E27FC236}">
                <a16:creationId xmlns:a16="http://schemas.microsoft.com/office/drawing/2014/main" id="{B7EA5B8F-11F9-4661-2A88-16E2BDE18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365" y="5622586"/>
            <a:ext cx="1766823" cy="11757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Tエンジニアの豆知識 CPUのアーキテクチャって？ | 株式会社ビヨンド">
            <a:extLst>
              <a:ext uri="{FF2B5EF4-FFF2-40B4-BE49-F238E27FC236}">
                <a16:creationId xmlns:a16="http://schemas.microsoft.com/office/drawing/2014/main" id="{79E7C04F-EDB6-C948-764F-A7EADC060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7158" y="5699406"/>
            <a:ext cx="1022100" cy="1022100"/>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D91DFDAB-00C0-504D-32B5-E7F78E4FD781}"/>
              </a:ext>
            </a:extLst>
          </p:cNvPr>
          <p:cNvSpPr txBox="1"/>
          <p:nvPr/>
        </p:nvSpPr>
        <p:spPr>
          <a:xfrm>
            <a:off x="6500936" y="5294207"/>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命令＋データ</a:t>
            </a:r>
          </a:p>
        </p:txBody>
      </p:sp>
      <p:sp>
        <p:nvSpPr>
          <p:cNvPr id="23" name="テキスト ボックス 22">
            <a:extLst>
              <a:ext uri="{FF2B5EF4-FFF2-40B4-BE49-F238E27FC236}">
                <a16:creationId xmlns:a16="http://schemas.microsoft.com/office/drawing/2014/main" id="{766C047C-DB83-8764-9D1A-2F8C4C773D6D}"/>
              </a:ext>
            </a:extLst>
          </p:cNvPr>
          <p:cNvSpPr txBox="1"/>
          <p:nvPr/>
        </p:nvSpPr>
        <p:spPr>
          <a:xfrm>
            <a:off x="4137394" y="5343209"/>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a:t>
            </a:r>
          </a:p>
        </p:txBody>
      </p:sp>
      <p:pic>
        <p:nvPicPr>
          <p:cNvPr id="31" name="図 30">
            <a:extLst>
              <a:ext uri="{FF2B5EF4-FFF2-40B4-BE49-F238E27FC236}">
                <a16:creationId xmlns:a16="http://schemas.microsoft.com/office/drawing/2014/main" id="{73358B5D-2DE9-2A68-852D-1014974BB946}"/>
              </a:ext>
            </a:extLst>
          </p:cNvPr>
          <p:cNvPicPr>
            <a:picLocks noChangeAspect="1"/>
          </p:cNvPicPr>
          <p:nvPr/>
        </p:nvPicPr>
        <p:blipFill>
          <a:blip r:embed="rId5"/>
          <a:stretch>
            <a:fillRect/>
          </a:stretch>
        </p:blipFill>
        <p:spPr>
          <a:xfrm>
            <a:off x="4390219" y="2021890"/>
            <a:ext cx="3032233" cy="473324"/>
          </a:xfrm>
          <a:prstGeom prst="rect">
            <a:avLst/>
          </a:prstGeom>
        </p:spPr>
      </p:pic>
      <p:sp>
        <p:nvSpPr>
          <p:cNvPr id="32" name="テキスト ボックス 31">
            <a:extLst>
              <a:ext uri="{FF2B5EF4-FFF2-40B4-BE49-F238E27FC236}">
                <a16:creationId xmlns:a16="http://schemas.microsoft.com/office/drawing/2014/main" id="{F20178B3-FA4E-0588-DCD1-ACB3478D7E39}"/>
              </a:ext>
            </a:extLst>
          </p:cNvPr>
          <p:cNvSpPr txBox="1"/>
          <p:nvPr/>
        </p:nvSpPr>
        <p:spPr>
          <a:xfrm>
            <a:off x="6132330" y="3730562"/>
            <a:ext cx="9476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0101</a:t>
            </a:r>
            <a:endParaRPr kumimoji="1" lang="ja-JP" altLang="en-US" sz="2400"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EF791DC6-3875-01CC-8C91-AACF3CB04A77}"/>
              </a:ext>
            </a:extLst>
          </p:cNvPr>
          <p:cNvSpPr txBox="1"/>
          <p:nvPr/>
        </p:nvSpPr>
        <p:spPr>
          <a:xfrm>
            <a:off x="7202432" y="3719514"/>
            <a:ext cx="9476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0011</a:t>
            </a:r>
            <a:endParaRPr kumimoji="1" lang="ja-JP" altLang="en-US"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A6865110-FFB4-14E8-C20A-F2A177AB3FB7}"/>
              </a:ext>
            </a:extLst>
          </p:cNvPr>
          <p:cNvSpPr txBox="1"/>
          <p:nvPr/>
        </p:nvSpPr>
        <p:spPr>
          <a:xfrm>
            <a:off x="6916356" y="3719513"/>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36" name="矢印: 下 35">
            <a:extLst>
              <a:ext uri="{FF2B5EF4-FFF2-40B4-BE49-F238E27FC236}">
                <a16:creationId xmlns:a16="http://schemas.microsoft.com/office/drawing/2014/main" id="{0C8D2661-EC1A-7990-3238-C3F4DECF093E}"/>
              </a:ext>
            </a:extLst>
          </p:cNvPr>
          <p:cNvSpPr/>
          <p:nvPr/>
        </p:nvSpPr>
        <p:spPr>
          <a:xfrm>
            <a:off x="6716184" y="2598048"/>
            <a:ext cx="865079" cy="1121464"/>
          </a:xfrm>
          <a:prstGeom prst="downArrow">
            <a:avLst>
              <a:gd name="adj1" fmla="val 47775"/>
              <a:gd name="adj2" fmla="val 39881"/>
            </a:avLst>
          </a:prstGeom>
          <a:solidFill>
            <a:srgbClr val="4472C4">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44AA1A95-30FD-535E-ACC6-9232A06FBBE7}"/>
              </a:ext>
            </a:extLst>
          </p:cNvPr>
          <p:cNvSpPr/>
          <p:nvPr/>
        </p:nvSpPr>
        <p:spPr>
          <a:xfrm>
            <a:off x="3295067" y="4231336"/>
            <a:ext cx="5001546" cy="5465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8" name="正方形/長方形 37">
            <a:extLst>
              <a:ext uri="{FF2B5EF4-FFF2-40B4-BE49-F238E27FC236}">
                <a16:creationId xmlns:a16="http://schemas.microsoft.com/office/drawing/2014/main" id="{DFB40056-E232-7E6E-2432-DE50F3A46509}"/>
              </a:ext>
            </a:extLst>
          </p:cNvPr>
          <p:cNvSpPr/>
          <p:nvPr/>
        </p:nvSpPr>
        <p:spPr>
          <a:xfrm>
            <a:off x="3295067" y="5860406"/>
            <a:ext cx="5001546" cy="7001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9" name="テキスト ボックス 38">
            <a:extLst>
              <a:ext uri="{FF2B5EF4-FFF2-40B4-BE49-F238E27FC236}">
                <a16:creationId xmlns:a16="http://schemas.microsoft.com/office/drawing/2014/main" id="{A06FB650-1BE8-E49D-88FC-FEA9EEE6A4C1}"/>
              </a:ext>
            </a:extLst>
          </p:cNvPr>
          <p:cNvSpPr txBox="1"/>
          <p:nvPr/>
        </p:nvSpPr>
        <p:spPr>
          <a:xfrm>
            <a:off x="4173791" y="4975319"/>
            <a:ext cx="9476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1000</a:t>
            </a:r>
            <a:endParaRPr kumimoji="1" lang="ja-JP" altLang="en-US" sz="2400" dirty="0">
              <a:latin typeface="メイリオ" panose="020B0604030504040204" pitchFamily="50" charset="-128"/>
              <a:ea typeface="メイリオ" panose="020B0604030504040204" pitchFamily="50" charset="-128"/>
            </a:endParaRPr>
          </a:p>
        </p:txBody>
      </p:sp>
      <p:sp>
        <p:nvSpPr>
          <p:cNvPr id="40" name="矢印: 下 39">
            <a:extLst>
              <a:ext uri="{FF2B5EF4-FFF2-40B4-BE49-F238E27FC236}">
                <a16:creationId xmlns:a16="http://schemas.microsoft.com/office/drawing/2014/main" id="{FB5DBA7A-A851-A13F-E759-AFD7839714A8}"/>
              </a:ext>
            </a:extLst>
          </p:cNvPr>
          <p:cNvSpPr/>
          <p:nvPr/>
        </p:nvSpPr>
        <p:spPr>
          <a:xfrm flipV="1">
            <a:off x="4305499" y="4714539"/>
            <a:ext cx="865079" cy="1121464"/>
          </a:xfrm>
          <a:prstGeom prst="downArrow">
            <a:avLst>
              <a:gd name="adj1" fmla="val 47775"/>
              <a:gd name="adj2" fmla="val 39881"/>
            </a:avLst>
          </a:prstGeom>
          <a:solidFill>
            <a:srgbClr val="4472C4">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3F492DD1-36D7-1E4F-1390-ED3EFA46FFA5}"/>
              </a:ext>
            </a:extLst>
          </p:cNvPr>
          <p:cNvSpPr txBox="1"/>
          <p:nvPr/>
        </p:nvSpPr>
        <p:spPr>
          <a:xfrm>
            <a:off x="6388964" y="4910882"/>
            <a:ext cx="187262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 [0101,0011]</a:t>
            </a:r>
            <a:endParaRPr kumimoji="1" lang="ja-JP" altLang="en-US" dirty="0">
              <a:latin typeface="メイリオ" panose="020B0604030504040204" pitchFamily="50" charset="-128"/>
              <a:ea typeface="メイリオ" panose="020B0604030504040204" pitchFamily="50" charset="-128"/>
            </a:endParaRPr>
          </a:p>
        </p:txBody>
      </p:sp>
      <p:sp>
        <p:nvSpPr>
          <p:cNvPr id="42" name="矢印: 下 41">
            <a:extLst>
              <a:ext uri="{FF2B5EF4-FFF2-40B4-BE49-F238E27FC236}">
                <a16:creationId xmlns:a16="http://schemas.microsoft.com/office/drawing/2014/main" id="{6EC9855A-198C-805B-323F-B8544FE6DE35}"/>
              </a:ext>
            </a:extLst>
          </p:cNvPr>
          <p:cNvSpPr/>
          <p:nvPr/>
        </p:nvSpPr>
        <p:spPr>
          <a:xfrm>
            <a:off x="6758962" y="4738942"/>
            <a:ext cx="865079" cy="1121464"/>
          </a:xfrm>
          <a:prstGeom prst="downArrow">
            <a:avLst>
              <a:gd name="adj1" fmla="val 47775"/>
              <a:gd name="adj2" fmla="val 39881"/>
            </a:avLst>
          </a:prstGeom>
          <a:solidFill>
            <a:srgbClr val="4472C4">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下 43">
            <a:extLst>
              <a:ext uri="{FF2B5EF4-FFF2-40B4-BE49-F238E27FC236}">
                <a16:creationId xmlns:a16="http://schemas.microsoft.com/office/drawing/2014/main" id="{A5C05E3A-598A-E661-3AFA-98C78F704B40}"/>
              </a:ext>
            </a:extLst>
          </p:cNvPr>
          <p:cNvSpPr/>
          <p:nvPr/>
        </p:nvSpPr>
        <p:spPr>
          <a:xfrm flipV="1">
            <a:off x="4327469" y="2731817"/>
            <a:ext cx="865079" cy="1121464"/>
          </a:xfrm>
          <a:prstGeom prst="downArrow">
            <a:avLst>
              <a:gd name="adj1" fmla="val 47775"/>
              <a:gd name="adj2" fmla="val 39881"/>
            </a:avLst>
          </a:prstGeom>
          <a:solidFill>
            <a:srgbClr val="4472C4">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938DFAE0-F255-B598-DC22-F79C1DD7FB65}"/>
              </a:ext>
            </a:extLst>
          </p:cNvPr>
          <p:cNvSpPr txBox="1"/>
          <p:nvPr/>
        </p:nvSpPr>
        <p:spPr>
          <a:xfrm>
            <a:off x="4217544" y="3716521"/>
            <a:ext cx="94769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1000</a:t>
            </a:r>
            <a:endParaRPr kumimoji="1" lang="ja-JP" altLang="en-US" sz="24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DF00704F-F187-60CD-E8EB-A281BFD3491A}"/>
              </a:ext>
            </a:extLst>
          </p:cNvPr>
          <p:cNvSpPr txBox="1"/>
          <p:nvPr/>
        </p:nvSpPr>
        <p:spPr>
          <a:xfrm>
            <a:off x="4568604" y="2468634"/>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8</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C10D90DF-E3D7-F211-6ACB-D6C3E595E3E0}"/>
              </a:ext>
            </a:extLst>
          </p:cNvPr>
          <p:cNvSpPr txBox="1"/>
          <p:nvPr/>
        </p:nvSpPr>
        <p:spPr>
          <a:xfrm>
            <a:off x="4885031" y="1695641"/>
            <a:ext cx="1210588" cy="338554"/>
          </a:xfrm>
          <a:prstGeom prst="rect">
            <a:avLst/>
          </a:prstGeom>
          <a:noFill/>
        </p:spPr>
        <p:txBody>
          <a:bodyPr wrap="none" rtlCol="0">
            <a:spAutoFit/>
          </a:bodyPr>
          <a:lstStyle/>
          <a:p>
            <a:pPr algn="l"/>
            <a:r>
              <a:rPr kumimoji="1" lang="ja-JP" altLang="en-US" sz="1600" dirty="0">
                <a:solidFill>
                  <a:srgbClr val="FF0000"/>
                </a:solidFill>
                <a:latin typeface="メイリオ" panose="020B0604030504040204" pitchFamily="50" charset="-128"/>
                <a:ea typeface="メイリオ" panose="020B0604030504040204" pitchFamily="50" charset="-128"/>
              </a:rPr>
              <a:t>プログラム</a:t>
            </a:r>
          </a:p>
        </p:txBody>
      </p:sp>
      <p:sp>
        <p:nvSpPr>
          <p:cNvPr id="3" name="正方形/長方形 2">
            <a:extLst>
              <a:ext uri="{FF2B5EF4-FFF2-40B4-BE49-F238E27FC236}">
                <a16:creationId xmlns:a16="http://schemas.microsoft.com/office/drawing/2014/main" id="{F56BE808-5C81-6A08-F2AD-A44135BB7190}"/>
              </a:ext>
            </a:extLst>
          </p:cNvPr>
          <p:cNvSpPr/>
          <p:nvPr/>
        </p:nvSpPr>
        <p:spPr>
          <a:xfrm>
            <a:off x="3295067" y="1659974"/>
            <a:ext cx="5001546" cy="8503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 name="左中かっこ 5">
            <a:extLst>
              <a:ext uri="{FF2B5EF4-FFF2-40B4-BE49-F238E27FC236}">
                <a16:creationId xmlns:a16="http://schemas.microsoft.com/office/drawing/2014/main" id="{1A043B95-C707-3DB1-11C5-8199DD1E08B7}"/>
              </a:ext>
            </a:extLst>
          </p:cNvPr>
          <p:cNvSpPr/>
          <p:nvPr/>
        </p:nvSpPr>
        <p:spPr>
          <a:xfrm>
            <a:off x="2506424" y="1659974"/>
            <a:ext cx="375424" cy="171903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中かっこ 7">
            <a:extLst>
              <a:ext uri="{FF2B5EF4-FFF2-40B4-BE49-F238E27FC236}">
                <a16:creationId xmlns:a16="http://schemas.microsoft.com/office/drawing/2014/main" id="{8CB2F4FC-7274-E2D0-3A29-D7C27AFD7278}"/>
              </a:ext>
            </a:extLst>
          </p:cNvPr>
          <p:cNvSpPr/>
          <p:nvPr/>
        </p:nvSpPr>
        <p:spPr>
          <a:xfrm>
            <a:off x="2506424" y="4192227"/>
            <a:ext cx="375424" cy="2368279"/>
          </a:xfrm>
          <a:prstGeom prst="leftBrace">
            <a:avLst>
              <a:gd name="adj1" fmla="val 1276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0A744D0-26AE-61F1-2B16-DF97157B3950}"/>
              </a:ext>
            </a:extLst>
          </p:cNvPr>
          <p:cNvSpPr txBox="1"/>
          <p:nvPr/>
        </p:nvSpPr>
        <p:spPr>
          <a:xfrm>
            <a:off x="396324" y="2288660"/>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ソフトウエア</a:t>
            </a:r>
          </a:p>
        </p:txBody>
      </p:sp>
      <p:sp>
        <p:nvSpPr>
          <p:cNvPr id="11" name="テキスト ボックス 10">
            <a:extLst>
              <a:ext uri="{FF2B5EF4-FFF2-40B4-BE49-F238E27FC236}">
                <a16:creationId xmlns:a16="http://schemas.microsoft.com/office/drawing/2014/main" id="{34722A13-248D-31C9-7FBD-4B3AF711F0DC}"/>
              </a:ext>
            </a:extLst>
          </p:cNvPr>
          <p:cNvSpPr txBox="1"/>
          <p:nvPr/>
        </p:nvSpPr>
        <p:spPr>
          <a:xfrm>
            <a:off x="401529" y="5098120"/>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ハードウエア</a:t>
            </a:r>
          </a:p>
        </p:txBody>
      </p:sp>
    </p:spTree>
    <p:extLst>
      <p:ext uri="{BB962C8B-B14F-4D97-AF65-F5344CB8AC3E}">
        <p14:creationId xmlns:p14="http://schemas.microsoft.com/office/powerpoint/2010/main" val="264361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B9ED674-264B-41C1-94BE-92ADEA8B1C83}"/>
              </a:ext>
            </a:extLst>
          </p:cNvPr>
          <p:cNvSpPr txBox="1"/>
          <p:nvPr/>
        </p:nvSpPr>
        <p:spPr>
          <a:xfrm>
            <a:off x="-475489" y="379045"/>
            <a:ext cx="8521831" cy="584775"/>
          </a:xfrm>
          <a:prstGeom prst="rect">
            <a:avLst/>
          </a:prstGeom>
          <a:noFill/>
        </p:spPr>
        <p:txBody>
          <a:bodyPr wrap="square" rtlCol="0">
            <a:spAutoFit/>
          </a:bodyPr>
          <a:lstStyle/>
          <a:p>
            <a:pPr algn="ctr"/>
            <a:r>
              <a:rPr kumimoji="1" lang="ja-JP" altLang="en-US" sz="3200" b="1" dirty="0">
                <a:latin typeface="メイリオ" panose="020B0604030504040204" pitchFamily="50" charset="-128"/>
                <a:ea typeface="メイリオ" panose="020B0604030504040204" pitchFamily="50" charset="-128"/>
              </a:rPr>
              <a:t>プログラムを記述するための言語</a:t>
            </a:r>
          </a:p>
        </p:txBody>
      </p:sp>
      <p:sp>
        <p:nvSpPr>
          <p:cNvPr id="3" name="テキスト ボックス 2">
            <a:extLst>
              <a:ext uri="{FF2B5EF4-FFF2-40B4-BE49-F238E27FC236}">
                <a16:creationId xmlns:a16="http://schemas.microsoft.com/office/drawing/2014/main" id="{572D908E-7D07-D143-AF51-AD5BFB2D6451}"/>
              </a:ext>
            </a:extLst>
          </p:cNvPr>
          <p:cNvSpPr txBox="1"/>
          <p:nvPr/>
        </p:nvSpPr>
        <p:spPr>
          <a:xfrm>
            <a:off x="789709" y="1113905"/>
            <a:ext cx="8338565"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プログラミング言語と呼ばれる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from, import, for, in </a:t>
            </a:r>
            <a:r>
              <a:rPr kumimoji="1" lang="ja-JP" altLang="en-US" sz="2400" dirty="0">
                <a:latin typeface="メイリオ" panose="020B0604030504040204" pitchFamily="50" charset="-128"/>
                <a:ea typeface="メイリオ" panose="020B0604030504040204" pitchFamily="50" charset="-128"/>
              </a:rPr>
              <a:t>のようにところどころ英語っぽい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E004F983-C6DB-0AB7-5B50-5633D6DBE217}"/>
              </a:ext>
            </a:extLst>
          </p:cNvPr>
          <p:cNvPicPr>
            <a:picLocks noChangeAspect="1"/>
          </p:cNvPicPr>
          <p:nvPr/>
        </p:nvPicPr>
        <p:blipFill>
          <a:blip r:embed="rId2"/>
          <a:stretch>
            <a:fillRect/>
          </a:stretch>
        </p:blipFill>
        <p:spPr>
          <a:xfrm>
            <a:off x="789709" y="2324011"/>
            <a:ext cx="7399040" cy="3611275"/>
          </a:xfrm>
          <a:prstGeom prst="rect">
            <a:avLst/>
          </a:prstGeom>
        </p:spPr>
      </p:pic>
    </p:spTree>
    <p:extLst>
      <p:ext uri="{BB962C8B-B14F-4D97-AF65-F5344CB8AC3E}">
        <p14:creationId xmlns:p14="http://schemas.microsoft.com/office/powerpoint/2010/main" val="237423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800BD6C-9B2E-48ED-9D96-F07B3682FFBC}"/>
              </a:ext>
            </a:extLst>
          </p:cNvPr>
          <p:cNvSpPr txBox="1"/>
          <p:nvPr/>
        </p:nvSpPr>
        <p:spPr>
          <a:xfrm>
            <a:off x="4689009" y="1647444"/>
            <a:ext cx="4892511" cy="2308324"/>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1960</a:t>
            </a:r>
            <a:r>
              <a:rPr kumimoji="1" lang="ja-JP" altLang="en-US" sz="2400" dirty="0">
                <a:latin typeface="メイリオ" panose="020B0604030504040204" pitchFamily="50" charset="-128"/>
                <a:ea typeface="メイリオ" panose="020B0604030504040204" pitchFamily="50" charset="-128"/>
              </a:rPr>
              <a:t>年代：アセンブラ</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1970</a:t>
            </a:r>
            <a:r>
              <a:rPr kumimoji="1" lang="ja-JP" altLang="en-US" sz="2400" dirty="0">
                <a:latin typeface="メイリオ" panose="020B0604030504040204" pitchFamily="50" charset="-128"/>
                <a:ea typeface="メイリオ" panose="020B0604030504040204" pitchFamily="50" charset="-128"/>
              </a:rPr>
              <a:t>年代：</a:t>
            </a:r>
            <a:r>
              <a:rPr kumimoji="1" lang="en-US" altLang="ja-JP" sz="2400" dirty="0">
                <a:latin typeface="メイリオ" panose="020B0604030504040204" pitchFamily="50" charset="-128"/>
                <a:ea typeface="メイリオ" panose="020B0604030504040204" pitchFamily="50" charset="-128"/>
              </a:rPr>
              <a:t>COBOL, FORTRAN</a:t>
            </a:r>
          </a:p>
          <a:p>
            <a:pPr algn="l"/>
            <a:r>
              <a:rPr kumimoji="1" lang="en-US" altLang="ja-JP" sz="2400" dirty="0">
                <a:latin typeface="メイリオ" panose="020B0604030504040204" pitchFamily="50" charset="-128"/>
                <a:ea typeface="メイリオ" panose="020B0604030504040204" pitchFamily="50" charset="-128"/>
              </a:rPr>
              <a:t>1980</a:t>
            </a:r>
            <a:r>
              <a:rPr kumimoji="1" lang="ja-JP" altLang="en-US" sz="2400" dirty="0">
                <a:latin typeface="メイリオ" panose="020B0604030504040204" pitchFamily="50" charset="-128"/>
                <a:ea typeface="メイリオ" panose="020B0604030504040204" pitchFamily="50" charset="-128"/>
              </a:rPr>
              <a:t>年代：</a:t>
            </a:r>
            <a:r>
              <a:rPr kumimoji="1" lang="en-US" altLang="ja-JP" sz="2400" dirty="0">
                <a:latin typeface="メイリオ" panose="020B0604030504040204" pitchFamily="50" charset="-128"/>
                <a:ea typeface="メイリオ" panose="020B0604030504040204" pitchFamily="50" charset="-128"/>
              </a:rPr>
              <a:t>C, C++</a:t>
            </a:r>
          </a:p>
          <a:p>
            <a:pPr algn="l"/>
            <a:r>
              <a:rPr kumimoji="1" lang="en-US" altLang="ja-JP" sz="2400" dirty="0">
                <a:latin typeface="メイリオ" panose="020B0604030504040204" pitchFamily="50" charset="-128"/>
                <a:ea typeface="メイリオ" panose="020B0604030504040204" pitchFamily="50" charset="-128"/>
              </a:rPr>
              <a:t>1990</a:t>
            </a:r>
            <a:r>
              <a:rPr kumimoji="1" lang="ja-JP" altLang="en-US" sz="2400" dirty="0">
                <a:latin typeface="メイリオ" panose="020B0604030504040204" pitchFamily="50" charset="-128"/>
                <a:ea typeface="メイリオ" panose="020B0604030504040204" pitchFamily="50" charset="-128"/>
              </a:rPr>
              <a:t>年代：</a:t>
            </a:r>
            <a:r>
              <a:rPr kumimoji="1" lang="en-US" altLang="ja-JP" sz="2400" dirty="0">
                <a:latin typeface="メイリオ" panose="020B0604030504040204" pitchFamily="50" charset="-128"/>
                <a:ea typeface="メイリオ" panose="020B0604030504040204" pitchFamily="50" charset="-128"/>
              </a:rPr>
              <a:t>java, PHP, python</a:t>
            </a:r>
          </a:p>
          <a:p>
            <a:pPr algn="l"/>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5EF8C697-7970-4E3C-AE66-0A3CC22DDBFA}"/>
              </a:ext>
            </a:extLst>
          </p:cNvPr>
          <p:cNvSpPr txBox="1"/>
          <p:nvPr/>
        </p:nvSpPr>
        <p:spPr>
          <a:xfrm>
            <a:off x="5198057" y="2432275"/>
            <a:ext cx="45719" cy="461665"/>
          </a:xfrm>
          <a:prstGeom prst="rect">
            <a:avLst/>
          </a:prstGeom>
          <a:noFill/>
        </p:spPr>
        <p:txBody>
          <a:bodyPr wrap="square"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2A7F3F72-A5A2-484D-B3E4-FBC673F34892}"/>
              </a:ext>
            </a:extLst>
          </p:cNvPr>
          <p:cNvSpPr/>
          <p:nvPr/>
        </p:nvSpPr>
        <p:spPr>
          <a:xfrm>
            <a:off x="3623780" y="2901182"/>
            <a:ext cx="961534" cy="6318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上 5">
            <a:extLst>
              <a:ext uri="{FF2B5EF4-FFF2-40B4-BE49-F238E27FC236}">
                <a16:creationId xmlns:a16="http://schemas.microsoft.com/office/drawing/2014/main" id="{E61B22C9-93CE-42B2-B8CA-D83260AD8821}"/>
              </a:ext>
            </a:extLst>
          </p:cNvPr>
          <p:cNvSpPr/>
          <p:nvPr/>
        </p:nvSpPr>
        <p:spPr>
          <a:xfrm>
            <a:off x="3675627" y="1341323"/>
            <a:ext cx="881407" cy="14303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186E6AC-29C0-46E6-91CF-D1FB86DE7A89}"/>
              </a:ext>
            </a:extLst>
          </p:cNvPr>
          <p:cNvSpPr txBox="1"/>
          <p:nvPr/>
        </p:nvSpPr>
        <p:spPr>
          <a:xfrm>
            <a:off x="2926196" y="988591"/>
            <a:ext cx="826970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機械に優しい</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高速処理に向いている（書くのは大変！）</a:t>
            </a:r>
          </a:p>
        </p:txBody>
      </p:sp>
      <p:sp>
        <p:nvSpPr>
          <p:cNvPr id="9" name="テキスト ボックス 8">
            <a:extLst>
              <a:ext uri="{FF2B5EF4-FFF2-40B4-BE49-F238E27FC236}">
                <a16:creationId xmlns:a16="http://schemas.microsoft.com/office/drawing/2014/main" id="{3A66FD94-02D0-4BC4-B86A-3DB081ACB55C}"/>
              </a:ext>
            </a:extLst>
          </p:cNvPr>
          <p:cNvSpPr txBox="1"/>
          <p:nvPr/>
        </p:nvSpPr>
        <p:spPr>
          <a:xfrm>
            <a:off x="2810717" y="3610070"/>
            <a:ext cx="816836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人間にやさしい＝大規模システムに向いている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（バグが比較的少ない：でも遅い！）</a:t>
            </a:r>
          </a:p>
        </p:txBody>
      </p:sp>
      <p:sp>
        <p:nvSpPr>
          <p:cNvPr id="10" name="AutoShape 2" descr="「パンチカード」の画像検索結果">
            <a:extLst>
              <a:ext uri="{FF2B5EF4-FFF2-40B4-BE49-F238E27FC236}">
                <a16:creationId xmlns:a16="http://schemas.microsoft.com/office/drawing/2014/main" id="{7F6D2224-2D35-48B0-AF60-2061DD6FCE46}"/>
              </a:ext>
            </a:extLst>
          </p:cNvPr>
          <p:cNvSpPr>
            <a:spLocks noChangeAspect="1" noChangeArrowheads="1"/>
          </p:cNvSpPr>
          <p:nvPr/>
        </p:nvSpPr>
        <p:spPr bwMode="auto">
          <a:xfrm>
            <a:off x="6346555" y="287140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2052" name="Picture 4" descr="「パンチカード」の画像検索結果">
            <a:extLst>
              <a:ext uri="{FF2B5EF4-FFF2-40B4-BE49-F238E27FC236}">
                <a16:creationId xmlns:a16="http://schemas.microsoft.com/office/drawing/2014/main" id="{1CD53C31-CC1D-4973-BE97-85D5DC861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696" y="5039056"/>
            <a:ext cx="3788357" cy="18077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パンチカード プログラミング」の画像検索結果">
            <a:extLst>
              <a:ext uri="{FF2B5EF4-FFF2-40B4-BE49-F238E27FC236}">
                <a16:creationId xmlns:a16="http://schemas.microsoft.com/office/drawing/2014/main" id="{183A8375-B8F9-4147-A187-4F90EF6E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062" y="5049742"/>
            <a:ext cx="2525387" cy="180825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7F5C94F6-6F4C-4450-848F-FB3F18C928BC}"/>
              </a:ext>
            </a:extLst>
          </p:cNvPr>
          <p:cNvSpPr txBox="1"/>
          <p:nvPr/>
        </p:nvSpPr>
        <p:spPr>
          <a:xfrm>
            <a:off x="2810716" y="4615467"/>
            <a:ext cx="6183984" cy="461665"/>
          </a:xfrm>
          <a:prstGeom prst="rect">
            <a:avLst/>
          </a:prstGeom>
          <a:noFill/>
        </p:spPr>
        <p:txBody>
          <a:bodyPr wrap="square" rtlCol="0">
            <a:spAutoFit/>
          </a:bodyPr>
          <a:lstStyle/>
          <a:p>
            <a:pPr algn="l"/>
            <a:r>
              <a:rPr kumimoji="1" lang="ja-JP" altLang="en-US" sz="2400" u="sng" dirty="0">
                <a:latin typeface="メイリオ" panose="020B0604030504040204" pitchFamily="50" charset="-128"/>
                <a:ea typeface="メイリオ" panose="020B0604030504040204" pitchFamily="50" charset="-128"/>
              </a:rPr>
              <a:t>機械にやさしい時代のプログラミング</a:t>
            </a:r>
          </a:p>
        </p:txBody>
      </p:sp>
      <p:sp>
        <p:nvSpPr>
          <p:cNvPr id="7" name="テキスト ボックス 6">
            <a:extLst>
              <a:ext uri="{FF2B5EF4-FFF2-40B4-BE49-F238E27FC236}">
                <a16:creationId xmlns:a16="http://schemas.microsoft.com/office/drawing/2014/main" id="{CD0478C4-FA7E-D40A-524F-E451F7521738}"/>
              </a:ext>
            </a:extLst>
          </p:cNvPr>
          <p:cNvSpPr txBox="1"/>
          <p:nvPr/>
        </p:nvSpPr>
        <p:spPr>
          <a:xfrm>
            <a:off x="498764" y="299258"/>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プログラミング言語は進化する</a:t>
            </a:r>
          </a:p>
        </p:txBody>
      </p:sp>
    </p:spTree>
    <p:extLst>
      <p:ext uri="{BB962C8B-B14F-4D97-AF65-F5344CB8AC3E}">
        <p14:creationId xmlns:p14="http://schemas.microsoft.com/office/powerpoint/2010/main" val="33151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6" name="Picture 22" descr="「気象予報 fortran」の画像検索結果">
            <a:extLst>
              <a:ext uri="{FF2B5EF4-FFF2-40B4-BE49-F238E27FC236}">
                <a16:creationId xmlns:a16="http://schemas.microsoft.com/office/drawing/2014/main" id="{E585111D-38FD-484A-9FAB-876F158F2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1533" y="1324315"/>
            <a:ext cx="2791635" cy="2223157"/>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F83EF804-3581-424C-B71B-1DA7AA89C93C}"/>
              </a:ext>
            </a:extLst>
          </p:cNvPr>
          <p:cNvPicPr>
            <a:picLocks noChangeAspect="1"/>
          </p:cNvPicPr>
          <p:nvPr/>
        </p:nvPicPr>
        <p:blipFill>
          <a:blip r:embed="rId3"/>
          <a:stretch>
            <a:fillRect/>
          </a:stretch>
        </p:blipFill>
        <p:spPr>
          <a:xfrm>
            <a:off x="3771146" y="1395968"/>
            <a:ext cx="2983584" cy="2225997"/>
          </a:xfrm>
          <a:prstGeom prst="rect">
            <a:avLst/>
          </a:prstGeom>
        </p:spPr>
      </p:pic>
      <p:sp>
        <p:nvSpPr>
          <p:cNvPr id="2" name="テキスト ボックス 1">
            <a:extLst>
              <a:ext uri="{FF2B5EF4-FFF2-40B4-BE49-F238E27FC236}">
                <a16:creationId xmlns:a16="http://schemas.microsoft.com/office/drawing/2014/main" id="{58616C2F-459F-42B2-BCAE-ACDDBAA96E48}"/>
              </a:ext>
            </a:extLst>
          </p:cNvPr>
          <p:cNvSpPr txBox="1"/>
          <p:nvPr/>
        </p:nvSpPr>
        <p:spPr>
          <a:xfrm>
            <a:off x="-750854" y="294250"/>
            <a:ext cx="7946796" cy="584775"/>
          </a:xfrm>
          <a:prstGeom prst="rect">
            <a:avLst/>
          </a:prstGeom>
          <a:noFill/>
        </p:spPr>
        <p:txBody>
          <a:bodyPr wrap="square" rtlCol="0">
            <a:spAutoFit/>
          </a:bodyPr>
          <a:lstStyle/>
          <a:p>
            <a:pPr algn="ctr"/>
            <a:r>
              <a:rPr kumimoji="1" lang="ja-JP" altLang="en-US" sz="3200" dirty="0">
                <a:latin typeface="メイリオ" panose="020B0604030504040204" pitchFamily="50" charset="-128"/>
                <a:ea typeface="メイリオ" panose="020B0604030504040204" pitchFamily="50" charset="-128"/>
              </a:rPr>
              <a:t>プログラミング言語のなわばり</a:t>
            </a:r>
          </a:p>
        </p:txBody>
      </p:sp>
      <p:sp>
        <p:nvSpPr>
          <p:cNvPr id="3" name="AutoShape 6" descr="「ドローン」の画像検索結果">
            <a:extLst>
              <a:ext uri="{FF2B5EF4-FFF2-40B4-BE49-F238E27FC236}">
                <a16:creationId xmlns:a16="http://schemas.microsoft.com/office/drawing/2014/main" id="{E872130C-7651-48BA-9AAA-1C6511471676}"/>
              </a:ext>
            </a:extLst>
          </p:cNvPr>
          <p:cNvSpPr>
            <a:spLocks noChangeAspect="1" noChangeArrowheads="1"/>
          </p:cNvSpPr>
          <p:nvPr/>
        </p:nvSpPr>
        <p:spPr bwMode="auto">
          <a:xfrm>
            <a:off x="5897540" y="31425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4" name="Picture 10" descr="「ドローン」の画像検索結果">
            <a:extLst>
              <a:ext uri="{FF2B5EF4-FFF2-40B4-BE49-F238E27FC236}">
                <a16:creationId xmlns:a16="http://schemas.microsoft.com/office/drawing/2014/main" id="{44270157-1150-4E67-8499-1989D7CB55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29370"/>
            <a:ext cx="3345824" cy="222599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ine」の画像検索結果">
            <a:extLst>
              <a:ext uri="{FF2B5EF4-FFF2-40B4-BE49-F238E27FC236}">
                <a16:creationId xmlns:a16="http://schemas.microsoft.com/office/drawing/2014/main" id="{4E0A27CB-0FE5-4511-A148-0850BD9621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968" y="4151734"/>
            <a:ext cx="2448576" cy="2635332"/>
          </a:xfrm>
          <a:prstGeom prst="rect">
            <a:avLst/>
          </a:prstGeom>
          <a:noFill/>
          <a:extLst>
            <a:ext uri="{909E8E84-426E-40DD-AFC4-6F175D3DCCD1}">
              <a14:hiddenFill xmlns:a14="http://schemas.microsoft.com/office/drawing/2010/main">
                <a:solidFill>
                  <a:srgbClr val="FFFFFF"/>
                </a:solidFill>
              </a14:hiddenFill>
            </a:ext>
          </a:extLst>
        </p:spPr>
      </p:pic>
      <p:sp>
        <p:nvSpPr>
          <p:cNvPr id="38" name="AutoShape 6" descr="「ドローン」の画像検索結果">
            <a:extLst>
              <a:ext uri="{FF2B5EF4-FFF2-40B4-BE49-F238E27FC236}">
                <a16:creationId xmlns:a16="http://schemas.microsoft.com/office/drawing/2014/main" id="{03C74A7B-E0A6-43AE-AB7F-78189E05B752}"/>
              </a:ext>
            </a:extLst>
          </p:cNvPr>
          <p:cNvSpPr>
            <a:spLocks noChangeAspect="1" noChangeArrowheads="1"/>
          </p:cNvSpPr>
          <p:nvPr/>
        </p:nvSpPr>
        <p:spPr bwMode="auto">
          <a:xfrm>
            <a:off x="5897540" y="31425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テキスト ボックス 43">
            <a:extLst>
              <a:ext uri="{FF2B5EF4-FFF2-40B4-BE49-F238E27FC236}">
                <a16:creationId xmlns:a16="http://schemas.microsoft.com/office/drawing/2014/main" id="{501A70B2-E803-4139-B0C6-73181B52423D}"/>
              </a:ext>
            </a:extLst>
          </p:cNvPr>
          <p:cNvSpPr txBox="1"/>
          <p:nvPr/>
        </p:nvSpPr>
        <p:spPr>
          <a:xfrm>
            <a:off x="442509" y="993998"/>
            <a:ext cx="2607530"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 C++</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07AE2695-F105-4126-A06E-9D9FFFFD43DE}"/>
              </a:ext>
            </a:extLst>
          </p:cNvPr>
          <p:cNvSpPr txBox="1"/>
          <p:nvPr/>
        </p:nvSpPr>
        <p:spPr>
          <a:xfrm>
            <a:off x="285674" y="3786229"/>
            <a:ext cx="3242928"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Java, PHP</a:t>
            </a:r>
            <a:endParaRPr kumimoji="1" lang="ja-JP" altLang="en-US" sz="24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6D81FFC8-8A97-4AF1-9099-137D2A821AAE}"/>
              </a:ext>
            </a:extLst>
          </p:cNvPr>
          <p:cNvSpPr txBox="1"/>
          <p:nvPr/>
        </p:nvSpPr>
        <p:spPr>
          <a:xfrm>
            <a:off x="3817610" y="993998"/>
            <a:ext cx="216030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COBOL</a:t>
            </a:r>
            <a:endParaRPr kumimoji="1" lang="ja-JP" altLang="en-US" sz="2400" dirty="0">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F611E069-F507-4157-9E0A-A69230BE606D}"/>
              </a:ext>
            </a:extLst>
          </p:cNvPr>
          <p:cNvSpPr txBox="1"/>
          <p:nvPr/>
        </p:nvSpPr>
        <p:spPr>
          <a:xfrm>
            <a:off x="3887299" y="3942072"/>
            <a:ext cx="2983584"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python</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80627DC9-DB27-4889-BD8F-FD430C98CC3E}"/>
              </a:ext>
            </a:extLst>
          </p:cNvPr>
          <p:cNvSpPr txBox="1"/>
          <p:nvPr/>
        </p:nvSpPr>
        <p:spPr>
          <a:xfrm>
            <a:off x="7669087" y="918008"/>
            <a:ext cx="2502926"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FORTRAN</a:t>
            </a:r>
            <a:endParaRPr kumimoji="1" lang="ja-JP" altLang="en-US" sz="2400" dirty="0">
              <a:latin typeface="メイリオ" panose="020B0604030504040204" pitchFamily="50" charset="-128"/>
              <a:ea typeface="メイリオ" panose="020B0604030504040204" pitchFamily="50" charset="-128"/>
            </a:endParaRPr>
          </a:p>
        </p:txBody>
      </p:sp>
      <p:pic>
        <p:nvPicPr>
          <p:cNvPr id="3074" name="Picture 2" descr="今話題の「ChatGPT」とは？｜多言語サイト制作｜海外向けウェブサイト｜株式会社ニュークラシック">
            <a:extLst>
              <a:ext uri="{FF2B5EF4-FFF2-40B4-BE49-F238E27FC236}">
                <a16:creationId xmlns:a16="http://schemas.microsoft.com/office/drawing/2014/main" id="{39B70890-FCFB-1041-0D29-FC7BFC01D4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299" y="4589801"/>
            <a:ext cx="3468774" cy="211028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C550ECF-E52E-99C2-11E6-D1B26C248E6F}"/>
              </a:ext>
            </a:extLst>
          </p:cNvPr>
          <p:cNvSpPr txBox="1"/>
          <p:nvPr/>
        </p:nvSpPr>
        <p:spPr>
          <a:xfrm>
            <a:off x="349473" y="3093702"/>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リアルタイム処理</a:t>
            </a:r>
          </a:p>
        </p:txBody>
      </p:sp>
      <p:sp>
        <p:nvSpPr>
          <p:cNvPr id="6" name="テキスト ボックス 5">
            <a:extLst>
              <a:ext uri="{FF2B5EF4-FFF2-40B4-BE49-F238E27FC236}">
                <a16:creationId xmlns:a16="http://schemas.microsoft.com/office/drawing/2014/main" id="{E965D96F-4BBA-1684-982F-C479F0A81D10}"/>
              </a:ext>
            </a:extLst>
          </p:cNvPr>
          <p:cNvSpPr txBox="1"/>
          <p:nvPr/>
        </p:nvSpPr>
        <p:spPr>
          <a:xfrm>
            <a:off x="4791152" y="3064123"/>
            <a:ext cx="1107996"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信頼性</a:t>
            </a:r>
          </a:p>
        </p:txBody>
      </p:sp>
      <p:sp>
        <p:nvSpPr>
          <p:cNvPr id="7" name="テキスト ボックス 6">
            <a:extLst>
              <a:ext uri="{FF2B5EF4-FFF2-40B4-BE49-F238E27FC236}">
                <a16:creationId xmlns:a16="http://schemas.microsoft.com/office/drawing/2014/main" id="{D66E9D9E-3DD8-52FC-C214-77CAF1761CD4}"/>
              </a:ext>
            </a:extLst>
          </p:cNvPr>
          <p:cNvSpPr txBox="1"/>
          <p:nvPr/>
        </p:nvSpPr>
        <p:spPr>
          <a:xfrm>
            <a:off x="8083787" y="3126414"/>
            <a:ext cx="2339102" cy="461665"/>
          </a:xfrm>
          <a:prstGeom prst="rect">
            <a:avLst/>
          </a:prstGeom>
          <a:solidFill>
            <a:srgbClr val="FFFFFF">
              <a:alpha val="45098"/>
            </a:srgbClr>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大規模高速計算</a:t>
            </a:r>
          </a:p>
        </p:txBody>
      </p:sp>
      <p:sp>
        <p:nvSpPr>
          <p:cNvPr id="8" name="テキスト ボックス 7">
            <a:extLst>
              <a:ext uri="{FF2B5EF4-FFF2-40B4-BE49-F238E27FC236}">
                <a16:creationId xmlns:a16="http://schemas.microsoft.com/office/drawing/2014/main" id="{DC79F5EE-A619-0C78-594A-E72F7889ED8E}"/>
              </a:ext>
            </a:extLst>
          </p:cNvPr>
          <p:cNvSpPr txBox="1"/>
          <p:nvPr/>
        </p:nvSpPr>
        <p:spPr>
          <a:xfrm>
            <a:off x="817598" y="5902336"/>
            <a:ext cx="239383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インターネットサービス</a:t>
            </a:r>
          </a:p>
        </p:txBody>
      </p:sp>
      <p:sp>
        <p:nvSpPr>
          <p:cNvPr id="10" name="テキスト ボックス 9">
            <a:extLst>
              <a:ext uri="{FF2B5EF4-FFF2-40B4-BE49-F238E27FC236}">
                <a16:creationId xmlns:a16="http://schemas.microsoft.com/office/drawing/2014/main" id="{80B5E92A-F6A5-6AC2-A208-D7A07A3F0401}"/>
              </a:ext>
            </a:extLst>
          </p:cNvPr>
          <p:cNvSpPr txBox="1"/>
          <p:nvPr/>
        </p:nvSpPr>
        <p:spPr>
          <a:xfrm>
            <a:off x="3978447" y="6317834"/>
            <a:ext cx="32864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AI</a:t>
            </a:r>
            <a:r>
              <a:rPr kumimoji="1" lang="ja-JP" altLang="en-US" sz="2400" dirty="0">
                <a:latin typeface="メイリオ" panose="020B0604030504040204" pitchFamily="50" charset="-128"/>
                <a:ea typeface="メイリオ" panose="020B0604030504040204" pitchFamily="50" charset="-128"/>
              </a:rPr>
              <a:t>・データサイエンス</a:t>
            </a:r>
          </a:p>
        </p:txBody>
      </p:sp>
    </p:spTree>
    <p:extLst>
      <p:ext uri="{BB962C8B-B14F-4D97-AF65-F5344CB8AC3E}">
        <p14:creationId xmlns:p14="http://schemas.microsoft.com/office/powerpoint/2010/main" val="365263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02B263-B1DB-439D-811C-6612BC8C17C5}"/>
              </a:ext>
            </a:extLst>
          </p:cNvPr>
          <p:cNvSpPr txBox="1"/>
          <p:nvPr/>
        </p:nvSpPr>
        <p:spPr>
          <a:xfrm>
            <a:off x="2900314" y="2168164"/>
            <a:ext cx="5835191" cy="707886"/>
          </a:xfrm>
          <a:prstGeom prst="rect">
            <a:avLst/>
          </a:prstGeom>
          <a:noFill/>
        </p:spPr>
        <p:txBody>
          <a:bodyPr wrap="square" rtlCol="0">
            <a:spAutoFit/>
          </a:bodyPr>
          <a:lstStyle/>
          <a:p>
            <a:pPr algn="ctr"/>
            <a:r>
              <a:rPr kumimoji="1" lang="ja-JP" altLang="en-US" sz="4000" dirty="0">
                <a:latin typeface="メイリオ" panose="020B0604030504040204" pitchFamily="50" charset="-128"/>
                <a:ea typeface="メイリオ" panose="020B0604030504040204" pitchFamily="50" charset="-128"/>
              </a:rPr>
              <a:t>脚光を浴びる</a:t>
            </a:r>
            <a:r>
              <a:rPr kumimoji="1" lang="en-US" altLang="ja-JP" sz="4000" dirty="0">
                <a:latin typeface="メイリオ" panose="020B0604030504040204" pitchFamily="50" charset="-128"/>
                <a:ea typeface="メイリオ" panose="020B0604030504040204" pitchFamily="50" charset="-128"/>
              </a:rPr>
              <a:t>Python</a:t>
            </a:r>
            <a:endParaRPr kumimoji="1" lang="ja-JP" altLang="en-US" sz="4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3F72CF8-D80A-46E8-9915-C3CCF8D4175A}"/>
              </a:ext>
            </a:extLst>
          </p:cNvPr>
          <p:cNvSpPr txBox="1"/>
          <p:nvPr/>
        </p:nvSpPr>
        <p:spPr>
          <a:xfrm>
            <a:off x="2127315" y="3450249"/>
            <a:ext cx="8182466" cy="923330"/>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名前の由来は、イギリスのテレビ局 </a:t>
            </a:r>
            <a:r>
              <a:rPr kumimoji="1" lang="en-US" altLang="ja-JP" dirty="0">
                <a:latin typeface="メイリオ" panose="020B0604030504040204" pitchFamily="50" charset="-128"/>
                <a:ea typeface="メイリオ" panose="020B0604030504040204" pitchFamily="50" charset="-128"/>
              </a:rPr>
              <a:t>BBC </a:t>
            </a:r>
            <a:r>
              <a:rPr kumimoji="1" lang="ja-JP" altLang="en-US" dirty="0">
                <a:latin typeface="メイリオ" panose="020B0604030504040204" pitchFamily="50" charset="-128"/>
                <a:ea typeface="メイリオ" panose="020B0604030504040204" pitchFamily="50" charset="-128"/>
              </a:rPr>
              <a:t>が製作したコメディ番組</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空飛ぶモンティ・パイソン</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である。</a:t>
            </a:r>
            <a:r>
              <a:rPr kumimoji="1" lang="en-US" altLang="ja-JP" dirty="0">
                <a:latin typeface="メイリオ" panose="020B0604030504040204" pitchFamily="50" charset="-128"/>
                <a:ea typeface="メイリオ" panose="020B0604030504040204" pitchFamily="50" charset="-128"/>
              </a:rPr>
              <a:t>Python</a:t>
            </a:r>
            <a:r>
              <a:rPr kumimoji="1" lang="ja-JP" altLang="en-US" dirty="0">
                <a:latin typeface="メイリオ" panose="020B0604030504040204" pitchFamily="50" charset="-128"/>
                <a:ea typeface="メイリオ" panose="020B0604030504040204" pitchFamily="50" charset="-128"/>
              </a:rPr>
              <a:t>という英単語が意味する爬虫類のニシキヘビが</a:t>
            </a:r>
            <a:r>
              <a:rPr kumimoji="1" lang="en-US" altLang="ja-JP" dirty="0">
                <a:latin typeface="メイリオ" panose="020B0604030504040204" pitchFamily="50" charset="-128"/>
                <a:ea typeface="メイリオ" panose="020B0604030504040204" pitchFamily="50" charset="-128"/>
              </a:rPr>
              <a:t>Python</a:t>
            </a:r>
            <a:r>
              <a:rPr kumimoji="1" lang="ja-JP" altLang="en-US" dirty="0">
                <a:latin typeface="メイリオ" panose="020B0604030504040204" pitchFamily="50" charset="-128"/>
                <a:ea typeface="メイリオ" panose="020B0604030504040204" pitchFamily="50" charset="-128"/>
              </a:rPr>
              <a:t>言語のマスコットやアイコンとして使われている。</a:t>
            </a:r>
          </a:p>
        </p:txBody>
      </p:sp>
      <p:pic>
        <p:nvPicPr>
          <p:cNvPr id="4098" name="Picture 2" descr="「python」の画像検索結果">
            <a:extLst>
              <a:ext uri="{FF2B5EF4-FFF2-40B4-BE49-F238E27FC236}">
                <a16:creationId xmlns:a16="http://schemas.microsoft.com/office/drawing/2014/main" id="{EA7963EE-CA40-4B8D-871A-2B7B14DE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779" y="1593965"/>
            <a:ext cx="3245963" cy="185628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90A8FA7-75FB-4ACE-A175-EF2C05A93552}"/>
              </a:ext>
            </a:extLst>
          </p:cNvPr>
          <p:cNvSpPr txBox="1"/>
          <p:nvPr/>
        </p:nvSpPr>
        <p:spPr>
          <a:xfrm>
            <a:off x="2721205" y="5081048"/>
            <a:ext cx="7371761" cy="954107"/>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グルー言語（糊付け）と呼ばれる</a:t>
            </a:r>
            <a:endParaRPr kumimoji="1" lang="en-US" altLang="ja-JP" sz="2800" dirty="0">
              <a:latin typeface="メイリオ" panose="020B0604030504040204" pitchFamily="50" charset="-128"/>
              <a:ea typeface="メイリオ" panose="020B0604030504040204" pitchFamily="50" charset="-128"/>
            </a:endParaRPr>
          </a:p>
          <a:p>
            <a:pPr algn="l"/>
            <a:r>
              <a:rPr kumimoji="1" lang="en-US" altLang="ja-JP" sz="2800" dirty="0">
                <a:latin typeface="メイリオ" panose="020B0604030504040204" pitchFamily="50" charset="-128"/>
                <a:ea typeface="メイリオ" panose="020B0604030504040204" pitchFamily="50" charset="-128"/>
              </a:rPr>
              <a:t>Import</a:t>
            </a:r>
            <a:r>
              <a:rPr kumimoji="1" lang="ja-JP" altLang="en-US" sz="2800" dirty="0">
                <a:latin typeface="メイリオ" panose="020B0604030504040204" pitchFamily="50" charset="-128"/>
                <a:ea typeface="メイリオ" panose="020B0604030504040204" pitchFamily="50" charset="-128"/>
              </a:rPr>
              <a:t>できるモジュール群がダントツ豊富</a:t>
            </a:r>
          </a:p>
        </p:txBody>
      </p:sp>
    </p:spTree>
    <p:extLst>
      <p:ext uri="{BB962C8B-B14F-4D97-AF65-F5344CB8AC3E}">
        <p14:creationId xmlns:p14="http://schemas.microsoft.com/office/powerpoint/2010/main" val="41704491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14208</TotalTime>
  <Words>910</Words>
  <Application>Microsoft Office PowerPoint</Application>
  <PresentationFormat>ワイド画面</PresentationFormat>
  <Paragraphs>146</Paragraphs>
  <Slides>32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メイリオ</vt:lpstr>
      <vt:lpstr>Arial</vt:lpstr>
      <vt:lpstr>Calibri</vt:lpstr>
      <vt:lpstr>Calibri Light</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374</cp:revision>
  <dcterms:created xsi:type="dcterms:W3CDTF">2017-07-18T05:09:25Z</dcterms:created>
  <dcterms:modified xsi:type="dcterms:W3CDTF">2025-03-16T04:41:29Z</dcterms:modified>
</cp:coreProperties>
</file>