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43BDF4-E7A9-D8DE-4A71-C682E0B82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26FA936-58AB-7AED-9DA6-C59804347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43871A-FD03-C7B9-3525-715401CA8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770F-44AF-49E9-B735-F4F30ACD64BD}" type="datetimeFigureOut">
              <a:rPr kumimoji="1" lang="ja-JP" altLang="en-US" smtClean="0"/>
              <a:t>2024/8/1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B913EB-6E1A-D360-DA1E-933C51FED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027252-DAB6-70F9-16DA-D81352E7B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D8E2-CEC1-4F07-BA89-D6EC9C9E1D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9742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95F1D6-80A7-5DD5-BA83-25DF5A86B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5BEAD2A-B673-E983-04A3-8260C1E33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35EE85-716D-3D5C-37C9-30656A918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770F-44AF-49E9-B735-F4F30ACD64BD}" type="datetimeFigureOut">
              <a:rPr kumimoji="1" lang="ja-JP" altLang="en-US" smtClean="0"/>
              <a:t>2024/8/1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3CD40E-3FD2-A6BF-F64E-1B2688409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136E0C-1E9B-DBA6-FD81-436861BE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D8E2-CEC1-4F07-BA89-D6EC9C9E1D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954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FDC4977-8790-3944-F7AB-1FEF969ADA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81AACE7-D249-1888-F4F5-8EA6A030D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63034A-789A-54F9-DA85-76040DEC4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770F-44AF-49E9-B735-F4F30ACD64BD}" type="datetimeFigureOut">
              <a:rPr kumimoji="1" lang="ja-JP" altLang="en-US" smtClean="0"/>
              <a:t>2024/8/1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FBA5BB-975B-6169-8D6B-7DF236260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0F29E6-B7D5-93C9-91C6-B8525CE53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D8E2-CEC1-4F07-BA89-D6EC9C9E1D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300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A4BF71-046D-DF0B-9CF6-CFC9221D9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55874D-A4ED-547D-867E-8190E23CE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A022DF-9FCD-AEA7-CA44-EF3014BAE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770F-44AF-49E9-B735-F4F30ACD64BD}" type="datetimeFigureOut">
              <a:rPr kumimoji="1" lang="ja-JP" altLang="en-US" smtClean="0"/>
              <a:t>2024/8/1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2F6E8F-6E26-3079-F57A-29C07FCEE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ABE2E1-F754-71F5-C9D0-D9EDF57E3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D8E2-CEC1-4F07-BA89-D6EC9C9E1D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5225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854569-035D-FC0B-459E-A99645048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F90B41-5201-E824-63FF-FBD74E873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960429-F236-30A0-5C0C-525D3D6E8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770F-44AF-49E9-B735-F4F30ACD64BD}" type="datetimeFigureOut">
              <a:rPr kumimoji="1" lang="ja-JP" altLang="en-US" smtClean="0"/>
              <a:t>2024/8/1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588AF8-DACA-2543-9B0C-4C4EC9F5D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3934B8-F5F3-F810-DC2B-81B8964EA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D8E2-CEC1-4F07-BA89-D6EC9C9E1D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2595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75007F-2CF0-CB5A-E283-8C3F437F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83A131-5C63-EB28-C9C8-512F1140DC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5537BCA-DCD5-CDF1-0B77-5F9B36D5C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ED0A80A-DD68-9AEC-54F1-167A994F7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770F-44AF-49E9-B735-F4F30ACD64BD}" type="datetimeFigureOut">
              <a:rPr kumimoji="1" lang="ja-JP" altLang="en-US" smtClean="0"/>
              <a:t>2024/8/1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EC4FF8B-395A-8641-A00C-EA0DEBD43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A5C5D82-7907-4237-0A41-8484E54EE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D8E2-CEC1-4F07-BA89-D6EC9C9E1D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315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1DCB2A-347B-95DD-E495-D2652E556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06303C0-C1AF-B216-3B3F-FD2EF3F41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179A76A-C8A2-42F1-E39D-530EBCC05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D271ECB-54ED-CDFC-0D7D-5313C9D6A3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7E68624-F4F1-5B87-CD85-E305932867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07A5DA9-23FA-992E-2B2E-4043B87B7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770F-44AF-49E9-B735-F4F30ACD64BD}" type="datetimeFigureOut">
              <a:rPr kumimoji="1" lang="ja-JP" altLang="en-US" smtClean="0"/>
              <a:t>2024/8/1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21D92BD-B6ED-A0DF-3285-39BE895AE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131AECD-D646-C29B-6B26-71AC9CEFC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D8E2-CEC1-4F07-BA89-D6EC9C9E1D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3290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1CD6F3-A57B-A10B-63A7-257D6C77A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EF745FE-4E3E-B00D-C1EC-9A1056880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770F-44AF-49E9-B735-F4F30ACD64BD}" type="datetimeFigureOut">
              <a:rPr kumimoji="1" lang="ja-JP" altLang="en-US" smtClean="0"/>
              <a:t>2024/8/1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2CBBDB7-418D-FBF0-BD43-3584C5645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8A3FB5B-AFFF-BA21-9A1E-2CED12017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D8E2-CEC1-4F07-BA89-D6EC9C9E1D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1526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BA97D2E-33E2-8100-31DA-EC38DD18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770F-44AF-49E9-B735-F4F30ACD64BD}" type="datetimeFigureOut">
              <a:rPr kumimoji="1" lang="ja-JP" altLang="en-US" smtClean="0"/>
              <a:t>2024/8/1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1995C88-A978-6113-4DC6-78D867F69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03AC81E-E7DF-D9C1-407C-DE904DD30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D8E2-CEC1-4F07-BA89-D6EC9C9E1D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7173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D89A47-5AE6-3FCE-601C-405B2A193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BEA5E3-131A-C6C8-ACF7-F2020160B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3CC8AB9-D1F1-27BB-FBE2-ED7ADEA02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4960ED-4E04-D87E-422D-1D3254EE2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770F-44AF-49E9-B735-F4F30ACD64BD}" type="datetimeFigureOut">
              <a:rPr kumimoji="1" lang="ja-JP" altLang="en-US" smtClean="0"/>
              <a:t>2024/8/1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DBC1021-88BD-38F4-348B-36E44B89A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0A6C2D2-37A8-5087-D324-F867489E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D8E2-CEC1-4F07-BA89-D6EC9C9E1D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2970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BD40DF-E28A-C656-5529-890990CC4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CD3E192-8B13-EC20-EBF8-D740F5D27C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893C925-804E-C733-4773-EB95D3CD2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BF2E499-B5DC-4AD3-71E9-F542F7ADE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770F-44AF-49E9-B735-F4F30ACD64BD}" type="datetimeFigureOut">
              <a:rPr kumimoji="1" lang="ja-JP" altLang="en-US" smtClean="0"/>
              <a:t>2024/8/1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11E034-2738-366F-8133-AACB96B7B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E019AA3-C7CB-B9A4-C598-1F33BEA4D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D8E2-CEC1-4F07-BA89-D6EC9C9E1D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547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9A565C7-FBEF-5F74-20F7-BB1C4960B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F575802-8BB8-1EED-0224-88C66DC04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780EB0-8F2F-D301-66E7-FDDF4F73C0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A770F-44AF-49E9-B735-F4F30ACD64BD}" type="datetimeFigureOut">
              <a:rPr kumimoji="1" lang="ja-JP" altLang="en-US" smtClean="0"/>
              <a:t>2024/8/1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1147CE-9D62-C89C-6181-AE37EF6E03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E58BDF-0C6A-12FC-DE50-B200A5372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0D8E2-CEC1-4F07-BA89-D6EC9C9E1D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323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6FB9D64-D6F2-69F1-5533-D8E3A2554453}"/>
              </a:ext>
            </a:extLst>
          </p:cNvPr>
          <p:cNvSpPr txBox="1"/>
          <p:nvPr/>
        </p:nvSpPr>
        <p:spPr>
          <a:xfrm>
            <a:off x="842521" y="26377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演算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B9DE988-0B40-DA2B-39BD-87F160696739}"/>
              </a:ext>
            </a:extLst>
          </p:cNvPr>
          <p:cNvSpPr txBox="1"/>
          <p:nvPr/>
        </p:nvSpPr>
        <p:spPr>
          <a:xfrm>
            <a:off x="2540977" y="2512350"/>
            <a:ext cx="3722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変数 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値 　 演算子　 値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2AF13E8-D27C-056D-7FA4-8E10CB0B4B1C}"/>
              </a:ext>
            </a:extLst>
          </p:cNvPr>
          <p:cNvSpPr txBox="1"/>
          <p:nvPr/>
        </p:nvSpPr>
        <p:spPr>
          <a:xfrm>
            <a:off x="971445" y="105044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構文規則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8D9EE599-E709-6398-AC81-9B7A9CD1BA9C}"/>
              </a:ext>
            </a:extLst>
          </p:cNvPr>
          <p:cNvSpPr/>
          <p:nvPr/>
        </p:nvSpPr>
        <p:spPr>
          <a:xfrm>
            <a:off x="4094446" y="3136641"/>
            <a:ext cx="4168129" cy="1274884"/>
          </a:xfrm>
          <a:prstGeom prst="wedgeRectCallout">
            <a:avLst>
              <a:gd name="adj1" fmla="val -29073"/>
              <a:gd name="adj2" fmla="val -6784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9A71303-D6DB-2678-6C94-1F7C91143744}"/>
              </a:ext>
            </a:extLst>
          </p:cNvPr>
          <p:cNvSpPr txBox="1"/>
          <p:nvPr/>
        </p:nvSpPr>
        <p:spPr>
          <a:xfrm>
            <a:off x="4157182" y="3208947"/>
            <a:ext cx="41681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+ 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加算　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-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減算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*  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乗算　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  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割り算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% 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剰余　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//  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割り算の整数部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左大かっこ 8">
            <a:extLst>
              <a:ext uri="{FF2B5EF4-FFF2-40B4-BE49-F238E27FC236}">
                <a16:creationId xmlns:a16="http://schemas.microsoft.com/office/drawing/2014/main" id="{E2023DA1-20D4-E2BF-38F7-6A12AD3BE690}"/>
              </a:ext>
            </a:extLst>
          </p:cNvPr>
          <p:cNvSpPr/>
          <p:nvPr/>
        </p:nvSpPr>
        <p:spPr>
          <a:xfrm rot="5400000">
            <a:off x="4148874" y="2308742"/>
            <a:ext cx="167054" cy="407216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左大かっこ 9">
            <a:extLst>
              <a:ext uri="{FF2B5EF4-FFF2-40B4-BE49-F238E27FC236}">
                <a16:creationId xmlns:a16="http://schemas.microsoft.com/office/drawing/2014/main" id="{6B386320-3B2C-6281-2749-C755B9C34E53}"/>
              </a:ext>
            </a:extLst>
          </p:cNvPr>
          <p:cNvSpPr/>
          <p:nvPr/>
        </p:nvSpPr>
        <p:spPr>
          <a:xfrm rot="5400000">
            <a:off x="5539185" y="2308742"/>
            <a:ext cx="167054" cy="407216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655C7D8-8FC4-2045-EF79-CF392169EDCC}"/>
              </a:ext>
            </a:extLst>
          </p:cNvPr>
          <p:cNvSpPr txBox="1"/>
          <p:nvPr/>
        </p:nvSpPr>
        <p:spPr>
          <a:xfrm>
            <a:off x="4051874" y="1711115"/>
            <a:ext cx="2211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スペースはあってもなくても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OK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259229EF-EB1B-D335-9FAA-8BCE9E5C8981}"/>
              </a:ext>
            </a:extLst>
          </p:cNvPr>
          <p:cNvSpPr/>
          <p:nvPr/>
        </p:nvSpPr>
        <p:spPr>
          <a:xfrm>
            <a:off x="1774435" y="3153081"/>
            <a:ext cx="2174079" cy="1274884"/>
          </a:xfrm>
          <a:prstGeom prst="wedgeRectCallout">
            <a:avLst>
              <a:gd name="adj1" fmla="val -1274"/>
              <a:gd name="adj2" fmla="val -7060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BD3ADBF-161C-AE9F-CBB7-BAD02C5F43C2}"/>
              </a:ext>
            </a:extLst>
          </p:cNvPr>
          <p:cNvSpPr txBox="1"/>
          <p:nvPr/>
        </p:nvSpPr>
        <p:spPr>
          <a:xfrm>
            <a:off x="1837171" y="3335479"/>
            <a:ext cx="20486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任意の名前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（アルファベットで始まる）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77FDDC9C-2DA8-C85E-4899-45E22FB9DC4F}"/>
              </a:ext>
            </a:extLst>
          </p:cNvPr>
          <p:cNvSpPr/>
          <p:nvPr/>
        </p:nvSpPr>
        <p:spPr>
          <a:xfrm>
            <a:off x="6673362" y="1711115"/>
            <a:ext cx="2066192" cy="1058444"/>
          </a:xfrm>
          <a:prstGeom prst="wedgeRectCallout">
            <a:avLst>
              <a:gd name="adj1" fmla="val -73102"/>
              <a:gd name="adj2" fmla="val 3010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F4BFE65-5FC4-923D-121B-0DBB3E47A715}"/>
              </a:ext>
            </a:extLst>
          </p:cNvPr>
          <p:cNvSpPr txBox="1"/>
          <p:nvPr/>
        </p:nvSpPr>
        <p:spPr>
          <a:xfrm>
            <a:off x="6673362" y="1853993"/>
            <a:ext cx="2250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数値もしくは定義済変数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F749DD3-97B6-F3AE-6077-B20D0B416171}"/>
              </a:ext>
            </a:extLst>
          </p:cNvPr>
          <p:cNvSpPr txBox="1"/>
          <p:nvPr/>
        </p:nvSpPr>
        <p:spPr>
          <a:xfrm>
            <a:off x="1679331" y="496765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例：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FD1815E-3B50-AA29-098D-5523627BE833}"/>
              </a:ext>
            </a:extLst>
          </p:cNvPr>
          <p:cNvSpPr txBox="1"/>
          <p:nvPr/>
        </p:nvSpPr>
        <p:spPr>
          <a:xfrm>
            <a:off x="3015761" y="5354516"/>
            <a:ext cx="16514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 = 2 * 5</a:t>
            </a:r>
          </a:p>
          <a:p>
            <a:pPr algn="l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 = a + 5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58423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6F0DD7C-FA56-B5A6-6799-0B910865DDD0}"/>
              </a:ext>
            </a:extLst>
          </p:cNvPr>
          <p:cNvSpPr txBox="1"/>
          <p:nvPr/>
        </p:nvSpPr>
        <p:spPr>
          <a:xfrm>
            <a:off x="1932494" y="1952862"/>
            <a:ext cx="6532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変数 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値 　 演算子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値　 演算子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　値 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7DEE9B5-6E80-28CA-CB1A-3F49C2E576D0}"/>
              </a:ext>
            </a:extLst>
          </p:cNvPr>
          <p:cNvSpPr txBox="1"/>
          <p:nvPr/>
        </p:nvSpPr>
        <p:spPr>
          <a:xfrm>
            <a:off x="1005412" y="503987"/>
            <a:ext cx="1710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構文規則 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左中かっこ 4">
            <a:extLst>
              <a:ext uri="{FF2B5EF4-FFF2-40B4-BE49-F238E27FC236}">
                <a16:creationId xmlns:a16="http://schemas.microsoft.com/office/drawing/2014/main" id="{9C7C7F79-53B7-68CC-07E0-C6412DB44EBA}"/>
              </a:ext>
            </a:extLst>
          </p:cNvPr>
          <p:cNvSpPr/>
          <p:nvPr/>
        </p:nvSpPr>
        <p:spPr>
          <a:xfrm rot="16200000">
            <a:off x="5369087" y="713215"/>
            <a:ext cx="395654" cy="379827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9113FC7-4992-C229-EB82-5E4DAA5BF516}"/>
              </a:ext>
            </a:extLst>
          </p:cNvPr>
          <p:cNvSpPr txBox="1"/>
          <p:nvPr/>
        </p:nvSpPr>
        <p:spPr>
          <a:xfrm>
            <a:off x="4260005" y="2919933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何回でも繰り返せる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850AD84-7B17-2912-A5E7-FE7F003CE2A0}"/>
              </a:ext>
            </a:extLst>
          </p:cNvPr>
          <p:cNvSpPr txBox="1"/>
          <p:nvPr/>
        </p:nvSpPr>
        <p:spPr>
          <a:xfrm>
            <a:off x="1998548" y="350731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例：</a:t>
            </a:r>
          </a:p>
        </p:txBody>
      </p:sp>
      <p:sp>
        <p:nvSpPr>
          <p:cNvPr id="9" name="左中かっこ 8">
            <a:extLst>
              <a:ext uri="{FF2B5EF4-FFF2-40B4-BE49-F238E27FC236}">
                <a16:creationId xmlns:a16="http://schemas.microsoft.com/office/drawing/2014/main" id="{929E938A-84C4-7BA0-914B-F663150AA714}"/>
              </a:ext>
            </a:extLst>
          </p:cNvPr>
          <p:cNvSpPr/>
          <p:nvPr/>
        </p:nvSpPr>
        <p:spPr>
          <a:xfrm rot="5400000" flipV="1">
            <a:off x="6562238" y="200742"/>
            <a:ext cx="395654" cy="288908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4AFE96D-1447-6E0E-D524-0295DFC0E9BE}"/>
              </a:ext>
            </a:extLst>
          </p:cNvPr>
          <p:cNvSpPr txBox="1"/>
          <p:nvPr/>
        </p:nvSpPr>
        <p:spPr>
          <a:xfrm>
            <a:off x="5022478" y="746250"/>
            <a:ext cx="6070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カッコは演算の優先（順番）を表す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ただし、演算子相互の優先に従うならばカッコは不要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D2940F1-6797-A202-D9C6-BD0DE9000899}"/>
              </a:ext>
            </a:extLst>
          </p:cNvPr>
          <p:cNvSpPr txBox="1"/>
          <p:nvPr/>
        </p:nvSpPr>
        <p:spPr>
          <a:xfrm>
            <a:off x="3277565" y="3738149"/>
            <a:ext cx="2808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(1) a = 1 + 2 * 3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49394AE-5BFD-FC1E-B157-A59CB05E3215}"/>
              </a:ext>
            </a:extLst>
          </p:cNvPr>
          <p:cNvSpPr txBox="1"/>
          <p:nvPr/>
        </p:nvSpPr>
        <p:spPr>
          <a:xfrm>
            <a:off x="3277565" y="4163948"/>
            <a:ext cx="3078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(2) a = 1 + (2 * 3)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99A7393-4C1A-BF1B-58B5-A69C21689F55}"/>
              </a:ext>
            </a:extLst>
          </p:cNvPr>
          <p:cNvSpPr txBox="1"/>
          <p:nvPr/>
        </p:nvSpPr>
        <p:spPr>
          <a:xfrm>
            <a:off x="3277565" y="4625613"/>
            <a:ext cx="3078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(3) a = (1 + 2) * 3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67A77B3-FA78-63A5-DBB8-2E6460A051FE}"/>
              </a:ext>
            </a:extLst>
          </p:cNvPr>
          <p:cNvSpPr txBox="1"/>
          <p:nvPr/>
        </p:nvSpPr>
        <p:spPr>
          <a:xfrm>
            <a:off x="6387854" y="4154982"/>
            <a:ext cx="1173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 )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不要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38F130F-F0FB-7693-CC2C-4E56D66FB803}"/>
              </a:ext>
            </a:extLst>
          </p:cNvPr>
          <p:cNvSpPr txBox="1"/>
          <p:nvPr/>
        </p:nvSpPr>
        <p:spPr>
          <a:xfrm>
            <a:off x="6408495" y="4616647"/>
            <a:ext cx="1173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 )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必要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A94889B-C822-5AF4-477A-A233B9601F20}"/>
              </a:ext>
            </a:extLst>
          </p:cNvPr>
          <p:cNvSpPr txBox="1"/>
          <p:nvPr/>
        </p:nvSpPr>
        <p:spPr>
          <a:xfrm>
            <a:off x="4349812" y="5057051"/>
            <a:ext cx="1654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 = 1 + 2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C66410C-205B-163C-8E01-B2AB5D3E1756}"/>
              </a:ext>
            </a:extLst>
          </p:cNvPr>
          <p:cNvSpPr txBox="1"/>
          <p:nvPr/>
        </p:nvSpPr>
        <p:spPr>
          <a:xfrm>
            <a:off x="4379467" y="5518716"/>
            <a:ext cx="1595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 = a * 3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右中かっこ 18">
            <a:extLst>
              <a:ext uri="{FF2B5EF4-FFF2-40B4-BE49-F238E27FC236}">
                <a16:creationId xmlns:a16="http://schemas.microsoft.com/office/drawing/2014/main" id="{B663410F-66F6-0678-70ED-C72E3CBD0E1C}"/>
              </a:ext>
            </a:extLst>
          </p:cNvPr>
          <p:cNvSpPr/>
          <p:nvPr/>
        </p:nvSpPr>
        <p:spPr>
          <a:xfrm>
            <a:off x="6122570" y="5122559"/>
            <a:ext cx="233082" cy="7261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7C2A810-77C2-41C7-4A2B-A21C59E82252}"/>
              </a:ext>
            </a:extLst>
          </p:cNvPr>
          <p:cNvSpPr txBox="1"/>
          <p:nvPr/>
        </p:nvSpPr>
        <p:spPr>
          <a:xfrm>
            <a:off x="3277565" y="5072165"/>
            <a:ext cx="644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(4)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AA3FDF9-C9E0-2A0C-A352-E6FDFA4AE7FA}"/>
              </a:ext>
            </a:extLst>
          </p:cNvPr>
          <p:cNvSpPr txBox="1"/>
          <p:nvPr/>
        </p:nvSpPr>
        <p:spPr>
          <a:xfrm>
            <a:off x="6409612" y="5254796"/>
            <a:ext cx="3722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(3)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と同じ結果が得られる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EAA5B00-8180-A2A3-872C-122DE992BA7B}"/>
              </a:ext>
            </a:extLst>
          </p:cNvPr>
          <p:cNvSpPr txBox="1"/>
          <p:nvPr/>
        </p:nvSpPr>
        <p:spPr>
          <a:xfrm>
            <a:off x="4437324" y="6372577"/>
            <a:ext cx="1585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= a * 3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矢印: 下 23">
            <a:extLst>
              <a:ext uri="{FF2B5EF4-FFF2-40B4-BE49-F238E27FC236}">
                <a16:creationId xmlns:a16="http://schemas.microsoft.com/office/drawing/2014/main" id="{279EE6FD-4FF6-2077-44F0-C09A076526B8}"/>
              </a:ext>
            </a:extLst>
          </p:cNvPr>
          <p:cNvSpPr/>
          <p:nvPr/>
        </p:nvSpPr>
        <p:spPr>
          <a:xfrm>
            <a:off x="4993341" y="6060141"/>
            <a:ext cx="600635" cy="27790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20B1DD9-28EB-565E-D7B5-33BEF7286171}"/>
              </a:ext>
            </a:extLst>
          </p:cNvPr>
          <p:cNvSpPr txBox="1"/>
          <p:nvPr/>
        </p:nvSpPr>
        <p:spPr>
          <a:xfrm>
            <a:off x="6168988" y="6357102"/>
            <a:ext cx="4979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同じ結果：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の値が書き換えられる</a:t>
            </a:r>
          </a:p>
        </p:txBody>
      </p:sp>
    </p:spTree>
    <p:extLst>
      <p:ext uri="{BB962C8B-B14F-4D97-AF65-F5344CB8AC3E}">
        <p14:creationId xmlns:p14="http://schemas.microsoft.com/office/powerpoint/2010/main" val="892252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991CA42-C90D-76E4-5676-87F2F86C55B6}"/>
              </a:ext>
            </a:extLst>
          </p:cNvPr>
          <p:cNvSpPr txBox="1"/>
          <p:nvPr/>
        </p:nvSpPr>
        <p:spPr>
          <a:xfrm>
            <a:off x="1121466" y="361956"/>
            <a:ext cx="4480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 = ‘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今日の授業は文字列処理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’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7FB9AEF-C037-A2FB-537E-6D8148A66A56}"/>
              </a:ext>
            </a:extLst>
          </p:cNvPr>
          <p:cNvSpPr txBox="1"/>
          <p:nvPr/>
        </p:nvSpPr>
        <p:spPr>
          <a:xfrm>
            <a:off x="725812" y="1386328"/>
            <a:ext cx="3730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‘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今日の授業は文字列処理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’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682BB4F-6623-83BB-842E-59707B19138D}"/>
              </a:ext>
            </a:extLst>
          </p:cNvPr>
          <p:cNvSpPr txBox="1"/>
          <p:nvPr/>
        </p:nvSpPr>
        <p:spPr>
          <a:xfrm>
            <a:off x="940614" y="1738020"/>
            <a:ext cx="3515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0 1 2 3 4 5 6 7 8 9 10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5E7B625-D17A-E41F-B6DE-3B3DD809B454}"/>
              </a:ext>
            </a:extLst>
          </p:cNvPr>
          <p:cNvSpPr txBox="1"/>
          <p:nvPr/>
        </p:nvSpPr>
        <p:spPr>
          <a:xfrm>
            <a:off x="676421" y="2280882"/>
            <a:ext cx="4668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Index : 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暗黙に各文字の位置情報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(0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から始まる番号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が入る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6DFD68DD-0D59-D3EB-482A-463E4EF3541F}"/>
              </a:ext>
            </a:extLst>
          </p:cNvPr>
          <p:cNvSpPr/>
          <p:nvPr/>
        </p:nvSpPr>
        <p:spPr>
          <a:xfrm>
            <a:off x="462043" y="1175313"/>
            <a:ext cx="4668715" cy="1024372"/>
          </a:xfrm>
          <a:prstGeom prst="wedgeRectCallout">
            <a:avLst>
              <a:gd name="adj1" fmla="val -31191"/>
              <a:gd name="adj2" fmla="val -78526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3A1F054-8E0D-8BB5-4835-164E42EFE34F}"/>
              </a:ext>
            </a:extLst>
          </p:cNvPr>
          <p:cNvSpPr txBox="1"/>
          <p:nvPr/>
        </p:nvSpPr>
        <p:spPr>
          <a:xfrm>
            <a:off x="462043" y="3448788"/>
            <a:ext cx="6256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8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index</a:t>
            </a:r>
            <a:r>
              <a:rPr kumimoji="1" lang="ja-JP" altLang="en-US" sz="28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を使って部分文字列を取り出す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03FF39C-FC5D-5440-2133-8167322F8A1F}"/>
              </a:ext>
            </a:extLst>
          </p:cNvPr>
          <p:cNvSpPr txBox="1"/>
          <p:nvPr/>
        </p:nvSpPr>
        <p:spPr>
          <a:xfrm>
            <a:off x="1521576" y="4479235"/>
            <a:ext cx="67810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文字：変数名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[index]</a:t>
            </a:r>
          </a:p>
          <a:p>
            <a:pPr algn="l"/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複数文字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: 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変数名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開始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index : 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終了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index </a:t>
            </a:r>
            <a:r>
              <a:rPr lang="en-US" altLang="ja-JP" sz="2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+ 1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]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9FC8A91-8850-29A8-32A4-CC360DA50BE4}"/>
              </a:ext>
            </a:extLst>
          </p:cNvPr>
          <p:cNvSpPr txBox="1"/>
          <p:nvPr/>
        </p:nvSpPr>
        <p:spPr>
          <a:xfrm>
            <a:off x="1121466" y="550890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例：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5FD8A72-7DF0-ACCC-F620-25F54B29F6BC}"/>
              </a:ext>
            </a:extLst>
          </p:cNvPr>
          <p:cNvSpPr txBox="1"/>
          <p:nvPr/>
        </p:nvSpPr>
        <p:spPr>
          <a:xfrm>
            <a:off x="2078067" y="5665047"/>
            <a:ext cx="2247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m[6]   ‘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文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’</a:t>
            </a:r>
          </a:p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m[3:</a:t>
            </a:r>
            <a:r>
              <a:rPr kumimoji="1" lang="en-US" altLang="ja-JP" sz="2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5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]  ‘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授業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’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80AF480-A7E7-1ED9-9343-54D617CD53BD}"/>
              </a:ext>
            </a:extLst>
          </p:cNvPr>
          <p:cNvSpPr txBox="1"/>
          <p:nvPr/>
        </p:nvSpPr>
        <p:spPr>
          <a:xfrm>
            <a:off x="1121467" y="406282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構文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AE68B5E-455D-C410-DA3A-430D2BA57C7E}"/>
              </a:ext>
            </a:extLst>
          </p:cNvPr>
          <p:cNvSpPr txBox="1"/>
          <p:nvPr/>
        </p:nvSpPr>
        <p:spPr>
          <a:xfrm>
            <a:off x="6096000" y="361956"/>
            <a:ext cx="1617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“ “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でも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OK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28412C53-C853-F67F-062F-E8F8EDB1412D}"/>
              </a:ext>
            </a:extLst>
          </p:cNvPr>
          <p:cNvSpPr/>
          <p:nvPr/>
        </p:nvSpPr>
        <p:spPr>
          <a:xfrm>
            <a:off x="5667382" y="299325"/>
            <a:ext cx="363415" cy="4616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0165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kumimoji="1" sz="2400" dirty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265</Words>
  <Application>Microsoft Office PowerPoint</Application>
  <PresentationFormat>ワイド画面</PresentationFormat>
  <Paragraphs>42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メイリオ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Hiroshi Uehara</dc:creator>
  <cp:lastModifiedBy>Hiroshi Uehara</cp:lastModifiedBy>
  <cp:revision>5</cp:revision>
  <dcterms:created xsi:type="dcterms:W3CDTF">2024-07-31T15:11:25Z</dcterms:created>
  <dcterms:modified xsi:type="dcterms:W3CDTF">2024-08-01T15:02:34Z</dcterms:modified>
</cp:coreProperties>
</file>