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52" r:id="rId3"/>
    <p:sldId id="454" r:id="rId4"/>
    <p:sldId id="331" r:id="rId5"/>
    <p:sldId id="332" r:id="rId6"/>
    <p:sldId id="368" r:id="rId7"/>
    <p:sldId id="384" r:id="rId8"/>
    <p:sldId id="369" r:id="rId9"/>
    <p:sldId id="390" r:id="rId10"/>
    <p:sldId id="377" r:id="rId11"/>
    <p:sldId id="385" r:id="rId12"/>
    <p:sldId id="386" r:id="rId13"/>
    <p:sldId id="387" r:id="rId14"/>
    <p:sldId id="380" r:id="rId15"/>
    <p:sldId id="1233" r:id="rId16"/>
    <p:sldId id="123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7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67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51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2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8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1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2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0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44EF-F0DB-4277-B252-8DC64F2B7F66}" type="datetimeFigureOut">
              <a:rPr kumimoji="1" lang="ja-JP" altLang="en-US" smtClean="0"/>
              <a:t>2024/8/18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data.resas-portal.go.jp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2D29FF-4837-ADB8-BE1C-8CBBD61F4D75}"/>
              </a:ext>
            </a:extLst>
          </p:cNvPr>
          <p:cNvSpPr txBox="1"/>
          <p:nvPr/>
        </p:nvSpPr>
        <p:spPr>
          <a:xfrm>
            <a:off x="652907" y="2659559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ビッグデータの収集</a:t>
            </a:r>
          </a:p>
        </p:txBody>
      </p:sp>
    </p:spTree>
    <p:extLst>
      <p:ext uri="{BB962C8B-B14F-4D97-AF65-F5344CB8AC3E}">
        <p14:creationId xmlns:p14="http://schemas.microsoft.com/office/powerpoint/2010/main" val="103022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01C9D0-57B8-975E-4B6E-47C7C69E6044}"/>
              </a:ext>
            </a:extLst>
          </p:cNvPr>
          <p:cNvSpPr txBox="1"/>
          <p:nvPr/>
        </p:nvSpPr>
        <p:spPr>
          <a:xfrm>
            <a:off x="307910" y="28203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外国人観光客データの構造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C13547-BBAA-C71A-EF82-EC34F7F0400B}"/>
              </a:ext>
            </a:extLst>
          </p:cNvPr>
          <p:cNvSpPr txBox="1"/>
          <p:nvPr/>
        </p:nvSpPr>
        <p:spPr>
          <a:xfrm>
            <a:off x="1851634" y="1707502"/>
            <a:ext cx="82368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{'message': None,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'result': {'changes': [{'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'103',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8598,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15552,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10367,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9884, 'year': 2019}]},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'105',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11508,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24033,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17594,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15970, 'year': 2019}]},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'106',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台湾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9456,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19165,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12584, 'year': 2019},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12223, 'year': 2019}]},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'108',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D1A8EF-BC44-B27B-64F3-0B64F85C2ECA}"/>
              </a:ext>
            </a:extLst>
          </p:cNvPr>
          <p:cNvSpPr txBox="1"/>
          <p:nvPr/>
        </p:nvSpPr>
        <p:spPr>
          <a:xfrm>
            <a:off x="307910" y="857480"/>
            <a:ext cx="11358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規則的な構造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data 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の繰り返しになっている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階層的な構造になっている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data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quarter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の繰り返しになっている）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963692-85A4-2D80-D7C3-C4FFD407C6CE}"/>
              </a:ext>
            </a:extLst>
          </p:cNvPr>
          <p:cNvSpPr/>
          <p:nvPr/>
        </p:nvSpPr>
        <p:spPr>
          <a:xfrm>
            <a:off x="9787812" y="2043404"/>
            <a:ext cx="354564" cy="155821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C4FFFA7-31EE-7880-3BAE-CBED79DA6B2E}"/>
              </a:ext>
            </a:extLst>
          </p:cNvPr>
          <p:cNvSpPr/>
          <p:nvPr/>
        </p:nvSpPr>
        <p:spPr>
          <a:xfrm>
            <a:off x="9803106" y="3804628"/>
            <a:ext cx="354564" cy="184039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CF97AC19-E555-EE3C-6750-C8D8B1540E77}"/>
              </a:ext>
            </a:extLst>
          </p:cNvPr>
          <p:cNvSpPr/>
          <p:nvPr/>
        </p:nvSpPr>
        <p:spPr>
          <a:xfrm>
            <a:off x="9795459" y="5848032"/>
            <a:ext cx="354564" cy="155821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8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B67EA2-0F06-A299-7782-7C12405C83D8}"/>
              </a:ext>
            </a:extLst>
          </p:cNvPr>
          <p:cNvSpPr txBox="1"/>
          <p:nvPr/>
        </p:nvSpPr>
        <p:spPr>
          <a:xfrm>
            <a:off x="94814" y="28866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階層データはツリーに表現できる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3FF815-899E-848E-033E-CD50CA06765C}"/>
              </a:ext>
            </a:extLst>
          </p:cNvPr>
          <p:cNvSpPr txBox="1"/>
          <p:nvPr/>
        </p:nvSpPr>
        <p:spPr>
          <a:xfrm>
            <a:off x="-13206" y="1616659"/>
            <a:ext cx="63908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{'message': None,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'result': {'changes': [{'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'103',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8598,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15552,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10367,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9884,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'105',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11508,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24033,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17594,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15970,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'106',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台湾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9456,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19165,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12584,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12223,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'108',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0D9BCB-0DB8-B697-32CB-52A7638FE2EB}"/>
              </a:ext>
            </a:extLst>
          </p:cNvPr>
          <p:cNvSpPr/>
          <p:nvPr/>
        </p:nvSpPr>
        <p:spPr>
          <a:xfrm>
            <a:off x="6386850" y="681134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BA531D-6146-677D-0423-8724988073D0}"/>
              </a:ext>
            </a:extLst>
          </p:cNvPr>
          <p:cNvSpPr/>
          <p:nvPr/>
        </p:nvSpPr>
        <p:spPr>
          <a:xfrm>
            <a:off x="6386850" y="1286012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C64665-E1CF-A9EE-16CF-A1932E82CB63}"/>
              </a:ext>
            </a:extLst>
          </p:cNvPr>
          <p:cNvSpPr/>
          <p:nvPr/>
        </p:nvSpPr>
        <p:spPr>
          <a:xfrm>
            <a:off x="7630932" y="1286012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5B84E7-0E88-FCFD-3C20-16C5C56B2049}"/>
              </a:ext>
            </a:extLst>
          </p:cNvPr>
          <p:cNvSpPr/>
          <p:nvPr/>
        </p:nvSpPr>
        <p:spPr>
          <a:xfrm>
            <a:off x="8490857" y="2035514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36B3BA1-B72A-65A4-04BF-055D18817634}"/>
              </a:ext>
            </a:extLst>
          </p:cNvPr>
          <p:cNvSpPr/>
          <p:nvPr/>
        </p:nvSpPr>
        <p:spPr>
          <a:xfrm>
            <a:off x="10245640" y="3359135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4CC52D-156C-C30F-1F7F-78CC1F39EC24}"/>
              </a:ext>
            </a:extLst>
          </p:cNvPr>
          <p:cNvSpPr/>
          <p:nvPr/>
        </p:nvSpPr>
        <p:spPr>
          <a:xfrm>
            <a:off x="8490857" y="2508379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88B97C1-8061-AEB4-8AD8-6F4A5B989749}"/>
              </a:ext>
            </a:extLst>
          </p:cNvPr>
          <p:cNvSpPr/>
          <p:nvPr/>
        </p:nvSpPr>
        <p:spPr>
          <a:xfrm>
            <a:off x="8490858" y="2981244"/>
            <a:ext cx="15115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18AA885-CDAA-571C-023C-21EA58473FA0}"/>
              </a:ext>
            </a:extLst>
          </p:cNvPr>
          <p:cNvSpPr/>
          <p:nvPr/>
        </p:nvSpPr>
        <p:spPr>
          <a:xfrm>
            <a:off x="10245640" y="3841217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ADBA6BC-ECE4-C50C-525B-4EC8CF3AAE44}"/>
              </a:ext>
            </a:extLst>
          </p:cNvPr>
          <p:cNvSpPr/>
          <p:nvPr/>
        </p:nvSpPr>
        <p:spPr>
          <a:xfrm>
            <a:off x="10245640" y="4323299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8CDB5A-7F01-E72B-E971-D1B57D94AD0E}"/>
              </a:ext>
            </a:extLst>
          </p:cNvPr>
          <p:cNvSpPr txBox="1"/>
          <p:nvPr/>
        </p:nvSpPr>
        <p:spPr>
          <a:xfrm>
            <a:off x="10099681" y="2067398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272974-C8A9-30A5-5BB7-4C39D8D1A8E4}"/>
              </a:ext>
            </a:extLst>
          </p:cNvPr>
          <p:cNvSpPr txBox="1"/>
          <p:nvPr/>
        </p:nvSpPr>
        <p:spPr>
          <a:xfrm>
            <a:off x="7467599" y="687251"/>
            <a:ext cx="947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None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E97118-84F4-FC51-CAAB-34CB6CD886AC}"/>
              </a:ext>
            </a:extLst>
          </p:cNvPr>
          <p:cNvSpPr txBox="1"/>
          <p:nvPr/>
        </p:nvSpPr>
        <p:spPr>
          <a:xfrm>
            <a:off x="10099681" y="2540263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E13BC7-4122-66E1-88A6-5C8B7F391503}"/>
              </a:ext>
            </a:extLst>
          </p:cNvPr>
          <p:cNvSpPr txBox="1"/>
          <p:nvPr/>
        </p:nvSpPr>
        <p:spPr>
          <a:xfrm>
            <a:off x="11307063" y="3375077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76F33DC-0E48-0450-D3ED-C544D648B46F}"/>
              </a:ext>
            </a:extLst>
          </p:cNvPr>
          <p:cNvSpPr txBox="1"/>
          <p:nvPr/>
        </p:nvSpPr>
        <p:spPr>
          <a:xfrm>
            <a:off x="11307063" y="3841217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E68247F-F4C6-27B4-B363-F9EA22A685BA}"/>
              </a:ext>
            </a:extLst>
          </p:cNvPr>
          <p:cNvSpPr txBox="1"/>
          <p:nvPr/>
        </p:nvSpPr>
        <p:spPr>
          <a:xfrm>
            <a:off x="11307063" y="4323299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CC818FF-69F7-2306-8B7B-8920DBFCC6A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389844" y="1486620"/>
            <a:ext cx="24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813D4DF-E39F-D14A-958A-7C4CC1A8964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8037196" y="1782461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06633FA-EE87-C523-D744-80F1AEE38682}"/>
              </a:ext>
            </a:extLst>
          </p:cNvPr>
          <p:cNvCxnSpPr>
            <a:stCxn id="6" idx="2"/>
            <a:endCxn id="13" idx="1"/>
          </p:cNvCxnSpPr>
          <p:nvPr/>
        </p:nvCxnSpPr>
        <p:spPr>
          <a:xfrm rot="16200000" flipH="1">
            <a:off x="7800764" y="2018893"/>
            <a:ext cx="1021759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34BF96F-60EF-73BF-5AD8-55CAC068EBEB}"/>
              </a:ext>
            </a:extLst>
          </p:cNvPr>
          <p:cNvCxnSpPr>
            <a:stCxn id="6" idx="2"/>
            <a:endCxn id="14" idx="1"/>
          </p:cNvCxnSpPr>
          <p:nvPr/>
        </p:nvCxnSpPr>
        <p:spPr>
          <a:xfrm rot="16200000" flipH="1">
            <a:off x="7564331" y="2255325"/>
            <a:ext cx="1494624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CD23DCC1-19D7-89E8-D833-B9AA4F8C926A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6386850" y="881742"/>
            <a:ext cx="12700" cy="6048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420AD874-E43F-F119-5BC3-6E069C63BF71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9416457" y="3212641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BD9189A-EDF5-7304-ACED-C8EA15384F42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9175416" y="3453682"/>
            <a:ext cx="1141447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7F4629D-BB37-D242-A865-A8395E01D24E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9657498" y="2971600"/>
            <a:ext cx="17728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CB3E182-4D37-F524-6CFE-A8F20264C255}"/>
              </a:ext>
            </a:extLst>
          </p:cNvPr>
          <p:cNvSpPr/>
          <p:nvPr/>
        </p:nvSpPr>
        <p:spPr>
          <a:xfrm>
            <a:off x="8490857" y="4839249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9DE0164-B371-37A2-C8B7-2D1E4A4FFEC9}"/>
              </a:ext>
            </a:extLst>
          </p:cNvPr>
          <p:cNvSpPr/>
          <p:nvPr/>
        </p:nvSpPr>
        <p:spPr>
          <a:xfrm>
            <a:off x="10245640" y="6162870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97CBF5F-4F11-B8BF-7675-81821D481880}"/>
              </a:ext>
            </a:extLst>
          </p:cNvPr>
          <p:cNvSpPr/>
          <p:nvPr/>
        </p:nvSpPr>
        <p:spPr>
          <a:xfrm>
            <a:off x="8490857" y="5312114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A100C82-1903-6D18-56E4-16A5E19DFA4E}"/>
              </a:ext>
            </a:extLst>
          </p:cNvPr>
          <p:cNvSpPr/>
          <p:nvPr/>
        </p:nvSpPr>
        <p:spPr>
          <a:xfrm>
            <a:off x="8490858" y="5784979"/>
            <a:ext cx="15115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966168-3610-A43B-3271-7F31CD2DC378}"/>
              </a:ext>
            </a:extLst>
          </p:cNvPr>
          <p:cNvSpPr/>
          <p:nvPr/>
        </p:nvSpPr>
        <p:spPr>
          <a:xfrm>
            <a:off x="10245640" y="6693162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6B63E2-C3A3-5D48-CFC8-C463F3233D89}"/>
              </a:ext>
            </a:extLst>
          </p:cNvPr>
          <p:cNvSpPr txBox="1"/>
          <p:nvPr/>
        </p:nvSpPr>
        <p:spPr>
          <a:xfrm>
            <a:off x="10099681" y="4871133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93AD51C-84BD-B128-4E55-E93E5B88AE3F}"/>
              </a:ext>
            </a:extLst>
          </p:cNvPr>
          <p:cNvSpPr txBox="1"/>
          <p:nvPr/>
        </p:nvSpPr>
        <p:spPr>
          <a:xfrm>
            <a:off x="10099681" y="5343998"/>
            <a:ext cx="1983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D2B226-E024-3A06-4C78-4F5F128B1137}"/>
              </a:ext>
            </a:extLst>
          </p:cNvPr>
          <p:cNvSpPr txBox="1"/>
          <p:nvPr/>
        </p:nvSpPr>
        <p:spPr>
          <a:xfrm>
            <a:off x="11307063" y="6178812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84E88F-1899-EDA8-95F3-3BCB1D6F860F}"/>
              </a:ext>
            </a:extLst>
          </p:cNvPr>
          <p:cNvSpPr txBox="1"/>
          <p:nvPr/>
        </p:nvSpPr>
        <p:spPr>
          <a:xfrm>
            <a:off x="11307063" y="6693162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7CC9C1D2-236D-96FF-0456-11BF322DFFCA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8037196" y="4586196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01CCE09A-C90B-B23E-5236-4998514A1943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7800763" y="4822628"/>
            <a:ext cx="1021760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D93A339-E673-3D1A-2D6F-61D03DC15A63}"/>
              </a:ext>
            </a:extLst>
          </p:cNvPr>
          <p:cNvCxnSpPr>
            <a:cxnSpLocks/>
            <a:stCxn id="6" idx="2"/>
            <a:endCxn id="49" idx="1"/>
          </p:cNvCxnSpPr>
          <p:nvPr/>
        </p:nvCxnSpPr>
        <p:spPr>
          <a:xfrm rot="16200000" flipH="1">
            <a:off x="6162464" y="3657192"/>
            <a:ext cx="4298359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46D98E18-BFE5-2889-AE83-007BC359B1AE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9416457" y="6016376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F57B41AB-BB4A-26DE-ECB4-6487555BA7DA}"/>
              </a:ext>
            </a:extLst>
          </p:cNvPr>
          <p:cNvCxnSpPr>
            <a:cxnSpLocks/>
            <a:stCxn id="49" idx="2"/>
            <a:endCxn id="47" idx="1"/>
          </p:cNvCxnSpPr>
          <p:nvPr/>
        </p:nvCxnSpPr>
        <p:spPr>
          <a:xfrm rot="16200000" flipH="1">
            <a:off x="9657498" y="5775335"/>
            <a:ext cx="17728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矢印: 右 63">
            <a:extLst>
              <a:ext uri="{FF2B5EF4-FFF2-40B4-BE49-F238E27FC236}">
                <a16:creationId xmlns:a16="http://schemas.microsoft.com/office/drawing/2014/main" id="{D54C0FF2-EB7B-B647-8723-604DFA6CC973}"/>
              </a:ext>
            </a:extLst>
          </p:cNvPr>
          <p:cNvSpPr/>
          <p:nvPr/>
        </p:nvSpPr>
        <p:spPr>
          <a:xfrm>
            <a:off x="6302460" y="3044668"/>
            <a:ext cx="750035" cy="981215"/>
          </a:xfrm>
          <a:prstGeom prst="rightArrow">
            <a:avLst>
              <a:gd name="adj1" fmla="val 53034"/>
              <a:gd name="adj2" fmla="val 53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BF5341-8EC7-A864-2A19-93049A021B16}"/>
              </a:ext>
            </a:extLst>
          </p:cNvPr>
          <p:cNvSpPr/>
          <p:nvPr/>
        </p:nvSpPr>
        <p:spPr>
          <a:xfrm>
            <a:off x="6259462" y="1974821"/>
            <a:ext cx="16664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データの意味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7695AB3-A91D-FEC3-027D-499DAA05470A}"/>
              </a:ext>
            </a:extLst>
          </p:cNvPr>
          <p:cNvSpPr txBox="1"/>
          <p:nvPr/>
        </p:nvSpPr>
        <p:spPr>
          <a:xfrm>
            <a:off x="6260217" y="2475234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A2CD4C0-2D1A-1491-15B1-077F9F9E1950}"/>
              </a:ext>
            </a:extLst>
          </p:cNvPr>
          <p:cNvSpPr txBox="1"/>
          <p:nvPr/>
        </p:nvSpPr>
        <p:spPr>
          <a:xfrm>
            <a:off x="134646" y="840136"/>
            <a:ext cx="577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データの意味ラベルが階層構造になっている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ツリーのボトムには必ずデータの値がある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4B3838C-ED0A-22B4-6DB9-153269960267}"/>
              </a:ext>
            </a:extLst>
          </p:cNvPr>
          <p:cNvSpPr txBox="1"/>
          <p:nvPr/>
        </p:nvSpPr>
        <p:spPr>
          <a:xfrm>
            <a:off x="9102699" y="97216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一部簡略化している</a:t>
            </a:r>
          </a:p>
        </p:txBody>
      </p:sp>
    </p:spTree>
    <p:extLst>
      <p:ext uri="{BB962C8B-B14F-4D97-AF65-F5344CB8AC3E}">
        <p14:creationId xmlns:p14="http://schemas.microsoft.com/office/powerpoint/2010/main" val="395761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A632-0B37-BFF5-D2EE-1E9E0ADD07F7}"/>
              </a:ext>
            </a:extLst>
          </p:cNvPr>
          <p:cNvSpPr txBox="1"/>
          <p:nvPr/>
        </p:nvSpPr>
        <p:spPr>
          <a:xfrm>
            <a:off x="172654" y="182399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ツリーをトップから辿るとすべてのデータにたどり着ける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30B27E-FAC0-01F8-C125-55E124398804}"/>
              </a:ext>
            </a:extLst>
          </p:cNvPr>
          <p:cNvSpPr txBox="1"/>
          <p:nvPr/>
        </p:nvSpPr>
        <p:spPr>
          <a:xfrm>
            <a:off x="223546" y="854743"/>
            <a:ext cx="8956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大韓民国の国名にたどり着くには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ツリートップからのパスの記述で全てのデータを取り出せる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パスをプログラムで記述して必要なデータを取り出す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5D41A6-51E9-1C6F-0A5D-3F61957755DF}"/>
              </a:ext>
            </a:extLst>
          </p:cNvPr>
          <p:cNvSpPr/>
          <p:nvPr/>
        </p:nvSpPr>
        <p:spPr>
          <a:xfrm>
            <a:off x="936839" y="2164885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75CEE7-B59C-C936-E666-84DECE84C700}"/>
              </a:ext>
            </a:extLst>
          </p:cNvPr>
          <p:cNvSpPr/>
          <p:nvPr/>
        </p:nvSpPr>
        <p:spPr>
          <a:xfrm>
            <a:off x="936839" y="2769763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15FA60-FC16-91B2-5F53-AD45A9764688}"/>
              </a:ext>
            </a:extLst>
          </p:cNvPr>
          <p:cNvSpPr/>
          <p:nvPr/>
        </p:nvSpPr>
        <p:spPr>
          <a:xfrm>
            <a:off x="2180921" y="2769763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A8C67-C11E-EF35-6B2E-9946B4712A5F}"/>
              </a:ext>
            </a:extLst>
          </p:cNvPr>
          <p:cNvSpPr/>
          <p:nvPr/>
        </p:nvSpPr>
        <p:spPr>
          <a:xfrm>
            <a:off x="3040846" y="3519265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40E8A6-E19F-EC4E-E047-6E9A3A511BC3}"/>
              </a:ext>
            </a:extLst>
          </p:cNvPr>
          <p:cNvSpPr/>
          <p:nvPr/>
        </p:nvSpPr>
        <p:spPr>
          <a:xfrm>
            <a:off x="3040846" y="3992130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E54840-3AB9-248A-17F6-3988210ADC86}"/>
              </a:ext>
            </a:extLst>
          </p:cNvPr>
          <p:cNvSpPr txBox="1"/>
          <p:nvPr/>
        </p:nvSpPr>
        <p:spPr>
          <a:xfrm>
            <a:off x="4649670" y="3551149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CD4F97-76C4-C7EA-E822-07C2EFB19822}"/>
              </a:ext>
            </a:extLst>
          </p:cNvPr>
          <p:cNvSpPr txBox="1"/>
          <p:nvPr/>
        </p:nvSpPr>
        <p:spPr>
          <a:xfrm>
            <a:off x="2017588" y="2171002"/>
            <a:ext cx="947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None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1A5CF4-CD04-5382-39E3-997B077386CC}"/>
              </a:ext>
            </a:extLst>
          </p:cNvPr>
          <p:cNvSpPr txBox="1"/>
          <p:nvPr/>
        </p:nvSpPr>
        <p:spPr>
          <a:xfrm>
            <a:off x="4649670" y="4024014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FDE735-CCDF-D649-A02F-A674B446FAB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39833" y="2970371"/>
            <a:ext cx="24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0E77792-3132-200E-20F2-FCEFBB80E4AA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587185" y="3266212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159E4A34-9AA8-561A-CE05-E3783CF8A460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2350753" y="3502644"/>
            <a:ext cx="1021759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DC3BE14A-220A-9024-409D-43C57C985937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 rot="16200000" flipH="1">
            <a:off x="1863429" y="3989967"/>
            <a:ext cx="1996407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391D067A-FE94-84C8-5DB4-D214331FFE0C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936839" y="2365493"/>
            <a:ext cx="12700" cy="6048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27183E-07C6-8581-8C47-F1B9ACD53733}"/>
              </a:ext>
            </a:extLst>
          </p:cNvPr>
          <p:cNvSpPr/>
          <p:nvPr/>
        </p:nvSpPr>
        <p:spPr>
          <a:xfrm>
            <a:off x="5188448" y="8102085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8DF3DCC-E5D1-CE92-99B5-C408EAC82283}"/>
              </a:ext>
            </a:extLst>
          </p:cNvPr>
          <p:cNvSpPr txBox="1"/>
          <p:nvPr/>
        </p:nvSpPr>
        <p:spPr>
          <a:xfrm>
            <a:off x="6249871" y="8102085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0101336-2AC2-42DB-EAB3-35F6B4DCD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9265" y="7425299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4242B472-B9EF-E2C0-0B67-23F723D7FC50}"/>
              </a:ext>
            </a:extLst>
          </p:cNvPr>
          <p:cNvSpPr/>
          <p:nvPr/>
        </p:nvSpPr>
        <p:spPr>
          <a:xfrm>
            <a:off x="288316" y="2578589"/>
            <a:ext cx="4413379" cy="1620429"/>
          </a:xfrm>
          <a:custGeom>
            <a:avLst/>
            <a:gdLst>
              <a:gd name="connsiteX0" fmla="*/ 0 w 4413379"/>
              <a:gd name="connsiteY0" fmla="*/ 15504 h 1620429"/>
              <a:gd name="connsiteX1" fmla="*/ 410547 w 4413379"/>
              <a:gd name="connsiteY1" fmla="*/ 24835 h 1620429"/>
              <a:gd name="connsiteX2" fmla="*/ 419877 w 4413379"/>
              <a:gd name="connsiteY2" fmla="*/ 248770 h 1620429"/>
              <a:gd name="connsiteX3" fmla="*/ 419877 w 4413379"/>
              <a:gd name="connsiteY3" fmla="*/ 314084 h 1620429"/>
              <a:gd name="connsiteX4" fmla="*/ 503853 w 4413379"/>
              <a:gd name="connsiteY4" fmla="*/ 360737 h 1620429"/>
              <a:gd name="connsiteX5" fmla="*/ 951722 w 4413379"/>
              <a:gd name="connsiteY5" fmla="*/ 379398 h 1620429"/>
              <a:gd name="connsiteX6" fmla="*/ 1315616 w 4413379"/>
              <a:gd name="connsiteY6" fmla="*/ 379398 h 1620429"/>
              <a:gd name="connsiteX7" fmla="*/ 1698171 w 4413379"/>
              <a:gd name="connsiteY7" fmla="*/ 379398 h 1620429"/>
              <a:gd name="connsiteX8" fmla="*/ 2118049 w 4413379"/>
              <a:gd name="connsiteY8" fmla="*/ 351406 h 1620429"/>
              <a:gd name="connsiteX9" fmla="*/ 2313992 w 4413379"/>
              <a:gd name="connsiteY9" fmla="*/ 370068 h 1620429"/>
              <a:gd name="connsiteX10" fmla="*/ 2341983 w 4413379"/>
              <a:gd name="connsiteY10" fmla="*/ 444712 h 1620429"/>
              <a:gd name="connsiteX11" fmla="*/ 2379306 w 4413379"/>
              <a:gd name="connsiteY11" fmla="*/ 640655 h 1620429"/>
              <a:gd name="connsiteX12" fmla="*/ 2379306 w 4413379"/>
              <a:gd name="connsiteY12" fmla="*/ 752623 h 1620429"/>
              <a:gd name="connsiteX13" fmla="*/ 2379306 w 4413379"/>
              <a:gd name="connsiteY13" fmla="*/ 948566 h 1620429"/>
              <a:gd name="connsiteX14" fmla="*/ 2379306 w 4413379"/>
              <a:gd name="connsiteY14" fmla="*/ 1191161 h 1620429"/>
              <a:gd name="connsiteX15" fmla="*/ 2379306 w 4413379"/>
              <a:gd name="connsiteY15" fmla="*/ 1368443 h 1620429"/>
              <a:gd name="connsiteX16" fmla="*/ 2379306 w 4413379"/>
              <a:gd name="connsiteY16" fmla="*/ 1471080 h 1620429"/>
              <a:gd name="connsiteX17" fmla="*/ 2463281 w 4413379"/>
              <a:gd name="connsiteY17" fmla="*/ 1583047 h 1620429"/>
              <a:gd name="connsiteX18" fmla="*/ 2463281 w 4413379"/>
              <a:gd name="connsiteY18" fmla="*/ 1583047 h 1620429"/>
              <a:gd name="connsiteX19" fmla="*/ 2733869 w 4413379"/>
              <a:gd name="connsiteY19" fmla="*/ 1583047 h 1620429"/>
              <a:gd name="connsiteX20" fmla="*/ 3256383 w 4413379"/>
              <a:gd name="connsiteY20" fmla="*/ 1620370 h 1620429"/>
              <a:gd name="connsiteX21" fmla="*/ 4413379 w 4413379"/>
              <a:gd name="connsiteY21" fmla="*/ 1592378 h 1620429"/>
              <a:gd name="connsiteX22" fmla="*/ 4413379 w 4413379"/>
              <a:gd name="connsiteY22" fmla="*/ 1592378 h 162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3379" h="1620429">
                <a:moveTo>
                  <a:pt x="0" y="15504"/>
                </a:moveTo>
                <a:cubicBezTo>
                  <a:pt x="170283" y="730"/>
                  <a:pt x="340567" y="-14043"/>
                  <a:pt x="410547" y="24835"/>
                </a:cubicBezTo>
                <a:cubicBezTo>
                  <a:pt x="480527" y="63713"/>
                  <a:pt x="418322" y="200562"/>
                  <a:pt x="419877" y="248770"/>
                </a:cubicBezTo>
                <a:cubicBezTo>
                  <a:pt x="421432" y="296978"/>
                  <a:pt x="405881" y="295423"/>
                  <a:pt x="419877" y="314084"/>
                </a:cubicBezTo>
                <a:cubicBezTo>
                  <a:pt x="433873" y="332745"/>
                  <a:pt x="415212" y="349851"/>
                  <a:pt x="503853" y="360737"/>
                </a:cubicBezTo>
                <a:cubicBezTo>
                  <a:pt x="592494" y="371623"/>
                  <a:pt x="816428" y="376288"/>
                  <a:pt x="951722" y="379398"/>
                </a:cubicBezTo>
                <a:cubicBezTo>
                  <a:pt x="1087016" y="382508"/>
                  <a:pt x="1315616" y="379398"/>
                  <a:pt x="1315616" y="379398"/>
                </a:cubicBezTo>
                <a:cubicBezTo>
                  <a:pt x="1440024" y="379398"/>
                  <a:pt x="1564432" y="384063"/>
                  <a:pt x="1698171" y="379398"/>
                </a:cubicBezTo>
                <a:cubicBezTo>
                  <a:pt x="1831910" y="374733"/>
                  <a:pt x="2015412" y="352961"/>
                  <a:pt x="2118049" y="351406"/>
                </a:cubicBezTo>
                <a:cubicBezTo>
                  <a:pt x="2220686" y="349851"/>
                  <a:pt x="2276670" y="354517"/>
                  <a:pt x="2313992" y="370068"/>
                </a:cubicBezTo>
                <a:cubicBezTo>
                  <a:pt x="2351314" y="385619"/>
                  <a:pt x="2331097" y="399614"/>
                  <a:pt x="2341983" y="444712"/>
                </a:cubicBezTo>
                <a:cubicBezTo>
                  <a:pt x="2352869" y="489810"/>
                  <a:pt x="2373086" y="589337"/>
                  <a:pt x="2379306" y="640655"/>
                </a:cubicBezTo>
                <a:cubicBezTo>
                  <a:pt x="2385526" y="691973"/>
                  <a:pt x="2379306" y="752623"/>
                  <a:pt x="2379306" y="752623"/>
                </a:cubicBezTo>
                <a:lnTo>
                  <a:pt x="2379306" y="948566"/>
                </a:lnTo>
                <a:lnTo>
                  <a:pt x="2379306" y="1191161"/>
                </a:lnTo>
                <a:lnTo>
                  <a:pt x="2379306" y="1368443"/>
                </a:lnTo>
                <a:cubicBezTo>
                  <a:pt x="2379306" y="1415096"/>
                  <a:pt x="2365310" y="1435313"/>
                  <a:pt x="2379306" y="1471080"/>
                </a:cubicBezTo>
                <a:cubicBezTo>
                  <a:pt x="2393302" y="1506847"/>
                  <a:pt x="2463281" y="1583047"/>
                  <a:pt x="2463281" y="1583047"/>
                </a:cubicBezTo>
                <a:lnTo>
                  <a:pt x="2463281" y="1583047"/>
                </a:lnTo>
                <a:cubicBezTo>
                  <a:pt x="2508379" y="1583047"/>
                  <a:pt x="2601685" y="1576827"/>
                  <a:pt x="2733869" y="1583047"/>
                </a:cubicBezTo>
                <a:cubicBezTo>
                  <a:pt x="2866053" y="1589267"/>
                  <a:pt x="2976465" y="1618815"/>
                  <a:pt x="3256383" y="1620370"/>
                </a:cubicBezTo>
                <a:cubicBezTo>
                  <a:pt x="3536301" y="1621925"/>
                  <a:pt x="4413379" y="1592378"/>
                  <a:pt x="4413379" y="1592378"/>
                </a:cubicBezTo>
                <a:lnTo>
                  <a:pt x="4413379" y="1592378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86002B4-C706-8A75-29DF-E1037AF7B195}"/>
              </a:ext>
            </a:extLst>
          </p:cNvPr>
          <p:cNvSpPr txBox="1"/>
          <p:nvPr/>
        </p:nvSpPr>
        <p:spPr>
          <a:xfrm>
            <a:off x="6850249" y="4051317"/>
            <a:ext cx="5053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['result']['changes'][0]['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右中かっこ 73">
            <a:extLst>
              <a:ext uri="{FF2B5EF4-FFF2-40B4-BE49-F238E27FC236}">
                <a16:creationId xmlns:a16="http://schemas.microsoft.com/office/drawing/2014/main" id="{E2092AFA-DB0F-E73A-1FA0-0618741DB886}"/>
              </a:ext>
            </a:extLst>
          </p:cNvPr>
          <p:cNvSpPr/>
          <p:nvPr/>
        </p:nvSpPr>
        <p:spPr>
          <a:xfrm flipH="1">
            <a:off x="2090201" y="3605352"/>
            <a:ext cx="354564" cy="301938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53EBBA8-542E-2D00-1AD8-CAD562D42EBD}"/>
              </a:ext>
            </a:extLst>
          </p:cNvPr>
          <p:cNvSpPr txBox="1"/>
          <p:nvPr/>
        </p:nvSpPr>
        <p:spPr>
          <a:xfrm>
            <a:off x="278620" y="4751886"/>
            <a:ext cx="187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国別の繰り返し構造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93B4934-B063-D50F-1A01-9E27B7E49C4F}"/>
              </a:ext>
            </a:extLst>
          </p:cNvPr>
          <p:cNvSpPr/>
          <p:nvPr/>
        </p:nvSpPr>
        <p:spPr>
          <a:xfrm>
            <a:off x="3040847" y="4966778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1C9F58A-347D-82E8-59BF-DB2BC571F9DC}"/>
              </a:ext>
            </a:extLst>
          </p:cNvPr>
          <p:cNvSpPr/>
          <p:nvPr/>
        </p:nvSpPr>
        <p:spPr>
          <a:xfrm>
            <a:off x="3040847" y="5439643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679BB39-A344-FCDF-1BE9-C95ED1C8DAA9}"/>
              </a:ext>
            </a:extLst>
          </p:cNvPr>
          <p:cNvSpPr txBox="1"/>
          <p:nvPr/>
        </p:nvSpPr>
        <p:spPr>
          <a:xfrm>
            <a:off x="4649671" y="4998662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:105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BBBA1BB-211E-B95B-6632-5AF28FE22C1B}"/>
              </a:ext>
            </a:extLst>
          </p:cNvPr>
          <p:cNvSpPr txBox="1"/>
          <p:nvPr/>
        </p:nvSpPr>
        <p:spPr>
          <a:xfrm>
            <a:off x="4649671" y="5471527"/>
            <a:ext cx="1899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</a:p>
        </p:txBody>
      </p: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74F763D9-59AD-6455-E894-2A4F1D3949C5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16200000" flipH="1">
            <a:off x="1626996" y="4226400"/>
            <a:ext cx="2469272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58BB07-5FAE-0334-C92A-91A8A3447E6A}"/>
              </a:ext>
            </a:extLst>
          </p:cNvPr>
          <p:cNvSpPr txBox="1"/>
          <p:nvPr/>
        </p:nvSpPr>
        <p:spPr>
          <a:xfrm>
            <a:off x="6900303" y="5440749"/>
            <a:ext cx="5053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['result']['changes‘][1]['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FDCF333-C58A-CB06-EB96-4491FFCDCF23}"/>
              </a:ext>
            </a:extLst>
          </p:cNvPr>
          <p:cNvSpPr txBox="1"/>
          <p:nvPr/>
        </p:nvSpPr>
        <p:spPr>
          <a:xfrm>
            <a:off x="6191442" y="2750610"/>
            <a:ext cx="597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ツリートップから国名への経路（パス）をプログラムで記述する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9AC4D863-5804-9BC0-5ACE-004E19BC1740}"/>
              </a:ext>
            </a:extLst>
          </p:cNvPr>
          <p:cNvSpPr/>
          <p:nvPr/>
        </p:nvSpPr>
        <p:spPr>
          <a:xfrm>
            <a:off x="9376966" y="3719873"/>
            <a:ext cx="354564" cy="2303441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F3DEEBC-18FA-8DE3-BB48-52431899D2B0}"/>
              </a:ext>
            </a:extLst>
          </p:cNvPr>
          <p:cNvSpPr txBox="1"/>
          <p:nvPr/>
        </p:nvSpPr>
        <p:spPr>
          <a:xfrm>
            <a:off x="7667400" y="36720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繰り返しの回数</a:t>
            </a:r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B93482FD-F1CC-FE2C-E276-085FF53E4ADA}"/>
              </a:ext>
            </a:extLst>
          </p:cNvPr>
          <p:cNvSpPr/>
          <p:nvPr/>
        </p:nvSpPr>
        <p:spPr>
          <a:xfrm>
            <a:off x="6643396" y="4041369"/>
            <a:ext cx="23267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D187F279-125C-E0F5-60E2-14C3A6CDDBE2}"/>
              </a:ext>
            </a:extLst>
          </p:cNvPr>
          <p:cNvSpPr/>
          <p:nvPr/>
        </p:nvSpPr>
        <p:spPr>
          <a:xfrm>
            <a:off x="6638803" y="5440749"/>
            <a:ext cx="23267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0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A632-0B37-BFF5-D2EE-1E9E0ADD07F7}"/>
              </a:ext>
            </a:extLst>
          </p:cNvPr>
          <p:cNvSpPr txBox="1"/>
          <p:nvPr/>
        </p:nvSpPr>
        <p:spPr>
          <a:xfrm>
            <a:off x="399844" y="15590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更に階層を辿る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30B27E-FAC0-01F8-C125-55E124398804}"/>
              </a:ext>
            </a:extLst>
          </p:cNvPr>
          <p:cNvSpPr txBox="1"/>
          <p:nvPr/>
        </p:nvSpPr>
        <p:spPr>
          <a:xfrm>
            <a:off x="507476" y="744497"/>
            <a:ext cx="963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2quarter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の来訪者数データにたどり着くには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5D41A6-51E9-1C6F-0A5D-3F61957755DF}"/>
              </a:ext>
            </a:extLst>
          </p:cNvPr>
          <p:cNvSpPr/>
          <p:nvPr/>
        </p:nvSpPr>
        <p:spPr>
          <a:xfrm>
            <a:off x="1143046" y="1382908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75CEE7-B59C-C936-E666-84DECE84C700}"/>
              </a:ext>
            </a:extLst>
          </p:cNvPr>
          <p:cNvSpPr/>
          <p:nvPr/>
        </p:nvSpPr>
        <p:spPr>
          <a:xfrm>
            <a:off x="1143046" y="1987786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15FA60-FC16-91B2-5F53-AD45A9764688}"/>
              </a:ext>
            </a:extLst>
          </p:cNvPr>
          <p:cNvSpPr/>
          <p:nvPr/>
        </p:nvSpPr>
        <p:spPr>
          <a:xfrm>
            <a:off x="2387128" y="1987786"/>
            <a:ext cx="1002994" cy="40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3A8C67-C11E-EF35-6B2E-9946B4712A5F}"/>
              </a:ext>
            </a:extLst>
          </p:cNvPr>
          <p:cNvSpPr/>
          <p:nvPr/>
        </p:nvSpPr>
        <p:spPr>
          <a:xfrm>
            <a:off x="3247053" y="2737288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countryCode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49CBAB-5BE1-3FE4-A3CB-9DCB5A0C6A6D}"/>
              </a:ext>
            </a:extLst>
          </p:cNvPr>
          <p:cNvSpPr/>
          <p:nvPr/>
        </p:nvSpPr>
        <p:spPr>
          <a:xfrm>
            <a:off x="5001836" y="4060909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40E8A6-E19F-EC4E-E047-6E9A3A511BC3}"/>
              </a:ext>
            </a:extLst>
          </p:cNvPr>
          <p:cNvSpPr/>
          <p:nvPr/>
        </p:nvSpPr>
        <p:spPr>
          <a:xfrm>
            <a:off x="3247053" y="3210153"/>
            <a:ext cx="1511560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countryName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7F50CB-0EA1-48DB-C838-A26906CDA1DC}"/>
              </a:ext>
            </a:extLst>
          </p:cNvPr>
          <p:cNvSpPr/>
          <p:nvPr/>
        </p:nvSpPr>
        <p:spPr>
          <a:xfrm>
            <a:off x="3247054" y="3683018"/>
            <a:ext cx="1511559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75CAA0-B341-66C7-A6BE-5C9FCB04BE4E}"/>
              </a:ext>
            </a:extLst>
          </p:cNvPr>
          <p:cNvSpPr/>
          <p:nvPr/>
        </p:nvSpPr>
        <p:spPr>
          <a:xfrm>
            <a:off x="5001836" y="5056179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E54840-3AB9-248A-17F6-3988210ADC86}"/>
              </a:ext>
            </a:extLst>
          </p:cNvPr>
          <p:cNvSpPr txBox="1"/>
          <p:nvPr/>
        </p:nvSpPr>
        <p:spPr>
          <a:xfrm>
            <a:off x="4855877" y="2769172"/>
            <a:ext cx="712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:103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CD4F97-76C4-C7EA-E822-07C2EFB19822}"/>
              </a:ext>
            </a:extLst>
          </p:cNvPr>
          <p:cNvSpPr txBox="1"/>
          <p:nvPr/>
        </p:nvSpPr>
        <p:spPr>
          <a:xfrm>
            <a:off x="2223795" y="1389025"/>
            <a:ext cx="947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None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1A5CF4-CD04-5382-39E3-997B077386CC}"/>
              </a:ext>
            </a:extLst>
          </p:cNvPr>
          <p:cNvSpPr txBox="1"/>
          <p:nvPr/>
        </p:nvSpPr>
        <p:spPr>
          <a:xfrm>
            <a:off x="4855877" y="3242037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EA2274-389B-BD6E-30AD-16FCE32D687D}"/>
              </a:ext>
            </a:extLst>
          </p:cNvPr>
          <p:cNvSpPr txBox="1"/>
          <p:nvPr/>
        </p:nvSpPr>
        <p:spPr>
          <a:xfrm>
            <a:off x="6063259" y="4076851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0CB076-BD99-51A3-C95F-B049EE8A5A9A}"/>
              </a:ext>
            </a:extLst>
          </p:cNvPr>
          <p:cNvSpPr txBox="1"/>
          <p:nvPr/>
        </p:nvSpPr>
        <p:spPr>
          <a:xfrm>
            <a:off x="6063259" y="5056179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FDE735-CCDF-D649-A02F-A674B446FAB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146040" y="2188394"/>
            <a:ext cx="241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0E77792-3132-200E-20F2-FCEFBB80E4AA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793392" y="2484235"/>
            <a:ext cx="548894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159E4A34-9AA8-561A-CE05-E3783CF8A460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2556960" y="2720667"/>
            <a:ext cx="1021759" cy="3584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DC3BE14A-220A-9024-409D-43C57C985937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2320527" y="2957099"/>
            <a:ext cx="1494624" cy="3584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391D067A-FE94-84C8-5DB4-D214331FFE0C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1143046" y="1583516"/>
            <a:ext cx="12700" cy="60487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64E74E1D-6A61-29CE-A2D9-929140E1B57D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3916059" y="4171009"/>
            <a:ext cx="117255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6EC7B12E-B467-6E9A-8203-9F9B5FDB08F4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3675018" y="4412050"/>
            <a:ext cx="165463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E655FC2-E8ED-5B64-654E-1B9C2E8372C7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4413694" y="3673374"/>
            <a:ext cx="177283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B27183E-07C6-8581-8C47-F1B9ACD53733}"/>
              </a:ext>
            </a:extLst>
          </p:cNvPr>
          <p:cNvSpPr/>
          <p:nvPr/>
        </p:nvSpPr>
        <p:spPr>
          <a:xfrm>
            <a:off x="5188448" y="8102085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Quarter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8DF3DCC-E5D1-CE92-99B5-C408EAC82283}"/>
              </a:ext>
            </a:extLst>
          </p:cNvPr>
          <p:cNvSpPr txBox="1"/>
          <p:nvPr/>
        </p:nvSpPr>
        <p:spPr>
          <a:xfrm>
            <a:off x="6249871" y="8102085"/>
            <a:ext cx="505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10101336-2AC2-42DB-EAB3-35F6B4DCD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9265" y="7425299"/>
            <a:ext cx="659365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4085699-68D0-4BBB-12E0-04C0FF9693DE}"/>
              </a:ext>
            </a:extLst>
          </p:cNvPr>
          <p:cNvSpPr/>
          <p:nvPr/>
        </p:nvSpPr>
        <p:spPr>
          <a:xfrm>
            <a:off x="5001836" y="4519212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116925-2986-EC69-64C0-743F204AD516}"/>
              </a:ext>
            </a:extLst>
          </p:cNvPr>
          <p:cNvSpPr txBox="1"/>
          <p:nvPr/>
        </p:nvSpPr>
        <p:spPr>
          <a:xfrm>
            <a:off x="6063259" y="4535154"/>
            <a:ext cx="933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:8598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9B416903-668E-E90B-1BD4-01D8C68FF3DE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 rot="16200000" flipH="1">
            <a:off x="4184542" y="3902526"/>
            <a:ext cx="635586" cy="999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7F2BF50-C339-3C9D-DDCA-D6411D7302FD}"/>
              </a:ext>
            </a:extLst>
          </p:cNvPr>
          <p:cNvSpPr/>
          <p:nvPr/>
        </p:nvSpPr>
        <p:spPr>
          <a:xfrm>
            <a:off x="5001836" y="5581848"/>
            <a:ext cx="1002994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Value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A049397-C484-7C24-3A75-05A3B63E8F5B}"/>
              </a:ext>
            </a:extLst>
          </p:cNvPr>
          <p:cNvSpPr txBox="1"/>
          <p:nvPr/>
        </p:nvSpPr>
        <p:spPr>
          <a:xfrm>
            <a:off x="6063259" y="5597790"/>
            <a:ext cx="107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:15552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8A92FFB3-DAC5-8C60-DEFE-E763F3DA2C27}"/>
              </a:ext>
            </a:extLst>
          </p:cNvPr>
          <p:cNvSpPr/>
          <p:nvPr/>
        </p:nvSpPr>
        <p:spPr>
          <a:xfrm>
            <a:off x="531845" y="1773284"/>
            <a:ext cx="4581331" cy="3967020"/>
          </a:xfrm>
          <a:custGeom>
            <a:avLst/>
            <a:gdLst>
              <a:gd name="connsiteX0" fmla="*/ 0 w 4581331"/>
              <a:gd name="connsiteY0" fmla="*/ 10840 h 3967020"/>
              <a:gd name="connsiteX1" fmla="*/ 251927 w 4581331"/>
              <a:gd name="connsiteY1" fmla="*/ 1510 h 3967020"/>
              <a:gd name="connsiteX2" fmla="*/ 382555 w 4581331"/>
              <a:gd name="connsiteY2" fmla="*/ 38832 h 3967020"/>
              <a:gd name="connsiteX3" fmla="*/ 410547 w 4581331"/>
              <a:gd name="connsiteY3" fmla="*/ 150800 h 3967020"/>
              <a:gd name="connsiteX4" fmla="*/ 410547 w 4581331"/>
              <a:gd name="connsiteY4" fmla="*/ 272098 h 3967020"/>
              <a:gd name="connsiteX5" fmla="*/ 410547 w 4581331"/>
              <a:gd name="connsiteY5" fmla="*/ 328081 h 3967020"/>
              <a:gd name="connsiteX6" fmla="*/ 559837 w 4581331"/>
              <a:gd name="connsiteY6" fmla="*/ 412057 h 3967020"/>
              <a:gd name="connsiteX7" fmla="*/ 914400 w 4581331"/>
              <a:gd name="connsiteY7" fmla="*/ 421387 h 3967020"/>
              <a:gd name="connsiteX8" fmla="*/ 1399592 w 4581331"/>
              <a:gd name="connsiteY8" fmla="*/ 384065 h 3967020"/>
              <a:gd name="connsiteX9" fmla="*/ 1782147 w 4581331"/>
              <a:gd name="connsiteY9" fmla="*/ 384065 h 3967020"/>
              <a:gd name="connsiteX10" fmla="*/ 2202025 w 4581331"/>
              <a:gd name="connsiteY10" fmla="*/ 384065 h 3967020"/>
              <a:gd name="connsiteX11" fmla="*/ 2351314 w 4581331"/>
              <a:gd name="connsiteY11" fmla="*/ 393396 h 3967020"/>
              <a:gd name="connsiteX12" fmla="*/ 2351314 w 4581331"/>
              <a:gd name="connsiteY12" fmla="*/ 626661 h 3967020"/>
              <a:gd name="connsiteX13" fmla="*/ 2351314 w 4581331"/>
              <a:gd name="connsiteY13" fmla="*/ 878587 h 3967020"/>
              <a:gd name="connsiteX14" fmla="*/ 2332653 w 4581331"/>
              <a:gd name="connsiteY14" fmla="*/ 1699681 h 3967020"/>
              <a:gd name="connsiteX15" fmla="*/ 2341984 w 4581331"/>
              <a:gd name="connsiteY15" fmla="*/ 1914285 h 3967020"/>
              <a:gd name="connsiteX16" fmla="*/ 2407298 w 4581331"/>
              <a:gd name="connsiteY16" fmla="*/ 2063575 h 3967020"/>
              <a:gd name="connsiteX17" fmla="*/ 2575249 w 4581331"/>
              <a:gd name="connsiteY17" fmla="*/ 2091567 h 3967020"/>
              <a:gd name="connsiteX18" fmla="*/ 2780523 w 4581331"/>
              <a:gd name="connsiteY18" fmla="*/ 2082236 h 3967020"/>
              <a:gd name="connsiteX19" fmla="*/ 3144416 w 4581331"/>
              <a:gd name="connsiteY19" fmla="*/ 2063575 h 3967020"/>
              <a:gd name="connsiteX20" fmla="*/ 3368351 w 4581331"/>
              <a:gd name="connsiteY20" fmla="*/ 2082236 h 3967020"/>
              <a:gd name="connsiteX21" fmla="*/ 3433665 w 4581331"/>
              <a:gd name="connsiteY21" fmla="*/ 2156881 h 3967020"/>
              <a:gd name="connsiteX22" fmla="*/ 3452327 w 4581331"/>
              <a:gd name="connsiteY22" fmla="*/ 2343494 h 3967020"/>
              <a:gd name="connsiteX23" fmla="*/ 3461657 w 4581331"/>
              <a:gd name="connsiteY23" fmla="*/ 2539436 h 3967020"/>
              <a:gd name="connsiteX24" fmla="*/ 3461657 w 4581331"/>
              <a:gd name="connsiteY24" fmla="*/ 3043289 h 3967020"/>
              <a:gd name="connsiteX25" fmla="*/ 3433665 w 4581331"/>
              <a:gd name="connsiteY25" fmla="*/ 3519151 h 3967020"/>
              <a:gd name="connsiteX26" fmla="*/ 3452327 w 4581331"/>
              <a:gd name="connsiteY26" fmla="*/ 3705763 h 3967020"/>
              <a:gd name="connsiteX27" fmla="*/ 3461657 w 4581331"/>
              <a:gd name="connsiteY27" fmla="*/ 3883045 h 3967020"/>
              <a:gd name="connsiteX28" fmla="*/ 3536302 w 4581331"/>
              <a:gd name="connsiteY28" fmla="*/ 3948359 h 3967020"/>
              <a:gd name="connsiteX29" fmla="*/ 3666931 w 4581331"/>
              <a:gd name="connsiteY29" fmla="*/ 3948359 h 3967020"/>
              <a:gd name="connsiteX30" fmla="*/ 4096139 w 4581331"/>
              <a:gd name="connsiteY30" fmla="*/ 3957689 h 3967020"/>
              <a:gd name="connsiteX31" fmla="*/ 4581331 w 4581331"/>
              <a:gd name="connsiteY31" fmla="*/ 3967020 h 3967020"/>
              <a:gd name="connsiteX32" fmla="*/ 4581331 w 4581331"/>
              <a:gd name="connsiteY32" fmla="*/ 3967020 h 396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581331" h="3967020">
                <a:moveTo>
                  <a:pt x="0" y="10840"/>
                </a:moveTo>
                <a:cubicBezTo>
                  <a:pt x="94084" y="3842"/>
                  <a:pt x="188168" y="-3155"/>
                  <a:pt x="251927" y="1510"/>
                </a:cubicBezTo>
                <a:cubicBezTo>
                  <a:pt x="315686" y="6175"/>
                  <a:pt x="356118" y="13950"/>
                  <a:pt x="382555" y="38832"/>
                </a:cubicBezTo>
                <a:cubicBezTo>
                  <a:pt x="408992" y="63714"/>
                  <a:pt x="405882" y="111922"/>
                  <a:pt x="410547" y="150800"/>
                </a:cubicBezTo>
                <a:cubicBezTo>
                  <a:pt x="415212" y="189678"/>
                  <a:pt x="410547" y="272098"/>
                  <a:pt x="410547" y="272098"/>
                </a:cubicBezTo>
                <a:cubicBezTo>
                  <a:pt x="410547" y="301645"/>
                  <a:pt x="385665" y="304755"/>
                  <a:pt x="410547" y="328081"/>
                </a:cubicBezTo>
                <a:cubicBezTo>
                  <a:pt x="435429" y="351407"/>
                  <a:pt x="475862" y="396506"/>
                  <a:pt x="559837" y="412057"/>
                </a:cubicBezTo>
                <a:cubicBezTo>
                  <a:pt x="643813" y="427608"/>
                  <a:pt x="774441" y="426052"/>
                  <a:pt x="914400" y="421387"/>
                </a:cubicBezTo>
                <a:cubicBezTo>
                  <a:pt x="1054359" y="416722"/>
                  <a:pt x="1254967" y="390285"/>
                  <a:pt x="1399592" y="384065"/>
                </a:cubicBezTo>
                <a:cubicBezTo>
                  <a:pt x="1544217" y="377845"/>
                  <a:pt x="1782147" y="384065"/>
                  <a:pt x="1782147" y="384065"/>
                </a:cubicBezTo>
                <a:lnTo>
                  <a:pt x="2202025" y="384065"/>
                </a:lnTo>
                <a:cubicBezTo>
                  <a:pt x="2296886" y="385620"/>
                  <a:pt x="2326433" y="352963"/>
                  <a:pt x="2351314" y="393396"/>
                </a:cubicBezTo>
                <a:cubicBezTo>
                  <a:pt x="2376196" y="433829"/>
                  <a:pt x="2351314" y="626661"/>
                  <a:pt x="2351314" y="626661"/>
                </a:cubicBezTo>
                <a:cubicBezTo>
                  <a:pt x="2351314" y="707526"/>
                  <a:pt x="2354424" y="699750"/>
                  <a:pt x="2351314" y="878587"/>
                </a:cubicBezTo>
                <a:cubicBezTo>
                  <a:pt x="2348204" y="1057424"/>
                  <a:pt x="2334208" y="1527065"/>
                  <a:pt x="2332653" y="1699681"/>
                </a:cubicBezTo>
                <a:cubicBezTo>
                  <a:pt x="2331098" y="1872297"/>
                  <a:pt x="2329543" y="1853636"/>
                  <a:pt x="2341984" y="1914285"/>
                </a:cubicBezTo>
                <a:cubicBezTo>
                  <a:pt x="2354425" y="1974934"/>
                  <a:pt x="2368421" y="2034028"/>
                  <a:pt x="2407298" y="2063575"/>
                </a:cubicBezTo>
                <a:cubicBezTo>
                  <a:pt x="2446175" y="2093122"/>
                  <a:pt x="2513045" y="2088457"/>
                  <a:pt x="2575249" y="2091567"/>
                </a:cubicBezTo>
                <a:lnTo>
                  <a:pt x="2780523" y="2082236"/>
                </a:lnTo>
                <a:cubicBezTo>
                  <a:pt x="2875384" y="2077571"/>
                  <a:pt x="3046445" y="2063575"/>
                  <a:pt x="3144416" y="2063575"/>
                </a:cubicBezTo>
                <a:cubicBezTo>
                  <a:pt x="3242387" y="2063575"/>
                  <a:pt x="3320143" y="2066685"/>
                  <a:pt x="3368351" y="2082236"/>
                </a:cubicBezTo>
                <a:cubicBezTo>
                  <a:pt x="3416559" y="2097787"/>
                  <a:pt x="3419669" y="2113338"/>
                  <a:pt x="3433665" y="2156881"/>
                </a:cubicBezTo>
                <a:cubicBezTo>
                  <a:pt x="3447661" y="2200424"/>
                  <a:pt x="3447662" y="2279735"/>
                  <a:pt x="3452327" y="2343494"/>
                </a:cubicBezTo>
                <a:cubicBezTo>
                  <a:pt x="3456992" y="2407253"/>
                  <a:pt x="3460102" y="2422804"/>
                  <a:pt x="3461657" y="2539436"/>
                </a:cubicBezTo>
                <a:cubicBezTo>
                  <a:pt x="3463212" y="2656068"/>
                  <a:pt x="3466322" y="2880003"/>
                  <a:pt x="3461657" y="3043289"/>
                </a:cubicBezTo>
                <a:cubicBezTo>
                  <a:pt x="3456992" y="3206575"/>
                  <a:pt x="3435220" y="3408739"/>
                  <a:pt x="3433665" y="3519151"/>
                </a:cubicBezTo>
                <a:cubicBezTo>
                  <a:pt x="3432110" y="3629563"/>
                  <a:pt x="3447662" y="3645114"/>
                  <a:pt x="3452327" y="3705763"/>
                </a:cubicBezTo>
                <a:cubicBezTo>
                  <a:pt x="3456992" y="3766412"/>
                  <a:pt x="3447661" y="3842612"/>
                  <a:pt x="3461657" y="3883045"/>
                </a:cubicBezTo>
                <a:cubicBezTo>
                  <a:pt x="3475653" y="3923478"/>
                  <a:pt x="3502090" y="3937473"/>
                  <a:pt x="3536302" y="3948359"/>
                </a:cubicBezTo>
                <a:cubicBezTo>
                  <a:pt x="3570514" y="3959245"/>
                  <a:pt x="3666931" y="3948359"/>
                  <a:pt x="3666931" y="3948359"/>
                </a:cubicBezTo>
                <a:lnTo>
                  <a:pt x="4096139" y="3957689"/>
                </a:lnTo>
                <a:lnTo>
                  <a:pt x="4581331" y="3967020"/>
                </a:lnTo>
                <a:lnTo>
                  <a:pt x="4581331" y="3967020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79A3E1CA-C5BE-6D36-DE5F-893B61FFF8D9}"/>
              </a:ext>
            </a:extLst>
          </p:cNvPr>
          <p:cNvSpPr/>
          <p:nvPr/>
        </p:nvSpPr>
        <p:spPr>
          <a:xfrm>
            <a:off x="3944866" y="4238075"/>
            <a:ext cx="2187601" cy="1026368"/>
          </a:xfrm>
          <a:custGeom>
            <a:avLst/>
            <a:gdLst>
              <a:gd name="connsiteX0" fmla="*/ 1983 w 2187601"/>
              <a:gd name="connsiteY0" fmla="*/ 0 h 1026368"/>
              <a:gd name="connsiteX1" fmla="*/ 29975 w 2187601"/>
              <a:gd name="connsiteY1" fmla="*/ 475862 h 1026368"/>
              <a:gd name="connsiteX2" fmla="*/ 11314 w 2187601"/>
              <a:gd name="connsiteY2" fmla="*/ 933062 h 1026368"/>
              <a:gd name="connsiteX3" fmla="*/ 235249 w 2187601"/>
              <a:gd name="connsiteY3" fmla="*/ 1007707 h 1026368"/>
              <a:gd name="connsiteX4" fmla="*/ 496506 w 2187601"/>
              <a:gd name="connsiteY4" fmla="*/ 1026368 h 1026368"/>
              <a:gd name="connsiteX5" fmla="*/ 1084334 w 2187601"/>
              <a:gd name="connsiteY5" fmla="*/ 1017037 h 1026368"/>
              <a:gd name="connsiteX6" fmla="*/ 2185346 w 2187601"/>
              <a:gd name="connsiteY6" fmla="*/ 1007707 h 1026368"/>
              <a:gd name="connsiteX7" fmla="*/ 1392244 w 2187601"/>
              <a:gd name="connsiteY7" fmla="*/ 1017037 h 1026368"/>
              <a:gd name="connsiteX8" fmla="*/ 2166685 w 2187601"/>
              <a:gd name="connsiteY8" fmla="*/ 1007707 h 102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7601" h="1026368">
                <a:moveTo>
                  <a:pt x="1983" y="0"/>
                </a:moveTo>
                <a:cubicBezTo>
                  <a:pt x="15201" y="160176"/>
                  <a:pt x="28420" y="320352"/>
                  <a:pt x="29975" y="475862"/>
                </a:cubicBezTo>
                <a:cubicBezTo>
                  <a:pt x="31530" y="631372"/>
                  <a:pt x="-22898" y="844421"/>
                  <a:pt x="11314" y="933062"/>
                </a:cubicBezTo>
                <a:cubicBezTo>
                  <a:pt x="45526" y="1021703"/>
                  <a:pt x="154384" y="992156"/>
                  <a:pt x="235249" y="1007707"/>
                </a:cubicBezTo>
                <a:cubicBezTo>
                  <a:pt x="316114" y="1023258"/>
                  <a:pt x="496506" y="1026368"/>
                  <a:pt x="496506" y="1026368"/>
                </a:cubicBezTo>
                <a:lnTo>
                  <a:pt x="1084334" y="1017037"/>
                </a:lnTo>
                <a:lnTo>
                  <a:pt x="2185346" y="1007707"/>
                </a:lnTo>
                <a:cubicBezTo>
                  <a:pt x="2236664" y="1007707"/>
                  <a:pt x="1395354" y="1017037"/>
                  <a:pt x="1392244" y="1017037"/>
                </a:cubicBezTo>
                <a:cubicBezTo>
                  <a:pt x="1389134" y="1017037"/>
                  <a:pt x="1777909" y="1012372"/>
                  <a:pt x="2166685" y="1007707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618CD420-4559-A410-F2F6-520561F16004}"/>
              </a:ext>
            </a:extLst>
          </p:cNvPr>
          <p:cNvSpPr/>
          <p:nvPr/>
        </p:nvSpPr>
        <p:spPr>
          <a:xfrm>
            <a:off x="5047861" y="5730282"/>
            <a:ext cx="1156996" cy="10022"/>
          </a:xfrm>
          <a:custGeom>
            <a:avLst/>
            <a:gdLst>
              <a:gd name="connsiteX0" fmla="*/ 0 w 1156996"/>
              <a:gd name="connsiteY0" fmla="*/ 691 h 10022"/>
              <a:gd name="connsiteX1" fmla="*/ 401217 w 1156996"/>
              <a:gd name="connsiteY1" fmla="*/ 10022 h 10022"/>
              <a:gd name="connsiteX2" fmla="*/ 1007707 w 1156996"/>
              <a:gd name="connsiteY2" fmla="*/ 691 h 10022"/>
              <a:gd name="connsiteX3" fmla="*/ 1156996 w 1156996"/>
              <a:gd name="connsiteY3" fmla="*/ 691 h 10022"/>
              <a:gd name="connsiteX4" fmla="*/ 1156996 w 1156996"/>
              <a:gd name="connsiteY4" fmla="*/ 691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996" h="10022">
                <a:moveTo>
                  <a:pt x="0" y="691"/>
                </a:moveTo>
                <a:cubicBezTo>
                  <a:pt x="116633" y="5356"/>
                  <a:pt x="233266" y="10022"/>
                  <a:pt x="401217" y="10022"/>
                </a:cubicBezTo>
                <a:cubicBezTo>
                  <a:pt x="569168" y="10022"/>
                  <a:pt x="881744" y="2246"/>
                  <a:pt x="1007707" y="691"/>
                </a:cubicBezTo>
                <a:cubicBezTo>
                  <a:pt x="1133670" y="-864"/>
                  <a:pt x="1156996" y="691"/>
                  <a:pt x="1156996" y="691"/>
                </a:cubicBezTo>
                <a:lnTo>
                  <a:pt x="1156996" y="691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86002B4-C706-8A75-29DF-E1037AF7B195}"/>
              </a:ext>
            </a:extLst>
          </p:cNvPr>
          <p:cNvSpPr txBox="1"/>
          <p:nvPr/>
        </p:nvSpPr>
        <p:spPr>
          <a:xfrm>
            <a:off x="5290457" y="6208402"/>
            <a:ext cx="633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['result']['changes'][0][‘data’][1][‘value’]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右中かっこ 73">
            <a:extLst>
              <a:ext uri="{FF2B5EF4-FFF2-40B4-BE49-F238E27FC236}">
                <a16:creationId xmlns:a16="http://schemas.microsoft.com/office/drawing/2014/main" id="{E2092AFA-DB0F-E73A-1FA0-0618741DB886}"/>
              </a:ext>
            </a:extLst>
          </p:cNvPr>
          <p:cNvSpPr/>
          <p:nvPr/>
        </p:nvSpPr>
        <p:spPr>
          <a:xfrm>
            <a:off x="7292673" y="2689306"/>
            <a:ext cx="354564" cy="338689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53EBBA8-542E-2D00-1AD8-CAD562D42EBD}"/>
              </a:ext>
            </a:extLst>
          </p:cNvPr>
          <p:cNvSpPr txBox="1"/>
          <p:nvPr/>
        </p:nvSpPr>
        <p:spPr>
          <a:xfrm>
            <a:off x="7797940" y="41960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国別の繰り返し構造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61143A6-2E56-2C9A-F0A1-3B8558F10E5C}"/>
              </a:ext>
            </a:extLst>
          </p:cNvPr>
          <p:cNvSpPr/>
          <p:nvPr/>
        </p:nvSpPr>
        <p:spPr>
          <a:xfrm>
            <a:off x="5218783" y="6150698"/>
            <a:ext cx="6587413" cy="489997"/>
          </a:xfrm>
          <a:prstGeom prst="wedgeRoundRectCallout">
            <a:avLst>
              <a:gd name="adj1" fmla="val -26215"/>
              <a:gd name="adj2" fmla="val -8012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29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A8EE5C-33B3-82B1-DBC2-90F7657B1BA8}"/>
              </a:ext>
            </a:extLst>
          </p:cNvPr>
          <p:cNvSpPr txBox="1"/>
          <p:nvPr/>
        </p:nvSpPr>
        <p:spPr>
          <a:xfrm>
            <a:off x="259858" y="34949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繰り返し構造から繰り返しデータを取り出す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93E90C-297F-4FEF-C2DC-F5644F2CD1C3}"/>
              </a:ext>
            </a:extLst>
          </p:cNvPr>
          <p:cNvSpPr txBox="1"/>
          <p:nvPr/>
        </p:nvSpPr>
        <p:spPr>
          <a:xfrm>
            <a:off x="267160" y="1126844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繰り返し処理をする場合は、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文を使う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12A78F-F329-C1D2-69DD-4A7DB21EB18E}"/>
              </a:ext>
            </a:extLst>
          </p:cNvPr>
          <p:cNvSpPr txBox="1"/>
          <p:nvPr/>
        </p:nvSpPr>
        <p:spPr>
          <a:xfrm>
            <a:off x="552535" y="2828835"/>
            <a:ext cx="4301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  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繰り返し処理の内容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394004-0573-6DB1-5902-087C5EB64CD6}"/>
              </a:ext>
            </a:extLst>
          </p:cNvPr>
          <p:cNvSpPr txBox="1"/>
          <p:nvPr/>
        </p:nvSpPr>
        <p:spPr>
          <a:xfrm>
            <a:off x="259858" y="2096369"/>
            <a:ext cx="214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の構文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89D800-1F2D-1F61-5A52-3C2329843E4E}"/>
              </a:ext>
            </a:extLst>
          </p:cNvPr>
          <p:cNvSpPr txBox="1"/>
          <p:nvPr/>
        </p:nvSpPr>
        <p:spPr>
          <a:xfrm>
            <a:off x="5801148" y="2327201"/>
            <a:ext cx="639085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{'message': None,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'result': {'changes': </a:t>
            </a:r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'103',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大韓民国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8598,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15552,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10367,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9884,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'105',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中華人民共和国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11508,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24033,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17594,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15970,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'106',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countryName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台湾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'data': [{'quarter': 1, 'value': 9456,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2, 'value': 19165,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3, 'value': 12584, 'year': 2019},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    {'quarter': 4, 'value': 12223, 'year': 2019}]},</a:t>
            </a: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{'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countryCode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': '108',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74324F1-DCEB-2649-8C85-9BAA76017A25}"/>
              </a:ext>
            </a:extLst>
          </p:cNvPr>
          <p:cNvSpPr/>
          <p:nvPr/>
        </p:nvSpPr>
        <p:spPr>
          <a:xfrm>
            <a:off x="363894" y="2702728"/>
            <a:ext cx="4599992" cy="1393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6B94839C-2848-2F1C-07FE-34AB96B24111}"/>
              </a:ext>
            </a:extLst>
          </p:cNvPr>
          <p:cNvSpPr/>
          <p:nvPr/>
        </p:nvSpPr>
        <p:spPr>
          <a:xfrm flipH="1">
            <a:off x="6795796" y="2631232"/>
            <a:ext cx="354564" cy="1082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B8B8F875-9127-8FF2-DFD3-CA96B9E04D29}"/>
              </a:ext>
            </a:extLst>
          </p:cNvPr>
          <p:cNvSpPr/>
          <p:nvPr/>
        </p:nvSpPr>
        <p:spPr>
          <a:xfrm flipH="1">
            <a:off x="6770914" y="3906155"/>
            <a:ext cx="354564" cy="1082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6473611-DC20-FC93-450C-06C741277A2F}"/>
              </a:ext>
            </a:extLst>
          </p:cNvPr>
          <p:cNvSpPr/>
          <p:nvPr/>
        </p:nvSpPr>
        <p:spPr>
          <a:xfrm flipH="1">
            <a:off x="6770914" y="5181078"/>
            <a:ext cx="354564" cy="1082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19EDF7-3081-0B89-1814-9C8EA7AEA787}"/>
              </a:ext>
            </a:extLst>
          </p:cNvPr>
          <p:cNvSpPr txBox="1"/>
          <p:nvPr/>
        </p:nvSpPr>
        <p:spPr>
          <a:xfrm rot="5400000">
            <a:off x="4259164" y="4273124"/>
            <a:ext cx="369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データの繰り返し構造が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内に入っている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04EAB0C-3E76-4E68-C0AE-19410C8818FF}"/>
              </a:ext>
            </a:extLst>
          </p:cNvPr>
          <p:cNvSpPr/>
          <p:nvPr/>
        </p:nvSpPr>
        <p:spPr>
          <a:xfrm>
            <a:off x="2663890" y="2761860"/>
            <a:ext cx="7884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4A15338C-7507-DCDF-6E10-C87D4D97E047}"/>
              </a:ext>
            </a:extLst>
          </p:cNvPr>
          <p:cNvCxnSpPr>
            <a:stCxn id="21" idx="0"/>
            <a:endCxn id="20" idx="1"/>
          </p:cNvCxnSpPr>
          <p:nvPr/>
        </p:nvCxnSpPr>
        <p:spPr>
          <a:xfrm rot="16200000" flipH="1">
            <a:off x="4542563" y="1277406"/>
            <a:ext cx="79454" cy="3048363"/>
          </a:xfrm>
          <a:prstGeom prst="curvedConnector3">
            <a:avLst>
              <a:gd name="adj1" fmla="val -1086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6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62EE35-CCE3-7F9F-EAD3-88B2B19C16B8}"/>
              </a:ext>
            </a:extLst>
          </p:cNvPr>
          <p:cNvSpPr txBox="1"/>
          <p:nvPr/>
        </p:nvSpPr>
        <p:spPr>
          <a:xfrm>
            <a:off x="527216" y="30742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世界は階層型データで表現されている！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33E0AFC-5233-2384-4922-BFA83736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8" y="1505864"/>
            <a:ext cx="5080958" cy="41592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641214E-FE30-4779-2371-DB27DBB8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88" y="3099383"/>
            <a:ext cx="5867737" cy="4757469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E9B21407-6696-C0F9-A107-4BB6CBB3C278}"/>
              </a:ext>
            </a:extLst>
          </p:cNvPr>
          <p:cNvSpPr/>
          <p:nvPr/>
        </p:nvSpPr>
        <p:spPr>
          <a:xfrm>
            <a:off x="5796951" y="3429000"/>
            <a:ext cx="569343" cy="7893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BB6050-D38E-F037-4828-B9625E3CB159}"/>
              </a:ext>
            </a:extLst>
          </p:cNvPr>
          <p:cNvSpPr txBox="1"/>
          <p:nvPr/>
        </p:nvSpPr>
        <p:spPr>
          <a:xfrm>
            <a:off x="527216" y="1155230"/>
            <a:ext cx="555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Web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サイトのデータはすべて階層型</a:t>
            </a:r>
          </a:p>
        </p:txBody>
      </p:sp>
    </p:spTree>
    <p:extLst>
      <p:ext uri="{BB962C8B-B14F-4D97-AF65-F5344CB8AC3E}">
        <p14:creationId xmlns:p14="http://schemas.microsoft.com/office/powerpoint/2010/main" val="414161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>
            <a:extLst>
              <a:ext uri="{FF2B5EF4-FFF2-40B4-BE49-F238E27FC236}">
                <a16:creationId xmlns:a16="http://schemas.microsoft.com/office/drawing/2014/main" id="{2377AD46-9EBB-E703-496C-DD6A75CF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04" y="1775499"/>
            <a:ext cx="2370025" cy="217950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BB9809-10B7-DF12-162E-2E3AB6950E1C}"/>
              </a:ext>
            </a:extLst>
          </p:cNvPr>
          <p:cNvSpPr txBox="1"/>
          <p:nvPr/>
        </p:nvSpPr>
        <p:spPr>
          <a:xfrm>
            <a:off x="654544" y="153785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E4B3CC-652A-8935-8F57-14CF582C24C5}"/>
              </a:ext>
            </a:extLst>
          </p:cNvPr>
          <p:cNvSpPr txBox="1"/>
          <p:nvPr/>
        </p:nvSpPr>
        <p:spPr>
          <a:xfrm>
            <a:off x="2297410" y="240898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ひき肉のボロネーゼ風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543713-B0FD-EBC8-303F-5C84736B2CF9}"/>
              </a:ext>
            </a:extLst>
          </p:cNvPr>
          <p:cNvSpPr txBox="1"/>
          <p:nvPr/>
        </p:nvSpPr>
        <p:spPr>
          <a:xfrm>
            <a:off x="2198788" y="303932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トマトと大葉の冷製パスタ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8AE8F8-847A-9BD0-BADC-5CC2927D99DB}"/>
              </a:ext>
            </a:extLst>
          </p:cNvPr>
          <p:cNvSpPr txBox="1"/>
          <p:nvPr/>
        </p:nvSpPr>
        <p:spPr>
          <a:xfrm>
            <a:off x="2227446" y="3546559"/>
            <a:ext cx="258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ツナと玉ねぎのニンニク醤油パスタ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7B98A3F-C6F4-BE37-5C2F-00785011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99" y="3039327"/>
            <a:ext cx="2347163" cy="2476715"/>
          </a:xfrm>
          <a:prstGeom prst="rect">
            <a:avLst/>
          </a:prstGeom>
        </p:spPr>
      </p:pic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43FE061-CAB4-EB04-5BB0-3161A96D4141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1394356" y="1675207"/>
            <a:ext cx="640296" cy="11658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9F6FFEF-E7F8-F415-85ED-C2677E5D371C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1029874" y="2039689"/>
            <a:ext cx="1270639" cy="1067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29F8EDC-6CD3-6CF8-28AA-E897735895C7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729031" y="2340532"/>
            <a:ext cx="1900982" cy="1095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下 20">
            <a:extLst>
              <a:ext uri="{FF2B5EF4-FFF2-40B4-BE49-F238E27FC236}">
                <a16:creationId xmlns:a16="http://schemas.microsoft.com/office/drawing/2014/main" id="{218B45E4-9BD6-47EF-8F46-AD3407CFB6E5}"/>
              </a:ext>
            </a:extLst>
          </p:cNvPr>
          <p:cNvSpPr/>
          <p:nvPr/>
        </p:nvSpPr>
        <p:spPr>
          <a:xfrm>
            <a:off x="4599397" y="472363"/>
            <a:ext cx="1175316" cy="7530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0EBE2C3-4D32-FCC3-247E-D9BF7659F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894" y="4395582"/>
            <a:ext cx="2377646" cy="3193057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2FFF713-A059-AE8F-1A5B-B30F10372109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4533920" y="2578261"/>
            <a:ext cx="1437384" cy="2869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272A7C59-D943-09C5-F0F2-5D751679A2D4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4814609" y="3838947"/>
            <a:ext cx="2726285" cy="2153164"/>
          </a:xfrm>
          <a:prstGeom prst="bentConnector3">
            <a:avLst>
              <a:gd name="adj1" fmla="val 23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46C93E5-3763-C8B8-2C8C-379F8D40F9A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845666" y="3208604"/>
            <a:ext cx="1984433" cy="10690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0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21612C-EA80-43AC-01F1-CFC06CB46CEA}"/>
              </a:ext>
            </a:extLst>
          </p:cNvPr>
          <p:cNvSpPr txBox="1"/>
          <p:nvPr/>
        </p:nvSpPr>
        <p:spPr>
          <a:xfrm>
            <a:off x="401216" y="41252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クライアントサーバー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8D4BC4-3E4B-5CCD-DE53-C30ABDFF0B39}"/>
              </a:ext>
            </a:extLst>
          </p:cNvPr>
          <p:cNvSpPr txBox="1"/>
          <p:nvPr/>
        </p:nvSpPr>
        <p:spPr>
          <a:xfrm>
            <a:off x="401216" y="904487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インターネット上のあらゆるシステム構成の重要な概念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334B8B-E8F0-ADC8-328A-0A738AAE8476}"/>
              </a:ext>
            </a:extLst>
          </p:cNvPr>
          <p:cNvSpPr txBox="1"/>
          <p:nvPr/>
        </p:nvSpPr>
        <p:spPr>
          <a:xfrm>
            <a:off x="473350" y="1489262"/>
            <a:ext cx="6431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: 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お客様　ーサービスを要求する側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侍従　　 ーサービスを提供する側</a:t>
            </a:r>
          </a:p>
        </p:txBody>
      </p:sp>
      <p:pic>
        <p:nvPicPr>
          <p:cNvPr id="1026" name="Picture 2" descr="サーバ」の解説 - しなぷすのハード製作記">
            <a:extLst>
              <a:ext uri="{FF2B5EF4-FFF2-40B4-BE49-F238E27FC236}">
                <a16:creationId xmlns:a16="http://schemas.microsoft.com/office/drawing/2014/main" id="{08E7A59B-6B38-2F04-B5C7-0C4DB1F9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76" y="2562090"/>
            <a:ext cx="8098972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698B82-80EB-B992-86FC-D82BF88917F4}"/>
              </a:ext>
            </a:extLst>
          </p:cNvPr>
          <p:cNvSpPr txBox="1"/>
          <p:nvPr/>
        </p:nvSpPr>
        <p:spPr>
          <a:xfrm>
            <a:off x="401216" y="2659066"/>
            <a:ext cx="60555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(PC,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スマホ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世界中の数十億の人々が好き勝手にサービス要求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大型コンピュータ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365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日サービス要求に無停止で応える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クライアントもサーバーも同じコンピュータだが規模とソフトウエアが異なる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2" descr="関連画像">
            <a:extLst>
              <a:ext uri="{FF2B5EF4-FFF2-40B4-BE49-F238E27FC236}">
                <a16:creationId xmlns:a16="http://schemas.microsoft.com/office/drawing/2014/main" id="{182C7745-14FE-E509-C605-CA3FF20A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85" y="4495238"/>
            <a:ext cx="936754" cy="93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D32463D-4201-1050-6822-A42D79ADB61F}"/>
              </a:ext>
            </a:extLst>
          </p:cNvPr>
          <p:cNvSpPr/>
          <p:nvPr/>
        </p:nvSpPr>
        <p:spPr>
          <a:xfrm>
            <a:off x="7701498" y="4219693"/>
            <a:ext cx="1091682" cy="936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23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1EFFA5-C639-678F-8FEB-5E9F2C2033E0}"/>
              </a:ext>
            </a:extLst>
          </p:cNvPr>
          <p:cNvSpPr txBox="1"/>
          <p:nvPr/>
        </p:nvSpPr>
        <p:spPr>
          <a:xfrm>
            <a:off x="802433" y="718457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サーバーの一般的な要求条件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2682BC-B195-D9F4-D660-2C84F956CAEE}"/>
              </a:ext>
            </a:extLst>
          </p:cNvPr>
          <p:cNvSpPr txBox="1"/>
          <p:nvPr/>
        </p:nvSpPr>
        <p:spPr>
          <a:xfrm>
            <a:off x="1007707" y="1735494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無停止（高信頼性）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処理効率が高い（高パフォーマンス）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同時処理（並列処理）に強い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9759E98-C17E-52F9-03BB-EAA39A3D4DF1}"/>
              </a:ext>
            </a:extLst>
          </p:cNvPr>
          <p:cNvSpPr/>
          <p:nvPr/>
        </p:nvSpPr>
        <p:spPr>
          <a:xfrm>
            <a:off x="3592286" y="3172408"/>
            <a:ext cx="1623526" cy="5038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C13A9A-9C0F-7F45-9CFF-02C3F6AAAD62}"/>
              </a:ext>
            </a:extLst>
          </p:cNvPr>
          <p:cNvSpPr txBox="1"/>
          <p:nvPr/>
        </p:nvSpPr>
        <p:spPr>
          <a:xfrm>
            <a:off x="1331454" y="3922178"/>
            <a:ext cx="91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大規模コンピュータシステム（ただし仕組みはノート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と同じ）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64D906-8D9C-9D09-3993-B5EC8A510401}"/>
              </a:ext>
            </a:extLst>
          </p:cNvPr>
          <p:cNvSpPr txBox="1"/>
          <p:nvPr/>
        </p:nvSpPr>
        <p:spPr>
          <a:xfrm>
            <a:off x="1296955" y="4991878"/>
            <a:ext cx="684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ちなみに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colaboratory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はサーバーです。</a:t>
            </a:r>
          </a:p>
        </p:txBody>
      </p:sp>
    </p:spTree>
    <p:extLst>
      <p:ext uri="{BB962C8B-B14F-4D97-AF65-F5344CB8AC3E}">
        <p14:creationId xmlns:p14="http://schemas.microsoft.com/office/powerpoint/2010/main" val="170085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F9603E-84DB-E39C-F182-47F4580A4C49}"/>
              </a:ext>
            </a:extLst>
          </p:cNvPr>
          <p:cNvSpPr txBox="1"/>
          <p:nvPr/>
        </p:nvSpPr>
        <p:spPr>
          <a:xfrm>
            <a:off x="4308360" y="2383861"/>
            <a:ext cx="293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データリクエスト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D78FA82-D386-7C5B-4C16-11B75DF0EFF7}"/>
              </a:ext>
            </a:extLst>
          </p:cNvPr>
          <p:cNvGrpSpPr/>
          <p:nvPr/>
        </p:nvGrpSpPr>
        <p:grpSpPr>
          <a:xfrm>
            <a:off x="1342761" y="2677687"/>
            <a:ext cx="2949068" cy="1731194"/>
            <a:chOff x="191119" y="3858566"/>
            <a:chExt cx="2949068" cy="1731194"/>
          </a:xfrm>
        </p:grpSpPr>
        <p:pic>
          <p:nvPicPr>
            <p:cNvPr id="25" name="Picture 2" descr="「パソコン イラスト」の画像検索結果">
              <a:extLst>
                <a:ext uri="{FF2B5EF4-FFF2-40B4-BE49-F238E27FC236}">
                  <a16:creationId xmlns:a16="http://schemas.microsoft.com/office/drawing/2014/main" id="{E182AF39-7771-1DEB-A94F-71548632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19" y="3858566"/>
              <a:ext cx="2949068" cy="1731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5F147C02-8921-B7FC-F8C5-DC04F3581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39" y="4062864"/>
              <a:ext cx="862627" cy="862627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F5F96734-9723-175F-EFAD-03D05FAE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467" y="3973373"/>
              <a:ext cx="2146373" cy="1380087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049BF7FF-0A99-C5C9-EBDE-AF4C9F48A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776" y="4003023"/>
              <a:ext cx="2127063" cy="1350437"/>
            </a:xfrm>
            <a:prstGeom prst="rect">
              <a:avLst/>
            </a:prstGeom>
          </p:spPr>
        </p:pic>
      </p:grpSp>
      <p:sp>
        <p:nvSpPr>
          <p:cNvPr id="29" name="フローチャート: 磁気ディスク 28">
            <a:extLst>
              <a:ext uri="{FF2B5EF4-FFF2-40B4-BE49-F238E27FC236}">
                <a16:creationId xmlns:a16="http://schemas.microsoft.com/office/drawing/2014/main" id="{A0F12A0B-88B7-E85B-61CF-4D18DFB919EE}"/>
              </a:ext>
            </a:extLst>
          </p:cNvPr>
          <p:cNvSpPr/>
          <p:nvPr/>
        </p:nvSpPr>
        <p:spPr>
          <a:xfrm>
            <a:off x="7350037" y="2216022"/>
            <a:ext cx="2999581" cy="2590098"/>
          </a:xfrm>
          <a:prstGeom prst="flowChartMagneticDisk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EB19E8-2A55-BEDC-AEA6-F2EF29F95EAD}"/>
              </a:ext>
            </a:extLst>
          </p:cNvPr>
          <p:cNvSpPr txBox="1"/>
          <p:nvPr/>
        </p:nvSpPr>
        <p:spPr>
          <a:xfrm>
            <a:off x="4720343" y="4301794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ビッグデータ返却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33845A30-5FCD-4A0B-CBBD-F33E800EB92E}"/>
              </a:ext>
            </a:extLst>
          </p:cNvPr>
          <p:cNvSpPr/>
          <p:nvPr/>
        </p:nvSpPr>
        <p:spPr>
          <a:xfrm>
            <a:off x="4291829" y="2677687"/>
            <a:ext cx="3111278" cy="599134"/>
          </a:xfrm>
          <a:prstGeom prst="rightArrow">
            <a:avLst>
              <a:gd name="adj1" fmla="val 50000"/>
              <a:gd name="adj2" fmla="val 107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9A2EFB67-2A07-D92C-B675-16C9E8C6B5F5}"/>
              </a:ext>
            </a:extLst>
          </p:cNvPr>
          <p:cNvSpPr/>
          <p:nvPr/>
        </p:nvSpPr>
        <p:spPr>
          <a:xfrm flipH="1">
            <a:off x="4308360" y="3782712"/>
            <a:ext cx="3111278" cy="599134"/>
          </a:xfrm>
          <a:prstGeom prst="rightArrow">
            <a:avLst>
              <a:gd name="adj1" fmla="val 50000"/>
              <a:gd name="adj2" fmla="val 107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A1C5C75-E60C-1961-22E8-08EF1B658239}"/>
              </a:ext>
            </a:extLst>
          </p:cNvPr>
          <p:cNvSpPr/>
          <p:nvPr/>
        </p:nvSpPr>
        <p:spPr>
          <a:xfrm>
            <a:off x="1771684" y="2791852"/>
            <a:ext cx="2127063" cy="1380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4A4A3A-06F2-1C9F-8413-50B3FD3A9D73}"/>
              </a:ext>
            </a:extLst>
          </p:cNvPr>
          <p:cNvSpPr txBox="1"/>
          <p:nvPr/>
        </p:nvSpPr>
        <p:spPr>
          <a:xfrm>
            <a:off x="1956419" y="3292322"/>
            <a:ext cx="1890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F5E1DD-A5D9-09C2-6EA7-84CFA495F559}"/>
              </a:ext>
            </a:extLst>
          </p:cNvPr>
          <p:cNvSpPr txBox="1"/>
          <p:nvPr/>
        </p:nvSpPr>
        <p:spPr>
          <a:xfrm rot="16200000">
            <a:off x="7285453" y="3264200"/>
            <a:ext cx="8034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2C83F4-9715-FB4A-97CF-AD8455EA2E2E}"/>
              </a:ext>
            </a:extLst>
          </p:cNvPr>
          <p:cNvSpPr txBox="1"/>
          <p:nvPr/>
        </p:nvSpPr>
        <p:spPr>
          <a:xfrm>
            <a:off x="8141941" y="18356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8A9CA4-0A55-5194-384E-4A42692EB4AA}"/>
              </a:ext>
            </a:extLst>
          </p:cNvPr>
          <p:cNvSpPr txBox="1"/>
          <p:nvPr/>
        </p:nvSpPr>
        <p:spPr>
          <a:xfrm>
            <a:off x="1744109" y="229341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(PC,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スマホ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F330D2-BB85-C116-A6DE-C74FD454E082}"/>
              </a:ext>
            </a:extLst>
          </p:cNvPr>
          <p:cNvSpPr txBox="1"/>
          <p:nvPr/>
        </p:nvSpPr>
        <p:spPr>
          <a:xfrm>
            <a:off x="8076596" y="3248935"/>
            <a:ext cx="2086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ビッグデータ保管庫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BFB025-3CA0-9D54-B01C-AC8FEDD9ABC0}"/>
              </a:ext>
            </a:extLst>
          </p:cNvPr>
          <p:cNvSpPr txBox="1"/>
          <p:nvPr/>
        </p:nvSpPr>
        <p:spPr>
          <a:xfrm>
            <a:off x="1689345" y="19543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321425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F11A9A-CC1B-4967-BAB1-60CE1B08BBEC}"/>
              </a:ext>
            </a:extLst>
          </p:cNvPr>
          <p:cNvSpPr txBox="1"/>
          <p:nvPr/>
        </p:nvSpPr>
        <p:spPr>
          <a:xfrm>
            <a:off x="624428" y="899502"/>
            <a:ext cx="784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のグラフをメニューから表示する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F1ECCA-F7ED-8DE3-D4FE-A28F1214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79" y="3660148"/>
            <a:ext cx="7137919" cy="30409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69F72D4-68AC-21AA-9560-47612E684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3" y="1740159"/>
            <a:ext cx="6060399" cy="2523931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1C5B0814-34B2-EFF3-80B3-52A4A11902F2}"/>
              </a:ext>
            </a:extLst>
          </p:cNvPr>
          <p:cNvSpPr/>
          <p:nvPr/>
        </p:nvSpPr>
        <p:spPr>
          <a:xfrm>
            <a:off x="7455158" y="1670180"/>
            <a:ext cx="2024743" cy="612648"/>
          </a:xfrm>
          <a:prstGeom prst="wedgeRoundRectCallout">
            <a:avLst>
              <a:gd name="adj1" fmla="val -94895"/>
              <a:gd name="adj2" fmla="val -6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データ分析支援を選択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9B82829-2874-8211-4F43-74EEE07A9FE4}"/>
              </a:ext>
            </a:extLst>
          </p:cNvPr>
          <p:cNvSpPr txBox="1"/>
          <p:nvPr/>
        </p:nvSpPr>
        <p:spPr>
          <a:xfrm>
            <a:off x="6918676" y="2782353"/>
            <a:ext cx="466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地域を選択して、例えば外国人観光客を選んでいく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9E2BF7-F154-8BB2-AD29-5C513A32D064}"/>
              </a:ext>
            </a:extLst>
          </p:cNvPr>
          <p:cNvSpPr txBox="1"/>
          <p:nvPr/>
        </p:nvSpPr>
        <p:spPr>
          <a:xfrm>
            <a:off x="1175658" y="4765135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簡単なグラフを見ることができる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FEABC79F-CD9C-6FA2-FEF2-8058B440AA8B}"/>
              </a:ext>
            </a:extLst>
          </p:cNvPr>
          <p:cNvSpPr/>
          <p:nvPr/>
        </p:nvSpPr>
        <p:spPr>
          <a:xfrm>
            <a:off x="3106595" y="5383763"/>
            <a:ext cx="1297454" cy="45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1B0F22-06AB-A792-B872-2F10D04BA130}"/>
              </a:ext>
            </a:extLst>
          </p:cNvPr>
          <p:cNvSpPr txBox="1"/>
          <p:nvPr/>
        </p:nvSpPr>
        <p:spPr>
          <a:xfrm>
            <a:off x="1175658" y="585201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全地域の外国人観光客を見たい場合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いちいちメニューを辿るのは大変！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18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ADC672-FD83-9BE3-4D98-D51B4773350F}"/>
              </a:ext>
            </a:extLst>
          </p:cNvPr>
          <p:cNvSpPr txBox="1"/>
          <p:nvPr/>
        </p:nvSpPr>
        <p:spPr>
          <a:xfrm>
            <a:off x="587829" y="1017092"/>
            <a:ext cx="5695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https://opendata.resas-portal.go.jp/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E1BEF9-8F31-2050-A080-4C18C6AC9117}"/>
              </a:ext>
            </a:extLst>
          </p:cNvPr>
          <p:cNvSpPr txBox="1"/>
          <p:nvPr/>
        </p:nvSpPr>
        <p:spPr>
          <a:xfrm>
            <a:off x="587829" y="1611825"/>
            <a:ext cx="11016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専用サイトがある。ここで何をするかというと、別に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Crawling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するわけではありません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このページの下方の利用登録を押して必要な事項を記入（メール利用可能なアドレスを使う）して仮登録</a:t>
            </a: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4956C00-6243-61AE-08B6-8206876C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762" y="3226860"/>
            <a:ext cx="7964476" cy="33997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C8F3C7-8A2F-8B87-74AD-8A083EB9207A}"/>
              </a:ext>
            </a:extLst>
          </p:cNvPr>
          <p:cNvSpPr/>
          <p:nvPr/>
        </p:nvSpPr>
        <p:spPr>
          <a:xfrm>
            <a:off x="1862051" y="3133898"/>
            <a:ext cx="8470669" cy="363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30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F13948-49AE-623F-1431-008200B34CA4}"/>
              </a:ext>
            </a:extLst>
          </p:cNvPr>
          <p:cNvSpPr txBox="1"/>
          <p:nvPr/>
        </p:nvSpPr>
        <p:spPr>
          <a:xfrm>
            <a:off x="390525" y="1351508"/>
            <a:ext cx="973375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“ESAS API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にご登録いただき、ありがとうございます。現在、仮登録の状態です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ので、下記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をクリックして登録を完了させてください。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https://opendata.resas-portal.go.jp/users/activation?id=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※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登録完了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の有効期間は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時間となっております。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有効期間を過ぎますと上記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からは登録完了手続きができなくなります。  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その際はお手数ですが、再度お申し込みをお願いします。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44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FA8B49-A5FC-5A48-6A83-05E70543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08" y="1274572"/>
            <a:ext cx="7970383" cy="46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9E6F8A-892D-C5BA-B800-9C69CFA95B4A}"/>
              </a:ext>
            </a:extLst>
          </p:cNvPr>
          <p:cNvSpPr txBox="1"/>
          <p:nvPr/>
        </p:nvSpPr>
        <p:spPr>
          <a:xfrm>
            <a:off x="242010" y="1471840"/>
            <a:ext cx="553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b="0" i="0" dirty="0">
                <a:solidFill>
                  <a:srgbClr val="0070C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https://opendata.resas-portal.go.jp</a:t>
            </a:r>
            <a:endParaRPr kumimoji="1" lang="ja-JP" altLang="en-US" sz="24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45D1A2-4DCB-725C-F16C-BE7D1703764A}"/>
              </a:ext>
            </a:extLst>
          </p:cNvPr>
          <p:cNvSpPr txBox="1"/>
          <p:nvPr/>
        </p:nvSpPr>
        <p:spPr>
          <a:xfrm>
            <a:off x="1734922" y="2216741"/>
            <a:ext cx="5170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一人当たり地方税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/v1/municipality/taxes/</a:t>
            </a:r>
            <a:r>
              <a:rPr kumimoji="1" lang="en-US" altLang="ja-JP" sz="20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perYear</a:t>
            </a:r>
            <a:endParaRPr kumimoji="1" lang="en-US" altLang="ja-JP" sz="20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地域ブロック別純移動数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/v1/population/society/</a:t>
            </a:r>
            <a:r>
              <a:rPr kumimoji="1" lang="en-US" altLang="ja-JP" sz="20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forArea</a:t>
            </a:r>
            <a:endParaRPr kumimoji="1" lang="en-US" altLang="ja-JP" sz="20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年齢階級別純移動数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/v1/population/society/</a:t>
            </a:r>
            <a:r>
              <a:rPr kumimoji="1" lang="en-US" altLang="ja-JP" sz="2000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forAgeClass</a:t>
            </a:r>
            <a:endParaRPr kumimoji="1" lang="en-US" altLang="ja-JP" sz="2000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B87729-1D9D-D86F-62A0-3F7D1885B126}"/>
              </a:ext>
            </a:extLst>
          </p:cNvPr>
          <p:cNvSpPr/>
          <p:nvPr/>
        </p:nvSpPr>
        <p:spPr>
          <a:xfrm>
            <a:off x="1667854" y="2114105"/>
            <a:ext cx="5427667" cy="7547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B1DE3A-CB57-EF52-E632-24607FCA6870}"/>
              </a:ext>
            </a:extLst>
          </p:cNvPr>
          <p:cNvSpPr/>
          <p:nvPr/>
        </p:nvSpPr>
        <p:spPr>
          <a:xfrm>
            <a:off x="1670962" y="3054800"/>
            <a:ext cx="5427667" cy="7547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E1563B7-E360-22E3-87E4-C634E1F34F35}"/>
              </a:ext>
            </a:extLst>
          </p:cNvPr>
          <p:cNvSpPr/>
          <p:nvPr/>
        </p:nvSpPr>
        <p:spPr>
          <a:xfrm>
            <a:off x="1667853" y="3995495"/>
            <a:ext cx="5427667" cy="7547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0CF77E-EC46-09CF-60CB-12609DD4C71B}"/>
              </a:ext>
            </a:extLst>
          </p:cNvPr>
          <p:cNvSpPr txBox="1"/>
          <p:nvPr/>
        </p:nvSpPr>
        <p:spPr>
          <a:xfrm>
            <a:off x="242010" y="1048304"/>
            <a:ext cx="631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エンドポイント（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データに共通）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8A2929-94D3-8A12-FBFF-51CBBC71DA87}"/>
              </a:ext>
            </a:extLst>
          </p:cNvPr>
          <p:cNvSpPr txBox="1"/>
          <p:nvPr/>
        </p:nvSpPr>
        <p:spPr>
          <a:xfrm>
            <a:off x="7810200" y="31981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データ毎に異なる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3A5BAC7-C049-854A-1E47-D07E8A4DF400}"/>
              </a:ext>
            </a:extLst>
          </p:cNvPr>
          <p:cNvSpPr txBox="1"/>
          <p:nvPr/>
        </p:nvSpPr>
        <p:spPr>
          <a:xfrm>
            <a:off x="242010" y="271103"/>
            <a:ext cx="768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 API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へのデータリクエストの構文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49AD3D20-4F6C-A1B1-AAA8-60849BFCA17F}"/>
              </a:ext>
            </a:extLst>
          </p:cNvPr>
          <p:cNvSpPr/>
          <p:nvPr/>
        </p:nvSpPr>
        <p:spPr>
          <a:xfrm>
            <a:off x="7455595" y="2186605"/>
            <a:ext cx="315884" cy="2491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5F0DBE-E95C-2AC8-1BCE-D2C0511B44FA}"/>
              </a:ext>
            </a:extLst>
          </p:cNvPr>
          <p:cNvSpPr txBox="1"/>
          <p:nvPr/>
        </p:nvSpPr>
        <p:spPr>
          <a:xfrm>
            <a:off x="242010" y="5079476"/>
            <a:ext cx="10767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データリクエストのフォーマット：一人当たり地方税データを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RESAS API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にリクエストする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E2A3C0-E861-A688-AD8A-2628EDBEB1BF}"/>
              </a:ext>
            </a:extLst>
          </p:cNvPr>
          <p:cNvSpPr txBox="1"/>
          <p:nvPr/>
        </p:nvSpPr>
        <p:spPr>
          <a:xfrm>
            <a:off x="242010" y="5500618"/>
            <a:ext cx="420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b="0" i="0" dirty="0">
                <a:solidFill>
                  <a:srgbClr val="0070C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https://opendata.resas-portal.go.jp</a:t>
            </a:r>
            <a:endParaRPr kumimoji="1" lang="ja-JP" altLang="en-US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99C64C6-615A-D712-811C-79D246D1E3B1}"/>
              </a:ext>
            </a:extLst>
          </p:cNvPr>
          <p:cNvSpPr txBox="1"/>
          <p:nvPr/>
        </p:nvSpPr>
        <p:spPr>
          <a:xfrm>
            <a:off x="4259772" y="5500618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en-US" altLang="ja-JP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en-US" altLang="ja-JP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/v1/municipality/taxes/</a:t>
            </a:r>
            <a:r>
              <a:rPr kumimoji="1" lang="en-US" altLang="ja-JP" dirty="0" err="1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perYear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C75670-685B-0B2C-95FE-01CD2F9CE424}"/>
              </a:ext>
            </a:extLst>
          </p:cNvPr>
          <p:cNvSpPr txBox="1"/>
          <p:nvPr/>
        </p:nvSpPr>
        <p:spPr>
          <a:xfrm>
            <a:off x="8255478" y="5510090"/>
            <a:ext cx="381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cityCode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=13103&amp;prefCode=13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C73DC1-70BB-4558-5B9F-598F44399234}"/>
              </a:ext>
            </a:extLst>
          </p:cNvPr>
          <p:cNvSpPr txBox="1"/>
          <p:nvPr/>
        </p:nvSpPr>
        <p:spPr>
          <a:xfrm>
            <a:off x="8230659" y="6239281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市区町村コード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都道府県コード</a:t>
            </a:r>
          </a:p>
        </p:txBody>
      </p:sp>
      <p:sp>
        <p:nvSpPr>
          <p:cNvPr id="23" name="左中かっこ 22">
            <a:extLst>
              <a:ext uri="{FF2B5EF4-FFF2-40B4-BE49-F238E27FC236}">
                <a16:creationId xmlns:a16="http://schemas.microsoft.com/office/drawing/2014/main" id="{0F84A59D-FA19-F2FA-94D8-697ACE68DDC7}"/>
              </a:ext>
            </a:extLst>
          </p:cNvPr>
          <p:cNvSpPr/>
          <p:nvPr/>
        </p:nvSpPr>
        <p:spPr>
          <a:xfrm rot="16200000">
            <a:off x="9995378" y="4294008"/>
            <a:ext cx="315884" cy="34677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21921</TotalTime>
  <Words>1511</Words>
  <Application>Microsoft Office PowerPoint</Application>
  <PresentationFormat>ワイド画面</PresentationFormat>
  <Paragraphs>213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Uhokuto</dc:creator>
  <cp:lastModifiedBy>Hiroshi Uehara</cp:lastModifiedBy>
  <cp:revision>117</cp:revision>
  <dcterms:created xsi:type="dcterms:W3CDTF">2020-10-25T01:03:34Z</dcterms:created>
  <dcterms:modified xsi:type="dcterms:W3CDTF">2024-08-17T16:03:45Z</dcterms:modified>
</cp:coreProperties>
</file>