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513" r:id="rId3"/>
    <p:sldId id="549" r:id="rId4"/>
    <p:sldId id="550" r:id="rId5"/>
    <p:sldId id="551" r:id="rId6"/>
    <p:sldId id="546" r:id="rId7"/>
    <p:sldId id="548" r:id="rId8"/>
    <p:sldId id="523" r:id="rId9"/>
    <p:sldId id="55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D9D9D9"/>
    <a:srgbClr val="ADB9CA"/>
    <a:srgbClr val="FFFFFF"/>
    <a:srgbClr val="9DC3E6"/>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 Id="rId4" Type="http://schemas.openxmlformats.org/officeDocument/2006/relationships/image" Target="../media/image4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5B8A47-12A8-4F5E-AA5E-4FE770B0A62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mc:AlternateContent xmlns:mc="http://schemas.openxmlformats.org/markup-compatibility/2006" xmlns:a14="http://schemas.microsoft.com/office/drawing/2010/main">
      <mc:Choice Requires="a14">
        <dgm:pt modelId="{75A7B15A-401A-4711-998F-9F047283323F}">
          <dgm:prSet custT="1"/>
          <dgm:spPr/>
          <dgm:t>
            <a:bodyPr/>
            <a:lstStyle/>
            <a:p>
              <a14:m>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𝑤</m:t>
                      </m:r>
                    </m:e>
                    <m:sub>
                      <m:r>
                        <a:rPr kumimoji="1" lang="en-US" altLang="ja-JP" sz="1800" b="0" i="1" smtClean="0">
                          <a:latin typeface="Cambria Math" panose="02040503050406030204" pitchFamily="18" charset="0"/>
                        </a:rPr>
                        <m:t>𝑛</m:t>
                      </m:r>
                    </m:sub>
                  </m:sSub>
                </m:oMath>
              </a14:m>
              <a:r>
                <a:rPr kumimoji="1" lang="ja-JP" altLang="en-US" sz="1800" dirty="0"/>
                <a:t>の</a:t>
              </a:r>
              <a:r>
                <a:rPr kumimoji="1" lang="ja-JP" sz="1800" dirty="0"/>
                <a:t>初期値</a:t>
              </a:r>
              <a14:m>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𝑤</m:t>
                      </m:r>
                    </m:e>
                    <m:sub>
                      <m:r>
                        <a:rPr kumimoji="1" lang="en-US" altLang="ja-JP" sz="1800" b="0" i="1" smtClean="0">
                          <a:latin typeface="Cambria Math" panose="02040503050406030204" pitchFamily="18" charset="0"/>
                        </a:rPr>
                        <m:t>0</m:t>
                      </m:r>
                    </m:sub>
                  </m:sSub>
                  <m:r>
                    <a:rPr kumimoji="1" lang="ja-JP" sz="1800" i="1">
                      <a:latin typeface="Cambria Math" panose="02040503050406030204" pitchFamily="18" charset="0"/>
                    </a:rPr>
                    <m:t>を</m:t>
                  </m:r>
                </m:oMath>
              </a14:m>
              <a:r>
                <a:rPr kumimoji="1" lang="ja-JP" sz="1800" dirty="0"/>
                <a:t>適当に与える</a:t>
              </a:r>
              <a:endParaRPr lang="ja-JP" sz="1800" dirty="0"/>
            </a:p>
          </dgm:t>
        </dgm:pt>
      </mc:Choice>
      <mc:Fallback xmlns="">
        <dgm:pt modelId="{75A7B15A-401A-4711-998F-9F047283323F}">
          <dgm:prSet custT="1"/>
          <dgm:spPr/>
          <dgm:t>
            <a:bodyPr/>
            <a:lstStyle/>
            <a:p>
              <a:r>
                <a:rPr kumimoji="1" lang="en-US" altLang="ja-JP" sz="1800" b="0" i="0">
                  <a:latin typeface="Cambria Math" panose="02040503050406030204" pitchFamily="18" charset="0"/>
                </a:rPr>
                <a:t>𝑤_𝑛</a:t>
              </a:r>
              <a:r>
                <a:rPr kumimoji="1" lang="ja-JP" altLang="en-US" sz="1800" dirty="0"/>
                <a:t>の</a:t>
              </a:r>
              <a:r>
                <a:rPr kumimoji="1" lang="ja-JP" sz="1800" dirty="0"/>
                <a:t>初期値</a:t>
              </a:r>
              <a:r>
                <a:rPr kumimoji="1" lang="en-US" altLang="ja-JP" sz="1800" b="0" i="0">
                  <a:latin typeface="Cambria Math" panose="02040503050406030204" pitchFamily="18" charset="0"/>
                </a:rPr>
                <a:t>𝑤_0</a:t>
              </a:r>
              <a:r>
                <a:rPr kumimoji="1" lang="ja-JP" altLang="en-US" sz="1800" b="0" i="0">
                  <a:latin typeface="Cambria Math" panose="02040503050406030204" pitchFamily="18" charset="0"/>
                </a:rPr>
                <a:t> </a:t>
              </a:r>
              <a:r>
                <a:rPr kumimoji="1" lang="ja-JP" sz="1800" i="0">
                  <a:latin typeface="Cambria Math" panose="02040503050406030204" pitchFamily="18" charset="0"/>
                </a:rPr>
                <a:t>を</a:t>
              </a:r>
              <a:r>
                <a:rPr kumimoji="1" lang="ja-JP" sz="1800" dirty="0"/>
                <a:t>適当に与える</a:t>
              </a:r>
              <a:endParaRPr lang="ja-JP" sz="1800" dirty="0"/>
            </a:p>
          </dgm:t>
        </dgm:pt>
      </mc:Fallback>
    </mc:AlternateContent>
    <dgm:pt modelId="{C8E82A52-9AA4-41C5-9871-0F42868651FA}" type="parTrans" cxnId="{441B37DC-5654-442F-BC44-1AF20A3F7D0B}">
      <dgm:prSet/>
      <dgm:spPr/>
      <dgm:t>
        <a:bodyPr/>
        <a:lstStyle/>
        <a:p>
          <a:endParaRPr kumimoji="1" lang="ja-JP" altLang="en-US" sz="1800"/>
        </a:p>
      </dgm:t>
    </dgm:pt>
    <dgm:pt modelId="{A712D43C-31D3-461D-882C-1BDF9C3E8C9E}" type="sibTrans" cxnId="{441B37DC-5654-442F-BC44-1AF20A3F7D0B}">
      <dgm:prSet custT="1"/>
      <dgm:spPr/>
      <dgm:t>
        <a:bodyPr/>
        <a:lstStyle/>
        <a:p>
          <a:endParaRPr kumimoji="1" lang="ja-JP" altLang="en-US" sz="1800"/>
        </a:p>
      </dgm:t>
    </dgm:pt>
    <mc:AlternateContent xmlns:mc="http://schemas.openxmlformats.org/markup-compatibility/2006" xmlns:a14="http://schemas.microsoft.com/office/drawing/2010/main">
      <mc:Choice Requires="a14">
        <dgm:pt modelId="{54E4E23A-9C4A-46D3-AE48-03F1EEE18B99}">
          <dgm:prSet custT="1"/>
          <dgm:spPr/>
          <dgm:t>
            <a:bodyPr/>
            <a:lstStyle/>
            <a:p>
              <a14:m>
                <m:oMath xmlns:m="http://schemas.openxmlformats.org/officeDocument/2006/math">
                  <m:sSub>
                    <m:sSubPr>
                      <m:ctrlPr>
                        <a:rPr kumimoji="1" lang="en-US" sz="1800" i="1" smtClean="0">
                          <a:latin typeface="Cambria Math" panose="02040503050406030204" pitchFamily="18" charset="0"/>
                        </a:rPr>
                      </m:ctrlPr>
                    </m:sSubPr>
                    <m:e>
                      <m:r>
                        <a:rPr kumimoji="1" lang="en-US" sz="1800" i="1">
                          <a:latin typeface="Cambria Math" panose="02040503050406030204" pitchFamily="18" charset="0"/>
                        </a:rPr>
                        <m:t>𝑤</m:t>
                      </m:r>
                    </m:e>
                    <m:sub>
                      <m:r>
                        <a:rPr kumimoji="1" lang="en-US" sz="1800" b="0" i="1" smtClean="0">
                          <a:latin typeface="Cambria Math" panose="02040503050406030204" pitchFamily="18" charset="0"/>
                        </a:rPr>
                        <m:t>𝑛</m:t>
                      </m:r>
                    </m:sub>
                  </m:sSub>
                  <m:r>
                    <a:rPr kumimoji="1" lang="ja-JP" sz="1800" i="1">
                      <a:latin typeface="Cambria Math" panose="02040503050406030204" pitchFamily="18" charset="0"/>
                    </a:rPr>
                    <m:t>地点</m:t>
                  </m:r>
                </m:oMath>
              </a14:m>
              <a:r>
                <a:rPr kumimoji="1" lang="ja-JP" sz="1800" dirty="0"/>
                <a:t>での勾配</a:t>
              </a:r>
              <a14:m>
                <m:oMath xmlns:m="http://schemas.openxmlformats.org/officeDocument/2006/math">
                  <m:f>
                    <m:fPr>
                      <m:ctrlPr>
                        <a:rPr kumimoji="1" lang="en-US" sz="1800" i="1">
                          <a:latin typeface="Cambria Math" panose="02040503050406030204" pitchFamily="18" charset="0"/>
                        </a:rPr>
                      </m:ctrlPr>
                    </m:fPr>
                    <m:num>
                      <m:r>
                        <a:rPr kumimoji="1" lang="ja-JP" sz="1800" i="1">
                          <a:latin typeface="Cambria Math" panose="02040503050406030204" pitchFamily="18" charset="0"/>
                        </a:rPr>
                        <m:t>𝜕</m:t>
                      </m:r>
                      <m:r>
                        <a:rPr kumimoji="1" lang="en-US" sz="1800" i="1">
                          <a:latin typeface="Cambria Math" panose="02040503050406030204" pitchFamily="18" charset="0"/>
                        </a:rPr>
                        <m:t>𝐽</m:t>
                      </m:r>
                    </m:num>
                    <m:den>
                      <m:r>
                        <a:rPr kumimoji="1" lang="ja-JP" sz="1800" i="1">
                          <a:latin typeface="Cambria Math" panose="02040503050406030204" pitchFamily="18" charset="0"/>
                        </a:rPr>
                        <m:t>𝜕</m:t>
                      </m:r>
                      <m:sSub>
                        <m:sSubPr>
                          <m:ctrlPr>
                            <a:rPr kumimoji="1" lang="en-US" sz="1800" i="1">
                              <a:latin typeface="Cambria Math" panose="02040503050406030204" pitchFamily="18" charset="0"/>
                            </a:rPr>
                          </m:ctrlPr>
                        </m:sSubPr>
                        <m:e>
                          <m:r>
                            <a:rPr kumimoji="1" lang="en-US" sz="1800" i="1">
                              <a:latin typeface="Cambria Math" panose="02040503050406030204" pitchFamily="18" charset="0"/>
                            </a:rPr>
                            <m:t>𝑤</m:t>
                          </m:r>
                        </m:e>
                        <m:sub>
                          <m:r>
                            <a:rPr kumimoji="1" lang="en-US" sz="1800" b="0" i="1" smtClean="0">
                              <a:latin typeface="Cambria Math" panose="02040503050406030204" pitchFamily="18" charset="0"/>
                            </a:rPr>
                            <m:t>𝑛</m:t>
                          </m:r>
                        </m:sub>
                      </m:sSub>
                    </m:den>
                  </m:f>
                </m:oMath>
              </a14:m>
              <a:r>
                <a:rPr kumimoji="1" lang="ja-JP" sz="1800" dirty="0"/>
                <a:t>を計算</a:t>
              </a:r>
              <a:endParaRPr lang="ja-JP" sz="1800" dirty="0"/>
            </a:p>
          </dgm:t>
        </dgm:pt>
      </mc:Choice>
      <mc:Fallback xmlns="">
        <dgm:pt modelId="{54E4E23A-9C4A-46D3-AE48-03F1EEE18B99}">
          <dgm:prSet custT="1"/>
          <dgm:spPr/>
          <dgm:t>
            <a:bodyPr/>
            <a:lstStyle/>
            <a:p>
              <a:r>
                <a:rPr kumimoji="1" lang="en-US" sz="1800" i="0">
                  <a:latin typeface="Cambria Math" panose="02040503050406030204" pitchFamily="18" charset="0"/>
                </a:rPr>
                <a:t>𝑤_</a:t>
              </a:r>
              <a:r>
                <a:rPr kumimoji="1" lang="en-US" sz="1800" b="0" i="0">
                  <a:latin typeface="Cambria Math" panose="02040503050406030204" pitchFamily="18" charset="0"/>
                </a:rPr>
                <a:t>𝑛</a:t>
              </a:r>
              <a:r>
                <a:rPr kumimoji="1" lang="ja-JP" altLang="en-US" sz="1800" b="0" i="0">
                  <a:latin typeface="Cambria Math" panose="02040503050406030204" pitchFamily="18" charset="0"/>
                </a:rPr>
                <a:t> </a:t>
              </a:r>
              <a:r>
                <a:rPr kumimoji="1" lang="ja-JP" sz="1800" i="0">
                  <a:latin typeface="Cambria Math" panose="02040503050406030204" pitchFamily="18" charset="0"/>
                </a:rPr>
                <a:t>地点</a:t>
              </a:r>
              <a:r>
                <a:rPr kumimoji="1" lang="ja-JP" sz="1800" dirty="0"/>
                <a:t>での勾配</a:t>
              </a:r>
              <a:r>
                <a:rPr kumimoji="1" lang="ja-JP" sz="1800" i="0">
                  <a:latin typeface="Cambria Math" panose="02040503050406030204" pitchFamily="18" charset="0"/>
                </a:rPr>
                <a:t>𝜕</a:t>
              </a:r>
              <a:r>
                <a:rPr kumimoji="1" lang="en-US" sz="1800" i="0">
                  <a:latin typeface="Cambria Math" panose="02040503050406030204" pitchFamily="18" charset="0"/>
                </a:rPr>
                <a:t>𝐽/(</a:t>
              </a:r>
              <a:r>
                <a:rPr kumimoji="1" lang="ja-JP" sz="1800" i="0">
                  <a:latin typeface="Cambria Math" panose="02040503050406030204" pitchFamily="18" charset="0"/>
                </a:rPr>
                <a:t>𝜕</a:t>
              </a:r>
              <a:r>
                <a:rPr kumimoji="1" lang="en-US" sz="1800" i="0">
                  <a:latin typeface="Cambria Math" panose="02040503050406030204" pitchFamily="18" charset="0"/>
                </a:rPr>
                <a:t>𝑤_</a:t>
              </a:r>
              <a:r>
                <a:rPr kumimoji="1" lang="en-US" sz="1800" b="0" i="0">
                  <a:latin typeface="Cambria Math" panose="02040503050406030204" pitchFamily="18" charset="0"/>
                </a:rPr>
                <a:t>𝑛 )</a:t>
              </a:r>
              <a:r>
                <a:rPr kumimoji="1" lang="ja-JP" sz="1800" dirty="0"/>
                <a:t>を計算</a:t>
              </a:r>
              <a:endParaRPr lang="ja-JP" sz="1800" dirty="0"/>
            </a:p>
          </dgm:t>
        </dgm:pt>
      </mc:Fallback>
    </mc:AlternateContent>
    <dgm:pt modelId="{4B66DBC2-4F57-4B8C-B741-993E5A712CEB}" type="parTrans" cxnId="{A33DDEB0-6FA9-4347-9F4F-16C674979AB1}">
      <dgm:prSet/>
      <dgm:spPr/>
      <dgm:t>
        <a:bodyPr/>
        <a:lstStyle/>
        <a:p>
          <a:endParaRPr kumimoji="1" lang="ja-JP" altLang="en-US" sz="1800"/>
        </a:p>
      </dgm:t>
    </dgm:pt>
    <dgm:pt modelId="{15A57F3F-49CE-4A67-A9F6-EBDFD5F70DDD}" type="sibTrans" cxnId="{A33DDEB0-6FA9-4347-9F4F-16C674979AB1}">
      <dgm:prSet custT="1"/>
      <dgm:spPr/>
      <dgm:t>
        <a:bodyPr/>
        <a:lstStyle/>
        <a:p>
          <a:endParaRPr kumimoji="1" lang="ja-JP" altLang="en-US" sz="1800"/>
        </a:p>
      </dgm:t>
    </dgm:pt>
    <mc:AlternateContent xmlns:mc="http://schemas.openxmlformats.org/markup-compatibility/2006" xmlns:a14="http://schemas.microsoft.com/office/drawing/2010/main">
      <mc:Choice Requires="a14">
        <dgm:pt modelId="{E1A12FC4-4C5C-4889-90F6-8CE81AE9A0DC}">
          <dgm:prSet custT="1"/>
          <dgm:spPr/>
          <dgm:t>
            <a:bodyPr/>
            <a:lstStyle/>
            <a:p>
              <a:r>
                <a:rPr kumimoji="1" lang="ja-JP" sz="1800" dirty="0"/>
                <a:t>勾配降下する</a:t>
              </a:r>
              <a14:m>
                <m:oMath xmlns:m="http://schemas.openxmlformats.org/officeDocument/2006/math">
                  <m:r>
                    <a:rPr kumimoji="1" lang="ja-JP" sz="1800" i="1">
                      <a:latin typeface="Cambria Math" panose="02040503050406030204" pitchFamily="18" charset="0"/>
                    </a:rPr>
                    <m:t>　</m:t>
                  </m:r>
                  <m:sSub>
                    <m:sSubPr>
                      <m:ctrlPr>
                        <a:rPr kumimoji="1" lang="en-US" sz="1800" i="1">
                          <a:latin typeface="Cambria Math" panose="02040503050406030204" pitchFamily="18" charset="0"/>
                        </a:rPr>
                      </m:ctrlPr>
                    </m:sSubPr>
                    <m:e>
                      <m:r>
                        <a:rPr kumimoji="1" lang="en-US" sz="1800" i="1">
                          <a:latin typeface="Cambria Math" panose="02040503050406030204" pitchFamily="18" charset="0"/>
                        </a:rPr>
                        <m:t>𝑤</m:t>
                      </m:r>
                    </m:e>
                    <m:sub>
                      <m:r>
                        <a:rPr kumimoji="1" lang="en-US" sz="1800" b="0" i="1" smtClean="0">
                          <a:latin typeface="Cambria Math" panose="02040503050406030204" pitchFamily="18" charset="0"/>
                        </a:rPr>
                        <m:t>𝑛</m:t>
                      </m:r>
                      <m:r>
                        <a:rPr kumimoji="1" lang="en-US" sz="1800" b="0" i="1" smtClean="0">
                          <a:latin typeface="Cambria Math" panose="02040503050406030204" pitchFamily="18" charset="0"/>
                        </a:rPr>
                        <m:t>+1</m:t>
                      </m:r>
                    </m:sub>
                  </m:sSub>
                  <m:r>
                    <a:rPr kumimoji="1" lang="en-US" sz="1800" b="0" i="1">
                      <a:latin typeface="Cambria Math" panose="02040503050406030204" pitchFamily="18" charset="0"/>
                    </a:rPr>
                    <m:t>=</m:t>
                  </m:r>
                  <m:sSub>
                    <m:sSubPr>
                      <m:ctrlPr>
                        <a:rPr kumimoji="1" lang="en-US" sz="1800" i="1">
                          <a:latin typeface="Cambria Math" panose="02040503050406030204" pitchFamily="18" charset="0"/>
                        </a:rPr>
                      </m:ctrlPr>
                    </m:sSubPr>
                    <m:e>
                      <m:r>
                        <a:rPr kumimoji="1" lang="en-US" sz="1800" i="1">
                          <a:latin typeface="Cambria Math" panose="02040503050406030204" pitchFamily="18" charset="0"/>
                        </a:rPr>
                        <m:t>𝑤</m:t>
                      </m:r>
                    </m:e>
                    <m:sub>
                      <m:r>
                        <a:rPr kumimoji="1" lang="en-US" sz="1800" b="0" i="1" smtClean="0">
                          <a:latin typeface="Cambria Math" panose="02040503050406030204" pitchFamily="18" charset="0"/>
                        </a:rPr>
                        <m:t>𝑛</m:t>
                      </m:r>
                    </m:sub>
                  </m:sSub>
                  <m:r>
                    <a:rPr kumimoji="1" lang="en-US" sz="1800" b="0" i="1">
                      <a:latin typeface="Cambria Math" panose="02040503050406030204" pitchFamily="18" charset="0"/>
                    </a:rPr>
                    <m:t>−</m:t>
                  </m:r>
                  <m:r>
                    <a:rPr kumimoji="1" lang="en-US" sz="1800" b="0" i="1" smtClean="0">
                      <a:latin typeface="Cambria Math" panose="02040503050406030204" pitchFamily="18" charset="0"/>
                      <a:ea typeface="Cambria Math" panose="02040503050406030204" pitchFamily="18" charset="0"/>
                    </a:rPr>
                    <m:t>𝛼</m:t>
                  </m:r>
                  <m:f>
                    <m:fPr>
                      <m:ctrlPr>
                        <a:rPr kumimoji="1" lang="en-US" sz="1800" i="1">
                          <a:latin typeface="Cambria Math" panose="02040503050406030204" pitchFamily="18" charset="0"/>
                        </a:rPr>
                      </m:ctrlPr>
                    </m:fPr>
                    <m:num>
                      <m:r>
                        <a:rPr kumimoji="1" lang="ja-JP" sz="1800" i="1">
                          <a:latin typeface="Cambria Math" panose="02040503050406030204" pitchFamily="18" charset="0"/>
                        </a:rPr>
                        <m:t>𝜕</m:t>
                      </m:r>
                      <m:r>
                        <a:rPr kumimoji="1" lang="en-US" sz="1800" i="1">
                          <a:latin typeface="Cambria Math" panose="02040503050406030204" pitchFamily="18" charset="0"/>
                        </a:rPr>
                        <m:t>𝐽</m:t>
                      </m:r>
                    </m:num>
                    <m:den>
                      <m:r>
                        <a:rPr kumimoji="1" lang="ja-JP" sz="1800" i="1">
                          <a:latin typeface="Cambria Math" panose="02040503050406030204" pitchFamily="18" charset="0"/>
                        </a:rPr>
                        <m:t>𝜕</m:t>
                      </m:r>
                      <m:sSub>
                        <m:sSubPr>
                          <m:ctrlPr>
                            <a:rPr kumimoji="1" lang="en-US" sz="1800" i="1">
                              <a:latin typeface="Cambria Math" panose="02040503050406030204" pitchFamily="18" charset="0"/>
                            </a:rPr>
                          </m:ctrlPr>
                        </m:sSubPr>
                        <m:e>
                          <m:r>
                            <a:rPr kumimoji="1" lang="en-US" sz="1800" i="1">
                              <a:latin typeface="Cambria Math" panose="02040503050406030204" pitchFamily="18" charset="0"/>
                            </a:rPr>
                            <m:t>𝑤</m:t>
                          </m:r>
                        </m:e>
                        <m:sub>
                          <m:r>
                            <a:rPr kumimoji="1" lang="en-US" sz="1800" b="0" i="1" smtClean="0">
                              <a:latin typeface="Cambria Math" panose="02040503050406030204" pitchFamily="18" charset="0"/>
                            </a:rPr>
                            <m:t>𝑛</m:t>
                          </m:r>
                        </m:sub>
                      </m:sSub>
                    </m:den>
                  </m:f>
                </m:oMath>
              </a14:m>
              <a:r>
                <a:rPr kumimoji="1" lang="en-US" sz="1800" dirty="0"/>
                <a:t> </a:t>
              </a:r>
              <a:endParaRPr lang="ja-JP" sz="1800" dirty="0"/>
            </a:p>
          </dgm:t>
        </dgm:pt>
      </mc:Choice>
      <mc:Fallback xmlns="">
        <dgm:pt modelId="{E1A12FC4-4C5C-4889-90F6-8CE81AE9A0DC}">
          <dgm:prSet custT="1"/>
          <dgm:spPr/>
          <dgm:t>
            <a:bodyPr/>
            <a:lstStyle/>
            <a:p>
              <a:r>
                <a:rPr kumimoji="1" lang="ja-JP" sz="1800" dirty="0"/>
                <a:t>勾配降下する</a:t>
              </a:r>
              <a:r>
                <a:rPr kumimoji="1" lang="ja-JP" sz="1800" i="0">
                  <a:latin typeface="Cambria Math" panose="02040503050406030204" pitchFamily="18" charset="0"/>
                </a:rPr>
                <a:t>　</a:t>
              </a:r>
              <a:r>
                <a:rPr kumimoji="1" lang="en-US" sz="1800" i="0">
                  <a:latin typeface="Cambria Math" panose="02040503050406030204" pitchFamily="18" charset="0"/>
                </a:rPr>
                <a:t>𝑤_(</a:t>
              </a:r>
              <a:r>
                <a:rPr kumimoji="1" lang="en-US" sz="1800" b="0" i="0">
                  <a:latin typeface="Cambria Math" panose="02040503050406030204" pitchFamily="18" charset="0"/>
                </a:rPr>
                <a:t>𝑛+1)=</a:t>
              </a:r>
              <a:r>
                <a:rPr kumimoji="1" lang="en-US" sz="1800" i="0">
                  <a:latin typeface="Cambria Math" panose="02040503050406030204" pitchFamily="18" charset="0"/>
                </a:rPr>
                <a:t>𝑤_</a:t>
              </a:r>
              <a:r>
                <a:rPr kumimoji="1" lang="en-US" sz="1800" b="0" i="0">
                  <a:latin typeface="Cambria Math" panose="02040503050406030204" pitchFamily="18" charset="0"/>
                </a:rPr>
                <a:t>𝑛−</a:t>
              </a:r>
              <a:r>
                <a:rPr kumimoji="1" lang="en-US" sz="1800" b="0" i="0">
                  <a:latin typeface="Cambria Math" panose="02040503050406030204" pitchFamily="18" charset="0"/>
                  <a:ea typeface="Cambria Math" panose="02040503050406030204" pitchFamily="18" charset="0"/>
                </a:rPr>
                <a:t>𝛼</a:t>
              </a:r>
              <a:r>
                <a:rPr kumimoji="1" lang="ja-JP" altLang="en-US" sz="1800" i="0">
                  <a:latin typeface="Cambria Math" panose="02040503050406030204" pitchFamily="18" charset="0"/>
                </a:rPr>
                <a:t> </a:t>
              </a:r>
              <a:r>
                <a:rPr kumimoji="1" lang="ja-JP" sz="1800" i="0">
                  <a:latin typeface="Cambria Math" panose="02040503050406030204" pitchFamily="18" charset="0"/>
                </a:rPr>
                <a:t>𝜕</a:t>
              </a:r>
              <a:r>
                <a:rPr kumimoji="1" lang="en-US" sz="1800" i="0">
                  <a:latin typeface="Cambria Math" panose="02040503050406030204" pitchFamily="18" charset="0"/>
                </a:rPr>
                <a:t>𝐽/(</a:t>
              </a:r>
              <a:r>
                <a:rPr kumimoji="1" lang="ja-JP" sz="1800" i="0">
                  <a:latin typeface="Cambria Math" panose="02040503050406030204" pitchFamily="18" charset="0"/>
                </a:rPr>
                <a:t>𝜕</a:t>
              </a:r>
              <a:r>
                <a:rPr kumimoji="1" lang="en-US" sz="1800" i="0">
                  <a:latin typeface="Cambria Math" panose="02040503050406030204" pitchFamily="18" charset="0"/>
                </a:rPr>
                <a:t>𝑤_</a:t>
              </a:r>
              <a:r>
                <a:rPr kumimoji="1" lang="en-US" sz="1800" b="0" i="0">
                  <a:latin typeface="Cambria Math" panose="02040503050406030204" pitchFamily="18" charset="0"/>
                </a:rPr>
                <a:t>𝑛 )</a:t>
              </a:r>
              <a:r>
                <a:rPr kumimoji="1" lang="en-US" sz="1800" dirty="0"/>
                <a:t> </a:t>
              </a:r>
              <a:endParaRPr lang="ja-JP" sz="1800" dirty="0"/>
            </a:p>
          </dgm:t>
        </dgm:pt>
      </mc:Fallback>
    </mc:AlternateContent>
    <dgm:pt modelId="{BC80D1F8-5377-4D29-959E-0AF3092C72E7}" type="parTrans" cxnId="{D3D64F7C-CCBF-48B6-AA77-C1AD12D59C59}">
      <dgm:prSet/>
      <dgm:spPr/>
      <dgm:t>
        <a:bodyPr/>
        <a:lstStyle/>
        <a:p>
          <a:endParaRPr kumimoji="1" lang="ja-JP" altLang="en-US" sz="1800"/>
        </a:p>
      </dgm:t>
    </dgm:pt>
    <dgm:pt modelId="{91C3CEBD-B521-4BCD-9F60-FA64EC8DC814}" type="sibTrans" cxnId="{D3D64F7C-CCBF-48B6-AA77-C1AD12D59C59}">
      <dgm:prSet custT="1"/>
      <dgm:spPr/>
      <dgm:t>
        <a:bodyPr/>
        <a:lstStyle/>
        <a:p>
          <a:endParaRPr kumimoji="1" lang="ja-JP" altLang="en-US" sz="1800"/>
        </a:p>
      </dgm:t>
    </dgm:pt>
    <mc:AlternateContent xmlns:mc="http://schemas.openxmlformats.org/markup-compatibility/2006" xmlns:a14="http://schemas.microsoft.com/office/drawing/2010/main">
      <mc:Choice Requires="a14">
        <dgm:pt modelId="{C11D3F51-B888-4071-948B-CB24B67B2744}">
          <dgm:prSet custT="1"/>
          <dgm:spPr/>
          <dgm:t>
            <a:bodyPr/>
            <a:lstStyle/>
            <a:p>
              <a:endParaRPr kumimoji="1" lang="en-US" altLang="ja-JP" sz="1800" i="1" dirty="0">
                <a:latin typeface="Cambria Math" panose="02040503050406030204" pitchFamily="18" charset="0"/>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1800" i="1" smtClean="0">
                            <a:latin typeface="Cambria Math" panose="02040503050406030204" pitchFamily="18" charset="0"/>
                            <a:ea typeface="メイリオ" panose="020B0604030504040204" pitchFamily="50" charset="-128"/>
                          </a:rPr>
                        </m:ctrlPr>
                      </m:fPr>
                      <m:num>
                        <m:r>
                          <a:rPr kumimoji="1" lang="ja-JP" altLang="en-US" sz="1800" i="1" smtClean="0">
                            <a:latin typeface="Cambria Math" panose="02040503050406030204" pitchFamily="18" charset="0"/>
                            <a:ea typeface="メイリオ" panose="020B0604030504040204" pitchFamily="50" charset="-128"/>
                          </a:rPr>
                          <m:t>𝜕</m:t>
                        </m:r>
                        <m:r>
                          <a:rPr kumimoji="1" lang="en-US" altLang="ja-JP" sz="1800" b="0" i="1" smtClean="0">
                            <a:latin typeface="Cambria Math" panose="02040503050406030204" pitchFamily="18" charset="0"/>
                            <a:ea typeface="メイリオ" panose="020B0604030504040204" pitchFamily="50" charset="-128"/>
                          </a:rPr>
                          <m:t>𝐽</m:t>
                        </m:r>
                      </m:num>
                      <m:den>
                        <m:r>
                          <a:rPr kumimoji="1" lang="ja-JP" altLang="en-US" sz="1800" i="1" smtClean="0">
                            <a:latin typeface="Cambria Math" panose="02040503050406030204" pitchFamily="18" charset="0"/>
                            <a:ea typeface="メイリオ" panose="020B0604030504040204" pitchFamily="50" charset="-128"/>
                          </a:rPr>
                          <m:t>𝜕</m:t>
                        </m:r>
                        <m:sSub>
                          <m:sSubPr>
                            <m:ctrlPr>
                              <a:rPr kumimoji="1" lang="en-US" altLang="ja-JP" sz="1800" i="1" smtClean="0">
                                <a:latin typeface="Cambria Math" panose="02040503050406030204" pitchFamily="18" charset="0"/>
                                <a:ea typeface="メイリオ" panose="020B0604030504040204" pitchFamily="50" charset="-128"/>
                              </a:rPr>
                            </m:ctrlPr>
                          </m:sSubPr>
                          <m:e>
                            <m:r>
                              <a:rPr kumimoji="1" lang="en-US" altLang="ja-JP" sz="1800" b="0" i="1" smtClean="0">
                                <a:latin typeface="Cambria Math" panose="02040503050406030204" pitchFamily="18" charset="0"/>
                                <a:ea typeface="メイリオ" panose="020B0604030504040204" pitchFamily="50" charset="-128"/>
                              </a:rPr>
                              <m:t>𝑤</m:t>
                            </m:r>
                          </m:e>
                          <m:sub>
                            <m:r>
                              <a:rPr kumimoji="1" lang="en-US" altLang="ja-JP" sz="1800" b="0" i="1" smtClean="0">
                                <a:latin typeface="Cambria Math" panose="02040503050406030204" pitchFamily="18" charset="0"/>
                                <a:ea typeface="メイリオ" panose="020B0604030504040204" pitchFamily="50" charset="-128"/>
                              </a:rPr>
                              <m:t>𝑛</m:t>
                            </m:r>
                          </m:sub>
                        </m:sSub>
                      </m:den>
                    </m:f>
                    <m:r>
                      <a:rPr kumimoji="1" lang="en-US" altLang="ja-JP" sz="1800" b="0" i="1" smtClean="0">
                        <a:latin typeface="Cambria Math" panose="02040503050406030204" pitchFamily="18" charset="0"/>
                        <a:ea typeface="メイリオ" panose="020B0604030504040204" pitchFamily="50" charset="-128"/>
                      </a:rPr>
                      <m:t>&lt;0.01 ?</m:t>
                    </m:r>
                  </m:oMath>
                </m:oMathPara>
              </a14:m>
              <a:endParaRPr lang="ja-JP" sz="1800" dirty="0"/>
            </a:p>
          </dgm:t>
        </dgm:pt>
      </mc:Choice>
      <mc:Fallback xmlns="">
        <dgm:pt modelId="{C11D3F51-B888-4071-948B-CB24B67B2744}">
          <dgm:prSet custT="1"/>
          <dgm:spPr/>
          <dgm:t>
            <a:bodyPr/>
            <a:lstStyle/>
            <a:p>
              <a:endParaRPr kumimoji="1" lang="en-US" altLang="ja-JP" sz="1800" i="1" dirty="0">
                <a:latin typeface="Cambria Math" panose="02040503050406030204" pitchFamily="18" charset="0"/>
                <a:ea typeface="メイリオ" panose="020B0604030504040204" pitchFamily="50" charset="-128"/>
              </a:endParaRPr>
            </a:p>
            <a:p>
              <a:pPr/>
              <a:r>
                <a:rPr kumimoji="1" lang="ja-JP" altLang="en-US" sz="1800" i="0">
                  <a:latin typeface="Cambria Math" panose="02040503050406030204" pitchFamily="18" charset="0"/>
                  <a:ea typeface="メイリオ" panose="020B0604030504040204" pitchFamily="50" charset="-128"/>
                </a:rPr>
                <a:t>𝜕</a:t>
              </a:r>
              <a:r>
                <a:rPr kumimoji="1" lang="en-US" altLang="ja-JP" sz="1800" b="0" i="0">
                  <a:latin typeface="Cambria Math" panose="02040503050406030204" pitchFamily="18" charset="0"/>
                  <a:ea typeface="メイリオ" panose="020B0604030504040204" pitchFamily="50" charset="-128"/>
                </a:rPr>
                <a:t>𝐽/(</a:t>
              </a:r>
              <a:r>
                <a:rPr kumimoji="1" lang="ja-JP" altLang="en-US" sz="1800" i="0">
                  <a:latin typeface="Cambria Math" panose="02040503050406030204" pitchFamily="18" charset="0"/>
                  <a:ea typeface="メイリオ" panose="020B0604030504040204" pitchFamily="50" charset="-128"/>
                </a:rPr>
                <a:t>𝜕</a:t>
              </a:r>
              <a:r>
                <a:rPr kumimoji="1" lang="en-US" altLang="ja-JP" sz="1800" b="0" i="0">
                  <a:latin typeface="Cambria Math" panose="02040503050406030204" pitchFamily="18" charset="0"/>
                  <a:ea typeface="メイリオ" panose="020B0604030504040204" pitchFamily="50" charset="-128"/>
                </a:rPr>
                <a:t>𝑤_𝑛 )&lt;0.01 ?</a:t>
              </a:r>
              <a:endParaRPr lang="ja-JP" sz="1800" dirty="0"/>
            </a:p>
          </dgm:t>
        </dgm:pt>
      </mc:Fallback>
    </mc:AlternateContent>
    <dgm:pt modelId="{63B43D07-8934-44B0-9495-CE206210668A}" type="parTrans" cxnId="{93896616-0A02-4662-8EC6-A21A2A471C69}">
      <dgm:prSet/>
      <dgm:spPr/>
      <dgm:t>
        <a:bodyPr/>
        <a:lstStyle/>
        <a:p>
          <a:endParaRPr kumimoji="1" lang="ja-JP" altLang="en-US" sz="1800"/>
        </a:p>
      </dgm:t>
    </dgm:pt>
    <dgm:pt modelId="{E9B0018E-AC0A-4DB7-9A8C-2015B141FD51}" type="sibTrans" cxnId="{93896616-0A02-4662-8EC6-A21A2A471C69}">
      <dgm:prSet/>
      <dgm:spPr/>
      <dgm:t>
        <a:bodyPr/>
        <a:lstStyle/>
        <a:p>
          <a:endParaRPr kumimoji="1" lang="ja-JP" altLang="en-US" sz="1800"/>
        </a:p>
      </dgm:t>
    </dgm:pt>
    <dgm:pt modelId="{A0287934-95C1-43E0-A52C-79546C1A9B20}" type="pres">
      <dgm:prSet presAssocID="{A05B8A47-12A8-4F5E-AA5E-4FE770B0A622}" presName="linearFlow" presStyleCnt="0">
        <dgm:presLayoutVars>
          <dgm:resizeHandles val="exact"/>
        </dgm:presLayoutVars>
      </dgm:prSet>
      <dgm:spPr/>
    </dgm:pt>
    <dgm:pt modelId="{23E33003-C4F7-4EE7-A2D5-E0C87000E776}" type="pres">
      <dgm:prSet presAssocID="{75A7B15A-401A-4711-998F-9F047283323F}" presName="node" presStyleLbl="node1" presStyleIdx="0" presStyleCnt="4" custScaleX="138977">
        <dgm:presLayoutVars>
          <dgm:bulletEnabled val="1"/>
        </dgm:presLayoutVars>
      </dgm:prSet>
      <dgm:spPr/>
    </dgm:pt>
    <dgm:pt modelId="{C097EF4F-FAC5-4AED-AA10-F0820FD40B4E}" type="pres">
      <dgm:prSet presAssocID="{A712D43C-31D3-461D-882C-1BDF9C3E8C9E}" presName="sibTrans" presStyleLbl="sibTrans2D1" presStyleIdx="0" presStyleCnt="3"/>
      <dgm:spPr/>
    </dgm:pt>
    <dgm:pt modelId="{1067FB2F-4F7B-483B-91FD-932AAD070068}" type="pres">
      <dgm:prSet presAssocID="{A712D43C-31D3-461D-882C-1BDF9C3E8C9E}" presName="connectorText" presStyleLbl="sibTrans2D1" presStyleIdx="0" presStyleCnt="3"/>
      <dgm:spPr/>
    </dgm:pt>
    <dgm:pt modelId="{49CD0A3E-D8DB-4318-A07B-139CC5406B7E}" type="pres">
      <dgm:prSet presAssocID="{54E4E23A-9C4A-46D3-AE48-03F1EEE18B99}" presName="node" presStyleLbl="node1" presStyleIdx="1" presStyleCnt="4" custScaleX="140191">
        <dgm:presLayoutVars>
          <dgm:bulletEnabled val="1"/>
        </dgm:presLayoutVars>
      </dgm:prSet>
      <dgm:spPr/>
    </dgm:pt>
    <dgm:pt modelId="{173E854A-DA5A-4996-9A06-029C88829EE1}" type="pres">
      <dgm:prSet presAssocID="{15A57F3F-49CE-4A67-A9F6-EBDFD5F70DDD}" presName="sibTrans" presStyleLbl="sibTrans2D1" presStyleIdx="1" presStyleCnt="3"/>
      <dgm:spPr/>
    </dgm:pt>
    <dgm:pt modelId="{14929F15-FF50-423C-96C5-63E2A38A90C5}" type="pres">
      <dgm:prSet presAssocID="{15A57F3F-49CE-4A67-A9F6-EBDFD5F70DDD}" presName="connectorText" presStyleLbl="sibTrans2D1" presStyleIdx="1" presStyleCnt="3"/>
      <dgm:spPr/>
    </dgm:pt>
    <dgm:pt modelId="{8D10FD48-22CE-4206-ABDE-0CC7B7CCC78D}" type="pres">
      <dgm:prSet presAssocID="{E1A12FC4-4C5C-4889-90F6-8CE81AE9A0DC}" presName="node" presStyleLbl="node1" presStyleIdx="2" presStyleCnt="4" custScaleX="140799">
        <dgm:presLayoutVars>
          <dgm:bulletEnabled val="1"/>
        </dgm:presLayoutVars>
      </dgm:prSet>
      <dgm:spPr/>
    </dgm:pt>
    <dgm:pt modelId="{039CC7D3-76C8-43A9-96F2-A143880C6E0C}" type="pres">
      <dgm:prSet presAssocID="{91C3CEBD-B521-4BCD-9F60-FA64EC8DC814}" presName="sibTrans" presStyleLbl="sibTrans2D1" presStyleIdx="2" presStyleCnt="3"/>
      <dgm:spPr/>
    </dgm:pt>
    <dgm:pt modelId="{2BDE649E-9BB8-4AE4-B6C8-CEAAADFEEE90}" type="pres">
      <dgm:prSet presAssocID="{91C3CEBD-B521-4BCD-9F60-FA64EC8DC814}" presName="connectorText" presStyleLbl="sibTrans2D1" presStyleIdx="2" presStyleCnt="3"/>
      <dgm:spPr/>
    </dgm:pt>
    <dgm:pt modelId="{26CF995A-0B7E-4595-9288-E52D78CE87E1}" type="pres">
      <dgm:prSet presAssocID="{C11D3F51-B888-4071-948B-CB24B67B2744}" presName="node" presStyleLbl="node1" presStyleIdx="3" presStyleCnt="4" custScaleX="137762" custScaleY="101028">
        <dgm:presLayoutVars>
          <dgm:bulletEnabled val="1"/>
        </dgm:presLayoutVars>
      </dgm:prSet>
      <dgm:spPr>
        <a:prstGeom prst="flowChartDecision">
          <a:avLst/>
        </a:prstGeom>
      </dgm:spPr>
    </dgm:pt>
  </dgm:ptLst>
  <dgm:cxnLst>
    <dgm:cxn modelId="{94F9D612-C6EB-41EE-91BF-1D8DB49867FB}" type="presOf" srcId="{A712D43C-31D3-461D-882C-1BDF9C3E8C9E}" destId="{C097EF4F-FAC5-4AED-AA10-F0820FD40B4E}" srcOrd="0" destOrd="0" presId="urn:microsoft.com/office/officeart/2005/8/layout/process2"/>
    <dgm:cxn modelId="{93896616-0A02-4662-8EC6-A21A2A471C69}" srcId="{A05B8A47-12A8-4F5E-AA5E-4FE770B0A622}" destId="{C11D3F51-B888-4071-948B-CB24B67B2744}" srcOrd="3" destOrd="0" parTransId="{63B43D07-8934-44B0-9495-CE206210668A}" sibTransId="{E9B0018E-AC0A-4DB7-9A8C-2015B141FD51}"/>
    <dgm:cxn modelId="{C208D520-3FE7-43F3-A03B-E6CAE7DAC360}" type="presOf" srcId="{15A57F3F-49CE-4A67-A9F6-EBDFD5F70DDD}" destId="{14929F15-FF50-423C-96C5-63E2A38A90C5}" srcOrd="1" destOrd="0" presId="urn:microsoft.com/office/officeart/2005/8/layout/process2"/>
    <dgm:cxn modelId="{5D6EC05F-3A05-4944-B54A-112E8162C678}" type="presOf" srcId="{91C3CEBD-B521-4BCD-9F60-FA64EC8DC814}" destId="{039CC7D3-76C8-43A9-96F2-A143880C6E0C}" srcOrd="0" destOrd="0" presId="urn:microsoft.com/office/officeart/2005/8/layout/process2"/>
    <dgm:cxn modelId="{CF1B0564-2FF5-4A5B-9FB7-090D727D5358}" type="presOf" srcId="{54E4E23A-9C4A-46D3-AE48-03F1EEE18B99}" destId="{49CD0A3E-D8DB-4318-A07B-139CC5406B7E}" srcOrd="0" destOrd="0" presId="urn:microsoft.com/office/officeart/2005/8/layout/process2"/>
    <dgm:cxn modelId="{3BFE2975-5BB2-4657-BA4F-3DD4694CDE02}" type="presOf" srcId="{C11D3F51-B888-4071-948B-CB24B67B2744}" destId="{26CF995A-0B7E-4595-9288-E52D78CE87E1}" srcOrd="0" destOrd="0" presId="urn:microsoft.com/office/officeart/2005/8/layout/process2"/>
    <dgm:cxn modelId="{D3D64F7C-CCBF-48B6-AA77-C1AD12D59C59}" srcId="{A05B8A47-12A8-4F5E-AA5E-4FE770B0A622}" destId="{E1A12FC4-4C5C-4889-90F6-8CE81AE9A0DC}" srcOrd="2" destOrd="0" parTransId="{BC80D1F8-5377-4D29-959E-0AF3092C72E7}" sibTransId="{91C3CEBD-B521-4BCD-9F60-FA64EC8DC814}"/>
    <dgm:cxn modelId="{86837990-6733-4BB3-A136-A294BCF17A85}" type="presOf" srcId="{91C3CEBD-B521-4BCD-9F60-FA64EC8DC814}" destId="{2BDE649E-9BB8-4AE4-B6C8-CEAAADFEEE90}" srcOrd="1" destOrd="0" presId="urn:microsoft.com/office/officeart/2005/8/layout/process2"/>
    <dgm:cxn modelId="{AC5E8998-6538-4C10-9CD2-DD7E35B7EB87}" type="presOf" srcId="{A712D43C-31D3-461D-882C-1BDF9C3E8C9E}" destId="{1067FB2F-4F7B-483B-91FD-932AAD070068}" srcOrd="1" destOrd="0" presId="urn:microsoft.com/office/officeart/2005/8/layout/process2"/>
    <dgm:cxn modelId="{CE5C2A99-73A2-4019-A855-CF2D85E28771}" type="presOf" srcId="{A05B8A47-12A8-4F5E-AA5E-4FE770B0A622}" destId="{A0287934-95C1-43E0-A52C-79546C1A9B20}" srcOrd="0" destOrd="0" presId="urn:microsoft.com/office/officeart/2005/8/layout/process2"/>
    <dgm:cxn modelId="{9001149C-2E72-4E78-ACE1-8857EF30F6D3}" type="presOf" srcId="{15A57F3F-49CE-4A67-A9F6-EBDFD5F70DDD}" destId="{173E854A-DA5A-4996-9A06-029C88829EE1}" srcOrd="0" destOrd="0" presId="urn:microsoft.com/office/officeart/2005/8/layout/process2"/>
    <dgm:cxn modelId="{69A7D59F-C2EF-403C-8F72-3124312B6341}" type="presOf" srcId="{E1A12FC4-4C5C-4889-90F6-8CE81AE9A0DC}" destId="{8D10FD48-22CE-4206-ABDE-0CC7B7CCC78D}" srcOrd="0" destOrd="0" presId="urn:microsoft.com/office/officeart/2005/8/layout/process2"/>
    <dgm:cxn modelId="{A33DDEB0-6FA9-4347-9F4F-16C674979AB1}" srcId="{A05B8A47-12A8-4F5E-AA5E-4FE770B0A622}" destId="{54E4E23A-9C4A-46D3-AE48-03F1EEE18B99}" srcOrd="1" destOrd="0" parTransId="{4B66DBC2-4F57-4B8C-B741-993E5A712CEB}" sibTransId="{15A57F3F-49CE-4A67-A9F6-EBDFD5F70DDD}"/>
    <dgm:cxn modelId="{441B37DC-5654-442F-BC44-1AF20A3F7D0B}" srcId="{A05B8A47-12A8-4F5E-AA5E-4FE770B0A622}" destId="{75A7B15A-401A-4711-998F-9F047283323F}" srcOrd="0" destOrd="0" parTransId="{C8E82A52-9AA4-41C5-9871-0F42868651FA}" sibTransId="{A712D43C-31D3-461D-882C-1BDF9C3E8C9E}"/>
    <dgm:cxn modelId="{13ECC5EF-141E-412D-B117-85A11C4EBED0}" type="presOf" srcId="{75A7B15A-401A-4711-998F-9F047283323F}" destId="{23E33003-C4F7-4EE7-A2D5-E0C87000E776}" srcOrd="0" destOrd="0" presId="urn:microsoft.com/office/officeart/2005/8/layout/process2"/>
    <dgm:cxn modelId="{C6F754B8-1EA8-4A18-9EC2-1AD84669990E}" type="presParOf" srcId="{A0287934-95C1-43E0-A52C-79546C1A9B20}" destId="{23E33003-C4F7-4EE7-A2D5-E0C87000E776}" srcOrd="0" destOrd="0" presId="urn:microsoft.com/office/officeart/2005/8/layout/process2"/>
    <dgm:cxn modelId="{3376D14F-17D1-4C21-95CE-1008D856F4B6}" type="presParOf" srcId="{A0287934-95C1-43E0-A52C-79546C1A9B20}" destId="{C097EF4F-FAC5-4AED-AA10-F0820FD40B4E}" srcOrd="1" destOrd="0" presId="urn:microsoft.com/office/officeart/2005/8/layout/process2"/>
    <dgm:cxn modelId="{2D282E65-F014-4EF6-A382-C47798C51E22}" type="presParOf" srcId="{C097EF4F-FAC5-4AED-AA10-F0820FD40B4E}" destId="{1067FB2F-4F7B-483B-91FD-932AAD070068}" srcOrd="0" destOrd="0" presId="urn:microsoft.com/office/officeart/2005/8/layout/process2"/>
    <dgm:cxn modelId="{3C950EDC-6442-4A5D-93DE-8DCA81F1C248}" type="presParOf" srcId="{A0287934-95C1-43E0-A52C-79546C1A9B20}" destId="{49CD0A3E-D8DB-4318-A07B-139CC5406B7E}" srcOrd="2" destOrd="0" presId="urn:microsoft.com/office/officeart/2005/8/layout/process2"/>
    <dgm:cxn modelId="{F922A97E-7132-48E9-BACA-90EE58F9AF4C}" type="presParOf" srcId="{A0287934-95C1-43E0-A52C-79546C1A9B20}" destId="{173E854A-DA5A-4996-9A06-029C88829EE1}" srcOrd="3" destOrd="0" presId="urn:microsoft.com/office/officeart/2005/8/layout/process2"/>
    <dgm:cxn modelId="{53A248C5-6176-44AF-97CF-966C142094E3}" type="presParOf" srcId="{173E854A-DA5A-4996-9A06-029C88829EE1}" destId="{14929F15-FF50-423C-96C5-63E2A38A90C5}" srcOrd="0" destOrd="0" presId="urn:microsoft.com/office/officeart/2005/8/layout/process2"/>
    <dgm:cxn modelId="{2FF93DCE-8BEB-4D59-8B67-96920013D569}" type="presParOf" srcId="{A0287934-95C1-43E0-A52C-79546C1A9B20}" destId="{8D10FD48-22CE-4206-ABDE-0CC7B7CCC78D}" srcOrd="4" destOrd="0" presId="urn:microsoft.com/office/officeart/2005/8/layout/process2"/>
    <dgm:cxn modelId="{4F7A2690-FEAB-40B1-9905-0797A3BC7FC8}" type="presParOf" srcId="{A0287934-95C1-43E0-A52C-79546C1A9B20}" destId="{039CC7D3-76C8-43A9-96F2-A143880C6E0C}" srcOrd="5" destOrd="0" presId="urn:microsoft.com/office/officeart/2005/8/layout/process2"/>
    <dgm:cxn modelId="{FD025AFB-694E-4E67-A0D7-B44DB2AE4B28}" type="presParOf" srcId="{039CC7D3-76C8-43A9-96F2-A143880C6E0C}" destId="{2BDE649E-9BB8-4AE4-B6C8-CEAAADFEEE90}" srcOrd="0" destOrd="0" presId="urn:microsoft.com/office/officeart/2005/8/layout/process2"/>
    <dgm:cxn modelId="{FB4869E4-6612-4AEA-AAE9-42EF919170BA}" type="presParOf" srcId="{A0287934-95C1-43E0-A52C-79546C1A9B20}" destId="{26CF995A-0B7E-4595-9288-E52D78CE87E1}"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5B8A47-12A8-4F5E-AA5E-4FE770B0A62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75A7B15A-401A-4711-998F-9F047283323F}">
      <dgm:prSet custT="1"/>
      <dgm:spPr>
        <a:blipFill>
          <a:blip xmlns:r="http://schemas.openxmlformats.org/officeDocument/2006/relationships" r:embed="rId1"/>
          <a:stretch>
            <a:fillRect/>
          </a:stretch>
        </a:blipFill>
      </dgm:spPr>
      <dgm:t>
        <a:bodyPr/>
        <a:lstStyle/>
        <a:p>
          <a:r>
            <a:rPr lang="ja-JP" altLang="en-US">
              <a:noFill/>
            </a:rPr>
            <a:t> </a:t>
          </a:r>
        </a:p>
      </dgm:t>
    </dgm:pt>
    <dgm:pt modelId="{C8E82A52-9AA4-41C5-9871-0F42868651FA}" type="parTrans" cxnId="{441B37DC-5654-442F-BC44-1AF20A3F7D0B}">
      <dgm:prSet/>
      <dgm:spPr/>
      <dgm:t>
        <a:bodyPr/>
        <a:lstStyle/>
        <a:p>
          <a:endParaRPr kumimoji="1" lang="ja-JP" altLang="en-US" sz="1800"/>
        </a:p>
      </dgm:t>
    </dgm:pt>
    <dgm:pt modelId="{A712D43C-31D3-461D-882C-1BDF9C3E8C9E}" type="sibTrans" cxnId="{441B37DC-5654-442F-BC44-1AF20A3F7D0B}">
      <dgm:prSet custT="1"/>
      <dgm:spPr/>
      <dgm:t>
        <a:bodyPr/>
        <a:lstStyle/>
        <a:p>
          <a:endParaRPr kumimoji="1" lang="ja-JP" altLang="en-US" sz="1800"/>
        </a:p>
      </dgm:t>
    </dgm:pt>
    <dgm:pt modelId="{54E4E23A-9C4A-46D3-AE48-03F1EEE18B99}">
      <dgm:prSet custT="1"/>
      <dgm:spPr>
        <a:blipFill>
          <a:blip xmlns:r="http://schemas.openxmlformats.org/officeDocument/2006/relationships" r:embed="rId2"/>
          <a:stretch>
            <a:fillRect/>
          </a:stretch>
        </a:blipFill>
      </dgm:spPr>
      <dgm:t>
        <a:bodyPr/>
        <a:lstStyle/>
        <a:p>
          <a:r>
            <a:rPr lang="ja-JP" altLang="en-US">
              <a:noFill/>
            </a:rPr>
            <a:t> </a:t>
          </a:r>
        </a:p>
      </dgm:t>
    </dgm:pt>
    <dgm:pt modelId="{4B66DBC2-4F57-4B8C-B741-993E5A712CEB}" type="parTrans" cxnId="{A33DDEB0-6FA9-4347-9F4F-16C674979AB1}">
      <dgm:prSet/>
      <dgm:spPr/>
      <dgm:t>
        <a:bodyPr/>
        <a:lstStyle/>
        <a:p>
          <a:endParaRPr kumimoji="1" lang="ja-JP" altLang="en-US" sz="1800"/>
        </a:p>
      </dgm:t>
    </dgm:pt>
    <dgm:pt modelId="{15A57F3F-49CE-4A67-A9F6-EBDFD5F70DDD}" type="sibTrans" cxnId="{A33DDEB0-6FA9-4347-9F4F-16C674979AB1}">
      <dgm:prSet custT="1"/>
      <dgm:spPr/>
      <dgm:t>
        <a:bodyPr/>
        <a:lstStyle/>
        <a:p>
          <a:endParaRPr kumimoji="1" lang="ja-JP" altLang="en-US" sz="1800"/>
        </a:p>
      </dgm:t>
    </dgm:pt>
    <dgm:pt modelId="{E1A12FC4-4C5C-4889-90F6-8CE81AE9A0DC}">
      <dgm:prSet custT="1"/>
      <dgm:spPr>
        <a:blipFill>
          <a:blip xmlns:r="http://schemas.openxmlformats.org/officeDocument/2006/relationships" r:embed="rId3"/>
          <a:stretch>
            <a:fillRect/>
          </a:stretch>
        </a:blipFill>
      </dgm:spPr>
      <dgm:t>
        <a:bodyPr/>
        <a:lstStyle/>
        <a:p>
          <a:r>
            <a:rPr lang="ja-JP" altLang="en-US">
              <a:noFill/>
            </a:rPr>
            <a:t> </a:t>
          </a:r>
        </a:p>
      </dgm:t>
    </dgm:pt>
    <dgm:pt modelId="{BC80D1F8-5377-4D29-959E-0AF3092C72E7}" type="parTrans" cxnId="{D3D64F7C-CCBF-48B6-AA77-C1AD12D59C59}">
      <dgm:prSet/>
      <dgm:spPr/>
      <dgm:t>
        <a:bodyPr/>
        <a:lstStyle/>
        <a:p>
          <a:endParaRPr kumimoji="1" lang="ja-JP" altLang="en-US" sz="1800"/>
        </a:p>
      </dgm:t>
    </dgm:pt>
    <dgm:pt modelId="{91C3CEBD-B521-4BCD-9F60-FA64EC8DC814}" type="sibTrans" cxnId="{D3D64F7C-CCBF-48B6-AA77-C1AD12D59C59}">
      <dgm:prSet custT="1"/>
      <dgm:spPr/>
      <dgm:t>
        <a:bodyPr/>
        <a:lstStyle/>
        <a:p>
          <a:endParaRPr kumimoji="1" lang="ja-JP" altLang="en-US" sz="1800"/>
        </a:p>
      </dgm:t>
    </dgm:pt>
    <dgm:pt modelId="{C11D3F51-B888-4071-948B-CB24B67B2744}">
      <dgm:prSet custT="1"/>
      <dgm:spPr>
        <a:blipFill>
          <a:blip xmlns:r="http://schemas.openxmlformats.org/officeDocument/2006/relationships" r:embed="rId4"/>
          <a:stretch>
            <a:fillRect/>
          </a:stretch>
        </a:blipFill>
      </dgm:spPr>
      <dgm:t>
        <a:bodyPr/>
        <a:lstStyle/>
        <a:p>
          <a:r>
            <a:rPr lang="ja-JP" altLang="en-US">
              <a:noFill/>
            </a:rPr>
            <a:t> </a:t>
          </a:r>
        </a:p>
      </dgm:t>
    </dgm:pt>
    <dgm:pt modelId="{63B43D07-8934-44B0-9495-CE206210668A}" type="parTrans" cxnId="{93896616-0A02-4662-8EC6-A21A2A471C69}">
      <dgm:prSet/>
      <dgm:spPr/>
      <dgm:t>
        <a:bodyPr/>
        <a:lstStyle/>
        <a:p>
          <a:endParaRPr kumimoji="1" lang="ja-JP" altLang="en-US" sz="1800"/>
        </a:p>
      </dgm:t>
    </dgm:pt>
    <dgm:pt modelId="{E9B0018E-AC0A-4DB7-9A8C-2015B141FD51}" type="sibTrans" cxnId="{93896616-0A02-4662-8EC6-A21A2A471C69}">
      <dgm:prSet/>
      <dgm:spPr/>
      <dgm:t>
        <a:bodyPr/>
        <a:lstStyle/>
        <a:p>
          <a:endParaRPr kumimoji="1" lang="ja-JP" altLang="en-US" sz="1800"/>
        </a:p>
      </dgm:t>
    </dgm:pt>
    <dgm:pt modelId="{A0287934-95C1-43E0-A52C-79546C1A9B20}" type="pres">
      <dgm:prSet presAssocID="{A05B8A47-12A8-4F5E-AA5E-4FE770B0A622}" presName="linearFlow" presStyleCnt="0">
        <dgm:presLayoutVars>
          <dgm:resizeHandles val="exact"/>
        </dgm:presLayoutVars>
      </dgm:prSet>
      <dgm:spPr/>
    </dgm:pt>
    <dgm:pt modelId="{23E33003-C4F7-4EE7-A2D5-E0C87000E776}" type="pres">
      <dgm:prSet presAssocID="{75A7B15A-401A-4711-998F-9F047283323F}" presName="node" presStyleLbl="node1" presStyleIdx="0" presStyleCnt="4" custScaleX="138977">
        <dgm:presLayoutVars>
          <dgm:bulletEnabled val="1"/>
        </dgm:presLayoutVars>
      </dgm:prSet>
      <dgm:spPr/>
    </dgm:pt>
    <dgm:pt modelId="{C097EF4F-FAC5-4AED-AA10-F0820FD40B4E}" type="pres">
      <dgm:prSet presAssocID="{A712D43C-31D3-461D-882C-1BDF9C3E8C9E}" presName="sibTrans" presStyleLbl="sibTrans2D1" presStyleIdx="0" presStyleCnt="3"/>
      <dgm:spPr/>
    </dgm:pt>
    <dgm:pt modelId="{1067FB2F-4F7B-483B-91FD-932AAD070068}" type="pres">
      <dgm:prSet presAssocID="{A712D43C-31D3-461D-882C-1BDF9C3E8C9E}" presName="connectorText" presStyleLbl="sibTrans2D1" presStyleIdx="0" presStyleCnt="3"/>
      <dgm:spPr/>
    </dgm:pt>
    <dgm:pt modelId="{49CD0A3E-D8DB-4318-A07B-139CC5406B7E}" type="pres">
      <dgm:prSet presAssocID="{54E4E23A-9C4A-46D3-AE48-03F1EEE18B99}" presName="node" presStyleLbl="node1" presStyleIdx="1" presStyleCnt="4" custScaleX="140191">
        <dgm:presLayoutVars>
          <dgm:bulletEnabled val="1"/>
        </dgm:presLayoutVars>
      </dgm:prSet>
      <dgm:spPr/>
    </dgm:pt>
    <dgm:pt modelId="{173E854A-DA5A-4996-9A06-029C88829EE1}" type="pres">
      <dgm:prSet presAssocID="{15A57F3F-49CE-4A67-A9F6-EBDFD5F70DDD}" presName="sibTrans" presStyleLbl="sibTrans2D1" presStyleIdx="1" presStyleCnt="3"/>
      <dgm:spPr/>
    </dgm:pt>
    <dgm:pt modelId="{14929F15-FF50-423C-96C5-63E2A38A90C5}" type="pres">
      <dgm:prSet presAssocID="{15A57F3F-49CE-4A67-A9F6-EBDFD5F70DDD}" presName="connectorText" presStyleLbl="sibTrans2D1" presStyleIdx="1" presStyleCnt="3"/>
      <dgm:spPr/>
    </dgm:pt>
    <dgm:pt modelId="{8D10FD48-22CE-4206-ABDE-0CC7B7CCC78D}" type="pres">
      <dgm:prSet presAssocID="{E1A12FC4-4C5C-4889-90F6-8CE81AE9A0DC}" presName="node" presStyleLbl="node1" presStyleIdx="2" presStyleCnt="4" custScaleX="140799">
        <dgm:presLayoutVars>
          <dgm:bulletEnabled val="1"/>
        </dgm:presLayoutVars>
      </dgm:prSet>
      <dgm:spPr/>
    </dgm:pt>
    <dgm:pt modelId="{039CC7D3-76C8-43A9-96F2-A143880C6E0C}" type="pres">
      <dgm:prSet presAssocID="{91C3CEBD-B521-4BCD-9F60-FA64EC8DC814}" presName="sibTrans" presStyleLbl="sibTrans2D1" presStyleIdx="2" presStyleCnt="3"/>
      <dgm:spPr/>
    </dgm:pt>
    <dgm:pt modelId="{2BDE649E-9BB8-4AE4-B6C8-CEAAADFEEE90}" type="pres">
      <dgm:prSet presAssocID="{91C3CEBD-B521-4BCD-9F60-FA64EC8DC814}" presName="connectorText" presStyleLbl="sibTrans2D1" presStyleIdx="2" presStyleCnt="3"/>
      <dgm:spPr/>
    </dgm:pt>
    <dgm:pt modelId="{26CF995A-0B7E-4595-9288-E52D78CE87E1}" type="pres">
      <dgm:prSet presAssocID="{C11D3F51-B888-4071-948B-CB24B67B2744}" presName="node" presStyleLbl="node1" presStyleIdx="3" presStyleCnt="4" custScaleX="137762" custScaleY="101028">
        <dgm:presLayoutVars>
          <dgm:bulletEnabled val="1"/>
        </dgm:presLayoutVars>
      </dgm:prSet>
      <dgm:spPr>
        <a:prstGeom prst="flowChartDecision">
          <a:avLst/>
        </a:prstGeom>
      </dgm:spPr>
    </dgm:pt>
  </dgm:ptLst>
  <dgm:cxnLst>
    <dgm:cxn modelId="{94F9D612-C6EB-41EE-91BF-1D8DB49867FB}" type="presOf" srcId="{A712D43C-31D3-461D-882C-1BDF9C3E8C9E}" destId="{C097EF4F-FAC5-4AED-AA10-F0820FD40B4E}" srcOrd="0" destOrd="0" presId="urn:microsoft.com/office/officeart/2005/8/layout/process2"/>
    <dgm:cxn modelId="{93896616-0A02-4662-8EC6-A21A2A471C69}" srcId="{A05B8A47-12A8-4F5E-AA5E-4FE770B0A622}" destId="{C11D3F51-B888-4071-948B-CB24B67B2744}" srcOrd="3" destOrd="0" parTransId="{63B43D07-8934-44B0-9495-CE206210668A}" sibTransId="{E9B0018E-AC0A-4DB7-9A8C-2015B141FD51}"/>
    <dgm:cxn modelId="{C208D520-3FE7-43F3-A03B-E6CAE7DAC360}" type="presOf" srcId="{15A57F3F-49CE-4A67-A9F6-EBDFD5F70DDD}" destId="{14929F15-FF50-423C-96C5-63E2A38A90C5}" srcOrd="1" destOrd="0" presId="urn:microsoft.com/office/officeart/2005/8/layout/process2"/>
    <dgm:cxn modelId="{5D6EC05F-3A05-4944-B54A-112E8162C678}" type="presOf" srcId="{91C3CEBD-B521-4BCD-9F60-FA64EC8DC814}" destId="{039CC7D3-76C8-43A9-96F2-A143880C6E0C}" srcOrd="0" destOrd="0" presId="urn:microsoft.com/office/officeart/2005/8/layout/process2"/>
    <dgm:cxn modelId="{CF1B0564-2FF5-4A5B-9FB7-090D727D5358}" type="presOf" srcId="{54E4E23A-9C4A-46D3-AE48-03F1EEE18B99}" destId="{49CD0A3E-D8DB-4318-A07B-139CC5406B7E}" srcOrd="0" destOrd="0" presId="urn:microsoft.com/office/officeart/2005/8/layout/process2"/>
    <dgm:cxn modelId="{3BFE2975-5BB2-4657-BA4F-3DD4694CDE02}" type="presOf" srcId="{C11D3F51-B888-4071-948B-CB24B67B2744}" destId="{26CF995A-0B7E-4595-9288-E52D78CE87E1}" srcOrd="0" destOrd="0" presId="urn:microsoft.com/office/officeart/2005/8/layout/process2"/>
    <dgm:cxn modelId="{D3D64F7C-CCBF-48B6-AA77-C1AD12D59C59}" srcId="{A05B8A47-12A8-4F5E-AA5E-4FE770B0A622}" destId="{E1A12FC4-4C5C-4889-90F6-8CE81AE9A0DC}" srcOrd="2" destOrd="0" parTransId="{BC80D1F8-5377-4D29-959E-0AF3092C72E7}" sibTransId="{91C3CEBD-B521-4BCD-9F60-FA64EC8DC814}"/>
    <dgm:cxn modelId="{86837990-6733-4BB3-A136-A294BCF17A85}" type="presOf" srcId="{91C3CEBD-B521-4BCD-9F60-FA64EC8DC814}" destId="{2BDE649E-9BB8-4AE4-B6C8-CEAAADFEEE90}" srcOrd="1" destOrd="0" presId="urn:microsoft.com/office/officeart/2005/8/layout/process2"/>
    <dgm:cxn modelId="{AC5E8998-6538-4C10-9CD2-DD7E35B7EB87}" type="presOf" srcId="{A712D43C-31D3-461D-882C-1BDF9C3E8C9E}" destId="{1067FB2F-4F7B-483B-91FD-932AAD070068}" srcOrd="1" destOrd="0" presId="urn:microsoft.com/office/officeart/2005/8/layout/process2"/>
    <dgm:cxn modelId="{CE5C2A99-73A2-4019-A855-CF2D85E28771}" type="presOf" srcId="{A05B8A47-12A8-4F5E-AA5E-4FE770B0A622}" destId="{A0287934-95C1-43E0-A52C-79546C1A9B20}" srcOrd="0" destOrd="0" presId="urn:microsoft.com/office/officeart/2005/8/layout/process2"/>
    <dgm:cxn modelId="{9001149C-2E72-4E78-ACE1-8857EF30F6D3}" type="presOf" srcId="{15A57F3F-49CE-4A67-A9F6-EBDFD5F70DDD}" destId="{173E854A-DA5A-4996-9A06-029C88829EE1}" srcOrd="0" destOrd="0" presId="urn:microsoft.com/office/officeart/2005/8/layout/process2"/>
    <dgm:cxn modelId="{69A7D59F-C2EF-403C-8F72-3124312B6341}" type="presOf" srcId="{E1A12FC4-4C5C-4889-90F6-8CE81AE9A0DC}" destId="{8D10FD48-22CE-4206-ABDE-0CC7B7CCC78D}" srcOrd="0" destOrd="0" presId="urn:microsoft.com/office/officeart/2005/8/layout/process2"/>
    <dgm:cxn modelId="{A33DDEB0-6FA9-4347-9F4F-16C674979AB1}" srcId="{A05B8A47-12A8-4F5E-AA5E-4FE770B0A622}" destId="{54E4E23A-9C4A-46D3-AE48-03F1EEE18B99}" srcOrd="1" destOrd="0" parTransId="{4B66DBC2-4F57-4B8C-B741-993E5A712CEB}" sibTransId="{15A57F3F-49CE-4A67-A9F6-EBDFD5F70DDD}"/>
    <dgm:cxn modelId="{441B37DC-5654-442F-BC44-1AF20A3F7D0B}" srcId="{A05B8A47-12A8-4F5E-AA5E-4FE770B0A622}" destId="{75A7B15A-401A-4711-998F-9F047283323F}" srcOrd="0" destOrd="0" parTransId="{C8E82A52-9AA4-41C5-9871-0F42868651FA}" sibTransId="{A712D43C-31D3-461D-882C-1BDF9C3E8C9E}"/>
    <dgm:cxn modelId="{13ECC5EF-141E-412D-B117-85A11C4EBED0}" type="presOf" srcId="{75A7B15A-401A-4711-998F-9F047283323F}" destId="{23E33003-C4F7-4EE7-A2D5-E0C87000E776}" srcOrd="0" destOrd="0" presId="urn:microsoft.com/office/officeart/2005/8/layout/process2"/>
    <dgm:cxn modelId="{C6F754B8-1EA8-4A18-9EC2-1AD84669990E}" type="presParOf" srcId="{A0287934-95C1-43E0-A52C-79546C1A9B20}" destId="{23E33003-C4F7-4EE7-A2D5-E0C87000E776}" srcOrd="0" destOrd="0" presId="urn:microsoft.com/office/officeart/2005/8/layout/process2"/>
    <dgm:cxn modelId="{3376D14F-17D1-4C21-95CE-1008D856F4B6}" type="presParOf" srcId="{A0287934-95C1-43E0-A52C-79546C1A9B20}" destId="{C097EF4F-FAC5-4AED-AA10-F0820FD40B4E}" srcOrd="1" destOrd="0" presId="urn:microsoft.com/office/officeart/2005/8/layout/process2"/>
    <dgm:cxn modelId="{2D282E65-F014-4EF6-A382-C47798C51E22}" type="presParOf" srcId="{C097EF4F-FAC5-4AED-AA10-F0820FD40B4E}" destId="{1067FB2F-4F7B-483B-91FD-932AAD070068}" srcOrd="0" destOrd="0" presId="urn:microsoft.com/office/officeart/2005/8/layout/process2"/>
    <dgm:cxn modelId="{3C950EDC-6442-4A5D-93DE-8DCA81F1C248}" type="presParOf" srcId="{A0287934-95C1-43E0-A52C-79546C1A9B20}" destId="{49CD0A3E-D8DB-4318-A07B-139CC5406B7E}" srcOrd="2" destOrd="0" presId="urn:microsoft.com/office/officeart/2005/8/layout/process2"/>
    <dgm:cxn modelId="{F922A97E-7132-48E9-BACA-90EE58F9AF4C}" type="presParOf" srcId="{A0287934-95C1-43E0-A52C-79546C1A9B20}" destId="{173E854A-DA5A-4996-9A06-029C88829EE1}" srcOrd="3" destOrd="0" presId="urn:microsoft.com/office/officeart/2005/8/layout/process2"/>
    <dgm:cxn modelId="{53A248C5-6176-44AF-97CF-966C142094E3}" type="presParOf" srcId="{173E854A-DA5A-4996-9A06-029C88829EE1}" destId="{14929F15-FF50-423C-96C5-63E2A38A90C5}" srcOrd="0" destOrd="0" presId="urn:microsoft.com/office/officeart/2005/8/layout/process2"/>
    <dgm:cxn modelId="{2FF93DCE-8BEB-4D59-8B67-96920013D569}" type="presParOf" srcId="{A0287934-95C1-43E0-A52C-79546C1A9B20}" destId="{8D10FD48-22CE-4206-ABDE-0CC7B7CCC78D}" srcOrd="4" destOrd="0" presId="urn:microsoft.com/office/officeart/2005/8/layout/process2"/>
    <dgm:cxn modelId="{4F7A2690-FEAB-40B1-9905-0797A3BC7FC8}" type="presParOf" srcId="{A0287934-95C1-43E0-A52C-79546C1A9B20}" destId="{039CC7D3-76C8-43A9-96F2-A143880C6E0C}" srcOrd="5" destOrd="0" presId="urn:microsoft.com/office/officeart/2005/8/layout/process2"/>
    <dgm:cxn modelId="{FD025AFB-694E-4E67-A0D7-B44DB2AE4B28}" type="presParOf" srcId="{039CC7D3-76C8-43A9-96F2-A143880C6E0C}" destId="{2BDE649E-9BB8-4AE4-B6C8-CEAAADFEEE90}" srcOrd="0" destOrd="0" presId="urn:microsoft.com/office/officeart/2005/8/layout/process2"/>
    <dgm:cxn modelId="{FB4869E4-6612-4AEA-AAE9-42EF919170BA}" type="presParOf" srcId="{A0287934-95C1-43E0-A52C-79546C1A9B20}" destId="{26CF995A-0B7E-4595-9288-E52D78CE87E1}"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33003-C4F7-4EE7-A2D5-E0C87000E776}">
      <dsp:nvSpPr>
        <dsp:cNvPr id="0" name=""/>
        <dsp:cNvSpPr/>
      </dsp:nvSpPr>
      <dsp:spPr>
        <a:xfrm>
          <a:off x="20923" y="3664"/>
          <a:ext cx="4790564" cy="928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 xmlns:m="http://schemas.openxmlformats.org/officeDocument/2006/math">
              <m:sSub>
                <m:sSubPr>
                  <m:ctrlPr>
                    <a:rPr kumimoji="1" lang="en-US" altLang="ja-JP" sz="1800" i="1" kern="1200" smtClean="0">
                      <a:latin typeface="Cambria Math" panose="02040503050406030204" pitchFamily="18" charset="0"/>
                    </a:rPr>
                  </m:ctrlPr>
                </m:sSubPr>
                <m:e>
                  <m:r>
                    <a:rPr kumimoji="1" lang="en-US" altLang="ja-JP" sz="1800" b="0" i="1" kern="1200" smtClean="0">
                      <a:latin typeface="Cambria Math" panose="02040503050406030204" pitchFamily="18" charset="0"/>
                    </a:rPr>
                    <m:t>𝑤</m:t>
                  </m:r>
                </m:e>
                <m:sub>
                  <m:r>
                    <a:rPr kumimoji="1" lang="en-US" altLang="ja-JP" sz="1800" b="0" i="1" kern="1200" smtClean="0">
                      <a:latin typeface="Cambria Math" panose="02040503050406030204" pitchFamily="18" charset="0"/>
                    </a:rPr>
                    <m:t>𝑛</m:t>
                  </m:r>
                </m:sub>
              </m:sSub>
            </m:oMath>
          </a14:m>
          <a:r>
            <a:rPr kumimoji="1" lang="ja-JP" altLang="en-US" sz="1800" kern="1200" dirty="0"/>
            <a:t>の</a:t>
          </a:r>
          <a:r>
            <a:rPr kumimoji="1" lang="ja-JP" sz="1800" kern="1200" dirty="0"/>
            <a:t>初期値</a:t>
          </a:r>
          <a14:m xmlns:a14="http://schemas.microsoft.com/office/drawing/2010/main">
            <m:oMath xmlns:m="http://schemas.openxmlformats.org/officeDocument/2006/math">
              <m:sSub>
                <m:sSubPr>
                  <m:ctrlPr>
                    <a:rPr kumimoji="1" lang="en-US" altLang="ja-JP" sz="1800" i="1" kern="1200" smtClean="0">
                      <a:latin typeface="Cambria Math" panose="02040503050406030204" pitchFamily="18" charset="0"/>
                    </a:rPr>
                  </m:ctrlPr>
                </m:sSubPr>
                <m:e>
                  <m:r>
                    <a:rPr kumimoji="1" lang="en-US" altLang="ja-JP" sz="1800" b="0" i="1" kern="1200" smtClean="0">
                      <a:latin typeface="Cambria Math" panose="02040503050406030204" pitchFamily="18" charset="0"/>
                    </a:rPr>
                    <m:t>𝑤</m:t>
                  </m:r>
                </m:e>
                <m:sub>
                  <m:r>
                    <a:rPr kumimoji="1" lang="en-US" altLang="ja-JP" sz="1800" b="0" i="1" kern="1200" smtClean="0">
                      <a:latin typeface="Cambria Math" panose="02040503050406030204" pitchFamily="18" charset="0"/>
                    </a:rPr>
                    <m:t>0</m:t>
                  </m:r>
                </m:sub>
              </m:sSub>
              <m:r>
                <a:rPr kumimoji="1" lang="ja-JP" sz="1800" i="1" kern="1200">
                  <a:latin typeface="Cambria Math" panose="02040503050406030204" pitchFamily="18" charset="0"/>
                </a:rPr>
                <m:t>を</m:t>
              </m:r>
            </m:oMath>
          </a14:m>
          <a:r>
            <a:rPr kumimoji="1" lang="ja-JP" sz="1800" kern="1200" dirty="0"/>
            <a:t>適当に与える</a:t>
          </a:r>
          <a:endParaRPr lang="ja-JP" sz="1800" kern="1200" dirty="0"/>
        </a:p>
      </dsp:txBody>
      <dsp:txXfrm>
        <a:off x="48111" y="30852"/>
        <a:ext cx="4736188" cy="873904"/>
      </dsp:txXfrm>
    </dsp:sp>
    <dsp:sp modelId="{C097EF4F-FAC5-4AED-AA10-F0820FD40B4E}">
      <dsp:nvSpPr>
        <dsp:cNvPr id="0" name=""/>
        <dsp:cNvSpPr/>
      </dsp:nvSpPr>
      <dsp:spPr>
        <a:xfrm rot="5400000">
          <a:off x="2242152" y="955151"/>
          <a:ext cx="348105" cy="417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2290887" y="989962"/>
        <a:ext cx="250636" cy="243674"/>
      </dsp:txXfrm>
    </dsp:sp>
    <dsp:sp modelId="{49CD0A3E-D8DB-4318-A07B-139CC5406B7E}">
      <dsp:nvSpPr>
        <dsp:cNvPr id="0" name=""/>
        <dsp:cNvSpPr/>
      </dsp:nvSpPr>
      <dsp:spPr>
        <a:xfrm>
          <a:off x="0" y="1396085"/>
          <a:ext cx="4832411" cy="928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 xmlns:m="http://schemas.openxmlformats.org/officeDocument/2006/math">
              <m:sSub>
                <m:sSubPr>
                  <m:ctrlPr>
                    <a:rPr kumimoji="1" lang="en-US" sz="1800" i="1" kern="1200" smtClean="0">
                      <a:latin typeface="Cambria Math" panose="02040503050406030204" pitchFamily="18" charset="0"/>
                    </a:rPr>
                  </m:ctrlPr>
                </m:sSubPr>
                <m:e>
                  <m:r>
                    <a:rPr kumimoji="1" lang="en-US" sz="1800" i="1" kern="1200">
                      <a:latin typeface="Cambria Math" panose="02040503050406030204" pitchFamily="18" charset="0"/>
                    </a:rPr>
                    <m:t>𝑤</m:t>
                  </m:r>
                </m:e>
                <m:sub>
                  <m:r>
                    <a:rPr kumimoji="1" lang="en-US" sz="1800" b="0" i="1" kern="1200" smtClean="0">
                      <a:latin typeface="Cambria Math" panose="02040503050406030204" pitchFamily="18" charset="0"/>
                    </a:rPr>
                    <m:t>𝑛</m:t>
                  </m:r>
                </m:sub>
              </m:sSub>
              <m:r>
                <a:rPr kumimoji="1" lang="ja-JP" sz="1800" i="1" kern="1200">
                  <a:latin typeface="Cambria Math" panose="02040503050406030204" pitchFamily="18" charset="0"/>
                </a:rPr>
                <m:t>地点</m:t>
              </m:r>
            </m:oMath>
          </a14:m>
          <a:r>
            <a:rPr kumimoji="1" lang="ja-JP" sz="1800" kern="1200" dirty="0"/>
            <a:t>での勾配</a:t>
          </a:r>
          <a14:m xmlns:a14="http://schemas.microsoft.com/office/drawing/2010/main">
            <m:oMath xmlns:m="http://schemas.openxmlformats.org/officeDocument/2006/math">
              <m:f>
                <m:fPr>
                  <m:ctrlPr>
                    <a:rPr kumimoji="1" lang="en-US" sz="1800" i="1" kern="1200">
                      <a:latin typeface="Cambria Math" panose="02040503050406030204" pitchFamily="18" charset="0"/>
                    </a:rPr>
                  </m:ctrlPr>
                </m:fPr>
                <m:num>
                  <m:r>
                    <a:rPr kumimoji="1" lang="ja-JP" sz="1800" i="1" kern="1200">
                      <a:latin typeface="Cambria Math" panose="02040503050406030204" pitchFamily="18" charset="0"/>
                    </a:rPr>
                    <m:t>𝜕</m:t>
                  </m:r>
                  <m:r>
                    <a:rPr kumimoji="1" lang="en-US" sz="1800" i="1" kern="1200">
                      <a:latin typeface="Cambria Math" panose="02040503050406030204" pitchFamily="18" charset="0"/>
                    </a:rPr>
                    <m:t>𝐽</m:t>
                  </m:r>
                </m:num>
                <m:den>
                  <m:r>
                    <a:rPr kumimoji="1" lang="ja-JP" sz="1800" i="1" kern="1200">
                      <a:latin typeface="Cambria Math" panose="02040503050406030204" pitchFamily="18" charset="0"/>
                    </a:rPr>
                    <m:t>𝜕</m:t>
                  </m:r>
                  <m:sSub>
                    <m:sSubPr>
                      <m:ctrlPr>
                        <a:rPr kumimoji="1" lang="en-US" sz="1800" i="1" kern="1200">
                          <a:latin typeface="Cambria Math" panose="02040503050406030204" pitchFamily="18" charset="0"/>
                        </a:rPr>
                      </m:ctrlPr>
                    </m:sSubPr>
                    <m:e>
                      <m:r>
                        <a:rPr kumimoji="1" lang="en-US" sz="1800" i="1" kern="1200">
                          <a:latin typeface="Cambria Math" panose="02040503050406030204" pitchFamily="18" charset="0"/>
                        </a:rPr>
                        <m:t>𝑤</m:t>
                      </m:r>
                    </m:e>
                    <m:sub>
                      <m:r>
                        <a:rPr kumimoji="1" lang="en-US" sz="1800" b="0" i="1" kern="1200" smtClean="0">
                          <a:latin typeface="Cambria Math" panose="02040503050406030204" pitchFamily="18" charset="0"/>
                        </a:rPr>
                        <m:t>𝑛</m:t>
                      </m:r>
                    </m:sub>
                  </m:sSub>
                </m:den>
              </m:f>
            </m:oMath>
          </a14:m>
          <a:r>
            <a:rPr kumimoji="1" lang="ja-JP" sz="1800" kern="1200" dirty="0"/>
            <a:t>を計算</a:t>
          </a:r>
          <a:endParaRPr lang="ja-JP" sz="1800" kern="1200" dirty="0"/>
        </a:p>
      </dsp:txBody>
      <dsp:txXfrm>
        <a:off x="27188" y="1423273"/>
        <a:ext cx="4778035" cy="873904"/>
      </dsp:txXfrm>
    </dsp:sp>
    <dsp:sp modelId="{173E854A-DA5A-4996-9A06-029C88829EE1}">
      <dsp:nvSpPr>
        <dsp:cNvPr id="0" name=""/>
        <dsp:cNvSpPr/>
      </dsp:nvSpPr>
      <dsp:spPr>
        <a:xfrm rot="5400000">
          <a:off x="2242152" y="2347572"/>
          <a:ext cx="348105" cy="417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2290887" y="2382383"/>
        <a:ext cx="250636" cy="243674"/>
      </dsp:txXfrm>
    </dsp:sp>
    <dsp:sp modelId="{8D10FD48-22CE-4206-ABDE-0CC7B7CCC78D}">
      <dsp:nvSpPr>
        <dsp:cNvPr id="0" name=""/>
        <dsp:cNvSpPr/>
      </dsp:nvSpPr>
      <dsp:spPr>
        <a:xfrm>
          <a:off x="-10478" y="2788506"/>
          <a:ext cx="4853368" cy="928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勾配降下する</a:t>
          </a:r>
          <a14:m xmlns:a14="http://schemas.microsoft.com/office/drawing/2010/main">
            <m:oMath xmlns:m="http://schemas.openxmlformats.org/officeDocument/2006/math">
              <m:r>
                <a:rPr kumimoji="1" lang="ja-JP" sz="1800" i="1" kern="1200">
                  <a:latin typeface="Cambria Math" panose="02040503050406030204" pitchFamily="18" charset="0"/>
                </a:rPr>
                <m:t>　</m:t>
              </m:r>
              <m:sSub>
                <m:sSubPr>
                  <m:ctrlPr>
                    <a:rPr kumimoji="1" lang="en-US" sz="1800" i="1" kern="1200">
                      <a:latin typeface="Cambria Math" panose="02040503050406030204" pitchFamily="18" charset="0"/>
                    </a:rPr>
                  </m:ctrlPr>
                </m:sSubPr>
                <m:e>
                  <m:r>
                    <a:rPr kumimoji="1" lang="en-US" sz="1800" i="1" kern="1200">
                      <a:latin typeface="Cambria Math" panose="02040503050406030204" pitchFamily="18" charset="0"/>
                    </a:rPr>
                    <m:t>𝑤</m:t>
                  </m:r>
                </m:e>
                <m:sub>
                  <m:r>
                    <a:rPr kumimoji="1" lang="en-US" sz="1800" b="0" i="1" kern="1200" smtClean="0">
                      <a:latin typeface="Cambria Math" panose="02040503050406030204" pitchFamily="18" charset="0"/>
                    </a:rPr>
                    <m:t>𝑛</m:t>
                  </m:r>
                  <m:r>
                    <a:rPr kumimoji="1" lang="en-US" sz="1800" b="0" i="1" kern="1200" smtClean="0">
                      <a:latin typeface="Cambria Math" panose="02040503050406030204" pitchFamily="18" charset="0"/>
                    </a:rPr>
                    <m:t>+1</m:t>
                  </m:r>
                </m:sub>
              </m:sSub>
              <m:r>
                <a:rPr kumimoji="1" lang="en-US" sz="1800" b="0" i="1" kern="1200">
                  <a:latin typeface="Cambria Math" panose="02040503050406030204" pitchFamily="18" charset="0"/>
                </a:rPr>
                <m:t>=</m:t>
              </m:r>
              <m:sSub>
                <m:sSubPr>
                  <m:ctrlPr>
                    <a:rPr kumimoji="1" lang="en-US" sz="1800" i="1" kern="1200">
                      <a:latin typeface="Cambria Math" panose="02040503050406030204" pitchFamily="18" charset="0"/>
                    </a:rPr>
                  </m:ctrlPr>
                </m:sSubPr>
                <m:e>
                  <m:r>
                    <a:rPr kumimoji="1" lang="en-US" sz="1800" i="1" kern="1200">
                      <a:latin typeface="Cambria Math" panose="02040503050406030204" pitchFamily="18" charset="0"/>
                    </a:rPr>
                    <m:t>𝑤</m:t>
                  </m:r>
                </m:e>
                <m:sub>
                  <m:r>
                    <a:rPr kumimoji="1" lang="en-US" sz="1800" b="0" i="1" kern="1200" smtClean="0">
                      <a:latin typeface="Cambria Math" panose="02040503050406030204" pitchFamily="18" charset="0"/>
                    </a:rPr>
                    <m:t>𝑛</m:t>
                  </m:r>
                </m:sub>
              </m:sSub>
              <m:r>
                <a:rPr kumimoji="1" lang="en-US" sz="1800" b="0" i="1" kern="1200">
                  <a:latin typeface="Cambria Math" panose="02040503050406030204" pitchFamily="18" charset="0"/>
                </a:rPr>
                <m:t>−</m:t>
              </m:r>
              <m:r>
                <a:rPr kumimoji="1" lang="en-US" sz="1800" b="0" i="1" kern="1200" smtClean="0">
                  <a:latin typeface="Cambria Math" panose="02040503050406030204" pitchFamily="18" charset="0"/>
                  <a:ea typeface="Cambria Math" panose="02040503050406030204" pitchFamily="18" charset="0"/>
                </a:rPr>
                <m:t>𝛼</m:t>
              </m:r>
              <m:f>
                <m:fPr>
                  <m:ctrlPr>
                    <a:rPr kumimoji="1" lang="en-US" sz="1800" i="1" kern="1200">
                      <a:latin typeface="Cambria Math" panose="02040503050406030204" pitchFamily="18" charset="0"/>
                    </a:rPr>
                  </m:ctrlPr>
                </m:fPr>
                <m:num>
                  <m:r>
                    <a:rPr kumimoji="1" lang="ja-JP" sz="1800" i="1" kern="1200">
                      <a:latin typeface="Cambria Math" panose="02040503050406030204" pitchFamily="18" charset="0"/>
                    </a:rPr>
                    <m:t>𝜕</m:t>
                  </m:r>
                  <m:r>
                    <a:rPr kumimoji="1" lang="en-US" sz="1800" i="1" kern="1200">
                      <a:latin typeface="Cambria Math" panose="02040503050406030204" pitchFamily="18" charset="0"/>
                    </a:rPr>
                    <m:t>𝐽</m:t>
                  </m:r>
                </m:num>
                <m:den>
                  <m:r>
                    <a:rPr kumimoji="1" lang="ja-JP" sz="1800" i="1" kern="1200">
                      <a:latin typeface="Cambria Math" panose="02040503050406030204" pitchFamily="18" charset="0"/>
                    </a:rPr>
                    <m:t>𝜕</m:t>
                  </m:r>
                  <m:sSub>
                    <m:sSubPr>
                      <m:ctrlPr>
                        <a:rPr kumimoji="1" lang="en-US" sz="1800" i="1" kern="1200">
                          <a:latin typeface="Cambria Math" panose="02040503050406030204" pitchFamily="18" charset="0"/>
                        </a:rPr>
                      </m:ctrlPr>
                    </m:sSubPr>
                    <m:e>
                      <m:r>
                        <a:rPr kumimoji="1" lang="en-US" sz="1800" i="1" kern="1200">
                          <a:latin typeface="Cambria Math" panose="02040503050406030204" pitchFamily="18" charset="0"/>
                        </a:rPr>
                        <m:t>𝑤</m:t>
                      </m:r>
                    </m:e>
                    <m:sub>
                      <m:r>
                        <a:rPr kumimoji="1" lang="en-US" sz="1800" b="0" i="1" kern="1200" smtClean="0">
                          <a:latin typeface="Cambria Math" panose="02040503050406030204" pitchFamily="18" charset="0"/>
                        </a:rPr>
                        <m:t>𝑛</m:t>
                      </m:r>
                    </m:sub>
                  </m:sSub>
                </m:den>
              </m:f>
            </m:oMath>
          </a14:m>
          <a:r>
            <a:rPr kumimoji="1" lang="en-US" sz="1800" kern="1200" dirty="0"/>
            <a:t> </a:t>
          </a:r>
          <a:endParaRPr lang="ja-JP" sz="1800" kern="1200" dirty="0"/>
        </a:p>
      </dsp:txBody>
      <dsp:txXfrm>
        <a:off x="16710" y="2815694"/>
        <a:ext cx="4798992" cy="873904"/>
      </dsp:txXfrm>
    </dsp:sp>
    <dsp:sp modelId="{039CC7D3-76C8-43A9-96F2-A143880C6E0C}">
      <dsp:nvSpPr>
        <dsp:cNvPr id="0" name=""/>
        <dsp:cNvSpPr/>
      </dsp:nvSpPr>
      <dsp:spPr>
        <a:xfrm rot="5400000">
          <a:off x="2242152" y="3739993"/>
          <a:ext cx="348105" cy="4177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rot="-5400000">
        <a:off x="2290887" y="3774804"/>
        <a:ext cx="250636" cy="243674"/>
      </dsp:txXfrm>
    </dsp:sp>
    <dsp:sp modelId="{26CF995A-0B7E-4595-9288-E52D78CE87E1}">
      <dsp:nvSpPr>
        <dsp:cNvPr id="0" name=""/>
        <dsp:cNvSpPr/>
      </dsp:nvSpPr>
      <dsp:spPr>
        <a:xfrm>
          <a:off x="41864" y="4180927"/>
          <a:ext cx="4748682" cy="937823"/>
        </a:xfrm>
        <a:prstGeom prst="flowChartDecis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kumimoji="1" lang="en-US" altLang="ja-JP" sz="1800" i="1" kern="1200" dirty="0">
            <a:latin typeface="Cambria Math" panose="02040503050406030204" pitchFamily="18" charset="0"/>
            <a:ea typeface="メイリオ" panose="020B0604030504040204" pitchFamily="50" charset="-128"/>
          </a:endParaRPr>
        </a:p>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f>
                  <m:fPr>
                    <m:ctrlPr>
                      <a:rPr kumimoji="1" lang="en-US" altLang="ja-JP" sz="1800" i="1" kern="1200" smtClean="0">
                        <a:latin typeface="Cambria Math" panose="02040503050406030204" pitchFamily="18" charset="0"/>
                        <a:ea typeface="メイリオ" panose="020B0604030504040204" pitchFamily="50" charset="-128"/>
                      </a:rPr>
                    </m:ctrlPr>
                  </m:fPr>
                  <m:num>
                    <m:r>
                      <a:rPr kumimoji="1" lang="ja-JP" altLang="en-US" sz="1800" i="1" kern="1200" smtClean="0">
                        <a:latin typeface="Cambria Math" panose="02040503050406030204" pitchFamily="18" charset="0"/>
                        <a:ea typeface="メイリオ" panose="020B0604030504040204" pitchFamily="50" charset="-128"/>
                      </a:rPr>
                      <m:t>𝜕</m:t>
                    </m:r>
                    <m:r>
                      <a:rPr kumimoji="1" lang="en-US" altLang="ja-JP" sz="1800" b="0" i="1" kern="1200" smtClean="0">
                        <a:latin typeface="Cambria Math" panose="02040503050406030204" pitchFamily="18" charset="0"/>
                        <a:ea typeface="メイリオ" panose="020B0604030504040204" pitchFamily="50" charset="-128"/>
                      </a:rPr>
                      <m:t>𝐽</m:t>
                    </m:r>
                  </m:num>
                  <m:den>
                    <m:r>
                      <a:rPr kumimoji="1" lang="ja-JP" altLang="en-US" sz="1800" i="1" kern="1200" smtClean="0">
                        <a:latin typeface="Cambria Math" panose="02040503050406030204" pitchFamily="18" charset="0"/>
                        <a:ea typeface="メイリオ" panose="020B0604030504040204" pitchFamily="50" charset="-128"/>
                      </a:rPr>
                      <m:t>𝜕</m:t>
                    </m:r>
                    <m:sSub>
                      <m:sSubPr>
                        <m:ctrlPr>
                          <a:rPr kumimoji="1" lang="en-US" altLang="ja-JP" sz="1800" i="1" kern="1200" smtClean="0">
                            <a:latin typeface="Cambria Math" panose="02040503050406030204" pitchFamily="18" charset="0"/>
                            <a:ea typeface="メイリオ" panose="020B0604030504040204" pitchFamily="50" charset="-128"/>
                          </a:rPr>
                        </m:ctrlPr>
                      </m:sSubPr>
                      <m:e>
                        <m:r>
                          <a:rPr kumimoji="1" lang="en-US" altLang="ja-JP" sz="1800" b="0" i="1" kern="1200" smtClean="0">
                            <a:latin typeface="Cambria Math" panose="02040503050406030204" pitchFamily="18" charset="0"/>
                            <a:ea typeface="メイリオ" panose="020B0604030504040204" pitchFamily="50" charset="-128"/>
                          </a:rPr>
                          <m:t>𝑤</m:t>
                        </m:r>
                      </m:e>
                      <m:sub>
                        <m:r>
                          <a:rPr kumimoji="1" lang="en-US" altLang="ja-JP" sz="1800" b="0" i="1" kern="1200" smtClean="0">
                            <a:latin typeface="Cambria Math" panose="02040503050406030204" pitchFamily="18" charset="0"/>
                            <a:ea typeface="メイリオ" panose="020B0604030504040204" pitchFamily="50" charset="-128"/>
                          </a:rPr>
                          <m:t>𝑛</m:t>
                        </m:r>
                      </m:sub>
                    </m:sSub>
                  </m:den>
                </m:f>
                <m:r>
                  <a:rPr kumimoji="1" lang="en-US" altLang="ja-JP" sz="1800" b="0" i="1" kern="1200" smtClean="0">
                    <a:latin typeface="Cambria Math" panose="02040503050406030204" pitchFamily="18" charset="0"/>
                    <a:ea typeface="メイリオ" panose="020B0604030504040204" pitchFamily="50" charset="-128"/>
                  </a:rPr>
                  <m:t>&lt;0.01 ?</m:t>
                </m:r>
              </m:oMath>
            </m:oMathPara>
          </a14:m>
          <a:endParaRPr lang="ja-JP" sz="1800" kern="1200" dirty="0"/>
        </a:p>
      </dsp:txBody>
      <dsp:txXfrm>
        <a:off x="1229035" y="4415383"/>
        <a:ext cx="2374341" cy="4689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6BA71-5A54-4B5E-A474-2BF7EE76CD2A}" type="datetimeFigureOut">
              <a:rPr kumimoji="1" lang="ja-JP" altLang="en-US" smtClean="0"/>
              <a:t>2024/7/2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2DCB0-0920-4EE1-92EB-0BA6E39797C9}" type="slidenum">
              <a:rPr kumimoji="1" lang="ja-JP" altLang="en-US" smtClean="0"/>
              <a:t>‹#›</a:t>
            </a:fld>
            <a:endParaRPr kumimoji="1" lang="ja-JP" altLang="en-US"/>
          </a:p>
        </p:txBody>
      </p:sp>
    </p:spTree>
    <p:extLst>
      <p:ext uri="{BB962C8B-B14F-4D97-AF65-F5344CB8AC3E}">
        <p14:creationId xmlns:p14="http://schemas.microsoft.com/office/powerpoint/2010/main" val="37757591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8310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622001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78518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755506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6366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7871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2024/7/2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06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2024/7/2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08985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2024/7/2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8932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7025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3909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2024/7/2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7418627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manabitimes.jp/math/790#3"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image" Target="../media/image1.png"/><Relationship Id="rId16"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181.png"/><Relationship Id="rId13" Type="http://schemas.openxmlformats.org/officeDocument/2006/relationships/image" Target="../media/image32.png"/><Relationship Id="rId3" Type="http://schemas.openxmlformats.org/officeDocument/2006/relationships/image" Target="../media/image130.png"/><Relationship Id="rId7" Type="http://schemas.openxmlformats.org/officeDocument/2006/relationships/image" Target="../media/image290.png"/><Relationship Id="rId12" Type="http://schemas.openxmlformats.org/officeDocument/2006/relationships/image" Target="../media/image310.png"/><Relationship Id="rId2" Type="http://schemas.openxmlformats.org/officeDocument/2006/relationships/image" Target="../media/image1.png"/><Relationship Id="rId16"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161.png"/><Relationship Id="rId11" Type="http://schemas.openxmlformats.org/officeDocument/2006/relationships/image" Target="../media/image300.png"/><Relationship Id="rId5" Type="http://schemas.openxmlformats.org/officeDocument/2006/relationships/image" Target="../media/image280.png"/><Relationship Id="rId15" Type="http://schemas.openxmlformats.org/officeDocument/2006/relationships/image" Target="../media/image34.png"/><Relationship Id="rId10" Type="http://schemas.openxmlformats.org/officeDocument/2006/relationships/image" Target="../media/image31.png"/><Relationship Id="rId4" Type="http://schemas.openxmlformats.org/officeDocument/2006/relationships/image" Target="../media/image270.png"/><Relationship Id="rId9" Type="http://schemas.openxmlformats.org/officeDocument/2006/relationships/image" Target="../media/image30.png"/><Relationship Id="rId14" Type="http://schemas.openxmlformats.org/officeDocument/2006/relationships/image" Target="../media/image33.png"/></Relationships>
</file>

<file path=ppt/slides/_rels/slide6.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90.png"/><Relationship Id="rId3" Type="http://schemas.openxmlformats.org/officeDocument/2006/relationships/image" Target="../media/image90.png"/><Relationship Id="rId7" Type="http://schemas.openxmlformats.org/officeDocument/2006/relationships/image" Target="../media/image131.png"/><Relationship Id="rId12" Type="http://schemas.openxmlformats.org/officeDocument/2006/relationships/image" Target="../media/image18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170.png"/><Relationship Id="rId5" Type="http://schemas.openxmlformats.org/officeDocument/2006/relationships/image" Target="../media/image110.png"/><Relationship Id="rId10" Type="http://schemas.openxmlformats.org/officeDocument/2006/relationships/image" Target="../media/image160.png"/><Relationship Id="rId4" Type="http://schemas.openxmlformats.org/officeDocument/2006/relationships/image" Target="../media/image100.png"/><Relationship Id="rId9" Type="http://schemas.openxmlformats.org/officeDocument/2006/relationships/image" Target="../media/image150.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250.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45.png"/><Relationship Id="rId18" Type="http://schemas.openxmlformats.org/officeDocument/2006/relationships/image" Target="../media/image450.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44.png"/><Relationship Id="rId2" Type="http://schemas.openxmlformats.org/officeDocument/2006/relationships/diagramData" Target="../diagrams/data1.xml"/><Relationship Id="rId20" Type="http://schemas.openxmlformats.org/officeDocument/2006/relationships/image" Target="../media/image47.png"/><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43.png"/><Relationship Id="rId5" Type="http://schemas.openxmlformats.org/officeDocument/2006/relationships/diagramColors" Target="../diagrams/colors1.xml"/><Relationship Id="rId10" Type="http://schemas.openxmlformats.org/officeDocument/2006/relationships/diagramColors" Target="../diagrams/colors1.xml"/><Relationship Id="rId19" Type="http://schemas.openxmlformats.org/officeDocument/2006/relationships/image" Target="../media/image460.png"/><Relationship Id="rId4" Type="http://schemas.openxmlformats.org/officeDocument/2006/relationships/diagramQuickStyle" Target="../diagrams/quickStyle1.xml"/><Relationship Id="rId9" Type="http://schemas.openxmlformats.org/officeDocument/2006/relationships/diagramQuickStyle" Target="../diagrams/quickStyle1.xml"/><Relationship Id="rId1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99F54C8-C533-4620-A96D-07DE3C1C9FA5}"/>
              </a:ext>
            </a:extLst>
          </p:cNvPr>
          <p:cNvSpPr txBox="1"/>
          <p:nvPr/>
        </p:nvSpPr>
        <p:spPr>
          <a:xfrm>
            <a:off x="569884" y="2898587"/>
            <a:ext cx="6340197" cy="584775"/>
          </a:xfrm>
          <a:prstGeom prst="rect">
            <a:avLst/>
          </a:prstGeom>
          <a:noFill/>
        </p:spPr>
        <p:txBody>
          <a:bodyPr wrap="none" rtlCol="0">
            <a:spAutoFit/>
          </a:bodyPr>
          <a:lstStyle/>
          <a:p>
            <a:pPr algn="l"/>
            <a:r>
              <a:rPr kumimoji="1" lang="ja-JP" altLang="en-US" sz="3200">
                <a:latin typeface="メイリオ" panose="020B0604030504040204" pitchFamily="50" charset="-128"/>
                <a:ea typeface="メイリオ" panose="020B0604030504040204" pitchFamily="50" charset="-128"/>
              </a:rPr>
              <a:t>勾配</a:t>
            </a:r>
            <a:r>
              <a:rPr kumimoji="1" lang="ja-JP" altLang="en-US" sz="3200" dirty="0">
                <a:latin typeface="メイリオ" panose="020B0604030504040204" pitchFamily="50" charset="-128"/>
                <a:ea typeface="メイリオ" panose="020B0604030504040204" pitchFamily="50" charset="-128"/>
              </a:rPr>
              <a:t>降下法によるパラメータ推定</a:t>
            </a:r>
          </a:p>
        </p:txBody>
      </p:sp>
    </p:spTree>
    <p:extLst>
      <p:ext uri="{BB962C8B-B14F-4D97-AF65-F5344CB8AC3E}">
        <p14:creationId xmlns:p14="http://schemas.microsoft.com/office/powerpoint/2010/main" val="11753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二次関数 ~めっちゃわかる基本！~ | 苦手な数学を簡単に☆">
            <a:extLst>
              <a:ext uri="{FF2B5EF4-FFF2-40B4-BE49-F238E27FC236}">
                <a16:creationId xmlns:a16="http://schemas.microsoft.com/office/drawing/2014/main" id="{350E579C-A548-4447-80FC-D37C5301D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620" y="2865435"/>
            <a:ext cx="4802441" cy="31344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7933E57-ED70-4323-80E1-A20FD77E28E4}"/>
                  </a:ext>
                </a:extLst>
              </p:cNvPr>
              <p:cNvSpPr txBox="1"/>
              <p:nvPr/>
            </p:nvSpPr>
            <p:spPr>
              <a:xfrm>
                <a:off x="7412986" y="5564774"/>
                <a:ext cx="754592"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𝑤</m:t>
                          </m:r>
                        </m:e>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37933E57-ED70-4323-80E1-A20FD77E28E4}"/>
                  </a:ext>
                </a:extLst>
              </p:cNvPr>
              <p:cNvSpPr txBox="1">
                <a:spLocks noRot="1" noChangeAspect="1" noMove="1" noResize="1" noEditPoints="1" noAdjustHandles="1" noChangeArrowheads="1" noChangeShapeType="1" noTextEdit="1"/>
              </p:cNvSpPr>
              <p:nvPr/>
            </p:nvSpPr>
            <p:spPr>
              <a:xfrm>
                <a:off x="7412986" y="5564774"/>
                <a:ext cx="754592" cy="523220"/>
              </a:xfrm>
              <a:prstGeom prst="rect">
                <a:avLst/>
              </a:prstGeom>
              <a:blipFill>
                <a:blip r:embed="rId3"/>
                <a:stretch>
                  <a:fillRect/>
                </a:stretch>
              </a:blipFill>
            </p:spPr>
            <p:txBody>
              <a:bodyPr/>
              <a:lstStyle/>
              <a:p>
                <a:r>
                  <a:rPr lang="ja-JP" altLang="en-US">
                    <a:noFill/>
                  </a:rPr>
                  <a:t> </a:t>
                </a:r>
              </a:p>
            </p:txBody>
          </p:sp>
        </mc:Fallback>
      </mc:AlternateContent>
      <p:sp>
        <p:nvSpPr>
          <p:cNvPr id="14" name="四角形: 角を丸くする 13">
            <a:extLst>
              <a:ext uri="{FF2B5EF4-FFF2-40B4-BE49-F238E27FC236}">
                <a16:creationId xmlns:a16="http://schemas.microsoft.com/office/drawing/2014/main" id="{F293C981-55F1-4F13-A842-58360766A02F}"/>
              </a:ext>
            </a:extLst>
          </p:cNvPr>
          <p:cNvSpPr/>
          <p:nvPr/>
        </p:nvSpPr>
        <p:spPr>
          <a:xfrm>
            <a:off x="4999141" y="5738323"/>
            <a:ext cx="369495" cy="2616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E687D951-1C27-40DF-B217-1CD1ABFABA3D}"/>
              </a:ext>
            </a:extLst>
          </p:cNvPr>
          <p:cNvCxnSpPr>
            <a:cxnSpLocks/>
          </p:cNvCxnSpPr>
          <p:nvPr/>
        </p:nvCxnSpPr>
        <p:spPr>
          <a:xfrm flipV="1">
            <a:off x="6783886" y="4432684"/>
            <a:ext cx="0" cy="156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29D9BAB-A2E7-4886-AA43-3C76D7491A40}"/>
              </a:ext>
            </a:extLst>
          </p:cNvPr>
          <p:cNvCxnSpPr>
            <a:cxnSpLocks/>
          </p:cNvCxnSpPr>
          <p:nvPr/>
        </p:nvCxnSpPr>
        <p:spPr>
          <a:xfrm flipH="1">
            <a:off x="6024945" y="3549495"/>
            <a:ext cx="1224284" cy="232222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A22A93C0-91A7-4337-8AE1-0E25999A93BC}"/>
                  </a:ext>
                </a:extLst>
              </p:cNvPr>
              <p:cNvSpPr txBox="1"/>
              <p:nvPr/>
            </p:nvSpPr>
            <p:spPr>
              <a:xfrm>
                <a:off x="6092078" y="4099644"/>
                <a:ext cx="666849"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A22A93C0-91A7-4337-8AE1-0E25999A93BC}"/>
                  </a:ext>
                </a:extLst>
              </p:cNvPr>
              <p:cNvSpPr txBox="1">
                <a:spLocks noRot="1" noChangeAspect="1" noMove="1" noResize="1" noEditPoints="1" noAdjustHandles="1" noChangeArrowheads="1" noChangeShapeType="1" noTextEdit="1"/>
              </p:cNvSpPr>
              <p:nvPr/>
            </p:nvSpPr>
            <p:spPr>
              <a:xfrm>
                <a:off x="6092078" y="4099644"/>
                <a:ext cx="666849" cy="666080"/>
              </a:xfrm>
              <a:prstGeom prst="rect">
                <a:avLst/>
              </a:prstGeom>
              <a:blipFill>
                <a:blip r:embed="rId4"/>
                <a:stretch>
                  <a:fillRect/>
                </a:stretch>
              </a:blipFill>
            </p:spPr>
            <p:txBody>
              <a:bodyPr/>
              <a:lstStyle/>
              <a:p>
                <a:r>
                  <a:rPr lang="ja-JP" altLang="en-US">
                    <a:noFill/>
                  </a:rPr>
                  <a:t> </a:t>
                </a:r>
              </a:p>
            </p:txBody>
          </p:sp>
        </mc:Fallback>
      </mc:AlternateContent>
      <p:cxnSp>
        <p:nvCxnSpPr>
          <p:cNvPr id="32" name="直線コネクタ 31">
            <a:extLst>
              <a:ext uri="{FF2B5EF4-FFF2-40B4-BE49-F238E27FC236}">
                <a16:creationId xmlns:a16="http://schemas.microsoft.com/office/drawing/2014/main" id="{8660D2A2-A991-434E-B4CB-A68D57BF3CC6}"/>
              </a:ext>
            </a:extLst>
          </p:cNvPr>
          <p:cNvCxnSpPr>
            <a:cxnSpLocks/>
          </p:cNvCxnSpPr>
          <p:nvPr/>
        </p:nvCxnSpPr>
        <p:spPr>
          <a:xfrm flipH="1">
            <a:off x="5724403" y="4364099"/>
            <a:ext cx="1301073" cy="1534895"/>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55B4F5C0-7507-4842-92B6-37BD782C0058}"/>
                  </a:ext>
                </a:extLst>
              </p:cNvPr>
              <p:cNvSpPr txBox="1"/>
              <p:nvPr/>
            </p:nvSpPr>
            <p:spPr>
              <a:xfrm>
                <a:off x="5673184" y="4706662"/>
                <a:ext cx="661527" cy="664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fPr>
                        <m:num>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r>
                            <a:rPr kumimoji="1" lang="en-US" altLang="ja-JP" i="1">
                              <a:solidFill>
                                <a:schemeClr val="accent2">
                                  <a:lumMod val="75000"/>
                                </a:schemeClr>
                              </a:solidFill>
                              <a:latin typeface="Cambria Math" panose="02040503050406030204" pitchFamily="18" charset="0"/>
                              <a:ea typeface="メイリオ" panose="020B0604030504040204" pitchFamily="50" charset="-128"/>
                            </a:rPr>
                            <m:t>𝐽</m:t>
                          </m:r>
                        </m:num>
                        <m:den>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den>
                      </m:f>
                    </m:oMath>
                  </m:oMathPara>
                </a14:m>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mc:Choice>
        <mc:Fallback xmlns="">
          <p:sp>
            <p:nvSpPr>
              <p:cNvPr id="34" name="テキスト ボックス 33">
                <a:extLst>
                  <a:ext uri="{FF2B5EF4-FFF2-40B4-BE49-F238E27FC236}">
                    <a16:creationId xmlns:a16="http://schemas.microsoft.com/office/drawing/2014/main" id="{55B4F5C0-7507-4842-92B6-37BD782C0058}"/>
                  </a:ext>
                </a:extLst>
              </p:cNvPr>
              <p:cNvSpPr txBox="1">
                <a:spLocks noRot="1" noChangeAspect="1" noMove="1" noResize="1" noEditPoints="1" noAdjustHandles="1" noChangeArrowheads="1" noChangeShapeType="1" noTextEdit="1"/>
              </p:cNvSpPr>
              <p:nvPr/>
            </p:nvSpPr>
            <p:spPr>
              <a:xfrm>
                <a:off x="5673184" y="4706662"/>
                <a:ext cx="661527" cy="664349"/>
              </a:xfrm>
              <a:prstGeom prst="rect">
                <a:avLst/>
              </a:prstGeom>
              <a:blipFill>
                <a:blip r:embed="rId5"/>
                <a:stretch>
                  <a:fillRect/>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58337329-E6D3-4AD1-B2F1-82E26919080D}"/>
              </a:ext>
            </a:extLst>
          </p:cNvPr>
          <p:cNvCxnSpPr>
            <a:cxnSpLocks/>
          </p:cNvCxnSpPr>
          <p:nvPr/>
        </p:nvCxnSpPr>
        <p:spPr>
          <a:xfrm flipV="1">
            <a:off x="6374939" y="5030703"/>
            <a:ext cx="0" cy="96923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494DCD78-7177-4A46-848F-07B1ECCE28A2}"/>
              </a:ext>
            </a:extLst>
          </p:cNvPr>
          <p:cNvSpPr/>
          <p:nvPr/>
        </p:nvSpPr>
        <p:spPr>
          <a:xfrm>
            <a:off x="4937285" y="2907118"/>
            <a:ext cx="431351"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4D3E73E1-72D5-BD2B-4A78-C06F565C412C}"/>
                  </a:ext>
                </a:extLst>
              </p:cNvPr>
              <p:cNvSpPr txBox="1"/>
              <p:nvPr/>
            </p:nvSpPr>
            <p:spPr>
              <a:xfrm>
                <a:off x="276855" y="193718"/>
                <a:ext cx="11507708" cy="2115259"/>
              </a:xfrm>
              <a:prstGeom prst="rect">
                <a:avLst/>
              </a:prstGeom>
              <a:noFill/>
            </p:spPr>
            <p:txBody>
              <a:bodyPr wrap="square" rtlCol="0">
                <a:spAutoFit/>
              </a:bodyPr>
              <a:lstStyle/>
              <a:p>
                <a:pPr marL="457200" indent="-457200">
                  <a:buFont typeface="+mj-lt"/>
                  <a:buAutoNum type="arabicPeriod"/>
                </a:pPr>
                <a:r>
                  <a:rPr kumimoji="1" lang="ja-JP" altLang="en-US" sz="2400" b="0" dirty="0">
                    <a:ea typeface="メイリオ" panose="020B0604030504040204" pitchFamily="50" charset="-128"/>
                  </a:rPr>
                  <a:t>凸関数</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𝐽</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𝑤</m:t>
                        </m:r>
                      </m:e>
                    </m:d>
                    <m:r>
                      <a:rPr kumimoji="1" lang="en-US" altLang="ja-JP" sz="2400" b="0" i="1" smtClean="0">
                        <a:latin typeface="Cambria Math" panose="02040503050406030204" pitchFamily="18" charset="0"/>
                        <a:ea typeface="メイリオ" panose="020B0604030504040204" pitchFamily="50" charset="-128"/>
                      </a:rPr>
                      <m:t>=2</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𝑤</m:t>
                        </m:r>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𝑤</m:t>
                    </m:r>
                  </m:oMath>
                </a14:m>
                <a:r>
                  <a:rPr kumimoji="1" lang="ja-JP" altLang="en-US" sz="2400" dirty="0">
                    <a:latin typeface="メイリオ" panose="020B0604030504040204" pitchFamily="50" charset="-128"/>
                    <a:ea typeface="メイリオ" panose="020B0604030504040204" pitchFamily="50" charset="-128"/>
                  </a:rPr>
                  <a:t>の微分は</a:t>
                </a:r>
                <a14:m>
                  <m:oMath xmlns:m="http://schemas.openxmlformats.org/officeDocument/2006/math">
                    <m:f>
                      <m:fPr>
                        <m:ctrlPr>
                          <a:rPr kumimoji="1" lang="en-US" altLang="ja-JP" sz="2400" i="1" smtClean="0">
                            <a:latin typeface="Cambria Math" panose="02040503050406030204" pitchFamily="18" charset="0"/>
                            <a:ea typeface="メイリオ" panose="020B0604030504040204" pitchFamily="50" charset="-128"/>
                          </a:rPr>
                        </m:ctrlPr>
                      </m:fPr>
                      <m:num>
                        <m:r>
                          <a:rPr kumimoji="1" lang="ja-JP" altLang="en-US" sz="240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𝐽</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𝑤</m:t>
                        </m:r>
                        <m:r>
                          <a:rPr kumimoji="1" lang="en-US" altLang="ja-JP" sz="2400" b="0" i="1" smtClean="0">
                            <a:latin typeface="Cambria Math" panose="02040503050406030204" pitchFamily="18" charset="0"/>
                            <a:ea typeface="メイリオ" panose="020B0604030504040204" pitchFamily="50" charset="-128"/>
                          </a:rPr>
                          <m:t>)</m:t>
                        </m:r>
                      </m:num>
                      <m:den>
                        <m:r>
                          <a:rPr kumimoji="1" lang="ja-JP" altLang="en-US" sz="240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𝑤</m:t>
                        </m:r>
                      </m:den>
                    </m:f>
                    <m:r>
                      <a:rPr kumimoji="1" lang="en-US" altLang="ja-JP" sz="2400" b="0" i="1" smtClean="0">
                        <a:latin typeface="Cambria Math" panose="02040503050406030204" pitchFamily="18" charset="0"/>
                        <a:ea typeface="メイリオ" panose="020B0604030504040204" pitchFamily="50" charset="-128"/>
                      </a:rPr>
                      <m:t>=</m:t>
                    </m:r>
                    <m:r>
                      <a:rPr kumimoji="1" lang="en-US" altLang="ja-JP" sz="2400">
                        <a:latin typeface="Cambria Math" panose="02040503050406030204" pitchFamily="18" charset="0"/>
                        <a:ea typeface="メイリオ" panose="020B0604030504040204" pitchFamily="50" charset="-128"/>
                      </a:rPr>
                      <m:t>4</m:t>
                    </m:r>
                    <m:r>
                      <a:rPr kumimoji="1" lang="en-US" altLang="ja-JP" sz="2400" i="1">
                        <a:latin typeface="Cambria Math" panose="02040503050406030204" pitchFamily="18" charset="0"/>
                        <a:ea typeface="メイリオ" panose="020B0604030504040204" pitchFamily="50" charset="-128"/>
                      </a:rPr>
                      <m:t>𝑤</m:t>
                    </m:r>
                    <m:r>
                      <a:rPr kumimoji="1" lang="en-US" altLang="ja-JP" sz="2400" i="1">
                        <a:latin typeface="Cambria Math" panose="02040503050406030204" pitchFamily="18" charset="0"/>
                        <a:ea typeface="メイリオ" panose="020B0604030504040204" pitchFamily="50" charset="-128"/>
                      </a:rPr>
                      <m:t>+1</m:t>
                    </m:r>
                  </m:oMath>
                </a14:m>
                <a:r>
                  <a:rPr kumimoji="1" lang="ja-JP" altLang="en-US" sz="2400" dirty="0">
                    <a:latin typeface="メイリオ" panose="020B0604030504040204" pitchFamily="50" charset="-128"/>
                    <a:ea typeface="メイリオ" panose="020B0604030504040204" pitchFamily="50" charset="-128"/>
                  </a:rPr>
                  <a:t>であり、極値は</a:t>
                </a:r>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𝐽</m:t>
                        </m:r>
                      </m:num>
                      <m:den>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𝑤</m:t>
                        </m:r>
                      </m:den>
                    </m:f>
                    <m:r>
                      <a:rPr kumimoji="1" lang="en-US" altLang="ja-JP" sz="2400" i="1">
                        <a:latin typeface="Cambria Math" panose="02040503050406030204" pitchFamily="18" charset="0"/>
                        <a:ea typeface="メイリオ" panose="020B0604030504040204" pitchFamily="50" charset="-128"/>
                      </a:rPr>
                      <m:t>=4</m:t>
                    </m:r>
                    <m:r>
                      <a:rPr kumimoji="1" lang="en-US" altLang="ja-JP" sz="2400" i="1">
                        <a:latin typeface="Cambria Math" panose="02040503050406030204" pitchFamily="18" charset="0"/>
                        <a:ea typeface="メイリオ" panose="020B0604030504040204" pitchFamily="50" charset="-128"/>
                      </a:rPr>
                      <m:t>𝑤</m:t>
                    </m:r>
                    <m:r>
                      <a:rPr kumimoji="1" lang="en-US" altLang="ja-JP" sz="2400" i="1">
                        <a:latin typeface="Cambria Math" panose="02040503050406030204" pitchFamily="18" charset="0"/>
                        <a:ea typeface="メイリオ" panose="020B0604030504040204" pitchFamily="50" charset="-128"/>
                      </a:rPr>
                      <m:t>+1=0</m:t>
                    </m:r>
                  </m:oMath>
                </a14:m>
                <a:r>
                  <a:rPr kumimoji="1" lang="ja-JP" altLang="en-US" sz="2400" dirty="0">
                    <a:latin typeface="メイリオ" panose="020B0604030504040204" pitchFamily="50" charset="-128"/>
                    <a:ea typeface="メイリオ" panose="020B0604030504040204" pitchFamily="50" charset="-128"/>
                  </a:rPr>
                  <a:t>より</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𝑤</m:t>
                    </m:r>
                    <m:r>
                      <a:rPr kumimoji="1" lang="en-US" altLang="ja-JP" sz="2400" i="1">
                        <a:latin typeface="Cambria Math" panose="02040503050406030204" pitchFamily="18" charset="0"/>
                        <a:ea typeface="メイリオ" panose="020B0604030504040204" pitchFamily="50" charset="-128"/>
                      </a:rPr>
                      <m:t>=−0.25 </m:t>
                    </m:r>
                  </m:oMath>
                </a14:m>
                <a:r>
                  <a:rPr kumimoji="1" lang="ja-JP" altLang="en-US" sz="2400" dirty="0">
                    <a:latin typeface="メイリオ" panose="020B0604030504040204" pitchFamily="50" charset="-128"/>
                    <a:ea typeface="メイリオ" panose="020B0604030504040204" pitchFamily="50" charset="-128"/>
                  </a:rPr>
                  <a:t>となる。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𝐽</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𝑤</m:t>
                        </m:r>
                      </m:e>
                    </m:d>
                  </m:oMath>
                </a14:m>
                <a:r>
                  <a:rPr kumimoji="1" lang="ja-JP" altLang="en-US" sz="2400" dirty="0">
                    <a:latin typeface="メイリオ" panose="020B0604030504040204" pitchFamily="50" charset="-128"/>
                    <a:ea typeface="メイリオ" panose="020B0604030504040204" pitchFamily="50" charset="-128"/>
                  </a:rPr>
                  <a:t>上の任意の点</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𝑤</m:t>
                        </m:r>
                      </m:e>
                      <m:sub>
                        <m:r>
                          <a:rPr kumimoji="1" lang="en-US" altLang="ja-JP" sz="2400" b="0" i="1" smtClean="0">
                            <a:latin typeface="Cambria Math" panose="02040503050406030204" pitchFamily="18" charset="0"/>
                            <a:ea typeface="メイリオ" panose="020B0604030504040204" pitchFamily="50" charset="-128"/>
                          </a:rPr>
                          <m:t>𝑛</m:t>
                        </m:r>
                      </m:sub>
                    </m:sSub>
                  </m:oMath>
                </a14:m>
                <a:r>
                  <a:rPr kumimoji="1" lang="ja-JP" altLang="en-US" sz="2400" dirty="0">
                    <a:latin typeface="メイリオ" panose="020B0604030504040204" pitchFamily="50" charset="-128"/>
                    <a:ea typeface="メイリオ" panose="020B0604030504040204" pitchFamily="50" charset="-128"/>
                  </a:rPr>
                  <a:t>における勾配は</a:t>
                </a:r>
                <a14:m>
                  <m:oMath xmlns:m="http://schemas.openxmlformats.org/officeDocument/2006/math">
                    <m:r>
                      <a:rPr kumimoji="1" lang="en-US" altLang="ja-JP" sz="2400" b="0" i="0" smtClean="0">
                        <a:latin typeface="Cambria Math" panose="02040503050406030204" pitchFamily="18" charset="0"/>
                        <a:ea typeface="メイリオ" panose="020B0604030504040204" pitchFamily="50" charset="-128"/>
                      </a:rPr>
                      <m:t>4</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+1</m:t>
                    </m:r>
                  </m:oMath>
                </a14:m>
                <a:r>
                  <a:rPr kumimoji="1" lang="ja-JP" altLang="en-US" sz="2400" dirty="0">
                    <a:latin typeface="メイリオ" panose="020B0604030504040204" pitchFamily="50" charset="-128"/>
                    <a:ea typeface="メイリオ" panose="020B0604030504040204" pitchFamily="50" charset="-128"/>
                  </a:rPr>
                  <a:t>である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b="0" i="1" smtClean="0">
                            <a:latin typeface="Cambria Math" panose="02040503050406030204" pitchFamily="18" charset="0"/>
                            <a:ea typeface="メイリオ" panose="020B0604030504040204" pitchFamily="50" charset="-128"/>
                          </a:rPr>
                          <m:t>0</m:t>
                        </m:r>
                      </m:sub>
                    </m:sSub>
                    <m:r>
                      <a:rPr kumimoji="1" lang="en-US" altLang="ja-JP" sz="2400" b="0" i="1" smtClean="0">
                        <a:latin typeface="Cambria Math" panose="02040503050406030204" pitchFamily="18" charset="0"/>
                        <a:ea typeface="メイリオ" panose="020B0604030504040204" pitchFamily="50" charset="-128"/>
                      </a:rPr>
                      <m:t>=10</m:t>
                    </m:r>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9.9</m:t>
                    </m:r>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b="0" i="1" smtClean="0">
                            <a:latin typeface="Cambria Math" panose="02040503050406030204" pitchFamily="18" charset="0"/>
                            <a:ea typeface="メイリオ" panose="020B0604030504040204" pitchFamily="50" charset="-128"/>
                          </a:rPr>
                          <m:t>𝑁</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10</m:t>
                    </m:r>
                  </m:oMath>
                </a14:m>
                <a:r>
                  <a:rPr kumimoji="1" lang="ja-JP" altLang="en-US" sz="2400" dirty="0">
                    <a:latin typeface="メイリオ" panose="020B0604030504040204" pitchFamily="50" charset="-128"/>
                    <a:ea typeface="メイリオ" panose="020B0604030504040204" pitchFamily="50" charset="-128"/>
                  </a:rPr>
                  <a:t>のように</a:t>
                </a:r>
                <a:r>
                  <a:rPr kumimoji="1" lang="en-US" altLang="ja-JP" sz="2400" dirty="0">
                    <a:latin typeface="メイリオ" panose="020B0604030504040204" pitchFamily="50" charset="-128"/>
                    <a:ea typeface="メイリオ" panose="020B0604030504040204" pitchFamily="50" charset="-128"/>
                  </a:rPr>
                  <a:t>10 </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-10 </a:t>
                </a:r>
                <a:r>
                  <a:rPr kumimoji="1" lang="ja-JP" altLang="en-US" sz="2400" dirty="0">
                    <a:latin typeface="メイリオ" panose="020B0604030504040204" pitchFamily="50" charset="-128"/>
                    <a:ea typeface="メイリオ" panose="020B0604030504040204" pitchFamily="50" charset="-128"/>
                  </a:rPr>
                  <a:t>に</a:t>
                </a:r>
                <a:r>
                  <a:rPr kumimoji="1" lang="en-US" altLang="ja-JP" sz="2400" dirty="0">
                    <a:latin typeface="メイリオ" panose="020B0604030504040204" pitchFamily="50" charset="-128"/>
                    <a:ea typeface="メイリオ" panose="020B0604030504040204" pitchFamily="50" charset="-128"/>
                  </a:rPr>
                  <a:t>0.1</a:t>
                </a:r>
                <a:r>
                  <a:rPr kumimoji="1" lang="ja-JP" altLang="en-US" sz="2400" dirty="0">
                    <a:latin typeface="メイリオ" panose="020B0604030504040204" pitchFamily="50" charset="-128"/>
                    <a:ea typeface="メイリオ" panose="020B0604030504040204" pitchFamily="50" charset="-128"/>
                  </a:rPr>
                  <a:t>づつ変化させると勾配</a:t>
                </a:r>
                <a14:m>
                  <m:oMath xmlns:m="http://schemas.openxmlformats.org/officeDocument/2006/math">
                    <m:r>
                      <a:rPr kumimoji="1" lang="en-US" altLang="ja-JP" sz="2400">
                        <a:latin typeface="Cambria Math" panose="02040503050406030204" pitchFamily="18" charset="0"/>
                        <a:ea typeface="メイリオ" panose="020B0604030504040204" pitchFamily="50" charset="-128"/>
                      </a:rPr>
                      <m:t>4</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i="1">
                        <a:latin typeface="Cambria Math" panose="02040503050406030204" pitchFamily="18" charset="0"/>
                        <a:ea typeface="メイリオ" panose="020B0604030504040204" pitchFamily="50" charset="-128"/>
                      </a:rPr>
                      <m:t>+1</m:t>
                    </m:r>
                    <m:r>
                      <a:rPr kumimoji="1" lang="ja-JP" altLang="en-US" sz="2400" i="1">
                        <a:latin typeface="Cambria Math" panose="02040503050406030204" pitchFamily="18" charset="0"/>
                        <a:ea typeface="メイリオ" panose="020B0604030504040204" pitchFamily="50" charset="-128"/>
                      </a:rPr>
                      <m:t>の絶対値</m:t>
                    </m:r>
                    <m:r>
                      <a:rPr kumimoji="1" lang="ja-JP" altLang="en-US" sz="2400" i="1" smtClean="0">
                        <a:latin typeface="Cambria Math" panose="02040503050406030204" pitchFamily="18" charset="0"/>
                        <a:ea typeface="メイリオ" panose="020B0604030504040204" pitchFamily="50" charset="-128"/>
                      </a:rPr>
                      <m:t>は</m:t>
                    </m:r>
                  </m:oMath>
                </a14:m>
                <a:r>
                  <a:rPr kumimoji="1" lang="ja-JP" altLang="en-US" sz="2400" dirty="0">
                    <a:latin typeface="メイリオ" panose="020B0604030504040204" pitchFamily="50" charset="-128"/>
                    <a:ea typeface="メイリオ" panose="020B0604030504040204" pitchFamily="50" charset="-128"/>
                  </a:rPr>
                  <a:t>極値付近で最小になるように変化する</a:t>
                </a:r>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4D3E73E1-72D5-BD2B-4A78-C06F565C412C}"/>
                  </a:ext>
                </a:extLst>
              </p:cNvPr>
              <p:cNvSpPr txBox="1">
                <a:spLocks noRot="1" noChangeAspect="1" noMove="1" noResize="1" noEditPoints="1" noAdjustHandles="1" noChangeArrowheads="1" noChangeShapeType="1" noTextEdit="1"/>
              </p:cNvSpPr>
              <p:nvPr/>
            </p:nvSpPr>
            <p:spPr>
              <a:xfrm>
                <a:off x="276855" y="193718"/>
                <a:ext cx="11507708" cy="2115259"/>
              </a:xfrm>
              <a:prstGeom prst="rect">
                <a:avLst/>
              </a:prstGeom>
              <a:blipFill>
                <a:blip r:embed="rId6"/>
                <a:stretch>
                  <a:fillRect l="-847" b="-634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F4B8C54-43F6-CB3F-C99A-D9A60EFC525E}"/>
                  </a:ext>
                </a:extLst>
              </p:cNvPr>
              <p:cNvSpPr txBox="1"/>
              <p:nvPr/>
            </p:nvSpPr>
            <p:spPr>
              <a:xfrm>
                <a:off x="6556978" y="5952256"/>
                <a:ext cx="532775"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FF4B8C54-43F6-CB3F-C99A-D9A60EFC525E}"/>
                  </a:ext>
                </a:extLst>
              </p:cNvPr>
              <p:cNvSpPr txBox="1">
                <a:spLocks noRot="1" noChangeAspect="1" noMove="1" noResize="1" noEditPoints="1" noAdjustHandles="1" noChangeArrowheads="1" noChangeShapeType="1" noTextEdit="1"/>
              </p:cNvSpPr>
              <p:nvPr/>
            </p:nvSpPr>
            <p:spPr>
              <a:xfrm>
                <a:off x="6556978" y="5952256"/>
                <a:ext cx="532775"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F305BF7-CBD6-39BE-FFC3-05BB26E893CA}"/>
                  </a:ext>
                </a:extLst>
              </p:cNvPr>
              <p:cNvSpPr txBox="1"/>
              <p:nvPr/>
            </p:nvSpPr>
            <p:spPr>
              <a:xfrm>
                <a:off x="6140690" y="5927330"/>
                <a:ext cx="52745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7F305BF7-CBD6-39BE-FFC3-05BB26E893CA}"/>
                  </a:ext>
                </a:extLst>
              </p:cNvPr>
              <p:cNvSpPr txBox="1">
                <a:spLocks noRot="1" noChangeAspect="1" noMove="1" noResize="1" noEditPoints="1" noAdjustHandles="1" noChangeArrowheads="1" noChangeShapeType="1" noTextEdit="1"/>
              </p:cNvSpPr>
              <p:nvPr/>
            </p:nvSpPr>
            <p:spPr>
              <a:xfrm>
                <a:off x="6140690" y="5927330"/>
                <a:ext cx="527452" cy="369332"/>
              </a:xfrm>
              <a:prstGeom prst="rect">
                <a:avLst/>
              </a:prstGeom>
              <a:blipFill>
                <a:blip r:embed="rId8"/>
                <a:stretch>
                  <a:fillRect/>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345333C7-4E75-0F46-6336-DA9736CF1E83}"/>
              </a:ext>
            </a:extLst>
          </p:cNvPr>
          <p:cNvCxnSpPr/>
          <p:nvPr/>
        </p:nvCxnSpPr>
        <p:spPr>
          <a:xfrm flipH="1">
            <a:off x="3918382" y="6321588"/>
            <a:ext cx="310709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173023B8-C605-22D2-BF6F-CEE90892DBEB}"/>
              </a:ext>
            </a:extLst>
          </p:cNvPr>
          <p:cNvSpPr txBox="1"/>
          <p:nvPr/>
        </p:nvSpPr>
        <p:spPr>
          <a:xfrm>
            <a:off x="6668142" y="6374850"/>
            <a:ext cx="470000"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10</a:t>
            </a:r>
            <a:endParaRPr kumimoji="1" lang="ja-JP" altLang="en-US"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07FFA5EC-8AE5-D3C3-A9BD-BC490DD82C5A}"/>
              </a:ext>
            </a:extLst>
          </p:cNvPr>
          <p:cNvSpPr txBox="1"/>
          <p:nvPr/>
        </p:nvSpPr>
        <p:spPr>
          <a:xfrm>
            <a:off x="3769432" y="6374850"/>
            <a:ext cx="570990"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-10</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D9510675-3683-300C-16BC-A300C930BDE8}"/>
                  </a:ext>
                </a:extLst>
              </p:cNvPr>
              <p:cNvSpPr txBox="1"/>
              <p:nvPr/>
            </p:nvSpPr>
            <p:spPr>
              <a:xfrm>
                <a:off x="6951371" y="2772861"/>
                <a:ext cx="189737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ea typeface="メイリオ" panose="020B0604030504040204" pitchFamily="50" charset="-128"/>
                        </a:rPr>
                        <m:t>𝐽</m:t>
                      </m:r>
                      <m:d>
                        <m:dPr>
                          <m:ctrlPr>
                            <a:rPr kumimoji="1" lang="en-US" altLang="ja-JP" sz="1800" b="0" i="1" smtClean="0">
                              <a:latin typeface="Cambria Math" panose="02040503050406030204" pitchFamily="18" charset="0"/>
                              <a:ea typeface="メイリオ" panose="020B0604030504040204" pitchFamily="50" charset="-128"/>
                            </a:rPr>
                          </m:ctrlPr>
                        </m:dPr>
                        <m:e>
                          <m:r>
                            <a:rPr kumimoji="1" lang="en-US" altLang="ja-JP" sz="1800" b="0" i="1" smtClean="0">
                              <a:latin typeface="Cambria Math" panose="02040503050406030204" pitchFamily="18" charset="0"/>
                              <a:ea typeface="メイリオ" panose="020B0604030504040204" pitchFamily="50" charset="-128"/>
                            </a:rPr>
                            <m:t>𝑤</m:t>
                          </m:r>
                        </m:e>
                      </m:d>
                      <m:r>
                        <a:rPr kumimoji="1" lang="en-US" altLang="ja-JP" sz="1800" b="0" i="1" smtClean="0">
                          <a:latin typeface="Cambria Math" panose="02040503050406030204" pitchFamily="18" charset="0"/>
                          <a:ea typeface="メイリオ" panose="020B0604030504040204" pitchFamily="50" charset="-128"/>
                        </a:rPr>
                        <m:t>=2</m:t>
                      </m:r>
                      <m:sSup>
                        <m:sSupPr>
                          <m:ctrlPr>
                            <a:rPr kumimoji="1" lang="en-US" altLang="ja-JP" sz="1800" b="0" i="1" smtClean="0">
                              <a:latin typeface="Cambria Math" panose="02040503050406030204" pitchFamily="18" charset="0"/>
                              <a:ea typeface="メイリオ" panose="020B0604030504040204" pitchFamily="50" charset="-128"/>
                            </a:rPr>
                          </m:ctrlPr>
                        </m:sSupPr>
                        <m:e>
                          <m:r>
                            <a:rPr kumimoji="1" lang="en-US" altLang="ja-JP" sz="1800" b="0" i="1" smtClean="0">
                              <a:latin typeface="Cambria Math" panose="02040503050406030204" pitchFamily="18" charset="0"/>
                              <a:ea typeface="メイリオ" panose="020B0604030504040204" pitchFamily="50" charset="-128"/>
                            </a:rPr>
                            <m:t>𝑤</m:t>
                          </m:r>
                        </m:e>
                        <m:sup>
                          <m:r>
                            <a:rPr kumimoji="1" lang="en-US" altLang="ja-JP" sz="1800" b="0" i="1" smtClean="0">
                              <a:latin typeface="Cambria Math" panose="02040503050406030204" pitchFamily="18" charset="0"/>
                              <a:ea typeface="メイリオ" panose="020B0604030504040204" pitchFamily="50" charset="-128"/>
                            </a:rPr>
                            <m:t>2</m:t>
                          </m:r>
                        </m:sup>
                      </m:sSup>
                      <m:r>
                        <a:rPr kumimoji="1" lang="en-US" altLang="ja-JP" sz="1800" b="0" i="1" smtClean="0">
                          <a:latin typeface="Cambria Math" panose="02040503050406030204" pitchFamily="18" charset="0"/>
                          <a:ea typeface="メイリオ" panose="020B0604030504040204" pitchFamily="50" charset="-128"/>
                        </a:rPr>
                        <m:t>+</m:t>
                      </m:r>
                      <m:r>
                        <a:rPr kumimoji="1" lang="en-US" altLang="ja-JP" sz="1800" b="0" i="1" smtClean="0">
                          <a:latin typeface="Cambria Math" panose="02040503050406030204" pitchFamily="18" charset="0"/>
                          <a:ea typeface="メイリオ" panose="020B0604030504040204" pitchFamily="50" charset="-128"/>
                        </a:rPr>
                        <m:t>𝑤</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D9510675-3683-300C-16BC-A300C930BDE8}"/>
                  </a:ext>
                </a:extLst>
              </p:cNvPr>
              <p:cNvSpPr txBox="1">
                <a:spLocks noRot="1" noChangeAspect="1" noMove="1" noResize="1" noEditPoints="1" noAdjustHandles="1" noChangeArrowheads="1" noChangeShapeType="1" noTextEdit="1"/>
              </p:cNvSpPr>
              <p:nvPr/>
            </p:nvSpPr>
            <p:spPr>
              <a:xfrm>
                <a:off x="6951371" y="2772861"/>
                <a:ext cx="1897379" cy="369332"/>
              </a:xfrm>
              <a:prstGeom prst="rect">
                <a:avLst/>
              </a:prstGeom>
              <a:blipFill>
                <a:blip r:embed="rId9"/>
                <a:stretch>
                  <a:fillRect b="-6667"/>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E9B63E5C-6963-8F04-4401-8D8B36F6700F}"/>
              </a:ext>
            </a:extLst>
          </p:cNvPr>
          <p:cNvSpPr txBox="1"/>
          <p:nvPr/>
        </p:nvSpPr>
        <p:spPr>
          <a:xfrm>
            <a:off x="6371693" y="5699094"/>
            <a:ext cx="471604" cy="307777"/>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rPr>
              <a:t>0.1</a:t>
            </a:r>
            <a:endParaRPr kumimoji="1" lang="ja-JP" altLang="en-US" sz="1400" dirty="0">
              <a:latin typeface="メイリオ" panose="020B0604030504040204" pitchFamily="50" charset="-128"/>
              <a:ea typeface="メイリオ" panose="020B0604030504040204" pitchFamily="50" charset="-128"/>
            </a:endParaRPr>
          </a:p>
        </p:txBody>
      </p:sp>
      <p:cxnSp>
        <p:nvCxnSpPr>
          <p:cNvPr id="41" name="直線矢印コネクタ 40">
            <a:extLst>
              <a:ext uri="{FF2B5EF4-FFF2-40B4-BE49-F238E27FC236}">
                <a16:creationId xmlns:a16="http://schemas.microsoft.com/office/drawing/2014/main" id="{06BA77A7-A90F-4D21-AAAA-C2884CF9B8E1}"/>
              </a:ext>
            </a:extLst>
          </p:cNvPr>
          <p:cNvCxnSpPr/>
          <p:nvPr/>
        </p:nvCxnSpPr>
        <p:spPr>
          <a:xfrm>
            <a:off x="6423025" y="5934098"/>
            <a:ext cx="335902" cy="0"/>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78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4714E62-68E0-C852-7917-FECA7F2FCECA}"/>
                  </a:ext>
                </a:extLst>
              </p:cNvPr>
              <p:cNvSpPr txBox="1"/>
              <p:nvPr/>
            </p:nvSpPr>
            <p:spPr>
              <a:xfrm>
                <a:off x="814243" y="837943"/>
                <a:ext cx="10817290" cy="1374030"/>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このように方程式：微分</a:t>
                </a:r>
                <a14:m>
                  <m:oMath xmlns:m="http://schemas.openxmlformats.org/officeDocument/2006/math">
                    <m:f>
                      <m:fPr>
                        <m:ctrlPr>
                          <a:rPr kumimoji="1" lang="en-US" altLang="ja-JP" sz="2400" i="1" smtClean="0">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𝐽</m:t>
                        </m:r>
                      </m:num>
                      <m:den>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𝑤</m:t>
                        </m:r>
                      </m:den>
                    </m:f>
                    <m:r>
                      <a:rPr kumimoji="1" lang="en-US" altLang="ja-JP" sz="2400" i="1">
                        <a:latin typeface="Cambria Math" panose="02040503050406030204" pitchFamily="18" charset="0"/>
                        <a:ea typeface="メイリオ" panose="020B0604030504040204" pitchFamily="50" charset="-128"/>
                      </a:rPr>
                      <m:t>=4</m:t>
                    </m:r>
                    <m:r>
                      <a:rPr kumimoji="1" lang="en-US" altLang="ja-JP" sz="2400" i="1">
                        <a:latin typeface="Cambria Math" panose="02040503050406030204" pitchFamily="18" charset="0"/>
                        <a:ea typeface="メイリオ" panose="020B0604030504040204" pitchFamily="50" charset="-128"/>
                      </a:rPr>
                      <m:t>𝑤</m:t>
                    </m:r>
                    <m:r>
                      <a:rPr kumimoji="1" lang="en-US" altLang="ja-JP" sz="2400" i="1">
                        <a:latin typeface="Cambria Math" panose="02040503050406030204" pitchFamily="18" charset="0"/>
                        <a:ea typeface="メイリオ" panose="020B0604030504040204" pitchFamily="50" charset="-128"/>
                      </a:rPr>
                      <m:t>+1=0 </m:t>
                    </m:r>
                  </m:oMath>
                </a14:m>
                <a:r>
                  <a:rPr kumimoji="1" lang="ja-JP" altLang="en-US" sz="2400" dirty="0">
                    <a:latin typeface="メイリオ" panose="020B0604030504040204" pitchFamily="50" charset="-128"/>
                    <a:ea typeface="メイリオ" panose="020B0604030504040204" pitchFamily="50" charset="-128"/>
                  </a:rPr>
                  <a:t>の解を求めずに、</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𝑤</m:t>
                    </m:r>
                  </m:oMath>
                </a14:m>
                <a:r>
                  <a:rPr kumimoji="1" lang="ja-JP" altLang="en-US" sz="2400" dirty="0">
                    <a:latin typeface="メイリオ" panose="020B0604030504040204" pitchFamily="50" charset="-128"/>
                    <a:ea typeface="メイリオ" panose="020B0604030504040204" pitchFamily="50" charset="-128"/>
                  </a:rPr>
                  <a:t>の値を動かしながら勾配が徐々に小さくなるような</a:t>
                </a:r>
                <a14:m>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𝑤</m:t>
                    </m:r>
                  </m:oMath>
                </a14:m>
                <a:r>
                  <a:rPr kumimoji="1" lang="ja-JP" altLang="en-US" sz="2400" dirty="0">
                    <a:latin typeface="メイリオ" panose="020B0604030504040204" pitchFamily="50" charset="-128"/>
                    <a:ea typeface="メイリオ" panose="020B0604030504040204" pitchFamily="50" charset="-128"/>
                  </a:rPr>
                  <a:t>を求める方法を</a:t>
                </a:r>
                <a:r>
                  <a:rPr kumimoji="1" lang="ja-JP" altLang="en-US" sz="2400" b="1" dirty="0">
                    <a:latin typeface="メイリオ" panose="020B0604030504040204" pitchFamily="50" charset="-128"/>
                    <a:ea typeface="メイリオ" panose="020B0604030504040204" pitchFamily="50" charset="-128"/>
                  </a:rPr>
                  <a:t>漸近的な</a:t>
                </a:r>
                <a:r>
                  <a:rPr kumimoji="1" lang="ja-JP" altLang="en-US" sz="2400" dirty="0">
                    <a:latin typeface="メイリオ" panose="020B0604030504040204" pitchFamily="50" charset="-128"/>
                    <a:ea typeface="メイリオ" panose="020B0604030504040204" pitchFamily="50" charset="-128"/>
                  </a:rPr>
                  <a:t>最適化と呼ぶ</a:t>
                </a:r>
                <a:endParaRPr kumimoji="1" lang="en-US" altLang="ja-JP" sz="2400" dirty="0">
                  <a:latin typeface="メイリオ" panose="020B0604030504040204" pitchFamily="50" charset="-128"/>
                  <a:ea typeface="メイリオ" panose="020B0604030504040204" pitchFamily="50" charset="-128"/>
                </a:endParaRPr>
              </a:p>
              <a:p>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F4714E62-68E0-C852-7917-FECA7F2FCECA}"/>
                  </a:ext>
                </a:extLst>
              </p:cNvPr>
              <p:cNvSpPr txBox="1">
                <a:spLocks noRot="1" noChangeAspect="1" noMove="1" noResize="1" noEditPoints="1" noAdjustHandles="1" noChangeArrowheads="1" noChangeShapeType="1" noTextEdit="1"/>
              </p:cNvSpPr>
              <p:nvPr/>
            </p:nvSpPr>
            <p:spPr>
              <a:xfrm>
                <a:off x="814243" y="837943"/>
                <a:ext cx="10817290" cy="1374030"/>
              </a:xfrm>
              <a:prstGeom prst="rect">
                <a:avLst/>
              </a:prstGeom>
              <a:blipFill>
                <a:blip r:embed="rId2"/>
                <a:stretch>
                  <a:fillRect l="-90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2472F61-CD65-96BB-CB7F-6A6DAB27D8E6}"/>
                  </a:ext>
                </a:extLst>
              </p:cNvPr>
              <p:cNvSpPr txBox="1"/>
              <p:nvPr/>
            </p:nvSpPr>
            <p:spPr>
              <a:xfrm>
                <a:off x="847725" y="2381250"/>
                <a:ext cx="8468409"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解析的な最適化：微分</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を解く</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漸近的な最適化：</a:t>
                </a:r>
                <a:r>
                  <a:rPr kumimoji="1" lang="en-US" altLang="ja-JP" sz="2400" dirty="0">
                    <a:ea typeface="メイリオ" panose="020B0604030504040204" pitchFamily="50" charset="-128"/>
                  </a:rPr>
                  <a:t> </a:t>
                </a:r>
                <a14:m>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𝑤</m:t>
                    </m:r>
                  </m:oMath>
                </a14:m>
                <a:r>
                  <a:rPr kumimoji="1" lang="ja-JP" altLang="en-US" sz="2400" dirty="0">
                    <a:latin typeface="メイリオ" panose="020B0604030504040204" pitchFamily="50" charset="-128"/>
                    <a:ea typeface="メイリオ" panose="020B0604030504040204" pitchFamily="50" charset="-128"/>
                  </a:rPr>
                  <a:t>を動かして勾配</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に徐々に近づける</a:t>
                </a:r>
              </a:p>
            </p:txBody>
          </p:sp>
        </mc:Choice>
        <mc:Fallback xmlns="">
          <p:sp>
            <p:nvSpPr>
              <p:cNvPr id="3" name="テキスト ボックス 2">
                <a:extLst>
                  <a:ext uri="{FF2B5EF4-FFF2-40B4-BE49-F238E27FC236}">
                    <a16:creationId xmlns:a16="http://schemas.microsoft.com/office/drawing/2014/main" id="{32472F61-CD65-96BB-CB7F-6A6DAB27D8E6}"/>
                  </a:ext>
                </a:extLst>
              </p:cNvPr>
              <p:cNvSpPr txBox="1">
                <a:spLocks noRot="1" noChangeAspect="1" noMove="1" noResize="1" noEditPoints="1" noAdjustHandles="1" noChangeArrowheads="1" noChangeShapeType="1" noTextEdit="1"/>
              </p:cNvSpPr>
              <p:nvPr/>
            </p:nvSpPr>
            <p:spPr>
              <a:xfrm>
                <a:off x="847725" y="2381250"/>
                <a:ext cx="8468409" cy="830997"/>
              </a:xfrm>
              <a:prstGeom prst="rect">
                <a:avLst/>
              </a:prstGeom>
              <a:blipFill>
                <a:blip r:embed="rId3"/>
                <a:stretch>
                  <a:fillRect l="-1656" t="-16912" r="-144" b="-2573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E94AA90A-52DD-E717-5345-0D87F4EAB527}"/>
              </a:ext>
            </a:extLst>
          </p:cNvPr>
          <p:cNvSpPr txBox="1"/>
          <p:nvPr/>
        </p:nvSpPr>
        <p:spPr>
          <a:xfrm>
            <a:off x="765110" y="3695421"/>
            <a:ext cx="5211683"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なぜ漸近的な方法が必要なのか</a:t>
            </a:r>
          </a:p>
        </p:txBody>
      </p:sp>
      <p:sp>
        <p:nvSpPr>
          <p:cNvPr id="5" name="テキスト ボックス 4">
            <a:extLst>
              <a:ext uri="{FF2B5EF4-FFF2-40B4-BE49-F238E27FC236}">
                <a16:creationId xmlns:a16="http://schemas.microsoft.com/office/drawing/2014/main" id="{097ED444-6C68-CD73-BA66-0708ED93C52B}"/>
              </a:ext>
            </a:extLst>
          </p:cNvPr>
          <p:cNvSpPr txBox="1"/>
          <p:nvPr/>
        </p:nvSpPr>
        <p:spPr>
          <a:xfrm>
            <a:off x="814243" y="4218641"/>
            <a:ext cx="859241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複雑な関数の場合、微分</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の方程式を解けない。例えば、シグモイド関数の微分</a:t>
            </a:r>
          </a:p>
        </p:txBody>
      </p:sp>
      <p:sp>
        <p:nvSpPr>
          <p:cNvPr id="6" name="テキスト ボックス 5">
            <a:extLst>
              <a:ext uri="{FF2B5EF4-FFF2-40B4-BE49-F238E27FC236}">
                <a16:creationId xmlns:a16="http://schemas.microsoft.com/office/drawing/2014/main" id="{AB442C0F-B5FD-B278-60C6-9875A31FAD37}"/>
              </a:ext>
            </a:extLst>
          </p:cNvPr>
          <p:cNvSpPr txBox="1"/>
          <p:nvPr/>
        </p:nvSpPr>
        <p:spPr>
          <a:xfrm>
            <a:off x="814243" y="4557195"/>
            <a:ext cx="4395947"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https://manabitimes.jp/math/790#3</a:t>
            </a:r>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62C570A4-0024-789B-86F8-15FDB8C4FB73}"/>
              </a:ext>
            </a:extLst>
          </p:cNvPr>
          <p:cNvSpPr txBox="1"/>
          <p:nvPr/>
        </p:nvSpPr>
        <p:spPr>
          <a:xfrm>
            <a:off x="847725" y="188630"/>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漸近的な最適化</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6F8BBD2-4803-22C4-AE19-80B1BD4A856C}"/>
                  </a:ext>
                </a:extLst>
              </p:cNvPr>
              <p:cNvSpPr txBox="1"/>
              <p:nvPr/>
            </p:nvSpPr>
            <p:spPr>
              <a:xfrm>
                <a:off x="847725" y="5395407"/>
                <a:ext cx="5486695" cy="523220"/>
              </a:xfrm>
              <a:prstGeom prst="rect">
                <a:avLst/>
              </a:prstGeom>
              <a:noFill/>
            </p:spPr>
            <p:txBody>
              <a:bodyPr wrap="none" rtlCol="0">
                <a:spAutoFit/>
              </a:bodyPr>
              <a:lstStyle/>
              <a:p>
                <a:pPr algn="l"/>
                <a14:m>
                  <m:oMath xmlns:m="http://schemas.openxmlformats.org/officeDocument/2006/math">
                    <m:r>
                      <a:rPr kumimoji="1" lang="en-US" altLang="ja-JP" sz="2800" i="1" smtClean="0">
                        <a:latin typeface="Cambria Math" panose="02040503050406030204" pitchFamily="18" charset="0"/>
                        <a:ea typeface="メイリオ" panose="020B0604030504040204" pitchFamily="50" charset="-128"/>
                      </a:rPr>
                      <m:t>𝑤</m:t>
                    </m:r>
                  </m:oMath>
                </a14:m>
                <a:r>
                  <a:rPr kumimoji="1" lang="ja-JP" altLang="en-US" sz="2800" dirty="0">
                    <a:latin typeface="メイリオ" panose="020B0604030504040204" pitchFamily="50" charset="-128"/>
                    <a:ea typeface="メイリオ" panose="020B0604030504040204" pitchFamily="50" charset="-128"/>
                  </a:rPr>
                  <a:t>が実数だと値は無限に取りうる</a:t>
                </a:r>
              </a:p>
            </p:txBody>
          </p:sp>
        </mc:Choice>
        <mc:Fallback xmlns="">
          <p:sp>
            <p:nvSpPr>
              <p:cNvPr id="9" name="テキスト ボックス 8">
                <a:extLst>
                  <a:ext uri="{FF2B5EF4-FFF2-40B4-BE49-F238E27FC236}">
                    <a16:creationId xmlns:a16="http://schemas.microsoft.com/office/drawing/2014/main" id="{76F8BBD2-4803-22C4-AE19-80B1BD4A856C}"/>
                  </a:ext>
                </a:extLst>
              </p:cNvPr>
              <p:cNvSpPr txBox="1">
                <a:spLocks noRot="1" noChangeAspect="1" noMove="1" noResize="1" noEditPoints="1" noAdjustHandles="1" noChangeArrowheads="1" noChangeShapeType="1" noTextEdit="1"/>
              </p:cNvSpPr>
              <p:nvPr/>
            </p:nvSpPr>
            <p:spPr>
              <a:xfrm>
                <a:off x="847725" y="5395407"/>
                <a:ext cx="5486695" cy="523220"/>
              </a:xfrm>
              <a:prstGeom prst="rect">
                <a:avLst/>
              </a:prstGeom>
              <a:blipFill>
                <a:blip r:embed="rId5"/>
                <a:stretch>
                  <a:fillRect t="-9302" r="-889"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AC01E33-D7E1-80EF-2FCF-F41BB9032633}"/>
                  </a:ext>
                </a:extLst>
              </p:cNvPr>
              <p:cNvSpPr txBox="1"/>
              <p:nvPr/>
            </p:nvSpPr>
            <p:spPr>
              <a:xfrm>
                <a:off x="847725" y="5868228"/>
                <a:ext cx="10578858"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前頁のように</a:t>
                </a:r>
                <a14:m>
                  <m:oMath xmlns:m="http://schemas.openxmlformats.org/officeDocument/2006/math">
                    <m:r>
                      <a:rPr kumimoji="1" lang="en-US" altLang="ja-JP" sz="1800" i="1" smtClean="0">
                        <a:latin typeface="Cambria Math" panose="02040503050406030204" pitchFamily="18" charset="0"/>
                        <a:ea typeface="メイリオ" panose="020B0604030504040204" pitchFamily="50" charset="-128"/>
                      </a:rPr>
                      <m:t>𝑤</m:t>
                    </m:r>
                    <m:r>
                      <a:rPr kumimoji="1" lang="en-US" altLang="ja-JP" sz="1800" i="1" smtClean="0">
                        <a:latin typeface="Cambria Math" panose="02040503050406030204" pitchFamily="18" charset="0"/>
                        <a:ea typeface="メイリオ" panose="020B0604030504040204" pitchFamily="50" charset="-128"/>
                      </a:rPr>
                      <m:t> </m:t>
                    </m:r>
                  </m:oMath>
                </a14:m>
                <a:r>
                  <a:rPr kumimoji="1" lang="en-US" altLang="ja-JP" dirty="0">
                    <a:latin typeface="メイリオ" panose="020B0604030504040204" pitchFamily="50" charset="-128"/>
                    <a:ea typeface="メイリオ" panose="020B0604030504040204" pitchFamily="50" charset="-128"/>
                  </a:rPr>
                  <a:t>=10</a:t>
                </a:r>
                <a:r>
                  <a:rPr kumimoji="1" lang="ja-JP" altLang="en-US" dirty="0">
                    <a:latin typeface="メイリオ" panose="020B0604030504040204" pitchFamily="50" charset="-128"/>
                    <a:ea typeface="メイリオ" panose="020B0604030504040204" pitchFamily="50" charset="-128"/>
                  </a:rPr>
                  <a:t>から小さくすると徐々に勾配が小さくなるという知識は実際には持っていない</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それでは、どうしたら勾配が徐々に小さくなる方向を知ることができるのか？</a:t>
                </a:r>
              </a:p>
            </p:txBody>
          </p:sp>
        </mc:Choice>
        <mc:Fallback xmlns="">
          <p:sp>
            <p:nvSpPr>
              <p:cNvPr id="10" name="テキスト ボックス 9">
                <a:extLst>
                  <a:ext uri="{FF2B5EF4-FFF2-40B4-BE49-F238E27FC236}">
                    <a16:creationId xmlns:a16="http://schemas.microsoft.com/office/drawing/2014/main" id="{3AC01E33-D7E1-80EF-2FCF-F41BB9032633}"/>
                  </a:ext>
                </a:extLst>
              </p:cNvPr>
              <p:cNvSpPr txBox="1">
                <a:spLocks noRot="1" noChangeAspect="1" noMove="1" noResize="1" noEditPoints="1" noAdjustHandles="1" noChangeArrowheads="1" noChangeShapeType="1" noTextEdit="1"/>
              </p:cNvSpPr>
              <p:nvPr/>
            </p:nvSpPr>
            <p:spPr>
              <a:xfrm>
                <a:off x="847725" y="5868228"/>
                <a:ext cx="10578858" cy="646331"/>
              </a:xfrm>
              <a:prstGeom prst="rect">
                <a:avLst/>
              </a:prstGeom>
              <a:blipFill>
                <a:blip r:embed="rId6"/>
                <a:stretch>
                  <a:fillRect l="-461" t="-3774"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712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二次関数 ~めっちゃわかる基本！~ | 苦手な数学を簡単に☆">
            <a:extLst>
              <a:ext uri="{FF2B5EF4-FFF2-40B4-BE49-F238E27FC236}">
                <a16:creationId xmlns:a16="http://schemas.microsoft.com/office/drawing/2014/main" id="{B6AE96FF-3506-A8D8-11BF-93FBC8F9D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4699" y="1839879"/>
            <a:ext cx="4802441" cy="31344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7F6ED9ED-A74A-35C2-12E0-7A63B8217CA5}"/>
                  </a:ext>
                </a:extLst>
              </p:cNvPr>
              <p:cNvSpPr txBox="1"/>
              <p:nvPr/>
            </p:nvSpPr>
            <p:spPr>
              <a:xfrm>
                <a:off x="8820065" y="4539218"/>
                <a:ext cx="754592"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𝑤</m:t>
                          </m:r>
                        </m:e>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p:sp>
            <p:nvSpPr>
              <p:cNvPr id="3" name="テキスト ボックス 2">
                <a:extLst>
                  <a:ext uri="{FF2B5EF4-FFF2-40B4-BE49-F238E27FC236}">
                    <a16:creationId xmlns:a16="http://schemas.microsoft.com/office/drawing/2014/main" id="{7F6ED9ED-A74A-35C2-12E0-7A63B8217CA5}"/>
                  </a:ext>
                </a:extLst>
              </p:cNvPr>
              <p:cNvSpPr txBox="1">
                <a:spLocks noRot="1" noChangeAspect="1" noMove="1" noResize="1" noEditPoints="1" noAdjustHandles="1" noChangeArrowheads="1" noChangeShapeType="1" noTextEdit="1"/>
              </p:cNvSpPr>
              <p:nvPr/>
            </p:nvSpPr>
            <p:spPr>
              <a:xfrm>
                <a:off x="8820065" y="4539218"/>
                <a:ext cx="754592" cy="523220"/>
              </a:xfrm>
              <a:prstGeom prst="rect">
                <a:avLst/>
              </a:prstGeom>
              <a:blipFill>
                <a:blip r:embed="rId3"/>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1EE7400E-5DB4-8B1D-EB4F-05D96350AB5B}"/>
              </a:ext>
            </a:extLst>
          </p:cNvPr>
          <p:cNvSpPr/>
          <p:nvPr/>
        </p:nvSpPr>
        <p:spPr>
          <a:xfrm>
            <a:off x="6406220" y="4712767"/>
            <a:ext cx="369495" cy="2616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FC01C94E-7064-31A7-4430-292DE6258236}"/>
              </a:ext>
            </a:extLst>
          </p:cNvPr>
          <p:cNvCxnSpPr>
            <a:cxnSpLocks/>
          </p:cNvCxnSpPr>
          <p:nvPr/>
        </p:nvCxnSpPr>
        <p:spPr>
          <a:xfrm flipH="1">
            <a:off x="7432024" y="2523939"/>
            <a:ext cx="1224284" cy="232222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380E4995-21C1-32E0-B1D9-48556A839DE6}"/>
                  </a:ext>
                </a:extLst>
              </p:cNvPr>
              <p:cNvSpPr txBox="1"/>
              <p:nvPr/>
            </p:nvSpPr>
            <p:spPr>
              <a:xfrm>
                <a:off x="7550157" y="2952990"/>
                <a:ext cx="666849"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p:sp>
            <p:nvSpPr>
              <p:cNvPr id="7" name="テキスト ボックス 6">
                <a:extLst>
                  <a:ext uri="{FF2B5EF4-FFF2-40B4-BE49-F238E27FC236}">
                    <a16:creationId xmlns:a16="http://schemas.microsoft.com/office/drawing/2014/main" id="{380E4995-21C1-32E0-B1D9-48556A839DE6}"/>
                  </a:ext>
                </a:extLst>
              </p:cNvPr>
              <p:cNvSpPr txBox="1">
                <a:spLocks noRot="1" noChangeAspect="1" noMove="1" noResize="1" noEditPoints="1" noAdjustHandles="1" noChangeArrowheads="1" noChangeShapeType="1" noTextEdit="1"/>
              </p:cNvSpPr>
              <p:nvPr/>
            </p:nvSpPr>
            <p:spPr>
              <a:xfrm>
                <a:off x="7550157" y="2952990"/>
                <a:ext cx="666849" cy="666080"/>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CDCCAE86-C769-12F8-0E71-F1A696917B99}"/>
              </a:ext>
            </a:extLst>
          </p:cNvPr>
          <p:cNvCxnSpPr>
            <a:cxnSpLocks/>
          </p:cNvCxnSpPr>
          <p:nvPr/>
        </p:nvCxnSpPr>
        <p:spPr>
          <a:xfrm flipH="1">
            <a:off x="7131482" y="3338543"/>
            <a:ext cx="1301073" cy="1534895"/>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D462FF43-8BA1-F714-EAD4-C4A005F1E86C}"/>
                  </a:ext>
                </a:extLst>
              </p:cNvPr>
              <p:cNvSpPr txBox="1"/>
              <p:nvPr/>
            </p:nvSpPr>
            <p:spPr>
              <a:xfrm>
                <a:off x="7211079" y="3447349"/>
                <a:ext cx="661527" cy="664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fPr>
                        <m:num>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r>
                            <a:rPr kumimoji="1" lang="en-US" altLang="ja-JP" i="1">
                              <a:solidFill>
                                <a:schemeClr val="accent2">
                                  <a:lumMod val="75000"/>
                                </a:schemeClr>
                              </a:solidFill>
                              <a:latin typeface="Cambria Math" panose="02040503050406030204" pitchFamily="18" charset="0"/>
                              <a:ea typeface="メイリオ" panose="020B0604030504040204" pitchFamily="50" charset="-128"/>
                            </a:rPr>
                            <m:t>𝐽</m:t>
                          </m:r>
                        </m:num>
                        <m:den>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den>
                      </m:f>
                    </m:oMath>
                  </m:oMathPara>
                </a14:m>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mc:Choice>
        <mc:Fallback>
          <p:sp>
            <p:nvSpPr>
              <p:cNvPr id="9" name="テキスト ボックス 8">
                <a:extLst>
                  <a:ext uri="{FF2B5EF4-FFF2-40B4-BE49-F238E27FC236}">
                    <a16:creationId xmlns:a16="http://schemas.microsoft.com/office/drawing/2014/main" id="{D462FF43-8BA1-F714-EAD4-C4A005F1E86C}"/>
                  </a:ext>
                </a:extLst>
              </p:cNvPr>
              <p:cNvSpPr txBox="1">
                <a:spLocks noRot="1" noChangeAspect="1" noMove="1" noResize="1" noEditPoints="1" noAdjustHandles="1" noChangeArrowheads="1" noChangeShapeType="1" noTextEdit="1"/>
              </p:cNvSpPr>
              <p:nvPr/>
            </p:nvSpPr>
            <p:spPr>
              <a:xfrm>
                <a:off x="7211079" y="3447349"/>
                <a:ext cx="661527" cy="664349"/>
              </a:xfrm>
              <a:prstGeom prst="rect">
                <a:avLst/>
              </a:prstGeom>
              <a:blipFill>
                <a:blip r:embed="rId5"/>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751F1572-DB1D-F806-147E-65ABE811D62C}"/>
              </a:ext>
            </a:extLst>
          </p:cNvPr>
          <p:cNvCxnSpPr>
            <a:cxnSpLocks/>
          </p:cNvCxnSpPr>
          <p:nvPr/>
        </p:nvCxnSpPr>
        <p:spPr>
          <a:xfrm flipV="1">
            <a:off x="7782018" y="4005147"/>
            <a:ext cx="0" cy="96923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四角形: 角を丸くする 10">
            <a:extLst>
              <a:ext uri="{FF2B5EF4-FFF2-40B4-BE49-F238E27FC236}">
                <a16:creationId xmlns:a16="http://schemas.microsoft.com/office/drawing/2014/main" id="{F0338419-810E-6559-D8D2-4EABC4E8DB6C}"/>
              </a:ext>
            </a:extLst>
          </p:cNvPr>
          <p:cNvSpPr/>
          <p:nvPr/>
        </p:nvSpPr>
        <p:spPr>
          <a:xfrm>
            <a:off x="6344364" y="1881562"/>
            <a:ext cx="431351"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5EF580E3-CA91-B1A5-4652-108BAF0DFD1B}"/>
                  </a:ext>
                </a:extLst>
              </p:cNvPr>
              <p:cNvSpPr txBox="1"/>
              <p:nvPr/>
            </p:nvSpPr>
            <p:spPr>
              <a:xfrm>
                <a:off x="7917041" y="4925951"/>
                <a:ext cx="532775"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p:sp>
            <p:nvSpPr>
              <p:cNvPr id="12" name="テキスト ボックス 11">
                <a:extLst>
                  <a:ext uri="{FF2B5EF4-FFF2-40B4-BE49-F238E27FC236}">
                    <a16:creationId xmlns:a16="http://schemas.microsoft.com/office/drawing/2014/main" id="{5EF580E3-CA91-B1A5-4652-108BAF0DFD1B}"/>
                  </a:ext>
                </a:extLst>
              </p:cNvPr>
              <p:cNvSpPr txBox="1">
                <a:spLocks noRot="1" noChangeAspect="1" noMove="1" noResize="1" noEditPoints="1" noAdjustHandles="1" noChangeArrowheads="1" noChangeShapeType="1" noTextEdit="1"/>
              </p:cNvSpPr>
              <p:nvPr/>
            </p:nvSpPr>
            <p:spPr>
              <a:xfrm>
                <a:off x="7917041" y="4925951"/>
                <a:ext cx="532775"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D9B15CCC-111C-AB7D-F62B-D002A35C0D1D}"/>
                  </a:ext>
                </a:extLst>
              </p:cNvPr>
              <p:cNvSpPr txBox="1"/>
              <p:nvPr/>
            </p:nvSpPr>
            <p:spPr>
              <a:xfrm>
                <a:off x="7547769" y="4901774"/>
                <a:ext cx="52745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p:sp>
            <p:nvSpPr>
              <p:cNvPr id="13" name="テキスト ボックス 12">
                <a:extLst>
                  <a:ext uri="{FF2B5EF4-FFF2-40B4-BE49-F238E27FC236}">
                    <a16:creationId xmlns:a16="http://schemas.microsoft.com/office/drawing/2014/main" id="{D9B15CCC-111C-AB7D-F62B-D002A35C0D1D}"/>
                  </a:ext>
                </a:extLst>
              </p:cNvPr>
              <p:cNvSpPr txBox="1">
                <a:spLocks noRot="1" noChangeAspect="1" noMove="1" noResize="1" noEditPoints="1" noAdjustHandles="1" noChangeArrowheads="1" noChangeShapeType="1" noTextEdit="1"/>
              </p:cNvSpPr>
              <p:nvPr/>
            </p:nvSpPr>
            <p:spPr>
              <a:xfrm>
                <a:off x="7547769" y="4901774"/>
                <a:ext cx="527452"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4209E3E7-2A29-11C9-23F2-C53B8FFA5656}"/>
                  </a:ext>
                </a:extLst>
              </p:cNvPr>
              <p:cNvSpPr txBox="1"/>
              <p:nvPr/>
            </p:nvSpPr>
            <p:spPr>
              <a:xfrm>
                <a:off x="8432555" y="1313183"/>
                <a:ext cx="246586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𝐽</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𝑤</m:t>
                          </m:r>
                        </m:e>
                      </m:d>
                      <m:r>
                        <a:rPr kumimoji="1" lang="en-US" altLang="ja-JP" sz="2400" b="0" i="1" smtClean="0">
                          <a:latin typeface="Cambria Math" panose="02040503050406030204" pitchFamily="18" charset="0"/>
                          <a:ea typeface="メイリオ" panose="020B0604030504040204" pitchFamily="50" charset="-128"/>
                        </a:rPr>
                        <m:t>=2</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𝑤</m:t>
                          </m:r>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𝑤</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5" name="テキスト ボックス 14">
                <a:extLst>
                  <a:ext uri="{FF2B5EF4-FFF2-40B4-BE49-F238E27FC236}">
                    <a16:creationId xmlns:a16="http://schemas.microsoft.com/office/drawing/2014/main" id="{4209E3E7-2A29-11C9-23F2-C53B8FFA5656}"/>
                  </a:ext>
                </a:extLst>
              </p:cNvPr>
              <p:cNvSpPr txBox="1">
                <a:spLocks noRot="1" noChangeAspect="1" noMove="1" noResize="1" noEditPoints="1" noAdjustHandles="1" noChangeArrowheads="1" noChangeShapeType="1" noTextEdit="1"/>
              </p:cNvSpPr>
              <p:nvPr/>
            </p:nvSpPr>
            <p:spPr>
              <a:xfrm>
                <a:off x="8432555" y="1313183"/>
                <a:ext cx="2465868" cy="461665"/>
              </a:xfrm>
              <a:prstGeom prst="rect">
                <a:avLst/>
              </a:prstGeom>
              <a:blipFill>
                <a:blip r:embed="rId8"/>
                <a:stretch>
                  <a:fillRect b="-92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E306735-0CE2-28F3-E0D3-BF8EDC5DEEE1}"/>
                  </a:ext>
                </a:extLst>
              </p:cNvPr>
              <p:cNvSpPr txBox="1"/>
              <p:nvPr/>
            </p:nvSpPr>
            <p:spPr>
              <a:xfrm>
                <a:off x="281947" y="334865"/>
                <a:ext cx="11643354" cy="1077218"/>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勾配の逆方向に</a:t>
                </a:r>
                <a14:m>
                  <m:oMath xmlns:m="http://schemas.openxmlformats.org/officeDocument/2006/math">
                    <m:r>
                      <a:rPr kumimoji="1" lang="en-US" altLang="ja-JP" sz="3200" b="0" i="1" smtClean="0">
                        <a:latin typeface="Cambria Math" panose="02040503050406030204" pitchFamily="18" charset="0"/>
                        <a:ea typeface="メイリオ" panose="020B0604030504040204" pitchFamily="50" charset="-128"/>
                      </a:rPr>
                      <m:t>𝑤</m:t>
                    </m:r>
                  </m:oMath>
                </a14:m>
                <a:r>
                  <a:rPr kumimoji="1" lang="ja-JP" altLang="en-US" sz="3200" dirty="0">
                    <a:latin typeface="メイリオ" panose="020B0604030504040204" pitchFamily="50" charset="-128"/>
                    <a:ea typeface="メイリオ" panose="020B0604030504040204" pitchFamily="50" charset="-128"/>
                  </a:rPr>
                  <a:t>を動かすと</a:t>
                </a:r>
                <a:r>
                  <a:rPr kumimoji="1" lang="ja-JP" altLang="en-US" sz="3200" b="1" dirty="0">
                    <a:latin typeface="メイリオ" panose="020B0604030504040204" pitchFamily="50" charset="-128"/>
                    <a:ea typeface="メイリオ" panose="020B0604030504040204" pitchFamily="50" charset="-128"/>
                  </a:rPr>
                  <a:t>任意の初期値</a:t>
                </a:r>
                <a14:m>
                  <m:oMath xmlns:m="http://schemas.openxmlformats.org/officeDocument/2006/math">
                    <m:sSub>
                      <m:sSubPr>
                        <m:ctrlPr>
                          <a:rPr kumimoji="1" lang="en-US" altLang="ja-JP" sz="3200" b="1" i="1">
                            <a:latin typeface="Cambria Math" panose="02040503050406030204" pitchFamily="18" charset="0"/>
                            <a:ea typeface="メイリオ" panose="020B0604030504040204" pitchFamily="50" charset="-128"/>
                          </a:rPr>
                        </m:ctrlPr>
                      </m:sSubPr>
                      <m:e>
                        <m:r>
                          <a:rPr kumimoji="1" lang="en-US" altLang="ja-JP" sz="3200" b="1" i="1">
                            <a:latin typeface="Cambria Math" panose="02040503050406030204" pitchFamily="18" charset="0"/>
                            <a:ea typeface="メイリオ" panose="020B0604030504040204" pitchFamily="50" charset="-128"/>
                          </a:rPr>
                          <m:t>𝒘</m:t>
                        </m:r>
                      </m:e>
                      <m:sub>
                        <m:r>
                          <a:rPr kumimoji="1" lang="en-US" altLang="ja-JP" sz="3200" b="1" i="1">
                            <a:latin typeface="Cambria Math" panose="02040503050406030204" pitchFamily="18" charset="0"/>
                            <a:ea typeface="メイリオ" panose="020B0604030504040204" pitchFamily="50" charset="-128"/>
                          </a:rPr>
                          <m:t>𝟎</m:t>
                        </m:r>
                      </m:sub>
                    </m:sSub>
                  </m:oMath>
                </a14:m>
                <a:r>
                  <a:rPr kumimoji="1" lang="ja-JP" altLang="en-US" sz="3200" b="1" dirty="0">
                    <a:latin typeface="メイリオ" panose="020B0604030504040204" pitchFamily="50" charset="-128"/>
                    <a:ea typeface="メイリオ" panose="020B0604030504040204" pitchFamily="50" charset="-128"/>
                  </a:rPr>
                  <a:t>から必ず</a:t>
                </a:r>
                <a:r>
                  <a:rPr kumimoji="1" lang="ja-JP" altLang="en-US" sz="3200" dirty="0">
                    <a:latin typeface="メイリオ" panose="020B0604030504040204" pitchFamily="50" charset="-128"/>
                    <a:ea typeface="メイリオ" panose="020B0604030504040204" pitchFamily="50" charset="-128"/>
                  </a:rPr>
                  <a:t>勾配が漸近的に小さくなる</a:t>
                </a:r>
              </a:p>
            </p:txBody>
          </p:sp>
        </mc:Choice>
        <mc:Fallback xmlns="">
          <p:sp>
            <p:nvSpPr>
              <p:cNvPr id="18" name="テキスト ボックス 17">
                <a:extLst>
                  <a:ext uri="{FF2B5EF4-FFF2-40B4-BE49-F238E27FC236}">
                    <a16:creationId xmlns:a16="http://schemas.microsoft.com/office/drawing/2014/main" id="{9E306735-0CE2-28F3-E0D3-BF8EDC5DEEE1}"/>
                  </a:ext>
                </a:extLst>
              </p:cNvPr>
              <p:cNvSpPr txBox="1">
                <a:spLocks noRot="1" noChangeAspect="1" noMove="1" noResize="1" noEditPoints="1" noAdjustHandles="1" noChangeArrowheads="1" noChangeShapeType="1" noTextEdit="1"/>
              </p:cNvSpPr>
              <p:nvPr/>
            </p:nvSpPr>
            <p:spPr>
              <a:xfrm>
                <a:off x="281947" y="334865"/>
                <a:ext cx="11643354" cy="1077218"/>
              </a:xfrm>
              <a:prstGeom prst="rect">
                <a:avLst/>
              </a:prstGeom>
              <a:blipFill>
                <a:blip r:embed="rId9"/>
                <a:stretch>
                  <a:fillRect l="-1309" t="-6780" r="-942" b="-17514"/>
                </a:stretch>
              </a:blipFill>
            </p:spPr>
            <p:txBody>
              <a:bodyPr/>
              <a:lstStyle/>
              <a:p>
                <a:r>
                  <a:rPr lang="ja-JP" altLang="en-US">
                    <a:noFill/>
                  </a:rPr>
                  <a:t> </a:t>
                </a:r>
              </a:p>
            </p:txBody>
          </p:sp>
        </mc:Fallback>
      </mc:AlternateContent>
      <p:cxnSp>
        <p:nvCxnSpPr>
          <p:cNvPr id="35" name="直線コネクタ 34">
            <a:extLst>
              <a:ext uri="{FF2B5EF4-FFF2-40B4-BE49-F238E27FC236}">
                <a16:creationId xmlns:a16="http://schemas.microsoft.com/office/drawing/2014/main" id="{75A9B2DB-AD93-F878-6688-698E70CF808D}"/>
              </a:ext>
            </a:extLst>
          </p:cNvPr>
          <p:cNvCxnSpPr>
            <a:cxnSpLocks/>
          </p:cNvCxnSpPr>
          <p:nvPr/>
        </p:nvCxnSpPr>
        <p:spPr>
          <a:xfrm>
            <a:off x="4816496" y="2250894"/>
            <a:ext cx="1364111" cy="223886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5FFA91F-FE21-1B91-6CC4-0EE53661B00A}"/>
              </a:ext>
            </a:extLst>
          </p:cNvPr>
          <p:cNvCxnSpPr>
            <a:cxnSpLocks/>
            <a:endCxn id="4" idx="0"/>
          </p:cNvCxnSpPr>
          <p:nvPr/>
        </p:nvCxnSpPr>
        <p:spPr>
          <a:xfrm>
            <a:off x="5288610" y="3407128"/>
            <a:ext cx="1302358" cy="1305639"/>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2606E36B-1866-5EC5-C678-5C37500DCD59}"/>
                  </a:ext>
                </a:extLst>
              </p:cNvPr>
              <p:cNvSpPr txBox="1"/>
              <p:nvPr/>
            </p:nvSpPr>
            <p:spPr>
              <a:xfrm>
                <a:off x="5425838" y="2781358"/>
                <a:ext cx="666849"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p:sp>
            <p:nvSpPr>
              <p:cNvPr id="49" name="テキスト ボックス 48">
                <a:extLst>
                  <a:ext uri="{FF2B5EF4-FFF2-40B4-BE49-F238E27FC236}">
                    <a16:creationId xmlns:a16="http://schemas.microsoft.com/office/drawing/2014/main" id="{2606E36B-1866-5EC5-C678-5C37500DCD59}"/>
                  </a:ext>
                </a:extLst>
              </p:cNvPr>
              <p:cNvSpPr txBox="1">
                <a:spLocks noRot="1" noChangeAspect="1" noMove="1" noResize="1" noEditPoints="1" noAdjustHandles="1" noChangeArrowheads="1" noChangeShapeType="1" noTextEdit="1"/>
              </p:cNvSpPr>
              <p:nvPr/>
            </p:nvSpPr>
            <p:spPr>
              <a:xfrm>
                <a:off x="5425838" y="2781358"/>
                <a:ext cx="666849" cy="66608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239C7BB4-C783-CF6B-B6B1-8689A7DAB464}"/>
                  </a:ext>
                </a:extLst>
              </p:cNvPr>
              <p:cNvSpPr txBox="1"/>
              <p:nvPr/>
            </p:nvSpPr>
            <p:spPr>
              <a:xfrm>
                <a:off x="5844246" y="3417007"/>
                <a:ext cx="661527" cy="664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fPr>
                        <m:num>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r>
                            <a:rPr kumimoji="1" lang="en-US" altLang="ja-JP" i="1">
                              <a:solidFill>
                                <a:schemeClr val="accent2">
                                  <a:lumMod val="75000"/>
                                </a:schemeClr>
                              </a:solidFill>
                              <a:latin typeface="Cambria Math" panose="02040503050406030204" pitchFamily="18" charset="0"/>
                              <a:ea typeface="メイリオ" panose="020B0604030504040204" pitchFamily="50" charset="-128"/>
                            </a:rPr>
                            <m:t>𝐽</m:t>
                          </m:r>
                        </m:num>
                        <m:den>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den>
                      </m:f>
                    </m:oMath>
                  </m:oMathPara>
                </a14:m>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mc:Choice>
        <mc:Fallback>
          <p:sp>
            <p:nvSpPr>
              <p:cNvPr id="50" name="テキスト ボックス 49">
                <a:extLst>
                  <a:ext uri="{FF2B5EF4-FFF2-40B4-BE49-F238E27FC236}">
                    <a16:creationId xmlns:a16="http://schemas.microsoft.com/office/drawing/2014/main" id="{239C7BB4-C783-CF6B-B6B1-8689A7DAB464}"/>
                  </a:ext>
                </a:extLst>
              </p:cNvPr>
              <p:cNvSpPr txBox="1">
                <a:spLocks noRot="1" noChangeAspect="1" noMove="1" noResize="1" noEditPoints="1" noAdjustHandles="1" noChangeArrowheads="1" noChangeShapeType="1" noTextEdit="1"/>
              </p:cNvSpPr>
              <p:nvPr/>
            </p:nvSpPr>
            <p:spPr>
              <a:xfrm>
                <a:off x="5844246" y="3417007"/>
                <a:ext cx="661527" cy="664349"/>
              </a:xfrm>
              <a:prstGeom prst="rect">
                <a:avLst/>
              </a:prstGeom>
              <a:blipFill>
                <a:blip r:embed="rId11"/>
                <a:stretch>
                  <a:fillRect/>
                </a:stretch>
              </a:blipFill>
            </p:spPr>
            <p:txBody>
              <a:bodyPr/>
              <a:lstStyle/>
              <a:p>
                <a:r>
                  <a:rPr lang="ja-JP" altLang="en-US">
                    <a:noFill/>
                  </a:rPr>
                  <a:t> </a:t>
                </a:r>
              </a:p>
            </p:txBody>
          </p:sp>
        </mc:Fallback>
      </mc:AlternateContent>
      <p:sp>
        <p:nvSpPr>
          <p:cNvPr id="51" name="四角形: 角を丸くする 50">
            <a:extLst>
              <a:ext uri="{FF2B5EF4-FFF2-40B4-BE49-F238E27FC236}">
                <a16:creationId xmlns:a16="http://schemas.microsoft.com/office/drawing/2014/main" id="{DAF34C46-15B1-FFA6-8234-B213196FCCEC}"/>
              </a:ext>
            </a:extLst>
          </p:cNvPr>
          <p:cNvSpPr/>
          <p:nvPr/>
        </p:nvSpPr>
        <p:spPr>
          <a:xfrm>
            <a:off x="4417543" y="1829641"/>
            <a:ext cx="431351"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E6B9FDB0-E615-A32D-AD07-348FA49F9B1E}"/>
              </a:ext>
            </a:extLst>
          </p:cNvPr>
          <p:cNvCxnSpPr>
            <a:cxnSpLocks/>
            <a:stCxn id="12" idx="0"/>
          </p:cNvCxnSpPr>
          <p:nvPr/>
        </p:nvCxnSpPr>
        <p:spPr>
          <a:xfrm flipH="1" flipV="1">
            <a:off x="8169529" y="3407128"/>
            <a:ext cx="13900" cy="1518823"/>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C8B1011B-48B4-2C82-5D9E-E9ED09F3F766}"/>
              </a:ext>
            </a:extLst>
          </p:cNvPr>
          <p:cNvCxnSpPr>
            <a:cxnSpLocks/>
          </p:cNvCxnSpPr>
          <p:nvPr/>
        </p:nvCxnSpPr>
        <p:spPr>
          <a:xfrm flipV="1">
            <a:off x="5923658" y="3925358"/>
            <a:ext cx="0" cy="96923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テキスト ボックス 58">
                <a:extLst>
                  <a:ext uri="{FF2B5EF4-FFF2-40B4-BE49-F238E27FC236}">
                    <a16:creationId xmlns:a16="http://schemas.microsoft.com/office/drawing/2014/main" id="{3F024020-092F-3D20-755C-E4224205ACBD}"/>
                  </a:ext>
                </a:extLst>
              </p:cNvPr>
              <p:cNvSpPr txBox="1"/>
              <p:nvPr/>
            </p:nvSpPr>
            <p:spPr>
              <a:xfrm>
                <a:off x="5334734" y="4830021"/>
                <a:ext cx="532775"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p:sp>
            <p:nvSpPr>
              <p:cNvPr id="59" name="テキスト ボックス 58">
                <a:extLst>
                  <a:ext uri="{FF2B5EF4-FFF2-40B4-BE49-F238E27FC236}">
                    <a16:creationId xmlns:a16="http://schemas.microsoft.com/office/drawing/2014/main" id="{3F024020-092F-3D20-755C-E4224205ACBD}"/>
                  </a:ext>
                </a:extLst>
              </p:cNvPr>
              <p:cNvSpPr txBox="1">
                <a:spLocks noRot="1" noChangeAspect="1" noMove="1" noResize="1" noEditPoints="1" noAdjustHandles="1" noChangeArrowheads="1" noChangeShapeType="1" noTextEdit="1"/>
              </p:cNvSpPr>
              <p:nvPr/>
            </p:nvSpPr>
            <p:spPr>
              <a:xfrm>
                <a:off x="5334734" y="4830021"/>
                <a:ext cx="532775"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0" name="テキスト ボックス 59">
                <a:extLst>
                  <a:ext uri="{FF2B5EF4-FFF2-40B4-BE49-F238E27FC236}">
                    <a16:creationId xmlns:a16="http://schemas.microsoft.com/office/drawing/2014/main" id="{A7864B40-038D-728B-6BBA-FCB74124F062}"/>
                  </a:ext>
                </a:extLst>
              </p:cNvPr>
              <p:cNvSpPr txBox="1"/>
              <p:nvPr/>
            </p:nvSpPr>
            <p:spPr>
              <a:xfrm>
                <a:off x="5689409" y="4821985"/>
                <a:ext cx="52745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p:sp>
            <p:nvSpPr>
              <p:cNvPr id="60" name="テキスト ボックス 59">
                <a:extLst>
                  <a:ext uri="{FF2B5EF4-FFF2-40B4-BE49-F238E27FC236}">
                    <a16:creationId xmlns:a16="http://schemas.microsoft.com/office/drawing/2014/main" id="{A7864B40-038D-728B-6BBA-FCB74124F062}"/>
                  </a:ext>
                </a:extLst>
              </p:cNvPr>
              <p:cNvSpPr txBox="1">
                <a:spLocks noRot="1" noChangeAspect="1" noMove="1" noResize="1" noEditPoints="1" noAdjustHandles="1" noChangeArrowheads="1" noChangeShapeType="1" noTextEdit="1"/>
              </p:cNvSpPr>
              <p:nvPr/>
            </p:nvSpPr>
            <p:spPr>
              <a:xfrm>
                <a:off x="5689409" y="4821985"/>
                <a:ext cx="527452" cy="369332"/>
              </a:xfrm>
              <a:prstGeom prst="rect">
                <a:avLst/>
              </a:prstGeom>
              <a:blipFill>
                <a:blip r:embed="rId13"/>
                <a:stretch>
                  <a:fillRect/>
                </a:stretch>
              </a:blipFill>
            </p:spPr>
            <p:txBody>
              <a:bodyPr/>
              <a:lstStyle/>
              <a:p>
                <a:r>
                  <a:rPr lang="ja-JP" altLang="en-US">
                    <a:noFill/>
                  </a:rPr>
                  <a:t> </a:t>
                </a:r>
              </a:p>
            </p:txBody>
          </p:sp>
        </mc:Fallback>
      </mc:AlternateContent>
      <p:cxnSp>
        <p:nvCxnSpPr>
          <p:cNvPr id="61" name="直線コネクタ 60">
            <a:extLst>
              <a:ext uri="{FF2B5EF4-FFF2-40B4-BE49-F238E27FC236}">
                <a16:creationId xmlns:a16="http://schemas.microsoft.com/office/drawing/2014/main" id="{31D7ACA2-B97C-A814-A989-CF8708C152B2}"/>
              </a:ext>
            </a:extLst>
          </p:cNvPr>
          <p:cNvCxnSpPr>
            <a:cxnSpLocks/>
          </p:cNvCxnSpPr>
          <p:nvPr/>
        </p:nvCxnSpPr>
        <p:spPr>
          <a:xfrm flipH="1" flipV="1">
            <a:off x="5605583" y="3451496"/>
            <a:ext cx="13900" cy="1518823"/>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8689A146-4145-3F24-A81A-22662C49D07F}"/>
              </a:ext>
            </a:extLst>
          </p:cNvPr>
          <p:cNvCxnSpPr>
            <a:cxnSpLocks/>
          </p:cNvCxnSpPr>
          <p:nvPr/>
        </p:nvCxnSpPr>
        <p:spPr>
          <a:xfrm>
            <a:off x="5619483" y="4489762"/>
            <a:ext cx="3041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F156C2AC-7593-0337-49D8-AE8ED61CA6DC}"/>
              </a:ext>
            </a:extLst>
          </p:cNvPr>
          <p:cNvCxnSpPr>
            <a:cxnSpLocks/>
          </p:cNvCxnSpPr>
          <p:nvPr/>
        </p:nvCxnSpPr>
        <p:spPr>
          <a:xfrm flipH="1">
            <a:off x="7811495" y="4489762"/>
            <a:ext cx="3041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3352D252-0E45-C8AE-0E54-88874FBF1D4E}"/>
              </a:ext>
            </a:extLst>
          </p:cNvPr>
          <p:cNvCxnSpPr>
            <a:cxnSpLocks/>
          </p:cNvCxnSpPr>
          <p:nvPr/>
        </p:nvCxnSpPr>
        <p:spPr>
          <a:xfrm>
            <a:off x="5510112" y="5499412"/>
            <a:ext cx="30417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5C64E753-F3DE-CB60-FCD2-F22BC307CE83}"/>
              </a:ext>
            </a:extLst>
          </p:cNvPr>
          <p:cNvSpPr txBox="1"/>
          <p:nvPr/>
        </p:nvSpPr>
        <p:spPr>
          <a:xfrm>
            <a:off x="5867509" y="5375072"/>
            <a:ext cx="226215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勾配のマイナス方向</a:t>
            </a:r>
          </a:p>
        </p:txBody>
      </p:sp>
      <mc:AlternateContent xmlns:mc="http://schemas.openxmlformats.org/markup-compatibility/2006">
        <mc:Choice xmlns:a14="http://schemas.microsoft.com/office/drawing/2010/main" Requires="a14">
          <p:sp>
            <p:nvSpPr>
              <p:cNvPr id="70" name="テキスト ボックス 69">
                <a:extLst>
                  <a:ext uri="{FF2B5EF4-FFF2-40B4-BE49-F238E27FC236}">
                    <a16:creationId xmlns:a16="http://schemas.microsoft.com/office/drawing/2014/main" id="{C1B7D358-F446-AB3E-C81A-7D6A7B60D78D}"/>
                  </a:ext>
                </a:extLst>
              </p:cNvPr>
              <p:cNvSpPr txBox="1"/>
              <p:nvPr/>
            </p:nvSpPr>
            <p:spPr>
              <a:xfrm>
                <a:off x="8523142" y="3619070"/>
                <a:ext cx="2251514" cy="646331"/>
              </a:xfrm>
              <a:prstGeom prst="rect">
                <a:avLst/>
              </a:prstGeom>
              <a:noFill/>
            </p:spPr>
            <p:txBody>
              <a:bodyPr wrap="none" rtlCol="0">
                <a:spAutoFit/>
              </a:bodyPr>
              <a:lstStyle/>
              <a:p>
                <a:pPr algn="l"/>
                <a:r>
                  <a:rPr kumimoji="1" lang="ja-JP" altLang="en-US" dirty="0">
                    <a:solidFill>
                      <a:schemeClr val="tx1"/>
                    </a:solidFill>
                    <a:latin typeface="メイリオ" panose="020B0604030504040204" pitchFamily="50" charset="-128"/>
                    <a:ea typeface="メイリオ" panose="020B0604030504040204" pitchFamily="50" charset="-128"/>
                  </a:rPr>
                  <a:t>勾配</a:t>
                </a:r>
                <a:r>
                  <a:rPr kumimoji="1" lang="en-US" altLang="ja-JP" dirty="0">
                    <a:solidFill>
                      <a:schemeClr val="tx1"/>
                    </a:solidFill>
                    <a:latin typeface="メイリオ" panose="020B0604030504040204" pitchFamily="50" charset="-128"/>
                    <a:ea typeface="メイリオ" panose="020B0604030504040204" pitchFamily="50" charset="-128"/>
                  </a:rPr>
                  <a:t>&gt;0:</a:t>
                </a:r>
              </a:p>
              <a:p>
                <a:pPr algn="l"/>
                <a:r>
                  <a:rPr kumimoji="1" lang="en-US" altLang="ja-JP" dirty="0">
                    <a:solidFill>
                      <a:schemeClr val="tx1"/>
                    </a:solidFill>
                    <a:ea typeface="メイリオ" panose="020B0604030504040204" pitchFamily="50" charset="-128"/>
                  </a:rPr>
                  <a:t> </a:t>
                </a:r>
                <a14:m>
                  <m:oMath xmlns:m="http://schemas.openxmlformats.org/officeDocument/2006/math">
                    <m:sSub>
                      <m:sSubPr>
                        <m:ctrlPr>
                          <a:rPr kumimoji="1" lang="en-US" altLang="ja-JP" i="1" smtClean="0">
                            <a:solidFill>
                              <a:schemeClr val="tx1"/>
                            </a:solidFill>
                            <a:latin typeface="Cambria Math" panose="02040503050406030204" pitchFamily="18" charset="0"/>
                            <a:ea typeface="メイリオ" panose="020B0604030504040204" pitchFamily="50" charset="-128"/>
                          </a:rPr>
                        </m:ctrlPr>
                      </m:sSubPr>
                      <m:e>
                        <m:r>
                          <a:rPr kumimoji="1" lang="en-US" altLang="ja-JP" i="1">
                            <a:solidFill>
                              <a:schemeClr val="tx1"/>
                            </a:solidFill>
                            <a:latin typeface="Cambria Math" panose="02040503050406030204" pitchFamily="18" charset="0"/>
                            <a:ea typeface="メイリオ" panose="020B0604030504040204" pitchFamily="50" charset="-128"/>
                          </a:rPr>
                          <m:t>𝑤</m:t>
                        </m:r>
                      </m:e>
                      <m:sub>
                        <m:r>
                          <a:rPr kumimoji="1" lang="en-US" altLang="ja-JP" i="1">
                            <a:solidFill>
                              <a:schemeClr val="tx1"/>
                            </a:solidFill>
                            <a:latin typeface="Cambria Math" panose="02040503050406030204" pitchFamily="18" charset="0"/>
                            <a:ea typeface="メイリオ" panose="020B0604030504040204" pitchFamily="50" charset="-128"/>
                          </a:rPr>
                          <m:t>0</m:t>
                        </m:r>
                      </m:sub>
                    </m:sSub>
                    <m:r>
                      <a:rPr kumimoji="1" lang="en-US" altLang="ja-JP" b="0" i="1" smtClean="0">
                        <a:solidFill>
                          <a:schemeClr val="tx1"/>
                        </a:solidFill>
                        <a:latin typeface="Cambria Math" panose="02040503050406030204" pitchFamily="18" charset="0"/>
                        <a:ea typeface="メイリオ" panose="020B0604030504040204" pitchFamily="50" charset="-128"/>
                      </a:rPr>
                      <m:t>−</m:t>
                    </m:r>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𝑤</m:t>
                    </m:r>
                  </m:oMath>
                </a14:m>
                <a:r>
                  <a:rPr kumimoji="1" lang="ja-JP" altLang="en-US" dirty="0">
                    <a:solidFill>
                      <a:schemeClr val="tx1"/>
                    </a:solidFill>
                    <a:latin typeface="メイリオ" panose="020B0604030504040204" pitchFamily="50" charset="-128"/>
                    <a:ea typeface="メイリオ" panose="020B0604030504040204" pitchFamily="50" charset="-128"/>
                  </a:rPr>
                  <a:t>方向に移動</a:t>
                </a:r>
              </a:p>
            </p:txBody>
          </p:sp>
        </mc:Choice>
        <mc:Fallback>
          <p:sp>
            <p:nvSpPr>
              <p:cNvPr id="70" name="テキスト ボックス 69">
                <a:extLst>
                  <a:ext uri="{FF2B5EF4-FFF2-40B4-BE49-F238E27FC236}">
                    <a16:creationId xmlns:a16="http://schemas.microsoft.com/office/drawing/2014/main" id="{C1B7D358-F446-AB3E-C81A-7D6A7B60D78D}"/>
                  </a:ext>
                </a:extLst>
              </p:cNvPr>
              <p:cNvSpPr txBox="1">
                <a:spLocks noRot="1" noChangeAspect="1" noMove="1" noResize="1" noEditPoints="1" noAdjustHandles="1" noChangeArrowheads="1" noChangeShapeType="1" noTextEdit="1"/>
              </p:cNvSpPr>
              <p:nvPr/>
            </p:nvSpPr>
            <p:spPr>
              <a:xfrm>
                <a:off x="8523142" y="3619070"/>
                <a:ext cx="2251514" cy="646331"/>
              </a:xfrm>
              <a:prstGeom prst="rect">
                <a:avLst/>
              </a:prstGeom>
              <a:blipFill>
                <a:blip r:embed="rId14"/>
                <a:stretch>
                  <a:fillRect l="-2168" t="-4717" r="-2439" b="-1603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1" name="テキスト ボックス 70">
                <a:extLst>
                  <a:ext uri="{FF2B5EF4-FFF2-40B4-BE49-F238E27FC236}">
                    <a16:creationId xmlns:a16="http://schemas.microsoft.com/office/drawing/2014/main" id="{6D86C019-F151-C2BA-8953-BFA10C195A77}"/>
                  </a:ext>
                </a:extLst>
              </p:cNvPr>
              <p:cNvSpPr txBox="1"/>
              <p:nvPr/>
            </p:nvSpPr>
            <p:spPr>
              <a:xfrm>
                <a:off x="2978030" y="3564296"/>
                <a:ext cx="2251514" cy="646331"/>
              </a:xfrm>
              <a:prstGeom prst="rect">
                <a:avLst/>
              </a:prstGeom>
              <a:noFill/>
            </p:spPr>
            <p:txBody>
              <a:bodyPr wrap="none" rtlCol="0">
                <a:spAutoFit/>
              </a:bodyPr>
              <a:lstStyle/>
              <a:p>
                <a:pPr algn="l"/>
                <a:r>
                  <a:rPr kumimoji="1" lang="ja-JP" altLang="en-US" dirty="0">
                    <a:solidFill>
                      <a:schemeClr val="tx1"/>
                    </a:solidFill>
                    <a:latin typeface="メイリオ" panose="020B0604030504040204" pitchFamily="50" charset="-128"/>
                    <a:ea typeface="メイリオ" panose="020B0604030504040204" pitchFamily="50" charset="-128"/>
                  </a:rPr>
                  <a:t>勾配</a:t>
                </a:r>
                <a:r>
                  <a:rPr kumimoji="1" lang="en-US" altLang="ja-JP" dirty="0">
                    <a:solidFill>
                      <a:schemeClr val="tx1"/>
                    </a:solidFill>
                    <a:latin typeface="メイリオ" panose="020B0604030504040204" pitchFamily="50" charset="-128"/>
                    <a:ea typeface="メイリオ" panose="020B0604030504040204" pitchFamily="50" charset="-128"/>
                  </a:rPr>
                  <a:t>&lt;0:</a:t>
                </a:r>
              </a:p>
              <a:p>
                <a:pPr algn="l"/>
                <a:r>
                  <a:rPr kumimoji="1" lang="en-US" altLang="ja-JP" dirty="0">
                    <a:solidFill>
                      <a:schemeClr val="tx1"/>
                    </a:solidFill>
                    <a:ea typeface="メイリオ" panose="020B0604030504040204" pitchFamily="50" charset="-128"/>
                  </a:rPr>
                  <a:t> </a:t>
                </a:r>
                <a14:m>
                  <m:oMath xmlns:m="http://schemas.openxmlformats.org/officeDocument/2006/math">
                    <m:sSub>
                      <m:sSubPr>
                        <m:ctrlPr>
                          <a:rPr kumimoji="1" lang="en-US" altLang="ja-JP" i="1" smtClean="0">
                            <a:solidFill>
                              <a:schemeClr val="tx1"/>
                            </a:solidFill>
                            <a:latin typeface="Cambria Math" panose="02040503050406030204" pitchFamily="18" charset="0"/>
                            <a:ea typeface="メイリオ" panose="020B0604030504040204" pitchFamily="50" charset="-128"/>
                          </a:rPr>
                        </m:ctrlPr>
                      </m:sSubPr>
                      <m:e>
                        <m:r>
                          <a:rPr kumimoji="1" lang="en-US" altLang="ja-JP" i="1">
                            <a:solidFill>
                              <a:schemeClr val="tx1"/>
                            </a:solidFill>
                            <a:latin typeface="Cambria Math" panose="02040503050406030204" pitchFamily="18" charset="0"/>
                            <a:ea typeface="メイリオ" panose="020B0604030504040204" pitchFamily="50" charset="-128"/>
                          </a:rPr>
                          <m:t>𝑤</m:t>
                        </m:r>
                      </m:e>
                      <m:sub>
                        <m:r>
                          <a:rPr kumimoji="1" lang="en-US" altLang="ja-JP" i="1">
                            <a:solidFill>
                              <a:schemeClr val="tx1"/>
                            </a:solidFill>
                            <a:latin typeface="Cambria Math" panose="02040503050406030204" pitchFamily="18" charset="0"/>
                            <a:ea typeface="メイリオ" panose="020B0604030504040204" pitchFamily="50" charset="-128"/>
                          </a:rPr>
                          <m:t>0</m:t>
                        </m:r>
                      </m:sub>
                    </m:sSub>
                    <m:r>
                      <a:rPr kumimoji="1" lang="en-US" altLang="ja-JP" b="0" i="1" smtClean="0">
                        <a:solidFill>
                          <a:schemeClr val="tx1"/>
                        </a:solidFill>
                        <a:latin typeface="Cambria Math" panose="02040503050406030204" pitchFamily="18" charset="0"/>
                        <a:ea typeface="メイリオ" panose="020B0604030504040204" pitchFamily="50" charset="-128"/>
                      </a:rPr>
                      <m:t>+</m:t>
                    </m:r>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𝑤</m:t>
                    </m:r>
                  </m:oMath>
                </a14:m>
                <a:r>
                  <a:rPr kumimoji="1" lang="ja-JP" altLang="en-US" dirty="0">
                    <a:solidFill>
                      <a:schemeClr val="tx1"/>
                    </a:solidFill>
                    <a:latin typeface="メイリオ" panose="020B0604030504040204" pitchFamily="50" charset="-128"/>
                    <a:ea typeface="メイリオ" panose="020B0604030504040204" pitchFamily="50" charset="-128"/>
                  </a:rPr>
                  <a:t>方向に移動</a:t>
                </a:r>
              </a:p>
            </p:txBody>
          </p:sp>
        </mc:Choice>
        <mc:Fallback>
          <p:sp>
            <p:nvSpPr>
              <p:cNvPr id="71" name="テキスト ボックス 70">
                <a:extLst>
                  <a:ext uri="{FF2B5EF4-FFF2-40B4-BE49-F238E27FC236}">
                    <a16:creationId xmlns:a16="http://schemas.microsoft.com/office/drawing/2014/main" id="{6D86C019-F151-C2BA-8953-BFA10C195A77}"/>
                  </a:ext>
                </a:extLst>
              </p:cNvPr>
              <p:cNvSpPr txBox="1">
                <a:spLocks noRot="1" noChangeAspect="1" noMove="1" noResize="1" noEditPoints="1" noAdjustHandles="1" noChangeArrowheads="1" noChangeShapeType="1" noTextEdit="1"/>
              </p:cNvSpPr>
              <p:nvPr/>
            </p:nvSpPr>
            <p:spPr>
              <a:xfrm>
                <a:off x="2978030" y="3564296"/>
                <a:ext cx="2251514" cy="646331"/>
              </a:xfrm>
              <a:prstGeom prst="rect">
                <a:avLst/>
              </a:prstGeom>
              <a:blipFill>
                <a:blip r:embed="rId15"/>
                <a:stretch>
                  <a:fillRect l="-2439" t="-4717" r="-2168"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BF56B8FC-8C0F-88C9-04D0-73914CF0E8D8}"/>
                  </a:ext>
                </a:extLst>
              </p:cNvPr>
              <p:cNvSpPr txBox="1"/>
              <p:nvPr/>
            </p:nvSpPr>
            <p:spPr>
              <a:xfrm>
                <a:off x="1845025" y="6145919"/>
                <a:ext cx="8213402" cy="523220"/>
              </a:xfrm>
              <a:prstGeom prst="rect">
                <a:avLst/>
              </a:prstGeom>
              <a:noFill/>
            </p:spPr>
            <p:txBody>
              <a:bodyPr wrap="none" rtlCol="0">
                <a:spAutoFit/>
              </a:bodyPr>
              <a:lstStyle/>
              <a:p>
                <a:pPr algn="l"/>
                <a14:m>
                  <m:oMath xmlns:m="http://schemas.openxmlformats.org/officeDocument/2006/math">
                    <m:r>
                      <a:rPr kumimoji="1" lang="en-US" altLang="ja-JP" sz="2800" b="0" i="1" smtClean="0">
                        <a:solidFill>
                          <a:schemeClr val="tx1"/>
                        </a:solidFill>
                        <a:latin typeface="Cambria Math" panose="02040503050406030204" pitchFamily="18" charset="0"/>
                        <a:ea typeface="Cambria Math" panose="02040503050406030204" pitchFamily="18" charset="0"/>
                      </a:rPr>
                      <m:t>∆</m:t>
                    </m:r>
                    <m:r>
                      <a:rPr kumimoji="1" lang="en-US" altLang="ja-JP" sz="2800" b="0" i="1" smtClean="0">
                        <a:solidFill>
                          <a:schemeClr val="tx1"/>
                        </a:solidFill>
                        <a:latin typeface="Cambria Math" panose="02040503050406030204" pitchFamily="18" charset="0"/>
                        <a:ea typeface="Cambria Math" panose="02040503050406030204" pitchFamily="18" charset="0"/>
                      </a:rPr>
                      <m:t>𝑤</m:t>
                    </m:r>
                  </m:oMath>
                </a14:m>
                <a:r>
                  <a:rPr kumimoji="1" lang="ja-JP" altLang="en-US" sz="2800" dirty="0">
                    <a:latin typeface="メイリオ" panose="020B0604030504040204" pitchFamily="50" charset="-128"/>
                    <a:ea typeface="メイリオ" panose="020B0604030504040204" pitchFamily="50" charset="-128"/>
                  </a:rPr>
                  <a:t>（漸近的な歩幅）はどれくらいにするべきか？</a:t>
                </a:r>
              </a:p>
            </p:txBody>
          </p:sp>
        </mc:Choice>
        <mc:Fallback xmlns="">
          <p:sp>
            <p:nvSpPr>
              <p:cNvPr id="72" name="テキスト ボックス 71">
                <a:extLst>
                  <a:ext uri="{FF2B5EF4-FFF2-40B4-BE49-F238E27FC236}">
                    <a16:creationId xmlns:a16="http://schemas.microsoft.com/office/drawing/2014/main" id="{BF56B8FC-8C0F-88C9-04D0-73914CF0E8D8}"/>
                  </a:ext>
                </a:extLst>
              </p:cNvPr>
              <p:cNvSpPr txBox="1">
                <a:spLocks noRot="1" noChangeAspect="1" noMove="1" noResize="1" noEditPoints="1" noAdjustHandles="1" noChangeArrowheads="1" noChangeShapeType="1" noTextEdit="1"/>
              </p:cNvSpPr>
              <p:nvPr/>
            </p:nvSpPr>
            <p:spPr>
              <a:xfrm>
                <a:off x="1845025" y="6145919"/>
                <a:ext cx="8213402" cy="523220"/>
              </a:xfrm>
              <a:prstGeom prst="rect">
                <a:avLst/>
              </a:prstGeom>
              <a:blipFill>
                <a:blip r:embed="rId16"/>
                <a:stretch>
                  <a:fillRect l="-371" t="-9302" r="-148" b="-33721"/>
                </a:stretch>
              </a:blipFill>
            </p:spPr>
            <p:txBody>
              <a:bodyPr/>
              <a:lstStyle/>
              <a:p>
                <a:r>
                  <a:rPr lang="ja-JP" altLang="en-US">
                    <a:noFill/>
                  </a:rPr>
                  <a:t> </a:t>
                </a:r>
              </a:p>
            </p:txBody>
          </p:sp>
        </mc:Fallback>
      </mc:AlternateContent>
      <p:pic>
        <p:nvPicPr>
          <p:cNvPr id="14" name="図 13">
            <a:extLst>
              <a:ext uri="{FF2B5EF4-FFF2-40B4-BE49-F238E27FC236}">
                <a16:creationId xmlns:a16="http://schemas.microsoft.com/office/drawing/2014/main" id="{6DF8F73E-2D68-66DD-F988-64044C3DE0DF}"/>
              </a:ext>
            </a:extLst>
          </p:cNvPr>
          <p:cNvPicPr>
            <a:picLocks noChangeAspect="1"/>
          </p:cNvPicPr>
          <p:nvPr/>
        </p:nvPicPr>
        <p:blipFill>
          <a:blip r:embed="rId17"/>
          <a:stretch>
            <a:fillRect/>
          </a:stretch>
        </p:blipFill>
        <p:spPr>
          <a:xfrm>
            <a:off x="189427" y="1866261"/>
            <a:ext cx="4290382" cy="844788"/>
          </a:xfrm>
          <a:prstGeom prst="rect">
            <a:avLst/>
          </a:prstGeom>
        </p:spPr>
      </p:pic>
      <p:sp>
        <p:nvSpPr>
          <p:cNvPr id="16" name="テキスト ボックス 15">
            <a:extLst>
              <a:ext uri="{FF2B5EF4-FFF2-40B4-BE49-F238E27FC236}">
                <a16:creationId xmlns:a16="http://schemas.microsoft.com/office/drawing/2014/main" id="{87D05B04-1062-D2DB-C936-194FBD4EC7AF}"/>
              </a:ext>
            </a:extLst>
          </p:cNvPr>
          <p:cNvSpPr txBox="1"/>
          <p:nvPr/>
        </p:nvSpPr>
        <p:spPr>
          <a:xfrm>
            <a:off x="342836" y="1517808"/>
            <a:ext cx="1467068" cy="400110"/>
          </a:xfrm>
          <a:prstGeom prst="rect">
            <a:avLst/>
          </a:prstGeom>
          <a:noFill/>
        </p:spPr>
        <p:txBody>
          <a:bodyPr wrap="none" rtlCol="0">
            <a:spAutoFit/>
          </a:bodyPr>
          <a:lstStyle/>
          <a:p>
            <a:pPr algn="l"/>
            <a:r>
              <a:rPr kumimoji="1" lang="ja-JP" altLang="en-US" sz="2000" b="1" dirty="0">
                <a:latin typeface="メイリオ" panose="020B0604030504040204" pitchFamily="50" charset="-128"/>
                <a:ea typeface="メイリオ" panose="020B0604030504040204" pitchFamily="50" charset="-128"/>
              </a:rPr>
              <a:t>勾配の定義</a:t>
            </a:r>
          </a:p>
        </p:txBody>
      </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7665BCA5-1A0E-21AE-F40E-5023D1968AC1}"/>
                  </a:ext>
                </a:extLst>
              </p:cNvPr>
              <p:cNvSpPr txBox="1"/>
              <p:nvPr/>
            </p:nvSpPr>
            <p:spPr>
              <a:xfrm>
                <a:off x="495102" y="2750359"/>
                <a:ext cx="2664768" cy="279628"/>
              </a:xfrm>
              <a:prstGeom prst="rect">
                <a:avLst/>
              </a:prstGeom>
              <a:noFill/>
            </p:spPr>
            <p:txBody>
              <a:bodyPr wrap="none" lIns="0" tIns="0" rIns="0" bIns="0" rtlCol="0">
                <a:spAutoFit/>
              </a:bodyPr>
              <a:lstStyle/>
              <a:p>
                <a:pPr algn="l"/>
                <a14:m>
                  <m:oMath xmlns:m="http://schemas.openxmlformats.org/officeDocument/2006/math">
                    <m:r>
                      <a:rPr kumimoji="1" lang="ja-JP" altLang="en-US"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𝑥</m:t>
                    </m:r>
                    <m:r>
                      <a:rPr kumimoji="1" lang="en-US" altLang="ja-JP" b="0" i="1" smtClean="0">
                        <a:latin typeface="Cambria Math" panose="02040503050406030204" pitchFamily="18" charset="0"/>
                        <a:ea typeface="メイリオ" panose="020B0604030504040204" pitchFamily="50" charset="-128"/>
                      </a:rPr>
                      <m:t>→0</m:t>
                    </m:r>
                    <m:r>
                      <a:rPr kumimoji="1" lang="en-US" altLang="ja-JP" b="0" i="0" smtClean="0">
                        <a:latin typeface="Cambria Math" panose="02040503050406030204" pitchFamily="18" charset="0"/>
                        <a:ea typeface="メイリオ" panose="020B0604030504040204" pitchFamily="50" charset="-128"/>
                      </a:rPr>
                      <m:t>:</m:t>
                    </m:r>
                    <m:r>
                      <a:rPr kumimoji="1" lang="ja-JP" altLang="en-US" i="1">
                        <a:latin typeface="Cambria Math" panose="02040503050406030204" pitchFamily="18" charset="0"/>
                        <a:ea typeface="メイリオ" panose="020B0604030504040204" pitchFamily="50" charset="-128"/>
                      </a:rPr>
                      <m:t>接線</m:t>
                    </m:r>
                  </m:oMath>
                </a14:m>
                <a:r>
                  <a:rPr kumimoji="1" lang="ja-JP" altLang="en-US" dirty="0">
                    <a:latin typeface="メイリオ" panose="020B0604030504040204" pitchFamily="50" charset="-128"/>
                    <a:ea typeface="メイリオ" panose="020B0604030504040204" pitchFamily="50" charset="-128"/>
                  </a:rPr>
                  <a:t>の傾きを表す</a:t>
                </a:r>
              </a:p>
            </p:txBody>
          </p:sp>
        </mc:Choice>
        <mc:Fallback>
          <p:sp>
            <p:nvSpPr>
              <p:cNvPr id="17" name="テキスト ボックス 16">
                <a:extLst>
                  <a:ext uri="{FF2B5EF4-FFF2-40B4-BE49-F238E27FC236}">
                    <a16:creationId xmlns:a16="http://schemas.microsoft.com/office/drawing/2014/main" id="{7665BCA5-1A0E-21AE-F40E-5023D1968AC1}"/>
                  </a:ext>
                </a:extLst>
              </p:cNvPr>
              <p:cNvSpPr txBox="1">
                <a:spLocks noRot="1" noChangeAspect="1" noMove="1" noResize="1" noEditPoints="1" noAdjustHandles="1" noChangeArrowheads="1" noChangeShapeType="1" noTextEdit="1"/>
              </p:cNvSpPr>
              <p:nvPr/>
            </p:nvSpPr>
            <p:spPr>
              <a:xfrm>
                <a:off x="495102" y="2750359"/>
                <a:ext cx="2664768" cy="279628"/>
              </a:xfrm>
              <a:prstGeom prst="rect">
                <a:avLst/>
              </a:prstGeom>
              <a:blipFill>
                <a:blip r:embed="rId18"/>
                <a:stretch>
                  <a:fillRect l="-2975" t="-21739" r="-5263" b="-56522"/>
                </a:stretch>
              </a:blipFill>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9E29F7AE-BB45-FE9E-3EB2-0C0856011CDB}"/>
              </a:ext>
            </a:extLst>
          </p:cNvPr>
          <p:cNvSpPr/>
          <p:nvPr/>
        </p:nvSpPr>
        <p:spPr>
          <a:xfrm>
            <a:off x="281947" y="1412082"/>
            <a:ext cx="4361619" cy="20641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A1A0C47F-0493-F009-DFE8-E8ECA12CD4FD}"/>
                  </a:ext>
                </a:extLst>
              </p:cNvPr>
              <p:cNvSpPr txBox="1"/>
              <p:nvPr/>
            </p:nvSpPr>
            <p:spPr>
              <a:xfrm>
                <a:off x="281947" y="3042323"/>
                <a:ext cx="1967142"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ea typeface="メイリオ" panose="020B0604030504040204" pitchFamily="50" charset="-128"/>
                        </a:rPr>
                        <m:t>𝐽</m:t>
                      </m:r>
                      <m:r>
                        <a:rPr kumimoji="1" lang="en-US" altLang="ja-JP" sz="1800" b="0" i="1" smtClean="0">
                          <a:latin typeface="Cambria Math" panose="02040503050406030204" pitchFamily="18" charset="0"/>
                          <a:ea typeface="メイリオ" panose="020B0604030504040204" pitchFamily="50" charset="-128"/>
                        </a:rPr>
                        <m:t>′</m:t>
                      </m:r>
                      <m:d>
                        <m:dPr>
                          <m:ctrlPr>
                            <a:rPr kumimoji="1" lang="en-US" altLang="ja-JP" sz="1800" b="0" i="1" smtClean="0">
                              <a:latin typeface="Cambria Math" panose="02040503050406030204" pitchFamily="18" charset="0"/>
                              <a:ea typeface="メイリオ" panose="020B0604030504040204" pitchFamily="50" charset="-128"/>
                            </a:rPr>
                          </m:ctrlPr>
                        </m:dPr>
                        <m:e>
                          <m:r>
                            <a:rPr kumimoji="1" lang="en-US" altLang="ja-JP" sz="1800" b="0" i="1" smtClean="0">
                              <a:latin typeface="Cambria Math" panose="02040503050406030204" pitchFamily="18" charset="0"/>
                              <a:ea typeface="メイリオ" panose="020B0604030504040204" pitchFamily="50" charset="-128"/>
                            </a:rPr>
                            <m:t>𝑤</m:t>
                          </m:r>
                        </m:e>
                      </m:d>
                      <m:r>
                        <a:rPr kumimoji="1" lang="en-US" altLang="ja-JP" sz="1800" b="0" i="1" smtClean="0">
                          <a:latin typeface="Cambria Math" panose="02040503050406030204" pitchFamily="18" charset="0"/>
                          <a:ea typeface="メイリオ" panose="020B0604030504040204" pitchFamily="50" charset="-128"/>
                        </a:rPr>
                        <m:t>=</m:t>
                      </m:r>
                      <m:r>
                        <a:rPr kumimoji="1" lang="en-US" altLang="ja-JP" sz="1800" b="0" i="1" smtClean="0">
                          <a:latin typeface="Cambria Math" panose="02040503050406030204" pitchFamily="18" charset="0"/>
                          <a:ea typeface="メイリオ" panose="020B0604030504040204" pitchFamily="50" charset="-128"/>
                        </a:rPr>
                        <m:t>4</m:t>
                      </m:r>
                      <m:r>
                        <a:rPr kumimoji="1" lang="en-US" altLang="ja-JP" sz="1800" b="0" i="1" smtClean="0">
                          <a:latin typeface="Cambria Math" panose="02040503050406030204" pitchFamily="18" charset="0"/>
                          <a:ea typeface="メイリオ" panose="020B0604030504040204" pitchFamily="50" charset="-128"/>
                        </a:rPr>
                        <m:t>𝑤</m:t>
                      </m:r>
                      <m:r>
                        <a:rPr kumimoji="1" lang="en-US" altLang="ja-JP" sz="1800" b="0" i="1" smtClean="0">
                          <a:latin typeface="Cambria Math" panose="02040503050406030204" pitchFamily="18" charset="0"/>
                          <a:ea typeface="メイリオ" panose="020B0604030504040204" pitchFamily="50" charset="-128"/>
                        </a:rPr>
                        <m:t>+</m:t>
                      </m:r>
                      <m:r>
                        <a:rPr kumimoji="1" lang="en-US" altLang="ja-JP" sz="1800" b="0" i="1" smtClean="0">
                          <a:latin typeface="Cambria Math" panose="02040503050406030204" pitchFamily="18" charset="0"/>
                          <a:ea typeface="メイリオ" panose="020B0604030504040204" pitchFamily="50" charset="-128"/>
                        </a:rPr>
                        <m:t>1</m:t>
                      </m:r>
                    </m:oMath>
                  </m:oMathPara>
                </a14:m>
                <a:endParaRPr kumimoji="1" lang="ja-JP" altLang="en-US" sz="1800"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mc:Choice>
        <mc:Fallback>
          <p:sp>
            <p:nvSpPr>
              <p:cNvPr id="20" name="テキスト ボックス 19">
                <a:extLst>
                  <a:ext uri="{FF2B5EF4-FFF2-40B4-BE49-F238E27FC236}">
                    <a16:creationId xmlns:a16="http://schemas.microsoft.com/office/drawing/2014/main" id="{A1A0C47F-0493-F009-DFE8-E8ECA12CD4FD}"/>
                  </a:ext>
                </a:extLst>
              </p:cNvPr>
              <p:cNvSpPr txBox="1">
                <a:spLocks noRot="1" noChangeAspect="1" noMove="1" noResize="1" noEditPoints="1" noAdjustHandles="1" noChangeArrowheads="1" noChangeShapeType="1" noTextEdit="1"/>
              </p:cNvSpPr>
              <p:nvPr/>
            </p:nvSpPr>
            <p:spPr>
              <a:xfrm>
                <a:off x="281947" y="3042323"/>
                <a:ext cx="1967142" cy="646331"/>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9407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F1D5DDC-2361-9BAA-D2B1-17841248F4D2}"/>
              </a:ext>
            </a:extLst>
          </p:cNvPr>
          <p:cNvSpPr txBox="1"/>
          <p:nvPr/>
        </p:nvSpPr>
        <p:spPr>
          <a:xfrm>
            <a:off x="428625" y="476250"/>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極値付近では歩幅は小さく　遠い場所では歩幅を大きく</a:t>
            </a:r>
          </a:p>
        </p:txBody>
      </p:sp>
      <p:pic>
        <p:nvPicPr>
          <p:cNvPr id="3" name="Picture 2" descr="二次関数 ~めっちゃわかる基本！~ | 苦手な数学を簡単に☆">
            <a:extLst>
              <a:ext uri="{FF2B5EF4-FFF2-40B4-BE49-F238E27FC236}">
                <a16:creationId xmlns:a16="http://schemas.microsoft.com/office/drawing/2014/main" id="{C2A828E6-0DCC-C629-3335-28927829B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8656" y="1924256"/>
            <a:ext cx="4802441" cy="31344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BADA6D5-C859-2A0B-D0FA-E08E28AF6E95}"/>
                  </a:ext>
                </a:extLst>
              </p:cNvPr>
              <p:cNvSpPr txBox="1"/>
              <p:nvPr/>
            </p:nvSpPr>
            <p:spPr>
              <a:xfrm>
                <a:off x="7224022" y="4623595"/>
                <a:ext cx="754592" cy="523220"/>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ea typeface="メイリオ" panose="020B0604030504040204" pitchFamily="50" charset="-128"/>
                            </a:rPr>
                          </m:ctrlPr>
                        </m:sSubPr>
                        <m:e>
                          <m:r>
                            <a:rPr kumimoji="1" lang="en-US" altLang="ja-JP" sz="2800" i="1">
                              <a:latin typeface="Cambria Math" panose="02040503050406030204" pitchFamily="18" charset="0"/>
                              <a:ea typeface="メイリオ" panose="020B0604030504040204" pitchFamily="50" charset="-128"/>
                            </a:rPr>
                            <m:t>𝑤</m:t>
                          </m:r>
                        </m:e>
                        <m:sub/>
                      </m:sSub>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5BADA6D5-C859-2A0B-D0FA-E08E28AF6E95}"/>
                  </a:ext>
                </a:extLst>
              </p:cNvPr>
              <p:cNvSpPr txBox="1">
                <a:spLocks noRot="1" noChangeAspect="1" noMove="1" noResize="1" noEditPoints="1" noAdjustHandles="1" noChangeArrowheads="1" noChangeShapeType="1" noTextEdit="1"/>
              </p:cNvSpPr>
              <p:nvPr/>
            </p:nvSpPr>
            <p:spPr>
              <a:xfrm>
                <a:off x="7224022" y="4623595"/>
                <a:ext cx="754592" cy="523220"/>
              </a:xfrm>
              <a:prstGeom prst="rect">
                <a:avLst/>
              </a:prstGeom>
              <a:blipFill>
                <a:blip r:embed="rId3"/>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28B186ED-A52C-7E0F-47C4-F8164C595D01}"/>
              </a:ext>
            </a:extLst>
          </p:cNvPr>
          <p:cNvSpPr/>
          <p:nvPr/>
        </p:nvSpPr>
        <p:spPr>
          <a:xfrm>
            <a:off x="4876852" y="4797144"/>
            <a:ext cx="369495" cy="2616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EBE52750-09C5-D405-D1CA-5E5137D2F6DD}"/>
              </a:ext>
            </a:extLst>
          </p:cNvPr>
          <p:cNvCxnSpPr>
            <a:cxnSpLocks/>
          </p:cNvCxnSpPr>
          <p:nvPr/>
        </p:nvCxnSpPr>
        <p:spPr>
          <a:xfrm flipH="1">
            <a:off x="5835981" y="2608316"/>
            <a:ext cx="1224284" cy="232222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C0A2A65-108D-6F64-70FA-F098DFB4059F}"/>
                  </a:ext>
                </a:extLst>
              </p:cNvPr>
              <p:cNvSpPr txBox="1"/>
              <p:nvPr/>
            </p:nvSpPr>
            <p:spPr>
              <a:xfrm>
                <a:off x="5220857" y="4009165"/>
                <a:ext cx="666849" cy="664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2</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FC0A2A65-108D-6F64-70FA-F098DFB4059F}"/>
                  </a:ext>
                </a:extLst>
              </p:cNvPr>
              <p:cNvSpPr txBox="1">
                <a:spLocks noRot="1" noChangeAspect="1" noMove="1" noResize="1" noEditPoints="1" noAdjustHandles="1" noChangeArrowheads="1" noChangeShapeType="1" noTextEdit="1"/>
              </p:cNvSpPr>
              <p:nvPr/>
            </p:nvSpPr>
            <p:spPr>
              <a:xfrm>
                <a:off x="5220857" y="4009165"/>
                <a:ext cx="666849" cy="664349"/>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98FB3938-5267-346C-12A4-CD915DD24CEC}"/>
              </a:ext>
            </a:extLst>
          </p:cNvPr>
          <p:cNvCxnSpPr>
            <a:cxnSpLocks/>
          </p:cNvCxnSpPr>
          <p:nvPr/>
        </p:nvCxnSpPr>
        <p:spPr>
          <a:xfrm flipH="1">
            <a:off x="5535439" y="3422920"/>
            <a:ext cx="1301073" cy="153489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6A3391-4DB6-9E11-4025-49B33A4D15FE}"/>
                  </a:ext>
                </a:extLst>
              </p:cNvPr>
              <p:cNvSpPr txBox="1"/>
              <p:nvPr/>
            </p:nvSpPr>
            <p:spPr>
              <a:xfrm>
                <a:off x="5615036" y="3531726"/>
                <a:ext cx="661527" cy="6643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1</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496A3391-4DB6-9E11-4025-49B33A4D15FE}"/>
                  </a:ext>
                </a:extLst>
              </p:cNvPr>
              <p:cNvSpPr txBox="1">
                <a:spLocks noRot="1" noChangeAspect="1" noMove="1" noResize="1" noEditPoints="1" noAdjustHandles="1" noChangeArrowheads="1" noChangeShapeType="1" noTextEdit="1"/>
              </p:cNvSpPr>
              <p:nvPr/>
            </p:nvSpPr>
            <p:spPr>
              <a:xfrm>
                <a:off x="5615036" y="3531726"/>
                <a:ext cx="661527" cy="664349"/>
              </a:xfrm>
              <a:prstGeom prst="rect">
                <a:avLst/>
              </a:prstGeom>
              <a:blipFill>
                <a:blip r:embed="rId5"/>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DA8BAAF0-A877-E1B0-47AC-7741ACD3EFB5}"/>
              </a:ext>
            </a:extLst>
          </p:cNvPr>
          <p:cNvCxnSpPr>
            <a:cxnSpLocks/>
          </p:cNvCxnSpPr>
          <p:nvPr/>
        </p:nvCxnSpPr>
        <p:spPr>
          <a:xfrm flipV="1">
            <a:off x="6156279" y="4103325"/>
            <a:ext cx="0" cy="96923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1" name="四角形: 角を丸くする 10">
            <a:extLst>
              <a:ext uri="{FF2B5EF4-FFF2-40B4-BE49-F238E27FC236}">
                <a16:creationId xmlns:a16="http://schemas.microsoft.com/office/drawing/2014/main" id="{011846B0-BD87-5672-5780-79E409B5EF15}"/>
              </a:ext>
            </a:extLst>
          </p:cNvPr>
          <p:cNvSpPr/>
          <p:nvPr/>
        </p:nvSpPr>
        <p:spPr>
          <a:xfrm>
            <a:off x="4748321" y="1965939"/>
            <a:ext cx="431351"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FD8187D-B92D-2271-A0B2-71A57C77EF34}"/>
                  </a:ext>
                </a:extLst>
              </p:cNvPr>
              <p:cNvSpPr txBox="1"/>
              <p:nvPr/>
            </p:nvSpPr>
            <p:spPr>
              <a:xfrm>
                <a:off x="6320998" y="5010328"/>
                <a:ext cx="532775"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DFD8187D-B92D-2271-A0B2-71A57C77EF34}"/>
                  </a:ext>
                </a:extLst>
              </p:cNvPr>
              <p:cNvSpPr txBox="1">
                <a:spLocks noRot="1" noChangeAspect="1" noMove="1" noResize="1" noEditPoints="1" noAdjustHandles="1" noChangeArrowheads="1" noChangeShapeType="1" noTextEdit="1"/>
              </p:cNvSpPr>
              <p:nvPr/>
            </p:nvSpPr>
            <p:spPr>
              <a:xfrm>
                <a:off x="6320998" y="5010328"/>
                <a:ext cx="532775"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ABC4A40-4304-D402-07B4-7B813F26CA71}"/>
                  </a:ext>
                </a:extLst>
              </p:cNvPr>
              <p:cNvSpPr txBox="1"/>
              <p:nvPr/>
            </p:nvSpPr>
            <p:spPr>
              <a:xfrm>
                <a:off x="5951726" y="4986151"/>
                <a:ext cx="52745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1</m:t>
                          </m:r>
                        </m:sub>
                      </m:sSub>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ABC4A40-4304-D402-07B4-7B813F26CA71}"/>
                  </a:ext>
                </a:extLst>
              </p:cNvPr>
              <p:cNvSpPr txBox="1">
                <a:spLocks noRot="1" noChangeAspect="1" noMove="1" noResize="1" noEditPoints="1" noAdjustHandles="1" noChangeArrowheads="1" noChangeShapeType="1" noTextEdit="1"/>
              </p:cNvSpPr>
              <p:nvPr/>
            </p:nvSpPr>
            <p:spPr>
              <a:xfrm>
                <a:off x="5951726" y="4986151"/>
                <a:ext cx="527452"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B455920-8655-8CBF-1626-63FC01496D0F}"/>
                  </a:ext>
                </a:extLst>
              </p:cNvPr>
              <p:cNvSpPr txBox="1"/>
              <p:nvPr/>
            </p:nvSpPr>
            <p:spPr>
              <a:xfrm>
                <a:off x="6836512" y="1397560"/>
                <a:ext cx="246586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𝐽</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𝑤</m:t>
                          </m:r>
                        </m:e>
                      </m:d>
                      <m:r>
                        <a:rPr kumimoji="1" lang="en-US" altLang="ja-JP" sz="2400" b="0" i="1" smtClean="0">
                          <a:latin typeface="Cambria Math" panose="02040503050406030204" pitchFamily="18" charset="0"/>
                          <a:ea typeface="メイリオ" panose="020B0604030504040204" pitchFamily="50" charset="-128"/>
                        </a:rPr>
                        <m:t>=2</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𝑤</m:t>
                          </m:r>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𝑤</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AB455920-8655-8CBF-1626-63FC01496D0F}"/>
                  </a:ext>
                </a:extLst>
              </p:cNvPr>
              <p:cNvSpPr txBox="1">
                <a:spLocks noRot="1" noChangeAspect="1" noMove="1" noResize="1" noEditPoints="1" noAdjustHandles="1" noChangeArrowheads="1" noChangeShapeType="1" noTextEdit="1"/>
              </p:cNvSpPr>
              <p:nvPr/>
            </p:nvSpPr>
            <p:spPr>
              <a:xfrm>
                <a:off x="6836512" y="1397560"/>
                <a:ext cx="2465868" cy="461665"/>
              </a:xfrm>
              <a:prstGeom prst="rect">
                <a:avLst/>
              </a:prstGeom>
              <a:blipFill>
                <a:blip r:embed="rId8"/>
                <a:stretch>
                  <a:fillRect b="-9211"/>
                </a:stretch>
              </a:blipFill>
            </p:spPr>
            <p:txBody>
              <a:bodyPr/>
              <a:lstStyle/>
              <a:p>
                <a:r>
                  <a:rPr lang="ja-JP" altLang="en-US">
                    <a:noFill/>
                  </a:rPr>
                  <a:t> </a:t>
                </a:r>
              </a:p>
            </p:txBody>
          </p:sp>
        </mc:Fallback>
      </mc:AlternateContent>
      <p:cxnSp>
        <p:nvCxnSpPr>
          <p:cNvPr id="20" name="直線コネクタ 19">
            <a:extLst>
              <a:ext uri="{FF2B5EF4-FFF2-40B4-BE49-F238E27FC236}">
                <a16:creationId xmlns:a16="http://schemas.microsoft.com/office/drawing/2014/main" id="{07946333-8A0F-415A-275B-8C79993C6E7B}"/>
              </a:ext>
            </a:extLst>
          </p:cNvPr>
          <p:cNvCxnSpPr>
            <a:cxnSpLocks/>
            <a:stCxn id="12" idx="0"/>
          </p:cNvCxnSpPr>
          <p:nvPr/>
        </p:nvCxnSpPr>
        <p:spPr>
          <a:xfrm flipH="1" flipV="1">
            <a:off x="6573486" y="3491505"/>
            <a:ext cx="13900" cy="1518823"/>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2382DE-11B6-9800-EDB0-172605D0EC03}"/>
              </a:ext>
            </a:extLst>
          </p:cNvPr>
          <p:cNvCxnSpPr>
            <a:cxnSpLocks/>
          </p:cNvCxnSpPr>
          <p:nvPr/>
        </p:nvCxnSpPr>
        <p:spPr>
          <a:xfrm flipH="1" flipV="1">
            <a:off x="3800475" y="4239498"/>
            <a:ext cx="1745781" cy="66716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34A3156-EC25-28E5-7B8A-1F016F0185C0}"/>
              </a:ext>
            </a:extLst>
          </p:cNvPr>
          <p:cNvCxnSpPr>
            <a:cxnSpLocks/>
          </p:cNvCxnSpPr>
          <p:nvPr/>
        </p:nvCxnSpPr>
        <p:spPr>
          <a:xfrm flipH="1">
            <a:off x="5101660" y="4276406"/>
            <a:ext cx="1438249" cy="62306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37A3899-DB3A-4174-EFE7-7CB184D90524}"/>
              </a:ext>
            </a:extLst>
          </p:cNvPr>
          <p:cNvCxnSpPr>
            <a:cxnSpLocks/>
          </p:cNvCxnSpPr>
          <p:nvPr/>
        </p:nvCxnSpPr>
        <p:spPr>
          <a:xfrm flipV="1">
            <a:off x="5590843" y="4624567"/>
            <a:ext cx="0" cy="434187"/>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F94DD1D-9ECE-CE91-CFC7-DDAAD3279BF3}"/>
                  </a:ext>
                </a:extLst>
              </p:cNvPr>
              <p:cNvSpPr txBox="1"/>
              <p:nvPr/>
            </p:nvSpPr>
            <p:spPr>
              <a:xfrm>
                <a:off x="5359998" y="4994723"/>
                <a:ext cx="5327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2</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2F94DD1D-9ECE-CE91-CFC7-DDAAD3279BF3}"/>
                  </a:ext>
                </a:extLst>
              </p:cNvPr>
              <p:cNvSpPr txBox="1">
                <a:spLocks noRot="1" noChangeAspect="1" noMove="1" noResize="1" noEditPoints="1" noAdjustHandles="1" noChangeArrowheads="1" noChangeShapeType="1" noTextEdit="1"/>
              </p:cNvSpPr>
              <p:nvPr/>
            </p:nvSpPr>
            <p:spPr>
              <a:xfrm>
                <a:off x="5359998" y="4994723"/>
                <a:ext cx="532774" cy="369332"/>
              </a:xfrm>
              <a:prstGeom prst="rect">
                <a:avLst/>
              </a:prstGeom>
              <a:blipFill>
                <a:blip r:embed="rId9"/>
                <a:stretch>
                  <a:fillRect/>
                </a:stretch>
              </a:blipFill>
            </p:spPr>
            <p:txBody>
              <a:bodyPr/>
              <a:lstStyle/>
              <a:p>
                <a:r>
                  <a:rPr lang="ja-JP" altLang="en-US">
                    <a:noFill/>
                  </a:rPr>
                  <a:t> </a:t>
                </a:r>
              </a:p>
            </p:txBody>
          </p:sp>
        </mc:Fallback>
      </mc:AlternateContent>
      <p:cxnSp>
        <p:nvCxnSpPr>
          <p:cNvPr id="50" name="直線コネクタ 49">
            <a:extLst>
              <a:ext uri="{FF2B5EF4-FFF2-40B4-BE49-F238E27FC236}">
                <a16:creationId xmlns:a16="http://schemas.microsoft.com/office/drawing/2014/main" id="{48E59C90-6CE8-A482-EB8C-F76BA9017E83}"/>
              </a:ext>
            </a:extLst>
          </p:cNvPr>
          <p:cNvCxnSpPr>
            <a:cxnSpLocks/>
          </p:cNvCxnSpPr>
          <p:nvPr/>
        </p:nvCxnSpPr>
        <p:spPr>
          <a:xfrm flipV="1">
            <a:off x="5031785" y="4623595"/>
            <a:ext cx="0" cy="43079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31A6B5D1-7695-0B4F-A052-568E59C39D4A}"/>
                  </a:ext>
                </a:extLst>
              </p:cNvPr>
              <p:cNvSpPr txBox="1"/>
              <p:nvPr/>
            </p:nvSpPr>
            <p:spPr>
              <a:xfrm>
                <a:off x="4797536" y="4981782"/>
                <a:ext cx="53277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3</m:t>
                          </m:r>
                        </m:sub>
                      </m:sSub>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31A6B5D1-7695-0B4F-A052-568E59C39D4A}"/>
                  </a:ext>
                </a:extLst>
              </p:cNvPr>
              <p:cNvSpPr txBox="1">
                <a:spLocks noRot="1" noChangeAspect="1" noMove="1" noResize="1" noEditPoints="1" noAdjustHandles="1" noChangeArrowheads="1" noChangeShapeType="1" noTextEdit="1"/>
              </p:cNvSpPr>
              <p:nvPr/>
            </p:nvSpPr>
            <p:spPr>
              <a:xfrm>
                <a:off x="4797536" y="4981782"/>
                <a:ext cx="532774"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9BAE8FF3-CE98-C202-712A-5A27C2C05938}"/>
                  </a:ext>
                </a:extLst>
              </p:cNvPr>
              <p:cNvSpPr txBox="1"/>
              <p:nvPr/>
            </p:nvSpPr>
            <p:spPr>
              <a:xfrm>
                <a:off x="6092498" y="4791235"/>
                <a:ext cx="57772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𝑤</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9BAE8FF3-CE98-C202-712A-5A27C2C05938}"/>
                  </a:ext>
                </a:extLst>
              </p:cNvPr>
              <p:cNvSpPr txBox="1">
                <a:spLocks noRot="1" noChangeAspect="1" noMove="1" noResize="1" noEditPoints="1" noAdjustHandles="1" noChangeArrowheads="1" noChangeShapeType="1" noTextEdit="1"/>
              </p:cNvSpPr>
              <p:nvPr/>
            </p:nvSpPr>
            <p:spPr>
              <a:xfrm>
                <a:off x="6092498" y="4791235"/>
                <a:ext cx="577722"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5B1DC6B6-D28C-7830-83BE-42EA1DE82E93}"/>
                  </a:ext>
                </a:extLst>
              </p:cNvPr>
              <p:cNvSpPr txBox="1"/>
              <p:nvPr/>
            </p:nvSpPr>
            <p:spPr>
              <a:xfrm>
                <a:off x="5055667" y="4810057"/>
                <a:ext cx="57772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𝑤</m:t>
                      </m:r>
                    </m:oMath>
                  </m:oMathPara>
                </a14:m>
                <a:endParaRPr kumimoji="1" lang="ja-JP" altLang="en-US"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54" name="テキスト ボックス 53">
                <a:extLst>
                  <a:ext uri="{FF2B5EF4-FFF2-40B4-BE49-F238E27FC236}">
                    <a16:creationId xmlns:a16="http://schemas.microsoft.com/office/drawing/2014/main" id="{5B1DC6B6-D28C-7830-83BE-42EA1DE82E93}"/>
                  </a:ext>
                </a:extLst>
              </p:cNvPr>
              <p:cNvSpPr txBox="1">
                <a:spLocks noRot="1" noChangeAspect="1" noMove="1" noResize="1" noEditPoints="1" noAdjustHandles="1" noChangeArrowheads="1" noChangeShapeType="1" noTextEdit="1"/>
              </p:cNvSpPr>
              <p:nvPr/>
            </p:nvSpPr>
            <p:spPr>
              <a:xfrm>
                <a:off x="5055667" y="4810057"/>
                <a:ext cx="577722"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AD6603A5-1E46-43F9-7BE7-0A0077D3C948}"/>
                  </a:ext>
                </a:extLst>
              </p:cNvPr>
              <p:cNvSpPr txBox="1"/>
              <p:nvPr/>
            </p:nvSpPr>
            <p:spPr>
              <a:xfrm>
                <a:off x="6092498" y="2846764"/>
                <a:ext cx="666849"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55" name="テキスト ボックス 54">
                <a:extLst>
                  <a:ext uri="{FF2B5EF4-FFF2-40B4-BE49-F238E27FC236}">
                    <a16:creationId xmlns:a16="http://schemas.microsoft.com/office/drawing/2014/main" id="{AD6603A5-1E46-43F9-7BE7-0A0077D3C948}"/>
                  </a:ext>
                </a:extLst>
              </p:cNvPr>
              <p:cNvSpPr txBox="1">
                <a:spLocks noRot="1" noChangeAspect="1" noMove="1" noResize="1" noEditPoints="1" noAdjustHandles="1" noChangeArrowheads="1" noChangeShapeType="1" noTextEdit="1"/>
              </p:cNvSpPr>
              <p:nvPr/>
            </p:nvSpPr>
            <p:spPr>
              <a:xfrm>
                <a:off x="6092498" y="2846764"/>
                <a:ext cx="666849" cy="66608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91C1C17E-1464-C6F7-DC1A-460A2B986CF5}"/>
                  </a:ext>
                </a:extLst>
              </p:cNvPr>
              <p:cNvSpPr txBox="1"/>
              <p:nvPr/>
            </p:nvSpPr>
            <p:spPr>
              <a:xfrm>
                <a:off x="4683001" y="3970456"/>
                <a:ext cx="666849" cy="6657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3</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56" name="テキスト ボックス 55">
                <a:extLst>
                  <a:ext uri="{FF2B5EF4-FFF2-40B4-BE49-F238E27FC236}">
                    <a16:creationId xmlns:a16="http://schemas.microsoft.com/office/drawing/2014/main" id="{91C1C17E-1464-C6F7-DC1A-460A2B986CF5}"/>
                  </a:ext>
                </a:extLst>
              </p:cNvPr>
              <p:cNvSpPr txBox="1">
                <a:spLocks noRot="1" noChangeAspect="1" noMove="1" noResize="1" noEditPoints="1" noAdjustHandles="1" noChangeArrowheads="1" noChangeShapeType="1" noTextEdit="1"/>
              </p:cNvSpPr>
              <p:nvPr/>
            </p:nvSpPr>
            <p:spPr>
              <a:xfrm>
                <a:off x="4683001" y="3970456"/>
                <a:ext cx="666849" cy="665760"/>
              </a:xfrm>
              <a:prstGeom prst="rect">
                <a:avLst/>
              </a:prstGeom>
              <a:blipFill>
                <a:blip r:embed="rId14"/>
                <a:stretch>
                  <a:fillRect/>
                </a:stretch>
              </a:blipFill>
            </p:spPr>
            <p:txBody>
              <a:bodyPr/>
              <a:lstStyle/>
              <a:p>
                <a:r>
                  <a:rPr lang="ja-JP" altLang="en-US">
                    <a:noFill/>
                  </a:rPr>
                  <a:t> </a:t>
                </a:r>
              </a:p>
            </p:txBody>
          </p:sp>
        </mc:Fallback>
      </mc:AlternateContent>
      <p:cxnSp>
        <p:nvCxnSpPr>
          <p:cNvPr id="58" name="直線矢印コネクタ 57">
            <a:extLst>
              <a:ext uri="{FF2B5EF4-FFF2-40B4-BE49-F238E27FC236}">
                <a16:creationId xmlns:a16="http://schemas.microsoft.com/office/drawing/2014/main" id="{D24EEC62-3825-4D5F-AE0D-5B4DEC2B6942}"/>
              </a:ext>
            </a:extLst>
          </p:cNvPr>
          <p:cNvCxnSpPr/>
          <p:nvPr/>
        </p:nvCxnSpPr>
        <p:spPr>
          <a:xfrm flipH="1">
            <a:off x="4876852" y="6219825"/>
            <a:ext cx="19261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41C195E-231A-8578-5920-6BE9FBC00A33}"/>
                  </a:ext>
                </a:extLst>
              </p:cNvPr>
              <p:cNvSpPr txBox="1"/>
              <p:nvPr/>
            </p:nvSpPr>
            <p:spPr>
              <a:xfrm>
                <a:off x="4786369" y="6270670"/>
                <a:ext cx="57772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ea typeface="Cambria Math" panose="02040503050406030204" pitchFamily="18" charset="0"/>
                        </a:rPr>
                        <m:t>∆</m:t>
                      </m:r>
                      <m:r>
                        <a:rPr kumimoji="1" lang="en-US" altLang="ja-JP" b="0" i="1" smtClean="0">
                          <a:solidFill>
                            <a:srgbClr val="FF0000"/>
                          </a:solidFill>
                          <a:latin typeface="Cambria Math" panose="02040503050406030204" pitchFamily="18" charset="0"/>
                          <a:ea typeface="Cambria Math" panose="02040503050406030204" pitchFamily="18" charset="0"/>
                        </a:rPr>
                        <m:t>𝑤</m:t>
                      </m:r>
                    </m:oMath>
                  </m:oMathPara>
                </a14:m>
                <a:endParaRPr kumimoji="1" lang="ja-JP" altLang="en-US"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59" name="テキスト ボックス 58">
                <a:extLst>
                  <a:ext uri="{FF2B5EF4-FFF2-40B4-BE49-F238E27FC236}">
                    <a16:creationId xmlns:a16="http://schemas.microsoft.com/office/drawing/2014/main" id="{A41C195E-231A-8578-5920-6BE9FBC00A33}"/>
                  </a:ext>
                </a:extLst>
              </p:cNvPr>
              <p:cNvSpPr txBox="1">
                <a:spLocks noRot="1" noChangeAspect="1" noMove="1" noResize="1" noEditPoints="1" noAdjustHandles="1" noChangeArrowheads="1" noChangeShapeType="1" noTextEdit="1"/>
              </p:cNvSpPr>
              <p:nvPr/>
            </p:nvSpPr>
            <p:spPr>
              <a:xfrm>
                <a:off x="4786369" y="6270670"/>
                <a:ext cx="577722"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14AD2076-F594-24B9-3FEA-F7278A07DF4F}"/>
                  </a:ext>
                </a:extLst>
              </p:cNvPr>
              <p:cNvSpPr txBox="1"/>
              <p:nvPr/>
            </p:nvSpPr>
            <p:spPr>
              <a:xfrm>
                <a:off x="6381359" y="6270670"/>
                <a:ext cx="577722"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𝑤</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0" name="テキスト ボックス 59">
                <a:extLst>
                  <a:ext uri="{FF2B5EF4-FFF2-40B4-BE49-F238E27FC236}">
                    <a16:creationId xmlns:a16="http://schemas.microsoft.com/office/drawing/2014/main" id="{14AD2076-F594-24B9-3FEA-F7278A07DF4F}"/>
                  </a:ext>
                </a:extLst>
              </p:cNvPr>
              <p:cNvSpPr txBox="1">
                <a:spLocks noRot="1" noChangeAspect="1" noMove="1" noResize="1" noEditPoints="1" noAdjustHandles="1" noChangeArrowheads="1" noChangeShapeType="1" noTextEdit="1"/>
              </p:cNvSpPr>
              <p:nvPr/>
            </p:nvSpPr>
            <p:spPr>
              <a:xfrm>
                <a:off x="6381359" y="6270670"/>
                <a:ext cx="577722" cy="369332"/>
              </a:xfrm>
              <a:prstGeom prst="rect">
                <a:avLst/>
              </a:prstGeom>
              <a:blipFill>
                <a:blip r:embed="rId16"/>
                <a:stretch>
                  <a:fillRect/>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7D7143DD-73E4-580A-E265-EB903FC43F70}"/>
              </a:ext>
            </a:extLst>
          </p:cNvPr>
          <p:cNvSpPr txBox="1"/>
          <p:nvPr/>
        </p:nvSpPr>
        <p:spPr>
          <a:xfrm>
            <a:off x="5615036" y="6297072"/>
            <a:ext cx="556563"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&lt;&lt;</a:t>
            </a:r>
            <a:endParaRPr kumimoji="1" lang="ja-JP" altLang="en-US" dirty="0">
              <a:latin typeface="メイリオ" panose="020B0604030504040204" pitchFamily="50" charset="-128"/>
              <a:ea typeface="メイリオ" panose="020B0604030504040204" pitchFamily="50" charset="-128"/>
            </a:endParaRPr>
          </a:p>
        </p:txBody>
      </p:sp>
      <p:sp>
        <p:nvSpPr>
          <p:cNvPr id="62" name="テキスト ボックス 61">
            <a:extLst>
              <a:ext uri="{FF2B5EF4-FFF2-40B4-BE49-F238E27FC236}">
                <a16:creationId xmlns:a16="http://schemas.microsoft.com/office/drawing/2014/main" id="{9A865847-68A3-3215-C62E-289D165B1284}"/>
              </a:ext>
            </a:extLst>
          </p:cNvPr>
          <p:cNvSpPr txBox="1"/>
          <p:nvPr/>
        </p:nvSpPr>
        <p:spPr>
          <a:xfrm>
            <a:off x="4876852" y="5624339"/>
            <a:ext cx="4801314"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極値に近づくにつれて小さくする必要がある</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そうでないと極値をまたいでしまう！</a:t>
            </a:r>
          </a:p>
        </p:txBody>
      </p:sp>
    </p:spTree>
    <p:extLst>
      <p:ext uri="{BB962C8B-B14F-4D97-AF65-F5344CB8AC3E}">
        <p14:creationId xmlns:p14="http://schemas.microsoft.com/office/powerpoint/2010/main" val="288653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二次関数 ~めっちゃわかる基本！~ | 苦手な数学を簡単に☆">
            <a:extLst>
              <a:ext uri="{FF2B5EF4-FFF2-40B4-BE49-F238E27FC236}">
                <a16:creationId xmlns:a16="http://schemas.microsoft.com/office/drawing/2014/main" id="{350E579C-A548-4447-80FC-D37C5301D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503" y="2155711"/>
            <a:ext cx="6789718" cy="31344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F62CD05-9F1B-4981-9205-3A6F74A1EE6B}"/>
                  </a:ext>
                </a:extLst>
              </p:cNvPr>
              <p:cNvSpPr txBox="1"/>
              <p:nvPr/>
            </p:nvSpPr>
            <p:spPr>
              <a:xfrm>
                <a:off x="6941022" y="4886145"/>
                <a:ext cx="64889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𝑤</m:t>
                          </m:r>
                        </m:e>
                        <m:sub>
                          <m:r>
                            <a:rPr kumimoji="1" lang="en-US" altLang="ja-JP" sz="2400" b="0" i="1" smtClean="0">
                              <a:latin typeface="Cambria Math" panose="02040503050406030204" pitchFamily="18" charset="0"/>
                              <a:ea typeface="メイリオ" panose="020B0604030504040204" pitchFamily="50" charset="-128"/>
                            </a:rPr>
                            <m:t>0</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8F62CD05-9F1B-4981-9205-3A6F74A1EE6B}"/>
                  </a:ext>
                </a:extLst>
              </p:cNvPr>
              <p:cNvSpPr txBox="1">
                <a:spLocks noRot="1" noChangeAspect="1" noMove="1" noResize="1" noEditPoints="1" noAdjustHandles="1" noChangeArrowheads="1" noChangeShapeType="1" noTextEdit="1"/>
              </p:cNvSpPr>
              <p:nvPr/>
            </p:nvSpPr>
            <p:spPr>
              <a:xfrm>
                <a:off x="6941022" y="4886145"/>
                <a:ext cx="648896" cy="461665"/>
              </a:xfrm>
              <a:prstGeom prst="rect">
                <a:avLst/>
              </a:prstGeom>
              <a:blipFill>
                <a:blip r:embed="rId3"/>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E687D951-1C27-40DF-B217-1CD1ABFABA3D}"/>
              </a:ext>
            </a:extLst>
          </p:cNvPr>
          <p:cNvCxnSpPr>
            <a:cxnSpLocks/>
          </p:cNvCxnSpPr>
          <p:nvPr/>
        </p:nvCxnSpPr>
        <p:spPr>
          <a:xfrm flipH="1" flipV="1">
            <a:off x="7173940" y="3429000"/>
            <a:ext cx="38148" cy="1567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B29D9BAB-A2E7-4886-AA43-3C76D7491A40}"/>
              </a:ext>
            </a:extLst>
          </p:cNvPr>
          <p:cNvCxnSpPr>
            <a:cxnSpLocks/>
          </p:cNvCxnSpPr>
          <p:nvPr/>
        </p:nvCxnSpPr>
        <p:spPr>
          <a:xfrm flipH="1">
            <a:off x="6224774" y="2394607"/>
            <a:ext cx="1665080" cy="238373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A22A93C0-91A7-4337-8AE1-0E25999A93BC}"/>
                  </a:ext>
                </a:extLst>
              </p:cNvPr>
              <p:cNvSpPr txBox="1"/>
              <p:nvPr/>
            </p:nvSpPr>
            <p:spPr>
              <a:xfrm>
                <a:off x="6423845" y="5156299"/>
                <a:ext cx="1777730"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1</m:t>
                          </m:r>
                        </m:sub>
                      </m:sSub>
                      <m:r>
                        <a:rPr kumimoji="1" lang="en-US" altLang="ja-JP" b="0" i="1" smtClean="0">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0</m:t>
                          </m:r>
                        </m:sub>
                      </m:sSub>
                      <m:r>
                        <a:rPr kumimoji="1" lang="en-US" altLang="ja-JP" b="0" i="1" smtClean="0">
                          <a:solidFill>
                            <a:srgbClr val="0070C0"/>
                          </a:solidFill>
                          <a:latin typeface="Cambria Math" panose="02040503050406030204" pitchFamily="18" charset="0"/>
                          <a:ea typeface="メイリオ" panose="020B0604030504040204" pitchFamily="50" charset="-128"/>
                        </a:rPr>
                        <m:t>−</m:t>
                      </m:r>
                      <m:f>
                        <m:fPr>
                          <m:ctrlPr>
                            <a:rPr kumimoji="1" lang="en-US" altLang="ja-JP" i="1">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A22A93C0-91A7-4337-8AE1-0E25999A93BC}"/>
                  </a:ext>
                </a:extLst>
              </p:cNvPr>
              <p:cNvSpPr txBox="1">
                <a:spLocks noRot="1" noChangeAspect="1" noMove="1" noResize="1" noEditPoints="1" noAdjustHandles="1" noChangeArrowheads="1" noChangeShapeType="1" noTextEdit="1"/>
              </p:cNvSpPr>
              <p:nvPr/>
            </p:nvSpPr>
            <p:spPr>
              <a:xfrm>
                <a:off x="6423845" y="5156299"/>
                <a:ext cx="1777730" cy="666080"/>
              </a:xfrm>
              <a:prstGeom prst="rect">
                <a:avLst/>
              </a:prstGeom>
              <a:blipFill>
                <a:blip r:embed="rId4"/>
                <a:stretch>
                  <a:fillRect/>
                </a:stretch>
              </a:blipFill>
            </p:spPr>
            <p:txBody>
              <a:bodyPr/>
              <a:lstStyle/>
              <a:p>
                <a:r>
                  <a:rPr lang="ja-JP" altLang="en-US">
                    <a:noFill/>
                  </a:rPr>
                  <a:t> </a:t>
                </a:r>
              </a:p>
            </p:txBody>
          </p:sp>
        </mc:Fallback>
      </mc:AlternateContent>
      <p:cxnSp>
        <p:nvCxnSpPr>
          <p:cNvPr id="29" name="直線コネクタ 28">
            <a:extLst>
              <a:ext uri="{FF2B5EF4-FFF2-40B4-BE49-F238E27FC236}">
                <a16:creationId xmlns:a16="http://schemas.microsoft.com/office/drawing/2014/main" id="{8DB3C195-CCBC-4C6E-A3CC-39DB7D9008E8}"/>
              </a:ext>
            </a:extLst>
          </p:cNvPr>
          <p:cNvCxnSpPr>
            <a:cxnSpLocks/>
          </p:cNvCxnSpPr>
          <p:nvPr/>
        </p:nvCxnSpPr>
        <p:spPr>
          <a:xfrm flipV="1">
            <a:off x="6658314" y="4068201"/>
            <a:ext cx="0" cy="122200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454A687F-0B09-4E0C-8AA7-48B1F5713E5A}"/>
              </a:ext>
            </a:extLst>
          </p:cNvPr>
          <p:cNvCxnSpPr>
            <a:cxnSpLocks/>
          </p:cNvCxnSpPr>
          <p:nvPr/>
        </p:nvCxnSpPr>
        <p:spPr>
          <a:xfrm>
            <a:off x="6672734" y="4605296"/>
            <a:ext cx="520280"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660D2A2-A991-434E-B4CB-A68D57BF3CC6}"/>
              </a:ext>
            </a:extLst>
          </p:cNvPr>
          <p:cNvCxnSpPr>
            <a:cxnSpLocks/>
          </p:cNvCxnSpPr>
          <p:nvPr/>
        </p:nvCxnSpPr>
        <p:spPr>
          <a:xfrm flipH="1">
            <a:off x="5750119" y="3321606"/>
            <a:ext cx="1727711" cy="1647674"/>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87C649F2-EB6C-433D-AF6A-AF2B520E068A}"/>
              </a:ext>
            </a:extLst>
          </p:cNvPr>
          <p:cNvCxnSpPr>
            <a:cxnSpLocks/>
          </p:cNvCxnSpPr>
          <p:nvPr/>
        </p:nvCxnSpPr>
        <p:spPr>
          <a:xfrm>
            <a:off x="6335764" y="4892193"/>
            <a:ext cx="313884" cy="0"/>
          </a:xfrm>
          <a:prstGeom prst="straightConnector1">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55B4F5C0-7507-4842-92B6-37BD782C0058}"/>
                  </a:ext>
                </a:extLst>
              </p:cNvPr>
              <p:cNvSpPr txBox="1"/>
              <p:nvPr/>
            </p:nvSpPr>
            <p:spPr>
              <a:xfrm>
                <a:off x="6136100" y="5668170"/>
                <a:ext cx="1950534" cy="727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sz="2000" b="0" i="1" smtClean="0">
                              <a:solidFill>
                                <a:schemeClr val="accent2">
                                  <a:lumMod val="75000"/>
                                </a:schemeClr>
                              </a:solidFill>
                              <a:latin typeface="Cambria Math" panose="02040503050406030204" pitchFamily="18" charset="0"/>
                              <a:ea typeface="メイリオ" panose="020B0604030504040204" pitchFamily="50" charset="-128"/>
                            </a:rPr>
                            <m:t>2</m:t>
                          </m:r>
                        </m:sub>
                      </m:sSub>
                      <m:r>
                        <a:rPr kumimoji="1" lang="en-US" altLang="ja-JP" sz="2000" b="0" i="1" smtClean="0">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1</m:t>
                          </m:r>
                        </m:sub>
                      </m:sSub>
                      <m:r>
                        <a:rPr kumimoji="1" lang="en-US" altLang="ja-JP" sz="2000" b="0" i="1" smtClean="0">
                          <a:solidFill>
                            <a:schemeClr val="accent2">
                              <a:lumMod val="75000"/>
                            </a:schemeClr>
                          </a:solidFill>
                          <a:latin typeface="Cambria Math" panose="02040503050406030204" pitchFamily="18" charset="0"/>
                          <a:ea typeface="メイリオ" panose="020B0604030504040204" pitchFamily="50" charset="-128"/>
                        </a:rPr>
                        <m:t>−</m:t>
                      </m:r>
                      <m:f>
                        <m:fPr>
                          <m:ctrlP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ctrlPr>
                        </m:fPr>
                        <m:num>
                          <m:r>
                            <a:rPr kumimoji="1" lang="ja-JP" altLang="en-US" sz="2000" i="1">
                              <a:solidFill>
                                <a:schemeClr val="accent2">
                                  <a:lumMod val="75000"/>
                                </a:schemeClr>
                              </a:solidFill>
                              <a:latin typeface="Cambria Math" panose="02040503050406030204" pitchFamily="18" charset="0"/>
                              <a:ea typeface="メイリオ" panose="020B0604030504040204" pitchFamily="50" charset="-128"/>
                            </a:rPr>
                            <m:t>𝜕</m:t>
                          </m:r>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𝐽</m:t>
                          </m:r>
                        </m:num>
                        <m:den>
                          <m:r>
                            <a:rPr kumimoji="1" lang="ja-JP" altLang="en-US" sz="2000" i="1">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sz="2000" i="1">
                                  <a:solidFill>
                                    <a:schemeClr val="accent2">
                                      <a:lumMod val="75000"/>
                                    </a:schemeClr>
                                  </a:solidFill>
                                  <a:latin typeface="Cambria Math" panose="02040503050406030204" pitchFamily="18" charset="0"/>
                                  <a:ea typeface="メイリオ" panose="020B0604030504040204" pitchFamily="50" charset="-128"/>
                                </a:rPr>
                                <m:t>1</m:t>
                              </m:r>
                            </m:sub>
                          </m:sSub>
                        </m:den>
                      </m:f>
                    </m:oMath>
                  </m:oMathPara>
                </a14:m>
                <a:endParaRPr kumimoji="1" lang="ja-JP" altLang="en-US" sz="2000" dirty="0">
                  <a:solidFill>
                    <a:schemeClr val="accent2">
                      <a:lumMod val="75000"/>
                    </a:schemeClr>
                  </a:solidFill>
                  <a:latin typeface="メイリオ" panose="020B0604030504040204" pitchFamily="50" charset="-128"/>
                  <a:ea typeface="メイリオ" panose="020B0604030504040204" pitchFamily="50" charset="-128"/>
                </a:endParaRPr>
              </a:p>
            </p:txBody>
          </p:sp>
        </mc:Choice>
        <mc:Fallback xmlns="">
          <p:sp>
            <p:nvSpPr>
              <p:cNvPr id="34" name="テキスト ボックス 33">
                <a:extLst>
                  <a:ext uri="{FF2B5EF4-FFF2-40B4-BE49-F238E27FC236}">
                    <a16:creationId xmlns:a16="http://schemas.microsoft.com/office/drawing/2014/main" id="{55B4F5C0-7507-4842-92B6-37BD782C0058}"/>
                  </a:ext>
                </a:extLst>
              </p:cNvPr>
              <p:cNvSpPr txBox="1">
                <a:spLocks noRot="1" noChangeAspect="1" noMove="1" noResize="1" noEditPoints="1" noAdjustHandles="1" noChangeArrowheads="1" noChangeShapeType="1" noTextEdit="1"/>
              </p:cNvSpPr>
              <p:nvPr/>
            </p:nvSpPr>
            <p:spPr>
              <a:xfrm>
                <a:off x="6136100" y="5668170"/>
                <a:ext cx="1950534" cy="727892"/>
              </a:xfrm>
              <a:prstGeom prst="rect">
                <a:avLst/>
              </a:prstGeom>
              <a:blipFill>
                <a:blip r:embed="rId5"/>
                <a:stretch>
                  <a:fillRect/>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58337329-E6D3-4AD1-B2F1-82E26919080D}"/>
              </a:ext>
            </a:extLst>
          </p:cNvPr>
          <p:cNvCxnSpPr>
            <a:cxnSpLocks/>
          </p:cNvCxnSpPr>
          <p:nvPr/>
        </p:nvCxnSpPr>
        <p:spPr>
          <a:xfrm flipH="1" flipV="1">
            <a:off x="6329365" y="4385209"/>
            <a:ext cx="6399" cy="143717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494DCD78-7177-4A46-848F-07B1ECCE28A2}"/>
              </a:ext>
            </a:extLst>
          </p:cNvPr>
          <p:cNvSpPr/>
          <p:nvPr/>
        </p:nvSpPr>
        <p:spPr>
          <a:xfrm>
            <a:off x="4368750" y="2052464"/>
            <a:ext cx="431351"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94683FC-3680-499A-42C6-334B396D89C5}"/>
                  </a:ext>
                </a:extLst>
              </p:cNvPr>
              <p:cNvSpPr txBox="1"/>
              <p:nvPr/>
            </p:nvSpPr>
            <p:spPr>
              <a:xfrm>
                <a:off x="282810" y="643863"/>
                <a:ext cx="11743504" cy="1271630"/>
              </a:xfrm>
              <a:prstGeom prst="rect">
                <a:avLst/>
              </a:prstGeom>
              <a:noFill/>
            </p:spPr>
            <p:txBody>
              <a:bodyPr wrap="square" rtlCol="0">
                <a:spAutoFit/>
              </a:bodyPr>
              <a:lstStyle/>
              <a:p>
                <a:pPr marL="457200" indent="-457200">
                  <a:buFont typeface="+mj-lt"/>
                  <a:buAutoNum type="arabicPeriod"/>
                </a:pPr>
                <a:r>
                  <a:rPr kumimoji="1" lang="ja-JP" altLang="en-US" dirty="0">
                    <a:latin typeface="メイリオ" panose="020B0604030504040204" pitchFamily="50" charset="-128"/>
                    <a:ea typeface="メイリオ" panose="020B0604030504040204" pitchFamily="50" charset="-128"/>
                  </a:rPr>
                  <a:t>極値に近づくにつれて</a:t>
                </a:r>
                <a:r>
                  <a:rPr kumimoji="1" lang="ja-JP" altLang="en-US" dirty="0">
                    <a:solidFill>
                      <a:schemeClr val="tx1"/>
                    </a:solidFill>
                    <a:latin typeface="メイリオ" panose="020B0604030504040204" pitchFamily="50" charset="-128"/>
                    <a:ea typeface="メイリオ" panose="020B0604030504040204" pitchFamily="50" charset="-128"/>
                  </a:rPr>
                  <a:t>勾配</a:t>
                </a:r>
                <a14:m>
                  <m:oMath xmlns:m="http://schemas.openxmlformats.org/officeDocument/2006/math">
                    <m:f>
                      <m:fPr>
                        <m:ctrlPr>
                          <a:rPr kumimoji="1" lang="en-US" altLang="ja-JP" i="1">
                            <a:solidFill>
                              <a:schemeClr val="tx1"/>
                            </a:solidFill>
                            <a:latin typeface="Cambria Math" panose="02040503050406030204" pitchFamily="18" charset="0"/>
                            <a:ea typeface="メイリオ" panose="020B0604030504040204" pitchFamily="50" charset="-128"/>
                          </a:rPr>
                        </m:ctrlPr>
                      </m:fPr>
                      <m:num>
                        <m:r>
                          <a:rPr kumimoji="1" lang="ja-JP" altLang="en-US" i="1">
                            <a:solidFill>
                              <a:schemeClr val="tx1"/>
                            </a:solidFill>
                            <a:latin typeface="Cambria Math" panose="02040503050406030204" pitchFamily="18" charset="0"/>
                            <a:ea typeface="メイリオ" panose="020B0604030504040204" pitchFamily="50" charset="-128"/>
                          </a:rPr>
                          <m:t>𝜕</m:t>
                        </m:r>
                        <m:r>
                          <a:rPr kumimoji="1" lang="en-US" altLang="ja-JP" i="1">
                            <a:solidFill>
                              <a:schemeClr val="tx1"/>
                            </a:solidFill>
                            <a:latin typeface="Cambria Math" panose="02040503050406030204" pitchFamily="18" charset="0"/>
                            <a:ea typeface="メイリオ" panose="020B0604030504040204" pitchFamily="50" charset="-128"/>
                          </a:rPr>
                          <m:t>𝐽</m:t>
                        </m:r>
                      </m:num>
                      <m:den>
                        <m:r>
                          <a:rPr kumimoji="1" lang="ja-JP" altLang="en-US" i="1">
                            <a:solidFill>
                              <a:schemeClr val="tx1"/>
                            </a:solidFill>
                            <a:latin typeface="Cambria Math" panose="02040503050406030204" pitchFamily="18" charset="0"/>
                            <a:ea typeface="メイリオ" panose="020B0604030504040204" pitchFamily="50" charset="-128"/>
                          </a:rPr>
                          <m:t>𝜕</m:t>
                        </m:r>
                        <m:sSub>
                          <m:sSubPr>
                            <m:ctrlPr>
                              <a:rPr kumimoji="1" lang="en-US" altLang="ja-JP" i="1">
                                <a:solidFill>
                                  <a:schemeClr val="tx1"/>
                                </a:solidFill>
                                <a:latin typeface="Cambria Math" panose="02040503050406030204" pitchFamily="18" charset="0"/>
                                <a:ea typeface="メイリオ" panose="020B0604030504040204" pitchFamily="50" charset="-128"/>
                              </a:rPr>
                            </m:ctrlPr>
                          </m:sSubPr>
                          <m:e>
                            <m:r>
                              <a:rPr kumimoji="1" lang="en-US" altLang="ja-JP" i="1">
                                <a:solidFill>
                                  <a:schemeClr val="tx1"/>
                                </a:solidFill>
                                <a:latin typeface="Cambria Math" panose="02040503050406030204" pitchFamily="18" charset="0"/>
                                <a:ea typeface="メイリオ" panose="020B0604030504040204" pitchFamily="50" charset="-128"/>
                              </a:rPr>
                              <m:t>𝑤</m:t>
                            </m:r>
                          </m:e>
                          <m:sub/>
                        </m:sSub>
                      </m:den>
                    </m:f>
                  </m:oMath>
                </a14:m>
                <a:r>
                  <a:rPr kumimoji="1" lang="ja-JP" altLang="en-US" dirty="0">
                    <a:latin typeface="メイリオ" panose="020B0604030504040204" pitchFamily="50" charset="-128"/>
                    <a:ea typeface="メイリオ" panose="020B0604030504040204" pitchFamily="50" charset="-128"/>
                  </a:rPr>
                  <a:t>が小さくなる→ </a:t>
                </a:r>
                <a14:m>
                  <m:oMath xmlns:m="http://schemas.openxmlformats.org/officeDocument/2006/math">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m:t>
                    </m:r>
                    <m:f>
                      <m:fPr>
                        <m:ctrlPr>
                          <a:rPr kumimoji="1" lang="en-US" altLang="ja-JP" i="1">
                            <a:latin typeface="Cambria Math" panose="02040503050406030204" pitchFamily="18" charset="0"/>
                            <a:ea typeface="メイリオ" panose="020B0604030504040204" pitchFamily="50" charset="-128"/>
                          </a:rPr>
                        </m:ctrlPr>
                      </m:fPr>
                      <m:num>
                        <m:r>
                          <a:rPr kumimoji="1" lang="ja-JP" altLang="en-US"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𝐽</m:t>
                        </m:r>
                      </m:num>
                      <m:den>
                        <m:r>
                          <a:rPr kumimoji="1" lang="ja-JP" altLang="en-US"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𝑤</m:t>
                            </m:r>
                          </m:e>
                          <m:sub/>
                        </m:sSub>
                      </m:den>
                    </m:f>
                    <m:r>
                      <a:rPr kumimoji="1" lang="ja-JP" altLang="en-US" i="1">
                        <a:latin typeface="Cambria Math" panose="02040503050406030204" pitchFamily="18" charset="0"/>
                        <a:ea typeface="メイリオ" panose="020B0604030504040204" pitchFamily="50" charset="-128"/>
                      </a:rPr>
                      <m:t>とする</m:t>
                    </m:r>
                  </m:oMath>
                </a14:m>
                <a:r>
                  <a:rPr kumimoji="1" lang="ja-JP" altLang="en-US" dirty="0">
                    <a:latin typeface="メイリオ" panose="020B0604030504040204" pitchFamily="50" charset="-128"/>
                    <a:ea typeface="メイリオ" panose="020B0604030504040204" pitchFamily="50" charset="-128"/>
                  </a:rPr>
                  <a:t>と極値に向けて歩幅を</a:t>
                </a:r>
                <a:r>
                  <a:rPr kumimoji="1" lang="ja-JP" altLang="en-US" u="sng" dirty="0">
                    <a:latin typeface="メイリオ" panose="020B0604030504040204" pitchFamily="50" charset="-128"/>
                    <a:ea typeface="メイリオ" panose="020B0604030504040204" pitchFamily="50" charset="-128"/>
                  </a:rPr>
                  <a:t>漸近的に小さく</a:t>
                </a:r>
                <a:r>
                  <a:rPr kumimoji="1" lang="ja-JP" altLang="en-US" dirty="0">
                    <a:latin typeface="メイリオ" panose="020B0604030504040204" pitchFamily="50" charset="-128"/>
                    <a:ea typeface="メイリオ" panose="020B0604030504040204" pitchFamily="50" charset="-128"/>
                  </a:rPr>
                  <a:t>できる。</a:t>
                </a:r>
                <a:endParaRPr kumimoji="1" lang="en-US" altLang="ja-JP"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dirty="0">
                    <a:latin typeface="メイリオ" panose="020B0604030504040204" pitchFamily="50" charset="-128"/>
                    <a:ea typeface="メイリオ" panose="020B0604030504040204" pitchFamily="50" charset="-128"/>
                  </a:rPr>
                  <a:t>かつ、勾配のマイナス方向</a:t>
                </a:r>
                <a14:m>
                  <m:oMath xmlns:m="http://schemas.openxmlformats.org/officeDocument/2006/math">
                    <m:r>
                      <a:rPr kumimoji="1" lang="en-US" altLang="ja-JP" i="1">
                        <a:latin typeface="Cambria Math" panose="02040503050406030204" pitchFamily="18" charset="0"/>
                        <a:ea typeface="Cambria Math" panose="02040503050406030204" pitchFamily="18" charset="0"/>
                      </a:rPr>
                      <m:t>𝑤</m:t>
                    </m:r>
                    <m:r>
                      <a:rPr kumimoji="1" lang="en-US" altLang="ja-JP" i="1">
                        <a:latin typeface="Cambria Math" panose="02040503050406030204" pitchFamily="18" charset="0"/>
                        <a:ea typeface="Cambria Math" panose="02040503050406030204" pitchFamily="18" charset="0"/>
                      </a:rPr>
                      <m:t> −∆</m:t>
                    </m:r>
                    <m:r>
                      <a:rPr kumimoji="1" lang="en-US" altLang="ja-JP" i="1">
                        <a:latin typeface="Cambria Math" panose="02040503050406030204" pitchFamily="18" charset="0"/>
                        <a:ea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m:t>
                    </m:r>
                    <m:f>
                      <m:fPr>
                        <m:ctrlPr>
                          <a:rPr kumimoji="1" lang="en-US" altLang="ja-JP" i="1">
                            <a:latin typeface="Cambria Math" panose="02040503050406030204" pitchFamily="18" charset="0"/>
                            <a:ea typeface="メイリオ" panose="020B0604030504040204" pitchFamily="50" charset="-128"/>
                          </a:rPr>
                        </m:ctrlPr>
                      </m:fPr>
                      <m:num>
                        <m:r>
                          <a:rPr kumimoji="1" lang="ja-JP" altLang="en-US"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𝐽</m:t>
                        </m:r>
                      </m:num>
                      <m:den>
                        <m:r>
                          <a:rPr kumimoji="1" lang="ja-JP" altLang="en-US"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𝑤</m:t>
                            </m:r>
                          </m:e>
                          <m:sub/>
                        </m:sSub>
                      </m:den>
                    </m:f>
                    <m:r>
                      <a:rPr kumimoji="1" lang="ja-JP" altLang="en-US" i="1">
                        <a:latin typeface="Cambria Math" panose="02040503050406030204" pitchFamily="18" charset="0"/>
                        <a:ea typeface="メイリオ" panose="020B0604030504040204" pitchFamily="50" charset="-128"/>
                      </a:rPr>
                      <m:t>の</m:t>
                    </m:r>
                  </m:oMath>
                </a14:m>
                <a:r>
                  <a:rPr kumimoji="1" lang="ja-JP" altLang="en-US" dirty="0">
                    <a:latin typeface="メイリオ" panose="020B0604030504040204" pitchFamily="50" charset="-128"/>
                    <a:ea typeface="メイリオ" panose="020B0604030504040204" pitchFamily="50" charset="-128"/>
                  </a:rPr>
                  <a:t>歩幅なので任意の初期値から極値方向に向くことができる</a:t>
                </a:r>
                <a:endParaRPr kumimoji="1" lang="en-US" altLang="ja-JP"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dirty="0">
                    <a:latin typeface="メイリオ" panose="020B0604030504040204" pitchFamily="50" charset="-128"/>
                    <a:ea typeface="メイリオ" panose="020B0604030504040204" pitchFamily="50" charset="-128"/>
                  </a:rPr>
                  <a:t>この性質は、①極値に接近するスピードを速くかつ②極値付近での近似精度を高くするメリットがある</a:t>
                </a:r>
              </a:p>
            </p:txBody>
          </p:sp>
        </mc:Choice>
        <mc:Fallback xmlns="">
          <p:sp>
            <p:nvSpPr>
              <p:cNvPr id="2" name="テキスト ボックス 1">
                <a:extLst>
                  <a:ext uri="{FF2B5EF4-FFF2-40B4-BE49-F238E27FC236}">
                    <a16:creationId xmlns:a16="http://schemas.microsoft.com/office/drawing/2014/main" id="{F94683FC-3680-499A-42C6-334B396D89C5}"/>
                  </a:ext>
                </a:extLst>
              </p:cNvPr>
              <p:cNvSpPr txBox="1">
                <a:spLocks noRot="1" noChangeAspect="1" noMove="1" noResize="1" noEditPoints="1" noAdjustHandles="1" noChangeArrowheads="1" noChangeShapeType="1" noTextEdit="1"/>
              </p:cNvSpPr>
              <p:nvPr/>
            </p:nvSpPr>
            <p:spPr>
              <a:xfrm>
                <a:off x="282810" y="643863"/>
                <a:ext cx="11743504" cy="1271630"/>
              </a:xfrm>
              <a:prstGeom prst="rect">
                <a:avLst/>
              </a:prstGeom>
              <a:blipFill>
                <a:blip r:embed="rId6"/>
                <a:stretch>
                  <a:fillRect l="-727" t="-481" r="-2335" b="-11058"/>
                </a:stretch>
              </a:blipFill>
            </p:spPr>
            <p:txBody>
              <a:bodyPr/>
              <a:lstStyle/>
              <a:p>
                <a:r>
                  <a:rPr lang="ja-JP" altLang="en-US">
                    <a:noFill/>
                  </a:rPr>
                  <a:t> </a:t>
                </a:r>
              </a:p>
            </p:txBody>
          </p:sp>
        </mc:Fallback>
      </mc:AlternateContent>
      <p:sp>
        <p:nvSpPr>
          <p:cNvPr id="13" name="四角形: 角を丸くする 12">
            <a:extLst>
              <a:ext uri="{FF2B5EF4-FFF2-40B4-BE49-F238E27FC236}">
                <a16:creationId xmlns:a16="http://schemas.microsoft.com/office/drawing/2014/main" id="{4D515CE3-8F0B-07AA-9CA0-0FB5F4B87A1D}"/>
              </a:ext>
            </a:extLst>
          </p:cNvPr>
          <p:cNvSpPr/>
          <p:nvPr/>
        </p:nvSpPr>
        <p:spPr>
          <a:xfrm>
            <a:off x="7667317" y="4996475"/>
            <a:ext cx="261440" cy="18346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DDC1140-0E2E-2920-902B-C70CB64E63FE}"/>
                  </a:ext>
                </a:extLst>
              </p:cNvPr>
              <p:cNvSpPr txBox="1"/>
              <p:nvPr/>
            </p:nvSpPr>
            <p:spPr>
              <a:xfrm>
                <a:off x="7798037" y="2920034"/>
                <a:ext cx="4269695" cy="490647"/>
              </a:xfrm>
              <a:prstGeom prst="rect">
                <a:avLst/>
              </a:prstGeom>
              <a:noFill/>
            </p:spPr>
            <p:txBody>
              <a:bodyPr wrap="none" lIns="0" tIns="0" rIns="0" bIns="0" rtlCol="0">
                <a:spAutoFit/>
              </a:bodyPr>
              <a:lstStyle/>
              <a:p>
                <a14:m>
                  <m:oMath xmlns:m="http://schemas.openxmlformats.org/officeDocument/2006/math">
                    <m:f>
                      <m:fPr>
                        <m:ctrlPr>
                          <a:rPr kumimoji="1" lang="en-US" altLang="ja-JP" sz="2000" i="1" smtClean="0">
                            <a:latin typeface="Cambria Math" panose="02040503050406030204" pitchFamily="18" charset="0"/>
                            <a:ea typeface="メイリオ" panose="020B0604030504040204" pitchFamily="50" charset="-128"/>
                          </a:rPr>
                        </m:ctrlPr>
                      </m:fPr>
                      <m:num>
                        <m:r>
                          <a:rPr kumimoji="1" lang="ja-JP" altLang="en-US" sz="200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𝐽</m:t>
                        </m:r>
                      </m:num>
                      <m:den>
                        <m:r>
                          <a:rPr kumimoji="1" lang="ja-JP" altLang="en-US" sz="200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𝑤</m:t>
                            </m:r>
                          </m:e>
                          <m:sub>
                            <m:r>
                              <a:rPr kumimoji="1" lang="en-US" altLang="ja-JP" sz="2000" b="0" i="1" smtClean="0">
                                <a:latin typeface="Cambria Math" panose="02040503050406030204" pitchFamily="18" charset="0"/>
                                <a:ea typeface="メイリオ" panose="020B0604030504040204" pitchFamily="50" charset="-128"/>
                              </a:rPr>
                              <m:t>𝑛</m:t>
                            </m:r>
                          </m:sub>
                        </m:sSub>
                      </m:den>
                    </m:f>
                    <m:r>
                      <a:rPr kumimoji="1" lang="en-US" altLang="ja-JP" sz="2000" b="0" i="1" smtClean="0">
                        <a:latin typeface="Cambria Math" panose="02040503050406030204" pitchFamily="18" charset="0"/>
                        <a:ea typeface="メイリオ" panose="020B0604030504040204" pitchFamily="50" charset="-128"/>
                      </a:rPr>
                      <m:t>=4</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𝑤</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en-US" altLang="ja-JP" sz="2000" b="0" i="1" smtClean="0">
                        <a:latin typeface="Cambria Math" panose="02040503050406030204" pitchFamily="18" charset="0"/>
                        <a:ea typeface="メイリオ" panose="020B0604030504040204" pitchFamily="50" charset="-128"/>
                      </a:rPr>
                      <m:t>+1</m:t>
                    </m:r>
                  </m:oMath>
                </a14:m>
                <a:r>
                  <a:rPr kumimoji="1" lang="ja-JP" altLang="en-US" sz="2000" dirty="0">
                    <a:latin typeface="メイリオ" panose="020B0604030504040204" pitchFamily="50" charset="-128"/>
                    <a:ea typeface="メイリオ" panose="020B0604030504040204" pitchFamily="50" charset="-128"/>
                  </a:rPr>
                  <a:t>（降下する際の歩幅）</a:t>
                </a:r>
              </a:p>
            </p:txBody>
          </p:sp>
        </mc:Choice>
        <mc:Fallback xmlns="">
          <p:sp>
            <p:nvSpPr>
              <p:cNvPr id="26" name="テキスト ボックス 25">
                <a:extLst>
                  <a:ext uri="{FF2B5EF4-FFF2-40B4-BE49-F238E27FC236}">
                    <a16:creationId xmlns:a16="http://schemas.microsoft.com/office/drawing/2014/main" id="{5DDC1140-0E2E-2920-902B-C70CB64E63FE}"/>
                  </a:ext>
                </a:extLst>
              </p:cNvPr>
              <p:cNvSpPr txBox="1">
                <a:spLocks noRot="1" noChangeAspect="1" noMove="1" noResize="1" noEditPoints="1" noAdjustHandles="1" noChangeArrowheads="1" noChangeShapeType="1" noTextEdit="1"/>
              </p:cNvSpPr>
              <p:nvPr/>
            </p:nvSpPr>
            <p:spPr>
              <a:xfrm>
                <a:off x="7798037" y="2920034"/>
                <a:ext cx="4269695" cy="490647"/>
              </a:xfrm>
              <a:prstGeom prst="rect">
                <a:avLst/>
              </a:prstGeom>
              <a:blipFill>
                <a:blip r:embed="rId7"/>
                <a:stretch>
                  <a:fillRect r="-1141"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8CBFE784-0595-96B1-1D48-FA33549D89EF}"/>
                  </a:ext>
                </a:extLst>
              </p:cNvPr>
              <p:cNvSpPr txBox="1"/>
              <p:nvPr/>
            </p:nvSpPr>
            <p:spPr>
              <a:xfrm>
                <a:off x="4115301" y="1898576"/>
                <a:ext cx="1024383" cy="52322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𝐽</m:t>
                      </m:r>
                      <m:d>
                        <m:dPr>
                          <m:ctrlPr>
                            <a:rPr kumimoji="1" lang="en-US" altLang="ja-JP" sz="2800" b="0" i="1" smtClean="0">
                              <a:latin typeface="Cambria Math" panose="02040503050406030204" pitchFamily="18" charset="0"/>
                              <a:ea typeface="メイリオ" panose="020B0604030504040204" pitchFamily="50" charset="-128"/>
                            </a:rPr>
                          </m:ctrlPr>
                        </m:dPr>
                        <m:e>
                          <m:r>
                            <a:rPr kumimoji="1" lang="en-US" altLang="ja-JP" sz="2800" b="0" i="1" smtClean="0">
                              <a:latin typeface="Cambria Math" panose="02040503050406030204" pitchFamily="18" charset="0"/>
                              <a:ea typeface="メイリオ" panose="020B0604030504040204" pitchFamily="50" charset="-128"/>
                            </a:rPr>
                            <m:t>𝑤</m:t>
                          </m:r>
                        </m:e>
                      </m:d>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8CBFE784-0595-96B1-1D48-FA33549D89EF}"/>
                  </a:ext>
                </a:extLst>
              </p:cNvPr>
              <p:cNvSpPr txBox="1">
                <a:spLocks noRot="1" noChangeAspect="1" noMove="1" noResize="1" noEditPoints="1" noAdjustHandles="1" noChangeArrowheads="1" noChangeShapeType="1" noTextEdit="1"/>
              </p:cNvSpPr>
              <p:nvPr/>
            </p:nvSpPr>
            <p:spPr>
              <a:xfrm>
                <a:off x="4115301" y="1898576"/>
                <a:ext cx="1024383" cy="523220"/>
              </a:xfrm>
              <a:prstGeom prst="rect">
                <a:avLst/>
              </a:prstGeom>
              <a:blipFill>
                <a:blip r:embed="rId8"/>
                <a:stretch>
                  <a:fillRect b="-10465"/>
                </a:stretch>
              </a:blipFill>
            </p:spPr>
            <p:txBody>
              <a:bodyPr/>
              <a:lstStyle/>
              <a:p>
                <a:r>
                  <a:rPr lang="ja-JP" altLang="en-US">
                    <a:noFill/>
                  </a:rPr>
                  <a:t> </a:t>
                </a:r>
              </a:p>
            </p:txBody>
          </p:sp>
        </mc:Fallback>
      </mc:AlternateContent>
      <p:cxnSp>
        <p:nvCxnSpPr>
          <p:cNvPr id="68" name="直線コネクタ 67">
            <a:extLst>
              <a:ext uri="{FF2B5EF4-FFF2-40B4-BE49-F238E27FC236}">
                <a16:creationId xmlns:a16="http://schemas.microsoft.com/office/drawing/2014/main" id="{61859836-D31A-E1D2-6222-D17B7CA30D21}"/>
              </a:ext>
            </a:extLst>
          </p:cNvPr>
          <p:cNvCxnSpPr>
            <a:cxnSpLocks/>
          </p:cNvCxnSpPr>
          <p:nvPr/>
        </p:nvCxnSpPr>
        <p:spPr>
          <a:xfrm flipH="1">
            <a:off x="5204226" y="3902363"/>
            <a:ext cx="2230735" cy="121461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7CEE2CF7-A32B-D7C7-8075-9934A20649E7}"/>
              </a:ext>
            </a:extLst>
          </p:cNvPr>
          <p:cNvCxnSpPr>
            <a:cxnSpLocks/>
          </p:cNvCxnSpPr>
          <p:nvPr/>
        </p:nvCxnSpPr>
        <p:spPr>
          <a:xfrm flipV="1">
            <a:off x="6096000" y="4584733"/>
            <a:ext cx="0" cy="1811329"/>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7BFCE040-E4A5-4B75-B28B-3F450CA7A851}"/>
                  </a:ext>
                </a:extLst>
              </p:cNvPr>
              <p:cNvSpPr txBox="1"/>
              <p:nvPr/>
            </p:nvSpPr>
            <p:spPr>
              <a:xfrm>
                <a:off x="5835577" y="6272186"/>
                <a:ext cx="1962460" cy="727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rgbClr val="00B050"/>
                              </a:solidFill>
                              <a:latin typeface="Cambria Math" panose="02040503050406030204" pitchFamily="18" charset="0"/>
                              <a:ea typeface="メイリオ" panose="020B0604030504040204" pitchFamily="50" charset="-128"/>
                            </a:rPr>
                          </m:ctrlPr>
                        </m:sSubPr>
                        <m:e>
                          <m:r>
                            <a:rPr kumimoji="1" lang="en-US" altLang="ja-JP" sz="2000" i="1">
                              <a:solidFill>
                                <a:srgbClr val="00B050"/>
                              </a:solidFill>
                              <a:latin typeface="Cambria Math" panose="02040503050406030204" pitchFamily="18" charset="0"/>
                              <a:ea typeface="メイリオ" panose="020B0604030504040204" pitchFamily="50" charset="-128"/>
                            </a:rPr>
                            <m:t>𝑤</m:t>
                          </m:r>
                        </m:e>
                        <m:sub>
                          <m:r>
                            <a:rPr kumimoji="1" lang="en-US" altLang="ja-JP" sz="2000" b="0" i="1" smtClean="0">
                              <a:solidFill>
                                <a:srgbClr val="00B050"/>
                              </a:solidFill>
                              <a:latin typeface="Cambria Math" panose="02040503050406030204" pitchFamily="18" charset="0"/>
                              <a:ea typeface="メイリオ" panose="020B0604030504040204" pitchFamily="50" charset="-128"/>
                            </a:rPr>
                            <m:t>3</m:t>
                          </m:r>
                        </m:sub>
                      </m:sSub>
                      <m:r>
                        <a:rPr kumimoji="1" lang="en-US" altLang="ja-JP" sz="2000" b="0" i="1" smtClean="0">
                          <a:solidFill>
                            <a:srgbClr val="00B050"/>
                          </a:solidFill>
                          <a:latin typeface="Cambria Math" panose="02040503050406030204" pitchFamily="18" charset="0"/>
                          <a:ea typeface="メイリオ" panose="020B0604030504040204" pitchFamily="50" charset="-128"/>
                        </a:rPr>
                        <m:t>=</m:t>
                      </m:r>
                      <m:sSub>
                        <m:sSubPr>
                          <m:ctrlPr>
                            <a:rPr kumimoji="1" lang="en-US" altLang="ja-JP" sz="2000" i="1">
                              <a:solidFill>
                                <a:srgbClr val="00B050"/>
                              </a:solidFill>
                              <a:latin typeface="Cambria Math" panose="02040503050406030204" pitchFamily="18" charset="0"/>
                              <a:ea typeface="メイリオ" panose="020B0604030504040204" pitchFamily="50" charset="-128"/>
                            </a:rPr>
                          </m:ctrlPr>
                        </m:sSubPr>
                        <m:e>
                          <m:r>
                            <a:rPr kumimoji="1" lang="en-US" altLang="ja-JP" sz="2000" i="1">
                              <a:solidFill>
                                <a:srgbClr val="00B050"/>
                              </a:solidFill>
                              <a:latin typeface="Cambria Math" panose="02040503050406030204" pitchFamily="18" charset="0"/>
                              <a:ea typeface="メイリオ" panose="020B0604030504040204" pitchFamily="50" charset="-128"/>
                            </a:rPr>
                            <m:t>𝑤</m:t>
                          </m:r>
                        </m:e>
                        <m:sub>
                          <m:r>
                            <a:rPr kumimoji="1" lang="en-US" altLang="ja-JP" sz="2000" b="0" i="1" smtClean="0">
                              <a:solidFill>
                                <a:srgbClr val="00B050"/>
                              </a:solidFill>
                              <a:latin typeface="Cambria Math" panose="02040503050406030204" pitchFamily="18" charset="0"/>
                              <a:ea typeface="メイリオ" panose="020B0604030504040204" pitchFamily="50" charset="-128"/>
                            </a:rPr>
                            <m:t>2</m:t>
                          </m:r>
                        </m:sub>
                      </m:sSub>
                      <m:r>
                        <a:rPr kumimoji="1" lang="en-US" altLang="ja-JP" sz="2000" b="0" i="1" smtClean="0">
                          <a:solidFill>
                            <a:srgbClr val="00B050"/>
                          </a:solidFill>
                          <a:latin typeface="Cambria Math" panose="02040503050406030204" pitchFamily="18" charset="0"/>
                          <a:ea typeface="メイリオ" panose="020B0604030504040204" pitchFamily="50" charset="-128"/>
                        </a:rPr>
                        <m:t>−</m:t>
                      </m:r>
                      <m:f>
                        <m:fPr>
                          <m:ctrlPr>
                            <a:rPr kumimoji="1" lang="en-US" altLang="ja-JP" sz="2000" i="1">
                              <a:solidFill>
                                <a:srgbClr val="00B050"/>
                              </a:solidFill>
                              <a:latin typeface="Cambria Math" panose="02040503050406030204" pitchFamily="18" charset="0"/>
                              <a:ea typeface="メイリオ" panose="020B0604030504040204" pitchFamily="50" charset="-128"/>
                            </a:rPr>
                          </m:ctrlPr>
                        </m:fPr>
                        <m:num>
                          <m:r>
                            <a:rPr kumimoji="1" lang="ja-JP" altLang="en-US" sz="2000" i="1">
                              <a:solidFill>
                                <a:srgbClr val="00B050"/>
                              </a:solidFill>
                              <a:latin typeface="Cambria Math" panose="02040503050406030204" pitchFamily="18" charset="0"/>
                              <a:ea typeface="メイリオ" panose="020B0604030504040204" pitchFamily="50" charset="-128"/>
                            </a:rPr>
                            <m:t>𝜕</m:t>
                          </m:r>
                          <m:r>
                            <a:rPr kumimoji="1" lang="en-US" altLang="ja-JP" sz="2000" i="1">
                              <a:solidFill>
                                <a:srgbClr val="00B050"/>
                              </a:solidFill>
                              <a:latin typeface="Cambria Math" panose="02040503050406030204" pitchFamily="18" charset="0"/>
                              <a:ea typeface="メイリオ" panose="020B0604030504040204" pitchFamily="50" charset="-128"/>
                            </a:rPr>
                            <m:t>𝐽</m:t>
                          </m:r>
                        </m:num>
                        <m:den>
                          <m:r>
                            <a:rPr kumimoji="1" lang="ja-JP" altLang="en-US" sz="2000" i="1">
                              <a:solidFill>
                                <a:srgbClr val="00B050"/>
                              </a:solidFill>
                              <a:latin typeface="Cambria Math" panose="02040503050406030204" pitchFamily="18" charset="0"/>
                              <a:ea typeface="メイリオ" panose="020B0604030504040204" pitchFamily="50" charset="-128"/>
                            </a:rPr>
                            <m:t>𝜕</m:t>
                          </m:r>
                          <m:sSub>
                            <m:sSubPr>
                              <m:ctrlPr>
                                <a:rPr kumimoji="1" lang="en-US" altLang="ja-JP" sz="2000" i="1">
                                  <a:solidFill>
                                    <a:srgbClr val="00B050"/>
                                  </a:solidFill>
                                  <a:latin typeface="Cambria Math" panose="02040503050406030204" pitchFamily="18" charset="0"/>
                                  <a:ea typeface="メイリオ" panose="020B0604030504040204" pitchFamily="50" charset="-128"/>
                                </a:rPr>
                              </m:ctrlPr>
                            </m:sSubPr>
                            <m:e>
                              <m:r>
                                <a:rPr kumimoji="1" lang="en-US" altLang="ja-JP" sz="2000" i="1">
                                  <a:solidFill>
                                    <a:srgbClr val="00B050"/>
                                  </a:solidFill>
                                  <a:latin typeface="Cambria Math" panose="02040503050406030204" pitchFamily="18" charset="0"/>
                                  <a:ea typeface="メイリオ" panose="020B0604030504040204" pitchFamily="50" charset="-128"/>
                                </a:rPr>
                                <m:t>𝑤</m:t>
                              </m:r>
                            </m:e>
                            <m:sub>
                              <m:r>
                                <a:rPr kumimoji="1" lang="en-US" altLang="ja-JP" sz="2000" b="0" i="1" smtClean="0">
                                  <a:solidFill>
                                    <a:srgbClr val="00B050"/>
                                  </a:solidFill>
                                  <a:latin typeface="Cambria Math" panose="02040503050406030204" pitchFamily="18" charset="0"/>
                                  <a:ea typeface="メイリオ" panose="020B0604030504040204" pitchFamily="50" charset="-128"/>
                                </a:rPr>
                                <m:t>2</m:t>
                              </m:r>
                            </m:sub>
                          </m:sSub>
                        </m:den>
                      </m:f>
                    </m:oMath>
                  </m:oMathPara>
                </a14:m>
                <a:endParaRPr kumimoji="1" lang="ja-JP" altLang="en-US" sz="2000" dirty="0">
                  <a:solidFill>
                    <a:srgbClr val="00B050"/>
                  </a:solidFill>
                  <a:latin typeface="メイリオ" panose="020B0604030504040204" pitchFamily="50" charset="-128"/>
                  <a:ea typeface="メイリオ" panose="020B0604030504040204" pitchFamily="50" charset="-128"/>
                </a:endParaRPr>
              </a:p>
            </p:txBody>
          </p:sp>
        </mc:Choice>
        <mc:Fallback xmlns="">
          <p:sp>
            <p:nvSpPr>
              <p:cNvPr id="88" name="テキスト ボックス 87">
                <a:extLst>
                  <a:ext uri="{FF2B5EF4-FFF2-40B4-BE49-F238E27FC236}">
                    <a16:creationId xmlns:a16="http://schemas.microsoft.com/office/drawing/2014/main" id="{7BFCE040-E4A5-4B75-B28B-3F450CA7A851}"/>
                  </a:ext>
                </a:extLst>
              </p:cNvPr>
              <p:cNvSpPr txBox="1">
                <a:spLocks noRot="1" noChangeAspect="1" noMove="1" noResize="1" noEditPoints="1" noAdjustHandles="1" noChangeArrowheads="1" noChangeShapeType="1" noTextEdit="1"/>
              </p:cNvSpPr>
              <p:nvPr/>
            </p:nvSpPr>
            <p:spPr>
              <a:xfrm>
                <a:off x="5835577" y="6272186"/>
                <a:ext cx="1962460" cy="727892"/>
              </a:xfrm>
              <a:prstGeom prst="rect">
                <a:avLst/>
              </a:prstGeom>
              <a:blipFill>
                <a:blip r:embed="rId9"/>
                <a:stretch>
                  <a:fillRect/>
                </a:stretch>
              </a:blipFill>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BEE9306A-ACE8-9176-A24E-77E16E55125F}"/>
              </a:ext>
            </a:extLst>
          </p:cNvPr>
          <p:cNvCxnSpPr>
            <a:cxnSpLocks/>
          </p:cNvCxnSpPr>
          <p:nvPr/>
        </p:nvCxnSpPr>
        <p:spPr>
          <a:xfrm>
            <a:off x="6124269" y="5081917"/>
            <a:ext cx="184570" cy="0"/>
          </a:xfrm>
          <a:prstGeom prst="straightConnector1">
            <a:avLst/>
          </a:prstGeom>
          <a:ln w="127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四角形: 角を丸くする 95">
            <a:extLst>
              <a:ext uri="{FF2B5EF4-FFF2-40B4-BE49-F238E27FC236}">
                <a16:creationId xmlns:a16="http://schemas.microsoft.com/office/drawing/2014/main" id="{3B39157D-6714-220D-1AD2-309C13BA1707}"/>
              </a:ext>
            </a:extLst>
          </p:cNvPr>
          <p:cNvSpPr/>
          <p:nvPr/>
        </p:nvSpPr>
        <p:spPr>
          <a:xfrm>
            <a:off x="8011827" y="5052018"/>
            <a:ext cx="431113" cy="36933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9E6029B3-87D2-9E3F-45FC-4DA945274F58}"/>
                  </a:ext>
                </a:extLst>
              </p:cNvPr>
              <p:cNvSpPr txBox="1"/>
              <p:nvPr/>
            </p:nvSpPr>
            <p:spPr>
              <a:xfrm>
                <a:off x="8483791" y="5637138"/>
                <a:ext cx="2071529" cy="6660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solidFill>
                                <a:srgbClr val="0070C0"/>
                              </a:solidFill>
                              <a:latin typeface="Cambria Math" panose="02040503050406030204" pitchFamily="18" charset="0"/>
                              <a:ea typeface="メイリオ" panose="020B0604030504040204" pitchFamily="50" charset="-128"/>
                            </a:rPr>
                          </m:ctrlPr>
                        </m:fPr>
                        <m:num>
                          <m:r>
                            <a:rPr kumimoji="1" lang="ja-JP" altLang="en-US" i="1">
                              <a:solidFill>
                                <a:srgbClr val="0070C0"/>
                              </a:solidFill>
                              <a:latin typeface="Cambria Math" panose="02040503050406030204" pitchFamily="18" charset="0"/>
                              <a:ea typeface="メイリオ" panose="020B0604030504040204" pitchFamily="50" charset="-128"/>
                            </a:rPr>
                            <m:t>𝜕</m:t>
                          </m:r>
                          <m:r>
                            <a:rPr kumimoji="1" lang="en-US" altLang="ja-JP" i="1">
                              <a:solidFill>
                                <a:srgbClr val="0070C0"/>
                              </a:solidFill>
                              <a:latin typeface="Cambria Math" panose="02040503050406030204" pitchFamily="18" charset="0"/>
                              <a:ea typeface="メイリオ" panose="020B0604030504040204" pitchFamily="50" charset="-128"/>
                            </a:rPr>
                            <m:t>𝐽</m:t>
                          </m:r>
                        </m:num>
                        <m:den>
                          <m:r>
                            <a:rPr kumimoji="1" lang="ja-JP" altLang="en-US" i="1">
                              <a:solidFill>
                                <a:srgbClr val="0070C0"/>
                              </a:solidFill>
                              <a:latin typeface="Cambria Math" panose="02040503050406030204" pitchFamily="18" charset="0"/>
                              <a:ea typeface="メイリオ" panose="020B0604030504040204" pitchFamily="50" charset="-128"/>
                            </a:rPr>
                            <m:t>𝜕</m:t>
                          </m:r>
                          <m:sSub>
                            <m:sSubPr>
                              <m:ctrlPr>
                                <a:rPr kumimoji="1" lang="en-US" altLang="ja-JP" i="1">
                                  <a:solidFill>
                                    <a:srgbClr val="0070C0"/>
                                  </a:solidFill>
                                  <a:latin typeface="Cambria Math" panose="02040503050406030204" pitchFamily="18" charset="0"/>
                                  <a:ea typeface="メイリオ" panose="020B0604030504040204" pitchFamily="50" charset="-128"/>
                                </a:rPr>
                              </m:ctrlPr>
                            </m:sSubPr>
                            <m:e>
                              <m:r>
                                <a:rPr kumimoji="1" lang="en-US" altLang="ja-JP" i="1">
                                  <a:solidFill>
                                    <a:srgbClr val="0070C0"/>
                                  </a:solidFill>
                                  <a:latin typeface="Cambria Math" panose="02040503050406030204" pitchFamily="18" charset="0"/>
                                  <a:ea typeface="メイリオ" panose="020B0604030504040204" pitchFamily="50" charset="-128"/>
                                </a:rPr>
                                <m:t>𝑤</m:t>
                              </m:r>
                            </m:e>
                            <m:sub>
                              <m:r>
                                <a:rPr kumimoji="1" lang="en-US" altLang="ja-JP" i="1">
                                  <a:solidFill>
                                    <a:srgbClr val="0070C0"/>
                                  </a:solidFill>
                                  <a:latin typeface="Cambria Math" panose="02040503050406030204" pitchFamily="18" charset="0"/>
                                  <a:ea typeface="メイリオ" panose="020B0604030504040204" pitchFamily="50" charset="-128"/>
                                </a:rPr>
                                <m:t>0</m:t>
                              </m:r>
                            </m:sub>
                          </m:sSub>
                        </m:den>
                      </m:f>
                      <m:r>
                        <a:rPr kumimoji="1" lang="en-US" altLang="ja-JP" b="0" i="1" smtClean="0">
                          <a:solidFill>
                            <a:srgbClr val="0070C0"/>
                          </a:solidFill>
                          <a:latin typeface="Cambria Math" panose="02040503050406030204" pitchFamily="18" charset="0"/>
                          <a:ea typeface="メイリオ" panose="020B0604030504040204" pitchFamily="50" charset="-128"/>
                        </a:rPr>
                        <m:t>&gt;</m:t>
                      </m:r>
                      <m:f>
                        <m:f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fPr>
                        <m:num>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r>
                            <a:rPr kumimoji="1" lang="en-US" altLang="ja-JP" i="1">
                              <a:solidFill>
                                <a:schemeClr val="accent2">
                                  <a:lumMod val="75000"/>
                                </a:schemeClr>
                              </a:solidFill>
                              <a:latin typeface="Cambria Math" panose="02040503050406030204" pitchFamily="18" charset="0"/>
                              <a:ea typeface="メイリオ" panose="020B0604030504040204" pitchFamily="50" charset="-128"/>
                            </a:rPr>
                            <m:t>𝐽</m:t>
                          </m:r>
                        </m:num>
                        <m:den>
                          <m:r>
                            <a:rPr kumimoji="1" lang="ja-JP" altLang="en-US" i="1">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i="1">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i="1">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i="1">
                                  <a:solidFill>
                                    <a:schemeClr val="accent2">
                                      <a:lumMod val="75000"/>
                                    </a:schemeClr>
                                  </a:solidFill>
                                  <a:latin typeface="Cambria Math" panose="02040503050406030204" pitchFamily="18" charset="0"/>
                                  <a:ea typeface="メイリオ" panose="020B0604030504040204" pitchFamily="50" charset="-128"/>
                                </a:rPr>
                                <m:t>1</m:t>
                              </m:r>
                            </m:sub>
                          </m:sSub>
                        </m:den>
                      </m:f>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&gt;</m:t>
                      </m:r>
                      <m:f>
                        <m:fPr>
                          <m:ctrlPr>
                            <a:rPr kumimoji="1" lang="en-US" altLang="ja-JP" i="1">
                              <a:solidFill>
                                <a:srgbClr val="00B050"/>
                              </a:solidFill>
                              <a:latin typeface="Cambria Math" panose="02040503050406030204" pitchFamily="18" charset="0"/>
                              <a:ea typeface="メイリオ" panose="020B0604030504040204" pitchFamily="50" charset="-128"/>
                            </a:rPr>
                          </m:ctrlPr>
                        </m:fPr>
                        <m:num>
                          <m:r>
                            <a:rPr kumimoji="1" lang="ja-JP" altLang="en-US" i="1">
                              <a:solidFill>
                                <a:srgbClr val="00B050"/>
                              </a:solidFill>
                              <a:latin typeface="Cambria Math" panose="02040503050406030204" pitchFamily="18" charset="0"/>
                              <a:ea typeface="メイリオ" panose="020B0604030504040204" pitchFamily="50" charset="-128"/>
                            </a:rPr>
                            <m:t>𝜕</m:t>
                          </m:r>
                          <m:r>
                            <a:rPr kumimoji="1" lang="en-US" altLang="ja-JP" i="1">
                              <a:solidFill>
                                <a:srgbClr val="00B050"/>
                              </a:solidFill>
                              <a:latin typeface="Cambria Math" panose="02040503050406030204" pitchFamily="18" charset="0"/>
                              <a:ea typeface="メイリオ" panose="020B0604030504040204" pitchFamily="50" charset="-128"/>
                            </a:rPr>
                            <m:t>𝐽</m:t>
                          </m:r>
                        </m:num>
                        <m:den>
                          <m:r>
                            <a:rPr kumimoji="1" lang="ja-JP" altLang="en-US" i="1">
                              <a:solidFill>
                                <a:srgbClr val="00B050"/>
                              </a:solidFill>
                              <a:latin typeface="Cambria Math" panose="02040503050406030204" pitchFamily="18" charset="0"/>
                              <a:ea typeface="メイリオ" panose="020B0604030504040204" pitchFamily="50" charset="-128"/>
                            </a:rPr>
                            <m:t>𝜕</m:t>
                          </m:r>
                          <m:sSub>
                            <m:sSubPr>
                              <m:ctrlPr>
                                <a:rPr kumimoji="1" lang="en-US" altLang="ja-JP" i="1">
                                  <a:solidFill>
                                    <a:srgbClr val="00B050"/>
                                  </a:solidFill>
                                  <a:latin typeface="Cambria Math" panose="02040503050406030204" pitchFamily="18" charset="0"/>
                                  <a:ea typeface="メイリオ" panose="020B0604030504040204" pitchFamily="50" charset="-128"/>
                                </a:rPr>
                              </m:ctrlPr>
                            </m:sSubPr>
                            <m:e>
                              <m:r>
                                <a:rPr kumimoji="1" lang="en-US" altLang="ja-JP" i="1">
                                  <a:solidFill>
                                    <a:srgbClr val="00B050"/>
                                  </a:solidFill>
                                  <a:latin typeface="Cambria Math" panose="02040503050406030204" pitchFamily="18" charset="0"/>
                                  <a:ea typeface="メイリオ" panose="020B0604030504040204" pitchFamily="50" charset="-128"/>
                                </a:rPr>
                                <m:t>𝑤</m:t>
                              </m:r>
                            </m:e>
                            <m:sub>
                              <m:r>
                                <a:rPr kumimoji="1" lang="en-US" altLang="ja-JP" i="1">
                                  <a:solidFill>
                                    <a:srgbClr val="00B050"/>
                                  </a:solidFill>
                                  <a:latin typeface="Cambria Math" panose="02040503050406030204" pitchFamily="18" charset="0"/>
                                  <a:ea typeface="メイリオ" panose="020B0604030504040204" pitchFamily="50" charset="-128"/>
                                </a:rPr>
                                <m:t>2</m:t>
                              </m:r>
                            </m:sub>
                          </m:sSub>
                        </m:den>
                      </m:f>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97" name="テキスト ボックス 96">
                <a:extLst>
                  <a:ext uri="{FF2B5EF4-FFF2-40B4-BE49-F238E27FC236}">
                    <a16:creationId xmlns:a16="http://schemas.microsoft.com/office/drawing/2014/main" id="{9E6029B3-87D2-9E3F-45FC-4DA945274F58}"/>
                  </a:ext>
                </a:extLst>
              </p:cNvPr>
              <p:cNvSpPr txBox="1">
                <a:spLocks noRot="1" noChangeAspect="1" noMove="1" noResize="1" noEditPoints="1" noAdjustHandles="1" noChangeArrowheads="1" noChangeShapeType="1" noTextEdit="1"/>
              </p:cNvSpPr>
              <p:nvPr/>
            </p:nvSpPr>
            <p:spPr>
              <a:xfrm>
                <a:off x="8483791" y="5637138"/>
                <a:ext cx="2071529" cy="666080"/>
              </a:xfrm>
              <a:prstGeom prst="rect">
                <a:avLst/>
              </a:prstGeom>
              <a:blipFill>
                <a:blip r:embed="rId10"/>
                <a:stretch>
                  <a:fillRect/>
                </a:stretch>
              </a:blipFill>
            </p:spPr>
            <p:txBody>
              <a:bodyPr/>
              <a:lstStyle/>
              <a:p>
                <a:r>
                  <a:rPr lang="ja-JP" altLang="en-US">
                    <a:noFill/>
                  </a:rPr>
                  <a:t> </a:t>
                </a:r>
              </a:p>
            </p:txBody>
          </p:sp>
        </mc:Fallback>
      </mc:AlternateContent>
      <p:sp>
        <p:nvSpPr>
          <p:cNvPr id="3" name="四角形: 角を丸くする 2">
            <a:extLst>
              <a:ext uri="{FF2B5EF4-FFF2-40B4-BE49-F238E27FC236}">
                <a16:creationId xmlns:a16="http://schemas.microsoft.com/office/drawing/2014/main" id="{31DF44D3-4B94-FAA4-D51B-F5B32B599514}"/>
              </a:ext>
            </a:extLst>
          </p:cNvPr>
          <p:cNvSpPr/>
          <p:nvPr/>
        </p:nvSpPr>
        <p:spPr>
          <a:xfrm>
            <a:off x="4562669" y="5052018"/>
            <a:ext cx="400191" cy="127921"/>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D61B9ECE-DB34-4C4E-F69F-035E86946864}"/>
              </a:ext>
            </a:extLst>
          </p:cNvPr>
          <p:cNvCxnSpPr>
            <a:cxnSpLocks/>
          </p:cNvCxnSpPr>
          <p:nvPr/>
        </p:nvCxnSpPr>
        <p:spPr>
          <a:xfrm flipH="1">
            <a:off x="5029200" y="4618029"/>
            <a:ext cx="1066800" cy="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DD3FD4B-FC68-A311-83F4-127E46263B5D}"/>
              </a:ext>
            </a:extLst>
          </p:cNvPr>
          <p:cNvCxnSpPr>
            <a:cxnSpLocks/>
          </p:cNvCxnSpPr>
          <p:nvPr/>
        </p:nvCxnSpPr>
        <p:spPr>
          <a:xfrm flipH="1">
            <a:off x="5029200" y="4456227"/>
            <a:ext cx="1279639" cy="0"/>
          </a:xfrm>
          <a:prstGeom prst="line">
            <a:avLst/>
          </a:prstGeom>
          <a:ln w="28575">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D477AFB-ED69-37FD-16DD-FA2E5FA7EF8E}"/>
              </a:ext>
            </a:extLst>
          </p:cNvPr>
          <p:cNvCxnSpPr>
            <a:cxnSpLocks/>
          </p:cNvCxnSpPr>
          <p:nvPr/>
        </p:nvCxnSpPr>
        <p:spPr>
          <a:xfrm flipH="1">
            <a:off x="5029200" y="4124438"/>
            <a:ext cx="1643534"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9F2F061-CC80-D3A9-E058-9A45CCDD0016}"/>
                  </a:ext>
                </a:extLst>
              </p:cNvPr>
              <p:cNvSpPr txBox="1"/>
              <p:nvPr/>
            </p:nvSpPr>
            <p:spPr>
              <a:xfrm>
                <a:off x="4386980" y="3877401"/>
                <a:ext cx="62780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rgbClr val="0070C0"/>
                          </a:solidFill>
                          <a:latin typeface="Cambria Math" panose="02040503050406030204" pitchFamily="18" charset="0"/>
                          <a:ea typeface="メイリオ" panose="020B0604030504040204" pitchFamily="50" charset="-128"/>
                        </a:rPr>
                        <m:t>𝐽</m:t>
                      </m:r>
                      <m:r>
                        <a:rPr kumimoji="1" lang="en-US" altLang="ja-JP" b="0" i="1" smtClean="0">
                          <a:solidFill>
                            <a:srgbClr val="0070C0"/>
                          </a:solidFill>
                          <a:latin typeface="Cambria Math" panose="02040503050406030204" pitchFamily="18" charset="0"/>
                          <a:ea typeface="メイリオ" panose="020B0604030504040204" pitchFamily="50" charset="-128"/>
                        </a:rPr>
                        <m:t>(</m:t>
                      </m:r>
                      <m:sSub>
                        <m:sSubPr>
                          <m:ctrlPr>
                            <a:rPr kumimoji="1" lang="en-US" altLang="ja-JP" b="0" i="1" smtClean="0">
                              <a:solidFill>
                                <a:srgbClr val="0070C0"/>
                              </a:solidFill>
                              <a:latin typeface="Cambria Math" panose="02040503050406030204" pitchFamily="18" charset="0"/>
                              <a:ea typeface="メイリオ" panose="020B0604030504040204" pitchFamily="50" charset="-128"/>
                            </a:rPr>
                          </m:ctrlPr>
                        </m:sSubPr>
                        <m:e>
                          <m:r>
                            <a:rPr kumimoji="1" lang="en-US" altLang="ja-JP" b="0" i="1" smtClean="0">
                              <a:solidFill>
                                <a:srgbClr val="0070C0"/>
                              </a:solidFill>
                              <a:latin typeface="Cambria Math" panose="02040503050406030204" pitchFamily="18" charset="0"/>
                              <a:ea typeface="メイリオ" panose="020B0604030504040204" pitchFamily="50" charset="-128"/>
                            </a:rPr>
                            <m:t>𝑤</m:t>
                          </m:r>
                        </m:e>
                        <m:sub>
                          <m:r>
                            <a:rPr kumimoji="1" lang="en-US" altLang="ja-JP" b="0" i="1" smtClean="0">
                              <a:solidFill>
                                <a:srgbClr val="0070C0"/>
                              </a:solidFill>
                              <a:latin typeface="Cambria Math" panose="02040503050406030204" pitchFamily="18" charset="0"/>
                              <a:ea typeface="メイリオ" panose="020B0604030504040204" pitchFamily="50" charset="-128"/>
                            </a:rPr>
                            <m:t>1</m:t>
                          </m:r>
                        </m:sub>
                      </m:sSub>
                      <m:r>
                        <a:rPr kumimoji="1" lang="en-US" altLang="ja-JP" b="0" i="1" smtClean="0">
                          <a:solidFill>
                            <a:srgbClr val="0070C0"/>
                          </a:solidFill>
                          <a:latin typeface="Cambria Math" panose="02040503050406030204" pitchFamily="18" charset="0"/>
                          <a:ea typeface="メイリオ" panose="020B0604030504040204" pitchFamily="50" charset="-128"/>
                        </a:rPr>
                        <m:t>)</m:t>
                      </m:r>
                    </m:oMath>
                  </m:oMathPara>
                </a14:m>
                <a:endParaRPr kumimoji="1" lang="ja-JP" altLang="en-US" dirty="0">
                  <a:solidFill>
                    <a:srgbClr val="0070C0"/>
                  </a:solidFill>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F9F2F061-CC80-D3A9-E058-9A45CCDD0016}"/>
                  </a:ext>
                </a:extLst>
              </p:cNvPr>
              <p:cNvSpPr txBox="1">
                <a:spLocks noRot="1" noChangeAspect="1" noMove="1" noResize="1" noEditPoints="1" noAdjustHandles="1" noChangeArrowheads="1" noChangeShapeType="1" noTextEdit="1"/>
              </p:cNvSpPr>
              <p:nvPr/>
            </p:nvSpPr>
            <p:spPr>
              <a:xfrm>
                <a:off x="4386980" y="3877401"/>
                <a:ext cx="627801" cy="276999"/>
              </a:xfrm>
              <a:prstGeom prst="rect">
                <a:avLst/>
              </a:prstGeom>
              <a:blipFill>
                <a:blip r:embed="rId11"/>
                <a:stretch>
                  <a:fillRect l="-9709" t="-6667" r="-11650" b="-3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068DDB92-97F1-144A-EAF6-E3E7DE744D94}"/>
                  </a:ext>
                </a:extLst>
              </p:cNvPr>
              <p:cNvSpPr txBox="1"/>
              <p:nvPr/>
            </p:nvSpPr>
            <p:spPr>
              <a:xfrm>
                <a:off x="4409981" y="4244154"/>
                <a:ext cx="633122"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𝐽</m:t>
                      </m:r>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m:t>
                      </m:r>
                      <m:sSub>
                        <m:sSubPr>
                          <m:ctrlP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ctrlPr>
                        </m:sSubPr>
                        <m:e>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𝑤</m:t>
                          </m:r>
                        </m:e>
                        <m:sub>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2</m:t>
                          </m:r>
                        </m:sub>
                      </m:sSub>
                      <m:r>
                        <a:rPr kumimoji="1" lang="en-US" altLang="ja-JP" b="0" i="1" smtClean="0">
                          <a:solidFill>
                            <a:schemeClr val="accent2">
                              <a:lumMod val="75000"/>
                            </a:schemeClr>
                          </a:solidFill>
                          <a:latin typeface="Cambria Math" panose="02040503050406030204" pitchFamily="18" charset="0"/>
                          <a:ea typeface="メイリオ" panose="020B0604030504040204" pitchFamily="50" charset="-128"/>
                        </a:rPr>
                        <m:t>)</m:t>
                      </m:r>
                    </m:oMath>
                  </m:oMathPara>
                </a14:m>
                <a:endParaRPr kumimoji="1" lang="ja-JP" altLang="en-US" dirty="0">
                  <a:solidFill>
                    <a:schemeClr val="accent2">
                      <a:lumMod val="75000"/>
                    </a:schemeClr>
                  </a:solidFill>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068DDB92-97F1-144A-EAF6-E3E7DE744D94}"/>
                  </a:ext>
                </a:extLst>
              </p:cNvPr>
              <p:cNvSpPr txBox="1">
                <a:spLocks noRot="1" noChangeAspect="1" noMove="1" noResize="1" noEditPoints="1" noAdjustHandles="1" noChangeArrowheads="1" noChangeShapeType="1" noTextEdit="1"/>
              </p:cNvSpPr>
              <p:nvPr/>
            </p:nvSpPr>
            <p:spPr>
              <a:xfrm>
                <a:off x="4409981" y="4244154"/>
                <a:ext cx="633122" cy="276999"/>
              </a:xfrm>
              <a:prstGeom prst="rect">
                <a:avLst/>
              </a:prstGeom>
              <a:blipFill>
                <a:blip r:embed="rId12"/>
                <a:stretch>
                  <a:fillRect l="-9615" t="-6522" r="-11538" b="-282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897E6C3C-F32E-86DE-0DC5-1072461728B3}"/>
                  </a:ext>
                </a:extLst>
              </p:cNvPr>
              <p:cNvSpPr txBox="1"/>
              <p:nvPr/>
            </p:nvSpPr>
            <p:spPr>
              <a:xfrm>
                <a:off x="4401415" y="4527652"/>
                <a:ext cx="633122"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solidFill>
                            <a:srgbClr val="00B050"/>
                          </a:solidFill>
                          <a:latin typeface="Cambria Math" panose="02040503050406030204" pitchFamily="18" charset="0"/>
                          <a:ea typeface="メイリオ" panose="020B0604030504040204" pitchFamily="50" charset="-128"/>
                        </a:rPr>
                        <m:t>𝐽</m:t>
                      </m:r>
                      <m:r>
                        <a:rPr kumimoji="1" lang="en-US" altLang="ja-JP" b="0" i="1" smtClean="0">
                          <a:solidFill>
                            <a:srgbClr val="00B050"/>
                          </a:solidFill>
                          <a:latin typeface="Cambria Math" panose="02040503050406030204" pitchFamily="18" charset="0"/>
                          <a:ea typeface="メイリオ" panose="020B0604030504040204" pitchFamily="50" charset="-128"/>
                        </a:rPr>
                        <m:t>(</m:t>
                      </m:r>
                      <m:sSub>
                        <m:sSubPr>
                          <m:ctrlPr>
                            <a:rPr kumimoji="1" lang="en-US" altLang="ja-JP" b="0" i="1" smtClean="0">
                              <a:solidFill>
                                <a:srgbClr val="00B050"/>
                              </a:solidFill>
                              <a:latin typeface="Cambria Math" panose="02040503050406030204" pitchFamily="18" charset="0"/>
                              <a:ea typeface="メイリオ" panose="020B0604030504040204" pitchFamily="50" charset="-128"/>
                            </a:rPr>
                          </m:ctrlPr>
                        </m:sSubPr>
                        <m:e>
                          <m:r>
                            <a:rPr kumimoji="1" lang="en-US" altLang="ja-JP" b="0" i="1" smtClean="0">
                              <a:solidFill>
                                <a:srgbClr val="00B050"/>
                              </a:solidFill>
                              <a:latin typeface="Cambria Math" panose="02040503050406030204" pitchFamily="18" charset="0"/>
                              <a:ea typeface="メイリオ" panose="020B0604030504040204" pitchFamily="50" charset="-128"/>
                            </a:rPr>
                            <m:t>𝑤</m:t>
                          </m:r>
                        </m:e>
                        <m:sub>
                          <m:r>
                            <a:rPr kumimoji="1" lang="en-US" altLang="ja-JP" b="0" i="1" smtClean="0">
                              <a:solidFill>
                                <a:srgbClr val="00B050"/>
                              </a:solidFill>
                              <a:latin typeface="Cambria Math" panose="02040503050406030204" pitchFamily="18" charset="0"/>
                              <a:ea typeface="メイリオ" panose="020B0604030504040204" pitchFamily="50" charset="-128"/>
                            </a:rPr>
                            <m:t>3</m:t>
                          </m:r>
                        </m:sub>
                      </m:sSub>
                      <m:r>
                        <a:rPr kumimoji="1" lang="en-US" altLang="ja-JP" b="0" i="1" smtClean="0">
                          <a:solidFill>
                            <a:srgbClr val="00B050"/>
                          </a:solidFill>
                          <a:latin typeface="Cambria Math" panose="02040503050406030204" pitchFamily="18" charset="0"/>
                          <a:ea typeface="メイリオ" panose="020B0604030504040204" pitchFamily="50" charset="-128"/>
                        </a:rPr>
                        <m:t>)</m:t>
                      </m:r>
                    </m:oMath>
                  </m:oMathPara>
                </a14:m>
                <a:endParaRPr kumimoji="1" lang="ja-JP" altLang="en-US" dirty="0">
                  <a:solidFill>
                    <a:srgbClr val="00B050"/>
                  </a:solidFill>
                  <a:latin typeface="メイリオ" panose="020B0604030504040204" pitchFamily="50" charset="-128"/>
                  <a:ea typeface="メイリオ" panose="020B0604030504040204" pitchFamily="50" charset="-128"/>
                </a:endParaRPr>
              </a:p>
            </p:txBody>
          </p:sp>
        </mc:Choice>
        <mc:Fallback xmlns="">
          <p:sp>
            <p:nvSpPr>
              <p:cNvPr id="27" name="テキスト ボックス 26">
                <a:extLst>
                  <a:ext uri="{FF2B5EF4-FFF2-40B4-BE49-F238E27FC236}">
                    <a16:creationId xmlns:a16="http://schemas.microsoft.com/office/drawing/2014/main" id="{897E6C3C-F32E-86DE-0DC5-1072461728B3}"/>
                  </a:ext>
                </a:extLst>
              </p:cNvPr>
              <p:cNvSpPr txBox="1">
                <a:spLocks noRot="1" noChangeAspect="1" noMove="1" noResize="1" noEditPoints="1" noAdjustHandles="1" noChangeArrowheads="1" noChangeShapeType="1" noTextEdit="1"/>
              </p:cNvSpPr>
              <p:nvPr/>
            </p:nvSpPr>
            <p:spPr>
              <a:xfrm>
                <a:off x="4401415" y="4527652"/>
                <a:ext cx="633122" cy="276999"/>
              </a:xfrm>
              <a:prstGeom prst="rect">
                <a:avLst/>
              </a:prstGeom>
              <a:blipFill>
                <a:blip r:embed="rId13"/>
                <a:stretch>
                  <a:fillRect l="-9615" t="-8889" r="-11538" b="-31111"/>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AE6027F9-877E-C209-04DA-11804B713E37}"/>
              </a:ext>
            </a:extLst>
          </p:cNvPr>
          <p:cNvSpPr txBox="1"/>
          <p:nvPr/>
        </p:nvSpPr>
        <p:spPr>
          <a:xfrm>
            <a:off x="282810" y="214504"/>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勾配降下法</a:t>
            </a:r>
          </a:p>
        </p:txBody>
      </p:sp>
    </p:spTree>
    <p:extLst>
      <p:ext uri="{BB962C8B-B14F-4D97-AF65-F5344CB8AC3E}">
        <p14:creationId xmlns:p14="http://schemas.microsoft.com/office/powerpoint/2010/main" val="134606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DA59956-D6D7-10B7-C556-899B1748E806}"/>
              </a:ext>
            </a:extLst>
          </p:cNvPr>
          <p:cNvSpPr txBox="1"/>
          <p:nvPr/>
        </p:nvSpPr>
        <p:spPr>
          <a:xfrm>
            <a:off x="683237" y="224871"/>
            <a:ext cx="26468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収束判定条件</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8BC2498-1540-713F-4C89-90C2B62CCE3E}"/>
                  </a:ext>
                </a:extLst>
              </p:cNvPr>
              <p:cNvSpPr txBox="1"/>
              <p:nvPr/>
            </p:nvSpPr>
            <p:spPr>
              <a:xfrm>
                <a:off x="1614282" y="1613971"/>
                <a:ext cx="1211678" cy="7294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000" i="1">
                              <a:solidFill>
                                <a:schemeClr val="tx1"/>
                              </a:solidFill>
                              <a:latin typeface="Cambria Math" panose="02040503050406030204" pitchFamily="18" charset="0"/>
                              <a:ea typeface="メイリオ" panose="020B0604030504040204" pitchFamily="50" charset="-128"/>
                            </a:rPr>
                          </m:ctrlPr>
                        </m:fPr>
                        <m:num>
                          <m:r>
                            <a:rPr kumimoji="1" lang="ja-JP" altLang="en-US" sz="2000" i="1">
                              <a:solidFill>
                                <a:schemeClr val="tx1"/>
                              </a:solidFill>
                              <a:latin typeface="Cambria Math" panose="02040503050406030204" pitchFamily="18" charset="0"/>
                              <a:ea typeface="メイリオ" panose="020B0604030504040204" pitchFamily="50" charset="-128"/>
                            </a:rPr>
                            <m:t>𝜕</m:t>
                          </m:r>
                          <m:r>
                            <a:rPr kumimoji="1" lang="en-US" altLang="ja-JP" sz="2000" i="1">
                              <a:solidFill>
                                <a:schemeClr val="tx1"/>
                              </a:solidFill>
                              <a:latin typeface="Cambria Math" panose="02040503050406030204" pitchFamily="18" charset="0"/>
                              <a:ea typeface="メイリオ" panose="020B0604030504040204" pitchFamily="50" charset="-128"/>
                            </a:rPr>
                            <m:t>𝐽</m:t>
                          </m:r>
                        </m:num>
                        <m:den>
                          <m:r>
                            <a:rPr kumimoji="1" lang="ja-JP" altLang="en-US" sz="2000" i="1">
                              <a:solidFill>
                                <a:schemeClr val="tx1"/>
                              </a:solidFill>
                              <a:latin typeface="Cambria Math" panose="02040503050406030204" pitchFamily="18" charset="0"/>
                              <a:ea typeface="メイリオ" panose="020B0604030504040204" pitchFamily="50" charset="-128"/>
                            </a:rPr>
                            <m:t>𝜕</m:t>
                          </m:r>
                          <m:sSub>
                            <m:sSubPr>
                              <m:ctrlPr>
                                <a:rPr kumimoji="1" lang="en-US" altLang="ja-JP" sz="2000" i="1">
                                  <a:solidFill>
                                    <a:schemeClr val="tx1"/>
                                  </a:solidFill>
                                  <a:latin typeface="Cambria Math" panose="02040503050406030204" pitchFamily="18" charset="0"/>
                                  <a:ea typeface="メイリオ" panose="020B0604030504040204" pitchFamily="50" charset="-128"/>
                                </a:rPr>
                              </m:ctrlPr>
                            </m:sSubPr>
                            <m:e>
                              <m:r>
                                <a:rPr kumimoji="1" lang="en-US" altLang="ja-JP" sz="2000" i="1">
                                  <a:solidFill>
                                    <a:schemeClr val="tx1"/>
                                  </a:solidFill>
                                  <a:latin typeface="Cambria Math" panose="02040503050406030204" pitchFamily="18" charset="0"/>
                                  <a:ea typeface="メイリオ" panose="020B0604030504040204" pitchFamily="50" charset="-128"/>
                                </a:rPr>
                                <m:t>𝑤</m:t>
                              </m:r>
                            </m:e>
                            <m:sub>
                              <m:r>
                                <a:rPr kumimoji="1" lang="en-US" altLang="ja-JP" sz="2000" b="0" i="1" smtClean="0">
                                  <a:solidFill>
                                    <a:schemeClr val="tx1"/>
                                  </a:solidFill>
                                  <a:latin typeface="Cambria Math" panose="02040503050406030204" pitchFamily="18" charset="0"/>
                                  <a:ea typeface="メイリオ" panose="020B0604030504040204" pitchFamily="50" charset="-128"/>
                                </a:rPr>
                                <m:t>𝑛</m:t>
                              </m:r>
                            </m:sub>
                          </m:sSub>
                        </m:den>
                      </m:f>
                      <m:r>
                        <a:rPr kumimoji="1" lang="en-US" altLang="ja-JP" sz="2000" b="0" i="1" smtClean="0">
                          <a:solidFill>
                            <a:schemeClr val="tx1"/>
                          </a:solidFill>
                          <a:latin typeface="Cambria Math" panose="02040503050406030204" pitchFamily="18" charset="0"/>
                          <a:ea typeface="メイリオ" panose="020B0604030504040204" pitchFamily="50" charset="-128"/>
                        </a:rPr>
                        <m:t>&lt;</m:t>
                      </m:r>
                      <m:r>
                        <a:rPr kumimoji="1" lang="ja-JP" altLang="en-US" sz="2000" b="0" i="1" smtClean="0">
                          <a:solidFill>
                            <a:schemeClr val="tx1"/>
                          </a:solidFill>
                          <a:latin typeface="Cambria Math" panose="02040503050406030204" pitchFamily="18" charset="0"/>
                          <a:ea typeface="メイリオ" panose="020B0604030504040204" pitchFamily="50" charset="-128"/>
                        </a:rPr>
                        <m:t>𝛿</m:t>
                      </m:r>
                    </m:oMath>
                  </m:oMathPara>
                </a14:m>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B8BC2498-1540-713F-4C89-90C2B62CCE3E}"/>
                  </a:ext>
                </a:extLst>
              </p:cNvPr>
              <p:cNvSpPr txBox="1">
                <a:spLocks noRot="1" noChangeAspect="1" noMove="1" noResize="1" noEditPoints="1" noAdjustHandles="1" noChangeArrowheads="1" noChangeShapeType="1" noTextEdit="1"/>
              </p:cNvSpPr>
              <p:nvPr/>
            </p:nvSpPr>
            <p:spPr>
              <a:xfrm>
                <a:off x="1614282" y="1613971"/>
                <a:ext cx="1211678" cy="729495"/>
              </a:xfrm>
              <a:prstGeom prst="rect">
                <a:avLst/>
              </a:prstGeom>
              <a:blipFill>
                <a:blip r:embed="rId2"/>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EB335BE-702C-9FA5-6808-37FE89FA15D4}"/>
              </a:ext>
            </a:extLst>
          </p:cNvPr>
          <p:cNvSpPr txBox="1"/>
          <p:nvPr/>
        </p:nvSpPr>
        <p:spPr>
          <a:xfrm>
            <a:off x="634483" y="4693299"/>
            <a:ext cx="14157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学習率</a:t>
            </a:r>
          </a:p>
        </p:txBody>
      </p:sp>
      <p:sp>
        <p:nvSpPr>
          <p:cNvPr id="19" name="テキスト ボックス 18">
            <a:extLst>
              <a:ext uri="{FF2B5EF4-FFF2-40B4-BE49-F238E27FC236}">
                <a16:creationId xmlns:a16="http://schemas.microsoft.com/office/drawing/2014/main" id="{F4DA2B7A-B3E9-8DBF-B662-646594AD89D8}"/>
              </a:ext>
            </a:extLst>
          </p:cNvPr>
          <p:cNvSpPr txBox="1"/>
          <p:nvPr/>
        </p:nvSpPr>
        <p:spPr>
          <a:xfrm>
            <a:off x="839798" y="1200966"/>
            <a:ext cx="6296917"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(1) </a:t>
            </a:r>
            <a:r>
              <a:rPr kumimoji="1" lang="ja-JP" altLang="en-US" sz="2000" dirty="0">
                <a:latin typeface="メイリオ" panose="020B0604030504040204" pitchFamily="50" charset="-128"/>
                <a:ea typeface="メイリオ" panose="020B0604030504040204" pitchFamily="50" charset="-128"/>
              </a:rPr>
              <a:t>極値に近づくにつれて勾配の大きさが小さくなる</a:t>
            </a:r>
          </a:p>
        </p:txBody>
      </p:sp>
      <p:pic>
        <p:nvPicPr>
          <p:cNvPr id="22" name="図 21">
            <a:extLst>
              <a:ext uri="{FF2B5EF4-FFF2-40B4-BE49-F238E27FC236}">
                <a16:creationId xmlns:a16="http://schemas.microsoft.com/office/drawing/2014/main" id="{945ED2D5-9654-E20C-02E4-9900E3430E6E}"/>
              </a:ext>
            </a:extLst>
          </p:cNvPr>
          <p:cNvPicPr>
            <a:picLocks noChangeAspect="1"/>
          </p:cNvPicPr>
          <p:nvPr/>
        </p:nvPicPr>
        <p:blipFill>
          <a:blip r:embed="rId3"/>
          <a:stretch>
            <a:fillRect/>
          </a:stretch>
        </p:blipFill>
        <p:spPr>
          <a:xfrm>
            <a:off x="5462781" y="1401021"/>
            <a:ext cx="6379646" cy="4793325"/>
          </a:xfrm>
          <a:prstGeom prst="rect">
            <a:avLst/>
          </a:prstGeom>
        </p:spPr>
      </p:pic>
      <p:sp>
        <p:nvSpPr>
          <p:cNvPr id="20" name="テキスト ボックス 19">
            <a:extLst>
              <a:ext uri="{FF2B5EF4-FFF2-40B4-BE49-F238E27FC236}">
                <a16:creationId xmlns:a16="http://schemas.microsoft.com/office/drawing/2014/main" id="{85708464-D3BB-5BD2-D6BE-ED4F10B32104}"/>
              </a:ext>
            </a:extLst>
          </p:cNvPr>
          <p:cNvSpPr txBox="1"/>
          <p:nvPr/>
        </p:nvSpPr>
        <p:spPr>
          <a:xfrm>
            <a:off x="839798" y="2589241"/>
            <a:ext cx="6801973" cy="707886"/>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(2) </a:t>
            </a:r>
            <a:r>
              <a:rPr kumimoji="1" lang="ja-JP" altLang="en-US" sz="2000" dirty="0">
                <a:latin typeface="メイリオ" panose="020B0604030504040204" pitchFamily="50" charset="-128"/>
                <a:ea typeface="メイリオ" panose="020B0604030504040204" pitchFamily="50" charset="-128"/>
              </a:rPr>
              <a:t>極値に近づくにつれて関数の値の変化の大きさが小さ</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くなる</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13911B31-E3BD-A87C-D135-ABD69844C684}"/>
                  </a:ext>
                </a:extLst>
              </p:cNvPr>
              <p:cNvSpPr txBox="1"/>
              <p:nvPr/>
            </p:nvSpPr>
            <p:spPr>
              <a:xfrm>
                <a:off x="1718425" y="3542902"/>
                <a:ext cx="23770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chemeClr val="tx1"/>
                          </a:solidFill>
                          <a:latin typeface="Cambria Math" panose="02040503050406030204" pitchFamily="18" charset="0"/>
                          <a:ea typeface="メイリオ" panose="020B0604030504040204" pitchFamily="50" charset="-128"/>
                        </a:rPr>
                        <m:t>𝐽</m:t>
                      </m:r>
                      <m:d>
                        <m:dPr>
                          <m:ctrlPr>
                            <a:rPr kumimoji="1" lang="en-US" altLang="ja-JP" sz="2000" b="0" i="1" smtClean="0">
                              <a:solidFill>
                                <a:schemeClr val="tx1"/>
                              </a:solidFill>
                              <a:latin typeface="Cambria Math" panose="02040503050406030204" pitchFamily="18" charset="0"/>
                              <a:ea typeface="メイリオ" panose="020B0604030504040204" pitchFamily="50" charset="-128"/>
                            </a:rPr>
                          </m:ctrlPr>
                        </m:dPr>
                        <m:e>
                          <m:sSub>
                            <m:sSubPr>
                              <m:ctrlPr>
                                <a:rPr kumimoji="1" lang="en-US" altLang="ja-JP" sz="20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000" b="0" i="1" smtClean="0">
                                  <a:solidFill>
                                    <a:schemeClr val="tx1"/>
                                  </a:solidFill>
                                  <a:latin typeface="Cambria Math" panose="02040503050406030204" pitchFamily="18" charset="0"/>
                                  <a:ea typeface="メイリオ" panose="020B0604030504040204" pitchFamily="50" charset="-128"/>
                                </a:rPr>
                                <m:t>𝑤</m:t>
                              </m:r>
                            </m:e>
                            <m:sub>
                              <m:r>
                                <a:rPr kumimoji="1" lang="en-US" altLang="ja-JP" sz="2000" b="0" i="1" smtClean="0">
                                  <a:solidFill>
                                    <a:schemeClr val="tx1"/>
                                  </a:solidFill>
                                  <a:latin typeface="Cambria Math" panose="02040503050406030204" pitchFamily="18" charset="0"/>
                                  <a:ea typeface="メイリオ" panose="020B0604030504040204" pitchFamily="50" charset="-128"/>
                                </a:rPr>
                                <m:t>𝑛</m:t>
                              </m:r>
                              <m:r>
                                <a:rPr kumimoji="1" lang="en-US" altLang="ja-JP" sz="2000" b="0" i="1" smtClean="0">
                                  <a:solidFill>
                                    <a:schemeClr val="tx1"/>
                                  </a:solidFill>
                                  <a:latin typeface="Cambria Math" panose="02040503050406030204" pitchFamily="18" charset="0"/>
                                  <a:ea typeface="メイリオ" panose="020B0604030504040204" pitchFamily="50" charset="-128"/>
                                </a:rPr>
                                <m:t>+1</m:t>
                              </m:r>
                            </m:sub>
                          </m:sSub>
                        </m:e>
                      </m:d>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𝐽</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𝑤</m:t>
                              </m:r>
                            </m:e>
                            <m:sub>
                              <m:r>
                                <a:rPr kumimoji="1" lang="en-US" altLang="ja-JP" sz="2000" i="1">
                                  <a:latin typeface="Cambria Math" panose="02040503050406030204" pitchFamily="18" charset="0"/>
                                  <a:ea typeface="メイリオ" panose="020B0604030504040204" pitchFamily="50" charset="-128"/>
                                </a:rPr>
                                <m:t>𝑛</m:t>
                              </m:r>
                            </m:sub>
                          </m:sSub>
                        </m:e>
                      </m:d>
                      <m:r>
                        <a:rPr kumimoji="1" lang="en-US" altLang="ja-JP" sz="2000" b="0" i="1" smtClean="0">
                          <a:latin typeface="Cambria Math" panose="02040503050406030204" pitchFamily="18" charset="0"/>
                          <a:ea typeface="メイリオ" panose="020B0604030504040204" pitchFamily="50" charset="-128"/>
                        </a:rPr>
                        <m:t>&lt;</m:t>
                      </m:r>
                      <m:r>
                        <a:rPr kumimoji="1" lang="ja-JP" altLang="en-US" sz="2000" i="1">
                          <a:latin typeface="Cambria Math" panose="02040503050406030204" pitchFamily="18" charset="0"/>
                          <a:ea typeface="メイリオ" panose="020B0604030504040204" pitchFamily="50" charset="-128"/>
                        </a:rPr>
                        <m:t>𝛿</m:t>
                      </m:r>
                    </m:oMath>
                  </m:oMathPara>
                </a14:m>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13911B31-E3BD-A87C-D135-ABD69844C684}"/>
                  </a:ext>
                </a:extLst>
              </p:cNvPr>
              <p:cNvSpPr txBox="1">
                <a:spLocks noRot="1" noChangeAspect="1" noMove="1" noResize="1" noEditPoints="1" noAdjustHandles="1" noChangeArrowheads="1" noChangeShapeType="1" noTextEdit="1"/>
              </p:cNvSpPr>
              <p:nvPr/>
            </p:nvSpPr>
            <p:spPr>
              <a:xfrm>
                <a:off x="1718425" y="3542902"/>
                <a:ext cx="2377061" cy="307777"/>
              </a:xfrm>
              <a:prstGeom prst="rect">
                <a:avLst/>
              </a:prstGeom>
              <a:blipFill>
                <a:blip r:embed="rId4"/>
                <a:stretch>
                  <a:fillRect l="-2564" t="-1961" r="-1282" b="-235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1E368FBD-3DAE-0650-9A23-B0F075A9D96E}"/>
                  </a:ext>
                </a:extLst>
              </p:cNvPr>
              <p:cNvSpPr txBox="1"/>
              <p:nvPr/>
            </p:nvSpPr>
            <p:spPr>
              <a:xfrm>
                <a:off x="1614282" y="5981479"/>
                <a:ext cx="2493247" cy="72789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solidFill>
                                <a:schemeClr val="tx1"/>
                              </a:solidFill>
                              <a:latin typeface="Cambria Math" panose="02040503050406030204" pitchFamily="18" charset="0"/>
                              <a:ea typeface="メイリオ" panose="020B0604030504040204" pitchFamily="50" charset="-128"/>
                            </a:rPr>
                          </m:ctrlPr>
                        </m:sSubPr>
                        <m:e>
                          <m:r>
                            <a:rPr kumimoji="1" lang="en-US" altLang="ja-JP" sz="2000" i="1">
                              <a:solidFill>
                                <a:schemeClr val="tx1"/>
                              </a:solidFill>
                              <a:latin typeface="Cambria Math" panose="02040503050406030204" pitchFamily="18" charset="0"/>
                              <a:ea typeface="メイリオ" panose="020B0604030504040204" pitchFamily="50" charset="-128"/>
                            </a:rPr>
                            <m:t>𝑤</m:t>
                          </m:r>
                        </m:e>
                        <m:sub>
                          <m:r>
                            <a:rPr kumimoji="1" lang="en-US" altLang="ja-JP" sz="2000" b="0" i="1" smtClean="0">
                              <a:solidFill>
                                <a:schemeClr val="tx1"/>
                              </a:solidFill>
                              <a:latin typeface="Cambria Math" panose="02040503050406030204" pitchFamily="18" charset="0"/>
                              <a:ea typeface="メイリオ" panose="020B0604030504040204" pitchFamily="50" charset="-128"/>
                            </a:rPr>
                            <m:t>𝑛</m:t>
                          </m:r>
                          <m:r>
                            <a:rPr kumimoji="1" lang="en-US" altLang="ja-JP" sz="2000" b="0" i="1" smtClean="0">
                              <a:solidFill>
                                <a:schemeClr val="tx1"/>
                              </a:solidFill>
                              <a:latin typeface="Cambria Math" panose="02040503050406030204" pitchFamily="18" charset="0"/>
                              <a:ea typeface="メイリオ" panose="020B0604030504040204" pitchFamily="50" charset="-128"/>
                            </a:rPr>
                            <m:t>+1</m:t>
                          </m:r>
                        </m:sub>
                      </m:sSub>
                      <m:r>
                        <a:rPr kumimoji="1" lang="en-US" altLang="ja-JP" sz="2000" b="0" i="1" smtClean="0">
                          <a:solidFill>
                            <a:schemeClr val="tx1"/>
                          </a:solidFill>
                          <a:latin typeface="Cambria Math" panose="02040503050406030204" pitchFamily="18" charset="0"/>
                          <a:ea typeface="メイリオ" panose="020B0604030504040204" pitchFamily="50" charset="-128"/>
                        </a:rPr>
                        <m:t>=</m:t>
                      </m:r>
                      <m:sSub>
                        <m:sSubPr>
                          <m:ctrlPr>
                            <a:rPr kumimoji="1" lang="en-US" altLang="ja-JP" sz="2000" i="1">
                              <a:solidFill>
                                <a:schemeClr val="tx1"/>
                              </a:solidFill>
                              <a:latin typeface="Cambria Math" panose="02040503050406030204" pitchFamily="18" charset="0"/>
                              <a:ea typeface="メイリオ" panose="020B0604030504040204" pitchFamily="50" charset="-128"/>
                            </a:rPr>
                          </m:ctrlPr>
                        </m:sSubPr>
                        <m:e>
                          <m:r>
                            <a:rPr kumimoji="1" lang="en-US" altLang="ja-JP" sz="2000" i="1">
                              <a:solidFill>
                                <a:schemeClr val="tx1"/>
                              </a:solidFill>
                              <a:latin typeface="Cambria Math" panose="02040503050406030204" pitchFamily="18" charset="0"/>
                              <a:ea typeface="メイリオ" panose="020B0604030504040204" pitchFamily="50" charset="-128"/>
                            </a:rPr>
                            <m:t>𝑤</m:t>
                          </m:r>
                        </m:e>
                        <m:sub>
                          <m:r>
                            <a:rPr kumimoji="1" lang="en-US" altLang="ja-JP" sz="2000" b="0" i="1" smtClean="0">
                              <a:solidFill>
                                <a:schemeClr val="tx1"/>
                              </a:solidFill>
                              <a:latin typeface="Cambria Math" panose="02040503050406030204" pitchFamily="18" charset="0"/>
                              <a:ea typeface="メイリオ" panose="020B0604030504040204" pitchFamily="50" charset="-128"/>
                            </a:rPr>
                            <m:t>𝑛</m:t>
                          </m:r>
                        </m:sub>
                      </m:sSub>
                      <m:r>
                        <a:rPr kumimoji="1" lang="en-US" altLang="ja-JP" sz="2000" b="0" i="1" smtClean="0">
                          <a:solidFill>
                            <a:schemeClr val="tx1"/>
                          </a:solidFill>
                          <a:latin typeface="Cambria Math" panose="02040503050406030204" pitchFamily="18" charset="0"/>
                          <a:ea typeface="メイリオ" panose="020B0604030504040204" pitchFamily="50" charset="-128"/>
                        </a:rPr>
                        <m:t>−</m:t>
                      </m:r>
                      <m:r>
                        <a:rPr kumimoji="1" lang="ja-JP" altLang="en-US" sz="2000" b="0" i="1" smtClean="0">
                          <a:solidFill>
                            <a:schemeClr val="tx1"/>
                          </a:solidFill>
                          <a:latin typeface="Cambria Math" panose="02040503050406030204" pitchFamily="18" charset="0"/>
                          <a:ea typeface="メイリオ" panose="020B0604030504040204" pitchFamily="50" charset="-128"/>
                        </a:rPr>
                        <m:t>𝛼</m:t>
                      </m:r>
                      <m:f>
                        <m:fPr>
                          <m:ctrlPr>
                            <a:rPr kumimoji="1" lang="en-US" altLang="ja-JP" sz="2000" i="1">
                              <a:solidFill>
                                <a:schemeClr val="tx1"/>
                              </a:solidFill>
                              <a:latin typeface="Cambria Math" panose="02040503050406030204" pitchFamily="18" charset="0"/>
                              <a:ea typeface="メイリオ" panose="020B0604030504040204" pitchFamily="50" charset="-128"/>
                            </a:rPr>
                          </m:ctrlPr>
                        </m:fPr>
                        <m:num>
                          <m:r>
                            <a:rPr kumimoji="1" lang="ja-JP" altLang="en-US" sz="2000" i="1">
                              <a:solidFill>
                                <a:schemeClr val="tx1"/>
                              </a:solidFill>
                              <a:latin typeface="Cambria Math" panose="02040503050406030204" pitchFamily="18" charset="0"/>
                              <a:ea typeface="メイリオ" panose="020B0604030504040204" pitchFamily="50" charset="-128"/>
                            </a:rPr>
                            <m:t>𝜕</m:t>
                          </m:r>
                          <m:r>
                            <a:rPr kumimoji="1" lang="en-US" altLang="ja-JP" sz="2000" i="1">
                              <a:solidFill>
                                <a:schemeClr val="tx1"/>
                              </a:solidFill>
                              <a:latin typeface="Cambria Math" panose="02040503050406030204" pitchFamily="18" charset="0"/>
                              <a:ea typeface="メイリオ" panose="020B0604030504040204" pitchFamily="50" charset="-128"/>
                            </a:rPr>
                            <m:t>𝐽</m:t>
                          </m:r>
                        </m:num>
                        <m:den>
                          <m:r>
                            <a:rPr kumimoji="1" lang="ja-JP" altLang="en-US" sz="2000" i="1">
                              <a:solidFill>
                                <a:schemeClr val="tx1"/>
                              </a:solidFill>
                              <a:latin typeface="Cambria Math" panose="02040503050406030204" pitchFamily="18" charset="0"/>
                              <a:ea typeface="メイリオ" panose="020B0604030504040204" pitchFamily="50" charset="-128"/>
                            </a:rPr>
                            <m:t>𝜕</m:t>
                          </m:r>
                          <m:sSub>
                            <m:sSubPr>
                              <m:ctrlPr>
                                <a:rPr kumimoji="1" lang="en-US" altLang="ja-JP" sz="2000" i="1">
                                  <a:solidFill>
                                    <a:schemeClr val="tx1"/>
                                  </a:solidFill>
                                  <a:latin typeface="Cambria Math" panose="02040503050406030204" pitchFamily="18" charset="0"/>
                                  <a:ea typeface="メイリオ" panose="020B0604030504040204" pitchFamily="50" charset="-128"/>
                                </a:rPr>
                              </m:ctrlPr>
                            </m:sSubPr>
                            <m:e>
                              <m:r>
                                <a:rPr kumimoji="1" lang="en-US" altLang="ja-JP" sz="2000" i="1">
                                  <a:solidFill>
                                    <a:schemeClr val="tx1"/>
                                  </a:solidFill>
                                  <a:latin typeface="Cambria Math" panose="02040503050406030204" pitchFamily="18" charset="0"/>
                                  <a:ea typeface="メイリオ" panose="020B0604030504040204" pitchFamily="50" charset="-128"/>
                                </a:rPr>
                                <m:t>𝑤</m:t>
                              </m:r>
                            </m:e>
                            <m:sub>
                              <m:r>
                                <a:rPr kumimoji="1" lang="en-US" altLang="ja-JP" sz="2000" b="0" i="1" smtClean="0">
                                  <a:solidFill>
                                    <a:schemeClr val="tx1"/>
                                  </a:solidFill>
                                  <a:latin typeface="Cambria Math" panose="02040503050406030204" pitchFamily="18" charset="0"/>
                                  <a:ea typeface="メイリオ" panose="020B0604030504040204" pitchFamily="50" charset="-128"/>
                                </a:rPr>
                                <m:t>𝑛</m:t>
                              </m:r>
                            </m:sub>
                          </m:sSub>
                        </m:den>
                      </m:f>
                    </m:oMath>
                  </m:oMathPara>
                </a14:m>
                <a:endParaRPr kumimoji="1" lang="ja-JP" altLang="en-US" sz="20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1E368FBD-3DAE-0650-9A23-B0F075A9D96E}"/>
                  </a:ext>
                </a:extLst>
              </p:cNvPr>
              <p:cNvSpPr txBox="1">
                <a:spLocks noRot="1" noChangeAspect="1" noMove="1" noResize="1" noEditPoints="1" noAdjustHandles="1" noChangeArrowheads="1" noChangeShapeType="1" noTextEdit="1"/>
              </p:cNvSpPr>
              <p:nvPr/>
            </p:nvSpPr>
            <p:spPr>
              <a:xfrm>
                <a:off x="1614282" y="5981479"/>
                <a:ext cx="2493247" cy="72789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6CD81728-0787-66F5-5FDB-79BFA0E6244A}"/>
                  </a:ext>
                </a:extLst>
              </p:cNvPr>
              <p:cNvSpPr txBox="1"/>
              <p:nvPr/>
            </p:nvSpPr>
            <p:spPr>
              <a:xfrm>
                <a:off x="839798" y="5209390"/>
                <a:ext cx="8173573" cy="738664"/>
              </a:xfrm>
              <a:prstGeom prst="rect">
                <a:avLst/>
              </a:prstGeom>
              <a:noFill/>
            </p:spPr>
            <p:txBody>
              <a:bodyPr wrap="square" lIns="0" tIns="0" rIns="0" bIns="0" rtlCol="0">
                <a:spAutoFit/>
              </a:bodyPr>
              <a:lstStyle/>
              <a:p>
                <a:pPr algn="l"/>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𝛼</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極値に向かう歩幅の調整（大きいと収束スピードが上がる代わりに極値の近似精度が甘くなる</a:t>
                </a:r>
              </a:p>
            </p:txBody>
          </p:sp>
        </mc:Choice>
        <mc:Fallback xmlns="">
          <p:sp>
            <p:nvSpPr>
              <p:cNvPr id="26" name="テキスト ボックス 25">
                <a:extLst>
                  <a:ext uri="{FF2B5EF4-FFF2-40B4-BE49-F238E27FC236}">
                    <a16:creationId xmlns:a16="http://schemas.microsoft.com/office/drawing/2014/main" id="{6CD81728-0787-66F5-5FDB-79BFA0E6244A}"/>
                  </a:ext>
                </a:extLst>
              </p:cNvPr>
              <p:cNvSpPr txBox="1">
                <a:spLocks noRot="1" noChangeAspect="1" noMove="1" noResize="1" noEditPoints="1" noAdjustHandles="1" noChangeArrowheads="1" noChangeShapeType="1" noTextEdit="1"/>
              </p:cNvSpPr>
              <p:nvPr/>
            </p:nvSpPr>
            <p:spPr>
              <a:xfrm>
                <a:off x="839798" y="5209390"/>
                <a:ext cx="8173573" cy="738664"/>
              </a:xfrm>
              <a:prstGeom prst="rect">
                <a:avLst/>
              </a:prstGeom>
              <a:blipFill>
                <a:blip r:embed="rId6"/>
                <a:stretch>
                  <a:fillRect l="-2312" t="-11570" b="-239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63803FEB-6DE3-C75B-4CBE-CDBA393F747B}"/>
                  </a:ext>
                </a:extLst>
              </p:cNvPr>
              <p:cNvSpPr txBox="1"/>
              <p:nvPr/>
            </p:nvSpPr>
            <p:spPr>
              <a:xfrm>
                <a:off x="702004" y="748091"/>
                <a:ext cx="923682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以下のいずれかを満たしたら収束（</a:t>
                </a:r>
                <a:r>
                  <a:rPr kumimoji="1" lang="en-US" altLang="ja-JP" sz="2400" b="0" dirty="0">
                    <a:solidFill>
                      <a:schemeClr val="tx1"/>
                    </a:solidFill>
                    <a:ea typeface="メイリオ" panose="020B0604030504040204" pitchFamily="50" charset="-128"/>
                  </a:rPr>
                  <a:t> </a:t>
                </a:r>
                <a14:m>
                  <m:oMath xmlns:m="http://schemas.openxmlformats.org/officeDocument/2006/math">
                    <m:sSub>
                      <m:sSubPr>
                        <m:ctrlPr>
                          <a:rPr kumimoji="1" lang="en-US" altLang="ja-JP" sz="2400" b="0" i="1" smtClean="0">
                            <a:solidFill>
                              <a:schemeClr val="tx1"/>
                            </a:solidFill>
                            <a:latin typeface="Cambria Math" panose="02040503050406030204" pitchFamily="18" charset="0"/>
                            <a:ea typeface="メイリオ" panose="020B0604030504040204" pitchFamily="50" charset="-128"/>
                          </a:rPr>
                        </m:ctrlPr>
                      </m:sSubPr>
                      <m:e>
                        <m:r>
                          <a:rPr kumimoji="1" lang="en-US" altLang="ja-JP" sz="2400" b="0" i="1" smtClean="0">
                            <a:solidFill>
                              <a:schemeClr val="tx1"/>
                            </a:solidFill>
                            <a:latin typeface="Cambria Math" panose="02040503050406030204" pitchFamily="18" charset="0"/>
                            <a:ea typeface="メイリオ" panose="020B0604030504040204" pitchFamily="50" charset="-128"/>
                          </a:rPr>
                          <m:t>𝑤</m:t>
                        </m:r>
                      </m:e>
                      <m:sub>
                        <m:r>
                          <a:rPr kumimoji="1" lang="en-US" altLang="ja-JP" sz="2400" b="0" i="1" smtClean="0">
                            <a:solidFill>
                              <a:schemeClr val="tx1"/>
                            </a:solidFill>
                            <a:latin typeface="Cambria Math" panose="02040503050406030204" pitchFamily="18" charset="0"/>
                            <a:ea typeface="メイリオ" panose="020B0604030504040204" pitchFamily="50" charset="-128"/>
                          </a:rPr>
                          <m:t>𝑛</m:t>
                        </m:r>
                        <m:r>
                          <a:rPr kumimoji="1" lang="en-US" altLang="ja-JP" sz="2400" b="0" i="1" smtClean="0">
                            <a:solidFill>
                              <a:schemeClr val="tx1"/>
                            </a:solidFill>
                            <a:latin typeface="Cambria Math" panose="02040503050406030204" pitchFamily="18" charset="0"/>
                            <a:ea typeface="メイリオ" panose="020B0604030504040204" pitchFamily="50" charset="-128"/>
                          </a:rPr>
                          <m:t>+1</m:t>
                        </m:r>
                      </m:sub>
                    </m:sSub>
                  </m:oMath>
                </a14:m>
                <a:r>
                  <a:rPr kumimoji="1" lang="ja-JP" altLang="en-US" sz="2400" dirty="0">
                    <a:latin typeface="メイリオ" panose="020B0604030504040204" pitchFamily="50" charset="-128"/>
                    <a:ea typeface="メイリオ" panose="020B0604030504040204" pitchFamily="50" charset="-128"/>
                  </a:rPr>
                  <a:t>は極値を近似している）</a:t>
                </a:r>
              </a:p>
            </p:txBody>
          </p:sp>
        </mc:Choice>
        <mc:Fallback xmlns="">
          <p:sp>
            <p:nvSpPr>
              <p:cNvPr id="28" name="テキスト ボックス 27">
                <a:extLst>
                  <a:ext uri="{FF2B5EF4-FFF2-40B4-BE49-F238E27FC236}">
                    <a16:creationId xmlns:a16="http://schemas.microsoft.com/office/drawing/2014/main" id="{63803FEB-6DE3-C75B-4CBE-CDBA393F747B}"/>
                  </a:ext>
                </a:extLst>
              </p:cNvPr>
              <p:cNvSpPr txBox="1">
                <a:spLocks noRot="1" noChangeAspect="1" noMove="1" noResize="1" noEditPoints="1" noAdjustHandles="1" noChangeArrowheads="1" noChangeShapeType="1" noTextEdit="1"/>
              </p:cNvSpPr>
              <p:nvPr/>
            </p:nvSpPr>
            <p:spPr>
              <a:xfrm>
                <a:off x="702004" y="748091"/>
                <a:ext cx="9236824" cy="461665"/>
              </a:xfrm>
              <a:prstGeom prst="rect">
                <a:avLst/>
              </a:prstGeom>
              <a:blipFill>
                <a:blip r:embed="rId7"/>
                <a:stretch>
                  <a:fillRect l="-990" t="-8000" r="-66" b="-3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700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図表 2">
                <a:extLst>
                  <a:ext uri="{FF2B5EF4-FFF2-40B4-BE49-F238E27FC236}">
                    <a16:creationId xmlns:a16="http://schemas.microsoft.com/office/drawing/2014/main" id="{8E3530EE-EF6E-4253-8390-FA4694E8E1BE}"/>
                  </a:ext>
                </a:extLst>
              </p:cNvPr>
              <p:cNvGraphicFramePr/>
              <p:nvPr>
                <p:extLst>
                  <p:ext uri="{D42A27DB-BD31-4B8C-83A1-F6EECF244321}">
                    <p14:modId xmlns:p14="http://schemas.microsoft.com/office/powerpoint/2010/main" val="2106121536"/>
                  </p:ext>
                </p:extLst>
              </p:nvPr>
            </p:nvGraphicFramePr>
            <p:xfrm>
              <a:off x="1689717" y="980971"/>
              <a:ext cx="4832411" cy="5122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3" name="図表 2">
                <a:extLst>
                  <a:ext uri="{FF2B5EF4-FFF2-40B4-BE49-F238E27FC236}">
                    <a16:creationId xmlns:a16="http://schemas.microsoft.com/office/drawing/2014/main" id="{8E3530EE-EF6E-4253-8390-FA4694E8E1BE}"/>
                  </a:ext>
                </a:extLst>
              </p:cNvPr>
              <p:cNvGraphicFramePr/>
              <p:nvPr>
                <p:extLst>
                  <p:ext uri="{D42A27DB-BD31-4B8C-83A1-F6EECF244321}">
                    <p14:modId xmlns:p14="http://schemas.microsoft.com/office/powerpoint/2010/main" val="2106121536"/>
                  </p:ext>
                </p:extLst>
              </p:nvPr>
            </p:nvGraphicFramePr>
            <p:xfrm>
              <a:off x="1689717" y="980971"/>
              <a:ext cx="4832411" cy="5122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4" name="正方形/長方形 3">
            <a:extLst>
              <a:ext uri="{FF2B5EF4-FFF2-40B4-BE49-F238E27FC236}">
                <a16:creationId xmlns:a16="http://schemas.microsoft.com/office/drawing/2014/main" id="{73F038F4-AED0-4DDE-A899-3695E6C05935}"/>
              </a:ext>
            </a:extLst>
          </p:cNvPr>
          <p:cNvSpPr/>
          <p:nvPr/>
        </p:nvSpPr>
        <p:spPr>
          <a:xfrm>
            <a:off x="1988601" y="3124928"/>
            <a:ext cx="399495" cy="807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B2EF770E-0CCC-41EC-B7EE-C9C6032651A5}"/>
              </a:ext>
            </a:extLst>
          </p:cNvPr>
          <p:cNvSpPr/>
          <p:nvPr/>
        </p:nvSpPr>
        <p:spPr>
          <a:xfrm>
            <a:off x="2046306" y="5295518"/>
            <a:ext cx="399495" cy="807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コネクタ: カギ線 5">
            <a:extLst>
              <a:ext uri="{FF2B5EF4-FFF2-40B4-BE49-F238E27FC236}">
                <a16:creationId xmlns:a16="http://schemas.microsoft.com/office/drawing/2014/main" id="{A6BF58B1-15EC-4FE6-9497-EF2A37F6B9EE}"/>
              </a:ext>
            </a:extLst>
          </p:cNvPr>
          <p:cNvCxnSpPr>
            <a:cxnSpLocks/>
            <a:endCxn id="23" idx="1"/>
          </p:cNvCxnSpPr>
          <p:nvPr/>
        </p:nvCxnSpPr>
        <p:spPr>
          <a:xfrm rot="16200000" flipV="1">
            <a:off x="266256" y="4131917"/>
            <a:ext cx="2827609" cy="181111"/>
          </a:xfrm>
          <a:prstGeom prst="bentConnector4">
            <a:avLst>
              <a:gd name="adj1" fmla="val -106"/>
              <a:gd name="adj2" fmla="val 53374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D35BABC-BE45-4273-B7F5-B4A87B15247D}"/>
              </a:ext>
            </a:extLst>
          </p:cNvPr>
          <p:cNvSpPr txBox="1"/>
          <p:nvPr/>
        </p:nvSpPr>
        <p:spPr>
          <a:xfrm>
            <a:off x="378568" y="314518"/>
            <a:ext cx="4134465"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勾配降下法アルゴリズム</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545E6F0-8038-4E30-9CC8-A1DDF910D7F3}"/>
                  </a:ext>
                </a:extLst>
              </p:cNvPr>
              <p:cNvSpPr txBox="1"/>
              <p:nvPr/>
            </p:nvSpPr>
            <p:spPr>
              <a:xfrm>
                <a:off x="6622341" y="2532785"/>
                <a:ext cx="1779398" cy="637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000" i="1" smtClean="0">
                              <a:latin typeface="Cambria Math" panose="02040503050406030204" pitchFamily="18" charset="0"/>
                              <a:ea typeface="メイリオ" panose="020B0604030504040204" pitchFamily="50" charset="-128"/>
                            </a:rPr>
                          </m:ctrlPr>
                        </m:fPr>
                        <m:num>
                          <m:r>
                            <a:rPr kumimoji="1" lang="ja-JP" altLang="en-US" sz="200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𝐽</m:t>
                          </m:r>
                        </m:num>
                        <m:den>
                          <m:r>
                            <a:rPr kumimoji="1" lang="ja-JP" altLang="en-US" sz="200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𝑤</m:t>
                              </m:r>
                            </m:e>
                            <m:sub>
                              <m:r>
                                <a:rPr kumimoji="1" lang="en-US" altLang="ja-JP" sz="2000" b="0" i="1" smtClean="0">
                                  <a:latin typeface="Cambria Math" panose="02040503050406030204" pitchFamily="18" charset="0"/>
                                  <a:ea typeface="メイリオ" panose="020B0604030504040204" pitchFamily="50" charset="-128"/>
                                </a:rPr>
                                <m:t>𝑛</m:t>
                              </m:r>
                            </m:sub>
                          </m:sSub>
                        </m:den>
                      </m:f>
                      <m:r>
                        <a:rPr kumimoji="1" lang="en-US" altLang="ja-JP" sz="2000" b="0" i="1" smtClean="0">
                          <a:latin typeface="Cambria Math" panose="02040503050406030204" pitchFamily="18" charset="0"/>
                          <a:ea typeface="メイリオ" panose="020B0604030504040204" pitchFamily="50" charset="-128"/>
                        </a:rPr>
                        <m:t>=4</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𝑤</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en-US" altLang="ja-JP" sz="2000" b="0" i="1" smtClean="0">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E545E6F0-8038-4E30-9CC8-A1DDF910D7F3}"/>
                  </a:ext>
                </a:extLst>
              </p:cNvPr>
              <p:cNvSpPr txBox="1">
                <a:spLocks noRot="1" noChangeAspect="1" noMove="1" noResize="1" noEditPoints="1" noAdjustHandles="1" noChangeArrowheads="1" noChangeShapeType="1" noTextEdit="1"/>
              </p:cNvSpPr>
              <p:nvPr/>
            </p:nvSpPr>
            <p:spPr>
              <a:xfrm>
                <a:off x="6622341" y="2532785"/>
                <a:ext cx="1779398" cy="63716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7046EA9B-5867-4255-8CC0-6E73DCF55D7E}"/>
                  </a:ext>
                </a:extLst>
              </p:cNvPr>
              <p:cNvSpPr txBox="1"/>
              <p:nvPr/>
            </p:nvSpPr>
            <p:spPr>
              <a:xfrm>
                <a:off x="6499938" y="1207440"/>
                <a:ext cx="210115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𝑤</m:t>
                          </m:r>
                        </m:e>
                        <m:sub>
                          <m:r>
                            <a:rPr kumimoji="1" lang="en-US" altLang="ja-JP" sz="1800" b="0" i="1" smtClean="0">
                              <a:latin typeface="Cambria Math" panose="02040503050406030204" pitchFamily="18" charset="0"/>
                            </a:rPr>
                            <m:t>0</m:t>
                          </m:r>
                        </m:sub>
                      </m:sSub>
                      <m:r>
                        <a:rPr kumimoji="1" lang="en-US" altLang="ja-JP" sz="1800" b="0" i="1" smtClean="0">
                          <a:latin typeface="Cambria Math" panose="02040503050406030204" pitchFamily="18" charset="0"/>
                        </a:rPr>
                        <m:t>=1000 </m:t>
                      </m:r>
                      <m:r>
                        <a:rPr kumimoji="1" lang="ja-JP" altLang="en-US" i="1">
                          <a:latin typeface="Cambria Math" panose="02040503050406030204" pitchFamily="18" charset="0"/>
                        </a:rPr>
                        <m:t>とする</m:t>
                      </m:r>
                    </m:oMath>
                  </m:oMathPara>
                </a14:m>
                <a:endParaRPr kumimoji="1" lang="ja-JP" altLang="en-US" dirty="0"/>
              </a:p>
              <a:p>
                <a:pPr algn="l"/>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7046EA9B-5867-4255-8CC0-6E73DCF55D7E}"/>
                  </a:ext>
                </a:extLst>
              </p:cNvPr>
              <p:cNvSpPr txBox="1">
                <a:spLocks noRot="1" noChangeAspect="1" noMove="1" noResize="1" noEditPoints="1" noAdjustHandles="1" noChangeArrowheads="1" noChangeShapeType="1" noTextEdit="1"/>
              </p:cNvSpPr>
              <p:nvPr/>
            </p:nvSpPr>
            <p:spPr>
              <a:xfrm>
                <a:off x="6499938" y="1207440"/>
                <a:ext cx="2101153" cy="646331"/>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D80DBF6-DE06-409D-AAB5-526D47D3F353}"/>
                  </a:ext>
                </a:extLst>
              </p:cNvPr>
              <p:cNvSpPr txBox="1"/>
              <p:nvPr/>
            </p:nvSpPr>
            <p:spPr>
              <a:xfrm>
                <a:off x="6522128" y="3848961"/>
                <a:ext cx="4414991" cy="369332"/>
              </a:xfrm>
              <a:prstGeom prst="rect">
                <a:avLst/>
              </a:prstGeom>
              <a:noFill/>
            </p:spPr>
            <p:txBody>
              <a:bodyPr wrap="none" rtlCol="0">
                <a:spAutoFit/>
              </a:bodyPr>
              <a:lstStyle/>
              <a:p>
                <a:pPr algn="l"/>
                <a14:m>
                  <m:oMath xmlns:m="http://schemas.openxmlformats.org/officeDocument/2006/math">
                    <m:r>
                      <a:rPr kumimoji="1" lang="ja-JP" altLang="en-US" i="1" smtClean="0">
                        <a:latin typeface="Cambria Math" panose="02040503050406030204" pitchFamily="18" charset="0"/>
                        <a:ea typeface="メイリオ" panose="020B0604030504040204" pitchFamily="50" charset="-128"/>
                      </a:rPr>
                      <m:t>𝛼</m:t>
                    </m:r>
                    <m:r>
                      <a:rPr kumimoji="1" lang="ja-JP" altLang="en-US" i="1">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学習率</a:t>
                </a:r>
                <a:r>
                  <a:rPr kumimoji="1" lang="en-US" altLang="ja-JP" dirty="0">
                    <a:latin typeface="メイリオ" panose="020B0604030504040204" pitchFamily="50" charset="-128"/>
                    <a:ea typeface="メイリオ" panose="020B0604030504040204" pitchFamily="50" charset="-128"/>
                  </a:rPr>
                  <a:t>=0.1 </a:t>
                </a:r>
                <a:r>
                  <a:rPr kumimoji="1" lang="ja-JP" altLang="en-US" dirty="0">
                    <a:latin typeface="メイリオ" panose="020B0604030504040204" pitchFamily="50" charset="-128"/>
                    <a:ea typeface="メイリオ" panose="020B0604030504040204" pitchFamily="50" charset="-128"/>
                  </a:rPr>
                  <a:t>とする（次ページ参照）</a:t>
                </a:r>
              </a:p>
            </p:txBody>
          </p:sp>
        </mc:Choice>
        <mc:Fallback xmlns="">
          <p:sp>
            <p:nvSpPr>
              <p:cNvPr id="13" name="テキスト ボックス 12">
                <a:extLst>
                  <a:ext uri="{FF2B5EF4-FFF2-40B4-BE49-F238E27FC236}">
                    <a16:creationId xmlns:a16="http://schemas.microsoft.com/office/drawing/2014/main" id="{BD80DBF6-DE06-409D-AAB5-526D47D3F353}"/>
                  </a:ext>
                </a:extLst>
              </p:cNvPr>
              <p:cNvSpPr txBox="1">
                <a:spLocks noRot="1" noChangeAspect="1" noMove="1" noResize="1" noEditPoints="1" noAdjustHandles="1" noChangeArrowheads="1" noChangeShapeType="1" noTextEdit="1"/>
              </p:cNvSpPr>
              <p:nvPr/>
            </p:nvSpPr>
            <p:spPr>
              <a:xfrm>
                <a:off x="6522128" y="3848961"/>
                <a:ext cx="4414991" cy="369332"/>
              </a:xfrm>
              <a:prstGeom prst="rect">
                <a:avLst/>
              </a:prstGeom>
              <a:blipFill>
                <a:blip r:embed="rId13"/>
                <a:stretch>
                  <a:fillRect t="-4918" r="-552"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B27F5F4-268B-425D-A7A5-98C788BCCCCD}"/>
                  </a:ext>
                </a:extLst>
              </p:cNvPr>
              <p:cNvSpPr txBox="1"/>
              <p:nvPr/>
            </p:nvSpPr>
            <p:spPr>
              <a:xfrm>
                <a:off x="6499938" y="4120748"/>
                <a:ext cx="4394857" cy="776559"/>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プログラミング上は、</a:t>
                </a:r>
                <a14:m>
                  <m:oMath xmlns:m="http://schemas.openxmlformats.org/officeDocument/2006/math">
                    <m:r>
                      <a:rPr kumimoji="1" lang="en-US" altLang="ja-JP" sz="1800" b="0" i="1" smtClean="0">
                        <a:latin typeface="Cambria Math" panose="02040503050406030204" pitchFamily="18" charset="0"/>
                      </a:rPr>
                      <m:t>𝑤</m:t>
                    </m:r>
                    <m:r>
                      <a:rPr kumimoji="1" lang="en-US" altLang="ja-JP" sz="1800" b="0" i="1">
                        <a:latin typeface="Cambria Math" panose="02040503050406030204" pitchFamily="18" charset="0"/>
                      </a:rPr>
                      <m:t>=</m:t>
                    </m:r>
                    <m:r>
                      <a:rPr kumimoji="1" lang="en-US" altLang="ja-JP" sz="1800" b="0" i="1" smtClean="0">
                        <a:latin typeface="Cambria Math" panose="02040503050406030204" pitchFamily="18" charset="0"/>
                      </a:rPr>
                      <m:t>𝑤</m:t>
                    </m:r>
                    <m:r>
                      <a:rPr kumimoji="1" lang="en-US" altLang="ja-JP" sz="1800" b="0" i="1">
                        <a:latin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𝛼</m:t>
                    </m:r>
                    <m:f>
                      <m:fPr>
                        <m:ctrlPr>
                          <a:rPr kumimoji="1" lang="en-US" altLang="ja-JP" sz="1800" i="1">
                            <a:latin typeface="Cambria Math" panose="02040503050406030204" pitchFamily="18" charset="0"/>
                          </a:rPr>
                        </m:ctrlPr>
                      </m:fPr>
                      <m:num>
                        <m:r>
                          <a:rPr kumimoji="1" lang="ja-JP" altLang="ja-JP" sz="1800" i="1">
                            <a:latin typeface="Cambria Math" panose="02040503050406030204" pitchFamily="18" charset="0"/>
                          </a:rPr>
                          <m:t>𝜕</m:t>
                        </m:r>
                        <m:r>
                          <a:rPr kumimoji="1" lang="en-US" altLang="ja-JP" sz="1800" i="1">
                            <a:latin typeface="Cambria Math" panose="02040503050406030204" pitchFamily="18" charset="0"/>
                          </a:rPr>
                          <m:t>𝐽</m:t>
                        </m:r>
                      </m:num>
                      <m:den>
                        <m:r>
                          <a:rPr kumimoji="1" lang="ja-JP" altLang="ja-JP" sz="1800" i="1">
                            <a:latin typeface="Cambria Math" panose="02040503050406030204" pitchFamily="18" charset="0"/>
                          </a:rPr>
                          <m:t>𝜕</m:t>
                        </m:r>
                        <m:r>
                          <a:rPr kumimoji="1" lang="en-US" altLang="ja-JP" sz="1800" b="0" i="1" smtClean="0">
                            <a:latin typeface="Cambria Math" panose="02040503050406030204" pitchFamily="18" charset="0"/>
                          </a:rPr>
                          <m:t>𝑤</m:t>
                        </m:r>
                      </m:den>
                    </m:f>
                    <m:r>
                      <a:rPr kumimoji="1" lang="ja-JP" altLang="en-US" i="1">
                        <a:latin typeface="Cambria Math" panose="02040503050406030204" pitchFamily="18" charset="0"/>
                      </a:rPr>
                      <m:t>で</m:t>
                    </m:r>
                  </m:oMath>
                </a14:m>
                <a:r>
                  <a:rPr kumimoji="1" lang="en-US" altLang="ja-JP" dirty="0"/>
                  <a:t>OK</a:t>
                </a:r>
                <a:endParaRPr kumimoji="1" lang="ja-JP" altLang="en-US" dirty="0"/>
              </a:p>
              <a:p>
                <a:pPr algn="l"/>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FB27F5F4-268B-425D-A7A5-98C788BCCCCD}"/>
                  </a:ext>
                </a:extLst>
              </p:cNvPr>
              <p:cNvSpPr txBox="1">
                <a:spLocks noRot="1" noChangeAspect="1" noMove="1" noResize="1" noEditPoints="1" noAdjustHandles="1" noChangeArrowheads="1" noChangeShapeType="1" noTextEdit="1"/>
              </p:cNvSpPr>
              <p:nvPr/>
            </p:nvSpPr>
            <p:spPr>
              <a:xfrm>
                <a:off x="6499938" y="4120748"/>
                <a:ext cx="4394857" cy="776559"/>
              </a:xfrm>
              <a:prstGeom prst="rect">
                <a:avLst/>
              </a:prstGeom>
              <a:blipFill>
                <a:blip r:embed="rId14"/>
                <a:stretch>
                  <a:fillRect l="-1110" r="-6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C4280F9-89E2-4383-AEFD-D8F5CA6DF414}"/>
                  </a:ext>
                </a:extLst>
              </p:cNvPr>
              <p:cNvSpPr txBox="1"/>
              <p:nvPr/>
            </p:nvSpPr>
            <p:spPr>
              <a:xfrm>
                <a:off x="720876" y="5659022"/>
                <a:ext cx="136614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 ←</m:t>
                      </m:r>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oMath>
                  </m:oMathPara>
                </a14:m>
                <a:endParaRPr kumimoji="1" lang="ja-JP" altLang="en-US" dirty="0"/>
              </a:p>
              <a:p>
                <a:pPr algn="l"/>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CC4280F9-89E2-4383-AEFD-D8F5CA6DF414}"/>
                  </a:ext>
                </a:extLst>
              </p:cNvPr>
              <p:cNvSpPr txBox="1">
                <a:spLocks noRot="1" noChangeAspect="1" noMove="1" noResize="1" noEditPoints="1" noAdjustHandles="1" noChangeArrowheads="1" noChangeShapeType="1" noTextEdit="1"/>
              </p:cNvSpPr>
              <p:nvPr/>
            </p:nvSpPr>
            <p:spPr>
              <a:xfrm>
                <a:off x="720876" y="5659022"/>
                <a:ext cx="1366143" cy="646331"/>
              </a:xfrm>
              <a:prstGeom prst="rect">
                <a:avLst/>
              </a:prstGeom>
              <a:blipFill>
                <a:blip r:embed="rId18"/>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9159576-4044-4D39-9225-970A4DCC6AEF}"/>
              </a:ext>
            </a:extLst>
          </p:cNvPr>
          <p:cNvSpPr txBox="1"/>
          <p:nvPr/>
        </p:nvSpPr>
        <p:spPr>
          <a:xfrm>
            <a:off x="1220514" y="5278852"/>
            <a:ext cx="35618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N</a:t>
            </a:r>
            <a:endParaRPr kumimoji="1" lang="ja-JP" altLang="en-US"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9806DD2D-A267-4088-9AFE-CA9358FC90FE}"/>
              </a:ext>
            </a:extLst>
          </p:cNvPr>
          <p:cNvSpPr txBox="1"/>
          <p:nvPr/>
        </p:nvSpPr>
        <p:spPr>
          <a:xfrm>
            <a:off x="3706877" y="6103386"/>
            <a:ext cx="330540"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Y</a:t>
            </a:r>
            <a:endParaRPr kumimoji="1" lang="ja-JP" altLang="en-US" dirty="0">
              <a:latin typeface="メイリオ" panose="020B0604030504040204" pitchFamily="50" charset="-128"/>
              <a:ea typeface="メイリオ" panose="020B0604030504040204" pitchFamily="50" charset="-128"/>
            </a:endParaRPr>
          </a:p>
        </p:txBody>
      </p:sp>
      <p:cxnSp>
        <p:nvCxnSpPr>
          <p:cNvPr id="20" name="直線矢印コネクタ 19">
            <a:extLst>
              <a:ext uri="{FF2B5EF4-FFF2-40B4-BE49-F238E27FC236}">
                <a16:creationId xmlns:a16="http://schemas.microsoft.com/office/drawing/2014/main" id="{C8F293AB-57B4-46F0-AB1A-AE24390F3870}"/>
              </a:ext>
            </a:extLst>
          </p:cNvPr>
          <p:cNvCxnSpPr/>
          <p:nvPr/>
        </p:nvCxnSpPr>
        <p:spPr>
          <a:xfrm>
            <a:off x="4105922" y="6103386"/>
            <a:ext cx="0" cy="4660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AA45C1BD-52CA-4B98-B8DE-03D44AE9C1D5}"/>
                  </a:ext>
                </a:extLst>
              </p:cNvPr>
              <p:cNvSpPr txBox="1"/>
              <p:nvPr/>
            </p:nvSpPr>
            <p:spPr>
              <a:xfrm>
                <a:off x="3092856" y="6508229"/>
                <a:ext cx="2135136" cy="646331"/>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終了：</a:t>
                </a:r>
                <a14:m>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i="1">
                            <a:latin typeface="Cambria Math" panose="02040503050406030204" pitchFamily="18" charset="0"/>
                          </a:rPr>
                          <m:t>𝑤</m:t>
                        </m:r>
                      </m:e>
                      <m:sub>
                        <m:r>
                          <a:rPr kumimoji="1" lang="en-US" altLang="ja-JP" sz="1800" b="0" i="1" smtClean="0">
                            <a:latin typeface="Cambria Math" panose="02040503050406030204" pitchFamily="18" charset="0"/>
                          </a:rPr>
                          <m:t>𝑛</m:t>
                        </m:r>
                        <m:r>
                          <a:rPr kumimoji="1" lang="en-US" altLang="ja-JP" sz="1800" b="0" i="1">
                            <a:latin typeface="Cambria Math" panose="02040503050406030204" pitchFamily="18" charset="0"/>
                          </a:rPr>
                          <m:t>+1</m:t>
                        </m:r>
                      </m:sub>
                    </m:sSub>
                    <m:r>
                      <a:rPr kumimoji="1" lang="ja-JP" altLang="en-US" i="1">
                        <a:latin typeface="Cambria Math" panose="02040503050406030204" pitchFamily="18" charset="0"/>
                      </a:rPr>
                      <m:t>が</m:t>
                    </m:r>
                  </m:oMath>
                </a14:m>
                <a:r>
                  <a:rPr kumimoji="1" lang="ja-JP" altLang="en-US" dirty="0"/>
                  <a:t>答え</a:t>
                </a:r>
              </a:p>
              <a:p>
                <a:pPr algn="l"/>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AA45C1BD-52CA-4B98-B8DE-03D44AE9C1D5}"/>
                  </a:ext>
                </a:extLst>
              </p:cNvPr>
              <p:cNvSpPr txBox="1">
                <a:spLocks noRot="1" noChangeAspect="1" noMove="1" noResize="1" noEditPoints="1" noAdjustHandles="1" noChangeArrowheads="1" noChangeShapeType="1" noTextEdit="1"/>
              </p:cNvSpPr>
              <p:nvPr/>
            </p:nvSpPr>
            <p:spPr>
              <a:xfrm>
                <a:off x="3092856" y="6508229"/>
                <a:ext cx="2135136" cy="646331"/>
              </a:xfrm>
              <a:prstGeom prst="rect">
                <a:avLst/>
              </a:prstGeom>
              <a:blipFill>
                <a:blip r:embed="rId19"/>
                <a:stretch>
                  <a:fillRect l="-2279" t="-66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1365274-5984-B913-EDE5-D096C7B21A1E}"/>
                  </a:ext>
                </a:extLst>
              </p:cNvPr>
              <p:cNvSpPr txBox="1"/>
              <p:nvPr/>
            </p:nvSpPr>
            <p:spPr>
              <a:xfrm>
                <a:off x="6400800" y="5431558"/>
                <a:ext cx="3796489" cy="369332"/>
              </a:xfrm>
              <a:prstGeom prst="rect">
                <a:avLst/>
              </a:prstGeom>
              <a:noFill/>
            </p:spPr>
            <p:txBody>
              <a:bodyPr wrap="none" rtlCol="0">
                <a:spAutoFit/>
              </a:bodyPr>
              <a:lstStyle/>
              <a:p>
                <a:r>
                  <a:rPr kumimoji="1" lang="ja-JP" altLang="en-US" sz="1800" dirty="0"/>
                  <a:t>もしくは</a:t>
                </a:r>
                <a14:m>
                  <m:oMath xmlns:m="http://schemas.openxmlformats.org/officeDocument/2006/math">
                    <m:r>
                      <a:rPr kumimoji="1" lang="ja-JP" altLang="en-US" i="1">
                        <a:latin typeface="Cambria Math" panose="02040503050406030204" pitchFamily="18" charset="0"/>
                      </a:rPr>
                      <m:t>、</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𝐽</m:t>
                        </m:r>
                        <m:r>
                          <a:rPr kumimoji="1" lang="en-US" altLang="ja-JP" sz="1800" b="0" i="1" smtClean="0">
                            <a:latin typeface="Cambria Math" panose="02040503050406030204" pitchFamily="18" charset="0"/>
                          </a:rPr>
                          <m:t>(</m:t>
                        </m:r>
                        <m:r>
                          <a:rPr kumimoji="1" lang="en-US" altLang="ja-JP" sz="1800" i="1">
                            <a:latin typeface="Cambria Math" panose="02040503050406030204" pitchFamily="18" charset="0"/>
                          </a:rPr>
                          <m:t>𝑤</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𝑤</m:t>
                        </m:r>
                      </m:e>
                      <m:sub>
                        <m:r>
                          <a:rPr kumimoji="1" lang="en-US" altLang="ja-JP" i="1">
                            <a:latin typeface="Cambria Math" panose="02040503050406030204" pitchFamily="18" charset="0"/>
                          </a:rPr>
                          <m:t>𝑛</m:t>
                        </m:r>
                      </m:sub>
                    </m:sSub>
                    <m:r>
                      <a:rPr kumimoji="1" lang="en-US" altLang="ja-JP" b="0" i="1" smtClean="0">
                        <a:latin typeface="Cambria Math" panose="02040503050406030204" pitchFamily="18" charset="0"/>
                      </a:rPr>
                      <m:t>)&lt;0.01?</m:t>
                    </m:r>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C1365274-5984-B913-EDE5-D096C7B21A1E}"/>
                  </a:ext>
                </a:extLst>
              </p:cNvPr>
              <p:cNvSpPr txBox="1">
                <a:spLocks noRot="1" noChangeAspect="1" noMove="1" noResize="1" noEditPoints="1" noAdjustHandles="1" noChangeArrowheads="1" noChangeShapeType="1" noTextEdit="1"/>
              </p:cNvSpPr>
              <p:nvPr/>
            </p:nvSpPr>
            <p:spPr>
              <a:xfrm>
                <a:off x="6400800" y="5431558"/>
                <a:ext cx="3796489" cy="369332"/>
              </a:xfrm>
              <a:prstGeom prst="rect">
                <a:avLst/>
              </a:prstGeom>
              <a:blipFill>
                <a:blip r:embed="rId20"/>
                <a:stretch>
                  <a:fillRect l="-1284" t="-9836" b="-22951"/>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40E9732C-1F58-730F-CEB5-829CE484AE4B}"/>
              </a:ext>
            </a:extLst>
          </p:cNvPr>
          <p:cNvSpPr/>
          <p:nvPr/>
        </p:nvSpPr>
        <p:spPr>
          <a:xfrm>
            <a:off x="1770611" y="5266943"/>
            <a:ext cx="4630189" cy="8009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4C5CE4C-6670-811C-1BF5-7E0F62B313B0}"/>
              </a:ext>
            </a:extLst>
          </p:cNvPr>
          <p:cNvSpPr/>
          <p:nvPr/>
        </p:nvSpPr>
        <p:spPr>
          <a:xfrm>
            <a:off x="1589504" y="2302625"/>
            <a:ext cx="5032837" cy="10120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265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A08A739-2C1B-F013-8B41-DCB269763015}"/>
              </a:ext>
            </a:extLst>
          </p:cNvPr>
          <p:cNvSpPr txBox="1"/>
          <p:nvPr/>
        </p:nvSpPr>
        <p:spPr>
          <a:xfrm>
            <a:off x="550506" y="662473"/>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最適化アルゴリズムとは</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F533A50-3F96-51F2-AA34-C8D1A220EC5C}"/>
                  </a:ext>
                </a:extLst>
              </p:cNvPr>
              <p:cNvSpPr txBox="1"/>
              <p:nvPr/>
            </p:nvSpPr>
            <p:spPr>
              <a:xfrm>
                <a:off x="681135" y="1274097"/>
                <a:ext cx="10341293" cy="2308324"/>
              </a:xfrm>
              <a:prstGeom prst="rect">
                <a:avLst/>
              </a:prstGeom>
              <a:noFill/>
            </p:spPr>
            <p:txBody>
              <a:bodyPr wrap="none" rtlCol="0">
                <a:spAutoFit/>
              </a:bodyPr>
              <a:lstStyle/>
              <a:p>
                <a:pPr marL="342900" indent="-342900">
                  <a:buFont typeface="+mj-lt"/>
                  <a:buAutoNum type="arabicPeriod"/>
                </a:pPr>
                <a:r>
                  <a:rPr kumimoji="1" lang="ja-JP" altLang="en-US" dirty="0">
                    <a:latin typeface="メイリオ" panose="020B0604030504040204" pitchFamily="50" charset="-128"/>
                    <a:ea typeface="メイリオ" panose="020B0604030504040204" pitchFamily="50" charset="-128"/>
                  </a:rPr>
                  <a:t>パラメータ</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𝑤</m:t>
                    </m:r>
                  </m:oMath>
                </a14:m>
                <a:r>
                  <a:rPr kumimoji="1" lang="ja-JP" altLang="en-US" dirty="0">
                    <a:latin typeface="メイリオ" panose="020B0604030504040204" pitchFamily="50" charset="-128"/>
                    <a:ea typeface="メイリオ" panose="020B0604030504040204" pitchFamily="50" charset="-128"/>
                  </a:rPr>
                  <a:t>に関する関数を最小化（最大化）するような</a:t>
                </a:r>
                <a14:m>
                  <m:oMath xmlns:m="http://schemas.openxmlformats.org/officeDocument/2006/math">
                    <m:r>
                      <a:rPr kumimoji="1" lang="en-US" altLang="ja-JP" i="1">
                        <a:latin typeface="Cambria Math" panose="02040503050406030204" pitchFamily="18" charset="0"/>
                        <a:ea typeface="メイリオ" panose="020B0604030504040204" pitchFamily="50" charset="-128"/>
                      </a:rPr>
                      <m:t>𝑤</m:t>
                    </m:r>
                  </m:oMath>
                </a14:m>
                <a:r>
                  <a:rPr kumimoji="1" lang="ja-JP" altLang="en-US" dirty="0">
                    <a:latin typeface="メイリオ" panose="020B0604030504040204" pitchFamily="50" charset="-128"/>
                    <a:ea typeface="メイリオ" panose="020B0604030504040204" pitchFamily="50" charset="-128"/>
                  </a:rPr>
                  <a:t>（極値）を漸近的に計算する方法</a:t>
                </a: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dirty="0">
                    <a:latin typeface="メイリオ" panose="020B0604030504040204" pitchFamily="50" charset="-128"/>
                    <a:ea typeface="メイリオ" panose="020B0604030504040204" pitchFamily="50" charset="-128"/>
                  </a:rPr>
                  <a:t>以下の条件をよりよく満たすアルゴリズムほど性能が良い</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lphaUcParenR"/>
                </a:pP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収束スピードが速い</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lphaUcParenR"/>
                </a:pP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局所解に陥りにくい</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lphaUcParenR"/>
                </a:pP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極値周辺で精度高く停止する</a:t>
                </a:r>
                <a:endParaRPr kumimoji="1" lang="en-US" altLang="ja-JP" dirty="0">
                  <a:latin typeface="メイリオ" panose="020B0604030504040204" pitchFamily="50" charset="-128"/>
                  <a:ea typeface="メイリオ" panose="020B0604030504040204" pitchFamily="50" charset="-128"/>
                </a:endParaRPr>
              </a:p>
              <a:p>
                <a:pPr marL="800100" lvl="1" indent="-342900">
                  <a:buFont typeface="+mj-lt"/>
                  <a:buAutoNum type="alphaUcParenR"/>
                </a:pP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dirty="0">
                    <a:latin typeface="メイリオ" panose="020B0604030504040204" pitchFamily="50" charset="-128"/>
                    <a:ea typeface="メイリオ" panose="020B0604030504040204" pitchFamily="50" charset="-128"/>
                  </a:rPr>
                  <a:t>勾配降下法はもっともシンプルな最適化アルゴリズム。他に様々なアルゴリズムが存在する</a:t>
                </a:r>
                <a:r>
                  <a:rPr kumimoji="1" lang="en-US" altLang="ja-JP"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CF533A50-3F96-51F2-AA34-C8D1A220EC5C}"/>
                  </a:ext>
                </a:extLst>
              </p:cNvPr>
              <p:cNvSpPr txBox="1">
                <a:spLocks noRot="1" noChangeAspect="1" noMove="1" noResize="1" noEditPoints="1" noAdjustHandles="1" noChangeArrowheads="1" noChangeShapeType="1" noTextEdit="1"/>
              </p:cNvSpPr>
              <p:nvPr/>
            </p:nvSpPr>
            <p:spPr>
              <a:xfrm>
                <a:off x="681135" y="1274097"/>
                <a:ext cx="10341293" cy="2308324"/>
              </a:xfrm>
              <a:prstGeom prst="rect">
                <a:avLst/>
              </a:prstGeom>
              <a:blipFill>
                <a:blip r:embed="rId2"/>
                <a:stretch>
                  <a:fillRect l="-825" t="-3694" b="-58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D91179A-5775-0DBC-B489-9B5807860A38}"/>
                  </a:ext>
                </a:extLst>
              </p:cNvPr>
              <p:cNvSpPr txBox="1"/>
              <p:nvPr/>
            </p:nvSpPr>
            <p:spPr>
              <a:xfrm>
                <a:off x="681135" y="4454896"/>
                <a:ext cx="10533333" cy="400110"/>
              </a:xfrm>
              <a:prstGeom prst="rect">
                <a:avLst/>
              </a:prstGeom>
              <a:noFill/>
            </p:spPr>
            <p:txBody>
              <a:bodyPr wrap="none" rtlCol="0">
                <a:spAutoFit/>
              </a:bodyPr>
              <a:lstStyle/>
              <a:p>
                <a:pPr algn="l"/>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𝑤</m:t>
                    </m:r>
                    <m:r>
                      <a:rPr kumimoji="1" lang="ja-JP" altLang="en-US" sz="2000" i="1">
                        <a:latin typeface="Cambria Math" panose="02040503050406030204" pitchFamily="18" charset="0"/>
                        <a:ea typeface="メイリオ" panose="020B0604030504040204" pitchFamily="50" charset="-128"/>
                      </a:rPr>
                      <m:t>に</m:t>
                    </m:r>
                    <m:r>
                      <a:rPr kumimoji="1" lang="ja-JP" altLang="en-US" sz="2000" i="1" smtClean="0">
                        <a:latin typeface="Cambria Math" panose="02040503050406030204" pitchFamily="18" charset="0"/>
                        <a:ea typeface="メイリオ" panose="020B0604030504040204" pitchFamily="50" charset="-128"/>
                      </a:rPr>
                      <m:t>ついて</m:t>
                    </m:r>
                  </m:oMath>
                </a14:m>
                <a:r>
                  <a:rPr kumimoji="1" lang="ja-JP" altLang="en-US" sz="2000" dirty="0">
                    <a:latin typeface="メイリオ" panose="020B0604030504040204" pitchFamily="50" charset="-128"/>
                    <a:ea typeface="メイリオ" panose="020B0604030504040204" pitchFamily="50" charset="-128"/>
                  </a:rPr>
                  <a:t>最適化する関数のことを評価関数</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𝐽</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𝑤</m:t>
                    </m:r>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と呼ぶ。評価関数には以下の</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種類がある</a:t>
                </a:r>
              </a:p>
            </p:txBody>
          </p:sp>
        </mc:Choice>
        <mc:Fallback xmlns="">
          <p:sp>
            <p:nvSpPr>
              <p:cNvPr id="4" name="テキスト ボックス 3">
                <a:extLst>
                  <a:ext uri="{FF2B5EF4-FFF2-40B4-BE49-F238E27FC236}">
                    <a16:creationId xmlns:a16="http://schemas.microsoft.com/office/drawing/2014/main" id="{AD91179A-5775-0DBC-B489-9B5807860A38}"/>
                  </a:ext>
                </a:extLst>
              </p:cNvPr>
              <p:cNvSpPr txBox="1">
                <a:spLocks noRot="1" noChangeAspect="1" noMove="1" noResize="1" noEditPoints="1" noAdjustHandles="1" noChangeArrowheads="1" noChangeShapeType="1" noTextEdit="1"/>
              </p:cNvSpPr>
              <p:nvPr/>
            </p:nvSpPr>
            <p:spPr>
              <a:xfrm>
                <a:off x="681135" y="4454896"/>
                <a:ext cx="10533333" cy="400110"/>
              </a:xfrm>
              <a:prstGeom prst="rect">
                <a:avLst/>
              </a:prstGeom>
              <a:blipFill>
                <a:blip r:embed="rId3"/>
                <a:stretch>
                  <a:fillRect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ACFE1D6-962D-9244-4951-B377F6D38057}"/>
                  </a:ext>
                </a:extLst>
              </p:cNvPr>
              <p:cNvSpPr txBox="1"/>
              <p:nvPr/>
            </p:nvSpPr>
            <p:spPr>
              <a:xfrm>
                <a:off x="1043342" y="5122238"/>
                <a:ext cx="9185848" cy="923330"/>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損失関数：</a:t>
                </a:r>
                <a:r>
                  <a:rPr kumimoji="1" lang="en-US" altLang="ja-JP" b="0" dirty="0">
                    <a:ea typeface="メイリオ" panose="020B0604030504040204" pitchFamily="50" charset="-128"/>
                  </a:rPr>
                  <a:t> </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𝐽</m:t>
                    </m:r>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𝑤</m:t>
                    </m:r>
                    <m:r>
                      <a:rPr kumimoji="1" lang="en-US" altLang="ja-JP" b="0" i="1" smtClean="0">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を最小化する</a:t>
                </a:r>
                <a14:m>
                  <m:oMath xmlns:m="http://schemas.openxmlformats.org/officeDocument/2006/math">
                    <m:r>
                      <a:rPr kumimoji="1" lang="en-US" altLang="ja-JP" i="1">
                        <a:latin typeface="Cambria Math" panose="02040503050406030204" pitchFamily="18" charset="0"/>
                        <a:ea typeface="メイリオ" panose="020B0604030504040204" pitchFamily="50" charset="-128"/>
                      </a:rPr>
                      <m:t>𝑤</m:t>
                    </m:r>
                  </m:oMath>
                </a14:m>
                <a:r>
                  <a:rPr kumimoji="1" lang="ja-JP" altLang="en-US" dirty="0">
                    <a:latin typeface="メイリオ" panose="020B0604030504040204" pitchFamily="50" charset="-128"/>
                    <a:ea typeface="メイリオ" panose="020B0604030504040204" pitchFamily="50" charset="-128"/>
                  </a:rPr>
                  <a:t>を求める。ニューラルネットワークなどの機械学習</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尤度関数：</a:t>
                </a:r>
                <a:r>
                  <a:rPr kumimoji="1" lang="en-US" altLang="ja-JP" b="0" dirty="0">
                    <a:ea typeface="メイリオ" panose="020B0604030504040204" pitchFamily="50" charset="-128"/>
                  </a:rPr>
                  <a:t> </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𝐽</m:t>
                    </m:r>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𝑤</m:t>
                    </m:r>
                    <m:r>
                      <a:rPr kumimoji="1" lang="en-US" altLang="ja-JP" b="0" i="1" smtClean="0">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を最大化する</a:t>
                </a:r>
                <a14:m>
                  <m:oMath xmlns:m="http://schemas.openxmlformats.org/officeDocument/2006/math">
                    <m:r>
                      <a:rPr kumimoji="1" lang="en-US" altLang="ja-JP" i="1">
                        <a:latin typeface="Cambria Math" panose="02040503050406030204" pitchFamily="18" charset="0"/>
                        <a:ea typeface="メイリオ" panose="020B0604030504040204" pitchFamily="50" charset="-128"/>
                      </a:rPr>
                      <m:t>𝑤</m:t>
                    </m:r>
                  </m:oMath>
                </a14:m>
                <a:r>
                  <a:rPr kumimoji="1" lang="ja-JP" altLang="en-US" dirty="0">
                    <a:latin typeface="メイリオ" panose="020B0604030504040204" pitchFamily="50" charset="-128"/>
                    <a:ea typeface="メイリオ" panose="020B0604030504040204" pitchFamily="50" charset="-128"/>
                  </a:rPr>
                  <a:t>を求める。統計的機械学習（ロジスティック回帰など）</a:t>
                </a:r>
              </a:p>
            </p:txBody>
          </p:sp>
        </mc:Choice>
        <mc:Fallback xmlns="">
          <p:sp>
            <p:nvSpPr>
              <p:cNvPr id="7" name="テキスト ボックス 6">
                <a:extLst>
                  <a:ext uri="{FF2B5EF4-FFF2-40B4-BE49-F238E27FC236}">
                    <a16:creationId xmlns:a16="http://schemas.microsoft.com/office/drawing/2014/main" id="{2ACFE1D6-962D-9244-4951-B377F6D38057}"/>
                  </a:ext>
                </a:extLst>
              </p:cNvPr>
              <p:cNvSpPr txBox="1">
                <a:spLocks noRot="1" noChangeAspect="1" noMove="1" noResize="1" noEditPoints="1" noAdjustHandles="1" noChangeArrowheads="1" noChangeShapeType="1" noTextEdit="1"/>
              </p:cNvSpPr>
              <p:nvPr/>
            </p:nvSpPr>
            <p:spPr>
              <a:xfrm>
                <a:off x="1043342" y="5122238"/>
                <a:ext cx="9185848" cy="923330"/>
              </a:xfrm>
              <a:prstGeom prst="rect">
                <a:avLst/>
              </a:prstGeom>
              <a:blipFill>
                <a:blip r:embed="rId4"/>
                <a:stretch>
                  <a:fillRect l="-531" t="-1974"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F632F43-B10F-ED9E-3B9A-438A0C3D1E6E}"/>
                  </a:ext>
                </a:extLst>
              </p:cNvPr>
              <p:cNvSpPr txBox="1"/>
              <p:nvPr/>
            </p:nvSpPr>
            <p:spPr>
              <a:xfrm>
                <a:off x="10030090" y="5096224"/>
                <a:ext cx="1285608" cy="41088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kumimoji="1" lang="en-US" altLang="ja-JP" i="1" smtClean="0">
                              <a:latin typeface="Cambria Math" panose="02040503050406030204" pitchFamily="18" charset="0"/>
                              <a:ea typeface="メイリオ" panose="020B0604030504040204" pitchFamily="50" charset="-128"/>
                            </a:rPr>
                          </m:ctrlPr>
                        </m:funcPr>
                        <m:fName>
                          <m:limLow>
                            <m:limLowPr>
                              <m:ctrlPr>
                                <a:rPr kumimoji="1" lang="en-US" altLang="ja-JP" i="1" smtClean="0">
                                  <a:latin typeface="Cambria Math" panose="02040503050406030204" pitchFamily="18" charset="0"/>
                                  <a:ea typeface="メイリオ" panose="020B0604030504040204" pitchFamily="50" charset="-128"/>
                                </a:rPr>
                              </m:ctrlPr>
                            </m:limLowPr>
                            <m:e>
                              <m:r>
                                <m:rPr>
                                  <m:sty m:val="p"/>
                                </m:rPr>
                                <a:rPr kumimoji="1" lang="en-US" altLang="ja-JP" b="0" i="0" smtClean="0">
                                  <a:latin typeface="Cambria Math" panose="02040503050406030204" pitchFamily="18" charset="0"/>
                                  <a:ea typeface="メイリオ" panose="020B0604030504040204" pitchFamily="50" charset="-128"/>
                                </a:rPr>
                                <m:t>arg</m:t>
                              </m:r>
                              <m:r>
                                <m:rPr>
                                  <m:sty m:val="p"/>
                                </m:rPr>
                                <a:rPr kumimoji="1" lang="en-US" altLang="ja-JP" i="0" smtClean="0">
                                  <a:latin typeface="Cambria Math" panose="02040503050406030204" pitchFamily="18" charset="0"/>
                                  <a:ea typeface="メイリオ" panose="020B0604030504040204" pitchFamily="50" charset="-128"/>
                                </a:rPr>
                                <m:t>min</m:t>
                              </m:r>
                            </m:e>
                            <m:lim>
                              <m:r>
                                <a:rPr kumimoji="1" lang="en-US" altLang="ja-JP" b="0" i="1" smtClean="0">
                                  <a:latin typeface="Cambria Math" panose="02040503050406030204" pitchFamily="18" charset="0"/>
                                  <a:ea typeface="メイリオ" panose="020B0604030504040204" pitchFamily="50" charset="-128"/>
                                </a:rPr>
                                <m:t>𝑤</m:t>
                              </m:r>
                            </m:lim>
                          </m:limLow>
                        </m:fName>
                        <m:e>
                          <m:r>
                            <a:rPr kumimoji="1" lang="en-US" altLang="ja-JP" b="0" i="1" smtClean="0">
                              <a:latin typeface="Cambria Math" panose="02040503050406030204" pitchFamily="18" charset="0"/>
                              <a:ea typeface="メイリオ" panose="020B0604030504040204" pitchFamily="50" charset="-128"/>
                            </a:rPr>
                            <m:t>𝐽</m:t>
                          </m:r>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𝑤</m:t>
                          </m:r>
                          <m:r>
                            <a:rPr kumimoji="1" lang="en-US" altLang="ja-JP" b="0" i="1" smtClean="0">
                              <a:latin typeface="Cambria Math" panose="02040503050406030204" pitchFamily="18" charset="0"/>
                              <a:ea typeface="メイリオ" panose="020B0604030504040204" pitchFamily="50" charset="-128"/>
                            </a:rPr>
                            <m:t>)</m:t>
                          </m:r>
                        </m:e>
                      </m:func>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BF632F43-B10F-ED9E-3B9A-438A0C3D1E6E}"/>
                  </a:ext>
                </a:extLst>
              </p:cNvPr>
              <p:cNvSpPr txBox="1">
                <a:spLocks noRot="1" noChangeAspect="1" noMove="1" noResize="1" noEditPoints="1" noAdjustHandles="1" noChangeArrowheads="1" noChangeShapeType="1" noTextEdit="1"/>
              </p:cNvSpPr>
              <p:nvPr/>
            </p:nvSpPr>
            <p:spPr>
              <a:xfrm>
                <a:off x="10030090" y="5096224"/>
                <a:ext cx="1285608" cy="410882"/>
              </a:xfrm>
              <a:prstGeom prst="rect">
                <a:avLst/>
              </a:prstGeom>
              <a:blipFill>
                <a:blip r:embed="rId5"/>
                <a:stretch>
                  <a:fillRect l="-3318" r="-5213" b="-104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A022EA2-1A63-DF87-D5F9-5D39B61BAD89}"/>
                  </a:ext>
                </a:extLst>
              </p:cNvPr>
              <p:cNvSpPr txBox="1"/>
              <p:nvPr/>
            </p:nvSpPr>
            <p:spPr>
              <a:xfrm>
                <a:off x="10030090" y="5641461"/>
                <a:ext cx="1317668" cy="41088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kumimoji="1" lang="en-US" altLang="ja-JP" i="1" smtClean="0">
                              <a:latin typeface="Cambria Math" panose="02040503050406030204" pitchFamily="18" charset="0"/>
                              <a:ea typeface="メイリオ" panose="020B0604030504040204" pitchFamily="50" charset="-128"/>
                            </a:rPr>
                          </m:ctrlPr>
                        </m:funcPr>
                        <m:fName>
                          <m:limLow>
                            <m:limLowPr>
                              <m:ctrlPr>
                                <a:rPr kumimoji="1" lang="en-US" altLang="ja-JP" i="1" smtClean="0">
                                  <a:latin typeface="Cambria Math" panose="02040503050406030204" pitchFamily="18" charset="0"/>
                                  <a:ea typeface="メイリオ" panose="020B0604030504040204" pitchFamily="50" charset="-128"/>
                                </a:rPr>
                              </m:ctrlPr>
                            </m:limLowPr>
                            <m:e>
                              <m:r>
                                <m:rPr>
                                  <m:sty m:val="p"/>
                                </m:rPr>
                                <a:rPr kumimoji="1" lang="en-US" altLang="ja-JP" b="0" i="0" smtClean="0">
                                  <a:latin typeface="Cambria Math" panose="02040503050406030204" pitchFamily="18" charset="0"/>
                                  <a:ea typeface="メイリオ" panose="020B0604030504040204" pitchFamily="50" charset="-128"/>
                                </a:rPr>
                                <m:t>arg</m:t>
                              </m:r>
                              <m:r>
                                <m:rPr>
                                  <m:sty m:val="p"/>
                                </m:rPr>
                                <a:rPr kumimoji="1" lang="en-US" altLang="ja-JP" i="0" smtClean="0">
                                  <a:latin typeface="Cambria Math" panose="02040503050406030204" pitchFamily="18" charset="0"/>
                                  <a:ea typeface="メイリオ" panose="020B0604030504040204" pitchFamily="50" charset="-128"/>
                                </a:rPr>
                                <m:t>max</m:t>
                              </m:r>
                            </m:e>
                            <m:lim>
                              <m:r>
                                <a:rPr kumimoji="1" lang="en-US" altLang="ja-JP" b="0" i="1" smtClean="0">
                                  <a:latin typeface="Cambria Math" panose="02040503050406030204" pitchFamily="18" charset="0"/>
                                  <a:ea typeface="メイリオ" panose="020B0604030504040204" pitchFamily="50" charset="-128"/>
                                </a:rPr>
                                <m:t>𝑤</m:t>
                              </m:r>
                            </m:lim>
                          </m:limLow>
                        </m:fName>
                        <m:e>
                          <m:r>
                            <a:rPr kumimoji="1" lang="en-US" altLang="ja-JP" b="0" i="1" smtClean="0">
                              <a:latin typeface="Cambria Math" panose="02040503050406030204" pitchFamily="18" charset="0"/>
                              <a:ea typeface="メイリオ" panose="020B0604030504040204" pitchFamily="50" charset="-128"/>
                            </a:rPr>
                            <m:t>𝐽</m:t>
                          </m:r>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𝑤</m:t>
                          </m:r>
                          <m:r>
                            <a:rPr kumimoji="1" lang="en-US" altLang="ja-JP" b="0" i="1" smtClean="0">
                              <a:latin typeface="Cambria Math" panose="02040503050406030204" pitchFamily="18" charset="0"/>
                              <a:ea typeface="メイリオ" panose="020B0604030504040204" pitchFamily="50" charset="-128"/>
                            </a:rPr>
                            <m:t>)</m:t>
                          </m:r>
                        </m:e>
                      </m:func>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8A022EA2-1A63-DF87-D5F9-5D39B61BAD89}"/>
                  </a:ext>
                </a:extLst>
              </p:cNvPr>
              <p:cNvSpPr txBox="1">
                <a:spLocks noRot="1" noChangeAspect="1" noMove="1" noResize="1" noEditPoints="1" noAdjustHandles="1" noChangeArrowheads="1" noChangeShapeType="1" noTextEdit="1"/>
              </p:cNvSpPr>
              <p:nvPr/>
            </p:nvSpPr>
            <p:spPr>
              <a:xfrm>
                <a:off x="10030090" y="5641461"/>
                <a:ext cx="1317668" cy="410882"/>
              </a:xfrm>
              <a:prstGeom prst="rect">
                <a:avLst/>
              </a:prstGeom>
              <a:blipFill>
                <a:blip r:embed="rId6"/>
                <a:stretch>
                  <a:fillRect l="-3226" r="-4608" b="-102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5341571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95790</TotalTime>
  <Words>899</Words>
  <Application>Microsoft Office PowerPoint</Application>
  <PresentationFormat>ワイド画面</PresentationFormat>
  <Paragraphs>115</Paragraphs>
  <Slides>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メイリオ</vt:lpstr>
      <vt:lpstr>游ゴシック</vt:lpstr>
      <vt:lpstr>Arial</vt:lpstr>
      <vt:lpstr>Calibri</vt:lpstr>
      <vt:lpstr>Calibri Light</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1786</cp:revision>
  <dcterms:created xsi:type="dcterms:W3CDTF">2017-07-18T05:09:25Z</dcterms:created>
  <dcterms:modified xsi:type="dcterms:W3CDTF">2024-07-02T01:56:51Z</dcterms:modified>
</cp:coreProperties>
</file>