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513" r:id="rId3"/>
    <p:sldId id="549" r:id="rId4"/>
    <p:sldId id="550" r:id="rId5"/>
    <p:sldId id="551" r:id="rId6"/>
    <p:sldId id="546" r:id="rId7"/>
    <p:sldId id="548" r:id="rId8"/>
    <p:sldId id="523" r:id="rId9"/>
    <p:sldId id="55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D9D9D9"/>
    <a:srgbClr val="ADB9CA"/>
    <a:srgbClr val="FFFFFF"/>
    <a:srgbClr val="9DC3E6"/>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 Id="rId4"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75A7B15A-401A-4711-998F-9F047283323F}">
          <dgm:prSet custT="1"/>
          <dgm:spPr/>
          <dgm:t>
            <a:bodyPr/>
            <a:lstStyle/>
            <a:p>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𝑛</m:t>
                      </m:r>
                    </m:sub>
                  </m:sSub>
                </m:oMath>
              </a14:m>
              <a:r>
                <a:rPr kumimoji="1" lang="ja-JP" altLang="en-US" sz="1800" dirty="0"/>
                <a:t>の</a:t>
              </a:r>
              <a:r>
                <a:rPr kumimoji="1" lang="ja-JP" sz="1800" dirty="0"/>
                <a:t>初期値</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ja-JP" sz="1800" i="1">
                      <a:latin typeface="Cambria Math" panose="02040503050406030204" pitchFamily="18" charset="0"/>
                    </a:rPr>
                    <m:t>を</m:t>
                  </m:r>
                </m:oMath>
              </a14:m>
              <a:r>
                <a:rPr kumimoji="1" lang="ja-JP" sz="1800" dirty="0"/>
                <a:t>適当に与える</a:t>
              </a:r>
              <a:endParaRPr lang="ja-JP" sz="1800" dirty="0"/>
            </a:p>
          </dgm:t>
        </dgm:pt>
      </mc:Choice>
      <mc:Fallback xmlns="">
        <dgm:pt modelId="{75A7B15A-401A-4711-998F-9F047283323F}">
          <dgm:prSet custT="1"/>
          <dgm:spPr/>
          <dgm:t>
            <a:bodyPr/>
            <a:lstStyle/>
            <a:p>
              <a:r>
                <a:rPr kumimoji="1" lang="en-US" altLang="ja-JP" sz="1800" b="0" i="0">
                  <a:latin typeface="Cambria Math" panose="02040503050406030204" pitchFamily="18" charset="0"/>
                </a:rPr>
                <a:t>𝑤_𝑛</a:t>
              </a:r>
              <a:r>
                <a:rPr kumimoji="1" lang="ja-JP" altLang="en-US" sz="1800" dirty="0"/>
                <a:t>の</a:t>
              </a:r>
              <a:r>
                <a:rPr kumimoji="1" lang="ja-JP" sz="1800" dirty="0"/>
                <a:t>初期値</a:t>
              </a:r>
              <a:r>
                <a:rPr kumimoji="1" lang="en-US" altLang="ja-JP" sz="1800" b="0" i="0">
                  <a:latin typeface="Cambria Math" panose="02040503050406030204" pitchFamily="18" charset="0"/>
                </a:rPr>
                <a:t>𝑤_0</a:t>
              </a:r>
              <a:r>
                <a:rPr kumimoji="1" lang="ja-JP" altLang="en-US" sz="1800" b="0" i="0">
                  <a:latin typeface="Cambria Math" panose="02040503050406030204" pitchFamily="18" charset="0"/>
                </a:rPr>
                <a:t> </a:t>
              </a:r>
              <a:r>
                <a:rPr kumimoji="1" lang="ja-JP" sz="1800" i="0">
                  <a:latin typeface="Cambria Math" panose="02040503050406030204" pitchFamily="18" charset="0"/>
                </a:rPr>
                <a:t>を</a:t>
              </a:r>
              <a:r>
                <a:rPr kumimoji="1" lang="ja-JP" sz="1800" dirty="0"/>
                <a:t>適当に与える</a:t>
              </a:r>
              <a:endParaRPr lang="ja-JP" sz="1800" dirty="0"/>
            </a:p>
          </dgm:t>
        </dgm:pt>
      </mc:Fallback>
    </mc:AlternateConten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54E4E23A-9C4A-46D3-AE48-03F1EEE18B99}">
          <dgm:prSet custT="1"/>
          <dgm:spPr/>
          <dgm:t>
            <a:bodyPr/>
            <a:lstStyle/>
            <a:p>
              <a14:m>
                <m:oMath xmlns:m="http://schemas.openxmlformats.org/officeDocument/2006/math">
                  <m:sSub>
                    <m:sSubPr>
                      <m:ctrlPr>
                        <a:rPr kumimoji="1" lang="en-US" sz="1800" i="1" smtClean="0">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ja-JP" sz="1800" i="1">
                      <a:latin typeface="Cambria Math" panose="02040503050406030204" pitchFamily="18" charset="0"/>
                    </a:rPr>
                    <m:t>地点</m:t>
                  </m:r>
                </m:oMath>
              </a14:m>
              <a:r>
                <a:rPr kumimoji="1" lang="ja-JP" sz="1800" dirty="0"/>
                <a:t>での勾配</a:t>
              </a:r>
              <a14:m>
                <m:oMath xmlns:m="http://schemas.openxmlformats.org/officeDocument/2006/math">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ja-JP" sz="1800" dirty="0"/>
                <a:t>を計算</a:t>
              </a:r>
              <a:endParaRPr lang="ja-JP" sz="1800" dirty="0"/>
            </a:p>
          </dgm:t>
        </dgm:pt>
      </mc:Choice>
      <mc:Fallback xmlns="">
        <dgm:pt modelId="{54E4E23A-9C4A-46D3-AE48-03F1EEE18B99}">
          <dgm:prSet custT="1"/>
          <dgm:spPr/>
          <dgm:t>
            <a:bodyPr/>
            <a:lstStyle/>
            <a:p>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ja-JP" altLang="en-US" sz="1800" b="0" i="0">
                  <a:latin typeface="Cambria Math" panose="02040503050406030204" pitchFamily="18" charset="0"/>
                </a:rPr>
                <a:t> </a:t>
              </a:r>
              <a:r>
                <a:rPr kumimoji="1" lang="ja-JP" sz="1800" i="0">
                  <a:latin typeface="Cambria Math" panose="02040503050406030204" pitchFamily="18" charset="0"/>
                </a:rPr>
                <a:t>地点</a:t>
              </a:r>
              <a:r>
                <a:rPr kumimoji="1" lang="ja-JP" sz="1800" dirty="0"/>
                <a:t>での勾配</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ja-JP" sz="1800" dirty="0"/>
                <a:t>を計算</a:t>
              </a:r>
              <a:endParaRPr lang="ja-JP" sz="1800" dirty="0"/>
            </a:p>
          </dgm:t>
        </dgm:pt>
      </mc:Fallback>
    </mc:AlternateConten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E1A12FC4-4C5C-4889-90F6-8CE81AE9A0DC}">
          <dgm:prSet custT="1"/>
          <dgm:spPr/>
          <dgm:t>
            <a:bodyPr/>
            <a:lstStyle/>
            <a:p>
              <a:r>
                <a:rPr kumimoji="1" lang="ja-JP" sz="1800" dirty="0"/>
                <a:t>勾配降下する</a:t>
              </a:r>
              <a14:m>
                <m:oMath xmlns:m="http://schemas.openxmlformats.org/officeDocument/2006/math">
                  <m:r>
                    <a:rPr kumimoji="1" lang="ja-JP" sz="1800" i="1">
                      <a:latin typeface="Cambria Math" panose="02040503050406030204" pitchFamily="18" charset="0"/>
                    </a:rPr>
                    <m:t>　</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r>
                        <a:rPr kumimoji="1" lang="en-US" sz="1800" b="0" i="1" smtClean="0">
                          <a:latin typeface="Cambria Math" panose="02040503050406030204" pitchFamily="18" charset="0"/>
                        </a:rPr>
                        <m:t>+1</m:t>
                      </m:r>
                    </m:sub>
                  </m:sSub>
                  <m:r>
                    <a:rPr kumimoji="1" lang="en-US" sz="1800" b="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en-US" sz="1800" b="0" i="1">
                      <a:latin typeface="Cambria Math" panose="02040503050406030204" pitchFamily="18" charset="0"/>
                    </a:rPr>
                    <m:t>−</m:t>
                  </m:r>
                  <m:r>
                    <a:rPr kumimoji="1" lang="en-US" sz="1800" b="0" i="1" smtClean="0">
                      <a:latin typeface="Cambria Math" panose="02040503050406030204" pitchFamily="18" charset="0"/>
                      <a:ea typeface="Cambria Math" panose="02040503050406030204" pitchFamily="18" charset="0"/>
                    </a:rPr>
                    <m:t>𝛼</m:t>
                  </m:r>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en-US" sz="1800" dirty="0"/>
                <a:t> </a:t>
              </a:r>
              <a:endParaRPr lang="ja-JP" sz="1800" dirty="0"/>
            </a:p>
          </dgm:t>
        </dgm:pt>
      </mc:Choice>
      <mc:Fallback xmlns="">
        <dgm:pt modelId="{E1A12FC4-4C5C-4889-90F6-8CE81AE9A0DC}">
          <dgm:prSet custT="1"/>
          <dgm:spPr/>
          <dgm:t>
            <a:bodyPr/>
            <a:lstStyle/>
            <a:p>
              <a:r>
                <a:rPr kumimoji="1" lang="ja-JP" sz="1800" dirty="0"/>
                <a:t>勾配降下する</a:t>
              </a:r>
              <a:r>
                <a:rPr kumimoji="1" lang="ja-JP" sz="1800" i="0">
                  <a:latin typeface="Cambria Math" panose="02040503050406030204" pitchFamily="18" charset="0"/>
                </a:rPr>
                <a:t>　</a:t>
              </a:r>
              <a:r>
                <a:rPr kumimoji="1" lang="en-US" sz="1800" i="0">
                  <a:latin typeface="Cambria Math" panose="02040503050406030204" pitchFamily="18" charset="0"/>
                </a:rPr>
                <a:t>𝑤_(</a:t>
              </a:r>
              <a:r>
                <a:rPr kumimoji="1" lang="en-US" sz="1800" b="0" i="0">
                  <a:latin typeface="Cambria Math" panose="02040503050406030204" pitchFamily="18" charset="0"/>
                </a:rPr>
                <a:t>𝑛+1)=</a:t>
              </a:r>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en-US" sz="1800" b="0" i="0">
                  <a:latin typeface="Cambria Math" panose="02040503050406030204" pitchFamily="18" charset="0"/>
                  <a:ea typeface="Cambria Math" panose="02040503050406030204" pitchFamily="18" charset="0"/>
                </a:rPr>
                <a:t>𝛼</a:t>
              </a:r>
              <a:r>
                <a:rPr kumimoji="1" lang="ja-JP" altLang="en-US" sz="1800" i="0">
                  <a:latin typeface="Cambria Math" panose="02040503050406030204" pitchFamily="18" charset="0"/>
                </a:rPr>
                <a:t> </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en-US" sz="1800" dirty="0"/>
                <a:t> </a:t>
              </a:r>
              <a:endParaRPr lang="ja-JP" sz="1800" dirty="0"/>
            </a:p>
          </dgm:t>
        </dgm:pt>
      </mc:Fallback>
    </mc:AlternateConten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1800" i="1" smtClean="0">
                            <a:latin typeface="Cambria Math" panose="02040503050406030204" pitchFamily="18" charset="0"/>
                            <a:ea typeface="メイリオ" panose="020B0604030504040204" pitchFamily="50" charset="-128"/>
                          </a:rPr>
                        </m:ctrlPr>
                      </m:fPr>
                      <m:num>
                        <m:r>
                          <a:rPr kumimoji="1" lang="ja-JP" altLang="en-US" sz="180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𝐽</m:t>
                        </m:r>
                      </m:num>
                      <m:den>
                        <m:r>
                          <a:rPr kumimoji="1" lang="ja-JP" altLang="en-US" sz="1800" i="1" smtClean="0">
                            <a:latin typeface="Cambria Math" panose="02040503050406030204" pitchFamily="18" charset="0"/>
                            <a:ea typeface="メイリオ" panose="020B0604030504040204" pitchFamily="50" charset="-128"/>
                          </a:rPr>
                          <m:t>𝜕</m:t>
                        </m:r>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en-US" altLang="ja-JP" sz="1800" b="0" i="1" smtClean="0">
                                <a:latin typeface="Cambria Math" panose="02040503050406030204" pitchFamily="18" charset="0"/>
                                <a:ea typeface="メイリオ" panose="020B0604030504040204" pitchFamily="50" charset="-128"/>
                              </a:rPr>
                              <m:t>𝑤</m:t>
                            </m:r>
                          </m:e>
                          <m:sub>
                            <m:r>
                              <a:rPr kumimoji="1" lang="en-US" altLang="ja-JP" sz="1800" b="0" i="1" smtClean="0">
                                <a:latin typeface="Cambria Math" panose="02040503050406030204" pitchFamily="18" charset="0"/>
                                <a:ea typeface="メイリオ" panose="020B0604030504040204" pitchFamily="50" charset="-128"/>
                              </a:rPr>
                              <m:t>𝑛</m:t>
                            </m:r>
                          </m:sub>
                        </m:sSub>
                      </m:den>
                    </m:f>
                    <m:r>
                      <a:rPr kumimoji="1" lang="en-US" altLang="ja-JP" sz="1800" b="0" i="1" smtClean="0">
                        <a:latin typeface="Cambria Math" panose="02040503050406030204" pitchFamily="18" charset="0"/>
                        <a:ea typeface="メイリオ" panose="020B0604030504040204" pitchFamily="50" charset="-128"/>
                      </a:rPr>
                      <m:t>&lt;0.01 ?</m:t>
                    </m:r>
                  </m:oMath>
                </m:oMathPara>
              </a14:m>
              <a:endParaRPr lang="ja-JP" sz="1800" dirty="0"/>
            </a:p>
          </dgm:t>
        </dgm:pt>
      </mc:Choice>
      <mc:Fallback xmlns="">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𝐽/(</a:t>
              </a: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𝑤_𝑛 )&lt;0.01 ?</a:t>
              </a:r>
              <a:endParaRPr lang="ja-JP" sz="1800" dirty="0"/>
            </a:p>
          </dgm:t>
        </dgm:pt>
      </mc:Fallback>
    </mc:AlternateConten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5A7B15A-401A-4711-998F-9F047283323F}">
      <dgm:prSet custT="1"/>
      <dgm:spPr>
        <a:blipFill>
          <a:blip xmlns:r="http://schemas.openxmlformats.org/officeDocument/2006/relationships" r:embed="rId1"/>
          <a:stretch>
            <a:fillRect/>
          </a:stretch>
        </a:blipFill>
      </dgm:spPr>
      <dgm:t>
        <a:bodyPr/>
        <a:lstStyle/>
        <a:p>
          <a:r>
            <a:rPr lang="ja-JP" altLang="en-US">
              <a:noFill/>
            </a:rPr>
            <a:t> </a:t>
          </a:r>
        </a:p>
      </dgm:t>
    </dgm:p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dgm:pt modelId="{54E4E23A-9C4A-46D3-AE48-03F1EEE18B99}">
      <dgm:prSet custT="1"/>
      <dgm:spPr>
        <a:blipFill>
          <a:blip xmlns:r="http://schemas.openxmlformats.org/officeDocument/2006/relationships" r:embed="rId2"/>
          <a:stretch>
            <a:fillRect/>
          </a:stretch>
        </a:blipFill>
      </dgm:spPr>
      <dgm:t>
        <a:bodyPr/>
        <a:lstStyle/>
        <a:p>
          <a:r>
            <a:rPr lang="ja-JP" altLang="en-US">
              <a:noFill/>
            </a:rPr>
            <a:t> </a:t>
          </a:r>
        </a:p>
      </dgm:t>
    </dgm:p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dgm:pt modelId="{E1A12FC4-4C5C-4889-90F6-8CE81AE9A0DC}">
      <dgm:prSet custT="1"/>
      <dgm:spPr>
        <a:blipFill>
          <a:blip xmlns:r="http://schemas.openxmlformats.org/officeDocument/2006/relationships" r:embed="rId3"/>
          <a:stretch>
            <a:fillRect/>
          </a:stretch>
        </a:blipFill>
      </dgm:spPr>
      <dgm:t>
        <a:bodyPr/>
        <a:lstStyle/>
        <a:p>
          <a:r>
            <a:rPr lang="ja-JP" altLang="en-US">
              <a:noFill/>
            </a:rPr>
            <a:t> </a:t>
          </a:r>
        </a:p>
      </dgm:t>
    </dgm:p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dgm:pt modelId="{C11D3F51-B888-4071-948B-CB24B67B2744}">
      <dgm:prSet custT="1"/>
      <dgm:spPr>
        <a:blipFill>
          <a:blip xmlns:r="http://schemas.openxmlformats.org/officeDocument/2006/relationships" r:embed="rId4"/>
          <a:stretch>
            <a:fillRect/>
          </a:stretch>
        </a:blipFill>
      </dgm:spPr>
      <dgm:t>
        <a:bodyPr/>
        <a:lstStyle/>
        <a:p>
          <a:r>
            <a:rPr lang="ja-JP" altLang="en-US">
              <a:noFill/>
            </a:rPr>
            <a:t> </a:t>
          </a:r>
        </a:p>
      </dgm:t>
    </dgm:p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33003-C4F7-4EE7-A2D5-E0C87000E776}">
      <dsp:nvSpPr>
        <dsp:cNvPr id="0" name=""/>
        <dsp:cNvSpPr/>
      </dsp:nvSpPr>
      <dsp:spPr>
        <a:xfrm>
          <a:off x="20923" y="3664"/>
          <a:ext cx="4790564"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𝑛</m:t>
                  </m:r>
                </m:sub>
              </m:sSub>
            </m:oMath>
          </a14:m>
          <a:r>
            <a:rPr kumimoji="1" lang="ja-JP" altLang="en-US" sz="1800" kern="1200" dirty="0"/>
            <a:t>の</a:t>
          </a:r>
          <a:r>
            <a:rPr kumimoji="1" lang="ja-JP" sz="1800" kern="1200" dirty="0"/>
            <a:t>初期値</a:t>
          </a: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0</m:t>
                  </m:r>
                </m:sub>
              </m:sSub>
              <m:r>
                <a:rPr kumimoji="1" lang="ja-JP" sz="1800" i="1" kern="1200">
                  <a:latin typeface="Cambria Math" panose="02040503050406030204" pitchFamily="18" charset="0"/>
                </a:rPr>
                <m:t>を</m:t>
              </m:r>
            </m:oMath>
          </a14:m>
          <a:r>
            <a:rPr kumimoji="1" lang="ja-JP" sz="1800" kern="1200" dirty="0"/>
            <a:t>適当に与える</a:t>
          </a:r>
          <a:endParaRPr lang="ja-JP" sz="1800" kern="1200" dirty="0"/>
        </a:p>
      </dsp:txBody>
      <dsp:txXfrm>
        <a:off x="48111" y="30852"/>
        <a:ext cx="4736188" cy="873904"/>
      </dsp:txXfrm>
    </dsp:sp>
    <dsp:sp modelId="{C097EF4F-FAC5-4AED-AA10-F0820FD40B4E}">
      <dsp:nvSpPr>
        <dsp:cNvPr id="0" name=""/>
        <dsp:cNvSpPr/>
      </dsp:nvSpPr>
      <dsp:spPr>
        <a:xfrm rot="5400000">
          <a:off x="2242152" y="955151"/>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989962"/>
        <a:ext cx="250636" cy="243674"/>
      </dsp:txXfrm>
    </dsp:sp>
    <dsp:sp modelId="{49CD0A3E-D8DB-4318-A07B-139CC5406B7E}">
      <dsp:nvSpPr>
        <dsp:cNvPr id="0" name=""/>
        <dsp:cNvSpPr/>
      </dsp:nvSpPr>
      <dsp:spPr>
        <a:xfrm>
          <a:off x="0" y="1396085"/>
          <a:ext cx="4832411"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sz="1800" i="1" kern="1200" smtClean="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ja-JP" sz="1800" i="1" kern="1200">
                  <a:latin typeface="Cambria Math" panose="02040503050406030204" pitchFamily="18" charset="0"/>
                </a:rPr>
                <m:t>地点</m:t>
              </m:r>
            </m:oMath>
          </a14:m>
          <a:r>
            <a:rPr kumimoji="1" lang="ja-JP" sz="1800" kern="1200" dirty="0"/>
            <a:t>での勾配</a:t>
          </a:r>
          <a14:m xmlns:a14="http://schemas.microsoft.com/office/drawing/2010/main">
            <m:oMath xmlns:m="http://schemas.openxmlformats.org/officeDocument/2006/math">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ja-JP" sz="1800" kern="1200" dirty="0"/>
            <a:t>を計算</a:t>
          </a:r>
          <a:endParaRPr lang="ja-JP" sz="1800" kern="1200" dirty="0"/>
        </a:p>
      </dsp:txBody>
      <dsp:txXfrm>
        <a:off x="27188" y="1423273"/>
        <a:ext cx="4778035" cy="873904"/>
      </dsp:txXfrm>
    </dsp:sp>
    <dsp:sp modelId="{173E854A-DA5A-4996-9A06-029C88829EE1}">
      <dsp:nvSpPr>
        <dsp:cNvPr id="0" name=""/>
        <dsp:cNvSpPr/>
      </dsp:nvSpPr>
      <dsp:spPr>
        <a:xfrm rot="5400000">
          <a:off x="2242152" y="2347572"/>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2382383"/>
        <a:ext cx="250636" cy="243674"/>
      </dsp:txXfrm>
    </dsp:sp>
    <dsp:sp modelId="{8D10FD48-22CE-4206-ABDE-0CC7B7CCC78D}">
      <dsp:nvSpPr>
        <dsp:cNvPr id="0" name=""/>
        <dsp:cNvSpPr/>
      </dsp:nvSpPr>
      <dsp:spPr>
        <a:xfrm>
          <a:off x="-10478" y="2788506"/>
          <a:ext cx="4853368"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勾配降下する</a:t>
          </a:r>
          <a14:m xmlns:a14="http://schemas.microsoft.com/office/drawing/2010/main">
            <m:oMath xmlns:m="http://schemas.openxmlformats.org/officeDocument/2006/math">
              <m:r>
                <a:rPr kumimoji="1" lang="ja-JP" sz="1800" i="1" kern="1200">
                  <a:latin typeface="Cambria Math" panose="02040503050406030204" pitchFamily="18" charset="0"/>
                </a:rPr>
                <m:t>　</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r>
                    <a:rPr kumimoji="1" lang="en-US" sz="1800" b="0" i="1" kern="1200" smtClean="0">
                      <a:latin typeface="Cambria Math" panose="02040503050406030204" pitchFamily="18" charset="0"/>
                    </a:rPr>
                    <m:t>+1</m:t>
                  </m:r>
                </m:sub>
              </m:sSub>
              <m:r>
                <a:rPr kumimoji="1" lang="en-US" sz="1800" b="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en-US" sz="1800" b="0" i="1" kern="1200">
                  <a:latin typeface="Cambria Math" panose="02040503050406030204" pitchFamily="18" charset="0"/>
                </a:rPr>
                <m:t>−</m:t>
              </m:r>
              <m:r>
                <a:rPr kumimoji="1" lang="en-US" sz="1800" b="0" i="1" kern="1200" smtClean="0">
                  <a:latin typeface="Cambria Math" panose="02040503050406030204" pitchFamily="18" charset="0"/>
                  <a:ea typeface="Cambria Math" panose="02040503050406030204" pitchFamily="18" charset="0"/>
                </a:rPr>
                <m:t>𝛼</m:t>
              </m:r>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en-US" sz="1800" kern="1200" dirty="0"/>
            <a:t> </a:t>
          </a:r>
          <a:endParaRPr lang="ja-JP" sz="1800" kern="1200" dirty="0"/>
        </a:p>
      </dsp:txBody>
      <dsp:txXfrm>
        <a:off x="16710" y="2815694"/>
        <a:ext cx="4798992" cy="873904"/>
      </dsp:txXfrm>
    </dsp:sp>
    <dsp:sp modelId="{039CC7D3-76C8-43A9-96F2-A143880C6E0C}">
      <dsp:nvSpPr>
        <dsp:cNvPr id="0" name=""/>
        <dsp:cNvSpPr/>
      </dsp:nvSpPr>
      <dsp:spPr>
        <a:xfrm rot="5400000">
          <a:off x="2242152" y="3739993"/>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3774804"/>
        <a:ext cx="250636" cy="243674"/>
      </dsp:txXfrm>
    </dsp:sp>
    <dsp:sp modelId="{26CF995A-0B7E-4595-9288-E52D78CE87E1}">
      <dsp:nvSpPr>
        <dsp:cNvPr id="0" name=""/>
        <dsp:cNvSpPr/>
      </dsp:nvSpPr>
      <dsp:spPr>
        <a:xfrm>
          <a:off x="41864" y="4180927"/>
          <a:ext cx="4748682" cy="937823"/>
        </a:xfrm>
        <a:prstGeom prst="flowChartDecis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kumimoji="1" lang="en-US" altLang="ja-JP" sz="1800" i="1" kern="1200" dirty="0">
            <a:latin typeface="Cambria Math" panose="02040503050406030204" pitchFamily="18" charset="0"/>
            <a:ea typeface="メイリオ" panose="020B0604030504040204" pitchFamily="50" charset="-128"/>
          </a:endParaRPr>
        </a:p>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kumimoji="1" lang="en-US" altLang="ja-JP" sz="1800" i="1" kern="1200" smtClean="0">
                        <a:latin typeface="Cambria Math" panose="02040503050406030204" pitchFamily="18" charset="0"/>
                        <a:ea typeface="メイリオ" panose="020B0604030504040204" pitchFamily="50" charset="-128"/>
                      </a:rPr>
                    </m:ctrlPr>
                  </m:fPr>
                  <m:num>
                    <m:r>
                      <a:rPr kumimoji="1" lang="ja-JP" altLang="en-US" sz="1800" i="1" kern="1200" smtClean="0">
                        <a:latin typeface="Cambria Math" panose="02040503050406030204" pitchFamily="18" charset="0"/>
                        <a:ea typeface="メイリオ" panose="020B0604030504040204" pitchFamily="50" charset="-128"/>
                      </a:rPr>
                      <m:t>𝜕</m:t>
                    </m:r>
                    <m:r>
                      <a:rPr kumimoji="1" lang="en-US" altLang="ja-JP" sz="1800" b="0" i="1" kern="1200" smtClean="0">
                        <a:latin typeface="Cambria Math" panose="02040503050406030204" pitchFamily="18" charset="0"/>
                        <a:ea typeface="メイリオ" panose="020B0604030504040204" pitchFamily="50" charset="-128"/>
                      </a:rPr>
                      <m:t>𝐽</m:t>
                    </m:r>
                  </m:num>
                  <m:den>
                    <m:r>
                      <a:rPr kumimoji="1" lang="ja-JP" altLang="en-US" sz="1800" i="1" kern="1200" smtClean="0">
                        <a:latin typeface="Cambria Math" panose="02040503050406030204" pitchFamily="18" charset="0"/>
                        <a:ea typeface="メイリオ" panose="020B0604030504040204" pitchFamily="50" charset="-128"/>
                      </a:rPr>
                      <m:t>𝜕</m:t>
                    </m:r>
                    <m:sSub>
                      <m:sSubPr>
                        <m:ctrlPr>
                          <a:rPr kumimoji="1" lang="en-US" altLang="ja-JP" sz="1800" i="1" kern="1200" smtClean="0">
                            <a:latin typeface="Cambria Math" panose="02040503050406030204" pitchFamily="18" charset="0"/>
                            <a:ea typeface="メイリオ" panose="020B0604030504040204" pitchFamily="50" charset="-128"/>
                          </a:rPr>
                        </m:ctrlPr>
                      </m:sSubPr>
                      <m:e>
                        <m:r>
                          <a:rPr kumimoji="1" lang="en-US" altLang="ja-JP" sz="1800" b="0" i="1" kern="1200" smtClean="0">
                            <a:latin typeface="Cambria Math" panose="02040503050406030204" pitchFamily="18" charset="0"/>
                            <a:ea typeface="メイリオ" panose="020B0604030504040204" pitchFamily="50" charset="-128"/>
                          </a:rPr>
                          <m:t>𝑤</m:t>
                        </m:r>
                      </m:e>
                      <m:sub>
                        <m:r>
                          <a:rPr kumimoji="1" lang="en-US" altLang="ja-JP" sz="1800" b="0" i="1" kern="1200" smtClean="0">
                            <a:latin typeface="Cambria Math" panose="02040503050406030204" pitchFamily="18" charset="0"/>
                            <a:ea typeface="メイリオ" panose="020B0604030504040204" pitchFamily="50" charset="-128"/>
                          </a:rPr>
                          <m:t>𝑛</m:t>
                        </m:r>
                      </m:sub>
                    </m:sSub>
                  </m:den>
                </m:f>
                <m:r>
                  <a:rPr kumimoji="1" lang="en-US" altLang="ja-JP" sz="1800" b="0" i="1" kern="1200" smtClean="0">
                    <a:latin typeface="Cambria Math" panose="02040503050406030204" pitchFamily="18" charset="0"/>
                    <a:ea typeface="メイリオ" panose="020B0604030504040204" pitchFamily="50" charset="-128"/>
                  </a:rPr>
                  <m:t>&lt;0.01 ?</m:t>
                </m:r>
              </m:oMath>
            </m:oMathPara>
          </a14:m>
          <a:endParaRPr lang="ja-JP" sz="1800" kern="1200" dirty="0"/>
        </a:p>
      </dsp:txBody>
      <dsp:txXfrm>
        <a:off x="1229035" y="4415383"/>
        <a:ext cx="2374341" cy="468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6BA71-5A54-4B5E-A474-2BF7EE76CD2A}" type="datetimeFigureOut">
              <a:rPr kumimoji="1" lang="ja-JP" altLang="en-US" smtClean="0"/>
              <a:t>2024/6/25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2DCB0-0920-4EE1-92EB-0BA6E39797C9}" type="slidenum">
              <a:rPr kumimoji="1" lang="ja-JP" altLang="en-US" smtClean="0"/>
              <a:t>‹#›</a:t>
            </a:fld>
            <a:endParaRPr kumimoji="1" lang="ja-JP" altLang="en-US"/>
          </a:p>
        </p:txBody>
      </p:sp>
    </p:spTree>
    <p:extLst>
      <p:ext uri="{BB962C8B-B14F-4D97-AF65-F5344CB8AC3E}">
        <p14:creationId xmlns:p14="http://schemas.microsoft.com/office/powerpoint/2010/main" val="37757591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8310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62200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8518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5550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6366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787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06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0898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8932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702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390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418627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manabitimes.jp/math/790#3"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9.png"/><Relationship Id="rId12"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0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 Id="rId1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0.png"/><Relationship Id="rId3" Type="http://schemas.openxmlformats.org/officeDocument/2006/relationships/image" Target="../media/image90.png"/><Relationship Id="rId7" Type="http://schemas.openxmlformats.org/officeDocument/2006/relationships/image" Target="../media/image131.png"/><Relationship Id="rId12" Type="http://schemas.openxmlformats.org/officeDocument/2006/relationships/image" Target="../media/image18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170.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100.png"/><Relationship Id="rId9"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18" Type="http://schemas.openxmlformats.org/officeDocument/2006/relationships/image" Target="../media/image450.png"/><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20" Type="http://schemas.openxmlformats.org/officeDocument/2006/relationships/image" Target="../media/image47.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46.png"/><Relationship Id="rId5" Type="http://schemas.openxmlformats.org/officeDocument/2006/relationships/diagramColors" Target="../diagrams/colors1.xml"/><Relationship Id="rId10" Type="http://schemas.openxmlformats.org/officeDocument/2006/relationships/image" Target="../media/image45.png"/><Relationship Id="rId19" Type="http://schemas.openxmlformats.org/officeDocument/2006/relationships/image" Target="../media/image460.png"/><Relationship Id="rId4" Type="http://schemas.openxmlformats.org/officeDocument/2006/relationships/diagramQuickStyle" Target="../diagrams/quickStyle1.xml"/><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05306" y="2596719"/>
            <a:ext cx="7918516" cy="1200329"/>
          </a:xfrm>
          <a:prstGeom prst="rect">
            <a:avLst/>
          </a:prstGeom>
          <a:noFill/>
        </p:spPr>
        <p:txBody>
          <a:bodyPr wrap="square" rtlCol="0">
            <a:spAutoFit/>
          </a:bodyPr>
          <a:lstStyle/>
          <a:p>
            <a:pPr algn="ctr"/>
            <a:r>
              <a:rPr kumimoji="1" lang="ja-JP" altLang="en-US" sz="3600" b="1" dirty="0">
                <a:latin typeface="メイリオ" panose="020B0604030504040204" pitchFamily="50" charset="-128"/>
                <a:ea typeface="メイリオ" panose="020B0604030504040204" pitchFamily="50" charset="-128"/>
              </a:rPr>
              <a:t>ニューラルネットワークの基礎 </a:t>
            </a:r>
            <a:r>
              <a:rPr kumimoji="1" lang="en-US" altLang="ja-JP" sz="3600" b="1" dirty="0">
                <a:latin typeface="メイリオ" panose="020B0604030504040204" pitchFamily="50" charset="-128"/>
                <a:ea typeface="メイリオ" panose="020B0604030504040204" pitchFamily="50" charset="-128"/>
              </a:rPr>
              <a:t>2 </a:t>
            </a:r>
          </a:p>
          <a:p>
            <a:pPr algn="ctr"/>
            <a:r>
              <a:rPr kumimoji="1" lang="ja-JP" altLang="en-US" sz="3600" b="1" dirty="0">
                <a:latin typeface="メイリオ" panose="020B0604030504040204" pitchFamily="50" charset="-128"/>
                <a:ea typeface="メイリオ" panose="020B0604030504040204" pitchFamily="50" charset="-128"/>
              </a:rPr>
              <a:t>～　機械学習の学習とは何か</a:t>
            </a:r>
          </a:p>
        </p:txBody>
      </p:sp>
      <p:sp>
        <p:nvSpPr>
          <p:cNvPr id="2" name="テキスト ボックス 1">
            <a:extLst>
              <a:ext uri="{FF2B5EF4-FFF2-40B4-BE49-F238E27FC236}">
                <a16:creationId xmlns:a16="http://schemas.microsoft.com/office/drawing/2014/main" id="{899F54C8-C533-4620-A96D-07DE3C1C9FA5}"/>
              </a:ext>
            </a:extLst>
          </p:cNvPr>
          <p:cNvSpPr txBox="1"/>
          <p:nvPr/>
        </p:nvSpPr>
        <p:spPr>
          <a:xfrm>
            <a:off x="777702" y="4102660"/>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勾配降下法によるパラメータ推定</a:t>
            </a:r>
          </a:p>
        </p:txBody>
      </p:sp>
    </p:spTree>
    <p:extLst>
      <p:ext uri="{BB962C8B-B14F-4D97-AF65-F5344CB8AC3E}">
        <p14:creationId xmlns:p14="http://schemas.microsoft.com/office/powerpoint/2010/main" val="1175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620" y="2865435"/>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33E57-ED70-4323-80E1-A20FD77E28E4}"/>
                  </a:ext>
                </a:extLst>
              </p:cNvPr>
              <p:cNvSpPr txBox="1"/>
              <p:nvPr/>
            </p:nvSpPr>
            <p:spPr>
              <a:xfrm>
                <a:off x="7412986" y="5564774"/>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37933E57-ED70-4323-80E1-A20FD77E28E4}"/>
                  </a:ext>
                </a:extLst>
              </p:cNvPr>
              <p:cNvSpPr txBox="1">
                <a:spLocks noRot="1" noChangeAspect="1" noMove="1" noResize="1" noEditPoints="1" noAdjustHandles="1" noChangeArrowheads="1" noChangeShapeType="1" noTextEdit="1"/>
              </p:cNvSpPr>
              <p:nvPr/>
            </p:nvSpPr>
            <p:spPr>
              <a:xfrm>
                <a:off x="7412986" y="5564774"/>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F293C981-55F1-4F13-A842-58360766A02F}"/>
              </a:ext>
            </a:extLst>
          </p:cNvPr>
          <p:cNvSpPr/>
          <p:nvPr/>
        </p:nvSpPr>
        <p:spPr>
          <a:xfrm>
            <a:off x="4999141" y="5738323"/>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V="1">
            <a:off x="6783886" y="4432684"/>
            <a:ext cx="0" cy="156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024945" y="3549495"/>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092078" y="409964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092078" y="4099644"/>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24403" y="4364099"/>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5673184" y="4706662"/>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5673184" y="4706662"/>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V="1">
            <a:off x="6374939" y="5030703"/>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937285" y="2907118"/>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D3E73E1-72D5-BD2B-4A78-C06F565C412C}"/>
                  </a:ext>
                </a:extLst>
              </p:cNvPr>
              <p:cNvSpPr txBox="1"/>
              <p:nvPr/>
            </p:nvSpPr>
            <p:spPr>
              <a:xfrm>
                <a:off x="276855" y="193718"/>
                <a:ext cx="11507708" cy="2115259"/>
              </a:xfrm>
              <a:prstGeom prst="rect">
                <a:avLst/>
              </a:prstGeom>
              <a:noFill/>
            </p:spPr>
            <p:txBody>
              <a:bodyPr wrap="square" rtlCol="0">
                <a:spAutoFit/>
              </a:bodyPr>
              <a:lstStyle/>
              <a:p>
                <a:pPr marL="457200" indent="-457200">
                  <a:buFont typeface="+mj-lt"/>
                  <a:buAutoNum type="arabicPeriod"/>
                </a:pPr>
                <a:r>
                  <a:rPr kumimoji="1" lang="ja-JP" altLang="en-US" sz="2400" b="0" dirty="0">
                    <a:ea typeface="メイリオ" panose="020B0604030504040204" pitchFamily="50" charset="-128"/>
                  </a:rPr>
                  <a:t>凸関数</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の微分は</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num>
                      <m:den>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であり、極値は</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より</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=−0.25 </m:t>
                    </m:r>
                  </m:oMath>
                </a14:m>
                <a:r>
                  <a:rPr kumimoji="1" lang="ja-JP" altLang="en-US" sz="2400" dirty="0">
                    <a:latin typeface="メイリオ" panose="020B0604030504040204" pitchFamily="50" charset="-128"/>
                    <a:ea typeface="メイリオ" panose="020B0604030504040204" pitchFamily="50" charset="-128"/>
                  </a:rPr>
                  <a:t>となる。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𝐽</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𝑤</m:t>
                        </m:r>
                      </m:e>
                    </m:d>
                  </m:oMath>
                </a14:m>
                <a:r>
                  <a:rPr kumimoji="1" lang="ja-JP" altLang="en-US" sz="2400" dirty="0">
                    <a:latin typeface="メイリオ" panose="020B0604030504040204" pitchFamily="50" charset="-128"/>
                    <a:ea typeface="メイリオ" panose="020B0604030504040204" pitchFamily="50" charset="-128"/>
                  </a:rPr>
                  <a:t>上の任意の点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𝑛</m:t>
                        </m:r>
                      </m:sub>
                    </m:sSub>
                  </m:oMath>
                </a14:m>
                <a:r>
                  <a:rPr kumimoji="1" lang="ja-JP" altLang="en-US" sz="2400" dirty="0">
                    <a:latin typeface="メイリオ" panose="020B0604030504040204" pitchFamily="50" charset="-128"/>
                    <a:ea typeface="メイリオ" panose="020B0604030504040204" pitchFamily="50" charset="-128"/>
                  </a:rPr>
                  <a:t>における勾配は</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r>
                      <a:rPr kumimoji="1" lang="en-US" altLang="ja-JP" sz="2400" b="0" i="1" smtClean="0">
                        <a:latin typeface="Cambria Math" panose="02040503050406030204" pitchFamily="18" charset="0"/>
                        <a:ea typeface="メイリオ" panose="020B0604030504040204" pitchFamily="50" charset="-128"/>
                      </a:rPr>
                      <m:t>=10</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9.9</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のように</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0.1</a:t>
                </a:r>
                <a:r>
                  <a:rPr kumimoji="1" lang="ja-JP" altLang="en-US" sz="2400" dirty="0">
                    <a:latin typeface="メイリオ" panose="020B0604030504040204" pitchFamily="50" charset="-128"/>
                    <a:ea typeface="メイリオ" panose="020B0604030504040204" pitchFamily="50" charset="-128"/>
                  </a:rPr>
                  <a:t>づつ変化させると勾配</a:t>
                </a:r>
                <a14:m>
                  <m:oMath xmlns:m="http://schemas.openxmlformats.org/officeDocument/2006/math">
                    <m:r>
                      <a:rPr kumimoji="1" lang="en-US" altLang="ja-JP" sz="240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の絶対値</m:t>
                    </m:r>
                    <m:r>
                      <a:rPr kumimoji="1" lang="ja-JP" altLang="en-US" sz="2400" i="1" smtClean="0">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極値付近で最小になるように変化する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D3E73E1-72D5-BD2B-4A78-C06F565C412C}"/>
                  </a:ext>
                </a:extLst>
              </p:cNvPr>
              <p:cNvSpPr txBox="1">
                <a:spLocks noRot="1" noChangeAspect="1" noMove="1" noResize="1" noEditPoints="1" noAdjustHandles="1" noChangeArrowheads="1" noChangeShapeType="1" noTextEdit="1"/>
              </p:cNvSpPr>
              <p:nvPr/>
            </p:nvSpPr>
            <p:spPr>
              <a:xfrm>
                <a:off x="276855" y="193718"/>
                <a:ext cx="11507708" cy="2115259"/>
              </a:xfrm>
              <a:prstGeom prst="rect">
                <a:avLst/>
              </a:prstGeom>
              <a:blipFill>
                <a:blip r:embed="rId6"/>
                <a:stretch>
                  <a:fillRect l="-847" b="-63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4B8C54-43F6-CB3F-C99A-D9A60EFC525E}"/>
                  </a:ext>
                </a:extLst>
              </p:cNvPr>
              <p:cNvSpPr txBox="1"/>
              <p:nvPr/>
            </p:nvSpPr>
            <p:spPr>
              <a:xfrm>
                <a:off x="6556978" y="5952256"/>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F4B8C54-43F6-CB3F-C99A-D9A60EFC525E}"/>
                  </a:ext>
                </a:extLst>
              </p:cNvPr>
              <p:cNvSpPr txBox="1">
                <a:spLocks noRot="1" noChangeAspect="1" noMove="1" noResize="1" noEditPoints="1" noAdjustHandles="1" noChangeArrowheads="1" noChangeShapeType="1" noTextEdit="1"/>
              </p:cNvSpPr>
              <p:nvPr/>
            </p:nvSpPr>
            <p:spPr>
              <a:xfrm>
                <a:off x="6556978" y="5952256"/>
                <a:ext cx="532775"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F305BF7-CBD6-39BE-FFC3-05BB26E893CA}"/>
                  </a:ext>
                </a:extLst>
              </p:cNvPr>
              <p:cNvSpPr txBox="1"/>
              <p:nvPr/>
            </p:nvSpPr>
            <p:spPr>
              <a:xfrm>
                <a:off x="6140690" y="5927330"/>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F305BF7-CBD6-39BE-FFC3-05BB26E893CA}"/>
                  </a:ext>
                </a:extLst>
              </p:cNvPr>
              <p:cNvSpPr txBox="1">
                <a:spLocks noRot="1" noChangeAspect="1" noMove="1" noResize="1" noEditPoints="1" noAdjustHandles="1" noChangeArrowheads="1" noChangeShapeType="1" noTextEdit="1"/>
              </p:cNvSpPr>
              <p:nvPr/>
            </p:nvSpPr>
            <p:spPr>
              <a:xfrm>
                <a:off x="6140690" y="5927330"/>
                <a:ext cx="527452" cy="369332"/>
              </a:xfrm>
              <a:prstGeom prst="rect">
                <a:avLst/>
              </a:prstGeom>
              <a:blipFill>
                <a:blip r:embed="rId8"/>
                <a:stretch>
                  <a:fillRect/>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345333C7-4E75-0F46-6336-DA9736CF1E83}"/>
              </a:ext>
            </a:extLst>
          </p:cNvPr>
          <p:cNvCxnSpPr/>
          <p:nvPr/>
        </p:nvCxnSpPr>
        <p:spPr>
          <a:xfrm flipH="1">
            <a:off x="3918382" y="6321588"/>
            <a:ext cx="31070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73023B8-C605-22D2-BF6F-CEE90892DBEB}"/>
              </a:ext>
            </a:extLst>
          </p:cNvPr>
          <p:cNvSpPr txBox="1"/>
          <p:nvPr/>
        </p:nvSpPr>
        <p:spPr>
          <a:xfrm>
            <a:off x="6668142" y="6374850"/>
            <a:ext cx="47000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7FFA5EC-8AE5-D3C3-A9BD-BC490DD82C5A}"/>
              </a:ext>
            </a:extLst>
          </p:cNvPr>
          <p:cNvSpPr txBox="1"/>
          <p:nvPr/>
        </p:nvSpPr>
        <p:spPr>
          <a:xfrm>
            <a:off x="3769432" y="6374850"/>
            <a:ext cx="57099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9510675-3683-300C-16BC-A300C930BDE8}"/>
                  </a:ext>
                </a:extLst>
              </p:cNvPr>
              <p:cNvSpPr txBox="1"/>
              <p:nvPr/>
            </p:nvSpPr>
            <p:spPr>
              <a:xfrm>
                <a:off x="6951371" y="2772861"/>
                <a:ext cx="189737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𝐽</m:t>
                      </m:r>
                      <m:d>
                        <m:dPr>
                          <m:ctrlPr>
                            <a:rPr kumimoji="1" lang="en-US" altLang="ja-JP" sz="1800" b="0" i="1" smtClean="0">
                              <a:latin typeface="Cambria Math" panose="02040503050406030204" pitchFamily="18" charset="0"/>
                              <a:ea typeface="メイリオ" panose="020B0604030504040204" pitchFamily="50" charset="-128"/>
                            </a:rPr>
                          </m:ctrlPr>
                        </m:dPr>
                        <m:e>
                          <m:r>
                            <a:rPr kumimoji="1" lang="en-US" altLang="ja-JP" sz="1800" b="0" i="1" smtClean="0">
                              <a:latin typeface="Cambria Math" panose="02040503050406030204" pitchFamily="18" charset="0"/>
                              <a:ea typeface="メイリオ" panose="020B0604030504040204" pitchFamily="50" charset="-128"/>
                            </a:rPr>
                            <m:t>𝑤</m:t>
                          </m:r>
                        </m:e>
                      </m:d>
                      <m:r>
                        <a:rPr kumimoji="1" lang="en-US" altLang="ja-JP" sz="1800" b="0" i="1" smtClean="0">
                          <a:latin typeface="Cambria Math" panose="02040503050406030204" pitchFamily="18" charset="0"/>
                          <a:ea typeface="メイリオ" panose="020B0604030504040204" pitchFamily="50" charset="-128"/>
                        </a:rPr>
                        <m:t>=2</m:t>
                      </m:r>
                      <m:sSup>
                        <m:sSupPr>
                          <m:ctrlPr>
                            <a:rPr kumimoji="1" lang="en-US" altLang="ja-JP" sz="1800" b="0" i="1" smtClean="0">
                              <a:latin typeface="Cambria Math" panose="02040503050406030204" pitchFamily="18" charset="0"/>
                              <a:ea typeface="メイリオ" panose="020B0604030504040204" pitchFamily="50" charset="-128"/>
                            </a:rPr>
                          </m:ctrlPr>
                        </m:sSupPr>
                        <m:e>
                          <m:r>
                            <a:rPr kumimoji="1" lang="en-US" altLang="ja-JP" sz="1800" b="0" i="1" smtClean="0">
                              <a:latin typeface="Cambria Math" panose="02040503050406030204" pitchFamily="18" charset="0"/>
                              <a:ea typeface="メイリオ" panose="020B0604030504040204" pitchFamily="50" charset="-128"/>
                            </a:rPr>
                            <m:t>𝑤</m:t>
                          </m:r>
                        </m:e>
                        <m:sup>
                          <m:r>
                            <a:rPr kumimoji="1" lang="en-US" altLang="ja-JP" sz="1800" b="0" i="1" smtClean="0">
                              <a:latin typeface="Cambria Math" panose="02040503050406030204" pitchFamily="18" charset="0"/>
                              <a:ea typeface="メイリオ" panose="020B0604030504040204" pitchFamily="50" charset="-128"/>
                            </a:rPr>
                            <m:t>2</m:t>
                          </m:r>
                        </m:sup>
                      </m:sSup>
                      <m:r>
                        <a:rPr kumimoji="1" lang="en-US" altLang="ja-JP" sz="1800" b="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D9510675-3683-300C-16BC-A300C930BDE8}"/>
                  </a:ext>
                </a:extLst>
              </p:cNvPr>
              <p:cNvSpPr txBox="1">
                <a:spLocks noRot="1" noChangeAspect="1" noMove="1" noResize="1" noEditPoints="1" noAdjustHandles="1" noChangeArrowheads="1" noChangeShapeType="1" noTextEdit="1"/>
              </p:cNvSpPr>
              <p:nvPr/>
            </p:nvSpPr>
            <p:spPr>
              <a:xfrm>
                <a:off x="6951371" y="2772861"/>
                <a:ext cx="1897379" cy="369332"/>
              </a:xfrm>
              <a:prstGeom prst="rect">
                <a:avLst/>
              </a:prstGeom>
              <a:blipFill>
                <a:blip r:embed="rId9"/>
                <a:stretch>
                  <a:fillRect b="-6667"/>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E9B63E5C-6963-8F04-4401-8D8B36F6700F}"/>
              </a:ext>
            </a:extLst>
          </p:cNvPr>
          <p:cNvSpPr txBox="1"/>
          <p:nvPr/>
        </p:nvSpPr>
        <p:spPr>
          <a:xfrm>
            <a:off x="6371693" y="5699094"/>
            <a:ext cx="471604"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rPr>
              <a:t>0.1</a:t>
            </a:r>
            <a:endParaRPr kumimoji="1" lang="ja-JP" altLang="en-US" sz="1400" dirty="0">
              <a:latin typeface="メイリオ" panose="020B0604030504040204" pitchFamily="50" charset="-128"/>
              <a:ea typeface="メイリオ" panose="020B0604030504040204" pitchFamily="50" charset="-128"/>
            </a:endParaRPr>
          </a:p>
        </p:txBody>
      </p:sp>
      <p:cxnSp>
        <p:nvCxnSpPr>
          <p:cNvPr id="41" name="直線矢印コネクタ 40">
            <a:extLst>
              <a:ext uri="{FF2B5EF4-FFF2-40B4-BE49-F238E27FC236}">
                <a16:creationId xmlns:a16="http://schemas.microsoft.com/office/drawing/2014/main" id="{06BA77A7-A90F-4D21-AAAA-C2884CF9B8E1}"/>
              </a:ext>
            </a:extLst>
          </p:cNvPr>
          <p:cNvCxnSpPr/>
          <p:nvPr/>
        </p:nvCxnSpPr>
        <p:spPr>
          <a:xfrm>
            <a:off x="6423025" y="5934098"/>
            <a:ext cx="335902"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78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4714E62-68E0-C852-7917-FECA7F2FCECA}"/>
                  </a:ext>
                </a:extLst>
              </p:cNvPr>
              <p:cNvSpPr txBox="1"/>
              <p:nvPr/>
            </p:nvSpPr>
            <p:spPr>
              <a:xfrm>
                <a:off x="814243" y="837943"/>
                <a:ext cx="10817290" cy="1374030"/>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このように方程式：微分</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 </m:t>
                    </m:r>
                  </m:oMath>
                </a14:m>
                <a:r>
                  <a:rPr kumimoji="1" lang="ja-JP" altLang="en-US" sz="2400" dirty="0">
                    <a:latin typeface="メイリオ" panose="020B0604030504040204" pitchFamily="50" charset="-128"/>
                    <a:ea typeface="メイリオ" panose="020B0604030504040204" pitchFamily="50" charset="-128"/>
                  </a:rPr>
                  <a:t>の解を求めずに、</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の値を動かしながら勾配が徐々に小さくなるような</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を求める方法を</a:t>
                </a:r>
                <a:r>
                  <a:rPr kumimoji="1" lang="ja-JP" altLang="en-US" sz="2400" b="1" dirty="0">
                    <a:latin typeface="メイリオ" panose="020B0604030504040204" pitchFamily="50" charset="-128"/>
                    <a:ea typeface="メイリオ" panose="020B0604030504040204" pitchFamily="50" charset="-128"/>
                  </a:rPr>
                  <a:t>漸近的な</a:t>
                </a:r>
                <a:r>
                  <a:rPr kumimoji="1" lang="ja-JP" altLang="en-US" sz="2400" dirty="0">
                    <a:latin typeface="メイリオ" panose="020B0604030504040204" pitchFamily="50" charset="-128"/>
                    <a:ea typeface="メイリオ" panose="020B0604030504040204" pitchFamily="50" charset="-128"/>
                  </a:rPr>
                  <a:t>最適化と呼ぶ</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F4714E62-68E0-C852-7917-FECA7F2FCECA}"/>
                  </a:ext>
                </a:extLst>
              </p:cNvPr>
              <p:cNvSpPr txBox="1">
                <a:spLocks noRot="1" noChangeAspect="1" noMove="1" noResize="1" noEditPoints="1" noAdjustHandles="1" noChangeArrowheads="1" noChangeShapeType="1" noTextEdit="1"/>
              </p:cNvSpPr>
              <p:nvPr/>
            </p:nvSpPr>
            <p:spPr>
              <a:xfrm>
                <a:off x="814243" y="837943"/>
                <a:ext cx="10817290" cy="1374030"/>
              </a:xfrm>
              <a:prstGeom prst="rect">
                <a:avLst/>
              </a:prstGeom>
              <a:blipFill>
                <a:blip r:embed="rId2"/>
                <a:stretch>
                  <a:fillRect l="-9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472F61-CD65-96BB-CB7F-6A6DAB27D8E6}"/>
                  </a:ext>
                </a:extLst>
              </p:cNvPr>
              <p:cNvSpPr txBox="1"/>
              <p:nvPr/>
            </p:nvSpPr>
            <p:spPr>
              <a:xfrm>
                <a:off x="847725" y="2381250"/>
                <a:ext cx="846840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解析的な最適化：微分</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漸近的な最適化：</a:t>
                </a:r>
                <a:r>
                  <a:rPr kumimoji="1" lang="en-US" altLang="ja-JP" sz="2400" dirty="0">
                    <a:ea typeface="メイリオ" panose="020B0604030504040204" pitchFamily="50" charset="-128"/>
                  </a:rPr>
                  <a:t> </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を動かして勾配</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に徐々に近づける</a:t>
                </a:r>
              </a:p>
            </p:txBody>
          </p:sp>
        </mc:Choice>
        <mc:Fallback xmlns="">
          <p:sp>
            <p:nvSpPr>
              <p:cNvPr id="3" name="テキスト ボックス 2">
                <a:extLst>
                  <a:ext uri="{FF2B5EF4-FFF2-40B4-BE49-F238E27FC236}">
                    <a16:creationId xmlns:a16="http://schemas.microsoft.com/office/drawing/2014/main" id="{32472F61-CD65-96BB-CB7F-6A6DAB27D8E6}"/>
                  </a:ext>
                </a:extLst>
              </p:cNvPr>
              <p:cNvSpPr txBox="1">
                <a:spLocks noRot="1" noChangeAspect="1" noMove="1" noResize="1" noEditPoints="1" noAdjustHandles="1" noChangeArrowheads="1" noChangeShapeType="1" noTextEdit="1"/>
              </p:cNvSpPr>
              <p:nvPr/>
            </p:nvSpPr>
            <p:spPr>
              <a:xfrm>
                <a:off x="847725" y="2381250"/>
                <a:ext cx="8468409" cy="830997"/>
              </a:xfrm>
              <a:prstGeom prst="rect">
                <a:avLst/>
              </a:prstGeom>
              <a:blipFill>
                <a:blip r:embed="rId3"/>
                <a:stretch>
                  <a:fillRect l="-1656" t="-16912" r="-144" b="-2573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94AA90A-52DD-E717-5345-0D87F4EAB527}"/>
              </a:ext>
            </a:extLst>
          </p:cNvPr>
          <p:cNvSpPr txBox="1"/>
          <p:nvPr/>
        </p:nvSpPr>
        <p:spPr>
          <a:xfrm>
            <a:off x="765110" y="369542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なぜ漸近的な方法が必要なのか</a:t>
            </a:r>
          </a:p>
        </p:txBody>
      </p:sp>
      <p:sp>
        <p:nvSpPr>
          <p:cNvPr id="5" name="テキスト ボックス 4">
            <a:extLst>
              <a:ext uri="{FF2B5EF4-FFF2-40B4-BE49-F238E27FC236}">
                <a16:creationId xmlns:a16="http://schemas.microsoft.com/office/drawing/2014/main" id="{097ED444-6C68-CD73-BA66-0708ED93C52B}"/>
              </a:ext>
            </a:extLst>
          </p:cNvPr>
          <p:cNvSpPr txBox="1"/>
          <p:nvPr/>
        </p:nvSpPr>
        <p:spPr>
          <a:xfrm>
            <a:off x="814243" y="4218641"/>
            <a:ext cx="85924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複雑な関数の場合、微分</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の方程式を解けない。例えば、シグモイド関数の微分</a:t>
            </a:r>
          </a:p>
        </p:txBody>
      </p:sp>
      <p:sp>
        <p:nvSpPr>
          <p:cNvPr id="6" name="テキスト ボックス 5">
            <a:extLst>
              <a:ext uri="{FF2B5EF4-FFF2-40B4-BE49-F238E27FC236}">
                <a16:creationId xmlns:a16="http://schemas.microsoft.com/office/drawing/2014/main" id="{AB442C0F-B5FD-B278-60C6-9875A31FAD37}"/>
              </a:ext>
            </a:extLst>
          </p:cNvPr>
          <p:cNvSpPr txBox="1"/>
          <p:nvPr/>
        </p:nvSpPr>
        <p:spPr>
          <a:xfrm>
            <a:off x="814243" y="4557195"/>
            <a:ext cx="439594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https://manabitimes.jp/math/790#3</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2C570A4-0024-789B-86F8-15FDB8C4FB73}"/>
              </a:ext>
            </a:extLst>
          </p:cNvPr>
          <p:cNvSpPr txBox="1"/>
          <p:nvPr/>
        </p:nvSpPr>
        <p:spPr>
          <a:xfrm>
            <a:off x="847725" y="188630"/>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漸近的な最適化</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F8BBD2-4803-22C4-AE19-80B1BD4A856C}"/>
                  </a:ext>
                </a:extLst>
              </p:cNvPr>
              <p:cNvSpPr txBox="1"/>
              <p:nvPr/>
            </p:nvSpPr>
            <p:spPr>
              <a:xfrm>
                <a:off x="847725" y="5395407"/>
                <a:ext cx="5486695" cy="523220"/>
              </a:xfrm>
              <a:prstGeom prst="rect">
                <a:avLst/>
              </a:prstGeom>
              <a:noFill/>
            </p:spPr>
            <p:txBody>
              <a:bodyPr wrap="none" rtlCol="0">
                <a:spAutoFit/>
              </a:bodyPr>
              <a:lstStyle/>
              <a:p>
                <a:pPr algn="l"/>
                <a14:m>
                  <m:oMath xmlns:m="http://schemas.openxmlformats.org/officeDocument/2006/math">
                    <m:r>
                      <a:rPr kumimoji="1" lang="en-US" altLang="ja-JP" sz="2800" i="1" smtClean="0">
                        <a:latin typeface="Cambria Math" panose="02040503050406030204" pitchFamily="18" charset="0"/>
                        <a:ea typeface="メイリオ" panose="020B0604030504040204" pitchFamily="50" charset="-128"/>
                      </a:rPr>
                      <m:t>𝑤</m:t>
                    </m:r>
                  </m:oMath>
                </a14:m>
                <a:r>
                  <a:rPr kumimoji="1" lang="ja-JP" altLang="en-US" sz="2800" dirty="0">
                    <a:latin typeface="メイリオ" panose="020B0604030504040204" pitchFamily="50" charset="-128"/>
                    <a:ea typeface="メイリオ" panose="020B0604030504040204" pitchFamily="50" charset="-128"/>
                  </a:rPr>
                  <a:t>が実数だと値は無限に取りうる</a:t>
                </a:r>
              </a:p>
            </p:txBody>
          </p:sp>
        </mc:Choice>
        <mc:Fallback xmlns="">
          <p:sp>
            <p:nvSpPr>
              <p:cNvPr id="9" name="テキスト ボックス 8">
                <a:extLst>
                  <a:ext uri="{FF2B5EF4-FFF2-40B4-BE49-F238E27FC236}">
                    <a16:creationId xmlns:a16="http://schemas.microsoft.com/office/drawing/2014/main" id="{76F8BBD2-4803-22C4-AE19-80B1BD4A856C}"/>
                  </a:ext>
                </a:extLst>
              </p:cNvPr>
              <p:cNvSpPr txBox="1">
                <a:spLocks noRot="1" noChangeAspect="1" noMove="1" noResize="1" noEditPoints="1" noAdjustHandles="1" noChangeArrowheads="1" noChangeShapeType="1" noTextEdit="1"/>
              </p:cNvSpPr>
              <p:nvPr/>
            </p:nvSpPr>
            <p:spPr>
              <a:xfrm>
                <a:off x="847725" y="5395407"/>
                <a:ext cx="5486695" cy="523220"/>
              </a:xfrm>
              <a:prstGeom prst="rect">
                <a:avLst/>
              </a:prstGeom>
              <a:blipFill>
                <a:blip r:embed="rId5"/>
                <a:stretch>
                  <a:fillRect t="-9302" r="-889" b="-337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AC01E33-D7E1-80EF-2FCF-F41BB9032633}"/>
                  </a:ext>
                </a:extLst>
              </p:cNvPr>
              <p:cNvSpPr txBox="1"/>
              <p:nvPr/>
            </p:nvSpPr>
            <p:spPr>
              <a:xfrm>
                <a:off x="847725" y="5868228"/>
                <a:ext cx="1057885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前頁のように</a:t>
                </a:r>
                <a14:m>
                  <m:oMath xmlns:m="http://schemas.openxmlformats.org/officeDocument/2006/math">
                    <m:r>
                      <a:rPr kumimoji="1" lang="en-US" altLang="ja-JP" sz="1800" i="1" smtClean="0">
                        <a:latin typeface="Cambria Math" panose="02040503050406030204" pitchFamily="18" charset="0"/>
                        <a:ea typeface="メイリオ" panose="020B0604030504040204" pitchFamily="50" charset="-128"/>
                      </a:rPr>
                      <m:t>𝑤</m:t>
                    </m:r>
                    <m:r>
                      <a:rPr kumimoji="1" lang="en-US" altLang="ja-JP" sz="1800" i="1" smtClean="0">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から小さくすると徐々に勾配が小さくなるという知識は実際には持っていない</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それでは、どうしたら勾配が徐々に小さくなる方向を知ることができるのか？</a:t>
                </a:r>
              </a:p>
            </p:txBody>
          </p:sp>
        </mc:Choice>
        <mc:Fallback>
          <p:sp>
            <p:nvSpPr>
              <p:cNvPr id="10" name="テキスト ボックス 9">
                <a:extLst>
                  <a:ext uri="{FF2B5EF4-FFF2-40B4-BE49-F238E27FC236}">
                    <a16:creationId xmlns:a16="http://schemas.microsoft.com/office/drawing/2014/main" id="{3AC01E33-D7E1-80EF-2FCF-F41BB9032633}"/>
                  </a:ext>
                </a:extLst>
              </p:cNvPr>
              <p:cNvSpPr txBox="1">
                <a:spLocks noRot="1" noChangeAspect="1" noMove="1" noResize="1" noEditPoints="1" noAdjustHandles="1" noChangeArrowheads="1" noChangeShapeType="1" noTextEdit="1"/>
              </p:cNvSpPr>
              <p:nvPr/>
            </p:nvSpPr>
            <p:spPr>
              <a:xfrm>
                <a:off x="847725" y="5868228"/>
                <a:ext cx="10578858" cy="646331"/>
              </a:xfrm>
              <a:prstGeom prst="rect">
                <a:avLst/>
              </a:prstGeom>
              <a:blipFill>
                <a:blip r:embed="rId6"/>
                <a:stretch>
                  <a:fillRect l="-461" t="-377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712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二次関数 ~めっちゃわかる基本！~ | 苦手な数学を簡単に☆">
            <a:extLst>
              <a:ext uri="{FF2B5EF4-FFF2-40B4-BE49-F238E27FC236}">
                <a16:creationId xmlns:a16="http://schemas.microsoft.com/office/drawing/2014/main" id="{B6AE96FF-3506-A8D8-11BF-93FBC8F9D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56" y="1924256"/>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6ED9ED-A74A-35C2-12E0-7A63B8217CA5}"/>
                  </a:ext>
                </a:extLst>
              </p:cNvPr>
              <p:cNvSpPr txBox="1"/>
              <p:nvPr/>
            </p:nvSpPr>
            <p:spPr>
              <a:xfrm>
                <a:off x="7224022" y="4623595"/>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F6ED9ED-A74A-35C2-12E0-7A63B8217CA5}"/>
                  </a:ext>
                </a:extLst>
              </p:cNvPr>
              <p:cNvSpPr txBox="1">
                <a:spLocks noRot="1" noChangeAspect="1" noMove="1" noResize="1" noEditPoints="1" noAdjustHandles="1" noChangeArrowheads="1" noChangeShapeType="1" noTextEdit="1"/>
              </p:cNvSpPr>
              <p:nvPr/>
            </p:nvSpPr>
            <p:spPr>
              <a:xfrm>
                <a:off x="7224022" y="4623595"/>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1EE7400E-5DB4-8B1D-EB4F-05D96350AB5B}"/>
              </a:ext>
            </a:extLst>
          </p:cNvPr>
          <p:cNvSpPr/>
          <p:nvPr/>
        </p:nvSpPr>
        <p:spPr>
          <a:xfrm>
            <a:off x="4810177" y="4797144"/>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C01C94E-7064-31A7-4430-292DE6258236}"/>
              </a:ext>
            </a:extLst>
          </p:cNvPr>
          <p:cNvCxnSpPr>
            <a:cxnSpLocks/>
          </p:cNvCxnSpPr>
          <p:nvPr/>
        </p:nvCxnSpPr>
        <p:spPr>
          <a:xfrm flipH="1">
            <a:off x="5835981" y="2608316"/>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80E4995-21C1-32E0-B1D9-48556A839DE6}"/>
                  </a:ext>
                </a:extLst>
              </p:cNvPr>
              <p:cNvSpPr txBox="1"/>
              <p:nvPr/>
            </p:nvSpPr>
            <p:spPr>
              <a:xfrm>
                <a:off x="5954114" y="3037367"/>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80E4995-21C1-32E0-B1D9-48556A839DE6}"/>
                  </a:ext>
                </a:extLst>
              </p:cNvPr>
              <p:cNvSpPr txBox="1">
                <a:spLocks noRot="1" noChangeAspect="1" noMove="1" noResize="1" noEditPoints="1" noAdjustHandles="1" noChangeArrowheads="1" noChangeShapeType="1" noTextEdit="1"/>
              </p:cNvSpPr>
              <p:nvPr/>
            </p:nvSpPr>
            <p:spPr>
              <a:xfrm>
                <a:off x="5954114" y="3037367"/>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DCCAE86-C769-12F8-0E71-F1A696917B99}"/>
              </a:ext>
            </a:extLst>
          </p:cNvPr>
          <p:cNvCxnSpPr>
            <a:cxnSpLocks/>
          </p:cNvCxnSpPr>
          <p:nvPr/>
        </p:nvCxnSpPr>
        <p:spPr>
          <a:xfrm flipH="1">
            <a:off x="5535439" y="3422920"/>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462FF43-8BA1-F714-EAD4-C4A005F1E86C}"/>
                  </a:ext>
                </a:extLst>
              </p:cNvPr>
              <p:cNvSpPr txBox="1"/>
              <p:nvPr/>
            </p:nvSpPr>
            <p:spPr>
              <a:xfrm>
                <a:off x="5615036" y="3531726"/>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462FF43-8BA1-F714-EAD4-C4A005F1E86C}"/>
                  </a:ext>
                </a:extLst>
              </p:cNvPr>
              <p:cNvSpPr txBox="1">
                <a:spLocks noRot="1" noChangeAspect="1" noMove="1" noResize="1" noEditPoints="1" noAdjustHandles="1" noChangeArrowheads="1" noChangeShapeType="1" noTextEdit="1"/>
              </p:cNvSpPr>
              <p:nvPr/>
            </p:nvSpPr>
            <p:spPr>
              <a:xfrm>
                <a:off x="5615036" y="3531726"/>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751F1572-DB1D-F806-147E-65ABE811D62C}"/>
              </a:ext>
            </a:extLst>
          </p:cNvPr>
          <p:cNvCxnSpPr>
            <a:cxnSpLocks/>
          </p:cNvCxnSpPr>
          <p:nvPr/>
        </p:nvCxnSpPr>
        <p:spPr>
          <a:xfrm flipV="1">
            <a:off x="6185975" y="4089524"/>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F0338419-810E-6559-D8D2-4EABC4E8DB6C}"/>
              </a:ext>
            </a:extLst>
          </p:cNvPr>
          <p:cNvSpPr/>
          <p:nvPr/>
        </p:nvSpPr>
        <p:spPr>
          <a:xfrm>
            <a:off x="4748321" y="1965939"/>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EF580E3-CA91-B1A5-4652-108BAF0DFD1B}"/>
                  </a:ext>
                </a:extLst>
              </p:cNvPr>
              <p:cNvSpPr txBox="1"/>
              <p:nvPr/>
            </p:nvSpPr>
            <p:spPr>
              <a:xfrm>
                <a:off x="6320998" y="501032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5EF580E3-CA91-B1A5-4652-108BAF0DFD1B}"/>
                  </a:ext>
                </a:extLst>
              </p:cNvPr>
              <p:cNvSpPr txBox="1">
                <a:spLocks noRot="1" noChangeAspect="1" noMove="1" noResize="1" noEditPoints="1" noAdjustHandles="1" noChangeArrowheads="1" noChangeShapeType="1" noTextEdit="1"/>
              </p:cNvSpPr>
              <p:nvPr/>
            </p:nvSpPr>
            <p:spPr>
              <a:xfrm>
                <a:off x="6320998" y="5010328"/>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9B15CCC-111C-AB7D-F62B-D002A35C0D1D}"/>
                  </a:ext>
                </a:extLst>
              </p:cNvPr>
              <p:cNvSpPr txBox="1"/>
              <p:nvPr/>
            </p:nvSpPr>
            <p:spPr>
              <a:xfrm>
                <a:off x="5951726" y="4986151"/>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9B15CCC-111C-AB7D-F62B-D002A35C0D1D}"/>
                  </a:ext>
                </a:extLst>
              </p:cNvPr>
              <p:cNvSpPr txBox="1">
                <a:spLocks noRot="1" noChangeAspect="1" noMove="1" noResize="1" noEditPoints="1" noAdjustHandles="1" noChangeArrowheads="1" noChangeShapeType="1" noTextEdit="1"/>
              </p:cNvSpPr>
              <p:nvPr/>
            </p:nvSpPr>
            <p:spPr>
              <a:xfrm>
                <a:off x="5951726" y="4986151"/>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209E3E7-2A29-11C9-23F2-C53B8FFA5656}"/>
                  </a:ext>
                </a:extLst>
              </p:cNvPr>
              <p:cNvSpPr txBox="1"/>
              <p:nvPr/>
            </p:nvSpPr>
            <p:spPr>
              <a:xfrm>
                <a:off x="6836512" y="1397560"/>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4209E3E7-2A29-11C9-23F2-C53B8FFA5656}"/>
                  </a:ext>
                </a:extLst>
              </p:cNvPr>
              <p:cNvSpPr txBox="1">
                <a:spLocks noRot="1" noChangeAspect="1" noMove="1" noResize="1" noEditPoints="1" noAdjustHandles="1" noChangeArrowheads="1" noChangeShapeType="1" noTextEdit="1"/>
              </p:cNvSpPr>
              <p:nvPr/>
            </p:nvSpPr>
            <p:spPr>
              <a:xfrm>
                <a:off x="6836512" y="1397560"/>
                <a:ext cx="2465868" cy="461665"/>
              </a:xfrm>
              <a:prstGeom prst="rect">
                <a:avLst/>
              </a:prstGeom>
              <a:blipFill>
                <a:blip r:embed="rId8"/>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E306735-0CE2-28F3-E0D3-BF8EDC5DEEE1}"/>
                  </a:ext>
                </a:extLst>
              </p:cNvPr>
              <p:cNvSpPr txBox="1"/>
              <p:nvPr/>
            </p:nvSpPr>
            <p:spPr>
              <a:xfrm>
                <a:off x="281947" y="334865"/>
                <a:ext cx="11643354" cy="1077218"/>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勾配の逆方向に</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𝑤</m:t>
                    </m:r>
                  </m:oMath>
                </a14:m>
                <a:r>
                  <a:rPr kumimoji="1" lang="ja-JP" altLang="en-US" sz="3200" dirty="0">
                    <a:latin typeface="メイリオ" panose="020B0604030504040204" pitchFamily="50" charset="-128"/>
                    <a:ea typeface="メイリオ" panose="020B0604030504040204" pitchFamily="50" charset="-128"/>
                  </a:rPr>
                  <a:t>を動かすと</a:t>
                </a:r>
                <a:r>
                  <a:rPr kumimoji="1" lang="ja-JP" altLang="en-US" sz="3200" b="1" dirty="0">
                    <a:latin typeface="メイリオ" panose="020B0604030504040204" pitchFamily="50" charset="-128"/>
                    <a:ea typeface="メイリオ" panose="020B0604030504040204" pitchFamily="50" charset="-128"/>
                  </a:rPr>
                  <a:t>任意の初期値</a:t>
                </a:r>
                <a14:m>
                  <m:oMath xmlns:m="http://schemas.openxmlformats.org/officeDocument/2006/math">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𝒘</m:t>
                        </m:r>
                      </m:e>
                      <m:sub>
                        <m:r>
                          <a:rPr kumimoji="1" lang="en-US" altLang="ja-JP" sz="3200" b="1" i="1">
                            <a:latin typeface="Cambria Math" panose="02040503050406030204" pitchFamily="18" charset="0"/>
                            <a:ea typeface="メイリオ" panose="020B0604030504040204" pitchFamily="50" charset="-128"/>
                          </a:rPr>
                          <m:t>𝟎</m:t>
                        </m:r>
                      </m:sub>
                    </m:sSub>
                  </m:oMath>
                </a14:m>
                <a:r>
                  <a:rPr kumimoji="1" lang="ja-JP" altLang="en-US" sz="3200" b="1" dirty="0">
                    <a:latin typeface="メイリオ" panose="020B0604030504040204" pitchFamily="50" charset="-128"/>
                    <a:ea typeface="メイリオ" panose="020B0604030504040204" pitchFamily="50" charset="-128"/>
                  </a:rPr>
                  <a:t>から必ず</a:t>
                </a:r>
                <a:r>
                  <a:rPr kumimoji="1" lang="ja-JP" altLang="en-US" sz="3200" dirty="0">
                    <a:latin typeface="メイリオ" panose="020B0604030504040204" pitchFamily="50" charset="-128"/>
                    <a:ea typeface="メイリオ" panose="020B0604030504040204" pitchFamily="50" charset="-128"/>
                  </a:rPr>
                  <a:t>勾配が漸近的に小さくなる</a:t>
                </a:r>
              </a:p>
            </p:txBody>
          </p:sp>
        </mc:Choice>
        <mc:Fallback xmlns="">
          <p:sp>
            <p:nvSpPr>
              <p:cNvPr id="18" name="テキスト ボックス 17">
                <a:extLst>
                  <a:ext uri="{FF2B5EF4-FFF2-40B4-BE49-F238E27FC236}">
                    <a16:creationId xmlns:a16="http://schemas.microsoft.com/office/drawing/2014/main" id="{9E306735-0CE2-28F3-E0D3-BF8EDC5DEEE1}"/>
                  </a:ext>
                </a:extLst>
              </p:cNvPr>
              <p:cNvSpPr txBox="1">
                <a:spLocks noRot="1" noChangeAspect="1" noMove="1" noResize="1" noEditPoints="1" noAdjustHandles="1" noChangeArrowheads="1" noChangeShapeType="1" noTextEdit="1"/>
              </p:cNvSpPr>
              <p:nvPr/>
            </p:nvSpPr>
            <p:spPr>
              <a:xfrm>
                <a:off x="281947" y="334865"/>
                <a:ext cx="11643354" cy="1077218"/>
              </a:xfrm>
              <a:prstGeom prst="rect">
                <a:avLst/>
              </a:prstGeom>
              <a:blipFill>
                <a:blip r:embed="rId9"/>
                <a:stretch>
                  <a:fillRect l="-1309" t="-6780" r="-942" b="-17514"/>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75A9B2DB-AD93-F878-6688-698E70CF808D}"/>
              </a:ext>
            </a:extLst>
          </p:cNvPr>
          <p:cNvCxnSpPr>
            <a:cxnSpLocks/>
          </p:cNvCxnSpPr>
          <p:nvPr/>
        </p:nvCxnSpPr>
        <p:spPr>
          <a:xfrm>
            <a:off x="3220453" y="2335271"/>
            <a:ext cx="1364111" cy="22388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5FFA91F-FE21-1B91-6CC4-0EE53661B00A}"/>
              </a:ext>
            </a:extLst>
          </p:cNvPr>
          <p:cNvCxnSpPr>
            <a:cxnSpLocks/>
            <a:endCxn id="4" idx="0"/>
          </p:cNvCxnSpPr>
          <p:nvPr/>
        </p:nvCxnSpPr>
        <p:spPr>
          <a:xfrm>
            <a:off x="3692567" y="3491505"/>
            <a:ext cx="1302358" cy="130563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606E36B-1866-5EC5-C678-5C37500DCD59}"/>
                  </a:ext>
                </a:extLst>
              </p:cNvPr>
              <p:cNvSpPr txBox="1"/>
              <p:nvPr/>
            </p:nvSpPr>
            <p:spPr>
              <a:xfrm>
                <a:off x="3829795" y="2865735"/>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2606E36B-1866-5EC5-C678-5C37500DCD59}"/>
                  </a:ext>
                </a:extLst>
              </p:cNvPr>
              <p:cNvSpPr txBox="1">
                <a:spLocks noRot="1" noChangeAspect="1" noMove="1" noResize="1" noEditPoints="1" noAdjustHandles="1" noChangeArrowheads="1" noChangeShapeType="1" noTextEdit="1"/>
              </p:cNvSpPr>
              <p:nvPr/>
            </p:nvSpPr>
            <p:spPr>
              <a:xfrm>
                <a:off x="3829795" y="2865735"/>
                <a:ext cx="666849" cy="66608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39C7BB4-C783-CF6B-B6B1-8689A7DAB464}"/>
                  </a:ext>
                </a:extLst>
              </p:cNvPr>
              <p:cNvSpPr txBox="1"/>
              <p:nvPr/>
            </p:nvSpPr>
            <p:spPr>
              <a:xfrm>
                <a:off x="4248203" y="3501384"/>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239C7BB4-C783-CF6B-B6B1-8689A7DAB464}"/>
                  </a:ext>
                </a:extLst>
              </p:cNvPr>
              <p:cNvSpPr txBox="1">
                <a:spLocks noRot="1" noChangeAspect="1" noMove="1" noResize="1" noEditPoints="1" noAdjustHandles="1" noChangeArrowheads="1" noChangeShapeType="1" noTextEdit="1"/>
              </p:cNvSpPr>
              <p:nvPr/>
            </p:nvSpPr>
            <p:spPr>
              <a:xfrm>
                <a:off x="4248203" y="3501384"/>
                <a:ext cx="661527" cy="664349"/>
              </a:xfrm>
              <a:prstGeom prst="rect">
                <a:avLst/>
              </a:prstGeom>
              <a:blipFill>
                <a:blip r:embed="rId11"/>
                <a:stretch>
                  <a:fillRect/>
                </a:stretch>
              </a:blipFill>
            </p:spPr>
            <p:txBody>
              <a:bodyPr/>
              <a:lstStyle/>
              <a:p>
                <a:r>
                  <a:rPr lang="ja-JP" altLang="en-US">
                    <a:noFill/>
                  </a:rPr>
                  <a:t> </a:t>
                </a:r>
              </a:p>
            </p:txBody>
          </p:sp>
        </mc:Fallback>
      </mc:AlternateContent>
      <p:sp>
        <p:nvSpPr>
          <p:cNvPr id="51" name="四角形: 角を丸くする 50">
            <a:extLst>
              <a:ext uri="{FF2B5EF4-FFF2-40B4-BE49-F238E27FC236}">
                <a16:creationId xmlns:a16="http://schemas.microsoft.com/office/drawing/2014/main" id="{DAF34C46-15B1-FFA6-8234-B213196FCCEC}"/>
              </a:ext>
            </a:extLst>
          </p:cNvPr>
          <p:cNvSpPr/>
          <p:nvPr/>
        </p:nvSpPr>
        <p:spPr>
          <a:xfrm>
            <a:off x="2821500" y="1914018"/>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6B9FDB0-E615-A32D-AD07-348FA49F9B1E}"/>
              </a:ext>
            </a:extLst>
          </p:cNvPr>
          <p:cNvCxnSpPr>
            <a:cxnSpLocks/>
            <a:stCxn id="12" idx="0"/>
          </p:cNvCxnSpPr>
          <p:nvPr/>
        </p:nvCxnSpPr>
        <p:spPr>
          <a:xfrm flipH="1" flipV="1">
            <a:off x="6573486" y="3491505"/>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8B1011B-48B4-2C82-5D9E-E9ED09F3F766}"/>
              </a:ext>
            </a:extLst>
          </p:cNvPr>
          <p:cNvCxnSpPr>
            <a:cxnSpLocks/>
          </p:cNvCxnSpPr>
          <p:nvPr/>
        </p:nvCxnSpPr>
        <p:spPr>
          <a:xfrm flipV="1">
            <a:off x="4327615" y="4009735"/>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3F024020-092F-3D20-755C-E4224205ACBD}"/>
                  </a:ext>
                </a:extLst>
              </p:cNvPr>
              <p:cNvSpPr txBox="1"/>
              <p:nvPr/>
            </p:nvSpPr>
            <p:spPr>
              <a:xfrm>
                <a:off x="3738691" y="491439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3F024020-092F-3D20-755C-E4224205ACBD}"/>
                  </a:ext>
                </a:extLst>
              </p:cNvPr>
              <p:cNvSpPr txBox="1">
                <a:spLocks noRot="1" noChangeAspect="1" noMove="1" noResize="1" noEditPoints="1" noAdjustHandles="1" noChangeArrowheads="1" noChangeShapeType="1" noTextEdit="1"/>
              </p:cNvSpPr>
              <p:nvPr/>
            </p:nvSpPr>
            <p:spPr>
              <a:xfrm>
                <a:off x="3738691" y="4914398"/>
                <a:ext cx="53277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7864B40-038D-728B-6BBA-FCB74124F062}"/>
                  </a:ext>
                </a:extLst>
              </p:cNvPr>
              <p:cNvSpPr txBox="1"/>
              <p:nvPr/>
            </p:nvSpPr>
            <p:spPr>
              <a:xfrm>
                <a:off x="4093366" y="4906362"/>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A7864B40-038D-728B-6BBA-FCB74124F062}"/>
                  </a:ext>
                </a:extLst>
              </p:cNvPr>
              <p:cNvSpPr txBox="1">
                <a:spLocks noRot="1" noChangeAspect="1" noMove="1" noResize="1" noEditPoints="1" noAdjustHandles="1" noChangeArrowheads="1" noChangeShapeType="1" noTextEdit="1"/>
              </p:cNvSpPr>
              <p:nvPr/>
            </p:nvSpPr>
            <p:spPr>
              <a:xfrm>
                <a:off x="4093366" y="4906362"/>
                <a:ext cx="527452" cy="369332"/>
              </a:xfrm>
              <a:prstGeom prst="rect">
                <a:avLst/>
              </a:prstGeom>
              <a:blipFill>
                <a:blip r:embed="rId13"/>
                <a:stretch>
                  <a:fillRect/>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31D7ACA2-B97C-A814-A989-CF8708C152B2}"/>
              </a:ext>
            </a:extLst>
          </p:cNvPr>
          <p:cNvCxnSpPr>
            <a:cxnSpLocks/>
          </p:cNvCxnSpPr>
          <p:nvPr/>
        </p:nvCxnSpPr>
        <p:spPr>
          <a:xfrm flipH="1" flipV="1">
            <a:off x="4009540" y="3535873"/>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8689A146-4145-3F24-A81A-22662C49D07F}"/>
              </a:ext>
            </a:extLst>
          </p:cNvPr>
          <p:cNvCxnSpPr>
            <a:cxnSpLocks/>
          </p:cNvCxnSpPr>
          <p:nvPr/>
        </p:nvCxnSpPr>
        <p:spPr>
          <a:xfrm>
            <a:off x="4023440" y="457413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F156C2AC-7593-0337-49D8-AE8ED61CA6DC}"/>
              </a:ext>
            </a:extLst>
          </p:cNvPr>
          <p:cNvCxnSpPr>
            <a:cxnSpLocks/>
          </p:cNvCxnSpPr>
          <p:nvPr/>
        </p:nvCxnSpPr>
        <p:spPr>
          <a:xfrm flipH="1">
            <a:off x="6215452" y="457413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3352D252-0E45-C8AE-0E54-88874FBF1D4E}"/>
              </a:ext>
            </a:extLst>
          </p:cNvPr>
          <p:cNvCxnSpPr>
            <a:cxnSpLocks/>
          </p:cNvCxnSpPr>
          <p:nvPr/>
        </p:nvCxnSpPr>
        <p:spPr>
          <a:xfrm>
            <a:off x="3914069" y="558378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5C64E753-F3DE-CB60-FCD2-F22BC307CE83}"/>
              </a:ext>
            </a:extLst>
          </p:cNvPr>
          <p:cNvSpPr txBox="1"/>
          <p:nvPr/>
        </p:nvSpPr>
        <p:spPr>
          <a:xfrm>
            <a:off x="4271466" y="5459449"/>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勾配のマイナス方向</a:t>
            </a: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C1B7D358-F446-AB3E-C81A-7D6A7B60D78D}"/>
                  </a:ext>
                </a:extLst>
              </p:cNvPr>
              <p:cNvSpPr txBox="1"/>
              <p:nvPr/>
            </p:nvSpPr>
            <p:spPr>
              <a:xfrm>
                <a:off x="6927099" y="3703447"/>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&gt;0: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xmlns="">
          <p:sp>
            <p:nvSpPr>
              <p:cNvPr id="70" name="テキスト ボックス 69">
                <a:extLst>
                  <a:ext uri="{FF2B5EF4-FFF2-40B4-BE49-F238E27FC236}">
                    <a16:creationId xmlns:a16="http://schemas.microsoft.com/office/drawing/2014/main" id="{C1B7D358-F446-AB3E-C81A-7D6A7B60D78D}"/>
                  </a:ext>
                </a:extLst>
              </p:cNvPr>
              <p:cNvSpPr txBox="1">
                <a:spLocks noRot="1" noChangeAspect="1" noMove="1" noResize="1" noEditPoints="1" noAdjustHandles="1" noChangeArrowheads="1" noChangeShapeType="1" noTextEdit="1"/>
              </p:cNvSpPr>
              <p:nvPr/>
            </p:nvSpPr>
            <p:spPr>
              <a:xfrm>
                <a:off x="6927099" y="3703447"/>
                <a:ext cx="2251514" cy="646331"/>
              </a:xfrm>
              <a:prstGeom prst="rect">
                <a:avLst/>
              </a:prstGeom>
              <a:blipFill>
                <a:blip r:embed="rId14"/>
                <a:stretch>
                  <a:fillRect l="-2162" t="-4717" r="-2162"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D86C019-F151-C2BA-8953-BFA10C195A77}"/>
                  </a:ext>
                </a:extLst>
              </p:cNvPr>
              <p:cNvSpPr txBox="1"/>
              <p:nvPr/>
            </p:nvSpPr>
            <p:spPr>
              <a:xfrm>
                <a:off x="1381987" y="3648673"/>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&lt;0: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xmlns="">
          <p:sp>
            <p:nvSpPr>
              <p:cNvPr id="71" name="テキスト ボックス 70">
                <a:extLst>
                  <a:ext uri="{FF2B5EF4-FFF2-40B4-BE49-F238E27FC236}">
                    <a16:creationId xmlns:a16="http://schemas.microsoft.com/office/drawing/2014/main" id="{6D86C019-F151-C2BA-8953-BFA10C195A77}"/>
                  </a:ext>
                </a:extLst>
              </p:cNvPr>
              <p:cNvSpPr txBox="1">
                <a:spLocks noRot="1" noChangeAspect="1" noMove="1" noResize="1" noEditPoints="1" noAdjustHandles="1" noChangeArrowheads="1" noChangeShapeType="1" noTextEdit="1"/>
              </p:cNvSpPr>
              <p:nvPr/>
            </p:nvSpPr>
            <p:spPr>
              <a:xfrm>
                <a:off x="1381987" y="3648673"/>
                <a:ext cx="2251514" cy="646331"/>
              </a:xfrm>
              <a:prstGeom prst="rect">
                <a:avLst/>
              </a:prstGeom>
              <a:blipFill>
                <a:blip r:embed="rId15"/>
                <a:stretch>
                  <a:fillRect l="-2439" t="-4717" r="-2168"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BF56B8FC-8C0F-88C9-04D0-73914CF0E8D8}"/>
                  </a:ext>
                </a:extLst>
              </p:cNvPr>
              <p:cNvSpPr txBox="1"/>
              <p:nvPr/>
            </p:nvSpPr>
            <p:spPr>
              <a:xfrm>
                <a:off x="1845025" y="6145919"/>
                <a:ext cx="8213402" cy="523220"/>
              </a:xfrm>
              <a:prstGeom prst="rect">
                <a:avLst/>
              </a:prstGeom>
              <a:noFill/>
            </p:spPr>
            <p:txBody>
              <a:bodyPr wrap="none" rtlCol="0">
                <a:spAutoFit/>
              </a:bodyPr>
              <a:lstStyle/>
              <a:p>
                <a:pPr algn="l"/>
                <a14:m>
                  <m:oMath xmlns:m="http://schemas.openxmlformats.org/officeDocument/2006/math">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𝑤</m:t>
                    </m:r>
                  </m:oMath>
                </a14:m>
                <a:r>
                  <a:rPr kumimoji="1" lang="ja-JP" altLang="en-US" sz="2800" dirty="0">
                    <a:latin typeface="メイリオ" panose="020B0604030504040204" pitchFamily="50" charset="-128"/>
                    <a:ea typeface="メイリオ" panose="020B0604030504040204" pitchFamily="50" charset="-128"/>
                  </a:rPr>
                  <a:t>（漸近的な歩幅）はどれくらいにするべきか？</a:t>
                </a:r>
              </a:p>
            </p:txBody>
          </p:sp>
        </mc:Choice>
        <mc:Fallback xmlns="">
          <p:sp>
            <p:nvSpPr>
              <p:cNvPr id="72" name="テキスト ボックス 71">
                <a:extLst>
                  <a:ext uri="{FF2B5EF4-FFF2-40B4-BE49-F238E27FC236}">
                    <a16:creationId xmlns:a16="http://schemas.microsoft.com/office/drawing/2014/main" id="{BF56B8FC-8C0F-88C9-04D0-73914CF0E8D8}"/>
                  </a:ext>
                </a:extLst>
              </p:cNvPr>
              <p:cNvSpPr txBox="1">
                <a:spLocks noRot="1" noChangeAspect="1" noMove="1" noResize="1" noEditPoints="1" noAdjustHandles="1" noChangeArrowheads="1" noChangeShapeType="1" noTextEdit="1"/>
              </p:cNvSpPr>
              <p:nvPr/>
            </p:nvSpPr>
            <p:spPr>
              <a:xfrm>
                <a:off x="1845025" y="6145919"/>
                <a:ext cx="8213402" cy="523220"/>
              </a:xfrm>
              <a:prstGeom prst="rect">
                <a:avLst/>
              </a:prstGeom>
              <a:blipFill>
                <a:blip r:embed="rId16"/>
                <a:stretch>
                  <a:fillRect l="-371" t="-9302" r="-148" b="-33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407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F1D5DDC-2361-9BAA-D2B1-17841248F4D2}"/>
              </a:ext>
            </a:extLst>
          </p:cNvPr>
          <p:cNvSpPr txBox="1"/>
          <p:nvPr/>
        </p:nvSpPr>
        <p:spPr>
          <a:xfrm>
            <a:off x="428625" y="47625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極値付近では歩幅は小さく　遠い場所では歩幅を大きく</a:t>
            </a:r>
          </a:p>
        </p:txBody>
      </p:sp>
      <p:pic>
        <p:nvPicPr>
          <p:cNvPr id="3" name="Picture 2" descr="二次関数 ~めっちゃわかる基本！~ | 苦手な数学を簡単に☆">
            <a:extLst>
              <a:ext uri="{FF2B5EF4-FFF2-40B4-BE49-F238E27FC236}">
                <a16:creationId xmlns:a16="http://schemas.microsoft.com/office/drawing/2014/main" id="{C2A828E6-0DCC-C629-3335-28927829B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56" y="1924256"/>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ADA6D5-C859-2A0B-D0FA-E08E28AF6E95}"/>
                  </a:ext>
                </a:extLst>
              </p:cNvPr>
              <p:cNvSpPr txBox="1"/>
              <p:nvPr/>
            </p:nvSpPr>
            <p:spPr>
              <a:xfrm>
                <a:off x="7224022" y="4623595"/>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5BADA6D5-C859-2A0B-D0FA-E08E28AF6E95}"/>
                  </a:ext>
                </a:extLst>
              </p:cNvPr>
              <p:cNvSpPr txBox="1">
                <a:spLocks noRot="1" noChangeAspect="1" noMove="1" noResize="1" noEditPoints="1" noAdjustHandles="1" noChangeArrowheads="1" noChangeShapeType="1" noTextEdit="1"/>
              </p:cNvSpPr>
              <p:nvPr/>
            </p:nvSpPr>
            <p:spPr>
              <a:xfrm>
                <a:off x="7224022" y="4623595"/>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28B186ED-A52C-7E0F-47C4-F8164C595D01}"/>
              </a:ext>
            </a:extLst>
          </p:cNvPr>
          <p:cNvSpPr/>
          <p:nvPr/>
        </p:nvSpPr>
        <p:spPr>
          <a:xfrm>
            <a:off x="4876852" y="4797144"/>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EBE52750-09C5-D405-D1CA-5E5137D2F6DD}"/>
              </a:ext>
            </a:extLst>
          </p:cNvPr>
          <p:cNvCxnSpPr>
            <a:cxnSpLocks/>
          </p:cNvCxnSpPr>
          <p:nvPr/>
        </p:nvCxnSpPr>
        <p:spPr>
          <a:xfrm flipH="1">
            <a:off x="5835981" y="2608316"/>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C0A2A65-108D-6F64-70FA-F098DFB4059F}"/>
                  </a:ext>
                </a:extLst>
              </p:cNvPr>
              <p:cNvSpPr txBox="1"/>
              <p:nvPr/>
            </p:nvSpPr>
            <p:spPr>
              <a:xfrm>
                <a:off x="5220857" y="4009165"/>
                <a:ext cx="666849"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FC0A2A65-108D-6F64-70FA-F098DFB4059F}"/>
                  </a:ext>
                </a:extLst>
              </p:cNvPr>
              <p:cNvSpPr txBox="1">
                <a:spLocks noRot="1" noChangeAspect="1" noMove="1" noResize="1" noEditPoints="1" noAdjustHandles="1" noChangeArrowheads="1" noChangeShapeType="1" noTextEdit="1"/>
              </p:cNvSpPr>
              <p:nvPr/>
            </p:nvSpPr>
            <p:spPr>
              <a:xfrm>
                <a:off x="5220857" y="4009165"/>
                <a:ext cx="666849" cy="664349"/>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98FB3938-5267-346C-12A4-CD915DD24CEC}"/>
              </a:ext>
            </a:extLst>
          </p:cNvPr>
          <p:cNvCxnSpPr>
            <a:cxnSpLocks/>
          </p:cNvCxnSpPr>
          <p:nvPr/>
        </p:nvCxnSpPr>
        <p:spPr>
          <a:xfrm flipH="1">
            <a:off x="5535439" y="3422920"/>
            <a:ext cx="1301073" cy="153489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96A3391-4DB6-9E11-4025-49B33A4D15FE}"/>
                  </a:ext>
                </a:extLst>
              </p:cNvPr>
              <p:cNvSpPr txBox="1"/>
              <p:nvPr/>
            </p:nvSpPr>
            <p:spPr>
              <a:xfrm>
                <a:off x="5615036" y="3531726"/>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496A3391-4DB6-9E11-4025-49B33A4D15FE}"/>
                  </a:ext>
                </a:extLst>
              </p:cNvPr>
              <p:cNvSpPr txBox="1">
                <a:spLocks noRot="1" noChangeAspect="1" noMove="1" noResize="1" noEditPoints="1" noAdjustHandles="1" noChangeArrowheads="1" noChangeShapeType="1" noTextEdit="1"/>
              </p:cNvSpPr>
              <p:nvPr/>
            </p:nvSpPr>
            <p:spPr>
              <a:xfrm>
                <a:off x="5615036" y="3531726"/>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DA8BAAF0-A877-E1B0-47AC-7741ACD3EFB5}"/>
              </a:ext>
            </a:extLst>
          </p:cNvPr>
          <p:cNvCxnSpPr>
            <a:cxnSpLocks/>
          </p:cNvCxnSpPr>
          <p:nvPr/>
        </p:nvCxnSpPr>
        <p:spPr>
          <a:xfrm flipV="1">
            <a:off x="6156279" y="4103325"/>
            <a:ext cx="0" cy="96923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011846B0-BD87-5672-5780-79E409B5EF15}"/>
              </a:ext>
            </a:extLst>
          </p:cNvPr>
          <p:cNvSpPr/>
          <p:nvPr/>
        </p:nvSpPr>
        <p:spPr>
          <a:xfrm>
            <a:off x="4748321" y="1965939"/>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D8187D-B92D-2271-A0B2-71A57C77EF34}"/>
                  </a:ext>
                </a:extLst>
              </p:cNvPr>
              <p:cNvSpPr txBox="1"/>
              <p:nvPr/>
            </p:nvSpPr>
            <p:spPr>
              <a:xfrm>
                <a:off x="6320998" y="501032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FD8187D-B92D-2271-A0B2-71A57C77EF34}"/>
                  </a:ext>
                </a:extLst>
              </p:cNvPr>
              <p:cNvSpPr txBox="1">
                <a:spLocks noRot="1" noChangeAspect="1" noMove="1" noResize="1" noEditPoints="1" noAdjustHandles="1" noChangeArrowheads="1" noChangeShapeType="1" noTextEdit="1"/>
              </p:cNvSpPr>
              <p:nvPr/>
            </p:nvSpPr>
            <p:spPr>
              <a:xfrm>
                <a:off x="6320998" y="5010328"/>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DABC4A40-4304-D402-07B4-7B813F26CA71}"/>
                  </a:ext>
                </a:extLst>
              </p:cNvPr>
              <p:cNvSpPr txBox="1"/>
              <p:nvPr/>
            </p:nvSpPr>
            <p:spPr>
              <a:xfrm>
                <a:off x="5951726" y="4986151"/>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DABC4A40-4304-D402-07B4-7B813F26CA71}"/>
                  </a:ext>
                </a:extLst>
              </p:cNvPr>
              <p:cNvSpPr txBox="1">
                <a:spLocks noRot="1" noChangeAspect="1" noMove="1" noResize="1" noEditPoints="1" noAdjustHandles="1" noChangeArrowheads="1" noChangeShapeType="1" noTextEdit="1"/>
              </p:cNvSpPr>
              <p:nvPr/>
            </p:nvSpPr>
            <p:spPr>
              <a:xfrm>
                <a:off x="5951726" y="4986151"/>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B455920-8655-8CBF-1626-63FC01496D0F}"/>
                  </a:ext>
                </a:extLst>
              </p:cNvPr>
              <p:cNvSpPr txBox="1"/>
              <p:nvPr/>
            </p:nvSpPr>
            <p:spPr>
              <a:xfrm>
                <a:off x="6836512" y="1397560"/>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AB455920-8655-8CBF-1626-63FC01496D0F}"/>
                  </a:ext>
                </a:extLst>
              </p:cNvPr>
              <p:cNvSpPr txBox="1">
                <a:spLocks noRot="1" noChangeAspect="1" noMove="1" noResize="1" noEditPoints="1" noAdjustHandles="1" noChangeArrowheads="1" noChangeShapeType="1" noTextEdit="1"/>
              </p:cNvSpPr>
              <p:nvPr/>
            </p:nvSpPr>
            <p:spPr>
              <a:xfrm>
                <a:off x="6836512" y="1397560"/>
                <a:ext cx="2465868" cy="461665"/>
              </a:xfrm>
              <a:prstGeom prst="rect">
                <a:avLst/>
              </a:prstGeom>
              <a:blipFill>
                <a:blip r:embed="rId8"/>
                <a:stretch>
                  <a:fillRect b="-9211"/>
                </a:stretch>
              </a:blipFill>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07946333-8A0F-415A-275B-8C79993C6E7B}"/>
              </a:ext>
            </a:extLst>
          </p:cNvPr>
          <p:cNvCxnSpPr>
            <a:cxnSpLocks/>
            <a:stCxn id="12" idx="0"/>
          </p:cNvCxnSpPr>
          <p:nvPr/>
        </p:nvCxnSpPr>
        <p:spPr>
          <a:xfrm flipH="1" flipV="1">
            <a:off x="6573486" y="3491505"/>
            <a:ext cx="13900" cy="1518823"/>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2382DE-11B6-9800-EDB0-172605D0EC03}"/>
              </a:ext>
            </a:extLst>
          </p:cNvPr>
          <p:cNvCxnSpPr>
            <a:cxnSpLocks/>
          </p:cNvCxnSpPr>
          <p:nvPr/>
        </p:nvCxnSpPr>
        <p:spPr>
          <a:xfrm flipH="1" flipV="1">
            <a:off x="3800475" y="4239498"/>
            <a:ext cx="1745781" cy="6671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34A3156-EC25-28E5-7B8A-1F016F0185C0}"/>
              </a:ext>
            </a:extLst>
          </p:cNvPr>
          <p:cNvCxnSpPr>
            <a:cxnSpLocks/>
          </p:cNvCxnSpPr>
          <p:nvPr/>
        </p:nvCxnSpPr>
        <p:spPr>
          <a:xfrm flipH="1">
            <a:off x="5101660" y="4276406"/>
            <a:ext cx="1438249" cy="6230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37A3899-DB3A-4174-EFE7-7CB184D90524}"/>
              </a:ext>
            </a:extLst>
          </p:cNvPr>
          <p:cNvCxnSpPr>
            <a:cxnSpLocks/>
          </p:cNvCxnSpPr>
          <p:nvPr/>
        </p:nvCxnSpPr>
        <p:spPr>
          <a:xfrm flipV="1">
            <a:off x="5590843" y="4624567"/>
            <a:ext cx="0" cy="434187"/>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2F94DD1D-9ECE-CE91-CFC7-DDAAD3279BF3}"/>
                  </a:ext>
                </a:extLst>
              </p:cNvPr>
              <p:cNvSpPr txBox="1"/>
              <p:nvPr/>
            </p:nvSpPr>
            <p:spPr>
              <a:xfrm>
                <a:off x="5359998" y="4994723"/>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46" name="テキスト ボックス 45">
                <a:extLst>
                  <a:ext uri="{FF2B5EF4-FFF2-40B4-BE49-F238E27FC236}">
                    <a16:creationId xmlns:a16="http://schemas.microsoft.com/office/drawing/2014/main" id="{2F94DD1D-9ECE-CE91-CFC7-DDAAD3279BF3}"/>
                  </a:ext>
                </a:extLst>
              </p:cNvPr>
              <p:cNvSpPr txBox="1">
                <a:spLocks noRot="1" noChangeAspect="1" noMove="1" noResize="1" noEditPoints="1" noAdjustHandles="1" noChangeArrowheads="1" noChangeShapeType="1" noTextEdit="1"/>
              </p:cNvSpPr>
              <p:nvPr/>
            </p:nvSpPr>
            <p:spPr>
              <a:xfrm>
                <a:off x="5359998" y="4994723"/>
                <a:ext cx="532774" cy="369332"/>
              </a:xfrm>
              <a:prstGeom prst="rect">
                <a:avLst/>
              </a:prstGeom>
              <a:blipFill>
                <a:blip r:embed="rId9"/>
                <a:stretch>
                  <a:fillRect/>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48E59C90-6CE8-A482-EB8C-F76BA9017E83}"/>
              </a:ext>
            </a:extLst>
          </p:cNvPr>
          <p:cNvCxnSpPr>
            <a:cxnSpLocks/>
          </p:cNvCxnSpPr>
          <p:nvPr/>
        </p:nvCxnSpPr>
        <p:spPr>
          <a:xfrm flipV="1">
            <a:off x="5031785" y="4623595"/>
            <a:ext cx="0" cy="43079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31A6B5D1-7695-0B4F-A052-568E59C39D4A}"/>
                  </a:ext>
                </a:extLst>
              </p:cNvPr>
              <p:cNvSpPr txBox="1"/>
              <p:nvPr/>
            </p:nvSpPr>
            <p:spPr>
              <a:xfrm>
                <a:off x="4797536" y="4981782"/>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51" name="テキスト ボックス 50">
                <a:extLst>
                  <a:ext uri="{FF2B5EF4-FFF2-40B4-BE49-F238E27FC236}">
                    <a16:creationId xmlns:a16="http://schemas.microsoft.com/office/drawing/2014/main" id="{31A6B5D1-7695-0B4F-A052-568E59C39D4A}"/>
                  </a:ext>
                </a:extLst>
              </p:cNvPr>
              <p:cNvSpPr txBox="1">
                <a:spLocks noRot="1" noChangeAspect="1" noMove="1" noResize="1" noEditPoints="1" noAdjustHandles="1" noChangeArrowheads="1" noChangeShapeType="1" noTextEdit="1"/>
              </p:cNvSpPr>
              <p:nvPr/>
            </p:nvSpPr>
            <p:spPr>
              <a:xfrm>
                <a:off x="4797536" y="4981782"/>
                <a:ext cx="53277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9BAE8FF3-CE98-C202-712A-5A27C2C05938}"/>
                  </a:ext>
                </a:extLst>
              </p:cNvPr>
              <p:cNvSpPr txBox="1"/>
              <p:nvPr/>
            </p:nvSpPr>
            <p:spPr>
              <a:xfrm>
                <a:off x="6092498" y="4791235"/>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9BAE8FF3-CE98-C202-712A-5A27C2C05938}"/>
                  </a:ext>
                </a:extLst>
              </p:cNvPr>
              <p:cNvSpPr txBox="1">
                <a:spLocks noRot="1" noChangeAspect="1" noMove="1" noResize="1" noEditPoints="1" noAdjustHandles="1" noChangeArrowheads="1" noChangeShapeType="1" noTextEdit="1"/>
              </p:cNvSpPr>
              <p:nvPr/>
            </p:nvSpPr>
            <p:spPr>
              <a:xfrm>
                <a:off x="6092498" y="4791235"/>
                <a:ext cx="577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B1DC6B6-D28C-7830-83BE-42EA1DE82E93}"/>
                  </a:ext>
                </a:extLst>
              </p:cNvPr>
              <p:cNvSpPr txBox="1"/>
              <p:nvPr/>
            </p:nvSpPr>
            <p:spPr>
              <a:xfrm>
                <a:off x="5055667" y="4810057"/>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5B1DC6B6-D28C-7830-83BE-42EA1DE82E93}"/>
                  </a:ext>
                </a:extLst>
              </p:cNvPr>
              <p:cNvSpPr txBox="1">
                <a:spLocks noRot="1" noChangeAspect="1" noMove="1" noResize="1" noEditPoints="1" noAdjustHandles="1" noChangeArrowheads="1" noChangeShapeType="1" noTextEdit="1"/>
              </p:cNvSpPr>
              <p:nvPr/>
            </p:nvSpPr>
            <p:spPr>
              <a:xfrm>
                <a:off x="5055667" y="4810057"/>
                <a:ext cx="577722"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AD6603A5-1E46-43F9-7BE7-0A0077D3C948}"/>
                  </a:ext>
                </a:extLst>
              </p:cNvPr>
              <p:cNvSpPr txBox="1"/>
              <p:nvPr/>
            </p:nvSpPr>
            <p:spPr>
              <a:xfrm>
                <a:off x="6092498" y="284676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AD6603A5-1E46-43F9-7BE7-0A0077D3C948}"/>
                  </a:ext>
                </a:extLst>
              </p:cNvPr>
              <p:cNvSpPr txBox="1">
                <a:spLocks noRot="1" noChangeAspect="1" noMove="1" noResize="1" noEditPoints="1" noAdjustHandles="1" noChangeArrowheads="1" noChangeShapeType="1" noTextEdit="1"/>
              </p:cNvSpPr>
              <p:nvPr/>
            </p:nvSpPr>
            <p:spPr>
              <a:xfrm>
                <a:off x="6092498" y="2846764"/>
                <a:ext cx="666849" cy="66608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91C1C17E-1464-C6F7-DC1A-460A2B986CF5}"/>
                  </a:ext>
                </a:extLst>
              </p:cNvPr>
              <p:cNvSpPr txBox="1"/>
              <p:nvPr/>
            </p:nvSpPr>
            <p:spPr>
              <a:xfrm>
                <a:off x="4683001" y="3970456"/>
                <a:ext cx="666849" cy="6657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56" name="テキスト ボックス 55">
                <a:extLst>
                  <a:ext uri="{FF2B5EF4-FFF2-40B4-BE49-F238E27FC236}">
                    <a16:creationId xmlns:a16="http://schemas.microsoft.com/office/drawing/2014/main" id="{91C1C17E-1464-C6F7-DC1A-460A2B986CF5}"/>
                  </a:ext>
                </a:extLst>
              </p:cNvPr>
              <p:cNvSpPr txBox="1">
                <a:spLocks noRot="1" noChangeAspect="1" noMove="1" noResize="1" noEditPoints="1" noAdjustHandles="1" noChangeArrowheads="1" noChangeShapeType="1" noTextEdit="1"/>
              </p:cNvSpPr>
              <p:nvPr/>
            </p:nvSpPr>
            <p:spPr>
              <a:xfrm>
                <a:off x="4683001" y="3970456"/>
                <a:ext cx="666849" cy="665760"/>
              </a:xfrm>
              <a:prstGeom prst="rect">
                <a:avLst/>
              </a:prstGeom>
              <a:blipFill>
                <a:blip r:embed="rId14"/>
                <a:stretch>
                  <a:fillRect/>
                </a:stretch>
              </a:blipFill>
            </p:spPr>
            <p:txBody>
              <a:bodyPr/>
              <a:lstStyle/>
              <a:p>
                <a:r>
                  <a:rPr lang="ja-JP" altLang="en-US">
                    <a:noFill/>
                  </a:rPr>
                  <a:t> </a:t>
                </a:r>
              </a:p>
            </p:txBody>
          </p:sp>
        </mc:Fallback>
      </mc:AlternateContent>
      <p:cxnSp>
        <p:nvCxnSpPr>
          <p:cNvPr id="58" name="直線矢印コネクタ 57">
            <a:extLst>
              <a:ext uri="{FF2B5EF4-FFF2-40B4-BE49-F238E27FC236}">
                <a16:creationId xmlns:a16="http://schemas.microsoft.com/office/drawing/2014/main" id="{D24EEC62-3825-4D5F-AE0D-5B4DEC2B6942}"/>
              </a:ext>
            </a:extLst>
          </p:cNvPr>
          <p:cNvCxnSpPr/>
          <p:nvPr/>
        </p:nvCxnSpPr>
        <p:spPr>
          <a:xfrm flipH="1">
            <a:off x="4876852" y="6219825"/>
            <a:ext cx="1926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41C195E-231A-8578-5920-6BE9FBC00A33}"/>
                  </a:ext>
                </a:extLst>
              </p:cNvPr>
              <p:cNvSpPr txBox="1"/>
              <p:nvPr/>
            </p:nvSpPr>
            <p:spPr>
              <a:xfrm>
                <a:off x="478636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A41C195E-231A-8578-5920-6BE9FBC00A33}"/>
                  </a:ext>
                </a:extLst>
              </p:cNvPr>
              <p:cNvSpPr txBox="1">
                <a:spLocks noRot="1" noChangeAspect="1" noMove="1" noResize="1" noEditPoints="1" noAdjustHandles="1" noChangeArrowheads="1" noChangeShapeType="1" noTextEdit="1"/>
              </p:cNvSpPr>
              <p:nvPr/>
            </p:nvSpPr>
            <p:spPr>
              <a:xfrm>
                <a:off x="4786369" y="6270670"/>
                <a:ext cx="577722"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4AD2076-F594-24B9-3FEA-F7278A07DF4F}"/>
                  </a:ext>
                </a:extLst>
              </p:cNvPr>
              <p:cNvSpPr txBox="1"/>
              <p:nvPr/>
            </p:nvSpPr>
            <p:spPr>
              <a:xfrm>
                <a:off x="638135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14AD2076-F594-24B9-3FEA-F7278A07DF4F}"/>
                  </a:ext>
                </a:extLst>
              </p:cNvPr>
              <p:cNvSpPr txBox="1">
                <a:spLocks noRot="1" noChangeAspect="1" noMove="1" noResize="1" noEditPoints="1" noAdjustHandles="1" noChangeArrowheads="1" noChangeShapeType="1" noTextEdit="1"/>
              </p:cNvSpPr>
              <p:nvPr/>
            </p:nvSpPr>
            <p:spPr>
              <a:xfrm>
                <a:off x="6381359" y="6270670"/>
                <a:ext cx="577722" cy="369332"/>
              </a:xfrm>
              <a:prstGeom prst="rect">
                <a:avLst/>
              </a:prstGeom>
              <a:blipFill>
                <a:blip r:embed="rId16"/>
                <a:stretch>
                  <a:fillRect/>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D7143DD-73E4-580A-E265-EB903FC43F70}"/>
              </a:ext>
            </a:extLst>
          </p:cNvPr>
          <p:cNvSpPr txBox="1"/>
          <p:nvPr/>
        </p:nvSpPr>
        <p:spPr>
          <a:xfrm>
            <a:off x="5615036" y="6297072"/>
            <a:ext cx="55656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&lt;&lt;</a:t>
            </a:r>
            <a:endParaRPr kumimoji="1" lang="ja-JP" altLang="en-US"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9A865847-68A3-3215-C62E-289D165B1284}"/>
              </a:ext>
            </a:extLst>
          </p:cNvPr>
          <p:cNvSpPr txBox="1"/>
          <p:nvPr/>
        </p:nvSpPr>
        <p:spPr>
          <a:xfrm>
            <a:off x="4876852" y="5624339"/>
            <a:ext cx="4801314"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極値に近づくにつれて小さくする必要がある</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そうでないと極値をまたいでしまう！</a:t>
            </a:r>
          </a:p>
        </p:txBody>
      </p:sp>
    </p:spTree>
    <p:extLst>
      <p:ext uri="{BB962C8B-B14F-4D97-AF65-F5344CB8AC3E}">
        <p14:creationId xmlns:p14="http://schemas.microsoft.com/office/powerpoint/2010/main" val="288653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3" y="2155711"/>
            <a:ext cx="6789718"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F62CD05-9F1B-4981-9205-3A6F74A1EE6B}"/>
                  </a:ext>
                </a:extLst>
              </p:cNvPr>
              <p:cNvSpPr txBox="1"/>
              <p:nvPr/>
            </p:nvSpPr>
            <p:spPr>
              <a:xfrm>
                <a:off x="6941022" y="4886145"/>
                <a:ext cx="64889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F62CD05-9F1B-4981-9205-3A6F74A1EE6B}"/>
                  </a:ext>
                </a:extLst>
              </p:cNvPr>
              <p:cNvSpPr txBox="1">
                <a:spLocks noRot="1" noChangeAspect="1" noMove="1" noResize="1" noEditPoints="1" noAdjustHandles="1" noChangeArrowheads="1" noChangeShapeType="1" noTextEdit="1"/>
              </p:cNvSpPr>
              <p:nvPr/>
            </p:nvSpPr>
            <p:spPr>
              <a:xfrm>
                <a:off x="6941022" y="4886145"/>
                <a:ext cx="648896" cy="461665"/>
              </a:xfrm>
              <a:prstGeom prst="rect">
                <a:avLst/>
              </a:prstGeom>
              <a:blipFill>
                <a:blip r:embed="rId3"/>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H="1" flipV="1">
            <a:off x="7173940" y="3429000"/>
            <a:ext cx="38148" cy="1567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224774" y="2394607"/>
            <a:ext cx="1665080" cy="238373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423845" y="5156299"/>
                <a:ext cx="1777730"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0</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423845" y="5156299"/>
                <a:ext cx="1777730" cy="666080"/>
              </a:xfrm>
              <a:prstGeom prst="rect">
                <a:avLst/>
              </a:prstGeom>
              <a:blipFill>
                <a:blip r:embed="rId4"/>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8DB3C195-CCBC-4C6E-A3CC-39DB7D9008E8}"/>
              </a:ext>
            </a:extLst>
          </p:cNvPr>
          <p:cNvCxnSpPr>
            <a:cxnSpLocks/>
          </p:cNvCxnSpPr>
          <p:nvPr/>
        </p:nvCxnSpPr>
        <p:spPr>
          <a:xfrm flipV="1">
            <a:off x="6658314" y="4068201"/>
            <a:ext cx="0" cy="122200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54A687F-0B09-4E0C-8AA7-48B1F5713E5A}"/>
              </a:ext>
            </a:extLst>
          </p:cNvPr>
          <p:cNvCxnSpPr>
            <a:cxnSpLocks/>
          </p:cNvCxnSpPr>
          <p:nvPr/>
        </p:nvCxnSpPr>
        <p:spPr>
          <a:xfrm>
            <a:off x="6672734" y="4605296"/>
            <a:ext cx="52028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50119" y="3321606"/>
            <a:ext cx="1727711" cy="1647674"/>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7C649F2-EB6C-433D-AF6A-AF2B520E068A}"/>
              </a:ext>
            </a:extLst>
          </p:cNvPr>
          <p:cNvCxnSpPr>
            <a:cxnSpLocks/>
          </p:cNvCxnSpPr>
          <p:nvPr/>
        </p:nvCxnSpPr>
        <p:spPr>
          <a:xfrm>
            <a:off x="6335764" y="4892193"/>
            <a:ext cx="313884" cy="0"/>
          </a:xfrm>
          <a:prstGeom prst="straightConnector1">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6136100" y="5668170"/>
                <a:ext cx="1950534"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f>
                        <m:f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sz="2000"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6136100" y="5668170"/>
                <a:ext cx="1950534" cy="727892"/>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H="1" flipV="1">
            <a:off x="6329365" y="4385209"/>
            <a:ext cx="6399" cy="143717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368750" y="2052464"/>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94683FC-3680-499A-42C6-334B396D89C5}"/>
                  </a:ext>
                </a:extLst>
              </p:cNvPr>
              <p:cNvSpPr txBox="1"/>
              <p:nvPr/>
            </p:nvSpPr>
            <p:spPr>
              <a:xfrm>
                <a:off x="282810" y="643863"/>
                <a:ext cx="11743504" cy="1271630"/>
              </a:xfrm>
              <a:prstGeom prst="rect">
                <a:avLst/>
              </a:prstGeom>
              <a:noFill/>
            </p:spPr>
            <p:txBody>
              <a:bodyPr wrap="square" rtlCol="0">
                <a:spAutoFit/>
              </a:bodyPr>
              <a:lstStyle/>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極値に近づくにつれて</a:t>
                </a:r>
                <a:r>
                  <a:rPr kumimoji="1" lang="ja-JP" altLang="en-US" dirty="0">
                    <a:solidFill>
                      <a:schemeClr val="tx1"/>
                    </a:solidFill>
                    <a:latin typeface="メイリオ" panose="020B0604030504040204" pitchFamily="50" charset="-128"/>
                    <a:ea typeface="メイリオ" panose="020B0604030504040204" pitchFamily="50" charset="-128"/>
                  </a:rPr>
                  <a:t>勾配</a:t>
                </a:r>
                <a14:m>
                  <m:oMath xmlns:m="http://schemas.openxmlformats.org/officeDocument/2006/math">
                    <m:f>
                      <m:fPr>
                        <m:ctrlPr>
                          <a:rPr kumimoji="1" lang="en-US" altLang="ja-JP" i="1">
                            <a:solidFill>
                              <a:schemeClr val="tx1"/>
                            </a:solidFill>
                            <a:latin typeface="Cambria Math" panose="02040503050406030204" pitchFamily="18" charset="0"/>
                            <a:ea typeface="メイリオ" panose="020B0604030504040204" pitchFamily="50" charset="-128"/>
                          </a:rPr>
                        </m:ctrlPr>
                      </m:fPr>
                      <m:num>
                        <m:r>
                          <a:rPr kumimoji="1" lang="ja-JP" altLang="en-US" i="1">
                            <a:solidFill>
                              <a:schemeClr val="tx1"/>
                            </a:solidFill>
                            <a:latin typeface="Cambria Math" panose="02040503050406030204" pitchFamily="18" charset="0"/>
                            <a:ea typeface="メイリオ" panose="020B0604030504040204" pitchFamily="50" charset="-128"/>
                          </a:rPr>
                          <m:t>𝜕</m:t>
                        </m:r>
                        <m:r>
                          <a:rPr kumimoji="1" lang="en-US" altLang="ja-JP" i="1">
                            <a:solidFill>
                              <a:schemeClr val="tx1"/>
                            </a:solidFill>
                            <a:latin typeface="Cambria Math" panose="02040503050406030204" pitchFamily="18" charset="0"/>
                            <a:ea typeface="メイリオ" panose="020B0604030504040204" pitchFamily="50" charset="-128"/>
                          </a:rPr>
                          <m:t>𝐽</m:t>
                        </m:r>
                      </m:num>
                      <m:den>
                        <m:r>
                          <a:rPr kumimoji="1" lang="ja-JP" altLang="en-US" i="1">
                            <a:solidFill>
                              <a:schemeClr val="tx1"/>
                            </a:solidFill>
                            <a:latin typeface="Cambria Math" panose="02040503050406030204" pitchFamily="18" charset="0"/>
                            <a:ea typeface="メイリオ" panose="020B0604030504040204" pitchFamily="50" charset="-128"/>
                          </a:rPr>
                          <m:t>𝜕</m:t>
                        </m:r>
                        <m:sSub>
                          <m:sSubPr>
                            <m:ctrlPr>
                              <a:rPr kumimoji="1" lang="en-US" altLang="ja-JP" i="1">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sSub>
                      </m:den>
                    </m:f>
                  </m:oMath>
                </a14:m>
                <a:r>
                  <a:rPr kumimoji="1" lang="ja-JP" altLang="en-US" dirty="0">
                    <a:latin typeface="メイリオ" panose="020B0604030504040204" pitchFamily="50" charset="-128"/>
                    <a:ea typeface="メイリオ" panose="020B0604030504040204" pitchFamily="50" charset="-128"/>
                  </a:rPr>
                  <a:t>が小さくなる→ </a:t>
                </a:r>
                <a14:m>
                  <m:oMath xmlns:m="http://schemas.openxmlformats.org/officeDocument/2006/math">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とする</m:t>
                    </m:r>
                  </m:oMath>
                </a14:m>
                <a:r>
                  <a:rPr kumimoji="1" lang="ja-JP" altLang="en-US" dirty="0">
                    <a:latin typeface="メイリオ" panose="020B0604030504040204" pitchFamily="50" charset="-128"/>
                    <a:ea typeface="メイリオ" panose="020B0604030504040204" pitchFamily="50" charset="-128"/>
                  </a:rPr>
                  <a:t>と極値に向けて歩幅を</a:t>
                </a:r>
                <a:r>
                  <a:rPr kumimoji="1" lang="ja-JP" altLang="en-US" u="sng" dirty="0">
                    <a:latin typeface="メイリオ" panose="020B0604030504040204" pitchFamily="50" charset="-128"/>
                    <a:ea typeface="メイリオ" panose="020B0604030504040204" pitchFamily="50" charset="-128"/>
                  </a:rPr>
                  <a:t>漸近的に小さく</a:t>
                </a:r>
                <a:r>
                  <a:rPr kumimoji="1" lang="ja-JP" altLang="en-US" dirty="0">
                    <a:latin typeface="メイリオ" panose="020B0604030504040204" pitchFamily="50" charset="-128"/>
                    <a:ea typeface="メイリオ" panose="020B0604030504040204" pitchFamily="50" charset="-128"/>
                  </a:rPr>
                  <a:t>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かつ、勾配のマイナス方向</a:t>
                </a:r>
                <a14:m>
                  <m:oMath xmlns:m="http://schemas.openxmlformats.org/officeDocument/2006/math">
                    <m:r>
                      <a:rPr kumimoji="1" lang="en-US" altLang="ja-JP" i="1">
                        <a:latin typeface="Cambria Math" panose="02040503050406030204" pitchFamily="18" charset="0"/>
                        <a:ea typeface="Cambria Math" panose="02040503050406030204" pitchFamily="18" charset="0"/>
                      </a:rPr>
                      <m:t>𝑤</m:t>
                    </m:r>
                    <m:r>
                      <a:rPr kumimoji="1" lang="en-US" altLang="ja-JP" i="1">
                        <a:latin typeface="Cambria Math" panose="02040503050406030204" pitchFamily="18" charset="0"/>
                        <a:ea typeface="Cambria Math" panose="02040503050406030204" pitchFamily="18" charset="0"/>
                      </a:rPr>
                      <m:t> −∆</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の</m:t>
                    </m:r>
                  </m:oMath>
                </a14:m>
                <a:r>
                  <a:rPr kumimoji="1" lang="ja-JP" altLang="en-US" dirty="0">
                    <a:latin typeface="メイリオ" panose="020B0604030504040204" pitchFamily="50" charset="-128"/>
                    <a:ea typeface="メイリオ" panose="020B0604030504040204" pitchFamily="50" charset="-128"/>
                  </a:rPr>
                  <a:t>歩幅なので任意の初期値から極値方向に向くことができる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この性質は、①極値に接近するスピードを速くかつ②極値付近での近似精度を高くするメリットがある</a:t>
                </a:r>
              </a:p>
            </p:txBody>
          </p:sp>
        </mc:Choice>
        <mc:Fallback xmlns="">
          <p:sp>
            <p:nvSpPr>
              <p:cNvPr id="2" name="テキスト ボックス 1">
                <a:extLst>
                  <a:ext uri="{FF2B5EF4-FFF2-40B4-BE49-F238E27FC236}">
                    <a16:creationId xmlns:a16="http://schemas.microsoft.com/office/drawing/2014/main" id="{F94683FC-3680-499A-42C6-334B396D89C5}"/>
                  </a:ext>
                </a:extLst>
              </p:cNvPr>
              <p:cNvSpPr txBox="1">
                <a:spLocks noRot="1" noChangeAspect="1" noMove="1" noResize="1" noEditPoints="1" noAdjustHandles="1" noChangeArrowheads="1" noChangeShapeType="1" noTextEdit="1"/>
              </p:cNvSpPr>
              <p:nvPr/>
            </p:nvSpPr>
            <p:spPr>
              <a:xfrm>
                <a:off x="282810" y="643863"/>
                <a:ext cx="11743504" cy="1271630"/>
              </a:xfrm>
              <a:prstGeom prst="rect">
                <a:avLst/>
              </a:prstGeom>
              <a:blipFill>
                <a:blip r:embed="rId6"/>
                <a:stretch>
                  <a:fillRect l="-727" t="-481" r="-2335" b="-11058"/>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4D515CE3-8F0B-07AA-9CA0-0FB5F4B87A1D}"/>
              </a:ext>
            </a:extLst>
          </p:cNvPr>
          <p:cNvSpPr/>
          <p:nvPr/>
        </p:nvSpPr>
        <p:spPr>
          <a:xfrm>
            <a:off x="7667317" y="4996475"/>
            <a:ext cx="261440" cy="18346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DDC1140-0E2E-2920-902B-C70CB64E63FE}"/>
                  </a:ext>
                </a:extLst>
              </p:cNvPr>
              <p:cNvSpPr txBox="1"/>
              <p:nvPr/>
            </p:nvSpPr>
            <p:spPr>
              <a:xfrm>
                <a:off x="7798037" y="2920034"/>
                <a:ext cx="4269695" cy="490647"/>
              </a:xfrm>
              <a:prstGeom prst="rect">
                <a:avLst/>
              </a:prstGeom>
              <a:noFill/>
            </p:spPr>
            <p:txBody>
              <a:bodyPr wrap="none" lIns="0" tIns="0" rIns="0" bIns="0" rtlCol="0">
                <a:spAutoFit/>
              </a:bodyPr>
              <a:lstStyle/>
              <a:p>
                <a14:m>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a14:m>
                <a:r>
                  <a:rPr kumimoji="1" lang="ja-JP" altLang="en-US" sz="2000" dirty="0">
                    <a:latin typeface="メイリオ" panose="020B0604030504040204" pitchFamily="50" charset="-128"/>
                    <a:ea typeface="メイリオ" panose="020B0604030504040204" pitchFamily="50" charset="-128"/>
                  </a:rPr>
                  <a:t>（降下する際の歩幅）</a:t>
                </a:r>
              </a:p>
            </p:txBody>
          </p:sp>
        </mc:Choice>
        <mc:Fallback xmlns="">
          <p:sp>
            <p:nvSpPr>
              <p:cNvPr id="26" name="テキスト ボックス 25">
                <a:extLst>
                  <a:ext uri="{FF2B5EF4-FFF2-40B4-BE49-F238E27FC236}">
                    <a16:creationId xmlns:a16="http://schemas.microsoft.com/office/drawing/2014/main" id="{5DDC1140-0E2E-2920-902B-C70CB64E63FE}"/>
                  </a:ext>
                </a:extLst>
              </p:cNvPr>
              <p:cNvSpPr txBox="1">
                <a:spLocks noRot="1" noChangeAspect="1" noMove="1" noResize="1" noEditPoints="1" noAdjustHandles="1" noChangeArrowheads="1" noChangeShapeType="1" noTextEdit="1"/>
              </p:cNvSpPr>
              <p:nvPr/>
            </p:nvSpPr>
            <p:spPr>
              <a:xfrm>
                <a:off x="7798037" y="2920034"/>
                <a:ext cx="4269695" cy="490647"/>
              </a:xfrm>
              <a:prstGeom prst="rect">
                <a:avLst/>
              </a:prstGeom>
              <a:blipFill>
                <a:blip r:embed="rId7"/>
                <a:stretch>
                  <a:fillRect r="-1141"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CBFE784-0595-96B1-1D48-FA33549D89EF}"/>
                  </a:ext>
                </a:extLst>
              </p:cNvPr>
              <p:cNvSpPr txBox="1"/>
              <p:nvPr/>
            </p:nvSpPr>
            <p:spPr>
              <a:xfrm>
                <a:off x="4115301" y="1898576"/>
                <a:ext cx="1024383"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𝐽</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𝑤</m:t>
                          </m:r>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8CBFE784-0595-96B1-1D48-FA33549D89EF}"/>
                  </a:ext>
                </a:extLst>
              </p:cNvPr>
              <p:cNvSpPr txBox="1">
                <a:spLocks noRot="1" noChangeAspect="1" noMove="1" noResize="1" noEditPoints="1" noAdjustHandles="1" noChangeArrowheads="1" noChangeShapeType="1" noTextEdit="1"/>
              </p:cNvSpPr>
              <p:nvPr/>
            </p:nvSpPr>
            <p:spPr>
              <a:xfrm>
                <a:off x="4115301" y="1898576"/>
                <a:ext cx="1024383" cy="523220"/>
              </a:xfrm>
              <a:prstGeom prst="rect">
                <a:avLst/>
              </a:prstGeom>
              <a:blipFill>
                <a:blip r:embed="rId8"/>
                <a:stretch>
                  <a:fillRect b="-10465"/>
                </a:stretch>
              </a:blipFill>
            </p:spPr>
            <p:txBody>
              <a:bodyPr/>
              <a:lstStyle/>
              <a:p>
                <a:r>
                  <a:rPr lang="ja-JP" altLang="en-US">
                    <a:noFill/>
                  </a:rPr>
                  <a:t> </a:t>
                </a:r>
              </a:p>
            </p:txBody>
          </p:sp>
        </mc:Fallback>
      </mc:AlternateContent>
      <p:cxnSp>
        <p:nvCxnSpPr>
          <p:cNvPr id="68" name="直線コネクタ 67">
            <a:extLst>
              <a:ext uri="{FF2B5EF4-FFF2-40B4-BE49-F238E27FC236}">
                <a16:creationId xmlns:a16="http://schemas.microsoft.com/office/drawing/2014/main" id="{61859836-D31A-E1D2-6222-D17B7CA30D21}"/>
              </a:ext>
            </a:extLst>
          </p:cNvPr>
          <p:cNvCxnSpPr>
            <a:cxnSpLocks/>
          </p:cNvCxnSpPr>
          <p:nvPr/>
        </p:nvCxnSpPr>
        <p:spPr>
          <a:xfrm flipH="1">
            <a:off x="5204226" y="3902363"/>
            <a:ext cx="2230735" cy="121461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7CEE2CF7-A32B-D7C7-8075-9934A20649E7}"/>
              </a:ext>
            </a:extLst>
          </p:cNvPr>
          <p:cNvCxnSpPr>
            <a:cxnSpLocks/>
          </p:cNvCxnSpPr>
          <p:nvPr/>
        </p:nvCxnSpPr>
        <p:spPr>
          <a:xfrm flipV="1">
            <a:off x="6096000" y="4584733"/>
            <a:ext cx="0" cy="1811329"/>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7BFCE040-E4A5-4B75-B28B-3F450CA7A851}"/>
                  </a:ext>
                </a:extLst>
              </p:cNvPr>
              <p:cNvSpPr txBox="1"/>
              <p:nvPr/>
            </p:nvSpPr>
            <p:spPr>
              <a:xfrm>
                <a:off x="5835577" y="6272186"/>
                <a:ext cx="1962460"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3</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f>
                        <m:fPr>
                          <m:ctrlPr>
                            <a:rPr kumimoji="1" lang="en-US" altLang="ja-JP" sz="2000" i="1">
                              <a:solidFill>
                                <a:srgbClr val="00B050"/>
                              </a:solidFill>
                              <a:latin typeface="Cambria Math" panose="02040503050406030204" pitchFamily="18" charset="0"/>
                              <a:ea typeface="メイリオ" panose="020B0604030504040204" pitchFamily="50" charset="-128"/>
                            </a:rPr>
                          </m:ctrlPr>
                        </m:fPr>
                        <m:num>
                          <m:r>
                            <a:rPr kumimoji="1" lang="ja-JP" altLang="en-US" sz="2000" i="1">
                              <a:solidFill>
                                <a:srgbClr val="00B050"/>
                              </a:solidFill>
                              <a:latin typeface="Cambria Math" panose="02040503050406030204" pitchFamily="18" charset="0"/>
                              <a:ea typeface="メイリオ" panose="020B0604030504040204" pitchFamily="50" charset="-128"/>
                            </a:rPr>
                            <m:t>𝜕</m:t>
                          </m:r>
                          <m:r>
                            <a:rPr kumimoji="1" lang="en-US" altLang="ja-JP" sz="2000" i="1">
                              <a:solidFill>
                                <a:srgbClr val="00B050"/>
                              </a:solidFill>
                              <a:latin typeface="Cambria Math" panose="02040503050406030204" pitchFamily="18" charset="0"/>
                              <a:ea typeface="メイリオ" panose="020B0604030504040204" pitchFamily="50" charset="-128"/>
                            </a:rPr>
                            <m:t>𝐽</m:t>
                          </m:r>
                        </m:num>
                        <m:den>
                          <m:r>
                            <a:rPr kumimoji="1" lang="ja-JP" altLang="en-US" sz="2000" i="1">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sz="2000"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7BFCE040-E4A5-4B75-B28B-3F450CA7A851}"/>
                  </a:ext>
                </a:extLst>
              </p:cNvPr>
              <p:cNvSpPr txBox="1">
                <a:spLocks noRot="1" noChangeAspect="1" noMove="1" noResize="1" noEditPoints="1" noAdjustHandles="1" noChangeArrowheads="1" noChangeShapeType="1" noTextEdit="1"/>
              </p:cNvSpPr>
              <p:nvPr/>
            </p:nvSpPr>
            <p:spPr>
              <a:xfrm>
                <a:off x="5835577" y="6272186"/>
                <a:ext cx="1962460" cy="727892"/>
              </a:xfrm>
              <a:prstGeom prst="rect">
                <a:avLst/>
              </a:prstGeom>
              <a:blipFill>
                <a:blip r:embed="rId9"/>
                <a:stretch>
                  <a:fillRect/>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BEE9306A-ACE8-9176-A24E-77E16E55125F}"/>
              </a:ext>
            </a:extLst>
          </p:cNvPr>
          <p:cNvCxnSpPr>
            <a:cxnSpLocks/>
          </p:cNvCxnSpPr>
          <p:nvPr/>
        </p:nvCxnSpPr>
        <p:spPr>
          <a:xfrm>
            <a:off x="6124269" y="5081917"/>
            <a:ext cx="184570" cy="0"/>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3B39157D-6714-220D-1AD2-309C13BA1707}"/>
              </a:ext>
            </a:extLst>
          </p:cNvPr>
          <p:cNvSpPr/>
          <p:nvPr/>
        </p:nvSpPr>
        <p:spPr>
          <a:xfrm>
            <a:off x="8011827" y="5052018"/>
            <a:ext cx="431113"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9E6029B3-87D2-9E3F-45FC-4DA945274F58}"/>
                  </a:ext>
                </a:extLst>
              </p:cNvPr>
              <p:cNvSpPr txBox="1"/>
              <p:nvPr/>
            </p:nvSpPr>
            <p:spPr>
              <a:xfrm>
                <a:off x="8483791" y="5637138"/>
                <a:ext cx="207152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r>
                        <a:rPr kumimoji="1" lang="en-US" altLang="ja-JP" b="0" i="1" smtClean="0">
                          <a:solidFill>
                            <a:srgbClr val="0070C0"/>
                          </a:solidFill>
                          <a:latin typeface="Cambria Math" panose="02040503050406030204" pitchFamily="18" charset="0"/>
                          <a:ea typeface="メイリオ" panose="020B0604030504040204" pitchFamily="50" charset="-128"/>
                        </a:rPr>
                        <m:t>&gt;</m:t>
                      </m:r>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&gt;</m:t>
                      </m:r>
                      <m:f>
                        <m:fPr>
                          <m:ctrlPr>
                            <a:rPr kumimoji="1" lang="en-US" altLang="ja-JP" i="1">
                              <a:solidFill>
                                <a:srgbClr val="00B050"/>
                              </a:solidFill>
                              <a:latin typeface="Cambria Math" panose="02040503050406030204" pitchFamily="18" charset="0"/>
                              <a:ea typeface="メイリオ" panose="020B0604030504040204" pitchFamily="50" charset="-128"/>
                            </a:rPr>
                          </m:ctrlPr>
                        </m:fPr>
                        <m:num>
                          <m:r>
                            <a:rPr kumimoji="1" lang="ja-JP" altLang="en-US" i="1">
                              <a:solidFill>
                                <a:srgbClr val="00B050"/>
                              </a:solidFill>
                              <a:latin typeface="Cambria Math" panose="02040503050406030204" pitchFamily="18" charset="0"/>
                              <a:ea typeface="メイリオ" panose="020B0604030504040204" pitchFamily="50" charset="-128"/>
                            </a:rPr>
                            <m:t>𝜕</m:t>
                          </m:r>
                          <m:r>
                            <a:rPr kumimoji="1" lang="en-US" altLang="ja-JP" i="1">
                              <a:solidFill>
                                <a:srgbClr val="00B050"/>
                              </a:solidFill>
                              <a:latin typeface="Cambria Math" panose="02040503050406030204" pitchFamily="18" charset="0"/>
                              <a:ea typeface="メイリオ" panose="020B0604030504040204" pitchFamily="50" charset="-128"/>
                            </a:rPr>
                            <m:t>𝐽</m:t>
                          </m:r>
                        </m:num>
                        <m:den>
                          <m:r>
                            <a:rPr kumimoji="1" lang="ja-JP" altLang="en-US" i="1">
                              <a:solidFill>
                                <a:srgbClr val="00B050"/>
                              </a:solidFill>
                              <a:latin typeface="Cambria Math" panose="02040503050406030204" pitchFamily="18" charset="0"/>
                              <a:ea typeface="メイリオ" panose="020B0604030504040204" pitchFamily="50" charset="-128"/>
                            </a:rPr>
                            <m:t>𝜕</m:t>
                          </m:r>
                          <m:sSub>
                            <m:sSubPr>
                              <m:ctrlPr>
                                <a:rPr kumimoji="1" lang="en-US" altLang="ja-JP" i="1">
                                  <a:solidFill>
                                    <a:srgbClr val="00B050"/>
                                  </a:solidFill>
                                  <a:latin typeface="Cambria Math" panose="02040503050406030204" pitchFamily="18" charset="0"/>
                                  <a:ea typeface="メイリオ" panose="020B0604030504040204" pitchFamily="50" charset="-128"/>
                                </a:rPr>
                              </m:ctrlPr>
                            </m:sSubPr>
                            <m:e>
                              <m:r>
                                <a:rPr kumimoji="1" lang="en-US" altLang="ja-JP" i="1">
                                  <a:solidFill>
                                    <a:srgbClr val="00B050"/>
                                  </a:solidFill>
                                  <a:latin typeface="Cambria Math" panose="02040503050406030204" pitchFamily="18" charset="0"/>
                                  <a:ea typeface="メイリオ" panose="020B0604030504040204" pitchFamily="50" charset="-128"/>
                                </a:rPr>
                                <m:t>𝑤</m:t>
                              </m:r>
                            </m:e>
                            <m:sub>
                              <m:r>
                                <a:rPr kumimoji="1" lang="en-US" altLang="ja-JP" i="1">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7" name="テキスト ボックス 96">
                <a:extLst>
                  <a:ext uri="{FF2B5EF4-FFF2-40B4-BE49-F238E27FC236}">
                    <a16:creationId xmlns:a16="http://schemas.microsoft.com/office/drawing/2014/main" id="{9E6029B3-87D2-9E3F-45FC-4DA945274F58}"/>
                  </a:ext>
                </a:extLst>
              </p:cNvPr>
              <p:cNvSpPr txBox="1">
                <a:spLocks noRot="1" noChangeAspect="1" noMove="1" noResize="1" noEditPoints="1" noAdjustHandles="1" noChangeArrowheads="1" noChangeShapeType="1" noTextEdit="1"/>
              </p:cNvSpPr>
              <p:nvPr/>
            </p:nvSpPr>
            <p:spPr>
              <a:xfrm>
                <a:off x="8483791" y="5637138"/>
                <a:ext cx="2071529" cy="666080"/>
              </a:xfrm>
              <a:prstGeom prst="rect">
                <a:avLst/>
              </a:prstGeom>
              <a:blipFill>
                <a:blip r:embed="rId10"/>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31DF44D3-4B94-FAA4-D51B-F5B32B599514}"/>
              </a:ext>
            </a:extLst>
          </p:cNvPr>
          <p:cNvSpPr/>
          <p:nvPr/>
        </p:nvSpPr>
        <p:spPr>
          <a:xfrm>
            <a:off x="4562669" y="5052018"/>
            <a:ext cx="400191" cy="12792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61B9ECE-DB34-4C4E-F69F-035E86946864}"/>
              </a:ext>
            </a:extLst>
          </p:cNvPr>
          <p:cNvCxnSpPr>
            <a:cxnSpLocks/>
          </p:cNvCxnSpPr>
          <p:nvPr/>
        </p:nvCxnSpPr>
        <p:spPr>
          <a:xfrm flipH="1">
            <a:off x="5029200" y="4618029"/>
            <a:ext cx="1066800" cy="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DD3FD4B-FC68-A311-83F4-127E46263B5D}"/>
              </a:ext>
            </a:extLst>
          </p:cNvPr>
          <p:cNvCxnSpPr>
            <a:cxnSpLocks/>
          </p:cNvCxnSpPr>
          <p:nvPr/>
        </p:nvCxnSpPr>
        <p:spPr>
          <a:xfrm flipH="1">
            <a:off x="5029200" y="4456227"/>
            <a:ext cx="1279639"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477AFB-ED69-37FD-16DD-FA2E5FA7EF8E}"/>
              </a:ext>
            </a:extLst>
          </p:cNvPr>
          <p:cNvCxnSpPr>
            <a:cxnSpLocks/>
          </p:cNvCxnSpPr>
          <p:nvPr/>
        </p:nvCxnSpPr>
        <p:spPr>
          <a:xfrm flipH="1">
            <a:off x="5029200" y="4124438"/>
            <a:ext cx="1643534"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9F2F061-CC80-D3A9-E058-9A45CCDD0016}"/>
                  </a:ext>
                </a:extLst>
              </p:cNvPr>
              <p:cNvSpPr txBox="1"/>
              <p:nvPr/>
            </p:nvSpPr>
            <p:spPr>
              <a:xfrm>
                <a:off x="4386980" y="3877401"/>
                <a:ext cx="6278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70C0"/>
                          </a:solidFill>
                          <a:latin typeface="Cambria Math" panose="02040503050406030204" pitchFamily="18" charset="0"/>
                          <a:ea typeface="メイリオ" panose="020B0604030504040204" pitchFamily="50" charset="-128"/>
                        </a:rPr>
                        <m:t>𝐽</m:t>
                      </m:r>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70C0"/>
                              </a:solidFill>
                              <a:latin typeface="Cambria Math" panose="02040503050406030204" pitchFamily="18" charset="0"/>
                              <a:ea typeface="メイリオ" panose="020B0604030504040204" pitchFamily="50" charset="-128"/>
                            </a:rPr>
                          </m:ctrlPr>
                        </m:sSubPr>
                        <m:e>
                          <m:r>
                            <a:rPr kumimoji="1" lang="en-US" altLang="ja-JP" b="0" i="1" smtClean="0">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F9F2F061-CC80-D3A9-E058-9A45CCDD0016}"/>
                  </a:ext>
                </a:extLst>
              </p:cNvPr>
              <p:cNvSpPr txBox="1">
                <a:spLocks noRot="1" noChangeAspect="1" noMove="1" noResize="1" noEditPoints="1" noAdjustHandles="1" noChangeArrowheads="1" noChangeShapeType="1" noTextEdit="1"/>
              </p:cNvSpPr>
              <p:nvPr/>
            </p:nvSpPr>
            <p:spPr>
              <a:xfrm>
                <a:off x="4386980" y="3877401"/>
                <a:ext cx="627801" cy="276999"/>
              </a:xfrm>
              <a:prstGeom prst="rect">
                <a:avLst/>
              </a:prstGeom>
              <a:blipFill>
                <a:blip r:embed="rId11"/>
                <a:stretch>
                  <a:fillRect l="-9709" t="-6667" r="-11650"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8DDB92-97F1-144A-EAF6-E3E7DE744D94}"/>
                  </a:ext>
                </a:extLst>
              </p:cNvPr>
              <p:cNvSpPr txBox="1"/>
              <p:nvPr/>
            </p:nvSpPr>
            <p:spPr>
              <a:xfrm>
                <a:off x="4409981" y="4244154"/>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𝐽</m:t>
                      </m:r>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68DDB92-97F1-144A-EAF6-E3E7DE744D94}"/>
                  </a:ext>
                </a:extLst>
              </p:cNvPr>
              <p:cNvSpPr txBox="1">
                <a:spLocks noRot="1" noChangeAspect="1" noMove="1" noResize="1" noEditPoints="1" noAdjustHandles="1" noChangeArrowheads="1" noChangeShapeType="1" noTextEdit="1"/>
              </p:cNvSpPr>
              <p:nvPr/>
            </p:nvSpPr>
            <p:spPr>
              <a:xfrm>
                <a:off x="4409981" y="4244154"/>
                <a:ext cx="633122" cy="276999"/>
              </a:xfrm>
              <a:prstGeom prst="rect">
                <a:avLst/>
              </a:prstGeom>
              <a:blipFill>
                <a:blip r:embed="rId12"/>
                <a:stretch>
                  <a:fillRect l="-9615" t="-6522" r="-11538"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97E6C3C-F32E-86DE-0DC5-1072461728B3}"/>
                  </a:ext>
                </a:extLst>
              </p:cNvPr>
              <p:cNvSpPr txBox="1"/>
              <p:nvPr/>
            </p:nvSpPr>
            <p:spPr>
              <a:xfrm>
                <a:off x="4401415" y="4527652"/>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B050"/>
                          </a:solidFill>
                          <a:latin typeface="Cambria Math" panose="02040503050406030204" pitchFamily="18" charset="0"/>
                          <a:ea typeface="メイリオ" panose="020B0604030504040204" pitchFamily="50" charset="-128"/>
                        </a:rPr>
                        <m:t>𝐽</m:t>
                      </m:r>
                      <m:r>
                        <a:rPr kumimoji="1" lang="en-US" altLang="ja-JP"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B050"/>
                              </a:solidFill>
                              <a:latin typeface="Cambria Math" panose="02040503050406030204" pitchFamily="18" charset="0"/>
                              <a:ea typeface="メイリオ" panose="020B0604030504040204" pitchFamily="50" charset="-128"/>
                            </a:rPr>
                          </m:ctrlPr>
                        </m:sSubPr>
                        <m:e>
                          <m:r>
                            <a:rPr kumimoji="1" lang="en-US" altLang="ja-JP" b="0" i="1" smtClean="0">
                              <a:solidFill>
                                <a:srgbClr val="00B050"/>
                              </a:solidFill>
                              <a:latin typeface="Cambria Math" panose="02040503050406030204" pitchFamily="18" charset="0"/>
                              <a:ea typeface="メイリオ" panose="020B0604030504040204" pitchFamily="50" charset="-128"/>
                            </a:rPr>
                            <m:t>𝑤</m:t>
                          </m:r>
                        </m:e>
                        <m:sub>
                          <m:r>
                            <a:rPr kumimoji="1" lang="en-US" altLang="ja-JP" b="0" i="1" smtClean="0">
                              <a:solidFill>
                                <a:srgbClr val="00B050"/>
                              </a:solidFill>
                              <a:latin typeface="Cambria Math" panose="02040503050406030204" pitchFamily="18" charset="0"/>
                              <a:ea typeface="メイリオ" panose="020B0604030504040204" pitchFamily="50" charset="-128"/>
                            </a:rPr>
                            <m:t>3</m:t>
                          </m:r>
                        </m:sub>
                      </m:sSub>
                      <m:r>
                        <a:rPr kumimoji="1" lang="en-US" altLang="ja-JP" b="0" i="1" smtClean="0">
                          <a:solidFill>
                            <a:srgbClr val="00B050"/>
                          </a:solidFill>
                          <a:latin typeface="Cambria Math" panose="02040503050406030204" pitchFamily="18" charset="0"/>
                          <a:ea typeface="メイリオ" panose="020B0604030504040204" pitchFamily="50" charset="-128"/>
                        </a:rPr>
                        <m:t>)</m:t>
                      </m:r>
                    </m:oMath>
                  </m:oMathPara>
                </a14:m>
                <a:endParaRPr kumimoji="1" lang="ja-JP" altLang="en-US"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897E6C3C-F32E-86DE-0DC5-1072461728B3}"/>
                  </a:ext>
                </a:extLst>
              </p:cNvPr>
              <p:cNvSpPr txBox="1">
                <a:spLocks noRot="1" noChangeAspect="1" noMove="1" noResize="1" noEditPoints="1" noAdjustHandles="1" noChangeArrowheads="1" noChangeShapeType="1" noTextEdit="1"/>
              </p:cNvSpPr>
              <p:nvPr/>
            </p:nvSpPr>
            <p:spPr>
              <a:xfrm>
                <a:off x="4401415" y="4527652"/>
                <a:ext cx="633122" cy="276999"/>
              </a:xfrm>
              <a:prstGeom prst="rect">
                <a:avLst/>
              </a:prstGeom>
              <a:blipFill>
                <a:blip r:embed="rId13"/>
                <a:stretch>
                  <a:fillRect l="-9615" t="-8889" r="-11538" b="-3111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E6027F9-877E-C209-04DA-11804B713E37}"/>
              </a:ext>
            </a:extLst>
          </p:cNvPr>
          <p:cNvSpPr txBox="1"/>
          <p:nvPr/>
        </p:nvSpPr>
        <p:spPr>
          <a:xfrm>
            <a:off x="282810" y="214504"/>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勾配降下法</a:t>
            </a:r>
          </a:p>
        </p:txBody>
      </p:sp>
    </p:spTree>
    <p:extLst>
      <p:ext uri="{BB962C8B-B14F-4D97-AF65-F5344CB8AC3E}">
        <p14:creationId xmlns:p14="http://schemas.microsoft.com/office/powerpoint/2010/main" val="134606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A59956-D6D7-10B7-C556-899B1748E806}"/>
              </a:ext>
            </a:extLst>
          </p:cNvPr>
          <p:cNvSpPr txBox="1"/>
          <p:nvPr/>
        </p:nvSpPr>
        <p:spPr>
          <a:xfrm>
            <a:off x="683237" y="224871"/>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収束判定条件</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8BC2498-1540-713F-4C89-90C2B62CCE3E}"/>
                  </a:ext>
                </a:extLst>
              </p:cNvPr>
              <p:cNvSpPr txBox="1"/>
              <p:nvPr/>
            </p:nvSpPr>
            <p:spPr>
              <a:xfrm>
                <a:off x="1614282" y="1613971"/>
                <a:ext cx="1211678" cy="729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r>
                        <a:rPr kumimoji="1" lang="en-US" altLang="ja-JP" sz="2000" b="0" i="1" smtClean="0">
                          <a:solidFill>
                            <a:schemeClr val="tx1"/>
                          </a:solidFill>
                          <a:latin typeface="Cambria Math" panose="02040503050406030204" pitchFamily="18" charset="0"/>
                          <a:ea typeface="メイリオ" panose="020B0604030504040204" pitchFamily="50" charset="-128"/>
                        </a:rPr>
                        <m:t>&lt;</m:t>
                      </m:r>
                      <m:r>
                        <a:rPr kumimoji="1" lang="ja-JP" altLang="en-US" sz="2000" b="0" i="1" smtClean="0">
                          <a:solidFill>
                            <a:schemeClr val="tx1"/>
                          </a:solidFill>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B8BC2498-1540-713F-4C89-90C2B62CCE3E}"/>
                  </a:ext>
                </a:extLst>
              </p:cNvPr>
              <p:cNvSpPr txBox="1">
                <a:spLocks noRot="1" noChangeAspect="1" noMove="1" noResize="1" noEditPoints="1" noAdjustHandles="1" noChangeArrowheads="1" noChangeShapeType="1" noTextEdit="1"/>
              </p:cNvSpPr>
              <p:nvPr/>
            </p:nvSpPr>
            <p:spPr>
              <a:xfrm>
                <a:off x="1614282" y="1613971"/>
                <a:ext cx="1211678" cy="729495"/>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EB335BE-702C-9FA5-6808-37FE89FA15D4}"/>
              </a:ext>
            </a:extLst>
          </p:cNvPr>
          <p:cNvSpPr txBox="1"/>
          <p:nvPr/>
        </p:nvSpPr>
        <p:spPr>
          <a:xfrm>
            <a:off x="634483" y="4693299"/>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学習率</a:t>
            </a:r>
          </a:p>
        </p:txBody>
      </p:sp>
      <p:sp>
        <p:nvSpPr>
          <p:cNvPr id="19" name="テキスト ボックス 18">
            <a:extLst>
              <a:ext uri="{FF2B5EF4-FFF2-40B4-BE49-F238E27FC236}">
                <a16:creationId xmlns:a16="http://schemas.microsoft.com/office/drawing/2014/main" id="{F4DA2B7A-B3E9-8DBF-B662-646594AD89D8}"/>
              </a:ext>
            </a:extLst>
          </p:cNvPr>
          <p:cNvSpPr txBox="1"/>
          <p:nvPr/>
        </p:nvSpPr>
        <p:spPr>
          <a:xfrm>
            <a:off x="839798" y="1200966"/>
            <a:ext cx="629691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極値に近づくにつれて勾配の大きさが小さくなる</a:t>
            </a:r>
          </a:p>
        </p:txBody>
      </p:sp>
      <p:pic>
        <p:nvPicPr>
          <p:cNvPr id="22" name="図 21">
            <a:extLst>
              <a:ext uri="{FF2B5EF4-FFF2-40B4-BE49-F238E27FC236}">
                <a16:creationId xmlns:a16="http://schemas.microsoft.com/office/drawing/2014/main" id="{945ED2D5-9654-E20C-02E4-9900E3430E6E}"/>
              </a:ext>
            </a:extLst>
          </p:cNvPr>
          <p:cNvPicPr>
            <a:picLocks noChangeAspect="1"/>
          </p:cNvPicPr>
          <p:nvPr/>
        </p:nvPicPr>
        <p:blipFill>
          <a:blip r:embed="rId3"/>
          <a:stretch>
            <a:fillRect/>
          </a:stretch>
        </p:blipFill>
        <p:spPr>
          <a:xfrm>
            <a:off x="5462781" y="1401021"/>
            <a:ext cx="6379646" cy="4793325"/>
          </a:xfrm>
          <a:prstGeom prst="rect">
            <a:avLst/>
          </a:prstGeom>
        </p:spPr>
      </p:pic>
      <p:sp>
        <p:nvSpPr>
          <p:cNvPr id="20" name="テキスト ボックス 19">
            <a:extLst>
              <a:ext uri="{FF2B5EF4-FFF2-40B4-BE49-F238E27FC236}">
                <a16:creationId xmlns:a16="http://schemas.microsoft.com/office/drawing/2014/main" id="{85708464-D3BB-5BD2-D6BE-ED4F10B32104}"/>
              </a:ext>
            </a:extLst>
          </p:cNvPr>
          <p:cNvSpPr txBox="1"/>
          <p:nvPr/>
        </p:nvSpPr>
        <p:spPr>
          <a:xfrm>
            <a:off x="839798" y="2589241"/>
            <a:ext cx="6801973"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極値に近づくにつれて関数の値の変化の大きさが小さ</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くなる</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3911B31-E3BD-A87C-D135-ABD69844C684}"/>
                  </a:ext>
                </a:extLst>
              </p:cNvPr>
              <p:cNvSpPr txBox="1"/>
              <p:nvPr/>
            </p:nvSpPr>
            <p:spPr>
              <a:xfrm>
                <a:off x="1718425" y="3542902"/>
                <a:ext cx="23770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ea typeface="メイリオ" panose="020B0604030504040204" pitchFamily="50" charset="-128"/>
                        </a:rPr>
                        <m:t>𝐽</m:t>
                      </m:r>
                      <m:d>
                        <m:dPr>
                          <m:ctrlPr>
                            <a:rPr kumimoji="1" lang="en-US" altLang="ja-JP" sz="2000" b="0" i="1" smtClean="0">
                              <a:solidFill>
                                <a:schemeClr val="tx1"/>
                              </a:solidFill>
                              <a:latin typeface="Cambria Math" panose="02040503050406030204" pitchFamily="18" charset="0"/>
                              <a:ea typeface="メイリオ" panose="020B0604030504040204" pitchFamily="50" charset="-128"/>
                            </a:rPr>
                          </m:ctrlPr>
                        </m:dPr>
                        <m:e>
                          <m:sSub>
                            <m:sSubPr>
                              <m:ctrlPr>
                                <a:rPr kumimoji="1" lang="en-US" altLang="ja-JP" sz="20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𝐽</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𝑤</m:t>
                              </m:r>
                            </m:e>
                            <m:sub>
                              <m:r>
                                <a:rPr kumimoji="1" lang="en-US" altLang="ja-JP" sz="2000" i="1">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&lt;</m:t>
                      </m:r>
                      <m:r>
                        <a:rPr kumimoji="1" lang="ja-JP" altLang="en-US" sz="2000" i="1">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3911B31-E3BD-A87C-D135-ABD69844C684}"/>
                  </a:ext>
                </a:extLst>
              </p:cNvPr>
              <p:cNvSpPr txBox="1">
                <a:spLocks noRot="1" noChangeAspect="1" noMove="1" noResize="1" noEditPoints="1" noAdjustHandles="1" noChangeArrowheads="1" noChangeShapeType="1" noTextEdit="1"/>
              </p:cNvSpPr>
              <p:nvPr/>
            </p:nvSpPr>
            <p:spPr>
              <a:xfrm>
                <a:off x="1718425" y="3542902"/>
                <a:ext cx="2377061" cy="307777"/>
              </a:xfrm>
              <a:prstGeom prst="rect">
                <a:avLst/>
              </a:prstGeom>
              <a:blipFill>
                <a:blip r:embed="rId4"/>
                <a:stretch>
                  <a:fillRect l="-2564" t="-1961" r="-1282" b="-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E368FBD-3DAE-0650-9A23-B0F075A9D96E}"/>
                  </a:ext>
                </a:extLst>
              </p:cNvPr>
              <p:cNvSpPr txBox="1"/>
              <p:nvPr/>
            </p:nvSpPr>
            <p:spPr>
              <a:xfrm>
                <a:off x="1614282" y="5981479"/>
                <a:ext cx="2493247"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r>
                        <a:rPr kumimoji="1" lang="ja-JP" altLang="en-US" sz="2000" b="0" i="1" smtClean="0">
                          <a:solidFill>
                            <a:schemeClr val="tx1"/>
                          </a:solidFill>
                          <a:latin typeface="Cambria Math" panose="02040503050406030204" pitchFamily="18" charset="0"/>
                          <a:ea typeface="メイリオ" panose="020B0604030504040204" pitchFamily="50" charset="-128"/>
                        </a:rPr>
                        <m:t>𝛼</m:t>
                      </m:r>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1E368FBD-3DAE-0650-9A23-B0F075A9D96E}"/>
                  </a:ext>
                </a:extLst>
              </p:cNvPr>
              <p:cNvSpPr txBox="1">
                <a:spLocks noRot="1" noChangeAspect="1" noMove="1" noResize="1" noEditPoints="1" noAdjustHandles="1" noChangeArrowheads="1" noChangeShapeType="1" noTextEdit="1"/>
              </p:cNvSpPr>
              <p:nvPr/>
            </p:nvSpPr>
            <p:spPr>
              <a:xfrm>
                <a:off x="1614282" y="5981479"/>
                <a:ext cx="2493247" cy="72789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CD81728-0787-66F5-5FDB-79BFA0E6244A}"/>
                  </a:ext>
                </a:extLst>
              </p:cNvPr>
              <p:cNvSpPr txBox="1"/>
              <p:nvPr/>
            </p:nvSpPr>
            <p:spPr>
              <a:xfrm>
                <a:off x="839798" y="5209390"/>
                <a:ext cx="8173573" cy="738664"/>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𝛼</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極値に向かう歩幅の調整（大きいと収束スピードが上がる代わりに極値の近似精度が甘くなる</a:t>
                </a:r>
              </a:p>
            </p:txBody>
          </p:sp>
        </mc:Choice>
        <mc:Fallback xmlns="">
          <p:sp>
            <p:nvSpPr>
              <p:cNvPr id="26" name="テキスト ボックス 25">
                <a:extLst>
                  <a:ext uri="{FF2B5EF4-FFF2-40B4-BE49-F238E27FC236}">
                    <a16:creationId xmlns:a16="http://schemas.microsoft.com/office/drawing/2014/main" id="{6CD81728-0787-66F5-5FDB-79BFA0E6244A}"/>
                  </a:ext>
                </a:extLst>
              </p:cNvPr>
              <p:cNvSpPr txBox="1">
                <a:spLocks noRot="1" noChangeAspect="1" noMove="1" noResize="1" noEditPoints="1" noAdjustHandles="1" noChangeArrowheads="1" noChangeShapeType="1" noTextEdit="1"/>
              </p:cNvSpPr>
              <p:nvPr/>
            </p:nvSpPr>
            <p:spPr>
              <a:xfrm>
                <a:off x="839798" y="5209390"/>
                <a:ext cx="8173573" cy="738664"/>
              </a:xfrm>
              <a:prstGeom prst="rect">
                <a:avLst/>
              </a:prstGeom>
              <a:blipFill>
                <a:blip r:embed="rId6"/>
                <a:stretch>
                  <a:fillRect l="-2312" t="-11570" b="-239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3803FEB-6DE3-C75B-4CBE-CDBA393F747B}"/>
                  </a:ext>
                </a:extLst>
              </p:cNvPr>
              <p:cNvSpPr txBox="1"/>
              <p:nvPr/>
            </p:nvSpPr>
            <p:spPr>
              <a:xfrm>
                <a:off x="702004" y="748091"/>
                <a:ext cx="92368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以下のいずれかを満たしたら収束（</a:t>
                </a:r>
                <a:r>
                  <a:rPr kumimoji="1" lang="en-US" altLang="ja-JP" sz="2400" b="0" dirty="0">
                    <a:solidFill>
                      <a:schemeClr val="tx1"/>
                    </a:solidFill>
                    <a:ea typeface="メイリオ" panose="020B0604030504040204" pitchFamily="50" charset="-128"/>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a14:m>
                <a:r>
                  <a:rPr kumimoji="1" lang="ja-JP" altLang="en-US" sz="2400" dirty="0">
                    <a:latin typeface="メイリオ" panose="020B0604030504040204" pitchFamily="50" charset="-128"/>
                    <a:ea typeface="メイリオ" panose="020B0604030504040204" pitchFamily="50" charset="-128"/>
                  </a:rPr>
                  <a:t>は極値を近似している）</a:t>
                </a:r>
              </a:p>
            </p:txBody>
          </p:sp>
        </mc:Choice>
        <mc:Fallback xmlns="">
          <p:sp>
            <p:nvSpPr>
              <p:cNvPr id="28" name="テキスト ボックス 27">
                <a:extLst>
                  <a:ext uri="{FF2B5EF4-FFF2-40B4-BE49-F238E27FC236}">
                    <a16:creationId xmlns:a16="http://schemas.microsoft.com/office/drawing/2014/main" id="{63803FEB-6DE3-C75B-4CBE-CDBA393F747B}"/>
                  </a:ext>
                </a:extLst>
              </p:cNvPr>
              <p:cNvSpPr txBox="1">
                <a:spLocks noRot="1" noChangeAspect="1" noMove="1" noResize="1" noEditPoints="1" noAdjustHandles="1" noChangeArrowheads="1" noChangeShapeType="1" noTextEdit="1"/>
              </p:cNvSpPr>
              <p:nvPr/>
            </p:nvSpPr>
            <p:spPr>
              <a:xfrm>
                <a:off x="702004" y="748091"/>
                <a:ext cx="9236824" cy="461665"/>
              </a:xfrm>
              <a:prstGeom prst="rect">
                <a:avLst/>
              </a:prstGeom>
              <a:blipFill>
                <a:blip r:embed="rId7"/>
                <a:stretch>
                  <a:fillRect l="-990" t="-8000" r="-66"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0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4" name="正方形/長方形 3">
            <a:extLst>
              <a:ext uri="{FF2B5EF4-FFF2-40B4-BE49-F238E27FC236}">
                <a16:creationId xmlns:a16="http://schemas.microsoft.com/office/drawing/2014/main" id="{73F038F4-AED0-4DDE-A899-3695E6C05935}"/>
              </a:ext>
            </a:extLst>
          </p:cNvPr>
          <p:cNvSpPr/>
          <p:nvPr/>
        </p:nvSpPr>
        <p:spPr>
          <a:xfrm>
            <a:off x="1988601" y="312492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2EF770E-0CCC-41EC-B7EE-C9C6032651A5}"/>
              </a:ext>
            </a:extLst>
          </p:cNvPr>
          <p:cNvSpPr/>
          <p:nvPr/>
        </p:nvSpPr>
        <p:spPr>
          <a:xfrm>
            <a:off x="2046306" y="529551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A6BF58B1-15EC-4FE6-9497-EF2A37F6B9EE}"/>
              </a:ext>
            </a:extLst>
          </p:cNvPr>
          <p:cNvCxnSpPr>
            <a:cxnSpLocks/>
            <a:endCxn id="23" idx="1"/>
          </p:cNvCxnSpPr>
          <p:nvPr/>
        </p:nvCxnSpPr>
        <p:spPr>
          <a:xfrm rot="16200000" flipV="1">
            <a:off x="266256" y="4131917"/>
            <a:ext cx="2827609" cy="181111"/>
          </a:xfrm>
          <a:prstGeom prst="bentConnector4">
            <a:avLst>
              <a:gd name="adj1" fmla="val -106"/>
              <a:gd name="adj2" fmla="val 53374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D35BABC-BE45-4273-B7F5-B4A87B15247D}"/>
              </a:ext>
            </a:extLst>
          </p:cNvPr>
          <p:cNvSpPr txBox="1"/>
          <p:nvPr/>
        </p:nvSpPr>
        <p:spPr>
          <a:xfrm>
            <a:off x="378568" y="314518"/>
            <a:ext cx="4134465"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勾配降下法アルゴリズム</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545E6F0-8038-4E30-9CC8-A1DDF910D7F3}"/>
                  </a:ext>
                </a:extLst>
              </p:cNvPr>
              <p:cNvSpPr txBox="1"/>
              <p:nvPr/>
            </p:nvSpPr>
            <p:spPr>
              <a:xfrm>
                <a:off x="6622341" y="2532785"/>
                <a:ext cx="1779398" cy="63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E545E6F0-8038-4E30-9CC8-A1DDF910D7F3}"/>
                  </a:ext>
                </a:extLst>
              </p:cNvPr>
              <p:cNvSpPr txBox="1">
                <a:spLocks noRot="1" noChangeAspect="1" noMove="1" noResize="1" noEditPoints="1" noAdjustHandles="1" noChangeArrowheads="1" noChangeShapeType="1" noTextEdit="1"/>
              </p:cNvSpPr>
              <p:nvPr/>
            </p:nvSpPr>
            <p:spPr>
              <a:xfrm>
                <a:off x="6622341" y="2532785"/>
                <a:ext cx="1779398" cy="63716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7046EA9B-5867-4255-8CC0-6E73DCF55D7E}"/>
                  </a:ext>
                </a:extLst>
              </p:cNvPr>
              <p:cNvSpPr txBox="1"/>
              <p:nvPr/>
            </p:nvSpPr>
            <p:spPr>
              <a:xfrm>
                <a:off x="6499938" y="1207440"/>
                <a:ext cx="210115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en-US" altLang="ja-JP" sz="1800" b="0" i="1" smtClean="0">
                          <a:latin typeface="Cambria Math" panose="02040503050406030204" pitchFamily="18" charset="0"/>
                        </a:rPr>
                        <m:t>=1000 </m:t>
                      </m:r>
                      <m:r>
                        <a:rPr kumimoji="1" lang="ja-JP" altLang="en-US" i="1">
                          <a:latin typeface="Cambria Math" panose="02040503050406030204" pitchFamily="18" charset="0"/>
                        </a:rPr>
                        <m:t>とする</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p:sp>
            <p:nvSpPr>
              <p:cNvPr id="11" name="テキスト ボックス 10">
                <a:extLst>
                  <a:ext uri="{FF2B5EF4-FFF2-40B4-BE49-F238E27FC236}">
                    <a16:creationId xmlns:a16="http://schemas.microsoft.com/office/drawing/2014/main" id="{7046EA9B-5867-4255-8CC0-6E73DCF55D7E}"/>
                  </a:ext>
                </a:extLst>
              </p:cNvPr>
              <p:cNvSpPr txBox="1">
                <a:spLocks noRot="1" noChangeAspect="1" noMove="1" noResize="1" noEditPoints="1" noAdjustHandles="1" noChangeArrowheads="1" noChangeShapeType="1" noTextEdit="1"/>
              </p:cNvSpPr>
              <p:nvPr/>
            </p:nvSpPr>
            <p:spPr>
              <a:xfrm>
                <a:off x="6499938" y="1207440"/>
                <a:ext cx="2101153"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D80DBF6-DE06-409D-AAB5-526D47D3F353}"/>
                  </a:ext>
                </a:extLst>
              </p:cNvPr>
              <p:cNvSpPr txBox="1"/>
              <p:nvPr/>
            </p:nvSpPr>
            <p:spPr>
              <a:xfrm>
                <a:off x="6522128" y="3848961"/>
                <a:ext cx="4414991" cy="369332"/>
              </a:xfrm>
              <a:prstGeom prst="rect">
                <a:avLst/>
              </a:prstGeom>
              <a:noFill/>
            </p:spPr>
            <p:txBody>
              <a:bodyPr wrap="none" rtlCol="0">
                <a:spAutoFit/>
              </a:bodyPr>
              <a:lstStyle/>
              <a:p>
                <a:pPr algn="l"/>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𝛼</m:t>
                    </m:r>
                    <m:r>
                      <a:rPr kumimoji="1" lang="ja-JP" altLang="en-US"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学習率</a:t>
                </a:r>
                <a:r>
                  <a:rPr kumimoji="1" lang="en-US" altLang="ja-JP" dirty="0">
                    <a:latin typeface="メイリオ" panose="020B0604030504040204" pitchFamily="50" charset="-128"/>
                    <a:ea typeface="メイリオ" panose="020B0604030504040204" pitchFamily="50" charset="-128"/>
                  </a:rPr>
                  <a:t>=0.1 </a:t>
                </a:r>
                <a:r>
                  <a:rPr kumimoji="1" lang="ja-JP" altLang="en-US" dirty="0">
                    <a:latin typeface="メイリオ" panose="020B0604030504040204" pitchFamily="50" charset="-128"/>
                    <a:ea typeface="メイリオ" panose="020B0604030504040204" pitchFamily="50" charset="-128"/>
                  </a:rPr>
                  <a:t>とする（次ページ参照）</a:t>
                </a:r>
              </a:p>
            </p:txBody>
          </p:sp>
        </mc:Choice>
        <mc:Fallback>
          <p:sp>
            <p:nvSpPr>
              <p:cNvPr id="13" name="テキスト ボックス 12">
                <a:extLst>
                  <a:ext uri="{FF2B5EF4-FFF2-40B4-BE49-F238E27FC236}">
                    <a16:creationId xmlns:a16="http://schemas.microsoft.com/office/drawing/2014/main" id="{BD80DBF6-DE06-409D-AAB5-526D47D3F353}"/>
                  </a:ext>
                </a:extLst>
              </p:cNvPr>
              <p:cNvSpPr txBox="1">
                <a:spLocks noRot="1" noChangeAspect="1" noMove="1" noResize="1" noEditPoints="1" noAdjustHandles="1" noChangeArrowheads="1" noChangeShapeType="1" noTextEdit="1"/>
              </p:cNvSpPr>
              <p:nvPr/>
            </p:nvSpPr>
            <p:spPr>
              <a:xfrm>
                <a:off x="6522128" y="3848961"/>
                <a:ext cx="4414991" cy="369332"/>
              </a:xfrm>
              <a:prstGeom prst="rect">
                <a:avLst/>
              </a:prstGeom>
              <a:blipFill>
                <a:blip r:embed="rId10"/>
                <a:stretch>
                  <a:fillRect t="-4918" r="-552" b="-278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B27F5F4-268B-425D-A7A5-98C788BCCCCD}"/>
                  </a:ext>
                </a:extLst>
              </p:cNvPr>
              <p:cNvSpPr txBox="1"/>
              <p:nvPr/>
            </p:nvSpPr>
            <p:spPr>
              <a:xfrm>
                <a:off x="6499938" y="4120748"/>
                <a:ext cx="4394857" cy="776559"/>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プログラミング上は、</a:t>
                </a:r>
                <a14:m>
                  <m:oMath xmlns:m="http://schemas.openxmlformats.org/officeDocument/2006/math">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𝛼</m:t>
                    </m:r>
                    <m:f>
                      <m:fPr>
                        <m:ctrlPr>
                          <a:rPr kumimoji="1" lang="en-US" altLang="ja-JP" sz="1800" i="1">
                            <a:latin typeface="Cambria Math" panose="02040503050406030204" pitchFamily="18" charset="0"/>
                          </a:rPr>
                        </m:ctrlPr>
                      </m:fPr>
                      <m:num>
                        <m:r>
                          <a:rPr kumimoji="1" lang="ja-JP" altLang="ja-JP" sz="1800" i="1">
                            <a:latin typeface="Cambria Math" panose="02040503050406030204" pitchFamily="18" charset="0"/>
                          </a:rPr>
                          <m:t>𝜕</m:t>
                        </m:r>
                        <m:r>
                          <a:rPr kumimoji="1" lang="en-US" altLang="ja-JP" sz="1800" i="1">
                            <a:latin typeface="Cambria Math" panose="02040503050406030204" pitchFamily="18" charset="0"/>
                          </a:rPr>
                          <m:t>𝐽</m:t>
                        </m:r>
                      </m:num>
                      <m:den>
                        <m:r>
                          <a:rPr kumimoji="1" lang="ja-JP" altLang="ja-JP" sz="1800" i="1">
                            <a:latin typeface="Cambria Math" panose="02040503050406030204" pitchFamily="18" charset="0"/>
                          </a:rPr>
                          <m:t>𝜕</m:t>
                        </m:r>
                        <m:r>
                          <a:rPr kumimoji="1" lang="en-US" altLang="ja-JP" sz="1800" b="0" i="1" smtClean="0">
                            <a:latin typeface="Cambria Math" panose="02040503050406030204" pitchFamily="18" charset="0"/>
                          </a:rPr>
                          <m:t>𝑤</m:t>
                        </m:r>
                      </m:den>
                    </m:f>
                    <m:r>
                      <a:rPr kumimoji="1" lang="ja-JP" altLang="en-US" i="1">
                        <a:latin typeface="Cambria Math" panose="02040503050406030204" pitchFamily="18" charset="0"/>
                      </a:rPr>
                      <m:t>で</m:t>
                    </m:r>
                  </m:oMath>
                </a14:m>
                <a:r>
                  <a:rPr kumimoji="1" lang="en-US" altLang="ja-JP" dirty="0"/>
                  <a:t>OK</a:t>
                </a:r>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FB27F5F4-268B-425D-A7A5-98C788BCCCCD}"/>
                  </a:ext>
                </a:extLst>
              </p:cNvPr>
              <p:cNvSpPr txBox="1">
                <a:spLocks noRot="1" noChangeAspect="1" noMove="1" noResize="1" noEditPoints="1" noAdjustHandles="1" noChangeArrowheads="1" noChangeShapeType="1" noTextEdit="1"/>
              </p:cNvSpPr>
              <p:nvPr/>
            </p:nvSpPr>
            <p:spPr>
              <a:xfrm>
                <a:off x="6499938" y="4120748"/>
                <a:ext cx="4394857" cy="776559"/>
              </a:xfrm>
              <a:prstGeom prst="rect">
                <a:avLst/>
              </a:prstGeom>
              <a:blipFill>
                <a:blip r:embed="rId11"/>
                <a:stretch>
                  <a:fillRect l="-1110" r="-6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C4280F9-89E2-4383-AEFD-D8F5CA6DF414}"/>
                  </a:ext>
                </a:extLst>
              </p:cNvPr>
              <p:cNvSpPr txBox="1"/>
              <p:nvPr/>
            </p:nvSpPr>
            <p:spPr>
              <a:xfrm>
                <a:off x="720876" y="5659022"/>
                <a:ext cx="136614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CC4280F9-89E2-4383-AEFD-D8F5CA6DF414}"/>
                  </a:ext>
                </a:extLst>
              </p:cNvPr>
              <p:cNvSpPr txBox="1">
                <a:spLocks noRot="1" noChangeAspect="1" noMove="1" noResize="1" noEditPoints="1" noAdjustHandles="1" noChangeArrowheads="1" noChangeShapeType="1" noTextEdit="1"/>
              </p:cNvSpPr>
              <p:nvPr/>
            </p:nvSpPr>
            <p:spPr>
              <a:xfrm>
                <a:off x="720876" y="5659022"/>
                <a:ext cx="1366143" cy="646331"/>
              </a:xfrm>
              <a:prstGeom prst="rect">
                <a:avLst/>
              </a:prstGeom>
              <a:blipFill>
                <a:blip r:embed="rId1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9159576-4044-4D39-9225-970A4DCC6AEF}"/>
              </a:ext>
            </a:extLst>
          </p:cNvPr>
          <p:cNvSpPr txBox="1"/>
          <p:nvPr/>
        </p:nvSpPr>
        <p:spPr>
          <a:xfrm>
            <a:off x="1220514" y="5278852"/>
            <a:ext cx="35618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N</a:t>
            </a:r>
            <a:endParaRPr kumimoji="1" lang="ja-JP" altLang="en-US"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9806DD2D-A267-4088-9AFE-CA9358FC90FE}"/>
              </a:ext>
            </a:extLst>
          </p:cNvPr>
          <p:cNvSpPr txBox="1"/>
          <p:nvPr/>
        </p:nvSpPr>
        <p:spPr>
          <a:xfrm>
            <a:off x="3706877" y="6103386"/>
            <a:ext cx="3305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endParaRPr kumimoji="1" lang="ja-JP" altLang="en-US" dirty="0">
              <a:latin typeface="メイリオ" panose="020B0604030504040204" pitchFamily="50" charset="-128"/>
              <a:ea typeface="メイリオ" panose="020B0604030504040204" pitchFamily="50" charset="-128"/>
            </a:endParaRPr>
          </a:p>
        </p:txBody>
      </p:sp>
      <p:cxnSp>
        <p:nvCxnSpPr>
          <p:cNvPr id="20" name="直線矢印コネクタ 19">
            <a:extLst>
              <a:ext uri="{FF2B5EF4-FFF2-40B4-BE49-F238E27FC236}">
                <a16:creationId xmlns:a16="http://schemas.microsoft.com/office/drawing/2014/main" id="{C8F293AB-57B4-46F0-AB1A-AE24390F3870}"/>
              </a:ext>
            </a:extLst>
          </p:cNvPr>
          <p:cNvCxnSpPr/>
          <p:nvPr/>
        </p:nvCxnSpPr>
        <p:spPr>
          <a:xfrm>
            <a:off x="4105922" y="6103386"/>
            <a:ext cx="0" cy="466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A45C1BD-52CA-4B98-B8DE-03D44AE9C1D5}"/>
                  </a:ext>
                </a:extLst>
              </p:cNvPr>
              <p:cNvSpPr txBox="1"/>
              <p:nvPr/>
            </p:nvSpPr>
            <p:spPr>
              <a:xfrm>
                <a:off x="3092856" y="6508229"/>
                <a:ext cx="2135136"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終了：</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a:latin typeface="Cambria Math" panose="02040503050406030204" pitchFamily="18" charset="0"/>
                          </a:rPr>
                          <m:t>+1</m:t>
                        </m:r>
                      </m:sub>
                    </m:sSub>
                    <m:r>
                      <a:rPr kumimoji="1" lang="ja-JP" altLang="en-US" i="1">
                        <a:latin typeface="Cambria Math" panose="02040503050406030204" pitchFamily="18" charset="0"/>
                      </a:rPr>
                      <m:t>が</m:t>
                    </m:r>
                  </m:oMath>
                </a14:m>
                <a:r>
                  <a:rPr kumimoji="1" lang="ja-JP" altLang="en-US" dirty="0"/>
                  <a:t>答え</a:t>
                </a:r>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AA45C1BD-52CA-4B98-B8DE-03D44AE9C1D5}"/>
                  </a:ext>
                </a:extLst>
              </p:cNvPr>
              <p:cNvSpPr txBox="1">
                <a:spLocks noRot="1" noChangeAspect="1" noMove="1" noResize="1" noEditPoints="1" noAdjustHandles="1" noChangeArrowheads="1" noChangeShapeType="1" noTextEdit="1"/>
              </p:cNvSpPr>
              <p:nvPr/>
            </p:nvSpPr>
            <p:spPr>
              <a:xfrm>
                <a:off x="3092856" y="6508229"/>
                <a:ext cx="2135136" cy="646331"/>
              </a:xfrm>
              <a:prstGeom prst="rect">
                <a:avLst/>
              </a:prstGeom>
              <a:blipFill>
                <a:blip r:embed="rId19"/>
                <a:stretch>
                  <a:fillRect l="-2279" t="-66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1365274-5984-B913-EDE5-D096C7B21A1E}"/>
                  </a:ext>
                </a:extLst>
              </p:cNvPr>
              <p:cNvSpPr txBox="1"/>
              <p:nvPr/>
            </p:nvSpPr>
            <p:spPr>
              <a:xfrm>
                <a:off x="6400800" y="5431558"/>
                <a:ext cx="3796489" cy="369332"/>
              </a:xfrm>
              <a:prstGeom prst="rect">
                <a:avLst/>
              </a:prstGeom>
              <a:noFill/>
            </p:spPr>
            <p:txBody>
              <a:bodyPr wrap="none" rtlCol="0">
                <a:spAutoFit/>
              </a:bodyPr>
              <a:lstStyle/>
              <a:p>
                <a:r>
                  <a:rPr kumimoji="1" lang="ja-JP" altLang="en-US" sz="1800" dirty="0"/>
                  <a:t>もしくは</a:t>
                </a:r>
                <a14:m>
                  <m:oMath xmlns:m="http://schemas.openxmlformats.org/officeDocument/2006/math">
                    <m:r>
                      <a:rPr kumimoji="1" lang="ja-JP" altLang="en-US" i="1">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𝐽</m:t>
                        </m:r>
                        <m:r>
                          <a:rPr kumimoji="1" lang="en-US" altLang="ja-JP" sz="1800" b="0" i="1" smtClean="0">
                            <a:latin typeface="Cambria Math" panose="02040503050406030204" pitchFamily="18" charset="0"/>
                          </a:rPr>
                          <m:t>(</m:t>
                        </m:r>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𝑤</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)&lt;0.01?</m:t>
                    </m:r>
                  </m:oMath>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C1365274-5984-B913-EDE5-D096C7B21A1E}"/>
                  </a:ext>
                </a:extLst>
              </p:cNvPr>
              <p:cNvSpPr txBox="1">
                <a:spLocks noRot="1" noChangeAspect="1" noMove="1" noResize="1" noEditPoints="1" noAdjustHandles="1" noChangeArrowheads="1" noChangeShapeType="1" noTextEdit="1"/>
              </p:cNvSpPr>
              <p:nvPr/>
            </p:nvSpPr>
            <p:spPr>
              <a:xfrm>
                <a:off x="6400800" y="5431558"/>
                <a:ext cx="3796489" cy="369332"/>
              </a:xfrm>
              <a:prstGeom prst="rect">
                <a:avLst/>
              </a:prstGeom>
              <a:blipFill>
                <a:blip r:embed="rId20"/>
                <a:stretch>
                  <a:fillRect l="-1284" t="-9836" b="-22951"/>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40E9732C-1F58-730F-CEB5-829CE484AE4B}"/>
              </a:ext>
            </a:extLst>
          </p:cNvPr>
          <p:cNvSpPr/>
          <p:nvPr/>
        </p:nvSpPr>
        <p:spPr>
          <a:xfrm>
            <a:off x="1770611" y="5266943"/>
            <a:ext cx="4630189" cy="8009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4C5CE4C-6670-811C-1BF5-7E0F62B313B0}"/>
              </a:ext>
            </a:extLst>
          </p:cNvPr>
          <p:cNvSpPr/>
          <p:nvPr/>
        </p:nvSpPr>
        <p:spPr>
          <a:xfrm>
            <a:off x="1589504" y="2302625"/>
            <a:ext cx="5032837" cy="10120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6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08A739-2C1B-F013-8B41-DCB269763015}"/>
              </a:ext>
            </a:extLst>
          </p:cNvPr>
          <p:cNvSpPr txBox="1"/>
          <p:nvPr/>
        </p:nvSpPr>
        <p:spPr>
          <a:xfrm>
            <a:off x="550506" y="662473"/>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最適化アルゴリズムとは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533A50-3F96-51F2-AA34-C8D1A220EC5C}"/>
                  </a:ext>
                </a:extLst>
              </p:cNvPr>
              <p:cNvSpPr txBox="1"/>
              <p:nvPr/>
            </p:nvSpPr>
            <p:spPr>
              <a:xfrm>
                <a:off x="681135" y="1274097"/>
                <a:ext cx="10341293" cy="2308324"/>
              </a:xfrm>
              <a:prstGeom prst="rect">
                <a:avLst/>
              </a:prstGeom>
              <a:noFill/>
            </p:spPr>
            <p:txBody>
              <a:bodyPr wrap="non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パラメータ</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に関する関数を最小化（最大化）するような</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（極値）を漸近的に計算する方法</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以下の条件をよりよく満たすアルゴリズムほど性能が良い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収束スピードが速い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局所解に陥りにくい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極値周辺で精度高く停止する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勾配降下法はもっともシンプルな最適化アルゴリズム。他に様々なアルゴリズムが存在する</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F533A50-3F96-51F2-AA34-C8D1A220EC5C}"/>
                  </a:ext>
                </a:extLst>
              </p:cNvPr>
              <p:cNvSpPr txBox="1">
                <a:spLocks noRot="1" noChangeAspect="1" noMove="1" noResize="1" noEditPoints="1" noAdjustHandles="1" noChangeArrowheads="1" noChangeShapeType="1" noTextEdit="1"/>
              </p:cNvSpPr>
              <p:nvPr/>
            </p:nvSpPr>
            <p:spPr>
              <a:xfrm>
                <a:off x="681135" y="1274097"/>
                <a:ext cx="10341293" cy="2308324"/>
              </a:xfrm>
              <a:prstGeom prst="rect">
                <a:avLst/>
              </a:prstGeom>
              <a:blipFill>
                <a:blip r:embed="rId2"/>
                <a:stretch>
                  <a:fillRect l="-825" t="-3694" b="-58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D91179A-5775-0DBC-B489-9B5807860A38}"/>
                  </a:ext>
                </a:extLst>
              </p:cNvPr>
              <p:cNvSpPr txBox="1"/>
              <p:nvPr/>
            </p:nvSpPr>
            <p:spPr>
              <a:xfrm>
                <a:off x="681135" y="4454896"/>
                <a:ext cx="10533333" cy="400110"/>
              </a:xfrm>
              <a:prstGeom prst="rect">
                <a:avLst/>
              </a:prstGeom>
              <a:noFill/>
            </p:spPr>
            <p:txBody>
              <a:bodyPr wrap="none" rtlCol="0">
                <a:spAutoFit/>
              </a:bodyPr>
              <a:lstStyle/>
              <a:p>
                <a:pPr algn="l"/>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𝑤</m:t>
                    </m:r>
                    <m:r>
                      <a:rPr kumimoji="1" lang="ja-JP" altLang="en-US" sz="2000" i="1">
                        <a:latin typeface="Cambria Math" panose="02040503050406030204" pitchFamily="18" charset="0"/>
                        <a:ea typeface="メイリオ" panose="020B0604030504040204" pitchFamily="50" charset="-128"/>
                      </a:rPr>
                      <m:t>に</m:t>
                    </m:r>
                    <m:r>
                      <a:rPr kumimoji="1" lang="ja-JP" altLang="en-US" sz="2000" i="1" smtClean="0">
                        <a:latin typeface="Cambria Math" panose="02040503050406030204" pitchFamily="18" charset="0"/>
                        <a:ea typeface="メイリオ" panose="020B0604030504040204" pitchFamily="50" charset="-128"/>
                      </a:rPr>
                      <m:t>ついて</m:t>
                    </m:r>
                  </m:oMath>
                </a14:m>
                <a:r>
                  <a:rPr kumimoji="1" lang="ja-JP" altLang="en-US" sz="2000" dirty="0">
                    <a:latin typeface="メイリオ" panose="020B0604030504040204" pitchFamily="50" charset="-128"/>
                    <a:ea typeface="メイリオ" panose="020B0604030504040204" pitchFamily="50" charset="-128"/>
                  </a:rPr>
                  <a:t>最適化する関数のことを評価関数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𝐽</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𝑤</m:t>
                    </m:r>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と呼ぶ。評価関数には以下の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種類がある</a:t>
                </a:r>
              </a:p>
            </p:txBody>
          </p:sp>
        </mc:Choice>
        <mc:Fallback xmlns="">
          <p:sp>
            <p:nvSpPr>
              <p:cNvPr id="4" name="テキスト ボックス 3">
                <a:extLst>
                  <a:ext uri="{FF2B5EF4-FFF2-40B4-BE49-F238E27FC236}">
                    <a16:creationId xmlns:a16="http://schemas.microsoft.com/office/drawing/2014/main" id="{AD91179A-5775-0DBC-B489-9B5807860A38}"/>
                  </a:ext>
                </a:extLst>
              </p:cNvPr>
              <p:cNvSpPr txBox="1">
                <a:spLocks noRot="1" noChangeAspect="1" noMove="1" noResize="1" noEditPoints="1" noAdjustHandles="1" noChangeArrowheads="1" noChangeShapeType="1" noTextEdit="1"/>
              </p:cNvSpPr>
              <p:nvPr/>
            </p:nvSpPr>
            <p:spPr>
              <a:xfrm>
                <a:off x="681135" y="4454896"/>
                <a:ext cx="10533333" cy="400110"/>
              </a:xfrm>
              <a:prstGeom prst="rect">
                <a:avLst/>
              </a:prstGeom>
              <a:blipFill>
                <a:blip r:embed="rId3"/>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ACFE1D6-962D-9244-4951-B377F6D38057}"/>
                  </a:ext>
                </a:extLst>
              </p:cNvPr>
              <p:cNvSpPr txBox="1"/>
              <p:nvPr/>
            </p:nvSpPr>
            <p:spPr>
              <a:xfrm>
                <a:off x="1043342" y="5122238"/>
                <a:ext cx="9185848" cy="92333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損失関数：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を最小化する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を求める。ニューラルネットワークなどの機械学習</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尤度関数：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を最大化する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を求める。統計的機械学習（ロジスティック回帰など）</a:t>
                </a:r>
              </a:p>
            </p:txBody>
          </p:sp>
        </mc:Choice>
        <mc:Fallback xmlns="">
          <p:sp>
            <p:nvSpPr>
              <p:cNvPr id="7" name="テキスト ボックス 6">
                <a:extLst>
                  <a:ext uri="{FF2B5EF4-FFF2-40B4-BE49-F238E27FC236}">
                    <a16:creationId xmlns:a16="http://schemas.microsoft.com/office/drawing/2014/main" id="{2ACFE1D6-962D-9244-4951-B377F6D38057}"/>
                  </a:ext>
                </a:extLst>
              </p:cNvPr>
              <p:cNvSpPr txBox="1">
                <a:spLocks noRot="1" noChangeAspect="1" noMove="1" noResize="1" noEditPoints="1" noAdjustHandles="1" noChangeArrowheads="1" noChangeShapeType="1" noTextEdit="1"/>
              </p:cNvSpPr>
              <p:nvPr/>
            </p:nvSpPr>
            <p:spPr>
              <a:xfrm>
                <a:off x="1043342" y="5122238"/>
                <a:ext cx="9185848" cy="923330"/>
              </a:xfrm>
              <a:prstGeom prst="rect">
                <a:avLst/>
              </a:prstGeom>
              <a:blipFill>
                <a:blip r:embed="rId4"/>
                <a:stretch>
                  <a:fillRect l="-531" t="-197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F632F43-B10F-ED9E-3B9A-438A0C3D1E6E}"/>
                  </a:ext>
                </a:extLst>
              </p:cNvPr>
              <p:cNvSpPr txBox="1"/>
              <p:nvPr/>
            </p:nvSpPr>
            <p:spPr>
              <a:xfrm>
                <a:off x="10030090" y="5096224"/>
                <a:ext cx="128560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min</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F632F43-B10F-ED9E-3B9A-438A0C3D1E6E}"/>
                  </a:ext>
                </a:extLst>
              </p:cNvPr>
              <p:cNvSpPr txBox="1">
                <a:spLocks noRot="1" noChangeAspect="1" noMove="1" noResize="1" noEditPoints="1" noAdjustHandles="1" noChangeArrowheads="1" noChangeShapeType="1" noTextEdit="1"/>
              </p:cNvSpPr>
              <p:nvPr/>
            </p:nvSpPr>
            <p:spPr>
              <a:xfrm>
                <a:off x="10030090" y="5096224"/>
                <a:ext cx="1285608" cy="410882"/>
              </a:xfrm>
              <a:prstGeom prst="rect">
                <a:avLst/>
              </a:prstGeom>
              <a:blipFill>
                <a:blip r:embed="rId5"/>
                <a:stretch>
                  <a:fillRect l="-3318" r="-5213"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022EA2-1A63-DF87-D5F9-5D39B61BAD89}"/>
                  </a:ext>
                </a:extLst>
              </p:cNvPr>
              <p:cNvSpPr txBox="1"/>
              <p:nvPr/>
            </p:nvSpPr>
            <p:spPr>
              <a:xfrm>
                <a:off x="10030090" y="5641461"/>
                <a:ext cx="131766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max</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A022EA2-1A63-DF87-D5F9-5D39B61BAD89}"/>
                  </a:ext>
                </a:extLst>
              </p:cNvPr>
              <p:cNvSpPr txBox="1">
                <a:spLocks noRot="1" noChangeAspect="1" noMove="1" noResize="1" noEditPoints="1" noAdjustHandles="1" noChangeArrowheads="1" noChangeShapeType="1" noTextEdit="1"/>
              </p:cNvSpPr>
              <p:nvPr/>
            </p:nvSpPr>
            <p:spPr>
              <a:xfrm>
                <a:off x="10030090" y="5641461"/>
                <a:ext cx="1317668" cy="410882"/>
              </a:xfrm>
              <a:prstGeom prst="rect">
                <a:avLst/>
              </a:prstGeom>
              <a:blipFill>
                <a:blip r:embed="rId6"/>
                <a:stretch>
                  <a:fillRect l="-3226" r="-4608" b="-10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34157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95717</TotalTime>
  <Words>891</Words>
  <Application>Microsoft Office PowerPoint</Application>
  <PresentationFormat>ワイド画面</PresentationFormat>
  <Paragraphs>114</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メイリオ</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1783</cp:revision>
  <dcterms:created xsi:type="dcterms:W3CDTF">2017-07-18T05:09:25Z</dcterms:created>
  <dcterms:modified xsi:type="dcterms:W3CDTF">2024-06-25T01:53:22Z</dcterms:modified>
</cp:coreProperties>
</file>