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1227" r:id="rId3"/>
    <p:sldId id="1223" r:id="rId4"/>
    <p:sldId id="1229" r:id="rId5"/>
    <p:sldId id="1230" r:id="rId6"/>
    <p:sldId id="1194" r:id="rId7"/>
    <p:sldId id="1186" r:id="rId8"/>
    <p:sldId id="1231" r:id="rId9"/>
    <p:sldId id="1219" r:id="rId10"/>
    <p:sldId id="1215" r:id="rId11"/>
    <p:sldId id="1221" r:id="rId12"/>
    <p:sldId id="1188" r:id="rId13"/>
    <p:sldId id="1220" r:id="rId14"/>
    <p:sldId id="1225" r:id="rId15"/>
    <p:sldId id="1217" r:id="rId16"/>
    <p:sldId id="1226" r:id="rId17"/>
    <p:sldId id="1196" r:id="rId18"/>
    <p:sldId id="1198" r:id="rId19"/>
    <p:sldId id="1192" r:id="rId20"/>
    <p:sldId id="121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110" autoAdjust="0"/>
  </p:normalViewPr>
  <p:slideViewPr>
    <p:cSldViewPr snapToGrid="0">
      <p:cViewPr varScale="1">
        <p:scale>
          <a:sx n="80" d="100"/>
          <a:sy n="80" d="100"/>
        </p:scale>
        <p:origin x="5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5936D-836F-419C-9F68-DEDA5DD6EA2C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306EB-F4D8-4CD3-A9EA-E1E8C435D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72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Welcome back.</a:t>
            </a:r>
          </a:p>
          <a:p>
            <a:r>
              <a:rPr kumimoji="1" lang="en-US" altLang="ja-JP" dirty="0"/>
              <a:t>Today I would like to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306EB-F4D8-4CD3-A9EA-E1E8C435DBF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5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97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48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17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03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23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54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55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5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84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0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77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slicing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.nkmk.me/python-pandas-dataframe-for-iteration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DF4DB4-0544-435C-992C-E0E55AA5E14F}"/>
              </a:ext>
            </a:extLst>
          </p:cNvPr>
          <p:cNvSpPr txBox="1"/>
          <p:nvPr/>
        </p:nvSpPr>
        <p:spPr>
          <a:xfrm>
            <a:off x="-234348" y="2450776"/>
            <a:ext cx="7098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の基礎</a:t>
            </a: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C675D6-283D-4E94-AF7D-2009559E58D6}"/>
              </a:ext>
            </a:extLst>
          </p:cNvPr>
          <p:cNvSpPr txBox="1"/>
          <p:nvPr/>
        </p:nvSpPr>
        <p:spPr>
          <a:xfrm>
            <a:off x="2599178" y="1569893"/>
            <a:ext cx="8025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&gt;&gt;&gt;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ID     City     Birth Year    Name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  [[100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1990     Hiroshi]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  [101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1989       Akiko]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  [102  Kyoto        1997     Satoru]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  [104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1982        Steve]]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299383-4AAF-4560-B81C-ED1EBFD350E4}"/>
              </a:ext>
            </a:extLst>
          </p:cNvPr>
          <p:cNvSpPr txBox="1"/>
          <p:nvPr/>
        </p:nvSpPr>
        <p:spPr>
          <a:xfrm>
            <a:off x="1029810" y="497149"/>
            <a:ext cx="10268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実は、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columns, index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を取り除くと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4C7EB0-CFB6-4D2F-B20E-AB86100DD9D7}"/>
              </a:ext>
            </a:extLst>
          </p:cNvPr>
          <p:cNvSpPr/>
          <p:nvPr/>
        </p:nvSpPr>
        <p:spPr>
          <a:xfrm>
            <a:off x="3009530" y="2263806"/>
            <a:ext cx="5450889" cy="1589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15D0F3-BCFE-4222-B5AF-56ED496157A4}"/>
              </a:ext>
            </a:extLst>
          </p:cNvPr>
          <p:cNvSpPr txBox="1"/>
          <p:nvPr/>
        </p:nvSpPr>
        <p:spPr>
          <a:xfrm>
            <a:off x="2885243" y="4577608"/>
            <a:ext cx="188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赤枠内は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D92210-83B0-468B-8558-DB620D7AC85B}"/>
              </a:ext>
            </a:extLst>
          </p:cNvPr>
          <p:cNvSpPr txBox="1"/>
          <p:nvPr/>
        </p:nvSpPr>
        <p:spPr>
          <a:xfrm>
            <a:off x="4736667" y="4582146"/>
            <a:ext cx="422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val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df.values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ってやると取り出せる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A0947E-B1F8-4237-97AD-857C640AAF1F}"/>
              </a:ext>
            </a:extLst>
          </p:cNvPr>
          <p:cNvSpPr txBox="1"/>
          <p:nvPr/>
        </p:nvSpPr>
        <p:spPr>
          <a:xfrm>
            <a:off x="3882596" y="5056333"/>
            <a:ext cx="348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.values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42034DD-DA65-460B-A25F-C5A21EB6AA6F}"/>
              </a:ext>
            </a:extLst>
          </p:cNvPr>
          <p:cNvSpPr txBox="1"/>
          <p:nvPr/>
        </p:nvSpPr>
        <p:spPr>
          <a:xfrm>
            <a:off x="2885243" y="5635375"/>
            <a:ext cx="382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list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型に変換したい場合は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864676-D913-4153-919C-D68D3B302A89}"/>
              </a:ext>
            </a:extLst>
          </p:cNvPr>
          <p:cNvSpPr txBox="1"/>
          <p:nvPr/>
        </p:nvSpPr>
        <p:spPr>
          <a:xfrm>
            <a:off x="3882596" y="6114100"/>
            <a:ext cx="431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values.tolist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B72BB0-CC93-406F-9A6C-5BBA74F4C2BA}"/>
              </a:ext>
            </a:extLst>
          </p:cNvPr>
          <p:cNvSpPr txBox="1"/>
          <p:nvPr/>
        </p:nvSpPr>
        <p:spPr>
          <a:xfrm>
            <a:off x="3116979" y="50563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4FA2E8-1299-48BC-99B7-F59DF052CA4E}"/>
              </a:ext>
            </a:extLst>
          </p:cNvPr>
          <p:cNvSpPr txBox="1"/>
          <p:nvPr/>
        </p:nvSpPr>
        <p:spPr>
          <a:xfrm>
            <a:off x="3116979" y="61141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構文：</a:t>
            </a:r>
          </a:p>
        </p:txBody>
      </p:sp>
    </p:spTree>
    <p:extLst>
      <p:ext uri="{BB962C8B-B14F-4D97-AF65-F5344CB8AC3E}">
        <p14:creationId xmlns:p14="http://schemas.microsoft.com/office/powerpoint/2010/main" val="163134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4FCCFE-82FC-BDC4-63B1-FBB30BFA78E2}"/>
              </a:ext>
            </a:extLst>
          </p:cNvPr>
          <p:cNvSpPr txBox="1"/>
          <p:nvPr/>
        </p:nvSpPr>
        <p:spPr>
          <a:xfrm>
            <a:off x="653143" y="4758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6095AB-C4DA-9354-E002-3051CA65F188}"/>
              </a:ext>
            </a:extLst>
          </p:cNvPr>
          <p:cNvSpPr txBox="1"/>
          <p:nvPr/>
        </p:nvSpPr>
        <p:spPr>
          <a:xfrm>
            <a:off x="653143" y="1488492"/>
            <a:ext cx="1118472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  <a:r>
              <a:rPr lang="en-US" altLang="ja-JP" sz="2400" dirty="0" err="1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iloc</a:t>
            </a:r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を使って</a:t>
            </a:r>
            <a:r>
              <a:rPr lang="en-US" altLang="ja-JP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2~4</a:t>
            </a:r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行目かつ　</a:t>
            </a:r>
            <a:r>
              <a:rPr lang="en-US" altLang="ja-JP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City Birth Year</a:t>
            </a:r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の要素を取り出せ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２．スライドの構文で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のデータ部分を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配列として取り出し、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１．と同じ要素を取りだせ。</a:t>
            </a:r>
            <a:b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参考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https://python.atelierkobato.com/slicing/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C0E4F4-0873-B198-C017-EB9C0D542D3B}"/>
              </a:ext>
            </a:extLst>
          </p:cNvPr>
          <p:cNvSpPr txBox="1"/>
          <p:nvPr/>
        </p:nvSpPr>
        <p:spPr>
          <a:xfrm>
            <a:off x="1884784" y="538121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iloc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によるスライシング</a:t>
            </a:r>
          </a:p>
        </p:txBody>
      </p:sp>
    </p:spTree>
    <p:extLst>
      <p:ext uri="{BB962C8B-B14F-4D97-AF65-F5344CB8AC3E}">
        <p14:creationId xmlns:p14="http://schemas.microsoft.com/office/powerpoint/2010/main" val="359506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C9AF4C-6025-4273-A1A0-2B9C45214CD0}"/>
              </a:ext>
            </a:extLst>
          </p:cNvPr>
          <p:cNvSpPr txBox="1"/>
          <p:nvPr/>
        </p:nvSpPr>
        <p:spPr>
          <a:xfrm>
            <a:off x="595800" y="419161"/>
            <a:ext cx="93698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クロス辞書として縦横キーにより同時スライシング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(.loc)</a:t>
            </a:r>
          </a:p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を縦横辞書型として扱う）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DE6BC3-2EF3-4F3A-93B7-48B6F2C5D683}"/>
              </a:ext>
            </a:extLst>
          </p:cNvPr>
          <p:cNvSpPr txBox="1"/>
          <p:nvPr/>
        </p:nvSpPr>
        <p:spPr>
          <a:xfrm>
            <a:off x="946836" y="1513282"/>
            <a:ext cx="787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columns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を辞書のキーに使う。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は取り出したい行（列）の最後の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8DA38627-5AB4-E345-0584-22752A33B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7858"/>
              </p:ext>
            </p:extLst>
          </p:nvPr>
        </p:nvGraphicFramePr>
        <p:xfrm>
          <a:off x="6914332" y="2752278"/>
          <a:ext cx="288736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8C8E69-588D-8143-631E-DC592BF53E20}"/>
              </a:ext>
            </a:extLst>
          </p:cNvPr>
          <p:cNvSpPr/>
          <p:nvPr/>
        </p:nvSpPr>
        <p:spPr>
          <a:xfrm>
            <a:off x="7494385" y="3506040"/>
            <a:ext cx="1149178" cy="1075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8D5B386-D982-CCC1-A389-FB4D59A62093}"/>
              </a:ext>
            </a:extLst>
          </p:cNvPr>
          <p:cNvSpPr/>
          <p:nvPr/>
        </p:nvSpPr>
        <p:spPr>
          <a:xfrm>
            <a:off x="6903788" y="3085912"/>
            <a:ext cx="2887360" cy="2262247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85AD332-C368-14BA-9279-5F42920C7379}"/>
              </a:ext>
            </a:extLst>
          </p:cNvPr>
          <p:cNvSpPr/>
          <p:nvPr/>
        </p:nvSpPr>
        <p:spPr>
          <a:xfrm>
            <a:off x="6625544" y="3505463"/>
            <a:ext cx="267700" cy="10756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FFE108-0EED-921C-6100-8A7A848F0337}"/>
              </a:ext>
            </a:extLst>
          </p:cNvPr>
          <p:cNvSpPr txBox="1"/>
          <p:nvPr/>
        </p:nvSpPr>
        <p:spPr>
          <a:xfrm>
            <a:off x="6210046" y="3888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BD20514A-BDAF-F3C3-D377-6B233ADFA89D}"/>
              </a:ext>
            </a:extLst>
          </p:cNvPr>
          <p:cNvSpPr/>
          <p:nvPr/>
        </p:nvSpPr>
        <p:spPr>
          <a:xfrm rot="5400000">
            <a:off x="7951320" y="2027356"/>
            <a:ext cx="235306" cy="11491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8D9A987-F704-3959-2148-971270236B14}"/>
              </a:ext>
            </a:extLst>
          </p:cNvPr>
          <p:cNvSpPr txBox="1"/>
          <p:nvPr/>
        </p:nvSpPr>
        <p:spPr>
          <a:xfrm>
            <a:off x="8173616" y="2080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9659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629BFC-946B-22A3-47F3-2231FF4562E5}"/>
              </a:ext>
            </a:extLst>
          </p:cNvPr>
          <p:cNvSpPr txBox="1"/>
          <p:nvPr/>
        </p:nvSpPr>
        <p:spPr>
          <a:xfrm>
            <a:off x="559837" y="39188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E58E43-C4BE-7FE8-DFDD-55E250CBCA12}"/>
              </a:ext>
            </a:extLst>
          </p:cNvPr>
          <p:cNvSpPr txBox="1"/>
          <p:nvPr/>
        </p:nvSpPr>
        <p:spPr>
          <a:xfrm>
            <a:off x="1950098" y="499607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.loc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によるスライシング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ED6786-DF8A-33EA-AB56-F7BBD0CCF426}"/>
              </a:ext>
            </a:extLst>
          </p:cNvPr>
          <p:cNvSpPr txBox="1"/>
          <p:nvPr/>
        </p:nvSpPr>
        <p:spPr>
          <a:xfrm>
            <a:off x="1062538" y="1153886"/>
            <a:ext cx="111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まず以下のデータを、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にして新規で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として作成しなおしてください。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4EBE4B-7A9E-0AE8-6185-18D43DE90E31}"/>
              </a:ext>
            </a:extLst>
          </p:cNvPr>
          <p:cNvSpPr txBox="1"/>
          <p:nvPr/>
        </p:nvSpPr>
        <p:spPr>
          <a:xfrm>
            <a:off x="2267339" y="1654277"/>
            <a:ext cx="422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     City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     Name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100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1990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 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Hiroshi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101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1989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Akiko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102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kyoto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1992       Yuki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103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hokkaido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1997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Satoru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104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1982       Steve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0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C756182-E759-8417-D4C8-0309895542B4}"/>
              </a:ext>
            </a:extLst>
          </p:cNvPr>
          <p:cNvSpPr txBox="1"/>
          <p:nvPr/>
        </p:nvSpPr>
        <p:spPr>
          <a:xfrm>
            <a:off x="942795" y="924855"/>
            <a:ext cx="7578870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１．列見出しによるスライシング</a:t>
            </a: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１）以下の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だけを取りだせ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	 </a:t>
            </a:r>
            <a:r>
              <a:rPr lang="ja-JP" altLang="en-US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２）</a:t>
            </a:r>
            <a:r>
              <a:rPr lang="en-US" altLang="ja-JP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loc</a:t>
            </a:r>
            <a:r>
              <a:rPr lang="ja-JP" altLang="en-US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を使って</a:t>
            </a:r>
            <a:r>
              <a:rPr lang="en-US" altLang="ja-JP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2~4</a:t>
            </a:r>
            <a:r>
              <a:rPr lang="ja-JP" altLang="en-US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行目かつ　</a:t>
            </a:r>
            <a:r>
              <a:rPr lang="en-US" altLang="ja-JP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City, Birth Year</a:t>
            </a:r>
            <a:r>
              <a:rPr lang="ja-JP" altLang="en-US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の要素を取り出せ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C3EE6B-D3B2-8A0E-F490-7449C5F41EB6}"/>
              </a:ext>
            </a:extLst>
          </p:cNvPr>
          <p:cNvSpPr txBox="1"/>
          <p:nvPr/>
        </p:nvSpPr>
        <p:spPr>
          <a:xfrm>
            <a:off x="1599706" y="2340627"/>
            <a:ext cx="422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City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     Name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100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1990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 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Hiroshi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101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1989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Akiko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102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kyoto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1992       Yuki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103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hokkaido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1997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Satoru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104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1982       Steve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423E21-F4E6-32B4-2158-979001B8C503}"/>
              </a:ext>
            </a:extLst>
          </p:cNvPr>
          <p:cNvSpPr txBox="1"/>
          <p:nvPr/>
        </p:nvSpPr>
        <p:spPr>
          <a:xfrm>
            <a:off x="315686" y="2939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演習続き</a:t>
            </a:r>
          </a:p>
        </p:txBody>
      </p:sp>
    </p:spTree>
    <p:extLst>
      <p:ext uri="{BB962C8B-B14F-4D97-AF65-F5344CB8AC3E}">
        <p14:creationId xmlns:p14="http://schemas.microsoft.com/office/powerpoint/2010/main" val="214040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49FAF6-F763-4AC3-918D-56C38A32199A}"/>
              </a:ext>
            </a:extLst>
          </p:cNvPr>
          <p:cNvSpPr txBox="1"/>
          <p:nvPr/>
        </p:nvSpPr>
        <p:spPr>
          <a:xfrm>
            <a:off x="457565" y="500667"/>
            <a:ext cx="5335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各行を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文で取り出すには？？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E3100C-A8D6-4839-8C45-32A78F99ECAB}"/>
              </a:ext>
            </a:extLst>
          </p:cNvPr>
          <p:cNvSpPr txBox="1"/>
          <p:nvPr/>
        </p:nvSpPr>
        <p:spPr>
          <a:xfrm>
            <a:off x="2934071" y="4418431"/>
            <a:ext cx="4483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k, row in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df.iterrows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():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for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item in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row.items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():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print(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i.item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	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01B82B8-42D0-4EA5-A98D-431D12D26327}"/>
              </a:ext>
            </a:extLst>
          </p:cNvPr>
          <p:cNvSpPr/>
          <p:nvPr/>
        </p:nvSpPr>
        <p:spPr>
          <a:xfrm>
            <a:off x="4622836" y="3670112"/>
            <a:ext cx="1447060" cy="523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D1D7A1-7F47-424B-B106-0727C54AE883}"/>
              </a:ext>
            </a:extLst>
          </p:cNvPr>
          <p:cNvSpPr txBox="1"/>
          <p:nvPr/>
        </p:nvSpPr>
        <p:spPr>
          <a:xfrm>
            <a:off x="2840251" y="5843297"/>
            <a:ext cx="6242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iterrows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を使ってループすると、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の行をごっそり取り出せる（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はインデックス）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9F734D-4340-78D8-1987-3CCAA4D75044}"/>
              </a:ext>
            </a:extLst>
          </p:cNvPr>
          <p:cNvSpPr txBox="1"/>
          <p:nvPr/>
        </p:nvSpPr>
        <p:spPr>
          <a:xfrm>
            <a:off x="2934071" y="1674674"/>
            <a:ext cx="422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City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     Name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100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1990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 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Hiroshi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101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1989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Akiko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102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kyoto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1992       Yuki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103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hokkaido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1997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Satoru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104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1982       Steve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063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26EBE3-B988-DFC3-4F81-68557FDEB950}"/>
              </a:ext>
            </a:extLst>
          </p:cNvPr>
          <p:cNvSpPr txBox="1"/>
          <p:nvPr/>
        </p:nvSpPr>
        <p:spPr>
          <a:xfrm>
            <a:off x="729343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044036-3339-54FD-69F6-AD06248405AD}"/>
              </a:ext>
            </a:extLst>
          </p:cNvPr>
          <p:cNvSpPr txBox="1"/>
          <p:nvPr/>
        </p:nvSpPr>
        <p:spPr>
          <a:xfrm>
            <a:off x="1073424" y="1513114"/>
            <a:ext cx="517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前頁の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行づつ取り出して表示せよ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1351D1-3559-55BC-C38E-4C3AB69E597B}"/>
              </a:ext>
            </a:extLst>
          </p:cNvPr>
          <p:cNvSpPr txBox="1"/>
          <p:nvPr/>
        </p:nvSpPr>
        <p:spPr>
          <a:xfrm>
            <a:off x="1730335" y="2177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ヒント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CBBC56-4FF4-93DE-7A74-3FC63723E218}"/>
              </a:ext>
            </a:extLst>
          </p:cNvPr>
          <p:cNvSpPr txBox="1"/>
          <p:nvPr/>
        </p:nvSpPr>
        <p:spPr>
          <a:xfrm>
            <a:off x="2721428" y="2175532"/>
            <a:ext cx="733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https://note.nkmk.me/python-pandas-dataframe-for-iteration/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390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6B89CB-7E76-4A10-A695-5CC5E36696E0}"/>
              </a:ext>
            </a:extLst>
          </p:cNvPr>
          <p:cNvSpPr txBox="1"/>
          <p:nvPr/>
        </p:nvSpPr>
        <p:spPr>
          <a:xfrm>
            <a:off x="694906" y="4001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条件抽出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795C77-EC0A-4BFB-9848-B9F74DC2749B}"/>
              </a:ext>
            </a:extLst>
          </p:cNvPr>
          <p:cNvSpPr txBox="1"/>
          <p:nvPr/>
        </p:nvSpPr>
        <p:spPr>
          <a:xfrm>
            <a:off x="3303373" y="1841157"/>
            <a:ext cx="576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&gt; 1990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のデータを抽出する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23813B-2866-4AC5-BD8F-DDC1FD13F7F4}"/>
              </a:ext>
            </a:extLst>
          </p:cNvPr>
          <p:cNvSpPr txBox="1"/>
          <p:nvPr/>
        </p:nvSpPr>
        <p:spPr>
          <a:xfrm>
            <a:off x="3488924" y="277871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やってみてください。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967503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13EB4A2-5D5A-4E60-90B6-D37512C39290}"/>
              </a:ext>
            </a:extLst>
          </p:cNvPr>
          <p:cNvSpPr txBox="1"/>
          <p:nvPr/>
        </p:nvSpPr>
        <p:spPr>
          <a:xfrm>
            <a:off x="564004" y="315402"/>
            <a:ext cx="319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の連結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775F90-12DB-4188-91EC-10D622E07294}"/>
              </a:ext>
            </a:extLst>
          </p:cNvPr>
          <p:cNvSpPr txBox="1"/>
          <p:nvPr/>
        </p:nvSpPr>
        <p:spPr>
          <a:xfrm>
            <a:off x="2842488" y="5445664"/>
            <a:ext cx="572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col_df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pd.concat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([df,df2],axis=1)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329F88-8051-41D8-9B71-8F6C954AD2BE}"/>
              </a:ext>
            </a:extLst>
          </p:cNvPr>
          <p:cNvSpPr txBox="1"/>
          <p:nvPr/>
        </p:nvSpPr>
        <p:spPr>
          <a:xfrm>
            <a:off x="2910814" y="1490008"/>
            <a:ext cx="6242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ID     City     Birth Year    Name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  [[100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1990     Hiroshi]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  [101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1989       Akiko]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  [102  Kyoto        1997     Satoru]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  [104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1982       Steve]]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ABEFE5-5843-4206-8272-23FD2EC43DFA}"/>
              </a:ext>
            </a:extLst>
          </p:cNvPr>
          <p:cNvSpPr txBox="1"/>
          <p:nvPr/>
        </p:nvSpPr>
        <p:spPr>
          <a:xfrm>
            <a:off x="9454719" y="1490008"/>
            <a:ext cx="1074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Age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[[32]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[33]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[25]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[50]]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86519A-4077-4646-A5E4-F1938784CF1E}"/>
              </a:ext>
            </a:extLst>
          </p:cNvPr>
          <p:cNvSpPr txBox="1"/>
          <p:nvPr/>
        </p:nvSpPr>
        <p:spPr>
          <a:xfrm>
            <a:off x="2910814" y="4091920"/>
            <a:ext cx="6274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ID     City     Birth Year    Name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   [[110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saitama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2000   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Sakiko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]]  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矢印: 上 10">
            <a:extLst>
              <a:ext uri="{FF2B5EF4-FFF2-40B4-BE49-F238E27FC236}">
                <a16:creationId xmlns:a16="http://schemas.microsoft.com/office/drawing/2014/main" id="{A3AB53BD-F9B9-45EE-98E6-10F91FFB4351}"/>
              </a:ext>
            </a:extLst>
          </p:cNvPr>
          <p:cNvSpPr/>
          <p:nvPr/>
        </p:nvSpPr>
        <p:spPr>
          <a:xfrm>
            <a:off x="5432940" y="3529170"/>
            <a:ext cx="1260823" cy="426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D83510B6-FADA-406C-942F-5AED002B15F1}"/>
              </a:ext>
            </a:extLst>
          </p:cNvPr>
          <p:cNvSpPr/>
          <p:nvPr/>
        </p:nvSpPr>
        <p:spPr>
          <a:xfrm>
            <a:off x="8771139" y="2103503"/>
            <a:ext cx="532660" cy="9169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D839CF-647C-4624-9184-C354DA935B9D}"/>
              </a:ext>
            </a:extLst>
          </p:cNvPr>
          <p:cNvSpPr txBox="1"/>
          <p:nvPr/>
        </p:nvSpPr>
        <p:spPr>
          <a:xfrm>
            <a:off x="2605083" y="1083615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25E325-7836-453C-AB28-00ED812ADCF2}"/>
              </a:ext>
            </a:extLst>
          </p:cNvPr>
          <p:cNvSpPr txBox="1"/>
          <p:nvPr/>
        </p:nvSpPr>
        <p:spPr>
          <a:xfrm>
            <a:off x="9038602" y="112859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4E6511-9F1A-4F61-88CD-774449B3974E}"/>
              </a:ext>
            </a:extLst>
          </p:cNvPr>
          <p:cNvSpPr txBox="1"/>
          <p:nvPr/>
        </p:nvSpPr>
        <p:spPr>
          <a:xfrm>
            <a:off x="2578030" y="379277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F07C7C7-F5C0-4592-AA58-5B47F2288A7B}"/>
              </a:ext>
            </a:extLst>
          </p:cNvPr>
          <p:cNvSpPr txBox="1"/>
          <p:nvPr/>
        </p:nvSpPr>
        <p:spPr>
          <a:xfrm>
            <a:off x="2842488" y="6040274"/>
            <a:ext cx="5875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row_df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pd.concat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([df,df3],axis=0)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9CE2A7E-ED36-433F-9E13-3DCF89A06D76}"/>
              </a:ext>
            </a:extLst>
          </p:cNvPr>
          <p:cNvSpPr txBox="1"/>
          <p:nvPr/>
        </p:nvSpPr>
        <p:spPr>
          <a:xfrm>
            <a:off x="8718327" y="303172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axis=1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9FB7EAE-F85E-43F7-9090-283EFD60CE35}"/>
              </a:ext>
            </a:extLst>
          </p:cNvPr>
          <p:cNvSpPr txBox="1"/>
          <p:nvPr/>
        </p:nvSpPr>
        <p:spPr>
          <a:xfrm>
            <a:off x="6693763" y="365427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axis=0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978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70DBB2-EDE5-45D2-ADED-22342EC74BDE}"/>
              </a:ext>
            </a:extLst>
          </p:cNvPr>
          <p:cNvSpPr txBox="1"/>
          <p:nvPr/>
        </p:nvSpPr>
        <p:spPr>
          <a:xfrm>
            <a:off x="3513438" y="494271"/>
            <a:ext cx="5643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に書き出す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3D809E7-EF36-4E72-A7C8-285D183EDD29}"/>
              </a:ext>
            </a:extLst>
          </p:cNvPr>
          <p:cNvSpPr/>
          <p:nvPr/>
        </p:nvSpPr>
        <p:spPr>
          <a:xfrm>
            <a:off x="1832107" y="2175211"/>
            <a:ext cx="2842900" cy="4485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9E5F67F-3067-4120-888D-30B9D029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27" y="2768200"/>
            <a:ext cx="1236123" cy="173337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711A33-55D5-4332-B0B0-3C6D62CF11BF}"/>
              </a:ext>
            </a:extLst>
          </p:cNvPr>
          <p:cNvSpPr txBox="1"/>
          <p:nvPr/>
        </p:nvSpPr>
        <p:spPr>
          <a:xfrm>
            <a:off x="1972804" y="1886791"/>
            <a:ext cx="251863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コンピュータの外部メモリ　➡　不揮発性メモリ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EA18CF-E707-484E-9BDA-52128B447A1A}"/>
              </a:ext>
            </a:extLst>
          </p:cNvPr>
          <p:cNvSpPr txBox="1"/>
          <p:nvPr/>
        </p:nvSpPr>
        <p:spPr>
          <a:xfrm>
            <a:off x="6583584" y="3493087"/>
            <a:ext cx="1787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C8A0EEA-939A-40C0-ABF9-9776B730B24A}"/>
              </a:ext>
            </a:extLst>
          </p:cNvPr>
          <p:cNvSpPr/>
          <p:nvPr/>
        </p:nvSpPr>
        <p:spPr>
          <a:xfrm flipH="1">
            <a:off x="4670840" y="4496805"/>
            <a:ext cx="1321333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BD50FDD-2572-4F2C-AD0F-30BF5C26B34F}"/>
              </a:ext>
            </a:extLst>
          </p:cNvPr>
          <p:cNvSpPr/>
          <p:nvPr/>
        </p:nvSpPr>
        <p:spPr>
          <a:xfrm>
            <a:off x="4765948" y="3306542"/>
            <a:ext cx="1296239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A1B0EDE-68FE-4C48-AB14-63EAD3CC7A87}"/>
              </a:ext>
            </a:extLst>
          </p:cNvPr>
          <p:cNvSpPr/>
          <p:nvPr/>
        </p:nvSpPr>
        <p:spPr>
          <a:xfrm>
            <a:off x="6096000" y="2175211"/>
            <a:ext cx="4572845" cy="4485201"/>
          </a:xfrm>
          <a:prstGeom prst="roundRect">
            <a:avLst>
              <a:gd name="adj" fmla="val 108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24A6C97-E649-48EC-BB9A-FFA3D8449A47}"/>
              </a:ext>
            </a:extLst>
          </p:cNvPr>
          <p:cNvSpPr txBox="1"/>
          <p:nvPr/>
        </p:nvSpPr>
        <p:spPr>
          <a:xfrm>
            <a:off x="6617248" y="1929466"/>
            <a:ext cx="324477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コンピュータの内部メモリ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➡　揮発性メモリ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B83A47-FAD8-4ECD-8C9A-90996BFA0115}"/>
              </a:ext>
            </a:extLst>
          </p:cNvPr>
          <p:cNvSpPr txBox="1"/>
          <p:nvPr/>
        </p:nvSpPr>
        <p:spPr>
          <a:xfrm>
            <a:off x="4663321" y="29775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FF405CA-2C71-490B-99EE-F72D3F81B231}"/>
              </a:ext>
            </a:extLst>
          </p:cNvPr>
          <p:cNvSpPr txBox="1"/>
          <p:nvPr/>
        </p:nvSpPr>
        <p:spPr>
          <a:xfrm>
            <a:off x="4776814" y="50466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3D28DCA-AC50-4B59-868F-5C34780399F1}"/>
              </a:ext>
            </a:extLst>
          </p:cNvPr>
          <p:cNvSpPr txBox="1"/>
          <p:nvPr/>
        </p:nvSpPr>
        <p:spPr>
          <a:xfrm>
            <a:off x="8684376" y="339891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可視化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</a:t>
            </a:r>
          </a:p>
        </p:txBody>
      </p:sp>
      <p:sp>
        <p:nvSpPr>
          <p:cNvPr id="15" name="矢印: 上カーブ 14">
            <a:extLst>
              <a:ext uri="{FF2B5EF4-FFF2-40B4-BE49-F238E27FC236}">
                <a16:creationId xmlns:a16="http://schemas.microsoft.com/office/drawing/2014/main" id="{42DFEEB1-77B7-4A05-8312-81495BE243CC}"/>
              </a:ext>
            </a:extLst>
          </p:cNvPr>
          <p:cNvSpPr/>
          <p:nvPr/>
        </p:nvSpPr>
        <p:spPr>
          <a:xfrm flipH="1">
            <a:off x="7246173" y="4089004"/>
            <a:ext cx="2001794" cy="650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矢印: 上カーブ 15">
            <a:extLst>
              <a:ext uri="{FF2B5EF4-FFF2-40B4-BE49-F238E27FC236}">
                <a16:creationId xmlns:a16="http://schemas.microsoft.com/office/drawing/2014/main" id="{63BBE81C-68CD-4C77-9E65-BA50857D7684}"/>
              </a:ext>
            </a:extLst>
          </p:cNvPr>
          <p:cNvSpPr/>
          <p:nvPr/>
        </p:nvSpPr>
        <p:spPr>
          <a:xfrm flipV="1">
            <a:off x="7311303" y="2809341"/>
            <a:ext cx="2001794" cy="650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2C3CF49-D9C2-4C5A-8D17-7CD33EFFE1B8}"/>
              </a:ext>
            </a:extLst>
          </p:cNvPr>
          <p:cNvSpPr/>
          <p:nvPr/>
        </p:nvSpPr>
        <p:spPr>
          <a:xfrm>
            <a:off x="6250476" y="4787497"/>
            <a:ext cx="2433900" cy="386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pandas</a:t>
            </a:r>
            <a:endParaRPr kumimoji="1" lang="ja-JP" altLang="en-US" sz="24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10A53CB-8E46-480D-B631-AD88211404B3}"/>
              </a:ext>
            </a:extLst>
          </p:cNvPr>
          <p:cNvSpPr/>
          <p:nvPr/>
        </p:nvSpPr>
        <p:spPr>
          <a:xfrm>
            <a:off x="8920381" y="4307256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Scikit-learn</a:t>
            </a:r>
            <a:endParaRPr kumimoji="1" lang="ja-JP" altLang="en-US" sz="24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3CF1AD2-12AA-4301-AE44-6D8A7CED3505}"/>
              </a:ext>
            </a:extLst>
          </p:cNvPr>
          <p:cNvSpPr/>
          <p:nvPr/>
        </p:nvSpPr>
        <p:spPr>
          <a:xfrm>
            <a:off x="8920381" y="4807573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Scipy</a:t>
            </a:r>
            <a:endParaRPr kumimoji="1" lang="ja-JP" altLang="en-US" sz="24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89A8358-3CCD-49D1-BAA2-DF5414141281}"/>
              </a:ext>
            </a:extLst>
          </p:cNvPr>
          <p:cNvSpPr/>
          <p:nvPr/>
        </p:nvSpPr>
        <p:spPr>
          <a:xfrm>
            <a:off x="6944506" y="5296162"/>
            <a:ext cx="1767196" cy="386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numpy</a:t>
            </a:r>
            <a:endParaRPr kumimoji="1" lang="ja-JP" altLang="en-US" sz="2400" dirty="0"/>
          </a:p>
        </p:txBody>
      </p:sp>
      <p:pic>
        <p:nvPicPr>
          <p:cNvPr id="21" name="Picture 2" descr="リレーショナルデータベースの仕組み (3/3) | POSTD">
            <a:extLst>
              <a:ext uri="{FF2B5EF4-FFF2-40B4-BE49-F238E27FC236}">
                <a16:creationId xmlns:a16="http://schemas.microsoft.com/office/drawing/2014/main" id="{E70D2987-DE7C-4FD8-8819-A9C208AC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66" y="4704496"/>
            <a:ext cx="1673383" cy="18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9E89E4-7BFF-40AB-92B2-46C242F60782}"/>
              </a:ext>
            </a:extLst>
          </p:cNvPr>
          <p:cNvSpPr txBox="1"/>
          <p:nvPr/>
        </p:nvSpPr>
        <p:spPr>
          <a:xfrm>
            <a:off x="2213225" y="550830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17EF8F-86A1-45D6-8A56-AF3496A93A2D}"/>
              </a:ext>
            </a:extLst>
          </p:cNvPr>
          <p:cNvSpPr txBox="1"/>
          <p:nvPr/>
        </p:nvSpPr>
        <p:spPr>
          <a:xfrm>
            <a:off x="7715267" y="3069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D23F430-49B5-4649-9457-1E62C9182D26}"/>
              </a:ext>
            </a:extLst>
          </p:cNvPr>
          <p:cNvSpPr txBox="1"/>
          <p:nvPr/>
        </p:nvSpPr>
        <p:spPr>
          <a:xfrm>
            <a:off x="7758202" y="4273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D766450-CC3A-40AF-82DA-5B69E3A7C99D}"/>
              </a:ext>
            </a:extLst>
          </p:cNvPr>
          <p:cNvSpPr/>
          <p:nvPr/>
        </p:nvSpPr>
        <p:spPr>
          <a:xfrm>
            <a:off x="8958139" y="2779624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Matplotlib </a:t>
            </a:r>
            <a:endParaRPr kumimoji="1" lang="ja-JP" altLang="en-US" sz="24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5492C66-E98A-4DC7-8217-B9C519CD9835}"/>
              </a:ext>
            </a:extLst>
          </p:cNvPr>
          <p:cNvSpPr/>
          <p:nvPr/>
        </p:nvSpPr>
        <p:spPr>
          <a:xfrm>
            <a:off x="4194076" y="4498350"/>
            <a:ext cx="2523308" cy="97772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37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9D82FEB-4E21-5683-0475-E60B873C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585" y="2364207"/>
            <a:ext cx="8861867" cy="256235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B2E129C-791F-1683-AD6A-D5B5306A0193}"/>
              </a:ext>
            </a:extLst>
          </p:cNvPr>
          <p:cNvSpPr/>
          <p:nvPr/>
        </p:nvSpPr>
        <p:spPr>
          <a:xfrm>
            <a:off x="2750989" y="2258007"/>
            <a:ext cx="8029463" cy="49452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D7A8FF-DAF3-5AEA-AAF4-8178ECC19301}"/>
              </a:ext>
            </a:extLst>
          </p:cNvPr>
          <p:cNvSpPr txBox="1"/>
          <p:nvPr/>
        </p:nvSpPr>
        <p:spPr>
          <a:xfrm>
            <a:off x="2750989" y="1835576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b="1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Column</a:t>
            </a:r>
            <a:r>
              <a:rPr kumimoji="1" lang="ja-JP" altLang="en-US" b="1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（カラム）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E73EC03-969C-1C94-D5C2-EE469079E8FA}"/>
              </a:ext>
            </a:extLst>
          </p:cNvPr>
          <p:cNvSpPr/>
          <p:nvPr/>
        </p:nvSpPr>
        <p:spPr>
          <a:xfrm>
            <a:off x="2032532" y="2805629"/>
            <a:ext cx="718458" cy="212093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7207DC-C268-CB0A-E9A1-1E0D89A9884A}"/>
              </a:ext>
            </a:extLst>
          </p:cNvPr>
          <p:cNvSpPr txBox="1"/>
          <p:nvPr/>
        </p:nvSpPr>
        <p:spPr>
          <a:xfrm>
            <a:off x="121298" y="3429000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</a:p>
          <a:p>
            <a:pPr algn="l"/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インデックス</a:t>
            </a: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b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D85F83-CC47-E2DC-8698-CBF01B686AEB}"/>
              </a:ext>
            </a:extLst>
          </p:cNvPr>
          <p:cNvSpPr txBox="1"/>
          <p:nvPr/>
        </p:nvSpPr>
        <p:spPr>
          <a:xfrm>
            <a:off x="447869" y="485192"/>
            <a:ext cx="6423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（データフレーム）の構造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3AF7AE-CF92-E920-3E61-5E77EBFDC9E7}"/>
              </a:ext>
            </a:extLst>
          </p:cNvPr>
          <p:cNvSpPr txBox="1"/>
          <p:nvPr/>
        </p:nvSpPr>
        <p:spPr>
          <a:xfrm>
            <a:off x="541175" y="1188437"/>
            <a:ext cx="960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表形式のデータ（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次元配列）に列ラベル：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column,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行ラベル：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が付いたデータ形式</a:t>
            </a:r>
          </a:p>
        </p:txBody>
      </p:sp>
    </p:spTree>
    <p:extLst>
      <p:ext uri="{BB962C8B-B14F-4D97-AF65-F5344CB8AC3E}">
        <p14:creationId xmlns:p14="http://schemas.microsoft.com/office/powerpoint/2010/main" val="339059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2CC666-D9AA-6F33-5C69-8E87B8C2BF11}"/>
              </a:ext>
            </a:extLst>
          </p:cNvPr>
          <p:cNvSpPr txBox="1"/>
          <p:nvPr/>
        </p:nvSpPr>
        <p:spPr>
          <a:xfrm>
            <a:off x="1567542" y="1000450"/>
            <a:ext cx="4126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i,t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in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titanic.iterrows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():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0E71440-F782-876B-66E6-45920425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93" y="652180"/>
            <a:ext cx="4702629" cy="198005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F9F2BB-1E75-A037-80B6-0C0117696423}"/>
              </a:ext>
            </a:extLst>
          </p:cNvPr>
          <p:cNvSpPr txBox="1"/>
          <p:nvPr/>
        </p:nvSpPr>
        <p:spPr>
          <a:xfrm>
            <a:off x="296709" y="233591"/>
            <a:ext cx="8043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</a:t>
            </a: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はキーが縦横についた辞書構造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4251D25-8E18-2062-5ABE-FBA663B3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147" y="4095872"/>
            <a:ext cx="4514850" cy="59055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B381A76-BE2D-C126-642D-D3C0D349D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497" y="6260842"/>
            <a:ext cx="4419600" cy="31432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8C5E7A2-7AB5-63DE-679A-A08115F0F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497" y="5924183"/>
            <a:ext cx="4419600" cy="333375"/>
          </a:xfrm>
          <a:prstGeom prst="rect">
            <a:avLst/>
          </a:prstGeom>
        </p:spPr>
      </p:pic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BF50E439-300C-9C4C-BD5E-F245748EC495}"/>
              </a:ext>
            </a:extLst>
          </p:cNvPr>
          <p:cNvCxnSpPr>
            <a:cxnSpLocks/>
            <a:stCxn id="4" idx="1"/>
            <a:endCxn id="11" idx="1"/>
          </p:cNvCxnSpPr>
          <p:nvPr/>
        </p:nvCxnSpPr>
        <p:spPr>
          <a:xfrm rot="10800000" flipH="1" flipV="1">
            <a:off x="1567541" y="1231283"/>
            <a:ext cx="1118605" cy="3159864"/>
          </a:xfrm>
          <a:prstGeom prst="bentConnector3">
            <a:avLst>
              <a:gd name="adj1" fmla="val -20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9B80F14-235A-F942-A52E-40FDF8F44621}"/>
              </a:ext>
            </a:extLst>
          </p:cNvPr>
          <p:cNvSpPr txBox="1"/>
          <p:nvPr/>
        </p:nvSpPr>
        <p:spPr>
          <a:xfrm>
            <a:off x="2984050" y="1500775"/>
            <a:ext cx="39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k,v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in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t.items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():</a:t>
            </a:r>
            <a:endParaRPr kumimoji="1" lang="ja-JP" altLang="en-US" sz="24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6D252147-7660-2073-5485-E9160F6990D6}"/>
              </a:ext>
            </a:extLst>
          </p:cNvPr>
          <p:cNvCxnSpPr>
            <a:cxnSpLocks/>
            <a:stCxn id="4" idx="1"/>
            <a:endCxn id="13" idx="1"/>
          </p:cNvCxnSpPr>
          <p:nvPr/>
        </p:nvCxnSpPr>
        <p:spPr>
          <a:xfrm rot="10800000" flipH="1" flipV="1">
            <a:off x="1567541" y="1231283"/>
            <a:ext cx="1158955" cy="5186722"/>
          </a:xfrm>
          <a:prstGeom prst="bentConnector3">
            <a:avLst>
              <a:gd name="adj1" fmla="val -19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DE1429A-6BBB-6B2F-B3C3-3962617E759F}"/>
              </a:ext>
            </a:extLst>
          </p:cNvPr>
          <p:cNvSpPr txBox="1"/>
          <p:nvPr/>
        </p:nvSpPr>
        <p:spPr>
          <a:xfrm>
            <a:off x="1406684" y="405970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回目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E35E33-D768-7F05-7851-9066A961C7BE}"/>
              </a:ext>
            </a:extLst>
          </p:cNvPr>
          <p:cNvSpPr txBox="1"/>
          <p:nvPr/>
        </p:nvSpPr>
        <p:spPr>
          <a:xfrm>
            <a:off x="1406684" y="604867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回目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66F5023-B165-C144-C048-E7A3A603D7BB}"/>
              </a:ext>
            </a:extLst>
          </p:cNvPr>
          <p:cNvSpPr txBox="1"/>
          <p:nvPr/>
        </p:nvSpPr>
        <p:spPr>
          <a:xfrm>
            <a:off x="2643621" y="3305733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 t}</a:t>
            </a:r>
            <a:endParaRPr kumimoji="1" lang="ja-JP" altLang="en-US" sz="24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9473E975-9EEB-1FE6-6A17-8012B161EDD9}"/>
              </a:ext>
            </a:extLst>
          </p:cNvPr>
          <p:cNvSpPr/>
          <p:nvPr/>
        </p:nvSpPr>
        <p:spPr>
          <a:xfrm rot="16200000">
            <a:off x="4952367" y="1958353"/>
            <a:ext cx="326440" cy="3820728"/>
          </a:xfrm>
          <a:prstGeom prst="rightBrace">
            <a:avLst>
              <a:gd name="adj1" fmla="val 45491"/>
              <a:gd name="adj2" fmla="val 128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67B61E0-60A8-91CF-29F2-24388EBF6AD7}"/>
              </a:ext>
            </a:extLst>
          </p:cNvPr>
          <p:cNvSpPr txBox="1"/>
          <p:nvPr/>
        </p:nvSpPr>
        <p:spPr>
          <a:xfrm>
            <a:off x="2604191" y="5230044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 t}</a:t>
            </a:r>
            <a:endParaRPr kumimoji="1" lang="ja-JP" altLang="en-US" sz="24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971C5B85-15D0-CEB0-4F67-0CC820E8B1E2}"/>
              </a:ext>
            </a:extLst>
          </p:cNvPr>
          <p:cNvSpPr/>
          <p:nvPr/>
        </p:nvSpPr>
        <p:spPr>
          <a:xfrm rot="16200000">
            <a:off x="4952367" y="3904461"/>
            <a:ext cx="326440" cy="3820728"/>
          </a:xfrm>
          <a:prstGeom prst="rightBrace">
            <a:avLst>
              <a:gd name="adj1" fmla="val 45491"/>
              <a:gd name="adj2" fmla="val 128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52B62D1-F7AC-8230-C047-2A8B54C1BC99}"/>
              </a:ext>
            </a:extLst>
          </p:cNvPr>
          <p:cNvSpPr txBox="1"/>
          <p:nvPr/>
        </p:nvSpPr>
        <p:spPr>
          <a:xfrm rot="5400000">
            <a:off x="7222968" y="412630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k:v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20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右中かっこ 36">
            <a:extLst>
              <a:ext uri="{FF2B5EF4-FFF2-40B4-BE49-F238E27FC236}">
                <a16:creationId xmlns:a16="http://schemas.microsoft.com/office/drawing/2014/main" id="{394991CC-C1A8-9008-BE7D-A97CCCAAD841}"/>
              </a:ext>
            </a:extLst>
          </p:cNvPr>
          <p:cNvSpPr/>
          <p:nvPr/>
        </p:nvSpPr>
        <p:spPr>
          <a:xfrm>
            <a:off x="7247462" y="4109667"/>
            <a:ext cx="173980" cy="484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D5B0327-CFE7-8CA8-8354-C9182662C053}"/>
              </a:ext>
            </a:extLst>
          </p:cNvPr>
          <p:cNvSpPr txBox="1"/>
          <p:nvPr/>
        </p:nvSpPr>
        <p:spPr>
          <a:xfrm rot="5400000">
            <a:off x="7179829" y="605750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k:v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20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右中かっこ 38">
            <a:extLst>
              <a:ext uri="{FF2B5EF4-FFF2-40B4-BE49-F238E27FC236}">
                <a16:creationId xmlns:a16="http://schemas.microsoft.com/office/drawing/2014/main" id="{14911598-122E-7036-5D97-59DDB221A69C}"/>
              </a:ext>
            </a:extLst>
          </p:cNvPr>
          <p:cNvSpPr/>
          <p:nvPr/>
        </p:nvSpPr>
        <p:spPr>
          <a:xfrm>
            <a:off x="7204323" y="6040863"/>
            <a:ext cx="173980" cy="484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7A2759-E4FD-8C4E-88A7-51E0F3E89A7A}"/>
              </a:ext>
            </a:extLst>
          </p:cNvPr>
          <p:cNvSpPr txBox="1"/>
          <p:nvPr/>
        </p:nvSpPr>
        <p:spPr>
          <a:xfrm>
            <a:off x="1406684" y="2639495"/>
            <a:ext cx="8031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itanic(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インデックスを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key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，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行を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value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とする辞書型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行の値に見出しがついた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series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辞書型（見出しが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key :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value) 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579FEE8-A109-A575-214E-5F6E04913C1B}"/>
              </a:ext>
            </a:extLst>
          </p:cNvPr>
          <p:cNvSpPr txBox="1"/>
          <p:nvPr/>
        </p:nvSpPr>
        <p:spPr>
          <a:xfrm>
            <a:off x="1406684" y="231223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重構造の辞書</a:t>
            </a:r>
            <a:endParaRPr kumimoji="1" lang="ja-JP" altLang="en-US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981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167927-FB4F-342D-EA7B-AC1D32229D47}"/>
              </a:ext>
            </a:extLst>
          </p:cNvPr>
          <p:cNvSpPr txBox="1"/>
          <p:nvPr/>
        </p:nvSpPr>
        <p:spPr>
          <a:xfrm>
            <a:off x="399542" y="657808"/>
            <a:ext cx="3623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の構文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BFD4649-83D0-7481-2CA9-9D9A742D2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2" y="1770898"/>
            <a:ext cx="11792458" cy="141075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73E866-8E74-5983-6EA9-7FA72FD77EF9}"/>
              </a:ext>
            </a:extLst>
          </p:cNvPr>
          <p:cNvSpPr txBox="1"/>
          <p:nvPr/>
        </p:nvSpPr>
        <p:spPr>
          <a:xfrm>
            <a:off x="399542" y="3709967"/>
            <a:ext cx="83223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import pandas as pd : Pandas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import</a:t>
            </a: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pd.DataFrame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を作成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pd.DataFrame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( 2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index=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行ラベル（リスト型）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, columns=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列ラベル（リスト型）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584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4B1529-D770-60E6-FF3B-4C335A6ED9A4}"/>
              </a:ext>
            </a:extLst>
          </p:cNvPr>
          <p:cNvSpPr txBox="1"/>
          <p:nvPr/>
        </p:nvSpPr>
        <p:spPr>
          <a:xfrm>
            <a:off x="289248" y="2238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列・行の連結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506A917-B6E0-F76F-33CB-7335BDCF4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96" y="1701734"/>
            <a:ext cx="7393366" cy="213774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DC11833-C49F-4299-AC6C-5C069FB1F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339" y="1701734"/>
            <a:ext cx="2479397" cy="2137748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E018F0D7-3776-266C-5F02-17C76A5192F1}"/>
              </a:ext>
            </a:extLst>
          </p:cNvPr>
          <p:cNvSpPr/>
          <p:nvPr/>
        </p:nvSpPr>
        <p:spPr>
          <a:xfrm flipH="1">
            <a:off x="8630815" y="2332653"/>
            <a:ext cx="485192" cy="9423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814862-32F8-CA90-BC8C-F9B2FE89CD9A}"/>
              </a:ext>
            </a:extLst>
          </p:cNvPr>
          <p:cNvSpPr txBox="1"/>
          <p:nvPr/>
        </p:nvSpPr>
        <p:spPr>
          <a:xfrm>
            <a:off x="7075063" y="516250"/>
            <a:ext cx="3416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列方向の連結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（行数が一致する必要がある）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C8A7BC6-5C08-A49B-C798-7B0D8EB29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96" y="5156266"/>
            <a:ext cx="7393365" cy="1454265"/>
          </a:xfrm>
          <a:prstGeom prst="rect">
            <a:avLst/>
          </a:prstGeom>
        </p:spPr>
      </p:pic>
      <p:sp>
        <p:nvSpPr>
          <p:cNvPr id="12" name="矢印: 下 11">
            <a:extLst>
              <a:ext uri="{FF2B5EF4-FFF2-40B4-BE49-F238E27FC236}">
                <a16:creationId xmlns:a16="http://schemas.microsoft.com/office/drawing/2014/main" id="{98380C26-85DF-9BB7-EA20-21CE1D70656D}"/>
              </a:ext>
            </a:extLst>
          </p:cNvPr>
          <p:cNvSpPr/>
          <p:nvPr/>
        </p:nvSpPr>
        <p:spPr>
          <a:xfrm flipV="1">
            <a:off x="3886858" y="4063584"/>
            <a:ext cx="1362269" cy="4767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3B0D8E-E37F-8187-EBA3-C361A750000A}"/>
              </a:ext>
            </a:extLst>
          </p:cNvPr>
          <p:cNvSpPr txBox="1"/>
          <p:nvPr/>
        </p:nvSpPr>
        <p:spPr>
          <a:xfrm>
            <a:off x="195943" y="3932080"/>
            <a:ext cx="3416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行方向の連結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（列数が一致する必要がある）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E1FBDE-963E-335B-160E-C655CCFC282F}"/>
              </a:ext>
            </a:extLst>
          </p:cNvPr>
          <p:cNvSpPr txBox="1"/>
          <p:nvPr/>
        </p:nvSpPr>
        <p:spPr>
          <a:xfrm>
            <a:off x="195943" y="4682672"/>
            <a:ext cx="4485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pd.concat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([df1,df3], </a:t>
            </a:r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axis=0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EDFA3C-E582-6442-CF24-9EA5B9370E4E}"/>
              </a:ext>
            </a:extLst>
          </p:cNvPr>
          <p:cNvSpPr txBox="1"/>
          <p:nvPr/>
        </p:nvSpPr>
        <p:spPr>
          <a:xfrm>
            <a:off x="180399" y="1701734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88092F-09EF-F693-85EA-E7D20CE6EB1B}"/>
              </a:ext>
            </a:extLst>
          </p:cNvPr>
          <p:cNvSpPr txBox="1"/>
          <p:nvPr/>
        </p:nvSpPr>
        <p:spPr>
          <a:xfrm>
            <a:off x="8783223" y="1701733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064D014-5E2A-F195-3D3E-7F8A35DE4234}"/>
              </a:ext>
            </a:extLst>
          </p:cNvPr>
          <p:cNvSpPr txBox="1"/>
          <p:nvPr/>
        </p:nvSpPr>
        <p:spPr>
          <a:xfrm>
            <a:off x="195943" y="529861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69769E-CBCB-369E-F4C8-C93426A820BA}"/>
              </a:ext>
            </a:extLst>
          </p:cNvPr>
          <p:cNvSpPr txBox="1"/>
          <p:nvPr/>
        </p:nvSpPr>
        <p:spPr>
          <a:xfrm>
            <a:off x="6724355" y="1162929"/>
            <a:ext cx="4485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pd.concat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([df1,df2], </a:t>
            </a:r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axis=1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71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AE273D1-12A1-E9F4-D698-CC407171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4" y="2689527"/>
            <a:ext cx="10758016" cy="333347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A29BA2-44D7-5621-7E6A-F6BA12179D75}"/>
              </a:ext>
            </a:extLst>
          </p:cNvPr>
          <p:cNvSpPr txBox="1"/>
          <p:nvPr/>
        </p:nvSpPr>
        <p:spPr>
          <a:xfrm>
            <a:off x="552982" y="7729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スライシングの例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DA6C348-5C14-CCFA-FCEB-496AC136B38D}"/>
              </a:ext>
            </a:extLst>
          </p:cNvPr>
          <p:cNvSpPr/>
          <p:nvPr/>
        </p:nvSpPr>
        <p:spPr>
          <a:xfrm>
            <a:off x="3771577" y="4048352"/>
            <a:ext cx="4208107" cy="1268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75635F-1D39-B9EF-7958-71F5B817DFE4}"/>
              </a:ext>
            </a:extLst>
          </p:cNvPr>
          <p:cNvSpPr txBox="1"/>
          <p:nvPr/>
        </p:nvSpPr>
        <p:spPr>
          <a:xfrm>
            <a:off x="569094" y="683600"/>
            <a:ext cx="5671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行ラベル・列ラベルを指定したスライシング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3687A7-3E50-7F29-BD2C-2A37C68C4D60}"/>
              </a:ext>
            </a:extLst>
          </p:cNvPr>
          <p:cNvSpPr txBox="1"/>
          <p:nvPr/>
        </p:nvSpPr>
        <p:spPr>
          <a:xfrm>
            <a:off x="1375104" y="1126770"/>
            <a:ext cx="4500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.loc[J1:FR, blood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type:occupation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387012A-CDB2-72B5-D158-9433EA30B901}"/>
              </a:ext>
            </a:extLst>
          </p:cNvPr>
          <p:cNvSpPr txBox="1"/>
          <p:nvPr/>
        </p:nvSpPr>
        <p:spPr>
          <a:xfrm>
            <a:off x="552982" y="1733693"/>
            <a:ext cx="7210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行インデックス・列インデックスを指定したスライシング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63E011-5DD7-D913-AF3B-9B48613DC009}"/>
              </a:ext>
            </a:extLst>
          </p:cNvPr>
          <p:cNvSpPr txBox="1"/>
          <p:nvPr/>
        </p:nvSpPr>
        <p:spPr>
          <a:xfrm>
            <a:off x="1375104" y="2168726"/>
            <a:ext cx="1944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iloc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[2:5, 3:7]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853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78CA8E-4F15-45F6-8B81-40307A83FEE1}"/>
              </a:ext>
            </a:extLst>
          </p:cNvPr>
          <p:cNvSpPr txBox="1"/>
          <p:nvPr/>
        </p:nvSpPr>
        <p:spPr>
          <a:xfrm>
            <a:off x="381238" y="427179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種類のスライシング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0A6CCA-1877-49D7-A391-2F98A2210266}"/>
              </a:ext>
            </a:extLst>
          </p:cNvPr>
          <p:cNvSpPr txBox="1"/>
          <p:nvPr/>
        </p:nvSpPr>
        <p:spPr>
          <a:xfrm>
            <a:off x="5404352" y="1283844"/>
            <a:ext cx="454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df.iloc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 from : to , from : to 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02BA02-351F-469E-A336-AEFB03CE72D9}"/>
              </a:ext>
            </a:extLst>
          </p:cNvPr>
          <p:cNvSpPr txBox="1"/>
          <p:nvPr/>
        </p:nvSpPr>
        <p:spPr>
          <a:xfrm>
            <a:off x="6354131" y="2045228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455563-E95D-451C-88D5-834A0E012BEB}"/>
              </a:ext>
            </a:extLst>
          </p:cNvPr>
          <p:cNvSpPr txBox="1"/>
          <p:nvPr/>
        </p:nvSpPr>
        <p:spPr>
          <a:xfrm>
            <a:off x="8185846" y="2068555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03753FB5-7348-41F4-B882-06F132335ED2}"/>
              </a:ext>
            </a:extLst>
          </p:cNvPr>
          <p:cNvSpPr/>
          <p:nvPr/>
        </p:nvSpPr>
        <p:spPr>
          <a:xfrm rot="16200000" flipV="1">
            <a:off x="6846027" y="1313093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E8B57653-AD5A-49FD-82E7-17F865E3B388}"/>
              </a:ext>
            </a:extLst>
          </p:cNvPr>
          <p:cNvSpPr/>
          <p:nvPr/>
        </p:nvSpPr>
        <p:spPr>
          <a:xfrm rot="16200000" flipV="1">
            <a:off x="8781280" y="1324786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2C3477-45A9-49EA-A77F-803E36701106}"/>
              </a:ext>
            </a:extLst>
          </p:cNvPr>
          <p:cNvSpPr txBox="1"/>
          <p:nvPr/>
        </p:nvSpPr>
        <p:spPr>
          <a:xfrm>
            <a:off x="5934088" y="6078149"/>
            <a:ext cx="4706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to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は取り出したい列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+1</a:t>
            </a:r>
          </a:p>
        </p:txBody>
      </p:sp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0A6B5278-3E27-9820-1850-BC06C82CD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86647"/>
              </p:ext>
            </p:extLst>
          </p:nvPr>
        </p:nvGraphicFramePr>
        <p:xfrm>
          <a:off x="6580079" y="3274400"/>
          <a:ext cx="288736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27">
                  <a:extLst>
                    <a:ext uri="{9D8B030D-6E8A-4147-A177-3AD203B41FA5}">
                      <a16:colId xmlns:a16="http://schemas.microsoft.com/office/drawing/2014/main" val="763781444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8BB8E7-9142-782A-BF83-528934FDC4A1}"/>
              </a:ext>
            </a:extLst>
          </p:cNvPr>
          <p:cNvSpPr/>
          <p:nvPr/>
        </p:nvSpPr>
        <p:spPr>
          <a:xfrm>
            <a:off x="7564536" y="4416839"/>
            <a:ext cx="1413162" cy="7425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D953C95-E785-B494-CC8E-128F5EA454FD}"/>
              </a:ext>
            </a:extLst>
          </p:cNvPr>
          <p:cNvSpPr/>
          <p:nvPr/>
        </p:nvSpPr>
        <p:spPr>
          <a:xfrm>
            <a:off x="7087943" y="3608034"/>
            <a:ext cx="2368951" cy="2262247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76C5F938-7A90-930A-E129-E0A482AFF049}"/>
              </a:ext>
            </a:extLst>
          </p:cNvPr>
          <p:cNvSpPr/>
          <p:nvPr/>
        </p:nvSpPr>
        <p:spPr>
          <a:xfrm>
            <a:off x="6247915" y="4386573"/>
            <a:ext cx="277840" cy="10691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050F82-ED81-C550-7359-B9F38E38B05A}"/>
              </a:ext>
            </a:extLst>
          </p:cNvPr>
          <p:cNvSpPr txBox="1"/>
          <p:nvPr/>
        </p:nvSpPr>
        <p:spPr>
          <a:xfrm>
            <a:off x="5783445" y="47881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641F17BD-1079-9238-4CAB-F699D80AB675}"/>
              </a:ext>
            </a:extLst>
          </p:cNvPr>
          <p:cNvSpPr/>
          <p:nvPr/>
        </p:nvSpPr>
        <p:spPr>
          <a:xfrm rot="5400000">
            <a:off x="8337726" y="2082436"/>
            <a:ext cx="314961" cy="1944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241F3B-78E2-43DE-97A7-F0F45A042C2D}"/>
              </a:ext>
            </a:extLst>
          </p:cNvPr>
          <p:cNvSpPr txBox="1"/>
          <p:nvPr/>
        </p:nvSpPr>
        <p:spPr>
          <a:xfrm>
            <a:off x="8287457" y="25635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EECED7-5657-4DA4-88BA-1F514DBD4B2F}"/>
              </a:ext>
            </a:extLst>
          </p:cNvPr>
          <p:cNvSpPr txBox="1"/>
          <p:nvPr/>
        </p:nvSpPr>
        <p:spPr>
          <a:xfrm>
            <a:off x="394719" y="1283844"/>
            <a:ext cx="430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.loc[ from : to , from : to 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92B75FA-414A-4DFD-97BD-259CBABA418E}"/>
              </a:ext>
            </a:extLst>
          </p:cNvPr>
          <p:cNvSpPr txBox="1"/>
          <p:nvPr/>
        </p:nvSpPr>
        <p:spPr>
          <a:xfrm>
            <a:off x="1344497" y="204522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行ラベル①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D64C89-9022-4679-933C-239521A91072}"/>
              </a:ext>
            </a:extLst>
          </p:cNvPr>
          <p:cNvSpPr txBox="1"/>
          <p:nvPr/>
        </p:nvSpPr>
        <p:spPr>
          <a:xfrm>
            <a:off x="3091024" y="203440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列ラベル②</a:t>
            </a:r>
          </a:p>
        </p:txBody>
      </p:sp>
      <p:sp>
        <p:nvSpPr>
          <p:cNvPr id="20" name="左中かっこ 19">
            <a:extLst>
              <a:ext uri="{FF2B5EF4-FFF2-40B4-BE49-F238E27FC236}">
                <a16:creationId xmlns:a16="http://schemas.microsoft.com/office/drawing/2014/main" id="{1EE8259E-3B71-4B45-859F-6F03011A136D}"/>
              </a:ext>
            </a:extLst>
          </p:cNvPr>
          <p:cNvSpPr/>
          <p:nvPr/>
        </p:nvSpPr>
        <p:spPr>
          <a:xfrm rot="16200000" flipV="1">
            <a:off x="1836393" y="1313093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C61650E1-7599-450A-911E-82D166B4D124}"/>
              </a:ext>
            </a:extLst>
          </p:cNvPr>
          <p:cNvSpPr/>
          <p:nvPr/>
        </p:nvSpPr>
        <p:spPr>
          <a:xfrm rot="16200000" flipV="1">
            <a:off x="3472153" y="1313093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2" name="表 4">
            <a:extLst>
              <a:ext uri="{FF2B5EF4-FFF2-40B4-BE49-F238E27FC236}">
                <a16:creationId xmlns:a16="http://schemas.microsoft.com/office/drawing/2014/main" id="{80ED7171-6F09-5A7A-402B-5CB473151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47834"/>
              </p:ext>
            </p:extLst>
          </p:nvPr>
        </p:nvGraphicFramePr>
        <p:xfrm>
          <a:off x="1647343" y="3283729"/>
          <a:ext cx="288736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27">
                  <a:extLst>
                    <a:ext uri="{9D8B030D-6E8A-4147-A177-3AD203B41FA5}">
                      <a16:colId xmlns:a16="http://schemas.microsoft.com/office/drawing/2014/main" val="763781444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5530475-A564-BAF7-E792-BB943D0F12D0}"/>
              </a:ext>
            </a:extLst>
          </p:cNvPr>
          <p:cNvSpPr/>
          <p:nvPr/>
        </p:nvSpPr>
        <p:spPr>
          <a:xfrm>
            <a:off x="2631800" y="4426168"/>
            <a:ext cx="1413162" cy="7425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9A5908-3947-E8F0-EC15-9213AC2E404C}"/>
              </a:ext>
            </a:extLst>
          </p:cNvPr>
          <p:cNvSpPr/>
          <p:nvPr/>
        </p:nvSpPr>
        <p:spPr>
          <a:xfrm>
            <a:off x="2155207" y="3617363"/>
            <a:ext cx="2368951" cy="2262247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左中かっこ 24">
            <a:extLst>
              <a:ext uri="{FF2B5EF4-FFF2-40B4-BE49-F238E27FC236}">
                <a16:creationId xmlns:a16="http://schemas.microsoft.com/office/drawing/2014/main" id="{5B64BF06-14F5-F6D8-F510-9EE4B833C789}"/>
              </a:ext>
            </a:extLst>
          </p:cNvPr>
          <p:cNvSpPr/>
          <p:nvPr/>
        </p:nvSpPr>
        <p:spPr>
          <a:xfrm>
            <a:off x="1315178" y="4395902"/>
            <a:ext cx="321617" cy="7708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412A6D3-1038-9862-1E48-89EBE8974C5F}"/>
              </a:ext>
            </a:extLst>
          </p:cNvPr>
          <p:cNvSpPr txBox="1"/>
          <p:nvPr/>
        </p:nvSpPr>
        <p:spPr>
          <a:xfrm>
            <a:off x="845356" y="4612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3DEF2E42-219B-2BFC-D2A2-53E2E1B62CED}"/>
              </a:ext>
            </a:extLst>
          </p:cNvPr>
          <p:cNvSpPr/>
          <p:nvPr/>
        </p:nvSpPr>
        <p:spPr>
          <a:xfrm rot="5400000">
            <a:off x="3160118" y="2336636"/>
            <a:ext cx="314961" cy="14547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2B3309A-8599-6FC5-4DAE-C8B07F5F85C1}"/>
              </a:ext>
            </a:extLst>
          </p:cNvPr>
          <p:cNvSpPr txBox="1"/>
          <p:nvPr/>
        </p:nvSpPr>
        <p:spPr>
          <a:xfrm>
            <a:off x="3130632" y="26370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3F1314D-5F68-A624-C23F-D0893FA8C0DA}"/>
              </a:ext>
            </a:extLst>
          </p:cNvPr>
          <p:cNvSpPr txBox="1"/>
          <p:nvPr/>
        </p:nvSpPr>
        <p:spPr>
          <a:xfrm>
            <a:off x="2702681" y="3225107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column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D09A6E8-3B89-C350-6C03-2B3F061721EF}"/>
              </a:ext>
            </a:extLst>
          </p:cNvPr>
          <p:cNvSpPr txBox="1"/>
          <p:nvPr/>
        </p:nvSpPr>
        <p:spPr>
          <a:xfrm rot="16200000">
            <a:off x="1393776" y="4440477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196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1A98C0-E59A-494F-A017-8D3FB86ABAE1}"/>
              </a:ext>
            </a:extLst>
          </p:cNvPr>
          <p:cNvSpPr txBox="1"/>
          <p:nvPr/>
        </p:nvSpPr>
        <p:spPr>
          <a:xfrm>
            <a:off x="443634" y="304371"/>
            <a:ext cx="7234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Pandas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を用いた</a:t>
            </a:r>
            <a:r>
              <a:rPr kumimoji="1" lang="en-US" altLang="ja-JP" sz="28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の重要な処理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4B9E0A-BCAF-47EB-9C41-046C8B88F1C1}"/>
              </a:ext>
            </a:extLst>
          </p:cNvPr>
          <p:cNvSpPr txBox="1"/>
          <p:nvPr/>
        </p:nvSpPr>
        <p:spPr>
          <a:xfrm>
            <a:off x="1693286" y="1138421"/>
            <a:ext cx="390042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スライシング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条件抽出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データセット作成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結合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ファイルとの読書き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26CDC905-A32B-4F02-96A9-3FE2F5674D1C}"/>
              </a:ext>
            </a:extLst>
          </p:cNvPr>
          <p:cNvGraphicFramePr>
            <a:graphicFrameLocks noGrp="1"/>
          </p:cNvGraphicFramePr>
          <p:nvPr/>
        </p:nvGraphicFramePr>
        <p:xfrm>
          <a:off x="5664226" y="1865870"/>
          <a:ext cx="288736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DE93CD2-FB79-4D9A-89E6-8D0456AFC756}"/>
              </a:ext>
            </a:extLst>
          </p:cNvPr>
          <p:cNvSpPr/>
          <p:nvPr/>
        </p:nvSpPr>
        <p:spPr>
          <a:xfrm>
            <a:off x="6244279" y="2619632"/>
            <a:ext cx="1149178" cy="1075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E3E40D2A-A22B-4F7A-99F5-03FA10A84725}"/>
              </a:ext>
            </a:extLst>
          </p:cNvPr>
          <p:cNvGraphicFramePr>
            <a:graphicFrameLocks noGrp="1"/>
          </p:cNvGraphicFramePr>
          <p:nvPr/>
        </p:nvGraphicFramePr>
        <p:xfrm>
          <a:off x="5664226" y="5152355"/>
          <a:ext cx="28873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FAC96CEA-5C97-496E-9D80-01CD91BA16B5}"/>
              </a:ext>
            </a:extLst>
          </p:cNvPr>
          <p:cNvGraphicFramePr>
            <a:graphicFrameLocks noGrp="1"/>
          </p:cNvGraphicFramePr>
          <p:nvPr/>
        </p:nvGraphicFramePr>
        <p:xfrm>
          <a:off x="9072263" y="1865870"/>
          <a:ext cx="115494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9" name="矢印: 左 8">
            <a:extLst>
              <a:ext uri="{FF2B5EF4-FFF2-40B4-BE49-F238E27FC236}">
                <a16:creationId xmlns:a16="http://schemas.microsoft.com/office/drawing/2014/main" id="{DABF6B79-D5A5-406F-8837-B6B8F81508D3}"/>
              </a:ext>
            </a:extLst>
          </p:cNvPr>
          <p:cNvSpPr/>
          <p:nvPr/>
        </p:nvSpPr>
        <p:spPr>
          <a:xfrm>
            <a:off x="8627432" y="2696867"/>
            <a:ext cx="368987" cy="1109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65BF4D90-CAB5-4E67-BC6D-E5A3F31A9ECF}"/>
              </a:ext>
            </a:extLst>
          </p:cNvPr>
          <p:cNvSpPr/>
          <p:nvPr/>
        </p:nvSpPr>
        <p:spPr>
          <a:xfrm>
            <a:off x="6652055" y="4658498"/>
            <a:ext cx="1025611" cy="3954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62463D-865F-4FE6-93A0-A17C29F018CD}"/>
              </a:ext>
            </a:extLst>
          </p:cNvPr>
          <p:cNvSpPr/>
          <p:nvPr/>
        </p:nvSpPr>
        <p:spPr>
          <a:xfrm>
            <a:off x="4332984" y="1087807"/>
            <a:ext cx="468844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2569FE91-4E3D-40CC-BBC5-0C31B99058BD}"/>
              </a:ext>
            </a:extLst>
          </p:cNvPr>
          <p:cNvSpPr/>
          <p:nvPr/>
        </p:nvSpPr>
        <p:spPr>
          <a:xfrm>
            <a:off x="3247557" y="3002252"/>
            <a:ext cx="368987" cy="1109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F8B3DE3-B3E4-447C-A183-6C990C3B32B1}"/>
              </a:ext>
            </a:extLst>
          </p:cNvPr>
          <p:cNvSpPr/>
          <p:nvPr/>
        </p:nvSpPr>
        <p:spPr>
          <a:xfrm>
            <a:off x="5653682" y="2199504"/>
            <a:ext cx="2887360" cy="2262247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94B614-1B61-4FF8-9F0A-CE22B5CB6C1E}"/>
              </a:ext>
            </a:extLst>
          </p:cNvPr>
          <p:cNvSpPr/>
          <p:nvPr/>
        </p:nvSpPr>
        <p:spPr>
          <a:xfrm>
            <a:off x="4865316" y="2538902"/>
            <a:ext cx="493558" cy="488986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38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30C3B1-574C-102F-1FA9-0B409CBD95F7}"/>
              </a:ext>
            </a:extLst>
          </p:cNvPr>
          <p:cNvSpPr txBox="1"/>
          <p:nvPr/>
        </p:nvSpPr>
        <p:spPr>
          <a:xfrm rot="16200000">
            <a:off x="-135833" y="3386023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axis = 0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は行方向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（列ごとの処理）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1141E89-196B-6018-9BA6-341F3AD21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96494"/>
              </p:ext>
            </p:extLst>
          </p:nvPr>
        </p:nvGraphicFramePr>
        <p:xfrm>
          <a:off x="1716417" y="2304820"/>
          <a:ext cx="288736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27">
                  <a:extLst>
                    <a:ext uri="{9D8B030D-6E8A-4147-A177-3AD203B41FA5}">
                      <a16:colId xmlns:a16="http://schemas.microsoft.com/office/drawing/2014/main" val="763781444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10" name="矢印: 右 9">
            <a:extLst>
              <a:ext uri="{FF2B5EF4-FFF2-40B4-BE49-F238E27FC236}">
                <a16:creationId xmlns:a16="http://schemas.microsoft.com/office/drawing/2014/main" id="{5A76FBB2-29BB-0D96-BF24-65ECF1DE148E}"/>
              </a:ext>
            </a:extLst>
          </p:cNvPr>
          <p:cNvSpPr/>
          <p:nvPr/>
        </p:nvSpPr>
        <p:spPr>
          <a:xfrm>
            <a:off x="2153336" y="1952156"/>
            <a:ext cx="3009871" cy="331076"/>
          </a:xfrm>
          <a:prstGeom prst="rightArrow">
            <a:avLst>
              <a:gd name="adj1" fmla="val 50000"/>
              <a:gd name="adj2" fmla="val 8095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F35224-2787-8016-7462-7A8C99100952}"/>
              </a:ext>
            </a:extLst>
          </p:cNvPr>
          <p:cNvSpPr txBox="1"/>
          <p:nvPr/>
        </p:nvSpPr>
        <p:spPr>
          <a:xfrm>
            <a:off x="1998738" y="1640640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axis = 1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は列方向（行ごとの処理）</a:t>
            </a: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4B204842-9503-26D2-55AB-8FEB3CA30620}"/>
              </a:ext>
            </a:extLst>
          </p:cNvPr>
          <p:cNvSpPr/>
          <p:nvPr/>
        </p:nvSpPr>
        <p:spPr>
          <a:xfrm>
            <a:off x="1297894" y="2638454"/>
            <a:ext cx="323193" cy="2595880"/>
          </a:xfrm>
          <a:prstGeom prst="downArrow">
            <a:avLst>
              <a:gd name="adj1" fmla="val 50000"/>
              <a:gd name="adj2" fmla="val 8414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8520F9DF-4355-7452-0293-05312B2F5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98679"/>
              </p:ext>
            </p:extLst>
          </p:nvPr>
        </p:nvGraphicFramePr>
        <p:xfrm>
          <a:off x="4941754" y="2656210"/>
          <a:ext cx="48122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2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E2651A-2BC4-4880-1C53-8B0BD050A6E2}"/>
              </a:ext>
            </a:extLst>
          </p:cNvPr>
          <p:cNvSpPr txBox="1"/>
          <p:nvPr/>
        </p:nvSpPr>
        <p:spPr>
          <a:xfrm>
            <a:off x="5809593" y="4162097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ja-JP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F887F9-FB79-7CBE-9E6F-09696F72FCF9}"/>
              </a:ext>
            </a:extLst>
          </p:cNvPr>
          <p:cNvSpPr txBox="1"/>
          <p:nvPr/>
        </p:nvSpPr>
        <p:spPr>
          <a:xfrm>
            <a:off x="2224281" y="5650850"/>
            <a:ext cx="3730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列ごとの合計（行方向の合計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: 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.sum(axis=0)</a:t>
            </a:r>
          </a:p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列ごとの合計（行方向の合計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: 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.mean(axis=0)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5EC40F-AFC8-F95D-76A3-1DF9F4901B98}"/>
              </a:ext>
            </a:extLst>
          </p:cNvPr>
          <p:cNvSpPr txBox="1"/>
          <p:nvPr/>
        </p:nvSpPr>
        <p:spPr>
          <a:xfrm>
            <a:off x="5422981" y="3318181"/>
            <a:ext cx="31393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行ごとの合計（列方向の合計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 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.sum(axis=1)</a:t>
            </a:r>
          </a:p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行ごとの平均（列方向の平均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.mean(axis=1)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7CE0BE20-266D-3F69-28FA-184B8A39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02595"/>
              </p:ext>
            </p:extLst>
          </p:nvPr>
        </p:nvGraphicFramePr>
        <p:xfrm>
          <a:off x="2197644" y="5192170"/>
          <a:ext cx="24061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27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28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636062-3AA6-7FB9-ED86-60772D168310}"/>
              </a:ext>
            </a:extLst>
          </p:cNvPr>
          <p:cNvSpPr txBox="1"/>
          <p:nvPr/>
        </p:nvSpPr>
        <p:spPr>
          <a:xfrm>
            <a:off x="373224" y="6438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9D7C1D-3ABA-CA44-B834-9D1618FD7753}"/>
              </a:ext>
            </a:extLst>
          </p:cNvPr>
          <p:cNvSpPr txBox="1"/>
          <p:nvPr/>
        </p:nvSpPr>
        <p:spPr>
          <a:xfrm>
            <a:off x="681134" y="1619091"/>
            <a:ext cx="48985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以下のループの各回で計算される </a:t>
            </a:r>
            <a:r>
              <a:rPr lang="en-US" altLang="ja-JP" dirty="0"/>
              <a:t>b, a </a:t>
            </a:r>
            <a:r>
              <a:rPr lang="ja-JP" altLang="en-US" dirty="0"/>
              <a:t>を書きのような</a:t>
            </a:r>
            <a:r>
              <a:rPr lang="en-US" altLang="ja-JP" dirty="0" err="1"/>
              <a:t>DataFrame</a:t>
            </a:r>
            <a:r>
              <a:rPr lang="ja-JP" altLang="en-US" dirty="0"/>
              <a:t>にして表示せよ</a:t>
            </a:r>
          </a:p>
          <a:p>
            <a:endParaRPr lang="ja-JP" altLang="en-US" dirty="0"/>
          </a:p>
          <a:p>
            <a:r>
              <a:rPr lang="en-US" altLang="ja-JP" dirty="0"/>
              <a:t>for a in range(100):</a:t>
            </a:r>
          </a:p>
          <a:p>
            <a:r>
              <a:rPr lang="en-US" altLang="ja-JP" dirty="0"/>
              <a:t>    b = a**</a:t>
            </a:r>
          </a:p>
          <a:p>
            <a:endParaRPr lang="en-US" altLang="ja-JP" dirty="0"/>
          </a:p>
          <a:p>
            <a:r>
              <a:rPr lang="en-US" altLang="ja-JP" dirty="0"/>
              <a:t>b, a </a:t>
            </a:r>
            <a:r>
              <a:rPr lang="ja-JP" altLang="en-US" dirty="0"/>
              <a:t>を列見出しとする</a:t>
            </a:r>
          </a:p>
          <a:p>
            <a:endParaRPr lang="ja-JP" altLang="en-US" dirty="0"/>
          </a:p>
          <a:p>
            <a:r>
              <a:rPr lang="ja-JP" altLang="en-US" dirty="0"/>
              <a:t>       </a:t>
            </a:r>
            <a:r>
              <a:rPr lang="en-US" altLang="ja-JP" dirty="0"/>
              <a:t>b  a</a:t>
            </a:r>
          </a:p>
          <a:p>
            <a:r>
              <a:rPr lang="en-US" altLang="ja-JP" dirty="0"/>
              <a:t>0     0  0</a:t>
            </a:r>
          </a:p>
          <a:p>
            <a:r>
              <a:rPr lang="en-US" altLang="ja-JP" dirty="0"/>
              <a:t>1     1  1</a:t>
            </a:r>
          </a:p>
          <a:p>
            <a:r>
              <a:rPr lang="en-US" altLang="ja-JP" dirty="0"/>
              <a:t>2     2  4</a:t>
            </a:r>
          </a:p>
          <a:p>
            <a:r>
              <a:rPr lang="en-US" altLang="ja-JP" dirty="0"/>
              <a:t>3     3  9</a:t>
            </a:r>
          </a:p>
          <a:p>
            <a:r>
              <a:rPr lang="en-US" altLang="ja-JP" dirty="0"/>
              <a:t>4     4  16</a:t>
            </a:r>
          </a:p>
          <a:p>
            <a:r>
              <a:rPr lang="en-US" altLang="ja-JP" dirty="0"/>
              <a:t>5     5   25</a:t>
            </a:r>
          </a:p>
          <a:p>
            <a:r>
              <a:rPr lang="en-US" altLang="ja-JP" dirty="0"/>
              <a:t>6     6   36</a:t>
            </a: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56D3F-1091-680A-6FBA-A3D4C5FF125A}"/>
              </a:ext>
            </a:extLst>
          </p:cNvPr>
          <p:cNvSpPr txBox="1"/>
          <p:nvPr/>
        </p:nvSpPr>
        <p:spPr>
          <a:xfrm>
            <a:off x="6904653" y="2631234"/>
            <a:ext cx="422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     City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     Name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100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1990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 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Hiroshi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101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1989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Akiko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102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kyoto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1992       Yuki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103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hokkaido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1997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Satoru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104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1982       Steve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590A82-63CF-956A-16FC-4D0814DF6B49}"/>
              </a:ext>
            </a:extLst>
          </p:cNvPr>
          <p:cNvSpPr txBox="1"/>
          <p:nvPr/>
        </p:nvSpPr>
        <p:spPr>
          <a:xfrm>
            <a:off x="940045" y="6120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16D9C4-0981-4E51-1218-ACBE04260034}"/>
              </a:ext>
            </a:extLst>
          </p:cNvPr>
          <p:cNvSpPr txBox="1"/>
          <p:nvPr/>
        </p:nvSpPr>
        <p:spPr>
          <a:xfrm>
            <a:off x="293714" y="16190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03E9CA-D482-789E-4B3A-776508857619}"/>
              </a:ext>
            </a:extLst>
          </p:cNvPr>
          <p:cNvSpPr txBox="1"/>
          <p:nvPr/>
        </p:nvSpPr>
        <p:spPr>
          <a:xfrm>
            <a:off x="6612296" y="1520890"/>
            <a:ext cx="372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２．以下の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を作成せよ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4D2C8A-6D10-812D-C0A3-62D294DA8A9A}"/>
              </a:ext>
            </a:extLst>
          </p:cNvPr>
          <p:cNvSpPr txBox="1"/>
          <p:nvPr/>
        </p:nvSpPr>
        <p:spPr>
          <a:xfrm>
            <a:off x="7151914" y="206828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は省略する</a:t>
            </a:r>
          </a:p>
        </p:txBody>
      </p:sp>
    </p:spTree>
    <p:extLst>
      <p:ext uri="{BB962C8B-B14F-4D97-AF65-F5344CB8AC3E}">
        <p14:creationId xmlns:p14="http://schemas.microsoft.com/office/powerpoint/2010/main" val="151925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63578</TotalTime>
  <Words>1179</Words>
  <Application>Microsoft Office PowerPoint</Application>
  <PresentationFormat>ワイド画面</PresentationFormat>
  <Paragraphs>212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メイリオ</vt:lpstr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791</cp:revision>
  <dcterms:created xsi:type="dcterms:W3CDTF">2017-07-18T05:09:25Z</dcterms:created>
  <dcterms:modified xsi:type="dcterms:W3CDTF">2024-06-19T13:55:28Z</dcterms:modified>
</cp:coreProperties>
</file>