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314" r:id="rId3"/>
    <p:sldId id="315" r:id="rId4"/>
    <p:sldId id="316" r:id="rId5"/>
    <p:sldId id="1193" r:id="rId6"/>
    <p:sldId id="1209" r:id="rId7"/>
    <p:sldId id="296" r:id="rId8"/>
    <p:sldId id="264" r:id="rId9"/>
    <p:sldId id="265" r:id="rId10"/>
    <p:sldId id="1195" r:id="rId11"/>
    <p:sldId id="294" r:id="rId12"/>
    <p:sldId id="292" r:id="rId13"/>
    <p:sldId id="1196" r:id="rId14"/>
    <p:sldId id="287" r:id="rId15"/>
    <p:sldId id="318" r:id="rId16"/>
    <p:sldId id="319" r:id="rId17"/>
    <p:sldId id="1206" r:id="rId18"/>
    <p:sldId id="257" r:id="rId19"/>
    <p:sldId id="263" r:id="rId20"/>
    <p:sldId id="1204" r:id="rId21"/>
    <p:sldId id="1205" r:id="rId22"/>
    <p:sldId id="1207" r:id="rId23"/>
    <p:sldId id="1197" r:id="rId24"/>
    <p:sldId id="1198" r:id="rId25"/>
    <p:sldId id="1199" r:id="rId26"/>
    <p:sldId id="1200" r:id="rId27"/>
    <p:sldId id="1210" r:id="rId28"/>
    <p:sldId id="1202" r:id="rId29"/>
    <p:sldId id="1208" r:id="rId30"/>
    <p:sldId id="1203" r:id="rId31"/>
    <p:sldId id="1194" r:id="rId32"/>
    <p:sldId id="121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472C4"/>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2" d="100"/>
          <a:sy n="92" d="100"/>
        </p:scale>
        <p:origin x="33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2024/8/28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46203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2024/8/28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833279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2024/8/28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136284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2024/8/28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816617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2024/8/28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944609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2024/8/28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273808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2024/8/28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859990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2024/8/28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103034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2024/8/28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633637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2024/8/28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870527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2024/8/28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908655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2024/8/28</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5717360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hyperlink" Target="https://career.levtech.jp/guide/knowhow/article/918/"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magazine.sokudan.work/post/hbyTpL8z" TargetMode="External"/><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7.xml"/><Relationship Id="rId4" Type="http://schemas.openxmlformats.org/officeDocument/2006/relationships/image" Target="../media/image37.emf"/></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0DF4DB4-0544-435C-992C-E0E55AA5E14F}"/>
              </a:ext>
            </a:extLst>
          </p:cNvPr>
          <p:cNvSpPr txBox="1"/>
          <p:nvPr/>
        </p:nvSpPr>
        <p:spPr>
          <a:xfrm>
            <a:off x="2504386" y="2432114"/>
            <a:ext cx="7550872" cy="1446550"/>
          </a:xfrm>
          <a:prstGeom prst="rect">
            <a:avLst/>
          </a:prstGeom>
          <a:noFill/>
        </p:spPr>
        <p:txBody>
          <a:bodyPr wrap="square" rtlCol="0">
            <a:spAutoFit/>
          </a:bodyPr>
          <a:lstStyle/>
          <a:p>
            <a:pPr algn="ctr"/>
            <a:r>
              <a:rPr kumimoji="1" lang="ja-JP" altLang="en-US" sz="4400" b="1" dirty="0">
                <a:latin typeface="メイリオ" panose="020B0604030504040204" pitchFamily="50" charset="-128"/>
                <a:ea typeface="メイリオ" panose="020B0604030504040204" pitchFamily="50" charset="-128"/>
              </a:rPr>
              <a:t>ビッグデータプログラミングの基礎</a:t>
            </a:r>
            <a:r>
              <a:rPr kumimoji="1" lang="en-US" altLang="ja-JP" sz="4400" b="1" dirty="0">
                <a:latin typeface="メイリオ" panose="020B0604030504040204" pitchFamily="50" charset="-128"/>
                <a:ea typeface="メイリオ" panose="020B0604030504040204" pitchFamily="50" charset="-128"/>
              </a:rPr>
              <a:t>(python)</a:t>
            </a:r>
            <a:endParaRPr kumimoji="1" lang="ja-JP" altLang="en-US" sz="32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753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59CEF3F8-D44E-8FBE-0123-B7EAC307FC28}"/>
              </a:ext>
            </a:extLst>
          </p:cNvPr>
          <p:cNvPicPr>
            <a:picLocks noChangeAspect="1"/>
          </p:cNvPicPr>
          <p:nvPr/>
        </p:nvPicPr>
        <p:blipFill>
          <a:blip r:embed="rId2"/>
          <a:stretch>
            <a:fillRect/>
          </a:stretch>
        </p:blipFill>
        <p:spPr>
          <a:xfrm>
            <a:off x="58365" y="138036"/>
            <a:ext cx="9061382" cy="4367463"/>
          </a:xfrm>
          <a:prstGeom prst="rect">
            <a:avLst/>
          </a:prstGeom>
        </p:spPr>
      </p:pic>
      <p:pic>
        <p:nvPicPr>
          <p:cNvPr id="5" name="図 4">
            <a:extLst>
              <a:ext uri="{FF2B5EF4-FFF2-40B4-BE49-F238E27FC236}">
                <a16:creationId xmlns:a16="http://schemas.microsoft.com/office/drawing/2014/main" id="{5F5D838A-E511-20EE-978A-CB9DF4531A1F}"/>
              </a:ext>
            </a:extLst>
          </p:cNvPr>
          <p:cNvPicPr>
            <a:picLocks noChangeAspect="1"/>
          </p:cNvPicPr>
          <p:nvPr/>
        </p:nvPicPr>
        <p:blipFill>
          <a:blip r:embed="rId3"/>
          <a:stretch>
            <a:fillRect/>
          </a:stretch>
        </p:blipFill>
        <p:spPr>
          <a:xfrm>
            <a:off x="5643608" y="3429000"/>
            <a:ext cx="6431837" cy="3353091"/>
          </a:xfrm>
          <a:prstGeom prst="rect">
            <a:avLst/>
          </a:prstGeom>
        </p:spPr>
      </p:pic>
      <p:sp>
        <p:nvSpPr>
          <p:cNvPr id="6" name="テキスト ボックス 5">
            <a:extLst>
              <a:ext uri="{FF2B5EF4-FFF2-40B4-BE49-F238E27FC236}">
                <a16:creationId xmlns:a16="http://schemas.microsoft.com/office/drawing/2014/main" id="{694C1852-EEBA-62FD-7364-18DBC512E49B}"/>
              </a:ext>
            </a:extLst>
          </p:cNvPr>
          <p:cNvSpPr txBox="1"/>
          <p:nvPr/>
        </p:nvSpPr>
        <p:spPr>
          <a:xfrm>
            <a:off x="623454" y="736909"/>
            <a:ext cx="5631478" cy="584775"/>
          </a:xfrm>
          <a:prstGeom prst="rect">
            <a:avLst/>
          </a:prstGeom>
          <a:noFill/>
        </p:spPr>
        <p:txBody>
          <a:bodyPr wrap="none" rtlCol="0">
            <a:spAutoFit/>
          </a:bodyPr>
          <a:lstStyle/>
          <a:p>
            <a:pPr algn="l"/>
            <a:r>
              <a:rPr kumimoji="1" lang="en-US" altLang="ja-JP" sz="1600" dirty="0">
                <a:latin typeface="メイリオ" panose="020B0604030504040204" pitchFamily="50" charset="-128"/>
                <a:ea typeface="メイリオ" panose="020B0604030504040204" pitchFamily="50" charset="-128"/>
                <a:hlinkClick r:id="rId4"/>
              </a:rPr>
              <a:t>https://career.levtech.jp/guide/knowhow/article/918/</a:t>
            </a:r>
            <a:endParaRPr kumimoji="1" lang="en-US" altLang="ja-JP" sz="1600" dirty="0">
              <a:latin typeface="メイリオ" panose="020B0604030504040204" pitchFamily="50" charset="-128"/>
              <a:ea typeface="メイリオ" panose="020B0604030504040204" pitchFamily="50" charset="-128"/>
            </a:endParaRPr>
          </a:p>
          <a:p>
            <a:pPr algn="l"/>
            <a:endParaRPr kumimoji="1" lang="ja-JP" altLang="en-US" sz="1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48534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CF67B27B-FD5A-73A1-F41F-B53A270CE54D}"/>
              </a:ext>
            </a:extLst>
          </p:cNvPr>
          <p:cNvPicPr>
            <a:picLocks noChangeAspect="1"/>
          </p:cNvPicPr>
          <p:nvPr/>
        </p:nvPicPr>
        <p:blipFill>
          <a:blip r:embed="rId2"/>
          <a:stretch>
            <a:fillRect/>
          </a:stretch>
        </p:blipFill>
        <p:spPr>
          <a:xfrm>
            <a:off x="764771" y="562303"/>
            <a:ext cx="7654552" cy="5598537"/>
          </a:xfrm>
          <a:prstGeom prst="rect">
            <a:avLst/>
          </a:prstGeom>
        </p:spPr>
      </p:pic>
      <p:sp>
        <p:nvSpPr>
          <p:cNvPr id="10" name="テキスト ボックス 9">
            <a:extLst>
              <a:ext uri="{FF2B5EF4-FFF2-40B4-BE49-F238E27FC236}">
                <a16:creationId xmlns:a16="http://schemas.microsoft.com/office/drawing/2014/main" id="{5526F285-B5D8-4BD0-EB2B-9499D9E6B4E9}"/>
              </a:ext>
            </a:extLst>
          </p:cNvPr>
          <p:cNvSpPr txBox="1"/>
          <p:nvPr/>
        </p:nvSpPr>
        <p:spPr>
          <a:xfrm>
            <a:off x="1097280" y="6450676"/>
            <a:ext cx="7409401"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3"/>
              </a:rPr>
              <a:t>https://magazine.sokudan.work/post/hbyTpL8z</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84318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天秤」の画像検索結果">
            <a:extLst>
              <a:ext uri="{FF2B5EF4-FFF2-40B4-BE49-F238E27FC236}">
                <a16:creationId xmlns:a16="http://schemas.microsoft.com/office/drawing/2014/main" id="{EAFFAFFF-4D77-4902-B66B-BDE43595E2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9920" y="2849055"/>
            <a:ext cx="7810500" cy="278130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C9CC91B7-9CE7-482E-BBD4-CFC595E5D25B}"/>
              </a:ext>
            </a:extLst>
          </p:cNvPr>
          <p:cNvSpPr txBox="1"/>
          <p:nvPr/>
        </p:nvSpPr>
        <p:spPr>
          <a:xfrm>
            <a:off x="544126" y="600987"/>
            <a:ext cx="5750350" cy="584775"/>
          </a:xfrm>
          <a:prstGeom prst="rect">
            <a:avLst/>
          </a:prstGeom>
          <a:noFill/>
        </p:spPr>
        <p:txBody>
          <a:bodyPr wrap="square" rtlCol="0">
            <a:spAutoFit/>
          </a:bodyPr>
          <a:lstStyle/>
          <a:p>
            <a:pPr algn="l"/>
            <a:r>
              <a:rPr kumimoji="1" lang="en-US" altLang="ja-JP" sz="3200" b="1" dirty="0">
                <a:latin typeface="メイリオ" panose="020B0604030504040204" pitchFamily="50" charset="-128"/>
                <a:ea typeface="メイリオ" panose="020B0604030504040204" pitchFamily="50" charset="-128"/>
              </a:rPr>
              <a:t>Python </a:t>
            </a:r>
            <a:r>
              <a:rPr kumimoji="1" lang="ja-JP" altLang="en-US" sz="3200" b="1" dirty="0">
                <a:latin typeface="メイリオ" panose="020B0604030504040204" pitchFamily="50" charset="-128"/>
                <a:ea typeface="メイリオ" panose="020B0604030504040204" pitchFamily="50" charset="-128"/>
              </a:rPr>
              <a:t>のブレイクスルーは</a:t>
            </a:r>
          </a:p>
        </p:txBody>
      </p:sp>
      <p:sp>
        <p:nvSpPr>
          <p:cNvPr id="5" name="テキスト ボックス 4">
            <a:extLst>
              <a:ext uri="{FF2B5EF4-FFF2-40B4-BE49-F238E27FC236}">
                <a16:creationId xmlns:a16="http://schemas.microsoft.com/office/drawing/2014/main" id="{AAE5F7FD-8796-4488-AADB-E6C49EA52E6B}"/>
              </a:ext>
            </a:extLst>
          </p:cNvPr>
          <p:cNvSpPr txBox="1"/>
          <p:nvPr/>
        </p:nvSpPr>
        <p:spPr>
          <a:xfrm>
            <a:off x="2165024" y="3536487"/>
            <a:ext cx="2752627" cy="584775"/>
          </a:xfrm>
          <a:prstGeom prst="rect">
            <a:avLst/>
          </a:prstGeom>
          <a:noFill/>
        </p:spPr>
        <p:txBody>
          <a:bodyPr wrap="square" rtlCol="0">
            <a:spAutoFit/>
          </a:bodyPr>
          <a:lstStyle/>
          <a:p>
            <a:pPr algn="l"/>
            <a:r>
              <a:rPr kumimoji="1" lang="ja-JP" altLang="en-US" sz="3200" b="1" dirty="0">
                <a:latin typeface="メイリオ" panose="020B0604030504040204" pitchFamily="50" charset="-128"/>
                <a:ea typeface="メイリオ" panose="020B0604030504040204" pitchFamily="50" charset="-128"/>
              </a:rPr>
              <a:t>人にやさしい</a:t>
            </a:r>
          </a:p>
        </p:txBody>
      </p:sp>
      <p:sp>
        <p:nvSpPr>
          <p:cNvPr id="6" name="テキスト ボックス 5">
            <a:extLst>
              <a:ext uri="{FF2B5EF4-FFF2-40B4-BE49-F238E27FC236}">
                <a16:creationId xmlns:a16="http://schemas.microsoft.com/office/drawing/2014/main" id="{AC0F292A-2838-43EC-9DF1-97BC03BCB4EA}"/>
              </a:ext>
            </a:extLst>
          </p:cNvPr>
          <p:cNvSpPr txBox="1"/>
          <p:nvPr/>
        </p:nvSpPr>
        <p:spPr>
          <a:xfrm>
            <a:off x="7138368" y="3536488"/>
            <a:ext cx="3665612" cy="584775"/>
          </a:xfrm>
          <a:prstGeom prst="rect">
            <a:avLst/>
          </a:prstGeom>
          <a:noFill/>
        </p:spPr>
        <p:txBody>
          <a:bodyPr wrap="square" rtlCol="0">
            <a:spAutoFit/>
          </a:bodyPr>
          <a:lstStyle/>
          <a:p>
            <a:pPr algn="l"/>
            <a:r>
              <a:rPr kumimoji="1" lang="ja-JP" altLang="en-US" sz="3200" b="1" dirty="0">
                <a:latin typeface="メイリオ" panose="020B0604030504040204" pitchFamily="50" charset="-128"/>
                <a:ea typeface="メイリオ" panose="020B0604030504040204" pitchFamily="50" charset="-128"/>
              </a:rPr>
              <a:t>機械にやさしい</a:t>
            </a:r>
          </a:p>
        </p:txBody>
      </p:sp>
      <p:sp>
        <p:nvSpPr>
          <p:cNvPr id="2" name="テキスト ボックス 1">
            <a:extLst>
              <a:ext uri="{FF2B5EF4-FFF2-40B4-BE49-F238E27FC236}">
                <a16:creationId xmlns:a16="http://schemas.microsoft.com/office/drawing/2014/main" id="{5D8847BF-71F3-4D81-A19F-FC172789C38B}"/>
              </a:ext>
            </a:extLst>
          </p:cNvPr>
          <p:cNvSpPr txBox="1"/>
          <p:nvPr/>
        </p:nvSpPr>
        <p:spPr>
          <a:xfrm>
            <a:off x="4385034" y="2121031"/>
            <a:ext cx="3421930" cy="461665"/>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Python 3.0  2008</a:t>
            </a:r>
            <a:r>
              <a:rPr kumimoji="1" lang="ja-JP" altLang="en-US" sz="2400" dirty="0">
                <a:latin typeface="メイリオ" panose="020B0604030504040204" pitchFamily="50" charset="-128"/>
                <a:ea typeface="メイリオ" panose="020B0604030504040204" pitchFamily="50" charset="-128"/>
              </a:rPr>
              <a:t>～</a:t>
            </a:r>
          </a:p>
        </p:txBody>
      </p:sp>
    </p:spTree>
    <p:extLst>
      <p:ext uri="{BB962C8B-B14F-4D97-AF65-F5344CB8AC3E}">
        <p14:creationId xmlns:p14="http://schemas.microsoft.com/office/powerpoint/2010/main" val="1936584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0F5E0AB-8A99-E0F9-8D84-E8248E44E039}"/>
              </a:ext>
            </a:extLst>
          </p:cNvPr>
          <p:cNvSpPr txBox="1"/>
          <p:nvPr/>
        </p:nvSpPr>
        <p:spPr>
          <a:xfrm>
            <a:off x="3433156" y="2849033"/>
            <a:ext cx="491942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でプログラミングしてみる</a:t>
            </a:r>
          </a:p>
        </p:txBody>
      </p:sp>
    </p:spTree>
    <p:extLst>
      <p:ext uri="{BB962C8B-B14F-4D97-AF65-F5344CB8AC3E}">
        <p14:creationId xmlns:p14="http://schemas.microsoft.com/office/powerpoint/2010/main" val="3130582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関連画像">
            <a:extLst>
              <a:ext uri="{FF2B5EF4-FFF2-40B4-BE49-F238E27FC236}">
                <a16:creationId xmlns:a16="http://schemas.microsoft.com/office/drawing/2014/main" id="{315397DC-6F4D-45EC-BFFF-36A302CE43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3197" y="709091"/>
            <a:ext cx="4826522" cy="4090477"/>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C5E23285-3567-4384-A5B6-6FCBEDAE28C3}"/>
              </a:ext>
            </a:extLst>
          </p:cNvPr>
          <p:cNvSpPr txBox="1"/>
          <p:nvPr/>
        </p:nvSpPr>
        <p:spPr>
          <a:xfrm>
            <a:off x="276833" y="229770"/>
            <a:ext cx="8766928" cy="584775"/>
          </a:xfrm>
          <a:prstGeom prst="rect">
            <a:avLst/>
          </a:prstGeom>
          <a:noFill/>
        </p:spPr>
        <p:txBody>
          <a:bodyPr wrap="square" rtlCol="0">
            <a:spAutoFit/>
          </a:bodyPr>
          <a:lstStyle/>
          <a:p>
            <a:pPr algn="l"/>
            <a:r>
              <a:rPr kumimoji="1" lang="ja-JP" altLang="en-US" sz="3200" b="1" dirty="0">
                <a:latin typeface="メイリオ" panose="020B0604030504040204" pitchFamily="50" charset="-128"/>
                <a:ea typeface="メイリオ" panose="020B0604030504040204" pitchFamily="50" charset="-128"/>
              </a:rPr>
              <a:t>コンピュータはコマンドラインから始まった</a:t>
            </a:r>
          </a:p>
        </p:txBody>
      </p:sp>
      <p:sp>
        <p:nvSpPr>
          <p:cNvPr id="3" name="テキスト ボックス 2">
            <a:extLst>
              <a:ext uri="{FF2B5EF4-FFF2-40B4-BE49-F238E27FC236}">
                <a16:creationId xmlns:a16="http://schemas.microsoft.com/office/drawing/2014/main" id="{1B8ECB4C-798F-41A1-B757-09BD086FC724}"/>
              </a:ext>
            </a:extLst>
          </p:cNvPr>
          <p:cNvSpPr txBox="1"/>
          <p:nvPr/>
        </p:nvSpPr>
        <p:spPr>
          <a:xfrm>
            <a:off x="1648119" y="2005411"/>
            <a:ext cx="4713402" cy="461665"/>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Windows</a:t>
            </a:r>
            <a:r>
              <a:rPr kumimoji="1" lang="ja-JP" altLang="en-US" sz="2400" dirty="0">
                <a:latin typeface="メイリオ" panose="020B0604030504040204" pitchFamily="50" charset="-128"/>
                <a:ea typeface="メイリオ" panose="020B0604030504040204" pitchFamily="50" charset="-128"/>
              </a:rPr>
              <a:t>の前身：</a:t>
            </a:r>
            <a:r>
              <a:rPr kumimoji="1" lang="en-US" altLang="ja-JP" sz="2400" dirty="0">
                <a:latin typeface="メイリオ" panose="020B0604030504040204" pitchFamily="50" charset="-128"/>
                <a:ea typeface="メイリオ" panose="020B0604030504040204" pitchFamily="50" charset="-128"/>
              </a:rPr>
              <a:t>MS-DOS</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871ED60C-A003-427D-AF88-5337A25138B6}"/>
              </a:ext>
            </a:extLst>
          </p:cNvPr>
          <p:cNvSpPr txBox="1"/>
          <p:nvPr/>
        </p:nvSpPr>
        <p:spPr>
          <a:xfrm>
            <a:off x="1648120" y="2638331"/>
            <a:ext cx="4600281" cy="1200329"/>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PC</a:t>
            </a:r>
            <a:r>
              <a:rPr kumimoji="1" lang="ja-JP" altLang="en-US" sz="2400" dirty="0">
                <a:latin typeface="メイリオ" panose="020B0604030504040204" pitchFamily="50" charset="-128"/>
                <a:ea typeface="メイリオ" panose="020B0604030504040204" pitchFamily="50" charset="-128"/>
              </a:rPr>
              <a:t>を起動するといきなりコマ</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ンドラインになった</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5" name="矢印: 下 4">
            <a:extLst>
              <a:ext uri="{FF2B5EF4-FFF2-40B4-BE49-F238E27FC236}">
                <a16:creationId xmlns:a16="http://schemas.microsoft.com/office/drawing/2014/main" id="{B01E0478-E2ED-448B-8D24-2D07949E3D1A}"/>
              </a:ext>
            </a:extLst>
          </p:cNvPr>
          <p:cNvSpPr/>
          <p:nvPr/>
        </p:nvSpPr>
        <p:spPr>
          <a:xfrm>
            <a:off x="2890885" y="3918991"/>
            <a:ext cx="1857080" cy="7824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D9F4D40-D794-4BAB-85D6-35352FB0D0DA}"/>
              </a:ext>
            </a:extLst>
          </p:cNvPr>
          <p:cNvSpPr txBox="1"/>
          <p:nvPr/>
        </p:nvSpPr>
        <p:spPr>
          <a:xfrm>
            <a:off x="2155597" y="4800892"/>
            <a:ext cx="7032396"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人が直感的に操作できるようにマウスを発明</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 </a:t>
            </a:r>
            <a:r>
              <a:rPr kumimoji="1" lang="en-US" altLang="ja-JP" sz="2400" dirty="0">
                <a:latin typeface="メイリオ" panose="020B0604030504040204" pitchFamily="50" charset="-128"/>
                <a:ea typeface="メイリオ" panose="020B0604030504040204" pitchFamily="50" charset="-128"/>
              </a:rPr>
              <a:t>GUI(Graphic User Interface)</a:t>
            </a:r>
            <a:endParaRPr kumimoji="1" lang="ja-JP" altLang="en-US" sz="2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274C23C7-2B90-439C-8A01-5E17AC7EF293}"/>
              </a:ext>
            </a:extLst>
          </p:cNvPr>
          <p:cNvSpPr txBox="1"/>
          <p:nvPr/>
        </p:nvSpPr>
        <p:spPr>
          <a:xfrm>
            <a:off x="2213728" y="5592738"/>
            <a:ext cx="8069344" cy="1200329"/>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今でも、ソフトウエア開発はコマンドラインがベース。</a:t>
            </a:r>
            <a:r>
              <a:rPr kumimoji="1" lang="en-US" altLang="ja-JP" sz="2400" dirty="0">
                <a:latin typeface="メイリオ" panose="020B0604030504040204" pitchFamily="50" charset="-128"/>
                <a:ea typeface="メイリオ" panose="020B0604030504040204" pitchFamily="50" charset="-128"/>
              </a:rPr>
              <a:t>Microsoft office</a:t>
            </a:r>
            <a:r>
              <a:rPr kumimoji="1" lang="ja-JP" altLang="en-US" sz="2400" dirty="0">
                <a:latin typeface="メイリオ" panose="020B0604030504040204" pitchFamily="50" charset="-128"/>
                <a:ea typeface="メイリオ" panose="020B0604030504040204" pitchFamily="50" charset="-128"/>
              </a:rPr>
              <a:t>だって開発時はコマンドライン　つまり、</a:t>
            </a:r>
            <a:r>
              <a:rPr kumimoji="1" lang="en-US" altLang="ja-JP" sz="2400" dirty="0">
                <a:latin typeface="メイリオ" panose="020B0604030504040204" pitchFamily="50" charset="-128"/>
                <a:ea typeface="メイリオ" panose="020B0604030504040204" pitchFamily="50" charset="-128"/>
              </a:rPr>
              <a:t>IT</a:t>
            </a:r>
            <a:r>
              <a:rPr kumimoji="1" lang="ja-JP" altLang="en-US" sz="2400" dirty="0">
                <a:latin typeface="メイリオ" panose="020B0604030504040204" pitchFamily="50" charset="-128"/>
                <a:ea typeface="メイリオ" panose="020B0604030504040204" pitchFamily="50" charset="-128"/>
              </a:rPr>
              <a:t>系を目指すにはコマンドライン習得が必須</a:t>
            </a:r>
          </a:p>
        </p:txBody>
      </p:sp>
      <p:sp>
        <p:nvSpPr>
          <p:cNvPr id="8" name="AutoShape 2" descr="「ms dos」の画像検索結果">
            <a:extLst>
              <a:ext uri="{FF2B5EF4-FFF2-40B4-BE49-F238E27FC236}">
                <a16:creationId xmlns:a16="http://schemas.microsoft.com/office/drawing/2014/main" id="{4F6D2A91-3FE7-4320-9527-E781F228DD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9" name="AutoShape 4" descr="「ms dos」の画像検索結果">
            <a:extLst>
              <a:ext uri="{FF2B5EF4-FFF2-40B4-BE49-F238E27FC236}">
                <a16:creationId xmlns:a16="http://schemas.microsoft.com/office/drawing/2014/main" id="{FB2E9A1C-02DC-458C-BD29-6A03B517E8A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10" name="図 9">
            <a:extLst>
              <a:ext uri="{FF2B5EF4-FFF2-40B4-BE49-F238E27FC236}">
                <a16:creationId xmlns:a16="http://schemas.microsoft.com/office/drawing/2014/main" id="{3788F1A1-FB78-4CB5-BB16-CD7B60BBDF22}"/>
              </a:ext>
            </a:extLst>
          </p:cNvPr>
          <p:cNvPicPr>
            <a:picLocks noChangeAspect="1"/>
          </p:cNvPicPr>
          <p:nvPr/>
        </p:nvPicPr>
        <p:blipFill>
          <a:blip r:embed="rId3"/>
          <a:stretch>
            <a:fillRect/>
          </a:stretch>
        </p:blipFill>
        <p:spPr>
          <a:xfrm>
            <a:off x="7160000" y="1117266"/>
            <a:ext cx="1982088" cy="1109969"/>
          </a:xfrm>
          <a:prstGeom prst="rect">
            <a:avLst/>
          </a:prstGeom>
        </p:spPr>
      </p:pic>
      <p:pic>
        <p:nvPicPr>
          <p:cNvPr id="11" name="図 10">
            <a:extLst>
              <a:ext uri="{FF2B5EF4-FFF2-40B4-BE49-F238E27FC236}">
                <a16:creationId xmlns:a16="http://schemas.microsoft.com/office/drawing/2014/main" id="{B9B7067D-859E-495F-A387-751AFC4FEC68}"/>
              </a:ext>
            </a:extLst>
          </p:cNvPr>
          <p:cNvPicPr>
            <a:picLocks noChangeAspect="1"/>
          </p:cNvPicPr>
          <p:nvPr/>
        </p:nvPicPr>
        <p:blipFill>
          <a:blip r:embed="rId4"/>
          <a:stretch>
            <a:fillRect/>
          </a:stretch>
        </p:blipFill>
        <p:spPr>
          <a:xfrm>
            <a:off x="5813198" y="2246575"/>
            <a:ext cx="2257425" cy="2533650"/>
          </a:xfrm>
          <a:prstGeom prst="ellipse">
            <a:avLst/>
          </a:prstGeom>
          <a:ln>
            <a:noFill/>
          </a:ln>
          <a:effectLst>
            <a:softEdge rad="112500"/>
          </a:effectLst>
        </p:spPr>
      </p:pic>
    </p:spTree>
    <p:extLst>
      <p:ext uri="{BB962C8B-B14F-4D97-AF65-F5344CB8AC3E}">
        <p14:creationId xmlns:p14="http://schemas.microsoft.com/office/powerpoint/2010/main" val="3248462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8468931-CB97-6F13-74EC-C2A13804DE7B}"/>
              </a:ext>
            </a:extLst>
          </p:cNvPr>
          <p:cNvSpPr txBox="1"/>
          <p:nvPr/>
        </p:nvSpPr>
        <p:spPr>
          <a:xfrm>
            <a:off x="606829" y="556953"/>
            <a:ext cx="716093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コマンドラインからプログラムを書く</a:t>
            </a:r>
          </a:p>
        </p:txBody>
      </p:sp>
      <p:sp>
        <p:nvSpPr>
          <p:cNvPr id="3" name="テキスト ボックス 2">
            <a:extLst>
              <a:ext uri="{FF2B5EF4-FFF2-40B4-BE49-F238E27FC236}">
                <a16:creationId xmlns:a16="http://schemas.microsoft.com/office/drawing/2014/main" id="{2A7DE5D0-A285-FEFB-8D41-F107EE0072A5}"/>
              </a:ext>
            </a:extLst>
          </p:cNvPr>
          <p:cNvSpPr txBox="1"/>
          <p:nvPr/>
        </p:nvSpPr>
        <p:spPr>
          <a:xfrm>
            <a:off x="4221351" y="5244436"/>
            <a:ext cx="468429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行でも間違うと振出しに戻る！</a:t>
            </a:r>
          </a:p>
        </p:txBody>
      </p:sp>
      <p:pic>
        <p:nvPicPr>
          <p:cNvPr id="7" name="図 6">
            <a:extLst>
              <a:ext uri="{FF2B5EF4-FFF2-40B4-BE49-F238E27FC236}">
                <a16:creationId xmlns:a16="http://schemas.microsoft.com/office/drawing/2014/main" id="{4E3395F6-31EF-E8D3-99AE-9C9806586F64}"/>
              </a:ext>
            </a:extLst>
          </p:cNvPr>
          <p:cNvPicPr>
            <a:picLocks noChangeAspect="1"/>
          </p:cNvPicPr>
          <p:nvPr/>
        </p:nvPicPr>
        <p:blipFill>
          <a:blip r:embed="rId2"/>
          <a:stretch>
            <a:fillRect/>
          </a:stretch>
        </p:blipFill>
        <p:spPr>
          <a:xfrm>
            <a:off x="833304" y="1564109"/>
            <a:ext cx="2317219" cy="3394235"/>
          </a:xfrm>
          <a:prstGeom prst="rect">
            <a:avLst/>
          </a:prstGeom>
        </p:spPr>
      </p:pic>
      <p:sp>
        <p:nvSpPr>
          <p:cNvPr id="8" name="テキスト ボックス 7">
            <a:extLst>
              <a:ext uri="{FF2B5EF4-FFF2-40B4-BE49-F238E27FC236}">
                <a16:creationId xmlns:a16="http://schemas.microsoft.com/office/drawing/2014/main" id="{6D116766-0B74-D5B2-1428-54ADCC94847F}"/>
              </a:ext>
            </a:extLst>
          </p:cNvPr>
          <p:cNvSpPr txBox="1"/>
          <p:nvPr/>
        </p:nvSpPr>
        <p:spPr>
          <a:xfrm>
            <a:off x="4156963" y="2716029"/>
            <a:ext cx="3000895"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a=2+5</a:t>
            </a:r>
            <a:r>
              <a:rPr kumimoji="1" lang="ja-JP" altLang="en-US" sz="2400" dirty="0">
                <a:latin typeface="メイリオ" panose="020B0604030504040204" pitchFamily="50" charset="-128"/>
                <a:ea typeface="メイリオ" panose="020B0604030504040204" pitchFamily="50" charset="-128"/>
              </a:rPr>
              <a:t>の間違いだったとしたら</a:t>
            </a:r>
          </a:p>
        </p:txBody>
      </p:sp>
      <p:sp>
        <p:nvSpPr>
          <p:cNvPr id="9" name="矢印: 右 8">
            <a:extLst>
              <a:ext uri="{FF2B5EF4-FFF2-40B4-BE49-F238E27FC236}">
                <a16:creationId xmlns:a16="http://schemas.microsoft.com/office/drawing/2014/main" id="{E315042F-CBCD-4C9C-1097-08C678523DAD}"/>
              </a:ext>
            </a:extLst>
          </p:cNvPr>
          <p:cNvSpPr/>
          <p:nvPr/>
        </p:nvSpPr>
        <p:spPr>
          <a:xfrm>
            <a:off x="3315263" y="2716029"/>
            <a:ext cx="616657" cy="7129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B6666B67-75CF-EFDD-B5B9-C0E28146FC4A}"/>
              </a:ext>
            </a:extLst>
          </p:cNvPr>
          <p:cNvSpPr txBox="1"/>
          <p:nvPr/>
        </p:nvSpPr>
        <p:spPr>
          <a:xfrm>
            <a:off x="8164298" y="2716028"/>
            <a:ext cx="3067396"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最初から入力しなおしとなる</a:t>
            </a:r>
          </a:p>
        </p:txBody>
      </p:sp>
      <p:sp>
        <p:nvSpPr>
          <p:cNvPr id="11" name="矢印: 右 10">
            <a:extLst>
              <a:ext uri="{FF2B5EF4-FFF2-40B4-BE49-F238E27FC236}">
                <a16:creationId xmlns:a16="http://schemas.microsoft.com/office/drawing/2014/main" id="{CF65B8D3-54F3-F096-64E7-35BEFEB91E7B}"/>
              </a:ext>
            </a:extLst>
          </p:cNvPr>
          <p:cNvSpPr/>
          <p:nvPr/>
        </p:nvSpPr>
        <p:spPr>
          <a:xfrm>
            <a:off x="7119993" y="2716028"/>
            <a:ext cx="616657" cy="7129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89244A72-6821-E605-9F7E-FD428162560B}"/>
              </a:ext>
            </a:extLst>
          </p:cNvPr>
          <p:cNvSpPr txBox="1"/>
          <p:nvPr/>
        </p:nvSpPr>
        <p:spPr>
          <a:xfrm>
            <a:off x="739832" y="1102444"/>
            <a:ext cx="295465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数学とよく似ている</a:t>
            </a:r>
          </a:p>
        </p:txBody>
      </p:sp>
    </p:spTree>
    <p:extLst>
      <p:ext uri="{BB962C8B-B14F-4D97-AF65-F5344CB8AC3E}">
        <p14:creationId xmlns:p14="http://schemas.microsoft.com/office/powerpoint/2010/main" val="1082515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85241A1-36F9-6D26-8EA7-C54C1FD7004E}"/>
              </a:ext>
            </a:extLst>
          </p:cNvPr>
          <p:cNvSpPr txBox="1"/>
          <p:nvPr/>
        </p:nvSpPr>
        <p:spPr>
          <a:xfrm>
            <a:off x="806335" y="507076"/>
            <a:ext cx="798167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もっとプログラミングを快適にできないか</a:t>
            </a:r>
          </a:p>
        </p:txBody>
      </p:sp>
      <p:sp>
        <p:nvSpPr>
          <p:cNvPr id="3" name="テキスト ボックス 2">
            <a:extLst>
              <a:ext uri="{FF2B5EF4-FFF2-40B4-BE49-F238E27FC236}">
                <a16:creationId xmlns:a16="http://schemas.microsoft.com/office/drawing/2014/main" id="{264B532E-A97B-94A5-568B-C5568DD2E9F2}"/>
              </a:ext>
            </a:extLst>
          </p:cNvPr>
          <p:cNvSpPr txBox="1"/>
          <p:nvPr/>
        </p:nvSpPr>
        <p:spPr>
          <a:xfrm>
            <a:off x="919186" y="1091851"/>
            <a:ext cx="4339650"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プログラミング環境！</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修正箇所だけ直して再実行</a:t>
            </a:r>
          </a:p>
        </p:txBody>
      </p:sp>
      <p:sp>
        <p:nvSpPr>
          <p:cNvPr id="4" name="テキスト ボックス 3">
            <a:extLst>
              <a:ext uri="{FF2B5EF4-FFF2-40B4-BE49-F238E27FC236}">
                <a16:creationId xmlns:a16="http://schemas.microsoft.com/office/drawing/2014/main" id="{72E26551-EF96-8D54-8115-BFCBA8B37E4D}"/>
              </a:ext>
            </a:extLst>
          </p:cNvPr>
          <p:cNvSpPr txBox="1"/>
          <p:nvPr/>
        </p:nvSpPr>
        <p:spPr>
          <a:xfrm>
            <a:off x="1867716" y="2651760"/>
            <a:ext cx="2248116" cy="461665"/>
          </a:xfrm>
          <a:prstGeom prst="rect">
            <a:avLst/>
          </a:prstGeom>
          <a:noFill/>
        </p:spPr>
        <p:txBody>
          <a:bodyPr wrap="none" rtlCol="0">
            <a:spAutoFit/>
          </a:bodyPr>
          <a:lstStyle/>
          <a:p>
            <a:pPr algn="l"/>
            <a:r>
              <a:rPr kumimoji="1" lang="en-US" altLang="ja-JP" sz="2400" b="1" dirty="0" err="1">
                <a:latin typeface="メイリオ" panose="020B0604030504040204" pitchFamily="50" charset="-128"/>
                <a:ea typeface="メイリオ" panose="020B0604030504040204" pitchFamily="50" charset="-128"/>
              </a:rPr>
              <a:t>colaboratory</a:t>
            </a:r>
            <a:endParaRPr kumimoji="1" lang="ja-JP" altLang="en-US" sz="2400" b="1"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033BB0DB-F18F-073D-F316-A414D6732DF1}"/>
              </a:ext>
            </a:extLst>
          </p:cNvPr>
          <p:cNvSpPr txBox="1"/>
          <p:nvPr/>
        </p:nvSpPr>
        <p:spPr>
          <a:xfrm>
            <a:off x="7388841" y="2651760"/>
            <a:ext cx="1510157" cy="461665"/>
          </a:xfrm>
          <a:prstGeom prst="rect">
            <a:avLst/>
          </a:prstGeom>
          <a:noFill/>
        </p:spPr>
        <p:txBody>
          <a:bodyPr wrap="none" rtlCol="0">
            <a:spAutoFit/>
          </a:bodyPr>
          <a:lstStyle/>
          <a:p>
            <a:pPr algn="l"/>
            <a:r>
              <a:rPr kumimoji="1" lang="en-US" altLang="ja-JP" sz="2400" b="1" dirty="0" err="1">
                <a:latin typeface="メイリオ" panose="020B0604030504040204" pitchFamily="50" charset="-128"/>
                <a:ea typeface="メイリオ" panose="020B0604030504040204" pitchFamily="50" charset="-128"/>
              </a:rPr>
              <a:t>Jupyter</a:t>
            </a:r>
            <a:r>
              <a:rPr kumimoji="1" lang="en-US" altLang="ja-JP" sz="2400" b="1" dirty="0">
                <a:latin typeface="メイリオ" panose="020B0604030504040204" pitchFamily="50" charset="-128"/>
                <a:ea typeface="メイリオ" panose="020B0604030504040204" pitchFamily="50" charset="-128"/>
              </a:rPr>
              <a:t> </a:t>
            </a:r>
            <a:endParaRPr kumimoji="1" lang="ja-JP" altLang="en-US" sz="2400" b="1" dirty="0">
              <a:latin typeface="メイリオ" panose="020B0604030504040204" pitchFamily="50" charset="-128"/>
              <a:ea typeface="メイリオ" panose="020B0604030504040204" pitchFamily="50" charset="-128"/>
            </a:endParaRPr>
          </a:p>
        </p:txBody>
      </p:sp>
      <p:pic>
        <p:nvPicPr>
          <p:cNvPr id="4098" name="Picture 2" descr="Google Colaboratory を使ってKaggleタイタニックチュートリアルをやってみた - TSOne Tech Blog">
            <a:extLst>
              <a:ext uri="{FF2B5EF4-FFF2-40B4-BE49-F238E27FC236}">
                <a16:creationId xmlns:a16="http://schemas.microsoft.com/office/drawing/2014/main" id="{7E4F5524-B28B-CC6E-AF52-6B678CEC84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5895" y="3271367"/>
            <a:ext cx="3212002" cy="228221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Project Jupyter - Wikipedia">
            <a:extLst>
              <a:ext uri="{FF2B5EF4-FFF2-40B4-BE49-F238E27FC236}">
                <a16:creationId xmlns:a16="http://schemas.microsoft.com/office/drawing/2014/main" id="{15E3D598-D339-6DF4-5570-4BA43BAECC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6410" y="3271367"/>
            <a:ext cx="1735540" cy="2011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3590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0223569-EFCB-1576-308E-2F9779D984CC}"/>
              </a:ext>
            </a:extLst>
          </p:cNvPr>
          <p:cNvSpPr txBox="1"/>
          <p:nvPr/>
        </p:nvSpPr>
        <p:spPr>
          <a:xfrm>
            <a:off x="4580313" y="3075708"/>
            <a:ext cx="2055371"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colaboratory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837835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43D10200-61BA-ED97-7367-84CF9B04CA9C}"/>
              </a:ext>
            </a:extLst>
          </p:cNvPr>
          <p:cNvPicPr>
            <a:picLocks noChangeAspect="1"/>
          </p:cNvPicPr>
          <p:nvPr/>
        </p:nvPicPr>
        <p:blipFill>
          <a:blip r:embed="rId2"/>
          <a:stretch>
            <a:fillRect/>
          </a:stretch>
        </p:blipFill>
        <p:spPr>
          <a:xfrm>
            <a:off x="614137" y="1777872"/>
            <a:ext cx="9826916" cy="4547775"/>
          </a:xfrm>
          <a:prstGeom prst="rect">
            <a:avLst/>
          </a:prstGeom>
        </p:spPr>
      </p:pic>
      <p:sp>
        <p:nvSpPr>
          <p:cNvPr id="8" name="テキスト ボックス 7">
            <a:extLst>
              <a:ext uri="{FF2B5EF4-FFF2-40B4-BE49-F238E27FC236}">
                <a16:creationId xmlns:a16="http://schemas.microsoft.com/office/drawing/2014/main" id="{A7B9B0F7-5DC0-8023-7933-98B8DFB110F4}"/>
              </a:ext>
            </a:extLst>
          </p:cNvPr>
          <p:cNvSpPr txBox="1"/>
          <p:nvPr/>
        </p:nvSpPr>
        <p:spPr>
          <a:xfrm>
            <a:off x="531845" y="778158"/>
            <a:ext cx="10457580"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Microsoft Edge</a:t>
            </a:r>
            <a:r>
              <a:rPr kumimoji="1" lang="ja-JP" altLang="en-US" sz="2400" dirty="0">
                <a:latin typeface="メイリオ" panose="020B0604030504040204" pitchFamily="50" charset="-128"/>
                <a:ea typeface="メイリオ" panose="020B0604030504040204" pitchFamily="50" charset="-128"/>
              </a:rPr>
              <a:t>を立ち上げ、</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colaboratory</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で検索し、</a:t>
            </a:r>
            <a:r>
              <a:rPr kumimoji="1" lang="en-US" altLang="ja-JP" sz="2400" dirty="0">
                <a:latin typeface="メイリオ" panose="020B0604030504040204" pitchFamily="50" charset="-128"/>
                <a:ea typeface="メイリオ" panose="020B0604030504040204" pitchFamily="50" charset="-128"/>
              </a:rPr>
              <a:t>Google </a:t>
            </a:r>
            <a:r>
              <a:rPr kumimoji="1" lang="en-US" altLang="ja-JP" sz="2400" dirty="0" err="1">
                <a:latin typeface="メイリオ" panose="020B0604030504040204" pitchFamily="50" charset="-128"/>
                <a:ea typeface="メイリオ" panose="020B0604030504040204" pitchFamily="50" charset="-128"/>
              </a:rPr>
              <a:t>Colaboratory</a:t>
            </a:r>
            <a:r>
              <a:rPr kumimoji="1" lang="ja-JP" altLang="en-US" sz="2400" dirty="0">
                <a:latin typeface="メイリオ" panose="020B0604030504040204" pitchFamily="50" charset="-128"/>
                <a:ea typeface="メイリオ" panose="020B0604030504040204" pitchFamily="50" charset="-128"/>
              </a:rPr>
              <a:t>のページを開く</a:t>
            </a:r>
          </a:p>
        </p:txBody>
      </p:sp>
      <p:sp>
        <p:nvSpPr>
          <p:cNvPr id="2" name="テキスト ボックス 1">
            <a:extLst>
              <a:ext uri="{FF2B5EF4-FFF2-40B4-BE49-F238E27FC236}">
                <a16:creationId xmlns:a16="http://schemas.microsoft.com/office/drawing/2014/main" id="{52A04D83-927D-C394-3596-437713CFA7AD}"/>
              </a:ext>
            </a:extLst>
          </p:cNvPr>
          <p:cNvSpPr txBox="1"/>
          <p:nvPr/>
        </p:nvSpPr>
        <p:spPr>
          <a:xfrm>
            <a:off x="531845" y="193383"/>
            <a:ext cx="4802918"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Colaboratory</a:t>
            </a:r>
            <a:r>
              <a:rPr kumimoji="1" lang="ja-JP" altLang="en-US" sz="3200" dirty="0">
                <a:latin typeface="メイリオ" panose="020B0604030504040204" pitchFamily="50" charset="-128"/>
                <a:ea typeface="メイリオ" panose="020B0604030504040204" pitchFamily="50" charset="-128"/>
              </a:rPr>
              <a:t>を起動する</a:t>
            </a:r>
          </a:p>
        </p:txBody>
      </p:sp>
    </p:spTree>
    <p:extLst>
      <p:ext uri="{BB962C8B-B14F-4D97-AF65-F5344CB8AC3E}">
        <p14:creationId xmlns:p14="http://schemas.microsoft.com/office/powerpoint/2010/main" val="602781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B01FBCD-2B58-05F7-03C6-E56D43DAE51E}"/>
              </a:ext>
            </a:extLst>
          </p:cNvPr>
          <p:cNvSpPr txBox="1"/>
          <p:nvPr/>
        </p:nvSpPr>
        <p:spPr>
          <a:xfrm>
            <a:off x="391886" y="410547"/>
            <a:ext cx="6250429"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Google </a:t>
            </a:r>
            <a:r>
              <a:rPr kumimoji="1" lang="en-US" altLang="ja-JP" sz="3200" dirty="0" err="1">
                <a:latin typeface="メイリオ" panose="020B0604030504040204" pitchFamily="50" charset="-128"/>
                <a:ea typeface="メイリオ" panose="020B0604030504040204" pitchFamily="50" charset="-128"/>
              </a:rPr>
              <a:t>colaboratory</a:t>
            </a:r>
            <a:r>
              <a:rPr kumimoji="1" lang="ja-JP" altLang="en-US" sz="3200" dirty="0">
                <a:latin typeface="メイリオ" panose="020B0604030504040204" pitchFamily="50" charset="-128"/>
                <a:ea typeface="メイリオ" panose="020B0604030504040204" pitchFamily="50" charset="-128"/>
              </a:rPr>
              <a:t>の基本操作</a:t>
            </a:r>
          </a:p>
        </p:txBody>
      </p:sp>
      <p:pic>
        <p:nvPicPr>
          <p:cNvPr id="6" name="図 5">
            <a:extLst>
              <a:ext uri="{FF2B5EF4-FFF2-40B4-BE49-F238E27FC236}">
                <a16:creationId xmlns:a16="http://schemas.microsoft.com/office/drawing/2014/main" id="{434697E1-1903-F48A-FB6D-56922B08B0F0}"/>
              </a:ext>
            </a:extLst>
          </p:cNvPr>
          <p:cNvPicPr>
            <a:picLocks noChangeAspect="1"/>
          </p:cNvPicPr>
          <p:nvPr/>
        </p:nvPicPr>
        <p:blipFill>
          <a:blip r:embed="rId2"/>
          <a:stretch>
            <a:fillRect/>
          </a:stretch>
        </p:blipFill>
        <p:spPr>
          <a:xfrm>
            <a:off x="391886" y="1524583"/>
            <a:ext cx="4711959" cy="2688443"/>
          </a:xfrm>
          <a:prstGeom prst="rect">
            <a:avLst/>
          </a:prstGeom>
        </p:spPr>
      </p:pic>
      <p:pic>
        <p:nvPicPr>
          <p:cNvPr id="8" name="図 7">
            <a:extLst>
              <a:ext uri="{FF2B5EF4-FFF2-40B4-BE49-F238E27FC236}">
                <a16:creationId xmlns:a16="http://schemas.microsoft.com/office/drawing/2014/main" id="{3B6A69CD-8549-C67B-4720-9ADF276A7ACF}"/>
              </a:ext>
            </a:extLst>
          </p:cNvPr>
          <p:cNvPicPr>
            <a:picLocks noChangeAspect="1"/>
          </p:cNvPicPr>
          <p:nvPr/>
        </p:nvPicPr>
        <p:blipFill>
          <a:blip r:embed="rId3"/>
          <a:stretch>
            <a:fillRect/>
          </a:stretch>
        </p:blipFill>
        <p:spPr>
          <a:xfrm>
            <a:off x="6096000" y="1422886"/>
            <a:ext cx="6025566" cy="2359183"/>
          </a:xfrm>
          <a:prstGeom prst="rect">
            <a:avLst/>
          </a:prstGeom>
        </p:spPr>
      </p:pic>
      <p:pic>
        <p:nvPicPr>
          <p:cNvPr id="10" name="図 9">
            <a:extLst>
              <a:ext uri="{FF2B5EF4-FFF2-40B4-BE49-F238E27FC236}">
                <a16:creationId xmlns:a16="http://schemas.microsoft.com/office/drawing/2014/main" id="{A6F27F66-9C97-1FA9-1B4B-8CF528C65C59}"/>
              </a:ext>
            </a:extLst>
          </p:cNvPr>
          <p:cNvPicPr>
            <a:picLocks noChangeAspect="1"/>
          </p:cNvPicPr>
          <p:nvPr/>
        </p:nvPicPr>
        <p:blipFill>
          <a:blip r:embed="rId4"/>
          <a:stretch>
            <a:fillRect/>
          </a:stretch>
        </p:blipFill>
        <p:spPr>
          <a:xfrm>
            <a:off x="6096000" y="4718005"/>
            <a:ext cx="5235325" cy="2503085"/>
          </a:xfrm>
          <a:prstGeom prst="rect">
            <a:avLst/>
          </a:prstGeom>
        </p:spPr>
      </p:pic>
      <p:sp>
        <p:nvSpPr>
          <p:cNvPr id="11" name="矢印: 右 10">
            <a:extLst>
              <a:ext uri="{FF2B5EF4-FFF2-40B4-BE49-F238E27FC236}">
                <a16:creationId xmlns:a16="http://schemas.microsoft.com/office/drawing/2014/main" id="{E8398FD4-A57A-C584-5670-C3AE9331E28A}"/>
              </a:ext>
            </a:extLst>
          </p:cNvPr>
          <p:cNvSpPr/>
          <p:nvPr/>
        </p:nvSpPr>
        <p:spPr>
          <a:xfrm>
            <a:off x="5383763" y="1968759"/>
            <a:ext cx="438539" cy="10730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下 11">
            <a:extLst>
              <a:ext uri="{FF2B5EF4-FFF2-40B4-BE49-F238E27FC236}">
                <a16:creationId xmlns:a16="http://schemas.microsoft.com/office/drawing/2014/main" id="{67CC97F1-A549-4E52-3672-9E14B5E9DA3B}"/>
              </a:ext>
            </a:extLst>
          </p:cNvPr>
          <p:cNvSpPr/>
          <p:nvPr/>
        </p:nvSpPr>
        <p:spPr>
          <a:xfrm>
            <a:off x="8173616" y="3722914"/>
            <a:ext cx="1567543" cy="35456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1EEDB0E1-A4D7-9043-788E-C014B02EDDD6}"/>
              </a:ext>
            </a:extLst>
          </p:cNvPr>
          <p:cNvSpPr txBox="1"/>
          <p:nvPr/>
        </p:nvSpPr>
        <p:spPr>
          <a:xfrm>
            <a:off x="289249" y="1062918"/>
            <a:ext cx="451918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Google </a:t>
            </a:r>
            <a:r>
              <a:rPr kumimoji="1" lang="en-US" altLang="ja-JP" sz="2400" dirty="0" err="1">
                <a:latin typeface="メイリオ" panose="020B0604030504040204" pitchFamily="50" charset="-128"/>
                <a:ea typeface="メイリオ" panose="020B0604030504040204" pitchFamily="50" charset="-128"/>
              </a:rPr>
              <a:t>colaboratory</a:t>
            </a:r>
            <a:r>
              <a:rPr kumimoji="1" lang="ja-JP" altLang="en-US" sz="2400" dirty="0">
                <a:latin typeface="メイリオ" panose="020B0604030504040204" pitchFamily="50" charset="-128"/>
                <a:ea typeface="メイリオ" panose="020B0604030504040204" pitchFamily="50" charset="-128"/>
              </a:rPr>
              <a:t>で検索</a:t>
            </a:r>
          </a:p>
        </p:txBody>
      </p:sp>
      <p:sp>
        <p:nvSpPr>
          <p:cNvPr id="15" name="テキスト ボックス 14">
            <a:extLst>
              <a:ext uri="{FF2B5EF4-FFF2-40B4-BE49-F238E27FC236}">
                <a16:creationId xmlns:a16="http://schemas.microsoft.com/office/drawing/2014/main" id="{86705BD5-87F9-55D0-6EB1-0FF83C78AFE1}"/>
              </a:ext>
            </a:extLst>
          </p:cNvPr>
          <p:cNvSpPr txBox="1"/>
          <p:nvPr/>
        </p:nvSpPr>
        <p:spPr>
          <a:xfrm>
            <a:off x="5948326" y="1020375"/>
            <a:ext cx="409599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２．</a:t>
            </a:r>
            <a:r>
              <a:rPr kumimoji="1" lang="en-US" altLang="ja-JP" sz="2400" dirty="0" err="1">
                <a:latin typeface="メイリオ" panose="020B0604030504040204" pitchFamily="50" charset="-128"/>
                <a:ea typeface="メイリオ" panose="020B0604030504040204" pitchFamily="50" charset="-128"/>
              </a:rPr>
              <a:t>Colab</a:t>
            </a:r>
            <a:r>
              <a:rPr kumimoji="1" lang="ja-JP" altLang="en-US" sz="2400" dirty="0">
                <a:latin typeface="メイリオ" panose="020B0604030504040204" pitchFamily="50" charset="-128"/>
                <a:ea typeface="メイリオ" panose="020B0604030504040204" pitchFamily="50" charset="-128"/>
              </a:rPr>
              <a:t>の新規作成を選択</a:t>
            </a:r>
          </a:p>
        </p:txBody>
      </p:sp>
      <p:sp>
        <p:nvSpPr>
          <p:cNvPr id="16" name="テキスト ボックス 15">
            <a:extLst>
              <a:ext uri="{FF2B5EF4-FFF2-40B4-BE49-F238E27FC236}">
                <a16:creationId xmlns:a16="http://schemas.microsoft.com/office/drawing/2014/main" id="{2F96638E-98FC-0A43-5652-21E263A70D00}"/>
              </a:ext>
            </a:extLst>
          </p:cNvPr>
          <p:cNvSpPr txBox="1"/>
          <p:nvPr/>
        </p:nvSpPr>
        <p:spPr>
          <a:xfrm>
            <a:off x="5822302" y="4231287"/>
            <a:ext cx="615206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３．以下で</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のプログラミングが可能</a:t>
            </a:r>
          </a:p>
        </p:txBody>
      </p:sp>
    </p:spTree>
    <p:extLst>
      <p:ext uri="{BB962C8B-B14F-4D97-AF65-F5344CB8AC3E}">
        <p14:creationId xmlns:p14="http://schemas.microsoft.com/office/powerpoint/2010/main" val="1496948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9D6B0D2-302F-4707-CD0C-53CD4195F5A0}"/>
              </a:ext>
            </a:extLst>
          </p:cNvPr>
          <p:cNvSpPr txBox="1"/>
          <p:nvPr/>
        </p:nvSpPr>
        <p:spPr>
          <a:xfrm>
            <a:off x="365760" y="465513"/>
            <a:ext cx="5929828" cy="584775"/>
          </a:xfrm>
          <a:prstGeom prst="rect">
            <a:avLst/>
          </a:prstGeom>
          <a:noFill/>
        </p:spPr>
        <p:txBody>
          <a:bodyPr wrap="none" rtlCol="0">
            <a:spAutoFit/>
          </a:bodyPr>
          <a:lstStyle/>
          <a:p>
            <a:r>
              <a:rPr kumimoji="1" lang="ja-JP" altLang="en-US" sz="3200" dirty="0">
                <a:latin typeface="メイリオ" panose="020B0604030504040204" pitchFamily="50" charset="-128"/>
                <a:ea typeface="メイリオ" panose="020B0604030504040204" pitchFamily="50" charset="-128"/>
              </a:rPr>
              <a:t>社会はプログラムに満ちている</a:t>
            </a:r>
          </a:p>
        </p:txBody>
      </p:sp>
      <p:pic>
        <p:nvPicPr>
          <p:cNvPr id="1026" name="Picture 2" descr="スタンダードエアコンRシリーズ｜スタンダードタイプ｜エアコン／ポータブルクーラー／スポットクーラー｜大型家電｜電化製品｜商品情報｜アイリスオーヤマ">
            <a:extLst>
              <a:ext uri="{FF2B5EF4-FFF2-40B4-BE49-F238E27FC236}">
                <a16:creationId xmlns:a16="http://schemas.microsoft.com/office/drawing/2014/main" id="{8EF683AE-DBEF-EA00-E50C-8A71637B87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097" y="1843781"/>
            <a:ext cx="2647950" cy="1724025"/>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3BEB255C-9149-B7DF-528E-8298B985588F}"/>
              </a:ext>
            </a:extLst>
          </p:cNvPr>
          <p:cNvSpPr txBox="1"/>
          <p:nvPr/>
        </p:nvSpPr>
        <p:spPr>
          <a:xfrm>
            <a:off x="417056" y="1050288"/>
            <a:ext cx="7109639"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ありふれた日常に、潜んでいるプログラミング</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決して最新テクノロジーということでもない</a:t>
            </a:r>
          </a:p>
        </p:txBody>
      </p:sp>
      <p:sp>
        <p:nvSpPr>
          <p:cNvPr id="6" name="テキスト ボックス 5">
            <a:extLst>
              <a:ext uri="{FF2B5EF4-FFF2-40B4-BE49-F238E27FC236}">
                <a16:creationId xmlns:a16="http://schemas.microsoft.com/office/drawing/2014/main" id="{72F95111-8039-64A9-0072-31EB711A4D8C}"/>
              </a:ext>
            </a:extLst>
          </p:cNvPr>
          <p:cNvSpPr txBox="1"/>
          <p:nvPr/>
        </p:nvSpPr>
        <p:spPr>
          <a:xfrm>
            <a:off x="882409" y="3106141"/>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リモコン制御</a:t>
            </a:r>
          </a:p>
        </p:txBody>
      </p:sp>
      <p:pic>
        <p:nvPicPr>
          <p:cNvPr id="1028" name="Picture 4" descr="2024年》カーナビおすすめ7選！売れ筋モデルをタイプ別にご紹介 - 価格.comマガジン">
            <a:extLst>
              <a:ext uri="{FF2B5EF4-FFF2-40B4-BE49-F238E27FC236}">
                <a16:creationId xmlns:a16="http://schemas.microsoft.com/office/drawing/2014/main" id="{F178349A-337B-1829-2DE7-5512562FAC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0975" y="2233881"/>
            <a:ext cx="2590747" cy="17240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お買い物・購入履歴のアイコン | フリーのアイコンイラスト素材 icon-pit">
            <a:extLst>
              <a:ext uri="{FF2B5EF4-FFF2-40B4-BE49-F238E27FC236}">
                <a16:creationId xmlns:a16="http://schemas.microsoft.com/office/drawing/2014/main" id="{CC203089-A9DA-EB2F-24A0-6205F684C1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0144" y="1276704"/>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6908B9D9-8B22-485A-F9FC-83BE7318CE1E}"/>
              </a:ext>
            </a:extLst>
          </p:cNvPr>
          <p:cNvSpPr txBox="1"/>
          <p:nvPr/>
        </p:nvSpPr>
        <p:spPr>
          <a:xfrm>
            <a:off x="6729438" y="3672539"/>
            <a:ext cx="3518912"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インターネットショッピング</a:t>
            </a:r>
          </a:p>
        </p:txBody>
      </p:sp>
      <p:pic>
        <p:nvPicPr>
          <p:cNvPr id="1032" name="Picture 8" descr="LINE】トーク履歴を印刷する方法 | リモートサポートサービス 解決支援サイト">
            <a:extLst>
              <a:ext uri="{FF2B5EF4-FFF2-40B4-BE49-F238E27FC236}">
                <a16:creationId xmlns:a16="http://schemas.microsoft.com/office/drawing/2014/main" id="{A4C335F7-3E30-9445-FD56-8D6A8C6A62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6071" y="4368321"/>
            <a:ext cx="1524000" cy="30003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2024年》ニンテンドースイッチおすすめソフト40選！ 是が非でもプレイすべきジャンル別タイトル - 価格.comマガジン">
            <a:extLst>
              <a:ext uri="{FF2B5EF4-FFF2-40B4-BE49-F238E27FC236}">
                <a16:creationId xmlns:a16="http://schemas.microsoft.com/office/drawing/2014/main" id="{66B9E2EE-861E-8A12-026E-D323890E840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2047" y="4231070"/>
            <a:ext cx="3274357" cy="327435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TMのイラスト – フリーイラスト素材集 KuKuKeKe">
            <a:extLst>
              <a:ext uri="{FF2B5EF4-FFF2-40B4-BE49-F238E27FC236}">
                <a16:creationId xmlns:a16="http://schemas.microsoft.com/office/drawing/2014/main" id="{B69D8739-8D07-53DC-E6D2-A40F19CA5D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6609" y="4181728"/>
            <a:ext cx="2440171" cy="279913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JR東日本、「話せる指定席券売機」を導入 「もしもし券売機『Kaeruくん』」以来の導入 - TRAICY（トライシー）">
            <a:extLst>
              <a:ext uri="{FF2B5EF4-FFF2-40B4-BE49-F238E27FC236}">
                <a16:creationId xmlns:a16="http://schemas.microsoft.com/office/drawing/2014/main" id="{AA8D556B-0A81-C574-8823-CB30150C6E9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50135" y="4437834"/>
            <a:ext cx="2304448" cy="2233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920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ABDE72A4-CC12-470C-F9E6-BBAC0C324ECA}"/>
              </a:ext>
            </a:extLst>
          </p:cNvPr>
          <p:cNvPicPr>
            <a:picLocks noChangeAspect="1"/>
          </p:cNvPicPr>
          <p:nvPr/>
        </p:nvPicPr>
        <p:blipFill>
          <a:blip r:embed="rId2"/>
          <a:stretch>
            <a:fillRect/>
          </a:stretch>
        </p:blipFill>
        <p:spPr>
          <a:xfrm>
            <a:off x="3591952" y="1865062"/>
            <a:ext cx="7173215" cy="4111789"/>
          </a:xfrm>
          <a:prstGeom prst="rect">
            <a:avLst/>
          </a:prstGeom>
        </p:spPr>
      </p:pic>
      <p:sp>
        <p:nvSpPr>
          <p:cNvPr id="4" name="テキスト ボックス 3">
            <a:extLst>
              <a:ext uri="{FF2B5EF4-FFF2-40B4-BE49-F238E27FC236}">
                <a16:creationId xmlns:a16="http://schemas.microsoft.com/office/drawing/2014/main" id="{80A10708-73BD-BDDC-6C8B-CE3681E765E8}"/>
              </a:ext>
            </a:extLst>
          </p:cNvPr>
          <p:cNvSpPr txBox="1"/>
          <p:nvPr/>
        </p:nvSpPr>
        <p:spPr>
          <a:xfrm>
            <a:off x="615142" y="106623"/>
            <a:ext cx="551946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プログラムを書いて実行する</a:t>
            </a:r>
          </a:p>
        </p:txBody>
      </p:sp>
      <p:sp>
        <p:nvSpPr>
          <p:cNvPr id="5" name="右中かっこ 4">
            <a:extLst>
              <a:ext uri="{FF2B5EF4-FFF2-40B4-BE49-F238E27FC236}">
                <a16:creationId xmlns:a16="http://schemas.microsoft.com/office/drawing/2014/main" id="{BB9CC73E-0498-1AE2-3A45-6DF0AD5D078A}"/>
              </a:ext>
            </a:extLst>
          </p:cNvPr>
          <p:cNvSpPr/>
          <p:nvPr/>
        </p:nvSpPr>
        <p:spPr>
          <a:xfrm>
            <a:off x="10429213" y="3840480"/>
            <a:ext cx="410583" cy="200336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8E47488-FFF9-1D04-91DB-99C3DAFCEE2D}"/>
              </a:ext>
            </a:extLst>
          </p:cNvPr>
          <p:cNvSpPr txBox="1"/>
          <p:nvPr/>
        </p:nvSpPr>
        <p:spPr>
          <a:xfrm>
            <a:off x="10947862" y="4611330"/>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セル</a:t>
            </a:r>
          </a:p>
        </p:txBody>
      </p:sp>
      <p:sp>
        <p:nvSpPr>
          <p:cNvPr id="7" name="テキスト ボックス 6">
            <a:extLst>
              <a:ext uri="{FF2B5EF4-FFF2-40B4-BE49-F238E27FC236}">
                <a16:creationId xmlns:a16="http://schemas.microsoft.com/office/drawing/2014/main" id="{FDE535C1-F848-C431-5A9D-DBCC58B3E464}"/>
              </a:ext>
            </a:extLst>
          </p:cNvPr>
          <p:cNvSpPr txBox="1"/>
          <p:nvPr/>
        </p:nvSpPr>
        <p:spPr>
          <a:xfrm>
            <a:off x="615142" y="691398"/>
            <a:ext cx="418576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セルの中にグラプロムを書く</a:t>
            </a:r>
          </a:p>
        </p:txBody>
      </p:sp>
      <p:sp>
        <p:nvSpPr>
          <p:cNvPr id="8" name="テキスト ボックス 7">
            <a:extLst>
              <a:ext uri="{FF2B5EF4-FFF2-40B4-BE49-F238E27FC236}">
                <a16:creationId xmlns:a16="http://schemas.microsoft.com/office/drawing/2014/main" id="{6BCC4F5A-20A0-66BC-2DA9-257AF25B2CEF}"/>
              </a:ext>
            </a:extLst>
          </p:cNvPr>
          <p:cNvSpPr txBox="1"/>
          <p:nvPr/>
        </p:nvSpPr>
        <p:spPr>
          <a:xfrm>
            <a:off x="6600305" y="4611329"/>
            <a:ext cx="364074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行書いたら</a:t>
            </a:r>
            <a:r>
              <a:rPr kumimoji="1" lang="en-US" altLang="ja-JP" sz="2400" dirty="0">
                <a:latin typeface="メイリオ" panose="020B0604030504040204" pitchFamily="50" charset="-128"/>
                <a:ea typeface="メイリオ" panose="020B0604030504040204" pitchFamily="50" charset="-128"/>
              </a:rPr>
              <a:t>Enter</a:t>
            </a:r>
            <a:r>
              <a:rPr kumimoji="1" lang="ja-JP" altLang="en-US" sz="2400" dirty="0">
                <a:latin typeface="メイリオ" panose="020B0604030504040204" pitchFamily="50" charset="-128"/>
                <a:ea typeface="メイリオ" panose="020B0604030504040204" pitchFamily="50" charset="-128"/>
              </a:rPr>
              <a:t>で改行</a:t>
            </a:r>
          </a:p>
        </p:txBody>
      </p:sp>
      <p:sp>
        <p:nvSpPr>
          <p:cNvPr id="9" name="吹き出し: 四角形 8">
            <a:extLst>
              <a:ext uri="{FF2B5EF4-FFF2-40B4-BE49-F238E27FC236}">
                <a16:creationId xmlns:a16="http://schemas.microsoft.com/office/drawing/2014/main" id="{D8710D02-F0FD-67A0-1F35-2768370814A8}"/>
              </a:ext>
            </a:extLst>
          </p:cNvPr>
          <p:cNvSpPr/>
          <p:nvPr/>
        </p:nvSpPr>
        <p:spPr>
          <a:xfrm>
            <a:off x="540513" y="1696583"/>
            <a:ext cx="2194560" cy="1005840"/>
          </a:xfrm>
          <a:prstGeom prst="wedgeRectCallout">
            <a:avLst>
              <a:gd name="adj1" fmla="val 134122"/>
              <a:gd name="adj2" fmla="val 181492"/>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97CF19D-B3CA-690D-217D-7F4467816939}"/>
              </a:ext>
            </a:extLst>
          </p:cNvPr>
          <p:cNvSpPr txBox="1"/>
          <p:nvPr/>
        </p:nvSpPr>
        <p:spPr>
          <a:xfrm>
            <a:off x="615142" y="1737838"/>
            <a:ext cx="2259306" cy="923330"/>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プログラムの実行</a:t>
            </a:r>
            <a:endParaRPr kumimoji="1" lang="en-US" altLang="ja-JP"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rPr>
              <a:t>(Shift Enter</a:t>
            </a:r>
            <a:r>
              <a:rPr kumimoji="1" lang="ja-JP" altLang="en-US" dirty="0">
                <a:latin typeface="メイリオ" panose="020B0604030504040204" pitchFamily="50" charset="-128"/>
                <a:ea typeface="メイリオ" panose="020B0604030504040204" pitchFamily="50" charset="-128"/>
              </a:rPr>
              <a:t>を同時に押しても</a:t>
            </a:r>
            <a:r>
              <a:rPr kumimoji="1" lang="en-US" altLang="ja-JP" dirty="0">
                <a:latin typeface="メイリオ" panose="020B0604030504040204" pitchFamily="50" charset="-128"/>
                <a:ea typeface="メイリオ" panose="020B0604030504040204" pitchFamily="50" charset="-128"/>
              </a:rPr>
              <a:t>OK)</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79993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071E0A4-EC8D-29E8-791F-3169A64322B2}"/>
              </a:ext>
            </a:extLst>
          </p:cNvPr>
          <p:cNvSpPr txBox="1"/>
          <p:nvPr/>
        </p:nvSpPr>
        <p:spPr>
          <a:xfrm>
            <a:off x="1147157" y="215076"/>
            <a:ext cx="104438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セル単位でプログラムをひとまとまり書くことができる</a:t>
            </a:r>
          </a:p>
        </p:txBody>
      </p:sp>
      <p:pic>
        <p:nvPicPr>
          <p:cNvPr id="6" name="図 5">
            <a:extLst>
              <a:ext uri="{FF2B5EF4-FFF2-40B4-BE49-F238E27FC236}">
                <a16:creationId xmlns:a16="http://schemas.microsoft.com/office/drawing/2014/main" id="{225A1931-6623-DC10-2D00-D3C014055ADF}"/>
              </a:ext>
            </a:extLst>
          </p:cNvPr>
          <p:cNvPicPr>
            <a:picLocks noChangeAspect="1"/>
          </p:cNvPicPr>
          <p:nvPr/>
        </p:nvPicPr>
        <p:blipFill>
          <a:blip r:embed="rId2"/>
          <a:stretch>
            <a:fillRect/>
          </a:stretch>
        </p:blipFill>
        <p:spPr>
          <a:xfrm>
            <a:off x="3374968" y="799851"/>
            <a:ext cx="6043352" cy="5861955"/>
          </a:xfrm>
          <a:prstGeom prst="rect">
            <a:avLst/>
          </a:prstGeom>
        </p:spPr>
      </p:pic>
      <p:sp>
        <p:nvSpPr>
          <p:cNvPr id="5" name="テキスト ボックス 4">
            <a:extLst>
              <a:ext uri="{FF2B5EF4-FFF2-40B4-BE49-F238E27FC236}">
                <a16:creationId xmlns:a16="http://schemas.microsoft.com/office/drawing/2014/main" id="{A0B1E0AC-CAE4-C248-A63C-97A137ED078E}"/>
              </a:ext>
            </a:extLst>
          </p:cNvPr>
          <p:cNvSpPr txBox="1"/>
          <p:nvPr/>
        </p:nvSpPr>
        <p:spPr>
          <a:xfrm>
            <a:off x="5852160" y="5104040"/>
            <a:ext cx="6209200" cy="830997"/>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変数</a:t>
            </a:r>
            <a:r>
              <a:rPr kumimoji="1" lang="en-US" altLang="ja-JP" sz="2400" dirty="0">
                <a:latin typeface="メイリオ" panose="020B0604030504040204" pitchFamily="50" charset="-128"/>
                <a:ea typeface="メイリオ" panose="020B0604030504040204" pitchFamily="50" charset="-128"/>
              </a:rPr>
              <a:t>a</a:t>
            </a:r>
            <a:r>
              <a:rPr kumimoji="1" lang="ja-JP" altLang="en-US" sz="2400" dirty="0">
                <a:latin typeface="メイリオ" panose="020B0604030504040204" pitchFamily="50" charset="-128"/>
                <a:ea typeface="メイリオ" panose="020B0604030504040204" pitchFamily="50" charset="-128"/>
              </a:rPr>
              <a:t>は書き換わる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400" dirty="0" err="1">
                <a:latin typeface="メイリオ" panose="020B0604030504040204" pitchFamily="50" charset="-128"/>
                <a:ea typeface="メイリオ" panose="020B0604030504040204" pitchFamily="50" charset="-128"/>
              </a:rPr>
              <a:t>b,c</a:t>
            </a:r>
            <a:r>
              <a:rPr kumimoji="1" lang="ja-JP" altLang="en-US" sz="2400" dirty="0">
                <a:latin typeface="メイリオ" panose="020B0604030504040204" pitchFamily="50" charset="-128"/>
                <a:ea typeface="メイリオ" panose="020B0604030504040204" pitchFamily="50" charset="-128"/>
              </a:rPr>
              <a:t>は上のセルのプログラムの結果のまま</a:t>
            </a:r>
          </a:p>
        </p:txBody>
      </p:sp>
      <p:sp>
        <p:nvSpPr>
          <p:cNvPr id="7" name="吹き出し: 角を丸めた四角形 6">
            <a:extLst>
              <a:ext uri="{FF2B5EF4-FFF2-40B4-BE49-F238E27FC236}">
                <a16:creationId xmlns:a16="http://schemas.microsoft.com/office/drawing/2014/main" id="{2E469E9A-2ADC-AB68-1463-475437D1F518}"/>
              </a:ext>
            </a:extLst>
          </p:cNvPr>
          <p:cNvSpPr/>
          <p:nvPr/>
        </p:nvSpPr>
        <p:spPr>
          <a:xfrm>
            <a:off x="831273" y="1213659"/>
            <a:ext cx="2219498" cy="756458"/>
          </a:xfrm>
          <a:prstGeom prst="wedgeRoundRectCallout">
            <a:avLst>
              <a:gd name="adj1" fmla="val 89654"/>
              <a:gd name="adj2" fmla="val 27335"/>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8BE2238F-B526-7B09-C7C6-886054F29665}"/>
              </a:ext>
            </a:extLst>
          </p:cNvPr>
          <p:cNvSpPr txBox="1"/>
          <p:nvPr/>
        </p:nvSpPr>
        <p:spPr>
          <a:xfrm>
            <a:off x="782367" y="1391833"/>
            <a:ext cx="2236510"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新しいセルを作る</a:t>
            </a:r>
          </a:p>
        </p:txBody>
      </p:sp>
    </p:spTree>
    <p:extLst>
      <p:ext uri="{BB962C8B-B14F-4D97-AF65-F5344CB8AC3E}">
        <p14:creationId xmlns:p14="http://schemas.microsoft.com/office/powerpoint/2010/main" val="2235252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4509038-B66A-D691-8B14-DB8FEEA13A25}"/>
              </a:ext>
            </a:extLst>
          </p:cNvPr>
          <p:cNvSpPr txBox="1"/>
          <p:nvPr/>
        </p:nvSpPr>
        <p:spPr>
          <a:xfrm>
            <a:off x="4962698" y="2834639"/>
            <a:ext cx="1294970"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Jupyter</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538283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49221594-A63F-F243-8670-4A910F350642}"/>
              </a:ext>
            </a:extLst>
          </p:cNvPr>
          <p:cNvPicPr>
            <a:picLocks noChangeAspect="1"/>
          </p:cNvPicPr>
          <p:nvPr/>
        </p:nvPicPr>
        <p:blipFill>
          <a:blip r:embed="rId2"/>
          <a:stretch>
            <a:fillRect/>
          </a:stretch>
        </p:blipFill>
        <p:spPr>
          <a:xfrm>
            <a:off x="5972081" y="1063554"/>
            <a:ext cx="4907236" cy="4730892"/>
          </a:xfrm>
          <a:prstGeom prst="rect">
            <a:avLst/>
          </a:prstGeom>
        </p:spPr>
      </p:pic>
      <p:pic>
        <p:nvPicPr>
          <p:cNvPr id="5" name="図 4">
            <a:extLst>
              <a:ext uri="{FF2B5EF4-FFF2-40B4-BE49-F238E27FC236}">
                <a16:creationId xmlns:a16="http://schemas.microsoft.com/office/drawing/2014/main" id="{59DE691C-C934-ABBF-3A23-2FEEC5BDB9F0}"/>
              </a:ext>
            </a:extLst>
          </p:cNvPr>
          <p:cNvPicPr>
            <a:picLocks noChangeAspect="1"/>
          </p:cNvPicPr>
          <p:nvPr/>
        </p:nvPicPr>
        <p:blipFill>
          <a:blip r:embed="rId3"/>
          <a:stretch>
            <a:fillRect/>
          </a:stretch>
        </p:blipFill>
        <p:spPr>
          <a:xfrm>
            <a:off x="361822" y="1004890"/>
            <a:ext cx="4221774" cy="5228705"/>
          </a:xfrm>
          <a:prstGeom prst="rect">
            <a:avLst/>
          </a:prstGeom>
        </p:spPr>
      </p:pic>
      <p:sp>
        <p:nvSpPr>
          <p:cNvPr id="6" name="四角形: 角を丸くする 5">
            <a:extLst>
              <a:ext uri="{FF2B5EF4-FFF2-40B4-BE49-F238E27FC236}">
                <a16:creationId xmlns:a16="http://schemas.microsoft.com/office/drawing/2014/main" id="{2DC7237F-285B-18BD-8540-329076E6C4F5}"/>
              </a:ext>
            </a:extLst>
          </p:cNvPr>
          <p:cNvSpPr/>
          <p:nvPr/>
        </p:nvSpPr>
        <p:spPr>
          <a:xfrm>
            <a:off x="311946" y="5853110"/>
            <a:ext cx="457200" cy="465512"/>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B20662C5-D210-D265-ED31-047ED64A981E}"/>
              </a:ext>
            </a:extLst>
          </p:cNvPr>
          <p:cNvSpPr/>
          <p:nvPr/>
        </p:nvSpPr>
        <p:spPr>
          <a:xfrm>
            <a:off x="3407051" y="1666268"/>
            <a:ext cx="990381" cy="337101"/>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18A427B3-595B-7D35-B5C2-B674F812B26F}"/>
              </a:ext>
            </a:extLst>
          </p:cNvPr>
          <p:cNvSpPr/>
          <p:nvPr/>
        </p:nvSpPr>
        <p:spPr>
          <a:xfrm>
            <a:off x="6518782" y="5135446"/>
            <a:ext cx="1652629" cy="337101"/>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0B37D887-C4B3-1FAD-36FE-0C85095D976C}"/>
              </a:ext>
            </a:extLst>
          </p:cNvPr>
          <p:cNvSpPr txBox="1"/>
          <p:nvPr/>
        </p:nvSpPr>
        <p:spPr>
          <a:xfrm>
            <a:off x="640080" y="399011"/>
            <a:ext cx="2896114"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Jupyter</a:t>
            </a:r>
            <a:r>
              <a:rPr kumimoji="1" lang="ja-JP" altLang="en-US" sz="3200" dirty="0">
                <a:latin typeface="メイリオ" panose="020B0604030504040204" pitchFamily="50" charset="-128"/>
                <a:ea typeface="メイリオ" panose="020B0604030504040204" pitchFamily="50" charset="-128"/>
              </a:rPr>
              <a:t>の起動</a:t>
            </a:r>
          </a:p>
        </p:txBody>
      </p:sp>
      <p:sp>
        <p:nvSpPr>
          <p:cNvPr id="10" name="矢印: 右 9">
            <a:extLst>
              <a:ext uri="{FF2B5EF4-FFF2-40B4-BE49-F238E27FC236}">
                <a16:creationId xmlns:a16="http://schemas.microsoft.com/office/drawing/2014/main" id="{05335DA8-41A8-6EB9-CBCD-AC26D86EB0EC}"/>
              </a:ext>
            </a:extLst>
          </p:cNvPr>
          <p:cNvSpPr/>
          <p:nvPr/>
        </p:nvSpPr>
        <p:spPr>
          <a:xfrm>
            <a:off x="4838007" y="2959331"/>
            <a:ext cx="731520" cy="101415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171320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5AFEA17D-7810-6584-E87C-43858CD19062}"/>
              </a:ext>
            </a:extLst>
          </p:cNvPr>
          <p:cNvPicPr>
            <a:picLocks noChangeAspect="1"/>
          </p:cNvPicPr>
          <p:nvPr/>
        </p:nvPicPr>
        <p:blipFill>
          <a:blip r:embed="rId2"/>
          <a:stretch>
            <a:fillRect/>
          </a:stretch>
        </p:blipFill>
        <p:spPr>
          <a:xfrm>
            <a:off x="1271314" y="279010"/>
            <a:ext cx="9027623" cy="2975352"/>
          </a:xfrm>
          <a:prstGeom prst="rect">
            <a:avLst/>
          </a:prstGeom>
        </p:spPr>
      </p:pic>
      <p:pic>
        <p:nvPicPr>
          <p:cNvPr id="5" name="図 4">
            <a:extLst>
              <a:ext uri="{FF2B5EF4-FFF2-40B4-BE49-F238E27FC236}">
                <a16:creationId xmlns:a16="http://schemas.microsoft.com/office/drawing/2014/main" id="{3F25B48C-B43F-D413-0F62-F2CB1E015546}"/>
              </a:ext>
            </a:extLst>
          </p:cNvPr>
          <p:cNvPicPr>
            <a:picLocks noChangeAspect="1"/>
          </p:cNvPicPr>
          <p:nvPr/>
        </p:nvPicPr>
        <p:blipFill>
          <a:blip r:embed="rId3"/>
          <a:stretch>
            <a:fillRect/>
          </a:stretch>
        </p:blipFill>
        <p:spPr>
          <a:xfrm>
            <a:off x="1271314" y="3426169"/>
            <a:ext cx="9027623" cy="3281019"/>
          </a:xfrm>
          <a:prstGeom prst="rect">
            <a:avLst/>
          </a:prstGeom>
        </p:spPr>
      </p:pic>
      <p:sp>
        <p:nvSpPr>
          <p:cNvPr id="6" name="四角形: 角を丸くする 5">
            <a:extLst>
              <a:ext uri="{FF2B5EF4-FFF2-40B4-BE49-F238E27FC236}">
                <a16:creationId xmlns:a16="http://schemas.microsoft.com/office/drawing/2014/main" id="{7BB2B435-77DB-9C5F-CAA0-195BE3C3A934}"/>
              </a:ext>
            </a:extLst>
          </p:cNvPr>
          <p:cNvSpPr/>
          <p:nvPr/>
        </p:nvSpPr>
        <p:spPr>
          <a:xfrm>
            <a:off x="4290971" y="5875279"/>
            <a:ext cx="2907851" cy="337101"/>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E76B250D-5A55-9881-912E-F75FCC1ADA1B}"/>
              </a:ext>
            </a:extLst>
          </p:cNvPr>
          <p:cNvSpPr/>
          <p:nvPr/>
        </p:nvSpPr>
        <p:spPr>
          <a:xfrm>
            <a:off x="8761615" y="1216902"/>
            <a:ext cx="623454" cy="212887"/>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88CC0751-799E-CCF8-BD45-42878F26C865}"/>
              </a:ext>
            </a:extLst>
          </p:cNvPr>
          <p:cNvSpPr/>
          <p:nvPr/>
        </p:nvSpPr>
        <p:spPr>
          <a:xfrm>
            <a:off x="8736677" y="1497243"/>
            <a:ext cx="1652629" cy="212888"/>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50720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659021D1-1C42-8721-1F15-0952B6802517}"/>
              </a:ext>
            </a:extLst>
          </p:cNvPr>
          <p:cNvPicPr>
            <a:picLocks noChangeAspect="1"/>
          </p:cNvPicPr>
          <p:nvPr/>
        </p:nvPicPr>
        <p:blipFill>
          <a:blip r:embed="rId2"/>
          <a:stretch>
            <a:fillRect/>
          </a:stretch>
        </p:blipFill>
        <p:spPr>
          <a:xfrm>
            <a:off x="2028306" y="1804206"/>
            <a:ext cx="7004369" cy="4862256"/>
          </a:xfrm>
          <a:prstGeom prst="rect">
            <a:avLst/>
          </a:prstGeom>
        </p:spPr>
      </p:pic>
      <p:sp>
        <p:nvSpPr>
          <p:cNvPr id="4" name="テキスト ボックス 3">
            <a:extLst>
              <a:ext uri="{FF2B5EF4-FFF2-40B4-BE49-F238E27FC236}">
                <a16:creationId xmlns:a16="http://schemas.microsoft.com/office/drawing/2014/main" id="{AFC9D252-6085-EF21-5371-6EB29A9BB448}"/>
              </a:ext>
            </a:extLst>
          </p:cNvPr>
          <p:cNvSpPr txBox="1"/>
          <p:nvPr/>
        </p:nvSpPr>
        <p:spPr>
          <a:xfrm>
            <a:off x="615142" y="106623"/>
            <a:ext cx="551946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プログラムを書いて実行する</a:t>
            </a:r>
          </a:p>
        </p:txBody>
      </p:sp>
      <p:sp>
        <p:nvSpPr>
          <p:cNvPr id="5" name="右中かっこ 4">
            <a:extLst>
              <a:ext uri="{FF2B5EF4-FFF2-40B4-BE49-F238E27FC236}">
                <a16:creationId xmlns:a16="http://schemas.microsoft.com/office/drawing/2014/main" id="{D2A30E1D-9870-26E7-1840-5E0DD1B60E8B}"/>
              </a:ext>
            </a:extLst>
          </p:cNvPr>
          <p:cNvSpPr/>
          <p:nvPr/>
        </p:nvSpPr>
        <p:spPr>
          <a:xfrm>
            <a:off x="9032675" y="3773978"/>
            <a:ext cx="410583" cy="200336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9ED615E2-842D-4A73-75C6-5CCAE2404BAE}"/>
              </a:ext>
            </a:extLst>
          </p:cNvPr>
          <p:cNvSpPr txBox="1"/>
          <p:nvPr/>
        </p:nvSpPr>
        <p:spPr>
          <a:xfrm>
            <a:off x="9551324" y="4544828"/>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セル</a:t>
            </a:r>
          </a:p>
        </p:txBody>
      </p:sp>
      <p:sp>
        <p:nvSpPr>
          <p:cNvPr id="7" name="テキスト ボックス 6">
            <a:extLst>
              <a:ext uri="{FF2B5EF4-FFF2-40B4-BE49-F238E27FC236}">
                <a16:creationId xmlns:a16="http://schemas.microsoft.com/office/drawing/2014/main" id="{DDA87C70-C21D-9336-55CE-8BBAB3C7DA04}"/>
              </a:ext>
            </a:extLst>
          </p:cNvPr>
          <p:cNvSpPr txBox="1"/>
          <p:nvPr/>
        </p:nvSpPr>
        <p:spPr>
          <a:xfrm>
            <a:off x="615142" y="691398"/>
            <a:ext cx="418576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セルの中にグラプロムを書く</a:t>
            </a:r>
          </a:p>
        </p:txBody>
      </p:sp>
      <p:sp>
        <p:nvSpPr>
          <p:cNvPr id="8" name="テキスト ボックス 7">
            <a:extLst>
              <a:ext uri="{FF2B5EF4-FFF2-40B4-BE49-F238E27FC236}">
                <a16:creationId xmlns:a16="http://schemas.microsoft.com/office/drawing/2014/main" id="{E6BBF380-4952-EA28-C959-5DD8255281B0}"/>
              </a:ext>
            </a:extLst>
          </p:cNvPr>
          <p:cNvSpPr txBox="1"/>
          <p:nvPr/>
        </p:nvSpPr>
        <p:spPr>
          <a:xfrm>
            <a:off x="4788131" y="4544828"/>
            <a:ext cx="364074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行書いたら</a:t>
            </a:r>
            <a:r>
              <a:rPr kumimoji="1" lang="en-US" altLang="ja-JP" sz="2400" dirty="0">
                <a:latin typeface="メイリオ" panose="020B0604030504040204" pitchFamily="50" charset="-128"/>
                <a:ea typeface="メイリオ" panose="020B0604030504040204" pitchFamily="50" charset="-128"/>
              </a:rPr>
              <a:t>Enter</a:t>
            </a:r>
            <a:r>
              <a:rPr kumimoji="1" lang="ja-JP" altLang="en-US" sz="2400" dirty="0">
                <a:latin typeface="メイリオ" panose="020B0604030504040204" pitchFamily="50" charset="-128"/>
                <a:ea typeface="メイリオ" panose="020B0604030504040204" pitchFamily="50" charset="-128"/>
              </a:rPr>
              <a:t>で改行</a:t>
            </a:r>
          </a:p>
        </p:txBody>
      </p:sp>
      <p:sp>
        <p:nvSpPr>
          <p:cNvPr id="9" name="吹き出し: 四角形 8">
            <a:extLst>
              <a:ext uri="{FF2B5EF4-FFF2-40B4-BE49-F238E27FC236}">
                <a16:creationId xmlns:a16="http://schemas.microsoft.com/office/drawing/2014/main" id="{E1BB4865-0205-98B3-E062-9207A7C8CCCF}"/>
              </a:ext>
            </a:extLst>
          </p:cNvPr>
          <p:cNvSpPr/>
          <p:nvPr/>
        </p:nvSpPr>
        <p:spPr>
          <a:xfrm>
            <a:off x="5611091" y="997527"/>
            <a:ext cx="2194560" cy="1005840"/>
          </a:xfrm>
          <a:prstGeom prst="wedgeRectCallout">
            <a:avLst>
              <a:gd name="adj1" fmla="val -107045"/>
              <a:gd name="adj2" fmla="val 145971"/>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0C520D24-F343-3910-6436-80909FFF949B}"/>
              </a:ext>
            </a:extLst>
          </p:cNvPr>
          <p:cNvSpPr txBox="1"/>
          <p:nvPr/>
        </p:nvSpPr>
        <p:spPr>
          <a:xfrm>
            <a:off x="5611091" y="1041908"/>
            <a:ext cx="2259306" cy="923330"/>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プログラムの実行</a:t>
            </a:r>
            <a:endParaRPr kumimoji="1" lang="en-US" altLang="ja-JP"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rPr>
              <a:t>(Shift Enter</a:t>
            </a:r>
            <a:r>
              <a:rPr kumimoji="1" lang="ja-JP" altLang="en-US" dirty="0">
                <a:latin typeface="メイリオ" panose="020B0604030504040204" pitchFamily="50" charset="-128"/>
                <a:ea typeface="メイリオ" panose="020B0604030504040204" pitchFamily="50" charset="-128"/>
              </a:rPr>
              <a:t>を同時に押しても</a:t>
            </a:r>
            <a:r>
              <a:rPr kumimoji="1" lang="en-US" altLang="ja-JP" dirty="0">
                <a:latin typeface="メイリオ" panose="020B0604030504040204" pitchFamily="50" charset="-128"/>
                <a:ea typeface="メイリオ" panose="020B0604030504040204" pitchFamily="50" charset="-128"/>
              </a:rPr>
              <a:t>OK)</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488241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1E212D26-69B0-89CA-3301-908E60454A80}"/>
              </a:ext>
            </a:extLst>
          </p:cNvPr>
          <p:cNvPicPr>
            <a:picLocks noChangeAspect="1"/>
          </p:cNvPicPr>
          <p:nvPr/>
        </p:nvPicPr>
        <p:blipFill>
          <a:blip r:embed="rId2"/>
          <a:stretch>
            <a:fillRect/>
          </a:stretch>
        </p:blipFill>
        <p:spPr>
          <a:xfrm>
            <a:off x="1413164" y="676741"/>
            <a:ext cx="5609883" cy="6181259"/>
          </a:xfrm>
          <a:prstGeom prst="rect">
            <a:avLst/>
          </a:prstGeom>
        </p:spPr>
      </p:pic>
      <p:sp>
        <p:nvSpPr>
          <p:cNvPr id="4" name="テキスト ボックス 3">
            <a:extLst>
              <a:ext uri="{FF2B5EF4-FFF2-40B4-BE49-F238E27FC236}">
                <a16:creationId xmlns:a16="http://schemas.microsoft.com/office/drawing/2014/main" id="{5071E0A4-EC8D-29E8-791F-3169A64322B2}"/>
              </a:ext>
            </a:extLst>
          </p:cNvPr>
          <p:cNvSpPr txBox="1"/>
          <p:nvPr/>
        </p:nvSpPr>
        <p:spPr>
          <a:xfrm>
            <a:off x="1147157" y="215076"/>
            <a:ext cx="104438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セル単位でプログラムをひとまとまり書くことができる</a:t>
            </a:r>
          </a:p>
        </p:txBody>
      </p:sp>
      <p:sp>
        <p:nvSpPr>
          <p:cNvPr id="5" name="テキスト ボックス 4">
            <a:extLst>
              <a:ext uri="{FF2B5EF4-FFF2-40B4-BE49-F238E27FC236}">
                <a16:creationId xmlns:a16="http://schemas.microsoft.com/office/drawing/2014/main" id="{A0B1E0AC-CAE4-C248-A63C-97A137ED078E}"/>
              </a:ext>
            </a:extLst>
          </p:cNvPr>
          <p:cNvSpPr txBox="1"/>
          <p:nvPr/>
        </p:nvSpPr>
        <p:spPr>
          <a:xfrm>
            <a:off x="3699164" y="5350262"/>
            <a:ext cx="6209200" cy="830997"/>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変数</a:t>
            </a:r>
            <a:r>
              <a:rPr kumimoji="1" lang="en-US" altLang="ja-JP" sz="2400" dirty="0">
                <a:latin typeface="メイリオ" panose="020B0604030504040204" pitchFamily="50" charset="-128"/>
                <a:ea typeface="メイリオ" panose="020B0604030504040204" pitchFamily="50" charset="-128"/>
              </a:rPr>
              <a:t>a</a:t>
            </a:r>
            <a:r>
              <a:rPr kumimoji="1" lang="ja-JP" altLang="en-US" sz="2400" dirty="0">
                <a:latin typeface="メイリオ" panose="020B0604030504040204" pitchFamily="50" charset="-128"/>
                <a:ea typeface="メイリオ" panose="020B0604030504040204" pitchFamily="50" charset="-128"/>
              </a:rPr>
              <a:t>は書き換わる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400" dirty="0" err="1">
                <a:latin typeface="メイリオ" panose="020B0604030504040204" pitchFamily="50" charset="-128"/>
                <a:ea typeface="メイリオ" panose="020B0604030504040204" pitchFamily="50" charset="-128"/>
              </a:rPr>
              <a:t>b,c</a:t>
            </a:r>
            <a:r>
              <a:rPr kumimoji="1" lang="ja-JP" altLang="en-US" sz="2400" dirty="0">
                <a:latin typeface="メイリオ" panose="020B0604030504040204" pitchFamily="50" charset="-128"/>
                <a:ea typeface="メイリオ" panose="020B0604030504040204" pitchFamily="50" charset="-128"/>
              </a:rPr>
              <a:t>は上のセルのプログラムの結果のまま</a:t>
            </a:r>
          </a:p>
        </p:txBody>
      </p:sp>
    </p:spTree>
    <p:extLst>
      <p:ext uri="{BB962C8B-B14F-4D97-AF65-F5344CB8AC3E}">
        <p14:creationId xmlns:p14="http://schemas.microsoft.com/office/powerpoint/2010/main" val="32142445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5690706-4C79-CC37-D6A8-C2A2C635EFB4}"/>
              </a:ext>
            </a:extLst>
          </p:cNvPr>
          <p:cNvSpPr txBox="1"/>
          <p:nvPr/>
        </p:nvSpPr>
        <p:spPr>
          <a:xfrm>
            <a:off x="3158836" y="2851265"/>
            <a:ext cx="510909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プログラミング言語には文法がある</a:t>
            </a:r>
          </a:p>
        </p:txBody>
      </p:sp>
    </p:spTree>
    <p:extLst>
      <p:ext uri="{BB962C8B-B14F-4D97-AF65-F5344CB8AC3E}">
        <p14:creationId xmlns:p14="http://schemas.microsoft.com/office/powerpoint/2010/main" val="26845878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0D1A78C-0109-68AE-5CE2-2E10BC46404F}"/>
              </a:ext>
            </a:extLst>
          </p:cNvPr>
          <p:cNvSpPr txBox="1"/>
          <p:nvPr/>
        </p:nvSpPr>
        <p:spPr>
          <a:xfrm>
            <a:off x="3512215" y="4330520"/>
            <a:ext cx="1596044" cy="1938992"/>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a = 5</a:t>
            </a: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a=2+5</a:t>
            </a: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b=a*2</a:t>
            </a:r>
          </a:p>
        </p:txBody>
      </p:sp>
      <p:sp>
        <p:nvSpPr>
          <p:cNvPr id="3" name="テキスト ボックス 2">
            <a:extLst>
              <a:ext uri="{FF2B5EF4-FFF2-40B4-BE49-F238E27FC236}">
                <a16:creationId xmlns:a16="http://schemas.microsoft.com/office/drawing/2014/main" id="{9903F186-3074-C30B-CEE0-9DA8D696BDFB}"/>
              </a:ext>
            </a:extLst>
          </p:cNvPr>
          <p:cNvSpPr txBox="1"/>
          <p:nvPr/>
        </p:nvSpPr>
        <p:spPr>
          <a:xfrm>
            <a:off x="390698" y="232757"/>
            <a:ext cx="428835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プログラムの基本構文</a:t>
            </a:r>
          </a:p>
        </p:txBody>
      </p:sp>
      <p:sp>
        <p:nvSpPr>
          <p:cNvPr id="4" name="テキスト ボックス 3">
            <a:extLst>
              <a:ext uri="{FF2B5EF4-FFF2-40B4-BE49-F238E27FC236}">
                <a16:creationId xmlns:a16="http://schemas.microsoft.com/office/drawing/2014/main" id="{5423C729-DD7A-72C7-46DC-E6BD88FD11B2}"/>
              </a:ext>
            </a:extLst>
          </p:cNvPr>
          <p:cNvSpPr txBox="1"/>
          <p:nvPr/>
        </p:nvSpPr>
        <p:spPr>
          <a:xfrm>
            <a:off x="2252749" y="2363284"/>
            <a:ext cx="818044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変数 　</a:t>
            </a:r>
            <a:r>
              <a:rPr kumimoji="1" lang="en-US" altLang="ja-JP" sz="3200" dirty="0">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　</a:t>
            </a:r>
            <a:r>
              <a:rPr kumimoji="1" lang="en-US" altLang="ja-JP" sz="3200" dirty="0">
                <a:latin typeface="メイリオ" panose="020B0604030504040204" pitchFamily="50" charset="-128"/>
                <a:ea typeface="メイリオ" panose="020B0604030504040204" pitchFamily="50" charset="-128"/>
              </a:rPr>
              <a:t> </a:t>
            </a:r>
            <a:r>
              <a:rPr kumimoji="1" lang="ja-JP" altLang="en-US" sz="3200" dirty="0">
                <a:latin typeface="メイリオ" panose="020B0604030504040204" pitchFamily="50" charset="-128"/>
                <a:ea typeface="メイリオ" panose="020B0604030504040204" pitchFamily="50" charset="-128"/>
              </a:rPr>
              <a:t>何らかの値（演算処理を含む）</a:t>
            </a:r>
          </a:p>
        </p:txBody>
      </p:sp>
      <p:sp>
        <p:nvSpPr>
          <p:cNvPr id="6" name="吹き出し: 角を丸めた四角形 5">
            <a:extLst>
              <a:ext uri="{FF2B5EF4-FFF2-40B4-BE49-F238E27FC236}">
                <a16:creationId xmlns:a16="http://schemas.microsoft.com/office/drawing/2014/main" id="{23BD4AAC-5186-967F-532E-1A32BFFB54FC}"/>
              </a:ext>
            </a:extLst>
          </p:cNvPr>
          <p:cNvSpPr/>
          <p:nvPr/>
        </p:nvSpPr>
        <p:spPr>
          <a:xfrm>
            <a:off x="1595535" y="1059873"/>
            <a:ext cx="3350719" cy="948680"/>
          </a:xfrm>
          <a:prstGeom prst="wedgeRoundRectCallout">
            <a:avLst>
              <a:gd name="adj1" fmla="val -15467"/>
              <a:gd name="adj2" fmla="val 74770"/>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B4E3D3F2-1D9B-8372-2C27-B4F708A02BA4}"/>
              </a:ext>
            </a:extLst>
          </p:cNvPr>
          <p:cNvSpPr txBox="1"/>
          <p:nvPr/>
        </p:nvSpPr>
        <p:spPr>
          <a:xfrm>
            <a:off x="1595535" y="1085223"/>
            <a:ext cx="3350719" cy="923330"/>
          </a:xfrm>
          <a:prstGeom prst="rect">
            <a:avLst/>
          </a:prstGeom>
          <a:noFill/>
        </p:spPr>
        <p:txBody>
          <a:bodyPr wrap="square" rtlCol="0">
            <a:spAutoFit/>
          </a:bodyPr>
          <a:lstStyle/>
          <a:p>
            <a:pPr marL="342900" indent="-342900" algn="l">
              <a:buFont typeface="+mj-lt"/>
              <a:buAutoNum type="arabicPeriod"/>
            </a:pPr>
            <a:r>
              <a:rPr kumimoji="1" lang="ja-JP" altLang="en-US" dirty="0">
                <a:latin typeface="メイリオ" panose="020B0604030504040204" pitchFamily="50" charset="-128"/>
                <a:ea typeface="メイリオ" panose="020B0604030504040204" pitchFamily="50" charset="-128"/>
              </a:rPr>
              <a:t>アルファベットで始まる任意の記号</a:t>
            </a:r>
            <a:endParaRPr kumimoji="1" lang="en-US" altLang="ja-JP" dirty="0">
              <a:latin typeface="メイリオ" panose="020B0604030504040204" pitchFamily="50" charset="-128"/>
              <a:ea typeface="メイリオ" panose="020B0604030504040204" pitchFamily="50" charset="-128"/>
            </a:endParaRPr>
          </a:p>
          <a:p>
            <a:pPr marL="342900" indent="-342900" algn="l">
              <a:buFont typeface="+mj-lt"/>
              <a:buAutoNum type="arabicPeriod"/>
            </a:pPr>
            <a:r>
              <a:rPr kumimoji="1" lang="ja-JP" altLang="en-US" dirty="0">
                <a:latin typeface="メイリオ" panose="020B0604030504040204" pitchFamily="50" charset="-128"/>
                <a:ea typeface="メイリオ" panose="020B0604030504040204" pitchFamily="50" charset="-128"/>
              </a:rPr>
              <a:t>右辺の結果の値を保管する</a:t>
            </a:r>
            <a:endParaRPr kumimoji="1" lang="en-US" altLang="ja-JP" dirty="0">
              <a:latin typeface="メイリオ" panose="020B0604030504040204" pitchFamily="50" charset="-128"/>
              <a:ea typeface="メイリオ" panose="020B0604030504040204" pitchFamily="50" charset="-128"/>
            </a:endParaRPr>
          </a:p>
        </p:txBody>
      </p:sp>
      <p:sp>
        <p:nvSpPr>
          <p:cNvPr id="9" name="吹き出し: 角を丸めた四角形 8">
            <a:extLst>
              <a:ext uri="{FF2B5EF4-FFF2-40B4-BE49-F238E27FC236}">
                <a16:creationId xmlns:a16="http://schemas.microsoft.com/office/drawing/2014/main" id="{8599FACB-6EFA-35FE-0BD5-059995AB3B02}"/>
              </a:ext>
            </a:extLst>
          </p:cNvPr>
          <p:cNvSpPr/>
          <p:nvPr/>
        </p:nvSpPr>
        <p:spPr>
          <a:xfrm>
            <a:off x="4809866" y="3199257"/>
            <a:ext cx="3665053" cy="705172"/>
          </a:xfrm>
          <a:prstGeom prst="wedgeRoundRectCallout">
            <a:avLst>
              <a:gd name="adj1" fmla="val -22413"/>
              <a:gd name="adj2" fmla="val -99602"/>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1D711FC4-6C9D-628E-FDE7-2F674B46B6A8}"/>
              </a:ext>
            </a:extLst>
          </p:cNvPr>
          <p:cNvSpPr txBox="1"/>
          <p:nvPr/>
        </p:nvSpPr>
        <p:spPr>
          <a:xfrm>
            <a:off x="4946254" y="3442764"/>
            <a:ext cx="339227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変数、値どちらでも</a:t>
            </a:r>
            <a:r>
              <a:rPr kumimoji="1" lang="en-US" altLang="ja-JP" sz="2400" dirty="0">
                <a:latin typeface="メイリオ" panose="020B0604030504040204" pitchFamily="50" charset="-128"/>
                <a:ea typeface="メイリオ" panose="020B0604030504040204" pitchFamily="50" charset="-128"/>
              </a:rPr>
              <a:t>OK</a:t>
            </a:r>
            <a:endParaRPr kumimoji="1" lang="ja-JP" altLang="en-US" sz="24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402C05A5-F4FD-1F07-DF82-D718AF7CCBAA}"/>
              </a:ext>
            </a:extLst>
          </p:cNvPr>
          <p:cNvSpPr txBox="1"/>
          <p:nvPr/>
        </p:nvSpPr>
        <p:spPr>
          <a:xfrm>
            <a:off x="5108259" y="4293876"/>
            <a:ext cx="209223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a</a:t>
            </a:r>
            <a:r>
              <a:rPr kumimoji="1" lang="ja-JP" altLang="en-US" sz="2400" dirty="0">
                <a:latin typeface="メイリオ" panose="020B0604030504040204" pitchFamily="50" charset="-128"/>
                <a:ea typeface="メイリオ" panose="020B0604030504040204" pitchFamily="50" charset="-128"/>
              </a:rPr>
              <a:t>には</a:t>
            </a:r>
            <a:r>
              <a:rPr kumimoji="1" lang="en-US" altLang="ja-JP" sz="2400" dirty="0">
                <a:latin typeface="メイリオ" panose="020B0604030504040204" pitchFamily="50" charset="-128"/>
                <a:ea typeface="メイリオ" panose="020B0604030504040204" pitchFamily="50" charset="-128"/>
              </a:rPr>
              <a:t>5</a:t>
            </a:r>
            <a:r>
              <a:rPr kumimoji="1" lang="ja-JP" altLang="en-US" sz="2400" dirty="0">
                <a:latin typeface="メイリオ" panose="020B0604030504040204" pitchFamily="50" charset="-128"/>
                <a:ea typeface="メイリオ" panose="020B0604030504040204" pitchFamily="50" charset="-128"/>
              </a:rPr>
              <a:t>が入る</a:t>
            </a:r>
          </a:p>
        </p:txBody>
      </p:sp>
      <p:sp>
        <p:nvSpPr>
          <p:cNvPr id="12" name="テキスト ボックス 11">
            <a:extLst>
              <a:ext uri="{FF2B5EF4-FFF2-40B4-BE49-F238E27FC236}">
                <a16:creationId xmlns:a16="http://schemas.microsoft.com/office/drawing/2014/main" id="{ED5D2FD4-FC6E-6B99-9533-264CA46F04C0}"/>
              </a:ext>
            </a:extLst>
          </p:cNvPr>
          <p:cNvSpPr txBox="1"/>
          <p:nvPr/>
        </p:nvSpPr>
        <p:spPr>
          <a:xfrm>
            <a:off x="5108259" y="5053286"/>
            <a:ext cx="270779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a</a:t>
            </a:r>
            <a:r>
              <a:rPr kumimoji="1" lang="ja-JP" altLang="en-US" sz="2400" dirty="0">
                <a:latin typeface="メイリオ" panose="020B0604030504040204" pitchFamily="50" charset="-128"/>
                <a:ea typeface="メイリオ" panose="020B0604030504040204" pitchFamily="50" charset="-128"/>
              </a:rPr>
              <a:t>が</a:t>
            </a:r>
            <a:r>
              <a:rPr kumimoji="1" lang="en-US" altLang="ja-JP" sz="2400" dirty="0">
                <a:latin typeface="メイリオ" panose="020B0604030504040204" pitchFamily="50" charset="-128"/>
                <a:ea typeface="メイリオ" panose="020B0604030504040204" pitchFamily="50" charset="-128"/>
              </a:rPr>
              <a:t>7</a:t>
            </a:r>
            <a:r>
              <a:rPr kumimoji="1" lang="ja-JP" altLang="en-US" sz="2400" dirty="0">
                <a:latin typeface="メイリオ" panose="020B0604030504040204" pitchFamily="50" charset="-128"/>
                <a:ea typeface="メイリオ" panose="020B0604030504040204" pitchFamily="50" charset="-128"/>
              </a:rPr>
              <a:t>に置き換わる</a:t>
            </a:r>
          </a:p>
        </p:txBody>
      </p:sp>
      <p:sp>
        <p:nvSpPr>
          <p:cNvPr id="13" name="テキスト ボックス 12">
            <a:extLst>
              <a:ext uri="{FF2B5EF4-FFF2-40B4-BE49-F238E27FC236}">
                <a16:creationId xmlns:a16="http://schemas.microsoft.com/office/drawing/2014/main" id="{17E4E0E8-A105-1143-8DE4-E4D86D23D53F}"/>
              </a:ext>
            </a:extLst>
          </p:cNvPr>
          <p:cNvSpPr txBox="1"/>
          <p:nvPr/>
        </p:nvSpPr>
        <p:spPr>
          <a:xfrm>
            <a:off x="5151540" y="5807847"/>
            <a:ext cx="266451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7 × 2 </a:t>
            </a:r>
            <a:r>
              <a:rPr kumimoji="1" lang="ja-JP" altLang="en-US" sz="2400" dirty="0">
                <a:latin typeface="メイリオ" panose="020B0604030504040204" pitchFamily="50" charset="-128"/>
                <a:ea typeface="メイリオ" panose="020B0604030504040204" pitchFamily="50" charset="-128"/>
              </a:rPr>
              <a:t>を意味する</a:t>
            </a:r>
          </a:p>
        </p:txBody>
      </p:sp>
      <p:sp>
        <p:nvSpPr>
          <p:cNvPr id="14" name="テキスト ボックス 13">
            <a:extLst>
              <a:ext uri="{FF2B5EF4-FFF2-40B4-BE49-F238E27FC236}">
                <a16:creationId xmlns:a16="http://schemas.microsoft.com/office/drawing/2014/main" id="{9FDBBBE2-B4B8-E673-A21E-D6F779205226}"/>
              </a:ext>
            </a:extLst>
          </p:cNvPr>
          <p:cNvSpPr txBox="1"/>
          <p:nvPr/>
        </p:nvSpPr>
        <p:spPr>
          <a:xfrm>
            <a:off x="2580105" y="3727950"/>
            <a:ext cx="49244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例</a:t>
            </a:r>
          </a:p>
        </p:txBody>
      </p:sp>
      <p:sp>
        <p:nvSpPr>
          <p:cNvPr id="15" name="正方形/長方形 14">
            <a:extLst>
              <a:ext uri="{FF2B5EF4-FFF2-40B4-BE49-F238E27FC236}">
                <a16:creationId xmlns:a16="http://schemas.microsoft.com/office/drawing/2014/main" id="{43A3595E-F5D2-46BC-AD89-0F1EB43382D4}"/>
              </a:ext>
            </a:extLst>
          </p:cNvPr>
          <p:cNvSpPr/>
          <p:nvPr/>
        </p:nvSpPr>
        <p:spPr>
          <a:xfrm>
            <a:off x="2826327" y="4189615"/>
            <a:ext cx="5648592" cy="216130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id="{8BA4ACCD-98CD-93A8-BA00-6AAF22041115}"/>
              </a:ext>
            </a:extLst>
          </p:cNvPr>
          <p:cNvCxnSpPr/>
          <p:nvPr/>
        </p:nvCxnSpPr>
        <p:spPr>
          <a:xfrm>
            <a:off x="3233651" y="4389120"/>
            <a:ext cx="0" cy="18121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70856A88-28CE-B005-7607-827919E24CAA}"/>
              </a:ext>
            </a:extLst>
          </p:cNvPr>
          <p:cNvSpPr txBox="1"/>
          <p:nvPr/>
        </p:nvSpPr>
        <p:spPr>
          <a:xfrm>
            <a:off x="1178899" y="4941264"/>
            <a:ext cx="2087559" cy="707886"/>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上から下に順番に実行される</a:t>
            </a:r>
          </a:p>
        </p:txBody>
      </p:sp>
    </p:spTree>
    <p:extLst>
      <p:ext uri="{BB962C8B-B14F-4D97-AF65-F5344CB8AC3E}">
        <p14:creationId xmlns:p14="http://schemas.microsoft.com/office/powerpoint/2010/main" val="40186393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693013A4-6E04-688E-765B-6DF3DE6D2643}"/>
              </a:ext>
            </a:extLst>
          </p:cNvPr>
          <p:cNvSpPr txBox="1"/>
          <p:nvPr/>
        </p:nvSpPr>
        <p:spPr>
          <a:xfrm>
            <a:off x="617337" y="1245968"/>
            <a:ext cx="11211674" cy="1938992"/>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プログラムには構文（文法）がある（プログラミング言語によって異なる）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プログラムを習得するとはいろいろな構文を理解して自由に書けるようになること</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プログラム</a:t>
            </a:r>
            <a:r>
              <a:rPr kumimoji="1" lang="ja-JP" altLang="en-US" sz="2400" dirty="0">
                <a:solidFill>
                  <a:srgbClr val="FF0000"/>
                </a:solidFill>
                <a:latin typeface="メイリオ" panose="020B0604030504040204" pitchFamily="50" charset="-128"/>
                <a:ea typeface="メイリオ" panose="020B0604030504040204" pitchFamily="50" charset="-128"/>
              </a:rPr>
              <a:t>言語</a:t>
            </a:r>
            <a:r>
              <a:rPr kumimoji="1" lang="ja-JP" altLang="en-US" sz="2400" dirty="0">
                <a:latin typeface="メイリオ" panose="020B0604030504040204" pitchFamily="50" charset="-128"/>
                <a:ea typeface="メイリオ" panose="020B0604030504040204" pitchFamily="50" charset="-128"/>
              </a:rPr>
              <a:t>なので言語の習得と似ている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ただし、人の言語よりは簡単</a:t>
            </a:r>
          </a:p>
        </p:txBody>
      </p:sp>
      <p:sp>
        <p:nvSpPr>
          <p:cNvPr id="2" name="テキスト ボックス 1">
            <a:extLst>
              <a:ext uri="{FF2B5EF4-FFF2-40B4-BE49-F238E27FC236}">
                <a16:creationId xmlns:a16="http://schemas.microsoft.com/office/drawing/2014/main" id="{8E31EE48-6184-EA11-1BD1-0A28C82AA5DF}"/>
              </a:ext>
            </a:extLst>
          </p:cNvPr>
          <p:cNvSpPr txBox="1"/>
          <p:nvPr/>
        </p:nvSpPr>
        <p:spPr>
          <a:xfrm>
            <a:off x="515389" y="448887"/>
            <a:ext cx="38779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プログラミングとは</a:t>
            </a:r>
          </a:p>
        </p:txBody>
      </p:sp>
    </p:spTree>
    <p:extLst>
      <p:ext uri="{BB962C8B-B14F-4D97-AF65-F5344CB8AC3E}">
        <p14:creationId xmlns:p14="http://schemas.microsoft.com/office/powerpoint/2010/main" val="1692535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2F78D6-08A0-3415-5AB6-09C3679760E3}"/>
              </a:ext>
            </a:extLst>
          </p:cNvPr>
          <p:cNvSpPr txBox="1"/>
          <p:nvPr/>
        </p:nvSpPr>
        <p:spPr>
          <a:xfrm>
            <a:off x="423949" y="432262"/>
            <a:ext cx="551946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プログラムを一言でいうと。</a:t>
            </a:r>
          </a:p>
        </p:txBody>
      </p:sp>
      <p:sp>
        <p:nvSpPr>
          <p:cNvPr id="3" name="テキスト ボックス 2">
            <a:extLst>
              <a:ext uri="{FF2B5EF4-FFF2-40B4-BE49-F238E27FC236}">
                <a16:creationId xmlns:a16="http://schemas.microsoft.com/office/drawing/2014/main" id="{182EED2C-71FE-26E2-DA87-A7C4B5FAACA8}"/>
              </a:ext>
            </a:extLst>
          </p:cNvPr>
          <p:cNvSpPr txBox="1"/>
          <p:nvPr/>
        </p:nvSpPr>
        <p:spPr>
          <a:xfrm>
            <a:off x="2310939" y="2854117"/>
            <a:ext cx="6853158" cy="707886"/>
          </a:xfrm>
          <a:prstGeom prst="rect">
            <a:avLst/>
          </a:prstGeom>
          <a:noFill/>
        </p:spPr>
        <p:txBody>
          <a:bodyPr wrap="none" rtlCol="0">
            <a:spAutoFit/>
          </a:bodyPr>
          <a:lstStyle/>
          <a:p>
            <a:pPr algn="l"/>
            <a:r>
              <a:rPr kumimoji="1" lang="ja-JP" altLang="en-US" sz="4000" dirty="0">
                <a:latin typeface="メイリオ" panose="020B0604030504040204" pitchFamily="50" charset="-128"/>
                <a:ea typeface="メイリオ" panose="020B0604030504040204" pitchFamily="50" charset="-128"/>
              </a:rPr>
              <a:t>コンピュータを動かす命令群</a:t>
            </a:r>
          </a:p>
        </p:txBody>
      </p:sp>
    </p:spTree>
    <p:extLst>
      <p:ext uri="{BB962C8B-B14F-4D97-AF65-F5344CB8AC3E}">
        <p14:creationId xmlns:p14="http://schemas.microsoft.com/office/powerpoint/2010/main" val="39932195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C95DF9A-913C-3CD3-6E0E-E6923B467A57}"/>
              </a:ext>
            </a:extLst>
          </p:cNvPr>
          <p:cNvSpPr txBox="1"/>
          <p:nvPr/>
        </p:nvSpPr>
        <p:spPr>
          <a:xfrm>
            <a:off x="806335" y="457200"/>
            <a:ext cx="100540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問題</a:t>
            </a:r>
          </a:p>
        </p:txBody>
      </p:sp>
      <p:sp>
        <p:nvSpPr>
          <p:cNvPr id="3" name="テキスト ボックス 2">
            <a:extLst>
              <a:ext uri="{FF2B5EF4-FFF2-40B4-BE49-F238E27FC236}">
                <a16:creationId xmlns:a16="http://schemas.microsoft.com/office/drawing/2014/main" id="{A4E757AA-4F74-F1A3-107A-6264EA36C2BA}"/>
              </a:ext>
            </a:extLst>
          </p:cNvPr>
          <p:cNvSpPr txBox="1"/>
          <p:nvPr/>
        </p:nvSpPr>
        <p:spPr>
          <a:xfrm>
            <a:off x="1454727" y="1565059"/>
            <a:ext cx="664797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以下のプログラムを実行すると何が起きるか？</a:t>
            </a:r>
          </a:p>
        </p:txBody>
      </p:sp>
      <p:sp>
        <p:nvSpPr>
          <p:cNvPr id="4" name="テキスト ボックス 3">
            <a:extLst>
              <a:ext uri="{FF2B5EF4-FFF2-40B4-BE49-F238E27FC236}">
                <a16:creationId xmlns:a16="http://schemas.microsoft.com/office/drawing/2014/main" id="{8A8B9378-39CB-2BCE-DB4B-DD361AAA2CCE}"/>
              </a:ext>
            </a:extLst>
          </p:cNvPr>
          <p:cNvSpPr txBox="1"/>
          <p:nvPr/>
        </p:nvSpPr>
        <p:spPr>
          <a:xfrm>
            <a:off x="2069869" y="2423744"/>
            <a:ext cx="165141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a = d + 5</a:t>
            </a:r>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DDD048BB-071F-FB49-C71C-5D497EBCDBDD}"/>
              </a:ext>
            </a:extLst>
          </p:cNvPr>
          <p:cNvSpPr txBox="1"/>
          <p:nvPr/>
        </p:nvSpPr>
        <p:spPr>
          <a:xfrm>
            <a:off x="1454727" y="3782292"/>
            <a:ext cx="6340197"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変数は定義しないと使えない！</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（変数は</a:t>
            </a:r>
            <a:r>
              <a:rPr kumimoji="1" lang="ja-JP" altLang="en-US" sz="2400" b="1" dirty="0">
                <a:latin typeface="メイリオ" panose="020B0604030504040204" pitchFamily="50" charset="-128"/>
                <a:ea typeface="メイリオ" panose="020B0604030504040204" pitchFamily="50" charset="-128"/>
              </a:rPr>
              <a:t>最初に</a:t>
            </a:r>
            <a:r>
              <a:rPr kumimoji="1" lang="ja-JP" altLang="en-US" sz="2400" dirty="0">
                <a:latin typeface="メイリオ" panose="020B0604030504040204" pitchFamily="50" charset="-128"/>
                <a:ea typeface="メイリオ" panose="020B0604030504040204" pitchFamily="50" charset="-128"/>
              </a:rPr>
              <a:t>必ず等式の左辺に置くこと）</a:t>
            </a:r>
          </a:p>
        </p:txBody>
      </p:sp>
      <p:sp>
        <p:nvSpPr>
          <p:cNvPr id="6" name="テキスト ボックス 5">
            <a:extLst>
              <a:ext uri="{FF2B5EF4-FFF2-40B4-BE49-F238E27FC236}">
                <a16:creationId xmlns:a16="http://schemas.microsoft.com/office/drawing/2014/main" id="{0B43006E-B95E-BDAD-5B11-96FD861783EC}"/>
              </a:ext>
            </a:extLst>
          </p:cNvPr>
          <p:cNvSpPr txBox="1"/>
          <p:nvPr/>
        </p:nvSpPr>
        <p:spPr>
          <a:xfrm>
            <a:off x="2069869" y="5010309"/>
            <a:ext cx="1651414"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d = 2**3</a:t>
            </a:r>
          </a:p>
          <a:p>
            <a:pPr algn="l"/>
            <a:r>
              <a:rPr kumimoji="1" lang="en-US" altLang="ja-JP" sz="2400" dirty="0">
                <a:latin typeface="メイリオ" panose="020B0604030504040204" pitchFamily="50" charset="-128"/>
                <a:ea typeface="メイリオ" panose="020B0604030504040204" pitchFamily="50" charset="-128"/>
              </a:rPr>
              <a:t>a = d + 5</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03936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22F8709-413E-EE21-74C2-86071EFC6EC4}"/>
              </a:ext>
            </a:extLst>
          </p:cNvPr>
          <p:cNvSpPr txBox="1"/>
          <p:nvPr/>
        </p:nvSpPr>
        <p:spPr>
          <a:xfrm>
            <a:off x="507076" y="540327"/>
            <a:ext cx="757130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プログラミングを勉強する２つの考え方</a:t>
            </a:r>
          </a:p>
        </p:txBody>
      </p:sp>
      <p:sp>
        <p:nvSpPr>
          <p:cNvPr id="3" name="テキスト ボックス 2">
            <a:extLst>
              <a:ext uri="{FF2B5EF4-FFF2-40B4-BE49-F238E27FC236}">
                <a16:creationId xmlns:a16="http://schemas.microsoft.com/office/drawing/2014/main" id="{083D551A-9A34-A384-501C-DA515DBCB313}"/>
              </a:ext>
            </a:extLst>
          </p:cNvPr>
          <p:cNvSpPr txBox="1"/>
          <p:nvPr/>
        </p:nvSpPr>
        <p:spPr>
          <a:xfrm>
            <a:off x="731520" y="2967335"/>
            <a:ext cx="8802410"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既存のプログラムを修正していろいろなデータ分析に応用する</a:t>
            </a:r>
          </a:p>
        </p:txBody>
      </p:sp>
      <p:sp>
        <p:nvSpPr>
          <p:cNvPr id="4" name="テキスト ボックス 3">
            <a:extLst>
              <a:ext uri="{FF2B5EF4-FFF2-40B4-BE49-F238E27FC236}">
                <a16:creationId xmlns:a16="http://schemas.microsoft.com/office/drawing/2014/main" id="{DE7ACE6E-CFAA-3C54-C0D5-E92DCFF11BB5}"/>
              </a:ext>
            </a:extLst>
          </p:cNvPr>
          <p:cNvSpPr txBox="1"/>
          <p:nvPr/>
        </p:nvSpPr>
        <p:spPr>
          <a:xfrm>
            <a:off x="731520" y="1479665"/>
            <a:ext cx="6032421"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０からオリジナルにプログラムを作成する</a:t>
            </a:r>
          </a:p>
        </p:txBody>
      </p:sp>
      <p:sp>
        <p:nvSpPr>
          <p:cNvPr id="5" name="テキスト ボックス 4">
            <a:extLst>
              <a:ext uri="{FF2B5EF4-FFF2-40B4-BE49-F238E27FC236}">
                <a16:creationId xmlns:a16="http://schemas.microsoft.com/office/drawing/2014/main" id="{4DF1C2EF-8F55-2D99-4B6C-F5F21CA57C38}"/>
              </a:ext>
            </a:extLst>
          </p:cNvPr>
          <p:cNvSpPr txBox="1"/>
          <p:nvPr/>
        </p:nvSpPr>
        <p:spPr>
          <a:xfrm>
            <a:off x="1697992" y="1988356"/>
            <a:ext cx="9199993"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将来プロフェッショナルデータサイエンティストを目指す</a:t>
            </a:r>
          </a:p>
        </p:txBody>
      </p:sp>
      <p:sp>
        <p:nvSpPr>
          <p:cNvPr id="6" name="テキスト ボックス 5">
            <a:extLst>
              <a:ext uri="{FF2B5EF4-FFF2-40B4-BE49-F238E27FC236}">
                <a16:creationId xmlns:a16="http://schemas.microsoft.com/office/drawing/2014/main" id="{756BB524-5573-5BFB-CC3E-C088CD6D1CEB}"/>
              </a:ext>
            </a:extLst>
          </p:cNvPr>
          <p:cNvSpPr txBox="1"/>
          <p:nvPr/>
        </p:nvSpPr>
        <p:spPr>
          <a:xfrm>
            <a:off x="1697992" y="3548917"/>
            <a:ext cx="572464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様々な企業でのデータ活用業務をこなす</a:t>
            </a:r>
          </a:p>
        </p:txBody>
      </p:sp>
    </p:spTree>
    <p:extLst>
      <p:ext uri="{BB962C8B-B14F-4D97-AF65-F5344CB8AC3E}">
        <p14:creationId xmlns:p14="http://schemas.microsoft.com/office/powerpoint/2010/main" val="10451735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7749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CBE5AC1-96F6-4D67-1C03-677FA736327B}"/>
              </a:ext>
            </a:extLst>
          </p:cNvPr>
          <p:cNvSpPr txBox="1"/>
          <p:nvPr/>
        </p:nvSpPr>
        <p:spPr>
          <a:xfrm>
            <a:off x="641201" y="230680"/>
            <a:ext cx="346761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コンピュータとは</a:t>
            </a:r>
          </a:p>
        </p:txBody>
      </p:sp>
      <p:sp>
        <p:nvSpPr>
          <p:cNvPr id="3" name="テキスト ボックス 2">
            <a:extLst>
              <a:ext uri="{FF2B5EF4-FFF2-40B4-BE49-F238E27FC236}">
                <a16:creationId xmlns:a16="http://schemas.microsoft.com/office/drawing/2014/main" id="{56D8BCB3-DB35-9865-3669-58DEE7BDE996}"/>
              </a:ext>
            </a:extLst>
          </p:cNvPr>
          <p:cNvSpPr txBox="1"/>
          <p:nvPr/>
        </p:nvSpPr>
        <p:spPr>
          <a:xfrm>
            <a:off x="716015" y="815455"/>
            <a:ext cx="818685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プログラムから与えられた命令をハードウエアで実行する</a:t>
            </a:r>
          </a:p>
        </p:txBody>
      </p:sp>
      <p:pic>
        <p:nvPicPr>
          <p:cNvPr id="2050" name="Picture 2" descr="リモコンでエアコンの電源を入れるシーンの無料イラスト / イラストセンター">
            <a:extLst>
              <a:ext uri="{FF2B5EF4-FFF2-40B4-BE49-F238E27FC236}">
                <a16:creationId xmlns:a16="http://schemas.microsoft.com/office/drawing/2014/main" id="{686A4529-7AAE-45B6-FC36-1259F5D460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771" y="2042853"/>
            <a:ext cx="6057207" cy="4542905"/>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4265188B-C029-A461-7681-47EFECACEBE4}"/>
              </a:ext>
            </a:extLst>
          </p:cNvPr>
          <p:cNvSpPr txBox="1"/>
          <p:nvPr/>
        </p:nvSpPr>
        <p:spPr>
          <a:xfrm>
            <a:off x="4405745" y="4513811"/>
            <a:ext cx="87395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25</a:t>
            </a:r>
            <a:r>
              <a:rPr kumimoji="1" lang="ja-JP" altLang="en-US" sz="2400" dirty="0">
                <a:latin typeface="メイリオ" panose="020B0604030504040204" pitchFamily="50" charset="-128"/>
                <a:ea typeface="メイリオ" panose="020B0604030504040204" pitchFamily="50" charset="-128"/>
              </a:rPr>
              <a:t>℃</a:t>
            </a:r>
          </a:p>
        </p:txBody>
      </p:sp>
      <p:sp>
        <p:nvSpPr>
          <p:cNvPr id="5" name="テキスト ボックス 4">
            <a:extLst>
              <a:ext uri="{FF2B5EF4-FFF2-40B4-BE49-F238E27FC236}">
                <a16:creationId xmlns:a16="http://schemas.microsoft.com/office/drawing/2014/main" id="{7E2EC6B6-06BB-76FA-B218-633AC0FF7A4B}"/>
              </a:ext>
            </a:extLst>
          </p:cNvPr>
          <p:cNvSpPr txBox="1"/>
          <p:nvPr/>
        </p:nvSpPr>
        <p:spPr>
          <a:xfrm>
            <a:off x="5172846" y="1591353"/>
            <a:ext cx="6544059" cy="707886"/>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リモコンからの命令（信号）を受け取って何をしたらいいかを解釈・実行するコンピュータが入っている</a:t>
            </a:r>
          </a:p>
        </p:txBody>
      </p:sp>
      <p:pic>
        <p:nvPicPr>
          <p:cNvPr id="2052" name="Picture 4" descr="半導体イラスト｜無料イラスト・フリー素材なら「イラストAC」">
            <a:extLst>
              <a:ext uri="{FF2B5EF4-FFF2-40B4-BE49-F238E27FC236}">
                <a16:creationId xmlns:a16="http://schemas.microsoft.com/office/drawing/2014/main" id="{FE886738-213C-8FFA-F921-B403983370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2041" y="2196099"/>
            <a:ext cx="2777897" cy="2084956"/>
          </a:xfrm>
          <a:prstGeom prst="rect">
            <a:avLst/>
          </a:prstGeom>
          <a:noFill/>
          <a:extLst>
            <a:ext uri="{909E8E84-426E-40DD-AFC4-6F175D3DCCD1}">
              <a14:hiddenFill xmlns:a14="http://schemas.microsoft.com/office/drawing/2010/main">
                <a:solidFill>
                  <a:srgbClr val="FFFFFF"/>
                </a:solidFill>
              </a14:hiddenFill>
            </a:ext>
          </a:extLst>
        </p:spPr>
      </p:pic>
      <p:sp>
        <p:nvSpPr>
          <p:cNvPr id="6" name="吹き出し: 四角形 5">
            <a:extLst>
              <a:ext uri="{FF2B5EF4-FFF2-40B4-BE49-F238E27FC236}">
                <a16:creationId xmlns:a16="http://schemas.microsoft.com/office/drawing/2014/main" id="{D5E6EFCA-D243-2E8C-73AC-A242559772B8}"/>
              </a:ext>
            </a:extLst>
          </p:cNvPr>
          <p:cNvSpPr/>
          <p:nvPr/>
        </p:nvSpPr>
        <p:spPr>
          <a:xfrm>
            <a:off x="6542041" y="2402379"/>
            <a:ext cx="2718337" cy="1687483"/>
          </a:xfrm>
          <a:prstGeom prst="wedgeRectCallout">
            <a:avLst>
              <a:gd name="adj1" fmla="val -94378"/>
              <a:gd name="adj2" fmla="val -15175"/>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54" name="Picture 6" descr="PC・タワー型パソコンシルエット素材 | イラスト無料・かわいいテンプレート">
            <a:extLst>
              <a:ext uri="{FF2B5EF4-FFF2-40B4-BE49-F238E27FC236}">
                <a16:creationId xmlns:a16="http://schemas.microsoft.com/office/drawing/2014/main" id="{6358B750-0F08-5A59-9FF2-34CAEE9F49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5561" y="4739947"/>
            <a:ext cx="2873433" cy="2155075"/>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B9A1CD44-F760-B963-0A34-8E77F09D6EC0}"/>
              </a:ext>
            </a:extLst>
          </p:cNvPr>
          <p:cNvSpPr txBox="1"/>
          <p:nvPr/>
        </p:nvSpPr>
        <p:spPr>
          <a:xfrm>
            <a:off x="7475561" y="4739947"/>
            <a:ext cx="242085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a:t>
            </a:r>
            <a:r>
              <a:rPr kumimoji="1" lang="ja-JP" altLang="en-US" sz="2400" dirty="0">
                <a:latin typeface="メイリオ" panose="020B0604030504040204" pitchFamily="50" charset="-128"/>
                <a:ea typeface="メイリオ" panose="020B0604030504040204" pitchFamily="50" charset="-128"/>
              </a:rPr>
              <a:t>の中身もこれ</a:t>
            </a:r>
          </a:p>
        </p:txBody>
      </p:sp>
      <p:sp>
        <p:nvSpPr>
          <p:cNvPr id="8" name="矢印: 下 7">
            <a:extLst>
              <a:ext uri="{FF2B5EF4-FFF2-40B4-BE49-F238E27FC236}">
                <a16:creationId xmlns:a16="http://schemas.microsoft.com/office/drawing/2014/main" id="{7C1F7433-AB70-7F38-0328-456349CF84D2}"/>
              </a:ext>
            </a:extLst>
          </p:cNvPr>
          <p:cNvSpPr/>
          <p:nvPr/>
        </p:nvSpPr>
        <p:spPr>
          <a:xfrm>
            <a:off x="8084317" y="4296142"/>
            <a:ext cx="836359" cy="38392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16401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図 20">
            <a:extLst>
              <a:ext uri="{FF2B5EF4-FFF2-40B4-BE49-F238E27FC236}">
                <a16:creationId xmlns:a16="http://schemas.microsoft.com/office/drawing/2014/main" id="{D5C59956-2896-F88C-75A3-C34CFF9F0EE7}"/>
              </a:ext>
            </a:extLst>
          </p:cNvPr>
          <p:cNvPicPr>
            <a:picLocks noChangeAspect="1"/>
          </p:cNvPicPr>
          <p:nvPr/>
        </p:nvPicPr>
        <p:blipFill>
          <a:blip r:embed="rId2"/>
          <a:stretch>
            <a:fillRect/>
          </a:stretch>
        </p:blipFill>
        <p:spPr>
          <a:xfrm>
            <a:off x="8662606" y="4055114"/>
            <a:ext cx="2656649" cy="879646"/>
          </a:xfrm>
          <a:prstGeom prst="rect">
            <a:avLst/>
          </a:prstGeom>
        </p:spPr>
      </p:pic>
      <p:sp>
        <p:nvSpPr>
          <p:cNvPr id="4" name="テキスト ボックス 3">
            <a:extLst>
              <a:ext uri="{FF2B5EF4-FFF2-40B4-BE49-F238E27FC236}">
                <a16:creationId xmlns:a16="http://schemas.microsoft.com/office/drawing/2014/main" id="{C3BCA680-D607-93D9-74D0-5C67B41B2CE8}"/>
              </a:ext>
            </a:extLst>
          </p:cNvPr>
          <p:cNvSpPr txBox="1"/>
          <p:nvPr/>
        </p:nvSpPr>
        <p:spPr>
          <a:xfrm>
            <a:off x="396324" y="118892"/>
            <a:ext cx="1249572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コンピュータはプログラムによって何をすればいいかを理解する</a:t>
            </a:r>
          </a:p>
        </p:txBody>
      </p:sp>
      <p:sp>
        <p:nvSpPr>
          <p:cNvPr id="5" name="テキスト ボックス 4">
            <a:extLst>
              <a:ext uri="{FF2B5EF4-FFF2-40B4-BE49-F238E27FC236}">
                <a16:creationId xmlns:a16="http://schemas.microsoft.com/office/drawing/2014/main" id="{9E534332-9A36-6BDB-1FE0-66EBF25BA612}"/>
              </a:ext>
            </a:extLst>
          </p:cNvPr>
          <p:cNvSpPr txBox="1"/>
          <p:nvPr/>
        </p:nvSpPr>
        <p:spPr>
          <a:xfrm>
            <a:off x="496328" y="553466"/>
            <a:ext cx="6301725" cy="923330"/>
          </a:xfrm>
          <a:prstGeom prst="rect">
            <a:avLst/>
          </a:prstGeom>
          <a:noFill/>
        </p:spPr>
        <p:txBody>
          <a:bodyPr wrap="none" rtlCol="0">
            <a:spAutoFit/>
          </a:bodyPr>
          <a:lstStyle/>
          <a:p>
            <a:pPr marL="342900" indent="-342900" algn="l">
              <a:buFont typeface="+mj-lt"/>
              <a:buAutoNum type="arabicPeriod"/>
            </a:pPr>
            <a:r>
              <a:rPr kumimoji="1" lang="ja-JP" altLang="en-US" dirty="0">
                <a:latin typeface="メイリオ" panose="020B0604030504040204" pitchFamily="50" charset="-128"/>
                <a:ea typeface="メイリオ" panose="020B0604030504040204" pitchFamily="50" charset="-128"/>
              </a:rPr>
              <a:t>コンピュータは</a:t>
            </a:r>
            <a:r>
              <a:rPr kumimoji="1" lang="en-US" altLang="ja-JP" dirty="0">
                <a:latin typeface="メイリオ" panose="020B0604030504040204" pitchFamily="50" charset="-128"/>
                <a:ea typeface="メイリオ" panose="020B0604030504040204" pitchFamily="50" charset="-128"/>
              </a:rPr>
              <a:t>2</a:t>
            </a:r>
            <a:r>
              <a:rPr kumimoji="1" lang="ja-JP" altLang="en-US" dirty="0">
                <a:latin typeface="メイリオ" panose="020B0604030504040204" pitchFamily="50" charset="-128"/>
                <a:ea typeface="メイリオ" panose="020B0604030504040204" pitchFamily="50" charset="-128"/>
              </a:rPr>
              <a:t>進数しか理解しない</a:t>
            </a:r>
            <a:endParaRPr kumimoji="1" lang="en-US" altLang="ja-JP" dirty="0">
              <a:latin typeface="メイリオ" panose="020B0604030504040204" pitchFamily="50" charset="-128"/>
              <a:ea typeface="メイリオ" panose="020B0604030504040204" pitchFamily="50" charset="-128"/>
            </a:endParaRPr>
          </a:p>
          <a:p>
            <a:pPr marL="342900" indent="-342900" algn="l">
              <a:buFont typeface="+mj-lt"/>
              <a:buAutoNum type="arabicPeriod"/>
            </a:pPr>
            <a:r>
              <a:rPr kumimoji="1" lang="ja-JP" altLang="en-US" dirty="0">
                <a:latin typeface="メイリオ" panose="020B0604030504040204" pitchFamily="50" charset="-128"/>
                <a:ea typeface="メイリオ" panose="020B0604030504040204" pitchFamily="50" charset="-128"/>
              </a:rPr>
              <a:t>プログラムはそのままではコンピュータは理解できない</a:t>
            </a:r>
            <a:endParaRPr kumimoji="1" lang="en-US" altLang="ja-JP" dirty="0">
              <a:latin typeface="メイリオ" panose="020B0604030504040204" pitchFamily="50" charset="-128"/>
              <a:ea typeface="メイリオ" panose="020B0604030504040204" pitchFamily="50" charset="-128"/>
            </a:endParaRPr>
          </a:p>
          <a:p>
            <a:pPr marL="342900" indent="-342900" algn="l">
              <a:buFont typeface="+mj-lt"/>
              <a:buAutoNum type="arabicPeriod"/>
            </a:pPr>
            <a:r>
              <a:rPr kumimoji="1" lang="ja-JP" altLang="en-US" dirty="0">
                <a:latin typeface="メイリオ" panose="020B0604030504040204" pitchFamily="50" charset="-128"/>
                <a:ea typeface="メイリオ" panose="020B0604030504040204" pitchFamily="50" charset="-128"/>
              </a:rPr>
              <a:t>プログラムを</a:t>
            </a:r>
            <a:r>
              <a:rPr kumimoji="1" lang="en-US" altLang="ja-JP" dirty="0">
                <a:latin typeface="メイリオ" panose="020B0604030504040204" pitchFamily="50" charset="-128"/>
                <a:ea typeface="メイリオ" panose="020B0604030504040204" pitchFamily="50" charset="-128"/>
              </a:rPr>
              <a:t>2</a:t>
            </a:r>
            <a:r>
              <a:rPr kumimoji="1" lang="ja-JP" altLang="en-US" dirty="0">
                <a:latin typeface="メイリオ" panose="020B0604030504040204" pitchFamily="50" charset="-128"/>
                <a:ea typeface="メイリオ" panose="020B0604030504040204" pitchFamily="50" charset="-128"/>
              </a:rPr>
              <a:t>進数に翻訳する必要がある</a:t>
            </a:r>
          </a:p>
        </p:txBody>
      </p:sp>
      <p:sp>
        <p:nvSpPr>
          <p:cNvPr id="7" name="正方形/長方形 6">
            <a:extLst>
              <a:ext uri="{FF2B5EF4-FFF2-40B4-BE49-F238E27FC236}">
                <a16:creationId xmlns:a16="http://schemas.microsoft.com/office/drawing/2014/main" id="{5053B843-85AA-09FF-7BD2-8B5AB2339C76}"/>
              </a:ext>
            </a:extLst>
          </p:cNvPr>
          <p:cNvSpPr/>
          <p:nvPr/>
        </p:nvSpPr>
        <p:spPr>
          <a:xfrm>
            <a:off x="3295067" y="2832476"/>
            <a:ext cx="5001546" cy="54653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翻訳ソフト（ミドルウエア）</a:t>
            </a:r>
          </a:p>
        </p:txBody>
      </p:sp>
      <p:sp>
        <p:nvSpPr>
          <p:cNvPr id="10" name="テキスト ボックス 9">
            <a:extLst>
              <a:ext uri="{FF2B5EF4-FFF2-40B4-BE49-F238E27FC236}">
                <a16:creationId xmlns:a16="http://schemas.microsoft.com/office/drawing/2014/main" id="{686D82B2-66E9-EC0A-D670-63F4F4D454B1}"/>
              </a:ext>
            </a:extLst>
          </p:cNvPr>
          <p:cNvSpPr txBox="1"/>
          <p:nvPr/>
        </p:nvSpPr>
        <p:spPr>
          <a:xfrm>
            <a:off x="3501396" y="6026051"/>
            <a:ext cx="3461140"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CPU(Central Processing Unit)</a:t>
            </a:r>
            <a:endParaRPr kumimoji="1" lang="ja-JP" altLang="en-US"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F948356F-1C30-B742-BD17-4802710B1D81}"/>
              </a:ext>
            </a:extLst>
          </p:cNvPr>
          <p:cNvSpPr txBox="1"/>
          <p:nvPr/>
        </p:nvSpPr>
        <p:spPr>
          <a:xfrm>
            <a:off x="4390219" y="4386443"/>
            <a:ext cx="2954655"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記憶領域（内部メモリー）</a:t>
            </a:r>
          </a:p>
        </p:txBody>
      </p:sp>
      <p:pic>
        <p:nvPicPr>
          <p:cNvPr id="1030" name="Picture 6" descr="CPU、メモリ、HDDの役割の違い｜パソコンを購入する際のチェックポイントも紹介 | @niftyIT小ネタ帳">
            <a:extLst>
              <a:ext uri="{FF2B5EF4-FFF2-40B4-BE49-F238E27FC236}">
                <a16:creationId xmlns:a16="http://schemas.microsoft.com/office/drawing/2014/main" id="{B7EA5B8F-11F9-4661-2A88-16E2BDE183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8365" y="5622586"/>
            <a:ext cx="1766823" cy="11757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Tエンジニアの豆知識 CPUのアーキテクチャって？ | 株式会社ビヨンド">
            <a:extLst>
              <a:ext uri="{FF2B5EF4-FFF2-40B4-BE49-F238E27FC236}">
                <a16:creationId xmlns:a16="http://schemas.microsoft.com/office/drawing/2014/main" id="{79E7C04F-EDB6-C948-764F-A7EADC0605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7158" y="5699406"/>
            <a:ext cx="1022100" cy="1022100"/>
          </a:xfrm>
          <a:prstGeom prst="rect">
            <a:avLst/>
          </a:prstGeom>
          <a:noFill/>
          <a:extLst>
            <a:ext uri="{909E8E84-426E-40DD-AFC4-6F175D3DCCD1}">
              <a14:hiddenFill xmlns:a14="http://schemas.microsoft.com/office/drawing/2010/main">
                <a:solidFill>
                  <a:srgbClr val="FFFFFF"/>
                </a:solidFill>
              </a14:hiddenFill>
            </a:ext>
          </a:extLst>
        </p:spPr>
      </p:pic>
      <p:sp>
        <p:nvSpPr>
          <p:cNvPr id="22" name="テキスト ボックス 21">
            <a:extLst>
              <a:ext uri="{FF2B5EF4-FFF2-40B4-BE49-F238E27FC236}">
                <a16:creationId xmlns:a16="http://schemas.microsoft.com/office/drawing/2014/main" id="{D91DFDAB-00C0-504D-32B5-E7F78E4FD781}"/>
              </a:ext>
            </a:extLst>
          </p:cNvPr>
          <p:cNvSpPr txBox="1"/>
          <p:nvPr/>
        </p:nvSpPr>
        <p:spPr>
          <a:xfrm>
            <a:off x="6500936" y="5294207"/>
            <a:ext cx="1569660"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命令＋データ</a:t>
            </a:r>
          </a:p>
        </p:txBody>
      </p:sp>
      <p:sp>
        <p:nvSpPr>
          <p:cNvPr id="23" name="テキスト ボックス 22">
            <a:extLst>
              <a:ext uri="{FF2B5EF4-FFF2-40B4-BE49-F238E27FC236}">
                <a16:creationId xmlns:a16="http://schemas.microsoft.com/office/drawing/2014/main" id="{766C047C-DB83-8764-9D1A-2F8C4C773D6D}"/>
              </a:ext>
            </a:extLst>
          </p:cNvPr>
          <p:cNvSpPr txBox="1"/>
          <p:nvPr/>
        </p:nvSpPr>
        <p:spPr>
          <a:xfrm>
            <a:off x="4137394" y="5343209"/>
            <a:ext cx="1107996"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処理結果</a:t>
            </a:r>
          </a:p>
        </p:txBody>
      </p:sp>
      <p:pic>
        <p:nvPicPr>
          <p:cNvPr id="31" name="図 30">
            <a:extLst>
              <a:ext uri="{FF2B5EF4-FFF2-40B4-BE49-F238E27FC236}">
                <a16:creationId xmlns:a16="http://schemas.microsoft.com/office/drawing/2014/main" id="{73358B5D-2DE9-2A68-852D-1014974BB946}"/>
              </a:ext>
            </a:extLst>
          </p:cNvPr>
          <p:cNvPicPr>
            <a:picLocks noChangeAspect="1"/>
          </p:cNvPicPr>
          <p:nvPr/>
        </p:nvPicPr>
        <p:blipFill>
          <a:blip r:embed="rId5"/>
          <a:stretch>
            <a:fillRect/>
          </a:stretch>
        </p:blipFill>
        <p:spPr>
          <a:xfrm>
            <a:off x="4390219" y="2021890"/>
            <a:ext cx="3032233" cy="473324"/>
          </a:xfrm>
          <a:prstGeom prst="rect">
            <a:avLst/>
          </a:prstGeom>
        </p:spPr>
      </p:pic>
      <p:sp>
        <p:nvSpPr>
          <p:cNvPr id="32" name="テキスト ボックス 31">
            <a:extLst>
              <a:ext uri="{FF2B5EF4-FFF2-40B4-BE49-F238E27FC236}">
                <a16:creationId xmlns:a16="http://schemas.microsoft.com/office/drawing/2014/main" id="{F20178B3-FA4E-0588-DCD1-ACB3478D7E39}"/>
              </a:ext>
            </a:extLst>
          </p:cNvPr>
          <p:cNvSpPr txBox="1"/>
          <p:nvPr/>
        </p:nvSpPr>
        <p:spPr>
          <a:xfrm>
            <a:off x="6132330" y="3730562"/>
            <a:ext cx="94769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0101</a:t>
            </a:r>
            <a:endParaRPr kumimoji="1" lang="ja-JP" altLang="en-US" sz="2400" dirty="0">
              <a:latin typeface="メイリオ" panose="020B0604030504040204" pitchFamily="50" charset="-128"/>
              <a:ea typeface="メイリオ" panose="020B0604030504040204" pitchFamily="50" charset="-128"/>
            </a:endParaRPr>
          </a:p>
        </p:txBody>
      </p:sp>
      <p:sp>
        <p:nvSpPr>
          <p:cNvPr id="33" name="テキスト ボックス 32">
            <a:extLst>
              <a:ext uri="{FF2B5EF4-FFF2-40B4-BE49-F238E27FC236}">
                <a16:creationId xmlns:a16="http://schemas.microsoft.com/office/drawing/2014/main" id="{EF791DC6-3875-01CC-8C91-AACF3CB04A77}"/>
              </a:ext>
            </a:extLst>
          </p:cNvPr>
          <p:cNvSpPr txBox="1"/>
          <p:nvPr/>
        </p:nvSpPr>
        <p:spPr>
          <a:xfrm>
            <a:off x="7202432" y="3719514"/>
            <a:ext cx="94769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0011</a:t>
            </a:r>
            <a:endParaRPr kumimoji="1" lang="ja-JP" altLang="en-US" sz="2400" dirty="0">
              <a:latin typeface="メイリオ" panose="020B0604030504040204" pitchFamily="50" charset="-128"/>
              <a:ea typeface="メイリオ" panose="020B0604030504040204" pitchFamily="50" charset="-128"/>
            </a:endParaRPr>
          </a:p>
        </p:txBody>
      </p:sp>
      <p:sp>
        <p:nvSpPr>
          <p:cNvPr id="34" name="テキスト ボックス 33">
            <a:extLst>
              <a:ext uri="{FF2B5EF4-FFF2-40B4-BE49-F238E27FC236}">
                <a16:creationId xmlns:a16="http://schemas.microsoft.com/office/drawing/2014/main" id="{A6865110-FFB4-14E8-C20A-F2A177AB3FB7}"/>
              </a:ext>
            </a:extLst>
          </p:cNvPr>
          <p:cNvSpPr txBox="1"/>
          <p:nvPr/>
        </p:nvSpPr>
        <p:spPr>
          <a:xfrm>
            <a:off x="6916356" y="3719513"/>
            <a:ext cx="43152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36" name="矢印: 下 35">
            <a:extLst>
              <a:ext uri="{FF2B5EF4-FFF2-40B4-BE49-F238E27FC236}">
                <a16:creationId xmlns:a16="http://schemas.microsoft.com/office/drawing/2014/main" id="{0C8D2661-EC1A-7990-3238-C3F4DECF093E}"/>
              </a:ext>
            </a:extLst>
          </p:cNvPr>
          <p:cNvSpPr/>
          <p:nvPr/>
        </p:nvSpPr>
        <p:spPr>
          <a:xfrm>
            <a:off x="6716184" y="2598048"/>
            <a:ext cx="865079" cy="1121464"/>
          </a:xfrm>
          <a:prstGeom prst="downArrow">
            <a:avLst>
              <a:gd name="adj1" fmla="val 47775"/>
              <a:gd name="adj2" fmla="val 39881"/>
            </a:avLst>
          </a:prstGeom>
          <a:solidFill>
            <a:srgbClr val="4472C4">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44AA1A95-30FD-535E-ACC6-9232A06FBBE7}"/>
              </a:ext>
            </a:extLst>
          </p:cNvPr>
          <p:cNvSpPr/>
          <p:nvPr/>
        </p:nvSpPr>
        <p:spPr>
          <a:xfrm>
            <a:off x="3295067" y="4231336"/>
            <a:ext cx="5001546" cy="54653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8" name="正方形/長方形 37">
            <a:extLst>
              <a:ext uri="{FF2B5EF4-FFF2-40B4-BE49-F238E27FC236}">
                <a16:creationId xmlns:a16="http://schemas.microsoft.com/office/drawing/2014/main" id="{DFB40056-E232-7E6E-2432-DE50F3A46509}"/>
              </a:ext>
            </a:extLst>
          </p:cNvPr>
          <p:cNvSpPr/>
          <p:nvPr/>
        </p:nvSpPr>
        <p:spPr>
          <a:xfrm>
            <a:off x="3295067" y="5860406"/>
            <a:ext cx="5001546" cy="7001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9" name="テキスト ボックス 38">
            <a:extLst>
              <a:ext uri="{FF2B5EF4-FFF2-40B4-BE49-F238E27FC236}">
                <a16:creationId xmlns:a16="http://schemas.microsoft.com/office/drawing/2014/main" id="{A06FB650-1BE8-E49D-88FC-FEA9EEE6A4C1}"/>
              </a:ext>
            </a:extLst>
          </p:cNvPr>
          <p:cNvSpPr txBox="1"/>
          <p:nvPr/>
        </p:nvSpPr>
        <p:spPr>
          <a:xfrm>
            <a:off x="4173791" y="4975319"/>
            <a:ext cx="94769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1000</a:t>
            </a:r>
            <a:endParaRPr kumimoji="1" lang="ja-JP" altLang="en-US" sz="2400" dirty="0">
              <a:latin typeface="メイリオ" panose="020B0604030504040204" pitchFamily="50" charset="-128"/>
              <a:ea typeface="メイリオ" panose="020B0604030504040204" pitchFamily="50" charset="-128"/>
            </a:endParaRPr>
          </a:p>
        </p:txBody>
      </p:sp>
      <p:sp>
        <p:nvSpPr>
          <p:cNvPr id="40" name="矢印: 下 39">
            <a:extLst>
              <a:ext uri="{FF2B5EF4-FFF2-40B4-BE49-F238E27FC236}">
                <a16:creationId xmlns:a16="http://schemas.microsoft.com/office/drawing/2014/main" id="{FB5DBA7A-A851-A13F-E759-AFD7839714A8}"/>
              </a:ext>
            </a:extLst>
          </p:cNvPr>
          <p:cNvSpPr/>
          <p:nvPr/>
        </p:nvSpPr>
        <p:spPr>
          <a:xfrm flipV="1">
            <a:off x="4305499" y="4714539"/>
            <a:ext cx="865079" cy="1121464"/>
          </a:xfrm>
          <a:prstGeom prst="downArrow">
            <a:avLst>
              <a:gd name="adj1" fmla="val 47775"/>
              <a:gd name="adj2" fmla="val 39881"/>
            </a:avLst>
          </a:prstGeom>
          <a:solidFill>
            <a:srgbClr val="4472C4">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3F492DD1-36D7-1E4F-1390-ED3EFA46FFA5}"/>
              </a:ext>
            </a:extLst>
          </p:cNvPr>
          <p:cNvSpPr txBox="1"/>
          <p:nvPr/>
        </p:nvSpPr>
        <p:spPr>
          <a:xfrm>
            <a:off x="6388964" y="4910882"/>
            <a:ext cx="1872629"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 [0101,0011]</a:t>
            </a:r>
            <a:endParaRPr kumimoji="1" lang="ja-JP" altLang="en-US" dirty="0">
              <a:latin typeface="メイリオ" panose="020B0604030504040204" pitchFamily="50" charset="-128"/>
              <a:ea typeface="メイリオ" panose="020B0604030504040204" pitchFamily="50" charset="-128"/>
            </a:endParaRPr>
          </a:p>
        </p:txBody>
      </p:sp>
      <p:sp>
        <p:nvSpPr>
          <p:cNvPr id="42" name="矢印: 下 41">
            <a:extLst>
              <a:ext uri="{FF2B5EF4-FFF2-40B4-BE49-F238E27FC236}">
                <a16:creationId xmlns:a16="http://schemas.microsoft.com/office/drawing/2014/main" id="{6EC9855A-198C-805B-323F-B8544FE6DE35}"/>
              </a:ext>
            </a:extLst>
          </p:cNvPr>
          <p:cNvSpPr/>
          <p:nvPr/>
        </p:nvSpPr>
        <p:spPr>
          <a:xfrm>
            <a:off x="6758962" y="4738942"/>
            <a:ext cx="865079" cy="1121464"/>
          </a:xfrm>
          <a:prstGeom prst="downArrow">
            <a:avLst>
              <a:gd name="adj1" fmla="val 47775"/>
              <a:gd name="adj2" fmla="val 39881"/>
            </a:avLst>
          </a:prstGeom>
          <a:solidFill>
            <a:srgbClr val="4472C4">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矢印: 下 43">
            <a:extLst>
              <a:ext uri="{FF2B5EF4-FFF2-40B4-BE49-F238E27FC236}">
                <a16:creationId xmlns:a16="http://schemas.microsoft.com/office/drawing/2014/main" id="{A5C05E3A-598A-E661-3AFA-98C78F704B40}"/>
              </a:ext>
            </a:extLst>
          </p:cNvPr>
          <p:cNvSpPr/>
          <p:nvPr/>
        </p:nvSpPr>
        <p:spPr>
          <a:xfrm flipV="1">
            <a:off x="4327469" y="2731817"/>
            <a:ext cx="865079" cy="1121464"/>
          </a:xfrm>
          <a:prstGeom prst="downArrow">
            <a:avLst>
              <a:gd name="adj1" fmla="val 47775"/>
              <a:gd name="adj2" fmla="val 39881"/>
            </a:avLst>
          </a:prstGeom>
          <a:solidFill>
            <a:srgbClr val="4472C4">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938DFAE0-F255-B598-DC22-F79C1DD7FB65}"/>
              </a:ext>
            </a:extLst>
          </p:cNvPr>
          <p:cNvSpPr txBox="1"/>
          <p:nvPr/>
        </p:nvSpPr>
        <p:spPr>
          <a:xfrm>
            <a:off x="4217544" y="3716521"/>
            <a:ext cx="94769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1000</a:t>
            </a:r>
            <a:endParaRPr kumimoji="1" lang="ja-JP" altLang="en-US" sz="2400" dirty="0">
              <a:latin typeface="メイリオ" panose="020B0604030504040204" pitchFamily="50" charset="-128"/>
              <a:ea typeface="メイリオ" panose="020B0604030504040204" pitchFamily="50" charset="-128"/>
            </a:endParaRPr>
          </a:p>
        </p:txBody>
      </p:sp>
      <p:sp>
        <p:nvSpPr>
          <p:cNvPr id="46" name="テキスト ボックス 45">
            <a:extLst>
              <a:ext uri="{FF2B5EF4-FFF2-40B4-BE49-F238E27FC236}">
                <a16:creationId xmlns:a16="http://schemas.microsoft.com/office/drawing/2014/main" id="{DF00704F-F187-60CD-E8EB-A281BFD3491A}"/>
              </a:ext>
            </a:extLst>
          </p:cNvPr>
          <p:cNvSpPr txBox="1"/>
          <p:nvPr/>
        </p:nvSpPr>
        <p:spPr>
          <a:xfrm>
            <a:off x="4568604" y="2468634"/>
            <a:ext cx="37542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8</a:t>
            </a:r>
            <a:endParaRPr kumimoji="1" lang="ja-JP" altLang="en-US" sz="2400"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C10D90DF-E3D7-F211-6ACB-D6C3E595E3E0}"/>
              </a:ext>
            </a:extLst>
          </p:cNvPr>
          <p:cNvSpPr txBox="1"/>
          <p:nvPr/>
        </p:nvSpPr>
        <p:spPr>
          <a:xfrm>
            <a:off x="4885031" y="1695641"/>
            <a:ext cx="1210588" cy="338554"/>
          </a:xfrm>
          <a:prstGeom prst="rect">
            <a:avLst/>
          </a:prstGeom>
          <a:noFill/>
        </p:spPr>
        <p:txBody>
          <a:bodyPr wrap="none" rtlCol="0">
            <a:spAutoFit/>
          </a:bodyPr>
          <a:lstStyle/>
          <a:p>
            <a:pPr algn="l"/>
            <a:r>
              <a:rPr kumimoji="1" lang="ja-JP" altLang="en-US" sz="1600" dirty="0">
                <a:solidFill>
                  <a:srgbClr val="FF0000"/>
                </a:solidFill>
                <a:latin typeface="メイリオ" panose="020B0604030504040204" pitchFamily="50" charset="-128"/>
                <a:ea typeface="メイリオ" panose="020B0604030504040204" pitchFamily="50" charset="-128"/>
              </a:rPr>
              <a:t>プログラム</a:t>
            </a:r>
          </a:p>
        </p:txBody>
      </p:sp>
      <p:sp>
        <p:nvSpPr>
          <p:cNvPr id="3" name="正方形/長方形 2">
            <a:extLst>
              <a:ext uri="{FF2B5EF4-FFF2-40B4-BE49-F238E27FC236}">
                <a16:creationId xmlns:a16="http://schemas.microsoft.com/office/drawing/2014/main" id="{F56BE808-5C81-6A08-F2AD-A44135BB7190}"/>
              </a:ext>
            </a:extLst>
          </p:cNvPr>
          <p:cNvSpPr/>
          <p:nvPr/>
        </p:nvSpPr>
        <p:spPr>
          <a:xfrm>
            <a:off x="3295067" y="1659974"/>
            <a:ext cx="5001546" cy="85032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 name="左中かっこ 5">
            <a:extLst>
              <a:ext uri="{FF2B5EF4-FFF2-40B4-BE49-F238E27FC236}">
                <a16:creationId xmlns:a16="http://schemas.microsoft.com/office/drawing/2014/main" id="{1A043B95-C707-3DB1-11C5-8199DD1E08B7}"/>
              </a:ext>
            </a:extLst>
          </p:cNvPr>
          <p:cNvSpPr/>
          <p:nvPr/>
        </p:nvSpPr>
        <p:spPr>
          <a:xfrm>
            <a:off x="2506424" y="1659974"/>
            <a:ext cx="375424" cy="171903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左中かっこ 7">
            <a:extLst>
              <a:ext uri="{FF2B5EF4-FFF2-40B4-BE49-F238E27FC236}">
                <a16:creationId xmlns:a16="http://schemas.microsoft.com/office/drawing/2014/main" id="{8CB2F4FC-7274-E2D0-3A29-D7C27AFD7278}"/>
              </a:ext>
            </a:extLst>
          </p:cNvPr>
          <p:cNvSpPr/>
          <p:nvPr/>
        </p:nvSpPr>
        <p:spPr>
          <a:xfrm>
            <a:off x="2506424" y="4192227"/>
            <a:ext cx="375424" cy="2368279"/>
          </a:xfrm>
          <a:prstGeom prst="leftBrace">
            <a:avLst>
              <a:gd name="adj1" fmla="val 1276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00A744D0-26AE-61F1-2B16-DF97157B3950}"/>
              </a:ext>
            </a:extLst>
          </p:cNvPr>
          <p:cNvSpPr txBox="1"/>
          <p:nvPr/>
        </p:nvSpPr>
        <p:spPr>
          <a:xfrm>
            <a:off x="396324" y="2288660"/>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ソフトウエア</a:t>
            </a:r>
          </a:p>
        </p:txBody>
      </p:sp>
      <p:sp>
        <p:nvSpPr>
          <p:cNvPr id="11" name="テキスト ボックス 10">
            <a:extLst>
              <a:ext uri="{FF2B5EF4-FFF2-40B4-BE49-F238E27FC236}">
                <a16:creationId xmlns:a16="http://schemas.microsoft.com/office/drawing/2014/main" id="{34722A13-248D-31C9-7FBD-4B3AF711F0DC}"/>
              </a:ext>
            </a:extLst>
          </p:cNvPr>
          <p:cNvSpPr txBox="1"/>
          <p:nvPr/>
        </p:nvSpPr>
        <p:spPr>
          <a:xfrm>
            <a:off x="401529" y="5098120"/>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ハードウエア</a:t>
            </a:r>
          </a:p>
        </p:txBody>
      </p:sp>
    </p:spTree>
    <p:extLst>
      <p:ext uri="{BB962C8B-B14F-4D97-AF65-F5344CB8AC3E}">
        <p14:creationId xmlns:p14="http://schemas.microsoft.com/office/powerpoint/2010/main" val="2643611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B9ED674-264B-41C1-94BE-92ADEA8B1C83}"/>
              </a:ext>
            </a:extLst>
          </p:cNvPr>
          <p:cNvSpPr txBox="1"/>
          <p:nvPr/>
        </p:nvSpPr>
        <p:spPr>
          <a:xfrm>
            <a:off x="-475489" y="379045"/>
            <a:ext cx="8521831" cy="584775"/>
          </a:xfrm>
          <a:prstGeom prst="rect">
            <a:avLst/>
          </a:prstGeom>
          <a:noFill/>
        </p:spPr>
        <p:txBody>
          <a:bodyPr wrap="square" rtlCol="0">
            <a:spAutoFit/>
          </a:bodyPr>
          <a:lstStyle/>
          <a:p>
            <a:pPr algn="ctr"/>
            <a:r>
              <a:rPr kumimoji="1" lang="ja-JP" altLang="en-US" sz="3200" b="1" dirty="0">
                <a:latin typeface="メイリオ" panose="020B0604030504040204" pitchFamily="50" charset="-128"/>
                <a:ea typeface="メイリオ" panose="020B0604030504040204" pitchFamily="50" charset="-128"/>
              </a:rPr>
              <a:t>プログラムを記述するための言語</a:t>
            </a:r>
          </a:p>
        </p:txBody>
      </p:sp>
      <p:sp>
        <p:nvSpPr>
          <p:cNvPr id="3" name="テキスト ボックス 2">
            <a:extLst>
              <a:ext uri="{FF2B5EF4-FFF2-40B4-BE49-F238E27FC236}">
                <a16:creationId xmlns:a16="http://schemas.microsoft.com/office/drawing/2014/main" id="{572D908E-7D07-D143-AF51-AD5BFB2D6451}"/>
              </a:ext>
            </a:extLst>
          </p:cNvPr>
          <p:cNvSpPr txBox="1"/>
          <p:nvPr/>
        </p:nvSpPr>
        <p:spPr>
          <a:xfrm>
            <a:off x="789709" y="1113905"/>
            <a:ext cx="8338565"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プログラミング言語と呼ばれる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from, import, for, in </a:t>
            </a:r>
            <a:r>
              <a:rPr kumimoji="1" lang="ja-JP" altLang="en-US" sz="2400" dirty="0">
                <a:latin typeface="メイリオ" panose="020B0604030504040204" pitchFamily="50" charset="-128"/>
                <a:ea typeface="メイリオ" panose="020B0604030504040204" pitchFamily="50" charset="-128"/>
              </a:rPr>
              <a:t>のようにところどころ英語っぽい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E004F983-C6DB-0AB7-5B50-5633D6DBE217}"/>
              </a:ext>
            </a:extLst>
          </p:cNvPr>
          <p:cNvPicPr>
            <a:picLocks noChangeAspect="1"/>
          </p:cNvPicPr>
          <p:nvPr/>
        </p:nvPicPr>
        <p:blipFill>
          <a:blip r:embed="rId2"/>
          <a:stretch>
            <a:fillRect/>
          </a:stretch>
        </p:blipFill>
        <p:spPr>
          <a:xfrm>
            <a:off x="789709" y="2324011"/>
            <a:ext cx="7399040" cy="3611275"/>
          </a:xfrm>
          <a:prstGeom prst="rect">
            <a:avLst/>
          </a:prstGeom>
        </p:spPr>
      </p:pic>
    </p:spTree>
    <p:extLst>
      <p:ext uri="{BB962C8B-B14F-4D97-AF65-F5344CB8AC3E}">
        <p14:creationId xmlns:p14="http://schemas.microsoft.com/office/powerpoint/2010/main" val="2374238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1800BD6C-9B2E-48ED-9D96-F07B3682FFBC}"/>
              </a:ext>
            </a:extLst>
          </p:cNvPr>
          <p:cNvSpPr txBox="1"/>
          <p:nvPr/>
        </p:nvSpPr>
        <p:spPr>
          <a:xfrm>
            <a:off x="4689009" y="1647444"/>
            <a:ext cx="4892511" cy="2308324"/>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1960</a:t>
            </a:r>
            <a:r>
              <a:rPr kumimoji="1" lang="ja-JP" altLang="en-US" sz="2400" dirty="0">
                <a:latin typeface="メイリオ" panose="020B0604030504040204" pitchFamily="50" charset="-128"/>
                <a:ea typeface="メイリオ" panose="020B0604030504040204" pitchFamily="50" charset="-128"/>
              </a:rPr>
              <a:t>年代：アセンブラ</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1970</a:t>
            </a:r>
            <a:r>
              <a:rPr kumimoji="1" lang="ja-JP" altLang="en-US" sz="2400" dirty="0">
                <a:latin typeface="メイリオ" panose="020B0604030504040204" pitchFamily="50" charset="-128"/>
                <a:ea typeface="メイリオ" panose="020B0604030504040204" pitchFamily="50" charset="-128"/>
              </a:rPr>
              <a:t>年代：</a:t>
            </a:r>
            <a:r>
              <a:rPr kumimoji="1" lang="en-US" altLang="ja-JP" sz="2400" dirty="0">
                <a:latin typeface="メイリオ" panose="020B0604030504040204" pitchFamily="50" charset="-128"/>
                <a:ea typeface="メイリオ" panose="020B0604030504040204" pitchFamily="50" charset="-128"/>
              </a:rPr>
              <a:t>COBOL, FORTRAN</a:t>
            </a:r>
          </a:p>
          <a:p>
            <a:pPr algn="l"/>
            <a:r>
              <a:rPr kumimoji="1" lang="en-US" altLang="ja-JP" sz="2400" dirty="0">
                <a:latin typeface="メイリオ" panose="020B0604030504040204" pitchFamily="50" charset="-128"/>
                <a:ea typeface="メイリオ" panose="020B0604030504040204" pitchFamily="50" charset="-128"/>
              </a:rPr>
              <a:t>1980</a:t>
            </a:r>
            <a:r>
              <a:rPr kumimoji="1" lang="ja-JP" altLang="en-US" sz="2400" dirty="0">
                <a:latin typeface="メイリオ" panose="020B0604030504040204" pitchFamily="50" charset="-128"/>
                <a:ea typeface="メイリオ" panose="020B0604030504040204" pitchFamily="50" charset="-128"/>
              </a:rPr>
              <a:t>年代：</a:t>
            </a:r>
            <a:r>
              <a:rPr kumimoji="1" lang="en-US" altLang="ja-JP" sz="2400" dirty="0">
                <a:latin typeface="メイリオ" panose="020B0604030504040204" pitchFamily="50" charset="-128"/>
                <a:ea typeface="メイリオ" panose="020B0604030504040204" pitchFamily="50" charset="-128"/>
              </a:rPr>
              <a:t>C, C++</a:t>
            </a:r>
          </a:p>
          <a:p>
            <a:pPr algn="l"/>
            <a:r>
              <a:rPr kumimoji="1" lang="en-US" altLang="ja-JP" sz="2400" dirty="0">
                <a:latin typeface="メイリオ" panose="020B0604030504040204" pitchFamily="50" charset="-128"/>
                <a:ea typeface="メイリオ" panose="020B0604030504040204" pitchFamily="50" charset="-128"/>
              </a:rPr>
              <a:t>1990</a:t>
            </a:r>
            <a:r>
              <a:rPr kumimoji="1" lang="ja-JP" altLang="en-US" sz="2400" dirty="0">
                <a:latin typeface="メイリオ" panose="020B0604030504040204" pitchFamily="50" charset="-128"/>
                <a:ea typeface="メイリオ" panose="020B0604030504040204" pitchFamily="50" charset="-128"/>
              </a:rPr>
              <a:t>年代：</a:t>
            </a:r>
            <a:r>
              <a:rPr kumimoji="1" lang="en-US" altLang="ja-JP" sz="2400" dirty="0">
                <a:latin typeface="メイリオ" panose="020B0604030504040204" pitchFamily="50" charset="-128"/>
                <a:ea typeface="メイリオ" panose="020B0604030504040204" pitchFamily="50" charset="-128"/>
              </a:rPr>
              <a:t>java, PHP, python</a:t>
            </a:r>
          </a:p>
          <a:p>
            <a:pPr algn="l"/>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5EF8C697-7970-4E3C-AE66-0A3CC22DDBFA}"/>
              </a:ext>
            </a:extLst>
          </p:cNvPr>
          <p:cNvSpPr txBox="1"/>
          <p:nvPr/>
        </p:nvSpPr>
        <p:spPr>
          <a:xfrm>
            <a:off x="5198057" y="2432275"/>
            <a:ext cx="45719" cy="461665"/>
          </a:xfrm>
          <a:prstGeom prst="rect">
            <a:avLst/>
          </a:prstGeom>
          <a:noFill/>
        </p:spPr>
        <p:txBody>
          <a:bodyPr wrap="square" rtlCol="0">
            <a:spAutoFit/>
          </a:bodyPr>
          <a:lstStyle/>
          <a:p>
            <a:pPr algn="l"/>
            <a:endParaRPr kumimoji="1" lang="ja-JP" altLang="en-US" sz="2400" dirty="0">
              <a:latin typeface="メイリオ" panose="020B0604030504040204" pitchFamily="50" charset="-128"/>
              <a:ea typeface="メイリオ" panose="020B0604030504040204" pitchFamily="50" charset="-128"/>
            </a:endParaRPr>
          </a:p>
        </p:txBody>
      </p:sp>
      <p:sp>
        <p:nvSpPr>
          <p:cNvPr id="5" name="矢印: 下 4">
            <a:extLst>
              <a:ext uri="{FF2B5EF4-FFF2-40B4-BE49-F238E27FC236}">
                <a16:creationId xmlns:a16="http://schemas.microsoft.com/office/drawing/2014/main" id="{2A7F3F72-A5A2-484D-B3E4-FBC673F34892}"/>
              </a:ext>
            </a:extLst>
          </p:cNvPr>
          <p:cNvSpPr/>
          <p:nvPr/>
        </p:nvSpPr>
        <p:spPr>
          <a:xfrm>
            <a:off x="3623780" y="2901182"/>
            <a:ext cx="961534" cy="6318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上 5">
            <a:extLst>
              <a:ext uri="{FF2B5EF4-FFF2-40B4-BE49-F238E27FC236}">
                <a16:creationId xmlns:a16="http://schemas.microsoft.com/office/drawing/2014/main" id="{E61B22C9-93CE-42B2-B8CA-D83260AD8821}"/>
              </a:ext>
            </a:extLst>
          </p:cNvPr>
          <p:cNvSpPr/>
          <p:nvPr/>
        </p:nvSpPr>
        <p:spPr>
          <a:xfrm>
            <a:off x="3675627" y="1341323"/>
            <a:ext cx="881407" cy="143031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5186E6AC-29C0-46E6-91CF-D1FB86DE7A89}"/>
              </a:ext>
            </a:extLst>
          </p:cNvPr>
          <p:cNvSpPr txBox="1"/>
          <p:nvPr/>
        </p:nvSpPr>
        <p:spPr>
          <a:xfrm>
            <a:off x="2926196" y="988591"/>
            <a:ext cx="8269705"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機械に優しい</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高速処理に向いている（書くのは大変！）</a:t>
            </a:r>
          </a:p>
        </p:txBody>
      </p:sp>
      <p:sp>
        <p:nvSpPr>
          <p:cNvPr id="9" name="テキスト ボックス 8">
            <a:extLst>
              <a:ext uri="{FF2B5EF4-FFF2-40B4-BE49-F238E27FC236}">
                <a16:creationId xmlns:a16="http://schemas.microsoft.com/office/drawing/2014/main" id="{3A66FD94-02D0-4BC4-B86A-3DB081ACB55C}"/>
              </a:ext>
            </a:extLst>
          </p:cNvPr>
          <p:cNvSpPr txBox="1"/>
          <p:nvPr/>
        </p:nvSpPr>
        <p:spPr>
          <a:xfrm>
            <a:off x="2810717" y="3610070"/>
            <a:ext cx="8168369"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人間にやさしい＝大規模システムに向いている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（バグが比較的少ない：でも遅い！）</a:t>
            </a:r>
          </a:p>
        </p:txBody>
      </p:sp>
      <p:sp>
        <p:nvSpPr>
          <p:cNvPr id="10" name="AutoShape 2" descr="「パンチカード」の画像検索結果">
            <a:extLst>
              <a:ext uri="{FF2B5EF4-FFF2-40B4-BE49-F238E27FC236}">
                <a16:creationId xmlns:a16="http://schemas.microsoft.com/office/drawing/2014/main" id="{7F6D2224-2D35-48B0-AF60-2061DD6FCE46}"/>
              </a:ext>
            </a:extLst>
          </p:cNvPr>
          <p:cNvSpPr>
            <a:spLocks noChangeAspect="1" noChangeArrowheads="1"/>
          </p:cNvSpPr>
          <p:nvPr/>
        </p:nvSpPr>
        <p:spPr bwMode="auto">
          <a:xfrm>
            <a:off x="6346555" y="28714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2052" name="Picture 4" descr="「パンチカード」の画像検索結果">
            <a:extLst>
              <a:ext uri="{FF2B5EF4-FFF2-40B4-BE49-F238E27FC236}">
                <a16:creationId xmlns:a16="http://schemas.microsoft.com/office/drawing/2014/main" id="{1CD53C31-CC1D-4973-BE97-85D5DC8619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8696" y="5039056"/>
            <a:ext cx="3788357" cy="180772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パンチカード プログラミング」の画像検索結果">
            <a:extLst>
              <a:ext uri="{FF2B5EF4-FFF2-40B4-BE49-F238E27FC236}">
                <a16:creationId xmlns:a16="http://schemas.microsoft.com/office/drawing/2014/main" id="{183A8375-B8F9-4147-A187-4F90EF6E5A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9062" y="5049742"/>
            <a:ext cx="2525387" cy="1808259"/>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7F5C94F6-6F4C-4450-848F-FB3F18C928BC}"/>
              </a:ext>
            </a:extLst>
          </p:cNvPr>
          <p:cNvSpPr txBox="1"/>
          <p:nvPr/>
        </p:nvSpPr>
        <p:spPr>
          <a:xfrm>
            <a:off x="2810716" y="4615467"/>
            <a:ext cx="6183984" cy="461665"/>
          </a:xfrm>
          <a:prstGeom prst="rect">
            <a:avLst/>
          </a:prstGeom>
          <a:noFill/>
        </p:spPr>
        <p:txBody>
          <a:bodyPr wrap="square" rtlCol="0">
            <a:spAutoFit/>
          </a:bodyPr>
          <a:lstStyle/>
          <a:p>
            <a:pPr algn="l"/>
            <a:r>
              <a:rPr kumimoji="1" lang="ja-JP" altLang="en-US" sz="2400" u="sng" dirty="0">
                <a:latin typeface="メイリオ" panose="020B0604030504040204" pitchFamily="50" charset="-128"/>
                <a:ea typeface="メイリオ" panose="020B0604030504040204" pitchFamily="50" charset="-128"/>
              </a:rPr>
              <a:t>機械にやさしい時代のプログラミング</a:t>
            </a:r>
          </a:p>
        </p:txBody>
      </p:sp>
      <p:sp>
        <p:nvSpPr>
          <p:cNvPr id="7" name="テキスト ボックス 6">
            <a:extLst>
              <a:ext uri="{FF2B5EF4-FFF2-40B4-BE49-F238E27FC236}">
                <a16:creationId xmlns:a16="http://schemas.microsoft.com/office/drawing/2014/main" id="{CD0478C4-FA7E-D40A-524F-E451F7521738}"/>
              </a:ext>
            </a:extLst>
          </p:cNvPr>
          <p:cNvSpPr txBox="1"/>
          <p:nvPr/>
        </p:nvSpPr>
        <p:spPr>
          <a:xfrm>
            <a:off x="498764" y="299258"/>
            <a:ext cx="592982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プログラミング言語は進化する</a:t>
            </a:r>
          </a:p>
        </p:txBody>
      </p:sp>
    </p:spTree>
    <p:extLst>
      <p:ext uri="{BB962C8B-B14F-4D97-AF65-F5344CB8AC3E}">
        <p14:creationId xmlns:p14="http://schemas.microsoft.com/office/powerpoint/2010/main" val="331515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6" name="Picture 22" descr="「気象予報 fortran」の画像検索結果">
            <a:extLst>
              <a:ext uri="{FF2B5EF4-FFF2-40B4-BE49-F238E27FC236}">
                <a16:creationId xmlns:a16="http://schemas.microsoft.com/office/drawing/2014/main" id="{E585111D-38FD-484A-9FAB-876F158F21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1533" y="1324315"/>
            <a:ext cx="2791635" cy="2223157"/>
          </a:xfrm>
          <a:prstGeom prst="rect">
            <a:avLst/>
          </a:prstGeom>
          <a:noFill/>
          <a:extLst>
            <a:ext uri="{909E8E84-426E-40DD-AFC4-6F175D3DCCD1}">
              <a14:hiddenFill xmlns:a14="http://schemas.microsoft.com/office/drawing/2010/main">
                <a:solidFill>
                  <a:srgbClr val="FFFFFF"/>
                </a:solidFill>
              </a14:hiddenFill>
            </a:ext>
          </a:extLst>
        </p:spPr>
      </p:pic>
      <p:pic>
        <p:nvPicPr>
          <p:cNvPr id="5" name="図 4">
            <a:extLst>
              <a:ext uri="{FF2B5EF4-FFF2-40B4-BE49-F238E27FC236}">
                <a16:creationId xmlns:a16="http://schemas.microsoft.com/office/drawing/2014/main" id="{F83EF804-3581-424C-B71B-1DA7AA89C93C}"/>
              </a:ext>
            </a:extLst>
          </p:cNvPr>
          <p:cNvPicPr>
            <a:picLocks noChangeAspect="1"/>
          </p:cNvPicPr>
          <p:nvPr/>
        </p:nvPicPr>
        <p:blipFill>
          <a:blip r:embed="rId3"/>
          <a:stretch>
            <a:fillRect/>
          </a:stretch>
        </p:blipFill>
        <p:spPr>
          <a:xfrm>
            <a:off x="3771146" y="1395968"/>
            <a:ext cx="2983584" cy="2225997"/>
          </a:xfrm>
          <a:prstGeom prst="rect">
            <a:avLst/>
          </a:prstGeom>
        </p:spPr>
      </p:pic>
      <p:sp>
        <p:nvSpPr>
          <p:cNvPr id="2" name="テキスト ボックス 1">
            <a:extLst>
              <a:ext uri="{FF2B5EF4-FFF2-40B4-BE49-F238E27FC236}">
                <a16:creationId xmlns:a16="http://schemas.microsoft.com/office/drawing/2014/main" id="{58616C2F-459F-42B2-BCAE-ACDDBAA96E48}"/>
              </a:ext>
            </a:extLst>
          </p:cNvPr>
          <p:cNvSpPr txBox="1"/>
          <p:nvPr/>
        </p:nvSpPr>
        <p:spPr>
          <a:xfrm>
            <a:off x="-750854" y="294250"/>
            <a:ext cx="7946796" cy="584775"/>
          </a:xfrm>
          <a:prstGeom prst="rect">
            <a:avLst/>
          </a:prstGeom>
          <a:noFill/>
        </p:spPr>
        <p:txBody>
          <a:bodyPr wrap="square" rtlCol="0">
            <a:spAutoFit/>
          </a:bodyPr>
          <a:lstStyle/>
          <a:p>
            <a:pPr algn="ctr"/>
            <a:r>
              <a:rPr kumimoji="1" lang="ja-JP" altLang="en-US" sz="3200" dirty="0">
                <a:latin typeface="メイリオ" panose="020B0604030504040204" pitchFamily="50" charset="-128"/>
                <a:ea typeface="メイリオ" panose="020B0604030504040204" pitchFamily="50" charset="-128"/>
              </a:rPr>
              <a:t>プログラミング言語のなわばり</a:t>
            </a:r>
          </a:p>
        </p:txBody>
      </p:sp>
      <p:sp>
        <p:nvSpPr>
          <p:cNvPr id="3" name="AutoShape 6" descr="「ドローン」の画像検索結果">
            <a:extLst>
              <a:ext uri="{FF2B5EF4-FFF2-40B4-BE49-F238E27FC236}">
                <a16:creationId xmlns:a16="http://schemas.microsoft.com/office/drawing/2014/main" id="{E872130C-7651-48BA-9AAA-1C6511471676}"/>
              </a:ext>
            </a:extLst>
          </p:cNvPr>
          <p:cNvSpPr>
            <a:spLocks noChangeAspect="1" noChangeArrowheads="1"/>
          </p:cNvSpPr>
          <p:nvPr/>
        </p:nvSpPr>
        <p:spPr bwMode="auto">
          <a:xfrm>
            <a:off x="5897540" y="314255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1034" name="Picture 10" descr="「ドローン」の画像検索結果">
            <a:extLst>
              <a:ext uri="{FF2B5EF4-FFF2-40B4-BE49-F238E27FC236}">
                <a16:creationId xmlns:a16="http://schemas.microsoft.com/office/drawing/2014/main" id="{44270157-1150-4E67-8499-1989D7CB55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29370"/>
            <a:ext cx="3345824" cy="2225997"/>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line」の画像検索結果">
            <a:extLst>
              <a:ext uri="{FF2B5EF4-FFF2-40B4-BE49-F238E27FC236}">
                <a16:creationId xmlns:a16="http://schemas.microsoft.com/office/drawing/2014/main" id="{4E0A27CB-0FE5-4511-A148-0850BD9621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3968" y="4151734"/>
            <a:ext cx="2448576" cy="2635332"/>
          </a:xfrm>
          <a:prstGeom prst="rect">
            <a:avLst/>
          </a:prstGeom>
          <a:noFill/>
          <a:extLst>
            <a:ext uri="{909E8E84-426E-40DD-AFC4-6F175D3DCCD1}">
              <a14:hiddenFill xmlns:a14="http://schemas.microsoft.com/office/drawing/2010/main">
                <a:solidFill>
                  <a:srgbClr val="FFFFFF"/>
                </a:solidFill>
              </a14:hiddenFill>
            </a:ext>
          </a:extLst>
        </p:spPr>
      </p:pic>
      <p:sp>
        <p:nvSpPr>
          <p:cNvPr id="38" name="AutoShape 6" descr="「ドローン」の画像検索結果">
            <a:extLst>
              <a:ext uri="{FF2B5EF4-FFF2-40B4-BE49-F238E27FC236}">
                <a16:creationId xmlns:a16="http://schemas.microsoft.com/office/drawing/2014/main" id="{03C74A7B-E0A6-43AE-AB7F-78189E05B752}"/>
              </a:ext>
            </a:extLst>
          </p:cNvPr>
          <p:cNvSpPr>
            <a:spLocks noChangeAspect="1" noChangeArrowheads="1"/>
          </p:cNvSpPr>
          <p:nvPr/>
        </p:nvSpPr>
        <p:spPr bwMode="auto">
          <a:xfrm>
            <a:off x="5897540" y="314255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4" name="テキスト ボックス 43">
            <a:extLst>
              <a:ext uri="{FF2B5EF4-FFF2-40B4-BE49-F238E27FC236}">
                <a16:creationId xmlns:a16="http://schemas.microsoft.com/office/drawing/2014/main" id="{501A70B2-E803-4139-B0C6-73181B52423D}"/>
              </a:ext>
            </a:extLst>
          </p:cNvPr>
          <p:cNvSpPr txBox="1"/>
          <p:nvPr/>
        </p:nvSpPr>
        <p:spPr>
          <a:xfrm>
            <a:off x="442509" y="993998"/>
            <a:ext cx="2607530" cy="461665"/>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C, C++</a:t>
            </a:r>
            <a:endParaRPr kumimoji="1" lang="ja-JP" altLang="en-US" sz="2400" dirty="0">
              <a:latin typeface="メイリオ" panose="020B0604030504040204" pitchFamily="50" charset="-128"/>
              <a:ea typeface="メイリオ" panose="020B0604030504040204" pitchFamily="50" charset="-128"/>
            </a:endParaRPr>
          </a:p>
        </p:txBody>
      </p:sp>
      <p:sp>
        <p:nvSpPr>
          <p:cNvPr id="45" name="テキスト ボックス 44">
            <a:extLst>
              <a:ext uri="{FF2B5EF4-FFF2-40B4-BE49-F238E27FC236}">
                <a16:creationId xmlns:a16="http://schemas.microsoft.com/office/drawing/2014/main" id="{07AE2695-F105-4126-A06E-9D9FFFFD43DE}"/>
              </a:ext>
            </a:extLst>
          </p:cNvPr>
          <p:cNvSpPr txBox="1"/>
          <p:nvPr/>
        </p:nvSpPr>
        <p:spPr>
          <a:xfrm>
            <a:off x="285674" y="3786229"/>
            <a:ext cx="3242928" cy="461665"/>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Java, PHP</a:t>
            </a:r>
            <a:endParaRPr kumimoji="1" lang="ja-JP" altLang="en-US" sz="2400" dirty="0">
              <a:latin typeface="メイリオ" panose="020B0604030504040204" pitchFamily="50" charset="-128"/>
              <a:ea typeface="メイリオ" panose="020B0604030504040204" pitchFamily="50" charset="-128"/>
            </a:endParaRPr>
          </a:p>
        </p:txBody>
      </p:sp>
      <p:sp>
        <p:nvSpPr>
          <p:cNvPr id="46" name="テキスト ボックス 45">
            <a:extLst>
              <a:ext uri="{FF2B5EF4-FFF2-40B4-BE49-F238E27FC236}">
                <a16:creationId xmlns:a16="http://schemas.microsoft.com/office/drawing/2014/main" id="{6D81FFC8-8A97-4AF1-9099-137D2A821AAE}"/>
              </a:ext>
            </a:extLst>
          </p:cNvPr>
          <p:cNvSpPr txBox="1"/>
          <p:nvPr/>
        </p:nvSpPr>
        <p:spPr>
          <a:xfrm>
            <a:off x="3817610" y="993998"/>
            <a:ext cx="2160309" cy="461665"/>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COBOL</a:t>
            </a:r>
            <a:endParaRPr kumimoji="1" lang="ja-JP" altLang="en-US" sz="2400" dirty="0">
              <a:latin typeface="メイリオ" panose="020B0604030504040204" pitchFamily="50" charset="-128"/>
              <a:ea typeface="メイリオ" panose="020B0604030504040204" pitchFamily="50" charset="-128"/>
            </a:endParaRPr>
          </a:p>
        </p:txBody>
      </p:sp>
      <p:sp>
        <p:nvSpPr>
          <p:cNvPr id="49" name="テキスト ボックス 48">
            <a:extLst>
              <a:ext uri="{FF2B5EF4-FFF2-40B4-BE49-F238E27FC236}">
                <a16:creationId xmlns:a16="http://schemas.microsoft.com/office/drawing/2014/main" id="{F611E069-F507-4157-9E0A-A69230BE606D}"/>
              </a:ext>
            </a:extLst>
          </p:cNvPr>
          <p:cNvSpPr txBox="1"/>
          <p:nvPr/>
        </p:nvSpPr>
        <p:spPr>
          <a:xfrm>
            <a:off x="3887299" y="3942072"/>
            <a:ext cx="2983584" cy="461665"/>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python</a:t>
            </a:r>
            <a:endParaRPr kumimoji="1" lang="ja-JP" altLang="en-US" sz="2400" dirty="0">
              <a:latin typeface="メイリオ" panose="020B0604030504040204" pitchFamily="50" charset="-128"/>
              <a:ea typeface="メイリオ" panose="020B0604030504040204" pitchFamily="50" charset="-128"/>
            </a:endParaRPr>
          </a:p>
        </p:txBody>
      </p:sp>
      <p:sp>
        <p:nvSpPr>
          <p:cNvPr id="28" name="テキスト ボックス 27">
            <a:extLst>
              <a:ext uri="{FF2B5EF4-FFF2-40B4-BE49-F238E27FC236}">
                <a16:creationId xmlns:a16="http://schemas.microsoft.com/office/drawing/2014/main" id="{80627DC9-DB27-4889-BD8F-FD430C98CC3E}"/>
              </a:ext>
            </a:extLst>
          </p:cNvPr>
          <p:cNvSpPr txBox="1"/>
          <p:nvPr/>
        </p:nvSpPr>
        <p:spPr>
          <a:xfrm>
            <a:off x="7669087" y="918008"/>
            <a:ext cx="2502926" cy="461665"/>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FORTRAN</a:t>
            </a:r>
            <a:endParaRPr kumimoji="1" lang="ja-JP" altLang="en-US" sz="2400" dirty="0">
              <a:latin typeface="メイリオ" panose="020B0604030504040204" pitchFamily="50" charset="-128"/>
              <a:ea typeface="メイリオ" panose="020B0604030504040204" pitchFamily="50" charset="-128"/>
            </a:endParaRPr>
          </a:p>
        </p:txBody>
      </p:sp>
      <p:pic>
        <p:nvPicPr>
          <p:cNvPr id="3074" name="Picture 2" descr="今話題の「ChatGPT」とは？｜多言語サイト制作｜海外向けウェブサイト｜株式会社ニュークラシック">
            <a:extLst>
              <a:ext uri="{FF2B5EF4-FFF2-40B4-BE49-F238E27FC236}">
                <a16:creationId xmlns:a16="http://schemas.microsoft.com/office/drawing/2014/main" id="{39B70890-FCFB-1041-0D29-FC7BFC01D4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7299" y="4589801"/>
            <a:ext cx="3468774" cy="2110281"/>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4C550ECF-E52E-99C2-11E6-D1B26C248E6F}"/>
              </a:ext>
            </a:extLst>
          </p:cNvPr>
          <p:cNvSpPr txBox="1"/>
          <p:nvPr/>
        </p:nvSpPr>
        <p:spPr>
          <a:xfrm>
            <a:off x="349473" y="3093702"/>
            <a:ext cx="264687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リアルタイム処理</a:t>
            </a:r>
          </a:p>
        </p:txBody>
      </p:sp>
      <p:sp>
        <p:nvSpPr>
          <p:cNvPr id="6" name="テキスト ボックス 5">
            <a:extLst>
              <a:ext uri="{FF2B5EF4-FFF2-40B4-BE49-F238E27FC236}">
                <a16:creationId xmlns:a16="http://schemas.microsoft.com/office/drawing/2014/main" id="{E965D96F-4BBA-1684-982F-C479F0A81D10}"/>
              </a:ext>
            </a:extLst>
          </p:cNvPr>
          <p:cNvSpPr txBox="1"/>
          <p:nvPr/>
        </p:nvSpPr>
        <p:spPr>
          <a:xfrm>
            <a:off x="4791152" y="3064123"/>
            <a:ext cx="1107996" cy="461665"/>
          </a:xfrm>
          <a:prstGeom prst="rect">
            <a:avLst/>
          </a:prstGeom>
          <a:noFill/>
        </p:spPr>
        <p:txBody>
          <a:bodyPr wrap="none" rtlCol="0">
            <a:spAutoFit/>
          </a:bodyPr>
          <a:lstStyle/>
          <a:p>
            <a:pPr algn="l"/>
            <a:r>
              <a:rPr kumimoji="1" lang="ja-JP" altLang="en-US" sz="2400" dirty="0">
                <a:solidFill>
                  <a:schemeClr val="bg1"/>
                </a:solidFill>
                <a:latin typeface="メイリオ" panose="020B0604030504040204" pitchFamily="50" charset="-128"/>
                <a:ea typeface="メイリオ" panose="020B0604030504040204" pitchFamily="50" charset="-128"/>
              </a:rPr>
              <a:t>信頼性</a:t>
            </a:r>
          </a:p>
        </p:txBody>
      </p:sp>
      <p:sp>
        <p:nvSpPr>
          <p:cNvPr id="7" name="テキスト ボックス 6">
            <a:extLst>
              <a:ext uri="{FF2B5EF4-FFF2-40B4-BE49-F238E27FC236}">
                <a16:creationId xmlns:a16="http://schemas.microsoft.com/office/drawing/2014/main" id="{D66E9D9E-3DD8-52FC-C214-77CAF1761CD4}"/>
              </a:ext>
            </a:extLst>
          </p:cNvPr>
          <p:cNvSpPr txBox="1"/>
          <p:nvPr/>
        </p:nvSpPr>
        <p:spPr>
          <a:xfrm>
            <a:off x="8083787" y="3126414"/>
            <a:ext cx="2339102" cy="461665"/>
          </a:xfrm>
          <a:prstGeom prst="rect">
            <a:avLst/>
          </a:prstGeom>
          <a:solidFill>
            <a:srgbClr val="FFFFFF">
              <a:alpha val="45098"/>
            </a:srgbClr>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大規模高速計算</a:t>
            </a:r>
          </a:p>
        </p:txBody>
      </p:sp>
      <p:sp>
        <p:nvSpPr>
          <p:cNvPr id="8" name="テキスト ボックス 7">
            <a:extLst>
              <a:ext uri="{FF2B5EF4-FFF2-40B4-BE49-F238E27FC236}">
                <a16:creationId xmlns:a16="http://schemas.microsoft.com/office/drawing/2014/main" id="{DC79F5EE-A619-0C78-594A-E72F7889ED8E}"/>
              </a:ext>
            </a:extLst>
          </p:cNvPr>
          <p:cNvSpPr txBox="1"/>
          <p:nvPr/>
        </p:nvSpPr>
        <p:spPr>
          <a:xfrm>
            <a:off x="817598" y="5902336"/>
            <a:ext cx="2393839"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インターネットサービス</a:t>
            </a:r>
          </a:p>
        </p:txBody>
      </p:sp>
      <p:sp>
        <p:nvSpPr>
          <p:cNvPr id="10" name="テキスト ボックス 9">
            <a:extLst>
              <a:ext uri="{FF2B5EF4-FFF2-40B4-BE49-F238E27FC236}">
                <a16:creationId xmlns:a16="http://schemas.microsoft.com/office/drawing/2014/main" id="{80B5E92A-F6A5-6AC2-A208-D7A07A3F0401}"/>
              </a:ext>
            </a:extLst>
          </p:cNvPr>
          <p:cNvSpPr txBox="1"/>
          <p:nvPr/>
        </p:nvSpPr>
        <p:spPr>
          <a:xfrm>
            <a:off x="3978447" y="6317834"/>
            <a:ext cx="328647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AI</a:t>
            </a:r>
            <a:r>
              <a:rPr kumimoji="1" lang="ja-JP" altLang="en-US" sz="2400" dirty="0">
                <a:latin typeface="メイリオ" panose="020B0604030504040204" pitchFamily="50" charset="-128"/>
                <a:ea typeface="メイリオ" panose="020B0604030504040204" pitchFamily="50" charset="-128"/>
              </a:rPr>
              <a:t>・データサイエンス</a:t>
            </a:r>
          </a:p>
        </p:txBody>
      </p:sp>
    </p:spTree>
    <p:extLst>
      <p:ext uri="{BB962C8B-B14F-4D97-AF65-F5344CB8AC3E}">
        <p14:creationId xmlns:p14="http://schemas.microsoft.com/office/powerpoint/2010/main" val="3652637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D02B263-B1DB-439D-811C-6612BC8C17C5}"/>
              </a:ext>
            </a:extLst>
          </p:cNvPr>
          <p:cNvSpPr txBox="1"/>
          <p:nvPr/>
        </p:nvSpPr>
        <p:spPr>
          <a:xfrm>
            <a:off x="2900314" y="2168164"/>
            <a:ext cx="5835191" cy="707886"/>
          </a:xfrm>
          <a:prstGeom prst="rect">
            <a:avLst/>
          </a:prstGeom>
          <a:noFill/>
        </p:spPr>
        <p:txBody>
          <a:bodyPr wrap="square" rtlCol="0">
            <a:spAutoFit/>
          </a:bodyPr>
          <a:lstStyle/>
          <a:p>
            <a:pPr algn="ctr"/>
            <a:r>
              <a:rPr kumimoji="1" lang="ja-JP" altLang="en-US" sz="4000" dirty="0">
                <a:latin typeface="メイリオ" panose="020B0604030504040204" pitchFamily="50" charset="-128"/>
                <a:ea typeface="メイリオ" panose="020B0604030504040204" pitchFamily="50" charset="-128"/>
              </a:rPr>
              <a:t>脚光を浴びる</a:t>
            </a:r>
            <a:r>
              <a:rPr kumimoji="1" lang="en-US" altLang="ja-JP" sz="4000" dirty="0">
                <a:latin typeface="メイリオ" panose="020B0604030504040204" pitchFamily="50" charset="-128"/>
                <a:ea typeface="メイリオ" panose="020B0604030504040204" pitchFamily="50" charset="-128"/>
              </a:rPr>
              <a:t>Python</a:t>
            </a:r>
            <a:endParaRPr kumimoji="1" lang="ja-JP" altLang="en-US" sz="40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A3F72CF8-D80A-46E8-9915-C3CCF8D4175A}"/>
              </a:ext>
            </a:extLst>
          </p:cNvPr>
          <p:cNvSpPr txBox="1"/>
          <p:nvPr/>
        </p:nvSpPr>
        <p:spPr>
          <a:xfrm>
            <a:off x="2127315" y="3450249"/>
            <a:ext cx="8182466" cy="923330"/>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名前の由来は、イギリスのテレビ局 </a:t>
            </a:r>
            <a:r>
              <a:rPr kumimoji="1" lang="en-US" altLang="ja-JP" dirty="0">
                <a:latin typeface="メイリオ" panose="020B0604030504040204" pitchFamily="50" charset="-128"/>
                <a:ea typeface="メイリオ" panose="020B0604030504040204" pitchFamily="50" charset="-128"/>
              </a:rPr>
              <a:t>BBC </a:t>
            </a:r>
            <a:r>
              <a:rPr kumimoji="1" lang="ja-JP" altLang="en-US" dirty="0">
                <a:latin typeface="メイリオ" panose="020B0604030504040204" pitchFamily="50" charset="-128"/>
                <a:ea typeface="メイリオ" panose="020B0604030504040204" pitchFamily="50" charset="-128"/>
              </a:rPr>
              <a:t>が製作したコメディ番組</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空飛ぶモンティ・パイソン</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である。</a:t>
            </a:r>
            <a:r>
              <a:rPr kumimoji="1" lang="en-US" altLang="ja-JP" dirty="0">
                <a:latin typeface="メイリオ" panose="020B0604030504040204" pitchFamily="50" charset="-128"/>
                <a:ea typeface="メイリオ" panose="020B0604030504040204" pitchFamily="50" charset="-128"/>
              </a:rPr>
              <a:t>Python</a:t>
            </a:r>
            <a:r>
              <a:rPr kumimoji="1" lang="ja-JP" altLang="en-US" dirty="0">
                <a:latin typeface="メイリオ" panose="020B0604030504040204" pitchFamily="50" charset="-128"/>
                <a:ea typeface="メイリオ" panose="020B0604030504040204" pitchFamily="50" charset="-128"/>
              </a:rPr>
              <a:t>という英単語が意味する爬虫類のニシキヘビが</a:t>
            </a:r>
            <a:r>
              <a:rPr kumimoji="1" lang="en-US" altLang="ja-JP" dirty="0">
                <a:latin typeface="メイリオ" panose="020B0604030504040204" pitchFamily="50" charset="-128"/>
                <a:ea typeface="メイリオ" panose="020B0604030504040204" pitchFamily="50" charset="-128"/>
              </a:rPr>
              <a:t>Python</a:t>
            </a:r>
            <a:r>
              <a:rPr kumimoji="1" lang="ja-JP" altLang="en-US" dirty="0">
                <a:latin typeface="メイリオ" panose="020B0604030504040204" pitchFamily="50" charset="-128"/>
                <a:ea typeface="メイリオ" panose="020B0604030504040204" pitchFamily="50" charset="-128"/>
              </a:rPr>
              <a:t>言語のマスコットやアイコンとして使われている。</a:t>
            </a:r>
          </a:p>
        </p:txBody>
      </p:sp>
      <p:pic>
        <p:nvPicPr>
          <p:cNvPr id="4098" name="Picture 2" descr="「python」の画像検索結果">
            <a:extLst>
              <a:ext uri="{FF2B5EF4-FFF2-40B4-BE49-F238E27FC236}">
                <a16:creationId xmlns:a16="http://schemas.microsoft.com/office/drawing/2014/main" id="{EA7963EE-CA40-4B8D-871A-2B7B14DE7A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0779" y="1593965"/>
            <a:ext cx="3245963" cy="1856285"/>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990A8FA7-75FB-4ACE-A175-EF2C05A93552}"/>
              </a:ext>
            </a:extLst>
          </p:cNvPr>
          <p:cNvSpPr txBox="1"/>
          <p:nvPr/>
        </p:nvSpPr>
        <p:spPr>
          <a:xfrm>
            <a:off x="2721205" y="5081048"/>
            <a:ext cx="7371761" cy="954107"/>
          </a:xfrm>
          <a:prstGeom prst="rect">
            <a:avLst/>
          </a:prstGeom>
          <a:noFill/>
        </p:spPr>
        <p:txBody>
          <a:bodyPr wrap="square" rtlCol="0">
            <a:spAutoFit/>
          </a:bodyPr>
          <a:lstStyle/>
          <a:p>
            <a:pPr algn="l"/>
            <a:r>
              <a:rPr kumimoji="1" lang="ja-JP" altLang="en-US" sz="2800" dirty="0">
                <a:latin typeface="メイリオ" panose="020B0604030504040204" pitchFamily="50" charset="-128"/>
                <a:ea typeface="メイリオ" panose="020B0604030504040204" pitchFamily="50" charset="-128"/>
              </a:rPr>
              <a:t>グルー言語（糊付け）と呼ばれる</a:t>
            </a:r>
            <a:endParaRPr kumimoji="1" lang="en-US" altLang="ja-JP" sz="2800" dirty="0">
              <a:latin typeface="メイリオ" panose="020B0604030504040204" pitchFamily="50" charset="-128"/>
              <a:ea typeface="メイリオ" panose="020B0604030504040204" pitchFamily="50" charset="-128"/>
            </a:endParaRPr>
          </a:p>
          <a:p>
            <a:pPr algn="l"/>
            <a:r>
              <a:rPr kumimoji="1" lang="en-US" altLang="ja-JP" sz="2800" dirty="0">
                <a:latin typeface="メイリオ" panose="020B0604030504040204" pitchFamily="50" charset="-128"/>
                <a:ea typeface="メイリオ" panose="020B0604030504040204" pitchFamily="50" charset="-128"/>
              </a:rPr>
              <a:t>Import</a:t>
            </a:r>
            <a:r>
              <a:rPr kumimoji="1" lang="ja-JP" altLang="en-US" sz="2800" dirty="0">
                <a:latin typeface="メイリオ" panose="020B0604030504040204" pitchFamily="50" charset="-128"/>
                <a:ea typeface="メイリオ" panose="020B0604030504040204" pitchFamily="50" charset="-128"/>
              </a:rPr>
              <a:t>できるモジュール群がダントツ豊富</a:t>
            </a:r>
          </a:p>
        </p:txBody>
      </p:sp>
    </p:spTree>
    <p:extLst>
      <p:ext uri="{BB962C8B-B14F-4D97-AF65-F5344CB8AC3E}">
        <p14:creationId xmlns:p14="http://schemas.microsoft.com/office/powerpoint/2010/main" val="41704491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14204</TotalTime>
  <Words>906</Words>
  <Application>Microsoft Office PowerPoint</Application>
  <PresentationFormat>ワイド画面</PresentationFormat>
  <Paragraphs>144</Paragraphs>
  <Slides>32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32</vt:i4>
      </vt:variant>
    </vt:vector>
  </HeadingPairs>
  <TitlesOfParts>
    <vt:vector size="38" baseType="lpstr">
      <vt:lpstr>メイリオ</vt:lpstr>
      <vt:lpstr>Arial</vt:lpstr>
      <vt:lpstr>Calibri</vt:lpstr>
      <vt:lpstr>Calibri Light</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372</cp:revision>
  <dcterms:created xsi:type="dcterms:W3CDTF">2017-07-18T05:09:25Z</dcterms:created>
  <dcterms:modified xsi:type="dcterms:W3CDTF">2024-08-28T05:12:52Z</dcterms:modified>
</cp:coreProperties>
</file>