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sldIdLst>
    <p:sldId id="1210" r:id="rId2"/>
    <p:sldId id="1198" r:id="rId3"/>
    <p:sldId id="1252" r:id="rId4"/>
    <p:sldId id="1251" r:id="rId5"/>
    <p:sldId id="1222" r:id="rId6"/>
    <p:sldId id="1216" r:id="rId7"/>
    <p:sldId id="1220" r:id="rId8"/>
    <p:sldId id="1218" r:id="rId9"/>
    <p:sldId id="1223" r:id="rId10"/>
    <p:sldId id="1227" r:id="rId11"/>
    <p:sldId id="1229" r:id="rId12"/>
    <p:sldId id="1230" r:id="rId13"/>
    <p:sldId id="1231" r:id="rId14"/>
    <p:sldId id="1232" r:id="rId15"/>
    <p:sldId id="1199" r:id="rId16"/>
    <p:sldId id="1253" r:id="rId17"/>
    <p:sldId id="1242" r:id="rId18"/>
    <p:sldId id="1205" r:id="rId19"/>
    <p:sldId id="286" r:id="rId20"/>
    <p:sldId id="287" r:id="rId21"/>
    <p:sldId id="1243" r:id="rId22"/>
    <p:sldId id="1254" r:id="rId23"/>
    <p:sldId id="264" r:id="rId24"/>
    <p:sldId id="1224" r:id="rId25"/>
    <p:sldId id="1245" r:id="rId26"/>
    <p:sldId id="258" r:id="rId27"/>
    <p:sldId id="1233" r:id="rId28"/>
    <p:sldId id="1219" r:id="rId29"/>
    <p:sldId id="1234" r:id="rId30"/>
    <p:sldId id="1246" r:id="rId31"/>
    <p:sldId id="1235" r:id="rId32"/>
    <p:sldId id="259" r:id="rId33"/>
    <p:sldId id="1236" r:id="rId34"/>
    <p:sldId id="260" r:id="rId35"/>
    <p:sldId id="1221" r:id="rId36"/>
    <p:sldId id="121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7A2D1-67AE-4A61-B87F-2AC7256261D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602B380-6C36-46B3-AE0C-2087E0AB0D5D}">
      <dgm:prSet/>
      <dgm:spPr/>
      <dgm:t>
        <a:bodyPr/>
        <a:lstStyle/>
        <a:p>
          <a:r>
            <a:rPr kumimoji="1" lang="en-US" dirty="0"/>
            <a:t>Python</a:t>
          </a:r>
          <a:r>
            <a:rPr kumimoji="1" lang="ja-JP" dirty="0"/>
            <a:t>実行環境インストール</a:t>
          </a:r>
          <a:endParaRPr lang="ja-JP" dirty="0"/>
        </a:p>
      </dgm:t>
    </dgm:pt>
    <dgm:pt modelId="{C3A72E2F-D350-4B4E-BD06-418385583FAB}" type="parTrans" cxnId="{76CDA96A-AE40-4AAD-A1B2-D94F6691D06D}">
      <dgm:prSet/>
      <dgm:spPr/>
      <dgm:t>
        <a:bodyPr/>
        <a:lstStyle/>
        <a:p>
          <a:endParaRPr kumimoji="1" lang="ja-JP" altLang="en-US"/>
        </a:p>
      </dgm:t>
    </dgm:pt>
    <dgm:pt modelId="{D2E86B4D-D607-418D-8FF3-A9916D204B50}" type="sibTrans" cxnId="{76CDA96A-AE40-4AAD-A1B2-D94F6691D06D}">
      <dgm:prSet/>
      <dgm:spPr/>
      <dgm:t>
        <a:bodyPr/>
        <a:lstStyle/>
        <a:p>
          <a:endParaRPr kumimoji="1" lang="ja-JP" altLang="en-US"/>
        </a:p>
      </dgm:t>
    </dgm:pt>
    <dgm:pt modelId="{A5909075-A7AD-4C4E-9AC7-DDE11B17C38E}">
      <dgm:prSet/>
      <dgm:spPr/>
      <dgm:t>
        <a:bodyPr/>
        <a:lstStyle/>
        <a:p>
          <a:r>
            <a:rPr kumimoji="1" lang="ja-JP"/>
            <a:t>テキストエディタいストール</a:t>
          </a:r>
          <a:endParaRPr lang="ja-JP"/>
        </a:p>
      </dgm:t>
    </dgm:pt>
    <dgm:pt modelId="{C32C502C-0C24-41C5-8BB9-5AEF901F62EA}" type="parTrans" cxnId="{8D7A8EF1-F3C8-471A-B754-2C4260E62362}">
      <dgm:prSet/>
      <dgm:spPr/>
      <dgm:t>
        <a:bodyPr/>
        <a:lstStyle/>
        <a:p>
          <a:endParaRPr kumimoji="1" lang="ja-JP" altLang="en-US"/>
        </a:p>
      </dgm:t>
    </dgm:pt>
    <dgm:pt modelId="{B0F647AC-F04D-46F2-8609-D7A55DAF8637}" type="sibTrans" cxnId="{8D7A8EF1-F3C8-471A-B754-2C4260E62362}">
      <dgm:prSet/>
      <dgm:spPr/>
      <dgm:t>
        <a:bodyPr/>
        <a:lstStyle/>
        <a:p>
          <a:endParaRPr kumimoji="1" lang="ja-JP" altLang="en-US"/>
        </a:p>
      </dgm:t>
    </dgm:pt>
    <dgm:pt modelId="{E246A9CC-3B1F-476E-85EF-350990B76A4C}" type="pres">
      <dgm:prSet presAssocID="{3987A2D1-67AE-4A61-B87F-2AC7256261D1}" presName="linearFlow" presStyleCnt="0">
        <dgm:presLayoutVars>
          <dgm:resizeHandles val="exact"/>
        </dgm:presLayoutVars>
      </dgm:prSet>
      <dgm:spPr/>
    </dgm:pt>
    <dgm:pt modelId="{2147856D-92BF-4B12-A530-560BBF1EFBFD}" type="pres">
      <dgm:prSet presAssocID="{E602B380-6C36-46B3-AE0C-2087E0AB0D5D}" presName="node" presStyleLbl="node1" presStyleIdx="0" presStyleCnt="2" custScaleX="178803">
        <dgm:presLayoutVars>
          <dgm:bulletEnabled val="1"/>
        </dgm:presLayoutVars>
      </dgm:prSet>
      <dgm:spPr/>
    </dgm:pt>
    <dgm:pt modelId="{D112C78E-BED0-4044-8517-809FDAA48005}" type="pres">
      <dgm:prSet presAssocID="{D2E86B4D-D607-418D-8FF3-A9916D204B50}" presName="sibTrans" presStyleLbl="sibTrans2D1" presStyleIdx="0" presStyleCnt="1"/>
      <dgm:spPr/>
    </dgm:pt>
    <dgm:pt modelId="{58925C32-37EB-488A-946F-0E52129DF8D1}" type="pres">
      <dgm:prSet presAssocID="{D2E86B4D-D607-418D-8FF3-A9916D204B50}" presName="connectorText" presStyleLbl="sibTrans2D1" presStyleIdx="0" presStyleCnt="1"/>
      <dgm:spPr/>
    </dgm:pt>
    <dgm:pt modelId="{52B2B23D-9058-4EC5-9B19-BFE73396CDC2}" type="pres">
      <dgm:prSet presAssocID="{A5909075-A7AD-4C4E-9AC7-DDE11B17C38E}" presName="node" presStyleLbl="node1" presStyleIdx="1" presStyleCnt="2" custScaleX="181432">
        <dgm:presLayoutVars>
          <dgm:bulletEnabled val="1"/>
        </dgm:presLayoutVars>
      </dgm:prSet>
      <dgm:spPr/>
    </dgm:pt>
  </dgm:ptLst>
  <dgm:cxnLst>
    <dgm:cxn modelId="{A4C17F31-B455-49B6-B493-12F077C24A78}" type="presOf" srcId="{D2E86B4D-D607-418D-8FF3-A9916D204B50}" destId="{58925C32-37EB-488A-946F-0E52129DF8D1}" srcOrd="1" destOrd="0" presId="urn:microsoft.com/office/officeart/2005/8/layout/process2"/>
    <dgm:cxn modelId="{52C11835-0146-456F-8B6B-CB6CE4F67247}" type="presOf" srcId="{D2E86B4D-D607-418D-8FF3-A9916D204B50}" destId="{D112C78E-BED0-4044-8517-809FDAA48005}" srcOrd="0" destOrd="0" presId="urn:microsoft.com/office/officeart/2005/8/layout/process2"/>
    <dgm:cxn modelId="{76CDA96A-AE40-4AAD-A1B2-D94F6691D06D}" srcId="{3987A2D1-67AE-4A61-B87F-2AC7256261D1}" destId="{E602B380-6C36-46B3-AE0C-2087E0AB0D5D}" srcOrd="0" destOrd="0" parTransId="{C3A72E2F-D350-4B4E-BD06-418385583FAB}" sibTransId="{D2E86B4D-D607-418D-8FF3-A9916D204B50}"/>
    <dgm:cxn modelId="{EDB43C7E-D651-4B5E-BED5-41AA05A15081}" type="presOf" srcId="{E602B380-6C36-46B3-AE0C-2087E0AB0D5D}" destId="{2147856D-92BF-4B12-A530-560BBF1EFBFD}" srcOrd="0" destOrd="0" presId="urn:microsoft.com/office/officeart/2005/8/layout/process2"/>
    <dgm:cxn modelId="{25AFC5BB-3B24-4F58-B5D8-729555CE9A5D}" type="presOf" srcId="{A5909075-A7AD-4C4E-9AC7-DDE11B17C38E}" destId="{52B2B23D-9058-4EC5-9B19-BFE73396CDC2}" srcOrd="0" destOrd="0" presId="urn:microsoft.com/office/officeart/2005/8/layout/process2"/>
    <dgm:cxn modelId="{8D7A8EF1-F3C8-471A-B754-2C4260E62362}" srcId="{3987A2D1-67AE-4A61-B87F-2AC7256261D1}" destId="{A5909075-A7AD-4C4E-9AC7-DDE11B17C38E}" srcOrd="1" destOrd="0" parTransId="{C32C502C-0C24-41C5-8BB9-5AEF901F62EA}" sibTransId="{B0F647AC-F04D-46F2-8609-D7A55DAF8637}"/>
    <dgm:cxn modelId="{AB22CEF8-E040-440B-8BC7-8B360ECF797C}" type="presOf" srcId="{3987A2D1-67AE-4A61-B87F-2AC7256261D1}" destId="{E246A9CC-3B1F-476E-85EF-350990B76A4C}" srcOrd="0" destOrd="0" presId="urn:microsoft.com/office/officeart/2005/8/layout/process2"/>
    <dgm:cxn modelId="{35ACFF19-9F8B-425B-B199-D899833C050D}" type="presParOf" srcId="{E246A9CC-3B1F-476E-85EF-350990B76A4C}" destId="{2147856D-92BF-4B12-A530-560BBF1EFBFD}" srcOrd="0" destOrd="0" presId="urn:microsoft.com/office/officeart/2005/8/layout/process2"/>
    <dgm:cxn modelId="{39A94055-C651-470F-B56E-163596EBA399}" type="presParOf" srcId="{E246A9CC-3B1F-476E-85EF-350990B76A4C}" destId="{D112C78E-BED0-4044-8517-809FDAA48005}" srcOrd="1" destOrd="0" presId="urn:microsoft.com/office/officeart/2005/8/layout/process2"/>
    <dgm:cxn modelId="{4F87B18C-87E5-4C5D-BE1C-106B4E5CDA0E}" type="presParOf" srcId="{D112C78E-BED0-4044-8517-809FDAA48005}" destId="{58925C32-37EB-488A-946F-0E52129DF8D1}" srcOrd="0" destOrd="0" presId="urn:microsoft.com/office/officeart/2005/8/layout/process2"/>
    <dgm:cxn modelId="{83024D2C-4E9E-4C0E-B9BB-03E0253A6EAE}" type="presParOf" srcId="{E246A9CC-3B1F-476E-85EF-350990B76A4C}" destId="{52B2B23D-9058-4EC5-9B19-BFE73396CDC2}"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3C326-541E-49D9-B3D0-C043A59FF6F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4C434287-BB75-4B38-9270-45BA37C87D63}">
      <dgm:prSet/>
      <dgm:spPr/>
      <dgm:t>
        <a:bodyPr/>
        <a:lstStyle/>
        <a:p>
          <a:r>
            <a:rPr kumimoji="1" lang="ja-JP"/>
            <a:t>テキストエディタでプログラムを書く</a:t>
          </a:r>
          <a:endParaRPr lang="ja-JP"/>
        </a:p>
      </dgm:t>
    </dgm:pt>
    <dgm:pt modelId="{417CB758-36E2-48E1-BF3A-7E51CF8F0488}" type="parTrans" cxnId="{9014FBF5-E5FA-44EE-9B75-68D9D1758B21}">
      <dgm:prSet/>
      <dgm:spPr/>
      <dgm:t>
        <a:bodyPr/>
        <a:lstStyle/>
        <a:p>
          <a:endParaRPr kumimoji="1" lang="ja-JP" altLang="en-US"/>
        </a:p>
      </dgm:t>
    </dgm:pt>
    <dgm:pt modelId="{7AC064CF-D88C-4CA2-B603-79D5D8F1703C}" type="sibTrans" cxnId="{9014FBF5-E5FA-44EE-9B75-68D9D1758B21}">
      <dgm:prSet/>
      <dgm:spPr/>
      <dgm:t>
        <a:bodyPr/>
        <a:lstStyle/>
        <a:p>
          <a:endParaRPr kumimoji="1" lang="ja-JP" altLang="en-US"/>
        </a:p>
      </dgm:t>
    </dgm:pt>
    <dgm:pt modelId="{E31FB704-CFCA-4182-BC6D-974E3CA7A4FA}">
      <dgm:prSet/>
      <dgm:spPr/>
      <dgm:t>
        <a:bodyPr/>
        <a:lstStyle/>
        <a:p>
          <a:r>
            <a:rPr kumimoji="1" lang="ja-JP"/>
            <a:t>ファイルとして保存（拡張子</a:t>
          </a:r>
          <a:r>
            <a:rPr kumimoji="1" lang="en-US"/>
            <a:t>.py</a:t>
          </a:r>
          <a:r>
            <a:rPr kumimoji="1" lang="ja-JP"/>
            <a:t>）</a:t>
          </a:r>
          <a:endParaRPr lang="ja-JP"/>
        </a:p>
      </dgm:t>
    </dgm:pt>
    <dgm:pt modelId="{8934BB07-3175-444F-8769-31680A0BC1D3}" type="parTrans" cxnId="{E670090A-0973-427B-997D-C9C10EF3CF90}">
      <dgm:prSet/>
      <dgm:spPr/>
      <dgm:t>
        <a:bodyPr/>
        <a:lstStyle/>
        <a:p>
          <a:endParaRPr kumimoji="1" lang="ja-JP" altLang="en-US"/>
        </a:p>
      </dgm:t>
    </dgm:pt>
    <dgm:pt modelId="{3345B3D3-885B-4110-BECD-1BE883FD9973}" type="sibTrans" cxnId="{E670090A-0973-427B-997D-C9C10EF3CF90}">
      <dgm:prSet/>
      <dgm:spPr/>
      <dgm:t>
        <a:bodyPr/>
        <a:lstStyle/>
        <a:p>
          <a:endParaRPr kumimoji="1" lang="ja-JP" altLang="en-US"/>
        </a:p>
      </dgm:t>
    </dgm:pt>
    <dgm:pt modelId="{A0A333D3-D476-4259-A8E9-1E1464644163}">
      <dgm:prSet/>
      <dgm:spPr/>
      <dgm:t>
        <a:bodyPr/>
        <a:lstStyle/>
        <a:p>
          <a:r>
            <a:rPr kumimoji="1" lang="ja-JP"/>
            <a:t>ファイル名を指定して実行</a:t>
          </a:r>
          <a:endParaRPr lang="ja-JP"/>
        </a:p>
      </dgm:t>
    </dgm:pt>
    <dgm:pt modelId="{EE794430-2989-48CF-87B1-53480D07EB4C}" type="parTrans" cxnId="{8E644222-B066-402C-85D9-D10857F882FC}">
      <dgm:prSet/>
      <dgm:spPr/>
      <dgm:t>
        <a:bodyPr/>
        <a:lstStyle/>
        <a:p>
          <a:endParaRPr kumimoji="1" lang="ja-JP" altLang="en-US"/>
        </a:p>
      </dgm:t>
    </dgm:pt>
    <dgm:pt modelId="{EB3E711C-BBF5-44F4-ACE2-3F238BABA9B3}" type="sibTrans" cxnId="{8E644222-B066-402C-85D9-D10857F882FC}">
      <dgm:prSet/>
      <dgm:spPr/>
      <dgm:t>
        <a:bodyPr/>
        <a:lstStyle/>
        <a:p>
          <a:endParaRPr kumimoji="1" lang="ja-JP" altLang="en-US"/>
        </a:p>
      </dgm:t>
    </dgm:pt>
    <dgm:pt modelId="{7BD174A8-14E7-4594-8E8D-67DD984B315C}" type="pres">
      <dgm:prSet presAssocID="{4C43C326-541E-49D9-B3D0-C043A59FF6F7}" presName="linearFlow" presStyleCnt="0">
        <dgm:presLayoutVars>
          <dgm:resizeHandles val="exact"/>
        </dgm:presLayoutVars>
      </dgm:prSet>
      <dgm:spPr/>
    </dgm:pt>
    <dgm:pt modelId="{E70DB2C3-54E3-403E-B256-86AD47897521}" type="pres">
      <dgm:prSet presAssocID="{4C434287-BB75-4B38-9270-45BA37C87D63}" presName="node" presStyleLbl="node1" presStyleIdx="0" presStyleCnt="3">
        <dgm:presLayoutVars>
          <dgm:bulletEnabled val="1"/>
        </dgm:presLayoutVars>
      </dgm:prSet>
      <dgm:spPr/>
    </dgm:pt>
    <dgm:pt modelId="{85508F61-99B3-4173-89B5-46F59F12F211}" type="pres">
      <dgm:prSet presAssocID="{7AC064CF-D88C-4CA2-B603-79D5D8F1703C}" presName="sibTrans" presStyleLbl="sibTrans2D1" presStyleIdx="0" presStyleCnt="2"/>
      <dgm:spPr/>
    </dgm:pt>
    <dgm:pt modelId="{0F976FCC-5241-43C1-B6F8-77991B7AFB3C}" type="pres">
      <dgm:prSet presAssocID="{7AC064CF-D88C-4CA2-B603-79D5D8F1703C}" presName="connectorText" presStyleLbl="sibTrans2D1" presStyleIdx="0" presStyleCnt="2"/>
      <dgm:spPr/>
    </dgm:pt>
    <dgm:pt modelId="{582F7DC7-D5B6-4288-89AF-F97A40C790D5}" type="pres">
      <dgm:prSet presAssocID="{E31FB704-CFCA-4182-BC6D-974E3CA7A4FA}" presName="node" presStyleLbl="node1" presStyleIdx="1" presStyleCnt="3">
        <dgm:presLayoutVars>
          <dgm:bulletEnabled val="1"/>
        </dgm:presLayoutVars>
      </dgm:prSet>
      <dgm:spPr/>
    </dgm:pt>
    <dgm:pt modelId="{AFEC63DB-F2ED-4EA2-9ED8-92A83230F6FF}" type="pres">
      <dgm:prSet presAssocID="{3345B3D3-885B-4110-BECD-1BE883FD9973}" presName="sibTrans" presStyleLbl="sibTrans2D1" presStyleIdx="1" presStyleCnt="2"/>
      <dgm:spPr/>
    </dgm:pt>
    <dgm:pt modelId="{065B1AE7-1051-4D62-9BEA-0466367F05D7}" type="pres">
      <dgm:prSet presAssocID="{3345B3D3-885B-4110-BECD-1BE883FD9973}" presName="connectorText" presStyleLbl="sibTrans2D1" presStyleIdx="1" presStyleCnt="2"/>
      <dgm:spPr/>
    </dgm:pt>
    <dgm:pt modelId="{ACDF1E26-DCE5-474E-9521-B2B54FB9F570}" type="pres">
      <dgm:prSet presAssocID="{A0A333D3-D476-4259-A8E9-1E1464644163}" presName="node" presStyleLbl="node1" presStyleIdx="2" presStyleCnt="3">
        <dgm:presLayoutVars>
          <dgm:bulletEnabled val="1"/>
        </dgm:presLayoutVars>
      </dgm:prSet>
      <dgm:spPr/>
    </dgm:pt>
  </dgm:ptLst>
  <dgm:cxnLst>
    <dgm:cxn modelId="{F5151F06-30AA-4458-88B5-47AC9F0372C9}" type="presOf" srcId="{7AC064CF-D88C-4CA2-B603-79D5D8F1703C}" destId="{0F976FCC-5241-43C1-B6F8-77991B7AFB3C}" srcOrd="1" destOrd="0" presId="urn:microsoft.com/office/officeart/2005/8/layout/process2"/>
    <dgm:cxn modelId="{E670090A-0973-427B-997D-C9C10EF3CF90}" srcId="{4C43C326-541E-49D9-B3D0-C043A59FF6F7}" destId="{E31FB704-CFCA-4182-BC6D-974E3CA7A4FA}" srcOrd="1" destOrd="0" parTransId="{8934BB07-3175-444F-8769-31680A0BC1D3}" sibTransId="{3345B3D3-885B-4110-BECD-1BE883FD9973}"/>
    <dgm:cxn modelId="{692DDB20-C242-455B-8663-348A2BF702B9}" type="presOf" srcId="{4C43C326-541E-49D9-B3D0-C043A59FF6F7}" destId="{7BD174A8-14E7-4594-8E8D-67DD984B315C}" srcOrd="0" destOrd="0" presId="urn:microsoft.com/office/officeart/2005/8/layout/process2"/>
    <dgm:cxn modelId="{8E644222-B066-402C-85D9-D10857F882FC}" srcId="{4C43C326-541E-49D9-B3D0-C043A59FF6F7}" destId="{A0A333D3-D476-4259-A8E9-1E1464644163}" srcOrd="2" destOrd="0" parTransId="{EE794430-2989-48CF-87B1-53480D07EB4C}" sibTransId="{EB3E711C-BBF5-44F4-ACE2-3F238BABA9B3}"/>
    <dgm:cxn modelId="{C01A3D24-B6B8-4A12-B29D-CDF69B7B6EFC}" type="presOf" srcId="{A0A333D3-D476-4259-A8E9-1E1464644163}" destId="{ACDF1E26-DCE5-474E-9521-B2B54FB9F570}" srcOrd="0" destOrd="0" presId="urn:microsoft.com/office/officeart/2005/8/layout/process2"/>
    <dgm:cxn modelId="{C8518727-3D11-44EA-AA07-897098CCF14A}" type="presOf" srcId="{E31FB704-CFCA-4182-BC6D-974E3CA7A4FA}" destId="{582F7DC7-D5B6-4288-89AF-F97A40C790D5}" srcOrd="0" destOrd="0" presId="urn:microsoft.com/office/officeart/2005/8/layout/process2"/>
    <dgm:cxn modelId="{D1D7845F-903E-4DFC-9ABB-905EBE908213}" type="presOf" srcId="{3345B3D3-885B-4110-BECD-1BE883FD9973}" destId="{065B1AE7-1051-4D62-9BEA-0466367F05D7}" srcOrd="1" destOrd="0" presId="urn:microsoft.com/office/officeart/2005/8/layout/process2"/>
    <dgm:cxn modelId="{7A7E8643-060B-47F7-B72C-2E0D7275C8AD}" type="presOf" srcId="{7AC064CF-D88C-4CA2-B603-79D5D8F1703C}" destId="{85508F61-99B3-4173-89B5-46F59F12F211}" srcOrd="0" destOrd="0" presId="urn:microsoft.com/office/officeart/2005/8/layout/process2"/>
    <dgm:cxn modelId="{EB174144-33FB-4BA1-8028-8694CBE3080C}" type="presOf" srcId="{4C434287-BB75-4B38-9270-45BA37C87D63}" destId="{E70DB2C3-54E3-403E-B256-86AD47897521}" srcOrd="0" destOrd="0" presId="urn:microsoft.com/office/officeart/2005/8/layout/process2"/>
    <dgm:cxn modelId="{1A373ACE-DF70-4279-BBDA-7C7809DB0761}" type="presOf" srcId="{3345B3D3-885B-4110-BECD-1BE883FD9973}" destId="{AFEC63DB-F2ED-4EA2-9ED8-92A83230F6FF}" srcOrd="0" destOrd="0" presId="urn:microsoft.com/office/officeart/2005/8/layout/process2"/>
    <dgm:cxn modelId="{9014FBF5-E5FA-44EE-9B75-68D9D1758B21}" srcId="{4C43C326-541E-49D9-B3D0-C043A59FF6F7}" destId="{4C434287-BB75-4B38-9270-45BA37C87D63}" srcOrd="0" destOrd="0" parTransId="{417CB758-36E2-48E1-BF3A-7E51CF8F0488}" sibTransId="{7AC064CF-D88C-4CA2-B603-79D5D8F1703C}"/>
    <dgm:cxn modelId="{05A89FB9-CD48-43E9-9D59-F4FF302EBD1E}" type="presParOf" srcId="{7BD174A8-14E7-4594-8E8D-67DD984B315C}" destId="{E70DB2C3-54E3-403E-B256-86AD47897521}" srcOrd="0" destOrd="0" presId="urn:microsoft.com/office/officeart/2005/8/layout/process2"/>
    <dgm:cxn modelId="{4243F2FF-AEEE-4DDA-BBAE-3BC3FFE20419}" type="presParOf" srcId="{7BD174A8-14E7-4594-8E8D-67DD984B315C}" destId="{85508F61-99B3-4173-89B5-46F59F12F211}" srcOrd="1" destOrd="0" presId="urn:microsoft.com/office/officeart/2005/8/layout/process2"/>
    <dgm:cxn modelId="{37A35552-0DAC-4D64-9673-76D89237F317}" type="presParOf" srcId="{85508F61-99B3-4173-89B5-46F59F12F211}" destId="{0F976FCC-5241-43C1-B6F8-77991B7AFB3C}" srcOrd="0" destOrd="0" presId="urn:microsoft.com/office/officeart/2005/8/layout/process2"/>
    <dgm:cxn modelId="{B32F2A61-BED7-4404-854A-8040D9D11C65}" type="presParOf" srcId="{7BD174A8-14E7-4594-8E8D-67DD984B315C}" destId="{582F7DC7-D5B6-4288-89AF-F97A40C790D5}" srcOrd="2" destOrd="0" presId="urn:microsoft.com/office/officeart/2005/8/layout/process2"/>
    <dgm:cxn modelId="{D1902F22-07F7-4142-82F3-BC190201BA09}" type="presParOf" srcId="{7BD174A8-14E7-4594-8E8D-67DD984B315C}" destId="{AFEC63DB-F2ED-4EA2-9ED8-92A83230F6FF}" srcOrd="3" destOrd="0" presId="urn:microsoft.com/office/officeart/2005/8/layout/process2"/>
    <dgm:cxn modelId="{6329C0BE-6595-4787-9445-CA7DBAC909E4}" type="presParOf" srcId="{AFEC63DB-F2ED-4EA2-9ED8-92A83230F6FF}" destId="{065B1AE7-1051-4D62-9BEA-0466367F05D7}" srcOrd="0" destOrd="0" presId="urn:microsoft.com/office/officeart/2005/8/layout/process2"/>
    <dgm:cxn modelId="{B554CC50-3867-4485-BD7E-74BEADCF93D2}" type="presParOf" srcId="{7BD174A8-14E7-4594-8E8D-67DD984B315C}" destId="{ACDF1E26-DCE5-474E-9521-B2B54FB9F57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7856D-92BF-4B12-A530-560BBF1EFBFD}">
      <dsp:nvSpPr>
        <dsp:cNvPr id="0" name=""/>
        <dsp:cNvSpPr/>
      </dsp:nvSpPr>
      <dsp:spPr>
        <a:xfrm>
          <a:off x="681642" y="321"/>
          <a:ext cx="3391594"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en-US" sz="1900" kern="1200" dirty="0"/>
            <a:t>Python</a:t>
          </a:r>
          <a:r>
            <a:rPr kumimoji="1" lang="ja-JP" sz="1900" kern="1200" dirty="0"/>
            <a:t>実行環境インストール</a:t>
          </a:r>
          <a:endParaRPr lang="ja-JP" sz="1900" kern="1200" dirty="0"/>
        </a:p>
      </dsp:txBody>
      <dsp:txXfrm>
        <a:off x="712507" y="31186"/>
        <a:ext cx="3329864" cy="992066"/>
      </dsp:txXfrm>
    </dsp:sp>
    <dsp:sp modelId="{D112C78E-BED0-4044-8517-809FDAA48005}">
      <dsp:nvSpPr>
        <dsp:cNvPr id="0" name=""/>
        <dsp:cNvSpPr/>
      </dsp:nvSpPr>
      <dsp:spPr>
        <a:xfrm rot="5400000">
          <a:off x="2179853" y="1080462"/>
          <a:ext cx="395173" cy="474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rot="-5400000">
        <a:off x="2235178" y="1119979"/>
        <a:ext cx="284524" cy="276621"/>
      </dsp:txXfrm>
    </dsp:sp>
    <dsp:sp modelId="{52B2B23D-9058-4EC5-9B19-BFE73396CDC2}">
      <dsp:nvSpPr>
        <dsp:cNvPr id="0" name=""/>
        <dsp:cNvSpPr/>
      </dsp:nvSpPr>
      <dsp:spPr>
        <a:xfrm>
          <a:off x="656708" y="1581016"/>
          <a:ext cx="3441462"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sz="1900" kern="1200"/>
            <a:t>テキストエディタいストール</a:t>
          </a:r>
          <a:endParaRPr lang="ja-JP" sz="1900" kern="1200"/>
        </a:p>
      </dsp:txBody>
      <dsp:txXfrm>
        <a:off x="687573" y="1611881"/>
        <a:ext cx="3379732" cy="992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DB2C3-54E3-403E-B256-86AD47897521}">
      <dsp:nvSpPr>
        <dsp:cNvPr id="0" name=""/>
        <dsp:cNvSpPr/>
      </dsp:nvSpPr>
      <dsp:spPr>
        <a:xfrm>
          <a:off x="0" y="0"/>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テキストエディタでプログラムを書く</a:t>
          </a:r>
          <a:endParaRPr lang="ja-JP" sz="1700" kern="1200"/>
        </a:p>
      </dsp:txBody>
      <dsp:txXfrm>
        <a:off x="35851" y="35851"/>
        <a:ext cx="2106233" cy="1152347"/>
      </dsp:txXfrm>
    </dsp:sp>
    <dsp:sp modelId="{85508F61-99B3-4173-89B5-46F59F12F211}">
      <dsp:nvSpPr>
        <dsp:cNvPr id="0" name=""/>
        <dsp:cNvSpPr/>
      </dsp:nvSpPr>
      <dsp:spPr>
        <a:xfrm rot="5400000">
          <a:off x="859458" y="1254650"/>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1300552"/>
        <a:ext cx="330494" cy="321313"/>
      </dsp:txXfrm>
    </dsp:sp>
    <dsp:sp modelId="{582F7DC7-D5B6-4288-89AF-F97A40C790D5}">
      <dsp:nvSpPr>
        <dsp:cNvPr id="0" name=""/>
        <dsp:cNvSpPr/>
      </dsp:nvSpPr>
      <dsp:spPr>
        <a:xfrm>
          <a:off x="0" y="1836073"/>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ファイルとして保存（拡張子</a:t>
          </a:r>
          <a:r>
            <a:rPr kumimoji="1" lang="en-US" sz="1700" kern="1200"/>
            <a:t>.py</a:t>
          </a:r>
          <a:r>
            <a:rPr kumimoji="1" lang="ja-JP" sz="1700" kern="1200"/>
            <a:t>）</a:t>
          </a:r>
          <a:endParaRPr lang="ja-JP" sz="1700" kern="1200"/>
        </a:p>
      </dsp:txBody>
      <dsp:txXfrm>
        <a:off x="35851" y="1871924"/>
        <a:ext cx="2106233" cy="1152347"/>
      </dsp:txXfrm>
    </dsp:sp>
    <dsp:sp modelId="{AFEC63DB-F2ED-4EA2-9ED8-92A83230F6FF}">
      <dsp:nvSpPr>
        <dsp:cNvPr id="0" name=""/>
        <dsp:cNvSpPr/>
      </dsp:nvSpPr>
      <dsp:spPr>
        <a:xfrm rot="5400000">
          <a:off x="859458" y="3090723"/>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3136625"/>
        <a:ext cx="330494" cy="321313"/>
      </dsp:txXfrm>
    </dsp:sp>
    <dsp:sp modelId="{ACDF1E26-DCE5-474E-9521-B2B54FB9F570}">
      <dsp:nvSpPr>
        <dsp:cNvPr id="0" name=""/>
        <dsp:cNvSpPr/>
      </dsp:nvSpPr>
      <dsp:spPr>
        <a:xfrm>
          <a:off x="0" y="3672147"/>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ファイル名を指定して実行</a:t>
          </a:r>
          <a:endParaRPr lang="ja-JP" sz="1700" kern="1200"/>
        </a:p>
      </dsp:txBody>
      <dsp:txXfrm>
        <a:off x="35851" y="3707998"/>
        <a:ext cx="2106233" cy="1152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024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2025/3/4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enn.dev/kabec_dev/articles/cd34f2e2f32662"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uhokuto/python17-text_editor-programmin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3CE67FA-4EEE-57EA-93C5-574C2F409CEA}"/>
              </a:ext>
            </a:extLst>
          </p:cNvPr>
          <p:cNvSpPr txBox="1"/>
          <p:nvPr/>
        </p:nvSpPr>
        <p:spPr>
          <a:xfrm>
            <a:off x="603096" y="2734758"/>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テキストエディタでのプログラミング環境の整備</a:t>
            </a:r>
          </a:p>
        </p:txBody>
      </p:sp>
    </p:spTree>
    <p:extLst>
      <p:ext uri="{BB962C8B-B14F-4D97-AF65-F5344CB8AC3E}">
        <p14:creationId xmlns:p14="http://schemas.microsoft.com/office/powerpoint/2010/main" val="710502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5CFB002-E2C9-C9E0-1047-FCD239A1F25F}"/>
              </a:ext>
            </a:extLst>
          </p:cNvPr>
          <p:cNvSpPr txBox="1"/>
          <p:nvPr/>
        </p:nvSpPr>
        <p:spPr>
          <a:xfrm>
            <a:off x="643812" y="55050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　</a:t>
            </a:r>
          </a:p>
        </p:txBody>
      </p:sp>
      <p:sp>
        <p:nvSpPr>
          <p:cNvPr id="3" name="テキスト ボックス 2">
            <a:extLst>
              <a:ext uri="{FF2B5EF4-FFF2-40B4-BE49-F238E27FC236}">
                <a16:creationId xmlns:a16="http://schemas.microsoft.com/office/drawing/2014/main" id="{7520100F-D990-62CF-8B39-FC6E93D13DA5}"/>
              </a:ext>
            </a:extLst>
          </p:cNvPr>
          <p:cNvSpPr txBox="1"/>
          <p:nvPr/>
        </p:nvSpPr>
        <p:spPr>
          <a:xfrm>
            <a:off x="709127" y="1144611"/>
            <a:ext cx="506100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Markdown viewer</a:t>
            </a:r>
            <a:r>
              <a:rPr kumimoji="1" lang="ja-JP" altLang="en-US" sz="2400" dirty="0">
                <a:latin typeface="メイリオ" panose="020B0604030504040204" pitchFamily="50" charset="-128"/>
                <a:ea typeface="メイリオ" panose="020B0604030504040204" pitchFamily="50" charset="-128"/>
              </a:rPr>
              <a:t>のインストール</a:t>
            </a:r>
          </a:p>
        </p:txBody>
      </p:sp>
      <p:sp>
        <p:nvSpPr>
          <p:cNvPr id="4" name="テキスト ボックス 3">
            <a:extLst>
              <a:ext uri="{FF2B5EF4-FFF2-40B4-BE49-F238E27FC236}">
                <a16:creationId xmlns:a16="http://schemas.microsoft.com/office/drawing/2014/main" id="{6B460C33-688A-F1CC-0D48-3CAD1FCFC10B}"/>
              </a:ext>
            </a:extLst>
          </p:cNvPr>
          <p:cNvSpPr txBox="1"/>
          <p:nvPr/>
        </p:nvSpPr>
        <p:spPr>
          <a:xfrm>
            <a:off x="735789" y="2467347"/>
            <a:ext cx="827002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https://zenn.dev/kabec_dev/articles/cd34f2e2f32662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312BD3-BB89-BCAC-CC28-53669435A63B}"/>
              </a:ext>
            </a:extLst>
          </p:cNvPr>
          <p:cNvSpPr txBox="1"/>
          <p:nvPr/>
        </p:nvSpPr>
        <p:spPr>
          <a:xfrm>
            <a:off x="735789" y="202651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以下に従ってインストール</a:t>
            </a:r>
          </a:p>
        </p:txBody>
      </p:sp>
      <p:pic>
        <p:nvPicPr>
          <p:cNvPr id="8" name="図 7">
            <a:extLst>
              <a:ext uri="{FF2B5EF4-FFF2-40B4-BE49-F238E27FC236}">
                <a16:creationId xmlns:a16="http://schemas.microsoft.com/office/drawing/2014/main" id="{FF44B8F1-5AAA-254B-F8F5-44633C8E6AD3}"/>
              </a:ext>
            </a:extLst>
          </p:cNvPr>
          <p:cNvPicPr>
            <a:picLocks noChangeAspect="1"/>
          </p:cNvPicPr>
          <p:nvPr/>
        </p:nvPicPr>
        <p:blipFill>
          <a:blip r:embed="rId3"/>
          <a:stretch>
            <a:fillRect/>
          </a:stretch>
        </p:blipFill>
        <p:spPr>
          <a:xfrm>
            <a:off x="643812" y="3553954"/>
            <a:ext cx="5924605" cy="1987192"/>
          </a:xfrm>
          <a:prstGeom prst="rect">
            <a:avLst/>
          </a:prstGeom>
        </p:spPr>
      </p:pic>
      <p:sp>
        <p:nvSpPr>
          <p:cNvPr id="9" name="テキスト ボックス 8">
            <a:extLst>
              <a:ext uri="{FF2B5EF4-FFF2-40B4-BE49-F238E27FC236}">
                <a16:creationId xmlns:a16="http://schemas.microsoft.com/office/drawing/2014/main" id="{06DA9310-790D-9BB6-A53B-01EE7CAF86E1}"/>
              </a:ext>
            </a:extLst>
          </p:cNvPr>
          <p:cNvSpPr txBox="1"/>
          <p:nvPr/>
        </p:nvSpPr>
        <p:spPr>
          <a:xfrm>
            <a:off x="802343" y="3170780"/>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以下の設定をお忘れなく</a:t>
            </a:r>
          </a:p>
        </p:txBody>
      </p:sp>
    </p:spTree>
    <p:extLst>
      <p:ext uri="{BB962C8B-B14F-4D97-AF65-F5344CB8AC3E}">
        <p14:creationId xmlns:p14="http://schemas.microsoft.com/office/powerpoint/2010/main" val="19930337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091F4D-5CFB-417E-3393-67BDF534901F}"/>
              </a:ext>
            </a:extLst>
          </p:cNvPr>
          <p:cNvSpPr txBox="1"/>
          <p:nvPr/>
        </p:nvSpPr>
        <p:spPr>
          <a:xfrm>
            <a:off x="245038" y="228633"/>
            <a:ext cx="36744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動作確認</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もう一つの方法</a:t>
            </a:r>
            <a:endParaRPr kumimoji="1" lang="en-US" altLang="ja-JP"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3E5C7B6D-5261-67EB-E901-CAE8218BF84C}"/>
              </a:ext>
            </a:extLst>
          </p:cNvPr>
          <p:cNvPicPr>
            <a:picLocks noChangeAspect="1"/>
          </p:cNvPicPr>
          <p:nvPr/>
        </p:nvPicPr>
        <p:blipFill>
          <a:blip r:embed="rId2"/>
          <a:stretch>
            <a:fillRect/>
          </a:stretch>
        </p:blipFill>
        <p:spPr>
          <a:xfrm>
            <a:off x="394328" y="1214396"/>
            <a:ext cx="4414721" cy="2983202"/>
          </a:xfrm>
          <a:prstGeom prst="rect">
            <a:avLst/>
          </a:prstGeom>
        </p:spPr>
      </p:pic>
      <p:sp>
        <p:nvSpPr>
          <p:cNvPr id="5" name="四角形: 角を丸くする 4">
            <a:extLst>
              <a:ext uri="{FF2B5EF4-FFF2-40B4-BE49-F238E27FC236}">
                <a16:creationId xmlns:a16="http://schemas.microsoft.com/office/drawing/2014/main" id="{7A404B49-907F-46CF-AE83-5E16C43C804E}"/>
              </a:ext>
            </a:extLst>
          </p:cNvPr>
          <p:cNvSpPr/>
          <p:nvPr/>
        </p:nvSpPr>
        <p:spPr>
          <a:xfrm>
            <a:off x="1034343" y="2583768"/>
            <a:ext cx="1114053" cy="32657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CED166-1552-80C5-ED47-054C6D9AD008}"/>
              </a:ext>
            </a:extLst>
          </p:cNvPr>
          <p:cNvSpPr txBox="1"/>
          <p:nvPr/>
        </p:nvSpPr>
        <p:spPr>
          <a:xfrm>
            <a:off x="317241" y="752730"/>
            <a:ext cx="101441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README.md</a:t>
            </a:r>
            <a:r>
              <a:rPr kumimoji="1" lang="ja-JP" altLang="en-US" sz="2400" dirty="0">
                <a:latin typeface="メイリオ" panose="020B0604030504040204" pitchFamily="50" charset="-128"/>
                <a:ea typeface="メイリオ" panose="020B0604030504040204" pitchFamily="50" charset="-128"/>
              </a:rPr>
              <a:t>を右クリック→プロパティ→変更→</a:t>
            </a: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でアプリを選択する</a:t>
            </a:r>
          </a:p>
        </p:txBody>
      </p:sp>
      <p:pic>
        <p:nvPicPr>
          <p:cNvPr id="8" name="図 7">
            <a:extLst>
              <a:ext uri="{FF2B5EF4-FFF2-40B4-BE49-F238E27FC236}">
                <a16:creationId xmlns:a16="http://schemas.microsoft.com/office/drawing/2014/main" id="{E35D7049-D757-C158-0F24-634358E1A8E9}"/>
              </a:ext>
            </a:extLst>
          </p:cNvPr>
          <p:cNvPicPr>
            <a:picLocks noChangeAspect="1"/>
          </p:cNvPicPr>
          <p:nvPr/>
        </p:nvPicPr>
        <p:blipFill>
          <a:blip r:embed="rId3"/>
          <a:stretch>
            <a:fillRect/>
          </a:stretch>
        </p:blipFill>
        <p:spPr>
          <a:xfrm>
            <a:off x="5573212" y="1232070"/>
            <a:ext cx="2668449" cy="3356539"/>
          </a:xfrm>
          <a:prstGeom prst="rect">
            <a:avLst/>
          </a:prstGeom>
        </p:spPr>
      </p:pic>
      <p:pic>
        <p:nvPicPr>
          <p:cNvPr id="10" name="図 9">
            <a:extLst>
              <a:ext uri="{FF2B5EF4-FFF2-40B4-BE49-F238E27FC236}">
                <a16:creationId xmlns:a16="http://schemas.microsoft.com/office/drawing/2014/main" id="{42F099F0-B992-2F6C-C626-F974BFAB7868}"/>
              </a:ext>
            </a:extLst>
          </p:cNvPr>
          <p:cNvPicPr>
            <a:picLocks noChangeAspect="1"/>
          </p:cNvPicPr>
          <p:nvPr/>
        </p:nvPicPr>
        <p:blipFill>
          <a:blip r:embed="rId4"/>
          <a:stretch>
            <a:fillRect/>
          </a:stretch>
        </p:blipFill>
        <p:spPr>
          <a:xfrm>
            <a:off x="8881538" y="1196719"/>
            <a:ext cx="2696628" cy="3391890"/>
          </a:xfrm>
          <a:prstGeom prst="rect">
            <a:avLst/>
          </a:prstGeom>
        </p:spPr>
      </p:pic>
      <p:pic>
        <p:nvPicPr>
          <p:cNvPr id="12" name="図 11">
            <a:extLst>
              <a:ext uri="{FF2B5EF4-FFF2-40B4-BE49-F238E27FC236}">
                <a16:creationId xmlns:a16="http://schemas.microsoft.com/office/drawing/2014/main" id="{BF590613-F532-BB20-0AA7-4C8040218354}"/>
              </a:ext>
            </a:extLst>
          </p:cNvPr>
          <p:cNvPicPr>
            <a:picLocks noChangeAspect="1"/>
          </p:cNvPicPr>
          <p:nvPr/>
        </p:nvPicPr>
        <p:blipFill>
          <a:blip r:embed="rId5"/>
          <a:stretch>
            <a:fillRect/>
          </a:stretch>
        </p:blipFill>
        <p:spPr>
          <a:xfrm>
            <a:off x="613834" y="4361984"/>
            <a:ext cx="3827178" cy="2381808"/>
          </a:xfrm>
          <a:prstGeom prst="rect">
            <a:avLst/>
          </a:prstGeom>
        </p:spPr>
      </p:pic>
      <p:sp>
        <p:nvSpPr>
          <p:cNvPr id="13" name="矢印: 右 12">
            <a:extLst>
              <a:ext uri="{FF2B5EF4-FFF2-40B4-BE49-F238E27FC236}">
                <a16:creationId xmlns:a16="http://schemas.microsoft.com/office/drawing/2014/main" id="{49EDB0F4-2E57-23AA-4595-9C0900E14809}"/>
              </a:ext>
            </a:extLst>
          </p:cNvPr>
          <p:cNvSpPr/>
          <p:nvPr/>
        </p:nvSpPr>
        <p:spPr>
          <a:xfrm>
            <a:off x="5028595" y="2591693"/>
            <a:ext cx="449357" cy="719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4C1A163-D779-1593-CA73-6E58ECB01DAD}"/>
              </a:ext>
            </a:extLst>
          </p:cNvPr>
          <p:cNvSpPr/>
          <p:nvPr/>
        </p:nvSpPr>
        <p:spPr>
          <a:xfrm>
            <a:off x="8337856" y="2591692"/>
            <a:ext cx="449357" cy="719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A2E9812-16F2-D861-BD25-CD4B5ABAC823}"/>
              </a:ext>
            </a:extLst>
          </p:cNvPr>
          <p:cNvSpPr/>
          <p:nvPr/>
        </p:nvSpPr>
        <p:spPr>
          <a:xfrm>
            <a:off x="8925926" y="4262038"/>
            <a:ext cx="1114053" cy="32657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46255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テキストエディタのインストール</a:t>
            </a:r>
          </a:p>
        </p:txBody>
      </p:sp>
    </p:spTree>
    <p:extLst>
      <p:ext uri="{BB962C8B-B14F-4D97-AF65-F5344CB8AC3E}">
        <p14:creationId xmlns:p14="http://schemas.microsoft.com/office/powerpoint/2010/main" val="15299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graphicFrame>
        <p:nvGraphicFramePr>
          <p:cNvPr id="3" name="図表 2">
            <a:extLst>
              <a:ext uri="{FF2B5EF4-FFF2-40B4-BE49-F238E27FC236}">
                <a16:creationId xmlns:a16="http://schemas.microsoft.com/office/drawing/2014/main" id="{A20A4B11-573C-D947-3CB0-5C7A388AA7EA}"/>
              </a:ext>
            </a:extLst>
          </p:cNvPr>
          <p:cNvGraphicFramePr/>
          <p:nvPr>
            <p:extLst>
              <p:ext uri="{D42A27DB-BD31-4B8C-83A1-F6EECF244321}">
                <p14:modId xmlns:p14="http://schemas.microsoft.com/office/powerpoint/2010/main" val="3784779045"/>
              </p:ext>
            </p:extLst>
          </p:nvPr>
        </p:nvGraphicFramePr>
        <p:xfrm>
          <a:off x="640080" y="1413164"/>
          <a:ext cx="2177935" cy="4896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図 7">
            <a:extLst>
              <a:ext uri="{FF2B5EF4-FFF2-40B4-BE49-F238E27FC236}">
                <a16:creationId xmlns:a16="http://schemas.microsoft.com/office/drawing/2014/main" id="{452CCBDD-88B3-9C62-950D-253845EE2F34}"/>
              </a:ext>
            </a:extLst>
          </p:cNvPr>
          <p:cNvPicPr>
            <a:picLocks noChangeAspect="1"/>
          </p:cNvPicPr>
          <p:nvPr/>
        </p:nvPicPr>
        <p:blipFill>
          <a:blip r:embed="rId7"/>
          <a:stretch>
            <a:fillRect/>
          </a:stretch>
        </p:blipFill>
        <p:spPr>
          <a:xfrm>
            <a:off x="3503992" y="967330"/>
            <a:ext cx="5409337" cy="2164955"/>
          </a:xfrm>
          <a:prstGeom prst="rect">
            <a:avLst/>
          </a:prstGeom>
        </p:spPr>
      </p:pic>
      <p:pic>
        <p:nvPicPr>
          <p:cNvPr id="13" name="図 12">
            <a:extLst>
              <a:ext uri="{FF2B5EF4-FFF2-40B4-BE49-F238E27FC236}">
                <a16:creationId xmlns:a16="http://schemas.microsoft.com/office/drawing/2014/main" id="{2C80E632-7C5D-298E-A30E-B22B6CBF55AF}"/>
              </a:ext>
            </a:extLst>
          </p:cNvPr>
          <p:cNvPicPr>
            <a:picLocks noChangeAspect="1"/>
          </p:cNvPicPr>
          <p:nvPr/>
        </p:nvPicPr>
        <p:blipFill>
          <a:blip r:embed="rId8"/>
          <a:stretch>
            <a:fillRect/>
          </a:stretch>
        </p:blipFill>
        <p:spPr>
          <a:xfrm>
            <a:off x="3199841" y="3300641"/>
            <a:ext cx="6773220" cy="1047896"/>
          </a:xfrm>
          <a:prstGeom prst="rect">
            <a:avLst/>
          </a:prstGeom>
        </p:spPr>
      </p:pic>
      <p:pic>
        <p:nvPicPr>
          <p:cNvPr id="17" name="図 16">
            <a:extLst>
              <a:ext uri="{FF2B5EF4-FFF2-40B4-BE49-F238E27FC236}">
                <a16:creationId xmlns:a16="http://schemas.microsoft.com/office/drawing/2014/main" id="{08276A92-401D-E4B3-FFDD-C993CAF89139}"/>
              </a:ext>
            </a:extLst>
          </p:cNvPr>
          <p:cNvPicPr>
            <a:picLocks noChangeAspect="1"/>
          </p:cNvPicPr>
          <p:nvPr/>
        </p:nvPicPr>
        <p:blipFill>
          <a:blip r:embed="rId9"/>
          <a:stretch>
            <a:fillRect/>
          </a:stretch>
        </p:blipFill>
        <p:spPr>
          <a:xfrm>
            <a:off x="3350029" y="4897997"/>
            <a:ext cx="5328167" cy="1686806"/>
          </a:xfrm>
          <a:prstGeom prst="rect">
            <a:avLst/>
          </a:prstGeom>
        </p:spPr>
      </p:pic>
    </p:spTree>
    <p:extLst>
      <p:ext uri="{BB962C8B-B14F-4D97-AF65-F5344CB8AC3E}">
        <p14:creationId xmlns:p14="http://schemas.microsoft.com/office/powerpoint/2010/main" val="2292762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D71F3BE-3DF1-CDB6-03C0-C359859BBEB7}"/>
              </a:ext>
            </a:extLst>
          </p:cNvPr>
          <p:cNvSpPr txBox="1"/>
          <p:nvPr/>
        </p:nvSpPr>
        <p:spPr>
          <a:xfrm>
            <a:off x="640081" y="2892829"/>
            <a:ext cx="908293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 </a:t>
            </a:r>
            <a:r>
              <a:rPr kumimoji="1" lang="en-US" altLang="ja-JP" sz="2400" dirty="0">
                <a:latin typeface="メイリオ" panose="020B0604030504040204" pitchFamily="50" charset="-128"/>
                <a:ea typeface="メイリオ" panose="020B0604030504040204" pitchFamily="50" charset="-128"/>
              </a:rPr>
              <a:t>notepad++</a:t>
            </a:r>
            <a:r>
              <a:rPr kumimoji="1" lang="ja-JP" altLang="en-US" sz="2400" dirty="0">
                <a:latin typeface="メイリオ" panose="020B0604030504040204" pitchFamily="50" charset="-128"/>
                <a:ea typeface="メイリオ" panose="020B0604030504040204" pitchFamily="50" charset="-128"/>
              </a:rPr>
              <a:t>のインストールとプログラム実行</a:t>
            </a:r>
          </a:p>
        </p:txBody>
      </p:sp>
    </p:spTree>
    <p:extLst>
      <p:ext uri="{BB962C8B-B14F-4D97-AF65-F5344CB8AC3E}">
        <p14:creationId xmlns:p14="http://schemas.microsoft.com/office/powerpoint/2010/main" val="53039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740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6ADC4BC-5722-320A-3112-61975DA1D9F0}"/>
              </a:ext>
            </a:extLst>
          </p:cNvPr>
          <p:cNvSpPr txBox="1"/>
          <p:nvPr/>
        </p:nvSpPr>
        <p:spPr>
          <a:xfrm>
            <a:off x="565265" y="45720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単語分割のプログラムを開く</a:t>
            </a:r>
          </a:p>
        </p:txBody>
      </p:sp>
      <p:pic>
        <p:nvPicPr>
          <p:cNvPr id="4" name="図 3">
            <a:extLst>
              <a:ext uri="{FF2B5EF4-FFF2-40B4-BE49-F238E27FC236}">
                <a16:creationId xmlns:a16="http://schemas.microsoft.com/office/drawing/2014/main" id="{7DA9D61E-F193-1513-0828-8689A71827F3}"/>
              </a:ext>
            </a:extLst>
          </p:cNvPr>
          <p:cNvPicPr>
            <a:picLocks noChangeAspect="1"/>
          </p:cNvPicPr>
          <p:nvPr/>
        </p:nvPicPr>
        <p:blipFill>
          <a:blip r:embed="rId2"/>
          <a:stretch>
            <a:fillRect/>
          </a:stretch>
        </p:blipFill>
        <p:spPr>
          <a:xfrm>
            <a:off x="498764" y="1079417"/>
            <a:ext cx="6184670" cy="5414725"/>
          </a:xfrm>
          <a:prstGeom prst="rect">
            <a:avLst/>
          </a:prstGeom>
        </p:spPr>
      </p:pic>
      <p:pic>
        <p:nvPicPr>
          <p:cNvPr id="5" name="図 4">
            <a:extLst>
              <a:ext uri="{FF2B5EF4-FFF2-40B4-BE49-F238E27FC236}">
                <a16:creationId xmlns:a16="http://schemas.microsoft.com/office/drawing/2014/main" id="{BF112344-BA2A-C9D5-BEAB-7A13D402A133}"/>
              </a:ext>
            </a:extLst>
          </p:cNvPr>
          <p:cNvPicPr>
            <a:picLocks noChangeAspect="1"/>
          </p:cNvPicPr>
          <p:nvPr/>
        </p:nvPicPr>
        <p:blipFill>
          <a:blip r:embed="rId3"/>
          <a:stretch>
            <a:fillRect/>
          </a:stretch>
        </p:blipFill>
        <p:spPr>
          <a:xfrm>
            <a:off x="5399980" y="4393931"/>
            <a:ext cx="6156701" cy="2464069"/>
          </a:xfrm>
          <a:prstGeom prst="rect">
            <a:avLst/>
          </a:prstGeom>
        </p:spPr>
      </p:pic>
      <p:sp>
        <p:nvSpPr>
          <p:cNvPr id="6" name="矢印: 右 5">
            <a:extLst>
              <a:ext uri="{FF2B5EF4-FFF2-40B4-BE49-F238E27FC236}">
                <a16:creationId xmlns:a16="http://schemas.microsoft.com/office/drawing/2014/main" id="{3406A39F-4B46-2245-4B33-135FDDE9AD58}"/>
              </a:ext>
            </a:extLst>
          </p:cNvPr>
          <p:cNvSpPr/>
          <p:nvPr/>
        </p:nvSpPr>
        <p:spPr>
          <a:xfrm>
            <a:off x="4663440" y="5328458"/>
            <a:ext cx="581891" cy="450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AA7BA5F-103E-1C84-94CB-3C71C7192E51}"/>
              </a:ext>
            </a:extLst>
          </p:cNvPr>
          <p:cNvSpPr txBox="1"/>
          <p:nvPr/>
        </p:nvSpPr>
        <p:spPr>
          <a:xfrm>
            <a:off x="5322655" y="3429000"/>
            <a:ext cx="6311350"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プログラムファイルが開かれる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get_words.py</a:t>
            </a:r>
            <a:r>
              <a:rPr kumimoji="1" lang="ja-JP" altLang="en-US" sz="2000" dirty="0">
                <a:latin typeface="メイリオ" panose="020B0604030504040204" pitchFamily="50" charset="-128"/>
                <a:ea typeface="メイリオ" panose="020B0604030504040204" pitchFamily="50" charset="-128"/>
              </a:rPr>
              <a:t>も開く（ブラックボックス化できているのがわかる）</a:t>
            </a:r>
          </a:p>
        </p:txBody>
      </p:sp>
    </p:spTree>
    <p:extLst>
      <p:ext uri="{BB962C8B-B14F-4D97-AF65-F5344CB8AC3E}">
        <p14:creationId xmlns:p14="http://schemas.microsoft.com/office/powerpoint/2010/main" val="343912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39835D-C04F-7F3D-6F7D-A3235F2A81F1}"/>
              </a:ext>
            </a:extLst>
          </p:cNvPr>
          <p:cNvPicPr>
            <a:picLocks noChangeAspect="1"/>
          </p:cNvPicPr>
          <p:nvPr/>
        </p:nvPicPr>
        <p:blipFill>
          <a:blip r:embed="rId2"/>
          <a:stretch>
            <a:fillRect/>
          </a:stretch>
        </p:blipFill>
        <p:spPr>
          <a:xfrm>
            <a:off x="905068" y="1278205"/>
            <a:ext cx="10036629" cy="5192812"/>
          </a:xfrm>
          <a:prstGeom prst="rect">
            <a:avLst/>
          </a:prstGeom>
        </p:spPr>
      </p:pic>
      <p:sp>
        <p:nvSpPr>
          <p:cNvPr id="4" name="テキスト ボックス 3">
            <a:extLst>
              <a:ext uri="{FF2B5EF4-FFF2-40B4-BE49-F238E27FC236}">
                <a16:creationId xmlns:a16="http://schemas.microsoft.com/office/drawing/2014/main" id="{393C6986-7285-9E83-FA77-5C71CBB60742}"/>
              </a:ext>
            </a:extLst>
          </p:cNvPr>
          <p:cNvSpPr txBox="1"/>
          <p:nvPr/>
        </p:nvSpPr>
        <p:spPr>
          <a:xfrm>
            <a:off x="905068" y="311826"/>
            <a:ext cx="705674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Windows </a:t>
            </a:r>
            <a:r>
              <a:rPr kumimoji="1" lang="ja-JP" altLang="en-US" sz="3200" dirty="0">
                <a:latin typeface="メイリオ" panose="020B0604030504040204" pitchFamily="50" charset="-128"/>
                <a:ea typeface="メイリオ" panose="020B0604030504040204" pitchFamily="50" charset="-128"/>
              </a:rPr>
              <a:t>コマンドプロンプトの起動</a:t>
            </a:r>
          </a:p>
        </p:txBody>
      </p:sp>
      <p:sp>
        <p:nvSpPr>
          <p:cNvPr id="5" name="四角形: 角を丸くする 4">
            <a:extLst>
              <a:ext uri="{FF2B5EF4-FFF2-40B4-BE49-F238E27FC236}">
                <a16:creationId xmlns:a16="http://schemas.microsoft.com/office/drawing/2014/main" id="{D905ACFD-B8B9-3771-5E69-E3E5F64941FF}"/>
              </a:ext>
            </a:extLst>
          </p:cNvPr>
          <p:cNvSpPr/>
          <p:nvPr/>
        </p:nvSpPr>
        <p:spPr>
          <a:xfrm>
            <a:off x="1119672" y="4516016"/>
            <a:ext cx="2733871" cy="3638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3392816-E407-31D4-4A25-65A13BE399B5}"/>
              </a:ext>
            </a:extLst>
          </p:cNvPr>
          <p:cNvSpPr txBox="1"/>
          <p:nvPr/>
        </p:nvSpPr>
        <p:spPr>
          <a:xfrm>
            <a:off x="905068" y="89660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タスクバーにピン止めしておく</a:t>
            </a:r>
          </a:p>
        </p:txBody>
      </p:sp>
    </p:spTree>
    <p:extLst>
      <p:ext uri="{BB962C8B-B14F-4D97-AF65-F5344CB8AC3E}">
        <p14:creationId xmlns:p14="http://schemas.microsoft.com/office/powerpoint/2010/main" val="6945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コマンドプロンプトからプログラムを実行</a:t>
            </a:r>
          </a:p>
        </p:txBody>
      </p:sp>
      <p:pic>
        <p:nvPicPr>
          <p:cNvPr id="9" name="図 8">
            <a:extLst>
              <a:ext uri="{FF2B5EF4-FFF2-40B4-BE49-F238E27FC236}">
                <a16:creationId xmlns:a16="http://schemas.microsoft.com/office/drawing/2014/main" id="{BEBE871D-134F-F647-0D47-3E4EF11A0121}"/>
              </a:ext>
            </a:extLst>
          </p:cNvPr>
          <p:cNvPicPr>
            <a:picLocks noChangeAspect="1"/>
          </p:cNvPicPr>
          <p:nvPr/>
        </p:nvPicPr>
        <p:blipFill>
          <a:blip r:embed="rId2"/>
          <a:stretch>
            <a:fillRect/>
          </a:stretch>
        </p:blipFill>
        <p:spPr>
          <a:xfrm>
            <a:off x="88101" y="761063"/>
            <a:ext cx="7630590" cy="5001323"/>
          </a:xfrm>
          <a:prstGeom prst="rect">
            <a:avLst/>
          </a:prstGeom>
        </p:spPr>
      </p:pic>
      <p:pic>
        <p:nvPicPr>
          <p:cNvPr id="7" name="図 6">
            <a:extLst>
              <a:ext uri="{FF2B5EF4-FFF2-40B4-BE49-F238E27FC236}">
                <a16:creationId xmlns:a16="http://schemas.microsoft.com/office/drawing/2014/main" id="{D6B4C32B-FB8F-D0F7-DCE7-628D80C8FF08}"/>
              </a:ext>
            </a:extLst>
          </p:cNvPr>
          <p:cNvPicPr>
            <a:picLocks noChangeAspect="1"/>
          </p:cNvPicPr>
          <p:nvPr/>
        </p:nvPicPr>
        <p:blipFill>
          <a:blip r:embed="rId3"/>
          <a:stretch>
            <a:fillRect/>
          </a:stretch>
        </p:blipFill>
        <p:spPr>
          <a:xfrm>
            <a:off x="7195557" y="2604130"/>
            <a:ext cx="4818611" cy="1954569"/>
          </a:xfrm>
          <a:prstGeom prst="rect">
            <a:avLst/>
          </a:prstGeom>
        </p:spPr>
      </p:pic>
      <p:pic>
        <p:nvPicPr>
          <p:cNvPr id="11" name="図 10">
            <a:extLst>
              <a:ext uri="{FF2B5EF4-FFF2-40B4-BE49-F238E27FC236}">
                <a16:creationId xmlns:a16="http://schemas.microsoft.com/office/drawing/2014/main" id="{93E39F98-3B3F-0D50-216C-9516AABA34EA}"/>
              </a:ext>
            </a:extLst>
          </p:cNvPr>
          <p:cNvPicPr>
            <a:picLocks noChangeAspect="1"/>
          </p:cNvPicPr>
          <p:nvPr/>
        </p:nvPicPr>
        <p:blipFill>
          <a:blip r:embed="rId4"/>
          <a:stretch>
            <a:fillRect/>
          </a:stretch>
        </p:blipFill>
        <p:spPr>
          <a:xfrm>
            <a:off x="7168950" y="4858336"/>
            <a:ext cx="4871826" cy="1808100"/>
          </a:xfrm>
          <a:prstGeom prst="rect">
            <a:avLst/>
          </a:prstGeom>
        </p:spPr>
      </p:pic>
      <p:sp>
        <p:nvSpPr>
          <p:cNvPr id="12" name="楕円 11">
            <a:extLst>
              <a:ext uri="{FF2B5EF4-FFF2-40B4-BE49-F238E27FC236}">
                <a16:creationId xmlns:a16="http://schemas.microsoft.com/office/drawing/2014/main" id="{1EC8C24E-5E1C-C14A-219F-BE7B74EBDCBC}"/>
              </a:ext>
            </a:extLst>
          </p:cNvPr>
          <p:cNvSpPr/>
          <p:nvPr/>
        </p:nvSpPr>
        <p:spPr>
          <a:xfrm>
            <a:off x="5410200" y="5047580"/>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E04FF76-3791-77EB-20E9-F7A420EF49C1}"/>
              </a:ext>
            </a:extLst>
          </p:cNvPr>
          <p:cNvSpPr/>
          <p:nvPr/>
        </p:nvSpPr>
        <p:spPr>
          <a:xfrm>
            <a:off x="5410200" y="4752991"/>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3437A93-4DB4-1788-D513-4C95656225C4}"/>
              </a:ext>
            </a:extLst>
          </p:cNvPr>
          <p:cNvCxnSpPr>
            <a:cxnSpLocks/>
            <a:stCxn id="12" idx="6"/>
            <a:endCxn id="7" idx="1"/>
          </p:cNvCxnSpPr>
          <p:nvPr/>
        </p:nvCxnSpPr>
        <p:spPr>
          <a:xfrm flipV="1">
            <a:off x="6781800" y="3581415"/>
            <a:ext cx="413757" cy="161491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9C7B07BF-F365-708E-2208-E452167BFC7B}"/>
              </a:ext>
            </a:extLst>
          </p:cNvPr>
          <p:cNvCxnSpPr>
            <a:cxnSpLocks/>
            <a:stCxn id="13" idx="6"/>
            <a:endCxn id="11" idx="1"/>
          </p:cNvCxnSpPr>
          <p:nvPr/>
        </p:nvCxnSpPr>
        <p:spPr>
          <a:xfrm>
            <a:off x="6781800" y="4901743"/>
            <a:ext cx="387150" cy="860643"/>
          </a:xfrm>
          <a:prstGeom prst="bentConnector3">
            <a:avLst>
              <a:gd name="adj1" fmla="val 306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79129BD-CC87-D459-071C-10CE406957D9}"/>
              </a:ext>
            </a:extLst>
          </p:cNvPr>
          <p:cNvSpPr txBox="1"/>
          <p:nvPr/>
        </p:nvSpPr>
        <p:spPr>
          <a:xfrm>
            <a:off x="6625244" y="394023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a:t>
            </a:r>
          </a:p>
        </p:txBody>
      </p:sp>
      <p:sp>
        <p:nvSpPr>
          <p:cNvPr id="23" name="テキスト ボックス 22">
            <a:extLst>
              <a:ext uri="{FF2B5EF4-FFF2-40B4-BE49-F238E27FC236}">
                <a16:creationId xmlns:a16="http://schemas.microsoft.com/office/drawing/2014/main" id="{4D84672C-9789-D6DA-1691-5E9F3B7E5F01}"/>
              </a:ext>
            </a:extLst>
          </p:cNvPr>
          <p:cNvSpPr txBox="1"/>
          <p:nvPr/>
        </p:nvSpPr>
        <p:spPr>
          <a:xfrm>
            <a:off x="6479878" y="5555150"/>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p>
        </p:txBody>
      </p:sp>
      <p:sp>
        <p:nvSpPr>
          <p:cNvPr id="24" name="テキスト ボックス 23">
            <a:extLst>
              <a:ext uri="{FF2B5EF4-FFF2-40B4-BE49-F238E27FC236}">
                <a16:creationId xmlns:a16="http://schemas.microsoft.com/office/drawing/2014/main" id="{53531A5B-0CAE-599A-AD3C-00DB0E5956EA}"/>
              </a:ext>
            </a:extLst>
          </p:cNvPr>
          <p:cNvSpPr txBox="1"/>
          <p:nvPr/>
        </p:nvSpPr>
        <p:spPr>
          <a:xfrm>
            <a:off x="6148423" y="1878712"/>
            <a:ext cx="5955476" cy="646331"/>
          </a:xfrm>
          <a:prstGeom prst="rect">
            <a:avLst/>
          </a:prstGeom>
          <a:solidFill>
            <a:schemeClr val="bg1"/>
          </a:solid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①ディレクトリをプログラムファイルがある場所に移動</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②</a:t>
            </a:r>
            <a:r>
              <a:rPr kumimoji="1" lang="en-US" altLang="ja-JP" dirty="0">
                <a:latin typeface="メイリオ" panose="020B0604030504040204" pitchFamily="50" charset="-128"/>
                <a:ea typeface="メイリオ" panose="020B0604030504040204" pitchFamily="50" charset="-128"/>
              </a:rPr>
              <a:t>python </a:t>
            </a:r>
            <a:r>
              <a:rPr kumimoji="1" lang="ja-JP" altLang="en-US" dirty="0">
                <a:latin typeface="メイリオ" panose="020B0604030504040204" pitchFamily="50" charset="-128"/>
                <a:ea typeface="メイリオ" panose="020B0604030504040204" pitchFamily="50" charset="-128"/>
              </a:rPr>
              <a:t>プログラムファイル名（拡張子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py</a:t>
            </a:r>
            <a:r>
              <a:rPr kumimoji="1" lang="ja-JP" altLang="en-US" dirty="0">
                <a:latin typeface="メイリオ" panose="020B0604030504040204" pitchFamily="50" charset="-128"/>
                <a:ea typeface="メイリオ" panose="020B0604030504040204" pitchFamily="50" charset="-128"/>
              </a:rPr>
              <a:t>）で実行</a:t>
            </a:r>
          </a:p>
        </p:txBody>
      </p:sp>
    </p:spTree>
    <p:extLst>
      <p:ext uri="{BB962C8B-B14F-4D97-AF65-F5344CB8AC3E}">
        <p14:creationId xmlns:p14="http://schemas.microsoft.com/office/powerpoint/2010/main" val="263401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027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41368F-70E8-78FA-2483-238C9071203E}"/>
              </a:ext>
            </a:extLst>
          </p:cNvPr>
          <p:cNvSpPr txBox="1"/>
          <p:nvPr/>
        </p:nvSpPr>
        <p:spPr>
          <a:xfrm>
            <a:off x="744567" y="27172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a:t>
            </a:r>
          </a:p>
        </p:txBody>
      </p:sp>
      <p:sp>
        <p:nvSpPr>
          <p:cNvPr id="4" name="テキスト ボックス 3">
            <a:extLst>
              <a:ext uri="{FF2B5EF4-FFF2-40B4-BE49-F238E27FC236}">
                <a16:creationId xmlns:a16="http://schemas.microsoft.com/office/drawing/2014/main" id="{5B94764F-F673-BF0D-661C-FC97E5E0A130}"/>
              </a:ext>
            </a:extLst>
          </p:cNvPr>
          <p:cNvSpPr txBox="1"/>
          <p:nvPr/>
        </p:nvSpPr>
        <p:spPr>
          <a:xfrm>
            <a:off x="690465" y="856498"/>
            <a:ext cx="1094189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職業プログラマが通常使うプログラミングの道具（他のプログラミング言語には</a:t>
            </a: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のようなものはない）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系企業などで本格的にプログラミングを実務で扱うには必須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プログラム用の</a:t>
            </a:r>
            <a:r>
              <a:rPr kumimoji="1" lang="en-US" altLang="ja-JP" sz="2400" dirty="0">
                <a:latin typeface="メイリオ" panose="020B0604030504040204" pitchFamily="50" charset="-128"/>
                <a:ea typeface="メイリオ" panose="020B0604030504040204" pitchFamily="50" charset="-128"/>
              </a:rPr>
              <a:t>word</a:t>
            </a:r>
            <a:r>
              <a:rPr kumimoji="1" lang="ja-JP" altLang="en-US" sz="2400" dirty="0">
                <a:latin typeface="メイリオ" panose="020B0604030504040204" pitchFamily="50" charset="-128"/>
                <a:ea typeface="メイリオ" panose="020B0604030504040204" pitchFamily="50" charset="-128"/>
              </a:rPr>
              <a:t>のようなもの</a:t>
            </a:r>
          </a:p>
        </p:txBody>
      </p:sp>
      <p:graphicFrame>
        <p:nvGraphicFramePr>
          <p:cNvPr id="5" name="表 5">
            <a:extLst>
              <a:ext uri="{FF2B5EF4-FFF2-40B4-BE49-F238E27FC236}">
                <a16:creationId xmlns:a16="http://schemas.microsoft.com/office/drawing/2014/main" id="{527F9981-B129-CA81-730C-3B98230B2EC1}"/>
              </a:ext>
            </a:extLst>
          </p:cNvPr>
          <p:cNvGraphicFramePr>
            <a:graphicFrameLocks noGrp="1"/>
          </p:cNvGraphicFramePr>
          <p:nvPr>
            <p:extLst>
              <p:ext uri="{D42A27DB-BD31-4B8C-83A1-F6EECF244321}">
                <p14:modId xmlns:p14="http://schemas.microsoft.com/office/powerpoint/2010/main" val="1299525004"/>
              </p:ext>
            </p:extLst>
          </p:nvPr>
        </p:nvGraphicFramePr>
        <p:xfrm>
          <a:off x="1248228" y="2520709"/>
          <a:ext cx="10153779" cy="3078480"/>
        </p:xfrm>
        <a:graphic>
          <a:graphicData uri="http://schemas.openxmlformats.org/drawingml/2006/table">
            <a:tbl>
              <a:tblPr firstRow="1" bandRow="1">
                <a:tableStyleId>{5940675A-B579-460E-94D1-54222C63F5DA}</a:tableStyleId>
              </a:tblPr>
              <a:tblGrid>
                <a:gridCol w="3165830">
                  <a:extLst>
                    <a:ext uri="{9D8B030D-6E8A-4147-A177-3AD203B41FA5}">
                      <a16:colId xmlns:a16="http://schemas.microsoft.com/office/drawing/2014/main" val="3700039699"/>
                    </a:ext>
                  </a:extLst>
                </a:gridCol>
                <a:gridCol w="3603356">
                  <a:extLst>
                    <a:ext uri="{9D8B030D-6E8A-4147-A177-3AD203B41FA5}">
                      <a16:colId xmlns:a16="http://schemas.microsoft.com/office/drawing/2014/main" val="3648953777"/>
                    </a:ext>
                  </a:extLst>
                </a:gridCol>
                <a:gridCol w="3384593">
                  <a:extLst>
                    <a:ext uri="{9D8B030D-6E8A-4147-A177-3AD203B41FA5}">
                      <a16:colId xmlns:a16="http://schemas.microsoft.com/office/drawing/2014/main" val="237072146"/>
                    </a:ext>
                  </a:extLst>
                </a:gridCol>
              </a:tblGrid>
              <a:tr h="370840">
                <a:tc>
                  <a:txBody>
                    <a:bodyPr/>
                    <a:lstStyle/>
                    <a:p>
                      <a:endParaRPr kumimoji="1" lang="ja-JP" altLang="en-US" sz="200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テキストエディタ</a:t>
                      </a:r>
                    </a:p>
                  </a:txBody>
                  <a:tcPr/>
                </a:tc>
                <a:tc>
                  <a:txBody>
                    <a:bodyPr/>
                    <a:lstStyle/>
                    <a:p>
                      <a:r>
                        <a:rPr kumimoji="1" lang="en-US" altLang="ja-JP" sz="2000" dirty="0" err="1">
                          <a:latin typeface="メイリオ" panose="020B0604030504040204" pitchFamily="50" charset="-128"/>
                          <a:ea typeface="メイリオ" panose="020B0604030504040204" pitchFamily="50" charset="-128"/>
                        </a:rPr>
                        <a:t>Jupyter</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3290530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長いコーディング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◎（変数・オブジェクトの整合性がわかる。）</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03499390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関数のモジュール化</a:t>
                      </a: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2458885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自動補完機能</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変数・関数の候補を自動表示</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4135681"/>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デバッグ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58470435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スクロールが自動的</a:t>
                      </a:r>
                    </a:p>
                  </a:txBody>
                  <a:tcPr/>
                </a:tc>
                <a:tc>
                  <a:txBody>
                    <a:bodyPr/>
                    <a:lstStyle/>
                    <a:p>
                      <a:r>
                        <a:rPr kumimoji="1" lang="ja-JP" altLang="en-US" sz="2000" dirty="0">
                          <a:latin typeface="メイリオ" panose="020B0604030504040204" pitchFamily="50" charset="-128"/>
                          <a:ea typeface="メイリオ" panose="020B0604030504040204" pitchFamily="50" charset="-128"/>
                        </a:rPr>
                        <a:t>自動スクロールはしない</a:t>
                      </a:r>
                    </a:p>
                  </a:txBody>
                  <a:tcPr/>
                </a:tc>
                <a:extLst>
                  <a:ext uri="{0D108BD9-81ED-4DB2-BD59-A6C34878D82A}">
                    <a16:rowId xmlns:a16="http://schemas.microsoft.com/office/drawing/2014/main" val="6850053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手軽さ</a:t>
                      </a:r>
                    </a:p>
                  </a:txBody>
                  <a:tcPr/>
                </a:tc>
                <a:tc>
                  <a:txBody>
                    <a:bodyPr/>
                    <a:lstStyle/>
                    <a:p>
                      <a:r>
                        <a:rPr kumimoji="1" lang="ja-JP" altLang="en-US" sz="2000">
                          <a:latin typeface="メイリオ" panose="020B0604030504040204" pitchFamily="50" charset="-128"/>
                          <a:ea typeface="メイリオ" panose="020B0604030504040204" pitchFamily="50" charset="-128"/>
                        </a:rPr>
                        <a:t>△（実行手順が面倒）</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extLst>
                  <a:ext uri="{0D108BD9-81ED-4DB2-BD59-A6C34878D82A}">
                    <a16:rowId xmlns:a16="http://schemas.microsoft.com/office/drawing/2014/main" val="1896246841"/>
                  </a:ext>
                </a:extLst>
              </a:tr>
            </a:tbl>
          </a:graphicData>
        </a:graphic>
      </p:graphicFrame>
    </p:spTree>
    <p:extLst>
      <p:ext uri="{BB962C8B-B14F-4D97-AF65-F5344CB8AC3E}">
        <p14:creationId xmlns:p14="http://schemas.microsoft.com/office/powerpoint/2010/main" val="423183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1691661" y="4783177"/>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1691662" y="5570894"/>
            <a:ext cx="1034527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250621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4403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FA2044-B1B4-C7B3-7B3F-DCC4148871D2}"/>
              </a:ext>
            </a:extLst>
          </p:cNvPr>
          <p:cNvSpPr txBox="1"/>
          <p:nvPr/>
        </p:nvSpPr>
        <p:spPr>
          <a:xfrm>
            <a:off x="573577" y="2576946"/>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統合開発エディタのインストールとプログラムの実行</a:t>
            </a:r>
          </a:p>
        </p:txBody>
      </p:sp>
    </p:spTree>
    <p:extLst>
      <p:ext uri="{BB962C8B-B14F-4D97-AF65-F5344CB8AC3E}">
        <p14:creationId xmlns:p14="http://schemas.microsoft.com/office/powerpoint/2010/main" val="135091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7227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634481" y="4888669"/>
            <a:ext cx="995888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https://github.com/uhokuto/python17-text_editor-programming</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Tree>
    <p:extLst>
      <p:ext uri="{BB962C8B-B14F-4D97-AF65-F5344CB8AC3E}">
        <p14:creationId xmlns:p14="http://schemas.microsoft.com/office/powerpoint/2010/main" val="202060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4040537" y="5111172"/>
            <a:ext cx="7999443" cy="707886"/>
          </a:xfrm>
          <a:prstGeom prst="rect">
            <a:avLst/>
          </a:prstGeom>
          <a:noFill/>
        </p:spPr>
        <p:txBody>
          <a:bodyPr wrap="square" rtlCol="0">
            <a:spAutoFit/>
          </a:bodyPr>
          <a:lstStyle/>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フォルダを選択するとカレントディレクトリが自動的に移動</a:t>
            </a:r>
            <a:endParaRPr kumimoji="1" lang="en-US" altLang="ja-JP" sz="2000"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プログラムの実行結果を表示</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5418356" y="2533058"/>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038504" y="2533058"/>
            <a:ext cx="2276668" cy="1477328"/>
          </a:xfrm>
          <a:prstGeom prst="rect">
            <a:avLst/>
          </a:prstGeom>
          <a:noFill/>
        </p:spPr>
        <p:txBody>
          <a:bodyPr wrap="square" rtlCol="0">
            <a:spAutoFit/>
          </a:bodyPr>
          <a:lstStyle/>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カレントディレクトリを移動</a:t>
            </a:r>
            <a:endParaRPr kumimoji="1" lang="en-US" altLang="ja-JP"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プログラムファイルの新規作成、コピー、削除</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777858" y="58452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75911" y="2817823"/>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●複数のプログラム（言語）を並行して書ける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複数のプログラミング言語を併用することもある（例：</a:t>
            </a:r>
            <a:r>
              <a:rPr kumimoji="1" lang="en-US" altLang="ja-JP" sz="2400" dirty="0">
                <a:latin typeface="メイリオ" panose="020B0604030504040204" pitchFamily="50" charset="-128"/>
                <a:ea typeface="メイリオ" panose="020B0604030504040204" pitchFamily="50" charset="-128"/>
              </a:rPr>
              <a:t>HTML, Java)</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37836" y="3780079"/>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75911" y="2408479"/>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416340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193343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3B3BB6-C799-B8C9-75AC-8DDB56A50F3C}"/>
              </a:ext>
            </a:extLst>
          </p:cNvPr>
          <p:cNvSpPr txBox="1"/>
          <p:nvPr/>
        </p:nvSpPr>
        <p:spPr>
          <a:xfrm>
            <a:off x="656705" y="51538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インストールの手順</a:t>
            </a:r>
          </a:p>
        </p:txBody>
      </p:sp>
      <p:graphicFrame>
        <p:nvGraphicFramePr>
          <p:cNvPr id="4" name="図表 3">
            <a:extLst>
              <a:ext uri="{FF2B5EF4-FFF2-40B4-BE49-F238E27FC236}">
                <a16:creationId xmlns:a16="http://schemas.microsoft.com/office/drawing/2014/main" id="{64F854D0-8F47-8C13-9C48-9C58E9FF064B}"/>
              </a:ext>
            </a:extLst>
          </p:cNvPr>
          <p:cNvGraphicFramePr/>
          <p:nvPr>
            <p:extLst>
              <p:ext uri="{D42A27DB-BD31-4B8C-83A1-F6EECF244321}">
                <p14:modId xmlns:p14="http://schemas.microsoft.com/office/powerpoint/2010/main" val="61343692"/>
              </p:ext>
            </p:extLst>
          </p:nvPr>
        </p:nvGraphicFramePr>
        <p:xfrm>
          <a:off x="58189" y="2044930"/>
          <a:ext cx="4754880" cy="263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8F6E6C6C-73BB-D01D-AB9F-4527FF59F741}"/>
              </a:ext>
            </a:extLst>
          </p:cNvPr>
          <p:cNvSpPr txBox="1"/>
          <p:nvPr/>
        </p:nvSpPr>
        <p:spPr>
          <a:xfrm>
            <a:off x="4813069" y="2189070"/>
            <a:ext cx="547510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実行環境は何種類か存在するが、</a:t>
            </a:r>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が定番</a:t>
            </a:r>
          </a:p>
        </p:txBody>
      </p:sp>
      <p:sp>
        <p:nvSpPr>
          <p:cNvPr id="6" name="テキスト ボックス 5">
            <a:extLst>
              <a:ext uri="{FF2B5EF4-FFF2-40B4-BE49-F238E27FC236}">
                <a16:creationId xmlns:a16="http://schemas.microsoft.com/office/drawing/2014/main" id="{75DFA2D1-3751-82A4-B7AE-FE26124A66A1}"/>
              </a:ext>
            </a:extLst>
          </p:cNvPr>
          <p:cNvSpPr txBox="1"/>
          <p:nvPr/>
        </p:nvSpPr>
        <p:spPr>
          <a:xfrm>
            <a:off x="4813069" y="3709569"/>
            <a:ext cx="5875059"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テキストエディタもいろいろだが、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種類インストール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Notepad++, vs-code</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1404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0DC26A-14CC-620D-BAF2-BBC69530AFCE}"/>
              </a:ext>
            </a:extLst>
          </p:cNvPr>
          <p:cNvSpPr txBox="1"/>
          <p:nvPr/>
        </p:nvSpPr>
        <p:spPr>
          <a:xfrm>
            <a:off x="597159" y="40121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プログラミング力</a:t>
            </a:r>
            <a:r>
              <a:rPr kumimoji="1" lang="ja-JP" altLang="en-US" sz="3200">
                <a:latin typeface="メイリオ" panose="020B0604030504040204" pitchFamily="50" charset="-128"/>
                <a:ea typeface="メイリオ" panose="020B0604030504040204" pitchFamily="50" charset="-128"/>
              </a:rPr>
              <a:t>向上の秘訣</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5BE8DF1-0D7F-5190-E73A-4FC85C80116C}"/>
              </a:ext>
            </a:extLst>
          </p:cNvPr>
          <p:cNvSpPr txBox="1"/>
          <p:nvPr/>
        </p:nvSpPr>
        <p:spPr>
          <a:xfrm>
            <a:off x="597159" y="985991"/>
            <a:ext cx="9571851" cy="2308324"/>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コードを細部まで注意深く観察する（構文パターンを読み取る）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変数に何が入るか、変数間の関係性を追いかける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a:t>
            </a:r>
            <a:r>
              <a:rPr kumimoji="1" lang="en-US" altLang="ja-JP" sz="2400" dirty="0">
                <a:latin typeface="メイリオ" panose="020B0604030504040204" pitchFamily="50" charset="-128"/>
                <a:ea typeface="メイリオ" panose="020B0604030504040204" pitchFamily="50" charset="-128"/>
              </a:rPr>
              <a:t>text, token</a:t>
            </a:r>
            <a:r>
              <a:rPr kumimoji="1" lang="ja-JP" altLang="en-US" sz="2400" dirty="0">
                <a:latin typeface="メイリオ" panose="020B0604030504040204" pitchFamily="50" charset="-128"/>
                <a:ea typeface="メイリオ" panose="020B0604030504040204" pitchFamily="50" charset="-128"/>
              </a:rPr>
              <a:t>の関連性、整合性を理解する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の関連性を理解する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DF812ECC-0C52-2AE2-11EB-9FF0D320B46F}"/>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7" name="楕円 6">
            <a:extLst>
              <a:ext uri="{FF2B5EF4-FFF2-40B4-BE49-F238E27FC236}">
                <a16:creationId xmlns:a16="http://schemas.microsoft.com/office/drawing/2014/main" id="{34749CC9-A96E-1EB3-00F9-CD9461596A47}"/>
              </a:ext>
            </a:extLst>
          </p:cNvPr>
          <p:cNvSpPr/>
          <p:nvPr/>
        </p:nvSpPr>
        <p:spPr>
          <a:xfrm>
            <a:off x="662473" y="3685592"/>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AF4C2AE-0DCA-5C71-C049-9CA9423634A6}"/>
              </a:ext>
            </a:extLst>
          </p:cNvPr>
          <p:cNvSpPr/>
          <p:nvPr/>
        </p:nvSpPr>
        <p:spPr>
          <a:xfrm>
            <a:off x="4491134" y="4519127"/>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4138CC-0D56-86AB-5D15-2CE513E0AA6B}"/>
              </a:ext>
            </a:extLst>
          </p:cNvPr>
          <p:cNvSpPr/>
          <p:nvPr/>
        </p:nvSpPr>
        <p:spPr>
          <a:xfrm>
            <a:off x="1405812" y="4431849"/>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17D7628-5C58-3C44-459D-99170829310D}"/>
              </a:ext>
            </a:extLst>
          </p:cNvPr>
          <p:cNvSpPr/>
          <p:nvPr/>
        </p:nvSpPr>
        <p:spPr>
          <a:xfrm>
            <a:off x="595168" y="3255819"/>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2410C11-B1D6-1913-274D-3D2F7035F3D1}"/>
              </a:ext>
            </a:extLst>
          </p:cNvPr>
          <p:cNvSpPr/>
          <p:nvPr/>
        </p:nvSpPr>
        <p:spPr>
          <a:xfrm>
            <a:off x="2670233" y="4445082"/>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54427B5-66D8-5B8E-A8C4-717E587D5786}"/>
              </a:ext>
            </a:extLst>
          </p:cNvPr>
          <p:cNvSpPr/>
          <p:nvPr/>
        </p:nvSpPr>
        <p:spPr>
          <a:xfrm>
            <a:off x="3275045" y="4907710"/>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5473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809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903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478098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2494594"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dirty="0">
                <a:solidFill>
                  <a:srgbClr val="1F2328"/>
                </a:solidFill>
                <a:effectLst/>
                <a:latin typeface="-apple-system"/>
              </a:rPr>
              <a:t>3</a:t>
            </a:r>
            <a:r>
              <a:rPr lang="ja-JP" altLang="en-US" sz="2400" b="1" i="0" dirty="0">
                <a:solidFill>
                  <a:srgbClr val="1F2328"/>
                </a:solidFill>
                <a:effectLst/>
                <a:latin typeface="-apple-system"/>
              </a:rPr>
              <a:t>．デバッグ）</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033476"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a:solidFill>
                  <a:srgbClr val="1F2328"/>
                </a:solidFill>
                <a:effectLst/>
                <a:latin typeface="-apple-system"/>
              </a:rPr>
              <a:t>4</a:t>
            </a:r>
            <a:r>
              <a:rPr lang="ja-JP" altLang="en-US" sz="2400" b="1" i="0">
                <a:solidFill>
                  <a:srgbClr val="1F2328"/>
                </a:solidFill>
                <a:effectLst/>
                <a:latin typeface="-apple-system"/>
              </a:rPr>
              <a:t>．</a:t>
            </a:r>
            <a:r>
              <a:rPr lang="ja-JP" altLang="en-US" sz="2400" b="1" i="0" dirty="0">
                <a:solidFill>
                  <a:srgbClr val="1F2328"/>
                </a:solidFill>
                <a:effectLst/>
                <a:latin typeface="-apple-system"/>
              </a:rPr>
              <a:t>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2102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2256A8-AA38-D186-D9B1-DF1BD3F857F4}"/>
              </a:ext>
            </a:extLst>
          </p:cNvPr>
          <p:cNvSpPr txBox="1"/>
          <p:nvPr/>
        </p:nvSpPr>
        <p:spPr>
          <a:xfrm>
            <a:off x="1278294" y="220202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137351373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29F11FB-39B3-21A6-21CE-CDCCD000B1C6}"/>
              </a:ext>
            </a:extLst>
          </p:cNvPr>
          <p:cNvPicPr>
            <a:picLocks noChangeAspect="1"/>
          </p:cNvPicPr>
          <p:nvPr/>
        </p:nvPicPr>
        <p:blipFill>
          <a:blip r:embed="rId2"/>
          <a:stretch>
            <a:fillRect/>
          </a:stretch>
        </p:blipFill>
        <p:spPr>
          <a:xfrm>
            <a:off x="3470988" y="1249849"/>
            <a:ext cx="4971872" cy="5318902"/>
          </a:xfrm>
          <a:prstGeom prst="rect">
            <a:avLst/>
          </a:prstGeom>
        </p:spPr>
      </p:pic>
      <p:sp>
        <p:nvSpPr>
          <p:cNvPr id="4" name="テキスト ボックス 3">
            <a:extLst>
              <a:ext uri="{FF2B5EF4-FFF2-40B4-BE49-F238E27FC236}">
                <a16:creationId xmlns:a16="http://schemas.microsoft.com/office/drawing/2014/main" id="{6584A098-42AD-4437-B49F-0052615F50FC}"/>
              </a:ext>
            </a:extLst>
          </p:cNvPr>
          <p:cNvSpPr txBox="1"/>
          <p:nvPr/>
        </p:nvSpPr>
        <p:spPr>
          <a:xfrm>
            <a:off x="662473" y="653143"/>
            <a:ext cx="689644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WindowsApps</a:t>
            </a:r>
            <a:r>
              <a:rPr kumimoji="1" lang="ja-JP" altLang="en-US" sz="2400" dirty="0">
                <a:latin typeface="メイリオ" panose="020B0604030504040204" pitchFamily="50" charset="-128"/>
                <a:ea typeface="メイリオ" panose="020B0604030504040204" pitchFamily="50" charset="-128"/>
              </a:rPr>
              <a:t>のパスを下に下げる（不要かも）</a:t>
            </a:r>
          </a:p>
        </p:txBody>
      </p:sp>
    </p:spTree>
    <p:extLst>
      <p:ext uri="{BB962C8B-B14F-4D97-AF65-F5344CB8AC3E}">
        <p14:creationId xmlns:p14="http://schemas.microsoft.com/office/powerpoint/2010/main" val="10556871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613EE4-5F10-7EC0-FEA9-4BEF3195B58D}"/>
              </a:ext>
            </a:extLst>
          </p:cNvPr>
          <p:cNvSpPr txBox="1"/>
          <p:nvPr/>
        </p:nvSpPr>
        <p:spPr>
          <a:xfrm>
            <a:off x="656705" y="2685011"/>
            <a:ext cx="841326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実行環境をインストール</a:t>
            </a:r>
            <a:r>
              <a:rPr kumimoji="1" lang="en-US" altLang="ja-JP" sz="3200" dirty="0">
                <a:latin typeface="メイリオ" panose="020B0604030504040204" pitchFamily="50" charset="-128"/>
                <a:ea typeface="メイリオ" panose="020B0604030504040204" pitchFamily="50" charset="-128"/>
              </a:rPr>
              <a:t>(Anaconda)</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07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0B18730-A370-C33E-EC64-64FD04C78313}"/>
              </a:ext>
            </a:extLst>
          </p:cNvPr>
          <p:cNvPicPr>
            <a:picLocks noChangeAspect="1"/>
          </p:cNvPicPr>
          <p:nvPr/>
        </p:nvPicPr>
        <p:blipFill>
          <a:blip r:embed="rId2"/>
          <a:stretch>
            <a:fillRect/>
          </a:stretch>
        </p:blipFill>
        <p:spPr>
          <a:xfrm>
            <a:off x="1161622" y="1508238"/>
            <a:ext cx="9868755" cy="5296359"/>
          </a:xfrm>
          <a:prstGeom prst="rect">
            <a:avLst/>
          </a:prstGeom>
        </p:spPr>
      </p:pic>
      <p:sp>
        <p:nvSpPr>
          <p:cNvPr id="4" name="テキスト ボックス 3">
            <a:extLst>
              <a:ext uri="{FF2B5EF4-FFF2-40B4-BE49-F238E27FC236}">
                <a16:creationId xmlns:a16="http://schemas.microsoft.com/office/drawing/2014/main" id="{41CD5729-0EB3-756A-27B1-DD637FC7FF2F}"/>
              </a:ext>
            </a:extLst>
          </p:cNvPr>
          <p:cNvSpPr txBox="1"/>
          <p:nvPr/>
        </p:nvSpPr>
        <p:spPr>
          <a:xfrm>
            <a:off x="401217" y="307909"/>
            <a:ext cx="8305222"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Anaconda </a:t>
            </a:r>
            <a:r>
              <a:rPr kumimoji="1" lang="ja-JP" altLang="en-US" sz="2400" dirty="0">
                <a:latin typeface="メイリオ" panose="020B0604030504040204" pitchFamily="50" charset="-128"/>
                <a:ea typeface="メイリオ" panose="020B0604030504040204" pitchFamily="50" charset="-128"/>
              </a:rPr>
              <a:t>でググって、以下のページから</a:t>
            </a:r>
            <a:r>
              <a:rPr kumimoji="1" lang="en-US" altLang="ja-JP" sz="2400" dirty="0">
                <a:latin typeface="メイリオ" panose="020B0604030504040204" pitchFamily="50" charset="-128"/>
                <a:ea typeface="メイリオ" panose="020B0604030504040204" pitchFamily="50" charset="-128"/>
              </a:rPr>
              <a:t>Download</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Download</a:t>
            </a:r>
            <a:r>
              <a:rPr kumimoji="1" lang="ja-JP" altLang="en-US" sz="2400" dirty="0">
                <a:latin typeface="メイリオ" panose="020B0604030504040204" pitchFamily="50" charset="-128"/>
                <a:ea typeface="メイリオ" panose="020B0604030504040204" pitchFamily="50" charset="-128"/>
              </a:rPr>
              <a:t>が終わったら</a:t>
            </a:r>
            <a:r>
              <a:rPr kumimoji="1" lang="en-US" altLang="ja-JP" sz="2400" dirty="0">
                <a:latin typeface="メイリオ" panose="020B0604030504040204" pitchFamily="50" charset="-128"/>
                <a:ea typeface="メイリオ" panose="020B0604030504040204" pitchFamily="50" charset="-128"/>
              </a:rPr>
              <a:t>.exe</a:t>
            </a:r>
            <a:r>
              <a:rPr kumimoji="1" lang="ja-JP" altLang="en-US" sz="2400" dirty="0">
                <a:latin typeface="メイリオ" panose="020B0604030504040204" pitchFamily="50" charset="-128"/>
                <a:ea typeface="メイリオ" panose="020B0604030504040204" pitchFamily="50" charset="-128"/>
              </a:rPr>
              <a:t>を実行してイストール開始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次頁以降の画面に注意してインストール</a:t>
            </a:r>
          </a:p>
        </p:txBody>
      </p:sp>
    </p:spTree>
    <p:extLst>
      <p:ext uri="{BB962C8B-B14F-4D97-AF65-F5344CB8AC3E}">
        <p14:creationId xmlns:p14="http://schemas.microsoft.com/office/powerpoint/2010/main" val="17942733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824CEC8-78CA-8101-F174-D306953D0658}"/>
              </a:ext>
            </a:extLst>
          </p:cNvPr>
          <p:cNvPicPr>
            <a:picLocks noChangeAspect="1"/>
          </p:cNvPicPr>
          <p:nvPr/>
        </p:nvPicPr>
        <p:blipFill>
          <a:blip r:embed="rId2"/>
          <a:stretch>
            <a:fillRect/>
          </a:stretch>
        </p:blipFill>
        <p:spPr>
          <a:xfrm>
            <a:off x="2608295" y="1259535"/>
            <a:ext cx="7124700" cy="5495925"/>
          </a:xfrm>
          <a:prstGeom prst="rect">
            <a:avLst/>
          </a:prstGeom>
        </p:spPr>
      </p:pic>
      <p:sp>
        <p:nvSpPr>
          <p:cNvPr id="5" name="テキスト ボックス 4">
            <a:extLst>
              <a:ext uri="{FF2B5EF4-FFF2-40B4-BE49-F238E27FC236}">
                <a16:creationId xmlns:a16="http://schemas.microsoft.com/office/drawing/2014/main" id="{1D00AEB7-6DA3-132A-D5B3-CC207726AA27}"/>
              </a:ext>
            </a:extLst>
          </p:cNvPr>
          <p:cNvSpPr txBox="1"/>
          <p:nvPr/>
        </p:nvSpPr>
        <p:spPr>
          <a:xfrm>
            <a:off x="2995127" y="816227"/>
            <a:ext cx="5726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Just me</a:t>
            </a:r>
            <a:r>
              <a:rPr kumimoji="1" lang="ja-JP" altLang="en-US" sz="2400" dirty="0">
                <a:latin typeface="メイリオ" panose="020B0604030504040204" pitchFamily="50" charset="-128"/>
                <a:ea typeface="メイリオ" panose="020B0604030504040204" pitchFamily="50" charset="-128"/>
              </a:rPr>
              <a:t>でないと</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を自動で通せない</a:t>
            </a:r>
          </a:p>
        </p:txBody>
      </p:sp>
    </p:spTree>
    <p:extLst>
      <p:ext uri="{BB962C8B-B14F-4D97-AF65-F5344CB8AC3E}">
        <p14:creationId xmlns:p14="http://schemas.microsoft.com/office/powerpoint/2010/main" val="4110891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C93202C-8864-8BF7-BEB5-FDEA9AE81B74}"/>
              </a:ext>
            </a:extLst>
          </p:cNvPr>
          <p:cNvPicPr>
            <a:picLocks noChangeAspect="1"/>
          </p:cNvPicPr>
          <p:nvPr/>
        </p:nvPicPr>
        <p:blipFill>
          <a:blip r:embed="rId2"/>
          <a:stretch>
            <a:fillRect/>
          </a:stretch>
        </p:blipFill>
        <p:spPr>
          <a:xfrm>
            <a:off x="6313446" y="2210383"/>
            <a:ext cx="5624440" cy="4339707"/>
          </a:xfrm>
          <a:prstGeom prst="rect">
            <a:avLst/>
          </a:prstGeom>
        </p:spPr>
      </p:pic>
      <p:sp>
        <p:nvSpPr>
          <p:cNvPr id="4" name="テキスト ボックス 3">
            <a:extLst>
              <a:ext uri="{FF2B5EF4-FFF2-40B4-BE49-F238E27FC236}">
                <a16:creationId xmlns:a16="http://schemas.microsoft.com/office/drawing/2014/main" id="{C22B58DA-2477-42F9-B003-A2A2AC18AF06}"/>
              </a:ext>
            </a:extLst>
          </p:cNvPr>
          <p:cNvSpPr txBox="1"/>
          <p:nvPr/>
        </p:nvSpPr>
        <p:spPr>
          <a:xfrm>
            <a:off x="681135" y="466531"/>
            <a:ext cx="1126462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ユーザーアカウントを日本語で登録していると正常にインストールできないので</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以下のように</a:t>
            </a:r>
            <a:r>
              <a:rPr kumimoji="1" lang="en-US" altLang="ja-JP" sz="2400" dirty="0">
                <a:latin typeface="メイリオ" panose="020B0604030504040204" pitchFamily="50" charset="-128"/>
                <a:ea typeface="メイリオ" panose="020B0604030504040204" pitchFamily="50" charset="-128"/>
              </a:rPr>
              <a:t>C: </a:t>
            </a:r>
            <a:r>
              <a:rPr kumimoji="1" lang="ja-JP" altLang="en-US" sz="2400" dirty="0">
                <a:latin typeface="メイリオ" panose="020B0604030504040204" pitchFamily="50" charset="-128"/>
                <a:ea typeface="メイリオ" panose="020B0604030504040204" pitchFamily="50" charset="-128"/>
              </a:rPr>
              <a:t>直下に新規フォルダーを作ってインストール先にする</a:t>
            </a:r>
          </a:p>
        </p:txBody>
      </p:sp>
      <p:pic>
        <p:nvPicPr>
          <p:cNvPr id="6" name="図 5">
            <a:extLst>
              <a:ext uri="{FF2B5EF4-FFF2-40B4-BE49-F238E27FC236}">
                <a16:creationId xmlns:a16="http://schemas.microsoft.com/office/drawing/2014/main" id="{4298F6E0-494A-ED22-9748-F5DA5BC78EEA}"/>
              </a:ext>
            </a:extLst>
          </p:cNvPr>
          <p:cNvPicPr>
            <a:picLocks noChangeAspect="1"/>
          </p:cNvPicPr>
          <p:nvPr/>
        </p:nvPicPr>
        <p:blipFill>
          <a:blip r:embed="rId3"/>
          <a:stretch>
            <a:fillRect/>
          </a:stretch>
        </p:blipFill>
        <p:spPr>
          <a:xfrm>
            <a:off x="508690" y="2210383"/>
            <a:ext cx="5369865" cy="4427783"/>
          </a:xfrm>
          <a:prstGeom prst="rect">
            <a:avLst/>
          </a:prstGeom>
        </p:spPr>
      </p:pic>
    </p:spTree>
    <p:extLst>
      <p:ext uri="{BB962C8B-B14F-4D97-AF65-F5344CB8AC3E}">
        <p14:creationId xmlns:p14="http://schemas.microsoft.com/office/powerpoint/2010/main" val="22078395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8E45B53-8483-10E5-4183-860FDB3F0BEB}"/>
              </a:ext>
            </a:extLst>
          </p:cNvPr>
          <p:cNvPicPr>
            <a:picLocks noChangeAspect="1"/>
          </p:cNvPicPr>
          <p:nvPr/>
        </p:nvPicPr>
        <p:blipFill>
          <a:blip r:embed="rId2"/>
          <a:stretch>
            <a:fillRect/>
          </a:stretch>
        </p:blipFill>
        <p:spPr>
          <a:xfrm>
            <a:off x="2528887" y="661987"/>
            <a:ext cx="7134225" cy="5534025"/>
          </a:xfrm>
          <a:prstGeom prst="rect">
            <a:avLst/>
          </a:prstGeom>
        </p:spPr>
      </p:pic>
      <p:sp>
        <p:nvSpPr>
          <p:cNvPr id="4" name="テキスト ボックス 3">
            <a:extLst>
              <a:ext uri="{FF2B5EF4-FFF2-40B4-BE49-F238E27FC236}">
                <a16:creationId xmlns:a16="http://schemas.microsoft.com/office/drawing/2014/main" id="{A124677C-14C7-3E39-F42B-87B4E8D56C93}"/>
              </a:ext>
            </a:extLst>
          </p:cNvPr>
          <p:cNvSpPr txBox="1"/>
          <p:nvPr/>
        </p:nvSpPr>
        <p:spPr>
          <a:xfrm>
            <a:off x="457200" y="368230"/>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かならずチェックマークを入れる！</a:t>
            </a:r>
          </a:p>
        </p:txBody>
      </p:sp>
      <p:sp>
        <p:nvSpPr>
          <p:cNvPr id="6" name="吹き出し: 角を丸めた四角形 5">
            <a:extLst>
              <a:ext uri="{FF2B5EF4-FFF2-40B4-BE49-F238E27FC236}">
                <a16:creationId xmlns:a16="http://schemas.microsoft.com/office/drawing/2014/main" id="{D7667036-E093-5B2F-84C3-6FFBEF16BD4B}"/>
              </a:ext>
            </a:extLst>
          </p:cNvPr>
          <p:cNvSpPr/>
          <p:nvPr/>
        </p:nvSpPr>
        <p:spPr>
          <a:xfrm>
            <a:off x="289249" y="368230"/>
            <a:ext cx="5174405" cy="555501"/>
          </a:xfrm>
          <a:prstGeom prst="wedgeRoundRectCallout">
            <a:avLst>
              <a:gd name="adj1" fmla="val 8379"/>
              <a:gd name="adj2" fmla="val 29595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86661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C05EFD-63E3-2E04-B55C-F7E65DD69D85}"/>
              </a:ext>
            </a:extLst>
          </p:cNvPr>
          <p:cNvSpPr txBox="1"/>
          <p:nvPr/>
        </p:nvSpPr>
        <p:spPr>
          <a:xfrm>
            <a:off x="254065" y="46880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動作確認</a:t>
            </a:r>
          </a:p>
        </p:txBody>
      </p:sp>
      <p:sp>
        <p:nvSpPr>
          <p:cNvPr id="3" name="テキスト ボックス 2">
            <a:extLst>
              <a:ext uri="{FF2B5EF4-FFF2-40B4-BE49-F238E27FC236}">
                <a16:creationId xmlns:a16="http://schemas.microsoft.com/office/drawing/2014/main" id="{BBEE23BC-5D31-AD76-038B-2F914ED1C78D}"/>
              </a:ext>
            </a:extLst>
          </p:cNvPr>
          <p:cNvSpPr txBox="1"/>
          <p:nvPr/>
        </p:nvSpPr>
        <p:spPr>
          <a:xfrm>
            <a:off x="187390" y="1272657"/>
            <a:ext cx="11395010"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Windows </a:t>
            </a:r>
            <a:r>
              <a:rPr kumimoji="1" lang="ja-JP" altLang="en-US" sz="2400" dirty="0">
                <a:latin typeface="メイリオ" panose="020B0604030504040204" pitchFamily="50" charset="-128"/>
                <a:ea typeface="メイリオ" panose="020B0604030504040204" pitchFamily="50" charset="-128"/>
              </a:rPr>
              <a:t>コマンドプロンプト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アプリケーションメニューから　</a:t>
            </a:r>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ツール→コマンドプロンプト）を開いて、</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と入力。以下のような記号が出てきたら</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521F055D-593A-DE5C-AC0F-BE741C32D08D}"/>
              </a:ext>
            </a:extLst>
          </p:cNvPr>
          <p:cNvPicPr>
            <a:picLocks noChangeAspect="1"/>
          </p:cNvPicPr>
          <p:nvPr/>
        </p:nvPicPr>
        <p:blipFill>
          <a:blip r:embed="rId2"/>
          <a:stretch>
            <a:fillRect/>
          </a:stretch>
        </p:blipFill>
        <p:spPr>
          <a:xfrm>
            <a:off x="763552" y="2638342"/>
            <a:ext cx="1214490" cy="485796"/>
          </a:xfrm>
          <a:prstGeom prst="rect">
            <a:avLst/>
          </a:prstGeom>
        </p:spPr>
      </p:pic>
      <p:pic>
        <p:nvPicPr>
          <p:cNvPr id="10" name="図 9">
            <a:extLst>
              <a:ext uri="{FF2B5EF4-FFF2-40B4-BE49-F238E27FC236}">
                <a16:creationId xmlns:a16="http://schemas.microsoft.com/office/drawing/2014/main" id="{39C4CA48-A1F0-D83A-8C64-819ED3B934A1}"/>
              </a:ext>
            </a:extLst>
          </p:cNvPr>
          <p:cNvPicPr>
            <a:picLocks noChangeAspect="1"/>
          </p:cNvPicPr>
          <p:nvPr/>
        </p:nvPicPr>
        <p:blipFill>
          <a:blip r:embed="rId3"/>
          <a:stretch>
            <a:fillRect/>
          </a:stretch>
        </p:blipFill>
        <p:spPr>
          <a:xfrm>
            <a:off x="6396338" y="3566212"/>
            <a:ext cx="5693996" cy="1558691"/>
          </a:xfrm>
          <a:prstGeom prst="rect">
            <a:avLst/>
          </a:prstGeom>
        </p:spPr>
      </p:pic>
      <p:sp>
        <p:nvSpPr>
          <p:cNvPr id="11" name="テキスト ボックス 10">
            <a:extLst>
              <a:ext uri="{FF2B5EF4-FFF2-40B4-BE49-F238E27FC236}">
                <a16:creationId xmlns:a16="http://schemas.microsoft.com/office/drawing/2014/main" id="{CB5CCCB6-67D2-8D38-D606-5D279F09B3C6}"/>
              </a:ext>
            </a:extLst>
          </p:cNvPr>
          <p:cNvSpPr txBox="1"/>
          <p:nvPr/>
        </p:nvSpPr>
        <p:spPr>
          <a:xfrm>
            <a:off x="101666" y="3590925"/>
            <a:ext cx="6294672"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 Anaconda power shell</a:t>
            </a:r>
            <a:r>
              <a:rPr kumimoji="1" lang="ja-JP" altLang="en-US" sz="2400" dirty="0">
                <a:latin typeface="メイリオ" panose="020B0604030504040204" pitchFamily="50" charset="-128"/>
                <a:ea typeface="メイリオ" panose="020B0604030504040204" pitchFamily="50" charset="-128"/>
              </a:rPr>
              <a:t>（右図）を立ち上</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げて以下のコマンドを入力</a:t>
            </a:r>
          </a:p>
        </p:txBody>
      </p:sp>
      <p:pic>
        <p:nvPicPr>
          <p:cNvPr id="13" name="図 12">
            <a:extLst>
              <a:ext uri="{FF2B5EF4-FFF2-40B4-BE49-F238E27FC236}">
                <a16:creationId xmlns:a16="http://schemas.microsoft.com/office/drawing/2014/main" id="{981CBD2D-1C07-F1B0-CCB2-69720EAE13A5}"/>
              </a:ext>
            </a:extLst>
          </p:cNvPr>
          <p:cNvPicPr>
            <a:picLocks noChangeAspect="1"/>
          </p:cNvPicPr>
          <p:nvPr/>
        </p:nvPicPr>
        <p:blipFill>
          <a:blip r:embed="rId4"/>
          <a:stretch>
            <a:fillRect/>
          </a:stretch>
        </p:blipFill>
        <p:spPr>
          <a:xfrm>
            <a:off x="702342" y="4421922"/>
            <a:ext cx="4770533" cy="952583"/>
          </a:xfrm>
          <a:prstGeom prst="rect">
            <a:avLst/>
          </a:prstGeom>
        </p:spPr>
      </p:pic>
      <p:sp>
        <p:nvSpPr>
          <p:cNvPr id="14" name="テキスト ボックス 13">
            <a:extLst>
              <a:ext uri="{FF2B5EF4-FFF2-40B4-BE49-F238E27FC236}">
                <a16:creationId xmlns:a16="http://schemas.microsoft.com/office/drawing/2014/main" id="{1CD53FC4-14EB-D18E-0ABF-D8048DFD7789}"/>
              </a:ext>
            </a:extLst>
          </p:cNvPr>
          <p:cNvSpPr txBox="1"/>
          <p:nvPr/>
        </p:nvSpPr>
        <p:spPr>
          <a:xfrm>
            <a:off x="606491" y="5616693"/>
            <a:ext cx="789190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Successfully installed .. </a:t>
            </a:r>
            <a:r>
              <a:rPr kumimoji="1" lang="ja-JP" altLang="en-US" sz="2400" dirty="0">
                <a:latin typeface="メイリオ" panose="020B0604030504040204" pitchFamily="50" charset="-128"/>
                <a:ea typeface="メイリオ" panose="020B0604030504040204" pitchFamily="50" charset="-128"/>
              </a:rPr>
              <a:t>というメッセージが出れば</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0698887"/>
      </p:ext>
    </p:extLst>
  </p:cSld>
  <p:clrMapOvr>
    <a:masterClrMapping/>
  </p:clrMapOvr>
  <p:transition spd="med"/>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11118</TotalTime>
  <Words>1529</Words>
  <Application>Microsoft Office PowerPoint</Application>
  <PresentationFormat>ワイド画面</PresentationFormat>
  <Paragraphs>186</Paragraphs>
  <Slides>36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-apple-system</vt:lpstr>
      <vt:lpstr>メイリオ</vt:lpstr>
      <vt:lpstr>游ゴシック</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364</cp:revision>
  <dcterms:created xsi:type="dcterms:W3CDTF">2017-07-18T05:09:25Z</dcterms:created>
  <dcterms:modified xsi:type="dcterms:W3CDTF">2025-03-03T15:16:23Z</dcterms:modified>
</cp:coreProperties>
</file>