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ADE-DC90-4312-8393-762E5070C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Product Backlog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23B9-B26C-48A1-A3BE-2B7437D4C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Soon </a:t>
            </a:r>
            <a:r>
              <a:rPr lang="en-US" altLang="zh-CN" dirty="0" err="1"/>
              <a:t>Phei</a:t>
            </a:r>
            <a:r>
              <a:rPr lang="en-US" altLang="zh-CN" dirty="0"/>
              <a:t> 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01-4000-4154-893E-F65A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 Characteristic: Detailed appropriately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14306-938D-47D0-BFBC-F5322817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4F9CB-5E06-489A-9428-B567423B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56" y="2065866"/>
            <a:ext cx="3667177" cy="43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01-4000-4154-893E-F65A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 Characteristic: Emergent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14306-938D-47D0-BFBC-F5322817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 long as there is a product being developed or maintained, the product backlog is never complete or frozen</a:t>
            </a:r>
          </a:p>
          <a:p>
            <a:r>
              <a:rPr lang="en-US" altLang="zh-CN" dirty="0"/>
              <a:t>The product backlog continuously updated based on a stream of economically valuable information that is constantly arriving</a:t>
            </a:r>
          </a:p>
          <a:p>
            <a:r>
              <a:rPr lang="en-US" altLang="zh-CN" dirty="0"/>
              <a:t>As new items are added or existing items are refined, the product owner must rebalance and reprioritize the product backlog, taking the new information into account.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47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01-4000-4154-893E-F65A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 Characteristic: Estimated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E4265-6017-46DB-86B1-599D29B4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19" y="1862459"/>
            <a:ext cx="4407184" cy="42746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14306-938D-47D0-BFBC-F5322817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059068" cy="3318936"/>
          </a:xfrm>
        </p:spPr>
        <p:txBody>
          <a:bodyPr>
            <a:normAutofit/>
          </a:bodyPr>
          <a:lstStyle/>
          <a:p>
            <a:r>
              <a:rPr lang="en-US" altLang="zh-CN" dirty="0"/>
              <a:t>Each product backlog item has a size estimate corresponding to the effort required to develop the item</a:t>
            </a:r>
          </a:p>
          <a:p>
            <a:r>
              <a:rPr lang="en-US" altLang="zh-CN" dirty="0"/>
              <a:t>The product owner uses these estimates as one of the inputs to help determine a PBI’s priority</a:t>
            </a:r>
          </a:p>
          <a:p>
            <a:r>
              <a:rPr lang="en-US" altLang="zh-CN" dirty="0"/>
              <a:t>High-priority large PBI signals to the product owner that additional refinement of that item is necessary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89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01-4000-4154-893E-F65A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 Characteristic: Estimated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14306-938D-47D0-BFBC-F5322817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99838" cy="33189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Most PBIs are estimated in either story points or ideal days</a:t>
            </a:r>
          </a:p>
          <a:p>
            <a:r>
              <a:rPr lang="en-US" altLang="zh-CN" dirty="0"/>
              <a:t>These size estimates need to be reasonably accurate without being overly precise</a:t>
            </a:r>
          </a:p>
          <a:p>
            <a:r>
              <a:rPr lang="en-US" altLang="zh-CN" dirty="0"/>
              <a:t>Items near the top of the backlog are smaller and more detailed, they will have smaller, more accurate size estimates</a:t>
            </a:r>
          </a:p>
          <a:p>
            <a:r>
              <a:rPr lang="en-US" altLang="zh-CN" dirty="0"/>
              <a:t>It may not be possible to provide numerically accurate estimates for larger items (like epics), so some teams might choose to not estimate them at all, or to use T-shirt-size estimates (L, XL, XXL, etc.)</a:t>
            </a:r>
          </a:p>
          <a:p>
            <a:r>
              <a:rPr lang="en-US" altLang="zh-CN" dirty="0"/>
              <a:t>As these larger items are refined into a set of smaller items, each of the smaller items would then be estimated with numbers.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8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01-4000-4154-893E-F65A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 Characteristic: Prioritized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6485C-58DA-4137-B908-B373AF1F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64" y="2212701"/>
            <a:ext cx="5102524" cy="378300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14306-938D-47D0-BFBC-F5322817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31" y="2556932"/>
            <a:ext cx="5167107" cy="331893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It is unlikely that </a:t>
            </a:r>
            <a:r>
              <a:rPr lang="en-US" altLang="zh-CN" i="1" dirty="0"/>
              <a:t>all </a:t>
            </a:r>
            <a:r>
              <a:rPr lang="en-US" altLang="zh-CN" dirty="0"/>
              <a:t>items in the backlog will be prioritized</a:t>
            </a:r>
          </a:p>
          <a:p>
            <a:r>
              <a:rPr lang="en-US" altLang="zh-CN" dirty="0"/>
              <a:t>It is useful to prioritize the near-term items for the next few sprints</a:t>
            </a:r>
          </a:p>
          <a:p>
            <a:r>
              <a:rPr lang="en-US" altLang="zh-CN" dirty="0"/>
              <a:t>Prioritize as far down in the backlog as we think we can get in one release</a:t>
            </a:r>
          </a:p>
          <a:p>
            <a:r>
              <a:rPr lang="en-US" altLang="zh-CN" dirty="0"/>
              <a:t>Going beyond that point, prioritization is likely not worth our time.</a:t>
            </a:r>
          </a:p>
        </p:txBody>
      </p:sp>
    </p:spTree>
    <p:extLst>
      <p:ext uri="{BB962C8B-B14F-4D97-AF65-F5344CB8AC3E}">
        <p14:creationId xmlns:p14="http://schemas.microsoft.com/office/powerpoint/2010/main" val="371795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B6F3-3FDA-4226-9898-99E70995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Grooming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51B5-EAF2-4EE8-83B9-EA709EAF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26611" cy="3318936"/>
          </a:xfrm>
        </p:spPr>
        <p:txBody>
          <a:bodyPr/>
          <a:lstStyle/>
          <a:p>
            <a:r>
              <a:rPr lang="en-US" altLang="zh-CN" dirty="0"/>
              <a:t>To get a good, DEEP product backlog, we must proactively manage, organize, administer them, or, it is commonly known as grooming.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719D6-682C-4344-A831-3463EB5F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66" y="1985359"/>
            <a:ext cx="5123632" cy="43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5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816-0D22-4204-BF53-AB836AD9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Grooming?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A35B-8A93-4E3D-B288-9BD0CFE3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Grooming refers to a set of three principal activities: </a:t>
            </a:r>
          </a:p>
          <a:p>
            <a:pPr lvl="1"/>
            <a:r>
              <a:rPr lang="en-US" altLang="zh-CN" dirty="0"/>
              <a:t>creating and refining (adding details to) PBIs</a:t>
            </a:r>
          </a:p>
          <a:p>
            <a:pPr lvl="1"/>
            <a:r>
              <a:rPr lang="en-US" altLang="zh-CN" dirty="0"/>
              <a:t>estimating PBIs</a:t>
            </a:r>
          </a:p>
          <a:p>
            <a:pPr lvl="1"/>
            <a:r>
              <a:rPr lang="en-US" altLang="zh-CN" dirty="0"/>
              <a:t>prioritizing PBIs.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28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94D3-38D7-4CC2-B288-24988636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does the Grooming?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6274-708B-4801-8353-B590A0FB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47525"/>
          </a:xfrm>
        </p:spPr>
        <p:txBody>
          <a:bodyPr>
            <a:normAutofit/>
          </a:bodyPr>
          <a:lstStyle/>
          <a:p>
            <a:r>
              <a:rPr lang="en-US" altLang="zh-CN" dirty="0"/>
              <a:t>Grooming is an ongoing collaborative effort led by the product owner and including significant participation from internal and external stakeholders as well as the ScrumMaster and development team</a:t>
            </a:r>
          </a:p>
          <a:p>
            <a:r>
              <a:rPr lang="en-US" altLang="zh-CN" dirty="0"/>
              <a:t>Good product owners understand that: -</a:t>
            </a:r>
          </a:p>
          <a:p>
            <a:pPr lvl="1"/>
            <a:r>
              <a:rPr lang="en-US" altLang="zh-CN" dirty="0"/>
              <a:t>Collaborative grooming fosters an important dialogue among all participants and leverages the collective intelligence and perspectives of a diverse group</a:t>
            </a:r>
          </a:p>
          <a:p>
            <a:pPr lvl="1"/>
            <a:r>
              <a:rPr lang="en-US" altLang="zh-CN" dirty="0"/>
              <a:t>By involving the diverse team members in the grooming, they ensure that everyone will have a clearer, shared understanding of the product backlog, so less time will be wasted in miscommunications and handoffs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94D3-38D7-4CC2-B288-24988636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does the Grooming?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6274-708B-4801-8353-B590A0FB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3867"/>
          </a:xfrm>
        </p:spPr>
        <p:txBody>
          <a:bodyPr>
            <a:normAutofit/>
          </a:bodyPr>
          <a:lstStyle/>
          <a:p>
            <a:r>
              <a:rPr lang="en-US" altLang="zh-CN" dirty="0"/>
              <a:t>As a general rule, the development team should allocate up to 10% of its time each sprint to assisting the product owner with grooming activities</a:t>
            </a:r>
          </a:p>
          <a:p>
            <a:pPr lvl="1"/>
            <a:r>
              <a:rPr lang="en-US" altLang="zh-CN" dirty="0"/>
              <a:t>to help create or review emergent product backlog items </a:t>
            </a:r>
          </a:p>
          <a:p>
            <a:pPr lvl="1"/>
            <a:r>
              <a:rPr lang="en-US" altLang="zh-CN" dirty="0"/>
              <a:t>progressively refine larger items into smaller items</a:t>
            </a:r>
          </a:p>
          <a:p>
            <a:pPr lvl="1"/>
            <a:r>
              <a:rPr lang="en-US" altLang="zh-CN" dirty="0"/>
              <a:t>estimate the size of product backlog items</a:t>
            </a:r>
          </a:p>
          <a:p>
            <a:pPr lvl="1"/>
            <a:r>
              <a:rPr lang="en-US" altLang="zh-CN" dirty="0"/>
              <a:t>help the product owner prioritize them based on technical dependencies and resource constraints.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13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717E-94A1-489C-A8F5-05F8C83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Does Grooming Take Place?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7AC-2AC2-4457-8A3B-11C1664E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Scrum, we assume an uncertain environment and therefore must be prepared to constantly inspect and adapt</a:t>
            </a:r>
          </a:p>
          <a:p>
            <a:r>
              <a:rPr lang="en-US" altLang="zh-CN" dirty="0"/>
              <a:t>Product backlog evolves constantly rather than being locked down early and changed only through a secondary process for handling exceptional, undesirable occurrences</a:t>
            </a:r>
          </a:p>
          <a:p>
            <a:r>
              <a:rPr lang="en-US" altLang="zh-CN" dirty="0"/>
              <a:t>Grooming activities are an essential, intrinsic part of how we manage our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7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D8E1-D6FF-4EF5-AF2D-48E1791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F408-EC19-463F-AE01-8BA8B857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role of the product backlog </a:t>
            </a:r>
          </a:p>
          <a:p>
            <a:r>
              <a:rPr lang="en-US" altLang="zh-CN" dirty="0"/>
              <a:t>Describing the different types of items that typically populate a product backlog</a:t>
            </a:r>
          </a:p>
          <a:p>
            <a:r>
              <a:rPr lang="en-US" altLang="zh-CN" dirty="0"/>
              <a:t>Discuss four characteristics of a good product backlog </a:t>
            </a:r>
          </a:p>
          <a:p>
            <a:r>
              <a:rPr lang="en-US" altLang="zh-CN" dirty="0"/>
              <a:t>How good backlog grooming helps ensure that those characteristics are achieved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27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717E-94A1-489C-A8F5-05F8C83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Does Grooming Take Place?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B98D6B-63E8-4900-93A7-BE7179A2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765FD-E51C-4664-B4FE-283CF09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04" y="2024488"/>
            <a:ext cx="6032991" cy="42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8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717E-94A1-489C-A8F5-05F8C83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Does Grooming Take Place?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7AC-2AC2-4457-8A3B-11C1664E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Initial grooming occurs as part of the release-planning activity </a:t>
            </a:r>
          </a:p>
          <a:p>
            <a:r>
              <a:rPr lang="en-US" altLang="zh-CN" dirty="0"/>
              <a:t>During product development, the product owner meets with the stakeholders at whatever frequency makes sense to perform ongoing grooming</a:t>
            </a:r>
          </a:p>
          <a:p>
            <a:r>
              <a:rPr lang="en-US" altLang="zh-CN" dirty="0"/>
              <a:t>When working with the development team, the product owner might schedule either a weekly or a once-a-sprint grooming workshop during sprint execution</a:t>
            </a:r>
          </a:p>
        </p:txBody>
      </p:sp>
    </p:spTree>
    <p:extLst>
      <p:ext uri="{BB962C8B-B14F-4D97-AF65-F5344CB8AC3E}">
        <p14:creationId xmlns:p14="http://schemas.microsoft.com/office/powerpoint/2010/main" val="74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717E-94A1-489C-A8F5-05F8C83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Does Grooming Take Place?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7AC-2AC2-4457-8A3B-11C1664E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Most teams find that they naturally do some grooming as part of the sprint review</a:t>
            </a:r>
          </a:p>
          <a:p>
            <a:r>
              <a:rPr lang="en-US" altLang="zh-CN" dirty="0"/>
              <a:t>Sometimes teams prefer to spread out the grooming across the sprint, rather than block out a predetermined period of time</a:t>
            </a:r>
          </a:p>
          <a:p>
            <a:pPr lvl="1"/>
            <a:r>
              <a:rPr lang="en-US" altLang="zh-CN" dirty="0"/>
              <a:t>They take a bit of time after their daily scrums to do some incremental grooming</a:t>
            </a:r>
          </a:p>
          <a:p>
            <a:pPr lvl="1"/>
            <a:r>
              <a:rPr lang="en-US" altLang="zh-CN" dirty="0"/>
              <a:t>This grooming doesn’t have to include all of the team members, only who are knowledgeable and interested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99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BFEC-DF5C-4577-A90B-EF4BCB5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Ready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4300-BEE1-4CB6-A638-AE770539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Grooming the product backlog should ensure that items at the top of the backlog are </a:t>
            </a:r>
            <a:r>
              <a:rPr lang="en-US" altLang="zh-CN" b="1" i="1" u="sng" dirty="0"/>
              <a:t>ready</a:t>
            </a:r>
            <a:r>
              <a:rPr lang="en-US" altLang="zh-CN" dirty="0"/>
              <a:t> to be moved into a sprint so that the development team can confidently commit and complete them</a:t>
            </a:r>
          </a:p>
          <a:p>
            <a:r>
              <a:rPr lang="en-US" altLang="zh-CN" dirty="0"/>
              <a:t>Some Scrum teams formalize this idea by establishing a </a:t>
            </a:r>
            <a:r>
              <a:rPr lang="en-US" altLang="zh-CN" b="1" dirty="0"/>
              <a:t>definition of ready</a:t>
            </a:r>
          </a:p>
          <a:p>
            <a:r>
              <a:rPr lang="en-US" altLang="zh-CN" dirty="0"/>
              <a:t>Definition of ready and the definition of done are the two states of product backlog items during a sprint cycle</a:t>
            </a:r>
          </a:p>
          <a:p>
            <a:r>
              <a:rPr lang="en-US" altLang="zh-CN" dirty="0"/>
              <a:t>Both are checklists of the work that must be completed before a product backlog item can be considered to be in the respective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72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BFEC-DF5C-4577-A90B-EF4BCB5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Ready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3C64E-CCEC-41B7-A520-2B7C76B1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E0D0C-D9B1-4E49-834D-97E260AE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39" y="2041247"/>
            <a:ext cx="6702722" cy="42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BFEC-DF5C-4577-A90B-EF4BCB5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Ready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3C64E-CCEC-41B7-A520-2B7C76B1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F29BD-0F07-46CA-9E8C-BA8E2986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44" y="2162516"/>
            <a:ext cx="6503764" cy="1907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B3570-3E3E-42AA-9B96-44EB2EA6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91" y="3765776"/>
            <a:ext cx="6252867" cy="25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987F-B77F-49ED-BEE8-EEA21608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7E5F-2E45-4565-BE02-1158916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C9F3-3477-4721-BAB2-F6CD9829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252A-22B4-4721-81E2-1CCB215C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Product backlog is a prioritized list of desired product functionality</a:t>
            </a:r>
          </a:p>
          <a:p>
            <a:r>
              <a:rPr lang="en-US" altLang="zh-CN" dirty="0"/>
              <a:t>It provides a centralized and shared understanding of what to build and the order in which to build it</a:t>
            </a:r>
          </a:p>
          <a:p>
            <a:r>
              <a:rPr lang="en-US" altLang="zh-CN" dirty="0"/>
              <a:t>It is a highly visible artifact at the heart of the Scrum framework that is accessible to all project participants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1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EDFB-0A53-4145-B375-9839F171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EDD2-0C8E-454D-AB2F-345A1FDA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75B15-8CD0-4660-ACFA-99C56F80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91" y="2076489"/>
            <a:ext cx="7903618" cy="4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6EF9-B0ED-434D-A60B-B664835A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Backlog Items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39D9-9AB8-4590-977F-57B37A57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 product backlog is composed of product backlog items (PBIs), backlog items, or simply items</a:t>
            </a:r>
          </a:p>
          <a:p>
            <a:r>
              <a:rPr lang="en-US" altLang="zh-CN" dirty="0"/>
              <a:t>Most PBIs are features, items of functionality that will have tangible value to the user or customer</a:t>
            </a:r>
          </a:p>
          <a:p>
            <a:r>
              <a:rPr lang="en-US" altLang="zh-CN" dirty="0"/>
              <a:t>Often written as user stories</a:t>
            </a:r>
          </a:p>
          <a:p>
            <a:r>
              <a:rPr lang="en-US" altLang="zh-CN" dirty="0"/>
              <a:t>Examples of features include something brand-new, or a change to an existing feature </a:t>
            </a:r>
          </a:p>
          <a:p>
            <a:r>
              <a:rPr lang="en-US" altLang="zh-CN" dirty="0"/>
              <a:t>Other PBIs include defects needing repair, technical improvements, knowledge-acquisition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3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209-B414-4997-99B4-8FDF7C40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Backlog Items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E42C-930D-461D-8476-FE3E5D5E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05969-D94B-4388-922E-413ACD71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33" y="2056305"/>
            <a:ext cx="5741933" cy="42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B5D8-B5B2-4621-9612-122D9CE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PBI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4D26-82BE-4FA1-988A-729EDEDE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86ACF-DB7E-4631-9285-927F6A8A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72" y="2285999"/>
            <a:ext cx="8145453" cy="39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9101-2AE3-49B5-AF31-1B7A4BD2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Backlog Characteristics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B3C2-7B39-4BE2-ACD1-0A86B1D1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Roman Pichler (Pichler 2010) and Mike Cohn coined the acronym </a:t>
            </a:r>
            <a:r>
              <a:rPr lang="en-US" altLang="zh-CN" b="1" dirty="0"/>
              <a:t>DEEP </a:t>
            </a:r>
            <a:r>
              <a:rPr lang="en-US" altLang="zh-CN" dirty="0"/>
              <a:t>to summarize several important characteristics of good product backlogs:</a:t>
            </a:r>
          </a:p>
          <a:p>
            <a:pPr lvl="1"/>
            <a:r>
              <a:rPr lang="en-US" altLang="zh-CN" b="1" i="1" dirty="0"/>
              <a:t>D</a:t>
            </a:r>
            <a:r>
              <a:rPr lang="en-US" altLang="zh-CN" i="1" dirty="0"/>
              <a:t>etailed appropriately</a:t>
            </a:r>
          </a:p>
          <a:p>
            <a:pPr lvl="1"/>
            <a:r>
              <a:rPr lang="en-US" altLang="zh-CN" b="1" i="1" dirty="0"/>
              <a:t>E</a:t>
            </a:r>
            <a:r>
              <a:rPr lang="en-US" altLang="zh-CN" i="1" dirty="0"/>
              <a:t>mergent</a:t>
            </a:r>
          </a:p>
          <a:p>
            <a:pPr lvl="1"/>
            <a:r>
              <a:rPr lang="en-US" altLang="zh-CN" b="1" i="1" dirty="0"/>
              <a:t>E</a:t>
            </a:r>
            <a:r>
              <a:rPr lang="en-US" altLang="zh-CN" i="1" dirty="0"/>
              <a:t>stimated</a:t>
            </a:r>
          </a:p>
          <a:p>
            <a:pPr lvl="1"/>
            <a:r>
              <a:rPr lang="en-US" altLang="zh-CN" b="1" i="1" dirty="0"/>
              <a:t>P</a:t>
            </a:r>
            <a:r>
              <a:rPr lang="en-US" altLang="zh-CN" i="1" dirty="0"/>
              <a:t>rioritized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5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01-4000-4154-893E-F65A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 Characteristic: Detailed appropriately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D15D-5D3F-4F65-A266-B007D2EB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Not all items in a product backlog will be at the same level of detail at the same time</a:t>
            </a:r>
          </a:p>
          <a:p>
            <a:r>
              <a:rPr lang="en-US" altLang="zh-CN" dirty="0"/>
              <a:t>PBIs to work on soon should be near the top of the backlog, small in size, and very detailed </a:t>
            </a:r>
          </a:p>
          <a:p>
            <a:r>
              <a:rPr lang="en-US" altLang="zh-CN" dirty="0"/>
              <a:t>PBIs not to work on for some time should be toward the bottom of the backlog, larger in size, and less detailed</a:t>
            </a:r>
          </a:p>
          <a:p>
            <a:r>
              <a:rPr lang="en-US" altLang="zh-CN" dirty="0"/>
              <a:t>As we get closer to working on a larger PBI, break that story down into a collection of smaller, sprint-ready stories</a:t>
            </a:r>
          </a:p>
          <a:p>
            <a:r>
              <a:rPr lang="en-US" altLang="zh-CN" dirty="0"/>
              <a:t>Refine too early, we might spend time figuring out the details, but end up never implementing the story or story get changed</a:t>
            </a:r>
          </a:p>
          <a:p>
            <a:r>
              <a:rPr lang="en-US" altLang="zh-CN" dirty="0"/>
              <a:t>Wait too long, we will impede the flow of PBIs into the sprint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712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1155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Garamond</vt:lpstr>
      <vt:lpstr>Organic</vt:lpstr>
      <vt:lpstr>Product Backlog</vt:lpstr>
      <vt:lpstr>Objectives</vt:lpstr>
      <vt:lpstr>Overview</vt:lpstr>
      <vt:lpstr>Overview</vt:lpstr>
      <vt:lpstr>Product Backlog Items</vt:lpstr>
      <vt:lpstr>Product Backlog Items</vt:lpstr>
      <vt:lpstr>PBI Types</vt:lpstr>
      <vt:lpstr>Product Backlog Characteristics</vt:lpstr>
      <vt:lpstr>PB Characteristic: Detailed appropriately</vt:lpstr>
      <vt:lpstr>PB Characteristic: Detailed appropriately</vt:lpstr>
      <vt:lpstr>PB Characteristic: Emergent</vt:lpstr>
      <vt:lpstr>PB Characteristic: Estimated</vt:lpstr>
      <vt:lpstr>PB Characteristic: Estimated</vt:lpstr>
      <vt:lpstr>PB Characteristic: Prioritized</vt:lpstr>
      <vt:lpstr>Grooming</vt:lpstr>
      <vt:lpstr>What is Grooming?</vt:lpstr>
      <vt:lpstr>Who does the Grooming?</vt:lpstr>
      <vt:lpstr>Who does the Grooming?</vt:lpstr>
      <vt:lpstr>When Does Grooming Take Place?</vt:lpstr>
      <vt:lpstr>When Does Grooming Take Place?</vt:lpstr>
      <vt:lpstr>When Does Grooming Take Place?</vt:lpstr>
      <vt:lpstr>When Does Grooming Take Place?</vt:lpstr>
      <vt:lpstr>Definition of Ready</vt:lpstr>
      <vt:lpstr>Definition of Ready</vt:lpstr>
      <vt:lpstr>Definition of Ready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</dc:title>
  <dc:creator>可可豆</dc:creator>
  <cp:lastModifiedBy>可可豆</cp:lastModifiedBy>
  <cp:revision>12</cp:revision>
  <dcterms:created xsi:type="dcterms:W3CDTF">2020-05-25T00:24:54Z</dcterms:created>
  <dcterms:modified xsi:type="dcterms:W3CDTF">2020-05-31T10:43:42Z</dcterms:modified>
</cp:coreProperties>
</file>