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88" r:id="rId20"/>
    <p:sldId id="273" r:id="rId21"/>
    <p:sldId id="289"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85" d="100"/>
          <a:sy n="85" d="100"/>
        </p:scale>
        <p:origin x="4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zh-CN"/>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59F0-FB0B-446C-B22D-5FB18E6DC6F0}"/>
              </a:ext>
            </a:extLst>
          </p:cNvPr>
          <p:cNvSpPr>
            <a:spLocks noGrp="1"/>
          </p:cNvSpPr>
          <p:nvPr>
            <p:ph type="ctrTitle"/>
          </p:nvPr>
        </p:nvSpPr>
        <p:spPr/>
        <p:txBody>
          <a:bodyPr/>
          <a:lstStyle/>
          <a:p>
            <a:r>
              <a:rPr lang="en-US" altLang="zh-CN" dirty="0"/>
              <a:t>Scrum Framework</a:t>
            </a:r>
            <a:endParaRPr lang="zh-CN" altLang="en-US" dirty="0"/>
          </a:p>
        </p:txBody>
      </p:sp>
      <p:sp>
        <p:nvSpPr>
          <p:cNvPr id="3" name="Subtitle 2">
            <a:extLst>
              <a:ext uri="{FF2B5EF4-FFF2-40B4-BE49-F238E27FC236}">
                <a16:creationId xmlns:a16="http://schemas.microsoft.com/office/drawing/2014/main" id="{2B4FF656-B528-4264-84CF-D91857609DED}"/>
              </a:ext>
            </a:extLst>
          </p:cNvPr>
          <p:cNvSpPr>
            <a:spLocks noGrp="1"/>
          </p:cNvSpPr>
          <p:nvPr>
            <p:ph type="subTitle" idx="1"/>
          </p:nvPr>
        </p:nvSpPr>
        <p:spPr/>
        <p:txBody>
          <a:bodyPr/>
          <a:lstStyle/>
          <a:p>
            <a:r>
              <a:rPr lang="en-US" altLang="zh-CN" dirty="0"/>
              <a:t>Soon </a:t>
            </a:r>
            <a:r>
              <a:rPr lang="en-US" altLang="zh-CN" dirty="0" err="1"/>
              <a:t>Phei</a:t>
            </a:r>
            <a:r>
              <a:rPr lang="en-US" altLang="zh-CN" dirty="0"/>
              <a:t> Tin</a:t>
            </a:r>
          </a:p>
        </p:txBody>
      </p:sp>
    </p:spTree>
    <p:extLst>
      <p:ext uri="{BB962C8B-B14F-4D97-AF65-F5344CB8AC3E}">
        <p14:creationId xmlns:p14="http://schemas.microsoft.com/office/powerpoint/2010/main" val="335785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8F5-ACE0-4939-A378-400DB0B20509}"/>
              </a:ext>
            </a:extLst>
          </p:cNvPr>
          <p:cNvSpPr>
            <a:spLocks noGrp="1"/>
          </p:cNvSpPr>
          <p:nvPr>
            <p:ph type="title"/>
          </p:nvPr>
        </p:nvSpPr>
        <p:spPr/>
        <p:txBody>
          <a:bodyPr/>
          <a:lstStyle/>
          <a:p>
            <a:r>
              <a:rPr lang="en-US" altLang="zh-CN" dirty="0"/>
              <a:t>ScrumMaster</a:t>
            </a:r>
            <a:endParaRPr lang="zh-CN" altLang="en-US" dirty="0"/>
          </a:p>
        </p:txBody>
      </p:sp>
      <p:sp>
        <p:nvSpPr>
          <p:cNvPr id="3" name="Content Placeholder 2">
            <a:extLst>
              <a:ext uri="{FF2B5EF4-FFF2-40B4-BE49-F238E27FC236}">
                <a16:creationId xmlns:a16="http://schemas.microsoft.com/office/drawing/2014/main" id="{05FBEE89-72B0-48F9-BB28-152645BBCDDF}"/>
              </a:ext>
            </a:extLst>
          </p:cNvPr>
          <p:cNvSpPr>
            <a:spLocks noGrp="1"/>
          </p:cNvSpPr>
          <p:nvPr>
            <p:ph idx="1"/>
          </p:nvPr>
        </p:nvSpPr>
        <p:spPr/>
        <p:txBody>
          <a:bodyPr>
            <a:normAutofit lnSpcReduction="10000"/>
          </a:bodyPr>
          <a:lstStyle/>
          <a:p>
            <a:r>
              <a:rPr lang="en-US" altLang="zh-CN" dirty="0"/>
              <a:t>As a facilitator, the ScrumMaster helps the team resolve issues and make improvements to its use of Scrum</a:t>
            </a:r>
          </a:p>
          <a:p>
            <a:r>
              <a:rPr lang="en-US" altLang="zh-CN" dirty="0"/>
              <a:t>Also responsible for protecting the team from outside interference and takes a leadership role in removing </a:t>
            </a:r>
            <a:r>
              <a:rPr lang="en-US" altLang="zh-CN" b="1" dirty="0"/>
              <a:t>impediments </a:t>
            </a:r>
            <a:r>
              <a:rPr lang="en-US" altLang="zh-CN" dirty="0"/>
              <a:t>that inhibit team productivity </a:t>
            </a:r>
          </a:p>
          <a:p>
            <a:r>
              <a:rPr lang="en-US" altLang="zh-CN" dirty="0"/>
              <a:t>The ScrumMaster has no authority to exert control over the team, so this role is not the same as the traditional role of project manager or development manager</a:t>
            </a:r>
          </a:p>
          <a:p>
            <a:r>
              <a:rPr lang="en-US" altLang="zh-CN" dirty="0"/>
              <a:t>The ScrumMaster functions as a leader, not a manager</a:t>
            </a:r>
            <a:endParaRPr lang="zh-CN" altLang="en-US" dirty="0"/>
          </a:p>
        </p:txBody>
      </p:sp>
    </p:spTree>
    <p:extLst>
      <p:ext uri="{BB962C8B-B14F-4D97-AF65-F5344CB8AC3E}">
        <p14:creationId xmlns:p14="http://schemas.microsoft.com/office/powerpoint/2010/main" val="309162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20B9-669D-4573-BEFF-F11E5C457AC6}"/>
              </a:ext>
            </a:extLst>
          </p:cNvPr>
          <p:cNvSpPr>
            <a:spLocks noGrp="1"/>
          </p:cNvSpPr>
          <p:nvPr>
            <p:ph type="title"/>
          </p:nvPr>
        </p:nvSpPr>
        <p:spPr/>
        <p:txBody>
          <a:bodyPr/>
          <a:lstStyle/>
          <a:p>
            <a:r>
              <a:rPr lang="en-US" altLang="zh-CN" dirty="0"/>
              <a:t>Development Team</a:t>
            </a:r>
            <a:endParaRPr lang="zh-CN" altLang="en-US" dirty="0"/>
          </a:p>
        </p:txBody>
      </p:sp>
      <p:sp>
        <p:nvSpPr>
          <p:cNvPr id="3" name="Content Placeholder 2">
            <a:extLst>
              <a:ext uri="{FF2B5EF4-FFF2-40B4-BE49-F238E27FC236}">
                <a16:creationId xmlns:a16="http://schemas.microsoft.com/office/drawing/2014/main" id="{75F2CCEC-655F-45DC-B1E1-C068FEA7EE60}"/>
              </a:ext>
            </a:extLst>
          </p:cNvPr>
          <p:cNvSpPr>
            <a:spLocks noGrp="1"/>
          </p:cNvSpPr>
          <p:nvPr>
            <p:ph idx="1"/>
          </p:nvPr>
        </p:nvSpPr>
        <p:spPr/>
        <p:txBody>
          <a:bodyPr>
            <a:normAutofit fontScale="85000" lnSpcReduction="20000"/>
          </a:bodyPr>
          <a:lstStyle/>
          <a:p>
            <a:r>
              <a:rPr lang="en-US" altLang="zh-CN" dirty="0"/>
              <a:t>Scrum defines the role of a development team, which is simply a diverse, cross-functional collection of people who are responsible for designing, building, and testing the desired product</a:t>
            </a:r>
          </a:p>
          <a:p>
            <a:r>
              <a:rPr lang="en-US" altLang="zh-CN" dirty="0"/>
              <a:t>The development team self-organizes to determine the best way to accomplish the goal set out by the product owner</a:t>
            </a:r>
          </a:p>
          <a:p>
            <a:r>
              <a:rPr lang="en-US" altLang="zh-CN" dirty="0"/>
              <a:t>The development team is typically five to nine people in size</a:t>
            </a:r>
          </a:p>
          <a:p>
            <a:r>
              <a:rPr lang="en-US" altLang="zh-CN" dirty="0"/>
              <a:t>Its members must collectively have all of the skills needed to produce good quality, working software</a:t>
            </a:r>
          </a:p>
          <a:p>
            <a:r>
              <a:rPr lang="en-US" altLang="zh-CN" dirty="0"/>
              <a:t>For development efforts that require much larger team size, team members can be organized into several teams with each team nine or fewer team members</a:t>
            </a:r>
            <a:endParaRPr lang="zh-CN" altLang="en-US" dirty="0"/>
          </a:p>
        </p:txBody>
      </p:sp>
    </p:spTree>
    <p:extLst>
      <p:ext uri="{BB962C8B-B14F-4D97-AF65-F5344CB8AC3E}">
        <p14:creationId xmlns:p14="http://schemas.microsoft.com/office/powerpoint/2010/main" val="52685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DE4B-CFB5-4C48-813E-DC968A5FC411}"/>
              </a:ext>
            </a:extLst>
          </p:cNvPr>
          <p:cNvSpPr>
            <a:spLocks noGrp="1"/>
          </p:cNvSpPr>
          <p:nvPr>
            <p:ph type="title"/>
          </p:nvPr>
        </p:nvSpPr>
        <p:spPr>
          <a:xfrm>
            <a:off x="1295401" y="635267"/>
            <a:ext cx="9601196" cy="1303867"/>
          </a:xfrm>
        </p:spPr>
        <p:txBody>
          <a:bodyPr/>
          <a:lstStyle/>
          <a:p>
            <a:r>
              <a:rPr lang="en-US" altLang="zh-CN" dirty="0"/>
              <a:t>Scrum Activities and Artifacts</a:t>
            </a:r>
            <a:endParaRPr lang="zh-CN" altLang="en-US" dirty="0"/>
          </a:p>
        </p:txBody>
      </p:sp>
      <p:sp>
        <p:nvSpPr>
          <p:cNvPr id="3" name="Content Placeholder 2">
            <a:extLst>
              <a:ext uri="{FF2B5EF4-FFF2-40B4-BE49-F238E27FC236}">
                <a16:creationId xmlns:a16="http://schemas.microsoft.com/office/drawing/2014/main" id="{61FD773A-FE4C-48C3-A8D2-8175511A1209}"/>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859B9A28-84CF-4AE0-91E1-80992833E3CD}"/>
              </a:ext>
            </a:extLst>
          </p:cNvPr>
          <p:cNvPicPr>
            <a:picLocks noChangeAspect="1"/>
          </p:cNvPicPr>
          <p:nvPr/>
        </p:nvPicPr>
        <p:blipFill>
          <a:blip r:embed="rId2"/>
          <a:stretch>
            <a:fillRect/>
          </a:stretch>
        </p:blipFill>
        <p:spPr>
          <a:xfrm>
            <a:off x="2193181" y="1624570"/>
            <a:ext cx="7825949" cy="4675647"/>
          </a:xfrm>
          <a:prstGeom prst="rect">
            <a:avLst/>
          </a:prstGeom>
        </p:spPr>
      </p:pic>
    </p:spTree>
    <p:extLst>
      <p:ext uri="{BB962C8B-B14F-4D97-AF65-F5344CB8AC3E}">
        <p14:creationId xmlns:p14="http://schemas.microsoft.com/office/powerpoint/2010/main" val="165988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12A0-EFCE-4E97-A2D9-F032B9D9DBEC}"/>
              </a:ext>
            </a:extLst>
          </p:cNvPr>
          <p:cNvSpPr>
            <a:spLocks noGrp="1"/>
          </p:cNvSpPr>
          <p:nvPr>
            <p:ph type="title"/>
          </p:nvPr>
        </p:nvSpPr>
        <p:spPr/>
        <p:txBody>
          <a:bodyPr/>
          <a:lstStyle/>
          <a:p>
            <a:r>
              <a:rPr lang="en-US" altLang="zh-CN" dirty="0"/>
              <a:t>Forecast? Commitment?</a:t>
            </a:r>
            <a:endParaRPr lang="zh-CN" altLang="en-US" dirty="0"/>
          </a:p>
        </p:txBody>
      </p:sp>
      <p:sp>
        <p:nvSpPr>
          <p:cNvPr id="3" name="Content Placeholder 2">
            <a:extLst>
              <a:ext uri="{FF2B5EF4-FFF2-40B4-BE49-F238E27FC236}">
                <a16:creationId xmlns:a16="http://schemas.microsoft.com/office/drawing/2014/main" id="{9FB8102B-AEDE-4423-B50C-C5687C6B00BC}"/>
              </a:ext>
            </a:extLst>
          </p:cNvPr>
          <p:cNvSpPr>
            <a:spLocks noGrp="1"/>
          </p:cNvSpPr>
          <p:nvPr>
            <p:ph idx="1"/>
          </p:nvPr>
        </p:nvSpPr>
        <p:spPr/>
        <p:txBody>
          <a:bodyPr>
            <a:normAutofit/>
          </a:bodyPr>
          <a:lstStyle/>
          <a:p>
            <a:r>
              <a:rPr lang="en-US" altLang="zh-CN" dirty="0"/>
              <a:t>It is a forecast because the estimate might change as more information becomes known during the course of the sprint</a:t>
            </a:r>
          </a:p>
          <a:p>
            <a:r>
              <a:rPr lang="en-US" altLang="zh-CN" dirty="0"/>
              <a:t>Some also believe that a commitment on the part of the team will cause the team to sacrifice quality to meet the commitment </a:t>
            </a:r>
          </a:p>
          <a:p>
            <a:r>
              <a:rPr lang="en-US" altLang="zh-CN" dirty="0"/>
              <a:t>Or will cause the team to “under-commit” to guarantee that the commitment is met.</a:t>
            </a:r>
            <a:endParaRPr lang="zh-CN" altLang="en-US" dirty="0"/>
          </a:p>
        </p:txBody>
      </p:sp>
    </p:spTree>
    <p:extLst>
      <p:ext uri="{BB962C8B-B14F-4D97-AF65-F5344CB8AC3E}">
        <p14:creationId xmlns:p14="http://schemas.microsoft.com/office/powerpoint/2010/main" val="312322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3FE3-8DB5-40AA-995D-2D9BB918BE32}"/>
              </a:ext>
            </a:extLst>
          </p:cNvPr>
          <p:cNvSpPr>
            <a:spLocks noGrp="1"/>
          </p:cNvSpPr>
          <p:nvPr>
            <p:ph type="title"/>
          </p:nvPr>
        </p:nvSpPr>
        <p:spPr/>
        <p:txBody>
          <a:bodyPr/>
          <a:lstStyle/>
          <a:p>
            <a:r>
              <a:rPr lang="en-US" altLang="zh-CN" dirty="0"/>
              <a:t>Forecast? Commitment?</a:t>
            </a:r>
            <a:endParaRPr lang="zh-CN" altLang="en-US" dirty="0"/>
          </a:p>
        </p:txBody>
      </p:sp>
      <p:sp>
        <p:nvSpPr>
          <p:cNvPr id="3" name="Content Placeholder 2">
            <a:extLst>
              <a:ext uri="{FF2B5EF4-FFF2-40B4-BE49-F238E27FC236}">
                <a16:creationId xmlns:a16="http://schemas.microsoft.com/office/drawing/2014/main" id="{D306574B-38F7-4E62-A0EE-2E2D14133E86}"/>
              </a:ext>
            </a:extLst>
          </p:cNvPr>
          <p:cNvSpPr>
            <a:spLocks noGrp="1"/>
          </p:cNvSpPr>
          <p:nvPr>
            <p:ph idx="1"/>
          </p:nvPr>
        </p:nvSpPr>
        <p:spPr/>
        <p:txBody>
          <a:bodyPr>
            <a:normAutofit/>
          </a:bodyPr>
          <a:lstStyle/>
          <a:p>
            <a:r>
              <a:rPr lang="en-US" altLang="zh-CN" dirty="0"/>
              <a:t>using the forecast to derive a commitment</a:t>
            </a:r>
          </a:p>
          <a:p>
            <a:r>
              <a:rPr lang="en-US" altLang="zh-CN" dirty="0"/>
              <a:t>Commitments support mutual trust between the product owner and the development team as well as among the development team</a:t>
            </a:r>
          </a:p>
          <a:p>
            <a:r>
              <a:rPr lang="en-US" altLang="zh-CN" dirty="0"/>
              <a:t>Commitments support reasonable short-term planning and decision making within an organization</a:t>
            </a:r>
          </a:p>
          <a:p>
            <a:r>
              <a:rPr lang="en-US" altLang="zh-CN" dirty="0"/>
              <a:t>When performing multiteam product development, commitments support synchronized planning</a:t>
            </a:r>
            <a:endParaRPr lang="zh-CN" altLang="en-US" dirty="0"/>
          </a:p>
        </p:txBody>
      </p:sp>
    </p:spTree>
    <p:extLst>
      <p:ext uri="{BB962C8B-B14F-4D97-AF65-F5344CB8AC3E}">
        <p14:creationId xmlns:p14="http://schemas.microsoft.com/office/powerpoint/2010/main" val="410838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8B2-D82A-4DBC-AFD2-493C2ECCD4AB}"/>
              </a:ext>
            </a:extLst>
          </p:cNvPr>
          <p:cNvSpPr>
            <a:spLocks noGrp="1"/>
          </p:cNvSpPr>
          <p:nvPr>
            <p:ph type="title"/>
          </p:nvPr>
        </p:nvSpPr>
        <p:spPr/>
        <p:txBody>
          <a:bodyPr/>
          <a:lstStyle/>
          <a:p>
            <a:r>
              <a:rPr lang="en-US" altLang="zh-CN" dirty="0"/>
              <a:t>Product Backlog</a:t>
            </a:r>
            <a:endParaRPr lang="zh-CN" altLang="en-US" dirty="0"/>
          </a:p>
        </p:txBody>
      </p:sp>
      <p:sp>
        <p:nvSpPr>
          <p:cNvPr id="3" name="Content Placeholder 2">
            <a:extLst>
              <a:ext uri="{FF2B5EF4-FFF2-40B4-BE49-F238E27FC236}">
                <a16:creationId xmlns:a16="http://schemas.microsoft.com/office/drawing/2014/main" id="{960AFCC9-3899-4BEF-9A31-A1AD52B7F0FF}"/>
              </a:ext>
            </a:extLst>
          </p:cNvPr>
          <p:cNvSpPr>
            <a:spLocks noGrp="1"/>
          </p:cNvSpPr>
          <p:nvPr>
            <p:ph idx="1"/>
          </p:nvPr>
        </p:nvSpPr>
        <p:spPr>
          <a:xfrm>
            <a:off x="1295401" y="2556932"/>
            <a:ext cx="6087117" cy="3318936"/>
          </a:xfrm>
        </p:spPr>
        <p:txBody>
          <a:bodyPr/>
          <a:lstStyle/>
          <a:p>
            <a:r>
              <a:rPr lang="en-US" altLang="zh-CN" dirty="0"/>
              <a:t>The product owner, with input from the rest of the Scrum team and stakeholders, is ultimately responsible for determining and managing the sequence of works (product backlog items) and communicating it in the form of a prioritized (or ordered) list known as the </a:t>
            </a:r>
            <a:r>
              <a:rPr lang="en-US" altLang="zh-CN" b="1" dirty="0"/>
              <a:t>product backlog</a:t>
            </a:r>
            <a:endParaRPr lang="zh-CN" altLang="en-US" dirty="0"/>
          </a:p>
        </p:txBody>
      </p:sp>
      <p:pic>
        <p:nvPicPr>
          <p:cNvPr id="4" name="Picture 3">
            <a:extLst>
              <a:ext uri="{FF2B5EF4-FFF2-40B4-BE49-F238E27FC236}">
                <a16:creationId xmlns:a16="http://schemas.microsoft.com/office/drawing/2014/main" id="{F5D2CD65-441B-4CC9-A54B-47AED0615C3E}"/>
              </a:ext>
            </a:extLst>
          </p:cNvPr>
          <p:cNvPicPr>
            <a:picLocks noChangeAspect="1"/>
          </p:cNvPicPr>
          <p:nvPr/>
        </p:nvPicPr>
        <p:blipFill>
          <a:blip r:embed="rId2"/>
          <a:stretch>
            <a:fillRect/>
          </a:stretch>
        </p:blipFill>
        <p:spPr>
          <a:xfrm>
            <a:off x="7303980" y="2669999"/>
            <a:ext cx="4004970" cy="3452560"/>
          </a:xfrm>
          <a:prstGeom prst="rect">
            <a:avLst/>
          </a:prstGeom>
        </p:spPr>
      </p:pic>
    </p:spTree>
    <p:extLst>
      <p:ext uri="{BB962C8B-B14F-4D97-AF65-F5344CB8AC3E}">
        <p14:creationId xmlns:p14="http://schemas.microsoft.com/office/powerpoint/2010/main" val="390764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B21-9C44-428E-85AB-FF372F440E31}"/>
              </a:ext>
            </a:extLst>
          </p:cNvPr>
          <p:cNvSpPr>
            <a:spLocks noGrp="1"/>
          </p:cNvSpPr>
          <p:nvPr>
            <p:ph type="title"/>
          </p:nvPr>
        </p:nvSpPr>
        <p:spPr/>
        <p:txBody>
          <a:bodyPr/>
          <a:lstStyle/>
          <a:p>
            <a:r>
              <a:rPr lang="en-US" altLang="zh-CN" dirty="0"/>
              <a:t>Product Backlog</a:t>
            </a:r>
            <a:endParaRPr lang="zh-CN" altLang="en-US" dirty="0"/>
          </a:p>
        </p:txBody>
      </p:sp>
      <p:sp>
        <p:nvSpPr>
          <p:cNvPr id="3" name="Content Placeholder 2">
            <a:extLst>
              <a:ext uri="{FF2B5EF4-FFF2-40B4-BE49-F238E27FC236}">
                <a16:creationId xmlns:a16="http://schemas.microsoft.com/office/drawing/2014/main" id="{28445AF4-20A0-4D39-839C-5D395C1EC80C}"/>
              </a:ext>
            </a:extLst>
          </p:cNvPr>
          <p:cNvSpPr>
            <a:spLocks noGrp="1"/>
          </p:cNvSpPr>
          <p:nvPr>
            <p:ph idx="1"/>
          </p:nvPr>
        </p:nvSpPr>
        <p:spPr/>
        <p:txBody>
          <a:bodyPr>
            <a:normAutofit/>
          </a:bodyPr>
          <a:lstStyle/>
          <a:p>
            <a:r>
              <a:rPr lang="en-US" altLang="zh-CN" dirty="0"/>
              <a:t>On new-product development the product backlog items initially are features required to meet the product owner’s vision. </a:t>
            </a:r>
          </a:p>
          <a:p>
            <a:r>
              <a:rPr lang="en-US" altLang="zh-CN" dirty="0"/>
              <a:t>For ongoing product development, the product backlog might also contain new features, changes to existing features, defects needing repair, technical improvements, and so on.</a:t>
            </a:r>
          </a:p>
          <a:p>
            <a:r>
              <a:rPr lang="en-US" altLang="zh-CN" dirty="0"/>
              <a:t>Product owner collaborates with internal and external stakeholders to gather and define the product backlog items</a:t>
            </a:r>
            <a:endParaRPr lang="zh-CN" altLang="en-US" dirty="0"/>
          </a:p>
        </p:txBody>
      </p:sp>
    </p:spTree>
    <p:extLst>
      <p:ext uri="{BB962C8B-B14F-4D97-AF65-F5344CB8AC3E}">
        <p14:creationId xmlns:p14="http://schemas.microsoft.com/office/powerpoint/2010/main" val="400881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0BE3-C89A-462A-A02C-CAEBFE703CA9}"/>
              </a:ext>
            </a:extLst>
          </p:cNvPr>
          <p:cNvSpPr>
            <a:spLocks noGrp="1"/>
          </p:cNvSpPr>
          <p:nvPr>
            <p:ph type="title"/>
          </p:nvPr>
        </p:nvSpPr>
        <p:spPr/>
        <p:txBody>
          <a:bodyPr/>
          <a:lstStyle/>
          <a:p>
            <a:r>
              <a:rPr lang="en-US" altLang="zh-CN" dirty="0"/>
              <a:t>Product Backlog</a:t>
            </a:r>
            <a:endParaRPr lang="zh-CN" altLang="en-US" dirty="0"/>
          </a:p>
        </p:txBody>
      </p:sp>
      <p:sp>
        <p:nvSpPr>
          <p:cNvPr id="3" name="Content Placeholder 2">
            <a:extLst>
              <a:ext uri="{FF2B5EF4-FFF2-40B4-BE49-F238E27FC236}">
                <a16:creationId xmlns:a16="http://schemas.microsoft.com/office/drawing/2014/main" id="{0FB1CCA3-F611-4165-B387-7FBD66C894E1}"/>
              </a:ext>
            </a:extLst>
          </p:cNvPr>
          <p:cNvSpPr>
            <a:spLocks noGrp="1"/>
          </p:cNvSpPr>
          <p:nvPr>
            <p:ph idx="1"/>
          </p:nvPr>
        </p:nvSpPr>
        <p:spPr/>
        <p:txBody>
          <a:bodyPr>
            <a:normAutofit/>
          </a:bodyPr>
          <a:lstStyle/>
          <a:p>
            <a:r>
              <a:rPr lang="en-US" altLang="zh-CN" dirty="0"/>
              <a:t>High-value items appear at the top of the product backlog and the lower-value items appear toward the bottom. </a:t>
            </a:r>
          </a:p>
          <a:p>
            <a:r>
              <a:rPr lang="en-US" altLang="zh-CN" dirty="0"/>
              <a:t>The product backlog is a constantly evolving artifact. Items can be added, deleted, and revised by the product owner as business conditions change, or as the Scrum team’s understanding of the product grows</a:t>
            </a:r>
          </a:p>
          <a:p>
            <a:r>
              <a:rPr lang="en-US" altLang="zh-CN" dirty="0"/>
              <a:t>In practice, many teams use a </a:t>
            </a:r>
            <a:r>
              <a:rPr lang="en-US" altLang="zh-CN" b="1" dirty="0"/>
              <a:t>relative size measure </a:t>
            </a:r>
            <a:r>
              <a:rPr lang="en-US" altLang="zh-CN" dirty="0"/>
              <a:t>such as </a:t>
            </a:r>
            <a:r>
              <a:rPr lang="en-US" altLang="zh-CN" b="1" dirty="0"/>
              <a:t>story points </a:t>
            </a:r>
            <a:r>
              <a:rPr lang="en-US" altLang="zh-CN" dirty="0"/>
              <a:t>or </a:t>
            </a:r>
            <a:r>
              <a:rPr lang="en-US" altLang="zh-CN" b="1" dirty="0"/>
              <a:t>ideal days </a:t>
            </a:r>
            <a:r>
              <a:rPr lang="en-US" altLang="zh-CN" dirty="0"/>
              <a:t>to express the item size</a:t>
            </a:r>
            <a:endParaRPr lang="zh-CN" altLang="en-US" dirty="0"/>
          </a:p>
        </p:txBody>
      </p:sp>
    </p:spTree>
    <p:extLst>
      <p:ext uri="{BB962C8B-B14F-4D97-AF65-F5344CB8AC3E}">
        <p14:creationId xmlns:p14="http://schemas.microsoft.com/office/powerpoint/2010/main" val="310713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D2FB-DE4B-447E-A2CE-9AC00EBFB315}"/>
              </a:ext>
            </a:extLst>
          </p:cNvPr>
          <p:cNvSpPr>
            <a:spLocks noGrp="1"/>
          </p:cNvSpPr>
          <p:nvPr>
            <p:ph type="title"/>
          </p:nvPr>
        </p:nvSpPr>
        <p:spPr/>
        <p:txBody>
          <a:bodyPr/>
          <a:lstStyle/>
          <a:p>
            <a:r>
              <a:rPr lang="en-US" altLang="zh-CN" dirty="0"/>
              <a:t>PBI Example</a:t>
            </a:r>
            <a:endParaRPr lang="zh-CN" altLang="en-US" dirty="0"/>
          </a:p>
        </p:txBody>
      </p:sp>
      <p:sp>
        <p:nvSpPr>
          <p:cNvPr id="3" name="Content Placeholder 2">
            <a:extLst>
              <a:ext uri="{FF2B5EF4-FFF2-40B4-BE49-F238E27FC236}">
                <a16:creationId xmlns:a16="http://schemas.microsoft.com/office/drawing/2014/main" id="{F2467CB5-55EE-4580-884B-0DD31C21A7B4}"/>
              </a:ext>
            </a:extLst>
          </p:cNvPr>
          <p:cNvSpPr>
            <a:spLocks noGrp="1"/>
          </p:cNvSpPr>
          <p:nvPr>
            <p:ph idx="1"/>
          </p:nvPr>
        </p:nvSpPr>
        <p:spPr/>
        <p:txBody>
          <a:bodyPr/>
          <a:lstStyle/>
          <a:p>
            <a:r>
              <a:rPr lang="en-US" altLang="zh-CN" dirty="0"/>
              <a:t>User Story: Online user registration</a:t>
            </a:r>
          </a:p>
          <a:p>
            <a:r>
              <a:rPr lang="en-US" altLang="zh-CN" dirty="0"/>
              <a:t>Description: As a user, I want to be able to register online, so that I can perform online shopping</a:t>
            </a:r>
          </a:p>
          <a:p>
            <a:r>
              <a:rPr lang="en-US" altLang="zh-CN" dirty="0"/>
              <a:t>Acceptance Criteria:</a:t>
            </a:r>
          </a:p>
          <a:p>
            <a:pPr lvl="1"/>
            <a:r>
              <a:rPr lang="en-US" altLang="zh-CN" dirty="0"/>
              <a:t>User can register only if the user fills in all required fields</a:t>
            </a:r>
          </a:p>
          <a:p>
            <a:pPr lvl="1"/>
            <a:r>
              <a:rPr lang="en-US" altLang="zh-CN" dirty="0"/>
              <a:t>The email used in the registration must not be a free email</a:t>
            </a:r>
          </a:p>
          <a:p>
            <a:pPr lvl="1"/>
            <a:r>
              <a:rPr lang="en-US" altLang="zh-CN" dirty="0"/>
              <a:t>User will receive a notification email after successful registration</a:t>
            </a:r>
            <a:endParaRPr lang="zh-CN" altLang="en-US" dirty="0"/>
          </a:p>
        </p:txBody>
      </p:sp>
    </p:spTree>
    <p:extLst>
      <p:ext uri="{BB962C8B-B14F-4D97-AF65-F5344CB8AC3E}">
        <p14:creationId xmlns:p14="http://schemas.microsoft.com/office/powerpoint/2010/main" val="371569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D2FB-DE4B-447E-A2CE-9AC00EBFB315}"/>
              </a:ext>
            </a:extLst>
          </p:cNvPr>
          <p:cNvSpPr>
            <a:spLocks noGrp="1"/>
          </p:cNvSpPr>
          <p:nvPr>
            <p:ph type="title"/>
          </p:nvPr>
        </p:nvSpPr>
        <p:spPr/>
        <p:txBody>
          <a:bodyPr/>
          <a:lstStyle/>
          <a:p>
            <a:r>
              <a:rPr lang="en-US" altLang="zh-CN" dirty="0"/>
              <a:t>PBI Example</a:t>
            </a:r>
            <a:endParaRPr lang="zh-CN" altLang="en-US" dirty="0"/>
          </a:p>
        </p:txBody>
      </p:sp>
      <p:sp>
        <p:nvSpPr>
          <p:cNvPr id="3" name="Content Placeholder 2">
            <a:extLst>
              <a:ext uri="{FF2B5EF4-FFF2-40B4-BE49-F238E27FC236}">
                <a16:creationId xmlns:a16="http://schemas.microsoft.com/office/drawing/2014/main" id="{F2467CB5-55EE-4580-884B-0DD31C21A7B4}"/>
              </a:ext>
            </a:extLst>
          </p:cNvPr>
          <p:cNvSpPr>
            <a:spLocks noGrp="1"/>
          </p:cNvSpPr>
          <p:nvPr>
            <p:ph idx="1"/>
          </p:nvPr>
        </p:nvSpPr>
        <p:spPr>
          <a:xfrm>
            <a:off x="1295401" y="2556931"/>
            <a:ext cx="9601196" cy="3563377"/>
          </a:xfrm>
        </p:spPr>
        <p:txBody>
          <a:bodyPr>
            <a:normAutofit fontScale="85000" lnSpcReduction="20000"/>
          </a:bodyPr>
          <a:lstStyle/>
          <a:p>
            <a:r>
              <a:rPr lang="en-US" altLang="zh-CN" dirty="0"/>
              <a:t>User Story: Search for customer</a:t>
            </a:r>
          </a:p>
          <a:p>
            <a:r>
              <a:rPr lang="en-US" altLang="zh-CN" dirty="0"/>
              <a:t>Description: As a marketing manager, I would like to search for customers, so that I can call them</a:t>
            </a:r>
          </a:p>
          <a:p>
            <a:r>
              <a:rPr lang="en-US" altLang="zh-CN" dirty="0"/>
              <a:t>Acceptance Criteria:</a:t>
            </a:r>
          </a:p>
          <a:p>
            <a:pPr lvl="1"/>
            <a:r>
              <a:rPr lang="en-US" altLang="zh-CN" dirty="0"/>
              <a:t>Positive test: When I enter “Eddie” in the search box and click the search button, I will see all entries containing Eddie in a grid</a:t>
            </a:r>
          </a:p>
          <a:p>
            <a:pPr lvl="1"/>
            <a:r>
              <a:rPr lang="en-US" altLang="zh-CN" dirty="0"/>
              <a:t>Negative test: When I enter “ABC” in the search box and click the search button, I will see no entries in the grid</a:t>
            </a:r>
          </a:p>
          <a:p>
            <a:pPr lvl="1"/>
            <a:r>
              <a:rPr lang="en-US" altLang="zh-CN" dirty="0"/>
              <a:t>Gold plating: If no result, display a message</a:t>
            </a:r>
          </a:p>
          <a:p>
            <a:pPr lvl="1"/>
            <a:r>
              <a:rPr lang="en-US" altLang="zh-CN" dirty="0"/>
              <a:t>Gold plating: If a large set of results being returned, display in pagination</a:t>
            </a:r>
          </a:p>
          <a:p>
            <a:pPr lvl="1"/>
            <a:r>
              <a:rPr lang="en-US" altLang="zh-CN" dirty="0"/>
              <a:t>Gold plating: The user can click on the column heading of the grid to sort the information</a:t>
            </a:r>
            <a:endParaRPr lang="zh-CN" altLang="en-US" dirty="0"/>
          </a:p>
        </p:txBody>
      </p:sp>
    </p:spTree>
    <p:extLst>
      <p:ext uri="{BB962C8B-B14F-4D97-AF65-F5344CB8AC3E}">
        <p14:creationId xmlns:p14="http://schemas.microsoft.com/office/powerpoint/2010/main" val="217513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D59-139D-4B8A-BACA-0BEB76115B76}"/>
              </a:ext>
            </a:extLst>
          </p:cNvPr>
          <p:cNvSpPr>
            <a:spLocks noGrp="1"/>
          </p:cNvSpPr>
          <p:nvPr>
            <p:ph type="title"/>
          </p:nvPr>
        </p:nvSpPr>
        <p:spPr/>
        <p:txBody>
          <a:bodyPr/>
          <a:lstStyle/>
          <a:p>
            <a:r>
              <a:rPr lang="en-US" altLang="zh-CN" dirty="0"/>
              <a:t>Objectives</a:t>
            </a:r>
            <a:endParaRPr lang="zh-CN" altLang="en-US" dirty="0"/>
          </a:p>
        </p:txBody>
      </p:sp>
      <p:sp>
        <p:nvSpPr>
          <p:cNvPr id="3" name="Content Placeholder 2">
            <a:extLst>
              <a:ext uri="{FF2B5EF4-FFF2-40B4-BE49-F238E27FC236}">
                <a16:creationId xmlns:a16="http://schemas.microsoft.com/office/drawing/2014/main" id="{AF93818F-DAA3-438F-A62C-F6F64D1045BA}"/>
              </a:ext>
            </a:extLst>
          </p:cNvPr>
          <p:cNvSpPr>
            <a:spLocks noGrp="1"/>
          </p:cNvSpPr>
          <p:nvPr>
            <p:ph idx="1"/>
          </p:nvPr>
        </p:nvSpPr>
        <p:spPr/>
        <p:txBody>
          <a:bodyPr/>
          <a:lstStyle/>
          <a:p>
            <a:r>
              <a:rPr lang="en-US" altLang="zh-CN" dirty="0"/>
              <a:t>This chapter provides an overview of the Scrum framework with a primary focus on its practices, including roles, activities, and artifacts</a:t>
            </a:r>
            <a:endParaRPr lang="zh-CN" altLang="en-US" dirty="0"/>
          </a:p>
        </p:txBody>
      </p:sp>
    </p:spTree>
    <p:extLst>
      <p:ext uri="{BB962C8B-B14F-4D97-AF65-F5344CB8AC3E}">
        <p14:creationId xmlns:p14="http://schemas.microsoft.com/office/powerpoint/2010/main" val="9090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FC87-5335-437A-94CB-C847D7697588}"/>
              </a:ext>
            </a:extLst>
          </p:cNvPr>
          <p:cNvSpPr>
            <a:spLocks noGrp="1"/>
          </p:cNvSpPr>
          <p:nvPr>
            <p:ph type="title"/>
          </p:nvPr>
        </p:nvSpPr>
        <p:spPr/>
        <p:txBody>
          <a:bodyPr/>
          <a:lstStyle/>
          <a:p>
            <a:r>
              <a:rPr lang="en-US" altLang="zh-CN" dirty="0"/>
              <a:t>Product Backlog Grooming</a:t>
            </a:r>
            <a:endParaRPr lang="zh-CN" altLang="en-US" dirty="0"/>
          </a:p>
        </p:txBody>
      </p:sp>
      <p:sp>
        <p:nvSpPr>
          <p:cNvPr id="3" name="Content Placeholder 2">
            <a:extLst>
              <a:ext uri="{FF2B5EF4-FFF2-40B4-BE49-F238E27FC236}">
                <a16:creationId xmlns:a16="http://schemas.microsoft.com/office/drawing/2014/main" id="{D38801F6-5919-4577-8027-B08707309D52}"/>
              </a:ext>
            </a:extLst>
          </p:cNvPr>
          <p:cNvSpPr>
            <a:spLocks noGrp="1"/>
          </p:cNvSpPr>
          <p:nvPr>
            <p:ph idx="1"/>
          </p:nvPr>
        </p:nvSpPr>
        <p:spPr>
          <a:xfrm>
            <a:off x="1295401" y="2556932"/>
            <a:ext cx="5206376" cy="3318936"/>
          </a:xfrm>
        </p:spPr>
        <p:txBody>
          <a:bodyPr/>
          <a:lstStyle/>
          <a:p>
            <a:r>
              <a:rPr lang="en-US" altLang="zh-CN" dirty="0"/>
              <a:t>The activity of creating and refining product backlog items, estimating them, and prioritizing them is known as grooming</a:t>
            </a:r>
            <a:endParaRPr lang="zh-CN" altLang="en-US" dirty="0"/>
          </a:p>
        </p:txBody>
      </p:sp>
      <p:pic>
        <p:nvPicPr>
          <p:cNvPr id="4" name="Picture 3">
            <a:extLst>
              <a:ext uri="{FF2B5EF4-FFF2-40B4-BE49-F238E27FC236}">
                <a16:creationId xmlns:a16="http://schemas.microsoft.com/office/drawing/2014/main" id="{1442805A-2ACC-4519-80A1-80825E9414E3}"/>
              </a:ext>
            </a:extLst>
          </p:cNvPr>
          <p:cNvPicPr>
            <a:picLocks noChangeAspect="1"/>
          </p:cNvPicPr>
          <p:nvPr/>
        </p:nvPicPr>
        <p:blipFill>
          <a:blip r:embed="rId2"/>
          <a:stretch>
            <a:fillRect/>
          </a:stretch>
        </p:blipFill>
        <p:spPr>
          <a:xfrm>
            <a:off x="6612774" y="2582798"/>
            <a:ext cx="4191147" cy="3318935"/>
          </a:xfrm>
          <a:prstGeom prst="rect">
            <a:avLst/>
          </a:prstGeom>
        </p:spPr>
      </p:pic>
    </p:spTree>
    <p:extLst>
      <p:ext uri="{BB962C8B-B14F-4D97-AF65-F5344CB8AC3E}">
        <p14:creationId xmlns:p14="http://schemas.microsoft.com/office/powerpoint/2010/main" val="180830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DE4B-CFB5-4C48-813E-DC968A5FC411}"/>
              </a:ext>
            </a:extLst>
          </p:cNvPr>
          <p:cNvSpPr>
            <a:spLocks noGrp="1"/>
          </p:cNvSpPr>
          <p:nvPr>
            <p:ph type="title"/>
          </p:nvPr>
        </p:nvSpPr>
        <p:spPr>
          <a:xfrm>
            <a:off x="1295401" y="635267"/>
            <a:ext cx="9601196" cy="1303867"/>
          </a:xfrm>
        </p:spPr>
        <p:txBody>
          <a:bodyPr/>
          <a:lstStyle/>
          <a:p>
            <a:r>
              <a:rPr lang="en-US" altLang="zh-CN" dirty="0"/>
              <a:t>Scrum Activities and Artifacts</a:t>
            </a:r>
            <a:endParaRPr lang="zh-CN" altLang="en-US" dirty="0"/>
          </a:p>
        </p:txBody>
      </p:sp>
      <p:sp>
        <p:nvSpPr>
          <p:cNvPr id="3" name="Content Placeholder 2">
            <a:extLst>
              <a:ext uri="{FF2B5EF4-FFF2-40B4-BE49-F238E27FC236}">
                <a16:creationId xmlns:a16="http://schemas.microsoft.com/office/drawing/2014/main" id="{61FD773A-FE4C-48C3-A8D2-8175511A1209}"/>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859B9A28-84CF-4AE0-91E1-80992833E3CD}"/>
              </a:ext>
            </a:extLst>
          </p:cNvPr>
          <p:cNvPicPr>
            <a:picLocks noChangeAspect="1"/>
          </p:cNvPicPr>
          <p:nvPr/>
        </p:nvPicPr>
        <p:blipFill>
          <a:blip r:embed="rId2"/>
          <a:stretch>
            <a:fillRect/>
          </a:stretch>
        </p:blipFill>
        <p:spPr>
          <a:xfrm>
            <a:off x="2193181" y="1624570"/>
            <a:ext cx="7825949" cy="4675647"/>
          </a:xfrm>
          <a:prstGeom prst="rect">
            <a:avLst/>
          </a:prstGeom>
        </p:spPr>
      </p:pic>
    </p:spTree>
    <p:extLst>
      <p:ext uri="{BB962C8B-B14F-4D97-AF65-F5344CB8AC3E}">
        <p14:creationId xmlns:p14="http://schemas.microsoft.com/office/powerpoint/2010/main" val="279164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D3AF-7FD7-458E-922F-E8B6543E3F3D}"/>
              </a:ext>
            </a:extLst>
          </p:cNvPr>
          <p:cNvSpPr>
            <a:spLocks noGrp="1"/>
          </p:cNvSpPr>
          <p:nvPr>
            <p:ph type="title"/>
          </p:nvPr>
        </p:nvSpPr>
        <p:spPr/>
        <p:txBody>
          <a:bodyPr/>
          <a:lstStyle/>
          <a:p>
            <a:r>
              <a:rPr lang="en-US" altLang="zh-CN" dirty="0"/>
              <a:t>Sprint</a:t>
            </a:r>
            <a:endParaRPr lang="zh-CN" altLang="en-US" dirty="0"/>
          </a:p>
        </p:txBody>
      </p:sp>
      <p:sp>
        <p:nvSpPr>
          <p:cNvPr id="3" name="Content Placeholder 2">
            <a:extLst>
              <a:ext uri="{FF2B5EF4-FFF2-40B4-BE49-F238E27FC236}">
                <a16:creationId xmlns:a16="http://schemas.microsoft.com/office/drawing/2014/main" id="{5237904F-FF1B-4179-B6CC-2AE03C3EC8A1}"/>
              </a:ext>
            </a:extLst>
          </p:cNvPr>
          <p:cNvSpPr>
            <a:spLocks noGrp="1"/>
          </p:cNvSpPr>
          <p:nvPr>
            <p:ph idx="1"/>
          </p:nvPr>
        </p:nvSpPr>
        <p:spPr>
          <a:xfrm>
            <a:off x="1295401" y="2556932"/>
            <a:ext cx="9601196" cy="1442867"/>
          </a:xfrm>
        </p:spPr>
        <p:txBody>
          <a:bodyPr>
            <a:normAutofit fontScale="92500" lnSpcReduction="20000"/>
          </a:bodyPr>
          <a:lstStyle/>
          <a:p>
            <a:r>
              <a:rPr lang="en-US" altLang="zh-CN" dirty="0"/>
              <a:t>In Scrum, work is performed in iterations or cycles of up to a calendar month called </a:t>
            </a:r>
            <a:r>
              <a:rPr lang="en-US" altLang="zh-CN" b="1" dirty="0"/>
              <a:t>sprints </a:t>
            </a:r>
          </a:p>
          <a:p>
            <a:r>
              <a:rPr lang="en-US" altLang="zh-CN" dirty="0"/>
              <a:t>The work completed in each sprint should create something of tangible value to the customer or user</a:t>
            </a:r>
          </a:p>
        </p:txBody>
      </p:sp>
      <p:pic>
        <p:nvPicPr>
          <p:cNvPr id="4" name="Picture 3">
            <a:extLst>
              <a:ext uri="{FF2B5EF4-FFF2-40B4-BE49-F238E27FC236}">
                <a16:creationId xmlns:a16="http://schemas.microsoft.com/office/drawing/2014/main" id="{664BCB76-CCFF-416E-9FF1-B0558694E75C}"/>
              </a:ext>
            </a:extLst>
          </p:cNvPr>
          <p:cNvPicPr>
            <a:picLocks noChangeAspect="1"/>
          </p:cNvPicPr>
          <p:nvPr/>
        </p:nvPicPr>
        <p:blipFill>
          <a:blip r:embed="rId2"/>
          <a:stretch>
            <a:fillRect/>
          </a:stretch>
        </p:blipFill>
        <p:spPr>
          <a:xfrm>
            <a:off x="6056626" y="3791250"/>
            <a:ext cx="5292031" cy="2084618"/>
          </a:xfrm>
          <a:prstGeom prst="rect">
            <a:avLst/>
          </a:prstGeom>
        </p:spPr>
      </p:pic>
      <p:sp>
        <p:nvSpPr>
          <p:cNvPr id="5" name="TextBox 4">
            <a:extLst>
              <a:ext uri="{FF2B5EF4-FFF2-40B4-BE49-F238E27FC236}">
                <a16:creationId xmlns:a16="http://schemas.microsoft.com/office/drawing/2014/main" id="{0D35F3BE-B68F-4047-B85B-EB93DE52A6F9}"/>
              </a:ext>
            </a:extLst>
          </p:cNvPr>
          <p:cNvSpPr txBox="1"/>
          <p:nvPr/>
        </p:nvSpPr>
        <p:spPr>
          <a:xfrm>
            <a:off x="1295401" y="3811299"/>
            <a:ext cx="4850557" cy="240065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altLang="zh-CN" sz="2200" dirty="0">
                <a:solidFill>
                  <a:schemeClr val="tx1">
                    <a:lumMod val="85000"/>
                    <a:lumOff val="15000"/>
                  </a:schemeClr>
                </a:solidFill>
              </a:rPr>
              <a:t>Sprints are timeboxed so they always have a fixed start and end date, and generally</a:t>
            </a:r>
          </a:p>
          <a:p>
            <a:pPr marL="285750" indent="-285750">
              <a:buClr>
                <a:schemeClr val="accent1"/>
              </a:buClr>
              <a:buFont typeface="Arial" panose="020B0604020202020204" pitchFamily="34" charset="0"/>
              <a:buChar char="•"/>
            </a:pPr>
            <a:r>
              <a:rPr lang="en-US" altLang="zh-CN" sz="2200" dirty="0">
                <a:solidFill>
                  <a:schemeClr val="tx1">
                    <a:lumMod val="85000"/>
                    <a:lumOff val="15000"/>
                  </a:schemeClr>
                </a:solidFill>
              </a:rPr>
              <a:t>They should all be of the same duration</a:t>
            </a:r>
          </a:p>
          <a:p>
            <a:pPr marL="285750" indent="-285750">
              <a:buClr>
                <a:schemeClr val="accent1"/>
              </a:buClr>
              <a:buFont typeface="Arial" panose="020B0604020202020204" pitchFamily="34" charset="0"/>
              <a:buChar char="•"/>
            </a:pPr>
            <a:r>
              <a:rPr lang="en-US" altLang="zh-CN" sz="2200" dirty="0">
                <a:solidFill>
                  <a:schemeClr val="tx1">
                    <a:lumMod val="85000"/>
                    <a:lumOff val="15000"/>
                  </a:schemeClr>
                </a:solidFill>
              </a:rPr>
              <a:t>A new sprint immediately follows the completion of the previous sprint</a:t>
            </a:r>
            <a:endParaRPr lang="zh-CN" altLang="en-US" sz="2200" dirty="0">
              <a:solidFill>
                <a:schemeClr val="tx1">
                  <a:lumMod val="85000"/>
                  <a:lumOff val="15000"/>
                </a:schemeClr>
              </a:solidFill>
            </a:endParaRPr>
          </a:p>
          <a:p>
            <a:pPr marL="285750" indent="-285750">
              <a:buClr>
                <a:schemeClr val="accent1"/>
              </a:buClr>
              <a:buFont typeface="Arial" panose="020B0604020202020204" pitchFamily="34" charset="0"/>
              <a:buChar char="•"/>
            </a:pPr>
            <a:endParaRPr lang="zh-CN" altLang="en-US" dirty="0"/>
          </a:p>
        </p:txBody>
      </p:sp>
    </p:spTree>
    <p:extLst>
      <p:ext uri="{BB962C8B-B14F-4D97-AF65-F5344CB8AC3E}">
        <p14:creationId xmlns:p14="http://schemas.microsoft.com/office/powerpoint/2010/main" val="1566353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AFEA-7C02-4821-B519-6A9DF274C2EE}"/>
              </a:ext>
            </a:extLst>
          </p:cNvPr>
          <p:cNvSpPr>
            <a:spLocks noGrp="1"/>
          </p:cNvSpPr>
          <p:nvPr>
            <p:ph type="title"/>
          </p:nvPr>
        </p:nvSpPr>
        <p:spPr/>
        <p:txBody>
          <a:bodyPr/>
          <a:lstStyle/>
          <a:p>
            <a:r>
              <a:rPr lang="en-US" altLang="zh-CN" dirty="0"/>
              <a:t>Sprint Planning</a:t>
            </a:r>
            <a:endParaRPr lang="zh-CN" altLang="en-US" dirty="0"/>
          </a:p>
        </p:txBody>
      </p:sp>
      <p:sp>
        <p:nvSpPr>
          <p:cNvPr id="3" name="Content Placeholder 2">
            <a:extLst>
              <a:ext uri="{FF2B5EF4-FFF2-40B4-BE49-F238E27FC236}">
                <a16:creationId xmlns:a16="http://schemas.microsoft.com/office/drawing/2014/main" id="{44EFD12C-53E8-4F41-BBC0-EDA212890CB5}"/>
              </a:ext>
            </a:extLst>
          </p:cNvPr>
          <p:cNvSpPr>
            <a:spLocks noGrp="1"/>
          </p:cNvSpPr>
          <p:nvPr>
            <p:ph idx="1"/>
          </p:nvPr>
        </p:nvSpPr>
        <p:spPr>
          <a:xfrm>
            <a:off x="1295401" y="2556932"/>
            <a:ext cx="5347506" cy="3318936"/>
          </a:xfrm>
        </p:spPr>
        <p:txBody>
          <a:bodyPr>
            <a:normAutofit lnSpcReduction="10000"/>
          </a:bodyPr>
          <a:lstStyle/>
          <a:p>
            <a:r>
              <a:rPr lang="en-US" altLang="zh-CN" dirty="0"/>
              <a:t>A product backlog may represent many weeks or months of work. To complete all the items in the product backlog, a series of sprints are to be carried out</a:t>
            </a:r>
          </a:p>
          <a:p>
            <a:r>
              <a:rPr lang="en-US" altLang="zh-CN" dirty="0"/>
              <a:t>To determine the most important subset of product backlog items to build in the next sprint, the product owner, development team, and ScrumMaster perform </a:t>
            </a:r>
            <a:r>
              <a:rPr lang="en-US" altLang="zh-CN" b="1" dirty="0"/>
              <a:t>sprint planning</a:t>
            </a:r>
            <a:endParaRPr lang="en-US" altLang="zh-CN" dirty="0"/>
          </a:p>
        </p:txBody>
      </p:sp>
      <p:pic>
        <p:nvPicPr>
          <p:cNvPr id="4" name="Picture 3">
            <a:extLst>
              <a:ext uri="{FF2B5EF4-FFF2-40B4-BE49-F238E27FC236}">
                <a16:creationId xmlns:a16="http://schemas.microsoft.com/office/drawing/2014/main" id="{53323B41-59A1-41AB-B0A1-71E146461B7F}"/>
              </a:ext>
            </a:extLst>
          </p:cNvPr>
          <p:cNvPicPr>
            <a:picLocks noChangeAspect="1"/>
          </p:cNvPicPr>
          <p:nvPr/>
        </p:nvPicPr>
        <p:blipFill>
          <a:blip r:embed="rId2"/>
          <a:stretch>
            <a:fillRect/>
          </a:stretch>
        </p:blipFill>
        <p:spPr>
          <a:xfrm>
            <a:off x="6510071" y="2956373"/>
            <a:ext cx="4844810" cy="2250617"/>
          </a:xfrm>
          <a:prstGeom prst="rect">
            <a:avLst/>
          </a:prstGeom>
        </p:spPr>
      </p:pic>
    </p:spTree>
    <p:extLst>
      <p:ext uri="{BB962C8B-B14F-4D97-AF65-F5344CB8AC3E}">
        <p14:creationId xmlns:p14="http://schemas.microsoft.com/office/powerpoint/2010/main" val="222105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41D6-8A71-4A78-83B9-2B39CE11B3C0}"/>
              </a:ext>
            </a:extLst>
          </p:cNvPr>
          <p:cNvSpPr>
            <a:spLocks noGrp="1"/>
          </p:cNvSpPr>
          <p:nvPr>
            <p:ph type="title"/>
          </p:nvPr>
        </p:nvSpPr>
        <p:spPr/>
        <p:txBody>
          <a:bodyPr/>
          <a:lstStyle/>
          <a:p>
            <a:r>
              <a:rPr lang="en-US" altLang="zh-CN" dirty="0"/>
              <a:t>Sprint Planning</a:t>
            </a:r>
            <a:endParaRPr lang="zh-CN" altLang="en-US" dirty="0"/>
          </a:p>
        </p:txBody>
      </p:sp>
      <p:sp>
        <p:nvSpPr>
          <p:cNvPr id="3" name="Content Placeholder 2">
            <a:extLst>
              <a:ext uri="{FF2B5EF4-FFF2-40B4-BE49-F238E27FC236}">
                <a16:creationId xmlns:a16="http://schemas.microsoft.com/office/drawing/2014/main" id="{0DAB6402-2940-47D0-9B11-DC243323B3D1}"/>
              </a:ext>
            </a:extLst>
          </p:cNvPr>
          <p:cNvSpPr>
            <a:spLocks noGrp="1"/>
          </p:cNvSpPr>
          <p:nvPr>
            <p:ph idx="1"/>
          </p:nvPr>
        </p:nvSpPr>
        <p:spPr/>
        <p:txBody>
          <a:bodyPr/>
          <a:lstStyle/>
          <a:p>
            <a:r>
              <a:rPr lang="en-US" altLang="zh-CN" dirty="0"/>
              <a:t>During sprint planning, the product owner and development team agree on a </a:t>
            </a:r>
            <a:r>
              <a:rPr lang="en-US" altLang="zh-CN" b="1" dirty="0"/>
              <a:t>sprint goal </a:t>
            </a:r>
            <a:r>
              <a:rPr lang="en-US" altLang="zh-CN" dirty="0"/>
              <a:t>that defines what the upcoming sprint is supposed to achieve</a:t>
            </a:r>
          </a:p>
          <a:p>
            <a:r>
              <a:rPr lang="en-US" altLang="zh-CN" dirty="0"/>
              <a:t>Based on the sprint goal, the development team reviews the product backlog and determines the high priority items that the team can realistically accomplish in the upcoming sprint while working at a </a:t>
            </a:r>
            <a:r>
              <a:rPr lang="en-US" altLang="zh-CN" b="1" dirty="0"/>
              <a:t>sustainable pace</a:t>
            </a:r>
            <a:endParaRPr lang="zh-CN" altLang="en-US" dirty="0"/>
          </a:p>
          <a:p>
            <a:endParaRPr lang="zh-CN" altLang="en-US" dirty="0"/>
          </a:p>
        </p:txBody>
      </p:sp>
    </p:spTree>
    <p:extLst>
      <p:ext uri="{BB962C8B-B14F-4D97-AF65-F5344CB8AC3E}">
        <p14:creationId xmlns:p14="http://schemas.microsoft.com/office/powerpoint/2010/main" val="291840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E1F1-51E0-42FC-AB32-E141B65AC4D5}"/>
              </a:ext>
            </a:extLst>
          </p:cNvPr>
          <p:cNvSpPr>
            <a:spLocks noGrp="1"/>
          </p:cNvSpPr>
          <p:nvPr>
            <p:ph type="title"/>
          </p:nvPr>
        </p:nvSpPr>
        <p:spPr/>
        <p:txBody>
          <a:bodyPr/>
          <a:lstStyle/>
          <a:p>
            <a:r>
              <a:rPr lang="en-US" altLang="zh-CN" dirty="0"/>
              <a:t>Sprint Planning</a:t>
            </a:r>
            <a:endParaRPr lang="zh-CN" altLang="en-US" dirty="0"/>
          </a:p>
        </p:txBody>
      </p:sp>
      <p:sp>
        <p:nvSpPr>
          <p:cNvPr id="3" name="Content Placeholder 2">
            <a:extLst>
              <a:ext uri="{FF2B5EF4-FFF2-40B4-BE49-F238E27FC236}">
                <a16:creationId xmlns:a16="http://schemas.microsoft.com/office/drawing/2014/main" id="{85DFF806-C058-4E67-84C4-FD3DF17536BB}"/>
              </a:ext>
            </a:extLst>
          </p:cNvPr>
          <p:cNvSpPr>
            <a:spLocks noGrp="1"/>
          </p:cNvSpPr>
          <p:nvPr>
            <p:ph idx="1"/>
          </p:nvPr>
        </p:nvSpPr>
        <p:spPr>
          <a:xfrm>
            <a:off x="981251" y="2556932"/>
            <a:ext cx="4247097" cy="3318936"/>
          </a:xfrm>
        </p:spPr>
        <p:txBody>
          <a:bodyPr>
            <a:normAutofit fontScale="92500" lnSpcReduction="10000"/>
          </a:bodyPr>
          <a:lstStyle/>
          <a:p>
            <a:r>
              <a:rPr lang="en-US" altLang="zh-CN" dirty="0"/>
              <a:t>Many development teams break down each targeted feature into a set of tasks. The collection of these tasks, along with their associated product backlog items, forms a second backlog called the </a:t>
            </a:r>
            <a:r>
              <a:rPr lang="en-US" altLang="zh-CN" b="1" dirty="0"/>
              <a:t>sprint backlog</a:t>
            </a:r>
          </a:p>
          <a:p>
            <a:r>
              <a:rPr lang="en-US" altLang="zh-CN" dirty="0"/>
              <a:t>The team provides an estimate (typically in hours) of the effort required to complete each task</a:t>
            </a:r>
            <a:endParaRPr lang="zh-CN" altLang="en-US" dirty="0"/>
          </a:p>
        </p:txBody>
      </p:sp>
      <p:pic>
        <p:nvPicPr>
          <p:cNvPr id="4" name="Picture 3">
            <a:extLst>
              <a:ext uri="{FF2B5EF4-FFF2-40B4-BE49-F238E27FC236}">
                <a16:creationId xmlns:a16="http://schemas.microsoft.com/office/drawing/2014/main" id="{AF4A8C09-2371-4812-8049-63C0393F77B1}"/>
              </a:ext>
            </a:extLst>
          </p:cNvPr>
          <p:cNvPicPr>
            <a:picLocks noChangeAspect="1"/>
          </p:cNvPicPr>
          <p:nvPr/>
        </p:nvPicPr>
        <p:blipFill>
          <a:blip r:embed="rId2"/>
          <a:stretch>
            <a:fillRect/>
          </a:stretch>
        </p:blipFill>
        <p:spPr>
          <a:xfrm>
            <a:off x="5138592" y="2556932"/>
            <a:ext cx="6009105" cy="3625085"/>
          </a:xfrm>
          <a:prstGeom prst="rect">
            <a:avLst/>
          </a:prstGeom>
        </p:spPr>
      </p:pic>
    </p:spTree>
    <p:extLst>
      <p:ext uri="{BB962C8B-B14F-4D97-AF65-F5344CB8AC3E}">
        <p14:creationId xmlns:p14="http://schemas.microsoft.com/office/powerpoint/2010/main" val="871936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3330-288B-4D5E-AFB7-C192A740A7CB}"/>
              </a:ext>
            </a:extLst>
          </p:cNvPr>
          <p:cNvSpPr>
            <a:spLocks noGrp="1"/>
          </p:cNvSpPr>
          <p:nvPr>
            <p:ph type="title"/>
          </p:nvPr>
        </p:nvSpPr>
        <p:spPr/>
        <p:txBody>
          <a:bodyPr/>
          <a:lstStyle/>
          <a:p>
            <a:r>
              <a:rPr lang="en-US" altLang="zh-CN" dirty="0"/>
              <a:t>Sprint Planning</a:t>
            </a:r>
            <a:endParaRPr lang="zh-CN" altLang="en-US" dirty="0"/>
          </a:p>
        </p:txBody>
      </p:sp>
      <p:sp>
        <p:nvSpPr>
          <p:cNvPr id="3" name="Content Placeholder 2">
            <a:extLst>
              <a:ext uri="{FF2B5EF4-FFF2-40B4-BE49-F238E27FC236}">
                <a16:creationId xmlns:a16="http://schemas.microsoft.com/office/drawing/2014/main" id="{BF5D37C3-7D9B-4480-B7E0-B5A538B8AEF4}"/>
              </a:ext>
            </a:extLst>
          </p:cNvPr>
          <p:cNvSpPr>
            <a:spLocks noGrp="1"/>
          </p:cNvSpPr>
          <p:nvPr>
            <p:ph idx="1"/>
          </p:nvPr>
        </p:nvSpPr>
        <p:spPr/>
        <p:txBody>
          <a:bodyPr>
            <a:normAutofit/>
          </a:bodyPr>
          <a:lstStyle/>
          <a:p>
            <a:r>
              <a:rPr lang="en-US" altLang="zh-CN" dirty="0"/>
              <a:t>In summary: Select a product backlog item (whenever possible, the next-most-important item as defined by the product owner), break the item down into tasks, and determine if the selected item will reasonably fit within the sprint (in combination with other items targeted for the same sprint). If it does fit and there is more capacity to complete work, repeat the cycle until the team is out of capacity to do any more work.</a:t>
            </a:r>
            <a:endParaRPr lang="zh-CN" altLang="en-US" dirty="0"/>
          </a:p>
        </p:txBody>
      </p:sp>
    </p:spTree>
    <p:extLst>
      <p:ext uri="{BB962C8B-B14F-4D97-AF65-F5344CB8AC3E}">
        <p14:creationId xmlns:p14="http://schemas.microsoft.com/office/powerpoint/2010/main" val="58447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4FCB-A7F8-42CF-8AD8-2C0F134B2853}"/>
              </a:ext>
            </a:extLst>
          </p:cNvPr>
          <p:cNvSpPr>
            <a:spLocks noGrp="1"/>
          </p:cNvSpPr>
          <p:nvPr>
            <p:ph type="title"/>
          </p:nvPr>
        </p:nvSpPr>
        <p:spPr/>
        <p:txBody>
          <a:bodyPr/>
          <a:lstStyle/>
          <a:p>
            <a:r>
              <a:rPr lang="en-US" altLang="zh-CN" dirty="0"/>
              <a:t>Sprint Execution</a:t>
            </a:r>
            <a:endParaRPr lang="zh-CN" altLang="en-US" dirty="0"/>
          </a:p>
        </p:txBody>
      </p:sp>
      <p:sp>
        <p:nvSpPr>
          <p:cNvPr id="3" name="Content Placeholder 2">
            <a:extLst>
              <a:ext uri="{FF2B5EF4-FFF2-40B4-BE49-F238E27FC236}">
                <a16:creationId xmlns:a16="http://schemas.microsoft.com/office/drawing/2014/main" id="{4775BCF3-1B1C-421A-8935-B16243FF5D2F}"/>
              </a:ext>
            </a:extLst>
          </p:cNvPr>
          <p:cNvSpPr>
            <a:spLocks noGrp="1"/>
          </p:cNvSpPr>
          <p:nvPr>
            <p:ph idx="1"/>
          </p:nvPr>
        </p:nvSpPr>
        <p:spPr/>
        <p:txBody>
          <a:bodyPr>
            <a:normAutofit/>
          </a:bodyPr>
          <a:lstStyle/>
          <a:p>
            <a:r>
              <a:rPr lang="en-US" altLang="zh-CN" dirty="0"/>
              <a:t>Once the Scrum team finishes sprint planning and agrees on the content of the next sprint, the development team performs all of the task-level work necessary to get the features done</a:t>
            </a:r>
          </a:p>
          <a:p>
            <a:r>
              <a:rPr lang="en-US" altLang="zh-CN" dirty="0"/>
              <a:t>“done” means there is a high degree of confidence that all of the work necessary for producing good-quality features has been completed.</a:t>
            </a:r>
          </a:p>
          <a:p>
            <a:r>
              <a:rPr lang="en-US" altLang="zh-CN" dirty="0"/>
              <a:t>Team members define their own task-level work and then self-organize in any manner they feel is best for achieving the sprint goal</a:t>
            </a:r>
            <a:endParaRPr lang="zh-CN" altLang="en-US" dirty="0"/>
          </a:p>
        </p:txBody>
      </p:sp>
    </p:spTree>
    <p:extLst>
      <p:ext uri="{BB962C8B-B14F-4D97-AF65-F5344CB8AC3E}">
        <p14:creationId xmlns:p14="http://schemas.microsoft.com/office/powerpoint/2010/main" val="3409393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C08A-C9F0-49D3-99DB-B7CA92C899FC}"/>
              </a:ext>
            </a:extLst>
          </p:cNvPr>
          <p:cNvSpPr>
            <a:spLocks noGrp="1"/>
          </p:cNvSpPr>
          <p:nvPr>
            <p:ph type="title"/>
          </p:nvPr>
        </p:nvSpPr>
        <p:spPr/>
        <p:txBody>
          <a:bodyPr/>
          <a:lstStyle/>
          <a:p>
            <a:r>
              <a:rPr lang="en-US" altLang="zh-CN" dirty="0"/>
              <a:t>Daily Scrum</a:t>
            </a:r>
            <a:endParaRPr lang="zh-CN" altLang="en-US" dirty="0"/>
          </a:p>
        </p:txBody>
      </p:sp>
      <p:sp>
        <p:nvSpPr>
          <p:cNvPr id="3" name="Content Placeholder 2">
            <a:extLst>
              <a:ext uri="{FF2B5EF4-FFF2-40B4-BE49-F238E27FC236}">
                <a16:creationId xmlns:a16="http://schemas.microsoft.com/office/drawing/2014/main" id="{8175BCCD-8CA5-4247-A0F8-DFEC5E666A99}"/>
              </a:ext>
            </a:extLst>
          </p:cNvPr>
          <p:cNvSpPr>
            <a:spLocks noGrp="1"/>
          </p:cNvSpPr>
          <p:nvPr>
            <p:ph idx="1"/>
          </p:nvPr>
        </p:nvSpPr>
        <p:spPr/>
        <p:txBody>
          <a:bodyPr/>
          <a:lstStyle/>
          <a:p>
            <a:r>
              <a:rPr lang="en-US" altLang="zh-CN" dirty="0"/>
              <a:t>Each day of the sprint, ideally at the same time, the development team members hold a timeboxed (15 minutes or less) </a:t>
            </a:r>
            <a:r>
              <a:rPr lang="en-US" altLang="zh-CN" b="1" dirty="0"/>
              <a:t>daily scrum </a:t>
            </a:r>
          </a:p>
          <a:p>
            <a:r>
              <a:rPr lang="en-US" altLang="zh-CN" dirty="0"/>
              <a:t>This inspect-and-adapt activity is sometimes referred to as the </a:t>
            </a:r>
            <a:r>
              <a:rPr lang="en-US" altLang="zh-CN" b="1" dirty="0"/>
              <a:t>daily stand-up </a:t>
            </a:r>
            <a:r>
              <a:rPr lang="en-US" altLang="zh-CN" dirty="0"/>
              <a:t>because of the common practice of everyone standing up during the meeting to help promote brevity</a:t>
            </a:r>
            <a:endParaRPr lang="zh-CN" altLang="en-US" dirty="0"/>
          </a:p>
        </p:txBody>
      </p:sp>
    </p:spTree>
    <p:extLst>
      <p:ext uri="{BB962C8B-B14F-4D97-AF65-F5344CB8AC3E}">
        <p14:creationId xmlns:p14="http://schemas.microsoft.com/office/powerpoint/2010/main" val="427891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7F58-7991-4C12-B9EB-E7E8E57F7F79}"/>
              </a:ext>
            </a:extLst>
          </p:cNvPr>
          <p:cNvSpPr>
            <a:spLocks noGrp="1"/>
          </p:cNvSpPr>
          <p:nvPr>
            <p:ph type="title"/>
          </p:nvPr>
        </p:nvSpPr>
        <p:spPr/>
        <p:txBody>
          <a:bodyPr/>
          <a:lstStyle/>
          <a:p>
            <a:r>
              <a:rPr lang="en-US" altLang="zh-CN" dirty="0"/>
              <a:t>Daily Scrum</a:t>
            </a:r>
            <a:endParaRPr lang="zh-CN" altLang="en-US" dirty="0"/>
          </a:p>
        </p:txBody>
      </p:sp>
      <p:sp>
        <p:nvSpPr>
          <p:cNvPr id="3" name="Content Placeholder 2">
            <a:extLst>
              <a:ext uri="{FF2B5EF4-FFF2-40B4-BE49-F238E27FC236}">
                <a16:creationId xmlns:a16="http://schemas.microsoft.com/office/drawing/2014/main" id="{9846F8EC-C157-4F61-B348-94AF76BA3032}"/>
              </a:ext>
            </a:extLst>
          </p:cNvPr>
          <p:cNvSpPr>
            <a:spLocks noGrp="1"/>
          </p:cNvSpPr>
          <p:nvPr>
            <p:ph idx="1"/>
          </p:nvPr>
        </p:nvSpPr>
        <p:spPr/>
        <p:txBody>
          <a:bodyPr>
            <a:normAutofit fontScale="92500" lnSpcReduction="10000"/>
          </a:bodyPr>
          <a:lstStyle/>
          <a:p>
            <a:r>
              <a:rPr lang="en-US" altLang="zh-CN" dirty="0"/>
              <a:t>ScrumMaster facilitating and each team member taking turns answering three questions:</a:t>
            </a:r>
          </a:p>
          <a:p>
            <a:pPr lvl="1"/>
            <a:r>
              <a:rPr lang="en-US" altLang="zh-CN" dirty="0"/>
              <a:t> What did I accomplish since the last daily scrum?</a:t>
            </a:r>
          </a:p>
          <a:p>
            <a:pPr lvl="1"/>
            <a:r>
              <a:rPr lang="en-US" altLang="zh-CN" dirty="0"/>
              <a:t> What do I plan to work on by the next daily scrum?</a:t>
            </a:r>
          </a:p>
          <a:p>
            <a:pPr lvl="1"/>
            <a:r>
              <a:rPr lang="en-US" altLang="zh-CN" dirty="0"/>
              <a:t> What are the obstacles or impediments that are preventing me from making progress?</a:t>
            </a:r>
          </a:p>
          <a:p>
            <a:r>
              <a:rPr lang="en-US" altLang="zh-CN" dirty="0"/>
              <a:t>The purpose is for everyone to understands the big picture of what is occurring, how they are progressing toward the sprint goal, any modifications they want to make to their plans for the upcoming day’s work, and what issues need to be addressed.</a:t>
            </a:r>
            <a:endParaRPr lang="zh-CN" altLang="en-US" dirty="0"/>
          </a:p>
        </p:txBody>
      </p:sp>
    </p:spTree>
    <p:extLst>
      <p:ext uri="{BB962C8B-B14F-4D97-AF65-F5344CB8AC3E}">
        <p14:creationId xmlns:p14="http://schemas.microsoft.com/office/powerpoint/2010/main" val="99492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EE1D-0AFD-413C-A165-3BB36F5C142C}"/>
              </a:ext>
            </a:extLst>
          </p:cNvPr>
          <p:cNvSpPr>
            <a:spLocks noGrp="1"/>
          </p:cNvSpPr>
          <p:nvPr>
            <p:ph type="title"/>
          </p:nvPr>
        </p:nvSpPr>
        <p:spPr/>
        <p:txBody>
          <a:bodyPr/>
          <a:lstStyle/>
          <a:p>
            <a:r>
              <a:rPr lang="en-US" altLang="zh-CN" dirty="0"/>
              <a:t>Overview</a:t>
            </a:r>
            <a:endParaRPr lang="zh-CN" altLang="en-US" dirty="0"/>
          </a:p>
        </p:txBody>
      </p:sp>
      <p:sp>
        <p:nvSpPr>
          <p:cNvPr id="3" name="Content Placeholder 2">
            <a:extLst>
              <a:ext uri="{FF2B5EF4-FFF2-40B4-BE49-F238E27FC236}">
                <a16:creationId xmlns:a16="http://schemas.microsoft.com/office/drawing/2014/main" id="{BD68022E-CDE5-44E0-8866-93E04FE14F75}"/>
              </a:ext>
            </a:extLst>
          </p:cNvPr>
          <p:cNvSpPr>
            <a:spLocks noGrp="1"/>
          </p:cNvSpPr>
          <p:nvPr>
            <p:ph idx="1"/>
          </p:nvPr>
        </p:nvSpPr>
        <p:spPr/>
        <p:txBody>
          <a:bodyPr>
            <a:normAutofit/>
          </a:bodyPr>
          <a:lstStyle/>
          <a:p>
            <a:r>
              <a:rPr lang="en-US" altLang="zh-CN" dirty="0"/>
              <a:t>Scrum is not a standardized process </a:t>
            </a:r>
          </a:p>
          <a:p>
            <a:r>
              <a:rPr lang="en-US" altLang="zh-CN" dirty="0"/>
              <a:t>Scrum is a </a:t>
            </a:r>
            <a:r>
              <a:rPr lang="en-US" altLang="zh-CN" b="1" dirty="0"/>
              <a:t>framework </a:t>
            </a:r>
            <a:r>
              <a:rPr lang="en-US" altLang="zh-CN" dirty="0"/>
              <a:t>for organizing and managing work. </a:t>
            </a:r>
          </a:p>
          <a:p>
            <a:r>
              <a:rPr lang="en-US" altLang="zh-CN" dirty="0"/>
              <a:t>The Scrum framework is based on a set of values, principles, and practices that provide the foundation to which your organization will add its unique implementation of relevant engineering practices and your specific approaches for realizing the Scrum practices</a:t>
            </a:r>
          </a:p>
        </p:txBody>
      </p:sp>
    </p:spTree>
    <p:extLst>
      <p:ext uri="{BB962C8B-B14F-4D97-AF65-F5344CB8AC3E}">
        <p14:creationId xmlns:p14="http://schemas.microsoft.com/office/powerpoint/2010/main" val="3598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C85C-B6AD-4B66-8EA5-4021D0603932}"/>
              </a:ext>
            </a:extLst>
          </p:cNvPr>
          <p:cNvSpPr>
            <a:spLocks noGrp="1"/>
          </p:cNvSpPr>
          <p:nvPr>
            <p:ph type="title"/>
          </p:nvPr>
        </p:nvSpPr>
        <p:spPr/>
        <p:txBody>
          <a:bodyPr/>
          <a:lstStyle/>
          <a:p>
            <a:r>
              <a:rPr lang="en-US" altLang="zh-CN" dirty="0"/>
              <a:t>Daily Scrum</a:t>
            </a:r>
            <a:endParaRPr lang="zh-CN" altLang="en-US" dirty="0"/>
          </a:p>
        </p:txBody>
      </p:sp>
      <p:sp>
        <p:nvSpPr>
          <p:cNvPr id="3" name="Content Placeholder 2">
            <a:extLst>
              <a:ext uri="{FF2B5EF4-FFF2-40B4-BE49-F238E27FC236}">
                <a16:creationId xmlns:a16="http://schemas.microsoft.com/office/drawing/2014/main" id="{506395E3-8949-448B-A8A6-3264D7F27E5F}"/>
              </a:ext>
            </a:extLst>
          </p:cNvPr>
          <p:cNvSpPr>
            <a:spLocks noGrp="1"/>
          </p:cNvSpPr>
          <p:nvPr>
            <p:ph idx="1"/>
          </p:nvPr>
        </p:nvSpPr>
        <p:spPr/>
        <p:txBody>
          <a:bodyPr>
            <a:normAutofit fontScale="92500" lnSpcReduction="10000"/>
          </a:bodyPr>
          <a:lstStyle/>
          <a:p>
            <a:r>
              <a:rPr lang="en-US" altLang="zh-CN" dirty="0"/>
              <a:t>Not a problem-solving activity</a:t>
            </a:r>
          </a:p>
          <a:p>
            <a:r>
              <a:rPr lang="en-US" altLang="zh-CN" dirty="0"/>
              <a:t>Talk about problems after the daily scrum and do so with a small group of interested member</a:t>
            </a:r>
          </a:p>
          <a:p>
            <a:r>
              <a:rPr lang="en-US" altLang="zh-CN" dirty="0"/>
              <a:t>Not a traditional status meeting,</a:t>
            </a:r>
          </a:p>
          <a:p>
            <a:r>
              <a:rPr lang="en-US" altLang="zh-CN" dirty="0"/>
              <a:t>Communicate the status of sprint backlog items among the development team members</a:t>
            </a:r>
          </a:p>
          <a:p>
            <a:r>
              <a:rPr lang="en-US" altLang="zh-CN" dirty="0"/>
              <a:t>It is an inspection, synchronization, and adaptive daily planning activity that helps a self-organizing team do its job better.</a:t>
            </a:r>
            <a:endParaRPr lang="zh-CN" altLang="en-US" dirty="0"/>
          </a:p>
        </p:txBody>
      </p:sp>
    </p:spTree>
    <p:extLst>
      <p:ext uri="{BB962C8B-B14F-4D97-AF65-F5344CB8AC3E}">
        <p14:creationId xmlns:p14="http://schemas.microsoft.com/office/powerpoint/2010/main" val="27079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3E39-668B-4BA0-AF6F-98CE448C5A50}"/>
              </a:ext>
            </a:extLst>
          </p:cNvPr>
          <p:cNvSpPr>
            <a:spLocks noGrp="1"/>
          </p:cNvSpPr>
          <p:nvPr>
            <p:ph type="title"/>
          </p:nvPr>
        </p:nvSpPr>
        <p:spPr/>
        <p:txBody>
          <a:bodyPr/>
          <a:lstStyle/>
          <a:p>
            <a:r>
              <a:rPr lang="en-US" altLang="zh-CN" dirty="0"/>
              <a:t>Definition of Done</a:t>
            </a:r>
            <a:endParaRPr lang="zh-CN" altLang="en-US" dirty="0"/>
          </a:p>
        </p:txBody>
      </p:sp>
      <p:sp>
        <p:nvSpPr>
          <p:cNvPr id="3" name="Content Placeholder 2">
            <a:extLst>
              <a:ext uri="{FF2B5EF4-FFF2-40B4-BE49-F238E27FC236}">
                <a16:creationId xmlns:a16="http://schemas.microsoft.com/office/drawing/2014/main" id="{4314677A-C399-4F53-A0A6-584630A23115}"/>
              </a:ext>
            </a:extLst>
          </p:cNvPr>
          <p:cNvSpPr>
            <a:spLocks noGrp="1"/>
          </p:cNvSpPr>
          <p:nvPr>
            <p:ph idx="1"/>
          </p:nvPr>
        </p:nvSpPr>
        <p:spPr/>
        <p:txBody>
          <a:bodyPr>
            <a:normAutofit/>
          </a:bodyPr>
          <a:lstStyle/>
          <a:p>
            <a:r>
              <a:rPr lang="en-US" altLang="zh-CN" dirty="0"/>
              <a:t>sprint results as a </a:t>
            </a:r>
            <a:r>
              <a:rPr lang="en-US" altLang="zh-CN" b="1" dirty="0"/>
              <a:t>potentially shippable product increment</a:t>
            </a:r>
            <a:r>
              <a:rPr lang="en-US" altLang="zh-CN" dirty="0"/>
              <a:t>, meaning that whatever the Scrum team agreed to do is really done according to its agreed-upon definition of done</a:t>
            </a:r>
          </a:p>
          <a:p>
            <a:r>
              <a:rPr lang="en-US" altLang="zh-CN" dirty="0"/>
              <a:t>This definition specifies the degree of confidence that the work completed is of good quality and is potentially shippable.</a:t>
            </a:r>
          </a:p>
          <a:p>
            <a:r>
              <a:rPr lang="en-US" altLang="zh-CN" dirty="0"/>
              <a:t>A bare-minimum definition of done should yield a complete slice of product functionality that is designed, built, integrated, tested, and documented</a:t>
            </a:r>
            <a:endParaRPr lang="zh-CN" altLang="en-US" dirty="0"/>
          </a:p>
        </p:txBody>
      </p:sp>
    </p:spTree>
    <p:extLst>
      <p:ext uri="{BB962C8B-B14F-4D97-AF65-F5344CB8AC3E}">
        <p14:creationId xmlns:p14="http://schemas.microsoft.com/office/powerpoint/2010/main" val="3382171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395-9BEB-4571-B670-6953F30B1CB3}"/>
              </a:ext>
            </a:extLst>
          </p:cNvPr>
          <p:cNvSpPr>
            <a:spLocks noGrp="1"/>
          </p:cNvSpPr>
          <p:nvPr>
            <p:ph type="title"/>
          </p:nvPr>
        </p:nvSpPr>
        <p:spPr/>
        <p:txBody>
          <a:bodyPr/>
          <a:lstStyle/>
          <a:p>
            <a:r>
              <a:rPr lang="en-US" altLang="zh-CN" dirty="0"/>
              <a:t>Definition of Done</a:t>
            </a:r>
            <a:endParaRPr lang="zh-CN" altLang="en-US" dirty="0"/>
          </a:p>
        </p:txBody>
      </p:sp>
      <p:sp>
        <p:nvSpPr>
          <p:cNvPr id="3" name="Content Placeholder 2">
            <a:extLst>
              <a:ext uri="{FF2B5EF4-FFF2-40B4-BE49-F238E27FC236}">
                <a16:creationId xmlns:a16="http://schemas.microsoft.com/office/drawing/2014/main" id="{05B0F267-2D17-4FFD-AC89-544E062AD8D9}"/>
              </a:ext>
            </a:extLst>
          </p:cNvPr>
          <p:cNvSpPr>
            <a:spLocks noGrp="1"/>
          </p:cNvSpPr>
          <p:nvPr>
            <p:ph idx="1"/>
          </p:nvPr>
        </p:nvSpPr>
        <p:spPr/>
        <p:txBody>
          <a:bodyPr>
            <a:normAutofit/>
          </a:bodyPr>
          <a:lstStyle/>
          <a:p>
            <a:r>
              <a:rPr lang="en-US" altLang="zh-CN" dirty="0"/>
              <a:t>“potentially shippable” does not mean that what got built must actually be shipped. </a:t>
            </a:r>
          </a:p>
          <a:p>
            <a:r>
              <a:rPr lang="en-US" altLang="zh-CN" dirty="0"/>
              <a:t>Shipping is a business decision, which is frequently influenced by things such as:</a:t>
            </a:r>
          </a:p>
          <a:p>
            <a:pPr lvl="1"/>
            <a:r>
              <a:rPr lang="en-US" altLang="zh-CN" dirty="0"/>
              <a:t>Do we have enough features or enough of a customer workflow to justify a customer deployment?</a:t>
            </a:r>
          </a:p>
          <a:p>
            <a:pPr lvl="1"/>
            <a:r>
              <a:rPr lang="en-US" altLang="zh-CN" dirty="0"/>
              <a:t>Can our customers absorb another change given that we just gave them a release two weeks ago?</a:t>
            </a:r>
            <a:endParaRPr lang="zh-CN" altLang="en-US" dirty="0"/>
          </a:p>
        </p:txBody>
      </p:sp>
    </p:spTree>
    <p:extLst>
      <p:ext uri="{BB962C8B-B14F-4D97-AF65-F5344CB8AC3E}">
        <p14:creationId xmlns:p14="http://schemas.microsoft.com/office/powerpoint/2010/main" val="399661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F22E-2F83-4227-836A-F4E4FD59B25D}"/>
              </a:ext>
            </a:extLst>
          </p:cNvPr>
          <p:cNvSpPr>
            <a:spLocks noGrp="1"/>
          </p:cNvSpPr>
          <p:nvPr>
            <p:ph type="title"/>
          </p:nvPr>
        </p:nvSpPr>
        <p:spPr/>
        <p:txBody>
          <a:bodyPr/>
          <a:lstStyle/>
          <a:p>
            <a:r>
              <a:rPr lang="en-US" altLang="zh-CN" dirty="0"/>
              <a:t>Sprint Review</a:t>
            </a:r>
            <a:endParaRPr lang="zh-CN" altLang="en-US" dirty="0"/>
          </a:p>
        </p:txBody>
      </p:sp>
      <p:sp>
        <p:nvSpPr>
          <p:cNvPr id="3" name="Content Placeholder 2">
            <a:extLst>
              <a:ext uri="{FF2B5EF4-FFF2-40B4-BE49-F238E27FC236}">
                <a16:creationId xmlns:a16="http://schemas.microsoft.com/office/drawing/2014/main" id="{141257FB-5E7D-472C-8F69-4115DCB4BE4B}"/>
              </a:ext>
            </a:extLst>
          </p:cNvPr>
          <p:cNvSpPr>
            <a:spLocks noGrp="1"/>
          </p:cNvSpPr>
          <p:nvPr>
            <p:ph idx="1"/>
          </p:nvPr>
        </p:nvSpPr>
        <p:spPr/>
        <p:txBody>
          <a:bodyPr>
            <a:normAutofit fontScale="77500" lnSpcReduction="20000"/>
          </a:bodyPr>
          <a:lstStyle/>
          <a:p>
            <a:r>
              <a:rPr lang="en-US" altLang="zh-CN" dirty="0"/>
              <a:t>At the end of the sprint there are two additional inspect-and-adapt activities, </a:t>
            </a:r>
            <a:r>
              <a:rPr lang="en-US" altLang="zh-CN" b="1" dirty="0"/>
              <a:t>sprint review </a:t>
            </a:r>
            <a:r>
              <a:rPr lang="en-US" altLang="zh-CN" dirty="0"/>
              <a:t>and</a:t>
            </a:r>
            <a:r>
              <a:rPr lang="en-US" altLang="zh-CN" b="1" dirty="0"/>
              <a:t> sprint retrospective</a:t>
            </a:r>
            <a:endParaRPr lang="en-US" altLang="zh-CN" dirty="0"/>
          </a:p>
          <a:p>
            <a:r>
              <a:rPr lang="en-US" altLang="zh-CN" dirty="0"/>
              <a:t>Sprint review is to inspect and adapt the </a:t>
            </a:r>
            <a:r>
              <a:rPr lang="en-US" altLang="zh-CN" b="1" u="sng" dirty="0"/>
              <a:t>product</a:t>
            </a:r>
            <a:r>
              <a:rPr lang="en-US" altLang="zh-CN" dirty="0"/>
              <a:t> that is being built.</a:t>
            </a:r>
          </a:p>
          <a:p>
            <a:r>
              <a:rPr lang="en-US" altLang="zh-CN" dirty="0"/>
              <a:t>Critical to this activity is the conversation that takes place among its participants, which include the Scrum team, stakeholders, sponsors, customers, and interested members of other teams. </a:t>
            </a:r>
          </a:p>
          <a:p>
            <a:r>
              <a:rPr lang="en-US" altLang="zh-CN" dirty="0"/>
              <a:t>Focused on reviewing the just-completed features in the context of the overall development effort. </a:t>
            </a:r>
          </a:p>
          <a:p>
            <a:r>
              <a:rPr lang="en-US" altLang="zh-CN" dirty="0"/>
              <a:t>Everyone in attendance gets clear visibility into what is occurring and has an opportunity to help guide the forthcoming development to ensure that the most business-appropriate solution is created.</a:t>
            </a:r>
            <a:endParaRPr lang="zh-CN" altLang="en-US" dirty="0"/>
          </a:p>
        </p:txBody>
      </p:sp>
    </p:spTree>
    <p:extLst>
      <p:ext uri="{BB962C8B-B14F-4D97-AF65-F5344CB8AC3E}">
        <p14:creationId xmlns:p14="http://schemas.microsoft.com/office/powerpoint/2010/main" val="4230574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71E6-D016-48D7-B1D2-D5BDE81786AE}"/>
              </a:ext>
            </a:extLst>
          </p:cNvPr>
          <p:cNvSpPr>
            <a:spLocks noGrp="1"/>
          </p:cNvSpPr>
          <p:nvPr>
            <p:ph type="title"/>
          </p:nvPr>
        </p:nvSpPr>
        <p:spPr/>
        <p:txBody>
          <a:bodyPr/>
          <a:lstStyle/>
          <a:p>
            <a:r>
              <a:rPr lang="en-US" altLang="zh-CN" dirty="0"/>
              <a:t>Sprint Retrospective</a:t>
            </a:r>
            <a:endParaRPr lang="zh-CN" altLang="en-US" dirty="0"/>
          </a:p>
        </p:txBody>
      </p:sp>
      <p:sp>
        <p:nvSpPr>
          <p:cNvPr id="3" name="Content Placeholder 2">
            <a:extLst>
              <a:ext uri="{FF2B5EF4-FFF2-40B4-BE49-F238E27FC236}">
                <a16:creationId xmlns:a16="http://schemas.microsoft.com/office/drawing/2014/main" id="{A2BCEDC7-053E-41E0-8EE0-6F1C9A4EA59E}"/>
              </a:ext>
            </a:extLst>
          </p:cNvPr>
          <p:cNvSpPr>
            <a:spLocks noGrp="1"/>
          </p:cNvSpPr>
          <p:nvPr>
            <p:ph idx="1"/>
          </p:nvPr>
        </p:nvSpPr>
        <p:spPr/>
        <p:txBody>
          <a:bodyPr>
            <a:normAutofit fontScale="92500" lnSpcReduction="10000"/>
          </a:bodyPr>
          <a:lstStyle/>
          <a:p>
            <a:r>
              <a:rPr lang="en-US" altLang="zh-CN" dirty="0"/>
              <a:t>The second inspect-and-adapt activity at the end of the sprint</a:t>
            </a:r>
            <a:endParaRPr lang="en-US" altLang="zh-CN" b="1" dirty="0"/>
          </a:p>
          <a:p>
            <a:r>
              <a:rPr lang="en-US" altLang="zh-CN" dirty="0"/>
              <a:t>Frequently occurs after the sprint review and before the next sprint planning</a:t>
            </a:r>
          </a:p>
          <a:p>
            <a:r>
              <a:rPr lang="en-US" altLang="zh-CN" dirty="0"/>
              <a:t>Sprint retrospective is an opportunity to inspect and adapt the </a:t>
            </a:r>
            <a:r>
              <a:rPr lang="en-US" altLang="zh-CN" b="1" u="sng" dirty="0"/>
              <a:t>process</a:t>
            </a:r>
          </a:p>
          <a:p>
            <a:r>
              <a:rPr lang="en-US" altLang="zh-CN" dirty="0"/>
              <a:t>The development team, ScrumMaster, and product owner discuss what is and is not working with Scrum and associated technical practices.</a:t>
            </a:r>
          </a:p>
          <a:p>
            <a:r>
              <a:rPr lang="en-US" altLang="zh-CN" dirty="0"/>
              <a:t>The focus is on the continuous process improvement</a:t>
            </a:r>
          </a:p>
          <a:p>
            <a:r>
              <a:rPr lang="en-US" altLang="zh-CN" dirty="0"/>
              <a:t>At the end of a sprint retrospective the Scrum team should have identified and committed to a practical number of process improvement actions</a:t>
            </a:r>
            <a:endParaRPr lang="zh-CN" altLang="en-US" dirty="0"/>
          </a:p>
        </p:txBody>
      </p:sp>
    </p:spTree>
    <p:extLst>
      <p:ext uri="{BB962C8B-B14F-4D97-AF65-F5344CB8AC3E}">
        <p14:creationId xmlns:p14="http://schemas.microsoft.com/office/powerpoint/2010/main" val="330442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B64E-44D9-4186-9A01-23F5168119AD}"/>
              </a:ext>
            </a:extLst>
          </p:cNvPr>
          <p:cNvSpPr>
            <a:spLocks noGrp="1"/>
          </p:cNvSpPr>
          <p:nvPr>
            <p:ph type="title"/>
          </p:nvPr>
        </p:nvSpPr>
        <p:spPr/>
        <p:txBody>
          <a:bodyPr/>
          <a:lstStyle/>
          <a:p>
            <a:r>
              <a:rPr lang="en-US" altLang="zh-CN" dirty="0"/>
              <a:t>Overview</a:t>
            </a:r>
            <a:endParaRPr lang="zh-CN" altLang="en-US" dirty="0"/>
          </a:p>
        </p:txBody>
      </p:sp>
      <p:sp>
        <p:nvSpPr>
          <p:cNvPr id="3" name="Content Placeholder 2">
            <a:extLst>
              <a:ext uri="{FF2B5EF4-FFF2-40B4-BE49-F238E27FC236}">
                <a16:creationId xmlns:a16="http://schemas.microsoft.com/office/drawing/2014/main" id="{1084B97B-0947-4573-ADEE-AFDADBF385A8}"/>
              </a:ext>
            </a:extLst>
          </p:cNvPr>
          <p:cNvSpPr>
            <a:spLocks noGrp="1"/>
          </p:cNvSpPr>
          <p:nvPr>
            <p:ph idx="1"/>
          </p:nvPr>
        </p:nvSpPr>
        <p:spPr>
          <a:xfrm>
            <a:off x="1295401" y="2556932"/>
            <a:ext cx="9601196" cy="3318936"/>
          </a:xfrm>
        </p:spPr>
        <p:txBody>
          <a:bodyPr>
            <a:normAutofit fontScale="92500" lnSpcReduction="10000"/>
          </a:bodyPr>
          <a:lstStyle/>
          <a:p>
            <a:r>
              <a:rPr lang="en-US" altLang="zh-CN" dirty="0"/>
              <a:t>Imagine that the Scrum framework is like the foundation and walls of a building</a:t>
            </a:r>
          </a:p>
          <a:p>
            <a:r>
              <a:rPr lang="en-US" altLang="zh-CN" dirty="0"/>
              <a:t>The Scrum values, principles, and practices would be the key structural components</a:t>
            </a:r>
          </a:p>
          <a:p>
            <a:r>
              <a:rPr lang="en-US" altLang="zh-CN" dirty="0"/>
              <a:t>You can customize inside the structure of Scrum, adding fixtures and features until you have a process that works for you</a:t>
            </a:r>
          </a:p>
          <a:p>
            <a:r>
              <a:rPr lang="en-US" altLang="zh-CN" dirty="0"/>
              <a:t>Scrum is a simple, people-centric framework based on the values of honesty, openness, courage, respect, focus, trust, empowerment, and collaboration</a:t>
            </a:r>
          </a:p>
          <a:p>
            <a:r>
              <a:rPr lang="en-US" altLang="zh-CN" dirty="0"/>
              <a:t>The Scrum practices themselves are embodied in specific roles, activities, artifacts, and their associated rules</a:t>
            </a:r>
            <a:endParaRPr lang="zh-CN" altLang="en-US" dirty="0"/>
          </a:p>
        </p:txBody>
      </p:sp>
    </p:spTree>
    <p:extLst>
      <p:ext uri="{BB962C8B-B14F-4D97-AF65-F5344CB8AC3E}">
        <p14:creationId xmlns:p14="http://schemas.microsoft.com/office/powerpoint/2010/main" val="212213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619A-73F8-4670-9625-7EEAA2476530}"/>
              </a:ext>
            </a:extLst>
          </p:cNvPr>
          <p:cNvSpPr>
            <a:spLocks noGrp="1"/>
          </p:cNvSpPr>
          <p:nvPr>
            <p:ph type="title"/>
          </p:nvPr>
        </p:nvSpPr>
        <p:spPr>
          <a:xfrm>
            <a:off x="1609551" y="955278"/>
            <a:ext cx="4022704" cy="4947443"/>
          </a:xfrm>
        </p:spPr>
        <p:txBody>
          <a:bodyPr/>
          <a:lstStyle/>
          <a:p>
            <a:r>
              <a:rPr lang="en-US" altLang="zh-CN" dirty="0"/>
              <a:t>Overview</a:t>
            </a:r>
            <a:endParaRPr lang="zh-CN" altLang="en-US" dirty="0"/>
          </a:p>
        </p:txBody>
      </p:sp>
      <p:pic>
        <p:nvPicPr>
          <p:cNvPr id="4" name="Picture 3">
            <a:extLst>
              <a:ext uri="{FF2B5EF4-FFF2-40B4-BE49-F238E27FC236}">
                <a16:creationId xmlns:a16="http://schemas.microsoft.com/office/drawing/2014/main" id="{97E3FFB5-52BF-4EA0-8ADA-EF7562DD51F9}"/>
              </a:ext>
            </a:extLst>
          </p:cNvPr>
          <p:cNvPicPr>
            <a:picLocks noChangeAspect="1"/>
          </p:cNvPicPr>
          <p:nvPr/>
        </p:nvPicPr>
        <p:blipFill>
          <a:blip r:embed="rId2"/>
          <a:stretch>
            <a:fillRect/>
          </a:stretch>
        </p:blipFill>
        <p:spPr>
          <a:xfrm>
            <a:off x="6096000" y="757324"/>
            <a:ext cx="4745881" cy="5451126"/>
          </a:xfrm>
          <a:prstGeom prst="rect">
            <a:avLst/>
          </a:prstGeom>
        </p:spPr>
      </p:pic>
    </p:spTree>
    <p:extLst>
      <p:ext uri="{BB962C8B-B14F-4D97-AF65-F5344CB8AC3E}">
        <p14:creationId xmlns:p14="http://schemas.microsoft.com/office/powerpoint/2010/main" val="84714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9944-F5C5-4BF2-B702-CC3D90A36D7B}"/>
              </a:ext>
            </a:extLst>
          </p:cNvPr>
          <p:cNvSpPr>
            <a:spLocks noGrp="1"/>
          </p:cNvSpPr>
          <p:nvPr>
            <p:ph type="title"/>
          </p:nvPr>
        </p:nvSpPr>
        <p:spPr/>
        <p:txBody>
          <a:bodyPr/>
          <a:lstStyle/>
          <a:p>
            <a:r>
              <a:rPr lang="en-US" altLang="zh-CN" dirty="0"/>
              <a:t>Scrum Roles</a:t>
            </a:r>
            <a:endParaRPr lang="zh-CN" altLang="en-US" dirty="0"/>
          </a:p>
        </p:txBody>
      </p:sp>
      <p:sp>
        <p:nvSpPr>
          <p:cNvPr id="3" name="Content Placeholder 2">
            <a:extLst>
              <a:ext uri="{FF2B5EF4-FFF2-40B4-BE49-F238E27FC236}">
                <a16:creationId xmlns:a16="http://schemas.microsoft.com/office/drawing/2014/main" id="{6C9B9351-B274-4EDB-854C-701ADA16E142}"/>
              </a:ext>
            </a:extLst>
          </p:cNvPr>
          <p:cNvSpPr>
            <a:spLocks noGrp="1"/>
          </p:cNvSpPr>
          <p:nvPr>
            <p:ph idx="1"/>
          </p:nvPr>
        </p:nvSpPr>
        <p:spPr/>
        <p:txBody>
          <a:bodyPr>
            <a:normAutofit fontScale="92500" lnSpcReduction="10000"/>
          </a:bodyPr>
          <a:lstStyle/>
          <a:p>
            <a:r>
              <a:rPr lang="en-US" altLang="zh-CN" dirty="0"/>
              <a:t>Scrum development efforts consist of one or more </a:t>
            </a:r>
            <a:r>
              <a:rPr lang="en-US" altLang="zh-CN" b="1" dirty="0"/>
              <a:t>Scrum teams</a:t>
            </a:r>
          </a:p>
          <a:p>
            <a:r>
              <a:rPr lang="en-US" altLang="zh-CN" dirty="0"/>
              <a:t>Each made up of three Scrum roles: </a:t>
            </a:r>
            <a:r>
              <a:rPr lang="en-US" altLang="zh-CN" b="1" dirty="0"/>
              <a:t>product owner</a:t>
            </a:r>
            <a:r>
              <a:rPr lang="en-US" altLang="zh-CN" dirty="0"/>
              <a:t>, </a:t>
            </a:r>
            <a:r>
              <a:rPr lang="en-US" altLang="zh-CN" b="1" dirty="0"/>
              <a:t>ScrumMaster</a:t>
            </a:r>
            <a:r>
              <a:rPr lang="en-US" altLang="zh-CN" dirty="0"/>
              <a:t>, and the </a:t>
            </a:r>
            <a:r>
              <a:rPr lang="en-US" altLang="zh-CN" b="1" dirty="0"/>
              <a:t>development team</a:t>
            </a:r>
          </a:p>
          <a:p>
            <a:r>
              <a:rPr lang="en-US" altLang="zh-CN" dirty="0"/>
              <a:t>The product owner is responsible for what will be developed and in what order</a:t>
            </a:r>
          </a:p>
          <a:p>
            <a:r>
              <a:rPr lang="en-US" altLang="zh-CN" dirty="0"/>
              <a:t>The Scrum Master is responsible for guiding the team in creating and following its own process based on the broader Scrum framework</a:t>
            </a:r>
          </a:p>
          <a:p>
            <a:r>
              <a:rPr lang="en-US" altLang="zh-CN" dirty="0"/>
              <a:t>The development team is responsible for determining how to deliver what the product owner has asked for</a:t>
            </a:r>
            <a:endParaRPr lang="zh-CN" altLang="en-US" dirty="0"/>
          </a:p>
        </p:txBody>
      </p:sp>
    </p:spTree>
    <p:extLst>
      <p:ext uri="{BB962C8B-B14F-4D97-AF65-F5344CB8AC3E}">
        <p14:creationId xmlns:p14="http://schemas.microsoft.com/office/powerpoint/2010/main" val="80460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1B10-1369-4C02-BE7C-32BAE5A3B8D1}"/>
              </a:ext>
            </a:extLst>
          </p:cNvPr>
          <p:cNvSpPr>
            <a:spLocks noGrp="1"/>
          </p:cNvSpPr>
          <p:nvPr>
            <p:ph type="title"/>
          </p:nvPr>
        </p:nvSpPr>
        <p:spPr/>
        <p:txBody>
          <a:bodyPr/>
          <a:lstStyle/>
          <a:p>
            <a:r>
              <a:rPr lang="en-US" altLang="zh-CN" dirty="0"/>
              <a:t>Product Owner</a:t>
            </a:r>
            <a:endParaRPr lang="zh-CN" altLang="en-US" dirty="0"/>
          </a:p>
        </p:txBody>
      </p:sp>
      <p:sp>
        <p:nvSpPr>
          <p:cNvPr id="3" name="Content Placeholder 2">
            <a:extLst>
              <a:ext uri="{FF2B5EF4-FFF2-40B4-BE49-F238E27FC236}">
                <a16:creationId xmlns:a16="http://schemas.microsoft.com/office/drawing/2014/main" id="{5E26B325-3385-42F2-A454-D22138EA7EE6}"/>
              </a:ext>
            </a:extLst>
          </p:cNvPr>
          <p:cNvSpPr>
            <a:spLocks noGrp="1"/>
          </p:cNvSpPr>
          <p:nvPr>
            <p:ph idx="1"/>
          </p:nvPr>
        </p:nvSpPr>
        <p:spPr/>
        <p:txBody>
          <a:bodyPr>
            <a:normAutofit/>
          </a:bodyPr>
          <a:lstStyle/>
          <a:p>
            <a:r>
              <a:rPr lang="en-US" altLang="zh-CN" dirty="0"/>
              <a:t>The single authority responsible for deciding which features and functionality to build and the order in which to build them</a:t>
            </a:r>
          </a:p>
          <a:p>
            <a:r>
              <a:rPr lang="en-US" altLang="zh-CN" dirty="0"/>
              <a:t>The product owner maintains and communicates to all other participants a clear vision of what the Scrum team is trying to achieve</a:t>
            </a:r>
          </a:p>
          <a:p>
            <a:r>
              <a:rPr lang="en-US" altLang="zh-CN" dirty="0"/>
              <a:t>The product owner is responsible for the overall success of the solution being developed or maintained.</a:t>
            </a:r>
            <a:endParaRPr lang="zh-CN" altLang="en-US" dirty="0"/>
          </a:p>
        </p:txBody>
      </p:sp>
    </p:spTree>
    <p:extLst>
      <p:ext uri="{BB962C8B-B14F-4D97-AF65-F5344CB8AC3E}">
        <p14:creationId xmlns:p14="http://schemas.microsoft.com/office/powerpoint/2010/main" val="397259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8BDF-8F7F-424E-BA5C-F63D8877DC0C}"/>
              </a:ext>
            </a:extLst>
          </p:cNvPr>
          <p:cNvSpPr>
            <a:spLocks noGrp="1"/>
          </p:cNvSpPr>
          <p:nvPr>
            <p:ph type="title"/>
          </p:nvPr>
        </p:nvSpPr>
        <p:spPr/>
        <p:txBody>
          <a:bodyPr/>
          <a:lstStyle/>
          <a:p>
            <a:r>
              <a:rPr lang="en-US" altLang="zh-CN" dirty="0"/>
              <a:t>Product Owner</a:t>
            </a:r>
            <a:endParaRPr lang="zh-CN" altLang="en-US" dirty="0"/>
          </a:p>
        </p:txBody>
      </p:sp>
      <p:sp>
        <p:nvSpPr>
          <p:cNvPr id="3" name="Content Placeholder 2">
            <a:extLst>
              <a:ext uri="{FF2B5EF4-FFF2-40B4-BE49-F238E27FC236}">
                <a16:creationId xmlns:a16="http://schemas.microsoft.com/office/drawing/2014/main" id="{F39D981B-956F-4EDF-9E7F-6CBD02E8C5F0}"/>
              </a:ext>
            </a:extLst>
          </p:cNvPr>
          <p:cNvSpPr>
            <a:spLocks noGrp="1"/>
          </p:cNvSpPr>
          <p:nvPr>
            <p:ph idx="1"/>
          </p:nvPr>
        </p:nvSpPr>
        <p:spPr/>
        <p:txBody>
          <a:bodyPr/>
          <a:lstStyle/>
          <a:p>
            <a:r>
              <a:rPr lang="en-US" altLang="zh-CN" dirty="0"/>
              <a:t>To make sure that the most valuable work is always performed</a:t>
            </a:r>
          </a:p>
          <a:p>
            <a:r>
              <a:rPr lang="en-US" altLang="zh-CN" dirty="0"/>
              <a:t>The product owner actively collaborates with the ScrumMaster and development team</a:t>
            </a:r>
          </a:p>
          <a:p>
            <a:r>
              <a:rPr lang="en-US" altLang="zh-CN" dirty="0"/>
              <a:t>Must be available to answer questions soon after they are posed</a:t>
            </a:r>
            <a:endParaRPr lang="zh-CN" altLang="en-US" dirty="0"/>
          </a:p>
        </p:txBody>
      </p:sp>
    </p:spTree>
    <p:extLst>
      <p:ext uri="{BB962C8B-B14F-4D97-AF65-F5344CB8AC3E}">
        <p14:creationId xmlns:p14="http://schemas.microsoft.com/office/powerpoint/2010/main" val="427976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F612-DB91-45C1-968F-C287D248A925}"/>
              </a:ext>
            </a:extLst>
          </p:cNvPr>
          <p:cNvSpPr>
            <a:spLocks noGrp="1"/>
          </p:cNvSpPr>
          <p:nvPr>
            <p:ph type="title"/>
          </p:nvPr>
        </p:nvSpPr>
        <p:spPr/>
        <p:txBody>
          <a:bodyPr/>
          <a:lstStyle/>
          <a:p>
            <a:r>
              <a:rPr lang="en-US" altLang="zh-CN" dirty="0"/>
              <a:t>ScrumMaster</a:t>
            </a:r>
            <a:endParaRPr lang="zh-CN" altLang="en-US" dirty="0"/>
          </a:p>
        </p:txBody>
      </p:sp>
      <p:sp>
        <p:nvSpPr>
          <p:cNvPr id="3" name="Content Placeholder 2">
            <a:extLst>
              <a:ext uri="{FF2B5EF4-FFF2-40B4-BE49-F238E27FC236}">
                <a16:creationId xmlns:a16="http://schemas.microsoft.com/office/drawing/2014/main" id="{442759D4-5345-4C48-A8C2-4EA215A01108}"/>
              </a:ext>
            </a:extLst>
          </p:cNvPr>
          <p:cNvSpPr>
            <a:spLocks noGrp="1"/>
          </p:cNvSpPr>
          <p:nvPr>
            <p:ph idx="1"/>
          </p:nvPr>
        </p:nvSpPr>
        <p:spPr/>
        <p:txBody>
          <a:bodyPr>
            <a:normAutofit/>
          </a:bodyPr>
          <a:lstStyle/>
          <a:p>
            <a:r>
              <a:rPr lang="en-US" altLang="zh-CN" dirty="0"/>
              <a:t>Helps everyone involved understand and embrace the Scrum values, principles, and practices</a:t>
            </a:r>
          </a:p>
          <a:p>
            <a:r>
              <a:rPr lang="en-US" altLang="zh-CN" dirty="0"/>
              <a:t>Acts as a coach, providing process leadership and helping the Scrum team and the rest of the organization develop their own high performance, organization-specific Scrum approach</a:t>
            </a:r>
          </a:p>
          <a:p>
            <a:r>
              <a:rPr lang="en-US" altLang="zh-CN" dirty="0"/>
              <a:t>The ScrumMaster helps the organization through the challenging change management process that can occur during a Scrum adoption.</a:t>
            </a:r>
            <a:endParaRPr lang="zh-CN" altLang="en-US" dirty="0"/>
          </a:p>
        </p:txBody>
      </p:sp>
    </p:spTree>
    <p:extLst>
      <p:ext uri="{BB962C8B-B14F-4D97-AF65-F5344CB8AC3E}">
        <p14:creationId xmlns:p14="http://schemas.microsoft.com/office/powerpoint/2010/main" val="643058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4234</TotalTime>
  <Words>2137</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Garamond</vt:lpstr>
      <vt:lpstr>Organic</vt:lpstr>
      <vt:lpstr>Scrum Framework</vt:lpstr>
      <vt:lpstr>Objectives</vt:lpstr>
      <vt:lpstr>Overview</vt:lpstr>
      <vt:lpstr>Overview</vt:lpstr>
      <vt:lpstr>Overview</vt:lpstr>
      <vt:lpstr>Scrum Roles</vt:lpstr>
      <vt:lpstr>Product Owner</vt:lpstr>
      <vt:lpstr>Product Owner</vt:lpstr>
      <vt:lpstr>ScrumMaster</vt:lpstr>
      <vt:lpstr>ScrumMaster</vt:lpstr>
      <vt:lpstr>Development Team</vt:lpstr>
      <vt:lpstr>Scrum Activities and Artifacts</vt:lpstr>
      <vt:lpstr>Forecast? Commitment?</vt:lpstr>
      <vt:lpstr>Forecast? Commitment?</vt:lpstr>
      <vt:lpstr>Product Backlog</vt:lpstr>
      <vt:lpstr>Product Backlog</vt:lpstr>
      <vt:lpstr>Product Backlog</vt:lpstr>
      <vt:lpstr>PBI Example</vt:lpstr>
      <vt:lpstr>PBI Example</vt:lpstr>
      <vt:lpstr>Product Backlog Grooming</vt:lpstr>
      <vt:lpstr>Scrum Activities and Artifacts</vt:lpstr>
      <vt:lpstr>Sprint</vt:lpstr>
      <vt:lpstr>Sprint Planning</vt:lpstr>
      <vt:lpstr>Sprint Planning</vt:lpstr>
      <vt:lpstr>Sprint Planning</vt:lpstr>
      <vt:lpstr>Sprint Planning</vt:lpstr>
      <vt:lpstr>Sprint Execution</vt:lpstr>
      <vt:lpstr>Daily Scrum</vt:lpstr>
      <vt:lpstr>Daily Scrum</vt:lpstr>
      <vt:lpstr>Daily Scrum</vt:lpstr>
      <vt:lpstr>Definition of Done</vt:lpstr>
      <vt:lpstr>Definition of Done</vt:lpstr>
      <vt:lpstr>Sprint Review</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Framework</dc:title>
  <dc:creator>可可豆</dc:creator>
  <cp:lastModifiedBy>可可豆</cp:lastModifiedBy>
  <cp:revision>18</cp:revision>
  <dcterms:created xsi:type="dcterms:W3CDTF">2020-05-05T02:27:19Z</dcterms:created>
  <dcterms:modified xsi:type="dcterms:W3CDTF">2021-02-22T14:52:52Z</dcterms:modified>
</cp:coreProperties>
</file>