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5715000" type="screen16x10"/>
  <p:notesSz cx="9144000" cy="6858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0B7"/>
    <a:srgbClr val="FFD7B9"/>
    <a:srgbClr val="DFCFEB"/>
    <a:srgbClr val="D2C1DA"/>
    <a:srgbClr val="FFD5D2"/>
    <a:srgbClr val="D8F0FF"/>
    <a:srgbClr val="D6FFFF"/>
    <a:srgbClr val="AAD4F4"/>
    <a:srgbClr val="FFA5C7"/>
    <a:srgbClr val="CAFF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94"/>
  </p:normalViewPr>
  <p:slideViewPr>
    <p:cSldViewPr snapToGrid="0" snapToObjects="1">
      <p:cViewPr varScale="1">
        <p:scale>
          <a:sx n="154" d="100"/>
          <a:sy n="154" d="100"/>
        </p:scale>
        <p:origin x="1640" y="1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2020/1/23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2020/1/23</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3DC1F7-B8D9-2A41-84D0-4FD7BA077A05}"/>
              </a:ext>
            </a:extLst>
          </p:cNvPr>
          <p:cNvSpPr txBox="1"/>
          <p:nvPr/>
        </p:nvSpPr>
        <p:spPr>
          <a:xfrm>
            <a:off x="-69524" y="236721"/>
            <a:ext cx="2322018" cy="523220"/>
          </a:xfrm>
          <a:prstGeom prst="rect">
            <a:avLst/>
          </a:prstGeom>
          <a:noFill/>
        </p:spPr>
        <p:txBody>
          <a:bodyPr wrap="square" rtlCol="0">
            <a:spAutoFit/>
          </a:bodyPr>
          <a:lstStyle/>
          <a:p>
            <a:pPr algn="ctr"/>
            <a:r>
              <a:rPr lang="en-US" altLang="ja-JP" sz="2800" dirty="0">
                <a:latin typeface="Hiragino Kaku Gothic ProN W3" panose="020B0300000000000000" pitchFamily="34" charset="-128"/>
                <a:ea typeface="Hiragino Kaku Gothic ProN W3" panose="020B0300000000000000" pitchFamily="34" charset="-128"/>
              </a:rPr>
              <a:t>2019</a:t>
            </a:r>
            <a:r>
              <a:rPr lang="ja-JP" altLang="en-US" sz="2800">
                <a:latin typeface="Hiragino Kaku Gothic ProN W3" panose="020B0300000000000000" pitchFamily="34" charset="-128"/>
                <a:ea typeface="Hiragino Kaku Gothic ProN W3" panose="020B0300000000000000" pitchFamily="34" charset="-128"/>
              </a:rPr>
              <a:t>年度</a:t>
            </a:r>
            <a:endParaRPr kumimoji="1" lang="ja-JP" altLang="en-US" sz="2800">
              <a:latin typeface="Hiragino Kaku Gothic ProN W3" panose="020B0300000000000000" pitchFamily="34" charset="-128"/>
              <a:ea typeface="Hiragino Kaku Gothic ProN W3" panose="020B0300000000000000" pitchFamily="34" charset="-128"/>
            </a:endParaRPr>
          </a:p>
        </p:txBody>
      </p:sp>
      <p:sp>
        <p:nvSpPr>
          <p:cNvPr id="3" name="テキスト ボックス 2">
            <a:extLst>
              <a:ext uri="{FF2B5EF4-FFF2-40B4-BE49-F238E27FC236}">
                <a16:creationId xmlns:a16="http://schemas.microsoft.com/office/drawing/2014/main" id="{BA5B29B0-8388-234F-9E1D-E3FF13B5C4E6}"/>
              </a:ext>
            </a:extLst>
          </p:cNvPr>
          <p:cNvSpPr txBox="1"/>
          <p:nvPr/>
        </p:nvSpPr>
        <p:spPr>
          <a:xfrm>
            <a:off x="5652993" y="236721"/>
            <a:ext cx="3166810" cy="523220"/>
          </a:xfrm>
          <a:prstGeom prst="rect">
            <a:avLst/>
          </a:prstGeom>
          <a:noFill/>
        </p:spPr>
        <p:txBody>
          <a:bodyPr wrap="square" rtlCol="0">
            <a:spAutoFit/>
          </a:bodyPr>
          <a:lstStyle/>
          <a:p>
            <a:pPr algn="ctr"/>
            <a:r>
              <a:rPr kumimoji="1" lang="ja-JP" altLang="en-US" sz="2800">
                <a:latin typeface="Hiragino Kaku Gothic ProN W3" panose="020B0300000000000000" pitchFamily="34" charset="-128"/>
                <a:ea typeface="Hiragino Kaku Gothic ProN W3" panose="020B0300000000000000" pitchFamily="34" charset="-128"/>
              </a:rPr>
              <a:t>卒業研究最終審査</a:t>
            </a:r>
          </a:p>
        </p:txBody>
      </p:sp>
      <p:sp>
        <p:nvSpPr>
          <p:cNvPr id="4" name="テキスト ボックス 3">
            <a:extLst>
              <a:ext uri="{FF2B5EF4-FFF2-40B4-BE49-F238E27FC236}">
                <a16:creationId xmlns:a16="http://schemas.microsoft.com/office/drawing/2014/main" id="{BCF2E509-7671-E847-ADC1-15FAC55D654E}"/>
              </a:ext>
            </a:extLst>
          </p:cNvPr>
          <p:cNvSpPr txBox="1"/>
          <p:nvPr/>
        </p:nvSpPr>
        <p:spPr>
          <a:xfrm>
            <a:off x="1145421" y="2167447"/>
            <a:ext cx="6853158" cy="707886"/>
          </a:xfrm>
          <a:prstGeom prst="rect">
            <a:avLst/>
          </a:prstGeom>
          <a:noFill/>
        </p:spPr>
        <p:txBody>
          <a:bodyPr wrap="none" rtlCol="0">
            <a:spAutoFit/>
          </a:bodyPr>
          <a:lstStyle/>
          <a:p>
            <a:pPr algn="ctr"/>
            <a:r>
              <a:rPr lang="ja-JP" altLang="en-US" sz="4000">
                <a:latin typeface="Hiragino Kaku Gothic ProN W3" panose="020B0300000000000000" pitchFamily="34" charset="-128"/>
                <a:ea typeface="Hiragino Kaku Gothic ProN W3" panose="020B0300000000000000" pitchFamily="34" charset="-128"/>
              </a:rPr>
              <a:t>主体性を養う反転授業の提案</a:t>
            </a:r>
            <a:endParaRPr kumimoji="1" lang="en-US" altLang="ja-JP" sz="4000" dirty="0">
              <a:latin typeface="Hiragino Kaku Gothic ProN W3" panose="020B0300000000000000" pitchFamily="34" charset="-128"/>
              <a:ea typeface="Hiragino Kaku Gothic ProN W3" panose="020B0300000000000000" pitchFamily="34" charset="-128"/>
            </a:endParaRPr>
          </a:p>
        </p:txBody>
      </p:sp>
      <p:sp>
        <p:nvSpPr>
          <p:cNvPr id="5" name="テキスト ボックス 4">
            <a:extLst>
              <a:ext uri="{FF2B5EF4-FFF2-40B4-BE49-F238E27FC236}">
                <a16:creationId xmlns:a16="http://schemas.microsoft.com/office/drawing/2014/main" id="{110C37AD-2D3E-4C45-8EC9-85E218770ACD}"/>
              </a:ext>
            </a:extLst>
          </p:cNvPr>
          <p:cNvSpPr txBox="1"/>
          <p:nvPr/>
        </p:nvSpPr>
        <p:spPr>
          <a:xfrm>
            <a:off x="6818633" y="4284566"/>
            <a:ext cx="2178760" cy="523220"/>
          </a:xfrm>
          <a:prstGeom prst="rect">
            <a:avLst/>
          </a:prstGeom>
          <a:noFill/>
        </p:spPr>
        <p:txBody>
          <a:bodyPr wrap="square" rtlCol="0">
            <a:spAutoFit/>
          </a:bodyPr>
          <a:lstStyle/>
          <a:p>
            <a:pPr algn="ctr"/>
            <a:r>
              <a:rPr kumimoji="1" lang="ja-JP" altLang="en-US" sz="2800">
                <a:latin typeface="Hiragino Kaku Gothic ProN W3" panose="020B0300000000000000" pitchFamily="34" charset="-128"/>
                <a:ea typeface="Hiragino Kaku Gothic ProN W3" panose="020B0300000000000000" pitchFamily="34" charset="-128"/>
              </a:rPr>
              <a:t>須田研究室</a:t>
            </a:r>
          </a:p>
        </p:txBody>
      </p:sp>
      <p:sp>
        <p:nvSpPr>
          <p:cNvPr id="6" name="テキスト ボックス 5">
            <a:extLst>
              <a:ext uri="{FF2B5EF4-FFF2-40B4-BE49-F238E27FC236}">
                <a16:creationId xmlns:a16="http://schemas.microsoft.com/office/drawing/2014/main" id="{62988A39-346C-6848-9A22-E6F5B2871DAB}"/>
              </a:ext>
            </a:extLst>
          </p:cNvPr>
          <p:cNvSpPr txBox="1"/>
          <p:nvPr/>
        </p:nvSpPr>
        <p:spPr>
          <a:xfrm>
            <a:off x="4450332" y="4867617"/>
            <a:ext cx="4547061" cy="584775"/>
          </a:xfrm>
          <a:prstGeom prst="rect">
            <a:avLst/>
          </a:prstGeom>
          <a:noFill/>
        </p:spPr>
        <p:txBody>
          <a:bodyPr wrap="square" rtlCol="0">
            <a:spAutoFit/>
          </a:bodyPr>
          <a:lstStyle/>
          <a:p>
            <a:pPr algn="ctr"/>
            <a:r>
              <a:rPr lang="en-US" altLang="ja-JP" sz="3200" dirty="0">
                <a:latin typeface="Hiragino Kaku Gothic ProN W3" panose="020B0300000000000000" pitchFamily="34" charset="-128"/>
                <a:ea typeface="Hiragino Kaku Gothic ProN W3" panose="020B0300000000000000" pitchFamily="34" charset="-128"/>
              </a:rPr>
              <a:t>1632024</a:t>
            </a:r>
            <a:r>
              <a:rPr lang="ja-JP" altLang="en-US" sz="3200">
                <a:latin typeface="Hiragino Kaku Gothic ProN W3" panose="020B0300000000000000" pitchFamily="34" charset="-128"/>
                <a:ea typeface="Hiragino Kaku Gothic ProN W3" panose="020B0300000000000000" pitchFamily="34" charset="-128"/>
              </a:rPr>
              <a:t>番</a:t>
            </a:r>
            <a:r>
              <a:rPr lang="en-US" altLang="ja-JP" sz="3200" dirty="0">
                <a:latin typeface="Hiragino Kaku Gothic ProN W3" panose="020B0300000000000000" pitchFamily="34" charset="-128"/>
                <a:ea typeface="Hiragino Kaku Gothic ProN W3" panose="020B0300000000000000" pitchFamily="34" charset="-128"/>
              </a:rPr>
              <a:t> </a:t>
            </a:r>
            <a:r>
              <a:rPr lang="ja-JP" altLang="en-US" sz="3200">
                <a:latin typeface="Hiragino Kaku Gothic ProN W3" panose="020B0300000000000000" pitchFamily="34" charset="-128"/>
                <a:ea typeface="Hiragino Kaku Gothic ProN W3" panose="020B0300000000000000" pitchFamily="34" charset="-128"/>
              </a:rPr>
              <a:t>植本</a:t>
            </a:r>
            <a:r>
              <a:rPr lang="en-US" altLang="ja-JP" sz="3200" dirty="0">
                <a:latin typeface="Hiragino Kaku Gothic ProN W3" panose="020B0300000000000000" pitchFamily="34" charset="-128"/>
                <a:ea typeface="Hiragino Kaku Gothic ProN W3" panose="020B0300000000000000" pitchFamily="34" charset="-128"/>
              </a:rPr>
              <a:t> </a:t>
            </a:r>
            <a:r>
              <a:rPr lang="ja-JP" altLang="en-US" sz="3200">
                <a:latin typeface="Hiragino Kaku Gothic ProN W3" panose="020B0300000000000000" pitchFamily="34" charset="-128"/>
                <a:ea typeface="Hiragino Kaku Gothic ProN W3" panose="020B0300000000000000" pitchFamily="34" charset="-128"/>
              </a:rPr>
              <a:t>匠海</a:t>
            </a:r>
            <a:endParaRPr kumimoji="1" lang="ja-JP" altLang="en-US" sz="320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2289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683529A4-3E89-7C45-8EF1-7C71D0D6B100}"/>
              </a:ext>
            </a:extLst>
          </p:cNvPr>
          <p:cNvSpPr/>
          <p:nvPr/>
        </p:nvSpPr>
        <p:spPr>
          <a:xfrm>
            <a:off x="55555" y="581834"/>
            <a:ext cx="9015874" cy="1600271"/>
          </a:xfrm>
          <a:prstGeom prst="rect">
            <a:avLst/>
          </a:prstGeom>
          <a:solidFill>
            <a:srgbClr val="FFE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16" name="テキスト ボックス 15">
            <a:extLst>
              <a:ext uri="{FF2B5EF4-FFF2-40B4-BE49-F238E27FC236}">
                <a16:creationId xmlns:a16="http://schemas.microsoft.com/office/drawing/2014/main" id="{731F51CB-405E-3045-BB12-1CC4694A6F9D}"/>
              </a:ext>
            </a:extLst>
          </p:cNvPr>
          <p:cNvSpPr txBox="1"/>
          <p:nvPr/>
        </p:nvSpPr>
        <p:spPr>
          <a:xfrm>
            <a:off x="166253" y="653628"/>
            <a:ext cx="935421" cy="523220"/>
          </a:xfrm>
          <a:prstGeom prst="rect">
            <a:avLst/>
          </a:prstGeom>
          <a:solidFill>
            <a:schemeClr val="bg1"/>
          </a:solidFill>
        </p:spPr>
        <p:txBody>
          <a:bodyPr wrap="square" rtlCol="0">
            <a:spAutoFit/>
          </a:bodyPr>
          <a:lstStyle/>
          <a:p>
            <a:pPr algn="ctr"/>
            <a:r>
              <a:rPr lang="ja-JP" altLang="en-US" sz="2800">
                <a:latin typeface="Hiragino Kaku Gothic ProN W3" panose="020B0300000000000000" pitchFamily="34" charset="-128"/>
                <a:ea typeface="Hiragino Kaku Gothic ProN W3" panose="020B0300000000000000" pitchFamily="34" charset="-128"/>
              </a:rPr>
              <a:t>背景</a:t>
            </a:r>
            <a:endParaRPr kumimoji="1" lang="ja-JP" altLang="en-US" sz="2800">
              <a:latin typeface="Hiragino Kaku Gothic ProN W3" panose="020B0300000000000000" pitchFamily="34" charset="-128"/>
              <a:ea typeface="Hiragino Kaku Gothic ProN W3" panose="020B0300000000000000" pitchFamily="34" charset="-128"/>
            </a:endParaRPr>
          </a:p>
        </p:txBody>
      </p:sp>
      <p:sp>
        <p:nvSpPr>
          <p:cNvPr id="17" name="テキスト ボックス 16">
            <a:extLst>
              <a:ext uri="{FF2B5EF4-FFF2-40B4-BE49-F238E27FC236}">
                <a16:creationId xmlns:a16="http://schemas.microsoft.com/office/drawing/2014/main" id="{AB8F52B3-CDB7-624B-9AE1-0FA7BC6057D5}"/>
              </a:ext>
            </a:extLst>
          </p:cNvPr>
          <p:cNvSpPr txBox="1"/>
          <p:nvPr/>
        </p:nvSpPr>
        <p:spPr>
          <a:xfrm>
            <a:off x="143896" y="1181797"/>
            <a:ext cx="8802410" cy="461665"/>
          </a:xfrm>
          <a:prstGeom prst="rect">
            <a:avLst/>
          </a:prstGeom>
          <a:noFill/>
        </p:spPr>
        <p:txBody>
          <a:bodyPr wrap="none" rtlCol="0">
            <a:spAutoFit/>
          </a:bodyPr>
          <a:lstStyle/>
          <a:p>
            <a:r>
              <a:rPr lang="ja-JP" altLang="en-US" sz="2400">
                <a:latin typeface="Hiragino Kaku Gothic ProN W3" panose="020B0300000000000000" pitchFamily="34" charset="-128"/>
                <a:ea typeface="Hiragino Kaku Gothic ProN W3" panose="020B0300000000000000" pitchFamily="34" charset="-128"/>
              </a:rPr>
              <a:t>◆現在の早い時代の変化に付いていくには主体性が必要となる</a:t>
            </a:r>
            <a:endParaRPr lang="en-US" altLang="ja-JP" sz="2400" dirty="0">
              <a:latin typeface="Hiragino Kaku Gothic ProN W3" panose="020B0300000000000000" pitchFamily="34" charset="-128"/>
              <a:ea typeface="Hiragino Kaku Gothic ProN W3" panose="020B0300000000000000" pitchFamily="34" charset="-128"/>
            </a:endParaRPr>
          </a:p>
        </p:txBody>
      </p:sp>
      <p:cxnSp>
        <p:nvCxnSpPr>
          <p:cNvPr id="18" name="直線コネクタ 17">
            <a:extLst>
              <a:ext uri="{FF2B5EF4-FFF2-40B4-BE49-F238E27FC236}">
                <a16:creationId xmlns:a16="http://schemas.microsoft.com/office/drawing/2014/main" id="{91D26C04-E169-9A4E-81B6-6668DDF08353}"/>
              </a:ext>
            </a:extLst>
          </p:cNvPr>
          <p:cNvCxnSpPr>
            <a:cxnSpLocks/>
          </p:cNvCxnSpPr>
          <p:nvPr/>
        </p:nvCxnSpPr>
        <p:spPr>
          <a:xfrm>
            <a:off x="0" y="485688"/>
            <a:ext cx="9144000"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905D725-B992-F84D-8E53-23DEAF505148}"/>
              </a:ext>
            </a:extLst>
          </p:cNvPr>
          <p:cNvSpPr txBox="1"/>
          <p:nvPr/>
        </p:nvSpPr>
        <p:spPr>
          <a:xfrm>
            <a:off x="-12000" y="-17772"/>
            <a:ext cx="3738524" cy="523220"/>
          </a:xfrm>
          <a:prstGeom prst="rect">
            <a:avLst/>
          </a:prstGeom>
          <a:noFill/>
        </p:spPr>
        <p:txBody>
          <a:bodyPr wrap="none" rtlCol="0">
            <a:spAutoFit/>
          </a:bodyPr>
          <a:lstStyle/>
          <a:p>
            <a:r>
              <a:rPr lang="en-US" altLang="ja-JP" sz="2800" dirty="0">
                <a:latin typeface="Hiragino Kaku Gothic ProN W3" panose="020B0300000000000000" pitchFamily="34" charset="-128"/>
                <a:ea typeface="Hiragino Kaku Gothic ProN W3" panose="020B0300000000000000" pitchFamily="34" charset="-128"/>
              </a:rPr>
              <a:t>1.</a:t>
            </a:r>
            <a:r>
              <a:rPr lang="ja-JP" altLang="en-US" sz="2800" dirty="0">
                <a:latin typeface="Hiragino Kaku Gothic ProN W3" panose="020B0300000000000000" pitchFamily="34" charset="-128"/>
                <a:ea typeface="Hiragino Kaku Gothic ProN W3" panose="020B0300000000000000" pitchFamily="34" charset="-128"/>
              </a:rPr>
              <a:t>背景</a:t>
            </a:r>
            <a:r>
              <a:rPr lang="ja-JP" altLang="en-US" sz="2800">
                <a:latin typeface="Hiragino Kaku Gothic ProN W3" panose="020B0300000000000000" pitchFamily="34" charset="-128"/>
                <a:ea typeface="Hiragino Kaku Gothic ProN W3" panose="020B0300000000000000" pitchFamily="34" charset="-128"/>
              </a:rPr>
              <a:t>・問題点・目的</a:t>
            </a:r>
            <a:endParaRPr kumimoji="1" lang="ja-JP" altLang="en-US" sz="2800" dirty="0">
              <a:latin typeface="Hiragino Kaku Gothic ProN W3" panose="020B0300000000000000" pitchFamily="34" charset="-128"/>
              <a:ea typeface="Hiragino Kaku Gothic ProN W3" panose="020B0300000000000000" pitchFamily="34" charset="-128"/>
            </a:endParaRPr>
          </a:p>
        </p:txBody>
      </p:sp>
      <p:sp>
        <p:nvSpPr>
          <p:cNvPr id="20" name="正方形/長方形 19">
            <a:extLst>
              <a:ext uri="{FF2B5EF4-FFF2-40B4-BE49-F238E27FC236}">
                <a16:creationId xmlns:a16="http://schemas.microsoft.com/office/drawing/2014/main" id="{60E0AA6D-36E3-2E47-8D45-3D68090F5179}"/>
              </a:ext>
            </a:extLst>
          </p:cNvPr>
          <p:cNvSpPr/>
          <p:nvPr/>
        </p:nvSpPr>
        <p:spPr>
          <a:xfrm>
            <a:off x="0" y="2297998"/>
            <a:ext cx="9015874" cy="1302613"/>
          </a:xfrm>
          <a:prstGeom prst="rect">
            <a:avLst/>
          </a:prstGeom>
          <a:solidFill>
            <a:srgbClr val="FFD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21" name="テキスト ボックス 20">
            <a:extLst>
              <a:ext uri="{FF2B5EF4-FFF2-40B4-BE49-F238E27FC236}">
                <a16:creationId xmlns:a16="http://schemas.microsoft.com/office/drawing/2014/main" id="{0472FE5D-A0D2-B342-A197-916C00769F18}"/>
              </a:ext>
            </a:extLst>
          </p:cNvPr>
          <p:cNvSpPr txBox="1"/>
          <p:nvPr/>
        </p:nvSpPr>
        <p:spPr>
          <a:xfrm>
            <a:off x="166253" y="2360445"/>
            <a:ext cx="3291842" cy="523220"/>
          </a:xfrm>
          <a:prstGeom prst="rect">
            <a:avLst/>
          </a:prstGeom>
          <a:solidFill>
            <a:schemeClr val="bg1"/>
          </a:solidFill>
        </p:spPr>
        <p:txBody>
          <a:bodyPr wrap="square" rtlCol="0">
            <a:spAutoFit/>
          </a:bodyPr>
          <a:lstStyle/>
          <a:p>
            <a:pPr algn="ctr"/>
            <a:r>
              <a:rPr lang="ja-JP" altLang="en-US" sz="2800">
                <a:latin typeface="Hiragino Kaku Gothic ProN W3" panose="020B0300000000000000" pitchFamily="34" charset="-128"/>
                <a:ea typeface="Hiragino Kaku Gothic ProN W3" panose="020B0300000000000000" pitchFamily="34" charset="-128"/>
              </a:rPr>
              <a:t>反転授業の問題点</a:t>
            </a:r>
            <a:endParaRPr kumimoji="1" lang="ja-JP" altLang="en-US" sz="2800">
              <a:latin typeface="Hiragino Kaku Gothic ProN W3" panose="020B0300000000000000" pitchFamily="34" charset="-128"/>
              <a:ea typeface="Hiragino Kaku Gothic ProN W3" panose="020B0300000000000000" pitchFamily="34" charset="-128"/>
            </a:endParaRPr>
          </a:p>
        </p:txBody>
      </p:sp>
      <p:sp>
        <p:nvSpPr>
          <p:cNvPr id="22" name="テキスト ボックス 21">
            <a:extLst>
              <a:ext uri="{FF2B5EF4-FFF2-40B4-BE49-F238E27FC236}">
                <a16:creationId xmlns:a16="http://schemas.microsoft.com/office/drawing/2014/main" id="{9E689A43-64F7-C145-B51F-ECD750FF22A7}"/>
              </a:ext>
            </a:extLst>
          </p:cNvPr>
          <p:cNvSpPr txBox="1"/>
          <p:nvPr/>
        </p:nvSpPr>
        <p:spPr>
          <a:xfrm>
            <a:off x="143896" y="1667587"/>
            <a:ext cx="8802410" cy="461665"/>
          </a:xfrm>
          <a:prstGeom prst="rect">
            <a:avLst/>
          </a:prstGeom>
          <a:noFill/>
        </p:spPr>
        <p:txBody>
          <a:bodyPr wrap="none" rtlCol="0">
            <a:spAutoFit/>
          </a:bodyPr>
          <a:lstStyle/>
          <a:p>
            <a:r>
              <a:rPr lang="ja-JP" altLang="en-US" sz="2400">
                <a:latin typeface="Hiragino Kaku Gothic ProN W3" panose="020B0300000000000000" pitchFamily="34" charset="-128"/>
                <a:ea typeface="Hiragino Kaku Gothic ProN W3" panose="020B0300000000000000" pitchFamily="34" charset="-128"/>
              </a:rPr>
              <a:t>◆主体性の低い学生が多く</a:t>
            </a:r>
            <a:r>
              <a:rPr kumimoji="1" lang="ja-JP" altLang="en-US" sz="2400">
                <a:latin typeface="Hiragino Kaku Gothic ProN W3" panose="020B0300000000000000" pitchFamily="34" charset="-128"/>
                <a:ea typeface="Hiragino Kaku Gothic ProN W3" panose="020B0300000000000000" pitchFamily="34" charset="-128"/>
              </a:rPr>
              <a:t>受動的な学習が多く行われている</a:t>
            </a:r>
            <a:endParaRPr kumimoji="1" lang="en-US" altLang="ja-JP" sz="2400" dirty="0">
              <a:latin typeface="Hiragino Kaku Gothic ProN W3" panose="020B0300000000000000" pitchFamily="34" charset="-128"/>
              <a:ea typeface="Hiragino Kaku Gothic ProN W3" panose="020B0300000000000000" pitchFamily="34" charset="-128"/>
            </a:endParaRPr>
          </a:p>
        </p:txBody>
      </p:sp>
      <p:sp>
        <p:nvSpPr>
          <p:cNvPr id="23" name="正方形/長方形 22">
            <a:extLst>
              <a:ext uri="{FF2B5EF4-FFF2-40B4-BE49-F238E27FC236}">
                <a16:creationId xmlns:a16="http://schemas.microsoft.com/office/drawing/2014/main" id="{4B33217A-076D-DE46-8981-142D3606890F}"/>
              </a:ext>
            </a:extLst>
          </p:cNvPr>
          <p:cNvSpPr/>
          <p:nvPr/>
        </p:nvSpPr>
        <p:spPr>
          <a:xfrm>
            <a:off x="53790" y="3719152"/>
            <a:ext cx="9015874" cy="1850375"/>
          </a:xfrm>
          <a:prstGeom prst="rect">
            <a:avLst/>
          </a:prstGeom>
          <a:solidFill>
            <a:srgbClr val="D8F0FF">
              <a:alpha val="9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24" name="テキスト ボックス 23">
            <a:extLst>
              <a:ext uri="{FF2B5EF4-FFF2-40B4-BE49-F238E27FC236}">
                <a16:creationId xmlns:a16="http://schemas.microsoft.com/office/drawing/2014/main" id="{D01164F2-3385-F849-9CCE-5FE2C6738D03}"/>
              </a:ext>
            </a:extLst>
          </p:cNvPr>
          <p:cNvSpPr txBox="1"/>
          <p:nvPr/>
        </p:nvSpPr>
        <p:spPr>
          <a:xfrm>
            <a:off x="168384" y="3836278"/>
            <a:ext cx="933290" cy="523220"/>
          </a:xfrm>
          <a:prstGeom prst="rect">
            <a:avLst/>
          </a:prstGeom>
          <a:solidFill>
            <a:schemeClr val="bg1"/>
          </a:solidFill>
        </p:spPr>
        <p:txBody>
          <a:bodyPr wrap="square" rtlCol="0">
            <a:spAutoFit/>
          </a:bodyPr>
          <a:lstStyle/>
          <a:p>
            <a:pPr algn="ctr"/>
            <a:r>
              <a:rPr kumimoji="1" lang="ja-JP" altLang="en-US" sz="2800">
                <a:latin typeface="Hiragino Kaku Gothic ProN W3" panose="020B0300000000000000" pitchFamily="34" charset="-128"/>
                <a:ea typeface="Hiragino Kaku Gothic ProN W3" panose="020B0300000000000000" pitchFamily="34" charset="-128"/>
              </a:rPr>
              <a:t>目的</a:t>
            </a:r>
            <a:endParaRPr kumimoji="1" lang="en-US" altLang="ja-JP" sz="2800" dirty="0">
              <a:latin typeface="Hiragino Kaku Gothic ProN W3" panose="020B0300000000000000" pitchFamily="34" charset="-128"/>
              <a:ea typeface="Hiragino Kaku Gothic ProN W3" panose="020B0300000000000000" pitchFamily="34" charset="-128"/>
            </a:endParaRPr>
          </a:p>
        </p:txBody>
      </p:sp>
      <p:sp>
        <p:nvSpPr>
          <p:cNvPr id="25" name="テキスト ボックス 24">
            <a:extLst>
              <a:ext uri="{FF2B5EF4-FFF2-40B4-BE49-F238E27FC236}">
                <a16:creationId xmlns:a16="http://schemas.microsoft.com/office/drawing/2014/main" id="{20A9F13E-A418-F847-B8D9-5644864A06FD}"/>
              </a:ext>
            </a:extLst>
          </p:cNvPr>
          <p:cNvSpPr txBox="1"/>
          <p:nvPr/>
        </p:nvSpPr>
        <p:spPr>
          <a:xfrm>
            <a:off x="155288" y="4410096"/>
            <a:ext cx="8812878" cy="830997"/>
          </a:xfrm>
          <a:prstGeom prst="rect">
            <a:avLst/>
          </a:prstGeom>
          <a:noFill/>
        </p:spPr>
        <p:txBody>
          <a:bodyPr wrap="square" rtlCol="0">
            <a:spAutoFit/>
          </a:bodyPr>
          <a:lstStyle/>
          <a:p>
            <a:r>
              <a:rPr lang="ja-JP" altLang="en-US" sz="2400">
                <a:latin typeface="Hiragino Kaku Gothic ProN W3" panose="020B0300000000000000" pitchFamily="34" charset="-128"/>
                <a:ea typeface="Hiragino Kaku Gothic ProN W3" panose="020B0300000000000000" pitchFamily="34" charset="-128"/>
              </a:rPr>
              <a:t>　反転学習のグループ学習でそれぞれの学生に責任ある立場に付かせることで学生に主体性の変化があったか分析する</a:t>
            </a:r>
          </a:p>
        </p:txBody>
      </p:sp>
      <p:sp>
        <p:nvSpPr>
          <p:cNvPr id="4" name="テキスト ボックス 3">
            <a:extLst>
              <a:ext uri="{FF2B5EF4-FFF2-40B4-BE49-F238E27FC236}">
                <a16:creationId xmlns:a16="http://schemas.microsoft.com/office/drawing/2014/main" id="{DAD0FBFF-AE90-914E-9095-C14DC712D8C6}"/>
              </a:ext>
            </a:extLst>
          </p:cNvPr>
          <p:cNvSpPr txBox="1"/>
          <p:nvPr/>
        </p:nvSpPr>
        <p:spPr>
          <a:xfrm>
            <a:off x="170795" y="2949305"/>
            <a:ext cx="8802410" cy="461665"/>
          </a:xfrm>
          <a:prstGeom prst="rect">
            <a:avLst/>
          </a:prstGeom>
          <a:noFill/>
        </p:spPr>
        <p:txBody>
          <a:bodyPr wrap="none" rtlCol="0">
            <a:spAutoFit/>
          </a:bodyPr>
          <a:lstStyle/>
          <a:p>
            <a:r>
              <a:rPr lang="ja-JP" altLang="en-US" sz="2400">
                <a:latin typeface="Hiragino Kaku Gothic ProN W3" panose="020B0300000000000000" pitchFamily="34" charset="-128"/>
                <a:ea typeface="Hiragino Kaku Gothic ProN W3" panose="020B0300000000000000" pitchFamily="34" charset="-128"/>
              </a:rPr>
              <a:t>◆グループ学習をしても主体性がある学生だけで進めてしまう</a:t>
            </a:r>
          </a:p>
        </p:txBody>
      </p:sp>
    </p:spTree>
    <p:extLst>
      <p:ext uri="{BB962C8B-B14F-4D97-AF65-F5344CB8AC3E}">
        <p14:creationId xmlns:p14="http://schemas.microsoft.com/office/powerpoint/2010/main" val="124149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756F3000-D569-7146-B185-AA174A6D493D}"/>
              </a:ext>
            </a:extLst>
          </p:cNvPr>
          <p:cNvCxnSpPr>
            <a:cxnSpLocks/>
          </p:cNvCxnSpPr>
          <p:nvPr/>
        </p:nvCxnSpPr>
        <p:spPr>
          <a:xfrm>
            <a:off x="0" y="512302"/>
            <a:ext cx="912809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C0A7CAE-B8EC-6E47-BD90-522D072C7C66}"/>
              </a:ext>
            </a:extLst>
          </p:cNvPr>
          <p:cNvSpPr txBox="1"/>
          <p:nvPr/>
        </p:nvSpPr>
        <p:spPr>
          <a:xfrm>
            <a:off x="0" y="-10918"/>
            <a:ext cx="3379451" cy="523220"/>
          </a:xfrm>
          <a:prstGeom prst="rect">
            <a:avLst/>
          </a:prstGeom>
          <a:noFill/>
        </p:spPr>
        <p:txBody>
          <a:bodyPr wrap="none" rtlCol="0">
            <a:spAutoFit/>
          </a:bodyPr>
          <a:lstStyle/>
          <a:p>
            <a:r>
              <a:rPr lang="en-US" altLang="ja-JP" sz="2800" dirty="0">
                <a:latin typeface="Hiragino Kaku Gothic ProN W3" panose="020B0300000000000000" pitchFamily="34" charset="-128"/>
                <a:ea typeface="Hiragino Kaku Gothic ProN W3" panose="020B0300000000000000" pitchFamily="34" charset="-128"/>
              </a:rPr>
              <a:t>2.</a:t>
            </a:r>
            <a:r>
              <a:rPr lang="ja-JP" altLang="en-US" sz="2800" dirty="0">
                <a:latin typeface="Hiragino Kaku Gothic ProN W3" panose="020B0300000000000000" pitchFamily="34" charset="-128"/>
                <a:ea typeface="Hiragino Kaku Gothic ProN W3" panose="020B0300000000000000" pitchFamily="34" charset="-128"/>
              </a:rPr>
              <a:t>反転授業について</a:t>
            </a:r>
            <a:endParaRPr kumimoji="1" lang="ja-JP" altLang="en-US" sz="2800" dirty="0">
              <a:latin typeface="Hiragino Kaku Gothic ProN W3" panose="020B0300000000000000" pitchFamily="34" charset="-128"/>
              <a:ea typeface="Hiragino Kaku Gothic ProN W3" panose="020B0300000000000000" pitchFamily="34" charset="-128"/>
            </a:endParaRPr>
          </a:p>
        </p:txBody>
      </p:sp>
      <p:grpSp>
        <p:nvGrpSpPr>
          <p:cNvPr id="31" name="グループ化 30">
            <a:extLst>
              <a:ext uri="{FF2B5EF4-FFF2-40B4-BE49-F238E27FC236}">
                <a16:creationId xmlns:a16="http://schemas.microsoft.com/office/drawing/2014/main" id="{2EE8F391-2464-3943-A4CC-E1F84849B1A5}"/>
              </a:ext>
            </a:extLst>
          </p:cNvPr>
          <p:cNvGrpSpPr/>
          <p:nvPr/>
        </p:nvGrpSpPr>
        <p:grpSpPr>
          <a:xfrm>
            <a:off x="-44843" y="717480"/>
            <a:ext cx="4225800" cy="2542349"/>
            <a:chOff x="105854" y="1051574"/>
            <a:chExt cx="4225800" cy="2542349"/>
          </a:xfrm>
        </p:grpSpPr>
        <p:grpSp>
          <p:nvGrpSpPr>
            <p:cNvPr id="8" name="グループ化 7">
              <a:extLst>
                <a:ext uri="{FF2B5EF4-FFF2-40B4-BE49-F238E27FC236}">
                  <a16:creationId xmlns:a16="http://schemas.microsoft.com/office/drawing/2014/main" id="{20F922E1-14F5-DF49-BBA0-3E5C871B3E7E}"/>
                </a:ext>
              </a:extLst>
            </p:cNvPr>
            <p:cNvGrpSpPr/>
            <p:nvPr/>
          </p:nvGrpSpPr>
          <p:grpSpPr>
            <a:xfrm>
              <a:off x="314248" y="1051574"/>
              <a:ext cx="4017406" cy="2542349"/>
              <a:chOff x="777759" y="561117"/>
              <a:chExt cx="4017406" cy="2542349"/>
            </a:xfrm>
          </p:grpSpPr>
          <p:sp>
            <p:nvSpPr>
              <p:cNvPr id="10" name="テキスト ボックス 9">
                <a:extLst>
                  <a:ext uri="{FF2B5EF4-FFF2-40B4-BE49-F238E27FC236}">
                    <a16:creationId xmlns:a16="http://schemas.microsoft.com/office/drawing/2014/main" id="{D99A37C2-1609-DD46-BC5C-1487F614D793}"/>
                  </a:ext>
                </a:extLst>
              </p:cNvPr>
              <p:cNvSpPr txBox="1"/>
              <p:nvPr/>
            </p:nvSpPr>
            <p:spPr>
              <a:xfrm>
                <a:off x="969343" y="561117"/>
                <a:ext cx="1863663" cy="338554"/>
              </a:xfrm>
              <a:prstGeom prst="rect">
                <a:avLst/>
              </a:prstGeom>
              <a:noFill/>
              <a:ln w="25400">
                <a:solidFill>
                  <a:schemeClr val="accent4">
                    <a:lumMod val="60000"/>
                    <a:lumOff val="40000"/>
                  </a:schemeClr>
                </a:solidFill>
              </a:ln>
            </p:spPr>
            <p:txBody>
              <a:bodyPr wrap="square" rtlCol="0">
                <a:spAutoFit/>
              </a:bodyPr>
              <a:lstStyle/>
              <a:p>
                <a:pPr algn="ctr"/>
                <a:r>
                  <a:rPr kumimoji="1" lang="ja-JP" altLang="en-US" sz="1600">
                    <a:latin typeface="Hiragino Kaku Gothic ProN W3" panose="020B0300000000000000" pitchFamily="34" charset="-128"/>
                    <a:ea typeface="Hiragino Kaku Gothic ProN W3" panose="020B0300000000000000" pitchFamily="34" charset="-128"/>
                  </a:rPr>
                  <a:t>従来の学習の流れ</a:t>
                </a:r>
              </a:p>
            </p:txBody>
          </p:sp>
          <p:sp>
            <p:nvSpPr>
              <p:cNvPr id="11" name="テキスト ボックス 10">
                <a:extLst>
                  <a:ext uri="{FF2B5EF4-FFF2-40B4-BE49-F238E27FC236}">
                    <a16:creationId xmlns:a16="http://schemas.microsoft.com/office/drawing/2014/main" id="{A979A5FE-644C-2E43-A66D-A97645A2A52D}"/>
                  </a:ext>
                </a:extLst>
              </p:cNvPr>
              <p:cNvSpPr txBox="1"/>
              <p:nvPr/>
            </p:nvSpPr>
            <p:spPr>
              <a:xfrm>
                <a:off x="2911130" y="561117"/>
                <a:ext cx="1863663" cy="338554"/>
              </a:xfrm>
              <a:prstGeom prst="rect">
                <a:avLst/>
              </a:prstGeom>
              <a:noFill/>
              <a:ln w="25400">
                <a:solidFill>
                  <a:schemeClr val="accent2">
                    <a:lumMod val="40000"/>
                    <a:lumOff val="60000"/>
                  </a:schemeClr>
                </a:solidFill>
              </a:ln>
            </p:spPr>
            <p:txBody>
              <a:bodyPr wrap="square" rtlCol="0">
                <a:spAutoFit/>
              </a:bodyPr>
              <a:lstStyle/>
              <a:p>
                <a:pPr algn="ctr"/>
                <a:r>
                  <a:rPr lang="ja-JP" altLang="en-US" sz="1600">
                    <a:latin typeface="Hiragino Kaku Gothic ProN W3" panose="020B0300000000000000" pitchFamily="34" charset="-128"/>
                    <a:ea typeface="Hiragino Kaku Gothic ProN W3" panose="020B0300000000000000" pitchFamily="34" charset="-128"/>
                  </a:rPr>
                  <a:t>反転授業</a:t>
                </a:r>
                <a:r>
                  <a:rPr kumimoji="1" lang="ja-JP" altLang="en-US" sz="1600">
                    <a:latin typeface="Hiragino Kaku Gothic ProN W3" panose="020B0300000000000000" pitchFamily="34" charset="-128"/>
                    <a:ea typeface="Hiragino Kaku Gothic ProN W3" panose="020B0300000000000000" pitchFamily="34" charset="-128"/>
                  </a:rPr>
                  <a:t>の流れ</a:t>
                </a:r>
              </a:p>
            </p:txBody>
          </p:sp>
          <p:sp>
            <p:nvSpPr>
              <p:cNvPr id="12" name="テキスト ボックス 11">
                <a:extLst>
                  <a:ext uri="{FF2B5EF4-FFF2-40B4-BE49-F238E27FC236}">
                    <a16:creationId xmlns:a16="http://schemas.microsoft.com/office/drawing/2014/main" id="{9C469C9A-BC22-D94D-9890-A0FA00317BD1}"/>
                  </a:ext>
                </a:extLst>
              </p:cNvPr>
              <p:cNvSpPr txBox="1"/>
              <p:nvPr/>
            </p:nvSpPr>
            <p:spPr>
              <a:xfrm>
                <a:off x="970290" y="1131769"/>
                <a:ext cx="1863657" cy="861774"/>
              </a:xfrm>
              <a:prstGeom prst="rect">
                <a:avLst/>
              </a:prstGeom>
              <a:solidFill>
                <a:schemeClr val="accent4">
                  <a:lumMod val="40000"/>
                  <a:lumOff val="60000"/>
                </a:schemeClr>
              </a:solidFill>
              <a:ln>
                <a:noFill/>
              </a:ln>
            </p:spPr>
            <p:txBody>
              <a:bodyPr wrap="square" rtlCol="0" anchor="ctr" anchorCtr="1">
                <a:spAutoFit/>
              </a:bodyPr>
              <a:lstStyle/>
              <a:p>
                <a:pPr algn="ctr"/>
                <a:endParaRPr lang="en-US" altLang="ja-JP" dirty="0">
                  <a:latin typeface="Hiragino Kaku Gothic ProN W3" panose="020B0300000000000000" pitchFamily="34" charset="-128"/>
                  <a:ea typeface="Hiragino Kaku Gothic ProN W3" panose="020B0300000000000000" pitchFamily="34" charset="-128"/>
                </a:endParaRPr>
              </a:p>
              <a:p>
                <a:pPr algn="ctr"/>
                <a:r>
                  <a:rPr lang="ja-JP" altLang="en-US" sz="1600">
                    <a:latin typeface="Hiragino Kaku Gothic ProN W3" panose="020B0300000000000000" pitchFamily="34" charset="-128"/>
                    <a:ea typeface="Hiragino Kaku Gothic ProN W3" panose="020B0300000000000000" pitchFamily="34" charset="-128"/>
                  </a:rPr>
                  <a:t>基本事項の説明</a:t>
                </a:r>
                <a:endParaRPr lang="en-US" altLang="ja-JP" sz="1600" dirty="0">
                  <a:latin typeface="Hiragino Kaku Gothic ProN W3" panose="020B0300000000000000" pitchFamily="34" charset="-128"/>
                  <a:ea typeface="Hiragino Kaku Gothic ProN W3" panose="020B0300000000000000" pitchFamily="34" charset="-128"/>
                </a:endParaRPr>
              </a:p>
              <a:p>
                <a:pPr algn="ctr"/>
                <a:r>
                  <a:rPr kumimoji="1" lang="ja-JP" altLang="en-US" sz="1600">
                    <a:latin typeface="Hiragino Kaku Gothic ProN W3" panose="020B0300000000000000" pitchFamily="34" charset="-128"/>
                    <a:ea typeface="Hiragino Kaku Gothic ProN W3" panose="020B0300000000000000" pitchFamily="34" charset="-128"/>
                  </a:rPr>
                  <a:t>基本的な問題</a:t>
                </a:r>
              </a:p>
            </p:txBody>
          </p:sp>
          <p:sp>
            <p:nvSpPr>
              <p:cNvPr id="13" name="テキスト ボックス 12">
                <a:extLst>
                  <a:ext uri="{FF2B5EF4-FFF2-40B4-BE49-F238E27FC236}">
                    <a16:creationId xmlns:a16="http://schemas.microsoft.com/office/drawing/2014/main" id="{11D03891-7CC6-184B-8240-3A1A955D3E89}"/>
                  </a:ext>
                </a:extLst>
              </p:cNvPr>
              <p:cNvSpPr txBox="1"/>
              <p:nvPr/>
            </p:nvSpPr>
            <p:spPr>
              <a:xfrm>
                <a:off x="1197988" y="984310"/>
                <a:ext cx="1406371" cy="400110"/>
              </a:xfrm>
              <a:prstGeom prst="rect">
                <a:avLst/>
              </a:prstGeom>
              <a:solidFill>
                <a:schemeClr val="bg1"/>
              </a:solidFill>
              <a:ln w="25400">
                <a:solidFill>
                  <a:schemeClr val="tx1"/>
                </a:solidFill>
              </a:ln>
            </p:spPr>
            <p:txBody>
              <a:bodyPr wrap="square" rtlCol="0" anchor="ctr" anchorCtr="1">
                <a:spAutoFit/>
              </a:bodyPr>
              <a:lstStyle/>
              <a:p>
                <a:r>
                  <a:rPr kumimoji="1" lang="ja-JP" altLang="en-US" sz="2000">
                    <a:latin typeface="Hiragino Kaku Gothic ProN W3" panose="020B0300000000000000" pitchFamily="34" charset="-128"/>
                    <a:ea typeface="Hiragino Kaku Gothic ProN W3" panose="020B0300000000000000" pitchFamily="34" charset="-128"/>
                  </a:rPr>
                  <a:t>対面授業</a:t>
                </a:r>
              </a:p>
            </p:txBody>
          </p:sp>
          <p:sp>
            <p:nvSpPr>
              <p:cNvPr id="14" name="テキスト ボックス 13">
                <a:extLst>
                  <a:ext uri="{FF2B5EF4-FFF2-40B4-BE49-F238E27FC236}">
                    <a16:creationId xmlns:a16="http://schemas.microsoft.com/office/drawing/2014/main" id="{0FE76195-D240-0043-AB47-7F9C275047F3}"/>
                  </a:ext>
                </a:extLst>
              </p:cNvPr>
              <p:cNvSpPr txBox="1"/>
              <p:nvPr/>
            </p:nvSpPr>
            <p:spPr>
              <a:xfrm>
                <a:off x="986295" y="2241692"/>
                <a:ext cx="1846711" cy="861774"/>
              </a:xfrm>
              <a:prstGeom prst="rect">
                <a:avLst/>
              </a:prstGeom>
              <a:solidFill>
                <a:schemeClr val="accent4">
                  <a:lumMod val="40000"/>
                  <a:lumOff val="60000"/>
                </a:schemeClr>
              </a:solidFill>
              <a:ln>
                <a:noFill/>
              </a:ln>
            </p:spPr>
            <p:txBody>
              <a:bodyPr wrap="square" rtlCol="0" anchor="ctr" anchorCtr="1">
                <a:spAutoFit/>
              </a:bodyPr>
              <a:lstStyle/>
              <a:p>
                <a:pPr algn="ctr"/>
                <a:endParaRPr lang="en-US" altLang="ja-JP" dirty="0">
                  <a:latin typeface="Hiragino Kaku Gothic ProN W3" panose="020B0300000000000000" pitchFamily="34" charset="-128"/>
                  <a:ea typeface="Hiragino Kaku Gothic ProN W3" panose="020B0300000000000000" pitchFamily="34" charset="-128"/>
                </a:endParaRPr>
              </a:p>
              <a:p>
                <a:pPr algn="ctr"/>
                <a:r>
                  <a:rPr lang="ja-JP" altLang="en-US" sz="1600">
                    <a:latin typeface="Hiragino Kaku Gothic ProN W3" panose="020B0300000000000000" pitchFamily="34" charset="-128"/>
                    <a:ea typeface="Hiragino Kaku Gothic ProN W3" panose="020B0300000000000000" pitchFamily="34" charset="-128"/>
                  </a:rPr>
                  <a:t>宿題で復習</a:t>
                </a:r>
                <a:endParaRPr lang="en-US" altLang="ja-JP" sz="1600" dirty="0">
                  <a:latin typeface="Hiragino Kaku Gothic ProN W3" panose="020B0300000000000000" pitchFamily="34" charset="-128"/>
                  <a:ea typeface="Hiragino Kaku Gothic ProN W3" panose="020B0300000000000000" pitchFamily="34" charset="-128"/>
                </a:endParaRPr>
              </a:p>
              <a:p>
                <a:pPr algn="ctr"/>
                <a:r>
                  <a:rPr lang="ja-JP" altLang="en-US" sz="1600">
                    <a:latin typeface="Hiragino Kaku Gothic ProN W3" panose="020B0300000000000000" pitchFamily="34" charset="-128"/>
                    <a:ea typeface="Hiragino Kaku Gothic ProN W3" panose="020B0300000000000000" pitchFamily="34" charset="-128"/>
                  </a:rPr>
                  <a:t>応用に取り組む</a:t>
                </a:r>
                <a:endParaRPr kumimoji="1" lang="ja-JP" altLang="en-US" sz="1600">
                  <a:latin typeface="Hiragino Kaku Gothic ProN W3" panose="020B0300000000000000" pitchFamily="34" charset="-128"/>
                  <a:ea typeface="Hiragino Kaku Gothic ProN W3" panose="020B0300000000000000" pitchFamily="34" charset="-128"/>
                </a:endParaRPr>
              </a:p>
            </p:txBody>
          </p:sp>
          <p:sp>
            <p:nvSpPr>
              <p:cNvPr id="15" name="テキスト ボックス 14">
                <a:extLst>
                  <a:ext uri="{FF2B5EF4-FFF2-40B4-BE49-F238E27FC236}">
                    <a16:creationId xmlns:a16="http://schemas.microsoft.com/office/drawing/2014/main" id="{74B9B1C9-48CC-FA45-B681-AD866274FD01}"/>
                  </a:ext>
                </a:extLst>
              </p:cNvPr>
              <p:cNvSpPr txBox="1"/>
              <p:nvPr/>
            </p:nvSpPr>
            <p:spPr>
              <a:xfrm>
                <a:off x="1197988" y="2073644"/>
                <a:ext cx="1406367" cy="400110"/>
              </a:xfrm>
              <a:prstGeom prst="rect">
                <a:avLst/>
              </a:prstGeom>
              <a:solidFill>
                <a:schemeClr val="bg1"/>
              </a:solidFill>
              <a:ln w="25400">
                <a:solidFill>
                  <a:schemeClr val="tx1"/>
                </a:solidFill>
              </a:ln>
            </p:spPr>
            <p:txBody>
              <a:bodyPr wrap="square" rtlCol="0" anchor="ctr" anchorCtr="1">
                <a:spAutoFit/>
              </a:bodyPr>
              <a:lstStyle/>
              <a:p>
                <a:r>
                  <a:rPr lang="ja-JP" altLang="en-US" sz="2000">
                    <a:latin typeface="Hiragino Kaku Gothic ProN W3" panose="020B0300000000000000" pitchFamily="34" charset="-128"/>
                    <a:ea typeface="Hiragino Kaku Gothic ProN W3" panose="020B0300000000000000" pitchFamily="34" charset="-128"/>
                  </a:rPr>
                  <a:t>自宅学習</a:t>
                </a:r>
                <a:endParaRPr kumimoji="1" lang="ja-JP" altLang="en-US" sz="2000">
                  <a:latin typeface="Hiragino Kaku Gothic ProN W3" panose="020B0300000000000000" pitchFamily="34" charset="-128"/>
                  <a:ea typeface="Hiragino Kaku Gothic ProN W3" panose="020B0300000000000000" pitchFamily="34" charset="-128"/>
                </a:endParaRPr>
              </a:p>
            </p:txBody>
          </p:sp>
          <p:sp>
            <p:nvSpPr>
              <p:cNvPr id="16" name="テキスト ボックス 15">
                <a:extLst>
                  <a:ext uri="{FF2B5EF4-FFF2-40B4-BE49-F238E27FC236}">
                    <a16:creationId xmlns:a16="http://schemas.microsoft.com/office/drawing/2014/main" id="{54E8F791-ED0D-F449-A3F4-CFDB7DCFEE26}"/>
                  </a:ext>
                </a:extLst>
              </p:cNvPr>
              <p:cNvSpPr txBox="1"/>
              <p:nvPr/>
            </p:nvSpPr>
            <p:spPr>
              <a:xfrm>
                <a:off x="2931508" y="1131767"/>
                <a:ext cx="1863657" cy="861774"/>
              </a:xfrm>
              <a:prstGeom prst="rect">
                <a:avLst/>
              </a:prstGeom>
              <a:solidFill>
                <a:srgbClr val="FFD5D2"/>
              </a:solidFill>
              <a:ln>
                <a:noFill/>
              </a:ln>
            </p:spPr>
            <p:txBody>
              <a:bodyPr wrap="square" rtlCol="0" anchor="ctr" anchorCtr="1">
                <a:spAutoFit/>
              </a:bodyPr>
              <a:lstStyle/>
              <a:p>
                <a:pPr algn="ctr"/>
                <a:endParaRPr lang="en-US" altLang="ja-JP" dirty="0">
                  <a:latin typeface="Hiragino Kaku Gothic ProN W3" panose="020B0300000000000000" pitchFamily="34" charset="-128"/>
                  <a:ea typeface="Hiragino Kaku Gothic ProN W3" panose="020B0300000000000000" pitchFamily="34" charset="-128"/>
                </a:endParaRPr>
              </a:p>
              <a:p>
                <a:pPr algn="ctr"/>
                <a:r>
                  <a:rPr lang="ja-JP" altLang="en-US" sz="1600">
                    <a:latin typeface="Hiragino Kaku Gothic ProN W3" panose="020B0300000000000000" pitchFamily="34" charset="-128"/>
                    <a:ea typeface="Hiragino Kaku Gothic ProN W3" panose="020B0300000000000000" pitchFamily="34" charset="-128"/>
                  </a:rPr>
                  <a:t>基本事項の説明</a:t>
                </a:r>
                <a:endParaRPr lang="en-US" altLang="ja-JP" sz="1600" dirty="0">
                  <a:latin typeface="Hiragino Kaku Gothic ProN W3" panose="020B0300000000000000" pitchFamily="34" charset="-128"/>
                  <a:ea typeface="Hiragino Kaku Gothic ProN W3" panose="020B0300000000000000" pitchFamily="34" charset="-128"/>
                </a:endParaRPr>
              </a:p>
              <a:p>
                <a:pPr algn="ctr"/>
                <a:r>
                  <a:rPr kumimoji="1" lang="ja-JP" altLang="en-US" sz="1600">
                    <a:latin typeface="Hiragino Kaku Gothic ProN W3" panose="020B0300000000000000" pitchFamily="34" charset="-128"/>
                    <a:ea typeface="Hiragino Kaku Gothic ProN W3" panose="020B0300000000000000" pitchFamily="34" charset="-128"/>
                  </a:rPr>
                  <a:t>基本的な問題</a:t>
                </a:r>
              </a:p>
            </p:txBody>
          </p:sp>
          <p:sp>
            <p:nvSpPr>
              <p:cNvPr id="17" name="テキスト ボックス 16">
                <a:extLst>
                  <a:ext uri="{FF2B5EF4-FFF2-40B4-BE49-F238E27FC236}">
                    <a16:creationId xmlns:a16="http://schemas.microsoft.com/office/drawing/2014/main" id="{7408A835-DBAC-FE45-9DE8-840C076CA915}"/>
                  </a:ext>
                </a:extLst>
              </p:cNvPr>
              <p:cNvSpPr txBox="1"/>
              <p:nvPr/>
            </p:nvSpPr>
            <p:spPr>
              <a:xfrm>
                <a:off x="3111043" y="984310"/>
                <a:ext cx="1463835" cy="400110"/>
              </a:xfrm>
              <a:prstGeom prst="rect">
                <a:avLst/>
              </a:prstGeom>
              <a:solidFill>
                <a:schemeClr val="bg1"/>
              </a:solidFill>
              <a:ln w="25400">
                <a:solidFill>
                  <a:schemeClr val="tx1"/>
                </a:solidFill>
              </a:ln>
            </p:spPr>
            <p:txBody>
              <a:bodyPr wrap="square" rtlCol="0" anchor="ctr" anchorCtr="1">
                <a:spAutoFit/>
              </a:bodyPr>
              <a:lstStyle/>
              <a:p>
                <a:r>
                  <a:rPr lang="ja-JP" altLang="en-US" sz="2000">
                    <a:latin typeface="Hiragino Kaku Gothic ProN W3" panose="020B0300000000000000" pitchFamily="34" charset="-128"/>
                    <a:ea typeface="Hiragino Kaku Gothic ProN W3" panose="020B0300000000000000" pitchFamily="34" charset="-128"/>
                  </a:rPr>
                  <a:t>ビデオ学習</a:t>
                </a:r>
                <a:endParaRPr kumimoji="1" lang="ja-JP" altLang="en-US" sz="2000">
                  <a:latin typeface="Hiragino Kaku Gothic ProN W3" panose="020B0300000000000000" pitchFamily="34" charset="-128"/>
                  <a:ea typeface="Hiragino Kaku Gothic ProN W3" panose="020B0300000000000000" pitchFamily="34" charset="-128"/>
                </a:endParaRPr>
              </a:p>
            </p:txBody>
          </p:sp>
          <p:sp>
            <p:nvSpPr>
              <p:cNvPr id="18" name="テキスト ボックス 17">
                <a:extLst>
                  <a:ext uri="{FF2B5EF4-FFF2-40B4-BE49-F238E27FC236}">
                    <a16:creationId xmlns:a16="http://schemas.microsoft.com/office/drawing/2014/main" id="{AA4950DC-9E92-0B41-A780-F30E1DAE7EC4}"/>
                  </a:ext>
                </a:extLst>
              </p:cNvPr>
              <p:cNvSpPr txBox="1"/>
              <p:nvPr/>
            </p:nvSpPr>
            <p:spPr>
              <a:xfrm>
                <a:off x="2911130" y="2240035"/>
                <a:ext cx="1863657" cy="861774"/>
              </a:xfrm>
              <a:prstGeom prst="rect">
                <a:avLst/>
              </a:prstGeom>
              <a:solidFill>
                <a:srgbClr val="FFD5D2"/>
              </a:solidFill>
              <a:ln>
                <a:noFill/>
              </a:ln>
            </p:spPr>
            <p:txBody>
              <a:bodyPr wrap="square" rtlCol="0" anchor="ctr" anchorCtr="1">
                <a:spAutoFit/>
              </a:bodyPr>
              <a:lstStyle/>
              <a:p>
                <a:pPr algn="ctr"/>
                <a:endParaRPr lang="en-US" altLang="ja-JP" dirty="0">
                  <a:latin typeface="Hiragino Kaku Gothic ProN W3" panose="020B0300000000000000" pitchFamily="34" charset="-128"/>
                  <a:ea typeface="Hiragino Kaku Gothic ProN W3" panose="020B0300000000000000" pitchFamily="34" charset="-128"/>
                </a:endParaRPr>
              </a:p>
              <a:p>
                <a:pPr algn="ctr"/>
                <a:r>
                  <a:rPr lang="ja-JP" altLang="en-US" sz="1600">
                    <a:latin typeface="Hiragino Kaku Gothic ProN W3" panose="020B0300000000000000" pitchFamily="34" charset="-128"/>
                    <a:ea typeface="Hiragino Kaku Gothic ProN W3" panose="020B0300000000000000" pitchFamily="34" charset="-128"/>
                  </a:rPr>
                  <a:t>応用・発展の</a:t>
                </a:r>
                <a:endParaRPr lang="en-US" altLang="ja-JP" sz="1600" dirty="0">
                  <a:latin typeface="Hiragino Kaku Gothic ProN W3" panose="020B0300000000000000" pitchFamily="34" charset="-128"/>
                  <a:ea typeface="Hiragino Kaku Gothic ProN W3" panose="020B0300000000000000" pitchFamily="34" charset="-128"/>
                </a:endParaRPr>
              </a:p>
              <a:p>
                <a:pPr algn="ctr"/>
                <a:r>
                  <a:rPr kumimoji="1" lang="ja-JP" altLang="en-US" sz="1600">
                    <a:latin typeface="Hiragino Kaku Gothic ProN W3" panose="020B0300000000000000" pitchFamily="34" charset="-128"/>
                    <a:ea typeface="Hiragino Kaku Gothic ProN W3" panose="020B0300000000000000" pitchFamily="34" charset="-128"/>
                  </a:rPr>
                  <a:t>課題や演習</a:t>
                </a:r>
              </a:p>
            </p:txBody>
          </p:sp>
          <p:sp>
            <p:nvSpPr>
              <p:cNvPr id="19" name="テキスト ボックス 18">
                <a:extLst>
                  <a:ext uri="{FF2B5EF4-FFF2-40B4-BE49-F238E27FC236}">
                    <a16:creationId xmlns:a16="http://schemas.microsoft.com/office/drawing/2014/main" id="{9BAE2E6F-91F7-DD43-BE4F-5CD58C4D44CE}"/>
                  </a:ext>
                </a:extLst>
              </p:cNvPr>
              <p:cNvSpPr txBox="1"/>
              <p:nvPr/>
            </p:nvSpPr>
            <p:spPr>
              <a:xfrm>
                <a:off x="3111043" y="2073644"/>
                <a:ext cx="1463835" cy="400110"/>
              </a:xfrm>
              <a:prstGeom prst="rect">
                <a:avLst/>
              </a:prstGeom>
              <a:solidFill>
                <a:schemeClr val="bg1"/>
              </a:solidFill>
              <a:ln w="25400">
                <a:solidFill>
                  <a:schemeClr val="tx1"/>
                </a:solidFill>
              </a:ln>
            </p:spPr>
            <p:txBody>
              <a:bodyPr wrap="square" rtlCol="0" anchor="ctr" anchorCtr="1">
                <a:spAutoFit/>
              </a:bodyPr>
              <a:lstStyle/>
              <a:p>
                <a:r>
                  <a:rPr kumimoji="1" lang="ja-JP" altLang="en-US" sz="2000">
                    <a:latin typeface="Hiragino Kaku Gothic ProN W3" panose="020B0300000000000000" pitchFamily="34" charset="-128"/>
                    <a:ea typeface="Hiragino Kaku Gothic ProN W3" panose="020B0300000000000000" pitchFamily="34" charset="-128"/>
                  </a:rPr>
                  <a:t>対面授業</a:t>
                </a:r>
              </a:p>
            </p:txBody>
          </p:sp>
          <p:cxnSp>
            <p:nvCxnSpPr>
              <p:cNvPr id="20" name="直線矢印コネクタ 19">
                <a:extLst>
                  <a:ext uri="{FF2B5EF4-FFF2-40B4-BE49-F238E27FC236}">
                    <a16:creationId xmlns:a16="http://schemas.microsoft.com/office/drawing/2014/main" id="{55E75FB3-E041-5E44-9219-6356F68B8C71}"/>
                  </a:ext>
                </a:extLst>
              </p:cNvPr>
              <p:cNvCxnSpPr>
                <a:cxnSpLocks/>
                <a:stCxn id="9" idx="2"/>
              </p:cNvCxnSpPr>
              <p:nvPr/>
            </p:nvCxnSpPr>
            <p:spPr>
              <a:xfrm flipH="1">
                <a:off x="777759" y="1082720"/>
                <a:ext cx="7050" cy="1950001"/>
              </a:xfrm>
              <a:prstGeom prst="straightConnector1">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テキスト ボックス 8">
              <a:extLst>
                <a:ext uri="{FF2B5EF4-FFF2-40B4-BE49-F238E27FC236}">
                  <a16:creationId xmlns:a16="http://schemas.microsoft.com/office/drawing/2014/main" id="{74DFD90D-5FD5-C949-BD60-E4F4442102F9}"/>
                </a:ext>
              </a:extLst>
            </p:cNvPr>
            <p:cNvSpPr txBox="1"/>
            <p:nvPr/>
          </p:nvSpPr>
          <p:spPr>
            <a:xfrm>
              <a:off x="105854" y="1070475"/>
              <a:ext cx="430887" cy="502702"/>
            </a:xfrm>
            <a:prstGeom prst="rect">
              <a:avLst/>
            </a:prstGeom>
            <a:noFill/>
          </p:spPr>
          <p:txBody>
            <a:bodyPr vert="eaVert" wrap="none" rtlCol="0">
              <a:spAutoFit/>
            </a:bodyPr>
            <a:lstStyle/>
            <a:p>
              <a:r>
                <a:rPr kumimoji="1" lang="ja-JP" altLang="en-US" sz="1600" dirty="0">
                  <a:latin typeface="Hiragino Kaku Gothic ProN W3" panose="020B0300000000000000" pitchFamily="34" charset="-128"/>
                  <a:ea typeface="Hiragino Kaku Gothic ProN W3" panose="020B0300000000000000" pitchFamily="34" charset="-128"/>
                </a:rPr>
                <a:t>流れ</a:t>
              </a:r>
            </a:p>
          </p:txBody>
        </p:sp>
      </p:grpSp>
      <p:sp>
        <p:nvSpPr>
          <p:cNvPr id="21" name="正方形/長方形 20">
            <a:extLst>
              <a:ext uri="{FF2B5EF4-FFF2-40B4-BE49-F238E27FC236}">
                <a16:creationId xmlns:a16="http://schemas.microsoft.com/office/drawing/2014/main" id="{9FA911BE-B10E-D749-B57B-41FF20275261}"/>
              </a:ext>
            </a:extLst>
          </p:cNvPr>
          <p:cNvSpPr/>
          <p:nvPr/>
        </p:nvSpPr>
        <p:spPr>
          <a:xfrm>
            <a:off x="61848" y="3507466"/>
            <a:ext cx="4085380" cy="2082701"/>
          </a:xfrm>
          <a:prstGeom prst="rect">
            <a:avLst/>
          </a:prstGeom>
          <a:solidFill>
            <a:srgbClr val="FFE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22" name="テキスト ボックス 21">
            <a:extLst>
              <a:ext uri="{FF2B5EF4-FFF2-40B4-BE49-F238E27FC236}">
                <a16:creationId xmlns:a16="http://schemas.microsoft.com/office/drawing/2014/main" id="{1736BB9E-A46F-1745-9EA4-1E9EAD94DC22}"/>
              </a:ext>
            </a:extLst>
          </p:cNvPr>
          <p:cNvSpPr txBox="1"/>
          <p:nvPr/>
        </p:nvSpPr>
        <p:spPr>
          <a:xfrm>
            <a:off x="160401" y="3584365"/>
            <a:ext cx="2336433" cy="461665"/>
          </a:xfrm>
          <a:prstGeom prst="rect">
            <a:avLst/>
          </a:prstGeom>
          <a:solidFill>
            <a:schemeClr val="bg1"/>
          </a:solidFill>
        </p:spPr>
        <p:txBody>
          <a:bodyPr wrap="square" rtlCol="0">
            <a:spAutoFit/>
          </a:bodyPr>
          <a:lstStyle/>
          <a:p>
            <a:pPr algn="ctr"/>
            <a:r>
              <a:rPr kumimoji="1" lang="ja-JP" altLang="en-US" sz="2400">
                <a:latin typeface="Hiragino Kaku Gothic ProN W3" panose="020B0300000000000000" pitchFamily="34" charset="-128"/>
                <a:ea typeface="Hiragino Kaku Gothic ProN W3" panose="020B0300000000000000" pitchFamily="34" charset="-128"/>
              </a:rPr>
              <a:t>反転授業の利点</a:t>
            </a:r>
          </a:p>
        </p:txBody>
      </p:sp>
      <p:sp>
        <p:nvSpPr>
          <p:cNvPr id="23" name="テキスト ボックス 22">
            <a:extLst>
              <a:ext uri="{FF2B5EF4-FFF2-40B4-BE49-F238E27FC236}">
                <a16:creationId xmlns:a16="http://schemas.microsoft.com/office/drawing/2014/main" id="{52780E0C-998B-0B40-9FD6-25B518AF250F}"/>
              </a:ext>
            </a:extLst>
          </p:cNvPr>
          <p:cNvSpPr txBox="1"/>
          <p:nvPr/>
        </p:nvSpPr>
        <p:spPr>
          <a:xfrm>
            <a:off x="58789" y="4094183"/>
            <a:ext cx="3775393" cy="707886"/>
          </a:xfrm>
          <a:prstGeom prst="rect">
            <a:avLst/>
          </a:prstGeom>
          <a:noFill/>
        </p:spPr>
        <p:txBody>
          <a:bodyPr wrap="none" rtlCol="0">
            <a:spAutoFit/>
          </a:bodyPr>
          <a:lstStyle/>
          <a:p>
            <a:r>
              <a:rPr kumimoji="1" lang="ja-JP" altLang="en-US" sz="2000">
                <a:latin typeface="Hiragino Kaku Gothic ProN W3" panose="020B0300000000000000" pitchFamily="34" charset="-128"/>
                <a:ea typeface="Hiragino Kaku Gothic ProN W3" panose="020B0300000000000000" pitchFamily="34" charset="-128"/>
              </a:rPr>
              <a:t>◆対面授業ですぐに課題などに</a:t>
            </a:r>
            <a:endParaRPr kumimoji="1" lang="en-US" altLang="ja-JP" sz="2000" dirty="0">
              <a:latin typeface="Hiragino Kaku Gothic ProN W3" panose="020B0300000000000000" pitchFamily="34" charset="-128"/>
              <a:ea typeface="Hiragino Kaku Gothic ProN W3" panose="020B0300000000000000" pitchFamily="34" charset="-128"/>
            </a:endParaRPr>
          </a:p>
          <a:p>
            <a:r>
              <a:rPr lang="ja-JP" altLang="en-US" sz="2000">
                <a:latin typeface="Hiragino Kaku Gothic ProN W3" panose="020B0300000000000000" pitchFamily="34" charset="-128"/>
                <a:ea typeface="Hiragino Kaku Gothic ProN W3" panose="020B0300000000000000" pitchFamily="34" charset="-128"/>
              </a:rPr>
              <a:t>　</a:t>
            </a:r>
            <a:r>
              <a:rPr kumimoji="1" lang="ja-JP" altLang="en-US" sz="2000">
                <a:latin typeface="Hiragino Kaku Gothic ProN W3" panose="020B0300000000000000" pitchFamily="34" charset="-128"/>
                <a:ea typeface="Hiragino Kaku Gothic ProN W3" panose="020B0300000000000000" pitchFamily="34" charset="-128"/>
              </a:rPr>
              <a:t>取り組める</a:t>
            </a:r>
            <a:endParaRPr kumimoji="1" lang="en-US" altLang="ja-JP" sz="2000" dirty="0">
              <a:latin typeface="Hiragino Kaku Gothic ProN W3" panose="020B0300000000000000" pitchFamily="34" charset="-128"/>
              <a:ea typeface="Hiragino Kaku Gothic ProN W3" panose="020B0300000000000000" pitchFamily="34" charset="-128"/>
            </a:endParaRPr>
          </a:p>
        </p:txBody>
      </p:sp>
      <p:sp>
        <p:nvSpPr>
          <p:cNvPr id="24" name="テキスト ボックス 23">
            <a:extLst>
              <a:ext uri="{FF2B5EF4-FFF2-40B4-BE49-F238E27FC236}">
                <a16:creationId xmlns:a16="http://schemas.microsoft.com/office/drawing/2014/main" id="{66A8BC6D-7F33-F044-B394-7D3553004BBC}"/>
              </a:ext>
            </a:extLst>
          </p:cNvPr>
          <p:cNvSpPr txBox="1"/>
          <p:nvPr/>
        </p:nvSpPr>
        <p:spPr>
          <a:xfrm>
            <a:off x="58789" y="4810774"/>
            <a:ext cx="4031873" cy="707886"/>
          </a:xfrm>
          <a:prstGeom prst="rect">
            <a:avLst/>
          </a:prstGeom>
          <a:noFill/>
        </p:spPr>
        <p:txBody>
          <a:bodyPr wrap="none" rtlCol="0">
            <a:spAutoFit/>
          </a:bodyPr>
          <a:lstStyle/>
          <a:p>
            <a:r>
              <a:rPr kumimoji="1" lang="ja-JP" altLang="en-US" sz="2000">
                <a:latin typeface="Hiragino Kaku Gothic ProN W3" panose="020B0300000000000000" pitchFamily="34" charset="-128"/>
                <a:ea typeface="Hiragino Kaku Gothic ProN W3" panose="020B0300000000000000" pitchFamily="34" charset="-128"/>
              </a:rPr>
              <a:t>◆ただ聞いているだけでは成立し</a:t>
            </a:r>
            <a:endParaRPr kumimoji="1" lang="en-US" altLang="ja-JP" sz="2000" dirty="0">
              <a:latin typeface="Hiragino Kaku Gothic ProN W3" panose="020B0300000000000000" pitchFamily="34" charset="-128"/>
              <a:ea typeface="Hiragino Kaku Gothic ProN W3" panose="020B0300000000000000" pitchFamily="34" charset="-128"/>
            </a:endParaRPr>
          </a:p>
          <a:p>
            <a:r>
              <a:rPr kumimoji="1" lang="ja-JP" altLang="en-US" sz="2000">
                <a:latin typeface="Hiragino Kaku Gothic ProN W3" panose="020B0300000000000000" pitchFamily="34" charset="-128"/>
                <a:ea typeface="Hiragino Kaku Gothic ProN W3" panose="020B0300000000000000" pitchFamily="34" charset="-128"/>
              </a:rPr>
              <a:t>　ない</a:t>
            </a:r>
            <a:r>
              <a:rPr lang="ja-JP" altLang="en-US" sz="2000">
                <a:latin typeface="Hiragino Kaku Gothic ProN W3" panose="020B0300000000000000" pitchFamily="34" charset="-128"/>
                <a:ea typeface="Hiragino Kaku Gothic ProN W3" panose="020B0300000000000000" pitchFamily="34" charset="-128"/>
              </a:rPr>
              <a:t>ため深い理解につながる</a:t>
            </a:r>
            <a:endParaRPr kumimoji="1" lang="en-US" altLang="ja-JP" sz="2000" dirty="0">
              <a:latin typeface="Hiragino Kaku Gothic ProN W3" panose="020B0300000000000000" pitchFamily="34" charset="-128"/>
              <a:ea typeface="Hiragino Kaku Gothic ProN W3" panose="020B0300000000000000" pitchFamily="34" charset="-128"/>
            </a:endParaRPr>
          </a:p>
        </p:txBody>
      </p:sp>
      <p:sp>
        <p:nvSpPr>
          <p:cNvPr id="27" name="正方形/長方形 26">
            <a:extLst>
              <a:ext uri="{FF2B5EF4-FFF2-40B4-BE49-F238E27FC236}">
                <a16:creationId xmlns:a16="http://schemas.microsoft.com/office/drawing/2014/main" id="{8AE61022-40C0-984E-9C29-E3C1FEAE4575}"/>
              </a:ext>
            </a:extLst>
          </p:cNvPr>
          <p:cNvSpPr/>
          <p:nvPr/>
        </p:nvSpPr>
        <p:spPr>
          <a:xfrm>
            <a:off x="4225352" y="608874"/>
            <a:ext cx="4831148" cy="4981293"/>
          </a:xfrm>
          <a:prstGeom prst="rect">
            <a:avLst/>
          </a:prstGeom>
          <a:solidFill>
            <a:srgbClr val="D8F0FF">
              <a:alpha val="9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28" name="テキスト ボックス 27">
            <a:extLst>
              <a:ext uri="{FF2B5EF4-FFF2-40B4-BE49-F238E27FC236}">
                <a16:creationId xmlns:a16="http://schemas.microsoft.com/office/drawing/2014/main" id="{7494CC27-7535-2442-BA39-C476C3C497A2}"/>
              </a:ext>
            </a:extLst>
          </p:cNvPr>
          <p:cNvSpPr txBox="1"/>
          <p:nvPr/>
        </p:nvSpPr>
        <p:spPr>
          <a:xfrm>
            <a:off x="4307731" y="685411"/>
            <a:ext cx="1328298" cy="461665"/>
          </a:xfrm>
          <a:prstGeom prst="rect">
            <a:avLst/>
          </a:prstGeom>
          <a:solidFill>
            <a:schemeClr val="bg1"/>
          </a:solidFill>
        </p:spPr>
        <p:txBody>
          <a:bodyPr wrap="square" rtlCol="0">
            <a:spAutoFit/>
          </a:bodyPr>
          <a:lstStyle/>
          <a:p>
            <a:pPr algn="ctr"/>
            <a:r>
              <a:rPr lang="ja-JP" altLang="en-US" sz="2400">
                <a:latin typeface="Hiragino Kaku Gothic ProN W3" panose="020B0300000000000000" pitchFamily="34" charset="-128"/>
                <a:ea typeface="Hiragino Kaku Gothic ProN W3" panose="020B0300000000000000" pitchFamily="34" charset="-128"/>
              </a:rPr>
              <a:t>導入例</a:t>
            </a:r>
            <a:endParaRPr kumimoji="1" lang="ja-JP" altLang="en-US" sz="2400">
              <a:latin typeface="Hiragino Kaku Gothic ProN W3" panose="020B0300000000000000" pitchFamily="34" charset="-128"/>
              <a:ea typeface="Hiragino Kaku Gothic ProN W3" panose="020B0300000000000000" pitchFamily="34" charset="-128"/>
            </a:endParaRPr>
          </a:p>
        </p:txBody>
      </p:sp>
      <p:sp>
        <p:nvSpPr>
          <p:cNvPr id="30" name="テキスト ボックス 29">
            <a:extLst>
              <a:ext uri="{FF2B5EF4-FFF2-40B4-BE49-F238E27FC236}">
                <a16:creationId xmlns:a16="http://schemas.microsoft.com/office/drawing/2014/main" id="{15DF7B42-1BBC-BC46-A731-09DADB538CBD}"/>
              </a:ext>
            </a:extLst>
          </p:cNvPr>
          <p:cNvSpPr txBox="1"/>
          <p:nvPr/>
        </p:nvSpPr>
        <p:spPr>
          <a:xfrm>
            <a:off x="4244811" y="1330697"/>
            <a:ext cx="4544834" cy="400110"/>
          </a:xfrm>
          <a:prstGeom prst="rect">
            <a:avLst/>
          </a:prstGeom>
          <a:noFill/>
        </p:spPr>
        <p:txBody>
          <a:bodyPr wrap="none" rtlCol="0">
            <a:spAutoFit/>
          </a:bodyPr>
          <a:lstStyle/>
          <a:p>
            <a:r>
              <a:rPr kumimoji="1" lang="ja-JP" altLang="en-US" sz="2000">
                <a:latin typeface="Hiragino Kaku Gothic ProN W3" panose="020B0300000000000000" pitchFamily="34" charset="-128"/>
                <a:ea typeface="Hiragino Kaku Gothic ProN W3" panose="020B0300000000000000" pitchFamily="34" charset="-128"/>
              </a:rPr>
              <a:t>◆文系授業における反転授業の導入</a:t>
            </a:r>
            <a:r>
              <a:rPr kumimoji="1" lang="en-US" altLang="ja-JP" sz="2000" dirty="0">
                <a:latin typeface="Hiragino Kaku Gothic ProN W3" panose="020B0300000000000000" pitchFamily="34" charset="-128"/>
                <a:ea typeface="Hiragino Kaku Gothic ProN W3" panose="020B0300000000000000" pitchFamily="34" charset="-128"/>
              </a:rPr>
              <a:t>※</a:t>
            </a:r>
          </a:p>
        </p:txBody>
      </p:sp>
      <p:sp>
        <p:nvSpPr>
          <p:cNvPr id="4" name="テキスト ボックス 3">
            <a:extLst>
              <a:ext uri="{FF2B5EF4-FFF2-40B4-BE49-F238E27FC236}">
                <a16:creationId xmlns:a16="http://schemas.microsoft.com/office/drawing/2014/main" id="{A64BFC87-499A-D24A-80EF-EB9381C765B6}"/>
              </a:ext>
            </a:extLst>
          </p:cNvPr>
          <p:cNvSpPr txBox="1"/>
          <p:nvPr/>
        </p:nvSpPr>
        <p:spPr>
          <a:xfrm>
            <a:off x="4244811" y="2034512"/>
            <a:ext cx="4801314" cy="707886"/>
          </a:xfrm>
          <a:prstGeom prst="rect">
            <a:avLst/>
          </a:prstGeom>
          <a:noFill/>
        </p:spPr>
        <p:txBody>
          <a:bodyPr wrap="none" rtlCol="0">
            <a:spAutoFit/>
          </a:bodyPr>
          <a:lstStyle/>
          <a:p>
            <a:r>
              <a:rPr lang="ja-JP" altLang="en-US" sz="2000">
                <a:latin typeface="Hiragino Kaku Gothic ProN W3" panose="020B0300000000000000" pitchFamily="34" charset="-128"/>
                <a:ea typeface="Hiragino Kaku Gothic ProN W3" panose="020B0300000000000000" pitchFamily="34" charset="-128"/>
              </a:rPr>
              <a:t>・毎回決められたテーマやキーワードに</a:t>
            </a:r>
            <a:endParaRPr lang="en-US" altLang="ja-JP" sz="2000" dirty="0">
              <a:latin typeface="Hiragino Kaku Gothic ProN W3" panose="020B0300000000000000" pitchFamily="34" charset="-128"/>
              <a:ea typeface="Hiragino Kaku Gothic ProN W3" panose="020B0300000000000000" pitchFamily="34" charset="-128"/>
            </a:endParaRPr>
          </a:p>
          <a:p>
            <a:r>
              <a:rPr lang="ja-JP" altLang="en-US" sz="2000">
                <a:latin typeface="Hiragino Kaku Gothic ProN W3" panose="020B0300000000000000" pitchFamily="34" charset="-128"/>
                <a:ea typeface="Hiragino Kaku Gothic ProN W3" panose="020B0300000000000000" pitchFamily="34" charset="-128"/>
              </a:rPr>
              <a:t>　ついて自由にディスカッションを行う</a:t>
            </a:r>
            <a:endParaRPr lang="en-US" altLang="ja-JP" sz="2000" dirty="0">
              <a:latin typeface="Hiragino Kaku Gothic ProN W3" panose="020B0300000000000000" pitchFamily="34" charset="-128"/>
              <a:ea typeface="Hiragino Kaku Gothic ProN W3" panose="020B0300000000000000" pitchFamily="34" charset="-128"/>
            </a:endParaRPr>
          </a:p>
        </p:txBody>
      </p:sp>
      <p:sp>
        <p:nvSpPr>
          <p:cNvPr id="7" name="テキスト ボックス 6">
            <a:extLst>
              <a:ext uri="{FF2B5EF4-FFF2-40B4-BE49-F238E27FC236}">
                <a16:creationId xmlns:a16="http://schemas.microsoft.com/office/drawing/2014/main" id="{FA543731-6CDC-CA4F-B2E6-6F15AA39F68A}"/>
              </a:ext>
            </a:extLst>
          </p:cNvPr>
          <p:cNvSpPr txBox="1"/>
          <p:nvPr/>
        </p:nvSpPr>
        <p:spPr>
          <a:xfrm>
            <a:off x="4244811" y="3010081"/>
            <a:ext cx="4544834" cy="400110"/>
          </a:xfrm>
          <a:prstGeom prst="rect">
            <a:avLst/>
          </a:prstGeom>
          <a:noFill/>
        </p:spPr>
        <p:txBody>
          <a:bodyPr wrap="none" rtlCol="0">
            <a:spAutoFit/>
          </a:bodyPr>
          <a:lstStyle/>
          <a:p>
            <a:r>
              <a:rPr lang="ja-JP" altLang="en-US" sz="2000">
                <a:latin typeface="Hiragino Kaku Gothic ProN W3" panose="020B0300000000000000" pitchFamily="34" charset="-128"/>
                <a:ea typeface="Hiragino Kaku Gothic ProN W3" panose="020B0300000000000000" pitchFamily="34" charset="-128"/>
              </a:rPr>
              <a:t>・学生全体としては主体性が向上した</a:t>
            </a:r>
            <a:endParaRPr lang="en-US" altLang="ja-JP" sz="2000" dirty="0">
              <a:latin typeface="Hiragino Kaku Gothic ProN W3" panose="020B0300000000000000" pitchFamily="34" charset="-128"/>
              <a:ea typeface="Hiragino Kaku Gothic ProN W3" panose="020B0300000000000000" pitchFamily="34" charset="-128"/>
            </a:endParaRPr>
          </a:p>
        </p:txBody>
      </p:sp>
      <p:sp>
        <p:nvSpPr>
          <p:cNvPr id="25" name="テキスト ボックス 24">
            <a:extLst>
              <a:ext uri="{FF2B5EF4-FFF2-40B4-BE49-F238E27FC236}">
                <a16:creationId xmlns:a16="http://schemas.microsoft.com/office/drawing/2014/main" id="{67C4383B-0E99-FC4C-A0CB-28279EC776BB}"/>
              </a:ext>
            </a:extLst>
          </p:cNvPr>
          <p:cNvSpPr txBox="1"/>
          <p:nvPr/>
        </p:nvSpPr>
        <p:spPr>
          <a:xfrm>
            <a:off x="4330227" y="4775504"/>
            <a:ext cx="4673074" cy="738664"/>
          </a:xfrm>
          <a:prstGeom prst="rect">
            <a:avLst/>
          </a:prstGeom>
          <a:noFill/>
        </p:spPr>
        <p:txBody>
          <a:bodyPr wrap="none" rtlCol="0">
            <a:spAutoFit/>
          </a:bodyPr>
          <a:lstStyle/>
          <a:p>
            <a:r>
              <a:rPr lang="en-US" altLang="ja-JP" sz="1400" dirty="0">
                <a:latin typeface="Hiragino Kaku Gothic ProN W3" panose="020B0300000000000000" pitchFamily="34" charset="-128"/>
                <a:ea typeface="Hiragino Kaku Gothic ProN W3" panose="020B0300000000000000" pitchFamily="34" charset="-128"/>
              </a:rPr>
              <a:t>※</a:t>
            </a:r>
            <a:r>
              <a:rPr lang="ja-JP" altLang="en-US" sz="1400">
                <a:latin typeface="Hiragino Kaku Gothic ProN W3" panose="020B0300000000000000" pitchFamily="34" charset="-128"/>
                <a:ea typeface="Hiragino Kaku Gothic ProN W3" panose="020B0300000000000000" pitchFamily="34" charset="-128"/>
              </a:rPr>
              <a:t>「文系授業における反転授業の事例研究」，</a:t>
            </a:r>
            <a:endParaRPr lang="en-US" altLang="ja-JP" sz="1400" dirty="0">
              <a:latin typeface="Hiragino Kaku Gothic ProN W3" panose="020B0300000000000000" pitchFamily="34" charset="-128"/>
              <a:ea typeface="Hiragino Kaku Gothic ProN W3" panose="020B0300000000000000" pitchFamily="34" charset="-128"/>
            </a:endParaRPr>
          </a:p>
          <a:p>
            <a:r>
              <a:rPr lang="ja-JP" altLang="en-US" sz="1400">
                <a:latin typeface="Hiragino Kaku Gothic ProN W3" panose="020B0300000000000000" pitchFamily="34" charset="-128"/>
                <a:ea typeface="Hiragino Kaku Gothic ProN W3" panose="020B0300000000000000" pitchFamily="34" charset="-128"/>
              </a:rPr>
              <a:t>大谷千恵・田丸恵理子・河野功幸・根津幸徳・池田敦，</a:t>
            </a:r>
            <a:endParaRPr lang="en-US" altLang="ja-JP" sz="1400" dirty="0">
              <a:latin typeface="Hiragino Kaku Gothic ProN W3" panose="020B0300000000000000" pitchFamily="34" charset="-128"/>
              <a:ea typeface="Hiragino Kaku Gothic ProN W3" panose="020B0300000000000000" pitchFamily="34" charset="-128"/>
            </a:endParaRPr>
          </a:p>
          <a:p>
            <a:r>
              <a:rPr lang="ja-JP" altLang="en-US" sz="1400">
                <a:latin typeface="Hiragino Kaku Gothic ProN W3" panose="020B0300000000000000" pitchFamily="34" charset="-128"/>
                <a:ea typeface="Hiragino Kaku Gothic ProN W3" panose="020B0300000000000000" pitchFamily="34" charset="-128"/>
              </a:rPr>
              <a:t>玉川大学，</a:t>
            </a:r>
            <a:r>
              <a:rPr lang="en-US" altLang="ja-JP" sz="1400" dirty="0">
                <a:latin typeface="Hiragino Kaku Gothic ProN W3" panose="020B0300000000000000" pitchFamily="34" charset="-128"/>
                <a:ea typeface="Hiragino Kaku Gothic ProN W3" panose="020B0300000000000000" pitchFamily="34" charset="-128"/>
              </a:rPr>
              <a:t>2017</a:t>
            </a:r>
            <a:r>
              <a:rPr lang="ja-JP" altLang="en-US" sz="1400">
                <a:latin typeface="Hiragino Kaku Gothic ProN W3" panose="020B0300000000000000" pitchFamily="34" charset="-128"/>
                <a:ea typeface="Hiragino Kaku Gothic ProN W3" panose="020B0300000000000000" pitchFamily="34" charset="-128"/>
              </a:rPr>
              <a:t>，</a:t>
            </a:r>
            <a:r>
              <a:rPr lang="en-US" altLang="ja-JP" sz="1400" dirty="0">
                <a:latin typeface="Hiragino Kaku Gothic ProN W3" panose="020B0300000000000000" pitchFamily="34" charset="-128"/>
                <a:ea typeface="Hiragino Kaku Gothic ProN W3" panose="020B0300000000000000" pitchFamily="34" charset="-128"/>
              </a:rPr>
              <a:t>117〜142</a:t>
            </a:r>
            <a:r>
              <a:rPr lang="ja-JP" altLang="en-US" sz="1400">
                <a:latin typeface="Hiragino Kaku Gothic ProN W3" panose="020B0300000000000000" pitchFamily="34" charset="-128"/>
                <a:ea typeface="Hiragino Kaku Gothic ProN W3" panose="020B0300000000000000" pitchFamily="34" charset="-128"/>
              </a:rPr>
              <a:t>，</a:t>
            </a:r>
            <a:r>
              <a:rPr lang="en-US" altLang="ja-JP" sz="1400" dirty="0">
                <a:latin typeface="Hiragino Kaku Gothic ProN W3" panose="020B0300000000000000" pitchFamily="34" charset="-128"/>
                <a:ea typeface="Hiragino Kaku Gothic ProN W3" panose="020B0300000000000000" pitchFamily="34" charset="-128"/>
              </a:rPr>
              <a:t>2019/8/27</a:t>
            </a:r>
          </a:p>
        </p:txBody>
      </p:sp>
      <p:sp>
        <p:nvSpPr>
          <p:cNvPr id="26" name="テキスト ボックス 25">
            <a:extLst>
              <a:ext uri="{FF2B5EF4-FFF2-40B4-BE49-F238E27FC236}">
                <a16:creationId xmlns:a16="http://schemas.microsoft.com/office/drawing/2014/main" id="{4EA0F496-3653-D640-B018-E228A0D37AE4}"/>
              </a:ext>
            </a:extLst>
          </p:cNvPr>
          <p:cNvSpPr txBox="1"/>
          <p:nvPr/>
        </p:nvSpPr>
        <p:spPr>
          <a:xfrm>
            <a:off x="4244811" y="3780396"/>
            <a:ext cx="4544834" cy="707886"/>
          </a:xfrm>
          <a:prstGeom prst="rect">
            <a:avLst/>
          </a:prstGeom>
          <a:noFill/>
        </p:spPr>
        <p:txBody>
          <a:bodyPr wrap="none" rtlCol="0">
            <a:spAutoFit/>
          </a:bodyPr>
          <a:lstStyle/>
          <a:p>
            <a:r>
              <a:rPr kumimoji="1" lang="ja-JP" altLang="en-US" sz="2000">
                <a:latin typeface="ヒラギノ角ゴ ProN W3"/>
                <a:ea typeface="ヒラギノ角ゴ ProN W3"/>
                <a:cs typeface="ヒラギノ角ゴ ProN W3"/>
              </a:rPr>
              <a:t>・主体性が低い学生も向上していたか</a:t>
            </a:r>
            <a:endParaRPr kumimoji="1" lang="en-US" altLang="ja-JP" sz="2000" dirty="0">
              <a:latin typeface="ヒラギノ角ゴ ProN W3"/>
              <a:ea typeface="ヒラギノ角ゴ ProN W3"/>
              <a:cs typeface="ヒラギノ角ゴ ProN W3"/>
            </a:endParaRPr>
          </a:p>
          <a:p>
            <a:r>
              <a:rPr lang="ja-JP" altLang="en-US" sz="2000">
                <a:latin typeface="ヒラギノ角ゴ ProN W3"/>
                <a:ea typeface="ヒラギノ角ゴ ProN W3"/>
                <a:cs typeface="ヒラギノ角ゴ ProN W3"/>
              </a:rPr>
              <a:t>　</a:t>
            </a:r>
            <a:r>
              <a:rPr kumimoji="1" lang="ja-JP" altLang="en-US" sz="2000">
                <a:latin typeface="ヒラギノ角ゴ ProN W3"/>
                <a:ea typeface="ヒラギノ角ゴ ProN W3"/>
                <a:cs typeface="ヒラギノ角ゴ ProN W3"/>
              </a:rPr>
              <a:t>述べられていない</a:t>
            </a:r>
            <a:endParaRPr kumimoji="1" lang="ja-JP" altLang="en-US" sz="20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92266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線コネクタ 14">
            <a:extLst>
              <a:ext uri="{FF2B5EF4-FFF2-40B4-BE49-F238E27FC236}">
                <a16:creationId xmlns:a16="http://schemas.microsoft.com/office/drawing/2014/main" id="{878A4BE2-3118-B848-A116-591741E28F1A}"/>
              </a:ext>
            </a:extLst>
          </p:cNvPr>
          <p:cNvCxnSpPr>
            <a:cxnSpLocks/>
          </p:cNvCxnSpPr>
          <p:nvPr/>
        </p:nvCxnSpPr>
        <p:spPr>
          <a:xfrm>
            <a:off x="0" y="512302"/>
            <a:ext cx="912809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9A3125C-1CB2-6A46-ACF1-DB62CFE97CA2}"/>
              </a:ext>
            </a:extLst>
          </p:cNvPr>
          <p:cNvSpPr txBox="1"/>
          <p:nvPr/>
        </p:nvSpPr>
        <p:spPr>
          <a:xfrm>
            <a:off x="0" y="-10918"/>
            <a:ext cx="2302233" cy="523220"/>
          </a:xfrm>
          <a:prstGeom prst="rect">
            <a:avLst/>
          </a:prstGeom>
          <a:noFill/>
        </p:spPr>
        <p:txBody>
          <a:bodyPr wrap="none" rtlCol="0">
            <a:spAutoFit/>
          </a:bodyPr>
          <a:lstStyle/>
          <a:p>
            <a:r>
              <a:rPr lang="en-US" altLang="ja-JP" sz="2800" dirty="0">
                <a:latin typeface="Hiragino Kaku Gothic ProN W3" panose="020B0300000000000000" pitchFamily="34" charset="-128"/>
                <a:ea typeface="Hiragino Kaku Gothic ProN W3" panose="020B0300000000000000" pitchFamily="34" charset="-128"/>
              </a:rPr>
              <a:t>3.</a:t>
            </a:r>
            <a:r>
              <a:rPr lang="ja-JP" altLang="en-US" sz="2800">
                <a:latin typeface="Hiragino Kaku Gothic ProN W3" panose="020B0300000000000000" pitchFamily="34" charset="-128"/>
                <a:ea typeface="Hiragino Kaku Gothic ProN W3" panose="020B0300000000000000" pitchFamily="34" charset="-128"/>
              </a:rPr>
              <a:t>授業の構想</a:t>
            </a:r>
            <a:endParaRPr kumimoji="1" lang="ja-JP" altLang="en-US" sz="2800" dirty="0">
              <a:latin typeface="Hiragino Kaku Gothic ProN W3" panose="020B0300000000000000" pitchFamily="34" charset="-128"/>
              <a:ea typeface="Hiragino Kaku Gothic ProN W3" panose="020B0300000000000000" pitchFamily="34" charset="-128"/>
            </a:endParaRPr>
          </a:p>
        </p:txBody>
      </p:sp>
      <p:sp>
        <p:nvSpPr>
          <p:cNvPr id="9" name="正方形/長方形 8">
            <a:extLst>
              <a:ext uri="{FF2B5EF4-FFF2-40B4-BE49-F238E27FC236}">
                <a16:creationId xmlns:a16="http://schemas.microsoft.com/office/drawing/2014/main" id="{0D289EB1-08E6-3B4F-AFB9-E043A3B7CB91}"/>
              </a:ext>
            </a:extLst>
          </p:cNvPr>
          <p:cNvSpPr/>
          <p:nvPr/>
        </p:nvSpPr>
        <p:spPr>
          <a:xfrm>
            <a:off x="92561" y="3341715"/>
            <a:ext cx="787720" cy="2229654"/>
          </a:xfrm>
          <a:prstGeom prst="rect">
            <a:avLst/>
          </a:prstGeom>
          <a:solidFill>
            <a:srgbClr val="FFE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17" name="正方形/長方形 16">
            <a:extLst>
              <a:ext uri="{FF2B5EF4-FFF2-40B4-BE49-F238E27FC236}">
                <a16:creationId xmlns:a16="http://schemas.microsoft.com/office/drawing/2014/main" id="{45037D91-8584-254E-B5AF-70A29E9E2778}"/>
              </a:ext>
            </a:extLst>
          </p:cNvPr>
          <p:cNvSpPr/>
          <p:nvPr/>
        </p:nvSpPr>
        <p:spPr>
          <a:xfrm>
            <a:off x="92561" y="1271849"/>
            <a:ext cx="787720" cy="1963386"/>
          </a:xfrm>
          <a:prstGeom prst="rect">
            <a:avLst/>
          </a:pr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18" name="テキスト ボックス 17">
            <a:extLst>
              <a:ext uri="{FF2B5EF4-FFF2-40B4-BE49-F238E27FC236}">
                <a16:creationId xmlns:a16="http://schemas.microsoft.com/office/drawing/2014/main" id="{B3731896-31CA-2B4B-AB8F-46575717F1D8}"/>
              </a:ext>
            </a:extLst>
          </p:cNvPr>
          <p:cNvSpPr txBox="1"/>
          <p:nvPr/>
        </p:nvSpPr>
        <p:spPr>
          <a:xfrm>
            <a:off x="206716" y="1756673"/>
            <a:ext cx="553998" cy="1015663"/>
          </a:xfrm>
          <a:prstGeom prst="rect">
            <a:avLst/>
          </a:prstGeom>
          <a:noFill/>
          <a:ln w="31750">
            <a:noFill/>
          </a:ln>
        </p:spPr>
        <p:txBody>
          <a:bodyPr vert="eaVert" wrap="none" rtlCol="0">
            <a:spAutoFit/>
          </a:bodyPr>
          <a:lstStyle/>
          <a:p>
            <a:r>
              <a:rPr kumimoji="1" lang="ja-JP" altLang="en-US" sz="2400">
                <a:latin typeface="ヒラギノ角ゴ ProN W3"/>
                <a:ea typeface="ヒラギノ角ゴ ProN W3"/>
                <a:cs typeface="ヒラギノ角ゴ ProN W3"/>
              </a:rPr>
              <a:t>授業前</a:t>
            </a:r>
            <a:endParaRPr kumimoji="1" lang="ja-JP" altLang="en-US" sz="2400" dirty="0">
              <a:latin typeface="ヒラギノ角ゴ ProN W3"/>
              <a:ea typeface="ヒラギノ角ゴ ProN W3"/>
              <a:cs typeface="ヒラギノ角ゴ ProN W3"/>
            </a:endParaRPr>
          </a:p>
        </p:txBody>
      </p:sp>
      <p:sp>
        <p:nvSpPr>
          <p:cNvPr id="19" name="テキスト ボックス 18">
            <a:extLst>
              <a:ext uri="{FF2B5EF4-FFF2-40B4-BE49-F238E27FC236}">
                <a16:creationId xmlns:a16="http://schemas.microsoft.com/office/drawing/2014/main" id="{D7D5EFE4-B9A1-0D4D-8CC2-86E034F3F1A2}"/>
              </a:ext>
            </a:extLst>
          </p:cNvPr>
          <p:cNvSpPr txBox="1"/>
          <p:nvPr/>
        </p:nvSpPr>
        <p:spPr>
          <a:xfrm>
            <a:off x="206716" y="4046054"/>
            <a:ext cx="553998" cy="1113073"/>
          </a:xfrm>
          <a:prstGeom prst="rect">
            <a:avLst/>
          </a:prstGeom>
          <a:noFill/>
          <a:ln w="31750">
            <a:noFill/>
          </a:ln>
        </p:spPr>
        <p:txBody>
          <a:bodyPr vert="eaVert" wrap="square" rtlCol="0">
            <a:spAutoFit/>
          </a:bodyPr>
          <a:lstStyle/>
          <a:p>
            <a:r>
              <a:rPr kumimoji="1" lang="ja-JP" altLang="en-US" sz="2400">
                <a:latin typeface="ヒラギノ角ゴ ProN W3"/>
                <a:ea typeface="ヒラギノ角ゴ ProN W3"/>
                <a:cs typeface="ヒラギノ角ゴ ProN W3"/>
              </a:rPr>
              <a:t>授業内</a:t>
            </a:r>
            <a:endParaRPr kumimoji="1" lang="ja-JP" altLang="en-US" sz="2400" dirty="0">
              <a:latin typeface="ヒラギノ角ゴ ProN W3"/>
              <a:ea typeface="ヒラギノ角ゴ ProN W3"/>
              <a:cs typeface="ヒラギノ角ゴ ProN W3"/>
            </a:endParaRPr>
          </a:p>
        </p:txBody>
      </p:sp>
      <p:sp>
        <p:nvSpPr>
          <p:cNvPr id="20" name="正方形/長方形 19">
            <a:extLst>
              <a:ext uri="{FF2B5EF4-FFF2-40B4-BE49-F238E27FC236}">
                <a16:creationId xmlns:a16="http://schemas.microsoft.com/office/drawing/2014/main" id="{CA0A5AC7-2B02-4C43-85D6-FC085CF24150}"/>
              </a:ext>
            </a:extLst>
          </p:cNvPr>
          <p:cNvSpPr/>
          <p:nvPr/>
        </p:nvSpPr>
        <p:spPr>
          <a:xfrm>
            <a:off x="926919" y="1271848"/>
            <a:ext cx="8124520" cy="1963387"/>
          </a:xfrm>
          <a:prstGeom prst="rect">
            <a:avLst/>
          </a:pr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21" name="正方形/長方形 20">
            <a:extLst>
              <a:ext uri="{FF2B5EF4-FFF2-40B4-BE49-F238E27FC236}">
                <a16:creationId xmlns:a16="http://schemas.microsoft.com/office/drawing/2014/main" id="{44FA220A-84BA-4B43-9F0F-2AD7F6F75C21}"/>
              </a:ext>
            </a:extLst>
          </p:cNvPr>
          <p:cNvSpPr/>
          <p:nvPr/>
        </p:nvSpPr>
        <p:spPr>
          <a:xfrm>
            <a:off x="926919" y="3332809"/>
            <a:ext cx="4049534" cy="2229654"/>
          </a:xfrm>
          <a:prstGeom prst="rect">
            <a:avLst/>
          </a:prstGeom>
          <a:solidFill>
            <a:srgbClr val="FFE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22" name="正方形/長方形 21">
            <a:extLst>
              <a:ext uri="{FF2B5EF4-FFF2-40B4-BE49-F238E27FC236}">
                <a16:creationId xmlns:a16="http://schemas.microsoft.com/office/drawing/2014/main" id="{679A7A26-EDDE-D944-AE9A-27E4AB242172}"/>
              </a:ext>
            </a:extLst>
          </p:cNvPr>
          <p:cNvSpPr/>
          <p:nvPr/>
        </p:nvSpPr>
        <p:spPr>
          <a:xfrm>
            <a:off x="926918" y="630129"/>
            <a:ext cx="4049535" cy="577489"/>
          </a:xfrm>
          <a:prstGeom prst="rect">
            <a:avLst/>
          </a:prstGeom>
          <a:solidFill>
            <a:srgbClr val="DFCF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Hiragino Kaku Gothic ProN W3" panose="020B0300000000000000" pitchFamily="34" charset="-128"/>
                <a:ea typeface="Hiragino Kaku Gothic ProN W3" panose="020B0300000000000000" pitchFamily="34" charset="-128"/>
              </a:rPr>
              <a:t>責任者</a:t>
            </a:r>
            <a:r>
              <a:rPr kumimoji="1" lang="ja-JP" altLang="en-US" sz="2000">
                <a:solidFill>
                  <a:schemeClr val="tx1"/>
                </a:solidFill>
                <a:latin typeface="Hiragino Kaku Gothic ProN W3" panose="020B0300000000000000" pitchFamily="34" charset="-128"/>
                <a:ea typeface="Hiragino Kaku Gothic ProN W3" panose="020B0300000000000000" pitchFamily="34" charset="-128"/>
              </a:rPr>
              <a:t>決めなし（</a:t>
            </a:r>
            <a:r>
              <a:rPr kumimoji="1" lang="en-US" altLang="ja-JP" sz="2000" dirty="0">
                <a:solidFill>
                  <a:schemeClr val="tx1"/>
                </a:solidFill>
                <a:latin typeface="Hiragino Kaku Gothic ProN W3" panose="020B0300000000000000" pitchFamily="34" charset="-128"/>
                <a:ea typeface="Hiragino Kaku Gothic ProN W3" panose="020B0300000000000000" pitchFamily="34" charset="-128"/>
              </a:rPr>
              <a:t>A</a:t>
            </a:r>
            <a:r>
              <a:rPr kumimoji="1" lang="ja-JP" altLang="en-US" sz="2000">
                <a:solidFill>
                  <a:schemeClr val="tx1"/>
                </a:solidFill>
                <a:latin typeface="Hiragino Kaku Gothic ProN W3" panose="020B0300000000000000" pitchFamily="34" charset="-128"/>
                <a:ea typeface="Hiragino Kaku Gothic ProN W3" panose="020B0300000000000000" pitchFamily="34" charset="-128"/>
              </a:rPr>
              <a:t>群）</a:t>
            </a:r>
          </a:p>
        </p:txBody>
      </p:sp>
      <p:sp>
        <p:nvSpPr>
          <p:cNvPr id="23" name="正方形/長方形 22">
            <a:extLst>
              <a:ext uri="{FF2B5EF4-FFF2-40B4-BE49-F238E27FC236}">
                <a16:creationId xmlns:a16="http://schemas.microsoft.com/office/drawing/2014/main" id="{3BA7C646-850B-DE4C-A0BB-73AB75E89B5E}"/>
              </a:ext>
            </a:extLst>
          </p:cNvPr>
          <p:cNvSpPr/>
          <p:nvPr/>
        </p:nvSpPr>
        <p:spPr>
          <a:xfrm>
            <a:off x="5045016" y="630129"/>
            <a:ext cx="4006423" cy="577489"/>
          </a:xfrm>
          <a:prstGeom prst="rect">
            <a:avLst/>
          </a:prstGeom>
          <a:solidFill>
            <a:srgbClr val="FFD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Hiragino Kaku Gothic ProN W3" panose="020B0300000000000000" pitchFamily="34" charset="-128"/>
                <a:ea typeface="Hiragino Kaku Gothic ProN W3" panose="020B0300000000000000" pitchFamily="34" charset="-128"/>
              </a:rPr>
              <a:t>責任者</a:t>
            </a:r>
            <a:r>
              <a:rPr kumimoji="1" lang="ja-JP" altLang="en-US" sz="2000">
                <a:solidFill>
                  <a:schemeClr val="tx1"/>
                </a:solidFill>
                <a:latin typeface="Hiragino Kaku Gothic ProN W3" panose="020B0300000000000000" pitchFamily="34" charset="-128"/>
                <a:ea typeface="Hiragino Kaku Gothic ProN W3" panose="020B0300000000000000" pitchFamily="34" charset="-128"/>
              </a:rPr>
              <a:t>決めあり（</a:t>
            </a:r>
            <a:r>
              <a:rPr kumimoji="1" lang="en-US" altLang="ja-JP" sz="2000" dirty="0">
                <a:solidFill>
                  <a:schemeClr val="tx1"/>
                </a:solidFill>
                <a:latin typeface="Hiragino Kaku Gothic ProN W3" panose="020B0300000000000000" pitchFamily="34" charset="-128"/>
                <a:ea typeface="Hiragino Kaku Gothic ProN W3" panose="020B0300000000000000" pitchFamily="34" charset="-128"/>
              </a:rPr>
              <a:t>B</a:t>
            </a:r>
            <a:r>
              <a:rPr kumimoji="1" lang="ja-JP" altLang="en-US" sz="2000">
                <a:solidFill>
                  <a:schemeClr val="tx1"/>
                </a:solidFill>
                <a:latin typeface="Hiragino Kaku Gothic ProN W3" panose="020B0300000000000000" pitchFamily="34" charset="-128"/>
                <a:ea typeface="Hiragino Kaku Gothic ProN W3" panose="020B0300000000000000" pitchFamily="34" charset="-128"/>
              </a:rPr>
              <a:t>群）</a:t>
            </a:r>
          </a:p>
        </p:txBody>
      </p:sp>
      <p:sp>
        <p:nvSpPr>
          <p:cNvPr id="26" name="正方形/長方形 25">
            <a:extLst>
              <a:ext uri="{FF2B5EF4-FFF2-40B4-BE49-F238E27FC236}">
                <a16:creationId xmlns:a16="http://schemas.microsoft.com/office/drawing/2014/main" id="{A1DDEE1D-6D79-E140-9BCA-FB44F3107CFB}"/>
              </a:ext>
            </a:extLst>
          </p:cNvPr>
          <p:cNvSpPr/>
          <p:nvPr/>
        </p:nvSpPr>
        <p:spPr>
          <a:xfrm>
            <a:off x="5045016" y="3341715"/>
            <a:ext cx="4006423" cy="2212435"/>
          </a:xfrm>
          <a:prstGeom prst="rect">
            <a:avLst/>
          </a:prstGeom>
          <a:solidFill>
            <a:srgbClr val="FFE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3" name="テキスト ボックス 2">
            <a:extLst>
              <a:ext uri="{FF2B5EF4-FFF2-40B4-BE49-F238E27FC236}">
                <a16:creationId xmlns:a16="http://schemas.microsoft.com/office/drawing/2014/main" id="{7BD4D745-5372-064A-9BB1-81639C3E2250}"/>
              </a:ext>
            </a:extLst>
          </p:cNvPr>
          <p:cNvSpPr txBox="1"/>
          <p:nvPr/>
        </p:nvSpPr>
        <p:spPr>
          <a:xfrm>
            <a:off x="1057729" y="1476935"/>
            <a:ext cx="7879080" cy="461665"/>
          </a:xfrm>
          <a:prstGeom prst="rect">
            <a:avLst/>
          </a:prstGeom>
          <a:noFill/>
        </p:spPr>
        <p:txBody>
          <a:bodyPr wrap="none" rtlCol="0">
            <a:spAutoFit/>
          </a:bodyPr>
          <a:lstStyle/>
          <a:p>
            <a:r>
              <a:rPr lang="ja-JP" altLang="en-US" sz="2400">
                <a:latin typeface="ヒラギノ角ゴ ProN W3"/>
                <a:ea typeface="ヒラギノ角ゴ ProN W3"/>
                <a:cs typeface="ヒラギノ角ゴ ProN W3"/>
              </a:rPr>
              <a:t>◆プログラミングに必要な基本知識を動画を通して学ぶ</a:t>
            </a:r>
            <a:endParaRPr kumimoji="1" lang="ja-JP" altLang="en-US" sz="2400" dirty="0">
              <a:latin typeface="ヒラギノ角ゴ ProN W3"/>
              <a:ea typeface="ヒラギノ角ゴ ProN W3"/>
              <a:cs typeface="ヒラギノ角ゴ ProN W3"/>
            </a:endParaRPr>
          </a:p>
        </p:txBody>
      </p:sp>
      <p:sp>
        <p:nvSpPr>
          <p:cNvPr id="27" name="テキスト ボックス 26">
            <a:extLst>
              <a:ext uri="{FF2B5EF4-FFF2-40B4-BE49-F238E27FC236}">
                <a16:creationId xmlns:a16="http://schemas.microsoft.com/office/drawing/2014/main" id="{B643A4F4-3465-BB49-9D4D-86531F51B16D}"/>
              </a:ext>
            </a:extLst>
          </p:cNvPr>
          <p:cNvSpPr txBox="1"/>
          <p:nvPr/>
        </p:nvSpPr>
        <p:spPr>
          <a:xfrm>
            <a:off x="1057729" y="2047405"/>
            <a:ext cx="7300396" cy="461665"/>
          </a:xfrm>
          <a:prstGeom prst="rect">
            <a:avLst/>
          </a:prstGeom>
          <a:noFill/>
        </p:spPr>
        <p:txBody>
          <a:bodyPr wrap="none" rtlCol="0">
            <a:spAutoFit/>
          </a:bodyPr>
          <a:lstStyle/>
          <a:p>
            <a:r>
              <a:rPr lang="ja-JP" altLang="en-US" sz="2400">
                <a:latin typeface="ヒラギノ角ゴ ProN W3"/>
                <a:ea typeface="ヒラギノ角ゴ ProN W3"/>
                <a:cs typeface="ヒラギノ角ゴ ProN W3"/>
              </a:rPr>
              <a:t>◆</a:t>
            </a:r>
            <a:r>
              <a:rPr lang="en-US" altLang="ja-JP" sz="2400" dirty="0">
                <a:latin typeface="ヒラギノ角ゴ ProN W3"/>
                <a:ea typeface="ヒラギノ角ゴ ProN W3"/>
                <a:cs typeface="ヒラギノ角ゴ ProN W3"/>
              </a:rPr>
              <a:t>iPad</a:t>
            </a:r>
            <a:r>
              <a:rPr lang="ja-JP" altLang="en-US" sz="2400">
                <a:latin typeface="ヒラギノ角ゴ ProN W3"/>
                <a:ea typeface="ヒラギノ角ゴ ProN W3"/>
                <a:cs typeface="ヒラギノ角ゴ ProN W3"/>
              </a:rPr>
              <a:t>に入れる開発環境に慣れてもらう簡単な課題</a:t>
            </a:r>
            <a:endParaRPr kumimoji="1" lang="ja-JP" altLang="en-US" sz="2400" dirty="0">
              <a:latin typeface="ヒラギノ角ゴ ProN W3"/>
              <a:ea typeface="ヒラギノ角ゴ ProN W3"/>
              <a:cs typeface="ヒラギノ角ゴ ProN W3"/>
            </a:endParaRPr>
          </a:p>
        </p:txBody>
      </p:sp>
      <p:sp>
        <p:nvSpPr>
          <p:cNvPr id="28" name="テキスト ボックス 27">
            <a:extLst>
              <a:ext uri="{FF2B5EF4-FFF2-40B4-BE49-F238E27FC236}">
                <a16:creationId xmlns:a16="http://schemas.microsoft.com/office/drawing/2014/main" id="{358248AB-DFB7-3C47-B07B-D953284B2A22}"/>
              </a:ext>
            </a:extLst>
          </p:cNvPr>
          <p:cNvSpPr txBox="1"/>
          <p:nvPr/>
        </p:nvSpPr>
        <p:spPr>
          <a:xfrm>
            <a:off x="1057729" y="2634508"/>
            <a:ext cx="3262432" cy="461665"/>
          </a:xfrm>
          <a:prstGeom prst="rect">
            <a:avLst/>
          </a:prstGeom>
          <a:noFill/>
        </p:spPr>
        <p:txBody>
          <a:bodyPr wrap="none" rtlCol="0">
            <a:spAutoFit/>
          </a:bodyPr>
          <a:lstStyle/>
          <a:p>
            <a:r>
              <a:rPr kumimoji="1" lang="ja-JP" altLang="en-US" sz="2400">
                <a:latin typeface="ヒラギノ角ゴ ProN W3"/>
                <a:ea typeface="ヒラギノ角ゴ ProN W3"/>
                <a:cs typeface="ヒラギノ角ゴ ProN W3"/>
              </a:rPr>
              <a:t>◆課題の進め方を説明</a:t>
            </a:r>
            <a:endParaRPr kumimoji="1" lang="ja-JP" altLang="en-US" sz="2400" dirty="0">
              <a:latin typeface="ヒラギノ角ゴ ProN W3"/>
              <a:ea typeface="ヒラギノ角ゴ ProN W3"/>
              <a:cs typeface="ヒラギノ角ゴ ProN W3"/>
            </a:endParaRPr>
          </a:p>
        </p:txBody>
      </p:sp>
      <p:sp>
        <p:nvSpPr>
          <p:cNvPr id="29" name="テキスト ボックス 28">
            <a:extLst>
              <a:ext uri="{FF2B5EF4-FFF2-40B4-BE49-F238E27FC236}">
                <a16:creationId xmlns:a16="http://schemas.microsoft.com/office/drawing/2014/main" id="{705FF523-AF83-344B-AE43-0CB87EA967F8}"/>
              </a:ext>
            </a:extLst>
          </p:cNvPr>
          <p:cNvSpPr txBox="1"/>
          <p:nvPr/>
        </p:nvSpPr>
        <p:spPr>
          <a:xfrm>
            <a:off x="970031" y="3849814"/>
            <a:ext cx="3358612" cy="461665"/>
          </a:xfrm>
          <a:prstGeom prst="rect">
            <a:avLst/>
          </a:prstGeom>
          <a:noFill/>
        </p:spPr>
        <p:txBody>
          <a:bodyPr wrap="none" rtlCol="0">
            <a:spAutoFit/>
          </a:bodyPr>
          <a:lstStyle/>
          <a:p>
            <a:r>
              <a:rPr lang="ja-JP" altLang="en-US" sz="2400">
                <a:latin typeface="ヒラギノ角ゴ ProN W3"/>
                <a:ea typeface="ヒラギノ角ゴ ProN W3"/>
                <a:cs typeface="ヒラギノ角ゴ ProN W3"/>
              </a:rPr>
              <a:t>◆</a:t>
            </a:r>
            <a:r>
              <a:rPr lang="en-US" altLang="ja-JP" sz="2400" dirty="0">
                <a:latin typeface="ヒラギノ角ゴ ProN W3"/>
                <a:ea typeface="ヒラギノ角ゴ ProN W3"/>
                <a:cs typeface="ヒラギノ角ゴ ProN W3"/>
              </a:rPr>
              <a:t>3</a:t>
            </a:r>
            <a:r>
              <a:rPr lang="ja-JP" altLang="en-US" sz="2400">
                <a:latin typeface="ヒラギノ角ゴ ProN W3"/>
                <a:ea typeface="ヒラギノ角ゴ ProN W3"/>
                <a:cs typeface="ヒラギノ角ゴ ProN W3"/>
              </a:rPr>
              <a:t>人</a:t>
            </a:r>
            <a:r>
              <a:rPr lang="en-US" altLang="ja-JP" sz="2400" dirty="0">
                <a:latin typeface="ヒラギノ角ゴ ProN W3"/>
                <a:ea typeface="ヒラギノ角ゴ ProN W3"/>
                <a:cs typeface="ヒラギノ角ゴ ProN W3"/>
              </a:rPr>
              <a:t>1</a:t>
            </a:r>
            <a:r>
              <a:rPr lang="ja-JP" altLang="en-US" sz="2400">
                <a:latin typeface="ヒラギノ角ゴ ProN W3"/>
                <a:ea typeface="ヒラギノ角ゴ ProN W3"/>
                <a:cs typeface="ヒラギノ角ゴ ProN W3"/>
              </a:rPr>
              <a:t>グループを作る</a:t>
            </a:r>
            <a:endParaRPr lang="en-US" altLang="ja-JP" sz="2400" dirty="0">
              <a:latin typeface="ヒラギノ角ゴ ProN W3"/>
              <a:ea typeface="ヒラギノ角ゴ ProN W3"/>
              <a:cs typeface="ヒラギノ角ゴ ProN W3"/>
            </a:endParaRPr>
          </a:p>
        </p:txBody>
      </p:sp>
      <p:sp>
        <p:nvSpPr>
          <p:cNvPr id="30" name="テキスト ボックス 29">
            <a:extLst>
              <a:ext uri="{FF2B5EF4-FFF2-40B4-BE49-F238E27FC236}">
                <a16:creationId xmlns:a16="http://schemas.microsoft.com/office/drawing/2014/main" id="{9ECC02DB-76C6-794F-87B3-849C7F5BF407}"/>
              </a:ext>
            </a:extLst>
          </p:cNvPr>
          <p:cNvSpPr txBox="1"/>
          <p:nvPr/>
        </p:nvSpPr>
        <p:spPr>
          <a:xfrm>
            <a:off x="970031" y="4621683"/>
            <a:ext cx="3877985" cy="830997"/>
          </a:xfrm>
          <a:prstGeom prst="rect">
            <a:avLst/>
          </a:prstGeom>
          <a:noFill/>
        </p:spPr>
        <p:txBody>
          <a:bodyPr wrap="none" rtlCol="0">
            <a:spAutoFit/>
          </a:bodyPr>
          <a:lstStyle/>
          <a:p>
            <a:r>
              <a:rPr lang="ja-JP" altLang="en-US" sz="2400">
                <a:latin typeface="ヒラギノ角ゴ ProN W3"/>
                <a:ea typeface="ヒラギノ角ゴ ProN W3"/>
                <a:cs typeface="ヒラギノ角ゴ ProN W3"/>
              </a:rPr>
              <a:t>◆設計・プログラム・検証</a:t>
            </a:r>
            <a:endParaRPr lang="en-US" altLang="ja-JP" sz="2400" dirty="0">
              <a:latin typeface="ヒラギノ角ゴ ProN W3"/>
              <a:ea typeface="ヒラギノ角ゴ ProN W3"/>
              <a:cs typeface="ヒラギノ角ゴ ProN W3"/>
            </a:endParaRPr>
          </a:p>
          <a:p>
            <a:r>
              <a:rPr lang="ja-JP" altLang="en-US" sz="2400">
                <a:latin typeface="ヒラギノ角ゴ ProN W3"/>
                <a:ea typeface="ヒラギノ角ゴ ProN W3"/>
                <a:cs typeface="ヒラギノ角ゴ ProN W3"/>
              </a:rPr>
              <a:t>　の手順で行う</a:t>
            </a:r>
            <a:endParaRPr lang="en-US" altLang="ja-JP" sz="2400" dirty="0">
              <a:latin typeface="ヒラギノ角ゴ ProN W3"/>
              <a:ea typeface="ヒラギノ角ゴ ProN W3"/>
              <a:cs typeface="ヒラギノ角ゴ ProN W3"/>
            </a:endParaRPr>
          </a:p>
        </p:txBody>
      </p:sp>
      <p:sp>
        <p:nvSpPr>
          <p:cNvPr id="31" name="テキスト ボックス 30">
            <a:extLst>
              <a:ext uri="{FF2B5EF4-FFF2-40B4-BE49-F238E27FC236}">
                <a16:creationId xmlns:a16="http://schemas.microsoft.com/office/drawing/2014/main" id="{F2F3CE8F-C9B3-204F-B8BD-3165AFA88AC4}"/>
              </a:ext>
            </a:extLst>
          </p:cNvPr>
          <p:cNvSpPr txBox="1"/>
          <p:nvPr/>
        </p:nvSpPr>
        <p:spPr>
          <a:xfrm>
            <a:off x="5211294" y="3563187"/>
            <a:ext cx="2829621" cy="400110"/>
          </a:xfrm>
          <a:prstGeom prst="rect">
            <a:avLst/>
          </a:prstGeom>
          <a:noFill/>
        </p:spPr>
        <p:txBody>
          <a:bodyPr wrap="none" rtlCol="0">
            <a:spAutoFit/>
          </a:bodyPr>
          <a:lstStyle/>
          <a:p>
            <a:r>
              <a:rPr lang="ja-JP" altLang="en-US" sz="2000">
                <a:latin typeface="ヒラギノ角ゴ ProN W3"/>
                <a:ea typeface="ヒラギノ角ゴ ProN W3"/>
                <a:cs typeface="ヒラギノ角ゴ ProN W3"/>
              </a:rPr>
              <a:t>◆</a:t>
            </a:r>
            <a:r>
              <a:rPr lang="en-US" altLang="ja-JP" sz="2000" dirty="0">
                <a:latin typeface="ヒラギノ角ゴ ProN W3"/>
                <a:ea typeface="ヒラギノ角ゴ ProN W3"/>
                <a:cs typeface="ヒラギノ角ゴ ProN W3"/>
              </a:rPr>
              <a:t>3</a:t>
            </a:r>
            <a:r>
              <a:rPr lang="ja-JP" altLang="en-US" sz="2000">
                <a:latin typeface="ヒラギノ角ゴ ProN W3"/>
                <a:ea typeface="ヒラギノ角ゴ ProN W3"/>
                <a:cs typeface="ヒラギノ角ゴ ProN W3"/>
              </a:rPr>
              <a:t>人</a:t>
            </a:r>
            <a:r>
              <a:rPr lang="en-US" altLang="ja-JP" sz="2000" dirty="0">
                <a:latin typeface="ヒラギノ角ゴ ProN W3"/>
                <a:ea typeface="ヒラギノ角ゴ ProN W3"/>
                <a:cs typeface="ヒラギノ角ゴ ProN W3"/>
              </a:rPr>
              <a:t>1</a:t>
            </a:r>
            <a:r>
              <a:rPr lang="ja-JP" altLang="en-US" sz="2000">
                <a:latin typeface="ヒラギノ角ゴ ProN W3"/>
                <a:ea typeface="ヒラギノ角ゴ ProN W3"/>
                <a:cs typeface="ヒラギノ角ゴ ProN W3"/>
              </a:rPr>
              <a:t>グループを作る</a:t>
            </a:r>
            <a:endParaRPr lang="en-US" altLang="ja-JP" sz="2000" dirty="0">
              <a:latin typeface="ヒラギノ角ゴ ProN W3"/>
              <a:ea typeface="ヒラギノ角ゴ ProN W3"/>
              <a:cs typeface="ヒラギノ角ゴ ProN W3"/>
            </a:endParaRPr>
          </a:p>
        </p:txBody>
      </p:sp>
      <p:sp>
        <p:nvSpPr>
          <p:cNvPr id="32" name="テキスト ボックス 31">
            <a:extLst>
              <a:ext uri="{FF2B5EF4-FFF2-40B4-BE49-F238E27FC236}">
                <a16:creationId xmlns:a16="http://schemas.microsoft.com/office/drawing/2014/main" id="{D9196D93-906A-104B-B243-6C1A2EB75FB9}"/>
              </a:ext>
            </a:extLst>
          </p:cNvPr>
          <p:cNvSpPr txBox="1"/>
          <p:nvPr/>
        </p:nvSpPr>
        <p:spPr>
          <a:xfrm>
            <a:off x="5211294" y="5002059"/>
            <a:ext cx="3775393" cy="400110"/>
          </a:xfrm>
          <a:prstGeom prst="rect">
            <a:avLst/>
          </a:prstGeom>
          <a:noFill/>
        </p:spPr>
        <p:txBody>
          <a:bodyPr wrap="none" rtlCol="0">
            <a:spAutoFit/>
          </a:bodyPr>
          <a:lstStyle/>
          <a:p>
            <a:r>
              <a:rPr lang="ja-JP" altLang="en-US" sz="2000">
                <a:latin typeface="ヒラギノ角ゴ ProN W3"/>
                <a:ea typeface="ヒラギノ角ゴ ProN W3"/>
                <a:cs typeface="ヒラギノ角ゴ ProN W3"/>
              </a:rPr>
              <a:t>◆責任者を中心に課題を進める</a:t>
            </a:r>
            <a:endParaRPr lang="en-US" altLang="ja-JP" sz="2000" dirty="0">
              <a:latin typeface="ヒラギノ角ゴ ProN W3"/>
              <a:ea typeface="ヒラギノ角ゴ ProN W3"/>
              <a:cs typeface="ヒラギノ角ゴ ProN W3"/>
            </a:endParaRPr>
          </a:p>
        </p:txBody>
      </p:sp>
      <p:sp>
        <p:nvSpPr>
          <p:cNvPr id="5" name="下矢印 4">
            <a:extLst>
              <a:ext uri="{FF2B5EF4-FFF2-40B4-BE49-F238E27FC236}">
                <a16:creationId xmlns:a16="http://schemas.microsoft.com/office/drawing/2014/main" id="{1A71B68A-376B-154F-9723-8A2958C61BBA}"/>
              </a:ext>
            </a:extLst>
          </p:cNvPr>
          <p:cNvSpPr/>
          <p:nvPr/>
        </p:nvSpPr>
        <p:spPr>
          <a:xfrm>
            <a:off x="241399" y="3183776"/>
            <a:ext cx="484632" cy="750264"/>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4" name="右矢印 3">
            <a:extLst>
              <a:ext uri="{FF2B5EF4-FFF2-40B4-BE49-F238E27FC236}">
                <a16:creationId xmlns:a16="http://schemas.microsoft.com/office/drawing/2014/main" id="{49D37A06-5178-CF44-A0B8-715090730239}"/>
              </a:ext>
            </a:extLst>
          </p:cNvPr>
          <p:cNvSpPr/>
          <p:nvPr/>
        </p:nvSpPr>
        <p:spPr>
          <a:xfrm>
            <a:off x="4769665" y="3886576"/>
            <a:ext cx="481610" cy="1115483"/>
          </a:xfrm>
          <a:prstGeom prst="rightArrow">
            <a:avLst>
              <a:gd name="adj1" fmla="val 38656"/>
              <a:gd name="adj2" fmla="val 5000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ヒラギノ角ゴ ProN W3"/>
              <a:ea typeface="ヒラギノ角ゴ ProN W3"/>
              <a:cs typeface="ヒラギノ角ゴ ProN W3"/>
            </a:endParaRPr>
          </a:p>
        </p:txBody>
      </p:sp>
      <p:sp>
        <p:nvSpPr>
          <p:cNvPr id="39" name="テキスト ボックス 38">
            <a:extLst>
              <a:ext uri="{FF2B5EF4-FFF2-40B4-BE49-F238E27FC236}">
                <a16:creationId xmlns:a16="http://schemas.microsoft.com/office/drawing/2014/main" id="{782FFCB0-9E2D-9B41-89A1-EFB83F06DFCD}"/>
              </a:ext>
            </a:extLst>
          </p:cNvPr>
          <p:cNvSpPr txBox="1"/>
          <p:nvPr/>
        </p:nvSpPr>
        <p:spPr>
          <a:xfrm>
            <a:off x="5207469" y="4282623"/>
            <a:ext cx="3518912" cy="400110"/>
          </a:xfrm>
          <a:prstGeom prst="rect">
            <a:avLst/>
          </a:prstGeom>
          <a:noFill/>
        </p:spPr>
        <p:txBody>
          <a:bodyPr wrap="none" rtlCol="0">
            <a:spAutoFit/>
          </a:bodyPr>
          <a:lstStyle/>
          <a:p>
            <a:r>
              <a:rPr lang="ja-JP" altLang="en-US" sz="2000">
                <a:latin typeface="ヒラギノ角ゴ ProN W3"/>
                <a:ea typeface="ヒラギノ角ゴ ProN W3"/>
                <a:cs typeface="ヒラギノ角ゴ ProN W3"/>
              </a:rPr>
              <a:t>◆手順ごとの責任者を決める</a:t>
            </a:r>
            <a:endParaRPr lang="en-US" altLang="ja-JP" sz="20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202970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65B70E26-9AE3-ED46-95D3-1148943C4549}"/>
              </a:ext>
            </a:extLst>
          </p:cNvPr>
          <p:cNvCxnSpPr>
            <a:cxnSpLocks/>
          </p:cNvCxnSpPr>
          <p:nvPr/>
        </p:nvCxnSpPr>
        <p:spPr>
          <a:xfrm>
            <a:off x="0" y="512302"/>
            <a:ext cx="912809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D6683DE0-5461-B541-975C-2D32E79DA3DF}"/>
              </a:ext>
            </a:extLst>
          </p:cNvPr>
          <p:cNvSpPr txBox="1"/>
          <p:nvPr/>
        </p:nvSpPr>
        <p:spPr>
          <a:xfrm>
            <a:off x="0" y="-10918"/>
            <a:ext cx="3956858" cy="523220"/>
          </a:xfrm>
          <a:prstGeom prst="rect">
            <a:avLst/>
          </a:prstGeom>
          <a:noFill/>
        </p:spPr>
        <p:txBody>
          <a:bodyPr wrap="square" rtlCol="0">
            <a:spAutoFit/>
          </a:bodyPr>
          <a:lstStyle/>
          <a:p>
            <a:r>
              <a:rPr lang="en-US" altLang="ja-JP" sz="2800" dirty="0">
                <a:latin typeface="Hiragino Kaku Gothic ProN W3" panose="020B0300000000000000" pitchFamily="34" charset="-128"/>
                <a:ea typeface="Hiragino Kaku Gothic ProN W3" panose="020B0300000000000000" pitchFamily="34" charset="-128"/>
              </a:rPr>
              <a:t>4.</a:t>
            </a:r>
            <a:r>
              <a:rPr lang="ja-JP" altLang="en-US" sz="2800">
                <a:latin typeface="Hiragino Kaku Gothic ProN W3" panose="020B0300000000000000" pitchFamily="34" charset="-128"/>
                <a:ea typeface="Hiragino Kaku Gothic ProN W3" panose="020B0300000000000000" pitchFamily="34" charset="-128"/>
              </a:rPr>
              <a:t>対象者・アンケート</a:t>
            </a:r>
            <a:endParaRPr lang="en-US" altLang="ja-JP" sz="2800" dirty="0">
              <a:latin typeface="Hiragino Kaku Gothic ProN W3" panose="020B0300000000000000" pitchFamily="34" charset="-128"/>
              <a:ea typeface="Hiragino Kaku Gothic ProN W3" panose="020B0300000000000000" pitchFamily="34" charset="-128"/>
            </a:endParaRPr>
          </a:p>
        </p:txBody>
      </p:sp>
      <p:sp>
        <p:nvSpPr>
          <p:cNvPr id="6" name="正方形/長方形 5">
            <a:extLst>
              <a:ext uri="{FF2B5EF4-FFF2-40B4-BE49-F238E27FC236}">
                <a16:creationId xmlns:a16="http://schemas.microsoft.com/office/drawing/2014/main" id="{EC93D54C-4A45-4C4A-BC0E-F04BB340191C}"/>
              </a:ext>
            </a:extLst>
          </p:cNvPr>
          <p:cNvSpPr/>
          <p:nvPr/>
        </p:nvSpPr>
        <p:spPr>
          <a:xfrm>
            <a:off x="95645" y="598518"/>
            <a:ext cx="8923664" cy="1762288"/>
          </a:xfrm>
          <a:prstGeom prst="rect">
            <a:avLst/>
          </a:pr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7" name="テキスト ボックス 6">
            <a:extLst>
              <a:ext uri="{FF2B5EF4-FFF2-40B4-BE49-F238E27FC236}">
                <a16:creationId xmlns:a16="http://schemas.microsoft.com/office/drawing/2014/main" id="{2DC1E0A7-66FA-0C4D-A1B6-0414A0E040F7}"/>
              </a:ext>
            </a:extLst>
          </p:cNvPr>
          <p:cNvSpPr txBox="1"/>
          <p:nvPr/>
        </p:nvSpPr>
        <p:spPr>
          <a:xfrm>
            <a:off x="184618" y="685411"/>
            <a:ext cx="1328298" cy="461665"/>
          </a:xfrm>
          <a:prstGeom prst="rect">
            <a:avLst/>
          </a:prstGeom>
          <a:solidFill>
            <a:schemeClr val="bg1"/>
          </a:solidFill>
        </p:spPr>
        <p:txBody>
          <a:bodyPr wrap="square" rtlCol="0">
            <a:spAutoFit/>
          </a:bodyPr>
          <a:lstStyle/>
          <a:p>
            <a:pPr algn="ctr"/>
            <a:r>
              <a:rPr kumimoji="1" lang="ja-JP" altLang="en-US" sz="2400">
                <a:latin typeface="Hiragino Kaku Gothic ProN W3" panose="020B0300000000000000" pitchFamily="34" charset="-128"/>
                <a:ea typeface="Hiragino Kaku Gothic ProN W3" panose="020B0300000000000000" pitchFamily="34" charset="-128"/>
              </a:rPr>
              <a:t>対象者</a:t>
            </a:r>
          </a:p>
        </p:txBody>
      </p:sp>
      <p:sp>
        <p:nvSpPr>
          <p:cNvPr id="8" name="テキスト ボックス 7">
            <a:extLst>
              <a:ext uri="{FF2B5EF4-FFF2-40B4-BE49-F238E27FC236}">
                <a16:creationId xmlns:a16="http://schemas.microsoft.com/office/drawing/2014/main" id="{B1915ADB-1B85-7D41-8C1E-1EF96E498779}"/>
              </a:ext>
            </a:extLst>
          </p:cNvPr>
          <p:cNvSpPr txBox="1"/>
          <p:nvPr/>
        </p:nvSpPr>
        <p:spPr>
          <a:xfrm>
            <a:off x="143053" y="1285741"/>
            <a:ext cx="8994770" cy="461665"/>
          </a:xfrm>
          <a:prstGeom prst="rect">
            <a:avLst/>
          </a:prstGeom>
          <a:noFill/>
        </p:spPr>
        <p:txBody>
          <a:bodyPr wrap="none" rtlCol="0">
            <a:spAutoFit/>
          </a:bodyPr>
          <a:lstStyle/>
          <a:p>
            <a:r>
              <a:rPr kumimoji="1" lang="ja-JP" altLang="en-US" sz="2400">
                <a:latin typeface="ヒラギノ角ゴ ProN W3"/>
                <a:ea typeface="ヒラギノ角ゴ ProN W3"/>
                <a:cs typeface="ヒラギノ角ゴ ProN W3"/>
              </a:rPr>
              <a:t>・情報数学応用</a:t>
            </a:r>
            <a:r>
              <a:rPr kumimoji="1" lang="en-US" altLang="ja-JP" sz="2400" dirty="0">
                <a:latin typeface="ヒラギノ角ゴ ProN W3"/>
                <a:ea typeface="ヒラギノ角ゴ ProN W3"/>
                <a:cs typeface="ヒラギノ角ゴ ProN W3"/>
              </a:rPr>
              <a:t>12</a:t>
            </a:r>
            <a:r>
              <a:rPr kumimoji="1" lang="ja-JP" altLang="en-US" sz="2400">
                <a:latin typeface="ヒラギノ角ゴ ProN W3"/>
                <a:ea typeface="ヒラギノ角ゴ ProN W3"/>
                <a:cs typeface="ヒラギノ角ゴ ProN W3"/>
              </a:rPr>
              <a:t>月</a:t>
            </a:r>
            <a:r>
              <a:rPr kumimoji="1" lang="en-US" altLang="ja-JP" sz="2400" dirty="0">
                <a:latin typeface="ヒラギノ角ゴ ProN W3"/>
                <a:ea typeface="ヒラギノ角ゴ ProN W3"/>
                <a:cs typeface="ヒラギノ角ゴ ProN W3"/>
              </a:rPr>
              <a:t>18</a:t>
            </a:r>
            <a:r>
              <a:rPr kumimoji="1" lang="ja-JP" altLang="en-US" sz="2400">
                <a:latin typeface="ヒラギノ角ゴ ProN W3"/>
                <a:ea typeface="ヒラギノ角ゴ ProN W3"/>
                <a:cs typeface="ヒラギノ角ゴ ProN W3"/>
              </a:rPr>
              <a:t>日の受講し，アンケートに回答した学生</a:t>
            </a:r>
            <a:endParaRPr kumimoji="1" lang="ja-JP" altLang="en-US" sz="2400" dirty="0">
              <a:latin typeface="ヒラギノ角ゴ ProN W3"/>
              <a:ea typeface="ヒラギノ角ゴ ProN W3"/>
              <a:cs typeface="ヒラギノ角ゴ ProN W3"/>
            </a:endParaRPr>
          </a:p>
        </p:txBody>
      </p:sp>
      <p:sp>
        <p:nvSpPr>
          <p:cNvPr id="9" name="テキスト ボックス 8">
            <a:extLst>
              <a:ext uri="{FF2B5EF4-FFF2-40B4-BE49-F238E27FC236}">
                <a16:creationId xmlns:a16="http://schemas.microsoft.com/office/drawing/2014/main" id="{1F8EC9FD-23CE-0F4D-B068-7F46396FAF02}"/>
              </a:ext>
            </a:extLst>
          </p:cNvPr>
          <p:cNvSpPr txBox="1"/>
          <p:nvPr/>
        </p:nvSpPr>
        <p:spPr>
          <a:xfrm>
            <a:off x="143053" y="1778274"/>
            <a:ext cx="5445722" cy="461665"/>
          </a:xfrm>
          <a:prstGeom prst="rect">
            <a:avLst/>
          </a:prstGeom>
          <a:noFill/>
        </p:spPr>
        <p:txBody>
          <a:bodyPr wrap="none" rtlCol="0">
            <a:spAutoFit/>
          </a:bodyPr>
          <a:lstStyle/>
          <a:p>
            <a:r>
              <a:rPr kumimoji="1" lang="ja-JP" altLang="en-US" sz="2400">
                <a:latin typeface="ヒラギノ角ゴ ProN W3"/>
                <a:ea typeface="ヒラギノ角ゴ ProN W3"/>
                <a:cs typeface="ヒラギノ角ゴ ProN W3"/>
              </a:rPr>
              <a:t>・</a:t>
            </a:r>
            <a:r>
              <a:rPr kumimoji="1" lang="en-US" altLang="ja-JP" sz="2400" dirty="0">
                <a:latin typeface="ヒラギノ角ゴ ProN W3"/>
                <a:ea typeface="ヒラギノ角ゴ ProN W3"/>
                <a:cs typeface="ヒラギノ角ゴ ProN W3"/>
              </a:rPr>
              <a:t>A</a:t>
            </a:r>
            <a:r>
              <a:rPr kumimoji="1" lang="ja-JP" altLang="en-US" sz="2400">
                <a:latin typeface="ヒラギノ角ゴ ProN W3"/>
                <a:ea typeface="ヒラギノ角ゴ ProN W3"/>
                <a:cs typeface="ヒラギノ角ゴ ProN W3"/>
              </a:rPr>
              <a:t>群：　</a:t>
            </a:r>
            <a:r>
              <a:rPr kumimoji="1" lang="en-US" altLang="ja-JP" sz="2400" dirty="0">
                <a:latin typeface="ヒラギノ角ゴ ProN W3"/>
                <a:ea typeface="ヒラギノ角ゴ ProN W3"/>
                <a:cs typeface="ヒラギノ角ゴ ProN W3"/>
              </a:rPr>
              <a:t>46</a:t>
            </a:r>
            <a:r>
              <a:rPr lang="ja-JP" altLang="en-US" sz="2400">
                <a:latin typeface="ヒラギノ角ゴ ProN W3"/>
                <a:ea typeface="ヒラギノ角ゴ ProN W3"/>
                <a:cs typeface="ヒラギノ角ゴ ProN W3"/>
              </a:rPr>
              <a:t>人</a:t>
            </a:r>
            <a:r>
              <a:rPr kumimoji="1" lang="ja-JP" altLang="en-US" sz="2400">
                <a:latin typeface="ヒラギノ角ゴ ProN W3"/>
                <a:ea typeface="ヒラギノ角ゴ ProN W3"/>
                <a:cs typeface="ヒラギノ角ゴ ProN W3"/>
              </a:rPr>
              <a:t>　　　</a:t>
            </a:r>
            <a:r>
              <a:rPr kumimoji="1" lang="en-US" altLang="ja-JP" sz="2400" dirty="0">
                <a:latin typeface="ヒラギノ角ゴ ProN W3"/>
                <a:ea typeface="ヒラギノ角ゴ ProN W3"/>
                <a:cs typeface="ヒラギノ角ゴ ProN W3"/>
              </a:rPr>
              <a:t>B</a:t>
            </a:r>
            <a:r>
              <a:rPr kumimoji="1" lang="ja-JP" altLang="en-US" sz="2400">
                <a:latin typeface="ヒラギノ角ゴ ProN W3"/>
                <a:ea typeface="ヒラギノ角ゴ ProN W3"/>
                <a:cs typeface="ヒラギノ角ゴ ProN W3"/>
              </a:rPr>
              <a:t>群：　</a:t>
            </a:r>
            <a:r>
              <a:rPr kumimoji="1" lang="en-US" altLang="ja-JP" sz="2400" dirty="0">
                <a:latin typeface="ヒラギノ角ゴ ProN W3"/>
                <a:ea typeface="ヒラギノ角ゴ ProN W3"/>
                <a:cs typeface="ヒラギノ角ゴ ProN W3"/>
              </a:rPr>
              <a:t>52</a:t>
            </a:r>
            <a:r>
              <a:rPr lang="ja-JP" altLang="en-US" sz="2400">
                <a:latin typeface="ヒラギノ角ゴ ProN W3"/>
                <a:ea typeface="ヒラギノ角ゴ ProN W3"/>
                <a:cs typeface="ヒラギノ角ゴ ProN W3"/>
              </a:rPr>
              <a:t>人</a:t>
            </a:r>
            <a:r>
              <a:rPr kumimoji="1" lang="ja-JP" altLang="en-US" sz="2400">
                <a:latin typeface="ヒラギノ角ゴ ProN W3"/>
                <a:ea typeface="ヒラギノ角ゴ ProN W3"/>
                <a:cs typeface="ヒラギノ角ゴ ProN W3"/>
              </a:rPr>
              <a:t>　</a:t>
            </a:r>
            <a:endParaRPr kumimoji="1" lang="ja-JP" altLang="en-US" sz="2400" dirty="0">
              <a:latin typeface="ヒラギノ角ゴ ProN W3"/>
              <a:ea typeface="ヒラギノ角ゴ ProN W3"/>
              <a:cs typeface="ヒラギノ角ゴ ProN W3"/>
            </a:endParaRPr>
          </a:p>
        </p:txBody>
      </p:sp>
      <p:sp>
        <p:nvSpPr>
          <p:cNvPr id="10" name="正方形/長方形 9">
            <a:extLst>
              <a:ext uri="{FF2B5EF4-FFF2-40B4-BE49-F238E27FC236}">
                <a16:creationId xmlns:a16="http://schemas.microsoft.com/office/drawing/2014/main" id="{DC6EDA2F-0D30-E04D-923A-F109A9572ACB}"/>
              </a:ext>
            </a:extLst>
          </p:cNvPr>
          <p:cNvSpPr/>
          <p:nvPr/>
        </p:nvSpPr>
        <p:spPr>
          <a:xfrm>
            <a:off x="95645" y="2499471"/>
            <a:ext cx="8923664" cy="3028493"/>
          </a:xfrm>
          <a:prstGeom prst="rect">
            <a:avLst/>
          </a:prstGeom>
          <a:solidFill>
            <a:srgbClr val="FFE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N W3" panose="020B0300000000000000" pitchFamily="34" charset="-128"/>
              <a:ea typeface="Hiragino Kaku Gothic ProN W3" panose="020B0300000000000000" pitchFamily="34" charset="-128"/>
            </a:endParaRPr>
          </a:p>
        </p:txBody>
      </p:sp>
      <p:sp>
        <p:nvSpPr>
          <p:cNvPr id="11" name="テキスト ボックス 10">
            <a:extLst>
              <a:ext uri="{FF2B5EF4-FFF2-40B4-BE49-F238E27FC236}">
                <a16:creationId xmlns:a16="http://schemas.microsoft.com/office/drawing/2014/main" id="{6B7AF67A-A3F8-834B-810D-115C81DC9C30}"/>
              </a:ext>
            </a:extLst>
          </p:cNvPr>
          <p:cNvSpPr txBox="1"/>
          <p:nvPr/>
        </p:nvSpPr>
        <p:spPr>
          <a:xfrm>
            <a:off x="184618" y="2658644"/>
            <a:ext cx="1802124" cy="461665"/>
          </a:xfrm>
          <a:prstGeom prst="rect">
            <a:avLst/>
          </a:prstGeom>
          <a:solidFill>
            <a:schemeClr val="bg1"/>
          </a:solidFill>
        </p:spPr>
        <p:txBody>
          <a:bodyPr wrap="square" rtlCol="0">
            <a:spAutoFit/>
          </a:bodyPr>
          <a:lstStyle/>
          <a:p>
            <a:pPr algn="ctr"/>
            <a:r>
              <a:rPr lang="ja-JP" altLang="en-US" sz="2400">
                <a:latin typeface="Hiragino Kaku Gothic ProN W3" panose="020B0300000000000000" pitchFamily="34" charset="-128"/>
                <a:ea typeface="Hiragino Kaku Gothic ProN W3" panose="020B0300000000000000" pitchFamily="34" charset="-128"/>
              </a:rPr>
              <a:t>アンケート</a:t>
            </a:r>
            <a:endParaRPr kumimoji="1" lang="ja-JP" altLang="en-US" sz="2400">
              <a:latin typeface="Hiragino Kaku Gothic ProN W3" panose="020B0300000000000000" pitchFamily="34" charset="-128"/>
              <a:ea typeface="Hiragino Kaku Gothic ProN W3" panose="020B0300000000000000" pitchFamily="34" charset="-128"/>
            </a:endParaRPr>
          </a:p>
        </p:txBody>
      </p:sp>
      <p:sp>
        <p:nvSpPr>
          <p:cNvPr id="12" name="テキスト ボックス 11">
            <a:extLst>
              <a:ext uri="{FF2B5EF4-FFF2-40B4-BE49-F238E27FC236}">
                <a16:creationId xmlns:a16="http://schemas.microsoft.com/office/drawing/2014/main" id="{01C2D85C-9EC8-364A-AC55-4FD8E757CBF2}"/>
              </a:ext>
            </a:extLst>
          </p:cNvPr>
          <p:cNvSpPr txBox="1"/>
          <p:nvPr/>
        </p:nvSpPr>
        <p:spPr>
          <a:xfrm>
            <a:off x="184618" y="3936808"/>
            <a:ext cx="7520007" cy="461665"/>
          </a:xfrm>
          <a:prstGeom prst="rect">
            <a:avLst/>
          </a:prstGeom>
          <a:noFill/>
        </p:spPr>
        <p:txBody>
          <a:bodyPr wrap="none" rtlCol="0">
            <a:spAutoFit/>
          </a:bodyPr>
          <a:lstStyle/>
          <a:p>
            <a:r>
              <a:rPr kumimoji="1" lang="ja-JP" altLang="en-US" sz="2400">
                <a:latin typeface="Hiragino Kaku Gothic ProN W3" panose="020B0300000000000000" pitchFamily="34" charset="-128"/>
                <a:ea typeface="Hiragino Kaku Gothic ProN W3" panose="020B0300000000000000" pitchFamily="34" charset="-128"/>
                <a:cs typeface="ヒラギノ角ゴ ProN W3"/>
              </a:rPr>
              <a:t>・</a:t>
            </a:r>
            <a:r>
              <a:rPr lang="ja-JP" altLang="en-US" sz="2400">
                <a:latin typeface="Hiragino Kaku Gothic ProN W3" panose="020B0300000000000000" pitchFamily="34" charset="-128"/>
                <a:ea typeface="Hiragino Kaku Gothic ProN W3" panose="020B0300000000000000" pitchFamily="34" charset="-128"/>
              </a:rPr>
              <a:t>選択式</a:t>
            </a:r>
            <a:r>
              <a:rPr lang="en-US" altLang="ja-JP" sz="2400" dirty="0">
                <a:latin typeface="Hiragino Kaku Gothic ProN W3" panose="020B0300000000000000" pitchFamily="34" charset="-128"/>
                <a:ea typeface="Hiragino Kaku Gothic ProN W3" panose="020B0300000000000000" pitchFamily="34" charset="-128"/>
              </a:rPr>
              <a:t>1,2</a:t>
            </a:r>
            <a:r>
              <a:rPr lang="ja-JP" altLang="en-US" sz="2400">
                <a:latin typeface="Hiragino Kaku Gothic ProN W3" panose="020B0300000000000000" pitchFamily="34" charset="-128"/>
                <a:ea typeface="Hiragino Kaku Gothic ProN W3" panose="020B0300000000000000" pitchFamily="34" charset="-128"/>
              </a:rPr>
              <a:t>問と５段階式</a:t>
            </a:r>
            <a:r>
              <a:rPr lang="en-US" altLang="ja-JP" sz="2400" dirty="0">
                <a:latin typeface="Hiragino Kaku Gothic ProN W3" panose="020B0300000000000000" pitchFamily="34" charset="-128"/>
                <a:ea typeface="Hiragino Kaku Gothic ProN W3" panose="020B0300000000000000" pitchFamily="34" charset="-128"/>
              </a:rPr>
              <a:t>12</a:t>
            </a:r>
            <a:r>
              <a:rPr lang="ja-JP" altLang="en-US" sz="2400">
                <a:latin typeface="Hiragino Kaku Gothic ProN W3" panose="020B0300000000000000" pitchFamily="34" charset="-128"/>
                <a:ea typeface="Hiragino Kaku Gothic ProN W3" panose="020B0300000000000000" pitchFamily="34" charset="-128"/>
              </a:rPr>
              <a:t>問，記入式</a:t>
            </a:r>
            <a:r>
              <a:rPr lang="en-US" altLang="ja-JP" sz="2400" dirty="0">
                <a:latin typeface="Hiragino Kaku Gothic ProN W3" panose="020B0300000000000000" pitchFamily="34" charset="-128"/>
                <a:ea typeface="Hiragino Kaku Gothic ProN W3" panose="020B0300000000000000" pitchFamily="34" charset="-128"/>
              </a:rPr>
              <a:t>2</a:t>
            </a:r>
            <a:r>
              <a:rPr lang="ja-JP" altLang="en-US" sz="2400">
                <a:latin typeface="Hiragino Kaku Gothic ProN W3" panose="020B0300000000000000" pitchFamily="34" charset="-128"/>
                <a:ea typeface="Hiragino Kaku Gothic ProN W3" panose="020B0300000000000000" pitchFamily="34" charset="-128"/>
              </a:rPr>
              <a:t>問の計</a:t>
            </a:r>
            <a:r>
              <a:rPr lang="en-US" altLang="ja-JP" sz="2400" dirty="0">
                <a:latin typeface="Hiragino Kaku Gothic ProN W3" panose="020B0300000000000000" pitchFamily="34" charset="-128"/>
                <a:ea typeface="Hiragino Kaku Gothic ProN W3" panose="020B0300000000000000" pitchFamily="34" charset="-128"/>
              </a:rPr>
              <a:t>16</a:t>
            </a:r>
            <a:r>
              <a:rPr lang="ja-JP" altLang="en-US" sz="2400">
                <a:latin typeface="Hiragino Kaku Gothic ProN W3" panose="020B0300000000000000" pitchFamily="34" charset="-128"/>
                <a:ea typeface="Hiragino Kaku Gothic ProN W3" panose="020B0300000000000000" pitchFamily="34" charset="-128"/>
              </a:rPr>
              <a:t>問</a:t>
            </a:r>
          </a:p>
        </p:txBody>
      </p:sp>
      <p:sp>
        <p:nvSpPr>
          <p:cNvPr id="13" name="テキスト ボックス 12">
            <a:extLst>
              <a:ext uri="{FF2B5EF4-FFF2-40B4-BE49-F238E27FC236}">
                <a16:creationId xmlns:a16="http://schemas.microsoft.com/office/drawing/2014/main" id="{1E371E0A-D931-5746-8D54-EA81616BAF9F}"/>
              </a:ext>
            </a:extLst>
          </p:cNvPr>
          <p:cNvSpPr txBox="1"/>
          <p:nvPr/>
        </p:nvSpPr>
        <p:spPr>
          <a:xfrm>
            <a:off x="184618" y="3400225"/>
            <a:ext cx="8802410" cy="461665"/>
          </a:xfrm>
          <a:prstGeom prst="rect">
            <a:avLst/>
          </a:prstGeom>
          <a:noFill/>
        </p:spPr>
        <p:txBody>
          <a:bodyPr wrap="none" rtlCol="0">
            <a:spAutoFit/>
          </a:bodyPr>
          <a:lstStyle/>
          <a:p>
            <a:r>
              <a:rPr kumimoji="1" lang="ja-JP" altLang="en-US" sz="2400">
                <a:latin typeface="ヒラギノ角ゴ ProN W3"/>
                <a:ea typeface="ヒラギノ角ゴ ProN W3"/>
                <a:cs typeface="ヒラギノ角ゴ ProN W3"/>
              </a:rPr>
              <a:t>・</a:t>
            </a:r>
            <a:r>
              <a:rPr lang="ja-JP" altLang="en-US" sz="2400">
                <a:latin typeface="Hiragino Kaku Gothic ProN W3" panose="020B0300000000000000" pitchFamily="34" charset="-128"/>
                <a:ea typeface="Hiragino Kaku Gothic ProN W3" panose="020B0300000000000000" pitchFamily="34" charset="-128"/>
              </a:rPr>
              <a:t>学生の主体性を調査するための項目と反転授業に関する項目</a:t>
            </a:r>
          </a:p>
        </p:txBody>
      </p:sp>
      <p:sp>
        <p:nvSpPr>
          <p:cNvPr id="14" name="テキスト ボックス 13">
            <a:extLst>
              <a:ext uri="{FF2B5EF4-FFF2-40B4-BE49-F238E27FC236}">
                <a16:creationId xmlns:a16="http://schemas.microsoft.com/office/drawing/2014/main" id="{BE05345A-7DE4-1C4C-8856-58C6D8F0246A}"/>
              </a:ext>
            </a:extLst>
          </p:cNvPr>
          <p:cNvSpPr txBox="1"/>
          <p:nvPr/>
        </p:nvSpPr>
        <p:spPr>
          <a:xfrm>
            <a:off x="712242" y="4995687"/>
            <a:ext cx="5739072" cy="400110"/>
          </a:xfrm>
          <a:prstGeom prst="rect">
            <a:avLst/>
          </a:prstGeom>
          <a:noFill/>
        </p:spPr>
        <p:txBody>
          <a:bodyPr wrap="none" rtlCol="0">
            <a:spAutoFit/>
          </a:bodyPr>
          <a:lstStyle/>
          <a:p>
            <a:r>
              <a:rPr kumimoji="1" lang="ja-JP" altLang="en-US" sz="2000">
                <a:latin typeface="Hiragino Kaku Gothic ProN W3" panose="020B0300000000000000" pitchFamily="34" charset="-128"/>
                <a:ea typeface="Hiragino Kaku Gothic ProN W3" panose="020B0300000000000000" pitchFamily="34" charset="-128"/>
                <a:cs typeface="ヒラギノ角ゴ ProN W3"/>
              </a:rPr>
              <a:t>例）</a:t>
            </a:r>
            <a:r>
              <a:rPr lang="ja-JP" altLang="en-US" sz="2000">
                <a:latin typeface="Hiragino Kaku Gothic ProN W3" panose="020B0300000000000000" pitchFamily="34" charset="-128"/>
                <a:ea typeface="Hiragino Kaku Gothic ProN W3" panose="020B0300000000000000" pitchFamily="34" charset="-128"/>
              </a:rPr>
              <a:t>率先して課題作成に参加できたか（</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段階）</a:t>
            </a:r>
          </a:p>
        </p:txBody>
      </p:sp>
      <p:sp>
        <p:nvSpPr>
          <p:cNvPr id="15" name="テキスト ボックス 14">
            <a:extLst>
              <a:ext uri="{FF2B5EF4-FFF2-40B4-BE49-F238E27FC236}">
                <a16:creationId xmlns:a16="http://schemas.microsoft.com/office/drawing/2014/main" id="{1B561C20-C74A-CB4F-ADCD-4B5340C6AE56}"/>
              </a:ext>
            </a:extLst>
          </p:cNvPr>
          <p:cNvSpPr txBox="1"/>
          <p:nvPr/>
        </p:nvSpPr>
        <p:spPr>
          <a:xfrm>
            <a:off x="184618" y="4454198"/>
            <a:ext cx="6455613" cy="461665"/>
          </a:xfrm>
          <a:prstGeom prst="rect">
            <a:avLst/>
          </a:prstGeom>
          <a:noFill/>
        </p:spPr>
        <p:txBody>
          <a:bodyPr wrap="none" rtlCol="0">
            <a:spAutoFit/>
          </a:bodyPr>
          <a:lstStyle/>
          <a:p>
            <a:r>
              <a:rPr kumimoji="1" lang="ja-JP" altLang="en-US" sz="2400">
                <a:latin typeface="Hiragino Kaku Gothic ProN W3" panose="020B0300000000000000" pitchFamily="34" charset="-128"/>
                <a:ea typeface="Hiragino Kaku Gothic ProN W3" panose="020B0300000000000000" pitchFamily="34" charset="-128"/>
                <a:cs typeface="ヒラギノ角ゴ ProN W3"/>
              </a:rPr>
              <a:t>・</a:t>
            </a:r>
            <a:r>
              <a:rPr lang="en" altLang="ja-JP" sz="2400" dirty="0">
                <a:latin typeface="Hiragino Kaku Gothic ProN W3" panose="020B0300000000000000" pitchFamily="34" charset="-128"/>
                <a:ea typeface="Hiragino Kaku Gothic ProN W3" panose="020B0300000000000000" pitchFamily="34" charset="-128"/>
              </a:rPr>
              <a:t>B</a:t>
            </a:r>
            <a:r>
              <a:rPr lang="ja-JP" altLang="en-US" sz="2400">
                <a:latin typeface="Hiragino Kaku Gothic ProN W3" panose="020B0300000000000000" pitchFamily="34" charset="-128"/>
                <a:ea typeface="Hiragino Kaku Gothic ProN W3" panose="020B0300000000000000" pitchFamily="34" charset="-128"/>
              </a:rPr>
              <a:t>群は責任者決めに関する項目を</a:t>
            </a:r>
            <a:r>
              <a:rPr lang="en-US" altLang="ja-JP" sz="2400" dirty="0">
                <a:latin typeface="Hiragino Kaku Gothic ProN W3" panose="020B0300000000000000" pitchFamily="34" charset="-128"/>
                <a:ea typeface="Hiragino Kaku Gothic ProN W3" panose="020B0300000000000000" pitchFamily="34" charset="-128"/>
              </a:rPr>
              <a:t>4</a:t>
            </a:r>
            <a:r>
              <a:rPr lang="ja-JP" altLang="en-US" sz="2400">
                <a:latin typeface="Hiragino Kaku Gothic ProN W3" panose="020B0300000000000000" pitchFamily="34" charset="-128"/>
                <a:ea typeface="Hiragino Kaku Gothic ProN W3" panose="020B0300000000000000" pitchFamily="34" charset="-128"/>
              </a:rPr>
              <a:t>問を追加</a:t>
            </a:r>
            <a:endParaRPr lang="ja-JP" altLang="en-US"/>
          </a:p>
        </p:txBody>
      </p:sp>
    </p:spTree>
    <p:extLst>
      <p:ext uri="{BB962C8B-B14F-4D97-AF65-F5344CB8AC3E}">
        <p14:creationId xmlns:p14="http://schemas.microsoft.com/office/powerpoint/2010/main" val="290042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42922D45-5473-0A4B-A786-E014437ACA36}"/>
              </a:ext>
            </a:extLst>
          </p:cNvPr>
          <p:cNvCxnSpPr>
            <a:cxnSpLocks/>
          </p:cNvCxnSpPr>
          <p:nvPr/>
        </p:nvCxnSpPr>
        <p:spPr>
          <a:xfrm>
            <a:off x="0" y="512302"/>
            <a:ext cx="912809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0AD6BF5-931F-9542-8C79-F1284873E9FE}"/>
              </a:ext>
            </a:extLst>
          </p:cNvPr>
          <p:cNvSpPr txBox="1"/>
          <p:nvPr/>
        </p:nvSpPr>
        <p:spPr>
          <a:xfrm>
            <a:off x="0" y="-10918"/>
            <a:ext cx="3956858" cy="523220"/>
          </a:xfrm>
          <a:prstGeom prst="rect">
            <a:avLst/>
          </a:prstGeom>
          <a:noFill/>
        </p:spPr>
        <p:txBody>
          <a:bodyPr wrap="square" rtlCol="0">
            <a:spAutoFit/>
          </a:bodyPr>
          <a:lstStyle/>
          <a:p>
            <a:r>
              <a:rPr lang="en-US" altLang="ja-JP" sz="2800" dirty="0">
                <a:latin typeface="Hiragino Kaku Gothic ProN W3" panose="020B0300000000000000" pitchFamily="34" charset="-128"/>
                <a:ea typeface="Hiragino Kaku Gothic ProN W3" panose="020B0300000000000000" pitchFamily="34" charset="-128"/>
              </a:rPr>
              <a:t>5.</a:t>
            </a:r>
            <a:r>
              <a:rPr lang="ja-JP" altLang="en-US" sz="2800">
                <a:latin typeface="Hiragino Kaku Gothic ProN W3" panose="020B0300000000000000" pitchFamily="34" charset="-128"/>
                <a:ea typeface="Hiragino Kaku Gothic ProN W3" panose="020B0300000000000000" pitchFamily="34" charset="-128"/>
              </a:rPr>
              <a:t>アンケートの結果</a:t>
            </a:r>
            <a:endParaRPr lang="en-US" altLang="ja-JP" sz="2800"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454130531"/>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テンプレート4-3</Template>
  <TotalTime>2351</TotalTime>
  <Words>464</Words>
  <Application>Microsoft Macintosh PowerPoint</Application>
  <PresentationFormat>画面に合わせる (16:10)</PresentationFormat>
  <Paragraphs>72</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Hiragino Kaku Gothic ProN W3</vt:lpstr>
      <vt:lpstr>ヒラギノ角ゴ ProN W3</vt:lpstr>
      <vt:lpstr>Arial</vt:lpstr>
      <vt:lpstr>Calibri</vt:lpstr>
      <vt:lpstr>テンプレート4-3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植本　匠海</dc:creator>
  <cp:lastModifiedBy>植本　匠海</cp:lastModifiedBy>
  <cp:revision>85</cp:revision>
  <cp:lastPrinted>2019-09-11T08:05:18Z</cp:lastPrinted>
  <dcterms:created xsi:type="dcterms:W3CDTF">2019-08-23T07:28:37Z</dcterms:created>
  <dcterms:modified xsi:type="dcterms:W3CDTF">2020-01-23T11:17:45Z</dcterms:modified>
</cp:coreProperties>
</file>