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CAFFF"/>
    <a:srgbClr val="A1FFF7"/>
    <a:srgbClr val="CAFFBF"/>
    <a:srgbClr val="FFA5C7"/>
    <a:srgbClr val="FFF4D5"/>
    <a:srgbClr val="AAD4F4"/>
    <a:srgbClr val="DFE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 autoAdjust="0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1216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D5BFC1-34F7-A948-91B6-733B551C8D0F}"/>
              </a:ext>
            </a:extLst>
          </p:cNvPr>
          <p:cNvSpPr/>
          <p:nvPr/>
        </p:nvSpPr>
        <p:spPr>
          <a:xfrm>
            <a:off x="4286239" y="2422771"/>
            <a:ext cx="4857761" cy="1902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1B75FA-AB18-C846-864F-C4CDBB942051}"/>
              </a:ext>
            </a:extLst>
          </p:cNvPr>
          <p:cNvSpPr txBox="1"/>
          <p:nvPr/>
        </p:nvSpPr>
        <p:spPr>
          <a:xfrm>
            <a:off x="4291398" y="3033704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◆元々ある程度の学習意欲がある</a:t>
            </a:r>
            <a:endParaRPr kumimoji="1"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ものだけの授業になってしまう</a:t>
            </a:r>
            <a:endParaRPr kumimoji="1" lang="en-US" altLang="ja-JP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CC40B6-43B0-C44F-B2AE-557A1C3071E8}"/>
              </a:ext>
            </a:extLst>
          </p:cNvPr>
          <p:cNvSpPr txBox="1"/>
          <p:nvPr/>
        </p:nvSpPr>
        <p:spPr>
          <a:xfrm>
            <a:off x="4366823" y="2449378"/>
            <a:ext cx="23534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反転授業の</a:t>
            </a:r>
            <a:r>
              <a:rPr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欠点</a:t>
            </a:r>
            <a:endParaRPr kumimoji="1" lang="ja-JP" altLang="en-US" sz="24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D8373B7-A430-3042-9FB3-FC73097A662E}"/>
              </a:ext>
            </a:extLst>
          </p:cNvPr>
          <p:cNvSpPr/>
          <p:nvPr/>
        </p:nvSpPr>
        <p:spPr>
          <a:xfrm>
            <a:off x="134752" y="111719"/>
            <a:ext cx="5163251" cy="2720756"/>
          </a:xfrm>
          <a:prstGeom prst="rect">
            <a:avLst/>
          </a:prstGeom>
          <a:solidFill>
            <a:srgbClr val="FFF4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8F2814-F87C-BF44-B5FF-1482E87B3E27}"/>
              </a:ext>
            </a:extLst>
          </p:cNvPr>
          <p:cNvSpPr txBox="1"/>
          <p:nvPr/>
        </p:nvSpPr>
        <p:spPr>
          <a:xfrm>
            <a:off x="211240" y="121228"/>
            <a:ext cx="11552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授業前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622E3B-1697-584A-BA4E-7FAF45EB85EC}"/>
              </a:ext>
            </a:extLst>
          </p:cNvPr>
          <p:cNvSpPr txBox="1"/>
          <p:nvPr/>
        </p:nvSpPr>
        <p:spPr>
          <a:xfrm>
            <a:off x="172251" y="515171"/>
            <a:ext cx="5088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◆事前の授業で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i</a:t>
            </a:r>
            <a:r>
              <a:rPr kumimoji="1"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Pad</a:t>
            </a:r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にプログラミングを</a:t>
            </a:r>
            <a:r>
              <a: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す</a:t>
            </a:r>
            <a:endParaRPr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るためのアプリケーションを入れてもらう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E90757-4790-3846-AD59-3B690AE2CD90}"/>
              </a:ext>
            </a:extLst>
          </p:cNvPr>
          <p:cNvSpPr txBox="1"/>
          <p:nvPr/>
        </p:nvSpPr>
        <p:spPr>
          <a:xfrm>
            <a:off x="211240" y="1271572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◆課題となるプログラムをするために必要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な知識を動画教材を通して学習してもらう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EB3ADE-55DC-0542-ADEE-49492F0FECDA}"/>
              </a:ext>
            </a:extLst>
          </p:cNvPr>
          <p:cNvSpPr txBox="1"/>
          <p:nvPr/>
        </p:nvSpPr>
        <p:spPr>
          <a:xfrm>
            <a:off x="187479" y="2034745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◆アプリケーションに慣れてもらうための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簡単な課題のような物もやってもらう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9DA88B2-775C-0B44-8C47-B4018A8C90F4}"/>
              </a:ext>
            </a:extLst>
          </p:cNvPr>
          <p:cNvGrpSpPr/>
          <p:nvPr/>
        </p:nvGrpSpPr>
        <p:grpSpPr>
          <a:xfrm>
            <a:off x="134752" y="3363623"/>
            <a:ext cx="3426680" cy="2101383"/>
            <a:chOff x="169505" y="873681"/>
            <a:chExt cx="3426680" cy="210138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D0C1A0A-F7D5-8B40-B5E6-1E4DC6B35679}"/>
                </a:ext>
              </a:extLst>
            </p:cNvPr>
            <p:cNvGrpSpPr/>
            <p:nvPr/>
          </p:nvGrpSpPr>
          <p:grpSpPr>
            <a:xfrm>
              <a:off x="306400" y="873681"/>
              <a:ext cx="3289785" cy="2101383"/>
              <a:chOff x="853422" y="302004"/>
              <a:chExt cx="2496762" cy="1340143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9625BA8-A6DB-774A-A1FD-4E3DF0801FA2}"/>
                  </a:ext>
                </a:extLst>
              </p:cNvPr>
              <p:cNvSpPr txBox="1"/>
              <p:nvPr/>
            </p:nvSpPr>
            <p:spPr>
              <a:xfrm>
                <a:off x="909068" y="667436"/>
                <a:ext cx="420453" cy="5580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予習</a:t>
                </a:r>
                <a:endParaRPr lang="en-US" altLang="ja-JP" sz="24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78852E-8229-2449-AB58-F68EE8C2F1A3}"/>
                  </a:ext>
                </a:extLst>
              </p:cNvPr>
              <p:cNvSpPr txBox="1"/>
              <p:nvPr/>
            </p:nvSpPr>
            <p:spPr>
              <a:xfrm>
                <a:off x="1582620" y="667436"/>
                <a:ext cx="420453" cy="5580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設計</a:t>
                </a:r>
                <a:endParaRPr lang="en-US" altLang="ja-JP" sz="24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026AF2-D553-BB43-82DB-3CEF2B1C3200}"/>
                  </a:ext>
                </a:extLst>
              </p:cNvPr>
              <p:cNvSpPr txBox="1"/>
              <p:nvPr/>
            </p:nvSpPr>
            <p:spPr>
              <a:xfrm>
                <a:off x="2256176" y="667436"/>
                <a:ext cx="420453" cy="5580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記述</a:t>
                </a:r>
                <a:endParaRPr lang="en-US" altLang="ja-JP" sz="24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26B9638-B35F-5E46-925F-D208D18D33A7}"/>
                  </a:ext>
                </a:extLst>
              </p:cNvPr>
              <p:cNvSpPr txBox="1"/>
              <p:nvPr/>
            </p:nvSpPr>
            <p:spPr>
              <a:xfrm>
                <a:off x="2929731" y="667436"/>
                <a:ext cx="420453" cy="55800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40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検証</a:t>
                </a:r>
                <a:endParaRPr lang="en-US" altLang="ja-JP" sz="24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BE2BAC6-7439-5D4C-B440-80C9E6BA3566}"/>
                  </a:ext>
                </a:extLst>
              </p:cNvPr>
              <p:cNvSpPr txBox="1"/>
              <p:nvPr/>
            </p:nvSpPr>
            <p:spPr>
              <a:xfrm>
                <a:off x="853422" y="302004"/>
                <a:ext cx="490529" cy="235539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自宅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007F73E-87E5-EC48-8A91-6163C6E70748}"/>
                  </a:ext>
                </a:extLst>
              </p:cNvPr>
              <p:cNvSpPr txBox="1"/>
              <p:nvPr/>
            </p:nvSpPr>
            <p:spPr>
              <a:xfrm>
                <a:off x="1541409" y="302004"/>
                <a:ext cx="1781551" cy="235539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授業内</a:t>
                </a:r>
                <a:endParaRPr kumimoji="1" lang="ja-JP" altLang="en-US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2AA6920F-01B2-3546-B7AF-96C674536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834" y="1417739"/>
                <a:ext cx="53180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4606A280-8C98-D441-A9CA-8018EADB3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4634" y="1417739"/>
                <a:ext cx="1808775" cy="0"/>
              </a:xfrm>
              <a:prstGeom prst="straightConnector1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22C8C44-23D3-B744-8FC7-DB2DA9123040}"/>
                  </a:ext>
                </a:extLst>
              </p:cNvPr>
              <p:cNvSpPr txBox="1"/>
              <p:nvPr/>
            </p:nvSpPr>
            <p:spPr>
              <a:xfrm>
                <a:off x="880524" y="1426236"/>
                <a:ext cx="451598" cy="215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16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基本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3EBE1C2-D8C7-9F45-BB68-74DBC99CB56C}"/>
                  </a:ext>
                </a:extLst>
              </p:cNvPr>
              <p:cNvSpPr txBox="1"/>
              <p:nvPr/>
            </p:nvSpPr>
            <p:spPr>
              <a:xfrm>
                <a:off x="1929637" y="1426236"/>
                <a:ext cx="918768" cy="215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演習・応用</a:t>
                </a:r>
                <a:endParaRPr kumimoji="1" lang="ja-JP" altLang="en-US" sz="16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C727D66-C641-CA4A-9A7D-8D228AF98DAB}"/>
                </a:ext>
              </a:extLst>
            </p:cNvPr>
            <p:cNvSpPr txBox="1"/>
            <p:nvPr/>
          </p:nvSpPr>
          <p:spPr>
            <a:xfrm>
              <a:off x="169505" y="2421044"/>
              <a:ext cx="353943" cy="3744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ja-JP" altLang="en-US" sz="11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流れ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51E6C-0994-7144-8A4B-A17814E288AE}"/>
              </a:ext>
            </a:extLst>
          </p:cNvPr>
          <p:cNvSpPr/>
          <p:nvPr/>
        </p:nvSpPr>
        <p:spPr>
          <a:xfrm>
            <a:off x="92561" y="3360150"/>
            <a:ext cx="8958878" cy="2277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1A6390-21F7-5E43-B621-0970F08718B2}"/>
              </a:ext>
            </a:extLst>
          </p:cNvPr>
          <p:cNvSpPr txBox="1"/>
          <p:nvPr/>
        </p:nvSpPr>
        <p:spPr>
          <a:xfrm>
            <a:off x="149165" y="3433040"/>
            <a:ext cx="11548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授業内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3A8C55-492F-8A4B-93AF-560A5679D1D5}"/>
              </a:ext>
            </a:extLst>
          </p:cNvPr>
          <p:cNvSpPr txBox="1"/>
          <p:nvPr/>
        </p:nvSpPr>
        <p:spPr>
          <a:xfrm>
            <a:off x="149165" y="3983669"/>
            <a:ext cx="898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◆授業の最初の</a:t>
            </a:r>
            <a:r>
              <a:rPr kumimoji="1"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15</a:t>
            </a:r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分程度を使って事前学習の中でわからなかった部分のフィ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ードバックを行い，学生の疑問などに対応する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62AE89-4D0C-264F-AE29-7D4726F047A1}"/>
              </a:ext>
            </a:extLst>
          </p:cNvPr>
          <p:cNvSpPr txBox="1"/>
          <p:nvPr/>
        </p:nvSpPr>
        <p:spPr>
          <a:xfrm>
            <a:off x="149165" y="4704920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◆設計・記述・</a:t>
            </a:r>
            <a:r>
              <a: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検証</a:t>
            </a:r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の役割を学生に与え，３人グループで課題を行う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23FDEB-ACFF-F24C-900B-96E0199825ED}"/>
              </a:ext>
            </a:extLst>
          </p:cNvPr>
          <p:cNvSpPr txBox="1"/>
          <p:nvPr/>
        </p:nvSpPr>
        <p:spPr>
          <a:xfrm>
            <a:off x="149165" y="5130371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◆開発の流れに合わせて役割を持つ学生が中心となって進めていく</a:t>
            </a:r>
            <a:endParaRPr kumimoji="1" lang="en-US" altLang="ja-JP" sz="20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16409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33</TotalTime>
  <Words>153</Words>
  <Application>Microsoft Macintosh PowerPoint</Application>
  <PresentationFormat>画面に合わせる (16:10)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Hiragino Kaku Gothic ProN W3</vt:lpstr>
      <vt:lpstr>Arial</vt:lpstr>
      <vt:lpstr>Calibri</vt:lpstr>
      <vt:lpstr>テンプレート4-3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植本　匠海</dc:creator>
  <cp:lastModifiedBy>植本　匠海</cp:lastModifiedBy>
  <cp:revision>1</cp:revision>
  <cp:lastPrinted>2014-10-13T07:32:32Z</cp:lastPrinted>
  <dcterms:created xsi:type="dcterms:W3CDTF">2019-09-06T05:52:41Z</dcterms:created>
  <dcterms:modified xsi:type="dcterms:W3CDTF">2019-09-06T06:25:52Z</dcterms:modified>
</cp:coreProperties>
</file>