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9"/>
  </p:notesMasterIdLst>
  <p:handoutMasterIdLst>
    <p:handoutMasterId r:id="rId30"/>
  </p:handoutMasterIdLst>
  <p:sldIdLst>
    <p:sldId id="256" r:id="rId3"/>
    <p:sldId id="284" r:id="rId4"/>
    <p:sldId id="266" r:id="rId5"/>
    <p:sldId id="260" r:id="rId6"/>
    <p:sldId id="275" r:id="rId7"/>
    <p:sldId id="285" r:id="rId8"/>
    <p:sldId id="282" r:id="rId9"/>
    <p:sldId id="276" r:id="rId10"/>
    <p:sldId id="277" r:id="rId11"/>
    <p:sldId id="278" r:id="rId12"/>
    <p:sldId id="263" r:id="rId13"/>
    <p:sldId id="264" r:id="rId14"/>
    <p:sldId id="267" r:id="rId15"/>
    <p:sldId id="286" r:id="rId16"/>
    <p:sldId id="287" r:id="rId17"/>
    <p:sldId id="288" r:id="rId18"/>
    <p:sldId id="271" r:id="rId19"/>
    <p:sldId id="279" r:id="rId20"/>
    <p:sldId id="283" r:id="rId21"/>
    <p:sldId id="280" r:id="rId22"/>
    <p:sldId id="268" r:id="rId23"/>
    <p:sldId id="262" r:id="rId24"/>
    <p:sldId id="265" r:id="rId25"/>
    <p:sldId id="259" r:id="rId26"/>
    <p:sldId id="272" r:id="rId27"/>
    <p:sldId id="274"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88" autoAdjust="0"/>
  </p:normalViewPr>
  <p:slideViewPr>
    <p:cSldViewPr snapToGrid="0">
      <p:cViewPr varScale="1">
        <p:scale>
          <a:sx n="53" d="100"/>
          <a:sy n="53" d="100"/>
        </p:scale>
        <p:origin x="11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CF9E0D-A3CC-1EAD-53F7-DB5E8FD5F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9A5584C-8CA4-A898-AFB9-C23520FDC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F81109-470F-4B19-AF12-C71519935F34}" type="datetimeFigureOut">
              <a:rPr kumimoji="1" lang="ja-JP" altLang="en-US" smtClean="0"/>
              <a:t>2022/7/30</a:t>
            </a:fld>
            <a:endParaRPr kumimoji="1" lang="ja-JP" altLang="en-US"/>
          </a:p>
        </p:txBody>
      </p:sp>
      <p:sp>
        <p:nvSpPr>
          <p:cNvPr id="4" name="フッター プレースホルダー 3">
            <a:extLst>
              <a:ext uri="{FF2B5EF4-FFF2-40B4-BE49-F238E27FC236}">
                <a16:creationId xmlns:a16="http://schemas.microsoft.com/office/drawing/2014/main" id="{9EABD4F7-82D8-EAB1-CD9E-889746223B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FB7975D-4F27-E10A-C3BC-F7D05DDB2B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BB0102-DC71-4A6D-9F14-633A01785706}" type="slidenum">
              <a:rPr kumimoji="1" lang="ja-JP" altLang="en-US" smtClean="0"/>
              <a:t>‹#›</a:t>
            </a:fld>
            <a:endParaRPr kumimoji="1" lang="ja-JP" altLang="en-US"/>
          </a:p>
        </p:txBody>
      </p:sp>
    </p:spTree>
    <p:extLst>
      <p:ext uri="{BB962C8B-B14F-4D97-AF65-F5344CB8AC3E}">
        <p14:creationId xmlns:p14="http://schemas.microsoft.com/office/powerpoint/2010/main" val="3868327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における光検出磁気共鳴スペクトルです。この時の温度は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このデータからそれぞれの窒素空孔中心の光検出磁気共鳴スペクトルは異なる分裂幅を示すことが分かります。図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これは、図</a:t>
            </a:r>
            <a:r>
              <a:rPr kumimoji="1" lang="en-US" altLang="ja-JP" dirty="0"/>
              <a:t>B</a:t>
            </a:r>
            <a:r>
              <a:rPr kumimoji="1" lang="ja-JP" altLang="en-US" dirty="0"/>
              <a:t>のように試料の超伝導転移に伴う完全反磁性によってそれぞれの窒素空孔中心で感じる磁場が異なることが原因です。</a:t>
            </a:r>
            <a:endParaRPr kumimoji="1" lang="en-US" altLang="ja-JP" dirty="0"/>
          </a:p>
          <a:p>
            <a:r>
              <a:rPr kumimoji="1" lang="en-US" altLang="ja-JP" dirty="0"/>
              <a:t>NVC</a:t>
            </a:r>
            <a:r>
              <a:rPr kumimoji="1" lang="ja-JP" altLang="en-US" dirty="0"/>
              <a:t>は分裂幅が一番小さく、</a:t>
            </a:r>
            <a:r>
              <a:rPr kumimoji="1" lang="en-US" altLang="ja-JP" dirty="0"/>
              <a:t>NVE</a:t>
            </a:r>
            <a:r>
              <a:rPr kumimoji="1" lang="ja-JP" altLang="en-US" dirty="0"/>
              <a:t>は分裂幅が一番大きい。この二つは</a:t>
            </a:r>
            <a:r>
              <a:rPr kumimoji="1" lang="en-US" altLang="ja-JP" dirty="0"/>
              <a:t>10</a:t>
            </a:r>
            <a:r>
              <a:rPr kumimoji="1" lang="ja-JP" altLang="en-US" dirty="0"/>
              <a:t>倍ほど違います。</a:t>
            </a:r>
            <a:endParaRPr kumimoji="1" lang="en-US" altLang="ja-JP" dirty="0"/>
          </a:p>
          <a:p>
            <a:endParaRPr kumimoji="1" lang="en-US" altLang="ja-JP" dirty="0"/>
          </a:p>
          <a:p>
            <a:r>
              <a:rPr kumimoji="1" lang="ja-JP" altLang="en-US" dirty="0"/>
              <a:t>メモ</a:t>
            </a:r>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a:t>
            </a:r>
            <a:r>
              <a:rPr kumimoji="1" lang="ja-JP" altLang="en-US" dirty="0"/>
              <a:t>の圧力下でそれぞれの温度での</a:t>
            </a:r>
            <a:r>
              <a:rPr kumimoji="1" lang="en-US" altLang="ja-JP" dirty="0" err="1"/>
              <a:t>NVc</a:t>
            </a:r>
            <a:r>
              <a:rPr kumimoji="1" lang="ja-JP" altLang="en-US" dirty="0"/>
              <a:t>の光検出磁気共鳴スペクトル。そこから分裂幅の大きさを抽出してプロットしたのが右図の赤い線です。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超伝導との関連を調べるため、同じ実験で交流磁化率データを追加で収集しました。それが黒い線です。</a:t>
            </a:r>
            <a:endParaRPr kumimoji="1" lang="en-US" altLang="ja-JP" dirty="0"/>
          </a:p>
          <a:p>
            <a:r>
              <a:rPr kumimoji="1" lang="ja-JP" altLang="en-US" dirty="0"/>
              <a:t>光検出磁気共鳴法と同じ温度で超伝導転移を意味する交流磁化率の急激な低下が検出されました。</a:t>
            </a:r>
            <a:endParaRPr kumimoji="1" lang="en-US" altLang="ja-JP" dirty="0"/>
          </a:p>
          <a:p>
            <a:r>
              <a:rPr kumimoji="1" lang="ja-JP" altLang="en-US" dirty="0"/>
              <a:t>したがって、光検出磁気共鳴法と交流磁化率法は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光検出磁気共鳴法で幅が大きくなっているのは、試料に接近した窒素空孔が貫通磁場を渦糸という形で感知し始めたからです。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この実験から光検出磁気共鳴法は交流磁化率法よりも空間分解能が良いことが分かります。</a:t>
            </a:r>
            <a:endParaRPr kumimoji="1" lang="en-US" altLang="ja-JP" dirty="0"/>
          </a:p>
          <a:p>
            <a:endParaRPr kumimoji="1" lang="en-US" altLang="ja-JP" dirty="0"/>
          </a:p>
          <a:p>
            <a:r>
              <a:rPr kumimoji="1" lang="en-US" altLang="ja-JP" dirty="0"/>
              <a:t>8.3kbar(=0.83</a:t>
            </a:r>
            <a:r>
              <a:rPr kumimoji="1" lang="ja-JP" altLang="en-US" dirty="0"/>
              <a:t>　</a:t>
            </a:r>
            <a:r>
              <a:rPr kumimoji="1" lang="en-US" altLang="ja-JP" dirty="0" err="1"/>
              <a:t>Gpa</a:t>
            </a:r>
            <a:r>
              <a:rPr kumimoji="1" lang="en-US" altLang="ja-JP" dirty="0"/>
              <a:t>=0.83</a:t>
            </a:r>
            <a:r>
              <a:rPr kumimoji="1" lang="ja-JP" altLang="en-US" dirty="0"/>
              <a:t>万気圧</a:t>
            </a:r>
            <a:r>
              <a:rPr kumimoji="1" lang="en-US" altLang="ja-JP" dirty="0"/>
              <a:t>)</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のゼーマン分裂の温度依存性を示しており、圧力上昇による分裂幅の減少は超伝導転移による試料直上の磁場の低下を表しています。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今回の結果から、ダイヤモンド窒素空孔中心は、圧力容器中や極限環境下で高感度、高分解能の磁気センサとして使用できることが分かった。</a:t>
            </a:r>
            <a:endParaRPr kumimoji="1" lang="en-US" altLang="ja-JP" dirty="0"/>
          </a:p>
          <a:p>
            <a:r>
              <a:rPr kumimoji="1" lang="ja-JP" altLang="en-US" dirty="0"/>
              <a:t>この結果は、ダイヤモンド窒素空孔中心は強相関系の量子力学で強力な実験ツールとなることがわかる。</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分裂幅の間にも分裂がありますが、これは超微細構造によるものです。</a:t>
            </a:r>
            <a:endParaRPr kumimoji="1" lang="en-US" altLang="ja-JP" dirty="0"/>
          </a:p>
          <a:p>
            <a:r>
              <a:rPr kumimoji="1" lang="ja-JP" altLang="en-US" dirty="0"/>
              <a:t>超微細構造とは、</a:t>
            </a:r>
            <a:r>
              <a:rPr kumimoji="1" lang="ja-JP" altLang="en-US" sz="1200" dirty="0"/>
              <a:t>原子内で核磁気モーメントと電子の磁気モーメントの磁気的な相互作用によるエネルギー分裂のことです。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その相互作用は非常に小さく、図のように分裂幅の間に出ています。</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18</a:t>
            </a:fld>
            <a:endParaRPr kumimoji="1" lang="ja-JP" altLang="en-US"/>
          </a:p>
        </p:txBody>
      </p:sp>
    </p:spTree>
    <p:extLst>
      <p:ext uri="{BB962C8B-B14F-4D97-AF65-F5344CB8AC3E}">
        <p14:creationId xmlns:p14="http://schemas.microsoft.com/office/powerpoint/2010/main" val="999052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ODMR</a:t>
            </a:r>
            <a:r>
              <a:rPr kumimoji="1" lang="ja-JP" altLang="en-US" dirty="0"/>
              <a:t>法ではゼーマン分裂の分裂幅をローレンツフィットを用いて決定しました。</a:t>
            </a:r>
            <a:endParaRPr kumimoji="1" lang="en-US" altLang="ja-JP" dirty="0"/>
          </a:p>
          <a:p>
            <a:r>
              <a:rPr kumimoji="1" lang="ja-JP" altLang="en-US" dirty="0"/>
              <a:t>ローレンツフィットとは、ローレンツ関数を用いたフィッティングのことです。</a:t>
            </a:r>
            <a:endParaRPr kumimoji="1" lang="en-US" altLang="ja-JP" dirty="0"/>
          </a:p>
          <a:p>
            <a:r>
              <a:rPr kumimoji="1" lang="ja-JP" altLang="en-US" dirty="0"/>
              <a:t>ローレンツ関数はこのように定義され、この関数を用いて</a:t>
            </a:r>
            <a:r>
              <a:rPr lang="ja-JP" altLang="en-US" sz="1200" b="0" i="0" dirty="0">
                <a:solidFill>
                  <a:srgbClr val="4D4D4D"/>
                </a:solidFill>
                <a:effectLst/>
                <a:latin typeface="GenEiGothicP-Normal"/>
              </a:rPr>
              <a:t>測定したピークに対して、誤差が最も小さくなるようにピーク形状を求めます。</a:t>
            </a:r>
            <a:endParaRPr lang="en-US" altLang="ja-JP" sz="1200" b="0" i="0" dirty="0">
              <a:solidFill>
                <a:srgbClr val="4D4D4D"/>
              </a:solidFill>
              <a:effectLst/>
              <a:latin typeface="GenEiGothicP-Normal"/>
            </a:endParaRPr>
          </a:p>
          <a:p>
            <a:r>
              <a:rPr kumimoji="1" lang="ja-JP" altLang="en-US" sz="1200" dirty="0">
                <a:solidFill>
                  <a:srgbClr val="4D4D4D"/>
                </a:solidFill>
                <a:latin typeface="GenEiGothicP-Normal"/>
              </a:rPr>
              <a:t>今回の測定では二つのピークが出るためそのピークにフィッティングする。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19</a:t>
            </a:fld>
            <a:endParaRPr kumimoji="1" lang="ja-JP" altLang="en-US"/>
          </a:p>
        </p:txBody>
      </p:sp>
    </p:spTree>
    <p:extLst>
      <p:ext uri="{BB962C8B-B14F-4D97-AF65-F5344CB8AC3E}">
        <p14:creationId xmlns:p14="http://schemas.microsoft.com/office/powerpoint/2010/main" val="2532418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20</a:t>
            </a:fld>
            <a:endParaRPr kumimoji="1" lang="ja-JP" altLang="en-US"/>
          </a:p>
        </p:txBody>
      </p:sp>
    </p:spTree>
    <p:extLst>
      <p:ext uri="{BB962C8B-B14F-4D97-AF65-F5344CB8AC3E}">
        <p14:creationId xmlns:p14="http://schemas.microsoft.com/office/powerpoint/2010/main" val="332263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21</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22</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圧力は物質の組成を変えることが無く、連続的で系統的な電子状態の調整パラメータですが、</a:t>
            </a:r>
            <a:endParaRPr kumimoji="1" lang="en-US" altLang="ja-JP" sz="1200" dirty="0"/>
          </a:p>
          <a:p>
            <a:r>
              <a:rPr kumimoji="1" lang="ja-JP" altLang="en-US" sz="1200" dirty="0"/>
              <a:t>高圧装置内の試料へのアクセスが制限されているため、十分な感度を持つ磁気センサは稀です。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そこで、本研究では圧力容器中の磁気センサとしてダイヤモンド窒素空孔中心を使用してみます。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268540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endParaRPr kumimoji="1" lang="en-US" altLang="ja-JP" dirty="0"/>
          </a:p>
          <a:p>
            <a:endParaRPr kumimoji="1" lang="en-US" altLang="ja-JP" dirty="0"/>
          </a:p>
          <a:p>
            <a:r>
              <a:rPr kumimoji="1" lang="en-US" altLang="ja-JP" dirty="0"/>
              <a:t>X=0.41</a:t>
            </a:r>
            <a:r>
              <a:rPr kumimoji="1" lang="ja-JP" altLang="en-US" dirty="0"/>
              <a:t>にした理由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3B</a:t>
            </a:r>
            <a:r>
              <a:rPr kumimoji="1" lang="ja-JP" altLang="en-US" dirty="0"/>
              <a:t>の</a:t>
            </a:r>
            <a:r>
              <a:rPr kumimoji="1" lang="en-US" altLang="ja-JP" dirty="0"/>
              <a:t>T-p</a:t>
            </a:r>
            <a:r>
              <a:rPr kumimoji="1" lang="ja-JP" altLang="en-US" dirty="0"/>
              <a:t>相図には、圧力と共に超伝導状態が抑制されることが示される。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kumimoji="1" lang="en-US" altLang="ja-JP" dirty="0"/>
              <a:t>x=0.41</a:t>
            </a:r>
            <a:r>
              <a:rPr kumimoji="1" lang="ja-JP" altLang="en-US" dirty="0"/>
              <a:t>は超伝導ドームのオーバードープ側に位置していることに矛盾しない。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リンの方がイオン半径が小さいため、</a:t>
            </a:r>
            <a:r>
              <a:rPr kumimoji="1" lang="en-US" altLang="ja-JP" dirty="0"/>
              <a:t>x</a:t>
            </a:r>
            <a:r>
              <a:rPr kumimoji="1" lang="ja-JP" altLang="en-US" dirty="0"/>
              <a:t>が大きいと化学圧力をかけているような状態である。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23</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マイクロメートルです。小さく、耐久性も高いため、高圧容器内で使用することができます。</a:t>
            </a:r>
            <a:endParaRPr kumimoji="1" lang="en-US" altLang="ja-JP" dirty="0"/>
          </a:p>
          <a:p>
            <a:r>
              <a:rPr kumimoji="1" lang="ja-JP" altLang="en-US" dirty="0"/>
              <a:t>本研究ではこのダイヤモンド窒素空孔中心を磁気センサとして用いて超伝導体の磁場構造を測定しました。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メモ</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近年「物理と化学にまたがる学際領域で注目を集めている」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a:t>
            </a:r>
            <a:r>
              <a:rPr kumimoji="1" lang="ja-JP" altLang="en-US" sz="1200" dirty="0"/>
              <a:t>鉄系の第</a:t>
            </a:r>
            <a:r>
              <a:rPr kumimoji="1" lang="en-US" altLang="ja-JP" sz="1200" dirty="0"/>
              <a:t>II</a:t>
            </a:r>
            <a:r>
              <a:rPr kumimoji="1" lang="ja-JP" altLang="en-US" sz="1200" dirty="0"/>
              <a:t>種超伝導体です。</a:t>
            </a:r>
            <a:endParaRPr kumimoji="1" lang="en-US" altLang="ja-JP" dirty="0"/>
          </a:p>
          <a:p>
            <a:r>
              <a:rPr kumimoji="1" lang="ja-JP" altLang="en-US" dirty="0"/>
              <a:t>この超伝導体はピンク色のところで超伝導が起こります。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この超伝導体は鉄系超伝導体です。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鉄系超伝導体は高い転移温度と磁性相と隣接した超伝導相の存在から非常に多くの研究者が研究を行っています。</a:t>
            </a:r>
          </a:p>
          <a:p>
            <a:endParaRPr kumimoji="1" lang="en-US" altLang="ja-JP" dirty="0"/>
          </a:p>
          <a:p>
            <a:endParaRPr kumimoji="1" lang="en-US" altLang="ja-JP" dirty="0"/>
          </a:p>
          <a:p>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はゼロ磁場の時の窒素空孔中心のエネルギー準位です。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基底状態は、電子スピン状態の異なる</a:t>
            </a:r>
            <a:r>
              <a:rPr kumimoji="1" lang="en-US" altLang="ja-JP" dirty="0"/>
              <a:t>3</a:t>
            </a:r>
            <a:r>
              <a:rPr kumimoji="1" lang="ja-JP" altLang="en-US" dirty="0"/>
              <a:t>つの状態が存在し、それぞれ「</a:t>
            </a:r>
            <a:r>
              <a:rPr kumimoji="1" lang="en-US" altLang="ja-JP" dirty="0"/>
              <a:t>-1</a:t>
            </a:r>
            <a:r>
              <a:rPr kumimoji="1" lang="ja-JP" altLang="en-US" dirty="0"/>
              <a:t>」、「</a:t>
            </a:r>
            <a:r>
              <a:rPr kumimoji="1" lang="en-US" altLang="ja-JP" dirty="0"/>
              <a:t>0</a:t>
            </a:r>
            <a:r>
              <a:rPr kumimoji="1" lang="ja-JP" altLang="en-US" dirty="0"/>
              <a:t>」、「</a:t>
            </a:r>
            <a:r>
              <a:rPr kumimoji="1" lang="en-US" altLang="ja-JP" dirty="0"/>
              <a:t>+1</a:t>
            </a:r>
            <a:r>
              <a:rPr kumimoji="1" lang="ja-JP" altLang="en-US" dirty="0"/>
              <a:t>」状態と呼ばれます。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緑のレーザーを用いて励起されてから基底状態に戻る経路が</a:t>
            </a:r>
            <a:r>
              <a:rPr kumimoji="1" lang="en-US" altLang="ja-JP" dirty="0"/>
              <a:t>3</a:t>
            </a:r>
            <a:r>
              <a:rPr kumimoji="1" lang="ja-JP" altLang="en-US" dirty="0"/>
              <a:t>通りあります。</a:t>
            </a:r>
            <a:endParaRPr kumimoji="1" lang="en-US" altLang="ja-JP" dirty="0"/>
          </a:p>
          <a:p>
            <a:r>
              <a:rPr kumimoji="1" lang="ja-JP" altLang="en-US" dirty="0"/>
              <a:t>経路</a:t>
            </a:r>
            <a:r>
              <a:rPr kumimoji="1" lang="en-US" altLang="ja-JP" dirty="0"/>
              <a:t>B</a:t>
            </a:r>
            <a:r>
              <a:rPr kumimoji="1" lang="ja-JP" altLang="en-US" dirty="0"/>
              <a:t>の赤色蛍光は経路</a:t>
            </a:r>
            <a:r>
              <a:rPr kumimoji="1" lang="en-US" altLang="ja-JP" dirty="0"/>
              <a:t>A</a:t>
            </a:r>
            <a:r>
              <a:rPr kumimoji="1" lang="ja-JP" altLang="en-US" dirty="0"/>
              <a:t>の赤色蛍光より蛍光強度が弱いことに注意してください。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ここで、「０」状態と「＋１（あるいは－１）」状態のエネルギー差に相当（共鳴）するマイクロ波（約</a:t>
            </a:r>
            <a:r>
              <a:rPr lang="en-US" altLang="ja-JP" b="0" i="0" dirty="0">
                <a:solidFill>
                  <a:srgbClr val="555555"/>
                </a:solidFill>
                <a:effectLst/>
                <a:latin typeface="Noto Serif JP"/>
              </a:rPr>
              <a:t>2.87 GHz</a:t>
            </a:r>
            <a:r>
              <a:rPr lang="ja-JP" altLang="en-US" b="0" i="0" dirty="0">
                <a:solidFill>
                  <a:srgbClr val="555555"/>
                </a:solidFill>
                <a:effectLst/>
                <a:latin typeface="Noto Serif JP"/>
              </a:rPr>
              <a:t>）を照射すると，「０」から「＋１（あるいは－１）」へ励起させることができます。この「＋１（あるいは－１）」状態に緑色光を照射すると、経路ＢとＣのみを通るようになるので，蛍光強度は弱くなり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図</a:t>
            </a:r>
            <a:r>
              <a:rPr lang="en-US" altLang="ja-JP" b="0" i="0" dirty="0">
                <a:solidFill>
                  <a:srgbClr val="555555"/>
                </a:solidFill>
                <a:effectLst/>
                <a:latin typeface="Noto Serif JP"/>
              </a:rPr>
              <a:t>B</a:t>
            </a:r>
            <a:r>
              <a:rPr lang="ja-JP" altLang="en-US" b="0" i="0" dirty="0">
                <a:solidFill>
                  <a:srgbClr val="555555"/>
                </a:solidFill>
                <a:effectLst/>
                <a:latin typeface="Noto Serif JP"/>
              </a:rPr>
              <a:t>は縦軸が蛍光強度で、横軸がマイクロ波周波数です。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共鳴するとピークが現れています。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555555"/>
              </a:solidFill>
              <a:effectLst/>
              <a:latin typeface="Noto Serif JP"/>
            </a:endParaRPr>
          </a:p>
          <a:p>
            <a:r>
              <a:rPr kumimoji="1" lang="ja-JP" altLang="en-US" dirty="0"/>
              <a:t>経路</a:t>
            </a:r>
            <a:r>
              <a:rPr kumimoji="1" lang="en-US" altLang="ja-JP" dirty="0"/>
              <a:t>A</a:t>
            </a:r>
            <a:r>
              <a:rPr kumimoji="1" lang="ja-JP" altLang="en-US" dirty="0"/>
              <a:t>は、基底状態「</a:t>
            </a:r>
            <a:r>
              <a:rPr kumimoji="1" lang="en-US" altLang="ja-JP" dirty="0"/>
              <a:t>0</a:t>
            </a:r>
            <a:r>
              <a:rPr kumimoji="1" lang="ja-JP" altLang="en-US" dirty="0"/>
              <a:t>」の状態から、緑色のレーザーで励起され、その後赤色の蛍光を放出して基底状態へと戻るという経路。</a:t>
            </a:r>
            <a:endParaRPr kumimoji="1" lang="en-US" altLang="ja-JP" dirty="0"/>
          </a:p>
          <a:p>
            <a:r>
              <a:rPr kumimoji="1" lang="ja-JP" altLang="en-US" dirty="0"/>
              <a:t>経路</a:t>
            </a:r>
            <a:r>
              <a:rPr kumimoji="1" lang="en-US" altLang="ja-JP" dirty="0"/>
              <a:t>B</a:t>
            </a:r>
            <a:r>
              <a:rPr kumimoji="1" lang="ja-JP" altLang="en-US" dirty="0"/>
              <a:t>は「</a:t>
            </a:r>
            <a:r>
              <a:rPr kumimoji="1" lang="en-US" altLang="ja-JP" dirty="0"/>
              <a:t>+1</a:t>
            </a:r>
            <a:r>
              <a:rPr kumimoji="1" lang="ja-JP" altLang="en-US" dirty="0"/>
              <a:t>」、「</a:t>
            </a:r>
            <a:r>
              <a:rPr kumimoji="1" lang="en-US" altLang="ja-JP" dirty="0"/>
              <a:t>-1</a:t>
            </a:r>
            <a:r>
              <a:rPr kumimoji="1" lang="ja-JP" altLang="en-US" dirty="0"/>
              <a:t>」の状態が緑のレーザーで励起され、赤い光を出しながら「</a:t>
            </a:r>
            <a:r>
              <a:rPr kumimoji="1" lang="en-US" altLang="ja-JP" dirty="0"/>
              <a:t>+1</a:t>
            </a:r>
            <a:r>
              <a:rPr kumimoji="1" lang="ja-JP" altLang="en-US" dirty="0"/>
              <a:t>」、「</a:t>
            </a:r>
            <a:r>
              <a:rPr kumimoji="1" lang="en-US" altLang="ja-JP" dirty="0"/>
              <a:t>-1</a:t>
            </a:r>
            <a:r>
              <a:rPr kumimoji="1" lang="ja-JP" altLang="en-US" dirty="0"/>
              <a:t>」の基底状態に戻るという経路。</a:t>
            </a:r>
            <a:endParaRPr kumimoji="1" lang="en-US" altLang="ja-JP" dirty="0"/>
          </a:p>
          <a:p>
            <a:r>
              <a:rPr lang="ja-JP" altLang="en-US" b="0" i="0" dirty="0">
                <a:solidFill>
                  <a:srgbClr val="555555"/>
                </a:solidFill>
                <a:effectLst/>
                <a:latin typeface="Noto Serif JP"/>
              </a:rPr>
              <a:t>経路</a:t>
            </a:r>
            <a:r>
              <a:rPr lang="en-US" altLang="ja-JP" b="0" i="0" dirty="0">
                <a:solidFill>
                  <a:srgbClr val="555555"/>
                </a:solidFill>
                <a:effectLst/>
                <a:latin typeface="Noto Serif JP"/>
              </a:rPr>
              <a:t>C</a:t>
            </a:r>
            <a:r>
              <a:rPr lang="ja-JP" altLang="en-US" b="0" i="0" dirty="0">
                <a:solidFill>
                  <a:srgbClr val="555555"/>
                </a:solidFill>
                <a:effectLst/>
                <a:latin typeface="Noto Serif JP"/>
              </a:rPr>
              <a:t>は</a:t>
            </a:r>
            <a:r>
              <a:rPr kumimoji="1" lang="ja-JP" altLang="en-US" dirty="0"/>
              <a:t>「</a:t>
            </a:r>
            <a:r>
              <a:rPr kumimoji="1" lang="en-US" altLang="ja-JP" dirty="0"/>
              <a:t>+1</a:t>
            </a:r>
            <a:r>
              <a:rPr kumimoji="1" lang="ja-JP" altLang="en-US" dirty="0"/>
              <a:t>」、「</a:t>
            </a:r>
            <a:r>
              <a:rPr kumimoji="1" lang="en-US" altLang="ja-JP" dirty="0"/>
              <a:t>-1</a:t>
            </a:r>
            <a:r>
              <a:rPr kumimoji="1" lang="ja-JP" altLang="en-US" dirty="0"/>
              <a:t>」の状態が緑のレーザーで励起され、光を出さずに「</a:t>
            </a:r>
            <a:r>
              <a:rPr kumimoji="1" lang="en-US" altLang="ja-JP" dirty="0"/>
              <a:t>0</a:t>
            </a:r>
            <a:r>
              <a:rPr kumimoji="1" lang="ja-JP" altLang="en-US" dirty="0"/>
              <a:t>」の基底状態に戻るという経路。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555555"/>
              </a:solidFill>
              <a:effectLst/>
              <a:latin typeface="Noto Serif JP"/>
            </a:endParaRPr>
          </a:p>
          <a:p>
            <a:endParaRPr lang="en-US" altLang="ja-JP" b="0" i="0" dirty="0">
              <a:solidFill>
                <a:srgbClr val="555555"/>
              </a:solidFill>
              <a:effectLst/>
              <a:latin typeface="Noto Serif JP"/>
            </a:endParaRPr>
          </a:p>
          <a:p>
            <a:r>
              <a:rPr lang="ja-JP" altLang="en-US" b="0" i="0" dirty="0">
                <a:solidFill>
                  <a:srgbClr val="555555"/>
                </a:solidFill>
                <a:effectLst/>
                <a:latin typeface="Noto Serif JP"/>
              </a:rPr>
              <a:t>メモ</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コントラスト</a:t>
            </a:r>
            <a:r>
              <a:rPr lang="en-US" altLang="ja-JP" b="0" i="0" dirty="0">
                <a:solidFill>
                  <a:srgbClr val="555555"/>
                </a:solidFill>
                <a:effectLst/>
                <a:latin typeface="Noto Serif JP"/>
              </a:rPr>
              <a:t>:</a:t>
            </a:r>
            <a:r>
              <a:rPr lang="ja-JP" altLang="en-US" b="1" i="0" dirty="0">
                <a:solidFill>
                  <a:srgbClr val="BDC1C6"/>
                </a:solidFill>
                <a:effectLst/>
                <a:latin typeface="arial" panose="020B0604020202020204" pitchFamily="34" charset="0"/>
              </a:rPr>
              <a:t>最も暗い部分と最も明るい部分の蛍光強度の差</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72744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は磁場印加時の窒素空孔中心のエネルギー準位です。</a:t>
            </a:r>
            <a:endParaRPr kumimoji="1" lang="en-US" altLang="ja-JP" dirty="0"/>
          </a:p>
          <a:p>
            <a:r>
              <a:rPr kumimoji="1" lang="ja-JP" altLang="en-US" dirty="0"/>
              <a:t>磁場がかけられたことによって基底状態の縮退が解けています。すなわち、ゼーマン分裂が起こっています。</a:t>
            </a:r>
            <a:endParaRPr kumimoji="1" lang="en-US" altLang="ja-JP" dirty="0"/>
          </a:p>
          <a:p>
            <a:r>
              <a:rPr lang="ja-JP" altLang="en-US" b="0" i="0" dirty="0">
                <a:solidFill>
                  <a:srgbClr val="555555"/>
                </a:solidFill>
                <a:effectLst/>
                <a:latin typeface="Noto Serif JP"/>
              </a:rPr>
              <a:t>磁場の強さに比例して「＋１」と「−１」のエネルギー準位が上下に分かれていきます。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図</a:t>
            </a:r>
            <a:r>
              <a:rPr lang="en-US" altLang="ja-JP" b="0" i="0" dirty="0">
                <a:solidFill>
                  <a:srgbClr val="555555"/>
                </a:solidFill>
                <a:effectLst/>
                <a:latin typeface="Noto Serif JP"/>
              </a:rPr>
              <a:t>B</a:t>
            </a:r>
            <a:r>
              <a:rPr lang="ja-JP" altLang="en-US" b="0" i="0" dirty="0">
                <a:solidFill>
                  <a:srgbClr val="555555"/>
                </a:solidFill>
                <a:effectLst/>
                <a:latin typeface="Noto Serif JP"/>
              </a:rPr>
              <a:t>は縦軸が蛍光強度で、横軸がマイクロ波周波数です。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ゼーマン分裂によってピークが二つになります。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強い磁場を印加していくと「０」と「＋１」、「０」と「－１」に共鳴するマイクロ波の周波数も変化します。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この原理に基づくと、窒素空孔中心を用いて磁場の値を高精度に求めることができます。</a:t>
            </a:r>
            <a:endParaRPr lang="en-US" altLang="ja-JP" b="0" i="0" dirty="0">
              <a:solidFill>
                <a:srgbClr val="555555"/>
              </a:solidFill>
              <a:effectLst/>
              <a:latin typeface="Noto Serif JP"/>
            </a:endParaRPr>
          </a:p>
          <a:p>
            <a:endParaRPr kumimoji="1" lang="en-US" altLang="ja-JP" b="0" i="0" dirty="0">
              <a:solidFill>
                <a:srgbClr val="555555"/>
              </a:solidFill>
              <a:effectLst/>
              <a:latin typeface="Noto Serif JP"/>
            </a:endParaRPr>
          </a:p>
          <a:p>
            <a:r>
              <a:rPr kumimoji="1" lang="ja-JP" altLang="en-US" b="0" i="0" dirty="0">
                <a:solidFill>
                  <a:srgbClr val="555555"/>
                </a:solidFill>
                <a:effectLst/>
                <a:latin typeface="Noto Serif JP"/>
              </a:rPr>
              <a:t>メモ</a:t>
            </a:r>
            <a:endParaRPr kumimoji="1" lang="en-US" altLang="ja-JP" b="0" i="0" dirty="0">
              <a:solidFill>
                <a:srgbClr val="555555"/>
              </a:solidFill>
              <a:effectLst/>
              <a:latin typeface="Noto Serif JP"/>
            </a:endParaRPr>
          </a:p>
          <a:p>
            <a:r>
              <a:rPr kumimoji="1" lang="ja-JP" altLang="en-US" b="0" i="0" dirty="0">
                <a:solidFill>
                  <a:srgbClr val="555555"/>
                </a:solidFill>
                <a:effectLst/>
                <a:latin typeface="Noto Serif JP"/>
              </a:rPr>
              <a:t>どれぐらいの磁場でエネルギー準位がどれくらい分裂するかは理論的に求められるため、窒素空孔中心にどれぐらいの磁場がかかっているかが正確にわかる。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a:t>
            </a:r>
            <a:endParaRPr kumimoji="1" lang="en-US" altLang="ja-JP" dirty="0"/>
          </a:p>
          <a:p>
            <a:r>
              <a:rPr kumimoji="1" lang="ja-JP" altLang="en-US" dirty="0"/>
              <a:t>アンビルセルとしてモアッサナイトアンビルセルを用いました。</a:t>
            </a:r>
            <a:endParaRPr kumimoji="1" lang="en-US" altLang="ja-JP" dirty="0"/>
          </a:p>
          <a:p>
            <a:r>
              <a:rPr kumimoji="1" lang="ja-JP" altLang="en-US" dirty="0"/>
              <a:t>測定するときに必要なレーザーは上部のアンビルを通して高圧室に向けて照射されます。</a:t>
            </a:r>
            <a:endParaRPr kumimoji="1" lang="en-US" altLang="ja-JP" dirty="0"/>
          </a:p>
          <a:p>
            <a:r>
              <a:rPr kumimoji="1" lang="ja-JP" altLang="en-US" dirty="0"/>
              <a:t>測定に必要なマイクロ波は試料付近の小型マイクロコイルから供給されます。</a:t>
            </a:r>
            <a:endParaRPr kumimoji="1" lang="en-US" altLang="ja-JP" dirty="0"/>
          </a:p>
          <a:p>
            <a:r>
              <a:rPr kumimoji="1" lang="ja-JP" altLang="en-US" dirty="0"/>
              <a:t>大きい方のコイルは、窒素空孔中心を用いた計測の正しさを検証するための、交流磁化率測定用のモジュレーションコイルです。</a:t>
            </a:r>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面の積層方向。もう一つはダイヤモンド窒素空孔中心の座標。本研究での印加磁場は常に</a:t>
            </a:r>
            <a:r>
              <a:rPr kumimoji="1" lang="en-US" altLang="ja-JP" dirty="0"/>
              <a:t>c</a:t>
            </a:r>
            <a:r>
              <a:rPr kumimoji="1" lang="ja-JP" altLang="en-US" dirty="0"/>
              <a:t>軸に沿ったものである。</a:t>
            </a:r>
            <a:endParaRPr kumimoji="1" lang="en-US" altLang="ja-JP" dirty="0"/>
          </a:p>
          <a:p>
            <a:endParaRPr kumimoji="1" lang="en-US" altLang="ja-JP" dirty="0"/>
          </a:p>
          <a:p>
            <a:r>
              <a:rPr kumimoji="1" lang="ja-JP" altLang="en-US" dirty="0"/>
              <a:t>メモ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モジュレーションコイルの下にあるものがガスケットである。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右の図は蛍光画像です。白い線で書かれている五角形が試料で、白い点がダイヤモンド窒素空孔中心です。</a:t>
            </a:r>
            <a:endParaRPr kumimoji="1" lang="en-US" altLang="ja-JP" dirty="0"/>
          </a:p>
          <a:p>
            <a:r>
              <a:rPr kumimoji="1" lang="ja-JP" altLang="en-US" dirty="0"/>
              <a:t>本研究では、試料上面の中央付近の窒素空孔中心を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3FA4205B-A951-4760-B01B-967F5345CD82}" type="datetime1">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C9DE0BA8-2C90-4F6A-8429-77909F752ED4}" type="datetime1">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2C1A4ADA-889B-4CE3-AE8D-547F6C688B66}" type="datetime1">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523153-74C2-9131-993F-ADC468AC62F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7E8F3F-66CF-FE67-4AF7-815BBBA47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8787DA-4912-39FC-E5E7-22992A40A5C0}"/>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306BA941-937C-515A-B1CC-BAB5BA4754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D1E5A3-D487-1412-83AC-89A2003E9986}"/>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787840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775BA-D08C-1E88-2FC7-BD1D875B30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D1C02C-7DA8-FE69-A0D4-F1C3E13F44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463A09-1C6A-16B5-896A-4FE83243F081}"/>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4972189E-5CBD-75ED-DA24-F854AB8F89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F87850-2722-8711-057F-FF2F21C4CC50}"/>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25496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B844B-8426-AAE2-BF6B-B5F5285D98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A6D60-4CA6-70C2-A093-65B4E8804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191B7E-4AAC-4D3A-F4A9-EF2712DB112A}"/>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7D873335-3851-C244-D51A-62EB8F82C8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01811B-AB26-3A34-57EE-1A44D11C776F}"/>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306304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DDBDD-E801-958A-E601-F30BB660C8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FC4192-4990-AEC9-CAF6-9AB6DD53EE1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F0AD06-710E-CFAE-4B53-8584A65986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3FC1B44-261E-15CD-3AC8-BA0532E7467A}"/>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6" name="フッター プレースホルダー 5">
            <a:extLst>
              <a:ext uri="{FF2B5EF4-FFF2-40B4-BE49-F238E27FC236}">
                <a16:creationId xmlns:a16="http://schemas.microsoft.com/office/drawing/2014/main" id="{97BEFEF9-9D5D-49D1-6B4F-11F2B4C210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D464B6-21B4-B9B5-D409-3A87E4459965}"/>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813030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7E9E-EA55-A1A5-1BF7-2475F069F07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1AE80C-CCAA-F199-DBE4-119952D39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FAC200-3FDC-08A6-6A32-F718F2C7C2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E3D4F54-28C5-E420-9E7B-30E30355D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C7DB31C-5A60-0723-DB9E-535BAEAFA55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3EDB5B0-6190-549C-28BF-2B8517DAEF1D}"/>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8" name="フッター プレースホルダー 7">
            <a:extLst>
              <a:ext uri="{FF2B5EF4-FFF2-40B4-BE49-F238E27FC236}">
                <a16:creationId xmlns:a16="http://schemas.microsoft.com/office/drawing/2014/main" id="{6C0DF4FC-67D1-04A9-B9BA-BCBF0B084C9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19332F-512B-5FE3-B4A9-C9DC63B41F95}"/>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78197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19E3B-5992-4A5C-8A0D-74017642EED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4C39AF-B3DC-507E-B5D7-BDA8239B8A45}"/>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4" name="フッター プレースホルダー 3">
            <a:extLst>
              <a:ext uri="{FF2B5EF4-FFF2-40B4-BE49-F238E27FC236}">
                <a16:creationId xmlns:a16="http://schemas.microsoft.com/office/drawing/2014/main" id="{EC7F3573-E8D7-A859-348E-C5DCC70F38D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93AE8A-C302-C17F-D78C-3FBB7932CD21}"/>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450205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3205BC-BD54-D492-7B26-2C14F29E83C8}"/>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3" name="フッター プレースホルダー 2">
            <a:extLst>
              <a:ext uri="{FF2B5EF4-FFF2-40B4-BE49-F238E27FC236}">
                <a16:creationId xmlns:a16="http://schemas.microsoft.com/office/drawing/2014/main" id="{0F6D794B-1F69-CC44-B26E-D6499AF038C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4E1CFC2-FDEB-66B6-8690-8F2B205F0B7F}"/>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379729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62315-FB81-AC3F-87A5-5234331B85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03FA54-6C8F-4D45-59A9-196076F5B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445197-3495-5229-FACC-D95CF53D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BFE4BF-C4E6-C235-F7ED-9B98B2B46B14}"/>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6" name="フッター プレースホルダー 5">
            <a:extLst>
              <a:ext uri="{FF2B5EF4-FFF2-40B4-BE49-F238E27FC236}">
                <a16:creationId xmlns:a16="http://schemas.microsoft.com/office/drawing/2014/main" id="{959216CF-2C11-2AEF-52B4-6EA9458E31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943836-0670-4AB7-7322-42BC73DC5BED}"/>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157990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1B51ED8-9D64-49CC-84B0-088F67D16689}" type="datetime1">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a:xfrm>
            <a:off x="11199043" y="209201"/>
            <a:ext cx="918328" cy="471835"/>
          </a:xfrm>
        </p:spPr>
        <p:txBody>
          <a:bodyPr/>
          <a:lstStyle>
            <a:lvl1pPr>
              <a:defRPr sz="3600">
                <a:solidFill>
                  <a:schemeClr val="tx1"/>
                </a:solidFill>
              </a:defRPr>
            </a:lvl1pPr>
          </a:lstStyle>
          <a:p>
            <a:fld id="{546937FD-AF86-4C7D-8F7F-5D9162CA89EA}" type="slidenum">
              <a:rPr lang="ja-JP" altLang="en-US" smtClean="0"/>
              <a:pPr/>
              <a:t>‹#›</a:t>
            </a:fld>
            <a:endParaRPr lang="ja-JP" altLang="en-US" dirty="0"/>
          </a:p>
        </p:txBody>
      </p:sp>
    </p:spTree>
    <p:extLst>
      <p:ext uri="{BB962C8B-B14F-4D97-AF65-F5344CB8AC3E}">
        <p14:creationId xmlns:p14="http://schemas.microsoft.com/office/powerpoint/2010/main" val="1182837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CA406-0DAB-42A4-3FCC-57544DF558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1774100-442A-D562-FCAB-76DC7C137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7E928FD-A4FF-4F36-F198-3ABB32995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735A5C-16CB-80EB-EB46-B0D4E168A39A}"/>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6" name="フッター プレースホルダー 5">
            <a:extLst>
              <a:ext uri="{FF2B5EF4-FFF2-40B4-BE49-F238E27FC236}">
                <a16:creationId xmlns:a16="http://schemas.microsoft.com/office/drawing/2014/main" id="{54C91A3D-0024-F10D-22BE-F0E45A16E9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60806F-1445-FB33-C7DA-CFD6C7F1EFD9}"/>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213787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32B36-262D-EC9D-793B-2B85F2671EE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3DBBC3-CD74-9151-321E-94C104DC28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8019C5-2706-B812-CB95-D1B78D7D99EB}"/>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633CBCFA-4744-2B1D-9F36-DE30C7E294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EF0BB4-FCCD-0D41-6E16-21BB7C3AEDDA}"/>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557358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F9AFD2-3F8D-97D1-CE3E-B54D37F508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DA1EDD-EF8E-A516-7CEA-B517C27865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2B8FDD-09FD-A852-CC51-2B56E9CAECCE}"/>
              </a:ext>
            </a:extLst>
          </p:cNvPr>
          <p:cNvSpPr>
            <a:spLocks noGrp="1"/>
          </p:cNvSpPr>
          <p:nvPr>
            <p:ph type="dt" sz="half" idx="10"/>
          </p:nvPr>
        </p:nvSpPr>
        <p:spPr/>
        <p:txBody>
          <a:bodyPr/>
          <a:lstStyle/>
          <a:p>
            <a:fld id="{64E0D5C6-24AC-416E-82FD-D55C841F154B}" type="datetimeFigureOut">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DEF97AA1-02A1-F594-BB31-7B172FA084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598C09-E2F3-F838-C0B3-EA2BC3088529}"/>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4568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3A3B1BC2-CA69-498C-AAA7-DBCFE43CC026}" type="datetime1">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5B942CFE-DA45-4C9E-82F0-7754D276782D}" type="datetime1">
              <a:rPr kumimoji="1" lang="ja-JP" altLang="en-US" smtClean="0"/>
              <a:t>2022/7/30</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5378DA2A-D389-4912-91C2-3DF0250E090A}" type="datetime1">
              <a:rPr kumimoji="1" lang="ja-JP" altLang="en-US" smtClean="0"/>
              <a:t>2022/7/30</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9D40F372-6089-4A32-BBE7-3238737F7CAC}" type="datetime1">
              <a:rPr kumimoji="1" lang="ja-JP" altLang="en-US" smtClean="0"/>
              <a:t>2022/7/30</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EE5278A9-E078-42FC-91A5-1E0DBF8B2D7F}" type="datetime1">
              <a:rPr kumimoji="1" lang="ja-JP" altLang="en-US" smtClean="0"/>
              <a:t>2022/7/30</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0AA296AA-E609-4D99-A45C-1D45A675A5FB}" type="datetime1">
              <a:rPr kumimoji="1" lang="ja-JP" altLang="en-US" smtClean="0"/>
              <a:t>2022/7/30</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AA1030F9-AF17-4AE9-85A0-F1EA1F9678E2}" type="datetime1">
              <a:rPr kumimoji="1" lang="ja-JP" altLang="en-US" smtClean="0"/>
              <a:t>2022/7/30</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B3A47-47E7-4BBA-82AE-76E6A21F16C8}" type="datetime1">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48A10B-C69D-5C47-E90A-2F2024B01C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A41D6D-4F13-93A1-90EA-6E0A9D55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25229D-9E5E-028E-A8BE-FABE7AD72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0D5C6-24AC-416E-82FD-D55C841F154B}" type="datetimeFigureOut">
              <a:rPr kumimoji="1" lang="ja-JP" altLang="en-US" smtClean="0"/>
              <a:t>2022/7/30</a:t>
            </a:fld>
            <a:endParaRPr kumimoji="1" lang="ja-JP" altLang="en-US"/>
          </a:p>
        </p:txBody>
      </p:sp>
      <p:sp>
        <p:nvSpPr>
          <p:cNvPr id="5" name="フッター プレースホルダー 4">
            <a:extLst>
              <a:ext uri="{FF2B5EF4-FFF2-40B4-BE49-F238E27FC236}">
                <a16:creationId xmlns:a16="http://schemas.microsoft.com/office/drawing/2014/main" id="{E02E07B1-E911-0D25-D929-8489477DA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1C55A11-CE74-DE69-B7A2-18EDC529C8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56828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ptronics-media.com/publication/%E8%8B%A5%E6%89%8B%E7%A0%94%E7%A9%B6%E8%80%85%E3%81%AE%E6%8C%91%E6%88%A6/20170807/4771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qforum.org/topics/interview07" TargetMode="External"/><Relationship Id="rId5" Type="http://schemas.openxmlformats.org/officeDocument/2006/relationships/hyperlink" Target="https://www.photonics.com/Articles/New_Tools_Promise_the_Next_Big_Thing_for_Quantum/a66126"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5916FF1-84FC-B647-11C0-56282E9BC525}"/>
              </a:ext>
            </a:extLst>
          </p:cNvPr>
          <p:cNvSpPr/>
          <p:nvPr/>
        </p:nvSpPr>
        <p:spPr>
          <a:xfrm>
            <a:off x="9195" y="-52265"/>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a:xfrm>
            <a:off x="2070100" y="63149"/>
            <a:ext cx="8318500" cy="781519"/>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光検出磁気共鳴スペクトル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53" y="1619545"/>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941" y="4091517"/>
            <a:ext cx="3119317" cy="2633189"/>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304986" y="1216576"/>
            <a:ext cx="92710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1477879" y="4239047"/>
            <a:ext cx="736600"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 name="テキスト ボックス 2">
            <a:extLst>
              <a:ext uri="{FF2B5EF4-FFF2-40B4-BE49-F238E27FC236}">
                <a16:creationId xmlns:a16="http://schemas.microsoft.com/office/drawing/2014/main" id="{F33A5127-7B04-339B-45F5-8F5D0DAD8E8F}"/>
              </a:ext>
            </a:extLst>
          </p:cNvPr>
          <p:cNvSpPr txBox="1"/>
          <p:nvPr/>
        </p:nvSpPr>
        <p:spPr>
          <a:xfrm>
            <a:off x="7810580" y="3629852"/>
            <a:ext cx="3708400" cy="461665"/>
          </a:xfrm>
          <a:prstGeom prst="rect">
            <a:avLst/>
          </a:prstGeom>
          <a:noFill/>
        </p:spPr>
        <p:txBody>
          <a:bodyPr wrap="square" rtlCol="0">
            <a:spAutoFit/>
          </a:bodyPr>
          <a:lstStyle/>
          <a:p>
            <a:r>
              <a:rPr kumimoji="1" lang="ja-JP" altLang="en-US" sz="2400" b="1" dirty="0">
                <a:solidFill>
                  <a:srgbClr val="FF0000"/>
                </a:solidFill>
              </a:rPr>
              <a:t>←縮尺が違うことに注意</a:t>
            </a:r>
          </a:p>
        </p:txBody>
      </p:sp>
      <p:sp>
        <p:nvSpPr>
          <p:cNvPr id="4" name="テキスト ボックス 3">
            <a:extLst>
              <a:ext uri="{FF2B5EF4-FFF2-40B4-BE49-F238E27FC236}">
                <a16:creationId xmlns:a16="http://schemas.microsoft.com/office/drawing/2014/main" id="{C21EB333-7BE0-1ECB-296D-D8FFB40C8F6B}"/>
              </a:ext>
            </a:extLst>
          </p:cNvPr>
          <p:cNvSpPr txBox="1"/>
          <p:nvPr/>
        </p:nvSpPr>
        <p:spPr>
          <a:xfrm>
            <a:off x="8959850" y="1984712"/>
            <a:ext cx="2908300"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8.3 kbar=0.83 </a:t>
            </a:r>
            <a:r>
              <a:rPr lang="en-US" altLang="ja-JP" dirty="0" err="1"/>
              <a:t>GPa</a:t>
            </a:r>
            <a:endParaRPr lang="en-US" altLang="ja-JP" dirty="0"/>
          </a:p>
          <a:p>
            <a:pPr marL="285750" indent="-285750">
              <a:buFont typeface="Arial" panose="020B0604020202020204" pitchFamily="34" charset="0"/>
              <a:buChar char="•"/>
            </a:pPr>
            <a:r>
              <a:rPr lang="en-US" altLang="ja-JP" dirty="0"/>
              <a:t>7.7 K(&lt;</a:t>
            </a:r>
            <a:r>
              <a:rPr lang="en-US" altLang="ja-JP" i="1" dirty="0"/>
              <a:t>T</a:t>
            </a:r>
            <a:r>
              <a:rPr lang="en-US" altLang="ja-JP" baseline="-25000" dirty="0"/>
              <a:t>C</a:t>
            </a:r>
            <a:r>
              <a:rPr lang="en-US" altLang="ja-JP" dirty="0"/>
              <a:t>~21 K)</a:t>
            </a:r>
          </a:p>
        </p:txBody>
      </p:sp>
      <p:sp>
        <p:nvSpPr>
          <p:cNvPr id="6" name="四角形: 角を丸くする 5">
            <a:extLst>
              <a:ext uri="{FF2B5EF4-FFF2-40B4-BE49-F238E27FC236}">
                <a16:creationId xmlns:a16="http://schemas.microsoft.com/office/drawing/2014/main" id="{7923C2BC-D5D4-F820-75AC-4A76A55C4DF0}"/>
              </a:ext>
            </a:extLst>
          </p:cNvPr>
          <p:cNvSpPr/>
          <p:nvPr/>
        </p:nvSpPr>
        <p:spPr>
          <a:xfrm>
            <a:off x="8833491" y="1618744"/>
            <a:ext cx="2565347" cy="1096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567ECA7-AF27-53A8-487B-9C9145876D93}"/>
              </a:ext>
            </a:extLst>
          </p:cNvPr>
          <p:cNvSpPr/>
          <p:nvPr/>
        </p:nvSpPr>
        <p:spPr>
          <a:xfrm>
            <a:off x="9220146" y="1364576"/>
            <a:ext cx="1879600" cy="536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DEC286F-F1E0-D195-E270-66220D94C17F}"/>
              </a:ext>
            </a:extLst>
          </p:cNvPr>
          <p:cNvSpPr txBox="1"/>
          <p:nvPr/>
        </p:nvSpPr>
        <p:spPr>
          <a:xfrm>
            <a:off x="9429697" y="1401950"/>
            <a:ext cx="1409700" cy="461665"/>
          </a:xfrm>
          <a:prstGeom prst="rect">
            <a:avLst/>
          </a:prstGeom>
          <a:noFill/>
        </p:spPr>
        <p:txBody>
          <a:bodyPr wrap="square" rtlCol="0">
            <a:spAutoFit/>
          </a:bodyPr>
          <a:lstStyle/>
          <a:p>
            <a:r>
              <a:rPr kumimoji="1" lang="ja-JP" altLang="en-US" sz="2400" dirty="0"/>
              <a:t>実験条件</a:t>
            </a:r>
          </a:p>
        </p:txBody>
      </p:sp>
      <p:sp>
        <p:nvSpPr>
          <p:cNvPr id="13" name="テキスト ボックス 12">
            <a:extLst>
              <a:ext uri="{FF2B5EF4-FFF2-40B4-BE49-F238E27FC236}">
                <a16:creationId xmlns:a16="http://schemas.microsoft.com/office/drawing/2014/main" id="{5D4A8715-6B4E-466D-549F-D01D77ABE0AF}"/>
              </a:ext>
            </a:extLst>
          </p:cNvPr>
          <p:cNvSpPr txBox="1"/>
          <p:nvPr/>
        </p:nvSpPr>
        <p:spPr>
          <a:xfrm>
            <a:off x="1174936" y="1206056"/>
            <a:ext cx="2196808" cy="461665"/>
          </a:xfrm>
          <a:prstGeom prst="rect">
            <a:avLst/>
          </a:prstGeom>
          <a:noFill/>
        </p:spPr>
        <p:txBody>
          <a:bodyPr wrap="square" rtlCol="0">
            <a:spAutoFit/>
          </a:bodyPr>
          <a:lstStyle/>
          <a:p>
            <a:r>
              <a:rPr kumimoji="1" lang="en-US" altLang="ja-JP" sz="2400" b="1" dirty="0"/>
              <a:t>NV</a:t>
            </a:r>
            <a:r>
              <a:rPr kumimoji="1" lang="en-US" altLang="ja-JP" sz="2400" b="1" baseline="-25000" dirty="0"/>
              <a:t>C</a:t>
            </a:r>
            <a:r>
              <a:rPr kumimoji="1" lang="en-US" altLang="ja-JP" sz="2400" b="1" dirty="0"/>
              <a:t>:</a:t>
            </a:r>
            <a:r>
              <a:rPr kumimoji="1" lang="ja-JP" altLang="en-US" sz="2400" b="1" dirty="0"/>
              <a:t>試料直上</a:t>
            </a:r>
          </a:p>
        </p:txBody>
      </p:sp>
      <p:sp>
        <p:nvSpPr>
          <p:cNvPr id="14" name="テキスト ボックス 13">
            <a:extLst>
              <a:ext uri="{FF2B5EF4-FFF2-40B4-BE49-F238E27FC236}">
                <a16:creationId xmlns:a16="http://schemas.microsoft.com/office/drawing/2014/main" id="{06F7FC71-86E1-D112-7A1C-224865563646}"/>
              </a:ext>
            </a:extLst>
          </p:cNvPr>
          <p:cNvSpPr txBox="1"/>
          <p:nvPr/>
        </p:nvSpPr>
        <p:spPr>
          <a:xfrm>
            <a:off x="3686016" y="1204817"/>
            <a:ext cx="2095500" cy="461665"/>
          </a:xfrm>
          <a:prstGeom prst="rect">
            <a:avLst/>
          </a:prstGeom>
          <a:noFill/>
        </p:spPr>
        <p:txBody>
          <a:bodyPr wrap="square" rtlCol="0">
            <a:spAutoFit/>
          </a:bodyPr>
          <a:lstStyle/>
          <a:p>
            <a:r>
              <a:rPr kumimoji="1" lang="en-US" altLang="ja-JP" sz="2400" b="1" dirty="0"/>
              <a:t>NV</a:t>
            </a:r>
            <a:r>
              <a:rPr kumimoji="1" lang="en-US" altLang="ja-JP" sz="2400" b="1" baseline="-25000" dirty="0"/>
              <a:t>E</a:t>
            </a:r>
            <a:r>
              <a:rPr kumimoji="1" lang="en-US" altLang="ja-JP" sz="2400" b="1" dirty="0"/>
              <a:t>:</a:t>
            </a:r>
            <a:r>
              <a:rPr kumimoji="1" lang="ja-JP" altLang="en-US" sz="2400" b="1" dirty="0"/>
              <a:t>試料の端</a:t>
            </a:r>
          </a:p>
        </p:txBody>
      </p:sp>
      <p:sp>
        <p:nvSpPr>
          <p:cNvPr id="15" name="テキスト ボックス 14">
            <a:extLst>
              <a:ext uri="{FF2B5EF4-FFF2-40B4-BE49-F238E27FC236}">
                <a16:creationId xmlns:a16="http://schemas.microsoft.com/office/drawing/2014/main" id="{2B0E59FC-3034-1459-977F-70C602F37A20}"/>
              </a:ext>
            </a:extLst>
          </p:cNvPr>
          <p:cNvSpPr txBox="1"/>
          <p:nvPr/>
        </p:nvSpPr>
        <p:spPr>
          <a:xfrm>
            <a:off x="5926390" y="1204816"/>
            <a:ext cx="2221837" cy="461665"/>
          </a:xfrm>
          <a:prstGeom prst="rect">
            <a:avLst/>
          </a:prstGeom>
          <a:noFill/>
        </p:spPr>
        <p:txBody>
          <a:bodyPr wrap="square" rtlCol="0">
            <a:spAutoFit/>
          </a:bodyPr>
          <a:lstStyle/>
          <a:p>
            <a:r>
              <a:rPr kumimoji="1" lang="en-US" altLang="ja-JP" sz="2400" b="1" dirty="0"/>
              <a:t>NV</a:t>
            </a:r>
            <a:r>
              <a:rPr kumimoji="1" lang="en-US" altLang="ja-JP" sz="2400" b="1" baseline="-25000" dirty="0"/>
              <a:t>F</a:t>
            </a:r>
            <a:r>
              <a:rPr kumimoji="1" lang="en-US" altLang="ja-JP" sz="2400" b="1" dirty="0"/>
              <a:t>:</a:t>
            </a:r>
            <a:r>
              <a:rPr kumimoji="1" lang="ja-JP" altLang="en-US" sz="2400" b="1" dirty="0"/>
              <a:t>離れた所</a:t>
            </a:r>
          </a:p>
        </p:txBody>
      </p:sp>
      <p:graphicFrame>
        <p:nvGraphicFramePr>
          <p:cNvPr id="16" name="表 16">
            <a:extLst>
              <a:ext uri="{FF2B5EF4-FFF2-40B4-BE49-F238E27FC236}">
                <a16:creationId xmlns:a16="http://schemas.microsoft.com/office/drawing/2014/main" id="{3BB5FDA8-6B29-0A13-119F-0C5DDF765258}"/>
              </a:ext>
            </a:extLst>
          </p:cNvPr>
          <p:cNvGraphicFramePr>
            <a:graphicFrameLocks noGrp="1"/>
          </p:cNvGraphicFramePr>
          <p:nvPr>
            <p:extLst>
              <p:ext uri="{D42A27DB-BD31-4B8C-83A1-F6EECF244321}">
                <p14:modId xmlns:p14="http://schemas.microsoft.com/office/powerpoint/2010/main" val="3230846125"/>
              </p:ext>
            </p:extLst>
          </p:nvPr>
        </p:nvGraphicFramePr>
        <p:xfrm>
          <a:off x="5911850" y="4469880"/>
          <a:ext cx="6096000" cy="21214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44762316"/>
                    </a:ext>
                  </a:extLst>
                </a:gridCol>
                <a:gridCol w="3048000">
                  <a:extLst>
                    <a:ext uri="{9D8B030D-6E8A-4147-A177-3AD203B41FA5}">
                      <a16:colId xmlns:a16="http://schemas.microsoft.com/office/drawing/2014/main" val="2465082409"/>
                    </a:ext>
                  </a:extLst>
                </a:gridCol>
              </a:tblGrid>
              <a:tr h="530355">
                <a:tc>
                  <a:txBody>
                    <a:bodyPr/>
                    <a:lstStyle/>
                    <a:p>
                      <a:r>
                        <a:rPr kumimoji="1" lang="ja-JP" altLang="en-US" sz="2400" dirty="0"/>
                        <a:t>窒素空孔中心の位置</a:t>
                      </a:r>
                    </a:p>
                  </a:txBody>
                  <a:tcPr/>
                </a:tc>
                <a:tc>
                  <a:txBody>
                    <a:bodyPr/>
                    <a:lstStyle/>
                    <a:p>
                      <a:r>
                        <a:rPr kumimoji="1" lang="ja-JP" altLang="en-US" sz="2400" dirty="0"/>
                        <a:t>感じる磁場の大きさ</a:t>
                      </a:r>
                    </a:p>
                  </a:txBody>
                  <a:tcPr/>
                </a:tc>
                <a:extLst>
                  <a:ext uri="{0D108BD9-81ED-4DB2-BD59-A6C34878D82A}">
                    <a16:rowId xmlns:a16="http://schemas.microsoft.com/office/drawing/2014/main" val="155338172"/>
                  </a:ext>
                </a:extLst>
              </a:tr>
              <a:tr h="530355">
                <a:tc>
                  <a:txBody>
                    <a:bodyPr/>
                    <a:lstStyle/>
                    <a:p>
                      <a:r>
                        <a:rPr kumimoji="1" lang="ja-JP" altLang="en-US" sz="2400" dirty="0"/>
                        <a:t>試料直上</a:t>
                      </a:r>
                      <a:r>
                        <a:rPr kumimoji="1" lang="en-US" altLang="ja-JP" sz="2400" dirty="0"/>
                        <a:t>:NV</a:t>
                      </a:r>
                      <a:r>
                        <a:rPr kumimoji="1" lang="en-US" altLang="ja-JP" sz="2400" baseline="-25000" dirty="0"/>
                        <a:t>C</a:t>
                      </a:r>
                    </a:p>
                  </a:txBody>
                  <a:tcPr/>
                </a:tc>
                <a:tc>
                  <a:txBody>
                    <a:bodyPr/>
                    <a:lstStyle/>
                    <a:p>
                      <a:r>
                        <a:rPr kumimoji="1" lang="en-US" altLang="ja-JP" sz="2400" dirty="0"/>
                        <a:t>3</a:t>
                      </a:r>
                      <a:r>
                        <a:rPr kumimoji="1" lang="ja-JP" altLang="en-US" sz="2400" dirty="0"/>
                        <a:t>つの中で最小</a:t>
                      </a:r>
                    </a:p>
                  </a:txBody>
                  <a:tcPr/>
                </a:tc>
                <a:extLst>
                  <a:ext uri="{0D108BD9-81ED-4DB2-BD59-A6C34878D82A}">
                    <a16:rowId xmlns:a16="http://schemas.microsoft.com/office/drawing/2014/main" val="3496544410"/>
                  </a:ext>
                </a:extLst>
              </a:tr>
              <a:tr h="530355">
                <a:tc>
                  <a:txBody>
                    <a:bodyPr/>
                    <a:lstStyle/>
                    <a:p>
                      <a:r>
                        <a:rPr kumimoji="1" lang="ja-JP" altLang="en-US" sz="2400" dirty="0"/>
                        <a:t>試料の端</a:t>
                      </a:r>
                      <a:r>
                        <a:rPr kumimoji="1" lang="en-US" altLang="ja-JP" sz="2400" dirty="0"/>
                        <a:t>:NV</a:t>
                      </a:r>
                      <a:r>
                        <a:rPr kumimoji="1" lang="en-US" altLang="ja-JP" sz="2400" baseline="-25000" dirty="0"/>
                        <a:t>E</a:t>
                      </a:r>
                      <a:endParaRPr kumimoji="1" lang="ja-JP" altLang="en-US" sz="2400" baseline="-25000" dirty="0"/>
                    </a:p>
                  </a:txBody>
                  <a:tcPr/>
                </a:tc>
                <a:tc>
                  <a:txBody>
                    <a:bodyPr/>
                    <a:lstStyle/>
                    <a:p>
                      <a:r>
                        <a:rPr kumimoji="1" lang="en-US" altLang="ja-JP" sz="2400" dirty="0"/>
                        <a:t>3</a:t>
                      </a:r>
                      <a:r>
                        <a:rPr kumimoji="1" lang="ja-JP" altLang="en-US" sz="2400" dirty="0"/>
                        <a:t>つの中で最大</a:t>
                      </a:r>
                    </a:p>
                  </a:txBody>
                  <a:tcPr/>
                </a:tc>
                <a:extLst>
                  <a:ext uri="{0D108BD9-81ED-4DB2-BD59-A6C34878D82A}">
                    <a16:rowId xmlns:a16="http://schemas.microsoft.com/office/drawing/2014/main" val="1376920916"/>
                  </a:ext>
                </a:extLst>
              </a:tr>
              <a:tr h="530355">
                <a:tc>
                  <a:txBody>
                    <a:bodyPr/>
                    <a:lstStyle/>
                    <a:p>
                      <a:r>
                        <a:rPr kumimoji="1" lang="ja-JP" altLang="en-US" sz="2400" dirty="0"/>
                        <a:t>離れた所</a:t>
                      </a:r>
                      <a:r>
                        <a:rPr kumimoji="1" lang="en-US" altLang="ja-JP" sz="2400" dirty="0"/>
                        <a:t>:NV</a:t>
                      </a:r>
                      <a:r>
                        <a:rPr kumimoji="1" lang="en-US" altLang="ja-JP" sz="2400" baseline="-25000" dirty="0"/>
                        <a:t>F</a:t>
                      </a:r>
                      <a:endParaRPr kumimoji="1" lang="ja-JP" altLang="en-US" sz="2400" baseline="-25000" dirty="0"/>
                    </a:p>
                  </a:txBody>
                  <a:tcPr/>
                </a:tc>
                <a:tc>
                  <a:txBody>
                    <a:bodyPr/>
                    <a:lstStyle/>
                    <a:p>
                      <a:r>
                        <a:rPr kumimoji="1" lang="ja-JP" altLang="en-US" sz="2400" dirty="0"/>
                        <a:t>印加磁場とほぼ同じ</a:t>
                      </a:r>
                    </a:p>
                  </a:txBody>
                  <a:tcPr/>
                </a:tc>
                <a:extLst>
                  <a:ext uri="{0D108BD9-81ED-4DB2-BD59-A6C34878D82A}">
                    <a16:rowId xmlns:a16="http://schemas.microsoft.com/office/drawing/2014/main" val="690949257"/>
                  </a:ext>
                </a:extLst>
              </a:tr>
            </a:tbl>
          </a:graphicData>
        </a:graphic>
      </p:graphicFrame>
      <p:sp>
        <p:nvSpPr>
          <p:cNvPr id="17" name="スライド番号プレースホルダー 16">
            <a:extLst>
              <a:ext uri="{FF2B5EF4-FFF2-40B4-BE49-F238E27FC236}">
                <a16:creationId xmlns:a16="http://schemas.microsoft.com/office/drawing/2014/main" id="{699033B5-C070-2F66-ADA3-1BEACF2BF546}"/>
              </a:ext>
            </a:extLst>
          </p:cNvPr>
          <p:cNvSpPr>
            <a:spLocks noGrp="1"/>
          </p:cNvSpPr>
          <p:nvPr>
            <p:ph type="sldNum" sz="quarter" idx="12"/>
          </p:nvPr>
        </p:nvSpPr>
        <p:spPr/>
        <p:txBody>
          <a:bodyPr/>
          <a:lstStyle/>
          <a:p>
            <a:fld id="{546937FD-AF86-4C7D-8F7F-5D9162CA89EA}" type="slidenum">
              <a:rPr lang="ja-JP" altLang="en-US" smtClean="0"/>
              <a:pPr/>
              <a:t>10</a:t>
            </a:fld>
            <a:endParaRPr lang="ja-JP" altLang="en-US" dirty="0"/>
          </a:p>
        </p:txBody>
      </p:sp>
      <p:sp>
        <p:nvSpPr>
          <p:cNvPr id="18" name="テキスト ボックス 17">
            <a:extLst>
              <a:ext uri="{FF2B5EF4-FFF2-40B4-BE49-F238E27FC236}">
                <a16:creationId xmlns:a16="http://schemas.microsoft.com/office/drawing/2014/main" id="{EF205FC8-8AC8-F1B1-42D6-A89D5C29F7A3}"/>
              </a:ext>
            </a:extLst>
          </p:cNvPr>
          <p:cNvSpPr txBox="1"/>
          <p:nvPr/>
        </p:nvSpPr>
        <p:spPr>
          <a:xfrm>
            <a:off x="9429697" y="3011901"/>
            <a:ext cx="1639971" cy="369332"/>
          </a:xfrm>
          <a:prstGeom prst="rect">
            <a:avLst/>
          </a:prstGeom>
          <a:noFill/>
        </p:spPr>
        <p:txBody>
          <a:bodyPr wrap="square" rtlCol="0">
            <a:spAutoFit/>
          </a:bodyPr>
          <a:lstStyle/>
          <a:p>
            <a:r>
              <a:rPr kumimoji="1" lang="en-US" altLang="ja-JP" dirty="0"/>
              <a:t>1 bar=10</a:t>
            </a:r>
            <a:r>
              <a:rPr kumimoji="1" lang="en-US" altLang="ja-JP" baseline="30000" dirty="0"/>
              <a:t>5</a:t>
            </a:r>
            <a:r>
              <a:rPr kumimoji="1" lang="en-US" altLang="ja-JP" dirty="0"/>
              <a:t> Pa</a:t>
            </a:r>
            <a:endParaRPr kumimoji="1" lang="ja-JP" altLang="en-US" dirty="0"/>
          </a:p>
        </p:txBody>
      </p:sp>
      <p:sp>
        <p:nvSpPr>
          <p:cNvPr id="19" name="正方形/長方形 18">
            <a:extLst>
              <a:ext uri="{FF2B5EF4-FFF2-40B4-BE49-F238E27FC236}">
                <a16:creationId xmlns:a16="http://schemas.microsoft.com/office/drawing/2014/main" id="{1C8664C9-1728-B353-E794-D9105802A78F}"/>
              </a:ext>
            </a:extLst>
          </p:cNvPr>
          <p:cNvSpPr/>
          <p:nvPr/>
        </p:nvSpPr>
        <p:spPr>
          <a:xfrm>
            <a:off x="9429697" y="2987750"/>
            <a:ext cx="1519040" cy="3693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061C355-C808-6AE7-09FF-EA2016D4399F}"/>
              </a:ext>
            </a:extLst>
          </p:cNvPr>
          <p:cNvSpPr txBox="1"/>
          <p:nvPr/>
        </p:nvSpPr>
        <p:spPr>
          <a:xfrm>
            <a:off x="1395462" y="3857505"/>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2" name="テキスト ボックス 21">
            <a:extLst>
              <a:ext uri="{FF2B5EF4-FFF2-40B4-BE49-F238E27FC236}">
                <a16:creationId xmlns:a16="http://schemas.microsoft.com/office/drawing/2014/main" id="{13D55611-FD15-9442-04B7-9C4D33F63388}"/>
              </a:ext>
            </a:extLst>
          </p:cNvPr>
          <p:cNvSpPr txBox="1"/>
          <p:nvPr/>
        </p:nvSpPr>
        <p:spPr>
          <a:xfrm>
            <a:off x="3535857" y="3857505"/>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3" name="テキスト ボックス 22">
            <a:extLst>
              <a:ext uri="{FF2B5EF4-FFF2-40B4-BE49-F238E27FC236}">
                <a16:creationId xmlns:a16="http://schemas.microsoft.com/office/drawing/2014/main" id="{460B8C2D-F77B-E97E-D0E7-AEFA15AA804E}"/>
              </a:ext>
            </a:extLst>
          </p:cNvPr>
          <p:cNvSpPr txBox="1"/>
          <p:nvPr/>
        </p:nvSpPr>
        <p:spPr>
          <a:xfrm>
            <a:off x="5927058" y="3862382"/>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5" name="テキスト ボックス 24">
            <a:extLst>
              <a:ext uri="{FF2B5EF4-FFF2-40B4-BE49-F238E27FC236}">
                <a16:creationId xmlns:a16="http://schemas.microsoft.com/office/drawing/2014/main" id="{8E2B9CEF-BA1C-C9F9-1B07-DA2F7CD63D1F}"/>
              </a:ext>
            </a:extLst>
          </p:cNvPr>
          <p:cNvSpPr txBox="1"/>
          <p:nvPr/>
        </p:nvSpPr>
        <p:spPr>
          <a:xfrm rot="16200000">
            <a:off x="67946" y="2561923"/>
            <a:ext cx="2115656" cy="369332"/>
          </a:xfrm>
          <a:prstGeom prst="rect">
            <a:avLst/>
          </a:prstGeom>
          <a:solidFill>
            <a:schemeClr val="bg1"/>
          </a:solidFill>
        </p:spPr>
        <p:txBody>
          <a:bodyPr wrap="square" rtlCol="0">
            <a:spAutoFit/>
          </a:bodyPr>
          <a:lstStyle/>
          <a:p>
            <a:pPr algn="ctr"/>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
        <p:nvSpPr>
          <p:cNvPr id="26" name="テキスト ボックス 25">
            <a:extLst>
              <a:ext uri="{FF2B5EF4-FFF2-40B4-BE49-F238E27FC236}">
                <a16:creationId xmlns:a16="http://schemas.microsoft.com/office/drawing/2014/main" id="{59CD2F40-27C4-09EB-A49F-6E79F8C63184}"/>
              </a:ext>
            </a:extLst>
          </p:cNvPr>
          <p:cNvSpPr txBox="1"/>
          <p:nvPr/>
        </p:nvSpPr>
        <p:spPr>
          <a:xfrm rot="16200000">
            <a:off x="2403155" y="2580775"/>
            <a:ext cx="2185673" cy="261610"/>
          </a:xfrm>
          <a:prstGeom prst="rect">
            <a:avLst/>
          </a:prstGeom>
          <a:solidFill>
            <a:schemeClr val="bg1"/>
          </a:solidFill>
        </p:spPr>
        <p:txBody>
          <a:bodyPr wrap="square" rtlCol="0">
            <a:spAutoFit/>
          </a:bodyPr>
          <a:lstStyle/>
          <a:p>
            <a:pPr algn="ctr"/>
            <a:r>
              <a:rPr kumimoji="1" lang="ja-JP" altLang="en-US" sz="1100" dirty="0"/>
              <a:t>蛍光強度 </a:t>
            </a:r>
            <a:r>
              <a:rPr kumimoji="1" lang="en-US" altLang="ja-JP" sz="1100" dirty="0"/>
              <a:t>(</a:t>
            </a:r>
            <a:r>
              <a:rPr kumimoji="1" lang="en-US" altLang="ja-JP" sz="1100" dirty="0" err="1"/>
              <a:t>a.u</a:t>
            </a:r>
            <a:r>
              <a:rPr kumimoji="1" lang="en-US" altLang="ja-JP" sz="1100" dirty="0"/>
              <a:t>.)</a:t>
            </a:r>
            <a:endParaRPr kumimoji="1" lang="ja-JP" altLang="en-US" sz="1100" dirty="0"/>
          </a:p>
        </p:txBody>
      </p:sp>
      <p:sp>
        <p:nvSpPr>
          <p:cNvPr id="27" name="テキスト ボックス 26">
            <a:extLst>
              <a:ext uri="{FF2B5EF4-FFF2-40B4-BE49-F238E27FC236}">
                <a16:creationId xmlns:a16="http://schemas.microsoft.com/office/drawing/2014/main" id="{996607B4-E375-57C1-2352-679BC97F2448}"/>
              </a:ext>
            </a:extLst>
          </p:cNvPr>
          <p:cNvSpPr txBox="1"/>
          <p:nvPr/>
        </p:nvSpPr>
        <p:spPr>
          <a:xfrm rot="16200000">
            <a:off x="5080185" y="2471301"/>
            <a:ext cx="1402662" cy="261610"/>
          </a:xfrm>
          <a:prstGeom prst="rect">
            <a:avLst/>
          </a:prstGeom>
          <a:solidFill>
            <a:schemeClr val="bg1"/>
          </a:solidFill>
        </p:spPr>
        <p:txBody>
          <a:bodyPr wrap="square" rtlCol="0">
            <a:spAutoFit/>
          </a:bodyPr>
          <a:lstStyle/>
          <a:p>
            <a:pPr algn="ctr"/>
            <a:r>
              <a:rPr kumimoji="1" lang="ja-JP" altLang="en-US" sz="1100" dirty="0"/>
              <a:t>蛍光強度 </a:t>
            </a:r>
            <a:r>
              <a:rPr kumimoji="1" lang="en-US" altLang="ja-JP" sz="1100" dirty="0"/>
              <a:t>(</a:t>
            </a:r>
            <a:r>
              <a:rPr kumimoji="1" lang="en-US" altLang="ja-JP" sz="1100" dirty="0" err="1"/>
              <a:t>a.u</a:t>
            </a:r>
            <a:r>
              <a:rPr kumimoji="1" lang="en-US" altLang="ja-JP" sz="1100" dirty="0"/>
              <a:t>.)</a:t>
            </a:r>
            <a:endParaRPr kumimoji="1" lang="ja-JP" altLang="en-US" sz="1100" dirty="0"/>
          </a:p>
        </p:txBody>
      </p:sp>
    </p:spTree>
    <p:extLst>
      <p:ext uri="{BB962C8B-B14F-4D97-AF65-F5344CB8AC3E}">
        <p14:creationId xmlns:p14="http://schemas.microsoft.com/office/powerpoint/2010/main" val="1864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5A42821-495A-1D36-E740-3E458C70A665}"/>
              </a:ext>
            </a:extLst>
          </p:cNvPr>
          <p:cNvSpPr/>
          <p:nvPr/>
        </p:nvSpPr>
        <p:spPr>
          <a:xfrm>
            <a:off x="-52669" y="-1600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a:xfrm>
            <a:off x="1233335" y="158781"/>
            <a:ext cx="9815731" cy="662782"/>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9"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3138" y="175326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solidFill>
                  <a:srgbClr val="FF0000"/>
                </a:solidFill>
              </a:rPr>
              <a:t>赤</a:t>
            </a:r>
            <a:r>
              <a:rPr lang="en-US" altLang="ja-JP" sz="2400" dirty="0">
                <a:solidFill>
                  <a:srgbClr val="FF0000"/>
                </a:solidFill>
              </a:rPr>
              <a:t>:</a:t>
            </a:r>
            <a:r>
              <a:rPr lang="ja-JP" altLang="en-US" sz="2400" dirty="0"/>
              <a:t>光検出磁気共鳴法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5894214" y="3401897"/>
            <a:ext cx="6043786" cy="461665"/>
          </a:xfrm>
          <a:prstGeom prst="rect">
            <a:avLst/>
          </a:prstGeom>
          <a:noFill/>
        </p:spPr>
        <p:txBody>
          <a:bodyPr wrap="square" rtlCol="0">
            <a:spAutoFit/>
          </a:bodyPr>
          <a:lstStyle/>
          <a:p>
            <a:r>
              <a:rPr kumimoji="1" lang="ja-JP" altLang="en-US" sz="2400" b="1" dirty="0"/>
              <a:t>光</a:t>
            </a:r>
            <a:r>
              <a:rPr lang="ja-JP" altLang="en-US" sz="2400" b="1" dirty="0"/>
              <a:t>検出</a:t>
            </a:r>
            <a:r>
              <a:rPr kumimoji="1" lang="ja-JP" altLang="en-US" sz="2400" b="1" dirty="0"/>
              <a:t>磁気共鳴法の方が</a:t>
            </a:r>
            <a:r>
              <a:rPr lang="ja-JP" altLang="en-US" sz="2400" b="1" dirty="0">
                <a:solidFill>
                  <a:srgbClr val="FF0000"/>
                </a:solidFill>
              </a:rPr>
              <a:t>空間分解能</a:t>
            </a:r>
            <a:r>
              <a:rPr kumimoji="1" lang="ja-JP" altLang="en-US" sz="2400" b="1" dirty="0">
                <a:solidFill>
                  <a:srgbClr val="FF0000"/>
                </a:solidFill>
              </a:rPr>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443065" y="1291603"/>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2779691" y="1291603"/>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10" name="スライド番号プレースホルダー 9">
            <a:extLst>
              <a:ext uri="{FF2B5EF4-FFF2-40B4-BE49-F238E27FC236}">
                <a16:creationId xmlns:a16="http://schemas.microsoft.com/office/drawing/2014/main" id="{A426679A-AC0C-95B6-0188-D644FD461C62}"/>
              </a:ext>
            </a:extLst>
          </p:cNvPr>
          <p:cNvSpPr>
            <a:spLocks noGrp="1"/>
          </p:cNvSpPr>
          <p:nvPr>
            <p:ph type="sldNum" sz="quarter" idx="12"/>
          </p:nvPr>
        </p:nvSpPr>
        <p:spPr/>
        <p:txBody>
          <a:bodyPr/>
          <a:lstStyle/>
          <a:p>
            <a:fld id="{546937FD-AF86-4C7D-8F7F-5D9162CA89EA}" type="slidenum">
              <a:rPr lang="ja-JP" altLang="en-US" smtClean="0"/>
              <a:pPr/>
              <a:t>11</a:t>
            </a:fld>
            <a:endParaRPr lang="ja-JP" altLang="en-US" dirty="0"/>
          </a:p>
        </p:txBody>
      </p:sp>
      <p:sp>
        <p:nvSpPr>
          <p:cNvPr id="11" name="テキスト ボックス 10">
            <a:extLst>
              <a:ext uri="{FF2B5EF4-FFF2-40B4-BE49-F238E27FC236}">
                <a16:creationId xmlns:a16="http://schemas.microsoft.com/office/drawing/2014/main" id="{ABF9A003-7247-F91C-A967-18FDDBA529BA}"/>
              </a:ext>
            </a:extLst>
          </p:cNvPr>
          <p:cNvSpPr txBox="1"/>
          <p:nvPr/>
        </p:nvSpPr>
        <p:spPr>
          <a:xfrm rot="16200000">
            <a:off x="-651614" y="3244334"/>
            <a:ext cx="2489177" cy="369332"/>
          </a:xfrm>
          <a:prstGeom prst="rect">
            <a:avLst/>
          </a:prstGeom>
          <a:solidFill>
            <a:schemeClr val="bg1"/>
          </a:solidFill>
        </p:spPr>
        <p:txBody>
          <a:bodyPr wrap="square" rtlCol="0">
            <a:spAutoFit/>
          </a:bodyPr>
          <a:lstStyle/>
          <a:p>
            <a:r>
              <a:rPr lang="ja-JP" altLang="en-US" dirty="0"/>
              <a:t>蛍光強度 </a:t>
            </a:r>
            <a:r>
              <a:rPr lang="en-US" altLang="ja-JP" dirty="0"/>
              <a:t>(</a:t>
            </a:r>
            <a:r>
              <a:rPr lang="en-US" altLang="ja-JP" dirty="0" err="1"/>
              <a:t>a.u</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28B551AD-97CA-3037-EC6B-39F50E614847}"/>
              </a:ext>
            </a:extLst>
          </p:cNvPr>
          <p:cNvSpPr txBox="1"/>
          <p:nvPr/>
        </p:nvSpPr>
        <p:spPr>
          <a:xfrm>
            <a:off x="451459" y="5745023"/>
            <a:ext cx="2959470" cy="369332"/>
          </a:xfrm>
          <a:prstGeom prst="rect">
            <a:avLst/>
          </a:prstGeom>
          <a:solidFill>
            <a:schemeClr val="bg1"/>
          </a:solidFill>
        </p:spPr>
        <p:txBody>
          <a:bodyPr wrap="square" rtlCol="0">
            <a:spAutoFit/>
          </a:bodyPr>
          <a:lstStyle/>
          <a:p>
            <a:r>
              <a:rPr lang="ja-JP" altLang="en-US" dirty="0"/>
              <a:t>マイクロ波周波数 </a:t>
            </a:r>
            <a:r>
              <a:rPr lang="en-US" altLang="ja-JP" dirty="0"/>
              <a:t>(GHz)</a:t>
            </a:r>
            <a:endParaRPr kumimoji="1" lang="ja-JP" altLang="en-US" dirty="0"/>
          </a:p>
        </p:txBody>
      </p:sp>
      <p:cxnSp>
        <p:nvCxnSpPr>
          <p:cNvPr id="16" name="直線矢印コネクタ 15">
            <a:extLst>
              <a:ext uri="{FF2B5EF4-FFF2-40B4-BE49-F238E27FC236}">
                <a16:creationId xmlns:a16="http://schemas.microsoft.com/office/drawing/2014/main" id="{94712B6B-F174-195F-D394-2A4C4A76E462}"/>
              </a:ext>
            </a:extLst>
          </p:cNvPr>
          <p:cNvCxnSpPr>
            <a:cxnSpLocks/>
          </p:cNvCxnSpPr>
          <p:nvPr/>
        </p:nvCxnSpPr>
        <p:spPr>
          <a:xfrm>
            <a:off x="4367463" y="5113421"/>
            <a:ext cx="0" cy="264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6EFEDB3F-0255-64EC-5BA3-09AEA483976C}"/>
              </a:ext>
            </a:extLst>
          </p:cNvPr>
          <p:cNvSpPr txBox="1"/>
          <p:nvPr/>
        </p:nvSpPr>
        <p:spPr>
          <a:xfrm>
            <a:off x="4102769" y="4872680"/>
            <a:ext cx="794084" cy="276999"/>
          </a:xfrm>
          <a:prstGeom prst="rect">
            <a:avLst/>
          </a:prstGeom>
          <a:noFill/>
        </p:spPr>
        <p:txBody>
          <a:bodyPr wrap="square" rtlCol="0">
            <a:spAutoFit/>
          </a:bodyPr>
          <a:lstStyle/>
          <a:p>
            <a:r>
              <a:rPr kumimoji="1" lang="en-US" altLang="ja-JP" sz="1200" dirty="0"/>
              <a:t>17 K</a:t>
            </a:r>
            <a:endParaRPr kumimoji="1" lang="ja-JP" altLang="en-US" sz="1200" dirty="0"/>
          </a:p>
        </p:txBody>
      </p:sp>
      <p:cxnSp>
        <p:nvCxnSpPr>
          <p:cNvPr id="21" name="直線矢印コネクタ 20">
            <a:extLst>
              <a:ext uri="{FF2B5EF4-FFF2-40B4-BE49-F238E27FC236}">
                <a16:creationId xmlns:a16="http://schemas.microsoft.com/office/drawing/2014/main" id="{CCBD6F34-45C6-88AB-8588-26A1E5F45453}"/>
              </a:ext>
            </a:extLst>
          </p:cNvPr>
          <p:cNvCxnSpPr/>
          <p:nvPr/>
        </p:nvCxnSpPr>
        <p:spPr>
          <a:xfrm>
            <a:off x="4632158" y="5113421"/>
            <a:ext cx="0" cy="264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A9FDE202-3454-7AE0-2881-4886CA601A07}"/>
              </a:ext>
            </a:extLst>
          </p:cNvPr>
          <p:cNvSpPr txBox="1"/>
          <p:nvPr/>
        </p:nvSpPr>
        <p:spPr>
          <a:xfrm>
            <a:off x="4499811" y="4872680"/>
            <a:ext cx="697831" cy="276999"/>
          </a:xfrm>
          <a:prstGeom prst="rect">
            <a:avLst/>
          </a:prstGeom>
          <a:noFill/>
        </p:spPr>
        <p:txBody>
          <a:bodyPr wrap="square" rtlCol="0">
            <a:spAutoFit/>
          </a:bodyPr>
          <a:lstStyle/>
          <a:p>
            <a:r>
              <a:rPr kumimoji="1" lang="en-US" altLang="ja-JP" sz="1200" dirty="0"/>
              <a:t>21 K</a:t>
            </a:r>
            <a:endParaRPr kumimoji="1" lang="ja-JP" altLang="en-US" sz="1200" dirty="0"/>
          </a:p>
        </p:txBody>
      </p:sp>
      <p:sp>
        <p:nvSpPr>
          <p:cNvPr id="23" name="テキスト ボックス 22">
            <a:extLst>
              <a:ext uri="{FF2B5EF4-FFF2-40B4-BE49-F238E27FC236}">
                <a16:creationId xmlns:a16="http://schemas.microsoft.com/office/drawing/2014/main" id="{7492C1F7-16FE-6813-A3B9-8F53EC6C4868}"/>
              </a:ext>
            </a:extLst>
          </p:cNvPr>
          <p:cNvSpPr txBox="1"/>
          <p:nvPr/>
        </p:nvSpPr>
        <p:spPr>
          <a:xfrm rot="16200000">
            <a:off x="1217287" y="3707161"/>
            <a:ext cx="3594969" cy="369332"/>
          </a:xfrm>
          <a:prstGeom prst="rect">
            <a:avLst/>
          </a:prstGeom>
          <a:solidFill>
            <a:schemeClr val="bg1"/>
          </a:solidFill>
        </p:spPr>
        <p:txBody>
          <a:bodyPr wrap="square" rtlCol="0">
            <a:spAutoFit/>
          </a:bodyPr>
          <a:lstStyle/>
          <a:p>
            <a:r>
              <a:rPr lang="ja-JP" altLang="en-US" dirty="0">
                <a:solidFill>
                  <a:srgbClr val="FF0000"/>
                </a:solidFill>
              </a:rPr>
              <a:t>               分裂幅  </a:t>
            </a:r>
            <a:r>
              <a:rPr lang="en-US" altLang="ja-JP" dirty="0">
                <a:solidFill>
                  <a:srgbClr val="FF0000"/>
                </a:solidFill>
              </a:rPr>
              <a:t>(GHz)</a:t>
            </a:r>
            <a:endParaRPr kumimoji="1" lang="ja-JP" altLang="en-US" dirty="0">
              <a:solidFill>
                <a:srgbClr val="FF0000"/>
              </a:solidFill>
            </a:endParaRPr>
          </a:p>
        </p:txBody>
      </p:sp>
    </p:spTree>
    <p:extLst>
      <p:ext uri="{BB962C8B-B14F-4D97-AF65-F5344CB8AC3E}">
        <p14:creationId xmlns:p14="http://schemas.microsoft.com/office/powerpoint/2010/main" val="353197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99A8584-36AE-527F-5D3C-A32451F495E2}"/>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a:xfrm>
            <a:off x="1666875" y="174355"/>
            <a:ext cx="9329988" cy="643234"/>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en-US" altLang="ja-JP" b="1" dirty="0" err="1">
                <a:latin typeface="ＭＳ ゴシック" panose="020B0609070205080204" pitchFamily="49" charset="-128"/>
                <a:ea typeface="ＭＳ ゴシック" panose="020B0609070205080204" pitchFamily="49" charset="-128"/>
              </a:rPr>
              <a:t>BaFe</a:t>
            </a:r>
            <a:r>
              <a:rPr kumimoji="1" lang="ja-JP" altLang="en-US" b="1" dirty="0">
                <a:latin typeface="ＭＳ ゴシック" panose="020B0609070205080204" pitchFamily="49" charset="-128"/>
                <a:ea typeface="ＭＳ ゴシック" panose="020B0609070205080204" pitchFamily="49" charset="-128"/>
              </a:rPr>
              <a:t>₂</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sz="2400" b="1" dirty="0">
                <a:latin typeface="ＭＳ ゴシック" panose="020B0609070205080204" pitchFamily="49" charset="-128"/>
                <a:ea typeface="ＭＳ ゴシック" panose="020B0609070205080204" pitchFamily="49" charset="-128"/>
              </a:rPr>
              <a:t>0.59</a:t>
            </a:r>
            <a:r>
              <a:rPr kumimoji="1" lang="en-US" altLang="ja-JP" b="1" dirty="0">
                <a:latin typeface="ＭＳ ゴシック" panose="020B0609070205080204" pitchFamily="49" charset="-128"/>
                <a:ea typeface="ＭＳ ゴシック" panose="020B0609070205080204" pitchFamily="49" charset="-128"/>
              </a:rPr>
              <a:t>P</a:t>
            </a:r>
            <a:r>
              <a:rPr kumimoji="1" lang="en-US" altLang="ja-JP" sz="2400" b="1" dirty="0">
                <a:latin typeface="ＭＳ ゴシック" panose="020B0609070205080204" pitchFamily="49" charset="-128"/>
                <a:ea typeface="ＭＳ ゴシック" panose="020B0609070205080204" pitchFamily="49" charset="-128"/>
              </a:rPr>
              <a:t>0.41</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₂の温度</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5088"/>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929392" y="5061247"/>
            <a:ext cx="3490207" cy="461665"/>
          </a:xfrm>
          <a:prstGeom prst="rect">
            <a:avLst/>
          </a:prstGeom>
          <a:noFill/>
        </p:spPr>
        <p:txBody>
          <a:bodyPr wrap="square" rtlCol="0">
            <a:spAutoFit/>
          </a:bodyPr>
          <a:lstStyle/>
          <a:p>
            <a:r>
              <a:rPr kumimoji="1" lang="en-US" altLang="ja-JP" sz="2400" dirty="0"/>
              <a:t>(A)</a:t>
            </a:r>
            <a:r>
              <a:rPr kumimoji="1" lang="ja-JP" altLang="en-US" sz="2400" b="1" dirty="0"/>
              <a:t>高圧下でも検出可能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4547746" y="5048547"/>
            <a:ext cx="4062854" cy="461665"/>
          </a:xfrm>
          <a:prstGeom prst="rect">
            <a:avLst/>
          </a:prstGeom>
          <a:noFill/>
        </p:spPr>
        <p:txBody>
          <a:bodyPr wrap="square" rtlCol="0">
            <a:spAutoFit/>
          </a:bodyPr>
          <a:lstStyle/>
          <a:p>
            <a:r>
              <a:rPr kumimoji="1" lang="en-US" altLang="ja-JP" sz="2400" dirty="0"/>
              <a:t>(B)</a:t>
            </a:r>
            <a:r>
              <a:rPr kumimoji="1" lang="ja-JP" altLang="en-US" sz="2400" b="1" dirty="0"/>
              <a:t>交流磁化率測定法と一致</a:t>
            </a:r>
          </a:p>
        </p:txBody>
      </p:sp>
      <p:sp>
        <p:nvSpPr>
          <p:cNvPr id="7" name="正方形/長方形 6">
            <a:extLst>
              <a:ext uri="{FF2B5EF4-FFF2-40B4-BE49-F238E27FC236}">
                <a16:creationId xmlns:a16="http://schemas.microsoft.com/office/drawing/2014/main" id="{0DAA8398-F21D-CA68-2919-3F49EE6FDDE5}"/>
              </a:ext>
            </a:extLst>
          </p:cNvPr>
          <p:cNvSpPr/>
          <p:nvPr/>
        </p:nvSpPr>
        <p:spPr>
          <a:xfrm>
            <a:off x="7614796" y="1854200"/>
            <a:ext cx="3124200" cy="77573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4AD7CD4A-1775-E299-D55D-465D6965A445}"/>
              </a:ext>
            </a:extLst>
          </p:cNvPr>
          <p:cNvSpPr/>
          <p:nvPr/>
        </p:nvSpPr>
        <p:spPr>
          <a:xfrm>
            <a:off x="4020696" y="5618459"/>
            <a:ext cx="10541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E13E345-040E-EEC7-56F4-08617C6EB2C9}"/>
              </a:ext>
            </a:extLst>
          </p:cNvPr>
          <p:cNvSpPr txBox="1"/>
          <p:nvPr/>
        </p:nvSpPr>
        <p:spPr>
          <a:xfrm>
            <a:off x="5202943" y="5749576"/>
            <a:ext cx="4533900" cy="461665"/>
          </a:xfrm>
          <a:prstGeom prst="rect">
            <a:avLst/>
          </a:prstGeom>
          <a:noFill/>
        </p:spPr>
        <p:txBody>
          <a:bodyPr wrap="square" rtlCol="0">
            <a:spAutoFit/>
          </a:bodyPr>
          <a:lstStyle/>
          <a:p>
            <a:r>
              <a:rPr kumimoji="1" lang="ja-JP" altLang="en-US" sz="2400" b="1" dirty="0">
                <a:solidFill>
                  <a:srgbClr val="FF0000"/>
                </a:solidFill>
              </a:rPr>
              <a:t>窒素空孔中心は高圧下でも有効</a:t>
            </a:r>
          </a:p>
        </p:txBody>
      </p:sp>
      <p:sp>
        <p:nvSpPr>
          <p:cNvPr id="11" name="スライド番号プレースホルダー 10">
            <a:extLst>
              <a:ext uri="{FF2B5EF4-FFF2-40B4-BE49-F238E27FC236}">
                <a16:creationId xmlns:a16="http://schemas.microsoft.com/office/drawing/2014/main" id="{A4441B9A-E57E-BA49-B4B2-859C3E298E03}"/>
              </a:ext>
            </a:extLst>
          </p:cNvPr>
          <p:cNvSpPr>
            <a:spLocks noGrp="1"/>
          </p:cNvSpPr>
          <p:nvPr>
            <p:ph type="sldNum" sz="quarter" idx="12"/>
          </p:nvPr>
        </p:nvSpPr>
        <p:spPr/>
        <p:txBody>
          <a:bodyPr/>
          <a:lstStyle/>
          <a:p>
            <a:fld id="{546937FD-AF86-4C7D-8F7F-5D9162CA89EA}" type="slidenum">
              <a:rPr lang="ja-JP" altLang="en-US" smtClean="0"/>
              <a:pPr/>
              <a:t>12</a:t>
            </a:fld>
            <a:endParaRPr lang="ja-JP" altLang="en-US" dirty="0"/>
          </a:p>
        </p:txBody>
      </p:sp>
      <p:sp>
        <p:nvSpPr>
          <p:cNvPr id="12" name="テキスト ボックス 11">
            <a:extLst>
              <a:ext uri="{FF2B5EF4-FFF2-40B4-BE49-F238E27FC236}">
                <a16:creationId xmlns:a16="http://schemas.microsoft.com/office/drawing/2014/main" id="{9FECFDEB-7DF3-A198-3562-65F5069C1EF9}"/>
              </a:ext>
            </a:extLst>
          </p:cNvPr>
          <p:cNvSpPr txBox="1"/>
          <p:nvPr/>
        </p:nvSpPr>
        <p:spPr>
          <a:xfrm rot="16200000">
            <a:off x="-25540" y="3093333"/>
            <a:ext cx="2016602" cy="369332"/>
          </a:xfrm>
          <a:prstGeom prst="rect">
            <a:avLst/>
          </a:prstGeom>
          <a:solidFill>
            <a:schemeClr val="bg1"/>
          </a:solidFill>
        </p:spPr>
        <p:txBody>
          <a:bodyPr wrap="square" rtlCol="0">
            <a:spAutoFit/>
          </a:bodyPr>
          <a:lstStyle/>
          <a:p>
            <a:pPr algn="ctr"/>
            <a:r>
              <a:rPr lang="ja-JP" altLang="en-US" dirty="0"/>
              <a:t>分裂幅 </a:t>
            </a:r>
            <a:r>
              <a:rPr lang="en-US" altLang="ja-JP" dirty="0"/>
              <a:t>(GHz)</a:t>
            </a:r>
            <a:endParaRPr kumimoji="1" lang="ja-JP" altLang="en-US" dirty="0"/>
          </a:p>
        </p:txBody>
      </p:sp>
    </p:spTree>
    <p:extLst>
      <p:ext uri="{BB962C8B-B14F-4D97-AF65-F5344CB8AC3E}">
        <p14:creationId xmlns:p14="http://schemas.microsoft.com/office/powerpoint/2010/main" val="83792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C067C2AE-6B0A-4D78-77E0-2BEFE370ED95}"/>
              </a:ext>
            </a:extLst>
          </p:cNvPr>
          <p:cNvSpPr/>
          <p:nvPr/>
        </p:nvSpPr>
        <p:spPr>
          <a:xfrm>
            <a:off x="0" y="-60008"/>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a:xfrm>
            <a:off x="4819650" y="103861"/>
            <a:ext cx="2235200" cy="684610"/>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a:xfrm>
            <a:off x="946484" y="2485487"/>
            <a:ext cx="10515600" cy="2723608"/>
          </a:xfrm>
        </p:spPr>
        <p:txBody>
          <a:bodyPr>
            <a:normAutofit fontScale="92500" lnSpcReduction="10000"/>
          </a:bodyPr>
          <a:lstStyle/>
          <a:p>
            <a:pPr marL="0" indent="0">
              <a:buNone/>
            </a:pPr>
            <a:endParaRPr lang="en-US" altLang="ja-JP" dirty="0"/>
          </a:p>
          <a:p>
            <a:r>
              <a:rPr kumimoji="1" lang="ja-JP" altLang="en-US" b="1" dirty="0">
                <a:solidFill>
                  <a:srgbClr val="FF0000"/>
                </a:solidFill>
              </a:rPr>
              <a:t>圧力</a:t>
            </a:r>
            <a:r>
              <a:rPr lang="ja-JP" altLang="en-US" b="1" dirty="0">
                <a:solidFill>
                  <a:srgbClr val="FF0000"/>
                </a:solidFill>
              </a:rPr>
              <a:t>容器</a:t>
            </a:r>
            <a:r>
              <a:rPr kumimoji="1" lang="ja-JP" altLang="en-US" b="1" dirty="0">
                <a:solidFill>
                  <a:srgbClr val="FF0000"/>
                </a:solidFill>
              </a:rPr>
              <a:t>内で使用できる</a:t>
            </a:r>
            <a:endParaRPr kumimoji="1" lang="en-US" altLang="ja-JP" b="1" dirty="0">
              <a:solidFill>
                <a:srgbClr val="FF0000"/>
              </a:solidFill>
            </a:endParaRPr>
          </a:p>
          <a:p>
            <a:r>
              <a:rPr lang="ja-JP" altLang="en-US" b="1" dirty="0">
                <a:solidFill>
                  <a:srgbClr val="FF0000"/>
                </a:solidFill>
              </a:rPr>
              <a:t>極低温高圧下</a:t>
            </a:r>
            <a:r>
              <a:rPr lang="en-US" altLang="ja-JP" b="1" dirty="0">
                <a:solidFill>
                  <a:srgbClr val="FF0000"/>
                </a:solidFill>
              </a:rPr>
              <a:t>(</a:t>
            </a:r>
            <a:r>
              <a:rPr lang="ja-JP" altLang="en-US" b="1" dirty="0">
                <a:solidFill>
                  <a:srgbClr val="FF0000"/>
                </a:solidFill>
              </a:rPr>
              <a:t>極限状態</a:t>
            </a:r>
            <a:r>
              <a:rPr lang="en-US" altLang="ja-JP" b="1" dirty="0">
                <a:solidFill>
                  <a:srgbClr val="FF0000"/>
                </a:solidFill>
              </a:rPr>
              <a:t>)</a:t>
            </a:r>
            <a:r>
              <a:rPr lang="ja-JP" altLang="en-US" b="1" dirty="0">
                <a:solidFill>
                  <a:srgbClr val="FF0000"/>
                </a:solidFill>
              </a:rPr>
              <a:t>に耐えうる</a:t>
            </a:r>
            <a:r>
              <a:rPr lang="en-US" altLang="ja-JP" dirty="0"/>
              <a:t>(</a:t>
            </a:r>
            <a:r>
              <a:rPr lang="ja-JP" altLang="en-US" dirty="0"/>
              <a:t>数 </a:t>
            </a:r>
            <a:r>
              <a:rPr lang="en-US" altLang="ja-JP" dirty="0"/>
              <a:t>K</a:t>
            </a:r>
            <a:r>
              <a:rPr lang="ja-JP" altLang="en-US" dirty="0"/>
              <a:t>、</a:t>
            </a:r>
            <a:r>
              <a:rPr lang="en-US" altLang="ja-JP" dirty="0"/>
              <a:t>60 </a:t>
            </a:r>
            <a:r>
              <a:rPr lang="en-US" altLang="ja-JP" dirty="0" err="1"/>
              <a:t>GPa</a:t>
            </a:r>
            <a:r>
              <a:rPr lang="ja-JP" altLang="en-US" dirty="0"/>
              <a:t>≃</a:t>
            </a:r>
            <a:r>
              <a:rPr lang="en-US" altLang="ja-JP" dirty="0"/>
              <a:t>60</a:t>
            </a:r>
            <a:r>
              <a:rPr lang="ja-JP" altLang="en-US" dirty="0"/>
              <a:t>万 気圧</a:t>
            </a:r>
            <a:r>
              <a:rPr lang="en-US" altLang="ja-JP" dirty="0"/>
              <a:t>)</a:t>
            </a:r>
            <a:endParaRPr lang="en-US" altLang="ja-JP" b="1" dirty="0"/>
          </a:p>
          <a:p>
            <a:r>
              <a:rPr kumimoji="1" lang="ja-JP" altLang="en-US" dirty="0">
                <a:solidFill>
                  <a:srgbClr val="FF0000"/>
                </a:solidFill>
              </a:rPr>
              <a:t>高分解能を持つ</a:t>
            </a:r>
            <a:r>
              <a:rPr kumimoji="1" lang="en-US" altLang="ja-JP" dirty="0"/>
              <a:t>(100 nm</a:t>
            </a:r>
            <a:r>
              <a:rPr kumimoji="1" lang="ja-JP" altLang="en-US" dirty="0"/>
              <a:t>未満</a:t>
            </a:r>
            <a:r>
              <a:rPr kumimoji="1" lang="en-US" altLang="ja-JP" dirty="0"/>
              <a:t>)</a:t>
            </a:r>
          </a:p>
          <a:p>
            <a:r>
              <a:rPr kumimoji="1" lang="ja-JP" altLang="en-US" dirty="0">
                <a:solidFill>
                  <a:srgbClr val="FF0000"/>
                </a:solidFill>
              </a:rPr>
              <a:t>優れた磁場感度を持つ</a:t>
            </a:r>
            <a:r>
              <a:rPr kumimoji="1" lang="en-US" altLang="ja-JP" dirty="0"/>
              <a:t>(</a:t>
            </a:r>
            <a:r>
              <a:rPr kumimoji="1" lang="ja-JP" altLang="en-US" dirty="0"/>
              <a:t>数 </a:t>
            </a:r>
            <a:r>
              <a:rPr kumimoji="1" lang="en-US" altLang="ja-JP" dirty="0" err="1"/>
              <a:t>μT</a:t>
            </a:r>
            <a:r>
              <a:rPr lang="en-US" altLang="ja-JP" dirty="0"/>
              <a:t>/</a:t>
            </a:r>
            <a:r>
              <a:rPr lang="ja-JP" altLang="en-US" dirty="0"/>
              <a:t>√</a:t>
            </a:r>
            <a:r>
              <a:rPr lang="en-US" altLang="ja-JP" dirty="0"/>
              <a:t>Hz</a:t>
            </a:r>
            <a:r>
              <a:rPr kumimoji="1" lang="en-US" altLang="ja-JP" dirty="0"/>
              <a:t>)</a:t>
            </a:r>
          </a:p>
          <a:p>
            <a:r>
              <a:rPr lang="ja-JP" altLang="en-US" dirty="0"/>
              <a:t>非破壊的かつ非接触の方法である</a:t>
            </a:r>
            <a:endParaRPr kumimoji="1"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86F31E93-8FD3-C4CB-99AF-ED687BD1DB90}"/>
              </a:ext>
            </a:extLst>
          </p:cNvPr>
          <p:cNvSpPr/>
          <p:nvPr/>
        </p:nvSpPr>
        <p:spPr>
          <a:xfrm>
            <a:off x="838200" y="2559844"/>
            <a:ext cx="9944100" cy="2882900"/>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rgbClr val="FF0000"/>
              </a:solidFill>
            </a:endParaRPr>
          </a:p>
        </p:txBody>
      </p:sp>
      <p:sp>
        <p:nvSpPr>
          <p:cNvPr id="6" name="テキスト ボックス 5">
            <a:extLst>
              <a:ext uri="{FF2B5EF4-FFF2-40B4-BE49-F238E27FC236}">
                <a16:creationId xmlns:a16="http://schemas.microsoft.com/office/drawing/2014/main" id="{7B10C7B7-03D0-041F-B168-296495D9CA91}"/>
              </a:ext>
            </a:extLst>
          </p:cNvPr>
          <p:cNvSpPr txBox="1"/>
          <p:nvPr/>
        </p:nvSpPr>
        <p:spPr>
          <a:xfrm>
            <a:off x="838200" y="2007328"/>
            <a:ext cx="4756484" cy="769441"/>
          </a:xfrm>
          <a:prstGeom prst="rect">
            <a:avLst/>
          </a:prstGeom>
          <a:noFill/>
        </p:spPr>
        <p:txBody>
          <a:bodyPr wrap="square" rtlCol="0">
            <a:spAutoFit/>
          </a:bodyPr>
          <a:lstStyle/>
          <a:p>
            <a:r>
              <a:rPr kumimoji="1" lang="ja-JP" altLang="en-US" sz="2600" dirty="0"/>
              <a:t>ダイヤモンド窒素空孔中心は</a:t>
            </a:r>
            <a:endParaRPr kumimoji="1" lang="en-US" altLang="ja-JP" sz="2600" dirty="0"/>
          </a:p>
          <a:p>
            <a:endParaRPr kumimoji="1" lang="ja-JP" altLang="en-US" dirty="0"/>
          </a:p>
        </p:txBody>
      </p:sp>
      <p:sp>
        <p:nvSpPr>
          <p:cNvPr id="7" name="テキスト ボックス 6">
            <a:extLst>
              <a:ext uri="{FF2B5EF4-FFF2-40B4-BE49-F238E27FC236}">
                <a16:creationId xmlns:a16="http://schemas.microsoft.com/office/drawing/2014/main" id="{53D22E15-8B15-6646-CEFB-0CCAF7663353}"/>
              </a:ext>
            </a:extLst>
          </p:cNvPr>
          <p:cNvSpPr txBox="1"/>
          <p:nvPr/>
        </p:nvSpPr>
        <p:spPr>
          <a:xfrm>
            <a:off x="838200" y="5727031"/>
            <a:ext cx="10299032" cy="738664"/>
          </a:xfrm>
          <a:prstGeom prst="rect">
            <a:avLst/>
          </a:prstGeom>
          <a:noFill/>
        </p:spPr>
        <p:txBody>
          <a:bodyPr wrap="square" rtlCol="0">
            <a:spAutoFit/>
          </a:bodyPr>
          <a:lstStyle/>
          <a:p>
            <a:r>
              <a:rPr kumimoji="1" lang="ja-JP" altLang="en-US" sz="2400" dirty="0"/>
              <a:t>という特徴を持ち、これは強相関系の</a:t>
            </a:r>
            <a:r>
              <a:rPr lang="ja-JP" altLang="en-US" sz="2400" dirty="0"/>
              <a:t>物性解明</a:t>
            </a:r>
            <a:r>
              <a:rPr kumimoji="1" lang="ja-JP" altLang="en-US" sz="2400" dirty="0"/>
              <a:t>で強力なツールとなる。</a:t>
            </a:r>
          </a:p>
          <a:p>
            <a:endParaRPr kumimoji="1" lang="ja-JP" altLang="en-US" dirty="0"/>
          </a:p>
        </p:txBody>
      </p:sp>
      <p:sp>
        <p:nvSpPr>
          <p:cNvPr id="8" name="スライド番号プレースホルダー 7">
            <a:extLst>
              <a:ext uri="{FF2B5EF4-FFF2-40B4-BE49-F238E27FC236}">
                <a16:creationId xmlns:a16="http://schemas.microsoft.com/office/drawing/2014/main" id="{A32AA38F-E916-B728-9BDE-05BADE21D2AC}"/>
              </a:ext>
            </a:extLst>
          </p:cNvPr>
          <p:cNvSpPr>
            <a:spLocks noGrp="1"/>
          </p:cNvSpPr>
          <p:nvPr>
            <p:ph type="sldNum" sz="quarter" idx="12"/>
          </p:nvPr>
        </p:nvSpPr>
        <p:spPr/>
        <p:txBody>
          <a:bodyPr/>
          <a:lstStyle/>
          <a:p>
            <a:fld id="{546937FD-AF86-4C7D-8F7F-5D9162CA89EA}" type="slidenum">
              <a:rPr lang="ja-JP" altLang="en-US" smtClean="0"/>
              <a:pPr/>
              <a:t>13</a:t>
            </a:fld>
            <a:endParaRPr lang="ja-JP" altLang="en-US" dirty="0"/>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BE486F3-BD5F-4AA3-6BAD-D89F6E2521DA}"/>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BF870DF5-431D-B10A-A198-EFA7889C12F8}"/>
              </a:ext>
            </a:extLst>
          </p:cNvPr>
          <p:cNvSpPr>
            <a:spLocks noGrp="1"/>
          </p:cNvSpPr>
          <p:nvPr>
            <p:ph type="sldNum" sz="quarter" idx="12"/>
          </p:nvPr>
        </p:nvSpPr>
        <p:spPr/>
        <p:txBody>
          <a:bodyPr/>
          <a:lstStyle/>
          <a:p>
            <a:fld id="{546937FD-AF86-4C7D-8F7F-5D9162CA89EA}" type="slidenum">
              <a:rPr lang="ja-JP" altLang="en-US" smtClean="0"/>
              <a:pPr/>
              <a:t>14</a:t>
            </a:fld>
            <a:endParaRPr lang="ja-JP" altLang="en-US" dirty="0"/>
          </a:p>
        </p:txBody>
      </p:sp>
      <p:sp>
        <p:nvSpPr>
          <p:cNvPr id="6" name="テキスト ボックス 5">
            <a:extLst>
              <a:ext uri="{FF2B5EF4-FFF2-40B4-BE49-F238E27FC236}">
                <a16:creationId xmlns:a16="http://schemas.microsoft.com/office/drawing/2014/main" id="{73D70592-0380-43B6-30A2-D278A84C0F66}"/>
              </a:ext>
            </a:extLst>
          </p:cNvPr>
          <p:cNvSpPr txBox="1"/>
          <p:nvPr/>
        </p:nvSpPr>
        <p:spPr>
          <a:xfrm>
            <a:off x="4399547" y="91175"/>
            <a:ext cx="3392905" cy="707886"/>
          </a:xfrm>
          <a:prstGeom prst="rect">
            <a:avLst/>
          </a:prstGeom>
          <a:noFill/>
        </p:spPr>
        <p:txBody>
          <a:bodyPr wrap="square" rtlCol="0">
            <a:spAutoFit/>
          </a:bodyPr>
          <a:lstStyle/>
          <a:p>
            <a:r>
              <a:rPr kumimoji="1" lang="ja-JP" altLang="en-US" sz="4000" dirty="0">
                <a:latin typeface="ＭＳ ゴシック" panose="020B0609070205080204" pitchFamily="49" charset="-128"/>
                <a:ea typeface="ＭＳ ゴシック" panose="020B0609070205080204" pitchFamily="49" charset="-128"/>
              </a:rPr>
              <a:t>ゼーマン分裂</a:t>
            </a:r>
          </a:p>
        </p:txBody>
      </p:sp>
    </p:spTree>
    <p:extLst>
      <p:ext uri="{BB962C8B-B14F-4D97-AF65-F5344CB8AC3E}">
        <p14:creationId xmlns:p14="http://schemas.microsoft.com/office/powerpoint/2010/main" val="113446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A3AE8E7-2E51-1471-0410-2E15D0EAEBF4}"/>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9AAA3CA4-5528-C10F-C056-E0A542A7DF83}"/>
              </a:ext>
            </a:extLst>
          </p:cNvPr>
          <p:cNvSpPr>
            <a:spLocks noGrp="1"/>
          </p:cNvSpPr>
          <p:nvPr>
            <p:ph type="sldNum" sz="quarter" idx="12"/>
          </p:nvPr>
        </p:nvSpPr>
        <p:spPr/>
        <p:txBody>
          <a:bodyPr/>
          <a:lstStyle/>
          <a:p>
            <a:fld id="{546937FD-AF86-4C7D-8F7F-5D9162CA89EA}" type="slidenum">
              <a:rPr lang="ja-JP" altLang="en-US" smtClean="0"/>
              <a:pPr/>
              <a:t>15</a:t>
            </a:fld>
            <a:endParaRPr lang="ja-JP" altLang="en-US" dirty="0"/>
          </a:p>
        </p:txBody>
      </p:sp>
      <p:sp>
        <p:nvSpPr>
          <p:cNvPr id="6" name="テキスト ボックス 5">
            <a:extLst>
              <a:ext uri="{FF2B5EF4-FFF2-40B4-BE49-F238E27FC236}">
                <a16:creationId xmlns:a16="http://schemas.microsoft.com/office/drawing/2014/main" id="{24593475-F9DF-B036-8C6B-A9E69C668B3F}"/>
              </a:ext>
            </a:extLst>
          </p:cNvPr>
          <p:cNvSpPr txBox="1"/>
          <p:nvPr/>
        </p:nvSpPr>
        <p:spPr>
          <a:xfrm>
            <a:off x="0" y="91175"/>
            <a:ext cx="12192000" cy="707886"/>
          </a:xfrm>
          <a:prstGeom prst="rect">
            <a:avLst/>
          </a:prstGeom>
          <a:noFill/>
        </p:spPr>
        <p:txBody>
          <a:bodyPr wrap="square" rtlCol="0">
            <a:spAutoFit/>
          </a:bodyPr>
          <a:lstStyle/>
          <a:p>
            <a:pPr algn="ctr"/>
            <a:r>
              <a:rPr kumimoji="1" lang="ja-JP" altLang="en-US" sz="4000" dirty="0">
                <a:latin typeface="ＭＳ ゴシック" panose="020B0609070205080204" pitchFamily="49" charset="-128"/>
                <a:ea typeface="ＭＳ ゴシック" panose="020B0609070205080204" pitchFamily="49" charset="-128"/>
              </a:rPr>
              <a:t>高圧容器</a:t>
            </a:r>
          </a:p>
        </p:txBody>
      </p:sp>
    </p:spTree>
    <p:extLst>
      <p:ext uri="{BB962C8B-B14F-4D97-AF65-F5344CB8AC3E}">
        <p14:creationId xmlns:p14="http://schemas.microsoft.com/office/powerpoint/2010/main" val="13008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AD617F2-4CFB-E71D-6A3D-E112BBFB9B8C}"/>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01D6207A-5487-F96C-2DCC-068705D52A17}"/>
              </a:ext>
            </a:extLst>
          </p:cNvPr>
          <p:cNvSpPr>
            <a:spLocks noGrp="1"/>
          </p:cNvSpPr>
          <p:nvPr>
            <p:ph type="sldNum" sz="quarter" idx="12"/>
          </p:nvPr>
        </p:nvSpPr>
        <p:spPr/>
        <p:txBody>
          <a:bodyPr/>
          <a:lstStyle/>
          <a:p>
            <a:fld id="{546937FD-AF86-4C7D-8F7F-5D9162CA89EA}" type="slidenum">
              <a:rPr lang="ja-JP" altLang="en-US" smtClean="0"/>
              <a:pPr/>
              <a:t>16</a:t>
            </a:fld>
            <a:endParaRPr lang="ja-JP" altLang="en-US" dirty="0"/>
          </a:p>
        </p:txBody>
      </p:sp>
      <p:sp>
        <p:nvSpPr>
          <p:cNvPr id="6" name="テキスト ボックス 5">
            <a:extLst>
              <a:ext uri="{FF2B5EF4-FFF2-40B4-BE49-F238E27FC236}">
                <a16:creationId xmlns:a16="http://schemas.microsoft.com/office/drawing/2014/main" id="{40AE42EE-B499-BF89-7BC3-2BB489DE84CC}"/>
              </a:ext>
            </a:extLst>
          </p:cNvPr>
          <p:cNvSpPr txBox="1"/>
          <p:nvPr/>
        </p:nvSpPr>
        <p:spPr>
          <a:xfrm>
            <a:off x="0" y="152231"/>
            <a:ext cx="12191999" cy="707886"/>
          </a:xfrm>
          <a:prstGeom prst="rect">
            <a:avLst/>
          </a:prstGeom>
          <a:noFill/>
        </p:spPr>
        <p:txBody>
          <a:bodyPr wrap="square" rtlCol="0">
            <a:spAutoFit/>
          </a:bodyPr>
          <a:lstStyle/>
          <a:p>
            <a:pPr algn="ctr"/>
            <a:r>
              <a:rPr kumimoji="1" lang="ja-JP" altLang="en-US" sz="4000" dirty="0">
                <a:latin typeface="ＭＳ ゴシック" panose="020B0609070205080204" pitchFamily="49" charset="-128"/>
                <a:ea typeface="ＭＳ ゴシック" panose="020B0609070205080204" pitchFamily="49" charset="-128"/>
              </a:rPr>
              <a:t>非放射遷移</a:t>
            </a:r>
          </a:p>
        </p:txBody>
      </p:sp>
    </p:spTree>
    <p:extLst>
      <p:ext uri="{BB962C8B-B14F-4D97-AF65-F5344CB8AC3E}">
        <p14:creationId xmlns:p14="http://schemas.microsoft.com/office/powerpoint/2010/main" val="3952949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a:xfrm>
            <a:off x="838200" y="1825625"/>
            <a:ext cx="10515600" cy="942975"/>
          </a:xfrm>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70C9F1C7-7773-C4B2-2C94-B3C09EDB93DF}"/>
              </a:ext>
            </a:extLst>
          </p:cNvPr>
          <p:cNvSpPr/>
          <p:nvPr/>
        </p:nvSpPr>
        <p:spPr>
          <a:xfrm>
            <a:off x="2349500" y="3098800"/>
            <a:ext cx="7721600" cy="3034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5147DC-47F1-6363-CC7D-5D9D27C3C41F}"/>
              </a:ext>
            </a:extLst>
          </p:cNvPr>
          <p:cNvSpPr txBox="1"/>
          <p:nvPr/>
        </p:nvSpPr>
        <p:spPr>
          <a:xfrm>
            <a:off x="2705100" y="3446621"/>
            <a:ext cx="7366000" cy="2339102"/>
          </a:xfrm>
          <a:prstGeom prst="rect">
            <a:avLst/>
          </a:prstGeom>
          <a:noFill/>
        </p:spPr>
        <p:txBody>
          <a:bodyPr wrap="square" rtlCol="0">
            <a:spAutoFit/>
          </a:bodyPr>
          <a:lstStyle/>
          <a:p>
            <a:pPr marL="0" indent="0">
              <a:buNone/>
            </a:pPr>
            <a:r>
              <a:rPr lang="ja-JP" altLang="en-US" sz="3200" dirty="0"/>
              <a:t>例</a:t>
            </a:r>
            <a:r>
              <a:rPr lang="en-US" altLang="ja-JP" sz="3200" dirty="0"/>
              <a:t>)</a:t>
            </a:r>
          </a:p>
          <a:p>
            <a:pPr marL="0" indent="0">
              <a:buNone/>
            </a:pPr>
            <a:r>
              <a:rPr lang="ja-JP" altLang="en-US" sz="3200" dirty="0"/>
              <a:t>・超伝導体</a:t>
            </a:r>
            <a:r>
              <a:rPr lang="en-US" altLang="ja-JP" sz="3200" dirty="0"/>
              <a:t>(</a:t>
            </a:r>
            <a:r>
              <a:rPr lang="ja-JP" altLang="en-US" sz="3200" dirty="0"/>
              <a:t>銅酸化物、鉄ニクタイド</a:t>
            </a:r>
            <a:r>
              <a:rPr lang="en-US" altLang="ja-JP" sz="3200" dirty="0"/>
              <a:t>)</a:t>
            </a:r>
          </a:p>
          <a:p>
            <a:pPr marL="0" indent="0">
              <a:buNone/>
            </a:pPr>
            <a:r>
              <a:rPr lang="ja-JP" altLang="en-US" sz="3200" dirty="0"/>
              <a:t>・磁性体</a:t>
            </a:r>
            <a:endParaRPr lang="en-US" altLang="ja-JP" sz="3200" dirty="0"/>
          </a:p>
          <a:p>
            <a:pPr marL="0" indent="0">
              <a:buNone/>
            </a:pPr>
            <a:r>
              <a:rPr lang="ja-JP" altLang="en-US" sz="3200" dirty="0"/>
              <a:t>・重い電子系物質</a:t>
            </a:r>
            <a:endParaRPr lang="en-US" altLang="ja-JP" sz="3200" dirty="0"/>
          </a:p>
          <a:p>
            <a:endParaRPr kumimoji="1" lang="ja-JP" altLang="en-US" dirty="0"/>
          </a:p>
        </p:txBody>
      </p:sp>
      <p:sp>
        <p:nvSpPr>
          <p:cNvPr id="7" name="正方形/長方形 6">
            <a:extLst>
              <a:ext uri="{FF2B5EF4-FFF2-40B4-BE49-F238E27FC236}">
                <a16:creationId xmlns:a16="http://schemas.microsoft.com/office/drawing/2014/main" id="{B461447B-4235-15C8-0255-A62A8C4CBDD5}"/>
              </a:ext>
            </a:extLst>
          </p:cNvPr>
          <p:cNvSpPr/>
          <p:nvPr/>
        </p:nvSpPr>
        <p:spPr>
          <a:xfrm>
            <a:off x="0" y="0"/>
            <a:ext cx="12191999"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a:xfrm>
            <a:off x="3467100" y="209201"/>
            <a:ext cx="5257800" cy="707152"/>
          </a:xfrm>
        </p:spPr>
        <p:txBody>
          <a:bodyPr/>
          <a:lstStyle/>
          <a:p>
            <a:r>
              <a:rPr kumimoji="1" lang="ja-JP" altLang="en-US" b="1" dirty="0">
                <a:latin typeface="ＭＳ ゴシック" panose="020B0609070205080204" pitchFamily="49" charset="-128"/>
                <a:ea typeface="ＭＳ ゴシック" panose="020B0609070205080204" pitchFamily="49" charset="-128"/>
              </a:rPr>
              <a:t>相関電子系とは何か</a:t>
            </a:r>
          </a:p>
        </p:txBody>
      </p:sp>
      <p:sp>
        <p:nvSpPr>
          <p:cNvPr id="6" name="スライド番号プレースホルダー 5">
            <a:extLst>
              <a:ext uri="{FF2B5EF4-FFF2-40B4-BE49-F238E27FC236}">
                <a16:creationId xmlns:a16="http://schemas.microsoft.com/office/drawing/2014/main" id="{24D94F63-7FB4-52B8-B8B3-04B610591E0A}"/>
              </a:ext>
            </a:extLst>
          </p:cNvPr>
          <p:cNvSpPr>
            <a:spLocks noGrp="1"/>
          </p:cNvSpPr>
          <p:nvPr>
            <p:ph type="sldNum" sz="quarter" idx="12"/>
          </p:nvPr>
        </p:nvSpPr>
        <p:spPr/>
        <p:txBody>
          <a:bodyPr/>
          <a:lstStyle/>
          <a:p>
            <a:fld id="{546937FD-AF86-4C7D-8F7F-5D9162CA89EA}" type="slidenum">
              <a:rPr lang="ja-JP" altLang="en-US" smtClean="0"/>
              <a:pPr/>
              <a:t>17</a:t>
            </a:fld>
            <a:endParaRPr lang="ja-JP" altLang="en-US" dirty="0"/>
          </a:p>
        </p:txBody>
      </p:sp>
    </p:spTree>
    <p:extLst>
      <p:ext uri="{BB962C8B-B14F-4D97-AF65-F5344CB8AC3E}">
        <p14:creationId xmlns:p14="http://schemas.microsoft.com/office/powerpoint/2010/main" val="252691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DBAB058-2F1C-E50A-E5BE-B01FD3A3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913063"/>
            <a:ext cx="6858106" cy="2447366"/>
          </a:xfrm>
          <a:prstGeom prst="rect">
            <a:avLst/>
          </a:prstGeom>
        </p:spPr>
      </p:pic>
      <p:sp>
        <p:nvSpPr>
          <p:cNvPr id="6" name="テキスト ボックス 5">
            <a:extLst>
              <a:ext uri="{FF2B5EF4-FFF2-40B4-BE49-F238E27FC236}">
                <a16:creationId xmlns:a16="http://schemas.microsoft.com/office/drawing/2014/main" id="{3E72818F-AE1D-F00C-1119-D90879AEE635}"/>
              </a:ext>
            </a:extLst>
          </p:cNvPr>
          <p:cNvSpPr txBox="1"/>
          <p:nvPr/>
        </p:nvSpPr>
        <p:spPr>
          <a:xfrm>
            <a:off x="1041453" y="1587500"/>
            <a:ext cx="8915400" cy="1200329"/>
          </a:xfrm>
          <a:prstGeom prst="rect">
            <a:avLst/>
          </a:prstGeom>
          <a:noFill/>
        </p:spPr>
        <p:txBody>
          <a:bodyPr wrap="square" rtlCol="0">
            <a:spAutoFit/>
          </a:bodyPr>
          <a:lstStyle/>
          <a:p>
            <a:r>
              <a:rPr kumimoji="1" lang="ja-JP" altLang="en-US" sz="2400" dirty="0"/>
              <a:t>原子内で核磁気モーメントと電子の磁気モーメントは磁気的に相互作用するが、その相互作用は非常に小さい。</a:t>
            </a:r>
            <a:endParaRPr kumimoji="1" lang="en-US" altLang="ja-JP" sz="2400" dirty="0"/>
          </a:p>
          <a:p>
            <a:r>
              <a:rPr kumimoji="1" lang="ja-JP" altLang="en-US" sz="2400" dirty="0"/>
              <a:t>この相互作用によるエネルギー分裂のこと。</a:t>
            </a:r>
          </a:p>
        </p:txBody>
      </p:sp>
      <p:sp>
        <p:nvSpPr>
          <p:cNvPr id="8" name="テキスト ボックス 7">
            <a:extLst>
              <a:ext uri="{FF2B5EF4-FFF2-40B4-BE49-F238E27FC236}">
                <a16:creationId xmlns:a16="http://schemas.microsoft.com/office/drawing/2014/main" id="{2B16C442-1003-F28D-C768-D790A9E13DAC}"/>
              </a:ext>
            </a:extLst>
          </p:cNvPr>
          <p:cNvSpPr txBox="1"/>
          <p:nvPr/>
        </p:nvSpPr>
        <p:spPr>
          <a:xfrm>
            <a:off x="1320853" y="5600700"/>
            <a:ext cx="9309047" cy="738664"/>
          </a:xfrm>
          <a:prstGeom prst="rect">
            <a:avLst/>
          </a:prstGeom>
          <a:noFill/>
        </p:spPr>
        <p:txBody>
          <a:bodyPr wrap="square" rtlCol="0">
            <a:spAutoFit/>
          </a:bodyPr>
          <a:lstStyle/>
          <a:p>
            <a:r>
              <a:rPr kumimoji="1" lang="ja-JP" altLang="en-US" sz="2400" b="1" dirty="0"/>
              <a:t>そのため、ゼーマン分裂以外のエネルギー分裂も起こっている。</a:t>
            </a:r>
            <a:endParaRPr kumimoji="1" lang="en-US" altLang="ja-JP" sz="2400" b="1" dirty="0"/>
          </a:p>
          <a:p>
            <a:r>
              <a:rPr lang="ja-JP" altLang="en-US" dirty="0"/>
              <a:t>ゼーマン分裂はローレンツフィットによって決定した。</a:t>
            </a:r>
            <a:endParaRPr kumimoji="1" lang="ja-JP" altLang="en-US" dirty="0"/>
          </a:p>
        </p:txBody>
      </p:sp>
      <p:sp>
        <p:nvSpPr>
          <p:cNvPr id="7" name="正方形/長方形 6">
            <a:extLst>
              <a:ext uri="{FF2B5EF4-FFF2-40B4-BE49-F238E27FC236}">
                <a16:creationId xmlns:a16="http://schemas.microsoft.com/office/drawing/2014/main" id="{FCDF2643-3A5D-164B-A072-925C51598ED8}"/>
              </a:ext>
            </a:extLst>
          </p:cNvPr>
          <p:cNvSpPr/>
          <p:nvPr/>
        </p:nvSpPr>
        <p:spPr>
          <a:xfrm>
            <a:off x="0" y="-23369"/>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a:xfrm>
            <a:off x="3988468" y="1"/>
            <a:ext cx="4215063" cy="996346"/>
          </a:xfrm>
        </p:spPr>
        <p:txBody>
          <a:bodyPr/>
          <a:lstStyle/>
          <a:p>
            <a:r>
              <a:rPr kumimoji="1" lang="ja-JP" altLang="en-US" b="1" dirty="0">
                <a:latin typeface="ＭＳ ゴシック" panose="020B0609070205080204" pitchFamily="49" charset="-128"/>
                <a:ea typeface="ＭＳ ゴシック" panose="020B0609070205080204" pitchFamily="49" charset="-128"/>
              </a:rPr>
              <a:t>超微細構造とは</a:t>
            </a:r>
          </a:p>
        </p:txBody>
      </p:sp>
      <p:sp>
        <p:nvSpPr>
          <p:cNvPr id="3" name="スライド番号プレースホルダー 2">
            <a:extLst>
              <a:ext uri="{FF2B5EF4-FFF2-40B4-BE49-F238E27FC236}">
                <a16:creationId xmlns:a16="http://schemas.microsoft.com/office/drawing/2014/main" id="{0941D1E3-927D-4CFA-3ED0-8169B4DDD88F}"/>
              </a:ext>
            </a:extLst>
          </p:cNvPr>
          <p:cNvSpPr>
            <a:spLocks noGrp="1"/>
          </p:cNvSpPr>
          <p:nvPr>
            <p:ph type="sldNum" sz="quarter" idx="12"/>
          </p:nvPr>
        </p:nvSpPr>
        <p:spPr/>
        <p:txBody>
          <a:bodyPr/>
          <a:lstStyle/>
          <a:p>
            <a:fld id="{546937FD-AF86-4C7D-8F7F-5D9162CA89EA}" type="slidenum">
              <a:rPr lang="ja-JP" altLang="en-US" smtClean="0"/>
              <a:pPr/>
              <a:t>18</a:t>
            </a:fld>
            <a:endParaRPr lang="ja-JP" altLang="en-US" dirty="0"/>
          </a:p>
        </p:txBody>
      </p:sp>
    </p:spTree>
    <p:extLst>
      <p:ext uri="{BB962C8B-B14F-4D97-AF65-F5344CB8AC3E}">
        <p14:creationId xmlns:p14="http://schemas.microsoft.com/office/powerpoint/2010/main" val="1171583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A3DCF2-4F14-6809-F1A8-6C819C5AC47E}"/>
              </a:ext>
            </a:extLst>
          </p:cNvPr>
          <p:cNvSpPr txBox="1"/>
          <p:nvPr/>
        </p:nvSpPr>
        <p:spPr>
          <a:xfrm>
            <a:off x="952500" y="1690688"/>
            <a:ext cx="7797800" cy="523220"/>
          </a:xfrm>
          <a:prstGeom prst="rect">
            <a:avLst/>
          </a:prstGeom>
          <a:noFill/>
        </p:spPr>
        <p:txBody>
          <a:bodyPr wrap="square" rtlCol="0">
            <a:spAutoFit/>
          </a:bodyPr>
          <a:lstStyle/>
          <a:p>
            <a:r>
              <a:rPr kumimoji="1" lang="ja-JP" altLang="en-US" sz="2800" b="1" dirty="0"/>
              <a:t>ローレンツ関数を用いたフィッティングのこと</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EF91869-77FA-5369-A8CC-0D1A5330DC63}"/>
                  </a:ext>
                </a:extLst>
              </p:cNvPr>
              <p:cNvSpPr txBox="1"/>
              <p:nvPr/>
            </p:nvSpPr>
            <p:spPr>
              <a:xfrm>
                <a:off x="3413125" y="2583240"/>
                <a:ext cx="4076700" cy="10333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𝑓</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𝐴</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 </m:t>
                          </m:r>
                        </m:den>
                      </m:f>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CEF91869-77FA-5369-A8CC-0D1A5330DC63}"/>
                  </a:ext>
                </a:extLst>
              </p:cNvPr>
              <p:cNvSpPr txBox="1">
                <a:spLocks noRot="1" noChangeAspect="1" noMove="1" noResize="1" noEditPoints="1" noAdjustHandles="1" noChangeArrowheads="1" noChangeShapeType="1" noTextEdit="1"/>
              </p:cNvSpPr>
              <p:nvPr/>
            </p:nvSpPr>
            <p:spPr>
              <a:xfrm>
                <a:off x="3413125" y="2583240"/>
                <a:ext cx="4076700" cy="103336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24D214-BBF6-C4C4-7586-49BD043DCDCD}"/>
              </a:ext>
            </a:extLst>
          </p:cNvPr>
          <p:cNvSpPr txBox="1"/>
          <p:nvPr/>
        </p:nvSpPr>
        <p:spPr>
          <a:xfrm>
            <a:off x="3267075" y="2398574"/>
            <a:ext cx="2184400"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ローレンツ関数</a:t>
            </a:r>
          </a:p>
        </p:txBody>
      </p:sp>
      <p:sp>
        <p:nvSpPr>
          <p:cNvPr id="6" name="正方形/長方形 5">
            <a:extLst>
              <a:ext uri="{FF2B5EF4-FFF2-40B4-BE49-F238E27FC236}">
                <a16:creationId xmlns:a16="http://schemas.microsoft.com/office/drawing/2014/main" id="{DF3138CB-1B49-7CB2-097F-181B9B19EEDF}"/>
              </a:ext>
            </a:extLst>
          </p:cNvPr>
          <p:cNvSpPr/>
          <p:nvPr/>
        </p:nvSpPr>
        <p:spPr>
          <a:xfrm>
            <a:off x="3267074" y="2398574"/>
            <a:ext cx="5026025" cy="1922354"/>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E0504B-ACC0-298C-7EB7-1941DD252511}"/>
              </a:ext>
            </a:extLst>
          </p:cNvPr>
          <p:cNvSpPr txBox="1"/>
          <p:nvPr/>
        </p:nvSpPr>
        <p:spPr>
          <a:xfrm>
            <a:off x="3267073" y="3859262"/>
            <a:ext cx="3203575" cy="461665"/>
          </a:xfrm>
          <a:prstGeom prst="rect">
            <a:avLst/>
          </a:prstGeom>
          <a:noFill/>
        </p:spPr>
        <p:txBody>
          <a:bodyPr wrap="square" rtlCol="0">
            <a:spAutoFit/>
          </a:bodyPr>
          <a:lstStyle/>
          <a:p>
            <a:r>
              <a:rPr kumimoji="1" lang="en-US" altLang="ja-JP" sz="2400" dirty="0"/>
              <a:t>A:</a:t>
            </a:r>
            <a:r>
              <a:rPr kumimoji="1" lang="ja-JP" altLang="en-US" sz="2400" dirty="0"/>
              <a:t>強度 </a:t>
            </a:r>
            <a:r>
              <a:rPr kumimoji="1" lang="en-US" altLang="ja-JP" sz="2400" dirty="0"/>
              <a:t>w:</a:t>
            </a:r>
            <a:r>
              <a:rPr kumimoji="1" lang="ja-JP" altLang="en-US" sz="2400" dirty="0"/>
              <a:t>幅</a:t>
            </a:r>
            <a:r>
              <a:rPr kumimoji="1" lang="en-US" altLang="ja-JP" sz="2400" dirty="0"/>
              <a:t> x</a:t>
            </a:r>
            <a:r>
              <a:rPr kumimoji="1" lang="ja-JP" altLang="en-US" sz="2400" dirty="0"/>
              <a:t>₀</a:t>
            </a:r>
            <a:r>
              <a:rPr kumimoji="1" lang="en-US" altLang="ja-JP" sz="2400" dirty="0"/>
              <a:t>:</a:t>
            </a:r>
            <a:r>
              <a:rPr kumimoji="1" lang="ja-JP" altLang="en-US" sz="2400" dirty="0"/>
              <a:t>位置</a:t>
            </a:r>
          </a:p>
        </p:txBody>
      </p:sp>
      <p:sp>
        <p:nvSpPr>
          <p:cNvPr id="8" name="テキスト ボックス 7">
            <a:extLst>
              <a:ext uri="{FF2B5EF4-FFF2-40B4-BE49-F238E27FC236}">
                <a16:creationId xmlns:a16="http://schemas.microsoft.com/office/drawing/2014/main" id="{7B7F7642-C791-42A1-2104-25CBAA86E40D}"/>
              </a:ext>
            </a:extLst>
          </p:cNvPr>
          <p:cNvSpPr txBox="1"/>
          <p:nvPr/>
        </p:nvSpPr>
        <p:spPr>
          <a:xfrm>
            <a:off x="762000" y="4563589"/>
            <a:ext cx="10668000" cy="830997"/>
          </a:xfrm>
          <a:prstGeom prst="rect">
            <a:avLst/>
          </a:prstGeom>
          <a:noFill/>
        </p:spPr>
        <p:txBody>
          <a:bodyPr wrap="square" rtlCol="0">
            <a:spAutoFit/>
          </a:bodyPr>
          <a:lstStyle/>
          <a:p>
            <a:r>
              <a:rPr lang="ja-JP" altLang="en-US" sz="2400" b="0" i="0" dirty="0">
                <a:solidFill>
                  <a:srgbClr val="4D4D4D"/>
                </a:solidFill>
                <a:effectLst/>
                <a:latin typeface="GenEiGothicP-Normal"/>
              </a:rPr>
              <a:t>測定したピークに対して、誤差が最も小さくなるようにピーク形状を求める。</a:t>
            </a:r>
            <a:endParaRPr lang="en-US" altLang="ja-JP" sz="2400" b="0" i="0" dirty="0">
              <a:solidFill>
                <a:srgbClr val="4D4D4D"/>
              </a:solidFill>
              <a:effectLst/>
              <a:latin typeface="GenEiGothicP-Normal"/>
            </a:endParaRPr>
          </a:p>
          <a:p>
            <a:r>
              <a:rPr kumimoji="1" lang="ja-JP" altLang="en-US" sz="2400" dirty="0">
                <a:solidFill>
                  <a:srgbClr val="4D4D4D"/>
                </a:solidFill>
                <a:latin typeface="GenEiGothicP-Normal"/>
              </a:rPr>
              <a:t>今回の測定では二つのピークが出るためそのピークにフィッティングする。</a:t>
            </a:r>
            <a:endParaRPr kumimoji="1" lang="ja-JP" altLang="en-US" sz="2400" dirty="0"/>
          </a:p>
        </p:txBody>
      </p:sp>
      <p:sp>
        <p:nvSpPr>
          <p:cNvPr id="10" name="正方形/長方形 9">
            <a:extLst>
              <a:ext uri="{FF2B5EF4-FFF2-40B4-BE49-F238E27FC236}">
                <a16:creationId xmlns:a16="http://schemas.microsoft.com/office/drawing/2014/main" id="{10C3E74A-6C96-86E8-FE62-95FFFB551F34}"/>
              </a:ext>
            </a:extLst>
          </p:cNvPr>
          <p:cNvSpPr/>
          <p:nvPr/>
        </p:nvSpPr>
        <p:spPr>
          <a:xfrm>
            <a:off x="0" y="-25989"/>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1CF0226-B44B-C3ED-20AC-E508CB2FC698}"/>
              </a:ext>
            </a:extLst>
          </p:cNvPr>
          <p:cNvSpPr>
            <a:spLocks noGrp="1"/>
          </p:cNvSpPr>
          <p:nvPr>
            <p:ph type="title"/>
          </p:nvPr>
        </p:nvSpPr>
        <p:spPr>
          <a:xfrm>
            <a:off x="3151186" y="82227"/>
            <a:ext cx="5257800" cy="815887"/>
          </a:xfrm>
        </p:spPr>
        <p:txBody>
          <a:bodyPr/>
          <a:lstStyle/>
          <a:p>
            <a:r>
              <a:rPr kumimoji="1" lang="ja-JP" altLang="en-US" b="1" dirty="0">
                <a:latin typeface="ＭＳ ゴシック" panose="020B0609070205080204" pitchFamily="49" charset="-128"/>
                <a:ea typeface="ＭＳ ゴシック" panose="020B0609070205080204" pitchFamily="49" charset="-128"/>
              </a:rPr>
              <a:t>ローレンツフィット</a:t>
            </a:r>
          </a:p>
        </p:txBody>
      </p:sp>
      <p:sp>
        <p:nvSpPr>
          <p:cNvPr id="9" name="スライド番号プレースホルダー 8">
            <a:extLst>
              <a:ext uri="{FF2B5EF4-FFF2-40B4-BE49-F238E27FC236}">
                <a16:creationId xmlns:a16="http://schemas.microsoft.com/office/drawing/2014/main" id="{BABC1F75-00B1-3970-C89E-C79B10E0254E}"/>
              </a:ext>
            </a:extLst>
          </p:cNvPr>
          <p:cNvSpPr>
            <a:spLocks noGrp="1"/>
          </p:cNvSpPr>
          <p:nvPr>
            <p:ph type="sldNum" sz="quarter" idx="12"/>
          </p:nvPr>
        </p:nvSpPr>
        <p:spPr/>
        <p:txBody>
          <a:bodyPr/>
          <a:lstStyle/>
          <a:p>
            <a:fld id="{546937FD-AF86-4C7D-8F7F-5D9162CA89EA}" type="slidenum">
              <a:rPr lang="ja-JP" altLang="en-US" smtClean="0"/>
              <a:pPr/>
              <a:t>19</a:t>
            </a:fld>
            <a:endParaRPr lang="ja-JP" altLang="en-US" dirty="0"/>
          </a:p>
        </p:txBody>
      </p:sp>
    </p:spTree>
    <p:extLst>
      <p:ext uri="{BB962C8B-B14F-4D97-AF65-F5344CB8AC3E}">
        <p14:creationId xmlns:p14="http://schemas.microsoft.com/office/powerpoint/2010/main" val="306075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5F4F7AE-2BEE-5792-AB43-64A7EB197B72}"/>
              </a:ext>
            </a:extLst>
          </p:cNvPr>
          <p:cNvSpPr/>
          <p:nvPr/>
        </p:nvSpPr>
        <p:spPr>
          <a:xfrm>
            <a:off x="9195" y="-52265"/>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DAF8581-2C5C-2819-DDD9-77030FBFFCC2}"/>
              </a:ext>
            </a:extLst>
          </p:cNvPr>
          <p:cNvSpPr>
            <a:spLocks noGrp="1"/>
          </p:cNvSpPr>
          <p:nvPr>
            <p:ph type="title"/>
          </p:nvPr>
        </p:nvSpPr>
        <p:spPr>
          <a:xfrm>
            <a:off x="3332081" y="141171"/>
            <a:ext cx="5527838" cy="625475"/>
          </a:xfrm>
        </p:spPr>
        <p:txBody>
          <a:bodyPr>
            <a:noAutofit/>
          </a:bodyPr>
          <a:lstStyle/>
          <a:p>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高圧実験の悩み</a:t>
            </a:r>
          </a:p>
        </p:txBody>
      </p:sp>
      <p:sp>
        <p:nvSpPr>
          <p:cNvPr id="5" name="テキスト ボックス 4">
            <a:extLst>
              <a:ext uri="{FF2B5EF4-FFF2-40B4-BE49-F238E27FC236}">
                <a16:creationId xmlns:a16="http://schemas.microsoft.com/office/drawing/2014/main" id="{C6457AFB-2318-880E-6758-BB55390C7EEA}"/>
              </a:ext>
            </a:extLst>
          </p:cNvPr>
          <p:cNvSpPr txBox="1"/>
          <p:nvPr/>
        </p:nvSpPr>
        <p:spPr>
          <a:xfrm>
            <a:off x="166486" y="1727433"/>
            <a:ext cx="11877418" cy="461665"/>
          </a:xfrm>
          <a:prstGeom prst="rect">
            <a:avLst/>
          </a:prstGeom>
          <a:noFill/>
        </p:spPr>
        <p:txBody>
          <a:bodyPr wrap="square" rtlCol="0">
            <a:spAutoFit/>
          </a:bodyPr>
          <a:lstStyle/>
          <a:p>
            <a:r>
              <a:rPr kumimoji="1" lang="ja-JP" altLang="en-US" sz="2400" dirty="0"/>
              <a:t>圧力は物質の組成を変えることが無く、連続的で系統的な電子状態の調整パラメータ</a:t>
            </a:r>
          </a:p>
        </p:txBody>
      </p:sp>
      <p:sp>
        <p:nvSpPr>
          <p:cNvPr id="6" name="テキスト ボックス 5">
            <a:extLst>
              <a:ext uri="{FF2B5EF4-FFF2-40B4-BE49-F238E27FC236}">
                <a16:creationId xmlns:a16="http://schemas.microsoft.com/office/drawing/2014/main" id="{73F4CB7D-D0A5-22E9-B3F0-1B9702919813}"/>
              </a:ext>
            </a:extLst>
          </p:cNvPr>
          <p:cNvSpPr txBox="1"/>
          <p:nvPr/>
        </p:nvSpPr>
        <p:spPr>
          <a:xfrm>
            <a:off x="5277608" y="2446765"/>
            <a:ext cx="1655173" cy="461665"/>
          </a:xfrm>
          <a:prstGeom prst="rect">
            <a:avLst/>
          </a:prstGeom>
          <a:noFill/>
        </p:spPr>
        <p:txBody>
          <a:bodyPr wrap="square" rtlCol="0">
            <a:spAutoFit/>
          </a:bodyPr>
          <a:lstStyle/>
          <a:p>
            <a:r>
              <a:rPr kumimoji="1" lang="ja-JP" altLang="en-US" sz="2400" dirty="0"/>
              <a:t>しかし、</a:t>
            </a:r>
          </a:p>
        </p:txBody>
      </p:sp>
      <p:sp>
        <p:nvSpPr>
          <p:cNvPr id="7" name="テキスト ボックス 6">
            <a:extLst>
              <a:ext uri="{FF2B5EF4-FFF2-40B4-BE49-F238E27FC236}">
                <a16:creationId xmlns:a16="http://schemas.microsoft.com/office/drawing/2014/main" id="{8434DBD6-3A3B-DB76-DF15-F8E7695612D3}"/>
              </a:ext>
            </a:extLst>
          </p:cNvPr>
          <p:cNvSpPr txBox="1"/>
          <p:nvPr/>
        </p:nvSpPr>
        <p:spPr>
          <a:xfrm>
            <a:off x="2570747" y="3166097"/>
            <a:ext cx="8237621" cy="830997"/>
          </a:xfrm>
          <a:prstGeom prst="rect">
            <a:avLst/>
          </a:prstGeom>
          <a:noFill/>
        </p:spPr>
        <p:txBody>
          <a:bodyPr wrap="square" rtlCol="0">
            <a:spAutoFit/>
          </a:bodyPr>
          <a:lstStyle/>
          <a:p>
            <a:r>
              <a:rPr lang="ja-JP" altLang="en-US" sz="2400" dirty="0"/>
              <a:t>圧力容器</a:t>
            </a:r>
            <a:r>
              <a:rPr kumimoji="1" lang="ja-JP" altLang="en-US" sz="2400" dirty="0"/>
              <a:t>内の試料へのアクセスが制限されているため</a:t>
            </a:r>
            <a:endParaRPr kumimoji="1" lang="en-US" altLang="ja-JP" sz="2400" dirty="0"/>
          </a:p>
          <a:p>
            <a:r>
              <a:rPr kumimoji="1" lang="ja-JP" altLang="en-US" sz="2400" dirty="0"/>
              <a:t>　　　　充分な感度を持つ磁気センサは稀</a:t>
            </a:r>
          </a:p>
        </p:txBody>
      </p:sp>
      <p:sp>
        <p:nvSpPr>
          <p:cNvPr id="9" name="矢印: 下 8">
            <a:extLst>
              <a:ext uri="{FF2B5EF4-FFF2-40B4-BE49-F238E27FC236}">
                <a16:creationId xmlns:a16="http://schemas.microsoft.com/office/drawing/2014/main" id="{DC875F1B-EF6D-54AB-409E-D453E65091AD}"/>
              </a:ext>
            </a:extLst>
          </p:cNvPr>
          <p:cNvSpPr/>
          <p:nvPr/>
        </p:nvSpPr>
        <p:spPr>
          <a:xfrm>
            <a:off x="5510463" y="4126832"/>
            <a:ext cx="1179095" cy="1251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3A8DD28-68D4-9A75-EF93-1760A2F61B5C}"/>
              </a:ext>
            </a:extLst>
          </p:cNvPr>
          <p:cNvSpPr txBox="1"/>
          <p:nvPr/>
        </p:nvSpPr>
        <p:spPr>
          <a:xfrm>
            <a:off x="1571123" y="5390148"/>
            <a:ext cx="9049754" cy="461665"/>
          </a:xfrm>
          <a:prstGeom prst="rect">
            <a:avLst/>
          </a:prstGeom>
          <a:noFill/>
        </p:spPr>
        <p:txBody>
          <a:bodyPr wrap="square" rtlCol="0">
            <a:spAutoFit/>
          </a:bodyPr>
          <a:lstStyle/>
          <a:p>
            <a:r>
              <a:rPr kumimoji="1" lang="ja-JP" altLang="en-US" sz="2400" b="1" dirty="0"/>
              <a:t>圧力容器中の磁気センサとしてダイヤモンド窒素空孔中心を使う</a:t>
            </a:r>
          </a:p>
        </p:txBody>
      </p:sp>
      <p:sp>
        <p:nvSpPr>
          <p:cNvPr id="3" name="スライド番号プレースホルダー 2">
            <a:extLst>
              <a:ext uri="{FF2B5EF4-FFF2-40B4-BE49-F238E27FC236}">
                <a16:creationId xmlns:a16="http://schemas.microsoft.com/office/drawing/2014/main" id="{0162A1F5-E8A6-1BB5-281E-05CFB2767EEF}"/>
              </a:ext>
            </a:extLst>
          </p:cNvPr>
          <p:cNvSpPr>
            <a:spLocks noGrp="1"/>
          </p:cNvSpPr>
          <p:nvPr>
            <p:ph type="sldNum" sz="quarter" idx="12"/>
          </p:nvPr>
        </p:nvSpPr>
        <p:spPr/>
        <p:txBody>
          <a:bodyPr/>
          <a:lstStyle/>
          <a:p>
            <a:fld id="{546937FD-AF86-4C7D-8F7F-5D9162CA89EA}" type="slidenum">
              <a:rPr lang="ja-JP" altLang="en-US" smtClean="0"/>
              <a:pPr/>
              <a:t>2</a:t>
            </a:fld>
            <a:endParaRPr lang="ja-JP" altLang="en-US" dirty="0"/>
          </a:p>
        </p:txBody>
      </p:sp>
    </p:spTree>
    <p:extLst>
      <p:ext uri="{BB962C8B-B14F-4D97-AF65-F5344CB8AC3E}">
        <p14:creationId xmlns:p14="http://schemas.microsoft.com/office/powerpoint/2010/main" val="92412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763A1F0-690E-AF62-49CD-DC1305F83D07}"/>
              </a:ext>
            </a:extLst>
          </p:cNvPr>
          <p:cNvSpPr txBox="1"/>
          <p:nvPr/>
        </p:nvSpPr>
        <p:spPr>
          <a:xfrm>
            <a:off x="838200" y="1803400"/>
            <a:ext cx="10185400" cy="1569660"/>
          </a:xfrm>
          <a:prstGeom prst="rect">
            <a:avLst/>
          </a:prstGeom>
          <a:noFill/>
        </p:spPr>
        <p:txBody>
          <a:bodyPr wrap="square" rtlCol="0">
            <a:spAutoFit/>
          </a:bodyPr>
          <a:lstStyle/>
          <a:p>
            <a:r>
              <a:rPr kumimoji="1" lang="ja-JP" altLang="en-US" sz="2400" dirty="0"/>
              <a:t>磁化とは、単位体積あたりの磁気モーメントとして定義される。</a:t>
            </a:r>
            <a:endParaRPr kumimoji="1" lang="en-US" altLang="ja-JP" sz="2400" dirty="0"/>
          </a:p>
          <a:p>
            <a:r>
              <a:rPr kumimoji="1" lang="ja-JP" altLang="en-US" sz="2400" dirty="0"/>
              <a:t>交流磁場をかけた時の応答として現れる動的な磁化を交流磁化と呼ぶ。</a:t>
            </a:r>
            <a:endParaRPr kumimoji="1" lang="en-US" altLang="ja-JP" sz="2400" dirty="0"/>
          </a:p>
          <a:p>
            <a:r>
              <a:rPr lang="ja-JP" altLang="en-US" sz="2400" dirty="0"/>
              <a:t>したがって、</a:t>
            </a:r>
            <a:r>
              <a:rPr kumimoji="1" lang="ja-JP" altLang="en-US" sz="2400" dirty="0"/>
              <a:t>交流磁化率は、試料全体の平均応答を探るため、渦糸の状態に対する感度が非常に低い。</a:t>
            </a:r>
          </a:p>
        </p:txBody>
      </p:sp>
      <p:sp>
        <p:nvSpPr>
          <p:cNvPr id="5" name="テキスト ボックス 4">
            <a:extLst>
              <a:ext uri="{FF2B5EF4-FFF2-40B4-BE49-F238E27FC236}">
                <a16:creationId xmlns:a16="http://schemas.microsoft.com/office/drawing/2014/main" id="{8A414855-45C2-C832-4EBC-08705487A6EB}"/>
              </a:ext>
            </a:extLst>
          </p:cNvPr>
          <p:cNvSpPr txBox="1"/>
          <p:nvPr/>
        </p:nvSpPr>
        <p:spPr>
          <a:xfrm>
            <a:off x="5194300" y="3644900"/>
            <a:ext cx="1803400" cy="646331"/>
          </a:xfrm>
          <a:prstGeom prst="rect">
            <a:avLst/>
          </a:prstGeom>
          <a:noFill/>
        </p:spPr>
        <p:txBody>
          <a:bodyPr wrap="square" rtlCol="0">
            <a:spAutoFit/>
          </a:bodyPr>
          <a:lstStyle/>
          <a:p>
            <a:r>
              <a:rPr kumimoji="1" lang="en-US" altLang="ja-JP" sz="3600" b="1" i="1" dirty="0"/>
              <a:t>M</a:t>
            </a:r>
            <a:r>
              <a:rPr kumimoji="1" lang="en-US" altLang="ja-JP" sz="3600" b="1" dirty="0"/>
              <a:t>=</a:t>
            </a:r>
            <a:r>
              <a:rPr kumimoji="1" lang="en-US" altLang="ja-JP" sz="3600" dirty="0" err="1"/>
              <a:t>χ</a:t>
            </a:r>
            <a:r>
              <a:rPr kumimoji="1" lang="en-US" altLang="ja-JP" sz="3600" b="1" i="1" dirty="0" err="1"/>
              <a:t>H</a:t>
            </a:r>
            <a:endParaRPr kumimoji="1" lang="ja-JP" altLang="en-US" sz="3600" b="1" i="1" dirty="0"/>
          </a:p>
        </p:txBody>
      </p:sp>
      <p:sp>
        <p:nvSpPr>
          <p:cNvPr id="6" name="テキスト ボックス 5">
            <a:extLst>
              <a:ext uri="{FF2B5EF4-FFF2-40B4-BE49-F238E27FC236}">
                <a16:creationId xmlns:a16="http://schemas.microsoft.com/office/drawing/2014/main" id="{A82C5C76-B279-EC27-928C-C98C50C09D2E}"/>
              </a:ext>
            </a:extLst>
          </p:cNvPr>
          <p:cNvSpPr txBox="1"/>
          <p:nvPr/>
        </p:nvSpPr>
        <p:spPr>
          <a:xfrm>
            <a:off x="3708400" y="4563071"/>
            <a:ext cx="6146800" cy="523220"/>
          </a:xfrm>
          <a:prstGeom prst="rect">
            <a:avLst/>
          </a:prstGeom>
          <a:noFill/>
        </p:spPr>
        <p:txBody>
          <a:bodyPr wrap="square" rtlCol="0">
            <a:spAutoFit/>
          </a:bodyPr>
          <a:lstStyle/>
          <a:p>
            <a:r>
              <a:rPr kumimoji="1" lang="en-US" altLang="ja-JP" sz="2800" i="1" dirty="0"/>
              <a:t>M </a:t>
            </a:r>
            <a:r>
              <a:rPr kumimoji="1" lang="en-US" altLang="ja-JP" sz="2800" dirty="0"/>
              <a:t>:</a:t>
            </a:r>
            <a:r>
              <a:rPr kumimoji="1" lang="ja-JP" altLang="en-US" sz="2800" dirty="0"/>
              <a:t>磁化　</a:t>
            </a:r>
            <a:r>
              <a:rPr kumimoji="1" lang="en-US" altLang="ja-JP" sz="2800" dirty="0"/>
              <a:t>χ:</a:t>
            </a:r>
            <a:r>
              <a:rPr kumimoji="1" lang="ja-JP" altLang="en-US" sz="2800" dirty="0"/>
              <a:t>磁化率　</a:t>
            </a:r>
            <a:r>
              <a:rPr kumimoji="1" lang="en-US" altLang="ja-JP" sz="2800" i="1" dirty="0"/>
              <a:t>H </a:t>
            </a:r>
            <a:r>
              <a:rPr kumimoji="1" lang="en-US" altLang="ja-JP" sz="2800" dirty="0"/>
              <a:t>:</a:t>
            </a:r>
            <a:r>
              <a:rPr kumimoji="1" lang="ja-JP" altLang="en-US" sz="2800" dirty="0"/>
              <a:t>磁場の強さ</a:t>
            </a:r>
          </a:p>
        </p:txBody>
      </p:sp>
      <p:sp>
        <p:nvSpPr>
          <p:cNvPr id="7" name="正方形/長方形 6">
            <a:extLst>
              <a:ext uri="{FF2B5EF4-FFF2-40B4-BE49-F238E27FC236}">
                <a16:creationId xmlns:a16="http://schemas.microsoft.com/office/drawing/2014/main" id="{8E7B111C-1847-307A-3E9B-654B02B9B4C8}"/>
              </a:ext>
            </a:extLst>
          </p:cNvPr>
          <p:cNvSpPr/>
          <p:nvPr/>
        </p:nvSpPr>
        <p:spPr>
          <a:xfrm>
            <a:off x="3251200" y="3543300"/>
            <a:ext cx="6604000" cy="182880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5D7DFB3-4513-CA95-6AC4-2047985C6B49}"/>
              </a:ext>
            </a:extLst>
          </p:cNvPr>
          <p:cNvSpPr/>
          <p:nvPr/>
        </p:nvSpPr>
        <p:spPr>
          <a:xfrm>
            <a:off x="0" y="-61057"/>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a:xfrm>
            <a:off x="0" y="184419"/>
            <a:ext cx="12192000" cy="647224"/>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交流磁化率法</a:t>
            </a:r>
          </a:p>
        </p:txBody>
      </p:sp>
      <p:sp>
        <p:nvSpPr>
          <p:cNvPr id="3" name="スライド番号プレースホルダー 2">
            <a:extLst>
              <a:ext uri="{FF2B5EF4-FFF2-40B4-BE49-F238E27FC236}">
                <a16:creationId xmlns:a16="http://schemas.microsoft.com/office/drawing/2014/main" id="{61BDB269-8F1E-5AF2-35A1-B06F9A3207A3}"/>
              </a:ext>
            </a:extLst>
          </p:cNvPr>
          <p:cNvSpPr>
            <a:spLocks noGrp="1"/>
          </p:cNvSpPr>
          <p:nvPr>
            <p:ph type="sldNum" sz="quarter" idx="12"/>
          </p:nvPr>
        </p:nvSpPr>
        <p:spPr/>
        <p:txBody>
          <a:bodyPr/>
          <a:lstStyle/>
          <a:p>
            <a:fld id="{546937FD-AF86-4C7D-8F7F-5D9162CA89EA}" type="slidenum">
              <a:rPr lang="ja-JP" altLang="en-US" smtClean="0"/>
              <a:pPr/>
              <a:t>20</a:t>
            </a:fld>
            <a:endParaRPr lang="ja-JP" altLang="en-US" dirty="0"/>
          </a:p>
        </p:txBody>
      </p:sp>
    </p:spTree>
    <p:extLst>
      <p:ext uri="{BB962C8B-B14F-4D97-AF65-F5344CB8AC3E}">
        <p14:creationId xmlns:p14="http://schemas.microsoft.com/office/powerpoint/2010/main" val="372872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838199" y="5175904"/>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462914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
        <p:nvSpPr>
          <p:cNvPr id="9" name="正方形/長方形 8">
            <a:extLst>
              <a:ext uri="{FF2B5EF4-FFF2-40B4-BE49-F238E27FC236}">
                <a16:creationId xmlns:a16="http://schemas.microsoft.com/office/drawing/2014/main" id="{9E6FF93B-9CC6-45B4-E4F6-C12498822886}"/>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a:xfrm>
            <a:off x="0" y="93295"/>
            <a:ext cx="12192000" cy="793751"/>
          </a:xfrm>
        </p:spPr>
        <p:txBody>
          <a:bodyPr>
            <a:normAutofit/>
          </a:bodyPr>
          <a:lstStyle/>
          <a:p>
            <a:pPr algn="ctr"/>
            <a:r>
              <a:rPr kumimoji="1" lang="ja-JP" altLang="en-US" b="1" dirty="0">
                <a:latin typeface="ＭＳ ゴシック" panose="020B0609070205080204" pitchFamily="49" charset="-128"/>
                <a:ea typeface="ＭＳ ゴシック" panose="020B0609070205080204" pitchFamily="49" charset="-128"/>
              </a:rPr>
              <a:t>第</a:t>
            </a:r>
            <a:r>
              <a:rPr kumimoji="1" lang="en-US" altLang="ja-JP" b="1" dirty="0">
                <a:latin typeface="ＭＳ ゴシック" panose="020B0609070205080204" pitchFamily="49" charset="-128"/>
                <a:ea typeface="ＭＳ ゴシック" panose="020B0609070205080204" pitchFamily="49" charset="-128"/>
              </a:rPr>
              <a:t>II</a:t>
            </a:r>
            <a:r>
              <a:rPr lang="ja-JP" altLang="en-US" b="1" dirty="0">
                <a:latin typeface="ＭＳ ゴシック" panose="020B0609070205080204" pitchFamily="49" charset="-128"/>
                <a:ea typeface="ＭＳ ゴシック" panose="020B0609070205080204" pitchFamily="49" charset="-128"/>
              </a:rPr>
              <a:t>種超伝導体の臨界磁場・渦糸</a:t>
            </a:r>
            <a:endParaRPr kumimoji="1" lang="ja-JP" altLang="en-US" b="1" dirty="0">
              <a:latin typeface="ＭＳ ゴシック" panose="020B0609070205080204" pitchFamily="49" charset="-128"/>
              <a:ea typeface="ＭＳ ゴシック" panose="020B0609070205080204" pitchFamily="49" charset="-128"/>
            </a:endParaRPr>
          </a:p>
        </p:txBody>
      </p:sp>
      <p:sp>
        <p:nvSpPr>
          <p:cNvPr id="3" name="スライド番号プレースホルダー 2">
            <a:extLst>
              <a:ext uri="{FF2B5EF4-FFF2-40B4-BE49-F238E27FC236}">
                <a16:creationId xmlns:a16="http://schemas.microsoft.com/office/drawing/2014/main" id="{B7169903-2DDC-03B4-3F01-BF9CD821B39C}"/>
              </a:ext>
            </a:extLst>
          </p:cNvPr>
          <p:cNvSpPr>
            <a:spLocks noGrp="1"/>
          </p:cNvSpPr>
          <p:nvPr>
            <p:ph type="sldNum" sz="quarter" idx="12"/>
          </p:nvPr>
        </p:nvSpPr>
        <p:spPr/>
        <p:txBody>
          <a:bodyPr/>
          <a:lstStyle/>
          <a:p>
            <a:fld id="{546937FD-AF86-4C7D-8F7F-5D9162CA89EA}" type="slidenum">
              <a:rPr lang="ja-JP" altLang="en-US" smtClean="0"/>
              <a:pPr/>
              <a:t>21</a:t>
            </a:fld>
            <a:endParaRPr lang="ja-JP" altLang="en-US" dirty="0"/>
          </a:p>
        </p:txBody>
      </p:sp>
    </p:spTree>
    <p:extLst>
      <p:ext uri="{BB962C8B-B14F-4D97-AF65-F5344CB8AC3E}">
        <p14:creationId xmlns:p14="http://schemas.microsoft.com/office/powerpoint/2010/main" val="149698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548" y="1279574"/>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629" y="4115959"/>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50" y="4087986"/>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
        <p:nvSpPr>
          <p:cNvPr id="10" name="正方形/長方形 9">
            <a:extLst>
              <a:ext uri="{FF2B5EF4-FFF2-40B4-BE49-F238E27FC236}">
                <a16:creationId xmlns:a16="http://schemas.microsoft.com/office/drawing/2014/main" id="{EC2997B4-C324-012C-886D-5B27590FFFD0}"/>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1753270" y="105806"/>
            <a:ext cx="8685457"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4" name="スライド番号プレースホルダー 3">
            <a:extLst>
              <a:ext uri="{FF2B5EF4-FFF2-40B4-BE49-F238E27FC236}">
                <a16:creationId xmlns:a16="http://schemas.microsoft.com/office/drawing/2014/main" id="{36D0C1D2-9800-FE85-8F36-12DA7BA9CB53}"/>
              </a:ext>
            </a:extLst>
          </p:cNvPr>
          <p:cNvSpPr>
            <a:spLocks noGrp="1"/>
          </p:cNvSpPr>
          <p:nvPr>
            <p:ph type="sldNum" sz="quarter" idx="12"/>
          </p:nvPr>
        </p:nvSpPr>
        <p:spPr/>
        <p:txBody>
          <a:bodyPr/>
          <a:lstStyle/>
          <a:p>
            <a:fld id="{546937FD-AF86-4C7D-8F7F-5D9162CA89EA}" type="slidenum">
              <a:rPr lang="ja-JP" altLang="en-US" smtClean="0"/>
              <a:pPr/>
              <a:t>22</a:t>
            </a:fld>
            <a:endParaRPr lang="ja-JP" altLang="en-US" dirty="0"/>
          </a:p>
        </p:txBody>
      </p:sp>
    </p:spTree>
    <p:extLst>
      <p:ext uri="{BB962C8B-B14F-4D97-AF65-F5344CB8AC3E}">
        <p14:creationId xmlns:p14="http://schemas.microsoft.com/office/powerpoint/2010/main" val="3564939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1" y="1690688"/>
            <a:ext cx="6565900" cy="365078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1312085" y="5325421"/>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pic>
        <p:nvPicPr>
          <p:cNvPr id="6" name="図 5">
            <a:extLst>
              <a:ext uri="{FF2B5EF4-FFF2-40B4-BE49-F238E27FC236}">
                <a16:creationId xmlns:a16="http://schemas.microsoft.com/office/drawing/2014/main" id="{D372AD69-C577-5FED-E465-E1D7134BE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902" y="2267712"/>
            <a:ext cx="3222791" cy="2874729"/>
          </a:xfrm>
          <a:prstGeom prst="rect">
            <a:avLst/>
          </a:prstGeom>
        </p:spPr>
      </p:pic>
      <p:sp>
        <p:nvSpPr>
          <p:cNvPr id="4" name="テキスト ボックス 3">
            <a:extLst>
              <a:ext uri="{FF2B5EF4-FFF2-40B4-BE49-F238E27FC236}">
                <a16:creationId xmlns:a16="http://schemas.microsoft.com/office/drawing/2014/main" id="{CCE6ADF0-16D5-08EC-6521-D0C9344921FF}"/>
              </a:ext>
            </a:extLst>
          </p:cNvPr>
          <p:cNvSpPr txBox="1"/>
          <p:nvPr/>
        </p:nvSpPr>
        <p:spPr>
          <a:xfrm>
            <a:off x="7581902" y="1955388"/>
            <a:ext cx="787398" cy="369332"/>
          </a:xfrm>
          <a:prstGeom prst="rect">
            <a:avLst/>
          </a:prstGeom>
          <a:noFill/>
        </p:spPr>
        <p:txBody>
          <a:bodyPr wrap="square" rtlCol="0">
            <a:spAutoFit/>
          </a:bodyPr>
          <a:lstStyle/>
          <a:p>
            <a:r>
              <a:rPr kumimoji="1" lang="en-US" altLang="ja-JP" b="1" dirty="0"/>
              <a:t>C</a:t>
            </a:r>
            <a:endParaRPr kumimoji="1" lang="ja-JP" altLang="en-US" b="1" dirty="0"/>
          </a:p>
        </p:txBody>
      </p:sp>
      <p:sp>
        <p:nvSpPr>
          <p:cNvPr id="8" name="正方形/長方形 7">
            <a:extLst>
              <a:ext uri="{FF2B5EF4-FFF2-40B4-BE49-F238E27FC236}">
                <a16:creationId xmlns:a16="http://schemas.microsoft.com/office/drawing/2014/main" id="{40131725-BFAB-5BE3-D967-33FEFD6A3A26}"/>
              </a:ext>
            </a:extLst>
          </p:cNvPr>
          <p:cNvSpPr/>
          <p:nvPr/>
        </p:nvSpPr>
        <p:spPr>
          <a:xfrm>
            <a:off x="0" y="1600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a:xfrm>
            <a:off x="-52669" y="-16003"/>
            <a:ext cx="12244669" cy="1012349"/>
          </a:xfrm>
        </p:spPr>
        <p:txBody>
          <a:bodyPr>
            <a:normAutofit/>
          </a:bodyPr>
          <a:lstStyle/>
          <a:p>
            <a:pPr algn="ctr"/>
            <a:r>
              <a:rPr kumimoji="1" lang="ja-JP" altLang="en-US" sz="2400" b="1" dirty="0">
                <a:latin typeface="ＭＳ ゴシック" panose="020B0609070205080204" pitchFamily="49" charset="-128"/>
                <a:ea typeface="ＭＳ ゴシック" panose="020B0609070205080204" pitchFamily="49" charset="-128"/>
              </a:rPr>
              <a:t>結果</a:t>
            </a:r>
            <a:r>
              <a:rPr kumimoji="1" lang="en-US" altLang="ja-JP" sz="2400" dirty="0">
                <a:latin typeface="ＭＳ ゴシック" panose="020B0609070205080204" pitchFamily="49" charset="-128"/>
                <a:ea typeface="ＭＳ ゴシック" panose="020B0609070205080204" pitchFamily="49" charset="-128"/>
              </a:rPr>
              <a:t>:</a:t>
            </a:r>
            <a:r>
              <a:rPr kumimoji="1" lang="en-US" altLang="ja-JP" sz="2400" b="1" dirty="0">
                <a:latin typeface="ＭＳ ゴシック" panose="020B0609070205080204" pitchFamily="49" charset="-128"/>
                <a:ea typeface="ＭＳ ゴシック" panose="020B0609070205080204" pitchFamily="49" charset="-128"/>
              </a:rPr>
              <a:t> </a:t>
            </a:r>
            <a:r>
              <a:rPr kumimoji="1" lang="en-US" altLang="ja-JP" sz="2400" b="1" dirty="0" err="1">
                <a:latin typeface="ＭＳ ゴシック" panose="020B0609070205080204" pitchFamily="49" charset="-128"/>
                <a:ea typeface="ＭＳ ゴシック" panose="020B0609070205080204" pitchFamily="49" charset="-128"/>
              </a:rPr>
              <a:t>BaFe</a:t>
            </a:r>
            <a:r>
              <a:rPr kumimoji="1" lang="ja-JP" altLang="en-US" sz="2400" b="1" dirty="0">
                <a:latin typeface="ＭＳ ゴシック" panose="020B0609070205080204" pitchFamily="49" charset="-128"/>
                <a:ea typeface="ＭＳ ゴシック" panose="020B0609070205080204" pitchFamily="49" charset="-128"/>
              </a:rPr>
              <a:t>₂</a:t>
            </a:r>
            <a:r>
              <a:rPr kumimoji="1" lang="en-US" altLang="ja-JP" sz="2400" b="1" dirty="0">
                <a:latin typeface="ＭＳ ゴシック" panose="020B0609070205080204" pitchFamily="49" charset="-128"/>
                <a:ea typeface="ＭＳ ゴシック" panose="020B0609070205080204" pitchFamily="49" charset="-128"/>
              </a:rPr>
              <a:t>(AS0.59P0.41)</a:t>
            </a:r>
            <a:r>
              <a:rPr kumimoji="1" lang="ja-JP" altLang="en-US" sz="2400" b="1" dirty="0">
                <a:latin typeface="ＭＳ ゴシック" panose="020B0609070205080204" pitchFamily="49" charset="-128"/>
                <a:ea typeface="ＭＳ ゴシック" panose="020B0609070205080204" pitchFamily="49" charset="-128"/>
              </a:rPr>
              <a:t>₂の下部臨界磁場</a:t>
            </a:r>
            <a:r>
              <a:rPr kumimoji="1" lang="en-US" altLang="ja-JP" sz="2400" b="1" dirty="0">
                <a:latin typeface="ＭＳ ゴシック" panose="020B0609070205080204" pitchFamily="49" charset="-128"/>
                <a:ea typeface="ＭＳ ゴシック" panose="020B0609070205080204" pitchFamily="49" charset="-128"/>
              </a:rPr>
              <a:t>Hc1(T)</a:t>
            </a:r>
            <a:r>
              <a:rPr kumimoji="1" lang="ja-JP" altLang="en-US" sz="2400" b="1" dirty="0">
                <a:latin typeface="ＭＳ ゴシック" panose="020B0609070205080204" pitchFamily="49" charset="-128"/>
                <a:ea typeface="ＭＳ ゴシック" panose="020B0609070205080204" pitchFamily="49" charset="-128"/>
              </a:rPr>
              <a:t>と上部臨界磁場</a:t>
            </a:r>
            <a:r>
              <a:rPr kumimoji="1" lang="en-US" altLang="ja-JP" sz="2400" b="1" dirty="0">
                <a:latin typeface="ＭＳ ゴシック" panose="020B0609070205080204" pitchFamily="49" charset="-128"/>
                <a:ea typeface="ＭＳ ゴシック" panose="020B0609070205080204" pitchFamily="49" charset="-128"/>
              </a:rPr>
              <a:t>Hc2(T)</a:t>
            </a:r>
            <a:r>
              <a:rPr kumimoji="1" lang="ja-JP" altLang="en-US" sz="2400" b="1" dirty="0">
                <a:latin typeface="ＭＳ ゴシック" panose="020B0609070205080204" pitchFamily="49" charset="-128"/>
                <a:ea typeface="ＭＳ ゴシック" panose="020B0609070205080204" pitchFamily="49" charset="-128"/>
              </a:rPr>
              <a:t>の測定</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7" name="スライド番号プレースホルダー 6">
            <a:extLst>
              <a:ext uri="{FF2B5EF4-FFF2-40B4-BE49-F238E27FC236}">
                <a16:creationId xmlns:a16="http://schemas.microsoft.com/office/drawing/2014/main" id="{57009DB7-769A-8E4F-B0FE-34E86E09FEF1}"/>
              </a:ext>
            </a:extLst>
          </p:cNvPr>
          <p:cNvSpPr>
            <a:spLocks noGrp="1"/>
          </p:cNvSpPr>
          <p:nvPr>
            <p:ph type="sldNum" sz="quarter" idx="12"/>
          </p:nvPr>
        </p:nvSpPr>
        <p:spPr/>
        <p:txBody>
          <a:bodyPr/>
          <a:lstStyle/>
          <a:p>
            <a:fld id="{546937FD-AF86-4C7D-8F7F-5D9162CA89EA}" type="slidenum">
              <a:rPr lang="ja-JP" altLang="en-US" smtClean="0"/>
              <a:pPr/>
              <a:t>23</a:t>
            </a:fld>
            <a:endParaRPr lang="ja-JP" altLang="en-US" dirty="0"/>
          </a:p>
        </p:txBody>
      </p:sp>
    </p:spTree>
    <p:extLst>
      <p:ext uri="{BB962C8B-B14F-4D97-AF65-F5344CB8AC3E}">
        <p14:creationId xmlns:p14="http://schemas.microsoft.com/office/powerpoint/2010/main" val="217884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CDAE6146-169F-0FC3-3B23-80611E654E0B}"/>
              </a:ext>
            </a:extLst>
          </p:cNvPr>
          <p:cNvSpPr>
            <a:spLocks noGrp="1"/>
          </p:cNvSpPr>
          <p:nvPr>
            <p:ph type="sldNum" sz="quarter" idx="12"/>
          </p:nvPr>
        </p:nvSpPr>
        <p:spPr/>
        <p:txBody>
          <a:bodyPr/>
          <a:lstStyle/>
          <a:p>
            <a:fld id="{546937FD-AF86-4C7D-8F7F-5D9162CA89EA}" type="slidenum">
              <a:rPr lang="ja-JP" altLang="en-US" smtClean="0"/>
              <a:pPr/>
              <a:t>24</a:t>
            </a:fld>
            <a:endParaRPr lang="ja-JP" altLang="en-US" dirty="0"/>
          </a:p>
        </p:txBody>
      </p:sp>
    </p:spTree>
    <p:extLst>
      <p:ext uri="{BB962C8B-B14F-4D97-AF65-F5344CB8AC3E}">
        <p14:creationId xmlns:p14="http://schemas.microsoft.com/office/powerpoint/2010/main" val="581193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
        <p:nvSpPr>
          <p:cNvPr id="2" name="スライド番号プレースホルダー 1">
            <a:extLst>
              <a:ext uri="{FF2B5EF4-FFF2-40B4-BE49-F238E27FC236}">
                <a16:creationId xmlns:a16="http://schemas.microsoft.com/office/drawing/2014/main" id="{23707124-A58A-EA32-8F5F-635A91A90466}"/>
              </a:ext>
            </a:extLst>
          </p:cNvPr>
          <p:cNvSpPr>
            <a:spLocks noGrp="1"/>
          </p:cNvSpPr>
          <p:nvPr>
            <p:ph type="sldNum" sz="quarter" idx="12"/>
          </p:nvPr>
        </p:nvSpPr>
        <p:spPr/>
        <p:txBody>
          <a:bodyPr/>
          <a:lstStyle/>
          <a:p>
            <a:fld id="{546937FD-AF86-4C7D-8F7F-5D9162CA89EA}" type="slidenum">
              <a:rPr lang="ja-JP" altLang="en-US" smtClean="0"/>
              <a:pPr/>
              <a:t>25</a:t>
            </a:fld>
            <a:endParaRPr lang="ja-JP" altLang="en-US" dirty="0"/>
          </a:p>
        </p:txBody>
      </p:sp>
    </p:spTree>
    <p:extLst>
      <p:ext uri="{BB962C8B-B14F-4D97-AF65-F5344CB8AC3E}">
        <p14:creationId xmlns:p14="http://schemas.microsoft.com/office/powerpoint/2010/main" val="1746996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r>
              <a:rPr lang="en-US" altLang="ja-JP" dirty="0"/>
              <a:t>Stephen Blundell</a:t>
            </a:r>
            <a:r>
              <a:rPr lang="ja-JP" altLang="en-US" dirty="0"/>
              <a:t>著 </a:t>
            </a:r>
            <a:r>
              <a:rPr kumimoji="1" lang="ja-JP" altLang="en-US" dirty="0"/>
              <a:t>中村訳 「固体の磁性」内田老鶴圃 </a:t>
            </a:r>
            <a:r>
              <a:rPr kumimoji="1" lang="en-US" altLang="ja-JP" dirty="0"/>
              <a:t>2015</a:t>
            </a:r>
            <a:r>
              <a:rPr kumimoji="1" lang="ja-JP" altLang="en-US" dirty="0"/>
              <a:t>年</a:t>
            </a:r>
          </a:p>
        </p:txBody>
      </p:sp>
      <p:sp>
        <p:nvSpPr>
          <p:cNvPr id="2" name="スライド番号プレースホルダー 1">
            <a:extLst>
              <a:ext uri="{FF2B5EF4-FFF2-40B4-BE49-F238E27FC236}">
                <a16:creationId xmlns:a16="http://schemas.microsoft.com/office/drawing/2014/main" id="{AC470C68-E452-5537-E3FF-41ED1BEBCD06}"/>
              </a:ext>
            </a:extLst>
          </p:cNvPr>
          <p:cNvSpPr>
            <a:spLocks noGrp="1"/>
          </p:cNvSpPr>
          <p:nvPr>
            <p:ph type="sldNum" sz="quarter" idx="12"/>
          </p:nvPr>
        </p:nvSpPr>
        <p:spPr/>
        <p:txBody>
          <a:bodyPr/>
          <a:lstStyle/>
          <a:p>
            <a:fld id="{546937FD-AF86-4C7D-8F7F-5D9162CA89EA}" type="slidenum">
              <a:rPr lang="ja-JP" altLang="en-US" smtClean="0"/>
              <a:pPr/>
              <a:t>26</a:t>
            </a:fld>
            <a:endParaRPr lang="ja-JP" altLang="en-US" dirty="0"/>
          </a:p>
        </p:txBody>
      </p:sp>
    </p:spTree>
    <p:extLst>
      <p:ext uri="{BB962C8B-B14F-4D97-AF65-F5344CB8AC3E}">
        <p14:creationId xmlns:p14="http://schemas.microsoft.com/office/powerpoint/2010/main" val="16454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45BD952E-9AAB-25D6-BEA1-786C667FC9C7}"/>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87720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244642" y="4622412"/>
            <a:ext cx="4826001"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5342021" y="1975255"/>
            <a:ext cx="6605337" cy="3170099"/>
          </a:xfrm>
          <a:prstGeom prst="rect">
            <a:avLst/>
          </a:prstGeom>
          <a:noFill/>
        </p:spPr>
        <p:txBody>
          <a:bodyPr wrap="square" rtlCol="0">
            <a:spAutoFit/>
          </a:bodyPr>
          <a:lstStyle/>
          <a:p>
            <a:r>
              <a:rPr kumimoji="1" lang="ja-JP" altLang="en-US" sz="3200" dirty="0"/>
              <a:t>・</a:t>
            </a:r>
            <a:r>
              <a:rPr kumimoji="1" lang="ja-JP" altLang="en-US" sz="2800" dirty="0"/>
              <a:t>ダイヤモンド結晶の複合欠陥</a:t>
            </a:r>
            <a:endParaRPr kumimoji="1" lang="en-US" altLang="ja-JP" sz="2800" dirty="0"/>
          </a:p>
          <a:p>
            <a:endParaRPr lang="en-US" altLang="ja-JP" sz="2800" dirty="0"/>
          </a:p>
          <a:p>
            <a:r>
              <a:rPr kumimoji="1" lang="ja-JP" altLang="en-US" sz="2800" dirty="0"/>
              <a:t>・大きさ約</a:t>
            </a:r>
            <a:r>
              <a:rPr kumimoji="1" lang="en-US" altLang="ja-JP" sz="2800" dirty="0"/>
              <a:t>1 </a:t>
            </a:r>
            <a:r>
              <a:rPr lang="en-US" altLang="ja-JP" sz="2800" dirty="0" err="1">
                <a:latin typeface="Yu Gothic UI" panose="020B0500000000000000" pitchFamily="50" charset="-128"/>
                <a:ea typeface="Yu Gothic UI" panose="020B0500000000000000" pitchFamily="50" charset="-128"/>
              </a:rPr>
              <a:t>μ</a:t>
            </a:r>
            <a:r>
              <a:rPr kumimoji="1" lang="en-US" altLang="ja-JP" sz="2800" dirty="0" err="1"/>
              <a:t>m</a:t>
            </a:r>
            <a:endParaRPr kumimoji="1" lang="en-US" altLang="ja-JP" sz="2800" dirty="0"/>
          </a:p>
          <a:p>
            <a:endParaRPr lang="en-US" altLang="ja-JP" sz="2800" dirty="0"/>
          </a:p>
          <a:p>
            <a:r>
              <a:rPr kumimoji="1" lang="ja-JP" altLang="en-US" sz="2800" dirty="0"/>
              <a:t>・圧力容器内で磁気センサとして用いた</a:t>
            </a:r>
            <a:endParaRPr kumimoji="1" lang="en-US" altLang="ja-JP" sz="2800" dirty="0"/>
          </a:p>
          <a:p>
            <a:endParaRPr lang="en-US" altLang="ja-JP" sz="2800" dirty="0"/>
          </a:p>
          <a:p>
            <a:r>
              <a:rPr kumimoji="1" lang="ja-JP" altLang="en-US" sz="2800" dirty="0"/>
              <a:t>・超伝導体の磁場構造を測定</a:t>
            </a:r>
          </a:p>
        </p:txBody>
      </p:sp>
      <p:sp>
        <p:nvSpPr>
          <p:cNvPr id="3" name="四角形: 角を丸くする 2">
            <a:extLst>
              <a:ext uri="{FF2B5EF4-FFF2-40B4-BE49-F238E27FC236}">
                <a16:creationId xmlns:a16="http://schemas.microsoft.com/office/drawing/2014/main" id="{88283F8B-5D61-CFD1-A69F-A48A16E9B4C2}"/>
              </a:ext>
            </a:extLst>
          </p:cNvPr>
          <p:cNvSpPr/>
          <p:nvPr/>
        </p:nvSpPr>
        <p:spPr>
          <a:xfrm>
            <a:off x="5342021" y="1754302"/>
            <a:ext cx="6605337" cy="3816319"/>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03930CEC-776D-A2B0-9416-EB6E891DC4D4}"/>
              </a:ext>
            </a:extLst>
          </p:cNvPr>
          <p:cNvSpPr txBox="1">
            <a:spLocks/>
          </p:cNvSpPr>
          <p:nvPr/>
        </p:nvSpPr>
        <p:spPr>
          <a:xfrm>
            <a:off x="2033586" y="132690"/>
            <a:ext cx="8482013" cy="815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ＭＳ ゴシック" panose="020B0609070205080204" pitchFamily="49" charset="-128"/>
                <a:ea typeface="ＭＳ ゴシック" panose="020B0609070205080204" pitchFamily="49" charset="-128"/>
              </a:rPr>
              <a:t>背景</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ダイヤモンド窒素空孔中心</a:t>
            </a:r>
          </a:p>
        </p:txBody>
      </p:sp>
      <p:sp>
        <p:nvSpPr>
          <p:cNvPr id="2" name="スライド番号プレースホルダー 1">
            <a:extLst>
              <a:ext uri="{FF2B5EF4-FFF2-40B4-BE49-F238E27FC236}">
                <a16:creationId xmlns:a16="http://schemas.microsoft.com/office/drawing/2014/main" id="{AAD6F5EC-2ADE-BC86-12A1-719654E3AAF9}"/>
              </a:ext>
            </a:extLst>
          </p:cNvPr>
          <p:cNvSpPr>
            <a:spLocks noGrp="1"/>
          </p:cNvSpPr>
          <p:nvPr>
            <p:ph type="sldNum" sz="quarter" idx="12"/>
          </p:nvPr>
        </p:nvSpPr>
        <p:spPr/>
        <p:txBody>
          <a:bodyPr/>
          <a:lstStyle/>
          <a:p>
            <a:fld id="{546937FD-AF86-4C7D-8F7F-5D9162CA89EA}" type="slidenum">
              <a:rPr lang="ja-JP" altLang="en-US" smtClean="0"/>
              <a:pPr/>
              <a:t>3</a:t>
            </a:fld>
            <a:endParaRPr lang="ja-JP" altLang="en-US" dirty="0"/>
          </a:p>
        </p:txBody>
      </p:sp>
    </p:spTree>
    <p:extLst>
      <p:ext uri="{BB962C8B-B14F-4D97-AF65-F5344CB8AC3E}">
        <p14:creationId xmlns:p14="http://schemas.microsoft.com/office/powerpoint/2010/main" val="367158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104DFF3C-7E7E-88BA-36CF-4441F3981D1A}"/>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2069770" y="192568"/>
            <a:ext cx="8267700" cy="730250"/>
          </a:xfrm>
        </p:spPr>
        <p:txBody>
          <a:bodyPr>
            <a:normAutofit/>
          </a:bodyPr>
          <a:lstStyle/>
          <a:p>
            <a:pPr algn="ctr"/>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:BaFe</a:t>
            </a:r>
            <a:r>
              <a:rPr lang="en-US" altLang="ja-JP" b="1" baseline="-25000" dirty="0">
                <a:latin typeface="ＭＳ ゴシック" panose="020B0609070205080204" pitchFamily="49" charset="-128"/>
                <a:ea typeface="ＭＳ ゴシック" panose="020B0609070205080204" pitchFamily="49" charset="-128"/>
              </a:rPr>
              <a:t>2</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b="1" baseline="-25000" dirty="0">
                <a:latin typeface="ＭＳ ゴシック" panose="020B0609070205080204" pitchFamily="49" charset="-128"/>
                <a:ea typeface="ＭＳ ゴシック" panose="020B0609070205080204" pitchFamily="49" charset="-128"/>
              </a:rPr>
              <a:t>1-x</a:t>
            </a:r>
            <a:r>
              <a:rPr kumimoji="1" lang="en-US" altLang="ja-JP" b="1" dirty="0">
                <a:latin typeface="ＭＳ ゴシック" panose="020B0609070205080204" pitchFamily="49" charset="-128"/>
                <a:ea typeface="ＭＳ ゴシック" panose="020B0609070205080204" pitchFamily="49" charset="-128"/>
              </a:rPr>
              <a:t>P</a:t>
            </a:r>
            <a:r>
              <a:rPr lang="en-US" altLang="ja-JP" b="1" baseline="-25000" dirty="0">
                <a:latin typeface="ＭＳ ゴシック" panose="020B0609070205080204" pitchFamily="49" charset="-128"/>
                <a:ea typeface="ＭＳ ゴシック" panose="020B0609070205080204" pitchFamily="49" charset="-128"/>
              </a:rPr>
              <a:t>x</a:t>
            </a:r>
            <a:r>
              <a:rPr kumimoji="1" lang="en-US" altLang="ja-JP" b="1" dirty="0">
                <a:latin typeface="ＭＳ ゴシック" panose="020B0609070205080204" pitchFamily="49" charset="-128"/>
                <a:ea typeface="ＭＳ ゴシック" panose="020B0609070205080204" pitchFamily="49" charset="-128"/>
              </a:rPr>
              <a:t>)</a:t>
            </a:r>
            <a:r>
              <a:rPr lang="en-US" altLang="ja-JP" b="1" baseline="-25000" dirty="0">
                <a:latin typeface="ＭＳ ゴシック" panose="020B0609070205080204" pitchFamily="49" charset="-128"/>
                <a:ea typeface="ＭＳ ゴシック" panose="020B0609070205080204" pitchFamily="49" charset="-128"/>
              </a:rPr>
              <a:t>2</a:t>
            </a:r>
            <a:r>
              <a:rPr kumimoji="1" lang="ja-JP" altLang="en-US" b="1" dirty="0">
                <a:latin typeface="ＭＳ ゴシック" panose="020B0609070205080204" pitchFamily="49" charset="-128"/>
                <a:ea typeface="ＭＳ ゴシック" panose="020B0609070205080204" pitchFamily="49" charset="-128"/>
              </a:rPr>
              <a:t>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523220"/>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a:t>
            </a:r>
            <a:r>
              <a:rPr kumimoji="1" lang="en-US" altLang="ja-JP" sz="1600" dirty="0"/>
              <a:t>1-x</a:t>
            </a:r>
            <a:r>
              <a:rPr kumimoji="1" lang="en-US" altLang="ja-JP" sz="2800" dirty="0"/>
              <a:t>P</a:t>
            </a:r>
            <a:r>
              <a:rPr lang="en-US" altLang="ja-JP" sz="16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7339941" y="2859825"/>
            <a:ext cx="4369460"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7339940" y="1628016"/>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7339940" y="4347485"/>
            <a:ext cx="379829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
        <p:nvSpPr>
          <p:cNvPr id="10" name="四角形: 角を丸くする 9">
            <a:extLst>
              <a:ext uri="{FF2B5EF4-FFF2-40B4-BE49-F238E27FC236}">
                <a16:creationId xmlns:a16="http://schemas.microsoft.com/office/drawing/2014/main" id="{F1161F10-3E35-0A87-15C7-6BD89935D86B}"/>
              </a:ext>
            </a:extLst>
          </p:cNvPr>
          <p:cNvSpPr/>
          <p:nvPr/>
        </p:nvSpPr>
        <p:spPr>
          <a:xfrm>
            <a:off x="7062537" y="1354914"/>
            <a:ext cx="4646863" cy="4013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E25BC0B-7FCE-706A-6C73-ECB0D5D794F0}"/>
              </a:ext>
            </a:extLst>
          </p:cNvPr>
          <p:cNvSpPr>
            <a:spLocks noGrp="1"/>
          </p:cNvSpPr>
          <p:nvPr>
            <p:ph type="sldNum" sz="quarter" idx="12"/>
          </p:nvPr>
        </p:nvSpPr>
        <p:spPr/>
        <p:txBody>
          <a:bodyPr/>
          <a:lstStyle/>
          <a:p>
            <a:fld id="{546937FD-AF86-4C7D-8F7F-5D9162CA89EA}" type="slidenum">
              <a:rPr lang="ja-JP" altLang="en-US" smtClean="0"/>
              <a:pPr/>
              <a:t>4</a:t>
            </a:fld>
            <a:endParaRPr lang="ja-JP" altLang="en-US" dirty="0"/>
          </a:p>
        </p:txBody>
      </p:sp>
    </p:spTree>
    <p:extLst>
      <p:ext uri="{BB962C8B-B14F-4D97-AF65-F5344CB8AC3E}">
        <p14:creationId xmlns:p14="http://schemas.microsoft.com/office/powerpoint/2010/main" val="400711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1700DB4-240D-E53A-FDE0-9085871E8266}"/>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5105400" y="13330"/>
            <a:ext cx="1460500" cy="972618"/>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3447720" y="2459679"/>
            <a:ext cx="5314950" cy="707886"/>
          </a:xfrm>
        </p:spPr>
        <p:txBody>
          <a:bodyPr>
            <a:normAutofit/>
          </a:bodyPr>
          <a:lstStyle/>
          <a:p>
            <a:pPr marL="0" indent="0">
              <a:buNone/>
            </a:pPr>
            <a:r>
              <a:rPr kumimoji="1" lang="ja-JP" altLang="en-US" sz="4000" b="1" dirty="0"/>
              <a:t>極限環境</a:t>
            </a:r>
            <a:r>
              <a:rPr kumimoji="1" lang="en-US" altLang="ja-JP" sz="4000" b="1" dirty="0"/>
              <a:t>(</a:t>
            </a:r>
            <a:r>
              <a:rPr kumimoji="1" lang="ja-JP" altLang="en-US" sz="4000" b="1" dirty="0"/>
              <a:t>高圧</a:t>
            </a:r>
            <a:r>
              <a:rPr kumimoji="1" lang="en-US" altLang="ja-JP" sz="4000" b="1" dirty="0"/>
              <a:t>&amp;</a:t>
            </a:r>
            <a:r>
              <a:rPr kumimoji="1" lang="ja-JP" altLang="en-US" sz="4000" b="1" dirty="0"/>
              <a:t>低温</a:t>
            </a:r>
            <a:r>
              <a:rPr kumimoji="1" lang="en-US" altLang="ja-JP" sz="4000" b="1" dirty="0"/>
              <a:t>)</a:t>
            </a:r>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533400" y="1076355"/>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273890" y="5578969"/>
            <a:ext cx="12068505" cy="707886"/>
          </a:xfrm>
          <a:prstGeom prst="rect">
            <a:avLst/>
          </a:prstGeom>
          <a:noFill/>
        </p:spPr>
        <p:txBody>
          <a:bodyPr wrap="square" rtlCol="0">
            <a:spAutoFit/>
          </a:bodyPr>
          <a:lstStyle/>
          <a:p>
            <a:r>
              <a:rPr kumimoji="1" lang="ja-JP" altLang="en-US" sz="4000" dirty="0"/>
              <a:t>を持った磁気センサとして使用できるかを</a:t>
            </a:r>
            <a:r>
              <a:rPr lang="ja-JP" altLang="en-US" sz="4000" dirty="0"/>
              <a:t>検証する</a:t>
            </a:r>
            <a:endParaRPr kumimoji="1" lang="ja-JP" altLang="en-US" sz="4000" dirty="0"/>
          </a:p>
        </p:txBody>
      </p:sp>
      <p:sp>
        <p:nvSpPr>
          <p:cNvPr id="6" name="テキスト ボックス 5">
            <a:extLst>
              <a:ext uri="{FF2B5EF4-FFF2-40B4-BE49-F238E27FC236}">
                <a16:creationId xmlns:a16="http://schemas.microsoft.com/office/drawing/2014/main" id="{294D97AF-67CA-9AC0-5420-800F9113BF91}"/>
              </a:ext>
            </a:extLst>
          </p:cNvPr>
          <p:cNvSpPr txBox="1"/>
          <p:nvPr/>
        </p:nvSpPr>
        <p:spPr>
          <a:xfrm>
            <a:off x="5105400" y="3167565"/>
            <a:ext cx="1346200" cy="707886"/>
          </a:xfrm>
          <a:prstGeom prst="rect">
            <a:avLst/>
          </a:prstGeom>
          <a:noFill/>
        </p:spPr>
        <p:txBody>
          <a:bodyPr wrap="square" rtlCol="0">
            <a:spAutoFit/>
          </a:bodyPr>
          <a:lstStyle/>
          <a:p>
            <a:r>
              <a:rPr kumimoji="1" lang="ja-JP" altLang="en-US" sz="4000" dirty="0"/>
              <a:t>でも</a:t>
            </a:r>
          </a:p>
        </p:txBody>
      </p:sp>
      <p:sp>
        <p:nvSpPr>
          <p:cNvPr id="7" name="テキスト ボックス 6">
            <a:extLst>
              <a:ext uri="{FF2B5EF4-FFF2-40B4-BE49-F238E27FC236}">
                <a16:creationId xmlns:a16="http://schemas.microsoft.com/office/drawing/2014/main" id="{CDB2661A-C3A3-74FC-DB64-E418F8E3CF49}"/>
              </a:ext>
            </a:extLst>
          </p:cNvPr>
          <p:cNvSpPr txBox="1"/>
          <p:nvPr/>
        </p:nvSpPr>
        <p:spPr>
          <a:xfrm>
            <a:off x="4178300" y="3916873"/>
            <a:ext cx="3314700"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4000" b="1" dirty="0"/>
              <a:t>充分な感度</a:t>
            </a:r>
            <a:endParaRPr kumimoji="1" lang="en-US" altLang="ja-JP" sz="4000" b="1" dirty="0"/>
          </a:p>
          <a:p>
            <a:pPr marL="285750" indent="-285750">
              <a:buFont typeface="Arial" panose="020B0604020202020204" pitchFamily="34" charset="0"/>
              <a:buChar char="•"/>
            </a:pPr>
            <a:r>
              <a:rPr kumimoji="1" lang="ja-JP" altLang="en-US" sz="4000" b="1" dirty="0"/>
              <a:t>分解能</a:t>
            </a:r>
            <a:endParaRPr kumimoji="1" lang="en-US" altLang="ja-JP" sz="4000" b="1" dirty="0"/>
          </a:p>
        </p:txBody>
      </p:sp>
      <p:sp>
        <p:nvSpPr>
          <p:cNvPr id="9" name="スライド番号プレースホルダー 8">
            <a:extLst>
              <a:ext uri="{FF2B5EF4-FFF2-40B4-BE49-F238E27FC236}">
                <a16:creationId xmlns:a16="http://schemas.microsoft.com/office/drawing/2014/main" id="{0A6CD66F-04B9-0D98-D926-50C69E8A10B1}"/>
              </a:ext>
            </a:extLst>
          </p:cNvPr>
          <p:cNvSpPr>
            <a:spLocks noGrp="1"/>
          </p:cNvSpPr>
          <p:nvPr>
            <p:ph type="sldNum" sz="quarter" idx="12"/>
          </p:nvPr>
        </p:nvSpPr>
        <p:spPr/>
        <p:txBody>
          <a:bodyPr/>
          <a:lstStyle/>
          <a:p>
            <a:fld id="{546937FD-AF86-4C7D-8F7F-5D9162CA89EA}" type="slidenum">
              <a:rPr lang="ja-JP" altLang="en-US" smtClean="0"/>
              <a:pPr/>
              <a:t>5</a:t>
            </a:fld>
            <a:endParaRPr lang="ja-JP" altLang="en-US" dirty="0"/>
          </a:p>
        </p:txBody>
      </p:sp>
    </p:spTree>
    <p:extLst>
      <p:ext uri="{BB962C8B-B14F-4D97-AF65-F5344CB8AC3E}">
        <p14:creationId xmlns:p14="http://schemas.microsoft.com/office/powerpoint/2010/main" val="318105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a:extLst>
              <a:ext uri="{FF2B5EF4-FFF2-40B4-BE49-F238E27FC236}">
                <a16:creationId xmlns:a16="http://schemas.microsoft.com/office/drawing/2014/main" id="{3C900146-F966-F443-FD01-5590C5AF6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43" y="1486708"/>
            <a:ext cx="5257124" cy="3860054"/>
          </a:xfrm>
          <a:prstGeom prst="rect">
            <a:avLst/>
          </a:prstGeom>
        </p:spPr>
      </p:pic>
      <p:sp>
        <p:nvSpPr>
          <p:cNvPr id="4" name="正方形/長方形 3">
            <a:extLst>
              <a:ext uri="{FF2B5EF4-FFF2-40B4-BE49-F238E27FC236}">
                <a16:creationId xmlns:a16="http://schemas.microsoft.com/office/drawing/2014/main" id="{0F652DB3-57E1-7401-6AB5-68DA68317C4E}"/>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843B22-7670-20DC-C424-83AE489D6EB7}"/>
              </a:ext>
            </a:extLst>
          </p:cNvPr>
          <p:cNvSpPr>
            <a:spLocks noGrp="1"/>
          </p:cNvSpPr>
          <p:nvPr>
            <p:ph type="title"/>
          </p:nvPr>
        </p:nvSpPr>
        <p:spPr>
          <a:xfrm>
            <a:off x="522119" y="85285"/>
            <a:ext cx="10833100" cy="841375"/>
          </a:xfrm>
        </p:spPr>
        <p:txBody>
          <a:bodyPr>
            <a:noAutofit/>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ゼロ磁場時</a:t>
            </a:r>
            <a:r>
              <a:rPr lang="en-US" altLang="ja-JP" b="1" dirty="0">
                <a:latin typeface="ＭＳ ゴシック" panose="020B0609070205080204" pitchFamily="49" charset="-128"/>
                <a:ea typeface="ＭＳ ゴシック" panose="020B0609070205080204" pitchFamily="49" charset="-128"/>
              </a:rPr>
              <a:t>)</a:t>
            </a:r>
            <a:endParaRPr kumimoji="1" lang="ja-JP" altLang="en-US" dirty="0">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0C72FD5C-3999-7A63-0373-43B9547052E9}"/>
              </a:ext>
            </a:extLst>
          </p:cNvPr>
          <p:cNvSpPr txBox="1"/>
          <p:nvPr/>
        </p:nvSpPr>
        <p:spPr>
          <a:xfrm>
            <a:off x="415122" y="3716407"/>
            <a:ext cx="1397000" cy="369332"/>
          </a:xfrm>
          <a:prstGeom prst="rect">
            <a:avLst/>
          </a:prstGeom>
          <a:noFill/>
        </p:spPr>
        <p:txBody>
          <a:bodyPr wrap="square" rtlCol="0">
            <a:spAutoFit/>
          </a:bodyPr>
          <a:lstStyle/>
          <a:p>
            <a:r>
              <a:rPr kumimoji="1" lang="ja-JP" altLang="en-US" b="1" dirty="0"/>
              <a:t>緑レーザー</a:t>
            </a:r>
          </a:p>
        </p:txBody>
      </p:sp>
      <p:sp>
        <p:nvSpPr>
          <p:cNvPr id="10" name="テキスト ボックス 9">
            <a:extLst>
              <a:ext uri="{FF2B5EF4-FFF2-40B4-BE49-F238E27FC236}">
                <a16:creationId xmlns:a16="http://schemas.microsoft.com/office/drawing/2014/main" id="{A19ADFAF-A809-1752-F058-1241EFF13C8E}"/>
              </a:ext>
            </a:extLst>
          </p:cNvPr>
          <p:cNvSpPr txBox="1"/>
          <p:nvPr/>
        </p:nvSpPr>
        <p:spPr>
          <a:xfrm>
            <a:off x="2704520" y="3704509"/>
            <a:ext cx="1397000" cy="369332"/>
          </a:xfrm>
          <a:prstGeom prst="rect">
            <a:avLst/>
          </a:prstGeom>
          <a:noFill/>
        </p:spPr>
        <p:txBody>
          <a:bodyPr wrap="square" rtlCol="0">
            <a:spAutoFit/>
          </a:bodyPr>
          <a:lstStyle/>
          <a:p>
            <a:r>
              <a:rPr kumimoji="1" lang="ja-JP" altLang="en-US" b="1" dirty="0"/>
              <a:t>緑レーザー</a:t>
            </a:r>
          </a:p>
        </p:txBody>
      </p:sp>
      <p:sp>
        <p:nvSpPr>
          <p:cNvPr id="11" name="テキスト ボックス 10">
            <a:extLst>
              <a:ext uri="{FF2B5EF4-FFF2-40B4-BE49-F238E27FC236}">
                <a16:creationId xmlns:a16="http://schemas.microsoft.com/office/drawing/2014/main" id="{00C095C0-F93D-8C39-19E2-1FD16351A0D4}"/>
              </a:ext>
            </a:extLst>
          </p:cNvPr>
          <p:cNvSpPr txBox="1"/>
          <p:nvPr/>
        </p:nvSpPr>
        <p:spPr>
          <a:xfrm>
            <a:off x="152183" y="2341602"/>
            <a:ext cx="2075765" cy="369332"/>
          </a:xfrm>
          <a:prstGeom prst="rect">
            <a:avLst/>
          </a:prstGeom>
          <a:noFill/>
        </p:spPr>
        <p:txBody>
          <a:bodyPr wrap="square" rtlCol="0">
            <a:spAutoFit/>
          </a:bodyPr>
          <a:lstStyle/>
          <a:p>
            <a:r>
              <a:rPr kumimoji="1" lang="ja-JP" altLang="en-US" b="1" dirty="0"/>
              <a:t>赤色</a:t>
            </a:r>
            <a:r>
              <a:rPr lang="ja-JP" altLang="en-US" b="1" dirty="0"/>
              <a:t>レーザー</a:t>
            </a:r>
            <a:r>
              <a:rPr kumimoji="1" lang="en-US" altLang="ja-JP" b="1" dirty="0"/>
              <a:t>(</a:t>
            </a:r>
            <a:r>
              <a:rPr lang="ja-JP" altLang="en-US" b="1" dirty="0"/>
              <a:t>強</a:t>
            </a:r>
            <a:r>
              <a:rPr kumimoji="1" lang="en-US" altLang="ja-JP" b="1" dirty="0"/>
              <a:t>)</a:t>
            </a:r>
            <a:endParaRPr kumimoji="1" lang="ja-JP" altLang="en-US" b="1" dirty="0"/>
          </a:p>
        </p:txBody>
      </p:sp>
      <p:cxnSp>
        <p:nvCxnSpPr>
          <p:cNvPr id="13" name="直線矢印コネクタ 12">
            <a:extLst>
              <a:ext uri="{FF2B5EF4-FFF2-40B4-BE49-F238E27FC236}">
                <a16:creationId xmlns:a16="http://schemas.microsoft.com/office/drawing/2014/main" id="{DBD7E2E7-5ACE-AA9D-7B89-D9DCA669CD26}"/>
              </a:ext>
            </a:extLst>
          </p:cNvPr>
          <p:cNvCxnSpPr>
            <a:cxnSpLocks/>
          </p:cNvCxnSpPr>
          <p:nvPr/>
        </p:nvCxnSpPr>
        <p:spPr>
          <a:xfrm>
            <a:off x="2057400" y="2463202"/>
            <a:ext cx="584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0C0072E-63E7-2AC8-BF08-A0B347413673}"/>
              </a:ext>
            </a:extLst>
          </p:cNvPr>
          <p:cNvCxnSpPr>
            <a:cxnSpLocks/>
          </p:cNvCxnSpPr>
          <p:nvPr/>
        </p:nvCxnSpPr>
        <p:spPr>
          <a:xfrm>
            <a:off x="1702766" y="3869146"/>
            <a:ext cx="35463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E944CB42-BCEE-9AD3-8165-7841AADED58D}"/>
              </a:ext>
            </a:extLst>
          </p:cNvPr>
          <p:cNvCxnSpPr>
            <a:stCxn id="10" idx="3"/>
          </p:cNvCxnSpPr>
          <p:nvPr/>
        </p:nvCxnSpPr>
        <p:spPr>
          <a:xfrm>
            <a:off x="4101520" y="3889175"/>
            <a:ext cx="127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1C8CDE12-3450-12A3-5BB7-F446686CF030}"/>
              </a:ext>
            </a:extLst>
          </p:cNvPr>
          <p:cNvSpPr txBox="1"/>
          <p:nvPr/>
        </p:nvSpPr>
        <p:spPr>
          <a:xfrm>
            <a:off x="1702766" y="1068646"/>
            <a:ext cx="1103934" cy="461665"/>
          </a:xfrm>
          <a:prstGeom prst="rect">
            <a:avLst/>
          </a:prstGeom>
          <a:noFill/>
        </p:spPr>
        <p:txBody>
          <a:bodyPr wrap="square" rtlCol="0">
            <a:spAutoFit/>
          </a:bodyPr>
          <a:lstStyle/>
          <a:p>
            <a:r>
              <a:rPr kumimoji="1" lang="ja-JP" altLang="en-US" sz="2400" b="1" dirty="0"/>
              <a:t>経路</a:t>
            </a:r>
            <a:r>
              <a:rPr kumimoji="1" lang="en-US" altLang="ja-JP" sz="2400" b="1" dirty="0"/>
              <a:t>A</a:t>
            </a:r>
            <a:endParaRPr kumimoji="1" lang="ja-JP" altLang="en-US" sz="2400" b="1" dirty="0"/>
          </a:p>
        </p:txBody>
      </p:sp>
      <p:sp>
        <p:nvSpPr>
          <p:cNvPr id="21" name="テキスト ボックス 20">
            <a:extLst>
              <a:ext uri="{FF2B5EF4-FFF2-40B4-BE49-F238E27FC236}">
                <a16:creationId xmlns:a16="http://schemas.microsoft.com/office/drawing/2014/main" id="{0E4F8BA4-A49E-C445-282D-B0D3549F9702}"/>
              </a:ext>
            </a:extLst>
          </p:cNvPr>
          <p:cNvSpPr txBox="1"/>
          <p:nvPr/>
        </p:nvSpPr>
        <p:spPr>
          <a:xfrm>
            <a:off x="3810193" y="1039092"/>
            <a:ext cx="1103934" cy="461665"/>
          </a:xfrm>
          <a:prstGeom prst="rect">
            <a:avLst/>
          </a:prstGeom>
          <a:noFill/>
        </p:spPr>
        <p:txBody>
          <a:bodyPr wrap="square" rtlCol="0">
            <a:spAutoFit/>
          </a:bodyPr>
          <a:lstStyle/>
          <a:p>
            <a:r>
              <a:rPr kumimoji="1" lang="ja-JP" altLang="en-US" sz="2400" b="1" dirty="0"/>
              <a:t>経路</a:t>
            </a:r>
            <a:r>
              <a:rPr kumimoji="1" lang="en-US" altLang="ja-JP" sz="2400" b="1" dirty="0"/>
              <a:t>B</a:t>
            </a:r>
            <a:endParaRPr kumimoji="1" lang="ja-JP" altLang="en-US" sz="2400" b="1" dirty="0"/>
          </a:p>
        </p:txBody>
      </p:sp>
      <p:sp>
        <p:nvSpPr>
          <p:cNvPr id="22" name="テキスト ボックス 21">
            <a:extLst>
              <a:ext uri="{FF2B5EF4-FFF2-40B4-BE49-F238E27FC236}">
                <a16:creationId xmlns:a16="http://schemas.microsoft.com/office/drawing/2014/main" id="{64590628-B9BF-3860-7202-311EA1D897EE}"/>
              </a:ext>
            </a:extLst>
          </p:cNvPr>
          <p:cNvSpPr txBox="1"/>
          <p:nvPr/>
        </p:nvSpPr>
        <p:spPr>
          <a:xfrm>
            <a:off x="5386702" y="1722816"/>
            <a:ext cx="1103934" cy="461665"/>
          </a:xfrm>
          <a:prstGeom prst="rect">
            <a:avLst/>
          </a:prstGeom>
          <a:noFill/>
        </p:spPr>
        <p:txBody>
          <a:bodyPr wrap="square" rtlCol="0">
            <a:spAutoFit/>
          </a:bodyPr>
          <a:lstStyle/>
          <a:p>
            <a:r>
              <a:rPr kumimoji="1" lang="ja-JP" altLang="en-US" sz="2400" b="1" dirty="0"/>
              <a:t>経路</a:t>
            </a:r>
            <a:r>
              <a:rPr kumimoji="1" lang="en-US" altLang="ja-JP" sz="2400" b="1" dirty="0"/>
              <a:t>C</a:t>
            </a:r>
            <a:endParaRPr kumimoji="1" lang="ja-JP" altLang="en-US" sz="2400" b="1" dirty="0"/>
          </a:p>
        </p:txBody>
      </p:sp>
      <p:sp>
        <p:nvSpPr>
          <p:cNvPr id="23" name="テキスト ボックス 22">
            <a:extLst>
              <a:ext uri="{FF2B5EF4-FFF2-40B4-BE49-F238E27FC236}">
                <a16:creationId xmlns:a16="http://schemas.microsoft.com/office/drawing/2014/main" id="{38F5AF0C-29A2-E9F2-4500-9684979B0D8D}"/>
              </a:ext>
            </a:extLst>
          </p:cNvPr>
          <p:cNvSpPr txBox="1"/>
          <p:nvPr/>
        </p:nvSpPr>
        <p:spPr>
          <a:xfrm>
            <a:off x="3012733" y="2159970"/>
            <a:ext cx="1901393" cy="923330"/>
          </a:xfrm>
          <a:prstGeom prst="rect">
            <a:avLst/>
          </a:prstGeom>
          <a:noFill/>
        </p:spPr>
        <p:txBody>
          <a:bodyPr wrap="square" rtlCol="0">
            <a:spAutoFit/>
          </a:bodyPr>
          <a:lstStyle/>
          <a:p>
            <a:r>
              <a:rPr kumimoji="1" lang="ja-JP" altLang="en-US" b="1" dirty="0"/>
              <a:t>赤色</a:t>
            </a:r>
            <a:endParaRPr kumimoji="1" lang="en-US" altLang="ja-JP" b="1" dirty="0"/>
          </a:p>
          <a:p>
            <a:r>
              <a:rPr lang="ja-JP" altLang="en-US" b="1" dirty="0"/>
              <a:t>レーザー</a:t>
            </a:r>
            <a:endParaRPr lang="en-US" altLang="ja-JP" b="1" dirty="0"/>
          </a:p>
          <a:p>
            <a:r>
              <a:rPr kumimoji="1" lang="en-US" altLang="ja-JP" b="1" dirty="0"/>
              <a:t>(</a:t>
            </a:r>
            <a:r>
              <a:rPr kumimoji="1" lang="ja-JP" altLang="en-US" b="1" dirty="0"/>
              <a:t>弱</a:t>
            </a:r>
            <a:r>
              <a:rPr kumimoji="1" lang="en-US" altLang="ja-JP" b="1" dirty="0"/>
              <a:t>)</a:t>
            </a:r>
            <a:endParaRPr kumimoji="1" lang="ja-JP" altLang="en-US" b="1" dirty="0"/>
          </a:p>
        </p:txBody>
      </p:sp>
      <p:cxnSp>
        <p:nvCxnSpPr>
          <p:cNvPr id="25" name="直線矢印コネクタ 24">
            <a:extLst>
              <a:ext uri="{FF2B5EF4-FFF2-40B4-BE49-F238E27FC236}">
                <a16:creationId xmlns:a16="http://schemas.microsoft.com/office/drawing/2014/main" id="{D86C184B-5922-CF74-4B12-3D8DADC59DD5}"/>
              </a:ext>
            </a:extLst>
          </p:cNvPr>
          <p:cNvCxnSpPr>
            <a:cxnSpLocks/>
          </p:cNvCxnSpPr>
          <p:nvPr/>
        </p:nvCxnSpPr>
        <p:spPr>
          <a:xfrm>
            <a:off x="4101520" y="2591858"/>
            <a:ext cx="52128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6327CB72-0CE6-7D12-5C52-CC8C8E5218D1}"/>
              </a:ext>
            </a:extLst>
          </p:cNvPr>
          <p:cNvSpPr txBox="1"/>
          <p:nvPr/>
        </p:nvSpPr>
        <p:spPr>
          <a:xfrm>
            <a:off x="46437" y="5407702"/>
            <a:ext cx="7162800" cy="400110"/>
          </a:xfrm>
          <a:prstGeom prst="rect">
            <a:avLst/>
          </a:prstGeom>
          <a:noFill/>
        </p:spPr>
        <p:txBody>
          <a:bodyPr wrap="square" rtlCol="0">
            <a:spAutoFit/>
          </a:bodyPr>
          <a:lstStyle/>
          <a:p>
            <a:r>
              <a:rPr kumimoji="1" lang="ja-JP" altLang="en-US" sz="2000" b="1" dirty="0"/>
              <a:t>経路</a:t>
            </a:r>
            <a:r>
              <a:rPr kumimoji="1" lang="en-US" altLang="ja-JP" sz="2000" b="1" dirty="0"/>
              <a:t>A</a:t>
            </a:r>
            <a:r>
              <a:rPr kumimoji="1" lang="ja-JP" altLang="en-US" sz="2000" b="1" dirty="0"/>
              <a:t>の赤色</a:t>
            </a:r>
            <a:r>
              <a:rPr lang="ja-JP" altLang="en-US" sz="2000" b="1" dirty="0"/>
              <a:t>レーザー</a:t>
            </a:r>
            <a:r>
              <a:rPr kumimoji="1" lang="ja-JP" altLang="en-US" sz="2000" b="1" dirty="0"/>
              <a:t>の強度</a:t>
            </a:r>
            <a:r>
              <a:rPr kumimoji="1" lang="en-US" altLang="ja-JP" sz="2000" b="1" dirty="0"/>
              <a:t>&gt;</a:t>
            </a:r>
            <a:r>
              <a:rPr kumimoji="1" lang="ja-JP" altLang="en-US" sz="2000" b="1" dirty="0"/>
              <a:t>経路</a:t>
            </a:r>
            <a:r>
              <a:rPr kumimoji="1" lang="en-US" altLang="ja-JP" sz="2000" b="1" dirty="0"/>
              <a:t>B</a:t>
            </a:r>
            <a:r>
              <a:rPr kumimoji="1" lang="ja-JP" altLang="en-US" sz="2000" b="1" dirty="0"/>
              <a:t>の赤色</a:t>
            </a:r>
            <a:r>
              <a:rPr lang="ja-JP" altLang="en-US" sz="2000" b="1" dirty="0"/>
              <a:t>レーザー</a:t>
            </a:r>
            <a:r>
              <a:rPr kumimoji="1" lang="ja-JP" altLang="en-US" sz="2000" b="1" dirty="0"/>
              <a:t>の強度</a:t>
            </a:r>
          </a:p>
        </p:txBody>
      </p:sp>
      <p:cxnSp>
        <p:nvCxnSpPr>
          <p:cNvPr id="30" name="直線コネクタ 29">
            <a:extLst>
              <a:ext uri="{FF2B5EF4-FFF2-40B4-BE49-F238E27FC236}">
                <a16:creationId xmlns:a16="http://schemas.microsoft.com/office/drawing/2014/main" id="{06155EFD-EA75-874F-FEFF-F926B0F800AF}"/>
              </a:ext>
            </a:extLst>
          </p:cNvPr>
          <p:cNvCxnSpPr>
            <a:cxnSpLocks/>
          </p:cNvCxnSpPr>
          <p:nvPr/>
        </p:nvCxnSpPr>
        <p:spPr>
          <a:xfrm>
            <a:off x="77263" y="5807812"/>
            <a:ext cx="6857034"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
        <p:nvSpPr>
          <p:cNvPr id="31" name="テキスト ボックス 30">
            <a:extLst>
              <a:ext uri="{FF2B5EF4-FFF2-40B4-BE49-F238E27FC236}">
                <a16:creationId xmlns:a16="http://schemas.microsoft.com/office/drawing/2014/main" id="{87CB836F-E895-62A7-3B39-178A82063A7A}"/>
              </a:ext>
            </a:extLst>
          </p:cNvPr>
          <p:cNvSpPr txBox="1"/>
          <p:nvPr/>
        </p:nvSpPr>
        <p:spPr>
          <a:xfrm>
            <a:off x="7200900" y="5044027"/>
            <a:ext cx="4991100" cy="2031325"/>
          </a:xfrm>
          <a:prstGeom prst="rect">
            <a:avLst/>
          </a:prstGeom>
          <a:noFill/>
        </p:spPr>
        <p:txBody>
          <a:bodyPr wrap="square" rtlCol="0">
            <a:spAutoFit/>
          </a:bodyPr>
          <a:lstStyle/>
          <a:p>
            <a:r>
              <a:rPr kumimoji="1" lang="en-US" altLang="ja-JP" dirty="0"/>
              <a:t>OPTRONICS ONLINE(</a:t>
            </a:r>
            <a:r>
              <a:rPr kumimoji="1" lang="ja-JP" altLang="en-US" dirty="0"/>
              <a:t>参照日</a:t>
            </a:r>
            <a:r>
              <a:rPr kumimoji="1" lang="en-US" altLang="ja-JP" dirty="0"/>
              <a:t>:2022/7/29)</a:t>
            </a:r>
          </a:p>
          <a:p>
            <a:r>
              <a:rPr kumimoji="1" lang="en-US" altLang="ja-JP" dirty="0">
                <a:hlinkClick r:id="rId4"/>
              </a:rPr>
              <a:t>https://optronics-media.com/publication/%E8%8B%A5%E6%89%8B%E7%A0%94%E7%A9%B6%E8%80%85%E3%81%AE%E6%8C%91%E6%88%A6/20170807/47715/</a:t>
            </a:r>
            <a:endParaRPr kumimoji="1" lang="en-US" altLang="ja-JP" dirty="0"/>
          </a:p>
          <a:p>
            <a:endParaRPr kumimoji="1" lang="ja-JP" altLang="en-US" dirty="0"/>
          </a:p>
        </p:txBody>
      </p:sp>
      <p:sp>
        <p:nvSpPr>
          <p:cNvPr id="33" name="テキスト ボックス 32">
            <a:extLst>
              <a:ext uri="{FF2B5EF4-FFF2-40B4-BE49-F238E27FC236}">
                <a16:creationId xmlns:a16="http://schemas.microsoft.com/office/drawing/2014/main" id="{E2CC9F56-6EE5-A632-B4B2-25E4B7C742ED}"/>
              </a:ext>
            </a:extLst>
          </p:cNvPr>
          <p:cNvSpPr txBox="1"/>
          <p:nvPr/>
        </p:nvSpPr>
        <p:spPr>
          <a:xfrm>
            <a:off x="808462" y="1068646"/>
            <a:ext cx="785116"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34" name="テキスト ボックス 33">
            <a:extLst>
              <a:ext uri="{FF2B5EF4-FFF2-40B4-BE49-F238E27FC236}">
                <a16:creationId xmlns:a16="http://schemas.microsoft.com/office/drawing/2014/main" id="{4C82322F-2F45-84A9-58AE-540E0EFFC449}"/>
              </a:ext>
            </a:extLst>
          </p:cNvPr>
          <p:cNvSpPr txBox="1"/>
          <p:nvPr/>
        </p:nvSpPr>
        <p:spPr>
          <a:xfrm>
            <a:off x="6971676" y="1181596"/>
            <a:ext cx="679784"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9" name="正方形/長方形 38">
            <a:extLst>
              <a:ext uri="{FF2B5EF4-FFF2-40B4-BE49-F238E27FC236}">
                <a16:creationId xmlns:a16="http://schemas.microsoft.com/office/drawing/2014/main" id="{54128295-404E-EBA9-3EF3-EBAE507181ED}"/>
              </a:ext>
            </a:extLst>
          </p:cNvPr>
          <p:cNvSpPr/>
          <p:nvPr/>
        </p:nvSpPr>
        <p:spPr>
          <a:xfrm>
            <a:off x="6292516" y="2463202"/>
            <a:ext cx="355451" cy="294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5A36EAB3-49CC-88E0-A03B-D9B611CB372F}"/>
              </a:ext>
            </a:extLst>
          </p:cNvPr>
          <p:cNvSpPr txBox="1"/>
          <p:nvPr/>
        </p:nvSpPr>
        <p:spPr>
          <a:xfrm>
            <a:off x="5364822" y="2716570"/>
            <a:ext cx="1834178" cy="461665"/>
          </a:xfrm>
          <a:prstGeom prst="rect">
            <a:avLst/>
          </a:prstGeom>
          <a:noFill/>
        </p:spPr>
        <p:txBody>
          <a:bodyPr wrap="square" rtlCol="0">
            <a:spAutoFit/>
          </a:bodyPr>
          <a:lstStyle/>
          <a:p>
            <a:r>
              <a:rPr kumimoji="1" lang="ja-JP" altLang="en-US" sz="2400" b="1" dirty="0"/>
              <a:t>非放射遷移</a:t>
            </a:r>
          </a:p>
        </p:txBody>
      </p:sp>
      <p:pic>
        <p:nvPicPr>
          <p:cNvPr id="48" name="図 47">
            <a:extLst>
              <a:ext uri="{FF2B5EF4-FFF2-40B4-BE49-F238E27FC236}">
                <a16:creationId xmlns:a16="http://schemas.microsoft.com/office/drawing/2014/main" id="{06A0CC9B-0144-72B7-42D5-C9E968E52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763" y="1669870"/>
            <a:ext cx="3406971" cy="3127220"/>
          </a:xfrm>
          <a:prstGeom prst="rect">
            <a:avLst/>
          </a:prstGeom>
        </p:spPr>
      </p:pic>
      <p:sp>
        <p:nvSpPr>
          <p:cNvPr id="49" name="左中かっこ 48">
            <a:extLst>
              <a:ext uri="{FF2B5EF4-FFF2-40B4-BE49-F238E27FC236}">
                <a16:creationId xmlns:a16="http://schemas.microsoft.com/office/drawing/2014/main" id="{AD1FB9F5-2D6D-B0DA-CC78-32E1525DF617}"/>
              </a:ext>
            </a:extLst>
          </p:cNvPr>
          <p:cNvSpPr/>
          <p:nvPr/>
        </p:nvSpPr>
        <p:spPr>
          <a:xfrm>
            <a:off x="1287378" y="4102883"/>
            <a:ext cx="306199" cy="76590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7B969E4C-C3B5-C2F5-2FB1-6B6A3C66BD19}"/>
              </a:ext>
            </a:extLst>
          </p:cNvPr>
          <p:cNvSpPr/>
          <p:nvPr/>
        </p:nvSpPr>
        <p:spPr>
          <a:xfrm>
            <a:off x="1242172" y="1530310"/>
            <a:ext cx="115336" cy="7848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CC56D12D-BEA4-1584-98FD-0F53ADF6D588}"/>
              </a:ext>
            </a:extLst>
          </p:cNvPr>
          <p:cNvSpPr txBox="1"/>
          <p:nvPr/>
        </p:nvSpPr>
        <p:spPr>
          <a:xfrm>
            <a:off x="50687" y="1783131"/>
            <a:ext cx="1268537" cy="400110"/>
          </a:xfrm>
          <a:prstGeom prst="rect">
            <a:avLst/>
          </a:prstGeom>
          <a:noFill/>
        </p:spPr>
        <p:txBody>
          <a:bodyPr wrap="square" rtlCol="0">
            <a:spAutoFit/>
          </a:bodyPr>
          <a:lstStyle/>
          <a:p>
            <a:r>
              <a:rPr kumimoji="1" lang="ja-JP" altLang="en-US" sz="2000" b="1" dirty="0"/>
              <a:t>励起状態</a:t>
            </a:r>
          </a:p>
        </p:txBody>
      </p:sp>
      <p:sp>
        <p:nvSpPr>
          <p:cNvPr id="52" name="テキスト ボックス 51">
            <a:extLst>
              <a:ext uri="{FF2B5EF4-FFF2-40B4-BE49-F238E27FC236}">
                <a16:creationId xmlns:a16="http://schemas.microsoft.com/office/drawing/2014/main" id="{78491526-F5EB-A6F7-4B5A-577B82F3551C}"/>
              </a:ext>
            </a:extLst>
          </p:cNvPr>
          <p:cNvSpPr txBox="1"/>
          <p:nvPr/>
        </p:nvSpPr>
        <p:spPr>
          <a:xfrm>
            <a:off x="152183" y="4301964"/>
            <a:ext cx="1312557" cy="400110"/>
          </a:xfrm>
          <a:prstGeom prst="rect">
            <a:avLst/>
          </a:prstGeom>
          <a:noFill/>
        </p:spPr>
        <p:txBody>
          <a:bodyPr wrap="square" rtlCol="0">
            <a:spAutoFit/>
          </a:bodyPr>
          <a:lstStyle/>
          <a:p>
            <a:r>
              <a:rPr kumimoji="1" lang="ja-JP" altLang="en-US" sz="2000" b="1" dirty="0"/>
              <a:t>基底状態</a:t>
            </a:r>
          </a:p>
        </p:txBody>
      </p:sp>
      <p:sp>
        <p:nvSpPr>
          <p:cNvPr id="56" name="テキスト ボックス 55">
            <a:extLst>
              <a:ext uri="{FF2B5EF4-FFF2-40B4-BE49-F238E27FC236}">
                <a16:creationId xmlns:a16="http://schemas.microsoft.com/office/drawing/2014/main" id="{D3A5478D-A268-B05E-3743-BC1799683124}"/>
              </a:ext>
            </a:extLst>
          </p:cNvPr>
          <p:cNvSpPr txBox="1"/>
          <p:nvPr/>
        </p:nvSpPr>
        <p:spPr>
          <a:xfrm>
            <a:off x="220428" y="6181101"/>
            <a:ext cx="6570704" cy="369332"/>
          </a:xfrm>
          <a:prstGeom prst="rect">
            <a:avLst/>
          </a:prstGeom>
          <a:noFill/>
        </p:spPr>
        <p:txBody>
          <a:bodyPr wrap="square">
            <a:spAutoFit/>
          </a:bodyPr>
          <a:lstStyle/>
          <a:p>
            <a:r>
              <a:rPr kumimoji="1" lang="ja-JP" altLang="en-US" dirty="0"/>
              <a:t>緑レーザー、赤</a:t>
            </a:r>
            <a:r>
              <a:rPr lang="ja-JP" altLang="en-US" dirty="0"/>
              <a:t>色レーザー</a:t>
            </a:r>
            <a:r>
              <a:rPr kumimoji="1" lang="ja-JP" altLang="en-US" dirty="0"/>
              <a:t>、</a:t>
            </a:r>
            <a:r>
              <a:rPr lang="ja-JP" altLang="en-US" dirty="0"/>
              <a:t>マイクロ波の三つの光で測定</a:t>
            </a:r>
            <a:endParaRPr kumimoji="1" lang="ja-JP" altLang="en-US" dirty="0"/>
          </a:p>
        </p:txBody>
      </p:sp>
      <p:sp>
        <p:nvSpPr>
          <p:cNvPr id="57" name="四角形: 角を丸くする 56">
            <a:extLst>
              <a:ext uri="{FF2B5EF4-FFF2-40B4-BE49-F238E27FC236}">
                <a16:creationId xmlns:a16="http://schemas.microsoft.com/office/drawing/2014/main" id="{AFA561F7-AA55-F418-1049-9D726F0F353F}"/>
              </a:ext>
            </a:extLst>
          </p:cNvPr>
          <p:cNvSpPr/>
          <p:nvPr/>
        </p:nvSpPr>
        <p:spPr>
          <a:xfrm>
            <a:off x="77263" y="6018015"/>
            <a:ext cx="6413373" cy="6924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962F3956-AD4F-DBAE-6AAF-9A825E37C9DE}"/>
              </a:ext>
            </a:extLst>
          </p:cNvPr>
          <p:cNvSpPr>
            <a:spLocks noGrp="1"/>
          </p:cNvSpPr>
          <p:nvPr>
            <p:ph type="sldNum" sz="quarter" idx="12"/>
          </p:nvPr>
        </p:nvSpPr>
        <p:spPr/>
        <p:txBody>
          <a:bodyPr/>
          <a:lstStyle/>
          <a:p>
            <a:fld id="{546937FD-AF86-4C7D-8F7F-5D9162CA89EA}" type="slidenum">
              <a:rPr lang="ja-JP" altLang="en-US" smtClean="0"/>
              <a:pPr/>
              <a:t>6</a:t>
            </a:fld>
            <a:endParaRPr lang="ja-JP" altLang="en-US" dirty="0"/>
          </a:p>
        </p:txBody>
      </p:sp>
    </p:spTree>
    <p:extLst>
      <p:ext uri="{BB962C8B-B14F-4D97-AF65-F5344CB8AC3E}">
        <p14:creationId xmlns:p14="http://schemas.microsoft.com/office/powerpoint/2010/main" val="182526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3B1818CC-6345-F905-7566-07A58A45004E}"/>
              </a:ext>
            </a:extLst>
          </p:cNvPr>
          <p:cNvSpPr/>
          <p:nvPr/>
        </p:nvSpPr>
        <p:spPr>
          <a:xfrm>
            <a:off x="0" y="-23421"/>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a:xfrm>
            <a:off x="1014864" y="-95316"/>
            <a:ext cx="10833100" cy="1325563"/>
          </a:xfrm>
        </p:spPr>
        <p:txBody>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磁場印加時</a:t>
            </a:r>
            <a:r>
              <a:rPr lang="en-US" altLang="ja-JP" b="1" dirty="0">
                <a:latin typeface="ＭＳ ゴシック" panose="020B0609070205080204" pitchFamily="49" charset="-128"/>
                <a:ea typeface="ＭＳ ゴシック" panose="020B0609070205080204" pitchFamily="49" charset="-128"/>
              </a:rPr>
              <a:t>)</a:t>
            </a:r>
            <a:endParaRPr kumimoji="1" lang="ja-JP" altLang="en-US" b="1" dirty="0">
              <a:latin typeface="ＭＳ ゴシック" panose="020B0609070205080204" pitchFamily="49" charset="-128"/>
              <a:ea typeface="ＭＳ ゴシック" panose="020B0609070205080204" pitchFamily="49" charset="-128"/>
            </a:endParaRPr>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6" y="1061663"/>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920750" y="2559459"/>
            <a:ext cx="1638300" cy="369332"/>
          </a:xfrm>
          <a:prstGeom prst="rect">
            <a:avLst/>
          </a:prstGeom>
          <a:noFill/>
        </p:spPr>
        <p:txBody>
          <a:bodyPr wrap="square" rtlCol="0">
            <a:spAutoFit/>
          </a:bodyPr>
          <a:lstStyle/>
          <a:p>
            <a:r>
              <a:rPr lang="ja-JP" altLang="en-US" b="1" dirty="0"/>
              <a:t>緑レーザー→</a:t>
            </a:r>
            <a:endParaRPr kumimoji="1" lang="ja-JP" altLang="en-US" b="1"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822625" y="3009910"/>
            <a:ext cx="1834549" cy="369332"/>
          </a:xfrm>
          <a:prstGeom prst="rect">
            <a:avLst/>
          </a:prstGeom>
          <a:noFill/>
        </p:spPr>
        <p:txBody>
          <a:bodyPr wrap="square" rtlCol="0">
            <a:spAutoFit/>
          </a:bodyPr>
          <a:lstStyle/>
          <a:p>
            <a:r>
              <a:rPr kumimoji="1" lang="ja-JP" altLang="en-US" b="1" dirty="0"/>
              <a:t>赤色レーザー→</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594100" y="3970835"/>
            <a:ext cx="1854200" cy="369332"/>
          </a:xfrm>
          <a:prstGeom prst="rect">
            <a:avLst/>
          </a:prstGeom>
          <a:noFill/>
        </p:spPr>
        <p:txBody>
          <a:bodyPr wrap="square" rtlCol="0">
            <a:spAutoFit/>
          </a:bodyPr>
          <a:lstStyle/>
          <a:p>
            <a:r>
              <a:rPr lang="ja-JP" altLang="en-US" b="1" dirty="0"/>
              <a:t>←マイクロ波</a:t>
            </a:r>
            <a:endParaRPr kumimoji="1" lang="ja-JP" altLang="en-US" b="1"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605619" y="3601503"/>
            <a:ext cx="1854200" cy="369332"/>
          </a:xfrm>
          <a:prstGeom prst="rect">
            <a:avLst/>
          </a:prstGeom>
          <a:noFill/>
        </p:spPr>
        <p:txBody>
          <a:bodyPr wrap="square" rtlCol="0">
            <a:spAutoFit/>
          </a:bodyPr>
          <a:lstStyle/>
          <a:p>
            <a:r>
              <a:rPr kumimoji="1" lang="ja-JP" altLang="en-US" b="1" dirty="0"/>
              <a:t>←ゼーマン分裂</a:t>
            </a:r>
          </a:p>
        </p:txBody>
      </p:sp>
      <p:pic>
        <p:nvPicPr>
          <p:cNvPr id="4" name="図 3">
            <a:extLst>
              <a:ext uri="{FF2B5EF4-FFF2-40B4-BE49-F238E27FC236}">
                <a16:creationId xmlns:a16="http://schemas.microsoft.com/office/drawing/2014/main" id="{74483EEE-F41D-017E-3F49-3330ED1D1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800" y="1061663"/>
            <a:ext cx="3407098" cy="4002990"/>
          </a:xfrm>
          <a:prstGeom prst="rect">
            <a:avLst/>
          </a:prstGeom>
        </p:spPr>
      </p:pic>
      <p:sp>
        <p:nvSpPr>
          <p:cNvPr id="9" name="テキスト ボックス 8">
            <a:extLst>
              <a:ext uri="{FF2B5EF4-FFF2-40B4-BE49-F238E27FC236}">
                <a16:creationId xmlns:a16="http://schemas.microsoft.com/office/drawing/2014/main" id="{8EAE6D95-77C6-19F1-7B62-E1B094E40471}"/>
              </a:ext>
            </a:extLst>
          </p:cNvPr>
          <p:cNvSpPr txBox="1"/>
          <p:nvPr/>
        </p:nvSpPr>
        <p:spPr>
          <a:xfrm>
            <a:off x="9299897" y="1500411"/>
            <a:ext cx="2683555" cy="2308324"/>
          </a:xfrm>
          <a:prstGeom prst="rect">
            <a:avLst/>
          </a:prstGeom>
          <a:noFill/>
        </p:spPr>
        <p:txBody>
          <a:bodyPr wrap="square" rtlCol="0">
            <a:spAutoFit/>
          </a:bodyPr>
          <a:lstStyle/>
          <a:p>
            <a:r>
              <a:rPr kumimoji="1" lang="en-US" altLang="ja-JP" dirty="0"/>
              <a:t>Photonics media</a:t>
            </a:r>
          </a:p>
          <a:p>
            <a:r>
              <a:rPr kumimoji="1" lang="en-US" altLang="ja-JP" dirty="0"/>
              <a:t>(</a:t>
            </a:r>
            <a:r>
              <a:rPr kumimoji="1" lang="ja-JP" altLang="en-US" dirty="0"/>
              <a:t>参照日</a:t>
            </a:r>
            <a:r>
              <a:rPr kumimoji="1" lang="en-US" altLang="ja-JP" dirty="0"/>
              <a:t>:2022/7/26)</a:t>
            </a:r>
          </a:p>
          <a:p>
            <a:r>
              <a:rPr kumimoji="1" lang="en-US" altLang="ja-JP" dirty="0">
                <a:hlinkClick r:id="rId5"/>
              </a:rPr>
              <a:t>https://www.photonics.com/Articles/New_Tools_Promise_the_Next_Big_Thing_for_Quantum/a66126</a:t>
            </a:r>
            <a:endParaRPr lang="en-US" altLang="ja-JP" dirty="0"/>
          </a:p>
          <a:p>
            <a:endParaRPr kumimoji="1" lang="ja-JP" altLang="en-US" dirty="0"/>
          </a:p>
        </p:txBody>
      </p:sp>
      <p:sp>
        <p:nvSpPr>
          <p:cNvPr id="11" name="テキスト ボックス 10">
            <a:extLst>
              <a:ext uri="{FF2B5EF4-FFF2-40B4-BE49-F238E27FC236}">
                <a16:creationId xmlns:a16="http://schemas.microsoft.com/office/drawing/2014/main" id="{947E563D-38AC-9213-1F54-4B1E1626B2F8}"/>
              </a:ext>
            </a:extLst>
          </p:cNvPr>
          <p:cNvSpPr txBox="1"/>
          <p:nvPr/>
        </p:nvSpPr>
        <p:spPr>
          <a:xfrm>
            <a:off x="661536" y="1061663"/>
            <a:ext cx="862464" cy="369332"/>
          </a:xfrm>
          <a:prstGeom prst="rect">
            <a:avLst/>
          </a:prstGeom>
          <a:noFill/>
        </p:spPr>
        <p:txBody>
          <a:bodyPr wrap="square" rtlCol="0">
            <a:spAutoFit/>
          </a:bodyPr>
          <a:lstStyle/>
          <a:p>
            <a:r>
              <a:rPr kumimoji="1" lang="en-US" altLang="ja-JP" b="1" dirty="0"/>
              <a:t>(A)</a:t>
            </a:r>
            <a:endParaRPr kumimoji="1" lang="ja-JP" altLang="en-US" b="1" dirty="0"/>
          </a:p>
        </p:txBody>
      </p:sp>
      <p:sp>
        <p:nvSpPr>
          <p:cNvPr id="12" name="テキスト ボックス 11">
            <a:extLst>
              <a:ext uri="{FF2B5EF4-FFF2-40B4-BE49-F238E27FC236}">
                <a16:creationId xmlns:a16="http://schemas.microsoft.com/office/drawing/2014/main" id="{04537BD6-7763-17E9-DABD-6FFAAB3457E0}"/>
              </a:ext>
            </a:extLst>
          </p:cNvPr>
          <p:cNvSpPr txBox="1"/>
          <p:nvPr/>
        </p:nvSpPr>
        <p:spPr>
          <a:xfrm>
            <a:off x="5459819" y="1050887"/>
            <a:ext cx="735464" cy="369332"/>
          </a:xfrm>
          <a:prstGeom prst="rect">
            <a:avLst/>
          </a:prstGeom>
          <a:noFill/>
        </p:spPr>
        <p:txBody>
          <a:bodyPr wrap="square" rtlCol="0">
            <a:spAutoFit/>
          </a:bodyPr>
          <a:lstStyle/>
          <a:p>
            <a:r>
              <a:rPr kumimoji="1" lang="en-US" altLang="ja-JP" b="1" dirty="0"/>
              <a:t>(B)</a:t>
            </a:r>
            <a:endParaRPr kumimoji="1" lang="ja-JP" altLang="en-US" b="1" dirty="0"/>
          </a:p>
        </p:txBody>
      </p:sp>
      <p:sp>
        <p:nvSpPr>
          <p:cNvPr id="13" name="四角形: 角を丸くする 12">
            <a:extLst>
              <a:ext uri="{FF2B5EF4-FFF2-40B4-BE49-F238E27FC236}">
                <a16:creationId xmlns:a16="http://schemas.microsoft.com/office/drawing/2014/main" id="{94E692BC-714F-7219-F753-1A32E69F870B}"/>
              </a:ext>
            </a:extLst>
          </p:cNvPr>
          <p:cNvSpPr/>
          <p:nvPr/>
        </p:nvSpPr>
        <p:spPr>
          <a:xfrm>
            <a:off x="6337300" y="4155500"/>
            <a:ext cx="571500" cy="3148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D6D2D6-35CB-AF13-BCDD-3247CB5B915F}"/>
              </a:ext>
            </a:extLst>
          </p:cNvPr>
          <p:cNvSpPr/>
          <p:nvPr/>
        </p:nvSpPr>
        <p:spPr>
          <a:xfrm>
            <a:off x="1495374" y="3601502"/>
            <a:ext cx="874847" cy="415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7EEF4E9-E4AF-AE94-CD95-37D3AC4412E8}"/>
              </a:ext>
            </a:extLst>
          </p:cNvPr>
          <p:cNvSpPr/>
          <p:nvPr/>
        </p:nvSpPr>
        <p:spPr>
          <a:xfrm>
            <a:off x="2741196" y="4528008"/>
            <a:ext cx="1638299" cy="181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7775B45-3888-5796-A7BC-4C95B5280692}"/>
              </a:ext>
            </a:extLst>
          </p:cNvPr>
          <p:cNvSpPr/>
          <p:nvPr/>
        </p:nvSpPr>
        <p:spPr>
          <a:xfrm>
            <a:off x="1495374" y="4709499"/>
            <a:ext cx="2643489" cy="6727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713851" y="6018925"/>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6"/>
              </a:rPr>
              <a:t>https://qforum.org/topics/interview07</a:t>
            </a:r>
            <a:endParaRPr kumimoji="1" lang="ja-JP" altLang="en-US" dirty="0"/>
          </a:p>
        </p:txBody>
      </p:sp>
      <p:sp>
        <p:nvSpPr>
          <p:cNvPr id="3" name="四角形: 角を丸くする 2">
            <a:extLst>
              <a:ext uri="{FF2B5EF4-FFF2-40B4-BE49-F238E27FC236}">
                <a16:creationId xmlns:a16="http://schemas.microsoft.com/office/drawing/2014/main" id="{58C1E2CE-0FBB-90E6-921A-A512B7E6403F}"/>
              </a:ext>
            </a:extLst>
          </p:cNvPr>
          <p:cNvSpPr/>
          <p:nvPr/>
        </p:nvSpPr>
        <p:spPr>
          <a:xfrm>
            <a:off x="713851" y="4708454"/>
            <a:ext cx="4902902" cy="101013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716369" y="4750710"/>
            <a:ext cx="4954181" cy="954107"/>
          </a:xfrm>
          <a:prstGeom prst="rect">
            <a:avLst/>
          </a:prstGeom>
          <a:noFill/>
        </p:spPr>
        <p:txBody>
          <a:bodyPr wrap="square" rtlCol="0">
            <a:spAutoFit/>
          </a:bodyPr>
          <a:lstStyle/>
          <a:p>
            <a:r>
              <a:rPr kumimoji="1" lang="ja-JP" altLang="en-US" sz="2800" dirty="0"/>
              <a:t>緑レーザー、赤</a:t>
            </a:r>
            <a:r>
              <a:rPr lang="ja-JP" altLang="en-US" sz="2800" dirty="0"/>
              <a:t>色レーザー</a:t>
            </a:r>
            <a:r>
              <a:rPr kumimoji="1" lang="ja-JP" altLang="en-US" sz="2800" dirty="0"/>
              <a:t>、</a:t>
            </a:r>
            <a:endParaRPr kumimoji="1" lang="en-US" altLang="ja-JP" sz="2800" dirty="0"/>
          </a:p>
          <a:p>
            <a:r>
              <a:rPr lang="ja-JP" altLang="en-US" sz="2800" dirty="0"/>
              <a:t>マイクロ波の三つの光で測定</a:t>
            </a:r>
            <a:endParaRPr kumimoji="1" lang="ja-JP" altLang="en-US" sz="2800" dirty="0"/>
          </a:p>
        </p:txBody>
      </p:sp>
      <p:sp>
        <p:nvSpPr>
          <p:cNvPr id="20" name="テキスト ボックス 19">
            <a:extLst>
              <a:ext uri="{FF2B5EF4-FFF2-40B4-BE49-F238E27FC236}">
                <a16:creationId xmlns:a16="http://schemas.microsoft.com/office/drawing/2014/main" id="{2A5BA714-D120-7C0C-8DEF-FAD5F8147A70}"/>
              </a:ext>
            </a:extLst>
          </p:cNvPr>
          <p:cNvSpPr txBox="1"/>
          <p:nvPr/>
        </p:nvSpPr>
        <p:spPr>
          <a:xfrm>
            <a:off x="6552621" y="5444171"/>
            <a:ext cx="5652681" cy="830997"/>
          </a:xfrm>
          <a:prstGeom prst="rect">
            <a:avLst/>
          </a:prstGeom>
          <a:noFill/>
        </p:spPr>
        <p:txBody>
          <a:bodyPr wrap="square" rtlCol="0">
            <a:spAutoFit/>
          </a:bodyPr>
          <a:lstStyle/>
          <a:p>
            <a:r>
              <a:rPr kumimoji="1" lang="ja-JP" altLang="en-US" sz="2400" b="1" dirty="0"/>
              <a:t>共鳴スペクトルを観測することで </a:t>
            </a:r>
            <a:r>
              <a:rPr kumimoji="1" lang="el-GR" altLang="ja-JP" sz="2400" b="1" dirty="0">
                <a:latin typeface="Yu Gothic UI" panose="020B0500000000000000" pitchFamily="50" charset="-128"/>
                <a:ea typeface="Yu Gothic UI" panose="020B0500000000000000" pitchFamily="50" charset="-128"/>
              </a:rPr>
              <a:t>μ</a:t>
            </a:r>
            <a:r>
              <a:rPr kumimoji="1" lang="en-US" altLang="ja-JP" sz="2400" b="1" dirty="0">
                <a:latin typeface="Yu Gothic UI" panose="020B0500000000000000" pitchFamily="50" charset="-128"/>
                <a:ea typeface="Yu Gothic UI" panose="020B0500000000000000" pitchFamily="50" charset="-128"/>
              </a:rPr>
              <a:t>T/</a:t>
            </a:r>
            <a:r>
              <a:rPr kumimoji="1" lang="ja-JP" altLang="en-US" sz="2400" b="1" dirty="0">
                <a:latin typeface="Yu Gothic UI" panose="020B0500000000000000" pitchFamily="50" charset="-128"/>
                <a:ea typeface="Yu Gothic UI" panose="020B0500000000000000" pitchFamily="50" charset="-128"/>
              </a:rPr>
              <a:t>√</a:t>
            </a:r>
            <a:r>
              <a:rPr kumimoji="1" lang="en-US" altLang="ja-JP" sz="2400" b="1" dirty="0">
                <a:latin typeface="Yu Gothic UI" panose="020B0500000000000000" pitchFamily="50" charset="-128"/>
                <a:ea typeface="Yu Gothic UI" panose="020B0500000000000000" pitchFamily="50" charset="-128"/>
              </a:rPr>
              <a:t>Hz</a:t>
            </a:r>
            <a:r>
              <a:rPr kumimoji="1" lang="ja-JP" altLang="en-US" sz="2400" b="1" dirty="0">
                <a:latin typeface="+mn-ea"/>
              </a:rPr>
              <a:t>の感度で磁場を検出できる</a:t>
            </a:r>
          </a:p>
        </p:txBody>
      </p:sp>
      <p:sp>
        <p:nvSpPr>
          <p:cNvPr id="23" name="四角形: 角を丸くする 22">
            <a:extLst>
              <a:ext uri="{FF2B5EF4-FFF2-40B4-BE49-F238E27FC236}">
                <a16:creationId xmlns:a16="http://schemas.microsoft.com/office/drawing/2014/main" id="{E885EA51-7577-EDEE-BBEA-1DFF51FE3DD5}"/>
              </a:ext>
            </a:extLst>
          </p:cNvPr>
          <p:cNvSpPr/>
          <p:nvPr/>
        </p:nvSpPr>
        <p:spPr>
          <a:xfrm>
            <a:off x="6498824" y="5382212"/>
            <a:ext cx="4976807" cy="83099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スライド番号プレースホルダー 20">
            <a:extLst>
              <a:ext uri="{FF2B5EF4-FFF2-40B4-BE49-F238E27FC236}">
                <a16:creationId xmlns:a16="http://schemas.microsoft.com/office/drawing/2014/main" id="{DBF86A83-2F6A-A380-2233-9C9E0A1C1C7E}"/>
              </a:ext>
            </a:extLst>
          </p:cNvPr>
          <p:cNvSpPr>
            <a:spLocks noGrp="1"/>
          </p:cNvSpPr>
          <p:nvPr>
            <p:ph type="sldNum" sz="quarter" idx="12"/>
          </p:nvPr>
        </p:nvSpPr>
        <p:spPr/>
        <p:txBody>
          <a:bodyPr/>
          <a:lstStyle/>
          <a:p>
            <a:fld id="{546937FD-AF86-4C7D-8F7F-5D9162CA89EA}" type="slidenum">
              <a:rPr lang="ja-JP" altLang="en-US" smtClean="0"/>
              <a:pPr/>
              <a:t>7</a:t>
            </a:fld>
            <a:endParaRPr lang="ja-JP" altLang="en-US" dirty="0"/>
          </a:p>
        </p:txBody>
      </p:sp>
      <p:sp>
        <p:nvSpPr>
          <p:cNvPr id="28" name="テキスト ボックス 27">
            <a:extLst>
              <a:ext uri="{FF2B5EF4-FFF2-40B4-BE49-F238E27FC236}">
                <a16:creationId xmlns:a16="http://schemas.microsoft.com/office/drawing/2014/main" id="{68771BF5-2A55-99E6-595A-C13EDDA4A276}"/>
              </a:ext>
            </a:extLst>
          </p:cNvPr>
          <p:cNvSpPr txBox="1"/>
          <p:nvPr/>
        </p:nvSpPr>
        <p:spPr>
          <a:xfrm rot="16200000">
            <a:off x="5014164" y="2684911"/>
            <a:ext cx="1854200" cy="369332"/>
          </a:xfrm>
          <a:prstGeom prst="rect">
            <a:avLst/>
          </a:prstGeom>
          <a:solidFill>
            <a:schemeClr val="bg1"/>
          </a:solidFill>
        </p:spPr>
        <p:txBody>
          <a:bodyPr wrap="square" rtlCol="0">
            <a:spAutoFit/>
          </a:bodyPr>
          <a:lstStyle/>
          <a:p>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
        <p:nvSpPr>
          <p:cNvPr id="29" name="テキスト ボックス 28">
            <a:extLst>
              <a:ext uri="{FF2B5EF4-FFF2-40B4-BE49-F238E27FC236}">
                <a16:creationId xmlns:a16="http://schemas.microsoft.com/office/drawing/2014/main" id="{B6EAE76F-990A-7BBD-ADF3-CB9394561956}"/>
              </a:ext>
            </a:extLst>
          </p:cNvPr>
          <p:cNvSpPr txBox="1"/>
          <p:nvPr/>
        </p:nvSpPr>
        <p:spPr>
          <a:xfrm>
            <a:off x="6395757" y="4787958"/>
            <a:ext cx="2904139" cy="369332"/>
          </a:xfrm>
          <a:prstGeom prst="rect">
            <a:avLst/>
          </a:prstGeom>
          <a:solidFill>
            <a:schemeClr val="bg1"/>
          </a:solidFill>
        </p:spPr>
        <p:txBody>
          <a:bodyPr wrap="square" rtlCol="0">
            <a:spAutoFit/>
          </a:bodyPr>
          <a:lstStyle/>
          <a:p>
            <a:r>
              <a:rPr lang="ja-JP" altLang="en-US" dirty="0"/>
              <a:t>マイクロ波周波数 </a:t>
            </a:r>
            <a:r>
              <a:rPr lang="en-US" altLang="ja-JP" dirty="0"/>
              <a:t>(GHz)</a:t>
            </a:r>
            <a:endParaRPr kumimoji="1" lang="ja-JP" altLang="en-US" dirty="0"/>
          </a:p>
        </p:txBody>
      </p:sp>
      <p:sp>
        <p:nvSpPr>
          <p:cNvPr id="30" name="テキスト ボックス 29">
            <a:extLst>
              <a:ext uri="{FF2B5EF4-FFF2-40B4-BE49-F238E27FC236}">
                <a16:creationId xmlns:a16="http://schemas.microsoft.com/office/drawing/2014/main" id="{005B7335-CACA-4A06-71B1-6FE370F17D6F}"/>
              </a:ext>
            </a:extLst>
          </p:cNvPr>
          <p:cNvSpPr txBox="1"/>
          <p:nvPr/>
        </p:nvSpPr>
        <p:spPr>
          <a:xfrm>
            <a:off x="8316731" y="6355234"/>
            <a:ext cx="1431758" cy="369332"/>
          </a:xfrm>
          <a:prstGeom prst="rect">
            <a:avLst/>
          </a:prstGeom>
          <a:noFill/>
        </p:spPr>
        <p:txBody>
          <a:bodyPr wrap="square" rtlCol="0">
            <a:spAutoFit/>
          </a:bodyPr>
          <a:lstStyle/>
          <a:p>
            <a:r>
              <a:rPr kumimoji="1" lang="en-US" altLang="ja-JP" dirty="0"/>
              <a:t>1 T=10</a:t>
            </a:r>
            <a:r>
              <a:rPr kumimoji="1" lang="en-US" altLang="ja-JP" baseline="30000" dirty="0"/>
              <a:t>-4</a:t>
            </a:r>
            <a:r>
              <a:rPr kumimoji="1" lang="en-US" altLang="ja-JP" dirty="0"/>
              <a:t> G</a:t>
            </a:r>
            <a:endParaRPr kumimoji="1" lang="ja-JP" altLang="en-US" dirty="0"/>
          </a:p>
        </p:txBody>
      </p:sp>
      <p:sp>
        <p:nvSpPr>
          <p:cNvPr id="31" name="正方形/長方形 30">
            <a:extLst>
              <a:ext uri="{FF2B5EF4-FFF2-40B4-BE49-F238E27FC236}">
                <a16:creationId xmlns:a16="http://schemas.microsoft.com/office/drawing/2014/main" id="{5889EFB8-CC6D-B57C-003A-C885939F5BB0}"/>
              </a:ext>
            </a:extLst>
          </p:cNvPr>
          <p:cNvSpPr/>
          <p:nvPr/>
        </p:nvSpPr>
        <p:spPr>
          <a:xfrm>
            <a:off x="8316731" y="6311677"/>
            <a:ext cx="1340991" cy="40369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7FD6DA9D-37D7-1641-F6EE-2A789645E022}"/>
              </a:ext>
            </a:extLst>
          </p:cNvPr>
          <p:cNvSpPr/>
          <p:nvPr/>
        </p:nvSpPr>
        <p:spPr>
          <a:xfrm>
            <a:off x="0" y="0"/>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a:xfrm>
            <a:off x="3447467" y="48107"/>
            <a:ext cx="5106986" cy="911977"/>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圧力容器</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48939" y="1670066"/>
            <a:ext cx="4535062"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アンビルはモアッサナイト</a:t>
            </a:r>
            <a:endParaRPr lang="en-US" altLang="ja-JP" sz="2400" dirty="0"/>
          </a:p>
          <a:p>
            <a:endParaRPr lang="en-US" altLang="ja-JP" sz="2400" dirty="0"/>
          </a:p>
          <a:p>
            <a:pPr marL="342900" indent="-342900">
              <a:buFont typeface="Arial" panose="020B0604020202020204" pitchFamily="34" charset="0"/>
              <a:buChar char="•"/>
            </a:pPr>
            <a:r>
              <a:rPr lang="ja-JP" altLang="en-US" sz="2400" dirty="0"/>
              <a:t>試料近くの小型マイクロコイルはマイクロ波電力供給用</a:t>
            </a:r>
            <a:endParaRPr lang="en-US" altLang="ja-JP" sz="2400" dirty="0"/>
          </a:p>
          <a:p>
            <a:endParaRPr lang="en-US" altLang="ja-JP" sz="2400" dirty="0"/>
          </a:p>
          <a:p>
            <a:pPr marL="342900" indent="-342900">
              <a:buFont typeface="Arial" panose="020B0604020202020204" pitchFamily="34" charset="0"/>
              <a:buChar char="•"/>
            </a:pPr>
            <a:r>
              <a:rPr kumimoji="1" lang="ja-JP" altLang="en-US" sz="2400" dirty="0"/>
              <a:t>大きい方のコイルは交流磁化率測定用のモジュレーションコイル。</a:t>
            </a:r>
            <a:endParaRPr kumimoji="1" lang="en-US" altLang="ja-JP"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3447467" y="5179759"/>
            <a:ext cx="3701472" cy="1200329"/>
          </a:xfrm>
          <a:prstGeom prst="rect">
            <a:avLst/>
          </a:prstGeom>
          <a:noFill/>
        </p:spPr>
        <p:txBody>
          <a:bodyPr wrap="square" rtlCol="0">
            <a:spAutoFit/>
          </a:bodyPr>
          <a:lstStyle/>
          <a:p>
            <a:r>
              <a:rPr lang="ja-JP" altLang="en-US" sz="2400" dirty="0"/>
              <a:t>・座標の定義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面積層方向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529" y="1452285"/>
            <a:ext cx="6272640" cy="3509692"/>
          </a:xfrm>
        </p:spPr>
      </p:pic>
      <p:sp>
        <p:nvSpPr>
          <p:cNvPr id="3" name="四角形: 角を丸くする 2">
            <a:extLst>
              <a:ext uri="{FF2B5EF4-FFF2-40B4-BE49-F238E27FC236}">
                <a16:creationId xmlns:a16="http://schemas.microsoft.com/office/drawing/2014/main" id="{FE064CA5-FEA4-068D-13E9-AC61B21F4CE6}"/>
              </a:ext>
            </a:extLst>
          </p:cNvPr>
          <p:cNvSpPr/>
          <p:nvPr/>
        </p:nvSpPr>
        <p:spPr>
          <a:xfrm>
            <a:off x="3447467" y="5179759"/>
            <a:ext cx="3441702"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0C618A72-DC54-4D62-D214-6FCF32BB1611}"/>
              </a:ext>
            </a:extLst>
          </p:cNvPr>
          <p:cNvSpPr/>
          <p:nvPr/>
        </p:nvSpPr>
        <p:spPr>
          <a:xfrm>
            <a:off x="7035800" y="1452285"/>
            <a:ext cx="4648201" cy="326476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753B1E0B-445B-33EF-6B7E-DC230A7D2E47}"/>
              </a:ext>
            </a:extLst>
          </p:cNvPr>
          <p:cNvSpPr>
            <a:spLocks noGrp="1"/>
          </p:cNvSpPr>
          <p:nvPr>
            <p:ph type="sldNum" sz="quarter" idx="12"/>
          </p:nvPr>
        </p:nvSpPr>
        <p:spPr/>
        <p:txBody>
          <a:bodyPr/>
          <a:lstStyle/>
          <a:p>
            <a:fld id="{546937FD-AF86-4C7D-8F7F-5D9162CA89EA}" type="slidenum">
              <a:rPr lang="ja-JP" altLang="en-US" smtClean="0"/>
              <a:pPr/>
              <a:t>8</a:t>
            </a:fld>
            <a:endParaRPr lang="ja-JP" altLang="en-US" dirty="0"/>
          </a:p>
        </p:txBody>
      </p:sp>
    </p:spTree>
    <p:extLst>
      <p:ext uri="{BB962C8B-B14F-4D97-AF65-F5344CB8AC3E}">
        <p14:creationId xmlns:p14="http://schemas.microsoft.com/office/powerpoint/2010/main" val="114070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9F3A91F-7F64-9337-8E1F-7645FA945F54}"/>
              </a:ext>
            </a:extLst>
          </p:cNvPr>
          <p:cNvSpPr/>
          <p:nvPr/>
        </p:nvSpPr>
        <p:spPr>
          <a:xfrm>
            <a:off x="0" y="1153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a:xfrm>
            <a:off x="1431924" y="131010"/>
            <a:ext cx="9540875" cy="829339"/>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799" y="1611778"/>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2235200" y="5122450"/>
            <a:ext cx="7251700" cy="954107"/>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の白い点がダイヤモンド窒素空孔中心</a:t>
            </a:r>
            <a:endParaRPr kumimoji="1" lang="en-US" altLang="ja-JP" sz="2800" dirty="0"/>
          </a:p>
          <a:p>
            <a:r>
              <a:rPr lang="ja-JP" altLang="en-US" sz="2800" dirty="0"/>
              <a:t>白い線で書かれた五角形が試料</a:t>
            </a:r>
            <a:endParaRPr kumimoji="1" lang="ja-JP" altLang="en-US"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1447800" y="1314936"/>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5232400" y="1286635"/>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
        <p:nvSpPr>
          <p:cNvPr id="6" name="四角形: 角を丸くする 5">
            <a:extLst>
              <a:ext uri="{FF2B5EF4-FFF2-40B4-BE49-F238E27FC236}">
                <a16:creationId xmlns:a16="http://schemas.microsoft.com/office/drawing/2014/main" id="{0A52D082-8561-7FB3-8AB7-363291880426}"/>
              </a:ext>
            </a:extLst>
          </p:cNvPr>
          <p:cNvSpPr/>
          <p:nvPr/>
        </p:nvSpPr>
        <p:spPr>
          <a:xfrm>
            <a:off x="8308522" y="1735550"/>
            <a:ext cx="3362778" cy="2303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1BB8B30-6ACC-13A7-3992-A2B56A81440B}"/>
              </a:ext>
            </a:extLst>
          </p:cNvPr>
          <p:cNvSpPr txBox="1"/>
          <p:nvPr/>
        </p:nvSpPr>
        <p:spPr>
          <a:xfrm>
            <a:off x="8435522" y="2766950"/>
            <a:ext cx="3235778"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試料</a:t>
            </a:r>
            <a:endParaRPr kumimoji="1" lang="en-US" altLang="ja-JP" sz="2400" b="1" dirty="0"/>
          </a:p>
          <a:p>
            <a:r>
              <a:rPr kumimoji="1" lang="ja-JP" altLang="en-US" sz="2400" b="1" dirty="0"/>
              <a:t>幅</a:t>
            </a:r>
            <a:r>
              <a:rPr kumimoji="1" lang="en-US" altLang="ja-JP" sz="2400" b="1" dirty="0"/>
              <a:t>:</a:t>
            </a:r>
            <a:r>
              <a:rPr kumimoji="1" lang="ja-JP" altLang="en-US" sz="2400" b="1" dirty="0"/>
              <a:t>約</a:t>
            </a:r>
            <a:r>
              <a:rPr kumimoji="1" lang="en-US" altLang="ja-JP" sz="2400" b="1" dirty="0"/>
              <a:t>80</a:t>
            </a:r>
            <a:r>
              <a:rPr lang="ja-JP" altLang="en-US" sz="2400" b="1" dirty="0"/>
              <a:t>～</a:t>
            </a:r>
            <a:r>
              <a:rPr lang="en-US" altLang="ja-JP" sz="2400" b="1" dirty="0"/>
              <a:t>100 </a:t>
            </a:r>
            <a:r>
              <a:rPr lang="en-US" altLang="ja-JP" sz="2400" b="1" dirty="0" err="1">
                <a:latin typeface="Yu Gothic UI" panose="020B0500000000000000" pitchFamily="50" charset="-128"/>
                <a:ea typeface="Yu Gothic UI" panose="020B0500000000000000" pitchFamily="50" charset="-128"/>
              </a:rPr>
              <a:t>μ</a:t>
            </a:r>
            <a:r>
              <a:rPr lang="en-US" altLang="ja-JP" sz="2400" b="1" dirty="0" err="1"/>
              <a:t>m</a:t>
            </a:r>
            <a:endParaRPr lang="en-US" altLang="ja-JP" sz="2400" b="1" dirty="0"/>
          </a:p>
          <a:p>
            <a:r>
              <a:rPr kumimoji="1" lang="ja-JP" altLang="en-US" sz="2400" b="1" dirty="0"/>
              <a:t>厚さ</a:t>
            </a:r>
            <a:r>
              <a:rPr kumimoji="1" lang="en-US" altLang="ja-JP" sz="2400" b="1" dirty="0"/>
              <a:t>:</a:t>
            </a:r>
            <a:r>
              <a:rPr kumimoji="1" lang="ja-JP" altLang="en-US" sz="2400" b="1" dirty="0"/>
              <a:t>約</a:t>
            </a:r>
            <a:r>
              <a:rPr kumimoji="1" lang="en-US" altLang="ja-JP" sz="2400" b="1" dirty="0"/>
              <a:t>80 </a:t>
            </a:r>
            <a:r>
              <a:rPr lang="en-US" altLang="ja-JP" sz="2400" b="1" dirty="0" err="1">
                <a:latin typeface="Yu Gothic UI" panose="020B0500000000000000" pitchFamily="50" charset="-128"/>
                <a:ea typeface="Yu Gothic UI" panose="020B0500000000000000" pitchFamily="50" charset="-128"/>
              </a:rPr>
              <a:t>μ</a:t>
            </a:r>
            <a:r>
              <a:rPr kumimoji="1" lang="en-US" altLang="ja-JP" sz="2400" b="1" dirty="0" err="1"/>
              <a:t>m</a:t>
            </a:r>
            <a:endParaRPr kumimoji="1" lang="ja-JP" altLang="en-US" sz="2400" b="1" dirty="0"/>
          </a:p>
        </p:txBody>
      </p:sp>
      <p:sp>
        <p:nvSpPr>
          <p:cNvPr id="10" name="テキスト ボックス 9">
            <a:extLst>
              <a:ext uri="{FF2B5EF4-FFF2-40B4-BE49-F238E27FC236}">
                <a16:creationId xmlns:a16="http://schemas.microsoft.com/office/drawing/2014/main" id="{D45A437C-EFEA-BBB0-E02E-3BA4260945DE}"/>
              </a:ext>
            </a:extLst>
          </p:cNvPr>
          <p:cNvSpPr txBox="1"/>
          <p:nvPr/>
        </p:nvSpPr>
        <p:spPr>
          <a:xfrm>
            <a:off x="8435522" y="1873816"/>
            <a:ext cx="3045278" cy="83099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マイクロコイル</a:t>
            </a:r>
            <a:endParaRPr kumimoji="1" lang="en-US" altLang="ja-JP" sz="2400" b="1" dirty="0"/>
          </a:p>
          <a:p>
            <a:r>
              <a:rPr lang="ja-JP" altLang="en-US" sz="2400" b="1" dirty="0"/>
              <a:t>直径</a:t>
            </a:r>
            <a:r>
              <a:rPr lang="en-US" altLang="ja-JP" sz="2400" b="1" dirty="0"/>
              <a:t>:</a:t>
            </a:r>
            <a:r>
              <a:rPr lang="ja-JP" altLang="en-US" sz="2400" b="1" dirty="0"/>
              <a:t>約</a:t>
            </a:r>
            <a:r>
              <a:rPr lang="en-US" altLang="ja-JP" sz="2400" b="1" dirty="0"/>
              <a:t>100 </a:t>
            </a:r>
            <a:r>
              <a:rPr lang="el-GR" altLang="ja-JP" sz="2400" b="1" dirty="0">
                <a:latin typeface="Yu Gothic UI" panose="020B0500000000000000" pitchFamily="50" charset="-128"/>
                <a:ea typeface="Yu Gothic UI" panose="020B0500000000000000" pitchFamily="50" charset="-128"/>
              </a:rPr>
              <a:t>μ</a:t>
            </a:r>
            <a:r>
              <a:rPr lang="en-US" altLang="ja-JP" sz="2400" b="1" dirty="0"/>
              <a:t>m</a:t>
            </a:r>
            <a:endParaRPr kumimoji="1" lang="ja-JP" altLang="en-US" sz="2400" b="1" dirty="0"/>
          </a:p>
        </p:txBody>
      </p:sp>
      <p:sp>
        <p:nvSpPr>
          <p:cNvPr id="11" name="スライド番号プレースホルダー 10">
            <a:extLst>
              <a:ext uri="{FF2B5EF4-FFF2-40B4-BE49-F238E27FC236}">
                <a16:creationId xmlns:a16="http://schemas.microsoft.com/office/drawing/2014/main" id="{EA69B590-80D6-42AA-7A99-F9AF999A138B}"/>
              </a:ext>
            </a:extLst>
          </p:cNvPr>
          <p:cNvSpPr>
            <a:spLocks noGrp="1"/>
          </p:cNvSpPr>
          <p:nvPr>
            <p:ph type="sldNum" sz="quarter" idx="12"/>
          </p:nvPr>
        </p:nvSpPr>
        <p:spPr/>
        <p:txBody>
          <a:bodyPr/>
          <a:lstStyle/>
          <a:p>
            <a:fld id="{546937FD-AF86-4C7D-8F7F-5D9162CA89EA}" type="slidenum">
              <a:rPr lang="ja-JP" altLang="en-US" smtClean="0"/>
              <a:pPr/>
              <a:t>9</a:t>
            </a:fld>
            <a:endParaRPr lang="ja-JP" altLang="en-US" dirty="0"/>
          </a:p>
        </p:txBody>
      </p:sp>
      <p:sp>
        <p:nvSpPr>
          <p:cNvPr id="12" name="テキスト ボックス 11">
            <a:extLst>
              <a:ext uri="{FF2B5EF4-FFF2-40B4-BE49-F238E27FC236}">
                <a16:creationId xmlns:a16="http://schemas.microsoft.com/office/drawing/2014/main" id="{C3749A01-65F6-815D-8B4A-B7A92533025F}"/>
              </a:ext>
            </a:extLst>
          </p:cNvPr>
          <p:cNvSpPr txBox="1"/>
          <p:nvPr/>
        </p:nvSpPr>
        <p:spPr>
          <a:xfrm>
            <a:off x="5642811" y="4667899"/>
            <a:ext cx="2213810" cy="369332"/>
          </a:xfrm>
          <a:prstGeom prst="rect">
            <a:avLst/>
          </a:prstGeom>
          <a:solidFill>
            <a:schemeClr val="bg1"/>
          </a:solidFill>
        </p:spPr>
        <p:txBody>
          <a:bodyPr wrap="square" rtlCol="0">
            <a:spAutoFit/>
          </a:bodyPr>
          <a:lstStyle/>
          <a:p>
            <a:pPr algn="ctr"/>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Tree>
    <p:extLst>
      <p:ext uri="{BB962C8B-B14F-4D97-AF65-F5344CB8AC3E}">
        <p14:creationId xmlns:p14="http://schemas.microsoft.com/office/powerpoint/2010/main" val="2461888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4306</TotalTime>
  <Words>4467</Words>
  <Application>Microsoft Office PowerPoint</Application>
  <PresentationFormat>ワイド画面</PresentationFormat>
  <Paragraphs>382</Paragraphs>
  <Slides>26</Slides>
  <Notes>20</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26</vt:i4>
      </vt:variant>
    </vt:vector>
  </HeadingPairs>
  <TitlesOfParts>
    <vt:vector size="40" baseType="lpstr">
      <vt:lpstr>GenEiGothicP-Normal</vt:lpstr>
      <vt:lpstr>Geneva</vt:lpstr>
      <vt:lpstr>ＭＳ ゴシック</vt:lpstr>
      <vt:lpstr>Noto Serif JP</vt:lpstr>
      <vt:lpstr>Yu Gothic UI</vt:lpstr>
      <vt:lpstr>游ゴシック</vt:lpstr>
      <vt:lpstr>游ゴシック Light</vt:lpstr>
      <vt:lpstr>游明朝</vt:lpstr>
      <vt:lpstr>Arial</vt:lpstr>
      <vt:lpstr>Arial</vt:lpstr>
      <vt:lpstr>Cambria Math</vt:lpstr>
      <vt:lpstr>Noto Sans</vt:lpstr>
      <vt:lpstr>Office テーマ</vt:lpstr>
      <vt:lpstr>デザインの設定</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背景:高圧実験の悩み</vt:lpstr>
      <vt:lpstr>PowerPoint プレゼンテーション</vt:lpstr>
      <vt:lpstr>背景:BaFe2(As1-xPx)2について</vt:lpstr>
      <vt:lpstr>目的</vt:lpstr>
      <vt:lpstr>実験方法:光検出磁気共鳴法(ゼロ磁場時)</vt:lpstr>
      <vt:lpstr>実験方法:光検出磁気共鳴法(磁場印加時)</vt:lpstr>
      <vt:lpstr>実験方法:圧力容器</vt:lpstr>
      <vt:lpstr>実験方法:試料と窒素空孔中心の位置</vt:lpstr>
      <vt:lpstr>結果:光検出磁気共鳴スペクトル</vt:lpstr>
      <vt:lpstr>結果:ゼーマン分裂の温度による変化</vt:lpstr>
      <vt:lpstr>結果:BaFe₂(As0.59P0.41)₂の温度-圧力相図</vt:lpstr>
      <vt:lpstr>まとめ</vt:lpstr>
      <vt:lpstr>PowerPoint プレゼンテーション</vt:lpstr>
      <vt:lpstr>PowerPoint プレゼンテーション</vt:lpstr>
      <vt:lpstr>PowerPoint プレゼンテーション</vt:lpstr>
      <vt:lpstr>相関電子系とは何か</vt:lpstr>
      <vt:lpstr>超微細構造とは</vt:lpstr>
      <vt:lpstr>ローレンツフィット</vt:lpstr>
      <vt:lpstr>交流磁化率法</vt:lpstr>
      <vt:lpstr>第II種超伝導体の臨界磁場・渦糸</vt:lpstr>
      <vt:lpstr>結果:磁場の超伝導転移による変化</vt:lpstr>
      <vt:lpstr>結果: BaFe₂(AS0.59P0.41)₂の下部臨界磁場Hc1(T)と上部臨界磁場Hc2(T)の測定</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651</cp:revision>
  <dcterms:created xsi:type="dcterms:W3CDTF">2022-07-07T06:39:27Z</dcterms:created>
  <dcterms:modified xsi:type="dcterms:W3CDTF">2022-07-30T12:36:39Z</dcterms:modified>
</cp:coreProperties>
</file>