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60" r:id="rId4"/>
    <p:sldId id="266" r:id="rId5"/>
    <p:sldId id="268" r:id="rId6"/>
    <p:sldId id="261" r:id="rId7"/>
    <p:sldId id="269" r:id="rId8"/>
    <p:sldId id="273" r:id="rId9"/>
    <p:sldId id="262" r:id="rId10"/>
    <p:sldId id="263" r:id="rId11"/>
    <p:sldId id="264" r:id="rId12"/>
    <p:sldId id="265" r:id="rId13"/>
    <p:sldId id="267" r:id="rId14"/>
    <p:sldId id="259" r:id="rId15"/>
    <p:sldId id="272" r:id="rId16"/>
    <p:sldId id="27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この超伝導体は鉄系超伝導体である。鉄系超伝導体は</a:t>
            </a:r>
            <a:r>
              <a:rPr kumimoji="1" lang="en-US" altLang="ja-JP" dirty="0"/>
              <a:t>2008</a:t>
            </a:r>
            <a:r>
              <a:rPr kumimoji="1" lang="ja-JP" altLang="en-US" dirty="0"/>
              <a:t>年に東工大の細野グループにより発見された</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ja-JP" altLang="en-US" dirty="0"/>
              <a:t>ヒ素が　でリンが　である。</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これは、近年「物理と化学とにまたがる学際領域」において大きな注目を集めている。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高圧容器に対して試料が小さいため、計測には十分な分解能が必要である。</a:t>
            </a:r>
            <a:endParaRPr kumimoji="1" lang="en-US" altLang="ja-JP" dirty="0"/>
          </a:p>
          <a:p>
            <a:r>
              <a:rPr kumimoji="1" lang="ja-JP" altLang="en-US" dirty="0"/>
              <a:t>また、高圧低温下の極限状態で計測するため、そのような環境に耐えられることも必要。</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29747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この実験は分解能を示すために行った。</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左図は、それぞれの温度での</a:t>
            </a:r>
            <a:r>
              <a:rPr kumimoji="1" lang="en-US" altLang="ja-JP" dirty="0" err="1"/>
              <a:t>NVc</a:t>
            </a:r>
            <a:r>
              <a:rPr kumimoji="1" lang="ja-JP" altLang="en-US" dirty="0"/>
              <a:t>中の光学磁気共鳴スペクトル。そこから分裂を抽出してプロットしたのが右図</a:t>
            </a:r>
            <a:endParaRPr kumimoji="1" lang="en-US" altLang="ja-JP" dirty="0"/>
          </a:p>
          <a:p>
            <a:r>
              <a:rPr kumimoji="1" lang="ja-JP" altLang="en-US" dirty="0"/>
              <a:t>分裂の度合いは、初めは一定だが、温められると約</a:t>
            </a:r>
            <a:r>
              <a:rPr kumimoji="1" lang="en-US" altLang="ja-JP" dirty="0"/>
              <a:t>17K</a:t>
            </a:r>
            <a:r>
              <a:rPr kumimoji="1" lang="ja-JP" altLang="en-US" dirty="0"/>
              <a:t>以降顕著に増加する。約</a:t>
            </a:r>
            <a:r>
              <a:rPr kumimoji="1" lang="en-US" altLang="ja-JP" dirty="0"/>
              <a:t>21K</a:t>
            </a:r>
            <a:r>
              <a:rPr kumimoji="1" lang="ja-JP" altLang="en-US" dirty="0"/>
              <a:t>以降はまた分裂が一定となる。</a:t>
            </a:r>
            <a:endParaRPr kumimoji="1" lang="en-US" altLang="ja-JP" dirty="0"/>
          </a:p>
          <a:p>
            <a:r>
              <a:rPr kumimoji="1" lang="ja-JP" altLang="en-US" dirty="0"/>
              <a:t>超伝導との関連を調べるため、同じ実験で交流磁化率データを追加で収集した。同じ温度で超伝導転移を意味する交流磁化率の急激な低下が検出された。</a:t>
            </a:r>
            <a:endParaRPr kumimoji="1" lang="en-US" altLang="ja-JP" dirty="0"/>
          </a:p>
          <a:p>
            <a:r>
              <a:rPr kumimoji="1" lang="ja-JP" altLang="en-US" dirty="0"/>
              <a:t>光学磁気共鳴法と交流磁化率法は</a:t>
            </a:r>
            <a:r>
              <a:rPr kumimoji="1" lang="en-US" altLang="ja-JP" dirty="0"/>
              <a:t>Tc</a:t>
            </a:r>
            <a:r>
              <a:rPr kumimoji="1" lang="ja-JP" altLang="en-US" dirty="0"/>
              <a:t>の測定においてよく一致した。</a:t>
            </a:r>
            <a:endParaRPr kumimoji="1" lang="en-US" altLang="ja-JP" dirty="0"/>
          </a:p>
          <a:p>
            <a:r>
              <a:rPr kumimoji="1" lang="ja-JP" altLang="en-US" dirty="0"/>
              <a:t>光学磁気共鳴法で幅が大きくなっているのは、試料に接近した窒素空孔が貫通磁場を渦糸という形で感知し始めたからである</a:t>
            </a:r>
            <a:r>
              <a:rPr kumimoji="1" lang="en-US" altLang="ja-JP" dirty="0"/>
              <a:t>(</a:t>
            </a:r>
            <a:r>
              <a:rPr kumimoji="1" lang="ja-JP" altLang="en-US" dirty="0"/>
              <a:t>試料全体の平均応答を探る交流磁化率は、渦糸の状態に対する感度が非常に低い</a:t>
            </a:r>
            <a:r>
              <a:rPr kumimoji="1" lang="en-US" altLang="ja-JP" dirty="0"/>
              <a:t>)</a:t>
            </a:r>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ダイヤモンド窒素空孔中心が圧力を変化させても超伝導転移における感度を失わないことを示すことを目的として、実験を行った。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のゼーマン分裂の温度依存性を示しており、ここから</a:t>
            </a:r>
            <a:r>
              <a:rPr kumimoji="1" lang="en-US" altLang="ja-JP" dirty="0"/>
              <a:t>Tc</a:t>
            </a:r>
            <a:r>
              <a:rPr kumimoji="1" lang="ja-JP" altLang="en-US" dirty="0"/>
              <a:t>の圧力依存性を検出できる。</a:t>
            </a:r>
            <a:endParaRPr kumimoji="1" lang="en-US" altLang="ja-JP" dirty="0"/>
          </a:p>
          <a:p>
            <a:r>
              <a:rPr kumimoji="1" lang="ja-JP" altLang="en-US" dirty="0"/>
              <a:t>図</a:t>
            </a:r>
            <a:r>
              <a:rPr kumimoji="1" lang="en-US" altLang="ja-JP" dirty="0"/>
              <a:t>B</a:t>
            </a:r>
            <a:r>
              <a:rPr kumimoji="1" lang="ja-JP" altLang="en-US" dirty="0"/>
              <a:t>は図</a:t>
            </a:r>
            <a:r>
              <a:rPr kumimoji="1" lang="en-US" altLang="ja-JP" dirty="0"/>
              <a:t>A</a:t>
            </a:r>
            <a:r>
              <a:rPr kumimoji="1" lang="ja-JP" altLang="en-US" dirty="0"/>
              <a:t>から得られた</a:t>
            </a:r>
            <a:r>
              <a:rPr kumimoji="1" lang="en-US" altLang="ja-JP" dirty="0"/>
              <a:t>T-p</a:t>
            </a:r>
            <a:r>
              <a:rPr kumimoji="1" lang="ja-JP" altLang="en-US" dirty="0"/>
              <a:t>相図である。圧力と共に超伝導状態が抑制されていることが示されている。これは、</a:t>
            </a:r>
            <a:r>
              <a:rPr kumimoji="1" lang="en-US" altLang="ja-JP" dirty="0"/>
              <a:t>x=0.41</a:t>
            </a:r>
            <a:r>
              <a:rPr kumimoji="1" lang="ja-JP" altLang="en-US" dirty="0"/>
              <a:t>が超伝導ドームのオーバードープ側に位置していることと矛盾しない</a:t>
            </a:r>
            <a:r>
              <a:rPr kumimoji="1" lang="en-US" altLang="ja-JP" dirty="0"/>
              <a:t>(</a:t>
            </a:r>
            <a:r>
              <a:rPr kumimoji="1" lang="ja-JP" altLang="en-US" dirty="0"/>
              <a:t>図</a:t>
            </a:r>
            <a:r>
              <a:rPr kumimoji="1" lang="en-US" altLang="ja-JP" dirty="0"/>
              <a:t>C)</a:t>
            </a:r>
            <a:r>
              <a:rPr kumimoji="1" lang="ja-JP" altLang="en-US" dirty="0"/>
              <a:t>。</a:t>
            </a:r>
            <a:r>
              <a:rPr kumimoji="1" lang="en-US" altLang="ja-JP" dirty="0"/>
              <a:t>1bar=10^5pa</a:t>
            </a:r>
          </a:p>
          <a:p>
            <a:r>
              <a:rPr kumimoji="1" lang="ja-JP" altLang="en-US" dirty="0"/>
              <a:t>緑のひし形が交流磁化率法、赤い四角が光学磁気共鳴法で測定した</a:t>
            </a:r>
            <a:r>
              <a:rPr kumimoji="1" lang="en-US" altLang="ja-JP" dirty="0"/>
              <a:t>Tc</a:t>
            </a:r>
            <a:r>
              <a:rPr kumimoji="1" lang="ja-JP" altLang="en-US" dirty="0"/>
              <a:t>。</a:t>
            </a:r>
            <a:r>
              <a:rPr kumimoji="1" lang="en-US" altLang="ja-JP" dirty="0"/>
              <a:t>p1,p2,…</a:t>
            </a:r>
            <a:r>
              <a:rPr kumimoji="1" lang="ja-JP" altLang="en-US" dirty="0"/>
              <a:t>は印加圧力の順序を示す。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で</a:t>
            </a:r>
            <a:r>
              <a:rPr kumimoji="1" lang="en-US" altLang="ja-JP" dirty="0" err="1"/>
              <a:t>NVc</a:t>
            </a:r>
            <a:r>
              <a:rPr kumimoji="1" lang="ja-JP" altLang="en-US" dirty="0"/>
              <a:t>で測定された</a:t>
            </a:r>
            <a:r>
              <a:rPr kumimoji="1" lang="en-US" altLang="ja-JP" dirty="0"/>
              <a:t>c</a:t>
            </a:r>
            <a:r>
              <a:rPr kumimoji="1" lang="ja-JP" altLang="en-US" dirty="0"/>
              <a:t>軸方向の磁場。</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したがって、我々の光学磁気共鳴データは、圧力下でのマイスナー状態から渦糸状態への転移を検出する可能性を提供する。</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2022/7/16</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2022/7/16</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663847" y="19791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658904" cy="3620005"/>
          </a:xfrm>
          <a:prstGeom prst="rect">
            <a:avLst/>
          </a:prstGeom>
        </p:spPr>
      </p:pic>
      <p:pic>
        <p:nvPicPr>
          <p:cNvPr id="4" name="図 3">
            <a:extLst>
              <a:ext uri="{FF2B5EF4-FFF2-40B4-BE49-F238E27FC236}">
                <a16:creationId xmlns:a16="http://schemas.microsoft.com/office/drawing/2014/main" id="{2D1747B0-1D4B-435C-5779-5708BB145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104" y="2207013"/>
            <a:ext cx="3119139" cy="2782272"/>
          </a:xfrm>
          <a:prstGeom prst="rect">
            <a:avLst/>
          </a:prstGeom>
        </p:spPr>
      </p:pic>
      <p:sp>
        <p:nvSpPr>
          <p:cNvPr id="6" name="テキスト ボックス 5">
            <a:extLst>
              <a:ext uri="{FF2B5EF4-FFF2-40B4-BE49-F238E27FC236}">
                <a16:creationId xmlns:a16="http://schemas.microsoft.com/office/drawing/2014/main" id="{F369F4EF-8AC9-CADC-E980-3C1A3DF47B1D}"/>
              </a:ext>
            </a:extLst>
          </p:cNvPr>
          <p:cNvSpPr txBox="1"/>
          <p:nvPr/>
        </p:nvSpPr>
        <p:spPr>
          <a:xfrm>
            <a:off x="7640878" y="1764184"/>
            <a:ext cx="375780"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20" y="1516893"/>
            <a:ext cx="8705588" cy="4840502"/>
          </a:xfrm>
          <a:prstGeom prst="rect">
            <a:avLst/>
          </a:prstGeom>
        </p:spPr>
      </p:pic>
    </p:spTree>
    <p:extLst>
      <p:ext uri="{BB962C8B-B14F-4D97-AF65-F5344CB8AC3E}">
        <p14:creationId xmlns:p14="http://schemas.microsoft.com/office/powerpoint/2010/main" val="217884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774700" y="685800"/>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631216"/>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a:p>
            <a:r>
              <a:rPr lang="ja-JP" altLang="en-US" dirty="0"/>
              <a:t>引用元</a:t>
            </a:r>
            <a:r>
              <a:rPr lang="en-US" altLang="ja-JP" dirty="0"/>
              <a:t> </a:t>
            </a:r>
            <a:r>
              <a:rPr lang="en-US" altLang="ja-JP" dirty="0">
                <a:hlinkClick r:id="rId3"/>
              </a:rPr>
              <a:t>http://www.spring8.or.jp/ja/news_publications/press_release/2012/120621/</a:t>
            </a:r>
            <a:endParaRPr lang="en-US" altLang="ja-JP" dirty="0"/>
          </a:p>
          <a:p>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1095376"/>
            <a:ext cx="4133851" cy="4524315"/>
          </a:xfrm>
          <a:prstGeom prst="rect">
            <a:avLst/>
          </a:prstGeom>
          <a:noFill/>
        </p:spPr>
        <p:txBody>
          <a:bodyPr wrap="square" rtlCol="0">
            <a:spAutoFit/>
          </a:bodyPr>
          <a:lstStyle/>
          <a:p>
            <a:r>
              <a:rPr kumimoji="1" lang="ja-JP" altLang="en-US" sz="3200" dirty="0"/>
              <a:t>・第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・ピンク色の部分で超伝導が起こる</a:t>
            </a:r>
            <a:endParaRPr kumimoji="1" lang="en-US" altLang="ja-JP" sz="3200" dirty="0"/>
          </a:p>
          <a:p>
            <a:endParaRPr lang="en-US" altLang="ja-JP" sz="3200" dirty="0"/>
          </a:p>
          <a:p>
            <a:r>
              <a:rPr kumimoji="1" lang="ja-JP" altLang="en-US" sz="3200" dirty="0"/>
              <a:t>・</a:t>
            </a:r>
            <a:r>
              <a:rPr kumimoji="1" lang="en-US" altLang="ja-JP" sz="3200" dirty="0"/>
              <a:t>x=0.33</a:t>
            </a:r>
            <a:r>
              <a:rPr kumimoji="1" lang="ja-JP" altLang="en-US" sz="3200" dirty="0"/>
              <a:t>で</a:t>
            </a:r>
            <a:r>
              <a:rPr kumimoji="1" lang="en-US" altLang="ja-JP" sz="3200" dirty="0"/>
              <a:t>Tc</a:t>
            </a:r>
            <a:r>
              <a:rPr kumimoji="1" lang="ja-JP" altLang="en-US" sz="3200" dirty="0"/>
              <a:t>は最大</a:t>
            </a:r>
            <a:r>
              <a:rPr kumimoji="1" lang="en-US" altLang="ja-JP" sz="3200" dirty="0"/>
              <a:t>(</a:t>
            </a:r>
            <a:r>
              <a:rPr kumimoji="1" lang="ja-JP" altLang="en-US" sz="3200" dirty="0"/>
              <a:t>約</a:t>
            </a:r>
            <a:r>
              <a:rPr kumimoji="1" lang="en-US" altLang="ja-JP" sz="3200" dirty="0"/>
              <a:t>31K)</a:t>
            </a:r>
            <a:r>
              <a:rPr kumimoji="1" lang="ja-JP" altLang="en-US" sz="3200" dirty="0"/>
              <a:t>となり、量子臨界点の明確な根拠を示す。</a:t>
            </a:r>
            <a:endParaRPr kumimoji="1" lang="en-US" altLang="ja-JP" sz="3200"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970318"/>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r>
              <a:rPr lang="ja-JP" altLang="en-US" sz="2800" dirty="0"/>
              <a:t>大きさ約</a:t>
            </a:r>
            <a:r>
              <a:rPr lang="en-US" altLang="ja-JP" sz="2800" dirty="0"/>
              <a:t>1μm</a:t>
            </a:r>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
        <p:nvSpPr>
          <p:cNvPr id="3" name="テキスト ボックス 2">
            <a:extLst>
              <a:ext uri="{FF2B5EF4-FFF2-40B4-BE49-F238E27FC236}">
                <a16:creationId xmlns:a16="http://schemas.microsoft.com/office/drawing/2014/main" id="{A70DEF7B-853A-34F4-0652-FD30ED9ABF0D}"/>
              </a:ext>
            </a:extLst>
          </p:cNvPr>
          <p:cNvSpPr txBox="1"/>
          <p:nvPr/>
        </p:nvSpPr>
        <p:spPr>
          <a:xfrm>
            <a:off x="4267199" y="5224938"/>
            <a:ext cx="6292243" cy="461665"/>
          </a:xfrm>
          <a:prstGeom prst="rect">
            <a:avLst/>
          </a:prstGeom>
          <a:noFill/>
        </p:spPr>
        <p:txBody>
          <a:bodyPr wrap="square" rtlCol="0">
            <a:spAutoFit/>
          </a:bodyPr>
          <a:lstStyle/>
          <a:p>
            <a:r>
              <a:rPr kumimoji="1" lang="ja-JP" altLang="en-US" sz="2400" dirty="0"/>
              <a:t>本研究では磁場センサとして用いた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2378887"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503817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3" name="テキスト ボックス 2">
            <a:extLst>
              <a:ext uri="{FF2B5EF4-FFF2-40B4-BE49-F238E27FC236}">
                <a16:creationId xmlns:a16="http://schemas.microsoft.com/office/drawing/2014/main" id="{704CDD7D-3B6D-590A-2CCA-25464DAA259F}"/>
              </a:ext>
            </a:extLst>
          </p:cNvPr>
          <p:cNvSpPr txBox="1"/>
          <p:nvPr/>
        </p:nvSpPr>
        <p:spPr>
          <a:xfrm>
            <a:off x="3606800" y="4537845"/>
            <a:ext cx="4385854" cy="461665"/>
          </a:xfrm>
          <a:prstGeom prst="rect">
            <a:avLst/>
          </a:prstGeom>
          <a:noFill/>
        </p:spPr>
        <p:txBody>
          <a:bodyPr wrap="square" rtlCol="0">
            <a:spAutoFit/>
          </a:bodyPr>
          <a:lstStyle/>
          <a:p>
            <a:r>
              <a:rPr kumimoji="1" lang="ja-JP" altLang="en-US" sz="2400" dirty="0"/>
              <a:t>図</a:t>
            </a:r>
            <a:r>
              <a:rPr kumimoji="1" lang="en-US" altLang="ja-JP" sz="2400" dirty="0"/>
              <a:t>3.</a:t>
            </a:r>
            <a:r>
              <a:rPr kumimoji="1" lang="ja-JP" altLang="en-US" sz="2400" dirty="0"/>
              <a:t>第</a:t>
            </a:r>
            <a:r>
              <a:rPr kumimoji="1" lang="en-US" altLang="ja-JP" sz="2400" dirty="0"/>
              <a:t>II</a:t>
            </a:r>
            <a:r>
              <a:rPr kumimoji="1" lang="ja-JP" altLang="en-US" sz="2400" dirty="0"/>
              <a:t>種超伝導体の臨界磁場</a:t>
            </a:r>
          </a:p>
        </p:txBody>
      </p:sp>
    </p:spTree>
    <p:extLst>
      <p:ext uri="{BB962C8B-B14F-4D97-AF65-F5344CB8AC3E}">
        <p14:creationId xmlns:p14="http://schemas.microsoft.com/office/powerpoint/2010/main" val="1496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00A3A-BFE1-FE8D-D321-41AC5AB73F73}"/>
              </a:ext>
            </a:extLst>
          </p:cNvPr>
          <p:cNvSpPr>
            <a:spLocks noGrp="1"/>
          </p:cNvSpPr>
          <p:nvPr>
            <p:ph type="title"/>
          </p:nvPr>
        </p:nvSpPr>
        <p:spPr>
          <a:xfrm>
            <a:off x="838200" y="365126"/>
            <a:ext cx="2609850" cy="863600"/>
          </a:xfrm>
        </p:spPr>
        <p:txBody>
          <a:bodyPr>
            <a:normAutofit/>
          </a:bodyPr>
          <a:lstStyle/>
          <a:p>
            <a:r>
              <a:rPr lang="ja-JP" altLang="en-US" b="1" dirty="0"/>
              <a:t>実験方法</a:t>
            </a:r>
            <a:endParaRPr kumimoji="1" lang="ja-JP" altLang="en-US" b="1" dirty="0"/>
          </a:p>
        </p:txBody>
      </p:sp>
      <p:sp>
        <p:nvSpPr>
          <p:cNvPr id="3" name="コンテンツ プレースホルダー 2">
            <a:extLst>
              <a:ext uri="{FF2B5EF4-FFF2-40B4-BE49-F238E27FC236}">
                <a16:creationId xmlns:a16="http://schemas.microsoft.com/office/drawing/2014/main" id="{C4F0D26D-5A18-D85E-4C8B-B7F08B3A86ED}"/>
              </a:ext>
            </a:extLst>
          </p:cNvPr>
          <p:cNvSpPr>
            <a:spLocks noGrp="1"/>
          </p:cNvSpPr>
          <p:nvPr>
            <p:ph idx="1"/>
          </p:nvPr>
        </p:nvSpPr>
        <p:spPr>
          <a:xfrm>
            <a:off x="838200" y="1228726"/>
            <a:ext cx="10515600" cy="4948237"/>
          </a:xfrm>
        </p:spPr>
        <p:txBody>
          <a:bodyPr/>
          <a:lstStyle/>
          <a:p>
            <a:r>
              <a:rPr kumimoji="1" lang="ja-JP" altLang="en-US" dirty="0"/>
              <a:t>試料</a:t>
            </a:r>
            <a:r>
              <a:rPr kumimoji="1" lang="en-US" altLang="ja-JP" dirty="0"/>
              <a:t>(</a:t>
            </a:r>
            <a:r>
              <a:rPr kumimoji="1" lang="en-US" altLang="ja-JP" sz="2800" dirty="0" err="1"/>
              <a:t>BaFe</a:t>
            </a:r>
            <a:r>
              <a:rPr kumimoji="1" lang="ja-JP" altLang="en-US" sz="2800" dirty="0"/>
              <a:t>₂</a:t>
            </a:r>
            <a:r>
              <a:rPr kumimoji="1" lang="en-US" altLang="ja-JP" sz="2800" dirty="0"/>
              <a:t>(As</a:t>
            </a:r>
            <a:r>
              <a:rPr kumimoji="1" lang="en-US" altLang="ja-JP" sz="1600" dirty="0"/>
              <a:t>0.59</a:t>
            </a:r>
            <a:r>
              <a:rPr kumimoji="1" lang="en-US" altLang="ja-JP" sz="2800" dirty="0"/>
              <a:t>P</a:t>
            </a:r>
            <a:r>
              <a:rPr lang="en-US" altLang="ja-JP" sz="1600" dirty="0"/>
              <a:t>0.41</a:t>
            </a:r>
            <a:r>
              <a:rPr kumimoji="1" lang="en-US" altLang="ja-JP" sz="2800" dirty="0"/>
              <a:t>)</a:t>
            </a:r>
            <a:r>
              <a:rPr kumimoji="1" lang="ja-JP" altLang="en-US" sz="2800" dirty="0"/>
              <a:t>₂</a:t>
            </a:r>
            <a:r>
              <a:rPr kumimoji="1" lang="en-US" altLang="ja-JP" dirty="0"/>
              <a:t>)</a:t>
            </a:r>
          </a:p>
          <a:p>
            <a:pPr marL="0" indent="0">
              <a:buNone/>
            </a:pPr>
            <a:r>
              <a:rPr lang="ja-JP" altLang="en-US" dirty="0"/>
              <a:t>大きさ</a:t>
            </a:r>
            <a:r>
              <a:rPr lang="en-US" altLang="ja-JP" dirty="0"/>
              <a:t>:</a:t>
            </a:r>
            <a:r>
              <a:rPr lang="ja-JP" altLang="en-US" dirty="0"/>
              <a:t>幅が約</a:t>
            </a:r>
            <a:r>
              <a:rPr lang="en-US" altLang="ja-JP" dirty="0"/>
              <a:t>80</a:t>
            </a:r>
            <a:r>
              <a:rPr lang="ja-JP" altLang="en-US" dirty="0"/>
              <a:t>～</a:t>
            </a:r>
            <a:r>
              <a:rPr lang="en-US" altLang="ja-JP" dirty="0"/>
              <a:t>100μm,</a:t>
            </a:r>
            <a:r>
              <a:rPr lang="ja-JP" altLang="en-US" dirty="0"/>
              <a:t>厚さが約</a:t>
            </a:r>
            <a:r>
              <a:rPr lang="en-US" altLang="ja-JP" dirty="0"/>
              <a:t>80μm</a:t>
            </a:r>
          </a:p>
          <a:p>
            <a:pPr marL="0" indent="0">
              <a:buNone/>
            </a:pPr>
            <a:r>
              <a:rPr lang="ja-JP" altLang="en-US" dirty="0"/>
              <a:t>形</a:t>
            </a:r>
            <a:r>
              <a:rPr lang="en-US" altLang="ja-JP" dirty="0"/>
              <a:t>:</a:t>
            </a:r>
            <a:r>
              <a:rPr lang="ja-JP" altLang="en-US" dirty="0"/>
              <a:t>不規則な五角形</a:t>
            </a:r>
            <a:endParaRPr lang="en-US" altLang="ja-JP" dirty="0"/>
          </a:p>
          <a:p>
            <a:pPr marL="0" indent="0">
              <a:buNone/>
            </a:pPr>
            <a:r>
              <a:rPr lang="ja-JP" altLang="en-US" dirty="0"/>
              <a:t>高圧容器</a:t>
            </a:r>
            <a:endParaRPr lang="en-US" altLang="ja-JP" dirty="0"/>
          </a:p>
          <a:p>
            <a:pPr marL="0" indent="0">
              <a:buNone/>
            </a:pPr>
            <a:r>
              <a:rPr lang="ja-JP" altLang="en-US" dirty="0"/>
              <a:t>モアッサナイトアンビルセル</a:t>
            </a:r>
            <a:endParaRPr lang="en-US" altLang="ja-JP" dirty="0"/>
          </a:p>
          <a:p>
            <a:pPr marL="0" indent="0">
              <a:buNone/>
            </a:pPr>
            <a:r>
              <a:rPr lang="ja-JP" altLang="en-US" dirty="0"/>
              <a:t>圧力伝搬溶液</a:t>
            </a:r>
            <a:r>
              <a:rPr lang="en-US" altLang="ja-JP" dirty="0"/>
              <a:t>:</a:t>
            </a:r>
            <a:r>
              <a:rPr lang="ja-JP" altLang="en-US" dirty="0"/>
              <a:t>グリセリン</a:t>
            </a:r>
            <a:endParaRPr lang="en-US" altLang="ja-JP" dirty="0"/>
          </a:p>
          <a:p>
            <a:pPr marL="0" indent="0">
              <a:buNone/>
            </a:pPr>
            <a:endParaRPr lang="en-US" altLang="ja-JP" dirty="0"/>
          </a:p>
        </p:txBody>
      </p:sp>
    </p:spTree>
    <p:extLst>
      <p:ext uri="{BB962C8B-B14F-4D97-AF65-F5344CB8AC3E}">
        <p14:creationId xmlns:p14="http://schemas.microsoft.com/office/powerpoint/2010/main" val="357316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光学磁気共鳴法</a:t>
            </a:r>
            <a:endParaRPr kumimoji="1" lang="ja-JP" altLang="en-US" b="1" dirty="0"/>
          </a:p>
        </p:txBody>
      </p:sp>
      <p:sp>
        <p:nvSpPr>
          <p:cNvPr id="4" name="テキスト ボックス 3">
            <a:extLst>
              <a:ext uri="{FF2B5EF4-FFF2-40B4-BE49-F238E27FC236}">
                <a16:creationId xmlns:a16="http://schemas.microsoft.com/office/drawing/2014/main" id="{7C253511-DE94-8C78-2264-EADFA6272756}"/>
              </a:ext>
            </a:extLst>
          </p:cNvPr>
          <p:cNvSpPr txBox="1"/>
          <p:nvPr/>
        </p:nvSpPr>
        <p:spPr>
          <a:xfrm>
            <a:off x="838200" y="1578279"/>
            <a:ext cx="10515600" cy="1846659"/>
          </a:xfrm>
          <a:prstGeom prst="rect">
            <a:avLst/>
          </a:prstGeom>
          <a:noFill/>
        </p:spPr>
        <p:txBody>
          <a:bodyPr wrap="square" rtlCol="0">
            <a:spAutoFit/>
          </a:bodyPr>
          <a:lstStyle/>
          <a:p>
            <a:r>
              <a:rPr kumimoji="1" lang="ja-JP" altLang="en-US" sz="2400" dirty="0"/>
              <a:t>・光学的に電子スピン共鳴を検出する手法</a:t>
            </a:r>
            <a:endParaRPr kumimoji="1" lang="en-US" altLang="ja-JP" sz="2400" dirty="0"/>
          </a:p>
          <a:p>
            <a:r>
              <a:rPr lang="ja-JP" altLang="en-US" sz="2400" dirty="0"/>
              <a:t>・電子スピン共鳴は電子スピン準位間をマイクロ波で共鳴させることにより不対電子を検出する手法であり、試料からの光を検出するのが光学磁気共鳴法である。</a:t>
            </a:r>
            <a:endParaRPr kumimoji="1" lang="ja-JP" altLang="en-US" sz="2400" dirty="0"/>
          </a:p>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9202B-07D1-1B91-2BE3-2171A62427FD}"/>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A016558D-07B0-C4C1-3008-168553993F0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6225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923131"/>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468" y="3715227"/>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848" y="3644323"/>
            <a:ext cx="2906002" cy="2453118"/>
          </a:xfrm>
          <a:prstGeom prst="rect">
            <a:avLst/>
          </a:prstGeom>
        </p:spPr>
      </p:pic>
    </p:spTree>
    <p:extLst>
      <p:ext uri="{BB962C8B-B14F-4D97-AF65-F5344CB8AC3E}">
        <p14:creationId xmlns:p14="http://schemas.microsoft.com/office/powerpoint/2010/main" val="356493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2254</Words>
  <Application>Microsoft Office PowerPoint</Application>
  <PresentationFormat>ワイド画面</PresentationFormat>
  <Paragraphs>140</Paragraphs>
  <Slides>16</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Geneva</vt:lpstr>
      <vt:lpstr>游ゴシック</vt:lpstr>
      <vt:lpstr>游ゴシック Light</vt:lpstr>
      <vt:lpstr>游明朝</vt:lpstr>
      <vt:lpstr>Arial</vt:lpstr>
      <vt:lpstr>Arial Black</vt:lpstr>
      <vt:lpstr>Noto Sans</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BaFe₂(As1-xPx)₂について</vt:lpstr>
      <vt:lpstr>ダイヤモンド窒素空孔中心</vt:lpstr>
      <vt:lpstr>第II種超伝導体の臨界磁場</vt:lpstr>
      <vt:lpstr>実験方法</vt:lpstr>
      <vt:lpstr>光学磁気共鳴法</vt:lpstr>
      <vt:lpstr>交流磁化率法</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125</cp:revision>
  <dcterms:created xsi:type="dcterms:W3CDTF">2022-07-07T06:39:27Z</dcterms:created>
  <dcterms:modified xsi:type="dcterms:W3CDTF">2022-07-16T14:12:47Z</dcterms:modified>
</cp:coreProperties>
</file>