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3"/>
  </p:notesMasterIdLst>
  <p:handoutMasterIdLst>
    <p:handoutMasterId r:id="rId34"/>
  </p:handoutMasterIdLst>
  <p:sldIdLst>
    <p:sldId id="256" r:id="rId3"/>
    <p:sldId id="284" r:id="rId4"/>
    <p:sldId id="266" r:id="rId5"/>
    <p:sldId id="260" r:id="rId6"/>
    <p:sldId id="275" r:id="rId7"/>
    <p:sldId id="285" r:id="rId8"/>
    <p:sldId id="282" r:id="rId9"/>
    <p:sldId id="276" r:id="rId10"/>
    <p:sldId id="277" r:id="rId11"/>
    <p:sldId id="278" r:id="rId12"/>
    <p:sldId id="263" r:id="rId13"/>
    <p:sldId id="264" r:id="rId14"/>
    <p:sldId id="267" r:id="rId15"/>
    <p:sldId id="268" r:id="rId16"/>
    <p:sldId id="287" r:id="rId17"/>
    <p:sldId id="292" r:id="rId18"/>
    <p:sldId id="279" r:id="rId19"/>
    <p:sldId id="283" r:id="rId20"/>
    <p:sldId id="280" r:id="rId21"/>
    <p:sldId id="262" r:id="rId22"/>
    <p:sldId id="265" r:id="rId23"/>
    <p:sldId id="259" r:id="rId24"/>
    <p:sldId id="272" r:id="rId25"/>
    <p:sldId id="274" r:id="rId26"/>
    <p:sldId id="291" r:id="rId27"/>
    <p:sldId id="271" r:id="rId28"/>
    <p:sldId id="290" r:id="rId29"/>
    <p:sldId id="286" r:id="rId30"/>
    <p:sldId id="288" r:id="rId31"/>
    <p:sldId id="289" r:id="rId32"/>
  </p:sldIdLst>
  <p:sldSz cx="12192000" cy="6858000"/>
  <p:notesSz cx="6888163" cy="100187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512" autoAdjust="0"/>
  </p:normalViewPr>
  <p:slideViewPr>
    <p:cSldViewPr snapToGrid="0">
      <p:cViewPr varScale="1">
        <p:scale>
          <a:sx n="56" d="100"/>
          <a:sy n="56" d="100"/>
        </p:scale>
        <p:origin x="10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CF9E0D-A3CC-1EAD-53F7-DB5E8FD5F821}"/>
              </a:ext>
            </a:extLst>
          </p:cNvPr>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B9A5584C-8CA4-A898-AFB9-C23520FDC452}"/>
              </a:ext>
            </a:extLst>
          </p:cNvPr>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25F81109-470F-4B19-AF12-C71519935F34}" type="datetimeFigureOut">
              <a:rPr kumimoji="1" lang="ja-JP" altLang="en-US" smtClean="0"/>
              <a:t>2022/8/1</a:t>
            </a:fld>
            <a:endParaRPr kumimoji="1" lang="ja-JP" altLang="en-US"/>
          </a:p>
        </p:txBody>
      </p:sp>
      <p:sp>
        <p:nvSpPr>
          <p:cNvPr id="4" name="フッター プレースホルダー 3">
            <a:extLst>
              <a:ext uri="{FF2B5EF4-FFF2-40B4-BE49-F238E27FC236}">
                <a16:creationId xmlns:a16="http://schemas.microsoft.com/office/drawing/2014/main" id="{9EABD4F7-82D8-EAB1-CD9E-889746223B61}"/>
              </a:ext>
            </a:extLst>
          </p:cNvPr>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DFB7975D-4F27-E10A-C3BC-F7D05DDB2BCC}"/>
              </a:ext>
            </a:extLst>
          </p:cNvPr>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9FBB0102-DC71-4A6D-9F14-633A01785706}" type="slidenum">
              <a:rPr kumimoji="1" lang="ja-JP" altLang="en-US" smtClean="0"/>
              <a:t>‹#›</a:t>
            </a:fld>
            <a:endParaRPr kumimoji="1" lang="ja-JP" altLang="en-US"/>
          </a:p>
        </p:txBody>
      </p:sp>
    </p:spTree>
    <p:extLst>
      <p:ext uri="{BB962C8B-B14F-4D97-AF65-F5344CB8AC3E}">
        <p14:creationId xmlns:p14="http://schemas.microsoft.com/office/powerpoint/2010/main" val="3868327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43530B6E-4F46-4D46-AA0D-6EDA20B975BF}" type="datetimeFigureOut">
              <a:rPr kumimoji="1" lang="ja-JP" altLang="en-US" smtClean="0"/>
              <a:t>2022/8/1</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ja-JP" altLang="en-US"/>
          </a:p>
        </p:txBody>
      </p:sp>
      <p:sp>
        <p:nvSpPr>
          <p:cNvPr id="5" name="ノート プレースホルダー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300" kern="100" dirty="0">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極限環境下における相関電子系中の磁場構造の測定についての発表を行います。</a:t>
            </a:r>
            <a:endParaRPr lang="en-US" altLang="ja-JP" sz="1300" kern="100" dirty="0">
              <a:latin typeface="游明朝" panose="02020400000000000000" pitchFamily="18" charset="-128"/>
              <a:ea typeface="游明朝" panose="02020400000000000000" pitchFamily="18" charset="-128"/>
              <a:cs typeface="Arial" panose="020B0604020202020204" pitchFamily="34" charset="0"/>
            </a:endParaRPr>
          </a:p>
          <a:p>
            <a:r>
              <a:rPr lang="ja-JP" altLang="en-US" sz="1300" kern="100" dirty="0">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300" kern="100" dirty="0">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はそれぞれの窒素空孔中心のスペクトルです。横軸がマイクロ波周波数、縦軸が蛍光強度です。</a:t>
            </a:r>
            <a:endParaRPr kumimoji="1" lang="en-US" altLang="ja-JP" dirty="0"/>
          </a:p>
          <a:p>
            <a:r>
              <a:rPr kumimoji="1" lang="ja-JP" altLang="en-US" dirty="0"/>
              <a:t>この時、試料は超伝導状態となっています。</a:t>
            </a:r>
            <a:endParaRPr kumimoji="1" lang="en-US" altLang="ja-JP" dirty="0"/>
          </a:p>
          <a:p>
            <a:r>
              <a:rPr kumimoji="1" lang="ja-JP" altLang="en-US" dirty="0"/>
              <a:t>図</a:t>
            </a:r>
            <a:r>
              <a:rPr kumimoji="1" lang="en-US" altLang="ja-JP" dirty="0"/>
              <a:t>A</a:t>
            </a:r>
            <a:r>
              <a:rPr kumimoji="1" lang="ja-JP" altLang="en-US" dirty="0"/>
              <a:t>の下のメモリの縮尺が違うことに注意してください。このデータからそれぞれのスペクトルは異なる分裂幅を示すことが分かります。</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のように試料の超伝導転移に伴う完全反磁性によってそれぞれの窒素空孔中心で感じる磁場が異なることが原因です。図</a:t>
            </a:r>
            <a:r>
              <a:rPr kumimoji="1" lang="en-US" altLang="ja-JP" dirty="0"/>
              <a:t>B</a:t>
            </a:r>
            <a:r>
              <a:rPr kumimoji="1" lang="ja-JP" altLang="en-US" dirty="0"/>
              <a:t>の青い矢印は印加磁場です。</a:t>
            </a:r>
            <a:endParaRPr kumimoji="1" lang="en-US" altLang="ja-JP" dirty="0"/>
          </a:p>
          <a:p>
            <a:r>
              <a:rPr kumimoji="1" lang="ja-JP" altLang="en-US" dirty="0"/>
              <a:t>表は、それぞれの位置で感じる磁場の大きさの比較ですが、</a:t>
            </a:r>
            <a:endParaRPr kumimoji="1" lang="en-US" altLang="ja-JP" dirty="0"/>
          </a:p>
          <a:p>
            <a:r>
              <a:rPr kumimoji="1" lang="en-US" altLang="ja-JP" dirty="0"/>
              <a:t>NVC</a:t>
            </a:r>
            <a:r>
              <a:rPr kumimoji="1" lang="ja-JP" altLang="en-US" dirty="0"/>
              <a:t>は分裂幅が一番小さいため、感じている磁場が最小、</a:t>
            </a:r>
            <a:r>
              <a:rPr kumimoji="1" lang="en-US" altLang="ja-JP" dirty="0"/>
              <a:t>NVE</a:t>
            </a:r>
            <a:r>
              <a:rPr kumimoji="1" lang="ja-JP" altLang="en-US" dirty="0"/>
              <a:t>は分裂幅が一番大きいため感じている磁場が最大となります。</a:t>
            </a:r>
            <a:endParaRPr kumimoji="1" lang="en-US" altLang="ja-JP" dirty="0"/>
          </a:p>
          <a:p>
            <a:endParaRPr kumimoji="1" lang="en-US" altLang="ja-JP" dirty="0"/>
          </a:p>
          <a:p>
            <a:endParaRPr kumimoji="1" lang="en-US" altLang="ja-JP" dirty="0"/>
          </a:p>
          <a:p>
            <a:r>
              <a:rPr kumimoji="1" lang="ja-JP" altLang="en-US" dirty="0"/>
              <a:t>メモ</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a:p>
            <a:r>
              <a:rPr kumimoji="1" lang="ja-JP" altLang="en-US" dirty="0"/>
              <a:t>今回の実験での印加磁場は</a:t>
            </a:r>
            <a:r>
              <a:rPr kumimoji="1" lang="en-US" altLang="ja-JP" dirty="0"/>
              <a:t>68 G=0.68 </a:t>
            </a:r>
            <a:r>
              <a:rPr kumimoji="1" lang="en-US" altLang="ja-JP" dirty="0" err="1"/>
              <a:t>μT</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は、それぞれの温度での試料中心直上の</a:t>
            </a:r>
            <a:r>
              <a:rPr kumimoji="1" lang="en-US" altLang="ja-JP" dirty="0" err="1"/>
              <a:t>NVc</a:t>
            </a:r>
            <a:r>
              <a:rPr kumimoji="1" lang="ja-JP" altLang="en-US" dirty="0"/>
              <a:t>のスペクトルです。横軸がマイクロ波周波数、縦軸が蛍光強度です。</a:t>
            </a:r>
            <a:endParaRPr kumimoji="1" lang="en-US" altLang="ja-JP" dirty="0"/>
          </a:p>
          <a:p>
            <a:r>
              <a:rPr kumimoji="1" lang="ja-JP" altLang="en-US" dirty="0"/>
              <a:t>そこから分裂幅の大きさを調べてプロットしたのが右図の赤い線です。図</a:t>
            </a:r>
            <a:r>
              <a:rPr kumimoji="1" lang="en-US" altLang="ja-JP" dirty="0"/>
              <a:t>B</a:t>
            </a:r>
            <a:r>
              <a:rPr kumimoji="1" lang="ja-JP" altLang="en-US" dirty="0"/>
              <a:t>の横軸は絶対温度、赤の縦軸は分裂幅の大きさです。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超伝導との関連を調べるため、同じ実験で交流磁化率データを追加で収集しました。それが黒い線で、黒の縦軸は電圧の大きさです。</a:t>
            </a:r>
            <a:endParaRPr kumimoji="1" lang="en-US" altLang="ja-JP" dirty="0"/>
          </a:p>
          <a:p>
            <a:r>
              <a:rPr kumimoji="1" lang="ja-JP" altLang="en-US" dirty="0"/>
              <a:t>光検出磁気共鳴法と同じ温度で超伝導転移を意味する電圧の急激な低下が検出されました。</a:t>
            </a:r>
            <a:endParaRPr kumimoji="1" lang="en-US" altLang="ja-JP" dirty="0"/>
          </a:p>
          <a:p>
            <a:r>
              <a:rPr kumimoji="1" lang="ja-JP" altLang="en-US" dirty="0"/>
              <a:t>したがって、この二つの方法は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光検出磁気共鳴法で幅が大きくなっているのは、試料に接近した窒素空孔が貫通磁場を渦糸という形で感知するからです。</a:t>
            </a:r>
            <a:endParaRPr kumimoji="1" lang="en-US" altLang="ja-JP" dirty="0"/>
          </a:p>
          <a:p>
            <a:r>
              <a:rPr kumimoji="1" lang="ja-JP" altLang="en-US" dirty="0"/>
              <a:t>交流磁化率測定法は、試料全体の平均応答を計測するため、渦糸の状態に対する感度が非常に低いです。</a:t>
            </a:r>
            <a:endParaRPr kumimoji="1" lang="en-US" altLang="ja-JP" dirty="0"/>
          </a:p>
          <a:p>
            <a:r>
              <a:rPr kumimoji="1" lang="ja-JP" altLang="en-US" dirty="0"/>
              <a:t>この実験から光検出磁気共鳴法は交流磁化率法よりも空間分解能が良いことが分かります。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a:p>
            <a:r>
              <a:rPr kumimoji="1" lang="ja-JP" altLang="en-US" dirty="0"/>
              <a:t>空間分解能・・・計測できる細かさ</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は横軸が絶対温度で、縦軸がスペクトルの分裂幅です。</a:t>
            </a:r>
            <a:endParaRPr kumimoji="1" lang="en-US" altLang="ja-JP" dirty="0"/>
          </a:p>
          <a:p>
            <a:r>
              <a:rPr kumimoji="1" lang="ja-JP" altLang="en-US" dirty="0"/>
              <a:t>この図は</a:t>
            </a:r>
            <a:r>
              <a:rPr kumimoji="1" lang="en-US" altLang="ja-JP" dirty="0"/>
              <a:t>7</a:t>
            </a:r>
            <a:r>
              <a:rPr kumimoji="1" lang="ja-JP" altLang="en-US" dirty="0"/>
              <a:t>つの圧力点における試料中心直上</a:t>
            </a:r>
            <a:r>
              <a:rPr kumimoji="1" lang="en-US" altLang="ja-JP" dirty="0" err="1"/>
              <a:t>NVc</a:t>
            </a:r>
            <a:r>
              <a:rPr kumimoji="1" lang="ja-JP" altLang="en-US" dirty="0"/>
              <a:t>のゼーマン分裂の温度依存性を示しており、低温にいくにつれて分裂幅が減少していますが、これは超伝導転移による試料直上の磁場の低下を表しています。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です。それぞれの測定法のマークの位置が一致していることが分かると思います。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からその測定結果が交流磁化率測定法と一致していることが分かります。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defTabSz="966064">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defTabSz="966064">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第二種超伝導体の臨界磁場について復習します。</a:t>
            </a:r>
            <a:endParaRPr kumimoji="1" lang="en-US" altLang="ja-JP" dirty="0"/>
          </a:p>
          <a:p>
            <a:r>
              <a:rPr kumimoji="1" lang="ja-JP" altLang="en-US" dirty="0"/>
              <a:t>超伝導体は、超伝導状態にあると完全反磁性になります。すなわち、超伝導体内部に磁場が入り込まないようになります。</a:t>
            </a:r>
            <a:endParaRPr kumimoji="1" lang="en-US" altLang="ja-JP" dirty="0"/>
          </a:p>
          <a:p>
            <a:r>
              <a:rPr kumimoji="1" lang="ja-JP" altLang="en-US" dirty="0"/>
              <a:t>第二種超伝導体は印加磁場をかけていくと、下部臨界磁場以降、印加磁場の強度に比例して試料を磁場が貫いていきます。</a:t>
            </a:r>
            <a:endParaRPr kumimoji="1" lang="en-US" altLang="ja-JP" dirty="0"/>
          </a:p>
          <a:p>
            <a:r>
              <a:rPr kumimoji="1" lang="ja-JP" altLang="en-US" dirty="0"/>
              <a:t>印加磁場が上部臨界磁場を超えると、超伝導体は常伝導状態になります。</a:t>
            </a:r>
            <a:endParaRPr kumimoji="1" lang="en-US" altLang="ja-JP" dirty="0"/>
          </a:p>
          <a:p>
            <a:r>
              <a:rPr lang="ja-JP" altLang="en-US" sz="1300" dirty="0"/>
              <a:t>超伝導分野における渦糸とは、貫通磁場のことです。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14</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モアッサナイトは炭化ケイ素の鉱物です。</a:t>
            </a:r>
            <a:endParaRPr kumimoji="1" lang="en-US" altLang="ja-JP" dirty="0"/>
          </a:p>
          <a:p>
            <a:endParaRPr kumimoji="1" lang="en-US" altLang="ja-JP" dirty="0"/>
          </a:p>
          <a:p>
            <a:r>
              <a:rPr kumimoji="1" lang="ja-JP" altLang="en-US" dirty="0"/>
              <a:t>圧力容器の大きさは論文に記載がなかったため、一般的に販売されているものの数値を参考にしていただければ幸いです。</a:t>
            </a:r>
            <a:endParaRPr kumimoji="1" lang="en-US" altLang="ja-JP" dirty="0"/>
          </a:p>
          <a:p>
            <a:r>
              <a:rPr kumimoji="1" lang="ja-JP" altLang="en-US" dirty="0"/>
              <a:t>圧力媒体としてグリセリンを用いました。</a:t>
            </a:r>
            <a:endParaRPr kumimoji="1" lang="en-US" altLang="ja-JP" dirty="0"/>
          </a:p>
          <a:p>
            <a:pPr defTabSz="966064">
              <a:defRPr/>
            </a:pPr>
            <a:r>
              <a:rPr lang="ja-JP" altLang="en-US" b="0" i="0" dirty="0">
                <a:solidFill>
                  <a:srgbClr val="000000"/>
                </a:solidFill>
                <a:effectLst/>
                <a:latin typeface="ヒラギノ角ゴ ProN"/>
              </a:rPr>
              <a:t>少なくとも</a:t>
            </a:r>
            <a:r>
              <a:rPr lang="en-US" altLang="ja-JP" b="0" i="0" dirty="0">
                <a:solidFill>
                  <a:srgbClr val="000000"/>
                </a:solidFill>
                <a:effectLst/>
                <a:latin typeface="ヒラギノ角ゴ ProN"/>
              </a:rPr>
              <a:t>7GPa</a:t>
            </a:r>
            <a:r>
              <a:rPr lang="ja-JP" altLang="en-US" b="0" i="0" dirty="0">
                <a:solidFill>
                  <a:srgbClr val="000000"/>
                </a:solidFill>
                <a:effectLst/>
                <a:latin typeface="ヒラギノ角ゴ ProN"/>
              </a:rPr>
              <a:t>においても静水圧に近い圧力を伝達している。今回の実験では最大の印加圧力が</a:t>
            </a:r>
            <a:r>
              <a:rPr lang="en-US" altLang="ja-JP" b="0" i="0" dirty="0">
                <a:solidFill>
                  <a:srgbClr val="000000"/>
                </a:solidFill>
                <a:effectLst/>
                <a:latin typeface="ヒラギノ角ゴ ProN"/>
              </a:rPr>
              <a:t>2.7GPa</a:t>
            </a:r>
            <a:r>
              <a:rPr lang="ja-JP" altLang="en-US" b="0" i="0" dirty="0">
                <a:solidFill>
                  <a:srgbClr val="000000"/>
                </a:solidFill>
                <a:effectLst/>
                <a:latin typeface="ヒラギノ角ゴ ProN"/>
              </a:rPr>
              <a:t>であったためグリセリンを用いた。</a:t>
            </a:r>
            <a:endParaRPr kumimoji="1" lang="en-US" altLang="ja-JP" dirty="0"/>
          </a:p>
          <a:p>
            <a:r>
              <a:rPr kumimoji="1" lang="ja-JP" altLang="en-US" dirty="0"/>
              <a:t>グリセリン水溶液の粘性抵抗によって、破損が防がれる。</a:t>
            </a:r>
            <a:endParaRPr kumimoji="1" lang="en-US" altLang="ja-JP" dirty="0"/>
          </a:p>
          <a:p>
            <a:r>
              <a:rPr kumimoji="1" lang="ja-JP" altLang="en-US" dirty="0"/>
              <a:t>シリコンオイルは</a:t>
            </a:r>
            <a:r>
              <a:rPr kumimoji="1" lang="en-US" altLang="ja-JP" dirty="0"/>
              <a:t>2.5 </a:t>
            </a:r>
            <a:r>
              <a:rPr kumimoji="1" lang="en-US" altLang="ja-JP" dirty="0" err="1"/>
              <a:t>Gpa</a:t>
            </a:r>
            <a:r>
              <a:rPr kumimoji="1" lang="ja-JP" altLang="en-US" dirty="0"/>
              <a:t>以下で凝固してしまい、静水圧をかけられなくなる。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159853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lang="ja-JP" altLang="en-US" sz="1300" dirty="0"/>
              <a:t>原子内で核磁気モーメントと電子の磁気モーメントの磁気的な相互作用によるエネルギー分裂のことです。</a:t>
            </a:r>
            <a:endParaRPr lang="en-US" altLang="ja-JP" sz="1300" dirty="0"/>
          </a:p>
          <a:p>
            <a:pPr defTabSz="966064">
              <a:defRPr/>
            </a:pPr>
            <a:r>
              <a:rPr lang="ja-JP" altLang="en-US" sz="1300" dirty="0"/>
              <a:t>その相互作用は非常に小さく、図のように分裂幅の間に出ています。</a:t>
            </a:r>
            <a:endParaRPr lang="en-US" altLang="ja-JP" sz="13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300" dirty="0">
                <a:solidFill>
                  <a:srgbClr val="4D4D4D"/>
                </a:solidFill>
                <a:latin typeface="GenEiGothicP-Normal"/>
              </a:rPr>
              <a:t>測定したピークに対して、誤差が最も小さくなるようにピーク形状を求めます。</a:t>
            </a:r>
            <a:endParaRPr lang="en-US" altLang="ja-JP" sz="1300" dirty="0">
              <a:solidFill>
                <a:srgbClr val="4D4D4D"/>
              </a:solidFill>
              <a:latin typeface="GenEiGothicP-Normal"/>
            </a:endParaRPr>
          </a:p>
          <a:p>
            <a:r>
              <a:rPr lang="ja-JP" altLang="en-US" sz="1300" dirty="0">
                <a:solidFill>
                  <a:srgbClr val="4D4D4D"/>
                </a:solidFill>
                <a:latin typeface="GenEiGothicP-Normal"/>
              </a:rPr>
              <a:t>今回の測定では二つのピークが出るためそのピークにフィッティングする。</a:t>
            </a:r>
            <a:endParaRPr lang="ja-JP" altLang="en-US" sz="13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20</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圧力は物質の組成を変えることが無く、連続的で系統的な電子状態の調整パラメータですが、</a:t>
            </a:r>
            <a:endParaRPr lang="en-US" altLang="ja-JP" sz="1300" dirty="0"/>
          </a:p>
          <a:p>
            <a:r>
              <a:rPr lang="ja-JP" altLang="en-US" sz="1300" dirty="0"/>
              <a:t>圧力容器内の試料へのアクセスが制限されているため、十分な感度を持つ磁気センサは稀です。</a:t>
            </a:r>
          </a:p>
          <a:p>
            <a:pPr defTabSz="966064">
              <a:defRPr/>
            </a:pPr>
            <a:r>
              <a:rPr lang="ja-JP" altLang="en-US" sz="1300" dirty="0"/>
              <a:t>そこで、本研究では圧力容器中の磁気センサとしてダイヤモンド窒素空孔中心を使用します。</a:t>
            </a:r>
            <a:endParaRPr lang="en-US" altLang="ja-JP" sz="1300" dirty="0"/>
          </a:p>
          <a:p>
            <a:pPr defTabSz="966064">
              <a:defRPr/>
            </a:pPr>
            <a:endParaRPr lang="en-US" altLang="ja-JP" sz="1300" dirty="0"/>
          </a:p>
          <a:p>
            <a:pPr defTabSz="966064">
              <a:defRPr/>
            </a:pPr>
            <a:r>
              <a:rPr lang="en-US" altLang="ja-JP" sz="1300" dirty="0"/>
              <a:t>2 </a:t>
            </a:r>
            <a:r>
              <a:rPr lang="en-US" altLang="ja-JP" sz="1300" dirty="0" err="1"/>
              <a:t>Gpa</a:t>
            </a:r>
            <a:r>
              <a:rPr lang="en-US" altLang="ja-JP" sz="1300" dirty="0"/>
              <a:t>=20 kbar</a:t>
            </a:r>
            <a:r>
              <a:rPr lang="ja-JP" altLang="en-US" sz="1300" dirty="0"/>
              <a:t>以上の圧力が超高圧。この圧力はほとんどの圧力媒体が室温で固化する圧力。</a:t>
            </a:r>
            <a:endParaRPr lang="en-US" altLang="ja-JP" sz="1300" dirty="0"/>
          </a:p>
          <a:p>
            <a:pPr defTabSz="966064">
              <a:defRPr/>
            </a:pPr>
            <a:r>
              <a:rPr lang="ja-JP" altLang="en-US" sz="2000" b="0" i="0" dirty="0">
                <a:solidFill>
                  <a:srgbClr val="BDC1C6"/>
                </a:solidFill>
                <a:effectLst/>
                <a:latin typeface="arial" panose="020B0604020202020204" pitchFamily="34" charset="0"/>
              </a:rPr>
              <a:t>高圧ガス保安法では、</a:t>
            </a:r>
            <a:r>
              <a:rPr lang="en-US" altLang="ja-JP" sz="2000" b="0" i="0" dirty="0">
                <a:solidFill>
                  <a:srgbClr val="BDC1C6"/>
                </a:solidFill>
                <a:effectLst/>
                <a:latin typeface="arial" panose="020B0604020202020204" pitchFamily="34" charset="0"/>
              </a:rPr>
              <a:t>0.2MPa</a:t>
            </a:r>
            <a:r>
              <a:rPr lang="ja-JP" altLang="en-US" sz="2000" b="0" i="0" dirty="0">
                <a:solidFill>
                  <a:srgbClr val="BDC1C6"/>
                </a:solidFill>
                <a:effectLst/>
                <a:latin typeface="arial" panose="020B0604020202020204" pitchFamily="34" charset="0"/>
              </a:rPr>
              <a:t>以上が高圧とされている</a:t>
            </a:r>
            <a:endParaRPr lang="ja-JP" altLang="en-US" sz="13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268540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defTabSz="966064">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defTabSz="966064">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defTabSz="966064">
              <a:defRPr/>
            </a:pPr>
            <a:r>
              <a:rPr kumimoji="1" lang="ja-JP" altLang="en-US" dirty="0"/>
              <a:t>きれいな単結晶が作成できるため</a:t>
            </a:r>
            <a:endParaRPr kumimoji="1" lang="en-US" altLang="ja-JP" dirty="0"/>
          </a:p>
          <a:p>
            <a:pPr defTabSz="966064">
              <a:defRPr/>
            </a:pPr>
            <a:endParaRPr kumimoji="1" lang="en-US" altLang="ja-JP" dirty="0"/>
          </a:p>
          <a:p>
            <a:pPr defTabSz="966064">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21</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defTabSz="966064">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26</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ダイヤモンド窒素空孔中心とは、図のようにダイヤモンド結晶中の複合欠陥であり、不純物原子である窒素と、空孔が隣り合うことで形成される原子レベルの構造体のことです。</a:t>
            </a:r>
            <a:endParaRPr lang="en-US" altLang="ja-JP" sz="1300" dirty="0"/>
          </a:p>
          <a:p>
            <a:pPr defTabSz="966064">
              <a:defRPr/>
            </a:pPr>
            <a:r>
              <a:rPr lang="ja-JP" altLang="en-US" sz="1300" dirty="0"/>
              <a:t>大きさは約</a:t>
            </a:r>
            <a:r>
              <a:rPr lang="en-US" altLang="ja-JP" sz="1300" dirty="0"/>
              <a:t>1</a:t>
            </a:r>
            <a:r>
              <a:rPr lang="ja-JP" altLang="en-US" sz="1300" dirty="0"/>
              <a:t>マイクロメートルで、小さく、耐久性も高いため、高圧容器内で使用することができます。</a:t>
            </a:r>
            <a:endParaRPr kumimoji="1" lang="en-US" altLang="ja-JP" dirty="0"/>
          </a:p>
          <a:p>
            <a:r>
              <a:rPr kumimoji="1" lang="ja-JP" altLang="en-US" dirty="0"/>
              <a:t>本研究ではこのダイヤモンド窒素空孔中心を磁気センサとして用いて超伝導体の磁場構造を測定しました。</a:t>
            </a:r>
            <a:endParaRPr kumimoji="1" lang="en-US" altLang="ja-JP" dirty="0"/>
          </a:p>
          <a:p>
            <a:endParaRPr kumimoji="1" lang="en-US" altLang="ja-JP" dirty="0"/>
          </a:p>
          <a:p>
            <a:pPr defTabSz="966064">
              <a:defRPr/>
            </a:pPr>
            <a:endParaRPr lang="en-US" altLang="ja-JP" sz="1300" dirty="0"/>
          </a:p>
          <a:p>
            <a:pPr defTabSz="966064">
              <a:defRPr/>
            </a:pPr>
            <a:r>
              <a:rPr lang="ja-JP" altLang="en-US" sz="1300" dirty="0"/>
              <a:t>メモ</a:t>
            </a:r>
            <a:endParaRPr lang="en-US" altLang="ja-JP" sz="1300" dirty="0"/>
          </a:p>
          <a:p>
            <a:pPr defTabSz="966064">
              <a:defRPr/>
            </a:pPr>
            <a:r>
              <a:rPr lang="ja-JP" altLang="en-US" sz="1300" dirty="0"/>
              <a:t>分裂した電子スピン準位を持ち、その利用によって高感度な計測が可能となる。</a:t>
            </a:r>
            <a:endParaRPr lang="en-US" altLang="ja-JP" sz="1300" dirty="0"/>
          </a:p>
          <a:p>
            <a:pPr defTabSz="966064">
              <a:defRPr/>
            </a:pPr>
            <a:r>
              <a:rPr lang="ja-JP" altLang="en-US" sz="1300" dirty="0"/>
              <a:t>炭素の腕は</a:t>
            </a:r>
            <a:r>
              <a:rPr lang="en-US" altLang="ja-JP" sz="1300" dirty="0"/>
              <a:t>4</a:t>
            </a:r>
            <a:r>
              <a:rPr lang="ja-JP" altLang="en-US" sz="1300" dirty="0"/>
              <a:t>本だが、窒素の腕は</a:t>
            </a:r>
            <a:r>
              <a:rPr lang="en-US" altLang="ja-JP" sz="1300" dirty="0"/>
              <a:t>3</a:t>
            </a:r>
            <a:r>
              <a:rPr lang="ja-JP" altLang="en-US" sz="1300" dirty="0"/>
              <a:t>本しかないため、空孔ができる。</a:t>
            </a:r>
            <a:endParaRPr lang="en-US" altLang="ja-JP" sz="1300" dirty="0"/>
          </a:p>
          <a:p>
            <a:pPr defTabSz="966064">
              <a:defRPr/>
            </a:pPr>
            <a:r>
              <a:rPr lang="ja-JP" altLang="en-US" sz="1300" dirty="0"/>
              <a:t>近年「物理と化学にまたがる学際領域で注目を集めている」</a:t>
            </a:r>
            <a:endParaRPr lang="en-US" altLang="ja-JP" sz="13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a:t>
            </a:r>
            <a:r>
              <a:rPr lang="ja-JP" altLang="en-US" sz="1300" dirty="0"/>
              <a:t>鉄系の第</a:t>
            </a:r>
            <a:r>
              <a:rPr lang="en-US" altLang="ja-JP" sz="1300" dirty="0"/>
              <a:t>II</a:t>
            </a:r>
            <a:r>
              <a:rPr lang="ja-JP" altLang="en-US" sz="1300" dirty="0"/>
              <a:t>種超伝導体です。</a:t>
            </a:r>
            <a:endParaRPr kumimoji="1" lang="en-US" altLang="ja-JP" dirty="0"/>
          </a:p>
          <a:p>
            <a:r>
              <a:rPr kumimoji="1" lang="ja-JP" altLang="en-US" dirty="0"/>
              <a:t>この超伝導体はピンク色のところで超伝導が起こります。</a:t>
            </a:r>
            <a:endParaRPr kumimoji="1" lang="en-US" altLang="ja-JP" dirty="0"/>
          </a:p>
          <a:p>
            <a:pPr defTabSz="966064">
              <a:defRPr/>
            </a:pPr>
            <a:r>
              <a:rPr kumimoji="1" lang="ja-JP" altLang="en-US" dirty="0"/>
              <a:t>本研究では</a:t>
            </a:r>
            <a:r>
              <a:rPr kumimoji="1" lang="en-US" altLang="ja-JP" dirty="0"/>
              <a:t>BaFe2(AS1-xPx)</a:t>
            </a:r>
            <a:r>
              <a:rPr kumimoji="1" lang="ja-JP" altLang="en-US" dirty="0"/>
              <a:t>の</a:t>
            </a:r>
            <a:r>
              <a:rPr kumimoji="1" lang="en-US" altLang="ja-JP" dirty="0"/>
              <a:t>x</a:t>
            </a:r>
            <a:r>
              <a:rPr kumimoji="1" lang="ja-JP" altLang="en-US" dirty="0"/>
              <a:t>が</a:t>
            </a:r>
            <a:r>
              <a:rPr kumimoji="1" lang="en-US" altLang="ja-JP" dirty="0"/>
              <a:t>0.41</a:t>
            </a:r>
            <a:r>
              <a:rPr kumimoji="1" lang="ja-JP" altLang="en-US" dirty="0"/>
              <a:t>のものを試料としました。</a:t>
            </a:r>
            <a:endParaRPr kumimoji="1" lang="en-US" altLang="ja-JP" dirty="0"/>
          </a:p>
          <a:p>
            <a:pPr defTabSz="966064">
              <a:defRPr/>
            </a:pPr>
            <a:endParaRPr kumimoji="1" lang="en-US" altLang="ja-JP" dirty="0"/>
          </a:p>
          <a:p>
            <a:pPr defTabSz="966064">
              <a:defRPr/>
            </a:pPr>
            <a:r>
              <a:rPr kumimoji="1" lang="ja-JP" altLang="en-US" dirty="0"/>
              <a:t>メモ</a:t>
            </a:r>
            <a:endParaRPr kumimoji="1" lang="en-US" altLang="ja-JP" dirty="0"/>
          </a:p>
          <a:p>
            <a:pPr defTabSz="966064">
              <a:defRPr/>
            </a:pPr>
            <a:r>
              <a:rPr kumimoji="1" lang="ja-JP" altLang="en-US" dirty="0"/>
              <a:t>この超伝導体は鉄系超伝導体です。</a:t>
            </a:r>
            <a:endParaRPr kumimoji="1" lang="en-US" altLang="ja-JP" dirty="0"/>
          </a:p>
          <a:p>
            <a:pPr defTabSz="966064">
              <a:defRPr/>
            </a:pPr>
            <a:r>
              <a:rPr kumimoji="1" lang="ja-JP" altLang="en-US" dirty="0"/>
              <a:t>鉄系超伝導体は高い転移温度と磁性相と隣接した超伝導相の存在から非常に多くの研究者が研究を行っています。</a:t>
            </a:r>
            <a:endParaRPr kumimoji="1" lang="en-US" altLang="ja-JP" dirty="0"/>
          </a:p>
          <a:p>
            <a:r>
              <a:rPr lang="en-US" altLang="ja-JP" sz="1300" dirty="0"/>
              <a:t>x=0.33</a:t>
            </a:r>
            <a:r>
              <a:rPr lang="ja-JP" altLang="en-US" sz="1300" dirty="0"/>
              <a:t>で超伝導転移温度</a:t>
            </a:r>
            <a:r>
              <a:rPr lang="en-US" altLang="ja-JP" sz="1300" dirty="0"/>
              <a:t>Tc</a:t>
            </a:r>
            <a:r>
              <a:rPr lang="ja-JP" altLang="en-US" sz="1300" dirty="0"/>
              <a:t>は約</a:t>
            </a:r>
            <a:r>
              <a:rPr lang="en-US" altLang="ja-JP" sz="1300" dirty="0"/>
              <a:t>30K</a:t>
            </a:r>
            <a:r>
              <a:rPr lang="ja-JP" altLang="en-US" sz="1300" dirty="0"/>
              <a:t>で最大となり、量子臨界点の明確な根拠を示す。</a:t>
            </a:r>
            <a:endParaRPr lang="en-US" altLang="ja-JP" sz="1300" dirty="0"/>
          </a:p>
          <a:p>
            <a:r>
              <a:rPr lang="ja-JP" altLang="en-US" sz="13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lang="ja-JP" altLang="en-US" dirty="0"/>
              <a:t>置換型不純物</a:t>
            </a:r>
            <a:endParaRPr lang="en-US" altLang="ja-JP" dirty="0"/>
          </a:p>
          <a:p>
            <a:endParaRPr lang="en-US" altLang="ja-JP" dirty="0"/>
          </a:p>
          <a:p>
            <a:r>
              <a:rPr lang="ja-JP" altLang="en-US" dirty="0"/>
              <a:t>なぜこの試料か</a:t>
            </a:r>
            <a:endParaRPr lang="en-US" altLang="ja-JP" dirty="0"/>
          </a:p>
          <a:p>
            <a:r>
              <a:rPr lang="ja-JP" altLang="en-US" dirty="0"/>
              <a:t>どの</a:t>
            </a:r>
            <a:r>
              <a:rPr lang="en-US" altLang="ja-JP" dirty="0"/>
              <a:t>x</a:t>
            </a:r>
            <a:r>
              <a:rPr lang="ja-JP" altLang="en-US" dirty="0"/>
              <a:t>でもは、電子と正孔の数が同じで、バンド構造の計算で支持されている。</a:t>
            </a:r>
            <a:endParaRPr lang="en-US" altLang="ja-JP" dirty="0"/>
          </a:p>
          <a:p>
            <a:r>
              <a:rPr lang="ja-JP" altLang="en-US" dirty="0"/>
              <a:t>したがって、電荷とキャリアの濃度を変えずに、磁気特性を調整することができる。</a:t>
            </a:r>
            <a:endParaRPr lang="en-US" altLang="ja-JP" dirty="0"/>
          </a:p>
          <a:p>
            <a:r>
              <a:rPr lang="ja-JP" altLang="en-US" dirty="0"/>
              <a:t>非常にきれいな単結晶を育成することに成功している。</a:t>
            </a:r>
            <a:endParaRPr lang="en-US" altLang="ja-JP" dirty="0"/>
          </a:p>
          <a:p>
            <a:r>
              <a:rPr lang="en-US" altLang="ja-JP" dirty="0"/>
              <a:t>X&lt;0.4</a:t>
            </a:r>
            <a:r>
              <a:rPr lang="ja-JP" altLang="en-US" dirty="0"/>
              <a:t>で量子振動が観測されているため</a:t>
            </a:r>
            <a:endParaRPr lang="en-US" altLang="ja-JP" dirty="0"/>
          </a:p>
          <a:p>
            <a:r>
              <a:rPr lang="ja-JP" altLang="en-US" b="0" i="0" dirty="0">
                <a:solidFill>
                  <a:srgbClr val="101214"/>
                </a:solidFill>
                <a:effectLst/>
                <a:latin typeface="Noto Sans JP"/>
              </a:rPr>
              <a:t>量子振動とは、強磁場中で量子力学的効果により電気抵抗や磁化率が磁場とともに振動する現象で、量子振動が観測されることは金属状態が実現していることを意味します。</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064">
              <a:defRPr/>
            </a:pPr>
            <a:r>
              <a:rPr lang="ja-JP" altLang="en-US" dirty="0"/>
              <a:t>本研究の目的は、ダイヤモンド窒素空孔中心は極限環境でも十分な感度と分解能を持った磁気センサとして使用できるかを検証することです。</a:t>
            </a:r>
            <a:endParaRPr lang="en-US" altLang="ja-JP" dirty="0"/>
          </a:p>
          <a:p>
            <a:pPr defTabSz="966064">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はゼロ磁場時の窒素空孔中心のエネルギー準位です。</a:t>
            </a:r>
            <a:endParaRPr kumimoji="1" lang="en-US" altLang="ja-JP" dirty="0"/>
          </a:p>
          <a:p>
            <a:pPr defTabSz="966064">
              <a:defRPr/>
            </a:pPr>
            <a:r>
              <a:rPr kumimoji="1" lang="ja-JP" altLang="en-US" dirty="0"/>
              <a:t>基底状態は、電子スピン状態の異なる</a:t>
            </a:r>
            <a:r>
              <a:rPr kumimoji="1" lang="en-US" altLang="ja-JP" dirty="0"/>
              <a:t>3</a:t>
            </a:r>
            <a:r>
              <a:rPr kumimoji="1" lang="ja-JP" altLang="en-US" dirty="0"/>
              <a:t>つの状態が存在し、それぞれ「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defTabSz="966064">
              <a:defRPr/>
            </a:pPr>
            <a:r>
              <a:rPr kumimoji="1" lang="ja-JP" altLang="en-US" dirty="0"/>
              <a:t>緑レーザーを用いて励起されてから基底状態に戻る経路が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」の状態から、緑レーザーで励起され、その後赤蛍光を放出して基底状態「</a:t>
            </a:r>
            <a:r>
              <a:rPr kumimoji="1" lang="en-US" altLang="ja-JP" dirty="0"/>
              <a:t>0</a:t>
            </a:r>
            <a:r>
              <a:rPr kumimoji="1" lang="ja-JP" altLang="en-US" dirty="0"/>
              <a:t>」へと戻るという経路。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」の状態が緑レーザーで励起され、赤蛍光を出しながら「</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」の状態が緑レーザーで励起され、光を出さずに「</a:t>
            </a:r>
            <a:r>
              <a:rPr kumimoji="1" lang="en-US" altLang="ja-JP" dirty="0"/>
              <a:t>0</a:t>
            </a:r>
            <a:r>
              <a:rPr kumimoji="1" lang="ja-JP" altLang="en-US" dirty="0"/>
              <a:t>」の基底状態に戻るという経路。</a:t>
            </a:r>
            <a:endParaRPr kumimoji="1" lang="en-US" altLang="ja-JP" dirty="0"/>
          </a:p>
          <a:p>
            <a:endParaRPr kumimoji="1" lang="en-US" altLang="ja-JP" dirty="0"/>
          </a:p>
          <a:p>
            <a:r>
              <a:rPr kumimoji="1" lang="ja-JP" altLang="en-US" dirty="0"/>
              <a:t>経路</a:t>
            </a:r>
            <a:r>
              <a:rPr kumimoji="1" lang="en-US" altLang="ja-JP" dirty="0"/>
              <a:t>B</a:t>
            </a:r>
            <a:r>
              <a:rPr kumimoji="1" lang="ja-JP" altLang="en-US" dirty="0"/>
              <a:t>の赤蛍光は経路</a:t>
            </a:r>
            <a:r>
              <a:rPr kumimoji="1" lang="en-US" altLang="ja-JP" dirty="0"/>
              <a:t>A</a:t>
            </a:r>
            <a:r>
              <a:rPr kumimoji="1" lang="ja-JP" altLang="en-US" dirty="0"/>
              <a:t>の赤蛍光より蛍光強度が弱いことに注意してください。</a:t>
            </a:r>
            <a:endParaRPr kumimoji="1" lang="en-US" altLang="ja-JP" dirty="0"/>
          </a:p>
          <a:p>
            <a:pPr defTabSz="966064">
              <a:defRPr/>
            </a:pPr>
            <a:r>
              <a:rPr lang="ja-JP" altLang="en-US" b="0" i="0" dirty="0">
                <a:solidFill>
                  <a:srgbClr val="555555"/>
                </a:solidFill>
                <a:effectLst/>
                <a:latin typeface="Noto Serif JP"/>
              </a:rPr>
              <a:t>ここで、「０」状態と「</a:t>
            </a:r>
            <a:r>
              <a:rPr lang="en-US" altLang="ja-JP" b="0" i="0" dirty="0">
                <a:solidFill>
                  <a:srgbClr val="555555"/>
                </a:solidFill>
                <a:effectLst/>
                <a:latin typeface="Noto Serif JP"/>
              </a:rPr>
              <a:t>±1</a:t>
            </a:r>
            <a:r>
              <a:rPr lang="ja-JP" altLang="en-US" b="0" i="0" dirty="0">
                <a:solidFill>
                  <a:srgbClr val="555555"/>
                </a:solidFill>
                <a:effectLst/>
                <a:latin typeface="Noto Serif JP"/>
              </a:rPr>
              <a:t>」状態のエネルギー差に相当するマイクロ波を照射すると，「０」から「</a:t>
            </a:r>
            <a:r>
              <a:rPr lang="en-US" altLang="ja-JP" b="0" i="0" dirty="0">
                <a:solidFill>
                  <a:srgbClr val="555555"/>
                </a:solidFill>
                <a:effectLst/>
                <a:latin typeface="Noto Serif JP"/>
              </a:rPr>
              <a:t>±1</a:t>
            </a:r>
            <a:r>
              <a:rPr lang="ja-JP" altLang="en-US" b="0" i="0" dirty="0">
                <a:solidFill>
                  <a:srgbClr val="555555"/>
                </a:solidFill>
                <a:effectLst/>
                <a:latin typeface="Noto Serif JP"/>
              </a:rPr>
              <a:t>」状態へ励起させることができます。これを共鳴といいます。</a:t>
            </a:r>
            <a:endParaRPr lang="en-US" altLang="ja-JP" b="0" i="0" dirty="0">
              <a:solidFill>
                <a:srgbClr val="555555"/>
              </a:solidFill>
              <a:effectLst/>
              <a:latin typeface="Noto Serif JP"/>
            </a:endParaRPr>
          </a:p>
          <a:p>
            <a:pPr defTabSz="966064">
              <a:defRPr/>
            </a:pPr>
            <a:r>
              <a:rPr lang="ja-JP" altLang="en-US" b="0" i="0" dirty="0">
                <a:solidFill>
                  <a:srgbClr val="555555"/>
                </a:solidFill>
                <a:effectLst/>
                <a:latin typeface="Noto Serif JP"/>
              </a:rPr>
              <a:t>共鳴しているときは、経路</a:t>
            </a:r>
            <a:r>
              <a:rPr lang="en-US" altLang="ja-JP" b="0" i="0" dirty="0">
                <a:solidFill>
                  <a:srgbClr val="555555"/>
                </a:solidFill>
                <a:effectLst/>
                <a:latin typeface="Noto Serif JP"/>
              </a:rPr>
              <a:t>A</a:t>
            </a:r>
            <a:r>
              <a:rPr lang="ja-JP" altLang="en-US" b="0" i="0" dirty="0">
                <a:solidFill>
                  <a:srgbClr val="555555"/>
                </a:solidFill>
                <a:effectLst/>
                <a:latin typeface="Noto Serif JP"/>
              </a:rPr>
              <a:t>を通らず、経路ＢとＣのみを通るようになるので、非共鳴のときよりも蛍光強度は弱くなります。</a:t>
            </a:r>
            <a:endParaRPr lang="en-US" altLang="ja-JP" b="0" i="0" dirty="0">
              <a:solidFill>
                <a:srgbClr val="555555"/>
              </a:solidFill>
              <a:effectLst/>
              <a:latin typeface="Noto Serif JP"/>
            </a:endParaRPr>
          </a:p>
          <a:p>
            <a:pPr defTabSz="966064">
              <a:defRPr/>
            </a:pPr>
            <a:endParaRPr lang="en-US" altLang="ja-JP" b="0" i="0" dirty="0">
              <a:solidFill>
                <a:srgbClr val="555555"/>
              </a:solidFill>
              <a:effectLst/>
              <a:latin typeface="Noto Serif JP"/>
            </a:endParaRPr>
          </a:p>
          <a:p>
            <a:pPr defTabSz="966064">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pPr defTabSz="966064">
              <a:defRPr/>
            </a:pPr>
            <a:r>
              <a:rPr lang="ja-JP" altLang="en-US" b="0" i="0" dirty="0">
                <a:solidFill>
                  <a:srgbClr val="555555"/>
                </a:solidFill>
                <a:effectLst/>
                <a:latin typeface="Noto Serif JP"/>
              </a:rPr>
              <a:t>この図から、あるマイクロ波周波数の時に蛍光強度が弱まっていることが分かります。</a:t>
            </a:r>
            <a:endParaRPr lang="en-US" altLang="ja-JP" b="0" i="0" dirty="0">
              <a:solidFill>
                <a:srgbClr val="555555"/>
              </a:solidFill>
              <a:effectLst/>
              <a:latin typeface="Noto Serif JP"/>
            </a:endParaRPr>
          </a:p>
          <a:p>
            <a:pPr defTabSz="966064">
              <a:defRPr/>
            </a:pPr>
            <a:r>
              <a:rPr lang="ja-JP" altLang="en-US" b="0" i="0" dirty="0">
                <a:solidFill>
                  <a:srgbClr val="555555"/>
                </a:solidFill>
                <a:effectLst/>
                <a:latin typeface="Noto Serif JP"/>
              </a:rPr>
              <a:t>これは、この周波数で共鳴が起きたということです。</a:t>
            </a:r>
            <a:endParaRPr lang="en-US" altLang="ja-JP" b="0" i="0" dirty="0">
              <a:solidFill>
                <a:srgbClr val="555555"/>
              </a:solidFill>
              <a:effectLst/>
              <a:latin typeface="Noto Serif JP"/>
            </a:endParaRPr>
          </a:p>
          <a:p>
            <a:pPr defTabSz="966064">
              <a:defRPr/>
            </a:pPr>
            <a:endParaRPr lang="en-US" altLang="ja-JP" b="0" i="0" dirty="0">
              <a:solidFill>
                <a:srgbClr val="555555"/>
              </a:solidFill>
              <a:effectLst/>
              <a:latin typeface="Noto Serif JP"/>
            </a:endParaRPr>
          </a:p>
          <a:p>
            <a:pPr defTabSz="966064">
              <a:defRPr/>
            </a:pPr>
            <a:endParaRPr lang="en-US" altLang="ja-JP" b="0" i="0" dirty="0">
              <a:solidFill>
                <a:srgbClr val="555555"/>
              </a:solidFill>
              <a:effectLst/>
              <a:latin typeface="Noto Serif JP"/>
            </a:endParaRPr>
          </a:p>
          <a:p>
            <a:pPr defTabSz="966064">
              <a:defRPr/>
            </a:pPr>
            <a:endParaRPr lang="en-US" altLang="ja-JP" b="0" i="0" dirty="0">
              <a:solidFill>
                <a:srgbClr val="555555"/>
              </a:solidFill>
              <a:effectLst/>
              <a:latin typeface="Noto Serif JP"/>
            </a:endParaRPr>
          </a:p>
          <a:p>
            <a:endParaRPr lang="en-US" altLang="ja-JP" b="0" i="0" dirty="0">
              <a:solidFill>
                <a:srgbClr val="555555"/>
              </a:solidFill>
              <a:effectLst/>
              <a:latin typeface="Noto Serif JP"/>
            </a:endParaRPr>
          </a:p>
          <a:p>
            <a:r>
              <a:rPr lang="ja-JP" altLang="en-US" b="0" i="0" dirty="0">
                <a:solidFill>
                  <a:srgbClr val="555555"/>
                </a:solidFill>
                <a:effectLst/>
                <a:latin typeface="Noto Serif JP"/>
              </a:rPr>
              <a:t>メモ</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コントラスト</a:t>
            </a:r>
            <a:r>
              <a:rPr lang="en-US" altLang="ja-JP" b="0" i="0" dirty="0">
                <a:solidFill>
                  <a:srgbClr val="555555"/>
                </a:solidFill>
                <a:effectLst/>
                <a:latin typeface="Noto Serif JP"/>
              </a:rPr>
              <a:t>:</a:t>
            </a:r>
            <a:r>
              <a:rPr lang="ja-JP" altLang="en-US" b="1" i="0" dirty="0">
                <a:solidFill>
                  <a:srgbClr val="BDC1C6"/>
                </a:solidFill>
                <a:effectLst/>
                <a:latin typeface="arial" panose="020B0604020202020204" pitchFamily="34" charset="0"/>
              </a:rPr>
              <a:t>最も暗い部分と最も明るい部分の蛍光強度の差</a:t>
            </a:r>
            <a:endParaRPr lang="en-US" altLang="ja-JP" b="1" i="0" dirty="0">
              <a:solidFill>
                <a:srgbClr val="BDC1C6"/>
              </a:solidFill>
              <a:effectLst/>
              <a:latin typeface="arial" panose="020B0604020202020204" pitchFamily="34" charset="0"/>
            </a:endParaRPr>
          </a:p>
          <a:p>
            <a:r>
              <a:rPr kumimoji="1" lang="en-US" altLang="ja-JP" b="1" i="0" dirty="0" err="1">
                <a:solidFill>
                  <a:srgbClr val="BDC1C6"/>
                </a:solidFill>
                <a:effectLst/>
                <a:latin typeface="arial" panose="020B0604020202020204" pitchFamily="34" charset="0"/>
              </a:rPr>
              <a:t>a.u</a:t>
            </a:r>
            <a:r>
              <a:rPr kumimoji="1" lang="en-US" altLang="ja-JP" b="1" i="0" dirty="0">
                <a:solidFill>
                  <a:srgbClr val="BDC1C6"/>
                </a:solidFill>
                <a:effectLst/>
                <a:latin typeface="arial" panose="020B0604020202020204" pitchFamily="34" charset="0"/>
              </a:rPr>
              <a:t>.</a:t>
            </a:r>
            <a:r>
              <a:rPr kumimoji="1" lang="ja-JP" altLang="en-US" b="1" i="0" dirty="0">
                <a:solidFill>
                  <a:srgbClr val="BDC1C6"/>
                </a:solidFill>
                <a:effectLst/>
                <a:latin typeface="arial" panose="020B0604020202020204" pitchFamily="34" charset="0"/>
              </a:rPr>
              <a:t>は任意単位という意味</a:t>
            </a:r>
            <a:endParaRPr kumimoji="1" lang="en-US" altLang="ja-JP" b="1" i="0" dirty="0">
              <a:solidFill>
                <a:srgbClr val="BDC1C6"/>
              </a:solidFill>
              <a:effectLst/>
              <a:latin typeface="arial" panose="020B0604020202020204" pitchFamily="34" charset="0"/>
            </a:endParaRPr>
          </a:p>
          <a:p>
            <a:r>
              <a:rPr kumimoji="1" lang="ja-JP" altLang="en-US" b="1" i="0" dirty="0">
                <a:solidFill>
                  <a:srgbClr val="BDC1C6"/>
                </a:solidFill>
                <a:effectLst/>
                <a:latin typeface="arial" panose="020B0604020202020204" pitchFamily="34" charset="0"/>
              </a:rPr>
              <a:t>今回の実験では蛍光強度の大幅な低下が観測できれば良いため、単位は実験室で用いているものでよい</a:t>
            </a:r>
            <a:endParaRPr kumimoji="1" lang="en-US" altLang="ja-JP" b="1" i="0" dirty="0">
              <a:solidFill>
                <a:srgbClr val="BDC1C6"/>
              </a:solidFill>
              <a:effectLst/>
              <a:latin typeface="arial" panose="020B0604020202020204" pitchFamily="34" charset="0"/>
            </a:endParaRPr>
          </a:p>
          <a:p>
            <a:r>
              <a:rPr kumimoji="1" lang="ja-JP" altLang="en-US" b="1" i="0" dirty="0">
                <a:solidFill>
                  <a:srgbClr val="BDC1C6"/>
                </a:solidFill>
                <a:effectLst/>
                <a:latin typeface="arial" panose="020B0604020202020204" pitchFamily="34" charset="0"/>
              </a:rPr>
              <a:t>蛍光の具体的な強度には興味がない</a:t>
            </a:r>
            <a:endParaRPr kumimoji="1" lang="en-US" altLang="ja-JP" b="1" i="0" dirty="0">
              <a:solidFill>
                <a:srgbClr val="BDC1C6"/>
              </a:solidFill>
              <a:effectLst/>
              <a:latin typeface="arial" panose="020B0604020202020204" pitchFamily="34" charset="0"/>
            </a:endParaRPr>
          </a:p>
          <a:p>
            <a:r>
              <a:rPr lang="ja-JP" altLang="en-US" b="0" i="0" dirty="0">
                <a:solidFill>
                  <a:srgbClr val="555555"/>
                </a:solidFill>
                <a:effectLst/>
                <a:latin typeface="Noto Serif JP"/>
              </a:rPr>
              <a:t>（約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72744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は磁場印加時の窒素空孔中心のエネルギー準位です。</a:t>
            </a:r>
            <a:endParaRPr kumimoji="1" lang="en-US" altLang="ja-JP" dirty="0"/>
          </a:p>
          <a:p>
            <a:r>
              <a:rPr kumimoji="1" lang="ja-JP" altLang="en-US" dirty="0"/>
              <a:t>磁場がかけられたことによって基底状態の縮退が解けて、ゼーマン分裂が起こっています。</a:t>
            </a:r>
            <a:endParaRPr kumimoji="1" lang="en-US" altLang="ja-JP" dirty="0"/>
          </a:p>
          <a:p>
            <a:pPr defTabSz="966064">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は縦軸が蛍光強度で、横軸がマイクロ波周波数です。図中の数値は印加磁場の数値です。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ゼーマン分裂によって共鳴できるエネルギー差が二つになったため、ピークも二つになっていることが分かります。</a:t>
            </a:r>
            <a:endParaRPr lang="en-US" altLang="ja-JP" b="0" i="0" dirty="0">
              <a:solidFill>
                <a:srgbClr val="555555"/>
              </a:solidFill>
              <a:effectLst/>
              <a:latin typeface="Noto Serif JP"/>
            </a:endParaRPr>
          </a:p>
          <a:p>
            <a:pPr marL="0" marR="0" lvl="0" indent="0" algn="l" defTabSz="966064"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ゼーマン分裂は磁場の強さに比例して「＋１」と「−１」のエネルギー準位が上下に分かれていくため、共鳴周波数の分裂幅が大きくなっていくことが分かります。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この原理に基づくと、窒素空孔中心を用いて磁場の値を高精度に求めることができます。</a:t>
            </a:r>
            <a:endParaRPr lang="en-US" altLang="ja-JP" b="0" i="0" dirty="0">
              <a:solidFill>
                <a:srgbClr val="555555"/>
              </a:solidFill>
              <a:effectLst/>
              <a:latin typeface="Noto Serif JP"/>
            </a:endParaRPr>
          </a:p>
          <a:p>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メモ</a:t>
            </a:r>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どれぐらいの磁場でエネルギー準位がどれくらい分裂するかは理論的に求められるため、窒素空孔中心にどれぐらいの磁場がかかっているかが正確にわかる。</a:t>
            </a:r>
            <a:endParaRPr kumimoji="1" lang="en-US" altLang="ja-JP" b="0" i="0" dirty="0">
              <a:solidFill>
                <a:srgbClr val="555555"/>
              </a:solidFill>
              <a:effectLst/>
              <a:latin typeface="Noto Serif JP"/>
            </a:endParaRPr>
          </a:p>
          <a:p>
            <a:r>
              <a:rPr kumimoji="1" lang="en-US" altLang="ja-JP" b="0" i="0" dirty="0">
                <a:solidFill>
                  <a:srgbClr val="555555"/>
                </a:solidFill>
                <a:effectLst/>
                <a:latin typeface="Noto Serif JP"/>
              </a:rPr>
              <a:t>1G=10^-4 T,T=</a:t>
            </a:r>
            <a:r>
              <a:rPr kumimoji="1" lang="en-US" altLang="ja-JP" b="0" i="0" dirty="0" err="1">
                <a:solidFill>
                  <a:srgbClr val="555555"/>
                </a:solidFill>
                <a:effectLst/>
                <a:latin typeface="Noto Serif JP"/>
              </a:rPr>
              <a:t>wb</a:t>
            </a:r>
            <a:r>
              <a:rPr kumimoji="1" lang="en-US" altLang="ja-JP" b="0" i="0" dirty="0">
                <a:solidFill>
                  <a:srgbClr val="555555"/>
                </a:solidFill>
                <a:effectLst/>
                <a:latin typeface="Noto Serif JP"/>
              </a:rPr>
              <a:t>/m^2=V</a:t>
            </a:r>
            <a:r>
              <a:rPr kumimoji="1" lang="ja-JP" altLang="en-US" b="0" i="0" dirty="0">
                <a:solidFill>
                  <a:srgbClr val="555555"/>
                </a:solidFill>
                <a:effectLst/>
                <a:latin typeface="Noto Serif JP"/>
              </a:rPr>
              <a:t>・</a:t>
            </a:r>
            <a:r>
              <a:rPr kumimoji="1" lang="en-US" altLang="ja-JP" b="0" i="0" dirty="0">
                <a:solidFill>
                  <a:srgbClr val="555555"/>
                </a:solidFill>
                <a:effectLst/>
                <a:latin typeface="Noto Serif JP"/>
              </a:rPr>
              <a:t>s/m^2</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測定するときに必要なレーザーは上部のアンビルを通して高圧室に向けて照射されます。</a:t>
            </a:r>
            <a:endParaRPr kumimoji="1" lang="en-US" altLang="ja-JP" dirty="0"/>
          </a:p>
          <a:p>
            <a:r>
              <a:rPr kumimoji="1" lang="ja-JP" altLang="en-US" dirty="0"/>
              <a:t>測定に必要なマイクロ波は試料付近の小型マイクロコイルから供給されます。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座標軸について説明します。</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面の積層方向。もう一つはダイヤモンド窒素空孔中心の座標です。本研究での印加磁場は常に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r>
              <a:rPr kumimoji="1" lang="ja-JP" altLang="en-US" dirty="0"/>
              <a:t>メモ</a:t>
            </a:r>
            <a:endParaRPr kumimoji="1" lang="en-US" altLang="ja-JP" dirty="0"/>
          </a:p>
          <a:p>
            <a:pPr defTabSz="966064">
              <a:defRPr/>
            </a:pPr>
            <a:r>
              <a:rPr kumimoji="1" lang="ja-JP" altLang="en-US" dirty="0"/>
              <a:t>モジュレーションコイルの下にあるものがガスケットである。</a:t>
            </a:r>
            <a:endParaRPr kumimoji="1" lang="en-US" altLang="ja-JP" dirty="0"/>
          </a:p>
          <a:p>
            <a:pPr defTabSz="966064">
              <a:defRPr/>
            </a:pPr>
            <a:r>
              <a:rPr kumimoji="1" lang="ja-JP" altLang="en-US" dirty="0"/>
              <a:t>モアッサナイトを用いた理由</a:t>
            </a:r>
            <a:endParaRPr kumimoji="1" lang="en-US" altLang="ja-JP" dirty="0"/>
          </a:p>
          <a:p>
            <a:pPr defTabSz="966064">
              <a:defRPr/>
            </a:pPr>
            <a:r>
              <a:rPr kumimoji="1" lang="ja-JP" altLang="en-US" dirty="0"/>
              <a:t>光学的アクセスができるから。</a:t>
            </a:r>
            <a:endParaRPr kumimoji="1" lang="en-US" altLang="ja-JP" dirty="0"/>
          </a:p>
          <a:p>
            <a:pPr defTabSz="966064">
              <a:defRPr/>
            </a:pPr>
            <a:r>
              <a:rPr kumimoji="1" lang="ja-JP" altLang="en-US" dirty="0"/>
              <a:t>モアッサナイトアンビルは</a:t>
            </a:r>
            <a:r>
              <a:rPr kumimoji="1" lang="en-US" altLang="ja-JP" dirty="0"/>
              <a:t>50</a:t>
            </a:r>
            <a:r>
              <a:rPr kumimoji="1" lang="ja-JP" altLang="en-US" dirty="0"/>
              <a:t>数</a:t>
            </a:r>
            <a:r>
              <a:rPr kumimoji="1" lang="en-US" altLang="ja-JP" dirty="0" err="1"/>
              <a:t>Gpa</a:t>
            </a:r>
            <a:r>
              <a:rPr kumimoji="1" lang="ja-JP" altLang="en-US" dirty="0"/>
              <a:t>まで圧力を印加することができる。</a:t>
            </a:r>
            <a:endParaRPr kumimoji="1" lang="en-US" altLang="ja-JP" dirty="0"/>
          </a:p>
          <a:p>
            <a:pPr defTabSz="966064">
              <a:defRPr/>
            </a:pPr>
            <a:r>
              <a:rPr kumimoji="1" lang="ja-JP" altLang="en-US" dirty="0"/>
              <a:t>ダイヤモンドアンビルセルの次に大きい圧力。</a:t>
            </a:r>
            <a:endParaRPr kumimoji="1" lang="en-US" altLang="ja-JP" dirty="0"/>
          </a:p>
          <a:p>
            <a:pPr defTabSz="966064">
              <a:defRPr/>
            </a:pPr>
            <a:r>
              <a:rPr kumimoji="1" lang="ja-JP" altLang="en-US" dirty="0"/>
              <a:t>ダイヤモンドより</a:t>
            </a:r>
            <a:r>
              <a:rPr lang="ja-JP" altLang="en-US" b="0" i="0" dirty="0">
                <a:solidFill>
                  <a:srgbClr val="666666"/>
                </a:solidFill>
                <a:effectLst/>
                <a:latin typeface="-apple-system"/>
              </a:rPr>
              <a:t>安価であり、より大きなカラットが手に入る等の利点も持っている。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左の図はマイクロコイルと試料の写真です。右の図は蛍光画像です。マイクロコイルと試料の大きさはこの通りです。</a:t>
            </a:r>
            <a:endParaRPr kumimoji="1" lang="en-US" altLang="ja-JP" dirty="0"/>
          </a:p>
          <a:p>
            <a:r>
              <a:rPr kumimoji="1" lang="ja-JP" altLang="en-US" dirty="0"/>
              <a:t>白い線で書かれている五角形が試料で、白い点がダイヤモンド窒素空孔中心です。</a:t>
            </a:r>
            <a:endParaRPr kumimoji="1" lang="en-US" altLang="ja-JP" dirty="0"/>
          </a:p>
          <a:p>
            <a:r>
              <a:rPr kumimoji="1" lang="ja-JP" altLang="en-US" dirty="0"/>
              <a:t>本研究では、試料直上中央付近の窒素空孔中心を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メモ</a:t>
            </a:r>
            <a:endParaRPr kumimoji="1" lang="en-US" altLang="ja-JP" dirty="0"/>
          </a:p>
          <a:p>
            <a:r>
              <a:rPr kumimoji="1" lang="ja-JP" altLang="en-US" dirty="0"/>
              <a:t>小型マイクロコイルは</a:t>
            </a:r>
            <a:r>
              <a:rPr kumimoji="1" lang="en-US" altLang="ja-JP" dirty="0"/>
              <a:t>7.5</a:t>
            </a:r>
            <a:r>
              <a:rPr kumimoji="1" lang="ja-JP" altLang="en-US" dirty="0"/>
              <a:t>回巻き</a:t>
            </a:r>
            <a:endParaRPr kumimoji="1" lang="en-US" altLang="ja-JP" dirty="0"/>
          </a:p>
          <a:p>
            <a:r>
              <a:rPr kumimoji="1" lang="ja-JP" altLang="en-US" dirty="0"/>
              <a:t>モジュレーションコイル</a:t>
            </a:r>
            <a:r>
              <a:rPr kumimoji="1" lang="en-US" altLang="ja-JP" dirty="0"/>
              <a:t>150</a:t>
            </a:r>
            <a:r>
              <a:rPr kumimoji="1" lang="ja-JP" altLang="en-US" dirty="0"/>
              <a:t>回巻き</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3FA4205B-A951-4760-B01B-967F5345CD82}"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C9DE0BA8-2C90-4F6A-8429-77909F752ED4}"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2C1A4ADA-889B-4CE3-AE8D-547F6C688B66}"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23153-74C2-9131-993F-ADC468AC62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E8F3F-66CF-FE67-4AF7-815BBBA47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8787DA-4912-39FC-E5E7-22992A40A5C0}"/>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306BA941-937C-515A-B1CC-BAB5BA475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D1E5A3-D487-1412-83AC-89A2003E9986}"/>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78784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775BA-D08C-1E88-2FC7-BD1D875B30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1C02C-7DA8-FE69-A0D4-F1C3E13F44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463A09-1C6A-16B5-896A-4FE83243F081}"/>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4972189E-5CBD-75ED-DA24-F854AB8F89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F87850-2722-8711-057F-FF2F21C4CC50}"/>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549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B844B-8426-AAE2-BF6B-B5F5285D98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A6D60-4CA6-70C2-A093-65B4E8804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191B7E-4AAC-4D3A-F4A9-EF2712DB112A}"/>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7D873335-3851-C244-D51A-62EB8F82C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01811B-AB26-3A34-57EE-1A44D11C776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06304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DDBDD-E801-958A-E601-F30BB660C8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FC4192-4990-AEC9-CAF6-9AB6DD53EE1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F0AD06-710E-CFAE-4B53-8584A65986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3FC1B44-261E-15CD-3AC8-BA0532E7467A}"/>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97BEFEF9-9D5D-49D1-6B4F-11F2B4C210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464B6-21B4-B9B5-D409-3A87E445996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81303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7E9E-EA55-A1A5-1BF7-2475F069F0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AE80C-CCAA-F199-DBE4-119952D39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FAC200-3FDC-08A6-6A32-F718F2C7C2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3D4F54-28C5-E420-9E7B-30E30355D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7DB31C-5A60-0723-DB9E-535BAEAFA55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3EDB5B0-6190-549C-28BF-2B8517DAEF1D}"/>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8" name="フッター プレースホルダー 7">
            <a:extLst>
              <a:ext uri="{FF2B5EF4-FFF2-40B4-BE49-F238E27FC236}">
                <a16:creationId xmlns:a16="http://schemas.microsoft.com/office/drawing/2014/main" id="{6C0DF4FC-67D1-04A9-B9BA-BCBF0B084C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9332F-512B-5FE3-B4A9-C9DC63B41F9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78197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19E3B-5992-4A5C-8A0D-74017642EE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4C39AF-B3DC-507E-B5D7-BDA8239B8A45}"/>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4" name="フッター プレースホルダー 3">
            <a:extLst>
              <a:ext uri="{FF2B5EF4-FFF2-40B4-BE49-F238E27FC236}">
                <a16:creationId xmlns:a16="http://schemas.microsoft.com/office/drawing/2014/main" id="{EC7F3573-E8D7-A859-348E-C5DCC70F38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3AE8A-C302-C17F-D78C-3FBB7932CD21}"/>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450205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205BC-BD54-D492-7B26-2C14F29E83C8}"/>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3" name="フッター プレースホルダー 2">
            <a:extLst>
              <a:ext uri="{FF2B5EF4-FFF2-40B4-BE49-F238E27FC236}">
                <a16:creationId xmlns:a16="http://schemas.microsoft.com/office/drawing/2014/main" id="{0F6D794B-1F69-CC44-B26E-D6499AF038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E1CFC2-FDEB-66B6-8690-8F2B205F0B7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79729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62315-FB81-AC3F-87A5-5234331B85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03FA54-6C8F-4D45-59A9-196076F5B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445197-3495-5229-FACC-D95CF53D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BFE4BF-C4E6-C235-F7ED-9B98B2B46B14}"/>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959216CF-2C11-2AEF-52B4-6EA9458E31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943836-0670-4AB7-7322-42BC73DC5BED}"/>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157990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1B51ED8-9D64-49CC-84B0-088F67D16689}"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a:xfrm>
            <a:off x="11199043" y="209201"/>
            <a:ext cx="918328" cy="471835"/>
          </a:xfrm>
        </p:spPr>
        <p:txBody>
          <a:bodyPr/>
          <a:lstStyle>
            <a:lvl1pPr>
              <a:defRPr sz="3600">
                <a:solidFill>
                  <a:schemeClr val="tx1"/>
                </a:solidFill>
              </a:defRPr>
            </a:lvl1pPr>
          </a:lstStyle>
          <a:p>
            <a:fld id="{546937FD-AF86-4C7D-8F7F-5D9162CA89EA}" type="slidenum">
              <a:rPr lang="ja-JP" altLang="en-US" smtClean="0"/>
              <a:pPr/>
              <a:t>‹#›</a:t>
            </a:fld>
            <a:endParaRPr lang="ja-JP" altLang="en-US" dirty="0"/>
          </a:p>
        </p:txBody>
      </p:sp>
    </p:spTree>
    <p:extLst>
      <p:ext uri="{BB962C8B-B14F-4D97-AF65-F5344CB8AC3E}">
        <p14:creationId xmlns:p14="http://schemas.microsoft.com/office/powerpoint/2010/main" val="1182837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CA406-0DAB-42A4-3FCC-57544DF558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774100-442A-D562-FCAB-76DC7C137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E928FD-A4FF-4F36-F198-3ABB3299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735A5C-16CB-80EB-EB46-B0D4E168A39A}"/>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54C91A3D-0024-F10D-22BE-F0E45A16E9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60806F-1445-FB33-C7DA-CFD6C7F1EFD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13787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32B36-262D-EC9D-793B-2B85F2671E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DBBC3-CD74-9151-321E-94C104DC28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8019C5-2706-B812-CB95-D1B78D7D99EB}"/>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633CBCFA-4744-2B1D-9F36-DE30C7E29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F0BB4-FCCD-0D41-6E16-21BB7C3AEDDA}"/>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55735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F9AFD2-3F8D-97D1-CE3E-B54D37F508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DA1EDD-EF8E-A516-7CEA-B517C27865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B8FDD-09FD-A852-CC51-2B56E9CAECCE}"/>
              </a:ext>
            </a:extLst>
          </p:cNvPr>
          <p:cNvSpPr>
            <a:spLocks noGrp="1"/>
          </p:cNvSpPr>
          <p:nvPr>
            <p:ph type="dt" sz="half" idx="10"/>
          </p:nvPr>
        </p:nvSpPr>
        <p:spPr/>
        <p:txBody>
          <a:body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DEF97AA1-02A1-F594-BB31-7B172FA08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598C09-E2F3-F838-C0B3-EA2BC308852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4568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3A3B1BC2-CA69-498C-AAA7-DBCFE43CC026}"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5B942CFE-DA45-4C9E-82F0-7754D276782D}" type="datetime1">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5378DA2A-D389-4912-91C2-3DF0250E090A}" type="datetime1">
              <a:rPr kumimoji="1" lang="ja-JP" altLang="en-US" smtClean="0"/>
              <a:t>2022/8/1</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9D40F372-6089-4A32-BBE7-3238737F7CAC}" type="datetime1">
              <a:rPr kumimoji="1" lang="ja-JP" altLang="en-US" smtClean="0"/>
              <a:t>2022/8/1</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EE5278A9-E078-42FC-91A5-1E0DBF8B2D7F}" type="datetime1">
              <a:rPr kumimoji="1" lang="ja-JP" altLang="en-US" smtClean="0"/>
              <a:t>2022/8/1</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0AA296AA-E609-4D99-A45C-1D45A675A5FB}" type="datetime1">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AA1030F9-AF17-4AE9-85A0-F1EA1F9678E2}" type="datetime1">
              <a:rPr kumimoji="1" lang="ja-JP" altLang="en-US" smtClean="0"/>
              <a:t>2022/8/1</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B3A47-47E7-4BBA-82AE-76E6A21F16C8}" type="datetime1">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48A10B-C69D-5C47-E90A-2F2024B01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A41D6D-4F13-93A1-90EA-6E0A9D55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229D-9E5E-028E-A8BE-FABE7AD72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0D5C6-24AC-416E-82FD-D55C841F154B}" type="datetimeFigureOut">
              <a:rPr kumimoji="1" lang="ja-JP" altLang="en-US" smtClean="0"/>
              <a:t>2022/8/1</a:t>
            </a:fld>
            <a:endParaRPr kumimoji="1" lang="ja-JP" altLang="en-US"/>
          </a:p>
        </p:txBody>
      </p:sp>
      <p:sp>
        <p:nvSpPr>
          <p:cNvPr id="5" name="フッター プレースホルダー 4">
            <a:extLst>
              <a:ext uri="{FF2B5EF4-FFF2-40B4-BE49-F238E27FC236}">
                <a16:creationId xmlns:a16="http://schemas.microsoft.com/office/drawing/2014/main" id="{E02E07B1-E911-0D25-D929-8489477DA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1C55A11-CE74-DE69-B7A2-18EDC529C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56828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rikedan-blog.com/%E8%B6%85%E4%BC%9D%E5%B0%8E%E4%BD%93%E3%81%AE%E8%87%A8%E7%95%8C%E9%9B%BB%E6%B5%81%E9%9D%9E%E5%AF%BE%E7%A7%B0%E6%80%A7%E3%81%A8%E7%A3%81%E6%9D%9F%E7%B3%B8%E3%80%81%E7%A3%81%E5%A0%B4%E3%81%A8%E9%9B%BB/"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www.systems-eng.co.jp/dcms_media/other/diaanvil_datasheet.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opss.jaea.go.jp/search/servlet/search?501467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tronics-media.com/publication/%E8%8B%A5%E6%89%8B%E7%A0%94%E7%A9%B6%E8%80%85%E3%81%AE%E6%8C%91%E6%88%A6/20170807/477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qforum.org/topics/interview07" TargetMode="External"/><Relationship Id="rId5" Type="http://schemas.openxmlformats.org/officeDocument/2006/relationships/hyperlink" Target="https://www.photonics.com/Articles/New_Tools_Promise_the_Next_Big_Thing_for_Quantum/a6612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916FF1-84FC-B647-11C0-56282E9BC525}"/>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a:xfrm>
            <a:off x="2070100" y="63149"/>
            <a:ext cx="8318500" cy="781519"/>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光検出磁気共鳴スペクトル</a:t>
            </a:r>
          </a:p>
        </p:txBody>
      </p:sp>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83" y="4119999"/>
            <a:ext cx="3188156" cy="2691300"/>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304986" y="1216576"/>
            <a:ext cx="92710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177606" y="4099849"/>
            <a:ext cx="719301"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8286644" y="3762300"/>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9556056" y="1984712"/>
            <a:ext cx="2908300"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a:t>
            </a:r>
            <a:r>
              <a:rPr lang="en-US" altLang="ja-JP" i="1" dirty="0"/>
              <a:t>T</a:t>
            </a:r>
            <a:r>
              <a:rPr lang="en-US" altLang="ja-JP" baseline="-25000" dirty="0"/>
              <a:t>C</a:t>
            </a:r>
            <a:r>
              <a:rPr lang="en-US" altLang="ja-JP" dirty="0"/>
              <a:t>~21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9429697" y="1618744"/>
            <a:ext cx="2565347" cy="137612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67ECA7-AF27-53A8-487B-9C9145876D93}"/>
              </a:ext>
            </a:extLst>
          </p:cNvPr>
          <p:cNvSpPr/>
          <p:nvPr/>
        </p:nvSpPr>
        <p:spPr>
          <a:xfrm>
            <a:off x="9816352" y="1364576"/>
            <a:ext cx="1879600" cy="536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EC286F-F1E0-D195-E270-66220D94C17F}"/>
              </a:ext>
            </a:extLst>
          </p:cNvPr>
          <p:cNvSpPr txBox="1"/>
          <p:nvPr/>
        </p:nvSpPr>
        <p:spPr>
          <a:xfrm>
            <a:off x="10025903" y="1401950"/>
            <a:ext cx="1409700" cy="461665"/>
          </a:xfrm>
          <a:prstGeom prst="rect">
            <a:avLst/>
          </a:prstGeom>
          <a:noFill/>
        </p:spPr>
        <p:txBody>
          <a:bodyPr wrap="square" rtlCol="0">
            <a:spAutoFit/>
          </a:bodyPr>
          <a:lstStyle/>
          <a:p>
            <a:r>
              <a:rPr kumimoji="1" lang="ja-JP" altLang="en-US" sz="2400" dirty="0"/>
              <a:t>実験条件</a:t>
            </a:r>
          </a:p>
        </p:txBody>
      </p:sp>
      <p:sp>
        <p:nvSpPr>
          <p:cNvPr id="13" name="テキスト ボックス 12">
            <a:extLst>
              <a:ext uri="{FF2B5EF4-FFF2-40B4-BE49-F238E27FC236}">
                <a16:creationId xmlns:a16="http://schemas.microsoft.com/office/drawing/2014/main" id="{5D4A8715-6B4E-466D-549F-D01D77ABE0AF}"/>
              </a:ext>
            </a:extLst>
          </p:cNvPr>
          <p:cNvSpPr txBox="1"/>
          <p:nvPr/>
        </p:nvSpPr>
        <p:spPr>
          <a:xfrm>
            <a:off x="921933" y="1204816"/>
            <a:ext cx="2879706" cy="461665"/>
          </a:xfrm>
          <a:prstGeom prst="rect">
            <a:avLst/>
          </a:prstGeom>
          <a:noFill/>
        </p:spPr>
        <p:txBody>
          <a:bodyPr wrap="square" rtlCol="0">
            <a:spAutoFit/>
          </a:bodyPr>
          <a:lstStyle/>
          <a:p>
            <a:r>
              <a:rPr kumimoji="1" lang="en-US" altLang="ja-JP" sz="2400" b="1" dirty="0"/>
              <a:t>NV</a:t>
            </a:r>
            <a:r>
              <a:rPr kumimoji="1" lang="en-US" altLang="ja-JP" sz="2400" b="1" baseline="-25000" dirty="0"/>
              <a:t>C</a:t>
            </a:r>
            <a:r>
              <a:rPr kumimoji="1" lang="en-US" altLang="ja-JP" sz="2400" b="1" dirty="0"/>
              <a:t>:</a:t>
            </a:r>
            <a:r>
              <a:rPr kumimoji="1" lang="ja-JP" altLang="en-US" sz="2400" b="1" dirty="0"/>
              <a:t>試料中心直上</a:t>
            </a:r>
          </a:p>
        </p:txBody>
      </p:sp>
      <p:sp>
        <p:nvSpPr>
          <p:cNvPr id="14" name="テキスト ボックス 13">
            <a:extLst>
              <a:ext uri="{FF2B5EF4-FFF2-40B4-BE49-F238E27FC236}">
                <a16:creationId xmlns:a16="http://schemas.microsoft.com/office/drawing/2014/main" id="{06F7FC71-86E1-D112-7A1C-224865563646}"/>
              </a:ext>
            </a:extLst>
          </p:cNvPr>
          <p:cNvSpPr txBox="1"/>
          <p:nvPr/>
        </p:nvSpPr>
        <p:spPr>
          <a:xfrm>
            <a:off x="3686016" y="1204817"/>
            <a:ext cx="2095500" cy="461665"/>
          </a:xfrm>
          <a:prstGeom prst="rect">
            <a:avLst/>
          </a:prstGeom>
          <a:noFill/>
        </p:spPr>
        <p:txBody>
          <a:bodyPr wrap="square" rtlCol="0">
            <a:spAutoFit/>
          </a:bodyPr>
          <a:lstStyle/>
          <a:p>
            <a:r>
              <a:rPr kumimoji="1" lang="en-US" altLang="ja-JP" sz="2400" b="1" dirty="0"/>
              <a:t>NV</a:t>
            </a:r>
            <a:r>
              <a:rPr kumimoji="1" lang="en-US" altLang="ja-JP" sz="2400" b="1" baseline="-25000" dirty="0"/>
              <a:t>E</a:t>
            </a:r>
            <a:r>
              <a:rPr kumimoji="1" lang="en-US" altLang="ja-JP" sz="2400" b="1" dirty="0"/>
              <a:t>:</a:t>
            </a:r>
            <a:r>
              <a:rPr kumimoji="1" lang="ja-JP" altLang="en-US" sz="2400" b="1" dirty="0"/>
              <a:t>試料の端</a:t>
            </a:r>
          </a:p>
        </p:txBody>
      </p:sp>
      <p:sp>
        <p:nvSpPr>
          <p:cNvPr id="15" name="テキスト ボックス 14">
            <a:extLst>
              <a:ext uri="{FF2B5EF4-FFF2-40B4-BE49-F238E27FC236}">
                <a16:creationId xmlns:a16="http://schemas.microsoft.com/office/drawing/2014/main" id="{2B0E59FC-3034-1459-977F-70C602F37A20}"/>
              </a:ext>
            </a:extLst>
          </p:cNvPr>
          <p:cNvSpPr txBox="1"/>
          <p:nvPr/>
        </p:nvSpPr>
        <p:spPr>
          <a:xfrm>
            <a:off x="5681543" y="1204816"/>
            <a:ext cx="3708400" cy="461665"/>
          </a:xfrm>
          <a:prstGeom prst="rect">
            <a:avLst/>
          </a:prstGeom>
          <a:noFill/>
        </p:spPr>
        <p:txBody>
          <a:bodyPr wrap="square" rtlCol="0">
            <a:spAutoFit/>
          </a:bodyPr>
          <a:lstStyle/>
          <a:p>
            <a:r>
              <a:rPr kumimoji="1" lang="en-US" altLang="ja-JP" sz="2400" b="1" dirty="0"/>
              <a:t>NV</a:t>
            </a:r>
            <a:r>
              <a:rPr kumimoji="1" lang="en-US" altLang="ja-JP" sz="2400" b="1" baseline="-25000" dirty="0"/>
              <a:t>F</a:t>
            </a:r>
            <a:r>
              <a:rPr kumimoji="1" lang="en-US" altLang="ja-JP" sz="2400" b="1" dirty="0"/>
              <a:t>:</a:t>
            </a:r>
            <a:r>
              <a:rPr kumimoji="1" lang="ja-JP" altLang="en-US" sz="2400" b="1" dirty="0"/>
              <a:t>試料から離れた場所</a:t>
            </a:r>
          </a:p>
        </p:txBody>
      </p:sp>
      <p:graphicFrame>
        <p:nvGraphicFramePr>
          <p:cNvPr id="16" name="表 16">
            <a:extLst>
              <a:ext uri="{FF2B5EF4-FFF2-40B4-BE49-F238E27FC236}">
                <a16:creationId xmlns:a16="http://schemas.microsoft.com/office/drawing/2014/main" id="{3BB5FDA8-6B29-0A13-119F-0C5DDF765258}"/>
              </a:ext>
            </a:extLst>
          </p:cNvPr>
          <p:cNvGraphicFramePr>
            <a:graphicFrameLocks noGrp="1"/>
          </p:cNvGraphicFramePr>
          <p:nvPr>
            <p:extLst>
              <p:ext uri="{D42A27DB-BD31-4B8C-83A1-F6EECF244321}">
                <p14:modId xmlns:p14="http://schemas.microsoft.com/office/powerpoint/2010/main" val="1766435864"/>
              </p:ext>
            </p:extLst>
          </p:nvPr>
        </p:nvGraphicFramePr>
        <p:xfrm>
          <a:off x="6723491" y="4678352"/>
          <a:ext cx="4970300" cy="1773464"/>
        </p:xfrm>
        <a:graphic>
          <a:graphicData uri="http://schemas.openxmlformats.org/drawingml/2006/table">
            <a:tbl>
              <a:tblPr firstRow="1" bandRow="1">
                <a:tableStyleId>{5C22544A-7EE6-4342-B048-85BDC9FD1C3A}</a:tableStyleId>
              </a:tblPr>
              <a:tblGrid>
                <a:gridCol w="2485150">
                  <a:extLst>
                    <a:ext uri="{9D8B030D-6E8A-4147-A177-3AD203B41FA5}">
                      <a16:colId xmlns:a16="http://schemas.microsoft.com/office/drawing/2014/main" val="2044762316"/>
                    </a:ext>
                  </a:extLst>
                </a:gridCol>
                <a:gridCol w="2485150">
                  <a:extLst>
                    <a:ext uri="{9D8B030D-6E8A-4147-A177-3AD203B41FA5}">
                      <a16:colId xmlns:a16="http://schemas.microsoft.com/office/drawing/2014/main" val="2465082409"/>
                    </a:ext>
                  </a:extLst>
                </a:gridCol>
              </a:tblGrid>
              <a:tr h="443366">
                <a:tc>
                  <a:txBody>
                    <a:bodyPr/>
                    <a:lstStyle/>
                    <a:p>
                      <a:r>
                        <a:rPr kumimoji="1" lang="ja-JP" altLang="en-US" sz="2000" dirty="0"/>
                        <a:t>窒素空孔中心の位置</a:t>
                      </a:r>
                    </a:p>
                  </a:txBody>
                  <a:tcPr/>
                </a:tc>
                <a:tc>
                  <a:txBody>
                    <a:bodyPr/>
                    <a:lstStyle/>
                    <a:p>
                      <a:r>
                        <a:rPr kumimoji="1" lang="ja-JP" altLang="en-US" sz="2000" dirty="0"/>
                        <a:t>感じる磁場の大きさ</a:t>
                      </a:r>
                    </a:p>
                  </a:txBody>
                  <a:tcPr/>
                </a:tc>
                <a:extLst>
                  <a:ext uri="{0D108BD9-81ED-4DB2-BD59-A6C34878D82A}">
                    <a16:rowId xmlns:a16="http://schemas.microsoft.com/office/drawing/2014/main" val="155338172"/>
                  </a:ext>
                </a:extLst>
              </a:tr>
              <a:tr h="443366">
                <a:tc>
                  <a:txBody>
                    <a:bodyPr/>
                    <a:lstStyle/>
                    <a:p>
                      <a:r>
                        <a:rPr kumimoji="1" lang="ja-JP" altLang="en-US" sz="2000" dirty="0"/>
                        <a:t>試料直上</a:t>
                      </a:r>
                      <a:r>
                        <a:rPr kumimoji="1" lang="en-US" altLang="ja-JP" sz="2000" dirty="0"/>
                        <a:t>:NV</a:t>
                      </a:r>
                      <a:r>
                        <a:rPr kumimoji="1" lang="en-US" altLang="ja-JP" sz="2000" baseline="-25000" dirty="0"/>
                        <a:t>C</a:t>
                      </a:r>
                    </a:p>
                  </a:txBody>
                  <a:tcPr/>
                </a:tc>
                <a:tc>
                  <a:txBody>
                    <a:bodyPr/>
                    <a:lstStyle/>
                    <a:p>
                      <a:r>
                        <a:rPr kumimoji="1" lang="en-US" altLang="ja-JP" sz="2000" dirty="0"/>
                        <a:t>3</a:t>
                      </a:r>
                      <a:r>
                        <a:rPr kumimoji="1" lang="ja-JP" altLang="en-US" sz="2000" dirty="0"/>
                        <a:t>つの中で最小</a:t>
                      </a:r>
                    </a:p>
                  </a:txBody>
                  <a:tcPr/>
                </a:tc>
                <a:extLst>
                  <a:ext uri="{0D108BD9-81ED-4DB2-BD59-A6C34878D82A}">
                    <a16:rowId xmlns:a16="http://schemas.microsoft.com/office/drawing/2014/main" val="3496544410"/>
                  </a:ext>
                </a:extLst>
              </a:tr>
              <a:tr h="443366">
                <a:tc>
                  <a:txBody>
                    <a:bodyPr/>
                    <a:lstStyle/>
                    <a:p>
                      <a:r>
                        <a:rPr kumimoji="1" lang="ja-JP" altLang="en-US" sz="2000" dirty="0"/>
                        <a:t>試料の端</a:t>
                      </a:r>
                      <a:r>
                        <a:rPr kumimoji="1" lang="en-US" altLang="ja-JP" sz="2000" dirty="0"/>
                        <a:t>:NV</a:t>
                      </a:r>
                      <a:r>
                        <a:rPr kumimoji="1" lang="en-US" altLang="ja-JP" sz="2000" baseline="-25000" dirty="0"/>
                        <a:t>E</a:t>
                      </a:r>
                      <a:endParaRPr kumimoji="1" lang="ja-JP" altLang="en-US" sz="2000" baseline="-25000" dirty="0"/>
                    </a:p>
                  </a:txBody>
                  <a:tcPr/>
                </a:tc>
                <a:tc>
                  <a:txBody>
                    <a:bodyPr/>
                    <a:lstStyle/>
                    <a:p>
                      <a:r>
                        <a:rPr kumimoji="1" lang="en-US" altLang="ja-JP" sz="2000" dirty="0"/>
                        <a:t>3</a:t>
                      </a:r>
                      <a:r>
                        <a:rPr kumimoji="1" lang="ja-JP" altLang="en-US" sz="2000" dirty="0"/>
                        <a:t>つの中で最大</a:t>
                      </a:r>
                    </a:p>
                  </a:txBody>
                  <a:tcPr/>
                </a:tc>
                <a:extLst>
                  <a:ext uri="{0D108BD9-81ED-4DB2-BD59-A6C34878D82A}">
                    <a16:rowId xmlns:a16="http://schemas.microsoft.com/office/drawing/2014/main" val="1376920916"/>
                  </a:ext>
                </a:extLst>
              </a:tr>
              <a:tr h="443366">
                <a:tc>
                  <a:txBody>
                    <a:bodyPr/>
                    <a:lstStyle/>
                    <a:p>
                      <a:r>
                        <a:rPr kumimoji="1" lang="ja-JP" altLang="en-US" sz="2000" dirty="0"/>
                        <a:t>離れた所</a:t>
                      </a:r>
                      <a:r>
                        <a:rPr kumimoji="1" lang="en-US" altLang="ja-JP" sz="2000" dirty="0"/>
                        <a:t>:NV</a:t>
                      </a:r>
                      <a:r>
                        <a:rPr kumimoji="1" lang="en-US" altLang="ja-JP" sz="2000" baseline="-25000" dirty="0"/>
                        <a:t>F</a:t>
                      </a:r>
                      <a:endParaRPr kumimoji="1" lang="ja-JP" altLang="en-US" sz="2000" baseline="-25000" dirty="0"/>
                    </a:p>
                  </a:txBody>
                  <a:tcPr/>
                </a:tc>
                <a:tc>
                  <a:txBody>
                    <a:bodyPr/>
                    <a:lstStyle/>
                    <a:p>
                      <a:r>
                        <a:rPr kumimoji="1" lang="ja-JP" altLang="en-US" sz="2000" dirty="0"/>
                        <a:t>印加磁場とほぼ同じ</a:t>
                      </a:r>
                    </a:p>
                  </a:txBody>
                  <a:tcPr/>
                </a:tc>
                <a:extLst>
                  <a:ext uri="{0D108BD9-81ED-4DB2-BD59-A6C34878D82A}">
                    <a16:rowId xmlns:a16="http://schemas.microsoft.com/office/drawing/2014/main" val="690949257"/>
                  </a:ext>
                </a:extLst>
              </a:tr>
            </a:tbl>
          </a:graphicData>
        </a:graphic>
      </p:graphicFrame>
      <p:sp>
        <p:nvSpPr>
          <p:cNvPr id="17" name="スライド番号プレースホルダー 16">
            <a:extLst>
              <a:ext uri="{FF2B5EF4-FFF2-40B4-BE49-F238E27FC236}">
                <a16:creationId xmlns:a16="http://schemas.microsoft.com/office/drawing/2014/main" id="{699033B5-C070-2F66-ADA3-1BEACF2BF546}"/>
              </a:ext>
            </a:extLst>
          </p:cNvPr>
          <p:cNvSpPr>
            <a:spLocks noGrp="1"/>
          </p:cNvSpPr>
          <p:nvPr>
            <p:ph type="sldNum" sz="quarter" idx="12"/>
          </p:nvPr>
        </p:nvSpPr>
        <p:spPr/>
        <p:txBody>
          <a:bodyPr/>
          <a:lstStyle/>
          <a:p>
            <a:fld id="{546937FD-AF86-4C7D-8F7F-5D9162CA89EA}" type="slidenum">
              <a:rPr lang="ja-JP" altLang="en-US" smtClean="0"/>
              <a:pPr/>
              <a:t>10</a:t>
            </a:fld>
            <a:endParaRPr lang="ja-JP" altLang="en-US" dirty="0"/>
          </a:p>
        </p:txBody>
      </p:sp>
      <p:sp>
        <p:nvSpPr>
          <p:cNvPr id="18" name="テキスト ボックス 17">
            <a:extLst>
              <a:ext uri="{FF2B5EF4-FFF2-40B4-BE49-F238E27FC236}">
                <a16:creationId xmlns:a16="http://schemas.microsoft.com/office/drawing/2014/main" id="{EF205FC8-8AC8-F1B1-42D6-A89D5C29F7A3}"/>
              </a:ext>
            </a:extLst>
          </p:cNvPr>
          <p:cNvSpPr txBox="1"/>
          <p:nvPr/>
        </p:nvSpPr>
        <p:spPr>
          <a:xfrm>
            <a:off x="9475032" y="3370277"/>
            <a:ext cx="1639971" cy="369332"/>
          </a:xfrm>
          <a:prstGeom prst="rect">
            <a:avLst/>
          </a:prstGeom>
          <a:noFill/>
        </p:spPr>
        <p:txBody>
          <a:bodyPr wrap="square" rtlCol="0">
            <a:spAutoFit/>
          </a:bodyPr>
          <a:lstStyle/>
          <a:p>
            <a:r>
              <a:rPr kumimoji="1" lang="en-US" altLang="ja-JP" dirty="0"/>
              <a:t>1 bar=10</a:t>
            </a:r>
            <a:r>
              <a:rPr kumimoji="1" lang="en-US" altLang="ja-JP" baseline="30000" dirty="0"/>
              <a:t>5</a:t>
            </a:r>
            <a:r>
              <a:rPr kumimoji="1" lang="en-US" altLang="ja-JP" dirty="0"/>
              <a:t> Pa</a:t>
            </a:r>
            <a:endParaRPr kumimoji="1" lang="ja-JP" altLang="en-US" dirty="0"/>
          </a:p>
        </p:txBody>
      </p:sp>
      <p:sp>
        <p:nvSpPr>
          <p:cNvPr id="19" name="正方形/長方形 18">
            <a:extLst>
              <a:ext uri="{FF2B5EF4-FFF2-40B4-BE49-F238E27FC236}">
                <a16:creationId xmlns:a16="http://schemas.microsoft.com/office/drawing/2014/main" id="{1C8664C9-1728-B353-E794-D9105802A78F}"/>
              </a:ext>
            </a:extLst>
          </p:cNvPr>
          <p:cNvSpPr/>
          <p:nvPr/>
        </p:nvSpPr>
        <p:spPr>
          <a:xfrm>
            <a:off x="9475032" y="3346126"/>
            <a:ext cx="1519040" cy="369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061C355-C808-6AE7-09FF-EA2016D4399F}"/>
              </a:ext>
            </a:extLst>
          </p:cNvPr>
          <p:cNvSpPr txBox="1"/>
          <p:nvPr/>
        </p:nvSpPr>
        <p:spPr>
          <a:xfrm>
            <a:off x="1395462"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1" name="テキスト ボックス 20">
            <a:extLst>
              <a:ext uri="{FF2B5EF4-FFF2-40B4-BE49-F238E27FC236}">
                <a16:creationId xmlns:a16="http://schemas.microsoft.com/office/drawing/2014/main" id="{B3564269-D423-FC23-7E88-6E760D3E2D2E}"/>
              </a:ext>
            </a:extLst>
          </p:cNvPr>
          <p:cNvSpPr txBox="1"/>
          <p:nvPr/>
        </p:nvSpPr>
        <p:spPr>
          <a:xfrm>
            <a:off x="6687907" y="4348717"/>
            <a:ext cx="5307137" cy="369332"/>
          </a:xfrm>
          <a:prstGeom prst="rect">
            <a:avLst/>
          </a:prstGeom>
          <a:noFill/>
        </p:spPr>
        <p:txBody>
          <a:bodyPr wrap="square" rtlCol="0">
            <a:spAutoFit/>
          </a:bodyPr>
          <a:lstStyle/>
          <a:p>
            <a:r>
              <a:rPr kumimoji="1" lang="ja-JP" altLang="en-US" dirty="0"/>
              <a:t>表</a:t>
            </a:r>
            <a:r>
              <a:rPr kumimoji="1" lang="en-US" altLang="ja-JP" dirty="0"/>
              <a:t>:</a:t>
            </a:r>
            <a:r>
              <a:rPr kumimoji="1" lang="ja-JP" altLang="en-US" dirty="0"/>
              <a:t>それぞれの位置で感じる磁場の大きさの比較</a:t>
            </a:r>
          </a:p>
        </p:txBody>
      </p:sp>
      <p:cxnSp>
        <p:nvCxnSpPr>
          <p:cNvPr id="32" name="直線矢印コネクタ 31">
            <a:extLst>
              <a:ext uri="{FF2B5EF4-FFF2-40B4-BE49-F238E27FC236}">
                <a16:creationId xmlns:a16="http://schemas.microsoft.com/office/drawing/2014/main" id="{95DBCC1A-67F3-9A0A-1A01-E0E629A66A60}"/>
              </a:ext>
            </a:extLst>
          </p:cNvPr>
          <p:cNvCxnSpPr>
            <a:cxnSpLocks/>
          </p:cNvCxnSpPr>
          <p:nvPr/>
        </p:nvCxnSpPr>
        <p:spPr>
          <a:xfrm flipH="1">
            <a:off x="1732547" y="4119999"/>
            <a:ext cx="337553" cy="909201"/>
          </a:xfrm>
          <a:prstGeom prst="straightConnector1">
            <a:avLst/>
          </a:prstGeom>
          <a:ln w="19050">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A90B9D3E-A227-F027-7DE8-AB6AE0A3D021}"/>
              </a:ext>
            </a:extLst>
          </p:cNvPr>
          <p:cNvCxnSpPr/>
          <p:nvPr/>
        </p:nvCxnSpPr>
        <p:spPr>
          <a:xfrm flipH="1">
            <a:off x="3019926" y="4253386"/>
            <a:ext cx="1167063" cy="11126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4F16E74-10A2-1C01-D833-A1B7B5779C08}"/>
              </a:ext>
            </a:extLst>
          </p:cNvPr>
          <p:cNvCxnSpPr>
            <a:cxnSpLocks/>
            <a:stCxn id="23" idx="1"/>
          </p:cNvCxnSpPr>
          <p:nvPr/>
        </p:nvCxnSpPr>
        <p:spPr>
          <a:xfrm flipH="1">
            <a:off x="3931697" y="4020798"/>
            <a:ext cx="2143883" cy="1222184"/>
          </a:xfrm>
          <a:prstGeom prst="straightConnector1">
            <a:avLst/>
          </a:prstGeom>
          <a:ln w="190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8FD3AF00-1199-3BB2-FC6D-62C3C59C9DFF}"/>
              </a:ext>
            </a:extLst>
          </p:cNvPr>
          <p:cNvSpPr txBox="1"/>
          <p:nvPr/>
        </p:nvSpPr>
        <p:spPr>
          <a:xfrm>
            <a:off x="3946359" y="5366084"/>
            <a:ext cx="2647074" cy="923330"/>
          </a:xfrm>
          <a:prstGeom prst="rect">
            <a:avLst/>
          </a:prstGeom>
          <a:noFill/>
        </p:spPr>
        <p:txBody>
          <a:bodyPr wrap="square" rtlCol="0">
            <a:spAutoFit/>
          </a:bodyPr>
          <a:lstStyle/>
          <a:p>
            <a:r>
              <a:rPr kumimoji="1" lang="en-US" altLang="ja-JP" dirty="0"/>
              <a:t>(A)</a:t>
            </a:r>
            <a:r>
              <a:rPr kumimoji="1" lang="ja-JP" altLang="en-US" dirty="0"/>
              <a:t>それぞれの窒素空孔</a:t>
            </a:r>
            <a:endParaRPr kumimoji="1" lang="en-US" altLang="ja-JP" dirty="0"/>
          </a:p>
          <a:p>
            <a:r>
              <a:rPr kumimoji="1" lang="ja-JP" altLang="en-US" dirty="0"/>
              <a:t>　　中心のスペクトル</a:t>
            </a:r>
            <a:endParaRPr kumimoji="1" lang="en-US" altLang="ja-JP" dirty="0"/>
          </a:p>
          <a:p>
            <a:r>
              <a:rPr lang="en-US" altLang="ja-JP" dirty="0"/>
              <a:t>(B)</a:t>
            </a:r>
            <a:r>
              <a:rPr lang="ja-JP" altLang="en-US" dirty="0"/>
              <a:t>試料付近の磁場構造</a:t>
            </a:r>
            <a:endParaRPr kumimoji="1" lang="ja-JP" altLang="en-US" dirty="0"/>
          </a:p>
        </p:txBody>
      </p:sp>
      <p:pic>
        <p:nvPicPr>
          <p:cNvPr id="29" name="図 28">
            <a:extLst>
              <a:ext uri="{FF2B5EF4-FFF2-40B4-BE49-F238E27FC236}">
                <a16:creationId xmlns:a16="http://schemas.microsoft.com/office/drawing/2014/main" id="{7D6E4750-4A0B-7445-4E78-55DE90627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840" y="1585492"/>
            <a:ext cx="2257740" cy="2353003"/>
          </a:xfrm>
          <a:prstGeom prst="rect">
            <a:avLst/>
          </a:prstGeom>
        </p:spPr>
      </p:pic>
      <p:sp>
        <p:nvSpPr>
          <p:cNvPr id="25" name="テキスト ボックス 24">
            <a:extLst>
              <a:ext uri="{FF2B5EF4-FFF2-40B4-BE49-F238E27FC236}">
                <a16:creationId xmlns:a16="http://schemas.microsoft.com/office/drawing/2014/main" id="{8E2B9CEF-BA1C-C9F9-1B07-DA2F7CD63D1F}"/>
              </a:ext>
            </a:extLst>
          </p:cNvPr>
          <p:cNvSpPr txBox="1"/>
          <p:nvPr/>
        </p:nvSpPr>
        <p:spPr>
          <a:xfrm rot="16200000">
            <a:off x="160966" y="2499161"/>
            <a:ext cx="1903458" cy="261610"/>
          </a:xfrm>
          <a:prstGeom prst="rect">
            <a:avLst/>
          </a:prstGeom>
          <a:no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6" name="テキスト ボックス 25">
            <a:extLst>
              <a:ext uri="{FF2B5EF4-FFF2-40B4-BE49-F238E27FC236}">
                <a16:creationId xmlns:a16="http://schemas.microsoft.com/office/drawing/2014/main" id="{59CD2F40-27C4-09EB-A49F-6E79F8C63184}"/>
              </a:ext>
            </a:extLst>
          </p:cNvPr>
          <p:cNvSpPr txBox="1"/>
          <p:nvPr/>
        </p:nvSpPr>
        <p:spPr>
          <a:xfrm rot="16200000">
            <a:off x="2600809" y="2487405"/>
            <a:ext cx="1903458" cy="261609"/>
          </a:xfrm>
          <a:prstGeom prst="rect">
            <a:avLst/>
          </a:prstGeom>
          <a:no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2" name="テキスト ボックス 21">
            <a:extLst>
              <a:ext uri="{FF2B5EF4-FFF2-40B4-BE49-F238E27FC236}">
                <a16:creationId xmlns:a16="http://schemas.microsoft.com/office/drawing/2014/main" id="{13D55611-FD15-9442-04B7-9C4D33F63388}"/>
              </a:ext>
            </a:extLst>
          </p:cNvPr>
          <p:cNvSpPr txBox="1"/>
          <p:nvPr/>
        </p:nvSpPr>
        <p:spPr>
          <a:xfrm>
            <a:off x="3535857"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3" name="テキスト ボックス 22">
            <a:extLst>
              <a:ext uri="{FF2B5EF4-FFF2-40B4-BE49-F238E27FC236}">
                <a16:creationId xmlns:a16="http://schemas.microsoft.com/office/drawing/2014/main" id="{460B8C2D-F77B-E97E-D0E7-AEFA15AA804E}"/>
              </a:ext>
            </a:extLst>
          </p:cNvPr>
          <p:cNvSpPr txBox="1"/>
          <p:nvPr/>
        </p:nvSpPr>
        <p:spPr>
          <a:xfrm>
            <a:off x="6075580" y="3866909"/>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pic>
        <p:nvPicPr>
          <p:cNvPr id="31" name="図 30">
            <a:extLst>
              <a:ext uri="{FF2B5EF4-FFF2-40B4-BE49-F238E27FC236}">
                <a16:creationId xmlns:a16="http://schemas.microsoft.com/office/drawing/2014/main" id="{05388709-DE99-7CE6-CE8B-ECD2D01F9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42710"/>
            <a:ext cx="2191056" cy="2324424"/>
          </a:xfrm>
          <a:prstGeom prst="rect">
            <a:avLst/>
          </a:prstGeom>
        </p:spPr>
      </p:pic>
      <p:pic>
        <p:nvPicPr>
          <p:cNvPr id="34" name="図 33">
            <a:extLst>
              <a:ext uri="{FF2B5EF4-FFF2-40B4-BE49-F238E27FC236}">
                <a16:creationId xmlns:a16="http://schemas.microsoft.com/office/drawing/2014/main" id="{30EBB6A9-B1BD-455B-9BCA-6722673F48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906" y="1571025"/>
            <a:ext cx="2210108" cy="2333951"/>
          </a:xfrm>
          <a:prstGeom prst="rect">
            <a:avLst/>
          </a:prstGeom>
        </p:spPr>
      </p:pic>
      <p:sp>
        <p:nvSpPr>
          <p:cNvPr id="27" name="テキスト ボックス 26">
            <a:extLst>
              <a:ext uri="{FF2B5EF4-FFF2-40B4-BE49-F238E27FC236}">
                <a16:creationId xmlns:a16="http://schemas.microsoft.com/office/drawing/2014/main" id="{996607B4-E375-57C1-2352-679BC97F2448}"/>
              </a:ext>
            </a:extLst>
          </p:cNvPr>
          <p:cNvSpPr txBox="1"/>
          <p:nvPr/>
        </p:nvSpPr>
        <p:spPr>
          <a:xfrm rot="16200000">
            <a:off x="5410023" y="2324135"/>
            <a:ext cx="1250332" cy="261610"/>
          </a:xfrm>
          <a:prstGeom prst="rect">
            <a:avLst/>
          </a:prstGeom>
          <a:no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5" name="テキスト ボックス 4">
            <a:extLst>
              <a:ext uri="{FF2B5EF4-FFF2-40B4-BE49-F238E27FC236}">
                <a16:creationId xmlns:a16="http://schemas.microsoft.com/office/drawing/2014/main" id="{27120C81-0AED-F4C0-FFFD-A562DE670D71}"/>
              </a:ext>
            </a:extLst>
          </p:cNvPr>
          <p:cNvSpPr txBox="1"/>
          <p:nvPr/>
        </p:nvSpPr>
        <p:spPr>
          <a:xfrm>
            <a:off x="9692640" y="2559501"/>
            <a:ext cx="2191056" cy="369332"/>
          </a:xfrm>
          <a:prstGeom prst="rect">
            <a:avLst/>
          </a:prstGeom>
          <a:noFill/>
        </p:spPr>
        <p:txBody>
          <a:bodyPr wrap="square" rtlCol="0">
            <a:spAutoFit/>
          </a:bodyPr>
          <a:lstStyle/>
          <a:p>
            <a:r>
              <a:rPr kumimoji="1" lang="en-US" altLang="ja-JP" i="1" dirty="0"/>
              <a:t>T</a:t>
            </a:r>
            <a:r>
              <a:rPr kumimoji="1" lang="en-US" altLang="ja-JP" baseline="-25000" dirty="0"/>
              <a:t>C</a:t>
            </a:r>
            <a:r>
              <a:rPr kumimoji="1" lang="en-US" altLang="ja-JP" dirty="0"/>
              <a:t>:</a:t>
            </a:r>
            <a:r>
              <a:rPr lang="ja-JP" altLang="en-US" dirty="0"/>
              <a:t>超伝導</a:t>
            </a:r>
            <a:r>
              <a:rPr kumimoji="1" lang="ja-JP" altLang="en-US" dirty="0"/>
              <a:t>転移温度</a:t>
            </a:r>
          </a:p>
        </p:txBody>
      </p:sp>
    </p:spTree>
    <p:extLst>
      <p:ext uri="{BB962C8B-B14F-4D97-AF65-F5344CB8AC3E}">
        <p14:creationId xmlns:p14="http://schemas.microsoft.com/office/powerpoint/2010/main" val="1864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5A42821-495A-1D36-E740-3E458C70A665}"/>
              </a:ext>
            </a:extLst>
          </p:cNvPr>
          <p:cNvSpPr/>
          <p:nvPr/>
        </p:nvSpPr>
        <p:spPr>
          <a:xfrm>
            <a:off x="0"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1233335" y="158781"/>
            <a:ext cx="9815731" cy="662782"/>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066" y="175326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8613977" y="2138305"/>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t>光検出磁気共鳴法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8507447" y="3375169"/>
            <a:ext cx="3594969" cy="830997"/>
          </a:xfrm>
          <a:prstGeom prst="rect">
            <a:avLst/>
          </a:prstGeom>
          <a:noFill/>
        </p:spPr>
        <p:txBody>
          <a:bodyPr wrap="square" rtlCol="0">
            <a:spAutoFit/>
          </a:bodyPr>
          <a:lstStyle/>
          <a:p>
            <a:r>
              <a:rPr kumimoji="1" lang="ja-JP" altLang="en-US" sz="2400" b="1" dirty="0"/>
              <a:t>光</a:t>
            </a:r>
            <a:r>
              <a:rPr lang="ja-JP" altLang="en-US" sz="2400" b="1" dirty="0"/>
              <a:t>検出</a:t>
            </a:r>
            <a:r>
              <a:rPr kumimoji="1" lang="ja-JP" altLang="en-US" sz="2400" b="1" dirty="0"/>
              <a:t>磁気共鳴法の方が</a:t>
            </a:r>
            <a:endParaRPr kumimoji="1" lang="en-US" altLang="ja-JP" sz="2400" b="1" dirty="0"/>
          </a:p>
          <a:p>
            <a:pPr algn="ct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5069619"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10" name="スライド番号プレースホルダー 9">
            <a:extLst>
              <a:ext uri="{FF2B5EF4-FFF2-40B4-BE49-F238E27FC236}">
                <a16:creationId xmlns:a16="http://schemas.microsoft.com/office/drawing/2014/main" id="{A426679A-AC0C-95B6-0188-D644FD461C62}"/>
              </a:ext>
            </a:extLst>
          </p:cNvPr>
          <p:cNvSpPr>
            <a:spLocks noGrp="1"/>
          </p:cNvSpPr>
          <p:nvPr>
            <p:ph type="sldNum" sz="quarter" idx="12"/>
          </p:nvPr>
        </p:nvSpPr>
        <p:spPr/>
        <p:txBody>
          <a:bodyPr/>
          <a:lstStyle/>
          <a:p>
            <a:fld id="{546937FD-AF86-4C7D-8F7F-5D9162CA89EA}" type="slidenum">
              <a:rPr lang="ja-JP" altLang="en-US" smtClean="0"/>
              <a:pPr/>
              <a:t>11</a:t>
            </a:fld>
            <a:endParaRPr lang="ja-JP" altLang="en-US" dirty="0"/>
          </a:p>
        </p:txBody>
      </p:sp>
      <p:sp>
        <p:nvSpPr>
          <p:cNvPr id="11" name="テキスト ボックス 10">
            <a:extLst>
              <a:ext uri="{FF2B5EF4-FFF2-40B4-BE49-F238E27FC236}">
                <a16:creationId xmlns:a16="http://schemas.microsoft.com/office/drawing/2014/main" id="{ABF9A003-7247-F91C-A967-18FDDBA529BA}"/>
              </a:ext>
            </a:extLst>
          </p:cNvPr>
          <p:cNvSpPr txBox="1"/>
          <p:nvPr/>
        </p:nvSpPr>
        <p:spPr>
          <a:xfrm rot="16200000">
            <a:off x="-651614" y="3244334"/>
            <a:ext cx="2489177" cy="369332"/>
          </a:xfrm>
          <a:prstGeom prst="rect">
            <a:avLst/>
          </a:prstGeom>
          <a:solidFill>
            <a:schemeClr val="bg1"/>
          </a:solidFill>
        </p:spPr>
        <p:txBody>
          <a:bodyPr wrap="square" rtlCol="0">
            <a:spAutoFit/>
          </a:bodyPr>
          <a:lstStyle/>
          <a:p>
            <a:r>
              <a:rPr lang="ja-JP" altLang="en-US" dirty="0"/>
              <a:t>蛍光強度 </a:t>
            </a:r>
            <a:r>
              <a:rPr lang="en-US" altLang="ja-JP" dirty="0"/>
              <a:t>(</a:t>
            </a:r>
            <a:r>
              <a:rPr lang="en-US" altLang="ja-JP" dirty="0" err="1"/>
              <a:t>a.u</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28B551AD-97CA-3037-EC6B-39F50E614847}"/>
              </a:ext>
            </a:extLst>
          </p:cNvPr>
          <p:cNvSpPr txBox="1"/>
          <p:nvPr/>
        </p:nvSpPr>
        <p:spPr>
          <a:xfrm>
            <a:off x="451459" y="5745023"/>
            <a:ext cx="2959470"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cxnSp>
        <p:nvCxnSpPr>
          <p:cNvPr id="16" name="直線矢印コネクタ 15">
            <a:extLst>
              <a:ext uri="{FF2B5EF4-FFF2-40B4-BE49-F238E27FC236}">
                <a16:creationId xmlns:a16="http://schemas.microsoft.com/office/drawing/2014/main" id="{94712B6B-F174-195F-D394-2A4C4A76E462}"/>
              </a:ext>
            </a:extLst>
          </p:cNvPr>
          <p:cNvCxnSpPr>
            <a:cxnSpLocks/>
          </p:cNvCxnSpPr>
          <p:nvPr/>
        </p:nvCxnSpPr>
        <p:spPr>
          <a:xfrm>
            <a:off x="6657391"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6EFEDB3F-0255-64EC-5BA3-09AEA483976C}"/>
              </a:ext>
            </a:extLst>
          </p:cNvPr>
          <p:cNvSpPr txBox="1"/>
          <p:nvPr/>
        </p:nvSpPr>
        <p:spPr>
          <a:xfrm>
            <a:off x="6374537" y="4910566"/>
            <a:ext cx="794084" cy="276999"/>
          </a:xfrm>
          <a:prstGeom prst="rect">
            <a:avLst/>
          </a:prstGeom>
          <a:noFill/>
        </p:spPr>
        <p:txBody>
          <a:bodyPr wrap="square" rtlCol="0">
            <a:spAutoFit/>
          </a:bodyPr>
          <a:lstStyle/>
          <a:p>
            <a:r>
              <a:rPr kumimoji="1" lang="en-US" altLang="ja-JP" sz="1200" dirty="0"/>
              <a:t>17 K</a:t>
            </a:r>
            <a:endParaRPr kumimoji="1" lang="ja-JP" altLang="en-US" sz="1200" dirty="0"/>
          </a:p>
        </p:txBody>
      </p:sp>
      <p:cxnSp>
        <p:nvCxnSpPr>
          <p:cNvPr id="21" name="直線矢印コネクタ 20">
            <a:extLst>
              <a:ext uri="{FF2B5EF4-FFF2-40B4-BE49-F238E27FC236}">
                <a16:creationId xmlns:a16="http://schemas.microsoft.com/office/drawing/2014/main" id="{CCBD6F34-45C6-88AB-8588-26A1E5F45453}"/>
              </a:ext>
            </a:extLst>
          </p:cNvPr>
          <p:cNvCxnSpPr/>
          <p:nvPr/>
        </p:nvCxnSpPr>
        <p:spPr>
          <a:xfrm>
            <a:off x="6922086"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A9FDE202-3454-7AE0-2881-4886CA601A07}"/>
              </a:ext>
            </a:extLst>
          </p:cNvPr>
          <p:cNvSpPr txBox="1"/>
          <p:nvPr/>
        </p:nvSpPr>
        <p:spPr>
          <a:xfrm>
            <a:off x="6759968" y="4902894"/>
            <a:ext cx="697831" cy="276999"/>
          </a:xfrm>
          <a:prstGeom prst="rect">
            <a:avLst/>
          </a:prstGeom>
          <a:noFill/>
        </p:spPr>
        <p:txBody>
          <a:bodyPr wrap="square" rtlCol="0">
            <a:spAutoFit/>
          </a:bodyPr>
          <a:lstStyle/>
          <a:p>
            <a:r>
              <a:rPr kumimoji="1" lang="en-US" altLang="ja-JP" sz="1200" dirty="0"/>
              <a:t>21 K</a:t>
            </a:r>
            <a:endParaRPr kumimoji="1" lang="ja-JP" altLang="en-US" sz="1200" dirty="0"/>
          </a:p>
        </p:txBody>
      </p:sp>
      <p:sp>
        <p:nvSpPr>
          <p:cNvPr id="23" name="テキスト ボックス 22">
            <a:extLst>
              <a:ext uri="{FF2B5EF4-FFF2-40B4-BE49-F238E27FC236}">
                <a16:creationId xmlns:a16="http://schemas.microsoft.com/office/drawing/2014/main" id="{7492C1F7-16FE-6813-A3B9-8F53EC6C4868}"/>
              </a:ext>
            </a:extLst>
          </p:cNvPr>
          <p:cNvSpPr txBox="1"/>
          <p:nvPr/>
        </p:nvSpPr>
        <p:spPr>
          <a:xfrm rot="16200000">
            <a:off x="3513718" y="3661343"/>
            <a:ext cx="3594969" cy="369332"/>
          </a:xfrm>
          <a:prstGeom prst="rect">
            <a:avLst/>
          </a:prstGeom>
          <a:solidFill>
            <a:schemeClr val="bg1"/>
          </a:solidFill>
        </p:spPr>
        <p:txBody>
          <a:bodyPr wrap="square" rtlCol="0">
            <a:spAutoFit/>
          </a:bodyPr>
          <a:lstStyle/>
          <a:p>
            <a:r>
              <a:rPr lang="ja-JP" altLang="en-US" dirty="0">
                <a:solidFill>
                  <a:srgbClr val="FF0000"/>
                </a:solidFill>
              </a:rPr>
              <a:t>               分裂幅  </a:t>
            </a:r>
            <a:r>
              <a:rPr lang="en-US" altLang="ja-JP" dirty="0">
                <a:solidFill>
                  <a:srgbClr val="FF0000"/>
                </a:solidFill>
              </a:rPr>
              <a:t>(GHz)</a:t>
            </a:r>
            <a:endParaRPr kumimoji="1" lang="ja-JP" altLang="en-US" dirty="0">
              <a:solidFill>
                <a:srgbClr val="FF0000"/>
              </a:solidFill>
            </a:endParaRPr>
          </a:p>
        </p:txBody>
      </p:sp>
      <p:sp>
        <p:nvSpPr>
          <p:cNvPr id="13" name="矢印: 右 12">
            <a:extLst>
              <a:ext uri="{FF2B5EF4-FFF2-40B4-BE49-F238E27FC236}">
                <a16:creationId xmlns:a16="http://schemas.microsoft.com/office/drawing/2014/main" id="{29B219B2-1011-CCDF-F88F-4D33CB9F7300}"/>
              </a:ext>
            </a:extLst>
          </p:cNvPr>
          <p:cNvSpPr/>
          <p:nvPr/>
        </p:nvSpPr>
        <p:spPr>
          <a:xfrm>
            <a:off x="2839762" y="2846976"/>
            <a:ext cx="2252493" cy="733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C71447A-FF74-6154-5C01-9948297BE4B9}"/>
              </a:ext>
            </a:extLst>
          </p:cNvPr>
          <p:cNvSpPr txBox="1"/>
          <p:nvPr/>
        </p:nvSpPr>
        <p:spPr>
          <a:xfrm>
            <a:off x="2711087" y="2496870"/>
            <a:ext cx="2483285" cy="400110"/>
          </a:xfrm>
          <a:prstGeom prst="rect">
            <a:avLst/>
          </a:prstGeom>
          <a:noFill/>
        </p:spPr>
        <p:txBody>
          <a:bodyPr wrap="square" rtlCol="0">
            <a:spAutoFit/>
          </a:bodyPr>
          <a:lstStyle/>
          <a:p>
            <a:r>
              <a:rPr kumimoji="1" lang="ja-JP" altLang="en-US" sz="2000" dirty="0"/>
              <a:t>分裂幅を抽出</a:t>
            </a:r>
            <a:r>
              <a:rPr kumimoji="1" lang="en-US" altLang="ja-JP" sz="2000" dirty="0"/>
              <a:t>(</a:t>
            </a:r>
            <a:r>
              <a:rPr kumimoji="1" lang="ja-JP" altLang="en-US" sz="2000" dirty="0">
                <a:solidFill>
                  <a:srgbClr val="FF0000"/>
                </a:solidFill>
              </a:rPr>
              <a:t>赤線</a:t>
            </a:r>
            <a:r>
              <a:rPr kumimoji="1" lang="en-US" altLang="ja-JP" sz="2000" dirty="0"/>
              <a:t>)</a:t>
            </a:r>
            <a:endParaRPr kumimoji="1" lang="ja-JP" altLang="en-US" sz="2000" dirty="0"/>
          </a:p>
        </p:txBody>
      </p:sp>
      <p:sp>
        <p:nvSpPr>
          <p:cNvPr id="15" name="テキスト ボックス 14">
            <a:extLst>
              <a:ext uri="{FF2B5EF4-FFF2-40B4-BE49-F238E27FC236}">
                <a16:creationId xmlns:a16="http://schemas.microsoft.com/office/drawing/2014/main" id="{9E90A192-36A1-0508-976F-4BC030BC2E33}"/>
              </a:ext>
            </a:extLst>
          </p:cNvPr>
          <p:cNvSpPr txBox="1"/>
          <p:nvPr/>
        </p:nvSpPr>
        <p:spPr>
          <a:xfrm>
            <a:off x="0" y="6163863"/>
            <a:ext cx="4550278" cy="400110"/>
          </a:xfrm>
          <a:prstGeom prst="rect">
            <a:avLst/>
          </a:prstGeom>
          <a:noFill/>
        </p:spPr>
        <p:txBody>
          <a:bodyPr wrap="square" rtlCol="0">
            <a:spAutoFit/>
          </a:bodyPr>
          <a:lstStyle/>
          <a:p>
            <a:r>
              <a:rPr kumimoji="1" lang="ja-JP" altLang="en-US" sz="2000" dirty="0"/>
              <a:t>それぞれの温度での</a:t>
            </a:r>
            <a:r>
              <a:rPr kumimoji="1" lang="en-US" altLang="ja-JP" sz="2000" dirty="0"/>
              <a:t>NV</a:t>
            </a:r>
            <a:r>
              <a:rPr kumimoji="1" lang="en-US" altLang="ja-JP" sz="2000" baseline="-25000" dirty="0"/>
              <a:t>C</a:t>
            </a:r>
            <a:r>
              <a:rPr lang="ja-JP" altLang="en-US" sz="2000" dirty="0"/>
              <a:t>のスペクトル</a:t>
            </a:r>
            <a:endParaRPr kumimoji="1" lang="ja-JP" altLang="en-US" sz="2000" dirty="0"/>
          </a:p>
        </p:txBody>
      </p:sp>
      <p:sp>
        <p:nvSpPr>
          <p:cNvPr id="17" name="テキスト ボックス 16">
            <a:extLst>
              <a:ext uri="{FF2B5EF4-FFF2-40B4-BE49-F238E27FC236}">
                <a16:creationId xmlns:a16="http://schemas.microsoft.com/office/drawing/2014/main" id="{A90395E4-D46B-2EB8-D463-5EF2911F2850}"/>
              </a:ext>
            </a:extLst>
          </p:cNvPr>
          <p:cNvSpPr txBox="1"/>
          <p:nvPr/>
        </p:nvSpPr>
        <p:spPr>
          <a:xfrm>
            <a:off x="5559248" y="5988323"/>
            <a:ext cx="3360081" cy="707886"/>
          </a:xfrm>
          <a:prstGeom prst="rect">
            <a:avLst/>
          </a:prstGeom>
          <a:noFill/>
        </p:spPr>
        <p:txBody>
          <a:bodyPr wrap="square" rtlCol="0">
            <a:spAutoFit/>
          </a:bodyPr>
          <a:lstStyle/>
          <a:p>
            <a:r>
              <a:rPr kumimoji="1" lang="ja-JP" altLang="en-US" sz="2000" dirty="0">
                <a:solidFill>
                  <a:srgbClr val="FF0000"/>
                </a:solidFill>
              </a:rPr>
              <a:t>赤線</a:t>
            </a:r>
            <a:r>
              <a:rPr kumimoji="1" lang="en-US" altLang="ja-JP" sz="2000" dirty="0"/>
              <a:t>:</a:t>
            </a:r>
            <a:r>
              <a:rPr kumimoji="1" lang="ja-JP" altLang="en-US" sz="2000" dirty="0"/>
              <a:t>分裂幅の温度変化</a:t>
            </a:r>
            <a:endParaRPr kumimoji="1" lang="en-US" altLang="ja-JP" sz="2000" dirty="0"/>
          </a:p>
          <a:p>
            <a:r>
              <a:rPr lang="ja-JP" altLang="en-US" sz="2000" dirty="0"/>
              <a:t>黒線</a:t>
            </a:r>
            <a:r>
              <a:rPr lang="en-US" altLang="ja-JP" sz="2000" dirty="0"/>
              <a:t>:</a:t>
            </a:r>
            <a:r>
              <a:rPr lang="ja-JP" altLang="en-US" sz="2000" dirty="0"/>
              <a:t>交流磁化率の温度変化</a:t>
            </a:r>
            <a:endParaRPr kumimoji="1" lang="ja-JP" altLang="en-US" sz="2000" dirty="0"/>
          </a:p>
        </p:txBody>
      </p:sp>
      <p:cxnSp>
        <p:nvCxnSpPr>
          <p:cNvPr id="20" name="直線矢印コネクタ 19">
            <a:extLst>
              <a:ext uri="{FF2B5EF4-FFF2-40B4-BE49-F238E27FC236}">
                <a16:creationId xmlns:a16="http://schemas.microsoft.com/office/drawing/2014/main" id="{06C23B1D-4DF8-B945-3F4F-2FAFA482916A}"/>
              </a:ext>
            </a:extLst>
          </p:cNvPr>
          <p:cNvCxnSpPr/>
          <p:nvPr/>
        </p:nvCxnSpPr>
        <p:spPr>
          <a:xfrm>
            <a:off x="6922086" y="1753268"/>
            <a:ext cx="0" cy="49372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DAB3B720-251C-ABFE-6BE2-D01EDA57E028}"/>
              </a:ext>
            </a:extLst>
          </p:cNvPr>
          <p:cNvSpPr txBox="1"/>
          <p:nvPr/>
        </p:nvSpPr>
        <p:spPr>
          <a:xfrm>
            <a:off x="6709641" y="1386879"/>
            <a:ext cx="972381" cy="400110"/>
          </a:xfrm>
          <a:prstGeom prst="rect">
            <a:avLst/>
          </a:prstGeom>
          <a:noFill/>
        </p:spPr>
        <p:txBody>
          <a:bodyPr wrap="square" rtlCol="0">
            <a:spAutoFit/>
          </a:bodyPr>
          <a:lstStyle/>
          <a:p>
            <a:r>
              <a:rPr kumimoji="1" lang="en-US" altLang="ja-JP" sz="2000" i="1" dirty="0"/>
              <a:t>T</a:t>
            </a:r>
            <a:r>
              <a:rPr kumimoji="1" lang="en-US" altLang="ja-JP" sz="2000" baseline="-25000" dirty="0"/>
              <a:t>C</a:t>
            </a:r>
            <a:r>
              <a:rPr kumimoji="1" lang="ja-JP" altLang="en-US" sz="2000" dirty="0"/>
              <a:t>一致</a:t>
            </a:r>
          </a:p>
        </p:txBody>
      </p:sp>
    </p:spTree>
    <p:extLst>
      <p:ext uri="{BB962C8B-B14F-4D97-AF65-F5344CB8AC3E}">
        <p14:creationId xmlns:p14="http://schemas.microsoft.com/office/powerpoint/2010/main" val="353197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A8584-36AE-527F-5D3C-A32451F495E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a:xfrm>
            <a:off x="1666875" y="174355"/>
            <a:ext cx="9329988" cy="64323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en-US" altLang="ja-JP" b="1" dirty="0" err="1">
                <a:latin typeface="ＭＳ ゴシック" panose="020B0609070205080204" pitchFamily="49" charset="-128"/>
                <a:ea typeface="ＭＳ ゴシック" panose="020B0609070205080204" pitchFamily="49" charset="-128"/>
              </a:rPr>
              <a:t>BaFe</a:t>
            </a:r>
            <a:r>
              <a:rPr kumimoji="1" lang="ja-JP" altLang="en-US" b="1" dirty="0">
                <a:latin typeface="ＭＳ ゴシック" panose="020B0609070205080204" pitchFamily="49" charset="-128"/>
                <a:ea typeface="ＭＳ ゴシック" panose="020B0609070205080204" pitchFamily="49" charset="-128"/>
              </a:rPr>
              <a:t>₂</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sz="2400" b="1" dirty="0">
                <a:latin typeface="ＭＳ ゴシック" panose="020B0609070205080204" pitchFamily="49" charset="-128"/>
                <a:ea typeface="ＭＳ ゴシック" panose="020B0609070205080204" pitchFamily="49" charset="-128"/>
              </a:rPr>
              <a:t>0.59</a:t>
            </a:r>
            <a:r>
              <a:rPr kumimoji="1" lang="en-US" altLang="ja-JP" b="1" dirty="0">
                <a:latin typeface="ＭＳ ゴシック" panose="020B0609070205080204" pitchFamily="49" charset="-128"/>
                <a:ea typeface="ＭＳ ゴシック" panose="020B0609070205080204" pitchFamily="49" charset="-128"/>
              </a:rPr>
              <a:t>P</a:t>
            </a:r>
            <a:r>
              <a:rPr kumimoji="1" lang="en-US" altLang="ja-JP" sz="2400" b="1" dirty="0">
                <a:latin typeface="ＭＳ ゴシック" panose="020B0609070205080204" pitchFamily="49" charset="-128"/>
                <a:ea typeface="ＭＳ ゴシック" panose="020B0609070205080204" pitchFamily="49" charset="-128"/>
              </a:rPr>
              <a:t>0.41</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₂の温度</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95" y="991199"/>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512914" y="5605433"/>
            <a:ext cx="4372884" cy="461665"/>
          </a:xfrm>
          <a:prstGeom prst="rect">
            <a:avLst/>
          </a:prstGeom>
          <a:noFill/>
        </p:spPr>
        <p:txBody>
          <a:bodyPr wrap="square" rtlCol="0">
            <a:spAutoFit/>
          </a:bodyPr>
          <a:lstStyle/>
          <a:p>
            <a:r>
              <a:rPr kumimoji="1" lang="ja-JP" altLang="en-US" sz="2400" b="1" dirty="0"/>
              <a:t>高圧下でも分裂幅検出可能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5146795" y="5605432"/>
            <a:ext cx="3754234" cy="461665"/>
          </a:xfrm>
          <a:prstGeom prst="rect">
            <a:avLst/>
          </a:prstGeom>
          <a:noFill/>
        </p:spPr>
        <p:txBody>
          <a:bodyPr wrap="square" rtlCol="0">
            <a:spAutoFit/>
          </a:bodyPr>
          <a:lstStyle/>
          <a:p>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1666875" y="6089155"/>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3076684" y="6274269"/>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
        <p:nvSpPr>
          <p:cNvPr id="11" name="スライド番号プレースホルダー 10">
            <a:extLst>
              <a:ext uri="{FF2B5EF4-FFF2-40B4-BE49-F238E27FC236}">
                <a16:creationId xmlns:a16="http://schemas.microsoft.com/office/drawing/2014/main" id="{A4441B9A-E57E-BA49-B4B2-859C3E298E03}"/>
              </a:ext>
            </a:extLst>
          </p:cNvPr>
          <p:cNvSpPr>
            <a:spLocks noGrp="1"/>
          </p:cNvSpPr>
          <p:nvPr>
            <p:ph type="sldNum" sz="quarter" idx="12"/>
          </p:nvPr>
        </p:nvSpPr>
        <p:spPr/>
        <p:txBody>
          <a:bodyPr/>
          <a:lstStyle/>
          <a:p>
            <a:fld id="{546937FD-AF86-4C7D-8F7F-5D9162CA89EA}" type="slidenum">
              <a:rPr lang="ja-JP" altLang="en-US" smtClean="0"/>
              <a:pPr/>
              <a:t>12</a:t>
            </a:fld>
            <a:endParaRPr lang="ja-JP" altLang="en-US" dirty="0"/>
          </a:p>
        </p:txBody>
      </p:sp>
      <p:sp>
        <p:nvSpPr>
          <p:cNvPr id="12" name="テキスト ボックス 11">
            <a:extLst>
              <a:ext uri="{FF2B5EF4-FFF2-40B4-BE49-F238E27FC236}">
                <a16:creationId xmlns:a16="http://schemas.microsoft.com/office/drawing/2014/main" id="{9FECFDEB-7DF3-A198-3562-65F5069C1EF9}"/>
              </a:ext>
            </a:extLst>
          </p:cNvPr>
          <p:cNvSpPr txBox="1"/>
          <p:nvPr/>
        </p:nvSpPr>
        <p:spPr>
          <a:xfrm rot="16200000">
            <a:off x="-17339" y="2685058"/>
            <a:ext cx="2016602" cy="369332"/>
          </a:xfrm>
          <a:prstGeom prst="rect">
            <a:avLst/>
          </a:prstGeom>
          <a:solidFill>
            <a:schemeClr val="bg1"/>
          </a:solidFill>
        </p:spPr>
        <p:txBody>
          <a:bodyPr wrap="square" rtlCol="0">
            <a:spAutoFit/>
          </a:bodyPr>
          <a:lstStyle/>
          <a:p>
            <a:pPr algn="ctr"/>
            <a:r>
              <a:rPr lang="ja-JP" altLang="en-US" dirty="0"/>
              <a:t>分裂幅 </a:t>
            </a:r>
            <a:r>
              <a:rPr lang="en-US" altLang="ja-JP" dirty="0"/>
              <a:t>(GHz)</a:t>
            </a:r>
            <a:endParaRPr kumimoji="1" lang="ja-JP" altLang="en-US" dirty="0"/>
          </a:p>
        </p:txBody>
      </p:sp>
      <p:sp>
        <p:nvSpPr>
          <p:cNvPr id="13" name="テキスト ボックス 12">
            <a:extLst>
              <a:ext uri="{FF2B5EF4-FFF2-40B4-BE49-F238E27FC236}">
                <a16:creationId xmlns:a16="http://schemas.microsoft.com/office/drawing/2014/main" id="{68C103F6-4F54-AE88-D7F4-F2511F55EF89}"/>
              </a:ext>
            </a:extLst>
          </p:cNvPr>
          <p:cNvSpPr txBox="1"/>
          <p:nvPr/>
        </p:nvSpPr>
        <p:spPr>
          <a:xfrm>
            <a:off x="1175628" y="4596411"/>
            <a:ext cx="2758698" cy="400110"/>
          </a:xfrm>
          <a:prstGeom prst="rect">
            <a:avLst/>
          </a:prstGeom>
          <a:noFill/>
        </p:spPr>
        <p:txBody>
          <a:bodyPr wrap="square" rtlCol="0">
            <a:spAutoFit/>
          </a:bodyPr>
          <a:lstStyle/>
          <a:p>
            <a:r>
              <a:rPr kumimoji="1" lang="en-US" altLang="ja-JP" sz="2000" dirty="0"/>
              <a:t>(A)</a:t>
            </a:r>
            <a:r>
              <a:rPr kumimoji="1" lang="ja-JP" altLang="en-US" sz="2000" dirty="0"/>
              <a:t>分裂幅の圧力変化</a:t>
            </a:r>
          </a:p>
        </p:txBody>
      </p:sp>
      <p:sp>
        <p:nvSpPr>
          <p:cNvPr id="14" name="テキスト ボックス 13">
            <a:extLst>
              <a:ext uri="{FF2B5EF4-FFF2-40B4-BE49-F238E27FC236}">
                <a16:creationId xmlns:a16="http://schemas.microsoft.com/office/drawing/2014/main" id="{316ABF33-3D20-0D77-0458-6D9A667BE2AC}"/>
              </a:ext>
            </a:extLst>
          </p:cNvPr>
          <p:cNvSpPr txBox="1"/>
          <p:nvPr/>
        </p:nvSpPr>
        <p:spPr>
          <a:xfrm>
            <a:off x="4303659" y="4580271"/>
            <a:ext cx="5724263" cy="400110"/>
          </a:xfrm>
          <a:prstGeom prst="rect">
            <a:avLst/>
          </a:prstGeom>
          <a:noFill/>
        </p:spPr>
        <p:txBody>
          <a:bodyPr wrap="square" rtlCol="0">
            <a:spAutoFit/>
          </a:bodyPr>
          <a:lstStyle/>
          <a:p>
            <a:r>
              <a:rPr kumimoji="1" lang="en-US" altLang="ja-JP" sz="2000" dirty="0"/>
              <a:t>(B)</a:t>
            </a:r>
            <a:r>
              <a:rPr kumimoji="1" lang="ja-JP" altLang="en-US" sz="2000" dirty="0"/>
              <a:t>光検出磁気共鳴法と交流磁化率法の比較</a:t>
            </a:r>
          </a:p>
        </p:txBody>
      </p:sp>
      <p:sp>
        <p:nvSpPr>
          <p:cNvPr id="15" name="矢印: 下 14">
            <a:extLst>
              <a:ext uri="{FF2B5EF4-FFF2-40B4-BE49-F238E27FC236}">
                <a16:creationId xmlns:a16="http://schemas.microsoft.com/office/drawing/2014/main" id="{A928599C-2098-76DE-3302-6FA626BF6BBD}"/>
              </a:ext>
            </a:extLst>
          </p:cNvPr>
          <p:cNvSpPr/>
          <p:nvPr/>
        </p:nvSpPr>
        <p:spPr>
          <a:xfrm>
            <a:off x="6331869" y="4996521"/>
            <a:ext cx="658478" cy="608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EA8A6128-8638-ED21-2E75-446E60677A77}"/>
              </a:ext>
            </a:extLst>
          </p:cNvPr>
          <p:cNvSpPr/>
          <p:nvPr/>
        </p:nvSpPr>
        <p:spPr>
          <a:xfrm>
            <a:off x="2322095" y="5101389"/>
            <a:ext cx="493294" cy="481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A022B14-2C22-2472-2FD4-6113CA0B66F2}"/>
              </a:ext>
            </a:extLst>
          </p:cNvPr>
          <p:cNvSpPr txBox="1"/>
          <p:nvPr/>
        </p:nvSpPr>
        <p:spPr>
          <a:xfrm>
            <a:off x="4191000" y="991199"/>
            <a:ext cx="533400" cy="369332"/>
          </a:xfrm>
          <a:prstGeom prst="rect">
            <a:avLst/>
          </a:prstGeom>
          <a:solidFill>
            <a:schemeClr val="bg1"/>
          </a:solidFill>
        </p:spPr>
        <p:txBody>
          <a:bodyPr wrap="square" rtlCol="0">
            <a:spAutoFit/>
          </a:bodyPr>
          <a:lstStyle/>
          <a:p>
            <a:r>
              <a:rPr kumimoji="1" lang="en-US" altLang="ja-JP" b="1" dirty="0"/>
              <a:t>(B)</a:t>
            </a:r>
            <a:endParaRPr kumimoji="1" lang="ja-JP" altLang="en-US" b="1" dirty="0"/>
          </a:p>
        </p:txBody>
      </p:sp>
      <p:sp>
        <p:nvSpPr>
          <p:cNvPr id="18" name="テキスト ボックス 17">
            <a:extLst>
              <a:ext uri="{FF2B5EF4-FFF2-40B4-BE49-F238E27FC236}">
                <a16:creationId xmlns:a16="http://schemas.microsoft.com/office/drawing/2014/main" id="{93698C9D-8073-330D-22C3-6F0ECA56420C}"/>
              </a:ext>
            </a:extLst>
          </p:cNvPr>
          <p:cNvSpPr txBox="1"/>
          <p:nvPr/>
        </p:nvSpPr>
        <p:spPr>
          <a:xfrm>
            <a:off x="700173" y="1014751"/>
            <a:ext cx="671117" cy="369332"/>
          </a:xfrm>
          <a:prstGeom prst="rect">
            <a:avLst/>
          </a:prstGeom>
          <a:solidFill>
            <a:schemeClr val="bg1"/>
          </a:solidFill>
        </p:spPr>
        <p:txBody>
          <a:bodyPr wrap="square" rtlCol="0">
            <a:spAutoFit/>
          </a:bodyPr>
          <a:lstStyle/>
          <a:p>
            <a:r>
              <a:rPr kumimoji="1" lang="en-US" altLang="ja-JP" b="1" dirty="0"/>
              <a:t>(A)</a:t>
            </a:r>
            <a:endParaRPr kumimoji="1" lang="ja-JP" altLang="en-US" b="1" dirty="0"/>
          </a:p>
        </p:txBody>
      </p:sp>
    </p:spTree>
    <p:extLst>
      <p:ext uri="{BB962C8B-B14F-4D97-AF65-F5344CB8AC3E}">
        <p14:creationId xmlns:p14="http://schemas.microsoft.com/office/powerpoint/2010/main" val="8379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067C2AE-6B0A-4D78-77E0-2BEFE370ED95}"/>
              </a:ext>
            </a:extLst>
          </p:cNvPr>
          <p:cNvSpPr/>
          <p:nvPr/>
        </p:nvSpPr>
        <p:spPr>
          <a:xfrm>
            <a:off x="0" y="-60008"/>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a:xfrm>
            <a:off x="4819650" y="103861"/>
            <a:ext cx="2235200" cy="684610"/>
          </a:xfrm>
        </p:spPr>
        <p:txBody>
          <a:bodyPr>
            <a:normAutofit/>
          </a:bodyPr>
          <a:lstStyle/>
          <a:p>
            <a:pPr algn="ctr"/>
            <a:r>
              <a:rPr kumimoji="1" lang="ja-JP" altLang="en-US" sz="4000" b="1" dirty="0">
                <a:latin typeface="ＭＳ ゴシック" panose="020B0609070205080204" pitchFamily="49" charset="-128"/>
                <a:ea typeface="ＭＳ ゴシック" panose="020B0609070205080204" pitchFamily="49" charset="-128"/>
              </a:rPr>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a:xfrm>
                <a:off x="946484" y="2485487"/>
                <a:ext cx="10515600" cy="2723608"/>
              </a:xfrm>
            </p:spPr>
            <p:txBody>
              <a:bodyPr>
                <a:normAutofit fontScale="92500" lnSpcReduction="10000"/>
              </a:bodyPr>
              <a:lstStyle/>
              <a:p>
                <a:pPr marL="0" indent="0">
                  <a:buNone/>
                </a:pPr>
                <a:endParaRPr lang="en-US" altLang="ja-JP" dirty="0"/>
              </a:p>
              <a:p>
                <a:r>
                  <a:rPr kumimoji="1" lang="ja-JP" altLang="en-US" b="1" dirty="0">
                    <a:solidFill>
                      <a:srgbClr val="FF0000"/>
                    </a:solidFill>
                  </a:rPr>
                  <a:t>圧力</a:t>
                </a:r>
                <a:r>
                  <a:rPr lang="ja-JP" altLang="en-US" b="1" dirty="0">
                    <a:solidFill>
                      <a:srgbClr val="FF0000"/>
                    </a:solidFill>
                  </a:rPr>
                  <a:t>容器</a:t>
                </a:r>
                <a:r>
                  <a:rPr kumimoji="1" lang="ja-JP" altLang="en-US" b="1" dirty="0">
                    <a:solidFill>
                      <a:srgbClr val="FF0000"/>
                    </a:solidFill>
                  </a:rPr>
                  <a:t>内で使用できる</a:t>
                </a:r>
                <a:endParaRPr kumimoji="1" lang="en-US" altLang="ja-JP" b="1" dirty="0">
                  <a:solidFill>
                    <a:srgbClr val="FF0000"/>
                  </a:solidFill>
                </a:endParaRPr>
              </a:p>
              <a:p>
                <a:r>
                  <a:rPr lang="ja-JP" altLang="en-US" b="1" dirty="0">
                    <a:solidFill>
                      <a:srgbClr val="FF0000"/>
                    </a:solidFill>
                  </a:rPr>
                  <a:t>極低温高圧下</a:t>
                </a:r>
                <a:r>
                  <a:rPr lang="en-US" altLang="ja-JP" b="1" dirty="0">
                    <a:solidFill>
                      <a:srgbClr val="FF0000"/>
                    </a:solidFill>
                  </a:rPr>
                  <a:t>(</a:t>
                </a:r>
                <a:r>
                  <a:rPr lang="ja-JP" altLang="en-US" b="1" dirty="0">
                    <a:solidFill>
                      <a:srgbClr val="FF0000"/>
                    </a:solidFill>
                  </a:rPr>
                  <a:t>極限状態</a:t>
                </a:r>
                <a:r>
                  <a:rPr lang="en-US" altLang="ja-JP" b="1" dirty="0">
                    <a:solidFill>
                      <a:srgbClr val="FF0000"/>
                    </a:solidFill>
                  </a:rPr>
                  <a:t>)</a:t>
                </a:r>
                <a:r>
                  <a:rPr lang="ja-JP" altLang="en-US" b="1" dirty="0">
                    <a:solidFill>
                      <a:srgbClr val="FF0000"/>
                    </a:solidFill>
                  </a:rPr>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 気圧</a:t>
                </a:r>
                <a:r>
                  <a:rPr lang="en-US" altLang="ja-JP" dirty="0"/>
                  <a:t>)</a:t>
                </a:r>
                <a:endParaRPr lang="en-US" altLang="ja-JP" b="1" dirty="0"/>
              </a:p>
              <a:p>
                <a:r>
                  <a:rPr kumimoji="1" lang="ja-JP" altLang="en-US" dirty="0">
                    <a:solidFill>
                      <a:srgbClr val="FF0000"/>
                    </a:solidFill>
                  </a:rPr>
                  <a:t>高分解能を持つ</a:t>
                </a:r>
                <a:r>
                  <a:rPr kumimoji="1" lang="en-US" altLang="ja-JP" dirty="0"/>
                  <a:t>(100 nm</a:t>
                </a:r>
                <a:r>
                  <a:rPr kumimoji="1" lang="ja-JP" altLang="en-US" dirty="0"/>
                  <a:t>未満</a:t>
                </a:r>
                <a:r>
                  <a:rPr kumimoji="1" lang="en-US" altLang="ja-JP" dirty="0"/>
                  <a:t>)</a:t>
                </a:r>
              </a:p>
              <a:p>
                <a:r>
                  <a:rPr kumimoji="1" lang="ja-JP" altLang="en-US" dirty="0">
                    <a:solidFill>
                      <a:srgbClr val="FF0000"/>
                    </a:solidFill>
                  </a:rPr>
                  <a:t>優れた磁場感度を持つ</a:t>
                </a:r>
                <a:r>
                  <a:rPr kumimoji="1" lang="en-US" altLang="ja-JP" dirty="0"/>
                  <a:t>(</a:t>
                </a:r>
                <a:r>
                  <a:rPr kumimoji="1" lang="ja-JP" altLang="en-US" dirty="0"/>
                  <a:t>数 </a:t>
                </a:r>
                <a:r>
                  <a:rPr lang="en-US" altLang="ja-JP" dirty="0" err="1">
                    <a:latin typeface="Yu Gothic UI" panose="020B0500000000000000" pitchFamily="50" charset="-128"/>
                    <a:ea typeface="Yu Gothic UI" panose="020B0500000000000000" pitchFamily="50" charset="-128"/>
                  </a:rPr>
                  <a:t>μ</a:t>
                </a:r>
                <a:r>
                  <a:rPr kumimoji="1" lang="en-US" altLang="ja-JP" dirty="0" err="1"/>
                  <a:t>T</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Hz</m:t>
                    </m:r>
                  </m:oMath>
                </a14:m>
                <a:r>
                  <a:rPr kumimoji="1" lang="en-US" altLang="ja-JP" dirty="0"/>
                  <a:t>)</a:t>
                </a:r>
              </a:p>
              <a:p>
                <a:r>
                  <a:rPr lang="ja-JP" altLang="en-US" dirty="0"/>
                  <a:t>非破壊的かつ非接触の方法である</a:t>
                </a:r>
                <a:endParaRPr kumimoji="1"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3EFC563E-8879-23D0-A31C-F60EBF66DAF0}"/>
                  </a:ext>
                </a:extLst>
              </p:cNvPr>
              <p:cNvSpPr>
                <a:spLocks noGrp="1" noRot="1" noChangeAspect="1" noMove="1" noResize="1" noEditPoints="1" noAdjustHandles="1" noChangeArrowheads="1" noChangeShapeType="1" noTextEdit="1"/>
              </p:cNvSpPr>
              <p:nvPr>
                <p:ph idx="1"/>
              </p:nvPr>
            </p:nvSpPr>
            <p:spPr>
              <a:xfrm>
                <a:off x="946484" y="2485487"/>
                <a:ext cx="10515600" cy="2723608"/>
              </a:xfrm>
              <a:blipFill>
                <a:blip r:embed="rId3"/>
                <a:stretch>
                  <a:fillRect l="-870" b="-3356"/>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rgbClr val="FF0000"/>
              </a:solidFill>
            </a:endParaRPr>
          </a:p>
        </p:txBody>
      </p:sp>
      <p:sp>
        <p:nvSpPr>
          <p:cNvPr id="6" name="テキスト ボックス 5">
            <a:extLst>
              <a:ext uri="{FF2B5EF4-FFF2-40B4-BE49-F238E27FC236}">
                <a16:creationId xmlns:a16="http://schemas.microsoft.com/office/drawing/2014/main" id="{7B10C7B7-03D0-041F-B168-296495D9CA91}"/>
              </a:ext>
            </a:extLst>
          </p:cNvPr>
          <p:cNvSpPr txBox="1"/>
          <p:nvPr/>
        </p:nvSpPr>
        <p:spPr>
          <a:xfrm>
            <a:off x="838200" y="2007328"/>
            <a:ext cx="4756484" cy="769441"/>
          </a:xfrm>
          <a:prstGeom prst="rect">
            <a:avLst/>
          </a:prstGeom>
          <a:noFill/>
        </p:spPr>
        <p:txBody>
          <a:bodyPr wrap="square" rtlCol="0">
            <a:spAutoFit/>
          </a:bodyPr>
          <a:lstStyle/>
          <a:p>
            <a:r>
              <a:rPr kumimoji="1" lang="ja-JP" altLang="en-US" sz="2600" dirty="0"/>
              <a:t>ダイヤモンド窒素空孔中心は</a:t>
            </a:r>
            <a:endParaRPr kumimoji="1" lang="en-US" altLang="ja-JP" sz="2600" dirty="0"/>
          </a:p>
          <a:p>
            <a:endParaRPr kumimoji="1" lang="ja-JP" altLang="en-US" dirty="0"/>
          </a:p>
        </p:txBody>
      </p:sp>
      <p:sp>
        <p:nvSpPr>
          <p:cNvPr id="7" name="テキスト ボックス 6">
            <a:extLst>
              <a:ext uri="{FF2B5EF4-FFF2-40B4-BE49-F238E27FC236}">
                <a16:creationId xmlns:a16="http://schemas.microsoft.com/office/drawing/2014/main" id="{53D22E15-8B15-6646-CEFB-0CCAF7663353}"/>
              </a:ext>
            </a:extLst>
          </p:cNvPr>
          <p:cNvSpPr txBox="1"/>
          <p:nvPr/>
        </p:nvSpPr>
        <p:spPr>
          <a:xfrm>
            <a:off x="838200" y="5727031"/>
            <a:ext cx="10299032" cy="738664"/>
          </a:xfrm>
          <a:prstGeom prst="rect">
            <a:avLst/>
          </a:prstGeom>
          <a:noFill/>
        </p:spPr>
        <p:txBody>
          <a:bodyPr wrap="square" rtlCol="0">
            <a:spAutoFit/>
          </a:bodyPr>
          <a:lstStyle/>
          <a:p>
            <a:r>
              <a:rPr kumimoji="1" lang="ja-JP" altLang="en-US" sz="2400" dirty="0"/>
              <a:t>という特徴を持ち、これは強相関系の</a:t>
            </a:r>
            <a:r>
              <a:rPr lang="ja-JP" altLang="en-US" sz="2400" dirty="0"/>
              <a:t>物性解明</a:t>
            </a:r>
            <a:r>
              <a:rPr kumimoji="1" lang="ja-JP" altLang="en-US" sz="2400" dirty="0"/>
              <a:t>で強力なツールとなる。</a:t>
            </a:r>
          </a:p>
          <a:p>
            <a:endParaRPr kumimoji="1" lang="ja-JP" altLang="en-US" dirty="0"/>
          </a:p>
        </p:txBody>
      </p:sp>
      <p:sp>
        <p:nvSpPr>
          <p:cNvPr id="8" name="スライド番号プレースホルダー 7">
            <a:extLst>
              <a:ext uri="{FF2B5EF4-FFF2-40B4-BE49-F238E27FC236}">
                <a16:creationId xmlns:a16="http://schemas.microsoft.com/office/drawing/2014/main" id="{A32AA38F-E916-B728-9BDE-05BADE21D2AC}"/>
              </a:ext>
            </a:extLst>
          </p:cNvPr>
          <p:cNvSpPr>
            <a:spLocks noGrp="1"/>
          </p:cNvSpPr>
          <p:nvPr>
            <p:ph type="sldNum" sz="quarter" idx="12"/>
          </p:nvPr>
        </p:nvSpPr>
        <p:spPr/>
        <p:txBody>
          <a:bodyPr/>
          <a:lstStyle/>
          <a:p>
            <a:fld id="{546937FD-AF86-4C7D-8F7F-5D9162CA89EA}" type="slidenum">
              <a:rPr lang="ja-JP" altLang="en-US" smtClean="0"/>
              <a:pPr/>
              <a:t>13</a:t>
            </a:fld>
            <a:endParaRPr lang="ja-JP" altLang="en-US" dirty="0"/>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5291"/>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1271337" y="5602358"/>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153045" y="4173736"/>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9" name="正方形/長方形 8">
            <a:extLst>
              <a:ext uri="{FF2B5EF4-FFF2-40B4-BE49-F238E27FC236}">
                <a16:creationId xmlns:a16="http://schemas.microsoft.com/office/drawing/2014/main" id="{9E6FF93B-9CC6-45B4-E4F6-C12498822886}"/>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a:xfrm>
            <a:off x="0" y="93295"/>
            <a:ext cx="12192000" cy="793751"/>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第</a:t>
            </a:r>
            <a:r>
              <a:rPr kumimoji="1" lang="en-US" altLang="ja-JP" b="1" dirty="0">
                <a:latin typeface="ＭＳ ゴシック" panose="020B0609070205080204" pitchFamily="49" charset="-128"/>
                <a:ea typeface="ＭＳ ゴシック" panose="020B0609070205080204" pitchFamily="49" charset="-128"/>
              </a:rPr>
              <a:t>II</a:t>
            </a:r>
            <a:r>
              <a:rPr lang="ja-JP" altLang="en-US" b="1" dirty="0">
                <a:latin typeface="ＭＳ ゴシック" panose="020B0609070205080204" pitchFamily="49" charset="-128"/>
                <a:ea typeface="ＭＳ ゴシック" panose="020B0609070205080204" pitchFamily="49" charset="-128"/>
              </a:rPr>
              <a:t>種超伝導体の臨界磁場・渦糸</a:t>
            </a: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B7169903-2DDC-03B4-3F01-BF9CD821B39C}"/>
              </a:ext>
            </a:extLst>
          </p:cNvPr>
          <p:cNvSpPr>
            <a:spLocks noGrp="1"/>
          </p:cNvSpPr>
          <p:nvPr>
            <p:ph type="sldNum" sz="quarter" idx="12"/>
          </p:nvPr>
        </p:nvSpPr>
        <p:spPr/>
        <p:txBody>
          <a:bodyPr/>
          <a:lstStyle/>
          <a:p>
            <a:fld id="{546937FD-AF86-4C7D-8F7F-5D9162CA89EA}" type="slidenum">
              <a:rPr lang="ja-JP" altLang="en-US" smtClean="0"/>
              <a:pPr/>
              <a:t>14</a:t>
            </a:fld>
            <a:endParaRPr lang="ja-JP" altLang="en-US" dirty="0"/>
          </a:p>
        </p:txBody>
      </p:sp>
      <p:sp>
        <p:nvSpPr>
          <p:cNvPr id="4" name="テキスト ボックス 3">
            <a:extLst>
              <a:ext uri="{FF2B5EF4-FFF2-40B4-BE49-F238E27FC236}">
                <a16:creationId xmlns:a16="http://schemas.microsoft.com/office/drawing/2014/main" id="{E94C9F6D-0C8E-44AA-F355-B2A98A5B01DA}"/>
              </a:ext>
            </a:extLst>
          </p:cNvPr>
          <p:cNvSpPr txBox="1"/>
          <p:nvPr/>
        </p:nvSpPr>
        <p:spPr>
          <a:xfrm>
            <a:off x="1271337" y="6125578"/>
            <a:ext cx="9565105" cy="523220"/>
          </a:xfrm>
          <a:prstGeom prst="rect">
            <a:avLst/>
          </a:prstGeom>
          <a:noFill/>
        </p:spPr>
        <p:txBody>
          <a:bodyPr wrap="square" rtlCol="0">
            <a:spAutoFit/>
          </a:bodyPr>
          <a:lstStyle/>
          <a:p>
            <a:r>
              <a:rPr kumimoji="1" lang="ja-JP" altLang="en-US" sz="2800" dirty="0"/>
              <a:t>・超伝導分野における渦糸とは、貫通磁場のこと</a:t>
            </a:r>
          </a:p>
        </p:txBody>
      </p:sp>
      <p:sp>
        <p:nvSpPr>
          <p:cNvPr id="6" name="正方形/長方形 5">
            <a:extLst>
              <a:ext uri="{FF2B5EF4-FFF2-40B4-BE49-F238E27FC236}">
                <a16:creationId xmlns:a16="http://schemas.microsoft.com/office/drawing/2014/main" id="{66B16DC7-7491-6D18-0BD9-372A93DDB2EC}"/>
              </a:ext>
            </a:extLst>
          </p:cNvPr>
          <p:cNvSpPr/>
          <p:nvPr/>
        </p:nvSpPr>
        <p:spPr>
          <a:xfrm>
            <a:off x="1271337" y="5467687"/>
            <a:ext cx="9821779" cy="11811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EDD8C92-0280-568D-B2D3-23379A9F7E89}"/>
              </a:ext>
            </a:extLst>
          </p:cNvPr>
          <p:cNvSpPr txBox="1"/>
          <p:nvPr/>
        </p:nvSpPr>
        <p:spPr>
          <a:xfrm>
            <a:off x="1271337" y="4955089"/>
            <a:ext cx="2312859" cy="369332"/>
          </a:xfrm>
          <a:prstGeom prst="rect">
            <a:avLst/>
          </a:prstGeom>
          <a:noFill/>
        </p:spPr>
        <p:txBody>
          <a:bodyPr wrap="square" rtlCol="0">
            <a:spAutoFit/>
          </a:bodyPr>
          <a:lstStyle/>
          <a:p>
            <a:r>
              <a:rPr kumimoji="1" lang="ja-JP" altLang="en-US" dirty="0"/>
              <a:t>矢印は印加磁場</a:t>
            </a:r>
          </a:p>
        </p:txBody>
      </p:sp>
      <p:pic>
        <p:nvPicPr>
          <p:cNvPr id="12" name="図 11">
            <a:extLst>
              <a:ext uri="{FF2B5EF4-FFF2-40B4-BE49-F238E27FC236}">
                <a16:creationId xmlns:a16="http://schemas.microsoft.com/office/drawing/2014/main" id="{A94B690C-CEDF-D48F-0AC5-EF914904A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0515" y="1147020"/>
            <a:ext cx="3572601" cy="2637365"/>
          </a:xfrm>
          <a:prstGeom prst="rect">
            <a:avLst/>
          </a:prstGeom>
        </p:spPr>
      </p:pic>
      <p:sp>
        <p:nvSpPr>
          <p:cNvPr id="13" name="テキスト ボックス 12">
            <a:extLst>
              <a:ext uri="{FF2B5EF4-FFF2-40B4-BE49-F238E27FC236}">
                <a16:creationId xmlns:a16="http://schemas.microsoft.com/office/drawing/2014/main" id="{56BBD812-5C2C-A75A-7911-F9FDB848AFB8}"/>
              </a:ext>
            </a:extLst>
          </p:cNvPr>
          <p:cNvSpPr txBox="1"/>
          <p:nvPr/>
        </p:nvSpPr>
        <p:spPr>
          <a:xfrm>
            <a:off x="10127859" y="1698218"/>
            <a:ext cx="1130185" cy="369332"/>
          </a:xfrm>
          <a:prstGeom prst="rect">
            <a:avLst/>
          </a:prstGeom>
          <a:solidFill>
            <a:schemeClr val="bg1"/>
          </a:solidFill>
          <a:ln>
            <a:solidFill>
              <a:schemeClr val="bg1"/>
            </a:solidFill>
          </a:ln>
        </p:spPr>
        <p:txBody>
          <a:bodyPr wrap="square" rtlCol="0">
            <a:spAutoFit/>
          </a:bodyPr>
          <a:lstStyle/>
          <a:p>
            <a:r>
              <a:rPr kumimoji="1" lang="ja-JP" altLang="en-US" dirty="0"/>
              <a:t>渦糸</a:t>
            </a:r>
          </a:p>
        </p:txBody>
      </p:sp>
      <p:sp>
        <p:nvSpPr>
          <p:cNvPr id="14" name="正方形/長方形 13">
            <a:extLst>
              <a:ext uri="{FF2B5EF4-FFF2-40B4-BE49-F238E27FC236}">
                <a16:creationId xmlns:a16="http://schemas.microsoft.com/office/drawing/2014/main" id="{8DE9AA93-93F4-6002-5B5E-841D88AA01AB}"/>
              </a:ext>
            </a:extLst>
          </p:cNvPr>
          <p:cNvSpPr/>
          <p:nvPr/>
        </p:nvSpPr>
        <p:spPr>
          <a:xfrm>
            <a:off x="9264316" y="1480197"/>
            <a:ext cx="698616" cy="369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2695F3E-8277-5E70-3140-4B4369F4F633}"/>
              </a:ext>
            </a:extLst>
          </p:cNvPr>
          <p:cNvSpPr txBox="1"/>
          <p:nvPr/>
        </p:nvSpPr>
        <p:spPr>
          <a:xfrm>
            <a:off x="7325175" y="3893153"/>
            <a:ext cx="4792196" cy="1892826"/>
          </a:xfrm>
          <a:prstGeom prst="rect">
            <a:avLst/>
          </a:prstGeom>
          <a:noFill/>
        </p:spPr>
        <p:txBody>
          <a:bodyPr wrap="square" rtlCol="0">
            <a:spAutoFit/>
          </a:bodyPr>
          <a:lstStyle/>
          <a:p>
            <a:r>
              <a:rPr kumimoji="1" lang="ja-JP" altLang="en-US" sz="1100" dirty="0"/>
              <a:t>超伝導体の臨界電流非対称性と磁束糸、磁場と電流の関係について</a:t>
            </a:r>
            <a:r>
              <a:rPr kumimoji="1" lang="en-US" altLang="ja-JP" sz="1100" dirty="0"/>
              <a:t>[</a:t>
            </a:r>
            <a:r>
              <a:rPr kumimoji="1" lang="ja-JP" altLang="en-US" sz="1100" dirty="0"/>
              <a:t>超伝導</a:t>
            </a:r>
            <a:r>
              <a:rPr kumimoji="1" lang="en-US" altLang="ja-JP" sz="1100" dirty="0"/>
              <a:t>]</a:t>
            </a:r>
          </a:p>
          <a:p>
            <a:r>
              <a:rPr kumimoji="1" lang="en-US" altLang="ja-JP" sz="1100" dirty="0"/>
              <a:t>(</a:t>
            </a:r>
            <a:r>
              <a:rPr kumimoji="1" lang="ja-JP" altLang="en-US" sz="1100" dirty="0"/>
              <a:t>参照日</a:t>
            </a:r>
            <a:r>
              <a:rPr kumimoji="1" lang="en-US" altLang="ja-JP" sz="1100" dirty="0"/>
              <a:t>:2022/7/31)</a:t>
            </a:r>
          </a:p>
          <a:p>
            <a:r>
              <a:rPr kumimoji="1" lang="en-US" altLang="ja-JP" sz="1100" dirty="0">
                <a:hlinkClick r:id="rId5"/>
              </a:rPr>
              <a:t>https://rikedan-blog.com/%E8%B6%85%E4%BC%9D%E5%B0%8E%E4%BD%93%E3%81%AE%E8%87%A8%E7%95%8C%E9%9B%BB%E6%B5%81%E9%9D%9E%E5%AF%BE%E7%A7%B0%E6%80%A7%E3%81%A8%E7%A3%81%E6%9D%9F%E7%B3%B8%E3%80%81%E7%A3%81%E5%A0%B4%E3%81%A8%E9%9B%BB/</a:t>
            </a:r>
            <a:endParaRPr lang="en-US" altLang="ja-JP" sz="1100" dirty="0"/>
          </a:p>
          <a:p>
            <a:endParaRPr kumimoji="1" lang="ja-JP" altLang="en-US" dirty="0"/>
          </a:p>
        </p:txBody>
      </p:sp>
    </p:spTree>
    <p:extLst>
      <p:ext uri="{BB962C8B-B14F-4D97-AF65-F5344CB8AC3E}">
        <p14:creationId xmlns:p14="http://schemas.microsoft.com/office/powerpoint/2010/main" val="14969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A3AE8E7-2E51-1471-0410-2E15D0EAEBF4}"/>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9AAA3CA4-5528-C10F-C056-E0A542A7DF83}"/>
              </a:ext>
            </a:extLst>
          </p:cNvPr>
          <p:cNvSpPr>
            <a:spLocks noGrp="1"/>
          </p:cNvSpPr>
          <p:nvPr>
            <p:ph type="sldNum" sz="quarter" idx="12"/>
          </p:nvPr>
        </p:nvSpPr>
        <p:spPr/>
        <p:txBody>
          <a:bodyPr/>
          <a:lstStyle/>
          <a:p>
            <a:fld id="{546937FD-AF86-4C7D-8F7F-5D9162CA89EA}" type="slidenum">
              <a:rPr lang="ja-JP" altLang="en-US" smtClean="0"/>
              <a:pPr/>
              <a:t>15</a:t>
            </a:fld>
            <a:endParaRPr lang="ja-JP" altLang="en-US" dirty="0"/>
          </a:p>
        </p:txBody>
      </p:sp>
      <p:sp>
        <p:nvSpPr>
          <p:cNvPr id="6" name="テキスト ボックス 5">
            <a:extLst>
              <a:ext uri="{FF2B5EF4-FFF2-40B4-BE49-F238E27FC236}">
                <a16:creationId xmlns:a16="http://schemas.microsoft.com/office/drawing/2014/main" id="{24593475-F9DF-B036-8C6B-A9E69C668B3F}"/>
              </a:ext>
            </a:extLst>
          </p:cNvPr>
          <p:cNvSpPr txBox="1"/>
          <p:nvPr/>
        </p:nvSpPr>
        <p:spPr>
          <a:xfrm>
            <a:off x="0" y="91175"/>
            <a:ext cx="12192000" cy="769441"/>
          </a:xfrm>
          <a:prstGeom prst="rect">
            <a:avLst/>
          </a:prstGeom>
          <a:noFill/>
        </p:spPr>
        <p:txBody>
          <a:bodyPr wrap="square" rtlCol="0">
            <a:spAutoFit/>
          </a:bodyPr>
          <a:lstStyle/>
          <a:p>
            <a:pPr algn="ctr"/>
            <a:r>
              <a:rPr lang="ja-JP" altLang="en-US" sz="4400" dirty="0">
                <a:latin typeface="ＭＳ ゴシック" panose="020B0609070205080204" pitchFamily="49" charset="-128"/>
                <a:ea typeface="ＭＳ ゴシック" panose="020B0609070205080204" pitchFamily="49" charset="-128"/>
              </a:rPr>
              <a:t>圧力</a:t>
            </a:r>
            <a:r>
              <a:rPr kumimoji="1" lang="ja-JP" altLang="en-US" sz="4400" dirty="0">
                <a:latin typeface="ＭＳ ゴシック" panose="020B0609070205080204" pitchFamily="49" charset="-128"/>
                <a:ea typeface="ＭＳ ゴシック" panose="020B0609070205080204" pitchFamily="49" charset="-128"/>
              </a:rPr>
              <a:t>容器の追加説明</a:t>
            </a:r>
          </a:p>
        </p:txBody>
      </p:sp>
      <p:sp>
        <p:nvSpPr>
          <p:cNvPr id="3" name="テキスト ボックス 2">
            <a:extLst>
              <a:ext uri="{FF2B5EF4-FFF2-40B4-BE49-F238E27FC236}">
                <a16:creationId xmlns:a16="http://schemas.microsoft.com/office/drawing/2014/main" id="{34955E4E-1BB0-7D76-991D-25D42C62C531}"/>
              </a:ext>
            </a:extLst>
          </p:cNvPr>
          <p:cNvSpPr txBox="1"/>
          <p:nvPr/>
        </p:nvSpPr>
        <p:spPr>
          <a:xfrm>
            <a:off x="938464" y="1721343"/>
            <a:ext cx="8746957" cy="2554545"/>
          </a:xfrm>
          <a:prstGeom prst="rect">
            <a:avLst/>
          </a:prstGeom>
          <a:noFill/>
        </p:spPr>
        <p:txBody>
          <a:bodyPr wrap="square" rtlCol="0">
            <a:spAutoFit/>
          </a:bodyPr>
          <a:lstStyle/>
          <a:p>
            <a:r>
              <a:rPr lang="ja-JP" altLang="en-US" sz="2000" dirty="0"/>
              <a:t>・組成が</a:t>
            </a:r>
            <a:r>
              <a:rPr lang="en-US" altLang="ja-JP" sz="2000" dirty="0" err="1"/>
              <a:t>SiC</a:t>
            </a:r>
            <a:r>
              <a:rPr lang="ja-JP" altLang="en-US" sz="2000" dirty="0"/>
              <a:t>の鉱物</a:t>
            </a:r>
            <a:endParaRPr lang="en-US" altLang="ja-JP" sz="2000" dirty="0"/>
          </a:p>
          <a:p>
            <a:endParaRPr lang="en-US" altLang="ja-JP" sz="2000" dirty="0"/>
          </a:p>
          <a:p>
            <a:r>
              <a:rPr lang="ja-JP" altLang="en-US" sz="2000" dirty="0"/>
              <a:t>・アンビルとして使用したときの特徴</a:t>
            </a:r>
            <a:endParaRPr lang="en-US" altLang="ja-JP" sz="2000" dirty="0"/>
          </a:p>
          <a:p>
            <a:r>
              <a:rPr lang="ja-JP" altLang="en-US" sz="2000" dirty="0"/>
              <a:t>ダイヤモンドアンビルに次ぎ大きな圧力</a:t>
            </a:r>
            <a:r>
              <a:rPr lang="en-US" altLang="ja-JP" sz="2000" dirty="0"/>
              <a:t>(</a:t>
            </a:r>
            <a:r>
              <a:rPr lang="ja-JP" altLang="en-US" sz="2000" dirty="0"/>
              <a:t>約</a:t>
            </a:r>
            <a:r>
              <a:rPr lang="en-US" altLang="ja-JP" sz="2000" dirty="0"/>
              <a:t>50 </a:t>
            </a:r>
            <a:r>
              <a:rPr lang="en-US" altLang="ja-JP" sz="2000" dirty="0" err="1"/>
              <a:t>GPa</a:t>
            </a:r>
            <a:r>
              <a:rPr lang="en-US" altLang="ja-JP" sz="2000" dirty="0"/>
              <a:t>)</a:t>
            </a:r>
            <a:r>
              <a:rPr lang="ja-JP" altLang="en-US" sz="2000" dirty="0"/>
              <a:t>をかけることができる</a:t>
            </a:r>
            <a:endParaRPr lang="en-US" altLang="ja-JP" sz="2000" dirty="0"/>
          </a:p>
          <a:p>
            <a:endParaRPr lang="en-US" altLang="ja-JP" sz="2000" dirty="0"/>
          </a:p>
          <a:p>
            <a:r>
              <a:rPr kumimoji="1" lang="ja-JP" altLang="en-US" sz="2000" dirty="0"/>
              <a:t>・使用した理由</a:t>
            </a:r>
            <a:endParaRPr kumimoji="1" lang="en-US" altLang="ja-JP" sz="2000" dirty="0"/>
          </a:p>
          <a:p>
            <a:r>
              <a:rPr kumimoji="1" lang="ja-JP" altLang="en-US" sz="2000" dirty="0"/>
              <a:t>アンビルとして用いると光学的アクセスが可能になるため</a:t>
            </a:r>
            <a:endParaRPr kumimoji="1" lang="en-US" altLang="ja-JP" sz="2000" dirty="0"/>
          </a:p>
          <a:p>
            <a:r>
              <a:rPr lang="ja-JP" altLang="en-US" sz="2000" dirty="0"/>
              <a:t>ダイヤモンドよりも安価で、大きいものが手に入りやすいため</a:t>
            </a:r>
            <a:endParaRPr kumimoji="1" lang="ja-JP" altLang="en-US" sz="2000" dirty="0"/>
          </a:p>
        </p:txBody>
      </p:sp>
      <p:sp>
        <p:nvSpPr>
          <p:cNvPr id="8" name="テキスト ボックス 7">
            <a:extLst>
              <a:ext uri="{FF2B5EF4-FFF2-40B4-BE49-F238E27FC236}">
                <a16:creationId xmlns:a16="http://schemas.microsoft.com/office/drawing/2014/main" id="{25EAF3BC-58F2-AF7D-EB6A-B40BFE05D8E6}"/>
              </a:ext>
            </a:extLst>
          </p:cNvPr>
          <p:cNvSpPr txBox="1"/>
          <p:nvPr/>
        </p:nvSpPr>
        <p:spPr>
          <a:xfrm>
            <a:off x="938464" y="5068942"/>
            <a:ext cx="5187966" cy="646331"/>
          </a:xfrm>
          <a:prstGeom prst="rect">
            <a:avLst/>
          </a:prstGeom>
          <a:noFill/>
        </p:spPr>
        <p:txBody>
          <a:bodyPr wrap="square" rtlCol="0">
            <a:spAutoFit/>
          </a:bodyPr>
          <a:lstStyle/>
          <a:p>
            <a:r>
              <a:rPr kumimoji="1" lang="ja-JP" altLang="en-US" dirty="0"/>
              <a:t>・圧力媒体</a:t>
            </a:r>
            <a:r>
              <a:rPr kumimoji="1" lang="en-US" altLang="ja-JP" dirty="0"/>
              <a:t>:</a:t>
            </a:r>
            <a:r>
              <a:rPr kumimoji="1" lang="ja-JP" altLang="en-US" dirty="0"/>
              <a:t>グリセリン</a:t>
            </a:r>
            <a:endParaRPr kumimoji="1" lang="en-US" altLang="ja-JP" dirty="0"/>
          </a:p>
          <a:p>
            <a:r>
              <a:rPr lang="ja-JP" altLang="en-US" dirty="0"/>
              <a:t>高圧</a:t>
            </a:r>
            <a:r>
              <a:rPr lang="en-US" altLang="ja-JP" dirty="0"/>
              <a:t>(</a:t>
            </a:r>
            <a:r>
              <a:rPr lang="ja-JP" altLang="en-US" dirty="0"/>
              <a:t>約</a:t>
            </a:r>
            <a:r>
              <a:rPr lang="en-US" altLang="ja-JP" dirty="0"/>
              <a:t>7 </a:t>
            </a:r>
            <a:r>
              <a:rPr lang="en-US" altLang="ja-JP" dirty="0" err="1"/>
              <a:t>GPa</a:t>
            </a:r>
            <a:r>
              <a:rPr lang="en-US" altLang="ja-JP" dirty="0"/>
              <a:t>)</a:t>
            </a:r>
            <a:r>
              <a:rPr lang="ja-JP" altLang="en-US" dirty="0"/>
              <a:t>でも静水圧に近い圧力を伝達する</a:t>
            </a:r>
            <a:endParaRPr kumimoji="1" lang="ja-JP" altLang="en-US" dirty="0"/>
          </a:p>
        </p:txBody>
      </p:sp>
      <p:sp>
        <p:nvSpPr>
          <p:cNvPr id="9" name="テキスト ボックス 8">
            <a:extLst>
              <a:ext uri="{FF2B5EF4-FFF2-40B4-BE49-F238E27FC236}">
                <a16:creationId xmlns:a16="http://schemas.microsoft.com/office/drawing/2014/main" id="{10AA58A2-58E5-A10C-FE35-CCA03D954557}"/>
              </a:ext>
            </a:extLst>
          </p:cNvPr>
          <p:cNvSpPr txBox="1"/>
          <p:nvPr/>
        </p:nvSpPr>
        <p:spPr>
          <a:xfrm>
            <a:off x="814488" y="5912404"/>
            <a:ext cx="8746957" cy="646331"/>
          </a:xfrm>
          <a:prstGeom prst="rect">
            <a:avLst/>
          </a:prstGeom>
          <a:noFill/>
        </p:spPr>
        <p:txBody>
          <a:bodyPr wrap="square" rtlCol="0">
            <a:spAutoFit/>
          </a:bodyPr>
          <a:lstStyle/>
          <a:p>
            <a:r>
              <a:rPr kumimoji="1" lang="ja-JP" altLang="en-US" dirty="0"/>
              <a:t>・一般的な圧力容器の大きさ</a:t>
            </a:r>
            <a:endParaRPr kumimoji="1" lang="en-US" altLang="ja-JP" dirty="0"/>
          </a:p>
          <a:p>
            <a:r>
              <a:rPr kumimoji="1" lang="ja-JP" altLang="en-US" dirty="0"/>
              <a:t>アンビル面サイズ</a:t>
            </a:r>
            <a:r>
              <a:rPr kumimoji="1" lang="en-US" altLang="ja-JP" dirty="0"/>
              <a:t>:0.8 mm </a:t>
            </a:r>
            <a:r>
              <a:rPr kumimoji="1" lang="ja-JP" altLang="en-US" dirty="0"/>
              <a:t>高さ</a:t>
            </a:r>
            <a:r>
              <a:rPr kumimoji="1" lang="en-US" altLang="ja-JP" dirty="0"/>
              <a:t>14 mm</a:t>
            </a:r>
            <a:endParaRPr kumimoji="1" lang="ja-JP" altLang="en-US" dirty="0"/>
          </a:p>
        </p:txBody>
      </p:sp>
      <p:sp>
        <p:nvSpPr>
          <p:cNvPr id="11" name="テキスト ボックス 10">
            <a:extLst>
              <a:ext uri="{FF2B5EF4-FFF2-40B4-BE49-F238E27FC236}">
                <a16:creationId xmlns:a16="http://schemas.microsoft.com/office/drawing/2014/main" id="{56E0FC69-873E-DFC2-F88D-0FBF7EC12622}"/>
              </a:ext>
            </a:extLst>
          </p:cNvPr>
          <p:cNvSpPr txBox="1"/>
          <p:nvPr/>
        </p:nvSpPr>
        <p:spPr>
          <a:xfrm>
            <a:off x="7004034" y="4981959"/>
            <a:ext cx="5187966" cy="2031325"/>
          </a:xfrm>
          <a:prstGeom prst="rect">
            <a:avLst/>
          </a:prstGeom>
          <a:noFill/>
        </p:spPr>
        <p:txBody>
          <a:bodyPr wrap="square" rtlCol="0">
            <a:spAutoFit/>
          </a:bodyPr>
          <a:lstStyle/>
          <a:p>
            <a:r>
              <a:rPr kumimoji="1" lang="ja-JP" altLang="en-US" dirty="0"/>
              <a:t>株式会社 システムズエンジニアリング　</a:t>
            </a:r>
            <a:endParaRPr kumimoji="1" lang="en-US" altLang="ja-JP" dirty="0"/>
          </a:p>
          <a:p>
            <a:r>
              <a:rPr kumimoji="1" lang="ja-JP" altLang="en-US" dirty="0"/>
              <a:t>高圧ダイヤモンドアンビルセル</a:t>
            </a:r>
            <a:endParaRPr kumimoji="1" lang="en-US" altLang="ja-JP" dirty="0"/>
          </a:p>
          <a:p>
            <a:r>
              <a:rPr kumimoji="1" lang="en-US" altLang="ja-JP" dirty="0"/>
              <a:t>(</a:t>
            </a:r>
            <a:r>
              <a:rPr kumimoji="1" lang="ja-JP" altLang="en-US" dirty="0"/>
              <a:t>参照日</a:t>
            </a:r>
            <a:r>
              <a:rPr kumimoji="1" lang="en-US" altLang="ja-JP" dirty="0"/>
              <a:t>)2022/5/26</a:t>
            </a:r>
          </a:p>
          <a:p>
            <a:r>
              <a:rPr kumimoji="1" lang="en-US" altLang="ja-JP" dirty="0">
                <a:hlinkClick r:id="rId3"/>
              </a:rPr>
              <a:t>https://www.systems-eng.co.jp/dcms_media/other/diaanvil_datasheet.pdf</a:t>
            </a:r>
            <a:endParaRPr kumimoji="1" lang="en-US" altLang="ja-JP" dirty="0"/>
          </a:p>
          <a:p>
            <a:endParaRPr kumimoji="1" lang="ja-JP" altLang="en-US" dirty="0"/>
          </a:p>
        </p:txBody>
      </p:sp>
      <p:sp>
        <p:nvSpPr>
          <p:cNvPr id="12" name="四角形: 角を丸くする 11">
            <a:extLst>
              <a:ext uri="{FF2B5EF4-FFF2-40B4-BE49-F238E27FC236}">
                <a16:creationId xmlns:a16="http://schemas.microsoft.com/office/drawing/2014/main" id="{3ADE81FD-89C3-FE14-EEC8-D752FA30F25A}"/>
              </a:ext>
            </a:extLst>
          </p:cNvPr>
          <p:cNvSpPr/>
          <p:nvPr/>
        </p:nvSpPr>
        <p:spPr>
          <a:xfrm>
            <a:off x="372979" y="1431758"/>
            <a:ext cx="9312442" cy="302990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A498497-5007-7B36-E53D-BCFD2018DFE3}"/>
              </a:ext>
            </a:extLst>
          </p:cNvPr>
          <p:cNvSpPr txBox="1"/>
          <p:nvPr/>
        </p:nvSpPr>
        <p:spPr>
          <a:xfrm>
            <a:off x="724250" y="1205529"/>
            <a:ext cx="3907908" cy="523220"/>
          </a:xfrm>
          <a:prstGeom prst="rect">
            <a:avLst/>
          </a:prstGeom>
          <a:solidFill>
            <a:schemeClr val="bg1"/>
          </a:solidFill>
        </p:spPr>
        <p:txBody>
          <a:bodyPr wrap="square" rtlCol="0">
            <a:spAutoFit/>
          </a:bodyPr>
          <a:lstStyle/>
          <a:p>
            <a:pPr marL="457200" indent="-457200">
              <a:buFont typeface="Wingdings" panose="05000000000000000000" pitchFamily="2" charset="2"/>
              <a:buChar char="Ø"/>
            </a:pPr>
            <a:r>
              <a:rPr kumimoji="1" lang="ja-JP" altLang="en-US" sz="2800" dirty="0"/>
              <a:t>モアッサナイトとは</a:t>
            </a:r>
          </a:p>
        </p:txBody>
      </p:sp>
      <p:sp>
        <p:nvSpPr>
          <p:cNvPr id="13" name="四角形: 角を丸くする 12">
            <a:extLst>
              <a:ext uri="{FF2B5EF4-FFF2-40B4-BE49-F238E27FC236}">
                <a16:creationId xmlns:a16="http://schemas.microsoft.com/office/drawing/2014/main" id="{3AC12C8C-5FE6-1A1A-F4CB-D18FB7BCA193}"/>
              </a:ext>
            </a:extLst>
          </p:cNvPr>
          <p:cNvSpPr/>
          <p:nvPr/>
        </p:nvSpPr>
        <p:spPr>
          <a:xfrm>
            <a:off x="372979" y="4723272"/>
            <a:ext cx="5723021" cy="183546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D3AFE41-91B7-7287-E0A5-C7CF6B771F8B}"/>
              </a:ext>
            </a:extLst>
          </p:cNvPr>
          <p:cNvSpPr txBox="1"/>
          <p:nvPr/>
        </p:nvSpPr>
        <p:spPr>
          <a:xfrm>
            <a:off x="724250" y="4509999"/>
            <a:ext cx="3483144" cy="523220"/>
          </a:xfrm>
          <a:prstGeom prst="rect">
            <a:avLst/>
          </a:prstGeom>
          <a:solidFill>
            <a:schemeClr val="bg1"/>
          </a:solidFill>
        </p:spPr>
        <p:txBody>
          <a:bodyPr wrap="square" rtlCol="0">
            <a:spAutoFit/>
          </a:bodyPr>
          <a:lstStyle/>
          <a:p>
            <a:pPr marL="285750" indent="-285750">
              <a:buFont typeface="Wingdings" panose="05000000000000000000" pitchFamily="2" charset="2"/>
              <a:buChar char="Ø"/>
            </a:pPr>
            <a:r>
              <a:rPr kumimoji="1" lang="ja-JP" altLang="en-US" sz="2800" dirty="0"/>
              <a:t>圧力容器について</a:t>
            </a:r>
          </a:p>
        </p:txBody>
      </p:sp>
    </p:spTree>
    <p:extLst>
      <p:ext uri="{BB962C8B-B14F-4D97-AF65-F5344CB8AC3E}">
        <p14:creationId xmlns:p14="http://schemas.microsoft.com/office/powerpoint/2010/main" val="13008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6122335-BFA5-BC22-7458-2B9D08931586}"/>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47B91164-C5A3-0E1D-864E-A75D5B535908}"/>
              </a:ext>
            </a:extLst>
          </p:cNvPr>
          <p:cNvSpPr>
            <a:spLocks noGrp="1"/>
          </p:cNvSpPr>
          <p:nvPr>
            <p:ph type="sldNum" sz="quarter" idx="12"/>
          </p:nvPr>
        </p:nvSpPr>
        <p:spPr/>
        <p:txBody>
          <a:bodyPr/>
          <a:lstStyle/>
          <a:p>
            <a:fld id="{546937FD-AF86-4C7D-8F7F-5D9162CA89EA}" type="slidenum">
              <a:rPr lang="ja-JP" altLang="en-US" smtClean="0"/>
              <a:pPr/>
              <a:t>16</a:t>
            </a:fld>
            <a:endParaRPr lang="ja-JP" altLang="en-US" dirty="0"/>
          </a:p>
        </p:txBody>
      </p:sp>
      <p:sp>
        <p:nvSpPr>
          <p:cNvPr id="6" name="テキスト ボックス 5">
            <a:extLst>
              <a:ext uri="{FF2B5EF4-FFF2-40B4-BE49-F238E27FC236}">
                <a16:creationId xmlns:a16="http://schemas.microsoft.com/office/drawing/2014/main" id="{9C888E96-175B-BED1-4073-FCFE17922DC1}"/>
              </a:ext>
            </a:extLst>
          </p:cNvPr>
          <p:cNvSpPr txBox="1"/>
          <p:nvPr/>
        </p:nvSpPr>
        <p:spPr>
          <a:xfrm>
            <a:off x="188929" y="209201"/>
            <a:ext cx="12117371" cy="707886"/>
          </a:xfrm>
          <a:prstGeom prst="rect">
            <a:avLst/>
          </a:prstGeom>
          <a:noFill/>
        </p:spPr>
        <p:txBody>
          <a:bodyPr wrap="square" rtlCol="0">
            <a:spAutoFit/>
          </a:bodyPr>
          <a:lstStyle/>
          <a:p>
            <a:pPr algn="ctr"/>
            <a:r>
              <a:rPr kumimoji="1" lang="ja-JP" altLang="en-US" sz="4000" dirty="0">
                <a:latin typeface="ＭＳ ゴシック" panose="020B0609070205080204" pitchFamily="49" charset="-128"/>
                <a:ea typeface="ＭＳ ゴシック" panose="020B0609070205080204" pitchFamily="49" charset="-128"/>
              </a:rPr>
              <a:t>マイクロ波周波数とエネルギーの関係</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6951F18-9BD2-E176-E087-176C4B805822}"/>
                  </a:ext>
                </a:extLst>
              </p:cNvPr>
              <p:cNvSpPr txBox="1"/>
              <p:nvPr/>
            </p:nvSpPr>
            <p:spPr>
              <a:xfrm>
                <a:off x="4754129" y="1901448"/>
                <a:ext cx="2683741"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𝐸</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h</m:t>
                      </m:r>
                      <m:r>
                        <a:rPr kumimoji="1" lang="ja-JP" altLang="en-US" sz="5400" b="0" i="1" smtClean="0">
                          <a:latin typeface="Cambria Math" panose="02040503050406030204" pitchFamily="18" charset="0"/>
                        </a:rPr>
                        <m:t>𝜈</m:t>
                      </m:r>
                    </m:oMath>
                  </m:oMathPara>
                </a14:m>
                <a:endParaRPr kumimoji="1" lang="ja-JP" altLang="en-US" sz="5400" dirty="0"/>
              </a:p>
            </p:txBody>
          </p:sp>
        </mc:Choice>
        <mc:Fallback xmlns="">
          <p:sp>
            <p:nvSpPr>
              <p:cNvPr id="7" name="テキスト ボックス 6">
                <a:extLst>
                  <a:ext uri="{FF2B5EF4-FFF2-40B4-BE49-F238E27FC236}">
                    <a16:creationId xmlns:a16="http://schemas.microsoft.com/office/drawing/2014/main" id="{46951F18-9BD2-E176-E087-176C4B805822}"/>
                  </a:ext>
                </a:extLst>
              </p:cNvPr>
              <p:cNvSpPr txBox="1">
                <a:spLocks noRot="1" noChangeAspect="1" noMove="1" noResize="1" noEditPoints="1" noAdjustHandles="1" noChangeArrowheads="1" noChangeShapeType="1" noTextEdit="1"/>
              </p:cNvSpPr>
              <p:nvPr/>
            </p:nvSpPr>
            <p:spPr>
              <a:xfrm>
                <a:off x="4754129" y="1901448"/>
                <a:ext cx="2683741" cy="830997"/>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BD4FCE2-5099-1FD5-ED67-02A1FE23885F}"/>
              </a:ext>
            </a:extLst>
          </p:cNvPr>
          <p:cNvSpPr txBox="1"/>
          <p:nvPr/>
        </p:nvSpPr>
        <p:spPr>
          <a:xfrm>
            <a:off x="3327400" y="2779067"/>
            <a:ext cx="6146800" cy="461665"/>
          </a:xfrm>
          <a:prstGeom prst="rect">
            <a:avLst/>
          </a:prstGeom>
          <a:noFill/>
        </p:spPr>
        <p:txBody>
          <a:bodyPr wrap="square" rtlCol="0">
            <a:spAutoFit/>
          </a:bodyPr>
          <a:lstStyle/>
          <a:p>
            <a:r>
              <a:rPr kumimoji="1" lang="en-US" altLang="ja-JP" sz="2400" dirty="0"/>
              <a:t>E:</a:t>
            </a:r>
            <a:r>
              <a:rPr kumimoji="1" lang="ja-JP" altLang="en-US" sz="2400" dirty="0"/>
              <a:t>エネルギー　</a:t>
            </a:r>
            <a:r>
              <a:rPr kumimoji="1" lang="en-US" altLang="ja-JP" sz="2400" dirty="0"/>
              <a:t>h:</a:t>
            </a:r>
            <a:r>
              <a:rPr kumimoji="1" lang="ja-JP" altLang="en-US" sz="2400" dirty="0"/>
              <a:t>プランク定数　</a:t>
            </a:r>
            <a:r>
              <a:rPr kumimoji="1" lang="el-GR" altLang="ja-JP" sz="2400" dirty="0">
                <a:latin typeface="Yu Gothic UI" panose="020B0500000000000000" pitchFamily="50" charset="-128"/>
                <a:ea typeface="Yu Gothic UI" panose="020B0500000000000000" pitchFamily="50" charset="-128"/>
              </a:rPr>
              <a:t>ν</a:t>
            </a:r>
            <a:r>
              <a:rPr kumimoji="1" lang="en-US" altLang="ja-JP" sz="2400" dirty="0">
                <a:latin typeface="Yu Gothic UI" panose="020B0500000000000000" pitchFamily="50" charset="-128"/>
                <a:ea typeface="Yu Gothic UI" panose="020B0500000000000000" pitchFamily="50" charset="-128"/>
              </a:rPr>
              <a:t>:</a:t>
            </a:r>
            <a:r>
              <a:rPr kumimoji="1" lang="ja-JP" altLang="en-US" sz="2400" dirty="0">
                <a:latin typeface="+mj-ea"/>
                <a:ea typeface="+mj-ea"/>
              </a:rPr>
              <a:t>周波数</a:t>
            </a:r>
          </a:p>
        </p:txBody>
      </p:sp>
    </p:spTree>
    <p:extLst>
      <p:ext uri="{BB962C8B-B14F-4D97-AF65-F5344CB8AC3E}">
        <p14:creationId xmlns:p14="http://schemas.microsoft.com/office/powerpoint/2010/main" val="183646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
        <p:nvSpPr>
          <p:cNvPr id="7" name="正方形/長方形 6">
            <a:extLst>
              <a:ext uri="{FF2B5EF4-FFF2-40B4-BE49-F238E27FC236}">
                <a16:creationId xmlns:a16="http://schemas.microsoft.com/office/drawing/2014/main" id="{FCDF2643-3A5D-164B-A072-925C51598ED8}"/>
              </a:ext>
            </a:extLst>
          </p:cNvPr>
          <p:cNvSpPr/>
          <p:nvPr/>
        </p:nvSpPr>
        <p:spPr>
          <a:xfrm>
            <a:off x="0" y="-2336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a:xfrm>
            <a:off x="3988468" y="1"/>
            <a:ext cx="4215063" cy="996346"/>
          </a:xfrm>
        </p:spPr>
        <p:txBody>
          <a:bodyPr/>
          <a:lstStyle/>
          <a:p>
            <a:r>
              <a:rPr kumimoji="1" lang="ja-JP" altLang="en-US" b="1" dirty="0">
                <a:latin typeface="ＭＳ ゴシック" panose="020B0609070205080204" pitchFamily="49" charset="-128"/>
                <a:ea typeface="ＭＳ ゴシック" panose="020B0609070205080204" pitchFamily="49" charset="-128"/>
              </a:rPr>
              <a:t>超微細構造とは</a:t>
            </a:r>
          </a:p>
        </p:txBody>
      </p:sp>
      <p:sp>
        <p:nvSpPr>
          <p:cNvPr id="3" name="スライド番号プレースホルダー 2">
            <a:extLst>
              <a:ext uri="{FF2B5EF4-FFF2-40B4-BE49-F238E27FC236}">
                <a16:creationId xmlns:a16="http://schemas.microsoft.com/office/drawing/2014/main" id="{0941D1E3-927D-4CFA-3ED0-8169B4DDD88F}"/>
              </a:ext>
            </a:extLst>
          </p:cNvPr>
          <p:cNvSpPr>
            <a:spLocks noGrp="1"/>
          </p:cNvSpPr>
          <p:nvPr>
            <p:ph type="sldNum" sz="quarter" idx="12"/>
          </p:nvPr>
        </p:nvSpPr>
        <p:spPr/>
        <p:txBody>
          <a:bodyPr/>
          <a:lstStyle/>
          <a:p>
            <a:fld id="{546937FD-AF86-4C7D-8F7F-5D9162CA89EA}" type="slidenum">
              <a:rPr lang="ja-JP" altLang="en-US" smtClean="0"/>
              <a:pPr/>
              <a:t>17</a:t>
            </a:fld>
            <a:endParaRPr lang="ja-JP" altLang="en-US" dirty="0"/>
          </a:p>
        </p:txBody>
      </p:sp>
    </p:spTree>
    <p:extLst>
      <p:ext uri="{BB962C8B-B14F-4D97-AF65-F5344CB8AC3E}">
        <p14:creationId xmlns:p14="http://schemas.microsoft.com/office/powerpoint/2010/main" val="117158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
        <p:nvSpPr>
          <p:cNvPr id="10" name="正方形/長方形 9">
            <a:extLst>
              <a:ext uri="{FF2B5EF4-FFF2-40B4-BE49-F238E27FC236}">
                <a16:creationId xmlns:a16="http://schemas.microsoft.com/office/drawing/2014/main" id="{10C3E74A-6C96-86E8-FE62-95FFFB551F34}"/>
              </a:ext>
            </a:extLst>
          </p:cNvPr>
          <p:cNvSpPr/>
          <p:nvPr/>
        </p:nvSpPr>
        <p:spPr>
          <a:xfrm>
            <a:off x="0" y="-2598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a:xfrm>
            <a:off x="3151186" y="82227"/>
            <a:ext cx="5257800" cy="815887"/>
          </a:xfrm>
        </p:spPr>
        <p:txBody>
          <a:bodyPr/>
          <a:lstStyle/>
          <a:p>
            <a:r>
              <a:rPr kumimoji="1" lang="ja-JP" altLang="en-US" b="1" dirty="0">
                <a:latin typeface="ＭＳ ゴシック" panose="020B0609070205080204" pitchFamily="49" charset="-128"/>
                <a:ea typeface="ＭＳ ゴシック" panose="020B0609070205080204" pitchFamily="49" charset="-128"/>
              </a:rPr>
              <a:t>ローレンツフィット</a:t>
            </a:r>
          </a:p>
        </p:txBody>
      </p:sp>
      <p:sp>
        <p:nvSpPr>
          <p:cNvPr id="9" name="スライド番号プレースホルダー 8">
            <a:extLst>
              <a:ext uri="{FF2B5EF4-FFF2-40B4-BE49-F238E27FC236}">
                <a16:creationId xmlns:a16="http://schemas.microsoft.com/office/drawing/2014/main" id="{BABC1F75-00B1-3970-C89E-C79B10E0254E}"/>
              </a:ext>
            </a:extLst>
          </p:cNvPr>
          <p:cNvSpPr>
            <a:spLocks noGrp="1"/>
          </p:cNvSpPr>
          <p:nvPr>
            <p:ph type="sldNum" sz="quarter" idx="12"/>
          </p:nvPr>
        </p:nvSpPr>
        <p:spPr/>
        <p:txBody>
          <a:bodyPr/>
          <a:lstStyle/>
          <a:p>
            <a:fld id="{546937FD-AF86-4C7D-8F7F-5D9162CA89EA}" type="slidenum">
              <a:rPr lang="ja-JP" altLang="en-US" smtClean="0"/>
              <a:pPr/>
              <a:t>18</a:t>
            </a:fld>
            <a:endParaRPr lang="ja-JP" altLang="en-US" dirty="0"/>
          </a:p>
        </p:txBody>
      </p:sp>
    </p:spTree>
    <p:extLst>
      <p:ext uri="{BB962C8B-B14F-4D97-AF65-F5344CB8AC3E}">
        <p14:creationId xmlns:p14="http://schemas.microsoft.com/office/powerpoint/2010/main" val="306075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D7DFB3-4513-CA95-6AC4-2047985C6B49}"/>
              </a:ext>
            </a:extLst>
          </p:cNvPr>
          <p:cNvSpPr/>
          <p:nvPr/>
        </p:nvSpPr>
        <p:spPr>
          <a:xfrm>
            <a:off x="0" y="-610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a:xfrm>
            <a:off x="0" y="184419"/>
            <a:ext cx="12192000" cy="64722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交流磁化率法</a:t>
            </a:r>
          </a:p>
        </p:txBody>
      </p:sp>
      <p:sp>
        <p:nvSpPr>
          <p:cNvPr id="3" name="スライド番号プレースホルダー 2">
            <a:extLst>
              <a:ext uri="{FF2B5EF4-FFF2-40B4-BE49-F238E27FC236}">
                <a16:creationId xmlns:a16="http://schemas.microsoft.com/office/drawing/2014/main" id="{61BDB269-8F1E-5AF2-35A1-B06F9A3207A3}"/>
              </a:ext>
            </a:extLst>
          </p:cNvPr>
          <p:cNvSpPr>
            <a:spLocks noGrp="1"/>
          </p:cNvSpPr>
          <p:nvPr>
            <p:ph type="sldNum" sz="quarter" idx="12"/>
          </p:nvPr>
        </p:nvSpPr>
        <p:spPr/>
        <p:txBody>
          <a:bodyPr/>
          <a:lstStyle/>
          <a:p>
            <a:fld id="{546937FD-AF86-4C7D-8F7F-5D9162CA89EA}" type="slidenum">
              <a:rPr lang="ja-JP" altLang="en-US" smtClean="0"/>
              <a:pPr/>
              <a:t>19</a:t>
            </a:fld>
            <a:endParaRPr lang="ja-JP" altLang="en-US" dirty="0"/>
          </a:p>
        </p:txBody>
      </p:sp>
    </p:spTree>
    <p:extLst>
      <p:ext uri="{BB962C8B-B14F-4D97-AF65-F5344CB8AC3E}">
        <p14:creationId xmlns:p14="http://schemas.microsoft.com/office/powerpoint/2010/main" val="372872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5F4F7AE-2BEE-5792-AB43-64A7EB197B72}"/>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DAF8581-2C5C-2819-DDD9-77030FBFFCC2}"/>
              </a:ext>
            </a:extLst>
          </p:cNvPr>
          <p:cNvSpPr>
            <a:spLocks noGrp="1"/>
          </p:cNvSpPr>
          <p:nvPr>
            <p:ph type="title"/>
          </p:nvPr>
        </p:nvSpPr>
        <p:spPr>
          <a:xfrm>
            <a:off x="0" y="-64297"/>
            <a:ext cx="12192000" cy="1024381"/>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高圧実験の悩み</a:t>
            </a:r>
          </a:p>
        </p:txBody>
      </p:sp>
      <p:sp>
        <p:nvSpPr>
          <p:cNvPr id="5" name="テキスト ボックス 4">
            <a:extLst>
              <a:ext uri="{FF2B5EF4-FFF2-40B4-BE49-F238E27FC236}">
                <a16:creationId xmlns:a16="http://schemas.microsoft.com/office/drawing/2014/main" id="{C6457AFB-2318-880E-6758-BB55390C7EEA}"/>
              </a:ext>
            </a:extLst>
          </p:cNvPr>
          <p:cNvSpPr txBox="1"/>
          <p:nvPr/>
        </p:nvSpPr>
        <p:spPr>
          <a:xfrm>
            <a:off x="166486" y="1727433"/>
            <a:ext cx="11877418" cy="461665"/>
          </a:xfrm>
          <a:prstGeom prst="rect">
            <a:avLst/>
          </a:prstGeom>
          <a:noFill/>
        </p:spPr>
        <p:txBody>
          <a:bodyPr wrap="square" rtlCol="0">
            <a:spAutoFit/>
          </a:bodyPr>
          <a:lstStyle/>
          <a:p>
            <a:r>
              <a:rPr kumimoji="1" lang="ja-JP" altLang="en-US" sz="2400" dirty="0"/>
              <a:t>圧力は物質の組成を変えることが無く、連続的で系統的な電子状態の調整パラメータ</a:t>
            </a:r>
          </a:p>
        </p:txBody>
      </p:sp>
      <p:sp>
        <p:nvSpPr>
          <p:cNvPr id="6" name="テキスト ボックス 5">
            <a:extLst>
              <a:ext uri="{FF2B5EF4-FFF2-40B4-BE49-F238E27FC236}">
                <a16:creationId xmlns:a16="http://schemas.microsoft.com/office/drawing/2014/main" id="{73F4CB7D-D0A5-22E9-B3F0-1B9702919813}"/>
              </a:ext>
            </a:extLst>
          </p:cNvPr>
          <p:cNvSpPr txBox="1"/>
          <p:nvPr/>
        </p:nvSpPr>
        <p:spPr>
          <a:xfrm>
            <a:off x="5277608" y="2446765"/>
            <a:ext cx="1655173" cy="461665"/>
          </a:xfrm>
          <a:prstGeom prst="rect">
            <a:avLst/>
          </a:prstGeom>
          <a:noFill/>
        </p:spPr>
        <p:txBody>
          <a:bodyPr wrap="square" rtlCol="0">
            <a:spAutoFit/>
          </a:bodyPr>
          <a:lstStyle/>
          <a:p>
            <a:r>
              <a:rPr kumimoji="1" lang="ja-JP" altLang="en-US" sz="2400" dirty="0"/>
              <a:t>しかし、</a:t>
            </a:r>
          </a:p>
        </p:txBody>
      </p:sp>
      <p:sp>
        <p:nvSpPr>
          <p:cNvPr id="7" name="テキスト ボックス 6">
            <a:extLst>
              <a:ext uri="{FF2B5EF4-FFF2-40B4-BE49-F238E27FC236}">
                <a16:creationId xmlns:a16="http://schemas.microsoft.com/office/drawing/2014/main" id="{8434DBD6-3A3B-DB76-DF15-F8E7695612D3}"/>
              </a:ext>
            </a:extLst>
          </p:cNvPr>
          <p:cNvSpPr txBox="1"/>
          <p:nvPr/>
        </p:nvSpPr>
        <p:spPr>
          <a:xfrm>
            <a:off x="2570747" y="3166097"/>
            <a:ext cx="8237621" cy="830997"/>
          </a:xfrm>
          <a:prstGeom prst="rect">
            <a:avLst/>
          </a:prstGeom>
          <a:noFill/>
        </p:spPr>
        <p:txBody>
          <a:bodyPr wrap="square" rtlCol="0">
            <a:spAutoFit/>
          </a:bodyPr>
          <a:lstStyle/>
          <a:p>
            <a:r>
              <a:rPr lang="ja-JP" altLang="en-US" sz="2400" dirty="0"/>
              <a:t>圧力容器</a:t>
            </a:r>
            <a:r>
              <a:rPr kumimoji="1" lang="ja-JP" altLang="en-US" sz="2400" dirty="0"/>
              <a:t>内の試料へのアクセスが制限されているため</a:t>
            </a:r>
            <a:endParaRPr kumimoji="1" lang="en-US" altLang="ja-JP" sz="2400" dirty="0"/>
          </a:p>
          <a:p>
            <a:r>
              <a:rPr kumimoji="1" lang="ja-JP" altLang="en-US" sz="2400" dirty="0"/>
              <a:t>　　　　充分な感度を持つ磁気センサは稀</a:t>
            </a:r>
          </a:p>
        </p:txBody>
      </p:sp>
      <p:sp>
        <p:nvSpPr>
          <p:cNvPr id="9" name="矢印: 下 8">
            <a:extLst>
              <a:ext uri="{FF2B5EF4-FFF2-40B4-BE49-F238E27FC236}">
                <a16:creationId xmlns:a16="http://schemas.microsoft.com/office/drawing/2014/main" id="{DC875F1B-EF6D-54AB-409E-D453E65091AD}"/>
              </a:ext>
            </a:extLst>
          </p:cNvPr>
          <p:cNvSpPr/>
          <p:nvPr/>
        </p:nvSpPr>
        <p:spPr>
          <a:xfrm>
            <a:off x="5510463" y="4126832"/>
            <a:ext cx="1179095" cy="125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3A8DD28-68D4-9A75-EF93-1760A2F61B5C}"/>
              </a:ext>
            </a:extLst>
          </p:cNvPr>
          <p:cNvSpPr txBox="1"/>
          <p:nvPr/>
        </p:nvSpPr>
        <p:spPr>
          <a:xfrm>
            <a:off x="1571123" y="5390148"/>
            <a:ext cx="9049754" cy="461665"/>
          </a:xfrm>
          <a:prstGeom prst="rect">
            <a:avLst/>
          </a:prstGeom>
          <a:noFill/>
        </p:spPr>
        <p:txBody>
          <a:bodyPr wrap="square" rtlCol="0">
            <a:spAutoFit/>
          </a:bodyPr>
          <a:lstStyle/>
          <a:p>
            <a:r>
              <a:rPr kumimoji="1" lang="ja-JP" altLang="en-US" sz="2400" b="1" dirty="0"/>
              <a:t>圧力容器中の磁気センサとしてダイヤモンド窒素空孔中心を使う</a:t>
            </a:r>
          </a:p>
        </p:txBody>
      </p:sp>
      <p:sp>
        <p:nvSpPr>
          <p:cNvPr id="3" name="スライド番号プレースホルダー 2">
            <a:extLst>
              <a:ext uri="{FF2B5EF4-FFF2-40B4-BE49-F238E27FC236}">
                <a16:creationId xmlns:a16="http://schemas.microsoft.com/office/drawing/2014/main" id="{0162A1F5-E8A6-1BB5-281E-05CFB2767EEF}"/>
              </a:ext>
            </a:extLst>
          </p:cNvPr>
          <p:cNvSpPr>
            <a:spLocks noGrp="1"/>
          </p:cNvSpPr>
          <p:nvPr>
            <p:ph type="sldNum" sz="quarter" idx="12"/>
          </p:nvPr>
        </p:nvSpPr>
        <p:spPr/>
        <p:txBody>
          <a:bodyPr/>
          <a:lstStyle/>
          <a:p>
            <a:fld id="{546937FD-AF86-4C7D-8F7F-5D9162CA89EA}" type="slidenum">
              <a:rPr lang="ja-JP" altLang="en-US" smtClean="0"/>
              <a:pPr/>
              <a:t>2</a:t>
            </a:fld>
            <a:endParaRPr lang="ja-JP" altLang="en-US" dirty="0"/>
          </a:p>
        </p:txBody>
      </p:sp>
    </p:spTree>
    <p:extLst>
      <p:ext uri="{BB962C8B-B14F-4D97-AF65-F5344CB8AC3E}">
        <p14:creationId xmlns:p14="http://schemas.microsoft.com/office/powerpoint/2010/main" val="9241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48" y="1279574"/>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629" y="4115959"/>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0" y="4087986"/>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
        <p:nvSpPr>
          <p:cNvPr id="10" name="正方形/長方形 9">
            <a:extLst>
              <a:ext uri="{FF2B5EF4-FFF2-40B4-BE49-F238E27FC236}">
                <a16:creationId xmlns:a16="http://schemas.microsoft.com/office/drawing/2014/main" id="{EC2997B4-C324-012C-886D-5B27590FFFD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1753270" y="105806"/>
            <a:ext cx="8685457"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4" name="スライド番号プレースホルダー 3">
            <a:extLst>
              <a:ext uri="{FF2B5EF4-FFF2-40B4-BE49-F238E27FC236}">
                <a16:creationId xmlns:a16="http://schemas.microsoft.com/office/drawing/2014/main" id="{36D0C1D2-9800-FE85-8F36-12DA7BA9CB53}"/>
              </a:ext>
            </a:extLst>
          </p:cNvPr>
          <p:cNvSpPr>
            <a:spLocks noGrp="1"/>
          </p:cNvSpPr>
          <p:nvPr>
            <p:ph type="sldNum" sz="quarter" idx="12"/>
          </p:nvPr>
        </p:nvSpPr>
        <p:spPr/>
        <p:txBody>
          <a:bodyPr/>
          <a:lstStyle/>
          <a:p>
            <a:fld id="{546937FD-AF86-4C7D-8F7F-5D9162CA89EA}" type="slidenum">
              <a:rPr lang="ja-JP" altLang="en-US" smtClean="0"/>
              <a:pPr/>
              <a:t>20</a:t>
            </a:fld>
            <a:endParaRPr lang="ja-JP" altLang="en-US" dirty="0"/>
          </a:p>
        </p:txBody>
      </p:sp>
    </p:spTree>
    <p:extLst>
      <p:ext uri="{BB962C8B-B14F-4D97-AF65-F5344CB8AC3E}">
        <p14:creationId xmlns:p14="http://schemas.microsoft.com/office/powerpoint/2010/main" val="356493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
        <p:nvSpPr>
          <p:cNvPr id="8" name="正方形/長方形 7">
            <a:extLst>
              <a:ext uri="{FF2B5EF4-FFF2-40B4-BE49-F238E27FC236}">
                <a16:creationId xmlns:a16="http://schemas.microsoft.com/office/drawing/2014/main" id="{40131725-BFAB-5BE3-D967-33FEFD6A3A26}"/>
              </a:ext>
            </a:extLst>
          </p:cNvPr>
          <p:cNvSpPr/>
          <p:nvPr/>
        </p:nvSpPr>
        <p:spPr>
          <a:xfrm>
            <a:off x="0"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a:xfrm>
            <a:off x="-52669" y="-16003"/>
            <a:ext cx="12244669" cy="1012349"/>
          </a:xfrm>
        </p:spPr>
        <p:txBody>
          <a:bodyPr>
            <a:normAutofit/>
          </a:bodyPr>
          <a:lstStyle/>
          <a:p>
            <a:pPr algn="ctr"/>
            <a:r>
              <a:rPr kumimoji="1" lang="ja-JP" altLang="en-US" sz="2400" b="1" dirty="0">
                <a:latin typeface="ＭＳ ゴシック" panose="020B0609070205080204" pitchFamily="49" charset="-128"/>
                <a:ea typeface="ＭＳ ゴシック" panose="020B0609070205080204" pitchFamily="49" charset="-128"/>
              </a:rPr>
              <a:t>結果</a:t>
            </a:r>
            <a:r>
              <a:rPr kumimoji="1" lang="en-US" altLang="ja-JP" sz="2400" dirty="0">
                <a:latin typeface="ＭＳ ゴシック" panose="020B0609070205080204" pitchFamily="49" charset="-128"/>
                <a:ea typeface="ＭＳ ゴシック" panose="020B0609070205080204" pitchFamily="49" charset="-128"/>
              </a:rPr>
              <a:t>:</a:t>
            </a:r>
            <a:r>
              <a:rPr kumimoji="1" lang="en-US" altLang="ja-JP" sz="2400" b="1" dirty="0">
                <a:latin typeface="ＭＳ ゴシック" panose="020B0609070205080204" pitchFamily="49" charset="-128"/>
                <a:ea typeface="ＭＳ ゴシック" panose="020B0609070205080204" pitchFamily="49" charset="-128"/>
              </a:rPr>
              <a:t> </a:t>
            </a:r>
            <a:r>
              <a:rPr kumimoji="1" lang="en-US" altLang="ja-JP" sz="2400" b="1" dirty="0" err="1">
                <a:latin typeface="ＭＳ ゴシック" panose="020B0609070205080204" pitchFamily="49" charset="-128"/>
                <a:ea typeface="ＭＳ ゴシック" panose="020B0609070205080204" pitchFamily="49" charset="-128"/>
              </a:rPr>
              <a:t>BaFe</a:t>
            </a:r>
            <a:r>
              <a:rPr kumimoji="1" lang="ja-JP" altLang="en-US" sz="2400" b="1" dirty="0">
                <a:latin typeface="ＭＳ ゴシック" panose="020B0609070205080204" pitchFamily="49" charset="-128"/>
                <a:ea typeface="ＭＳ ゴシック" panose="020B0609070205080204" pitchFamily="49" charset="-128"/>
              </a:rPr>
              <a:t>₂</a:t>
            </a:r>
            <a:r>
              <a:rPr kumimoji="1" lang="en-US" altLang="ja-JP" sz="2400" b="1" dirty="0">
                <a:latin typeface="ＭＳ ゴシック" panose="020B0609070205080204" pitchFamily="49" charset="-128"/>
                <a:ea typeface="ＭＳ ゴシック" panose="020B0609070205080204" pitchFamily="49" charset="-128"/>
              </a:rPr>
              <a:t>(AS0.59P0.41)</a:t>
            </a:r>
            <a:r>
              <a:rPr kumimoji="1" lang="ja-JP" altLang="en-US" sz="2400" b="1" dirty="0">
                <a:latin typeface="ＭＳ ゴシック" panose="020B0609070205080204" pitchFamily="49" charset="-128"/>
                <a:ea typeface="ＭＳ ゴシック" panose="020B0609070205080204" pitchFamily="49" charset="-128"/>
              </a:rPr>
              <a:t>₂の下部臨界磁場</a:t>
            </a:r>
            <a:r>
              <a:rPr kumimoji="1" lang="en-US" altLang="ja-JP" sz="2400" b="1" dirty="0">
                <a:latin typeface="ＭＳ ゴシック" panose="020B0609070205080204" pitchFamily="49" charset="-128"/>
                <a:ea typeface="ＭＳ ゴシック" panose="020B0609070205080204" pitchFamily="49" charset="-128"/>
              </a:rPr>
              <a:t>Hc1(T)</a:t>
            </a:r>
            <a:r>
              <a:rPr kumimoji="1" lang="ja-JP" altLang="en-US" sz="2400" b="1" dirty="0">
                <a:latin typeface="ＭＳ ゴシック" panose="020B0609070205080204" pitchFamily="49" charset="-128"/>
                <a:ea typeface="ＭＳ ゴシック" panose="020B0609070205080204" pitchFamily="49" charset="-128"/>
              </a:rPr>
              <a:t>と上部臨界磁場</a:t>
            </a:r>
            <a:r>
              <a:rPr kumimoji="1" lang="en-US" altLang="ja-JP" sz="2400" b="1" dirty="0">
                <a:latin typeface="ＭＳ ゴシック" panose="020B0609070205080204" pitchFamily="49" charset="-128"/>
                <a:ea typeface="ＭＳ ゴシック" panose="020B0609070205080204" pitchFamily="49" charset="-128"/>
              </a:rPr>
              <a:t>Hc2(T)</a:t>
            </a:r>
            <a:r>
              <a:rPr kumimoji="1" lang="ja-JP" altLang="en-US" sz="2400" b="1" dirty="0">
                <a:latin typeface="ＭＳ ゴシック" panose="020B0609070205080204" pitchFamily="49" charset="-128"/>
                <a:ea typeface="ＭＳ ゴシック" panose="020B0609070205080204" pitchFamily="49" charset="-128"/>
              </a:rPr>
              <a:t>の測定</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7" name="スライド番号プレースホルダー 6">
            <a:extLst>
              <a:ext uri="{FF2B5EF4-FFF2-40B4-BE49-F238E27FC236}">
                <a16:creationId xmlns:a16="http://schemas.microsoft.com/office/drawing/2014/main" id="{57009DB7-769A-8E4F-B0FE-34E86E09FEF1}"/>
              </a:ext>
            </a:extLst>
          </p:cNvPr>
          <p:cNvSpPr>
            <a:spLocks noGrp="1"/>
          </p:cNvSpPr>
          <p:nvPr>
            <p:ph type="sldNum" sz="quarter" idx="12"/>
          </p:nvPr>
        </p:nvSpPr>
        <p:spPr/>
        <p:txBody>
          <a:bodyPr/>
          <a:lstStyle/>
          <a:p>
            <a:fld id="{546937FD-AF86-4C7D-8F7F-5D9162CA89EA}" type="slidenum">
              <a:rPr lang="ja-JP" altLang="en-US" smtClean="0"/>
              <a:pPr/>
              <a:t>21</a:t>
            </a:fld>
            <a:endParaRPr lang="ja-JP" altLang="en-US" dirty="0"/>
          </a:p>
        </p:txBody>
      </p:sp>
      <p:cxnSp>
        <p:nvCxnSpPr>
          <p:cNvPr id="10" name="直線コネクタ 9">
            <a:extLst>
              <a:ext uri="{FF2B5EF4-FFF2-40B4-BE49-F238E27FC236}">
                <a16:creationId xmlns:a16="http://schemas.microsoft.com/office/drawing/2014/main" id="{418062A6-4E9B-5627-31A3-42C03F1653E6}"/>
              </a:ext>
            </a:extLst>
          </p:cNvPr>
          <p:cNvCxnSpPr/>
          <p:nvPr/>
        </p:nvCxnSpPr>
        <p:spPr>
          <a:xfrm>
            <a:off x="9512300" y="2692400"/>
            <a:ext cx="0" cy="170180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直線矢印コネクタ 11">
            <a:extLst>
              <a:ext uri="{FF2B5EF4-FFF2-40B4-BE49-F238E27FC236}">
                <a16:creationId xmlns:a16="http://schemas.microsoft.com/office/drawing/2014/main" id="{F63C57F4-FEC2-A94F-0136-D22BC49EB9E3}"/>
              </a:ext>
            </a:extLst>
          </p:cNvPr>
          <p:cNvCxnSpPr>
            <a:cxnSpLocks/>
          </p:cNvCxnSpPr>
          <p:nvPr/>
        </p:nvCxnSpPr>
        <p:spPr>
          <a:xfrm>
            <a:off x="9512300" y="2324720"/>
            <a:ext cx="0" cy="367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B69CD55-C557-18C0-B13B-F31C61B3C7D0}"/>
              </a:ext>
            </a:extLst>
          </p:cNvPr>
          <p:cNvSpPr txBox="1"/>
          <p:nvPr/>
        </p:nvSpPr>
        <p:spPr>
          <a:xfrm>
            <a:off x="9029704" y="1955388"/>
            <a:ext cx="965191" cy="369332"/>
          </a:xfrm>
          <a:prstGeom prst="rect">
            <a:avLst/>
          </a:prstGeom>
          <a:noFill/>
        </p:spPr>
        <p:txBody>
          <a:bodyPr wrap="square" rtlCol="0">
            <a:spAutoFit/>
          </a:bodyPr>
          <a:lstStyle/>
          <a:p>
            <a:r>
              <a:rPr lang="en-US" altLang="ja-JP" dirty="0"/>
              <a:t>x</a:t>
            </a:r>
            <a:r>
              <a:rPr kumimoji="1" lang="en-US" altLang="ja-JP" dirty="0"/>
              <a:t>=0.41</a:t>
            </a:r>
            <a:endParaRPr kumimoji="1" lang="ja-JP" altLang="en-US" dirty="0"/>
          </a:p>
        </p:txBody>
      </p:sp>
      <p:sp>
        <p:nvSpPr>
          <p:cNvPr id="15" name="テキスト ボックス 14">
            <a:extLst>
              <a:ext uri="{FF2B5EF4-FFF2-40B4-BE49-F238E27FC236}">
                <a16:creationId xmlns:a16="http://schemas.microsoft.com/office/drawing/2014/main" id="{EEF9D28A-157D-CE0D-C6B8-E7BD2A5E54FC}"/>
              </a:ext>
            </a:extLst>
          </p:cNvPr>
          <p:cNvSpPr txBox="1"/>
          <p:nvPr/>
        </p:nvSpPr>
        <p:spPr>
          <a:xfrm>
            <a:off x="8013700" y="5341475"/>
            <a:ext cx="3962400" cy="1200329"/>
          </a:xfrm>
          <a:prstGeom prst="rect">
            <a:avLst/>
          </a:prstGeom>
          <a:noFill/>
        </p:spPr>
        <p:txBody>
          <a:bodyPr wrap="square" rtlCol="0">
            <a:spAutoFit/>
          </a:bodyPr>
          <a:lstStyle/>
          <a:p>
            <a:r>
              <a:rPr kumimoji="1" lang="en-US" altLang="ja-JP" dirty="0"/>
              <a:t>Chemical Pressure and Physical Pressure in </a:t>
            </a:r>
            <a:r>
              <a:rPr kumimoji="1" lang="en-US" altLang="ja-JP" sz="1800" dirty="0">
                <a:ea typeface="ＭＳ ゴシック" panose="020B0609070205080204" pitchFamily="49" charset="-128"/>
              </a:rPr>
              <a:t>BaFe</a:t>
            </a:r>
            <a:r>
              <a:rPr lang="en-US" altLang="ja-JP" sz="1800" baseline="-25000" dirty="0">
                <a:ea typeface="ＭＳ ゴシック" panose="020B0609070205080204" pitchFamily="49" charset="-128"/>
              </a:rPr>
              <a:t>2</a:t>
            </a:r>
            <a:r>
              <a:rPr kumimoji="1" lang="en-US" altLang="ja-JP" sz="1800" dirty="0">
                <a:ea typeface="ＭＳ ゴシック" panose="020B0609070205080204" pitchFamily="49" charset="-128"/>
              </a:rPr>
              <a:t>(As</a:t>
            </a:r>
            <a:r>
              <a:rPr lang="en-US" altLang="ja-JP" baseline="-25000" dirty="0">
                <a:ea typeface="ＭＳ ゴシック" panose="020B0609070205080204" pitchFamily="49" charset="-128"/>
              </a:rPr>
              <a:t>1-x</a:t>
            </a:r>
            <a:r>
              <a:rPr kumimoji="1" lang="en-US" altLang="ja-JP" sz="1800" dirty="0">
                <a:ea typeface="ＭＳ ゴシック" panose="020B0609070205080204" pitchFamily="49" charset="-128"/>
              </a:rPr>
              <a:t>P</a:t>
            </a:r>
            <a:r>
              <a:rPr lang="en-US" altLang="ja-JP" baseline="-25000" dirty="0">
                <a:ea typeface="ＭＳ ゴシック" panose="020B0609070205080204" pitchFamily="49" charset="-128"/>
              </a:rPr>
              <a:t>x</a:t>
            </a:r>
            <a:r>
              <a:rPr kumimoji="1" lang="en-US" altLang="ja-JP" sz="1800" dirty="0">
                <a:ea typeface="ＭＳ ゴシック" panose="020B0609070205080204" pitchFamily="49" charset="-128"/>
              </a:rPr>
              <a:t>)</a:t>
            </a:r>
            <a:r>
              <a:rPr lang="en-US" altLang="ja-JP" sz="1800" baseline="-25000" dirty="0">
                <a:ea typeface="ＭＳ ゴシック" panose="020B0609070205080204" pitchFamily="49" charset="-128"/>
              </a:rPr>
              <a:t>2</a:t>
            </a:r>
          </a:p>
          <a:p>
            <a:r>
              <a:rPr kumimoji="1" lang="en-US" altLang="ja-JP" dirty="0">
                <a:ea typeface="ＭＳ ゴシック" panose="020B0609070205080204" pitchFamily="49" charset="-128"/>
              </a:rPr>
              <a:t>Lina E. </a:t>
            </a:r>
            <a:r>
              <a:rPr kumimoji="1" lang="en-US" altLang="ja-JP" dirty="0" err="1">
                <a:ea typeface="ＭＳ ゴシック" panose="020B0609070205080204" pitchFamily="49" charset="-128"/>
              </a:rPr>
              <a:t>klintberg</a:t>
            </a:r>
            <a:r>
              <a:rPr kumimoji="1" lang="en-US" altLang="ja-JP" dirty="0">
                <a:ea typeface="ＭＳ ゴシック" panose="020B0609070205080204" pitchFamily="49" charset="-128"/>
              </a:rPr>
              <a:t> et. a</a:t>
            </a:r>
            <a:r>
              <a:rPr lang="en-US" altLang="ja-JP" dirty="0">
                <a:ea typeface="ＭＳ ゴシック" panose="020B0609070205080204" pitchFamily="49" charset="-128"/>
              </a:rPr>
              <a:t>l. </a:t>
            </a:r>
          </a:p>
          <a:p>
            <a:r>
              <a:rPr lang="en-US" altLang="ja-JP" dirty="0"/>
              <a:t>arXiv:1009.2716v2</a:t>
            </a:r>
            <a:r>
              <a:rPr lang="en-US" altLang="ja-JP" dirty="0">
                <a:ea typeface="ＭＳ ゴシック" panose="020B0609070205080204" pitchFamily="49" charset="-128"/>
              </a:rPr>
              <a:t> 2010</a:t>
            </a:r>
            <a:endParaRPr kumimoji="1" lang="ja-JP" altLang="en-US" dirty="0"/>
          </a:p>
        </p:txBody>
      </p:sp>
    </p:spTree>
    <p:extLst>
      <p:ext uri="{BB962C8B-B14F-4D97-AF65-F5344CB8AC3E}">
        <p14:creationId xmlns:p14="http://schemas.microsoft.com/office/powerpoint/2010/main" val="2178848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
        <p:nvSpPr>
          <p:cNvPr id="5" name="正方形/長方形 4">
            <a:extLst>
              <a:ext uri="{FF2B5EF4-FFF2-40B4-BE49-F238E27FC236}">
                <a16:creationId xmlns:a16="http://schemas.microsoft.com/office/drawing/2014/main" id="{B1690999-08BE-A79F-768F-BC08067864B8}"/>
              </a:ext>
            </a:extLst>
          </p:cNvPr>
          <p:cNvSpPr/>
          <p:nvPr/>
        </p:nvSpPr>
        <p:spPr>
          <a:xfrm>
            <a:off x="0" y="155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a:xfrm>
            <a:off x="0" y="144825"/>
            <a:ext cx="12192000" cy="753812"/>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参考文献</a:t>
            </a:r>
          </a:p>
        </p:txBody>
      </p:sp>
      <p:sp>
        <p:nvSpPr>
          <p:cNvPr id="4" name="スライド番号プレースホルダー 3">
            <a:extLst>
              <a:ext uri="{FF2B5EF4-FFF2-40B4-BE49-F238E27FC236}">
                <a16:creationId xmlns:a16="http://schemas.microsoft.com/office/drawing/2014/main" id="{CDAE6146-169F-0FC3-3B23-80611E654E0B}"/>
              </a:ext>
            </a:extLst>
          </p:cNvPr>
          <p:cNvSpPr>
            <a:spLocks noGrp="1"/>
          </p:cNvSpPr>
          <p:nvPr>
            <p:ph type="sldNum" sz="quarter" idx="12"/>
          </p:nvPr>
        </p:nvSpPr>
        <p:spPr/>
        <p:txBody>
          <a:bodyPr/>
          <a:lstStyle/>
          <a:p>
            <a:fld id="{546937FD-AF86-4C7D-8F7F-5D9162CA89EA}" type="slidenum">
              <a:rPr lang="ja-JP" altLang="en-US" smtClean="0"/>
              <a:pPr/>
              <a:t>22</a:t>
            </a:fld>
            <a:endParaRPr lang="ja-JP" altLang="en-US" dirty="0"/>
          </a:p>
        </p:txBody>
      </p:sp>
    </p:spTree>
    <p:extLst>
      <p:ext uri="{BB962C8B-B14F-4D97-AF65-F5344CB8AC3E}">
        <p14:creationId xmlns:p14="http://schemas.microsoft.com/office/powerpoint/2010/main" val="581193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
        <p:nvSpPr>
          <p:cNvPr id="2" name="スライド番号プレースホルダー 1">
            <a:extLst>
              <a:ext uri="{FF2B5EF4-FFF2-40B4-BE49-F238E27FC236}">
                <a16:creationId xmlns:a16="http://schemas.microsoft.com/office/drawing/2014/main" id="{23707124-A58A-EA32-8F5F-635A91A90466}"/>
              </a:ext>
            </a:extLst>
          </p:cNvPr>
          <p:cNvSpPr>
            <a:spLocks noGrp="1"/>
          </p:cNvSpPr>
          <p:nvPr>
            <p:ph type="sldNum" sz="quarter" idx="12"/>
          </p:nvPr>
        </p:nvSpPr>
        <p:spPr/>
        <p:txBody>
          <a:bodyPr/>
          <a:lstStyle/>
          <a:p>
            <a:fld id="{546937FD-AF86-4C7D-8F7F-5D9162CA89EA}" type="slidenum">
              <a:rPr lang="ja-JP" altLang="en-US" smtClean="0"/>
              <a:pPr/>
              <a:t>23</a:t>
            </a:fld>
            <a:endParaRPr lang="ja-JP" altLang="en-US" dirty="0"/>
          </a:p>
        </p:txBody>
      </p:sp>
    </p:spTree>
    <p:extLst>
      <p:ext uri="{BB962C8B-B14F-4D97-AF65-F5344CB8AC3E}">
        <p14:creationId xmlns:p14="http://schemas.microsoft.com/office/powerpoint/2010/main" val="174699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
        <p:nvSpPr>
          <p:cNvPr id="2" name="スライド番号プレースホルダー 1">
            <a:extLst>
              <a:ext uri="{FF2B5EF4-FFF2-40B4-BE49-F238E27FC236}">
                <a16:creationId xmlns:a16="http://schemas.microsoft.com/office/drawing/2014/main" id="{AC470C68-E452-5537-E3FF-41ED1BEBCD06}"/>
              </a:ext>
            </a:extLst>
          </p:cNvPr>
          <p:cNvSpPr>
            <a:spLocks noGrp="1"/>
          </p:cNvSpPr>
          <p:nvPr>
            <p:ph type="sldNum" sz="quarter" idx="12"/>
          </p:nvPr>
        </p:nvSpPr>
        <p:spPr/>
        <p:txBody>
          <a:bodyPr/>
          <a:lstStyle/>
          <a:p>
            <a:fld id="{546937FD-AF86-4C7D-8F7F-5D9162CA89EA}" type="slidenum">
              <a:rPr lang="ja-JP" altLang="en-US" smtClean="0"/>
              <a:pPr/>
              <a:t>24</a:t>
            </a:fld>
            <a:endParaRPr lang="ja-JP" altLang="en-US" dirty="0"/>
          </a:p>
        </p:txBody>
      </p:sp>
    </p:spTree>
    <p:extLst>
      <p:ext uri="{BB962C8B-B14F-4D97-AF65-F5344CB8AC3E}">
        <p14:creationId xmlns:p14="http://schemas.microsoft.com/office/powerpoint/2010/main" val="16454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5960AE-89A3-A4E7-61CE-91893870998D}"/>
              </a:ext>
            </a:extLst>
          </p:cNvPr>
          <p:cNvSpPr>
            <a:spLocks noGrp="1"/>
          </p:cNvSpPr>
          <p:nvPr>
            <p:ph idx="1"/>
          </p:nvPr>
        </p:nvSpPr>
        <p:spPr>
          <a:xfrm>
            <a:off x="260684" y="461814"/>
            <a:ext cx="11409948" cy="5967762"/>
          </a:xfrm>
        </p:spPr>
        <p:txBody>
          <a:bodyPr/>
          <a:lstStyle/>
          <a:p>
            <a:r>
              <a:rPr kumimoji="1" lang="ja-JP" altLang="en-US" dirty="0"/>
              <a:t>高圧力下単結晶中性子磁気回折実験のための圧力媒体の実用性検証</a:t>
            </a:r>
            <a:endParaRPr kumimoji="1" lang="en-US" altLang="ja-JP" dirty="0"/>
          </a:p>
          <a:p>
            <a:pPr marL="0" indent="0">
              <a:buNone/>
            </a:pPr>
            <a:r>
              <a:rPr lang="en-US" altLang="ja-JP" dirty="0">
                <a:hlinkClick r:id="rId2"/>
              </a:rPr>
              <a:t>URL:https://jopss.jaea.go.jp/search/servlet/search?5014673</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F6E2EE7B-20B5-1D2B-0476-0D058E9F52C3}"/>
              </a:ext>
            </a:extLst>
          </p:cNvPr>
          <p:cNvSpPr>
            <a:spLocks noGrp="1"/>
          </p:cNvSpPr>
          <p:nvPr>
            <p:ph type="sldNum" sz="quarter" idx="12"/>
          </p:nvPr>
        </p:nvSpPr>
        <p:spPr/>
        <p:txBody>
          <a:bodyPr/>
          <a:lstStyle/>
          <a:p>
            <a:fld id="{546937FD-AF86-4C7D-8F7F-5D9162CA89EA}" type="slidenum">
              <a:rPr lang="ja-JP" altLang="en-US" smtClean="0"/>
              <a:pPr/>
              <a:t>25</a:t>
            </a:fld>
            <a:endParaRPr lang="ja-JP" altLang="en-US" dirty="0"/>
          </a:p>
        </p:txBody>
      </p:sp>
    </p:spTree>
    <p:extLst>
      <p:ext uri="{BB962C8B-B14F-4D97-AF65-F5344CB8AC3E}">
        <p14:creationId xmlns:p14="http://schemas.microsoft.com/office/powerpoint/2010/main" val="3154842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
        <p:nvSpPr>
          <p:cNvPr id="7" name="正方形/長方形 6">
            <a:extLst>
              <a:ext uri="{FF2B5EF4-FFF2-40B4-BE49-F238E27FC236}">
                <a16:creationId xmlns:a16="http://schemas.microsoft.com/office/drawing/2014/main" id="{B461447B-4235-15C8-0255-A62A8C4CBDD5}"/>
              </a:ext>
            </a:extLst>
          </p:cNvPr>
          <p:cNvSpPr/>
          <p:nvPr/>
        </p:nvSpPr>
        <p:spPr>
          <a:xfrm>
            <a:off x="0" y="0"/>
            <a:ext cx="12191999"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a:xfrm>
            <a:off x="3467100" y="209201"/>
            <a:ext cx="5257800" cy="707152"/>
          </a:xfrm>
        </p:spPr>
        <p:txBody>
          <a:bodyPr/>
          <a:lstStyle/>
          <a:p>
            <a:r>
              <a:rPr kumimoji="1" lang="ja-JP" altLang="en-US" b="1" dirty="0">
                <a:latin typeface="ＭＳ ゴシック" panose="020B0609070205080204" pitchFamily="49" charset="-128"/>
                <a:ea typeface="ＭＳ ゴシック" panose="020B0609070205080204" pitchFamily="49" charset="-128"/>
              </a:rPr>
              <a:t>相関電子系とは何か</a:t>
            </a:r>
          </a:p>
        </p:txBody>
      </p:sp>
      <p:sp>
        <p:nvSpPr>
          <p:cNvPr id="6" name="スライド番号プレースホルダー 5">
            <a:extLst>
              <a:ext uri="{FF2B5EF4-FFF2-40B4-BE49-F238E27FC236}">
                <a16:creationId xmlns:a16="http://schemas.microsoft.com/office/drawing/2014/main" id="{24D94F63-7FB4-52B8-B8B3-04B610591E0A}"/>
              </a:ext>
            </a:extLst>
          </p:cNvPr>
          <p:cNvSpPr>
            <a:spLocks noGrp="1"/>
          </p:cNvSpPr>
          <p:nvPr>
            <p:ph type="sldNum" sz="quarter" idx="12"/>
          </p:nvPr>
        </p:nvSpPr>
        <p:spPr/>
        <p:txBody>
          <a:bodyPr/>
          <a:lstStyle/>
          <a:p>
            <a:fld id="{546937FD-AF86-4C7D-8F7F-5D9162CA89EA}" type="slidenum">
              <a:rPr lang="ja-JP" altLang="en-US" smtClean="0"/>
              <a:pPr/>
              <a:t>26</a:t>
            </a:fld>
            <a:endParaRPr lang="ja-JP" altLang="en-US" dirty="0"/>
          </a:p>
        </p:txBody>
      </p:sp>
    </p:spTree>
    <p:extLst>
      <p:ext uri="{BB962C8B-B14F-4D97-AF65-F5344CB8AC3E}">
        <p14:creationId xmlns:p14="http://schemas.microsoft.com/office/powerpoint/2010/main" val="252691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440A35E-DAB9-9D3D-287F-E1EC3D43FA8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1E5E75A5-A20B-7D2F-DB4D-E79C12932D6A}"/>
              </a:ext>
            </a:extLst>
          </p:cNvPr>
          <p:cNvSpPr>
            <a:spLocks noGrp="1"/>
          </p:cNvSpPr>
          <p:nvPr>
            <p:ph type="sldNum" sz="quarter" idx="12"/>
          </p:nvPr>
        </p:nvSpPr>
        <p:spPr/>
        <p:txBody>
          <a:bodyPr/>
          <a:lstStyle/>
          <a:p>
            <a:fld id="{546937FD-AF86-4C7D-8F7F-5D9162CA89EA}" type="slidenum">
              <a:rPr lang="ja-JP" altLang="en-US" smtClean="0"/>
              <a:pPr/>
              <a:t>27</a:t>
            </a:fld>
            <a:endParaRPr lang="ja-JP" altLang="en-US" dirty="0"/>
          </a:p>
        </p:txBody>
      </p:sp>
      <p:sp>
        <p:nvSpPr>
          <p:cNvPr id="6" name="テキスト ボックス 5">
            <a:extLst>
              <a:ext uri="{FF2B5EF4-FFF2-40B4-BE49-F238E27FC236}">
                <a16:creationId xmlns:a16="http://schemas.microsoft.com/office/drawing/2014/main" id="{B54F4124-91CB-45F8-7842-2750B6032755}"/>
              </a:ext>
            </a:extLst>
          </p:cNvPr>
          <p:cNvSpPr txBox="1"/>
          <p:nvPr/>
        </p:nvSpPr>
        <p:spPr>
          <a:xfrm>
            <a:off x="0" y="102752"/>
            <a:ext cx="12192000" cy="707886"/>
          </a:xfrm>
          <a:prstGeom prst="rect">
            <a:avLst/>
          </a:prstGeom>
          <a:noFill/>
        </p:spPr>
        <p:txBody>
          <a:bodyPr wrap="square" rtlCol="0">
            <a:spAutoFit/>
          </a:bodyPr>
          <a:lstStyle/>
          <a:p>
            <a:pPr algn="ctr"/>
            <a:r>
              <a:rPr kumimoji="1" lang="ja-JP" altLang="en-US" sz="4000" dirty="0">
                <a:latin typeface="ＭＳ ゴシック" panose="020B0609070205080204" pitchFamily="49" charset="-128"/>
                <a:ea typeface="ＭＳ ゴシック" panose="020B0609070205080204" pitchFamily="49" charset="-128"/>
              </a:rPr>
              <a:t>従来の高圧容器内の磁気計測</a:t>
            </a:r>
          </a:p>
        </p:txBody>
      </p:sp>
    </p:spTree>
    <p:extLst>
      <p:ext uri="{BB962C8B-B14F-4D97-AF65-F5344CB8AC3E}">
        <p14:creationId xmlns:p14="http://schemas.microsoft.com/office/powerpoint/2010/main" val="98121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BE486F3-BD5F-4AA3-6BAD-D89F6E2521DA}"/>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BF870DF5-431D-B10A-A198-EFA7889C12F8}"/>
              </a:ext>
            </a:extLst>
          </p:cNvPr>
          <p:cNvSpPr>
            <a:spLocks noGrp="1"/>
          </p:cNvSpPr>
          <p:nvPr>
            <p:ph type="sldNum" sz="quarter" idx="12"/>
          </p:nvPr>
        </p:nvSpPr>
        <p:spPr/>
        <p:txBody>
          <a:bodyPr/>
          <a:lstStyle/>
          <a:p>
            <a:fld id="{546937FD-AF86-4C7D-8F7F-5D9162CA89EA}" type="slidenum">
              <a:rPr lang="ja-JP" altLang="en-US" smtClean="0"/>
              <a:pPr/>
              <a:t>28</a:t>
            </a:fld>
            <a:endParaRPr lang="ja-JP" altLang="en-US" dirty="0"/>
          </a:p>
        </p:txBody>
      </p:sp>
      <p:sp>
        <p:nvSpPr>
          <p:cNvPr id="6" name="テキスト ボックス 5">
            <a:extLst>
              <a:ext uri="{FF2B5EF4-FFF2-40B4-BE49-F238E27FC236}">
                <a16:creationId xmlns:a16="http://schemas.microsoft.com/office/drawing/2014/main" id="{73D70592-0380-43B6-30A2-D278A84C0F66}"/>
              </a:ext>
            </a:extLst>
          </p:cNvPr>
          <p:cNvSpPr txBox="1"/>
          <p:nvPr/>
        </p:nvSpPr>
        <p:spPr>
          <a:xfrm>
            <a:off x="4399547" y="91175"/>
            <a:ext cx="3938337" cy="769441"/>
          </a:xfrm>
          <a:prstGeom prst="rect">
            <a:avLst/>
          </a:prstGeom>
          <a:noFill/>
        </p:spPr>
        <p:txBody>
          <a:bodyPr wrap="square" rtlCol="0">
            <a:spAutoFit/>
          </a:bodyPr>
          <a:lstStyle/>
          <a:p>
            <a:r>
              <a:rPr kumimoji="1" lang="ja-JP" altLang="en-US" sz="4400" dirty="0">
                <a:latin typeface="ＭＳ ゴシック" panose="020B0609070205080204" pitchFamily="49" charset="-128"/>
                <a:ea typeface="ＭＳ ゴシック" panose="020B0609070205080204" pitchFamily="49" charset="-128"/>
              </a:rPr>
              <a:t>ゼーマン分裂</a:t>
            </a:r>
          </a:p>
        </p:txBody>
      </p:sp>
    </p:spTree>
    <p:extLst>
      <p:ext uri="{BB962C8B-B14F-4D97-AF65-F5344CB8AC3E}">
        <p14:creationId xmlns:p14="http://schemas.microsoft.com/office/powerpoint/2010/main" val="113446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AD617F2-4CFB-E71D-6A3D-E112BBFB9B8C}"/>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1D6207A-5487-F96C-2DCC-068705D52A17}"/>
              </a:ext>
            </a:extLst>
          </p:cNvPr>
          <p:cNvSpPr>
            <a:spLocks noGrp="1"/>
          </p:cNvSpPr>
          <p:nvPr>
            <p:ph type="sldNum" sz="quarter" idx="12"/>
          </p:nvPr>
        </p:nvSpPr>
        <p:spPr/>
        <p:txBody>
          <a:bodyPr/>
          <a:lstStyle/>
          <a:p>
            <a:fld id="{546937FD-AF86-4C7D-8F7F-5D9162CA89EA}" type="slidenum">
              <a:rPr lang="ja-JP" altLang="en-US" smtClean="0"/>
              <a:pPr/>
              <a:t>29</a:t>
            </a:fld>
            <a:endParaRPr lang="ja-JP" altLang="en-US" dirty="0"/>
          </a:p>
        </p:txBody>
      </p:sp>
      <p:sp>
        <p:nvSpPr>
          <p:cNvPr id="6" name="テキスト ボックス 5">
            <a:extLst>
              <a:ext uri="{FF2B5EF4-FFF2-40B4-BE49-F238E27FC236}">
                <a16:creationId xmlns:a16="http://schemas.microsoft.com/office/drawing/2014/main" id="{40AE42EE-B499-BF89-7BC3-2BB489DE84CC}"/>
              </a:ext>
            </a:extLst>
          </p:cNvPr>
          <p:cNvSpPr txBox="1"/>
          <p:nvPr/>
        </p:nvSpPr>
        <p:spPr>
          <a:xfrm>
            <a:off x="0" y="152231"/>
            <a:ext cx="12191999"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非放射遷移</a:t>
            </a:r>
          </a:p>
        </p:txBody>
      </p:sp>
    </p:spTree>
    <p:extLst>
      <p:ext uri="{BB962C8B-B14F-4D97-AF65-F5344CB8AC3E}">
        <p14:creationId xmlns:p14="http://schemas.microsoft.com/office/powerpoint/2010/main" val="395294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45BD952E-9AAB-25D6-BEA1-786C667FC9C7}"/>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87720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244642" y="4622412"/>
            <a:ext cx="4826001"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342021" y="1975255"/>
            <a:ext cx="6605337" cy="3170099"/>
          </a:xfrm>
          <a:prstGeom prst="rect">
            <a:avLst/>
          </a:prstGeom>
          <a:noFill/>
        </p:spPr>
        <p:txBody>
          <a:bodyPr wrap="square" rtlCol="0">
            <a:spAutoFit/>
          </a:bodyPr>
          <a:lstStyle/>
          <a:p>
            <a:r>
              <a:rPr kumimoji="1" lang="ja-JP" altLang="en-US" sz="3200" dirty="0"/>
              <a:t>・</a:t>
            </a:r>
            <a:r>
              <a:rPr kumimoji="1" lang="ja-JP" altLang="en-US" sz="2800" dirty="0"/>
              <a:t>ダイヤモンド結晶の複合欠陥</a:t>
            </a:r>
            <a:endParaRPr kumimoji="1" lang="en-US" altLang="ja-JP" sz="2800" dirty="0"/>
          </a:p>
          <a:p>
            <a:endParaRPr lang="en-US" altLang="ja-JP" sz="2800" dirty="0"/>
          </a:p>
          <a:p>
            <a:r>
              <a:rPr kumimoji="1" lang="ja-JP" altLang="en-US" sz="2800" dirty="0"/>
              <a:t>・大きさ約</a:t>
            </a:r>
            <a:r>
              <a:rPr kumimoji="1" lang="en-US" altLang="ja-JP" sz="2800" dirty="0"/>
              <a:t>1 </a:t>
            </a:r>
            <a:r>
              <a:rPr lang="en-US" altLang="ja-JP" sz="2800" dirty="0" err="1">
                <a:latin typeface="Yu Gothic UI" panose="020B0500000000000000" pitchFamily="50" charset="-128"/>
                <a:ea typeface="Yu Gothic UI" panose="020B0500000000000000" pitchFamily="50" charset="-128"/>
              </a:rPr>
              <a:t>μ</a:t>
            </a:r>
            <a:r>
              <a:rPr kumimoji="1" lang="en-US" altLang="ja-JP" sz="2800" dirty="0" err="1"/>
              <a:t>m</a:t>
            </a:r>
            <a:endParaRPr kumimoji="1" lang="en-US" altLang="ja-JP" sz="2800" dirty="0"/>
          </a:p>
          <a:p>
            <a:endParaRPr lang="en-US" altLang="ja-JP" sz="2800" dirty="0"/>
          </a:p>
          <a:p>
            <a:r>
              <a:rPr kumimoji="1" lang="ja-JP" altLang="en-US" sz="2800" dirty="0"/>
              <a:t>・圧力容器内で磁気センサとして用いた</a:t>
            </a:r>
            <a:endParaRPr kumimoji="1" lang="en-US" altLang="ja-JP" sz="2800" dirty="0"/>
          </a:p>
          <a:p>
            <a:endParaRPr lang="en-US" altLang="ja-JP" sz="2800" dirty="0"/>
          </a:p>
          <a:p>
            <a:r>
              <a:rPr kumimoji="1" lang="ja-JP" altLang="en-US" sz="2800" dirty="0"/>
              <a:t>・超伝導体の磁場構造を測定</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5342021" y="1754302"/>
            <a:ext cx="6605337" cy="3816319"/>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3930CEC-776D-A2B0-9416-EB6E891DC4D4}"/>
              </a:ext>
            </a:extLst>
          </p:cNvPr>
          <p:cNvSpPr txBox="1">
            <a:spLocks/>
          </p:cNvSpPr>
          <p:nvPr/>
        </p:nvSpPr>
        <p:spPr>
          <a:xfrm>
            <a:off x="0" y="9826"/>
            <a:ext cx="12192000" cy="1012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ＭＳ ゴシック" panose="020B0609070205080204" pitchFamily="49" charset="-128"/>
                <a:ea typeface="ＭＳ ゴシック" panose="020B0609070205080204" pitchFamily="49" charset="-128"/>
              </a:rPr>
              <a:t>背景</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ダイヤモンド窒素空孔中心</a:t>
            </a:r>
          </a:p>
        </p:txBody>
      </p:sp>
      <p:sp>
        <p:nvSpPr>
          <p:cNvPr id="2" name="スライド番号プレースホルダー 1">
            <a:extLst>
              <a:ext uri="{FF2B5EF4-FFF2-40B4-BE49-F238E27FC236}">
                <a16:creationId xmlns:a16="http://schemas.microsoft.com/office/drawing/2014/main" id="{AAD6F5EC-2ADE-BC86-12A1-719654E3AAF9}"/>
              </a:ext>
            </a:extLst>
          </p:cNvPr>
          <p:cNvSpPr>
            <a:spLocks noGrp="1"/>
          </p:cNvSpPr>
          <p:nvPr>
            <p:ph type="sldNum" sz="quarter" idx="12"/>
          </p:nvPr>
        </p:nvSpPr>
        <p:spPr/>
        <p:txBody>
          <a:bodyPr/>
          <a:lstStyle/>
          <a:p>
            <a:fld id="{546937FD-AF86-4C7D-8F7F-5D9162CA89EA}" type="slidenum">
              <a:rPr lang="ja-JP" altLang="en-US" smtClean="0"/>
              <a:pPr/>
              <a:t>3</a:t>
            </a:fld>
            <a:endParaRPr lang="ja-JP" altLang="en-US" dirty="0"/>
          </a:p>
        </p:txBody>
      </p:sp>
    </p:spTree>
    <p:extLst>
      <p:ext uri="{BB962C8B-B14F-4D97-AF65-F5344CB8AC3E}">
        <p14:creationId xmlns:p14="http://schemas.microsoft.com/office/powerpoint/2010/main" val="3671584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220C995-EC06-F702-AE09-D14D3A26A082}"/>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F426951E-61DB-CCF8-7927-13E9C8297CBF}"/>
              </a:ext>
            </a:extLst>
          </p:cNvPr>
          <p:cNvSpPr>
            <a:spLocks noGrp="1"/>
          </p:cNvSpPr>
          <p:nvPr>
            <p:ph type="sldNum" sz="quarter" idx="12"/>
          </p:nvPr>
        </p:nvSpPr>
        <p:spPr/>
        <p:txBody>
          <a:bodyPr/>
          <a:lstStyle/>
          <a:p>
            <a:fld id="{546937FD-AF86-4C7D-8F7F-5D9162CA89EA}" type="slidenum">
              <a:rPr lang="ja-JP" altLang="en-US" smtClean="0"/>
              <a:pPr/>
              <a:t>30</a:t>
            </a:fld>
            <a:endParaRPr lang="ja-JP" altLang="en-US" dirty="0"/>
          </a:p>
        </p:txBody>
      </p:sp>
      <p:sp>
        <p:nvSpPr>
          <p:cNvPr id="6" name="テキスト ボックス 5">
            <a:extLst>
              <a:ext uri="{FF2B5EF4-FFF2-40B4-BE49-F238E27FC236}">
                <a16:creationId xmlns:a16="http://schemas.microsoft.com/office/drawing/2014/main" id="{D9108F41-2280-E9A5-C9F0-9A86FEE5E1AA}"/>
              </a:ext>
            </a:extLst>
          </p:cNvPr>
          <p:cNvSpPr txBox="1"/>
          <p:nvPr/>
        </p:nvSpPr>
        <p:spPr>
          <a:xfrm>
            <a:off x="0" y="152231"/>
            <a:ext cx="12192000"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複合欠陥</a:t>
            </a:r>
          </a:p>
        </p:txBody>
      </p:sp>
    </p:spTree>
    <p:extLst>
      <p:ext uri="{BB962C8B-B14F-4D97-AF65-F5344CB8AC3E}">
        <p14:creationId xmlns:p14="http://schemas.microsoft.com/office/powerpoint/2010/main" val="155969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04DFF3C-7E7E-88BA-36CF-4441F3981D1A}"/>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9195" y="-14235"/>
            <a:ext cx="12192000" cy="982684"/>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:BaFe</a:t>
            </a:r>
            <a:r>
              <a:rPr lang="en-US" altLang="ja-JP" b="1" baseline="-25000" dirty="0">
                <a:latin typeface="ＭＳ ゴシック" panose="020B0609070205080204" pitchFamily="49" charset="-128"/>
                <a:ea typeface="ＭＳ ゴシック" panose="020B0609070205080204" pitchFamily="49" charset="-128"/>
              </a:rPr>
              <a:t>2</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b="1" baseline="-25000" dirty="0">
                <a:latin typeface="ＭＳ ゴシック" panose="020B0609070205080204" pitchFamily="49" charset="-128"/>
                <a:ea typeface="ＭＳ ゴシック" panose="020B0609070205080204" pitchFamily="49" charset="-128"/>
              </a:rPr>
              <a:t>1-x</a:t>
            </a:r>
            <a:r>
              <a:rPr kumimoji="1" lang="en-US" altLang="ja-JP" b="1" dirty="0">
                <a:latin typeface="ＭＳ ゴシック" panose="020B0609070205080204" pitchFamily="49" charset="-128"/>
                <a:ea typeface="ＭＳ ゴシック" panose="020B0609070205080204" pitchFamily="49" charset="-128"/>
              </a:rPr>
              <a:t>P</a:t>
            </a:r>
            <a:r>
              <a:rPr lang="en-US" altLang="ja-JP" b="1" baseline="-25000" dirty="0">
                <a:latin typeface="ＭＳ ゴシック" panose="020B0609070205080204" pitchFamily="49" charset="-128"/>
                <a:ea typeface="ＭＳ ゴシック" panose="020B0609070205080204" pitchFamily="49" charset="-128"/>
              </a:rPr>
              <a:t>x</a:t>
            </a:r>
            <a:r>
              <a:rPr kumimoji="1" lang="en-US" altLang="ja-JP" b="1" dirty="0">
                <a:latin typeface="ＭＳ ゴシック" panose="020B0609070205080204" pitchFamily="49" charset="-128"/>
                <a:ea typeface="ＭＳ ゴシック" panose="020B0609070205080204" pitchFamily="49" charset="-128"/>
              </a:rPr>
              <a:t>)</a:t>
            </a:r>
            <a:r>
              <a:rPr lang="en-US" altLang="ja-JP" b="1" baseline="-25000" dirty="0">
                <a:latin typeface="ＭＳ ゴシック" panose="020B0609070205080204" pitchFamily="49" charset="-128"/>
                <a:ea typeface="ＭＳ ゴシック" panose="020B0609070205080204" pitchFamily="49" charset="-128"/>
              </a:rPr>
              <a:t>2</a:t>
            </a:r>
            <a:r>
              <a:rPr kumimoji="1" lang="ja-JP" altLang="en-US" b="1" dirty="0">
                <a:latin typeface="ＭＳ ゴシック" panose="020B0609070205080204" pitchFamily="49" charset="-128"/>
                <a:ea typeface="ＭＳ ゴシック" panose="020B0609070205080204" pitchFamily="49" charset="-128"/>
              </a:rPr>
              <a:t>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1993737" y="4844894"/>
            <a:ext cx="3709231" cy="523220"/>
          </a:xfrm>
          <a:prstGeom prst="rect">
            <a:avLst/>
          </a:prstGeom>
          <a:noFill/>
        </p:spPr>
        <p:txBody>
          <a:bodyPr wrap="square" rtlCol="0">
            <a:spAutoFit/>
          </a:bodyPr>
          <a:lstStyle/>
          <a:p>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7339941" y="2859825"/>
            <a:ext cx="4369460"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7339940" y="1628016"/>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7339939" y="4347485"/>
            <a:ext cx="3941165" cy="1569660"/>
          </a:xfrm>
          <a:prstGeom prst="rect">
            <a:avLst/>
          </a:prstGeom>
          <a:noFill/>
        </p:spPr>
        <p:txBody>
          <a:bodyPr wrap="square" rtlCol="0">
            <a:spAutoFit/>
          </a:bodyPr>
          <a:lstStyle/>
          <a:p>
            <a:r>
              <a:rPr kumimoji="1" lang="ja-JP" altLang="en-US" sz="3200" dirty="0"/>
              <a:t>・</a:t>
            </a:r>
            <a:r>
              <a:rPr kumimoji="1" lang="en-US" altLang="ja-JP" sz="3200" dirty="0"/>
              <a:t>x=0.41</a:t>
            </a:r>
            <a:r>
              <a:rPr lang="ja-JP" altLang="en-US" sz="3200" dirty="0"/>
              <a:t>の</a:t>
            </a:r>
            <a:r>
              <a:rPr kumimoji="1" lang="en-US" altLang="ja-JP" sz="3200" b="1" dirty="0">
                <a:ea typeface="ＭＳ ゴシック" panose="020B0609070205080204" pitchFamily="49" charset="-128"/>
              </a:rPr>
              <a:t>BaFe</a:t>
            </a:r>
            <a:r>
              <a:rPr lang="en-US" altLang="ja-JP" sz="3200" b="1" baseline="-25000" dirty="0">
                <a:ea typeface="ＭＳ ゴシック" panose="020B0609070205080204" pitchFamily="49" charset="-128"/>
              </a:rPr>
              <a:t>2</a:t>
            </a:r>
            <a:r>
              <a:rPr kumimoji="1" lang="en-US" altLang="ja-JP" sz="3200" b="1" dirty="0">
                <a:ea typeface="ＭＳ ゴシック" panose="020B0609070205080204" pitchFamily="49" charset="-128"/>
              </a:rPr>
              <a:t>(As</a:t>
            </a:r>
            <a:r>
              <a:rPr kumimoji="1" lang="en-US" altLang="ja-JP" sz="3200" b="1" baseline="-25000" dirty="0">
                <a:ea typeface="ＭＳ ゴシック" panose="020B0609070205080204" pitchFamily="49" charset="-128"/>
              </a:rPr>
              <a:t>0.59</a:t>
            </a:r>
            <a:r>
              <a:rPr kumimoji="1" lang="en-US" altLang="ja-JP" sz="3200" b="1" dirty="0">
                <a:ea typeface="ＭＳ ゴシック" panose="020B0609070205080204" pitchFamily="49" charset="-128"/>
              </a:rPr>
              <a:t>P</a:t>
            </a:r>
            <a:r>
              <a:rPr kumimoji="1" lang="en-US" altLang="ja-JP" sz="3200" b="1" baseline="-25000" dirty="0">
                <a:ea typeface="ＭＳ ゴシック" panose="020B0609070205080204" pitchFamily="49" charset="-128"/>
              </a:rPr>
              <a:t>0.41</a:t>
            </a:r>
            <a:r>
              <a:rPr kumimoji="1" lang="en-US" altLang="ja-JP" sz="3200" b="1" dirty="0">
                <a:ea typeface="ＭＳ ゴシック" panose="020B0609070205080204" pitchFamily="49" charset="-128"/>
              </a:rPr>
              <a:t>)</a:t>
            </a:r>
            <a:r>
              <a:rPr lang="en-US" altLang="ja-JP" sz="3200" b="1" baseline="-25000" dirty="0">
                <a:ea typeface="ＭＳ ゴシック" panose="020B0609070205080204" pitchFamily="49" charset="-128"/>
              </a:rPr>
              <a:t>2</a:t>
            </a:r>
            <a:r>
              <a:rPr kumimoji="1" lang="ja-JP" altLang="en-US" sz="3200" dirty="0"/>
              <a:t>を試料として用いる</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7062537" y="1354914"/>
            <a:ext cx="4646863" cy="50338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E25BC0B-7FCE-706A-6C73-ECB0D5D794F0}"/>
              </a:ext>
            </a:extLst>
          </p:cNvPr>
          <p:cNvSpPr>
            <a:spLocks noGrp="1"/>
          </p:cNvSpPr>
          <p:nvPr>
            <p:ph type="sldNum" sz="quarter" idx="12"/>
          </p:nvPr>
        </p:nvSpPr>
        <p:spPr/>
        <p:txBody>
          <a:bodyPr/>
          <a:lstStyle/>
          <a:p>
            <a:fld id="{546937FD-AF86-4C7D-8F7F-5D9162CA89EA}" type="slidenum">
              <a:rPr lang="ja-JP" altLang="en-US" smtClean="0"/>
              <a:pPr/>
              <a:t>4</a:t>
            </a:fld>
            <a:endParaRPr lang="ja-JP" altLang="en-US"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1700DB4-240D-E53A-FDE0-9085871E8266}"/>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5105400" y="13330"/>
            <a:ext cx="1460500" cy="972618"/>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447720" y="2459679"/>
            <a:ext cx="5314950" cy="707886"/>
          </a:xfrm>
        </p:spPr>
        <p:txBody>
          <a:bodyPr>
            <a:normAutofit/>
          </a:bodyPr>
          <a:lstStyle/>
          <a:p>
            <a:pPr marL="0" indent="0">
              <a:buNone/>
            </a:pPr>
            <a:r>
              <a:rPr kumimoji="1" lang="ja-JP" altLang="en-US" sz="4000" b="1" dirty="0"/>
              <a:t>極限環境</a:t>
            </a:r>
            <a:r>
              <a:rPr kumimoji="1" lang="en-US" altLang="ja-JP" sz="4000" b="1" dirty="0"/>
              <a:t>(</a:t>
            </a:r>
            <a:r>
              <a:rPr kumimoji="1" lang="ja-JP" altLang="en-US" sz="4000" b="1" dirty="0"/>
              <a:t>高圧</a:t>
            </a:r>
            <a:r>
              <a:rPr kumimoji="1" lang="en-US" altLang="ja-JP" sz="4000" b="1" dirty="0"/>
              <a:t>&amp;</a:t>
            </a:r>
            <a:r>
              <a:rPr kumimoji="1" lang="ja-JP" altLang="en-US" sz="4000" b="1" dirty="0"/>
              <a:t>低温</a:t>
            </a:r>
            <a:r>
              <a:rPr kumimoji="1" lang="en-US" altLang="ja-JP" sz="4000" b="1" dirty="0"/>
              <a:t>)</a:t>
            </a:r>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273890" y="5578969"/>
            <a:ext cx="12068505" cy="707886"/>
          </a:xfrm>
          <a:prstGeom prst="rect">
            <a:avLst/>
          </a:prstGeom>
          <a:noFill/>
        </p:spPr>
        <p:txBody>
          <a:bodyPr wrap="square" rtlCol="0">
            <a:spAutoFit/>
          </a:bodyPr>
          <a:lstStyle/>
          <a:p>
            <a:r>
              <a:rPr kumimoji="1" lang="ja-JP" altLang="en-US" sz="4000" dirty="0"/>
              <a:t>を持った磁気センサとして使用できるかを</a:t>
            </a:r>
            <a:r>
              <a:rPr lang="ja-JP" altLang="en-US" sz="4000" dirty="0"/>
              <a:t>検証する</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5105400" y="3167565"/>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4178300" y="3916873"/>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
        <p:nvSpPr>
          <p:cNvPr id="9" name="スライド番号プレースホルダー 8">
            <a:extLst>
              <a:ext uri="{FF2B5EF4-FFF2-40B4-BE49-F238E27FC236}">
                <a16:creationId xmlns:a16="http://schemas.microsoft.com/office/drawing/2014/main" id="{0A6CD66F-04B9-0D98-D926-50C69E8A10B1}"/>
              </a:ext>
            </a:extLst>
          </p:cNvPr>
          <p:cNvSpPr>
            <a:spLocks noGrp="1"/>
          </p:cNvSpPr>
          <p:nvPr>
            <p:ph type="sldNum" sz="quarter" idx="12"/>
          </p:nvPr>
        </p:nvSpPr>
        <p:spPr/>
        <p:txBody>
          <a:bodyPr/>
          <a:lstStyle/>
          <a:p>
            <a:fld id="{546937FD-AF86-4C7D-8F7F-5D9162CA89EA}" type="slidenum">
              <a:rPr lang="ja-JP" altLang="en-US" smtClean="0"/>
              <a:pPr/>
              <a:t>5</a:t>
            </a:fld>
            <a:endParaRPr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3C900146-F966-F443-FD01-5590C5AF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43" y="1486708"/>
            <a:ext cx="5257124" cy="3860054"/>
          </a:xfrm>
          <a:prstGeom prst="rect">
            <a:avLst/>
          </a:prstGeom>
        </p:spPr>
      </p:pic>
      <p:sp>
        <p:nvSpPr>
          <p:cNvPr id="4" name="正方形/長方形 3">
            <a:extLst>
              <a:ext uri="{FF2B5EF4-FFF2-40B4-BE49-F238E27FC236}">
                <a16:creationId xmlns:a16="http://schemas.microsoft.com/office/drawing/2014/main" id="{0F652DB3-57E1-7401-6AB5-68DA68317C4E}"/>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843B22-7670-20DC-C424-83AE489D6EB7}"/>
              </a:ext>
            </a:extLst>
          </p:cNvPr>
          <p:cNvSpPr>
            <a:spLocks noGrp="1"/>
          </p:cNvSpPr>
          <p:nvPr>
            <p:ph type="title"/>
          </p:nvPr>
        </p:nvSpPr>
        <p:spPr>
          <a:xfrm>
            <a:off x="522119" y="85285"/>
            <a:ext cx="10833100" cy="841375"/>
          </a:xfrm>
        </p:spPr>
        <p:txBody>
          <a:bodyPr>
            <a:noAutofit/>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ゼロ磁場時</a:t>
            </a:r>
            <a:r>
              <a:rPr lang="en-US" altLang="ja-JP" b="1"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0C72FD5C-3999-7A63-0373-43B9547052E9}"/>
              </a:ext>
            </a:extLst>
          </p:cNvPr>
          <p:cNvSpPr txBox="1"/>
          <p:nvPr/>
        </p:nvSpPr>
        <p:spPr>
          <a:xfrm>
            <a:off x="415122" y="3716407"/>
            <a:ext cx="1397000" cy="369332"/>
          </a:xfrm>
          <a:prstGeom prst="rect">
            <a:avLst/>
          </a:prstGeom>
          <a:noFill/>
        </p:spPr>
        <p:txBody>
          <a:bodyPr wrap="square" rtlCol="0">
            <a:spAutoFit/>
          </a:bodyPr>
          <a:lstStyle/>
          <a:p>
            <a:r>
              <a:rPr kumimoji="1" lang="ja-JP" altLang="en-US" b="1" dirty="0"/>
              <a:t>緑レーザー</a:t>
            </a:r>
          </a:p>
        </p:txBody>
      </p:sp>
      <p:sp>
        <p:nvSpPr>
          <p:cNvPr id="10" name="テキスト ボックス 9">
            <a:extLst>
              <a:ext uri="{FF2B5EF4-FFF2-40B4-BE49-F238E27FC236}">
                <a16:creationId xmlns:a16="http://schemas.microsoft.com/office/drawing/2014/main" id="{A19ADFAF-A809-1752-F058-1241EFF13C8E}"/>
              </a:ext>
            </a:extLst>
          </p:cNvPr>
          <p:cNvSpPr txBox="1"/>
          <p:nvPr/>
        </p:nvSpPr>
        <p:spPr>
          <a:xfrm>
            <a:off x="2704520" y="3704509"/>
            <a:ext cx="1397000" cy="369332"/>
          </a:xfrm>
          <a:prstGeom prst="rect">
            <a:avLst/>
          </a:prstGeom>
          <a:noFill/>
        </p:spPr>
        <p:txBody>
          <a:bodyPr wrap="square" rtlCol="0">
            <a:spAutoFit/>
          </a:bodyPr>
          <a:lstStyle/>
          <a:p>
            <a:r>
              <a:rPr kumimoji="1" lang="ja-JP" altLang="en-US" b="1" dirty="0"/>
              <a:t>緑レーザー</a:t>
            </a:r>
          </a:p>
        </p:txBody>
      </p:sp>
      <p:sp>
        <p:nvSpPr>
          <p:cNvPr id="11" name="テキスト ボックス 10">
            <a:extLst>
              <a:ext uri="{FF2B5EF4-FFF2-40B4-BE49-F238E27FC236}">
                <a16:creationId xmlns:a16="http://schemas.microsoft.com/office/drawing/2014/main" id="{00C095C0-F93D-8C39-19E2-1FD16351A0D4}"/>
              </a:ext>
            </a:extLst>
          </p:cNvPr>
          <p:cNvSpPr txBox="1"/>
          <p:nvPr/>
        </p:nvSpPr>
        <p:spPr>
          <a:xfrm>
            <a:off x="645642" y="2363871"/>
            <a:ext cx="2075765" cy="369332"/>
          </a:xfrm>
          <a:prstGeom prst="rect">
            <a:avLst/>
          </a:prstGeom>
          <a:noFill/>
        </p:spPr>
        <p:txBody>
          <a:bodyPr wrap="square" rtlCol="0">
            <a:spAutoFit/>
          </a:bodyPr>
          <a:lstStyle/>
          <a:p>
            <a:r>
              <a:rPr kumimoji="1" lang="ja-JP" altLang="en-US" b="1" dirty="0"/>
              <a:t>赤蛍光</a:t>
            </a:r>
            <a:r>
              <a:rPr kumimoji="1" lang="en-US" altLang="ja-JP" b="1" dirty="0"/>
              <a:t>(</a:t>
            </a:r>
            <a:r>
              <a:rPr lang="ja-JP" altLang="en-US" b="1" dirty="0"/>
              <a:t>強</a:t>
            </a:r>
            <a:r>
              <a:rPr kumimoji="1" lang="en-US" altLang="ja-JP" b="1" dirty="0"/>
              <a:t>)</a:t>
            </a:r>
            <a:endParaRPr kumimoji="1" lang="ja-JP" altLang="en-US" b="1" dirty="0"/>
          </a:p>
        </p:txBody>
      </p:sp>
      <p:cxnSp>
        <p:nvCxnSpPr>
          <p:cNvPr id="13" name="直線矢印コネクタ 12">
            <a:extLst>
              <a:ext uri="{FF2B5EF4-FFF2-40B4-BE49-F238E27FC236}">
                <a16:creationId xmlns:a16="http://schemas.microsoft.com/office/drawing/2014/main" id="{DBD7E2E7-5ACE-AA9D-7B89-D9DCA669CD26}"/>
              </a:ext>
            </a:extLst>
          </p:cNvPr>
          <p:cNvCxnSpPr>
            <a:cxnSpLocks/>
          </p:cNvCxnSpPr>
          <p:nvPr/>
        </p:nvCxnSpPr>
        <p:spPr>
          <a:xfrm>
            <a:off x="1828800" y="2463202"/>
            <a:ext cx="87572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0C0072E-63E7-2AC8-BF08-A0B347413673}"/>
              </a:ext>
            </a:extLst>
          </p:cNvPr>
          <p:cNvCxnSpPr>
            <a:cxnSpLocks/>
          </p:cNvCxnSpPr>
          <p:nvPr/>
        </p:nvCxnSpPr>
        <p:spPr>
          <a:xfrm>
            <a:off x="1702766" y="3869146"/>
            <a:ext cx="35463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944CB42-BCEE-9AD3-8165-7841AADED58D}"/>
              </a:ext>
            </a:extLst>
          </p:cNvPr>
          <p:cNvCxnSpPr>
            <a:stCxn id="10" idx="3"/>
          </p:cNvCxnSpPr>
          <p:nvPr/>
        </p:nvCxnSpPr>
        <p:spPr>
          <a:xfrm>
            <a:off x="4101520" y="3889175"/>
            <a:ext cx="127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C8CDE12-3450-12A3-5BB7-F446686CF030}"/>
              </a:ext>
            </a:extLst>
          </p:cNvPr>
          <p:cNvSpPr txBox="1"/>
          <p:nvPr/>
        </p:nvSpPr>
        <p:spPr>
          <a:xfrm>
            <a:off x="1702766" y="1068646"/>
            <a:ext cx="1103934" cy="461665"/>
          </a:xfrm>
          <a:prstGeom prst="rect">
            <a:avLst/>
          </a:prstGeom>
          <a:noFill/>
        </p:spPr>
        <p:txBody>
          <a:bodyPr wrap="square" rtlCol="0">
            <a:spAutoFit/>
          </a:bodyPr>
          <a:lstStyle/>
          <a:p>
            <a:r>
              <a:rPr kumimoji="1" lang="ja-JP" altLang="en-US" sz="2400" b="1" dirty="0"/>
              <a:t>経路</a:t>
            </a:r>
            <a:r>
              <a:rPr kumimoji="1" lang="en-US" altLang="ja-JP" sz="2400" b="1" dirty="0"/>
              <a:t>A</a:t>
            </a:r>
            <a:endParaRPr kumimoji="1" lang="ja-JP" altLang="en-US" sz="2400" b="1" dirty="0"/>
          </a:p>
        </p:txBody>
      </p:sp>
      <p:sp>
        <p:nvSpPr>
          <p:cNvPr id="21" name="テキスト ボックス 20">
            <a:extLst>
              <a:ext uri="{FF2B5EF4-FFF2-40B4-BE49-F238E27FC236}">
                <a16:creationId xmlns:a16="http://schemas.microsoft.com/office/drawing/2014/main" id="{0E4F8BA4-A49E-C445-282D-B0D3549F9702}"/>
              </a:ext>
            </a:extLst>
          </p:cNvPr>
          <p:cNvSpPr txBox="1"/>
          <p:nvPr/>
        </p:nvSpPr>
        <p:spPr>
          <a:xfrm>
            <a:off x="3810193" y="1039092"/>
            <a:ext cx="1103934" cy="461665"/>
          </a:xfrm>
          <a:prstGeom prst="rect">
            <a:avLst/>
          </a:prstGeom>
          <a:noFill/>
        </p:spPr>
        <p:txBody>
          <a:bodyPr wrap="square" rtlCol="0">
            <a:spAutoFit/>
          </a:bodyPr>
          <a:lstStyle/>
          <a:p>
            <a:r>
              <a:rPr kumimoji="1" lang="ja-JP" altLang="en-US" sz="2400" b="1" dirty="0"/>
              <a:t>経路</a:t>
            </a:r>
            <a:r>
              <a:rPr kumimoji="1" lang="en-US" altLang="ja-JP" sz="2400" b="1" dirty="0"/>
              <a:t>B</a:t>
            </a:r>
            <a:endParaRPr kumimoji="1" lang="ja-JP" altLang="en-US" sz="2400" b="1" dirty="0"/>
          </a:p>
        </p:txBody>
      </p:sp>
      <p:sp>
        <p:nvSpPr>
          <p:cNvPr id="22" name="テキスト ボックス 21">
            <a:extLst>
              <a:ext uri="{FF2B5EF4-FFF2-40B4-BE49-F238E27FC236}">
                <a16:creationId xmlns:a16="http://schemas.microsoft.com/office/drawing/2014/main" id="{64590628-B9BF-3860-7202-311EA1D897EE}"/>
              </a:ext>
            </a:extLst>
          </p:cNvPr>
          <p:cNvSpPr txBox="1"/>
          <p:nvPr/>
        </p:nvSpPr>
        <p:spPr>
          <a:xfrm>
            <a:off x="5386702" y="1722816"/>
            <a:ext cx="1103934" cy="461665"/>
          </a:xfrm>
          <a:prstGeom prst="rect">
            <a:avLst/>
          </a:prstGeom>
          <a:noFill/>
        </p:spPr>
        <p:txBody>
          <a:bodyPr wrap="square" rtlCol="0">
            <a:spAutoFit/>
          </a:bodyPr>
          <a:lstStyle/>
          <a:p>
            <a:r>
              <a:rPr kumimoji="1" lang="ja-JP" altLang="en-US" sz="2400" b="1" dirty="0"/>
              <a:t>経路</a:t>
            </a:r>
            <a:r>
              <a:rPr kumimoji="1" lang="en-US" altLang="ja-JP" sz="2400" b="1" dirty="0"/>
              <a:t>C</a:t>
            </a:r>
            <a:endParaRPr kumimoji="1" lang="ja-JP" altLang="en-US" sz="2400" b="1" dirty="0"/>
          </a:p>
        </p:txBody>
      </p:sp>
      <p:sp>
        <p:nvSpPr>
          <p:cNvPr id="23" name="テキスト ボックス 22">
            <a:extLst>
              <a:ext uri="{FF2B5EF4-FFF2-40B4-BE49-F238E27FC236}">
                <a16:creationId xmlns:a16="http://schemas.microsoft.com/office/drawing/2014/main" id="{38F5AF0C-29A2-E9F2-4500-9684979B0D8D}"/>
              </a:ext>
            </a:extLst>
          </p:cNvPr>
          <p:cNvSpPr txBox="1"/>
          <p:nvPr/>
        </p:nvSpPr>
        <p:spPr>
          <a:xfrm>
            <a:off x="2890983" y="2403680"/>
            <a:ext cx="1901393" cy="369332"/>
          </a:xfrm>
          <a:prstGeom prst="rect">
            <a:avLst/>
          </a:prstGeom>
          <a:noFill/>
        </p:spPr>
        <p:txBody>
          <a:bodyPr wrap="square" rtlCol="0">
            <a:spAutoFit/>
          </a:bodyPr>
          <a:lstStyle/>
          <a:p>
            <a:r>
              <a:rPr kumimoji="1" lang="ja-JP" altLang="en-US" b="1" dirty="0"/>
              <a:t>赤蛍光</a:t>
            </a:r>
            <a:r>
              <a:rPr kumimoji="1" lang="en-US" altLang="ja-JP" b="1" dirty="0"/>
              <a:t>(</a:t>
            </a:r>
            <a:r>
              <a:rPr kumimoji="1" lang="ja-JP" altLang="en-US" b="1" dirty="0"/>
              <a:t>弱</a:t>
            </a:r>
            <a:r>
              <a:rPr kumimoji="1" lang="en-US" altLang="ja-JP" b="1" dirty="0"/>
              <a:t>)</a:t>
            </a:r>
            <a:endParaRPr kumimoji="1" lang="ja-JP" altLang="en-US" b="1" dirty="0"/>
          </a:p>
        </p:txBody>
      </p:sp>
      <p:cxnSp>
        <p:nvCxnSpPr>
          <p:cNvPr id="25" name="直線矢印コネクタ 24">
            <a:extLst>
              <a:ext uri="{FF2B5EF4-FFF2-40B4-BE49-F238E27FC236}">
                <a16:creationId xmlns:a16="http://schemas.microsoft.com/office/drawing/2014/main" id="{D86C184B-5922-CF74-4B12-3D8DADC59DD5}"/>
              </a:ext>
            </a:extLst>
          </p:cNvPr>
          <p:cNvCxnSpPr>
            <a:cxnSpLocks/>
          </p:cNvCxnSpPr>
          <p:nvPr/>
        </p:nvCxnSpPr>
        <p:spPr>
          <a:xfrm>
            <a:off x="4101520" y="2591858"/>
            <a:ext cx="5212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6327CB72-0CE6-7D12-5C52-CC8C8E5218D1}"/>
              </a:ext>
            </a:extLst>
          </p:cNvPr>
          <p:cNvSpPr txBox="1"/>
          <p:nvPr/>
        </p:nvSpPr>
        <p:spPr>
          <a:xfrm>
            <a:off x="46437" y="5407702"/>
            <a:ext cx="7162800" cy="461665"/>
          </a:xfrm>
          <a:prstGeom prst="rect">
            <a:avLst/>
          </a:prstGeom>
          <a:noFill/>
        </p:spPr>
        <p:txBody>
          <a:bodyPr wrap="square" rtlCol="0">
            <a:spAutoFit/>
          </a:bodyPr>
          <a:lstStyle/>
          <a:p>
            <a:r>
              <a:rPr kumimoji="1" lang="ja-JP" altLang="en-US" sz="2400" b="1" dirty="0"/>
              <a:t>経路</a:t>
            </a:r>
            <a:r>
              <a:rPr kumimoji="1" lang="en-US" altLang="ja-JP" sz="2400" b="1" dirty="0"/>
              <a:t>A</a:t>
            </a:r>
            <a:r>
              <a:rPr kumimoji="1" lang="ja-JP" altLang="en-US" sz="2400" b="1" dirty="0"/>
              <a:t>の赤蛍光の強度</a:t>
            </a:r>
            <a:r>
              <a:rPr kumimoji="1" lang="en-US" altLang="ja-JP" sz="2400" b="1" dirty="0"/>
              <a:t>&gt;</a:t>
            </a:r>
            <a:r>
              <a:rPr kumimoji="1" lang="ja-JP" altLang="en-US" sz="2400" b="1" dirty="0"/>
              <a:t>経路</a:t>
            </a:r>
            <a:r>
              <a:rPr kumimoji="1" lang="en-US" altLang="ja-JP" sz="2400" b="1" dirty="0"/>
              <a:t>B</a:t>
            </a:r>
            <a:r>
              <a:rPr kumimoji="1" lang="ja-JP" altLang="en-US" sz="2400" b="1" dirty="0"/>
              <a:t>の赤蛍光の強度</a:t>
            </a:r>
          </a:p>
        </p:txBody>
      </p:sp>
      <p:cxnSp>
        <p:nvCxnSpPr>
          <p:cNvPr id="30" name="直線コネクタ 29">
            <a:extLst>
              <a:ext uri="{FF2B5EF4-FFF2-40B4-BE49-F238E27FC236}">
                <a16:creationId xmlns:a16="http://schemas.microsoft.com/office/drawing/2014/main" id="{06155EFD-EA75-874F-FEFF-F926B0F800AF}"/>
              </a:ext>
            </a:extLst>
          </p:cNvPr>
          <p:cNvCxnSpPr>
            <a:cxnSpLocks/>
          </p:cNvCxnSpPr>
          <p:nvPr/>
        </p:nvCxnSpPr>
        <p:spPr>
          <a:xfrm>
            <a:off x="77263" y="5807812"/>
            <a:ext cx="6215253"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87CB836F-E895-62A7-3B39-178A82063A7A}"/>
              </a:ext>
            </a:extLst>
          </p:cNvPr>
          <p:cNvSpPr txBox="1"/>
          <p:nvPr/>
        </p:nvSpPr>
        <p:spPr>
          <a:xfrm>
            <a:off x="6980472" y="5748529"/>
            <a:ext cx="4991100" cy="1446550"/>
          </a:xfrm>
          <a:prstGeom prst="rect">
            <a:avLst/>
          </a:prstGeom>
          <a:noFill/>
        </p:spPr>
        <p:txBody>
          <a:bodyPr wrap="square" rtlCol="0">
            <a:spAutoFit/>
          </a:bodyPr>
          <a:lstStyle/>
          <a:p>
            <a:r>
              <a:rPr kumimoji="1" lang="en-US" altLang="ja-JP" sz="1400" dirty="0"/>
              <a:t>OPTRONICS ONLINE(</a:t>
            </a:r>
            <a:r>
              <a:rPr kumimoji="1" lang="ja-JP" altLang="en-US" sz="1400" dirty="0"/>
              <a:t>参照日</a:t>
            </a:r>
            <a:r>
              <a:rPr kumimoji="1" lang="en-US" altLang="ja-JP" sz="1400" dirty="0"/>
              <a:t>:2022/7/29)</a:t>
            </a:r>
          </a:p>
          <a:p>
            <a:r>
              <a:rPr kumimoji="1" lang="en-US" altLang="ja-JP" sz="1400" dirty="0">
                <a:hlinkClick r:id="rId4"/>
              </a:rPr>
              <a:t>https://optronics-media.com/publication/%E8%8B%A5%E6%89%8B%E7%A0%94%E7%A9%B6%E8%80%85%E3%81%AE%E6%8C%91%E6%88%A6/20170807/47715/</a:t>
            </a:r>
            <a:endParaRPr kumimoji="1" lang="en-US" altLang="ja-JP" sz="1400" dirty="0"/>
          </a:p>
          <a:p>
            <a:endParaRPr kumimoji="1" lang="ja-JP" altLang="en-US" dirty="0"/>
          </a:p>
        </p:txBody>
      </p:sp>
      <p:sp>
        <p:nvSpPr>
          <p:cNvPr id="33" name="テキスト ボックス 32">
            <a:extLst>
              <a:ext uri="{FF2B5EF4-FFF2-40B4-BE49-F238E27FC236}">
                <a16:creationId xmlns:a16="http://schemas.microsoft.com/office/drawing/2014/main" id="{E2CC9F56-6EE5-A632-B4B2-25E4B7C742ED}"/>
              </a:ext>
            </a:extLst>
          </p:cNvPr>
          <p:cNvSpPr txBox="1"/>
          <p:nvPr/>
        </p:nvSpPr>
        <p:spPr>
          <a:xfrm>
            <a:off x="808462" y="1068646"/>
            <a:ext cx="785116"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4" name="テキスト ボックス 33">
            <a:extLst>
              <a:ext uri="{FF2B5EF4-FFF2-40B4-BE49-F238E27FC236}">
                <a16:creationId xmlns:a16="http://schemas.microsoft.com/office/drawing/2014/main" id="{4C82322F-2F45-84A9-58AE-540E0EFFC449}"/>
              </a:ext>
            </a:extLst>
          </p:cNvPr>
          <p:cNvSpPr txBox="1"/>
          <p:nvPr/>
        </p:nvSpPr>
        <p:spPr>
          <a:xfrm>
            <a:off x="6411768" y="1074996"/>
            <a:ext cx="679784"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9" name="正方形/長方形 38">
            <a:extLst>
              <a:ext uri="{FF2B5EF4-FFF2-40B4-BE49-F238E27FC236}">
                <a16:creationId xmlns:a16="http://schemas.microsoft.com/office/drawing/2014/main" id="{54128295-404E-EBA9-3EF3-EBAE507181ED}"/>
              </a:ext>
            </a:extLst>
          </p:cNvPr>
          <p:cNvSpPr/>
          <p:nvPr/>
        </p:nvSpPr>
        <p:spPr>
          <a:xfrm>
            <a:off x="6292516" y="2463202"/>
            <a:ext cx="355451" cy="294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A36EAB3-49CC-88E0-A03B-D9B611CB372F}"/>
              </a:ext>
            </a:extLst>
          </p:cNvPr>
          <p:cNvSpPr txBox="1"/>
          <p:nvPr/>
        </p:nvSpPr>
        <p:spPr>
          <a:xfrm>
            <a:off x="5922267" y="2271538"/>
            <a:ext cx="1125814" cy="461665"/>
          </a:xfrm>
          <a:prstGeom prst="rect">
            <a:avLst/>
          </a:prstGeom>
          <a:noFill/>
        </p:spPr>
        <p:txBody>
          <a:bodyPr wrap="square" rtlCol="0">
            <a:spAutoFit/>
          </a:bodyPr>
          <a:lstStyle/>
          <a:p>
            <a:r>
              <a:rPr kumimoji="1" lang="ja-JP" altLang="en-US" sz="2400" b="1" dirty="0"/>
              <a:t>非放射</a:t>
            </a:r>
          </a:p>
        </p:txBody>
      </p:sp>
      <p:pic>
        <p:nvPicPr>
          <p:cNvPr id="48" name="図 47">
            <a:extLst>
              <a:ext uri="{FF2B5EF4-FFF2-40B4-BE49-F238E27FC236}">
                <a16:creationId xmlns:a16="http://schemas.microsoft.com/office/drawing/2014/main" id="{06A0CC9B-0144-72B7-42D5-C9E968E52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0543" y="1236178"/>
            <a:ext cx="3954737" cy="3630008"/>
          </a:xfrm>
          <a:prstGeom prst="rect">
            <a:avLst/>
          </a:prstGeom>
        </p:spPr>
      </p:pic>
      <p:sp>
        <p:nvSpPr>
          <p:cNvPr id="49" name="左中かっこ 48">
            <a:extLst>
              <a:ext uri="{FF2B5EF4-FFF2-40B4-BE49-F238E27FC236}">
                <a16:creationId xmlns:a16="http://schemas.microsoft.com/office/drawing/2014/main" id="{AD1FB9F5-2D6D-B0DA-CC78-32E1525DF617}"/>
              </a:ext>
            </a:extLst>
          </p:cNvPr>
          <p:cNvSpPr/>
          <p:nvPr/>
        </p:nvSpPr>
        <p:spPr>
          <a:xfrm>
            <a:off x="1287378" y="4102883"/>
            <a:ext cx="306199" cy="7659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7B969E4C-C3B5-C2F5-2FB1-6B6A3C66BD19}"/>
              </a:ext>
            </a:extLst>
          </p:cNvPr>
          <p:cNvSpPr/>
          <p:nvPr/>
        </p:nvSpPr>
        <p:spPr>
          <a:xfrm>
            <a:off x="1242172" y="1530310"/>
            <a:ext cx="115336" cy="7848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C56D12D-BEA4-1584-98FD-0F53ADF6D588}"/>
              </a:ext>
            </a:extLst>
          </p:cNvPr>
          <p:cNvSpPr txBox="1"/>
          <p:nvPr/>
        </p:nvSpPr>
        <p:spPr>
          <a:xfrm>
            <a:off x="50687" y="1783131"/>
            <a:ext cx="1268537" cy="400110"/>
          </a:xfrm>
          <a:prstGeom prst="rect">
            <a:avLst/>
          </a:prstGeom>
          <a:noFill/>
        </p:spPr>
        <p:txBody>
          <a:bodyPr wrap="square" rtlCol="0">
            <a:spAutoFit/>
          </a:bodyPr>
          <a:lstStyle/>
          <a:p>
            <a:r>
              <a:rPr kumimoji="1" lang="ja-JP" altLang="en-US" sz="2000" b="1" dirty="0"/>
              <a:t>励起状態</a:t>
            </a:r>
          </a:p>
        </p:txBody>
      </p:sp>
      <p:sp>
        <p:nvSpPr>
          <p:cNvPr id="52" name="テキスト ボックス 51">
            <a:extLst>
              <a:ext uri="{FF2B5EF4-FFF2-40B4-BE49-F238E27FC236}">
                <a16:creationId xmlns:a16="http://schemas.microsoft.com/office/drawing/2014/main" id="{78491526-F5EB-A6F7-4B5A-577B82F3551C}"/>
              </a:ext>
            </a:extLst>
          </p:cNvPr>
          <p:cNvSpPr txBox="1"/>
          <p:nvPr/>
        </p:nvSpPr>
        <p:spPr>
          <a:xfrm>
            <a:off x="152183" y="4301964"/>
            <a:ext cx="1312557" cy="400110"/>
          </a:xfrm>
          <a:prstGeom prst="rect">
            <a:avLst/>
          </a:prstGeom>
          <a:noFill/>
        </p:spPr>
        <p:txBody>
          <a:bodyPr wrap="square" rtlCol="0">
            <a:spAutoFit/>
          </a:bodyPr>
          <a:lstStyle/>
          <a:p>
            <a:r>
              <a:rPr kumimoji="1" lang="ja-JP" altLang="en-US" sz="2000" b="1" dirty="0"/>
              <a:t>基底状態</a:t>
            </a:r>
          </a:p>
        </p:txBody>
      </p:sp>
      <p:sp>
        <p:nvSpPr>
          <p:cNvPr id="56" name="テキスト ボックス 55">
            <a:extLst>
              <a:ext uri="{FF2B5EF4-FFF2-40B4-BE49-F238E27FC236}">
                <a16:creationId xmlns:a16="http://schemas.microsoft.com/office/drawing/2014/main" id="{D3A5478D-A268-B05E-3743-BC1799683124}"/>
              </a:ext>
            </a:extLst>
          </p:cNvPr>
          <p:cNvSpPr txBox="1"/>
          <p:nvPr/>
        </p:nvSpPr>
        <p:spPr>
          <a:xfrm>
            <a:off x="220428" y="6181101"/>
            <a:ext cx="6570704" cy="400110"/>
          </a:xfrm>
          <a:prstGeom prst="rect">
            <a:avLst/>
          </a:prstGeom>
          <a:noFill/>
        </p:spPr>
        <p:txBody>
          <a:bodyPr wrap="square">
            <a:spAutoFit/>
          </a:bodyPr>
          <a:lstStyle/>
          <a:p>
            <a:r>
              <a:rPr kumimoji="1" lang="ja-JP" altLang="en-US" sz="2000" dirty="0"/>
              <a:t>緑レーザー、赤蛍光、</a:t>
            </a:r>
            <a:r>
              <a:rPr lang="ja-JP" altLang="en-US" sz="2000" dirty="0"/>
              <a:t>マイクロ波の三つの光で測定</a:t>
            </a:r>
            <a:endParaRPr kumimoji="1" lang="ja-JP" altLang="en-US" sz="2000" dirty="0"/>
          </a:p>
        </p:txBody>
      </p:sp>
      <p:sp>
        <p:nvSpPr>
          <p:cNvPr id="57" name="四角形: 角を丸くする 56">
            <a:extLst>
              <a:ext uri="{FF2B5EF4-FFF2-40B4-BE49-F238E27FC236}">
                <a16:creationId xmlns:a16="http://schemas.microsoft.com/office/drawing/2014/main" id="{AFA561F7-AA55-F418-1049-9D726F0F353F}"/>
              </a:ext>
            </a:extLst>
          </p:cNvPr>
          <p:cNvSpPr/>
          <p:nvPr/>
        </p:nvSpPr>
        <p:spPr>
          <a:xfrm>
            <a:off x="77263" y="6018015"/>
            <a:ext cx="6413373" cy="6924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962F3956-AD4F-DBAE-6AAF-9A825E37C9DE}"/>
              </a:ext>
            </a:extLst>
          </p:cNvPr>
          <p:cNvSpPr>
            <a:spLocks noGrp="1"/>
          </p:cNvSpPr>
          <p:nvPr>
            <p:ph type="sldNum" sz="quarter" idx="12"/>
          </p:nvPr>
        </p:nvSpPr>
        <p:spPr/>
        <p:txBody>
          <a:bodyPr/>
          <a:lstStyle/>
          <a:p>
            <a:fld id="{546937FD-AF86-4C7D-8F7F-5D9162CA89EA}" type="slidenum">
              <a:rPr lang="ja-JP" altLang="en-US" smtClean="0"/>
              <a:pPr/>
              <a:t>6</a:t>
            </a:fld>
            <a:endParaRPr lang="ja-JP" altLang="en-US" dirty="0"/>
          </a:p>
        </p:txBody>
      </p:sp>
      <p:sp>
        <p:nvSpPr>
          <p:cNvPr id="5" name="テキスト ボックス 4">
            <a:extLst>
              <a:ext uri="{FF2B5EF4-FFF2-40B4-BE49-F238E27FC236}">
                <a16:creationId xmlns:a16="http://schemas.microsoft.com/office/drawing/2014/main" id="{56BC5B75-BBAF-E63C-10FD-449D4A5FB147}"/>
              </a:ext>
            </a:extLst>
          </p:cNvPr>
          <p:cNvSpPr txBox="1"/>
          <p:nvPr/>
        </p:nvSpPr>
        <p:spPr>
          <a:xfrm>
            <a:off x="6681302" y="4825199"/>
            <a:ext cx="5257123" cy="923330"/>
          </a:xfrm>
          <a:prstGeom prst="rect">
            <a:avLst/>
          </a:prstGeom>
          <a:noFill/>
        </p:spPr>
        <p:txBody>
          <a:bodyPr wrap="square" rtlCol="0">
            <a:spAutoFit/>
          </a:bodyPr>
          <a:lstStyle/>
          <a:p>
            <a:r>
              <a:rPr kumimoji="1" lang="ja-JP" altLang="en-US" dirty="0"/>
              <a:t>マイクロ波が共鳴</a:t>
            </a:r>
            <a:endParaRPr kumimoji="1" lang="en-US" altLang="ja-JP" dirty="0"/>
          </a:p>
          <a:p>
            <a:r>
              <a:rPr kumimoji="1" lang="en-US" altLang="ja-JP" dirty="0"/>
              <a:t>(</a:t>
            </a:r>
            <a:r>
              <a:rPr kumimoji="1" lang="ja-JP" altLang="en-US" dirty="0"/>
              <a:t>「</a:t>
            </a:r>
            <a:r>
              <a:rPr kumimoji="1" lang="en-US" altLang="ja-JP" dirty="0"/>
              <a:t>0</a:t>
            </a:r>
            <a:r>
              <a:rPr kumimoji="1" lang="ja-JP" altLang="en-US" dirty="0"/>
              <a:t>」</a:t>
            </a:r>
            <a:r>
              <a:rPr kumimoji="1" lang="en-US" altLang="ja-JP" dirty="0"/>
              <a:t>,</a:t>
            </a:r>
            <a:r>
              <a:rPr kumimoji="1" lang="ja-JP" altLang="en-US" dirty="0"/>
              <a:t>「</a:t>
            </a:r>
            <a:r>
              <a:rPr kumimoji="1" lang="en-US" altLang="ja-JP" dirty="0"/>
              <a:t>±1</a:t>
            </a:r>
            <a:r>
              <a:rPr kumimoji="1" lang="ja-JP" altLang="en-US" dirty="0"/>
              <a:t>」のエネルギー差に一致</a:t>
            </a:r>
            <a:r>
              <a:rPr kumimoji="1" lang="en-US" altLang="ja-JP" dirty="0"/>
              <a:t>)</a:t>
            </a:r>
          </a:p>
          <a:p>
            <a:r>
              <a:rPr kumimoji="1" lang="ja-JP" altLang="en-US" dirty="0"/>
              <a:t>すると蛍光強度が下がる</a:t>
            </a:r>
            <a:endParaRPr kumimoji="1" lang="en-US" altLang="ja-JP" dirty="0"/>
          </a:p>
        </p:txBody>
      </p:sp>
      <p:cxnSp>
        <p:nvCxnSpPr>
          <p:cNvPr id="7" name="直線矢印コネクタ 6">
            <a:extLst>
              <a:ext uri="{FF2B5EF4-FFF2-40B4-BE49-F238E27FC236}">
                <a16:creationId xmlns:a16="http://schemas.microsoft.com/office/drawing/2014/main" id="{62A7A7D6-96CC-1615-F5F3-87CE5C058234}"/>
              </a:ext>
            </a:extLst>
          </p:cNvPr>
          <p:cNvCxnSpPr>
            <a:cxnSpLocks/>
          </p:cNvCxnSpPr>
          <p:nvPr/>
        </p:nvCxnSpPr>
        <p:spPr>
          <a:xfrm>
            <a:off x="9121975" y="3877009"/>
            <a:ext cx="0" cy="3888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8716F734-A790-2553-4551-A1ED571D81CA}"/>
              </a:ext>
            </a:extLst>
          </p:cNvPr>
          <p:cNvSpPr txBox="1"/>
          <p:nvPr/>
        </p:nvSpPr>
        <p:spPr>
          <a:xfrm>
            <a:off x="7931914" y="3425107"/>
            <a:ext cx="1153830" cy="646331"/>
          </a:xfrm>
          <a:prstGeom prst="rect">
            <a:avLst/>
          </a:prstGeom>
          <a:noFill/>
        </p:spPr>
        <p:txBody>
          <a:bodyPr wrap="square" rtlCol="0">
            <a:spAutoFit/>
          </a:bodyPr>
          <a:lstStyle/>
          <a:p>
            <a:r>
              <a:rPr kumimoji="1" lang="ja-JP" altLang="en-US" dirty="0"/>
              <a:t>共鳴する</a:t>
            </a:r>
            <a:endParaRPr kumimoji="1" lang="en-US" altLang="ja-JP" dirty="0"/>
          </a:p>
          <a:p>
            <a:r>
              <a:rPr kumimoji="1" lang="ja-JP" altLang="en-US" dirty="0"/>
              <a:t>　周波数</a:t>
            </a:r>
          </a:p>
        </p:txBody>
      </p:sp>
    </p:spTree>
    <p:extLst>
      <p:ext uri="{BB962C8B-B14F-4D97-AF65-F5344CB8AC3E}">
        <p14:creationId xmlns:p14="http://schemas.microsoft.com/office/powerpoint/2010/main" val="18252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B1818CC-6345-F905-7566-07A58A45004E}"/>
              </a:ext>
            </a:extLst>
          </p:cNvPr>
          <p:cNvSpPr/>
          <p:nvPr/>
        </p:nvSpPr>
        <p:spPr>
          <a:xfrm>
            <a:off x="0" y="-23421"/>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0" y="-1"/>
            <a:ext cx="12205302" cy="958251"/>
          </a:xfrm>
        </p:spPr>
        <p:txBody>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磁場印加時</a:t>
            </a:r>
            <a:r>
              <a:rPr lang="en-US" altLang="ja-JP"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524000" y="2980646"/>
            <a:ext cx="1138522" cy="369332"/>
          </a:xfrm>
          <a:prstGeom prst="rect">
            <a:avLst/>
          </a:prstGeom>
          <a:noFill/>
        </p:spPr>
        <p:txBody>
          <a:bodyPr wrap="square" rtlCol="0">
            <a:spAutoFit/>
          </a:bodyPr>
          <a:lstStyle/>
          <a:p>
            <a:r>
              <a:rPr kumimoji="1" lang="ja-JP" altLang="en-US" b="1" dirty="0"/>
              <a:t>赤蛍光→</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727308" y="4061333"/>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462"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8748782" y="1088383"/>
            <a:ext cx="2683555" cy="2031325"/>
          </a:xfrm>
          <a:prstGeom prst="rect">
            <a:avLst/>
          </a:prstGeom>
          <a:noFill/>
        </p:spPr>
        <p:txBody>
          <a:bodyPr wrap="square" rtlCol="0">
            <a:spAutoFit/>
          </a:bodyPr>
          <a:lstStyle/>
          <a:p>
            <a:r>
              <a:rPr kumimoji="1" lang="en-US" altLang="ja-JP" dirty="0"/>
              <a:t>Photonics media</a:t>
            </a:r>
          </a:p>
          <a:p>
            <a:r>
              <a:rPr kumimoji="1" lang="en-US" altLang="ja-JP" dirty="0"/>
              <a:t>(</a:t>
            </a:r>
            <a:r>
              <a:rPr kumimoji="1" lang="ja-JP" altLang="en-US" dirty="0"/>
              <a:t>参照日</a:t>
            </a:r>
            <a:r>
              <a:rPr kumimoji="1" lang="en-US" altLang="ja-JP" dirty="0"/>
              <a:t>:2022/7/26)</a:t>
            </a:r>
          </a:p>
          <a:p>
            <a:r>
              <a:rPr kumimoji="1" lang="en-US" altLang="ja-JP" dirty="0">
                <a:hlinkClick r:id="rId5"/>
              </a:rPr>
              <a:t>https://www.photonics.com/Articles/New_Tools_Promise_the_Next_Big_Thing_for_Quantum/a66126</a:t>
            </a:r>
            <a:endParaRPr lang="en-US" altLang="ja-JP"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077481"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13" name="四角形: 角を丸くする 12">
            <a:extLst>
              <a:ext uri="{FF2B5EF4-FFF2-40B4-BE49-F238E27FC236}">
                <a16:creationId xmlns:a16="http://schemas.microsoft.com/office/drawing/2014/main" id="{94E692BC-714F-7219-F753-1A32E69F870B}"/>
              </a:ext>
            </a:extLst>
          </p:cNvPr>
          <p:cNvSpPr/>
          <p:nvPr/>
        </p:nvSpPr>
        <p:spPr>
          <a:xfrm>
            <a:off x="5958830" y="4190994"/>
            <a:ext cx="571500" cy="3148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D6D2D6-35CB-AF13-BCDD-3247CB5B915F}"/>
              </a:ext>
            </a:extLst>
          </p:cNvPr>
          <p:cNvSpPr/>
          <p:nvPr/>
        </p:nvSpPr>
        <p:spPr>
          <a:xfrm>
            <a:off x="1495374" y="3601502"/>
            <a:ext cx="874847" cy="4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7EEF4E9-E4AF-AE94-CD95-37D3AC4412E8}"/>
              </a:ext>
            </a:extLst>
          </p:cNvPr>
          <p:cNvSpPr/>
          <p:nvPr/>
        </p:nvSpPr>
        <p:spPr>
          <a:xfrm>
            <a:off x="2741196" y="4528008"/>
            <a:ext cx="1638299" cy="18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7775B45-3888-5796-A7BC-4C95B5280692}"/>
              </a:ext>
            </a:extLst>
          </p:cNvPr>
          <p:cNvSpPr/>
          <p:nvPr/>
        </p:nvSpPr>
        <p:spPr>
          <a:xfrm>
            <a:off x="1495374" y="4709499"/>
            <a:ext cx="2643489" cy="672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713851" y="601892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6"/>
              </a:rPr>
              <a:t>https://qforum.org/topics/interview07</a:t>
            </a:r>
            <a:endParaRPr kumimoji="1" lang="ja-JP" altLang="en-US"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713851" y="4708454"/>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716369" y="4750710"/>
            <a:ext cx="4954181" cy="954107"/>
          </a:xfrm>
          <a:prstGeom prst="rect">
            <a:avLst/>
          </a:prstGeom>
          <a:noFill/>
        </p:spPr>
        <p:txBody>
          <a:bodyPr wrap="square" rtlCol="0">
            <a:spAutoFit/>
          </a:bodyPr>
          <a:lstStyle/>
          <a:p>
            <a:r>
              <a:rPr kumimoji="1" lang="ja-JP" altLang="en-US" sz="2800" dirty="0"/>
              <a:t>緑レーザー、赤蛍光、</a:t>
            </a:r>
            <a:endParaRPr kumimoji="1" lang="en-US" altLang="ja-JP" sz="2800" dirty="0"/>
          </a:p>
          <a:p>
            <a:r>
              <a:rPr lang="ja-JP" altLang="en-US" sz="2800" dirty="0"/>
              <a:t>マイクロ波の三つの光で測定</a:t>
            </a:r>
            <a:endParaRPr kumimoji="1" lang="ja-JP" altLang="en-US" sz="2800" dirty="0"/>
          </a:p>
        </p:txBody>
      </p:sp>
      <p:sp>
        <p:nvSpPr>
          <p:cNvPr id="20" name="テキスト ボックス 19">
            <a:extLst>
              <a:ext uri="{FF2B5EF4-FFF2-40B4-BE49-F238E27FC236}">
                <a16:creationId xmlns:a16="http://schemas.microsoft.com/office/drawing/2014/main" id="{2A5BA714-D120-7C0C-8DEF-FAD5F8147A70}"/>
              </a:ext>
            </a:extLst>
          </p:cNvPr>
          <p:cNvSpPr txBox="1"/>
          <p:nvPr/>
        </p:nvSpPr>
        <p:spPr>
          <a:xfrm>
            <a:off x="6013419" y="5732441"/>
            <a:ext cx="5976767" cy="830997"/>
          </a:xfrm>
          <a:prstGeom prst="rect">
            <a:avLst/>
          </a:prstGeom>
          <a:noFill/>
        </p:spPr>
        <p:txBody>
          <a:bodyPr wrap="square" rtlCol="0">
            <a:spAutoFit/>
          </a:bodyPr>
          <a:lstStyle/>
          <a:p>
            <a:r>
              <a:rPr kumimoji="1" lang="ja-JP" altLang="en-US" sz="2400" b="1" dirty="0"/>
              <a:t>スペクトルの分裂幅を観測することにより数 </a:t>
            </a:r>
            <a:r>
              <a:rPr kumimoji="1" lang="el-GR" altLang="ja-JP" sz="2400" b="1" dirty="0">
                <a:latin typeface="Yu Gothic UI" panose="020B0500000000000000" pitchFamily="50" charset="-128"/>
                <a:ea typeface="Yu Gothic UI" panose="020B0500000000000000" pitchFamily="50" charset="-128"/>
              </a:rPr>
              <a:t>μ</a:t>
            </a:r>
            <a:r>
              <a:rPr kumimoji="1" lang="en-US" altLang="ja-JP" sz="2400" b="1" dirty="0">
                <a:latin typeface="Yu Gothic UI" panose="020B0500000000000000" pitchFamily="50" charset="-128"/>
                <a:ea typeface="Yu Gothic UI" panose="020B0500000000000000" pitchFamily="50" charset="-128"/>
              </a:rPr>
              <a:t>T/</a:t>
            </a:r>
            <a:r>
              <a:rPr kumimoji="1" lang="ja-JP" altLang="en-US" sz="2400" b="1" dirty="0">
                <a:latin typeface="Yu Gothic UI" panose="020B0500000000000000" pitchFamily="50" charset="-128"/>
                <a:ea typeface="Yu Gothic UI" panose="020B0500000000000000" pitchFamily="50" charset="-128"/>
              </a:rPr>
              <a:t>√</a:t>
            </a:r>
            <a:r>
              <a:rPr kumimoji="1" lang="en-US" altLang="ja-JP" sz="2400" b="1" dirty="0">
                <a:latin typeface="Yu Gothic UI" panose="020B0500000000000000" pitchFamily="50" charset="-128"/>
                <a:ea typeface="Yu Gothic UI" panose="020B0500000000000000" pitchFamily="50" charset="-128"/>
              </a:rPr>
              <a:t>Hz</a:t>
            </a:r>
            <a:r>
              <a:rPr kumimoji="1" lang="ja-JP" altLang="en-US" sz="2400" b="1" dirty="0">
                <a:latin typeface="+mn-ea"/>
              </a:rPr>
              <a:t>の感度で磁場を検出できる</a:t>
            </a:r>
          </a:p>
        </p:txBody>
      </p:sp>
      <p:sp>
        <p:nvSpPr>
          <p:cNvPr id="23" name="四角形: 角を丸くする 22">
            <a:extLst>
              <a:ext uri="{FF2B5EF4-FFF2-40B4-BE49-F238E27FC236}">
                <a16:creationId xmlns:a16="http://schemas.microsoft.com/office/drawing/2014/main" id="{E885EA51-7577-EDEE-BBEA-1DFF51FE3DD5}"/>
              </a:ext>
            </a:extLst>
          </p:cNvPr>
          <p:cNvSpPr/>
          <p:nvPr/>
        </p:nvSpPr>
        <p:spPr>
          <a:xfrm>
            <a:off x="6013419" y="5649772"/>
            <a:ext cx="5976767" cy="101905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ライド番号プレースホルダー 20">
            <a:extLst>
              <a:ext uri="{FF2B5EF4-FFF2-40B4-BE49-F238E27FC236}">
                <a16:creationId xmlns:a16="http://schemas.microsoft.com/office/drawing/2014/main" id="{DBF86A83-2F6A-A380-2233-9C9E0A1C1C7E}"/>
              </a:ext>
            </a:extLst>
          </p:cNvPr>
          <p:cNvSpPr>
            <a:spLocks noGrp="1"/>
          </p:cNvSpPr>
          <p:nvPr>
            <p:ph type="sldNum" sz="quarter" idx="12"/>
          </p:nvPr>
        </p:nvSpPr>
        <p:spPr/>
        <p:txBody>
          <a:bodyPr/>
          <a:lstStyle/>
          <a:p>
            <a:fld id="{546937FD-AF86-4C7D-8F7F-5D9162CA89EA}" type="slidenum">
              <a:rPr lang="ja-JP" altLang="en-US" smtClean="0"/>
              <a:pPr/>
              <a:t>7</a:t>
            </a:fld>
            <a:endParaRPr lang="ja-JP" altLang="en-US" dirty="0"/>
          </a:p>
        </p:txBody>
      </p:sp>
      <p:sp>
        <p:nvSpPr>
          <p:cNvPr id="28" name="テキスト ボックス 27">
            <a:extLst>
              <a:ext uri="{FF2B5EF4-FFF2-40B4-BE49-F238E27FC236}">
                <a16:creationId xmlns:a16="http://schemas.microsoft.com/office/drawing/2014/main" id="{68771BF5-2A55-99E6-595A-C13EDDA4A276}"/>
              </a:ext>
            </a:extLst>
          </p:cNvPr>
          <p:cNvSpPr txBox="1"/>
          <p:nvPr/>
        </p:nvSpPr>
        <p:spPr>
          <a:xfrm rot="16200000">
            <a:off x="4631826" y="2684911"/>
            <a:ext cx="1854200" cy="369332"/>
          </a:xfrm>
          <a:prstGeom prst="rect">
            <a:avLst/>
          </a:prstGeom>
          <a:solidFill>
            <a:schemeClr val="bg1"/>
          </a:solidFill>
        </p:spPr>
        <p:txBody>
          <a:bodyPr wrap="square" rtlCol="0">
            <a:spAutoFit/>
          </a:bodyPr>
          <a:lstStyle/>
          <a:p>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9" name="テキスト ボックス 28">
            <a:extLst>
              <a:ext uri="{FF2B5EF4-FFF2-40B4-BE49-F238E27FC236}">
                <a16:creationId xmlns:a16="http://schemas.microsoft.com/office/drawing/2014/main" id="{B6EAE76F-990A-7BBD-ADF3-CB9394561956}"/>
              </a:ext>
            </a:extLst>
          </p:cNvPr>
          <p:cNvSpPr txBox="1"/>
          <p:nvPr/>
        </p:nvSpPr>
        <p:spPr>
          <a:xfrm>
            <a:off x="6013419" y="4787958"/>
            <a:ext cx="2904139"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sp>
        <p:nvSpPr>
          <p:cNvPr id="30" name="テキスト ボックス 29">
            <a:extLst>
              <a:ext uri="{FF2B5EF4-FFF2-40B4-BE49-F238E27FC236}">
                <a16:creationId xmlns:a16="http://schemas.microsoft.com/office/drawing/2014/main" id="{005B7335-CACA-4A06-71B1-6FE370F17D6F}"/>
              </a:ext>
            </a:extLst>
          </p:cNvPr>
          <p:cNvSpPr txBox="1"/>
          <p:nvPr/>
        </p:nvSpPr>
        <p:spPr>
          <a:xfrm>
            <a:off x="8917558" y="3419293"/>
            <a:ext cx="3149600" cy="369332"/>
          </a:xfrm>
          <a:prstGeom prst="rect">
            <a:avLst/>
          </a:prstGeom>
          <a:noFill/>
        </p:spPr>
        <p:txBody>
          <a:bodyPr wrap="square" rtlCol="0">
            <a:spAutoFit/>
          </a:bodyPr>
          <a:lstStyle/>
          <a:p>
            <a:r>
              <a:rPr lang="en-US" altLang="ja-JP" dirty="0"/>
              <a:t>1 G(</a:t>
            </a:r>
            <a:r>
              <a:rPr lang="ja-JP" altLang="en-US" dirty="0"/>
              <a:t>ガウス</a:t>
            </a:r>
            <a:r>
              <a:rPr lang="en-US" altLang="ja-JP" dirty="0"/>
              <a:t>)=10</a:t>
            </a:r>
            <a:r>
              <a:rPr lang="en-US" altLang="ja-JP" baseline="30000" dirty="0"/>
              <a:t>-4</a:t>
            </a:r>
            <a:r>
              <a:rPr lang="en-US" altLang="ja-JP" dirty="0"/>
              <a:t> </a:t>
            </a:r>
            <a:r>
              <a:rPr lang="ja-JP" altLang="en-US" dirty="0"/>
              <a:t> </a:t>
            </a:r>
            <a:r>
              <a:rPr lang="en-US" altLang="ja-JP" dirty="0"/>
              <a:t>T(</a:t>
            </a:r>
            <a:r>
              <a:rPr lang="ja-JP" altLang="en-US" dirty="0"/>
              <a:t>テスラ</a:t>
            </a:r>
            <a:r>
              <a:rPr lang="en-US" altLang="ja-JP" dirty="0"/>
              <a:t>)</a:t>
            </a:r>
          </a:p>
        </p:txBody>
      </p:sp>
      <p:sp>
        <p:nvSpPr>
          <p:cNvPr id="31" name="正方形/長方形 30">
            <a:extLst>
              <a:ext uri="{FF2B5EF4-FFF2-40B4-BE49-F238E27FC236}">
                <a16:creationId xmlns:a16="http://schemas.microsoft.com/office/drawing/2014/main" id="{5889EFB8-CC6D-B57C-003A-C885939F5BB0}"/>
              </a:ext>
            </a:extLst>
          </p:cNvPr>
          <p:cNvSpPr/>
          <p:nvPr/>
        </p:nvSpPr>
        <p:spPr>
          <a:xfrm>
            <a:off x="8917558" y="3379242"/>
            <a:ext cx="3149600" cy="4399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39094F-E848-29E1-DE5D-8D68633E112B}"/>
              </a:ext>
            </a:extLst>
          </p:cNvPr>
          <p:cNvSpPr txBox="1"/>
          <p:nvPr/>
        </p:nvSpPr>
        <p:spPr>
          <a:xfrm>
            <a:off x="5812946" y="5157290"/>
            <a:ext cx="3246834" cy="369332"/>
          </a:xfrm>
          <a:prstGeom prst="rect">
            <a:avLst/>
          </a:prstGeom>
          <a:noFill/>
        </p:spPr>
        <p:txBody>
          <a:bodyPr wrap="square" rtlCol="0">
            <a:spAutoFit/>
          </a:bodyPr>
          <a:lstStyle/>
          <a:p>
            <a:r>
              <a:rPr kumimoji="1" lang="ja-JP" altLang="en-US" dirty="0"/>
              <a:t>磁場の強度と蛍光強度の関係</a:t>
            </a:r>
          </a:p>
        </p:txBody>
      </p:sp>
      <p:sp>
        <p:nvSpPr>
          <p:cNvPr id="24" name="正方形/長方形 23">
            <a:extLst>
              <a:ext uri="{FF2B5EF4-FFF2-40B4-BE49-F238E27FC236}">
                <a16:creationId xmlns:a16="http://schemas.microsoft.com/office/drawing/2014/main" id="{C6AA79D6-732A-4EBE-AB5E-E498D7DBF090}"/>
              </a:ext>
            </a:extLst>
          </p:cNvPr>
          <p:cNvSpPr/>
          <p:nvPr/>
        </p:nvSpPr>
        <p:spPr>
          <a:xfrm>
            <a:off x="2548769" y="2493774"/>
            <a:ext cx="611059" cy="369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AD5E101E-46D7-9211-9CEB-8046E4269C1B}"/>
              </a:ext>
            </a:extLst>
          </p:cNvPr>
          <p:cNvSpPr/>
          <p:nvPr/>
        </p:nvSpPr>
        <p:spPr>
          <a:xfrm>
            <a:off x="3159828" y="4190994"/>
            <a:ext cx="611059" cy="264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9048AE34-E1EC-90E6-8FE2-1718F2345ADA}"/>
              </a:ext>
            </a:extLst>
          </p:cNvPr>
          <p:cNvCxnSpPr>
            <a:cxnSpLocks/>
          </p:cNvCxnSpPr>
          <p:nvPr/>
        </p:nvCxnSpPr>
        <p:spPr>
          <a:xfrm>
            <a:off x="6498824" y="1980576"/>
            <a:ext cx="137517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0BC57B5C-D9DE-9017-3430-55A90A25472F}"/>
              </a:ext>
            </a:extLst>
          </p:cNvPr>
          <p:cNvSpPr txBox="1"/>
          <p:nvPr/>
        </p:nvSpPr>
        <p:spPr>
          <a:xfrm>
            <a:off x="6793979" y="1692094"/>
            <a:ext cx="904415" cy="369332"/>
          </a:xfrm>
          <a:prstGeom prst="rect">
            <a:avLst/>
          </a:prstGeom>
          <a:noFill/>
        </p:spPr>
        <p:txBody>
          <a:bodyPr wrap="square" rtlCol="0">
            <a:spAutoFit/>
          </a:bodyPr>
          <a:lstStyle/>
          <a:p>
            <a:r>
              <a:rPr kumimoji="1" lang="ja-JP" altLang="en-US" dirty="0"/>
              <a:t>分裂幅</a:t>
            </a:r>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FD6DA9D-37D7-1641-F6EE-2A789645E022}"/>
              </a:ext>
            </a:extLst>
          </p:cNvPr>
          <p:cNvSpPr/>
          <p:nvPr/>
        </p:nvSpPr>
        <p:spPr>
          <a:xfrm>
            <a:off x="0" y="0"/>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3447467" y="48107"/>
            <a:ext cx="5106986" cy="911977"/>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670066"/>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7497571" y="5179759"/>
            <a:ext cx="3701472" cy="1200329"/>
          </a:xfrm>
          <a:prstGeom prst="rect">
            <a:avLst/>
          </a:prstGeom>
          <a:noFill/>
        </p:spPr>
        <p:txBody>
          <a:bodyPr wrap="square" rtlCol="0">
            <a:spAutoFit/>
          </a:bodyPr>
          <a:lstStyle/>
          <a:p>
            <a:r>
              <a:rPr lang="ja-JP" altLang="en-US" sz="2400" dirty="0"/>
              <a:t>・座標軸の定義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面積層方向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7497571" y="5156990"/>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452285"/>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53B1E0B-445B-33EF-6B7E-DC230A7D2E47}"/>
              </a:ext>
            </a:extLst>
          </p:cNvPr>
          <p:cNvSpPr>
            <a:spLocks noGrp="1"/>
          </p:cNvSpPr>
          <p:nvPr>
            <p:ph type="sldNum" sz="quarter" idx="12"/>
          </p:nvPr>
        </p:nvSpPr>
        <p:spPr/>
        <p:txBody>
          <a:bodyPr/>
          <a:lstStyle/>
          <a:p>
            <a:fld id="{546937FD-AF86-4C7D-8F7F-5D9162CA89EA}" type="slidenum">
              <a:rPr lang="ja-JP" altLang="en-US" smtClean="0"/>
              <a:pPr/>
              <a:t>8</a:t>
            </a:fld>
            <a:endParaRPr lang="ja-JP" altLang="en-US" dirty="0"/>
          </a:p>
        </p:txBody>
      </p:sp>
      <p:sp>
        <p:nvSpPr>
          <p:cNvPr id="10" name="テキスト ボックス 9">
            <a:extLst>
              <a:ext uri="{FF2B5EF4-FFF2-40B4-BE49-F238E27FC236}">
                <a16:creationId xmlns:a16="http://schemas.microsoft.com/office/drawing/2014/main" id="{1945AEE9-9A3C-2C2D-BAA4-710DE863EF7A}"/>
              </a:ext>
            </a:extLst>
          </p:cNvPr>
          <p:cNvSpPr txBox="1"/>
          <p:nvPr/>
        </p:nvSpPr>
        <p:spPr>
          <a:xfrm>
            <a:off x="1835235" y="5100504"/>
            <a:ext cx="3615070" cy="400110"/>
          </a:xfrm>
          <a:prstGeom prst="rect">
            <a:avLst/>
          </a:prstGeom>
          <a:noFill/>
        </p:spPr>
        <p:txBody>
          <a:bodyPr wrap="square" rtlCol="0">
            <a:spAutoFit/>
          </a:bodyPr>
          <a:lstStyle/>
          <a:p>
            <a:r>
              <a:rPr kumimoji="1" lang="ja-JP" altLang="en-US" sz="2000" dirty="0"/>
              <a:t>高圧容器の構造と用いた座標</a:t>
            </a:r>
          </a:p>
        </p:txBody>
      </p:sp>
    </p:spTree>
    <p:extLst>
      <p:ext uri="{BB962C8B-B14F-4D97-AF65-F5344CB8AC3E}">
        <p14:creationId xmlns:p14="http://schemas.microsoft.com/office/powerpoint/2010/main" val="11407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9F3A91F-7F64-9337-8E1F-7645FA945F54}"/>
              </a:ext>
            </a:extLst>
          </p:cNvPr>
          <p:cNvSpPr/>
          <p:nvPr/>
        </p:nvSpPr>
        <p:spPr>
          <a:xfrm>
            <a:off x="0" y="1153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a:xfrm>
            <a:off x="1431924" y="131010"/>
            <a:ext cx="9540875" cy="829339"/>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52" y="1645444"/>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6978650" y="4381091"/>
            <a:ext cx="5197642" cy="523220"/>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の白い点が窒素空孔中心</a:t>
            </a:r>
            <a:endParaRPr kumimoji="1" lang="en-US" altLang="ja-JP"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711" y="1332874"/>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3947899" y="1321593"/>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
        <p:nvSpPr>
          <p:cNvPr id="6" name="四角形: 角を丸くする 5">
            <a:extLst>
              <a:ext uri="{FF2B5EF4-FFF2-40B4-BE49-F238E27FC236}">
                <a16:creationId xmlns:a16="http://schemas.microsoft.com/office/drawing/2014/main" id="{0A52D082-8561-7FB3-8AB7-363291880426}"/>
              </a:ext>
            </a:extLst>
          </p:cNvPr>
          <p:cNvSpPr/>
          <p:nvPr/>
        </p:nvSpPr>
        <p:spPr>
          <a:xfrm>
            <a:off x="7356990" y="1491916"/>
            <a:ext cx="4187658" cy="2546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BB8B30-6ACC-13A7-3992-A2B56A81440B}"/>
              </a:ext>
            </a:extLst>
          </p:cNvPr>
          <p:cNvSpPr txBox="1"/>
          <p:nvPr/>
        </p:nvSpPr>
        <p:spPr>
          <a:xfrm>
            <a:off x="7610369" y="2680752"/>
            <a:ext cx="4171210"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試料</a:t>
            </a:r>
            <a:r>
              <a:rPr kumimoji="1" lang="en-US" altLang="ja-JP" sz="2400" b="1" dirty="0"/>
              <a:t>(</a:t>
            </a:r>
            <a:r>
              <a:rPr kumimoji="1" lang="ja-JP" altLang="en-US" sz="2400" b="1" dirty="0"/>
              <a:t>図</a:t>
            </a:r>
            <a:r>
              <a:rPr kumimoji="1" lang="en-US" altLang="ja-JP" sz="2400" b="1" dirty="0"/>
              <a:t>(B)</a:t>
            </a:r>
            <a:r>
              <a:rPr kumimoji="1" lang="ja-JP" altLang="en-US" sz="2400" b="1" dirty="0"/>
              <a:t>の白い五角形</a:t>
            </a:r>
            <a:r>
              <a:rPr kumimoji="1" lang="en-US" altLang="ja-JP" sz="2400" b="1" dirty="0"/>
              <a:t>)</a:t>
            </a:r>
          </a:p>
          <a:p>
            <a:r>
              <a:rPr kumimoji="1" lang="ja-JP" altLang="en-US" sz="2400" b="1" dirty="0"/>
              <a:t>幅</a:t>
            </a:r>
            <a:r>
              <a:rPr kumimoji="1" lang="en-US" altLang="ja-JP" sz="2400" b="1" dirty="0"/>
              <a:t>:</a:t>
            </a:r>
            <a:r>
              <a:rPr kumimoji="1" lang="ja-JP" altLang="en-US" sz="2400" b="1" dirty="0"/>
              <a:t>約</a:t>
            </a:r>
            <a:r>
              <a:rPr kumimoji="1" lang="en-US" altLang="ja-JP" sz="2400" b="1" dirty="0"/>
              <a:t>80</a:t>
            </a:r>
            <a:r>
              <a:rPr lang="ja-JP" altLang="en-US" sz="2400" b="1" dirty="0"/>
              <a:t>～</a:t>
            </a:r>
            <a:r>
              <a:rPr lang="en-US" altLang="ja-JP" sz="2400" b="1" dirty="0"/>
              <a:t>100 </a:t>
            </a:r>
            <a:r>
              <a:rPr lang="en-US" altLang="ja-JP" sz="2400" b="1" dirty="0" err="1">
                <a:latin typeface="Yu Gothic UI" panose="020B0500000000000000" pitchFamily="50" charset="-128"/>
                <a:ea typeface="Yu Gothic UI" panose="020B0500000000000000" pitchFamily="50" charset="-128"/>
              </a:rPr>
              <a:t>μ</a:t>
            </a:r>
            <a:r>
              <a:rPr lang="en-US" altLang="ja-JP" sz="2400" b="1" dirty="0" err="1"/>
              <a:t>m</a:t>
            </a:r>
            <a:endParaRPr lang="en-US" altLang="ja-JP" sz="2400" b="1" dirty="0"/>
          </a:p>
          <a:p>
            <a:r>
              <a:rPr kumimoji="1" lang="ja-JP" altLang="en-US" sz="2400" b="1" dirty="0"/>
              <a:t>厚さ</a:t>
            </a:r>
            <a:r>
              <a:rPr kumimoji="1" lang="en-US" altLang="ja-JP" sz="2400" b="1" dirty="0"/>
              <a:t>:</a:t>
            </a:r>
            <a:r>
              <a:rPr kumimoji="1" lang="ja-JP" altLang="en-US" sz="2400" b="1" dirty="0"/>
              <a:t>約</a:t>
            </a:r>
            <a:r>
              <a:rPr kumimoji="1" lang="en-US" altLang="ja-JP" sz="2400" b="1" dirty="0"/>
              <a:t>80 </a:t>
            </a:r>
            <a:r>
              <a:rPr lang="en-US" altLang="ja-JP" sz="2400" b="1" dirty="0" err="1">
                <a:latin typeface="Yu Gothic UI" panose="020B0500000000000000" pitchFamily="50" charset="-128"/>
                <a:ea typeface="Yu Gothic UI" panose="020B0500000000000000" pitchFamily="50" charset="-128"/>
              </a:rPr>
              <a:t>μ</a:t>
            </a:r>
            <a:r>
              <a:rPr kumimoji="1" lang="en-US" altLang="ja-JP" sz="2400" b="1" dirty="0" err="1"/>
              <a:t>m</a:t>
            </a:r>
            <a:endParaRPr kumimoji="1" lang="ja-JP" altLang="en-US" sz="2400" b="1" dirty="0"/>
          </a:p>
        </p:txBody>
      </p:sp>
      <p:sp>
        <p:nvSpPr>
          <p:cNvPr id="10" name="テキスト ボックス 9">
            <a:extLst>
              <a:ext uri="{FF2B5EF4-FFF2-40B4-BE49-F238E27FC236}">
                <a16:creationId xmlns:a16="http://schemas.microsoft.com/office/drawing/2014/main" id="{D45A437C-EFEA-BBB0-E02E-3BA4260945DE}"/>
              </a:ext>
            </a:extLst>
          </p:cNvPr>
          <p:cNvSpPr txBox="1"/>
          <p:nvPr/>
        </p:nvSpPr>
        <p:spPr>
          <a:xfrm>
            <a:off x="7708149" y="1701936"/>
            <a:ext cx="3045278" cy="83099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マイクロコイル</a:t>
            </a:r>
            <a:endParaRPr kumimoji="1" lang="en-US" altLang="ja-JP" sz="2400" b="1" dirty="0"/>
          </a:p>
          <a:p>
            <a:r>
              <a:rPr lang="ja-JP" altLang="en-US" sz="2400" b="1" dirty="0"/>
              <a:t>直径</a:t>
            </a:r>
            <a:r>
              <a:rPr lang="en-US" altLang="ja-JP" sz="2400" b="1" dirty="0"/>
              <a:t>:</a:t>
            </a:r>
            <a:r>
              <a:rPr lang="ja-JP" altLang="en-US" sz="2400" b="1" dirty="0"/>
              <a:t>約</a:t>
            </a:r>
            <a:r>
              <a:rPr lang="en-US" altLang="ja-JP" sz="2400" b="1" dirty="0"/>
              <a:t>100 </a:t>
            </a:r>
            <a:r>
              <a:rPr lang="el-GR" altLang="ja-JP" sz="2400" b="1" dirty="0">
                <a:latin typeface="Yu Gothic UI" panose="020B0500000000000000" pitchFamily="50" charset="-128"/>
                <a:ea typeface="Yu Gothic UI" panose="020B0500000000000000" pitchFamily="50" charset="-128"/>
              </a:rPr>
              <a:t>μ</a:t>
            </a:r>
            <a:r>
              <a:rPr lang="en-US" altLang="ja-JP" sz="2400" b="1" dirty="0"/>
              <a:t>m</a:t>
            </a:r>
            <a:endParaRPr kumimoji="1" lang="ja-JP" altLang="en-US" sz="2400" b="1" dirty="0"/>
          </a:p>
        </p:txBody>
      </p:sp>
      <p:sp>
        <p:nvSpPr>
          <p:cNvPr id="11" name="スライド番号プレースホルダー 10">
            <a:extLst>
              <a:ext uri="{FF2B5EF4-FFF2-40B4-BE49-F238E27FC236}">
                <a16:creationId xmlns:a16="http://schemas.microsoft.com/office/drawing/2014/main" id="{EA69B590-80D6-42AA-7A99-F9AF999A138B}"/>
              </a:ext>
            </a:extLst>
          </p:cNvPr>
          <p:cNvSpPr>
            <a:spLocks noGrp="1"/>
          </p:cNvSpPr>
          <p:nvPr>
            <p:ph type="sldNum" sz="quarter" idx="12"/>
          </p:nvPr>
        </p:nvSpPr>
        <p:spPr/>
        <p:txBody>
          <a:bodyPr/>
          <a:lstStyle/>
          <a:p>
            <a:fld id="{546937FD-AF86-4C7D-8F7F-5D9162CA89EA}" type="slidenum">
              <a:rPr lang="ja-JP" altLang="en-US" smtClean="0"/>
              <a:pPr/>
              <a:t>9</a:t>
            </a:fld>
            <a:endParaRPr lang="ja-JP" altLang="en-US" dirty="0"/>
          </a:p>
        </p:txBody>
      </p:sp>
      <p:sp>
        <p:nvSpPr>
          <p:cNvPr id="12" name="テキスト ボックス 11">
            <a:extLst>
              <a:ext uri="{FF2B5EF4-FFF2-40B4-BE49-F238E27FC236}">
                <a16:creationId xmlns:a16="http://schemas.microsoft.com/office/drawing/2014/main" id="{C3749A01-65F6-815D-8B4A-B7A92533025F}"/>
              </a:ext>
            </a:extLst>
          </p:cNvPr>
          <p:cNvSpPr txBox="1"/>
          <p:nvPr/>
        </p:nvSpPr>
        <p:spPr>
          <a:xfrm>
            <a:off x="4279960" y="4674620"/>
            <a:ext cx="2213810"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13" name="テキスト ボックス 12">
            <a:extLst>
              <a:ext uri="{FF2B5EF4-FFF2-40B4-BE49-F238E27FC236}">
                <a16:creationId xmlns:a16="http://schemas.microsoft.com/office/drawing/2014/main" id="{F0B4F05B-5CFA-5968-D803-8A32104FA70A}"/>
              </a:ext>
            </a:extLst>
          </p:cNvPr>
          <p:cNvSpPr txBox="1"/>
          <p:nvPr/>
        </p:nvSpPr>
        <p:spPr>
          <a:xfrm>
            <a:off x="505326" y="5013188"/>
            <a:ext cx="6686538" cy="707886"/>
          </a:xfrm>
          <a:prstGeom prst="rect">
            <a:avLst/>
          </a:prstGeom>
          <a:noFill/>
        </p:spPr>
        <p:txBody>
          <a:bodyPr wrap="square" rtlCol="0">
            <a:spAutoFit/>
          </a:bodyPr>
          <a:lstStyle/>
          <a:p>
            <a:r>
              <a:rPr kumimoji="1" lang="en-US" altLang="ja-JP" sz="2000" dirty="0"/>
              <a:t>(A)</a:t>
            </a:r>
            <a:r>
              <a:rPr lang="ja-JP" altLang="en-US" sz="2000" dirty="0"/>
              <a:t>アンビル上に試料を乗せたマイクロコイルの写真</a:t>
            </a:r>
            <a:endParaRPr lang="en-US" altLang="ja-JP" sz="2000" dirty="0"/>
          </a:p>
          <a:p>
            <a:r>
              <a:rPr kumimoji="1" lang="en-US" altLang="ja-JP" sz="2000" dirty="0"/>
              <a:t>(B)</a:t>
            </a:r>
            <a:r>
              <a:rPr kumimoji="1" lang="ja-JP" altLang="en-US" sz="2000" dirty="0"/>
              <a:t>マイクロコイルと窒素空孔中心の位置を示す蛍光画像</a:t>
            </a:r>
          </a:p>
        </p:txBody>
      </p:sp>
      <p:sp>
        <p:nvSpPr>
          <p:cNvPr id="14" name="テキスト ボックス 13">
            <a:extLst>
              <a:ext uri="{FF2B5EF4-FFF2-40B4-BE49-F238E27FC236}">
                <a16:creationId xmlns:a16="http://schemas.microsoft.com/office/drawing/2014/main" id="{7218F659-E7CD-3856-2798-9C3C04067491}"/>
              </a:ext>
            </a:extLst>
          </p:cNvPr>
          <p:cNvSpPr txBox="1"/>
          <p:nvPr/>
        </p:nvSpPr>
        <p:spPr>
          <a:xfrm>
            <a:off x="7514785" y="5166170"/>
            <a:ext cx="4029863" cy="1569660"/>
          </a:xfrm>
          <a:prstGeom prst="rect">
            <a:avLst/>
          </a:prstGeom>
          <a:noFill/>
        </p:spPr>
        <p:txBody>
          <a:bodyPr wrap="square" rtlCol="0">
            <a:spAutoFit/>
          </a:bodyPr>
          <a:lstStyle/>
          <a:p>
            <a:r>
              <a:rPr kumimoji="1" lang="ja-JP" altLang="en-US" sz="2400" dirty="0"/>
              <a:t>窒素空孔中心の位置</a:t>
            </a:r>
            <a:endParaRPr kumimoji="1" lang="en-US" altLang="ja-JP" sz="2400" dirty="0"/>
          </a:p>
          <a:p>
            <a:r>
              <a:rPr lang="ja-JP" altLang="en-US" sz="2400" dirty="0"/>
              <a:t>・</a:t>
            </a:r>
            <a:r>
              <a:rPr lang="en-US" altLang="ja-JP" sz="2400" dirty="0"/>
              <a:t>NV</a:t>
            </a:r>
            <a:r>
              <a:rPr lang="en-US" altLang="ja-JP" sz="2400" baseline="-25000" dirty="0"/>
              <a:t>C</a:t>
            </a:r>
            <a:r>
              <a:rPr lang="en-US" altLang="ja-JP" sz="2400" dirty="0"/>
              <a:t>:</a:t>
            </a:r>
            <a:r>
              <a:rPr lang="ja-JP" altLang="en-US" sz="2400" dirty="0"/>
              <a:t>試料中心直上</a:t>
            </a:r>
            <a:endParaRPr lang="en-US" altLang="ja-JP" sz="2400" dirty="0"/>
          </a:p>
          <a:p>
            <a:r>
              <a:rPr kumimoji="1" lang="ja-JP" altLang="en-US" sz="2400" dirty="0"/>
              <a:t>・</a:t>
            </a:r>
            <a:r>
              <a:rPr kumimoji="1" lang="en-US" altLang="ja-JP" sz="2400" dirty="0"/>
              <a:t>NV</a:t>
            </a:r>
            <a:r>
              <a:rPr kumimoji="1" lang="en-US" altLang="ja-JP" sz="2400" baseline="-25000" dirty="0"/>
              <a:t>E</a:t>
            </a:r>
            <a:r>
              <a:rPr kumimoji="1" lang="en-US" altLang="ja-JP" sz="2400" dirty="0"/>
              <a:t>:</a:t>
            </a:r>
            <a:r>
              <a:rPr kumimoji="1" lang="ja-JP" altLang="en-US" sz="2400" dirty="0"/>
              <a:t>試料の端</a:t>
            </a:r>
            <a:endParaRPr kumimoji="1" lang="en-US" altLang="ja-JP" sz="2400" dirty="0"/>
          </a:p>
          <a:p>
            <a:r>
              <a:rPr lang="ja-JP" altLang="en-US" sz="2400" dirty="0"/>
              <a:t>・</a:t>
            </a:r>
            <a:r>
              <a:rPr lang="en-US" altLang="ja-JP" sz="2400" dirty="0"/>
              <a:t>NV</a:t>
            </a:r>
            <a:r>
              <a:rPr lang="en-US" altLang="ja-JP" sz="2400" baseline="-25000" dirty="0"/>
              <a:t>F</a:t>
            </a:r>
            <a:r>
              <a:rPr lang="en-US" altLang="ja-JP" sz="2400" dirty="0"/>
              <a:t>:</a:t>
            </a:r>
            <a:r>
              <a:rPr lang="ja-JP" altLang="en-US" sz="2400" dirty="0"/>
              <a:t>試料から離れた場所</a:t>
            </a:r>
            <a:endParaRPr kumimoji="1" lang="ja-JP" altLang="en-US" sz="2400" dirty="0"/>
          </a:p>
        </p:txBody>
      </p:sp>
      <p:sp>
        <p:nvSpPr>
          <p:cNvPr id="15" name="正方形/長方形 14">
            <a:extLst>
              <a:ext uri="{FF2B5EF4-FFF2-40B4-BE49-F238E27FC236}">
                <a16:creationId xmlns:a16="http://schemas.microsoft.com/office/drawing/2014/main" id="{D8F4A6B9-1D77-3270-3F60-3AC44752FDAA}"/>
              </a:ext>
            </a:extLst>
          </p:cNvPr>
          <p:cNvSpPr/>
          <p:nvPr/>
        </p:nvSpPr>
        <p:spPr>
          <a:xfrm>
            <a:off x="7442143" y="5069917"/>
            <a:ext cx="4006922" cy="16659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E1AF6375-8AD1-1E31-D9BD-2C54237E5FA9}"/>
              </a:ext>
            </a:extLst>
          </p:cNvPr>
          <p:cNvCxnSpPr>
            <a:cxnSpLocks/>
          </p:cNvCxnSpPr>
          <p:nvPr/>
        </p:nvCxnSpPr>
        <p:spPr>
          <a:xfrm flipH="1">
            <a:off x="4876335" y="2532933"/>
            <a:ext cx="213023" cy="414804"/>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21" name="直線コネクタ 20">
            <a:extLst>
              <a:ext uri="{FF2B5EF4-FFF2-40B4-BE49-F238E27FC236}">
                <a16:creationId xmlns:a16="http://schemas.microsoft.com/office/drawing/2014/main" id="{70699DCF-D279-F017-CBB7-520EF85462D7}"/>
              </a:ext>
            </a:extLst>
          </p:cNvPr>
          <p:cNvCxnSpPr>
            <a:cxnSpLocks/>
          </p:cNvCxnSpPr>
          <p:nvPr/>
        </p:nvCxnSpPr>
        <p:spPr>
          <a:xfrm>
            <a:off x="4876335" y="2947737"/>
            <a:ext cx="429590" cy="6136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4BD964D-BAC2-00F4-9C38-04A9F75861B3}"/>
              </a:ext>
            </a:extLst>
          </p:cNvPr>
          <p:cNvCxnSpPr/>
          <p:nvPr/>
        </p:nvCxnSpPr>
        <p:spPr>
          <a:xfrm flipV="1">
            <a:off x="5305925" y="3308684"/>
            <a:ext cx="493296" cy="2526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E600B75-89CD-F1F8-106A-722E6FA2F2C2}"/>
              </a:ext>
            </a:extLst>
          </p:cNvPr>
          <p:cNvCxnSpPr>
            <a:cxnSpLocks/>
          </p:cNvCxnSpPr>
          <p:nvPr/>
        </p:nvCxnSpPr>
        <p:spPr>
          <a:xfrm>
            <a:off x="5089358" y="2532933"/>
            <a:ext cx="553453" cy="14781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888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5556</TotalTime>
  <Words>5490</Words>
  <Application>Microsoft Office PowerPoint</Application>
  <PresentationFormat>ワイド画面</PresentationFormat>
  <Paragraphs>486</Paragraphs>
  <Slides>30</Slides>
  <Notes>21</Notes>
  <HiddenSlides>0</HiddenSlides>
  <MMClips>0</MMClips>
  <ScaleCrop>false</ScaleCrop>
  <HeadingPairs>
    <vt:vector size="6" baseType="variant">
      <vt:variant>
        <vt:lpstr>使用されているフォント</vt:lpstr>
      </vt:variant>
      <vt:variant>
        <vt:i4>16</vt:i4>
      </vt:variant>
      <vt:variant>
        <vt:lpstr>テーマ</vt:lpstr>
      </vt:variant>
      <vt:variant>
        <vt:i4>2</vt:i4>
      </vt:variant>
      <vt:variant>
        <vt:lpstr>スライド タイトル</vt:lpstr>
      </vt:variant>
      <vt:variant>
        <vt:i4>30</vt:i4>
      </vt:variant>
    </vt:vector>
  </HeadingPairs>
  <TitlesOfParts>
    <vt:vector size="48" baseType="lpstr">
      <vt:lpstr>-apple-system</vt:lpstr>
      <vt:lpstr>GenEiGothicP-Normal</vt:lpstr>
      <vt:lpstr>Geneva</vt:lpstr>
      <vt:lpstr>ＭＳ ゴシック</vt:lpstr>
      <vt:lpstr>Noto Sans JP</vt:lpstr>
      <vt:lpstr>Noto Serif JP</vt:lpstr>
      <vt:lpstr>Yu Gothic UI</vt:lpstr>
      <vt:lpstr>ヒラギノ角ゴ ProN</vt:lpstr>
      <vt:lpstr>游ゴシック</vt:lpstr>
      <vt:lpstr>游ゴシック Light</vt:lpstr>
      <vt:lpstr>游明朝</vt:lpstr>
      <vt:lpstr>Arial</vt:lpstr>
      <vt:lpstr>Arial</vt:lpstr>
      <vt:lpstr>Cambria Math</vt:lpstr>
      <vt:lpstr>Noto Sans</vt:lpstr>
      <vt:lpstr>Wingdings</vt:lpstr>
      <vt:lpstr>Office テーマ</vt:lpstr>
      <vt:lpstr>デザインの設定</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背景:高圧実験の悩み</vt:lpstr>
      <vt:lpstr>PowerPoint プレゼンテーション</vt:lpstr>
      <vt:lpstr>背景:BaFe2(As1-xPx)2について</vt:lpstr>
      <vt:lpstr>目的</vt:lpstr>
      <vt:lpstr>実験方法:光検出磁気共鳴法(ゼロ磁場時)</vt:lpstr>
      <vt:lpstr>実験方法:光検出磁気共鳴法(磁場印加時)</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第II種超伝導体の臨界磁場・渦糸</vt:lpstr>
      <vt:lpstr>PowerPoint プレゼンテーション</vt:lpstr>
      <vt:lpstr>PowerPoint プレゼンテーション</vt:lpstr>
      <vt:lpstr>超微細構造とは</vt:lpstr>
      <vt:lpstr>ローレンツフィット</vt:lpstr>
      <vt:lpstr>交流磁化率法</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lpstr>PowerPoint プレゼンテーション</vt:lpstr>
      <vt:lpstr>相関電子系とは何か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893</cp:revision>
  <cp:lastPrinted>2022-07-31T23:20:11Z</cp:lastPrinted>
  <dcterms:created xsi:type="dcterms:W3CDTF">2022-07-07T06:39:27Z</dcterms:created>
  <dcterms:modified xsi:type="dcterms:W3CDTF">2022-08-01T00:45:39Z</dcterms:modified>
</cp:coreProperties>
</file>