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1" r:id="rId3"/>
    <p:sldId id="260" r:id="rId4"/>
    <p:sldId id="266" r:id="rId5"/>
    <p:sldId id="275" r:id="rId6"/>
    <p:sldId id="276" r:id="rId7"/>
    <p:sldId id="269" r:id="rId8"/>
    <p:sldId id="262" r:id="rId9"/>
    <p:sldId id="263" r:id="rId10"/>
    <p:sldId id="264" r:id="rId11"/>
    <p:sldId id="265" r:id="rId12"/>
    <p:sldId id="267" r:id="rId13"/>
    <p:sldId id="259" r:id="rId14"/>
    <p:sldId id="272" r:id="rId15"/>
    <p:sldId id="274" r:id="rId16"/>
    <p:sldId id="268"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067" autoAdjust="0"/>
  </p:normalViewPr>
  <p:slideViewPr>
    <p:cSldViewPr snapToGrid="0">
      <p:cViewPr varScale="1">
        <p:scale>
          <a:sx n="50" d="100"/>
          <a:sy n="50" d="100"/>
        </p:scale>
        <p:origin x="1284" y="40"/>
      </p:cViewPr>
      <p:guideLst/>
    </p:cSldViewPr>
  </p:slideViewPr>
  <p:notesTextViewPr>
    <p:cViewPr>
      <p:scale>
        <a:sx n="1" d="1"/>
        <a:sy n="1" d="1"/>
      </p:scale>
      <p:origin x="0" y="-18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530B6E-4F46-4D46-AA0D-6EDA20B975BF}" type="datetimeFigureOut">
              <a:rPr kumimoji="1" lang="ja-JP" altLang="en-US" smtClean="0"/>
              <a:t>2022/7/19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F7AAE-6B88-4292-8ACB-4D50DEB2BF4C}" type="slidenum">
              <a:rPr kumimoji="1" lang="ja-JP" altLang="en-US" smtClean="0"/>
              <a:t>‹#›</a:t>
            </a:fld>
            <a:endParaRPr kumimoji="1" lang="ja-JP" altLang="en-US"/>
          </a:p>
        </p:txBody>
      </p:sp>
    </p:spTree>
    <p:extLst>
      <p:ext uri="{BB962C8B-B14F-4D97-AF65-F5344CB8AC3E}">
        <p14:creationId xmlns:p14="http://schemas.microsoft.com/office/powerpoint/2010/main" val="41092760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背景</a:t>
            </a:r>
            <a:endParaRPr kumimoji="1" lang="en-US" altLang="ja-JP" dirty="0"/>
          </a:p>
          <a:p>
            <a:endParaRPr kumimoji="1" lang="en-US" altLang="ja-JP" dirty="0"/>
          </a:p>
          <a:p>
            <a:r>
              <a:rPr kumimoji="1" lang="ja-JP" altLang="en-US" dirty="0"/>
              <a:t>金属や半導体中の電子は相互作用が弱く、自由電子として取り扱える。相関電子系とはそのような物質系以外の相互作用を無視することのできない物質系のことを言う。</a:t>
            </a:r>
            <a:endParaRPr kumimoji="1" lang="en-US" altLang="ja-JP" dirty="0"/>
          </a:p>
          <a:p>
            <a:r>
              <a:rPr kumimoji="1" lang="ja-JP" altLang="en-US" dirty="0"/>
              <a:t>鉄ニクタイド系とは</a:t>
            </a:r>
            <a:r>
              <a:rPr lang="ja-JP" altLang="en-US" b="0" i="0" dirty="0">
                <a:solidFill>
                  <a:srgbClr val="555555"/>
                </a:solidFill>
                <a:effectLst/>
                <a:latin typeface="Noto Sans" panose="020B0502040204020203" pitchFamily="34" charset="0"/>
              </a:rPr>
              <a:t>リン、ヒ素、アンチモンなどの第</a:t>
            </a:r>
            <a:r>
              <a:rPr lang="en-US" altLang="ja-JP" b="0" i="0" dirty="0">
                <a:solidFill>
                  <a:srgbClr val="555555"/>
                </a:solidFill>
                <a:effectLst/>
                <a:latin typeface="Noto Sans" panose="020B0502040204020203" pitchFamily="34" charset="0"/>
              </a:rPr>
              <a:t>15</a:t>
            </a:r>
            <a:r>
              <a:rPr lang="ja-JP" altLang="en-US" b="0" i="0" dirty="0">
                <a:solidFill>
                  <a:srgbClr val="555555"/>
                </a:solidFill>
                <a:effectLst/>
                <a:latin typeface="Noto Sans" panose="020B0502040204020203" pitchFamily="34" charset="0"/>
              </a:rPr>
              <a:t>族元素の化合物をニクタイドと呼ぶ。</a:t>
            </a:r>
            <a:endParaRPr lang="en-US" altLang="ja-JP" b="0" i="0" dirty="0">
              <a:solidFill>
                <a:srgbClr val="555555"/>
              </a:solidFill>
              <a:effectLst/>
              <a:latin typeface="Noto Sans" panose="020B0502040204020203" pitchFamily="34" charset="0"/>
            </a:endParaRPr>
          </a:p>
          <a:p>
            <a:r>
              <a:rPr lang="ja-JP" altLang="en-US" b="0" i="0" dirty="0">
                <a:solidFill>
                  <a:srgbClr val="000000"/>
                </a:solidFill>
                <a:effectLst/>
                <a:latin typeface="Geneva"/>
              </a:rPr>
              <a:t>重い電子とは、磁石の材料などに用いられている希土類や、アクチノイドを含んだ化合物において、金属的な電気伝導を示すにもかかわらず、伝導電子の質量が、自由電子の質量の数百倍～千倍も「重く」なっているかのように観測される現象です。</a:t>
            </a:r>
            <a:endParaRPr lang="en-US" altLang="ja-JP" b="0" i="0" dirty="0">
              <a:solidFill>
                <a:srgbClr val="000000"/>
              </a:solidFill>
              <a:effectLst/>
              <a:latin typeface="Geneva"/>
            </a:endParaRPr>
          </a:p>
          <a:p>
            <a:r>
              <a:rPr kumimoji="1" lang="ja-JP" altLang="en-US" b="0" i="0" dirty="0">
                <a:solidFill>
                  <a:srgbClr val="000000"/>
                </a:solidFill>
                <a:effectLst/>
                <a:latin typeface="Geneva"/>
              </a:rPr>
              <a:t>本研究では鉄ニクタイド系の超伝導体を相関電子系として磁場構造を測定した。</a:t>
            </a:r>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2</a:t>
            </a:fld>
            <a:endParaRPr kumimoji="1" lang="ja-JP" altLang="en-US"/>
          </a:p>
        </p:txBody>
      </p:sp>
    </p:spTree>
    <p:extLst>
      <p:ext uri="{BB962C8B-B14F-4D97-AF65-F5344CB8AC3E}">
        <p14:creationId xmlns:p14="http://schemas.microsoft.com/office/powerpoint/2010/main" val="794261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今回の結果から、ダイヤモンド窒素空孔中心は、圧力容器中や極限環境下で高感度、高分解能の磁場センサとして使用できることが分かった。</a:t>
            </a:r>
            <a:endParaRPr kumimoji="1" lang="en-US" altLang="ja-JP" dirty="0"/>
          </a:p>
          <a:p>
            <a:r>
              <a:rPr kumimoji="1" lang="ja-JP" altLang="en-US" dirty="0"/>
              <a:t>また、ダイヤモンド窒素空孔中心は磁場だけでなく、局所電場や機械的ひずみなど、ほかの物理パラメータにも敏感である。</a:t>
            </a:r>
            <a:endParaRPr kumimoji="1" lang="en-US" altLang="ja-JP" dirty="0"/>
          </a:p>
          <a:p>
            <a:r>
              <a:rPr kumimoji="1" lang="ja-JP" altLang="en-US" dirty="0"/>
              <a:t>この結果は、ダイヤモンド窒素空孔中心は強相関系の量子力学で強力なツールとなることを示す。</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12</a:t>
            </a:fld>
            <a:endParaRPr kumimoji="1" lang="ja-JP" altLang="en-US"/>
          </a:p>
        </p:txBody>
      </p:sp>
    </p:spTree>
    <p:extLst>
      <p:ext uri="{BB962C8B-B14F-4D97-AF65-F5344CB8AC3E}">
        <p14:creationId xmlns:p14="http://schemas.microsoft.com/office/powerpoint/2010/main" val="1401500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第二種超伝導体の臨界磁場について復習する。</a:t>
            </a:r>
            <a:endParaRPr kumimoji="1" lang="en-US" altLang="ja-JP" dirty="0"/>
          </a:p>
          <a:p>
            <a:r>
              <a:rPr kumimoji="1" lang="ja-JP" altLang="en-US" dirty="0"/>
              <a:t>超伝導体は超伝導状態になると試料内部に磁場を侵入させない完全反磁性の状態となる。</a:t>
            </a:r>
            <a:endParaRPr kumimoji="1" lang="en-US" altLang="ja-JP" dirty="0"/>
          </a:p>
          <a:p>
            <a:r>
              <a:rPr kumimoji="1" lang="ja-JP" altLang="en-US" dirty="0"/>
              <a:t>第</a:t>
            </a:r>
            <a:r>
              <a:rPr kumimoji="1" lang="en-US" altLang="ja-JP" dirty="0"/>
              <a:t>I</a:t>
            </a:r>
            <a:r>
              <a:rPr kumimoji="1" lang="ja-JP" altLang="en-US" dirty="0"/>
              <a:t>種超伝導体は真ん中のところが無く、一気に完全反磁性となる。</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16</a:t>
            </a:fld>
            <a:endParaRPr kumimoji="1" lang="ja-JP" altLang="en-US"/>
          </a:p>
        </p:txBody>
      </p:sp>
    </p:spTree>
    <p:extLst>
      <p:ext uri="{BB962C8B-B14F-4D97-AF65-F5344CB8AC3E}">
        <p14:creationId xmlns:p14="http://schemas.microsoft.com/office/powerpoint/2010/main" val="1486210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背景</a:t>
            </a:r>
            <a:endParaRPr kumimoji="1" lang="en-US" altLang="ja-JP" dirty="0"/>
          </a:p>
          <a:p>
            <a:endParaRPr kumimoji="1" lang="en-US" altLang="ja-JP" dirty="0"/>
          </a:p>
          <a:p>
            <a:r>
              <a:rPr kumimoji="1" lang="ja-JP" altLang="en-US" dirty="0"/>
              <a:t>今回の研究で使用されている超伝導体</a:t>
            </a:r>
            <a:r>
              <a:rPr kumimoji="1" lang="en-US" altLang="ja-JP" dirty="0"/>
              <a:t>BaFe2(As1-xPx)2</a:t>
            </a:r>
            <a:r>
              <a:rPr kumimoji="1" lang="ja-JP" altLang="en-US" dirty="0"/>
              <a:t>について説明する。</a:t>
            </a:r>
            <a:endParaRPr kumimoji="1" lang="en-US" altLang="ja-JP" dirty="0"/>
          </a:p>
          <a:p>
            <a:r>
              <a:rPr kumimoji="1" lang="ja-JP" altLang="en-US" dirty="0"/>
              <a:t>この超伝導体は鉄系超伝導体である。鉄系超伝導体は</a:t>
            </a:r>
            <a:r>
              <a:rPr kumimoji="1" lang="en-US" altLang="ja-JP" dirty="0"/>
              <a:t>2008</a:t>
            </a:r>
            <a:r>
              <a:rPr kumimoji="1" lang="ja-JP" altLang="en-US" dirty="0"/>
              <a:t>年に東工大の細野グループにより発見された</a:t>
            </a:r>
            <a:r>
              <a:rPr kumimoji="1" lang="en-US" altLang="ja-JP" dirty="0" err="1"/>
              <a:t>FeAs</a:t>
            </a:r>
            <a:r>
              <a:rPr kumimoji="1" lang="ja-JP" altLang="en-US" dirty="0"/>
              <a:t>層や</a:t>
            </a:r>
            <a:r>
              <a:rPr kumimoji="1" lang="en-US" altLang="ja-JP" dirty="0" err="1"/>
              <a:t>FeCe</a:t>
            </a:r>
            <a:r>
              <a:rPr kumimoji="1" lang="ja-JP" altLang="en-US" dirty="0"/>
              <a:t>層を持つ超伝導体のことであり、高い転移温度と磁性相と隣接した超伝導相の存在から非常に多くの研究者が研究を行っている。</a:t>
            </a:r>
            <a:endParaRPr kumimoji="1" lang="en-US" altLang="ja-JP" dirty="0"/>
          </a:p>
          <a:p>
            <a:r>
              <a:rPr kumimoji="1" lang="ja-JP" altLang="en-US" dirty="0"/>
              <a:t>ピンク色のところは銅酸化物系でいう</a:t>
            </a:r>
            <a:r>
              <a:rPr kumimoji="1" lang="en-US" altLang="ja-JP" dirty="0"/>
              <a:t>CuO2</a:t>
            </a:r>
            <a:r>
              <a:rPr kumimoji="1" lang="ja-JP" altLang="en-US" dirty="0"/>
              <a:t>面に対応する。</a:t>
            </a:r>
            <a:endParaRPr kumimoji="1" lang="en-US" altLang="ja-JP" dirty="0"/>
          </a:p>
          <a:p>
            <a:r>
              <a:rPr kumimoji="1" lang="en-US" altLang="ja-JP" sz="1200" dirty="0"/>
              <a:t>x=0.33</a:t>
            </a:r>
            <a:r>
              <a:rPr kumimoji="1" lang="ja-JP" altLang="en-US" sz="1200" dirty="0"/>
              <a:t>で超伝導転移温度</a:t>
            </a:r>
            <a:r>
              <a:rPr kumimoji="1" lang="en-US" altLang="ja-JP" sz="1200" dirty="0"/>
              <a:t>Tc</a:t>
            </a:r>
            <a:r>
              <a:rPr kumimoji="1" lang="ja-JP" altLang="en-US" sz="1200" dirty="0"/>
              <a:t>は約</a:t>
            </a:r>
            <a:r>
              <a:rPr kumimoji="1" lang="en-US" altLang="ja-JP" sz="1200" dirty="0"/>
              <a:t>30K</a:t>
            </a:r>
            <a:r>
              <a:rPr kumimoji="1" lang="ja-JP" altLang="en-US" sz="1200" dirty="0"/>
              <a:t>で最大となり、量子臨界点の明確な根拠を示す。</a:t>
            </a:r>
            <a:endParaRPr kumimoji="1" lang="en-US" altLang="ja-JP" sz="1200" dirty="0"/>
          </a:p>
          <a:p>
            <a:r>
              <a:rPr kumimoji="1" lang="ja-JP" altLang="en-US" sz="1200" dirty="0"/>
              <a:t>量子臨界点とは絶対零度での相転移点のことである。</a:t>
            </a:r>
            <a:endParaRPr kumimoji="1" lang="en-US" altLang="ja-JP" dirty="0"/>
          </a:p>
          <a:p>
            <a:r>
              <a:rPr kumimoji="1" lang="ja-JP" altLang="en-US" dirty="0"/>
              <a:t>したがって、</a:t>
            </a:r>
            <a:r>
              <a:rPr lang="en-US" altLang="ja-JP" dirty="0"/>
              <a:t>BaFe2(As1−xPx)2 </a:t>
            </a:r>
            <a:r>
              <a:rPr lang="ja-JP" altLang="en-US" dirty="0"/>
              <a:t>は、超伝導と量子臨界の間の相互作用を探るのに理想的なプラットフォームである。</a:t>
            </a:r>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3</a:t>
            </a:fld>
            <a:endParaRPr kumimoji="1" lang="ja-JP" altLang="en-US"/>
          </a:p>
        </p:txBody>
      </p:sp>
    </p:spTree>
    <p:extLst>
      <p:ext uri="{BB962C8B-B14F-4D97-AF65-F5344CB8AC3E}">
        <p14:creationId xmlns:p14="http://schemas.microsoft.com/office/powerpoint/2010/main" val="1935274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背景</a:t>
            </a:r>
            <a:endParaRPr kumimoji="1" lang="en-US" altLang="ja-JP" dirty="0"/>
          </a:p>
          <a:p>
            <a:endParaRPr kumimoji="1" lang="en-US" altLang="ja-JP" dirty="0"/>
          </a:p>
          <a:p>
            <a:r>
              <a:rPr kumimoji="1" lang="ja-JP" altLang="en-US" dirty="0"/>
              <a:t>今回の研究で用いられる磁場センサとしてダイヤモンド窒素空孔中心というものがある。</a:t>
            </a:r>
            <a:endParaRPr kumimoji="1" lang="en-US" altLang="ja-JP" dirty="0"/>
          </a:p>
          <a:p>
            <a:r>
              <a:rPr kumimoji="1" lang="ja-JP" altLang="en-US" dirty="0"/>
              <a:t>これは、近年「物理と化学とにまたがる学際領域」において大きな注目を集めている。</a:t>
            </a:r>
            <a:endParaRPr kumimoji="1" lang="en-US" altLang="ja-JP" dirty="0"/>
          </a:p>
          <a:p>
            <a:r>
              <a:rPr kumimoji="1" lang="ja-JP" altLang="en-US" dirty="0"/>
              <a:t>ダイヤモンド窒素空孔中心とは、図</a:t>
            </a:r>
            <a:r>
              <a:rPr kumimoji="1" lang="en-US" altLang="ja-JP" dirty="0"/>
              <a:t>1</a:t>
            </a:r>
            <a:r>
              <a:rPr kumimoji="1" lang="ja-JP" altLang="en-US" dirty="0"/>
              <a:t>に示す通り、ダイヤモンドの結晶中で本来は炭素がなくてはいけないところに窒素が置き換わり、その隣に空孔がある複合欠陥ののことを言う。</a:t>
            </a:r>
            <a:endParaRPr kumimoji="1" lang="en-US" altLang="ja-JP" dirty="0"/>
          </a:p>
          <a:p>
            <a:r>
              <a:rPr kumimoji="1" lang="ja-JP" altLang="en-US" dirty="0"/>
              <a:t>小さく、高感度で低温高圧という極限環境下でも動作するため、本研究ではこのダイヤモンド窒素空孔中心を磁場センサとして用いて超伝導体の磁場構造を測定した。</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4</a:t>
            </a:fld>
            <a:endParaRPr kumimoji="1" lang="ja-JP" altLang="en-US"/>
          </a:p>
        </p:txBody>
      </p:sp>
    </p:spTree>
    <p:extLst>
      <p:ext uri="{BB962C8B-B14F-4D97-AF65-F5344CB8AC3E}">
        <p14:creationId xmlns:p14="http://schemas.microsoft.com/office/powerpoint/2010/main" val="3922195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本研究の目的は、ダイヤモンド窒素空孔中心は高圧装置内、極限状態下でも十分な感度を持った磁場センサとして使用できることを示すことである。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そのために</a:t>
            </a:r>
            <a:r>
              <a:rPr kumimoji="1" lang="en-US" altLang="ja-JP" sz="1200" dirty="0" err="1"/>
              <a:t>BaFe</a:t>
            </a:r>
            <a:r>
              <a:rPr kumimoji="1" lang="ja-JP" altLang="en-US" sz="1200" dirty="0"/>
              <a:t>₂</a:t>
            </a:r>
            <a:r>
              <a:rPr kumimoji="1" lang="en-US" altLang="ja-JP" sz="1200" dirty="0"/>
              <a:t>(As</a:t>
            </a:r>
            <a:r>
              <a:rPr kumimoji="1" lang="en-US" altLang="ja-JP" sz="900" dirty="0"/>
              <a:t>0.59</a:t>
            </a:r>
            <a:r>
              <a:rPr kumimoji="1" lang="en-US" altLang="ja-JP" sz="1200" dirty="0"/>
              <a:t>P</a:t>
            </a:r>
            <a:r>
              <a:rPr lang="en-US" altLang="ja-JP" sz="900" dirty="0"/>
              <a:t>0.41</a:t>
            </a:r>
            <a:r>
              <a:rPr kumimoji="1" lang="en-US" altLang="ja-JP" sz="1200" dirty="0"/>
              <a:t>)</a:t>
            </a:r>
            <a:r>
              <a:rPr kumimoji="1" lang="ja-JP" altLang="en-US" sz="1200" dirty="0"/>
              <a:t>₂の単結晶をベンチマークとしてダイヤモンド窒素空孔中心を用いて超伝導転移温度、マイスナー状態での局所磁場プロファイル、および臨界磁場を抽出した。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5</a:t>
            </a:fld>
            <a:endParaRPr kumimoji="1" lang="ja-JP" altLang="en-US"/>
          </a:p>
        </p:txBody>
      </p:sp>
    </p:spTree>
    <p:extLst>
      <p:ext uri="{BB962C8B-B14F-4D97-AF65-F5344CB8AC3E}">
        <p14:creationId xmlns:p14="http://schemas.microsoft.com/office/powerpoint/2010/main" val="290834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高圧容器について説明する。図中の青い四角が試料である。</a:t>
            </a:r>
            <a:endParaRPr kumimoji="1" lang="en-US" altLang="ja-JP" dirty="0"/>
          </a:p>
          <a:p>
            <a:r>
              <a:rPr kumimoji="1" lang="ja-JP" altLang="en-US" dirty="0"/>
              <a:t>アンビルセルとしてモアッサナイトアンビルセルを用いた。モアッサナイトアンビルセルは光学的アクセスが可能である。</a:t>
            </a:r>
            <a:endParaRPr kumimoji="1" lang="en-US" altLang="ja-JP" dirty="0"/>
          </a:p>
          <a:p>
            <a:r>
              <a:rPr kumimoji="1" lang="ja-JP" altLang="en-US" dirty="0"/>
              <a:t>ダイヤモンド窒素空孔中心を用いて測定するときに必要なレーザーは上部のアンビルを通して高圧室に向けて照射される。</a:t>
            </a:r>
            <a:endParaRPr kumimoji="1" lang="en-US" altLang="ja-JP" dirty="0"/>
          </a:p>
          <a:p>
            <a:endParaRPr kumimoji="1" lang="en-US" altLang="ja-JP" dirty="0"/>
          </a:p>
          <a:p>
            <a:r>
              <a:rPr kumimoji="1" lang="ja-JP" altLang="en-US" dirty="0"/>
              <a:t>測定に必要なマイクロ波は試料付近のマイクロコイルから供給される。大きい方のコイルは交流磁化率測定用のモジュレーションコイルである。</a:t>
            </a:r>
            <a:endParaRPr kumimoji="1" lang="en-US" altLang="ja-JP" dirty="0"/>
          </a:p>
          <a:p>
            <a:r>
              <a:rPr kumimoji="1" lang="ja-JP" altLang="en-US" dirty="0"/>
              <a:t>モジュレーションコイルの下にあるものがガスケットである。</a:t>
            </a:r>
            <a:endParaRPr kumimoji="1" lang="en-US" altLang="ja-JP" dirty="0"/>
          </a:p>
          <a:p>
            <a:endParaRPr kumimoji="1" lang="en-US" altLang="ja-JP" dirty="0"/>
          </a:p>
          <a:p>
            <a:r>
              <a:rPr kumimoji="1" lang="ja-JP" altLang="en-US" dirty="0"/>
              <a:t>座標について言及する。</a:t>
            </a:r>
            <a:r>
              <a:rPr kumimoji="1" lang="en-US" altLang="ja-JP" dirty="0"/>
              <a:t>C</a:t>
            </a:r>
            <a:r>
              <a:rPr kumimoji="1" lang="ja-JP" altLang="en-US" dirty="0"/>
              <a:t>軸は試料の</a:t>
            </a:r>
            <a:r>
              <a:rPr kumimoji="1" lang="en-US" altLang="ja-JP" dirty="0" err="1"/>
              <a:t>FeAs</a:t>
            </a:r>
            <a:r>
              <a:rPr kumimoji="1" lang="ja-JP" altLang="en-US" dirty="0"/>
              <a:t>面の積層方向。もう一つはダイヤモンド窒素空孔中心フレーム。本研究での印加磁場は常に</a:t>
            </a:r>
            <a:r>
              <a:rPr kumimoji="1" lang="en-US" altLang="ja-JP" dirty="0"/>
              <a:t>c</a:t>
            </a:r>
            <a:r>
              <a:rPr kumimoji="1" lang="ja-JP" altLang="en-US" dirty="0"/>
              <a:t>軸に沿ったものである。</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6</a:t>
            </a:fld>
            <a:endParaRPr kumimoji="1" lang="ja-JP" altLang="en-US"/>
          </a:p>
        </p:txBody>
      </p:sp>
    </p:spTree>
    <p:extLst>
      <p:ext uri="{BB962C8B-B14F-4D97-AF65-F5344CB8AC3E}">
        <p14:creationId xmlns:p14="http://schemas.microsoft.com/office/powerpoint/2010/main" val="3663633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この実験は分解能を示すために行った。</a:t>
            </a:r>
            <a:endParaRPr kumimoji="1" lang="en-US" altLang="ja-JP" dirty="0"/>
          </a:p>
          <a:p>
            <a:r>
              <a:rPr kumimoji="1" lang="ja-JP" altLang="en-US" dirty="0"/>
              <a:t>今回の研究では、窒素空孔中心を</a:t>
            </a:r>
            <a:r>
              <a:rPr kumimoji="1" lang="en-US" altLang="ja-JP" dirty="0"/>
              <a:t>3</a:t>
            </a:r>
            <a:r>
              <a:rPr kumimoji="1" lang="ja-JP" altLang="en-US" dirty="0"/>
              <a:t>つ用いて計測した。場所によって窒素空孔中心に名前が付けられており、試料の上が</a:t>
            </a:r>
            <a:r>
              <a:rPr kumimoji="1" lang="en-US" altLang="ja-JP" dirty="0" err="1"/>
              <a:t>NVc</a:t>
            </a:r>
            <a:r>
              <a:rPr kumimoji="1" lang="ja-JP" altLang="en-US" dirty="0"/>
              <a:t>、試料の端が</a:t>
            </a:r>
            <a:r>
              <a:rPr kumimoji="1" lang="en-US" altLang="ja-JP" dirty="0"/>
              <a:t>NVE</a:t>
            </a:r>
            <a:r>
              <a:rPr kumimoji="1" lang="ja-JP" altLang="en-US" dirty="0"/>
              <a:t>、試料から離れた場所が</a:t>
            </a:r>
            <a:r>
              <a:rPr kumimoji="1" lang="en-US" altLang="ja-JP" dirty="0"/>
              <a:t>NVF</a:t>
            </a:r>
            <a:r>
              <a:rPr kumimoji="1" lang="ja-JP" altLang="en-US" dirty="0"/>
              <a:t>である。</a:t>
            </a:r>
            <a:endParaRPr kumimoji="1" lang="en-US" altLang="ja-JP" dirty="0"/>
          </a:p>
          <a:p>
            <a:r>
              <a:rPr kumimoji="1" lang="en-US" altLang="ja-JP" dirty="0"/>
              <a:t>NVC</a:t>
            </a:r>
            <a:r>
              <a:rPr kumimoji="1" lang="ja-JP" altLang="en-US" dirty="0"/>
              <a:t>の場合、超伝導状態に入ると、磁場ベクトルは短くなり、垂直方向から離れる方向に傾く。</a:t>
            </a:r>
            <a:endParaRPr kumimoji="1" lang="en-US" altLang="ja-JP" dirty="0"/>
          </a:p>
          <a:p>
            <a:r>
              <a:rPr kumimoji="1" lang="ja-JP" altLang="en-US" dirty="0"/>
              <a:t>これは、下図の通り、</a:t>
            </a:r>
            <a:r>
              <a:rPr kumimoji="1" lang="en-US" altLang="ja-JP" dirty="0"/>
              <a:t>NVC</a:t>
            </a:r>
            <a:r>
              <a:rPr kumimoji="1" lang="ja-JP" altLang="en-US" dirty="0"/>
              <a:t>が試料の上部にあり、超伝導に伴う反磁性によって磁束線が試料に周囲で曲がっていることに矛盾しない。</a:t>
            </a:r>
            <a:endParaRPr kumimoji="1" lang="en-US" altLang="ja-JP" dirty="0"/>
          </a:p>
          <a:p>
            <a:r>
              <a:rPr kumimoji="1" lang="en-US" altLang="ja-JP" dirty="0"/>
              <a:t>NVE</a:t>
            </a:r>
            <a:r>
              <a:rPr kumimoji="1" lang="ja-JP" altLang="en-US" dirty="0"/>
              <a:t>の場合、超伝導状態では磁場ベクトルが長くなり、わずかに傾くだけである。</a:t>
            </a:r>
            <a:endParaRPr kumimoji="1" lang="en-US" altLang="ja-JP" dirty="0"/>
          </a:p>
          <a:p>
            <a:r>
              <a:rPr kumimoji="1" lang="en-US" altLang="ja-JP" dirty="0"/>
              <a:t>NVE</a:t>
            </a:r>
            <a:r>
              <a:rPr kumimoji="1" lang="ja-JP" altLang="en-US" dirty="0"/>
              <a:t>が試料の端に位置しているため、マイスナー状態</a:t>
            </a:r>
            <a:r>
              <a:rPr kumimoji="1" lang="en-US" altLang="ja-JP" dirty="0"/>
              <a:t>(</a:t>
            </a:r>
            <a:r>
              <a:rPr kumimoji="1" lang="ja-JP" altLang="en-US" dirty="0"/>
              <a:t>超伝導体が完全反磁性で磁束線を排除している状態</a:t>
            </a:r>
            <a:r>
              <a:rPr kumimoji="1" lang="en-US" altLang="ja-JP" dirty="0"/>
              <a:t>)</a:t>
            </a:r>
            <a:r>
              <a:rPr kumimoji="1" lang="ja-JP" altLang="en-US" dirty="0"/>
              <a:t>では磁束線が垂直なまま密になることと矛盾しない。</a:t>
            </a:r>
            <a:endParaRPr kumimoji="1" lang="en-US" altLang="ja-JP" dirty="0"/>
          </a:p>
          <a:p>
            <a:r>
              <a:rPr kumimoji="1" lang="en-US" altLang="ja-JP" dirty="0"/>
              <a:t>NVF</a:t>
            </a:r>
            <a:r>
              <a:rPr kumimoji="1" lang="ja-JP" altLang="en-US" dirty="0"/>
              <a:t>の場合、超伝導転移の間、実質的に一定。</a:t>
            </a:r>
            <a:endParaRPr kumimoji="1" lang="en-US" altLang="ja-JP" dirty="0"/>
          </a:p>
          <a:p>
            <a:r>
              <a:rPr kumimoji="1" lang="ja-JP" altLang="en-US" dirty="0"/>
              <a:t>ダイヤモンド窒素空孔中心を用いて極端な条件下で完全なベクトル情報を空間分解能で収集できることが示された。</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8</a:t>
            </a:fld>
            <a:endParaRPr kumimoji="1" lang="ja-JP" altLang="en-US"/>
          </a:p>
        </p:txBody>
      </p:sp>
    </p:spTree>
    <p:extLst>
      <p:ext uri="{BB962C8B-B14F-4D97-AF65-F5344CB8AC3E}">
        <p14:creationId xmlns:p14="http://schemas.microsoft.com/office/powerpoint/2010/main" val="3836117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左図は、</a:t>
            </a:r>
            <a:r>
              <a:rPr kumimoji="1" lang="en-US" altLang="ja-JP" dirty="0"/>
              <a:t>8.3kbar</a:t>
            </a:r>
            <a:r>
              <a:rPr kumimoji="1" lang="ja-JP" altLang="en-US" dirty="0"/>
              <a:t>それぞれの温度での</a:t>
            </a:r>
            <a:r>
              <a:rPr kumimoji="1" lang="en-US" altLang="ja-JP" dirty="0" err="1"/>
              <a:t>NVc</a:t>
            </a:r>
            <a:r>
              <a:rPr kumimoji="1" lang="ja-JP" altLang="en-US" dirty="0"/>
              <a:t>中の光学磁気共鳴スペクトル。そこから分裂を抽出してプロットしたのが右図</a:t>
            </a:r>
            <a:endParaRPr kumimoji="1" lang="en-US" altLang="ja-JP" dirty="0"/>
          </a:p>
          <a:p>
            <a:r>
              <a:rPr kumimoji="1" lang="ja-JP" altLang="en-US" dirty="0"/>
              <a:t>分裂の度合いは、初めは一定だが、温められると約</a:t>
            </a:r>
            <a:r>
              <a:rPr kumimoji="1" lang="en-US" altLang="ja-JP" dirty="0"/>
              <a:t>17K</a:t>
            </a:r>
            <a:r>
              <a:rPr kumimoji="1" lang="ja-JP" altLang="en-US" dirty="0"/>
              <a:t>以降顕著に増加する。約</a:t>
            </a:r>
            <a:r>
              <a:rPr kumimoji="1" lang="en-US" altLang="ja-JP" dirty="0"/>
              <a:t>21K</a:t>
            </a:r>
            <a:r>
              <a:rPr kumimoji="1" lang="ja-JP" altLang="en-US" dirty="0"/>
              <a:t>以降はまた分裂が一定となる。</a:t>
            </a:r>
            <a:endParaRPr kumimoji="1" lang="en-US" altLang="ja-JP" dirty="0"/>
          </a:p>
          <a:p>
            <a:r>
              <a:rPr kumimoji="1" lang="ja-JP" altLang="en-US" dirty="0"/>
              <a:t>超伝導との関連を調べるため、同じ実験で交流磁化率データを追加で収集した。同じ温度で超伝導転移を意味する交流磁化率の急激な低下が検出された。</a:t>
            </a:r>
            <a:endParaRPr kumimoji="1" lang="en-US" altLang="ja-JP" dirty="0"/>
          </a:p>
          <a:p>
            <a:r>
              <a:rPr kumimoji="1" lang="ja-JP" altLang="en-US" dirty="0"/>
              <a:t>光学磁気共鳴法と交流磁化率法は</a:t>
            </a:r>
            <a:r>
              <a:rPr kumimoji="1" lang="en-US" altLang="ja-JP" dirty="0"/>
              <a:t>Tc</a:t>
            </a:r>
            <a:r>
              <a:rPr kumimoji="1" lang="ja-JP" altLang="en-US" dirty="0"/>
              <a:t>の測定においてよく一致した。</a:t>
            </a:r>
            <a:endParaRPr kumimoji="1" lang="en-US" altLang="ja-JP" dirty="0"/>
          </a:p>
          <a:p>
            <a:r>
              <a:rPr kumimoji="1" lang="ja-JP" altLang="en-US" dirty="0"/>
              <a:t>光学磁気共鳴法で幅が大きくなっているのは、試料に接近した窒素空孔が貫通磁場を渦糸という形で感知し始めたからである</a:t>
            </a:r>
            <a:r>
              <a:rPr kumimoji="1" lang="en-US" altLang="ja-JP" dirty="0"/>
              <a:t>(</a:t>
            </a:r>
            <a:r>
              <a:rPr kumimoji="1" lang="ja-JP" altLang="en-US" dirty="0"/>
              <a:t>試料全体の平均応答を探る交流磁化率は、渦糸の状態に対する感度が非常に低い</a:t>
            </a:r>
            <a:r>
              <a:rPr kumimoji="1" lang="en-US" altLang="ja-JP" dirty="0"/>
              <a:t>)</a:t>
            </a:r>
            <a:r>
              <a:rPr kumimoji="1" lang="ja-JP" altLang="en-US" dirty="0"/>
              <a:t>。</a:t>
            </a:r>
            <a:endParaRPr kumimoji="1" lang="en-US" altLang="ja-JP" dirty="0"/>
          </a:p>
          <a:p>
            <a:r>
              <a:rPr kumimoji="1" lang="ja-JP" altLang="en-US" dirty="0"/>
              <a:t>この研究からダイヤモンド窒素空孔中心は交流磁化率法よりも感度が良いことが分かる。</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9</a:t>
            </a:fld>
            <a:endParaRPr kumimoji="1" lang="ja-JP" altLang="en-US"/>
          </a:p>
        </p:txBody>
      </p:sp>
    </p:spTree>
    <p:extLst>
      <p:ext uri="{BB962C8B-B14F-4D97-AF65-F5344CB8AC3E}">
        <p14:creationId xmlns:p14="http://schemas.microsoft.com/office/powerpoint/2010/main" val="1277354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ダイヤモンド窒素空孔中心が圧力を変化させても超伝導転移における感度を失わないことを示すことを目的として、実験を行った。</a:t>
            </a:r>
            <a:endParaRPr kumimoji="1" lang="en-US" altLang="ja-JP" dirty="0"/>
          </a:p>
          <a:p>
            <a:r>
              <a:rPr kumimoji="1" lang="ja-JP" altLang="en-US" dirty="0"/>
              <a:t>図</a:t>
            </a:r>
            <a:r>
              <a:rPr kumimoji="1" lang="en-US" altLang="ja-JP" dirty="0"/>
              <a:t>A</a:t>
            </a:r>
            <a:r>
              <a:rPr kumimoji="1" lang="ja-JP" altLang="en-US" dirty="0"/>
              <a:t>は</a:t>
            </a:r>
            <a:r>
              <a:rPr kumimoji="1" lang="en-US" altLang="ja-JP" dirty="0"/>
              <a:t>7</a:t>
            </a:r>
            <a:r>
              <a:rPr kumimoji="1" lang="ja-JP" altLang="en-US" dirty="0"/>
              <a:t>つの圧力点における</a:t>
            </a:r>
            <a:r>
              <a:rPr kumimoji="1" lang="en-US" altLang="ja-JP" dirty="0" err="1"/>
              <a:t>NVc</a:t>
            </a:r>
            <a:r>
              <a:rPr kumimoji="1" lang="ja-JP" altLang="en-US" dirty="0"/>
              <a:t>のゼーマン分裂の温度依存性を示しており、ここから</a:t>
            </a:r>
            <a:r>
              <a:rPr kumimoji="1" lang="en-US" altLang="ja-JP" dirty="0"/>
              <a:t>Tc</a:t>
            </a:r>
            <a:r>
              <a:rPr kumimoji="1" lang="ja-JP" altLang="en-US" dirty="0"/>
              <a:t>の圧力依存性を検出できる。</a:t>
            </a:r>
            <a:endParaRPr kumimoji="1" lang="en-US" altLang="ja-JP" dirty="0"/>
          </a:p>
          <a:p>
            <a:r>
              <a:rPr kumimoji="1" lang="ja-JP" altLang="en-US" dirty="0"/>
              <a:t>図</a:t>
            </a:r>
            <a:r>
              <a:rPr kumimoji="1" lang="en-US" altLang="ja-JP" dirty="0"/>
              <a:t>B</a:t>
            </a:r>
            <a:r>
              <a:rPr kumimoji="1" lang="ja-JP" altLang="en-US" dirty="0"/>
              <a:t>は図</a:t>
            </a:r>
            <a:r>
              <a:rPr kumimoji="1" lang="en-US" altLang="ja-JP" dirty="0"/>
              <a:t>A</a:t>
            </a:r>
            <a:r>
              <a:rPr kumimoji="1" lang="ja-JP" altLang="en-US" dirty="0"/>
              <a:t>から得られた</a:t>
            </a:r>
            <a:r>
              <a:rPr kumimoji="1" lang="en-US" altLang="ja-JP" dirty="0"/>
              <a:t>T-p</a:t>
            </a:r>
            <a:r>
              <a:rPr kumimoji="1" lang="ja-JP" altLang="en-US" dirty="0"/>
              <a:t>相図である。圧力と共に超伝導状態が抑制されていることが示されている。これは、</a:t>
            </a:r>
            <a:r>
              <a:rPr kumimoji="1" lang="en-US" altLang="ja-JP" dirty="0"/>
              <a:t>x=0.41</a:t>
            </a:r>
            <a:r>
              <a:rPr kumimoji="1" lang="ja-JP" altLang="en-US" dirty="0"/>
              <a:t>が超伝導ドームのオーバードープ側に位置していることと矛盾しない</a:t>
            </a:r>
            <a:r>
              <a:rPr kumimoji="1" lang="en-US" altLang="ja-JP" dirty="0"/>
              <a:t>(</a:t>
            </a:r>
            <a:r>
              <a:rPr kumimoji="1" lang="ja-JP" altLang="en-US" dirty="0"/>
              <a:t>図</a:t>
            </a:r>
            <a:r>
              <a:rPr kumimoji="1" lang="en-US" altLang="ja-JP" dirty="0"/>
              <a:t>C)</a:t>
            </a:r>
            <a:r>
              <a:rPr kumimoji="1" lang="ja-JP" altLang="en-US" dirty="0"/>
              <a:t>。</a:t>
            </a:r>
            <a:r>
              <a:rPr kumimoji="1" lang="en-US" altLang="ja-JP" dirty="0"/>
              <a:t>1bar=10^5pa</a:t>
            </a:r>
          </a:p>
          <a:p>
            <a:r>
              <a:rPr kumimoji="1" lang="ja-JP" altLang="en-US" dirty="0"/>
              <a:t>緑のひし形が交流磁化率法、赤い四角が光学磁気共鳴法で測定した</a:t>
            </a:r>
            <a:r>
              <a:rPr kumimoji="1" lang="en-US" altLang="ja-JP" dirty="0"/>
              <a:t>Tc</a:t>
            </a:r>
            <a:r>
              <a:rPr kumimoji="1" lang="ja-JP" altLang="en-US" dirty="0"/>
              <a:t>。</a:t>
            </a:r>
            <a:r>
              <a:rPr kumimoji="1" lang="en-US" altLang="ja-JP" dirty="0"/>
              <a:t>p1,p2,…</a:t>
            </a:r>
            <a:r>
              <a:rPr kumimoji="1" lang="ja-JP" altLang="en-US" dirty="0"/>
              <a:t>は印加圧力の順序を示す。</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10</a:t>
            </a:fld>
            <a:endParaRPr kumimoji="1" lang="ja-JP" altLang="en-US"/>
          </a:p>
        </p:txBody>
      </p:sp>
    </p:spTree>
    <p:extLst>
      <p:ext uri="{BB962C8B-B14F-4D97-AF65-F5344CB8AC3E}">
        <p14:creationId xmlns:p14="http://schemas.microsoft.com/office/powerpoint/2010/main" val="3378439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超伝導転移の相境界</a:t>
            </a:r>
            <a:r>
              <a:rPr kumimoji="1" lang="en-US" altLang="ja-JP" dirty="0"/>
              <a:t>(</a:t>
            </a:r>
            <a:r>
              <a:rPr kumimoji="1" lang="ja-JP" altLang="en-US" dirty="0"/>
              <a:t>下部臨界磁場</a:t>
            </a:r>
            <a:r>
              <a:rPr kumimoji="1" lang="en-US" altLang="ja-JP" dirty="0"/>
              <a:t>Hc1</a:t>
            </a:r>
            <a:r>
              <a:rPr kumimoji="1" lang="ja-JP" altLang="en-US" dirty="0"/>
              <a:t>と上部臨界磁場</a:t>
            </a:r>
            <a:r>
              <a:rPr kumimoji="1" lang="en-US" altLang="ja-JP" dirty="0"/>
              <a:t>Hc2)</a:t>
            </a:r>
            <a:r>
              <a:rPr kumimoji="1" lang="ja-JP" altLang="en-US" dirty="0"/>
              <a:t>を探るため、</a:t>
            </a:r>
            <a:r>
              <a:rPr kumimoji="1" lang="en-US" altLang="ja-JP" dirty="0"/>
              <a:t>8.3kbar</a:t>
            </a:r>
            <a:r>
              <a:rPr kumimoji="1" lang="ja-JP" altLang="en-US" dirty="0"/>
              <a:t>で</a:t>
            </a:r>
            <a:r>
              <a:rPr kumimoji="1" lang="en-US" altLang="ja-JP" dirty="0" err="1"/>
              <a:t>NVc</a:t>
            </a:r>
            <a:r>
              <a:rPr kumimoji="1" lang="ja-JP" altLang="en-US" dirty="0"/>
              <a:t>で感知した試料</a:t>
            </a:r>
            <a:r>
              <a:rPr kumimoji="1" lang="en-US" altLang="ja-JP" dirty="0"/>
              <a:t>C</a:t>
            </a:r>
            <a:r>
              <a:rPr kumimoji="1" lang="ja-JP" altLang="en-US" dirty="0"/>
              <a:t>軸に沿った磁場を計測した。</a:t>
            </a:r>
            <a:endParaRPr kumimoji="1" lang="en-US" altLang="ja-JP" dirty="0"/>
          </a:p>
          <a:p>
            <a:r>
              <a:rPr kumimoji="1" lang="ja-JP" altLang="en-US" dirty="0"/>
              <a:t>図</a:t>
            </a:r>
            <a:r>
              <a:rPr kumimoji="1" lang="en-US" altLang="ja-JP" dirty="0"/>
              <a:t>A</a:t>
            </a:r>
            <a:r>
              <a:rPr kumimoji="1" lang="ja-JP" altLang="en-US" dirty="0"/>
              <a:t>は</a:t>
            </a:r>
            <a:r>
              <a:rPr kumimoji="1" lang="en-US" altLang="ja-JP" dirty="0"/>
              <a:t>8.3kbar</a:t>
            </a:r>
            <a:r>
              <a:rPr kumimoji="1" lang="ja-JP" altLang="en-US" dirty="0"/>
              <a:t>で</a:t>
            </a:r>
            <a:r>
              <a:rPr kumimoji="1" lang="en-US" altLang="ja-JP" dirty="0" err="1"/>
              <a:t>NVc</a:t>
            </a:r>
            <a:r>
              <a:rPr kumimoji="1" lang="ja-JP" altLang="en-US" dirty="0"/>
              <a:t>で測定された</a:t>
            </a:r>
            <a:r>
              <a:rPr kumimoji="1" lang="en-US" altLang="ja-JP" dirty="0"/>
              <a:t>c</a:t>
            </a:r>
            <a:r>
              <a:rPr kumimoji="1" lang="ja-JP" altLang="en-US" dirty="0"/>
              <a:t>軸方向の磁場。</a:t>
            </a:r>
            <a:r>
              <a:rPr kumimoji="1" lang="en-US" altLang="ja-JP" dirty="0"/>
              <a:t>Tc1</a:t>
            </a:r>
            <a:r>
              <a:rPr kumimoji="1" lang="ja-JP" altLang="en-US" dirty="0"/>
              <a:t>と</a:t>
            </a:r>
            <a:r>
              <a:rPr kumimoji="1" lang="en-US" altLang="ja-JP" dirty="0"/>
              <a:t>Tc2</a:t>
            </a:r>
            <a:r>
              <a:rPr kumimoji="1" lang="ja-JP" altLang="en-US" dirty="0"/>
              <a:t>の定義も図中に示す。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常伝導状態である</a:t>
            </a:r>
            <a:r>
              <a:rPr kumimoji="1" lang="en-US" altLang="ja-JP" dirty="0"/>
              <a:t>30K</a:t>
            </a:r>
            <a:r>
              <a:rPr kumimoji="1" lang="ja-JP" altLang="en-US" dirty="0"/>
              <a:t>のデータを使って、印加磁場の値を校正することができる。したがってこの磁場は</a:t>
            </a:r>
            <a:r>
              <a:rPr kumimoji="1" lang="en-US" altLang="ja-JP" dirty="0"/>
              <a:t>Tc1</a:t>
            </a:r>
            <a:r>
              <a:rPr kumimoji="1" lang="ja-JP" altLang="en-US" dirty="0"/>
              <a:t>では</a:t>
            </a:r>
            <a:r>
              <a:rPr kumimoji="1" lang="en-US" altLang="ja-JP" dirty="0"/>
              <a:t>Hc1</a:t>
            </a:r>
            <a:r>
              <a:rPr kumimoji="1" lang="ja-JP" altLang="en-US" dirty="0"/>
              <a:t>に比例して、</a:t>
            </a:r>
            <a:r>
              <a:rPr kumimoji="1" lang="en-US" altLang="ja-JP" dirty="0"/>
              <a:t>Tc2</a:t>
            </a:r>
            <a:r>
              <a:rPr kumimoji="1" lang="ja-JP" altLang="en-US" dirty="0"/>
              <a:t>では</a:t>
            </a:r>
            <a:r>
              <a:rPr kumimoji="1" lang="en-US" altLang="ja-JP" dirty="0"/>
              <a:t>Hc2</a:t>
            </a:r>
            <a:r>
              <a:rPr kumimoji="1" lang="ja-JP" altLang="en-US" dirty="0"/>
              <a:t>に等しいはずである。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したがって、我々の光学磁気共鳴データは、圧力下でのマイスナー状態から渦糸状態への転移を検出する可能性を提供する。</a:t>
            </a:r>
            <a:endParaRPr kumimoji="1" lang="en-US" altLang="ja-JP" dirty="0"/>
          </a:p>
          <a:p>
            <a:endParaRPr kumimoji="1" lang="en-US" altLang="ja-JP" dirty="0"/>
          </a:p>
          <a:p>
            <a:r>
              <a:rPr kumimoji="1" lang="ja-JP" altLang="en-US" dirty="0"/>
              <a:t>図</a:t>
            </a:r>
            <a:r>
              <a:rPr kumimoji="1" lang="en-US" altLang="ja-JP" dirty="0"/>
              <a:t>B</a:t>
            </a:r>
            <a:r>
              <a:rPr kumimoji="1" lang="ja-JP" altLang="en-US" dirty="0"/>
              <a:t>は</a:t>
            </a:r>
            <a:r>
              <a:rPr kumimoji="1" lang="en-US" altLang="ja-JP" dirty="0"/>
              <a:t>8.3kbar</a:t>
            </a:r>
            <a:r>
              <a:rPr kumimoji="1" lang="ja-JP" altLang="en-US" dirty="0"/>
              <a:t>での</a:t>
            </a:r>
            <a:r>
              <a:rPr kumimoji="1" lang="en-US" altLang="ja-JP" dirty="0"/>
              <a:t>αHc1(T)(</a:t>
            </a:r>
            <a:r>
              <a:rPr kumimoji="1" lang="ja-JP" altLang="en-US" dirty="0"/>
              <a:t>白抜きの赤丸</a:t>
            </a:r>
            <a:r>
              <a:rPr kumimoji="1" lang="en-US" altLang="ja-JP" dirty="0"/>
              <a:t>)</a:t>
            </a:r>
            <a:r>
              <a:rPr kumimoji="1" lang="ja-JP" altLang="en-US" dirty="0"/>
              <a:t>と</a:t>
            </a:r>
            <a:r>
              <a:rPr kumimoji="1" lang="en-US" altLang="ja-JP" dirty="0"/>
              <a:t>Hc2(T)(</a:t>
            </a:r>
            <a:r>
              <a:rPr kumimoji="1" lang="ja-JP" altLang="en-US" dirty="0"/>
              <a:t>赤丸</a:t>
            </a:r>
            <a:r>
              <a:rPr kumimoji="1" lang="en-US" altLang="ja-JP" dirty="0"/>
              <a:t>)</a:t>
            </a:r>
            <a:r>
              <a:rPr kumimoji="1" lang="ja-JP" altLang="en-US" dirty="0"/>
              <a:t>の相図。</a:t>
            </a:r>
            <a:r>
              <a:rPr kumimoji="1" lang="en-US" altLang="ja-JP" dirty="0"/>
              <a:t>α</a:t>
            </a:r>
            <a:r>
              <a:rPr kumimoji="1" lang="ja-JP" altLang="en-US" dirty="0"/>
              <a:t>～</a:t>
            </a:r>
            <a:r>
              <a:rPr kumimoji="1" lang="en-US" altLang="ja-JP" dirty="0"/>
              <a:t>0.5</a:t>
            </a:r>
            <a:r>
              <a:rPr kumimoji="1" lang="ja-JP" altLang="en-US" dirty="0"/>
              <a:t>は試料の形状に依存する数値定数。</a:t>
            </a:r>
            <a:endParaRPr kumimoji="1" lang="en-US" altLang="ja-JP" dirty="0"/>
          </a:p>
          <a:p>
            <a:r>
              <a:rPr kumimoji="1" lang="en-US" altLang="ja-JP" dirty="0"/>
              <a:t>Hc1</a:t>
            </a:r>
            <a:r>
              <a:rPr kumimoji="1" lang="ja-JP" altLang="en-US" dirty="0"/>
              <a:t>は低温で線形的に現れ、</a:t>
            </a:r>
            <a:r>
              <a:rPr kumimoji="1" lang="en-US" altLang="ja-JP" dirty="0"/>
              <a:t>0K</a:t>
            </a:r>
            <a:r>
              <a:rPr kumimoji="1" lang="ja-JP" altLang="en-US" dirty="0"/>
              <a:t>で</a:t>
            </a:r>
            <a:r>
              <a:rPr kumimoji="1" lang="en-US" altLang="ja-JP" dirty="0"/>
              <a:t>184G</a:t>
            </a:r>
            <a:r>
              <a:rPr kumimoji="1" lang="ja-JP" altLang="en-US" dirty="0"/>
              <a:t>に外挿される。黒い線はそのガイドの役割。比較のため、</a:t>
            </a:r>
            <a:r>
              <a:rPr kumimoji="1" lang="en-US" altLang="ja-JP" dirty="0"/>
              <a:t>15kbar</a:t>
            </a:r>
            <a:r>
              <a:rPr kumimoji="1" lang="ja-JP" altLang="en-US" dirty="0"/>
              <a:t>の</a:t>
            </a:r>
            <a:r>
              <a:rPr kumimoji="1" lang="en-US" altLang="ja-JP" dirty="0"/>
              <a:t>αHc1</a:t>
            </a:r>
            <a:r>
              <a:rPr kumimoji="1" lang="ja-JP" altLang="en-US" dirty="0"/>
              <a:t>を相図に追加した</a:t>
            </a:r>
            <a:r>
              <a:rPr kumimoji="1" lang="en-US" altLang="ja-JP" dirty="0"/>
              <a:t>(</a:t>
            </a:r>
            <a:r>
              <a:rPr kumimoji="1" lang="ja-JP" altLang="en-US" dirty="0"/>
              <a:t>緑の十字</a:t>
            </a:r>
            <a:r>
              <a:rPr kumimoji="1" lang="en-US" altLang="ja-JP" dirty="0"/>
              <a:t>)</a:t>
            </a:r>
            <a:r>
              <a:rPr kumimoji="1" lang="ja-JP" altLang="en-US" dirty="0"/>
              <a:t>。</a:t>
            </a:r>
            <a:endParaRPr kumimoji="1" lang="en-US" altLang="ja-JP" dirty="0"/>
          </a:p>
          <a:p>
            <a:r>
              <a:rPr kumimoji="1" lang="en-US" altLang="ja-JP" dirty="0"/>
              <a:t>Hc2</a:t>
            </a:r>
            <a:r>
              <a:rPr kumimoji="1" lang="ja-JP" altLang="en-US" dirty="0"/>
              <a:t>がほぼ垂直となっているのは物質系の強相関性と一致する。すなわち、</a:t>
            </a:r>
            <a:r>
              <a:rPr kumimoji="1" lang="en-US" altLang="ja-JP" dirty="0"/>
              <a:t>Tc=</a:t>
            </a:r>
            <a:r>
              <a:rPr kumimoji="1" lang="en-US" altLang="ja-JP" dirty="0" err="1"/>
              <a:t>Hc</a:t>
            </a:r>
            <a:r>
              <a:rPr kumimoji="1" lang="ja-JP" altLang="en-US"/>
              <a:t>であることに一致する。</a:t>
            </a:r>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11</a:t>
            </a:fld>
            <a:endParaRPr kumimoji="1" lang="ja-JP" altLang="en-US"/>
          </a:p>
        </p:txBody>
      </p:sp>
    </p:spTree>
    <p:extLst>
      <p:ext uri="{BB962C8B-B14F-4D97-AF65-F5344CB8AC3E}">
        <p14:creationId xmlns:p14="http://schemas.microsoft.com/office/powerpoint/2010/main" val="2761523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7F9C40-95FF-E5E3-C28B-FBA7C00B375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38AA313-96F4-39D6-6FC2-036DF42F7E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3919A5A-6CBF-377D-590C-0554DB849DFB}"/>
              </a:ext>
            </a:extLst>
          </p:cNvPr>
          <p:cNvSpPr>
            <a:spLocks noGrp="1"/>
          </p:cNvSpPr>
          <p:nvPr>
            <p:ph type="dt" sz="half" idx="10"/>
          </p:nvPr>
        </p:nvSpPr>
        <p:spPr/>
        <p:txBody>
          <a:bodyPr/>
          <a:lstStyle/>
          <a:p>
            <a:fld id="{4875DFF7-2B09-4760-85E7-60B7DDE9172C}" type="datetimeFigureOut">
              <a:rPr kumimoji="1" lang="ja-JP" altLang="en-US" smtClean="0"/>
              <a:t>2022/7/19</a:t>
            </a:fld>
            <a:endParaRPr kumimoji="1" lang="ja-JP" altLang="en-US"/>
          </a:p>
        </p:txBody>
      </p:sp>
      <p:sp>
        <p:nvSpPr>
          <p:cNvPr id="5" name="フッター プレースホルダー 4">
            <a:extLst>
              <a:ext uri="{FF2B5EF4-FFF2-40B4-BE49-F238E27FC236}">
                <a16:creationId xmlns:a16="http://schemas.microsoft.com/office/drawing/2014/main" id="{F7B2D99B-FB8B-F250-9120-DE504FF247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C5FC38-57F2-8734-6A25-917F303D12DF}"/>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1468303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8C20C-A8DA-26B0-EA76-EF0F0C141CA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73E6B92-C508-1AA6-4966-16BD89A91A8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F3BFF3-2C56-5567-0C97-78A2D1E586B8}"/>
              </a:ext>
            </a:extLst>
          </p:cNvPr>
          <p:cNvSpPr>
            <a:spLocks noGrp="1"/>
          </p:cNvSpPr>
          <p:nvPr>
            <p:ph type="dt" sz="half" idx="10"/>
          </p:nvPr>
        </p:nvSpPr>
        <p:spPr/>
        <p:txBody>
          <a:bodyPr/>
          <a:lstStyle/>
          <a:p>
            <a:fld id="{4875DFF7-2B09-4760-85E7-60B7DDE9172C}" type="datetimeFigureOut">
              <a:rPr kumimoji="1" lang="ja-JP" altLang="en-US" smtClean="0"/>
              <a:t>2022/7/19</a:t>
            </a:fld>
            <a:endParaRPr kumimoji="1" lang="ja-JP" altLang="en-US"/>
          </a:p>
        </p:txBody>
      </p:sp>
      <p:sp>
        <p:nvSpPr>
          <p:cNvPr id="5" name="フッター プレースホルダー 4">
            <a:extLst>
              <a:ext uri="{FF2B5EF4-FFF2-40B4-BE49-F238E27FC236}">
                <a16:creationId xmlns:a16="http://schemas.microsoft.com/office/drawing/2014/main" id="{BCA64637-FE8A-909B-5FB9-7F49B37A56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C58EC5-53CD-B2EB-6295-2DE8A122F09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610945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FD6FCD8-A180-6AE1-A332-067B025F89D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510D5C1-376D-BEC3-4E87-5B043C230C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84EBEE3-469E-1408-3A22-224B2DD6F1AB}"/>
              </a:ext>
            </a:extLst>
          </p:cNvPr>
          <p:cNvSpPr>
            <a:spLocks noGrp="1"/>
          </p:cNvSpPr>
          <p:nvPr>
            <p:ph type="dt" sz="half" idx="10"/>
          </p:nvPr>
        </p:nvSpPr>
        <p:spPr/>
        <p:txBody>
          <a:bodyPr/>
          <a:lstStyle/>
          <a:p>
            <a:fld id="{4875DFF7-2B09-4760-85E7-60B7DDE9172C}" type="datetimeFigureOut">
              <a:rPr kumimoji="1" lang="ja-JP" altLang="en-US" smtClean="0"/>
              <a:t>2022/7/19</a:t>
            </a:fld>
            <a:endParaRPr kumimoji="1" lang="ja-JP" altLang="en-US"/>
          </a:p>
        </p:txBody>
      </p:sp>
      <p:sp>
        <p:nvSpPr>
          <p:cNvPr id="5" name="フッター プレースホルダー 4">
            <a:extLst>
              <a:ext uri="{FF2B5EF4-FFF2-40B4-BE49-F238E27FC236}">
                <a16:creationId xmlns:a16="http://schemas.microsoft.com/office/drawing/2014/main" id="{ECB4F7A8-6EA9-8EA6-C97F-1891D2180E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3D8693-1CE1-ECC9-40D9-CE035D2841C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56521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2B258A-BF9E-4954-042C-C2978B9304F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B7A130-8569-CBD4-6FC3-783D81BC21F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01C459-8145-9F90-DD76-3C24CB385B7F}"/>
              </a:ext>
            </a:extLst>
          </p:cNvPr>
          <p:cNvSpPr>
            <a:spLocks noGrp="1"/>
          </p:cNvSpPr>
          <p:nvPr>
            <p:ph type="dt" sz="half" idx="10"/>
          </p:nvPr>
        </p:nvSpPr>
        <p:spPr/>
        <p:txBody>
          <a:bodyPr/>
          <a:lstStyle/>
          <a:p>
            <a:fld id="{4875DFF7-2B09-4760-85E7-60B7DDE9172C}" type="datetimeFigureOut">
              <a:rPr kumimoji="1" lang="ja-JP" altLang="en-US" smtClean="0"/>
              <a:t>2022/7/19</a:t>
            </a:fld>
            <a:endParaRPr kumimoji="1" lang="ja-JP" altLang="en-US"/>
          </a:p>
        </p:txBody>
      </p:sp>
      <p:sp>
        <p:nvSpPr>
          <p:cNvPr id="5" name="フッター プレースホルダー 4">
            <a:extLst>
              <a:ext uri="{FF2B5EF4-FFF2-40B4-BE49-F238E27FC236}">
                <a16:creationId xmlns:a16="http://schemas.microsoft.com/office/drawing/2014/main" id="{EDBEE7A6-7914-8178-7FE2-B821C2127B9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684376-5367-64F6-0B2A-3E325C9F949F}"/>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1182837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F03733-E5FB-DBFA-9574-1349822A937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A9DD4F-6BE0-7F64-0B2C-0D71D7BD32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99572B3-CFA8-CF7F-F7B0-A842C17646F2}"/>
              </a:ext>
            </a:extLst>
          </p:cNvPr>
          <p:cNvSpPr>
            <a:spLocks noGrp="1"/>
          </p:cNvSpPr>
          <p:nvPr>
            <p:ph type="dt" sz="half" idx="10"/>
          </p:nvPr>
        </p:nvSpPr>
        <p:spPr/>
        <p:txBody>
          <a:bodyPr/>
          <a:lstStyle/>
          <a:p>
            <a:fld id="{4875DFF7-2B09-4760-85E7-60B7DDE9172C}" type="datetimeFigureOut">
              <a:rPr kumimoji="1" lang="ja-JP" altLang="en-US" smtClean="0"/>
              <a:t>2022/7/19</a:t>
            </a:fld>
            <a:endParaRPr kumimoji="1" lang="ja-JP" altLang="en-US"/>
          </a:p>
        </p:txBody>
      </p:sp>
      <p:sp>
        <p:nvSpPr>
          <p:cNvPr id="5" name="フッター プレースホルダー 4">
            <a:extLst>
              <a:ext uri="{FF2B5EF4-FFF2-40B4-BE49-F238E27FC236}">
                <a16:creationId xmlns:a16="http://schemas.microsoft.com/office/drawing/2014/main" id="{4F8617EC-CF0A-BCC8-9FB8-9A420DF393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C07E93-E18B-8861-3469-46FD18FF6AA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45431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E71883-EB58-AA53-2AE8-37B46B8A732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6209C1-EF57-1B08-A2BF-D3348A4BA57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9C51521-9168-7F10-7624-2BE31F14CA4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B61CC0B-4E74-8015-3B02-1818C9B4F7FF}"/>
              </a:ext>
            </a:extLst>
          </p:cNvPr>
          <p:cNvSpPr>
            <a:spLocks noGrp="1"/>
          </p:cNvSpPr>
          <p:nvPr>
            <p:ph type="dt" sz="half" idx="10"/>
          </p:nvPr>
        </p:nvSpPr>
        <p:spPr/>
        <p:txBody>
          <a:bodyPr/>
          <a:lstStyle/>
          <a:p>
            <a:fld id="{4875DFF7-2B09-4760-85E7-60B7DDE9172C}" type="datetimeFigureOut">
              <a:rPr kumimoji="1" lang="ja-JP" altLang="en-US" smtClean="0"/>
              <a:t>2022/7/19</a:t>
            </a:fld>
            <a:endParaRPr kumimoji="1" lang="ja-JP" altLang="en-US"/>
          </a:p>
        </p:txBody>
      </p:sp>
      <p:sp>
        <p:nvSpPr>
          <p:cNvPr id="6" name="フッター プレースホルダー 5">
            <a:extLst>
              <a:ext uri="{FF2B5EF4-FFF2-40B4-BE49-F238E27FC236}">
                <a16:creationId xmlns:a16="http://schemas.microsoft.com/office/drawing/2014/main" id="{49C46C05-4B22-BAEB-A9F9-397A7CDD49B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7E33CA5-5583-502A-D18F-3FDCE8784F44}"/>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3482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FD12D5-F1BB-7E66-F990-7DAACE11EF5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D9B619B-6A2F-70D8-1EC8-2BC301710F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233E2BA-E9BB-7D1B-6915-4A6ACBFA996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8C19F54-96E6-5217-2FC8-24E1A07F5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4238EB8-08FE-0081-9041-12B0EB2C757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B35C841-5519-0094-253A-0CD83C3317AE}"/>
              </a:ext>
            </a:extLst>
          </p:cNvPr>
          <p:cNvSpPr>
            <a:spLocks noGrp="1"/>
          </p:cNvSpPr>
          <p:nvPr>
            <p:ph type="dt" sz="half" idx="10"/>
          </p:nvPr>
        </p:nvSpPr>
        <p:spPr/>
        <p:txBody>
          <a:bodyPr/>
          <a:lstStyle/>
          <a:p>
            <a:fld id="{4875DFF7-2B09-4760-85E7-60B7DDE9172C}" type="datetimeFigureOut">
              <a:rPr kumimoji="1" lang="ja-JP" altLang="en-US" smtClean="0"/>
              <a:t>2022/7/19</a:t>
            </a:fld>
            <a:endParaRPr kumimoji="1" lang="ja-JP" altLang="en-US"/>
          </a:p>
        </p:txBody>
      </p:sp>
      <p:sp>
        <p:nvSpPr>
          <p:cNvPr id="8" name="フッター プレースホルダー 7">
            <a:extLst>
              <a:ext uri="{FF2B5EF4-FFF2-40B4-BE49-F238E27FC236}">
                <a16:creationId xmlns:a16="http://schemas.microsoft.com/office/drawing/2014/main" id="{567BC681-E9C0-6B04-3DDF-F127BDA890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0A0D457-A225-A47B-33F4-268BAA83274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915701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D13C72-0E7F-372C-7A60-B0FE7A7E573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569E6D5-DC18-8068-A65A-22FDD1D60BF1}"/>
              </a:ext>
            </a:extLst>
          </p:cNvPr>
          <p:cNvSpPr>
            <a:spLocks noGrp="1"/>
          </p:cNvSpPr>
          <p:nvPr>
            <p:ph type="dt" sz="half" idx="10"/>
          </p:nvPr>
        </p:nvSpPr>
        <p:spPr/>
        <p:txBody>
          <a:bodyPr/>
          <a:lstStyle/>
          <a:p>
            <a:fld id="{4875DFF7-2B09-4760-85E7-60B7DDE9172C}" type="datetimeFigureOut">
              <a:rPr kumimoji="1" lang="ja-JP" altLang="en-US" smtClean="0"/>
              <a:t>2022/7/19</a:t>
            </a:fld>
            <a:endParaRPr kumimoji="1" lang="ja-JP" altLang="en-US"/>
          </a:p>
        </p:txBody>
      </p:sp>
      <p:sp>
        <p:nvSpPr>
          <p:cNvPr id="4" name="フッター プレースホルダー 3">
            <a:extLst>
              <a:ext uri="{FF2B5EF4-FFF2-40B4-BE49-F238E27FC236}">
                <a16:creationId xmlns:a16="http://schemas.microsoft.com/office/drawing/2014/main" id="{54FC92D9-2DCC-0D0A-9982-055958518E9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600337E-3269-7897-473E-78E69C1EBD91}"/>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6468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BD84A0-AD4B-0C09-E78C-4B282DC73756}"/>
              </a:ext>
            </a:extLst>
          </p:cNvPr>
          <p:cNvSpPr>
            <a:spLocks noGrp="1"/>
          </p:cNvSpPr>
          <p:nvPr>
            <p:ph type="dt" sz="half" idx="10"/>
          </p:nvPr>
        </p:nvSpPr>
        <p:spPr/>
        <p:txBody>
          <a:bodyPr/>
          <a:lstStyle/>
          <a:p>
            <a:fld id="{4875DFF7-2B09-4760-85E7-60B7DDE9172C}" type="datetimeFigureOut">
              <a:rPr kumimoji="1" lang="ja-JP" altLang="en-US" smtClean="0"/>
              <a:t>2022/7/19</a:t>
            </a:fld>
            <a:endParaRPr kumimoji="1" lang="ja-JP" altLang="en-US"/>
          </a:p>
        </p:txBody>
      </p:sp>
      <p:sp>
        <p:nvSpPr>
          <p:cNvPr id="3" name="フッター プレースホルダー 2">
            <a:extLst>
              <a:ext uri="{FF2B5EF4-FFF2-40B4-BE49-F238E27FC236}">
                <a16:creationId xmlns:a16="http://schemas.microsoft.com/office/drawing/2014/main" id="{F8737689-9343-9864-E07A-21703F159A9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6DA4272-EE75-45B0-0A67-CF8CDA8A8B6C}"/>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47828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CBEE4D-D351-F144-D621-93785800736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398723-AAE6-EB48-F85E-1EC9DD7A4C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457A967-3C09-DEB4-36AC-5B42367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5A60DA6-E4A5-BC49-B9E5-664A78C3A7DF}"/>
              </a:ext>
            </a:extLst>
          </p:cNvPr>
          <p:cNvSpPr>
            <a:spLocks noGrp="1"/>
          </p:cNvSpPr>
          <p:nvPr>
            <p:ph type="dt" sz="half" idx="10"/>
          </p:nvPr>
        </p:nvSpPr>
        <p:spPr/>
        <p:txBody>
          <a:bodyPr/>
          <a:lstStyle/>
          <a:p>
            <a:fld id="{4875DFF7-2B09-4760-85E7-60B7DDE9172C}" type="datetimeFigureOut">
              <a:rPr kumimoji="1" lang="ja-JP" altLang="en-US" smtClean="0"/>
              <a:t>2022/7/19</a:t>
            </a:fld>
            <a:endParaRPr kumimoji="1" lang="ja-JP" altLang="en-US"/>
          </a:p>
        </p:txBody>
      </p:sp>
      <p:sp>
        <p:nvSpPr>
          <p:cNvPr id="6" name="フッター プレースホルダー 5">
            <a:extLst>
              <a:ext uri="{FF2B5EF4-FFF2-40B4-BE49-F238E27FC236}">
                <a16:creationId xmlns:a16="http://schemas.microsoft.com/office/drawing/2014/main" id="{BA78479A-07C0-3948-3675-2B0F198A12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572A41D-5135-302B-EF03-97D612834B25}"/>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88998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D23CE0-8CA8-BB7D-77B0-FCA898170AB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3C9F37C-2979-4CD1-4985-67CAA348F6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CB44EB6-80EE-3252-8140-5BD313035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D31F14-22FD-A9D2-1721-5C11D8F4CF56}"/>
              </a:ext>
            </a:extLst>
          </p:cNvPr>
          <p:cNvSpPr>
            <a:spLocks noGrp="1"/>
          </p:cNvSpPr>
          <p:nvPr>
            <p:ph type="dt" sz="half" idx="10"/>
          </p:nvPr>
        </p:nvSpPr>
        <p:spPr/>
        <p:txBody>
          <a:bodyPr/>
          <a:lstStyle/>
          <a:p>
            <a:fld id="{4875DFF7-2B09-4760-85E7-60B7DDE9172C}" type="datetimeFigureOut">
              <a:rPr kumimoji="1" lang="ja-JP" altLang="en-US" smtClean="0"/>
              <a:t>2022/7/19</a:t>
            </a:fld>
            <a:endParaRPr kumimoji="1" lang="ja-JP" altLang="en-US"/>
          </a:p>
        </p:txBody>
      </p:sp>
      <p:sp>
        <p:nvSpPr>
          <p:cNvPr id="6" name="フッター プレースホルダー 5">
            <a:extLst>
              <a:ext uri="{FF2B5EF4-FFF2-40B4-BE49-F238E27FC236}">
                <a16:creationId xmlns:a16="http://schemas.microsoft.com/office/drawing/2014/main" id="{4B1D91CA-7811-5372-D17C-EE296E8680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7CBBFF-64FA-FED0-76C4-8BEEC2D7659E}"/>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116498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3400177-BD43-F5DD-D0E7-5ED9971D71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78D8398-8AB2-61CE-8FAC-CD426825F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34ED35-D455-53E3-12F3-50FAFF171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75DFF7-2B09-4760-85E7-60B7DDE9172C}" type="datetimeFigureOut">
              <a:rPr kumimoji="1" lang="ja-JP" altLang="en-US" smtClean="0"/>
              <a:t>2022/7/19</a:t>
            </a:fld>
            <a:endParaRPr kumimoji="1" lang="ja-JP" altLang="en-US"/>
          </a:p>
        </p:txBody>
      </p:sp>
      <p:sp>
        <p:nvSpPr>
          <p:cNvPr id="5" name="フッター プレースホルダー 4">
            <a:extLst>
              <a:ext uri="{FF2B5EF4-FFF2-40B4-BE49-F238E27FC236}">
                <a16:creationId xmlns:a16="http://schemas.microsoft.com/office/drawing/2014/main" id="{0D9D9572-8797-5A35-05D5-540AA0F629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50529F2-75F7-B801-2B63-61A049CD4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208772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spring8.or.jp/ja/news_publications/press_release/2012/120621/" TargetMode="External"/><Relationship Id="rId2" Type="http://schemas.openxmlformats.org/officeDocument/2006/relationships/hyperlink" Target="http://mizuochilab.kuicr.kyoto-u.ac.jp/research.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cademist-cf.com/journal/?p=6566" TargetMode="External"/><Relationship Id="rId2" Type="http://schemas.openxmlformats.org/officeDocument/2006/relationships/hyperlink" Target="https://www.kek.jp/ja/Research/IMSS/Material/SCE/" TargetMode="External"/><Relationship Id="rId1" Type="http://schemas.openxmlformats.org/officeDocument/2006/relationships/slideLayout" Target="../slideLayouts/slideLayout2.xml"/><Relationship Id="rId4" Type="http://schemas.openxmlformats.org/officeDocument/2006/relationships/hyperlink" Target="http://www.spring8.or.jp/ja/news_publications/press_release/2007/070901/"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ss.scphys.kyoto-u.ac.jp/legacy_QM.php?p=/research/res-sub/contents/fesc.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pring8.or.jp/ja/news_publications/press_release/2012/12062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mizuochilab.kuicr.kyoto-u.ac.jp/research.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9AFCF8-A295-183E-7C15-3DB61EAD6C4C}"/>
              </a:ext>
            </a:extLst>
          </p:cNvPr>
          <p:cNvSpPr>
            <a:spLocks noGrp="1"/>
          </p:cNvSpPr>
          <p:nvPr>
            <p:ph type="ctrTitle"/>
          </p:nvPr>
        </p:nvSpPr>
        <p:spPr>
          <a:xfrm>
            <a:off x="1524000" y="1122363"/>
            <a:ext cx="9144000" cy="3211512"/>
          </a:xfrm>
        </p:spPr>
        <p:txBody>
          <a:bodyPr>
            <a:normAutofit/>
          </a:bodyPr>
          <a:lstStyle/>
          <a:p>
            <a:r>
              <a:rPr lang="en-US" altLang="ja-JP" sz="1800" kern="100" dirty="0">
                <a:effectLst/>
                <a:latin typeface="Arial Black" panose="020B0A04020102020204" pitchFamily="34" charset="0"/>
                <a:ea typeface="游明朝" panose="02020400000000000000" pitchFamily="18" charset="-128"/>
                <a:cs typeface="Times New Roman" panose="02020603050405020304" pitchFamily="18" charset="0"/>
              </a:rPr>
              <a:t>Measuring magnetic field texture in correlated</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Arial Black" panose="020B0A04020102020204" pitchFamily="34" charset="0"/>
                <a:ea typeface="游明朝" panose="02020400000000000000" pitchFamily="18" charset="-128"/>
                <a:cs typeface="Times New Roman" panose="02020603050405020304" pitchFamily="18" charset="0"/>
              </a:rPr>
              <a:t>electron systems under extreme conditions</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King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Yau</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Yip,Kin</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On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Ho,King</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Yiu</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Yu,Yang</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Chen,Wei</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Zhang,S</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Kasahara,Y.Mizukami</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Shibauchi,Y</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Matsuda,Swee</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K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Goh,Sen</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Yang</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SCIENCE 13 Dec 2019 Vol 366, Issue 6471 pp. 1355-1359</a:t>
            </a:r>
            <a:b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br>
            <a:b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ja-JP" altLang="en-US" sz="2800" kern="100" dirty="0">
                <a:effectLst/>
                <a:latin typeface="游明朝" panose="02020400000000000000" pitchFamily="18" charset="-128"/>
                <a:ea typeface="游明朝" panose="02020400000000000000" pitchFamily="18" charset="-128"/>
                <a:cs typeface="Arial" panose="020B0604020202020204" pitchFamily="34" charset="0"/>
              </a:rPr>
              <a:t>極限環境下における相関電子系中の磁場構造の測定</a:t>
            </a:r>
            <a:br>
              <a:rPr lang="ja-JP" altLang="ja-JP" sz="2800" kern="100" dirty="0">
                <a:effectLst/>
                <a:latin typeface="游明朝" panose="02020400000000000000" pitchFamily="18" charset="-128"/>
                <a:ea typeface="游明朝" panose="02020400000000000000" pitchFamily="18" charset="-128"/>
                <a:cs typeface="Arial" panose="020B0604020202020204" pitchFamily="34" charset="0"/>
              </a:rPr>
            </a:br>
            <a:endParaRPr kumimoji="1" lang="ja-JP" altLang="en-US" sz="2800" dirty="0"/>
          </a:p>
        </p:txBody>
      </p:sp>
      <p:sp>
        <p:nvSpPr>
          <p:cNvPr id="3" name="字幕 2">
            <a:extLst>
              <a:ext uri="{FF2B5EF4-FFF2-40B4-BE49-F238E27FC236}">
                <a16:creationId xmlns:a16="http://schemas.microsoft.com/office/drawing/2014/main" id="{DA177299-BC0F-F0D1-01EA-6B114109093E}"/>
              </a:ext>
            </a:extLst>
          </p:cNvPr>
          <p:cNvSpPr>
            <a:spLocks noGrp="1"/>
          </p:cNvSpPr>
          <p:nvPr>
            <p:ph type="subTitle" idx="1"/>
          </p:nvPr>
        </p:nvSpPr>
        <p:spPr>
          <a:xfrm>
            <a:off x="1524000" y="4926013"/>
            <a:ext cx="9144000" cy="550862"/>
          </a:xfrm>
        </p:spPr>
        <p:txBody>
          <a:bodyPr/>
          <a:lstStyle/>
          <a:p>
            <a:r>
              <a:rPr kumimoji="1" lang="ja-JP" altLang="en-US" dirty="0"/>
              <a:t>松川・谷口研究室 </a:t>
            </a:r>
            <a:r>
              <a:rPr kumimoji="1" lang="en-US" altLang="ja-JP" dirty="0"/>
              <a:t>s0319007 </a:t>
            </a:r>
            <a:r>
              <a:rPr kumimoji="1" lang="ja-JP" altLang="en-US" dirty="0"/>
              <a:t>上野智也</a:t>
            </a:r>
          </a:p>
        </p:txBody>
      </p:sp>
    </p:spTree>
    <p:extLst>
      <p:ext uri="{BB962C8B-B14F-4D97-AF65-F5344CB8AC3E}">
        <p14:creationId xmlns:p14="http://schemas.microsoft.com/office/powerpoint/2010/main" val="2073656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2654C2-948D-EBE5-9CB2-D6B89A70FF1D}"/>
              </a:ext>
            </a:extLst>
          </p:cNvPr>
          <p:cNvSpPr>
            <a:spLocks noGrp="1"/>
          </p:cNvSpPr>
          <p:nvPr>
            <p:ph type="title"/>
          </p:nvPr>
        </p:nvSpPr>
        <p:spPr/>
        <p:txBody>
          <a:bodyPr/>
          <a:lstStyle/>
          <a:p>
            <a:r>
              <a:rPr kumimoji="1" lang="ja-JP" altLang="en-US" b="1" dirty="0"/>
              <a:t>結果</a:t>
            </a:r>
            <a:r>
              <a:rPr kumimoji="1" lang="en-US" altLang="ja-JP" b="1" dirty="0"/>
              <a:t>:</a:t>
            </a:r>
            <a:r>
              <a:rPr kumimoji="1" lang="en-US" altLang="ja-JP" b="1" dirty="0" err="1"/>
              <a:t>BaFe</a:t>
            </a:r>
            <a:r>
              <a:rPr kumimoji="1" lang="ja-JP" altLang="en-US" b="1" dirty="0"/>
              <a:t>₂</a:t>
            </a:r>
            <a:r>
              <a:rPr kumimoji="1" lang="en-US" altLang="ja-JP" b="1" dirty="0"/>
              <a:t>(As</a:t>
            </a:r>
            <a:r>
              <a:rPr kumimoji="1" lang="en-US" altLang="ja-JP" sz="2400" b="1" dirty="0"/>
              <a:t>0.59</a:t>
            </a:r>
            <a:r>
              <a:rPr kumimoji="1" lang="en-US" altLang="ja-JP" b="1" dirty="0"/>
              <a:t>P</a:t>
            </a:r>
            <a:r>
              <a:rPr kumimoji="1" lang="en-US" altLang="ja-JP" sz="2400" b="1" dirty="0"/>
              <a:t>0.41</a:t>
            </a:r>
            <a:r>
              <a:rPr kumimoji="1" lang="en-US" altLang="ja-JP" b="1" dirty="0"/>
              <a:t>)</a:t>
            </a:r>
            <a:r>
              <a:rPr kumimoji="1" lang="ja-JP" altLang="en-US" b="1" dirty="0"/>
              <a:t>₂の温度</a:t>
            </a:r>
            <a:r>
              <a:rPr kumimoji="1" lang="en-US" altLang="ja-JP" b="1" dirty="0"/>
              <a:t>-</a:t>
            </a:r>
            <a:r>
              <a:rPr kumimoji="1" lang="ja-JP" altLang="en-US" b="1" dirty="0"/>
              <a:t>圧力相図</a:t>
            </a:r>
          </a:p>
        </p:txBody>
      </p:sp>
      <p:pic>
        <p:nvPicPr>
          <p:cNvPr id="5" name="図 4">
            <a:extLst>
              <a:ext uri="{FF2B5EF4-FFF2-40B4-BE49-F238E27FC236}">
                <a16:creationId xmlns:a16="http://schemas.microsoft.com/office/drawing/2014/main" id="{FAFC951C-E170-6EA6-7991-E1C669AB8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300" y="1500188"/>
            <a:ext cx="6658904" cy="3620005"/>
          </a:xfrm>
          <a:prstGeom prst="rect">
            <a:avLst/>
          </a:prstGeom>
        </p:spPr>
      </p:pic>
      <p:pic>
        <p:nvPicPr>
          <p:cNvPr id="4" name="図 3">
            <a:extLst>
              <a:ext uri="{FF2B5EF4-FFF2-40B4-BE49-F238E27FC236}">
                <a16:creationId xmlns:a16="http://schemas.microsoft.com/office/drawing/2014/main" id="{2D1747B0-1D4B-435C-5779-5708BB145A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0878" y="1919054"/>
            <a:ext cx="3119139" cy="2782272"/>
          </a:xfrm>
          <a:prstGeom prst="rect">
            <a:avLst/>
          </a:prstGeom>
        </p:spPr>
      </p:pic>
      <p:sp>
        <p:nvSpPr>
          <p:cNvPr id="6" name="テキスト ボックス 5">
            <a:extLst>
              <a:ext uri="{FF2B5EF4-FFF2-40B4-BE49-F238E27FC236}">
                <a16:creationId xmlns:a16="http://schemas.microsoft.com/office/drawing/2014/main" id="{F369F4EF-8AC9-CADC-E980-3C1A3DF47B1D}"/>
              </a:ext>
            </a:extLst>
          </p:cNvPr>
          <p:cNvSpPr txBox="1"/>
          <p:nvPr/>
        </p:nvSpPr>
        <p:spPr>
          <a:xfrm>
            <a:off x="7640878" y="1764184"/>
            <a:ext cx="375780" cy="369332"/>
          </a:xfrm>
          <a:prstGeom prst="rect">
            <a:avLst/>
          </a:prstGeom>
          <a:noFill/>
        </p:spPr>
        <p:txBody>
          <a:bodyPr wrap="square" rtlCol="0">
            <a:spAutoFit/>
          </a:bodyPr>
          <a:lstStyle/>
          <a:p>
            <a:r>
              <a:rPr kumimoji="1" lang="en-US" altLang="ja-JP" b="1" dirty="0"/>
              <a:t>C</a:t>
            </a:r>
            <a:endParaRPr kumimoji="1" lang="ja-JP" altLang="en-US" b="1" dirty="0"/>
          </a:p>
        </p:txBody>
      </p:sp>
    </p:spTree>
    <p:extLst>
      <p:ext uri="{BB962C8B-B14F-4D97-AF65-F5344CB8AC3E}">
        <p14:creationId xmlns:p14="http://schemas.microsoft.com/office/powerpoint/2010/main" val="837922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2BCEEF-D414-449A-3D66-5887E304C1BA}"/>
              </a:ext>
            </a:extLst>
          </p:cNvPr>
          <p:cNvSpPr>
            <a:spLocks noGrp="1"/>
          </p:cNvSpPr>
          <p:nvPr>
            <p:ph type="title"/>
          </p:nvPr>
        </p:nvSpPr>
        <p:spPr/>
        <p:txBody>
          <a:bodyPr/>
          <a:lstStyle/>
          <a:p>
            <a:r>
              <a:rPr kumimoji="1" lang="ja-JP" altLang="en-US" b="1" dirty="0"/>
              <a:t>結果</a:t>
            </a:r>
            <a:r>
              <a:rPr kumimoji="1" lang="en-US" altLang="ja-JP" dirty="0"/>
              <a:t>:</a:t>
            </a:r>
            <a:r>
              <a:rPr kumimoji="1" lang="en-US" altLang="ja-JP" b="1" dirty="0"/>
              <a:t> </a:t>
            </a:r>
            <a:r>
              <a:rPr kumimoji="1" lang="en-US" altLang="ja-JP" b="1" dirty="0" err="1"/>
              <a:t>BaFe</a:t>
            </a:r>
            <a:r>
              <a:rPr kumimoji="1" lang="ja-JP" altLang="en-US" b="1" dirty="0"/>
              <a:t>₂</a:t>
            </a:r>
            <a:r>
              <a:rPr kumimoji="1" lang="en-US" altLang="ja-JP" b="1" dirty="0"/>
              <a:t>(AS</a:t>
            </a:r>
            <a:r>
              <a:rPr kumimoji="1" lang="en-US" altLang="ja-JP" sz="2400" b="1" dirty="0"/>
              <a:t>0.59</a:t>
            </a:r>
            <a:r>
              <a:rPr kumimoji="1" lang="en-US" altLang="ja-JP" b="1" dirty="0"/>
              <a:t>P</a:t>
            </a:r>
            <a:r>
              <a:rPr kumimoji="1" lang="en-US" altLang="ja-JP" sz="2400" b="1" dirty="0"/>
              <a:t>0.41</a:t>
            </a:r>
            <a:r>
              <a:rPr kumimoji="1" lang="en-US" altLang="ja-JP" b="1" dirty="0"/>
              <a:t>)</a:t>
            </a:r>
            <a:r>
              <a:rPr kumimoji="1" lang="ja-JP" altLang="en-US" b="1" dirty="0"/>
              <a:t>₂の下部臨界磁場</a:t>
            </a:r>
            <a:r>
              <a:rPr kumimoji="1" lang="en-US" altLang="ja-JP" b="1" dirty="0"/>
              <a:t>H</a:t>
            </a:r>
            <a:r>
              <a:rPr kumimoji="1" lang="en-US" altLang="ja-JP" sz="2400" b="1" dirty="0"/>
              <a:t>c1</a:t>
            </a:r>
            <a:r>
              <a:rPr kumimoji="1" lang="en-US" altLang="ja-JP" b="1" dirty="0"/>
              <a:t>(T)</a:t>
            </a:r>
            <a:r>
              <a:rPr kumimoji="1" lang="ja-JP" altLang="en-US" b="1" dirty="0"/>
              <a:t>と上部臨界磁場</a:t>
            </a:r>
            <a:r>
              <a:rPr kumimoji="1" lang="en-US" altLang="ja-JP" b="1" dirty="0"/>
              <a:t>H</a:t>
            </a:r>
            <a:r>
              <a:rPr kumimoji="1" lang="en-US" altLang="ja-JP" sz="2400" b="1" dirty="0"/>
              <a:t>c2</a:t>
            </a:r>
            <a:r>
              <a:rPr kumimoji="1" lang="en-US" altLang="ja-JP" b="1" dirty="0"/>
              <a:t>(T)</a:t>
            </a:r>
            <a:r>
              <a:rPr kumimoji="1" lang="ja-JP" altLang="en-US" b="1" dirty="0"/>
              <a:t>の測定</a:t>
            </a:r>
            <a:endParaRPr kumimoji="1" lang="ja-JP" altLang="en-US" dirty="0"/>
          </a:p>
        </p:txBody>
      </p:sp>
      <p:pic>
        <p:nvPicPr>
          <p:cNvPr id="5" name="図 4">
            <a:extLst>
              <a:ext uri="{FF2B5EF4-FFF2-40B4-BE49-F238E27FC236}">
                <a16:creationId xmlns:a16="http://schemas.microsoft.com/office/drawing/2014/main" id="{E7983B21-421C-A53D-B3C5-0C7416374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7458885" cy="4147307"/>
          </a:xfrm>
          <a:prstGeom prst="rect">
            <a:avLst/>
          </a:prstGeom>
        </p:spPr>
      </p:pic>
      <p:sp>
        <p:nvSpPr>
          <p:cNvPr id="3" name="テキスト ボックス 2">
            <a:extLst>
              <a:ext uri="{FF2B5EF4-FFF2-40B4-BE49-F238E27FC236}">
                <a16:creationId xmlns:a16="http://schemas.microsoft.com/office/drawing/2014/main" id="{2A326552-9431-D80F-D2C0-52BAC6132342}"/>
              </a:ext>
            </a:extLst>
          </p:cNvPr>
          <p:cNvSpPr txBox="1"/>
          <p:nvPr/>
        </p:nvSpPr>
        <p:spPr>
          <a:xfrm>
            <a:off x="8297085" y="2929117"/>
            <a:ext cx="2451100" cy="1200329"/>
          </a:xfrm>
          <a:prstGeom prst="rect">
            <a:avLst/>
          </a:prstGeom>
          <a:noFill/>
        </p:spPr>
        <p:txBody>
          <a:bodyPr wrap="square" rtlCol="0">
            <a:spAutoFit/>
          </a:bodyPr>
          <a:lstStyle/>
          <a:p>
            <a:r>
              <a:rPr lang="ja-JP" altLang="en-US" dirty="0"/>
              <a:t>白抜き赤</a:t>
            </a:r>
            <a:r>
              <a:rPr kumimoji="1" lang="ja-JP" altLang="en-US" dirty="0"/>
              <a:t>丸</a:t>
            </a:r>
            <a:r>
              <a:rPr kumimoji="1" lang="en-US" altLang="ja-JP" dirty="0"/>
              <a:t>:αHc1(T)</a:t>
            </a:r>
          </a:p>
          <a:p>
            <a:r>
              <a:rPr kumimoji="1" lang="ja-JP" altLang="en-US" dirty="0"/>
              <a:t>赤丸</a:t>
            </a:r>
            <a:r>
              <a:rPr kumimoji="1" lang="en-US" altLang="ja-JP" dirty="0"/>
              <a:t>:Hc2(T)</a:t>
            </a:r>
          </a:p>
          <a:p>
            <a:r>
              <a:rPr kumimoji="1" lang="en-US" altLang="ja-JP" dirty="0"/>
              <a:t>α~0.5</a:t>
            </a:r>
            <a:r>
              <a:rPr kumimoji="1" lang="ja-JP" altLang="en-US" dirty="0"/>
              <a:t>は試料の係数による数値定数</a:t>
            </a:r>
          </a:p>
        </p:txBody>
      </p:sp>
    </p:spTree>
    <p:extLst>
      <p:ext uri="{BB962C8B-B14F-4D97-AF65-F5344CB8AC3E}">
        <p14:creationId xmlns:p14="http://schemas.microsoft.com/office/powerpoint/2010/main" val="2178848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94A2F2-822D-8293-8B83-D90C32539673}"/>
              </a:ext>
            </a:extLst>
          </p:cNvPr>
          <p:cNvSpPr>
            <a:spLocks noGrp="1"/>
          </p:cNvSpPr>
          <p:nvPr>
            <p:ph type="title"/>
          </p:nvPr>
        </p:nvSpPr>
        <p:spPr/>
        <p:txBody>
          <a:bodyPr/>
          <a:lstStyle/>
          <a:p>
            <a:r>
              <a:rPr kumimoji="1" lang="ja-JP" altLang="en-US" b="1" dirty="0"/>
              <a:t>まとめ</a:t>
            </a:r>
          </a:p>
        </p:txBody>
      </p:sp>
      <p:sp>
        <p:nvSpPr>
          <p:cNvPr id="3" name="コンテンツ プレースホルダー 2">
            <a:extLst>
              <a:ext uri="{FF2B5EF4-FFF2-40B4-BE49-F238E27FC236}">
                <a16:creationId xmlns:a16="http://schemas.microsoft.com/office/drawing/2014/main" id="{3EFC563E-8879-23D0-A31C-F60EBF66DAF0}"/>
              </a:ext>
            </a:extLst>
          </p:cNvPr>
          <p:cNvSpPr>
            <a:spLocks noGrp="1"/>
          </p:cNvSpPr>
          <p:nvPr>
            <p:ph idx="1"/>
          </p:nvPr>
        </p:nvSpPr>
        <p:spPr/>
        <p:txBody>
          <a:bodyPr>
            <a:normAutofit fontScale="92500" lnSpcReduction="20000"/>
          </a:bodyPr>
          <a:lstStyle/>
          <a:p>
            <a:pPr marL="0" indent="0">
              <a:buNone/>
            </a:pPr>
            <a:r>
              <a:rPr kumimoji="1" lang="ja-JP" altLang="en-US" dirty="0"/>
              <a:t>ダイヤモンド窒素空孔中心は</a:t>
            </a:r>
            <a:endParaRPr kumimoji="1" lang="en-US" altLang="ja-JP" dirty="0"/>
          </a:p>
          <a:p>
            <a:pPr marL="0" indent="0">
              <a:buNone/>
            </a:pPr>
            <a:endParaRPr lang="en-US" altLang="ja-JP" dirty="0"/>
          </a:p>
          <a:p>
            <a:r>
              <a:rPr kumimoji="1" lang="ja-JP" altLang="en-US" dirty="0"/>
              <a:t>高分解能を持つ</a:t>
            </a:r>
            <a:r>
              <a:rPr kumimoji="1" lang="en-US" altLang="ja-JP" dirty="0"/>
              <a:t>(100nm</a:t>
            </a:r>
            <a:r>
              <a:rPr kumimoji="1" lang="ja-JP" altLang="en-US" dirty="0"/>
              <a:t>未満</a:t>
            </a:r>
            <a:r>
              <a:rPr kumimoji="1" lang="en-US" altLang="ja-JP" dirty="0"/>
              <a:t>)</a:t>
            </a:r>
          </a:p>
          <a:p>
            <a:r>
              <a:rPr kumimoji="1" lang="ja-JP" altLang="en-US" dirty="0"/>
              <a:t>優れた磁場感度を持つ</a:t>
            </a:r>
            <a:r>
              <a:rPr kumimoji="1" lang="en-US" altLang="ja-JP" dirty="0"/>
              <a:t>(</a:t>
            </a:r>
            <a:r>
              <a:rPr kumimoji="1" lang="ja-JP" altLang="en-US" dirty="0"/>
              <a:t>数</a:t>
            </a:r>
            <a:r>
              <a:rPr lang="ja-JP" altLang="en-US" dirty="0"/>
              <a:t>マイクロテスラ</a:t>
            </a:r>
            <a:r>
              <a:rPr lang="en-US" altLang="ja-JP" dirty="0"/>
              <a:t>/</a:t>
            </a:r>
            <a:r>
              <a:rPr lang="ja-JP" altLang="en-US" dirty="0"/>
              <a:t>√</a:t>
            </a:r>
            <a:r>
              <a:rPr lang="en-US" altLang="ja-JP" dirty="0"/>
              <a:t>Hz</a:t>
            </a:r>
            <a:r>
              <a:rPr kumimoji="1" lang="en-US" altLang="ja-JP" dirty="0"/>
              <a:t>)</a:t>
            </a:r>
          </a:p>
          <a:p>
            <a:r>
              <a:rPr lang="ja-JP" altLang="en-US" dirty="0"/>
              <a:t>極低温高圧下</a:t>
            </a:r>
            <a:r>
              <a:rPr lang="en-US" altLang="ja-JP" dirty="0"/>
              <a:t>(</a:t>
            </a:r>
            <a:r>
              <a:rPr lang="ja-JP" altLang="en-US" dirty="0"/>
              <a:t>極限状態</a:t>
            </a:r>
            <a:r>
              <a:rPr lang="en-US" altLang="ja-JP" dirty="0"/>
              <a:t>)</a:t>
            </a:r>
            <a:r>
              <a:rPr lang="ja-JP" altLang="en-US" dirty="0"/>
              <a:t>に耐えうる</a:t>
            </a:r>
            <a:r>
              <a:rPr lang="en-US" altLang="ja-JP" dirty="0"/>
              <a:t>(</a:t>
            </a:r>
            <a:r>
              <a:rPr lang="ja-JP" altLang="en-US" dirty="0"/>
              <a:t>数</a:t>
            </a:r>
            <a:r>
              <a:rPr lang="en-US" altLang="ja-JP" dirty="0"/>
              <a:t>K</a:t>
            </a:r>
            <a:r>
              <a:rPr lang="ja-JP" altLang="en-US" dirty="0"/>
              <a:t>、</a:t>
            </a:r>
            <a:r>
              <a:rPr lang="en-US" altLang="ja-JP" dirty="0"/>
              <a:t>60GPa</a:t>
            </a:r>
            <a:r>
              <a:rPr lang="ja-JP" altLang="en-US" dirty="0"/>
              <a:t>≃</a:t>
            </a:r>
            <a:r>
              <a:rPr lang="en-US" altLang="ja-JP" dirty="0"/>
              <a:t>60</a:t>
            </a:r>
            <a:r>
              <a:rPr lang="ja-JP" altLang="en-US" dirty="0"/>
              <a:t>万気圧</a:t>
            </a:r>
            <a:r>
              <a:rPr lang="en-US" altLang="ja-JP" dirty="0"/>
              <a:t>)</a:t>
            </a:r>
          </a:p>
          <a:p>
            <a:r>
              <a:rPr kumimoji="1" lang="ja-JP" altLang="en-US" dirty="0"/>
              <a:t>圧力セル内で使用できる</a:t>
            </a:r>
            <a:endParaRPr kumimoji="1" lang="en-US" altLang="ja-JP" dirty="0"/>
          </a:p>
          <a:p>
            <a:r>
              <a:rPr lang="ja-JP" altLang="en-US" dirty="0"/>
              <a:t>非侵襲的かつ非接触の方法である</a:t>
            </a:r>
            <a:endParaRPr kumimoji="1" lang="en-US" altLang="ja-JP" dirty="0"/>
          </a:p>
          <a:p>
            <a:r>
              <a:rPr kumimoji="1" lang="ja-JP" altLang="en-US" dirty="0"/>
              <a:t>局所電場や機械的歪みなど、他の物理パラメータに敏感である</a:t>
            </a:r>
            <a:endParaRPr kumimoji="1" lang="en-US" altLang="ja-JP" dirty="0"/>
          </a:p>
          <a:p>
            <a:pPr marL="0" indent="0">
              <a:buNone/>
            </a:pPr>
            <a:endParaRPr lang="en-US" altLang="ja-JP" dirty="0"/>
          </a:p>
          <a:p>
            <a:pPr marL="0" indent="0">
              <a:buNone/>
            </a:pPr>
            <a:r>
              <a:rPr kumimoji="1" lang="ja-JP" altLang="en-US" dirty="0"/>
              <a:t>という特徴を持ち、これは強相関系の量子力学で強力なツールとなる。</a:t>
            </a:r>
          </a:p>
        </p:txBody>
      </p:sp>
    </p:spTree>
    <p:extLst>
      <p:ext uri="{BB962C8B-B14F-4D97-AF65-F5344CB8AC3E}">
        <p14:creationId xmlns:p14="http://schemas.microsoft.com/office/powerpoint/2010/main" val="3075435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C2F642-055E-6206-27D5-2587E3EB8074}"/>
              </a:ext>
            </a:extLst>
          </p:cNvPr>
          <p:cNvSpPr>
            <a:spLocks noGrp="1"/>
          </p:cNvSpPr>
          <p:nvPr>
            <p:ph type="title"/>
          </p:nvPr>
        </p:nvSpPr>
        <p:spPr/>
        <p:txBody>
          <a:bodyPr/>
          <a:lstStyle/>
          <a:p>
            <a:r>
              <a:rPr kumimoji="1" lang="ja-JP" altLang="en-US" b="1" dirty="0"/>
              <a:t>参考文献</a:t>
            </a:r>
          </a:p>
        </p:txBody>
      </p:sp>
      <p:sp>
        <p:nvSpPr>
          <p:cNvPr id="3" name="コンテンツ プレースホルダー 2">
            <a:extLst>
              <a:ext uri="{FF2B5EF4-FFF2-40B4-BE49-F238E27FC236}">
                <a16:creationId xmlns:a16="http://schemas.microsoft.com/office/drawing/2014/main" id="{C926A6AB-BDE7-A29C-92BB-508C9C5A4AE6}"/>
              </a:ext>
            </a:extLst>
          </p:cNvPr>
          <p:cNvSpPr>
            <a:spLocks noGrp="1"/>
          </p:cNvSpPr>
          <p:nvPr>
            <p:ph idx="1"/>
          </p:nvPr>
        </p:nvSpPr>
        <p:spPr>
          <a:xfrm>
            <a:off x="552711" y="1690688"/>
            <a:ext cx="11086578" cy="4351338"/>
          </a:xfrm>
        </p:spPr>
        <p:txBody>
          <a:bodyPr/>
          <a:lstStyle/>
          <a:p>
            <a:r>
              <a:rPr kumimoji="1" lang="ja-JP" altLang="en-US" dirty="0"/>
              <a:t>京都大学</a:t>
            </a:r>
            <a:r>
              <a:rPr lang="ja-JP" altLang="en-US" dirty="0"/>
              <a:t>化学研究所無機フォトニクス材料領域水落研究室 </a:t>
            </a:r>
            <a:endParaRPr lang="en-US" altLang="ja-JP" dirty="0"/>
          </a:p>
          <a:p>
            <a:pPr marL="0" indent="0">
              <a:buNone/>
            </a:pPr>
            <a:r>
              <a:rPr lang="ja-JP" altLang="en-US" dirty="0"/>
              <a:t>閲覧日</a:t>
            </a:r>
            <a:r>
              <a:rPr lang="en-US" altLang="ja-JP" dirty="0"/>
              <a:t>:2022/7/11</a:t>
            </a:r>
            <a:endParaRPr kumimoji="1" lang="en-US" altLang="ja-JP" dirty="0"/>
          </a:p>
          <a:p>
            <a:pPr marL="0" indent="0">
              <a:buNone/>
            </a:pPr>
            <a:r>
              <a:rPr lang="en-US" altLang="ja-JP" dirty="0">
                <a:hlinkClick r:id="rId2"/>
              </a:rPr>
              <a:t>URL:</a:t>
            </a:r>
            <a:r>
              <a:rPr lang="en-US" altLang="ja-JP" sz="2800" dirty="0">
                <a:hlinkClick r:id="rId2"/>
              </a:rPr>
              <a:t>http://mizuochilab.kuicr.kyoto-u.ac.jp/research.html</a:t>
            </a:r>
            <a:endParaRPr lang="en-US" altLang="ja-JP" sz="2800" dirty="0"/>
          </a:p>
          <a:p>
            <a:r>
              <a:rPr lang="ja-JP" altLang="en-US" sz="2800" dirty="0"/>
              <a:t>鉄原子を含む高温超伝導体の仕組みを解くカギ「電子のネマティック液晶状態」を発見 </a:t>
            </a:r>
            <a:r>
              <a:rPr lang="en-US" altLang="ja-JP" sz="2800" dirty="0"/>
              <a:t>spring8 </a:t>
            </a:r>
            <a:r>
              <a:rPr lang="ja-JP" altLang="en-US" sz="2800" dirty="0"/>
              <a:t>閲覧日</a:t>
            </a:r>
            <a:r>
              <a:rPr lang="en-US" altLang="ja-JP" sz="2800" dirty="0"/>
              <a:t>:2022/7/11</a:t>
            </a:r>
          </a:p>
          <a:p>
            <a:pPr marL="0" indent="0">
              <a:buNone/>
            </a:pPr>
            <a:r>
              <a:rPr lang="en-US" altLang="ja-JP" dirty="0">
                <a:hlinkClick r:id="rId3"/>
              </a:rPr>
              <a:t>URL:http://www.spring8.or.jp/ja/news_publications/press_release/2012/120621/</a:t>
            </a:r>
            <a:endParaRPr lang="en-US" altLang="ja-JP" dirty="0"/>
          </a:p>
          <a:p>
            <a:r>
              <a:rPr lang="ja-JP" altLang="en-US" dirty="0"/>
              <a:t>矢口裕之著 「初歩から学ぶ固体物理学」講談社 </a:t>
            </a:r>
            <a:r>
              <a:rPr lang="en-US" altLang="ja-JP" dirty="0"/>
              <a:t>2017</a:t>
            </a:r>
            <a:r>
              <a:rPr lang="ja-JP" altLang="en-US" dirty="0"/>
              <a:t>年</a:t>
            </a:r>
            <a:endParaRPr lang="en-US" altLang="ja-JP" dirty="0"/>
          </a:p>
          <a:p>
            <a:r>
              <a:rPr lang="ja-JP" altLang="en-US" dirty="0"/>
              <a:t>北岡良雄著 「共鳴型磁気測定の基礎と応用」 内田老鶴圃　</a:t>
            </a:r>
            <a:r>
              <a:rPr lang="en-US" altLang="ja-JP" dirty="0"/>
              <a:t>2014</a:t>
            </a:r>
            <a:r>
              <a:rPr lang="ja-JP" altLang="en-US" dirty="0"/>
              <a:t>年</a:t>
            </a:r>
            <a:endParaRPr lang="en-US" altLang="ja-JP" dirty="0"/>
          </a:p>
          <a:p>
            <a:pPr marL="0" indent="0">
              <a:buNone/>
            </a:pPr>
            <a:endParaRPr lang="en-US" altLang="ja-JP" sz="2800" dirty="0"/>
          </a:p>
          <a:p>
            <a:pPr marL="0" indent="0">
              <a:buNone/>
            </a:pPr>
            <a:endParaRPr lang="en-US" altLang="ja-JP" dirty="0"/>
          </a:p>
          <a:p>
            <a:endParaRPr kumimoji="1" lang="ja-JP" altLang="en-US" dirty="0"/>
          </a:p>
        </p:txBody>
      </p:sp>
    </p:spTree>
    <p:extLst>
      <p:ext uri="{BB962C8B-B14F-4D97-AF65-F5344CB8AC3E}">
        <p14:creationId xmlns:p14="http://schemas.microsoft.com/office/powerpoint/2010/main" val="581193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3792A70-9790-F433-5767-8598AD15352E}"/>
              </a:ext>
            </a:extLst>
          </p:cNvPr>
          <p:cNvSpPr>
            <a:spLocks noGrp="1"/>
          </p:cNvSpPr>
          <p:nvPr>
            <p:ph idx="1"/>
          </p:nvPr>
        </p:nvSpPr>
        <p:spPr>
          <a:xfrm>
            <a:off x="838200" y="663879"/>
            <a:ext cx="10515600" cy="5513084"/>
          </a:xfrm>
        </p:spPr>
        <p:txBody>
          <a:bodyPr/>
          <a:lstStyle/>
          <a:p>
            <a:r>
              <a:rPr kumimoji="1" lang="en-US" altLang="ja-JP" dirty="0"/>
              <a:t>KEK </a:t>
            </a:r>
            <a:r>
              <a:rPr lang="ja-JP" altLang="en-US" dirty="0"/>
              <a:t>強</a:t>
            </a:r>
            <a:r>
              <a:rPr kumimoji="1" lang="ja-JP" altLang="en-US" dirty="0"/>
              <a:t>相関電子系　閲覧日</a:t>
            </a:r>
            <a:r>
              <a:rPr kumimoji="1" lang="en-US" altLang="ja-JP" dirty="0"/>
              <a:t>:2022/7/13</a:t>
            </a:r>
          </a:p>
          <a:p>
            <a:pPr marL="0" indent="0">
              <a:buNone/>
            </a:pPr>
            <a:r>
              <a:rPr lang="en-US" altLang="ja-JP" dirty="0">
                <a:hlinkClick r:id="rId2"/>
              </a:rPr>
              <a:t>URL:https://www.kek.jp/ja/Research/IMSS/Material/SCE/</a:t>
            </a:r>
            <a:endParaRPr lang="en-US" altLang="ja-JP" dirty="0"/>
          </a:p>
          <a:p>
            <a:r>
              <a:rPr kumimoji="1" lang="ja-JP" altLang="en-US" dirty="0"/>
              <a:t>スズ・ヒ素を主成分とした層状超伝導体を発見 </a:t>
            </a:r>
            <a:r>
              <a:rPr kumimoji="1" lang="en-US" altLang="ja-JP" dirty="0"/>
              <a:t>– </a:t>
            </a:r>
            <a:r>
              <a:rPr kumimoji="1" lang="ja-JP" altLang="en-US" dirty="0"/>
              <a:t>新しい超伝導・新機能物質群の候補　閲覧日</a:t>
            </a:r>
            <a:r>
              <a:rPr kumimoji="1" lang="en-US" altLang="ja-JP" dirty="0"/>
              <a:t>:2022/7/13</a:t>
            </a:r>
          </a:p>
          <a:p>
            <a:pPr marL="0" indent="0">
              <a:buNone/>
            </a:pPr>
            <a:r>
              <a:rPr lang="en-US" altLang="ja-JP" dirty="0">
                <a:hlinkClick r:id="rId3"/>
              </a:rPr>
              <a:t>URL:https://academist-cf.com/journal/?p=6566</a:t>
            </a:r>
            <a:endParaRPr lang="en-US" altLang="ja-JP" dirty="0"/>
          </a:p>
          <a:p>
            <a:r>
              <a:rPr lang="ja-JP" altLang="en-US" dirty="0"/>
              <a:t>超伝導を引き起こす「重い電子」の不思議な振る舞いを捉えた　－　「遍歴・局在転移」の過程が明らかに　－　</a:t>
            </a:r>
            <a:r>
              <a:rPr lang="en-US" altLang="ja-JP" dirty="0"/>
              <a:t>spring8</a:t>
            </a:r>
          </a:p>
          <a:p>
            <a:pPr marL="0" indent="0">
              <a:buNone/>
            </a:pPr>
            <a:r>
              <a:rPr lang="ja-JP" altLang="en-US" dirty="0"/>
              <a:t>閲覧日</a:t>
            </a:r>
            <a:r>
              <a:rPr lang="en-US" altLang="ja-JP" dirty="0"/>
              <a:t>2022/7/13</a:t>
            </a:r>
          </a:p>
          <a:p>
            <a:pPr marL="0" indent="0">
              <a:buNone/>
            </a:pPr>
            <a:r>
              <a:rPr lang="en-US" altLang="ja-JP" dirty="0">
                <a:hlinkClick r:id="rId4"/>
              </a:rPr>
              <a:t>URL:http://www.spring8.or.jp/ja/news_publications/press_release/2007/070901/</a:t>
            </a:r>
            <a:endParaRPr lang="en-US" altLang="ja-JP" dirty="0"/>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1746996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BDE9B0C-256D-1119-4859-C5151CC12374}"/>
              </a:ext>
            </a:extLst>
          </p:cNvPr>
          <p:cNvSpPr>
            <a:spLocks noGrp="1"/>
          </p:cNvSpPr>
          <p:nvPr>
            <p:ph idx="1"/>
          </p:nvPr>
        </p:nvSpPr>
        <p:spPr>
          <a:xfrm>
            <a:off x="774700" y="685800"/>
            <a:ext cx="10579100" cy="5491163"/>
          </a:xfrm>
        </p:spPr>
        <p:txBody>
          <a:bodyPr/>
          <a:lstStyle/>
          <a:p>
            <a:r>
              <a:rPr kumimoji="1" lang="ja-JP" altLang="en-US" dirty="0"/>
              <a:t>鉄系超伝導体</a:t>
            </a:r>
            <a:r>
              <a:rPr kumimoji="1" lang="en-US" altLang="ja-JP" dirty="0"/>
              <a:t>-</a:t>
            </a:r>
            <a:r>
              <a:rPr kumimoji="1" lang="ja-JP" altLang="en-US" dirty="0"/>
              <a:t>固体量子物性研究室</a:t>
            </a:r>
            <a:r>
              <a:rPr kumimoji="1" lang="en-US" altLang="ja-JP" dirty="0"/>
              <a:t>HP</a:t>
            </a:r>
            <a:r>
              <a:rPr kumimoji="1" lang="ja-JP" altLang="en-US" dirty="0"/>
              <a:t>　閲覧日</a:t>
            </a:r>
            <a:r>
              <a:rPr kumimoji="1" lang="en-US" altLang="ja-JP"/>
              <a:t>:2022/7/16</a:t>
            </a:r>
            <a:endParaRPr kumimoji="1" lang="en-US" altLang="ja-JP" dirty="0"/>
          </a:p>
          <a:p>
            <a:pPr marL="0" indent="0">
              <a:buNone/>
            </a:pPr>
            <a:r>
              <a:rPr kumimoji="1" lang="en-US" altLang="ja-JP" dirty="0">
                <a:hlinkClick r:id="rId2"/>
              </a:rPr>
              <a:t>https://ss.scphys.kyoto-u.ac.jp/legacy_QM.php?p=/research/res-sub/contents/fesc.html#</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1645420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3BEFEB-EFFF-B735-85C7-B0ECD015B54C}"/>
              </a:ext>
            </a:extLst>
          </p:cNvPr>
          <p:cNvSpPr>
            <a:spLocks noGrp="1"/>
          </p:cNvSpPr>
          <p:nvPr>
            <p:ph type="title"/>
          </p:nvPr>
        </p:nvSpPr>
        <p:spPr/>
        <p:txBody>
          <a:bodyPr/>
          <a:lstStyle/>
          <a:p>
            <a:r>
              <a:rPr kumimoji="1" lang="ja-JP" altLang="en-US" b="1" dirty="0"/>
              <a:t>第</a:t>
            </a:r>
            <a:r>
              <a:rPr kumimoji="1" lang="en-US" altLang="ja-JP" b="1" dirty="0"/>
              <a:t>II</a:t>
            </a:r>
            <a:r>
              <a:rPr lang="ja-JP" altLang="en-US" b="1" dirty="0"/>
              <a:t>種超伝導体の臨界磁場</a:t>
            </a:r>
            <a:endParaRPr kumimoji="1" lang="ja-JP" altLang="en-US" b="1" dirty="0"/>
          </a:p>
        </p:txBody>
      </p:sp>
      <p:pic>
        <p:nvPicPr>
          <p:cNvPr id="5" name="図 4">
            <a:extLst>
              <a:ext uri="{FF2B5EF4-FFF2-40B4-BE49-F238E27FC236}">
                <a16:creationId xmlns:a16="http://schemas.microsoft.com/office/drawing/2014/main" id="{214D4330-39A0-CB94-C5E4-E036A081E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8887" y="1435754"/>
            <a:ext cx="7434225" cy="3193395"/>
          </a:xfrm>
          <a:prstGeom prst="rect">
            <a:avLst/>
          </a:prstGeom>
        </p:spPr>
      </p:pic>
      <p:sp>
        <p:nvSpPr>
          <p:cNvPr id="7" name="テキスト ボックス 6">
            <a:extLst>
              <a:ext uri="{FF2B5EF4-FFF2-40B4-BE49-F238E27FC236}">
                <a16:creationId xmlns:a16="http://schemas.microsoft.com/office/drawing/2014/main" id="{1E486758-A589-14FA-3C3D-A0D9B5FBBA14}"/>
              </a:ext>
            </a:extLst>
          </p:cNvPr>
          <p:cNvSpPr txBox="1"/>
          <p:nvPr/>
        </p:nvSpPr>
        <p:spPr>
          <a:xfrm>
            <a:off x="2378887" y="5515112"/>
            <a:ext cx="9488081" cy="369332"/>
          </a:xfrm>
          <a:prstGeom prst="rect">
            <a:avLst/>
          </a:prstGeom>
          <a:noFill/>
        </p:spPr>
        <p:txBody>
          <a:bodyPr wrap="square" rtlCol="0">
            <a:spAutoFit/>
          </a:bodyPr>
          <a:lstStyle/>
          <a:p>
            <a:r>
              <a:rPr kumimoji="1" lang="ja-JP" altLang="en-US" dirty="0"/>
              <a:t>超伝導体を磁場が貫いている状態のことを渦糸状態という</a:t>
            </a:r>
          </a:p>
        </p:txBody>
      </p:sp>
      <p:sp>
        <p:nvSpPr>
          <p:cNvPr id="8" name="テキスト ボックス 7">
            <a:extLst>
              <a:ext uri="{FF2B5EF4-FFF2-40B4-BE49-F238E27FC236}">
                <a16:creationId xmlns:a16="http://schemas.microsoft.com/office/drawing/2014/main" id="{0F9A07C1-8B46-8CE9-7140-AFC98FE862BA}"/>
              </a:ext>
            </a:extLst>
          </p:cNvPr>
          <p:cNvSpPr txBox="1"/>
          <p:nvPr/>
        </p:nvSpPr>
        <p:spPr>
          <a:xfrm>
            <a:off x="2378887" y="5038179"/>
            <a:ext cx="7466165" cy="369332"/>
          </a:xfrm>
          <a:prstGeom prst="rect">
            <a:avLst/>
          </a:prstGeom>
          <a:noFill/>
        </p:spPr>
        <p:txBody>
          <a:bodyPr wrap="square" rtlCol="0">
            <a:spAutoFit/>
          </a:bodyPr>
          <a:lstStyle/>
          <a:p>
            <a:r>
              <a:rPr kumimoji="1" lang="ja-JP" altLang="en-US" dirty="0"/>
              <a:t>引用元</a:t>
            </a:r>
            <a:r>
              <a:rPr kumimoji="1" lang="en-US" altLang="ja-JP" dirty="0"/>
              <a:t>:</a:t>
            </a:r>
            <a:r>
              <a:rPr lang="ja-JP" altLang="en-US" dirty="0"/>
              <a:t>矢口裕之著 「初歩から学ぶ固体物理学」講談社 </a:t>
            </a:r>
            <a:r>
              <a:rPr lang="en-US" altLang="ja-JP" dirty="0"/>
              <a:t>2017</a:t>
            </a:r>
            <a:r>
              <a:rPr lang="ja-JP" altLang="en-US" dirty="0"/>
              <a:t>年 </a:t>
            </a:r>
            <a:r>
              <a:rPr lang="en-US" altLang="ja-JP" dirty="0"/>
              <a:t>p271</a:t>
            </a:r>
          </a:p>
        </p:txBody>
      </p:sp>
      <p:sp>
        <p:nvSpPr>
          <p:cNvPr id="3" name="テキスト ボックス 2">
            <a:extLst>
              <a:ext uri="{FF2B5EF4-FFF2-40B4-BE49-F238E27FC236}">
                <a16:creationId xmlns:a16="http://schemas.microsoft.com/office/drawing/2014/main" id="{704CDD7D-3B6D-590A-2CCA-25464DAA259F}"/>
              </a:ext>
            </a:extLst>
          </p:cNvPr>
          <p:cNvSpPr txBox="1"/>
          <p:nvPr/>
        </p:nvSpPr>
        <p:spPr>
          <a:xfrm>
            <a:off x="3606800" y="4537845"/>
            <a:ext cx="4385854" cy="461665"/>
          </a:xfrm>
          <a:prstGeom prst="rect">
            <a:avLst/>
          </a:prstGeom>
          <a:noFill/>
        </p:spPr>
        <p:txBody>
          <a:bodyPr wrap="square" rtlCol="0">
            <a:spAutoFit/>
          </a:bodyPr>
          <a:lstStyle/>
          <a:p>
            <a:r>
              <a:rPr kumimoji="1" lang="ja-JP" altLang="en-US" sz="2400" dirty="0"/>
              <a:t>図</a:t>
            </a:r>
            <a:r>
              <a:rPr kumimoji="1" lang="en-US" altLang="ja-JP" sz="2400" dirty="0"/>
              <a:t>3.</a:t>
            </a:r>
            <a:r>
              <a:rPr kumimoji="1" lang="ja-JP" altLang="en-US" sz="2400" dirty="0"/>
              <a:t>第</a:t>
            </a:r>
            <a:r>
              <a:rPr kumimoji="1" lang="en-US" altLang="ja-JP" sz="2400" dirty="0"/>
              <a:t>II</a:t>
            </a:r>
            <a:r>
              <a:rPr kumimoji="1" lang="ja-JP" altLang="en-US" sz="2400" dirty="0"/>
              <a:t>種超伝導体の臨界磁場</a:t>
            </a:r>
          </a:p>
        </p:txBody>
      </p:sp>
    </p:spTree>
    <p:extLst>
      <p:ext uri="{BB962C8B-B14F-4D97-AF65-F5344CB8AC3E}">
        <p14:creationId xmlns:p14="http://schemas.microsoft.com/office/powerpoint/2010/main" val="149698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AD9950-5255-D97F-15DF-2F6E065AF46E}"/>
              </a:ext>
            </a:extLst>
          </p:cNvPr>
          <p:cNvSpPr>
            <a:spLocks noGrp="1"/>
          </p:cNvSpPr>
          <p:nvPr>
            <p:ph type="title"/>
          </p:nvPr>
        </p:nvSpPr>
        <p:spPr/>
        <p:txBody>
          <a:bodyPr/>
          <a:lstStyle/>
          <a:p>
            <a:r>
              <a:rPr kumimoji="1" lang="ja-JP" altLang="en-US" b="1" dirty="0"/>
              <a:t>相関電子系とは何か</a:t>
            </a:r>
          </a:p>
        </p:txBody>
      </p:sp>
      <p:sp>
        <p:nvSpPr>
          <p:cNvPr id="3" name="コンテンツ プレースホルダー 2">
            <a:extLst>
              <a:ext uri="{FF2B5EF4-FFF2-40B4-BE49-F238E27FC236}">
                <a16:creationId xmlns:a16="http://schemas.microsoft.com/office/drawing/2014/main" id="{B64BCEFB-B2C5-098F-7C14-E5F2D908656E}"/>
              </a:ext>
            </a:extLst>
          </p:cNvPr>
          <p:cNvSpPr>
            <a:spLocks noGrp="1"/>
          </p:cNvSpPr>
          <p:nvPr>
            <p:ph idx="1"/>
          </p:nvPr>
        </p:nvSpPr>
        <p:spPr/>
        <p:txBody>
          <a:bodyPr/>
          <a:lstStyle/>
          <a:p>
            <a:pPr marL="0" indent="0">
              <a:buNone/>
            </a:pPr>
            <a:r>
              <a:rPr kumimoji="1" lang="ja-JP" altLang="en-US" dirty="0"/>
              <a:t>物質中で電子間の相互作用（クーロン相互作用など</a:t>
            </a:r>
            <a:r>
              <a:rPr kumimoji="1" lang="en-US" altLang="ja-JP" dirty="0"/>
              <a:t>)</a:t>
            </a:r>
            <a:r>
              <a:rPr kumimoji="1" lang="ja-JP" altLang="en-US" dirty="0"/>
              <a:t>があるもの。相互作用が強いものを強相関電子系という。</a:t>
            </a:r>
            <a:endParaRPr kumimoji="1" lang="en-US" altLang="ja-JP" dirty="0"/>
          </a:p>
          <a:p>
            <a:pPr marL="0" indent="0">
              <a:buNone/>
            </a:pPr>
            <a:endParaRPr kumimoji="1" lang="en-US" altLang="ja-JP" dirty="0"/>
          </a:p>
          <a:p>
            <a:pPr marL="0" indent="0">
              <a:buNone/>
            </a:pPr>
            <a:r>
              <a:rPr lang="ja-JP" altLang="en-US" dirty="0"/>
              <a:t>例</a:t>
            </a:r>
            <a:r>
              <a:rPr lang="en-US" altLang="ja-JP" dirty="0"/>
              <a:t>)</a:t>
            </a:r>
          </a:p>
          <a:p>
            <a:pPr marL="0" indent="0">
              <a:buNone/>
            </a:pPr>
            <a:r>
              <a:rPr lang="ja-JP" altLang="en-US" dirty="0"/>
              <a:t>・超伝導体</a:t>
            </a:r>
            <a:r>
              <a:rPr lang="en-US" altLang="ja-JP" dirty="0"/>
              <a:t>(</a:t>
            </a:r>
            <a:r>
              <a:rPr lang="ja-JP" altLang="en-US" dirty="0"/>
              <a:t>銅酸化物、鉄ニクタイド</a:t>
            </a:r>
            <a:r>
              <a:rPr lang="en-US" altLang="ja-JP" dirty="0"/>
              <a:t>)</a:t>
            </a:r>
          </a:p>
          <a:p>
            <a:pPr marL="0" indent="0">
              <a:buNone/>
            </a:pPr>
            <a:r>
              <a:rPr lang="ja-JP" altLang="en-US" dirty="0"/>
              <a:t>・磁性体</a:t>
            </a:r>
            <a:endParaRPr lang="en-US" altLang="ja-JP" dirty="0"/>
          </a:p>
          <a:p>
            <a:pPr marL="0" indent="0">
              <a:buNone/>
            </a:pPr>
            <a:r>
              <a:rPr lang="ja-JP" altLang="en-US" dirty="0"/>
              <a:t>・重い電子系物質</a:t>
            </a:r>
            <a:endParaRPr lang="en-US" altLang="ja-JP" dirty="0"/>
          </a:p>
          <a:p>
            <a:endParaRPr lang="en-US" altLang="ja-JP" dirty="0"/>
          </a:p>
          <a:p>
            <a:pPr marL="0" indent="0">
              <a:buNone/>
            </a:pPr>
            <a:endParaRPr lang="en-US" altLang="ja-JP" dirty="0"/>
          </a:p>
        </p:txBody>
      </p:sp>
    </p:spTree>
    <p:extLst>
      <p:ext uri="{BB962C8B-B14F-4D97-AF65-F5344CB8AC3E}">
        <p14:creationId xmlns:p14="http://schemas.microsoft.com/office/powerpoint/2010/main" val="252691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A09FE5-5837-9DC0-B452-0F57B035E469}"/>
              </a:ext>
            </a:extLst>
          </p:cNvPr>
          <p:cNvSpPr>
            <a:spLocks noGrp="1"/>
          </p:cNvSpPr>
          <p:nvPr>
            <p:ph type="title"/>
          </p:nvPr>
        </p:nvSpPr>
        <p:spPr>
          <a:xfrm>
            <a:off x="838200" y="365126"/>
            <a:ext cx="8267700" cy="730250"/>
          </a:xfrm>
        </p:spPr>
        <p:txBody>
          <a:bodyPr>
            <a:normAutofit/>
          </a:bodyPr>
          <a:lstStyle/>
          <a:p>
            <a:r>
              <a:rPr kumimoji="1" lang="en-US" altLang="ja-JP" b="1" dirty="0" err="1"/>
              <a:t>BaFe</a:t>
            </a:r>
            <a:r>
              <a:rPr kumimoji="1" lang="ja-JP" altLang="en-US" b="1" dirty="0"/>
              <a:t>₂</a:t>
            </a:r>
            <a:r>
              <a:rPr kumimoji="1" lang="en-US" altLang="ja-JP" b="1" dirty="0"/>
              <a:t>(As</a:t>
            </a:r>
            <a:r>
              <a:rPr kumimoji="1" lang="en-US" altLang="ja-JP" sz="2800" b="1" dirty="0"/>
              <a:t>1-x</a:t>
            </a:r>
            <a:r>
              <a:rPr kumimoji="1" lang="en-US" altLang="ja-JP" b="1" dirty="0"/>
              <a:t>P</a:t>
            </a:r>
            <a:r>
              <a:rPr lang="en-US" altLang="ja-JP" sz="2400" b="1" dirty="0"/>
              <a:t>x</a:t>
            </a:r>
            <a:r>
              <a:rPr kumimoji="1" lang="en-US" altLang="ja-JP" b="1" dirty="0"/>
              <a:t>)</a:t>
            </a:r>
            <a:r>
              <a:rPr kumimoji="1" lang="ja-JP" altLang="en-US" b="1" dirty="0"/>
              <a:t>₂について</a:t>
            </a:r>
          </a:p>
        </p:txBody>
      </p:sp>
      <p:sp>
        <p:nvSpPr>
          <p:cNvPr id="6" name="テキスト ボックス 5">
            <a:extLst>
              <a:ext uri="{FF2B5EF4-FFF2-40B4-BE49-F238E27FC236}">
                <a16:creationId xmlns:a16="http://schemas.microsoft.com/office/drawing/2014/main" id="{1D842FBD-A33A-FEB2-C1CE-06533C483862}"/>
              </a:ext>
            </a:extLst>
          </p:cNvPr>
          <p:cNvSpPr txBox="1"/>
          <p:nvPr/>
        </p:nvSpPr>
        <p:spPr>
          <a:xfrm>
            <a:off x="910895" y="4777409"/>
            <a:ext cx="5857875" cy="1631216"/>
          </a:xfrm>
          <a:prstGeom prst="rect">
            <a:avLst/>
          </a:prstGeom>
          <a:noFill/>
        </p:spPr>
        <p:txBody>
          <a:bodyPr wrap="square" rtlCol="0">
            <a:spAutoFit/>
          </a:bodyPr>
          <a:lstStyle/>
          <a:p>
            <a:r>
              <a:rPr lang="ja-JP" altLang="en-US" sz="2800" dirty="0"/>
              <a:t>図</a:t>
            </a:r>
            <a:r>
              <a:rPr lang="en-US" altLang="ja-JP" sz="2800" dirty="0"/>
              <a:t>2:</a:t>
            </a:r>
            <a:r>
              <a:rPr kumimoji="1" lang="en-US" altLang="ja-JP" sz="2800" dirty="0"/>
              <a:t> </a:t>
            </a:r>
            <a:r>
              <a:rPr kumimoji="1" lang="en-US" altLang="ja-JP" sz="2800" dirty="0" err="1"/>
              <a:t>BaFe</a:t>
            </a:r>
            <a:r>
              <a:rPr kumimoji="1" lang="ja-JP" altLang="en-US" sz="2800" dirty="0"/>
              <a:t>₂</a:t>
            </a:r>
            <a:r>
              <a:rPr kumimoji="1" lang="en-US" altLang="ja-JP" sz="2800" dirty="0"/>
              <a:t>(As1-xP</a:t>
            </a:r>
            <a:r>
              <a:rPr lang="en-US" altLang="ja-JP" sz="2800" dirty="0"/>
              <a:t>x</a:t>
            </a:r>
            <a:r>
              <a:rPr kumimoji="1" lang="en-US" altLang="ja-JP" sz="2800" dirty="0"/>
              <a:t>)</a:t>
            </a:r>
            <a:r>
              <a:rPr kumimoji="1" lang="ja-JP" altLang="en-US" sz="2800" dirty="0"/>
              <a:t>₂の構造</a:t>
            </a:r>
            <a:endParaRPr kumimoji="1" lang="en-US" altLang="ja-JP" sz="2800" dirty="0"/>
          </a:p>
          <a:p>
            <a:r>
              <a:rPr lang="ja-JP" altLang="en-US" dirty="0"/>
              <a:t>引用元</a:t>
            </a:r>
            <a:r>
              <a:rPr lang="en-US" altLang="ja-JP" dirty="0"/>
              <a:t> </a:t>
            </a:r>
            <a:r>
              <a:rPr lang="en-US" altLang="ja-JP" dirty="0">
                <a:hlinkClick r:id="rId3"/>
              </a:rPr>
              <a:t>http://www.spring8.or.jp/ja/news_publications/press_release/2012/120621/</a:t>
            </a:r>
            <a:endParaRPr lang="en-US" altLang="ja-JP" dirty="0"/>
          </a:p>
          <a:p>
            <a:endParaRPr kumimoji="1" lang="ja-JP" altLang="en-US" dirty="0"/>
          </a:p>
        </p:txBody>
      </p:sp>
      <p:pic>
        <p:nvPicPr>
          <p:cNvPr id="7" name="図 6">
            <a:extLst>
              <a:ext uri="{FF2B5EF4-FFF2-40B4-BE49-F238E27FC236}">
                <a16:creationId xmlns:a16="http://schemas.microsoft.com/office/drawing/2014/main" id="{9B9B6812-7098-30C6-1F9F-13AC2F2DC8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237364"/>
            <a:ext cx="5930570" cy="3398057"/>
          </a:xfrm>
          <a:prstGeom prst="rect">
            <a:avLst/>
          </a:prstGeom>
        </p:spPr>
      </p:pic>
      <p:sp>
        <p:nvSpPr>
          <p:cNvPr id="8" name="テキスト ボックス 7">
            <a:extLst>
              <a:ext uri="{FF2B5EF4-FFF2-40B4-BE49-F238E27FC236}">
                <a16:creationId xmlns:a16="http://schemas.microsoft.com/office/drawing/2014/main" id="{E3258C65-F11C-C057-3825-70134539CAC4}"/>
              </a:ext>
            </a:extLst>
          </p:cNvPr>
          <p:cNvSpPr txBox="1"/>
          <p:nvPr/>
        </p:nvSpPr>
        <p:spPr>
          <a:xfrm>
            <a:off x="6768770" y="1095376"/>
            <a:ext cx="4133851" cy="4524315"/>
          </a:xfrm>
          <a:prstGeom prst="rect">
            <a:avLst/>
          </a:prstGeom>
          <a:noFill/>
        </p:spPr>
        <p:txBody>
          <a:bodyPr wrap="square" rtlCol="0">
            <a:spAutoFit/>
          </a:bodyPr>
          <a:lstStyle/>
          <a:p>
            <a:r>
              <a:rPr kumimoji="1" lang="ja-JP" altLang="en-US" sz="3200" dirty="0"/>
              <a:t>・鉄系第</a:t>
            </a:r>
            <a:r>
              <a:rPr kumimoji="1" lang="en-US" altLang="ja-JP" sz="3200" dirty="0"/>
              <a:t>II</a:t>
            </a:r>
            <a:r>
              <a:rPr kumimoji="1" lang="ja-JP" altLang="en-US" sz="3200" dirty="0"/>
              <a:t>種超伝導体</a:t>
            </a:r>
            <a:endParaRPr kumimoji="1" lang="en-US" altLang="ja-JP" sz="3200" dirty="0"/>
          </a:p>
          <a:p>
            <a:endParaRPr kumimoji="1" lang="en-US" altLang="ja-JP" sz="3200" dirty="0"/>
          </a:p>
          <a:p>
            <a:r>
              <a:rPr kumimoji="1" lang="ja-JP" altLang="en-US" sz="3200" dirty="0"/>
              <a:t>・左図ピンク色の部分で超伝導が起こる</a:t>
            </a:r>
            <a:endParaRPr kumimoji="1" lang="en-US" altLang="ja-JP" sz="3200" dirty="0"/>
          </a:p>
          <a:p>
            <a:endParaRPr lang="en-US" altLang="ja-JP" sz="3200" dirty="0"/>
          </a:p>
          <a:p>
            <a:r>
              <a:rPr kumimoji="1" lang="ja-JP" altLang="en-US" sz="3200" dirty="0"/>
              <a:t>・</a:t>
            </a:r>
            <a:r>
              <a:rPr kumimoji="1" lang="en-US" altLang="ja-JP" sz="3200" dirty="0"/>
              <a:t>x=0.33</a:t>
            </a:r>
            <a:r>
              <a:rPr kumimoji="1" lang="ja-JP" altLang="en-US" sz="3200" dirty="0"/>
              <a:t>で</a:t>
            </a:r>
            <a:r>
              <a:rPr kumimoji="1" lang="en-US" altLang="ja-JP" sz="3200" dirty="0"/>
              <a:t>Tc</a:t>
            </a:r>
            <a:r>
              <a:rPr kumimoji="1" lang="ja-JP" altLang="en-US" sz="3200" dirty="0"/>
              <a:t>は最大</a:t>
            </a:r>
            <a:r>
              <a:rPr kumimoji="1" lang="en-US" altLang="ja-JP" sz="3200" dirty="0"/>
              <a:t>(</a:t>
            </a:r>
            <a:r>
              <a:rPr kumimoji="1" lang="ja-JP" altLang="en-US" sz="3200" dirty="0"/>
              <a:t>約</a:t>
            </a:r>
            <a:r>
              <a:rPr kumimoji="1" lang="en-US" altLang="ja-JP" sz="3200" dirty="0"/>
              <a:t>31K)</a:t>
            </a:r>
            <a:r>
              <a:rPr kumimoji="1" lang="ja-JP" altLang="en-US" sz="3200" dirty="0"/>
              <a:t>となり、量子臨界点の明確な根拠を示す。</a:t>
            </a:r>
            <a:endParaRPr kumimoji="1" lang="en-US" altLang="ja-JP" sz="3200" dirty="0"/>
          </a:p>
        </p:txBody>
      </p:sp>
    </p:spTree>
    <p:extLst>
      <p:ext uri="{BB962C8B-B14F-4D97-AF65-F5344CB8AC3E}">
        <p14:creationId xmlns:p14="http://schemas.microsoft.com/office/powerpoint/2010/main" val="4007119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2D435A-7E57-2E31-0C28-2D0D4A73AA2F}"/>
              </a:ext>
            </a:extLst>
          </p:cNvPr>
          <p:cNvSpPr>
            <a:spLocks noGrp="1"/>
          </p:cNvSpPr>
          <p:nvPr>
            <p:ph type="title"/>
          </p:nvPr>
        </p:nvSpPr>
        <p:spPr>
          <a:xfrm>
            <a:off x="838200" y="365125"/>
            <a:ext cx="7639050" cy="815975"/>
          </a:xfrm>
        </p:spPr>
        <p:txBody>
          <a:bodyPr>
            <a:normAutofit/>
          </a:bodyPr>
          <a:lstStyle/>
          <a:p>
            <a:r>
              <a:rPr kumimoji="1" lang="ja-JP" altLang="en-US" b="1" dirty="0"/>
              <a:t>ダイヤモンド窒素空孔中心</a:t>
            </a:r>
          </a:p>
        </p:txBody>
      </p:sp>
      <p:pic>
        <p:nvPicPr>
          <p:cNvPr id="9" name="図 8">
            <a:extLst>
              <a:ext uri="{FF2B5EF4-FFF2-40B4-BE49-F238E27FC236}">
                <a16:creationId xmlns:a16="http://schemas.microsoft.com/office/drawing/2014/main" id="{302EC34D-0EC7-272C-29D3-52BF5E727C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57299"/>
            <a:ext cx="3105150" cy="3033355"/>
          </a:xfrm>
          <a:prstGeom prst="rect">
            <a:avLst/>
          </a:prstGeom>
        </p:spPr>
      </p:pic>
      <p:sp>
        <p:nvSpPr>
          <p:cNvPr id="10" name="テキスト ボックス 9">
            <a:extLst>
              <a:ext uri="{FF2B5EF4-FFF2-40B4-BE49-F238E27FC236}">
                <a16:creationId xmlns:a16="http://schemas.microsoft.com/office/drawing/2014/main" id="{EC989BA0-1484-4503-A971-C8146ADD572F}"/>
              </a:ext>
            </a:extLst>
          </p:cNvPr>
          <p:cNvSpPr txBox="1"/>
          <p:nvPr/>
        </p:nvSpPr>
        <p:spPr>
          <a:xfrm>
            <a:off x="838200" y="4486274"/>
            <a:ext cx="3429000" cy="1477328"/>
          </a:xfrm>
          <a:prstGeom prst="rect">
            <a:avLst/>
          </a:prstGeom>
          <a:noFill/>
        </p:spPr>
        <p:txBody>
          <a:bodyPr wrap="square" rtlCol="0">
            <a:spAutoFit/>
          </a:bodyPr>
          <a:lstStyle/>
          <a:p>
            <a:r>
              <a:rPr kumimoji="1" lang="ja-JP" altLang="en-US" dirty="0"/>
              <a:t>図</a:t>
            </a:r>
            <a:r>
              <a:rPr kumimoji="1" lang="en-US" altLang="ja-JP" dirty="0"/>
              <a:t>1:</a:t>
            </a:r>
            <a:r>
              <a:rPr kumimoji="1" lang="ja-JP" altLang="en-US" dirty="0"/>
              <a:t>ダイヤモンド窒素空孔中心の構造</a:t>
            </a:r>
            <a:endParaRPr kumimoji="1" lang="en-US" altLang="ja-JP" dirty="0"/>
          </a:p>
          <a:p>
            <a:r>
              <a:rPr kumimoji="1" lang="ja-JP" altLang="en-US" dirty="0"/>
              <a:t>引用元</a:t>
            </a:r>
            <a:endParaRPr kumimoji="1" lang="en-US" altLang="ja-JP" dirty="0"/>
          </a:p>
          <a:p>
            <a:r>
              <a:rPr lang="en-US" altLang="ja-JP" sz="1800" dirty="0">
                <a:hlinkClick r:id="rId4"/>
              </a:rPr>
              <a:t>http://mizuochilab.kuicr.kyoto-u.ac.jp/research.html</a:t>
            </a:r>
            <a:endParaRPr kumimoji="1" lang="ja-JP" altLang="en-US" dirty="0"/>
          </a:p>
        </p:txBody>
      </p:sp>
      <p:sp>
        <p:nvSpPr>
          <p:cNvPr id="12" name="テキスト ボックス 11">
            <a:extLst>
              <a:ext uri="{FF2B5EF4-FFF2-40B4-BE49-F238E27FC236}">
                <a16:creationId xmlns:a16="http://schemas.microsoft.com/office/drawing/2014/main" id="{004B842A-6B92-F2C0-9FA8-ECF5ABFCFD8C}"/>
              </a:ext>
            </a:extLst>
          </p:cNvPr>
          <p:cNvSpPr txBox="1"/>
          <p:nvPr/>
        </p:nvSpPr>
        <p:spPr>
          <a:xfrm>
            <a:off x="4267199" y="1257300"/>
            <a:ext cx="6943595" cy="3970318"/>
          </a:xfrm>
          <a:prstGeom prst="rect">
            <a:avLst/>
          </a:prstGeom>
          <a:noFill/>
        </p:spPr>
        <p:txBody>
          <a:bodyPr wrap="square" rtlCol="0">
            <a:spAutoFit/>
          </a:bodyPr>
          <a:lstStyle/>
          <a:p>
            <a:pPr marL="0" indent="0">
              <a:buNone/>
            </a:pPr>
            <a:r>
              <a:rPr lang="ja-JP" altLang="en-US" sz="2800" dirty="0"/>
              <a:t>ダイヤモンド結晶中の複合欠陥の一つであり、不純物原子である窒素と空孔が隣り合うことで形成される原子レベルの構造体。</a:t>
            </a:r>
            <a:endParaRPr lang="en-US" altLang="ja-JP" sz="2800" dirty="0"/>
          </a:p>
          <a:p>
            <a:pPr marL="0" indent="0">
              <a:buNone/>
            </a:pPr>
            <a:r>
              <a:rPr lang="ja-JP" altLang="en-US" sz="2800" dirty="0"/>
              <a:t>大きさ約</a:t>
            </a:r>
            <a:r>
              <a:rPr lang="en-US" altLang="ja-JP" sz="2800" dirty="0"/>
              <a:t>1μm</a:t>
            </a:r>
          </a:p>
          <a:p>
            <a:pPr marL="0" indent="0">
              <a:buNone/>
            </a:pPr>
            <a:endParaRPr lang="en-US" altLang="ja-JP" sz="2800" dirty="0"/>
          </a:p>
          <a:p>
            <a:pPr marL="0" indent="0">
              <a:buNone/>
            </a:pPr>
            <a:r>
              <a:rPr lang="ja-JP" altLang="en-US" sz="2800" dirty="0"/>
              <a:t>分裂した電子スピン準位を持ち、その利用によって高感度な計測が可能となる。</a:t>
            </a:r>
            <a:endParaRPr lang="en-US" altLang="ja-JP" sz="2800" dirty="0"/>
          </a:p>
          <a:p>
            <a:endParaRPr kumimoji="1" lang="en-US" altLang="ja-JP" sz="2800" dirty="0"/>
          </a:p>
          <a:p>
            <a:r>
              <a:rPr kumimoji="1" lang="en-US" altLang="ja-JP" sz="2800" dirty="0"/>
              <a:t>N:</a:t>
            </a:r>
            <a:r>
              <a:rPr kumimoji="1" lang="ja-JP" altLang="en-US" sz="2800" dirty="0"/>
              <a:t>窒素　</a:t>
            </a:r>
            <a:r>
              <a:rPr kumimoji="1" lang="en-US" altLang="ja-JP" sz="2800" dirty="0"/>
              <a:t>V:</a:t>
            </a:r>
            <a:r>
              <a:rPr kumimoji="1" lang="ja-JP" altLang="en-US" sz="2800" dirty="0"/>
              <a:t>空孔 そのほか</a:t>
            </a:r>
            <a:r>
              <a:rPr kumimoji="1" lang="en-US" altLang="ja-JP" sz="2800" dirty="0"/>
              <a:t>:</a:t>
            </a:r>
            <a:r>
              <a:rPr kumimoji="1" lang="ja-JP" altLang="en-US" sz="2800" dirty="0"/>
              <a:t>炭素</a:t>
            </a:r>
          </a:p>
        </p:txBody>
      </p:sp>
      <p:sp>
        <p:nvSpPr>
          <p:cNvPr id="3" name="テキスト ボックス 2">
            <a:extLst>
              <a:ext uri="{FF2B5EF4-FFF2-40B4-BE49-F238E27FC236}">
                <a16:creationId xmlns:a16="http://schemas.microsoft.com/office/drawing/2014/main" id="{A70DEF7B-853A-34F4-0652-FD30ED9ABF0D}"/>
              </a:ext>
            </a:extLst>
          </p:cNvPr>
          <p:cNvSpPr txBox="1"/>
          <p:nvPr/>
        </p:nvSpPr>
        <p:spPr>
          <a:xfrm>
            <a:off x="4267199" y="5224938"/>
            <a:ext cx="6292243" cy="461665"/>
          </a:xfrm>
          <a:prstGeom prst="rect">
            <a:avLst/>
          </a:prstGeom>
          <a:noFill/>
        </p:spPr>
        <p:txBody>
          <a:bodyPr wrap="square" rtlCol="0">
            <a:spAutoFit/>
          </a:bodyPr>
          <a:lstStyle/>
          <a:p>
            <a:r>
              <a:rPr kumimoji="1" lang="ja-JP" altLang="en-US" sz="2400" dirty="0"/>
              <a:t>本研究では磁場センサとして用いた</a:t>
            </a:r>
          </a:p>
        </p:txBody>
      </p:sp>
    </p:spTree>
    <p:extLst>
      <p:ext uri="{BB962C8B-B14F-4D97-AF65-F5344CB8AC3E}">
        <p14:creationId xmlns:p14="http://schemas.microsoft.com/office/powerpoint/2010/main" val="3671584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29FBB-71AE-24CA-EC1C-5B6BE45E71F1}"/>
              </a:ext>
            </a:extLst>
          </p:cNvPr>
          <p:cNvSpPr>
            <a:spLocks noGrp="1"/>
          </p:cNvSpPr>
          <p:nvPr>
            <p:ph type="title"/>
          </p:nvPr>
        </p:nvSpPr>
        <p:spPr/>
        <p:txBody>
          <a:bodyPr/>
          <a:lstStyle/>
          <a:p>
            <a:r>
              <a:rPr kumimoji="1" lang="ja-JP" altLang="en-US" b="1" dirty="0"/>
              <a:t>目的</a:t>
            </a:r>
          </a:p>
        </p:txBody>
      </p:sp>
      <p:sp>
        <p:nvSpPr>
          <p:cNvPr id="3" name="コンテンツ プレースホルダー 2">
            <a:extLst>
              <a:ext uri="{FF2B5EF4-FFF2-40B4-BE49-F238E27FC236}">
                <a16:creationId xmlns:a16="http://schemas.microsoft.com/office/drawing/2014/main" id="{215986A8-98A0-7841-9FDF-7BAF485EC541}"/>
              </a:ext>
            </a:extLst>
          </p:cNvPr>
          <p:cNvSpPr>
            <a:spLocks noGrp="1"/>
          </p:cNvSpPr>
          <p:nvPr>
            <p:ph idx="1"/>
          </p:nvPr>
        </p:nvSpPr>
        <p:spPr>
          <a:xfrm>
            <a:off x="939800" y="2125662"/>
            <a:ext cx="9702800" cy="2606675"/>
          </a:xfrm>
        </p:spPr>
        <p:txBody>
          <a:bodyPr>
            <a:normAutofit/>
          </a:bodyPr>
          <a:lstStyle/>
          <a:p>
            <a:pPr marL="0" indent="0">
              <a:buNone/>
            </a:pPr>
            <a:r>
              <a:rPr kumimoji="1" lang="ja-JP" altLang="en-US" sz="4000" dirty="0"/>
              <a:t>ダイヤモンド窒素空孔中心は高圧装置内、極限環境下でも充分な感度、分解能を持った磁場センサとして使用できることを示す</a:t>
            </a:r>
            <a:endParaRPr kumimoji="1" lang="en-US" altLang="ja-JP" sz="4000" dirty="0"/>
          </a:p>
          <a:p>
            <a:endParaRPr kumimoji="1" lang="ja-JP" altLang="en-US" dirty="0"/>
          </a:p>
        </p:txBody>
      </p:sp>
    </p:spTree>
    <p:extLst>
      <p:ext uri="{BB962C8B-B14F-4D97-AF65-F5344CB8AC3E}">
        <p14:creationId xmlns:p14="http://schemas.microsoft.com/office/powerpoint/2010/main" val="3181050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CEA7F6-4B88-3D02-EA09-503D9CABD704}"/>
              </a:ext>
            </a:extLst>
          </p:cNvPr>
          <p:cNvSpPr>
            <a:spLocks noGrp="1"/>
          </p:cNvSpPr>
          <p:nvPr>
            <p:ph type="title"/>
          </p:nvPr>
        </p:nvSpPr>
        <p:spPr/>
        <p:txBody>
          <a:bodyPr/>
          <a:lstStyle/>
          <a:p>
            <a:r>
              <a:rPr kumimoji="1" lang="ja-JP" altLang="en-US" b="1" dirty="0"/>
              <a:t>実験方法</a:t>
            </a:r>
          </a:p>
        </p:txBody>
      </p:sp>
      <p:pic>
        <p:nvPicPr>
          <p:cNvPr id="5" name="コンテンツ プレースホルダー 4">
            <a:extLst>
              <a:ext uri="{FF2B5EF4-FFF2-40B4-BE49-F238E27FC236}">
                <a16:creationId xmlns:a16="http://schemas.microsoft.com/office/drawing/2014/main" id="{8AAC1028-FA2C-E696-C2B5-D7B6A44DFA1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199" y="1690688"/>
            <a:ext cx="6272639" cy="3476624"/>
          </a:xfrm>
        </p:spPr>
      </p:pic>
      <p:sp>
        <p:nvSpPr>
          <p:cNvPr id="6" name="テキスト ボックス 5">
            <a:extLst>
              <a:ext uri="{FF2B5EF4-FFF2-40B4-BE49-F238E27FC236}">
                <a16:creationId xmlns:a16="http://schemas.microsoft.com/office/drawing/2014/main" id="{BB4E56CA-A2B7-95BA-5C50-4A14021DE503}"/>
              </a:ext>
            </a:extLst>
          </p:cNvPr>
          <p:cNvSpPr txBox="1"/>
          <p:nvPr/>
        </p:nvSpPr>
        <p:spPr>
          <a:xfrm>
            <a:off x="7110838" y="1181131"/>
            <a:ext cx="4103262" cy="4893647"/>
          </a:xfrm>
          <a:prstGeom prst="rect">
            <a:avLst/>
          </a:prstGeom>
          <a:noFill/>
        </p:spPr>
        <p:txBody>
          <a:bodyPr wrap="square" rtlCol="0">
            <a:spAutoFit/>
          </a:bodyPr>
          <a:lstStyle/>
          <a:p>
            <a:r>
              <a:rPr lang="ja-JP" altLang="en-US" sz="2400" dirty="0"/>
              <a:t>アンビルはモアッサナイト</a:t>
            </a:r>
            <a:r>
              <a:rPr lang="en-US" altLang="ja-JP" sz="2400" dirty="0"/>
              <a:t>(</a:t>
            </a:r>
            <a:r>
              <a:rPr lang="ja-JP" altLang="en-US" sz="2400" dirty="0"/>
              <a:t>白</a:t>
            </a:r>
            <a:r>
              <a:rPr lang="en-US" altLang="ja-JP" sz="2400" dirty="0"/>
              <a:t>)</a:t>
            </a:r>
          </a:p>
          <a:p>
            <a:endParaRPr lang="en-US" altLang="ja-JP" sz="2400" dirty="0"/>
          </a:p>
          <a:p>
            <a:r>
              <a:rPr lang="ja-JP" altLang="en-US" sz="2400" dirty="0"/>
              <a:t>試料近くの小型マイクロコイルはマイクロ波電力供給用</a:t>
            </a:r>
            <a:endParaRPr lang="en-US" altLang="ja-JP" sz="2400" dirty="0"/>
          </a:p>
          <a:p>
            <a:r>
              <a:rPr lang="ja-JP" altLang="en-US" sz="2400" dirty="0"/>
              <a:t>大きさは直径約</a:t>
            </a:r>
            <a:r>
              <a:rPr lang="en-US" altLang="ja-JP" sz="2400" dirty="0"/>
              <a:t>100μ</a:t>
            </a:r>
            <a:r>
              <a:rPr lang="ja-JP" altLang="en-US" sz="2400" dirty="0"/>
              <a:t>ｍ。</a:t>
            </a:r>
            <a:endParaRPr lang="en-US" altLang="ja-JP" sz="2400" dirty="0"/>
          </a:p>
          <a:p>
            <a:endParaRPr lang="en-US" altLang="ja-JP" sz="2400" dirty="0"/>
          </a:p>
          <a:p>
            <a:r>
              <a:rPr kumimoji="1" lang="ja-JP" altLang="en-US" sz="2400" dirty="0"/>
              <a:t>大きい方のコイルは交流磁化率測定用のモジュレーションコイル。</a:t>
            </a:r>
            <a:endParaRPr kumimoji="1" lang="en-US" altLang="ja-JP" sz="2400" dirty="0"/>
          </a:p>
          <a:p>
            <a:r>
              <a:rPr lang="ja-JP" altLang="en-US" sz="2400" dirty="0"/>
              <a:t>その下にあるものがガスケット</a:t>
            </a:r>
            <a:endParaRPr kumimoji="1" lang="ja-JP" altLang="en-US" sz="2400" dirty="0"/>
          </a:p>
        </p:txBody>
      </p:sp>
      <p:sp>
        <p:nvSpPr>
          <p:cNvPr id="7" name="テキスト ボックス 6">
            <a:extLst>
              <a:ext uri="{FF2B5EF4-FFF2-40B4-BE49-F238E27FC236}">
                <a16:creationId xmlns:a16="http://schemas.microsoft.com/office/drawing/2014/main" id="{E99E4966-40D1-D5E4-DC0B-B91C6ED55730}"/>
              </a:ext>
            </a:extLst>
          </p:cNvPr>
          <p:cNvSpPr txBox="1"/>
          <p:nvPr/>
        </p:nvSpPr>
        <p:spPr>
          <a:xfrm>
            <a:off x="838198" y="5272908"/>
            <a:ext cx="5867401" cy="830997"/>
          </a:xfrm>
          <a:prstGeom prst="rect">
            <a:avLst/>
          </a:prstGeom>
          <a:noFill/>
        </p:spPr>
        <p:txBody>
          <a:bodyPr wrap="square" rtlCol="0">
            <a:spAutoFit/>
          </a:bodyPr>
          <a:lstStyle/>
          <a:p>
            <a:r>
              <a:rPr kumimoji="1" lang="ja-JP" altLang="en-US" sz="2400" dirty="0"/>
              <a:t>図</a:t>
            </a:r>
            <a:r>
              <a:rPr kumimoji="1" lang="en-US" altLang="ja-JP" sz="2400" dirty="0"/>
              <a:t>:</a:t>
            </a:r>
            <a:r>
              <a:rPr kumimoji="1" lang="ja-JP" altLang="en-US" sz="2400" dirty="0"/>
              <a:t>高圧装置と試料</a:t>
            </a:r>
            <a:r>
              <a:rPr kumimoji="1" lang="en-US" altLang="ja-JP" sz="2400" dirty="0"/>
              <a:t>(</a:t>
            </a:r>
            <a:r>
              <a:rPr kumimoji="1" lang="ja-JP" altLang="en-US" sz="2400" dirty="0"/>
              <a:t>青</a:t>
            </a:r>
            <a:r>
              <a:rPr kumimoji="1" lang="en-US" altLang="ja-JP" sz="2400" dirty="0"/>
              <a:t>)</a:t>
            </a:r>
            <a:r>
              <a:rPr kumimoji="1" lang="ja-JP" altLang="en-US" sz="2400" dirty="0"/>
              <a:t>、ダイヤモンド</a:t>
            </a:r>
            <a:endParaRPr kumimoji="1" lang="en-US" altLang="ja-JP" sz="2400" dirty="0"/>
          </a:p>
          <a:p>
            <a:r>
              <a:rPr kumimoji="1" lang="ja-JP" altLang="en-US" sz="2400" dirty="0"/>
              <a:t>窒素空孔中心、</a:t>
            </a:r>
            <a:r>
              <a:rPr lang="ja-JP" altLang="en-US" sz="2400" dirty="0"/>
              <a:t>用いた座標の定義</a:t>
            </a:r>
            <a:endParaRPr kumimoji="1" lang="en-US" altLang="ja-JP" sz="2400" dirty="0"/>
          </a:p>
        </p:txBody>
      </p:sp>
    </p:spTree>
    <p:extLst>
      <p:ext uri="{BB962C8B-B14F-4D97-AF65-F5344CB8AC3E}">
        <p14:creationId xmlns:p14="http://schemas.microsoft.com/office/powerpoint/2010/main" val="1140707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5EEFC0-B4E7-42E1-C1DC-1CD2E2B494A8}"/>
              </a:ext>
            </a:extLst>
          </p:cNvPr>
          <p:cNvSpPr>
            <a:spLocks noGrp="1"/>
          </p:cNvSpPr>
          <p:nvPr>
            <p:ph type="title"/>
          </p:nvPr>
        </p:nvSpPr>
        <p:spPr/>
        <p:txBody>
          <a:bodyPr/>
          <a:lstStyle/>
          <a:p>
            <a:r>
              <a:rPr lang="ja-JP" altLang="en-US" b="1" dirty="0"/>
              <a:t>光学磁気共鳴法</a:t>
            </a:r>
            <a:endParaRPr kumimoji="1" lang="ja-JP" altLang="en-US" b="1" dirty="0"/>
          </a:p>
        </p:txBody>
      </p:sp>
      <p:sp>
        <p:nvSpPr>
          <p:cNvPr id="4" name="テキスト ボックス 3">
            <a:extLst>
              <a:ext uri="{FF2B5EF4-FFF2-40B4-BE49-F238E27FC236}">
                <a16:creationId xmlns:a16="http://schemas.microsoft.com/office/drawing/2014/main" id="{7C253511-DE94-8C78-2264-EADFA6272756}"/>
              </a:ext>
            </a:extLst>
          </p:cNvPr>
          <p:cNvSpPr txBox="1"/>
          <p:nvPr/>
        </p:nvSpPr>
        <p:spPr>
          <a:xfrm>
            <a:off x="838200" y="1578279"/>
            <a:ext cx="10515600" cy="1846659"/>
          </a:xfrm>
          <a:prstGeom prst="rect">
            <a:avLst/>
          </a:prstGeom>
          <a:noFill/>
        </p:spPr>
        <p:txBody>
          <a:bodyPr wrap="square" rtlCol="0">
            <a:spAutoFit/>
          </a:bodyPr>
          <a:lstStyle/>
          <a:p>
            <a:r>
              <a:rPr kumimoji="1" lang="ja-JP" altLang="en-US" sz="2400" dirty="0"/>
              <a:t>・光学的に電子スピン共鳴を検出する手法</a:t>
            </a:r>
            <a:endParaRPr kumimoji="1" lang="en-US" altLang="ja-JP" sz="2400" dirty="0"/>
          </a:p>
          <a:p>
            <a:r>
              <a:rPr lang="ja-JP" altLang="en-US" sz="2400" dirty="0"/>
              <a:t>・電子スピン共鳴は電子スピン準位間をマイクロ波で共鳴させることにより不対電子を検出する手法であり、試料からの光を検出するのが光学磁気共鳴法である。</a:t>
            </a:r>
            <a:endParaRPr kumimoji="1" lang="ja-JP" altLang="en-US" sz="2400" dirty="0"/>
          </a:p>
          <a:p>
            <a:endParaRPr kumimoji="1" lang="ja-JP" altLang="en-US" dirty="0"/>
          </a:p>
        </p:txBody>
      </p:sp>
    </p:spTree>
    <p:extLst>
      <p:ext uri="{BB962C8B-B14F-4D97-AF65-F5344CB8AC3E}">
        <p14:creationId xmlns:p14="http://schemas.microsoft.com/office/powerpoint/2010/main" val="1979145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7F58F6-543B-6B9A-0153-14CF1DF2066D}"/>
              </a:ext>
            </a:extLst>
          </p:cNvPr>
          <p:cNvSpPr>
            <a:spLocks noGrp="1"/>
          </p:cNvSpPr>
          <p:nvPr>
            <p:ph type="title"/>
          </p:nvPr>
        </p:nvSpPr>
        <p:spPr>
          <a:xfrm>
            <a:off x="838200" y="260351"/>
            <a:ext cx="10515600" cy="774394"/>
          </a:xfrm>
        </p:spPr>
        <p:txBody>
          <a:bodyPr/>
          <a:lstStyle/>
          <a:p>
            <a:r>
              <a:rPr kumimoji="1" lang="ja-JP" altLang="en-US" b="1" dirty="0"/>
              <a:t>結果</a:t>
            </a:r>
            <a:r>
              <a:rPr kumimoji="1" lang="en-US" altLang="ja-JP" b="1" dirty="0"/>
              <a:t>:</a:t>
            </a:r>
            <a:r>
              <a:rPr lang="ja-JP" altLang="en-US" b="1" dirty="0"/>
              <a:t>磁場の超伝導転移による変化</a:t>
            </a:r>
            <a:endParaRPr kumimoji="1" lang="ja-JP" altLang="en-US" b="1" dirty="0"/>
          </a:p>
        </p:txBody>
      </p:sp>
      <p:sp>
        <p:nvSpPr>
          <p:cNvPr id="14" name="テキスト ボックス 13">
            <a:extLst>
              <a:ext uri="{FF2B5EF4-FFF2-40B4-BE49-F238E27FC236}">
                <a16:creationId xmlns:a16="http://schemas.microsoft.com/office/drawing/2014/main" id="{6542B7C5-4341-EE29-53B2-763A05E57FA4}"/>
              </a:ext>
            </a:extLst>
          </p:cNvPr>
          <p:cNvSpPr txBox="1"/>
          <p:nvPr/>
        </p:nvSpPr>
        <p:spPr>
          <a:xfrm>
            <a:off x="704850" y="1073072"/>
            <a:ext cx="10648950" cy="5067300"/>
          </a:xfrm>
          <a:prstGeom prst="rect">
            <a:avLst/>
          </a:prstGeom>
          <a:noFill/>
        </p:spPr>
        <p:txBody>
          <a:bodyPr wrap="square" rtlCol="0">
            <a:spAutoFit/>
          </a:bodyPr>
          <a:lstStyle/>
          <a:p>
            <a:endParaRPr kumimoji="1" lang="ja-JP" altLang="en-US" dirty="0"/>
          </a:p>
        </p:txBody>
      </p:sp>
      <p:pic>
        <p:nvPicPr>
          <p:cNvPr id="15" name="コンテンツ プレースホルダー 4">
            <a:extLst>
              <a:ext uri="{FF2B5EF4-FFF2-40B4-BE49-F238E27FC236}">
                <a16:creationId xmlns:a16="http://schemas.microsoft.com/office/drawing/2014/main" id="{16B92C6F-4ED4-BC6C-9751-1BAB4DEF0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2725" y="880200"/>
            <a:ext cx="4743450" cy="2792096"/>
          </a:xfrm>
          <a:prstGeom prst="rect">
            <a:avLst/>
          </a:prstGeom>
        </p:spPr>
      </p:pic>
      <p:pic>
        <p:nvPicPr>
          <p:cNvPr id="23" name="図 22">
            <a:extLst>
              <a:ext uri="{FF2B5EF4-FFF2-40B4-BE49-F238E27FC236}">
                <a16:creationId xmlns:a16="http://schemas.microsoft.com/office/drawing/2014/main" id="{9903FA4F-EA3D-2B8C-38F7-6001041792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1801" y="3634695"/>
            <a:ext cx="2768397" cy="2425145"/>
          </a:xfrm>
          <a:prstGeom prst="rect">
            <a:avLst/>
          </a:prstGeom>
        </p:spPr>
      </p:pic>
      <p:pic>
        <p:nvPicPr>
          <p:cNvPr id="25" name="図 24">
            <a:extLst>
              <a:ext uri="{FF2B5EF4-FFF2-40B4-BE49-F238E27FC236}">
                <a16:creationId xmlns:a16="http://schemas.microsoft.com/office/drawing/2014/main" id="{6389415F-670C-A7CA-E4AA-3DBA3984FE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6532" y="3606722"/>
            <a:ext cx="2906002" cy="2453118"/>
          </a:xfrm>
          <a:prstGeom prst="rect">
            <a:avLst/>
          </a:prstGeom>
        </p:spPr>
      </p:pic>
      <p:sp>
        <p:nvSpPr>
          <p:cNvPr id="3" name="テキスト ボックス 2">
            <a:extLst>
              <a:ext uri="{FF2B5EF4-FFF2-40B4-BE49-F238E27FC236}">
                <a16:creationId xmlns:a16="http://schemas.microsoft.com/office/drawing/2014/main" id="{5E6BAA11-F4DD-381E-7C3A-27B78636C827}"/>
              </a:ext>
            </a:extLst>
          </p:cNvPr>
          <p:cNvSpPr txBox="1"/>
          <p:nvPr/>
        </p:nvSpPr>
        <p:spPr>
          <a:xfrm>
            <a:off x="6870700" y="1908264"/>
            <a:ext cx="4152900" cy="1200329"/>
          </a:xfrm>
          <a:prstGeom prst="rect">
            <a:avLst/>
          </a:prstGeom>
          <a:noFill/>
        </p:spPr>
        <p:txBody>
          <a:bodyPr wrap="square" rtlCol="0">
            <a:spAutoFit/>
          </a:bodyPr>
          <a:lstStyle/>
          <a:p>
            <a:r>
              <a:rPr kumimoji="1" lang="en-US" altLang="ja-JP" sz="2400" dirty="0"/>
              <a:t>NV</a:t>
            </a:r>
            <a:r>
              <a:rPr kumimoji="1" lang="en-US" altLang="ja-JP" sz="1600" dirty="0"/>
              <a:t>F</a:t>
            </a:r>
            <a:r>
              <a:rPr kumimoji="1" lang="ja-JP" altLang="en-US" sz="2400" dirty="0"/>
              <a:t>以外の窒素空孔中心は</a:t>
            </a:r>
            <a:r>
              <a:rPr kumimoji="1" lang="en-US" altLang="ja-JP" sz="2400" dirty="0"/>
              <a:t>Tc(</a:t>
            </a:r>
            <a:r>
              <a:rPr kumimoji="1" lang="ja-JP" altLang="en-US" sz="2400" dirty="0"/>
              <a:t>約</a:t>
            </a:r>
            <a:r>
              <a:rPr kumimoji="1" lang="en-US" altLang="ja-JP" sz="2400" dirty="0"/>
              <a:t>21K)</a:t>
            </a:r>
            <a:r>
              <a:rPr lang="ja-JP" altLang="en-US" sz="2400" dirty="0"/>
              <a:t>以下</a:t>
            </a:r>
            <a:r>
              <a:rPr kumimoji="1" lang="ja-JP" altLang="en-US" sz="2400" dirty="0"/>
              <a:t>の温度で感じている磁場の大きさが変わる</a:t>
            </a:r>
          </a:p>
        </p:txBody>
      </p:sp>
    </p:spTree>
    <p:extLst>
      <p:ext uri="{BB962C8B-B14F-4D97-AF65-F5344CB8AC3E}">
        <p14:creationId xmlns:p14="http://schemas.microsoft.com/office/powerpoint/2010/main" val="3564939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72CD3C-C3C1-804C-DB50-51A7EC812E4C}"/>
              </a:ext>
            </a:extLst>
          </p:cNvPr>
          <p:cNvSpPr>
            <a:spLocks noGrp="1"/>
          </p:cNvSpPr>
          <p:nvPr>
            <p:ph type="title"/>
          </p:nvPr>
        </p:nvSpPr>
        <p:spPr/>
        <p:txBody>
          <a:bodyPr/>
          <a:lstStyle/>
          <a:p>
            <a:r>
              <a:rPr kumimoji="1" lang="ja-JP" altLang="en-US" b="1" dirty="0"/>
              <a:t>結果：ゼーマン分裂の温度による変化</a:t>
            </a:r>
          </a:p>
        </p:txBody>
      </p:sp>
      <p:pic>
        <p:nvPicPr>
          <p:cNvPr id="7" name="図 6">
            <a:extLst>
              <a:ext uri="{FF2B5EF4-FFF2-40B4-BE49-F238E27FC236}">
                <a16:creationId xmlns:a16="http://schemas.microsoft.com/office/drawing/2014/main" id="{6B91657B-194F-32A9-FFB2-135B8A2EF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41" y="1690688"/>
            <a:ext cx="2483285" cy="4345749"/>
          </a:xfrm>
          <a:prstGeom prst="rect">
            <a:avLst/>
          </a:prstGeom>
        </p:spPr>
      </p:pic>
      <p:pic>
        <p:nvPicPr>
          <p:cNvPr id="4" name="図 3">
            <a:extLst>
              <a:ext uri="{FF2B5EF4-FFF2-40B4-BE49-F238E27FC236}">
                <a16:creationId xmlns:a16="http://schemas.microsoft.com/office/drawing/2014/main" id="{7A1BD97F-DDCC-FA38-EAB7-659AC36B69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1485" y="1690688"/>
            <a:ext cx="2959470" cy="4127333"/>
          </a:xfrm>
          <a:prstGeom prst="rect">
            <a:avLst/>
          </a:prstGeom>
        </p:spPr>
      </p:pic>
      <p:sp>
        <p:nvSpPr>
          <p:cNvPr id="6" name="テキスト ボックス 5">
            <a:extLst>
              <a:ext uri="{FF2B5EF4-FFF2-40B4-BE49-F238E27FC236}">
                <a16:creationId xmlns:a16="http://schemas.microsoft.com/office/drawing/2014/main" id="{122DBE72-9E3D-D8F7-1A27-A19B93010533}"/>
              </a:ext>
            </a:extLst>
          </p:cNvPr>
          <p:cNvSpPr txBox="1"/>
          <p:nvPr/>
        </p:nvSpPr>
        <p:spPr>
          <a:xfrm>
            <a:off x="6427614" y="1941011"/>
            <a:ext cx="3594969" cy="830997"/>
          </a:xfrm>
          <a:prstGeom prst="rect">
            <a:avLst/>
          </a:prstGeom>
          <a:noFill/>
        </p:spPr>
        <p:txBody>
          <a:bodyPr wrap="square" rtlCol="0">
            <a:spAutoFit/>
          </a:bodyPr>
          <a:lstStyle/>
          <a:p>
            <a:r>
              <a:rPr lang="ja-JP" altLang="en-US" sz="2400" dirty="0"/>
              <a:t>赤</a:t>
            </a:r>
            <a:r>
              <a:rPr lang="en-US" altLang="ja-JP" sz="2400" dirty="0"/>
              <a:t>:</a:t>
            </a:r>
            <a:r>
              <a:rPr lang="ja-JP" altLang="en-US" sz="2400" dirty="0"/>
              <a:t>光学磁気共鳴法</a:t>
            </a:r>
            <a:endParaRPr lang="en-US" altLang="ja-JP" sz="2400" dirty="0"/>
          </a:p>
          <a:p>
            <a:r>
              <a:rPr kumimoji="1" lang="ja-JP" altLang="en-US" sz="2400" dirty="0"/>
              <a:t>黒</a:t>
            </a:r>
            <a:r>
              <a:rPr kumimoji="1" lang="en-US" altLang="ja-JP" sz="2400" dirty="0"/>
              <a:t>:</a:t>
            </a:r>
            <a:r>
              <a:rPr kumimoji="1" lang="ja-JP" altLang="en-US" sz="2400" dirty="0"/>
              <a:t>交流磁化率法</a:t>
            </a:r>
          </a:p>
        </p:txBody>
      </p:sp>
      <p:sp>
        <p:nvSpPr>
          <p:cNvPr id="3" name="テキスト ボックス 2">
            <a:extLst>
              <a:ext uri="{FF2B5EF4-FFF2-40B4-BE49-F238E27FC236}">
                <a16:creationId xmlns:a16="http://schemas.microsoft.com/office/drawing/2014/main" id="{B638F2A7-CE47-A94E-5BE3-C3CF56400A08}"/>
              </a:ext>
            </a:extLst>
          </p:cNvPr>
          <p:cNvSpPr txBox="1"/>
          <p:nvPr/>
        </p:nvSpPr>
        <p:spPr>
          <a:xfrm>
            <a:off x="6427614" y="3263900"/>
            <a:ext cx="4824586" cy="461665"/>
          </a:xfrm>
          <a:prstGeom prst="rect">
            <a:avLst/>
          </a:prstGeom>
          <a:noFill/>
        </p:spPr>
        <p:txBody>
          <a:bodyPr wrap="square" rtlCol="0">
            <a:spAutoFit/>
          </a:bodyPr>
          <a:lstStyle/>
          <a:p>
            <a:r>
              <a:rPr kumimoji="1" lang="ja-JP" altLang="en-US" sz="2400" dirty="0"/>
              <a:t>光学磁気共鳴法の方が感度が良い</a:t>
            </a:r>
          </a:p>
        </p:txBody>
      </p:sp>
    </p:spTree>
    <p:extLst>
      <p:ext uri="{BB962C8B-B14F-4D97-AF65-F5344CB8AC3E}">
        <p14:creationId xmlns:p14="http://schemas.microsoft.com/office/powerpoint/2010/main" val="35319741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1357</TotalTime>
  <Words>2600</Words>
  <Application>Microsoft Office PowerPoint</Application>
  <PresentationFormat>ワイド画面</PresentationFormat>
  <Paragraphs>162</Paragraphs>
  <Slides>16</Slides>
  <Notes>11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16</vt:i4>
      </vt:variant>
    </vt:vector>
  </HeadingPairs>
  <TitlesOfParts>
    <vt:vector size="24" baseType="lpstr">
      <vt:lpstr>Geneva</vt:lpstr>
      <vt:lpstr>游ゴシック</vt:lpstr>
      <vt:lpstr>游ゴシック Light</vt:lpstr>
      <vt:lpstr>游明朝</vt:lpstr>
      <vt:lpstr>Arial</vt:lpstr>
      <vt:lpstr>Arial Black</vt:lpstr>
      <vt:lpstr>Noto Sans</vt:lpstr>
      <vt:lpstr>Office テーマ</vt:lpstr>
      <vt:lpstr>Measuring magnetic field texture in correlated electron systems under extreme conditions King Yau Yip,Kin On Ho,King Yiu Yu,Yang Chen,Wei Zhang,S. Kasahara,Y.Mizukami, T. Shibauchi,Y Matsuda,Swee K .Goh,Sen Yang SCIENCE 13 Dec 2019 Vol 366, Issue 6471 pp. 1355-1359  極限環境下における相関電子系中の磁場構造の測定 </vt:lpstr>
      <vt:lpstr>相関電子系とは何か</vt:lpstr>
      <vt:lpstr>BaFe₂(As1-xPx)₂について</vt:lpstr>
      <vt:lpstr>ダイヤモンド窒素空孔中心</vt:lpstr>
      <vt:lpstr>目的</vt:lpstr>
      <vt:lpstr>実験方法</vt:lpstr>
      <vt:lpstr>光学磁気共鳴法</vt:lpstr>
      <vt:lpstr>結果:磁場の超伝導転移による変化</vt:lpstr>
      <vt:lpstr>結果：ゼーマン分裂の温度による変化</vt:lpstr>
      <vt:lpstr>結果:BaFe₂(As0.59P0.41)₂の温度-圧力相図</vt:lpstr>
      <vt:lpstr>結果: BaFe₂(AS0.59P0.41)₂の下部臨界磁場Hc1(T)と上部臨界磁場Hc2(T)の測定</vt:lpstr>
      <vt:lpstr>まとめ</vt:lpstr>
      <vt:lpstr>参考文献</vt:lpstr>
      <vt:lpstr>PowerPoint プレゼンテーション</vt:lpstr>
      <vt:lpstr>PowerPoint プレゼンテーション</vt:lpstr>
      <vt:lpstr>第II種超伝導体の臨界磁場</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magnetic field texture in correlated electron systems under extreme conditions King Yau Yip,Kin On Ho,King Yiu Yu,Yang Chen,Wei Zhang,S. Kasahara,Y.Mizukami, T. Shibauchi,Y Matsuda,Swee K .Goh,Sen Yang SCIENCE 13 Dec 2019 Vol 366, Issue 6471 pp. 1355-1359  極限環境下における相関電子系中の磁場構造の測定 </dc:title>
  <dc:creator>上野 智也</dc:creator>
  <cp:lastModifiedBy>上野 智也</cp:lastModifiedBy>
  <cp:revision>159</cp:revision>
  <dcterms:created xsi:type="dcterms:W3CDTF">2022-07-07T06:39:27Z</dcterms:created>
  <dcterms:modified xsi:type="dcterms:W3CDTF">2022-07-19T09:13:51Z</dcterms:modified>
</cp:coreProperties>
</file>