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6" r:id="rId3"/>
    <p:sldId id="260" r:id="rId4"/>
    <p:sldId id="275" r:id="rId5"/>
    <p:sldId id="276" r:id="rId6"/>
    <p:sldId id="277" r:id="rId7"/>
    <p:sldId id="282" r:id="rId8"/>
    <p:sldId id="278" r:id="rId9"/>
    <p:sldId id="263" r:id="rId10"/>
    <p:sldId id="264" r:id="rId11"/>
    <p:sldId id="267" r:id="rId12"/>
    <p:sldId id="271" r:id="rId13"/>
    <p:sldId id="279" r:id="rId14"/>
    <p:sldId id="283" r:id="rId15"/>
    <p:sldId id="280" r:id="rId16"/>
    <p:sldId id="269" r:id="rId17"/>
    <p:sldId id="268" r:id="rId18"/>
    <p:sldId id="262" r:id="rId19"/>
    <p:sldId id="265" r:id="rId20"/>
    <p:sldId id="281" r:id="rId21"/>
    <p:sldId id="259" r:id="rId22"/>
    <p:sldId id="272" r:id="rId23"/>
    <p:sldId id="274"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067" autoAdjust="0"/>
  </p:normalViewPr>
  <p:slideViewPr>
    <p:cSldViewPr snapToGrid="0">
      <p:cViewPr varScale="1">
        <p:scale>
          <a:sx n="50" d="100"/>
          <a:sy n="50" d="100"/>
        </p:scale>
        <p:origin x="12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530B6E-4F46-4D46-AA0D-6EDA20B975BF}" type="datetimeFigureOut">
              <a:rPr kumimoji="1" lang="ja-JP" altLang="en-US" smtClean="0"/>
              <a:t>2022/7/28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F7AAE-6B88-4292-8ACB-4D50DEB2BF4C}" type="slidenum">
              <a:rPr kumimoji="1" lang="ja-JP" altLang="en-US" smtClean="0"/>
              <a:t>‹#›</a:t>
            </a:fld>
            <a:endParaRPr kumimoji="1" lang="ja-JP" altLang="en-US"/>
          </a:p>
        </p:txBody>
      </p:sp>
    </p:spTree>
    <p:extLst>
      <p:ext uri="{BB962C8B-B14F-4D97-AF65-F5344CB8AC3E}">
        <p14:creationId xmlns:p14="http://schemas.microsoft.com/office/powerpoint/2010/main" val="41092760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lang="ja-JP" altLang="en-US" sz="1200" kern="100" dirty="0">
                <a:effectLst/>
                <a:latin typeface="游明朝" panose="02020400000000000000" pitchFamily="18" charset="-128"/>
                <a:ea typeface="游明朝" panose="02020400000000000000" pitchFamily="18" charset="-128"/>
                <a:cs typeface="Arial" panose="020B0604020202020204" pitchFamily="34" charset="0"/>
              </a:rPr>
              <a:t>極限環境下における相関電子系中の磁場構造の測定についての論文の発表を行います。</a:t>
            </a:r>
            <a:endParaRPr lang="en-US" altLang="ja-JP" sz="1200" kern="100" dirty="0">
              <a:effectLst/>
              <a:latin typeface="游明朝" panose="02020400000000000000" pitchFamily="18" charset="-128"/>
              <a:ea typeface="游明朝" panose="02020400000000000000" pitchFamily="18" charset="-128"/>
              <a:cs typeface="Arial" panose="020B0604020202020204" pitchFamily="34" charset="0"/>
            </a:endParaRPr>
          </a:p>
          <a:p>
            <a:r>
              <a:rPr lang="ja-JP" altLang="en-US" sz="1200" kern="100" dirty="0">
                <a:effectLst/>
                <a:latin typeface="游明朝" panose="02020400000000000000" pitchFamily="18" charset="-128"/>
                <a:ea typeface="游明朝" panose="02020400000000000000" pitchFamily="18" charset="-128"/>
                <a:cs typeface="Arial" panose="020B0604020202020204" pitchFamily="34" charset="0"/>
              </a:rPr>
              <a:t>松川・谷口研究室の上野智也です。本日はよろしくお願いいたします。</a:t>
            </a:r>
            <a:br>
              <a:rPr lang="ja-JP" altLang="ja-JP" sz="1200" kern="100" dirty="0">
                <a:effectLst/>
                <a:latin typeface="游明朝" panose="02020400000000000000" pitchFamily="18" charset="-128"/>
                <a:ea typeface="游明朝" panose="02020400000000000000" pitchFamily="18" charset="-128"/>
                <a:cs typeface="Arial" panose="020B0604020202020204" pitchFamily="34" charset="0"/>
              </a:rPr>
            </a:br>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a:t>
            </a:fld>
            <a:endParaRPr kumimoji="1" lang="ja-JP" altLang="en-US"/>
          </a:p>
        </p:txBody>
      </p:sp>
    </p:spTree>
    <p:extLst>
      <p:ext uri="{BB962C8B-B14F-4D97-AF65-F5344CB8AC3E}">
        <p14:creationId xmlns:p14="http://schemas.microsoft.com/office/powerpoint/2010/main" val="2536431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試料の温度圧力相図を作成しました。</a:t>
            </a:r>
            <a:endParaRPr kumimoji="1" lang="en-US" altLang="ja-JP" dirty="0"/>
          </a:p>
          <a:p>
            <a:r>
              <a:rPr kumimoji="1" lang="ja-JP" altLang="en-US" dirty="0"/>
              <a:t>図</a:t>
            </a:r>
            <a:r>
              <a:rPr kumimoji="1" lang="en-US" altLang="ja-JP" dirty="0"/>
              <a:t>A</a:t>
            </a:r>
            <a:r>
              <a:rPr kumimoji="1" lang="ja-JP" altLang="en-US" dirty="0"/>
              <a:t>は</a:t>
            </a:r>
            <a:r>
              <a:rPr kumimoji="1" lang="en-US" altLang="ja-JP" dirty="0"/>
              <a:t>7</a:t>
            </a:r>
            <a:r>
              <a:rPr kumimoji="1" lang="ja-JP" altLang="en-US" dirty="0"/>
              <a:t>つの圧力点における</a:t>
            </a:r>
            <a:r>
              <a:rPr kumimoji="1" lang="en-US" altLang="ja-JP" dirty="0" err="1"/>
              <a:t>NVc</a:t>
            </a:r>
            <a:r>
              <a:rPr kumimoji="1" lang="ja-JP" altLang="en-US" dirty="0"/>
              <a:t>のゼーマン分裂の温度依存性を示しており、分裂幅の減少は超伝導転移による試料直上の磁場の低下を表しています。</a:t>
            </a:r>
            <a:endParaRPr kumimoji="1" lang="en-US" altLang="ja-JP" dirty="0"/>
          </a:p>
          <a:p>
            <a:r>
              <a:rPr kumimoji="1" lang="ja-JP" altLang="en-US" dirty="0"/>
              <a:t>ここから、</a:t>
            </a:r>
            <a:r>
              <a:rPr kumimoji="1" lang="en-US" altLang="ja-JP" dirty="0"/>
              <a:t>Tc</a:t>
            </a:r>
            <a:r>
              <a:rPr kumimoji="1" lang="ja-JP" altLang="en-US" dirty="0"/>
              <a:t>を求めたところ、交流磁化率から求めた</a:t>
            </a:r>
            <a:r>
              <a:rPr kumimoji="1" lang="en-US" altLang="ja-JP" dirty="0"/>
              <a:t>Tc</a:t>
            </a:r>
            <a:r>
              <a:rPr kumimoji="1" lang="ja-JP" altLang="en-US" dirty="0"/>
              <a:t>と一致する圧力依存性を示しました。それが図</a:t>
            </a:r>
            <a:r>
              <a:rPr kumimoji="1" lang="en-US" altLang="ja-JP" dirty="0"/>
              <a:t>B</a:t>
            </a:r>
            <a:r>
              <a:rPr kumimoji="1" lang="ja-JP" altLang="en-US" dirty="0"/>
              <a:t>です。</a:t>
            </a:r>
            <a:endParaRPr kumimoji="1" lang="en-US" altLang="ja-JP" dirty="0"/>
          </a:p>
          <a:p>
            <a:r>
              <a:rPr kumimoji="1" lang="ja-JP" altLang="en-US" dirty="0"/>
              <a:t>緑のひし形が交流磁化率法、赤い四角が光学磁気共鳴法で測定した</a:t>
            </a:r>
            <a:r>
              <a:rPr kumimoji="1" lang="en-US" altLang="ja-JP" dirty="0"/>
              <a:t>Tc</a:t>
            </a:r>
            <a:r>
              <a:rPr kumimoji="1" lang="ja-JP" altLang="en-US" dirty="0"/>
              <a:t>です。</a:t>
            </a:r>
            <a:endParaRPr kumimoji="1" lang="en-US" altLang="ja-JP" dirty="0"/>
          </a:p>
          <a:p>
            <a:endParaRPr kumimoji="1" lang="en-US" altLang="ja-JP" dirty="0"/>
          </a:p>
          <a:p>
            <a:r>
              <a:rPr kumimoji="1" lang="ja-JP" altLang="en-US" dirty="0"/>
              <a:t>図</a:t>
            </a:r>
            <a:r>
              <a:rPr kumimoji="1" lang="en-US" altLang="ja-JP" dirty="0"/>
              <a:t>A</a:t>
            </a:r>
            <a:r>
              <a:rPr kumimoji="1" lang="ja-JP" altLang="en-US" dirty="0"/>
              <a:t>は窒素空孔中心が高圧下での測定にも用いることができることを示しており、図</a:t>
            </a:r>
            <a:r>
              <a:rPr kumimoji="1" lang="en-US" altLang="ja-JP" dirty="0"/>
              <a:t>B</a:t>
            </a:r>
            <a:r>
              <a:rPr kumimoji="1" lang="ja-JP" altLang="en-US" dirty="0"/>
              <a:t>から測定結果が交流磁化率測定法と一致していることが分かります。</a:t>
            </a:r>
            <a:endParaRPr kumimoji="1" lang="en-US" altLang="ja-JP" dirty="0"/>
          </a:p>
          <a:p>
            <a:r>
              <a:rPr kumimoji="1" lang="ja-JP" altLang="en-US" dirty="0"/>
              <a:t>したがって、ダイヤモンド窒素空孔中心が高圧下での測定でも有効な手段であることが分かりました。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p1,p2,…</a:t>
            </a:r>
            <a:r>
              <a:rPr kumimoji="1" lang="ja-JP" altLang="en-US" dirty="0"/>
              <a:t>は印加圧力の順序を示す。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10</a:t>
            </a:fld>
            <a:endParaRPr kumimoji="1" lang="ja-JP" altLang="en-US"/>
          </a:p>
        </p:txBody>
      </p:sp>
    </p:spTree>
    <p:extLst>
      <p:ext uri="{BB962C8B-B14F-4D97-AF65-F5344CB8AC3E}">
        <p14:creationId xmlns:p14="http://schemas.microsoft.com/office/powerpoint/2010/main" val="3378439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今回の結果から、ダイヤモンド窒素空孔中心は、圧力容器中や極限環境下で高感度、高分解能の磁場センサとして使用できることが分かった。</a:t>
            </a:r>
            <a:endParaRPr kumimoji="1" lang="en-US" altLang="ja-JP" dirty="0"/>
          </a:p>
          <a:p>
            <a:r>
              <a:rPr kumimoji="1" lang="ja-JP" altLang="en-US" dirty="0"/>
              <a:t>また、ダイヤモンド窒素空孔中心は磁場だけでなく、局所電場や機械的ひずみなど、ほかの物理パラメータにも敏感である。</a:t>
            </a:r>
            <a:endParaRPr kumimoji="1" lang="en-US" altLang="ja-JP" dirty="0"/>
          </a:p>
          <a:p>
            <a:r>
              <a:rPr kumimoji="1" lang="ja-JP" altLang="en-US" dirty="0"/>
              <a:t>この結果は、ダイヤモンド窒素空孔中心は強相関系の量子力学で強力な実験ツールとなることを示す。</a:t>
            </a:r>
            <a:endParaRPr kumimoji="1" lang="en-US" altLang="ja-JP" dirty="0"/>
          </a:p>
          <a:p>
            <a:endParaRPr kumimoji="1" lang="en-US" altLang="ja-JP" dirty="0"/>
          </a:p>
          <a:p>
            <a:r>
              <a:rPr kumimoji="1" lang="ja-JP" altLang="en-US" dirty="0"/>
              <a:t>終わってもこの画面のまま</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11</a:t>
            </a:fld>
            <a:endParaRPr kumimoji="1" lang="ja-JP" altLang="en-US"/>
          </a:p>
        </p:txBody>
      </p:sp>
    </p:spTree>
    <p:extLst>
      <p:ext uri="{BB962C8B-B14F-4D97-AF65-F5344CB8AC3E}">
        <p14:creationId xmlns:p14="http://schemas.microsoft.com/office/powerpoint/2010/main" val="1401500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金属や半導体中の電子は相互作用が弱く、自由電子として取り扱えますが、相関電子系とは、物質中で電子間の相互作用がある物質のことを言います。特に相互作用の強い物質を強相関電子系といいます。</a:t>
            </a:r>
            <a:endParaRPr kumimoji="1" lang="en-US" altLang="ja-JP" dirty="0"/>
          </a:p>
          <a:p>
            <a:r>
              <a:rPr kumimoji="1" lang="ja-JP" altLang="en-US" dirty="0"/>
              <a:t>鉄ニクタイド系とは</a:t>
            </a:r>
            <a:r>
              <a:rPr lang="ja-JP" altLang="en-US" b="0" i="0" dirty="0">
                <a:solidFill>
                  <a:srgbClr val="555555"/>
                </a:solidFill>
                <a:effectLst/>
                <a:latin typeface="Noto Sans" panose="020B0502040204020203" pitchFamily="34" charset="0"/>
              </a:rPr>
              <a:t>リン、ヒ素、アンチモンなどの第</a:t>
            </a:r>
            <a:r>
              <a:rPr lang="en-US" altLang="ja-JP" b="0" i="0" dirty="0">
                <a:solidFill>
                  <a:srgbClr val="555555"/>
                </a:solidFill>
                <a:effectLst/>
                <a:latin typeface="Noto Sans" panose="020B0502040204020203" pitchFamily="34" charset="0"/>
              </a:rPr>
              <a:t>15</a:t>
            </a:r>
            <a:r>
              <a:rPr lang="ja-JP" altLang="en-US" b="0" i="0" dirty="0">
                <a:solidFill>
                  <a:srgbClr val="555555"/>
                </a:solidFill>
                <a:effectLst/>
                <a:latin typeface="Noto Sans" panose="020B0502040204020203" pitchFamily="34" charset="0"/>
              </a:rPr>
              <a:t>族元素の化合物をニクタイドと呼ぶ。</a:t>
            </a:r>
            <a:endParaRPr lang="en-US" altLang="ja-JP" b="0" i="0" dirty="0">
              <a:solidFill>
                <a:srgbClr val="555555"/>
              </a:solidFill>
              <a:effectLst/>
              <a:latin typeface="Noto Sans" panose="020B0502040204020203" pitchFamily="34" charset="0"/>
            </a:endParaRPr>
          </a:p>
          <a:p>
            <a:r>
              <a:rPr lang="ja-JP" altLang="en-US" b="0" i="0" dirty="0">
                <a:solidFill>
                  <a:srgbClr val="000000"/>
                </a:solidFill>
                <a:effectLst/>
                <a:latin typeface="Geneva"/>
              </a:rPr>
              <a:t>重い電子とは、磁石の材料などに用いられている希土類や、アクチノイドを含んだ化合物において、金属的な電気伝導を示すにもかかわらず、伝導電子の質量が、自由電子の質量の数百倍～千倍も「重く」なっているかのように観測される現象です。</a:t>
            </a:r>
            <a:endParaRPr lang="en-US" altLang="ja-JP" b="0" i="0" dirty="0">
              <a:solidFill>
                <a:srgbClr val="000000"/>
              </a:solidFill>
              <a:effectLst/>
              <a:latin typeface="Geneva"/>
            </a:endParaRPr>
          </a:p>
          <a:p>
            <a:r>
              <a:rPr kumimoji="1" lang="ja-JP" altLang="en-US" b="0" i="0" dirty="0">
                <a:solidFill>
                  <a:srgbClr val="000000"/>
                </a:solidFill>
                <a:effectLst/>
                <a:latin typeface="Geneva"/>
              </a:rPr>
              <a:t>本研究では鉄ニクタイド系の超伝導体を相関電子系として磁場構造を測定した。</a:t>
            </a:r>
            <a:endParaRPr kumimoji="1" lang="en-US" altLang="ja-JP" b="0" i="0" dirty="0">
              <a:solidFill>
                <a:srgbClr val="000000"/>
              </a:solidFill>
              <a:effectLst/>
              <a:latin typeface="Geneva"/>
            </a:endParaRPr>
          </a:p>
          <a:p>
            <a:endParaRPr kumimoji="1" lang="en-US" altLang="ja-JP" b="0" i="0" dirty="0">
              <a:solidFill>
                <a:srgbClr val="000000"/>
              </a:solidFill>
              <a:effectLst/>
              <a:latin typeface="Genev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金属や半導体中の電子は相互作用が弱く、自由電子として取り扱える。相関電子系とはそのような物質系以外の相互作用を無視することのできない物質系のことを言う。</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12</a:t>
            </a:fld>
            <a:endParaRPr kumimoji="1" lang="ja-JP" altLang="en-US"/>
          </a:p>
        </p:txBody>
      </p:sp>
    </p:spTree>
    <p:extLst>
      <p:ext uri="{BB962C8B-B14F-4D97-AF65-F5344CB8AC3E}">
        <p14:creationId xmlns:p14="http://schemas.microsoft.com/office/powerpoint/2010/main" val="794261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分裂幅の間にも分裂がありますが、これは超微細構造によるものです。</a:t>
            </a:r>
            <a:endParaRPr kumimoji="1" lang="en-US" altLang="ja-JP" dirty="0"/>
          </a:p>
          <a:p>
            <a:r>
              <a:rPr kumimoji="1" lang="ja-JP" altLang="en-US" dirty="0"/>
              <a:t>超微細構造とは、</a:t>
            </a:r>
            <a:r>
              <a:rPr kumimoji="1" lang="ja-JP" altLang="en-US" sz="1200" dirty="0"/>
              <a:t>原子内で核磁気モーメントと電子の磁気モーメントの磁気的な相互作用によるエネルギー分裂のことです。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その相互作用は非常に小さく、図のように分裂幅の間に出ています。</a:t>
            </a:r>
            <a:endParaRPr kumimoji="1" lang="en-US" altLang="ja-JP"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13</a:t>
            </a:fld>
            <a:endParaRPr kumimoji="1" lang="ja-JP" altLang="en-US"/>
          </a:p>
        </p:txBody>
      </p:sp>
    </p:spTree>
    <p:extLst>
      <p:ext uri="{BB962C8B-B14F-4D97-AF65-F5344CB8AC3E}">
        <p14:creationId xmlns:p14="http://schemas.microsoft.com/office/powerpoint/2010/main" val="999052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a:t>光学的に電子スピン共鳴を検出する手法</a:t>
            </a:r>
            <a:endParaRPr kumimoji="1" lang="en-US" altLang="ja-JP" sz="1200" dirty="0"/>
          </a:p>
          <a:p>
            <a:r>
              <a:rPr lang="ja-JP" altLang="en-US" sz="1200" dirty="0"/>
              <a:t>・電子スピン共鳴は電子スピン準位間をマイクロ波で共鳴させることにより不対電子を検出する手法であり、試料からの光を検出するのが光学磁気共鳴法である。</a:t>
            </a:r>
            <a:endParaRPr kumimoji="1" lang="ja-JP" altLang="en-US"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16</a:t>
            </a:fld>
            <a:endParaRPr kumimoji="1" lang="ja-JP" altLang="en-US"/>
          </a:p>
        </p:txBody>
      </p:sp>
    </p:spTree>
    <p:extLst>
      <p:ext uri="{BB962C8B-B14F-4D97-AF65-F5344CB8AC3E}">
        <p14:creationId xmlns:p14="http://schemas.microsoft.com/office/powerpoint/2010/main" val="3234235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第二種超伝導体の臨界磁場について復習する。</a:t>
            </a:r>
            <a:endParaRPr kumimoji="1" lang="en-US" altLang="ja-JP" dirty="0"/>
          </a:p>
          <a:p>
            <a:r>
              <a:rPr kumimoji="1" lang="ja-JP" altLang="en-US" dirty="0"/>
              <a:t>超伝導体は超伝導状態になると試料内部に磁場を侵入させない完全反磁性の状態となる。</a:t>
            </a:r>
            <a:endParaRPr kumimoji="1" lang="en-US" altLang="ja-JP" dirty="0"/>
          </a:p>
          <a:p>
            <a:r>
              <a:rPr kumimoji="1" lang="ja-JP" altLang="en-US" dirty="0"/>
              <a:t>第</a:t>
            </a:r>
            <a:r>
              <a:rPr kumimoji="1" lang="en-US" altLang="ja-JP" dirty="0"/>
              <a:t>I</a:t>
            </a:r>
            <a:r>
              <a:rPr kumimoji="1" lang="ja-JP" altLang="en-US" dirty="0"/>
              <a:t>種超伝導体は真ん中のところが無く、一気に完全反磁性となる。</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17</a:t>
            </a:fld>
            <a:endParaRPr kumimoji="1" lang="ja-JP" altLang="en-US"/>
          </a:p>
        </p:txBody>
      </p:sp>
    </p:spTree>
    <p:extLst>
      <p:ext uri="{BB962C8B-B14F-4D97-AF65-F5344CB8AC3E}">
        <p14:creationId xmlns:p14="http://schemas.microsoft.com/office/powerpoint/2010/main" val="1486210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窒素空孔中心の分解能を示すために試料付近の磁場の温度変化を測定した。</a:t>
            </a:r>
            <a:endParaRPr kumimoji="1" lang="en-US" altLang="ja-JP" dirty="0"/>
          </a:p>
          <a:p>
            <a:r>
              <a:rPr kumimoji="1" lang="en-US" altLang="ja-JP" dirty="0"/>
              <a:t>NVC</a:t>
            </a:r>
            <a:r>
              <a:rPr kumimoji="1" lang="ja-JP" altLang="en-US" dirty="0"/>
              <a:t>の場合、超伝導状態に入ると、磁場ベクトルは短くなり、垂直方向から離れる方向に傾く。</a:t>
            </a:r>
            <a:endParaRPr kumimoji="1" lang="en-US" altLang="ja-JP" dirty="0"/>
          </a:p>
          <a:p>
            <a:r>
              <a:rPr kumimoji="1" lang="ja-JP" altLang="en-US" dirty="0"/>
              <a:t>これは、下図の通り、</a:t>
            </a:r>
            <a:r>
              <a:rPr kumimoji="1" lang="en-US" altLang="ja-JP" dirty="0"/>
              <a:t>NVC</a:t>
            </a:r>
            <a:r>
              <a:rPr kumimoji="1" lang="ja-JP" altLang="en-US" dirty="0"/>
              <a:t>が試料の上部にあり、超伝導に伴う反磁性によって磁束線が試料に周囲で曲がっていることに矛盾しない。</a:t>
            </a:r>
            <a:endParaRPr kumimoji="1" lang="en-US" altLang="ja-JP" dirty="0"/>
          </a:p>
          <a:p>
            <a:r>
              <a:rPr kumimoji="1" lang="en-US" altLang="ja-JP" dirty="0"/>
              <a:t>NVE</a:t>
            </a:r>
            <a:r>
              <a:rPr kumimoji="1" lang="ja-JP" altLang="en-US" dirty="0"/>
              <a:t>の場合、超伝導状態では磁場ベクトルが長くなり、わずかに傾くだけである。</a:t>
            </a:r>
            <a:endParaRPr kumimoji="1" lang="en-US" altLang="ja-JP" dirty="0"/>
          </a:p>
          <a:p>
            <a:r>
              <a:rPr kumimoji="1" lang="en-US" altLang="ja-JP" dirty="0"/>
              <a:t>NVE</a:t>
            </a:r>
            <a:r>
              <a:rPr kumimoji="1" lang="ja-JP" altLang="en-US" dirty="0"/>
              <a:t>が試料の端に位置しているため、マイスナー状態</a:t>
            </a:r>
            <a:r>
              <a:rPr kumimoji="1" lang="en-US" altLang="ja-JP" dirty="0"/>
              <a:t>(</a:t>
            </a:r>
            <a:r>
              <a:rPr kumimoji="1" lang="ja-JP" altLang="en-US" dirty="0"/>
              <a:t>超伝導体が完全反磁性で磁束線を排除している状態</a:t>
            </a:r>
            <a:r>
              <a:rPr kumimoji="1" lang="en-US" altLang="ja-JP" dirty="0"/>
              <a:t>)</a:t>
            </a:r>
            <a:r>
              <a:rPr kumimoji="1" lang="ja-JP" altLang="en-US" dirty="0"/>
              <a:t>では磁束線が垂直なまま密になることと矛盾しない。</a:t>
            </a:r>
            <a:endParaRPr kumimoji="1" lang="en-US" altLang="ja-JP" dirty="0"/>
          </a:p>
          <a:p>
            <a:r>
              <a:rPr kumimoji="1" lang="en-US" altLang="ja-JP" dirty="0"/>
              <a:t>NVF</a:t>
            </a:r>
            <a:r>
              <a:rPr kumimoji="1" lang="ja-JP" altLang="en-US" dirty="0"/>
              <a:t>の場合、超伝導転移の間、実質的に一定。</a:t>
            </a:r>
            <a:endParaRPr kumimoji="1" lang="en-US" altLang="ja-JP" dirty="0"/>
          </a:p>
          <a:p>
            <a:r>
              <a:rPr kumimoji="1" lang="ja-JP" altLang="en-US" dirty="0"/>
              <a:t>ダイヤモンド窒素空孔中心を用いて極端な条件下で完全なベクトル情報を空間分解能で収集できることが示された。</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18</a:t>
            </a:fld>
            <a:endParaRPr kumimoji="1" lang="ja-JP" altLang="en-US"/>
          </a:p>
        </p:txBody>
      </p:sp>
    </p:spTree>
    <p:extLst>
      <p:ext uri="{BB962C8B-B14F-4D97-AF65-F5344CB8AC3E}">
        <p14:creationId xmlns:p14="http://schemas.microsoft.com/office/powerpoint/2010/main" val="3836117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超伝導転移の相境界</a:t>
            </a:r>
            <a:r>
              <a:rPr kumimoji="1" lang="en-US" altLang="ja-JP" dirty="0"/>
              <a:t>(</a:t>
            </a:r>
            <a:r>
              <a:rPr kumimoji="1" lang="ja-JP" altLang="en-US" dirty="0"/>
              <a:t>下部臨界磁場</a:t>
            </a:r>
            <a:r>
              <a:rPr kumimoji="1" lang="en-US" altLang="ja-JP" dirty="0"/>
              <a:t>Hc1</a:t>
            </a:r>
            <a:r>
              <a:rPr kumimoji="1" lang="ja-JP" altLang="en-US" dirty="0"/>
              <a:t>と上部臨界磁場</a:t>
            </a:r>
            <a:r>
              <a:rPr kumimoji="1" lang="en-US" altLang="ja-JP" dirty="0"/>
              <a:t>Hc2)</a:t>
            </a:r>
            <a:r>
              <a:rPr kumimoji="1" lang="ja-JP" altLang="en-US" dirty="0"/>
              <a:t>を探るため、</a:t>
            </a:r>
            <a:r>
              <a:rPr kumimoji="1" lang="en-US" altLang="ja-JP" dirty="0"/>
              <a:t>8.3kbar</a:t>
            </a:r>
            <a:r>
              <a:rPr kumimoji="1" lang="ja-JP" altLang="en-US" dirty="0"/>
              <a:t>で</a:t>
            </a:r>
            <a:r>
              <a:rPr kumimoji="1" lang="en-US" altLang="ja-JP" dirty="0" err="1"/>
              <a:t>NVc</a:t>
            </a:r>
            <a:r>
              <a:rPr kumimoji="1" lang="ja-JP" altLang="en-US" dirty="0"/>
              <a:t>で感知した試料</a:t>
            </a:r>
            <a:r>
              <a:rPr kumimoji="1" lang="en-US" altLang="ja-JP" dirty="0"/>
              <a:t>C</a:t>
            </a:r>
            <a:r>
              <a:rPr kumimoji="1" lang="ja-JP" altLang="en-US" dirty="0"/>
              <a:t>軸に沿った磁場を計測しました。</a:t>
            </a:r>
            <a:endParaRPr kumimoji="1" lang="en-US" altLang="ja-JP" dirty="0"/>
          </a:p>
          <a:p>
            <a:r>
              <a:rPr kumimoji="1" lang="ja-JP" altLang="en-US" dirty="0"/>
              <a:t>図</a:t>
            </a:r>
            <a:r>
              <a:rPr kumimoji="1" lang="en-US" altLang="ja-JP" dirty="0"/>
              <a:t>A</a:t>
            </a:r>
            <a:r>
              <a:rPr kumimoji="1" lang="ja-JP" altLang="en-US" dirty="0"/>
              <a:t>は</a:t>
            </a:r>
            <a:r>
              <a:rPr kumimoji="1" lang="en-US" altLang="ja-JP" dirty="0"/>
              <a:t>8.3kbar</a:t>
            </a:r>
            <a:r>
              <a:rPr kumimoji="1" lang="ja-JP" altLang="en-US" dirty="0"/>
              <a:t>の圧力下で</a:t>
            </a:r>
            <a:r>
              <a:rPr kumimoji="1" lang="en-US" altLang="ja-JP" dirty="0" err="1"/>
              <a:t>NVc</a:t>
            </a:r>
            <a:r>
              <a:rPr kumimoji="1" lang="ja-JP" altLang="en-US" dirty="0"/>
              <a:t>で測定された</a:t>
            </a:r>
            <a:r>
              <a:rPr kumimoji="1" lang="en-US" altLang="ja-JP" dirty="0"/>
              <a:t>c</a:t>
            </a:r>
            <a:r>
              <a:rPr kumimoji="1" lang="ja-JP" altLang="en-US" dirty="0"/>
              <a:t>軸方向の磁場です。</a:t>
            </a:r>
            <a:r>
              <a:rPr kumimoji="1" lang="en-US" altLang="ja-JP" dirty="0"/>
              <a:t>Tc1</a:t>
            </a:r>
            <a:r>
              <a:rPr kumimoji="1" lang="ja-JP" altLang="en-US" dirty="0"/>
              <a:t>と</a:t>
            </a:r>
            <a:r>
              <a:rPr kumimoji="1" lang="en-US" altLang="ja-JP" dirty="0"/>
              <a:t>Tc2</a:t>
            </a:r>
            <a:r>
              <a:rPr kumimoji="1" lang="ja-JP" altLang="en-US" dirty="0"/>
              <a:t>の定義も図中に示す。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常伝導状態である</a:t>
            </a:r>
            <a:r>
              <a:rPr kumimoji="1" lang="en-US" altLang="ja-JP" dirty="0"/>
              <a:t>30K</a:t>
            </a:r>
            <a:r>
              <a:rPr kumimoji="1" lang="ja-JP" altLang="en-US" dirty="0"/>
              <a:t>のデータを使って、印加磁場の値を校正することができる。したがってこの磁場は</a:t>
            </a:r>
            <a:r>
              <a:rPr kumimoji="1" lang="en-US" altLang="ja-JP" dirty="0"/>
              <a:t>Tc1</a:t>
            </a:r>
            <a:r>
              <a:rPr kumimoji="1" lang="ja-JP" altLang="en-US" dirty="0"/>
              <a:t>では</a:t>
            </a:r>
            <a:r>
              <a:rPr kumimoji="1" lang="en-US" altLang="ja-JP" dirty="0"/>
              <a:t>Hc1</a:t>
            </a:r>
            <a:r>
              <a:rPr kumimoji="1" lang="ja-JP" altLang="en-US" dirty="0"/>
              <a:t>に比例して、</a:t>
            </a:r>
            <a:r>
              <a:rPr kumimoji="1" lang="en-US" altLang="ja-JP" dirty="0"/>
              <a:t>Tc2</a:t>
            </a:r>
            <a:r>
              <a:rPr kumimoji="1" lang="ja-JP" altLang="en-US" dirty="0"/>
              <a:t>では</a:t>
            </a:r>
            <a:r>
              <a:rPr kumimoji="1" lang="en-US" altLang="ja-JP" dirty="0"/>
              <a:t>Hc2</a:t>
            </a:r>
            <a:r>
              <a:rPr kumimoji="1" lang="ja-JP" altLang="en-US" dirty="0"/>
              <a:t>に等しいはずである。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したがって、我々の光学磁気共鳴データは、圧力下でのマイスナー状態から渦糸状態への転移を検出する可能性を示します。</a:t>
            </a:r>
            <a:endParaRPr kumimoji="1" lang="en-US" altLang="ja-JP" dirty="0"/>
          </a:p>
          <a:p>
            <a:endParaRPr kumimoji="1" lang="en-US" altLang="ja-JP" dirty="0"/>
          </a:p>
          <a:p>
            <a:r>
              <a:rPr kumimoji="1" lang="ja-JP" altLang="en-US" dirty="0"/>
              <a:t>図</a:t>
            </a:r>
            <a:r>
              <a:rPr kumimoji="1" lang="en-US" altLang="ja-JP" dirty="0"/>
              <a:t>B</a:t>
            </a:r>
            <a:r>
              <a:rPr kumimoji="1" lang="ja-JP" altLang="en-US" dirty="0"/>
              <a:t>は</a:t>
            </a:r>
            <a:r>
              <a:rPr kumimoji="1" lang="en-US" altLang="ja-JP" dirty="0"/>
              <a:t>8.3kbar</a:t>
            </a:r>
            <a:r>
              <a:rPr kumimoji="1" lang="ja-JP" altLang="en-US" dirty="0"/>
              <a:t>での</a:t>
            </a:r>
            <a:r>
              <a:rPr kumimoji="1" lang="en-US" altLang="ja-JP" dirty="0"/>
              <a:t>αHc1(T)(</a:t>
            </a:r>
            <a:r>
              <a:rPr kumimoji="1" lang="ja-JP" altLang="en-US" dirty="0"/>
              <a:t>白抜きの赤丸</a:t>
            </a:r>
            <a:r>
              <a:rPr kumimoji="1" lang="en-US" altLang="ja-JP" dirty="0"/>
              <a:t>)</a:t>
            </a:r>
            <a:r>
              <a:rPr kumimoji="1" lang="ja-JP" altLang="en-US" dirty="0"/>
              <a:t>と</a:t>
            </a:r>
            <a:r>
              <a:rPr kumimoji="1" lang="en-US" altLang="ja-JP" dirty="0"/>
              <a:t>Hc2(T)(</a:t>
            </a:r>
            <a:r>
              <a:rPr kumimoji="1" lang="ja-JP" altLang="en-US" dirty="0"/>
              <a:t>赤丸</a:t>
            </a:r>
            <a:r>
              <a:rPr kumimoji="1" lang="en-US" altLang="ja-JP" dirty="0"/>
              <a:t>)</a:t>
            </a:r>
            <a:r>
              <a:rPr kumimoji="1" lang="ja-JP" altLang="en-US" dirty="0"/>
              <a:t>の相図です。</a:t>
            </a:r>
            <a:r>
              <a:rPr kumimoji="1" lang="en-US" altLang="ja-JP" dirty="0"/>
              <a:t>α</a:t>
            </a:r>
            <a:r>
              <a:rPr kumimoji="1" lang="ja-JP" altLang="en-US" dirty="0"/>
              <a:t>～</a:t>
            </a:r>
            <a:r>
              <a:rPr kumimoji="1" lang="en-US" altLang="ja-JP" dirty="0"/>
              <a:t>0.5</a:t>
            </a:r>
            <a:r>
              <a:rPr kumimoji="1" lang="ja-JP" altLang="en-US" dirty="0"/>
              <a:t>は試料の形状に依存する数値定数。</a:t>
            </a:r>
            <a:endParaRPr kumimoji="1" lang="en-US" altLang="ja-JP" dirty="0"/>
          </a:p>
          <a:p>
            <a:r>
              <a:rPr kumimoji="1" lang="en-US" altLang="ja-JP" dirty="0"/>
              <a:t>Hc1</a:t>
            </a:r>
            <a:r>
              <a:rPr kumimoji="1" lang="ja-JP" altLang="en-US" dirty="0"/>
              <a:t>は低温で線形的に現れ、</a:t>
            </a:r>
            <a:r>
              <a:rPr kumimoji="1" lang="en-US" altLang="ja-JP" dirty="0"/>
              <a:t>0K</a:t>
            </a:r>
            <a:r>
              <a:rPr kumimoji="1" lang="ja-JP" altLang="en-US" dirty="0"/>
              <a:t>で</a:t>
            </a:r>
            <a:r>
              <a:rPr kumimoji="1" lang="en-US" altLang="ja-JP" dirty="0"/>
              <a:t>184G</a:t>
            </a:r>
            <a:r>
              <a:rPr kumimoji="1" lang="ja-JP" altLang="en-US" dirty="0"/>
              <a:t>に外挿される。黒い線はそのガイドの役割。比較のため、</a:t>
            </a:r>
            <a:r>
              <a:rPr kumimoji="1" lang="en-US" altLang="ja-JP" dirty="0"/>
              <a:t>15kbar</a:t>
            </a:r>
            <a:r>
              <a:rPr kumimoji="1" lang="ja-JP" altLang="en-US" dirty="0"/>
              <a:t>の</a:t>
            </a:r>
            <a:r>
              <a:rPr kumimoji="1" lang="en-US" altLang="ja-JP" dirty="0"/>
              <a:t>αHc1</a:t>
            </a:r>
            <a:r>
              <a:rPr kumimoji="1" lang="ja-JP" altLang="en-US" dirty="0"/>
              <a:t>を相図に追加した</a:t>
            </a:r>
            <a:r>
              <a:rPr kumimoji="1" lang="en-US" altLang="ja-JP" dirty="0"/>
              <a:t>(</a:t>
            </a:r>
            <a:r>
              <a:rPr kumimoji="1" lang="ja-JP" altLang="en-US" dirty="0"/>
              <a:t>緑の十字</a:t>
            </a:r>
            <a:r>
              <a:rPr kumimoji="1" lang="en-US" altLang="ja-JP" dirty="0"/>
              <a:t>)</a:t>
            </a:r>
            <a:r>
              <a:rPr kumimoji="1" lang="ja-JP" altLang="en-US" dirty="0"/>
              <a:t>。</a:t>
            </a:r>
            <a:endParaRPr kumimoji="1" lang="en-US" altLang="ja-JP" dirty="0"/>
          </a:p>
          <a:p>
            <a:r>
              <a:rPr kumimoji="1" lang="en-US" altLang="ja-JP" dirty="0"/>
              <a:t>Hc2</a:t>
            </a:r>
            <a:r>
              <a:rPr kumimoji="1" lang="ja-JP" altLang="en-US" dirty="0"/>
              <a:t>がほぼ垂直となっているのは物質系の強相関性と一致します。すなわち、</a:t>
            </a:r>
            <a:r>
              <a:rPr kumimoji="1" lang="en-US" altLang="ja-JP" dirty="0"/>
              <a:t>Tc=</a:t>
            </a:r>
            <a:r>
              <a:rPr kumimoji="1" lang="en-US" altLang="ja-JP" dirty="0" err="1"/>
              <a:t>Hc</a:t>
            </a:r>
            <a:r>
              <a:rPr kumimoji="1" lang="ja-JP" altLang="en-US" dirty="0"/>
              <a:t>であることに一致する。</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19</a:t>
            </a:fld>
            <a:endParaRPr kumimoji="1" lang="ja-JP" altLang="en-US"/>
          </a:p>
        </p:txBody>
      </p:sp>
    </p:spTree>
    <p:extLst>
      <p:ext uri="{BB962C8B-B14F-4D97-AF65-F5344CB8AC3E}">
        <p14:creationId xmlns:p14="http://schemas.microsoft.com/office/powerpoint/2010/main" val="2761523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今回の研究では磁場構造の測定にダイヤモンド窒素空孔中心というものが使われています。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これは、近年「物理と化学とにまたがる学際領域」において大きな注目を集めています。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ダイヤモンド窒素空孔中心とは、ダイヤモンド結晶中の複合欠陥の一つであり、不純物原子である窒素と空孔が隣り合うことで形成される原子レベルの構造体のことです。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大きさは約</a:t>
            </a:r>
            <a:r>
              <a:rPr kumimoji="1" lang="en-US" altLang="ja-JP" sz="1200" dirty="0"/>
              <a:t>1</a:t>
            </a:r>
            <a:r>
              <a:rPr kumimoji="1" lang="ja-JP" altLang="en-US" sz="1200" dirty="0"/>
              <a:t>マイクロメートルです。</a:t>
            </a:r>
            <a:endParaRPr kumimoji="1" lang="en-US" altLang="ja-JP" dirty="0"/>
          </a:p>
          <a:p>
            <a:r>
              <a:rPr kumimoji="1" lang="ja-JP" altLang="en-US" dirty="0"/>
              <a:t>ダイヤモンド窒素空孔中心とは、図に示す通り、ダイヤモンドの結晶中で本来は炭素がなくてはいけないところに窒素が置き換わり、その隣に空孔ができる複合欠陥ののことを言います。</a:t>
            </a:r>
            <a:endParaRPr kumimoji="1" lang="en-US" altLang="ja-JP" dirty="0"/>
          </a:p>
          <a:p>
            <a:r>
              <a:rPr kumimoji="1" lang="ja-JP" altLang="en-US" dirty="0"/>
              <a:t>小さく、高感度で低温高圧という極限環境下でも動作するため、本研究ではこのダイヤモンド窒素空孔中心を磁場センサとして用いて超伝導体の磁場構造を測定した。</a:t>
            </a:r>
            <a:endParaRPr kumimoji="1" lang="en-US" altLang="ja-JP" dirty="0"/>
          </a:p>
          <a:p>
            <a:endParaRPr kumimoji="1" lang="en-US" altLang="ja-JP" dirty="0"/>
          </a:p>
          <a:p>
            <a:r>
              <a:rPr kumimoji="1" lang="ja-JP" altLang="en-US" dirty="0"/>
              <a:t>大きさは約</a:t>
            </a:r>
            <a:r>
              <a:rPr kumimoji="1" lang="en-US" altLang="ja-JP" dirty="0"/>
              <a:t>1</a:t>
            </a:r>
            <a:r>
              <a:rPr kumimoji="1" lang="ja-JP" altLang="en-US" dirty="0"/>
              <a:t>マイクロメートル</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分裂した電子スピン準位を持ち、その利用によって高感度な計測が可能となる。</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炭素の腕は</a:t>
            </a:r>
            <a:r>
              <a:rPr lang="en-US" altLang="ja-JP" sz="1200" dirty="0"/>
              <a:t>4</a:t>
            </a:r>
            <a:r>
              <a:rPr lang="ja-JP" altLang="en-US" sz="1200" dirty="0"/>
              <a:t>本だが、窒素の腕は</a:t>
            </a:r>
            <a:r>
              <a:rPr lang="en-US" altLang="ja-JP" sz="1200" dirty="0"/>
              <a:t>3</a:t>
            </a:r>
            <a:r>
              <a:rPr lang="ja-JP" altLang="en-US" sz="1200" dirty="0"/>
              <a:t>本しかないため、空孔ができる。</a:t>
            </a:r>
            <a:endParaRPr lang="en-US" altLang="ja-JP"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2</a:t>
            </a:fld>
            <a:endParaRPr kumimoji="1" lang="ja-JP" altLang="en-US"/>
          </a:p>
        </p:txBody>
      </p:sp>
    </p:spTree>
    <p:extLst>
      <p:ext uri="{BB962C8B-B14F-4D97-AF65-F5344CB8AC3E}">
        <p14:creationId xmlns:p14="http://schemas.microsoft.com/office/powerpoint/2010/main" val="3922195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今回の研究で使用されている超伝導体</a:t>
            </a:r>
            <a:r>
              <a:rPr kumimoji="1" lang="en-US" altLang="ja-JP" dirty="0"/>
              <a:t>BaFe2(As1-xPx)2</a:t>
            </a:r>
            <a:r>
              <a:rPr kumimoji="1" lang="ja-JP" altLang="en-US" dirty="0"/>
              <a:t>について説明します。</a:t>
            </a:r>
            <a:endParaRPr kumimoji="1" lang="en-US" altLang="ja-JP" dirty="0"/>
          </a:p>
          <a:p>
            <a:r>
              <a:rPr kumimoji="1" lang="ja-JP" altLang="en-US" dirty="0"/>
              <a:t>この超伝導体は鉄系超伝導体です。鉄系超伝導体は</a:t>
            </a:r>
            <a:r>
              <a:rPr kumimoji="1" lang="en-US" altLang="ja-JP" dirty="0" err="1"/>
              <a:t>FeAs</a:t>
            </a:r>
            <a:r>
              <a:rPr kumimoji="1" lang="ja-JP" altLang="en-US" dirty="0"/>
              <a:t>層や</a:t>
            </a:r>
            <a:r>
              <a:rPr kumimoji="1" lang="en-US" altLang="ja-JP" dirty="0" err="1"/>
              <a:t>FeCe</a:t>
            </a:r>
            <a:r>
              <a:rPr kumimoji="1" lang="ja-JP" altLang="en-US" dirty="0"/>
              <a:t>層を持つ超伝導体のことであり、高い転移温度と磁性相と隣接した超伝導相の存在から非常に多くの研究者が研究を行っています。</a:t>
            </a:r>
            <a:endParaRPr kumimoji="1" lang="en-US" altLang="ja-JP" dirty="0"/>
          </a:p>
          <a:p>
            <a:r>
              <a:rPr kumimoji="1" lang="ja-JP" altLang="en-US" dirty="0"/>
              <a:t>ピンク色のところは銅酸化物系でいう</a:t>
            </a:r>
            <a:r>
              <a:rPr kumimoji="1" lang="en-US" altLang="ja-JP" dirty="0"/>
              <a:t>CuO2</a:t>
            </a:r>
            <a:r>
              <a:rPr kumimoji="1" lang="ja-JP" altLang="en-US" dirty="0"/>
              <a:t>面に対応し、この面で超伝導が起こります。</a:t>
            </a:r>
            <a:endParaRPr kumimoji="1" lang="en-US" altLang="ja-JP" dirty="0"/>
          </a:p>
          <a:p>
            <a:r>
              <a:rPr kumimoji="1" lang="en-US" altLang="ja-JP" sz="1200" dirty="0"/>
              <a:t>x=0.33</a:t>
            </a:r>
            <a:r>
              <a:rPr kumimoji="1" lang="ja-JP" altLang="en-US" sz="1200" dirty="0"/>
              <a:t>で超伝導転移温度</a:t>
            </a:r>
            <a:r>
              <a:rPr kumimoji="1" lang="en-US" altLang="ja-JP" sz="1200" dirty="0"/>
              <a:t>Tc</a:t>
            </a:r>
            <a:r>
              <a:rPr kumimoji="1" lang="ja-JP" altLang="en-US" sz="1200" dirty="0"/>
              <a:t>は約</a:t>
            </a:r>
            <a:r>
              <a:rPr kumimoji="1" lang="en-US" altLang="ja-JP" sz="1200" dirty="0"/>
              <a:t>30K</a:t>
            </a:r>
            <a:r>
              <a:rPr kumimoji="1" lang="ja-JP" altLang="en-US" sz="1200" dirty="0"/>
              <a:t>で最大となり、量子臨界点の明確な根拠を示す。</a:t>
            </a:r>
            <a:endParaRPr kumimoji="1" lang="en-US" altLang="ja-JP" sz="1200" dirty="0"/>
          </a:p>
          <a:p>
            <a:r>
              <a:rPr kumimoji="1" lang="ja-JP" altLang="en-US" sz="1200" dirty="0"/>
              <a:t>量子臨界点とは絶対零度での相転移点のことである。</a:t>
            </a:r>
            <a:endParaRPr kumimoji="1" lang="en-US" altLang="ja-JP" dirty="0"/>
          </a:p>
          <a:p>
            <a:r>
              <a:rPr kumimoji="1" lang="ja-JP" altLang="en-US" dirty="0"/>
              <a:t>したがって、</a:t>
            </a:r>
            <a:r>
              <a:rPr lang="en-US" altLang="ja-JP" dirty="0"/>
              <a:t>BaFe2(As1−xPx)2 </a:t>
            </a:r>
            <a:r>
              <a:rPr lang="ja-JP" altLang="en-US" dirty="0"/>
              <a:t>は、超伝導と量子臨界の間の相互作用を探るのに理想的なプラットフォームである。</a:t>
            </a:r>
            <a:endParaRPr lang="en-US" altLang="ja-JP" dirty="0"/>
          </a:p>
          <a:p>
            <a:r>
              <a:rPr kumimoji="1" lang="ja-JP" altLang="en-US" dirty="0"/>
              <a:t>本研究では</a:t>
            </a:r>
            <a:r>
              <a:rPr kumimoji="1" lang="en-US" altLang="ja-JP" dirty="0"/>
              <a:t>x</a:t>
            </a:r>
            <a:r>
              <a:rPr kumimoji="1" lang="ja-JP" altLang="en-US" dirty="0"/>
              <a:t>が</a:t>
            </a:r>
            <a:r>
              <a:rPr kumimoji="1" lang="en-US" altLang="ja-JP" dirty="0"/>
              <a:t>0.41</a:t>
            </a:r>
            <a:r>
              <a:rPr kumimoji="1" lang="ja-JP" altLang="en-US" dirty="0"/>
              <a:t>のものを試料とした。</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3</a:t>
            </a:fld>
            <a:endParaRPr kumimoji="1" lang="ja-JP" altLang="en-US"/>
          </a:p>
        </p:txBody>
      </p:sp>
    </p:spTree>
    <p:extLst>
      <p:ext uri="{BB962C8B-B14F-4D97-AF65-F5344CB8AC3E}">
        <p14:creationId xmlns:p14="http://schemas.microsoft.com/office/powerpoint/2010/main" val="1935274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本研究の目的は、ダイヤモンド窒素空孔中心は高圧装置内、極限状態下でも十分な感度を持った磁場センサとして使用できるかを検証することです。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そのために</a:t>
            </a:r>
            <a:r>
              <a:rPr kumimoji="1" lang="en-US" altLang="ja-JP" sz="1200" dirty="0" err="1"/>
              <a:t>BaFe</a:t>
            </a:r>
            <a:r>
              <a:rPr kumimoji="1" lang="ja-JP" altLang="en-US" sz="1200" dirty="0"/>
              <a:t>₂</a:t>
            </a:r>
            <a:r>
              <a:rPr kumimoji="1" lang="en-US" altLang="ja-JP" sz="1200" dirty="0"/>
              <a:t>(As</a:t>
            </a:r>
            <a:r>
              <a:rPr kumimoji="1" lang="en-US" altLang="ja-JP" sz="900" dirty="0"/>
              <a:t>0.59</a:t>
            </a:r>
            <a:r>
              <a:rPr kumimoji="1" lang="en-US" altLang="ja-JP" sz="1200" dirty="0"/>
              <a:t>P</a:t>
            </a:r>
            <a:r>
              <a:rPr lang="en-US" altLang="ja-JP" sz="900" dirty="0"/>
              <a:t>0.41</a:t>
            </a:r>
            <a:r>
              <a:rPr kumimoji="1" lang="en-US" altLang="ja-JP" sz="1200" dirty="0"/>
              <a:t>)</a:t>
            </a:r>
            <a:r>
              <a:rPr kumimoji="1" lang="ja-JP" altLang="en-US" sz="1200" dirty="0"/>
              <a:t>₂の単結晶をベンチマークとしてダイヤモンド窒素空孔中心を用いて超伝導転移温度、マイスナー状態での局所磁場プロファイル、および臨界磁場を抽出した。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4</a:t>
            </a:fld>
            <a:endParaRPr kumimoji="1" lang="ja-JP" altLang="en-US"/>
          </a:p>
        </p:txBody>
      </p:sp>
    </p:spTree>
    <p:extLst>
      <p:ext uri="{BB962C8B-B14F-4D97-AF65-F5344CB8AC3E}">
        <p14:creationId xmlns:p14="http://schemas.microsoft.com/office/powerpoint/2010/main" val="290834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高圧容器について説明する。図中の青い四角が試料である。</a:t>
            </a:r>
            <a:endParaRPr kumimoji="1" lang="en-US" altLang="ja-JP" dirty="0"/>
          </a:p>
          <a:p>
            <a:r>
              <a:rPr kumimoji="1" lang="ja-JP" altLang="en-US" dirty="0"/>
              <a:t>アンビルセルとしてモアッサナイトアンビルセルを用いた。モアッサナイトアンビルセルは光学的アクセスが可能である。</a:t>
            </a:r>
            <a:endParaRPr kumimoji="1" lang="en-US" altLang="ja-JP" dirty="0"/>
          </a:p>
          <a:p>
            <a:r>
              <a:rPr kumimoji="1" lang="ja-JP" altLang="en-US" dirty="0"/>
              <a:t>ダイヤモンド窒素空孔中心を用いて測定するときに必要なレーザーは上部のアンビルを通して高圧室に向けて照射される。</a:t>
            </a:r>
            <a:endParaRPr kumimoji="1" lang="en-US" altLang="ja-JP" dirty="0"/>
          </a:p>
          <a:p>
            <a:endParaRPr kumimoji="1" lang="en-US" altLang="ja-JP" dirty="0"/>
          </a:p>
          <a:p>
            <a:r>
              <a:rPr kumimoji="1" lang="ja-JP" altLang="en-US" dirty="0"/>
              <a:t>測定に必要なマイクロ波は試料付近のマイクロコイルから供給される。大きい方のコイルは交流磁化率測定用のモジュレーションコイルである。</a:t>
            </a:r>
            <a:endParaRPr kumimoji="1" lang="en-US" altLang="ja-JP" dirty="0"/>
          </a:p>
          <a:p>
            <a:r>
              <a:rPr kumimoji="1" lang="ja-JP" altLang="en-US" dirty="0"/>
              <a:t>モジュレーションコイルの下にあるものがガスケットである。</a:t>
            </a:r>
            <a:endParaRPr kumimoji="1" lang="en-US" altLang="ja-JP" dirty="0"/>
          </a:p>
          <a:p>
            <a:endParaRPr kumimoji="1" lang="en-US" altLang="ja-JP" dirty="0"/>
          </a:p>
          <a:p>
            <a:r>
              <a:rPr kumimoji="1" lang="ja-JP" altLang="en-US" dirty="0"/>
              <a:t>座標について言及する。</a:t>
            </a:r>
            <a:r>
              <a:rPr kumimoji="1" lang="en-US" altLang="ja-JP" dirty="0"/>
              <a:t>C</a:t>
            </a:r>
            <a:r>
              <a:rPr kumimoji="1" lang="ja-JP" altLang="en-US" dirty="0"/>
              <a:t>軸は試料の</a:t>
            </a:r>
            <a:r>
              <a:rPr kumimoji="1" lang="en-US" altLang="ja-JP" dirty="0" err="1"/>
              <a:t>FeAs</a:t>
            </a:r>
            <a:r>
              <a:rPr kumimoji="1" lang="ja-JP" altLang="en-US" dirty="0"/>
              <a:t>面の積層方向。もう一つはダイヤモンド窒素空孔中心フレーム。本研究での印加磁場は常に</a:t>
            </a:r>
            <a:r>
              <a:rPr kumimoji="1" lang="en-US" altLang="ja-JP" dirty="0"/>
              <a:t>c</a:t>
            </a:r>
            <a:r>
              <a:rPr kumimoji="1" lang="ja-JP" altLang="en-US" dirty="0"/>
              <a:t>軸に沿ったものである。</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5</a:t>
            </a:fld>
            <a:endParaRPr kumimoji="1" lang="ja-JP" altLang="en-US"/>
          </a:p>
        </p:txBody>
      </p:sp>
    </p:spTree>
    <p:extLst>
      <p:ext uri="{BB962C8B-B14F-4D97-AF65-F5344CB8AC3E}">
        <p14:creationId xmlns:p14="http://schemas.microsoft.com/office/powerpoint/2010/main" val="3663633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左の図はマイクロコイルと試料の写真です。右下のスケールバーからわかるようにマイクロコイルの直径は約</a:t>
            </a:r>
            <a:r>
              <a:rPr kumimoji="1" lang="en-US" altLang="ja-JP" dirty="0"/>
              <a:t>100</a:t>
            </a:r>
            <a:r>
              <a:rPr kumimoji="1" lang="ja-JP" altLang="en-US" dirty="0"/>
              <a:t>マイクロメートルです。</a:t>
            </a:r>
            <a:endParaRPr kumimoji="1" lang="en-US" altLang="ja-JP" dirty="0"/>
          </a:p>
          <a:p>
            <a:r>
              <a:rPr kumimoji="1" lang="ja-JP" altLang="en-US" dirty="0"/>
              <a:t>試料の大きさは幅約</a:t>
            </a:r>
            <a:r>
              <a:rPr kumimoji="1" lang="en-US" altLang="ja-JP" dirty="0"/>
              <a:t>80</a:t>
            </a:r>
            <a:r>
              <a:rPr kumimoji="1" lang="ja-JP" altLang="en-US" dirty="0"/>
              <a:t>～</a:t>
            </a:r>
            <a:r>
              <a:rPr kumimoji="1" lang="en-US" altLang="ja-JP" dirty="0"/>
              <a:t>100</a:t>
            </a:r>
            <a:r>
              <a:rPr kumimoji="1" lang="ja-JP" altLang="en-US" dirty="0"/>
              <a:t>マイクロメートル、厚さ約</a:t>
            </a:r>
            <a:r>
              <a:rPr kumimoji="1" lang="en-US" altLang="ja-JP" dirty="0"/>
              <a:t>80</a:t>
            </a:r>
            <a:r>
              <a:rPr kumimoji="1" lang="ja-JP" altLang="en-US" dirty="0"/>
              <a:t>マイクロメートルの不規則な五角形です。</a:t>
            </a:r>
            <a:endParaRPr kumimoji="1" lang="en-US" altLang="ja-JP" dirty="0"/>
          </a:p>
          <a:p>
            <a:r>
              <a:rPr kumimoji="1" lang="ja-JP" altLang="en-US" dirty="0"/>
              <a:t>右の図は蛍光画像です。白い点がダイヤモンド窒素空孔中心で、白い線で書かれている五角形が試料です。</a:t>
            </a:r>
            <a:endParaRPr kumimoji="1" lang="en-US" altLang="ja-JP" dirty="0"/>
          </a:p>
          <a:p>
            <a:r>
              <a:rPr kumimoji="1" lang="ja-JP" altLang="en-US" dirty="0"/>
              <a:t>この研究では、試料上面の中央付近の窒素空孔中心を</a:t>
            </a:r>
            <a:r>
              <a:rPr kumimoji="1" lang="en-US" altLang="ja-JP" dirty="0"/>
              <a:t>NVC</a:t>
            </a:r>
            <a:r>
              <a:rPr kumimoji="1" lang="ja-JP" altLang="en-US" dirty="0"/>
              <a:t>、試料の端の窒素空孔中心を</a:t>
            </a:r>
            <a:r>
              <a:rPr kumimoji="1" lang="en-US" altLang="ja-JP" dirty="0"/>
              <a:t>NVE</a:t>
            </a:r>
            <a:r>
              <a:rPr kumimoji="1" lang="ja-JP" altLang="en-US" dirty="0"/>
              <a:t>、試料から離れた窒素空孔中心を</a:t>
            </a:r>
            <a:r>
              <a:rPr kumimoji="1" lang="en-US" altLang="ja-JP" dirty="0"/>
              <a:t>NVF</a:t>
            </a:r>
            <a:r>
              <a:rPr kumimoji="1" lang="ja-JP" altLang="en-US" dirty="0"/>
              <a:t>と呼ぶことにします。</a:t>
            </a:r>
            <a:endParaRPr kumimoji="1" lang="en-US" altLang="ja-JP" dirty="0"/>
          </a:p>
          <a:p>
            <a:endParaRPr kumimoji="1" lang="en-US" altLang="ja-JP" dirty="0"/>
          </a:p>
          <a:p>
            <a:r>
              <a:rPr kumimoji="1" lang="ja-JP" altLang="en-US" dirty="0"/>
              <a:t>光検出磁気共鳴法によって共鳴周波数を測定して、</a:t>
            </a:r>
            <a:r>
              <a:rPr kumimoji="1" lang="en-US" altLang="ja-JP" dirty="0"/>
              <a:t>NVC,NVE,NVF</a:t>
            </a:r>
            <a:r>
              <a:rPr kumimoji="1" lang="ja-JP" altLang="en-US" dirty="0"/>
              <a:t>各点の磁場を求めます。</a:t>
            </a:r>
            <a:endParaRPr kumimoji="1" lang="en-US" altLang="ja-JP" dirty="0"/>
          </a:p>
          <a:p>
            <a:r>
              <a:rPr kumimoji="1" lang="ja-JP" altLang="en-US" dirty="0"/>
              <a:t>共鳴周波数から検出した超伝導転移の妥当性を検証するため、試料の交流磁化率を測定します。</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6</a:t>
            </a:fld>
            <a:endParaRPr kumimoji="1" lang="ja-JP" altLang="en-US"/>
          </a:p>
        </p:txBody>
      </p:sp>
    </p:spTree>
    <p:extLst>
      <p:ext uri="{BB962C8B-B14F-4D97-AF65-F5344CB8AC3E}">
        <p14:creationId xmlns:p14="http://schemas.microsoft.com/office/powerpoint/2010/main" val="1040710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a:t>
            </a:r>
            <a:r>
              <a:rPr kumimoji="1" lang="en-US" altLang="ja-JP" dirty="0"/>
              <a:t>A</a:t>
            </a:r>
            <a:r>
              <a:rPr kumimoji="1" lang="ja-JP" altLang="en-US" dirty="0"/>
              <a:t>は窒素空孔中心のエネルギー準位です。磁場がかけられたことによって基底状態の縮退が解けています。すなわち、ゼーマン分裂が起こっています。</a:t>
            </a:r>
            <a:endParaRPr kumimoji="1" lang="en-US" altLang="ja-JP" dirty="0"/>
          </a:p>
          <a:p>
            <a:r>
              <a:rPr kumimoji="1" lang="ja-JP" altLang="en-US" dirty="0"/>
              <a:t>基底状態は、電子スピン状態の異なる</a:t>
            </a:r>
            <a:r>
              <a:rPr kumimoji="1" lang="en-US" altLang="ja-JP" dirty="0"/>
              <a:t>3</a:t>
            </a:r>
            <a:r>
              <a:rPr kumimoji="1" lang="ja-JP" altLang="en-US" dirty="0"/>
              <a:t>つの状態にエネルギー分裂していて、それぞれ「</a:t>
            </a:r>
            <a:r>
              <a:rPr kumimoji="1" lang="en-US" altLang="ja-JP" dirty="0"/>
              <a:t>-1</a:t>
            </a:r>
            <a:r>
              <a:rPr kumimoji="1" lang="ja-JP" altLang="en-US" dirty="0"/>
              <a:t>」、「</a:t>
            </a:r>
            <a:r>
              <a:rPr kumimoji="1" lang="en-US" altLang="ja-JP" dirty="0"/>
              <a:t>0</a:t>
            </a:r>
            <a:r>
              <a:rPr kumimoji="1" lang="ja-JP" altLang="en-US" dirty="0"/>
              <a:t>」、「</a:t>
            </a:r>
            <a:r>
              <a:rPr kumimoji="1" lang="en-US" altLang="ja-JP" dirty="0"/>
              <a:t>+1</a:t>
            </a:r>
            <a:r>
              <a:rPr kumimoji="1" lang="ja-JP" altLang="en-US" dirty="0"/>
              <a:t>」状態と呼ばれる。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緑のレーザーを用いて励起されてから基底状態に戻る経路が</a:t>
            </a:r>
            <a:r>
              <a:rPr kumimoji="1" lang="en-US" altLang="ja-JP" dirty="0"/>
              <a:t>3</a:t>
            </a:r>
            <a:r>
              <a:rPr kumimoji="1" lang="ja-JP" altLang="en-US" dirty="0"/>
              <a:t>通りあります。</a:t>
            </a:r>
            <a:endParaRPr kumimoji="1" lang="en-US" altLang="ja-JP" dirty="0"/>
          </a:p>
          <a:p>
            <a:r>
              <a:rPr kumimoji="1" lang="ja-JP" altLang="en-US" dirty="0"/>
              <a:t>これらのうち経路</a:t>
            </a:r>
            <a:r>
              <a:rPr kumimoji="1" lang="en-US" altLang="ja-JP" dirty="0"/>
              <a:t>A</a:t>
            </a:r>
            <a:r>
              <a:rPr kumimoji="1" lang="ja-JP" altLang="en-US" dirty="0"/>
              <a:t>は、基底状態「</a:t>
            </a:r>
            <a:r>
              <a:rPr kumimoji="1" lang="en-US" altLang="ja-JP" dirty="0"/>
              <a:t>0</a:t>
            </a:r>
            <a:r>
              <a:rPr kumimoji="1" lang="ja-JP" altLang="en-US" dirty="0"/>
              <a:t>」にいる場合は、緑色のレーザーを照射すると、エネルギーの高い状態に励起させることができ、その後赤色の蛍光を放出して基底状態へと戻るという経路です。</a:t>
            </a:r>
            <a:endParaRPr kumimoji="1" lang="en-US" altLang="ja-JP" dirty="0"/>
          </a:p>
          <a:p>
            <a:r>
              <a:rPr kumimoji="1" lang="ja-JP" altLang="en-US" dirty="0"/>
              <a:t>「</a:t>
            </a:r>
            <a:r>
              <a:rPr kumimoji="1" lang="en-US" altLang="ja-JP" dirty="0"/>
              <a:t>-1</a:t>
            </a:r>
            <a:r>
              <a:rPr kumimoji="1" lang="ja-JP" altLang="en-US" dirty="0"/>
              <a:t>」、「</a:t>
            </a:r>
            <a:r>
              <a:rPr kumimoji="1" lang="en-US" altLang="ja-JP" dirty="0"/>
              <a:t>+1</a:t>
            </a:r>
            <a:r>
              <a:rPr kumimoji="1" lang="ja-JP" altLang="en-US" dirty="0"/>
              <a:t>」の状態も、同じ緑色の光で励起されますが、基底状態へと緩和する経路が２通りあります。</a:t>
            </a:r>
            <a:r>
              <a:rPr lang="ja-JP" altLang="en-US" b="0" i="0" dirty="0">
                <a:solidFill>
                  <a:srgbClr val="555555"/>
                </a:solidFill>
                <a:effectLst/>
                <a:latin typeface="Noto Serif JP"/>
              </a:rPr>
              <a:t>１つは同じく赤色の蛍光を放出し元の基底状態「</a:t>
            </a:r>
            <a:r>
              <a:rPr lang="en-US" altLang="ja-JP" b="0" i="0" dirty="0">
                <a:solidFill>
                  <a:srgbClr val="555555"/>
                </a:solidFill>
                <a:effectLst/>
                <a:latin typeface="Noto Serif JP"/>
              </a:rPr>
              <a:t>±</a:t>
            </a:r>
            <a:r>
              <a:rPr lang="ja-JP" altLang="en-US" b="0" i="0" dirty="0">
                <a:solidFill>
                  <a:srgbClr val="555555"/>
                </a:solidFill>
                <a:effectLst/>
                <a:latin typeface="Noto Serif JP"/>
              </a:rPr>
              <a:t>１」へと戻る経路（経路Ｂ）、もう１つは赤色の蛍光を発せず、赤外線を放出して別の基底状態「０」に移る経路（経路Ｃ）である。</a:t>
            </a:r>
            <a:endParaRPr lang="en-US" altLang="ja-JP" b="0" i="0" dirty="0">
              <a:solidFill>
                <a:srgbClr val="555555"/>
              </a:solidFill>
              <a:effectLst/>
              <a:latin typeface="Noto Serif JP"/>
            </a:endParaRPr>
          </a:p>
          <a:p>
            <a:r>
              <a:rPr lang="ja-JP" altLang="en-US" b="0" i="0" dirty="0">
                <a:solidFill>
                  <a:srgbClr val="555555"/>
                </a:solidFill>
                <a:effectLst/>
                <a:latin typeface="Noto Serif JP"/>
              </a:rPr>
              <a:t>ここで、「０」状態と「＋１（あるいは－１）」状態のエネルギー差に相当（共鳴）するマイクロ波（約</a:t>
            </a:r>
            <a:r>
              <a:rPr lang="en-US" altLang="ja-JP" b="0" i="0" dirty="0">
                <a:solidFill>
                  <a:srgbClr val="555555"/>
                </a:solidFill>
                <a:effectLst/>
                <a:latin typeface="Noto Serif JP"/>
              </a:rPr>
              <a:t>2.87 GHz</a:t>
            </a:r>
            <a:r>
              <a:rPr lang="ja-JP" altLang="en-US" b="0" i="0" dirty="0">
                <a:solidFill>
                  <a:srgbClr val="555555"/>
                </a:solidFill>
                <a:effectLst/>
                <a:latin typeface="Noto Serif JP"/>
              </a:rPr>
              <a:t>）を照射すると，「０」から「＋１（あるいは－１）」へ励起させることができる。この「＋１（あるいは－１）」状態に緑色光を照射すると、経路ＢとＣを通るようになるので，蛍光強度は弱くなります。</a:t>
            </a:r>
            <a:r>
              <a:rPr lang="en-US" altLang="ja-JP" b="0" i="0" dirty="0">
                <a:solidFill>
                  <a:srgbClr val="555555"/>
                </a:solidFill>
                <a:effectLst/>
                <a:latin typeface="Noto Serif JP"/>
              </a:rPr>
              <a:t>(</a:t>
            </a:r>
            <a:r>
              <a:rPr lang="ja-JP" altLang="en-US" b="0" i="0" dirty="0">
                <a:solidFill>
                  <a:srgbClr val="555555"/>
                </a:solidFill>
                <a:effectLst/>
                <a:latin typeface="Noto Serif JP"/>
              </a:rPr>
              <a:t>エネルギー差が小さい</a:t>
            </a:r>
            <a:r>
              <a:rPr lang="en-US" altLang="ja-JP" b="0" i="0" dirty="0">
                <a:solidFill>
                  <a:srgbClr val="555555"/>
                </a:solidFill>
                <a:effectLst/>
                <a:latin typeface="Noto Serif JP"/>
              </a:rPr>
              <a:t>)</a:t>
            </a:r>
          </a:p>
          <a:p>
            <a:r>
              <a:rPr lang="ja-JP" altLang="en-US" b="0" i="0" dirty="0">
                <a:solidFill>
                  <a:srgbClr val="555555"/>
                </a:solidFill>
                <a:effectLst/>
                <a:latin typeface="Noto Serif JP"/>
              </a:rPr>
              <a:t>磁場の強さに比例して「＋１」と「−１」のエネルギー準位が上下に分かれていきます。これに対応して、「０」と「＋１」、「０」と「－１」に共鳴するマイクロ波の周波数も変化します。この変化は、磁場の無い場合と同様、共鳴する周波数のマイクロ波をＮＶセンタに照射した時に蛍光強度が弱くなることで確認できます。この原理に基づくと、ＮＶセンタを用いて磁場の値を高精度に求めることができます。</a:t>
            </a:r>
            <a:endParaRPr kumimoji="1" lang="en-US" altLang="ja-JP" dirty="0"/>
          </a:p>
          <a:p>
            <a:endParaRPr kumimoji="1" lang="en-US" altLang="ja-JP" dirty="0"/>
          </a:p>
          <a:p>
            <a:r>
              <a:rPr kumimoji="1" lang="ja-JP" altLang="en-US" dirty="0"/>
              <a:t>図</a:t>
            </a:r>
            <a:r>
              <a:rPr kumimoji="1" lang="en-US" altLang="ja-JP" dirty="0"/>
              <a:t>B</a:t>
            </a:r>
            <a:r>
              <a:rPr kumimoji="1" lang="ja-JP" altLang="en-US" dirty="0"/>
              <a:t>は様々な磁場を印加したときの</a:t>
            </a:r>
            <a:r>
              <a:rPr kumimoji="1" lang="en-US" altLang="ja-JP" dirty="0"/>
              <a:t>ODMR</a:t>
            </a:r>
            <a:r>
              <a:rPr kumimoji="1" lang="ja-JP" altLang="en-US" dirty="0"/>
              <a:t>スペクトルです。</a:t>
            </a:r>
            <a:endParaRPr kumimoji="1" lang="en-US" altLang="ja-JP" dirty="0"/>
          </a:p>
          <a:p>
            <a:r>
              <a:rPr kumimoji="1" lang="ja-JP" altLang="en-US" dirty="0"/>
              <a:t>一番下は印加磁場が</a:t>
            </a:r>
            <a:r>
              <a:rPr kumimoji="1" lang="en-US" altLang="ja-JP" dirty="0"/>
              <a:t>0</a:t>
            </a:r>
            <a:r>
              <a:rPr kumimoji="1" lang="ja-JP" altLang="en-US" dirty="0"/>
              <a:t>ガウスです。上に行くほど印加磁場が大きくなっています。</a:t>
            </a:r>
            <a:endParaRPr kumimoji="1" lang="en-US" altLang="ja-JP" dirty="0"/>
          </a:p>
          <a:p>
            <a:r>
              <a:rPr kumimoji="1" lang="ja-JP" altLang="en-US" dirty="0"/>
              <a:t>図</a:t>
            </a:r>
            <a:r>
              <a:rPr kumimoji="1" lang="en-US" altLang="ja-JP" dirty="0"/>
              <a:t>B</a:t>
            </a:r>
            <a:r>
              <a:rPr kumimoji="1" lang="ja-JP" altLang="en-US" dirty="0"/>
              <a:t>からゼーマン分裂の分裂幅は印加磁場の大きさに比例することが分かります。</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7</a:t>
            </a:fld>
            <a:endParaRPr kumimoji="1" lang="ja-JP" altLang="en-US"/>
          </a:p>
        </p:txBody>
      </p:sp>
    </p:spTree>
    <p:extLst>
      <p:ext uri="{BB962C8B-B14F-4D97-AF65-F5344CB8AC3E}">
        <p14:creationId xmlns:p14="http://schemas.microsoft.com/office/powerpoint/2010/main" val="2513241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a:t>
            </a:r>
            <a:r>
              <a:rPr kumimoji="1" lang="en-US" altLang="ja-JP" dirty="0"/>
              <a:t>(A)</a:t>
            </a:r>
            <a:r>
              <a:rPr kumimoji="1" lang="ja-JP" altLang="en-US" dirty="0"/>
              <a:t>はそれぞれの窒素空孔中心の</a:t>
            </a:r>
            <a:r>
              <a:rPr kumimoji="1" lang="en-US" altLang="ja-JP" dirty="0"/>
              <a:t>8.3kbar</a:t>
            </a:r>
            <a:r>
              <a:rPr kumimoji="1" lang="ja-JP" altLang="en-US" dirty="0"/>
              <a:t>における光学磁気共鳴スペクトルです。</a:t>
            </a:r>
            <a:endParaRPr kumimoji="1" lang="en-US" altLang="ja-JP" dirty="0"/>
          </a:p>
          <a:p>
            <a:r>
              <a:rPr kumimoji="1" lang="ja-JP" altLang="en-US" dirty="0"/>
              <a:t>この時の温度は</a:t>
            </a:r>
            <a:r>
              <a:rPr kumimoji="1" lang="en-US" altLang="ja-JP" dirty="0"/>
              <a:t>7.7K</a:t>
            </a:r>
            <a:r>
              <a:rPr kumimoji="1" lang="ja-JP" altLang="en-US" dirty="0"/>
              <a:t>で超伝導転移温度よりも十分低いです。</a:t>
            </a:r>
            <a:endParaRPr kumimoji="1" lang="en-US" altLang="ja-JP" dirty="0"/>
          </a:p>
          <a:p>
            <a:r>
              <a:rPr kumimoji="1" lang="ja-JP" altLang="en-US" dirty="0"/>
              <a:t>このデータからそれぞれの窒素空孔中心の光学磁気共鳴スペクトルは異なる分裂幅を示すことが分かります。図</a:t>
            </a:r>
            <a:r>
              <a:rPr kumimoji="1" lang="en-US" altLang="ja-JP" dirty="0"/>
              <a:t>A</a:t>
            </a:r>
            <a:r>
              <a:rPr kumimoji="1" lang="ja-JP" altLang="en-US" dirty="0"/>
              <a:t>の下のメモリの縮尺が違うことにご注意ください。</a:t>
            </a:r>
            <a:endParaRPr kumimoji="1" lang="en-US" altLang="ja-JP" dirty="0"/>
          </a:p>
          <a:p>
            <a:r>
              <a:rPr kumimoji="1" lang="ja-JP" altLang="en-US" dirty="0"/>
              <a:t>これは、試料の超伝導転移に伴う完全反磁性によってそれぞれの窒素空孔中心で感じる磁場が異なることが原因です。</a:t>
            </a:r>
            <a:endParaRPr kumimoji="1" lang="en-US" altLang="ja-JP" dirty="0"/>
          </a:p>
          <a:p>
            <a:r>
              <a:rPr kumimoji="1" lang="ja-JP" altLang="en-US" dirty="0"/>
              <a:t>その様子を図</a:t>
            </a:r>
            <a:r>
              <a:rPr kumimoji="1" lang="en-US" altLang="ja-JP" dirty="0"/>
              <a:t>(B)</a:t>
            </a:r>
            <a:r>
              <a:rPr kumimoji="1" lang="ja-JP" altLang="en-US" dirty="0"/>
              <a:t>に示します。</a:t>
            </a:r>
            <a:endParaRPr kumimoji="1" lang="en-US" altLang="ja-JP" dirty="0"/>
          </a:p>
          <a:p>
            <a:r>
              <a:rPr kumimoji="1" lang="en-US" altLang="ja-JP" dirty="0"/>
              <a:t>NVC</a:t>
            </a:r>
            <a:r>
              <a:rPr kumimoji="1" lang="ja-JP" altLang="en-US" dirty="0"/>
              <a:t>は分裂幅が一番小さく、</a:t>
            </a:r>
            <a:r>
              <a:rPr kumimoji="1" lang="en-US" altLang="ja-JP" dirty="0"/>
              <a:t>NVE</a:t>
            </a:r>
            <a:r>
              <a:rPr kumimoji="1" lang="ja-JP" altLang="en-US" dirty="0"/>
              <a:t>は分裂幅が一番大きい。この二つは</a:t>
            </a:r>
            <a:r>
              <a:rPr kumimoji="1" lang="en-US" altLang="ja-JP" dirty="0"/>
              <a:t>10</a:t>
            </a:r>
            <a:r>
              <a:rPr kumimoji="1" lang="ja-JP" altLang="en-US" dirty="0"/>
              <a:t>倍ほど違います。</a:t>
            </a:r>
            <a:endParaRPr kumimoji="1" lang="en-US" altLang="ja-JP" dirty="0"/>
          </a:p>
          <a:p>
            <a:r>
              <a:rPr kumimoji="1" lang="en-US" altLang="ja-JP" dirty="0"/>
              <a:t>NVC</a:t>
            </a:r>
            <a:r>
              <a:rPr kumimoji="1" lang="ja-JP" altLang="en-US" dirty="0"/>
              <a:t>は試料の上部にあるため、</a:t>
            </a:r>
            <a:r>
              <a:rPr kumimoji="1" lang="en-US" altLang="ja-JP" dirty="0" err="1"/>
              <a:t>NVc</a:t>
            </a:r>
            <a:r>
              <a:rPr kumimoji="1" lang="ja-JP" altLang="en-US" dirty="0"/>
              <a:t>が感じる磁場は、試料の磁化とほぼ同じとみなせます。</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8</a:t>
            </a:fld>
            <a:endParaRPr kumimoji="1" lang="ja-JP" altLang="en-US"/>
          </a:p>
        </p:txBody>
      </p:sp>
    </p:spTree>
    <p:extLst>
      <p:ext uri="{BB962C8B-B14F-4D97-AF65-F5344CB8AC3E}">
        <p14:creationId xmlns:p14="http://schemas.microsoft.com/office/powerpoint/2010/main" val="20992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左図は、</a:t>
            </a:r>
            <a:r>
              <a:rPr kumimoji="1" lang="en-US" altLang="ja-JP" dirty="0"/>
              <a:t>8.3kbar(=8.3</a:t>
            </a:r>
            <a:r>
              <a:rPr kumimoji="1" lang="ja-JP" altLang="en-US" dirty="0"/>
              <a:t>　</a:t>
            </a:r>
            <a:r>
              <a:rPr kumimoji="1" lang="en-US" altLang="ja-JP" dirty="0" err="1"/>
              <a:t>Gpa</a:t>
            </a:r>
            <a:r>
              <a:rPr kumimoji="1" lang="en-US" altLang="ja-JP" dirty="0"/>
              <a:t>=8.3</a:t>
            </a:r>
            <a:r>
              <a:rPr kumimoji="1" lang="ja-JP" altLang="en-US" dirty="0"/>
              <a:t>万気圧</a:t>
            </a:r>
            <a:r>
              <a:rPr kumimoji="1" lang="en-US" altLang="ja-JP" dirty="0"/>
              <a:t>)</a:t>
            </a:r>
            <a:r>
              <a:rPr kumimoji="1" lang="ja-JP" altLang="en-US" dirty="0"/>
              <a:t>の圧力下でそれぞれの温度での</a:t>
            </a:r>
            <a:r>
              <a:rPr kumimoji="1" lang="en-US" altLang="ja-JP" dirty="0" err="1"/>
              <a:t>NVc</a:t>
            </a:r>
            <a:r>
              <a:rPr kumimoji="1" lang="ja-JP" altLang="en-US" dirty="0"/>
              <a:t>の光学磁気共鳴スペクトル。</a:t>
            </a:r>
            <a:endParaRPr kumimoji="1" lang="en-US" altLang="ja-JP" dirty="0"/>
          </a:p>
          <a:p>
            <a:r>
              <a:rPr kumimoji="1" lang="ja-JP" altLang="en-US" dirty="0"/>
              <a:t>そこから分裂を抽出してプロットしたのが右図の赤い線です。</a:t>
            </a:r>
            <a:endParaRPr kumimoji="1" lang="en-US" altLang="ja-JP" dirty="0"/>
          </a:p>
          <a:p>
            <a:r>
              <a:rPr kumimoji="1" lang="ja-JP" altLang="en-US" dirty="0"/>
              <a:t>分裂の度合いは、初めは一定ですが、温められると約</a:t>
            </a:r>
            <a:r>
              <a:rPr kumimoji="1" lang="en-US" altLang="ja-JP" dirty="0"/>
              <a:t>17K</a:t>
            </a:r>
            <a:r>
              <a:rPr kumimoji="1" lang="ja-JP" altLang="en-US" dirty="0"/>
              <a:t>以降顕著に増加します。そして、約</a:t>
            </a:r>
            <a:r>
              <a:rPr kumimoji="1" lang="en-US" altLang="ja-JP" dirty="0"/>
              <a:t>21K</a:t>
            </a:r>
            <a:r>
              <a:rPr kumimoji="1" lang="ja-JP" altLang="en-US" dirty="0"/>
              <a:t>以降はまた分裂が一定となります。</a:t>
            </a:r>
            <a:endParaRPr kumimoji="1" lang="en-US" altLang="ja-JP" dirty="0"/>
          </a:p>
          <a:p>
            <a:r>
              <a:rPr kumimoji="1" lang="ja-JP" altLang="en-US" dirty="0"/>
              <a:t>超伝導との関連を調べるため、同じ実験で交流磁化率データを追加で収集しました。同じ温度で超伝導転移を意味する交流磁化率の急激な低下が検出されました。</a:t>
            </a:r>
            <a:endParaRPr kumimoji="1" lang="en-US" altLang="ja-JP" dirty="0"/>
          </a:p>
          <a:p>
            <a:r>
              <a:rPr kumimoji="1" lang="ja-JP" altLang="en-US" dirty="0"/>
              <a:t>右図から、光学磁気共鳴法と交流磁化率法は</a:t>
            </a:r>
            <a:r>
              <a:rPr kumimoji="1" lang="en-US" altLang="ja-JP" dirty="0"/>
              <a:t>Tc</a:t>
            </a:r>
            <a:r>
              <a:rPr kumimoji="1" lang="ja-JP" altLang="en-US" dirty="0"/>
              <a:t>の測定においてよく一致することが分かります。</a:t>
            </a:r>
            <a:endParaRPr kumimoji="1" lang="en-US" altLang="ja-JP" dirty="0"/>
          </a:p>
          <a:p>
            <a:r>
              <a:rPr kumimoji="1" lang="ja-JP" altLang="en-US" dirty="0"/>
              <a:t>光学磁気共鳴法で幅が大きくなっているのは、試料に接近した窒素空孔が貫通磁場を渦糸という形で感知し始めたからです。</a:t>
            </a:r>
            <a:endParaRPr kumimoji="1" lang="en-US" altLang="ja-JP" dirty="0"/>
          </a:p>
          <a:p>
            <a:r>
              <a:rPr kumimoji="1" lang="ja-JP" altLang="en-US" dirty="0"/>
              <a:t>交流磁化率は、試料全体の平均応答を探るため、渦糸の状態に対する感度が非常に低いです。</a:t>
            </a:r>
            <a:endParaRPr kumimoji="1" lang="en-US" altLang="ja-JP" dirty="0"/>
          </a:p>
          <a:p>
            <a:r>
              <a:rPr kumimoji="1" lang="ja-JP" altLang="en-US" dirty="0"/>
              <a:t>この研究からダイヤモンド窒素空孔中心は交流磁化率法よりも空間分解能が良いことが分かります。</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9</a:t>
            </a:fld>
            <a:endParaRPr kumimoji="1" lang="ja-JP" altLang="en-US"/>
          </a:p>
        </p:txBody>
      </p:sp>
    </p:spTree>
    <p:extLst>
      <p:ext uri="{BB962C8B-B14F-4D97-AF65-F5344CB8AC3E}">
        <p14:creationId xmlns:p14="http://schemas.microsoft.com/office/powerpoint/2010/main" val="1277354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7F9C40-95FF-E5E3-C28B-FBA7C00B375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38AA313-96F4-39D6-6FC2-036DF42F7E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3919A5A-6CBF-377D-590C-0554DB849DFB}"/>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5" name="フッター プレースホルダー 4">
            <a:extLst>
              <a:ext uri="{FF2B5EF4-FFF2-40B4-BE49-F238E27FC236}">
                <a16:creationId xmlns:a16="http://schemas.microsoft.com/office/drawing/2014/main" id="{F7B2D99B-FB8B-F250-9120-DE504FF247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C5FC38-57F2-8734-6A25-917F303D12DF}"/>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1468303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8C20C-A8DA-26B0-EA76-EF0F0C141CA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73E6B92-C508-1AA6-4966-16BD89A91A8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F3BFF3-2C56-5567-0C97-78A2D1E586B8}"/>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5" name="フッター プレースホルダー 4">
            <a:extLst>
              <a:ext uri="{FF2B5EF4-FFF2-40B4-BE49-F238E27FC236}">
                <a16:creationId xmlns:a16="http://schemas.microsoft.com/office/drawing/2014/main" id="{BCA64637-FE8A-909B-5FB9-7F49B37A56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C58EC5-53CD-B2EB-6295-2DE8A122F09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610945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FD6FCD8-A180-6AE1-A332-067B025F89D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510D5C1-376D-BEC3-4E87-5B043C230C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84EBEE3-469E-1408-3A22-224B2DD6F1AB}"/>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5" name="フッター プレースホルダー 4">
            <a:extLst>
              <a:ext uri="{FF2B5EF4-FFF2-40B4-BE49-F238E27FC236}">
                <a16:creationId xmlns:a16="http://schemas.microsoft.com/office/drawing/2014/main" id="{ECB4F7A8-6EA9-8EA6-C97F-1891D2180E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3D8693-1CE1-ECC9-40D9-CE035D2841C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56521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2B258A-BF9E-4954-042C-C2978B9304F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B7A130-8569-CBD4-6FC3-783D81BC21F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01C459-8145-9F90-DD76-3C24CB385B7F}"/>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5" name="フッター プレースホルダー 4">
            <a:extLst>
              <a:ext uri="{FF2B5EF4-FFF2-40B4-BE49-F238E27FC236}">
                <a16:creationId xmlns:a16="http://schemas.microsoft.com/office/drawing/2014/main" id="{EDBEE7A6-7914-8178-7FE2-B821C2127B9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684376-5367-64F6-0B2A-3E325C9F949F}"/>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1182837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F03733-E5FB-DBFA-9574-1349822A937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A9DD4F-6BE0-7F64-0B2C-0D71D7BD32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99572B3-CFA8-CF7F-F7B0-A842C17646F2}"/>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5" name="フッター プレースホルダー 4">
            <a:extLst>
              <a:ext uri="{FF2B5EF4-FFF2-40B4-BE49-F238E27FC236}">
                <a16:creationId xmlns:a16="http://schemas.microsoft.com/office/drawing/2014/main" id="{4F8617EC-CF0A-BCC8-9FB8-9A420DF393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C07E93-E18B-8861-3469-46FD18FF6AA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45431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E71883-EB58-AA53-2AE8-37B46B8A732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6209C1-EF57-1B08-A2BF-D3348A4BA57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9C51521-9168-7F10-7624-2BE31F14CA4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B61CC0B-4E74-8015-3B02-1818C9B4F7FF}"/>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6" name="フッター プレースホルダー 5">
            <a:extLst>
              <a:ext uri="{FF2B5EF4-FFF2-40B4-BE49-F238E27FC236}">
                <a16:creationId xmlns:a16="http://schemas.microsoft.com/office/drawing/2014/main" id="{49C46C05-4B22-BAEB-A9F9-397A7CDD49B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7E33CA5-5583-502A-D18F-3FDCE8784F44}"/>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3482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FD12D5-F1BB-7E66-F990-7DAACE11EF5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D9B619B-6A2F-70D8-1EC8-2BC301710F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233E2BA-E9BB-7D1B-6915-4A6ACBFA996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8C19F54-96E6-5217-2FC8-24E1A07F5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4238EB8-08FE-0081-9041-12B0EB2C757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B35C841-5519-0094-253A-0CD83C3317AE}"/>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8" name="フッター プレースホルダー 7">
            <a:extLst>
              <a:ext uri="{FF2B5EF4-FFF2-40B4-BE49-F238E27FC236}">
                <a16:creationId xmlns:a16="http://schemas.microsoft.com/office/drawing/2014/main" id="{567BC681-E9C0-6B04-3DDF-F127BDA890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0A0D457-A225-A47B-33F4-268BAA83274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915701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D13C72-0E7F-372C-7A60-B0FE7A7E573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569E6D5-DC18-8068-A65A-22FDD1D60BF1}"/>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4" name="フッター プレースホルダー 3">
            <a:extLst>
              <a:ext uri="{FF2B5EF4-FFF2-40B4-BE49-F238E27FC236}">
                <a16:creationId xmlns:a16="http://schemas.microsoft.com/office/drawing/2014/main" id="{54FC92D9-2DCC-0D0A-9982-055958518E9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600337E-3269-7897-473E-78E69C1EBD91}"/>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6468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BD84A0-AD4B-0C09-E78C-4B282DC73756}"/>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3" name="フッター プレースホルダー 2">
            <a:extLst>
              <a:ext uri="{FF2B5EF4-FFF2-40B4-BE49-F238E27FC236}">
                <a16:creationId xmlns:a16="http://schemas.microsoft.com/office/drawing/2014/main" id="{F8737689-9343-9864-E07A-21703F159A9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6DA4272-EE75-45B0-0A67-CF8CDA8A8B6C}"/>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47828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CBEE4D-D351-F144-D621-93785800736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398723-AAE6-EB48-F85E-1EC9DD7A4C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457A967-3C09-DEB4-36AC-5B42367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5A60DA6-E4A5-BC49-B9E5-664A78C3A7DF}"/>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6" name="フッター プレースホルダー 5">
            <a:extLst>
              <a:ext uri="{FF2B5EF4-FFF2-40B4-BE49-F238E27FC236}">
                <a16:creationId xmlns:a16="http://schemas.microsoft.com/office/drawing/2014/main" id="{BA78479A-07C0-3948-3675-2B0F198A12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572A41D-5135-302B-EF03-97D612834B25}"/>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88998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D23CE0-8CA8-BB7D-77B0-FCA898170AB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3C9F37C-2979-4CD1-4985-67CAA348F6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CB44EB6-80EE-3252-8140-5BD313035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D31F14-22FD-A9D2-1721-5C11D8F4CF56}"/>
              </a:ext>
            </a:extLst>
          </p:cNvPr>
          <p:cNvSpPr>
            <a:spLocks noGrp="1"/>
          </p:cNvSpPr>
          <p:nvPr>
            <p:ph type="dt" sz="half" idx="10"/>
          </p:nvPr>
        </p:nvSpPr>
        <p:spPr/>
        <p:txBody>
          <a:bodyPr/>
          <a:lstStyle/>
          <a:p>
            <a:fld id="{4875DFF7-2B09-4760-85E7-60B7DDE9172C}" type="datetimeFigureOut">
              <a:rPr kumimoji="1" lang="ja-JP" altLang="en-US" smtClean="0"/>
              <a:t>2022/7/28</a:t>
            </a:fld>
            <a:endParaRPr kumimoji="1" lang="ja-JP" altLang="en-US"/>
          </a:p>
        </p:txBody>
      </p:sp>
      <p:sp>
        <p:nvSpPr>
          <p:cNvPr id="6" name="フッター プレースホルダー 5">
            <a:extLst>
              <a:ext uri="{FF2B5EF4-FFF2-40B4-BE49-F238E27FC236}">
                <a16:creationId xmlns:a16="http://schemas.microsoft.com/office/drawing/2014/main" id="{4B1D91CA-7811-5372-D17C-EE296E8680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7CBBFF-64FA-FED0-76C4-8BEEC2D7659E}"/>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116498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3400177-BD43-F5DD-D0E7-5ED9971D71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78D8398-8AB2-61CE-8FAC-CD426825F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34ED35-D455-53E3-12F3-50FAFF171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75DFF7-2B09-4760-85E7-60B7DDE9172C}" type="datetimeFigureOut">
              <a:rPr kumimoji="1" lang="ja-JP" altLang="en-US" smtClean="0"/>
              <a:t>2022/7/28</a:t>
            </a:fld>
            <a:endParaRPr kumimoji="1" lang="ja-JP" altLang="en-US"/>
          </a:p>
        </p:txBody>
      </p:sp>
      <p:sp>
        <p:nvSpPr>
          <p:cNvPr id="5" name="フッター プレースホルダー 4">
            <a:extLst>
              <a:ext uri="{FF2B5EF4-FFF2-40B4-BE49-F238E27FC236}">
                <a16:creationId xmlns:a16="http://schemas.microsoft.com/office/drawing/2014/main" id="{0D9D9572-8797-5A35-05D5-540AA0F629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50529F2-75F7-B801-2B63-61A049CD4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208772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mizuochilab.kuicr.kyoto-u.ac.jp/research.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spring8.or.jp/ja/news_publications/press_release/2012/120621/" TargetMode="External"/><Relationship Id="rId2" Type="http://schemas.openxmlformats.org/officeDocument/2006/relationships/hyperlink" Target="http://mizuochilab.kuicr.kyoto-u.ac.jp/research.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cademist-cf.com/journal/?p=6566" TargetMode="External"/><Relationship Id="rId2" Type="http://schemas.openxmlformats.org/officeDocument/2006/relationships/hyperlink" Target="https://www.kek.jp/ja/Research/IMSS/Material/SCE/" TargetMode="External"/><Relationship Id="rId1" Type="http://schemas.openxmlformats.org/officeDocument/2006/relationships/slideLayout" Target="../slideLayouts/slideLayout2.xml"/><Relationship Id="rId4" Type="http://schemas.openxmlformats.org/officeDocument/2006/relationships/hyperlink" Target="http://www.spring8.or.jp/ja/news_publications/press_release/2007/070901/"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qforum.org/topics/interview07" TargetMode="External"/><Relationship Id="rId2" Type="http://schemas.openxmlformats.org/officeDocument/2006/relationships/hyperlink" Target="https://ss.scphys.kyoto-u.ac.jp/legacy_QM.php?p=/research/res-sub/contents/fesc.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spring8.or.jp/ja/news_publications/press_release/2012/120621/"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photonics.com/Articles/New_Tools_Promise_the_Next_Big_Thing_for_Quantum/a66126" TargetMode="External"/><Relationship Id="rId5" Type="http://schemas.openxmlformats.org/officeDocument/2006/relationships/image" Target="../media/image6.png"/><Relationship Id="rId4" Type="http://schemas.openxmlformats.org/officeDocument/2006/relationships/hyperlink" Target="https://qforum.org/topics/interview07"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9AFCF8-A295-183E-7C15-3DB61EAD6C4C}"/>
              </a:ext>
            </a:extLst>
          </p:cNvPr>
          <p:cNvSpPr>
            <a:spLocks noGrp="1"/>
          </p:cNvSpPr>
          <p:nvPr>
            <p:ph type="ctrTitle"/>
          </p:nvPr>
        </p:nvSpPr>
        <p:spPr>
          <a:xfrm>
            <a:off x="1524000" y="1122363"/>
            <a:ext cx="9144000" cy="3211512"/>
          </a:xfrm>
        </p:spPr>
        <p:txBody>
          <a:bodyPr>
            <a:normAutofit/>
          </a:bodyPr>
          <a:lstStyle/>
          <a:p>
            <a:r>
              <a:rPr lang="en-US" altLang="ja-JP" sz="2800" kern="100" dirty="0">
                <a:effectLst/>
                <a:latin typeface="Arial" panose="020B0604020202020204" pitchFamily="34" charset="0"/>
                <a:ea typeface="游明朝" panose="02020400000000000000" pitchFamily="18" charset="-128"/>
                <a:cs typeface="Arial" panose="020B0604020202020204" pitchFamily="34" charset="0"/>
              </a:rPr>
              <a:t>Measuring magnetic field texture in correlated</a:t>
            </a:r>
            <a:br>
              <a:rPr lang="ja-JP" altLang="ja-JP" sz="2800" kern="100" dirty="0">
                <a:effectLst/>
                <a:latin typeface="Arial" panose="020B0604020202020204" pitchFamily="34" charset="0"/>
                <a:ea typeface="游明朝" panose="02020400000000000000" pitchFamily="18" charset="-128"/>
                <a:cs typeface="Arial" panose="020B0604020202020204" pitchFamily="34" charset="0"/>
              </a:rPr>
            </a:br>
            <a:r>
              <a:rPr lang="en-US" altLang="ja-JP" sz="2800" kern="100" dirty="0">
                <a:effectLst/>
                <a:latin typeface="Arial" panose="020B0604020202020204" pitchFamily="34" charset="0"/>
                <a:ea typeface="游明朝" panose="02020400000000000000" pitchFamily="18" charset="-128"/>
                <a:cs typeface="Arial" panose="020B0604020202020204" pitchFamily="34" charset="0"/>
              </a:rPr>
              <a:t>electron systems under extreme conditions</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King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Yau</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Yip,Kin</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On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Ho,King</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Yiu</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Yu,Yang</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Chen,Wei</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Zhang,S</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Kasahara,Y.Mizukami</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a:t>
            </a:r>
            <a:br>
              <a:rPr lang="ja-JP" altLang="ja-JP" sz="1800" kern="100" dirty="0">
                <a:effectLst/>
                <a:latin typeface="Arial" panose="020B0604020202020204" pitchFamily="34" charset="0"/>
                <a:ea typeface="游明朝" panose="02020400000000000000" pitchFamily="18" charset="-128"/>
                <a:cs typeface="Arial" panose="020B0604020202020204" pitchFamily="34" charset="0"/>
              </a:rPr>
            </a:b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Shibauchi,Y</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Matsuda,Swee</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K .</a:t>
            </a:r>
            <a:r>
              <a:rPr lang="en-US" altLang="ja-JP" sz="1800" kern="100" dirty="0" err="1">
                <a:effectLst/>
                <a:latin typeface="Arial" panose="020B0604020202020204" pitchFamily="34" charset="0"/>
                <a:ea typeface="游明朝" panose="02020400000000000000" pitchFamily="18" charset="-128"/>
                <a:cs typeface="Arial" panose="020B0604020202020204" pitchFamily="34" charset="0"/>
              </a:rPr>
              <a:t>Goh,Sen</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Yang</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i="1" kern="100" dirty="0">
                <a:effectLst/>
                <a:latin typeface="Arial" panose="020B0604020202020204" pitchFamily="34" charset="0"/>
                <a:ea typeface="游明朝" panose="02020400000000000000" pitchFamily="18" charset="-128"/>
                <a:cs typeface="Arial" panose="020B0604020202020204" pitchFamily="34" charset="0"/>
              </a:rPr>
              <a:t>SCIENCE</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 </a:t>
            </a:r>
            <a:r>
              <a:rPr lang="en-US" altLang="ja-JP" sz="1800" b="1" kern="100" dirty="0">
                <a:effectLst/>
                <a:latin typeface="Arial" panose="020B0604020202020204" pitchFamily="34" charset="0"/>
                <a:ea typeface="游明朝" panose="02020400000000000000" pitchFamily="18" charset="-128"/>
                <a:cs typeface="Arial" panose="020B0604020202020204" pitchFamily="34" charset="0"/>
              </a:rPr>
              <a:t>366</a:t>
            </a:r>
            <a: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t>, 1355 (2019)</a:t>
            </a:r>
            <a:br>
              <a:rPr lang="en-US" altLang="ja-JP" sz="1800" kern="100" dirty="0">
                <a:effectLst/>
                <a:latin typeface="Arial" panose="020B0604020202020204" pitchFamily="34" charset="0"/>
                <a:ea typeface="游明朝" panose="02020400000000000000" pitchFamily="18" charset="-128"/>
                <a:cs typeface="Arial" panose="020B0604020202020204" pitchFamily="34" charset="0"/>
              </a:rPr>
            </a:br>
            <a:b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ja-JP" altLang="en-US" sz="2800" kern="100" dirty="0">
                <a:effectLst/>
                <a:latin typeface="游明朝" panose="02020400000000000000" pitchFamily="18" charset="-128"/>
                <a:ea typeface="游明朝" panose="02020400000000000000" pitchFamily="18" charset="-128"/>
                <a:cs typeface="Arial" panose="020B0604020202020204" pitchFamily="34" charset="0"/>
              </a:rPr>
              <a:t>極限環境下における相関電子系中の磁場構造の測定</a:t>
            </a:r>
            <a:br>
              <a:rPr lang="ja-JP" altLang="ja-JP" sz="2800" kern="100" dirty="0">
                <a:effectLst/>
                <a:latin typeface="游明朝" panose="02020400000000000000" pitchFamily="18" charset="-128"/>
                <a:ea typeface="游明朝" panose="02020400000000000000" pitchFamily="18" charset="-128"/>
                <a:cs typeface="Arial" panose="020B0604020202020204" pitchFamily="34" charset="0"/>
              </a:rPr>
            </a:br>
            <a:endParaRPr kumimoji="1" lang="ja-JP" altLang="en-US" sz="2800" dirty="0"/>
          </a:p>
        </p:txBody>
      </p:sp>
      <p:sp>
        <p:nvSpPr>
          <p:cNvPr id="3" name="字幕 2">
            <a:extLst>
              <a:ext uri="{FF2B5EF4-FFF2-40B4-BE49-F238E27FC236}">
                <a16:creationId xmlns:a16="http://schemas.microsoft.com/office/drawing/2014/main" id="{DA177299-BC0F-F0D1-01EA-6B114109093E}"/>
              </a:ext>
            </a:extLst>
          </p:cNvPr>
          <p:cNvSpPr>
            <a:spLocks noGrp="1"/>
          </p:cNvSpPr>
          <p:nvPr>
            <p:ph type="subTitle" idx="1"/>
          </p:nvPr>
        </p:nvSpPr>
        <p:spPr>
          <a:xfrm>
            <a:off x="1524000" y="4926013"/>
            <a:ext cx="9144000" cy="550862"/>
          </a:xfrm>
        </p:spPr>
        <p:txBody>
          <a:bodyPr/>
          <a:lstStyle/>
          <a:p>
            <a:r>
              <a:rPr kumimoji="1" lang="ja-JP" altLang="en-US" dirty="0"/>
              <a:t>松川・谷口研究室 </a:t>
            </a:r>
            <a:r>
              <a:rPr kumimoji="1" lang="en-US" altLang="ja-JP" dirty="0"/>
              <a:t>s0319007 </a:t>
            </a:r>
            <a:r>
              <a:rPr kumimoji="1" lang="ja-JP" altLang="en-US" dirty="0"/>
              <a:t>上野智也</a:t>
            </a:r>
          </a:p>
        </p:txBody>
      </p:sp>
    </p:spTree>
    <p:extLst>
      <p:ext uri="{BB962C8B-B14F-4D97-AF65-F5344CB8AC3E}">
        <p14:creationId xmlns:p14="http://schemas.microsoft.com/office/powerpoint/2010/main" val="2073656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2654C2-948D-EBE5-9CB2-D6B89A70FF1D}"/>
              </a:ext>
            </a:extLst>
          </p:cNvPr>
          <p:cNvSpPr>
            <a:spLocks noGrp="1"/>
          </p:cNvSpPr>
          <p:nvPr>
            <p:ph type="title"/>
          </p:nvPr>
        </p:nvSpPr>
        <p:spPr/>
        <p:txBody>
          <a:bodyPr/>
          <a:lstStyle/>
          <a:p>
            <a:r>
              <a:rPr kumimoji="1" lang="ja-JP" altLang="en-US" b="1" dirty="0"/>
              <a:t>結果</a:t>
            </a:r>
            <a:r>
              <a:rPr kumimoji="1" lang="en-US" altLang="ja-JP" b="1" dirty="0"/>
              <a:t>:</a:t>
            </a:r>
            <a:r>
              <a:rPr kumimoji="1" lang="en-US" altLang="ja-JP" b="1" dirty="0" err="1"/>
              <a:t>BaFe</a:t>
            </a:r>
            <a:r>
              <a:rPr kumimoji="1" lang="ja-JP" altLang="en-US" b="1" dirty="0"/>
              <a:t>₂</a:t>
            </a:r>
            <a:r>
              <a:rPr kumimoji="1" lang="en-US" altLang="ja-JP" b="1" dirty="0"/>
              <a:t>(As</a:t>
            </a:r>
            <a:r>
              <a:rPr kumimoji="1" lang="en-US" altLang="ja-JP" sz="2400" b="1" dirty="0"/>
              <a:t>0.59</a:t>
            </a:r>
            <a:r>
              <a:rPr kumimoji="1" lang="en-US" altLang="ja-JP" b="1" dirty="0"/>
              <a:t>P</a:t>
            </a:r>
            <a:r>
              <a:rPr kumimoji="1" lang="en-US" altLang="ja-JP" sz="2400" b="1" dirty="0"/>
              <a:t>0.41</a:t>
            </a:r>
            <a:r>
              <a:rPr kumimoji="1" lang="en-US" altLang="ja-JP" b="1" dirty="0"/>
              <a:t>)</a:t>
            </a:r>
            <a:r>
              <a:rPr kumimoji="1" lang="ja-JP" altLang="en-US" b="1" dirty="0"/>
              <a:t>₂の温度</a:t>
            </a:r>
            <a:r>
              <a:rPr kumimoji="1" lang="en-US" altLang="ja-JP" b="1" dirty="0"/>
              <a:t>-</a:t>
            </a:r>
            <a:r>
              <a:rPr kumimoji="1" lang="ja-JP" altLang="en-US" b="1" dirty="0"/>
              <a:t>圧力相図</a:t>
            </a:r>
          </a:p>
        </p:txBody>
      </p:sp>
      <p:pic>
        <p:nvPicPr>
          <p:cNvPr id="5" name="図 4">
            <a:extLst>
              <a:ext uri="{FF2B5EF4-FFF2-40B4-BE49-F238E27FC236}">
                <a16:creationId xmlns:a16="http://schemas.microsoft.com/office/drawing/2014/main" id="{FAFC951C-E170-6EA6-7991-E1C669AB8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335088"/>
            <a:ext cx="6631693" cy="3605212"/>
          </a:xfrm>
          <a:prstGeom prst="rect">
            <a:avLst/>
          </a:prstGeom>
        </p:spPr>
      </p:pic>
      <p:sp>
        <p:nvSpPr>
          <p:cNvPr id="3" name="テキスト ボックス 2">
            <a:extLst>
              <a:ext uri="{FF2B5EF4-FFF2-40B4-BE49-F238E27FC236}">
                <a16:creationId xmlns:a16="http://schemas.microsoft.com/office/drawing/2014/main" id="{58D7274E-F393-E6E7-0A7C-288CE2A90782}"/>
              </a:ext>
            </a:extLst>
          </p:cNvPr>
          <p:cNvSpPr txBox="1"/>
          <p:nvPr/>
        </p:nvSpPr>
        <p:spPr>
          <a:xfrm>
            <a:off x="7614796" y="1854200"/>
            <a:ext cx="3594100" cy="830997"/>
          </a:xfrm>
          <a:prstGeom prst="rect">
            <a:avLst/>
          </a:prstGeom>
          <a:noFill/>
        </p:spPr>
        <p:txBody>
          <a:bodyPr wrap="square" rtlCol="0">
            <a:spAutoFit/>
          </a:bodyPr>
          <a:lstStyle/>
          <a:p>
            <a:r>
              <a:rPr kumimoji="1" lang="ja-JP" altLang="en-US" sz="2400" dirty="0">
                <a:solidFill>
                  <a:schemeClr val="accent6"/>
                </a:solidFill>
              </a:rPr>
              <a:t>◆</a:t>
            </a:r>
            <a:r>
              <a:rPr kumimoji="1" lang="ja-JP" altLang="en-US" sz="2400" dirty="0"/>
              <a:t>交流磁化率測定法</a:t>
            </a:r>
            <a:endParaRPr kumimoji="1" lang="en-US" altLang="ja-JP" sz="2400" dirty="0"/>
          </a:p>
          <a:p>
            <a:r>
              <a:rPr lang="ja-JP" altLang="en-US" sz="2400" dirty="0">
                <a:solidFill>
                  <a:schemeClr val="accent2"/>
                </a:solidFill>
              </a:rPr>
              <a:t>■</a:t>
            </a:r>
            <a:r>
              <a:rPr lang="ja-JP" altLang="en-US" sz="2400" dirty="0"/>
              <a:t>光検出磁気共鳴法</a:t>
            </a:r>
            <a:endParaRPr kumimoji="1" lang="ja-JP" altLang="en-US" sz="2400" dirty="0"/>
          </a:p>
        </p:txBody>
      </p:sp>
      <p:sp>
        <p:nvSpPr>
          <p:cNvPr id="4" name="テキスト ボックス 3">
            <a:extLst>
              <a:ext uri="{FF2B5EF4-FFF2-40B4-BE49-F238E27FC236}">
                <a16:creationId xmlns:a16="http://schemas.microsoft.com/office/drawing/2014/main" id="{2C7CED2E-E152-62A9-D2A0-1419B2510922}"/>
              </a:ext>
            </a:extLst>
          </p:cNvPr>
          <p:cNvSpPr txBox="1"/>
          <p:nvPr/>
        </p:nvSpPr>
        <p:spPr>
          <a:xfrm>
            <a:off x="929392" y="5061247"/>
            <a:ext cx="3490207" cy="461665"/>
          </a:xfrm>
          <a:prstGeom prst="rect">
            <a:avLst/>
          </a:prstGeom>
          <a:noFill/>
        </p:spPr>
        <p:txBody>
          <a:bodyPr wrap="square" rtlCol="0">
            <a:spAutoFit/>
          </a:bodyPr>
          <a:lstStyle/>
          <a:p>
            <a:r>
              <a:rPr kumimoji="1" lang="en-US" altLang="ja-JP" sz="2400" dirty="0"/>
              <a:t>(A)</a:t>
            </a:r>
            <a:r>
              <a:rPr kumimoji="1" lang="ja-JP" altLang="en-US" sz="2400" b="1" dirty="0"/>
              <a:t>高圧下でも検出可能</a:t>
            </a:r>
          </a:p>
        </p:txBody>
      </p:sp>
      <p:sp>
        <p:nvSpPr>
          <p:cNvPr id="6" name="テキスト ボックス 5">
            <a:extLst>
              <a:ext uri="{FF2B5EF4-FFF2-40B4-BE49-F238E27FC236}">
                <a16:creationId xmlns:a16="http://schemas.microsoft.com/office/drawing/2014/main" id="{335AAF28-636F-1DD4-8C74-A5863065A936}"/>
              </a:ext>
            </a:extLst>
          </p:cNvPr>
          <p:cNvSpPr txBox="1"/>
          <p:nvPr/>
        </p:nvSpPr>
        <p:spPr>
          <a:xfrm>
            <a:off x="4547746" y="5048547"/>
            <a:ext cx="4062854" cy="461665"/>
          </a:xfrm>
          <a:prstGeom prst="rect">
            <a:avLst/>
          </a:prstGeom>
          <a:noFill/>
        </p:spPr>
        <p:txBody>
          <a:bodyPr wrap="square" rtlCol="0">
            <a:spAutoFit/>
          </a:bodyPr>
          <a:lstStyle/>
          <a:p>
            <a:r>
              <a:rPr kumimoji="1" lang="en-US" altLang="ja-JP" sz="2400" dirty="0"/>
              <a:t>(B)</a:t>
            </a:r>
            <a:r>
              <a:rPr kumimoji="1" lang="ja-JP" altLang="en-US" sz="2400" b="1" dirty="0"/>
              <a:t>交流磁化率測定法と一致</a:t>
            </a:r>
          </a:p>
        </p:txBody>
      </p:sp>
    </p:spTree>
    <p:extLst>
      <p:ext uri="{BB962C8B-B14F-4D97-AF65-F5344CB8AC3E}">
        <p14:creationId xmlns:p14="http://schemas.microsoft.com/office/powerpoint/2010/main" val="837922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94A2F2-822D-8293-8B83-D90C32539673}"/>
              </a:ext>
            </a:extLst>
          </p:cNvPr>
          <p:cNvSpPr>
            <a:spLocks noGrp="1"/>
          </p:cNvSpPr>
          <p:nvPr>
            <p:ph type="title"/>
          </p:nvPr>
        </p:nvSpPr>
        <p:spPr/>
        <p:txBody>
          <a:bodyPr/>
          <a:lstStyle/>
          <a:p>
            <a:r>
              <a:rPr kumimoji="1" lang="ja-JP" altLang="en-US" b="1" dirty="0"/>
              <a:t>まとめ</a:t>
            </a:r>
          </a:p>
        </p:txBody>
      </p:sp>
      <p:sp>
        <p:nvSpPr>
          <p:cNvPr id="3" name="コンテンツ プレースホルダー 2">
            <a:extLst>
              <a:ext uri="{FF2B5EF4-FFF2-40B4-BE49-F238E27FC236}">
                <a16:creationId xmlns:a16="http://schemas.microsoft.com/office/drawing/2014/main" id="{3EFC563E-8879-23D0-A31C-F60EBF66DAF0}"/>
              </a:ext>
            </a:extLst>
          </p:cNvPr>
          <p:cNvSpPr>
            <a:spLocks noGrp="1"/>
          </p:cNvSpPr>
          <p:nvPr>
            <p:ph idx="1"/>
          </p:nvPr>
        </p:nvSpPr>
        <p:spPr/>
        <p:txBody>
          <a:bodyPr>
            <a:normAutofit fontScale="92500"/>
          </a:bodyPr>
          <a:lstStyle/>
          <a:p>
            <a:pPr marL="0" indent="0">
              <a:buNone/>
            </a:pPr>
            <a:r>
              <a:rPr kumimoji="1" lang="ja-JP" altLang="en-US" dirty="0"/>
              <a:t>ダイヤモンド窒素空孔中心は</a:t>
            </a:r>
            <a:endParaRPr kumimoji="1" lang="en-US" altLang="ja-JP" dirty="0"/>
          </a:p>
          <a:p>
            <a:pPr marL="0" indent="0">
              <a:buNone/>
            </a:pPr>
            <a:endParaRPr lang="en-US" altLang="ja-JP" dirty="0"/>
          </a:p>
          <a:p>
            <a:r>
              <a:rPr kumimoji="1" lang="ja-JP" altLang="en-US" dirty="0"/>
              <a:t>高分解能を持つ</a:t>
            </a:r>
            <a:r>
              <a:rPr kumimoji="1" lang="en-US" altLang="ja-JP" dirty="0"/>
              <a:t>(100nm</a:t>
            </a:r>
            <a:r>
              <a:rPr kumimoji="1" lang="ja-JP" altLang="en-US" dirty="0"/>
              <a:t>未満</a:t>
            </a:r>
            <a:r>
              <a:rPr kumimoji="1" lang="en-US" altLang="ja-JP" dirty="0"/>
              <a:t>)</a:t>
            </a:r>
          </a:p>
          <a:p>
            <a:r>
              <a:rPr kumimoji="1" lang="ja-JP" altLang="en-US" dirty="0"/>
              <a:t>優れた磁場感度を持つ</a:t>
            </a:r>
            <a:r>
              <a:rPr kumimoji="1" lang="en-US" altLang="ja-JP" dirty="0"/>
              <a:t>(</a:t>
            </a:r>
            <a:r>
              <a:rPr kumimoji="1" lang="ja-JP" altLang="en-US" dirty="0"/>
              <a:t>数</a:t>
            </a:r>
            <a:r>
              <a:rPr lang="ja-JP" altLang="en-US" dirty="0"/>
              <a:t>マイクロテスラ</a:t>
            </a:r>
            <a:r>
              <a:rPr lang="en-US" altLang="ja-JP" dirty="0"/>
              <a:t>/</a:t>
            </a:r>
            <a:r>
              <a:rPr lang="ja-JP" altLang="en-US" dirty="0"/>
              <a:t>√</a:t>
            </a:r>
            <a:r>
              <a:rPr lang="en-US" altLang="ja-JP" dirty="0"/>
              <a:t>Hz</a:t>
            </a:r>
            <a:r>
              <a:rPr kumimoji="1" lang="en-US" altLang="ja-JP" dirty="0"/>
              <a:t>)</a:t>
            </a:r>
          </a:p>
          <a:p>
            <a:r>
              <a:rPr lang="ja-JP" altLang="en-US" dirty="0"/>
              <a:t>極低温高圧下</a:t>
            </a:r>
            <a:r>
              <a:rPr lang="en-US" altLang="ja-JP" dirty="0"/>
              <a:t>(</a:t>
            </a:r>
            <a:r>
              <a:rPr lang="ja-JP" altLang="en-US" dirty="0"/>
              <a:t>極限状態</a:t>
            </a:r>
            <a:r>
              <a:rPr lang="en-US" altLang="ja-JP" dirty="0"/>
              <a:t>)</a:t>
            </a:r>
            <a:r>
              <a:rPr lang="ja-JP" altLang="en-US" dirty="0"/>
              <a:t>に耐えうる</a:t>
            </a:r>
            <a:r>
              <a:rPr lang="en-US" altLang="ja-JP" dirty="0"/>
              <a:t>(</a:t>
            </a:r>
            <a:r>
              <a:rPr lang="ja-JP" altLang="en-US" dirty="0"/>
              <a:t>数</a:t>
            </a:r>
            <a:r>
              <a:rPr lang="en-US" altLang="ja-JP" dirty="0"/>
              <a:t>K</a:t>
            </a:r>
            <a:r>
              <a:rPr lang="ja-JP" altLang="en-US" dirty="0"/>
              <a:t>、</a:t>
            </a:r>
            <a:r>
              <a:rPr lang="en-US" altLang="ja-JP" dirty="0"/>
              <a:t>60GPa</a:t>
            </a:r>
            <a:r>
              <a:rPr lang="ja-JP" altLang="en-US" dirty="0"/>
              <a:t>≃</a:t>
            </a:r>
            <a:r>
              <a:rPr lang="en-US" altLang="ja-JP" dirty="0"/>
              <a:t>60</a:t>
            </a:r>
            <a:r>
              <a:rPr lang="ja-JP" altLang="en-US" dirty="0"/>
              <a:t>万気圧</a:t>
            </a:r>
            <a:r>
              <a:rPr lang="en-US" altLang="ja-JP" dirty="0"/>
              <a:t>)</a:t>
            </a:r>
          </a:p>
          <a:p>
            <a:r>
              <a:rPr kumimoji="1" lang="ja-JP" altLang="en-US" dirty="0"/>
              <a:t>圧力セル内で使用できる</a:t>
            </a:r>
            <a:endParaRPr kumimoji="1" lang="en-US" altLang="ja-JP" dirty="0"/>
          </a:p>
          <a:p>
            <a:r>
              <a:rPr lang="ja-JP" altLang="en-US" dirty="0"/>
              <a:t>非侵襲的かつ非接触の方法である</a:t>
            </a:r>
            <a:endParaRPr kumimoji="1" lang="en-US" altLang="ja-JP" dirty="0"/>
          </a:p>
          <a:p>
            <a:pPr marL="0" indent="0">
              <a:buNone/>
            </a:pPr>
            <a:endParaRPr lang="en-US" altLang="ja-JP" dirty="0"/>
          </a:p>
          <a:p>
            <a:pPr marL="0" indent="0">
              <a:buNone/>
            </a:pPr>
            <a:r>
              <a:rPr kumimoji="1" lang="ja-JP" altLang="en-US" dirty="0"/>
              <a:t>という特徴を持ち、これは強相関系の量子力学で強力なツールとなる。</a:t>
            </a:r>
          </a:p>
        </p:txBody>
      </p:sp>
      <p:sp>
        <p:nvSpPr>
          <p:cNvPr id="4" name="四角形: 角を丸くする 3">
            <a:extLst>
              <a:ext uri="{FF2B5EF4-FFF2-40B4-BE49-F238E27FC236}">
                <a16:creationId xmlns:a16="http://schemas.microsoft.com/office/drawing/2014/main" id="{86F31E93-8FD3-C4CB-99AF-ED687BD1DB90}"/>
              </a:ext>
            </a:extLst>
          </p:cNvPr>
          <p:cNvSpPr/>
          <p:nvPr/>
        </p:nvSpPr>
        <p:spPr>
          <a:xfrm>
            <a:off x="838200" y="2501900"/>
            <a:ext cx="9944100" cy="2882900"/>
          </a:xfrm>
          <a:prstGeom prst="round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075435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AD9950-5255-D97F-15DF-2F6E065AF46E}"/>
              </a:ext>
            </a:extLst>
          </p:cNvPr>
          <p:cNvSpPr>
            <a:spLocks noGrp="1"/>
          </p:cNvSpPr>
          <p:nvPr>
            <p:ph type="title"/>
          </p:nvPr>
        </p:nvSpPr>
        <p:spPr/>
        <p:txBody>
          <a:bodyPr/>
          <a:lstStyle/>
          <a:p>
            <a:r>
              <a:rPr kumimoji="1" lang="ja-JP" altLang="en-US" b="1" dirty="0"/>
              <a:t>相関電子系とは何か</a:t>
            </a:r>
          </a:p>
        </p:txBody>
      </p:sp>
      <p:sp>
        <p:nvSpPr>
          <p:cNvPr id="3" name="コンテンツ プレースホルダー 2">
            <a:extLst>
              <a:ext uri="{FF2B5EF4-FFF2-40B4-BE49-F238E27FC236}">
                <a16:creationId xmlns:a16="http://schemas.microsoft.com/office/drawing/2014/main" id="{B64BCEFB-B2C5-098F-7C14-E5F2D908656E}"/>
              </a:ext>
            </a:extLst>
          </p:cNvPr>
          <p:cNvSpPr>
            <a:spLocks noGrp="1"/>
          </p:cNvSpPr>
          <p:nvPr>
            <p:ph idx="1"/>
          </p:nvPr>
        </p:nvSpPr>
        <p:spPr>
          <a:xfrm>
            <a:off x="838200" y="1825625"/>
            <a:ext cx="10515600" cy="942975"/>
          </a:xfrm>
        </p:spPr>
        <p:txBody>
          <a:bodyPr/>
          <a:lstStyle/>
          <a:p>
            <a:pPr marL="0" indent="0">
              <a:buNone/>
            </a:pPr>
            <a:r>
              <a:rPr kumimoji="1" lang="ja-JP" altLang="en-US" dirty="0"/>
              <a:t>物質中で電子間の相互作用（クーロン相互作用など</a:t>
            </a:r>
            <a:r>
              <a:rPr kumimoji="1" lang="en-US" altLang="ja-JP" dirty="0"/>
              <a:t>)</a:t>
            </a:r>
            <a:r>
              <a:rPr kumimoji="1" lang="ja-JP" altLang="en-US" dirty="0"/>
              <a:t>があるもの。特に、相互作用が強いものを強相関電子系という。</a:t>
            </a:r>
            <a:endParaRPr lang="en-US" altLang="ja-JP" dirty="0"/>
          </a:p>
          <a:p>
            <a:pPr marL="0" indent="0">
              <a:buNone/>
            </a:pPr>
            <a:endParaRPr lang="en-US" altLang="ja-JP" dirty="0"/>
          </a:p>
        </p:txBody>
      </p:sp>
      <p:sp>
        <p:nvSpPr>
          <p:cNvPr id="4" name="四角形: 角を丸くする 3">
            <a:extLst>
              <a:ext uri="{FF2B5EF4-FFF2-40B4-BE49-F238E27FC236}">
                <a16:creationId xmlns:a16="http://schemas.microsoft.com/office/drawing/2014/main" id="{70C9F1C7-7773-C4B2-2C94-B3C09EDB93DF}"/>
              </a:ext>
            </a:extLst>
          </p:cNvPr>
          <p:cNvSpPr/>
          <p:nvPr/>
        </p:nvSpPr>
        <p:spPr>
          <a:xfrm>
            <a:off x="2349500" y="3098800"/>
            <a:ext cx="7721600" cy="30347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55147DC-47F1-6363-CC7D-5D9D27C3C41F}"/>
              </a:ext>
            </a:extLst>
          </p:cNvPr>
          <p:cNvSpPr txBox="1"/>
          <p:nvPr/>
        </p:nvSpPr>
        <p:spPr>
          <a:xfrm>
            <a:off x="2705100" y="3446621"/>
            <a:ext cx="7366000" cy="2339102"/>
          </a:xfrm>
          <a:prstGeom prst="rect">
            <a:avLst/>
          </a:prstGeom>
          <a:noFill/>
        </p:spPr>
        <p:txBody>
          <a:bodyPr wrap="square" rtlCol="0">
            <a:spAutoFit/>
          </a:bodyPr>
          <a:lstStyle/>
          <a:p>
            <a:pPr marL="0" indent="0">
              <a:buNone/>
            </a:pPr>
            <a:r>
              <a:rPr lang="ja-JP" altLang="en-US" sz="3200" dirty="0"/>
              <a:t>例</a:t>
            </a:r>
            <a:r>
              <a:rPr lang="en-US" altLang="ja-JP" sz="3200" dirty="0"/>
              <a:t>)</a:t>
            </a:r>
          </a:p>
          <a:p>
            <a:pPr marL="0" indent="0">
              <a:buNone/>
            </a:pPr>
            <a:r>
              <a:rPr lang="ja-JP" altLang="en-US" sz="3200" dirty="0"/>
              <a:t>・超伝導体</a:t>
            </a:r>
            <a:r>
              <a:rPr lang="en-US" altLang="ja-JP" sz="3200" dirty="0"/>
              <a:t>(</a:t>
            </a:r>
            <a:r>
              <a:rPr lang="ja-JP" altLang="en-US" sz="3200" dirty="0"/>
              <a:t>銅酸化物、鉄ニクタイド</a:t>
            </a:r>
            <a:r>
              <a:rPr lang="en-US" altLang="ja-JP" sz="3200" dirty="0"/>
              <a:t>)</a:t>
            </a:r>
          </a:p>
          <a:p>
            <a:pPr marL="0" indent="0">
              <a:buNone/>
            </a:pPr>
            <a:r>
              <a:rPr lang="ja-JP" altLang="en-US" sz="3200" dirty="0"/>
              <a:t>・磁性体</a:t>
            </a:r>
            <a:endParaRPr lang="en-US" altLang="ja-JP" sz="3200" dirty="0"/>
          </a:p>
          <a:p>
            <a:pPr marL="0" indent="0">
              <a:buNone/>
            </a:pPr>
            <a:r>
              <a:rPr lang="ja-JP" altLang="en-US" sz="3200" dirty="0"/>
              <a:t>・重い電子系物質</a:t>
            </a:r>
            <a:endParaRPr lang="en-US" altLang="ja-JP" sz="3200" dirty="0"/>
          </a:p>
          <a:p>
            <a:endParaRPr kumimoji="1" lang="ja-JP" altLang="en-US" dirty="0"/>
          </a:p>
        </p:txBody>
      </p:sp>
    </p:spTree>
    <p:extLst>
      <p:ext uri="{BB962C8B-B14F-4D97-AF65-F5344CB8AC3E}">
        <p14:creationId xmlns:p14="http://schemas.microsoft.com/office/powerpoint/2010/main" val="2526913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24907F-1100-D2D7-09D2-BEDA97D92ADD}"/>
              </a:ext>
            </a:extLst>
          </p:cNvPr>
          <p:cNvSpPr>
            <a:spLocks noGrp="1"/>
          </p:cNvSpPr>
          <p:nvPr>
            <p:ph type="title"/>
          </p:nvPr>
        </p:nvSpPr>
        <p:spPr/>
        <p:txBody>
          <a:bodyPr/>
          <a:lstStyle/>
          <a:p>
            <a:r>
              <a:rPr kumimoji="1" lang="ja-JP" altLang="en-US" b="1" dirty="0"/>
              <a:t>超微細構造とは</a:t>
            </a:r>
          </a:p>
        </p:txBody>
      </p:sp>
      <p:pic>
        <p:nvPicPr>
          <p:cNvPr id="4" name="図 3">
            <a:extLst>
              <a:ext uri="{FF2B5EF4-FFF2-40B4-BE49-F238E27FC236}">
                <a16:creationId xmlns:a16="http://schemas.microsoft.com/office/drawing/2014/main" id="{7DBAB058-2F1C-E50A-E5BE-B01FD3A3A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300" y="2913063"/>
            <a:ext cx="6858106" cy="2447366"/>
          </a:xfrm>
          <a:prstGeom prst="rect">
            <a:avLst/>
          </a:prstGeom>
        </p:spPr>
      </p:pic>
      <p:sp>
        <p:nvSpPr>
          <p:cNvPr id="6" name="テキスト ボックス 5">
            <a:extLst>
              <a:ext uri="{FF2B5EF4-FFF2-40B4-BE49-F238E27FC236}">
                <a16:creationId xmlns:a16="http://schemas.microsoft.com/office/drawing/2014/main" id="{3E72818F-AE1D-F00C-1119-D90879AEE635}"/>
              </a:ext>
            </a:extLst>
          </p:cNvPr>
          <p:cNvSpPr txBox="1"/>
          <p:nvPr/>
        </p:nvSpPr>
        <p:spPr>
          <a:xfrm>
            <a:off x="1041453" y="1587500"/>
            <a:ext cx="8915400" cy="1200329"/>
          </a:xfrm>
          <a:prstGeom prst="rect">
            <a:avLst/>
          </a:prstGeom>
          <a:noFill/>
        </p:spPr>
        <p:txBody>
          <a:bodyPr wrap="square" rtlCol="0">
            <a:spAutoFit/>
          </a:bodyPr>
          <a:lstStyle/>
          <a:p>
            <a:r>
              <a:rPr kumimoji="1" lang="ja-JP" altLang="en-US" sz="2400" dirty="0"/>
              <a:t>原子内で核磁気モーメントと電子の磁気モーメントは磁気的に相互作用するが、その相互作用は非常に小さい。</a:t>
            </a:r>
            <a:endParaRPr kumimoji="1" lang="en-US" altLang="ja-JP" sz="2400" dirty="0"/>
          </a:p>
          <a:p>
            <a:r>
              <a:rPr kumimoji="1" lang="ja-JP" altLang="en-US" sz="2400" dirty="0"/>
              <a:t>この相互作用によるエネルギー分裂のこと。</a:t>
            </a:r>
          </a:p>
        </p:txBody>
      </p:sp>
      <p:sp>
        <p:nvSpPr>
          <p:cNvPr id="8" name="テキスト ボックス 7">
            <a:extLst>
              <a:ext uri="{FF2B5EF4-FFF2-40B4-BE49-F238E27FC236}">
                <a16:creationId xmlns:a16="http://schemas.microsoft.com/office/drawing/2014/main" id="{2B16C442-1003-F28D-C768-D790A9E13DAC}"/>
              </a:ext>
            </a:extLst>
          </p:cNvPr>
          <p:cNvSpPr txBox="1"/>
          <p:nvPr/>
        </p:nvSpPr>
        <p:spPr>
          <a:xfrm>
            <a:off x="1320853" y="5600700"/>
            <a:ext cx="9309047" cy="738664"/>
          </a:xfrm>
          <a:prstGeom prst="rect">
            <a:avLst/>
          </a:prstGeom>
          <a:noFill/>
        </p:spPr>
        <p:txBody>
          <a:bodyPr wrap="square" rtlCol="0">
            <a:spAutoFit/>
          </a:bodyPr>
          <a:lstStyle/>
          <a:p>
            <a:r>
              <a:rPr kumimoji="1" lang="ja-JP" altLang="en-US" sz="2400" b="1" dirty="0"/>
              <a:t>そのため、ゼーマン分裂以外のエネルギー分裂も起こっている。</a:t>
            </a:r>
            <a:endParaRPr kumimoji="1" lang="en-US" altLang="ja-JP" sz="2400" b="1" dirty="0"/>
          </a:p>
          <a:p>
            <a:r>
              <a:rPr lang="ja-JP" altLang="en-US" dirty="0"/>
              <a:t>ゼーマン分裂はローレンツフィットによって決定した。</a:t>
            </a:r>
            <a:endParaRPr kumimoji="1" lang="ja-JP" altLang="en-US" dirty="0"/>
          </a:p>
        </p:txBody>
      </p:sp>
    </p:spTree>
    <p:extLst>
      <p:ext uri="{BB962C8B-B14F-4D97-AF65-F5344CB8AC3E}">
        <p14:creationId xmlns:p14="http://schemas.microsoft.com/office/powerpoint/2010/main" val="1171583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CF0226-B44B-C3ED-20AC-E508CB2FC698}"/>
              </a:ext>
            </a:extLst>
          </p:cNvPr>
          <p:cNvSpPr>
            <a:spLocks noGrp="1"/>
          </p:cNvSpPr>
          <p:nvPr>
            <p:ph type="title"/>
          </p:nvPr>
        </p:nvSpPr>
        <p:spPr/>
        <p:txBody>
          <a:bodyPr/>
          <a:lstStyle/>
          <a:p>
            <a:r>
              <a:rPr kumimoji="1" lang="ja-JP" altLang="en-US" b="1" dirty="0"/>
              <a:t>ローレンツフィット</a:t>
            </a:r>
          </a:p>
        </p:txBody>
      </p:sp>
      <p:sp>
        <p:nvSpPr>
          <p:cNvPr id="4" name="テキスト ボックス 3">
            <a:extLst>
              <a:ext uri="{FF2B5EF4-FFF2-40B4-BE49-F238E27FC236}">
                <a16:creationId xmlns:a16="http://schemas.microsoft.com/office/drawing/2014/main" id="{C6A3DCF2-4F14-6809-F1A8-6C819C5AC47E}"/>
              </a:ext>
            </a:extLst>
          </p:cNvPr>
          <p:cNvSpPr txBox="1"/>
          <p:nvPr/>
        </p:nvSpPr>
        <p:spPr>
          <a:xfrm>
            <a:off x="952500" y="1690688"/>
            <a:ext cx="7797800" cy="523220"/>
          </a:xfrm>
          <a:prstGeom prst="rect">
            <a:avLst/>
          </a:prstGeom>
          <a:noFill/>
        </p:spPr>
        <p:txBody>
          <a:bodyPr wrap="square" rtlCol="0">
            <a:spAutoFit/>
          </a:bodyPr>
          <a:lstStyle/>
          <a:p>
            <a:r>
              <a:rPr kumimoji="1" lang="ja-JP" altLang="en-US" sz="2800" b="1" dirty="0"/>
              <a:t>ローレンツ関数を用いたフィッティングのこと</a:t>
            </a:r>
          </a:p>
        </p:txBody>
      </p:sp>
    </p:spTree>
    <p:extLst>
      <p:ext uri="{BB962C8B-B14F-4D97-AF65-F5344CB8AC3E}">
        <p14:creationId xmlns:p14="http://schemas.microsoft.com/office/powerpoint/2010/main" val="3060759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F974E7-67CE-552D-B448-B4DD7405E4F1}"/>
              </a:ext>
            </a:extLst>
          </p:cNvPr>
          <p:cNvSpPr>
            <a:spLocks noGrp="1"/>
          </p:cNvSpPr>
          <p:nvPr>
            <p:ph type="title"/>
          </p:nvPr>
        </p:nvSpPr>
        <p:spPr/>
        <p:txBody>
          <a:bodyPr/>
          <a:lstStyle/>
          <a:p>
            <a:r>
              <a:rPr kumimoji="1" lang="ja-JP" altLang="en-US" b="1" dirty="0"/>
              <a:t>交流磁化率法</a:t>
            </a:r>
          </a:p>
        </p:txBody>
      </p:sp>
      <p:sp>
        <p:nvSpPr>
          <p:cNvPr id="3" name="コンテンツ プレースホルダー 2">
            <a:extLst>
              <a:ext uri="{FF2B5EF4-FFF2-40B4-BE49-F238E27FC236}">
                <a16:creationId xmlns:a16="http://schemas.microsoft.com/office/drawing/2014/main" id="{4E21E2C1-597D-D1DA-16B0-3D2EDD6F89F7}"/>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728725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5EEFC0-B4E7-42E1-C1DC-1CD2E2B494A8}"/>
              </a:ext>
            </a:extLst>
          </p:cNvPr>
          <p:cNvSpPr>
            <a:spLocks noGrp="1"/>
          </p:cNvSpPr>
          <p:nvPr>
            <p:ph type="title"/>
          </p:nvPr>
        </p:nvSpPr>
        <p:spPr/>
        <p:txBody>
          <a:bodyPr/>
          <a:lstStyle/>
          <a:p>
            <a:r>
              <a:rPr lang="ja-JP" altLang="en-US" b="1" dirty="0"/>
              <a:t>光検出磁気共鳴法</a:t>
            </a:r>
            <a:endParaRPr kumimoji="1" lang="ja-JP" altLang="en-US" b="1" dirty="0"/>
          </a:p>
        </p:txBody>
      </p:sp>
      <p:pic>
        <p:nvPicPr>
          <p:cNvPr id="5" name="図 4">
            <a:extLst>
              <a:ext uri="{FF2B5EF4-FFF2-40B4-BE49-F238E27FC236}">
                <a16:creationId xmlns:a16="http://schemas.microsoft.com/office/drawing/2014/main" id="{6E54BBE2-DAE0-C893-9729-99C52EFBF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3802085" cy="4359393"/>
          </a:xfrm>
          <a:prstGeom prst="rect">
            <a:avLst/>
          </a:prstGeom>
        </p:spPr>
      </p:pic>
    </p:spTree>
    <p:extLst>
      <p:ext uri="{BB962C8B-B14F-4D97-AF65-F5344CB8AC3E}">
        <p14:creationId xmlns:p14="http://schemas.microsoft.com/office/powerpoint/2010/main" val="1979145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3BEFEB-EFFF-B735-85C7-B0ECD015B54C}"/>
              </a:ext>
            </a:extLst>
          </p:cNvPr>
          <p:cNvSpPr>
            <a:spLocks noGrp="1"/>
          </p:cNvSpPr>
          <p:nvPr>
            <p:ph type="title"/>
          </p:nvPr>
        </p:nvSpPr>
        <p:spPr/>
        <p:txBody>
          <a:bodyPr/>
          <a:lstStyle/>
          <a:p>
            <a:r>
              <a:rPr kumimoji="1" lang="ja-JP" altLang="en-US" b="1" dirty="0"/>
              <a:t>第</a:t>
            </a:r>
            <a:r>
              <a:rPr kumimoji="1" lang="en-US" altLang="ja-JP" b="1" dirty="0"/>
              <a:t>II</a:t>
            </a:r>
            <a:r>
              <a:rPr lang="ja-JP" altLang="en-US" b="1" dirty="0"/>
              <a:t>種超伝導体の臨界磁場</a:t>
            </a:r>
            <a:endParaRPr kumimoji="1" lang="ja-JP" altLang="en-US" b="1" dirty="0"/>
          </a:p>
        </p:txBody>
      </p:sp>
      <p:pic>
        <p:nvPicPr>
          <p:cNvPr id="5" name="図 4">
            <a:extLst>
              <a:ext uri="{FF2B5EF4-FFF2-40B4-BE49-F238E27FC236}">
                <a16:creationId xmlns:a16="http://schemas.microsoft.com/office/drawing/2014/main" id="{214D4330-39A0-CB94-C5E4-E036A081E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8887" y="1435754"/>
            <a:ext cx="7434225" cy="3193395"/>
          </a:xfrm>
          <a:prstGeom prst="rect">
            <a:avLst/>
          </a:prstGeom>
        </p:spPr>
      </p:pic>
      <p:sp>
        <p:nvSpPr>
          <p:cNvPr id="7" name="テキスト ボックス 6">
            <a:extLst>
              <a:ext uri="{FF2B5EF4-FFF2-40B4-BE49-F238E27FC236}">
                <a16:creationId xmlns:a16="http://schemas.microsoft.com/office/drawing/2014/main" id="{1E486758-A589-14FA-3C3D-A0D9B5FBBA14}"/>
              </a:ext>
            </a:extLst>
          </p:cNvPr>
          <p:cNvSpPr txBox="1"/>
          <p:nvPr/>
        </p:nvSpPr>
        <p:spPr>
          <a:xfrm>
            <a:off x="838199" y="5175904"/>
            <a:ext cx="10515599" cy="523220"/>
          </a:xfrm>
          <a:prstGeom prst="rect">
            <a:avLst/>
          </a:prstGeom>
          <a:noFill/>
        </p:spPr>
        <p:txBody>
          <a:bodyPr wrap="square" rtlCol="0">
            <a:spAutoFit/>
          </a:bodyPr>
          <a:lstStyle/>
          <a:p>
            <a:r>
              <a:rPr kumimoji="1" lang="ja-JP" altLang="en-US" sz="2800" dirty="0"/>
              <a:t>磁場が超伝導体を貫いている状態のことを渦糸状態という</a:t>
            </a:r>
          </a:p>
        </p:txBody>
      </p:sp>
      <p:sp>
        <p:nvSpPr>
          <p:cNvPr id="8" name="テキスト ボックス 7">
            <a:extLst>
              <a:ext uri="{FF2B5EF4-FFF2-40B4-BE49-F238E27FC236}">
                <a16:creationId xmlns:a16="http://schemas.microsoft.com/office/drawing/2014/main" id="{0F9A07C1-8B46-8CE9-7140-AFC98FE862BA}"/>
              </a:ext>
            </a:extLst>
          </p:cNvPr>
          <p:cNvSpPr txBox="1"/>
          <p:nvPr/>
        </p:nvSpPr>
        <p:spPr>
          <a:xfrm>
            <a:off x="2378887" y="4629149"/>
            <a:ext cx="7466165" cy="369332"/>
          </a:xfrm>
          <a:prstGeom prst="rect">
            <a:avLst/>
          </a:prstGeom>
          <a:noFill/>
        </p:spPr>
        <p:txBody>
          <a:bodyPr wrap="square" rtlCol="0">
            <a:spAutoFit/>
          </a:bodyPr>
          <a:lstStyle/>
          <a:p>
            <a:r>
              <a:rPr kumimoji="1" lang="ja-JP" altLang="en-US" dirty="0"/>
              <a:t>引用元</a:t>
            </a:r>
            <a:r>
              <a:rPr kumimoji="1" lang="en-US" altLang="ja-JP" dirty="0"/>
              <a:t>:</a:t>
            </a:r>
            <a:r>
              <a:rPr lang="ja-JP" altLang="en-US" dirty="0"/>
              <a:t>矢口裕之著 「初歩から学ぶ固体物理学」講談社 </a:t>
            </a:r>
            <a:r>
              <a:rPr lang="en-US" altLang="ja-JP" dirty="0"/>
              <a:t>2017</a:t>
            </a:r>
            <a:r>
              <a:rPr lang="ja-JP" altLang="en-US" dirty="0"/>
              <a:t>年 </a:t>
            </a:r>
            <a:r>
              <a:rPr lang="en-US" altLang="ja-JP" dirty="0"/>
              <a:t>p271</a:t>
            </a:r>
          </a:p>
        </p:txBody>
      </p:sp>
    </p:spTree>
    <p:extLst>
      <p:ext uri="{BB962C8B-B14F-4D97-AF65-F5344CB8AC3E}">
        <p14:creationId xmlns:p14="http://schemas.microsoft.com/office/powerpoint/2010/main" val="149698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7F58F6-543B-6B9A-0153-14CF1DF2066D}"/>
              </a:ext>
            </a:extLst>
          </p:cNvPr>
          <p:cNvSpPr>
            <a:spLocks noGrp="1"/>
          </p:cNvSpPr>
          <p:nvPr>
            <p:ph type="title"/>
          </p:nvPr>
        </p:nvSpPr>
        <p:spPr>
          <a:xfrm>
            <a:off x="838200" y="260351"/>
            <a:ext cx="10515600" cy="774394"/>
          </a:xfrm>
        </p:spPr>
        <p:txBody>
          <a:bodyPr/>
          <a:lstStyle/>
          <a:p>
            <a:r>
              <a:rPr kumimoji="1" lang="ja-JP" altLang="en-US" b="1" dirty="0"/>
              <a:t>結果</a:t>
            </a:r>
            <a:r>
              <a:rPr kumimoji="1" lang="en-US" altLang="ja-JP" b="1" dirty="0"/>
              <a:t>:</a:t>
            </a:r>
            <a:r>
              <a:rPr lang="ja-JP" altLang="en-US" b="1" dirty="0"/>
              <a:t>磁場の超伝導転移による変化</a:t>
            </a:r>
            <a:endParaRPr kumimoji="1" lang="ja-JP" altLang="en-US" b="1" dirty="0"/>
          </a:p>
        </p:txBody>
      </p:sp>
      <p:sp>
        <p:nvSpPr>
          <p:cNvPr id="14" name="テキスト ボックス 13">
            <a:extLst>
              <a:ext uri="{FF2B5EF4-FFF2-40B4-BE49-F238E27FC236}">
                <a16:creationId xmlns:a16="http://schemas.microsoft.com/office/drawing/2014/main" id="{6542B7C5-4341-EE29-53B2-763A05E57FA4}"/>
              </a:ext>
            </a:extLst>
          </p:cNvPr>
          <p:cNvSpPr txBox="1"/>
          <p:nvPr/>
        </p:nvSpPr>
        <p:spPr>
          <a:xfrm>
            <a:off x="704850" y="1073072"/>
            <a:ext cx="10648950" cy="5067300"/>
          </a:xfrm>
          <a:prstGeom prst="rect">
            <a:avLst/>
          </a:prstGeom>
          <a:noFill/>
        </p:spPr>
        <p:txBody>
          <a:bodyPr wrap="square" rtlCol="0">
            <a:spAutoFit/>
          </a:bodyPr>
          <a:lstStyle/>
          <a:p>
            <a:endParaRPr kumimoji="1" lang="ja-JP" altLang="en-US" dirty="0"/>
          </a:p>
        </p:txBody>
      </p:sp>
      <p:pic>
        <p:nvPicPr>
          <p:cNvPr id="15" name="コンテンツ プレースホルダー 4">
            <a:extLst>
              <a:ext uri="{FF2B5EF4-FFF2-40B4-BE49-F238E27FC236}">
                <a16:creationId xmlns:a16="http://schemas.microsoft.com/office/drawing/2014/main" id="{16B92C6F-4ED4-BC6C-9751-1BAB4DEF0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2725" y="880200"/>
            <a:ext cx="4743450" cy="2792096"/>
          </a:xfrm>
          <a:prstGeom prst="rect">
            <a:avLst/>
          </a:prstGeom>
        </p:spPr>
      </p:pic>
      <p:pic>
        <p:nvPicPr>
          <p:cNvPr id="23" name="図 22">
            <a:extLst>
              <a:ext uri="{FF2B5EF4-FFF2-40B4-BE49-F238E27FC236}">
                <a16:creationId xmlns:a16="http://schemas.microsoft.com/office/drawing/2014/main" id="{9903FA4F-EA3D-2B8C-38F7-6001041792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1801" y="3634695"/>
            <a:ext cx="2768397" cy="2425145"/>
          </a:xfrm>
          <a:prstGeom prst="rect">
            <a:avLst/>
          </a:prstGeom>
        </p:spPr>
      </p:pic>
      <p:pic>
        <p:nvPicPr>
          <p:cNvPr id="25" name="図 24">
            <a:extLst>
              <a:ext uri="{FF2B5EF4-FFF2-40B4-BE49-F238E27FC236}">
                <a16:creationId xmlns:a16="http://schemas.microsoft.com/office/drawing/2014/main" id="{6389415F-670C-A7CA-E4AA-3DBA3984FE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6532" y="3606722"/>
            <a:ext cx="2906002" cy="2453118"/>
          </a:xfrm>
          <a:prstGeom prst="rect">
            <a:avLst/>
          </a:prstGeom>
        </p:spPr>
      </p:pic>
      <p:sp>
        <p:nvSpPr>
          <p:cNvPr id="3" name="テキスト ボックス 2">
            <a:extLst>
              <a:ext uri="{FF2B5EF4-FFF2-40B4-BE49-F238E27FC236}">
                <a16:creationId xmlns:a16="http://schemas.microsoft.com/office/drawing/2014/main" id="{5E6BAA11-F4DD-381E-7C3A-27B78636C827}"/>
              </a:ext>
            </a:extLst>
          </p:cNvPr>
          <p:cNvSpPr txBox="1"/>
          <p:nvPr/>
        </p:nvSpPr>
        <p:spPr>
          <a:xfrm>
            <a:off x="6870700" y="1908264"/>
            <a:ext cx="4152900" cy="1200329"/>
          </a:xfrm>
          <a:prstGeom prst="rect">
            <a:avLst/>
          </a:prstGeom>
          <a:noFill/>
        </p:spPr>
        <p:txBody>
          <a:bodyPr wrap="square" rtlCol="0">
            <a:spAutoFit/>
          </a:bodyPr>
          <a:lstStyle/>
          <a:p>
            <a:r>
              <a:rPr kumimoji="1" lang="en-US" altLang="ja-JP" sz="2400" dirty="0"/>
              <a:t>NV</a:t>
            </a:r>
            <a:r>
              <a:rPr kumimoji="1" lang="en-US" altLang="ja-JP" sz="1600" dirty="0"/>
              <a:t>F</a:t>
            </a:r>
            <a:r>
              <a:rPr kumimoji="1" lang="ja-JP" altLang="en-US" sz="2400" dirty="0"/>
              <a:t>以外の窒素空孔中心は</a:t>
            </a:r>
            <a:r>
              <a:rPr kumimoji="1" lang="en-US" altLang="ja-JP" sz="2400" dirty="0"/>
              <a:t>Tc(</a:t>
            </a:r>
            <a:r>
              <a:rPr kumimoji="1" lang="ja-JP" altLang="en-US" sz="2400" dirty="0"/>
              <a:t>約</a:t>
            </a:r>
            <a:r>
              <a:rPr kumimoji="1" lang="en-US" altLang="ja-JP" sz="2400" dirty="0"/>
              <a:t>21K)</a:t>
            </a:r>
            <a:r>
              <a:rPr lang="ja-JP" altLang="en-US" sz="2400" dirty="0"/>
              <a:t>以下</a:t>
            </a:r>
            <a:r>
              <a:rPr kumimoji="1" lang="ja-JP" altLang="en-US" sz="2400" dirty="0"/>
              <a:t>の温度で感じている磁場の大きさが変わる</a:t>
            </a:r>
          </a:p>
        </p:txBody>
      </p:sp>
    </p:spTree>
    <p:extLst>
      <p:ext uri="{BB962C8B-B14F-4D97-AF65-F5344CB8AC3E}">
        <p14:creationId xmlns:p14="http://schemas.microsoft.com/office/powerpoint/2010/main" val="3564939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2BCEEF-D414-449A-3D66-5887E304C1BA}"/>
              </a:ext>
            </a:extLst>
          </p:cNvPr>
          <p:cNvSpPr>
            <a:spLocks noGrp="1"/>
          </p:cNvSpPr>
          <p:nvPr>
            <p:ph type="title"/>
          </p:nvPr>
        </p:nvSpPr>
        <p:spPr/>
        <p:txBody>
          <a:bodyPr/>
          <a:lstStyle/>
          <a:p>
            <a:r>
              <a:rPr kumimoji="1" lang="ja-JP" altLang="en-US" b="1" dirty="0"/>
              <a:t>結果</a:t>
            </a:r>
            <a:r>
              <a:rPr kumimoji="1" lang="en-US" altLang="ja-JP" dirty="0"/>
              <a:t>:</a:t>
            </a:r>
            <a:r>
              <a:rPr kumimoji="1" lang="en-US" altLang="ja-JP" b="1" dirty="0"/>
              <a:t> </a:t>
            </a:r>
            <a:r>
              <a:rPr kumimoji="1" lang="en-US" altLang="ja-JP" b="1" dirty="0" err="1"/>
              <a:t>BaFe</a:t>
            </a:r>
            <a:r>
              <a:rPr kumimoji="1" lang="ja-JP" altLang="en-US" b="1" dirty="0"/>
              <a:t>₂</a:t>
            </a:r>
            <a:r>
              <a:rPr kumimoji="1" lang="en-US" altLang="ja-JP" b="1" dirty="0"/>
              <a:t>(AS</a:t>
            </a:r>
            <a:r>
              <a:rPr kumimoji="1" lang="en-US" altLang="ja-JP" sz="2400" b="1" dirty="0"/>
              <a:t>0.59</a:t>
            </a:r>
            <a:r>
              <a:rPr kumimoji="1" lang="en-US" altLang="ja-JP" b="1" dirty="0"/>
              <a:t>P</a:t>
            </a:r>
            <a:r>
              <a:rPr kumimoji="1" lang="en-US" altLang="ja-JP" sz="2400" b="1" dirty="0"/>
              <a:t>0.41</a:t>
            </a:r>
            <a:r>
              <a:rPr kumimoji="1" lang="en-US" altLang="ja-JP" b="1" dirty="0"/>
              <a:t>)</a:t>
            </a:r>
            <a:r>
              <a:rPr kumimoji="1" lang="ja-JP" altLang="en-US" b="1" dirty="0"/>
              <a:t>₂の下部臨界磁場</a:t>
            </a:r>
            <a:r>
              <a:rPr kumimoji="1" lang="en-US" altLang="ja-JP" b="1" dirty="0"/>
              <a:t>H</a:t>
            </a:r>
            <a:r>
              <a:rPr kumimoji="1" lang="en-US" altLang="ja-JP" sz="2400" b="1" dirty="0"/>
              <a:t>c1</a:t>
            </a:r>
            <a:r>
              <a:rPr kumimoji="1" lang="en-US" altLang="ja-JP" b="1" dirty="0"/>
              <a:t>(T)</a:t>
            </a:r>
            <a:r>
              <a:rPr kumimoji="1" lang="ja-JP" altLang="en-US" b="1" dirty="0"/>
              <a:t>と上部臨界磁場</a:t>
            </a:r>
            <a:r>
              <a:rPr kumimoji="1" lang="en-US" altLang="ja-JP" b="1" dirty="0"/>
              <a:t>H</a:t>
            </a:r>
            <a:r>
              <a:rPr kumimoji="1" lang="en-US" altLang="ja-JP" sz="2400" b="1" dirty="0"/>
              <a:t>c2</a:t>
            </a:r>
            <a:r>
              <a:rPr kumimoji="1" lang="en-US" altLang="ja-JP" b="1" dirty="0"/>
              <a:t>(T)</a:t>
            </a:r>
            <a:r>
              <a:rPr kumimoji="1" lang="ja-JP" altLang="en-US" b="1" dirty="0"/>
              <a:t>の測定</a:t>
            </a:r>
            <a:endParaRPr kumimoji="1" lang="ja-JP" altLang="en-US" dirty="0"/>
          </a:p>
        </p:txBody>
      </p:sp>
      <p:pic>
        <p:nvPicPr>
          <p:cNvPr id="5" name="図 4">
            <a:extLst>
              <a:ext uri="{FF2B5EF4-FFF2-40B4-BE49-F238E27FC236}">
                <a16:creationId xmlns:a16="http://schemas.microsoft.com/office/drawing/2014/main" id="{E7983B21-421C-A53D-B3C5-0C7416374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7458885" cy="4147307"/>
          </a:xfrm>
          <a:prstGeom prst="rect">
            <a:avLst/>
          </a:prstGeom>
        </p:spPr>
      </p:pic>
      <p:sp>
        <p:nvSpPr>
          <p:cNvPr id="3" name="テキスト ボックス 2">
            <a:extLst>
              <a:ext uri="{FF2B5EF4-FFF2-40B4-BE49-F238E27FC236}">
                <a16:creationId xmlns:a16="http://schemas.microsoft.com/office/drawing/2014/main" id="{2A326552-9431-D80F-D2C0-52BAC6132342}"/>
              </a:ext>
            </a:extLst>
          </p:cNvPr>
          <p:cNvSpPr txBox="1"/>
          <p:nvPr/>
        </p:nvSpPr>
        <p:spPr>
          <a:xfrm>
            <a:off x="8297085" y="2929117"/>
            <a:ext cx="2451100" cy="1200329"/>
          </a:xfrm>
          <a:prstGeom prst="rect">
            <a:avLst/>
          </a:prstGeom>
          <a:noFill/>
        </p:spPr>
        <p:txBody>
          <a:bodyPr wrap="square" rtlCol="0">
            <a:spAutoFit/>
          </a:bodyPr>
          <a:lstStyle/>
          <a:p>
            <a:r>
              <a:rPr lang="ja-JP" altLang="en-US" dirty="0"/>
              <a:t>白抜き赤</a:t>
            </a:r>
            <a:r>
              <a:rPr kumimoji="1" lang="ja-JP" altLang="en-US" dirty="0"/>
              <a:t>丸</a:t>
            </a:r>
            <a:r>
              <a:rPr kumimoji="1" lang="en-US" altLang="ja-JP" dirty="0"/>
              <a:t>:αHc1(T)</a:t>
            </a:r>
          </a:p>
          <a:p>
            <a:r>
              <a:rPr kumimoji="1" lang="ja-JP" altLang="en-US" dirty="0"/>
              <a:t>赤丸</a:t>
            </a:r>
            <a:r>
              <a:rPr kumimoji="1" lang="en-US" altLang="ja-JP" dirty="0"/>
              <a:t>:Hc2(T)</a:t>
            </a:r>
          </a:p>
          <a:p>
            <a:r>
              <a:rPr kumimoji="1" lang="en-US" altLang="ja-JP" dirty="0"/>
              <a:t>α~0.5</a:t>
            </a:r>
            <a:r>
              <a:rPr kumimoji="1" lang="ja-JP" altLang="en-US" dirty="0"/>
              <a:t>は試料の係数による数値定数</a:t>
            </a:r>
          </a:p>
        </p:txBody>
      </p:sp>
    </p:spTree>
    <p:extLst>
      <p:ext uri="{BB962C8B-B14F-4D97-AF65-F5344CB8AC3E}">
        <p14:creationId xmlns:p14="http://schemas.microsoft.com/office/powerpoint/2010/main" val="2178848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2D435A-7E57-2E31-0C28-2D0D4A73AA2F}"/>
              </a:ext>
            </a:extLst>
          </p:cNvPr>
          <p:cNvSpPr>
            <a:spLocks noGrp="1"/>
          </p:cNvSpPr>
          <p:nvPr>
            <p:ph type="title"/>
          </p:nvPr>
        </p:nvSpPr>
        <p:spPr>
          <a:xfrm>
            <a:off x="838200" y="365125"/>
            <a:ext cx="7639050" cy="815975"/>
          </a:xfrm>
        </p:spPr>
        <p:txBody>
          <a:bodyPr>
            <a:normAutofit/>
          </a:bodyPr>
          <a:lstStyle/>
          <a:p>
            <a:r>
              <a:rPr kumimoji="1" lang="ja-JP" altLang="en-US" b="1" dirty="0"/>
              <a:t>ダイヤモンド窒素空孔中心</a:t>
            </a:r>
          </a:p>
        </p:txBody>
      </p:sp>
      <p:sp>
        <p:nvSpPr>
          <p:cNvPr id="10" name="テキスト ボックス 9">
            <a:extLst>
              <a:ext uri="{FF2B5EF4-FFF2-40B4-BE49-F238E27FC236}">
                <a16:creationId xmlns:a16="http://schemas.microsoft.com/office/drawing/2014/main" id="{EC989BA0-1484-4503-A971-C8146ADD572F}"/>
              </a:ext>
            </a:extLst>
          </p:cNvPr>
          <p:cNvSpPr txBox="1"/>
          <p:nvPr/>
        </p:nvSpPr>
        <p:spPr>
          <a:xfrm>
            <a:off x="711198" y="5780377"/>
            <a:ext cx="8204202" cy="646331"/>
          </a:xfrm>
          <a:prstGeom prst="rect">
            <a:avLst/>
          </a:prstGeom>
          <a:noFill/>
        </p:spPr>
        <p:txBody>
          <a:bodyPr wrap="square" rtlCol="0">
            <a:spAutoFit/>
          </a:bodyPr>
          <a:lstStyle/>
          <a:p>
            <a:r>
              <a:rPr kumimoji="1" lang="ja-JP" altLang="en-US" dirty="0"/>
              <a:t>京都大学</a:t>
            </a:r>
            <a:r>
              <a:rPr lang="ja-JP" altLang="en-US" dirty="0"/>
              <a:t>化学研究所無機フォトニクス材料領域水落研究室</a:t>
            </a:r>
            <a:r>
              <a:rPr lang="en-US" altLang="ja-JP" dirty="0"/>
              <a:t>(</a:t>
            </a:r>
            <a:r>
              <a:rPr lang="ja-JP" altLang="en-US" dirty="0"/>
              <a:t>参照日</a:t>
            </a:r>
            <a:r>
              <a:rPr lang="en-US" altLang="ja-JP" dirty="0"/>
              <a:t>:2022/7/11)</a:t>
            </a:r>
            <a:r>
              <a:rPr lang="ja-JP" altLang="en-US" dirty="0"/>
              <a:t> </a:t>
            </a:r>
            <a:r>
              <a:rPr lang="en-US" altLang="ja-JP" sz="1800" dirty="0">
                <a:hlinkClick r:id="rId3"/>
              </a:rPr>
              <a:t>http://mizuochilab.kuicr.kyoto-u.ac.jp/research.html</a:t>
            </a:r>
            <a:endParaRPr lang="en-US" altLang="ja-JP" sz="1800" dirty="0"/>
          </a:p>
        </p:txBody>
      </p:sp>
      <p:pic>
        <p:nvPicPr>
          <p:cNvPr id="7" name="図 6">
            <a:extLst>
              <a:ext uri="{FF2B5EF4-FFF2-40B4-BE49-F238E27FC236}">
                <a16:creationId xmlns:a16="http://schemas.microsoft.com/office/drawing/2014/main" id="{BFD05B59-7F51-B734-4846-D18B857228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074237"/>
            <a:ext cx="3556000" cy="3473780"/>
          </a:xfrm>
          <a:prstGeom prst="rect">
            <a:avLst/>
          </a:prstGeom>
        </p:spPr>
      </p:pic>
      <p:sp>
        <p:nvSpPr>
          <p:cNvPr id="4" name="テキスト ボックス 3">
            <a:extLst>
              <a:ext uri="{FF2B5EF4-FFF2-40B4-BE49-F238E27FC236}">
                <a16:creationId xmlns:a16="http://schemas.microsoft.com/office/drawing/2014/main" id="{E9E86D3E-388A-B7AB-1D2C-F1C1744E292A}"/>
              </a:ext>
            </a:extLst>
          </p:cNvPr>
          <p:cNvSpPr txBox="1"/>
          <p:nvPr/>
        </p:nvSpPr>
        <p:spPr>
          <a:xfrm>
            <a:off x="711198" y="5178914"/>
            <a:ext cx="4826001" cy="523220"/>
          </a:xfrm>
          <a:prstGeom prst="rect">
            <a:avLst/>
          </a:prstGeom>
          <a:noFill/>
        </p:spPr>
        <p:txBody>
          <a:bodyPr wrap="square" rtlCol="0">
            <a:spAutoFit/>
          </a:bodyPr>
          <a:lstStyle/>
          <a:p>
            <a:r>
              <a:rPr kumimoji="1" lang="en-US" altLang="ja-JP" sz="2800" dirty="0"/>
              <a:t>N:</a:t>
            </a:r>
            <a:r>
              <a:rPr kumimoji="1" lang="ja-JP" altLang="en-US" sz="2800" dirty="0"/>
              <a:t>窒素　</a:t>
            </a:r>
            <a:r>
              <a:rPr kumimoji="1" lang="en-US" altLang="ja-JP" sz="2800" dirty="0"/>
              <a:t>V:</a:t>
            </a:r>
            <a:r>
              <a:rPr kumimoji="1" lang="ja-JP" altLang="en-US" sz="2800" dirty="0"/>
              <a:t>空孔 その他</a:t>
            </a:r>
            <a:r>
              <a:rPr kumimoji="1" lang="en-US" altLang="ja-JP" sz="2800" dirty="0"/>
              <a:t>:</a:t>
            </a:r>
            <a:r>
              <a:rPr kumimoji="1" lang="ja-JP" altLang="en-US" sz="2800" dirty="0"/>
              <a:t>炭素</a:t>
            </a:r>
          </a:p>
        </p:txBody>
      </p:sp>
      <p:sp>
        <p:nvSpPr>
          <p:cNvPr id="8" name="テキスト ボックス 7">
            <a:extLst>
              <a:ext uri="{FF2B5EF4-FFF2-40B4-BE49-F238E27FC236}">
                <a16:creationId xmlns:a16="http://schemas.microsoft.com/office/drawing/2014/main" id="{D80A5698-4CFA-3DB0-F8E1-E74F6376F0E1}"/>
              </a:ext>
            </a:extLst>
          </p:cNvPr>
          <p:cNvSpPr txBox="1"/>
          <p:nvPr/>
        </p:nvSpPr>
        <p:spPr>
          <a:xfrm>
            <a:off x="711198" y="4609905"/>
            <a:ext cx="6438900" cy="461665"/>
          </a:xfrm>
          <a:prstGeom prst="rect">
            <a:avLst/>
          </a:prstGeom>
          <a:noFill/>
        </p:spPr>
        <p:txBody>
          <a:bodyPr wrap="square" rtlCol="0">
            <a:spAutoFit/>
          </a:bodyPr>
          <a:lstStyle/>
          <a:p>
            <a:r>
              <a:rPr kumimoji="1" lang="ja-JP" altLang="en-US" sz="2400" dirty="0"/>
              <a:t>ダイヤモンド窒素空孔中心の構造</a:t>
            </a:r>
          </a:p>
        </p:txBody>
      </p:sp>
      <p:sp>
        <p:nvSpPr>
          <p:cNvPr id="9" name="テキスト ボックス 8">
            <a:extLst>
              <a:ext uri="{FF2B5EF4-FFF2-40B4-BE49-F238E27FC236}">
                <a16:creationId xmlns:a16="http://schemas.microsoft.com/office/drawing/2014/main" id="{0E07B5A9-3090-6AA7-491E-E52BCD7C6F1E}"/>
              </a:ext>
            </a:extLst>
          </p:cNvPr>
          <p:cNvSpPr txBox="1"/>
          <p:nvPr/>
        </p:nvSpPr>
        <p:spPr>
          <a:xfrm>
            <a:off x="4991100" y="1700956"/>
            <a:ext cx="6032499" cy="2554545"/>
          </a:xfrm>
          <a:prstGeom prst="rect">
            <a:avLst/>
          </a:prstGeom>
          <a:noFill/>
        </p:spPr>
        <p:txBody>
          <a:bodyPr wrap="square" rtlCol="0">
            <a:spAutoFit/>
          </a:bodyPr>
          <a:lstStyle/>
          <a:p>
            <a:r>
              <a:rPr kumimoji="1" lang="ja-JP" altLang="en-US" sz="3200" dirty="0"/>
              <a:t>・ダイヤモンド結晶の複合欠陥</a:t>
            </a:r>
            <a:endParaRPr kumimoji="1" lang="en-US" altLang="ja-JP" sz="3200" dirty="0"/>
          </a:p>
          <a:p>
            <a:endParaRPr lang="en-US" altLang="ja-JP" sz="3200" dirty="0"/>
          </a:p>
          <a:p>
            <a:r>
              <a:rPr kumimoji="1" lang="ja-JP" altLang="en-US" sz="3200" dirty="0"/>
              <a:t>・大きさ約</a:t>
            </a:r>
            <a:r>
              <a:rPr kumimoji="1" lang="en-US" altLang="ja-JP" sz="3200" dirty="0"/>
              <a:t>1μm</a:t>
            </a:r>
          </a:p>
          <a:p>
            <a:endParaRPr lang="en-US" altLang="ja-JP" sz="3200" dirty="0"/>
          </a:p>
          <a:p>
            <a:r>
              <a:rPr kumimoji="1" lang="ja-JP" altLang="en-US" sz="3200" dirty="0"/>
              <a:t>・磁場センサとして用いた</a:t>
            </a:r>
          </a:p>
        </p:txBody>
      </p:sp>
      <p:sp>
        <p:nvSpPr>
          <p:cNvPr id="3" name="四角形: 角を丸くする 2">
            <a:extLst>
              <a:ext uri="{FF2B5EF4-FFF2-40B4-BE49-F238E27FC236}">
                <a16:creationId xmlns:a16="http://schemas.microsoft.com/office/drawing/2014/main" id="{88283F8B-5D61-CFD1-A69F-A48A16E9B4C2}"/>
              </a:ext>
            </a:extLst>
          </p:cNvPr>
          <p:cNvSpPr/>
          <p:nvPr/>
        </p:nvSpPr>
        <p:spPr>
          <a:xfrm>
            <a:off x="4991100" y="1587500"/>
            <a:ext cx="6032499" cy="2915061"/>
          </a:xfrm>
          <a:prstGeom prst="roundRect">
            <a:avLst/>
          </a:prstGeom>
          <a:noFill/>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671584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6F459F-781C-F810-74FB-974ED2523471}"/>
              </a:ext>
            </a:extLst>
          </p:cNvPr>
          <p:cNvSpPr>
            <a:spLocks noGrp="1"/>
          </p:cNvSpPr>
          <p:nvPr>
            <p:ph type="title"/>
          </p:nvPr>
        </p:nvSpPr>
        <p:spPr/>
        <p:txBody>
          <a:bodyPr/>
          <a:lstStyle/>
          <a:p>
            <a:r>
              <a:rPr kumimoji="1" lang="ja-JP" altLang="en-US" b="1" dirty="0"/>
              <a:t>超伝導ドーム</a:t>
            </a:r>
          </a:p>
        </p:txBody>
      </p:sp>
      <p:pic>
        <p:nvPicPr>
          <p:cNvPr id="5" name="図 4">
            <a:extLst>
              <a:ext uri="{FF2B5EF4-FFF2-40B4-BE49-F238E27FC236}">
                <a16:creationId xmlns:a16="http://schemas.microsoft.com/office/drawing/2014/main" id="{98A8BDB5-4D0A-4FB0-E424-3881DD2C4C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2208" y="2255012"/>
            <a:ext cx="3222791" cy="2874729"/>
          </a:xfrm>
          <a:prstGeom prst="rect">
            <a:avLst/>
          </a:prstGeom>
        </p:spPr>
      </p:pic>
    </p:spTree>
    <p:extLst>
      <p:ext uri="{BB962C8B-B14F-4D97-AF65-F5344CB8AC3E}">
        <p14:creationId xmlns:p14="http://schemas.microsoft.com/office/powerpoint/2010/main" val="4000730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C2F642-055E-6206-27D5-2587E3EB8074}"/>
              </a:ext>
            </a:extLst>
          </p:cNvPr>
          <p:cNvSpPr>
            <a:spLocks noGrp="1"/>
          </p:cNvSpPr>
          <p:nvPr>
            <p:ph type="title"/>
          </p:nvPr>
        </p:nvSpPr>
        <p:spPr/>
        <p:txBody>
          <a:bodyPr/>
          <a:lstStyle/>
          <a:p>
            <a:r>
              <a:rPr kumimoji="1" lang="ja-JP" altLang="en-US" b="1" dirty="0"/>
              <a:t>参考文献</a:t>
            </a:r>
          </a:p>
        </p:txBody>
      </p:sp>
      <p:sp>
        <p:nvSpPr>
          <p:cNvPr id="3" name="コンテンツ プレースホルダー 2">
            <a:extLst>
              <a:ext uri="{FF2B5EF4-FFF2-40B4-BE49-F238E27FC236}">
                <a16:creationId xmlns:a16="http://schemas.microsoft.com/office/drawing/2014/main" id="{C926A6AB-BDE7-A29C-92BB-508C9C5A4AE6}"/>
              </a:ext>
            </a:extLst>
          </p:cNvPr>
          <p:cNvSpPr>
            <a:spLocks noGrp="1"/>
          </p:cNvSpPr>
          <p:nvPr>
            <p:ph idx="1"/>
          </p:nvPr>
        </p:nvSpPr>
        <p:spPr>
          <a:xfrm>
            <a:off x="552711" y="1690688"/>
            <a:ext cx="11086578" cy="4351338"/>
          </a:xfrm>
        </p:spPr>
        <p:txBody>
          <a:bodyPr/>
          <a:lstStyle/>
          <a:p>
            <a:r>
              <a:rPr kumimoji="1" lang="ja-JP" altLang="en-US" dirty="0"/>
              <a:t>京都大学</a:t>
            </a:r>
            <a:r>
              <a:rPr lang="ja-JP" altLang="en-US" dirty="0"/>
              <a:t>化学研究所無機フォトニクス材料領域水落研究室 </a:t>
            </a:r>
            <a:endParaRPr lang="en-US" altLang="ja-JP" dirty="0"/>
          </a:p>
          <a:p>
            <a:pPr marL="0" indent="0">
              <a:buNone/>
            </a:pPr>
            <a:r>
              <a:rPr lang="ja-JP" altLang="en-US" dirty="0"/>
              <a:t>閲覧日</a:t>
            </a:r>
            <a:r>
              <a:rPr lang="en-US" altLang="ja-JP" dirty="0"/>
              <a:t>:2022/7/11</a:t>
            </a:r>
            <a:endParaRPr kumimoji="1" lang="en-US" altLang="ja-JP" dirty="0"/>
          </a:p>
          <a:p>
            <a:pPr marL="0" indent="0">
              <a:buNone/>
            </a:pPr>
            <a:r>
              <a:rPr lang="en-US" altLang="ja-JP" dirty="0">
                <a:hlinkClick r:id="rId2"/>
              </a:rPr>
              <a:t>URL:</a:t>
            </a:r>
            <a:r>
              <a:rPr lang="en-US" altLang="ja-JP" sz="2800" dirty="0">
                <a:hlinkClick r:id="rId2"/>
              </a:rPr>
              <a:t>http://mizuochilab.kuicr.kyoto-u.ac.jp/research.html</a:t>
            </a:r>
            <a:endParaRPr lang="en-US" altLang="ja-JP" sz="2800" dirty="0"/>
          </a:p>
          <a:p>
            <a:r>
              <a:rPr lang="ja-JP" altLang="en-US" sz="2800" dirty="0"/>
              <a:t>鉄原子を含む高温超伝導体の仕組みを解くカギ「電子のネマティック液晶状態」を発見 </a:t>
            </a:r>
            <a:r>
              <a:rPr lang="en-US" altLang="ja-JP" sz="2800" dirty="0"/>
              <a:t>spring8 </a:t>
            </a:r>
            <a:r>
              <a:rPr lang="ja-JP" altLang="en-US" sz="2800" dirty="0"/>
              <a:t>閲覧日</a:t>
            </a:r>
            <a:r>
              <a:rPr lang="en-US" altLang="ja-JP" sz="2800" dirty="0"/>
              <a:t>:2022/7/11</a:t>
            </a:r>
          </a:p>
          <a:p>
            <a:pPr marL="0" indent="0">
              <a:buNone/>
            </a:pPr>
            <a:r>
              <a:rPr lang="en-US" altLang="ja-JP" dirty="0">
                <a:hlinkClick r:id="rId3"/>
              </a:rPr>
              <a:t>URL:http://www.spring8.or.jp/ja/news_publications/press_release/2012/120621/</a:t>
            </a:r>
            <a:endParaRPr lang="en-US" altLang="ja-JP" dirty="0"/>
          </a:p>
          <a:p>
            <a:r>
              <a:rPr lang="ja-JP" altLang="en-US" dirty="0"/>
              <a:t>矢口裕之著 「初歩から学ぶ固体物理学」講談社 </a:t>
            </a:r>
            <a:r>
              <a:rPr lang="en-US" altLang="ja-JP" dirty="0"/>
              <a:t>2017</a:t>
            </a:r>
            <a:r>
              <a:rPr lang="ja-JP" altLang="en-US" dirty="0"/>
              <a:t>年</a:t>
            </a:r>
            <a:endParaRPr lang="en-US" altLang="ja-JP" dirty="0"/>
          </a:p>
          <a:p>
            <a:r>
              <a:rPr lang="ja-JP" altLang="en-US" dirty="0"/>
              <a:t>北岡良雄著 「共鳴型磁気測定の基礎と応用」 内田老鶴圃　</a:t>
            </a:r>
            <a:r>
              <a:rPr lang="en-US" altLang="ja-JP" dirty="0"/>
              <a:t>2014</a:t>
            </a:r>
            <a:r>
              <a:rPr lang="ja-JP" altLang="en-US" dirty="0"/>
              <a:t>年</a:t>
            </a:r>
            <a:endParaRPr lang="en-US" altLang="ja-JP" dirty="0"/>
          </a:p>
          <a:p>
            <a:pPr marL="0" indent="0">
              <a:buNone/>
            </a:pPr>
            <a:endParaRPr lang="en-US" altLang="ja-JP" sz="2800" dirty="0"/>
          </a:p>
          <a:p>
            <a:pPr marL="0" indent="0">
              <a:buNone/>
            </a:pPr>
            <a:endParaRPr lang="en-US" altLang="ja-JP" dirty="0"/>
          </a:p>
          <a:p>
            <a:endParaRPr kumimoji="1" lang="ja-JP" altLang="en-US" dirty="0"/>
          </a:p>
        </p:txBody>
      </p:sp>
    </p:spTree>
    <p:extLst>
      <p:ext uri="{BB962C8B-B14F-4D97-AF65-F5344CB8AC3E}">
        <p14:creationId xmlns:p14="http://schemas.microsoft.com/office/powerpoint/2010/main" val="581193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3792A70-9790-F433-5767-8598AD15352E}"/>
              </a:ext>
            </a:extLst>
          </p:cNvPr>
          <p:cNvSpPr>
            <a:spLocks noGrp="1"/>
          </p:cNvSpPr>
          <p:nvPr>
            <p:ph idx="1"/>
          </p:nvPr>
        </p:nvSpPr>
        <p:spPr>
          <a:xfrm>
            <a:off x="838200" y="663879"/>
            <a:ext cx="10515600" cy="5513084"/>
          </a:xfrm>
        </p:spPr>
        <p:txBody>
          <a:bodyPr/>
          <a:lstStyle/>
          <a:p>
            <a:r>
              <a:rPr kumimoji="1" lang="en-US" altLang="ja-JP" dirty="0"/>
              <a:t>KEK </a:t>
            </a:r>
            <a:r>
              <a:rPr lang="ja-JP" altLang="en-US" dirty="0"/>
              <a:t>強</a:t>
            </a:r>
            <a:r>
              <a:rPr kumimoji="1" lang="ja-JP" altLang="en-US" dirty="0"/>
              <a:t>相関電子系　閲覧日</a:t>
            </a:r>
            <a:r>
              <a:rPr kumimoji="1" lang="en-US" altLang="ja-JP" dirty="0"/>
              <a:t>:2022/7/13</a:t>
            </a:r>
          </a:p>
          <a:p>
            <a:pPr marL="0" indent="0">
              <a:buNone/>
            </a:pPr>
            <a:r>
              <a:rPr lang="en-US" altLang="ja-JP" dirty="0">
                <a:hlinkClick r:id="rId2"/>
              </a:rPr>
              <a:t>URL:https://www.kek.jp/ja/Research/IMSS/Material/SCE/</a:t>
            </a:r>
            <a:endParaRPr lang="en-US" altLang="ja-JP" dirty="0"/>
          </a:p>
          <a:p>
            <a:r>
              <a:rPr kumimoji="1" lang="ja-JP" altLang="en-US" dirty="0"/>
              <a:t>スズ・ヒ素を主成分とした層状超伝導体を発見 </a:t>
            </a:r>
            <a:r>
              <a:rPr kumimoji="1" lang="en-US" altLang="ja-JP" dirty="0"/>
              <a:t>– </a:t>
            </a:r>
            <a:r>
              <a:rPr kumimoji="1" lang="ja-JP" altLang="en-US" dirty="0"/>
              <a:t>新しい超伝導・新機能物質群の候補　閲覧日</a:t>
            </a:r>
            <a:r>
              <a:rPr kumimoji="1" lang="en-US" altLang="ja-JP" dirty="0"/>
              <a:t>:2022/7/13</a:t>
            </a:r>
          </a:p>
          <a:p>
            <a:pPr marL="0" indent="0">
              <a:buNone/>
            </a:pPr>
            <a:r>
              <a:rPr lang="en-US" altLang="ja-JP" dirty="0">
                <a:hlinkClick r:id="rId3"/>
              </a:rPr>
              <a:t>URL:https://academist-cf.com/journal/?p=6566</a:t>
            </a:r>
            <a:endParaRPr lang="en-US" altLang="ja-JP" dirty="0"/>
          </a:p>
          <a:p>
            <a:r>
              <a:rPr lang="ja-JP" altLang="en-US" dirty="0"/>
              <a:t>超伝導を引き起こす「重い電子」の不思議な振る舞いを捉えた　－　「遍歴・局在転移」の過程が明らかに　－　</a:t>
            </a:r>
            <a:r>
              <a:rPr lang="en-US" altLang="ja-JP" dirty="0"/>
              <a:t>spring8</a:t>
            </a:r>
          </a:p>
          <a:p>
            <a:pPr marL="0" indent="0">
              <a:buNone/>
            </a:pPr>
            <a:r>
              <a:rPr lang="ja-JP" altLang="en-US" dirty="0"/>
              <a:t>閲覧日</a:t>
            </a:r>
            <a:r>
              <a:rPr lang="en-US" altLang="ja-JP" dirty="0"/>
              <a:t>2022/7/13</a:t>
            </a:r>
          </a:p>
          <a:p>
            <a:pPr marL="0" indent="0">
              <a:buNone/>
            </a:pPr>
            <a:r>
              <a:rPr lang="en-US" altLang="ja-JP" dirty="0">
                <a:hlinkClick r:id="rId4"/>
              </a:rPr>
              <a:t>URL:http://www.spring8.or.jp/ja/news_publications/press_release/2007/070901/</a:t>
            </a:r>
            <a:endParaRPr lang="en-US" altLang="ja-JP" dirty="0"/>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1746996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BDE9B0C-256D-1119-4859-C5151CC12374}"/>
              </a:ext>
            </a:extLst>
          </p:cNvPr>
          <p:cNvSpPr>
            <a:spLocks noGrp="1"/>
          </p:cNvSpPr>
          <p:nvPr>
            <p:ph idx="1"/>
          </p:nvPr>
        </p:nvSpPr>
        <p:spPr>
          <a:xfrm>
            <a:off x="806450" y="683418"/>
            <a:ext cx="10579100" cy="5491163"/>
          </a:xfrm>
        </p:spPr>
        <p:txBody>
          <a:bodyPr/>
          <a:lstStyle/>
          <a:p>
            <a:r>
              <a:rPr kumimoji="1" lang="ja-JP" altLang="en-US" dirty="0"/>
              <a:t>鉄系超伝導体</a:t>
            </a:r>
            <a:r>
              <a:rPr kumimoji="1" lang="en-US" altLang="ja-JP" dirty="0"/>
              <a:t>-</a:t>
            </a:r>
            <a:r>
              <a:rPr kumimoji="1" lang="ja-JP" altLang="en-US" dirty="0"/>
              <a:t>固体量子物性研究室</a:t>
            </a:r>
            <a:r>
              <a:rPr kumimoji="1" lang="en-US" altLang="ja-JP" dirty="0"/>
              <a:t>HP</a:t>
            </a:r>
            <a:r>
              <a:rPr kumimoji="1" lang="ja-JP" altLang="en-US" dirty="0"/>
              <a:t>　閲覧日</a:t>
            </a:r>
            <a:r>
              <a:rPr kumimoji="1" lang="en-US" altLang="ja-JP" dirty="0"/>
              <a:t>:2022/7/16</a:t>
            </a:r>
          </a:p>
          <a:p>
            <a:pPr marL="0" indent="0">
              <a:buNone/>
            </a:pPr>
            <a:r>
              <a:rPr kumimoji="1" lang="en-US" altLang="ja-JP" dirty="0">
                <a:hlinkClick r:id="rId2"/>
              </a:rPr>
              <a:t>https://ss.scphys.kyoto-u.ac.jp/legacy_QM.php?p=/research/res-sub/contents/fesc.html#</a:t>
            </a:r>
            <a:endParaRPr kumimoji="1" lang="en-US" altLang="ja-JP" dirty="0"/>
          </a:p>
          <a:p>
            <a:pPr marL="0" indent="0">
              <a:buNone/>
            </a:pPr>
            <a:endParaRPr lang="en-US" altLang="ja-JP" dirty="0"/>
          </a:p>
          <a:p>
            <a:r>
              <a:rPr lang="ja-JP" altLang="en-US" i="0" dirty="0">
                <a:solidFill>
                  <a:srgbClr val="111111"/>
                </a:solidFill>
                <a:effectLst/>
              </a:rPr>
              <a:t>ダイヤモンドを用いた固体量子センサで新たな価値創出</a:t>
            </a:r>
            <a:endParaRPr lang="en-US" altLang="ja-JP" i="0" dirty="0">
              <a:solidFill>
                <a:srgbClr val="111111"/>
              </a:solidFill>
              <a:effectLst/>
            </a:endParaRPr>
          </a:p>
          <a:p>
            <a:pPr marL="0" indent="0">
              <a:buNone/>
            </a:pPr>
            <a:r>
              <a:rPr lang="ja-JP" altLang="en-US" dirty="0">
                <a:solidFill>
                  <a:srgbClr val="111111"/>
                </a:solidFill>
              </a:rPr>
              <a:t>閲覧日</a:t>
            </a:r>
            <a:r>
              <a:rPr lang="en-US" altLang="ja-JP" dirty="0">
                <a:solidFill>
                  <a:srgbClr val="111111"/>
                </a:solidFill>
              </a:rPr>
              <a:t>:2022/7/26</a:t>
            </a:r>
            <a:endParaRPr lang="en-US" altLang="ja-JP" dirty="0"/>
          </a:p>
          <a:p>
            <a:pPr marL="0" indent="0">
              <a:buNone/>
            </a:pPr>
            <a:r>
              <a:rPr kumimoji="1" lang="en-US" altLang="ja-JP" dirty="0">
                <a:hlinkClick r:id="rId3"/>
              </a:rPr>
              <a:t>URL:https://qforum.org/topics/interview07</a:t>
            </a:r>
            <a:endParaRPr kumimoji="1" lang="en-US" altLang="ja-JP" dirty="0"/>
          </a:p>
          <a:p>
            <a:pPr marL="0" indent="0">
              <a:buNone/>
            </a:pPr>
            <a:endParaRPr kumimoji="1" lang="en-US" altLang="ja-JP" dirty="0"/>
          </a:p>
          <a:p>
            <a:r>
              <a:rPr lang="en-US" altLang="ja-JP" dirty="0"/>
              <a:t>Stephen Blundell</a:t>
            </a:r>
            <a:r>
              <a:rPr lang="ja-JP" altLang="en-US" dirty="0"/>
              <a:t>著 </a:t>
            </a:r>
            <a:r>
              <a:rPr kumimoji="1" lang="ja-JP" altLang="en-US" dirty="0"/>
              <a:t>中村訳 「固体の磁性」内田老鶴圃 </a:t>
            </a:r>
            <a:r>
              <a:rPr kumimoji="1" lang="en-US" altLang="ja-JP" dirty="0"/>
              <a:t>2015</a:t>
            </a:r>
            <a:r>
              <a:rPr kumimoji="1" lang="ja-JP" altLang="en-US" dirty="0"/>
              <a:t>年</a:t>
            </a:r>
          </a:p>
        </p:txBody>
      </p:sp>
    </p:spTree>
    <p:extLst>
      <p:ext uri="{BB962C8B-B14F-4D97-AF65-F5344CB8AC3E}">
        <p14:creationId xmlns:p14="http://schemas.microsoft.com/office/powerpoint/2010/main" val="1645420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A09FE5-5837-9DC0-B452-0F57B035E469}"/>
              </a:ext>
            </a:extLst>
          </p:cNvPr>
          <p:cNvSpPr>
            <a:spLocks noGrp="1"/>
          </p:cNvSpPr>
          <p:nvPr>
            <p:ph type="title"/>
          </p:nvPr>
        </p:nvSpPr>
        <p:spPr>
          <a:xfrm>
            <a:off x="838200" y="365126"/>
            <a:ext cx="8267700" cy="730250"/>
          </a:xfrm>
        </p:spPr>
        <p:txBody>
          <a:bodyPr>
            <a:normAutofit/>
          </a:bodyPr>
          <a:lstStyle/>
          <a:p>
            <a:r>
              <a:rPr kumimoji="1" lang="en-US" altLang="ja-JP" b="1" dirty="0" err="1"/>
              <a:t>BaFe</a:t>
            </a:r>
            <a:r>
              <a:rPr kumimoji="1" lang="ja-JP" altLang="en-US" b="1" dirty="0"/>
              <a:t>₂</a:t>
            </a:r>
            <a:r>
              <a:rPr kumimoji="1" lang="en-US" altLang="ja-JP" b="1" dirty="0"/>
              <a:t>(As</a:t>
            </a:r>
            <a:r>
              <a:rPr kumimoji="1" lang="en-US" altLang="ja-JP" sz="2800" b="1" dirty="0"/>
              <a:t>1-x</a:t>
            </a:r>
            <a:r>
              <a:rPr kumimoji="1" lang="en-US" altLang="ja-JP" b="1" dirty="0"/>
              <a:t>P</a:t>
            </a:r>
            <a:r>
              <a:rPr lang="en-US" altLang="ja-JP" sz="2400" b="1" dirty="0"/>
              <a:t>x</a:t>
            </a:r>
            <a:r>
              <a:rPr kumimoji="1" lang="en-US" altLang="ja-JP" b="1" dirty="0"/>
              <a:t>)</a:t>
            </a:r>
            <a:r>
              <a:rPr kumimoji="1" lang="ja-JP" altLang="en-US" b="1" dirty="0"/>
              <a:t>₂について</a:t>
            </a:r>
          </a:p>
        </p:txBody>
      </p:sp>
      <p:sp>
        <p:nvSpPr>
          <p:cNvPr id="6" name="テキスト ボックス 5">
            <a:extLst>
              <a:ext uri="{FF2B5EF4-FFF2-40B4-BE49-F238E27FC236}">
                <a16:creationId xmlns:a16="http://schemas.microsoft.com/office/drawing/2014/main" id="{1D842FBD-A33A-FEB2-C1CE-06533C483862}"/>
              </a:ext>
            </a:extLst>
          </p:cNvPr>
          <p:cNvSpPr txBox="1"/>
          <p:nvPr/>
        </p:nvSpPr>
        <p:spPr>
          <a:xfrm>
            <a:off x="910895" y="4777409"/>
            <a:ext cx="5857875" cy="523220"/>
          </a:xfrm>
          <a:prstGeom prst="rect">
            <a:avLst/>
          </a:prstGeom>
          <a:noFill/>
        </p:spPr>
        <p:txBody>
          <a:bodyPr wrap="square" rtlCol="0">
            <a:spAutoFit/>
          </a:bodyPr>
          <a:lstStyle/>
          <a:p>
            <a:r>
              <a:rPr lang="ja-JP" altLang="en-US" sz="2800" dirty="0"/>
              <a:t>図</a:t>
            </a:r>
            <a:r>
              <a:rPr lang="en-US" altLang="ja-JP" sz="2800" dirty="0"/>
              <a:t>2:</a:t>
            </a:r>
            <a:r>
              <a:rPr kumimoji="1" lang="en-US" altLang="ja-JP" sz="2800" dirty="0"/>
              <a:t> </a:t>
            </a:r>
            <a:r>
              <a:rPr kumimoji="1" lang="en-US" altLang="ja-JP" sz="2800" dirty="0" err="1"/>
              <a:t>BaFe</a:t>
            </a:r>
            <a:r>
              <a:rPr kumimoji="1" lang="ja-JP" altLang="en-US" sz="2800" dirty="0"/>
              <a:t>₂</a:t>
            </a:r>
            <a:r>
              <a:rPr kumimoji="1" lang="en-US" altLang="ja-JP" sz="2800" dirty="0"/>
              <a:t>(As</a:t>
            </a:r>
            <a:r>
              <a:rPr kumimoji="1" lang="en-US" altLang="ja-JP" sz="1600" dirty="0"/>
              <a:t>1-x</a:t>
            </a:r>
            <a:r>
              <a:rPr kumimoji="1" lang="en-US" altLang="ja-JP" sz="2800" dirty="0"/>
              <a:t>P</a:t>
            </a:r>
            <a:r>
              <a:rPr lang="en-US" altLang="ja-JP" sz="1600" dirty="0"/>
              <a:t>x</a:t>
            </a:r>
            <a:r>
              <a:rPr kumimoji="1" lang="en-US" altLang="ja-JP" sz="2800" dirty="0"/>
              <a:t>)</a:t>
            </a:r>
            <a:r>
              <a:rPr kumimoji="1" lang="ja-JP" altLang="en-US" sz="2800" dirty="0"/>
              <a:t>₂の構造</a:t>
            </a:r>
            <a:endParaRPr kumimoji="1" lang="en-US" altLang="ja-JP" sz="2800" dirty="0"/>
          </a:p>
        </p:txBody>
      </p:sp>
      <p:pic>
        <p:nvPicPr>
          <p:cNvPr id="7" name="図 6">
            <a:extLst>
              <a:ext uri="{FF2B5EF4-FFF2-40B4-BE49-F238E27FC236}">
                <a16:creationId xmlns:a16="http://schemas.microsoft.com/office/drawing/2014/main" id="{9B9B6812-7098-30C6-1F9F-13AC2F2DC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37364"/>
            <a:ext cx="5930570" cy="3398057"/>
          </a:xfrm>
          <a:prstGeom prst="rect">
            <a:avLst/>
          </a:prstGeom>
        </p:spPr>
      </p:pic>
      <p:sp>
        <p:nvSpPr>
          <p:cNvPr id="8" name="テキスト ボックス 7">
            <a:extLst>
              <a:ext uri="{FF2B5EF4-FFF2-40B4-BE49-F238E27FC236}">
                <a16:creationId xmlns:a16="http://schemas.microsoft.com/office/drawing/2014/main" id="{E3258C65-F11C-C057-3825-70134539CAC4}"/>
              </a:ext>
            </a:extLst>
          </p:cNvPr>
          <p:cNvSpPr txBox="1"/>
          <p:nvPr/>
        </p:nvSpPr>
        <p:spPr>
          <a:xfrm>
            <a:off x="6768770" y="2936392"/>
            <a:ext cx="4133851" cy="1077218"/>
          </a:xfrm>
          <a:prstGeom prst="rect">
            <a:avLst/>
          </a:prstGeom>
          <a:noFill/>
        </p:spPr>
        <p:txBody>
          <a:bodyPr wrap="square" rtlCol="0">
            <a:spAutoFit/>
          </a:bodyPr>
          <a:lstStyle/>
          <a:p>
            <a:r>
              <a:rPr kumimoji="1" lang="ja-JP" altLang="en-US" sz="3200" dirty="0"/>
              <a:t>・左図ピンク色の部分で超伝導が起こる</a:t>
            </a:r>
            <a:endParaRPr kumimoji="1" lang="en-US" altLang="ja-JP" sz="3200" dirty="0"/>
          </a:p>
        </p:txBody>
      </p:sp>
      <p:sp>
        <p:nvSpPr>
          <p:cNvPr id="3" name="テキスト ボックス 2">
            <a:extLst>
              <a:ext uri="{FF2B5EF4-FFF2-40B4-BE49-F238E27FC236}">
                <a16:creationId xmlns:a16="http://schemas.microsoft.com/office/drawing/2014/main" id="{2425A560-FD73-028D-2E83-6C3E0F88532B}"/>
              </a:ext>
            </a:extLst>
          </p:cNvPr>
          <p:cNvSpPr txBox="1"/>
          <p:nvPr/>
        </p:nvSpPr>
        <p:spPr>
          <a:xfrm>
            <a:off x="6768770" y="1612900"/>
            <a:ext cx="4369460" cy="1077218"/>
          </a:xfrm>
          <a:prstGeom prst="rect">
            <a:avLst/>
          </a:prstGeom>
          <a:noFill/>
        </p:spPr>
        <p:txBody>
          <a:bodyPr wrap="square" rtlCol="0">
            <a:spAutoFit/>
          </a:bodyPr>
          <a:lstStyle/>
          <a:p>
            <a:r>
              <a:rPr kumimoji="1" lang="ja-JP" altLang="en-US" sz="3200" dirty="0"/>
              <a:t>・鉄系第</a:t>
            </a:r>
            <a:r>
              <a:rPr kumimoji="1" lang="en-US" altLang="ja-JP" sz="3200" dirty="0"/>
              <a:t>II</a:t>
            </a:r>
            <a:r>
              <a:rPr kumimoji="1" lang="ja-JP" altLang="en-US" sz="3200" dirty="0"/>
              <a:t>種超伝導体</a:t>
            </a:r>
            <a:endParaRPr kumimoji="1" lang="en-US" altLang="ja-JP" sz="3200" dirty="0"/>
          </a:p>
          <a:p>
            <a:r>
              <a:rPr lang="ja-JP" altLang="en-US" sz="3200" dirty="0"/>
              <a:t>　</a:t>
            </a:r>
            <a:r>
              <a:rPr lang="en-US" altLang="ja-JP" sz="3200" dirty="0"/>
              <a:t>(</a:t>
            </a:r>
            <a:r>
              <a:rPr lang="ja-JP" altLang="en-US" sz="3200" dirty="0"/>
              <a:t>強相関系物質</a:t>
            </a:r>
            <a:r>
              <a:rPr lang="en-US" altLang="ja-JP" sz="3200" dirty="0"/>
              <a:t>)</a:t>
            </a:r>
            <a:endParaRPr kumimoji="1" lang="ja-JP" altLang="en-US" sz="3200" dirty="0"/>
          </a:p>
        </p:txBody>
      </p:sp>
      <p:sp>
        <p:nvSpPr>
          <p:cNvPr id="4" name="テキスト ボックス 3">
            <a:extLst>
              <a:ext uri="{FF2B5EF4-FFF2-40B4-BE49-F238E27FC236}">
                <a16:creationId xmlns:a16="http://schemas.microsoft.com/office/drawing/2014/main" id="{737F1CD8-FC62-6BD2-397C-4FE82B43A1BB}"/>
              </a:ext>
            </a:extLst>
          </p:cNvPr>
          <p:cNvSpPr txBox="1"/>
          <p:nvPr/>
        </p:nvSpPr>
        <p:spPr>
          <a:xfrm>
            <a:off x="6768770" y="4568170"/>
            <a:ext cx="3568700" cy="584775"/>
          </a:xfrm>
          <a:prstGeom prst="rect">
            <a:avLst/>
          </a:prstGeom>
          <a:noFill/>
        </p:spPr>
        <p:txBody>
          <a:bodyPr wrap="square" rtlCol="0">
            <a:spAutoFit/>
          </a:bodyPr>
          <a:lstStyle/>
          <a:p>
            <a:r>
              <a:rPr kumimoji="1" lang="ja-JP" altLang="en-US" sz="3200" dirty="0"/>
              <a:t>・</a:t>
            </a:r>
            <a:r>
              <a:rPr kumimoji="1" lang="en-US" altLang="ja-JP" sz="3200" dirty="0"/>
              <a:t>x=0.41</a:t>
            </a:r>
            <a:r>
              <a:rPr kumimoji="1" lang="ja-JP" altLang="en-US" sz="3200" dirty="0"/>
              <a:t>を用いた</a:t>
            </a:r>
          </a:p>
        </p:txBody>
      </p:sp>
      <p:sp>
        <p:nvSpPr>
          <p:cNvPr id="9" name="テキスト ボックス 8">
            <a:extLst>
              <a:ext uri="{FF2B5EF4-FFF2-40B4-BE49-F238E27FC236}">
                <a16:creationId xmlns:a16="http://schemas.microsoft.com/office/drawing/2014/main" id="{2DC4B0F6-6991-BF5E-5F58-0C7FF7D0F0B3}"/>
              </a:ext>
            </a:extLst>
          </p:cNvPr>
          <p:cNvSpPr txBox="1"/>
          <p:nvPr/>
        </p:nvSpPr>
        <p:spPr>
          <a:xfrm>
            <a:off x="910895" y="5569544"/>
            <a:ext cx="5765470" cy="1200329"/>
          </a:xfrm>
          <a:prstGeom prst="rect">
            <a:avLst/>
          </a:prstGeom>
          <a:noFill/>
        </p:spPr>
        <p:txBody>
          <a:bodyPr wrap="square" rtlCol="0">
            <a:spAutoFit/>
          </a:bodyPr>
          <a:lstStyle/>
          <a:p>
            <a:r>
              <a:rPr kumimoji="1" lang="en-US" altLang="ja-JP" dirty="0"/>
              <a:t>Spring8 (</a:t>
            </a:r>
            <a:r>
              <a:rPr kumimoji="1" lang="ja-JP" altLang="en-US" dirty="0"/>
              <a:t>参照日</a:t>
            </a:r>
            <a:r>
              <a:rPr kumimoji="1" lang="en-US" altLang="ja-JP" dirty="0"/>
              <a:t>:2022/7/11)</a:t>
            </a:r>
          </a:p>
          <a:p>
            <a:r>
              <a:rPr kumimoji="1" lang="en-US" altLang="ja-JP" dirty="0">
                <a:hlinkClick r:id="rId4"/>
              </a:rPr>
              <a:t>http://www.spring8.or.jp/ja/news_publications/press_release/2012/120621/</a:t>
            </a:r>
            <a:endParaRPr lang="en-US" altLang="ja-JP" dirty="0"/>
          </a:p>
          <a:p>
            <a:endParaRPr kumimoji="1" lang="en-US" altLang="ja-JP" dirty="0"/>
          </a:p>
        </p:txBody>
      </p:sp>
      <p:sp>
        <p:nvSpPr>
          <p:cNvPr id="5" name="四角形: 角を丸くする 4">
            <a:extLst>
              <a:ext uri="{FF2B5EF4-FFF2-40B4-BE49-F238E27FC236}">
                <a16:creationId xmlns:a16="http://schemas.microsoft.com/office/drawing/2014/main" id="{6D033906-6BD7-C210-7E45-E72281B7EEDA}"/>
              </a:ext>
            </a:extLst>
          </p:cNvPr>
          <p:cNvSpPr/>
          <p:nvPr/>
        </p:nvSpPr>
        <p:spPr>
          <a:xfrm>
            <a:off x="6768770" y="1422400"/>
            <a:ext cx="4242130" cy="387822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F1161F10-3E35-0A87-15C7-6BD89935D86B}"/>
              </a:ext>
            </a:extLst>
          </p:cNvPr>
          <p:cNvSpPr/>
          <p:nvPr/>
        </p:nvSpPr>
        <p:spPr>
          <a:xfrm>
            <a:off x="6768770" y="1422400"/>
            <a:ext cx="4242130" cy="40132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07119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29FBB-71AE-24CA-EC1C-5B6BE45E71F1}"/>
              </a:ext>
            </a:extLst>
          </p:cNvPr>
          <p:cNvSpPr>
            <a:spLocks noGrp="1"/>
          </p:cNvSpPr>
          <p:nvPr>
            <p:ph type="title"/>
          </p:nvPr>
        </p:nvSpPr>
        <p:spPr>
          <a:xfrm>
            <a:off x="673100" y="7902"/>
            <a:ext cx="10515600" cy="1325563"/>
          </a:xfrm>
        </p:spPr>
        <p:txBody>
          <a:bodyPr/>
          <a:lstStyle/>
          <a:p>
            <a:r>
              <a:rPr kumimoji="1" lang="ja-JP" altLang="en-US" b="1" dirty="0"/>
              <a:t>目的</a:t>
            </a:r>
          </a:p>
        </p:txBody>
      </p:sp>
      <p:sp>
        <p:nvSpPr>
          <p:cNvPr id="3" name="コンテンツ プレースホルダー 2">
            <a:extLst>
              <a:ext uri="{FF2B5EF4-FFF2-40B4-BE49-F238E27FC236}">
                <a16:creationId xmlns:a16="http://schemas.microsoft.com/office/drawing/2014/main" id="{215986A8-98A0-7841-9FDF-7BAF485EC541}"/>
              </a:ext>
            </a:extLst>
          </p:cNvPr>
          <p:cNvSpPr>
            <a:spLocks noGrp="1"/>
          </p:cNvSpPr>
          <p:nvPr>
            <p:ph idx="1"/>
          </p:nvPr>
        </p:nvSpPr>
        <p:spPr>
          <a:xfrm>
            <a:off x="3613150" y="1883424"/>
            <a:ext cx="3581400" cy="1325563"/>
          </a:xfrm>
        </p:spPr>
        <p:txBody>
          <a:bodyPr>
            <a:normAutofit/>
          </a:bodyPr>
          <a:lstStyle/>
          <a:p>
            <a:r>
              <a:rPr kumimoji="1" lang="ja-JP" altLang="en-US" sz="4000" b="1" dirty="0"/>
              <a:t>高圧装置内</a:t>
            </a:r>
            <a:endParaRPr kumimoji="1" lang="en-US" altLang="ja-JP" sz="4000" b="1" dirty="0"/>
          </a:p>
          <a:p>
            <a:r>
              <a:rPr kumimoji="1" lang="ja-JP" altLang="en-US" sz="4000" b="1" dirty="0"/>
              <a:t>極限環境下</a:t>
            </a:r>
            <a:endParaRPr kumimoji="1" lang="en-US" altLang="ja-JP" sz="4000" b="1" dirty="0"/>
          </a:p>
          <a:p>
            <a:endParaRPr kumimoji="1" lang="ja-JP" altLang="en-US" dirty="0"/>
          </a:p>
        </p:txBody>
      </p:sp>
      <p:sp>
        <p:nvSpPr>
          <p:cNvPr id="4" name="テキスト ボックス 3">
            <a:extLst>
              <a:ext uri="{FF2B5EF4-FFF2-40B4-BE49-F238E27FC236}">
                <a16:creationId xmlns:a16="http://schemas.microsoft.com/office/drawing/2014/main" id="{D63ACACF-F1F4-E1BF-AB35-235C6E013DAE}"/>
              </a:ext>
            </a:extLst>
          </p:cNvPr>
          <p:cNvSpPr txBox="1"/>
          <p:nvPr/>
        </p:nvSpPr>
        <p:spPr>
          <a:xfrm>
            <a:off x="533400" y="1076355"/>
            <a:ext cx="8432800" cy="707886"/>
          </a:xfrm>
          <a:prstGeom prst="rect">
            <a:avLst/>
          </a:prstGeom>
          <a:noFill/>
        </p:spPr>
        <p:txBody>
          <a:bodyPr wrap="square" rtlCol="0">
            <a:spAutoFit/>
          </a:bodyPr>
          <a:lstStyle/>
          <a:p>
            <a:r>
              <a:rPr kumimoji="1" lang="ja-JP" altLang="en-US" sz="4000" dirty="0"/>
              <a:t>ダイヤモンド窒素空孔中心は</a:t>
            </a:r>
          </a:p>
        </p:txBody>
      </p:sp>
      <p:sp>
        <p:nvSpPr>
          <p:cNvPr id="5" name="テキスト ボックス 4">
            <a:extLst>
              <a:ext uri="{FF2B5EF4-FFF2-40B4-BE49-F238E27FC236}">
                <a16:creationId xmlns:a16="http://schemas.microsoft.com/office/drawing/2014/main" id="{10FC91AF-DF2F-ACE0-491C-3213F7AB5AB0}"/>
              </a:ext>
            </a:extLst>
          </p:cNvPr>
          <p:cNvSpPr txBox="1"/>
          <p:nvPr/>
        </p:nvSpPr>
        <p:spPr>
          <a:xfrm>
            <a:off x="323850" y="5542875"/>
            <a:ext cx="11544300" cy="707886"/>
          </a:xfrm>
          <a:prstGeom prst="rect">
            <a:avLst/>
          </a:prstGeom>
          <a:noFill/>
        </p:spPr>
        <p:txBody>
          <a:bodyPr wrap="square" rtlCol="0">
            <a:spAutoFit/>
          </a:bodyPr>
          <a:lstStyle/>
          <a:p>
            <a:r>
              <a:rPr kumimoji="1" lang="ja-JP" altLang="en-US" sz="4000" dirty="0"/>
              <a:t>を持った磁場センサーとして使用できるかを</a:t>
            </a:r>
            <a:r>
              <a:rPr lang="ja-JP" altLang="en-US" sz="4000" dirty="0"/>
              <a:t>検証</a:t>
            </a:r>
            <a:endParaRPr kumimoji="1" lang="ja-JP" altLang="en-US" sz="4000" dirty="0"/>
          </a:p>
        </p:txBody>
      </p:sp>
      <p:sp>
        <p:nvSpPr>
          <p:cNvPr id="6" name="テキスト ボックス 5">
            <a:extLst>
              <a:ext uri="{FF2B5EF4-FFF2-40B4-BE49-F238E27FC236}">
                <a16:creationId xmlns:a16="http://schemas.microsoft.com/office/drawing/2014/main" id="{294D97AF-67CA-9AC0-5420-800F9113BF91}"/>
              </a:ext>
            </a:extLst>
          </p:cNvPr>
          <p:cNvSpPr txBox="1"/>
          <p:nvPr/>
        </p:nvSpPr>
        <p:spPr>
          <a:xfrm>
            <a:off x="4730750" y="3208987"/>
            <a:ext cx="1346200" cy="707886"/>
          </a:xfrm>
          <a:prstGeom prst="rect">
            <a:avLst/>
          </a:prstGeom>
          <a:noFill/>
        </p:spPr>
        <p:txBody>
          <a:bodyPr wrap="square" rtlCol="0">
            <a:spAutoFit/>
          </a:bodyPr>
          <a:lstStyle/>
          <a:p>
            <a:r>
              <a:rPr kumimoji="1" lang="ja-JP" altLang="en-US" sz="4000" dirty="0"/>
              <a:t>でも</a:t>
            </a:r>
          </a:p>
        </p:txBody>
      </p:sp>
      <p:sp>
        <p:nvSpPr>
          <p:cNvPr id="7" name="テキスト ボックス 6">
            <a:extLst>
              <a:ext uri="{FF2B5EF4-FFF2-40B4-BE49-F238E27FC236}">
                <a16:creationId xmlns:a16="http://schemas.microsoft.com/office/drawing/2014/main" id="{CDB2661A-C3A3-74FC-DB64-E418F8E3CF49}"/>
              </a:ext>
            </a:extLst>
          </p:cNvPr>
          <p:cNvSpPr txBox="1"/>
          <p:nvPr/>
        </p:nvSpPr>
        <p:spPr>
          <a:xfrm>
            <a:off x="3638550" y="3968601"/>
            <a:ext cx="3314700" cy="132343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4000" b="1" dirty="0"/>
              <a:t>充分な感度</a:t>
            </a:r>
            <a:endParaRPr kumimoji="1" lang="en-US" altLang="ja-JP" sz="4000" b="1" dirty="0"/>
          </a:p>
          <a:p>
            <a:pPr marL="285750" indent="-285750">
              <a:buFont typeface="Arial" panose="020B0604020202020204" pitchFamily="34" charset="0"/>
              <a:buChar char="•"/>
            </a:pPr>
            <a:r>
              <a:rPr kumimoji="1" lang="ja-JP" altLang="en-US" sz="4000" b="1" dirty="0"/>
              <a:t>分解能</a:t>
            </a:r>
            <a:endParaRPr kumimoji="1" lang="en-US" altLang="ja-JP" sz="4000" b="1" dirty="0"/>
          </a:p>
        </p:txBody>
      </p:sp>
    </p:spTree>
    <p:extLst>
      <p:ext uri="{BB962C8B-B14F-4D97-AF65-F5344CB8AC3E}">
        <p14:creationId xmlns:p14="http://schemas.microsoft.com/office/powerpoint/2010/main" val="3181050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CEA7F6-4B88-3D02-EA09-503D9CABD704}"/>
              </a:ext>
            </a:extLst>
          </p:cNvPr>
          <p:cNvSpPr>
            <a:spLocks noGrp="1"/>
          </p:cNvSpPr>
          <p:nvPr>
            <p:ph type="title"/>
          </p:nvPr>
        </p:nvSpPr>
        <p:spPr>
          <a:xfrm>
            <a:off x="838198" y="322526"/>
            <a:ext cx="10515600" cy="911977"/>
          </a:xfrm>
        </p:spPr>
        <p:txBody>
          <a:bodyPr/>
          <a:lstStyle/>
          <a:p>
            <a:r>
              <a:rPr kumimoji="1" lang="ja-JP" altLang="en-US" b="1" dirty="0"/>
              <a:t>実験方法</a:t>
            </a:r>
          </a:p>
        </p:txBody>
      </p:sp>
      <p:sp>
        <p:nvSpPr>
          <p:cNvPr id="6" name="テキスト ボックス 5">
            <a:extLst>
              <a:ext uri="{FF2B5EF4-FFF2-40B4-BE49-F238E27FC236}">
                <a16:creationId xmlns:a16="http://schemas.microsoft.com/office/drawing/2014/main" id="{BB4E56CA-A2B7-95BA-5C50-4A14021DE503}"/>
              </a:ext>
            </a:extLst>
          </p:cNvPr>
          <p:cNvSpPr txBox="1"/>
          <p:nvPr/>
        </p:nvSpPr>
        <p:spPr>
          <a:xfrm>
            <a:off x="7110839" y="1720840"/>
            <a:ext cx="4535062" cy="3416320"/>
          </a:xfrm>
          <a:prstGeom prst="rect">
            <a:avLst/>
          </a:prstGeom>
          <a:noFill/>
        </p:spPr>
        <p:txBody>
          <a:bodyPr wrap="square" rtlCol="0">
            <a:spAutoFit/>
          </a:bodyPr>
          <a:lstStyle/>
          <a:p>
            <a:r>
              <a:rPr lang="ja-JP" altLang="en-US" sz="2400" dirty="0"/>
              <a:t>アンビルはモアッサナイト</a:t>
            </a:r>
            <a:r>
              <a:rPr lang="en-US" altLang="ja-JP" sz="2400" dirty="0"/>
              <a:t>(</a:t>
            </a:r>
            <a:r>
              <a:rPr lang="ja-JP" altLang="en-US" sz="2400" dirty="0"/>
              <a:t>白</a:t>
            </a:r>
            <a:r>
              <a:rPr lang="en-US" altLang="ja-JP" sz="2400" dirty="0"/>
              <a:t>)</a:t>
            </a:r>
          </a:p>
          <a:p>
            <a:endParaRPr lang="en-US" altLang="ja-JP" sz="2400" dirty="0"/>
          </a:p>
          <a:p>
            <a:r>
              <a:rPr lang="ja-JP" altLang="en-US" sz="2400" dirty="0"/>
              <a:t>試料近くの小型マイクロコイルはマイクロ波電力供給用</a:t>
            </a:r>
            <a:endParaRPr lang="en-US" altLang="ja-JP" sz="2400" dirty="0"/>
          </a:p>
          <a:p>
            <a:endParaRPr lang="en-US" altLang="ja-JP" sz="2400" dirty="0"/>
          </a:p>
          <a:p>
            <a:r>
              <a:rPr kumimoji="1" lang="ja-JP" altLang="en-US" sz="2400" dirty="0"/>
              <a:t>大きい方のコイルは交流磁化率測定用のモジュレーションコイル。</a:t>
            </a:r>
            <a:endParaRPr kumimoji="1" lang="en-US" altLang="ja-JP" sz="2400" dirty="0"/>
          </a:p>
          <a:p>
            <a:r>
              <a:rPr lang="ja-JP" altLang="en-US" sz="2400" dirty="0"/>
              <a:t>その下にあるものがガスケット</a:t>
            </a:r>
            <a:endParaRPr kumimoji="1" lang="ja-JP" altLang="en-US" sz="2400" dirty="0"/>
          </a:p>
        </p:txBody>
      </p:sp>
      <p:sp>
        <p:nvSpPr>
          <p:cNvPr id="7" name="テキスト ボックス 6">
            <a:extLst>
              <a:ext uri="{FF2B5EF4-FFF2-40B4-BE49-F238E27FC236}">
                <a16:creationId xmlns:a16="http://schemas.microsoft.com/office/drawing/2014/main" id="{E99E4966-40D1-D5E4-DC0B-B91C6ED55730}"/>
              </a:ext>
            </a:extLst>
          </p:cNvPr>
          <p:cNvSpPr txBox="1"/>
          <p:nvPr/>
        </p:nvSpPr>
        <p:spPr>
          <a:xfrm>
            <a:off x="838198" y="4961977"/>
            <a:ext cx="5829302" cy="1569660"/>
          </a:xfrm>
          <a:prstGeom prst="rect">
            <a:avLst/>
          </a:prstGeom>
          <a:noFill/>
        </p:spPr>
        <p:txBody>
          <a:bodyPr wrap="square" rtlCol="0">
            <a:spAutoFit/>
          </a:bodyPr>
          <a:lstStyle/>
          <a:p>
            <a:r>
              <a:rPr kumimoji="1" lang="ja-JP" altLang="en-US" sz="2400" dirty="0"/>
              <a:t>高圧装置と試料</a:t>
            </a:r>
            <a:r>
              <a:rPr kumimoji="1" lang="en-US" altLang="ja-JP" sz="2400" dirty="0"/>
              <a:t>(</a:t>
            </a:r>
            <a:r>
              <a:rPr kumimoji="1" lang="ja-JP" altLang="en-US" sz="2400" dirty="0"/>
              <a:t>青</a:t>
            </a:r>
            <a:r>
              <a:rPr kumimoji="1" lang="en-US" altLang="ja-JP" sz="2400" dirty="0"/>
              <a:t>)</a:t>
            </a:r>
            <a:r>
              <a:rPr kumimoji="1" lang="ja-JP" altLang="en-US" sz="2400" dirty="0"/>
              <a:t>、ダイヤモンド</a:t>
            </a:r>
            <a:endParaRPr kumimoji="1" lang="en-US" altLang="ja-JP" sz="2400" dirty="0"/>
          </a:p>
          <a:p>
            <a:r>
              <a:rPr kumimoji="1" lang="ja-JP" altLang="en-US" sz="2400" dirty="0"/>
              <a:t>窒素空孔中心、</a:t>
            </a:r>
            <a:r>
              <a:rPr lang="ja-JP" altLang="en-US" sz="2400" dirty="0"/>
              <a:t>用いた座標の定義</a:t>
            </a:r>
            <a:endParaRPr lang="en-US" altLang="ja-JP" sz="2400" dirty="0"/>
          </a:p>
          <a:p>
            <a:r>
              <a:rPr kumimoji="1" lang="ja-JP" altLang="en-US" sz="2400" dirty="0"/>
              <a:t>赤</a:t>
            </a:r>
            <a:r>
              <a:rPr kumimoji="1" lang="en-US" altLang="ja-JP" sz="2400" dirty="0"/>
              <a:t>:</a:t>
            </a:r>
            <a:r>
              <a:rPr kumimoji="1" lang="en-US" altLang="ja-JP" sz="2400" dirty="0" err="1"/>
              <a:t>FeAs</a:t>
            </a:r>
            <a:r>
              <a:rPr kumimoji="1" lang="ja-JP" altLang="en-US" sz="2400" dirty="0"/>
              <a:t>積層方向</a:t>
            </a:r>
            <a:r>
              <a:rPr kumimoji="1" lang="en-US" altLang="ja-JP" sz="2400" dirty="0"/>
              <a:t>(c</a:t>
            </a:r>
            <a:r>
              <a:rPr kumimoji="1" lang="ja-JP" altLang="en-US" sz="2400" dirty="0"/>
              <a:t>軸</a:t>
            </a:r>
            <a:r>
              <a:rPr kumimoji="1" lang="en-US" altLang="ja-JP" sz="2400" dirty="0"/>
              <a:t>)</a:t>
            </a:r>
          </a:p>
          <a:p>
            <a:r>
              <a:rPr lang="ja-JP" altLang="en-US" sz="2400" dirty="0"/>
              <a:t>緑</a:t>
            </a:r>
            <a:r>
              <a:rPr lang="en-US" altLang="ja-JP" sz="2400" dirty="0"/>
              <a:t>:</a:t>
            </a:r>
            <a:r>
              <a:rPr lang="ja-JP" altLang="en-US" sz="2400" dirty="0"/>
              <a:t>窒素空孔中心の座標</a:t>
            </a:r>
            <a:endParaRPr kumimoji="1" lang="en-US" altLang="ja-JP" sz="2400" dirty="0"/>
          </a:p>
        </p:txBody>
      </p:sp>
      <p:pic>
        <p:nvPicPr>
          <p:cNvPr id="9" name="コンテンツ プレースホルダー 8">
            <a:extLst>
              <a:ext uri="{FF2B5EF4-FFF2-40B4-BE49-F238E27FC236}">
                <a16:creationId xmlns:a16="http://schemas.microsoft.com/office/drawing/2014/main" id="{F205270C-4F5D-FA45-2A91-B1CB97C43E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199" y="1452285"/>
            <a:ext cx="6272640" cy="3509692"/>
          </a:xfrm>
        </p:spPr>
      </p:pic>
    </p:spTree>
    <p:extLst>
      <p:ext uri="{BB962C8B-B14F-4D97-AF65-F5344CB8AC3E}">
        <p14:creationId xmlns:p14="http://schemas.microsoft.com/office/powerpoint/2010/main" val="1140707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C4E2C8-4E9B-804B-9CBA-61ABE439779F}"/>
              </a:ext>
            </a:extLst>
          </p:cNvPr>
          <p:cNvSpPr>
            <a:spLocks noGrp="1"/>
          </p:cNvSpPr>
          <p:nvPr>
            <p:ph type="title"/>
          </p:nvPr>
        </p:nvSpPr>
        <p:spPr/>
        <p:txBody>
          <a:bodyPr/>
          <a:lstStyle/>
          <a:p>
            <a:r>
              <a:rPr kumimoji="1" lang="ja-JP" altLang="en-US" b="1" dirty="0"/>
              <a:t>試料と窒素空孔中心の位置</a:t>
            </a:r>
          </a:p>
        </p:txBody>
      </p:sp>
      <p:pic>
        <p:nvPicPr>
          <p:cNvPr id="5" name="図 4">
            <a:extLst>
              <a:ext uri="{FF2B5EF4-FFF2-40B4-BE49-F238E27FC236}">
                <a16:creationId xmlns:a16="http://schemas.microsoft.com/office/drawing/2014/main" id="{60508FB8-5D56-53AE-1E23-23AFBE1F5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4299" y="1491540"/>
            <a:ext cx="6126845" cy="3567112"/>
          </a:xfrm>
          <a:prstGeom prst="rect">
            <a:avLst/>
          </a:prstGeom>
        </p:spPr>
      </p:pic>
      <p:sp>
        <p:nvSpPr>
          <p:cNvPr id="7" name="テキスト ボックス 6">
            <a:extLst>
              <a:ext uri="{FF2B5EF4-FFF2-40B4-BE49-F238E27FC236}">
                <a16:creationId xmlns:a16="http://schemas.microsoft.com/office/drawing/2014/main" id="{298E6036-2C7C-8C5F-6D2C-9C09FDFA68D1}"/>
              </a:ext>
            </a:extLst>
          </p:cNvPr>
          <p:cNvSpPr txBox="1"/>
          <p:nvPr/>
        </p:nvSpPr>
        <p:spPr>
          <a:xfrm>
            <a:off x="2235200" y="5122450"/>
            <a:ext cx="7251700" cy="954107"/>
          </a:xfrm>
          <a:prstGeom prst="rect">
            <a:avLst/>
          </a:prstGeom>
          <a:noFill/>
        </p:spPr>
        <p:txBody>
          <a:bodyPr wrap="square" rtlCol="0">
            <a:spAutoFit/>
          </a:bodyPr>
          <a:lstStyle/>
          <a:p>
            <a:r>
              <a:rPr kumimoji="1" lang="ja-JP" altLang="en-US" sz="2800" dirty="0"/>
              <a:t>図</a:t>
            </a:r>
            <a:r>
              <a:rPr kumimoji="1" lang="en-US" altLang="ja-JP" sz="2800" dirty="0"/>
              <a:t>(B)</a:t>
            </a:r>
            <a:r>
              <a:rPr kumimoji="1" lang="ja-JP" altLang="en-US" sz="2800" dirty="0"/>
              <a:t>の白い点がダイヤモンド窒素空孔中心</a:t>
            </a:r>
            <a:endParaRPr kumimoji="1" lang="en-US" altLang="ja-JP" sz="2800" dirty="0"/>
          </a:p>
          <a:p>
            <a:r>
              <a:rPr lang="ja-JP" altLang="en-US" sz="2800" dirty="0"/>
              <a:t>白い線で書かれた五角形が試料</a:t>
            </a:r>
            <a:endParaRPr kumimoji="1" lang="ja-JP" altLang="en-US" sz="2800" dirty="0"/>
          </a:p>
        </p:txBody>
      </p:sp>
      <p:sp>
        <p:nvSpPr>
          <p:cNvPr id="3" name="テキスト ボックス 2">
            <a:extLst>
              <a:ext uri="{FF2B5EF4-FFF2-40B4-BE49-F238E27FC236}">
                <a16:creationId xmlns:a16="http://schemas.microsoft.com/office/drawing/2014/main" id="{0410D58A-FC45-9201-AB24-77AA26CBCDBA}"/>
              </a:ext>
            </a:extLst>
          </p:cNvPr>
          <p:cNvSpPr txBox="1"/>
          <p:nvPr/>
        </p:nvSpPr>
        <p:spPr>
          <a:xfrm>
            <a:off x="2146300" y="1482006"/>
            <a:ext cx="787400" cy="523220"/>
          </a:xfrm>
          <a:prstGeom prst="rect">
            <a:avLst/>
          </a:prstGeom>
          <a:noFill/>
        </p:spPr>
        <p:txBody>
          <a:bodyPr wrap="square" rtlCol="0">
            <a:spAutoFit/>
          </a:bodyPr>
          <a:lstStyle/>
          <a:p>
            <a:r>
              <a:rPr kumimoji="1" lang="en-US" altLang="ja-JP" sz="2800" b="1" dirty="0"/>
              <a:t>(A)</a:t>
            </a:r>
            <a:endParaRPr kumimoji="1" lang="ja-JP" altLang="en-US" sz="2800" b="1" dirty="0"/>
          </a:p>
        </p:txBody>
      </p:sp>
      <p:sp>
        <p:nvSpPr>
          <p:cNvPr id="4" name="テキスト ボックス 3">
            <a:extLst>
              <a:ext uri="{FF2B5EF4-FFF2-40B4-BE49-F238E27FC236}">
                <a16:creationId xmlns:a16="http://schemas.microsoft.com/office/drawing/2014/main" id="{1AD39594-2323-B569-6215-D8F46ADE9ACD}"/>
              </a:ext>
            </a:extLst>
          </p:cNvPr>
          <p:cNvSpPr txBox="1"/>
          <p:nvPr/>
        </p:nvSpPr>
        <p:spPr>
          <a:xfrm>
            <a:off x="6096000" y="1258496"/>
            <a:ext cx="952500" cy="523220"/>
          </a:xfrm>
          <a:prstGeom prst="rect">
            <a:avLst/>
          </a:prstGeom>
          <a:noFill/>
        </p:spPr>
        <p:txBody>
          <a:bodyPr wrap="square" rtlCol="0">
            <a:spAutoFit/>
          </a:bodyPr>
          <a:lstStyle/>
          <a:p>
            <a:r>
              <a:rPr kumimoji="1" lang="en-US" altLang="ja-JP" sz="2800" b="1" dirty="0"/>
              <a:t>(B)</a:t>
            </a:r>
            <a:endParaRPr kumimoji="1" lang="ja-JP" altLang="en-US" sz="2800" b="1" dirty="0"/>
          </a:p>
        </p:txBody>
      </p:sp>
    </p:spTree>
    <p:extLst>
      <p:ext uri="{BB962C8B-B14F-4D97-AF65-F5344CB8AC3E}">
        <p14:creationId xmlns:p14="http://schemas.microsoft.com/office/powerpoint/2010/main" val="2461888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BBC286-E3D9-0215-3147-CB9E1379ABEB}"/>
              </a:ext>
            </a:extLst>
          </p:cNvPr>
          <p:cNvSpPr>
            <a:spLocks noGrp="1"/>
          </p:cNvSpPr>
          <p:nvPr>
            <p:ph type="title"/>
          </p:nvPr>
        </p:nvSpPr>
        <p:spPr>
          <a:xfrm>
            <a:off x="661536" y="-62066"/>
            <a:ext cx="10515600" cy="1325563"/>
          </a:xfrm>
        </p:spPr>
        <p:txBody>
          <a:bodyPr/>
          <a:lstStyle/>
          <a:p>
            <a:r>
              <a:rPr lang="ja-JP" altLang="en-US" b="1" dirty="0"/>
              <a:t>光検出磁気共鳴法</a:t>
            </a:r>
            <a:endParaRPr kumimoji="1" lang="ja-JP" altLang="en-US" b="1" dirty="0"/>
          </a:p>
        </p:txBody>
      </p:sp>
      <p:pic>
        <p:nvPicPr>
          <p:cNvPr id="5" name="図 4">
            <a:extLst>
              <a:ext uri="{FF2B5EF4-FFF2-40B4-BE49-F238E27FC236}">
                <a16:creationId xmlns:a16="http://schemas.microsoft.com/office/drawing/2014/main" id="{D48E8783-D23C-3907-79A6-D39D1AE47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036" y="1061663"/>
            <a:ext cx="4177164" cy="4366373"/>
          </a:xfrm>
          <a:prstGeom prst="rect">
            <a:avLst/>
          </a:prstGeom>
        </p:spPr>
      </p:pic>
      <p:sp>
        <p:nvSpPr>
          <p:cNvPr id="6" name="テキスト ボックス 5">
            <a:extLst>
              <a:ext uri="{FF2B5EF4-FFF2-40B4-BE49-F238E27FC236}">
                <a16:creationId xmlns:a16="http://schemas.microsoft.com/office/drawing/2014/main" id="{B02966A6-11CF-B78C-2853-AD85F1C758C5}"/>
              </a:ext>
            </a:extLst>
          </p:cNvPr>
          <p:cNvSpPr txBox="1"/>
          <p:nvPr/>
        </p:nvSpPr>
        <p:spPr>
          <a:xfrm>
            <a:off x="920750" y="2559459"/>
            <a:ext cx="1638300" cy="369332"/>
          </a:xfrm>
          <a:prstGeom prst="rect">
            <a:avLst/>
          </a:prstGeom>
          <a:noFill/>
        </p:spPr>
        <p:txBody>
          <a:bodyPr wrap="square" rtlCol="0">
            <a:spAutoFit/>
          </a:bodyPr>
          <a:lstStyle/>
          <a:p>
            <a:r>
              <a:rPr lang="ja-JP" altLang="en-US" b="1" dirty="0"/>
              <a:t>緑レーザー→</a:t>
            </a:r>
            <a:endParaRPr kumimoji="1" lang="ja-JP" altLang="en-US" b="1" dirty="0"/>
          </a:p>
        </p:txBody>
      </p:sp>
      <p:sp>
        <p:nvSpPr>
          <p:cNvPr id="7" name="テキスト ボックス 6">
            <a:extLst>
              <a:ext uri="{FF2B5EF4-FFF2-40B4-BE49-F238E27FC236}">
                <a16:creationId xmlns:a16="http://schemas.microsoft.com/office/drawing/2014/main" id="{8523D75C-AA40-07B8-C70C-79D7EA718788}"/>
              </a:ext>
            </a:extLst>
          </p:cNvPr>
          <p:cNvSpPr txBox="1"/>
          <p:nvPr/>
        </p:nvSpPr>
        <p:spPr>
          <a:xfrm>
            <a:off x="1107440" y="2966304"/>
            <a:ext cx="1638300" cy="369332"/>
          </a:xfrm>
          <a:prstGeom prst="rect">
            <a:avLst/>
          </a:prstGeom>
          <a:noFill/>
        </p:spPr>
        <p:txBody>
          <a:bodyPr wrap="square" rtlCol="0">
            <a:spAutoFit/>
          </a:bodyPr>
          <a:lstStyle/>
          <a:p>
            <a:r>
              <a:rPr kumimoji="1" lang="ja-JP" altLang="en-US" b="1" dirty="0"/>
              <a:t>赤レーザー→</a:t>
            </a:r>
          </a:p>
        </p:txBody>
      </p:sp>
      <p:sp>
        <p:nvSpPr>
          <p:cNvPr id="8" name="テキスト ボックス 7">
            <a:extLst>
              <a:ext uri="{FF2B5EF4-FFF2-40B4-BE49-F238E27FC236}">
                <a16:creationId xmlns:a16="http://schemas.microsoft.com/office/drawing/2014/main" id="{127404A2-E128-174F-EEAE-0A60401DEB8B}"/>
              </a:ext>
            </a:extLst>
          </p:cNvPr>
          <p:cNvSpPr txBox="1"/>
          <p:nvPr/>
        </p:nvSpPr>
        <p:spPr>
          <a:xfrm>
            <a:off x="3594100" y="3970835"/>
            <a:ext cx="1854200" cy="369332"/>
          </a:xfrm>
          <a:prstGeom prst="rect">
            <a:avLst/>
          </a:prstGeom>
          <a:noFill/>
        </p:spPr>
        <p:txBody>
          <a:bodyPr wrap="square" rtlCol="0">
            <a:spAutoFit/>
          </a:bodyPr>
          <a:lstStyle/>
          <a:p>
            <a:r>
              <a:rPr lang="ja-JP" altLang="en-US" b="1" dirty="0"/>
              <a:t>←マイクロ波</a:t>
            </a:r>
            <a:endParaRPr kumimoji="1" lang="ja-JP" altLang="en-US" b="1" dirty="0"/>
          </a:p>
        </p:txBody>
      </p:sp>
      <p:sp>
        <p:nvSpPr>
          <p:cNvPr id="10" name="テキスト ボックス 9">
            <a:extLst>
              <a:ext uri="{FF2B5EF4-FFF2-40B4-BE49-F238E27FC236}">
                <a16:creationId xmlns:a16="http://schemas.microsoft.com/office/drawing/2014/main" id="{3200AB9D-AEEC-148E-1BE7-2B0C11A1D0AE}"/>
              </a:ext>
            </a:extLst>
          </p:cNvPr>
          <p:cNvSpPr txBox="1"/>
          <p:nvPr/>
        </p:nvSpPr>
        <p:spPr>
          <a:xfrm>
            <a:off x="661536" y="5484061"/>
            <a:ext cx="4394200" cy="646331"/>
          </a:xfrm>
          <a:prstGeom prst="rect">
            <a:avLst/>
          </a:prstGeom>
          <a:noFill/>
        </p:spPr>
        <p:txBody>
          <a:bodyPr wrap="square" rtlCol="0">
            <a:spAutoFit/>
          </a:bodyPr>
          <a:lstStyle/>
          <a:p>
            <a:r>
              <a:rPr kumimoji="1" lang="ja-JP" altLang="en-US" dirty="0"/>
              <a:t>量子</a:t>
            </a:r>
            <a:r>
              <a:rPr kumimoji="1" lang="en-US" altLang="ja-JP" dirty="0"/>
              <a:t>ICT</a:t>
            </a:r>
            <a:r>
              <a:rPr kumimoji="1" lang="ja-JP" altLang="en-US" dirty="0"/>
              <a:t>フォーラム</a:t>
            </a:r>
            <a:r>
              <a:rPr kumimoji="1" lang="en-US" altLang="ja-JP" dirty="0"/>
              <a:t>(</a:t>
            </a:r>
            <a:r>
              <a:rPr kumimoji="1" lang="ja-JP" altLang="en-US" dirty="0"/>
              <a:t>参照日</a:t>
            </a:r>
            <a:r>
              <a:rPr kumimoji="1" lang="en-US" altLang="ja-JP" dirty="0"/>
              <a:t>:2022/7/26)</a:t>
            </a:r>
          </a:p>
          <a:p>
            <a:r>
              <a:rPr kumimoji="1" lang="en-US" altLang="ja-JP" dirty="0">
                <a:hlinkClick r:id="rId4"/>
              </a:rPr>
              <a:t>https://qforum.org/topics/interview07</a:t>
            </a:r>
            <a:endParaRPr kumimoji="1" lang="ja-JP" altLang="en-US" dirty="0"/>
          </a:p>
        </p:txBody>
      </p:sp>
      <p:sp>
        <p:nvSpPr>
          <p:cNvPr id="14" name="テキスト ボックス 13">
            <a:extLst>
              <a:ext uri="{FF2B5EF4-FFF2-40B4-BE49-F238E27FC236}">
                <a16:creationId xmlns:a16="http://schemas.microsoft.com/office/drawing/2014/main" id="{FDEC15C9-1523-3C29-EAB0-C5370EC41110}"/>
              </a:ext>
            </a:extLst>
          </p:cNvPr>
          <p:cNvSpPr txBox="1"/>
          <p:nvPr/>
        </p:nvSpPr>
        <p:spPr>
          <a:xfrm>
            <a:off x="5459819" y="5357589"/>
            <a:ext cx="6134100" cy="954107"/>
          </a:xfrm>
          <a:prstGeom prst="rect">
            <a:avLst/>
          </a:prstGeom>
          <a:noFill/>
        </p:spPr>
        <p:txBody>
          <a:bodyPr wrap="square" rtlCol="0">
            <a:spAutoFit/>
          </a:bodyPr>
          <a:lstStyle/>
          <a:p>
            <a:r>
              <a:rPr kumimoji="1" lang="ja-JP" altLang="en-US" sz="2800" dirty="0"/>
              <a:t>・緑レーザー、赤レーザー、</a:t>
            </a:r>
            <a:endParaRPr kumimoji="1" lang="en-US" altLang="ja-JP" sz="2800" dirty="0"/>
          </a:p>
          <a:p>
            <a:r>
              <a:rPr lang="ja-JP" altLang="en-US" sz="2800" dirty="0"/>
              <a:t>マイクロ波の三つの光を使う</a:t>
            </a:r>
            <a:endParaRPr kumimoji="1" lang="ja-JP" altLang="en-US" sz="2800" dirty="0"/>
          </a:p>
        </p:txBody>
      </p:sp>
      <p:sp>
        <p:nvSpPr>
          <p:cNvPr id="15" name="テキスト ボックス 14">
            <a:extLst>
              <a:ext uri="{FF2B5EF4-FFF2-40B4-BE49-F238E27FC236}">
                <a16:creationId xmlns:a16="http://schemas.microsoft.com/office/drawing/2014/main" id="{3E3A4C82-89B1-F75C-1BD5-F420E2F539AD}"/>
              </a:ext>
            </a:extLst>
          </p:cNvPr>
          <p:cNvSpPr txBox="1"/>
          <p:nvPr/>
        </p:nvSpPr>
        <p:spPr>
          <a:xfrm>
            <a:off x="3605619" y="3601503"/>
            <a:ext cx="1854200" cy="369332"/>
          </a:xfrm>
          <a:prstGeom prst="rect">
            <a:avLst/>
          </a:prstGeom>
          <a:noFill/>
        </p:spPr>
        <p:txBody>
          <a:bodyPr wrap="square" rtlCol="0">
            <a:spAutoFit/>
          </a:bodyPr>
          <a:lstStyle/>
          <a:p>
            <a:r>
              <a:rPr kumimoji="1" lang="ja-JP" altLang="en-US" b="1" dirty="0"/>
              <a:t>←ゼーマン分裂</a:t>
            </a:r>
          </a:p>
        </p:txBody>
      </p:sp>
      <p:pic>
        <p:nvPicPr>
          <p:cNvPr id="4" name="図 3">
            <a:extLst>
              <a:ext uri="{FF2B5EF4-FFF2-40B4-BE49-F238E27FC236}">
                <a16:creationId xmlns:a16="http://schemas.microsoft.com/office/drawing/2014/main" id="{74483EEE-F41D-017E-3F49-3330ED1D17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2800" y="1061663"/>
            <a:ext cx="3407098" cy="4002990"/>
          </a:xfrm>
          <a:prstGeom prst="rect">
            <a:avLst/>
          </a:prstGeom>
        </p:spPr>
      </p:pic>
      <p:sp>
        <p:nvSpPr>
          <p:cNvPr id="9" name="テキスト ボックス 8">
            <a:extLst>
              <a:ext uri="{FF2B5EF4-FFF2-40B4-BE49-F238E27FC236}">
                <a16:creationId xmlns:a16="http://schemas.microsoft.com/office/drawing/2014/main" id="{8EAE6D95-77C6-19F1-7B62-E1B094E40471}"/>
              </a:ext>
            </a:extLst>
          </p:cNvPr>
          <p:cNvSpPr txBox="1"/>
          <p:nvPr/>
        </p:nvSpPr>
        <p:spPr>
          <a:xfrm>
            <a:off x="9299898" y="1500411"/>
            <a:ext cx="1572260" cy="3416320"/>
          </a:xfrm>
          <a:prstGeom prst="rect">
            <a:avLst/>
          </a:prstGeom>
          <a:noFill/>
        </p:spPr>
        <p:txBody>
          <a:bodyPr wrap="square" rtlCol="0">
            <a:spAutoFit/>
          </a:bodyPr>
          <a:lstStyle/>
          <a:p>
            <a:r>
              <a:rPr kumimoji="1" lang="en-US" altLang="ja-JP" dirty="0"/>
              <a:t>Photonics media</a:t>
            </a:r>
          </a:p>
          <a:p>
            <a:r>
              <a:rPr kumimoji="1" lang="en-US" altLang="ja-JP" dirty="0">
                <a:hlinkClick r:id="rId6"/>
              </a:rPr>
              <a:t>https://www.photonics.com/Articles/New_Tools_Promise_the_Next_Big_Thing_for_Quantum/a66126</a:t>
            </a:r>
            <a:endParaRPr lang="en-US" altLang="ja-JP" dirty="0"/>
          </a:p>
          <a:p>
            <a:endParaRPr kumimoji="1" lang="ja-JP" altLang="en-US" dirty="0"/>
          </a:p>
        </p:txBody>
      </p:sp>
      <p:sp>
        <p:nvSpPr>
          <p:cNvPr id="11" name="テキスト ボックス 10">
            <a:extLst>
              <a:ext uri="{FF2B5EF4-FFF2-40B4-BE49-F238E27FC236}">
                <a16:creationId xmlns:a16="http://schemas.microsoft.com/office/drawing/2014/main" id="{947E563D-38AC-9213-1F54-4B1E1626B2F8}"/>
              </a:ext>
            </a:extLst>
          </p:cNvPr>
          <p:cNvSpPr txBox="1"/>
          <p:nvPr/>
        </p:nvSpPr>
        <p:spPr>
          <a:xfrm>
            <a:off x="661536" y="1061663"/>
            <a:ext cx="862464" cy="369332"/>
          </a:xfrm>
          <a:prstGeom prst="rect">
            <a:avLst/>
          </a:prstGeom>
          <a:noFill/>
        </p:spPr>
        <p:txBody>
          <a:bodyPr wrap="square" rtlCol="0">
            <a:spAutoFit/>
          </a:bodyPr>
          <a:lstStyle/>
          <a:p>
            <a:r>
              <a:rPr kumimoji="1" lang="en-US" altLang="ja-JP" b="1" dirty="0"/>
              <a:t>(A)</a:t>
            </a:r>
            <a:endParaRPr kumimoji="1" lang="ja-JP" altLang="en-US" b="1" dirty="0"/>
          </a:p>
        </p:txBody>
      </p:sp>
      <p:sp>
        <p:nvSpPr>
          <p:cNvPr id="12" name="テキスト ボックス 11">
            <a:extLst>
              <a:ext uri="{FF2B5EF4-FFF2-40B4-BE49-F238E27FC236}">
                <a16:creationId xmlns:a16="http://schemas.microsoft.com/office/drawing/2014/main" id="{04537BD6-7763-17E9-DABD-6FFAAB3457E0}"/>
              </a:ext>
            </a:extLst>
          </p:cNvPr>
          <p:cNvSpPr txBox="1"/>
          <p:nvPr/>
        </p:nvSpPr>
        <p:spPr>
          <a:xfrm>
            <a:off x="5459819" y="1050887"/>
            <a:ext cx="735464" cy="369332"/>
          </a:xfrm>
          <a:prstGeom prst="rect">
            <a:avLst/>
          </a:prstGeom>
          <a:noFill/>
        </p:spPr>
        <p:txBody>
          <a:bodyPr wrap="square" rtlCol="0">
            <a:spAutoFit/>
          </a:bodyPr>
          <a:lstStyle/>
          <a:p>
            <a:r>
              <a:rPr kumimoji="1" lang="en-US" altLang="ja-JP" b="1" dirty="0"/>
              <a:t>(B)</a:t>
            </a:r>
            <a:endParaRPr kumimoji="1" lang="ja-JP" altLang="en-US" b="1" dirty="0"/>
          </a:p>
        </p:txBody>
      </p:sp>
    </p:spTree>
    <p:extLst>
      <p:ext uri="{BB962C8B-B14F-4D97-AF65-F5344CB8AC3E}">
        <p14:creationId xmlns:p14="http://schemas.microsoft.com/office/powerpoint/2010/main" val="385190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2BFAD5-1DE3-2187-829E-3E3A9DA8265A}"/>
              </a:ext>
            </a:extLst>
          </p:cNvPr>
          <p:cNvSpPr>
            <a:spLocks noGrp="1"/>
          </p:cNvSpPr>
          <p:nvPr>
            <p:ph type="title"/>
          </p:nvPr>
        </p:nvSpPr>
        <p:spPr/>
        <p:txBody>
          <a:bodyPr/>
          <a:lstStyle/>
          <a:p>
            <a:r>
              <a:rPr kumimoji="1" lang="ja-JP" altLang="en-US" b="1" dirty="0"/>
              <a:t>結果</a:t>
            </a:r>
            <a:r>
              <a:rPr kumimoji="1" lang="en-US" altLang="ja-JP" b="1" dirty="0"/>
              <a:t>:</a:t>
            </a:r>
            <a:r>
              <a:rPr kumimoji="1" lang="ja-JP" altLang="en-US" b="1" dirty="0"/>
              <a:t>光学磁気共鳴スペクトル</a:t>
            </a:r>
          </a:p>
        </p:txBody>
      </p:sp>
      <p:pic>
        <p:nvPicPr>
          <p:cNvPr id="5" name="図 4">
            <a:extLst>
              <a:ext uri="{FF2B5EF4-FFF2-40B4-BE49-F238E27FC236}">
                <a16:creationId xmlns:a16="http://schemas.microsoft.com/office/drawing/2014/main" id="{F9B098EA-FF31-930D-839C-82D08CC56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653" y="1619545"/>
            <a:ext cx="6858106" cy="2447366"/>
          </a:xfrm>
          <a:prstGeom prst="rect">
            <a:avLst/>
          </a:prstGeom>
        </p:spPr>
      </p:pic>
      <p:pic>
        <p:nvPicPr>
          <p:cNvPr id="7" name="図 6">
            <a:extLst>
              <a:ext uri="{FF2B5EF4-FFF2-40B4-BE49-F238E27FC236}">
                <a16:creationId xmlns:a16="http://schemas.microsoft.com/office/drawing/2014/main" id="{33845AE1-7B7E-EF19-2D40-6D9BDF024B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600" y="4116124"/>
            <a:ext cx="2972012" cy="2508841"/>
          </a:xfrm>
          <a:prstGeom prst="rect">
            <a:avLst/>
          </a:prstGeom>
        </p:spPr>
      </p:pic>
      <p:sp>
        <p:nvSpPr>
          <p:cNvPr id="8" name="テキスト ボックス 7">
            <a:extLst>
              <a:ext uri="{FF2B5EF4-FFF2-40B4-BE49-F238E27FC236}">
                <a16:creationId xmlns:a16="http://schemas.microsoft.com/office/drawing/2014/main" id="{8AFABA29-97D5-EC9E-A2FC-10F5A6BD1CEB}"/>
              </a:ext>
            </a:extLst>
          </p:cNvPr>
          <p:cNvSpPr txBox="1"/>
          <p:nvPr/>
        </p:nvSpPr>
        <p:spPr>
          <a:xfrm>
            <a:off x="787453" y="1388713"/>
            <a:ext cx="927100" cy="461665"/>
          </a:xfrm>
          <a:prstGeom prst="rect">
            <a:avLst/>
          </a:prstGeom>
          <a:noFill/>
        </p:spPr>
        <p:txBody>
          <a:bodyPr wrap="square" rtlCol="0">
            <a:spAutoFit/>
          </a:bodyPr>
          <a:lstStyle/>
          <a:p>
            <a:r>
              <a:rPr kumimoji="1" lang="en-US" altLang="ja-JP" sz="2400" dirty="0"/>
              <a:t>(A)</a:t>
            </a:r>
            <a:endParaRPr kumimoji="1" lang="ja-JP" altLang="en-US" sz="2400" dirty="0"/>
          </a:p>
        </p:txBody>
      </p:sp>
      <p:sp>
        <p:nvSpPr>
          <p:cNvPr id="9" name="テキスト ボックス 8">
            <a:extLst>
              <a:ext uri="{FF2B5EF4-FFF2-40B4-BE49-F238E27FC236}">
                <a16:creationId xmlns:a16="http://schemas.microsoft.com/office/drawing/2014/main" id="{56FC2662-B132-0588-E5B2-542483B991AF}"/>
              </a:ext>
            </a:extLst>
          </p:cNvPr>
          <p:cNvSpPr txBox="1"/>
          <p:nvPr/>
        </p:nvSpPr>
        <p:spPr>
          <a:xfrm>
            <a:off x="2540000" y="4275815"/>
            <a:ext cx="736600" cy="461665"/>
          </a:xfrm>
          <a:prstGeom prst="rect">
            <a:avLst/>
          </a:prstGeom>
          <a:noFill/>
        </p:spPr>
        <p:txBody>
          <a:bodyPr wrap="square" rtlCol="0">
            <a:spAutoFit/>
          </a:bodyPr>
          <a:lstStyle/>
          <a:p>
            <a:r>
              <a:rPr kumimoji="1" lang="en-US" altLang="ja-JP" sz="2400" dirty="0"/>
              <a:t>(B)</a:t>
            </a:r>
            <a:endParaRPr kumimoji="1" lang="ja-JP" altLang="en-US" sz="2400" dirty="0"/>
          </a:p>
        </p:txBody>
      </p:sp>
      <p:sp>
        <p:nvSpPr>
          <p:cNvPr id="3" name="テキスト ボックス 2">
            <a:extLst>
              <a:ext uri="{FF2B5EF4-FFF2-40B4-BE49-F238E27FC236}">
                <a16:creationId xmlns:a16="http://schemas.microsoft.com/office/drawing/2014/main" id="{F33A5127-7B04-339B-45F5-8F5D0DAD8E8F}"/>
              </a:ext>
            </a:extLst>
          </p:cNvPr>
          <p:cNvSpPr txBox="1"/>
          <p:nvPr/>
        </p:nvSpPr>
        <p:spPr>
          <a:xfrm>
            <a:off x="7810580" y="3629852"/>
            <a:ext cx="3708400" cy="461665"/>
          </a:xfrm>
          <a:prstGeom prst="rect">
            <a:avLst/>
          </a:prstGeom>
          <a:noFill/>
        </p:spPr>
        <p:txBody>
          <a:bodyPr wrap="square" rtlCol="0">
            <a:spAutoFit/>
          </a:bodyPr>
          <a:lstStyle/>
          <a:p>
            <a:r>
              <a:rPr kumimoji="1" lang="ja-JP" altLang="en-US" sz="2400" b="1" dirty="0">
                <a:solidFill>
                  <a:srgbClr val="FF0000"/>
                </a:solidFill>
              </a:rPr>
              <a:t>←縮尺が違うことに注意</a:t>
            </a:r>
          </a:p>
        </p:txBody>
      </p:sp>
    </p:spTree>
    <p:extLst>
      <p:ext uri="{BB962C8B-B14F-4D97-AF65-F5344CB8AC3E}">
        <p14:creationId xmlns:p14="http://schemas.microsoft.com/office/powerpoint/2010/main" val="186490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72CD3C-C3C1-804C-DB50-51A7EC812E4C}"/>
              </a:ext>
            </a:extLst>
          </p:cNvPr>
          <p:cNvSpPr>
            <a:spLocks noGrp="1"/>
          </p:cNvSpPr>
          <p:nvPr>
            <p:ph type="title"/>
          </p:nvPr>
        </p:nvSpPr>
        <p:spPr>
          <a:xfrm>
            <a:off x="838200" y="158781"/>
            <a:ext cx="10515600" cy="1325563"/>
          </a:xfrm>
        </p:spPr>
        <p:txBody>
          <a:bodyPr/>
          <a:lstStyle/>
          <a:p>
            <a:r>
              <a:rPr kumimoji="1" lang="ja-JP" altLang="en-US" b="1" dirty="0"/>
              <a:t>結果：ゼーマン分裂の温度による変化</a:t>
            </a:r>
          </a:p>
        </p:txBody>
      </p:sp>
      <p:pic>
        <p:nvPicPr>
          <p:cNvPr id="7" name="図 6">
            <a:extLst>
              <a:ext uri="{FF2B5EF4-FFF2-40B4-BE49-F238E27FC236}">
                <a16:creationId xmlns:a16="http://schemas.microsoft.com/office/drawing/2014/main" id="{6B91657B-194F-32A9-FFB2-135B8A2EF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459" y="1690688"/>
            <a:ext cx="2483285" cy="4345749"/>
          </a:xfrm>
          <a:prstGeom prst="rect">
            <a:avLst/>
          </a:prstGeom>
        </p:spPr>
      </p:pic>
      <p:pic>
        <p:nvPicPr>
          <p:cNvPr id="4" name="図 3">
            <a:extLst>
              <a:ext uri="{FF2B5EF4-FFF2-40B4-BE49-F238E27FC236}">
                <a16:creationId xmlns:a16="http://schemas.microsoft.com/office/drawing/2014/main" id="{7A1BD97F-DDCC-FA38-EAB7-659AC36B69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4744" y="1831186"/>
            <a:ext cx="2959470" cy="4127333"/>
          </a:xfrm>
          <a:prstGeom prst="rect">
            <a:avLst/>
          </a:prstGeom>
        </p:spPr>
      </p:pic>
      <p:sp>
        <p:nvSpPr>
          <p:cNvPr id="6" name="テキスト ボックス 5">
            <a:extLst>
              <a:ext uri="{FF2B5EF4-FFF2-40B4-BE49-F238E27FC236}">
                <a16:creationId xmlns:a16="http://schemas.microsoft.com/office/drawing/2014/main" id="{122DBE72-9E3D-D8F7-1A27-A19B93010533}"/>
              </a:ext>
            </a:extLst>
          </p:cNvPr>
          <p:cNvSpPr txBox="1"/>
          <p:nvPr/>
        </p:nvSpPr>
        <p:spPr>
          <a:xfrm>
            <a:off x="6427614" y="1941011"/>
            <a:ext cx="3594969" cy="830997"/>
          </a:xfrm>
          <a:prstGeom prst="rect">
            <a:avLst/>
          </a:prstGeom>
          <a:noFill/>
        </p:spPr>
        <p:txBody>
          <a:bodyPr wrap="square" rtlCol="0">
            <a:spAutoFit/>
          </a:bodyPr>
          <a:lstStyle/>
          <a:p>
            <a:r>
              <a:rPr lang="ja-JP" altLang="en-US" sz="2400" dirty="0"/>
              <a:t>赤</a:t>
            </a:r>
            <a:r>
              <a:rPr lang="en-US" altLang="ja-JP" sz="2400" dirty="0"/>
              <a:t>:</a:t>
            </a:r>
            <a:r>
              <a:rPr lang="ja-JP" altLang="en-US" sz="2400" dirty="0"/>
              <a:t>光学磁気共鳴法</a:t>
            </a:r>
            <a:endParaRPr lang="en-US" altLang="ja-JP" sz="2400" dirty="0"/>
          </a:p>
          <a:p>
            <a:r>
              <a:rPr kumimoji="1" lang="ja-JP" altLang="en-US" sz="2400" dirty="0"/>
              <a:t>黒</a:t>
            </a:r>
            <a:r>
              <a:rPr kumimoji="1" lang="en-US" altLang="ja-JP" sz="2400" dirty="0"/>
              <a:t>:</a:t>
            </a:r>
            <a:r>
              <a:rPr kumimoji="1" lang="ja-JP" altLang="en-US" sz="2400" dirty="0"/>
              <a:t>交流磁化率法</a:t>
            </a:r>
          </a:p>
        </p:txBody>
      </p:sp>
      <p:sp>
        <p:nvSpPr>
          <p:cNvPr id="3" name="テキスト ボックス 2">
            <a:extLst>
              <a:ext uri="{FF2B5EF4-FFF2-40B4-BE49-F238E27FC236}">
                <a16:creationId xmlns:a16="http://schemas.microsoft.com/office/drawing/2014/main" id="{B638F2A7-CE47-A94E-5BE3-C3CF56400A08}"/>
              </a:ext>
            </a:extLst>
          </p:cNvPr>
          <p:cNvSpPr txBox="1"/>
          <p:nvPr/>
        </p:nvSpPr>
        <p:spPr>
          <a:xfrm>
            <a:off x="5894214" y="3401897"/>
            <a:ext cx="5854700" cy="461665"/>
          </a:xfrm>
          <a:prstGeom prst="rect">
            <a:avLst/>
          </a:prstGeom>
          <a:noFill/>
        </p:spPr>
        <p:txBody>
          <a:bodyPr wrap="square" rtlCol="0">
            <a:spAutoFit/>
          </a:bodyPr>
          <a:lstStyle/>
          <a:p>
            <a:r>
              <a:rPr kumimoji="1" lang="ja-JP" altLang="en-US" sz="2400" b="1" dirty="0">
                <a:solidFill>
                  <a:srgbClr val="FF0000"/>
                </a:solidFill>
              </a:rPr>
              <a:t>光学磁気共鳴法の方が</a:t>
            </a:r>
            <a:r>
              <a:rPr lang="ja-JP" altLang="en-US" sz="2400" b="1" dirty="0">
                <a:solidFill>
                  <a:srgbClr val="FF0000"/>
                </a:solidFill>
              </a:rPr>
              <a:t>空間分解能</a:t>
            </a:r>
            <a:r>
              <a:rPr kumimoji="1" lang="ja-JP" altLang="en-US" sz="2400" b="1" dirty="0">
                <a:solidFill>
                  <a:srgbClr val="FF0000"/>
                </a:solidFill>
              </a:rPr>
              <a:t>が良い</a:t>
            </a:r>
          </a:p>
        </p:txBody>
      </p:sp>
      <p:sp>
        <p:nvSpPr>
          <p:cNvPr id="5" name="テキスト ボックス 4">
            <a:extLst>
              <a:ext uri="{FF2B5EF4-FFF2-40B4-BE49-F238E27FC236}">
                <a16:creationId xmlns:a16="http://schemas.microsoft.com/office/drawing/2014/main" id="{7CD9580E-BA37-257C-E0AD-C8E8E9AFC4E8}"/>
              </a:ext>
            </a:extLst>
          </p:cNvPr>
          <p:cNvSpPr txBox="1"/>
          <p:nvPr/>
        </p:nvSpPr>
        <p:spPr>
          <a:xfrm>
            <a:off x="443065" y="1291603"/>
            <a:ext cx="790270" cy="461665"/>
          </a:xfrm>
          <a:prstGeom prst="rect">
            <a:avLst/>
          </a:prstGeom>
          <a:noFill/>
        </p:spPr>
        <p:txBody>
          <a:bodyPr wrap="square" rtlCol="0">
            <a:spAutoFit/>
          </a:bodyPr>
          <a:lstStyle/>
          <a:p>
            <a:r>
              <a:rPr kumimoji="1" lang="en-US" altLang="ja-JP" sz="2400" b="1" dirty="0"/>
              <a:t>(A)</a:t>
            </a:r>
            <a:endParaRPr kumimoji="1" lang="ja-JP" altLang="en-US" sz="2400" b="1" dirty="0"/>
          </a:p>
        </p:txBody>
      </p:sp>
      <p:sp>
        <p:nvSpPr>
          <p:cNvPr id="8" name="テキスト ボックス 7">
            <a:extLst>
              <a:ext uri="{FF2B5EF4-FFF2-40B4-BE49-F238E27FC236}">
                <a16:creationId xmlns:a16="http://schemas.microsoft.com/office/drawing/2014/main" id="{B62A3250-F9F3-9CEC-B2B1-2CB850DFFCE0}"/>
              </a:ext>
            </a:extLst>
          </p:cNvPr>
          <p:cNvSpPr txBox="1"/>
          <p:nvPr/>
        </p:nvSpPr>
        <p:spPr>
          <a:xfrm>
            <a:off x="2779691" y="1291603"/>
            <a:ext cx="790270" cy="461665"/>
          </a:xfrm>
          <a:prstGeom prst="rect">
            <a:avLst/>
          </a:prstGeom>
          <a:noFill/>
        </p:spPr>
        <p:txBody>
          <a:bodyPr wrap="square" rtlCol="0">
            <a:spAutoFit/>
          </a:bodyPr>
          <a:lstStyle/>
          <a:p>
            <a:r>
              <a:rPr kumimoji="1" lang="en-US" altLang="ja-JP" sz="2400" b="1" dirty="0"/>
              <a:t>(B)</a:t>
            </a:r>
            <a:endParaRPr kumimoji="1" lang="ja-JP" altLang="en-US" sz="2400" b="1" dirty="0"/>
          </a:p>
        </p:txBody>
      </p:sp>
    </p:spTree>
    <p:extLst>
      <p:ext uri="{BB962C8B-B14F-4D97-AF65-F5344CB8AC3E}">
        <p14:creationId xmlns:p14="http://schemas.microsoft.com/office/powerpoint/2010/main" val="35319741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2482</TotalTime>
  <Words>3910</Words>
  <Application>Microsoft Office PowerPoint</Application>
  <PresentationFormat>ワイド画面</PresentationFormat>
  <Paragraphs>253</Paragraphs>
  <Slides>23</Slides>
  <Notes>17</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23</vt:i4>
      </vt:variant>
    </vt:vector>
  </HeadingPairs>
  <TitlesOfParts>
    <vt:vector size="31" baseType="lpstr">
      <vt:lpstr>Geneva</vt:lpstr>
      <vt:lpstr>Noto Serif JP</vt:lpstr>
      <vt:lpstr>游ゴシック</vt:lpstr>
      <vt:lpstr>游ゴシック Light</vt:lpstr>
      <vt:lpstr>游明朝</vt:lpstr>
      <vt:lpstr>Arial</vt:lpstr>
      <vt:lpstr>Noto Sans</vt:lpstr>
      <vt:lpstr>Office テーマ</vt:lpstr>
      <vt:lpstr>Measuring magnetic field texture in correlated electron systems under extreme conditions King Yau Yip,Kin On Ho,King Yiu Yu,Yang Chen,Wei Zhang,S. Kasahara,Y.Mizukami, T. Shibauchi,Y Matsuda,Swee K .Goh,Sen Yang SCIENCE , 366, 1355 (2019)  極限環境下における相関電子系中の磁場構造の測定 </vt:lpstr>
      <vt:lpstr>ダイヤモンド窒素空孔中心</vt:lpstr>
      <vt:lpstr>BaFe₂(As1-xPx)₂について</vt:lpstr>
      <vt:lpstr>目的</vt:lpstr>
      <vt:lpstr>実験方法</vt:lpstr>
      <vt:lpstr>試料と窒素空孔中心の位置</vt:lpstr>
      <vt:lpstr>光検出磁気共鳴法</vt:lpstr>
      <vt:lpstr>結果:光学磁気共鳴スペクトル</vt:lpstr>
      <vt:lpstr>結果：ゼーマン分裂の温度による変化</vt:lpstr>
      <vt:lpstr>結果:BaFe₂(As0.59P0.41)₂の温度-圧力相図</vt:lpstr>
      <vt:lpstr>まとめ</vt:lpstr>
      <vt:lpstr>相関電子系とは何か</vt:lpstr>
      <vt:lpstr>超微細構造とは</vt:lpstr>
      <vt:lpstr>ローレンツフィット</vt:lpstr>
      <vt:lpstr>交流磁化率法</vt:lpstr>
      <vt:lpstr>光検出磁気共鳴法</vt:lpstr>
      <vt:lpstr>第II種超伝導体の臨界磁場</vt:lpstr>
      <vt:lpstr>結果:磁場の超伝導転移による変化</vt:lpstr>
      <vt:lpstr>結果: BaFe₂(AS0.59P0.41)₂の下部臨界磁場Hc1(T)と上部臨界磁場Hc2(T)の測定</vt:lpstr>
      <vt:lpstr>超伝導ドーム</vt:lpstr>
      <vt:lpstr>参考文献</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magnetic field texture in correlated electron systems under extreme conditions King Yau Yip,Kin On Ho,King Yiu Yu,Yang Chen,Wei Zhang,S. Kasahara,Y.Mizukami, T. Shibauchi,Y Matsuda,Swee K .Goh,Sen Yang SCIENCE 13 Dec 2019 Vol 366, Issue 6471 pp. 1355-1359  極限環境下における相関電子系中の磁場構造の測定 </dc:title>
  <dc:creator>上野 智也</dc:creator>
  <cp:lastModifiedBy>上野 智也</cp:lastModifiedBy>
  <cp:revision>320</cp:revision>
  <dcterms:created xsi:type="dcterms:W3CDTF">2022-07-07T06:39:27Z</dcterms:created>
  <dcterms:modified xsi:type="dcterms:W3CDTF">2022-07-28T06:02:03Z</dcterms:modified>
</cp:coreProperties>
</file>