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6" r:id="rId3"/>
    <p:sldId id="260" r:id="rId4"/>
    <p:sldId id="275" r:id="rId5"/>
    <p:sldId id="282" r:id="rId6"/>
    <p:sldId id="276" r:id="rId7"/>
    <p:sldId id="277" r:id="rId8"/>
    <p:sldId id="278" r:id="rId9"/>
    <p:sldId id="263" r:id="rId10"/>
    <p:sldId id="264" r:id="rId11"/>
    <p:sldId id="267" r:id="rId12"/>
    <p:sldId id="271" r:id="rId13"/>
    <p:sldId id="279" r:id="rId14"/>
    <p:sldId id="283" r:id="rId15"/>
    <p:sldId id="280" r:id="rId16"/>
    <p:sldId id="268" r:id="rId17"/>
    <p:sldId id="262" r:id="rId18"/>
    <p:sldId id="265" r:id="rId19"/>
    <p:sldId id="259" r:id="rId20"/>
    <p:sldId id="272"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067" autoAdjust="0"/>
  </p:normalViewPr>
  <p:slideViewPr>
    <p:cSldViewPr snapToGrid="0">
      <p:cViewPr varScale="1">
        <p:scale>
          <a:sx n="50" d="100"/>
          <a:sy n="50" d="100"/>
        </p:scale>
        <p:origin x="12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極限環境下における相関電子系中の磁場構造の測定についての論文の発表を行います。</a:t>
            </a:r>
            <a:endParaRPr lang="en-US" altLang="ja-JP" sz="1200" kern="100" dirty="0">
              <a:effectLst/>
              <a:latin typeface="游明朝" panose="02020400000000000000" pitchFamily="18" charset="-128"/>
              <a:ea typeface="游明朝" panose="02020400000000000000" pitchFamily="18" charset="-128"/>
              <a:cs typeface="Arial" panose="020B0604020202020204" pitchFamily="34" charset="0"/>
            </a:endParaRPr>
          </a:p>
          <a:p>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松川・谷口研究室の上野智也です。本日はよろしくお願いいたします。</a:t>
            </a:r>
            <a:br>
              <a:rPr lang="ja-JP" altLang="ja-JP" sz="12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a:t>
            </a:fld>
            <a:endParaRPr kumimoji="1" lang="ja-JP" altLang="en-US"/>
          </a:p>
        </p:txBody>
      </p:sp>
    </p:spTree>
    <p:extLst>
      <p:ext uri="{BB962C8B-B14F-4D97-AF65-F5344CB8AC3E}">
        <p14:creationId xmlns:p14="http://schemas.microsoft.com/office/powerpoint/2010/main" val="253643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のゼーマン分裂の温度依存性を示しており、圧力上昇による分裂幅の減少は超伝導転移による試料直上の磁場の低下を表しています。</a:t>
            </a:r>
            <a:endParaRPr kumimoji="1" lang="en-US" altLang="ja-JP" dirty="0"/>
          </a:p>
          <a:p>
            <a:r>
              <a:rPr kumimoji="1" lang="ja-JP" altLang="en-US" dirty="0"/>
              <a:t>ここから、</a:t>
            </a:r>
            <a:r>
              <a:rPr kumimoji="1" lang="en-US" altLang="ja-JP" dirty="0"/>
              <a:t>Tc</a:t>
            </a:r>
            <a:r>
              <a:rPr kumimoji="1" lang="ja-JP" altLang="en-US" dirty="0"/>
              <a:t>を求めたところ、交流磁化率から求めた</a:t>
            </a:r>
            <a:r>
              <a:rPr kumimoji="1" lang="en-US" altLang="ja-JP" dirty="0"/>
              <a:t>Tc</a:t>
            </a:r>
            <a:r>
              <a:rPr kumimoji="1" lang="ja-JP" altLang="en-US" dirty="0"/>
              <a:t>と一致する圧力依存性を示しました。それが図</a:t>
            </a:r>
            <a:r>
              <a:rPr kumimoji="1" lang="en-US" altLang="ja-JP" dirty="0"/>
              <a:t>B</a:t>
            </a:r>
            <a:r>
              <a:rPr kumimoji="1" lang="ja-JP" altLang="en-US" dirty="0"/>
              <a:t>です。</a:t>
            </a:r>
            <a:endParaRPr kumimoji="1" lang="en-US" altLang="ja-JP" dirty="0"/>
          </a:p>
          <a:p>
            <a:endParaRPr kumimoji="1" lang="en-US" altLang="ja-JP" dirty="0"/>
          </a:p>
          <a:p>
            <a:r>
              <a:rPr kumimoji="1" lang="ja-JP" altLang="en-US" dirty="0"/>
              <a:t>図</a:t>
            </a:r>
            <a:r>
              <a:rPr kumimoji="1" lang="en-US" altLang="ja-JP" dirty="0"/>
              <a:t>A</a:t>
            </a:r>
            <a:r>
              <a:rPr kumimoji="1" lang="ja-JP" altLang="en-US" dirty="0"/>
              <a:t>は窒素空孔中心が高圧下での測定にも用いることができることを示しており、図</a:t>
            </a:r>
            <a:r>
              <a:rPr kumimoji="1" lang="en-US" altLang="ja-JP" dirty="0"/>
              <a:t>B</a:t>
            </a:r>
            <a:r>
              <a:rPr kumimoji="1" lang="ja-JP" altLang="en-US" dirty="0"/>
              <a:t>から測定結果が交流磁化率測定法と一致していることが分かります。</a:t>
            </a:r>
            <a:endParaRPr kumimoji="1" lang="en-US" altLang="ja-JP" dirty="0"/>
          </a:p>
          <a:p>
            <a:r>
              <a:rPr kumimoji="1" lang="ja-JP" altLang="en-US" dirty="0"/>
              <a:t>したがって、ダイヤモンド窒素空孔中心が高圧下での測定でも有効な手段であることが分かりました。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緑のひし形が交流磁化率法、赤い四角が光学磁気共鳴法で測定した</a:t>
            </a:r>
            <a:r>
              <a:rPr kumimoji="1" lang="en-US" altLang="ja-JP" dirty="0"/>
              <a:t>Tc</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p1,p2,…</a:t>
            </a:r>
            <a:r>
              <a:rPr kumimoji="1" lang="ja-JP" altLang="en-US" dirty="0"/>
              <a:t>は印加圧力の順序を示す。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今回の結果から、ダイヤモンド窒素空孔中心は、圧力容器中や極限環境下で高感度、高分解能の磁場センサとして使用できることが分かった。</a:t>
            </a:r>
            <a:endParaRPr kumimoji="1" lang="en-US" altLang="ja-JP" dirty="0"/>
          </a:p>
          <a:p>
            <a:r>
              <a:rPr kumimoji="1" lang="ja-JP" altLang="en-US" dirty="0"/>
              <a:t>この結果は、ダイヤモンド窒素空孔中心は強相関系の量子力学で強力な実験ツールとなることを示す。</a:t>
            </a:r>
            <a:endParaRPr kumimoji="1" lang="en-US" altLang="ja-JP" dirty="0"/>
          </a:p>
          <a:p>
            <a:endParaRPr kumimoji="1" lang="en-US" altLang="ja-JP" dirty="0"/>
          </a:p>
          <a:p>
            <a:r>
              <a:rPr kumimoji="1" lang="ja-JP" altLang="en-US" dirty="0"/>
              <a:t>終わってもこの画面のまま</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金属や半導体中の電子は相互作用が弱く、自由電子として取り扱えますが、相関電子系とは、物質中で電子間の相互作用がある物質のことを言います。特に相互作用の強い物質を強相関電子系といいます。</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en-US" altLang="ja-JP" b="0" i="0" dirty="0">
              <a:solidFill>
                <a:srgbClr val="000000"/>
              </a:solidFill>
              <a:effectLst/>
              <a:latin typeface="Geneva"/>
            </a:endParaRPr>
          </a:p>
          <a:p>
            <a:endParaRPr kumimoji="1" lang="en-US" altLang="ja-JP" b="0" i="0" dirty="0">
              <a:solidFill>
                <a:srgbClr val="000000"/>
              </a:solidFill>
              <a:effectLst/>
              <a:latin typeface="Gene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分裂幅の間にも分裂がありますが、これは超微細構造によるものです。</a:t>
            </a:r>
            <a:endParaRPr kumimoji="1" lang="en-US" altLang="ja-JP" dirty="0"/>
          </a:p>
          <a:p>
            <a:r>
              <a:rPr kumimoji="1" lang="ja-JP" altLang="en-US" dirty="0"/>
              <a:t>超微細構造とは、</a:t>
            </a:r>
            <a:r>
              <a:rPr kumimoji="1" lang="ja-JP" altLang="en-US" sz="1200" dirty="0"/>
              <a:t>原子内で核磁気モーメントと電子の磁気モーメントの磁気的な相互作用によるエネルギー分裂のことです。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その相互作用は非常に小さく、図のように分裂幅の間に出ています。</a:t>
            </a: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13</a:t>
            </a:fld>
            <a:endParaRPr kumimoji="1" lang="ja-JP" altLang="en-US"/>
          </a:p>
        </p:txBody>
      </p:sp>
    </p:spTree>
    <p:extLst>
      <p:ext uri="{BB962C8B-B14F-4D97-AF65-F5344CB8AC3E}">
        <p14:creationId xmlns:p14="http://schemas.microsoft.com/office/powerpoint/2010/main" val="999052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ODMR</a:t>
            </a:r>
            <a:r>
              <a:rPr kumimoji="1" lang="ja-JP" altLang="en-US" dirty="0"/>
              <a:t>法ではゼーマン分裂の分裂幅をローレンツフィットを用いて決定しました。</a:t>
            </a:r>
            <a:endParaRPr kumimoji="1" lang="en-US" altLang="ja-JP" dirty="0"/>
          </a:p>
          <a:p>
            <a:r>
              <a:rPr kumimoji="1" lang="ja-JP" altLang="en-US" dirty="0"/>
              <a:t>ローレンツフィットとは、ローレンツ関数を用いたフィッティングのことです。</a:t>
            </a:r>
            <a:endParaRPr kumimoji="1" lang="en-US" altLang="ja-JP" dirty="0"/>
          </a:p>
          <a:p>
            <a:r>
              <a:rPr kumimoji="1" lang="ja-JP" altLang="en-US" dirty="0"/>
              <a:t>ローレンツ関数はこのように定義され、この関数を用いて</a:t>
            </a:r>
            <a:r>
              <a:rPr lang="ja-JP" altLang="en-US" sz="1200" b="0" i="0" dirty="0">
                <a:solidFill>
                  <a:srgbClr val="4D4D4D"/>
                </a:solidFill>
                <a:effectLst/>
                <a:latin typeface="GenEiGothicP-Normal"/>
              </a:rPr>
              <a:t>測定したピークに対して、誤差が最も小さくなるようにピーク形状を求めます。</a:t>
            </a:r>
            <a:endParaRPr lang="en-US" altLang="ja-JP" sz="1200" b="0" i="0" dirty="0">
              <a:solidFill>
                <a:srgbClr val="4D4D4D"/>
              </a:solidFill>
              <a:effectLst/>
              <a:latin typeface="GenEiGothicP-Normal"/>
            </a:endParaRPr>
          </a:p>
          <a:p>
            <a:r>
              <a:rPr kumimoji="1" lang="ja-JP" altLang="en-US" sz="1200" dirty="0">
                <a:solidFill>
                  <a:srgbClr val="4D4D4D"/>
                </a:solidFill>
                <a:latin typeface="GenEiGothicP-Normal"/>
              </a:rPr>
              <a:t>今回の測定では二つのピークが出るためそのピークにフィッティングする。</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14</a:t>
            </a:fld>
            <a:endParaRPr kumimoji="1" lang="ja-JP" altLang="en-US"/>
          </a:p>
        </p:txBody>
      </p:sp>
    </p:spTree>
    <p:extLst>
      <p:ext uri="{BB962C8B-B14F-4D97-AF65-F5344CB8AC3E}">
        <p14:creationId xmlns:p14="http://schemas.microsoft.com/office/powerpoint/2010/main" val="2532418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15</a:t>
            </a:fld>
            <a:endParaRPr kumimoji="1" lang="ja-JP" altLang="en-US"/>
          </a:p>
        </p:txBody>
      </p:sp>
    </p:spTree>
    <p:extLst>
      <p:ext uri="{BB962C8B-B14F-4D97-AF65-F5344CB8AC3E}">
        <p14:creationId xmlns:p14="http://schemas.microsoft.com/office/powerpoint/2010/main" val="3322639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16</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窒素空孔中心の分解能を示すために試料付近の磁場の温度変化を測定した。</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17</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の圧力下で</a:t>
            </a:r>
            <a:r>
              <a:rPr kumimoji="1" lang="en-US" altLang="ja-JP" dirty="0" err="1"/>
              <a:t>NVc</a:t>
            </a:r>
            <a:r>
              <a:rPr kumimoji="1" lang="ja-JP" altLang="en-US" dirty="0"/>
              <a:t>で測定された</a:t>
            </a:r>
            <a:r>
              <a:rPr kumimoji="1" lang="en-US" altLang="ja-JP" dirty="0"/>
              <a:t>c</a:t>
            </a:r>
            <a:r>
              <a:rPr kumimoji="1" lang="ja-JP" altLang="en-US" dirty="0"/>
              <a:t>軸方向の磁場です。</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したがって、我々の光学磁気共鳴データは、圧力下でのマイスナー状態から渦糸状態への転移を検出する可能性を示します。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の相図です。</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がほぼ垂直となっているのは物質系の強相関性と一致します。すなわち、</a:t>
            </a:r>
            <a:r>
              <a:rPr kumimoji="1" lang="en-US" altLang="ja-JP" dirty="0"/>
              <a:t>Tc=</a:t>
            </a:r>
            <a:r>
              <a:rPr kumimoji="1" lang="en-US" altLang="ja-JP" dirty="0" err="1"/>
              <a:t>Hc</a:t>
            </a:r>
            <a:r>
              <a:rPr kumimoji="1" lang="ja-JP" altLang="en-US" dirty="0"/>
              <a:t>であることに一致する。</a:t>
            </a:r>
            <a:endParaRPr kumimoji="1" lang="en-US" altLang="ja-JP" dirty="0"/>
          </a:p>
          <a:p>
            <a:endParaRPr kumimoji="1" lang="en-US" altLang="ja-JP" dirty="0"/>
          </a:p>
          <a:p>
            <a:r>
              <a:rPr kumimoji="1" lang="en-US" altLang="ja-JP" dirty="0"/>
              <a:t>X=0.41</a:t>
            </a:r>
            <a:r>
              <a:rPr kumimoji="1" lang="ja-JP" altLang="en-US" dirty="0"/>
              <a:t>にした理由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3B</a:t>
            </a:r>
            <a:r>
              <a:rPr kumimoji="1" lang="ja-JP" altLang="en-US" dirty="0"/>
              <a:t>の</a:t>
            </a:r>
            <a:r>
              <a:rPr kumimoji="1" lang="en-US" altLang="ja-JP" dirty="0"/>
              <a:t>T-p</a:t>
            </a:r>
            <a:r>
              <a:rPr kumimoji="1" lang="ja-JP" altLang="en-US" dirty="0"/>
              <a:t>相図には、圧力と共に超伝導状態が抑制されることが示される。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kumimoji="1" lang="en-US" altLang="ja-JP" dirty="0"/>
              <a:t>x=0.41</a:t>
            </a:r>
            <a:r>
              <a:rPr kumimoji="1" lang="ja-JP" altLang="en-US" dirty="0"/>
              <a:t>は超伝導ドームのオーバードープ側に位置していることに矛盾しない。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リンの方がイオン半径が小さいため、</a:t>
            </a:r>
            <a:r>
              <a:rPr kumimoji="1" lang="en-US" altLang="ja-JP" dirty="0"/>
              <a:t>x</a:t>
            </a:r>
            <a:r>
              <a:rPr kumimoji="1" lang="ja-JP" altLang="en-US" dirty="0"/>
              <a:t>が大きいと化学圧力をかけているような状態である。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18</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今回の研究では磁場構造の測定にダイヤモンド窒素空孔中心というものが使われています。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これは、近年「物理と化学とにまたがる学際領域」において大きな注目を集めています。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このダイヤモンド窒素空孔中心とは、ダイヤモンド結晶中の複合欠陥の一つであり、不純物原子である窒素と、空孔が隣り合うことで形成される原子レベルの構造体のことです。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大きさは約</a:t>
            </a:r>
            <a:r>
              <a:rPr kumimoji="1" lang="en-US" altLang="ja-JP" sz="1200" dirty="0"/>
              <a:t>1</a:t>
            </a:r>
            <a:r>
              <a:rPr kumimoji="1" lang="ja-JP" altLang="en-US" sz="1200" dirty="0"/>
              <a:t>マイクロメートルです。</a:t>
            </a:r>
            <a:endParaRPr kumimoji="1" lang="en-US" altLang="ja-JP" dirty="0"/>
          </a:p>
          <a:p>
            <a:r>
              <a:rPr kumimoji="1" lang="ja-JP" altLang="en-US" dirty="0"/>
              <a:t>本研究ではこのダイヤモンド窒素空孔中心を磁場センサとして用いて超伝導体の磁場構造を測定した。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メモ</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分裂した電子スピン準位を持ち、その利用によって高感度な計測が可能となる。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炭素の腕は</a:t>
            </a:r>
            <a:r>
              <a:rPr lang="en-US" altLang="ja-JP" sz="1200" dirty="0"/>
              <a:t>4</a:t>
            </a:r>
            <a:r>
              <a:rPr lang="ja-JP" altLang="en-US" sz="1200" dirty="0"/>
              <a:t>本だが、窒素の腕は</a:t>
            </a:r>
            <a:r>
              <a:rPr lang="en-US" altLang="ja-JP" sz="1200" dirty="0"/>
              <a:t>3</a:t>
            </a:r>
            <a:r>
              <a:rPr lang="ja-JP" altLang="en-US" sz="1200" dirty="0"/>
              <a:t>本しかないため、空孔ができる。</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について説明します。</a:t>
            </a:r>
            <a:endParaRPr kumimoji="1" lang="en-US" altLang="ja-JP" dirty="0"/>
          </a:p>
          <a:p>
            <a:r>
              <a:rPr kumimoji="1" lang="ja-JP" altLang="en-US" dirty="0"/>
              <a:t>この超伝導体は鉄系超伝導体です。鉄系超伝導体は高い転移温度と磁性相と隣接した超伝導相の存在から非常に多くの研究者が研究を行っています。</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面に対応し、この面で超伝導が起こります。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kumimoji="1" lang="en-US" altLang="ja-JP" dirty="0"/>
              <a:t>x</a:t>
            </a:r>
            <a:r>
              <a:rPr kumimoji="1" lang="ja-JP" altLang="en-US" dirty="0"/>
              <a:t>が</a:t>
            </a:r>
            <a:r>
              <a:rPr kumimoji="1" lang="en-US" altLang="ja-JP" dirty="0"/>
              <a:t>0.41</a:t>
            </a:r>
            <a:r>
              <a:rPr kumimoji="1" lang="ja-JP" altLang="en-US" dirty="0"/>
              <a:t>のものを試料とした。</a:t>
            </a:r>
          </a:p>
          <a:p>
            <a:endParaRPr kumimoji="1" lang="en-US" altLang="ja-JP" dirty="0"/>
          </a:p>
          <a:p>
            <a:endParaRPr kumimoji="1" lang="en-US" altLang="ja-JP" dirty="0"/>
          </a:p>
          <a:p>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本研究の目的は、ダイヤモンド窒素空孔中心は高圧装置内、極限状態下でも十分な感度を持った磁場センサとして使用できるかを検証することです。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は窒素空孔中心のエネルギー準位です。磁場がかけられたことによって基底状態の縮退が解けています。すなわち、ゼーマン分裂が起こっています。</a:t>
            </a:r>
            <a:endParaRPr kumimoji="1" lang="en-US" altLang="ja-JP" dirty="0"/>
          </a:p>
          <a:p>
            <a:r>
              <a:rPr kumimoji="1" lang="ja-JP" altLang="en-US" dirty="0"/>
              <a:t>基底状態は、電子スピン状態の異なる</a:t>
            </a:r>
            <a:r>
              <a:rPr kumimoji="1" lang="en-US" altLang="ja-JP" dirty="0"/>
              <a:t>3</a:t>
            </a:r>
            <a:r>
              <a:rPr kumimoji="1" lang="ja-JP" altLang="en-US" dirty="0"/>
              <a:t>つの状態にエネルギー分裂していて、それぞれ「</a:t>
            </a:r>
            <a:r>
              <a:rPr kumimoji="1" lang="en-US" altLang="ja-JP" dirty="0"/>
              <a:t>-1</a:t>
            </a:r>
            <a:r>
              <a:rPr kumimoji="1" lang="ja-JP" altLang="en-US" dirty="0"/>
              <a:t>」、「</a:t>
            </a:r>
            <a:r>
              <a:rPr kumimoji="1" lang="en-US" altLang="ja-JP" dirty="0"/>
              <a:t>0</a:t>
            </a:r>
            <a:r>
              <a:rPr kumimoji="1" lang="ja-JP" altLang="en-US" dirty="0"/>
              <a:t>」、「</a:t>
            </a:r>
            <a:r>
              <a:rPr kumimoji="1" lang="en-US" altLang="ja-JP" dirty="0"/>
              <a:t>+1</a:t>
            </a:r>
            <a:r>
              <a:rPr kumimoji="1" lang="ja-JP" altLang="en-US" dirty="0"/>
              <a:t>」状態と呼ばれます。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緑のレーザーを用いて励起されてから基底状態に戻る経路が</a:t>
            </a:r>
            <a:r>
              <a:rPr kumimoji="1" lang="en-US" altLang="ja-JP" dirty="0"/>
              <a:t>3</a:t>
            </a:r>
            <a:r>
              <a:rPr kumimoji="1" lang="ja-JP" altLang="en-US" dirty="0"/>
              <a:t>通りあります。</a:t>
            </a:r>
            <a:endParaRPr kumimoji="1" lang="en-US" altLang="ja-JP" dirty="0"/>
          </a:p>
          <a:p>
            <a:r>
              <a:rPr kumimoji="1" lang="ja-JP" altLang="en-US" dirty="0"/>
              <a:t>経路</a:t>
            </a:r>
            <a:r>
              <a:rPr kumimoji="1" lang="en-US" altLang="ja-JP" dirty="0"/>
              <a:t>A</a:t>
            </a:r>
            <a:r>
              <a:rPr kumimoji="1" lang="ja-JP" altLang="en-US" dirty="0"/>
              <a:t>は、基底状態「</a:t>
            </a:r>
            <a:r>
              <a:rPr kumimoji="1" lang="en-US" altLang="ja-JP" dirty="0"/>
              <a:t>0</a:t>
            </a:r>
            <a:r>
              <a:rPr kumimoji="1" lang="ja-JP" altLang="en-US" dirty="0"/>
              <a:t>」の状態から、緑色のレーザーで励起され、その後赤色の蛍光を放出して基底状態へと戻るという経路。</a:t>
            </a:r>
            <a:endParaRPr kumimoji="1" lang="en-US" altLang="ja-JP" dirty="0"/>
          </a:p>
          <a:p>
            <a:r>
              <a:rPr kumimoji="1" lang="ja-JP" altLang="en-US" dirty="0"/>
              <a:t>経路</a:t>
            </a:r>
            <a:r>
              <a:rPr kumimoji="1" lang="en-US" altLang="ja-JP" dirty="0"/>
              <a:t>B</a:t>
            </a:r>
            <a:r>
              <a:rPr kumimoji="1" lang="ja-JP" altLang="en-US" dirty="0"/>
              <a:t>は「</a:t>
            </a:r>
            <a:r>
              <a:rPr kumimoji="1" lang="en-US" altLang="ja-JP" dirty="0"/>
              <a:t>+1</a:t>
            </a:r>
            <a:r>
              <a:rPr kumimoji="1" lang="ja-JP" altLang="en-US" dirty="0"/>
              <a:t>」、「</a:t>
            </a:r>
            <a:r>
              <a:rPr kumimoji="1" lang="en-US" altLang="ja-JP" dirty="0"/>
              <a:t>-1</a:t>
            </a:r>
            <a:r>
              <a:rPr kumimoji="1" lang="ja-JP" altLang="en-US" dirty="0"/>
              <a:t>」の状態が緑のレーザーで励起され、赤い光を出しながら「</a:t>
            </a:r>
            <a:r>
              <a:rPr kumimoji="1" lang="en-US" altLang="ja-JP" dirty="0"/>
              <a:t>+1</a:t>
            </a:r>
            <a:r>
              <a:rPr kumimoji="1" lang="ja-JP" altLang="en-US" dirty="0"/>
              <a:t>」、「</a:t>
            </a:r>
            <a:r>
              <a:rPr kumimoji="1" lang="en-US" altLang="ja-JP" dirty="0"/>
              <a:t>-1</a:t>
            </a:r>
            <a:r>
              <a:rPr kumimoji="1" lang="ja-JP" altLang="en-US" dirty="0"/>
              <a:t>」の基底状態に戻るという経路。</a:t>
            </a:r>
            <a:endParaRPr kumimoji="1" lang="en-US" altLang="ja-JP" dirty="0"/>
          </a:p>
          <a:p>
            <a:r>
              <a:rPr lang="ja-JP" altLang="en-US" b="0" i="0" dirty="0">
                <a:solidFill>
                  <a:srgbClr val="555555"/>
                </a:solidFill>
                <a:effectLst/>
                <a:latin typeface="Noto Serif JP"/>
              </a:rPr>
              <a:t>経路</a:t>
            </a:r>
            <a:r>
              <a:rPr lang="en-US" altLang="ja-JP" b="0" i="0" dirty="0">
                <a:solidFill>
                  <a:srgbClr val="555555"/>
                </a:solidFill>
                <a:effectLst/>
                <a:latin typeface="Noto Serif JP"/>
              </a:rPr>
              <a:t>C</a:t>
            </a:r>
            <a:r>
              <a:rPr lang="ja-JP" altLang="en-US" b="0" i="0" dirty="0">
                <a:solidFill>
                  <a:srgbClr val="555555"/>
                </a:solidFill>
                <a:effectLst/>
                <a:latin typeface="Noto Serif JP"/>
              </a:rPr>
              <a:t>は</a:t>
            </a:r>
            <a:r>
              <a:rPr kumimoji="1" lang="ja-JP" altLang="en-US" dirty="0"/>
              <a:t>「</a:t>
            </a:r>
            <a:r>
              <a:rPr kumimoji="1" lang="en-US" altLang="ja-JP" dirty="0"/>
              <a:t>+1</a:t>
            </a:r>
            <a:r>
              <a:rPr kumimoji="1" lang="ja-JP" altLang="en-US" dirty="0"/>
              <a:t>」、「</a:t>
            </a:r>
            <a:r>
              <a:rPr kumimoji="1" lang="en-US" altLang="ja-JP" dirty="0"/>
              <a:t>-1</a:t>
            </a:r>
            <a:r>
              <a:rPr kumimoji="1" lang="ja-JP" altLang="en-US" dirty="0"/>
              <a:t>」の状態が緑のレーザーで励起され、光を出さずに「</a:t>
            </a:r>
            <a:r>
              <a:rPr kumimoji="1" lang="en-US" altLang="ja-JP" dirty="0"/>
              <a:t>0</a:t>
            </a:r>
            <a:r>
              <a:rPr kumimoji="1" lang="ja-JP" altLang="en-US" dirty="0"/>
              <a:t>」の基底状態に戻るという経路。</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ここで、「０」状態と「＋１（あるいは－１）」状態のエネルギー差に相当（共鳴）するマイクロ波（約</a:t>
            </a:r>
            <a:r>
              <a:rPr lang="en-US" altLang="ja-JP" b="0" i="0" dirty="0">
                <a:solidFill>
                  <a:srgbClr val="555555"/>
                </a:solidFill>
                <a:effectLst/>
                <a:latin typeface="Noto Serif JP"/>
              </a:rPr>
              <a:t>2.87 GHz</a:t>
            </a:r>
            <a:r>
              <a:rPr lang="ja-JP" altLang="en-US" b="0" i="0" dirty="0">
                <a:solidFill>
                  <a:srgbClr val="555555"/>
                </a:solidFill>
                <a:effectLst/>
                <a:latin typeface="Noto Serif JP"/>
              </a:rPr>
              <a:t>）を照射すると，「０」から「＋１（あるいは－１）」へ励起させることができる。この「＋１（あるいは－１）」状態に緑色光を照射すると、経路ＢとＣを通るようになるので，蛍光強度は弱くなります。</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磁場の強さに比例して「＋１」と「−１」のエネルギー準位が上下に分かれていきます。これに対応して、「０」と「＋１」、「０」と「－１」に共鳴するマイクロ波の周波数も変化します。この変化は、共鳴する周波数のマイクロ波を窒素空孔中心に照射した時に蛍光強度が弱くなることで確認できます。この原理に基づくと、窒素空孔中心を用いて磁場の値を高精度に求め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251324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高圧容器について説明する。図中の青い四角が試料です。</a:t>
            </a:r>
            <a:endParaRPr kumimoji="1" lang="en-US" altLang="ja-JP" dirty="0"/>
          </a:p>
          <a:p>
            <a:r>
              <a:rPr kumimoji="1" lang="ja-JP" altLang="en-US" dirty="0"/>
              <a:t>アンビルセルとしてモアッサナイトアンビルセルを用いました。</a:t>
            </a:r>
            <a:endParaRPr kumimoji="1" lang="en-US" altLang="ja-JP" dirty="0"/>
          </a:p>
          <a:p>
            <a:r>
              <a:rPr kumimoji="1" lang="ja-JP" altLang="en-US" dirty="0"/>
              <a:t>ダイヤモンド窒素空孔中心を用いて測定するときに必要なレーザーは上部のアンビルを通して高圧室に向けて照射されます。</a:t>
            </a:r>
            <a:endParaRPr kumimoji="1" lang="en-US" altLang="ja-JP" dirty="0"/>
          </a:p>
          <a:p>
            <a:r>
              <a:rPr kumimoji="1" lang="ja-JP" altLang="en-US" dirty="0"/>
              <a:t>測定に必要なマイクロ波は試料付近のマイクロコイルから供給されます。</a:t>
            </a:r>
            <a:endParaRPr kumimoji="1" lang="en-US" altLang="ja-JP" dirty="0"/>
          </a:p>
          <a:p>
            <a:r>
              <a:rPr kumimoji="1" lang="ja-JP" altLang="en-US" dirty="0"/>
              <a:t>大きい方のコイルは、窒素空孔中心を用いた計測の正しさを検証するための、交流磁化率測定用のモジュレーションコイルです。</a:t>
            </a:r>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面の積層方向。もう一つはダイヤモンド窒素空孔中心の座標。本研究での印加磁場は常に</a:t>
            </a:r>
            <a:r>
              <a:rPr kumimoji="1" lang="en-US" altLang="ja-JP" dirty="0"/>
              <a:t>c</a:t>
            </a:r>
            <a:r>
              <a:rPr kumimoji="1" lang="ja-JP" altLang="en-US" dirty="0"/>
              <a:t>軸に沿ったものである。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モジュレーションコイルの下にあるものがガスケットである。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左の図はマイクロコイルと試料の写真です。右下のスケールバーからわかるようにマイクロコイルの直径は約</a:t>
            </a:r>
            <a:r>
              <a:rPr kumimoji="1" lang="en-US" altLang="ja-JP" dirty="0"/>
              <a:t>100</a:t>
            </a:r>
            <a:r>
              <a:rPr kumimoji="1" lang="ja-JP" altLang="en-US" dirty="0"/>
              <a:t>マイクロメートルです。</a:t>
            </a:r>
            <a:endParaRPr kumimoji="1" lang="en-US" altLang="ja-JP" dirty="0"/>
          </a:p>
          <a:p>
            <a:r>
              <a:rPr kumimoji="1" lang="ja-JP" altLang="en-US" dirty="0"/>
              <a:t>試料の大きさは幅約</a:t>
            </a:r>
            <a:r>
              <a:rPr kumimoji="1" lang="en-US" altLang="ja-JP" dirty="0"/>
              <a:t>80</a:t>
            </a:r>
            <a:r>
              <a:rPr kumimoji="1" lang="ja-JP" altLang="en-US" dirty="0"/>
              <a:t>～</a:t>
            </a:r>
            <a:r>
              <a:rPr kumimoji="1" lang="en-US" altLang="ja-JP" dirty="0"/>
              <a:t>100</a:t>
            </a:r>
            <a:r>
              <a:rPr kumimoji="1" lang="ja-JP" altLang="en-US" dirty="0"/>
              <a:t>マイクロメートル、厚さ約</a:t>
            </a:r>
            <a:r>
              <a:rPr kumimoji="1" lang="en-US" altLang="ja-JP" dirty="0"/>
              <a:t>80</a:t>
            </a:r>
            <a:r>
              <a:rPr kumimoji="1" lang="ja-JP" altLang="en-US" dirty="0"/>
              <a:t>マイクロメートルの不規則な五角形です。</a:t>
            </a:r>
            <a:endParaRPr kumimoji="1" lang="en-US" altLang="ja-JP" dirty="0"/>
          </a:p>
          <a:p>
            <a:r>
              <a:rPr kumimoji="1" lang="ja-JP" altLang="en-US" dirty="0"/>
              <a:t>右の図は蛍光画像です。白い点がダイヤモンド窒素空孔中心で、白い線で書かれている五角形が試料です。</a:t>
            </a:r>
            <a:endParaRPr kumimoji="1" lang="en-US" altLang="ja-JP" dirty="0"/>
          </a:p>
          <a:p>
            <a:r>
              <a:rPr kumimoji="1" lang="ja-JP" altLang="en-US" dirty="0"/>
              <a:t>この研究では、試料上面の中央付近の窒素空孔中心を</a:t>
            </a:r>
            <a:r>
              <a:rPr kumimoji="1" lang="en-US" altLang="ja-JP" dirty="0"/>
              <a:t>NVC</a:t>
            </a:r>
            <a:r>
              <a:rPr kumimoji="1" lang="ja-JP" altLang="en-US" dirty="0"/>
              <a:t>、試料の端の窒素空孔中心を</a:t>
            </a:r>
            <a:r>
              <a:rPr kumimoji="1" lang="en-US" altLang="ja-JP" dirty="0"/>
              <a:t>NVE</a:t>
            </a:r>
            <a:r>
              <a:rPr kumimoji="1" lang="ja-JP" altLang="en-US" dirty="0"/>
              <a:t>、試料から離れた窒素空孔中心を</a:t>
            </a:r>
            <a:r>
              <a:rPr kumimoji="1" lang="en-US" altLang="ja-JP" dirty="0"/>
              <a:t>NVF</a:t>
            </a:r>
            <a:r>
              <a:rPr kumimoji="1" lang="ja-JP" altLang="en-US" dirty="0"/>
              <a:t>と呼ぶことにします。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7</a:t>
            </a:fld>
            <a:endParaRPr kumimoji="1" lang="ja-JP" altLang="en-US"/>
          </a:p>
        </p:txBody>
      </p:sp>
    </p:spTree>
    <p:extLst>
      <p:ext uri="{BB962C8B-B14F-4D97-AF65-F5344CB8AC3E}">
        <p14:creationId xmlns:p14="http://schemas.microsoft.com/office/powerpoint/2010/main" val="1040710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はそれぞれの窒素空孔中心の</a:t>
            </a:r>
            <a:r>
              <a:rPr kumimoji="1" lang="en-US" altLang="ja-JP" dirty="0"/>
              <a:t>8.3kbar</a:t>
            </a:r>
            <a:r>
              <a:rPr kumimoji="1" lang="ja-JP" altLang="en-US" dirty="0"/>
              <a:t>における光検出磁気共鳴スペクトルです。この時の温度は</a:t>
            </a:r>
            <a:r>
              <a:rPr kumimoji="1" lang="en-US" altLang="ja-JP" dirty="0"/>
              <a:t>7.7K</a:t>
            </a:r>
            <a:r>
              <a:rPr kumimoji="1" lang="ja-JP" altLang="en-US" dirty="0"/>
              <a:t>で超伝導転移温度よりも十分低いです。</a:t>
            </a:r>
            <a:endParaRPr kumimoji="1" lang="en-US" altLang="ja-JP" dirty="0"/>
          </a:p>
          <a:p>
            <a:r>
              <a:rPr kumimoji="1" lang="ja-JP" altLang="en-US" dirty="0"/>
              <a:t>このデータからそれぞれの窒素空孔中心の光検出磁気共鳴スペクトルは異なる分裂幅を示すことが分かります。図</a:t>
            </a:r>
            <a:r>
              <a:rPr kumimoji="1" lang="en-US" altLang="ja-JP" dirty="0"/>
              <a:t>A</a:t>
            </a:r>
            <a:r>
              <a:rPr kumimoji="1" lang="ja-JP" altLang="en-US" dirty="0"/>
              <a:t>の下のメモリの縮尺が違うことにご注意ください。</a:t>
            </a:r>
            <a:endParaRPr kumimoji="1" lang="en-US" altLang="ja-JP" dirty="0"/>
          </a:p>
          <a:p>
            <a:r>
              <a:rPr kumimoji="1" lang="ja-JP" altLang="en-US" dirty="0"/>
              <a:t>これは、図</a:t>
            </a:r>
            <a:r>
              <a:rPr kumimoji="1" lang="en-US" altLang="ja-JP" dirty="0"/>
              <a:t>B</a:t>
            </a:r>
            <a:r>
              <a:rPr kumimoji="1" lang="ja-JP" altLang="en-US" dirty="0"/>
              <a:t>のように試料の超伝導転移に伴う完全反磁性によってそれぞれの窒素空孔中心で感じる磁場が異なることが原因です。</a:t>
            </a:r>
            <a:endParaRPr kumimoji="1" lang="en-US" altLang="ja-JP" dirty="0"/>
          </a:p>
          <a:p>
            <a:r>
              <a:rPr kumimoji="1" lang="en-US" altLang="ja-JP" dirty="0"/>
              <a:t>NVC</a:t>
            </a:r>
            <a:r>
              <a:rPr kumimoji="1" lang="ja-JP" altLang="en-US" dirty="0"/>
              <a:t>は分裂幅が一番小さく、</a:t>
            </a:r>
            <a:r>
              <a:rPr kumimoji="1" lang="en-US" altLang="ja-JP" dirty="0"/>
              <a:t>NVE</a:t>
            </a:r>
            <a:r>
              <a:rPr kumimoji="1" lang="ja-JP" altLang="en-US" dirty="0"/>
              <a:t>は分裂幅が一番大きい。この二つは</a:t>
            </a:r>
            <a:r>
              <a:rPr kumimoji="1" lang="en-US" altLang="ja-JP" dirty="0"/>
              <a:t>10</a:t>
            </a:r>
            <a:r>
              <a:rPr kumimoji="1" lang="ja-JP" altLang="en-US" dirty="0"/>
              <a:t>倍ほど違います。</a:t>
            </a:r>
            <a:endParaRPr kumimoji="1" lang="en-US" altLang="ja-JP" dirty="0"/>
          </a:p>
          <a:p>
            <a:endParaRPr kumimoji="1" lang="en-US" altLang="ja-JP" dirty="0"/>
          </a:p>
          <a:p>
            <a:r>
              <a:rPr kumimoji="1" lang="en-US" altLang="ja-JP" dirty="0"/>
              <a:t>NVC</a:t>
            </a:r>
            <a:r>
              <a:rPr kumimoji="1" lang="ja-JP" altLang="en-US" dirty="0"/>
              <a:t>は試料の上部にあるため、</a:t>
            </a:r>
            <a:r>
              <a:rPr kumimoji="1" lang="en-US" altLang="ja-JP" dirty="0" err="1"/>
              <a:t>NVc</a:t>
            </a:r>
            <a:r>
              <a:rPr kumimoji="1" lang="ja-JP" altLang="en-US" dirty="0"/>
              <a:t>が感じる磁場は、試料の磁化とほぼ同じとみなせます。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8</a:t>
            </a:fld>
            <a:endParaRPr kumimoji="1" lang="ja-JP" altLang="en-US"/>
          </a:p>
        </p:txBody>
      </p:sp>
    </p:spTree>
    <p:extLst>
      <p:ext uri="{BB962C8B-B14F-4D97-AF65-F5344CB8AC3E}">
        <p14:creationId xmlns:p14="http://schemas.microsoft.com/office/powerpoint/2010/main" val="20992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8.3kbar</a:t>
            </a:r>
            <a:r>
              <a:rPr kumimoji="1" lang="ja-JP" altLang="en-US" dirty="0"/>
              <a:t>の圧力下でそれぞれの温度での</a:t>
            </a:r>
            <a:r>
              <a:rPr kumimoji="1" lang="en-US" altLang="ja-JP" dirty="0" err="1"/>
              <a:t>NVc</a:t>
            </a:r>
            <a:r>
              <a:rPr kumimoji="1" lang="ja-JP" altLang="en-US" dirty="0"/>
              <a:t>の光検出磁気共鳴スペクトル。そこから分裂幅の大きさを抽出してプロットしたのが右図の赤い線です。</a:t>
            </a:r>
            <a:endParaRPr kumimoji="1" lang="en-US" altLang="ja-JP" dirty="0"/>
          </a:p>
          <a:p>
            <a:r>
              <a:rPr kumimoji="1" lang="ja-JP" altLang="en-US" dirty="0"/>
              <a:t>分裂の度合いは、初めは一定ですが、温められると約</a:t>
            </a:r>
            <a:r>
              <a:rPr kumimoji="1" lang="en-US" altLang="ja-JP" dirty="0"/>
              <a:t>17K</a:t>
            </a:r>
            <a:r>
              <a:rPr kumimoji="1" lang="ja-JP" altLang="en-US" dirty="0"/>
              <a:t>以降顕著に増加します。そして、約</a:t>
            </a:r>
            <a:r>
              <a:rPr kumimoji="1" lang="en-US" altLang="ja-JP" dirty="0"/>
              <a:t>21K</a:t>
            </a:r>
            <a:r>
              <a:rPr kumimoji="1" lang="ja-JP" altLang="en-US" dirty="0"/>
              <a:t>以降はまた分裂が一定となります。</a:t>
            </a:r>
            <a:endParaRPr kumimoji="1" lang="en-US" altLang="ja-JP" dirty="0"/>
          </a:p>
          <a:p>
            <a:r>
              <a:rPr kumimoji="1" lang="ja-JP" altLang="en-US" dirty="0"/>
              <a:t>超伝導との関連を調べるため、同じ実験で交流磁化率データを追加で収集しました。同じ温度で超伝導転移を意味する交流磁化率の急激な低下が検出されました。</a:t>
            </a:r>
            <a:endParaRPr kumimoji="1" lang="en-US" altLang="ja-JP" dirty="0"/>
          </a:p>
          <a:p>
            <a:r>
              <a:rPr kumimoji="1" lang="ja-JP" altLang="en-US" dirty="0"/>
              <a:t>右図から、光学磁気共鳴法と交流磁化率法は</a:t>
            </a:r>
            <a:r>
              <a:rPr kumimoji="1" lang="en-US" altLang="ja-JP" dirty="0"/>
              <a:t>Tc</a:t>
            </a:r>
            <a:r>
              <a:rPr kumimoji="1" lang="ja-JP" altLang="en-US" dirty="0"/>
              <a:t>の測定においてよく一致することが分かります。</a:t>
            </a:r>
            <a:endParaRPr kumimoji="1" lang="en-US" altLang="ja-JP" dirty="0"/>
          </a:p>
          <a:p>
            <a:r>
              <a:rPr kumimoji="1" lang="ja-JP" altLang="en-US" dirty="0"/>
              <a:t>光検出磁気共鳴法で幅が大きくなっているのは、試料に接近した窒素空孔が貫通磁場を渦糸という形で感知し始めたからです。</a:t>
            </a:r>
            <a:endParaRPr kumimoji="1" lang="en-US" altLang="ja-JP" dirty="0"/>
          </a:p>
          <a:p>
            <a:r>
              <a:rPr kumimoji="1" lang="ja-JP" altLang="en-US" dirty="0"/>
              <a:t>交流磁化率は、試料全体の平均応答を探るため、渦糸の状態に対する感度が非常に低いです。</a:t>
            </a:r>
            <a:endParaRPr kumimoji="1" lang="en-US" altLang="ja-JP" dirty="0"/>
          </a:p>
          <a:p>
            <a:r>
              <a:rPr kumimoji="1" lang="ja-JP" altLang="en-US" dirty="0"/>
              <a:t>この研究から光検出磁気共鳴法は交流磁化率法よりも空間分解能が良いことが分かります。</a:t>
            </a:r>
            <a:endParaRPr kumimoji="1" lang="en-US" altLang="ja-JP" dirty="0"/>
          </a:p>
          <a:p>
            <a:endParaRPr kumimoji="1" lang="en-US" altLang="ja-JP" dirty="0"/>
          </a:p>
          <a:p>
            <a:r>
              <a:rPr kumimoji="1" lang="en-US" altLang="ja-JP" dirty="0"/>
              <a:t>8.3kbar(=0.83</a:t>
            </a:r>
            <a:r>
              <a:rPr kumimoji="1" lang="ja-JP" altLang="en-US" dirty="0"/>
              <a:t>　</a:t>
            </a:r>
            <a:r>
              <a:rPr kumimoji="1" lang="en-US" altLang="ja-JP" dirty="0" err="1"/>
              <a:t>Gpa</a:t>
            </a:r>
            <a:r>
              <a:rPr kumimoji="1" lang="en-US" altLang="ja-JP" dirty="0"/>
              <a:t>=0.83</a:t>
            </a:r>
            <a:r>
              <a:rPr kumimoji="1" lang="ja-JP" altLang="en-US" dirty="0"/>
              <a:t>万気圧</a:t>
            </a:r>
            <a:r>
              <a:rPr kumimoji="1" lang="en-US" altLang="ja-JP" dirty="0"/>
              <a:t>)</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izuochilab.kuicr.kyoto-u.ac.jp/research.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qforum.org/topics/interview07" TargetMode="External"/><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12/12062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photonics.com/Articles/New_Tools_Promise_the_Next_Big_Thing_for_Quantum/a66126" TargetMode="External"/><Relationship Id="rId5" Type="http://schemas.openxmlformats.org/officeDocument/2006/relationships/image" Target="../media/image4.png"/><Relationship Id="rId4" Type="http://schemas.openxmlformats.org/officeDocument/2006/relationships/hyperlink" Target="https://qforum.org/topics/interview07"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Measuring magnetic field texture in correlated</a:t>
            </a:r>
            <a:br>
              <a:rPr lang="ja-JP" altLang="ja-JP" sz="2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King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Yau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Yip,Kin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On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Ho,King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Yu,Yang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Chen,Wei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Zhang,S</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Kasahara,Y.Mizukami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a:t>
            </a:r>
            <a:br>
              <a:rPr lang="ja-JP" altLang="ja-JP" sz="1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Shibauchi,Y</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Matsuda,Swee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K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Goh,Sen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i="1" kern="100" dirty="0">
                <a:effectLst/>
                <a:latin typeface="Arial" panose="020B0604020202020204" pitchFamily="34" charset="0"/>
                <a:ea typeface="游明朝" panose="02020400000000000000" pitchFamily="18" charset="-128"/>
                <a:cs typeface="Arial" panose="020B0604020202020204" pitchFamily="34" charset="0"/>
              </a:rPr>
              <a:t>SCIENCE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 </a:t>
            </a:r>
            <a:r>
              <a:rPr lang="en-US" altLang="ja-JP" sz="1800" b="1" kern="100" dirty="0">
                <a:effectLst/>
                <a:latin typeface="Arial" panose="020B0604020202020204" pitchFamily="34" charset="0"/>
                <a:ea typeface="游明朝" panose="02020400000000000000" pitchFamily="18" charset="-128"/>
                <a:cs typeface="Arial" panose="020B0604020202020204" pitchFamily="34" charset="0"/>
              </a:rPr>
              <a:t>366</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1355 (2019)</a:t>
            </a:r>
            <a:b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35088"/>
            <a:ext cx="6631693" cy="3605212"/>
          </a:xfrm>
          <a:prstGeom prst="rect">
            <a:avLst/>
          </a:prstGeom>
        </p:spPr>
      </p:pic>
      <p:sp>
        <p:nvSpPr>
          <p:cNvPr id="3" name="テキスト ボックス 2">
            <a:extLst>
              <a:ext uri="{FF2B5EF4-FFF2-40B4-BE49-F238E27FC236}">
                <a16:creationId xmlns:a16="http://schemas.microsoft.com/office/drawing/2014/main" id="{58D7274E-F393-E6E7-0A7C-288CE2A90782}"/>
              </a:ext>
            </a:extLst>
          </p:cNvPr>
          <p:cNvSpPr txBox="1"/>
          <p:nvPr/>
        </p:nvSpPr>
        <p:spPr>
          <a:xfrm>
            <a:off x="7614796" y="1854200"/>
            <a:ext cx="3594100" cy="830997"/>
          </a:xfrm>
          <a:prstGeom prst="rect">
            <a:avLst/>
          </a:prstGeom>
          <a:noFill/>
        </p:spPr>
        <p:txBody>
          <a:bodyPr wrap="square" rtlCol="0">
            <a:spAutoFit/>
          </a:bodyPr>
          <a:lstStyle/>
          <a:p>
            <a:r>
              <a:rPr kumimoji="1" lang="ja-JP" altLang="en-US" sz="2400" dirty="0">
                <a:solidFill>
                  <a:schemeClr val="accent6"/>
                </a:solidFill>
              </a:rPr>
              <a:t>◆</a:t>
            </a:r>
            <a:r>
              <a:rPr kumimoji="1" lang="ja-JP" altLang="en-US" sz="2400" dirty="0"/>
              <a:t>交流磁化率測定法</a:t>
            </a:r>
            <a:endParaRPr kumimoji="1" lang="en-US" altLang="ja-JP" sz="2400" dirty="0"/>
          </a:p>
          <a:p>
            <a:r>
              <a:rPr lang="ja-JP" altLang="en-US" sz="2400" dirty="0">
                <a:solidFill>
                  <a:schemeClr val="accent2"/>
                </a:solidFill>
              </a:rPr>
              <a:t>■</a:t>
            </a:r>
            <a:r>
              <a:rPr lang="ja-JP" altLang="en-US" sz="2400" dirty="0"/>
              <a:t>光検出磁気共鳴法</a:t>
            </a:r>
            <a:endParaRPr kumimoji="1" lang="ja-JP" altLang="en-US" sz="2400" dirty="0"/>
          </a:p>
        </p:txBody>
      </p:sp>
      <p:sp>
        <p:nvSpPr>
          <p:cNvPr id="4" name="テキスト ボックス 3">
            <a:extLst>
              <a:ext uri="{FF2B5EF4-FFF2-40B4-BE49-F238E27FC236}">
                <a16:creationId xmlns:a16="http://schemas.microsoft.com/office/drawing/2014/main" id="{2C7CED2E-E152-62A9-D2A0-1419B2510922}"/>
              </a:ext>
            </a:extLst>
          </p:cNvPr>
          <p:cNvSpPr txBox="1"/>
          <p:nvPr/>
        </p:nvSpPr>
        <p:spPr>
          <a:xfrm>
            <a:off x="929392" y="5061247"/>
            <a:ext cx="3490207" cy="461665"/>
          </a:xfrm>
          <a:prstGeom prst="rect">
            <a:avLst/>
          </a:prstGeom>
          <a:noFill/>
        </p:spPr>
        <p:txBody>
          <a:bodyPr wrap="square" rtlCol="0">
            <a:spAutoFit/>
          </a:bodyPr>
          <a:lstStyle/>
          <a:p>
            <a:r>
              <a:rPr kumimoji="1" lang="en-US" altLang="ja-JP" sz="2400" dirty="0"/>
              <a:t>(A)</a:t>
            </a:r>
            <a:r>
              <a:rPr kumimoji="1" lang="ja-JP" altLang="en-US" sz="2400" b="1" dirty="0"/>
              <a:t>高圧下でも検出可能</a:t>
            </a:r>
          </a:p>
        </p:txBody>
      </p:sp>
      <p:sp>
        <p:nvSpPr>
          <p:cNvPr id="6" name="テキスト ボックス 5">
            <a:extLst>
              <a:ext uri="{FF2B5EF4-FFF2-40B4-BE49-F238E27FC236}">
                <a16:creationId xmlns:a16="http://schemas.microsoft.com/office/drawing/2014/main" id="{335AAF28-636F-1DD4-8C74-A5863065A936}"/>
              </a:ext>
            </a:extLst>
          </p:cNvPr>
          <p:cNvSpPr txBox="1"/>
          <p:nvPr/>
        </p:nvSpPr>
        <p:spPr>
          <a:xfrm>
            <a:off x="4547746" y="5048547"/>
            <a:ext cx="4062854" cy="461665"/>
          </a:xfrm>
          <a:prstGeom prst="rect">
            <a:avLst/>
          </a:prstGeom>
          <a:noFill/>
        </p:spPr>
        <p:txBody>
          <a:bodyPr wrap="square" rtlCol="0">
            <a:spAutoFit/>
          </a:bodyPr>
          <a:lstStyle/>
          <a:p>
            <a:r>
              <a:rPr kumimoji="1" lang="en-US" altLang="ja-JP" sz="2400" dirty="0"/>
              <a:t>(B)</a:t>
            </a:r>
            <a:r>
              <a:rPr kumimoji="1" lang="ja-JP" altLang="en-US" sz="2400" b="1" dirty="0"/>
              <a:t>交流磁化率測定法と一致</a:t>
            </a:r>
          </a:p>
        </p:txBody>
      </p:sp>
      <p:sp>
        <p:nvSpPr>
          <p:cNvPr id="7" name="正方形/長方形 6">
            <a:extLst>
              <a:ext uri="{FF2B5EF4-FFF2-40B4-BE49-F238E27FC236}">
                <a16:creationId xmlns:a16="http://schemas.microsoft.com/office/drawing/2014/main" id="{0DAA8398-F21D-CA68-2919-3F49EE6FDDE5}"/>
              </a:ext>
            </a:extLst>
          </p:cNvPr>
          <p:cNvSpPr/>
          <p:nvPr/>
        </p:nvSpPr>
        <p:spPr>
          <a:xfrm>
            <a:off x="7614796" y="1854200"/>
            <a:ext cx="3124200" cy="77573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4AD7CD4A-1775-E299-D55D-465D6965A445}"/>
              </a:ext>
            </a:extLst>
          </p:cNvPr>
          <p:cNvSpPr/>
          <p:nvPr/>
        </p:nvSpPr>
        <p:spPr>
          <a:xfrm>
            <a:off x="4020696" y="5618459"/>
            <a:ext cx="10541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E13E345-040E-EEC7-56F4-08617C6EB2C9}"/>
              </a:ext>
            </a:extLst>
          </p:cNvPr>
          <p:cNvSpPr txBox="1"/>
          <p:nvPr/>
        </p:nvSpPr>
        <p:spPr>
          <a:xfrm>
            <a:off x="5202943" y="5749576"/>
            <a:ext cx="4533900" cy="461665"/>
          </a:xfrm>
          <a:prstGeom prst="rect">
            <a:avLst/>
          </a:prstGeom>
          <a:noFill/>
        </p:spPr>
        <p:txBody>
          <a:bodyPr wrap="square" rtlCol="0">
            <a:spAutoFit/>
          </a:bodyPr>
          <a:lstStyle/>
          <a:p>
            <a:r>
              <a:rPr kumimoji="1" lang="ja-JP" altLang="en-US" sz="2400" b="1" dirty="0">
                <a:solidFill>
                  <a:srgbClr val="FF0000"/>
                </a:solidFill>
              </a:rPr>
              <a:t>窒素空孔中心は高圧下でも有効</a:t>
            </a:r>
          </a:p>
        </p:txBody>
      </p:sp>
    </p:spTree>
    <p:extLst>
      <p:ext uri="{BB962C8B-B14F-4D97-AF65-F5344CB8AC3E}">
        <p14:creationId xmlns:p14="http://schemas.microsoft.com/office/powerpoint/2010/main" val="83792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 </a:t>
            </a:r>
            <a:r>
              <a:rPr kumimoji="1" lang="en-US" altLang="ja-JP" dirty="0" err="1"/>
              <a:t>μT</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 </a:t>
            </a:r>
            <a:r>
              <a:rPr lang="en-US" altLang="ja-JP" dirty="0"/>
              <a:t>K</a:t>
            </a:r>
            <a:r>
              <a:rPr lang="ja-JP" altLang="en-US" dirty="0"/>
              <a:t>、</a:t>
            </a:r>
            <a:r>
              <a:rPr lang="en-US" altLang="ja-JP" dirty="0"/>
              <a:t>60 </a:t>
            </a:r>
            <a:r>
              <a:rPr lang="en-US" altLang="ja-JP" dirty="0" err="1"/>
              <a:t>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
        <p:nvSpPr>
          <p:cNvPr id="4" name="四角形: 角を丸くする 3">
            <a:extLst>
              <a:ext uri="{FF2B5EF4-FFF2-40B4-BE49-F238E27FC236}">
                <a16:creationId xmlns:a16="http://schemas.microsoft.com/office/drawing/2014/main" id="{86F31E93-8FD3-C4CB-99AF-ED687BD1DB90}"/>
              </a:ext>
            </a:extLst>
          </p:cNvPr>
          <p:cNvSpPr/>
          <p:nvPr/>
        </p:nvSpPr>
        <p:spPr>
          <a:xfrm>
            <a:off x="838200" y="2559844"/>
            <a:ext cx="9944100" cy="2882900"/>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7543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a:xfrm>
            <a:off x="838200" y="1825625"/>
            <a:ext cx="10515600" cy="942975"/>
          </a:xfrm>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があるもの。特に、相互作用が強いものを強相関電子系という。</a:t>
            </a:r>
            <a:endParaRPr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70C9F1C7-7773-C4B2-2C94-B3C09EDB93DF}"/>
              </a:ext>
            </a:extLst>
          </p:cNvPr>
          <p:cNvSpPr/>
          <p:nvPr/>
        </p:nvSpPr>
        <p:spPr>
          <a:xfrm>
            <a:off x="2349500" y="3098800"/>
            <a:ext cx="7721600" cy="3034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5147DC-47F1-6363-CC7D-5D9D27C3C41F}"/>
              </a:ext>
            </a:extLst>
          </p:cNvPr>
          <p:cNvSpPr txBox="1"/>
          <p:nvPr/>
        </p:nvSpPr>
        <p:spPr>
          <a:xfrm>
            <a:off x="2705100" y="3446621"/>
            <a:ext cx="7366000" cy="2339102"/>
          </a:xfrm>
          <a:prstGeom prst="rect">
            <a:avLst/>
          </a:prstGeom>
          <a:noFill/>
        </p:spPr>
        <p:txBody>
          <a:bodyPr wrap="square" rtlCol="0">
            <a:spAutoFit/>
          </a:bodyPr>
          <a:lstStyle/>
          <a:p>
            <a:pPr marL="0" indent="0">
              <a:buNone/>
            </a:pPr>
            <a:r>
              <a:rPr lang="ja-JP" altLang="en-US" sz="3200" dirty="0"/>
              <a:t>例</a:t>
            </a:r>
            <a:r>
              <a:rPr lang="en-US" altLang="ja-JP" sz="3200" dirty="0"/>
              <a:t>)</a:t>
            </a:r>
          </a:p>
          <a:p>
            <a:pPr marL="0" indent="0">
              <a:buNone/>
            </a:pPr>
            <a:r>
              <a:rPr lang="ja-JP" altLang="en-US" sz="3200" dirty="0"/>
              <a:t>・超伝導体</a:t>
            </a:r>
            <a:r>
              <a:rPr lang="en-US" altLang="ja-JP" sz="3200" dirty="0"/>
              <a:t>(</a:t>
            </a:r>
            <a:r>
              <a:rPr lang="ja-JP" altLang="en-US" sz="3200" dirty="0"/>
              <a:t>銅酸化物、鉄ニクタイド</a:t>
            </a:r>
            <a:r>
              <a:rPr lang="en-US" altLang="ja-JP" sz="3200" dirty="0"/>
              <a:t>)</a:t>
            </a:r>
          </a:p>
          <a:p>
            <a:pPr marL="0" indent="0">
              <a:buNone/>
            </a:pPr>
            <a:r>
              <a:rPr lang="ja-JP" altLang="en-US" sz="3200" dirty="0"/>
              <a:t>・磁性体</a:t>
            </a:r>
            <a:endParaRPr lang="en-US" altLang="ja-JP" sz="3200" dirty="0"/>
          </a:p>
          <a:p>
            <a:pPr marL="0" indent="0">
              <a:buNone/>
            </a:pPr>
            <a:r>
              <a:rPr lang="ja-JP" altLang="en-US" sz="3200" dirty="0"/>
              <a:t>・重い電子系物質</a:t>
            </a:r>
            <a:endParaRPr lang="en-US" altLang="ja-JP" sz="3200" dirty="0"/>
          </a:p>
          <a:p>
            <a:endParaRPr kumimoji="1" lang="ja-JP" altLang="en-US" dirty="0"/>
          </a:p>
        </p:txBody>
      </p:sp>
    </p:spTree>
    <p:extLst>
      <p:ext uri="{BB962C8B-B14F-4D97-AF65-F5344CB8AC3E}">
        <p14:creationId xmlns:p14="http://schemas.microsoft.com/office/powerpoint/2010/main" val="252691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4907F-1100-D2D7-09D2-BEDA97D92ADD}"/>
              </a:ext>
            </a:extLst>
          </p:cNvPr>
          <p:cNvSpPr>
            <a:spLocks noGrp="1"/>
          </p:cNvSpPr>
          <p:nvPr>
            <p:ph type="title"/>
          </p:nvPr>
        </p:nvSpPr>
        <p:spPr/>
        <p:txBody>
          <a:bodyPr/>
          <a:lstStyle/>
          <a:p>
            <a:r>
              <a:rPr kumimoji="1" lang="ja-JP" altLang="en-US" b="1" dirty="0"/>
              <a:t>超微細構造とは</a:t>
            </a:r>
          </a:p>
        </p:txBody>
      </p:sp>
      <p:pic>
        <p:nvPicPr>
          <p:cNvPr id="4" name="図 3">
            <a:extLst>
              <a:ext uri="{FF2B5EF4-FFF2-40B4-BE49-F238E27FC236}">
                <a16:creationId xmlns:a16="http://schemas.microsoft.com/office/drawing/2014/main" id="{7DBAB058-2F1C-E50A-E5BE-B01FD3A3A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2913063"/>
            <a:ext cx="6858106" cy="2447366"/>
          </a:xfrm>
          <a:prstGeom prst="rect">
            <a:avLst/>
          </a:prstGeom>
        </p:spPr>
      </p:pic>
      <p:sp>
        <p:nvSpPr>
          <p:cNvPr id="6" name="テキスト ボックス 5">
            <a:extLst>
              <a:ext uri="{FF2B5EF4-FFF2-40B4-BE49-F238E27FC236}">
                <a16:creationId xmlns:a16="http://schemas.microsoft.com/office/drawing/2014/main" id="{3E72818F-AE1D-F00C-1119-D90879AEE635}"/>
              </a:ext>
            </a:extLst>
          </p:cNvPr>
          <p:cNvSpPr txBox="1"/>
          <p:nvPr/>
        </p:nvSpPr>
        <p:spPr>
          <a:xfrm>
            <a:off x="1041453" y="1587500"/>
            <a:ext cx="8915400" cy="1200329"/>
          </a:xfrm>
          <a:prstGeom prst="rect">
            <a:avLst/>
          </a:prstGeom>
          <a:noFill/>
        </p:spPr>
        <p:txBody>
          <a:bodyPr wrap="square" rtlCol="0">
            <a:spAutoFit/>
          </a:bodyPr>
          <a:lstStyle/>
          <a:p>
            <a:r>
              <a:rPr kumimoji="1" lang="ja-JP" altLang="en-US" sz="2400" dirty="0"/>
              <a:t>原子内で核磁気モーメントと電子の磁気モーメントは磁気的に相互作用するが、その相互作用は非常に小さい。</a:t>
            </a:r>
            <a:endParaRPr kumimoji="1" lang="en-US" altLang="ja-JP" sz="2400" dirty="0"/>
          </a:p>
          <a:p>
            <a:r>
              <a:rPr kumimoji="1" lang="ja-JP" altLang="en-US" sz="2400" dirty="0"/>
              <a:t>この相互作用によるエネルギー分裂のこと。</a:t>
            </a:r>
          </a:p>
        </p:txBody>
      </p:sp>
      <p:sp>
        <p:nvSpPr>
          <p:cNvPr id="8" name="テキスト ボックス 7">
            <a:extLst>
              <a:ext uri="{FF2B5EF4-FFF2-40B4-BE49-F238E27FC236}">
                <a16:creationId xmlns:a16="http://schemas.microsoft.com/office/drawing/2014/main" id="{2B16C442-1003-F28D-C768-D790A9E13DAC}"/>
              </a:ext>
            </a:extLst>
          </p:cNvPr>
          <p:cNvSpPr txBox="1"/>
          <p:nvPr/>
        </p:nvSpPr>
        <p:spPr>
          <a:xfrm>
            <a:off x="1320853" y="5600700"/>
            <a:ext cx="9309047" cy="738664"/>
          </a:xfrm>
          <a:prstGeom prst="rect">
            <a:avLst/>
          </a:prstGeom>
          <a:noFill/>
        </p:spPr>
        <p:txBody>
          <a:bodyPr wrap="square" rtlCol="0">
            <a:spAutoFit/>
          </a:bodyPr>
          <a:lstStyle/>
          <a:p>
            <a:r>
              <a:rPr kumimoji="1" lang="ja-JP" altLang="en-US" sz="2400" b="1" dirty="0"/>
              <a:t>そのため、ゼーマン分裂以外のエネルギー分裂も起こっている。</a:t>
            </a:r>
            <a:endParaRPr kumimoji="1" lang="en-US" altLang="ja-JP" sz="2400" b="1" dirty="0"/>
          </a:p>
          <a:p>
            <a:r>
              <a:rPr lang="ja-JP" altLang="en-US" dirty="0"/>
              <a:t>ゼーマン分裂はローレンツフィットによって決定した。</a:t>
            </a:r>
            <a:endParaRPr kumimoji="1" lang="ja-JP" altLang="en-US" dirty="0"/>
          </a:p>
        </p:txBody>
      </p:sp>
    </p:spTree>
    <p:extLst>
      <p:ext uri="{BB962C8B-B14F-4D97-AF65-F5344CB8AC3E}">
        <p14:creationId xmlns:p14="http://schemas.microsoft.com/office/powerpoint/2010/main" val="117158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F0226-B44B-C3ED-20AC-E508CB2FC698}"/>
              </a:ext>
            </a:extLst>
          </p:cNvPr>
          <p:cNvSpPr>
            <a:spLocks noGrp="1"/>
          </p:cNvSpPr>
          <p:nvPr>
            <p:ph type="title"/>
          </p:nvPr>
        </p:nvSpPr>
        <p:spPr/>
        <p:txBody>
          <a:bodyPr/>
          <a:lstStyle/>
          <a:p>
            <a:r>
              <a:rPr kumimoji="1" lang="ja-JP" altLang="en-US" b="1" dirty="0"/>
              <a:t>ローレンツフィット</a:t>
            </a:r>
          </a:p>
        </p:txBody>
      </p:sp>
      <p:sp>
        <p:nvSpPr>
          <p:cNvPr id="4" name="テキスト ボックス 3">
            <a:extLst>
              <a:ext uri="{FF2B5EF4-FFF2-40B4-BE49-F238E27FC236}">
                <a16:creationId xmlns:a16="http://schemas.microsoft.com/office/drawing/2014/main" id="{C6A3DCF2-4F14-6809-F1A8-6C819C5AC47E}"/>
              </a:ext>
            </a:extLst>
          </p:cNvPr>
          <p:cNvSpPr txBox="1"/>
          <p:nvPr/>
        </p:nvSpPr>
        <p:spPr>
          <a:xfrm>
            <a:off x="952500" y="1690688"/>
            <a:ext cx="7797800" cy="523220"/>
          </a:xfrm>
          <a:prstGeom prst="rect">
            <a:avLst/>
          </a:prstGeom>
          <a:noFill/>
        </p:spPr>
        <p:txBody>
          <a:bodyPr wrap="square" rtlCol="0">
            <a:spAutoFit/>
          </a:bodyPr>
          <a:lstStyle/>
          <a:p>
            <a:r>
              <a:rPr kumimoji="1" lang="ja-JP" altLang="en-US" sz="2800" b="1" dirty="0"/>
              <a:t>ローレンツ関数を用いたフィッティングのこと</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EF91869-77FA-5369-A8CC-0D1A5330DC63}"/>
                  </a:ext>
                </a:extLst>
              </p:cNvPr>
              <p:cNvSpPr txBox="1"/>
              <p:nvPr/>
            </p:nvSpPr>
            <p:spPr>
              <a:xfrm>
                <a:off x="3413125" y="2583240"/>
                <a:ext cx="4076700" cy="10333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𝑓</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𝐴</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 </m:t>
                          </m:r>
                        </m:den>
                      </m:f>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CEF91869-77FA-5369-A8CC-0D1A5330DC63}"/>
                  </a:ext>
                </a:extLst>
              </p:cNvPr>
              <p:cNvSpPr txBox="1">
                <a:spLocks noRot="1" noChangeAspect="1" noMove="1" noResize="1" noEditPoints="1" noAdjustHandles="1" noChangeArrowheads="1" noChangeShapeType="1" noTextEdit="1"/>
              </p:cNvSpPr>
              <p:nvPr/>
            </p:nvSpPr>
            <p:spPr>
              <a:xfrm>
                <a:off x="3413125" y="2583240"/>
                <a:ext cx="4076700" cy="103336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724D214-BBF6-C4C4-7586-49BD043DCDCD}"/>
              </a:ext>
            </a:extLst>
          </p:cNvPr>
          <p:cNvSpPr txBox="1"/>
          <p:nvPr/>
        </p:nvSpPr>
        <p:spPr>
          <a:xfrm>
            <a:off x="3267075" y="2398574"/>
            <a:ext cx="2184400"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ローレンツ関数</a:t>
            </a:r>
          </a:p>
        </p:txBody>
      </p:sp>
      <p:sp>
        <p:nvSpPr>
          <p:cNvPr id="6" name="正方形/長方形 5">
            <a:extLst>
              <a:ext uri="{FF2B5EF4-FFF2-40B4-BE49-F238E27FC236}">
                <a16:creationId xmlns:a16="http://schemas.microsoft.com/office/drawing/2014/main" id="{DF3138CB-1B49-7CB2-097F-181B9B19EEDF}"/>
              </a:ext>
            </a:extLst>
          </p:cNvPr>
          <p:cNvSpPr/>
          <p:nvPr/>
        </p:nvSpPr>
        <p:spPr>
          <a:xfrm>
            <a:off x="3267074" y="2398574"/>
            <a:ext cx="5026025" cy="1922354"/>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E0504B-ACC0-298C-7EB7-1941DD252511}"/>
              </a:ext>
            </a:extLst>
          </p:cNvPr>
          <p:cNvSpPr txBox="1"/>
          <p:nvPr/>
        </p:nvSpPr>
        <p:spPr>
          <a:xfrm>
            <a:off x="3267073" y="3859262"/>
            <a:ext cx="3203575" cy="461665"/>
          </a:xfrm>
          <a:prstGeom prst="rect">
            <a:avLst/>
          </a:prstGeom>
          <a:noFill/>
        </p:spPr>
        <p:txBody>
          <a:bodyPr wrap="square" rtlCol="0">
            <a:spAutoFit/>
          </a:bodyPr>
          <a:lstStyle/>
          <a:p>
            <a:r>
              <a:rPr kumimoji="1" lang="en-US" altLang="ja-JP" sz="2400" dirty="0"/>
              <a:t>A:</a:t>
            </a:r>
            <a:r>
              <a:rPr kumimoji="1" lang="ja-JP" altLang="en-US" sz="2400" dirty="0"/>
              <a:t>強度 </a:t>
            </a:r>
            <a:r>
              <a:rPr kumimoji="1" lang="en-US" altLang="ja-JP" sz="2400" dirty="0"/>
              <a:t>w:</a:t>
            </a:r>
            <a:r>
              <a:rPr kumimoji="1" lang="ja-JP" altLang="en-US" sz="2400" dirty="0"/>
              <a:t>幅</a:t>
            </a:r>
            <a:r>
              <a:rPr kumimoji="1" lang="en-US" altLang="ja-JP" sz="2400" dirty="0"/>
              <a:t> x</a:t>
            </a:r>
            <a:r>
              <a:rPr kumimoji="1" lang="ja-JP" altLang="en-US" sz="2400" dirty="0"/>
              <a:t>₀</a:t>
            </a:r>
            <a:r>
              <a:rPr kumimoji="1" lang="en-US" altLang="ja-JP" sz="2400" dirty="0"/>
              <a:t>:</a:t>
            </a:r>
            <a:r>
              <a:rPr kumimoji="1" lang="ja-JP" altLang="en-US" sz="2400" dirty="0"/>
              <a:t>位置</a:t>
            </a:r>
          </a:p>
        </p:txBody>
      </p:sp>
      <p:sp>
        <p:nvSpPr>
          <p:cNvPr id="8" name="テキスト ボックス 7">
            <a:extLst>
              <a:ext uri="{FF2B5EF4-FFF2-40B4-BE49-F238E27FC236}">
                <a16:creationId xmlns:a16="http://schemas.microsoft.com/office/drawing/2014/main" id="{7B7F7642-C791-42A1-2104-25CBAA86E40D}"/>
              </a:ext>
            </a:extLst>
          </p:cNvPr>
          <p:cNvSpPr txBox="1"/>
          <p:nvPr/>
        </p:nvSpPr>
        <p:spPr>
          <a:xfrm>
            <a:off x="762000" y="4563589"/>
            <a:ext cx="10668000" cy="830997"/>
          </a:xfrm>
          <a:prstGeom prst="rect">
            <a:avLst/>
          </a:prstGeom>
          <a:noFill/>
        </p:spPr>
        <p:txBody>
          <a:bodyPr wrap="square" rtlCol="0">
            <a:spAutoFit/>
          </a:bodyPr>
          <a:lstStyle/>
          <a:p>
            <a:r>
              <a:rPr lang="ja-JP" altLang="en-US" sz="2400" b="0" i="0" dirty="0">
                <a:solidFill>
                  <a:srgbClr val="4D4D4D"/>
                </a:solidFill>
                <a:effectLst/>
                <a:latin typeface="GenEiGothicP-Normal"/>
              </a:rPr>
              <a:t>測定したピークに対して、誤差が最も小さくなるようにピーク形状を求める。</a:t>
            </a:r>
            <a:endParaRPr lang="en-US" altLang="ja-JP" sz="2400" b="0" i="0" dirty="0">
              <a:solidFill>
                <a:srgbClr val="4D4D4D"/>
              </a:solidFill>
              <a:effectLst/>
              <a:latin typeface="GenEiGothicP-Normal"/>
            </a:endParaRPr>
          </a:p>
          <a:p>
            <a:r>
              <a:rPr kumimoji="1" lang="ja-JP" altLang="en-US" sz="2400" dirty="0">
                <a:solidFill>
                  <a:srgbClr val="4D4D4D"/>
                </a:solidFill>
                <a:latin typeface="GenEiGothicP-Normal"/>
              </a:rPr>
              <a:t>今回の測定では二つのピークが出るためそのピークにフィッティングする。</a:t>
            </a:r>
            <a:endParaRPr kumimoji="1" lang="ja-JP" altLang="en-US" sz="2400" dirty="0"/>
          </a:p>
        </p:txBody>
      </p:sp>
    </p:spTree>
    <p:extLst>
      <p:ext uri="{BB962C8B-B14F-4D97-AF65-F5344CB8AC3E}">
        <p14:creationId xmlns:p14="http://schemas.microsoft.com/office/powerpoint/2010/main" val="306075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974E7-67CE-552D-B448-B4DD7405E4F1}"/>
              </a:ext>
            </a:extLst>
          </p:cNvPr>
          <p:cNvSpPr>
            <a:spLocks noGrp="1"/>
          </p:cNvSpPr>
          <p:nvPr>
            <p:ph type="title"/>
          </p:nvPr>
        </p:nvSpPr>
        <p:spPr/>
        <p:txBody>
          <a:bodyPr/>
          <a:lstStyle/>
          <a:p>
            <a:r>
              <a:rPr kumimoji="1" lang="ja-JP" altLang="en-US" b="1" dirty="0"/>
              <a:t>交流磁化率法</a:t>
            </a:r>
          </a:p>
        </p:txBody>
      </p:sp>
      <p:sp>
        <p:nvSpPr>
          <p:cNvPr id="4" name="テキスト ボックス 3">
            <a:extLst>
              <a:ext uri="{FF2B5EF4-FFF2-40B4-BE49-F238E27FC236}">
                <a16:creationId xmlns:a16="http://schemas.microsoft.com/office/drawing/2014/main" id="{A763A1F0-690E-AF62-49CD-DC1305F83D07}"/>
              </a:ext>
            </a:extLst>
          </p:cNvPr>
          <p:cNvSpPr txBox="1"/>
          <p:nvPr/>
        </p:nvSpPr>
        <p:spPr>
          <a:xfrm>
            <a:off x="838200" y="1803400"/>
            <a:ext cx="10185400" cy="1569660"/>
          </a:xfrm>
          <a:prstGeom prst="rect">
            <a:avLst/>
          </a:prstGeom>
          <a:noFill/>
        </p:spPr>
        <p:txBody>
          <a:bodyPr wrap="square" rtlCol="0">
            <a:spAutoFit/>
          </a:bodyPr>
          <a:lstStyle/>
          <a:p>
            <a:r>
              <a:rPr kumimoji="1" lang="ja-JP" altLang="en-US" sz="2400" dirty="0"/>
              <a:t>磁化とは、単位体積あたりの磁気モーメントとして定義される。</a:t>
            </a:r>
            <a:endParaRPr kumimoji="1" lang="en-US" altLang="ja-JP" sz="2400" dirty="0"/>
          </a:p>
          <a:p>
            <a:r>
              <a:rPr kumimoji="1" lang="ja-JP" altLang="en-US" sz="2400" dirty="0"/>
              <a:t>交流磁場をかけた時の応答として現れる動的な磁化を交流磁化と呼ぶ。</a:t>
            </a:r>
            <a:endParaRPr kumimoji="1" lang="en-US" altLang="ja-JP" sz="2400" dirty="0"/>
          </a:p>
          <a:p>
            <a:r>
              <a:rPr lang="ja-JP" altLang="en-US" sz="2400" dirty="0"/>
              <a:t>したがって、</a:t>
            </a:r>
            <a:r>
              <a:rPr kumimoji="1" lang="ja-JP" altLang="en-US" sz="2400" dirty="0"/>
              <a:t>交流磁化率は、試料全体の平均応答を探るため、渦糸の状態に対する感度が非常に低い。</a:t>
            </a:r>
          </a:p>
        </p:txBody>
      </p:sp>
      <p:sp>
        <p:nvSpPr>
          <p:cNvPr id="5" name="テキスト ボックス 4">
            <a:extLst>
              <a:ext uri="{FF2B5EF4-FFF2-40B4-BE49-F238E27FC236}">
                <a16:creationId xmlns:a16="http://schemas.microsoft.com/office/drawing/2014/main" id="{8A414855-45C2-C832-4EBC-08705487A6EB}"/>
              </a:ext>
            </a:extLst>
          </p:cNvPr>
          <p:cNvSpPr txBox="1"/>
          <p:nvPr/>
        </p:nvSpPr>
        <p:spPr>
          <a:xfrm>
            <a:off x="5194300" y="3644900"/>
            <a:ext cx="1803400" cy="646331"/>
          </a:xfrm>
          <a:prstGeom prst="rect">
            <a:avLst/>
          </a:prstGeom>
          <a:noFill/>
        </p:spPr>
        <p:txBody>
          <a:bodyPr wrap="square" rtlCol="0">
            <a:spAutoFit/>
          </a:bodyPr>
          <a:lstStyle/>
          <a:p>
            <a:r>
              <a:rPr kumimoji="1" lang="en-US" altLang="ja-JP" sz="3600" b="1" i="1" dirty="0"/>
              <a:t>M</a:t>
            </a:r>
            <a:r>
              <a:rPr kumimoji="1" lang="en-US" altLang="ja-JP" sz="3600" b="1" dirty="0"/>
              <a:t>=</a:t>
            </a:r>
            <a:r>
              <a:rPr kumimoji="1" lang="en-US" altLang="ja-JP" sz="3600" dirty="0" err="1"/>
              <a:t>χ</a:t>
            </a:r>
            <a:r>
              <a:rPr kumimoji="1" lang="en-US" altLang="ja-JP" sz="3600" b="1" i="1" dirty="0" err="1"/>
              <a:t>H</a:t>
            </a:r>
            <a:endParaRPr kumimoji="1" lang="ja-JP" altLang="en-US" sz="3600" b="1" i="1" dirty="0"/>
          </a:p>
        </p:txBody>
      </p:sp>
      <p:sp>
        <p:nvSpPr>
          <p:cNvPr id="6" name="テキスト ボックス 5">
            <a:extLst>
              <a:ext uri="{FF2B5EF4-FFF2-40B4-BE49-F238E27FC236}">
                <a16:creationId xmlns:a16="http://schemas.microsoft.com/office/drawing/2014/main" id="{A82C5C76-B279-EC27-928C-C98C50C09D2E}"/>
              </a:ext>
            </a:extLst>
          </p:cNvPr>
          <p:cNvSpPr txBox="1"/>
          <p:nvPr/>
        </p:nvSpPr>
        <p:spPr>
          <a:xfrm>
            <a:off x="3708400" y="4563071"/>
            <a:ext cx="6146800" cy="523220"/>
          </a:xfrm>
          <a:prstGeom prst="rect">
            <a:avLst/>
          </a:prstGeom>
          <a:noFill/>
        </p:spPr>
        <p:txBody>
          <a:bodyPr wrap="square" rtlCol="0">
            <a:spAutoFit/>
          </a:bodyPr>
          <a:lstStyle/>
          <a:p>
            <a:r>
              <a:rPr kumimoji="1" lang="en-US" altLang="ja-JP" sz="2800" i="1" dirty="0"/>
              <a:t>M </a:t>
            </a:r>
            <a:r>
              <a:rPr kumimoji="1" lang="en-US" altLang="ja-JP" sz="2800" dirty="0"/>
              <a:t>:</a:t>
            </a:r>
            <a:r>
              <a:rPr kumimoji="1" lang="ja-JP" altLang="en-US" sz="2800" dirty="0"/>
              <a:t>磁化　</a:t>
            </a:r>
            <a:r>
              <a:rPr kumimoji="1" lang="en-US" altLang="ja-JP" sz="2800" dirty="0"/>
              <a:t>χ:</a:t>
            </a:r>
            <a:r>
              <a:rPr kumimoji="1" lang="ja-JP" altLang="en-US" sz="2800" dirty="0"/>
              <a:t>磁化率　</a:t>
            </a:r>
            <a:r>
              <a:rPr kumimoji="1" lang="en-US" altLang="ja-JP" sz="2800" i="1" dirty="0"/>
              <a:t>H </a:t>
            </a:r>
            <a:r>
              <a:rPr kumimoji="1" lang="en-US" altLang="ja-JP" sz="2800" dirty="0"/>
              <a:t>:</a:t>
            </a:r>
            <a:r>
              <a:rPr kumimoji="1" lang="ja-JP" altLang="en-US" sz="2800" dirty="0"/>
              <a:t>磁場の強さ</a:t>
            </a:r>
          </a:p>
        </p:txBody>
      </p:sp>
      <p:sp>
        <p:nvSpPr>
          <p:cNvPr id="7" name="正方形/長方形 6">
            <a:extLst>
              <a:ext uri="{FF2B5EF4-FFF2-40B4-BE49-F238E27FC236}">
                <a16:creationId xmlns:a16="http://schemas.microsoft.com/office/drawing/2014/main" id="{8E7B111C-1847-307A-3E9B-654B02B9B4C8}"/>
              </a:ext>
            </a:extLst>
          </p:cNvPr>
          <p:cNvSpPr/>
          <p:nvPr/>
        </p:nvSpPr>
        <p:spPr>
          <a:xfrm>
            <a:off x="3251200" y="3543300"/>
            <a:ext cx="6604000" cy="182880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8725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838199" y="5175904"/>
            <a:ext cx="10515599" cy="523220"/>
          </a:xfrm>
          <a:prstGeom prst="rect">
            <a:avLst/>
          </a:prstGeom>
          <a:noFill/>
        </p:spPr>
        <p:txBody>
          <a:bodyPr wrap="square" rtlCol="0">
            <a:spAutoFit/>
          </a:bodyPr>
          <a:lstStyle/>
          <a:p>
            <a:r>
              <a:rPr kumimoji="1" lang="ja-JP" altLang="en-US" sz="2800" dirty="0"/>
              <a:t>磁場が超伝導体を貫いている状態のことを渦糸状態という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462914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Tree>
    <p:extLst>
      <p:ext uri="{BB962C8B-B14F-4D97-AF65-F5344CB8AC3E}">
        <p14:creationId xmlns:p14="http://schemas.microsoft.com/office/powerpoint/2010/main" val="149698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725" y="880200"/>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801" y="3634695"/>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532" y="3606722"/>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Tree>
    <p:extLst>
      <p:ext uri="{BB962C8B-B14F-4D97-AF65-F5344CB8AC3E}">
        <p14:creationId xmlns:p14="http://schemas.microsoft.com/office/powerpoint/2010/main" val="356493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01" y="1690688"/>
            <a:ext cx="6565900" cy="365078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1312085" y="5325421"/>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pic>
        <p:nvPicPr>
          <p:cNvPr id="6" name="図 5">
            <a:extLst>
              <a:ext uri="{FF2B5EF4-FFF2-40B4-BE49-F238E27FC236}">
                <a16:creationId xmlns:a16="http://schemas.microsoft.com/office/drawing/2014/main" id="{D372AD69-C577-5FED-E465-E1D7134BE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1902" y="2267712"/>
            <a:ext cx="3222791" cy="2874729"/>
          </a:xfrm>
          <a:prstGeom prst="rect">
            <a:avLst/>
          </a:prstGeom>
        </p:spPr>
      </p:pic>
      <p:sp>
        <p:nvSpPr>
          <p:cNvPr id="4" name="テキスト ボックス 3">
            <a:extLst>
              <a:ext uri="{FF2B5EF4-FFF2-40B4-BE49-F238E27FC236}">
                <a16:creationId xmlns:a16="http://schemas.microsoft.com/office/drawing/2014/main" id="{CCE6ADF0-16D5-08EC-6521-D0C9344921FF}"/>
              </a:ext>
            </a:extLst>
          </p:cNvPr>
          <p:cNvSpPr txBox="1"/>
          <p:nvPr/>
        </p:nvSpPr>
        <p:spPr>
          <a:xfrm>
            <a:off x="7581902" y="1955388"/>
            <a:ext cx="787398" cy="369332"/>
          </a:xfrm>
          <a:prstGeom prst="rect">
            <a:avLst/>
          </a:prstGeom>
          <a:noFill/>
        </p:spPr>
        <p:txBody>
          <a:bodyPr wrap="square" rtlCol="0">
            <a:spAutoFit/>
          </a:bodyPr>
          <a:lstStyle/>
          <a:p>
            <a:r>
              <a:rPr kumimoji="1" lang="en-US" altLang="ja-JP" b="1" dirty="0"/>
              <a:t>C</a:t>
            </a:r>
            <a:endParaRPr kumimoji="1" lang="ja-JP" altLang="en-US" b="1" dirty="0"/>
          </a:p>
        </p:txBody>
      </p:sp>
    </p:spTree>
    <p:extLst>
      <p:ext uri="{BB962C8B-B14F-4D97-AF65-F5344CB8AC3E}">
        <p14:creationId xmlns:p14="http://schemas.microsoft.com/office/powerpoint/2010/main" val="217884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fontScale="90000"/>
          </a:bodyPr>
          <a:lstStyle/>
          <a:p>
            <a:r>
              <a:rPr kumimoji="1" lang="ja-JP" altLang="en-US" b="1" dirty="0"/>
              <a:t>背景</a:t>
            </a:r>
            <a:r>
              <a:rPr kumimoji="1" lang="en-US" altLang="ja-JP" b="1" dirty="0"/>
              <a:t>:</a:t>
            </a:r>
            <a:r>
              <a:rPr kumimoji="1" lang="ja-JP" altLang="en-US" b="1" dirty="0"/>
              <a:t>ダイヤモンド窒素空孔中心</a:t>
            </a:r>
          </a:p>
        </p:txBody>
      </p:sp>
      <p:sp>
        <p:nvSpPr>
          <p:cNvPr id="10" name="テキスト ボックス 9">
            <a:extLst>
              <a:ext uri="{FF2B5EF4-FFF2-40B4-BE49-F238E27FC236}">
                <a16:creationId xmlns:a16="http://schemas.microsoft.com/office/drawing/2014/main" id="{EC989BA0-1484-4503-A971-C8146ADD572F}"/>
              </a:ext>
            </a:extLst>
          </p:cNvPr>
          <p:cNvSpPr txBox="1"/>
          <p:nvPr/>
        </p:nvSpPr>
        <p:spPr>
          <a:xfrm>
            <a:off x="711198" y="5780377"/>
            <a:ext cx="8204202" cy="646331"/>
          </a:xfrm>
          <a:prstGeom prst="rect">
            <a:avLst/>
          </a:prstGeom>
          <a:noFill/>
        </p:spPr>
        <p:txBody>
          <a:bodyPr wrap="square" rtlCol="0">
            <a:spAutoFit/>
          </a:bodyPr>
          <a:lstStyle/>
          <a:p>
            <a:r>
              <a:rPr kumimoji="1" lang="ja-JP" altLang="en-US" dirty="0"/>
              <a:t>京都大学</a:t>
            </a:r>
            <a:r>
              <a:rPr lang="ja-JP" altLang="en-US" dirty="0"/>
              <a:t>化学研究所無機フォトニクス材料領域水落研究室</a:t>
            </a:r>
            <a:r>
              <a:rPr lang="en-US" altLang="ja-JP" dirty="0"/>
              <a:t>(</a:t>
            </a:r>
            <a:r>
              <a:rPr lang="ja-JP" altLang="en-US" dirty="0"/>
              <a:t>参照日</a:t>
            </a:r>
            <a:r>
              <a:rPr lang="en-US" altLang="ja-JP" dirty="0"/>
              <a:t>:2022/7/11)</a:t>
            </a:r>
            <a:r>
              <a:rPr lang="ja-JP" altLang="en-US" dirty="0"/>
              <a:t> </a:t>
            </a:r>
            <a:r>
              <a:rPr lang="en-US" altLang="ja-JP" sz="1800" dirty="0">
                <a:hlinkClick r:id="rId3"/>
              </a:rPr>
              <a:t>http://mizuochilab.kuicr.kyoto-u.ac.jp/research.html</a:t>
            </a:r>
            <a:endParaRPr lang="en-US" altLang="ja-JP" sz="1800" dirty="0"/>
          </a:p>
        </p:txBody>
      </p:sp>
      <p:pic>
        <p:nvPicPr>
          <p:cNvPr id="7" name="図 6">
            <a:extLst>
              <a:ext uri="{FF2B5EF4-FFF2-40B4-BE49-F238E27FC236}">
                <a16:creationId xmlns:a16="http://schemas.microsoft.com/office/drawing/2014/main" id="{BFD05B59-7F51-B734-4846-D18B85722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074237"/>
            <a:ext cx="3556000" cy="3473780"/>
          </a:xfrm>
          <a:prstGeom prst="rect">
            <a:avLst/>
          </a:prstGeom>
        </p:spPr>
      </p:pic>
      <p:sp>
        <p:nvSpPr>
          <p:cNvPr id="4" name="テキスト ボックス 3">
            <a:extLst>
              <a:ext uri="{FF2B5EF4-FFF2-40B4-BE49-F238E27FC236}">
                <a16:creationId xmlns:a16="http://schemas.microsoft.com/office/drawing/2014/main" id="{E9E86D3E-388A-B7AB-1D2C-F1C1744E292A}"/>
              </a:ext>
            </a:extLst>
          </p:cNvPr>
          <p:cNvSpPr txBox="1"/>
          <p:nvPr/>
        </p:nvSpPr>
        <p:spPr>
          <a:xfrm>
            <a:off x="711198" y="5178914"/>
            <a:ext cx="4826001" cy="523220"/>
          </a:xfrm>
          <a:prstGeom prst="rect">
            <a:avLst/>
          </a:prstGeom>
          <a:noFill/>
        </p:spPr>
        <p:txBody>
          <a:bodyPr wrap="square" rtlCol="0">
            <a:spAutoFit/>
          </a:bodyPr>
          <a:lstStyle/>
          <a:p>
            <a:r>
              <a:rPr kumimoji="1" lang="en-US" altLang="ja-JP" sz="2800" dirty="0"/>
              <a:t>N:</a:t>
            </a:r>
            <a:r>
              <a:rPr kumimoji="1" lang="ja-JP" altLang="en-US" sz="2800" dirty="0"/>
              <a:t>窒素　</a:t>
            </a:r>
            <a:r>
              <a:rPr kumimoji="1" lang="en-US" altLang="ja-JP" sz="2800" dirty="0"/>
              <a:t>V:</a:t>
            </a:r>
            <a:r>
              <a:rPr kumimoji="1" lang="ja-JP" altLang="en-US" sz="2800" dirty="0"/>
              <a:t>空孔 その他</a:t>
            </a:r>
            <a:r>
              <a:rPr kumimoji="1" lang="en-US" altLang="ja-JP" sz="2800" dirty="0"/>
              <a:t>:</a:t>
            </a:r>
            <a:r>
              <a:rPr kumimoji="1" lang="ja-JP" altLang="en-US" sz="2800" dirty="0"/>
              <a:t>炭素</a:t>
            </a:r>
          </a:p>
        </p:txBody>
      </p:sp>
      <p:sp>
        <p:nvSpPr>
          <p:cNvPr id="8" name="テキスト ボックス 7">
            <a:extLst>
              <a:ext uri="{FF2B5EF4-FFF2-40B4-BE49-F238E27FC236}">
                <a16:creationId xmlns:a16="http://schemas.microsoft.com/office/drawing/2014/main" id="{D80A5698-4CFA-3DB0-F8E1-E74F6376F0E1}"/>
              </a:ext>
            </a:extLst>
          </p:cNvPr>
          <p:cNvSpPr txBox="1"/>
          <p:nvPr/>
        </p:nvSpPr>
        <p:spPr>
          <a:xfrm>
            <a:off x="711198" y="4609905"/>
            <a:ext cx="6438900" cy="461665"/>
          </a:xfrm>
          <a:prstGeom prst="rect">
            <a:avLst/>
          </a:prstGeom>
          <a:noFill/>
        </p:spPr>
        <p:txBody>
          <a:bodyPr wrap="square" rtlCol="0">
            <a:spAutoFit/>
          </a:bodyPr>
          <a:lstStyle/>
          <a:p>
            <a:r>
              <a:rPr kumimoji="1" lang="ja-JP" altLang="en-US" sz="2400" dirty="0"/>
              <a:t>ダイヤモンド窒素空孔中心の構造</a:t>
            </a:r>
          </a:p>
        </p:txBody>
      </p:sp>
      <p:sp>
        <p:nvSpPr>
          <p:cNvPr id="9" name="テキスト ボックス 8">
            <a:extLst>
              <a:ext uri="{FF2B5EF4-FFF2-40B4-BE49-F238E27FC236}">
                <a16:creationId xmlns:a16="http://schemas.microsoft.com/office/drawing/2014/main" id="{0E07B5A9-3090-6AA7-491E-E52BCD7C6F1E}"/>
              </a:ext>
            </a:extLst>
          </p:cNvPr>
          <p:cNvSpPr txBox="1"/>
          <p:nvPr/>
        </p:nvSpPr>
        <p:spPr>
          <a:xfrm>
            <a:off x="4991100" y="1700956"/>
            <a:ext cx="6032499" cy="2554545"/>
          </a:xfrm>
          <a:prstGeom prst="rect">
            <a:avLst/>
          </a:prstGeom>
          <a:noFill/>
        </p:spPr>
        <p:txBody>
          <a:bodyPr wrap="square" rtlCol="0">
            <a:spAutoFit/>
          </a:bodyPr>
          <a:lstStyle/>
          <a:p>
            <a:r>
              <a:rPr kumimoji="1" lang="ja-JP" altLang="en-US" sz="3200" dirty="0"/>
              <a:t>・ダイヤモンド結晶の複合欠陥</a:t>
            </a:r>
            <a:endParaRPr kumimoji="1" lang="en-US" altLang="ja-JP" sz="3200" dirty="0"/>
          </a:p>
          <a:p>
            <a:endParaRPr lang="en-US" altLang="ja-JP" sz="3200" dirty="0"/>
          </a:p>
          <a:p>
            <a:r>
              <a:rPr kumimoji="1" lang="ja-JP" altLang="en-US" sz="3200" dirty="0"/>
              <a:t>・大きさ約</a:t>
            </a:r>
            <a:r>
              <a:rPr kumimoji="1" lang="en-US" altLang="ja-JP" sz="3200" dirty="0"/>
              <a:t>1μm</a:t>
            </a:r>
          </a:p>
          <a:p>
            <a:endParaRPr lang="en-US" altLang="ja-JP" sz="3200" dirty="0"/>
          </a:p>
          <a:p>
            <a:r>
              <a:rPr kumimoji="1" lang="ja-JP" altLang="en-US" sz="3200" dirty="0"/>
              <a:t>・磁場センサとして用いた</a:t>
            </a:r>
          </a:p>
        </p:txBody>
      </p:sp>
      <p:sp>
        <p:nvSpPr>
          <p:cNvPr id="3" name="四角形: 角を丸くする 2">
            <a:extLst>
              <a:ext uri="{FF2B5EF4-FFF2-40B4-BE49-F238E27FC236}">
                <a16:creationId xmlns:a16="http://schemas.microsoft.com/office/drawing/2014/main" id="{88283F8B-5D61-CFD1-A69F-A48A16E9B4C2}"/>
              </a:ext>
            </a:extLst>
          </p:cNvPr>
          <p:cNvSpPr/>
          <p:nvPr/>
        </p:nvSpPr>
        <p:spPr>
          <a:xfrm>
            <a:off x="4991100" y="1587500"/>
            <a:ext cx="6032499" cy="2915061"/>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67158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806450" y="683418"/>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dirty="0"/>
              <a:t>:2022/7/16</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lang="en-US" altLang="ja-JP" dirty="0"/>
          </a:p>
          <a:p>
            <a:r>
              <a:rPr lang="ja-JP" altLang="en-US" i="0" dirty="0">
                <a:solidFill>
                  <a:srgbClr val="111111"/>
                </a:solidFill>
                <a:effectLst/>
              </a:rPr>
              <a:t>ダイヤモンドを用いた固体量子センサで新たな価値創出</a:t>
            </a:r>
            <a:endParaRPr lang="en-US" altLang="ja-JP" i="0" dirty="0">
              <a:solidFill>
                <a:srgbClr val="111111"/>
              </a:solidFill>
              <a:effectLst/>
            </a:endParaRPr>
          </a:p>
          <a:p>
            <a:pPr marL="0" indent="0">
              <a:buNone/>
            </a:pPr>
            <a:r>
              <a:rPr lang="ja-JP" altLang="en-US" dirty="0">
                <a:solidFill>
                  <a:srgbClr val="111111"/>
                </a:solidFill>
              </a:rPr>
              <a:t>閲覧日</a:t>
            </a:r>
            <a:r>
              <a:rPr lang="en-US" altLang="ja-JP" dirty="0">
                <a:solidFill>
                  <a:srgbClr val="111111"/>
                </a:solidFill>
              </a:rPr>
              <a:t>:2022/7/26</a:t>
            </a:r>
            <a:endParaRPr lang="en-US" altLang="ja-JP" dirty="0"/>
          </a:p>
          <a:p>
            <a:pPr marL="0" indent="0">
              <a:buNone/>
            </a:pPr>
            <a:r>
              <a:rPr kumimoji="1" lang="en-US" altLang="ja-JP" dirty="0">
                <a:hlinkClick r:id="rId3"/>
              </a:rPr>
              <a:t>URL:https://qforum.org/topics/interview07</a:t>
            </a:r>
            <a:endParaRPr kumimoji="1" lang="en-US" altLang="ja-JP" dirty="0"/>
          </a:p>
          <a:p>
            <a:pPr marL="0" indent="0">
              <a:buNone/>
            </a:pPr>
            <a:endParaRPr kumimoji="1" lang="en-US" altLang="ja-JP" dirty="0"/>
          </a:p>
          <a:p>
            <a:r>
              <a:rPr lang="en-US" altLang="ja-JP" dirty="0"/>
              <a:t>Stephen Blundell</a:t>
            </a:r>
            <a:r>
              <a:rPr lang="ja-JP" altLang="en-US" dirty="0"/>
              <a:t>著 </a:t>
            </a:r>
            <a:r>
              <a:rPr kumimoji="1" lang="ja-JP" altLang="en-US" dirty="0"/>
              <a:t>中村訳 「固体の磁性」内田老鶴圃 </a:t>
            </a:r>
            <a:r>
              <a:rPr kumimoji="1" lang="en-US" altLang="ja-JP" dirty="0"/>
              <a:t>2015</a:t>
            </a:r>
            <a:r>
              <a:rPr kumimoji="1" lang="ja-JP" altLang="en-US" dirty="0"/>
              <a:t>年</a:t>
            </a:r>
          </a:p>
        </p:txBody>
      </p:sp>
    </p:spTree>
    <p:extLst>
      <p:ext uri="{BB962C8B-B14F-4D97-AF65-F5344CB8AC3E}">
        <p14:creationId xmlns:p14="http://schemas.microsoft.com/office/powerpoint/2010/main" val="16454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ja-JP" altLang="en-US" b="1" dirty="0"/>
              <a:t>背景</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523220"/>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a:t>
            </a:r>
            <a:r>
              <a:rPr kumimoji="1" lang="en-US" altLang="ja-JP" sz="1600" dirty="0"/>
              <a:t>1-x</a:t>
            </a:r>
            <a:r>
              <a:rPr kumimoji="1" lang="en-US" altLang="ja-JP" sz="2800" dirty="0"/>
              <a:t>P</a:t>
            </a:r>
            <a:r>
              <a:rPr lang="en-US" altLang="ja-JP" sz="1600" dirty="0"/>
              <a:t>x</a:t>
            </a:r>
            <a:r>
              <a:rPr kumimoji="1" lang="en-US" altLang="ja-JP" sz="2800" dirty="0"/>
              <a:t>)</a:t>
            </a:r>
            <a:r>
              <a:rPr kumimoji="1" lang="ja-JP" altLang="en-US" sz="2800" dirty="0"/>
              <a:t>₂の構造</a:t>
            </a:r>
            <a:endParaRPr kumimoji="1" lang="en-US" altLang="ja-JP" sz="2800"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768770" y="2936392"/>
            <a:ext cx="4133851" cy="1077218"/>
          </a:xfrm>
          <a:prstGeom prst="rect">
            <a:avLst/>
          </a:prstGeom>
          <a:noFill/>
        </p:spPr>
        <p:txBody>
          <a:bodyPr wrap="square" rtlCol="0">
            <a:spAutoFit/>
          </a:bodyPr>
          <a:lstStyle/>
          <a:p>
            <a:r>
              <a:rPr kumimoji="1" lang="ja-JP" altLang="en-US" sz="3200" dirty="0"/>
              <a:t>・左図ピンク色の部分で超伝導が起こる</a:t>
            </a:r>
            <a:endParaRPr kumimoji="1" lang="en-US" altLang="ja-JP" sz="3200" dirty="0"/>
          </a:p>
        </p:txBody>
      </p:sp>
      <p:sp>
        <p:nvSpPr>
          <p:cNvPr id="3" name="テキスト ボックス 2">
            <a:extLst>
              <a:ext uri="{FF2B5EF4-FFF2-40B4-BE49-F238E27FC236}">
                <a16:creationId xmlns:a16="http://schemas.microsoft.com/office/drawing/2014/main" id="{2425A560-FD73-028D-2E83-6C3E0F88532B}"/>
              </a:ext>
            </a:extLst>
          </p:cNvPr>
          <p:cNvSpPr txBox="1"/>
          <p:nvPr/>
        </p:nvSpPr>
        <p:spPr>
          <a:xfrm>
            <a:off x="6768770" y="1612900"/>
            <a:ext cx="4369460" cy="1077218"/>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r>
              <a:rPr lang="ja-JP" altLang="en-US" sz="3200" dirty="0"/>
              <a:t>　</a:t>
            </a:r>
            <a:r>
              <a:rPr lang="en-US" altLang="ja-JP" sz="3200" dirty="0"/>
              <a:t>(</a:t>
            </a:r>
            <a:r>
              <a:rPr lang="ja-JP" altLang="en-US" sz="3200" dirty="0"/>
              <a:t>強相関系物質</a:t>
            </a:r>
            <a:r>
              <a:rPr lang="en-US" altLang="ja-JP" sz="3200" dirty="0"/>
              <a:t>)</a:t>
            </a:r>
            <a:endParaRPr kumimoji="1" lang="ja-JP" altLang="en-US" sz="3200" dirty="0"/>
          </a:p>
        </p:txBody>
      </p:sp>
      <p:sp>
        <p:nvSpPr>
          <p:cNvPr id="4" name="テキスト ボックス 3">
            <a:extLst>
              <a:ext uri="{FF2B5EF4-FFF2-40B4-BE49-F238E27FC236}">
                <a16:creationId xmlns:a16="http://schemas.microsoft.com/office/drawing/2014/main" id="{737F1CD8-FC62-6BD2-397C-4FE82B43A1BB}"/>
              </a:ext>
            </a:extLst>
          </p:cNvPr>
          <p:cNvSpPr txBox="1"/>
          <p:nvPr/>
        </p:nvSpPr>
        <p:spPr>
          <a:xfrm>
            <a:off x="6768770" y="4568170"/>
            <a:ext cx="3568700" cy="584775"/>
          </a:xfrm>
          <a:prstGeom prst="rect">
            <a:avLst/>
          </a:prstGeom>
          <a:noFill/>
        </p:spPr>
        <p:txBody>
          <a:bodyPr wrap="square" rtlCol="0">
            <a:spAutoFit/>
          </a:bodyPr>
          <a:lstStyle/>
          <a:p>
            <a:r>
              <a:rPr kumimoji="1" lang="ja-JP" altLang="en-US" sz="3200" dirty="0"/>
              <a:t>・</a:t>
            </a:r>
            <a:r>
              <a:rPr kumimoji="1" lang="en-US" altLang="ja-JP" sz="3200" dirty="0"/>
              <a:t>x=0.41</a:t>
            </a:r>
            <a:r>
              <a:rPr kumimoji="1" lang="ja-JP" altLang="en-US" sz="3200" dirty="0"/>
              <a:t>を用いた</a:t>
            </a:r>
          </a:p>
        </p:txBody>
      </p:sp>
      <p:sp>
        <p:nvSpPr>
          <p:cNvPr id="9" name="テキスト ボックス 8">
            <a:extLst>
              <a:ext uri="{FF2B5EF4-FFF2-40B4-BE49-F238E27FC236}">
                <a16:creationId xmlns:a16="http://schemas.microsoft.com/office/drawing/2014/main" id="{2DC4B0F6-6991-BF5E-5F58-0C7FF7D0F0B3}"/>
              </a:ext>
            </a:extLst>
          </p:cNvPr>
          <p:cNvSpPr txBox="1"/>
          <p:nvPr/>
        </p:nvSpPr>
        <p:spPr>
          <a:xfrm>
            <a:off x="910895" y="5569544"/>
            <a:ext cx="5765470" cy="1200329"/>
          </a:xfrm>
          <a:prstGeom prst="rect">
            <a:avLst/>
          </a:prstGeom>
          <a:noFill/>
        </p:spPr>
        <p:txBody>
          <a:bodyPr wrap="square" rtlCol="0">
            <a:spAutoFit/>
          </a:bodyPr>
          <a:lstStyle/>
          <a:p>
            <a:r>
              <a:rPr kumimoji="1" lang="en-US" altLang="ja-JP" dirty="0"/>
              <a:t>Spring8 (</a:t>
            </a:r>
            <a:r>
              <a:rPr kumimoji="1" lang="ja-JP" altLang="en-US" dirty="0"/>
              <a:t>参照日</a:t>
            </a:r>
            <a:r>
              <a:rPr kumimoji="1" lang="en-US" altLang="ja-JP" dirty="0"/>
              <a:t>:2022/7/11)</a:t>
            </a:r>
          </a:p>
          <a:p>
            <a:r>
              <a:rPr kumimoji="1" lang="en-US" altLang="ja-JP" dirty="0">
                <a:hlinkClick r:id="rId4"/>
              </a:rPr>
              <a:t>http://www.spring8.or.jp/ja/news_publications/press_release/2012/120621/</a:t>
            </a:r>
            <a:endParaRPr lang="en-US" altLang="ja-JP" dirty="0"/>
          </a:p>
          <a:p>
            <a:endParaRPr kumimoji="1" lang="en-US" altLang="ja-JP" dirty="0"/>
          </a:p>
        </p:txBody>
      </p:sp>
      <p:sp>
        <p:nvSpPr>
          <p:cNvPr id="5" name="四角形: 角を丸くする 4">
            <a:extLst>
              <a:ext uri="{FF2B5EF4-FFF2-40B4-BE49-F238E27FC236}">
                <a16:creationId xmlns:a16="http://schemas.microsoft.com/office/drawing/2014/main" id="{6D033906-6BD7-C210-7E45-E72281B7EEDA}"/>
              </a:ext>
            </a:extLst>
          </p:cNvPr>
          <p:cNvSpPr/>
          <p:nvPr/>
        </p:nvSpPr>
        <p:spPr>
          <a:xfrm>
            <a:off x="6768770" y="1422400"/>
            <a:ext cx="4242130" cy="387822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1161F10-3E35-0A87-15C7-6BD89935D86B}"/>
              </a:ext>
            </a:extLst>
          </p:cNvPr>
          <p:cNvSpPr/>
          <p:nvPr/>
        </p:nvSpPr>
        <p:spPr>
          <a:xfrm>
            <a:off x="6768770" y="1422400"/>
            <a:ext cx="4242130" cy="4013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711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a:xfrm>
            <a:off x="673100" y="7902"/>
            <a:ext cx="10515600" cy="1325563"/>
          </a:xfrm>
        </p:spPr>
        <p:txBody>
          <a:bodyPr/>
          <a:lstStyle/>
          <a:p>
            <a:r>
              <a:rPr kumimoji="1" lang="ja-JP" altLang="en-US" b="1" dirty="0"/>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3613150" y="1883424"/>
            <a:ext cx="3581400" cy="1325563"/>
          </a:xfrm>
        </p:spPr>
        <p:txBody>
          <a:bodyPr>
            <a:normAutofit/>
          </a:bodyPr>
          <a:lstStyle/>
          <a:p>
            <a:r>
              <a:rPr kumimoji="1" lang="ja-JP" altLang="en-US" sz="4000" b="1" dirty="0"/>
              <a:t>高圧装置内</a:t>
            </a:r>
            <a:endParaRPr kumimoji="1" lang="en-US" altLang="ja-JP" sz="4000" b="1" dirty="0"/>
          </a:p>
          <a:p>
            <a:r>
              <a:rPr kumimoji="1" lang="ja-JP" altLang="en-US" sz="4000" b="1" dirty="0"/>
              <a:t>極限環境下</a:t>
            </a:r>
            <a:endParaRPr kumimoji="1" lang="en-US" altLang="ja-JP" sz="4000" b="1" dirty="0"/>
          </a:p>
          <a:p>
            <a:endParaRPr kumimoji="1" lang="ja-JP" altLang="en-US" dirty="0"/>
          </a:p>
        </p:txBody>
      </p:sp>
      <p:sp>
        <p:nvSpPr>
          <p:cNvPr id="4" name="テキスト ボックス 3">
            <a:extLst>
              <a:ext uri="{FF2B5EF4-FFF2-40B4-BE49-F238E27FC236}">
                <a16:creationId xmlns:a16="http://schemas.microsoft.com/office/drawing/2014/main" id="{D63ACACF-F1F4-E1BF-AB35-235C6E013DAE}"/>
              </a:ext>
            </a:extLst>
          </p:cNvPr>
          <p:cNvSpPr txBox="1"/>
          <p:nvPr/>
        </p:nvSpPr>
        <p:spPr>
          <a:xfrm>
            <a:off x="533400" y="1076355"/>
            <a:ext cx="8432800" cy="707886"/>
          </a:xfrm>
          <a:prstGeom prst="rect">
            <a:avLst/>
          </a:prstGeom>
          <a:noFill/>
        </p:spPr>
        <p:txBody>
          <a:bodyPr wrap="square" rtlCol="0">
            <a:spAutoFit/>
          </a:bodyPr>
          <a:lstStyle/>
          <a:p>
            <a:r>
              <a:rPr kumimoji="1" lang="ja-JP" altLang="en-US" sz="4000" dirty="0"/>
              <a:t>ダイヤモンド窒素空孔中心は</a:t>
            </a:r>
          </a:p>
        </p:txBody>
      </p:sp>
      <p:sp>
        <p:nvSpPr>
          <p:cNvPr id="5" name="テキスト ボックス 4">
            <a:extLst>
              <a:ext uri="{FF2B5EF4-FFF2-40B4-BE49-F238E27FC236}">
                <a16:creationId xmlns:a16="http://schemas.microsoft.com/office/drawing/2014/main" id="{10FC91AF-DF2F-ACE0-491C-3213F7AB5AB0}"/>
              </a:ext>
            </a:extLst>
          </p:cNvPr>
          <p:cNvSpPr txBox="1"/>
          <p:nvPr/>
        </p:nvSpPr>
        <p:spPr>
          <a:xfrm>
            <a:off x="323850" y="5542875"/>
            <a:ext cx="11544300" cy="707886"/>
          </a:xfrm>
          <a:prstGeom prst="rect">
            <a:avLst/>
          </a:prstGeom>
          <a:noFill/>
        </p:spPr>
        <p:txBody>
          <a:bodyPr wrap="square" rtlCol="0">
            <a:spAutoFit/>
          </a:bodyPr>
          <a:lstStyle/>
          <a:p>
            <a:r>
              <a:rPr kumimoji="1" lang="ja-JP" altLang="en-US" sz="4000" dirty="0"/>
              <a:t>を持った磁場センサーとして使用できるかを</a:t>
            </a:r>
            <a:r>
              <a:rPr lang="ja-JP" altLang="en-US" sz="4000" dirty="0"/>
              <a:t>検証</a:t>
            </a:r>
            <a:endParaRPr kumimoji="1" lang="ja-JP" altLang="en-US" sz="4000" dirty="0"/>
          </a:p>
        </p:txBody>
      </p:sp>
      <p:sp>
        <p:nvSpPr>
          <p:cNvPr id="6" name="テキスト ボックス 5">
            <a:extLst>
              <a:ext uri="{FF2B5EF4-FFF2-40B4-BE49-F238E27FC236}">
                <a16:creationId xmlns:a16="http://schemas.microsoft.com/office/drawing/2014/main" id="{294D97AF-67CA-9AC0-5420-800F9113BF91}"/>
              </a:ext>
            </a:extLst>
          </p:cNvPr>
          <p:cNvSpPr txBox="1"/>
          <p:nvPr/>
        </p:nvSpPr>
        <p:spPr>
          <a:xfrm>
            <a:off x="4730750" y="3208987"/>
            <a:ext cx="1346200" cy="707886"/>
          </a:xfrm>
          <a:prstGeom prst="rect">
            <a:avLst/>
          </a:prstGeom>
          <a:noFill/>
        </p:spPr>
        <p:txBody>
          <a:bodyPr wrap="square" rtlCol="0">
            <a:spAutoFit/>
          </a:bodyPr>
          <a:lstStyle/>
          <a:p>
            <a:r>
              <a:rPr kumimoji="1" lang="ja-JP" altLang="en-US" sz="4000" dirty="0"/>
              <a:t>でも</a:t>
            </a:r>
          </a:p>
        </p:txBody>
      </p:sp>
      <p:sp>
        <p:nvSpPr>
          <p:cNvPr id="7" name="テキスト ボックス 6">
            <a:extLst>
              <a:ext uri="{FF2B5EF4-FFF2-40B4-BE49-F238E27FC236}">
                <a16:creationId xmlns:a16="http://schemas.microsoft.com/office/drawing/2014/main" id="{CDB2661A-C3A3-74FC-DB64-E418F8E3CF49}"/>
              </a:ext>
            </a:extLst>
          </p:cNvPr>
          <p:cNvSpPr txBox="1"/>
          <p:nvPr/>
        </p:nvSpPr>
        <p:spPr>
          <a:xfrm>
            <a:off x="3638550" y="3968601"/>
            <a:ext cx="3314700" cy="132343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4000" b="1" dirty="0"/>
              <a:t>充分な感度</a:t>
            </a:r>
            <a:endParaRPr kumimoji="1" lang="en-US" altLang="ja-JP" sz="4000" b="1" dirty="0"/>
          </a:p>
          <a:p>
            <a:pPr marL="285750" indent="-285750">
              <a:buFont typeface="Arial" panose="020B0604020202020204" pitchFamily="34" charset="0"/>
              <a:buChar char="•"/>
            </a:pPr>
            <a:r>
              <a:rPr kumimoji="1" lang="ja-JP" altLang="en-US" sz="4000" b="1" dirty="0"/>
              <a:t>分解能</a:t>
            </a:r>
            <a:endParaRPr kumimoji="1" lang="en-US" altLang="ja-JP" sz="4000" b="1" dirty="0"/>
          </a:p>
        </p:txBody>
      </p:sp>
    </p:spTree>
    <p:extLst>
      <p:ext uri="{BB962C8B-B14F-4D97-AF65-F5344CB8AC3E}">
        <p14:creationId xmlns:p14="http://schemas.microsoft.com/office/powerpoint/2010/main" val="31810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BC286-E3D9-0215-3147-CB9E1379ABEB}"/>
              </a:ext>
            </a:extLst>
          </p:cNvPr>
          <p:cNvSpPr>
            <a:spLocks noGrp="1"/>
          </p:cNvSpPr>
          <p:nvPr>
            <p:ph type="title"/>
          </p:nvPr>
        </p:nvSpPr>
        <p:spPr>
          <a:xfrm>
            <a:off x="661536" y="-62066"/>
            <a:ext cx="10515600" cy="1325563"/>
          </a:xfrm>
        </p:spPr>
        <p:txBody>
          <a:bodyPr/>
          <a:lstStyle/>
          <a:p>
            <a:r>
              <a:rPr lang="ja-JP" altLang="en-US" b="1" dirty="0"/>
              <a:t>実験方法</a:t>
            </a:r>
            <a:r>
              <a:rPr lang="en-US" altLang="ja-JP" b="1" dirty="0"/>
              <a:t>:</a:t>
            </a:r>
            <a:r>
              <a:rPr lang="ja-JP" altLang="en-US" b="1" dirty="0"/>
              <a:t>光検出磁気共鳴法</a:t>
            </a:r>
            <a:endParaRPr kumimoji="1" lang="ja-JP" altLang="en-US" b="1" dirty="0"/>
          </a:p>
        </p:txBody>
      </p:sp>
      <p:pic>
        <p:nvPicPr>
          <p:cNvPr id="5" name="図 4">
            <a:extLst>
              <a:ext uri="{FF2B5EF4-FFF2-40B4-BE49-F238E27FC236}">
                <a16:creationId xmlns:a16="http://schemas.microsoft.com/office/drawing/2014/main" id="{D48E8783-D23C-3907-79A6-D39D1AE4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36" y="1061663"/>
            <a:ext cx="4177164" cy="4366373"/>
          </a:xfrm>
          <a:prstGeom prst="rect">
            <a:avLst/>
          </a:prstGeom>
        </p:spPr>
      </p:pic>
      <p:sp>
        <p:nvSpPr>
          <p:cNvPr id="6" name="テキスト ボックス 5">
            <a:extLst>
              <a:ext uri="{FF2B5EF4-FFF2-40B4-BE49-F238E27FC236}">
                <a16:creationId xmlns:a16="http://schemas.microsoft.com/office/drawing/2014/main" id="{B02966A6-11CF-B78C-2853-AD85F1C758C5}"/>
              </a:ext>
            </a:extLst>
          </p:cNvPr>
          <p:cNvSpPr txBox="1"/>
          <p:nvPr/>
        </p:nvSpPr>
        <p:spPr>
          <a:xfrm>
            <a:off x="920750" y="2559459"/>
            <a:ext cx="1638300" cy="369332"/>
          </a:xfrm>
          <a:prstGeom prst="rect">
            <a:avLst/>
          </a:prstGeom>
          <a:noFill/>
        </p:spPr>
        <p:txBody>
          <a:bodyPr wrap="square" rtlCol="0">
            <a:spAutoFit/>
          </a:bodyPr>
          <a:lstStyle/>
          <a:p>
            <a:r>
              <a:rPr lang="ja-JP" altLang="en-US" b="1" dirty="0"/>
              <a:t>緑レーザー→</a:t>
            </a:r>
            <a:endParaRPr kumimoji="1" lang="ja-JP" altLang="en-US" b="1" dirty="0"/>
          </a:p>
        </p:txBody>
      </p:sp>
      <p:sp>
        <p:nvSpPr>
          <p:cNvPr id="7" name="テキスト ボックス 6">
            <a:extLst>
              <a:ext uri="{FF2B5EF4-FFF2-40B4-BE49-F238E27FC236}">
                <a16:creationId xmlns:a16="http://schemas.microsoft.com/office/drawing/2014/main" id="{8523D75C-AA40-07B8-C70C-79D7EA718788}"/>
              </a:ext>
            </a:extLst>
          </p:cNvPr>
          <p:cNvSpPr txBox="1"/>
          <p:nvPr/>
        </p:nvSpPr>
        <p:spPr>
          <a:xfrm>
            <a:off x="1253802" y="2949100"/>
            <a:ext cx="1638300" cy="369332"/>
          </a:xfrm>
          <a:prstGeom prst="rect">
            <a:avLst/>
          </a:prstGeom>
          <a:noFill/>
        </p:spPr>
        <p:txBody>
          <a:bodyPr wrap="square" rtlCol="0">
            <a:spAutoFit/>
          </a:bodyPr>
          <a:lstStyle/>
          <a:p>
            <a:r>
              <a:rPr kumimoji="1" lang="ja-JP" altLang="en-US" b="1" dirty="0"/>
              <a:t>赤色</a:t>
            </a:r>
            <a:r>
              <a:rPr lang="ja-JP" altLang="en-US" b="1" dirty="0"/>
              <a:t>蛍光</a:t>
            </a:r>
            <a:r>
              <a:rPr kumimoji="1" lang="ja-JP" altLang="en-US" b="1" dirty="0"/>
              <a:t>→</a:t>
            </a:r>
          </a:p>
        </p:txBody>
      </p:sp>
      <p:sp>
        <p:nvSpPr>
          <p:cNvPr id="8" name="テキスト ボックス 7">
            <a:extLst>
              <a:ext uri="{FF2B5EF4-FFF2-40B4-BE49-F238E27FC236}">
                <a16:creationId xmlns:a16="http://schemas.microsoft.com/office/drawing/2014/main" id="{127404A2-E128-174F-EEAE-0A60401DEB8B}"/>
              </a:ext>
            </a:extLst>
          </p:cNvPr>
          <p:cNvSpPr txBox="1"/>
          <p:nvPr/>
        </p:nvSpPr>
        <p:spPr>
          <a:xfrm>
            <a:off x="3594100" y="3970835"/>
            <a:ext cx="1854200" cy="369332"/>
          </a:xfrm>
          <a:prstGeom prst="rect">
            <a:avLst/>
          </a:prstGeom>
          <a:noFill/>
        </p:spPr>
        <p:txBody>
          <a:bodyPr wrap="square" rtlCol="0">
            <a:spAutoFit/>
          </a:bodyPr>
          <a:lstStyle/>
          <a:p>
            <a:r>
              <a:rPr lang="ja-JP" altLang="en-US" b="1" dirty="0"/>
              <a:t>←マイクロ波</a:t>
            </a:r>
            <a:endParaRPr kumimoji="1" lang="ja-JP" altLang="en-US" b="1" dirty="0"/>
          </a:p>
        </p:txBody>
      </p:sp>
      <p:sp>
        <p:nvSpPr>
          <p:cNvPr id="10" name="テキスト ボックス 9">
            <a:extLst>
              <a:ext uri="{FF2B5EF4-FFF2-40B4-BE49-F238E27FC236}">
                <a16:creationId xmlns:a16="http://schemas.microsoft.com/office/drawing/2014/main" id="{3200AB9D-AEEC-148E-1BE7-2B0C11A1D0AE}"/>
              </a:ext>
            </a:extLst>
          </p:cNvPr>
          <p:cNvSpPr txBox="1"/>
          <p:nvPr/>
        </p:nvSpPr>
        <p:spPr>
          <a:xfrm>
            <a:off x="5919336" y="5367347"/>
            <a:ext cx="4394200" cy="646331"/>
          </a:xfrm>
          <a:prstGeom prst="rect">
            <a:avLst/>
          </a:prstGeom>
          <a:noFill/>
        </p:spPr>
        <p:txBody>
          <a:bodyPr wrap="square" rtlCol="0">
            <a:spAutoFit/>
          </a:bodyPr>
          <a:lstStyle/>
          <a:p>
            <a:r>
              <a:rPr kumimoji="1" lang="ja-JP" altLang="en-US" dirty="0"/>
              <a:t>量子</a:t>
            </a:r>
            <a:r>
              <a:rPr kumimoji="1" lang="en-US" altLang="ja-JP" dirty="0"/>
              <a:t>ICT</a:t>
            </a:r>
            <a:r>
              <a:rPr kumimoji="1" lang="ja-JP" altLang="en-US" dirty="0"/>
              <a:t>フォーラム</a:t>
            </a:r>
            <a:r>
              <a:rPr kumimoji="1" lang="en-US" altLang="ja-JP" dirty="0"/>
              <a:t>(</a:t>
            </a:r>
            <a:r>
              <a:rPr kumimoji="1" lang="ja-JP" altLang="en-US" dirty="0"/>
              <a:t>参照日</a:t>
            </a:r>
            <a:r>
              <a:rPr kumimoji="1" lang="en-US" altLang="ja-JP" dirty="0"/>
              <a:t>:2022/7/26)</a:t>
            </a:r>
          </a:p>
          <a:p>
            <a:r>
              <a:rPr kumimoji="1" lang="en-US" altLang="ja-JP" dirty="0">
                <a:hlinkClick r:id="rId4"/>
              </a:rPr>
              <a:t>https://qforum.org/topics/interview07</a:t>
            </a:r>
            <a:endParaRPr kumimoji="1" lang="ja-JP" altLang="en-US" dirty="0"/>
          </a:p>
        </p:txBody>
      </p:sp>
      <p:sp>
        <p:nvSpPr>
          <p:cNvPr id="14" name="テキスト ボックス 13">
            <a:extLst>
              <a:ext uri="{FF2B5EF4-FFF2-40B4-BE49-F238E27FC236}">
                <a16:creationId xmlns:a16="http://schemas.microsoft.com/office/drawing/2014/main" id="{FDEC15C9-1523-3C29-EAB0-C5370EC41110}"/>
              </a:ext>
            </a:extLst>
          </p:cNvPr>
          <p:cNvSpPr txBox="1"/>
          <p:nvPr/>
        </p:nvSpPr>
        <p:spPr>
          <a:xfrm>
            <a:off x="545398" y="5484060"/>
            <a:ext cx="4954181" cy="954107"/>
          </a:xfrm>
          <a:prstGeom prst="rect">
            <a:avLst/>
          </a:prstGeom>
          <a:noFill/>
        </p:spPr>
        <p:txBody>
          <a:bodyPr wrap="square" rtlCol="0">
            <a:spAutoFit/>
          </a:bodyPr>
          <a:lstStyle/>
          <a:p>
            <a:r>
              <a:rPr kumimoji="1" lang="ja-JP" altLang="en-US" sz="2800" dirty="0"/>
              <a:t>緑レーザー、赤</a:t>
            </a:r>
            <a:r>
              <a:rPr lang="ja-JP" altLang="en-US" sz="2800" dirty="0"/>
              <a:t>色蛍光</a:t>
            </a:r>
            <a:r>
              <a:rPr kumimoji="1" lang="ja-JP" altLang="en-US" sz="2800" dirty="0"/>
              <a:t>、</a:t>
            </a:r>
            <a:endParaRPr kumimoji="1" lang="en-US" altLang="ja-JP" sz="2800" dirty="0"/>
          </a:p>
          <a:p>
            <a:r>
              <a:rPr lang="ja-JP" altLang="en-US" sz="2800" dirty="0"/>
              <a:t>マイクロ波の三つの光で測定</a:t>
            </a:r>
            <a:endParaRPr kumimoji="1" lang="ja-JP" altLang="en-US" sz="2800" dirty="0"/>
          </a:p>
        </p:txBody>
      </p:sp>
      <p:sp>
        <p:nvSpPr>
          <p:cNvPr id="15" name="テキスト ボックス 14">
            <a:extLst>
              <a:ext uri="{FF2B5EF4-FFF2-40B4-BE49-F238E27FC236}">
                <a16:creationId xmlns:a16="http://schemas.microsoft.com/office/drawing/2014/main" id="{3E3A4C82-89B1-F75C-1BD5-F420E2F539AD}"/>
              </a:ext>
            </a:extLst>
          </p:cNvPr>
          <p:cNvSpPr txBox="1"/>
          <p:nvPr/>
        </p:nvSpPr>
        <p:spPr>
          <a:xfrm>
            <a:off x="3605619" y="3601503"/>
            <a:ext cx="1854200" cy="369332"/>
          </a:xfrm>
          <a:prstGeom prst="rect">
            <a:avLst/>
          </a:prstGeom>
          <a:noFill/>
        </p:spPr>
        <p:txBody>
          <a:bodyPr wrap="square" rtlCol="0">
            <a:spAutoFit/>
          </a:bodyPr>
          <a:lstStyle/>
          <a:p>
            <a:r>
              <a:rPr kumimoji="1" lang="ja-JP" altLang="en-US" b="1" dirty="0"/>
              <a:t>←ゼーマン分裂</a:t>
            </a:r>
          </a:p>
        </p:txBody>
      </p:sp>
      <p:pic>
        <p:nvPicPr>
          <p:cNvPr id="4" name="図 3">
            <a:extLst>
              <a:ext uri="{FF2B5EF4-FFF2-40B4-BE49-F238E27FC236}">
                <a16:creationId xmlns:a16="http://schemas.microsoft.com/office/drawing/2014/main" id="{74483EEE-F41D-017E-3F49-3330ED1D17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800" y="1061663"/>
            <a:ext cx="3407098" cy="4002990"/>
          </a:xfrm>
          <a:prstGeom prst="rect">
            <a:avLst/>
          </a:prstGeom>
        </p:spPr>
      </p:pic>
      <p:sp>
        <p:nvSpPr>
          <p:cNvPr id="9" name="テキスト ボックス 8">
            <a:extLst>
              <a:ext uri="{FF2B5EF4-FFF2-40B4-BE49-F238E27FC236}">
                <a16:creationId xmlns:a16="http://schemas.microsoft.com/office/drawing/2014/main" id="{8EAE6D95-77C6-19F1-7B62-E1B094E40471}"/>
              </a:ext>
            </a:extLst>
          </p:cNvPr>
          <p:cNvSpPr txBox="1"/>
          <p:nvPr/>
        </p:nvSpPr>
        <p:spPr>
          <a:xfrm>
            <a:off x="9299898" y="1500411"/>
            <a:ext cx="1572260" cy="3416320"/>
          </a:xfrm>
          <a:prstGeom prst="rect">
            <a:avLst/>
          </a:prstGeom>
          <a:noFill/>
        </p:spPr>
        <p:txBody>
          <a:bodyPr wrap="square" rtlCol="0">
            <a:spAutoFit/>
          </a:bodyPr>
          <a:lstStyle/>
          <a:p>
            <a:r>
              <a:rPr kumimoji="1" lang="en-US" altLang="ja-JP" dirty="0"/>
              <a:t>Photonics media</a:t>
            </a:r>
          </a:p>
          <a:p>
            <a:r>
              <a:rPr kumimoji="1" lang="en-US" altLang="ja-JP" dirty="0">
                <a:hlinkClick r:id="rId6"/>
              </a:rPr>
              <a:t>https://www.photonics.com/Articles/New_Tools_Promise_the_Next_Big_Thing_for_Quantum/a66126</a:t>
            </a:r>
            <a:endParaRPr lang="en-US" altLang="ja-JP" dirty="0"/>
          </a:p>
          <a:p>
            <a:endParaRPr kumimoji="1" lang="ja-JP" altLang="en-US" dirty="0"/>
          </a:p>
        </p:txBody>
      </p:sp>
      <p:sp>
        <p:nvSpPr>
          <p:cNvPr id="11" name="テキスト ボックス 10">
            <a:extLst>
              <a:ext uri="{FF2B5EF4-FFF2-40B4-BE49-F238E27FC236}">
                <a16:creationId xmlns:a16="http://schemas.microsoft.com/office/drawing/2014/main" id="{947E563D-38AC-9213-1F54-4B1E1626B2F8}"/>
              </a:ext>
            </a:extLst>
          </p:cNvPr>
          <p:cNvSpPr txBox="1"/>
          <p:nvPr/>
        </p:nvSpPr>
        <p:spPr>
          <a:xfrm>
            <a:off x="661536" y="1061663"/>
            <a:ext cx="862464" cy="369332"/>
          </a:xfrm>
          <a:prstGeom prst="rect">
            <a:avLst/>
          </a:prstGeom>
          <a:noFill/>
        </p:spPr>
        <p:txBody>
          <a:bodyPr wrap="square" rtlCol="0">
            <a:spAutoFit/>
          </a:bodyPr>
          <a:lstStyle/>
          <a:p>
            <a:r>
              <a:rPr kumimoji="1" lang="en-US" altLang="ja-JP" b="1" dirty="0"/>
              <a:t>(A)</a:t>
            </a:r>
            <a:endParaRPr kumimoji="1" lang="ja-JP" altLang="en-US" b="1" dirty="0"/>
          </a:p>
        </p:txBody>
      </p:sp>
      <p:sp>
        <p:nvSpPr>
          <p:cNvPr id="12" name="テキスト ボックス 11">
            <a:extLst>
              <a:ext uri="{FF2B5EF4-FFF2-40B4-BE49-F238E27FC236}">
                <a16:creationId xmlns:a16="http://schemas.microsoft.com/office/drawing/2014/main" id="{04537BD6-7763-17E9-DABD-6FFAAB3457E0}"/>
              </a:ext>
            </a:extLst>
          </p:cNvPr>
          <p:cNvSpPr txBox="1"/>
          <p:nvPr/>
        </p:nvSpPr>
        <p:spPr>
          <a:xfrm>
            <a:off x="5459819" y="1050887"/>
            <a:ext cx="735464" cy="369332"/>
          </a:xfrm>
          <a:prstGeom prst="rect">
            <a:avLst/>
          </a:prstGeom>
          <a:noFill/>
        </p:spPr>
        <p:txBody>
          <a:bodyPr wrap="square" rtlCol="0">
            <a:spAutoFit/>
          </a:bodyPr>
          <a:lstStyle/>
          <a:p>
            <a:r>
              <a:rPr kumimoji="1" lang="en-US" altLang="ja-JP" b="1" dirty="0"/>
              <a:t>(B)</a:t>
            </a:r>
            <a:endParaRPr kumimoji="1" lang="ja-JP" altLang="en-US" b="1" dirty="0"/>
          </a:p>
        </p:txBody>
      </p:sp>
      <p:sp>
        <p:nvSpPr>
          <p:cNvPr id="3" name="四角形: 角を丸くする 2">
            <a:extLst>
              <a:ext uri="{FF2B5EF4-FFF2-40B4-BE49-F238E27FC236}">
                <a16:creationId xmlns:a16="http://schemas.microsoft.com/office/drawing/2014/main" id="{58C1E2CE-0FBB-90E6-921A-A512B7E6403F}"/>
              </a:ext>
            </a:extLst>
          </p:cNvPr>
          <p:cNvSpPr/>
          <p:nvPr/>
        </p:nvSpPr>
        <p:spPr>
          <a:xfrm>
            <a:off x="545398" y="5428036"/>
            <a:ext cx="4902902" cy="101013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5190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a:xfrm>
            <a:off x="838198" y="322526"/>
            <a:ext cx="10515600" cy="911977"/>
          </a:xfrm>
        </p:spPr>
        <p:txBody>
          <a:bodyPr/>
          <a:lstStyle/>
          <a:p>
            <a:r>
              <a:rPr kumimoji="1" lang="ja-JP" altLang="en-US" b="1" dirty="0"/>
              <a:t>実験方法</a:t>
            </a:r>
            <a:r>
              <a:rPr kumimoji="1" lang="en-US" altLang="ja-JP" b="1" dirty="0"/>
              <a:t>:</a:t>
            </a:r>
            <a:r>
              <a:rPr kumimoji="1" lang="ja-JP" altLang="en-US" b="1" dirty="0"/>
              <a:t>圧力容器</a:t>
            </a:r>
          </a:p>
        </p:txBody>
      </p:sp>
      <p:sp>
        <p:nvSpPr>
          <p:cNvPr id="6" name="テキスト ボックス 5">
            <a:extLst>
              <a:ext uri="{FF2B5EF4-FFF2-40B4-BE49-F238E27FC236}">
                <a16:creationId xmlns:a16="http://schemas.microsoft.com/office/drawing/2014/main" id="{BB4E56CA-A2B7-95BA-5C50-4A14021DE503}"/>
              </a:ext>
            </a:extLst>
          </p:cNvPr>
          <p:cNvSpPr txBox="1"/>
          <p:nvPr/>
        </p:nvSpPr>
        <p:spPr>
          <a:xfrm>
            <a:off x="7148939" y="1452285"/>
            <a:ext cx="4535062"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アンビルはモアッサナイト</a:t>
            </a:r>
            <a:endParaRPr lang="en-US" altLang="ja-JP" sz="2400" dirty="0"/>
          </a:p>
          <a:p>
            <a:endParaRPr lang="en-US" altLang="ja-JP" sz="2400" dirty="0"/>
          </a:p>
          <a:p>
            <a:pPr marL="342900" indent="-342900">
              <a:buFont typeface="Arial" panose="020B0604020202020204" pitchFamily="34" charset="0"/>
              <a:buChar char="•"/>
            </a:pPr>
            <a:r>
              <a:rPr lang="ja-JP" altLang="en-US" sz="2400" dirty="0"/>
              <a:t>試料近くの小型マイクロコイルはマイクロ波電力供給用</a:t>
            </a:r>
            <a:endParaRPr lang="en-US" altLang="ja-JP" sz="2400" dirty="0"/>
          </a:p>
          <a:p>
            <a:endParaRPr lang="en-US" altLang="ja-JP" sz="2400" dirty="0"/>
          </a:p>
          <a:p>
            <a:pPr marL="342900" indent="-342900">
              <a:buFont typeface="Arial" panose="020B0604020202020204" pitchFamily="34" charset="0"/>
              <a:buChar char="•"/>
            </a:pPr>
            <a:r>
              <a:rPr kumimoji="1" lang="ja-JP" altLang="en-US" sz="2400" dirty="0"/>
              <a:t>大きい方のコイルは交流磁化率測定用のモジュレーションコイル。</a:t>
            </a:r>
            <a:endParaRPr kumimoji="1" lang="en-US" altLang="ja-JP"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3447467" y="5179759"/>
            <a:ext cx="3441702" cy="1200329"/>
          </a:xfrm>
          <a:prstGeom prst="rect">
            <a:avLst/>
          </a:prstGeom>
          <a:noFill/>
        </p:spPr>
        <p:txBody>
          <a:bodyPr wrap="square" rtlCol="0">
            <a:spAutoFit/>
          </a:bodyPr>
          <a:lstStyle/>
          <a:p>
            <a:r>
              <a:rPr lang="ja-JP" altLang="en-US" sz="2400" dirty="0"/>
              <a:t>座標の定義</a:t>
            </a:r>
            <a:endParaRPr lang="en-US" altLang="ja-JP" sz="2400" dirty="0"/>
          </a:p>
          <a:p>
            <a:r>
              <a:rPr kumimoji="1" lang="ja-JP" altLang="en-US" sz="2400" dirty="0"/>
              <a:t>赤</a:t>
            </a:r>
            <a:r>
              <a:rPr kumimoji="1" lang="en-US" altLang="ja-JP" sz="2400" dirty="0"/>
              <a:t>:</a:t>
            </a:r>
            <a:r>
              <a:rPr kumimoji="1" lang="en-US" altLang="ja-JP" sz="2400" dirty="0" err="1"/>
              <a:t>FeAs</a:t>
            </a:r>
            <a:r>
              <a:rPr kumimoji="1" lang="ja-JP" altLang="en-US" sz="2400" dirty="0"/>
              <a:t>積層方向</a:t>
            </a:r>
            <a:r>
              <a:rPr kumimoji="1" lang="en-US" altLang="ja-JP" sz="2400" dirty="0"/>
              <a:t>(c</a:t>
            </a:r>
            <a:r>
              <a:rPr kumimoji="1" lang="ja-JP" altLang="en-US" sz="2400" dirty="0"/>
              <a:t>軸</a:t>
            </a:r>
            <a:r>
              <a:rPr kumimoji="1" lang="en-US" altLang="ja-JP" sz="2400" dirty="0"/>
              <a:t>)</a:t>
            </a:r>
          </a:p>
          <a:p>
            <a:r>
              <a:rPr lang="ja-JP" altLang="en-US" sz="2400" dirty="0"/>
              <a:t>緑</a:t>
            </a:r>
            <a:r>
              <a:rPr lang="en-US" altLang="ja-JP" sz="2400" dirty="0"/>
              <a:t>:</a:t>
            </a:r>
            <a:r>
              <a:rPr lang="ja-JP" altLang="en-US" sz="2400" dirty="0"/>
              <a:t>窒素空孔中心の座標</a:t>
            </a:r>
            <a:endParaRPr kumimoji="1" lang="en-US" altLang="ja-JP" sz="2400" dirty="0"/>
          </a:p>
        </p:txBody>
      </p:sp>
      <p:pic>
        <p:nvPicPr>
          <p:cNvPr id="9" name="コンテンツ プレースホルダー 8">
            <a:extLst>
              <a:ext uri="{FF2B5EF4-FFF2-40B4-BE49-F238E27FC236}">
                <a16:creationId xmlns:a16="http://schemas.microsoft.com/office/drawing/2014/main" id="{F205270C-4F5D-FA45-2A91-B1CB97C43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529" y="1452285"/>
            <a:ext cx="6272640" cy="3509692"/>
          </a:xfrm>
        </p:spPr>
      </p:pic>
      <p:sp>
        <p:nvSpPr>
          <p:cNvPr id="3" name="四角形: 角を丸くする 2">
            <a:extLst>
              <a:ext uri="{FF2B5EF4-FFF2-40B4-BE49-F238E27FC236}">
                <a16:creationId xmlns:a16="http://schemas.microsoft.com/office/drawing/2014/main" id="{FE064CA5-FEA4-068D-13E9-AC61B21F4CE6}"/>
              </a:ext>
            </a:extLst>
          </p:cNvPr>
          <p:cNvSpPr/>
          <p:nvPr/>
        </p:nvSpPr>
        <p:spPr>
          <a:xfrm>
            <a:off x="3447467" y="5179759"/>
            <a:ext cx="3441702"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0C618A72-DC54-4D62-D214-6FCF32BB1611}"/>
              </a:ext>
            </a:extLst>
          </p:cNvPr>
          <p:cNvSpPr/>
          <p:nvPr/>
        </p:nvSpPr>
        <p:spPr>
          <a:xfrm>
            <a:off x="7035800" y="1234504"/>
            <a:ext cx="4648201" cy="326476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070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4E2C8-4E9B-804B-9CBA-61ABE439779F}"/>
              </a:ext>
            </a:extLst>
          </p:cNvPr>
          <p:cNvSpPr>
            <a:spLocks noGrp="1"/>
          </p:cNvSpPr>
          <p:nvPr>
            <p:ph type="title"/>
          </p:nvPr>
        </p:nvSpPr>
        <p:spPr/>
        <p:txBody>
          <a:bodyPr/>
          <a:lstStyle/>
          <a:p>
            <a:r>
              <a:rPr kumimoji="1" lang="ja-JP" altLang="en-US" b="1" dirty="0"/>
              <a:t>実験方法</a:t>
            </a:r>
            <a:r>
              <a:rPr kumimoji="1" lang="en-US" altLang="ja-JP" b="1" dirty="0"/>
              <a:t>:</a:t>
            </a:r>
            <a:r>
              <a:rPr kumimoji="1" lang="ja-JP" altLang="en-US" b="1" dirty="0"/>
              <a:t>試料と窒素空孔中心の位置</a:t>
            </a:r>
          </a:p>
        </p:txBody>
      </p:sp>
      <p:pic>
        <p:nvPicPr>
          <p:cNvPr id="5" name="図 4">
            <a:extLst>
              <a:ext uri="{FF2B5EF4-FFF2-40B4-BE49-F238E27FC236}">
                <a16:creationId xmlns:a16="http://schemas.microsoft.com/office/drawing/2014/main" id="{60508FB8-5D56-53AE-1E23-23AFBE1F5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299" y="1491540"/>
            <a:ext cx="6126845" cy="3567112"/>
          </a:xfrm>
          <a:prstGeom prst="rect">
            <a:avLst/>
          </a:prstGeom>
        </p:spPr>
      </p:pic>
      <p:sp>
        <p:nvSpPr>
          <p:cNvPr id="7" name="テキスト ボックス 6">
            <a:extLst>
              <a:ext uri="{FF2B5EF4-FFF2-40B4-BE49-F238E27FC236}">
                <a16:creationId xmlns:a16="http://schemas.microsoft.com/office/drawing/2014/main" id="{298E6036-2C7C-8C5F-6D2C-9C09FDFA68D1}"/>
              </a:ext>
            </a:extLst>
          </p:cNvPr>
          <p:cNvSpPr txBox="1"/>
          <p:nvPr/>
        </p:nvSpPr>
        <p:spPr>
          <a:xfrm>
            <a:off x="2235200" y="5122450"/>
            <a:ext cx="7251700" cy="954107"/>
          </a:xfrm>
          <a:prstGeom prst="rect">
            <a:avLst/>
          </a:prstGeom>
          <a:noFill/>
        </p:spPr>
        <p:txBody>
          <a:bodyPr wrap="square" rtlCol="0">
            <a:spAutoFit/>
          </a:bodyPr>
          <a:lstStyle/>
          <a:p>
            <a:r>
              <a:rPr kumimoji="1" lang="ja-JP" altLang="en-US" sz="2800" dirty="0"/>
              <a:t>図</a:t>
            </a:r>
            <a:r>
              <a:rPr kumimoji="1" lang="en-US" altLang="ja-JP" sz="2800" dirty="0"/>
              <a:t>(B)</a:t>
            </a:r>
            <a:r>
              <a:rPr kumimoji="1" lang="ja-JP" altLang="en-US" sz="2800" dirty="0"/>
              <a:t>の白い点がダイヤモンド窒素空孔中心</a:t>
            </a:r>
            <a:endParaRPr kumimoji="1" lang="en-US" altLang="ja-JP" sz="2800" dirty="0"/>
          </a:p>
          <a:p>
            <a:r>
              <a:rPr lang="ja-JP" altLang="en-US" sz="2800" dirty="0"/>
              <a:t>白い線で書かれた五角形が試料</a:t>
            </a:r>
            <a:endParaRPr kumimoji="1" lang="ja-JP" altLang="en-US" sz="2800" dirty="0"/>
          </a:p>
        </p:txBody>
      </p:sp>
      <p:sp>
        <p:nvSpPr>
          <p:cNvPr id="3" name="テキスト ボックス 2">
            <a:extLst>
              <a:ext uri="{FF2B5EF4-FFF2-40B4-BE49-F238E27FC236}">
                <a16:creationId xmlns:a16="http://schemas.microsoft.com/office/drawing/2014/main" id="{0410D58A-FC45-9201-AB24-77AA26CBCDBA}"/>
              </a:ext>
            </a:extLst>
          </p:cNvPr>
          <p:cNvSpPr txBox="1"/>
          <p:nvPr/>
        </p:nvSpPr>
        <p:spPr>
          <a:xfrm>
            <a:off x="2146300" y="1482006"/>
            <a:ext cx="787400" cy="523220"/>
          </a:xfrm>
          <a:prstGeom prst="rect">
            <a:avLst/>
          </a:prstGeom>
          <a:noFill/>
        </p:spPr>
        <p:txBody>
          <a:bodyPr wrap="square" rtlCol="0">
            <a:spAutoFit/>
          </a:bodyPr>
          <a:lstStyle/>
          <a:p>
            <a:r>
              <a:rPr kumimoji="1" lang="en-US" altLang="ja-JP" sz="2800" b="1" dirty="0"/>
              <a:t>(A)</a:t>
            </a:r>
            <a:endParaRPr kumimoji="1" lang="ja-JP" altLang="en-US" sz="2800" b="1" dirty="0"/>
          </a:p>
        </p:txBody>
      </p:sp>
      <p:sp>
        <p:nvSpPr>
          <p:cNvPr id="4" name="テキスト ボックス 3">
            <a:extLst>
              <a:ext uri="{FF2B5EF4-FFF2-40B4-BE49-F238E27FC236}">
                <a16:creationId xmlns:a16="http://schemas.microsoft.com/office/drawing/2014/main" id="{1AD39594-2323-B569-6215-D8F46ADE9ACD}"/>
              </a:ext>
            </a:extLst>
          </p:cNvPr>
          <p:cNvSpPr txBox="1"/>
          <p:nvPr/>
        </p:nvSpPr>
        <p:spPr>
          <a:xfrm>
            <a:off x="6096000" y="1258496"/>
            <a:ext cx="952500" cy="523220"/>
          </a:xfrm>
          <a:prstGeom prst="rect">
            <a:avLst/>
          </a:prstGeom>
          <a:noFill/>
        </p:spPr>
        <p:txBody>
          <a:bodyPr wrap="square" rtlCol="0">
            <a:spAutoFit/>
          </a:bodyPr>
          <a:lstStyle/>
          <a:p>
            <a:r>
              <a:rPr kumimoji="1" lang="en-US" altLang="ja-JP" sz="2800" b="1" dirty="0"/>
              <a:t>(B)</a:t>
            </a:r>
            <a:endParaRPr kumimoji="1" lang="ja-JP" altLang="en-US" sz="2800" b="1" dirty="0"/>
          </a:p>
        </p:txBody>
      </p:sp>
    </p:spTree>
    <p:extLst>
      <p:ext uri="{BB962C8B-B14F-4D97-AF65-F5344CB8AC3E}">
        <p14:creationId xmlns:p14="http://schemas.microsoft.com/office/powerpoint/2010/main" val="246188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BFAD5-1DE3-2187-829E-3E3A9DA8265A}"/>
              </a:ext>
            </a:extLst>
          </p:cNvPr>
          <p:cNvSpPr>
            <a:spLocks noGrp="1"/>
          </p:cNvSpPr>
          <p:nvPr>
            <p:ph type="title"/>
          </p:nvPr>
        </p:nvSpPr>
        <p:spPr/>
        <p:txBody>
          <a:bodyPr/>
          <a:lstStyle/>
          <a:p>
            <a:r>
              <a:rPr kumimoji="1" lang="ja-JP" altLang="en-US" b="1" dirty="0"/>
              <a:t>結果</a:t>
            </a:r>
            <a:r>
              <a:rPr kumimoji="1" lang="en-US" altLang="ja-JP" b="1" dirty="0"/>
              <a:t>:</a:t>
            </a:r>
            <a:r>
              <a:rPr kumimoji="1" lang="ja-JP" altLang="en-US" b="1" dirty="0"/>
              <a:t>光検出磁気共鳴スペクトル</a:t>
            </a:r>
          </a:p>
        </p:txBody>
      </p:sp>
      <p:pic>
        <p:nvPicPr>
          <p:cNvPr id="5" name="図 4">
            <a:extLst>
              <a:ext uri="{FF2B5EF4-FFF2-40B4-BE49-F238E27FC236}">
                <a16:creationId xmlns:a16="http://schemas.microsoft.com/office/drawing/2014/main" id="{F9B098EA-FF31-930D-839C-82D08CC56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53" y="1619545"/>
            <a:ext cx="6858106" cy="2447366"/>
          </a:xfrm>
          <a:prstGeom prst="rect">
            <a:avLst/>
          </a:prstGeom>
        </p:spPr>
      </p:pic>
      <p:pic>
        <p:nvPicPr>
          <p:cNvPr id="7" name="図 6">
            <a:extLst>
              <a:ext uri="{FF2B5EF4-FFF2-40B4-BE49-F238E27FC236}">
                <a16:creationId xmlns:a16="http://schemas.microsoft.com/office/drawing/2014/main" id="{33845AE1-7B7E-EF19-2D40-6D9BDF02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4116124"/>
            <a:ext cx="2972012" cy="2508841"/>
          </a:xfrm>
          <a:prstGeom prst="rect">
            <a:avLst/>
          </a:prstGeom>
        </p:spPr>
      </p:pic>
      <p:sp>
        <p:nvSpPr>
          <p:cNvPr id="8" name="テキスト ボックス 7">
            <a:extLst>
              <a:ext uri="{FF2B5EF4-FFF2-40B4-BE49-F238E27FC236}">
                <a16:creationId xmlns:a16="http://schemas.microsoft.com/office/drawing/2014/main" id="{8AFABA29-97D5-EC9E-A2FC-10F5A6BD1CEB}"/>
              </a:ext>
            </a:extLst>
          </p:cNvPr>
          <p:cNvSpPr txBox="1"/>
          <p:nvPr/>
        </p:nvSpPr>
        <p:spPr>
          <a:xfrm>
            <a:off x="787453" y="1388713"/>
            <a:ext cx="927100" cy="461665"/>
          </a:xfrm>
          <a:prstGeom prst="rect">
            <a:avLst/>
          </a:prstGeom>
          <a:noFill/>
        </p:spPr>
        <p:txBody>
          <a:bodyPr wrap="square" rtlCol="0">
            <a:spAutoFit/>
          </a:bodyPr>
          <a:lstStyle/>
          <a:p>
            <a:r>
              <a:rPr kumimoji="1" lang="en-US" altLang="ja-JP" sz="2400" dirty="0"/>
              <a:t>(A)</a:t>
            </a:r>
            <a:endParaRPr kumimoji="1" lang="ja-JP" altLang="en-US" sz="2400" dirty="0"/>
          </a:p>
        </p:txBody>
      </p:sp>
      <p:sp>
        <p:nvSpPr>
          <p:cNvPr id="9" name="テキスト ボックス 8">
            <a:extLst>
              <a:ext uri="{FF2B5EF4-FFF2-40B4-BE49-F238E27FC236}">
                <a16:creationId xmlns:a16="http://schemas.microsoft.com/office/drawing/2014/main" id="{56FC2662-B132-0588-E5B2-542483B991AF}"/>
              </a:ext>
            </a:extLst>
          </p:cNvPr>
          <p:cNvSpPr txBox="1"/>
          <p:nvPr/>
        </p:nvSpPr>
        <p:spPr>
          <a:xfrm>
            <a:off x="2540000" y="4275815"/>
            <a:ext cx="736600" cy="461665"/>
          </a:xfrm>
          <a:prstGeom prst="rect">
            <a:avLst/>
          </a:prstGeom>
          <a:noFill/>
        </p:spPr>
        <p:txBody>
          <a:bodyPr wrap="square" rtlCol="0">
            <a:spAutoFit/>
          </a:bodyPr>
          <a:lstStyle/>
          <a:p>
            <a:r>
              <a:rPr kumimoji="1" lang="en-US" altLang="ja-JP" sz="2400" dirty="0"/>
              <a:t>(B)</a:t>
            </a:r>
            <a:endParaRPr kumimoji="1" lang="ja-JP" altLang="en-US" sz="2400" dirty="0"/>
          </a:p>
        </p:txBody>
      </p:sp>
      <p:sp>
        <p:nvSpPr>
          <p:cNvPr id="3" name="テキスト ボックス 2">
            <a:extLst>
              <a:ext uri="{FF2B5EF4-FFF2-40B4-BE49-F238E27FC236}">
                <a16:creationId xmlns:a16="http://schemas.microsoft.com/office/drawing/2014/main" id="{F33A5127-7B04-339B-45F5-8F5D0DAD8E8F}"/>
              </a:ext>
            </a:extLst>
          </p:cNvPr>
          <p:cNvSpPr txBox="1"/>
          <p:nvPr/>
        </p:nvSpPr>
        <p:spPr>
          <a:xfrm>
            <a:off x="7810580" y="3629852"/>
            <a:ext cx="3708400" cy="461665"/>
          </a:xfrm>
          <a:prstGeom prst="rect">
            <a:avLst/>
          </a:prstGeom>
          <a:noFill/>
        </p:spPr>
        <p:txBody>
          <a:bodyPr wrap="square" rtlCol="0">
            <a:spAutoFit/>
          </a:bodyPr>
          <a:lstStyle/>
          <a:p>
            <a:r>
              <a:rPr kumimoji="1" lang="ja-JP" altLang="en-US" sz="2400" b="1" dirty="0">
                <a:solidFill>
                  <a:srgbClr val="FF0000"/>
                </a:solidFill>
              </a:rPr>
              <a:t>←縮尺が違うことに注意</a:t>
            </a:r>
          </a:p>
        </p:txBody>
      </p:sp>
      <p:sp>
        <p:nvSpPr>
          <p:cNvPr id="4" name="テキスト ボックス 3">
            <a:extLst>
              <a:ext uri="{FF2B5EF4-FFF2-40B4-BE49-F238E27FC236}">
                <a16:creationId xmlns:a16="http://schemas.microsoft.com/office/drawing/2014/main" id="{C21EB333-7BE0-1ECB-296D-D8FFB40C8F6B}"/>
              </a:ext>
            </a:extLst>
          </p:cNvPr>
          <p:cNvSpPr txBox="1"/>
          <p:nvPr/>
        </p:nvSpPr>
        <p:spPr>
          <a:xfrm>
            <a:off x="8178746" y="1690773"/>
            <a:ext cx="2590854"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8.3 kbar=0.83 </a:t>
            </a:r>
            <a:r>
              <a:rPr lang="en-US" altLang="ja-JP" dirty="0" err="1"/>
              <a:t>GPa</a:t>
            </a:r>
            <a:endParaRPr lang="en-US" altLang="ja-JP" dirty="0"/>
          </a:p>
          <a:p>
            <a:pPr marL="285750" indent="-285750">
              <a:buFont typeface="Arial" panose="020B0604020202020204" pitchFamily="34" charset="0"/>
              <a:buChar char="•"/>
            </a:pPr>
            <a:r>
              <a:rPr lang="en-US" altLang="ja-JP" dirty="0"/>
              <a:t>7.7 K(&lt;Tc~21 K)</a:t>
            </a:r>
          </a:p>
        </p:txBody>
      </p:sp>
      <p:sp>
        <p:nvSpPr>
          <p:cNvPr id="6" name="四角形: 角を丸くする 5">
            <a:extLst>
              <a:ext uri="{FF2B5EF4-FFF2-40B4-BE49-F238E27FC236}">
                <a16:creationId xmlns:a16="http://schemas.microsoft.com/office/drawing/2014/main" id="{7923C2BC-D5D4-F820-75AC-4A76A55C4DF0}"/>
              </a:ext>
            </a:extLst>
          </p:cNvPr>
          <p:cNvSpPr/>
          <p:nvPr/>
        </p:nvSpPr>
        <p:spPr>
          <a:xfrm>
            <a:off x="8178746" y="1619544"/>
            <a:ext cx="2501954" cy="71756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649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a:xfrm>
            <a:off x="838200" y="158781"/>
            <a:ext cx="10515600" cy="1325563"/>
          </a:xfrm>
        </p:spPr>
        <p:txBody>
          <a:bodyPr/>
          <a:lstStyle/>
          <a:p>
            <a:r>
              <a:rPr kumimoji="1" lang="ja-JP" altLang="en-US" b="1" dirty="0"/>
              <a:t>結果：ゼーマン分裂の温度による変化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9"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4744" y="1831186"/>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427614" y="1941011"/>
            <a:ext cx="3594969" cy="830997"/>
          </a:xfrm>
          <a:prstGeom prst="rect">
            <a:avLst/>
          </a:prstGeom>
          <a:noFill/>
        </p:spPr>
        <p:txBody>
          <a:bodyPr wrap="square" rtlCol="0">
            <a:spAutoFit/>
          </a:bodyPr>
          <a:lstStyle/>
          <a:p>
            <a:r>
              <a:rPr lang="ja-JP" altLang="en-US" sz="2400" dirty="0">
                <a:solidFill>
                  <a:srgbClr val="FF0000"/>
                </a:solidFill>
              </a:rPr>
              <a:t>赤</a:t>
            </a:r>
            <a:r>
              <a:rPr lang="en-US" altLang="ja-JP" sz="2400" dirty="0">
                <a:solidFill>
                  <a:srgbClr val="FF0000"/>
                </a:solidFill>
              </a:rPr>
              <a:t>:</a:t>
            </a:r>
            <a:r>
              <a:rPr lang="ja-JP" altLang="en-US" sz="2400" dirty="0">
                <a:solidFill>
                  <a:srgbClr val="FF0000"/>
                </a:solidFill>
              </a:rPr>
              <a:t>光検出磁気共鳴法</a:t>
            </a:r>
            <a:endParaRPr lang="en-US" altLang="ja-JP" sz="2400" dirty="0">
              <a:solidFill>
                <a:srgbClr val="FF0000"/>
              </a:solidFill>
            </a:endParaRPr>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5894214" y="3401897"/>
            <a:ext cx="6043786" cy="461665"/>
          </a:xfrm>
          <a:prstGeom prst="rect">
            <a:avLst/>
          </a:prstGeom>
          <a:noFill/>
        </p:spPr>
        <p:txBody>
          <a:bodyPr wrap="square" rtlCol="0">
            <a:spAutoFit/>
          </a:bodyPr>
          <a:lstStyle/>
          <a:p>
            <a:r>
              <a:rPr kumimoji="1" lang="ja-JP" altLang="en-US" sz="2400" b="1" dirty="0">
                <a:solidFill>
                  <a:srgbClr val="FF0000"/>
                </a:solidFill>
              </a:rPr>
              <a:t>光</a:t>
            </a:r>
            <a:r>
              <a:rPr lang="ja-JP" altLang="en-US" sz="2400" b="1" dirty="0">
                <a:solidFill>
                  <a:srgbClr val="FF0000"/>
                </a:solidFill>
              </a:rPr>
              <a:t>検出</a:t>
            </a:r>
            <a:r>
              <a:rPr kumimoji="1" lang="ja-JP" altLang="en-US" sz="2400" b="1" dirty="0">
                <a:solidFill>
                  <a:srgbClr val="FF0000"/>
                </a:solidFill>
              </a:rPr>
              <a:t>磁気共鳴法の方が</a:t>
            </a:r>
            <a:r>
              <a:rPr lang="ja-JP" altLang="en-US" sz="2400" b="1" dirty="0">
                <a:solidFill>
                  <a:srgbClr val="FF0000"/>
                </a:solidFill>
              </a:rPr>
              <a:t>空間分解能</a:t>
            </a:r>
            <a:r>
              <a:rPr kumimoji="1" lang="ja-JP" altLang="en-US" sz="2400" b="1" dirty="0">
                <a:solidFill>
                  <a:srgbClr val="FF0000"/>
                </a:solidFill>
              </a:rPr>
              <a:t>が良い</a:t>
            </a:r>
          </a:p>
        </p:txBody>
      </p:sp>
      <p:sp>
        <p:nvSpPr>
          <p:cNvPr id="5" name="テキスト ボックス 4">
            <a:extLst>
              <a:ext uri="{FF2B5EF4-FFF2-40B4-BE49-F238E27FC236}">
                <a16:creationId xmlns:a16="http://schemas.microsoft.com/office/drawing/2014/main" id="{7CD9580E-BA37-257C-E0AD-C8E8E9AFC4E8}"/>
              </a:ext>
            </a:extLst>
          </p:cNvPr>
          <p:cNvSpPr txBox="1"/>
          <p:nvPr/>
        </p:nvSpPr>
        <p:spPr>
          <a:xfrm>
            <a:off x="443065" y="1291603"/>
            <a:ext cx="79027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8" name="テキスト ボックス 7">
            <a:extLst>
              <a:ext uri="{FF2B5EF4-FFF2-40B4-BE49-F238E27FC236}">
                <a16:creationId xmlns:a16="http://schemas.microsoft.com/office/drawing/2014/main" id="{B62A3250-F9F3-9CEC-B2B1-2CB850DFFCE0}"/>
              </a:ext>
            </a:extLst>
          </p:cNvPr>
          <p:cNvSpPr txBox="1"/>
          <p:nvPr/>
        </p:nvSpPr>
        <p:spPr>
          <a:xfrm>
            <a:off x="2779691" y="1291603"/>
            <a:ext cx="790270" cy="461665"/>
          </a:xfrm>
          <a:prstGeom prst="rect">
            <a:avLst/>
          </a:prstGeom>
          <a:noFill/>
        </p:spPr>
        <p:txBody>
          <a:bodyPr wrap="square" rtlCol="0">
            <a:spAutoFit/>
          </a:bodyPr>
          <a:lstStyle/>
          <a:p>
            <a:r>
              <a:rPr kumimoji="1" lang="en-US" altLang="ja-JP" sz="2400" b="1" dirty="0"/>
              <a:t>(B)</a:t>
            </a:r>
            <a:endParaRPr kumimoji="1" lang="ja-JP" altLang="en-US" sz="2400" b="1" dirty="0"/>
          </a:p>
        </p:txBody>
      </p:sp>
    </p:spTree>
    <p:extLst>
      <p:ext uri="{BB962C8B-B14F-4D97-AF65-F5344CB8AC3E}">
        <p14:creationId xmlns:p14="http://schemas.microsoft.com/office/powerpoint/2010/main" val="35319741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2752</TotalTime>
  <Words>3866</Words>
  <Application>Microsoft Office PowerPoint</Application>
  <PresentationFormat>ワイド画面</PresentationFormat>
  <Paragraphs>265</Paragraphs>
  <Slides>21</Slides>
  <Notes>18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21</vt:i4>
      </vt:variant>
    </vt:vector>
  </HeadingPairs>
  <TitlesOfParts>
    <vt:vector size="31" baseType="lpstr">
      <vt:lpstr>GenEiGothicP-Normal</vt:lpstr>
      <vt:lpstr>Geneva</vt:lpstr>
      <vt:lpstr>Noto Serif JP</vt:lpstr>
      <vt:lpstr>游ゴシック</vt:lpstr>
      <vt:lpstr>游ゴシック Light</vt:lpstr>
      <vt:lpstr>游明朝</vt:lpstr>
      <vt:lpstr>Arial</vt:lpstr>
      <vt:lpstr>Cambria Math</vt:lpstr>
      <vt:lpstr>Noto Sans</vt:lpstr>
      <vt:lpstr>Office テーマ</vt:lpstr>
      <vt:lpstr>Measuring magnetic field texture in correlated electron systems under extreme conditions King Yau Yip,Kin On Ho,King Yiu Yu,Yang Chen,Wei Zhang,S. Kasahara,Y.Mizukami, T. Shibauchi,Y Matsuda,Swee K .Goh,Sen Yang SCIENCE , 366, 1355 (2019)  極限環境下における相関電子系中の磁場構造の測定 </vt:lpstr>
      <vt:lpstr>背景:ダイヤモンド窒素空孔中心</vt:lpstr>
      <vt:lpstr>背景:BaFe₂(As1-xPx)₂について</vt:lpstr>
      <vt:lpstr>目的</vt:lpstr>
      <vt:lpstr>実験方法:光検出磁気共鳴法</vt:lpstr>
      <vt:lpstr>実験方法:圧力容器</vt:lpstr>
      <vt:lpstr>実験方法:試料と窒素空孔中心の位置</vt:lpstr>
      <vt:lpstr>結果:光検出磁気共鳴スペクトル</vt:lpstr>
      <vt:lpstr>結果：ゼーマン分裂の温度による変化</vt:lpstr>
      <vt:lpstr>結果:BaFe₂(As0.59P0.41)₂の温度-圧力相図</vt:lpstr>
      <vt:lpstr>まとめ</vt:lpstr>
      <vt:lpstr>相関電子系とは何か</vt:lpstr>
      <vt:lpstr>超微細構造とは</vt:lpstr>
      <vt:lpstr>ローレンツフィット</vt:lpstr>
      <vt:lpstr>交流磁化率法</vt:lpstr>
      <vt:lpstr>第II種超伝導体の臨界磁場</vt:lpstr>
      <vt:lpstr>結果:磁場の超伝導転移による変化</vt:lpstr>
      <vt:lpstr>結果: BaFe₂(AS0.59P0.41)₂の下部臨界磁場Hc1(T)と上部臨界磁場Hc2(T)の測定</vt:lpstr>
      <vt:lpstr>参考文献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409</cp:revision>
  <dcterms:created xsi:type="dcterms:W3CDTF">2022-07-07T06:39:27Z</dcterms:created>
  <dcterms:modified xsi:type="dcterms:W3CDTF">2022-07-28T14:15:07Z</dcterms:modified>
</cp:coreProperties>
</file>