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1" r:id="rId3"/>
    <p:sldId id="266" r:id="rId4"/>
    <p:sldId id="260" r:id="rId5"/>
    <p:sldId id="268" r:id="rId6"/>
    <p:sldId id="261" r:id="rId7"/>
    <p:sldId id="269" r:id="rId8"/>
    <p:sldId id="273" r:id="rId9"/>
    <p:sldId id="262" r:id="rId10"/>
    <p:sldId id="263" r:id="rId11"/>
    <p:sldId id="264" r:id="rId12"/>
    <p:sldId id="265" r:id="rId13"/>
    <p:sldId id="267" r:id="rId14"/>
    <p:sldId id="259" r:id="rId15"/>
    <p:sldId id="272"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542" autoAdjust="0"/>
  </p:normalViewPr>
  <p:slideViewPr>
    <p:cSldViewPr snapToGrid="0">
      <p:cViewPr varScale="1">
        <p:scale>
          <a:sx n="51" d="100"/>
          <a:sy n="51" d="100"/>
        </p:scale>
        <p:origin x="12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530B6E-4F46-4D46-AA0D-6EDA20B975BF}" type="datetimeFigureOut">
              <a:rPr kumimoji="1" lang="ja-JP" altLang="en-US" smtClean="0"/>
              <a:t>2022/7/13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F7AAE-6B88-4292-8ACB-4D50DEB2BF4C}" type="slidenum">
              <a:rPr kumimoji="1" lang="ja-JP" altLang="en-US" smtClean="0"/>
              <a:t>‹#›</a:t>
            </a:fld>
            <a:endParaRPr kumimoji="1" lang="ja-JP" altLang="en-US"/>
          </a:p>
        </p:txBody>
      </p:sp>
    </p:spTree>
    <p:extLst>
      <p:ext uri="{BB962C8B-B14F-4D97-AF65-F5344CB8AC3E}">
        <p14:creationId xmlns:p14="http://schemas.microsoft.com/office/powerpoint/2010/main" val="41092760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金属や半導体中の電子は相互作用が弱く、自由電子として取り扱える。相関電子系とはそのような物質系以外の相互作用を無視することのできない物質系のことを言う。</a:t>
            </a:r>
            <a:endParaRPr kumimoji="1" lang="en-US" altLang="ja-JP" dirty="0"/>
          </a:p>
          <a:p>
            <a:r>
              <a:rPr kumimoji="1" lang="ja-JP" altLang="en-US" dirty="0"/>
              <a:t>鉄ニクタイド系とは</a:t>
            </a:r>
            <a:r>
              <a:rPr lang="ja-JP" altLang="en-US" b="0" i="0" dirty="0">
                <a:solidFill>
                  <a:srgbClr val="555555"/>
                </a:solidFill>
                <a:effectLst/>
                <a:latin typeface="Noto Sans" panose="020B0502040204020203" pitchFamily="34" charset="0"/>
              </a:rPr>
              <a:t>リン、ヒ素、アンチモンなどの第</a:t>
            </a:r>
            <a:r>
              <a:rPr lang="en-US" altLang="ja-JP" b="0" i="0" dirty="0">
                <a:solidFill>
                  <a:srgbClr val="555555"/>
                </a:solidFill>
                <a:effectLst/>
                <a:latin typeface="Noto Sans" panose="020B0502040204020203" pitchFamily="34" charset="0"/>
              </a:rPr>
              <a:t>15</a:t>
            </a:r>
            <a:r>
              <a:rPr lang="ja-JP" altLang="en-US" b="0" i="0" dirty="0">
                <a:solidFill>
                  <a:srgbClr val="555555"/>
                </a:solidFill>
                <a:effectLst/>
                <a:latin typeface="Noto Sans" panose="020B0502040204020203" pitchFamily="34" charset="0"/>
              </a:rPr>
              <a:t>族元素の化合物をニクタイドと呼ぶ。</a:t>
            </a:r>
            <a:endParaRPr lang="en-US" altLang="ja-JP" b="0" i="0" dirty="0">
              <a:solidFill>
                <a:srgbClr val="555555"/>
              </a:solidFill>
              <a:effectLst/>
              <a:latin typeface="Noto Sans" panose="020B0502040204020203" pitchFamily="34" charset="0"/>
            </a:endParaRPr>
          </a:p>
          <a:p>
            <a:r>
              <a:rPr lang="ja-JP" altLang="en-US" b="0" i="0" dirty="0">
                <a:solidFill>
                  <a:srgbClr val="000000"/>
                </a:solidFill>
                <a:effectLst/>
                <a:latin typeface="Geneva"/>
              </a:rPr>
              <a:t>重い電子とは、磁石の材料などに用いられている希土類や、アクチノイドを含んだ化合物において、金属的な電気伝導を示すにもかかわらず、伝導電子の質量が、自由電子の質量の数百倍～千倍も「重く」なっているかのように観測される現象です。</a:t>
            </a:r>
            <a:endParaRPr lang="en-US" altLang="ja-JP" b="0" i="0" dirty="0">
              <a:solidFill>
                <a:srgbClr val="000000"/>
              </a:solidFill>
              <a:effectLst/>
              <a:latin typeface="Geneva"/>
            </a:endParaRPr>
          </a:p>
          <a:p>
            <a:r>
              <a:rPr kumimoji="1" lang="ja-JP" altLang="en-US" b="0" i="0" dirty="0">
                <a:solidFill>
                  <a:srgbClr val="000000"/>
                </a:solidFill>
                <a:effectLst/>
                <a:latin typeface="Geneva"/>
              </a:rPr>
              <a:t>本研究では鉄ニクタイド系の超伝導体を相関電子系として磁場構造を測定した。</a:t>
            </a:r>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a:t>
            </a:fld>
            <a:endParaRPr kumimoji="1" lang="ja-JP" altLang="en-US"/>
          </a:p>
        </p:txBody>
      </p:sp>
    </p:spTree>
    <p:extLst>
      <p:ext uri="{BB962C8B-B14F-4D97-AF65-F5344CB8AC3E}">
        <p14:creationId xmlns:p14="http://schemas.microsoft.com/office/powerpoint/2010/main" val="794261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今回の研究で用いられる磁場センサとしてダイヤモンド窒素空孔中心というものがある。</a:t>
            </a:r>
            <a:endParaRPr kumimoji="1" lang="en-US" altLang="ja-JP" dirty="0"/>
          </a:p>
          <a:p>
            <a:r>
              <a:rPr kumimoji="1" lang="ja-JP" altLang="en-US" dirty="0"/>
              <a:t>これは「物理と化学とにまたがる学際領域」において大きな注目を集めている。</a:t>
            </a:r>
            <a:endParaRPr kumimoji="1" lang="en-US" altLang="ja-JP" dirty="0"/>
          </a:p>
          <a:p>
            <a:r>
              <a:rPr kumimoji="1" lang="ja-JP" altLang="en-US" dirty="0"/>
              <a:t>ダイヤモンド窒素空孔中心とは、図</a:t>
            </a:r>
            <a:r>
              <a:rPr kumimoji="1" lang="en-US" altLang="ja-JP" dirty="0"/>
              <a:t>1</a:t>
            </a:r>
            <a:r>
              <a:rPr kumimoji="1" lang="ja-JP" altLang="en-US" dirty="0"/>
              <a:t>に示す通り、ダイヤモンドの結晶中で本来は炭素がなくてはいけないところに窒素が置き換わり、その隣に空孔がある複合欠陥ののことを言う。</a:t>
            </a:r>
            <a:endParaRPr kumimoji="1" lang="en-US" altLang="ja-JP" dirty="0"/>
          </a:p>
          <a:p>
            <a:r>
              <a:rPr kumimoji="1" lang="ja-JP" altLang="en-US" dirty="0"/>
              <a:t>小さく、高感度で極限環境下でも動作するため、本研究ではこのダイヤモンド窒素空孔中心を磁場センサとして用いて超伝導体の磁場構造を測定した。</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3</a:t>
            </a:fld>
            <a:endParaRPr kumimoji="1" lang="ja-JP" altLang="en-US"/>
          </a:p>
        </p:txBody>
      </p:sp>
    </p:spTree>
    <p:extLst>
      <p:ext uri="{BB962C8B-B14F-4D97-AF65-F5344CB8AC3E}">
        <p14:creationId xmlns:p14="http://schemas.microsoft.com/office/powerpoint/2010/main" val="3922195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今回の研究で使用されている超伝導体</a:t>
            </a:r>
            <a:r>
              <a:rPr kumimoji="1" lang="en-US" altLang="ja-JP" dirty="0"/>
              <a:t>BaFe2(As1-xPx)2</a:t>
            </a:r>
            <a:r>
              <a:rPr kumimoji="1" lang="ja-JP" altLang="en-US" dirty="0"/>
              <a:t>について説明する。</a:t>
            </a:r>
            <a:endParaRPr kumimoji="1" lang="en-US" altLang="ja-JP" dirty="0"/>
          </a:p>
          <a:p>
            <a:r>
              <a:rPr kumimoji="1" lang="ja-JP" altLang="en-US" dirty="0"/>
              <a:t>ピンク色のところは銅酸化物系でいう</a:t>
            </a:r>
            <a:r>
              <a:rPr kumimoji="1" lang="en-US" altLang="ja-JP" dirty="0"/>
              <a:t>CuO2</a:t>
            </a:r>
            <a:r>
              <a:rPr kumimoji="1" lang="ja-JP" altLang="en-US" dirty="0"/>
              <a:t>面に対応する。</a:t>
            </a:r>
            <a:endParaRPr kumimoji="1" lang="en-US" altLang="ja-JP" dirty="0"/>
          </a:p>
          <a:p>
            <a:r>
              <a:rPr kumimoji="1" lang="ja-JP" altLang="en-US" dirty="0"/>
              <a:t>ヒ素が　でリンが　である。</a:t>
            </a:r>
            <a:endParaRPr kumimoji="1" lang="en-US" altLang="ja-JP" dirty="0"/>
          </a:p>
          <a:p>
            <a:r>
              <a:rPr kumimoji="1" lang="en-US" altLang="ja-JP" sz="1200" dirty="0"/>
              <a:t>x=0.33</a:t>
            </a:r>
            <a:r>
              <a:rPr kumimoji="1" lang="ja-JP" altLang="en-US" sz="1200" dirty="0"/>
              <a:t>で超伝導転移温度</a:t>
            </a:r>
            <a:r>
              <a:rPr kumimoji="1" lang="en-US" altLang="ja-JP" sz="1200" dirty="0"/>
              <a:t>Tc</a:t>
            </a:r>
            <a:r>
              <a:rPr kumimoji="1" lang="ja-JP" altLang="en-US" sz="1200" dirty="0"/>
              <a:t>は最大となり、量子臨界点の明確な根拠を示す。</a:t>
            </a:r>
            <a:endParaRPr kumimoji="1" lang="en-US" altLang="ja-JP" dirty="0"/>
          </a:p>
          <a:p>
            <a:r>
              <a:rPr kumimoji="1" lang="ja-JP" altLang="en-US" dirty="0"/>
              <a:t>したがって、</a:t>
            </a:r>
            <a:r>
              <a:rPr lang="en-US" altLang="ja-JP" dirty="0"/>
              <a:t>BaFe2(As1−xPx)2 </a:t>
            </a:r>
            <a:r>
              <a:rPr lang="ja-JP" altLang="en-US" dirty="0"/>
              <a:t>は、超伝導と量子臨界の間の相互作用を探るのに理想的なプラットフォームである。</a:t>
            </a:r>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4</a:t>
            </a:fld>
            <a:endParaRPr kumimoji="1" lang="ja-JP" altLang="en-US"/>
          </a:p>
        </p:txBody>
      </p:sp>
    </p:spTree>
    <p:extLst>
      <p:ext uri="{BB962C8B-B14F-4D97-AF65-F5344CB8AC3E}">
        <p14:creationId xmlns:p14="http://schemas.microsoft.com/office/powerpoint/2010/main" val="193527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第二種超伝導体の臨界磁場について復習する。</a:t>
            </a:r>
            <a:endParaRPr kumimoji="1" lang="en-US" altLang="ja-JP" dirty="0"/>
          </a:p>
          <a:p>
            <a:r>
              <a:rPr kumimoji="1" lang="ja-JP" altLang="en-US" dirty="0"/>
              <a:t>超伝導体は超伝導状態になると試料内部に磁場を侵入させない完全反磁性の状態となる。</a:t>
            </a:r>
            <a:endParaRPr kumimoji="1" lang="en-US" altLang="ja-JP" dirty="0"/>
          </a:p>
          <a:p>
            <a:r>
              <a:rPr kumimoji="1" lang="ja-JP" altLang="en-US" dirty="0"/>
              <a:t>第</a:t>
            </a:r>
            <a:r>
              <a:rPr kumimoji="1" lang="en-US" altLang="ja-JP" dirty="0"/>
              <a:t>I</a:t>
            </a:r>
            <a:r>
              <a:rPr kumimoji="1" lang="ja-JP" altLang="en-US" dirty="0"/>
              <a:t>種超伝導体は真ん中のところが無く、一気に完全反磁性となる。</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5</a:t>
            </a:fld>
            <a:endParaRPr kumimoji="1" lang="ja-JP" altLang="en-US"/>
          </a:p>
        </p:txBody>
      </p:sp>
    </p:spTree>
    <p:extLst>
      <p:ext uri="{BB962C8B-B14F-4D97-AF65-F5344CB8AC3E}">
        <p14:creationId xmlns:p14="http://schemas.microsoft.com/office/powerpoint/2010/main" val="1486210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高圧容器に対して試料が小さいため、計測には十分な分解能が必要である。</a:t>
            </a:r>
            <a:endParaRPr kumimoji="1" lang="en-US" altLang="ja-JP" dirty="0"/>
          </a:p>
          <a:p>
            <a:r>
              <a:rPr kumimoji="1" lang="ja-JP" altLang="en-US" dirty="0"/>
              <a:t>また、高圧低温下の極限状態で計測するため、そのような環境に耐えられることも必要。</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6</a:t>
            </a:fld>
            <a:endParaRPr kumimoji="1" lang="ja-JP" altLang="en-US"/>
          </a:p>
        </p:txBody>
      </p:sp>
    </p:spTree>
    <p:extLst>
      <p:ext uri="{BB962C8B-B14F-4D97-AF65-F5344CB8AC3E}">
        <p14:creationId xmlns:p14="http://schemas.microsoft.com/office/powerpoint/2010/main" val="1297479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9</a:t>
            </a:fld>
            <a:endParaRPr kumimoji="1" lang="ja-JP" altLang="en-US"/>
          </a:p>
        </p:txBody>
      </p:sp>
    </p:spTree>
    <p:extLst>
      <p:ext uri="{BB962C8B-B14F-4D97-AF65-F5344CB8AC3E}">
        <p14:creationId xmlns:p14="http://schemas.microsoft.com/office/powerpoint/2010/main" val="3836117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10</a:t>
            </a:fld>
            <a:endParaRPr kumimoji="1" lang="ja-JP" altLang="en-US"/>
          </a:p>
        </p:txBody>
      </p:sp>
    </p:spTree>
    <p:extLst>
      <p:ext uri="{BB962C8B-B14F-4D97-AF65-F5344CB8AC3E}">
        <p14:creationId xmlns:p14="http://schemas.microsoft.com/office/powerpoint/2010/main" val="1277354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7F9C40-95FF-E5E3-C28B-FBA7C00B375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38AA313-96F4-39D6-6FC2-036DF42F7E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3919A5A-6CBF-377D-590C-0554DB849DFB}"/>
              </a:ext>
            </a:extLst>
          </p:cNvPr>
          <p:cNvSpPr>
            <a:spLocks noGrp="1"/>
          </p:cNvSpPr>
          <p:nvPr>
            <p:ph type="dt" sz="half" idx="10"/>
          </p:nvPr>
        </p:nvSpPr>
        <p:spPr/>
        <p:txBody>
          <a:bodyPr/>
          <a:lstStyle/>
          <a:p>
            <a:fld id="{4875DFF7-2B09-4760-85E7-60B7DDE9172C}" type="datetimeFigureOut">
              <a:rPr kumimoji="1" lang="ja-JP" altLang="en-US" smtClean="0"/>
              <a:t>2022/7/13</a:t>
            </a:fld>
            <a:endParaRPr kumimoji="1" lang="ja-JP" altLang="en-US"/>
          </a:p>
        </p:txBody>
      </p:sp>
      <p:sp>
        <p:nvSpPr>
          <p:cNvPr id="5" name="フッター プレースホルダー 4">
            <a:extLst>
              <a:ext uri="{FF2B5EF4-FFF2-40B4-BE49-F238E27FC236}">
                <a16:creationId xmlns:a16="http://schemas.microsoft.com/office/drawing/2014/main" id="{F7B2D99B-FB8B-F250-9120-DE504FF247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C5FC38-57F2-8734-6A25-917F303D12DF}"/>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1468303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8C20C-A8DA-26B0-EA76-EF0F0C141C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3E6B92-C508-1AA6-4966-16BD89A91A8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F3BFF3-2C56-5567-0C97-78A2D1E586B8}"/>
              </a:ext>
            </a:extLst>
          </p:cNvPr>
          <p:cNvSpPr>
            <a:spLocks noGrp="1"/>
          </p:cNvSpPr>
          <p:nvPr>
            <p:ph type="dt" sz="half" idx="10"/>
          </p:nvPr>
        </p:nvSpPr>
        <p:spPr/>
        <p:txBody>
          <a:bodyPr/>
          <a:lstStyle/>
          <a:p>
            <a:fld id="{4875DFF7-2B09-4760-85E7-60B7DDE9172C}" type="datetimeFigureOut">
              <a:rPr kumimoji="1" lang="ja-JP" altLang="en-US" smtClean="0"/>
              <a:t>2022/7/13</a:t>
            </a:fld>
            <a:endParaRPr kumimoji="1" lang="ja-JP" altLang="en-US"/>
          </a:p>
        </p:txBody>
      </p:sp>
      <p:sp>
        <p:nvSpPr>
          <p:cNvPr id="5" name="フッター プレースホルダー 4">
            <a:extLst>
              <a:ext uri="{FF2B5EF4-FFF2-40B4-BE49-F238E27FC236}">
                <a16:creationId xmlns:a16="http://schemas.microsoft.com/office/drawing/2014/main" id="{BCA64637-FE8A-909B-5FB9-7F49B37A56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C58EC5-53CD-B2EB-6295-2DE8A122F09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61094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FD6FCD8-A180-6AE1-A332-067B025F89D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510D5C1-376D-BEC3-4E87-5B043C230C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84EBEE3-469E-1408-3A22-224B2DD6F1AB}"/>
              </a:ext>
            </a:extLst>
          </p:cNvPr>
          <p:cNvSpPr>
            <a:spLocks noGrp="1"/>
          </p:cNvSpPr>
          <p:nvPr>
            <p:ph type="dt" sz="half" idx="10"/>
          </p:nvPr>
        </p:nvSpPr>
        <p:spPr/>
        <p:txBody>
          <a:bodyPr/>
          <a:lstStyle/>
          <a:p>
            <a:fld id="{4875DFF7-2B09-4760-85E7-60B7DDE9172C}" type="datetimeFigureOut">
              <a:rPr kumimoji="1" lang="ja-JP" altLang="en-US" smtClean="0"/>
              <a:t>2022/7/13</a:t>
            </a:fld>
            <a:endParaRPr kumimoji="1" lang="ja-JP" altLang="en-US"/>
          </a:p>
        </p:txBody>
      </p:sp>
      <p:sp>
        <p:nvSpPr>
          <p:cNvPr id="5" name="フッター プレースホルダー 4">
            <a:extLst>
              <a:ext uri="{FF2B5EF4-FFF2-40B4-BE49-F238E27FC236}">
                <a16:creationId xmlns:a16="http://schemas.microsoft.com/office/drawing/2014/main" id="{ECB4F7A8-6EA9-8EA6-C97F-1891D2180E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3D8693-1CE1-ECC9-40D9-CE035D2841C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56521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2B258A-BF9E-4954-042C-C2978B9304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B7A130-8569-CBD4-6FC3-783D81BC21F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01C459-8145-9F90-DD76-3C24CB385B7F}"/>
              </a:ext>
            </a:extLst>
          </p:cNvPr>
          <p:cNvSpPr>
            <a:spLocks noGrp="1"/>
          </p:cNvSpPr>
          <p:nvPr>
            <p:ph type="dt" sz="half" idx="10"/>
          </p:nvPr>
        </p:nvSpPr>
        <p:spPr/>
        <p:txBody>
          <a:bodyPr/>
          <a:lstStyle/>
          <a:p>
            <a:fld id="{4875DFF7-2B09-4760-85E7-60B7DDE9172C}" type="datetimeFigureOut">
              <a:rPr kumimoji="1" lang="ja-JP" altLang="en-US" smtClean="0"/>
              <a:t>2022/7/13</a:t>
            </a:fld>
            <a:endParaRPr kumimoji="1" lang="ja-JP" altLang="en-US"/>
          </a:p>
        </p:txBody>
      </p:sp>
      <p:sp>
        <p:nvSpPr>
          <p:cNvPr id="5" name="フッター プレースホルダー 4">
            <a:extLst>
              <a:ext uri="{FF2B5EF4-FFF2-40B4-BE49-F238E27FC236}">
                <a16:creationId xmlns:a16="http://schemas.microsoft.com/office/drawing/2014/main" id="{EDBEE7A6-7914-8178-7FE2-B821C2127B9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684376-5367-64F6-0B2A-3E325C9F949F}"/>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1182837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F03733-E5FB-DBFA-9574-1349822A937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A9DD4F-6BE0-7F64-0B2C-0D71D7BD32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99572B3-CFA8-CF7F-F7B0-A842C17646F2}"/>
              </a:ext>
            </a:extLst>
          </p:cNvPr>
          <p:cNvSpPr>
            <a:spLocks noGrp="1"/>
          </p:cNvSpPr>
          <p:nvPr>
            <p:ph type="dt" sz="half" idx="10"/>
          </p:nvPr>
        </p:nvSpPr>
        <p:spPr/>
        <p:txBody>
          <a:bodyPr/>
          <a:lstStyle/>
          <a:p>
            <a:fld id="{4875DFF7-2B09-4760-85E7-60B7DDE9172C}" type="datetimeFigureOut">
              <a:rPr kumimoji="1" lang="ja-JP" altLang="en-US" smtClean="0"/>
              <a:t>2022/7/13</a:t>
            </a:fld>
            <a:endParaRPr kumimoji="1" lang="ja-JP" altLang="en-US"/>
          </a:p>
        </p:txBody>
      </p:sp>
      <p:sp>
        <p:nvSpPr>
          <p:cNvPr id="5" name="フッター プレースホルダー 4">
            <a:extLst>
              <a:ext uri="{FF2B5EF4-FFF2-40B4-BE49-F238E27FC236}">
                <a16:creationId xmlns:a16="http://schemas.microsoft.com/office/drawing/2014/main" id="{4F8617EC-CF0A-BCC8-9FB8-9A420DF393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C07E93-E18B-8861-3469-46FD18FF6AA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45431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E71883-EB58-AA53-2AE8-37B46B8A732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6209C1-EF57-1B08-A2BF-D3348A4BA57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9C51521-9168-7F10-7624-2BE31F14CA4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B61CC0B-4E74-8015-3B02-1818C9B4F7FF}"/>
              </a:ext>
            </a:extLst>
          </p:cNvPr>
          <p:cNvSpPr>
            <a:spLocks noGrp="1"/>
          </p:cNvSpPr>
          <p:nvPr>
            <p:ph type="dt" sz="half" idx="10"/>
          </p:nvPr>
        </p:nvSpPr>
        <p:spPr/>
        <p:txBody>
          <a:bodyPr/>
          <a:lstStyle/>
          <a:p>
            <a:fld id="{4875DFF7-2B09-4760-85E7-60B7DDE9172C}" type="datetimeFigureOut">
              <a:rPr kumimoji="1" lang="ja-JP" altLang="en-US" smtClean="0"/>
              <a:t>2022/7/13</a:t>
            </a:fld>
            <a:endParaRPr kumimoji="1" lang="ja-JP" altLang="en-US"/>
          </a:p>
        </p:txBody>
      </p:sp>
      <p:sp>
        <p:nvSpPr>
          <p:cNvPr id="6" name="フッター プレースホルダー 5">
            <a:extLst>
              <a:ext uri="{FF2B5EF4-FFF2-40B4-BE49-F238E27FC236}">
                <a16:creationId xmlns:a16="http://schemas.microsoft.com/office/drawing/2014/main" id="{49C46C05-4B22-BAEB-A9F9-397A7CDD49B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7E33CA5-5583-502A-D18F-3FDCE8784F44}"/>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3482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FD12D5-F1BB-7E66-F990-7DAACE11EF5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9B619B-6A2F-70D8-1EC8-2BC301710F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233E2BA-E9BB-7D1B-6915-4A6ACBFA996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8C19F54-96E6-5217-2FC8-24E1A07F5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4238EB8-08FE-0081-9041-12B0EB2C757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B35C841-5519-0094-253A-0CD83C3317AE}"/>
              </a:ext>
            </a:extLst>
          </p:cNvPr>
          <p:cNvSpPr>
            <a:spLocks noGrp="1"/>
          </p:cNvSpPr>
          <p:nvPr>
            <p:ph type="dt" sz="half" idx="10"/>
          </p:nvPr>
        </p:nvSpPr>
        <p:spPr/>
        <p:txBody>
          <a:bodyPr/>
          <a:lstStyle/>
          <a:p>
            <a:fld id="{4875DFF7-2B09-4760-85E7-60B7DDE9172C}" type="datetimeFigureOut">
              <a:rPr kumimoji="1" lang="ja-JP" altLang="en-US" smtClean="0"/>
              <a:t>2022/7/13</a:t>
            </a:fld>
            <a:endParaRPr kumimoji="1" lang="ja-JP" altLang="en-US"/>
          </a:p>
        </p:txBody>
      </p:sp>
      <p:sp>
        <p:nvSpPr>
          <p:cNvPr id="8" name="フッター プレースホルダー 7">
            <a:extLst>
              <a:ext uri="{FF2B5EF4-FFF2-40B4-BE49-F238E27FC236}">
                <a16:creationId xmlns:a16="http://schemas.microsoft.com/office/drawing/2014/main" id="{567BC681-E9C0-6B04-3DDF-F127BDA890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0A0D457-A225-A47B-33F4-268BAA83274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915701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D13C72-0E7F-372C-7A60-B0FE7A7E573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569E6D5-DC18-8068-A65A-22FDD1D60BF1}"/>
              </a:ext>
            </a:extLst>
          </p:cNvPr>
          <p:cNvSpPr>
            <a:spLocks noGrp="1"/>
          </p:cNvSpPr>
          <p:nvPr>
            <p:ph type="dt" sz="half" idx="10"/>
          </p:nvPr>
        </p:nvSpPr>
        <p:spPr/>
        <p:txBody>
          <a:bodyPr/>
          <a:lstStyle/>
          <a:p>
            <a:fld id="{4875DFF7-2B09-4760-85E7-60B7DDE9172C}" type="datetimeFigureOut">
              <a:rPr kumimoji="1" lang="ja-JP" altLang="en-US" smtClean="0"/>
              <a:t>2022/7/13</a:t>
            </a:fld>
            <a:endParaRPr kumimoji="1" lang="ja-JP" altLang="en-US"/>
          </a:p>
        </p:txBody>
      </p:sp>
      <p:sp>
        <p:nvSpPr>
          <p:cNvPr id="4" name="フッター プレースホルダー 3">
            <a:extLst>
              <a:ext uri="{FF2B5EF4-FFF2-40B4-BE49-F238E27FC236}">
                <a16:creationId xmlns:a16="http://schemas.microsoft.com/office/drawing/2014/main" id="{54FC92D9-2DCC-0D0A-9982-055958518E9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600337E-3269-7897-473E-78E69C1EBD91}"/>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6468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BD84A0-AD4B-0C09-E78C-4B282DC73756}"/>
              </a:ext>
            </a:extLst>
          </p:cNvPr>
          <p:cNvSpPr>
            <a:spLocks noGrp="1"/>
          </p:cNvSpPr>
          <p:nvPr>
            <p:ph type="dt" sz="half" idx="10"/>
          </p:nvPr>
        </p:nvSpPr>
        <p:spPr/>
        <p:txBody>
          <a:bodyPr/>
          <a:lstStyle/>
          <a:p>
            <a:fld id="{4875DFF7-2B09-4760-85E7-60B7DDE9172C}" type="datetimeFigureOut">
              <a:rPr kumimoji="1" lang="ja-JP" altLang="en-US" smtClean="0"/>
              <a:t>2022/7/13</a:t>
            </a:fld>
            <a:endParaRPr kumimoji="1" lang="ja-JP" altLang="en-US"/>
          </a:p>
        </p:txBody>
      </p:sp>
      <p:sp>
        <p:nvSpPr>
          <p:cNvPr id="3" name="フッター プレースホルダー 2">
            <a:extLst>
              <a:ext uri="{FF2B5EF4-FFF2-40B4-BE49-F238E27FC236}">
                <a16:creationId xmlns:a16="http://schemas.microsoft.com/office/drawing/2014/main" id="{F8737689-9343-9864-E07A-21703F159A9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6DA4272-EE75-45B0-0A67-CF8CDA8A8B6C}"/>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47828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CBEE4D-D351-F144-D621-93785800736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398723-AAE6-EB48-F85E-1EC9DD7A4C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457A967-3C09-DEB4-36AC-5B42367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5A60DA6-E4A5-BC49-B9E5-664A78C3A7DF}"/>
              </a:ext>
            </a:extLst>
          </p:cNvPr>
          <p:cNvSpPr>
            <a:spLocks noGrp="1"/>
          </p:cNvSpPr>
          <p:nvPr>
            <p:ph type="dt" sz="half" idx="10"/>
          </p:nvPr>
        </p:nvSpPr>
        <p:spPr/>
        <p:txBody>
          <a:bodyPr/>
          <a:lstStyle/>
          <a:p>
            <a:fld id="{4875DFF7-2B09-4760-85E7-60B7DDE9172C}" type="datetimeFigureOut">
              <a:rPr kumimoji="1" lang="ja-JP" altLang="en-US" smtClean="0"/>
              <a:t>2022/7/13</a:t>
            </a:fld>
            <a:endParaRPr kumimoji="1" lang="ja-JP" altLang="en-US"/>
          </a:p>
        </p:txBody>
      </p:sp>
      <p:sp>
        <p:nvSpPr>
          <p:cNvPr id="6" name="フッター プレースホルダー 5">
            <a:extLst>
              <a:ext uri="{FF2B5EF4-FFF2-40B4-BE49-F238E27FC236}">
                <a16:creationId xmlns:a16="http://schemas.microsoft.com/office/drawing/2014/main" id="{BA78479A-07C0-3948-3675-2B0F198A12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72A41D-5135-302B-EF03-97D612834B25}"/>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88998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D23CE0-8CA8-BB7D-77B0-FCA898170AB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3C9F37C-2979-4CD1-4985-67CAA348F6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CB44EB6-80EE-3252-8140-5BD313035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D31F14-22FD-A9D2-1721-5C11D8F4CF56}"/>
              </a:ext>
            </a:extLst>
          </p:cNvPr>
          <p:cNvSpPr>
            <a:spLocks noGrp="1"/>
          </p:cNvSpPr>
          <p:nvPr>
            <p:ph type="dt" sz="half" idx="10"/>
          </p:nvPr>
        </p:nvSpPr>
        <p:spPr/>
        <p:txBody>
          <a:bodyPr/>
          <a:lstStyle/>
          <a:p>
            <a:fld id="{4875DFF7-2B09-4760-85E7-60B7DDE9172C}" type="datetimeFigureOut">
              <a:rPr kumimoji="1" lang="ja-JP" altLang="en-US" smtClean="0"/>
              <a:t>2022/7/13</a:t>
            </a:fld>
            <a:endParaRPr kumimoji="1" lang="ja-JP" altLang="en-US"/>
          </a:p>
        </p:txBody>
      </p:sp>
      <p:sp>
        <p:nvSpPr>
          <p:cNvPr id="6" name="フッター プレースホルダー 5">
            <a:extLst>
              <a:ext uri="{FF2B5EF4-FFF2-40B4-BE49-F238E27FC236}">
                <a16:creationId xmlns:a16="http://schemas.microsoft.com/office/drawing/2014/main" id="{4B1D91CA-7811-5372-D17C-EE296E8680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7CBBFF-64FA-FED0-76C4-8BEEC2D7659E}"/>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11649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3400177-BD43-F5DD-D0E7-5ED9971D71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8D8398-8AB2-61CE-8FAC-CD426825F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34ED35-D455-53E3-12F3-50FAFF171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5DFF7-2B09-4760-85E7-60B7DDE9172C}" type="datetimeFigureOut">
              <a:rPr kumimoji="1" lang="ja-JP" altLang="en-US" smtClean="0"/>
              <a:t>2022/7/13</a:t>
            </a:fld>
            <a:endParaRPr kumimoji="1" lang="ja-JP" altLang="en-US"/>
          </a:p>
        </p:txBody>
      </p:sp>
      <p:sp>
        <p:nvSpPr>
          <p:cNvPr id="5" name="フッター プレースホルダー 4">
            <a:extLst>
              <a:ext uri="{FF2B5EF4-FFF2-40B4-BE49-F238E27FC236}">
                <a16:creationId xmlns:a16="http://schemas.microsoft.com/office/drawing/2014/main" id="{0D9D9572-8797-5A35-05D5-540AA0F62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50529F2-75F7-B801-2B63-61A049CD4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208772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spring8.or.jp/ja/news_publications/press_release/2012/120621/" TargetMode="External"/><Relationship Id="rId2" Type="http://schemas.openxmlformats.org/officeDocument/2006/relationships/hyperlink" Target="http://mizuochilab.kuicr.kyoto-u.ac.jp/research.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cademist-cf.com/journal/?p=6566" TargetMode="External"/><Relationship Id="rId2" Type="http://schemas.openxmlformats.org/officeDocument/2006/relationships/hyperlink" Target="https://www.kek.jp/ja/Research/IMSS/Material/SCE/" TargetMode="External"/><Relationship Id="rId1" Type="http://schemas.openxmlformats.org/officeDocument/2006/relationships/slideLayout" Target="../slideLayouts/slideLayout2.xml"/><Relationship Id="rId4" Type="http://schemas.openxmlformats.org/officeDocument/2006/relationships/hyperlink" Target="http://www.spring8.or.jp/ja/news_publications/press_release/2007/07090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mizuochilab.kuicr.kyoto-u.ac.jp/research.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9AFCF8-A295-183E-7C15-3DB61EAD6C4C}"/>
              </a:ext>
            </a:extLst>
          </p:cNvPr>
          <p:cNvSpPr>
            <a:spLocks noGrp="1"/>
          </p:cNvSpPr>
          <p:nvPr>
            <p:ph type="ctrTitle"/>
          </p:nvPr>
        </p:nvSpPr>
        <p:spPr>
          <a:xfrm>
            <a:off x="1524000" y="1122363"/>
            <a:ext cx="9144000" cy="3211512"/>
          </a:xfrm>
        </p:spPr>
        <p:txBody>
          <a:bodyPr>
            <a:normAutofit/>
          </a:bodyPr>
          <a:lstStyle/>
          <a:p>
            <a:r>
              <a:rPr lang="en-US" altLang="ja-JP" sz="1800" kern="100" dirty="0">
                <a:effectLst/>
                <a:latin typeface="Arial Black" panose="020B0A04020102020204" pitchFamily="34" charset="0"/>
                <a:ea typeface="游明朝" panose="02020400000000000000" pitchFamily="18" charset="-128"/>
                <a:cs typeface="Times New Roman" panose="02020603050405020304" pitchFamily="18" charset="0"/>
              </a:rPr>
              <a:t>Measuring magnetic field texture in correlated</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Arial Black" panose="020B0A04020102020204" pitchFamily="34" charset="0"/>
                <a:ea typeface="游明朝" panose="02020400000000000000" pitchFamily="18" charset="-128"/>
                <a:cs typeface="Times New Roman" panose="02020603050405020304" pitchFamily="18" charset="0"/>
              </a:rPr>
              <a:t>electron systems under extreme conditions</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King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Yau</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Yip,Kin</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On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Ho,King</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Yiu</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Yu,Yang</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Chen,Wei</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Zhang,S</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Kasahara,Y.Mizukami</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Shibauchi,Y</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Matsuda,Swee</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K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Goh,Sen</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Yang</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SCIENCE 13 Dec 2019 Vol 366, Issue 6471 pp. 1355-1359</a:t>
            </a:r>
            <a:b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br>
            <a:b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ja-JP" altLang="en-US" sz="2800" kern="100" dirty="0">
                <a:effectLst/>
                <a:latin typeface="游明朝" panose="02020400000000000000" pitchFamily="18" charset="-128"/>
                <a:ea typeface="游明朝" panose="02020400000000000000" pitchFamily="18" charset="-128"/>
                <a:cs typeface="Arial" panose="020B0604020202020204" pitchFamily="34" charset="0"/>
              </a:rPr>
              <a:t>極限環境下における相関電子系中の磁場構造の測定</a:t>
            </a:r>
            <a:br>
              <a:rPr lang="ja-JP" altLang="ja-JP" sz="2800" kern="100" dirty="0">
                <a:effectLst/>
                <a:latin typeface="游明朝" panose="02020400000000000000" pitchFamily="18" charset="-128"/>
                <a:ea typeface="游明朝" panose="02020400000000000000" pitchFamily="18" charset="-128"/>
                <a:cs typeface="Arial" panose="020B0604020202020204" pitchFamily="34" charset="0"/>
              </a:rPr>
            </a:br>
            <a:endParaRPr kumimoji="1" lang="ja-JP" altLang="en-US" sz="2800" dirty="0"/>
          </a:p>
        </p:txBody>
      </p:sp>
      <p:sp>
        <p:nvSpPr>
          <p:cNvPr id="3" name="字幕 2">
            <a:extLst>
              <a:ext uri="{FF2B5EF4-FFF2-40B4-BE49-F238E27FC236}">
                <a16:creationId xmlns:a16="http://schemas.microsoft.com/office/drawing/2014/main" id="{DA177299-BC0F-F0D1-01EA-6B114109093E}"/>
              </a:ext>
            </a:extLst>
          </p:cNvPr>
          <p:cNvSpPr>
            <a:spLocks noGrp="1"/>
          </p:cNvSpPr>
          <p:nvPr>
            <p:ph type="subTitle" idx="1"/>
          </p:nvPr>
        </p:nvSpPr>
        <p:spPr>
          <a:xfrm>
            <a:off x="1524000" y="4926013"/>
            <a:ext cx="9144000" cy="550862"/>
          </a:xfrm>
        </p:spPr>
        <p:txBody>
          <a:bodyPr/>
          <a:lstStyle/>
          <a:p>
            <a:r>
              <a:rPr kumimoji="1" lang="ja-JP" altLang="en-US" dirty="0"/>
              <a:t>松川・谷口研究室 </a:t>
            </a:r>
            <a:r>
              <a:rPr kumimoji="1" lang="en-US" altLang="ja-JP" dirty="0"/>
              <a:t>s0319007 </a:t>
            </a:r>
            <a:r>
              <a:rPr kumimoji="1" lang="ja-JP" altLang="en-US" dirty="0"/>
              <a:t>上野智也</a:t>
            </a:r>
          </a:p>
        </p:txBody>
      </p:sp>
    </p:spTree>
    <p:extLst>
      <p:ext uri="{BB962C8B-B14F-4D97-AF65-F5344CB8AC3E}">
        <p14:creationId xmlns:p14="http://schemas.microsoft.com/office/powerpoint/2010/main" val="2073656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72CD3C-C3C1-804C-DB50-51A7EC812E4C}"/>
              </a:ext>
            </a:extLst>
          </p:cNvPr>
          <p:cNvSpPr>
            <a:spLocks noGrp="1"/>
          </p:cNvSpPr>
          <p:nvPr>
            <p:ph type="title"/>
          </p:nvPr>
        </p:nvSpPr>
        <p:spPr/>
        <p:txBody>
          <a:bodyPr/>
          <a:lstStyle/>
          <a:p>
            <a:r>
              <a:rPr kumimoji="1" lang="ja-JP" altLang="en-US" b="1" dirty="0"/>
              <a:t>結果：ゼーマン分裂の温度による変化</a:t>
            </a:r>
          </a:p>
        </p:txBody>
      </p:sp>
      <p:pic>
        <p:nvPicPr>
          <p:cNvPr id="5" name="図 4">
            <a:extLst>
              <a:ext uri="{FF2B5EF4-FFF2-40B4-BE49-F238E27FC236}">
                <a16:creationId xmlns:a16="http://schemas.microsoft.com/office/drawing/2014/main" id="{0D78E10F-99BE-232C-6885-6A99B7C356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4159" y="1685586"/>
            <a:ext cx="3932063" cy="3388402"/>
          </a:xfrm>
          <a:prstGeom prst="rect">
            <a:avLst/>
          </a:prstGeom>
        </p:spPr>
      </p:pic>
      <p:pic>
        <p:nvPicPr>
          <p:cNvPr id="7" name="図 6">
            <a:extLst>
              <a:ext uri="{FF2B5EF4-FFF2-40B4-BE49-F238E27FC236}">
                <a16:creationId xmlns:a16="http://schemas.microsoft.com/office/drawing/2014/main" id="{6B91657B-194F-32A9-FFB2-135B8A2EF5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8610" y="1745084"/>
            <a:ext cx="2483285" cy="4345749"/>
          </a:xfrm>
          <a:prstGeom prst="rect">
            <a:avLst/>
          </a:prstGeom>
        </p:spPr>
      </p:pic>
    </p:spTree>
    <p:extLst>
      <p:ext uri="{BB962C8B-B14F-4D97-AF65-F5344CB8AC3E}">
        <p14:creationId xmlns:p14="http://schemas.microsoft.com/office/powerpoint/2010/main" val="3531974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2654C2-948D-EBE5-9CB2-D6B89A70FF1D}"/>
              </a:ext>
            </a:extLst>
          </p:cNvPr>
          <p:cNvSpPr>
            <a:spLocks noGrp="1"/>
          </p:cNvSpPr>
          <p:nvPr>
            <p:ph type="title"/>
          </p:nvPr>
        </p:nvSpPr>
        <p:spPr/>
        <p:txBody>
          <a:bodyPr/>
          <a:lstStyle/>
          <a:p>
            <a:r>
              <a:rPr kumimoji="1" lang="ja-JP" altLang="en-US" b="1" dirty="0"/>
              <a:t>結果</a:t>
            </a:r>
            <a:r>
              <a:rPr kumimoji="1" lang="en-US" altLang="ja-JP" b="1" dirty="0"/>
              <a:t>:</a:t>
            </a:r>
            <a:r>
              <a:rPr kumimoji="1" lang="en-US" altLang="ja-JP" b="1" dirty="0" err="1"/>
              <a:t>BaFe</a:t>
            </a:r>
            <a:r>
              <a:rPr kumimoji="1" lang="ja-JP" altLang="en-US" b="1" dirty="0"/>
              <a:t>₂</a:t>
            </a:r>
            <a:r>
              <a:rPr kumimoji="1" lang="en-US" altLang="ja-JP" b="1" dirty="0"/>
              <a:t>(AS</a:t>
            </a:r>
            <a:r>
              <a:rPr kumimoji="1" lang="en-US" altLang="ja-JP" sz="2400" b="1" dirty="0"/>
              <a:t>0.59</a:t>
            </a:r>
            <a:r>
              <a:rPr kumimoji="1" lang="en-US" altLang="ja-JP" b="1" dirty="0"/>
              <a:t>P</a:t>
            </a:r>
            <a:r>
              <a:rPr kumimoji="1" lang="en-US" altLang="ja-JP" sz="2400" b="1" dirty="0"/>
              <a:t>0.41</a:t>
            </a:r>
            <a:r>
              <a:rPr kumimoji="1" lang="en-US" altLang="ja-JP" b="1" dirty="0"/>
              <a:t>)</a:t>
            </a:r>
            <a:r>
              <a:rPr kumimoji="1" lang="ja-JP" altLang="en-US" b="1" dirty="0"/>
              <a:t>₂の温度</a:t>
            </a:r>
            <a:r>
              <a:rPr kumimoji="1" lang="en-US" altLang="ja-JP" b="1" dirty="0"/>
              <a:t>-</a:t>
            </a:r>
            <a:r>
              <a:rPr kumimoji="1" lang="ja-JP" altLang="en-US" b="1" dirty="0"/>
              <a:t>圧力相図</a:t>
            </a:r>
          </a:p>
        </p:txBody>
      </p:sp>
      <p:pic>
        <p:nvPicPr>
          <p:cNvPr id="5" name="図 4">
            <a:extLst>
              <a:ext uri="{FF2B5EF4-FFF2-40B4-BE49-F238E27FC236}">
                <a16:creationId xmlns:a16="http://schemas.microsoft.com/office/drawing/2014/main" id="{FAFC951C-E170-6EA6-7991-E1C669AB8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6548" y="1618997"/>
            <a:ext cx="6658904" cy="3620005"/>
          </a:xfrm>
          <a:prstGeom prst="rect">
            <a:avLst/>
          </a:prstGeom>
        </p:spPr>
      </p:pic>
    </p:spTree>
    <p:extLst>
      <p:ext uri="{BB962C8B-B14F-4D97-AF65-F5344CB8AC3E}">
        <p14:creationId xmlns:p14="http://schemas.microsoft.com/office/powerpoint/2010/main" val="837922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2BCEEF-D414-449A-3D66-5887E304C1BA}"/>
              </a:ext>
            </a:extLst>
          </p:cNvPr>
          <p:cNvSpPr>
            <a:spLocks noGrp="1"/>
          </p:cNvSpPr>
          <p:nvPr>
            <p:ph type="title"/>
          </p:nvPr>
        </p:nvSpPr>
        <p:spPr/>
        <p:txBody>
          <a:bodyPr/>
          <a:lstStyle/>
          <a:p>
            <a:r>
              <a:rPr kumimoji="1" lang="ja-JP" altLang="en-US" b="1" dirty="0"/>
              <a:t>結果</a:t>
            </a:r>
            <a:r>
              <a:rPr kumimoji="1" lang="en-US" altLang="ja-JP" dirty="0"/>
              <a:t>:</a:t>
            </a:r>
            <a:r>
              <a:rPr kumimoji="1" lang="en-US" altLang="ja-JP" b="1" dirty="0"/>
              <a:t> </a:t>
            </a:r>
            <a:r>
              <a:rPr kumimoji="1" lang="en-US" altLang="ja-JP" b="1" dirty="0" err="1"/>
              <a:t>BaFe</a:t>
            </a:r>
            <a:r>
              <a:rPr kumimoji="1" lang="ja-JP" altLang="en-US" b="1" dirty="0"/>
              <a:t>₂</a:t>
            </a:r>
            <a:r>
              <a:rPr kumimoji="1" lang="en-US" altLang="ja-JP" b="1" dirty="0"/>
              <a:t>(AS</a:t>
            </a:r>
            <a:r>
              <a:rPr kumimoji="1" lang="en-US" altLang="ja-JP" sz="2400" b="1" dirty="0"/>
              <a:t>0.59</a:t>
            </a:r>
            <a:r>
              <a:rPr kumimoji="1" lang="en-US" altLang="ja-JP" b="1" dirty="0"/>
              <a:t>P</a:t>
            </a:r>
            <a:r>
              <a:rPr kumimoji="1" lang="en-US" altLang="ja-JP" sz="2400" b="1" dirty="0"/>
              <a:t>0.41</a:t>
            </a:r>
            <a:r>
              <a:rPr kumimoji="1" lang="en-US" altLang="ja-JP" b="1" dirty="0"/>
              <a:t>)</a:t>
            </a:r>
            <a:r>
              <a:rPr kumimoji="1" lang="ja-JP" altLang="en-US" b="1" dirty="0"/>
              <a:t>₂の下部臨界磁場</a:t>
            </a:r>
            <a:r>
              <a:rPr kumimoji="1" lang="en-US" altLang="ja-JP" b="1" dirty="0"/>
              <a:t>H</a:t>
            </a:r>
            <a:r>
              <a:rPr kumimoji="1" lang="en-US" altLang="ja-JP" sz="2400" b="1" dirty="0"/>
              <a:t>c1</a:t>
            </a:r>
            <a:r>
              <a:rPr kumimoji="1" lang="en-US" altLang="ja-JP" b="1" dirty="0"/>
              <a:t>(T)</a:t>
            </a:r>
            <a:r>
              <a:rPr kumimoji="1" lang="ja-JP" altLang="en-US" b="1" dirty="0"/>
              <a:t>と上部臨界磁場</a:t>
            </a:r>
            <a:r>
              <a:rPr kumimoji="1" lang="en-US" altLang="ja-JP" b="1" dirty="0"/>
              <a:t>H</a:t>
            </a:r>
            <a:r>
              <a:rPr kumimoji="1" lang="en-US" altLang="ja-JP" sz="2400" b="1" dirty="0"/>
              <a:t>c2</a:t>
            </a:r>
            <a:r>
              <a:rPr kumimoji="1" lang="en-US" altLang="ja-JP" b="1" dirty="0"/>
              <a:t>(T)</a:t>
            </a:r>
            <a:r>
              <a:rPr kumimoji="1" lang="ja-JP" altLang="en-US" b="1" dirty="0"/>
              <a:t>の測定</a:t>
            </a:r>
            <a:endParaRPr kumimoji="1" lang="ja-JP" altLang="en-US" dirty="0"/>
          </a:p>
        </p:txBody>
      </p:sp>
      <p:pic>
        <p:nvPicPr>
          <p:cNvPr id="5" name="図 4">
            <a:extLst>
              <a:ext uri="{FF2B5EF4-FFF2-40B4-BE49-F238E27FC236}">
                <a16:creationId xmlns:a16="http://schemas.microsoft.com/office/drawing/2014/main" id="{E7983B21-421C-A53D-B3C5-0C7416374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892" y="2151799"/>
            <a:ext cx="6801799" cy="3781953"/>
          </a:xfrm>
          <a:prstGeom prst="rect">
            <a:avLst/>
          </a:prstGeom>
        </p:spPr>
      </p:pic>
    </p:spTree>
    <p:extLst>
      <p:ext uri="{BB962C8B-B14F-4D97-AF65-F5344CB8AC3E}">
        <p14:creationId xmlns:p14="http://schemas.microsoft.com/office/powerpoint/2010/main" val="2178848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94A2F2-822D-8293-8B83-D90C32539673}"/>
              </a:ext>
            </a:extLst>
          </p:cNvPr>
          <p:cNvSpPr>
            <a:spLocks noGrp="1"/>
          </p:cNvSpPr>
          <p:nvPr>
            <p:ph type="title"/>
          </p:nvPr>
        </p:nvSpPr>
        <p:spPr/>
        <p:txBody>
          <a:bodyPr/>
          <a:lstStyle/>
          <a:p>
            <a:r>
              <a:rPr kumimoji="1" lang="ja-JP" altLang="en-US" b="1" dirty="0"/>
              <a:t>まとめ</a:t>
            </a:r>
          </a:p>
        </p:txBody>
      </p:sp>
      <p:sp>
        <p:nvSpPr>
          <p:cNvPr id="3" name="コンテンツ プレースホルダー 2">
            <a:extLst>
              <a:ext uri="{FF2B5EF4-FFF2-40B4-BE49-F238E27FC236}">
                <a16:creationId xmlns:a16="http://schemas.microsoft.com/office/drawing/2014/main" id="{3EFC563E-8879-23D0-A31C-F60EBF66DAF0}"/>
              </a:ext>
            </a:extLst>
          </p:cNvPr>
          <p:cNvSpPr>
            <a:spLocks noGrp="1"/>
          </p:cNvSpPr>
          <p:nvPr>
            <p:ph idx="1"/>
          </p:nvPr>
        </p:nvSpPr>
        <p:spPr/>
        <p:txBody>
          <a:bodyPr>
            <a:normAutofit fontScale="92500" lnSpcReduction="20000"/>
          </a:bodyPr>
          <a:lstStyle/>
          <a:p>
            <a:pPr marL="0" indent="0">
              <a:buNone/>
            </a:pPr>
            <a:r>
              <a:rPr kumimoji="1" lang="ja-JP" altLang="en-US" dirty="0"/>
              <a:t>ダイヤモンド窒素空孔中心は</a:t>
            </a:r>
            <a:endParaRPr kumimoji="1" lang="en-US" altLang="ja-JP" dirty="0"/>
          </a:p>
          <a:p>
            <a:pPr marL="0" indent="0">
              <a:buNone/>
            </a:pPr>
            <a:endParaRPr lang="en-US" altLang="ja-JP" dirty="0"/>
          </a:p>
          <a:p>
            <a:r>
              <a:rPr kumimoji="1" lang="ja-JP" altLang="en-US" dirty="0"/>
              <a:t>高分解能を持つ</a:t>
            </a:r>
            <a:r>
              <a:rPr kumimoji="1" lang="en-US" altLang="ja-JP" dirty="0"/>
              <a:t>(100nm</a:t>
            </a:r>
            <a:r>
              <a:rPr kumimoji="1" lang="ja-JP" altLang="en-US" dirty="0"/>
              <a:t>未満</a:t>
            </a:r>
            <a:r>
              <a:rPr kumimoji="1" lang="en-US" altLang="ja-JP" dirty="0"/>
              <a:t>)</a:t>
            </a:r>
          </a:p>
          <a:p>
            <a:r>
              <a:rPr kumimoji="1" lang="ja-JP" altLang="en-US" dirty="0"/>
              <a:t>優れた磁場感度を持つ</a:t>
            </a:r>
            <a:r>
              <a:rPr kumimoji="1" lang="en-US" altLang="ja-JP" dirty="0"/>
              <a:t>(</a:t>
            </a:r>
            <a:r>
              <a:rPr kumimoji="1" lang="ja-JP" altLang="en-US" dirty="0"/>
              <a:t>数</a:t>
            </a:r>
            <a:r>
              <a:rPr lang="ja-JP" altLang="en-US" dirty="0"/>
              <a:t>マイクロテスラ</a:t>
            </a:r>
            <a:r>
              <a:rPr lang="en-US" altLang="ja-JP" dirty="0"/>
              <a:t>/</a:t>
            </a:r>
            <a:r>
              <a:rPr lang="ja-JP" altLang="en-US" dirty="0"/>
              <a:t>√</a:t>
            </a:r>
            <a:r>
              <a:rPr lang="en-US" altLang="ja-JP" dirty="0"/>
              <a:t>Hz</a:t>
            </a:r>
            <a:r>
              <a:rPr kumimoji="1" lang="en-US" altLang="ja-JP" dirty="0"/>
              <a:t>)</a:t>
            </a:r>
          </a:p>
          <a:p>
            <a:r>
              <a:rPr lang="ja-JP" altLang="en-US" dirty="0"/>
              <a:t>極低温高圧下</a:t>
            </a:r>
            <a:r>
              <a:rPr lang="en-US" altLang="ja-JP" dirty="0"/>
              <a:t>(</a:t>
            </a:r>
            <a:r>
              <a:rPr lang="ja-JP" altLang="en-US" dirty="0"/>
              <a:t>極限状態</a:t>
            </a:r>
            <a:r>
              <a:rPr lang="en-US" altLang="ja-JP" dirty="0"/>
              <a:t>)</a:t>
            </a:r>
            <a:r>
              <a:rPr lang="ja-JP" altLang="en-US" dirty="0"/>
              <a:t>に耐えうる</a:t>
            </a:r>
            <a:r>
              <a:rPr lang="en-US" altLang="ja-JP" dirty="0"/>
              <a:t>(</a:t>
            </a:r>
            <a:r>
              <a:rPr lang="ja-JP" altLang="en-US" dirty="0"/>
              <a:t>数</a:t>
            </a:r>
            <a:r>
              <a:rPr lang="en-US" altLang="ja-JP" dirty="0"/>
              <a:t>K</a:t>
            </a:r>
            <a:r>
              <a:rPr lang="ja-JP" altLang="en-US" dirty="0"/>
              <a:t>、</a:t>
            </a:r>
            <a:r>
              <a:rPr lang="en-US" altLang="ja-JP" dirty="0"/>
              <a:t>60GPa</a:t>
            </a:r>
            <a:r>
              <a:rPr lang="ja-JP" altLang="en-US" dirty="0"/>
              <a:t>≃</a:t>
            </a:r>
            <a:r>
              <a:rPr lang="en-US" altLang="ja-JP" dirty="0"/>
              <a:t>60</a:t>
            </a:r>
            <a:r>
              <a:rPr lang="ja-JP" altLang="en-US" dirty="0"/>
              <a:t>万気圧</a:t>
            </a:r>
            <a:r>
              <a:rPr lang="en-US" altLang="ja-JP" dirty="0"/>
              <a:t>)</a:t>
            </a:r>
          </a:p>
          <a:p>
            <a:r>
              <a:rPr kumimoji="1" lang="ja-JP" altLang="en-US" dirty="0"/>
              <a:t>圧力セル内で使用できる</a:t>
            </a:r>
            <a:endParaRPr kumimoji="1" lang="en-US" altLang="ja-JP" dirty="0"/>
          </a:p>
          <a:p>
            <a:r>
              <a:rPr lang="ja-JP" altLang="en-US" dirty="0"/>
              <a:t>非侵襲的かつ非接触の方法である</a:t>
            </a:r>
            <a:endParaRPr kumimoji="1" lang="en-US" altLang="ja-JP" dirty="0"/>
          </a:p>
          <a:p>
            <a:r>
              <a:rPr kumimoji="1" lang="ja-JP" altLang="en-US" dirty="0"/>
              <a:t>局所電場や機械的歪みなど、他の物理パラメータに敏感である</a:t>
            </a:r>
            <a:endParaRPr kumimoji="1" lang="en-US" altLang="ja-JP" dirty="0"/>
          </a:p>
          <a:p>
            <a:pPr marL="0" indent="0">
              <a:buNone/>
            </a:pPr>
            <a:endParaRPr lang="en-US" altLang="ja-JP" dirty="0"/>
          </a:p>
          <a:p>
            <a:pPr marL="0" indent="0">
              <a:buNone/>
            </a:pPr>
            <a:r>
              <a:rPr kumimoji="1" lang="ja-JP" altLang="en-US" dirty="0"/>
              <a:t>という特徴を持ち、これは強相関系の量子力学で強力なツールとなる。</a:t>
            </a:r>
          </a:p>
        </p:txBody>
      </p:sp>
    </p:spTree>
    <p:extLst>
      <p:ext uri="{BB962C8B-B14F-4D97-AF65-F5344CB8AC3E}">
        <p14:creationId xmlns:p14="http://schemas.microsoft.com/office/powerpoint/2010/main" val="3075435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C2F642-055E-6206-27D5-2587E3EB8074}"/>
              </a:ext>
            </a:extLst>
          </p:cNvPr>
          <p:cNvSpPr>
            <a:spLocks noGrp="1"/>
          </p:cNvSpPr>
          <p:nvPr>
            <p:ph type="title"/>
          </p:nvPr>
        </p:nvSpPr>
        <p:spPr/>
        <p:txBody>
          <a:bodyPr/>
          <a:lstStyle/>
          <a:p>
            <a:r>
              <a:rPr kumimoji="1" lang="ja-JP" altLang="en-US" b="1" dirty="0"/>
              <a:t>参考文献</a:t>
            </a:r>
          </a:p>
        </p:txBody>
      </p:sp>
      <p:sp>
        <p:nvSpPr>
          <p:cNvPr id="3" name="コンテンツ プレースホルダー 2">
            <a:extLst>
              <a:ext uri="{FF2B5EF4-FFF2-40B4-BE49-F238E27FC236}">
                <a16:creationId xmlns:a16="http://schemas.microsoft.com/office/drawing/2014/main" id="{C926A6AB-BDE7-A29C-92BB-508C9C5A4AE6}"/>
              </a:ext>
            </a:extLst>
          </p:cNvPr>
          <p:cNvSpPr>
            <a:spLocks noGrp="1"/>
          </p:cNvSpPr>
          <p:nvPr>
            <p:ph idx="1"/>
          </p:nvPr>
        </p:nvSpPr>
        <p:spPr>
          <a:xfrm>
            <a:off x="552711" y="1690688"/>
            <a:ext cx="11086578" cy="4351338"/>
          </a:xfrm>
        </p:spPr>
        <p:txBody>
          <a:bodyPr/>
          <a:lstStyle/>
          <a:p>
            <a:r>
              <a:rPr kumimoji="1" lang="ja-JP" altLang="en-US" dirty="0"/>
              <a:t>京都大学</a:t>
            </a:r>
            <a:r>
              <a:rPr lang="ja-JP" altLang="en-US" dirty="0"/>
              <a:t>化学研究所無機フォトニクス材料領域水落研究室 </a:t>
            </a:r>
            <a:endParaRPr lang="en-US" altLang="ja-JP" dirty="0"/>
          </a:p>
          <a:p>
            <a:pPr marL="0" indent="0">
              <a:buNone/>
            </a:pPr>
            <a:r>
              <a:rPr lang="ja-JP" altLang="en-US" dirty="0"/>
              <a:t>閲覧日</a:t>
            </a:r>
            <a:r>
              <a:rPr lang="en-US" altLang="ja-JP" dirty="0"/>
              <a:t>:2022/7/11</a:t>
            </a:r>
            <a:endParaRPr kumimoji="1" lang="en-US" altLang="ja-JP" dirty="0"/>
          </a:p>
          <a:p>
            <a:pPr marL="0" indent="0">
              <a:buNone/>
            </a:pPr>
            <a:r>
              <a:rPr lang="en-US" altLang="ja-JP" dirty="0">
                <a:hlinkClick r:id="rId2"/>
              </a:rPr>
              <a:t>URL:</a:t>
            </a:r>
            <a:r>
              <a:rPr lang="en-US" altLang="ja-JP" sz="2800" dirty="0">
                <a:hlinkClick r:id="rId2"/>
              </a:rPr>
              <a:t>http://mizuochilab.kuicr.kyoto-u.ac.jp/research.html</a:t>
            </a:r>
            <a:endParaRPr lang="en-US" altLang="ja-JP" sz="2800" dirty="0"/>
          </a:p>
          <a:p>
            <a:r>
              <a:rPr lang="ja-JP" altLang="en-US" sz="2800" dirty="0"/>
              <a:t>鉄原子を含む高温超伝導体の仕組みを解くカギ「電子のネマティック液晶状態」を発見 </a:t>
            </a:r>
            <a:r>
              <a:rPr lang="en-US" altLang="ja-JP" sz="2800" dirty="0"/>
              <a:t>spring8 </a:t>
            </a:r>
            <a:r>
              <a:rPr lang="ja-JP" altLang="en-US" sz="2800" dirty="0"/>
              <a:t>閲覧日</a:t>
            </a:r>
            <a:r>
              <a:rPr lang="en-US" altLang="ja-JP" sz="2800" dirty="0"/>
              <a:t>:2022/7/11</a:t>
            </a:r>
          </a:p>
          <a:p>
            <a:pPr marL="0" indent="0">
              <a:buNone/>
            </a:pPr>
            <a:r>
              <a:rPr lang="en-US" altLang="ja-JP" dirty="0">
                <a:hlinkClick r:id="rId3"/>
              </a:rPr>
              <a:t>URL:http://www.spring8.or.jp/ja/news_publications/press_release/2012/120621/</a:t>
            </a:r>
            <a:endParaRPr lang="en-US" altLang="ja-JP" dirty="0"/>
          </a:p>
          <a:p>
            <a:r>
              <a:rPr lang="ja-JP" altLang="en-US" dirty="0"/>
              <a:t>矢口裕之著 「初歩から学ぶ固体物理学」講談社 </a:t>
            </a:r>
            <a:r>
              <a:rPr lang="en-US" altLang="ja-JP" dirty="0"/>
              <a:t>2017</a:t>
            </a:r>
            <a:r>
              <a:rPr lang="ja-JP" altLang="en-US" dirty="0"/>
              <a:t>年</a:t>
            </a:r>
            <a:endParaRPr lang="en-US" altLang="ja-JP" dirty="0"/>
          </a:p>
          <a:p>
            <a:r>
              <a:rPr lang="ja-JP" altLang="en-US" dirty="0"/>
              <a:t>北岡良雄著 「共鳴型磁気測定の基礎と応用」 内田老鶴圃　</a:t>
            </a:r>
            <a:r>
              <a:rPr lang="en-US" altLang="ja-JP" dirty="0"/>
              <a:t>2014</a:t>
            </a:r>
            <a:r>
              <a:rPr lang="ja-JP" altLang="en-US" dirty="0"/>
              <a:t>年</a:t>
            </a:r>
            <a:endParaRPr lang="en-US" altLang="ja-JP" dirty="0"/>
          </a:p>
          <a:p>
            <a:pPr marL="0" indent="0">
              <a:buNone/>
            </a:pPr>
            <a:endParaRPr lang="en-US" altLang="ja-JP" sz="2800" dirty="0"/>
          </a:p>
          <a:p>
            <a:pPr marL="0" indent="0">
              <a:buNone/>
            </a:pPr>
            <a:endParaRPr lang="en-US" altLang="ja-JP" dirty="0"/>
          </a:p>
          <a:p>
            <a:endParaRPr kumimoji="1" lang="ja-JP" altLang="en-US" dirty="0"/>
          </a:p>
        </p:txBody>
      </p:sp>
    </p:spTree>
    <p:extLst>
      <p:ext uri="{BB962C8B-B14F-4D97-AF65-F5344CB8AC3E}">
        <p14:creationId xmlns:p14="http://schemas.microsoft.com/office/powerpoint/2010/main" val="581193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3792A70-9790-F433-5767-8598AD15352E}"/>
              </a:ext>
            </a:extLst>
          </p:cNvPr>
          <p:cNvSpPr>
            <a:spLocks noGrp="1"/>
          </p:cNvSpPr>
          <p:nvPr>
            <p:ph idx="1"/>
          </p:nvPr>
        </p:nvSpPr>
        <p:spPr>
          <a:xfrm>
            <a:off x="838200" y="663879"/>
            <a:ext cx="10515600" cy="5513084"/>
          </a:xfrm>
        </p:spPr>
        <p:txBody>
          <a:bodyPr/>
          <a:lstStyle/>
          <a:p>
            <a:r>
              <a:rPr kumimoji="1" lang="en-US" altLang="ja-JP" dirty="0"/>
              <a:t>KEK </a:t>
            </a:r>
            <a:r>
              <a:rPr lang="ja-JP" altLang="en-US" dirty="0"/>
              <a:t>強</a:t>
            </a:r>
            <a:r>
              <a:rPr kumimoji="1" lang="ja-JP" altLang="en-US" dirty="0"/>
              <a:t>相関電子系　閲覧日</a:t>
            </a:r>
            <a:r>
              <a:rPr kumimoji="1" lang="en-US" altLang="ja-JP" dirty="0"/>
              <a:t>:2022/7/13</a:t>
            </a:r>
          </a:p>
          <a:p>
            <a:pPr marL="0" indent="0">
              <a:buNone/>
            </a:pPr>
            <a:r>
              <a:rPr lang="en-US" altLang="ja-JP" dirty="0">
                <a:hlinkClick r:id="rId2"/>
              </a:rPr>
              <a:t>URL:https://www.kek.jp/ja/Research/IMSS/Material/SCE/</a:t>
            </a:r>
            <a:endParaRPr lang="en-US" altLang="ja-JP" dirty="0"/>
          </a:p>
          <a:p>
            <a:r>
              <a:rPr kumimoji="1" lang="ja-JP" altLang="en-US" dirty="0"/>
              <a:t>スズ・ヒ素を主成分とした層状超伝導体を発見 </a:t>
            </a:r>
            <a:r>
              <a:rPr kumimoji="1" lang="en-US" altLang="ja-JP" dirty="0"/>
              <a:t>– </a:t>
            </a:r>
            <a:r>
              <a:rPr kumimoji="1" lang="ja-JP" altLang="en-US" dirty="0"/>
              <a:t>新しい超伝導・新機能物質群の候補　閲覧日</a:t>
            </a:r>
            <a:r>
              <a:rPr kumimoji="1" lang="en-US" altLang="ja-JP" dirty="0"/>
              <a:t>:2022/7/13</a:t>
            </a:r>
          </a:p>
          <a:p>
            <a:pPr marL="0" indent="0">
              <a:buNone/>
            </a:pPr>
            <a:r>
              <a:rPr lang="en-US" altLang="ja-JP" dirty="0">
                <a:hlinkClick r:id="rId3"/>
              </a:rPr>
              <a:t>URL:https://academist-cf.com/journal/?p=6566</a:t>
            </a:r>
            <a:endParaRPr lang="en-US" altLang="ja-JP" dirty="0"/>
          </a:p>
          <a:p>
            <a:r>
              <a:rPr lang="ja-JP" altLang="en-US" dirty="0"/>
              <a:t>超伝導を引き起こす「重い電子」の不思議な振る舞いを捉えた　－　「遍歴・局在転移」の過程が明らかに　－　</a:t>
            </a:r>
            <a:r>
              <a:rPr lang="en-US" altLang="ja-JP" dirty="0"/>
              <a:t>spring8</a:t>
            </a:r>
          </a:p>
          <a:p>
            <a:pPr marL="0" indent="0">
              <a:buNone/>
            </a:pPr>
            <a:r>
              <a:rPr lang="ja-JP" altLang="en-US" dirty="0"/>
              <a:t>閲覧日</a:t>
            </a:r>
            <a:r>
              <a:rPr lang="en-US" altLang="ja-JP" dirty="0"/>
              <a:t>2022/7/13</a:t>
            </a:r>
          </a:p>
          <a:p>
            <a:pPr marL="0" indent="0">
              <a:buNone/>
            </a:pPr>
            <a:r>
              <a:rPr lang="en-US" altLang="ja-JP" dirty="0">
                <a:hlinkClick r:id="rId4"/>
              </a:rPr>
              <a:t>URL:http://www.spring8.or.jp/ja/news_publications/press_release/2007/070901/</a:t>
            </a:r>
            <a:endParaRPr lang="en-US" altLang="ja-JP" dirty="0"/>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1746996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AD9950-5255-D97F-15DF-2F6E065AF46E}"/>
              </a:ext>
            </a:extLst>
          </p:cNvPr>
          <p:cNvSpPr>
            <a:spLocks noGrp="1"/>
          </p:cNvSpPr>
          <p:nvPr>
            <p:ph type="title"/>
          </p:nvPr>
        </p:nvSpPr>
        <p:spPr/>
        <p:txBody>
          <a:bodyPr/>
          <a:lstStyle/>
          <a:p>
            <a:r>
              <a:rPr kumimoji="1" lang="ja-JP" altLang="en-US" b="1" dirty="0"/>
              <a:t>相関電子系とは何か</a:t>
            </a:r>
          </a:p>
        </p:txBody>
      </p:sp>
      <p:sp>
        <p:nvSpPr>
          <p:cNvPr id="3" name="コンテンツ プレースホルダー 2">
            <a:extLst>
              <a:ext uri="{FF2B5EF4-FFF2-40B4-BE49-F238E27FC236}">
                <a16:creationId xmlns:a16="http://schemas.microsoft.com/office/drawing/2014/main" id="{B64BCEFB-B2C5-098F-7C14-E5F2D908656E}"/>
              </a:ext>
            </a:extLst>
          </p:cNvPr>
          <p:cNvSpPr>
            <a:spLocks noGrp="1"/>
          </p:cNvSpPr>
          <p:nvPr>
            <p:ph idx="1"/>
          </p:nvPr>
        </p:nvSpPr>
        <p:spPr/>
        <p:txBody>
          <a:bodyPr/>
          <a:lstStyle/>
          <a:p>
            <a:pPr marL="0" indent="0">
              <a:buNone/>
            </a:pPr>
            <a:r>
              <a:rPr kumimoji="1" lang="ja-JP" altLang="en-US" dirty="0"/>
              <a:t>物質中で電子間の相互作用（クーロン相互作用など</a:t>
            </a:r>
            <a:r>
              <a:rPr kumimoji="1" lang="en-US" altLang="ja-JP" dirty="0"/>
              <a:t>)</a:t>
            </a:r>
            <a:r>
              <a:rPr kumimoji="1" lang="ja-JP" altLang="en-US" dirty="0"/>
              <a:t>があるもの。相互作用が強いものを強相関電子系という。</a:t>
            </a:r>
            <a:endParaRPr kumimoji="1" lang="en-US" altLang="ja-JP" dirty="0"/>
          </a:p>
          <a:p>
            <a:pPr marL="0" indent="0">
              <a:buNone/>
            </a:pPr>
            <a:endParaRPr kumimoji="1" lang="en-US" altLang="ja-JP" dirty="0"/>
          </a:p>
          <a:p>
            <a:pPr marL="0" indent="0">
              <a:buNone/>
            </a:pPr>
            <a:r>
              <a:rPr lang="ja-JP" altLang="en-US" dirty="0"/>
              <a:t>例</a:t>
            </a:r>
            <a:r>
              <a:rPr lang="en-US" altLang="ja-JP" dirty="0"/>
              <a:t>)</a:t>
            </a:r>
          </a:p>
          <a:p>
            <a:pPr marL="0" indent="0">
              <a:buNone/>
            </a:pPr>
            <a:r>
              <a:rPr lang="ja-JP" altLang="en-US" dirty="0"/>
              <a:t>・超伝導体</a:t>
            </a:r>
            <a:r>
              <a:rPr lang="en-US" altLang="ja-JP" dirty="0"/>
              <a:t>(</a:t>
            </a:r>
            <a:r>
              <a:rPr lang="ja-JP" altLang="en-US" dirty="0"/>
              <a:t>銅酸化物、鉄ニクタイド</a:t>
            </a:r>
            <a:r>
              <a:rPr lang="en-US" altLang="ja-JP" dirty="0"/>
              <a:t>)</a:t>
            </a:r>
          </a:p>
          <a:p>
            <a:pPr marL="0" indent="0">
              <a:buNone/>
            </a:pPr>
            <a:r>
              <a:rPr lang="ja-JP" altLang="en-US" dirty="0"/>
              <a:t>・磁性体</a:t>
            </a:r>
            <a:endParaRPr lang="en-US" altLang="ja-JP" dirty="0"/>
          </a:p>
          <a:p>
            <a:pPr marL="0" indent="0">
              <a:buNone/>
            </a:pPr>
            <a:r>
              <a:rPr lang="ja-JP" altLang="en-US" dirty="0"/>
              <a:t>・重い電子系物質</a:t>
            </a:r>
            <a:endParaRPr lang="en-US" altLang="ja-JP" dirty="0"/>
          </a:p>
          <a:p>
            <a:endParaRPr lang="en-US" altLang="ja-JP" dirty="0"/>
          </a:p>
          <a:p>
            <a:pPr marL="0" indent="0">
              <a:buNone/>
            </a:pPr>
            <a:endParaRPr lang="en-US" altLang="ja-JP" dirty="0"/>
          </a:p>
        </p:txBody>
      </p:sp>
    </p:spTree>
    <p:extLst>
      <p:ext uri="{BB962C8B-B14F-4D97-AF65-F5344CB8AC3E}">
        <p14:creationId xmlns:p14="http://schemas.microsoft.com/office/powerpoint/2010/main" val="252691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2D435A-7E57-2E31-0C28-2D0D4A73AA2F}"/>
              </a:ext>
            </a:extLst>
          </p:cNvPr>
          <p:cNvSpPr>
            <a:spLocks noGrp="1"/>
          </p:cNvSpPr>
          <p:nvPr>
            <p:ph type="title"/>
          </p:nvPr>
        </p:nvSpPr>
        <p:spPr>
          <a:xfrm>
            <a:off x="838200" y="365125"/>
            <a:ext cx="7639050" cy="815975"/>
          </a:xfrm>
        </p:spPr>
        <p:txBody>
          <a:bodyPr>
            <a:normAutofit/>
          </a:bodyPr>
          <a:lstStyle/>
          <a:p>
            <a:r>
              <a:rPr kumimoji="1" lang="ja-JP" altLang="en-US" b="1" dirty="0"/>
              <a:t>ダイヤモンド窒素空孔中心</a:t>
            </a:r>
          </a:p>
        </p:txBody>
      </p:sp>
      <p:pic>
        <p:nvPicPr>
          <p:cNvPr id="9" name="図 8">
            <a:extLst>
              <a:ext uri="{FF2B5EF4-FFF2-40B4-BE49-F238E27FC236}">
                <a16:creationId xmlns:a16="http://schemas.microsoft.com/office/drawing/2014/main" id="{302EC34D-0EC7-272C-29D3-52BF5E727C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57299"/>
            <a:ext cx="3105150" cy="3033355"/>
          </a:xfrm>
          <a:prstGeom prst="rect">
            <a:avLst/>
          </a:prstGeom>
        </p:spPr>
      </p:pic>
      <p:sp>
        <p:nvSpPr>
          <p:cNvPr id="10" name="テキスト ボックス 9">
            <a:extLst>
              <a:ext uri="{FF2B5EF4-FFF2-40B4-BE49-F238E27FC236}">
                <a16:creationId xmlns:a16="http://schemas.microsoft.com/office/drawing/2014/main" id="{EC989BA0-1484-4503-A971-C8146ADD572F}"/>
              </a:ext>
            </a:extLst>
          </p:cNvPr>
          <p:cNvSpPr txBox="1"/>
          <p:nvPr/>
        </p:nvSpPr>
        <p:spPr>
          <a:xfrm>
            <a:off x="838200" y="4486274"/>
            <a:ext cx="3429000" cy="1477328"/>
          </a:xfrm>
          <a:prstGeom prst="rect">
            <a:avLst/>
          </a:prstGeom>
          <a:noFill/>
        </p:spPr>
        <p:txBody>
          <a:bodyPr wrap="square" rtlCol="0">
            <a:spAutoFit/>
          </a:bodyPr>
          <a:lstStyle/>
          <a:p>
            <a:r>
              <a:rPr kumimoji="1" lang="ja-JP" altLang="en-US" dirty="0"/>
              <a:t>図</a:t>
            </a:r>
            <a:r>
              <a:rPr kumimoji="1" lang="en-US" altLang="ja-JP" dirty="0"/>
              <a:t>1:</a:t>
            </a:r>
            <a:r>
              <a:rPr kumimoji="1" lang="ja-JP" altLang="en-US" dirty="0"/>
              <a:t>ダイヤモンド窒素空孔中心の構造</a:t>
            </a:r>
            <a:endParaRPr kumimoji="1" lang="en-US" altLang="ja-JP" dirty="0"/>
          </a:p>
          <a:p>
            <a:r>
              <a:rPr kumimoji="1" lang="ja-JP" altLang="en-US" dirty="0"/>
              <a:t>引用元</a:t>
            </a:r>
            <a:endParaRPr kumimoji="1" lang="en-US" altLang="ja-JP" dirty="0"/>
          </a:p>
          <a:p>
            <a:r>
              <a:rPr lang="en-US" altLang="ja-JP" sz="1800" dirty="0">
                <a:hlinkClick r:id="rId4"/>
              </a:rPr>
              <a:t>http://mizuochilab.kuicr.kyoto-u.ac.jp/research.html</a:t>
            </a:r>
            <a:endParaRPr kumimoji="1" lang="ja-JP" altLang="en-US" dirty="0"/>
          </a:p>
        </p:txBody>
      </p:sp>
      <p:sp>
        <p:nvSpPr>
          <p:cNvPr id="12" name="テキスト ボックス 11">
            <a:extLst>
              <a:ext uri="{FF2B5EF4-FFF2-40B4-BE49-F238E27FC236}">
                <a16:creationId xmlns:a16="http://schemas.microsoft.com/office/drawing/2014/main" id="{004B842A-6B92-F2C0-9FA8-ECF5ABFCFD8C}"/>
              </a:ext>
            </a:extLst>
          </p:cNvPr>
          <p:cNvSpPr txBox="1"/>
          <p:nvPr/>
        </p:nvSpPr>
        <p:spPr>
          <a:xfrm>
            <a:off x="4267199" y="1257300"/>
            <a:ext cx="6943595" cy="3539430"/>
          </a:xfrm>
          <a:prstGeom prst="rect">
            <a:avLst/>
          </a:prstGeom>
          <a:noFill/>
        </p:spPr>
        <p:txBody>
          <a:bodyPr wrap="square" rtlCol="0">
            <a:spAutoFit/>
          </a:bodyPr>
          <a:lstStyle/>
          <a:p>
            <a:pPr marL="0" indent="0">
              <a:buNone/>
            </a:pPr>
            <a:r>
              <a:rPr lang="ja-JP" altLang="en-US" sz="2800" dirty="0"/>
              <a:t>ダイヤモンド結晶中の複合欠陥の一つであり、不純物原子である窒素と空孔が隣り合うことで形成される原子レベルの構造体。</a:t>
            </a:r>
            <a:endParaRPr lang="en-US" altLang="ja-JP" sz="2800" dirty="0"/>
          </a:p>
          <a:p>
            <a:pPr marL="0" indent="0">
              <a:buNone/>
            </a:pPr>
            <a:endParaRPr lang="en-US" altLang="ja-JP" sz="2800" dirty="0"/>
          </a:p>
          <a:p>
            <a:pPr marL="0" indent="0">
              <a:buNone/>
            </a:pPr>
            <a:r>
              <a:rPr lang="ja-JP" altLang="en-US" sz="2800" dirty="0"/>
              <a:t>分裂した電子スピン準位を持ち、その利用によって高感度な計測が可能となる。</a:t>
            </a:r>
            <a:endParaRPr lang="en-US" altLang="ja-JP" sz="2800" dirty="0"/>
          </a:p>
          <a:p>
            <a:endParaRPr kumimoji="1" lang="en-US" altLang="ja-JP" sz="2800" dirty="0"/>
          </a:p>
          <a:p>
            <a:r>
              <a:rPr kumimoji="1" lang="en-US" altLang="ja-JP" sz="2800" dirty="0"/>
              <a:t>N:</a:t>
            </a:r>
            <a:r>
              <a:rPr kumimoji="1" lang="ja-JP" altLang="en-US" sz="2800" dirty="0"/>
              <a:t>窒素　</a:t>
            </a:r>
            <a:r>
              <a:rPr kumimoji="1" lang="en-US" altLang="ja-JP" sz="2800" dirty="0"/>
              <a:t>V:</a:t>
            </a:r>
            <a:r>
              <a:rPr kumimoji="1" lang="ja-JP" altLang="en-US" sz="2800" dirty="0"/>
              <a:t>空孔 そのほか</a:t>
            </a:r>
            <a:r>
              <a:rPr kumimoji="1" lang="en-US" altLang="ja-JP" sz="2800" dirty="0"/>
              <a:t>:</a:t>
            </a:r>
            <a:r>
              <a:rPr kumimoji="1" lang="ja-JP" altLang="en-US" sz="2800" dirty="0"/>
              <a:t>炭素</a:t>
            </a:r>
          </a:p>
        </p:txBody>
      </p:sp>
      <p:sp>
        <p:nvSpPr>
          <p:cNvPr id="3" name="テキスト ボックス 2">
            <a:extLst>
              <a:ext uri="{FF2B5EF4-FFF2-40B4-BE49-F238E27FC236}">
                <a16:creationId xmlns:a16="http://schemas.microsoft.com/office/drawing/2014/main" id="{A70DEF7B-853A-34F4-0652-FD30ED9ABF0D}"/>
              </a:ext>
            </a:extLst>
          </p:cNvPr>
          <p:cNvSpPr txBox="1"/>
          <p:nvPr/>
        </p:nvSpPr>
        <p:spPr>
          <a:xfrm>
            <a:off x="4267199" y="5224938"/>
            <a:ext cx="6292243" cy="461665"/>
          </a:xfrm>
          <a:prstGeom prst="rect">
            <a:avLst/>
          </a:prstGeom>
          <a:noFill/>
        </p:spPr>
        <p:txBody>
          <a:bodyPr wrap="square" rtlCol="0">
            <a:spAutoFit/>
          </a:bodyPr>
          <a:lstStyle/>
          <a:p>
            <a:r>
              <a:rPr kumimoji="1" lang="ja-JP" altLang="en-US" sz="2400" dirty="0"/>
              <a:t>本研究では磁場センサとして用いた</a:t>
            </a:r>
          </a:p>
        </p:txBody>
      </p:sp>
    </p:spTree>
    <p:extLst>
      <p:ext uri="{BB962C8B-B14F-4D97-AF65-F5344CB8AC3E}">
        <p14:creationId xmlns:p14="http://schemas.microsoft.com/office/powerpoint/2010/main" val="3671584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A09FE5-5837-9DC0-B452-0F57B035E469}"/>
              </a:ext>
            </a:extLst>
          </p:cNvPr>
          <p:cNvSpPr>
            <a:spLocks noGrp="1"/>
          </p:cNvSpPr>
          <p:nvPr>
            <p:ph type="title"/>
          </p:nvPr>
        </p:nvSpPr>
        <p:spPr>
          <a:xfrm>
            <a:off x="838200" y="365126"/>
            <a:ext cx="8267700" cy="730250"/>
          </a:xfrm>
        </p:spPr>
        <p:txBody>
          <a:bodyPr>
            <a:normAutofit/>
          </a:bodyPr>
          <a:lstStyle/>
          <a:p>
            <a:r>
              <a:rPr kumimoji="1" lang="en-US" altLang="ja-JP" b="1" dirty="0" err="1"/>
              <a:t>BaFe</a:t>
            </a:r>
            <a:r>
              <a:rPr kumimoji="1" lang="ja-JP" altLang="en-US" b="1" dirty="0"/>
              <a:t>₂</a:t>
            </a:r>
            <a:r>
              <a:rPr kumimoji="1" lang="en-US" altLang="ja-JP" b="1" dirty="0"/>
              <a:t>(As</a:t>
            </a:r>
            <a:r>
              <a:rPr kumimoji="1" lang="en-US" altLang="ja-JP" sz="2800" b="1" dirty="0"/>
              <a:t>1-x</a:t>
            </a:r>
            <a:r>
              <a:rPr kumimoji="1" lang="en-US" altLang="ja-JP" b="1" dirty="0"/>
              <a:t>P</a:t>
            </a:r>
            <a:r>
              <a:rPr lang="en-US" altLang="ja-JP" sz="2400" b="1" dirty="0"/>
              <a:t>x</a:t>
            </a:r>
            <a:r>
              <a:rPr kumimoji="1" lang="en-US" altLang="ja-JP" b="1" dirty="0"/>
              <a:t>)</a:t>
            </a:r>
            <a:r>
              <a:rPr kumimoji="1" lang="ja-JP" altLang="en-US" b="1" dirty="0"/>
              <a:t>₂について</a:t>
            </a:r>
          </a:p>
        </p:txBody>
      </p:sp>
      <p:sp>
        <p:nvSpPr>
          <p:cNvPr id="6" name="テキスト ボックス 5">
            <a:extLst>
              <a:ext uri="{FF2B5EF4-FFF2-40B4-BE49-F238E27FC236}">
                <a16:creationId xmlns:a16="http://schemas.microsoft.com/office/drawing/2014/main" id="{1D842FBD-A33A-FEB2-C1CE-06533C483862}"/>
              </a:ext>
            </a:extLst>
          </p:cNvPr>
          <p:cNvSpPr txBox="1"/>
          <p:nvPr/>
        </p:nvSpPr>
        <p:spPr>
          <a:xfrm>
            <a:off x="910895" y="4777409"/>
            <a:ext cx="5857875" cy="1354217"/>
          </a:xfrm>
          <a:prstGeom prst="rect">
            <a:avLst/>
          </a:prstGeom>
          <a:noFill/>
        </p:spPr>
        <p:txBody>
          <a:bodyPr wrap="square" rtlCol="0">
            <a:spAutoFit/>
          </a:bodyPr>
          <a:lstStyle/>
          <a:p>
            <a:r>
              <a:rPr lang="ja-JP" altLang="en-US" sz="2800" dirty="0"/>
              <a:t>図</a:t>
            </a:r>
            <a:r>
              <a:rPr lang="en-US" altLang="ja-JP" sz="2800" dirty="0"/>
              <a:t>2:</a:t>
            </a:r>
            <a:r>
              <a:rPr kumimoji="1" lang="en-US" altLang="ja-JP" sz="2800" dirty="0"/>
              <a:t> </a:t>
            </a:r>
            <a:r>
              <a:rPr kumimoji="1" lang="en-US" altLang="ja-JP" sz="2800" dirty="0" err="1"/>
              <a:t>BaFe</a:t>
            </a:r>
            <a:r>
              <a:rPr kumimoji="1" lang="ja-JP" altLang="en-US" sz="2800" dirty="0"/>
              <a:t>₂</a:t>
            </a:r>
            <a:r>
              <a:rPr kumimoji="1" lang="en-US" altLang="ja-JP" sz="2800" dirty="0"/>
              <a:t>(As1-xP</a:t>
            </a:r>
            <a:r>
              <a:rPr lang="en-US" altLang="ja-JP" sz="2800" dirty="0"/>
              <a:t>x</a:t>
            </a:r>
            <a:r>
              <a:rPr kumimoji="1" lang="en-US" altLang="ja-JP" sz="2800" dirty="0"/>
              <a:t>)</a:t>
            </a:r>
            <a:r>
              <a:rPr kumimoji="1" lang="ja-JP" altLang="en-US" sz="2800" dirty="0"/>
              <a:t>₂の構造</a:t>
            </a:r>
            <a:endParaRPr kumimoji="1" lang="en-US" altLang="ja-JP" sz="2800" dirty="0"/>
          </a:p>
          <a:p>
            <a:r>
              <a:rPr lang="ja-JP" altLang="en-US" dirty="0"/>
              <a:t>引用元</a:t>
            </a:r>
            <a:r>
              <a:rPr lang="en-US" altLang="ja-JP" dirty="0"/>
              <a:t> http://www.spring8.or.jp/ja/news_publications/press_release/2012/120621/</a:t>
            </a:r>
            <a:endParaRPr kumimoji="1" lang="ja-JP" altLang="en-US" dirty="0"/>
          </a:p>
        </p:txBody>
      </p:sp>
      <p:pic>
        <p:nvPicPr>
          <p:cNvPr id="7" name="図 6">
            <a:extLst>
              <a:ext uri="{FF2B5EF4-FFF2-40B4-BE49-F238E27FC236}">
                <a16:creationId xmlns:a16="http://schemas.microsoft.com/office/drawing/2014/main" id="{9B9B6812-7098-30C6-1F9F-13AC2F2DC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37364"/>
            <a:ext cx="5930570" cy="3398057"/>
          </a:xfrm>
          <a:prstGeom prst="rect">
            <a:avLst/>
          </a:prstGeom>
        </p:spPr>
      </p:pic>
      <p:sp>
        <p:nvSpPr>
          <p:cNvPr id="8" name="テキスト ボックス 7">
            <a:extLst>
              <a:ext uri="{FF2B5EF4-FFF2-40B4-BE49-F238E27FC236}">
                <a16:creationId xmlns:a16="http://schemas.microsoft.com/office/drawing/2014/main" id="{E3258C65-F11C-C057-3825-70134539CAC4}"/>
              </a:ext>
            </a:extLst>
          </p:cNvPr>
          <p:cNvSpPr txBox="1"/>
          <p:nvPr/>
        </p:nvSpPr>
        <p:spPr>
          <a:xfrm>
            <a:off x="6768770" y="1095376"/>
            <a:ext cx="4133851" cy="4031873"/>
          </a:xfrm>
          <a:prstGeom prst="rect">
            <a:avLst/>
          </a:prstGeom>
          <a:noFill/>
        </p:spPr>
        <p:txBody>
          <a:bodyPr wrap="square" rtlCol="0">
            <a:spAutoFit/>
          </a:bodyPr>
          <a:lstStyle/>
          <a:p>
            <a:r>
              <a:rPr kumimoji="1" lang="ja-JP" altLang="en-US" sz="3200" dirty="0"/>
              <a:t>・第</a:t>
            </a:r>
            <a:r>
              <a:rPr kumimoji="1" lang="en-US" altLang="ja-JP" sz="3200" dirty="0"/>
              <a:t>II</a:t>
            </a:r>
            <a:r>
              <a:rPr kumimoji="1" lang="ja-JP" altLang="en-US" sz="3200" dirty="0"/>
              <a:t>種超伝導体</a:t>
            </a:r>
            <a:endParaRPr kumimoji="1" lang="en-US" altLang="ja-JP" sz="3200" dirty="0"/>
          </a:p>
          <a:p>
            <a:endParaRPr kumimoji="1" lang="en-US" altLang="ja-JP" sz="3200" dirty="0"/>
          </a:p>
          <a:p>
            <a:r>
              <a:rPr kumimoji="1" lang="ja-JP" altLang="en-US" sz="3200" dirty="0"/>
              <a:t>・ピンク色の部分で超伝導が起こる</a:t>
            </a:r>
            <a:endParaRPr kumimoji="1" lang="en-US" altLang="ja-JP" sz="3200" dirty="0"/>
          </a:p>
          <a:p>
            <a:endParaRPr lang="en-US" altLang="ja-JP" sz="3200" dirty="0"/>
          </a:p>
          <a:p>
            <a:r>
              <a:rPr kumimoji="1" lang="ja-JP" altLang="en-US" sz="3200" dirty="0"/>
              <a:t>・</a:t>
            </a:r>
            <a:r>
              <a:rPr kumimoji="1" lang="en-US" altLang="ja-JP" sz="3200" dirty="0"/>
              <a:t>x=0.33</a:t>
            </a:r>
            <a:r>
              <a:rPr kumimoji="1" lang="ja-JP" altLang="en-US" sz="3200" dirty="0"/>
              <a:t>で</a:t>
            </a:r>
            <a:r>
              <a:rPr kumimoji="1" lang="en-US" altLang="ja-JP" sz="3200" dirty="0"/>
              <a:t>Tc</a:t>
            </a:r>
            <a:r>
              <a:rPr kumimoji="1" lang="ja-JP" altLang="en-US" sz="3200" dirty="0"/>
              <a:t>は最大となり、量子臨界点の明確な根拠を示す。</a:t>
            </a:r>
            <a:endParaRPr kumimoji="1" lang="en-US" altLang="ja-JP" sz="3200" dirty="0"/>
          </a:p>
        </p:txBody>
      </p:sp>
    </p:spTree>
    <p:extLst>
      <p:ext uri="{BB962C8B-B14F-4D97-AF65-F5344CB8AC3E}">
        <p14:creationId xmlns:p14="http://schemas.microsoft.com/office/powerpoint/2010/main" val="4007119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3BEFEB-EFFF-B735-85C7-B0ECD015B54C}"/>
              </a:ext>
            </a:extLst>
          </p:cNvPr>
          <p:cNvSpPr>
            <a:spLocks noGrp="1"/>
          </p:cNvSpPr>
          <p:nvPr>
            <p:ph type="title"/>
          </p:nvPr>
        </p:nvSpPr>
        <p:spPr/>
        <p:txBody>
          <a:bodyPr/>
          <a:lstStyle/>
          <a:p>
            <a:r>
              <a:rPr kumimoji="1" lang="ja-JP" altLang="en-US" b="1" dirty="0"/>
              <a:t>第</a:t>
            </a:r>
            <a:r>
              <a:rPr kumimoji="1" lang="en-US" altLang="ja-JP" b="1" dirty="0"/>
              <a:t>II</a:t>
            </a:r>
            <a:r>
              <a:rPr lang="ja-JP" altLang="en-US" b="1" dirty="0"/>
              <a:t>種超伝導体の臨界磁場</a:t>
            </a:r>
            <a:endParaRPr kumimoji="1" lang="ja-JP" altLang="en-US" b="1" dirty="0"/>
          </a:p>
        </p:txBody>
      </p:sp>
      <p:pic>
        <p:nvPicPr>
          <p:cNvPr id="5" name="図 4">
            <a:extLst>
              <a:ext uri="{FF2B5EF4-FFF2-40B4-BE49-F238E27FC236}">
                <a16:creationId xmlns:a16="http://schemas.microsoft.com/office/drawing/2014/main" id="{214D4330-39A0-CB94-C5E4-E036A081E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8887" y="1435754"/>
            <a:ext cx="7434225" cy="3193395"/>
          </a:xfrm>
          <a:prstGeom prst="rect">
            <a:avLst/>
          </a:prstGeom>
        </p:spPr>
      </p:pic>
      <p:sp>
        <p:nvSpPr>
          <p:cNvPr id="7" name="テキスト ボックス 6">
            <a:extLst>
              <a:ext uri="{FF2B5EF4-FFF2-40B4-BE49-F238E27FC236}">
                <a16:creationId xmlns:a16="http://schemas.microsoft.com/office/drawing/2014/main" id="{1E486758-A589-14FA-3C3D-A0D9B5FBBA14}"/>
              </a:ext>
            </a:extLst>
          </p:cNvPr>
          <p:cNvSpPr txBox="1"/>
          <p:nvPr/>
        </p:nvSpPr>
        <p:spPr>
          <a:xfrm>
            <a:off x="1201448" y="5515112"/>
            <a:ext cx="9488081" cy="369332"/>
          </a:xfrm>
          <a:prstGeom prst="rect">
            <a:avLst/>
          </a:prstGeom>
          <a:noFill/>
        </p:spPr>
        <p:txBody>
          <a:bodyPr wrap="square" rtlCol="0">
            <a:spAutoFit/>
          </a:bodyPr>
          <a:lstStyle/>
          <a:p>
            <a:r>
              <a:rPr kumimoji="1" lang="ja-JP" altLang="en-US" dirty="0"/>
              <a:t>超伝導体を磁場が貫いている状態のことを渦糸状態という</a:t>
            </a:r>
          </a:p>
        </p:txBody>
      </p:sp>
      <p:sp>
        <p:nvSpPr>
          <p:cNvPr id="8" name="テキスト ボックス 7">
            <a:extLst>
              <a:ext uri="{FF2B5EF4-FFF2-40B4-BE49-F238E27FC236}">
                <a16:creationId xmlns:a16="http://schemas.microsoft.com/office/drawing/2014/main" id="{0F9A07C1-8B46-8CE9-7140-AFC98FE862BA}"/>
              </a:ext>
            </a:extLst>
          </p:cNvPr>
          <p:cNvSpPr txBox="1"/>
          <p:nvPr/>
        </p:nvSpPr>
        <p:spPr>
          <a:xfrm>
            <a:off x="2346947" y="4702798"/>
            <a:ext cx="7466165" cy="369332"/>
          </a:xfrm>
          <a:prstGeom prst="rect">
            <a:avLst/>
          </a:prstGeom>
          <a:noFill/>
        </p:spPr>
        <p:txBody>
          <a:bodyPr wrap="square" rtlCol="0">
            <a:spAutoFit/>
          </a:bodyPr>
          <a:lstStyle/>
          <a:p>
            <a:r>
              <a:rPr kumimoji="1" lang="ja-JP" altLang="en-US" dirty="0"/>
              <a:t>引用元</a:t>
            </a:r>
            <a:r>
              <a:rPr kumimoji="1" lang="en-US" altLang="ja-JP" dirty="0"/>
              <a:t>:</a:t>
            </a:r>
            <a:r>
              <a:rPr lang="ja-JP" altLang="en-US" dirty="0"/>
              <a:t>矢口裕之著 「初歩から学ぶ固体物理学」講談社 </a:t>
            </a:r>
            <a:r>
              <a:rPr lang="en-US" altLang="ja-JP" dirty="0"/>
              <a:t>2017</a:t>
            </a:r>
            <a:r>
              <a:rPr lang="ja-JP" altLang="en-US" dirty="0"/>
              <a:t>年 </a:t>
            </a:r>
            <a:r>
              <a:rPr lang="en-US" altLang="ja-JP" dirty="0"/>
              <a:t>p271</a:t>
            </a:r>
          </a:p>
        </p:txBody>
      </p:sp>
    </p:spTree>
    <p:extLst>
      <p:ext uri="{BB962C8B-B14F-4D97-AF65-F5344CB8AC3E}">
        <p14:creationId xmlns:p14="http://schemas.microsoft.com/office/powerpoint/2010/main" val="149698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800A3A-BFE1-FE8D-D321-41AC5AB73F73}"/>
              </a:ext>
            </a:extLst>
          </p:cNvPr>
          <p:cNvSpPr>
            <a:spLocks noGrp="1"/>
          </p:cNvSpPr>
          <p:nvPr>
            <p:ph type="title"/>
          </p:nvPr>
        </p:nvSpPr>
        <p:spPr>
          <a:xfrm>
            <a:off x="838200" y="365126"/>
            <a:ext cx="2609850" cy="863600"/>
          </a:xfrm>
        </p:spPr>
        <p:txBody>
          <a:bodyPr>
            <a:normAutofit/>
          </a:bodyPr>
          <a:lstStyle/>
          <a:p>
            <a:r>
              <a:rPr lang="ja-JP" altLang="en-US" b="1" dirty="0"/>
              <a:t>実験方法</a:t>
            </a:r>
            <a:endParaRPr kumimoji="1" lang="ja-JP" altLang="en-US" b="1" dirty="0"/>
          </a:p>
        </p:txBody>
      </p:sp>
      <p:sp>
        <p:nvSpPr>
          <p:cNvPr id="3" name="コンテンツ プレースホルダー 2">
            <a:extLst>
              <a:ext uri="{FF2B5EF4-FFF2-40B4-BE49-F238E27FC236}">
                <a16:creationId xmlns:a16="http://schemas.microsoft.com/office/drawing/2014/main" id="{C4F0D26D-5A18-D85E-4C8B-B7F08B3A86ED}"/>
              </a:ext>
            </a:extLst>
          </p:cNvPr>
          <p:cNvSpPr>
            <a:spLocks noGrp="1"/>
          </p:cNvSpPr>
          <p:nvPr>
            <p:ph idx="1"/>
          </p:nvPr>
        </p:nvSpPr>
        <p:spPr>
          <a:xfrm>
            <a:off x="838200" y="1228726"/>
            <a:ext cx="10515600" cy="4948237"/>
          </a:xfrm>
        </p:spPr>
        <p:txBody>
          <a:bodyPr/>
          <a:lstStyle/>
          <a:p>
            <a:r>
              <a:rPr kumimoji="1" lang="ja-JP" altLang="en-US" dirty="0"/>
              <a:t>試料</a:t>
            </a:r>
            <a:r>
              <a:rPr kumimoji="1" lang="en-US" altLang="ja-JP" dirty="0"/>
              <a:t>(</a:t>
            </a:r>
            <a:r>
              <a:rPr kumimoji="1" lang="en-US" altLang="ja-JP" sz="2800" dirty="0" err="1"/>
              <a:t>BaFe</a:t>
            </a:r>
            <a:r>
              <a:rPr kumimoji="1" lang="ja-JP" altLang="en-US" sz="2800" dirty="0"/>
              <a:t>₂</a:t>
            </a:r>
            <a:r>
              <a:rPr kumimoji="1" lang="en-US" altLang="ja-JP" sz="2800" dirty="0"/>
              <a:t>(As</a:t>
            </a:r>
            <a:r>
              <a:rPr kumimoji="1" lang="en-US" altLang="ja-JP" sz="1600" dirty="0"/>
              <a:t>0.59</a:t>
            </a:r>
            <a:r>
              <a:rPr kumimoji="1" lang="en-US" altLang="ja-JP" sz="2800" dirty="0"/>
              <a:t>P</a:t>
            </a:r>
            <a:r>
              <a:rPr lang="en-US" altLang="ja-JP" sz="1600" dirty="0"/>
              <a:t>0.41</a:t>
            </a:r>
            <a:r>
              <a:rPr kumimoji="1" lang="en-US" altLang="ja-JP" sz="2800" dirty="0"/>
              <a:t>)</a:t>
            </a:r>
            <a:r>
              <a:rPr kumimoji="1" lang="ja-JP" altLang="en-US" sz="2800" dirty="0"/>
              <a:t>₂</a:t>
            </a:r>
            <a:r>
              <a:rPr kumimoji="1" lang="en-US" altLang="ja-JP" dirty="0"/>
              <a:t>)</a:t>
            </a:r>
          </a:p>
          <a:p>
            <a:pPr marL="0" indent="0">
              <a:buNone/>
            </a:pPr>
            <a:r>
              <a:rPr lang="ja-JP" altLang="en-US" dirty="0"/>
              <a:t>大きさ</a:t>
            </a:r>
            <a:r>
              <a:rPr lang="en-US" altLang="ja-JP" dirty="0"/>
              <a:t>:</a:t>
            </a:r>
            <a:r>
              <a:rPr lang="ja-JP" altLang="en-US" dirty="0"/>
              <a:t>幅が約</a:t>
            </a:r>
            <a:r>
              <a:rPr lang="en-US" altLang="ja-JP" dirty="0"/>
              <a:t>80</a:t>
            </a:r>
            <a:r>
              <a:rPr lang="ja-JP" altLang="en-US" dirty="0"/>
              <a:t>～</a:t>
            </a:r>
            <a:r>
              <a:rPr lang="en-US" altLang="ja-JP" dirty="0"/>
              <a:t>100μm,</a:t>
            </a:r>
            <a:r>
              <a:rPr lang="ja-JP" altLang="en-US" dirty="0"/>
              <a:t>厚さが約</a:t>
            </a:r>
            <a:r>
              <a:rPr lang="en-US" altLang="ja-JP" dirty="0"/>
              <a:t>80μm</a:t>
            </a:r>
          </a:p>
          <a:p>
            <a:pPr marL="0" indent="0">
              <a:buNone/>
            </a:pPr>
            <a:r>
              <a:rPr lang="ja-JP" altLang="en-US" dirty="0"/>
              <a:t>形</a:t>
            </a:r>
            <a:r>
              <a:rPr lang="en-US" altLang="ja-JP" dirty="0"/>
              <a:t>:</a:t>
            </a:r>
            <a:r>
              <a:rPr lang="ja-JP" altLang="en-US" dirty="0"/>
              <a:t>不規則な五角形</a:t>
            </a:r>
            <a:endParaRPr lang="en-US" altLang="ja-JP" dirty="0"/>
          </a:p>
          <a:p>
            <a:pPr marL="0" indent="0">
              <a:buNone/>
            </a:pPr>
            <a:r>
              <a:rPr lang="ja-JP" altLang="en-US" dirty="0"/>
              <a:t>高圧容器</a:t>
            </a:r>
            <a:endParaRPr lang="en-US" altLang="ja-JP" dirty="0"/>
          </a:p>
          <a:p>
            <a:pPr marL="0" indent="0">
              <a:buNone/>
            </a:pPr>
            <a:r>
              <a:rPr lang="ja-JP" altLang="en-US" dirty="0"/>
              <a:t>モアッサナイトアンビルセル</a:t>
            </a:r>
            <a:endParaRPr lang="en-US" altLang="ja-JP" dirty="0"/>
          </a:p>
          <a:p>
            <a:pPr marL="0" indent="0">
              <a:buNone/>
            </a:pPr>
            <a:endParaRPr lang="en-US" altLang="ja-JP" dirty="0"/>
          </a:p>
        </p:txBody>
      </p:sp>
    </p:spTree>
    <p:extLst>
      <p:ext uri="{BB962C8B-B14F-4D97-AF65-F5344CB8AC3E}">
        <p14:creationId xmlns:p14="http://schemas.microsoft.com/office/powerpoint/2010/main" val="3573165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5EEFC0-B4E7-42E1-C1DC-1CD2E2B494A8}"/>
              </a:ext>
            </a:extLst>
          </p:cNvPr>
          <p:cNvSpPr>
            <a:spLocks noGrp="1"/>
          </p:cNvSpPr>
          <p:nvPr>
            <p:ph type="title"/>
          </p:nvPr>
        </p:nvSpPr>
        <p:spPr/>
        <p:txBody>
          <a:bodyPr/>
          <a:lstStyle/>
          <a:p>
            <a:r>
              <a:rPr lang="ja-JP" altLang="en-US" b="1" dirty="0"/>
              <a:t>光学磁気共鳴法</a:t>
            </a:r>
            <a:endParaRPr kumimoji="1" lang="ja-JP" altLang="en-US" b="1" dirty="0"/>
          </a:p>
        </p:txBody>
      </p:sp>
      <p:sp>
        <p:nvSpPr>
          <p:cNvPr id="3" name="コンテンツ プレースホルダー 2">
            <a:extLst>
              <a:ext uri="{FF2B5EF4-FFF2-40B4-BE49-F238E27FC236}">
                <a16:creationId xmlns:a16="http://schemas.microsoft.com/office/drawing/2014/main" id="{7163CB5C-3268-4F2F-6173-2A1BE083708B}"/>
              </a:ext>
            </a:extLst>
          </p:cNvPr>
          <p:cNvSpPr>
            <a:spLocks noGrp="1"/>
          </p:cNvSpPr>
          <p:nvPr>
            <p:ph idx="1"/>
          </p:nvPr>
        </p:nvSpPr>
        <p:spPr/>
        <p:txBody>
          <a:bodyPr/>
          <a:lstStyle/>
          <a:p>
            <a:endParaRPr kumimoji="1" lang="en-US" altLang="ja-JP" dirty="0"/>
          </a:p>
          <a:p>
            <a:endParaRPr kumimoji="1" lang="ja-JP" altLang="en-US" dirty="0"/>
          </a:p>
        </p:txBody>
      </p:sp>
    </p:spTree>
    <p:extLst>
      <p:ext uri="{BB962C8B-B14F-4D97-AF65-F5344CB8AC3E}">
        <p14:creationId xmlns:p14="http://schemas.microsoft.com/office/powerpoint/2010/main" val="1979145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C9202B-07D1-1B91-2BE3-2171A62427FD}"/>
              </a:ext>
            </a:extLst>
          </p:cNvPr>
          <p:cNvSpPr>
            <a:spLocks noGrp="1"/>
          </p:cNvSpPr>
          <p:nvPr>
            <p:ph type="title"/>
          </p:nvPr>
        </p:nvSpPr>
        <p:spPr/>
        <p:txBody>
          <a:bodyPr/>
          <a:lstStyle/>
          <a:p>
            <a:r>
              <a:rPr kumimoji="1" lang="ja-JP" altLang="en-US" b="1" dirty="0"/>
              <a:t>交流磁化率法</a:t>
            </a:r>
          </a:p>
        </p:txBody>
      </p:sp>
      <p:sp>
        <p:nvSpPr>
          <p:cNvPr id="3" name="コンテンツ プレースホルダー 2">
            <a:extLst>
              <a:ext uri="{FF2B5EF4-FFF2-40B4-BE49-F238E27FC236}">
                <a16:creationId xmlns:a16="http://schemas.microsoft.com/office/drawing/2014/main" id="{A016558D-07B0-C4C1-3008-168553993F07}"/>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622570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7F58F6-543B-6B9A-0153-14CF1DF2066D}"/>
              </a:ext>
            </a:extLst>
          </p:cNvPr>
          <p:cNvSpPr>
            <a:spLocks noGrp="1"/>
          </p:cNvSpPr>
          <p:nvPr>
            <p:ph type="title"/>
          </p:nvPr>
        </p:nvSpPr>
        <p:spPr>
          <a:xfrm>
            <a:off x="838200" y="260351"/>
            <a:ext cx="10515600" cy="774394"/>
          </a:xfrm>
        </p:spPr>
        <p:txBody>
          <a:bodyPr/>
          <a:lstStyle/>
          <a:p>
            <a:r>
              <a:rPr kumimoji="1" lang="ja-JP" altLang="en-US" b="1" dirty="0"/>
              <a:t>結果</a:t>
            </a:r>
            <a:r>
              <a:rPr kumimoji="1" lang="en-US" altLang="ja-JP" b="1" dirty="0"/>
              <a:t>:</a:t>
            </a:r>
            <a:r>
              <a:rPr lang="ja-JP" altLang="en-US" b="1" dirty="0"/>
              <a:t>磁場の超伝導転移による変化</a:t>
            </a:r>
            <a:endParaRPr kumimoji="1" lang="ja-JP" altLang="en-US" b="1" dirty="0"/>
          </a:p>
        </p:txBody>
      </p:sp>
      <p:sp>
        <p:nvSpPr>
          <p:cNvPr id="14" name="テキスト ボックス 13">
            <a:extLst>
              <a:ext uri="{FF2B5EF4-FFF2-40B4-BE49-F238E27FC236}">
                <a16:creationId xmlns:a16="http://schemas.microsoft.com/office/drawing/2014/main" id="{6542B7C5-4341-EE29-53B2-763A05E57FA4}"/>
              </a:ext>
            </a:extLst>
          </p:cNvPr>
          <p:cNvSpPr txBox="1"/>
          <p:nvPr/>
        </p:nvSpPr>
        <p:spPr>
          <a:xfrm>
            <a:off x="704850" y="1073072"/>
            <a:ext cx="10648950" cy="5067300"/>
          </a:xfrm>
          <a:prstGeom prst="rect">
            <a:avLst/>
          </a:prstGeom>
          <a:noFill/>
        </p:spPr>
        <p:txBody>
          <a:bodyPr wrap="square" rtlCol="0">
            <a:spAutoFit/>
          </a:bodyPr>
          <a:lstStyle/>
          <a:p>
            <a:endParaRPr kumimoji="1" lang="ja-JP" altLang="en-US" dirty="0"/>
          </a:p>
        </p:txBody>
      </p:sp>
      <p:pic>
        <p:nvPicPr>
          <p:cNvPr id="15" name="コンテンツ プレースホルダー 4">
            <a:extLst>
              <a:ext uri="{FF2B5EF4-FFF2-40B4-BE49-F238E27FC236}">
                <a16:creationId xmlns:a16="http://schemas.microsoft.com/office/drawing/2014/main" id="{16B92C6F-4ED4-BC6C-9751-1BAB4DEF0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7025" y="923131"/>
            <a:ext cx="4743450" cy="2792096"/>
          </a:xfrm>
          <a:prstGeom prst="rect">
            <a:avLst/>
          </a:prstGeom>
        </p:spPr>
      </p:pic>
      <p:pic>
        <p:nvPicPr>
          <p:cNvPr id="23" name="図 22">
            <a:extLst>
              <a:ext uri="{FF2B5EF4-FFF2-40B4-BE49-F238E27FC236}">
                <a16:creationId xmlns:a16="http://schemas.microsoft.com/office/drawing/2014/main" id="{9903FA4F-EA3D-2B8C-38F7-6001041792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5605" y="3590869"/>
            <a:ext cx="2548356" cy="2232387"/>
          </a:xfrm>
          <a:prstGeom prst="rect">
            <a:avLst/>
          </a:prstGeom>
        </p:spPr>
      </p:pic>
      <p:pic>
        <p:nvPicPr>
          <p:cNvPr id="25" name="図 24">
            <a:extLst>
              <a:ext uri="{FF2B5EF4-FFF2-40B4-BE49-F238E27FC236}">
                <a16:creationId xmlns:a16="http://schemas.microsoft.com/office/drawing/2014/main" id="{6389415F-670C-A7CA-E4AA-3DBA3984FE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8901" y="3552541"/>
            <a:ext cx="2644520" cy="2232387"/>
          </a:xfrm>
          <a:prstGeom prst="rect">
            <a:avLst/>
          </a:prstGeom>
        </p:spPr>
      </p:pic>
    </p:spTree>
    <p:extLst>
      <p:ext uri="{BB962C8B-B14F-4D97-AF65-F5344CB8AC3E}">
        <p14:creationId xmlns:p14="http://schemas.microsoft.com/office/powerpoint/2010/main" val="356493929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TotalTime>
  <Words>1224</Words>
  <Application>Microsoft Office PowerPoint</Application>
  <PresentationFormat>ワイド画面</PresentationFormat>
  <Paragraphs>94</Paragraphs>
  <Slides>15</Slides>
  <Notes>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15</vt:i4>
      </vt:variant>
    </vt:vector>
  </HeadingPairs>
  <TitlesOfParts>
    <vt:vector size="23" baseType="lpstr">
      <vt:lpstr>Geneva</vt:lpstr>
      <vt:lpstr>游ゴシック</vt:lpstr>
      <vt:lpstr>游ゴシック Light</vt:lpstr>
      <vt:lpstr>游明朝</vt:lpstr>
      <vt:lpstr>Arial</vt:lpstr>
      <vt:lpstr>Arial Black</vt:lpstr>
      <vt:lpstr>Noto Sans</vt:lpstr>
      <vt:lpstr>Office テーマ</vt:lpstr>
      <vt:lpstr>Measuring magnetic field texture in correlated electron systems under extreme conditions King Yau Yip,Kin On Ho,King Yiu Yu,Yang Chen,Wei Zhang,S. Kasahara,Y.Mizukami, T. Shibauchi,Y Matsuda,Swee K .Goh,Sen Yang SCIENCE 13 Dec 2019 Vol 366, Issue 6471 pp. 1355-1359  極限環境下における相関電子系中の磁場構造の測定 </vt:lpstr>
      <vt:lpstr>相関電子系とは何か</vt:lpstr>
      <vt:lpstr>ダイヤモンド窒素空孔中心</vt:lpstr>
      <vt:lpstr>BaFe₂(As1-xPx)₂について</vt:lpstr>
      <vt:lpstr>第II種超伝導体の臨界磁場</vt:lpstr>
      <vt:lpstr>実験方法</vt:lpstr>
      <vt:lpstr>光学磁気共鳴法</vt:lpstr>
      <vt:lpstr>交流磁化率法</vt:lpstr>
      <vt:lpstr>結果:磁場の超伝導転移による変化</vt:lpstr>
      <vt:lpstr>結果：ゼーマン分裂の温度による変化</vt:lpstr>
      <vt:lpstr>結果:BaFe₂(AS0.59P0.41)₂の温度-圧力相図</vt:lpstr>
      <vt:lpstr>結果: BaFe₂(AS0.59P0.41)₂の下部臨界磁場Hc1(T)と上部臨界磁場Hc2(T)の測定</vt:lpstr>
      <vt:lpstr>まとめ</vt:lpstr>
      <vt:lpstr>参考文献</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magnetic field texture in correlated electron systems under extreme conditions King Yau Yip,Kin On Ho,King Yiu Yu,Yang Chen,Wei Zhang,S. Kasahara,Y.Mizukami, T. Shibauchi,Y Matsuda,Swee K .Goh,Sen Yang SCIENCE 13 Dec 2019 Vol 366, Issue 6471 pp. 1355-1359  極限環境下における相関電子系中の磁場構造の測定 </dc:title>
  <dc:creator>上野 智也</dc:creator>
  <cp:lastModifiedBy>上野 智也</cp:lastModifiedBy>
  <cp:revision>71</cp:revision>
  <dcterms:created xsi:type="dcterms:W3CDTF">2022-07-07T06:39:27Z</dcterms:created>
  <dcterms:modified xsi:type="dcterms:W3CDTF">2022-07-13T08:51:03Z</dcterms:modified>
</cp:coreProperties>
</file>