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32"/>
  </p:notesMasterIdLst>
  <p:handoutMasterIdLst>
    <p:handoutMasterId r:id="rId33"/>
  </p:handoutMasterIdLst>
  <p:sldIdLst>
    <p:sldId id="256" r:id="rId3"/>
    <p:sldId id="284" r:id="rId4"/>
    <p:sldId id="266" r:id="rId5"/>
    <p:sldId id="260" r:id="rId6"/>
    <p:sldId id="275" r:id="rId7"/>
    <p:sldId id="285" r:id="rId8"/>
    <p:sldId id="282" r:id="rId9"/>
    <p:sldId id="276" r:id="rId10"/>
    <p:sldId id="277" r:id="rId11"/>
    <p:sldId id="278" r:id="rId12"/>
    <p:sldId id="263" r:id="rId13"/>
    <p:sldId id="264" r:id="rId14"/>
    <p:sldId id="267" r:id="rId15"/>
    <p:sldId id="290" r:id="rId16"/>
    <p:sldId id="268" r:id="rId17"/>
    <p:sldId id="287" r:id="rId18"/>
    <p:sldId id="286" r:id="rId19"/>
    <p:sldId id="288" r:id="rId20"/>
    <p:sldId id="289" r:id="rId21"/>
    <p:sldId id="271" r:id="rId22"/>
    <p:sldId id="279" r:id="rId23"/>
    <p:sldId id="283" r:id="rId24"/>
    <p:sldId id="280" r:id="rId25"/>
    <p:sldId id="262" r:id="rId26"/>
    <p:sldId id="265" r:id="rId27"/>
    <p:sldId id="259" r:id="rId28"/>
    <p:sldId id="272" r:id="rId29"/>
    <p:sldId id="274" r:id="rId30"/>
    <p:sldId id="291" r:id="rId3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9088" autoAdjust="0"/>
  </p:normalViewPr>
  <p:slideViewPr>
    <p:cSldViewPr snapToGrid="0">
      <p:cViewPr varScale="1">
        <p:scale>
          <a:sx n="53" d="100"/>
          <a:sy n="53" d="100"/>
        </p:scale>
        <p:origin x="117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6ACF9E0D-A3CC-1EAD-53F7-DB5E8FD5F82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B9A5584C-8CA4-A898-AFB9-C23520FDC45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F81109-470F-4B19-AF12-C71519935F34}" type="datetimeFigureOut">
              <a:rPr kumimoji="1" lang="ja-JP" altLang="en-US" smtClean="0"/>
              <a:t>2022/7/31</a:t>
            </a:fld>
            <a:endParaRPr kumimoji="1" lang="ja-JP" altLang="en-US"/>
          </a:p>
        </p:txBody>
      </p:sp>
      <p:sp>
        <p:nvSpPr>
          <p:cNvPr id="4" name="フッター プレースホルダー 3">
            <a:extLst>
              <a:ext uri="{FF2B5EF4-FFF2-40B4-BE49-F238E27FC236}">
                <a16:creationId xmlns:a16="http://schemas.microsoft.com/office/drawing/2014/main" id="{9EABD4F7-82D8-EAB1-CD9E-889746223B6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DFB7975D-4F27-E10A-C3BC-F7D05DDB2BC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BB0102-DC71-4A6D-9F14-633A01785706}" type="slidenum">
              <a:rPr kumimoji="1" lang="ja-JP" altLang="en-US" smtClean="0"/>
              <a:t>‹#›</a:t>
            </a:fld>
            <a:endParaRPr kumimoji="1" lang="ja-JP" altLang="en-US"/>
          </a:p>
        </p:txBody>
      </p:sp>
    </p:spTree>
    <p:extLst>
      <p:ext uri="{BB962C8B-B14F-4D97-AF65-F5344CB8AC3E}">
        <p14:creationId xmlns:p14="http://schemas.microsoft.com/office/powerpoint/2010/main" val="38683274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530B6E-4F46-4D46-AA0D-6EDA20B975BF}" type="datetimeFigureOut">
              <a:rPr kumimoji="1" lang="ja-JP" altLang="en-US" smtClean="0"/>
              <a:t>2022/7/31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0F7AAE-6B88-4292-8ACB-4D50DEB2BF4C}" type="slidenum">
              <a:rPr kumimoji="1" lang="ja-JP" altLang="en-US" smtClean="0"/>
              <a:t>‹#›</a:t>
            </a:fld>
            <a:endParaRPr kumimoji="1" lang="ja-JP" altLang="en-US"/>
          </a:p>
        </p:txBody>
      </p:sp>
    </p:spTree>
    <p:extLst>
      <p:ext uri="{BB962C8B-B14F-4D97-AF65-F5344CB8AC3E}">
        <p14:creationId xmlns:p14="http://schemas.microsoft.com/office/powerpoint/2010/main" val="410927601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a:t>
            </a:r>
            <a:r>
              <a:rPr lang="ja-JP" altLang="en-US" sz="1200" kern="100" dirty="0">
                <a:effectLst/>
                <a:latin typeface="游明朝" panose="02020400000000000000" pitchFamily="18" charset="-128"/>
                <a:ea typeface="游明朝" panose="02020400000000000000" pitchFamily="18" charset="-128"/>
                <a:cs typeface="Arial" panose="020B0604020202020204" pitchFamily="34" charset="0"/>
              </a:rPr>
              <a:t>極限環境下における相関電子系中の磁場構造の測定についての論文の発表を行います。</a:t>
            </a:r>
            <a:endParaRPr lang="en-US" altLang="ja-JP" sz="1200" kern="100" dirty="0">
              <a:effectLst/>
              <a:latin typeface="游明朝" panose="02020400000000000000" pitchFamily="18" charset="-128"/>
              <a:ea typeface="游明朝" panose="02020400000000000000" pitchFamily="18" charset="-128"/>
              <a:cs typeface="Arial" panose="020B0604020202020204" pitchFamily="34" charset="0"/>
            </a:endParaRPr>
          </a:p>
          <a:p>
            <a:r>
              <a:rPr lang="ja-JP" altLang="en-US" sz="1200" kern="100" dirty="0">
                <a:effectLst/>
                <a:latin typeface="游明朝" panose="02020400000000000000" pitchFamily="18" charset="-128"/>
                <a:ea typeface="游明朝" panose="02020400000000000000" pitchFamily="18" charset="-128"/>
                <a:cs typeface="Arial" panose="020B0604020202020204" pitchFamily="34" charset="0"/>
              </a:rPr>
              <a:t>松川・谷口研究室の上野智也です。本日はよろしくお願いいたします。</a:t>
            </a:r>
            <a:br>
              <a:rPr lang="ja-JP" altLang="ja-JP" sz="1200" kern="100" dirty="0">
                <a:effectLst/>
                <a:latin typeface="游明朝" panose="02020400000000000000" pitchFamily="18" charset="-128"/>
                <a:ea typeface="游明朝" panose="02020400000000000000" pitchFamily="18" charset="-128"/>
                <a:cs typeface="Arial" panose="020B0604020202020204" pitchFamily="34" charset="0"/>
              </a:rPr>
            </a:br>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a:t>
            </a:fld>
            <a:endParaRPr kumimoji="1" lang="ja-JP" altLang="en-US"/>
          </a:p>
        </p:txBody>
      </p:sp>
    </p:spTree>
    <p:extLst>
      <p:ext uri="{BB962C8B-B14F-4D97-AF65-F5344CB8AC3E}">
        <p14:creationId xmlns:p14="http://schemas.microsoft.com/office/powerpoint/2010/main" val="2536431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a:t>
            </a:r>
            <a:r>
              <a:rPr kumimoji="1" lang="en-US" altLang="ja-JP" dirty="0"/>
              <a:t>(A)</a:t>
            </a:r>
            <a:r>
              <a:rPr kumimoji="1" lang="ja-JP" altLang="en-US" dirty="0"/>
              <a:t>はそれぞれの窒素空孔中心の</a:t>
            </a:r>
            <a:r>
              <a:rPr kumimoji="1" lang="en-US" altLang="ja-JP" dirty="0"/>
              <a:t>8.3kbar</a:t>
            </a:r>
            <a:r>
              <a:rPr kumimoji="1" lang="ja-JP" altLang="en-US" dirty="0"/>
              <a:t>における光検出磁気共鳴スペクトルです。この時の温度は</a:t>
            </a:r>
            <a:r>
              <a:rPr kumimoji="1" lang="en-US" altLang="ja-JP" dirty="0"/>
              <a:t>7.7K</a:t>
            </a:r>
            <a:r>
              <a:rPr kumimoji="1" lang="ja-JP" altLang="en-US" dirty="0"/>
              <a:t>で超伝導転移温度よりも十分低いです。</a:t>
            </a:r>
            <a:endParaRPr kumimoji="1" lang="en-US" altLang="ja-JP" dirty="0"/>
          </a:p>
          <a:p>
            <a:r>
              <a:rPr kumimoji="1" lang="ja-JP" altLang="en-US" dirty="0"/>
              <a:t>このデータからそれぞれの窒素空孔中心の光検出磁気共鳴スペクトルは異なる分裂幅を示すことが分かります。図</a:t>
            </a:r>
            <a:r>
              <a:rPr kumimoji="1" lang="en-US" altLang="ja-JP" dirty="0"/>
              <a:t>A</a:t>
            </a:r>
            <a:r>
              <a:rPr kumimoji="1" lang="ja-JP" altLang="en-US" dirty="0"/>
              <a:t>の下のメモリの縮尺が違うことにご注意ください。</a:t>
            </a:r>
            <a:endParaRPr kumimoji="1" lang="en-US" altLang="ja-JP" dirty="0"/>
          </a:p>
          <a:p>
            <a:r>
              <a:rPr kumimoji="1" lang="ja-JP" altLang="en-US" dirty="0"/>
              <a:t>これは、図</a:t>
            </a:r>
            <a:r>
              <a:rPr kumimoji="1" lang="en-US" altLang="ja-JP" dirty="0"/>
              <a:t>B</a:t>
            </a:r>
            <a:r>
              <a:rPr kumimoji="1" lang="ja-JP" altLang="en-US" dirty="0"/>
              <a:t>のように試料の超伝導転移に伴う完全反磁性によってそれぞれの窒素空孔中心で感じる磁場が異なることが原因です。図</a:t>
            </a:r>
            <a:r>
              <a:rPr kumimoji="1" lang="en-US" altLang="ja-JP" dirty="0"/>
              <a:t>B</a:t>
            </a:r>
            <a:r>
              <a:rPr kumimoji="1" lang="ja-JP" altLang="en-US" dirty="0"/>
              <a:t>の青い矢印は印加磁場です。</a:t>
            </a:r>
            <a:endParaRPr kumimoji="1" lang="en-US" altLang="ja-JP" dirty="0"/>
          </a:p>
          <a:p>
            <a:r>
              <a:rPr kumimoji="1" lang="ja-JP" altLang="en-US" dirty="0"/>
              <a:t>表は、それぞれの位置で感じる磁場の大きさの比較ですが、</a:t>
            </a:r>
            <a:endParaRPr kumimoji="1" lang="en-US" altLang="ja-JP" dirty="0"/>
          </a:p>
          <a:p>
            <a:r>
              <a:rPr kumimoji="1" lang="en-US" altLang="ja-JP" dirty="0"/>
              <a:t>NVC</a:t>
            </a:r>
            <a:r>
              <a:rPr kumimoji="1" lang="ja-JP" altLang="en-US" dirty="0"/>
              <a:t>は分裂幅が一番小さいため、感じている磁場が最小、</a:t>
            </a:r>
            <a:r>
              <a:rPr kumimoji="1" lang="en-US" altLang="ja-JP" dirty="0"/>
              <a:t>NVE</a:t>
            </a:r>
            <a:r>
              <a:rPr kumimoji="1" lang="ja-JP" altLang="en-US" dirty="0"/>
              <a:t>は分裂幅が一番大きいため感じている磁場が最大となります。</a:t>
            </a:r>
            <a:endParaRPr kumimoji="1" lang="en-US" altLang="ja-JP" dirty="0"/>
          </a:p>
          <a:p>
            <a:endParaRPr kumimoji="1" lang="en-US" altLang="ja-JP" dirty="0"/>
          </a:p>
          <a:p>
            <a:r>
              <a:rPr kumimoji="1" lang="ja-JP" altLang="en-US" dirty="0"/>
              <a:t>メモ</a:t>
            </a:r>
            <a:endParaRPr kumimoji="1" lang="en-US" altLang="ja-JP" dirty="0"/>
          </a:p>
          <a:p>
            <a:r>
              <a:rPr kumimoji="1" lang="en-US" altLang="ja-JP" dirty="0"/>
              <a:t>NVC</a:t>
            </a:r>
            <a:r>
              <a:rPr kumimoji="1" lang="ja-JP" altLang="en-US" dirty="0"/>
              <a:t>は試料の上部にあるため、</a:t>
            </a:r>
            <a:r>
              <a:rPr kumimoji="1" lang="en-US" altLang="ja-JP" dirty="0" err="1"/>
              <a:t>NVc</a:t>
            </a:r>
            <a:r>
              <a:rPr kumimoji="1" lang="ja-JP" altLang="en-US" dirty="0"/>
              <a:t>が感じる磁場は、試料の磁化とほぼ同じとみなせます。</a:t>
            </a:r>
            <a:endParaRPr kumimoji="1" lang="en-US" altLang="ja-JP" dirty="0"/>
          </a:p>
          <a:p>
            <a:r>
              <a:rPr kumimoji="1" lang="ja-JP" altLang="en-US" dirty="0"/>
              <a:t>今回の実験での印加磁場は</a:t>
            </a:r>
            <a:r>
              <a:rPr kumimoji="1" lang="en-US" altLang="ja-JP" dirty="0"/>
              <a:t>68 G=0.68 </a:t>
            </a:r>
            <a:r>
              <a:rPr kumimoji="1" lang="en-US" altLang="ja-JP" dirty="0" err="1"/>
              <a:t>μT</a:t>
            </a:r>
            <a:endParaRPr kumimoji="1" lang="en-US" altLang="ja-JP"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10</a:t>
            </a:fld>
            <a:endParaRPr kumimoji="1" lang="ja-JP" altLang="en-US"/>
          </a:p>
        </p:txBody>
      </p:sp>
    </p:spTree>
    <p:extLst>
      <p:ext uri="{BB962C8B-B14F-4D97-AF65-F5344CB8AC3E}">
        <p14:creationId xmlns:p14="http://schemas.microsoft.com/office/powerpoint/2010/main" val="209928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左図は、</a:t>
            </a:r>
            <a:r>
              <a:rPr kumimoji="1" lang="en-US" altLang="ja-JP" dirty="0"/>
              <a:t>(8.3kbar</a:t>
            </a:r>
            <a:r>
              <a:rPr kumimoji="1" lang="ja-JP" altLang="en-US" dirty="0"/>
              <a:t>の</a:t>
            </a:r>
            <a:r>
              <a:rPr kumimoji="1" lang="ja-JP" altLang="en-US"/>
              <a:t>圧力下での</a:t>
            </a:r>
            <a:r>
              <a:rPr kumimoji="1" lang="en-US" altLang="ja-JP"/>
              <a:t>)</a:t>
            </a:r>
            <a:r>
              <a:rPr kumimoji="1" lang="ja-JP" altLang="en-US" dirty="0"/>
              <a:t>それぞれの温度での</a:t>
            </a:r>
            <a:r>
              <a:rPr kumimoji="1" lang="en-US" altLang="ja-JP" dirty="0" err="1"/>
              <a:t>NVc</a:t>
            </a:r>
            <a:r>
              <a:rPr kumimoji="1" lang="ja-JP" altLang="en-US" dirty="0"/>
              <a:t>のスペクトル。そこから分裂幅の大きさを抽出してプロットしたのが右図の赤い線です。</a:t>
            </a:r>
            <a:endParaRPr kumimoji="1" lang="en-US" altLang="ja-JP" dirty="0"/>
          </a:p>
          <a:p>
            <a:r>
              <a:rPr kumimoji="1" lang="ja-JP" altLang="en-US" dirty="0"/>
              <a:t>分裂の度合いは、初めは一定ですが、温められると約</a:t>
            </a:r>
            <a:r>
              <a:rPr kumimoji="1" lang="en-US" altLang="ja-JP" dirty="0"/>
              <a:t>17K</a:t>
            </a:r>
            <a:r>
              <a:rPr kumimoji="1" lang="ja-JP" altLang="en-US" dirty="0"/>
              <a:t>以降顕著に増加します。そして、約</a:t>
            </a:r>
            <a:r>
              <a:rPr kumimoji="1" lang="en-US" altLang="ja-JP" dirty="0"/>
              <a:t>21K</a:t>
            </a:r>
            <a:r>
              <a:rPr kumimoji="1" lang="ja-JP" altLang="en-US" dirty="0"/>
              <a:t>以降はまた分裂が一定となります。</a:t>
            </a:r>
            <a:endParaRPr kumimoji="1" lang="en-US" altLang="ja-JP" dirty="0"/>
          </a:p>
          <a:p>
            <a:r>
              <a:rPr kumimoji="1" lang="ja-JP" altLang="en-US" dirty="0"/>
              <a:t>超伝導との関連を調べるため、同じ実験で交流磁化率データを追加で収集しました。それが黒い線です。</a:t>
            </a:r>
            <a:endParaRPr kumimoji="1" lang="en-US" altLang="ja-JP" dirty="0"/>
          </a:p>
          <a:p>
            <a:r>
              <a:rPr kumimoji="1" lang="ja-JP" altLang="en-US" dirty="0"/>
              <a:t>光検出磁気共鳴法と同じ温度で超伝導転移を意味する交流磁化率の急激な低下が検出されました。</a:t>
            </a:r>
            <a:endParaRPr kumimoji="1" lang="en-US" altLang="ja-JP" dirty="0"/>
          </a:p>
          <a:p>
            <a:r>
              <a:rPr kumimoji="1" lang="ja-JP" altLang="en-US" dirty="0"/>
              <a:t>したがって、光検出磁気共鳴法と交流磁化率法は</a:t>
            </a:r>
            <a:r>
              <a:rPr kumimoji="1" lang="en-US" altLang="ja-JP" dirty="0"/>
              <a:t>Tc</a:t>
            </a:r>
            <a:r>
              <a:rPr kumimoji="1" lang="ja-JP" altLang="en-US" dirty="0"/>
              <a:t>の測定においてよく一致することが分かります。</a:t>
            </a:r>
            <a:endParaRPr kumimoji="1" lang="en-US" altLang="ja-JP" dirty="0"/>
          </a:p>
          <a:p>
            <a:r>
              <a:rPr kumimoji="1" lang="ja-JP" altLang="en-US" dirty="0"/>
              <a:t>光検出磁気共鳴法で幅が大きくなっているのは、試料に接近した窒素空孔が貫通磁場を</a:t>
            </a:r>
            <a:r>
              <a:rPr kumimoji="1" lang="en-US" altLang="ja-JP" dirty="0"/>
              <a:t>(</a:t>
            </a:r>
            <a:r>
              <a:rPr kumimoji="1" lang="ja-JP" altLang="en-US" dirty="0"/>
              <a:t>渦糸という形で</a:t>
            </a:r>
            <a:r>
              <a:rPr kumimoji="1" lang="en-US" altLang="ja-JP" dirty="0"/>
              <a:t>)</a:t>
            </a:r>
            <a:r>
              <a:rPr kumimoji="1" lang="ja-JP" altLang="en-US" dirty="0"/>
              <a:t>感知し始めたからです。</a:t>
            </a:r>
            <a:endParaRPr kumimoji="1" lang="en-US" altLang="ja-JP" dirty="0"/>
          </a:p>
          <a:p>
            <a:r>
              <a:rPr kumimoji="1" lang="ja-JP" altLang="en-US" dirty="0"/>
              <a:t>交流磁化率は、試料全体の平均応答を探るため、渦糸の状態に対する感度が非常に低いです。</a:t>
            </a:r>
            <a:endParaRPr kumimoji="1" lang="en-US" altLang="ja-JP" dirty="0"/>
          </a:p>
          <a:p>
            <a:r>
              <a:rPr kumimoji="1" lang="ja-JP" altLang="en-US" dirty="0"/>
              <a:t>この実験から光検出磁気共鳴法は交流磁化率法よりも空間分解能が良いことが分かります。</a:t>
            </a:r>
            <a:endParaRPr kumimoji="1" lang="en-US" altLang="ja-JP" dirty="0"/>
          </a:p>
          <a:p>
            <a:endParaRPr kumimoji="1" lang="en-US" altLang="ja-JP" dirty="0"/>
          </a:p>
          <a:p>
            <a:r>
              <a:rPr kumimoji="1" lang="en-US" altLang="ja-JP" dirty="0"/>
              <a:t>8.3kbar(=0.83</a:t>
            </a:r>
            <a:r>
              <a:rPr kumimoji="1" lang="ja-JP" altLang="en-US" dirty="0"/>
              <a:t>　</a:t>
            </a:r>
            <a:r>
              <a:rPr kumimoji="1" lang="en-US" altLang="ja-JP" dirty="0" err="1"/>
              <a:t>Gpa</a:t>
            </a:r>
            <a:r>
              <a:rPr kumimoji="1" lang="en-US" altLang="ja-JP" dirty="0"/>
              <a:t>=0.83</a:t>
            </a:r>
            <a:r>
              <a:rPr kumimoji="1" lang="ja-JP" altLang="en-US" dirty="0"/>
              <a:t>万気圧</a:t>
            </a:r>
            <a:r>
              <a:rPr kumimoji="1" lang="en-US" altLang="ja-JP" dirty="0"/>
              <a:t>)</a:t>
            </a:r>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11</a:t>
            </a:fld>
            <a:endParaRPr kumimoji="1" lang="ja-JP" altLang="en-US"/>
          </a:p>
        </p:txBody>
      </p:sp>
    </p:spTree>
    <p:extLst>
      <p:ext uri="{BB962C8B-B14F-4D97-AF65-F5344CB8AC3E}">
        <p14:creationId xmlns:p14="http://schemas.microsoft.com/office/powerpoint/2010/main" val="1277354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a:t>
            </a:r>
            <a:r>
              <a:rPr kumimoji="1" lang="en-US" altLang="ja-JP" dirty="0"/>
              <a:t>A</a:t>
            </a:r>
            <a:r>
              <a:rPr kumimoji="1" lang="ja-JP" altLang="en-US" dirty="0"/>
              <a:t>は横軸が絶対温度で、縦軸がスペクトルの分裂幅です。</a:t>
            </a:r>
            <a:endParaRPr kumimoji="1" lang="en-US" altLang="ja-JP" dirty="0"/>
          </a:p>
          <a:p>
            <a:r>
              <a:rPr kumimoji="1" lang="ja-JP" altLang="en-US" dirty="0"/>
              <a:t>この図は</a:t>
            </a:r>
            <a:r>
              <a:rPr kumimoji="1" lang="en-US" altLang="ja-JP" dirty="0"/>
              <a:t>7</a:t>
            </a:r>
            <a:r>
              <a:rPr kumimoji="1" lang="ja-JP" altLang="en-US" dirty="0"/>
              <a:t>つの圧力点</a:t>
            </a:r>
            <a:r>
              <a:rPr kumimoji="1" lang="ja-JP" altLang="en-US"/>
              <a:t>における試料中心直上</a:t>
            </a:r>
            <a:r>
              <a:rPr kumimoji="1" lang="en-US" altLang="ja-JP" dirty="0" err="1"/>
              <a:t>NVc</a:t>
            </a:r>
            <a:r>
              <a:rPr kumimoji="1" lang="ja-JP" altLang="en-US" dirty="0"/>
              <a:t>のゼーマン分裂の温度依存性を示しており、圧力上昇による分裂幅の減少は超伝導転移による試料直上の磁場の低下を表しています。</a:t>
            </a:r>
            <a:endParaRPr kumimoji="1" lang="en-US" altLang="ja-JP" dirty="0"/>
          </a:p>
          <a:p>
            <a:r>
              <a:rPr kumimoji="1" lang="ja-JP" altLang="en-US" dirty="0"/>
              <a:t>ここから、</a:t>
            </a:r>
            <a:r>
              <a:rPr kumimoji="1" lang="en-US" altLang="ja-JP" dirty="0"/>
              <a:t>Tc</a:t>
            </a:r>
            <a:r>
              <a:rPr kumimoji="1" lang="ja-JP" altLang="en-US" dirty="0"/>
              <a:t>を求めたところ、交流磁化率から求めた</a:t>
            </a:r>
            <a:r>
              <a:rPr kumimoji="1" lang="en-US" altLang="ja-JP" dirty="0"/>
              <a:t>Tc</a:t>
            </a:r>
            <a:r>
              <a:rPr kumimoji="1" lang="ja-JP" altLang="en-US" dirty="0"/>
              <a:t>と一致する圧力依存性を示しました。それが図</a:t>
            </a:r>
            <a:r>
              <a:rPr kumimoji="1" lang="en-US" altLang="ja-JP" dirty="0"/>
              <a:t>B</a:t>
            </a:r>
            <a:r>
              <a:rPr kumimoji="1" lang="ja-JP" altLang="en-US" dirty="0"/>
              <a:t>です。</a:t>
            </a:r>
            <a:endParaRPr kumimoji="1" lang="en-US" altLang="ja-JP" dirty="0"/>
          </a:p>
          <a:p>
            <a:endParaRPr kumimoji="1" lang="en-US" altLang="ja-JP" dirty="0"/>
          </a:p>
          <a:p>
            <a:r>
              <a:rPr kumimoji="1" lang="ja-JP" altLang="en-US" dirty="0"/>
              <a:t>図</a:t>
            </a:r>
            <a:r>
              <a:rPr kumimoji="1" lang="en-US" altLang="ja-JP" dirty="0"/>
              <a:t>A</a:t>
            </a:r>
            <a:r>
              <a:rPr kumimoji="1" lang="ja-JP" altLang="en-US" dirty="0"/>
              <a:t>は窒素空孔中心が高圧下での測定にも用いることができることを示しており、図</a:t>
            </a:r>
            <a:r>
              <a:rPr kumimoji="1" lang="en-US" altLang="ja-JP" dirty="0"/>
              <a:t>B</a:t>
            </a:r>
            <a:r>
              <a:rPr kumimoji="1" lang="ja-JP" altLang="en-US" dirty="0"/>
              <a:t>から測定結果が交流磁化率測定法と一致していることが分かります。</a:t>
            </a:r>
            <a:endParaRPr kumimoji="1" lang="en-US" altLang="ja-JP" dirty="0"/>
          </a:p>
          <a:p>
            <a:r>
              <a:rPr kumimoji="1" lang="ja-JP" altLang="en-US" dirty="0"/>
              <a:t>したがって、ダイヤモンド窒素空孔中心が高圧下での測定でも有効な手段であることが分かりました。</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緑のひし形が交流磁化率法、赤い四角が光学磁気共鳴法で測定した</a:t>
            </a:r>
            <a:r>
              <a:rPr kumimoji="1" lang="en-US" altLang="ja-JP" dirty="0"/>
              <a:t>Tc</a:t>
            </a:r>
            <a:r>
              <a:rPr kumimoji="1" lang="ja-JP" altLang="en-US" dirty="0"/>
              <a:t>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p1,p2,…</a:t>
            </a:r>
            <a:r>
              <a:rPr kumimoji="1" lang="ja-JP" altLang="en-US" dirty="0"/>
              <a:t>は印加圧力の順序を示す。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12</a:t>
            </a:fld>
            <a:endParaRPr kumimoji="1" lang="ja-JP" altLang="en-US"/>
          </a:p>
        </p:txBody>
      </p:sp>
    </p:spTree>
    <p:extLst>
      <p:ext uri="{BB962C8B-B14F-4D97-AF65-F5344CB8AC3E}">
        <p14:creationId xmlns:p14="http://schemas.microsoft.com/office/powerpoint/2010/main" val="33784393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今回の結果から、ダイヤモンド窒素空孔中心は、圧力容器中や極限環境下で高感度、高分解能の磁気センサとして使用できることが分かった。</a:t>
            </a:r>
            <a:endParaRPr kumimoji="1" lang="en-US" altLang="ja-JP" dirty="0"/>
          </a:p>
          <a:p>
            <a:r>
              <a:rPr kumimoji="1" lang="ja-JP" altLang="en-US" dirty="0"/>
              <a:t>この結果は、ダイヤモンド窒素空孔中心は強相関系の量子力学で強力な実験ツールとなることがわかる。</a:t>
            </a:r>
            <a:endParaRPr kumimoji="1" lang="en-US" altLang="ja-JP" dirty="0"/>
          </a:p>
          <a:p>
            <a:endParaRPr kumimoji="1" lang="en-US" altLang="ja-JP" dirty="0"/>
          </a:p>
          <a:p>
            <a:r>
              <a:rPr kumimoji="1" lang="ja-JP" altLang="en-US" dirty="0"/>
              <a:t>終わってもこの画面のまま</a:t>
            </a:r>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13</a:t>
            </a:fld>
            <a:endParaRPr kumimoji="1" lang="ja-JP" altLang="en-US"/>
          </a:p>
        </p:txBody>
      </p:sp>
    </p:spTree>
    <p:extLst>
      <p:ext uri="{BB962C8B-B14F-4D97-AF65-F5344CB8AC3E}">
        <p14:creationId xmlns:p14="http://schemas.microsoft.com/office/powerpoint/2010/main" val="14015008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第二種超伝導体の臨界磁場について復習します。</a:t>
            </a:r>
            <a:endParaRPr kumimoji="1" lang="en-US" altLang="ja-JP" dirty="0"/>
          </a:p>
          <a:p>
            <a:r>
              <a:rPr kumimoji="1" lang="ja-JP" altLang="en-US" dirty="0"/>
              <a:t>超伝導体は、超伝導状態にあると完全反磁性になります。すなわち、超伝導体内部に磁場が入り込まないようになります。</a:t>
            </a:r>
            <a:endParaRPr kumimoji="1" lang="en-US" altLang="ja-JP" dirty="0"/>
          </a:p>
          <a:p>
            <a:r>
              <a:rPr kumimoji="1" lang="ja-JP" altLang="en-US" dirty="0"/>
              <a:t>第二種超伝導体は印加磁場をかけていくと、下部臨界磁場以降、印加磁場の強度に比例して試料を磁場が貫いていきます。</a:t>
            </a:r>
            <a:endParaRPr kumimoji="1" lang="en-US" altLang="ja-JP" dirty="0"/>
          </a:p>
          <a:p>
            <a:r>
              <a:rPr kumimoji="1" lang="ja-JP" altLang="en-US" dirty="0"/>
              <a:t>印加磁場が上部臨界磁場を超えると、超伝導体は常伝導状態になります。</a:t>
            </a:r>
            <a:endParaRPr kumimoji="1" lang="en-US" altLang="ja-JP" dirty="0"/>
          </a:p>
          <a:p>
            <a:r>
              <a:rPr kumimoji="1" lang="ja-JP" altLang="en-US" sz="1200" dirty="0"/>
              <a:t>超伝導分野における渦糸とは、貫通磁場のことです。</a:t>
            </a:r>
          </a:p>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15</a:t>
            </a:fld>
            <a:endParaRPr kumimoji="1" lang="ja-JP" altLang="en-US"/>
          </a:p>
        </p:txBody>
      </p:sp>
    </p:spTree>
    <p:extLst>
      <p:ext uri="{BB962C8B-B14F-4D97-AF65-F5344CB8AC3E}">
        <p14:creationId xmlns:p14="http://schemas.microsoft.com/office/powerpoint/2010/main" val="14862103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モアッサナイトは炭化ケイ素の鉱物です。</a:t>
            </a:r>
            <a:endParaRPr kumimoji="1" lang="en-US" altLang="ja-JP" dirty="0"/>
          </a:p>
          <a:p>
            <a:endParaRPr kumimoji="1" lang="en-US" altLang="ja-JP" dirty="0"/>
          </a:p>
          <a:p>
            <a:r>
              <a:rPr kumimoji="1" lang="ja-JP" altLang="en-US" dirty="0"/>
              <a:t>圧力容器の大きさは論文に記載がなかったため、一般的に販売されているものの数値を参考にしていただければ幸いです。</a:t>
            </a:r>
            <a:endParaRPr kumimoji="1" lang="en-US" altLang="ja-JP" dirty="0"/>
          </a:p>
          <a:p>
            <a:r>
              <a:rPr kumimoji="1" lang="ja-JP" altLang="en-US" dirty="0"/>
              <a:t>圧力媒体としてグリセリンを用いました。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000000"/>
                </a:solidFill>
                <a:effectLst/>
                <a:latin typeface="ヒラギノ角ゴ ProN"/>
              </a:rPr>
              <a:t>少なくとも</a:t>
            </a:r>
            <a:r>
              <a:rPr lang="en-US" altLang="ja-JP" b="0" i="0" dirty="0">
                <a:solidFill>
                  <a:srgbClr val="000000"/>
                </a:solidFill>
                <a:effectLst/>
                <a:latin typeface="ヒラギノ角ゴ ProN"/>
              </a:rPr>
              <a:t>7GPa</a:t>
            </a:r>
            <a:r>
              <a:rPr lang="ja-JP" altLang="en-US" b="0" i="0" dirty="0">
                <a:solidFill>
                  <a:srgbClr val="000000"/>
                </a:solidFill>
                <a:effectLst/>
                <a:latin typeface="ヒラギノ角ゴ ProN"/>
              </a:rPr>
              <a:t>においても静水圧に近い圧力を伝達している。今回の実験では最大の印加圧力が</a:t>
            </a:r>
            <a:r>
              <a:rPr lang="en-US" altLang="ja-JP" b="0" i="0" dirty="0">
                <a:solidFill>
                  <a:srgbClr val="000000"/>
                </a:solidFill>
                <a:effectLst/>
                <a:latin typeface="ヒラギノ角ゴ ProN"/>
              </a:rPr>
              <a:t>2.7GPa</a:t>
            </a:r>
            <a:r>
              <a:rPr lang="ja-JP" altLang="en-US" b="0" i="0" dirty="0">
                <a:solidFill>
                  <a:srgbClr val="000000"/>
                </a:solidFill>
                <a:effectLst/>
                <a:latin typeface="ヒラギノ角ゴ ProN"/>
              </a:rPr>
              <a:t>であったためグリセリンを用いた。</a:t>
            </a:r>
            <a:endParaRPr kumimoji="1" lang="en-US" altLang="ja-JP" dirty="0"/>
          </a:p>
          <a:p>
            <a:r>
              <a:rPr kumimoji="1" lang="ja-JP" altLang="en-US" dirty="0"/>
              <a:t>グリセリン水溶液の粘性抵抗によって、破損が防がれる。</a:t>
            </a:r>
            <a:endParaRPr kumimoji="1" lang="en-US" altLang="ja-JP" dirty="0"/>
          </a:p>
          <a:p>
            <a:r>
              <a:rPr kumimoji="1" lang="ja-JP" altLang="en-US" dirty="0"/>
              <a:t>シリコンオイルは</a:t>
            </a:r>
            <a:r>
              <a:rPr kumimoji="1" lang="en-US" altLang="ja-JP" dirty="0"/>
              <a:t>2.5 </a:t>
            </a:r>
            <a:r>
              <a:rPr kumimoji="1" lang="en-US" altLang="ja-JP" dirty="0" err="1"/>
              <a:t>Gpa</a:t>
            </a:r>
            <a:r>
              <a:rPr kumimoji="1" lang="ja-JP" altLang="en-US" dirty="0"/>
              <a:t>以下で凝固してしまい、静水圧をかけられなくなる。</a:t>
            </a:r>
            <a:endParaRPr kumimoji="1" lang="en-US" altLang="ja-JP"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16</a:t>
            </a:fld>
            <a:endParaRPr kumimoji="1" lang="ja-JP" altLang="en-US"/>
          </a:p>
        </p:txBody>
      </p:sp>
    </p:spTree>
    <p:extLst>
      <p:ext uri="{BB962C8B-B14F-4D97-AF65-F5344CB8AC3E}">
        <p14:creationId xmlns:p14="http://schemas.microsoft.com/office/powerpoint/2010/main" val="15985316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金属や半導体中の電子は相互作用が弱く、自由電子として取り扱えますが、相関電子系とは、物質中で電子間の相互作用がある物質のことを言います。特に相互作用の強い物質を強相関電子系といいます。</a:t>
            </a:r>
            <a:endParaRPr kumimoji="1" lang="en-US" altLang="ja-JP" dirty="0"/>
          </a:p>
          <a:p>
            <a:r>
              <a:rPr kumimoji="1" lang="ja-JP" altLang="en-US" dirty="0"/>
              <a:t>鉄ニクタイド系とは</a:t>
            </a:r>
            <a:r>
              <a:rPr lang="ja-JP" altLang="en-US" b="0" i="0" dirty="0">
                <a:solidFill>
                  <a:srgbClr val="555555"/>
                </a:solidFill>
                <a:effectLst/>
                <a:latin typeface="Noto Sans" panose="020B0502040204020203" pitchFamily="34" charset="0"/>
              </a:rPr>
              <a:t>リン、ヒ素、アンチモンなどの第</a:t>
            </a:r>
            <a:r>
              <a:rPr lang="en-US" altLang="ja-JP" b="0" i="0" dirty="0">
                <a:solidFill>
                  <a:srgbClr val="555555"/>
                </a:solidFill>
                <a:effectLst/>
                <a:latin typeface="Noto Sans" panose="020B0502040204020203" pitchFamily="34" charset="0"/>
              </a:rPr>
              <a:t>15</a:t>
            </a:r>
            <a:r>
              <a:rPr lang="ja-JP" altLang="en-US" b="0" i="0" dirty="0">
                <a:solidFill>
                  <a:srgbClr val="555555"/>
                </a:solidFill>
                <a:effectLst/>
                <a:latin typeface="Noto Sans" panose="020B0502040204020203" pitchFamily="34" charset="0"/>
              </a:rPr>
              <a:t>族元素の化合物をニクタイドと呼ぶ。</a:t>
            </a:r>
            <a:endParaRPr lang="en-US" altLang="ja-JP" b="0" i="0" dirty="0">
              <a:solidFill>
                <a:srgbClr val="555555"/>
              </a:solidFill>
              <a:effectLst/>
              <a:latin typeface="Noto Sans" panose="020B0502040204020203" pitchFamily="34" charset="0"/>
            </a:endParaRPr>
          </a:p>
          <a:p>
            <a:r>
              <a:rPr lang="ja-JP" altLang="en-US" b="0" i="0" dirty="0">
                <a:solidFill>
                  <a:srgbClr val="000000"/>
                </a:solidFill>
                <a:effectLst/>
                <a:latin typeface="Geneva"/>
              </a:rPr>
              <a:t>重い電子とは、磁石の材料などに用いられている希土類や、アクチノイドを含んだ化合物において、金属的な電気伝導を示すにもかかわらず、伝導電子の質量が、自由電子の質量の数百倍～千倍も「重く」なっているかのように観測される現象です。</a:t>
            </a:r>
            <a:endParaRPr lang="en-US" altLang="ja-JP" b="0" i="0" dirty="0">
              <a:solidFill>
                <a:srgbClr val="000000"/>
              </a:solidFill>
              <a:effectLst/>
              <a:latin typeface="Geneva"/>
            </a:endParaRPr>
          </a:p>
          <a:p>
            <a:r>
              <a:rPr kumimoji="1" lang="ja-JP" altLang="en-US" b="0" i="0" dirty="0">
                <a:solidFill>
                  <a:srgbClr val="000000"/>
                </a:solidFill>
                <a:effectLst/>
                <a:latin typeface="Geneva"/>
              </a:rPr>
              <a:t>本研究では鉄ニクタイド系の超伝導体を相関電子系として磁場構造を測定した。</a:t>
            </a:r>
            <a:endParaRPr kumimoji="1" lang="en-US" altLang="ja-JP" b="0" i="0" dirty="0">
              <a:solidFill>
                <a:srgbClr val="000000"/>
              </a:solidFill>
              <a:effectLst/>
              <a:latin typeface="Geneva"/>
            </a:endParaRPr>
          </a:p>
          <a:p>
            <a:endParaRPr kumimoji="1" lang="en-US" altLang="ja-JP" b="0" i="0" dirty="0">
              <a:solidFill>
                <a:srgbClr val="000000"/>
              </a:solidFill>
              <a:effectLst/>
              <a:latin typeface="Genev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金属や半導体中の電子は相互作用が弱く、自由電子として取り扱える。相関電子系とはそのような物質系以外の相互作用を無視することのできない物質系のことを言う。</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20</a:t>
            </a:fld>
            <a:endParaRPr kumimoji="1" lang="ja-JP" altLang="en-US"/>
          </a:p>
        </p:txBody>
      </p:sp>
    </p:spTree>
    <p:extLst>
      <p:ext uri="{BB962C8B-B14F-4D97-AF65-F5344CB8AC3E}">
        <p14:creationId xmlns:p14="http://schemas.microsoft.com/office/powerpoint/2010/main" val="7942612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分裂幅の間にも分裂がありますが、これは超微細構造によるものです。</a:t>
            </a:r>
            <a:endParaRPr kumimoji="1" lang="en-US" altLang="ja-JP" dirty="0"/>
          </a:p>
          <a:p>
            <a:r>
              <a:rPr kumimoji="1" lang="ja-JP" altLang="en-US" dirty="0"/>
              <a:t>超微細構造とは、</a:t>
            </a:r>
            <a:r>
              <a:rPr kumimoji="1" lang="ja-JP" altLang="en-US" sz="1200" dirty="0"/>
              <a:t>原子内で核磁気モーメントと電子の磁気モーメントの磁気的な相互作用によるエネルギー分裂のことです。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その相互作用は非常に小さく、図のように分裂幅の間に出ています。</a:t>
            </a:r>
            <a:endParaRPr kumimoji="1" lang="en-US" altLang="ja-JP" sz="1200" dirty="0"/>
          </a:p>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21</a:t>
            </a:fld>
            <a:endParaRPr kumimoji="1" lang="ja-JP" altLang="en-US"/>
          </a:p>
        </p:txBody>
      </p:sp>
    </p:spTree>
    <p:extLst>
      <p:ext uri="{BB962C8B-B14F-4D97-AF65-F5344CB8AC3E}">
        <p14:creationId xmlns:p14="http://schemas.microsoft.com/office/powerpoint/2010/main" val="9990527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ODMR</a:t>
            </a:r>
            <a:r>
              <a:rPr kumimoji="1" lang="ja-JP" altLang="en-US" dirty="0"/>
              <a:t>法ではゼーマン分裂の分裂幅をローレンツフィットを用いて決定しました。</a:t>
            </a:r>
            <a:endParaRPr kumimoji="1" lang="en-US" altLang="ja-JP" dirty="0"/>
          </a:p>
          <a:p>
            <a:r>
              <a:rPr kumimoji="1" lang="ja-JP" altLang="en-US" dirty="0"/>
              <a:t>ローレンツフィットとは、ローレンツ関数を用いたフィッティングのことです。</a:t>
            </a:r>
            <a:endParaRPr kumimoji="1" lang="en-US" altLang="ja-JP" dirty="0"/>
          </a:p>
          <a:p>
            <a:r>
              <a:rPr kumimoji="1" lang="ja-JP" altLang="en-US" dirty="0"/>
              <a:t>ローレンツ関数はこのように定義され、この関数を用いて</a:t>
            </a:r>
            <a:r>
              <a:rPr lang="ja-JP" altLang="en-US" sz="1200" b="0" i="0" dirty="0">
                <a:solidFill>
                  <a:srgbClr val="4D4D4D"/>
                </a:solidFill>
                <a:effectLst/>
                <a:latin typeface="GenEiGothicP-Normal"/>
              </a:rPr>
              <a:t>測定したピークに対して、誤差が最も小さくなるようにピーク形状を求めます。</a:t>
            </a:r>
            <a:endParaRPr lang="en-US" altLang="ja-JP" sz="1200" b="0" i="0" dirty="0">
              <a:solidFill>
                <a:srgbClr val="4D4D4D"/>
              </a:solidFill>
              <a:effectLst/>
              <a:latin typeface="GenEiGothicP-Normal"/>
            </a:endParaRPr>
          </a:p>
          <a:p>
            <a:r>
              <a:rPr kumimoji="1" lang="ja-JP" altLang="en-US" sz="1200" dirty="0">
                <a:solidFill>
                  <a:srgbClr val="4D4D4D"/>
                </a:solidFill>
                <a:latin typeface="GenEiGothicP-Normal"/>
              </a:rPr>
              <a:t>今回の測定では二つのピークが出るためそのピークにフィッティングする。</a:t>
            </a:r>
            <a:endParaRPr kumimoji="1" lang="ja-JP" altLang="en-US" sz="1200" dirty="0"/>
          </a:p>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22</a:t>
            </a:fld>
            <a:endParaRPr kumimoji="1" lang="ja-JP" altLang="en-US"/>
          </a:p>
        </p:txBody>
      </p:sp>
    </p:spTree>
    <p:extLst>
      <p:ext uri="{BB962C8B-B14F-4D97-AF65-F5344CB8AC3E}">
        <p14:creationId xmlns:p14="http://schemas.microsoft.com/office/powerpoint/2010/main" val="25324182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23</a:t>
            </a:fld>
            <a:endParaRPr kumimoji="1" lang="ja-JP" altLang="en-US"/>
          </a:p>
        </p:txBody>
      </p:sp>
    </p:spTree>
    <p:extLst>
      <p:ext uri="{BB962C8B-B14F-4D97-AF65-F5344CB8AC3E}">
        <p14:creationId xmlns:p14="http://schemas.microsoft.com/office/powerpoint/2010/main" val="3322639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dirty="0"/>
              <a:t>圧力は物質の組成を変えることが無く、連続的で系統的な電子状態の調整パラメータですが、</a:t>
            </a:r>
            <a:endParaRPr kumimoji="1" lang="en-US" altLang="ja-JP" sz="1200" dirty="0"/>
          </a:p>
          <a:p>
            <a:r>
              <a:rPr kumimoji="1" lang="ja-JP" altLang="en-US" sz="1200" dirty="0"/>
              <a:t>高圧装置内の試料へのアクセスが制限されているため、十分な感度を持つ磁気センサは稀です。</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そこで、本研究では圧力容器中の磁気センサとしてダイヤモンド窒素空孔中心を使用してみます。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2 Gpa~20 kbar</a:t>
            </a:r>
            <a:r>
              <a:rPr kumimoji="1" lang="ja-JP" altLang="en-US" sz="1200" dirty="0"/>
              <a:t>以上の圧力が超高圧。この圧力はほとんどの圧力媒体が室温で固化する圧力。</a:t>
            </a:r>
          </a:p>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2</a:t>
            </a:fld>
            <a:endParaRPr kumimoji="1" lang="ja-JP" altLang="en-US"/>
          </a:p>
        </p:txBody>
      </p:sp>
    </p:spTree>
    <p:extLst>
      <p:ext uri="{BB962C8B-B14F-4D97-AF65-F5344CB8AC3E}">
        <p14:creationId xmlns:p14="http://schemas.microsoft.com/office/powerpoint/2010/main" val="26854032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窒素空孔中心の分解能を示すために試料付近の磁場の温度変化を測定した。</a:t>
            </a:r>
            <a:endParaRPr kumimoji="1" lang="en-US" altLang="ja-JP" dirty="0"/>
          </a:p>
          <a:p>
            <a:r>
              <a:rPr kumimoji="1" lang="en-US" altLang="ja-JP" dirty="0"/>
              <a:t>NVC</a:t>
            </a:r>
            <a:r>
              <a:rPr kumimoji="1" lang="ja-JP" altLang="en-US" dirty="0"/>
              <a:t>の場合、超伝導状態に入ると、磁場ベクトルは短くなり、垂直方向から離れる方向に傾く。</a:t>
            </a:r>
            <a:endParaRPr kumimoji="1" lang="en-US" altLang="ja-JP" dirty="0"/>
          </a:p>
          <a:p>
            <a:r>
              <a:rPr kumimoji="1" lang="ja-JP" altLang="en-US" dirty="0"/>
              <a:t>これは、下図の通り、</a:t>
            </a:r>
            <a:r>
              <a:rPr kumimoji="1" lang="en-US" altLang="ja-JP" dirty="0"/>
              <a:t>NVC</a:t>
            </a:r>
            <a:r>
              <a:rPr kumimoji="1" lang="ja-JP" altLang="en-US" dirty="0"/>
              <a:t>が試料の上部にあり、超伝導に伴う反磁性によって磁束線が試料に周囲で曲がっていることに矛盾しない。</a:t>
            </a:r>
            <a:endParaRPr kumimoji="1" lang="en-US" altLang="ja-JP" dirty="0"/>
          </a:p>
          <a:p>
            <a:r>
              <a:rPr kumimoji="1" lang="en-US" altLang="ja-JP" dirty="0"/>
              <a:t>NVE</a:t>
            </a:r>
            <a:r>
              <a:rPr kumimoji="1" lang="ja-JP" altLang="en-US" dirty="0"/>
              <a:t>の場合、超伝導状態では磁場ベクトルが長くなり、わずかに傾くだけである。</a:t>
            </a:r>
            <a:endParaRPr kumimoji="1" lang="en-US" altLang="ja-JP" dirty="0"/>
          </a:p>
          <a:p>
            <a:r>
              <a:rPr kumimoji="1" lang="en-US" altLang="ja-JP" dirty="0"/>
              <a:t>NVE</a:t>
            </a:r>
            <a:r>
              <a:rPr kumimoji="1" lang="ja-JP" altLang="en-US" dirty="0"/>
              <a:t>が試料の端に位置しているため、マイスナー状態</a:t>
            </a:r>
            <a:r>
              <a:rPr kumimoji="1" lang="en-US" altLang="ja-JP" dirty="0"/>
              <a:t>(</a:t>
            </a:r>
            <a:r>
              <a:rPr kumimoji="1" lang="ja-JP" altLang="en-US" dirty="0"/>
              <a:t>超伝導体が完全反磁性で磁束線を排除している状態</a:t>
            </a:r>
            <a:r>
              <a:rPr kumimoji="1" lang="en-US" altLang="ja-JP" dirty="0"/>
              <a:t>)</a:t>
            </a:r>
            <a:r>
              <a:rPr kumimoji="1" lang="ja-JP" altLang="en-US" dirty="0"/>
              <a:t>では磁束線が垂直なまま密になることと矛盾しない。</a:t>
            </a:r>
            <a:endParaRPr kumimoji="1" lang="en-US" altLang="ja-JP" dirty="0"/>
          </a:p>
          <a:p>
            <a:r>
              <a:rPr kumimoji="1" lang="en-US" altLang="ja-JP" dirty="0"/>
              <a:t>NVF</a:t>
            </a:r>
            <a:r>
              <a:rPr kumimoji="1" lang="ja-JP" altLang="en-US" dirty="0"/>
              <a:t>の場合、超伝導転移の間、実質的に一定。</a:t>
            </a:r>
            <a:endParaRPr kumimoji="1" lang="en-US" altLang="ja-JP" dirty="0"/>
          </a:p>
          <a:p>
            <a:r>
              <a:rPr kumimoji="1" lang="ja-JP" altLang="en-US" dirty="0"/>
              <a:t>ダイヤモンド窒素空孔中心を用いて極端な条件下で完全なベクトル情報を空間分解能で収集できることが示された。</a:t>
            </a:r>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24</a:t>
            </a:fld>
            <a:endParaRPr kumimoji="1" lang="ja-JP" altLang="en-US"/>
          </a:p>
        </p:txBody>
      </p:sp>
    </p:spTree>
    <p:extLst>
      <p:ext uri="{BB962C8B-B14F-4D97-AF65-F5344CB8AC3E}">
        <p14:creationId xmlns:p14="http://schemas.microsoft.com/office/powerpoint/2010/main" val="38361171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超伝導転移の相境界</a:t>
            </a:r>
            <a:r>
              <a:rPr kumimoji="1" lang="en-US" altLang="ja-JP" dirty="0"/>
              <a:t>(</a:t>
            </a:r>
            <a:r>
              <a:rPr kumimoji="1" lang="ja-JP" altLang="en-US" dirty="0"/>
              <a:t>下部臨界磁場</a:t>
            </a:r>
            <a:r>
              <a:rPr kumimoji="1" lang="en-US" altLang="ja-JP" dirty="0"/>
              <a:t>Hc1</a:t>
            </a:r>
            <a:r>
              <a:rPr kumimoji="1" lang="ja-JP" altLang="en-US" dirty="0"/>
              <a:t>と上部臨界磁場</a:t>
            </a:r>
            <a:r>
              <a:rPr kumimoji="1" lang="en-US" altLang="ja-JP" dirty="0"/>
              <a:t>Hc2)</a:t>
            </a:r>
            <a:r>
              <a:rPr kumimoji="1" lang="ja-JP" altLang="en-US" dirty="0"/>
              <a:t>を探るため、</a:t>
            </a:r>
            <a:r>
              <a:rPr kumimoji="1" lang="en-US" altLang="ja-JP" dirty="0"/>
              <a:t>8.3kbar</a:t>
            </a:r>
            <a:r>
              <a:rPr kumimoji="1" lang="ja-JP" altLang="en-US" dirty="0"/>
              <a:t>で</a:t>
            </a:r>
            <a:r>
              <a:rPr kumimoji="1" lang="en-US" altLang="ja-JP" dirty="0" err="1"/>
              <a:t>NVc</a:t>
            </a:r>
            <a:r>
              <a:rPr kumimoji="1" lang="ja-JP" altLang="en-US" dirty="0"/>
              <a:t>で感知した試料</a:t>
            </a:r>
            <a:r>
              <a:rPr kumimoji="1" lang="en-US" altLang="ja-JP" dirty="0"/>
              <a:t>C</a:t>
            </a:r>
            <a:r>
              <a:rPr kumimoji="1" lang="ja-JP" altLang="en-US" dirty="0"/>
              <a:t>軸に沿った磁場を計測しました。</a:t>
            </a:r>
            <a:endParaRPr kumimoji="1" lang="en-US" altLang="ja-JP" dirty="0"/>
          </a:p>
          <a:p>
            <a:r>
              <a:rPr kumimoji="1" lang="ja-JP" altLang="en-US" dirty="0"/>
              <a:t>図</a:t>
            </a:r>
            <a:r>
              <a:rPr kumimoji="1" lang="en-US" altLang="ja-JP" dirty="0"/>
              <a:t>A</a:t>
            </a:r>
            <a:r>
              <a:rPr kumimoji="1" lang="ja-JP" altLang="en-US" dirty="0"/>
              <a:t>は</a:t>
            </a:r>
            <a:r>
              <a:rPr kumimoji="1" lang="en-US" altLang="ja-JP" dirty="0"/>
              <a:t>8.3kbar</a:t>
            </a:r>
            <a:r>
              <a:rPr kumimoji="1" lang="ja-JP" altLang="en-US" dirty="0"/>
              <a:t>の圧力下で</a:t>
            </a:r>
            <a:r>
              <a:rPr kumimoji="1" lang="en-US" altLang="ja-JP" dirty="0" err="1"/>
              <a:t>NVc</a:t>
            </a:r>
            <a:r>
              <a:rPr kumimoji="1" lang="ja-JP" altLang="en-US" dirty="0"/>
              <a:t>で測定された</a:t>
            </a:r>
            <a:r>
              <a:rPr kumimoji="1" lang="en-US" altLang="ja-JP" dirty="0"/>
              <a:t>c</a:t>
            </a:r>
            <a:r>
              <a:rPr kumimoji="1" lang="ja-JP" altLang="en-US" dirty="0"/>
              <a:t>軸方向の磁場です。</a:t>
            </a:r>
            <a:r>
              <a:rPr kumimoji="1" lang="en-US" altLang="ja-JP" dirty="0"/>
              <a:t>Tc1</a:t>
            </a:r>
            <a:r>
              <a:rPr kumimoji="1" lang="ja-JP" altLang="en-US" dirty="0"/>
              <a:t>と</a:t>
            </a:r>
            <a:r>
              <a:rPr kumimoji="1" lang="en-US" altLang="ja-JP" dirty="0"/>
              <a:t>Tc2</a:t>
            </a:r>
            <a:r>
              <a:rPr kumimoji="1" lang="ja-JP" altLang="en-US" dirty="0"/>
              <a:t>の定義も図中に示す。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常伝導状態である</a:t>
            </a:r>
            <a:r>
              <a:rPr kumimoji="1" lang="en-US" altLang="ja-JP" dirty="0"/>
              <a:t>30K</a:t>
            </a:r>
            <a:r>
              <a:rPr kumimoji="1" lang="ja-JP" altLang="en-US" dirty="0"/>
              <a:t>のデータを使って、印加磁場の値を校正することができる。したがってこの磁場は</a:t>
            </a:r>
            <a:r>
              <a:rPr kumimoji="1" lang="en-US" altLang="ja-JP" dirty="0"/>
              <a:t>Tc1</a:t>
            </a:r>
            <a:r>
              <a:rPr kumimoji="1" lang="ja-JP" altLang="en-US" dirty="0"/>
              <a:t>では</a:t>
            </a:r>
            <a:r>
              <a:rPr kumimoji="1" lang="en-US" altLang="ja-JP" dirty="0"/>
              <a:t>Hc1</a:t>
            </a:r>
            <a:r>
              <a:rPr kumimoji="1" lang="ja-JP" altLang="en-US" dirty="0"/>
              <a:t>に比例して、</a:t>
            </a:r>
            <a:r>
              <a:rPr kumimoji="1" lang="en-US" altLang="ja-JP" dirty="0"/>
              <a:t>Tc2</a:t>
            </a:r>
            <a:r>
              <a:rPr kumimoji="1" lang="ja-JP" altLang="en-US" dirty="0"/>
              <a:t>では</a:t>
            </a:r>
            <a:r>
              <a:rPr kumimoji="1" lang="en-US" altLang="ja-JP" dirty="0"/>
              <a:t>Hc2</a:t>
            </a:r>
            <a:r>
              <a:rPr kumimoji="1" lang="ja-JP" altLang="en-US" dirty="0"/>
              <a:t>に等しいはずである。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したがって、我々の光学磁気共鳴データは、圧力下でのマイスナー状態から渦糸状態への転移を検出する可能性を示します。</a:t>
            </a:r>
            <a:endParaRPr kumimoji="1" lang="en-US" altLang="ja-JP" dirty="0"/>
          </a:p>
          <a:p>
            <a:endParaRPr kumimoji="1" lang="en-US" altLang="ja-JP" dirty="0"/>
          </a:p>
          <a:p>
            <a:r>
              <a:rPr kumimoji="1" lang="ja-JP" altLang="en-US" dirty="0"/>
              <a:t>図</a:t>
            </a:r>
            <a:r>
              <a:rPr kumimoji="1" lang="en-US" altLang="ja-JP" dirty="0"/>
              <a:t>B</a:t>
            </a:r>
            <a:r>
              <a:rPr kumimoji="1" lang="ja-JP" altLang="en-US" dirty="0"/>
              <a:t>は</a:t>
            </a:r>
            <a:r>
              <a:rPr kumimoji="1" lang="en-US" altLang="ja-JP" dirty="0"/>
              <a:t>8.3kbar</a:t>
            </a:r>
            <a:r>
              <a:rPr kumimoji="1" lang="ja-JP" altLang="en-US" dirty="0"/>
              <a:t>での</a:t>
            </a:r>
            <a:r>
              <a:rPr kumimoji="1" lang="en-US" altLang="ja-JP" dirty="0"/>
              <a:t>αHc1(T)(</a:t>
            </a:r>
            <a:r>
              <a:rPr kumimoji="1" lang="ja-JP" altLang="en-US" dirty="0"/>
              <a:t>白抜きの赤丸</a:t>
            </a:r>
            <a:r>
              <a:rPr kumimoji="1" lang="en-US" altLang="ja-JP" dirty="0"/>
              <a:t>)</a:t>
            </a:r>
            <a:r>
              <a:rPr kumimoji="1" lang="ja-JP" altLang="en-US" dirty="0"/>
              <a:t>と</a:t>
            </a:r>
            <a:r>
              <a:rPr kumimoji="1" lang="en-US" altLang="ja-JP" dirty="0"/>
              <a:t>Hc2(T)(</a:t>
            </a:r>
            <a:r>
              <a:rPr kumimoji="1" lang="ja-JP" altLang="en-US" dirty="0"/>
              <a:t>赤丸</a:t>
            </a:r>
            <a:r>
              <a:rPr kumimoji="1" lang="en-US" altLang="ja-JP" dirty="0"/>
              <a:t>)</a:t>
            </a:r>
            <a:r>
              <a:rPr kumimoji="1" lang="ja-JP" altLang="en-US" dirty="0"/>
              <a:t>の相図です。</a:t>
            </a:r>
            <a:r>
              <a:rPr kumimoji="1" lang="en-US" altLang="ja-JP" dirty="0"/>
              <a:t>α</a:t>
            </a:r>
            <a:r>
              <a:rPr kumimoji="1" lang="ja-JP" altLang="en-US" dirty="0"/>
              <a:t>～</a:t>
            </a:r>
            <a:r>
              <a:rPr kumimoji="1" lang="en-US" altLang="ja-JP" dirty="0"/>
              <a:t>0.5</a:t>
            </a:r>
            <a:r>
              <a:rPr kumimoji="1" lang="ja-JP" altLang="en-US" dirty="0"/>
              <a:t>は試料の形状に依存する数値定数。</a:t>
            </a:r>
            <a:endParaRPr kumimoji="1" lang="en-US" altLang="ja-JP" dirty="0"/>
          </a:p>
          <a:p>
            <a:r>
              <a:rPr kumimoji="1" lang="en-US" altLang="ja-JP" dirty="0"/>
              <a:t>Hc1</a:t>
            </a:r>
            <a:r>
              <a:rPr kumimoji="1" lang="ja-JP" altLang="en-US" dirty="0"/>
              <a:t>は低温で線形的に現れ、</a:t>
            </a:r>
            <a:r>
              <a:rPr kumimoji="1" lang="en-US" altLang="ja-JP" dirty="0"/>
              <a:t>0K</a:t>
            </a:r>
            <a:r>
              <a:rPr kumimoji="1" lang="ja-JP" altLang="en-US" dirty="0"/>
              <a:t>で</a:t>
            </a:r>
            <a:r>
              <a:rPr kumimoji="1" lang="en-US" altLang="ja-JP" dirty="0"/>
              <a:t>184G</a:t>
            </a:r>
            <a:r>
              <a:rPr kumimoji="1" lang="ja-JP" altLang="en-US" dirty="0"/>
              <a:t>に外挿される。黒い線はそのガイドの役割。比較のため、</a:t>
            </a:r>
            <a:r>
              <a:rPr kumimoji="1" lang="en-US" altLang="ja-JP" dirty="0"/>
              <a:t>15kbar</a:t>
            </a:r>
            <a:r>
              <a:rPr kumimoji="1" lang="ja-JP" altLang="en-US" dirty="0"/>
              <a:t>の</a:t>
            </a:r>
            <a:r>
              <a:rPr kumimoji="1" lang="en-US" altLang="ja-JP" dirty="0"/>
              <a:t>αHc1</a:t>
            </a:r>
            <a:r>
              <a:rPr kumimoji="1" lang="ja-JP" altLang="en-US" dirty="0"/>
              <a:t>を相図に追加した</a:t>
            </a:r>
            <a:r>
              <a:rPr kumimoji="1" lang="en-US" altLang="ja-JP" dirty="0"/>
              <a:t>(</a:t>
            </a:r>
            <a:r>
              <a:rPr kumimoji="1" lang="ja-JP" altLang="en-US" dirty="0"/>
              <a:t>緑の十字</a:t>
            </a:r>
            <a:r>
              <a:rPr kumimoji="1" lang="en-US" altLang="ja-JP" dirty="0"/>
              <a:t>)</a:t>
            </a:r>
            <a:r>
              <a:rPr kumimoji="1" lang="ja-JP" altLang="en-US" dirty="0"/>
              <a:t>。</a:t>
            </a:r>
            <a:endParaRPr kumimoji="1" lang="en-US" altLang="ja-JP" dirty="0"/>
          </a:p>
          <a:p>
            <a:r>
              <a:rPr kumimoji="1" lang="en-US" altLang="ja-JP" dirty="0"/>
              <a:t>Hc2</a:t>
            </a:r>
            <a:r>
              <a:rPr kumimoji="1" lang="ja-JP" altLang="en-US" dirty="0"/>
              <a:t>がほぼ垂直となっているのは物質系の強相関性と一致します。すなわち、</a:t>
            </a:r>
            <a:r>
              <a:rPr kumimoji="1" lang="en-US" altLang="ja-JP" dirty="0"/>
              <a:t>Tc=</a:t>
            </a:r>
            <a:r>
              <a:rPr kumimoji="1" lang="en-US" altLang="ja-JP" dirty="0" err="1"/>
              <a:t>Hc</a:t>
            </a:r>
            <a:r>
              <a:rPr kumimoji="1" lang="ja-JP" altLang="en-US" dirty="0"/>
              <a:t>であることに一致する。</a:t>
            </a:r>
            <a:endParaRPr kumimoji="1" lang="en-US" altLang="ja-JP" dirty="0"/>
          </a:p>
          <a:p>
            <a:endParaRPr kumimoji="1" lang="en-US" altLang="ja-JP" dirty="0"/>
          </a:p>
          <a:p>
            <a:r>
              <a:rPr kumimoji="1" lang="en-US" altLang="ja-JP" dirty="0"/>
              <a:t>X=0.41</a:t>
            </a:r>
            <a:r>
              <a:rPr kumimoji="1" lang="ja-JP" altLang="en-US" dirty="0"/>
              <a:t>にした理由</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3B</a:t>
            </a:r>
            <a:r>
              <a:rPr kumimoji="1" lang="ja-JP" altLang="en-US" dirty="0"/>
              <a:t>の</a:t>
            </a:r>
            <a:r>
              <a:rPr kumimoji="1" lang="en-US" altLang="ja-JP" dirty="0"/>
              <a:t>T-p</a:t>
            </a:r>
            <a:r>
              <a:rPr kumimoji="1" lang="ja-JP" altLang="en-US" dirty="0"/>
              <a:t>相図には、圧力と共に超伝導状態が抑制されることが示される。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これは、</a:t>
            </a:r>
            <a:r>
              <a:rPr kumimoji="1" lang="en-US" altLang="ja-JP" dirty="0"/>
              <a:t>x=0.41</a:t>
            </a:r>
            <a:r>
              <a:rPr kumimoji="1" lang="ja-JP" altLang="en-US" dirty="0"/>
              <a:t>は超伝導ドームのオーバードープ側に位置していることに矛盾しない。</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リンの方がイオン半径が小さいため、</a:t>
            </a:r>
            <a:r>
              <a:rPr kumimoji="1" lang="en-US" altLang="ja-JP" dirty="0"/>
              <a:t>x</a:t>
            </a:r>
            <a:r>
              <a:rPr kumimoji="1" lang="ja-JP" altLang="en-US" dirty="0"/>
              <a:t>が大きいと化学圧力をかけているような状態である。</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25</a:t>
            </a:fld>
            <a:endParaRPr kumimoji="1" lang="ja-JP" altLang="en-US"/>
          </a:p>
        </p:txBody>
      </p:sp>
    </p:spTree>
    <p:extLst>
      <p:ext uri="{BB962C8B-B14F-4D97-AF65-F5344CB8AC3E}">
        <p14:creationId xmlns:p14="http://schemas.microsoft.com/office/powerpoint/2010/main" val="2761523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dirty="0"/>
              <a:t>ダイヤモンド窒素空孔中心とは、ダイヤモンド結晶中の複合欠陥の一つであり、不純物原子である窒素と、空孔が隣り合うことで形成される原子レベルの構造体のことです。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大きさは約</a:t>
            </a:r>
            <a:r>
              <a:rPr kumimoji="1" lang="en-US" altLang="ja-JP" sz="1200" dirty="0"/>
              <a:t>1</a:t>
            </a:r>
            <a:r>
              <a:rPr kumimoji="1" lang="ja-JP" altLang="en-US" sz="1200" dirty="0"/>
              <a:t>マイクロメートルです。小さく、耐久性も高いため、高圧容器内で使用することができます。</a:t>
            </a:r>
            <a:endParaRPr kumimoji="1" lang="en-US" altLang="ja-JP" dirty="0"/>
          </a:p>
          <a:p>
            <a:r>
              <a:rPr kumimoji="1" lang="ja-JP" altLang="en-US" dirty="0"/>
              <a:t>本研究ではこのダイヤモンド窒素空孔中心を磁気センサとして用いて超伝導体の磁場構造を測定しました。</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メモ</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分裂した電子スピン準位を持ち、その利用によって高感度な計測が可能となる。</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炭素の腕は</a:t>
            </a:r>
            <a:r>
              <a:rPr lang="en-US" altLang="ja-JP" sz="1200" dirty="0"/>
              <a:t>4</a:t>
            </a:r>
            <a:r>
              <a:rPr lang="ja-JP" altLang="en-US" sz="1200" dirty="0"/>
              <a:t>本だが、窒素の腕は</a:t>
            </a:r>
            <a:r>
              <a:rPr lang="en-US" altLang="ja-JP" sz="1200" dirty="0"/>
              <a:t>3</a:t>
            </a:r>
            <a:r>
              <a:rPr lang="ja-JP" altLang="en-US" sz="1200" dirty="0"/>
              <a:t>本しかないため、空孔ができる。</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近年「物理と化学にまたがる学際領域で注目を集めている」</a:t>
            </a:r>
            <a:endParaRPr lang="en-US" altLang="ja-JP" sz="1200" dirty="0"/>
          </a:p>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3</a:t>
            </a:fld>
            <a:endParaRPr kumimoji="1" lang="ja-JP" altLang="en-US"/>
          </a:p>
        </p:txBody>
      </p:sp>
    </p:spTree>
    <p:extLst>
      <p:ext uri="{BB962C8B-B14F-4D97-AF65-F5344CB8AC3E}">
        <p14:creationId xmlns:p14="http://schemas.microsoft.com/office/powerpoint/2010/main" val="3922195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今回の研究で使用されている超伝導体</a:t>
            </a:r>
            <a:r>
              <a:rPr kumimoji="1" lang="en-US" altLang="ja-JP" dirty="0"/>
              <a:t>BaFe2(As1-xPx)2</a:t>
            </a:r>
            <a:r>
              <a:rPr kumimoji="1" lang="ja-JP" altLang="en-US" dirty="0"/>
              <a:t>について説明します。</a:t>
            </a:r>
            <a:endParaRPr kumimoji="1" lang="en-US" altLang="ja-JP" dirty="0"/>
          </a:p>
          <a:p>
            <a:r>
              <a:rPr kumimoji="1" lang="ja-JP" altLang="en-US" dirty="0"/>
              <a:t>この超伝導体は</a:t>
            </a:r>
            <a:r>
              <a:rPr kumimoji="1" lang="ja-JP" altLang="en-US" sz="1200" dirty="0"/>
              <a:t>鉄系の第</a:t>
            </a:r>
            <a:r>
              <a:rPr kumimoji="1" lang="en-US" altLang="ja-JP" sz="1200" dirty="0"/>
              <a:t>II</a:t>
            </a:r>
            <a:r>
              <a:rPr kumimoji="1" lang="ja-JP" altLang="en-US" sz="1200" dirty="0"/>
              <a:t>種超伝導体です。</a:t>
            </a:r>
            <a:endParaRPr kumimoji="1" lang="en-US" altLang="ja-JP" dirty="0"/>
          </a:p>
          <a:p>
            <a:r>
              <a:rPr kumimoji="1" lang="ja-JP" altLang="en-US" dirty="0"/>
              <a:t>この超伝導体はピンク色のところで超伝導が起こります。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本研究では</a:t>
            </a:r>
            <a:r>
              <a:rPr kumimoji="1" lang="en-US" altLang="ja-JP" dirty="0"/>
              <a:t>x</a:t>
            </a:r>
            <a:r>
              <a:rPr kumimoji="1" lang="ja-JP" altLang="en-US" dirty="0"/>
              <a:t>が</a:t>
            </a:r>
            <a:r>
              <a:rPr kumimoji="1" lang="en-US" altLang="ja-JP" dirty="0"/>
              <a:t>0.41</a:t>
            </a:r>
            <a:r>
              <a:rPr kumimoji="1" lang="ja-JP" altLang="en-US" dirty="0"/>
              <a:t>のものを試料とした。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メモ</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この超伝導体は鉄系超伝導体です。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鉄系超伝導体は高い転移温度と磁性相と隣接した超伝導相の存在から非常に多くの研究者が研究を行っています。</a:t>
            </a:r>
          </a:p>
          <a:p>
            <a:endParaRPr kumimoji="1" lang="en-US" altLang="ja-JP" dirty="0"/>
          </a:p>
          <a:p>
            <a:endParaRPr kumimoji="1" lang="en-US" altLang="ja-JP" dirty="0"/>
          </a:p>
          <a:p>
            <a:endParaRPr kumimoji="1" lang="en-US" altLang="ja-JP" dirty="0"/>
          </a:p>
          <a:p>
            <a:r>
              <a:rPr kumimoji="1" lang="en-US" altLang="ja-JP" sz="1200" dirty="0"/>
              <a:t>x=0.33</a:t>
            </a:r>
            <a:r>
              <a:rPr kumimoji="1" lang="ja-JP" altLang="en-US" sz="1200" dirty="0"/>
              <a:t>で超伝導転移温度</a:t>
            </a:r>
            <a:r>
              <a:rPr kumimoji="1" lang="en-US" altLang="ja-JP" sz="1200" dirty="0"/>
              <a:t>Tc</a:t>
            </a:r>
            <a:r>
              <a:rPr kumimoji="1" lang="ja-JP" altLang="en-US" sz="1200" dirty="0"/>
              <a:t>は約</a:t>
            </a:r>
            <a:r>
              <a:rPr kumimoji="1" lang="en-US" altLang="ja-JP" sz="1200" dirty="0"/>
              <a:t>30K</a:t>
            </a:r>
            <a:r>
              <a:rPr kumimoji="1" lang="ja-JP" altLang="en-US" sz="1200" dirty="0"/>
              <a:t>で最大となり、量子臨界点の明確な根拠を示す。</a:t>
            </a:r>
            <a:endParaRPr kumimoji="1" lang="en-US" altLang="ja-JP" sz="1200" dirty="0"/>
          </a:p>
          <a:p>
            <a:r>
              <a:rPr kumimoji="1" lang="ja-JP" altLang="en-US" sz="1200" dirty="0"/>
              <a:t>量子臨界点とは絶対零度での相転移点のことである。</a:t>
            </a:r>
            <a:endParaRPr kumimoji="1" lang="en-US" altLang="ja-JP" dirty="0"/>
          </a:p>
          <a:p>
            <a:r>
              <a:rPr kumimoji="1" lang="ja-JP" altLang="en-US" dirty="0"/>
              <a:t>したがって、</a:t>
            </a:r>
            <a:r>
              <a:rPr lang="en-US" altLang="ja-JP" dirty="0"/>
              <a:t>BaFe2(As1−xPx)2 </a:t>
            </a:r>
            <a:r>
              <a:rPr lang="ja-JP" altLang="en-US" dirty="0"/>
              <a:t>は、超伝導と量子臨界の間の相互作用を探るのに理想的なプラットフォームである。</a:t>
            </a:r>
            <a:endParaRPr lang="en-US" altLang="ja-JP"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4</a:t>
            </a:fld>
            <a:endParaRPr kumimoji="1" lang="ja-JP" altLang="en-US"/>
          </a:p>
        </p:txBody>
      </p:sp>
    </p:spTree>
    <p:extLst>
      <p:ext uri="{BB962C8B-B14F-4D97-AF65-F5344CB8AC3E}">
        <p14:creationId xmlns:p14="http://schemas.microsoft.com/office/powerpoint/2010/main" val="1935274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本研究の目的は、ダイヤモンド窒素空孔中心は高圧装置内、極限状態下でも十分な感度を持った磁場センサとして使用できるかを検証することです。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5</a:t>
            </a:fld>
            <a:endParaRPr kumimoji="1" lang="ja-JP" altLang="en-US"/>
          </a:p>
        </p:txBody>
      </p:sp>
    </p:spTree>
    <p:extLst>
      <p:ext uri="{BB962C8B-B14F-4D97-AF65-F5344CB8AC3E}">
        <p14:creationId xmlns:p14="http://schemas.microsoft.com/office/powerpoint/2010/main" val="2908340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a:t>
            </a:r>
            <a:r>
              <a:rPr kumimoji="1" lang="en-US" altLang="ja-JP" dirty="0"/>
              <a:t>A</a:t>
            </a:r>
            <a:r>
              <a:rPr kumimoji="1" lang="ja-JP" altLang="en-US" dirty="0"/>
              <a:t>はゼロ磁場の時の窒素空孔中心のエネルギー準位です。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基底状態は、電子スピン状態の異なる</a:t>
            </a:r>
            <a:r>
              <a:rPr kumimoji="1" lang="en-US" altLang="ja-JP" dirty="0"/>
              <a:t>3</a:t>
            </a:r>
            <a:r>
              <a:rPr kumimoji="1" lang="ja-JP" altLang="en-US" dirty="0"/>
              <a:t>つの状態が存在し、それぞれ「</a:t>
            </a:r>
            <a:r>
              <a:rPr kumimoji="1" lang="en-US" altLang="ja-JP" dirty="0"/>
              <a:t>-1</a:t>
            </a:r>
            <a:r>
              <a:rPr kumimoji="1" lang="ja-JP" altLang="en-US" dirty="0"/>
              <a:t>」、「</a:t>
            </a:r>
            <a:r>
              <a:rPr kumimoji="1" lang="en-US" altLang="ja-JP" dirty="0"/>
              <a:t>0</a:t>
            </a:r>
            <a:r>
              <a:rPr kumimoji="1" lang="ja-JP" altLang="en-US" dirty="0"/>
              <a:t>」、「</a:t>
            </a:r>
            <a:r>
              <a:rPr kumimoji="1" lang="en-US" altLang="ja-JP" dirty="0"/>
              <a:t>+1</a:t>
            </a:r>
            <a:r>
              <a:rPr kumimoji="1" lang="ja-JP" altLang="en-US" dirty="0"/>
              <a:t>」状態と呼ばれます。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緑のレーザーを用いて励起されてから基底状態に戻る経路が</a:t>
            </a:r>
            <a:r>
              <a:rPr kumimoji="1" lang="en-US" altLang="ja-JP" dirty="0"/>
              <a:t>3</a:t>
            </a:r>
            <a:r>
              <a:rPr kumimoji="1" lang="ja-JP" altLang="en-US" dirty="0"/>
              <a:t>通りあります。</a:t>
            </a:r>
            <a:endParaRPr kumimoji="1" lang="en-US" altLang="ja-JP" dirty="0"/>
          </a:p>
          <a:p>
            <a:r>
              <a:rPr kumimoji="1" lang="ja-JP" altLang="en-US" dirty="0"/>
              <a:t>経路</a:t>
            </a:r>
            <a:r>
              <a:rPr kumimoji="1" lang="en-US" altLang="ja-JP" dirty="0"/>
              <a:t>B</a:t>
            </a:r>
            <a:r>
              <a:rPr kumimoji="1" lang="ja-JP" altLang="en-US" dirty="0"/>
              <a:t>の赤色レーザーは経路</a:t>
            </a:r>
            <a:r>
              <a:rPr kumimoji="1" lang="en-US" altLang="ja-JP" dirty="0"/>
              <a:t>A</a:t>
            </a:r>
            <a:r>
              <a:rPr kumimoji="1" lang="ja-JP" altLang="en-US" dirty="0"/>
              <a:t>の赤色レーザーより蛍光強度が弱いことに注意してください。</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555555"/>
                </a:solidFill>
                <a:effectLst/>
                <a:latin typeface="Noto Serif JP"/>
              </a:rPr>
              <a:t>ここで、「０」状態と「＋１（あるいは－１）」状態のエネルギー差に相当（共鳴）するマイクロ波（約</a:t>
            </a:r>
            <a:r>
              <a:rPr lang="en-US" altLang="ja-JP" b="0" i="0" dirty="0">
                <a:solidFill>
                  <a:srgbClr val="555555"/>
                </a:solidFill>
                <a:effectLst/>
                <a:latin typeface="Noto Serif JP"/>
              </a:rPr>
              <a:t>2.87 GHz</a:t>
            </a:r>
            <a:r>
              <a:rPr lang="ja-JP" altLang="en-US" b="0" i="0" dirty="0">
                <a:solidFill>
                  <a:srgbClr val="555555"/>
                </a:solidFill>
                <a:effectLst/>
                <a:latin typeface="Noto Serif JP"/>
              </a:rPr>
              <a:t>）を照射すると，「０」から「＋１（あるいは－１）」へ励起させることができます。この「＋１（あるいは－１）」状態に緑色光を照射すると、経路ＢとＣのみを通るようになるので、マイクロ波を使わないときよりも蛍光強度は弱くなります。</a:t>
            </a:r>
            <a:endParaRPr lang="en-US" altLang="ja-JP" b="0" i="0" dirty="0">
              <a:solidFill>
                <a:srgbClr val="555555"/>
              </a:solidFill>
              <a:effectLst/>
              <a:latin typeface="Noto Serif JP"/>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555555"/>
                </a:solidFill>
                <a:effectLst/>
                <a:latin typeface="Noto Serif JP"/>
              </a:rPr>
              <a:t>図</a:t>
            </a:r>
            <a:r>
              <a:rPr lang="en-US" altLang="ja-JP" b="0" i="0" dirty="0">
                <a:solidFill>
                  <a:srgbClr val="555555"/>
                </a:solidFill>
                <a:effectLst/>
                <a:latin typeface="Noto Serif JP"/>
              </a:rPr>
              <a:t>B</a:t>
            </a:r>
            <a:r>
              <a:rPr lang="ja-JP" altLang="en-US" b="0" i="0" dirty="0">
                <a:solidFill>
                  <a:srgbClr val="555555"/>
                </a:solidFill>
                <a:effectLst/>
                <a:latin typeface="Noto Serif JP"/>
              </a:rPr>
              <a:t>は縦軸が蛍光強度で、横軸がマイクロ波周波数です。</a:t>
            </a:r>
            <a:endParaRPr lang="en-US" altLang="ja-JP" b="0" i="0" dirty="0">
              <a:solidFill>
                <a:srgbClr val="555555"/>
              </a:solidFill>
              <a:effectLst/>
              <a:latin typeface="Noto Serif JP"/>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555555"/>
                </a:solidFill>
                <a:effectLst/>
                <a:latin typeface="Noto Serif JP"/>
              </a:rPr>
              <a:t>この図から、マイクロ波が、ある周波数の時に蛍光強度が弱まっていることが分かります。</a:t>
            </a:r>
            <a:endParaRPr lang="en-US" altLang="ja-JP" b="0" i="0" dirty="0">
              <a:solidFill>
                <a:srgbClr val="555555"/>
              </a:solidFill>
              <a:effectLst/>
              <a:latin typeface="Noto Serif JP"/>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555555"/>
                </a:solidFill>
                <a:effectLst/>
                <a:latin typeface="Noto Serif JP"/>
              </a:rPr>
              <a:t>これは、マイクロ波が「</a:t>
            </a:r>
            <a:r>
              <a:rPr lang="en-US" altLang="ja-JP" b="0" i="0" dirty="0">
                <a:solidFill>
                  <a:srgbClr val="555555"/>
                </a:solidFill>
                <a:effectLst/>
                <a:latin typeface="Noto Serif JP"/>
              </a:rPr>
              <a:t>0</a:t>
            </a:r>
            <a:r>
              <a:rPr lang="ja-JP" altLang="en-US" b="0" i="0" dirty="0">
                <a:solidFill>
                  <a:srgbClr val="555555"/>
                </a:solidFill>
                <a:effectLst/>
                <a:latin typeface="Noto Serif JP"/>
              </a:rPr>
              <a:t>」状態と「</a:t>
            </a:r>
            <a:r>
              <a:rPr lang="en-US" altLang="ja-JP" b="0" i="0" dirty="0">
                <a:solidFill>
                  <a:srgbClr val="555555"/>
                </a:solidFill>
                <a:effectLst/>
                <a:latin typeface="Noto Serif JP"/>
              </a:rPr>
              <a:t>±1</a:t>
            </a:r>
            <a:r>
              <a:rPr lang="ja-JP" altLang="en-US" b="0" i="0" dirty="0">
                <a:solidFill>
                  <a:srgbClr val="555555"/>
                </a:solidFill>
                <a:effectLst/>
                <a:latin typeface="Noto Serif JP"/>
              </a:rPr>
              <a:t>」状態のエネルギー差に等しいエネルギーを持つ周波数を持ったため、共鳴が起きたと解釈できます。</a:t>
            </a:r>
            <a:endParaRPr lang="en-US" altLang="ja-JP" b="0" i="0" dirty="0">
              <a:solidFill>
                <a:srgbClr val="555555"/>
              </a:solidFill>
              <a:effectLst/>
              <a:latin typeface="Noto Serif JP"/>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i="0" dirty="0">
              <a:solidFill>
                <a:srgbClr val="555555"/>
              </a:solidFill>
              <a:effectLst/>
              <a:latin typeface="Noto Serif JP"/>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i="0" dirty="0">
              <a:solidFill>
                <a:srgbClr val="555555"/>
              </a:solidFill>
              <a:effectLst/>
              <a:latin typeface="Noto Serif JP"/>
            </a:endParaRPr>
          </a:p>
          <a:p>
            <a:r>
              <a:rPr kumimoji="1" lang="ja-JP" altLang="en-US" dirty="0"/>
              <a:t>経路</a:t>
            </a:r>
            <a:r>
              <a:rPr kumimoji="1" lang="en-US" altLang="ja-JP" dirty="0"/>
              <a:t>A</a:t>
            </a:r>
            <a:r>
              <a:rPr kumimoji="1" lang="ja-JP" altLang="en-US" dirty="0"/>
              <a:t>は、基底状態「</a:t>
            </a:r>
            <a:r>
              <a:rPr kumimoji="1" lang="en-US" altLang="ja-JP" dirty="0"/>
              <a:t>0</a:t>
            </a:r>
            <a:r>
              <a:rPr kumimoji="1" lang="ja-JP" altLang="en-US" dirty="0"/>
              <a:t>」の状態から、緑色のレーザーで励起され、その後赤色の蛍光を放出して基底状態へと戻るという経路。</a:t>
            </a:r>
            <a:endParaRPr kumimoji="1" lang="en-US" altLang="ja-JP" dirty="0"/>
          </a:p>
          <a:p>
            <a:r>
              <a:rPr kumimoji="1" lang="ja-JP" altLang="en-US" dirty="0"/>
              <a:t>経路</a:t>
            </a:r>
            <a:r>
              <a:rPr kumimoji="1" lang="en-US" altLang="ja-JP" dirty="0"/>
              <a:t>B</a:t>
            </a:r>
            <a:r>
              <a:rPr kumimoji="1" lang="ja-JP" altLang="en-US" dirty="0"/>
              <a:t>は「</a:t>
            </a:r>
            <a:r>
              <a:rPr kumimoji="1" lang="en-US" altLang="ja-JP" dirty="0"/>
              <a:t>+1</a:t>
            </a:r>
            <a:r>
              <a:rPr kumimoji="1" lang="ja-JP" altLang="en-US" dirty="0"/>
              <a:t>」、「</a:t>
            </a:r>
            <a:r>
              <a:rPr kumimoji="1" lang="en-US" altLang="ja-JP" dirty="0"/>
              <a:t>-1</a:t>
            </a:r>
            <a:r>
              <a:rPr kumimoji="1" lang="ja-JP" altLang="en-US" dirty="0"/>
              <a:t>」の状態が緑のレーザーで励起され、赤い光を出しながら「</a:t>
            </a:r>
            <a:r>
              <a:rPr kumimoji="1" lang="en-US" altLang="ja-JP" dirty="0"/>
              <a:t>+1</a:t>
            </a:r>
            <a:r>
              <a:rPr kumimoji="1" lang="ja-JP" altLang="en-US" dirty="0"/>
              <a:t>」、「</a:t>
            </a:r>
            <a:r>
              <a:rPr kumimoji="1" lang="en-US" altLang="ja-JP" dirty="0"/>
              <a:t>-1</a:t>
            </a:r>
            <a:r>
              <a:rPr kumimoji="1" lang="ja-JP" altLang="en-US" dirty="0"/>
              <a:t>」の基底状態に戻るという経路。</a:t>
            </a:r>
            <a:endParaRPr kumimoji="1" lang="en-US" altLang="ja-JP" dirty="0"/>
          </a:p>
          <a:p>
            <a:r>
              <a:rPr lang="ja-JP" altLang="en-US" b="0" i="0" dirty="0">
                <a:solidFill>
                  <a:srgbClr val="555555"/>
                </a:solidFill>
                <a:effectLst/>
                <a:latin typeface="Noto Serif JP"/>
              </a:rPr>
              <a:t>経路</a:t>
            </a:r>
            <a:r>
              <a:rPr lang="en-US" altLang="ja-JP" b="0" i="0" dirty="0">
                <a:solidFill>
                  <a:srgbClr val="555555"/>
                </a:solidFill>
                <a:effectLst/>
                <a:latin typeface="Noto Serif JP"/>
              </a:rPr>
              <a:t>C</a:t>
            </a:r>
            <a:r>
              <a:rPr lang="ja-JP" altLang="en-US" b="0" i="0" dirty="0">
                <a:solidFill>
                  <a:srgbClr val="555555"/>
                </a:solidFill>
                <a:effectLst/>
                <a:latin typeface="Noto Serif JP"/>
              </a:rPr>
              <a:t>は</a:t>
            </a:r>
            <a:r>
              <a:rPr kumimoji="1" lang="ja-JP" altLang="en-US" dirty="0"/>
              <a:t>「</a:t>
            </a:r>
            <a:r>
              <a:rPr kumimoji="1" lang="en-US" altLang="ja-JP" dirty="0"/>
              <a:t>+1</a:t>
            </a:r>
            <a:r>
              <a:rPr kumimoji="1" lang="ja-JP" altLang="en-US" dirty="0"/>
              <a:t>」、「</a:t>
            </a:r>
            <a:r>
              <a:rPr kumimoji="1" lang="en-US" altLang="ja-JP" dirty="0"/>
              <a:t>-1</a:t>
            </a:r>
            <a:r>
              <a:rPr kumimoji="1" lang="ja-JP" altLang="en-US" dirty="0"/>
              <a:t>」の状態が緑のレーザーで励起され、光を出さずに「</a:t>
            </a:r>
            <a:r>
              <a:rPr kumimoji="1" lang="en-US" altLang="ja-JP" dirty="0"/>
              <a:t>0</a:t>
            </a:r>
            <a:r>
              <a:rPr kumimoji="1" lang="ja-JP" altLang="en-US" dirty="0"/>
              <a:t>」の基底状態に戻るという経路。</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i="0" dirty="0">
              <a:solidFill>
                <a:srgbClr val="555555"/>
              </a:solidFill>
              <a:effectLst/>
              <a:latin typeface="Noto Serif JP"/>
            </a:endParaRPr>
          </a:p>
          <a:p>
            <a:endParaRPr lang="en-US" altLang="ja-JP" b="0" i="0" dirty="0">
              <a:solidFill>
                <a:srgbClr val="555555"/>
              </a:solidFill>
              <a:effectLst/>
              <a:latin typeface="Noto Serif JP"/>
            </a:endParaRPr>
          </a:p>
          <a:p>
            <a:r>
              <a:rPr lang="ja-JP" altLang="en-US" b="0" i="0" dirty="0">
                <a:solidFill>
                  <a:srgbClr val="555555"/>
                </a:solidFill>
                <a:effectLst/>
                <a:latin typeface="Noto Serif JP"/>
              </a:rPr>
              <a:t>メモ</a:t>
            </a:r>
            <a:endParaRPr lang="en-US" altLang="ja-JP" b="0" i="0" dirty="0">
              <a:solidFill>
                <a:srgbClr val="555555"/>
              </a:solidFill>
              <a:effectLst/>
              <a:latin typeface="Noto Serif JP"/>
            </a:endParaRPr>
          </a:p>
          <a:p>
            <a:r>
              <a:rPr lang="ja-JP" altLang="en-US" b="0" i="0" dirty="0">
                <a:solidFill>
                  <a:srgbClr val="555555"/>
                </a:solidFill>
                <a:effectLst/>
                <a:latin typeface="Noto Serif JP"/>
              </a:rPr>
              <a:t>コントラスト</a:t>
            </a:r>
            <a:r>
              <a:rPr lang="en-US" altLang="ja-JP" b="0" i="0" dirty="0">
                <a:solidFill>
                  <a:srgbClr val="555555"/>
                </a:solidFill>
                <a:effectLst/>
                <a:latin typeface="Noto Serif JP"/>
              </a:rPr>
              <a:t>:</a:t>
            </a:r>
            <a:r>
              <a:rPr lang="ja-JP" altLang="en-US" b="1" i="0" dirty="0">
                <a:solidFill>
                  <a:srgbClr val="BDC1C6"/>
                </a:solidFill>
                <a:effectLst/>
                <a:latin typeface="arial" panose="020B0604020202020204" pitchFamily="34" charset="0"/>
              </a:rPr>
              <a:t>最も暗い部分と最も明るい部分の蛍光強度の差</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6</a:t>
            </a:fld>
            <a:endParaRPr kumimoji="1" lang="ja-JP" altLang="en-US"/>
          </a:p>
        </p:txBody>
      </p:sp>
    </p:spTree>
    <p:extLst>
      <p:ext uri="{BB962C8B-B14F-4D97-AF65-F5344CB8AC3E}">
        <p14:creationId xmlns:p14="http://schemas.microsoft.com/office/powerpoint/2010/main" val="727448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a:t>
            </a:r>
            <a:r>
              <a:rPr kumimoji="1" lang="en-US" altLang="ja-JP" dirty="0"/>
              <a:t>A</a:t>
            </a:r>
            <a:r>
              <a:rPr kumimoji="1" lang="ja-JP" altLang="en-US" dirty="0"/>
              <a:t>は磁場印加時の窒素空孔中心のエネルギー準位です。</a:t>
            </a:r>
            <a:endParaRPr kumimoji="1" lang="en-US" altLang="ja-JP" dirty="0"/>
          </a:p>
          <a:p>
            <a:r>
              <a:rPr kumimoji="1" lang="ja-JP" altLang="en-US" dirty="0"/>
              <a:t>磁場がかけられたことによって基底状態の縮退が解けています。すなわち、ゼーマン分裂が起こっています。</a:t>
            </a:r>
            <a:endParaRPr kumimoji="1" lang="en-US" altLang="ja-JP" dirty="0"/>
          </a:p>
          <a:p>
            <a:r>
              <a:rPr lang="ja-JP" altLang="en-US" b="0" i="0" dirty="0">
                <a:solidFill>
                  <a:srgbClr val="555555"/>
                </a:solidFill>
                <a:effectLst/>
                <a:latin typeface="Noto Serif JP"/>
              </a:rPr>
              <a:t>磁場の強さに比例して「＋１」と「−１」のエネルギー準位が上下に分かれていきます。</a:t>
            </a:r>
            <a:endParaRPr lang="en-US" altLang="ja-JP" b="0" i="0" dirty="0">
              <a:solidFill>
                <a:srgbClr val="555555"/>
              </a:solidFill>
              <a:effectLst/>
              <a:latin typeface="Noto Serif JP"/>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555555"/>
                </a:solidFill>
                <a:effectLst/>
                <a:latin typeface="Noto Serif JP"/>
              </a:rPr>
              <a:t>図</a:t>
            </a:r>
            <a:r>
              <a:rPr lang="en-US" altLang="ja-JP" b="0" i="0" dirty="0">
                <a:solidFill>
                  <a:srgbClr val="555555"/>
                </a:solidFill>
                <a:effectLst/>
                <a:latin typeface="Noto Serif JP"/>
              </a:rPr>
              <a:t>B</a:t>
            </a:r>
            <a:r>
              <a:rPr lang="ja-JP" altLang="en-US" b="0" i="0" dirty="0">
                <a:solidFill>
                  <a:srgbClr val="555555"/>
                </a:solidFill>
                <a:effectLst/>
                <a:latin typeface="Noto Serif JP"/>
              </a:rPr>
              <a:t>は縦軸が蛍光強度で、横軸がマイクロ波周波数です。</a:t>
            </a:r>
            <a:endParaRPr lang="en-US" altLang="ja-JP" b="0" i="0" dirty="0">
              <a:solidFill>
                <a:srgbClr val="555555"/>
              </a:solidFill>
              <a:effectLst/>
              <a:latin typeface="Noto Serif JP"/>
            </a:endParaRPr>
          </a:p>
          <a:p>
            <a:r>
              <a:rPr lang="ja-JP" altLang="en-US" b="0" i="0" dirty="0">
                <a:solidFill>
                  <a:srgbClr val="555555"/>
                </a:solidFill>
                <a:effectLst/>
                <a:latin typeface="Noto Serif JP"/>
              </a:rPr>
              <a:t>ゼーマン分裂によって共鳴できるエネルギー差が二つになったため、ピークも二つになります。</a:t>
            </a:r>
            <a:endParaRPr lang="en-US" altLang="ja-JP" b="0" i="0" dirty="0">
              <a:solidFill>
                <a:srgbClr val="555555"/>
              </a:solidFill>
              <a:effectLst/>
              <a:latin typeface="Noto Serif JP"/>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555555"/>
                </a:solidFill>
                <a:effectLst/>
                <a:latin typeface="Noto Serif JP"/>
              </a:rPr>
              <a:t>強い磁場を印加していくと「０」と「＋１」、「０」と「－１」に共鳴するマイクロ波の周波数も変化します。</a:t>
            </a:r>
            <a:endParaRPr lang="en-US" altLang="ja-JP" b="0" i="0" dirty="0">
              <a:solidFill>
                <a:srgbClr val="555555"/>
              </a:solidFill>
              <a:effectLst/>
              <a:latin typeface="Noto Serif JP"/>
            </a:endParaRPr>
          </a:p>
          <a:p>
            <a:r>
              <a:rPr lang="ja-JP" altLang="en-US" b="0" i="0" dirty="0">
                <a:solidFill>
                  <a:srgbClr val="555555"/>
                </a:solidFill>
                <a:effectLst/>
                <a:latin typeface="Noto Serif JP"/>
              </a:rPr>
              <a:t>この原理に基づくと、窒素空孔中心を用いて磁場の値を高精度に求めることができます。</a:t>
            </a:r>
            <a:endParaRPr lang="en-US" altLang="ja-JP" b="0" i="0" dirty="0">
              <a:solidFill>
                <a:srgbClr val="555555"/>
              </a:solidFill>
              <a:effectLst/>
              <a:latin typeface="Noto Serif JP"/>
            </a:endParaRPr>
          </a:p>
          <a:p>
            <a:endParaRPr kumimoji="1" lang="en-US" altLang="ja-JP" b="0" i="0" dirty="0">
              <a:solidFill>
                <a:srgbClr val="555555"/>
              </a:solidFill>
              <a:effectLst/>
              <a:latin typeface="Noto Serif JP"/>
            </a:endParaRPr>
          </a:p>
          <a:p>
            <a:r>
              <a:rPr kumimoji="1" lang="ja-JP" altLang="en-US" b="0" i="0" dirty="0">
                <a:solidFill>
                  <a:srgbClr val="555555"/>
                </a:solidFill>
                <a:effectLst/>
                <a:latin typeface="Noto Serif JP"/>
              </a:rPr>
              <a:t>メモ</a:t>
            </a:r>
            <a:endParaRPr kumimoji="1" lang="en-US" altLang="ja-JP" b="0" i="0" dirty="0">
              <a:solidFill>
                <a:srgbClr val="555555"/>
              </a:solidFill>
              <a:effectLst/>
              <a:latin typeface="Noto Serif JP"/>
            </a:endParaRPr>
          </a:p>
          <a:p>
            <a:r>
              <a:rPr kumimoji="1" lang="ja-JP" altLang="en-US" b="0" i="0" dirty="0">
                <a:solidFill>
                  <a:srgbClr val="555555"/>
                </a:solidFill>
                <a:effectLst/>
                <a:latin typeface="Noto Serif JP"/>
              </a:rPr>
              <a:t>どれぐらいの磁場でエネルギー準位がどれくらい分裂するかは理論的に求められるため、窒素空孔中心にどれぐらいの磁場がかかっているかが正確にわかる。</a:t>
            </a:r>
            <a:endParaRPr kumimoji="1" lang="en-US" altLang="ja-JP"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7</a:t>
            </a:fld>
            <a:endParaRPr kumimoji="1" lang="ja-JP" altLang="en-US"/>
          </a:p>
        </p:txBody>
      </p:sp>
    </p:spTree>
    <p:extLst>
      <p:ext uri="{BB962C8B-B14F-4D97-AF65-F5344CB8AC3E}">
        <p14:creationId xmlns:p14="http://schemas.microsoft.com/office/powerpoint/2010/main" val="2513241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高圧容器について説明する。</a:t>
            </a:r>
            <a:endParaRPr kumimoji="1" lang="en-US" altLang="ja-JP" dirty="0"/>
          </a:p>
          <a:p>
            <a:r>
              <a:rPr kumimoji="1" lang="ja-JP" altLang="en-US" dirty="0"/>
              <a:t>アンビルセルとしてモアッサナイトアンビルセルを用いました。</a:t>
            </a:r>
            <a:endParaRPr kumimoji="1" lang="en-US" altLang="ja-JP" dirty="0"/>
          </a:p>
          <a:p>
            <a:r>
              <a:rPr kumimoji="1" lang="ja-JP" altLang="en-US" dirty="0"/>
              <a:t>測定するときに必要なレーザーは上部のアンビルを通して高圧室に向けて照射されます。</a:t>
            </a:r>
            <a:endParaRPr kumimoji="1" lang="en-US" altLang="ja-JP" dirty="0"/>
          </a:p>
          <a:p>
            <a:r>
              <a:rPr kumimoji="1" lang="ja-JP" altLang="en-US" dirty="0"/>
              <a:t>測定に必要なマイクロ波は試料付近の小型マイクロコイルから供給されます。</a:t>
            </a:r>
            <a:endParaRPr kumimoji="1" lang="en-US" altLang="ja-JP" dirty="0"/>
          </a:p>
          <a:p>
            <a:r>
              <a:rPr kumimoji="1" lang="ja-JP" altLang="en-US" dirty="0"/>
              <a:t>大きい方のコイルは、窒素空孔中心を用いた計測の正しさを検証するための、交流磁化率測定用のモジュレーションコイルです。</a:t>
            </a:r>
            <a:endParaRPr kumimoji="1" lang="en-US" altLang="ja-JP" dirty="0"/>
          </a:p>
          <a:p>
            <a:r>
              <a:rPr kumimoji="1" lang="ja-JP" altLang="en-US" dirty="0"/>
              <a:t>座標について言及する。</a:t>
            </a:r>
            <a:r>
              <a:rPr kumimoji="1" lang="en-US" altLang="ja-JP" dirty="0"/>
              <a:t>C</a:t>
            </a:r>
            <a:r>
              <a:rPr kumimoji="1" lang="ja-JP" altLang="en-US" dirty="0"/>
              <a:t>軸は試料の</a:t>
            </a:r>
            <a:r>
              <a:rPr kumimoji="1" lang="en-US" altLang="ja-JP" dirty="0" err="1"/>
              <a:t>FeAs</a:t>
            </a:r>
            <a:r>
              <a:rPr kumimoji="1" lang="ja-JP" altLang="en-US" dirty="0"/>
              <a:t>面の積層方向。もう一つはダイヤモンド窒素空孔中心の座標。本研究での印加磁場は常に</a:t>
            </a:r>
            <a:r>
              <a:rPr kumimoji="1" lang="en-US" altLang="ja-JP" dirty="0"/>
              <a:t>c</a:t>
            </a:r>
            <a:r>
              <a:rPr kumimoji="1" lang="ja-JP" altLang="en-US" dirty="0"/>
              <a:t>軸に沿ったものである。</a:t>
            </a:r>
            <a:endParaRPr kumimoji="1" lang="en-US" altLang="ja-JP" dirty="0"/>
          </a:p>
          <a:p>
            <a:endParaRPr kumimoji="1" lang="en-US" altLang="ja-JP" dirty="0"/>
          </a:p>
          <a:p>
            <a:r>
              <a:rPr kumimoji="1" lang="ja-JP" altLang="en-US" dirty="0"/>
              <a:t>メモ</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モジュレーションコイルの下にあるものがガスケットである。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モアッサナイトを用いた理由</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光学的アクセスができるから。</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モアッサナイトアンビルは</a:t>
            </a:r>
            <a:r>
              <a:rPr kumimoji="1" lang="en-US" altLang="ja-JP" dirty="0"/>
              <a:t>50</a:t>
            </a:r>
            <a:r>
              <a:rPr kumimoji="1" lang="ja-JP" altLang="en-US" dirty="0"/>
              <a:t>数</a:t>
            </a:r>
            <a:r>
              <a:rPr kumimoji="1" lang="en-US" altLang="ja-JP" dirty="0" err="1"/>
              <a:t>Gpa</a:t>
            </a:r>
            <a:r>
              <a:rPr kumimoji="1" lang="ja-JP" altLang="en-US" dirty="0"/>
              <a:t>まで圧力を印加することができる。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ダイヤモンドアンビルセルの次に大きい圧力。</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ダイヤモンドより</a:t>
            </a:r>
            <a:r>
              <a:rPr lang="ja-JP" altLang="en-US" b="0" i="0" dirty="0">
                <a:solidFill>
                  <a:srgbClr val="666666"/>
                </a:solidFill>
                <a:effectLst/>
                <a:latin typeface="-apple-system"/>
              </a:rPr>
              <a:t>安価であり、より大きなカラットが手に入る等の利点も持っている。</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8</a:t>
            </a:fld>
            <a:endParaRPr kumimoji="1" lang="ja-JP" altLang="en-US"/>
          </a:p>
        </p:txBody>
      </p:sp>
    </p:spTree>
    <p:extLst>
      <p:ext uri="{BB962C8B-B14F-4D97-AF65-F5344CB8AC3E}">
        <p14:creationId xmlns:p14="http://schemas.microsoft.com/office/powerpoint/2010/main" val="3663633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左の図はマイクロコイルと試料の写真です。右下のスケールバーからわかるようにマイクロコイルの直径は約</a:t>
            </a:r>
            <a:r>
              <a:rPr kumimoji="1" lang="en-US" altLang="ja-JP" dirty="0"/>
              <a:t>100</a:t>
            </a:r>
            <a:r>
              <a:rPr kumimoji="1" lang="ja-JP" altLang="en-US" dirty="0"/>
              <a:t>マイクロメートルです。</a:t>
            </a:r>
            <a:endParaRPr kumimoji="1" lang="en-US" altLang="ja-JP" dirty="0"/>
          </a:p>
          <a:p>
            <a:r>
              <a:rPr kumimoji="1" lang="ja-JP" altLang="en-US" dirty="0"/>
              <a:t>試料の大きさは幅約</a:t>
            </a:r>
            <a:r>
              <a:rPr kumimoji="1" lang="en-US" altLang="ja-JP" dirty="0"/>
              <a:t>80</a:t>
            </a:r>
            <a:r>
              <a:rPr kumimoji="1" lang="ja-JP" altLang="en-US" dirty="0"/>
              <a:t>～</a:t>
            </a:r>
            <a:r>
              <a:rPr kumimoji="1" lang="en-US" altLang="ja-JP" dirty="0"/>
              <a:t>100</a:t>
            </a:r>
            <a:r>
              <a:rPr kumimoji="1" lang="ja-JP" altLang="en-US" dirty="0"/>
              <a:t>マイクロメートル、厚さ約</a:t>
            </a:r>
            <a:r>
              <a:rPr kumimoji="1" lang="en-US" altLang="ja-JP" dirty="0"/>
              <a:t>80</a:t>
            </a:r>
            <a:r>
              <a:rPr kumimoji="1" lang="ja-JP" altLang="en-US" dirty="0"/>
              <a:t>マイクロメートルの不規則な五角形です。</a:t>
            </a:r>
            <a:endParaRPr kumimoji="1" lang="en-US" altLang="ja-JP" dirty="0"/>
          </a:p>
          <a:p>
            <a:r>
              <a:rPr kumimoji="1" lang="ja-JP" altLang="en-US" dirty="0"/>
              <a:t>右の図は蛍光画像です。白い線で書かれている五角形が試料で、白い点がダイヤモンド窒素空孔中心です。</a:t>
            </a:r>
            <a:endParaRPr kumimoji="1" lang="en-US" altLang="ja-JP" dirty="0"/>
          </a:p>
          <a:p>
            <a:r>
              <a:rPr kumimoji="1" lang="ja-JP" altLang="en-US" dirty="0"/>
              <a:t>本研究では、試料上面の中央付近の窒素空孔中心を</a:t>
            </a:r>
            <a:r>
              <a:rPr kumimoji="1" lang="en-US" altLang="ja-JP" dirty="0"/>
              <a:t>NVC</a:t>
            </a:r>
            <a:r>
              <a:rPr kumimoji="1" lang="ja-JP" altLang="en-US" dirty="0"/>
              <a:t>、試料の端の窒素空孔中心を</a:t>
            </a:r>
            <a:r>
              <a:rPr kumimoji="1" lang="en-US" altLang="ja-JP" dirty="0"/>
              <a:t>NVE</a:t>
            </a:r>
            <a:r>
              <a:rPr kumimoji="1" lang="ja-JP" altLang="en-US" dirty="0"/>
              <a:t>、試料から離れた窒素空孔中心を</a:t>
            </a:r>
            <a:r>
              <a:rPr kumimoji="1" lang="en-US" altLang="ja-JP" dirty="0"/>
              <a:t>NVF</a:t>
            </a:r>
            <a:r>
              <a:rPr kumimoji="1" lang="ja-JP" altLang="en-US" dirty="0"/>
              <a:t>と呼ぶことにします。</a:t>
            </a:r>
            <a:endParaRPr kumimoji="1" lang="en-US" altLang="ja-JP"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9</a:t>
            </a:fld>
            <a:endParaRPr kumimoji="1" lang="ja-JP" altLang="en-US"/>
          </a:p>
        </p:txBody>
      </p:sp>
    </p:spTree>
    <p:extLst>
      <p:ext uri="{BB962C8B-B14F-4D97-AF65-F5344CB8AC3E}">
        <p14:creationId xmlns:p14="http://schemas.microsoft.com/office/powerpoint/2010/main" val="1040710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7F9C40-95FF-E5E3-C28B-FBA7C00B375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38AA313-96F4-39D6-6FC2-036DF42F7E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3919A5A-6CBF-377D-590C-0554DB849DFB}"/>
              </a:ext>
            </a:extLst>
          </p:cNvPr>
          <p:cNvSpPr>
            <a:spLocks noGrp="1"/>
          </p:cNvSpPr>
          <p:nvPr>
            <p:ph type="dt" sz="half" idx="10"/>
          </p:nvPr>
        </p:nvSpPr>
        <p:spPr/>
        <p:txBody>
          <a:bodyPr/>
          <a:lstStyle/>
          <a:p>
            <a:fld id="{3FA4205B-A951-4760-B01B-967F5345CD82}" type="datetime1">
              <a:rPr kumimoji="1" lang="ja-JP" altLang="en-US" smtClean="0"/>
              <a:t>2022/7/31</a:t>
            </a:fld>
            <a:endParaRPr kumimoji="1" lang="ja-JP" altLang="en-US"/>
          </a:p>
        </p:txBody>
      </p:sp>
      <p:sp>
        <p:nvSpPr>
          <p:cNvPr id="5" name="フッター プレースホルダー 4">
            <a:extLst>
              <a:ext uri="{FF2B5EF4-FFF2-40B4-BE49-F238E27FC236}">
                <a16:creationId xmlns:a16="http://schemas.microsoft.com/office/drawing/2014/main" id="{F7B2D99B-FB8B-F250-9120-DE504FF247E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C5FC38-57F2-8734-6A25-917F303D12DF}"/>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1468303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8C20C-A8DA-26B0-EA76-EF0F0C141CA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73E6B92-C508-1AA6-4966-16BD89A91A8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1F3BFF3-2C56-5567-0C97-78A2D1E586B8}"/>
              </a:ext>
            </a:extLst>
          </p:cNvPr>
          <p:cNvSpPr>
            <a:spLocks noGrp="1"/>
          </p:cNvSpPr>
          <p:nvPr>
            <p:ph type="dt" sz="half" idx="10"/>
          </p:nvPr>
        </p:nvSpPr>
        <p:spPr/>
        <p:txBody>
          <a:bodyPr/>
          <a:lstStyle/>
          <a:p>
            <a:fld id="{C9DE0BA8-2C90-4F6A-8429-77909F752ED4}" type="datetime1">
              <a:rPr kumimoji="1" lang="ja-JP" altLang="en-US" smtClean="0"/>
              <a:t>2022/7/31</a:t>
            </a:fld>
            <a:endParaRPr kumimoji="1" lang="ja-JP" altLang="en-US"/>
          </a:p>
        </p:txBody>
      </p:sp>
      <p:sp>
        <p:nvSpPr>
          <p:cNvPr id="5" name="フッター プレースホルダー 4">
            <a:extLst>
              <a:ext uri="{FF2B5EF4-FFF2-40B4-BE49-F238E27FC236}">
                <a16:creationId xmlns:a16="http://schemas.microsoft.com/office/drawing/2014/main" id="{BCA64637-FE8A-909B-5FB9-7F49B37A565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CC58EC5-53CD-B2EB-6295-2DE8A122F099}"/>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610945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FD6FCD8-A180-6AE1-A332-067B025F89D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510D5C1-376D-BEC3-4E87-5B043C230CE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84EBEE3-469E-1408-3A22-224B2DD6F1AB}"/>
              </a:ext>
            </a:extLst>
          </p:cNvPr>
          <p:cNvSpPr>
            <a:spLocks noGrp="1"/>
          </p:cNvSpPr>
          <p:nvPr>
            <p:ph type="dt" sz="half" idx="10"/>
          </p:nvPr>
        </p:nvSpPr>
        <p:spPr/>
        <p:txBody>
          <a:bodyPr/>
          <a:lstStyle/>
          <a:p>
            <a:fld id="{2C1A4ADA-889B-4CE3-AE8D-547F6C688B66}" type="datetime1">
              <a:rPr kumimoji="1" lang="ja-JP" altLang="en-US" smtClean="0"/>
              <a:t>2022/7/31</a:t>
            </a:fld>
            <a:endParaRPr kumimoji="1" lang="ja-JP" altLang="en-US"/>
          </a:p>
        </p:txBody>
      </p:sp>
      <p:sp>
        <p:nvSpPr>
          <p:cNvPr id="5" name="フッター プレースホルダー 4">
            <a:extLst>
              <a:ext uri="{FF2B5EF4-FFF2-40B4-BE49-F238E27FC236}">
                <a16:creationId xmlns:a16="http://schemas.microsoft.com/office/drawing/2014/main" id="{ECB4F7A8-6EA9-8EA6-C97F-1891D2180EF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F3D8693-1CE1-ECC9-40D9-CE035D2841C7}"/>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25652138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523153-74C2-9131-993F-ADC468AC62F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47E8F3F-66CF-FE67-4AF7-815BBBA476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58787DA-4912-39FC-E5E7-22992A40A5C0}"/>
              </a:ext>
            </a:extLst>
          </p:cNvPr>
          <p:cNvSpPr>
            <a:spLocks noGrp="1"/>
          </p:cNvSpPr>
          <p:nvPr>
            <p:ph type="dt" sz="half" idx="10"/>
          </p:nvPr>
        </p:nvSpPr>
        <p:spPr/>
        <p:txBody>
          <a:bodyPr/>
          <a:lstStyle/>
          <a:p>
            <a:fld id="{64E0D5C6-24AC-416E-82FD-D55C841F154B}" type="datetimeFigureOut">
              <a:rPr kumimoji="1" lang="ja-JP" altLang="en-US" smtClean="0"/>
              <a:t>2022/7/31</a:t>
            </a:fld>
            <a:endParaRPr kumimoji="1" lang="ja-JP" altLang="en-US"/>
          </a:p>
        </p:txBody>
      </p:sp>
      <p:sp>
        <p:nvSpPr>
          <p:cNvPr id="5" name="フッター プレースホルダー 4">
            <a:extLst>
              <a:ext uri="{FF2B5EF4-FFF2-40B4-BE49-F238E27FC236}">
                <a16:creationId xmlns:a16="http://schemas.microsoft.com/office/drawing/2014/main" id="{306BA941-937C-515A-B1CC-BAB5BA47541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CD1E5A3-D487-1412-83AC-89A2003E9986}"/>
              </a:ext>
            </a:extLst>
          </p:cNvPr>
          <p:cNvSpPr>
            <a:spLocks noGrp="1"/>
          </p:cNvSpPr>
          <p:nvPr>
            <p:ph type="sldNum" sz="quarter" idx="12"/>
          </p:nvPr>
        </p:nvSpPr>
        <p:spPr/>
        <p:txBody>
          <a:bodyPr/>
          <a:lstStyle/>
          <a:p>
            <a:fld id="{F1D45EBD-36D9-4B36-83EF-4CC334C8347C}" type="slidenum">
              <a:rPr kumimoji="1" lang="ja-JP" altLang="en-US" smtClean="0"/>
              <a:t>‹#›</a:t>
            </a:fld>
            <a:endParaRPr kumimoji="1" lang="ja-JP" altLang="en-US"/>
          </a:p>
        </p:txBody>
      </p:sp>
    </p:spTree>
    <p:extLst>
      <p:ext uri="{BB962C8B-B14F-4D97-AF65-F5344CB8AC3E}">
        <p14:creationId xmlns:p14="http://schemas.microsoft.com/office/powerpoint/2010/main" val="7878400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1775BA-D08C-1E88-2FC7-BD1D875B30E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FD1C02C-7DA8-FE69-A0D4-F1C3E13F44B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A463A09-1C6A-16B5-896A-4FE83243F081}"/>
              </a:ext>
            </a:extLst>
          </p:cNvPr>
          <p:cNvSpPr>
            <a:spLocks noGrp="1"/>
          </p:cNvSpPr>
          <p:nvPr>
            <p:ph type="dt" sz="half" idx="10"/>
          </p:nvPr>
        </p:nvSpPr>
        <p:spPr/>
        <p:txBody>
          <a:bodyPr/>
          <a:lstStyle/>
          <a:p>
            <a:fld id="{64E0D5C6-24AC-416E-82FD-D55C841F154B}" type="datetimeFigureOut">
              <a:rPr kumimoji="1" lang="ja-JP" altLang="en-US" smtClean="0"/>
              <a:t>2022/7/31</a:t>
            </a:fld>
            <a:endParaRPr kumimoji="1" lang="ja-JP" altLang="en-US"/>
          </a:p>
        </p:txBody>
      </p:sp>
      <p:sp>
        <p:nvSpPr>
          <p:cNvPr id="5" name="フッター プレースホルダー 4">
            <a:extLst>
              <a:ext uri="{FF2B5EF4-FFF2-40B4-BE49-F238E27FC236}">
                <a16:creationId xmlns:a16="http://schemas.microsoft.com/office/drawing/2014/main" id="{4972189E-5CBD-75ED-DA24-F854AB8F894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6F87850-2722-8711-057F-FF2F21C4CC50}"/>
              </a:ext>
            </a:extLst>
          </p:cNvPr>
          <p:cNvSpPr>
            <a:spLocks noGrp="1"/>
          </p:cNvSpPr>
          <p:nvPr>
            <p:ph type="sldNum" sz="quarter" idx="12"/>
          </p:nvPr>
        </p:nvSpPr>
        <p:spPr/>
        <p:txBody>
          <a:bodyPr/>
          <a:lstStyle/>
          <a:p>
            <a:fld id="{F1D45EBD-36D9-4B36-83EF-4CC334C8347C}" type="slidenum">
              <a:rPr kumimoji="1" lang="ja-JP" altLang="en-US" smtClean="0"/>
              <a:t>‹#›</a:t>
            </a:fld>
            <a:endParaRPr kumimoji="1" lang="ja-JP" altLang="en-US"/>
          </a:p>
        </p:txBody>
      </p:sp>
    </p:spTree>
    <p:extLst>
      <p:ext uri="{BB962C8B-B14F-4D97-AF65-F5344CB8AC3E}">
        <p14:creationId xmlns:p14="http://schemas.microsoft.com/office/powerpoint/2010/main" val="2254964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EB844B-8426-AAE2-BF6B-B5F5285D98B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39A6D60-4CA6-70C2-A093-65B4E88041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1191B7E-4AAC-4D3A-F4A9-EF2712DB112A}"/>
              </a:ext>
            </a:extLst>
          </p:cNvPr>
          <p:cNvSpPr>
            <a:spLocks noGrp="1"/>
          </p:cNvSpPr>
          <p:nvPr>
            <p:ph type="dt" sz="half" idx="10"/>
          </p:nvPr>
        </p:nvSpPr>
        <p:spPr/>
        <p:txBody>
          <a:bodyPr/>
          <a:lstStyle/>
          <a:p>
            <a:fld id="{64E0D5C6-24AC-416E-82FD-D55C841F154B}" type="datetimeFigureOut">
              <a:rPr kumimoji="1" lang="ja-JP" altLang="en-US" smtClean="0"/>
              <a:t>2022/7/31</a:t>
            </a:fld>
            <a:endParaRPr kumimoji="1" lang="ja-JP" altLang="en-US"/>
          </a:p>
        </p:txBody>
      </p:sp>
      <p:sp>
        <p:nvSpPr>
          <p:cNvPr id="5" name="フッター プレースホルダー 4">
            <a:extLst>
              <a:ext uri="{FF2B5EF4-FFF2-40B4-BE49-F238E27FC236}">
                <a16:creationId xmlns:a16="http://schemas.microsoft.com/office/drawing/2014/main" id="{7D873335-3851-C244-D51A-62EB8F82C81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901811B-AB26-3A34-57EE-1A44D11C776F}"/>
              </a:ext>
            </a:extLst>
          </p:cNvPr>
          <p:cNvSpPr>
            <a:spLocks noGrp="1"/>
          </p:cNvSpPr>
          <p:nvPr>
            <p:ph type="sldNum" sz="quarter" idx="12"/>
          </p:nvPr>
        </p:nvSpPr>
        <p:spPr/>
        <p:txBody>
          <a:bodyPr/>
          <a:lstStyle/>
          <a:p>
            <a:fld id="{F1D45EBD-36D9-4B36-83EF-4CC334C8347C}" type="slidenum">
              <a:rPr kumimoji="1" lang="ja-JP" altLang="en-US" smtClean="0"/>
              <a:t>‹#›</a:t>
            </a:fld>
            <a:endParaRPr kumimoji="1" lang="ja-JP" altLang="en-US"/>
          </a:p>
        </p:txBody>
      </p:sp>
    </p:spTree>
    <p:extLst>
      <p:ext uri="{BB962C8B-B14F-4D97-AF65-F5344CB8AC3E}">
        <p14:creationId xmlns:p14="http://schemas.microsoft.com/office/powerpoint/2010/main" val="3063045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BDDBDD-E801-958A-E601-F30BB660C8B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8FC4192-4990-AEC9-CAF6-9AB6DD53EE1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1F0AD06-710E-CFAE-4B53-8584A659863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3FC1B44-261E-15CD-3AC8-BA0532E7467A}"/>
              </a:ext>
            </a:extLst>
          </p:cNvPr>
          <p:cNvSpPr>
            <a:spLocks noGrp="1"/>
          </p:cNvSpPr>
          <p:nvPr>
            <p:ph type="dt" sz="half" idx="10"/>
          </p:nvPr>
        </p:nvSpPr>
        <p:spPr/>
        <p:txBody>
          <a:bodyPr/>
          <a:lstStyle/>
          <a:p>
            <a:fld id="{64E0D5C6-24AC-416E-82FD-D55C841F154B}" type="datetimeFigureOut">
              <a:rPr kumimoji="1" lang="ja-JP" altLang="en-US" smtClean="0"/>
              <a:t>2022/7/31</a:t>
            </a:fld>
            <a:endParaRPr kumimoji="1" lang="ja-JP" altLang="en-US"/>
          </a:p>
        </p:txBody>
      </p:sp>
      <p:sp>
        <p:nvSpPr>
          <p:cNvPr id="6" name="フッター プレースホルダー 5">
            <a:extLst>
              <a:ext uri="{FF2B5EF4-FFF2-40B4-BE49-F238E27FC236}">
                <a16:creationId xmlns:a16="http://schemas.microsoft.com/office/drawing/2014/main" id="{97BEFEF9-9D5D-49D1-6B4F-11F2B4C2107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9D464B6-21B4-B9B5-D409-3A87E4459965}"/>
              </a:ext>
            </a:extLst>
          </p:cNvPr>
          <p:cNvSpPr>
            <a:spLocks noGrp="1"/>
          </p:cNvSpPr>
          <p:nvPr>
            <p:ph type="sldNum" sz="quarter" idx="12"/>
          </p:nvPr>
        </p:nvSpPr>
        <p:spPr/>
        <p:txBody>
          <a:bodyPr/>
          <a:lstStyle/>
          <a:p>
            <a:fld id="{F1D45EBD-36D9-4B36-83EF-4CC334C8347C}" type="slidenum">
              <a:rPr kumimoji="1" lang="ja-JP" altLang="en-US" smtClean="0"/>
              <a:t>‹#›</a:t>
            </a:fld>
            <a:endParaRPr kumimoji="1" lang="ja-JP" altLang="en-US"/>
          </a:p>
        </p:txBody>
      </p:sp>
    </p:spTree>
    <p:extLst>
      <p:ext uri="{BB962C8B-B14F-4D97-AF65-F5344CB8AC3E}">
        <p14:creationId xmlns:p14="http://schemas.microsoft.com/office/powerpoint/2010/main" val="8130304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E97E9E-EA55-A1A5-1BF7-2475F069F07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71AE80C-CCAA-F199-DBE4-119952D39E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CFAC200-3FDC-08A6-6A32-F718F2C7C21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E3D4F54-28C5-E420-9E7B-30E30355D0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C7DB31C-5A60-0723-DB9E-535BAEAFA55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3EDB5B0-6190-549C-28BF-2B8517DAEF1D}"/>
              </a:ext>
            </a:extLst>
          </p:cNvPr>
          <p:cNvSpPr>
            <a:spLocks noGrp="1"/>
          </p:cNvSpPr>
          <p:nvPr>
            <p:ph type="dt" sz="half" idx="10"/>
          </p:nvPr>
        </p:nvSpPr>
        <p:spPr/>
        <p:txBody>
          <a:bodyPr/>
          <a:lstStyle/>
          <a:p>
            <a:fld id="{64E0D5C6-24AC-416E-82FD-D55C841F154B}" type="datetimeFigureOut">
              <a:rPr kumimoji="1" lang="ja-JP" altLang="en-US" smtClean="0"/>
              <a:t>2022/7/31</a:t>
            </a:fld>
            <a:endParaRPr kumimoji="1" lang="ja-JP" altLang="en-US"/>
          </a:p>
        </p:txBody>
      </p:sp>
      <p:sp>
        <p:nvSpPr>
          <p:cNvPr id="8" name="フッター プレースホルダー 7">
            <a:extLst>
              <a:ext uri="{FF2B5EF4-FFF2-40B4-BE49-F238E27FC236}">
                <a16:creationId xmlns:a16="http://schemas.microsoft.com/office/drawing/2014/main" id="{6C0DF4FC-67D1-04A9-B9BA-BCBF0B084C9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A19332F-512B-5FE3-B4A9-C9DC63B41F95}"/>
              </a:ext>
            </a:extLst>
          </p:cNvPr>
          <p:cNvSpPr>
            <a:spLocks noGrp="1"/>
          </p:cNvSpPr>
          <p:nvPr>
            <p:ph type="sldNum" sz="quarter" idx="12"/>
          </p:nvPr>
        </p:nvSpPr>
        <p:spPr/>
        <p:txBody>
          <a:bodyPr/>
          <a:lstStyle/>
          <a:p>
            <a:fld id="{F1D45EBD-36D9-4B36-83EF-4CC334C8347C}" type="slidenum">
              <a:rPr kumimoji="1" lang="ja-JP" altLang="en-US" smtClean="0"/>
              <a:t>‹#›</a:t>
            </a:fld>
            <a:endParaRPr kumimoji="1" lang="ja-JP" altLang="en-US"/>
          </a:p>
        </p:txBody>
      </p:sp>
    </p:spTree>
    <p:extLst>
      <p:ext uri="{BB962C8B-B14F-4D97-AF65-F5344CB8AC3E}">
        <p14:creationId xmlns:p14="http://schemas.microsoft.com/office/powerpoint/2010/main" val="27819758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319E3B-5992-4A5C-8A0D-74017642EED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14C39AF-B3DC-507E-B5D7-BDA8239B8A45}"/>
              </a:ext>
            </a:extLst>
          </p:cNvPr>
          <p:cNvSpPr>
            <a:spLocks noGrp="1"/>
          </p:cNvSpPr>
          <p:nvPr>
            <p:ph type="dt" sz="half" idx="10"/>
          </p:nvPr>
        </p:nvSpPr>
        <p:spPr/>
        <p:txBody>
          <a:bodyPr/>
          <a:lstStyle/>
          <a:p>
            <a:fld id="{64E0D5C6-24AC-416E-82FD-D55C841F154B}" type="datetimeFigureOut">
              <a:rPr kumimoji="1" lang="ja-JP" altLang="en-US" smtClean="0"/>
              <a:t>2022/7/31</a:t>
            </a:fld>
            <a:endParaRPr kumimoji="1" lang="ja-JP" altLang="en-US"/>
          </a:p>
        </p:txBody>
      </p:sp>
      <p:sp>
        <p:nvSpPr>
          <p:cNvPr id="4" name="フッター プレースホルダー 3">
            <a:extLst>
              <a:ext uri="{FF2B5EF4-FFF2-40B4-BE49-F238E27FC236}">
                <a16:creationId xmlns:a16="http://schemas.microsoft.com/office/drawing/2014/main" id="{EC7F3573-E8D7-A859-348E-C5DCC70F38D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B93AE8A-C302-C17F-D78C-3FBB7932CD21}"/>
              </a:ext>
            </a:extLst>
          </p:cNvPr>
          <p:cNvSpPr>
            <a:spLocks noGrp="1"/>
          </p:cNvSpPr>
          <p:nvPr>
            <p:ph type="sldNum" sz="quarter" idx="12"/>
          </p:nvPr>
        </p:nvSpPr>
        <p:spPr/>
        <p:txBody>
          <a:bodyPr/>
          <a:lstStyle/>
          <a:p>
            <a:fld id="{F1D45EBD-36D9-4B36-83EF-4CC334C8347C}" type="slidenum">
              <a:rPr kumimoji="1" lang="ja-JP" altLang="en-US" smtClean="0"/>
              <a:t>‹#›</a:t>
            </a:fld>
            <a:endParaRPr kumimoji="1" lang="ja-JP" altLang="en-US"/>
          </a:p>
        </p:txBody>
      </p:sp>
    </p:spTree>
    <p:extLst>
      <p:ext uri="{BB962C8B-B14F-4D97-AF65-F5344CB8AC3E}">
        <p14:creationId xmlns:p14="http://schemas.microsoft.com/office/powerpoint/2010/main" val="24502056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13205BC-BD54-D492-7B26-2C14F29E83C8}"/>
              </a:ext>
            </a:extLst>
          </p:cNvPr>
          <p:cNvSpPr>
            <a:spLocks noGrp="1"/>
          </p:cNvSpPr>
          <p:nvPr>
            <p:ph type="dt" sz="half" idx="10"/>
          </p:nvPr>
        </p:nvSpPr>
        <p:spPr/>
        <p:txBody>
          <a:bodyPr/>
          <a:lstStyle/>
          <a:p>
            <a:fld id="{64E0D5C6-24AC-416E-82FD-D55C841F154B}" type="datetimeFigureOut">
              <a:rPr kumimoji="1" lang="ja-JP" altLang="en-US" smtClean="0"/>
              <a:t>2022/7/31</a:t>
            </a:fld>
            <a:endParaRPr kumimoji="1" lang="ja-JP" altLang="en-US"/>
          </a:p>
        </p:txBody>
      </p:sp>
      <p:sp>
        <p:nvSpPr>
          <p:cNvPr id="3" name="フッター プレースホルダー 2">
            <a:extLst>
              <a:ext uri="{FF2B5EF4-FFF2-40B4-BE49-F238E27FC236}">
                <a16:creationId xmlns:a16="http://schemas.microsoft.com/office/drawing/2014/main" id="{0F6D794B-1F69-CC44-B26E-D6499AF038C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4E1CFC2-FDEB-66B6-8690-8F2B205F0B7F}"/>
              </a:ext>
            </a:extLst>
          </p:cNvPr>
          <p:cNvSpPr>
            <a:spLocks noGrp="1"/>
          </p:cNvSpPr>
          <p:nvPr>
            <p:ph type="sldNum" sz="quarter" idx="12"/>
          </p:nvPr>
        </p:nvSpPr>
        <p:spPr/>
        <p:txBody>
          <a:bodyPr/>
          <a:lstStyle/>
          <a:p>
            <a:fld id="{F1D45EBD-36D9-4B36-83EF-4CC334C8347C}" type="slidenum">
              <a:rPr kumimoji="1" lang="ja-JP" altLang="en-US" smtClean="0"/>
              <a:t>‹#›</a:t>
            </a:fld>
            <a:endParaRPr kumimoji="1" lang="ja-JP" altLang="en-US"/>
          </a:p>
        </p:txBody>
      </p:sp>
    </p:spTree>
    <p:extLst>
      <p:ext uri="{BB962C8B-B14F-4D97-AF65-F5344CB8AC3E}">
        <p14:creationId xmlns:p14="http://schemas.microsoft.com/office/powerpoint/2010/main" val="3797295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A62315-FB81-AC3F-87A5-5234331B851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303FA54-6C8F-4D45-59A9-196076F5B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D445197-3495-5229-FACC-D95CF53D99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CBFE4BF-C4E6-C235-F7ED-9B98B2B46B14}"/>
              </a:ext>
            </a:extLst>
          </p:cNvPr>
          <p:cNvSpPr>
            <a:spLocks noGrp="1"/>
          </p:cNvSpPr>
          <p:nvPr>
            <p:ph type="dt" sz="half" idx="10"/>
          </p:nvPr>
        </p:nvSpPr>
        <p:spPr/>
        <p:txBody>
          <a:bodyPr/>
          <a:lstStyle/>
          <a:p>
            <a:fld id="{64E0D5C6-24AC-416E-82FD-D55C841F154B}" type="datetimeFigureOut">
              <a:rPr kumimoji="1" lang="ja-JP" altLang="en-US" smtClean="0"/>
              <a:t>2022/7/31</a:t>
            </a:fld>
            <a:endParaRPr kumimoji="1" lang="ja-JP" altLang="en-US"/>
          </a:p>
        </p:txBody>
      </p:sp>
      <p:sp>
        <p:nvSpPr>
          <p:cNvPr id="6" name="フッター プレースホルダー 5">
            <a:extLst>
              <a:ext uri="{FF2B5EF4-FFF2-40B4-BE49-F238E27FC236}">
                <a16:creationId xmlns:a16="http://schemas.microsoft.com/office/drawing/2014/main" id="{959216CF-2C11-2AEF-52B4-6EA9458E31E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4943836-0670-4AB7-7322-42BC73DC5BED}"/>
              </a:ext>
            </a:extLst>
          </p:cNvPr>
          <p:cNvSpPr>
            <a:spLocks noGrp="1"/>
          </p:cNvSpPr>
          <p:nvPr>
            <p:ph type="sldNum" sz="quarter" idx="12"/>
          </p:nvPr>
        </p:nvSpPr>
        <p:spPr/>
        <p:txBody>
          <a:bodyPr/>
          <a:lstStyle/>
          <a:p>
            <a:fld id="{F1D45EBD-36D9-4B36-83EF-4CC334C8347C}" type="slidenum">
              <a:rPr kumimoji="1" lang="ja-JP" altLang="en-US" smtClean="0"/>
              <a:t>‹#›</a:t>
            </a:fld>
            <a:endParaRPr kumimoji="1" lang="ja-JP" altLang="en-US"/>
          </a:p>
        </p:txBody>
      </p:sp>
    </p:spTree>
    <p:extLst>
      <p:ext uri="{BB962C8B-B14F-4D97-AF65-F5344CB8AC3E}">
        <p14:creationId xmlns:p14="http://schemas.microsoft.com/office/powerpoint/2010/main" val="1579906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2B258A-BF9E-4954-042C-C2978B9304F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B7A130-8569-CBD4-6FC3-783D81BC21F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601C459-8145-9F90-DD76-3C24CB385B7F}"/>
              </a:ext>
            </a:extLst>
          </p:cNvPr>
          <p:cNvSpPr>
            <a:spLocks noGrp="1"/>
          </p:cNvSpPr>
          <p:nvPr>
            <p:ph type="dt" sz="half" idx="10"/>
          </p:nvPr>
        </p:nvSpPr>
        <p:spPr/>
        <p:txBody>
          <a:bodyPr/>
          <a:lstStyle/>
          <a:p>
            <a:fld id="{41B51ED8-9D64-49CC-84B0-088F67D16689}" type="datetime1">
              <a:rPr kumimoji="1" lang="ja-JP" altLang="en-US" smtClean="0"/>
              <a:t>2022/7/31</a:t>
            </a:fld>
            <a:endParaRPr kumimoji="1" lang="ja-JP" altLang="en-US"/>
          </a:p>
        </p:txBody>
      </p:sp>
      <p:sp>
        <p:nvSpPr>
          <p:cNvPr id="5" name="フッター プレースホルダー 4">
            <a:extLst>
              <a:ext uri="{FF2B5EF4-FFF2-40B4-BE49-F238E27FC236}">
                <a16:creationId xmlns:a16="http://schemas.microsoft.com/office/drawing/2014/main" id="{EDBEE7A6-7914-8178-7FE2-B821C2127B9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0684376-5367-64F6-0B2A-3E325C9F949F}"/>
              </a:ext>
            </a:extLst>
          </p:cNvPr>
          <p:cNvSpPr>
            <a:spLocks noGrp="1"/>
          </p:cNvSpPr>
          <p:nvPr>
            <p:ph type="sldNum" sz="quarter" idx="12"/>
          </p:nvPr>
        </p:nvSpPr>
        <p:spPr>
          <a:xfrm>
            <a:off x="11199043" y="209201"/>
            <a:ext cx="918328" cy="471835"/>
          </a:xfrm>
        </p:spPr>
        <p:txBody>
          <a:bodyPr/>
          <a:lstStyle>
            <a:lvl1pPr>
              <a:defRPr sz="3600">
                <a:solidFill>
                  <a:schemeClr val="tx1"/>
                </a:solidFill>
              </a:defRPr>
            </a:lvl1pPr>
          </a:lstStyle>
          <a:p>
            <a:fld id="{546937FD-AF86-4C7D-8F7F-5D9162CA89EA}" type="slidenum">
              <a:rPr lang="ja-JP" altLang="en-US" smtClean="0"/>
              <a:pPr/>
              <a:t>‹#›</a:t>
            </a:fld>
            <a:endParaRPr lang="ja-JP" altLang="en-US" dirty="0"/>
          </a:p>
        </p:txBody>
      </p:sp>
    </p:spTree>
    <p:extLst>
      <p:ext uri="{BB962C8B-B14F-4D97-AF65-F5344CB8AC3E}">
        <p14:creationId xmlns:p14="http://schemas.microsoft.com/office/powerpoint/2010/main" val="11828377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DCA406-0DAB-42A4-3FCC-57544DF5588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1774100-442A-D562-FCAB-76DC7C1370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7E928FD-A4FF-4F36-F198-3ABB329950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4735A5C-16CB-80EB-EB46-B0D4E168A39A}"/>
              </a:ext>
            </a:extLst>
          </p:cNvPr>
          <p:cNvSpPr>
            <a:spLocks noGrp="1"/>
          </p:cNvSpPr>
          <p:nvPr>
            <p:ph type="dt" sz="half" idx="10"/>
          </p:nvPr>
        </p:nvSpPr>
        <p:spPr/>
        <p:txBody>
          <a:bodyPr/>
          <a:lstStyle/>
          <a:p>
            <a:fld id="{64E0D5C6-24AC-416E-82FD-D55C841F154B}" type="datetimeFigureOut">
              <a:rPr kumimoji="1" lang="ja-JP" altLang="en-US" smtClean="0"/>
              <a:t>2022/7/31</a:t>
            </a:fld>
            <a:endParaRPr kumimoji="1" lang="ja-JP" altLang="en-US"/>
          </a:p>
        </p:txBody>
      </p:sp>
      <p:sp>
        <p:nvSpPr>
          <p:cNvPr id="6" name="フッター プレースホルダー 5">
            <a:extLst>
              <a:ext uri="{FF2B5EF4-FFF2-40B4-BE49-F238E27FC236}">
                <a16:creationId xmlns:a16="http://schemas.microsoft.com/office/drawing/2014/main" id="{54C91A3D-0024-F10D-22BE-F0E45A16E99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460806F-1445-FB33-C7DA-CFD6C7F1EFD9}"/>
              </a:ext>
            </a:extLst>
          </p:cNvPr>
          <p:cNvSpPr>
            <a:spLocks noGrp="1"/>
          </p:cNvSpPr>
          <p:nvPr>
            <p:ph type="sldNum" sz="quarter" idx="12"/>
          </p:nvPr>
        </p:nvSpPr>
        <p:spPr/>
        <p:txBody>
          <a:bodyPr/>
          <a:lstStyle/>
          <a:p>
            <a:fld id="{F1D45EBD-36D9-4B36-83EF-4CC334C8347C}" type="slidenum">
              <a:rPr kumimoji="1" lang="ja-JP" altLang="en-US" smtClean="0"/>
              <a:t>‹#›</a:t>
            </a:fld>
            <a:endParaRPr kumimoji="1" lang="ja-JP" altLang="en-US"/>
          </a:p>
        </p:txBody>
      </p:sp>
    </p:spTree>
    <p:extLst>
      <p:ext uri="{BB962C8B-B14F-4D97-AF65-F5344CB8AC3E}">
        <p14:creationId xmlns:p14="http://schemas.microsoft.com/office/powerpoint/2010/main" val="22137876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732B36-262D-EC9D-793B-2B85F2671EE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93DBBC3-CD74-9151-321E-94C104DC286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E8019C5-2706-B812-CB95-D1B78D7D99EB}"/>
              </a:ext>
            </a:extLst>
          </p:cNvPr>
          <p:cNvSpPr>
            <a:spLocks noGrp="1"/>
          </p:cNvSpPr>
          <p:nvPr>
            <p:ph type="dt" sz="half" idx="10"/>
          </p:nvPr>
        </p:nvSpPr>
        <p:spPr/>
        <p:txBody>
          <a:bodyPr/>
          <a:lstStyle/>
          <a:p>
            <a:fld id="{64E0D5C6-24AC-416E-82FD-D55C841F154B}" type="datetimeFigureOut">
              <a:rPr kumimoji="1" lang="ja-JP" altLang="en-US" smtClean="0"/>
              <a:t>2022/7/31</a:t>
            </a:fld>
            <a:endParaRPr kumimoji="1" lang="ja-JP" altLang="en-US"/>
          </a:p>
        </p:txBody>
      </p:sp>
      <p:sp>
        <p:nvSpPr>
          <p:cNvPr id="5" name="フッター プレースホルダー 4">
            <a:extLst>
              <a:ext uri="{FF2B5EF4-FFF2-40B4-BE49-F238E27FC236}">
                <a16:creationId xmlns:a16="http://schemas.microsoft.com/office/drawing/2014/main" id="{633CBCFA-4744-2B1D-9F36-DE30C7E2946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0EF0BB4-FCCD-0D41-6E16-21BB7C3AEDDA}"/>
              </a:ext>
            </a:extLst>
          </p:cNvPr>
          <p:cNvSpPr>
            <a:spLocks noGrp="1"/>
          </p:cNvSpPr>
          <p:nvPr>
            <p:ph type="sldNum" sz="quarter" idx="12"/>
          </p:nvPr>
        </p:nvSpPr>
        <p:spPr/>
        <p:txBody>
          <a:bodyPr/>
          <a:lstStyle/>
          <a:p>
            <a:fld id="{F1D45EBD-36D9-4B36-83EF-4CC334C8347C}" type="slidenum">
              <a:rPr kumimoji="1" lang="ja-JP" altLang="en-US" smtClean="0"/>
              <a:t>‹#›</a:t>
            </a:fld>
            <a:endParaRPr kumimoji="1" lang="ja-JP" altLang="en-US"/>
          </a:p>
        </p:txBody>
      </p:sp>
    </p:spTree>
    <p:extLst>
      <p:ext uri="{BB962C8B-B14F-4D97-AF65-F5344CB8AC3E}">
        <p14:creationId xmlns:p14="http://schemas.microsoft.com/office/powerpoint/2010/main" val="25573587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FF9AFD2-3F8D-97D1-CE3E-B54D37F5088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FDA1EDD-EF8E-A516-7CEA-B517C278657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62B8FDD-09FD-A852-CC51-2B56E9CAECCE}"/>
              </a:ext>
            </a:extLst>
          </p:cNvPr>
          <p:cNvSpPr>
            <a:spLocks noGrp="1"/>
          </p:cNvSpPr>
          <p:nvPr>
            <p:ph type="dt" sz="half" idx="10"/>
          </p:nvPr>
        </p:nvSpPr>
        <p:spPr/>
        <p:txBody>
          <a:bodyPr/>
          <a:lstStyle/>
          <a:p>
            <a:fld id="{64E0D5C6-24AC-416E-82FD-D55C841F154B}" type="datetimeFigureOut">
              <a:rPr kumimoji="1" lang="ja-JP" altLang="en-US" smtClean="0"/>
              <a:t>2022/7/31</a:t>
            </a:fld>
            <a:endParaRPr kumimoji="1" lang="ja-JP" altLang="en-US"/>
          </a:p>
        </p:txBody>
      </p:sp>
      <p:sp>
        <p:nvSpPr>
          <p:cNvPr id="5" name="フッター プレースホルダー 4">
            <a:extLst>
              <a:ext uri="{FF2B5EF4-FFF2-40B4-BE49-F238E27FC236}">
                <a16:creationId xmlns:a16="http://schemas.microsoft.com/office/drawing/2014/main" id="{DEF97AA1-02A1-F594-BB31-7B172FA0844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2598C09-E2F3-F838-C0B3-EA2BC3088529}"/>
              </a:ext>
            </a:extLst>
          </p:cNvPr>
          <p:cNvSpPr>
            <a:spLocks noGrp="1"/>
          </p:cNvSpPr>
          <p:nvPr>
            <p:ph type="sldNum" sz="quarter" idx="12"/>
          </p:nvPr>
        </p:nvSpPr>
        <p:spPr/>
        <p:txBody>
          <a:bodyPr/>
          <a:lstStyle/>
          <a:p>
            <a:fld id="{F1D45EBD-36D9-4B36-83EF-4CC334C8347C}" type="slidenum">
              <a:rPr kumimoji="1" lang="ja-JP" altLang="en-US" smtClean="0"/>
              <a:t>‹#›</a:t>
            </a:fld>
            <a:endParaRPr kumimoji="1" lang="ja-JP" altLang="en-US"/>
          </a:p>
        </p:txBody>
      </p:sp>
    </p:spTree>
    <p:extLst>
      <p:ext uri="{BB962C8B-B14F-4D97-AF65-F5344CB8AC3E}">
        <p14:creationId xmlns:p14="http://schemas.microsoft.com/office/powerpoint/2010/main" val="45682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F03733-E5FB-DBFA-9574-1349822A937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8A9DD4F-6BE0-7F64-0B2C-0D71D7BD32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99572B3-CFA8-CF7F-F7B0-A842C17646F2}"/>
              </a:ext>
            </a:extLst>
          </p:cNvPr>
          <p:cNvSpPr>
            <a:spLocks noGrp="1"/>
          </p:cNvSpPr>
          <p:nvPr>
            <p:ph type="dt" sz="half" idx="10"/>
          </p:nvPr>
        </p:nvSpPr>
        <p:spPr/>
        <p:txBody>
          <a:bodyPr/>
          <a:lstStyle/>
          <a:p>
            <a:fld id="{3A3B1BC2-CA69-498C-AAA7-DBCFE43CC026}" type="datetime1">
              <a:rPr kumimoji="1" lang="ja-JP" altLang="en-US" smtClean="0"/>
              <a:t>2022/7/31</a:t>
            </a:fld>
            <a:endParaRPr kumimoji="1" lang="ja-JP" altLang="en-US"/>
          </a:p>
        </p:txBody>
      </p:sp>
      <p:sp>
        <p:nvSpPr>
          <p:cNvPr id="5" name="フッター プレースホルダー 4">
            <a:extLst>
              <a:ext uri="{FF2B5EF4-FFF2-40B4-BE49-F238E27FC236}">
                <a16:creationId xmlns:a16="http://schemas.microsoft.com/office/drawing/2014/main" id="{4F8617EC-CF0A-BCC8-9FB8-9A420DF393A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7C07E93-E18B-8861-3469-46FD18FF6AA7}"/>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2454313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E71883-EB58-AA53-2AE8-37B46B8A732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F6209C1-EF57-1B08-A2BF-D3348A4BA57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9C51521-9168-7F10-7624-2BE31F14CA4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B61CC0B-4E74-8015-3B02-1818C9B4F7FF}"/>
              </a:ext>
            </a:extLst>
          </p:cNvPr>
          <p:cNvSpPr>
            <a:spLocks noGrp="1"/>
          </p:cNvSpPr>
          <p:nvPr>
            <p:ph type="dt" sz="half" idx="10"/>
          </p:nvPr>
        </p:nvSpPr>
        <p:spPr/>
        <p:txBody>
          <a:bodyPr/>
          <a:lstStyle/>
          <a:p>
            <a:fld id="{5B942CFE-DA45-4C9E-82F0-7754D276782D}" type="datetime1">
              <a:rPr kumimoji="1" lang="ja-JP" altLang="en-US" smtClean="0"/>
              <a:t>2022/7/31</a:t>
            </a:fld>
            <a:endParaRPr kumimoji="1" lang="ja-JP" altLang="en-US"/>
          </a:p>
        </p:txBody>
      </p:sp>
      <p:sp>
        <p:nvSpPr>
          <p:cNvPr id="6" name="フッター プレースホルダー 5">
            <a:extLst>
              <a:ext uri="{FF2B5EF4-FFF2-40B4-BE49-F238E27FC236}">
                <a16:creationId xmlns:a16="http://schemas.microsoft.com/office/drawing/2014/main" id="{49C46C05-4B22-BAEB-A9F9-397A7CDD49B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7E33CA5-5583-502A-D18F-3FDCE8784F44}"/>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2334826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FD12D5-F1BB-7E66-F990-7DAACE11EF5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D9B619B-6A2F-70D8-1EC8-2BC301710F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233E2BA-E9BB-7D1B-6915-4A6ACBFA996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8C19F54-96E6-5217-2FC8-24E1A07F5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4238EB8-08FE-0081-9041-12B0EB2C757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B35C841-5519-0094-253A-0CD83C3317AE}"/>
              </a:ext>
            </a:extLst>
          </p:cNvPr>
          <p:cNvSpPr>
            <a:spLocks noGrp="1"/>
          </p:cNvSpPr>
          <p:nvPr>
            <p:ph type="dt" sz="half" idx="10"/>
          </p:nvPr>
        </p:nvSpPr>
        <p:spPr/>
        <p:txBody>
          <a:bodyPr/>
          <a:lstStyle/>
          <a:p>
            <a:fld id="{5378DA2A-D389-4912-91C2-3DF0250E090A}" type="datetime1">
              <a:rPr kumimoji="1" lang="ja-JP" altLang="en-US" smtClean="0"/>
              <a:t>2022/7/31</a:t>
            </a:fld>
            <a:endParaRPr kumimoji="1" lang="ja-JP" altLang="en-US"/>
          </a:p>
        </p:txBody>
      </p:sp>
      <p:sp>
        <p:nvSpPr>
          <p:cNvPr id="8" name="フッター プレースホルダー 7">
            <a:extLst>
              <a:ext uri="{FF2B5EF4-FFF2-40B4-BE49-F238E27FC236}">
                <a16:creationId xmlns:a16="http://schemas.microsoft.com/office/drawing/2014/main" id="{567BC681-E9C0-6B04-3DDF-F127BDA8903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0A0D457-A225-A47B-33F4-268BAA832749}"/>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3915701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D13C72-0E7F-372C-7A60-B0FE7A7E573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569E6D5-DC18-8068-A65A-22FDD1D60BF1}"/>
              </a:ext>
            </a:extLst>
          </p:cNvPr>
          <p:cNvSpPr>
            <a:spLocks noGrp="1"/>
          </p:cNvSpPr>
          <p:nvPr>
            <p:ph type="dt" sz="half" idx="10"/>
          </p:nvPr>
        </p:nvSpPr>
        <p:spPr/>
        <p:txBody>
          <a:bodyPr/>
          <a:lstStyle/>
          <a:p>
            <a:fld id="{9D40F372-6089-4A32-BBE7-3238737F7CAC}" type="datetime1">
              <a:rPr kumimoji="1" lang="ja-JP" altLang="en-US" smtClean="0"/>
              <a:t>2022/7/31</a:t>
            </a:fld>
            <a:endParaRPr kumimoji="1" lang="ja-JP" altLang="en-US"/>
          </a:p>
        </p:txBody>
      </p:sp>
      <p:sp>
        <p:nvSpPr>
          <p:cNvPr id="4" name="フッター プレースホルダー 3">
            <a:extLst>
              <a:ext uri="{FF2B5EF4-FFF2-40B4-BE49-F238E27FC236}">
                <a16:creationId xmlns:a16="http://schemas.microsoft.com/office/drawing/2014/main" id="{54FC92D9-2DCC-0D0A-9982-055958518E9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600337E-3269-7897-473E-78E69C1EBD91}"/>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2364681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0BD84A0-AD4B-0C09-E78C-4B282DC73756}"/>
              </a:ext>
            </a:extLst>
          </p:cNvPr>
          <p:cNvSpPr>
            <a:spLocks noGrp="1"/>
          </p:cNvSpPr>
          <p:nvPr>
            <p:ph type="dt" sz="half" idx="10"/>
          </p:nvPr>
        </p:nvSpPr>
        <p:spPr/>
        <p:txBody>
          <a:bodyPr/>
          <a:lstStyle/>
          <a:p>
            <a:fld id="{EE5278A9-E078-42FC-91A5-1E0DBF8B2D7F}" type="datetime1">
              <a:rPr kumimoji="1" lang="ja-JP" altLang="en-US" smtClean="0"/>
              <a:t>2022/7/31</a:t>
            </a:fld>
            <a:endParaRPr kumimoji="1" lang="ja-JP" altLang="en-US"/>
          </a:p>
        </p:txBody>
      </p:sp>
      <p:sp>
        <p:nvSpPr>
          <p:cNvPr id="3" name="フッター プレースホルダー 2">
            <a:extLst>
              <a:ext uri="{FF2B5EF4-FFF2-40B4-BE49-F238E27FC236}">
                <a16:creationId xmlns:a16="http://schemas.microsoft.com/office/drawing/2014/main" id="{F8737689-9343-9864-E07A-21703F159A9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6DA4272-EE75-45B0-0A67-CF8CDA8A8B6C}"/>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347828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CBEE4D-D351-F144-D621-93785800736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2398723-AAE6-EB48-F85E-1EC9DD7A4C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457A967-3C09-DEB4-36AC-5B42367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5A60DA6-E4A5-BC49-B9E5-664A78C3A7DF}"/>
              </a:ext>
            </a:extLst>
          </p:cNvPr>
          <p:cNvSpPr>
            <a:spLocks noGrp="1"/>
          </p:cNvSpPr>
          <p:nvPr>
            <p:ph type="dt" sz="half" idx="10"/>
          </p:nvPr>
        </p:nvSpPr>
        <p:spPr/>
        <p:txBody>
          <a:bodyPr/>
          <a:lstStyle/>
          <a:p>
            <a:fld id="{0AA296AA-E609-4D99-A45C-1D45A675A5FB}" type="datetime1">
              <a:rPr kumimoji="1" lang="ja-JP" altLang="en-US" smtClean="0"/>
              <a:t>2022/7/31</a:t>
            </a:fld>
            <a:endParaRPr kumimoji="1" lang="ja-JP" altLang="en-US"/>
          </a:p>
        </p:txBody>
      </p:sp>
      <p:sp>
        <p:nvSpPr>
          <p:cNvPr id="6" name="フッター プレースホルダー 5">
            <a:extLst>
              <a:ext uri="{FF2B5EF4-FFF2-40B4-BE49-F238E27FC236}">
                <a16:creationId xmlns:a16="http://schemas.microsoft.com/office/drawing/2014/main" id="{BA78479A-07C0-3948-3675-2B0F198A12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572A41D-5135-302B-EF03-97D612834B25}"/>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889984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D23CE0-8CA8-BB7D-77B0-FCA898170AB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3C9F37C-2979-4CD1-4985-67CAA348F6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CB44EB6-80EE-3252-8140-5BD3130355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1D31F14-22FD-A9D2-1721-5C11D8F4CF56}"/>
              </a:ext>
            </a:extLst>
          </p:cNvPr>
          <p:cNvSpPr>
            <a:spLocks noGrp="1"/>
          </p:cNvSpPr>
          <p:nvPr>
            <p:ph type="dt" sz="half" idx="10"/>
          </p:nvPr>
        </p:nvSpPr>
        <p:spPr/>
        <p:txBody>
          <a:bodyPr/>
          <a:lstStyle/>
          <a:p>
            <a:fld id="{AA1030F9-AF17-4AE9-85A0-F1EA1F9678E2}" type="datetime1">
              <a:rPr kumimoji="1" lang="ja-JP" altLang="en-US" smtClean="0"/>
              <a:t>2022/7/31</a:t>
            </a:fld>
            <a:endParaRPr kumimoji="1" lang="ja-JP" altLang="en-US"/>
          </a:p>
        </p:txBody>
      </p:sp>
      <p:sp>
        <p:nvSpPr>
          <p:cNvPr id="6" name="フッター プレースホルダー 5">
            <a:extLst>
              <a:ext uri="{FF2B5EF4-FFF2-40B4-BE49-F238E27FC236}">
                <a16:creationId xmlns:a16="http://schemas.microsoft.com/office/drawing/2014/main" id="{4B1D91CA-7811-5372-D17C-EE296E86806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B7CBBFF-64FA-FED0-76C4-8BEEC2D7659E}"/>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3116498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3400177-BD43-F5DD-D0E7-5ED9971D71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78D8398-8AB2-61CE-8FAC-CD426825FB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34ED35-D455-53E3-12F3-50FAFF1719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8B3A47-47E7-4BBA-82AE-76E6A21F16C8}" type="datetime1">
              <a:rPr kumimoji="1" lang="ja-JP" altLang="en-US" smtClean="0"/>
              <a:t>2022/7/31</a:t>
            </a:fld>
            <a:endParaRPr kumimoji="1" lang="ja-JP" altLang="en-US"/>
          </a:p>
        </p:txBody>
      </p:sp>
      <p:sp>
        <p:nvSpPr>
          <p:cNvPr id="5" name="フッター プレースホルダー 4">
            <a:extLst>
              <a:ext uri="{FF2B5EF4-FFF2-40B4-BE49-F238E27FC236}">
                <a16:creationId xmlns:a16="http://schemas.microsoft.com/office/drawing/2014/main" id="{0D9D9572-8797-5A35-05D5-540AA0F629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50529F2-75F7-B801-2B63-61A049CD47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3208772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248A10B-C69D-5C47-E90A-2F2024B01C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BA41D6D-4F13-93A1-90EA-6E0A9D55B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825229D-9E5E-028E-A8BE-FABE7AD72D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E0D5C6-24AC-416E-82FD-D55C841F154B}" type="datetimeFigureOut">
              <a:rPr kumimoji="1" lang="ja-JP" altLang="en-US" smtClean="0"/>
              <a:t>2022/7/31</a:t>
            </a:fld>
            <a:endParaRPr kumimoji="1" lang="ja-JP" altLang="en-US"/>
          </a:p>
        </p:txBody>
      </p:sp>
      <p:sp>
        <p:nvSpPr>
          <p:cNvPr id="5" name="フッター プレースホルダー 4">
            <a:extLst>
              <a:ext uri="{FF2B5EF4-FFF2-40B4-BE49-F238E27FC236}">
                <a16:creationId xmlns:a16="http://schemas.microsoft.com/office/drawing/2014/main" id="{E02E07B1-E911-0D25-D929-8489477DA1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1C55A11-CE74-DE69-B7A2-18EDC529C8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D45EBD-36D9-4B36-83EF-4CC334C8347C}" type="slidenum">
              <a:rPr kumimoji="1" lang="ja-JP" altLang="en-US" smtClean="0"/>
              <a:t>‹#›</a:t>
            </a:fld>
            <a:endParaRPr kumimoji="1" lang="ja-JP" altLang="en-US"/>
          </a:p>
        </p:txBody>
      </p:sp>
    </p:spTree>
    <p:extLst>
      <p:ext uri="{BB962C8B-B14F-4D97-AF65-F5344CB8AC3E}">
        <p14:creationId xmlns:p14="http://schemas.microsoft.com/office/powerpoint/2010/main" val="5682899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rikedan-blog.com/%E8%B6%85%E4%BC%9D%E5%B0%8E%E4%BD%93%E3%81%AE%E8%87%A8%E7%95%8C%E9%9B%BB%E6%B5%81%E9%9D%9E%E5%AF%BE%E7%A7%B0%E6%80%A7%E3%81%A8%E7%A3%81%E6%9D%9F%E7%B3%B8%E3%80%81%E7%A3%81%E5%A0%B4%E3%81%A8%E9%9B%BB/" TargetMode="Externa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hyperlink" Target="https://www.systems-eng.co.jp/dcms_media/other/diaanvil_datasheet.pdf"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17.jp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hyperlink" Target="http://www.spring8.or.jp/ja/news_publications/press_release/2012/120621/" TargetMode="External"/><Relationship Id="rId2" Type="http://schemas.openxmlformats.org/officeDocument/2006/relationships/hyperlink" Target="http://mizuochilab.kuicr.kyoto-u.ac.jp/research.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academist-cf.com/journal/?p=6566" TargetMode="External"/><Relationship Id="rId2" Type="http://schemas.openxmlformats.org/officeDocument/2006/relationships/hyperlink" Target="https://www.kek.jp/ja/Research/IMSS/Material/SCE/" TargetMode="External"/><Relationship Id="rId1" Type="http://schemas.openxmlformats.org/officeDocument/2006/relationships/slideLayout" Target="../slideLayouts/slideLayout2.xml"/><Relationship Id="rId4" Type="http://schemas.openxmlformats.org/officeDocument/2006/relationships/hyperlink" Target="http://www.spring8.or.jp/ja/news_publications/press_release/2007/070901/"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qforum.org/topics/interview07" TargetMode="External"/><Relationship Id="rId2" Type="http://schemas.openxmlformats.org/officeDocument/2006/relationships/hyperlink" Target="https://ss.scphys.kyoto-u.ac.jp/legacy_QM.php?p=/research/res-sub/contents/fesc.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jopss.jaea.go.jp/search/servlet/search?501467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mizuochilab.kuicr.kyoto-u.ac.jp/research.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www.spring8.or.jp/ja/news_publications/press_release/2012/120621/"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optronics-media.com/publication/%E8%8B%A5%E6%89%8B%E7%A0%94%E7%A9%B6%E8%80%85%E3%81%AE%E6%8C%91%E6%88%A6/20170807/47715/"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qforum.org/topics/interview07" TargetMode="External"/><Relationship Id="rId5" Type="http://schemas.openxmlformats.org/officeDocument/2006/relationships/hyperlink" Target="https://www.photonics.com/Articles/New_Tools_Promise_the_Next_Big_Thing_for_Quantum/a66126" TargetMode="Externa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9AFCF8-A295-183E-7C15-3DB61EAD6C4C}"/>
              </a:ext>
            </a:extLst>
          </p:cNvPr>
          <p:cNvSpPr>
            <a:spLocks noGrp="1"/>
          </p:cNvSpPr>
          <p:nvPr>
            <p:ph type="ctrTitle"/>
          </p:nvPr>
        </p:nvSpPr>
        <p:spPr>
          <a:xfrm>
            <a:off x="1524000" y="1122363"/>
            <a:ext cx="9144000" cy="3211512"/>
          </a:xfrm>
        </p:spPr>
        <p:txBody>
          <a:bodyPr>
            <a:normAutofit/>
          </a:bodyPr>
          <a:lstStyle/>
          <a:p>
            <a:r>
              <a:rPr lang="en-US" altLang="ja-JP" sz="2800" kern="100" dirty="0">
                <a:effectLst/>
                <a:latin typeface="Arial" panose="020B0604020202020204" pitchFamily="34" charset="0"/>
                <a:ea typeface="游明朝" panose="02020400000000000000" pitchFamily="18" charset="-128"/>
                <a:cs typeface="Arial" panose="020B0604020202020204" pitchFamily="34" charset="0"/>
              </a:rPr>
              <a:t>Measuring magnetic field texture in correlated</a:t>
            </a:r>
            <a:br>
              <a:rPr lang="ja-JP" altLang="ja-JP" sz="2800" kern="100" dirty="0">
                <a:effectLst/>
                <a:latin typeface="Arial" panose="020B0604020202020204" pitchFamily="34" charset="0"/>
                <a:ea typeface="游明朝" panose="02020400000000000000" pitchFamily="18" charset="-128"/>
                <a:cs typeface="Arial" panose="020B0604020202020204" pitchFamily="34" charset="0"/>
              </a:rPr>
            </a:br>
            <a:r>
              <a:rPr lang="en-US" altLang="ja-JP" sz="2800" kern="100" dirty="0">
                <a:effectLst/>
                <a:latin typeface="Arial" panose="020B0604020202020204" pitchFamily="34" charset="0"/>
                <a:ea typeface="游明朝" panose="02020400000000000000" pitchFamily="18" charset="-128"/>
                <a:cs typeface="Arial" panose="020B0604020202020204" pitchFamily="34" charset="0"/>
              </a:rPr>
              <a:t>electron systems under extreme conditions</a:t>
            </a:r>
            <a:br>
              <a:rPr lang="ja-JP" altLang="ja-JP" sz="1800" kern="100" dirty="0">
                <a:effectLst/>
                <a:latin typeface="游明朝" panose="02020400000000000000" pitchFamily="18" charset="-128"/>
                <a:ea typeface="游明朝" panose="02020400000000000000" pitchFamily="18" charset="-128"/>
                <a:cs typeface="Arial" panose="020B0604020202020204" pitchFamily="34" charset="0"/>
              </a:rPr>
            </a:b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King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Yau</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Yip,Kin</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On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Ho,King</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Yiu</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Yu,Yang</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Chen,Wei</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Zhang,S</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Kasahara,Y.Mizukami</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a:t>
            </a:r>
            <a:br>
              <a:rPr lang="ja-JP" altLang="ja-JP" sz="1800" kern="100" dirty="0">
                <a:effectLst/>
                <a:latin typeface="Arial" panose="020B0604020202020204" pitchFamily="34" charset="0"/>
                <a:ea typeface="游明朝" panose="02020400000000000000" pitchFamily="18" charset="-128"/>
                <a:cs typeface="Arial" panose="020B0604020202020204" pitchFamily="34" charset="0"/>
              </a:rPr>
            </a:b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Shibauchi,Y</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Matsuda,Swee</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K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Goh,Sen</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Yang</a:t>
            </a:r>
            <a:br>
              <a:rPr lang="ja-JP" altLang="ja-JP" sz="1800" kern="100" dirty="0">
                <a:effectLst/>
                <a:latin typeface="游明朝" panose="02020400000000000000" pitchFamily="18" charset="-128"/>
                <a:ea typeface="游明朝" panose="02020400000000000000" pitchFamily="18" charset="-128"/>
                <a:cs typeface="Arial" panose="020B0604020202020204" pitchFamily="34" charset="0"/>
              </a:rPr>
            </a:br>
            <a:r>
              <a:rPr lang="en-US" altLang="ja-JP" sz="1800" i="1" kern="100" dirty="0">
                <a:effectLst/>
                <a:latin typeface="Arial" panose="020B0604020202020204" pitchFamily="34" charset="0"/>
                <a:ea typeface="游明朝" panose="02020400000000000000" pitchFamily="18" charset="-128"/>
                <a:cs typeface="Arial" panose="020B0604020202020204" pitchFamily="34" charset="0"/>
              </a:rPr>
              <a:t>SCIENCE</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 </a:t>
            </a:r>
            <a:r>
              <a:rPr lang="en-US" altLang="ja-JP" sz="1800" b="1" kern="100" dirty="0">
                <a:effectLst/>
                <a:latin typeface="Arial" panose="020B0604020202020204" pitchFamily="34" charset="0"/>
                <a:ea typeface="游明朝" panose="02020400000000000000" pitchFamily="18" charset="-128"/>
                <a:cs typeface="Arial" panose="020B0604020202020204" pitchFamily="34" charset="0"/>
              </a:rPr>
              <a:t>366</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1355 (2019)</a:t>
            </a:r>
            <a:b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br>
            <a:b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br>
            <a:r>
              <a:rPr lang="ja-JP" altLang="en-US" sz="2800" kern="100" dirty="0">
                <a:effectLst/>
                <a:latin typeface="游明朝" panose="02020400000000000000" pitchFamily="18" charset="-128"/>
                <a:ea typeface="游明朝" panose="02020400000000000000" pitchFamily="18" charset="-128"/>
                <a:cs typeface="Arial" panose="020B0604020202020204" pitchFamily="34" charset="0"/>
              </a:rPr>
              <a:t>極限環境下における相関電子系中の磁場構造の測定</a:t>
            </a:r>
            <a:br>
              <a:rPr lang="ja-JP" altLang="ja-JP" sz="2800" kern="100" dirty="0">
                <a:effectLst/>
                <a:latin typeface="游明朝" panose="02020400000000000000" pitchFamily="18" charset="-128"/>
                <a:ea typeface="游明朝" panose="02020400000000000000" pitchFamily="18" charset="-128"/>
                <a:cs typeface="Arial" panose="020B0604020202020204" pitchFamily="34" charset="0"/>
              </a:rPr>
            </a:br>
            <a:endParaRPr kumimoji="1" lang="ja-JP" altLang="en-US" sz="2800" dirty="0"/>
          </a:p>
        </p:txBody>
      </p:sp>
      <p:sp>
        <p:nvSpPr>
          <p:cNvPr id="3" name="字幕 2">
            <a:extLst>
              <a:ext uri="{FF2B5EF4-FFF2-40B4-BE49-F238E27FC236}">
                <a16:creationId xmlns:a16="http://schemas.microsoft.com/office/drawing/2014/main" id="{DA177299-BC0F-F0D1-01EA-6B114109093E}"/>
              </a:ext>
            </a:extLst>
          </p:cNvPr>
          <p:cNvSpPr>
            <a:spLocks noGrp="1"/>
          </p:cNvSpPr>
          <p:nvPr>
            <p:ph type="subTitle" idx="1"/>
          </p:nvPr>
        </p:nvSpPr>
        <p:spPr>
          <a:xfrm>
            <a:off x="1524000" y="4926013"/>
            <a:ext cx="9144000" cy="550862"/>
          </a:xfrm>
        </p:spPr>
        <p:txBody>
          <a:bodyPr/>
          <a:lstStyle/>
          <a:p>
            <a:r>
              <a:rPr kumimoji="1" lang="ja-JP" altLang="en-US" dirty="0"/>
              <a:t>松川・谷口研究室 </a:t>
            </a:r>
            <a:r>
              <a:rPr kumimoji="1" lang="en-US" altLang="ja-JP" dirty="0"/>
              <a:t>s0319007 </a:t>
            </a:r>
            <a:r>
              <a:rPr kumimoji="1" lang="ja-JP" altLang="en-US" dirty="0"/>
              <a:t>上野智也</a:t>
            </a:r>
          </a:p>
        </p:txBody>
      </p:sp>
    </p:spTree>
    <p:extLst>
      <p:ext uri="{BB962C8B-B14F-4D97-AF65-F5344CB8AC3E}">
        <p14:creationId xmlns:p14="http://schemas.microsoft.com/office/powerpoint/2010/main" val="2073656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45916FF1-84FC-B647-11C0-56282E9BC525}"/>
              </a:ext>
            </a:extLst>
          </p:cNvPr>
          <p:cNvSpPr/>
          <p:nvPr/>
        </p:nvSpPr>
        <p:spPr>
          <a:xfrm>
            <a:off x="9195" y="-52265"/>
            <a:ext cx="12182805"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F2BFAD5-1DE3-2187-829E-3E3A9DA8265A}"/>
              </a:ext>
            </a:extLst>
          </p:cNvPr>
          <p:cNvSpPr>
            <a:spLocks noGrp="1"/>
          </p:cNvSpPr>
          <p:nvPr>
            <p:ph type="title"/>
          </p:nvPr>
        </p:nvSpPr>
        <p:spPr>
          <a:xfrm>
            <a:off x="2070100" y="63149"/>
            <a:ext cx="8318500" cy="781519"/>
          </a:xfrm>
        </p:spPr>
        <p:txBody>
          <a:bodyPr/>
          <a:lstStyle/>
          <a:p>
            <a:pPr algn="ctr"/>
            <a:r>
              <a:rPr kumimoji="1" lang="ja-JP" altLang="en-US" b="1" dirty="0">
                <a:latin typeface="ＭＳ ゴシック" panose="020B0609070205080204" pitchFamily="49" charset="-128"/>
                <a:ea typeface="ＭＳ ゴシック" panose="020B0609070205080204" pitchFamily="49" charset="-128"/>
              </a:rPr>
              <a:t>結果</a:t>
            </a:r>
            <a:r>
              <a:rPr kumimoji="1" lang="en-US" altLang="ja-JP" b="1" dirty="0">
                <a:latin typeface="ＭＳ ゴシック" panose="020B0609070205080204" pitchFamily="49" charset="-128"/>
                <a:ea typeface="ＭＳ ゴシック" panose="020B0609070205080204" pitchFamily="49" charset="-128"/>
              </a:rPr>
              <a:t>:</a:t>
            </a:r>
            <a:r>
              <a:rPr kumimoji="1" lang="ja-JP" altLang="en-US" b="1" dirty="0">
                <a:latin typeface="ＭＳ ゴシック" panose="020B0609070205080204" pitchFamily="49" charset="-128"/>
                <a:ea typeface="ＭＳ ゴシック" panose="020B0609070205080204" pitchFamily="49" charset="-128"/>
              </a:rPr>
              <a:t>光検出磁気共鳴スペクトル</a:t>
            </a:r>
          </a:p>
        </p:txBody>
      </p:sp>
      <p:pic>
        <p:nvPicPr>
          <p:cNvPr id="5" name="図 4">
            <a:extLst>
              <a:ext uri="{FF2B5EF4-FFF2-40B4-BE49-F238E27FC236}">
                <a16:creationId xmlns:a16="http://schemas.microsoft.com/office/drawing/2014/main" id="{F9B098EA-FF31-930D-839C-82D08CC56C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653" y="1619545"/>
            <a:ext cx="6858106" cy="2447366"/>
          </a:xfrm>
          <a:prstGeom prst="rect">
            <a:avLst/>
          </a:prstGeom>
        </p:spPr>
      </p:pic>
      <p:pic>
        <p:nvPicPr>
          <p:cNvPr id="7" name="図 6">
            <a:extLst>
              <a:ext uri="{FF2B5EF4-FFF2-40B4-BE49-F238E27FC236}">
                <a16:creationId xmlns:a16="http://schemas.microsoft.com/office/drawing/2014/main" id="{33845AE1-7B7E-EF19-2D40-6D9BDF024B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483" y="4119999"/>
            <a:ext cx="3188156" cy="2691300"/>
          </a:xfrm>
          <a:prstGeom prst="rect">
            <a:avLst/>
          </a:prstGeom>
        </p:spPr>
      </p:pic>
      <p:sp>
        <p:nvSpPr>
          <p:cNvPr id="8" name="テキスト ボックス 7">
            <a:extLst>
              <a:ext uri="{FF2B5EF4-FFF2-40B4-BE49-F238E27FC236}">
                <a16:creationId xmlns:a16="http://schemas.microsoft.com/office/drawing/2014/main" id="{8AFABA29-97D5-EC9E-A2FC-10F5A6BD1CEB}"/>
              </a:ext>
            </a:extLst>
          </p:cNvPr>
          <p:cNvSpPr txBox="1"/>
          <p:nvPr/>
        </p:nvSpPr>
        <p:spPr>
          <a:xfrm>
            <a:off x="304986" y="1216576"/>
            <a:ext cx="927100" cy="461665"/>
          </a:xfrm>
          <a:prstGeom prst="rect">
            <a:avLst/>
          </a:prstGeom>
          <a:noFill/>
        </p:spPr>
        <p:txBody>
          <a:bodyPr wrap="square" rtlCol="0">
            <a:spAutoFit/>
          </a:bodyPr>
          <a:lstStyle/>
          <a:p>
            <a:r>
              <a:rPr kumimoji="1" lang="en-US" altLang="ja-JP" sz="2400" b="1" dirty="0"/>
              <a:t>(A)</a:t>
            </a:r>
            <a:endParaRPr kumimoji="1" lang="ja-JP" altLang="en-US" sz="2400" b="1" dirty="0"/>
          </a:p>
        </p:txBody>
      </p:sp>
      <p:sp>
        <p:nvSpPr>
          <p:cNvPr id="9" name="テキスト ボックス 8">
            <a:extLst>
              <a:ext uri="{FF2B5EF4-FFF2-40B4-BE49-F238E27FC236}">
                <a16:creationId xmlns:a16="http://schemas.microsoft.com/office/drawing/2014/main" id="{56FC2662-B132-0588-E5B2-542483B991AF}"/>
              </a:ext>
            </a:extLst>
          </p:cNvPr>
          <p:cNvSpPr txBox="1"/>
          <p:nvPr/>
        </p:nvSpPr>
        <p:spPr>
          <a:xfrm>
            <a:off x="177606" y="4099849"/>
            <a:ext cx="719301" cy="461665"/>
          </a:xfrm>
          <a:prstGeom prst="rect">
            <a:avLst/>
          </a:prstGeom>
          <a:noFill/>
        </p:spPr>
        <p:txBody>
          <a:bodyPr wrap="square" rtlCol="0">
            <a:spAutoFit/>
          </a:bodyPr>
          <a:lstStyle/>
          <a:p>
            <a:r>
              <a:rPr kumimoji="1" lang="en-US" altLang="ja-JP" sz="2400" b="1" dirty="0"/>
              <a:t>(B)</a:t>
            </a:r>
            <a:endParaRPr kumimoji="1" lang="ja-JP" altLang="en-US" sz="2400" b="1" dirty="0"/>
          </a:p>
        </p:txBody>
      </p:sp>
      <p:sp>
        <p:nvSpPr>
          <p:cNvPr id="3" name="テキスト ボックス 2">
            <a:extLst>
              <a:ext uri="{FF2B5EF4-FFF2-40B4-BE49-F238E27FC236}">
                <a16:creationId xmlns:a16="http://schemas.microsoft.com/office/drawing/2014/main" id="{F33A5127-7B04-339B-45F5-8F5D0DAD8E8F}"/>
              </a:ext>
            </a:extLst>
          </p:cNvPr>
          <p:cNvSpPr txBox="1"/>
          <p:nvPr/>
        </p:nvSpPr>
        <p:spPr>
          <a:xfrm>
            <a:off x="7810580" y="3629852"/>
            <a:ext cx="3708400" cy="461665"/>
          </a:xfrm>
          <a:prstGeom prst="rect">
            <a:avLst/>
          </a:prstGeom>
          <a:noFill/>
        </p:spPr>
        <p:txBody>
          <a:bodyPr wrap="square" rtlCol="0">
            <a:spAutoFit/>
          </a:bodyPr>
          <a:lstStyle/>
          <a:p>
            <a:r>
              <a:rPr kumimoji="1" lang="ja-JP" altLang="en-US" sz="2400" b="1" dirty="0">
                <a:solidFill>
                  <a:srgbClr val="FF0000"/>
                </a:solidFill>
              </a:rPr>
              <a:t>←縮尺が違うことに注意</a:t>
            </a:r>
          </a:p>
        </p:txBody>
      </p:sp>
      <p:sp>
        <p:nvSpPr>
          <p:cNvPr id="4" name="テキスト ボックス 3">
            <a:extLst>
              <a:ext uri="{FF2B5EF4-FFF2-40B4-BE49-F238E27FC236}">
                <a16:creationId xmlns:a16="http://schemas.microsoft.com/office/drawing/2014/main" id="{C21EB333-7BE0-1ECB-296D-D8FFB40C8F6B}"/>
              </a:ext>
            </a:extLst>
          </p:cNvPr>
          <p:cNvSpPr txBox="1"/>
          <p:nvPr/>
        </p:nvSpPr>
        <p:spPr>
          <a:xfrm>
            <a:off x="9556056" y="1984712"/>
            <a:ext cx="2908300" cy="646331"/>
          </a:xfrm>
          <a:prstGeom prst="rect">
            <a:avLst/>
          </a:prstGeom>
          <a:noFill/>
        </p:spPr>
        <p:txBody>
          <a:bodyPr wrap="square" rtlCol="0">
            <a:spAutoFit/>
          </a:bodyPr>
          <a:lstStyle/>
          <a:p>
            <a:pPr marL="285750" indent="-285750">
              <a:buFont typeface="Arial" panose="020B0604020202020204" pitchFamily="34" charset="0"/>
              <a:buChar char="•"/>
            </a:pPr>
            <a:r>
              <a:rPr lang="en-US" altLang="ja-JP" dirty="0"/>
              <a:t>8.3 kbar=0.83 </a:t>
            </a:r>
            <a:r>
              <a:rPr lang="en-US" altLang="ja-JP" dirty="0" err="1"/>
              <a:t>GPa</a:t>
            </a:r>
            <a:endParaRPr lang="en-US" altLang="ja-JP" dirty="0"/>
          </a:p>
          <a:p>
            <a:pPr marL="285750" indent="-285750">
              <a:buFont typeface="Arial" panose="020B0604020202020204" pitchFamily="34" charset="0"/>
              <a:buChar char="•"/>
            </a:pPr>
            <a:r>
              <a:rPr lang="en-US" altLang="ja-JP" dirty="0"/>
              <a:t>7.7 K(&lt;</a:t>
            </a:r>
            <a:r>
              <a:rPr lang="en-US" altLang="ja-JP" i="1" dirty="0"/>
              <a:t>T</a:t>
            </a:r>
            <a:r>
              <a:rPr lang="en-US" altLang="ja-JP" baseline="-25000" dirty="0"/>
              <a:t>C</a:t>
            </a:r>
            <a:r>
              <a:rPr lang="en-US" altLang="ja-JP" dirty="0"/>
              <a:t>~21 K)</a:t>
            </a:r>
          </a:p>
        </p:txBody>
      </p:sp>
      <p:sp>
        <p:nvSpPr>
          <p:cNvPr id="6" name="四角形: 角を丸くする 5">
            <a:extLst>
              <a:ext uri="{FF2B5EF4-FFF2-40B4-BE49-F238E27FC236}">
                <a16:creationId xmlns:a16="http://schemas.microsoft.com/office/drawing/2014/main" id="{7923C2BC-D5D4-F820-75AC-4A76A55C4DF0}"/>
              </a:ext>
            </a:extLst>
          </p:cNvPr>
          <p:cNvSpPr/>
          <p:nvPr/>
        </p:nvSpPr>
        <p:spPr>
          <a:xfrm>
            <a:off x="9429697" y="1618744"/>
            <a:ext cx="2565347" cy="1096237"/>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E567ECA7-AF27-53A8-487B-9C9145876D93}"/>
              </a:ext>
            </a:extLst>
          </p:cNvPr>
          <p:cNvSpPr/>
          <p:nvPr/>
        </p:nvSpPr>
        <p:spPr>
          <a:xfrm>
            <a:off x="9816352" y="1364576"/>
            <a:ext cx="1879600" cy="5361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FDEC286F-F1E0-D195-E270-66220D94C17F}"/>
              </a:ext>
            </a:extLst>
          </p:cNvPr>
          <p:cNvSpPr txBox="1"/>
          <p:nvPr/>
        </p:nvSpPr>
        <p:spPr>
          <a:xfrm>
            <a:off x="10025903" y="1401950"/>
            <a:ext cx="1409700" cy="461665"/>
          </a:xfrm>
          <a:prstGeom prst="rect">
            <a:avLst/>
          </a:prstGeom>
          <a:noFill/>
        </p:spPr>
        <p:txBody>
          <a:bodyPr wrap="square" rtlCol="0">
            <a:spAutoFit/>
          </a:bodyPr>
          <a:lstStyle/>
          <a:p>
            <a:r>
              <a:rPr kumimoji="1" lang="ja-JP" altLang="en-US" sz="2400" dirty="0"/>
              <a:t>実験条件</a:t>
            </a:r>
          </a:p>
        </p:txBody>
      </p:sp>
      <p:sp>
        <p:nvSpPr>
          <p:cNvPr id="13" name="テキスト ボックス 12">
            <a:extLst>
              <a:ext uri="{FF2B5EF4-FFF2-40B4-BE49-F238E27FC236}">
                <a16:creationId xmlns:a16="http://schemas.microsoft.com/office/drawing/2014/main" id="{5D4A8715-6B4E-466D-549F-D01D77ABE0AF}"/>
              </a:ext>
            </a:extLst>
          </p:cNvPr>
          <p:cNvSpPr txBox="1"/>
          <p:nvPr/>
        </p:nvSpPr>
        <p:spPr>
          <a:xfrm>
            <a:off x="921933" y="1204816"/>
            <a:ext cx="2879706" cy="461665"/>
          </a:xfrm>
          <a:prstGeom prst="rect">
            <a:avLst/>
          </a:prstGeom>
          <a:noFill/>
        </p:spPr>
        <p:txBody>
          <a:bodyPr wrap="square" rtlCol="0">
            <a:spAutoFit/>
          </a:bodyPr>
          <a:lstStyle/>
          <a:p>
            <a:r>
              <a:rPr kumimoji="1" lang="en-US" altLang="ja-JP" sz="2400" b="1" dirty="0"/>
              <a:t>NV</a:t>
            </a:r>
            <a:r>
              <a:rPr kumimoji="1" lang="en-US" altLang="ja-JP" sz="2400" b="1" baseline="-25000" dirty="0"/>
              <a:t>C</a:t>
            </a:r>
            <a:r>
              <a:rPr kumimoji="1" lang="en-US" altLang="ja-JP" sz="2400" b="1" dirty="0"/>
              <a:t>:</a:t>
            </a:r>
            <a:r>
              <a:rPr kumimoji="1" lang="ja-JP" altLang="en-US" sz="2400" b="1" dirty="0"/>
              <a:t>試料中心直上</a:t>
            </a:r>
          </a:p>
        </p:txBody>
      </p:sp>
      <p:sp>
        <p:nvSpPr>
          <p:cNvPr id="14" name="テキスト ボックス 13">
            <a:extLst>
              <a:ext uri="{FF2B5EF4-FFF2-40B4-BE49-F238E27FC236}">
                <a16:creationId xmlns:a16="http://schemas.microsoft.com/office/drawing/2014/main" id="{06F7FC71-86E1-D112-7A1C-224865563646}"/>
              </a:ext>
            </a:extLst>
          </p:cNvPr>
          <p:cNvSpPr txBox="1"/>
          <p:nvPr/>
        </p:nvSpPr>
        <p:spPr>
          <a:xfrm>
            <a:off x="3686016" y="1204817"/>
            <a:ext cx="2095500" cy="461665"/>
          </a:xfrm>
          <a:prstGeom prst="rect">
            <a:avLst/>
          </a:prstGeom>
          <a:noFill/>
        </p:spPr>
        <p:txBody>
          <a:bodyPr wrap="square" rtlCol="0">
            <a:spAutoFit/>
          </a:bodyPr>
          <a:lstStyle/>
          <a:p>
            <a:r>
              <a:rPr kumimoji="1" lang="en-US" altLang="ja-JP" sz="2400" b="1" dirty="0"/>
              <a:t>NV</a:t>
            </a:r>
            <a:r>
              <a:rPr kumimoji="1" lang="en-US" altLang="ja-JP" sz="2400" b="1" baseline="-25000" dirty="0"/>
              <a:t>E</a:t>
            </a:r>
            <a:r>
              <a:rPr kumimoji="1" lang="en-US" altLang="ja-JP" sz="2400" b="1" dirty="0"/>
              <a:t>:</a:t>
            </a:r>
            <a:r>
              <a:rPr kumimoji="1" lang="ja-JP" altLang="en-US" sz="2400" b="1" dirty="0"/>
              <a:t>試料の端</a:t>
            </a:r>
          </a:p>
        </p:txBody>
      </p:sp>
      <p:sp>
        <p:nvSpPr>
          <p:cNvPr id="15" name="テキスト ボックス 14">
            <a:extLst>
              <a:ext uri="{FF2B5EF4-FFF2-40B4-BE49-F238E27FC236}">
                <a16:creationId xmlns:a16="http://schemas.microsoft.com/office/drawing/2014/main" id="{2B0E59FC-3034-1459-977F-70C602F37A20}"/>
              </a:ext>
            </a:extLst>
          </p:cNvPr>
          <p:cNvSpPr txBox="1"/>
          <p:nvPr/>
        </p:nvSpPr>
        <p:spPr>
          <a:xfrm>
            <a:off x="5681543" y="1204816"/>
            <a:ext cx="3708400" cy="461665"/>
          </a:xfrm>
          <a:prstGeom prst="rect">
            <a:avLst/>
          </a:prstGeom>
          <a:noFill/>
        </p:spPr>
        <p:txBody>
          <a:bodyPr wrap="square" rtlCol="0">
            <a:spAutoFit/>
          </a:bodyPr>
          <a:lstStyle/>
          <a:p>
            <a:r>
              <a:rPr kumimoji="1" lang="en-US" altLang="ja-JP" sz="2400" b="1" dirty="0"/>
              <a:t>NV</a:t>
            </a:r>
            <a:r>
              <a:rPr kumimoji="1" lang="en-US" altLang="ja-JP" sz="2400" b="1" baseline="-25000" dirty="0"/>
              <a:t>F</a:t>
            </a:r>
            <a:r>
              <a:rPr kumimoji="1" lang="en-US" altLang="ja-JP" sz="2400" b="1" dirty="0"/>
              <a:t>:</a:t>
            </a:r>
            <a:r>
              <a:rPr kumimoji="1" lang="ja-JP" altLang="en-US" sz="2400" b="1" dirty="0"/>
              <a:t>試料から離れた場所</a:t>
            </a:r>
          </a:p>
        </p:txBody>
      </p:sp>
      <p:graphicFrame>
        <p:nvGraphicFramePr>
          <p:cNvPr id="16" name="表 16">
            <a:extLst>
              <a:ext uri="{FF2B5EF4-FFF2-40B4-BE49-F238E27FC236}">
                <a16:creationId xmlns:a16="http://schemas.microsoft.com/office/drawing/2014/main" id="{3BB5FDA8-6B29-0A13-119F-0C5DDF765258}"/>
              </a:ext>
            </a:extLst>
          </p:cNvPr>
          <p:cNvGraphicFramePr>
            <a:graphicFrameLocks noGrp="1"/>
          </p:cNvGraphicFramePr>
          <p:nvPr>
            <p:extLst>
              <p:ext uri="{D42A27DB-BD31-4B8C-83A1-F6EECF244321}">
                <p14:modId xmlns:p14="http://schemas.microsoft.com/office/powerpoint/2010/main" val="3106299403"/>
              </p:ext>
            </p:extLst>
          </p:nvPr>
        </p:nvGraphicFramePr>
        <p:xfrm>
          <a:off x="6687907" y="4253386"/>
          <a:ext cx="4970300" cy="1773464"/>
        </p:xfrm>
        <a:graphic>
          <a:graphicData uri="http://schemas.openxmlformats.org/drawingml/2006/table">
            <a:tbl>
              <a:tblPr firstRow="1" bandRow="1">
                <a:tableStyleId>{5C22544A-7EE6-4342-B048-85BDC9FD1C3A}</a:tableStyleId>
              </a:tblPr>
              <a:tblGrid>
                <a:gridCol w="2485150">
                  <a:extLst>
                    <a:ext uri="{9D8B030D-6E8A-4147-A177-3AD203B41FA5}">
                      <a16:colId xmlns:a16="http://schemas.microsoft.com/office/drawing/2014/main" val="2044762316"/>
                    </a:ext>
                  </a:extLst>
                </a:gridCol>
                <a:gridCol w="2485150">
                  <a:extLst>
                    <a:ext uri="{9D8B030D-6E8A-4147-A177-3AD203B41FA5}">
                      <a16:colId xmlns:a16="http://schemas.microsoft.com/office/drawing/2014/main" val="2465082409"/>
                    </a:ext>
                  </a:extLst>
                </a:gridCol>
              </a:tblGrid>
              <a:tr h="443366">
                <a:tc>
                  <a:txBody>
                    <a:bodyPr/>
                    <a:lstStyle/>
                    <a:p>
                      <a:r>
                        <a:rPr kumimoji="1" lang="ja-JP" altLang="en-US" sz="2000" dirty="0"/>
                        <a:t>窒素空孔中心の位置</a:t>
                      </a:r>
                    </a:p>
                  </a:txBody>
                  <a:tcPr/>
                </a:tc>
                <a:tc>
                  <a:txBody>
                    <a:bodyPr/>
                    <a:lstStyle/>
                    <a:p>
                      <a:r>
                        <a:rPr kumimoji="1" lang="ja-JP" altLang="en-US" sz="2000" dirty="0"/>
                        <a:t>感じる磁場の大きさ</a:t>
                      </a:r>
                    </a:p>
                  </a:txBody>
                  <a:tcPr/>
                </a:tc>
                <a:extLst>
                  <a:ext uri="{0D108BD9-81ED-4DB2-BD59-A6C34878D82A}">
                    <a16:rowId xmlns:a16="http://schemas.microsoft.com/office/drawing/2014/main" val="155338172"/>
                  </a:ext>
                </a:extLst>
              </a:tr>
              <a:tr h="443366">
                <a:tc>
                  <a:txBody>
                    <a:bodyPr/>
                    <a:lstStyle/>
                    <a:p>
                      <a:r>
                        <a:rPr kumimoji="1" lang="ja-JP" altLang="en-US" sz="2000" dirty="0"/>
                        <a:t>試料直上</a:t>
                      </a:r>
                      <a:r>
                        <a:rPr kumimoji="1" lang="en-US" altLang="ja-JP" sz="2000" dirty="0"/>
                        <a:t>:NV</a:t>
                      </a:r>
                      <a:r>
                        <a:rPr kumimoji="1" lang="en-US" altLang="ja-JP" sz="2000" baseline="-25000" dirty="0"/>
                        <a:t>C</a:t>
                      </a:r>
                    </a:p>
                  </a:txBody>
                  <a:tcPr/>
                </a:tc>
                <a:tc>
                  <a:txBody>
                    <a:bodyPr/>
                    <a:lstStyle/>
                    <a:p>
                      <a:r>
                        <a:rPr kumimoji="1" lang="en-US" altLang="ja-JP" sz="2000" dirty="0"/>
                        <a:t>3</a:t>
                      </a:r>
                      <a:r>
                        <a:rPr kumimoji="1" lang="ja-JP" altLang="en-US" sz="2000" dirty="0"/>
                        <a:t>つの中で最小</a:t>
                      </a:r>
                    </a:p>
                  </a:txBody>
                  <a:tcPr/>
                </a:tc>
                <a:extLst>
                  <a:ext uri="{0D108BD9-81ED-4DB2-BD59-A6C34878D82A}">
                    <a16:rowId xmlns:a16="http://schemas.microsoft.com/office/drawing/2014/main" val="3496544410"/>
                  </a:ext>
                </a:extLst>
              </a:tr>
              <a:tr h="443366">
                <a:tc>
                  <a:txBody>
                    <a:bodyPr/>
                    <a:lstStyle/>
                    <a:p>
                      <a:r>
                        <a:rPr kumimoji="1" lang="ja-JP" altLang="en-US" sz="2000" dirty="0"/>
                        <a:t>試料の端</a:t>
                      </a:r>
                      <a:r>
                        <a:rPr kumimoji="1" lang="en-US" altLang="ja-JP" sz="2000" dirty="0"/>
                        <a:t>:NV</a:t>
                      </a:r>
                      <a:r>
                        <a:rPr kumimoji="1" lang="en-US" altLang="ja-JP" sz="2000" baseline="-25000" dirty="0"/>
                        <a:t>E</a:t>
                      </a:r>
                      <a:endParaRPr kumimoji="1" lang="ja-JP" altLang="en-US" sz="2000" baseline="-25000" dirty="0"/>
                    </a:p>
                  </a:txBody>
                  <a:tcPr/>
                </a:tc>
                <a:tc>
                  <a:txBody>
                    <a:bodyPr/>
                    <a:lstStyle/>
                    <a:p>
                      <a:r>
                        <a:rPr kumimoji="1" lang="en-US" altLang="ja-JP" sz="2000" dirty="0"/>
                        <a:t>3</a:t>
                      </a:r>
                      <a:r>
                        <a:rPr kumimoji="1" lang="ja-JP" altLang="en-US" sz="2000" dirty="0"/>
                        <a:t>つの中で最大</a:t>
                      </a:r>
                    </a:p>
                  </a:txBody>
                  <a:tcPr/>
                </a:tc>
                <a:extLst>
                  <a:ext uri="{0D108BD9-81ED-4DB2-BD59-A6C34878D82A}">
                    <a16:rowId xmlns:a16="http://schemas.microsoft.com/office/drawing/2014/main" val="1376920916"/>
                  </a:ext>
                </a:extLst>
              </a:tr>
              <a:tr h="443366">
                <a:tc>
                  <a:txBody>
                    <a:bodyPr/>
                    <a:lstStyle/>
                    <a:p>
                      <a:r>
                        <a:rPr kumimoji="1" lang="ja-JP" altLang="en-US" sz="2000" dirty="0"/>
                        <a:t>離れた所</a:t>
                      </a:r>
                      <a:r>
                        <a:rPr kumimoji="1" lang="en-US" altLang="ja-JP" sz="2000" dirty="0"/>
                        <a:t>:NV</a:t>
                      </a:r>
                      <a:r>
                        <a:rPr kumimoji="1" lang="en-US" altLang="ja-JP" sz="2000" baseline="-25000" dirty="0"/>
                        <a:t>F</a:t>
                      </a:r>
                      <a:endParaRPr kumimoji="1" lang="ja-JP" altLang="en-US" sz="2000" baseline="-25000" dirty="0"/>
                    </a:p>
                  </a:txBody>
                  <a:tcPr/>
                </a:tc>
                <a:tc>
                  <a:txBody>
                    <a:bodyPr/>
                    <a:lstStyle/>
                    <a:p>
                      <a:r>
                        <a:rPr kumimoji="1" lang="ja-JP" altLang="en-US" sz="2000" dirty="0"/>
                        <a:t>印加磁場とほぼ同じ</a:t>
                      </a:r>
                    </a:p>
                  </a:txBody>
                  <a:tcPr/>
                </a:tc>
                <a:extLst>
                  <a:ext uri="{0D108BD9-81ED-4DB2-BD59-A6C34878D82A}">
                    <a16:rowId xmlns:a16="http://schemas.microsoft.com/office/drawing/2014/main" val="690949257"/>
                  </a:ext>
                </a:extLst>
              </a:tr>
            </a:tbl>
          </a:graphicData>
        </a:graphic>
      </p:graphicFrame>
      <p:sp>
        <p:nvSpPr>
          <p:cNvPr id="17" name="スライド番号プレースホルダー 16">
            <a:extLst>
              <a:ext uri="{FF2B5EF4-FFF2-40B4-BE49-F238E27FC236}">
                <a16:creationId xmlns:a16="http://schemas.microsoft.com/office/drawing/2014/main" id="{699033B5-C070-2F66-ADA3-1BEACF2BF546}"/>
              </a:ext>
            </a:extLst>
          </p:cNvPr>
          <p:cNvSpPr>
            <a:spLocks noGrp="1"/>
          </p:cNvSpPr>
          <p:nvPr>
            <p:ph type="sldNum" sz="quarter" idx="12"/>
          </p:nvPr>
        </p:nvSpPr>
        <p:spPr/>
        <p:txBody>
          <a:bodyPr/>
          <a:lstStyle/>
          <a:p>
            <a:fld id="{546937FD-AF86-4C7D-8F7F-5D9162CA89EA}" type="slidenum">
              <a:rPr lang="ja-JP" altLang="en-US" smtClean="0"/>
              <a:pPr/>
              <a:t>10</a:t>
            </a:fld>
            <a:endParaRPr lang="ja-JP" altLang="en-US" dirty="0"/>
          </a:p>
        </p:txBody>
      </p:sp>
      <p:sp>
        <p:nvSpPr>
          <p:cNvPr id="18" name="テキスト ボックス 17">
            <a:extLst>
              <a:ext uri="{FF2B5EF4-FFF2-40B4-BE49-F238E27FC236}">
                <a16:creationId xmlns:a16="http://schemas.microsoft.com/office/drawing/2014/main" id="{EF205FC8-8AC8-F1B1-42D6-A89D5C29F7A3}"/>
              </a:ext>
            </a:extLst>
          </p:cNvPr>
          <p:cNvSpPr txBox="1"/>
          <p:nvPr/>
        </p:nvSpPr>
        <p:spPr>
          <a:xfrm>
            <a:off x="9429697" y="3011901"/>
            <a:ext cx="1639971" cy="369332"/>
          </a:xfrm>
          <a:prstGeom prst="rect">
            <a:avLst/>
          </a:prstGeom>
          <a:noFill/>
        </p:spPr>
        <p:txBody>
          <a:bodyPr wrap="square" rtlCol="0">
            <a:spAutoFit/>
          </a:bodyPr>
          <a:lstStyle/>
          <a:p>
            <a:r>
              <a:rPr kumimoji="1" lang="en-US" altLang="ja-JP" dirty="0"/>
              <a:t>1 bar=10</a:t>
            </a:r>
            <a:r>
              <a:rPr kumimoji="1" lang="en-US" altLang="ja-JP" baseline="30000" dirty="0"/>
              <a:t>5</a:t>
            </a:r>
            <a:r>
              <a:rPr kumimoji="1" lang="en-US" altLang="ja-JP" dirty="0"/>
              <a:t> Pa</a:t>
            </a:r>
            <a:endParaRPr kumimoji="1" lang="ja-JP" altLang="en-US" dirty="0"/>
          </a:p>
        </p:txBody>
      </p:sp>
      <p:sp>
        <p:nvSpPr>
          <p:cNvPr id="19" name="正方形/長方形 18">
            <a:extLst>
              <a:ext uri="{FF2B5EF4-FFF2-40B4-BE49-F238E27FC236}">
                <a16:creationId xmlns:a16="http://schemas.microsoft.com/office/drawing/2014/main" id="{1C8664C9-1728-B353-E794-D9105802A78F}"/>
              </a:ext>
            </a:extLst>
          </p:cNvPr>
          <p:cNvSpPr/>
          <p:nvPr/>
        </p:nvSpPr>
        <p:spPr>
          <a:xfrm>
            <a:off x="9429697" y="2987750"/>
            <a:ext cx="1519040" cy="36933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F061C355-C808-6AE7-09FF-EA2016D4399F}"/>
              </a:ext>
            </a:extLst>
          </p:cNvPr>
          <p:cNvSpPr txBox="1"/>
          <p:nvPr/>
        </p:nvSpPr>
        <p:spPr>
          <a:xfrm>
            <a:off x="1395462" y="3857505"/>
            <a:ext cx="2287880" cy="307777"/>
          </a:xfrm>
          <a:prstGeom prst="rect">
            <a:avLst/>
          </a:prstGeom>
          <a:solidFill>
            <a:schemeClr val="bg1"/>
          </a:solidFill>
        </p:spPr>
        <p:txBody>
          <a:bodyPr wrap="square" rtlCol="0">
            <a:spAutoFit/>
          </a:bodyPr>
          <a:lstStyle/>
          <a:p>
            <a:r>
              <a:rPr kumimoji="1" lang="ja-JP" altLang="en-US" sz="1400" dirty="0"/>
              <a:t>マイクロ波周波数 </a:t>
            </a:r>
            <a:r>
              <a:rPr kumimoji="1" lang="en-US" altLang="ja-JP" sz="1400" dirty="0"/>
              <a:t>(GHz)</a:t>
            </a:r>
            <a:endParaRPr kumimoji="1" lang="ja-JP" altLang="en-US" sz="1400" dirty="0"/>
          </a:p>
        </p:txBody>
      </p:sp>
      <p:sp>
        <p:nvSpPr>
          <p:cNvPr id="22" name="テキスト ボックス 21">
            <a:extLst>
              <a:ext uri="{FF2B5EF4-FFF2-40B4-BE49-F238E27FC236}">
                <a16:creationId xmlns:a16="http://schemas.microsoft.com/office/drawing/2014/main" id="{13D55611-FD15-9442-04B7-9C4D33F63388}"/>
              </a:ext>
            </a:extLst>
          </p:cNvPr>
          <p:cNvSpPr txBox="1"/>
          <p:nvPr/>
        </p:nvSpPr>
        <p:spPr>
          <a:xfrm>
            <a:off x="3535857" y="3857505"/>
            <a:ext cx="2287880" cy="307777"/>
          </a:xfrm>
          <a:prstGeom prst="rect">
            <a:avLst/>
          </a:prstGeom>
          <a:solidFill>
            <a:schemeClr val="bg1"/>
          </a:solidFill>
        </p:spPr>
        <p:txBody>
          <a:bodyPr wrap="square" rtlCol="0">
            <a:spAutoFit/>
          </a:bodyPr>
          <a:lstStyle/>
          <a:p>
            <a:r>
              <a:rPr kumimoji="1" lang="ja-JP" altLang="en-US" sz="1400" dirty="0"/>
              <a:t>マイクロ波周波数 </a:t>
            </a:r>
            <a:r>
              <a:rPr kumimoji="1" lang="en-US" altLang="ja-JP" sz="1400" dirty="0"/>
              <a:t>(GHz)</a:t>
            </a:r>
            <a:endParaRPr kumimoji="1" lang="ja-JP" altLang="en-US" sz="1400" dirty="0"/>
          </a:p>
        </p:txBody>
      </p:sp>
      <p:sp>
        <p:nvSpPr>
          <p:cNvPr id="23" name="テキスト ボックス 22">
            <a:extLst>
              <a:ext uri="{FF2B5EF4-FFF2-40B4-BE49-F238E27FC236}">
                <a16:creationId xmlns:a16="http://schemas.microsoft.com/office/drawing/2014/main" id="{460B8C2D-F77B-E97E-D0E7-AEFA15AA804E}"/>
              </a:ext>
            </a:extLst>
          </p:cNvPr>
          <p:cNvSpPr txBox="1"/>
          <p:nvPr/>
        </p:nvSpPr>
        <p:spPr>
          <a:xfrm>
            <a:off x="5927058" y="3862382"/>
            <a:ext cx="2287880" cy="307777"/>
          </a:xfrm>
          <a:prstGeom prst="rect">
            <a:avLst/>
          </a:prstGeom>
          <a:solidFill>
            <a:schemeClr val="bg1"/>
          </a:solidFill>
        </p:spPr>
        <p:txBody>
          <a:bodyPr wrap="square" rtlCol="0">
            <a:spAutoFit/>
          </a:bodyPr>
          <a:lstStyle/>
          <a:p>
            <a:r>
              <a:rPr kumimoji="1" lang="ja-JP" altLang="en-US" sz="1400" dirty="0"/>
              <a:t>マイクロ波周波数 </a:t>
            </a:r>
            <a:r>
              <a:rPr kumimoji="1" lang="en-US" altLang="ja-JP" sz="1400" dirty="0"/>
              <a:t>(GHz)</a:t>
            </a:r>
            <a:endParaRPr kumimoji="1" lang="ja-JP" altLang="en-US" sz="1400" dirty="0"/>
          </a:p>
        </p:txBody>
      </p:sp>
      <p:sp>
        <p:nvSpPr>
          <p:cNvPr id="25" name="テキスト ボックス 24">
            <a:extLst>
              <a:ext uri="{FF2B5EF4-FFF2-40B4-BE49-F238E27FC236}">
                <a16:creationId xmlns:a16="http://schemas.microsoft.com/office/drawing/2014/main" id="{8E2B9CEF-BA1C-C9F9-1B07-DA2F7CD63D1F}"/>
              </a:ext>
            </a:extLst>
          </p:cNvPr>
          <p:cNvSpPr txBox="1"/>
          <p:nvPr/>
        </p:nvSpPr>
        <p:spPr>
          <a:xfrm rot="16200000">
            <a:off x="67946" y="2561923"/>
            <a:ext cx="2115656" cy="369332"/>
          </a:xfrm>
          <a:prstGeom prst="rect">
            <a:avLst/>
          </a:prstGeom>
          <a:solidFill>
            <a:schemeClr val="bg1"/>
          </a:solidFill>
        </p:spPr>
        <p:txBody>
          <a:bodyPr wrap="square" rtlCol="0">
            <a:spAutoFit/>
          </a:bodyPr>
          <a:lstStyle/>
          <a:p>
            <a:pPr algn="ctr"/>
            <a:r>
              <a:rPr kumimoji="1" lang="ja-JP" altLang="en-US" dirty="0"/>
              <a:t>蛍光強度 </a:t>
            </a:r>
            <a:r>
              <a:rPr kumimoji="1" lang="en-US" altLang="ja-JP" dirty="0"/>
              <a:t>(</a:t>
            </a:r>
            <a:r>
              <a:rPr kumimoji="1" lang="en-US" altLang="ja-JP" dirty="0" err="1"/>
              <a:t>a.u</a:t>
            </a:r>
            <a:r>
              <a:rPr kumimoji="1" lang="en-US" altLang="ja-JP" dirty="0"/>
              <a:t>.)</a:t>
            </a:r>
            <a:endParaRPr kumimoji="1" lang="ja-JP" altLang="en-US" dirty="0"/>
          </a:p>
        </p:txBody>
      </p:sp>
      <p:sp>
        <p:nvSpPr>
          <p:cNvPr id="26" name="テキスト ボックス 25">
            <a:extLst>
              <a:ext uri="{FF2B5EF4-FFF2-40B4-BE49-F238E27FC236}">
                <a16:creationId xmlns:a16="http://schemas.microsoft.com/office/drawing/2014/main" id="{59CD2F40-27C4-09EB-A49F-6E79F8C63184}"/>
              </a:ext>
            </a:extLst>
          </p:cNvPr>
          <p:cNvSpPr txBox="1"/>
          <p:nvPr/>
        </p:nvSpPr>
        <p:spPr>
          <a:xfrm rot="16200000">
            <a:off x="2403155" y="2580775"/>
            <a:ext cx="2185673" cy="261610"/>
          </a:xfrm>
          <a:prstGeom prst="rect">
            <a:avLst/>
          </a:prstGeom>
          <a:solidFill>
            <a:schemeClr val="bg1"/>
          </a:solidFill>
        </p:spPr>
        <p:txBody>
          <a:bodyPr wrap="square" rtlCol="0">
            <a:spAutoFit/>
          </a:bodyPr>
          <a:lstStyle/>
          <a:p>
            <a:pPr algn="ctr"/>
            <a:r>
              <a:rPr kumimoji="1" lang="ja-JP" altLang="en-US" sz="1100" dirty="0"/>
              <a:t>蛍光強度 </a:t>
            </a:r>
            <a:r>
              <a:rPr kumimoji="1" lang="en-US" altLang="ja-JP" sz="1100" dirty="0"/>
              <a:t>(</a:t>
            </a:r>
            <a:r>
              <a:rPr kumimoji="1" lang="en-US" altLang="ja-JP" sz="1100" dirty="0" err="1"/>
              <a:t>a.u</a:t>
            </a:r>
            <a:r>
              <a:rPr kumimoji="1" lang="en-US" altLang="ja-JP" sz="1100" dirty="0"/>
              <a:t>.)</a:t>
            </a:r>
            <a:endParaRPr kumimoji="1" lang="ja-JP" altLang="en-US" sz="1100" dirty="0"/>
          </a:p>
        </p:txBody>
      </p:sp>
      <p:sp>
        <p:nvSpPr>
          <p:cNvPr id="27" name="テキスト ボックス 26">
            <a:extLst>
              <a:ext uri="{FF2B5EF4-FFF2-40B4-BE49-F238E27FC236}">
                <a16:creationId xmlns:a16="http://schemas.microsoft.com/office/drawing/2014/main" id="{996607B4-E375-57C1-2352-679BC97F2448}"/>
              </a:ext>
            </a:extLst>
          </p:cNvPr>
          <p:cNvSpPr txBox="1"/>
          <p:nvPr/>
        </p:nvSpPr>
        <p:spPr>
          <a:xfrm rot="16200000">
            <a:off x="5080185" y="2471301"/>
            <a:ext cx="1402662" cy="261610"/>
          </a:xfrm>
          <a:prstGeom prst="rect">
            <a:avLst/>
          </a:prstGeom>
          <a:solidFill>
            <a:schemeClr val="bg1"/>
          </a:solidFill>
        </p:spPr>
        <p:txBody>
          <a:bodyPr wrap="square" rtlCol="0">
            <a:spAutoFit/>
          </a:bodyPr>
          <a:lstStyle/>
          <a:p>
            <a:pPr algn="ctr"/>
            <a:r>
              <a:rPr kumimoji="1" lang="ja-JP" altLang="en-US" sz="1100" dirty="0"/>
              <a:t>蛍光強度 </a:t>
            </a:r>
            <a:r>
              <a:rPr kumimoji="1" lang="en-US" altLang="ja-JP" sz="1100" dirty="0"/>
              <a:t>(</a:t>
            </a:r>
            <a:r>
              <a:rPr kumimoji="1" lang="en-US" altLang="ja-JP" sz="1100" dirty="0" err="1"/>
              <a:t>a.u</a:t>
            </a:r>
            <a:r>
              <a:rPr kumimoji="1" lang="en-US" altLang="ja-JP" sz="1100" dirty="0"/>
              <a:t>.)</a:t>
            </a:r>
            <a:endParaRPr kumimoji="1" lang="ja-JP" altLang="en-US" sz="1100" dirty="0"/>
          </a:p>
        </p:txBody>
      </p:sp>
      <p:sp>
        <p:nvSpPr>
          <p:cNvPr id="21" name="テキスト ボックス 20">
            <a:extLst>
              <a:ext uri="{FF2B5EF4-FFF2-40B4-BE49-F238E27FC236}">
                <a16:creationId xmlns:a16="http://schemas.microsoft.com/office/drawing/2014/main" id="{B3564269-D423-FC23-7E88-6E760D3E2D2E}"/>
              </a:ext>
            </a:extLst>
          </p:cNvPr>
          <p:cNvSpPr txBox="1"/>
          <p:nvPr/>
        </p:nvSpPr>
        <p:spPr>
          <a:xfrm>
            <a:off x="6687907" y="6026850"/>
            <a:ext cx="5307137" cy="369332"/>
          </a:xfrm>
          <a:prstGeom prst="rect">
            <a:avLst/>
          </a:prstGeom>
          <a:noFill/>
        </p:spPr>
        <p:txBody>
          <a:bodyPr wrap="square" rtlCol="0">
            <a:spAutoFit/>
          </a:bodyPr>
          <a:lstStyle/>
          <a:p>
            <a:r>
              <a:rPr kumimoji="1" lang="ja-JP" altLang="en-US" dirty="0"/>
              <a:t>表</a:t>
            </a:r>
            <a:r>
              <a:rPr kumimoji="1" lang="en-US" altLang="ja-JP" dirty="0"/>
              <a:t>:</a:t>
            </a:r>
            <a:r>
              <a:rPr kumimoji="1" lang="ja-JP" altLang="en-US" dirty="0"/>
              <a:t>それぞれの位置で感じる磁場の大きさの比較</a:t>
            </a:r>
          </a:p>
        </p:txBody>
      </p:sp>
      <p:cxnSp>
        <p:nvCxnSpPr>
          <p:cNvPr id="32" name="直線矢印コネクタ 31">
            <a:extLst>
              <a:ext uri="{FF2B5EF4-FFF2-40B4-BE49-F238E27FC236}">
                <a16:creationId xmlns:a16="http://schemas.microsoft.com/office/drawing/2014/main" id="{95DBCC1A-67F3-9A0A-1A01-E0E629A66A60}"/>
              </a:ext>
            </a:extLst>
          </p:cNvPr>
          <p:cNvCxnSpPr>
            <a:cxnSpLocks/>
          </p:cNvCxnSpPr>
          <p:nvPr/>
        </p:nvCxnSpPr>
        <p:spPr>
          <a:xfrm flipH="1">
            <a:off x="1732547" y="4119999"/>
            <a:ext cx="337553" cy="909201"/>
          </a:xfrm>
          <a:prstGeom prst="straightConnector1">
            <a:avLst/>
          </a:prstGeom>
          <a:ln w="19050">
            <a:tailEnd type="triangle"/>
          </a:ln>
        </p:spPr>
        <p:style>
          <a:lnRef idx="3">
            <a:schemeClr val="dk1"/>
          </a:lnRef>
          <a:fillRef idx="0">
            <a:schemeClr val="dk1"/>
          </a:fillRef>
          <a:effectRef idx="2">
            <a:schemeClr val="dk1"/>
          </a:effectRef>
          <a:fontRef idx="minor">
            <a:schemeClr val="tx1"/>
          </a:fontRef>
        </p:style>
      </p:cxnSp>
      <p:cxnSp>
        <p:nvCxnSpPr>
          <p:cNvPr id="35" name="直線矢印コネクタ 34">
            <a:extLst>
              <a:ext uri="{FF2B5EF4-FFF2-40B4-BE49-F238E27FC236}">
                <a16:creationId xmlns:a16="http://schemas.microsoft.com/office/drawing/2014/main" id="{A90B9D3E-A227-F027-7DE8-AB6AE0A3D021}"/>
              </a:ext>
            </a:extLst>
          </p:cNvPr>
          <p:cNvCxnSpPr/>
          <p:nvPr/>
        </p:nvCxnSpPr>
        <p:spPr>
          <a:xfrm flipH="1">
            <a:off x="3019926" y="4253386"/>
            <a:ext cx="1167063" cy="11126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A4F16E74-10A2-1C01-D833-A1B7B5779C08}"/>
              </a:ext>
            </a:extLst>
          </p:cNvPr>
          <p:cNvCxnSpPr>
            <a:cxnSpLocks/>
            <a:stCxn id="23" idx="1"/>
          </p:cNvCxnSpPr>
          <p:nvPr/>
        </p:nvCxnSpPr>
        <p:spPr>
          <a:xfrm flipH="1">
            <a:off x="3783175" y="4016271"/>
            <a:ext cx="2143883" cy="1222184"/>
          </a:xfrm>
          <a:prstGeom prst="straightConnector1">
            <a:avLst/>
          </a:prstGeom>
          <a:ln w="19050">
            <a:solidFill>
              <a:schemeClr val="tx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6490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05A42821-495A-1D36-E740-3E458C70A665}"/>
              </a:ext>
            </a:extLst>
          </p:cNvPr>
          <p:cNvSpPr/>
          <p:nvPr/>
        </p:nvSpPr>
        <p:spPr>
          <a:xfrm>
            <a:off x="-52669" y="-16003"/>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972CD3C-C3C1-804C-DB50-51A7EC812E4C}"/>
              </a:ext>
            </a:extLst>
          </p:cNvPr>
          <p:cNvSpPr>
            <a:spLocks noGrp="1"/>
          </p:cNvSpPr>
          <p:nvPr>
            <p:ph type="title"/>
          </p:nvPr>
        </p:nvSpPr>
        <p:spPr>
          <a:xfrm>
            <a:off x="1233335" y="158781"/>
            <a:ext cx="9815731" cy="662782"/>
          </a:xfrm>
        </p:spPr>
        <p:txBody>
          <a:bodyPr>
            <a:noAutofit/>
          </a:bodyPr>
          <a:lstStyle/>
          <a:p>
            <a:pPr algn="ctr"/>
            <a:r>
              <a:rPr kumimoji="1" lang="ja-JP" altLang="en-US" b="1" dirty="0">
                <a:latin typeface="ＭＳ ゴシック" panose="020B0609070205080204" pitchFamily="49" charset="-128"/>
                <a:ea typeface="ＭＳ ゴシック" panose="020B0609070205080204" pitchFamily="49" charset="-128"/>
              </a:rPr>
              <a:t>結果</a:t>
            </a:r>
            <a:r>
              <a:rPr kumimoji="1" lang="en-US" altLang="ja-JP" b="1" dirty="0">
                <a:latin typeface="ＭＳ ゴシック" panose="020B0609070205080204" pitchFamily="49" charset="-128"/>
                <a:ea typeface="ＭＳ ゴシック" panose="020B0609070205080204" pitchFamily="49" charset="-128"/>
              </a:rPr>
              <a:t>:</a:t>
            </a:r>
            <a:r>
              <a:rPr kumimoji="1" lang="ja-JP" altLang="en-US" b="1" dirty="0">
                <a:latin typeface="ＭＳ ゴシック" panose="020B0609070205080204" pitchFamily="49" charset="-128"/>
                <a:ea typeface="ＭＳ ゴシック" panose="020B0609070205080204" pitchFamily="49" charset="-128"/>
              </a:rPr>
              <a:t>ゼーマン分裂の温度による変化</a:t>
            </a:r>
          </a:p>
        </p:txBody>
      </p:sp>
      <p:pic>
        <p:nvPicPr>
          <p:cNvPr id="7" name="図 6">
            <a:extLst>
              <a:ext uri="{FF2B5EF4-FFF2-40B4-BE49-F238E27FC236}">
                <a16:creationId xmlns:a16="http://schemas.microsoft.com/office/drawing/2014/main" id="{6B91657B-194F-32A9-FFB2-135B8A2EF5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459" y="1690688"/>
            <a:ext cx="2483285" cy="4345749"/>
          </a:xfrm>
          <a:prstGeom prst="rect">
            <a:avLst/>
          </a:prstGeom>
        </p:spPr>
      </p:pic>
      <p:pic>
        <p:nvPicPr>
          <p:cNvPr id="4" name="図 3">
            <a:extLst>
              <a:ext uri="{FF2B5EF4-FFF2-40B4-BE49-F238E27FC236}">
                <a16:creationId xmlns:a16="http://schemas.microsoft.com/office/drawing/2014/main" id="{7A1BD97F-DDCC-FA38-EAB7-659AC36B69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3066" y="1753268"/>
            <a:ext cx="2959470" cy="4127333"/>
          </a:xfrm>
          <a:prstGeom prst="rect">
            <a:avLst/>
          </a:prstGeom>
        </p:spPr>
      </p:pic>
      <p:sp>
        <p:nvSpPr>
          <p:cNvPr id="6" name="テキスト ボックス 5">
            <a:extLst>
              <a:ext uri="{FF2B5EF4-FFF2-40B4-BE49-F238E27FC236}">
                <a16:creationId xmlns:a16="http://schemas.microsoft.com/office/drawing/2014/main" id="{122DBE72-9E3D-D8F7-1A27-A19B93010533}"/>
              </a:ext>
            </a:extLst>
          </p:cNvPr>
          <p:cNvSpPr txBox="1"/>
          <p:nvPr/>
        </p:nvSpPr>
        <p:spPr>
          <a:xfrm>
            <a:off x="8613977" y="2138305"/>
            <a:ext cx="3594969" cy="830997"/>
          </a:xfrm>
          <a:prstGeom prst="rect">
            <a:avLst/>
          </a:prstGeom>
          <a:noFill/>
        </p:spPr>
        <p:txBody>
          <a:bodyPr wrap="square" rtlCol="0">
            <a:spAutoFit/>
          </a:bodyPr>
          <a:lstStyle/>
          <a:p>
            <a:r>
              <a:rPr lang="ja-JP" altLang="en-US" sz="2400" dirty="0">
                <a:solidFill>
                  <a:srgbClr val="FF0000"/>
                </a:solidFill>
              </a:rPr>
              <a:t>赤</a:t>
            </a:r>
            <a:r>
              <a:rPr lang="en-US" altLang="ja-JP" sz="2400" dirty="0">
                <a:solidFill>
                  <a:srgbClr val="FF0000"/>
                </a:solidFill>
              </a:rPr>
              <a:t>:</a:t>
            </a:r>
            <a:r>
              <a:rPr lang="ja-JP" altLang="en-US" sz="2400" dirty="0"/>
              <a:t>光検出磁気共鳴法</a:t>
            </a:r>
            <a:endParaRPr lang="en-US" altLang="ja-JP" sz="2400" dirty="0"/>
          </a:p>
          <a:p>
            <a:r>
              <a:rPr kumimoji="1" lang="ja-JP" altLang="en-US" sz="2400" dirty="0"/>
              <a:t>黒</a:t>
            </a:r>
            <a:r>
              <a:rPr kumimoji="1" lang="en-US" altLang="ja-JP" sz="2400" dirty="0"/>
              <a:t>:</a:t>
            </a:r>
            <a:r>
              <a:rPr kumimoji="1" lang="ja-JP" altLang="en-US" sz="2400" dirty="0"/>
              <a:t>交流磁化率法</a:t>
            </a:r>
          </a:p>
        </p:txBody>
      </p:sp>
      <p:sp>
        <p:nvSpPr>
          <p:cNvPr id="3" name="テキスト ボックス 2">
            <a:extLst>
              <a:ext uri="{FF2B5EF4-FFF2-40B4-BE49-F238E27FC236}">
                <a16:creationId xmlns:a16="http://schemas.microsoft.com/office/drawing/2014/main" id="{B638F2A7-CE47-A94E-5BE3-C3CF56400A08}"/>
              </a:ext>
            </a:extLst>
          </p:cNvPr>
          <p:cNvSpPr txBox="1"/>
          <p:nvPr/>
        </p:nvSpPr>
        <p:spPr>
          <a:xfrm>
            <a:off x="8507447" y="3375169"/>
            <a:ext cx="3594969" cy="830997"/>
          </a:xfrm>
          <a:prstGeom prst="rect">
            <a:avLst/>
          </a:prstGeom>
          <a:noFill/>
        </p:spPr>
        <p:txBody>
          <a:bodyPr wrap="square" rtlCol="0">
            <a:spAutoFit/>
          </a:bodyPr>
          <a:lstStyle/>
          <a:p>
            <a:r>
              <a:rPr kumimoji="1" lang="ja-JP" altLang="en-US" sz="2400" b="1" dirty="0"/>
              <a:t>光</a:t>
            </a:r>
            <a:r>
              <a:rPr lang="ja-JP" altLang="en-US" sz="2400" b="1" dirty="0"/>
              <a:t>検出</a:t>
            </a:r>
            <a:r>
              <a:rPr kumimoji="1" lang="ja-JP" altLang="en-US" sz="2400" b="1" dirty="0"/>
              <a:t>磁気共鳴法の方が</a:t>
            </a:r>
            <a:endParaRPr kumimoji="1" lang="en-US" altLang="ja-JP" sz="2400" b="1" dirty="0"/>
          </a:p>
          <a:p>
            <a:pPr algn="ctr"/>
            <a:r>
              <a:rPr lang="ja-JP" altLang="en-US" sz="2400" b="1" dirty="0">
                <a:solidFill>
                  <a:srgbClr val="FF0000"/>
                </a:solidFill>
              </a:rPr>
              <a:t>空間分解能</a:t>
            </a:r>
            <a:r>
              <a:rPr kumimoji="1" lang="ja-JP" altLang="en-US" sz="2400" b="1" dirty="0">
                <a:solidFill>
                  <a:srgbClr val="FF0000"/>
                </a:solidFill>
              </a:rPr>
              <a:t>が良い</a:t>
            </a:r>
          </a:p>
        </p:txBody>
      </p:sp>
      <p:sp>
        <p:nvSpPr>
          <p:cNvPr id="5" name="テキスト ボックス 4">
            <a:extLst>
              <a:ext uri="{FF2B5EF4-FFF2-40B4-BE49-F238E27FC236}">
                <a16:creationId xmlns:a16="http://schemas.microsoft.com/office/drawing/2014/main" id="{7CD9580E-BA37-257C-E0AD-C8E8E9AFC4E8}"/>
              </a:ext>
            </a:extLst>
          </p:cNvPr>
          <p:cNvSpPr txBox="1"/>
          <p:nvPr/>
        </p:nvSpPr>
        <p:spPr>
          <a:xfrm>
            <a:off x="443065" y="1291603"/>
            <a:ext cx="790270" cy="461665"/>
          </a:xfrm>
          <a:prstGeom prst="rect">
            <a:avLst/>
          </a:prstGeom>
          <a:noFill/>
        </p:spPr>
        <p:txBody>
          <a:bodyPr wrap="square" rtlCol="0">
            <a:spAutoFit/>
          </a:bodyPr>
          <a:lstStyle/>
          <a:p>
            <a:r>
              <a:rPr kumimoji="1" lang="en-US" altLang="ja-JP" sz="2400" b="1" dirty="0"/>
              <a:t>(A)</a:t>
            </a:r>
            <a:endParaRPr kumimoji="1" lang="ja-JP" altLang="en-US" sz="2400" b="1" dirty="0"/>
          </a:p>
        </p:txBody>
      </p:sp>
      <p:sp>
        <p:nvSpPr>
          <p:cNvPr id="8" name="テキスト ボックス 7">
            <a:extLst>
              <a:ext uri="{FF2B5EF4-FFF2-40B4-BE49-F238E27FC236}">
                <a16:creationId xmlns:a16="http://schemas.microsoft.com/office/drawing/2014/main" id="{B62A3250-F9F3-9CEC-B2B1-2CB850DFFCE0}"/>
              </a:ext>
            </a:extLst>
          </p:cNvPr>
          <p:cNvSpPr txBox="1"/>
          <p:nvPr/>
        </p:nvSpPr>
        <p:spPr>
          <a:xfrm>
            <a:off x="5069619" y="1291603"/>
            <a:ext cx="790270" cy="461665"/>
          </a:xfrm>
          <a:prstGeom prst="rect">
            <a:avLst/>
          </a:prstGeom>
          <a:noFill/>
        </p:spPr>
        <p:txBody>
          <a:bodyPr wrap="square" rtlCol="0">
            <a:spAutoFit/>
          </a:bodyPr>
          <a:lstStyle/>
          <a:p>
            <a:r>
              <a:rPr kumimoji="1" lang="en-US" altLang="ja-JP" sz="2400" b="1" dirty="0"/>
              <a:t>(B)</a:t>
            </a:r>
            <a:endParaRPr kumimoji="1" lang="ja-JP" altLang="en-US" sz="2400" b="1" dirty="0"/>
          </a:p>
        </p:txBody>
      </p:sp>
      <p:sp>
        <p:nvSpPr>
          <p:cNvPr id="10" name="スライド番号プレースホルダー 9">
            <a:extLst>
              <a:ext uri="{FF2B5EF4-FFF2-40B4-BE49-F238E27FC236}">
                <a16:creationId xmlns:a16="http://schemas.microsoft.com/office/drawing/2014/main" id="{A426679A-AC0C-95B6-0188-D644FD461C62}"/>
              </a:ext>
            </a:extLst>
          </p:cNvPr>
          <p:cNvSpPr>
            <a:spLocks noGrp="1"/>
          </p:cNvSpPr>
          <p:nvPr>
            <p:ph type="sldNum" sz="quarter" idx="12"/>
          </p:nvPr>
        </p:nvSpPr>
        <p:spPr/>
        <p:txBody>
          <a:bodyPr/>
          <a:lstStyle/>
          <a:p>
            <a:fld id="{546937FD-AF86-4C7D-8F7F-5D9162CA89EA}" type="slidenum">
              <a:rPr lang="ja-JP" altLang="en-US" smtClean="0"/>
              <a:pPr/>
              <a:t>11</a:t>
            </a:fld>
            <a:endParaRPr lang="ja-JP" altLang="en-US" dirty="0"/>
          </a:p>
        </p:txBody>
      </p:sp>
      <p:sp>
        <p:nvSpPr>
          <p:cNvPr id="11" name="テキスト ボックス 10">
            <a:extLst>
              <a:ext uri="{FF2B5EF4-FFF2-40B4-BE49-F238E27FC236}">
                <a16:creationId xmlns:a16="http://schemas.microsoft.com/office/drawing/2014/main" id="{ABF9A003-7247-F91C-A967-18FDDBA529BA}"/>
              </a:ext>
            </a:extLst>
          </p:cNvPr>
          <p:cNvSpPr txBox="1"/>
          <p:nvPr/>
        </p:nvSpPr>
        <p:spPr>
          <a:xfrm rot="16200000">
            <a:off x="-651614" y="3244334"/>
            <a:ext cx="2489177" cy="369332"/>
          </a:xfrm>
          <a:prstGeom prst="rect">
            <a:avLst/>
          </a:prstGeom>
          <a:solidFill>
            <a:schemeClr val="bg1"/>
          </a:solidFill>
        </p:spPr>
        <p:txBody>
          <a:bodyPr wrap="square" rtlCol="0">
            <a:spAutoFit/>
          </a:bodyPr>
          <a:lstStyle/>
          <a:p>
            <a:r>
              <a:rPr lang="ja-JP" altLang="en-US" dirty="0"/>
              <a:t>蛍光強度 </a:t>
            </a:r>
            <a:r>
              <a:rPr lang="en-US" altLang="ja-JP" dirty="0"/>
              <a:t>(</a:t>
            </a:r>
            <a:r>
              <a:rPr lang="en-US" altLang="ja-JP" dirty="0" err="1"/>
              <a:t>a.u</a:t>
            </a:r>
            <a:r>
              <a:rPr lang="en-US" altLang="ja-JP" dirty="0"/>
              <a:t>.)</a:t>
            </a:r>
            <a:endParaRPr kumimoji="1" lang="ja-JP" altLang="en-US" dirty="0"/>
          </a:p>
        </p:txBody>
      </p:sp>
      <p:sp>
        <p:nvSpPr>
          <p:cNvPr id="12" name="テキスト ボックス 11">
            <a:extLst>
              <a:ext uri="{FF2B5EF4-FFF2-40B4-BE49-F238E27FC236}">
                <a16:creationId xmlns:a16="http://schemas.microsoft.com/office/drawing/2014/main" id="{28B551AD-97CA-3037-EC6B-39F50E614847}"/>
              </a:ext>
            </a:extLst>
          </p:cNvPr>
          <p:cNvSpPr txBox="1"/>
          <p:nvPr/>
        </p:nvSpPr>
        <p:spPr>
          <a:xfrm>
            <a:off x="451459" y="5745023"/>
            <a:ext cx="2959470" cy="369332"/>
          </a:xfrm>
          <a:prstGeom prst="rect">
            <a:avLst/>
          </a:prstGeom>
          <a:solidFill>
            <a:schemeClr val="bg1"/>
          </a:solidFill>
        </p:spPr>
        <p:txBody>
          <a:bodyPr wrap="square" rtlCol="0">
            <a:spAutoFit/>
          </a:bodyPr>
          <a:lstStyle/>
          <a:p>
            <a:r>
              <a:rPr lang="ja-JP" altLang="en-US" dirty="0"/>
              <a:t>マイクロ波周波数 </a:t>
            </a:r>
            <a:r>
              <a:rPr lang="en-US" altLang="ja-JP" dirty="0"/>
              <a:t>(GHz)</a:t>
            </a:r>
            <a:endParaRPr kumimoji="1" lang="ja-JP" altLang="en-US" dirty="0"/>
          </a:p>
        </p:txBody>
      </p:sp>
      <p:cxnSp>
        <p:nvCxnSpPr>
          <p:cNvPr id="16" name="直線矢印コネクタ 15">
            <a:extLst>
              <a:ext uri="{FF2B5EF4-FFF2-40B4-BE49-F238E27FC236}">
                <a16:creationId xmlns:a16="http://schemas.microsoft.com/office/drawing/2014/main" id="{94712B6B-F174-195F-D394-2A4C4A76E462}"/>
              </a:ext>
            </a:extLst>
          </p:cNvPr>
          <p:cNvCxnSpPr>
            <a:cxnSpLocks/>
          </p:cNvCxnSpPr>
          <p:nvPr/>
        </p:nvCxnSpPr>
        <p:spPr>
          <a:xfrm>
            <a:off x="6657391" y="5113421"/>
            <a:ext cx="0" cy="2646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テキスト ボックス 18">
            <a:extLst>
              <a:ext uri="{FF2B5EF4-FFF2-40B4-BE49-F238E27FC236}">
                <a16:creationId xmlns:a16="http://schemas.microsoft.com/office/drawing/2014/main" id="{6EFEDB3F-0255-64EC-5BA3-09AEA483976C}"/>
              </a:ext>
            </a:extLst>
          </p:cNvPr>
          <p:cNvSpPr txBox="1"/>
          <p:nvPr/>
        </p:nvSpPr>
        <p:spPr>
          <a:xfrm>
            <a:off x="6374537" y="4910566"/>
            <a:ext cx="794084" cy="276999"/>
          </a:xfrm>
          <a:prstGeom prst="rect">
            <a:avLst/>
          </a:prstGeom>
          <a:noFill/>
        </p:spPr>
        <p:txBody>
          <a:bodyPr wrap="square" rtlCol="0">
            <a:spAutoFit/>
          </a:bodyPr>
          <a:lstStyle/>
          <a:p>
            <a:r>
              <a:rPr kumimoji="1" lang="en-US" altLang="ja-JP" sz="1200" dirty="0"/>
              <a:t>17 K</a:t>
            </a:r>
            <a:endParaRPr kumimoji="1" lang="ja-JP" altLang="en-US" sz="1200" dirty="0"/>
          </a:p>
        </p:txBody>
      </p:sp>
      <p:cxnSp>
        <p:nvCxnSpPr>
          <p:cNvPr id="21" name="直線矢印コネクタ 20">
            <a:extLst>
              <a:ext uri="{FF2B5EF4-FFF2-40B4-BE49-F238E27FC236}">
                <a16:creationId xmlns:a16="http://schemas.microsoft.com/office/drawing/2014/main" id="{CCBD6F34-45C6-88AB-8588-26A1E5F45453}"/>
              </a:ext>
            </a:extLst>
          </p:cNvPr>
          <p:cNvCxnSpPr/>
          <p:nvPr/>
        </p:nvCxnSpPr>
        <p:spPr>
          <a:xfrm>
            <a:off x="6922086" y="5113421"/>
            <a:ext cx="0" cy="2646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A9FDE202-3454-7AE0-2881-4886CA601A07}"/>
              </a:ext>
            </a:extLst>
          </p:cNvPr>
          <p:cNvSpPr txBox="1"/>
          <p:nvPr/>
        </p:nvSpPr>
        <p:spPr>
          <a:xfrm>
            <a:off x="6759968" y="4902894"/>
            <a:ext cx="697831" cy="276999"/>
          </a:xfrm>
          <a:prstGeom prst="rect">
            <a:avLst/>
          </a:prstGeom>
          <a:noFill/>
        </p:spPr>
        <p:txBody>
          <a:bodyPr wrap="square" rtlCol="0">
            <a:spAutoFit/>
          </a:bodyPr>
          <a:lstStyle/>
          <a:p>
            <a:r>
              <a:rPr kumimoji="1" lang="en-US" altLang="ja-JP" sz="1200" dirty="0"/>
              <a:t>21 K</a:t>
            </a:r>
            <a:endParaRPr kumimoji="1" lang="ja-JP" altLang="en-US" sz="1200" dirty="0"/>
          </a:p>
        </p:txBody>
      </p:sp>
      <p:sp>
        <p:nvSpPr>
          <p:cNvPr id="23" name="テキスト ボックス 22">
            <a:extLst>
              <a:ext uri="{FF2B5EF4-FFF2-40B4-BE49-F238E27FC236}">
                <a16:creationId xmlns:a16="http://schemas.microsoft.com/office/drawing/2014/main" id="{7492C1F7-16FE-6813-A3B9-8F53EC6C4868}"/>
              </a:ext>
            </a:extLst>
          </p:cNvPr>
          <p:cNvSpPr txBox="1"/>
          <p:nvPr/>
        </p:nvSpPr>
        <p:spPr>
          <a:xfrm rot="16200000">
            <a:off x="3513718" y="3661343"/>
            <a:ext cx="3594969" cy="369332"/>
          </a:xfrm>
          <a:prstGeom prst="rect">
            <a:avLst/>
          </a:prstGeom>
          <a:solidFill>
            <a:schemeClr val="bg1"/>
          </a:solidFill>
        </p:spPr>
        <p:txBody>
          <a:bodyPr wrap="square" rtlCol="0">
            <a:spAutoFit/>
          </a:bodyPr>
          <a:lstStyle/>
          <a:p>
            <a:r>
              <a:rPr lang="ja-JP" altLang="en-US" dirty="0">
                <a:solidFill>
                  <a:srgbClr val="FF0000"/>
                </a:solidFill>
              </a:rPr>
              <a:t>               分裂幅  </a:t>
            </a:r>
            <a:r>
              <a:rPr lang="en-US" altLang="ja-JP" dirty="0">
                <a:solidFill>
                  <a:srgbClr val="FF0000"/>
                </a:solidFill>
              </a:rPr>
              <a:t>(GHz)</a:t>
            </a:r>
            <a:endParaRPr kumimoji="1" lang="ja-JP" altLang="en-US" dirty="0">
              <a:solidFill>
                <a:srgbClr val="FF0000"/>
              </a:solidFill>
            </a:endParaRPr>
          </a:p>
        </p:txBody>
      </p:sp>
      <p:sp>
        <p:nvSpPr>
          <p:cNvPr id="13" name="矢印: 右 12">
            <a:extLst>
              <a:ext uri="{FF2B5EF4-FFF2-40B4-BE49-F238E27FC236}">
                <a16:creationId xmlns:a16="http://schemas.microsoft.com/office/drawing/2014/main" id="{29B219B2-1011-CCDF-F88F-4D33CB9F7300}"/>
              </a:ext>
            </a:extLst>
          </p:cNvPr>
          <p:cNvSpPr/>
          <p:nvPr/>
        </p:nvSpPr>
        <p:spPr>
          <a:xfrm>
            <a:off x="2839762" y="2846976"/>
            <a:ext cx="2252493" cy="7331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4C71447A-FF74-6154-5C01-9948297BE4B9}"/>
              </a:ext>
            </a:extLst>
          </p:cNvPr>
          <p:cNvSpPr txBox="1"/>
          <p:nvPr/>
        </p:nvSpPr>
        <p:spPr>
          <a:xfrm>
            <a:off x="2711087" y="2496870"/>
            <a:ext cx="2483285" cy="400110"/>
          </a:xfrm>
          <a:prstGeom prst="rect">
            <a:avLst/>
          </a:prstGeom>
          <a:noFill/>
        </p:spPr>
        <p:txBody>
          <a:bodyPr wrap="square" rtlCol="0">
            <a:spAutoFit/>
          </a:bodyPr>
          <a:lstStyle/>
          <a:p>
            <a:r>
              <a:rPr kumimoji="1" lang="ja-JP" altLang="en-US" sz="2000" dirty="0"/>
              <a:t>分裂幅を抽出</a:t>
            </a:r>
            <a:r>
              <a:rPr kumimoji="1" lang="en-US" altLang="ja-JP" sz="2000" dirty="0"/>
              <a:t>(</a:t>
            </a:r>
            <a:r>
              <a:rPr kumimoji="1" lang="ja-JP" altLang="en-US" sz="2000" dirty="0">
                <a:solidFill>
                  <a:srgbClr val="FF0000"/>
                </a:solidFill>
              </a:rPr>
              <a:t>赤線</a:t>
            </a:r>
            <a:r>
              <a:rPr kumimoji="1" lang="en-US" altLang="ja-JP" sz="2000" dirty="0"/>
              <a:t>)</a:t>
            </a:r>
            <a:endParaRPr kumimoji="1" lang="ja-JP" altLang="en-US" sz="2000" dirty="0"/>
          </a:p>
        </p:txBody>
      </p:sp>
      <p:sp>
        <p:nvSpPr>
          <p:cNvPr id="15" name="テキスト ボックス 14">
            <a:extLst>
              <a:ext uri="{FF2B5EF4-FFF2-40B4-BE49-F238E27FC236}">
                <a16:creationId xmlns:a16="http://schemas.microsoft.com/office/drawing/2014/main" id="{9E90A192-36A1-0508-976F-4BC030BC2E33}"/>
              </a:ext>
            </a:extLst>
          </p:cNvPr>
          <p:cNvSpPr txBox="1"/>
          <p:nvPr/>
        </p:nvSpPr>
        <p:spPr>
          <a:xfrm>
            <a:off x="0" y="6163863"/>
            <a:ext cx="4550278" cy="400110"/>
          </a:xfrm>
          <a:prstGeom prst="rect">
            <a:avLst/>
          </a:prstGeom>
          <a:noFill/>
        </p:spPr>
        <p:txBody>
          <a:bodyPr wrap="square" rtlCol="0">
            <a:spAutoFit/>
          </a:bodyPr>
          <a:lstStyle/>
          <a:p>
            <a:r>
              <a:rPr kumimoji="1" lang="ja-JP" altLang="en-US" sz="2000" dirty="0"/>
              <a:t>それぞれの温度での</a:t>
            </a:r>
            <a:r>
              <a:rPr kumimoji="1" lang="en-US" altLang="ja-JP" sz="2000" dirty="0"/>
              <a:t>NV</a:t>
            </a:r>
            <a:r>
              <a:rPr kumimoji="1" lang="en-US" altLang="ja-JP" sz="2000" baseline="-25000" dirty="0"/>
              <a:t>C</a:t>
            </a:r>
            <a:r>
              <a:rPr lang="ja-JP" altLang="en-US" sz="2000" dirty="0"/>
              <a:t>のスペクトル</a:t>
            </a:r>
            <a:endParaRPr kumimoji="1" lang="ja-JP" altLang="en-US" sz="2000" dirty="0"/>
          </a:p>
        </p:txBody>
      </p:sp>
      <p:sp>
        <p:nvSpPr>
          <p:cNvPr id="17" name="テキスト ボックス 16">
            <a:extLst>
              <a:ext uri="{FF2B5EF4-FFF2-40B4-BE49-F238E27FC236}">
                <a16:creationId xmlns:a16="http://schemas.microsoft.com/office/drawing/2014/main" id="{A90395E4-D46B-2EB8-D463-5EF2911F2850}"/>
              </a:ext>
            </a:extLst>
          </p:cNvPr>
          <p:cNvSpPr txBox="1"/>
          <p:nvPr/>
        </p:nvSpPr>
        <p:spPr>
          <a:xfrm>
            <a:off x="5559248" y="5988323"/>
            <a:ext cx="3360081" cy="707886"/>
          </a:xfrm>
          <a:prstGeom prst="rect">
            <a:avLst/>
          </a:prstGeom>
          <a:noFill/>
        </p:spPr>
        <p:txBody>
          <a:bodyPr wrap="square" rtlCol="0">
            <a:spAutoFit/>
          </a:bodyPr>
          <a:lstStyle/>
          <a:p>
            <a:r>
              <a:rPr kumimoji="1" lang="ja-JP" altLang="en-US" sz="2000" dirty="0">
                <a:solidFill>
                  <a:srgbClr val="FF0000"/>
                </a:solidFill>
              </a:rPr>
              <a:t>赤線</a:t>
            </a:r>
            <a:r>
              <a:rPr kumimoji="1" lang="en-US" altLang="ja-JP" sz="2000" dirty="0"/>
              <a:t>:</a:t>
            </a:r>
            <a:r>
              <a:rPr kumimoji="1" lang="ja-JP" altLang="en-US" sz="2000" dirty="0"/>
              <a:t>分裂幅の温度変化</a:t>
            </a:r>
            <a:endParaRPr kumimoji="1" lang="en-US" altLang="ja-JP" sz="2000" dirty="0"/>
          </a:p>
          <a:p>
            <a:r>
              <a:rPr lang="ja-JP" altLang="en-US" sz="2000" dirty="0"/>
              <a:t>黒線</a:t>
            </a:r>
            <a:r>
              <a:rPr lang="en-US" altLang="ja-JP" sz="2000" dirty="0"/>
              <a:t>:</a:t>
            </a:r>
            <a:r>
              <a:rPr lang="ja-JP" altLang="en-US" sz="2000" dirty="0"/>
              <a:t>交流磁化率の温度変化</a:t>
            </a:r>
            <a:endParaRPr kumimoji="1" lang="ja-JP" altLang="en-US" sz="2000" dirty="0"/>
          </a:p>
        </p:txBody>
      </p:sp>
      <p:cxnSp>
        <p:nvCxnSpPr>
          <p:cNvPr id="20" name="直線矢印コネクタ 19">
            <a:extLst>
              <a:ext uri="{FF2B5EF4-FFF2-40B4-BE49-F238E27FC236}">
                <a16:creationId xmlns:a16="http://schemas.microsoft.com/office/drawing/2014/main" id="{06C23B1D-4DF8-B945-3F4F-2FAFA482916A}"/>
              </a:ext>
            </a:extLst>
          </p:cNvPr>
          <p:cNvCxnSpPr/>
          <p:nvPr/>
        </p:nvCxnSpPr>
        <p:spPr>
          <a:xfrm>
            <a:off x="6922086" y="1753268"/>
            <a:ext cx="0" cy="493723"/>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24" name="テキスト ボックス 23">
            <a:extLst>
              <a:ext uri="{FF2B5EF4-FFF2-40B4-BE49-F238E27FC236}">
                <a16:creationId xmlns:a16="http://schemas.microsoft.com/office/drawing/2014/main" id="{DAB3B720-251C-ABFE-6BE2-D01EDA57E028}"/>
              </a:ext>
            </a:extLst>
          </p:cNvPr>
          <p:cNvSpPr txBox="1"/>
          <p:nvPr/>
        </p:nvSpPr>
        <p:spPr>
          <a:xfrm>
            <a:off x="6709642" y="1386879"/>
            <a:ext cx="790270" cy="369332"/>
          </a:xfrm>
          <a:prstGeom prst="rect">
            <a:avLst/>
          </a:prstGeom>
          <a:noFill/>
        </p:spPr>
        <p:txBody>
          <a:bodyPr wrap="square" rtlCol="0">
            <a:spAutoFit/>
          </a:bodyPr>
          <a:lstStyle/>
          <a:p>
            <a:r>
              <a:rPr kumimoji="1" lang="en-US" altLang="ja-JP" i="1" dirty="0"/>
              <a:t>T</a:t>
            </a:r>
            <a:r>
              <a:rPr kumimoji="1" lang="en-US" altLang="ja-JP" baseline="-25000" dirty="0"/>
              <a:t>C</a:t>
            </a:r>
            <a:endParaRPr kumimoji="1" lang="ja-JP" altLang="en-US" baseline="-25000" dirty="0"/>
          </a:p>
        </p:txBody>
      </p:sp>
    </p:spTree>
    <p:extLst>
      <p:ext uri="{BB962C8B-B14F-4D97-AF65-F5344CB8AC3E}">
        <p14:creationId xmlns:p14="http://schemas.microsoft.com/office/powerpoint/2010/main" val="3531974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C99A8584-36AE-527F-5D3C-A32451F495E2}"/>
              </a:ext>
            </a:extLst>
          </p:cNvPr>
          <p:cNvSpPr/>
          <p:nvPr/>
        </p:nvSpPr>
        <p:spPr>
          <a:xfrm>
            <a:off x="9195" y="-52265"/>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B02654C2-948D-EBE5-9CB2-D6B89A70FF1D}"/>
              </a:ext>
            </a:extLst>
          </p:cNvPr>
          <p:cNvSpPr>
            <a:spLocks noGrp="1"/>
          </p:cNvSpPr>
          <p:nvPr>
            <p:ph type="title"/>
          </p:nvPr>
        </p:nvSpPr>
        <p:spPr>
          <a:xfrm>
            <a:off x="1666875" y="174355"/>
            <a:ext cx="9329988" cy="643234"/>
          </a:xfrm>
        </p:spPr>
        <p:txBody>
          <a:bodyPr>
            <a:normAutofit fontScale="90000"/>
          </a:bodyPr>
          <a:lstStyle/>
          <a:p>
            <a:pPr algn="ctr"/>
            <a:r>
              <a:rPr kumimoji="1" lang="ja-JP" altLang="en-US" b="1" dirty="0">
                <a:latin typeface="ＭＳ ゴシック" panose="020B0609070205080204" pitchFamily="49" charset="-128"/>
                <a:ea typeface="ＭＳ ゴシック" panose="020B0609070205080204" pitchFamily="49" charset="-128"/>
              </a:rPr>
              <a:t>結果</a:t>
            </a:r>
            <a:r>
              <a:rPr kumimoji="1" lang="en-US" altLang="ja-JP" b="1" dirty="0">
                <a:latin typeface="ＭＳ ゴシック" panose="020B0609070205080204" pitchFamily="49" charset="-128"/>
                <a:ea typeface="ＭＳ ゴシック" panose="020B0609070205080204" pitchFamily="49" charset="-128"/>
              </a:rPr>
              <a:t>:</a:t>
            </a:r>
            <a:r>
              <a:rPr kumimoji="1" lang="en-US" altLang="ja-JP" b="1" dirty="0" err="1">
                <a:latin typeface="ＭＳ ゴシック" panose="020B0609070205080204" pitchFamily="49" charset="-128"/>
                <a:ea typeface="ＭＳ ゴシック" panose="020B0609070205080204" pitchFamily="49" charset="-128"/>
              </a:rPr>
              <a:t>BaFe</a:t>
            </a:r>
            <a:r>
              <a:rPr kumimoji="1" lang="ja-JP" altLang="en-US" b="1" dirty="0">
                <a:latin typeface="ＭＳ ゴシック" panose="020B0609070205080204" pitchFamily="49" charset="-128"/>
                <a:ea typeface="ＭＳ ゴシック" panose="020B0609070205080204" pitchFamily="49" charset="-128"/>
              </a:rPr>
              <a:t>₂</a:t>
            </a:r>
            <a:r>
              <a:rPr kumimoji="1" lang="en-US" altLang="ja-JP" b="1" dirty="0">
                <a:latin typeface="ＭＳ ゴシック" panose="020B0609070205080204" pitchFamily="49" charset="-128"/>
                <a:ea typeface="ＭＳ ゴシック" panose="020B0609070205080204" pitchFamily="49" charset="-128"/>
              </a:rPr>
              <a:t>(As</a:t>
            </a:r>
            <a:r>
              <a:rPr kumimoji="1" lang="en-US" altLang="ja-JP" sz="2400" b="1" dirty="0">
                <a:latin typeface="ＭＳ ゴシック" panose="020B0609070205080204" pitchFamily="49" charset="-128"/>
                <a:ea typeface="ＭＳ ゴシック" panose="020B0609070205080204" pitchFamily="49" charset="-128"/>
              </a:rPr>
              <a:t>0.59</a:t>
            </a:r>
            <a:r>
              <a:rPr kumimoji="1" lang="en-US" altLang="ja-JP" b="1" dirty="0">
                <a:latin typeface="ＭＳ ゴシック" panose="020B0609070205080204" pitchFamily="49" charset="-128"/>
                <a:ea typeface="ＭＳ ゴシック" panose="020B0609070205080204" pitchFamily="49" charset="-128"/>
              </a:rPr>
              <a:t>P</a:t>
            </a:r>
            <a:r>
              <a:rPr kumimoji="1" lang="en-US" altLang="ja-JP" sz="2400" b="1" dirty="0">
                <a:latin typeface="ＭＳ ゴシック" panose="020B0609070205080204" pitchFamily="49" charset="-128"/>
                <a:ea typeface="ＭＳ ゴシック" panose="020B0609070205080204" pitchFamily="49" charset="-128"/>
              </a:rPr>
              <a:t>0.41</a:t>
            </a:r>
            <a:r>
              <a:rPr kumimoji="1" lang="en-US" altLang="ja-JP" b="1" dirty="0">
                <a:latin typeface="ＭＳ ゴシック" panose="020B0609070205080204" pitchFamily="49" charset="-128"/>
                <a:ea typeface="ＭＳ ゴシック" panose="020B0609070205080204" pitchFamily="49" charset="-128"/>
              </a:rPr>
              <a:t>)</a:t>
            </a:r>
            <a:r>
              <a:rPr kumimoji="1" lang="ja-JP" altLang="en-US" b="1" dirty="0">
                <a:latin typeface="ＭＳ ゴシック" panose="020B0609070205080204" pitchFamily="49" charset="-128"/>
                <a:ea typeface="ＭＳ ゴシック" panose="020B0609070205080204" pitchFamily="49" charset="-128"/>
              </a:rPr>
              <a:t>₂の温度</a:t>
            </a:r>
            <a:r>
              <a:rPr kumimoji="1" lang="en-US" altLang="ja-JP" b="1" dirty="0">
                <a:latin typeface="ＭＳ ゴシック" panose="020B0609070205080204" pitchFamily="49" charset="-128"/>
                <a:ea typeface="ＭＳ ゴシック" panose="020B0609070205080204" pitchFamily="49" charset="-128"/>
              </a:rPr>
              <a:t>-</a:t>
            </a:r>
            <a:r>
              <a:rPr kumimoji="1" lang="ja-JP" altLang="en-US" b="1" dirty="0">
                <a:latin typeface="ＭＳ ゴシック" panose="020B0609070205080204" pitchFamily="49" charset="-128"/>
                <a:ea typeface="ＭＳ ゴシック" panose="020B0609070205080204" pitchFamily="49" charset="-128"/>
              </a:rPr>
              <a:t>圧力相図</a:t>
            </a:r>
          </a:p>
        </p:txBody>
      </p:sp>
      <p:pic>
        <p:nvPicPr>
          <p:cNvPr id="5" name="図 4">
            <a:extLst>
              <a:ext uri="{FF2B5EF4-FFF2-40B4-BE49-F238E27FC236}">
                <a16:creationId xmlns:a16="http://schemas.microsoft.com/office/drawing/2014/main" id="{FAFC951C-E170-6EA6-7991-E1C669AB8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295" y="991199"/>
            <a:ext cx="6631693" cy="3605212"/>
          </a:xfrm>
          <a:prstGeom prst="rect">
            <a:avLst/>
          </a:prstGeom>
        </p:spPr>
      </p:pic>
      <p:sp>
        <p:nvSpPr>
          <p:cNvPr id="3" name="テキスト ボックス 2">
            <a:extLst>
              <a:ext uri="{FF2B5EF4-FFF2-40B4-BE49-F238E27FC236}">
                <a16:creationId xmlns:a16="http://schemas.microsoft.com/office/drawing/2014/main" id="{58D7274E-F393-E6E7-0A7C-288CE2A90782}"/>
              </a:ext>
            </a:extLst>
          </p:cNvPr>
          <p:cNvSpPr txBox="1"/>
          <p:nvPr/>
        </p:nvSpPr>
        <p:spPr>
          <a:xfrm>
            <a:off x="7614796" y="1854200"/>
            <a:ext cx="3594100" cy="830997"/>
          </a:xfrm>
          <a:prstGeom prst="rect">
            <a:avLst/>
          </a:prstGeom>
          <a:noFill/>
        </p:spPr>
        <p:txBody>
          <a:bodyPr wrap="square" rtlCol="0">
            <a:spAutoFit/>
          </a:bodyPr>
          <a:lstStyle/>
          <a:p>
            <a:r>
              <a:rPr kumimoji="1" lang="ja-JP" altLang="en-US" sz="2400" dirty="0">
                <a:solidFill>
                  <a:schemeClr val="accent6"/>
                </a:solidFill>
              </a:rPr>
              <a:t>◆</a:t>
            </a:r>
            <a:r>
              <a:rPr kumimoji="1" lang="ja-JP" altLang="en-US" sz="2400" dirty="0"/>
              <a:t>交流磁化率測定法</a:t>
            </a:r>
            <a:endParaRPr kumimoji="1" lang="en-US" altLang="ja-JP" sz="2400" dirty="0"/>
          </a:p>
          <a:p>
            <a:r>
              <a:rPr lang="ja-JP" altLang="en-US" sz="2400" dirty="0">
                <a:solidFill>
                  <a:schemeClr val="accent2"/>
                </a:solidFill>
              </a:rPr>
              <a:t>■</a:t>
            </a:r>
            <a:r>
              <a:rPr lang="ja-JP" altLang="en-US" sz="2400" dirty="0"/>
              <a:t>光検出磁気共鳴法</a:t>
            </a:r>
            <a:endParaRPr kumimoji="1" lang="ja-JP" altLang="en-US" sz="2400" dirty="0"/>
          </a:p>
        </p:txBody>
      </p:sp>
      <p:sp>
        <p:nvSpPr>
          <p:cNvPr id="4" name="テキスト ボックス 3">
            <a:extLst>
              <a:ext uri="{FF2B5EF4-FFF2-40B4-BE49-F238E27FC236}">
                <a16:creationId xmlns:a16="http://schemas.microsoft.com/office/drawing/2014/main" id="{2C7CED2E-E152-62A9-D2A0-1419B2510922}"/>
              </a:ext>
            </a:extLst>
          </p:cNvPr>
          <p:cNvSpPr txBox="1"/>
          <p:nvPr/>
        </p:nvSpPr>
        <p:spPr>
          <a:xfrm>
            <a:off x="512914" y="5605433"/>
            <a:ext cx="4372884" cy="461665"/>
          </a:xfrm>
          <a:prstGeom prst="rect">
            <a:avLst/>
          </a:prstGeom>
          <a:noFill/>
        </p:spPr>
        <p:txBody>
          <a:bodyPr wrap="square" rtlCol="0">
            <a:spAutoFit/>
          </a:bodyPr>
          <a:lstStyle/>
          <a:p>
            <a:r>
              <a:rPr kumimoji="1" lang="ja-JP" altLang="en-US" sz="2400" b="1" dirty="0"/>
              <a:t>高圧下でも分裂幅検出可能</a:t>
            </a:r>
          </a:p>
        </p:txBody>
      </p:sp>
      <p:sp>
        <p:nvSpPr>
          <p:cNvPr id="6" name="テキスト ボックス 5">
            <a:extLst>
              <a:ext uri="{FF2B5EF4-FFF2-40B4-BE49-F238E27FC236}">
                <a16:creationId xmlns:a16="http://schemas.microsoft.com/office/drawing/2014/main" id="{335AAF28-636F-1DD4-8C74-A5863065A936}"/>
              </a:ext>
            </a:extLst>
          </p:cNvPr>
          <p:cNvSpPr txBox="1"/>
          <p:nvPr/>
        </p:nvSpPr>
        <p:spPr>
          <a:xfrm>
            <a:off x="5146795" y="5605432"/>
            <a:ext cx="3754234" cy="461665"/>
          </a:xfrm>
          <a:prstGeom prst="rect">
            <a:avLst/>
          </a:prstGeom>
          <a:noFill/>
        </p:spPr>
        <p:txBody>
          <a:bodyPr wrap="square" rtlCol="0">
            <a:spAutoFit/>
          </a:bodyPr>
          <a:lstStyle/>
          <a:p>
            <a:r>
              <a:rPr kumimoji="1" lang="ja-JP" altLang="en-US" sz="2400" b="1" dirty="0"/>
              <a:t>交流磁化率測定法と一致</a:t>
            </a:r>
          </a:p>
        </p:txBody>
      </p:sp>
      <p:sp>
        <p:nvSpPr>
          <p:cNvPr id="7" name="正方形/長方形 6">
            <a:extLst>
              <a:ext uri="{FF2B5EF4-FFF2-40B4-BE49-F238E27FC236}">
                <a16:creationId xmlns:a16="http://schemas.microsoft.com/office/drawing/2014/main" id="{0DAA8398-F21D-CA68-2919-3F49EE6FDDE5}"/>
              </a:ext>
            </a:extLst>
          </p:cNvPr>
          <p:cNvSpPr/>
          <p:nvPr/>
        </p:nvSpPr>
        <p:spPr>
          <a:xfrm>
            <a:off x="7614796" y="1854200"/>
            <a:ext cx="3124200" cy="775732"/>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4AD7CD4A-1775-E299-D55D-465D6965A445}"/>
              </a:ext>
            </a:extLst>
          </p:cNvPr>
          <p:cNvSpPr/>
          <p:nvPr/>
        </p:nvSpPr>
        <p:spPr>
          <a:xfrm>
            <a:off x="4513800" y="6089155"/>
            <a:ext cx="1054100" cy="723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E13E345-040E-EEC7-56F4-08617C6EB2C9}"/>
              </a:ext>
            </a:extLst>
          </p:cNvPr>
          <p:cNvSpPr txBox="1"/>
          <p:nvPr/>
        </p:nvSpPr>
        <p:spPr>
          <a:xfrm>
            <a:off x="5567900" y="6260652"/>
            <a:ext cx="4533900" cy="461665"/>
          </a:xfrm>
          <a:prstGeom prst="rect">
            <a:avLst/>
          </a:prstGeom>
          <a:noFill/>
        </p:spPr>
        <p:txBody>
          <a:bodyPr wrap="square" rtlCol="0">
            <a:spAutoFit/>
          </a:bodyPr>
          <a:lstStyle/>
          <a:p>
            <a:r>
              <a:rPr kumimoji="1" lang="ja-JP" altLang="en-US" sz="2400" b="1" dirty="0">
                <a:solidFill>
                  <a:srgbClr val="FF0000"/>
                </a:solidFill>
              </a:rPr>
              <a:t>窒素空孔中心は高圧下でも有効</a:t>
            </a:r>
          </a:p>
        </p:txBody>
      </p:sp>
      <p:sp>
        <p:nvSpPr>
          <p:cNvPr id="11" name="スライド番号プレースホルダー 10">
            <a:extLst>
              <a:ext uri="{FF2B5EF4-FFF2-40B4-BE49-F238E27FC236}">
                <a16:creationId xmlns:a16="http://schemas.microsoft.com/office/drawing/2014/main" id="{A4441B9A-E57E-BA49-B4B2-859C3E298E03}"/>
              </a:ext>
            </a:extLst>
          </p:cNvPr>
          <p:cNvSpPr>
            <a:spLocks noGrp="1"/>
          </p:cNvSpPr>
          <p:nvPr>
            <p:ph type="sldNum" sz="quarter" idx="12"/>
          </p:nvPr>
        </p:nvSpPr>
        <p:spPr/>
        <p:txBody>
          <a:bodyPr/>
          <a:lstStyle/>
          <a:p>
            <a:fld id="{546937FD-AF86-4C7D-8F7F-5D9162CA89EA}" type="slidenum">
              <a:rPr lang="ja-JP" altLang="en-US" smtClean="0"/>
              <a:pPr/>
              <a:t>12</a:t>
            </a:fld>
            <a:endParaRPr lang="ja-JP" altLang="en-US" dirty="0"/>
          </a:p>
        </p:txBody>
      </p:sp>
      <p:sp>
        <p:nvSpPr>
          <p:cNvPr id="12" name="テキスト ボックス 11">
            <a:extLst>
              <a:ext uri="{FF2B5EF4-FFF2-40B4-BE49-F238E27FC236}">
                <a16:creationId xmlns:a16="http://schemas.microsoft.com/office/drawing/2014/main" id="{9FECFDEB-7DF3-A198-3562-65F5069C1EF9}"/>
              </a:ext>
            </a:extLst>
          </p:cNvPr>
          <p:cNvSpPr txBox="1"/>
          <p:nvPr/>
        </p:nvSpPr>
        <p:spPr>
          <a:xfrm rot="16200000">
            <a:off x="-17339" y="2685058"/>
            <a:ext cx="2016602" cy="369332"/>
          </a:xfrm>
          <a:prstGeom prst="rect">
            <a:avLst/>
          </a:prstGeom>
          <a:solidFill>
            <a:schemeClr val="bg1"/>
          </a:solidFill>
        </p:spPr>
        <p:txBody>
          <a:bodyPr wrap="square" rtlCol="0">
            <a:spAutoFit/>
          </a:bodyPr>
          <a:lstStyle/>
          <a:p>
            <a:pPr algn="ctr"/>
            <a:r>
              <a:rPr lang="ja-JP" altLang="en-US" dirty="0"/>
              <a:t>分裂幅 </a:t>
            </a:r>
            <a:r>
              <a:rPr lang="en-US" altLang="ja-JP" dirty="0"/>
              <a:t>(GHz)</a:t>
            </a:r>
            <a:endParaRPr kumimoji="1" lang="ja-JP" altLang="en-US" dirty="0"/>
          </a:p>
        </p:txBody>
      </p:sp>
      <p:sp>
        <p:nvSpPr>
          <p:cNvPr id="13" name="テキスト ボックス 12">
            <a:extLst>
              <a:ext uri="{FF2B5EF4-FFF2-40B4-BE49-F238E27FC236}">
                <a16:creationId xmlns:a16="http://schemas.microsoft.com/office/drawing/2014/main" id="{68C103F6-4F54-AE88-D7F4-F2511F55EF89}"/>
              </a:ext>
            </a:extLst>
          </p:cNvPr>
          <p:cNvSpPr txBox="1"/>
          <p:nvPr/>
        </p:nvSpPr>
        <p:spPr>
          <a:xfrm>
            <a:off x="1175628" y="4596411"/>
            <a:ext cx="2758698" cy="400110"/>
          </a:xfrm>
          <a:prstGeom prst="rect">
            <a:avLst/>
          </a:prstGeom>
          <a:noFill/>
        </p:spPr>
        <p:txBody>
          <a:bodyPr wrap="square" rtlCol="0">
            <a:spAutoFit/>
          </a:bodyPr>
          <a:lstStyle/>
          <a:p>
            <a:r>
              <a:rPr kumimoji="1" lang="en-US" altLang="ja-JP" sz="2000" dirty="0"/>
              <a:t>(A)</a:t>
            </a:r>
            <a:r>
              <a:rPr kumimoji="1" lang="ja-JP" altLang="en-US" sz="2000" dirty="0"/>
              <a:t>分裂幅の圧力変化</a:t>
            </a:r>
          </a:p>
        </p:txBody>
      </p:sp>
      <p:sp>
        <p:nvSpPr>
          <p:cNvPr id="14" name="テキスト ボックス 13">
            <a:extLst>
              <a:ext uri="{FF2B5EF4-FFF2-40B4-BE49-F238E27FC236}">
                <a16:creationId xmlns:a16="http://schemas.microsoft.com/office/drawing/2014/main" id="{316ABF33-3D20-0D77-0458-6D9A667BE2AC}"/>
              </a:ext>
            </a:extLst>
          </p:cNvPr>
          <p:cNvSpPr txBox="1"/>
          <p:nvPr/>
        </p:nvSpPr>
        <p:spPr>
          <a:xfrm>
            <a:off x="4303659" y="4580271"/>
            <a:ext cx="5724263" cy="707886"/>
          </a:xfrm>
          <a:prstGeom prst="rect">
            <a:avLst/>
          </a:prstGeom>
          <a:noFill/>
        </p:spPr>
        <p:txBody>
          <a:bodyPr wrap="square" rtlCol="0">
            <a:spAutoFit/>
          </a:bodyPr>
          <a:lstStyle/>
          <a:p>
            <a:r>
              <a:rPr kumimoji="1" lang="en-US" altLang="ja-JP" sz="2000" dirty="0"/>
              <a:t>(B)</a:t>
            </a:r>
            <a:r>
              <a:rPr kumimoji="1" lang="ja-JP" altLang="en-US" sz="2000" dirty="0"/>
              <a:t>超伝導転移温度</a:t>
            </a:r>
            <a:r>
              <a:rPr kumimoji="1" lang="en-US" altLang="ja-JP" sz="2000" i="1" dirty="0"/>
              <a:t>T</a:t>
            </a:r>
            <a:r>
              <a:rPr kumimoji="1" lang="en-US" altLang="ja-JP" sz="2000" baseline="-25000" dirty="0"/>
              <a:t>C</a:t>
            </a:r>
            <a:r>
              <a:rPr kumimoji="1" lang="ja-JP" altLang="en-US" sz="2000" dirty="0"/>
              <a:t>の圧力変化測定における</a:t>
            </a:r>
            <a:endParaRPr kumimoji="1" lang="en-US" altLang="ja-JP" sz="2000" dirty="0"/>
          </a:p>
          <a:p>
            <a:r>
              <a:rPr kumimoji="1" lang="ja-JP" altLang="en-US" sz="2000" dirty="0"/>
              <a:t>光検出磁気共鳴法と交流磁化率法の比較</a:t>
            </a:r>
          </a:p>
        </p:txBody>
      </p:sp>
      <p:sp>
        <p:nvSpPr>
          <p:cNvPr id="15" name="矢印: 下 14">
            <a:extLst>
              <a:ext uri="{FF2B5EF4-FFF2-40B4-BE49-F238E27FC236}">
                <a16:creationId xmlns:a16="http://schemas.microsoft.com/office/drawing/2014/main" id="{A928599C-2098-76DE-3302-6FA626BF6BBD}"/>
              </a:ext>
            </a:extLst>
          </p:cNvPr>
          <p:cNvSpPr/>
          <p:nvPr/>
        </p:nvSpPr>
        <p:spPr>
          <a:xfrm>
            <a:off x="6331869" y="5288157"/>
            <a:ext cx="658478" cy="3172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矢印: 下 15">
            <a:extLst>
              <a:ext uri="{FF2B5EF4-FFF2-40B4-BE49-F238E27FC236}">
                <a16:creationId xmlns:a16="http://schemas.microsoft.com/office/drawing/2014/main" id="{EA8A6128-8638-ED21-2E75-446E60677A77}"/>
              </a:ext>
            </a:extLst>
          </p:cNvPr>
          <p:cNvSpPr/>
          <p:nvPr/>
        </p:nvSpPr>
        <p:spPr>
          <a:xfrm>
            <a:off x="2322095" y="5101389"/>
            <a:ext cx="493294" cy="4819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37922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C067C2AE-6B0A-4D78-77E0-2BEFE370ED95}"/>
              </a:ext>
            </a:extLst>
          </p:cNvPr>
          <p:cNvSpPr/>
          <p:nvPr/>
        </p:nvSpPr>
        <p:spPr>
          <a:xfrm>
            <a:off x="0" y="-60008"/>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E94A2F2-822D-8293-8B83-D90C32539673}"/>
              </a:ext>
            </a:extLst>
          </p:cNvPr>
          <p:cNvSpPr>
            <a:spLocks noGrp="1"/>
          </p:cNvSpPr>
          <p:nvPr>
            <p:ph type="title"/>
          </p:nvPr>
        </p:nvSpPr>
        <p:spPr>
          <a:xfrm>
            <a:off x="4819650" y="103861"/>
            <a:ext cx="2235200" cy="684610"/>
          </a:xfrm>
        </p:spPr>
        <p:txBody>
          <a:bodyPr>
            <a:normAutofit/>
          </a:bodyPr>
          <a:lstStyle/>
          <a:p>
            <a:pPr algn="ctr"/>
            <a:r>
              <a:rPr kumimoji="1" lang="ja-JP" altLang="en-US" sz="4000" b="1" dirty="0">
                <a:latin typeface="ＭＳ ゴシック" panose="020B0609070205080204" pitchFamily="49" charset="-128"/>
                <a:ea typeface="ＭＳ ゴシック" panose="020B0609070205080204" pitchFamily="49" charset="-128"/>
              </a:rPr>
              <a:t>まとめ</a:t>
            </a:r>
          </a:p>
        </p:txBody>
      </p:sp>
      <p:sp>
        <p:nvSpPr>
          <p:cNvPr id="3" name="コンテンツ プレースホルダー 2">
            <a:extLst>
              <a:ext uri="{FF2B5EF4-FFF2-40B4-BE49-F238E27FC236}">
                <a16:creationId xmlns:a16="http://schemas.microsoft.com/office/drawing/2014/main" id="{3EFC563E-8879-23D0-A31C-F60EBF66DAF0}"/>
              </a:ext>
            </a:extLst>
          </p:cNvPr>
          <p:cNvSpPr>
            <a:spLocks noGrp="1"/>
          </p:cNvSpPr>
          <p:nvPr>
            <p:ph idx="1"/>
          </p:nvPr>
        </p:nvSpPr>
        <p:spPr>
          <a:xfrm>
            <a:off x="946484" y="2485487"/>
            <a:ext cx="10515600" cy="2723608"/>
          </a:xfrm>
        </p:spPr>
        <p:txBody>
          <a:bodyPr>
            <a:normAutofit fontScale="92500" lnSpcReduction="10000"/>
          </a:bodyPr>
          <a:lstStyle/>
          <a:p>
            <a:pPr marL="0" indent="0">
              <a:buNone/>
            </a:pPr>
            <a:endParaRPr lang="en-US" altLang="ja-JP" dirty="0"/>
          </a:p>
          <a:p>
            <a:r>
              <a:rPr kumimoji="1" lang="ja-JP" altLang="en-US" b="1" dirty="0">
                <a:solidFill>
                  <a:srgbClr val="FF0000"/>
                </a:solidFill>
              </a:rPr>
              <a:t>圧力</a:t>
            </a:r>
            <a:r>
              <a:rPr lang="ja-JP" altLang="en-US" b="1" dirty="0">
                <a:solidFill>
                  <a:srgbClr val="FF0000"/>
                </a:solidFill>
              </a:rPr>
              <a:t>容器</a:t>
            </a:r>
            <a:r>
              <a:rPr kumimoji="1" lang="ja-JP" altLang="en-US" b="1" dirty="0">
                <a:solidFill>
                  <a:srgbClr val="FF0000"/>
                </a:solidFill>
              </a:rPr>
              <a:t>内で使用できる</a:t>
            </a:r>
            <a:endParaRPr kumimoji="1" lang="en-US" altLang="ja-JP" b="1" dirty="0">
              <a:solidFill>
                <a:srgbClr val="FF0000"/>
              </a:solidFill>
            </a:endParaRPr>
          </a:p>
          <a:p>
            <a:r>
              <a:rPr lang="ja-JP" altLang="en-US" b="1" dirty="0">
                <a:solidFill>
                  <a:srgbClr val="FF0000"/>
                </a:solidFill>
              </a:rPr>
              <a:t>極低温高圧下</a:t>
            </a:r>
            <a:r>
              <a:rPr lang="en-US" altLang="ja-JP" b="1" dirty="0">
                <a:solidFill>
                  <a:srgbClr val="FF0000"/>
                </a:solidFill>
              </a:rPr>
              <a:t>(</a:t>
            </a:r>
            <a:r>
              <a:rPr lang="ja-JP" altLang="en-US" b="1" dirty="0">
                <a:solidFill>
                  <a:srgbClr val="FF0000"/>
                </a:solidFill>
              </a:rPr>
              <a:t>極限状態</a:t>
            </a:r>
            <a:r>
              <a:rPr lang="en-US" altLang="ja-JP" b="1" dirty="0">
                <a:solidFill>
                  <a:srgbClr val="FF0000"/>
                </a:solidFill>
              </a:rPr>
              <a:t>)</a:t>
            </a:r>
            <a:r>
              <a:rPr lang="ja-JP" altLang="en-US" b="1" dirty="0">
                <a:solidFill>
                  <a:srgbClr val="FF0000"/>
                </a:solidFill>
              </a:rPr>
              <a:t>に耐えうる</a:t>
            </a:r>
            <a:r>
              <a:rPr lang="en-US" altLang="ja-JP" dirty="0"/>
              <a:t>(</a:t>
            </a:r>
            <a:r>
              <a:rPr lang="ja-JP" altLang="en-US" dirty="0"/>
              <a:t>数 </a:t>
            </a:r>
            <a:r>
              <a:rPr lang="en-US" altLang="ja-JP" dirty="0"/>
              <a:t>K</a:t>
            </a:r>
            <a:r>
              <a:rPr lang="ja-JP" altLang="en-US" dirty="0"/>
              <a:t>、</a:t>
            </a:r>
            <a:r>
              <a:rPr lang="en-US" altLang="ja-JP" dirty="0"/>
              <a:t>60 </a:t>
            </a:r>
            <a:r>
              <a:rPr lang="en-US" altLang="ja-JP" dirty="0" err="1"/>
              <a:t>GPa</a:t>
            </a:r>
            <a:r>
              <a:rPr lang="ja-JP" altLang="en-US" dirty="0"/>
              <a:t>≃</a:t>
            </a:r>
            <a:r>
              <a:rPr lang="en-US" altLang="ja-JP" dirty="0"/>
              <a:t>60</a:t>
            </a:r>
            <a:r>
              <a:rPr lang="ja-JP" altLang="en-US" dirty="0"/>
              <a:t>万 気圧</a:t>
            </a:r>
            <a:r>
              <a:rPr lang="en-US" altLang="ja-JP" dirty="0"/>
              <a:t>)</a:t>
            </a:r>
            <a:endParaRPr lang="en-US" altLang="ja-JP" b="1" dirty="0"/>
          </a:p>
          <a:p>
            <a:r>
              <a:rPr kumimoji="1" lang="ja-JP" altLang="en-US" dirty="0">
                <a:solidFill>
                  <a:srgbClr val="FF0000"/>
                </a:solidFill>
              </a:rPr>
              <a:t>高分解能を持つ</a:t>
            </a:r>
            <a:r>
              <a:rPr kumimoji="1" lang="en-US" altLang="ja-JP" dirty="0"/>
              <a:t>(100 nm</a:t>
            </a:r>
            <a:r>
              <a:rPr kumimoji="1" lang="ja-JP" altLang="en-US" dirty="0"/>
              <a:t>未満</a:t>
            </a:r>
            <a:r>
              <a:rPr kumimoji="1" lang="en-US" altLang="ja-JP" dirty="0"/>
              <a:t>)</a:t>
            </a:r>
          </a:p>
          <a:p>
            <a:r>
              <a:rPr kumimoji="1" lang="ja-JP" altLang="en-US" dirty="0">
                <a:solidFill>
                  <a:srgbClr val="FF0000"/>
                </a:solidFill>
              </a:rPr>
              <a:t>優れた磁場感度を持つ</a:t>
            </a:r>
            <a:r>
              <a:rPr kumimoji="1" lang="en-US" altLang="ja-JP" dirty="0"/>
              <a:t>(</a:t>
            </a:r>
            <a:r>
              <a:rPr kumimoji="1" lang="ja-JP" altLang="en-US" dirty="0"/>
              <a:t>数 </a:t>
            </a:r>
            <a:r>
              <a:rPr kumimoji="1" lang="en-US" altLang="ja-JP" dirty="0" err="1"/>
              <a:t>μT</a:t>
            </a:r>
            <a:r>
              <a:rPr lang="en-US" altLang="ja-JP" dirty="0"/>
              <a:t>/</a:t>
            </a:r>
            <a:r>
              <a:rPr lang="ja-JP" altLang="en-US" dirty="0"/>
              <a:t>√</a:t>
            </a:r>
            <a:r>
              <a:rPr lang="en-US" altLang="ja-JP" dirty="0"/>
              <a:t>Hz</a:t>
            </a:r>
            <a:r>
              <a:rPr kumimoji="1" lang="en-US" altLang="ja-JP" dirty="0"/>
              <a:t>)</a:t>
            </a:r>
          </a:p>
          <a:p>
            <a:r>
              <a:rPr lang="ja-JP" altLang="en-US" dirty="0"/>
              <a:t>非破壊的かつ非接触の方法である</a:t>
            </a:r>
            <a:endParaRPr kumimoji="1" lang="en-US" altLang="ja-JP" dirty="0"/>
          </a:p>
          <a:p>
            <a:pPr marL="0" indent="0">
              <a:buNone/>
            </a:pPr>
            <a:endParaRPr lang="en-US" altLang="ja-JP" dirty="0"/>
          </a:p>
        </p:txBody>
      </p:sp>
      <p:sp>
        <p:nvSpPr>
          <p:cNvPr id="4" name="四角形: 角を丸くする 3">
            <a:extLst>
              <a:ext uri="{FF2B5EF4-FFF2-40B4-BE49-F238E27FC236}">
                <a16:creationId xmlns:a16="http://schemas.microsoft.com/office/drawing/2014/main" id="{86F31E93-8FD3-C4CB-99AF-ED687BD1DB90}"/>
              </a:ext>
            </a:extLst>
          </p:cNvPr>
          <p:cNvSpPr/>
          <p:nvPr/>
        </p:nvSpPr>
        <p:spPr>
          <a:xfrm>
            <a:off x="838200" y="2559844"/>
            <a:ext cx="9944100" cy="2882900"/>
          </a:xfrm>
          <a:prstGeom prst="round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solidFill>
                <a:srgbClr val="FF0000"/>
              </a:solidFill>
            </a:endParaRPr>
          </a:p>
        </p:txBody>
      </p:sp>
      <p:sp>
        <p:nvSpPr>
          <p:cNvPr id="6" name="テキスト ボックス 5">
            <a:extLst>
              <a:ext uri="{FF2B5EF4-FFF2-40B4-BE49-F238E27FC236}">
                <a16:creationId xmlns:a16="http://schemas.microsoft.com/office/drawing/2014/main" id="{7B10C7B7-03D0-041F-B168-296495D9CA91}"/>
              </a:ext>
            </a:extLst>
          </p:cNvPr>
          <p:cNvSpPr txBox="1"/>
          <p:nvPr/>
        </p:nvSpPr>
        <p:spPr>
          <a:xfrm>
            <a:off x="838200" y="2007328"/>
            <a:ext cx="4756484" cy="769441"/>
          </a:xfrm>
          <a:prstGeom prst="rect">
            <a:avLst/>
          </a:prstGeom>
          <a:noFill/>
        </p:spPr>
        <p:txBody>
          <a:bodyPr wrap="square" rtlCol="0">
            <a:spAutoFit/>
          </a:bodyPr>
          <a:lstStyle/>
          <a:p>
            <a:r>
              <a:rPr kumimoji="1" lang="ja-JP" altLang="en-US" sz="2600" dirty="0"/>
              <a:t>ダイヤモンド窒素空孔中心は</a:t>
            </a:r>
            <a:endParaRPr kumimoji="1" lang="en-US" altLang="ja-JP" sz="2600" dirty="0"/>
          </a:p>
          <a:p>
            <a:endParaRPr kumimoji="1" lang="ja-JP" altLang="en-US" dirty="0"/>
          </a:p>
        </p:txBody>
      </p:sp>
      <p:sp>
        <p:nvSpPr>
          <p:cNvPr id="7" name="テキスト ボックス 6">
            <a:extLst>
              <a:ext uri="{FF2B5EF4-FFF2-40B4-BE49-F238E27FC236}">
                <a16:creationId xmlns:a16="http://schemas.microsoft.com/office/drawing/2014/main" id="{53D22E15-8B15-6646-CEFB-0CCAF7663353}"/>
              </a:ext>
            </a:extLst>
          </p:cNvPr>
          <p:cNvSpPr txBox="1"/>
          <p:nvPr/>
        </p:nvSpPr>
        <p:spPr>
          <a:xfrm>
            <a:off x="838200" y="5727031"/>
            <a:ext cx="10299032" cy="738664"/>
          </a:xfrm>
          <a:prstGeom prst="rect">
            <a:avLst/>
          </a:prstGeom>
          <a:noFill/>
        </p:spPr>
        <p:txBody>
          <a:bodyPr wrap="square" rtlCol="0">
            <a:spAutoFit/>
          </a:bodyPr>
          <a:lstStyle/>
          <a:p>
            <a:r>
              <a:rPr kumimoji="1" lang="ja-JP" altLang="en-US" sz="2400" dirty="0"/>
              <a:t>という特徴を持ち、これは強相関系の</a:t>
            </a:r>
            <a:r>
              <a:rPr lang="ja-JP" altLang="en-US" sz="2400" dirty="0"/>
              <a:t>物性解明</a:t>
            </a:r>
            <a:r>
              <a:rPr kumimoji="1" lang="ja-JP" altLang="en-US" sz="2400" dirty="0"/>
              <a:t>で強力なツールとなる。</a:t>
            </a:r>
          </a:p>
          <a:p>
            <a:endParaRPr kumimoji="1" lang="ja-JP" altLang="en-US" dirty="0"/>
          </a:p>
        </p:txBody>
      </p:sp>
      <p:sp>
        <p:nvSpPr>
          <p:cNvPr id="8" name="スライド番号プレースホルダー 7">
            <a:extLst>
              <a:ext uri="{FF2B5EF4-FFF2-40B4-BE49-F238E27FC236}">
                <a16:creationId xmlns:a16="http://schemas.microsoft.com/office/drawing/2014/main" id="{A32AA38F-E916-B728-9BDE-05BADE21D2AC}"/>
              </a:ext>
            </a:extLst>
          </p:cNvPr>
          <p:cNvSpPr>
            <a:spLocks noGrp="1"/>
          </p:cNvSpPr>
          <p:nvPr>
            <p:ph type="sldNum" sz="quarter" idx="12"/>
          </p:nvPr>
        </p:nvSpPr>
        <p:spPr/>
        <p:txBody>
          <a:bodyPr/>
          <a:lstStyle/>
          <a:p>
            <a:fld id="{546937FD-AF86-4C7D-8F7F-5D9162CA89EA}" type="slidenum">
              <a:rPr lang="ja-JP" altLang="en-US" smtClean="0"/>
              <a:pPr/>
              <a:t>13</a:t>
            </a:fld>
            <a:endParaRPr lang="ja-JP" altLang="en-US" dirty="0"/>
          </a:p>
        </p:txBody>
      </p:sp>
    </p:spTree>
    <p:extLst>
      <p:ext uri="{BB962C8B-B14F-4D97-AF65-F5344CB8AC3E}">
        <p14:creationId xmlns:p14="http://schemas.microsoft.com/office/powerpoint/2010/main" val="3075435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4440A35E-DAB9-9D3D-287F-E1EC3D43FA80}"/>
              </a:ext>
            </a:extLst>
          </p:cNvPr>
          <p:cNvSpPr/>
          <p:nvPr/>
        </p:nvSpPr>
        <p:spPr>
          <a:xfrm>
            <a:off x="0" y="0"/>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1E5E75A5-A20B-7D2F-DB4D-E79C12932D6A}"/>
              </a:ext>
            </a:extLst>
          </p:cNvPr>
          <p:cNvSpPr>
            <a:spLocks noGrp="1"/>
          </p:cNvSpPr>
          <p:nvPr>
            <p:ph type="sldNum" sz="quarter" idx="12"/>
          </p:nvPr>
        </p:nvSpPr>
        <p:spPr/>
        <p:txBody>
          <a:bodyPr/>
          <a:lstStyle/>
          <a:p>
            <a:fld id="{546937FD-AF86-4C7D-8F7F-5D9162CA89EA}" type="slidenum">
              <a:rPr lang="ja-JP" altLang="en-US" smtClean="0"/>
              <a:pPr/>
              <a:t>14</a:t>
            </a:fld>
            <a:endParaRPr lang="ja-JP" altLang="en-US" dirty="0"/>
          </a:p>
        </p:txBody>
      </p:sp>
      <p:sp>
        <p:nvSpPr>
          <p:cNvPr id="6" name="テキスト ボックス 5">
            <a:extLst>
              <a:ext uri="{FF2B5EF4-FFF2-40B4-BE49-F238E27FC236}">
                <a16:creationId xmlns:a16="http://schemas.microsoft.com/office/drawing/2014/main" id="{B54F4124-91CB-45F8-7842-2750B6032755}"/>
              </a:ext>
            </a:extLst>
          </p:cNvPr>
          <p:cNvSpPr txBox="1"/>
          <p:nvPr/>
        </p:nvSpPr>
        <p:spPr>
          <a:xfrm>
            <a:off x="0" y="102752"/>
            <a:ext cx="12192000" cy="707886"/>
          </a:xfrm>
          <a:prstGeom prst="rect">
            <a:avLst/>
          </a:prstGeom>
          <a:noFill/>
        </p:spPr>
        <p:txBody>
          <a:bodyPr wrap="square" rtlCol="0">
            <a:spAutoFit/>
          </a:bodyPr>
          <a:lstStyle/>
          <a:p>
            <a:pPr algn="ctr"/>
            <a:r>
              <a:rPr kumimoji="1" lang="ja-JP" altLang="en-US" sz="4000" dirty="0">
                <a:latin typeface="ＭＳ ゴシック" panose="020B0609070205080204" pitchFamily="49" charset="-128"/>
                <a:ea typeface="ＭＳ ゴシック" panose="020B0609070205080204" pitchFamily="49" charset="-128"/>
              </a:rPr>
              <a:t>従来の高圧容器内の磁気計測</a:t>
            </a:r>
          </a:p>
        </p:txBody>
      </p:sp>
    </p:spTree>
    <p:extLst>
      <p:ext uri="{BB962C8B-B14F-4D97-AF65-F5344CB8AC3E}">
        <p14:creationId xmlns:p14="http://schemas.microsoft.com/office/powerpoint/2010/main" val="98121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214D4330-39A0-CB94-C5E4-E036A081E4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55291"/>
            <a:ext cx="7434225" cy="3193395"/>
          </a:xfrm>
          <a:prstGeom prst="rect">
            <a:avLst/>
          </a:prstGeom>
        </p:spPr>
      </p:pic>
      <p:sp>
        <p:nvSpPr>
          <p:cNvPr id="7" name="テキスト ボックス 6">
            <a:extLst>
              <a:ext uri="{FF2B5EF4-FFF2-40B4-BE49-F238E27FC236}">
                <a16:creationId xmlns:a16="http://schemas.microsoft.com/office/drawing/2014/main" id="{1E486758-A589-14FA-3C3D-A0D9B5FBBA14}"/>
              </a:ext>
            </a:extLst>
          </p:cNvPr>
          <p:cNvSpPr txBox="1"/>
          <p:nvPr/>
        </p:nvSpPr>
        <p:spPr>
          <a:xfrm>
            <a:off x="1271337" y="5602358"/>
            <a:ext cx="10515599" cy="523220"/>
          </a:xfrm>
          <a:prstGeom prst="rect">
            <a:avLst/>
          </a:prstGeom>
          <a:noFill/>
        </p:spPr>
        <p:txBody>
          <a:bodyPr wrap="square" rtlCol="0">
            <a:spAutoFit/>
          </a:bodyPr>
          <a:lstStyle/>
          <a:p>
            <a:r>
              <a:rPr kumimoji="1" lang="ja-JP" altLang="en-US" sz="2800" dirty="0"/>
              <a:t>・磁場が超伝導体を貫いている状態のことを渦糸状態という</a:t>
            </a:r>
          </a:p>
        </p:txBody>
      </p:sp>
      <p:sp>
        <p:nvSpPr>
          <p:cNvPr id="8" name="テキスト ボックス 7">
            <a:extLst>
              <a:ext uri="{FF2B5EF4-FFF2-40B4-BE49-F238E27FC236}">
                <a16:creationId xmlns:a16="http://schemas.microsoft.com/office/drawing/2014/main" id="{0F9A07C1-8B46-8CE9-7140-AFC98FE862BA}"/>
              </a:ext>
            </a:extLst>
          </p:cNvPr>
          <p:cNvSpPr txBox="1"/>
          <p:nvPr/>
        </p:nvSpPr>
        <p:spPr>
          <a:xfrm>
            <a:off x="153045" y="4173736"/>
            <a:ext cx="7466165" cy="369332"/>
          </a:xfrm>
          <a:prstGeom prst="rect">
            <a:avLst/>
          </a:prstGeom>
          <a:noFill/>
        </p:spPr>
        <p:txBody>
          <a:bodyPr wrap="square" rtlCol="0">
            <a:spAutoFit/>
          </a:bodyPr>
          <a:lstStyle/>
          <a:p>
            <a:r>
              <a:rPr kumimoji="1" lang="ja-JP" altLang="en-US" dirty="0"/>
              <a:t>引用元</a:t>
            </a:r>
            <a:r>
              <a:rPr kumimoji="1" lang="en-US" altLang="ja-JP" dirty="0"/>
              <a:t>:</a:t>
            </a:r>
            <a:r>
              <a:rPr lang="ja-JP" altLang="en-US" dirty="0"/>
              <a:t>矢口裕之著 「初歩から学ぶ固体物理学」講談社 </a:t>
            </a:r>
            <a:r>
              <a:rPr lang="en-US" altLang="ja-JP" dirty="0"/>
              <a:t>2017</a:t>
            </a:r>
            <a:r>
              <a:rPr lang="ja-JP" altLang="en-US" dirty="0"/>
              <a:t>年 </a:t>
            </a:r>
            <a:r>
              <a:rPr lang="en-US" altLang="ja-JP" dirty="0"/>
              <a:t>p271</a:t>
            </a:r>
          </a:p>
        </p:txBody>
      </p:sp>
      <p:sp>
        <p:nvSpPr>
          <p:cNvPr id="9" name="正方形/長方形 8">
            <a:extLst>
              <a:ext uri="{FF2B5EF4-FFF2-40B4-BE49-F238E27FC236}">
                <a16:creationId xmlns:a16="http://schemas.microsoft.com/office/drawing/2014/main" id="{9E6FF93B-9CC6-45B4-E4F6-C12498822886}"/>
              </a:ext>
            </a:extLst>
          </p:cNvPr>
          <p:cNvSpPr/>
          <p:nvPr/>
        </p:nvSpPr>
        <p:spPr>
          <a:xfrm>
            <a:off x="0" y="0"/>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493BEFEB-EFFF-B735-85C7-B0ECD015B54C}"/>
              </a:ext>
            </a:extLst>
          </p:cNvPr>
          <p:cNvSpPr>
            <a:spLocks noGrp="1"/>
          </p:cNvSpPr>
          <p:nvPr>
            <p:ph type="title"/>
          </p:nvPr>
        </p:nvSpPr>
        <p:spPr>
          <a:xfrm>
            <a:off x="0" y="93295"/>
            <a:ext cx="12192000" cy="793751"/>
          </a:xfrm>
        </p:spPr>
        <p:txBody>
          <a:bodyPr>
            <a:normAutofit/>
          </a:bodyPr>
          <a:lstStyle/>
          <a:p>
            <a:pPr algn="ctr"/>
            <a:r>
              <a:rPr kumimoji="1" lang="ja-JP" altLang="en-US" b="1" dirty="0">
                <a:latin typeface="ＭＳ ゴシック" panose="020B0609070205080204" pitchFamily="49" charset="-128"/>
                <a:ea typeface="ＭＳ ゴシック" panose="020B0609070205080204" pitchFamily="49" charset="-128"/>
              </a:rPr>
              <a:t>第</a:t>
            </a:r>
            <a:r>
              <a:rPr kumimoji="1" lang="en-US" altLang="ja-JP" b="1" dirty="0">
                <a:latin typeface="ＭＳ ゴシック" panose="020B0609070205080204" pitchFamily="49" charset="-128"/>
                <a:ea typeface="ＭＳ ゴシック" panose="020B0609070205080204" pitchFamily="49" charset="-128"/>
              </a:rPr>
              <a:t>II</a:t>
            </a:r>
            <a:r>
              <a:rPr lang="ja-JP" altLang="en-US" b="1" dirty="0">
                <a:latin typeface="ＭＳ ゴシック" panose="020B0609070205080204" pitchFamily="49" charset="-128"/>
                <a:ea typeface="ＭＳ ゴシック" panose="020B0609070205080204" pitchFamily="49" charset="-128"/>
              </a:rPr>
              <a:t>種超伝導体の臨界磁場・渦糸</a:t>
            </a:r>
            <a:endParaRPr kumimoji="1" lang="ja-JP" altLang="en-US" b="1" dirty="0">
              <a:latin typeface="ＭＳ ゴシック" panose="020B0609070205080204" pitchFamily="49" charset="-128"/>
              <a:ea typeface="ＭＳ ゴシック" panose="020B0609070205080204" pitchFamily="49" charset="-128"/>
            </a:endParaRPr>
          </a:p>
        </p:txBody>
      </p:sp>
      <p:sp>
        <p:nvSpPr>
          <p:cNvPr id="3" name="スライド番号プレースホルダー 2">
            <a:extLst>
              <a:ext uri="{FF2B5EF4-FFF2-40B4-BE49-F238E27FC236}">
                <a16:creationId xmlns:a16="http://schemas.microsoft.com/office/drawing/2014/main" id="{B7169903-2DDC-03B4-3F01-BF9CD821B39C}"/>
              </a:ext>
            </a:extLst>
          </p:cNvPr>
          <p:cNvSpPr>
            <a:spLocks noGrp="1"/>
          </p:cNvSpPr>
          <p:nvPr>
            <p:ph type="sldNum" sz="quarter" idx="12"/>
          </p:nvPr>
        </p:nvSpPr>
        <p:spPr/>
        <p:txBody>
          <a:bodyPr/>
          <a:lstStyle/>
          <a:p>
            <a:fld id="{546937FD-AF86-4C7D-8F7F-5D9162CA89EA}" type="slidenum">
              <a:rPr lang="ja-JP" altLang="en-US" smtClean="0"/>
              <a:pPr/>
              <a:t>15</a:t>
            </a:fld>
            <a:endParaRPr lang="ja-JP" altLang="en-US" dirty="0"/>
          </a:p>
        </p:txBody>
      </p:sp>
      <p:sp>
        <p:nvSpPr>
          <p:cNvPr id="4" name="テキスト ボックス 3">
            <a:extLst>
              <a:ext uri="{FF2B5EF4-FFF2-40B4-BE49-F238E27FC236}">
                <a16:creationId xmlns:a16="http://schemas.microsoft.com/office/drawing/2014/main" id="{E94C9F6D-0C8E-44AA-F355-B2A98A5B01DA}"/>
              </a:ext>
            </a:extLst>
          </p:cNvPr>
          <p:cNvSpPr txBox="1"/>
          <p:nvPr/>
        </p:nvSpPr>
        <p:spPr>
          <a:xfrm>
            <a:off x="1271337" y="6125578"/>
            <a:ext cx="9565105" cy="523220"/>
          </a:xfrm>
          <a:prstGeom prst="rect">
            <a:avLst/>
          </a:prstGeom>
          <a:noFill/>
        </p:spPr>
        <p:txBody>
          <a:bodyPr wrap="square" rtlCol="0">
            <a:spAutoFit/>
          </a:bodyPr>
          <a:lstStyle/>
          <a:p>
            <a:r>
              <a:rPr kumimoji="1" lang="ja-JP" altLang="en-US" sz="2800" dirty="0"/>
              <a:t>・超伝導分野における渦糸とは、貫通磁場のこと</a:t>
            </a:r>
          </a:p>
        </p:txBody>
      </p:sp>
      <p:sp>
        <p:nvSpPr>
          <p:cNvPr id="6" name="正方形/長方形 5">
            <a:extLst>
              <a:ext uri="{FF2B5EF4-FFF2-40B4-BE49-F238E27FC236}">
                <a16:creationId xmlns:a16="http://schemas.microsoft.com/office/drawing/2014/main" id="{66B16DC7-7491-6D18-0BD9-372A93DDB2EC}"/>
              </a:ext>
            </a:extLst>
          </p:cNvPr>
          <p:cNvSpPr/>
          <p:nvPr/>
        </p:nvSpPr>
        <p:spPr>
          <a:xfrm>
            <a:off x="1271337" y="5467687"/>
            <a:ext cx="9821779" cy="118111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4EDD8C92-0280-568D-B2D3-23379A9F7E89}"/>
              </a:ext>
            </a:extLst>
          </p:cNvPr>
          <p:cNvSpPr txBox="1"/>
          <p:nvPr/>
        </p:nvSpPr>
        <p:spPr>
          <a:xfrm>
            <a:off x="1271337" y="4955089"/>
            <a:ext cx="2312859" cy="369332"/>
          </a:xfrm>
          <a:prstGeom prst="rect">
            <a:avLst/>
          </a:prstGeom>
          <a:noFill/>
        </p:spPr>
        <p:txBody>
          <a:bodyPr wrap="square" rtlCol="0">
            <a:spAutoFit/>
          </a:bodyPr>
          <a:lstStyle/>
          <a:p>
            <a:r>
              <a:rPr kumimoji="1" lang="ja-JP" altLang="en-US" dirty="0"/>
              <a:t>矢印は印加磁場</a:t>
            </a:r>
          </a:p>
        </p:txBody>
      </p:sp>
      <p:pic>
        <p:nvPicPr>
          <p:cNvPr id="12" name="図 11">
            <a:extLst>
              <a:ext uri="{FF2B5EF4-FFF2-40B4-BE49-F238E27FC236}">
                <a16:creationId xmlns:a16="http://schemas.microsoft.com/office/drawing/2014/main" id="{A94B690C-CEDF-D48F-0AC5-EF914904A7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0515" y="1147020"/>
            <a:ext cx="3572601" cy="2637365"/>
          </a:xfrm>
          <a:prstGeom prst="rect">
            <a:avLst/>
          </a:prstGeom>
        </p:spPr>
      </p:pic>
      <p:sp>
        <p:nvSpPr>
          <p:cNvPr id="13" name="テキスト ボックス 12">
            <a:extLst>
              <a:ext uri="{FF2B5EF4-FFF2-40B4-BE49-F238E27FC236}">
                <a16:creationId xmlns:a16="http://schemas.microsoft.com/office/drawing/2014/main" id="{56BBD812-5C2C-A75A-7911-F9FDB848AFB8}"/>
              </a:ext>
            </a:extLst>
          </p:cNvPr>
          <p:cNvSpPr txBox="1"/>
          <p:nvPr/>
        </p:nvSpPr>
        <p:spPr>
          <a:xfrm>
            <a:off x="10127859" y="1698218"/>
            <a:ext cx="1130185" cy="369332"/>
          </a:xfrm>
          <a:prstGeom prst="rect">
            <a:avLst/>
          </a:prstGeom>
          <a:solidFill>
            <a:schemeClr val="bg1"/>
          </a:solidFill>
          <a:ln>
            <a:solidFill>
              <a:schemeClr val="bg1"/>
            </a:solidFill>
          </a:ln>
        </p:spPr>
        <p:txBody>
          <a:bodyPr wrap="square" rtlCol="0">
            <a:spAutoFit/>
          </a:bodyPr>
          <a:lstStyle/>
          <a:p>
            <a:r>
              <a:rPr kumimoji="1" lang="ja-JP" altLang="en-US" dirty="0"/>
              <a:t>渦糸</a:t>
            </a:r>
          </a:p>
        </p:txBody>
      </p:sp>
      <p:sp>
        <p:nvSpPr>
          <p:cNvPr id="14" name="正方形/長方形 13">
            <a:extLst>
              <a:ext uri="{FF2B5EF4-FFF2-40B4-BE49-F238E27FC236}">
                <a16:creationId xmlns:a16="http://schemas.microsoft.com/office/drawing/2014/main" id="{8DE9AA93-93F4-6002-5B5E-841D88AA01AB}"/>
              </a:ext>
            </a:extLst>
          </p:cNvPr>
          <p:cNvSpPr/>
          <p:nvPr/>
        </p:nvSpPr>
        <p:spPr>
          <a:xfrm>
            <a:off x="9264316" y="1480197"/>
            <a:ext cx="698616" cy="3693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A2695F3E-8277-5E70-3140-4B4369F4F633}"/>
              </a:ext>
            </a:extLst>
          </p:cNvPr>
          <p:cNvSpPr txBox="1"/>
          <p:nvPr/>
        </p:nvSpPr>
        <p:spPr>
          <a:xfrm>
            <a:off x="7325175" y="3893153"/>
            <a:ext cx="4792196" cy="1892826"/>
          </a:xfrm>
          <a:prstGeom prst="rect">
            <a:avLst/>
          </a:prstGeom>
          <a:noFill/>
        </p:spPr>
        <p:txBody>
          <a:bodyPr wrap="square" rtlCol="0">
            <a:spAutoFit/>
          </a:bodyPr>
          <a:lstStyle/>
          <a:p>
            <a:r>
              <a:rPr kumimoji="1" lang="ja-JP" altLang="en-US" sz="1100" dirty="0"/>
              <a:t>超伝導体の臨界電流非対称性と磁束糸、磁場と電流の関係について</a:t>
            </a:r>
            <a:r>
              <a:rPr kumimoji="1" lang="en-US" altLang="ja-JP" sz="1100" dirty="0"/>
              <a:t>[</a:t>
            </a:r>
            <a:r>
              <a:rPr kumimoji="1" lang="ja-JP" altLang="en-US" sz="1100" dirty="0"/>
              <a:t>超伝導</a:t>
            </a:r>
            <a:r>
              <a:rPr kumimoji="1" lang="en-US" altLang="ja-JP" sz="1100" dirty="0"/>
              <a:t>]</a:t>
            </a:r>
          </a:p>
          <a:p>
            <a:r>
              <a:rPr kumimoji="1" lang="en-US" altLang="ja-JP" sz="1100" dirty="0"/>
              <a:t>(</a:t>
            </a:r>
            <a:r>
              <a:rPr kumimoji="1" lang="ja-JP" altLang="en-US" sz="1100" dirty="0"/>
              <a:t>参照日</a:t>
            </a:r>
            <a:r>
              <a:rPr kumimoji="1" lang="en-US" altLang="ja-JP" sz="1100" dirty="0"/>
              <a:t>:2022/7/31)</a:t>
            </a:r>
          </a:p>
          <a:p>
            <a:r>
              <a:rPr kumimoji="1" lang="en-US" altLang="ja-JP" sz="1100" dirty="0">
                <a:hlinkClick r:id="rId5"/>
              </a:rPr>
              <a:t>https://rikedan-blog.com/%E8%B6%85%E4%BC%9D%E5%B0%8E%E4%BD%93%E3%81%AE%E8%87%A8%E7%95%8C%E9%9B%BB%E6%B5%81%E9%9D%9E%E5%AF%BE%E7%A7%B0%E6%80%A7%E3%81%A8%E7%A3%81%E6%9D%9F%E7%B3%B8%E3%80%81%E7%A3%81%E5%A0%B4%E3%81%A8%E9%9B%BB/</a:t>
            </a:r>
            <a:endParaRPr lang="en-US" altLang="ja-JP" sz="1100" dirty="0"/>
          </a:p>
          <a:p>
            <a:endParaRPr kumimoji="1" lang="ja-JP" altLang="en-US" dirty="0"/>
          </a:p>
        </p:txBody>
      </p:sp>
    </p:spTree>
    <p:extLst>
      <p:ext uri="{BB962C8B-B14F-4D97-AF65-F5344CB8AC3E}">
        <p14:creationId xmlns:p14="http://schemas.microsoft.com/office/powerpoint/2010/main" val="149698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8A3AE8E7-2E51-1471-0410-2E15D0EAEBF4}"/>
              </a:ext>
            </a:extLst>
          </p:cNvPr>
          <p:cNvSpPr/>
          <p:nvPr/>
        </p:nvSpPr>
        <p:spPr>
          <a:xfrm>
            <a:off x="0" y="0"/>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9AAA3CA4-5528-C10F-C056-E0A542A7DF83}"/>
              </a:ext>
            </a:extLst>
          </p:cNvPr>
          <p:cNvSpPr>
            <a:spLocks noGrp="1"/>
          </p:cNvSpPr>
          <p:nvPr>
            <p:ph type="sldNum" sz="quarter" idx="12"/>
          </p:nvPr>
        </p:nvSpPr>
        <p:spPr/>
        <p:txBody>
          <a:bodyPr/>
          <a:lstStyle/>
          <a:p>
            <a:fld id="{546937FD-AF86-4C7D-8F7F-5D9162CA89EA}" type="slidenum">
              <a:rPr lang="ja-JP" altLang="en-US" smtClean="0"/>
              <a:pPr/>
              <a:t>16</a:t>
            </a:fld>
            <a:endParaRPr lang="ja-JP" altLang="en-US" dirty="0"/>
          </a:p>
        </p:txBody>
      </p:sp>
      <p:sp>
        <p:nvSpPr>
          <p:cNvPr id="6" name="テキスト ボックス 5">
            <a:extLst>
              <a:ext uri="{FF2B5EF4-FFF2-40B4-BE49-F238E27FC236}">
                <a16:creationId xmlns:a16="http://schemas.microsoft.com/office/drawing/2014/main" id="{24593475-F9DF-B036-8C6B-A9E69C668B3F}"/>
              </a:ext>
            </a:extLst>
          </p:cNvPr>
          <p:cNvSpPr txBox="1"/>
          <p:nvPr/>
        </p:nvSpPr>
        <p:spPr>
          <a:xfrm>
            <a:off x="0" y="91175"/>
            <a:ext cx="12192000" cy="769441"/>
          </a:xfrm>
          <a:prstGeom prst="rect">
            <a:avLst/>
          </a:prstGeom>
          <a:noFill/>
        </p:spPr>
        <p:txBody>
          <a:bodyPr wrap="square" rtlCol="0">
            <a:spAutoFit/>
          </a:bodyPr>
          <a:lstStyle/>
          <a:p>
            <a:pPr algn="ctr"/>
            <a:r>
              <a:rPr lang="ja-JP" altLang="en-US" sz="4400" dirty="0">
                <a:latin typeface="ＭＳ ゴシック" panose="020B0609070205080204" pitchFamily="49" charset="-128"/>
                <a:ea typeface="ＭＳ ゴシック" panose="020B0609070205080204" pitchFamily="49" charset="-128"/>
              </a:rPr>
              <a:t>圧力</a:t>
            </a:r>
            <a:r>
              <a:rPr kumimoji="1" lang="ja-JP" altLang="en-US" sz="4400" dirty="0">
                <a:latin typeface="ＭＳ ゴシック" panose="020B0609070205080204" pitchFamily="49" charset="-128"/>
                <a:ea typeface="ＭＳ ゴシック" panose="020B0609070205080204" pitchFamily="49" charset="-128"/>
              </a:rPr>
              <a:t>容器の追加説明</a:t>
            </a:r>
          </a:p>
        </p:txBody>
      </p:sp>
      <p:sp>
        <p:nvSpPr>
          <p:cNvPr id="3" name="テキスト ボックス 2">
            <a:extLst>
              <a:ext uri="{FF2B5EF4-FFF2-40B4-BE49-F238E27FC236}">
                <a16:creationId xmlns:a16="http://schemas.microsoft.com/office/drawing/2014/main" id="{34955E4E-1BB0-7D76-991D-25D42C62C531}"/>
              </a:ext>
            </a:extLst>
          </p:cNvPr>
          <p:cNvSpPr txBox="1"/>
          <p:nvPr/>
        </p:nvSpPr>
        <p:spPr>
          <a:xfrm>
            <a:off x="938464" y="1721343"/>
            <a:ext cx="8746957" cy="2554545"/>
          </a:xfrm>
          <a:prstGeom prst="rect">
            <a:avLst/>
          </a:prstGeom>
          <a:noFill/>
        </p:spPr>
        <p:txBody>
          <a:bodyPr wrap="square" rtlCol="0">
            <a:spAutoFit/>
          </a:bodyPr>
          <a:lstStyle/>
          <a:p>
            <a:r>
              <a:rPr lang="ja-JP" altLang="en-US" sz="2000" dirty="0"/>
              <a:t>・組成が</a:t>
            </a:r>
            <a:r>
              <a:rPr lang="en-US" altLang="ja-JP" sz="2000" dirty="0" err="1"/>
              <a:t>SiC</a:t>
            </a:r>
            <a:r>
              <a:rPr lang="ja-JP" altLang="en-US" sz="2000" dirty="0"/>
              <a:t>の鉱物</a:t>
            </a:r>
            <a:endParaRPr lang="en-US" altLang="ja-JP" sz="2000" dirty="0"/>
          </a:p>
          <a:p>
            <a:endParaRPr lang="en-US" altLang="ja-JP" sz="2000" dirty="0"/>
          </a:p>
          <a:p>
            <a:r>
              <a:rPr lang="ja-JP" altLang="en-US" sz="2000" dirty="0"/>
              <a:t>・アンビルとして使用したときの特徴</a:t>
            </a:r>
            <a:endParaRPr lang="en-US" altLang="ja-JP" sz="2000" dirty="0"/>
          </a:p>
          <a:p>
            <a:r>
              <a:rPr lang="ja-JP" altLang="en-US" sz="2000" dirty="0"/>
              <a:t>ダイヤモンドアンビルに次ぎ大きな圧力</a:t>
            </a:r>
            <a:r>
              <a:rPr lang="en-US" altLang="ja-JP" sz="2000" dirty="0"/>
              <a:t>(</a:t>
            </a:r>
            <a:r>
              <a:rPr lang="ja-JP" altLang="en-US" sz="2000" dirty="0"/>
              <a:t>約</a:t>
            </a:r>
            <a:r>
              <a:rPr lang="en-US" altLang="ja-JP" sz="2000" dirty="0"/>
              <a:t>50 </a:t>
            </a:r>
            <a:r>
              <a:rPr lang="en-US" altLang="ja-JP" sz="2000" dirty="0" err="1"/>
              <a:t>GPa</a:t>
            </a:r>
            <a:r>
              <a:rPr lang="en-US" altLang="ja-JP" sz="2000" dirty="0"/>
              <a:t>)</a:t>
            </a:r>
            <a:r>
              <a:rPr lang="ja-JP" altLang="en-US" sz="2000" dirty="0"/>
              <a:t>をかけることができる</a:t>
            </a:r>
            <a:endParaRPr lang="en-US" altLang="ja-JP" sz="2000" dirty="0"/>
          </a:p>
          <a:p>
            <a:endParaRPr lang="en-US" altLang="ja-JP" sz="2000" dirty="0"/>
          </a:p>
          <a:p>
            <a:r>
              <a:rPr kumimoji="1" lang="ja-JP" altLang="en-US" sz="2000" dirty="0"/>
              <a:t>・使用した理由</a:t>
            </a:r>
            <a:endParaRPr kumimoji="1" lang="en-US" altLang="ja-JP" sz="2000" dirty="0"/>
          </a:p>
          <a:p>
            <a:r>
              <a:rPr kumimoji="1" lang="ja-JP" altLang="en-US" sz="2000" dirty="0"/>
              <a:t>アンビルとして用いると光学的アクセスが可能になるため</a:t>
            </a:r>
            <a:endParaRPr kumimoji="1" lang="en-US" altLang="ja-JP" sz="2000" dirty="0"/>
          </a:p>
          <a:p>
            <a:r>
              <a:rPr lang="ja-JP" altLang="en-US" sz="2000" dirty="0"/>
              <a:t>ダイヤモンドよりも安価で、大きいものが手に入りやすいため</a:t>
            </a:r>
            <a:endParaRPr kumimoji="1" lang="ja-JP" altLang="en-US" sz="2000" dirty="0"/>
          </a:p>
        </p:txBody>
      </p:sp>
      <p:sp>
        <p:nvSpPr>
          <p:cNvPr id="8" name="テキスト ボックス 7">
            <a:extLst>
              <a:ext uri="{FF2B5EF4-FFF2-40B4-BE49-F238E27FC236}">
                <a16:creationId xmlns:a16="http://schemas.microsoft.com/office/drawing/2014/main" id="{25EAF3BC-58F2-AF7D-EB6A-B40BFE05D8E6}"/>
              </a:ext>
            </a:extLst>
          </p:cNvPr>
          <p:cNvSpPr txBox="1"/>
          <p:nvPr/>
        </p:nvSpPr>
        <p:spPr>
          <a:xfrm>
            <a:off x="938464" y="5068942"/>
            <a:ext cx="5187966" cy="646331"/>
          </a:xfrm>
          <a:prstGeom prst="rect">
            <a:avLst/>
          </a:prstGeom>
          <a:noFill/>
        </p:spPr>
        <p:txBody>
          <a:bodyPr wrap="square" rtlCol="0">
            <a:spAutoFit/>
          </a:bodyPr>
          <a:lstStyle/>
          <a:p>
            <a:r>
              <a:rPr kumimoji="1" lang="ja-JP" altLang="en-US" dirty="0"/>
              <a:t>・圧力媒体</a:t>
            </a:r>
            <a:r>
              <a:rPr kumimoji="1" lang="en-US" altLang="ja-JP" dirty="0"/>
              <a:t>:</a:t>
            </a:r>
            <a:r>
              <a:rPr kumimoji="1" lang="ja-JP" altLang="en-US" dirty="0"/>
              <a:t>グリセリン</a:t>
            </a:r>
            <a:endParaRPr kumimoji="1" lang="en-US" altLang="ja-JP" dirty="0"/>
          </a:p>
          <a:p>
            <a:r>
              <a:rPr lang="ja-JP" altLang="en-US" dirty="0"/>
              <a:t>高圧</a:t>
            </a:r>
            <a:r>
              <a:rPr lang="en-US" altLang="ja-JP" dirty="0"/>
              <a:t>(</a:t>
            </a:r>
            <a:r>
              <a:rPr lang="ja-JP" altLang="en-US" dirty="0"/>
              <a:t>約</a:t>
            </a:r>
            <a:r>
              <a:rPr lang="en-US" altLang="ja-JP" dirty="0"/>
              <a:t>7 </a:t>
            </a:r>
            <a:r>
              <a:rPr lang="en-US" altLang="ja-JP" dirty="0" err="1"/>
              <a:t>GPa</a:t>
            </a:r>
            <a:r>
              <a:rPr lang="en-US" altLang="ja-JP" dirty="0"/>
              <a:t>)</a:t>
            </a:r>
            <a:r>
              <a:rPr lang="ja-JP" altLang="en-US" dirty="0"/>
              <a:t>でも静水圧に近い圧力を伝達する</a:t>
            </a:r>
            <a:endParaRPr kumimoji="1" lang="ja-JP" altLang="en-US" dirty="0"/>
          </a:p>
        </p:txBody>
      </p:sp>
      <p:sp>
        <p:nvSpPr>
          <p:cNvPr id="9" name="テキスト ボックス 8">
            <a:extLst>
              <a:ext uri="{FF2B5EF4-FFF2-40B4-BE49-F238E27FC236}">
                <a16:creationId xmlns:a16="http://schemas.microsoft.com/office/drawing/2014/main" id="{10AA58A2-58E5-A10C-FE35-CCA03D954557}"/>
              </a:ext>
            </a:extLst>
          </p:cNvPr>
          <p:cNvSpPr txBox="1"/>
          <p:nvPr/>
        </p:nvSpPr>
        <p:spPr>
          <a:xfrm>
            <a:off x="814488" y="5912404"/>
            <a:ext cx="8746957" cy="646331"/>
          </a:xfrm>
          <a:prstGeom prst="rect">
            <a:avLst/>
          </a:prstGeom>
          <a:noFill/>
        </p:spPr>
        <p:txBody>
          <a:bodyPr wrap="square" rtlCol="0">
            <a:spAutoFit/>
          </a:bodyPr>
          <a:lstStyle/>
          <a:p>
            <a:r>
              <a:rPr kumimoji="1" lang="ja-JP" altLang="en-US" dirty="0"/>
              <a:t>・一般的な圧力容器の大きさ</a:t>
            </a:r>
            <a:endParaRPr kumimoji="1" lang="en-US" altLang="ja-JP" dirty="0"/>
          </a:p>
          <a:p>
            <a:r>
              <a:rPr kumimoji="1" lang="ja-JP" altLang="en-US" dirty="0"/>
              <a:t>アンビル面サイズ</a:t>
            </a:r>
            <a:r>
              <a:rPr kumimoji="1" lang="en-US" altLang="ja-JP" dirty="0"/>
              <a:t>:0.8 mm </a:t>
            </a:r>
            <a:r>
              <a:rPr kumimoji="1" lang="ja-JP" altLang="en-US" dirty="0"/>
              <a:t>高さ</a:t>
            </a:r>
            <a:r>
              <a:rPr kumimoji="1" lang="en-US" altLang="ja-JP" dirty="0"/>
              <a:t>14 mm</a:t>
            </a:r>
            <a:endParaRPr kumimoji="1" lang="ja-JP" altLang="en-US" dirty="0"/>
          </a:p>
        </p:txBody>
      </p:sp>
      <p:sp>
        <p:nvSpPr>
          <p:cNvPr id="11" name="テキスト ボックス 10">
            <a:extLst>
              <a:ext uri="{FF2B5EF4-FFF2-40B4-BE49-F238E27FC236}">
                <a16:creationId xmlns:a16="http://schemas.microsoft.com/office/drawing/2014/main" id="{56E0FC69-873E-DFC2-F88D-0FBF7EC12622}"/>
              </a:ext>
            </a:extLst>
          </p:cNvPr>
          <p:cNvSpPr txBox="1"/>
          <p:nvPr/>
        </p:nvSpPr>
        <p:spPr>
          <a:xfrm>
            <a:off x="7004034" y="4981959"/>
            <a:ext cx="5187966" cy="2031325"/>
          </a:xfrm>
          <a:prstGeom prst="rect">
            <a:avLst/>
          </a:prstGeom>
          <a:noFill/>
        </p:spPr>
        <p:txBody>
          <a:bodyPr wrap="square" rtlCol="0">
            <a:spAutoFit/>
          </a:bodyPr>
          <a:lstStyle/>
          <a:p>
            <a:r>
              <a:rPr kumimoji="1" lang="ja-JP" altLang="en-US" dirty="0"/>
              <a:t>株式会社 システムズエンジニアリング　</a:t>
            </a:r>
            <a:endParaRPr kumimoji="1" lang="en-US" altLang="ja-JP" dirty="0"/>
          </a:p>
          <a:p>
            <a:r>
              <a:rPr kumimoji="1" lang="ja-JP" altLang="en-US" dirty="0"/>
              <a:t>高圧ダイヤモンドアンビルセル</a:t>
            </a:r>
            <a:endParaRPr kumimoji="1" lang="en-US" altLang="ja-JP" dirty="0"/>
          </a:p>
          <a:p>
            <a:r>
              <a:rPr kumimoji="1" lang="en-US" altLang="ja-JP" dirty="0"/>
              <a:t>(</a:t>
            </a:r>
            <a:r>
              <a:rPr kumimoji="1" lang="ja-JP" altLang="en-US" dirty="0"/>
              <a:t>参照日</a:t>
            </a:r>
            <a:r>
              <a:rPr kumimoji="1" lang="en-US" altLang="ja-JP" dirty="0"/>
              <a:t>)2022/5/26</a:t>
            </a:r>
          </a:p>
          <a:p>
            <a:r>
              <a:rPr kumimoji="1" lang="en-US" altLang="ja-JP" dirty="0">
                <a:hlinkClick r:id="rId3"/>
              </a:rPr>
              <a:t>https://www.systems-eng.co.jp/dcms_media/other/diaanvil_datasheet.pdf</a:t>
            </a:r>
            <a:endParaRPr kumimoji="1" lang="en-US" altLang="ja-JP" dirty="0"/>
          </a:p>
          <a:p>
            <a:endParaRPr kumimoji="1" lang="ja-JP" altLang="en-US" dirty="0"/>
          </a:p>
        </p:txBody>
      </p:sp>
      <p:sp>
        <p:nvSpPr>
          <p:cNvPr id="12" name="四角形: 角を丸くする 11">
            <a:extLst>
              <a:ext uri="{FF2B5EF4-FFF2-40B4-BE49-F238E27FC236}">
                <a16:creationId xmlns:a16="http://schemas.microsoft.com/office/drawing/2014/main" id="{3ADE81FD-89C3-FE14-EEC8-D752FA30F25A}"/>
              </a:ext>
            </a:extLst>
          </p:cNvPr>
          <p:cNvSpPr/>
          <p:nvPr/>
        </p:nvSpPr>
        <p:spPr>
          <a:xfrm>
            <a:off x="372979" y="1431758"/>
            <a:ext cx="9312442" cy="302990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BA498497-5007-7B36-E53D-BCFD2018DFE3}"/>
              </a:ext>
            </a:extLst>
          </p:cNvPr>
          <p:cNvSpPr txBox="1"/>
          <p:nvPr/>
        </p:nvSpPr>
        <p:spPr>
          <a:xfrm>
            <a:off x="724250" y="1205529"/>
            <a:ext cx="3907908" cy="523220"/>
          </a:xfrm>
          <a:prstGeom prst="rect">
            <a:avLst/>
          </a:prstGeom>
          <a:solidFill>
            <a:schemeClr val="bg1"/>
          </a:solidFill>
        </p:spPr>
        <p:txBody>
          <a:bodyPr wrap="square" rtlCol="0">
            <a:spAutoFit/>
          </a:bodyPr>
          <a:lstStyle/>
          <a:p>
            <a:pPr marL="457200" indent="-457200">
              <a:buFont typeface="Wingdings" panose="05000000000000000000" pitchFamily="2" charset="2"/>
              <a:buChar char="Ø"/>
            </a:pPr>
            <a:r>
              <a:rPr kumimoji="1" lang="ja-JP" altLang="en-US" sz="2800" dirty="0"/>
              <a:t>モアッサナイトとは</a:t>
            </a:r>
          </a:p>
        </p:txBody>
      </p:sp>
      <p:sp>
        <p:nvSpPr>
          <p:cNvPr id="13" name="四角形: 角を丸くする 12">
            <a:extLst>
              <a:ext uri="{FF2B5EF4-FFF2-40B4-BE49-F238E27FC236}">
                <a16:creationId xmlns:a16="http://schemas.microsoft.com/office/drawing/2014/main" id="{3AC12C8C-5FE6-1A1A-F4CB-D18FB7BCA193}"/>
              </a:ext>
            </a:extLst>
          </p:cNvPr>
          <p:cNvSpPr/>
          <p:nvPr/>
        </p:nvSpPr>
        <p:spPr>
          <a:xfrm>
            <a:off x="372979" y="4723272"/>
            <a:ext cx="5723021" cy="1835463"/>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0D3AFE41-91B7-7287-E0A5-C7CF6B771F8B}"/>
              </a:ext>
            </a:extLst>
          </p:cNvPr>
          <p:cNvSpPr txBox="1"/>
          <p:nvPr/>
        </p:nvSpPr>
        <p:spPr>
          <a:xfrm>
            <a:off x="724250" y="4509999"/>
            <a:ext cx="3483144" cy="523220"/>
          </a:xfrm>
          <a:prstGeom prst="rect">
            <a:avLst/>
          </a:prstGeom>
          <a:solidFill>
            <a:schemeClr val="bg1"/>
          </a:solidFill>
        </p:spPr>
        <p:txBody>
          <a:bodyPr wrap="square" rtlCol="0">
            <a:spAutoFit/>
          </a:bodyPr>
          <a:lstStyle/>
          <a:p>
            <a:pPr marL="285750" indent="-285750">
              <a:buFont typeface="Wingdings" panose="05000000000000000000" pitchFamily="2" charset="2"/>
              <a:buChar char="Ø"/>
            </a:pPr>
            <a:r>
              <a:rPr kumimoji="1" lang="ja-JP" altLang="en-US" sz="2800" dirty="0"/>
              <a:t>圧力容器について</a:t>
            </a:r>
          </a:p>
        </p:txBody>
      </p:sp>
    </p:spTree>
    <p:extLst>
      <p:ext uri="{BB962C8B-B14F-4D97-AF65-F5344CB8AC3E}">
        <p14:creationId xmlns:p14="http://schemas.microsoft.com/office/powerpoint/2010/main" val="130080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BBE486F3-BD5F-4AA3-6BAD-D89F6E2521DA}"/>
              </a:ext>
            </a:extLst>
          </p:cNvPr>
          <p:cNvSpPr/>
          <p:nvPr/>
        </p:nvSpPr>
        <p:spPr>
          <a:xfrm>
            <a:off x="0" y="0"/>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BF870DF5-431D-B10A-A198-EFA7889C12F8}"/>
              </a:ext>
            </a:extLst>
          </p:cNvPr>
          <p:cNvSpPr>
            <a:spLocks noGrp="1"/>
          </p:cNvSpPr>
          <p:nvPr>
            <p:ph type="sldNum" sz="quarter" idx="12"/>
          </p:nvPr>
        </p:nvSpPr>
        <p:spPr/>
        <p:txBody>
          <a:bodyPr/>
          <a:lstStyle/>
          <a:p>
            <a:fld id="{546937FD-AF86-4C7D-8F7F-5D9162CA89EA}" type="slidenum">
              <a:rPr lang="ja-JP" altLang="en-US" smtClean="0"/>
              <a:pPr/>
              <a:t>17</a:t>
            </a:fld>
            <a:endParaRPr lang="ja-JP" altLang="en-US" dirty="0"/>
          </a:p>
        </p:txBody>
      </p:sp>
      <p:sp>
        <p:nvSpPr>
          <p:cNvPr id="6" name="テキスト ボックス 5">
            <a:extLst>
              <a:ext uri="{FF2B5EF4-FFF2-40B4-BE49-F238E27FC236}">
                <a16:creationId xmlns:a16="http://schemas.microsoft.com/office/drawing/2014/main" id="{73D70592-0380-43B6-30A2-D278A84C0F66}"/>
              </a:ext>
            </a:extLst>
          </p:cNvPr>
          <p:cNvSpPr txBox="1"/>
          <p:nvPr/>
        </p:nvSpPr>
        <p:spPr>
          <a:xfrm>
            <a:off x="4399547" y="91175"/>
            <a:ext cx="3938337" cy="769441"/>
          </a:xfrm>
          <a:prstGeom prst="rect">
            <a:avLst/>
          </a:prstGeom>
          <a:noFill/>
        </p:spPr>
        <p:txBody>
          <a:bodyPr wrap="square" rtlCol="0">
            <a:spAutoFit/>
          </a:bodyPr>
          <a:lstStyle/>
          <a:p>
            <a:r>
              <a:rPr kumimoji="1" lang="ja-JP" altLang="en-US" sz="4400" dirty="0">
                <a:latin typeface="ＭＳ ゴシック" panose="020B0609070205080204" pitchFamily="49" charset="-128"/>
                <a:ea typeface="ＭＳ ゴシック" panose="020B0609070205080204" pitchFamily="49" charset="-128"/>
              </a:rPr>
              <a:t>ゼーマン分裂</a:t>
            </a:r>
          </a:p>
        </p:txBody>
      </p:sp>
    </p:spTree>
    <p:extLst>
      <p:ext uri="{BB962C8B-B14F-4D97-AF65-F5344CB8AC3E}">
        <p14:creationId xmlns:p14="http://schemas.microsoft.com/office/powerpoint/2010/main" val="1134464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1AD617F2-4CFB-E71D-6A3D-E112BBFB9B8C}"/>
              </a:ext>
            </a:extLst>
          </p:cNvPr>
          <p:cNvSpPr/>
          <p:nvPr/>
        </p:nvSpPr>
        <p:spPr>
          <a:xfrm>
            <a:off x="0" y="0"/>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01D6207A-5487-F96C-2DCC-068705D52A17}"/>
              </a:ext>
            </a:extLst>
          </p:cNvPr>
          <p:cNvSpPr>
            <a:spLocks noGrp="1"/>
          </p:cNvSpPr>
          <p:nvPr>
            <p:ph type="sldNum" sz="quarter" idx="12"/>
          </p:nvPr>
        </p:nvSpPr>
        <p:spPr/>
        <p:txBody>
          <a:bodyPr/>
          <a:lstStyle/>
          <a:p>
            <a:fld id="{546937FD-AF86-4C7D-8F7F-5D9162CA89EA}" type="slidenum">
              <a:rPr lang="ja-JP" altLang="en-US" smtClean="0"/>
              <a:pPr/>
              <a:t>18</a:t>
            </a:fld>
            <a:endParaRPr lang="ja-JP" altLang="en-US" dirty="0"/>
          </a:p>
        </p:txBody>
      </p:sp>
      <p:sp>
        <p:nvSpPr>
          <p:cNvPr id="6" name="テキスト ボックス 5">
            <a:extLst>
              <a:ext uri="{FF2B5EF4-FFF2-40B4-BE49-F238E27FC236}">
                <a16:creationId xmlns:a16="http://schemas.microsoft.com/office/drawing/2014/main" id="{40AE42EE-B499-BF89-7BC3-2BB489DE84CC}"/>
              </a:ext>
            </a:extLst>
          </p:cNvPr>
          <p:cNvSpPr txBox="1"/>
          <p:nvPr/>
        </p:nvSpPr>
        <p:spPr>
          <a:xfrm>
            <a:off x="0" y="152231"/>
            <a:ext cx="12191999" cy="769441"/>
          </a:xfrm>
          <a:prstGeom prst="rect">
            <a:avLst/>
          </a:prstGeom>
          <a:noFill/>
        </p:spPr>
        <p:txBody>
          <a:bodyPr wrap="square" rtlCol="0">
            <a:spAutoFit/>
          </a:bodyPr>
          <a:lstStyle/>
          <a:p>
            <a:pPr algn="ctr"/>
            <a:r>
              <a:rPr kumimoji="1" lang="ja-JP" altLang="en-US" sz="4400" dirty="0">
                <a:latin typeface="ＭＳ ゴシック" panose="020B0609070205080204" pitchFamily="49" charset="-128"/>
                <a:ea typeface="ＭＳ ゴシック" panose="020B0609070205080204" pitchFamily="49" charset="-128"/>
              </a:rPr>
              <a:t>非放射遷移</a:t>
            </a:r>
          </a:p>
        </p:txBody>
      </p:sp>
    </p:spTree>
    <p:extLst>
      <p:ext uri="{BB962C8B-B14F-4D97-AF65-F5344CB8AC3E}">
        <p14:creationId xmlns:p14="http://schemas.microsoft.com/office/powerpoint/2010/main" val="3952949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220C995-EC06-F702-AE09-D14D3A26A082}"/>
              </a:ext>
            </a:extLst>
          </p:cNvPr>
          <p:cNvSpPr/>
          <p:nvPr/>
        </p:nvSpPr>
        <p:spPr>
          <a:xfrm>
            <a:off x="0" y="0"/>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F426951E-61DB-CCF8-7927-13E9C8297CBF}"/>
              </a:ext>
            </a:extLst>
          </p:cNvPr>
          <p:cNvSpPr>
            <a:spLocks noGrp="1"/>
          </p:cNvSpPr>
          <p:nvPr>
            <p:ph type="sldNum" sz="quarter" idx="12"/>
          </p:nvPr>
        </p:nvSpPr>
        <p:spPr/>
        <p:txBody>
          <a:bodyPr/>
          <a:lstStyle/>
          <a:p>
            <a:fld id="{546937FD-AF86-4C7D-8F7F-5D9162CA89EA}" type="slidenum">
              <a:rPr lang="ja-JP" altLang="en-US" smtClean="0"/>
              <a:pPr/>
              <a:t>19</a:t>
            </a:fld>
            <a:endParaRPr lang="ja-JP" altLang="en-US" dirty="0"/>
          </a:p>
        </p:txBody>
      </p:sp>
      <p:sp>
        <p:nvSpPr>
          <p:cNvPr id="6" name="テキスト ボックス 5">
            <a:extLst>
              <a:ext uri="{FF2B5EF4-FFF2-40B4-BE49-F238E27FC236}">
                <a16:creationId xmlns:a16="http://schemas.microsoft.com/office/drawing/2014/main" id="{D9108F41-2280-E9A5-C9F0-9A86FEE5E1AA}"/>
              </a:ext>
            </a:extLst>
          </p:cNvPr>
          <p:cNvSpPr txBox="1"/>
          <p:nvPr/>
        </p:nvSpPr>
        <p:spPr>
          <a:xfrm>
            <a:off x="0" y="152231"/>
            <a:ext cx="12192000" cy="769441"/>
          </a:xfrm>
          <a:prstGeom prst="rect">
            <a:avLst/>
          </a:prstGeom>
          <a:noFill/>
        </p:spPr>
        <p:txBody>
          <a:bodyPr wrap="square" rtlCol="0">
            <a:spAutoFit/>
          </a:bodyPr>
          <a:lstStyle/>
          <a:p>
            <a:pPr algn="ctr"/>
            <a:r>
              <a:rPr kumimoji="1" lang="ja-JP" altLang="en-US" sz="4400" dirty="0">
                <a:latin typeface="ＭＳ ゴシック" panose="020B0609070205080204" pitchFamily="49" charset="-128"/>
                <a:ea typeface="ＭＳ ゴシック" panose="020B0609070205080204" pitchFamily="49" charset="-128"/>
              </a:rPr>
              <a:t>複合欠陥</a:t>
            </a:r>
          </a:p>
        </p:txBody>
      </p:sp>
    </p:spTree>
    <p:extLst>
      <p:ext uri="{BB962C8B-B14F-4D97-AF65-F5344CB8AC3E}">
        <p14:creationId xmlns:p14="http://schemas.microsoft.com/office/powerpoint/2010/main" val="1559699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5F4F7AE-2BEE-5792-AB43-64A7EB197B72}"/>
              </a:ext>
            </a:extLst>
          </p:cNvPr>
          <p:cNvSpPr/>
          <p:nvPr/>
        </p:nvSpPr>
        <p:spPr>
          <a:xfrm>
            <a:off x="9195" y="-52265"/>
            <a:ext cx="12182805"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DAF8581-2C5C-2819-DDD9-77030FBFFCC2}"/>
              </a:ext>
            </a:extLst>
          </p:cNvPr>
          <p:cNvSpPr>
            <a:spLocks noGrp="1"/>
          </p:cNvSpPr>
          <p:nvPr>
            <p:ph type="title"/>
          </p:nvPr>
        </p:nvSpPr>
        <p:spPr>
          <a:xfrm>
            <a:off x="0" y="-64297"/>
            <a:ext cx="12192000" cy="1024381"/>
          </a:xfrm>
        </p:spPr>
        <p:txBody>
          <a:bodyPr>
            <a:noAutofit/>
          </a:bodyPr>
          <a:lstStyle/>
          <a:p>
            <a:pPr algn="ctr"/>
            <a:r>
              <a:rPr kumimoji="1" lang="ja-JP" altLang="en-US" b="1" dirty="0">
                <a:latin typeface="ＭＳ ゴシック" panose="020B0609070205080204" pitchFamily="49" charset="-128"/>
                <a:ea typeface="ＭＳ ゴシック" panose="020B0609070205080204" pitchFamily="49" charset="-128"/>
              </a:rPr>
              <a:t>背景</a:t>
            </a:r>
            <a:r>
              <a:rPr kumimoji="1" lang="en-US" altLang="ja-JP" b="1" dirty="0">
                <a:latin typeface="ＭＳ ゴシック" panose="020B0609070205080204" pitchFamily="49" charset="-128"/>
                <a:ea typeface="ＭＳ ゴシック" panose="020B0609070205080204" pitchFamily="49" charset="-128"/>
              </a:rPr>
              <a:t>:</a:t>
            </a:r>
            <a:r>
              <a:rPr kumimoji="1" lang="ja-JP" altLang="en-US" b="1" dirty="0">
                <a:latin typeface="ＭＳ ゴシック" panose="020B0609070205080204" pitchFamily="49" charset="-128"/>
                <a:ea typeface="ＭＳ ゴシック" panose="020B0609070205080204" pitchFamily="49" charset="-128"/>
              </a:rPr>
              <a:t>高圧実験の悩み</a:t>
            </a:r>
          </a:p>
        </p:txBody>
      </p:sp>
      <p:sp>
        <p:nvSpPr>
          <p:cNvPr id="5" name="テキスト ボックス 4">
            <a:extLst>
              <a:ext uri="{FF2B5EF4-FFF2-40B4-BE49-F238E27FC236}">
                <a16:creationId xmlns:a16="http://schemas.microsoft.com/office/drawing/2014/main" id="{C6457AFB-2318-880E-6758-BB55390C7EEA}"/>
              </a:ext>
            </a:extLst>
          </p:cNvPr>
          <p:cNvSpPr txBox="1"/>
          <p:nvPr/>
        </p:nvSpPr>
        <p:spPr>
          <a:xfrm>
            <a:off x="166486" y="1727433"/>
            <a:ext cx="11877418" cy="461665"/>
          </a:xfrm>
          <a:prstGeom prst="rect">
            <a:avLst/>
          </a:prstGeom>
          <a:noFill/>
        </p:spPr>
        <p:txBody>
          <a:bodyPr wrap="square" rtlCol="0">
            <a:spAutoFit/>
          </a:bodyPr>
          <a:lstStyle/>
          <a:p>
            <a:r>
              <a:rPr kumimoji="1" lang="ja-JP" altLang="en-US" sz="2400" dirty="0"/>
              <a:t>圧力は物質の組成を変えることが無く、連続的で系統的な電子状態の調整パラメータ</a:t>
            </a:r>
          </a:p>
        </p:txBody>
      </p:sp>
      <p:sp>
        <p:nvSpPr>
          <p:cNvPr id="6" name="テキスト ボックス 5">
            <a:extLst>
              <a:ext uri="{FF2B5EF4-FFF2-40B4-BE49-F238E27FC236}">
                <a16:creationId xmlns:a16="http://schemas.microsoft.com/office/drawing/2014/main" id="{73F4CB7D-D0A5-22E9-B3F0-1B9702919813}"/>
              </a:ext>
            </a:extLst>
          </p:cNvPr>
          <p:cNvSpPr txBox="1"/>
          <p:nvPr/>
        </p:nvSpPr>
        <p:spPr>
          <a:xfrm>
            <a:off x="5277608" y="2446765"/>
            <a:ext cx="1655173" cy="461665"/>
          </a:xfrm>
          <a:prstGeom prst="rect">
            <a:avLst/>
          </a:prstGeom>
          <a:noFill/>
        </p:spPr>
        <p:txBody>
          <a:bodyPr wrap="square" rtlCol="0">
            <a:spAutoFit/>
          </a:bodyPr>
          <a:lstStyle/>
          <a:p>
            <a:r>
              <a:rPr kumimoji="1" lang="ja-JP" altLang="en-US" sz="2400" dirty="0"/>
              <a:t>しかし、</a:t>
            </a:r>
          </a:p>
        </p:txBody>
      </p:sp>
      <p:sp>
        <p:nvSpPr>
          <p:cNvPr id="7" name="テキスト ボックス 6">
            <a:extLst>
              <a:ext uri="{FF2B5EF4-FFF2-40B4-BE49-F238E27FC236}">
                <a16:creationId xmlns:a16="http://schemas.microsoft.com/office/drawing/2014/main" id="{8434DBD6-3A3B-DB76-DF15-F8E7695612D3}"/>
              </a:ext>
            </a:extLst>
          </p:cNvPr>
          <p:cNvSpPr txBox="1"/>
          <p:nvPr/>
        </p:nvSpPr>
        <p:spPr>
          <a:xfrm>
            <a:off x="2570747" y="3166097"/>
            <a:ext cx="8237621" cy="830997"/>
          </a:xfrm>
          <a:prstGeom prst="rect">
            <a:avLst/>
          </a:prstGeom>
          <a:noFill/>
        </p:spPr>
        <p:txBody>
          <a:bodyPr wrap="square" rtlCol="0">
            <a:spAutoFit/>
          </a:bodyPr>
          <a:lstStyle/>
          <a:p>
            <a:r>
              <a:rPr lang="ja-JP" altLang="en-US" sz="2400" dirty="0"/>
              <a:t>圧力容器</a:t>
            </a:r>
            <a:r>
              <a:rPr kumimoji="1" lang="ja-JP" altLang="en-US" sz="2400" dirty="0"/>
              <a:t>内の試料へのアクセスが制限されているため</a:t>
            </a:r>
            <a:endParaRPr kumimoji="1" lang="en-US" altLang="ja-JP" sz="2400" dirty="0"/>
          </a:p>
          <a:p>
            <a:r>
              <a:rPr kumimoji="1" lang="ja-JP" altLang="en-US" sz="2400" dirty="0"/>
              <a:t>　　　　充分な感度を持つ磁気センサは稀</a:t>
            </a:r>
          </a:p>
        </p:txBody>
      </p:sp>
      <p:sp>
        <p:nvSpPr>
          <p:cNvPr id="9" name="矢印: 下 8">
            <a:extLst>
              <a:ext uri="{FF2B5EF4-FFF2-40B4-BE49-F238E27FC236}">
                <a16:creationId xmlns:a16="http://schemas.microsoft.com/office/drawing/2014/main" id="{DC875F1B-EF6D-54AB-409E-D453E65091AD}"/>
              </a:ext>
            </a:extLst>
          </p:cNvPr>
          <p:cNvSpPr/>
          <p:nvPr/>
        </p:nvSpPr>
        <p:spPr>
          <a:xfrm>
            <a:off x="5510463" y="4126832"/>
            <a:ext cx="1179095" cy="12512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B3A8DD28-68D4-9A75-EF93-1760A2F61B5C}"/>
              </a:ext>
            </a:extLst>
          </p:cNvPr>
          <p:cNvSpPr txBox="1"/>
          <p:nvPr/>
        </p:nvSpPr>
        <p:spPr>
          <a:xfrm>
            <a:off x="1571123" y="5390148"/>
            <a:ext cx="9049754" cy="461665"/>
          </a:xfrm>
          <a:prstGeom prst="rect">
            <a:avLst/>
          </a:prstGeom>
          <a:noFill/>
        </p:spPr>
        <p:txBody>
          <a:bodyPr wrap="square" rtlCol="0">
            <a:spAutoFit/>
          </a:bodyPr>
          <a:lstStyle/>
          <a:p>
            <a:r>
              <a:rPr kumimoji="1" lang="ja-JP" altLang="en-US" sz="2400" b="1" dirty="0"/>
              <a:t>圧力容器中の磁気センサとしてダイヤモンド窒素空孔中心を使う</a:t>
            </a:r>
          </a:p>
        </p:txBody>
      </p:sp>
      <p:sp>
        <p:nvSpPr>
          <p:cNvPr id="3" name="スライド番号プレースホルダー 2">
            <a:extLst>
              <a:ext uri="{FF2B5EF4-FFF2-40B4-BE49-F238E27FC236}">
                <a16:creationId xmlns:a16="http://schemas.microsoft.com/office/drawing/2014/main" id="{0162A1F5-E8A6-1BB5-281E-05CFB2767EEF}"/>
              </a:ext>
            </a:extLst>
          </p:cNvPr>
          <p:cNvSpPr>
            <a:spLocks noGrp="1"/>
          </p:cNvSpPr>
          <p:nvPr>
            <p:ph type="sldNum" sz="quarter" idx="12"/>
          </p:nvPr>
        </p:nvSpPr>
        <p:spPr/>
        <p:txBody>
          <a:bodyPr/>
          <a:lstStyle/>
          <a:p>
            <a:fld id="{546937FD-AF86-4C7D-8F7F-5D9162CA89EA}" type="slidenum">
              <a:rPr lang="ja-JP" altLang="en-US" smtClean="0"/>
              <a:pPr/>
              <a:t>2</a:t>
            </a:fld>
            <a:endParaRPr lang="ja-JP" altLang="en-US" dirty="0"/>
          </a:p>
        </p:txBody>
      </p:sp>
    </p:spTree>
    <p:extLst>
      <p:ext uri="{BB962C8B-B14F-4D97-AF65-F5344CB8AC3E}">
        <p14:creationId xmlns:p14="http://schemas.microsoft.com/office/powerpoint/2010/main" val="924126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B64BCEFB-B2C5-098F-7C14-E5F2D908656E}"/>
              </a:ext>
            </a:extLst>
          </p:cNvPr>
          <p:cNvSpPr>
            <a:spLocks noGrp="1"/>
          </p:cNvSpPr>
          <p:nvPr>
            <p:ph idx="1"/>
          </p:nvPr>
        </p:nvSpPr>
        <p:spPr>
          <a:xfrm>
            <a:off x="838200" y="1825625"/>
            <a:ext cx="10515600" cy="942975"/>
          </a:xfrm>
        </p:spPr>
        <p:txBody>
          <a:bodyPr/>
          <a:lstStyle/>
          <a:p>
            <a:pPr marL="0" indent="0">
              <a:buNone/>
            </a:pPr>
            <a:r>
              <a:rPr kumimoji="1" lang="ja-JP" altLang="en-US" dirty="0"/>
              <a:t>物質中で電子間の相互作用（クーロン相互作用など</a:t>
            </a:r>
            <a:r>
              <a:rPr kumimoji="1" lang="en-US" altLang="ja-JP" dirty="0"/>
              <a:t>)</a:t>
            </a:r>
            <a:r>
              <a:rPr kumimoji="1" lang="ja-JP" altLang="en-US" dirty="0"/>
              <a:t>があるもの。特に、相互作用が強いものを強相関電子系という。</a:t>
            </a:r>
            <a:endParaRPr lang="en-US" altLang="ja-JP" dirty="0"/>
          </a:p>
          <a:p>
            <a:pPr marL="0" indent="0">
              <a:buNone/>
            </a:pPr>
            <a:endParaRPr lang="en-US" altLang="ja-JP" dirty="0"/>
          </a:p>
        </p:txBody>
      </p:sp>
      <p:sp>
        <p:nvSpPr>
          <p:cNvPr id="4" name="四角形: 角を丸くする 3">
            <a:extLst>
              <a:ext uri="{FF2B5EF4-FFF2-40B4-BE49-F238E27FC236}">
                <a16:creationId xmlns:a16="http://schemas.microsoft.com/office/drawing/2014/main" id="{70C9F1C7-7773-C4B2-2C94-B3C09EDB93DF}"/>
              </a:ext>
            </a:extLst>
          </p:cNvPr>
          <p:cNvSpPr/>
          <p:nvPr/>
        </p:nvSpPr>
        <p:spPr>
          <a:xfrm>
            <a:off x="2349500" y="3098800"/>
            <a:ext cx="7721600" cy="303474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855147DC-47F1-6363-CC7D-5D9D27C3C41F}"/>
              </a:ext>
            </a:extLst>
          </p:cNvPr>
          <p:cNvSpPr txBox="1"/>
          <p:nvPr/>
        </p:nvSpPr>
        <p:spPr>
          <a:xfrm>
            <a:off x="2705100" y="3446621"/>
            <a:ext cx="7366000" cy="2339102"/>
          </a:xfrm>
          <a:prstGeom prst="rect">
            <a:avLst/>
          </a:prstGeom>
          <a:noFill/>
        </p:spPr>
        <p:txBody>
          <a:bodyPr wrap="square" rtlCol="0">
            <a:spAutoFit/>
          </a:bodyPr>
          <a:lstStyle/>
          <a:p>
            <a:pPr marL="0" indent="0">
              <a:buNone/>
            </a:pPr>
            <a:r>
              <a:rPr lang="ja-JP" altLang="en-US" sz="3200" dirty="0"/>
              <a:t>例</a:t>
            </a:r>
            <a:r>
              <a:rPr lang="en-US" altLang="ja-JP" sz="3200" dirty="0"/>
              <a:t>)</a:t>
            </a:r>
          </a:p>
          <a:p>
            <a:pPr marL="0" indent="0">
              <a:buNone/>
            </a:pPr>
            <a:r>
              <a:rPr lang="ja-JP" altLang="en-US" sz="3200" dirty="0"/>
              <a:t>・超伝導体</a:t>
            </a:r>
            <a:r>
              <a:rPr lang="en-US" altLang="ja-JP" sz="3200" dirty="0"/>
              <a:t>(</a:t>
            </a:r>
            <a:r>
              <a:rPr lang="ja-JP" altLang="en-US" sz="3200" dirty="0"/>
              <a:t>銅酸化物、鉄ニクタイド</a:t>
            </a:r>
            <a:r>
              <a:rPr lang="en-US" altLang="ja-JP" sz="3200" dirty="0"/>
              <a:t>)</a:t>
            </a:r>
          </a:p>
          <a:p>
            <a:pPr marL="0" indent="0">
              <a:buNone/>
            </a:pPr>
            <a:r>
              <a:rPr lang="ja-JP" altLang="en-US" sz="3200" dirty="0"/>
              <a:t>・磁性体</a:t>
            </a:r>
            <a:endParaRPr lang="en-US" altLang="ja-JP" sz="3200" dirty="0"/>
          </a:p>
          <a:p>
            <a:pPr marL="0" indent="0">
              <a:buNone/>
            </a:pPr>
            <a:r>
              <a:rPr lang="ja-JP" altLang="en-US" sz="3200" dirty="0"/>
              <a:t>・重い電子系物質</a:t>
            </a:r>
            <a:endParaRPr lang="en-US" altLang="ja-JP" sz="3200" dirty="0"/>
          </a:p>
          <a:p>
            <a:endParaRPr kumimoji="1" lang="ja-JP" altLang="en-US" dirty="0"/>
          </a:p>
        </p:txBody>
      </p:sp>
      <p:sp>
        <p:nvSpPr>
          <p:cNvPr id="7" name="正方形/長方形 6">
            <a:extLst>
              <a:ext uri="{FF2B5EF4-FFF2-40B4-BE49-F238E27FC236}">
                <a16:creationId xmlns:a16="http://schemas.microsoft.com/office/drawing/2014/main" id="{B461447B-4235-15C8-0255-A62A8C4CBDD5}"/>
              </a:ext>
            </a:extLst>
          </p:cNvPr>
          <p:cNvSpPr/>
          <p:nvPr/>
        </p:nvSpPr>
        <p:spPr>
          <a:xfrm>
            <a:off x="0" y="0"/>
            <a:ext cx="12191999"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5AD9950-5255-D97F-15DF-2F6E065AF46E}"/>
              </a:ext>
            </a:extLst>
          </p:cNvPr>
          <p:cNvSpPr>
            <a:spLocks noGrp="1"/>
          </p:cNvSpPr>
          <p:nvPr>
            <p:ph type="title"/>
          </p:nvPr>
        </p:nvSpPr>
        <p:spPr>
          <a:xfrm>
            <a:off x="3467100" y="209201"/>
            <a:ext cx="5257800" cy="707152"/>
          </a:xfrm>
        </p:spPr>
        <p:txBody>
          <a:bodyPr/>
          <a:lstStyle/>
          <a:p>
            <a:r>
              <a:rPr kumimoji="1" lang="ja-JP" altLang="en-US" b="1" dirty="0">
                <a:latin typeface="ＭＳ ゴシック" panose="020B0609070205080204" pitchFamily="49" charset="-128"/>
                <a:ea typeface="ＭＳ ゴシック" panose="020B0609070205080204" pitchFamily="49" charset="-128"/>
              </a:rPr>
              <a:t>相関電子系とは何か</a:t>
            </a:r>
          </a:p>
        </p:txBody>
      </p:sp>
      <p:sp>
        <p:nvSpPr>
          <p:cNvPr id="6" name="スライド番号プレースホルダー 5">
            <a:extLst>
              <a:ext uri="{FF2B5EF4-FFF2-40B4-BE49-F238E27FC236}">
                <a16:creationId xmlns:a16="http://schemas.microsoft.com/office/drawing/2014/main" id="{24D94F63-7FB4-52B8-B8B3-04B610591E0A}"/>
              </a:ext>
            </a:extLst>
          </p:cNvPr>
          <p:cNvSpPr>
            <a:spLocks noGrp="1"/>
          </p:cNvSpPr>
          <p:nvPr>
            <p:ph type="sldNum" sz="quarter" idx="12"/>
          </p:nvPr>
        </p:nvSpPr>
        <p:spPr/>
        <p:txBody>
          <a:bodyPr/>
          <a:lstStyle/>
          <a:p>
            <a:fld id="{546937FD-AF86-4C7D-8F7F-5D9162CA89EA}" type="slidenum">
              <a:rPr lang="ja-JP" altLang="en-US" smtClean="0"/>
              <a:pPr/>
              <a:t>20</a:t>
            </a:fld>
            <a:endParaRPr lang="ja-JP" altLang="en-US" dirty="0"/>
          </a:p>
        </p:txBody>
      </p:sp>
    </p:spTree>
    <p:extLst>
      <p:ext uri="{BB962C8B-B14F-4D97-AF65-F5344CB8AC3E}">
        <p14:creationId xmlns:p14="http://schemas.microsoft.com/office/powerpoint/2010/main" val="2526913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7DBAB058-2F1C-E50A-E5BE-B01FD3A3A1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5300" y="2913063"/>
            <a:ext cx="6858106" cy="2447366"/>
          </a:xfrm>
          <a:prstGeom prst="rect">
            <a:avLst/>
          </a:prstGeom>
        </p:spPr>
      </p:pic>
      <p:sp>
        <p:nvSpPr>
          <p:cNvPr id="6" name="テキスト ボックス 5">
            <a:extLst>
              <a:ext uri="{FF2B5EF4-FFF2-40B4-BE49-F238E27FC236}">
                <a16:creationId xmlns:a16="http://schemas.microsoft.com/office/drawing/2014/main" id="{3E72818F-AE1D-F00C-1119-D90879AEE635}"/>
              </a:ext>
            </a:extLst>
          </p:cNvPr>
          <p:cNvSpPr txBox="1"/>
          <p:nvPr/>
        </p:nvSpPr>
        <p:spPr>
          <a:xfrm>
            <a:off x="1041453" y="1587500"/>
            <a:ext cx="8915400" cy="1200329"/>
          </a:xfrm>
          <a:prstGeom prst="rect">
            <a:avLst/>
          </a:prstGeom>
          <a:noFill/>
        </p:spPr>
        <p:txBody>
          <a:bodyPr wrap="square" rtlCol="0">
            <a:spAutoFit/>
          </a:bodyPr>
          <a:lstStyle/>
          <a:p>
            <a:r>
              <a:rPr kumimoji="1" lang="ja-JP" altLang="en-US" sz="2400" dirty="0"/>
              <a:t>原子内で核磁気モーメントと電子の磁気モーメントは磁気的に相互作用するが、その相互作用は非常に小さい。</a:t>
            </a:r>
            <a:endParaRPr kumimoji="1" lang="en-US" altLang="ja-JP" sz="2400" dirty="0"/>
          </a:p>
          <a:p>
            <a:r>
              <a:rPr kumimoji="1" lang="ja-JP" altLang="en-US" sz="2400" dirty="0"/>
              <a:t>この相互作用によるエネルギー分裂のこと。</a:t>
            </a:r>
          </a:p>
        </p:txBody>
      </p:sp>
      <p:sp>
        <p:nvSpPr>
          <p:cNvPr id="8" name="テキスト ボックス 7">
            <a:extLst>
              <a:ext uri="{FF2B5EF4-FFF2-40B4-BE49-F238E27FC236}">
                <a16:creationId xmlns:a16="http://schemas.microsoft.com/office/drawing/2014/main" id="{2B16C442-1003-F28D-C768-D790A9E13DAC}"/>
              </a:ext>
            </a:extLst>
          </p:cNvPr>
          <p:cNvSpPr txBox="1"/>
          <p:nvPr/>
        </p:nvSpPr>
        <p:spPr>
          <a:xfrm>
            <a:off x="1320853" y="5600700"/>
            <a:ext cx="9309047" cy="738664"/>
          </a:xfrm>
          <a:prstGeom prst="rect">
            <a:avLst/>
          </a:prstGeom>
          <a:noFill/>
        </p:spPr>
        <p:txBody>
          <a:bodyPr wrap="square" rtlCol="0">
            <a:spAutoFit/>
          </a:bodyPr>
          <a:lstStyle/>
          <a:p>
            <a:r>
              <a:rPr kumimoji="1" lang="ja-JP" altLang="en-US" sz="2400" b="1" dirty="0"/>
              <a:t>そのため、ゼーマン分裂以外のエネルギー分裂も起こっている。</a:t>
            </a:r>
            <a:endParaRPr kumimoji="1" lang="en-US" altLang="ja-JP" sz="2400" b="1" dirty="0"/>
          </a:p>
          <a:p>
            <a:r>
              <a:rPr lang="ja-JP" altLang="en-US" dirty="0"/>
              <a:t>ゼーマン分裂はローレンツフィットによって決定した。</a:t>
            </a:r>
            <a:endParaRPr kumimoji="1" lang="ja-JP" altLang="en-US" dirty="0"/>
          </a:p>
        </p:txBody>
      </p:sp>
      <p:sp>
        <p:nvSpPr>
          <p:cNvPr id="7" name="正方形/長方形 6">
            <a:extLst>
              <a:ext uri="{FF2B5EF4-FFF2-40B4-BE49-F238E27FC236}">
                <a16:creationId xmlns:a16="http://schemas.microsoft.com/office/drawing/2014/main" id="{FCDF2643-3A5D-164B-A072-925C51598ED8}"/>
              </a:ext>
            </a:extLst>
          </p:cNvPr>
          <p:cNvSpPr/>
          <p:nvPr/>
        </p:nvSpPr>
        <p:spPr>
          <a:xfrm>
            <a:off x="0" y="-23369"/>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C24907F-1100-D2D7-09D2-BEDA97D92ADD}"/>
              </a:ext>
            </a:extLst>
          </p:cNvPr>
          <p:cNvSpPr>
            <a:spLocks noGrp="1"/>
          </p:cNvSpPr>
          <p:nvPr>
            <p:ph type="title"/>
          </p:nvPr>
        </p:nvSpPr>
        <p:spPr>
          <a:xfrm>
            <a:off x="3988468" y="1"/>
            <a:ext cx="4215063" cy="996346"/>
          </a:xfrm>
        </p:spPr>
        <p:txBody>
          <a:bodyPr/>
          <a:lstStyle/>
          <a:p>
            <a:r>
              <a:rPr kumimoji="1" lang="ja-JP" altLang="en-US" b="1" dirty="0">
                <a:latin typeface="ＭＳ ゴシック" panose="020B0609070205080204" pitchFamily="49" charset="-128"/>
                <a:ea typeface="ＭＳ ゴシック" panose="020B0609070205080204" pitchFamily="49" charset="-128"/>
              </a:rPr>
              <a:t>超微細構造とは</a:t>
            </a:r>
          </a:p>
        </p:txBody>
      </p:sp>
      <p:sp>
        <p:nvSpPr>
          <p:cNvPr id="3" name="スライド番号プレースホルダー 2">
            <a:extLst>
              <a:ext uri="{FF2B5EF4-FFF2-40B4-BE49-F238E27FC236}">
                <a16:creationId xmlns:a16="http://schemas.microsoft.com/office/drawing/2014/main" id="{0941D1E3-927D-4CFA-3ED0-8169B4DDD88F}"/>
              </a:ext>
            </a:extLst>
          </p:cNvPr>
          <p:cNvSpPr>
            <a:spLocks noGrp="1"/>
          </p:cNvSpPr>
          <p:nvPr>
            <p:ph type="sldNum" sz="quarter" idx="12"/>
          </p:nvPr>
        </p:nvSpPr>
        <p:spPr/>
        <p:txBody>
          <a:bodyPr/>
          <a:lstStyle/>
          <a:p>
            <a:fld id="{546937FD-AF86-4C7D-8F7F-5D9162CA89EA}" type="slidenum">
              <a:rPr lang="ja-JP" altLang="en-US" smtClean="0"/>
              <a:pPr/>
              <a:t>21</a:t>
            </a:fld>
            <a:endParaRPr lang="ja-JP" altLang="en-US" dirty="0"/>
          </a:p>
        </p:txBody>
      </p:sp>
    </p:spTree>
    <p:extLst>
      <p:ext uri="{BB962C8B-B14F-4D97-AF65-F5344CB8AC3E}">
        <p14:creationId xmlns:p14="http://schemas.microsoft.com/office/powerpoint/2010/main" val="11715834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6A3DCF2-4F14-6809-F1A8-6C819C5AC47E}"/>
              </a:ext>
            </a:extLst>
          </p:cNvPr>
          <p:cNvSpPr txBox="1"/>
          <p:nvPr/>
        </p:nvSpPr>
        <p:spPr>
          <a:xfrm>
            <a:off x="952500" y="1690688"/>
            <a:ext cx="7797800" cy="523220"/>
          </a:xfrm>
          <a:prstGeom prst="rect">
            <a:avLst/>
          </a:prstGeom>
          <a:noFill/>
        </p:spPr>
        <p:txBody>
          <a:bodyPr wrap="square" rtlCol="0">
            <a:spAutoFit/>
          </a:bodyPr>
          <a:lstStyle/>
          <a:p>
            <a:r>
              <a:rPr kumimoji="1" lang="ja-JP" altLang="en-US" sz="2800" b="1" dirty="0"/>
              <a:t>ローレンツ関数を用いたフィッティングのこと</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EF91869-77FA-5369-A8CC-0D1A5330DC63}"/>
                  </a:ext>
                </a:extLst>
              </p:cNvPr>
              <p:cNvSpPr txBox="1"/>
              <p:nvPr/>
            </p:nvSpPr>
            <p:spPr>
              <a:xfrm>
                <a:off x="3413125" y="2583240"/>
                <a:ext cx="4076700" cy="10333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𝑓</m:t>
                      </m:r>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𝑥</m:t>
                          </m:r>
                        </m:e>
                      </m:d>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𝐴</m:t>
                      </m:r>
                      <m:f>
                        <m:fPr>
                          <m:ctrlPr>
                            <a:rPr lang="en-US" altLang="ja-JP" sz="2800" b="0" i="1" smtClean="0">
                              <a:latin typeface="Cambria Math" panose="02040503050406030204" pitchFamily="18" charset="0"/>
                            </a:rPr>
                          </m:ctrlPr>
                        </m:fPr>
                        <m:num>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𝑤</m:t>
                              </m:r>
                            </m:e>
                            <m:sup>
                              <m:r>
                                <a:rPr lang="en-US" altLang="ja-JP" sz="2800" b="0" i="1" smtClean="0">
                                  <a:latin typeface="Cambria Math" panose="02040503050406030204" pitchFamily="18" charset="0"/>
                                </a:rPr>
                                <m:t>2</m:t>
                              </m:r>
                            </m:sup>
                          </m:sSup>
                        </m:num>
                        <m:den>
                          <m:r>
                            <a:rPr lang="en-US" altLang="ja-JP" sz="2800" b="0" i="1" smtClean="0">
                              <a:latin typeface="Cambria Math" panose="02040503050406030204" pitchFamily="18" charset="0"/>
                            </a:rPr>
                            <m:t>4</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𝑥</m:t>
                              </m:r>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𝑥</m:t>
                                  </m:r>
                                </m:e>
                                <m:sub>
                                  <m:r>
                                    <a:rPr lang="en-US" altLang="ja-JP" sz="2800" b="0" i="1" smtClean="0">
                                      <a:latin typeface="Cambria Math" panose="02040503050406030204" pitchFamily="18" charset="0"/>
                                    </a:rPr>
                                    <m:t>0</m:t>
                                  </m:r>
                                </m:sub>
                              </m:sSub>
                              <m:r>
                                <a:rPr lang="en-US" altLang="ja-JP" sz="2800" b="0" i="1" smtClean="0">
                                  <a:latin typeface="Cambria Math" panose="02040503050406030204" pitchFamily="18" charset="0"/>
                                </a:rPr>
                                <m:t>)</m:t>
                              </m:r>
                            </m:e>
                            <m:sup>
                              <m:r>
                                <a:rPr lang="en-US" altLang="ja-JP" sz="2800" b="0" i="1" smtClean="0">
                                  <a:latin typeface="Cambria Math" panose="02040503050406030204" pitchFamily="18" charset="0"/>
                                </a:rPr>
                                <m:t>2</m:t>
                              </m:r>
                            </m:sup>
                          </m:sSup>
                          <m:r>
                            <a:rPr lang="en-US" altLang="ja-JP" sz="2800" b="0" i="1" smtClean="0">
                              <a:latin typeface="Cambria Math" panose="02040503050406030204" pitchFamily="18" charset="0"/>
                            </a:rPr>
                            <m:t>+</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𝑤</m:t>
                              </m:r>
                            </m:e>
                            <m:sup>
                              <m:r>
                                <a:rPr lang="en-US" altLang="ja-JP" sz="2800" b="0" i="1" smtClean="0">
                                  <a:latin typeface="Cambria Math" panose="02040503050406030204" pitchFamily="18" charset="0"/>
                                </a:rPr>
                                <m:t>2</m:t>
                              </m:r>
                            </m:sup>
                          </m:sSup>
                          <m:r>
                            <a:rPr lang="en-US" altLang="ja-JP" sz="2800" b="0" i="1" smtClean="0">
                              <a:latin typeface="Cambria Math" panose="02040503050406030204" pitchFamily="18" charset="0"/>
                            </a:rPr>
                            <m:t> </m:t>
                          </m:r>
                        </m:den>
                      </m:f>
                    </m:oMath>
                  </m:oMathPara>
                </a14:m>
                <a:endParaRPr kumimoji="1" lang="ja-JP" altLang="en-US" sz="2800" dirty="0"/>
              </a:p>
            </p:txBody>
          </p:sp>
        </mc:Choice>
        <mc:Fallback xmlns="">
          <p:sp>
            <p:nvSpPr>
              <p:cNvPr id="3" name="テキスト ボックス 2">
                <a:extLst>
                  <a:ext uri="{FF2B5EF4-FFF2-40B4-BE49-F238E27FC236}">
                    <a16:creationId xmlns:a16="http://schemas.microsoft.com/office/drawing/2014/main" id="{CEF91869-77FA-5369-A8CC-0D1A5330DC63}"/>
                  </a:ext>
                </a:extLst>
              </p:cNvPr>
              <p:cNvSpPr txBox="1">
                <a:spLocks noRot="1" noChangeAspect="1" noMove="1" noResize="1" noEditPoints="1" noAdjustHandles="1" noChangeArrowheads="1" noChangeShapeType="1" noTextEdit="1"/>
              </p:cNvSpPr>
              <p:nvPr/>
            </p:nvSpPr>
            <p:spPr>
              <a:xfrm>
                <a:off x="3413125" y="2583240"/>
                <a:ext cx="4076700" cy="1033360"/>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1724D214-BBF6-C4C4-7586-49BD043DCDCD}"/>
              </a:ext>
            </a:extLst>
          </p:cNvPr>
          <p:cNvSpPr txBox="1"/>
          <p:nvPr/>
        </p:nvSpPr>
        <p:spPr>
          <a:xfrm>
            <a:off x="3267075" y="2398574"/>
            <a:ext cx="2184400" cy="369332"/>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t>ローレンツ関数</a:t>
            </a:r>
          </a:p>
        </p:txBody>
      </p:sp>
      <p:sp>
        <p:nvSpPr>
          <p:cNvPr id="6" name="正方形/長方形 5">
            <a:extLst>
              <a:ext uri="{FF2B5EF4-FFF2-40B4-BE49-F238E27FC236}">
                <a16:creationId xmlns:a16="http://schemas.microsoft.com/office/drawing/2014/main" id="{DF3138CB-1B49-7CB2-097F-181B9B19EEDF}"/>
              </a:ext>
            </a:extLst>
          </p:cNvPr>
          <p:cNvSpPr/>
          <p:nvPr/>
        </p:nvSpPr>
        <p:spPr>
          <a:xfrm>
            <a:off x="3267074" y="2398574"/>
            <a:ext cx="5026025" cy="1922354"/>
          </a:xfrm>
          <a:prstGeom prst="rect">
            <a:avLst/>
          </a:prstGeom>
          <a:noFill/>
          <a:ln w="381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E0E0504B-ACC0-298C-7EB7-1941DD252511}"/>
              </a:ext>
            </a:extLst>
          </p:cNvPr>
          <p:cNvSpPr txBox="1"/>
          <p:nvPr/>
        </p:nvSpPr>
        <p:spPr>
          <a:xfrm>
            <a:off x="3267073" y="3859262"/>
            <a:ext cx="3203575" cy="461665"/>
          </a:xfrm>
          <a:prstGeom prst="rect">
            <a:avLst/>
          </a:prstGeom>
          <a:noFill/>
        </p:spPr>
        <p:txBody>
          <a:bodyPr wrap="square" rtlCol="0">
            <a:spAutoFit/>
          </a:bodyPr>
          <a:lstStyle/>
          <a:p>
            <a:r>
              <a:rPr kumimoji="1" lang="en-US" altLang="ja-JP" sz="2400" dirty="0"/>
              <a:t>A:</a:t>
            </a:r>
            <a:r>
              <a:rPr kumimoji="1" lang="ja-JP" altLang="en-US" sz="2400" dirty="0"/>
              <a:t>強度 </a:t>
            </a:r>
            <a:r>
              <a:rPr kumimoji="1" lang="en-US" altLang="ja-JP" sz="2400" dirty="0"/>
              <a:t>w:</a:t>
            </a:r>
            <a:r>
              <a:rPr kumimoji="1" lang="ja-JP" altLang="en-US" sz="2400" dirty="0"/>
              <a:t>幅</a:t>
            </a:r>
            <a:r>
              <a:rPr kumimoji="1" lang="en-US" altLang="ja-JP" sz="2400" dirty="0"/>
              <a:t> x</a:t>
            </a:r>
            <a:r>
              <a:rPr kumimoji="1" lang="ja-JP" altLang="en-US" sz="2400" dirty="0"/>
              <a:t>₀</a:t>
            </a:r>
            <a:r>
              <a:rPr kumimoji="1" lang="en-US" altLang="ja-JP" sz="2400" dirty="0"/>
              <a:t>:</a:t>
            </a:r>
            <a:r>
              <a:rPr kumimoji="1" lang="ja-JP" altLang="en-US" sz="2400" dirty="0"/>
              <a:t>位置</a:t>
            </a:r>
          </a:p>
        </p:txBody>
      </p:sp>
      <p:sp>
        <p:nvSpPr>
          <p:cNvPr id="8" name="テキスト ボックス 7">
            <a:extLst>
              <a:ext uri="{FF2B5EF4-FFF2-40B4-BE49-F238E27FC236}">
                <a16:creationId xmlns:a16="http://schemas.microsoft.com/office/drawing/2014/main" id="{7B7F7642-C791-42A1-2104-25CBAA86E40D}"/>
              </a:ext>
            </a:extLst>
          </p:cNvPr>
          <p:cNvSpPr txBox="1"/>
          <p:nvPr/>
        </p:nvSpPr>
        <p:spPr>
          <a:xfrm>
            <a:off x="762000" y="4563589"/>
            <a:ext cx="10668000" cy="830997"/>
          </a:xfrm>
          <a:prstGeom prst="rect">
            <a:avLst/>
          </a:prstGeom>
          <a:noFill/>
        </p:spPr>
        <p:txBody>
          <a:bodyPr wrap="square" rtlCol="0">
            <a:spAutoFit/>
          </a:bodyPr>
          <a:lstStyle/>
          <a:p>
            <a:r>
              <a:rPr lang="ja-JP" altLang="en-US" sz="2400" b="0" i="0" dirty="0">
                <a:solidFill>
                  <a:srgbClr val="4D4D4D"/>
                </a:solidFill>
                <a:effectLst/>
                <a:latin typeface="GenEiGothicP-Normal"/>
              </a:rPr>
              <a:t>測定したピークに対して、誤差が最も小さくなるようにピーク形状を求める。</a:t>
            </a:r>
            <a:endParaRPr lang="en-US" altLang="ja-JP" sz="2400" b="0" i="0" dirty="0">
              <a:solidFill>
                <a:srgbClr val="4D4D4D"/>
              </a:solidFill>
              <a:effectLst/>
              <a:latin typeface="GenEiGothicP-Normal"/>
            </a:endParaRPr>
          </a:p>
          <a:p>
            <a:r>
              <a:rPr kumimoji="1" lang="ja-JP" altLang="en-US" sz="2400" dirty="0">
                <a:solidFill>
                  <a:srgbClr val="4D4D4D"/>
                </a:solidFill>
                <a:latin typeface="GenEiGothicP-Normal"/>
              </a:rPr>
              <a:t>今回の測定では二つのピークが出るためそのピークにフィッティングする。</a:t>
            </a:r>
            <a:endParaRPr kumimoji="1" lang="ja-JP" altLang="en-US" sz="2400" dirty="0"/>
          </a:p>
        </p:txBody>
      </p:sp>
      <p:sp>
        <p:nvSpPr>
          <p:cNvPr id="10" name="正方形/長方形 9">
            <a:extLst>
              <a:ext uri="{FF2B5EF4-FFF2-40B4-BE49-F238E27FC236}">
                <a16:creationId xmlns:a16="http://schemas.microsoft.com/office/drawing/2014/main" id="{10C3E74A-6C96-86E8-FE62-95FFFB551F34}"/>
              </a:ext>
            </a:extLst>
          </p:cNvPr>
          <p:cNvSpPr/>
          <p:nvPr/>
        </p:nvSpPr>
        <p:spPr>
          <a:xfrm>
            <a:off x="0" y="-25989"/>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1CF0226-B44B-C3ED-20AC-E508CB2FC698}"/>
              </a:ext>
            </a:extLst>
          </p:cNvPr>
          <p:cNvSpPr>
            <a:spLocks noGrp="1"/>
          </p:cNvSpPr>
          <p:nvPr>
            <p:ph type="title"/>
          </p:nvPr>
        </p:nvSpPr>
        <p:spPr>
          <a:xfrm>
            <a:off x="3151186" y="82227"/>
            <a:ext cx="5257800" cy="815887"/>
          </a:xfrm>
        </p:spPr>
        <p:txBody>
          <a:bodyPr/>
          <a:lstStyle/>
          <a:p>
            <a:r>
              <a:rPr kumimoji="1" lang="ja-JP" altLang="en-US" b="1" dirty="0">
                <a:latin typeface="ＭＳ ゴシック" panose="020B0609070205080204" pitchFamily="49" charset="-128"/>
                <a:ea typeface="ＭＳ ゴシック" panose="020B0609070205080204" pitchFamily="49" charset="-128"/>
              </a:rPr>
              <a:t>ローレンツフィット</a:t>
            </a:r>
          </a:p>
        </p:txBody>
      </p:sp>
      <p:sp>
        <p:nvSpPr>
          <p:cNvPr id="9" name="スライド番号プレースホルダー 8">
            <a:extLst>
              <a:ext uri="{FF2B5EF4-FFF2-40B4-BE49-F238E27FC236}">
                <a16:creationId xmlns:a16="http://schemas.microsoft.com/office/drawing/2014/main" id="{BABC1F75-00B1-3970-C89E-C79B10E0254E}"/>
              </a:ext>
            </a:extLst>
          </p:cNvPr>
          <p:cNvSpPr>
            <a:spLocks noGrp="1"/>
          </p:cNvSpPr>
          <p:nvPr>
            <p:ph type="sldNum" sz="quarter" idx="12"/>
          </p:nvPr>
        </p:nvSpPr>
        <p:spPr/>
        <p:txBody>
          <a:bodyPr/>
          <a:lstStyle/>
          <a:p>
            <a:fld id="{546937FD-AF86-4C7D-8F7F-5D9162CA89EA}" type="slidenum">
              <a:rPr lang="ja-JP" altLang="en-US" smtClean="0"/>
              <a:pPr/>
              <a:t>22</a:t>
            </a:fld>
            <a:endParaRPr lang="ja-JP" altLang="en-US" dirty="0"/>
          </a:p>
        </p:txBody>
      </p:sp>
    </p:spTree>
    <p:extLst>
      <p:ext uri="{BB962C8B-B14F-4D97-AF65-F5344CB8AC3E}">
        <p14:creationId xmlns:p14="http://schemas.microsoft.com/office/powerpoint/2010/main" val="3060759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763A1F0-690E-AF62-49CD-DC1305F83D07}"/>
              </a:ext>
            </a:extLst>
          </p:cNvPr>
          <p:cNvSpPr txBox="1"/>
          <p:nvPr/>
        </p:nvSpPr>
        <p:spPr>
          <a:xfrm>
            <a:off x="838200" y="1803400"/>
            <a:ext cx="10185400" cy="1569660"/>
          </a:xfrm>
          <a:prstGeom prst="rect">
            <a:avLst/>
          </a:prstGeom>
          <a:noFill/>
        </p:spPr>
        <p:txBody>
          <a:bodyPr wrap="square" rtlCol="0">
            <a:spAutoFit/>
          </a:bodyPr>
          <a:lstStyle/>
          <a:p>
            <a:r>
              <a:rPr kumimoji="1" lang="ja-JP" altLang="en-US" sz="2400" dirty="0"/>
              <a:t>磁化とは、単位体積あたりの磁気モーメントとして定義される。</a:t>
            </a:r>
            <a:endParaRPr kumimoji="1" lang="en-US" altLang="ja-JP" sz="2400" dirty="0"/>
          </a:p>
          <a:p>
            <a:r>
              <a:rPr kumimoji="1" lang="ja-JP" altLang="en-US" sz="2400" dirty="0"/>
              <a:t>交流磁場をかけた時の応答として現れる動的な磁化を交流磁化と呼ぶ。</a:t>
            </a:r>
            <a:endParaRPr kumimoji="1" lang="en-US" altLang="ja-JP" sz="2400" dirty="0"/>
          </a:p>
          <a:p>
            <a:r>
              <a:rPr lang="ja-JP" altLang="en-US" sz="2400" dirty="0"/>
              <a:t>したがって、</a:t>
            </a:r>
            <a:r>
              <a:rPr kumimoji="1" lang="ja-JP" altLang="en-US" sz="2400" dirty="0"/>
              <a:t>交流磁化率は、試料全体の平均応答を探るため、渦糸の状態に対する感度が非常に低い。</a:t>
            </a:r>
          </a:p>
        </p:txBody>
      </p:sp>
      <p:sp>
        <p:nvSpPr>
          <p:cNvPr id="5" name="テキスト ボックス 4">
            <a:extLst>
              <a:ext uri="{FF2B5EF4-FFF2-40B4-BE49-F238E27FC236}">
                <a16:creationId xmlns:a16="http://schemas.microsoft.com/office/drawing/2014/main" id="{8A414855-45C2-C832-4EBC-08705487A6EB}"/>
              </a:ext>
            </a:extLst>
          </p:cNvPr>
          <p:cNvSpPr txBox="1"/>
          <p:nvPr/>
        </p:nvSpPr>
        <p:spPr>
          <a:xfrm>
            <a:off x="5194300" y="3644900"/>
            <a:ext cx="1803400" cy="646331"/>
          </a:xfrm>
          <a:prstGeom prst="rect">
            <a:avLst/>
          </a:prstGeom>
          <a:noFill/>
        </p:spPr>
        <p:txBody>
          <a:bodyPr wrap="square" rtlCol="0">
            <a:spAutoFit/>
          </a:bodyPr>
          <a:lstStyle/>
          <a:p>
            <a:r>
              <a:rPr kumimoji="1" lang="en-US" altLang="ja-JP" sz="3600" b="1" i="1" dirty="0"/>
              <a:t>M</a:t>
            </a:r>
            <a:r>
              <a:rPr kumimoji="1" lang="en-US" altLang="ja-JP" sz="3600" b="1" dirty="0"/>
              <a:t>=</a:t>
            </a:r>
            <a:r>
              <a:rPr kumimoji="1" lang="en-US" altLang="ja-JP" sz="3600" dirty="0" err="1"/>
              <a:t>χ</a:t>
            </a:r>
            <a:r>
              <a:rPr kumimoji="1" lang="en-US" altLang="ja-JP" sz="3600" b="1" i="1" dirty="0" err="1"/>
              <a:t>H</a:t>
            </a:r>
            <a:endParaRPr kumimoji="1" lang="ja-JP" altLang="en-US" sz="3600" b="1" i="1" dirty="0"/>
          </a:p>
        </p:txBody>
      </p:sp>
      <p:sp>
        <p:nvSpPr>
          <p:cNvPr id="6" name="テキスト ボックス 5">
            <a:extLst>
              <a:ext uri="{FF2B5EF4-FFF2-40B4-BE49-F238E27FC236}">
                <a16:creationId xmlns:a16="http://schemas.microsoft.com/office/drawing/2014/main" id="{A82C5C76-B279-EC27-928C-C98C50C09D2E}"/>
              </a:ext>
            </a:extLst>
          </p:cNvPr>
          <p:cNvSpPr txBox="1"/>
          <p:nvPr/>
        </p:nvSpPr>
        <p:spPr>
          <a:xfrm>
            <a:off x="3708400" y="4563071"/>
            <a:ext cx="6146800" cy="523220"/>
          </a:xfrm>
          <a:prstGeom prst="rect">
            <a:avLst/>
          </a:prstGeom>
          <a:noFill/>
        </p:spPr>
        <p:txBody>
          <a:bodyPr wrap="square" rtlCol="0">
            <a:spAutoFit/>
          </a:bodyPr>
          <a:lstStyle/>
          <a:p>
            <a:r>
              <a:rPr kumimoji="1" lang="en-US" altLang="ja-JP" sz="2800" i="1" dirty="0"/>
              <a:t>M </a:t>
            </a:r>
            <a:r>
              <a:rPr kumimoji="1" lang="en-US" altLang="ja-JP" sz="2800" dirty="0"/>
              <a:t>:</a:t>
            </a:r>
            <a:r>
              <a:rPr kumimoji="1" lang="ja-JP" altLang="en-US" sz="2800" dirty="0"/>
              <a:t>磁化　</a:t>
            </a:r>
            <a:r>
              <a:rPr kumimoji="1" lang="en-US" altLang="ja-JP" sz="2800" dirty="0"/>
              <a:t>χ:</a:t>
            </a:r>
            <a:r>
              <a:rPr kumimoji="1" lang="ja-JP" altLang="en-US" sz="2800" dirty="0"/>
              <a:t>磁化率　</a:t>
            </a:r>
            <a:r>
              <a:rPr kumimoji="1" lang="en-US" altLang="ja-JP" sz="2800" i="1" dirty="0"/>
              <a:t>H </a:t>
            </a:r>
            <a:r>
              <a:rPr kumimoji="1" lang="en-US" altLang="ja-JP" sz="2800" dirty="0"/>
              <a:t>:</a:t>
            </a:r>
            <a:r>
              <a:rPr kumimoji="1" lang="ja-JP" altLang="en-US" sz="2800" dirty="0"/>
              <a:t>磁場の強さ</a:t>
            </a:r>
          </a:p>
        </p:txBody>
      </p:sp>
      <p:sp>
        <p:nvSpPr>
          <p:cNvPr id="7" name="正方形/長方形 6">
            <a:extLst>
              <a:ext uri="{FF2B5EF4-FFF2-40B4-BE49-F238E27FC236}">
                <a16:creationId xmlns:a16="http://schemas.microsoft.com/office/drawing/2014/main" id="{8E7B111C-1847-307A-3E9B-654B02B9B4C8}"/>
              </a:ext>
            </a:extLst>
          </p:cNvPr>
          <p:cNvSpPr/>
          <p:nvPr/>
        </p:nvSpPr>
        <p:spPr>
          <a:xfrm>
            <a:off x="3251200" y="3543300"/>
            <a:ext cx="6604000" cy="1828800"/>
          </a:xfrm>
          <a:prstGeom prst="rect">
            <a:avLst/>
          </a:prstGeom>
          <a:noFill/>
          <a:ln w="381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55D7DFB3-4513-CA95-6AC4-2047985C6B49}"/>
              </a:ext>
            </a:extLst>
          </p:cNvPr>
          <p:cNvSpPr/>
          <p:nvPr/>
        </p:nvSpPr>
        <p:spPr>
          <a:xfrm>
            <a:off x="0" y="-61057"/>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BAF974E7-67CE-552D-B448-B4DD7405E4F1}"/>
              </a:ext>
            </a:extLst>
          </p:cNvPr>
          <p:cNvSpPr>
            <a:spLocks noGrp="1"/>
          </p:cNvSpPr>
          <p:nvPr>
            <p:ph type="title"/>
          </p:nvPr>
        </p:nvSpPr>
        <p:spPr>
          <a:xfrm>
            <a:off x="0" y="184419"/>
            <a:ext cx="12192000" cy="647224"/>
          </a:xfrm>
        </p:spPr>
        <p:txBody>
          <a:bodyPr>
            <a:normAutofit fontScale="90000"/>
          </a:bodyPr>
          <a:lstStyle/>
          <a:p>
            <a:pPr algn="ctr"/>
            <a:r>
              <a:rPr kumimoji="1" lang="ja-JP" altLang="en-US" b="1" dirty="0">
                <a:latin typeface="ＭＳ ゴシック" panose="020B0609070205080204" pitchFamily="49" charset="-128"/>
                <a:ea typeface="ＭＳ ゴシック" panose="020B0609070205080204" pitchFamily="49" charset="-128"/>
              </a:rPr>
              <a:t>交流磁化率法</a:t>
            </a:r>
          </a:p>
        </p:txBody>
      </p:sp>
      <p:sp>
        <p:nvSpPr>
          <p:cNvPr id="3" name="スライド番号プレースホルダー 2">
            <a:extLst>
              <a:ext uri="{FF2B5EF4-FFF2-40B4-BE49-F238E27FC236}">
                <a16:creationId xmlns:a16="http://schemas.microsoft.com/office/drawing/2014/main" id="{61BDB269-8F1E-5AF2-35A1-B06F9A3207A3}"/>
              </a:ext>
            </a:extLst>
          </p:cNvPr>
          <p:cNvSpPr>
            <a:spLocks noGrp="1"/>
          </p:cNvSpPr>
          <p:nvPr>
            <p:ph type="sldNum" sz="quarter" idx="12"/>
          </p:nvPr>
        </p:nvSpPr>
        <p:spPr/>
        <p:txBody>
          <a:bodyPr/>
          <a:lstStyle/>
          <a:p>
            <a:fld id="{546937FD-AF86-4C7D-8F7F-5D9162CA89EA}" type="slidenum">
              <a:rPr lang="ja-JP" altLang="en-US" smtClean="0"/>
              <a:pPr/>
              <a:t>23</a:t>
            </a:fld>
            <a:endParaRPr lang="ja-JP" altLang="en-US" dirty="0"/>
          </a:p>
        </p:txBody>
      </p:sp>
    </p:spTree>
    <p:extLst>
      <p:ext uri="{BB962C8B-B14F-4D97-AF65-F5344CB8AC3E}">
        <p14:creationId xmlns:p14="http://schemas.microsoft.com/office/powerpoint/2010/main" val="37287254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テキスト ボックス 13">
            <a:extLst>
              <a:ext uri="{FF2B5EF4-FFF2-40B4-BE49-F238E27FC236}">
                <a16:creationId xmlns:a16="http://schemas.microsoft.com/office/drawing/2014/main" id="{6542B7C5-4341-EE29-53B2-763A05E57FA4}"/>
              </a:ext>
            </a:extLst>
          </p:cNvPr>
          <p:cNvSpPr txBox="1"/>
          <p:nvPr/>
        </p:nvSpPr>
        <p:spPr>
          <a:xfrm>
            <a:off x="704850" y="1073072"/>
            <a:ext cx="10648950" cy="5067300"/>
          </a:xfrm>
          <a:prstGeom prst="rect">
            <a:avLst/>
          </a:prstGeom>
          <a:noFill/>
        </p:spPr>
        <p:txBody>
          <a:bodyPr wrap="square" rtlCol="0">
            <a:spAutoFit/>
          </a:bodyPr>
          <a:lstStyle/>
          <a:p>
            <a:endParaRPr kumimoji="1" lang="ja-JP" altLang="en-US" dirty="0"/>
          </a:p>
        </p:txBody>
      </p:sp>
      <p:pic>
        <p:nvPicPr>
          <p:cNvPr id="15" name="コンテンツ プレースホルダー 4">
            <a:extLst>
              <a:ext uri="{FF2B5EF4-FFF2-40B4-BE49-F238E27FC236}">
                <a16:creationId xmlns:a16="http://schemas.microsoft.com/office/drawing/2014/main" id="{16B92C6F-4ED4-BC6C-9751-1BAB4DEF05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2548" y="1279574"/>
            <a:ext cx="4743450" cy="2792096"/>
          </a:xfrm>
          <a:prstGeom prst="rect">
            <a:avLst/>
          </a:prstGeom>
        </p:spPr>
      </p:pic>
      <p:pic>
        <p:nvPicPr>
          <p:cNvPr id="23" name="図 22">
            <a:extLst>
              <a:ext uri="{FF2B5EF4-FFF2-40B4-BE49-F238E27FC236}">
                <a16:creationId xmlns:a16="http://schemas.microsoft.com/office/drawing/2014/main" id="{9903FA4F-EA3D-2B8C-38F7-6001041792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6629" y="4115959"/>
            <a:ext cx="2768397" cy="2425145"/>
          </a:xfrm>
          <a:prstGeom prst="rect">
            <a:avLst/>
          </a:prstGeom>
        </p:spPr>
      </p:pic>
      <p:pic>
        <p:nvPicPr>
          <p:cNvPr id="25" name="図 24">
            <a:extLst>
              <a:ext uri="{FF2B5EF4-FFF2-40B4-BE49-F238E27FC236}">
                <a16:creationId xmlns:a16="http://schemas.microsoft.com/office/drawing/2014/main" id="{6389415F-670C-A7CA-E4AA-3DBA3984FE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4850" y="4087986"/>
            <a:ext cx="2906002" cy="2453118"/>
          </a:xfrm>
          <a:prstGeom prst="rect">
            <a:avLst/>
          </a:prstGeom>
        </p:spPr>
      </p:pic>
      <p:sp>
        <p:nvSpPr>
          <p:cNvPr id="3" name="テキスト ボックス 2">
            <a:extLst>
              <a:ext uri="{FF2B5EF4-FFF2-40B4-BE49-F238E27FC236}">
                <a16:creationId xmlns:a16="http://schemas.microsoft.com/office/drawing/2014/main" id="{5E6BAA11-F4DD-381E-7C3A-27B78636C827}"/>
              </a:ext>
            </a:extLst>
          </p:cNvPr>
          <p:cNvSpPr txBox="1"/>
          <p:nvPr/>
        </p:nvSpPr>
        <p:spPr>
          <a:xfrm>
            <a:off x="6870700" y="1908264"/>
            <a:ext cx="4152900" cy="1200329"/>
          </a:xfrm>
          <a:prstGeom prst="rect">
            <a:avLst/>
          </a:prstGeom>
          <a:noFill/>
        </p:spPr>
        <p:txBody>
          <a:bodyPr wrap="square" rtlCol="0">
            <a:spAutoFit/>
          </a:bodyPr>
          <a:lstStyle/>
          <a:p>
            <a:r>
              <a:rPr kumimoji="1" lang="en-US" altLang="ja-JP" sz="2400" dirty="0"/>
              <a:t>NV</a:t>
            </a:r>
            <a:r>
              <a:rPr kumimoji="1" lang="en-US" altLang="ja-JP" sz="1600" dirty="0"/>
              <a:t>F</a:t>
            </a:r>
            <a:r>
              <a:rPr kumimoji="1" lang="ja-JP" altLang="en-US" sz="2400" dirty="0"/>
              <a:t>以外の窒素空孔中心は</a:t>
            </a:r>
            <a:r>
              <a:rPr kumimoji="1" lang="en-US" altLang="ja-JP" sz="2400" dirty="0"/>
              <a:t>Tc(</a:t>
            </a:r>
            <a:r>
              <a:rPr kumimoji="1" lang="ja-JP" altLang="en-US" sz="2400" dirty="0"/>
              <a:t>約</a:t>
            </a:r>
            <a:r>
              <a:rPr kumimoji="1" lang="en-US" altLang="ja-JP" sz="2400" dirty="0"/>
              <a:t>21K)</a:t>
            </a:r>
            <a:r>
              <a:rPr lang="ja-JP" altLang="en-US" sz="2400" dirty="0"/>
              <a:t>以下</a:t>
            </a:r>
            <a:r>
              <a:rPr kumimoji="1" lang="ja-JP" altLang="en-US" sz="2400" dirty="0"/>
              <a:t>の温度で感じている磁場の大きさが変わる</a:t>
            </a:r>
          </a:p>
        </p:txBody>
      </p:sp>
      <p:sp>
        <p:nvSpPr>
          <p:cNvPr id="10" name="正方形/長方形 9">
            <a:extLst>
              <a:ext uri="{FF2B5EF4-FFF2-40B4-BE49-F238E27FC236}">
                <a16:creationId xmlns:a16="http://schemas.microsoft.com/office/drawing/2014/main" id="{EC2997B4-C324-012C-886D-5B27590FFFD0}"/>
              </a:ext>
            </a:extLst>
          </p:cNvPr>
          <p:cNvSpPr/>
          <p:nvPr/>
        </p:nvSpPr>
        <p:spPr>
          <a:xfrm>
            <a:off x="0" y="0"/>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p>
        </p:txBody>
      </p:sp>
      <p:sp>
        <p:nvSpPr>
          <p:cNvPr id="2" name="タイトル 1">
            <a:extLst>
              <a:ext uri="{FF2B5EF4-FFF2-40B4-BE49-F238E27FC236}">
                <a16:creationId xmlns:a16="http://schemas.microsoft.com/office/drawing/2014/main" id="{837F58F6-543B-6B9A-0153-14CF1DF2066D}"/>
              </a:ext>
            </a:extLst>
          </p:cNvPr>
          <p:cNvSpPr>
            <a:spLocks noGrp="1"/>
          </p:cNvSpPr>
          <p:nvPr>
            <p:ph type="title"/>
          </p:nvPr>
        </p:nvSpPr>
        <p:spPr>
          <a:xfrm>
            <a:off x="1753270" y="105806"/>
            <a:ext cx="8685457" cy="774394"/>
          </a:xfrm>
        </p:spPr>
        <p:txBody>
          <a:bodyPr/>
          <a:lstStyle/>
          <a:p>
            <a:r>
              <a:rPr kumimoji="1" lang="ja-JP" altLang="en-US" b="1" dirty="0"/>
              <a:t>結果</a:t>
            </a:r>
            <a:r>
              <a:rPr kumimoji="1" lang="en-US" altLang="ja-JP" b="1" dirty="0"/>
              <a:t>:</a:t>
            </a:r>
            <a:r>
              <a:rPr lang="ja-JP" altLang="en-US" b="1" dirty="0"/>
              <a:t>磁場の超伝導転移による変化</a:t>
            </a:r>
            <a:endParaRPr kumimoji="1" lang="ja-JP" altLang="en-US" b="1" dirty="0"/>
          </a:p>
        </p:txBody>
      </p:sp>
      <p:sp>
        <p:nvSpPr>
          <p:cNvPr id="4" name="スライド番号プレースホルダー 3">
            <a:extLst>
              <a:ext uri="{FF2B5EF4-FFF2-40B4-BE49-F238E27FC236}">
                <a16:creationId xmlns:a16="http://schemas.microsoft.com/office/drawing/2014/main" id="{36D0C1D2-9800-FE85-8F36-12DA7BA9CB53}"/>
              </a:ext>
            </a:extLst>
          </p:cNvPr>
          <p:cNvSpPr>
            <a:spLocks noGrp="1"/>
          </p:cNvSpPr>
          <p:nvPr>
            <p:ph type="sldNum" sz="quarter" idx="12"/>
          </p:nvPr>
        </p:nvSpPr>
        <p:spPr/>
        <p:txBody>
          <a:bodyPr/>
          <a:lstStyle/>
          <a:p>
            <a:fld id="{546937FD-AF86-4C7D-8F7F-5D9162CA89EA}" type="slidenum">
              <a:rPr lang="ja-JP" altLang="en-US" smtClean="0"/>
              <a:pPr/>
              <a:t>24</a:t>
            </a:fld>
            <a:endParaRPr lang="ja-JP" altLang="en-US" dirty="0"/>
          </a:p>
        </p:txBody>
      </p:sp>
    </p:spTree>
    <p:extLst>
      <p:ext uri="{BB962C8B-B14F-4D97-AF65-F5344CB8AC3E}">
        <p14:creationId xmlns:p14="http://schemas.microsoft.com/office/powerpoint/2010/main" val="3564939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E7983B21-421C-A53D-B3C5-0C74163747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101" y="1690688"/>
            <a:ext cx="6565900" cy="3650787"/>
          </a:xfrm>
          <a:prstGeom prst="rect">
            <a:avLst/>
          </a:prstGeom>
        </p:spPr>
      </p:pic>
      <p:sp>
        <p:nvSpPr>
          <p:cNvPr id="3" name="テキスト ボックス 2">
            <a:extLst>
              <a:ext uri="{FF2B5EF4-FFF2-40B4-BE49-F238E27FC236}">
                <a16:creationId xmlns:a16="http://schemas.microsoft.com/office/drawing/2014/main" id="{2A326552-9431-D80F-D2C0-52BAC6132342}"/>
              </a:ext>
            </a:extLst>
          </p:cNvPr>
          <p:cNvSpPr txBox="1"/>
          <p:nvPr/>
        </p:nvSpPr>
        <p:spPr>
          <a:xfrm>
            <a:off x="1312085" y="5325421"/>
            <a:ext cx="2451100" cy="1200329"/>
          </a:xfrm>
          <a:prstGeom prst="rect">
            <a:avLst/>
          </a:prstGeom>
          <a:noFill/>
        </p:spPr>
        <p:txBody>
          <a:bodyPr wrap="square" rtlCol="0">
            <a:spAutoFit/>
          </a:bodyPr>
          <a:lstStyle/>
          <a:p>
            <a:r>
              <a:rPr lang="ja-JP" altLang="en-US" dirty="0"/>
              <a:t>白抜き赤</a:t>
            </a:r>
            <a:r>
              <a:rPr kumimoji="1" lang="ja-JP" altLang="en-US" dirty="0"/>
              <a:t>丸</a:t>
            </a:r>
            <a:r>
              <a:rPr kumimoji="1" lang="en-US" altLang="ja-JP" dirty="0"/>
              <a:t>:αHc1(T)</a:t>
            </a:r>
          </a:p>
          <a:p>
            <a:r>
              <a:rPr kumimoji="1" lang="ja-JP" altLang="en-US" dirty="0"/>
              <a:t>赤丸</a:t>
            </a:r>
            <a:r>
              <a:rPr kumimoji="1" lang="en-US" altLang="ja-JP" dirty="0"/>
              <a:t>:Hc2(T)</a:t>
            </a:r>
          </a:p>
          <a:p>
            <a:r>
              <a:rPr kumimoji="1" lang="en-US" altLang="ja-JP" dirty="0"/>
              <a:t>α~0.5</a:t>
            </a:r>
            <a:r>
              <a:rPr kumimoji="1" lang="ja-JP" altLang="en-US" dirty="0"/>
              <a:t>は試料の係数による数値定数</a:t>
            </a:r>
          </a:p>
        </p:txBody>
      </p:sp>
      <p:pic>
        <p:nvPicPr>
          <p:cNvPr id="6" name="図 5">
            <a:extLst>
              <a:ext uri="{FF2B5EF4-FFF2-40B4-BE49-F238E27FC236}">
                <a16:creationId xmlns:a16="http://schemas.microsoft.com/office/drawing/2014/main" id="{D372AD69-C577-5FED-E465-E1D7134BE4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1902" y="2267712"/>
            <a:ext cx="3222791" cy="2874729"/>
          </a:xfrm>
          <a:prstGeom prst="rect">
            <a:avLst/>
          </a:prstGeom>
        </p:spPr>
      </p:pic>
      <p:sp>
        <p:nvSpPr>
          <p:cNvPr id="4" name="テキスト ボックス 3">
            <a:extLst>
              <a:ext uri="{FF2B5EF4-FFF2-40B4-BE49-F238E27FC236}">
                <a16:creationId xmlns:a16="http://schemas.microsoft.com/office/drawing/2014/main" id="{CCE6ADF0-16D5-08EC-6521-D0C9344921FF}"/>
              </a:ext>
            </a:extLst>
          </p:cNvPr>
          <p:cNvSpPr txBox="1"/>
          <p:nvPr/>
        </p:nvSpPr>
        <p:spPr>
          <a:xfrm>
            <a:off x="7581902" y="1955388"/>
            <a:ext cx="787398" cy="369332"/>
          </a:xfrm>
          <a:prstGeom prst="rect">
            <a:avLst/>
          </a:prstGeom>
          <a:noFill/>
        </p:spPr>
        <p:txBody>
          <a:bodyPr wrap="square" rtlCol="0">
            <a:spAutoFit/>
          </a:bodyPr>
          <a:lstStyle/>
          <a:p>
            <a:r>
              <a:rPr kumimoji="1" lang="en-US" altLang="ja-JP" b="1" dirty="0"/>
              <a:t>C</a:t>
            </a:r>
            <a:endParaRPr kumimoji="1" lang="ja-JP" altLang="en-US" b="1" dirty="0"/>
          </a:p>
        </p:txBody>
      </p:sp>
      <p:sp>
        <p:nvSpPr>
          <p:cNvPr id="8" name="正方形/長方形 7">
            <a:extLst>
              <a:ext uri="{FF2B5EF4-FFF2-40B4-BE49-F238E27FC236}">
                <a16:creationId xmlns:a16="http://schemas.microsoft.com/office/drawing/2014/main" id="{40131725-BFAB-5BE3-D967-33FEFD6A3A26}"/>
              </a:ext>
            </a:extLst>
          </p:cNvPr>
          <p:cNvSpPr/>
          <p:nvPr/>
        </p:nvSpPr>
        <p:spPr>
          <a:xfrm>
            <a:off x="0" y="16003"/>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p>
        </p:txBody>
      </p:sp>
      <p:sp>
        <p:nvSpPr>
          <p:cNvPr id="2" name="タイトル 1">
            <a:extLst>
              <a:ext uri="{FF2B5EF4-FFF2-40B4-BE49-F238E27FC236}">
                <a16:creationId xmlns:a16="http://schemas.microsoft.com/office/drawing/2014/main" id="{9E2BCEEF-D414-449A-3D66-5887E304C1BA}"/>
              </a:ext>
            </a:extLst>
          </p:cNvPr>
          <p:cNvSpPr>
            <a:spLocks noGrp="1"/>
          </p:cNvSpPr>
          <p:nvPr>
            <p:ph type="title"/>
          </p:nvPr>
        </p:nvSpPr>
        <p:spPr>
          <a:xfrm>
            <a:off x="-52669" y="-16003"/>
            <a:ext cx="12244669" cy="1012349"/>
          </a:xfrm>
        </p:spPr>
        <p:txBody>
          <a:bodyPr>
            <a:normAutofit/>
          </a:bodyPr>
          <a:lstStyle/>
          <a:p>
            <a:pPr algn="ctr"/>
            <a:r>
              <a:rPr kumimoji="1" lang="ja-JP" altLang="en-US" sz="2400" b="1" dirty="0">
                <a:latin typeface="ＭＳ ゴシック" panose="020B0609070205080204" pitchFamily="49" charset="-128"/>
                <a:ea typeface="ＭＳ ゴシック" panose="020B0609070205080204" pitchFamily="49" charset="-128"/>
              </a:rPr>
              <a:t>結果</a:t>
            </a:r>
            <a:r>
              <a:rPr kumimoji="1" lang="en-US" altLang="ja-JP" sz="2400" dirty="0">
                <a:latin typeface="ＭＳ ゴシック" panose="020B0609070205080204" pitchFamily="49" charset="-128"/>
                <a:ea typeface="ＭＳ ゴシック" panose="020B0609070205080204" pitchFamily="49" charset="-128"/>
              </a:rPr>
              <a:t>:</a:t>
            </a:r>
            <a:r>
              <a:rPr kumimoji="1" lang="en-US" altLang="ja-JP" sz="2400" b="1" dirty="0">
                <a:latin typeface="ＭＳ ゴシック" panose="020B0609070205080204" pitchFamily="49" charset="-128"/>
                <a:ea typeface="ＭＳ ゴシック" panose="020B0609070205080204" pitchFamily="49" charset="-128"/>
              </a:rPr>
              <a:t> </a:t>
            </a:r>
            <a:r>
              <a:rPr kumimoji="1" lang="en-US" altLang="ja-JP" sz="2400" b="1" dirty="0" err="1">
                <a:latin typeface="ＭＳ ゴシック" panose="020B0609070205080204" pitchFamily="49" charset="-128"/>
                <a:ea typeface="ＭＳ ゴシック" panose="020B0609070205080204" pitchFamily="49" charset="-128"/>
              </a:rPr>
              <a:t>BaFe</a:t>
            </a:r>
            <a:r>
              <a:rPr kumimoji="1" lang="ja-JP" altLang="en-US" sz="2400" b="1" dirty="0">
                <a:latin typeface="ＭＳ ゴシック" panose="020B0609070205080204" pitchFamily="49" charset="-128"/>
                <a:ea typeface="ＭＳ ゴシック" panose="020B0609070205080204" pitchFamily="49" charset="-128"/>
              </a:rPr>
              <a:t>₂</a:t>
            </a:r>
            <a:r>
              <a:rPr kumimoji="1" lang="en-US" altLang="ja-JP" sz="2400" b="1" dirty="0">
                <a:latin typeface="ＭＳ ゴシック" panose="020B0609070205080204" pitchFamily="49" charset="-128"/>
                <a:ea typeface="ＭＳ ゴシック" panose="020B0609070205080204" pitchFamily="49" charset="-128"/>
              </a:rPr>
              <a:t>(AS0.59P0.41)</a:t>
            </a:r>
            <a:r>
              <a:rPr kumimoji="1" lang="ja-JP" altLang="en-US" sz="2400" b="1" dirty="0">
                <a:latin typeface="ＭＳ ゴシック" panose="020B0609070205080204" pitchFamily="49" charset="-128"/>
                <a:ea typeface="ＭＳ ゴシック" panose="020B0609070205080204" pitchFamily="49" charset="-128"/>
              </a:rPr>
              <a:t>₂の下部臨界磁場</a:t>
            </a:r>
            <a:r>
              <a:rPr kumimoji="1" lang="en-US" altLang="ja-JP" sz="2400" b="1" dirty="0">
                <a:latin typeface="ＭＳ ゴシック" panose="020B0609070205080204" pitchFamily="49" charset="-128"/>
                <a:ea typeface="ＭＳ ゴシック" panose="020B0609070205080204" pitchFamily="49" charset="-128"/>
              </a:rPr>
              <a:t>Hc1(T)</a:t>
            </a:r>
            <a:r>
              <a:rPr kumimoji="1" lang="ja-JP" altLang="en-US" sz="2400" b="1" dirty="0">
                <a:latin typeface="ＭＳ ゴシック" panose="020B0609070205080204" pitchFamily="49" charset="-128"/>
                <a:ea typeface="ＭＳ ゴシック" panose="020B0609070205080204" pitchFamily="49" charset="-128"/>
              </a:rPr>
              <a:t>と上部臨界磁場</a:t>
            </a:r>
            <a:r>
              <a:rPr kumimoji="1" lang="en-US" altLang="ja-JP" sz="2400" b="1" dirty="0">
                <a:latin typeface="ＭＳ ゴシック" panose="020B0609070205080204" pitchFamily="49" charset="-128"/>
                <a:ea typeface="ＭＳ ゴシック" panose="020B0609070205080204" pitchFamily="49" charset="-128"/>
              </a:rPr>
              <a:t>Hc2(T)</a:t>
            </a:r>
            <a:r>
              <a:rPr kumimoji="1" lang="ja-JP" altLang="en-US" sz="2400" b="1" dirty="0">
                <a:latin typeface="ＭＳ ゴシック" panose="020B0609070205080204" pitchFamily="49" charset="-128"/>
                <a:ea typeface="ＭＳ ゴシック" panose="020B0609070205080204" pitchFamily="49" charset="-128"/>
              </a:rPr>
              <a:t>の測定</a:t>
            </a:r>
            <a:endParaRPr kumimoji="1" lang="ja-JP" altLang="en-US" sz="2400" dirty="0">
              <a:latin typeface="ＭＳ ゴシック" panose="020B0609070205080204" pitchFamily="49" charset="-128"/>
              <a:ea typeface="ＭＳ ゴシック" panose="020B0609070205080204" pitchFamily="49" charset="-128"/>
            </a:endParaRPr>
          </a:p>
        </p:txBody>
      </p:sp>
      <p:sp>
        <p:nvSpPr>
          <p:cNvPr id="7" name="スライド番号プレースホルダー 6">
            <a:extLst>
              <a:ext uri="{FF2B5EF4-FFF2-40B4-BE49-F238E27FC236}">
                <a16:creationId xmlns:a16="http://schemas.microsoft.com/office/drawing/2014/main" id="{57009DB7-769A-8E4F-B0FE-34E86E09FEF1}"/>
              </a:ext>
            </a:extLst>
          </p:cNvPr>
          <p:cNvSpPr>
            <a:spLocks noGrp="1"/>
          </p:cNvSpPr>
          <p:nvPr>
            <p:ph type="sldNum" sz="quarter" idx="12"/>
          </p:nvPr>
        </p:nvSpPr>
        <p:spPr/>
        <p:txBody>
          <a:bodyPr/>
          <a:lstStyle/>
          <a:p>
            <a:fld id="{546937FD-AF86-4C7D-8F7F-5D9162CA89EA}" type="slidenum">
              <a:rPr lang="ja-JP" altLang="en-US" smtClean="0"/>
              <a:pPr/>
              <a:t>25</a:t>
            </a:fld>
            <a:endParaRPr lang="ja-JP" altLang="en-US" dirty="0"/>
          </a:p>
        </p:txBody>
      </p:sp>
    </p:spTree>
    <p:extLst>
      <p:ext uri="{BB962C8B-B14F-4D97-AF65-F5344CB8AC3E}">
        <p14:creationId xmlns:p14="http://schemas.microsoft.com/office/powerpoint/2010/main" val="21788489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C926A6AB-BDE7-A29C-92BB-508C9C5A4AE6}"/>
              </a:ext>
            </a:extLst>
          </p:cNvPr>
          <p:cNvSpPr>
            <a:spLocks noGrp="1"/>
          </p:cNvSpPr>
          <p:nvPr>
            <p:ph idx="1"/>
          </p:nvPr>
        </p:nvSpPr>
        <p:spPr>
          <a:xfrm>
            <a:off x="552711" y="1690688"/>
            <a:ext cx="11086578" cy="4351338"/>
          </a:xfrm>
        </p:spPr>
        <p:txBody>
          <a:bodyPr/>
          <a:lstStyle/>
          <a:p>
            <a:r>
              <a:rPr kumimoji="1" lang="ja-JP" altLang="en-US" dirty="0"/>
              <a:t>京都大学</a:t>
            </a:r>
            <a:r>
              <a:rPr lang="ja-JP" altLang="en-US" dirty="0"/>
              <a:t>化学研究所無機フォトニクス材料領域水落研究室 </a:t>
            </a:r>
            <a:endParaRPr lang="en-US" altLang="ja-JP" dirty="0"/>
          </a:p>
          <a:p>
            <a:pPr marL="0" indent="0">
              <a:buNone/>
            </a:pPr>
            <a:r>
              <a:rPr lang="ja-JP" altLang="en-US" dirty="0"/>
              <a:t>閲覧日</a:t>
            </a:r>
            <a:r>
              <a:rPr lang="en-US" altLang="ja-JP" dirty="0"/>
              <a:t>:2022/7/11</a:t>
            </a:r>
            <a:endParaRPr kumimoji="1" lang="en-US" altLang="ja-JP" dirty="0"/>
          </a:p>
          <a:p>
            <a:pPr marL="0" indent="0">
              <a:buNone/>
            </a:pPr>
            <a:r>
              <a:rPr lang="en-US" altLang="ja-JP" dirty="0">
                <a:hlinkClick r:id="rId2"/>
              </a:rPr>
              <a:t>URL:</a:t>
            </a:r>
            <a:r>
              <a:rPr lang="en-US" altLang="ja-JP" sz="2800" dirty="0">
                <a:hlinkClick r:id="rId2"/>
              </a:rPr>
              <a:t>http://mizuochilab.kuicr.kyoto-u.ac.jp/research.html</a:t>
            </a:r>
            <a:endParaRPr lang="en-US" altLang="ja-JP" sz="2800" dirty="0"/>
          </a:p>
          <a:p>
            <a:r>
              <a:rPr lang="ja-JP" altLang="en-US" sz="2800" dirty="0"/>
              <a:t>鉄原子を含む高温超伝導体の仕組みを解くカギ「電子のネマティック液晶状態」を発見 </a:t>
            </a:r>
            <a:r>
              <a:rPr lang="en-US" altLang="ja-JP" sz="2800" dirty="0"/>
              <a:t>spring8 </a:t>
            </a:r>
            <a:r>
              <a:rPr lang="ja-JP" altLang="en-US" sz="2800" dirty="0"/>
              <a:t>閲覧日</a:t>
            </a:r>
            <a:r>
              <a:rPr lang="en-US" altLang="ja-JP" sz="2800" dirty="0"/>
              <a:t>:2022/7/11</a:t>
            </a:r>
          </a:p>
          <a:p>
            <a:pPr marL="0" indent="0">
              <a:buNone/>
            </a:pPr>
            <a:r>
              <a:rPr lang="en-US" altLang="ja-JP" dirty="0">
                <a:hlinkClick r:id="rId3"/>
              </a:rPr>
              <a:t>URL:http://www.spring8.or.jp/ja/news_publications/press_release/2012/120621/</a:t>
            </a:r>
            <a:endParaRPr lang="en-US" altLang="ja-JP" dirty="0"/>
          </a:p>
          <a:p>
            <a:r>
              <a:rPr lang="ja-JP" altLang="en-US" dirty="0"/>
              <a:t>矢口裕之著 「初歩から学ぶ固体物理学」講談社 </a:t>
            </a:r>
            <a:r>
              <a:rPr lang="en-US" altLang="ja-JP" dirty="0"/>
              <a:t>2017</a:t>
            </a:r>
            <a:r>
              <a:rPr lang="ja-JP" altLang="en-US" dirty="0"/>
              <a:t>年</a:t>
            </a:r>
            <a:endParaRPr lang="en-US" altLang="ja-JP" dirty="0"/>
          </a:p>
          <a:p>
            <a:r>
              <a:rPr lang="ja-JP" altLang="en-US" dirty="0"/>
              <a:t>北岡良雄著 「共鳴型磁気測定の基礎と応用」 内田老鶴圃　</a:t>
            </a:r>
            <a:r>
              <a:rPr lang="en-US" altLang="ja-JP" dirty="0"/>
              <a:t>2014</a:t>
            </a:r>
            <a:r>
              <a:rPr lang="ja-JP" altLang="en-US" dirty="0"/>
              <a:t>年</a:t>
            </a:r>
            <a:endParaRPr lang="en-US" altLang="ja-JP" dirty="0"/>
          </a:p>
          <a:p>
            <a:pPr marL="0" indent="0">
              <a:buNone/>
            </a:pPr>
            <a:endParaRPr lang="en-US" altLang="ja-JP" sz="2800" dirty="0"/>
          </a:p>
          <a:p>
            <a:pPr marL="0" indent="0">
              <a:buNone/>
            </a:pPr>
            <a:endParaRPr lang="en-US" altLang="ja-JP" dirty="0"/>
          </a:p>
          <a:p>
            <a:endParaRPr kumimoji="1" lang="ja-JP" altLang="en-US" dirty="0"/>
          </a:p>
        </p:txBody>
      </p:sp>
      <p:sp>
        <p:nvSpPr>
          <p:cNvPr id="5" name="正方形/長方形 4">
            <a:extLst>
              <a:ext uri="{FF2B5EF4-FFF2-40B4-BE49-F238E27FC236}">
                <a16:creationId xmlns:a16="http://schemas.microsoft.com/office/drawing/2014/main" id="{B1690999-08BE-A79F-768F-BC08067864B8}"/>
              </a:ext>
            </a:extLst>
          </p:cNvPr>
          <p:cNvSpPr/>
          <p:nvPr/>
        </p:nvSpPr>
        <p:spPr>
          <a:xfrm>
            <a:off x="0" y="15557"/>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p>
        </p:txBody>
      </p:sp>
      <p:sp>
        <p:nvSpPr>
          <p:cNvPr id="2" name="タイトル 1">
            <a:extLst>
              <a:ext uri="{FF2B5EF4-FFF2-40B4-BE49-F238E27FC236}">
                <a16:creationId xmlns:a16="http://schemas.microsoft.com/office/drawing/2014/main" id="{F7C2F642-055E-6206-27D5-2587E3EB8074}"/>
              </a:ext>
            </a:extLst>
          </p:cNvPr>
          <p:cNvSpPr>
            <a:spLocks noGrp="1"/>
          </p:cNvSpPr>
          <p:nvPr>
            <p:ph type="title"/>
          </p:nvPr>
        </p:nvSpPr>
        <p:spPr>
          <a:xfrm>
            <a:off x="0" y="144825"/>
            <a:ext cx="12192000" cy="753812"/>
          </a:xfrm>
        </p:spPr>
        <p:txBody>
          <a:bodyPr/>
          <a:lstStyle/>
          <a:p>
            <a:pPr algn="ctr"/>
            <a:r>
              <a:rPr kumimoji="1" lang="ja-JP" altLang="en-US" b="1" dirty="0">
                <a:latin typeface="ＭＳ ゴシック" panose="020B0609070205080204" pitchFamily="49" charset="-128"/>
                <a:ea typeface="ＭＳ ゴシック" panose="020B0609070205080204" pitchFamily="49" charset="-128"/>
              </a:rPr>
              <a:t>参考文献</a:t>
            </a:r>
          </a:p>
        </p:txBody>
      </p:sp>
      <p:sp>
        <p:nvSpPr>
          <p:cNvPr id="4" name="スライド番号プレースホルダー 3">
            <a:extLst>
              <a:ext uri="{FF2B5EF4-FFF2-40B4-BE49-F238E27FC236}">
                <a16:creationId xmlns:a16="http://schemas.microsoft.com/office/drawing/2014/main" id="{CDAE6146-169F-0FC3-3B23-80611E654E0B}"/>
              </a:ext>
            </a:extLst>
          </p:cNvPr>
          <p:cNvSpPr>
            <a:spLocks noGrp="1"/>
          </p:cNvSpPr>
          <p:nvPr>
            <p:ph type="sldNum" sz="quarter" idx="12"/>
          </p:nvPr>
        </p:nvSpPr>
        <p:spPr/>
        <p:txBody>
          <a:bodyPr/>
          <a:lstStyle/>
          <a:p>
            <a:fld id="{546937FD-AF86-4C7D-8F7F-5D9162CA89EA}" type="slidenum">
              <a:rPr lang="ja-JP" altLang="en-US" smtClean="0"/>
              <a:pPr/>
              <a:t>26</a:t>
            </a:fld>
            <a:endParaRPr lang="ja-JP" altLang="en-US" dirty="0"/>
          </a:p>
        </p:txBody>
      </p:sp>
    </p:spTree>
    <p:extLst>
      <p:ext uri="{BB962C8B-B14F-4D97-AF65-F5344CB8AC3E}">
        <p14:creationId xmlns:p14="http://schemas.microsoft.com/office/powerpoint/2010/main" val="5811936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63792A70-9790-F433-5767-8598AD15352E}"/>
              </a:ext>
            </a:extLst>
          </p:cNvPr>
          <p:cNvSpPr>
            <a:spLocks noGrp="1"/>
          </p:cNvSpPr>
          <p:nvPr>
            <p:ph idx="1"/>
          </p:nvPr>
        </p:nvSpPr>
        <p:spPr>
          <a:xfrm>
            <a:off x="838200" y="663879"/>
            <a:ext cx="10515600" cy="5513084"/>
          </a:xfrm>
        </p:spPr>
        <p:txBody>
          <a:bodyPr/>
          <a:lstStyle/>
          <a:p>
            <a:r>
              <a:rPr kumimoji="1" lang="en-US" altLang="ja-JP" dirty="0"/>
              <a:t>KEK </a:t>
            </a:r>
            <a:r>
              <a:rPr lang="ja-JP" altLang="en-US" dirty="0"/>
              <a:t>強</a:t>
            </a:r>
            <a:r>
              <a:rPr kumimoji="1" lang="ja-JP" altLang="en-US" dirty="0"/>
              <a:t>相関電子系　閲覧日</a:t>
            </a:r>
            <a:r>
              <a:rPr kumimoji="1" lang="en-US" altLang="ja-JP" dirty="0"/>
              <a:t>:2022/7/13</a:t>
            </a:r>
          </a:p>
          <a:p>
            <a:pPr marL="0" indent="0">
              <a:buNone/>
            </a:pPr>
            <a:r>
              <a:rPr lang="en-US" altLang="ja-JP" dirty="0">
                <a:hlinkClick r:id="rId2"/>
              </a:rPr>
              <a:t>URL:https://www.kek.jp/ja/Research/IMSS/Material/SCE/</a:t>
            </a:r>
            <a:endParaRPr lang="en-US" altLang="ja-JP" dirty="0"/>
          </a:p>
          <a:p>
            <a:r>
              <a:rPr kumimoji="1" lang="ja-JP" altLang="en-US" dirty="0"/>
              <a:t>スズ・ヒ素を主成分とした層状超伝導体を発見 </a:t>
            </a:r>
            <a:r>
              <a:rPr kumimoji="1" lang="en-US" altLang="ja-JP" dirty="0"/>
              <a:t>– </a:t>
            </a:r>
            <a:r>
              <a:rPr kumimoji="1" lang="ja-JP" altLang="en-US" dirty="0"/>
              <a:t>新しい超伝導・新機能物質群の候補　閲覧日</a:t>
            </a:r>
            <a:r>
              <a:rPr kumimoji="1" lang="en-US" altLang="ja-JP" dirty="0"/>
              <a:t>:2022/7/13</a:t>
            </a:r>
          </a:p>
          <a:p>
            <a:pPr marL="0" indent="0">
              <a:buNone/>
            </a:pPr>
            <a:r>
              <a:rPr lang="en-US" altLang="ja-JP" dirty="0">
                <a:hlinkClick r:id="rId3"/>
              </a:rPr>
              <a:t>URL:https://academist-cf.com/journal/?p=6566</a:t>
            </a:r>
            <a:endParaRPr lang="en-US" altLang="ja-JP" dirty="0"/>
          </a:p>
          <a:p>
            <a:r>
              <a:rPr lang="ja-JP" altLang="en-US" dirty="0"/>
              <a:t>超伝導を引き起こす「重い電子」の不思議な振る舞いを捉えた　－　「遍歴・局在転移」の過程が明らかに　－　</a:t>
            </a:r>
            <a:r>
              <a:rPr lang="en-US" altLang="ja-JP" dirty="0"/>
              <a:t>spring8</a:t>
            </a:r>
          </a:p>
          <a:p>
            <a:pPr marL="0" indent="0">
              <a:buNone/>
            </a:pPr>
            <a:r>
              <a:rPr lang="ja-JP" altLang="en-US" dirty="0"/>
              <a:t>閲覧日</a:t>
            </a:r>
            <a:r>
              <a:rPr lang="en-US" altLang="ja-JP" dirty="0"/>
              <a:t>2022/7/13</a:t>
            </a:r>
          </a:p>
          <a:p>
            <a:pPr marL="0" indent="0">
              <a:buNone/>
            </a:pPr>
            <a:r>
              <a:rPr lang="en-US" altLang="ja-JP" dirty="0">
                <a:hlinkClick r:id="rId4"/>
              </a:rPr>
              <a:t>URL:http://www.spring8.or.jp/ja/news_publications/press_release/2007/070901/</a:t>
            </a:r>
            <a:endParaRPr lang="en-US" altLang="ja-JP" dirty="0"/>
          </a:p>
          <a:p>
            <a:pPr marL="0" indent="0">
              <a:buNone/>
            </a:pPr>
            <a:endParaRPr lang="en-US" altLang="ja-JP" dirty="0"/>
          </a:p>
          <a:p>
            <a:pPr marL="0" indent="0">
              <a:buNone/>
            </a:pPr>
            <a:endParaRPr kumimoji="1" lang="ja-JP" altLang="en-US" dirty="0"/>
          </a:p>
        </p:txBody>
      </p:sp>
      <p:sp>
        <p:nvSpPr>
          <p:cNvPr id="2" name="スライド番号プレースホルダー 1">
            <a:extLst>
              <a:ext uri="{FF2B5EF4-FFF2-40B4-BE49-F238E27FC236}">
                <a16:creationId xmlns:a16="http://schemas.microsoft.com/office/drawing/2014/main" id="{23707124-A58A-EA32-8F5F-635A91A90466}"/>
              </a:ext>
            </a:extLst>
          </p:cNvPr>
          <p:cNvSpPr>
            <a:spLocks noGrp="1"/>
          </p:cNvSpPr>
          <p:nvPr>
            <p:ph type="sldNum" sz="quarter" idx="12"/>
          </p:nvPr>
        </p:nvSpPr>
        <p:spPr/>
        <p:txBody>
          <a:bodyPr/>
          <a:lstStyle/>
          <a:p>
            <a:fld id="{546937FD-AF86-4C7D-8F7F-5D9162CA89EA}" type="slidenum">
              <a:rPr lang="ja-JP" altLang="en-US" smtClean="0"/>
              <a:pPr/>
              <a:t>27</a:t>
            </a:fld>
            <a:endParaRPr lang="ja-JP" altLang="en-US" dirty="0"/>
          </a:p>
        </p:txBody>
      </p:sp>
    </p:spTree>
    <p:extLst>
      <p:ext uri="{BB962C8B-B14F-4D97-AF65-F5344CB8AC3E}">
        <p14:creationId xmlns:p14="http://schemas.microsoft.com/office/powerpoint/2010/main" val="1746996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9BDE9B0C-256D-1119-4859-C5151CC12374}"/>
              </a:ext>
            </a:extLst>
          </p:cNvPr>
          <p:cNvSpPr>
            <a:spLocks noGrp="1"/>
          </p:cNvSpPr>
          <p:nvPr>
            <p:ph idx="1"/>
          </p:nvPr>
        </p:nvSpPr>
        <p:spPr>
          <a:xfrm>
            <a:off x="806450" y="683418"/>
            <a:ext cx="10579100" cy="5491163"/>
          </a:xfrm>
        </p:spPr>
        <p:txBody>
          <a:bodyPr/>
          <a:lstStyle/>
          <a:p>
            <a:r>
              <a:rPr kumimoji="1" lang="ja-JP" altLang="en-US" dirty="0"/>
              <a:t>鉄系超伝導体</a:t>
            </a:r>
            <a:r>
              <a:rPr kumimoji="1" lang="en-US" altLang="ja-JP" dirty="0"/>
              <a:t>-</a:t>
            </a:r>
            <a:r>
              <a:rPr kumimoji="1" lang="ja-JP" altLang="en-US" dirty="0"/>
              <a:t>固体量子物性研究室</a:t>
            </a:r>
            <a:r>
              <a:rPr kumimoji="1" lang="en-US" altLang="ja-JP" dirty="0"/>
              <a:t>HP</a:t>
            </a:r>
            <a:r>
              <a:rPr kumimoji="1" lang="ja-JP" altLang="en-US" dirty="0"/>
              <a:t>　閲覧日</a:t>
            </a:r>
            <a:r>
              <a:rPr kumimoji="1" lang="en-US" altLang="ja-JP" dirty="0"/>
              <a:t>:2022/7/16</a:t>
            </a:r>
          </a:p>
          <a:p>
            <a:pPr marL="0" indent="0">
              <a:buNone/>
            </a:pPr>
            <a:r>
              <a:rPr kumimoji="1" lang="en-US" altLang="ja-JP" dirty="0">
                <a:hlinkClick r:id="rId2"/>
              </a:rPr>
              <a:t>https://ss.scphys.kyoto-u.ac.jp/legacy_QM.php?p=/research/res-sub/contents/fesc.html#</a:t>
            </a:r>
            <a:endParaRPr kumimoji="1" lang="en-US" altLang="ja-JP" dirty="0"/>
          </a:p>
          <a:p>
            <a:pPr marL="0" indent="0">
              <a:buNone/>
            </a:pPr>
            <a:endParaRPr lang="en-US" altLang="ja-JP" dirty="0"/>
          </a:p>
          <a:p>
            <a:r>
              <a:rPr lang="ja-JP" altLang="en-US" i="0" dirty="0">
                <a:solidFill>
                  <a:srgbClr val="111111"/>
                </a:solidFill>
                <a:effectLst/>
              </a:rPr>
              <a:t>ダイヤモンドを用いた固体量子センサで新たな価値創出</a:t>
            </a:r>
            <a:endParaRPr lang="en-US" altLang="ja-JP" i="0" dirty="0">
              <a:solidFill>
                <a:srgbClr val="111111"/>
              </a:solidFill>
              <a:effectLst/>
            </a:endParaRPr>
          </a:p>
          <a:p>
            <a:pPr marL="0" indent="0">
              <a:buNone/>
            </a:pPr>
            <a:r>
              <a:rPr lang="ja-JP" altLang="en-US" dirty="0">
                <a:solidFill>
                  <a:srgbClr val="111111"/>
                </a:solidFill>
              </a:rPr>
              <a:t>閲覧日</a:t>
            </a:r>
            <a:r>
              <a:rPr lang="en-US" altLang="ja-JP" dirty="0">
                <a:solidFill>
                  <a:srgbClr val="111111"/>
                </a:solidFill>
              </a:rPr>
              <a:t>:2022/7/26</a:t>
            </a:r>
            <a:endParaRPr lang="en-US" altLang="ja-JP" dirty="0"/>
          </a:p>
          <a:p>
            <a:pPr marL="0" indent="0">
              <a:buNone/>
            </a:pPr>
            <a:r>
              <a:rPr kumimoji="1" lang="en-US" altLang="ja-JP" dirty="0">
                <a:hlinkClick r:id="rId3"/>
              </a:rPr>
              <a:t>URL:https://qforum.org/topics/interview07</a:t>
            </a:r>
            <a:endParaRPr kumimoji="1" lang="en-US" altLang="ja-JP" dirty="0"/>
          </a:p>
          <a:p>
            <a:pPr marL="0" indent="0">
              <a:buNone/>
            </a:pPr>
            <a:endParaRPr kumimoji="1" lang="en-US" altLang="ja-JP" dirty="0"/>
          </a:p>
          <a:p>
            <a:r>
              <a:rPr lang="en-US" altLang="ja-JP" dirty="0"/>
              <a:t>Stephen Blundell</a:t>
            </a:r>
            <a:r>
              <a:rPr lang="ja-JP" altLang="en-US" dirty="0"/>
              <a:t>著 </a:t>
            </a:r>
            <a:r>
              <a:rPr kumimoji="1" lang="ja-JP" altLang="en-US" dirty="0"/>
              <a:t>中村訳 「固体の磁性」内田老鶴圃 </a:t>
            </a:r>
            <a:r>
              <a:rPr kumimoji="1" lang="en-US" altLang="ja-JP" dirty="0"/>
              <a:t>2015</a:t>
            </a:r>
            <a:r>
              <a:rPr kumimoji="1" lang="ja-JP" altLang="en-US" dirty="0"/>
              <a:t>年</a:t>
            </a:r>
          </a:p>
        </p:txBody>
      </p:sp>
      <p:sp>
        <p:nvSpPr>
          <p:cNvPr id="2" name="スライド番号プレースホルダー 1">
            <a:extLst>
              <a:ext uri="{FF2B5EF4-FFF2-40B4-BE49-F238E27FC236}">
                <a16:creationId xmlns:a16="http://schemas.microsoft.com/office/drawing/2014/main" id="{AC470C68-E452-5537-E3FF-41ED1BEBCD06}"/>
              </a:ext>
            </a:extLst>
          </p:cNvPr>
          <p:cNvSpPr>
            <a:spLocks noGrp="1"/>
          </p:cNvSpPr>
          <p:nvPr>
            <p:ph type="sldNum" sz="quarter" idx="12"/>
          </p:nvPr>
        </p:nvSpPr>
        <p:spPr/>
        <p:txBody>
          <a:bodyPr/>
          <a:lstStyle/>
          <a:p>
            <a:fld id="{546937FD-AF86-4C7D-8F7F-5D9162CA89EA}" type="slidenum">
              <a:rPr lang="ja-JP" altLang="en-US" smtClean="0"/>
              <a:pPr/>
              <a:t>28</a:t>
            </a:fld>
            <a:endParaRPr lang="ja-JP" altLang="en-US" dirty="0"/>
          </a:p>
        </p:txBody>
      </p:sp>
    </p:spTree>
    <p:extLst>
      <p:ext uri="{BB962C8B-B14F-4D97-AF65-F5344CB8AC3E}">
        <p14:creationId xmlns:p14="http://schemas.microsoft.com/office/powerpoint/2010/main" val="16454208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9F5960AE-89A3-A4E7-61CE-91893870998D}"/>
              </a:ext>
            </a:extLst>
          </p:cNvPr>
          <p:cNvSpPr>
            <a:spLocks noGrp="1"/>
          </p:cNvSpPr>
          <p:nvPr>
            <p:ph idx="1"/>
          </p:nvPr>
        </p:nvSpPr>
        <p:spPr>
          <a:xfrm>
            <a:off x="260684" y="461814"/>
            <a:ext cx="11409948" cy="5967762"/>
          </a:xfrm>
        </p:spPr>
        <p:txBody>
          <a:bodyPr/>
          <a:lstStyle/>
          <a:p>
            <a:r>
              <a:rPr kumimoji="1" lang="ja-JP" altLang="en-US" dirty="0"/>
              <a:t>高圧力下単結晶中性子磁気回折実験のための圧力媒体の実用性検証</a:t>
            </a:r>
            <a:endParaRPr kumimoji="1" lang="en-US" altLang="ja-JP" dirty="0"/>
          </a:p>
          <a:p>
            <a:pPr marL="0" indent="0">
              <a:buNone/>
            </a:pPr>
            <a:r>
              <a:rPr lang="en-US" altLang="ja-JP" dirty="0">
                <a:hlinkClick r:id="rId2"/>
              </a:rPr>
              <a:t>URL:https://jopss.jaea.go.jp/search/servlet/search?5014673</a:t>
            </a:r>
            <a:endParaRPr lang="en-US" altLang="ja-JP" dirty="0"/>
          </a:p>
          <a:p>
            <a:pPr marL="0" indent="0">
              <a:buNone/>
            </a:pPr>
            <a:endParaRPr lang="en-US" altLang="ja-JP" dirty="0"/>
          </a:p>
        </p:txBody>
      </p:sp>
      <p:sp>
        <p:nvSpPr>
          <p:cNvPr id="4" name="スライド番号プレースホルダー 3">
            <a:extLst>
              <a:ext uri="{FF2B5EF4-FFF2-40B4-BE49-F238E27FC236}">
                <a16:creationId xmlns:a16="http://schemas.microsoft.com/office/drawing/2014/main" id="{F6E2EE7B-20B5-1D2B-0476-0D058E9F52C3}"/>
              </a:ext>
            </a:extLst>
          </p:cNvPr>
          <p:cNvSpPr>
            <a:spLocks noGrp="1"/>
          </p:cNvSpPr>
          <p:nvPr>
            <p:ph type="sldNum" sz="quarter" idx="12"/>
          </p:nvPr>
        </p:nvSpPr>
        <p:spPr/>
        <p:txBody>
          <a:bodyPr/>
          <a:lstStyle/>
          <a:p>
            <a:fld id="{546937FD-AF86-4C7D-8F7F-5D9162CA89EA}" type="slidenum">
              <a:rPr lang="ja-JP" altLang="en-US" smtClean="0"/>
              <a:pPr/>
              <a:t>29</a:t>
            </a:fld>
            <a:endParaRPr lang="ja-JP" altLang="en-US" dirty="0"/>
          </a:p>
        </p:txBody>
      </p:sp>
    </p:spTree>
    <p:extLst>
      <p:ext uri="{BB962C8B-B14F-4D97-AF65-F5344CB8AC3E}">
        <p14:creationId xmlns:p14="http://schemas.microsoft.com/office/powerpoint/2010/main" val="3154842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a:extLst>
              <a:ext uri="{FF2B5EF4-FFF2-40B4-BE49-F238E27FC236}">
                <a16:creationId xmlns:a16="http://schemas.microsoft.com/office/drawing/2014/main" id="{45BD952E-9AAB-25D6-BEA1-786C667FC9C7}"/>
              </a:ext>
            </a:extLst>
          </p:cNvPr>
          <p:cNvSpPr/>
          <p:nvPr/>
        </p:nvSpPr>
        <p:spPr>
          <a:xfrm>
            <a:off x="0" y="0"/>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EC989BA0-1484-4503-A971-C8146ADD572F}"/>
              </a:ext>
            </a:extLst>
          </p:cNvPr>
          <p:cNvSpPr txBox="1"/>
          <p:nvPr/>
        </p:nvSpPr>
        <p:spPr>
          <a:xfrm>
            <a:off x="711198" y="5877207"/>
            <a:ext cx="8204202" cy="646331"/>
          </a:xfrm>
          <a:prstGeom prst="rect">
            <a:avLst/>
          </a:prstGeom>
          <a:noFill/>
        </p:spPr>
        <p:txBody>
          <a:bodyPr wrap="square" rtlCol="0">
            <a:spAutoFit/>
          </a:bodyPr>
          <a:lstStyle/>
          <a:p>
            <a:r>
              <a:rPr kumimoji="1" lang="ja-JP" altLang="en-US" dirty="0"/>
              <a:t>京都大学</a:t>
            </a:r>
            <a:r>
              <a:rPr lang="ja-JP" altLang="en-US" dirty="0"/>
              <a:t>化学研究所無機フォトニクス材料領域水落研究室</a:t>
            </a:r>
            <a:r>
              <a:rPr lang="en-US" altLang="ja-JP" dirty="0"/>
              <a:t>(</a:t>
            </a:r>
            <a:r>
              <a:rPr lang="ja-JP" altLang="en-US" dirty="0"/>
              <a:t>参照日</a:t>
            </a:r>
            <a:r>
              <a:rPr lang="en-US" altLang="ja-JP" dirty="0"/>
              <a:t>:2022/7/11)</a:t>
            </a:r>
            <a:r>
              <a:rPr lang="ja-JP" altLang="en-US" dirty="0"/>
              <a:t> </a:t>
            </a:r>
            <a:r>
              <a:rPr lang="en-US" altLang="ja-JP" sz="1800" dirty="0">
                <a:hlinkClick r:id="rId3"/>
              </a:rPr>
              <a:t>http://mizuochilab.kuicr.kyoto-u.ac.jp/research.html</a:t>
            </a:r>
            <a:endParaRPr lang="en-US" altLang="ja-JP" sz="1800" dirty="0"/>
          </a:p>
        </p:txBody>
      </p:sp>
      <p:pic>
        <p:nvPicPr>
          <p:cNvPr id="7" name="図 6">
            <a:extLst>
              <a:ext uri="{FF2B5EF4-FFF2-40B4-BE49-F238E27FC236}">
                <a16:creationId xmlns:a16="http://schemas.microsoft.com/office/drawing/2014/main" id="{BFD05B59-7F51-B734-4846-D18B857228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074237"/>
            <a:ext cx="3556000" cy="3473780"/>
          </a:xfrm>
          <a:prstGeom prst="rect">
            <a:avLst/>
          </a:prstGeom>
        </p:spPr>
      </p:pic>
      <p:sp>
        <p:nvSpPr>
          <p:cNvPr id="4" name="テキスト ボックス 3">
            <a:extLst>
              <a:ext uri="{FF2B5EF4-FFF2-40B4-BE49-F238E27FC236}">
                <a16:creationId xmlns:a16="http://schemas.microsoft.com/office/drawing/2014/main" id="{E9E86D3E-388A-B7AB-1D2C-F1C1744E292A}"/>
              </a:ext>
            </a:extLst>
          </p:cNvPr>
          <p:cNvSpPr txBox="1"/>
          <p:nvPr/>
        </p:nvSpPr>
        <p:spPr>
          <a:xfrm>
            <a:off x="711198" y="5178914"/>
            <a:ext cx="4826001" cy="523220"/>
          </a:xfrm>
          <a:prstGeom prst="rect">
            <a:avLst/>
          </a:prstGeom>
          <a:noFill/>
        </p:spPr>
        <p:txBody>
          <a:bodyPr wrap="square" rtlCol="0">
            <a:spAutoFit/>
          </a:bodyPr>
          <a:lstStyle/>
          <a:p>
            <a:r>
              <a:rPr kumimoji="1" lang="en-US" altLang="ja-JP" sz="2800" dirty="0"/>
              <a:t>N:</a:t>
            </a:r>
            <a:r>
              <a:rPr kumimoji="1" lang="ja-JP" altLang="en-US" sz="2800" dirty="0"/>
              <a:t>窒素　</a:t>
            </a:r>
            <a:r>
              <a:rPr kumimoji="1" lang="en-US" altLang="ja-JP" sz="2800" dirty="0"/>
              <a:t>V:</a:t>
            </a:r>
            <a:r>
              <a:rPr kumimoji="1" lang="ja-JP" altLang="en-US" sz="2800" dirty="0"/>
              <a:t>空孔 その他</a:t>
            </a:r>
            <a:r>
              <a:rPr kumimoji="1" lang="en-US" altLang="ja-JP" sz="2800" dirty="0"/>
              <a:t>:</a:t>
            </a:r>
            <a:r>
              <a:rPr kumimoji="1" lang="ja-JP" altLang="en-US" sz="2800" dirty="0"/>
              <a:t>炭素</a:t>
            </a:r>
          </a:p>
        </p:txBody>
      </p:sp>
      <p:sp>
        <p:nvSpPr>
          <p:cNvPr id="8" name="テキスト ボックス 7">
            <a:extLst>
              <a:ext uri="{FF2B5EF4-FFF2-40B4-BE49-F238E27FC236}">
                <a16:creationId xmlns:a16="http://schemas.microsoft.com/office/drawing/2014/main" id="{D80A5698-4CFA-3DB0-F8E1-E74F6376F0E1}"/>
              </a:ext>
            </a:extLst>
          </p:cNvPr>
          <p:cNvSpPr txBox="1"/>
          <p:nvPr/>
        </p:nvSpPr>
        <p:spPr>
          <a:xfrm>
            <a:off x="244642" y="4622412"/>
            <a:ext cx="4826001" cy="461665"/>
          </a:xfrm>
          <a:prstGeom prst="rect">
            <a:avLst/>
          </a:prstGeom>
          <a:noFill/>
        </p:spPr>
        <p:txBody>
          <a:bodyPr wrap="square" rtlCol="0">
            <a:spAutoFit/>
          </a:bodyPr>
          <a:lstStyle/>
          <a:p>
            <a:r>
              <a:rPr kumimoji="1" lang="ja-JP" altLang="en-US" sz="2400" dirty="0"/>
              <a:t>ダイヤモンド窒素空孔中心の構造</a:t>
            </a:r>
          </a:p>
        </p:txBody>
      </p:sp>
      <p:sp>
        <p:nvSpPr>
          <p:cNvPr id="9" name="テキスト ボックス 8">
            <a:extLst>
              <a:ext uri="{FF2B5EF4-FFF2-40B4-BE49-F238E27FC236}">
                <a16:creationId xmlns:a16="http://schemas.microsoft.com/office/drawing/2014/main" id="{0E07B5A9-3090-6AA7-491E-E52BCD7C6F1E}"/>
              </a:ext>
            </a:extLst>
          </p:cNvPr>
          <p:cNvSpPr txBox="1"/>
          <p:nvPr/>
        </p:nvSpPr>
        <p:spPr>
          <a:xfrm>
            <a:off x="5342021" y="1975255"/>
            <a:ext cx="6605337" cy="3170099"/>
          </a:xfrm>
          <a:prstGeom prst="rect">
            <a:avLst/>
          </a:prstGeom>
          <a:noFill/>
        </p:spPr>
        <p:txBody>
          <a:bodyPr wrap="square" rtlCol="0">
            <a:spAutoFit/>
          </a:bodyPr>
          <a:lstStyle/>
          <a:p>
            <a:r>
              <a:rPr kumimoji="1" lang="ja-JP" altLang="en-US" sz="3200" dirty="0"/>
              <a:t>・</a:t>
            </a:r>
            <a:r>
              <a:rPr kumimoji="1" lang="ja-JP" altLang="en-US" sz="2800" dirty="0"/>
              <a:t>ダイヤモンド結晶の複合欠陥</a:t>
            </a:r>
            <a:endParaRPr kumimoji="1" lang="en-US" altLang="ja-JP" sz="2800" dirty="0"/>
          </a:p>
          <a:p>
            <a:endParaRPr lang="en-US" altLang="ja-JP" sz="2800" dirty="0"/>
          </a:p>
          <a:p>
            <a:r>
              <a:rPr kumimoji="1" lang="ja-JP" altLang="en-US" sz="2800" dirty="0"/>
              <a:t>・大きさ約</a:t>
            </a:r>
            <a:r>
              <a:rPr kumimoji="1" lang="en-US" altLang="ja-JP" sz="2800" dirty="0"/>
              <a:t>1 </a:t>
            </a:r>
            <a:r>
              <a:rPr lang="en-US" altLang="ja-JP" sz="2800" dirty="0" err="1">
                <a:latin typeface="Yu Gothic UI" panose="020B0500000000000000" pitchFamily="50" charset="-128"/>
                <a:ea typeface="Yu Gothic UI" panose="020B0500000000000000" pitchFamily="50" charset="-128"/>
              </a:rPr>
              <a:t>μ</a:t>
            </a:r>
            <a:r>
              <a:rPr kumimoji="1" lang="en-US" altLang="ja-JP" sz="2800" dirty="0" err="1"/>
              <a:t>m</a:t>
            </a:r>
            <a:endParaRPr kumimoji="1" lang="en-US" altLang="ja-JP" sz="2800" dirty="0"/>
          </a:p>
          <a:p>
            <a:endParaRPr lang="en-US" altLang="ja-JP" sz="2800" dirty="0"/>
          </a:p>
          <a:p>
            <a:r>
              <a:rPr kumimoji="1" lang="ja-JP" altLang="en-US" sz="2800" dirty="0"/>
              <a:t>・圧力容器内で磁気センサとして用いた</a:t>
            </a:r>
            <a:endParaRPr kumimoji="1" lang="en-US" altLang="ja-JP" sz="2800" dirty="0"/>
          </a:p>
          <a:p>
            <a:endParaRPr lang="en-US" altLang="ja-JP" sz="2800" dirty="0"/>
          </a:p>
          <a:p>
            <a:r>
              <a:rPr kumimoji="1" lang="ja-JP" altLang="en-US" sz="2800" dirty="0"/>
              <a:t>・超伝導体の磁場構造を測定</a:t>
            </a:r>
          </a:p>
        </p:txBody>
      </p:sp>
      <p:sp>
        <p:nvSpPr>
          <p:cNvPr id="3" name="四角形: 角を丸くする 2">
            <a:extLst>
              <a:ext uri="{FF2B5EF4-FFF2-40B4-BE49-F238E27FC236}">
                <a16:creationId xmlns:a16="http://schemas.microsoft.com/office/drawing/2014/main" id="{88283F8B-5D61-CFD1-A69F-A48A16E9B4C2}"/>
              </a:ext>
            </a:extLst>
          </p:cNvPr>
          <p:cNvSpPr/>
          <p:nvPr/>
        </p:nvSpPr>
        <p:spPr>
          <a:xfrm>
            <a:off x="5342021" y="1754302"/>
            <a:ext cx="6605337" cy="3816319"/>
          </a:xfrm>
          <a:prstGeom prst="roundRect">
            <a:avLst/>
          </a:prstGeom>
          <a:noFill/>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3" name="タイトル 1">
            <a:extLst>
              <a:ext uri="{FF2B5EF4-FFF2-40B4-BE49-F238E27FC236}">
                <a16:creationId xmlns:a16="http://schemas.microsoft.com/office/drawing/2014/main" id="{03930CEC-776D-A2B0-9416-EB6E891DC4D4}"/>
              </a:ext>
            </a:extLst>
          </p:cNvPr>
          <p:cNvSpPr txBox="1">
            <a:spLocks/>
          </p:cNvSpPr>
          <p:nvPr/>
        </p:nvSpPr>
        <p:spPr>
          <a:xfrm>
            <a:off x="0" y="9826"/>
            <a:ext cx="12192000" cy="10123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b="1" dirty="0">
                <a:latin typeface="ＭＳ ゴシック" panose="020B0609070205080204" pitchFamily="49" charset="-128"/>
                <a:ea typeface="ＭＳ ゴシック" panose="020B0609070205080204" pitchFamily="49" charset="-128"/>
              </a:rPr>
              <a:t>背景</a:t>
            </a:r>
            <a:r>
              <a:rPr lang="en-US" altLang="ja-JP" b="1" dirty="0">
                <a:latin typeface="ＭＳ ゴシック" panose="020B0609070205080204" pitchFamily="49" charset="-128"/>
                <a:ea typeface="ＭＳ ゴシック" panose="020B0609070205080204" pitchFamily="49" charset="-128"/>
              </a:rPr>
              <a:t>:</a:t>
            </a:r>
            <a:r>
              <a:rPr lang="ja-JP" altLang="en-US" b="1" dirty="0">
                <a:latin typeface="ＭＳ ゴシック" panose="020B0609070205080204" pitchFamily="49" charset="-128"/>
                <a:ea typeface="ＭＳ ゴシック" panose="020B0609070205080204" pitchFamily="49" charset="-128"/>
              </a:rPr>
              <a:t>ダイヤモンド窒素空孔中心</a:t>
            </a:r>
          </a:p>
        </p:txBody>
      </p:sp>
      <p:sp>
        <p:nvSpPr>
          <p:cNvPr id="2" name="スライド番号プレースホルダー 1">
            <a:extLst>
              <a:ext uri="{FF2B5EF4-FFF2-40B4-BE49-F238E27FC236}">
                <a16:creationId xmlns:a16="http://schemas.microsoft.com/office/drawing/2014/main" id="{AAD6F5EC-2ADE-BC86-12A1-719654E3AAF9}"/>
              </a:ext>
            </a:extLst>
          </p:cNvPr>
          <p:cNvSpPr>
            <a:spLocks noGrp="1"/>
          </p:cNvSpPr>
          <p:nvPr>
            <p:ph type="sldNum" sz="quarter" idx="12"/>
          </p:nvPr>
        </p:nvSpPr>
        <p:spPr/>
        <p:txBody>
          <a:bodyPr/>
          <a:lstStyle/>
          <a:p>
            <a:fld id="{546937FD-AF86-4C7D-8F7F-5D9162CA89EA}" type="slidenum">
              <a:rPr lang="ja-JP" altLang="en-US" smtClean="0"/>
              <a:pPr/>
              <a:t>3</a:t>
            </a:fld>
            <a:endParaRPr lang="ja-JP" altLang="en-US" dirty="0"/>
          </a:p>
        </p:txBody>
      </p:sp>
    </p:spTree>
    <p:extLst>
      <p:ext uri="{BB962C8B-B14F-4D97-AF65-F5344CB8AC3E}">
        <p14:creationId xmlns:p14="http://schemas.microsoft.com/office/powerpoint/2010/main" val="3671584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104DFF3C-7E7E-88BA-36CF-4441F3981D1A}"/>
              </a:ext>
            </a:extLst>
          </p:cNvPr>
          <p:cNvSpPr/>
          <p:nvPr/>
        </p:nvSpPr>
        <p:spPr>
          <a:xfrm>
            <a:off x="9195" y="-52265"/>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47A09FE5-5837-9DC0-B452-0F57B035E469}"/>
              </a:ext>
            </a:extLst>
          </p:cNvPr>
          <p:cNvSpPr>
            <a:spLocks noGrp="1"/>
          </p:cNvSpPr>
          <p:nvPr>
            <p:ph type="title"/>
          </p:nvPr>
        </p:nvSpPr>
        <p:spPr>
          <a:xfrm>
            <a:off x="9195" y="-14235"/>
            <a:ext cx="12192000" cy="982684"/>
          </a:xfrm>
        </p:spPr>
        <p:txBody>
          <a:bodyPr>
            <a:normAutofit/>
          </a:bodyPr>
          <a:lstStyle/>
          <a:p>
            <a:pPr algn="ctr"/>
            <a:r>
              <a:rPr kumimoji="1" lang="ja-JP" altLang="en-US" b="1" dirty="0">
                <a:latin typeface="ＭＳ ゴシック" panose="020B0609070205080204" pitchFamily="49" charset="-128"/>
                <a:ea typeface="ＭＳ ゴシック" panose="020B0609070205080204" pitchFamily="49" charset="-128"/>
              </a:rPr>
              <a:t>背景</a:t>
            </a:r>
            <a:r>
              <a:rPr kumimoji="1" lang="en-US" altLang="ja-JP" b="1" dirty="0">
                <a:latin typeface="ＭＳ ゴシック" panose="020B0609070205080204" pitchFamily="49" charset="-128"/>
                <a:ea typeface="ＭＳ ゴシック" panose="020B0609070205080204" pitchFamily="49" charset="-128"/>
              </a:rPr>
              <a:t>:BaFe</a:t>
            </a:r>
            <a:r>
              <a:rPr lang="en-US" altLang="ja-JP" b="1" baseline="-25000" dirty="0">
                <a:latin typeface="ＭＳ ゴシック" panose="020B0609070205080204" pitchFamily="49" charset="-128"/>
                <a:ea typeface="ＭＳ ゴシック" panose="020B0609070205080204" pitchFamily="49" charset="-128"/>
              </a:rPr>
              <a:t>2</a:t>
            </a:r>
            <a:r>
              <a:rPr kumimoji="1" lang="en-US" altLang="ja-JP" b="1" dirty="0">
                <a:latin typeface="ＭＳ ゴシック" panose="020B0609070205080204" pitchFamily="49" charset="-128"/>
                <a:ea typeface="ＭＳ ゴシック" panose="020B0609070205080204" pitchFamily="49" charset="-128"/>
              </a:rPr>
              <a:t>(As</a:t>
            </a:r>
            <a:r>
              <a:rPr kumimoji="1" lang="en-US" altLang="ja-JP" b="1" baseline="-25000" dirty="0">
                <a:latin typeface="ＭＳ ゴシック" panose="020B0609070205080204" pitchFamily="49" charset="-128"/>
                <a:ea typeface="ＭＳ ゴシック" panose="020B0609070205080204" pitchFamily="49" charset="-128"/>
              </a:rPr>
              <a:t>1-x</a:t>
            </a:r>
            <a:r>
              <a:rPr kumimoji="1" lang="en-US" altLang="ja-JP" b="1" dirty="0">
                <a:latin typeface="ＭＳ ゴシック" panose="020B0609070205080204" pitchFamily="49" charset="-128"/>
                <a:ea typeface="ＭＳ ゴシック" panose="020B0609070205080204" pitchFamily="49" charset="-128"/>
              </a:rPr>
              <a:t>P</a:t>
            </a:r>
            <a:r>
              <a:rPr lang="en-US" altLang="ja-JP" b="1" baseline="-25000" dirty="0">
                <a:latin typeface="ＭＳ ゴシック" panose="020B0609070205080204" pitchFamily="49" charset="-128"/>
                <a:ea typeface="ＭＳ ゴシック" panose="020B0609070205080204" pitchFamily="49" charset="-128"/>
              </a:rPr>
              <a:t>x</a:t>
            </a:r>
            <a:r>
              <a:rPr kumimoji="1" lang="en-US" altLang="ja-JP" b="1" dirty="0">
                <a:latin typeface="ＭＳ ゴシック" panose="020B0609070205080204" pitchFamily="49" charset="-128"/>
                <a:ea typeface="ＭＳ ゴシック" panose="020B0609070205080204" pitchFamily="49" charset="-128"/>
              </a:rPr>
              <a:t>)</a:t>
            </a:r>
            <a:r>
              <a:rPr lang="en-US" altLang="ja-JP" b="1" baseline="-25000" dirty="0">
                <a:latin typeface="ＭＳ ゴシック" panose="020B0609070205080204" pitchFamily="49" charset="-128"/>
                <a:ea typeface="ＭＳ ゴシック" panose="020B0609070205080204" pitchFamily="49" charset="-128"/>
              </a:rPr>
              <a:t>2</a:t>
            </a:r>
            <a:r>
              <a:rPr kumimoji="1" lang="ja-JP" altLang="en-US" b="1" dirty="0">
                <a:latin typeface="ＭＳ ゴシック" panose="020B0609070205080204" pitchFamily="49" charset="-128"/>
                <a:ea typeface="ＭＳ ゴシック" panose="020B0609070205080204" pitchFamily="49" charset="-128"/>
              </a:rPr>
              <a:t>について</a:t>
            </a:r>
          </a:p>
        </p:txBody>
      </p:sp>
      <p:sp>
        <p:nvSpPr>
          <p:cNvPr id="6" name="テキスト ボックス 5">
            <a:extLst>
              <a:ext uri="{FF2B5EF4-FFF2-40B4-BE49-F238E27FC236}">
                <a16:creationId xmlns:a16="http://schemas.microsoft.com/office/drawing/2014/main" id="{1D842FBD-A33A-FEB2-C1CE-06533C483862}"/>
              </a:ext>
            </a:extLst>
          </p:cNvPr>
          <p:cNvSpPr txBox="1"/>
          <p:nvPr/>
        </p:nvSpPr>
        <p:spPr>
          <a:xfrm>
            <a:off x="1993737" y="4844894"/>
            <a:ext cx="3709231" cy="523220"/>
          </a:xfrm>
          <a:prstGeom prst="rect">
            <a:avLst/>
          </a:prstGeom>
          <a:noFill/>
        </p:spPr>
        <p:txBody>
          <a:bodyPr wrap="square" rtlCol="0">
            <a:spAutoFit/>
          </a:bodyPr>
          <a:lstStyle/>
          <a:p>
            <a:r>
              <a:rPr kumimoji="1" lang="en-US" altLang="ja-JP" sz="2800" dirty="0" err="1"/>
              <a:t>BaFe</a:t>
            </a:r>
            <a:r>
              <a:rPr kumimoji="1" lang="ja-JP" altLang="en-US" sz="2800" dirty="0"/>
              <a:t>₂</a:t>
            </a:r>
            <a:r>
              <a:rPr kumimoji="1" lang="en-US" altLang="ja-JP" sz="2800" dirty="0"/>
              <a:t>(As</a:t>
            </a:r>
            <a:r>
              <a:rPr kumimoji="1" lang="en-US" altLang="ja-JP" sz="1600" dirty="0"/>
              <a:t>1-x</a:t>
            </a:r>
            <a:r>
              <a:rPr kumimoji="1" lang="en-US" altLang="ja-JP" sz="2800" dirty="0"/>
              <a:t>P</a:t>
            </a:r>
            <a:r>
              <a:rPr lang="en-US" altLang="ja-JP" sz="1600" dirty="0"/>
              <a:t>x</a:t>
            </a:r>
            <a:r>
              <a:rPr kumimoji="1" lang="en-US" altLang="ja-JP" sz="2800" dirty="0"/>
              <a:t>)</a:t>
            </a:r>
            <a:r>
              <a:rPr kumimoji="1" lang="ja-JP" altLang="en-US" sz="2800" dirty="0"/>
              <a:t>₂の構造</a:t>
            </a:r>
            <a:endParaRPr kumimoji="1" lang="en-US" altLang="ja-JP" sz="2800" dirty="0"/>
          </a:p>
        </p:txBody>
      </p:sp>
      <p:pic>
        <p:nvPicPr>
          <p:cNvPr id="7" name="図 6">
            <a:extLst>
              <a:ext uri="{FF2B5EF4-FFF2-40B4-BE49-F238E27FC236}">
                <a16:creationId xmlns:a16="http://schemas.microsoft.com/office/drawing/2014/main" id="{9B9B6812-7098-30C6-1F9F-13AC2F2DC8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237364"/>
            <a:ext cx="5930570" cy="3398057"/>
          </a:xfrm>
          <a:prstGeom prst="rect">
            <a:avLst/>
          </a:prstGeom>
        </p:spPr>
      </p:pic>
      <p:sp>
        <p:nvSpPr>
          <p:cNvPr id="8" name="テキスト ボックス 7">
            <a:extLst>
              <a:ext uri="{FF2B5EF4-FFF2-40B4-BE49-F238E27FC236}">
                <a16:creationId xmlns:a16="http://schemas.microsoft.com/office/drawing/2014/main" id="{E3258C65-F11C-C057-3825-70134539CAC4}"/>
              </a:ext>
            </a:extLst>
          </p:cNvPr>
          <p:cNvSpPr txBox="1"/>
          <p:nvPr/>
        </p:nvSpPr>
        <p:spPr>
          <a:xfrm>
            <a:off x="7339941" y="2859825"/>
            <a:ext cx="4369460" cy="1077218"/>
          </a:xfrm>
          <a:prstGeom prst="rect">
            <a:avLst/>
          </a:prstGeom>
          <a:noFill/>
        </p:spPr>
        <p:txBody>
          <a:bodyPr wrap="square" rtlCol="0">
            <a:spAutoFit/>
          </a:bodyPr>
          <a:lstStyle/>
          <a:p>
            <a:r>
              <a:rPr kumimoji="1" lang="ja-JP" altLang="en-US" sz="3200" dirty="0"/>
              <a:t>・左図ピンク色の部分で超伝導が起こる</a:t>
            </a:r>
            <a:endParaRPr kumimoji="1" lang="en-US" altLang="ja-JP" sz="3200" dirty="0"/>
          </a:p>
        </p:txBody>
      </p:sp>
      <p:sp>
        <p:nvSpPr>
          <p:cNvPr id="3" name="テキスト ボックス 2">
            <a:extLst>
              <a:ext uri="{FF2B5EF4-FFF2-40B4-BE49-F238E27FC236}">
                <a16:creationId xmlns:a16="http://schemas.microsoft.com/office/drawing/2014/main" id="{2425A560-FD73-028D-2E83-6C3E0F88532B}"/>
              </a:ext>
            </a:extLst>
          </p:cNvPr>
          <p:cNvSpPr txBox="1"/>
          <p:nvPr/>
        </p:nvSpPr>
        <p:spPr>
          <a:xfrm>
            <a:off x="7339940" y="1628016"/>
            <a:ext cx="4369460" cy="1077218"/>
          </a:xfrm>
          <a:prstGeom prst="rect">
            <a:avLst/>
          </a:prstGeom>
          <a:noFill/>
        </p:spPr>
        <p:txBody>
          <a:bodyPr wrap="square" rtlCol="0">
            <a:spAutoFit/>
          </a:bodyPr>
          <a:lstStyle/>
          <a:p>
            <a:r>
              <a:rPr kumimoji="1" lang="ja-JP" altLang="en-US" sz="3200" dirty="0"/>
              <a:t>・鉄系第</a:t>
            </a:r>
            <a:r>
              <a:rPr kumimoji="1" lang="en-US" altLang="ja-JP" sz="3200" dirty="0"/>
              <a:t>II</a:t>
            </a:r>
            <a:r>
              <a:rPr kumimoji="1" lang="ja-JP" altLang="en-US" sz="3200" dirty="0"/>
              <a:t>種超伝導体</a:t>
            </a:r>
            <a:endParaRPr kumimoji="1" lang="en-US" altLang="ja-JP" sz="3200" dirty="0"/>
          </a:p>
          <a:p>
            <a:r>
              <a:rPr lang="ja-JP" altLang="en-US" sz="3200" dirty="0"/>
              <a:t>　</a:t>
            </a:r>
            <a:r>
              <a:rPr lang="en-US" altLang="ja-JP" sz="3200" dirty="0"/>
              <a:t>(</a:t>
            </a:r>
            <a:r>
              <a:rPr lang="ja-JP" altLang="en-US" sz="3200" dirty="0"/>
              <a:t>強相関系物質</a:t>
            </a:r>
            <a:r>
              <a:rPr lang="en-US" altLang="ja-JP" sz="3200" dirty="0"/>
              <a:t>)</a:t>
            </a:r>
            <a:endParaRPr kumimoji="1" lang="ja-JP" altLang="en-US" sz="3200" dirty="0"/>
          </a:p>
        </p:txBody>
      </p:sp>
      <p:sp>
        <p:nvSpPr>
          <p:cNvPr id="4" name="テキスト ボックス 3">
            <a:extLst>
              <a:ext uri="{FF2B5EF4-FFF2-40B4-BE49-F238E27FC236}">
                <a16:creationId xmlns:a16="http://schemas.microsoft.com/office/drawing/2014/main" id="{737F1CD8-FC62-6BD2-397C-4FE82B43A1BB}"/>
              </a:ext>
            </a:extLst>
          </p:cNvPr>
          <p:cNvSpPr txBox="1"/>
          <p:nvPr/>
        </p:nvSpPr>
        <p:spPr>
          <a:xfrm>
            <a:off x="7339940" y="4347485"/>
            <a:ext cx="3798290" cy="584775"/>
          </a:xfrm>
          <a:prstGeom prst="rect">
            <a:avLst/>
          </a:prstGeom>
          <a:noFill/>
        </p:spPr>
        <p:txBody>
          <a:bodyPr wrap="square" rtlCol="0">
            <a:spAutoFit/>
          </a:bodyPr>
          <a:lstStyle/>
          <a:p>
            <a:r>
              <a:rPr kumimoji="1" lang="ja-JP" altLang="en-US" sz="3200" dirty="0"/>
              <a:t>・</a:t>
            </a:r>
            <a:r>
              <a:rPr kumimoji="1" lang="en-US" altLang="ja-JP" sz="3200" dirty="0"/>
              <a:t>x=0.41</a:t>
            </a:r>
            <a:r>
              <a:rPr kumimoji="1" lang="ja-JP" altLang="en-US" sz="3200" dirty="0"/>
              <a:t>を用いた</a:t>
            </a:r>
          </a:p>
        </p:txBody>
      </p:sp>
      <p:sp>
        <p:nvSpPr>
          <p:cNvPr id="9" name="テキスト ボックス 8">
            <a:extLst>
              <a:ext uri="{FF2B5EF4-FFF2-40B4-BE49-F238E27FC236}">
                <a16:creationId xmlns:a16="http://schemas.microsoft.com/office/drawing/2014/main" id="{2DC4B0F6-6991-BF5E-5F58-0C7FF7D0F0B3}"/>
              </a:ext>
            </a:extLst>
          </p:cNvPr>
          <p:cNvSpPr txBox="1"/>
          <p:nvPr/>
        </p:nvSpPr>
        <p:spPr>
          <a:xfrm>
            <a:off x="910895" y="5569544"/>
            <a:ext cx="5765470" cy="1200329"/>
          </a:xfrm>
          <a:prstGeom prst="rect">
            <a:avLst/>
          </a:prstGeom>
          <a:noFill/>
        </p:spPr>
        <p:txBody>
          <a:bodyPr wrap="square" rtlCol="0">
            <a:spAutoFit/>
          </a:bodyPr>
          <a:lstStyle/>
          <a:p>
            <a:r>
              <a:rPr kumimoji="1" lang="en-US" altLang="ja-JP" dirty="0"/>
              <a:t>Spring8 (</a:t>
            </a:r>
            <a:r>
              <a:rPr kumimoji="1" lang="ja-JP" altLang="en-US" dirty="0"/>
              <a:t>参照日</a:t>
            </a:r>
            <a:r>
              <a:rPr kumimoji="1" lang="en-US" altLang="ja-JP" dirty="0"/>
              <a:t>:2022/7/11)</a:t>
            </a:r>
          </a:p>
          <a:p>
            <a:r>
              <a:rPr kumimoji="1" lang="en-US" altLang="ja-JP" dirty="0">
                <a:hlinkClick r:id="rId4"/>
              </a:rPr>
              <a:t>http://www.spring8.or.jp/ja/news_publications/press_release/2012/120621/</a:t>
            </a:r>
            <a:endParaRPr lang="en-US" altLang="ja-JP" dirty="0"/>
          </a:p>
          <a:p>
            <a:endParaRPr kumimoji="1" lang="en-US" altLang="ja-JP" dirty="0"/>
          </a:p>
        </p:txBody>
      </p:sp>
      <p:sp>
        <p:nvSpPr>
          <p:cNvPr id="10" name="四角形: 角を丸くする 9">
            <a:extLst>
              <a:ext uri="{FF2B5EF4-FFF2-40B4-BE49-F238E27FC236}">
                <a16:creationId xmlns:a16="http://schemas.microsoft.com/office/drawing/2014/main" id="{F1161F10-3E35-0A87-15C7-6BD89935D86B}"/>
              </a:ext>
            </a:extLst>
          </p:cNvPr>
          <p:cNvSpPr/>
          <p:nvPr/>
        </p:nvSpPr>
        <p:spPr>
          <a:xfrm>
            <a:off x="7062537" y="1354914"/>
            <a:ext cx="4646863" cy="40132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E25BC0B-7FCE-706A-6C73-ECB0D5D794F0}"/>
              </a:ext>
            </a:extLst>
          </p:cNvPr>
          <p:cNvSpPr>
            <a:spLocks noGrp="1"/>
          </p:cNvSpPr>
          <p:nvPr>
            <p:ph type="sldNum" sz="quarter" idx="12"/>
          </p:nvPr>
        </p:nvSpPr>
        <p:spPr/>
        <p:txBody>
          <a:bodyPr/>
          <a:lstStyle/>
          <a:p>
            <a:fld id="{546937FD-AF86-4C7D-8F7F-5D9162CA89EA}" type="slidenum">
              <a:rPr lang="ja-JP" altLang="en-US" smtClean="0"/>
              <a:pPr/>
              <a:t>4</a:t>
            </a:fld>
            <a:endParaRPr lang="ja-JP" altLang="en-US" dirty="0"/>
          </a:p>
        </p:txBody>
      </p:sp>
    </p:spTree>
    <p:extLst>
      <p:ext uri="{BB962C8B-B14F-4D97-AF65-F5344CB8AC3E}">
        <p14:creationId xmlns:p14="http://schemas.microsoft.com/office/powerpoint/2010/main" val="4007119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11700DB4-240D-E53A-FDE0-9085871E8266}"/>
              </a:ext>
            </a:extLst>
          </p:cNvPr>
          <p:cNvSpPr/>
          <p:nvPr/>
        </p:nvSpPr>
        <p:spPr>
          <a:xfrm>
            <a:off x="9195" y="-52265"/>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A7F29FBB-71AE-24CA-EC1C-5B6BE45E71F1}"/>
              </a:ext>
            </a:extLst>
          </p:cNvPr>
          <p:cNvSpPr>
            <a:spLocks noGrp="1"/>
          </p:cNvSpPr>
          <p:nvPr>
            <p:ph type="title"/>
          </p:nvPr>
        </p:nvSpPr>
        <p:spPr>
          <a:xfrm>
            <a:off x="5105400" y="13330"/>
            <a:ext cx="1460500" cy="972618"/>
          </a:xfrm>
        </p:spPr>
        <p:txBody>
          <a:bodyPr/>
          <a:lstStyle/>
          <a:p>
            <a:pPr algn="ctr"/>
            <a:r>
              <a:rPr kumimoji="1" lang="ja-JP" altLang="en-US" b="1" dirty="0">
                <a:latin typeface="ＭＳ ゴシック" panose="020B0609070205080204" pitchFamily="49" charset="-128"/>
                <a:ea typeface="ＭＳ ゴシック" panose="020B0609070205080204" pitchFamily="49" charset="-128"/>
              </a:rPr>
              <a:t>目的</a:t>
            </a:r>
          </a:p>
        </p:txBody>
      </p:sp>
      <p:sp>
        <p:nvSpPr>
          <p:cNvPr id="3" name="コンテンツ プレースホルダー 2">
            <a:extLst>
              <a:ext uri="{FF2B5EF4-FFF2-40B4-BE49-F238E27FC236}">
                <a16:creationId xmlns:a16="http://schemas.microsoft.com/office/drawing/2014/main" id="{215986A8-98A0-7841-9FDF-7BAF485EC541}"/>
              </a:ext>
            </a:extLst>
          </p:cNvPr>
          <p:cNvSpPr>
            <a:spLocks noGrp="1"/>
          </p:cNvSpPr>
          <p:nvPr>
            <p:ph idx="1"/>
          </p:nvPr>
        </p:nvSpPr>
        <p:spPr>
          <a:xfrm>
            <a:off x="3447720" y="2459679"/>
            <a:ext cx="5314950" cy="707886"/>
          </a:xfrm>
        </p:spPr>
        <p:txBody>
          <a:bodyPr>
            <a:normAutofit/>
          </a:bodyPr>
          <a:lstStyle/>
          <a:p>
            <a:pPr marL="0" indent="0">
              <a:buNone/>
            </a:pPr>
            <a:r>
              <a:rPr kumimoji="1" lang="ja-JP" altLang="en-US" sz="4000" b="1" dirty="0"/>
              <a:t>極限環境</a:t>
            </a:r>
            <a:r>
              <a:rPr kumimoji="1" lang="en-US" altLang="ja-JP" sz="4000" b="1" dirty="0"/>
              <a:t>(</a:t>
            </a:r>
            <a:r>
              <a:rPr kumimoji="1" lang="ja-JP" altLang="en-US" sz="4000" b="1" dirty="0"/>
              <a:t>高圧</a:t>
            </a:r>
            <a:r>
              <a:rPr kumimoji="1" lang="en-US" altLang="ja-JP" sz="4000" b="1" dirty="0"/>
              <a:t>&amp;</a:t>
            </a:r>
            <a:r>
              <a:rPr kumimoji="1" lang="ja-JP" altLang="en-US" sz="4000" b="1" dirty="0"/>
              <a:t>低温</a:t>
            </a:r>
            <a:r>
              <a:rPr kumimoji="1" lang="en-US" altLang="ja-JP" sz="4000" b="1" dirty="0"/>
              <a:t>)</a:t>
            </a:r>
          </a:p>
        </p:txBody>
      </p:sp>
      <p:sp>
        <p:nvSpPr>
          <p:cNvPr id="4" name="テキスト ボックス 3">
            <a:extLst>
              <a:ext uri="{FF2B5EF4-FFF2-40B4-BE49-F238E27FC236}">
                <a16:creationId xmlns:a16="http://schemas.microsoft.com/office/drawing/2014/main" id="{D63ACACF-F1F4-E1BF-AB35-235C6E013DAE}"/>
              </a:ext>
            </a:extLst>
          </p:cNvPr>
          <p:cNvSpPr txBox="1"/>
          <p:nvPr/>
        </p:nvSpPr>
        <p:spPr>
          <a:xfrm>
            <a:off x="533400" y="1076355"/>
            <a:ext cx="8432800" cy="707886"/>
          </a:xfrm>
          <a:prstGeom prst="rect">
            <a:avLst/>
          </a:prstGeom>
          <a:noFill/>
        </p:spPr>
        <p:txBody>
          <a:bodyPr wrap="square" rtlCol="0">
            <a:spAutoFit/>
          </a:bodyPr>
          <a:lstStyle/>
          <a:p>
            <a:r>
              <a:rPr kumimoji="1" lang="ja-JP" altLang="en-US" sz="4000" dirty="0"/>
              <a:t>ダイヤモンド窒素空孔中心は</a:t>
            </a:r>
          </a:p>
        </p:txBody>
      </p:sp>
      <p:sp>
        <p:nvSpPr>
          <p:cNvPr id="5" name="テキスト ボックス 4">
            <a:extLst>
              <a:ext uri="{FF2B5EF4-FFF2-40B4-BE49-F238E27FC236}">
                <a16:creationId xmlns:a16="http://schemas.microsoft.com/office/drawing/2014/main" id="{10FC91AF-DF2F-ACE0-491C-3213F7AB5AB0}"/>
              </a:ext>
            </a:extLst>
          </p:cNvPr>
          <p:cNvSpPr txBox="1"/>
          <p:nvPr/>
        </p:nvSpPr>
        <p:spPr>
          <a:xfrm>
            <a:off x="273890" y="5578969"/>
            <a:ext cx="12068505" cy="707886"/>
          </a:xfrm>
          <a:prstGeom prst="rect">
            <a:avLst/>
          </a:prstGeom>
          <a:noFill/>
        </p:spPr>
        <p:txBody>
          <a:bodyPr wrap="square" rtlCol="0">
            <a:spAutoFit/>
          </a:bodyPr>
          <a:lstStyle/>
          <a:p>
            <a:r>
              <a:rPr kumimoji="1" lang="ja-JP" altLang="en-US" sz="4000" dirty="0"/>
              <a:t>を持った磁気センサとして使用できるかを</a:t>
            </a:r>
            <a:r>
              <a:rPr lang="ja-JP" altLang="en-US" sz="4000" dirty="0"/>
              <a:t>検証する</a:t>
            </a:r>
            <a:endParaRPr kumimoji="1" lang="ja-JP" altLang="en-US" sz="4000" dirty="0"/>
          </a:p>
        </p:txBody>
      </p:sp>
      <p:sp>
        <p:nvSpPr>
          <p:cNvPr id="6" name="テキスト ボックス 5">
            <a:extLst>
              <a:ext uri="{FF2B5EF4-FFF2-40B4-BE49-F238E27FC236}">
                <a16:creationId xmlns:a16="http://schemas.microsoft.com/office/drawing/2014/main" id="{294D97AF-67CA-9AC0-5420-800F9113BF91}"/>
              </a:ext>
            </a:extLst>
          </p:cNvPr>
          <p:cNvSpPr txBox="1"/>
          <p:nvPr/>
        </p:nvSpPr>
        <p:spPr>
          <a:xfrm>
            <a:off x="5105400" y="3167565"/>
            <a:ext cx="1346200" cy="707886"/>
          </a:xfrm>
          <a:prstGeom prst="rect">
            <a:avLst/>
          </a:prstGeom>
          <a:noFill/>
        </p:spPr>
        <p:txBody>
          <a:bodyPr wrap="square" rtlCol="0">
            <a:spAutoFit/>
          </a:bodyPr>
          <a:lstStyle/>
          <a:p>
            <a:r>
              <a:rPr kumimoji="1" lang="ja-JP" altLang="en-US" sz="4000" dirty="0"/>
              <a:t>でも</a:t>
            </a:r>
          </a:p>
        </p:txBody>
      </p:sp>
      <p:sp>
        <p:nvSpPr>
          <p:cNvPr id="7" name="テキスト ボックス 6">
            <a:extLst>
              <a:ext uri="{FF2B5EF4-FFF2-40B4-BE49-F238E27FC236}">
                <a16:creationId xmlns:a16="http://schemas.microsoft.com/office/drawing/2014/main" id="{CDB2661A-C3A3-74FC-DB64-E418F8E3CF49}"/>
              </a:ext>
            </a:extLst>
          </p:cNvPr>
          <p:cNvSpPr txBox="1"/>
          <p:nvPr/>
        </p:nvSpPr>
        <p:spPr>
          <a:xfrm>
            <a:off x="4178300" y="3916873"/>
            <a:ext cx="3314700" cy="1323439"/>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4000" b="1" dirty="0"/>
              <a:t>充分な感度</a:t>
            </a:r>
            <a:endParaRPr kumimoji="1" lang="en-US" altLang="ja-JP" sz="4000" b="1" dirty="0"/>
          </a:p>
          <a:p>
            <a:pPr marL="285750" indent="-285750">
              <a:buFont typeface="Arial" panose="020B0604020202020204" pitchFamily="34" charset="0"/>
              <a:buChar char="•"/>
            </a:pPr>
            <a:r>
              <a:rPr kumimoji="1" lang="ja-JP" altLang="en-US" sz="4000" b="1" dirty="0"/>
              <a:t>分解能</a:t>
            </a:r>
            <a:endParaRPr kumimoji="1" lang="en-US" altLang="ja-JP" sz="4000" b="1" dirty="0"/>
          </a:p>
        </p:txBody>
      </p:sp>
      <p:sp>
        <p:nvSpPr>
          <p:cNvPr id="9" name="スライド番号プレースホルダー 8">
            <a:extLst>
              <a:ext uri="{FF2B5EF4-FFF2-40B4-BE49-F238E27FC236}">
                <a16:creationId xmlns:a16="http://schemas.microsoft.com/office/drawing/2014/main" id="{0A6CD66F-04B9-0D98-D926-50C69E8A10B1}"/>
              </a:ext>
            </a:extLst>
          </p:cNvPr>
          <p:cNvSpPr>
            <a:spLocks noGrp="1"/>
          </p:cNvSpPr>
          <p:nvPr>
            <p:ph type="sldNum" sz="quarter" idx="12"/>
          </p:nvPr>
        </p:nvSpPr>
        <p:spPr/>
        <p:txBody>
          <a:bodyPr/>
          <a:lstStyle/>
          <a:p>
            <a:fld id="{546937FD-AF86-4C7D-8F7F-5D9162CA89EA}" type="slidenum">
              <a:rPr lang="ja-JP" altLang="en-US" smtClean="0"/>
              <a:pPr/>
              <a:t>5</a:t>
            </a:fld>
            <a:endParaRPr lang="ja-JP" altLang="en-US" dirty="0"/>
          </a:p>
        </p:txBody>
      </p:sp>
    </p:spTree>
    <p:extLst>
      <p:ext uri="{BB962C8B-B14F-4D97-AF65-F5344CB8AC3E}">
        <p14:creationId xmlns:p14="http://schemas.microsoft.com/office/powerpoint/2010/main" val="3181050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図 45">
            <a:extLst>
              <a:ext uri="{FF2B5EF4-FFF2-40B4-BE49-F238E27FC236}">
                <a16:creationId xmlns:a16="http://schemas.microsoft.com/office/drawing/2014/main" id="{3C900146-F966-F443-FD01-5590C5AF6A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0843" y="1486708"/>
            <a:ext cx="5257124" cy="3860054"/>
          </a:xfrm>
          <a:prstGeom prst="rect">
            <a:avLst/>
          </a:prstGeom>
        </p:spPr>
      </p:pic>
      <p:sp>
        <p:nvSpPr>
          <p:cNvPr id="4" name="正方形/長方形 3">
            <a:extLst>
              <a:ext uri="{FF2B5EF4-FFF2-40B4-BE49-F238E27FC236}">
                <a16:creationId xmlns:a16="http://schemas.microsoft.com/office/drawing/2014/main" id="{0F652DB3-57E1-7401-6AB5-68DA68317C4E}"/>
              </a:ext>
            </a:extLst>
          </p:cNvPr>
          <p:cNvSpPr/>
          <p:nvPr/>
        </p:nvSpPr>
        <p:spPr>
          <a:xfrm>
            <a:off x="0" y="0"/>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9843B22-7670-20DC-C424-83AE489D6EB7}"/>
              </a:ext>
            </a:extLst>
          </p:cNvPr>
          <p:cNvSpPr>
            <a:spLocks noGrp="1"/>
          </p:cNvSpPr>
          <p:nvPr>
            <p:ph type="title"/>
          </p:nvPr>
        </p:nvSpPr>
        <p:spPr>
          <a:xfrm>
            <a:off x="522119" y="85285"/>
            <a:ext cx="10833100" cy="841375"/>
          </a:xfrm>
        </p:spPr>
        <p:txBody>
          <a:bodyPr>
            <a:noAutofit/>
          </a:bodyPr>
          <a:lstStyle/>
          <a:p>
            <a:pPr algn="ctr"/>
            <a:r>
              <a:rPr lang="ja-JP" altLang="en-US" b="1" dirty="0">
                <a:latin typeface="ＭＳ ゴシック" panose="020B0609070205080204" pitchFamily="49" charset="-128"/>
                <a:ea typeface="ＭＳ ゴシック" panose="020B0609070205080204" pitchFamily="49" charset="-128"/>
              </a:rPr>
              <a:t>実験方法</a:t>
            </a:r>
            <a:r>
              <a:rPr lang="en-US" altLang="ja-JP" b="1" dirty="0">
                <a:latin typeface="ＭＳ ゴシック" panose="020B0609070205080204" pitchFamily="49" charset="-128"/>
                <a:ea typeface="ＭＳ ゴシック" panose="020B0609070205080204" pitchFamily="49" charset="-128"/>
              </a:rPr>
              <a:t>:</a:t>
            </a:r>
            <a:r>
              <a:rPr lang="ja-JP" altLang="en-US" b="1" dirty="0">
                <a:latin typeface="ＭＳ ゴシック" panose="020B0609070205080204" pitchFamily="49" charset="-128"/>
                <a:ea typeface="ＭＳ ゴシック" panose="020B0609070205080204" pitchFamily="49" charset="-128"/>
              </a:rPr>
              <a:t>光検出磁気共鳴法</a:t>
            </a:r>
            <a:r>
              <a:rPr lang="en-US" altLang="ja-JP" b="1" dirty="0">
                <a:latin typeface="ＭＳ ゴシック" panose="020B0609070205080204" pitchFamily="49" charset="-128"/>
                <a:ea typeface="ＭＳ ゴシック" panose="020B0609070205080204" pitchFamily="49" charset="-128"/>
              </a:rPr>
              <a:t>(</a:t>
            </a:r>
            <a:r>
              <a:rPr lang="ja-JP" altLang="en-US" b="1" dirty="0">
                <a:latin typeface="ＭＳ ゴシック" panose="020B0609070205080204" pitchFamily="49" charset="-128"/>
                <a:ea typeface="ＭＳ ゴシック" panose="020B0609070205080204" pitchFamily="49" charset="-128"/>
              </a:rPr>
              <a:t>ゼロ磁場時</a:t>
            </a:r>
            <a:r>
              <a:rPr lang="en-US" altLang="ja-JP" b="1" dirty="0">
                <a:latin typeface="ＭＳ ゴシック" panose="020B0609070205080204" pitchFamily="49" charset="-128"/>
                <a:ea typeface="ＭＳ ゴシック" panose="020B0609070205080204" pitchFamily="49" charset="-128"/>
              </a:rPr>
              <a:t>)</a:t>
            </a:r>
            <a:endParaRPr kumimoji="1" lang="ja-JP" altLang="en-US" dirty="0">
              <a:latin typeface="ＭＳ ゴシック" panose="020B0609070205080204" pitchFamily="49" charset="-128"/>
              <a:ea typeface="ＭＳ ゴシック" panose="020B0609070205080204" pitchFamily="49" charset="-128"/>
            </a:endParaRPr>
          </a:p>
        </p:txBody>
      </p:sp>
      <p:sp>
        <p:nvSpPr>
          <p:cNvPr id="9" name="テキスト ボックス 8">
            <a:extLst>
              <a:ext uri="{FF2B5EF4-FFF2-40B4-BE49-F238E27FC236}">
                <a16:creationId xmlns:a16="http://schemas.microsoft.com/office/drawing/2014/main" id="{0C72FD5C-3999-7A63-0373-43B9547052E9}"/>
              </a:ext>
            </a:extLst>
          </p:cNvPr>
          <p:cNvSpPr txBox="1"/>
          <p:nvPr/>
        </p:nvSpPr>
        <p:spPr>
          <a:xfrm>
            <a:off x="415122" y="3716407"/>
            <a:ext cx="1397000" cy="369332"/>
          </a:xfrm>
          <a:prstGeom prst="rect">
            <a:avLst/>
          </a:prstGeom>
          <a:noFill/>
        </p:spPr>
        <p:txBody>
          <a:bodyPr wrap="square" rtlCol="0">
            <a:spAutoFit/>
          </a:bodyPr>
          <a:lstStyle/>
          <a:p>
            <a:r>
              <a:rPr kumimoji="1" lang="ja-JP" altLang="en-US" b="1" dirty="0"/>
              <a:t>緑レーザー</a:t>
            </a:r>
          </a:p>
        </p:txBody>
      </p:sp>
      <p:sp>
        <p:nvSpPr>
          <p:cNvPr id="10" name="テキスト ボックス 9">
            <a:extLst>
              <a:ext uri="{FF2B5EF4-FFF2-40B4-BE49-F238E27FC236}">
                <a16:creationId xmlns:a16="http://schemas.microsoft.com/office/drawing/2014/main" id="{A19ADFAF-A809-1752-F058-1241EFF13C8E}"/>
              </a:ext>
            </a:extLst>
          </p:cNvPr>
          <p:cNvSpPr txBox="1"/>
          <p:nvPr/>
        </p:nvSpPr>
        <p:spPr>
          <a:xfrm>
            <a:off x="2704520" y="3704509"/>
            <a:ext cx="1397000" cy="369332"/>
          </a:xfrm>
          <a:prstGeom prst="rect">
            <a:avLst/>
          </a:prstGeom>
          <a:noFill/>
        </p:spPr>
        <p:txBody>
          <a:bodyPr wrap="square" rtlCol="0">
            <a:spAutoFit/>
          </a:bodyPr>
          <a:lstStyle/>
          <a:p>
            <a:r>
              <a:rPr kumimoji="1" lang="ja-JP" altLang="en-US" b="1" dirty="0"/>
              <a:t>緑レーザー</a:t>
            </a:r>
          </a:p>
        </p:txBody>
      </p:sp>
      <p:sp>
        <p:nvSpPr>
          <p:cNvPr id="11" name="テキスト ボックス 10">
            <a:extLst>
              <a:ext uri="{FF2B5EF4-FFF2-40B4-BE49-F238E27FC236}">
                <a16:creationId xmlns:a16="http://schemas.microsoft.com/office/drawing/2014/main" id="{00C095C0-F93D-8C39-19E2-1FD16351A0D4}"/>
              </a:ext>
            </a:extLst>
          </p:cNvPr>
          <p:cNvSpPr txBox="1"/>
          <p:nvPr/>
        </p:nvSpPr>
        <p:spPr>
          <a:xfrm>
            <a:off x="152183" y="2341602"/>
            <a:ext cx="2075765" cy="369332"/>
          </a:xfrm>
          <a:prstGeom prst="rect">
            <a:avLst/>
          </a:prstGeom>
          <a:noFill/>
        </p:spPr>
        <p:txBody>
          <a:bodyPr wrap="square" rtlCol="0">
            <a:spAutoFit/>
          </a:bodyPr>
          <a:lstStyle/>
          <a:p>
            <a:r>
              <a:rPr kumimoji="1" lang="ja-JP" altLang="en-US" b="1" dirty="0"/>
              <a:t>赤色</a:t>
            </a:r>
            <a:r>
              <a:rPr lang="ja-JP" altLang="en-US" b="1" dirty="0"/>
              <a:t>レーザー</a:t>
            </a:r>
            <a:r>
              <a:rPr kumimoji="1" lang="en-US" altLang="ja-JP" b="1" dirty="0"/>
              <a:t>(</a:t>
            </a:r>
            <a:r>
              <a:rPr lang="ja-JP" altLang="en-US" b="1" dirty="0"/>
              <a:t>強</a:t>
            </a:r>
            <a:r>
              <a:rPr kumimoji="1" lang="en-US" altLang="ja-JP" b="1" dirty="0"/>
              <a:t>)</a:t>
            </a:r>
            <a:endParaRPr kumimoji="1" lang="ja-JP" altLang="en-US" b="1" dirty="0"/>
          </a:p>
        </p:txBody>
      </p:sp>
      <p:cxnSp>
        <p:nvCxnSpPr>
          <p:cNvPr id="13" name="直線矢印コネクタ 12">
            <a:extLst>
              <a:ext uri="{FF2B5EF4-FFF2-40B4-BE49-F238E27FC236}">
                <a16:creationId xmlns:a16="http://schemas.microsoft.com/office/drawing/2014/main" id="{DBD7E2E7-5ACE-AA9D-7B89-D9DCA669CD26}"/>
              </a:ext>
            </a:extLst>
          </p:cNvPr>
          <p:cNvCxnSpPr>
            <a:cxnSpLocks/>
          </p:cNvCxnSpPr>
          <p:nvPr/>
        </p:nvCxnSpPr>
        <p:spPr>
          <a:xfrm>
            <a:off x="2057400" y="2463202"/>
            <a:ext cx="5842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a:extLst>
              <a:ext uri="{FF2B5EF4-FFF2-40B4-BE49-F238E27FC236}">
                <a16:creationId xmlns:a16="http://schemas.microsoft.com/office/drawing/2014/main" id="{80C0072E-63E7-2AC8-BF08-A0B347413673}"/>
              </a:ext>
            </a:extLst>
          </p:cNvPr>
          <p:cNvCxnSpPr>
            <a:cxnSpLocks/>
          </p:cNvCxnSpPr>
          <p:nvPr/>
        </p:nvCxnSpPr>
        <p:spPr>
          <a:xfrm>
            <a:off x="1702766" y="3869146"/>
            <a:ext cx="354634"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E944CB42-BCEE-9AD3-8165-7841AADED58D}"/>
              </a:ext>
            </a:extLst>
          </p:cNvPr>
          <p:cNvCxnSpPr>
            <a:stCxn id="10" idx="3"/>
          </p:cNvCxnSpPr>
          <p:nvPr/>
        </p:nvCxnSpPr>
        <p:spPr>
          <a:xfrm>
            <a:off x="4101520" y="3889175"/>
            <a:ext cx="1270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0" name="テキスト ボックス 19">
            <a:extLst>
              <a:ext uri="{FF2B5EF4-FFF2-40B4-BE49-F238E27FC236}">
                <a16:creationId xmlns:a16="http://schemas.microsoft.com/office/drawing/2014/main" id="{1C8CDE12-3450-12A3-5BB7-F446686CF030}"/>
              </a:ext>
            </a:extLst>
          </p:cNvPr>
          <p:cNvSpPr txBox="1"/>
          <p:nvPr/>
        </p:nvSpPr>
        <p:spPr>
          <a:xfrm>
            <a:off x="1702766" y="1068646"/>
            <a:ext cx="1103934" cy="461665"/>
          </a:xfrm>
          <a:prstGeom prst="rect">
            <a:avLst/>
          </a:prstGeom>
          <a:noFill/>
        </p:spPr>
        <p:txBody>
          <a:bodyPr wrap="square" rtlCol="0">
            <a:spAutoFit/>
          </a:bodyPr>
          <a:lstStyle/>
          <a:p>
            <a:r>
              <a:rPr kumimoji="1" lang="ja-JP" altLang="en-US" sz="2400" b="1" dirty="0"/>
              <a:t>経路</a:t>
            </a:r>
            <a:r>
              <a:rPr kumimoji="1" lang="en-US" altLang="ja-JP" sz="2400" b="1" dirty="0"/>
              <a:t>A</a:t>
            </a:r>
            <a:endParaRPr kumimoji="1" lang="ja-JP" altLang="en-US" sz="2400" b="1" dirty="0"/>
          </a:p>
        </p:txBody>
      </p:sp>
      <p:sp>
        <p:nvSpPr>
          <p:cNvPr id="21" name="テキスト ボックス 20">
            <a:extLst>
              <a:ext uri="{FF2B5EF4-FFF2-40B4-BE49-F238E27FC236}">
                <a16:creationId xmlns:a16="http://schemas.microsoft.com/office/drawing/2014/main" id="{0E4F8BA4-A49E-C445-282D-B0D3549F9702}"/>
              </a:ext>
            </a:extLst>
          </p:cNvPr>
          <p:cNvSpPr txBox="1"/>
          <p:nvPr/>
        </p:nvSpPr>
        <p:spPr>
          <a:xfrm>
            <a:off x="3810193" y="1039092"/>
            <a:ext cx="1103934" cy="461665"/>
          </a:xfrm>
          <a:prstGeom prst="rect">
            <a:avLst/>
          </a:prstGeom>
          <a:noFill/>
        </p:spPr>
        <p:txBody>
          <a:bodyPr wrap="square" rtlCol="0">
            <a:spAutoFit/>
          </a:bodyPr>
          <a:lstStyle/>
          <a:p>
            <a:r>
              <a:rPr kumimoji="1" lang="ja-JP" altLang="en-US" sz="2400" b="1" dirty="0"/>
              <a:t>経路</a:t>
            </a:r>
            <a:r>
              <a:rPr kumimoji="1" lang="en-US" altLang="ja-JP" sz="2400" b="1" dirty="0"/>
              <a:t>B</a:t>
            </a:r>
            <a:endParaRPr kumimoji="1" lang="ja-JP" altLang="en-US" sz="2400" b="1" dirty="0"/>
          </a:p>
        </p:txBody>
      </p:sp>
      <p:sp>
        <p:nvSpPr>
          <p:cNvPr id="22" name="テキスト ボックス 21">
            <a:extLst>
              <a:ext uri="{FF2B5EF4-FFF2-40B4-BE49-F238E27FC236}">
                <a16:creationId xmlns:a16="http://schemas.microsoft.com/office/drawing/2014/main" id="{64590628-B9BF-3860-7202-311EA1D897EE}"/>
              </a:ext>
            </a:extLst>
          </p:cNvPr>
          <p:cNvSpPr txBox="1"/>
          <p:nvPr/>
        </p:nvSpPr>
        <p:spPr>
          <a:xfrm>
            <a:off x="5386702" y="1722816"/>
            <a:ext cx="1103934" cy="461665"/>
          </a:xfrm>
          <a:prstGeom prst="rect">
            <a:avLst/>
          </a:prstGeom>
          <a:noFill/>
        </p:spPr>
        <p:txBody>
          <a:bodyPr wrap="square" rtlCol="0">
            <a:spAutoFit/>
          </a:bodyPr>
          <a:lstStyle/>
          <a:p>
            <a:r>
              <a:rPr kumimoji="1" lang="ja-JP" altLang="en-US" sz="2400" b="1" dirty="0"/>
              <a:t>経路</a:t>
            </a:r>
            <a:r>
              <a:rPr kumimoji="1" lang="en-US" altLang="ja-JP" sz="2400" b="1" dirty="0"/>
              <a:t>C</a:t>
            </a:r>
            <a:endParaRPr kumimoji="1" lang="ja-JP" altLang="en-US" sz="2400" b="1" dirty="0"/>
          </a:p>
        </p:txBody>
      </p:sp>
      <p:sp>
        <p:nvSpPr>
          <p:cNvPr id="23" name="テキスト ボックス 22">
            <a:extLst>
              <a:ext uri="{FF2B5EF4-FFF2-40B4-BE49-F238E27FC236}">
                <a16:creationId xmlns:a16="http://schemas.microsoft.com/office/drawing/2014/main" id="{38F5AF0C-29A2-E9F2-4500-9684979B0D8D}"/>
              </a:ext>
            </a:extLst>
          </p:cNvPr>
          <p:cNvSpPr txBox="1"/>
          <p:nvPr/>
        </p:nvSpPr>
        <p:spPr>
          <a:xfrm>
            <a:off x="3012733" y="2159970"/>
            <a:ext cx="1901393" cy="923330"/>
          </a:xfrm>
          <a:prstGeom prst="rect">
            <a:avLst/>
          </a:prstGeom>
          <a:noFill/>
        </p:spPr>
        <p:txBody>
          <a:bodyPr wrap="square" rtlCol="0">
            <a:spAutoFit/>
          </a:bodyPr>
          <a:lstStyle/>
          <a:p>
            <a:r>
              <a:rPr kumimoji="1" lang="ja-JP" altLang="en-US" b="1" dirty="0"/>
              <a:t>赤色</a:t>
            </a:r>
            <a:endParaRPr kumimoji="1" lang="en-US" altLang="ja-JP" b="1" dirty="0"/>
          </a:p>
          <a:p>
            <a:r>
              <a:rPr lang="ja-JP" altLang="en-US" b="1" dirty="0"/>
              <a:t>レーザー</a:t>
            </a:r>
            <a:endParaRPr lang="en-US" altLang="ja-JP" b="1" dirty="0"/>
          </a:p>
          <a:p>
            <a:r>
              <a:rPr kumimoji="1" lang="en-US" altLang="ja-JP" b="1" dirty="0"/>
              <a:t>(</a:t>
            </a:r>
            <a:r>
              <a:rPr kumimoji="1" lang="ja-JP" altLang="en-US" b="1" dirty="0"/>
              <a:t>弱</a:t>
            </a:r>
            <a:r>
              <a:rPr kumimoji="1" lang="en-US" altLang="ja-JP" b="1" dirty="0"/>
              <a:t>)</a:t>
            </a:r>
            <a:endParaRPr kumimoji="1" lang="ja-JP" altLang="en-US" b="1" dirty="0"/>
          </a:p>
        </p:txBody>
      </p:sp>
      <p:cxnSp>
        <p:nvCxnSpPr>
          <p:cNvPr id="25" name="直線矢印コネクタ 24">
            <a:extLst>
              <a:ext uri="{FF2B5EF4-FFF2-40B4-BE49-F238E27FC236}">
                <a16:creationId xmlns:a16="http://schemas.microsoft.com/office/drawing/2014/main" id="{D86C184B-5922-CF74-4B12-3D8DADC59DD5}"/>
              </a:ext>
            </a:extLst>
          </p:cNvPr>
          <p:cNvCxnSpPr>
            <a:cxnSpLocks/>
          </p:cNvCxnSpPr>
          <p:nvPr/>
        </p:nvCxnSpPr>
        <p:spPr>
          <a:xfrm>
            <a:off x="4101520" y="2591858"/>
            <a:ext cx="52128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8" name="テキスト ボックス 27">
            <a:extLst>
              <a:ext uri="{FF2B5EF4-FFF2-40B4-BE49-F238E27FC236}">
                <a16:creationId xmlns:a16="http://schemas.microsoft.com/office/drawing/2014/main" id="{6327CB72-0CE6-7D12-5C52-CC8C8E5218D1}"/>
              </a:ext>
            </a:extLst>
          </p:cNvPr>
          <p:cNvSpPr txBox="1"/>
          <p:nvPr/>
        </p:nvSpPr>
        <p:spPr>
          <a:xfrm>
            <a:off x="46437" y="5407702"/>
            <a:ext cx="7162800" cy="400110"/>
          </a:xfrm>
          <a:prstGeom prst="rect">
            <a:avLst/>
          </a:prstGeom>
          <a:noFill/>
        </p:spPr>
        <p:txBody>
          <a:bodyPr wrap="square" rtlCol="0">
            <a:spAutoFit/>
          </a:bodyPr>
          <a:lstStyle/>
          <a:p>
            <a:r>
              <a:rPr kumimoji="1" lang="ja-JP" altLang="en-US" sz="2000" b="1" dirty="0"/>
              <a:t>経路</a:t>
            </a:r>
            <a:r>
              <a:rPr kumimoji="1" lang="en-US" altLang="ja-JP" sz="2000" b="1" dirty="0"/>
              <a:t>A</a:t>
            </a:r>
            <a:r>
              <a:rPr kumimoji="1" lang="ja-JP" altLang="en-US" sz="2000" b="1" dirty="0"/>
              <a:t>の赤色</a:t>
            </a:r>
            <a:r>
              <a:rPr lang="ja-JP" altLang="en-US" sz="2000" b="1" dirty="0"/>
              <a:t>レーザー</a:t>
            </a:r>
            <a:r>
              <a:rPr kumimoji="1" lang="ja-JP" altLang="en-US" sz="2000" b="1" dirty="0"/>
              <a:t>の強度</a:t>
            </a:r>
            <a:r>
              <a:rPr kumimoji="1" lang="en-US" altLang="ja-JP" sz="2000" b="1" dirty="0"/>
              <a:t>&gt;</a:t>
            </a:r>
            <a:r>
              <a:rPr kumimoji="1" lang="ja-JP" altLang="en-US" sz="2000" b="1" dirty="0"/>
              <a:t>経路</a:t>
            </a:r>
            <a:r>
              <a:rPr kumimoji="1" lang="en-US" altLang="ja-JP" sz="2000" b="1" dirty="0"/>
              <a:t>B</a:t>
            </a:r>
            <a:r>
              <a:rPr kumimoji="1" lang="ja-JP" altLang="en-US" sz="2000" b="1" dirty="0"/>
              <a:t>の赤色</a:t>
            </a:r>
            <a:r>
              <a:rPr lang="ja-JP" altLang="en-US" sz="2000" b="1" dirty="0"/>
              <a:t>レーザー</a:t>
            </a:r>
            <a:r>
              <a:rPr kumimoji="1" lang="ja-JP" altLang="en-US" sz="2000" b="1" dirty="0"/>
              <a:t>の強度</a:t>
            </a:r>
          </a:p>
        </p:txBody>
      </p:sp>
      <p:cxnSp>
        <p:nvCxnSpPr>
          <p:cNvPr id="30" name="直線コネクタ 29">
            <a:extLst>
              <a:ext uri="{FF2B5EF4-FFF2-40B4-BE49-F238E27FC236}">
                <a16:creationId xmlns:a16="http://schemas.microsoft.com/office/drawing/2014/main" id="{06155EFD-EA75-874F-FEFF-F926B0F800AF}"/>
              </a:ext>
            </a:extLst>
          </p:cNvPr>
          <p:cNvCxnSpPr>
            <a:cxnSpLocks/>
          </p:cNvCxnSpPr>
          <p:nvPr/>
        </p:nvCxnSpPr>
        <p:spPr>
          <a:xfrm>
            <a:off x="77263" y="5807812"/>
            <a:ext cx="6857034" cy="0"/>
          </a:xfrm>
          <a:prstGeom prst="line">
            <a:avLst/>
          </a:prstGeom>
          <a:ln w="38100">
            <a:solidFill>
              <a:srgbClr val="FF0000"/>
            </a:solidFill>
          </a:ln>
        </p:spPr>
        <p:style>
          <a:lnRef idx="3">
            <a:schemeClr val="accent2"/>
          </a:lnRef>
          <a:fillRef idx="0">
            <a:schemeClr val="accent2"/>
          </a:fillRef>
          <a:effectRef idx="2">
            <a:schemeClr val="accent2"/>
          </a:effectRef>
          <a:fontRef idx="minor">
            <a:schemeClr val="tx1"/>
          </a:fontRef>
        </p:style>
      </p:cxnSp>
      <p:sp>
        <p:nvSpPr>
          <p:cNvPr id="31" name="テキスト ボックス 30">
            <a:extLst>
              <a:ext uri="{FF2B5EF4-FFF2-40B4-BE49-F238E27FC236}">
                <a16:creationId xmlns:a16="http://schemas.microsoft.com/office/drawing/2014/main" id="{87CB836F-E895-62A7-3B39-178A82063A7A}"/>
              </a:ext>
            </a:extLst>
          </p:cNvPr>
          <p:cNvSpPr txBox="1"/>
          <p:nvPr/>
        </p:nvSpPr>
        <p:spPr>
          <a:xfrm>
            <a:off x="7020257" y="5676404"/>
            <a:ext cx="4991100" cy="1446550"/>
          </a:xfrm>
          <a:prstGeom prst="rect">
            <a:avLst/>
          </a:prstGeom>
          <a:noFill/>
        </p:spPr>
        <p:txBody>
          <a:bodyPr wrap="square" rtlCol="0">
            <a:spAutoFit/>
          </a:bodyPr>
          <a:lstStyle/>
          <a:p>
            <a:r>
              <a:rPr kumimoji="1" lang="en-US" altLang="ja-JP" sz="1400" dirty="0"/>
              <a:t>OPTRONICS ONLINE(</a:t>
            </a:r>
            <a:r>
              <a:rPr kumimoji="1" lang="ja-JP" altLang="en-US" sz="1400" dirty="0"/>
              <a:t>参照日</a:t>
            </a:r>
            <a:r>
              <a:rPr kumimoji="1" lang="en-US" altLang="ja-JP" sz="1400" dirty="0"/>
              <a:t>:2022/7/29)</a:t>
            </a:r>
          </a:p>
          <a:p>
            <a:r>
              <a:rPr kumimoji="1" lang="en-US" altLang="ja-JP" sz="1400" dirty="0">
                <a:hlinkClick r:id="rId4"/>
              </a:rPr>
              <a:t>https://optronics-media.com/publication/%E8%8B%A5%E6%89%8B%E7%A0%94%E7%A9%B6%E8%80%85%E3%81%AE%E6%8C%91%E6%88%A6/20170807/47715/</a:t>
            </a:r>
            <a:endParaRPr kumimoji="1" lang="en-US" altLang="ja-JP" sz="1400" dirty="0"/>
          </a:p>
          <a:p>
            <a:endParaRPr kumimoji="1" lang="ja-JP" altLang="en-US" dirty="0"/>
          </a:p>
        </p:txBody>
      </p:sp>
      <p:sp>
        <p:nvSpPr>
          <p:cNvPr id="33" name="テキスト ボックス 32">
            <a:extLst>
              <a:ext uri="{FF2B5EF4-FFF2-40B4-BE49-F238E27FC236}">
                <a16:creationId xmlns:a16="http://schemas.microsoft.com/office/drawing/2014/main" id="{E2CC9F56-6EE5-A632-B4B2-25E4B7C742ED}"/>
              </a:ext>
            </a:extLst>
          </p:cNvPr>
          <p:cNvSpPr txBox="1"/>
          <p:nvPr/>
        </p:nvSpPr>
        <p:spPr>
          <a:xfrm>
            <a:off x="808462" y="1068646"/>
            <a:ext cx="785116" cy="461665"/>
          </a:xfrm>
          <a:prstGeom prst="rect">
            <a:avLst/>
          </a:prstGeom>
          <a:noFill/>
        </p:spPr>
        <p:txBody>
          <a:bodyPr wrap="square" rtlCol="0">
            <a:spAutoFit/>
          </a:bodyPr>
          <a:lstStyle/>
          <a:p>
            <a:r>
              <a:rPr kumimoji="1" lang="en-US" altLang="ja-JP" sz="2400" b="1" dirty="0"/>
              <a:t>(A)</a:t>
            </a:r>
            <a:endParaRPr kumimoji="1" lang="ja-JP" altLang="en-US" sz="2400" b="1" dirty="0"/>
          </a:p>
        </p:txBody>
      </p:sp>
      <p:sp>
        <p:nvSpPr>
          <p:cNvPr id="34" name="テキスト ボックス 33">
            <a:extLst>
              <a:ext uri="{FF2B5EF4-FFF2-40B4-BE49-F238E27FC236}">
                <a16:creationId xmlns:a16="http://schemas.microsoft.com/office/drawing/2014/main" id="{4C82322F-2F45-84A9-58AE-540E0EFFC449}"/>
              </a:ext>
            </a:extLst>
          </p:cNvPr>
          <p:cNvSpPr txBox="1"/>
          <p:nvPr/>
        </p:nvSpPr>
        <p:spPr>
          <a:xfrm>
            <a:off x="6411768" y="1074996"/>
            <a:ext cx="679784" cy="461665"/>
          </a:xfrm>
          <a:prstGeom prst="rect">
            <a:avLst/>
          </a:prstGeom>
          <a:noFill/>
        </p:spPr>
        <p:txBody>
          <a:bodyPr wrap="square" rtlCol="0">
            <a:spAutoFit/>
          </a:bodyPr>
          <a:lstStyle/>
          <a:p>
            <a:r>
              <a:rPr kumimoji="1" lang="en-US" altLang="ja-JP" sz="2400" b="1" dirty="0"/>
              <a:t>(B)</a:t>
            </a:r>
            <a:endParaRPr kumimoji="1" lang="ja-JP" altLang="en-US" sz="2400" b="1" dirty="0"/>
          </a:p>
        </p:txBody>
      </p:sp>
      <p:sp>
        <p:nvSpPr>
          <p:cNvPr id="39" name="正方形/長方形 38">
            <a:extLst>
              <a:ext uri="{FF2B5EF4-FFF2-40B4-BE49-F238E27FC236}">
                <a16:creationId xmlns:a16="http://schemas.microsoft.com/office/drawing/2014/main" id="{54128295-404E-EBA9-3EF3-EBAE507181ED}"/>
              </a:ext>
            </a:extLst>
          </p:cNvPr>
          <p:cNvSpPr/>
          <p:nvPr/>
        </p:nvSpPr>
        <p:spPr>
          <a:xfrm>
            <a:off x="6292516" y="2463202"/>
            <a:ext cx="355451" cy="2940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5A36EAB3-49CC-88E0-A03B-D9B611CB372F}"/>
              </a:ext>
            </a:extLst>
          </p:cNvPr>
          <p:cNvSpPr txBox="1"/>
          <p:nvPr/>
        </p:nvSpPr>
        <p:spPr>
          <a:xfrm>
            <a:off x="5364822" y="2716570"/>
            <a:ext cx="1834178" cy="461665"/>
          </a:xfrm>
          <a:prstGeom prst="rect">
            <a:avLst/>
          </a:prstGeom>
          <a:noFill/>
        </p:spPr>
        <p:txBody>
          <a:bodyPr wrap="square" rtlCol="0">
            <a:spAutoFit/>
          </a:bodyPr>
          <a:lstStyle/>
          <a:p>
            <a:r>
              <a:rPr kumimoji="1" lang="ja-JP" altLang="en-US" sz="2400" b="1" dirty="0"/>
              <a:t>非放射遷移</a:t>
            </a:r>
          </a:p>
        </p:txBody>
      </p:sp>
      <p:pic>
        <p:nvPicPr>
          <p:cNvPr id="48" name="図 47">
            <a:extLst>
              <a:ext uri="{FF2B5EF4-FFF2-40B4-BE49-F238E27FC236}">
                <a16:creationId xmlns:a16="http://schemas.microsoft.com/office/drawing/2014/main" id="{06A0CC9B-0144-72B7-42D5-C9E968E527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20543" y="1236178"/>
            <a:ext cx="3954737" cy="3630008"/>
          </a:xfrm>
          <a:prstGeom prst="rect">
            <a:avLst/>
          </a:prstGeom>
        </p:spPr>
      </p:pic>
      <p:sp>
        <p:nvSpPr>
          <p:cNvPr id="49" name="左中かっこ 48">
            <a:extLst>
              <a:ext uri="{FF2B5EF4-FFF2-40B4-BE49-F238E27FC236}">
                <a16:creationId xmlns:a16="http://schemas.microsoft.com/office/drawing/2014/main" id="{AD1FB9F5-2D6D-B0DA-CC78-32E1525DF617}"/>
              </a:ext>
            </a:extLst>
          </p:cNvPr>
          <p:cNvSpPr/>
          <p:nvPr/>
        </p:nvSpPr>
        <p:spPr>
          <a:xfrm>
            <a:off x="1287378" y="4102883"/>
            <a:ext cx="306199" cy="765906"/>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p:sp>
        <p:nvSpPr>
          <p:cNvPr id="50" name="左中かっこ 49">
            <a:extLst>
              <a:ext uri="{FF2B5EF4-FFF2-40B4-BE49-F238E27FC236}">
                <a16:creationId xmlns:a16="http://schemas.microsoft.com/office/drawing/2014/main" id="{7B969E4C-C3B5-C2F5-2FB1-6B6A3C66BD19}"/>
              </a:ext>
            </a:extLst>
          </p:cNvPr>
          <p:cNvSpPr/>
          <p:nvPr/>
        </p:nvSpPr>
        <p:spPr>
          <a:xfrm>
            <a:off x="1242172" y="1530310"/>
            <a:ext cx="115336" cy="784831"/>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p:sp>
        <p:nvSpPr>
          <p:cNvPr id="51" name="テキスト ボックス 50">
            <a:extLst>
              <a:ext uri="{FF2B5EF4-FFF2-40B4-BE49-F238E27FC236}">
                <a16:creationId xmlns:a16="http://schemas.microsoft.com/office/drawing/2014/main" id="{CC56D12D-BEA4-1584-98FD-0F53ADF6D588}"/>
              </a:ext>
            </a:extLst>
          </p:cNvPr>
          <p:cNvSpPr txBox="1"/>
          <p:nvPr/>
        </p:nvSpPr>
        <p:spPr>
          <a:xfrm>
            <a:off x="50687" y="1783131"/>
            <a:ext cx="1268537" cy="400110"/>
          </a:xfrm>
          <a:prstGeom prst="rect">
            <a:avLst/>
          </a:prstGeom>
          <a:noFill/>
        </p:spPr>
        <p:txBody>
          <a:bodyPr wrap="square" rtlCol="0">
            <a:spAutoFit/>
          </a:bodyPr>
          <a:lstStyle/>
          <a:p>
            <a:r>
              <a:rPr kumimoji="1" lang="ja-JP" altLang="en-US" sz="2000" b="1" dirty="0"/>
              <a:t>励起状態</a:t>
            </a:r>
          </a:p>
        </p:txBody>
      </p:sp>
      <p:sp>
        <p:nvSpPr>
          <p:cNvPr id="52" name="テキスト ボックス 51">
            <a:extLst>
              <a:ext uri="{FF2B5EF4-FFF2-40B4-BE49-F238E27FC236}">
                <a16:creationId xmlns:a16="http://schemas.microsoft.com/office/drawing/2014/main" id="{78491526-F5EB-A6F7-4B5A-577B82F3551C}"/>
              </a:ext>
            </a:extLst>
          </p:cNvPr>
          <p:cNvSpPr txBox="1"/>
          <p:nvPr/>
        </p:nvSpPr>
        <p:spPr>
          <a:xfrm>
            <a:off x="152183" y="4301964"/>
            <a:ext cx="1312557" cy="400110"/>
          </a:xfrm>
          <a:prstGeom prst="rect">
            <a:avLst/>
          </a:prstGeom>
          <a:noFill/>
        </p:spPr>
        <p:txBody>
          <a:bodyPr wrap="square" rtlCol="0">
            <a:spAutoFit/>
          </a:bodyPr>
          <a:lstStyle/>
          <a:p>
            <a:r>
              <a:rPr kumimoji="1" lang="ja-JP" altLang="en-US" sz="2000" b="1" dirty="0"/>
              <a:t>基底状態</a:t>
            </a:r>
          </a:p>
        </p:txBody>
      </p:sp>
      <p:sp>
        <p:nvSpPr>
          <p:cNvPr id="56" name="テキスト ボックス 55">
            <a:extLst>
              <a:ext uri="{FF2B5EF4-FFF2-40B4-BE49-F238E27FC236}">
                <a16:creationId xmlns:a16="http://schemas.microsoft.com/office/drawing/2014/main" id="{D3A5478D-A268-B05E-3743-BC1799683124}"/>
              </a:ext>
            </a:extLst>
          </p:cNvPr>
          <p:cNvSpPr txBox="1"/>
          <p:nvPr/>
        </p:nvSpPr>
        <p:spPr>
          <a:xfrm>
            <a:off x="220428" y="6181101"/>
            <a:ext cx="6570704" cy="369332"/>
          </a:xfrm>
          <a:prstGeom prst="rect">
            <a:avLst/>
          </a:prstGeom>
          <a:noFill/>
        </p:spPr>
        <p:txBody>
          <a:bodyPr wrap="square">
            <a:spAutoFit/>
          </a:bodyPr>
          <a:lstStyle/>
          <a:p>
            <a:r>
              <a:rPr kumimoji="1" lang="ja-JP" altLang="en-US" dirty="0"/>
              <a:t>緑レーザー、赤</a:t>
            </a:r>
            <a:r>
              <a:rPr lang="ja-JP" altLang="en-US" dirty="0"/>
              <a:t>色レーザー</a:t>
            </a:r>
            <a:r>
              <a:rPr kumimoji="1" lang="ja-JP" altLang="en-US" dirty="0"/>
              <a:t>、</a:t>
            </a:r>
            <a:r>
              <a:rPr lang="ja-JP" altLang="en-US" dirty="0"/>
              <a:t>マイクロ波の三つの光で測定</a:t>
            </a:r>
            <a:endParaRPr kumimoji="1" lang="ja-JP" altLang="en-US" dirty="0"/>
          </a:p>
        </p:txBody>
      </p:sp>
      <p:sp>
        <p:nvSpPr>
          <p:cNvPr id="57" name="四角形: 角を丸くする 56">
            <a:extLst>
              <a:ext uri="{FF2B5EF4-FFF2-40B4-BE49-F238E27FC236}">
                <a16:creationId xmlns:a16="http://schemas.microsoft.com/office/drawing/2014/main" id="{AFA561F7-AA55-F418-1049-9D726F0F353F}"/>
              </a:ext>
            </a:extLst>
          </p:cNvPr>
          <p:cNvSpPr/>
          <p:nvPr/>
        </p:nvSpPr>
        <p:spPr>
          <a:xfrm>
            <a:off x="77263" y="6018015"/>
            <a:ext cx="6413373" cy="69246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スライド番号プレースホルダー 2">
            <a:extLst>
              <a:ext uri="{FF2B5EF4-FFF2-40B4-BE49-F238E27FC236}">
                <a16:creationId xmlns:a16="http://schemas.microsoft.com/office/drawing/2014/main" id="{962F3956-AD4F-DBAE-6AAF-9A825E37C9DE}"/>
              </a:ext>
            </a:extLst>
          </p:cNvPr>
          <p:cNvSpPr>
            <a:spLocks noGrp="1"/>
          </p:cNvSpPr>
          <p:nvPr>
            <p:ph type="sldNum" sz="quarter" idx="12"/>
          </p:nvPr>
        </p:nvSpPr>
        <p:spPr/>
        <p:txBody>
          <a:bodyPr/>
          <a:lstStyle/>
          <a:p>
            <a:fld id="{546937FD-AF86-4C7D-8F7F-5D9162CA89EA}" type="slidenum">
              <a:rPr lang="ja-JP" altLang="en-US" smtClean="0"/>
              <a:pPr/>
              <a:t>6</a:t>
            </a:fld>
            <a:endParaRPr lang="ja-JP" altLang="en-US" dirty="0"/>
          </a:p>
        </p:txBody>
      </p:sp>
      <p:sp>
        <p:nvSpPr>
          <p:cNvPr id="5" name="テキスト ボックス 4">
            <a:extLst>
              <a:ext uri="{FF2B5EF4-FFF2-40B4-BE49-F238E27FC236}">
                <a16:creationId xmlns:a16="http://schemas.microsoft.com/office/drawing/2014/main" id="{56BC5B75-BBAF-E63C-10FD-449D4A5FB147}"/>
              </a:ext>
            </a:extLst>
          </p:cNvPr>
          <p:cNvSpPr txBox="1"/>
          <p:nvPr/>
        </p:nvSpPr>
        <p:spPr>
          <a:xfrm>
            <a:off x="7312702" y="4961426"/>
            <a:ext cx="4153188" cy="646331"/>
          </a:xfrm>
          <a:prstGeom prst="rect">
            <a:avLst/>
          </a:prstGeom>
          <a:noFill/>
        </p:spPr>
        <p:txBody>
          <a:bodyPr wrap="square" rtlCol="0">
            <a:spAutoFit/>
          </a:bodyPr>
          <a:lstStyle/>
          <a:p>
            <a:r>
              <a:rPr kumimoji="1" lang="ja-JP" altLang="en-US" dirty="0"/>
              <a:t>蛍光強度が下がっている時の周波数で</a:t>
            </a:r>
            <a:endParaRPr kumimoji="1" lang="en-US" altLang="ja-JP" dirty="0"/>
          </a:p>
          <a:p>
            <a:r>
              <a:rPr kumimoji="1" lang="ja-JP" altLang="en-US" dirty="0"/>
              <a:t>マイクロ波が共鳴</a:t>
            </a:r>
          </a:p>
        </p:txBody>
      </p:sp>
      <p:cxnSp>
        <p:nvCxnSpPr>
          <p:cNvPr id="7" name="直線矢印コネクタ 6">
            <a:extLst>
              <a:ext uri="{FF2B5EF4-FFF2-40B4-BE49-F238E27FC236}">
                <a16:creationId xmlns:a16="http://schemas.microsoft.com/office/drawing/2014/main" id="{62A7A7D6-96CC-1615-F5F3-87CE5C058234}"/>
              </a:ext>
            </a:extLst>
          </p:cNvPr>
          <p:cNvCxnSpPr>
            <a:cxnSpLocks/>
          </p:cNvCxnSpPr>
          <p:nvPr/>
        </p:nvCxnSpPr>
        <p:spPr>
          <a:xfrm>
            <a:off x="9121975" y="3877009"/>
            <a:ext cx="0" cy="38885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テキスト ボックス 13">
            <a:extLst>
              <a:ext uri="{FF2B5EF4-FFF2-40B4-BE49-F238E27FC236}">
                <a16:creationId xmlns:a16="http://schemas.microsoft.com/office/drawing/2014/main" id="{8716F734-A790-2553-4551-A1ED571D81CA}"/>
              </a:ext>
            </a:extLst>
          </p:cNvPr>
          <p:cNvSpPr txBox="1"/>
          <p:nvPr/>
        </p:nvSpPr>
        <p:spPr>
          <a:xfrm>
            <a:off x="7748336" y="3806472"/>
            <a:ext cx="1349575" cy="369332"/>
          </a:xfrm>
          <a:prstGeom prst="rect">
            <a:avLst/>
          </a:prstGeom>
          <a:noFill/>
        </p:spPr>
        <p:txBody>
          <a:bodyPr wrap="square" rtlCol="0">
            <a:spAutoFit/>
          </a:bodyPr>
          <a:lstStyle/>
          <a:p>
            <a:r>
              <a:rPr kumimoji="1" lang="ja-JP" altLang="en-US" dirty="0"/>
              <a:t>共鳴周波数</a:t>
            </a:r>
          </a:p>
        </p:txBody>
      </p:sp>
    </p:spTree>
    <p:extLst>
      <p:ext uri="{BB962C8B-B14F-4D97-AF65-F5344CB8AC3E}">
        <p14:creationId xmlns:p14="http://schemas.microsoft.com/office/powerpoint/2010/main" val="1825267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正方形/長方形 15">
            <a:extLst>
              <a:ext uri="{FF2B5EF4-FFF2-40B4-BE49-F238E27FC236}">
                <a16:creationId xmlns:a16="http://schemas.microsoft.com/office/drawing/2014/main" id="{3B1818CC-6345-F905-7566-07A58A45004E}"/>
              </a:ext>
            </a:extLst>
          </p:cNvPr>
          <p:cNvSpPr/>
          <p:nvPr/>
        </p:nvSpPr>
        <p:spPr>
          <a:xfrm>
            <a:off x="0" y="-23421"/>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EBBC286-E3D9-0215-3147-CB9E1379ABEB}"/>
              </a:ext>
            </a:extLst>
          </p:cNvPr>
          <p:cNvSpPr>
            <a:spLocks noGrp="1"/>
          </p:cNvSpPr>
          <p:nvPr>
            <p:ph type="title"/>
          </p:nvPr>
        </p:nvSpPr>
        <p:spPr>
          <a:xfrm>
            <a:off x="0" y="-1"/>
            <a:ext cx="12205302" cy="958251"/>
          </a:xfrm>
        </p:spPr>
        <p:txBody>
          <a:bodyPr/>
          <a:lstStyle/>
          <a:p>
            <a:pPr algn="ctr"/>
            <a:r>
              <a:rPr lang="ja-JP" altLang="en-US" b="1" dirty="0">
                <a:latin typeface="ＭＳ ゴシック" panose="020B0609070205080204" pitchFamily="49" charset="-128"/>
                <a:ea typeface="ＭＳ ゴシック" panose="020B0609070205080204" pitchFamily="49" charset="-128"/>
              </a:rPr>
              <a:t>実験方法</a:t>
            </a:r>
            <a:r>
              <a:rPr lang="en-US" altLang="ja-JP" b="1" dirty="0">
                <a:latin typeface="ＭＳ ゴシック" panose="020B0609070205080204" pitchFamily="49" charset="-128"/>
                <a:ea typeface="ＭＳ ゴシック" panose="020B0609070205080204" pitchFamily="49" charset="-128"/>
              </a:rPr>
              <a:t>:</a:t>
            </a:r>
            <a:r>
              <a:rPr lang="ja-JP" altLang="en-US" b="1" dirty="0">
                <a:latin typeface="ＭＳ ゴシック" panose="020B0609070205080204" pitchFamily="49" charset="-128"/>
                <a:ea typeface="ＭＳ ゴシック" panose="020B0609070205080204" pitchFamily="49" charset="-128"/>
              </a:rPr>
              <a:t>光検出磁気共鳴法</a:t>
            </a:r>
            <a:r>
              <a:rPr lang="en-US" altLang="ja-JP" b="1" dirty="0">
                <a:latin typeface="ＭＳ ゴシック" panose="020B0609070205080204" pitchFamily="49" charset="-128"/>
                <a:ea typeface="ＭＳ ゴシック" panose="020B0609070205080204" pitchFamily="49" charset="-128"/>
              </a:rPr>
              <a:t>(</a:t>
            </a:r>
            <a:r>
              <a:rPr lang="ja-JP" altLang="en-US" b="1" dirty="0">
                <a:latin typeface="ＭＳ ゴシック" panose="020B0609070205080204" pitchFamily="49" charset="-128"/>
                <a:ea typeface="ＭＳ ゴシック" panose="020B0609070205080204" pitchFamily="49" charset="-128"/>
              </a:rPr>
              <a:t>磁場印加時</a:t>
            </a:r>
            <a:r>
              <a:rPr lang="en-US" altLang="ja-JP" b="1" dirty="0">
                <a:latin typeface="ＭＳ ゴシック" panose="020B0609070205080204" pitchFamily="49" charset="-128"/>
                <a:ea typeface="ＭＳ ゴシック" panose="020B0609070205080204" pitchFamily="49" charset="-128"/>
              </a:rPr>
              <a:t>)</a:t>
            </a:r>
            <a:endParaRPr kumimoji="1" lang="ja-JP" altLang="en-US" b="1" dirty="0">
              <a:latin typeface="ＭＳ ゴシック" panose="020B0609070205080204" pitchFamily="49" charset="-128"/>
              <a:ea typeface="ＭＳ ゴシック" panose="020B0609070205080204" pitchFamily="49" charset="-128"/>
            </a:endParaRPr>
          </a:p>
        </p:txBody>
      </p:sp>
      <p:pic>
        <p:nvPicPr>
          <p:cNvPr id="5" name="図 4">
            <a:extLst>
              <a:ext uri="{FF2B5EF4-FFF2-40B4-BE49-F238E27FC236}">
                <a16:creationId xmlns:a16="http://schemas.microsoft.com/office/drawing/2014/main" id="{D48E8783-D23C-3907-79A6-D39D1AE478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036" y="1061663"/>
            <a:ext cx="4177164" cy="4366373"/>
          </a:xfrm>
          <a:prstGeom prst="rect">
            <a:avLst/>
          </a:prstGeom>
        </p:spPr>
      </p:pic>
      <p:sp>
        <p:nvSpPr>
          <p:cNvPr id="6" name="テキスト ボックス 5">
            <a:extLst>
              <a:ext uri="{FF2B5EF4-FFF2-40B4-BE49-F238E27FC236}">
                <a16:creationId xmlns:a16="http://schemas.microsoft.com/office/drawing/2014/main" id="{B02966A6-11CF-B78C-2853-AD85F1C758C5}"/>
              </a:ext>
            </a:extLst>
          </p:cNvPr>
          <p:cNvSpPr txBox="1"/>
          <p:nvPr/>
        </p:nvSpPr>
        <p:spPr>
          <a:xfrm>
            <a:off x="920750" y="2559459"/>
            <a:ext cx="1638300" cy="369332"/>
          </a:xfrm>
          <a:prstGeom prst="rect">
            <a:avLst/>
          </a:prstGeom>
          <a:noFill/>
        </p:spPr>
        <p:txBody>
          <a:bodyPr wrap="square" rtlCol="0">
            <a:spAutoFit/>
          </a:bodyPr>
          <a:lstStyle/>
          <a:p>
            <a:r>
              <a:rPr lang="ja-JP" altLang="en-US" b="1" dirty="0"/>
              <a:t>緑レーザー→</a:t>
            </a:r>
            <a:endParaRPr kumimoji="1" lang="ja-JP" altLang="en-US" b="1" dirty="0"/>
          </a:p>
        </p:txBody>
      </p:sp>
      <p:sp>
        <p:nvSpPr>
          <p:cNvPr id="7" name="テキスト ボックス 6">
            <a:extLst>
              <a:ext uri="{FF2B5EF4-FFF2-40B4-BE49-F238E27FC236}">
                <a16:creationId xmlns:a16="http://schemas.microsoft.com/office/drawing/2014/main" id="{8523D75C-AA40-07B8-C70C-79D7EA718788}"/>
              </a:ext>
            </a:extLst>
          </p:cNvPr>
          <p:cNvSpPr txBox="1"/>
          <p:nvPr/>
        </p:nvSpPr>
        <p:spPr>
          <a:xfrm>
            <a:off x="822625" y="3009910"/>
            <a:ext cx="1834549" cy="369332"/>
          </a:xfrm>
          <a:prstGeom prst="rect">
            <a:avLst/>
          </a:prstGeom>
          <a:noFill/>
        </p:spPr>
        <p:txBody>
          <a:bodyPr wrap="square" rtlCol="0">
            <a:spAutoFit/>
          </a:bodyPr>
          <a:lstStyle/>
          <a:p>
            <a:r>
              <a:rPr kumimoji="1" lang="ja-JP" altLang="en-US" b="1" dirty="0"/>
              <a:t>赤色レーザー→</a:t>
            </a:r>
          </a:p>
        </p:txBody>
      </p:sp>
      <p:sp>
        <p:nvSpPr>
          <p:cNvPr id="8" name="テキスト ボックス 7">
            <a:extLst>
              <a:ext uri="{FF2B5EF4-FFF2-40B4-BE49-F238E27FC236}">
                <a16:creationId xmlns:a16="http://schemas.microsoft.com/office/drawing/2014/main" id="{127404A2-E128-174F-EEAE-0A60401DEB8B}"/>
              </a:ext>
            </a:extLst>
          </p:cNvPr>
          <p:cNvSpPr txBox="1"/>
          <p:nvPr/>
        </p:nvSpPr>
        <p:spPr>
          <a:xfrm>
            <a:off x="3594100" y="3970835"/>
            <a:ext cx="1854200" cy="369332"/>
          </a:xfrm>
          <a:prstGeom prst="rect">
            <a:avLst/>
          </a:prstGeom>
          <a:noFill/>
        </p:spPr>
        <p:txBody>
          <a:bodyPr wrap="square" rtlCol="0">
            <a:spAutoFit/>
          </a:bodyPr>
          <a:lstStyle/>
          <a:p>
            <a:r>
              <a:rPr lang="ja-JP" altLang="en-US" b="1" dirty="0"/>
              <a:t>←マイクロ波</a:t>
            </a:r>
            <a:endParaRPr kumimoji="1" lang="ja-JP" altLang="en-US" b="1" dirty="0"/>
          </a:p>
        </p:txBody>
      </p:sp>
      <p:sp>
        <p:nvSpPr>
          <p:cNvPr id="15" name="テキスト ボックス 14">
            <a:extLst>
              <a:ext uri="{FF2B5EF4-FFF2-40B4-BE49-F238E27FC236}">
                <a16:creationId xmlns:a16="http://schemas.microsoft.com/office/drawing/2014/main" id="{3E3A4C82-89B1-F75C-1BD5-F420E2F539AD}"/>
              </a:ext>
            </a:extLst>
          </p:cNvPr>
          <p:cNvSpPr txBox="1"/>
          <p:nvPr/>
        </p:nvSpPr>
        <p:spPr>
          <a:xfrm>
            <a:off x="3605619" y="3601503"/>
            <a:ext cx="1854200" cy="369332"/>
          </a:xfrm>
          <a:prstGeom prst="rect">
            <a:avLst/>
          </a:prstGeom>
          <a:noFill/>
        </p:spPr>
        <p:txBody>
          <a:bodyPr wrap="square" rtlCol="0">
            <a:spAutoFit/>
          </a:bodyPr>
          <a:lstStyle/>
          <a:p>
            <a:r>
              <a:rPr kumimoji="1" lang="ja-JP" altLang="en-US" b="1" dirty="0"/>
              <a:t>←ゼーマン分裂</a:t>
            </a:r>
          </a:p>
        </p:txBody>
      </p:sp>
      <p:pic>
        <p:nvPicPr>
          <p:cNvPr id="4" name="図 3">
            <a:extLst>
              <a:ext uri="{FF2B5EF4-FFF2-40B4-BE49-F238E27FC236}">
                <a16:creationId xmlns:a16="http://schemas.microsoft.com/office/drawing/2014/main" id="{74483EEE-F41D-017E-3F49-3330ED1D17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0462" y="1061663"/>
            <a:ext cx="3407098" cy="4002990"/>
          </a:xfrm>
          <a:prstGeom prst="rect">
            <a:avLst/>
          </a:prstGeom>
        </p:spPr>
      </p:pic>
      <p:sp>
        <p:nvSpPr>
          <p:cNvPr id="9" name="テキスト ボックス 8">
            <a:extLst>
              <a:ext uri="{FF2B5EF4-FFF2-40B4-BE49-F238E27FC236}">
                <a16:creationId xmlns:a16="http://schemas.microsoft.com/office/drawing/2014/main" id="{8EAE6D95-77C6-19F1-7B62-E1B094E40471}"/>
              </a:ext>
            </a:extLst>
          </p:cNvPr>
          <p:cNvSpPr txBox="1"/>
          <p:nvPr/>
        </p:nvSpPr>
        <p:spPr>
          <a:xfrm>
            <a:off x="8748782" y="1088383"/>
            <a:ext cx="2683555" cy="2031325"/>
          </a:xfrm>
          <a:prstGeom prst="rect">
            <a:avLst/>
          </a:prstGeom>
          <a:noFill/>
        </p:spPr>
        <p:txBody>
          <a:bodyPr wrap="square" rtlCol="0">
            <a:spAutoFit/>
          </a:bodyPr>
          <a:lstStyle/>
          <a:p>
            <a:r>
              <a:rPr kumimoji="1" lang="en-US" altLang="ja-JP" dirty="0"/>
              <a:t>Photonics media</a:t>
            </a:r>
          </a:p>
          <a:p>
            <a:r>
              <a:rPr kumimoji="1" lang="en-US" altLang="ja-JP" dirty="0"/>
              <a:t>(</a:t>
            </a:r>
            <a:r>
              <a:rPr kumimoji="1" lang="ja-JP" altLang="en-US" dirty="0"/>
              <a:t>参照日</a:t>
            </a:r>
            <a:r>
              <a:rPr kumimoji="1" lang="en-US" altLang="ja-JP" dirty="0"/>
              <a:t>:2022/7/26)</a:t>
            </a:r>
          </a:p>
          <a:p>
            <a:r>
              <a:rPr kumimoji="1" lang="en-US" altLang="ja-JP" dirty="0">
                <a:hlinkClick r:id="rId5"/>
              </a:rPr>
              <a:t>https://www.photonics.com/Articles/New_Tools_Promise_the_Next_Big_Thing_for_Quantum/a66126</a:t>
            </a:r>
            <a:endParaRPr lang="en-US" altLang="ja-JP" dirty="0"/>
          </a:p>
        </p:txBody>
      </p:sp>
      <p:sp>
        <p:nvSpPr>
          <p:cNvPr id="11" name="テキスト ボックス 10">
            <a:extLst>
              <a:ext uri="{FF2B5EF4-FFF2-40B4-BE49-F238E27FC236}">
                <a16:creationId xmlns:a16="http://schemas.microsoft.com/office/drawing/2014/main" id="{947E563D-38AC-9213-1F54-4B1E1626B2F8}"/>
              </a:ext>
            </a:extLst>
          </p:cNvPr>
          <p:cNvSpPr txBox="1"/>
          <p:nvPr/>
        </p:nvSpPr>
        <p:spPr>
          <a:xfrm>
            <a:off x="661536" y="1061663"/>
            <a:ext cx="862464" cy="369332"/>
          </a:xfrm>
          <a:prstGeom prst="rect">
            <a:avLst/>
          </a:prstGeom>
          <a:noFill/>
        </p:spPr>
        <p:txBody>
          <a:bodyPr wrap="square" rtlCol="0">
            <a:spAutoFit/>
          </a:bodyPr>
          <a:lstStyle/>
          <a:p>
            <a:r>
              <a:rPr kumimoji="1" lang="en-US" altLang="ja-JP" b="1" dirty="0"/>
              <a:t>(A)</a:t>
            </a:r>
            <a:endParaRPr kumimoji="1" lang="ja-JP" altLang="en-US" b="1" dirty="0"/>
          </a:p>
        </p:txBody>
      </p:sp>
      <p:sp>
        <p:nvSpPr>
          <p:cNvPr id="12" name="テキスト ボックス 11">
            <a:extLst>
              <a:ext uri="{FF2B5EF4-FFF2-40B4-BE49-F238E27FC236}">
                <a16:creationId xmlns:a16="http://schemas.microsoft.com/office/drawing/2014/main" id="{04537BD6-7763-17E9-DABD-6FFAAB3457E0}"/>
              </a:ext>
            </a:extLst>
          </p:cNvPr>
          <p:cNvSpPr txBox="1"/>
          <p:nvPr/>
        </p:nvSpPr>
        <p:spPr>
          <a:xfrm>
            <a:off x="5077481" y="1050887"/>
            <a:ext cx="735464" cy="369332"/>
          </a:xfrm>
          <a:prstGeom prst="rect">
            <a:avLst/>
          </a:prstGeom>
          <a:noFill/>
        </p:spPr>
        <p:txBody>
          <a:bodyPr wrap="square" rtlCol="0">
            <a:spAutoFit/>
          </a:bodyPr>
          <a:lstStyle/>
          <a:p>
            <a:r>
              <a:rPr kumimoji="1" lang="en-US" altLang="ja-JP" b="1" dirty="0"/>
              <a:t>(B)</a:t>
            </a:r>
            <a:endParaRPr kumimoji="1" lang="ja-JP" altLang="en-US" b="1" dirty="0"/>
          </a:p>
        </p:txBody>
      </p:sp>
      <p:sp>
        <p:nvSpPr>
          <p:cNvPr id="13" name="四角形: 角を丸くする 12">
            <a:extLst>
              <a:ext uri="{FF2B5EF4-FFF2-40B4-BE49-F238E27FC236}">
                <a16:creationId xmlns:a16="http://schemas.microsoft.com/office/drawing/2014/main" id="{94E692BC-714F-7219-F753-1A32E69F870B}"/>
              </a:ext>
            </a:extLst>
          </p:cNvPr>
          <p:cNvSpPr/>
          <p:nvPr/>
        </p:nvSpPr>
        <p:spPr>
          <a:xfrm>
            <a:off x="5958830" y="4190994"/>
            <a:ext cx="571500" cy="31489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7CD6D2D6-35CB-AF13-BCDD-3247CB5B915F}"/>
              </a:ext>
            </a:extLst>
          </p:cNvPr>
          <p:cNvSpPr/>
          <p:nvPr/>
        </p:nvSpPr>
        <p:spPr>
          <a:xfrm>
            <a:off x="1495374" y="3601502"/>
            <a:ext cx="874847" cy="4151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77EEF4E9-E4AF-AE94-CD95-37D3AC4412E8}"/>
              </a:ext>
            </a:extLst>
          </p:cNvPr>
          <p:cNvSpPr/>
          <p:nvPr/>
        </p:nvSpPr>
        <p:spPr>
          <a:xfrm>
            <a:off x="2741196" y="4528008"/>
            <a:ext cx="1638299" cy="1814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A7775B45-3888-5796-A7BC-4C95B5280692}"/>
              </a:ext>
            </a:extLst>
          </p:cNvPr>
          <p:cNvSpPr/>
          <p:nvPr/>
        </p:nvSpPr>
        <p:spPr>
          <a:xfrm>
            <a:off x="1495374" y="4709499"/>
            <a:ext cx="2643489" cy="6727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3200AB9D-AEEC-148E-1BE7-2B0C11A1D0AE}"/>
              </a:ext>
            </a:extLst>
          </p:cNvPr>
          <p:cNvSpPr txBox="1"/>
          <p:nvPr/>
        </p:nvSpPr>
        <p:spPr>
          <a:xfrm>
            <a:off x="713851" y="6018925"/>
            <a:ext cx="4394200" cy="646331"/>
          </a:xfrm>
          <a:prstGeom prst="rect">
            <a:avLst/>
          </a:prstGeom>
          <a:noFill/>
        </p:spPr>
        <p:txBody>
          <a:bodyPr wrap="square" rtlCol="0">
            <a:spAutoFit/>
          </a:bodyPr>
          <a:lstStyle/>
          <a:p>
            <a:r>
              <a:rPr kumimoji="1" lang="ja-JP" altLang="en-US" dirty="0"/>
              <a:t>量子</a:t>
            </a:r>
            <a:r>
              <a:rPr kumimoji="1" lang="en-US" altLang="ja-JP" dirty="0"/>
              <a:t>ICT</a:t>
            </a:r>
            <a:r>
              <a:rPr kumimoji="1" lang="ja-JP" altLang="en-US" dirty="0"/>
              <a:t>フォーラム</a:t>
            </a:r>
            <a:r>
              <a:rPr kumimoji="1" lang="en-US" altLang="ja-JP" dirty="0"/>
              <a:t>(</a:t>
            </a:r>
            <a:r>
              <a:rPr kumimoji="1" lang="ja-JP" altLang="en-US" dirty="0"/>
              <a:t>参照日</a:t>
            </a:r>
            <a:r>
              <a:rPr kumimoji="1" lang="en-US" altLang="ja-JP" dirty="0"/>
              <a:t>:2022/7/26)</a:t>
            </a:r>
          </a:p>
          <a:p>
            <a:r>
              <a:rPr kumimoji="1" lang="en-US" altLang="ja-JP" dirty="0">
                <a:hlinkClick r:id="rId6"/>
              </a:rPr>
              <a:t>https://qforum.org/topics/interview07</a:t>
            </a:r>
            <a:endParaRPr kumimoji="1" lang="ja-JP" altLang="en-US" dirty="0"/>
          </a:p>
        </p:txBody>
      </p:sp>
      <p:sp>
        <p:nvSpPr>
          <p:cNvPr id="3" name="四角形: 角を丸くする 2">
            <a:extLst>
              <a:ext uri="{FF2B5EF4-FFF2-40B4-BE49-F238E27FC236}">
                <a16:creationId xmlns:a16="http://schemas.microsoft.com/office/drawing/2014/main" id="{58C1E2CE-0FBB-90E6-921A-A512B7E6403F}"/>
              </a:ext>
            </a:extLst>
          </p:cNvPr>
          <p:cNvSpPr/>
          <p:nvPr/>
        </p:nvSpPr>
        <p:spPr>
          <a:xfrm>
            <a:off x="713851" y="4708454"/>
            <a:ext cx="4902902" cy="1010131"/>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FDEC15C9-1523-3C29-EAB0-C5370EC41110}"/>
              </a:ext>
            </a:extLst>
          </p:cNvPr>
          <p:cNvSpPr txBox="1"/>
          <p:nvPr/>
        </p:nvSpPr>
        <p:spPr>
          <a:xfrm>
            <a:off x="716369" y="4750710"/>
            <a:ext cx="4954181" cy="954107"/>
          </a:xfrm>
          <a:prstGeom prst="rect">
            <a:avLst/>
          </a:prstGeom>
          <a:noFill/>
        </p:spPr>
        <p:txBody>
          <a:bodyPr wrap="square" rtlCol="0">
            <a:spAutoFit/>
          </a:bodyPr>
          <a:lstStyle/>
          <a:p>
            <a:r>
              <a:rPr kumimoji="1" lang="ja-JP" altLang="en-US" sz="2800" dirty="0"/>
              <a:t>緑レーザー、赤</a:t>
            </a:r>
            <a:r>
              <a:rPr lang="ja-JP" altLang="en-US" sz="2800" dirty="0"/>
              <a:t>色レーザー</a:t>
            </a:r>
            <a:r>
              <a:rPr kumimoji="1" lang="ja-JP" altLang="en-US" sz="2800" dirty="0"/>
              <a:t>、</a:t>
            </a:r>
            <a:endParaRPr kumimoji="1" lang="en-US" altLang="ja-JP" sz="2800" dirty="0"/>
          </a:p>
          <a:p>
            <a:r>
              <a:rPr lang="ja-JP" altLang="en-US" sz="2800" dirty="0"/>
              <a:t>マイクロ波の三つの光で測定</a:t>
            </a:r>
            <a:endParaRPr kumimoji="1" lang="ja-JP" altLang="en-US" sz="2800" dirty="0"/>
          </a:p>
        </p:txBody>
      </p:sp>
      <p:sp>
        <p:nvSpPr>
          <p:cNvPr id="20" name="テキスト ボックス 19">
            <a:extLst>
              <a:ext uri="{FF2B5EF4-FFF2-40B4-BE49-F238E27FC236}">
                <a16:creationId xmlns:a16="http://schemas.microsoft.com/office/drawing/2014/main" id="{2A5BA714-D120-7C0C-8DEF-FAD5F8147A70}"/>
              </a:ext>
            </a:extLst>
          </p:cNvPr>
          <p:cNvSpPr txBox="1"/>
          <p:nvPr/>
        </p:nvSpPr>
        <p:spPr>
          <a:xfrm>
            <a:off x="6552622" y="5991128"/>
            <a:ext cx="5295342" cy="830997"/>
          </a:xfrm>
          <a:prstGeom prst="rect">
            <a:avLst/>
          </a:prstGeom>
          <a:noFill/>
        </p:spPr>
        <p:txBody>
          <a:bodyPr wrap="square" rtlCol="0">
            <a:spAutoFit/>
          </a:bodyPr>
          <a:lstStyle/>
          <a:p>
            <a:r>
              <a:rPr kumimoji="1" lang="ja-JP" altLang="en-US" sz="2400" b="1" dirty="0"/>
              <a:t>共鳴スペクトルを観測することで </a:t>
            </a:r>
            <a:r>
              <a:rPr kumimoji="1" lang="el-GR" altLang="ja-JP" sz="2400" b="1" dirty="0">
                <a:latin typeface="Yu Gothic UI" panose="020B0500000000000000" pitchFamily="50" charset="-128"/>
                <a:ea typeface="Yu Gothic UI" panose="020B0500000000000000" pitchFamily="50" charset="-128"/>
              </a:rPr>
              <a:t>μ</a:t>
            </a:r>
            <a:r>
              <a:rPr kumimoji="1" lang="en-US" altLang="ja-JP" sz="2400" b="1" dirty="0">
                <a:latin typeface="Yu Gothic UI" panose="020B0500000000000000" pitchFamily="50" charset="-128"/>
                <a:ea typeface="Yu Gothic UI" panose="020B0500000000000000" pitchFamily="50" charset="-128"/>
              </a:rPr>
              <a:t>T/</a:t>
            </a:r>
            <a:r>
              <a:rPr kumimoji="1" lang="ja-JP" altLang="en-US" sz="2400" b="1" dirty="0">
                <a:latin typeface="Yu Gothic UI" panose="020B0500000000000000" pitchFamily="50" charset="-128"/>
                <a:ea typeface="Yu Gothic UI" panose="020B0500000000000000" pitchFamily="50" charset="-128"/>
              </a:rPr>
              <a:t>√</a:t>
            </a:r>
            <a:r>
              <a:rPr kumimoji="1" lang="en-US" altLang="ja-JP" sz="2400" b="1" dirty="0">
                <a:latin typeface="Yu Gothic UI" panose="020B0500000000000000" pitchFamily="50" charset="-128"/>
                <a:ea typeface="Yu Gothic UI" panose="020B0500000000000000" pitchFamily="50" charset="-128"/>
              </a:rPr>
              <a:t>Hz</a:t>
            </a:r>
            <a:r>
              <a:rPr kumimoji="1" lang="ja-JP" altLang="en-US" sz="2400" b="1" dirty="0">
                <a:latin typeface="+mn-ea"/>
              </a:rPr>
              <a:t>の感度で磁場を検出できる</a:t>
            </a:r>
          </a:p>
        </p:txBody>
      </p:sp>
      <p:sp>
        <p:nvSpPr>
          <p:cNvPr id="23" name="四角形: 角を丸くする 22">
            <a:extLst>
              <a:ext uri="{FF2B5EF4-FFF2-40B4-BE49-F238E27FC236}">
                <a16:creationId xmlns:a16="http://schemas.microsoft.com/office/drawing/2014/main" id="{E885EA51-7577-EDEE-BBEA-1DFF51FE3DD5}"/>
              </a:ext>
            </a:extLst>
          </p:cNvPr>
          <p:cNvSpPr/>
          <p:nvPr/>
        </p:nvSpPr>
        <p:spPr>
          <a:xfrm>
            <a:off x="6498824" y="5929169"/>
            <a:ext cx="4976807" cy="830997"/>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スライド番号プレースホルダー 20">
            <a:extLst>
              <a:ext uri="{FF2B5EF4-FFF2-40B4-BE49-F238E27FC236}">
                <a16:creationId xmlns:a16="http://schemas.microsoft.com/office/drawing/2014/main" id="{DBF86A83-2F6A-A380-2233-9C9E0A1C1C7E}"/>
              </a:ext>
            </a:extLst>
          </p:cNvPr>
          <p:cNvSpPr>
            <a:spLocks noGrp="1"/>
          </p:cNvSpPr>
          <p:nvPr>
            <p:ph type="sldNum" sz="quarter" idx="12"/>
          </p:nvPr>
        </p:nvSpPr>
        <p:spPr/>
        <p:txBody>
          <a:bodyPr/>
          <a:lstStyle/>
          <a:p>
            <a:fld id="{546937FD-AF86-4C7D-8F7F-5D9162CA89EA}" type="slidenum">
              <a:rPr lang="ja-JP" altLang="en-US" smtClean="0"/>
              <a:pPr/>
              <a:t>7</a:t>
            </a:fld>
            <a:endParaRPr lang="ja-JP" altLang="en-US" dirty="0"/>
          </a:p>
        </p:txBody>
      </p:sp>
      <p:sp>
        <p:nvSpPr>
          <p:cNvPr id="28" name="テキスト ボックス 27">
            <a:extLst>
              <a:ext uri="{FF2B5EF4-FFF2-40B4-BE49-F238E27FC236}">
                <a16:creationId xmlns:a16="http://schemas.microsoft.com/office/drawing/2014/main" id="{68771BF5-2A55-99E6-595A-C13EDDA4A276}"/>
              </a:ext>
            </a:extLst>
          </p:cNvPr>
          <p:cNvSpPr txBox="1"/>
          <p:nvPr/>
        </p:nvSpPr>
        <p:spPr>
          <a:xfrm rot="16200000">
            <a:off x="4631826" y="2684911"/>
            <a:ext cx="1854200" cy="369332"/>
          </a:xfrm>
          <a:prstGeom prst="rect">
            <a:avLst/>
          </a:prstGeom>
          <a:solidFill>
            <a:schemeClr val="bg1"/>
          </a:solidFill>
        </p:spPr>
        <p:txBody>
          <a:bodyPr wrap="square" rtlCol="0">
            <a:spAutoFit/>
          </a:bodyPr>
          <a:lstStyle/>
          <a:p>
            <a:r>
              <a:rPr kumimoji="1" lang="ja-JP" altLang="en-US" dirty="0"/>
              <a:t>蛍光強度 </a:t>
            </a:r>
            <a:r>
              <a:rPr kumimoji="1" lang="en-US" altLang="ja-JP" dirty="0"/>
              <a:t>(</a:t>
            </a:r>
            <a:r>
              <a:rPr kumimoji="1" lang="en-US" altLang="ja-JP" dirty="0" err="1"/>
              <a:t>a.u</a:t>
            </a:r>
            <a:r>
              <a:rPr kumimoji="1" lang="en-US" altLang="ja-JP" dirty="0"/>
              <a:t>.)</a:t>
            </a:r>
            <a:endParaRPr kumimoji="1" lang="ja-JP" altLang="en-US" dirty="0"/>
          </a:p>
        </p:txBody>
      </p:sp>
      <p:sp>
        <p:nvSpPr>
          <p:cNvPr id="29" name="テキスト ボックス 28">
            <a:extLst>
              <a:ext uri="{FF2B5EF4-FFF2-40B4-BE49-F238E27FC236}">
                <a16:creationId xmlns:a16="http://schemas.microsoft.com/office/drawing/2014/main" id="{B6EAE76F-990A-7BBD-ADF3-CB9394561956}"/>
              </a:ext>
            </a:extLst>
          </p:cNvPr>
          <p:cNvSpPr txBox="1"/>
          <p:nvPr/>
        </p:nvSpPr>
        <p:spPr>
          <a:xfrm>
            <a:off x="6013419" y="4787958"/>
            <a:ext cx="2904139" cy="369332"/>
          </a:xfrm>
          <a:prstGeom prst="rect">
            <a:avLst/>
          </a:prstGeom>
          <a:solidFill>
            <a:schemeClr val="bg1"/>
          </a:solidFill>
        </p:spPr>
        <p:txBody>
          <a:bodyPr wrap="square" rtlCol="0">
            <a:spAutoFit/>
          </a:bodyPr>
          <a:lstStyle/>
          <a:p>
            <a:r>
              <a:rPr lang="ja-JP" altLang="en-US" dirty="0"/>
              <a:t>マイクロ波周波数 </a:t>
            </a:r>
            <a:r>
              <a:rPr lang="en-US" altLang="ja-JP" dirty="0"/>
              <a:t>(GHz)</a:t>
            </a:r>
            <a:endParaRPr kumimoji="1" lang="ja-JP" altLang="en-US" dirty="0"/>
          </a:p>
        </p:txBody>
      </p:sp>
      <p:sp>
        <p:nvSpPr>
          <p:cNvPr id="30" name="テキスト ボックス 29">
            <a:extLst>
              <a:ext uri="{FF2B5EF4-FFF2-40B4-BE49-F238E27FC236}">
                <a16:creationId xmlns:a16="http://schemas.microsoft.com/office/drawing/2014/main" id="{005B7335-CACA-4A06-71B1-6FE370F17D6F}"/>
              </a:ext>
            </a:extLst>
          </p:cNvPr>
          <p:cNvSpPr txBox="1"/>
          <p:nvPr/>
        </p:nvSpPr>
        <p:spPr>
          <a:xfrm>
            <a:off x="8917558" y="3419293"/>
            <a:ext cx="3149600" cy="369332"/>
          </a:xfrm>
          <a:prstGeom prst="rect">
            <a:avLst/>
          </a:prstGeom>
          <a:noFill/>
        </p:spPr>
        <p:txBody>
          <a:bodyPr wrap="square" rtlCol="0">
            <a:spAutoFit/>
          </a:bodyPr>
          <a:lstStyle/>
          <a:p>
            <a:r>
              <a:rPr lang="en-US" altLang="ja-JP" dirty="0"/>
              <a:t>1 G(</a:t>
            </a:r>
            <a:r>
              <a:rPr lang="ja-JP" altLang="en-US" dirty="0"/>
              <a:t>ガウス</a:t>
            </a:r>
            <a:r>
              <a:rPr lang="en-US" altLang="ja-JP" dirty="0"/>
              <a:t>)=10</a:t>
            </a:r>
            <a:r>
              <a:rPr lang="en-US" altLang="ja-JP" baseline="30000" dirty="0"/>
              <a:t>-4</a:t>
            </a:r>
            <a:r>
              <a:rPr lang="en-US" altLang="ja-JP" dirty="0"/>
              <a:t> </a:t>
            </a:r>
            <a:r>
              <a:rPr lang="ja-JP" altLang="en-US" dirty="0"/>
              <a:t> </a:t>
            </a:r>
            <a:r>
              <a:rPr lang="en-US" altLang="ja-JP" dirty="0"/>
              <a:t>T(</a:t>
            </a:r>
            <a:r>
              <a:rPr lang="ja-JP" altLang="en-US" dirty="0"/>
              <a:t>テスラ</a:t>
            </a:r>
            <a:r>
              <a:rPr lang="en-US" altLang="ja-JP" dirty="0"/>
              <a:t>)</a:t>
            </a:r>
          </a:p>
        </p:txBody>
      </p:sp>
      <p:sp>
        <p:nvSpPr>
          <p:cNvPr id="31" name="正方形/長方形 30">
            <a:extLst>
              <a:ext uri="{FF2B5EF4-FFF2-40B4-BE49-F238E27FC236}">
                <a16:creationId xmlns:a16="http://schemas.microsoft.com/office/drawing/2014/main" id="{5889EFB8-CC6D-B57C-003A-C885939F5BB0}"/>
              </a:ext>
            </a:extLst>
          </p:cNvPr>
          <p:cNvSpPr/>
          <p:nvPr/>
        </p:nvSpPr>
        <p:spPr>
          <a:xfrm>
            <a:off x="8917558" y="3379242"/>
            <a:ext cx="3149600" cy="43990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9839094F-E848-29E1-DE5D-8D68633E112B}"/>
              </a:ext>
            </a:extLst>
          </p:cNvPr>
          <p:cNvSpPr txBox="1"/>
          <p:nvPr/>
        </p:nvSpPr>
        <p:spPr>
          <a:xfrm>
            <a:off x="5812946" y="5157290"/>
            <a:ext cx="3246834" cy="369332"/>
          </a:xfrm>
          <a:prstGeom prst="rect">
            <a:avLst/>
          </a:prstGeom>
          <a:noFill/>
        </p:spPr>
        <p:txBody>
          <a:bodyPr wrap="square" rtlCol="0">
            <a:spAutoFit/>
          </a:bodyPr>
          <a:lstStyle/>
          <a:p>
            <a:r>
              <a:rPr kumimoji="1" lang="ja-JP" altLang="en-US" dirty="0"/>
              <a:t>磁場の強度と蛍光強度の関係</a:t>
            </a:r>
          </a:p>
        </p:txBody>
      </p:sp>
    </p:spTree>
    <p:extLst>
      <p:ext uri="{BB962C8B-B14F-4D97-AF65-F5344CB8AC3E}">
        <p14:creationId xmlns:p14="http://schemas.microsoft.com/office/powerpoint/2010/main" val="3851904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7FD6DA9D-37D7-1641-F6EE-2A789645E022}"/>
              </a:ext>
            </a:extLst>
          </p:cNvPr>
          <p:cNvSpPr/>
          <p:nvPr/>
        </p:nvSpPr>
        <p:spPr>
          <a:xfrm>
            <a:off x="0" y="0"/>
            <a:ext cx="12182805"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p>
        </p:txBody>
      </p:sp>
      <p:sp>
        <p:nvSpPr>
          <p:cNvPr id="2" name="タイトル 1">
            <a:extLst>
              <a:ext uri="{FF2B5EF4-FFF2-40B4-BE49-F238E27FC236}">
                <a16:creationId xmlns:a16="http://schemas.microsoft.com/office/drawing/2014/main" id="{D0CEA7F6-4B88-3D02-EA09-503D9CABD704}"/>
              </a:ext>
            </a:extLst>
          </p:cNvPr>
          <p:cNvSpPr>
            <a:spLocks noGrp="1"/>
          </p:cNvSpPr>
          <p:nvPr>
            <p:ph type="title"/>
          </p:nvPr>
        </p:nvSpPr>
        <p:spPr>
          <a:xfrm>
            <a:off x="3447467" y="48107"/>
            <a:ext cx="5106986" cy="911977"/>
          </a:xfrm>
        </p:spPr>
        <p:txBody>
          <a:bodyPr>
            <a:noAutofit/>
          </a:bodyPr>
          <a:lstStyle/>
          <a:p>
            <a:pPr algn="ctr"/>
            <a:r>
              <a:rPr kumimoji="1" lang="ja-JP" altLang="en-US" b="1" dirty="0">
                <a:latin typeface="ＭＳ ゴシック" panose="020B0609070205080204" pitchFamily="49" charset="-128"/>
                <a:ea typeface="ＭＳ ゴシック" panose="020B0609070205080204" pitchFamily="49" charset="-128"/>
              </a:rPr>
              <a:t>実験方法</a:t>
            </a:r>
            <a:r>
              <a:rPr kumimoji="1" lang="en-US" altLang="ja-JP" b="1" dirty="0">
                <a:latin typeface="ＭＳ ゴシック" panose="020B0609070205080204" pitchFamily="49" charset="-128"/>
                <a:ea typeface="ＭＳ ゴシック" panose="020B0609070205080204" pitchFamily="49" charset="-128"/>
              </a:rPr>
              <a:t>:</a:t>
            </a:r>
            <a:r>
              <a:rPr kumimoji="1" lang="ja-JP" altLang="en-US" b="1" dirty="0">
                <a:latin typeface="ＭＳ ゴシック" panose="020B0609070205080204" pitchFamily="49" charset="-128"/>
                <a:ea typeface="ＭＳ ゴシック" panose="020B0609070205080204" pitchFamily="49" charset="-128"/>
              </a:rPr>
              <a:t>圧力容器</a:t>
            </a:r>
          </a:p>
        </p:txBody>
      </p:sp>
      <p:sp>
        <p:nvSpPr>
          <p:cNvPr id="6" name="テキスト ボックス 5">
            <a:extLst>
              <a:ext uri="{FF2B5EF4-FFF2-40B4-BE49-F238E27FC236}">
                <a16:creationId xmlns:a16="http://schemas.microsoft.com/office/drawing/2014/main" id="{BB4E56CA-A2B7-95BA-5C50-4A14021DE503}"/>
              </a:ext>
            </a:extLst>
          </p:cNvPr>
          <p:cNvSpPr txBox="1"/>
          <p:nvPr/>
        </p:nvSpPr>
        <p:spPr>
          <a:xfrm>
            <a:off x="7148939" y="1670066"/>
            <a:ext cx="4535062" cy="3046988"/>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アンビルはモアッサナイト</a:t>
            </a:r>
            <a:endParaRPr lang="en-US" altLang="ja-JP" sz="2400" dirty="0"/>
          </a:p>
          <a:p>
            <a:endParaRPr lang="en-US" altLang="ja-JP" sz="2400" dirty="0"/>
          </a:p>
          <a:p>
            <a:pPr marL="342900" indent="-342900">
              <a:buFont typeface="Arial" panose="020B0604020202020204" pitchFamily="34" charset="0"/>
              <a:buChar char="•"/>
            </a:pPr>
            <a:r>
              <a:rPr lang="ja-JP" altLang="en-US" sz="2400" dirty="0"/>
              <a:t>試料近くの小型マイクロコイルはマイクロ波電力供給用</a:t>
            </a:r>
            <a:endParaRPr lang="en-US" altLang="ja-JP" sz="2400" dirty="0"/>
          </a:p>
          <a:p>
            <a:endParaRPr lang="en-US" altLang="ja-JP" sz="2400" dirty="0"/>
          </a:p>
          <a:p>
            <a:pPr marL="342900" indent="-342900">
              <a:buFont typeface="Arial" panose="020B0604020202020204" pitchFamily="34" charset="0"/>
              <a:buChar char="•"/>
            </a:pPr>
            <a:r>
              <a:rPr kumimoji="1" lang="ja-JP" altLang="en-US" sz="2400" dirty="0"/>
              <a:t>大きい方のコイルは交流磁化率測定用のモジュレーションコイル。</a:t>
            </a:r>
            <a:endParaRPr kumimoji="1" lang="en-US" altLang="ja-JP" sz="2400" dirty="0"/>
          </a:p>
        </p:txBody>
      </p:sp>
      <p:sp>
        <p:nvSpPr>
          <p:cNvPr id="7" name="テキスト ボックス 6">
            <a:extLst>
              <a:ext uri="{FF2B5EF4-FFF2-40B4-BE49-F238E27FC236}">
                <a16:creationId xmlns:a16="http://schemas.microsoft.com/office/drawing/2014/main" id="{E99E4966-40D1-D5E4-DC0B-B91C6ED55730}"/>
              </a:ext>
            </a:extLst>
          </p:cNvPr>
          <p:cNvSpPr txBox="1"/>
          <p:nvPr/>
        </p:nvSpPr>
        <p:spPr>
          <a:xfrm>
            <a:off x="7497571" y="5179759"/>
            <a:ext cx="3701472" cy="1200329"/>
          </a:xfrm>
          <a:prstGeom prst="rect">
            <a:avLst/>
          </a:prstGeom>
          <a:noFill/>
        </p:spPr>
        <p:txBody>
          <a:bodyPr wrap="square" rtlCol="0">
            <a:spAutoFit/>
          </a:bodyPr>
          <a:lstStyle/>
          <a:p>
            <a:r>
              <a:rPr lang="ja-JP" altLang="en-US" sz="2400" dirty="0"/>
              <a:t>・座標の定義</a:t>
            </a:r>
            <a:endParaRPr lang="en-US" altLang="ja-JP" sz="2400" dirty="0"/>
          </a:p>
          <a:p>
            <a:r>
              <a:rPr kumimoji="1" lang="ja-JP" altLang="en-US" sz="2400" dirty="0"/>
              <a:t>赤</a:t>
            </a:r>
            <a:r>
              <a:rPr kumimoji="1" lang="en-US" altLang="ja-JP" sz="2400" dirty="0"/>
              <a:t>:</a:t>
            </a:r>
            <a:r>
              <a:rPr kumimoji="1" lang="en-US" altLang="ja-JP" sz="2400" dirty="0" err="1"/>
              <a:t>FeAs</a:t>
            </a:r>
            <a:r>
              <a:rPr kumimoji="1" lang="ja-JP" altLang="en-US" sz="2400" dirty="0"/>
              <a:t>面積層方向</a:t>
            </a:r>
            <a:r>
              <a:rPr kumimoji="1" lang="en-US" altLang="ja-JP" sz="2400" dirty="0"/>
              <a:t>(c</a:t>
            </a:r>
            <a:r>
              <a:rPr kumimoji="1" lang="ja-JP" altLang="en-US" sz="2400" dirty="0"/>
              <a:t>軸</a:t>
            </a:r>
            <a:r>
              <a:rPr kumimoji="1" lang="en-US" altLang="ja-JP" sz="2400" dirty="0"/>
              <a:t>)</a:t>
            </a:r>
          </a:p>
          <a:p>
            <a:r>
              <a:rPr lang="ja-JP" altLang="en-US" sz="2400" dirty="0"/>
              <a:t>緑</a:t>
            </a:r>
            <a:r>
              <a:rPr lang="en-US" altLang="ja-JP" sz="2400" dirty="0"/>
              <a:t>:</a:t>
            </a:r>
            <a:r>
              <a:rPr lang="ja-JP" altLang="en-US" sz="2400" dirty="0"/>
              <a:t>窒素空孔中心の座標</a:t>
            </a:r>
            <a:endParaRPr kumimoji="1" lang="en-US" altLang="ja-JP" sz="2400" dirty="0"/>
          </a:p>
        </p:txBody>
      </p:sp>
      <p:pic>
        <p:nvPicPr>
          <p:cNvPr id="9" name="コンテンツ プレースホルダー 8">
            <a:extLst>
              <a:ext uri="{FF2B5EF4-FFF2-40B4-BE49-F238E27FC236}">
                <a16:creationId xmlns:a16="http://schemas.microsoft.com/office/drawing/2014/main" id="{F205270C-4F5D-FA45-2A91-B1CB97C43E6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6529" y="1452285"/>
            <a:ext cx="6272640" cy="3509692"/>
          </a:xfrm>
        </p:spPr>
      </p:pic>
      <p:sp>
        <p:nvSpPr>
          <p:cNvPr id="3" name="四角形: 角を丸くする 2">
            <a:extLst>
              <a:ext uri="{FF2B5EF4-FFF2-40B4-BE49-F238E27FC236}">
                <a16:creationId xmlns:a16="http://schemas.microsoft.com/office/drawing/2014/main" id="{FE064CA5-FEA4-068D-13E9-AC61B21F4CE6}"/>
              </a:ext>
            </a:extLst>
          </p:cNvPr>
          <p:cNvSpPr/>
          <p:nvPr/>
        </p:nvSpPr>
        <p:spPr>
          <a:xfrm>
            <a:off x="7497571" y="5156990"/>
            <a:ext cx="3441702" cy="12003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0C618A72-DC54-4D62-D214-6FCF32BB1611}"/>
              </a:ext>
            </a:extLst>
          </p:cNvPr>
          <p:cNvSpPr/>
          <p:nvPr/>
        </p:nvSpPr>
        <p:spPr>
          <a:xfrm>
            <a:off x="7035800" y="1452285"/>
            <a:ext cx="4648201" cy="3264769"/>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753B1E0B-445B-33EF-6B7E-DC230A7D2E47}"/>
              </a:ext>
            </a:extLst>
          </p:cNvPr>
          <p:cNvSpPr>
            <a:spLocks noGrp="1"/>
          </p:cNvSpPr>
          <p:nvPr>
            <p:ph type="sldNum" sz="quarter" idx="12"/>
          </p:nvPr>
        </p:nvSpPr>
        <p:spPr/>
        <p:txBody>
          <a:bodyPr/>
          <a:lstStyle/>
          <a:p>
            <a:fld id="{546937FD-AF86-4C7D-8F7F-5D9162CA89EA}" type="slidenum">
              <a:rPr lang="ja-JP" altLang="en-US" smtClean="0"/>
              <a:pPr/>
              <a:t>8</a:t>
            </a:fld>
            <a:endParaRPr lang="ja-JP" altLang="en-US" dirty="0"/>
          </a:p>
        </p:txBody>
      </p:sp>
      <p:sp>
        <p:nvSpPr>
          <p:cNvPr id="10" name="テキスト ボックス 9">
            <a:extLst>
              <a:ext uri="{FF2B5EF4-FFF2-40B4-BE49-F238E27FC236}">
                <a16:creationId xmlns:a16="http://schemas.microsoft.com/office/drawing/2014/main" id="{1945AEE9-9A3C-2C2D-BAA4-710DE863EF7A}"/>
              </a:ext>
            </a:extLst>
          </p:cNvPr>
          <p:cNvSpPr txBox="1"/>
          <p:nvPr/>
        </p:nvSpPr>
        <p:spPr>
          <a:xfrm>
            <a:off x="1835235" y="5100504"/>
            <a:ext cx="3615070" cy="400110"/>
          </a:xfrm>
          <a:prstGeom prst="rect">
            <a:avLst/>
          </a:prstGeom>
          <a:noFill/>
        </p:spPr>
        <p:txBody>
          <a:bodyPr wrap="square" rtlCol="0">
            <a:spAutoFit/>
          </a:bodyPr>
          <a:lstStyle/>
          <a:p>
            <a:r>
              <a:rPr kumimoji="1" lang="ja-JP" altLang="en-US" sz="2000" dirty="0"/>
              <a:t>高圧容器の構造と用いた座標</a:t>
            </a:r>
          </a:p>
        </p:txBody>
      </p:sp>
    </p:spTree>
    <p:extLst>
      <p:ext uri="{BB962C8B-B14F-4D97-AF65-F5344CB8AC3E}">
        <p14:creationId xmlns:p14="http://schemas.microsoft.com/office/powerpoint/2010/main" val="1140707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19F3A91F-7F64-9337-8E1F-7645FA945F54}"/>
              </a:ext>
            </a:extLst>
          </p:cNvPr>
          <p:cNvSpPr/>
          <p:nvPr/>
        </p:nvSpPr>
        <p:spPr>
          <a:xfrm>
            <a:off x="0" y="11533"/>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DC4E2C8-4E9B-804B-9CBA-61ABE439779F}"/>
              </a:ext>
            </a:extLst>
          </p:cNvPr>
          <p:cNvSpPr>
            <a:spLocks noGrp="1"/>
          </p:cNvSpPr>
          <p:nvPr>
            <p:ph type="title"/>
          </p:nvPr>
        </p:nvSpPr>
        <p:spPr>
          <a:xfrm>
            <a:off x="1431924" y="131010"/>
            <a:ext cx="9540875" cy="829339"/>
          </a:xfrm>
        </p:spPr>
        <p:txBody>
          <a:bodyPr>
            <a:noAutofit/>
          </a:bodyPr>
          <a:lstStyle/>
          <a:p>
            <a:pPr algn="ctr"/>
            <a:r>
              <a:rPr kumimoji="1" lang="ja-JP" altLang="en-US" b="1" dirty="0">
                <a:latin typeface="ＭＳ ゴシック" panose="020B0609070205080204" pitchFamily="49" charset="-128"/>
                <a:ea typeface="ＭＳ ゴシック" panose="020B0609070205080204" pitchFamily="49" charset="-128"/>
              </a:rPr>
              <a:t>実験方法</a:t>
            </a:r>
            <a:r>
              <a:rPr kumimoji="1" lang="en-US" altLang="ja-JP" b="1" dirty="0">
                <a:latin typeface="ＭＳ ゴシック" panose="020B0609070205080204" pitchFamily="49" charset="-128"/>
                <a:ea typeface="ＭＳ ゴシック" panose="020B0609070205080204" pitchFamily="49" charset="-128"/>
              </a:rPr>
              <a:t>:</a:t>
            </a:r>
            <a:r>
              <a:rPr kumimoji="1" lang="ja-JP" altLang="en-US" b="1" dirty="0">
                <a:latin typeface="ＭＳ ゴシック" panose="020B0609070205080204" pitchFamily="49" charset="-128"/>
                <a:ea typeface="ＭＳ ゴシック" panose="020B0609070205080204" pitchFamily="49" charset="-128"/>
              </a:rPr>
              <a:t>試料と窒素空孔中心の位置</a:t>
            </a:r>
          </a:p>
        </p:txBody>
      </p:sp>
      <p:pic>
        <p:nvPicPr>
          <p:cNvPr id="5" name="図 4">
            <a:extLst>
              <a:ext uri="{FF2B5EF4-FFF2-40B4-BE49-F238E27FC236}">
                <a16:creationId xmlns:a16="http://schemas.microsoft.com/office/drawing/2014/main" id="{60508FB8-5D56-53AE-1E23-23AFBE1F56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352" y="1645444"/>
            <a:ext cx="6126845" cy="3567112"/>
          </a:xfrm>
          <a:prstGeom prst="rect">
            <a:avLst/>
          </a:prstGeom>
        </p:spPr>
      </p:pic>
      <p:sp>
        <p:nvSpPr>
          <p:cNvPr id="7" name="テキスト ボックス 6">
            <a:extLst>
              <a:ext uri="{FF2B5EF4-FFF2-40B4-BE49-F238E27FC236}">
                <a16:creationId xmlns:a16="http://schemas.microsoft.com/office/drawing/2014/main" id="{298E6036-2C7C-8C5F-6D2C-9C09FDFA68D1}"/>
              </a:ext>
            </a:extLst>
          </p:cNvPr>
          <p:cNvSpPr txBox="1"/>
          <p:nvPr/>
        </p:nvSpPr>
        <p:spPr>
          <a:xfrm>
            <a:off x="6978650" y="4381091"/>
            <a:ext cx="5197642" cy="523220"/>
          </a:xfrm>
          <a:prstGeom prst="rect">
            <a:avLst/>
          </a:prstGeom>
          <a:noFill/>
        </p:spPr>
        <p:txBody>
          <a:bodyPr wrap="square" rtlCol="0">
            <a:spAutoFit/>
          </a:bodyPr>
          <a:lstStyle/>
          <a:p>
            <a:r>
              <a:rPr kumimoji="1" lang="ja-JP" altLang="en-US" sz="2800" dirty="0"/>
              <a:t>図</a:t>
            </a:r>
            <a:r>
              <a:rPr kumimoji="1" lang="en-US" altLang="ja-JP" sz="2800" dirty="0"/>
              <a:t>(B)</a:t>
            </a:r>
            <a:r>
              <a:rPr kumimoji="1" lang="ja-JP" altLang="en-US" sz="2800" dirty="0"/>
              <a:t>の白い点が窒素空孔中心</a:t>
            </a:r>
            <a:endParaRPr kumimoji="1" lang="en-US" altLang="ja-JP" sz="2800" dirty="0"/>
          </a:p>
        </p:txBody>
      </p:sp>
      <p:sp>
        <p:nvSpPr>
          <p:cNvPr id="3" name="テキスト ボックス 2">
            <a:extLst>
              <a:ext uri="{FF2B5EF4-FFF2-40B4-BE49-F238E27FC236}">
                <a16:creationId xmlns:a16="http://schemas.microsoft.com/office/drawing/2014/main" id="{0410D58A-FC45-9201-AB24-77AA26CBCDBA}"/>
              </a:ext>
            </a:extLst>
          </p:cNvPr>
          <p:cNvSpPr txBox="1"/>
          <p:nvPr/>
        </p:nvSpPr>
        <p:spPr>
          <a:xfrm>
            <a:off x="-2711" y="1332874"/>
            <a:ext cx="787400" cy="523220"/>
          </a:xfrm>
          <a:prstGeom prst="rect">
            <a:avLst/>
          </a:prstGeom>
          <a:noFill/>
        </p:spPr>
        <p:txBody>
          <a:bodyPr wrap="square" rtlCol="0">
            <a:spAutoFit/>
          </a:bodyPr>
          <a:lstStyle/>
          <a:p>
            <a:r>
              <a:rPr kumimoji="1" lang="en-US" altLang="ja-JP" sz="2800" b="1" dirty="0"/>
              <a:t>(A)</a:t>
            </a:r>
            <a:endParaRPr kumimoji="1" lang="ja-JP" altLang="en-US" sz="2800" b="1" dirty="0"/>
          </a:p>
        </p:txBody>
      </p:sp>
      <p:sp>
        <p:nvSpPr>
          <p:cNvPr id="4" name="テキスト ボックス 3">
            <a:extLst>
              <a:ext uri="{FF2B5EF4-FFF2-40B4-BE49-F238E27FC236}">
                <a16:creationId xmlns:a16="http://schemas.microsoft.com/office/drawing/2014/main" id="{1AD39594-2323-B569-6215-D8F46ADE9ACD}"/>
              </a:ext>
            </a:extLst>
          </p:cNvPr>
          <p:cNvSpPr txBox="1"/>
          <p:nvPr/>
        </p:nvSpPr>
        <p:spPr>
          <a:xfrm>
            <a:off x="3947899" y="1321593"/>
            <a:ext cx="952500" cy="523220"/>
          </a:xfrm>
          <a:prstGeom prst="rect">
            <a:avLst/>
          </a:prstGeom>
          <a:noFill/>
        </p:spPr>
        <p:txBody>
          <a:bodyPr wrap="square" rtlCol="0">
            <a:spAutoFit/>
          </a:bodyPr>
          <a:lstStyle/>
          <a:p>
            <a:r>
              <a:rPr kumimoji="1" lang="en-US" altLang="ja-JP" sz="2800" b="1" dirty="0"/>
              <a:t>(B)</a:t>
            </a:r>
            <a:endParaRPr kumimoji="1" lang="ja-JP" altLang="en-US" sz="2800" b="1" dirty="0"/>
          </a:p>
        </p:txBody>
      </p:sp>
      <p:sp>
        <p:nvSpPr>
          <p:cNvPr id="6" name="四角形: 角を丸くする 5">
            <a:extLst>
              <a:ext uri="{FF2B5EF4-FFF2-40B4-BE49-F238E27FC236}">
                <a16:creationId xmlns:a16="http://schemas.microsoft.com/office/drawing/2014/main" id="{0A52D082-8561-7FB3-8AB7-363291880426}"/>
              </a:ext>
            </a:extLst>
          </p:cNvPr>
          <p:cNvSpPr/>
          <p:nvPr/>
        </p:nvSpPr>
        <p:spPr>
          <a:xfrm>
            <a:off x="7356990" y="1491916"/>
            <a:ext cx="4187658" cy="25466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81BB8B30-6ACC-13A7-3992-A2B56A81440B}"/>
              </a:ext>
            </a:extLst>
          </p:cNvPr>
          <p:cNvSpPr txBox="1"/>
          <p:nvPr/>
        </p:nvSpPr>
        <p:spPr>
          <a:xfrm>
            <a:off x="7610369" y="2680752"/>
            <a:ext cx="4171210" cy="1200329"/>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b="1" dirty="0"/>
              <a:t>試料</a:t>
            </a:r>
            <a:r>
              <a:rPr kumimoji="1" lang="en-US" altLang="ja-JP" sz="2400" b="1" dirty="0"/>
              <a:t>(</a:t>
            </a:r>
            <a:r>
              <a:rPr kumimoji="1" lang="ja-JP" altLang="en-US" sz="2400" b="1" dirty="0"/>
              <a:t>図</a:t>
            </a:r>
            <a:r>
              <a:rPr kumimoji="1" lang="en-US" altLang="ja-JP" sz="2400" b="1" dirty="0"/>
              <a:t>(B)</a:t>
            </a:r>
            <a:r>
              <a:rPr kumimoji="1" lang="ja-JP" altLang="en-US" sz="2400" b="1" dirty="0"/>
              <a:t>の白い五角形</a:t>
            </a:r>
            <a:r>
              <a:rPr kumimoji="1" lang="en-US" altLang="ja-JP" sz="2400" b="1" dirty="0"/>
              <a:t>)</a:t>
            </a:r>
          </a:p>
          <a:p>
            <a:r>
              <a:rPr kumimoji="1" lang="ja-JP" altLang="en-US" sz="2400" b="1" dirty="0"/>
              <a:t>幅</a:t>
            </a:r>
            <a:r>
              <a:rPr kumimoji="1" lang="en-US" altLang="ja-JP" sz="2400" b="1" dirty="0"/>
              <a:t>:</a:t>
            </a:r>
            <a:r>
              <a:rPr kumimoji="1" lang="ja-JP" altLang="en-US" sz="2400" b="1" dirty="0"/>
              <a:t>約</a:t>
            </a:r>
            <a:r>
              <a:rPr kumimoji="1" lang="en-US" altLang="ja-JP" sz="2400" b="1" dirty="0"/>
              <a:t>80</a:t>
            </a:r>
            <a:r>
              <a:rPr lang="ja-JP" altLang="en-US" sz="2400" b="1" dirty="0"/>
              <a:t>～</a:t>
            </a:r>
            <a:r>
              <a:rPr lang="en-US" altLang="ja-JP" sz="2400" b="1" dirty="0"/>
              <a:t>100 </a:t>
            </a:r>
            <a:r>
              <a:rPr lang="en-US" altLang="ja-JP" sz="2400" b="1" dirty="0" err="1">
                <a:latin typeface="Yu Gothic UI" panose="020B0500000000000000" pitchFamily="50" charset="-128"/>
                <a:ea typeface="Yu Gothic UI" panose="020B0500000000000000" pitchFamily="50" charset="-128"/>
              </a:rPr>
              <a:t>μ</a:t>
            </a:r>
            <a:r>
              <a:rPr lang="en-US" altLang="ja-JP" sz="2400" b="1" dirty="0" err="1"/>
              <a:t>m</a:t>
            </a:r>
            <a:endParaRPr lang="en-US" altLang="ja-JP" sz="2400" b="1" dirty="0"/>
          </a:p>
          <a:p>
            <a:r>
              <a:rPr kumimoji="1" lang="ja-JP" altLang="en-US" sz="2400" b="1" dirty="0"/>
              <a:t>厚さ</a:t>
            </a:r>
            <a:r>
              <a:rPr kumimoji="1" lang="en-US" altLang="ja-JP" sz="2400" b="1" dirty="0"/>
              <a:t>:</a:t>
            </a:r>
            <a:r>
              <a:rPr kumimoji="1" lang="ja-JP" altLang="en-US" sz="2400" b="1" dirty="0"/>
              <a:t>約</a:t>
            </a:r>
            <a:r>
              <a:rPr kumimoji="1" lang="en-US" altLang="ja-JP" sz="2400" b="1" dirty="0"/>
              <a:t>80 </a:t>
            </a:r>
            <a:r>
              <a:rPr lang="en-US" altLang="ja-JP" sz="2400" b="1" dirty="0" err="1">
                <a:latin typeface="Yu Gothic UI" panose="020B0500000000000000" pitchFamily="50" charset="-128"/>
                <a:ea typeface="Yu Gothic UI" panose="020B0500000000000000" pitchFamily="50" charset="-128"/>
              </a:rPr>
              <a:t>μ</a:t>
            </a:r>
            <a:r>
              <a:rPr kumimoji="1" lang="en-US" altLang="ja-JP" sz="2400" b="1" dirty="0" err="1"/>
              <a:t>m</a:t>
            </a:r>
            <a:endParaRPr kumimoji="1" lang="ja-JP" altLang="en-US" sz="2400" b="1" dirty="0"/>
          </a:p>
        </p:txBody>
      </p:sp>
      <p:sp>
        <p:nvSpPr>
          <p:cNvPr id="10" name="テキスト ボックス 9">
            <a:extLst>
              <a:ext uri="{FF2B5EF4-FFF2-40B4-BE49-F238E27FC236}">
                <a16:creationId xmlns:a16="http://schemas.microsoft.com/office/drawing/2014/main" id="{D45A437C-EFEA-BBB0-E02E-3BA4260945DE}"/>
              </a:ext>
            </a:extLst>
          </p:cNvPr>
          <p:cNvSpPr txBox="1"/>
          <p:nvPr/>
        </p:nvSpPr>
        <p:spPr>
          <a:xfrm>
            <a:off x="7708149" y="1701936"/>
            <a:ext cx="3045278" cy="830997"/>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b="1" dirty="0"/>
              <a:t>マイクロコイル</a:t>
            </a:r>
            <a:endParaRPr kumimoji="1" lang="en-US" altLang="ja-JP" sz="2400" b="1" dirty="0"/>
          </a:p>
          <a:p>
            <a:r>
              <a:rPr lang="ja-JP" altLang="en-US" sz="2400" b="1" dirty="0"/>
              <a:t>直径</a:t>
            </a:r>
            <a:r>
              <a:rPr lang="en-US" altLang="ja-JP" sz="2400" b="1" dirty="0"/>
              <a:t>:</a:t>
            </a:r>
            <a:r>
              <a:rPr lang="ja-JP" altLang="en-US" sz="2400" b="1" dirty="0"/>
              <a:t>約</a:t>
            </a:r>
            <a:r>
              <a:rPr lang="en-US" altLang="ja-JP" sz="2400" b="1" dirty="0"/>
              <a:t>100 </a:t>
            </a:r>
            <a:r>
              <a:rPr lang="el-GR" altLang="ja-JP" sz="2400" b="1" dirty="0">
                <a:latin typeface="Yu Gothic UI" panose="020B0500000000000000" pitchFamily="50" charset="-128"/>
                <a:ea typeface="Yu Gothic UI" panose="020B0500000000000000" pitchFamily="50" charset="-128"/>
              </a:rPr>
              <a:t>μ</a:t>
            </a:r>
            <a:r>
              <a:rPr lang="en-US" altLang="ja-JP" sz="2400" b="1" dirty="0"/>
              <a:t>m</a:t>
            </a:r>
            <a:endParaRPr kumimoji="1" lang="ja-JP" altLang="en-US" sz="2400" b="1" dirty="0"/>
          </a:p>
        </p:txBody>
      </p:sp>
      <p:sp>
        <p:nvSpPr>
          <p:cNvPr id="11" name="スライド番号プレースホルダー 10">
            <a:extLst>
              <a:ext uri="{FF2B5EF4-FFF2-40B4-BE49-F238E27FC236}">
                <a16:creationId xmlns:a16="http://schemas.microsoft.com/office/drawing/2014/main" id="{EA69B590-80D6-42AA-7A99-F9AF999A138B}"/>
              </a:ext>
            </a:extLst>
          </p:cNvPr>
          <p:cNvSpPr>
            <a:spLocks noGrp="1"/>
          </p:cNvSpPr>
          <p:nvPr>
            <p:ph type="sldNum" sz="quarter" idx="12"/>
          </p:nvPr>
        </p:nvSpPr>
        <p:spPr/>
        <p:txBody>
          <a:bodyPr/>
          <a:lstStyle/>
          <a:p>
            <a:fld id="{546937FD-AF86-4C7D-8F7F-5D9162CA89EA}" type="slidenum">
              <a:rPr lang="ja-JP" altLang="en-US" smtClean="0"/>
              <a:pPr/>
              <a:t>9</a:t>
            </a:fld>
            <a:endParaRPr lang="ja-JP" altLang="en-US" dirty="0"/>
          </a:p>
        </p:txBody>
      </p:sp>
      <p:sp>
        <p:nvSpPr>
          <p:cNvPr id="12" name="テキスト ボックス 11">
            <a:extLst>
              <a:ext uri="{FF2B5EF4-FFF2-40B4-BE49-F238E27FC236}">
                <a16:creationId xmlns:a16="http://schemas.microsoft.com/office/drawing/2014/main" id="{C3749A01-65F6-815D-8B4A-B7A92533025F}"/>
              </a:ext>
            </a:extLst>
          </p:cNvPr>
          <p:cNvSpPr txBox="1"/>
          <p:nvPr/>
        </p:nvSpPr>
        <p:spPr>
          <a:xfrm>
            <a:off x="4279960" y="4674620"/>
            <a:ext cx="2213810" cy="369332"/>
          </a:xfrm>
          <a:prstGeom prst="rect">
            <a:avLst/>
          </a:prstGeom>
          <a:solidFill>
            <a:schemeClr val="bg1"/>
          </a:solidFill>
        </p:spPr>
        <p:txBody>
          <a:bodyPr wrap="square" rtlCol="0">
            <a:spAutoFit/>
          </a:bodyPr>
          <a:lstStyle/>
          <a:p>
            <a:pPr algn="ctr"/>
            <a:r>
              <a:rPr kumimoji="1" lang="ja-JP" altLang="en-US" dirty="0"/>
              <a:t>蛍光強度 </a:t>
            </a:r>
            <a:r>
              <a:rPr kumimoji="1" lang="en-US" altLang="ja-JP" dirty="0"/>
              <a:t>(</a:t>
            </a:r>
            <a:r>
              <a:rPr kumimoji="1" lang="en-US" altLang="ja-JP" dirty="0" err="1"/>
              <a:t>a.u</a:t>
            </a:r>
            <a:r>
              <a:rPr kumimoji="1" lang="en-US" altLang="ja-JP" dirty="0"/>
              <a:t>.)</a:t>
            </a:r>
            <a:endParaRPr kumimoji="1" lang="ja-JP" altLang="en-US" dirty="0"/>
          </a:p>
        </p:txBody>
      </p:sp>
      <p:sp>
        <p:nvSpPr>
          <p:cNvPr id="13" name="テキスト ボックス 12">
            <a:extLst>
              <a:ext uri="{FF2B5EF4-FFF2-40B4-BE49-F238E27FC236}">
                <a16:creationId xmlns:a16="http://schemas.microsoft.com/office/drawing/2014/main" id="{F0B4F05B-5CFA-5968-D803-8A32104FA70A}"/>
              </a:ext>
            </a:extLst>
          </p:cNvPr>
          <p:cNvSpPr txBox="1"/>
          <p:nvPr/>
        </p:nvSpPr>
        <p:spPr>
          <a:xfrm>
            <a:off x="505326" y="5013188"/>
            <a:ext cx="6686538" cy="707886"/>
          </a:xfrm>
          <a:prstGeom prst="rect">
            <a:avLst/>
          </a:prstGeom>
          <a:noFill/>
        </p:spPr>
        <p:txBody>
          <a:bodyPr wrap="square" rtlCol="0">
            <a:spAutoFit/>
          </a:bodyPr>
          <a:lstStyle/>
          <a:p>
            <a:r>
              <a:rPr kumimoji="1" lang="en-US" altLang="ja-JP" sz="2000" dirty="0"/>
              <a:t>(A)</a:t>
            </a:r>
            <a:r>
              <a:rPr lang="ja-JP" altLang="en-US" sz="2000" dirty="0"/>
              <a:t>アンビル上に試料を乗せたマイクロコイルの写真</a:t>
            </a:r>
            <a:endParaRPr lang="en-US" altLang="ja-JP" sz="2000" dirty="0"/>
          </a:p>
          <a:p>
            <a:r>
              <a:rPr kumimoji="1" lang="en-US" altLang="ja-JP" sz="2000" dirty="0"/>
              <a:t>(B)</a:t>
            </a:r>
            <a:r>
              <a:rPr kumimoji="1" lang="ja-JP" altLang="en-US" sz="2000" dirty="0"/>
              <a:t>マイクロコイルと窒素空孔中心の位置を示す蛍光画像</a:t>
            </a:r>
          </a:p>
        </p:txBody>
      </p:sp>
      <p:sp>
        <p:nvSpPr>
          <p:cNvPr id="14" name="テキスト ボックス 13">
            <a:extLst>
              <a:ext uri="{FF2B5EF4-FFF2-40B4-BE49-F238E27FC236}">
                <a16:creationId xmlns:a16="http://schemas.microsoft.com/office/drawing/2014/main" id="{7218F659-E7CD-3856-2798-9C3C04067491}"/>
              </a:ext>
            </a:extLst>
          </p:cNvPr>
          <p:cNvSpPr txBox="1"/>
          <p:nvPr/>
        </p:nvSpPr>
        <p:spPr>
          <a:xfrm>
            <a:off x="7514785" y="5166170"/>
            <a:ext cx="4029863" cy="1569660"/>
          </a:xfrm>
          <a:prstGeom prst="rect">
            <a:avLst/>
          </a:prstGeom>
          <a:noFill/>
        </p:spPr>
        <p:txBody>
          <a:bodyPr wrap="square" rtlCol="0">
            <a:spAutoFit/>
          </a:bodyPr>
          <a:lstStyle/>
          <a:p>
            <a:r>
              <a:rPr kumimoji="1" lang="ja-JP" altLang="en-US" sz="2400" dirty="0"/>
              <a:t>窒素空孔中心の位置</a:t>
            </a:r>
            <a:endParaRPr kumimoji="1" lang="en-US" altLang="ja-JP" sz="2400" dirty="0"/>
          </a:p>
          <a:p>
            <a:r>
              <a:rPr lang="ja-JP" altLang="en-US" sz="2400" dirty="0"/>
              <a:t>・</a:t>
            </a:r>
            <a:r>
              <a:rPr lang="en-US" altLang="ja-JP" sz="2400" dirty="0"/>
              <a:t>NV</a:t>
            </a:r>
            <a:r>
              <a:rPr lang="en-US" altLang="ja-JP" sz="2400" baseline="-25000" dirty="0"/>
              <a:t>C</a:t>
            </a:r>
            <a:r>
              <a:rPr lang="en-US" altLang="ja-JP" sz="2400" dirty="0"/>
              <a:t>:</a:t>
            </a:r>
            <a:r>
              <a:rPr lang="ja-JP" altLang="en-US" sz="2400" dirty="0"/>
              <a:t>試料中心直上</a:t>
            </a:r>
            <a:endParaRPr lang="en-US" altLang="ja-JP" sz="2400" dirty="0"/>
          </a:p>
          <a:p>
            <a:r>
              <a:rPr kumimoji="1" lang="ja-JP" altLang="en-US" sz="2400" dirty="0"/>
              <a:t>・</a:t>
            </a:r>
            <a:r>
              <a:rPr kumimoji="1" lang="en-US" altLang="ja-JP" sz="2400" dirty="0"/>
              <a:t>NV</a:t>
            </a:r>
            <a:r>
              <a:rPr kumimoji="1" lang="en-US" altLang="ja-JP" sz="2400" baseline="-25000" dirty="0"/>
              <a:t>E</a:t>
            </a:r>
            <a:r>
              <a:rPr kumimoji="1" lang="en-US" altLang="ja-JP" sz="2400" dirty="0"/>
              <a:t>:</a:t>
            </a:r>
            <a:r>
              <a:rPr kumimoji="1" lang="ja-JP" altLang="en-US" sz="2400" dirty="0"/>
              <a:t>試料の端</a:t>
            </a:r>
            <a:endParaRPr kumimoji="1" lang="en-US" altLang="ja-JP" sz="2400" dirty="0"/>
          </a:p>
          <a:p>
            <a:r>
              <a:rPr lang="ja-JP" altLang="en-US" sz="2400" dirty="0"/>
              <a:t>・</a:t>
            </a:r>
            <a:r>
              <a:rPr lang="en-US" altLang="ja-JP" sz="2400" dirty="0"/>
              <a:t>NV</a:t>
            </a:r>
            <a:r>
              <a:rPr lang="en-US" altLang="ja-JP" sz="2400" baseline="-25000" dirty="0"/>
              <a:t>F</a:t>
            </a:r>
            <a:r>
              <a:rPr lang="en-US" altLang="ja-JP" sz="2400" dirty="0"/>
              <a:t>:</a:t>
            </a:r>
            <a:r>
              <a:rPr lang="ja-JP" altLang="en-US" sz="2400" dirty="0"/>
              <a:t>試料から離れた場所</a:t>
            </a:r>
            <a:endParaRPr kumimoji="1" lang="ja-JP" altLang="en-US" sz="2400" dirty="0"/>
          </a:p>
        </p:txBody>
      </p:sp>
      <p:sp>
        <p:nvSpPr>
          <p:cNvPr id="15" name="正方形/長方形 14">
            <a:extLst>
              <a:ext uri="{FF2B5EF4-FFF2-40B4-BE49-F238E27FC236}">
                <a16:creationId xmlns:a16="http://schemas.microsoft.com/office/drawing/2014/main" id="{D8F4A6B9-1D77-3270-3F60-3AC44752FDAA}"/>
              </a:ext>
            </a:extLst>
          </p:cNvPr>
          <p:cNvSpPr/>
          <p:nvPr/>
        </p:nvSpPr>
        <p:spPr>
          <a:xfrm>
            <a:off x="7442143" y="5069917"/>
            <a:ext cx="4006922" cy="166591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6188849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4509</TotalTime>
  <Words>5306</Words>
  <Application>Microsoft Office PowerPoint</Application>
  <PresentationFormat>ワイド画面</PresentationFormat>
  <Paragraphs>455</Paragraphs>
  <Slides>29</Slides>
  <Notes>21</Notes>
  <HiddenSlides>0</HiddenSlides>
  <MMClips>0</MMClips>
  <ScaleCrop>false</ScaleCrop>
  <HeadingPairs>
    <vt:vector size="6" baseType="variant">
      <vt:variant>
        <vt:lpstr>使用されているフォント</vt:lpstr>
      </vt:variant>
      <vt:variant>
        <vt:i4>15</vt:i4>
      </vt:variant>
      <vt:variant>
        <vt:lpstr>テーマ</vt:lpstr>
      </vt:variant>
      <vt:variant>
        <vt:i4>2</vt:i4>
      </vt:variant>
      <vt:variant>
        <vt:lpstr>スライド タイトル</vt:lpstr>
      </vt:variant>
      <vt:variant>
        <vt:i4>29</vt:i4>
      </vt:variant>
    </vt:vector>
  </HeadingPairs>
  <TitlesOfParts>
    <vt:vector size="46" baseType="lpstr">
      <vt:lpstr>-apple-system</vt:lpstr>
      <vt:lpstr>GenEiGothicP-Normal</vt:lpstr>
      <vt:lpstr>Geneva</vt:lpstr>
      <vt:lpstr>ＭＳ ゴシック</vt:lpstr>
      <vt:lpstr>Noto Serif JP</vt:lpstr>
      <vt:lpstr>Yu Gothic UI</vt:lpstr>
      <vt:lpstr>ヒラギノ角ゴ ProN</vt:lpstr>
      <vt:lpstr>游ゴシック</vt:lpstr>
      <vt:lpstr>游ゴシック Light</vt:lpstr>
      <vt:lpstr>游明朝</vt:lpstr>
      <vt:lpstr>Arial</vt:lpstr>
      <vt:lpstr>Arial</vt:lpstr>
      <vt:lpstr>Cambria Math</vt:lpstr>
      <vt:lpstr>Noto Sans</vt:lpstr>
      <vt:lpstr>Wingdings</vt:lpstr>
      <vt:lpstr>Office テーマ</vt:lpstr>
      <vt:lpstr>デザインの設定</vt:lpstr>
      <vt:lpstr>Measuring magnetic field texture in correlated electron systems under extreme conditions King Yau Yip,Kin On Ho,King Yiu Yu,Yang Chen,Wei Zhang,S. Kasahara,Y.Mizukami, T. Shibauchi,Y Matsuda,Swee K .Goh,Sen Yang SCIENCE , 366, 1355 (2019)  極限環境下における相関電子系中の磁場構造の測定 </vt:lpstr>
      <vt:lpstr>背景:高圧実験の悩み</vt:lpstr>
      <vt:lpstr>PowerPoint プレゼンテーション</vt:lpstr>
      <vt:lpstr>背景:BaFe2(As1-xPx)2について</vt:lpstr>
      <vt:lpstr>目的</vt:lpstr>
      <vt:lpstr>実験方法:光検出磁気共鳴法(ゼロ磁場時)</vt:lpstr>
      <vt:lpstr>実験方法:光検出磁気共鳴法(磁場印加時)</vt:lpstr>
      <vt:lpstr>実験方法:圧力容器</vt:lpstr>
      <vt:lpstr>実験方法:試料と窒素空孔中心の位置</vt:lpstr>
      <vt:lpstr>結果:光検出磁気共鳴スペクトル</vt:lpstr>
      <vt:lpstr>結果:ゼーマン分裂の温度による変化</vt:lpstr>
      <vt:lpstr>結果:BaFe₂(As0.59P0.41)₂の温度-圧力相図</vt:lpstr>
      <vt:lpstr>まとめ</vt:lpstr>
      <vt:lpstr>PowerPoint プレゼンテーション</vt:lpstr>
      <vt:lpstr>第II種超伝導体の臨界磁場・渦糸</vt:lpstr>
      <vt:lpstr>PowerPoint プレゼンテーション</vt:lpstr>
      <vt:lpstr>PowerPoint プレゼンテーション</vt:lpstr>
      <vt:lpstr>PowerPoint プレゼンテーション</vt:lpstr>
      <vt:lpstr>PowerPoint プレゼンテーション</vt:lpstr>
      <vt:lpstr>相関電子系とは何か</vt:lpstr>
      <vt:lpstr>超微細構造とは</vt:lpstr>
      <vt:lpstr>ローレンツフィット</vt:lpstr>
      <vt:lpstr>交流磁化率法</vt:lpstr>
      <vt:lpstr>結果:磁場の超伝導転移による変化</vt:lpstr>
      <vt:lpstr>結果: BaFe₂(AS0.59P0.41)₂の下部臨界磁場Hc1(T)と上部臨界磁場Hc2(T)の測定</vt:lpstr>
      <vt:lpstr>参考文献</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Measuring magnetic field texture in correlated electron systems under extreme conditions King Yau Yip,Kin On Ho,King Yiu Yu,Yang Chen,Wei Zhang,S. Kasahara,Y.Mizukami, T. Shibauchi,Y Matsuda,Swee K .Goh,Sen Yang SCIENCE 13 Dec 2019 Vol 366, Issue 6471 pp. 1355-1359  極限環境下における相関電子系中の磁場構造の測定 </dc:title>
  <dc:creator>上野 智也</dc:creator>
  <cp:lastModifiedBy>上野 智也</cp:lastModifiedBy>
  <cp:revision>766</cp:revision>
  <dcterms:created xsi:type="dcterms:W3CDTF">2022-07-07T06:39:27Z</dcterms:created>
  <dcterms:modified xsi:type="dcterms:W3CDTF">2022-07-31T04:54:14Z</dcterms:modified>
</cp:coreProperties>
</file>