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6" r:id="rId3"/>
    <p:sldId id="260" r:id="rId4"/>
    <p:sldId id="275" r:id="rId5"/>
    <p:sldId id="276" r:id="rId6"/>
    <p:sldId id="277" r:id="rId7"/>
    <p:sldId id="282" r:id="rId8"/>
    <p:sldId id="283" r:id="rId9"/>
    <p:sldId id="278" r:id="rId10"/>
    <p:sldId id="263" r:id="rId11"/>
    <p:sldId id="264" r:id="rId12"/>
    <p:sldId id="267" r:id="rId13"/>
    <p:sldId id="271" r:id="rId14"/>
    <p:sldId id="279" r:id="rId15"/>
    <p:sldId id="269" r:id="rId16"/>
    <p:sldId id="280" r:id="rId17"/>
    <p:sldId id="268" r:id="rId18"/>
    <p:sldId id="262" r:id="rId19"/>
    <p:sldId id="265" r:id="rId20"/>
    <p:sldId id="281" r:id="rId21"/>
    <p:sldId id="259" r:id="rId22"/>
    <p:sldId id="272" r:id="rId23"/>
    <p:sldId id="27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8.3kbar(=8.3</a:t>
            </a:r>
            <a:r>
              <a:rPr kumimoji="1" lang="ja-JP" altLang="en-US" dirty="0"/>
              <a:t>　</a:t>
            </a:r>
            <a:r>
              <a:rPr kumimoji="1" lang="en-US" altLang="ja-JP" dirty="0" err="1"/>
              <a:t>Gpa</a:t>
            </a:r>
            <a:r>
              <a:rPr kumimoji="1" lang="en-US" altLang="ja-JP" dirty="0"/>
              <a:t>=8.3</a:t>
            </a:r>
            <a:r>
              <a:rPr kumimoji="1" lang="ja-JP" altLang="en-US" dirty="0"/>
              <a:t>万気圧</a:t>
            </a:r>
            <a:r>
              <a:rPr kumimoji="1" lang="en-US" altLang="ja-JP" dirty="0"/>
              <a:t>)</a:t>
            </a:r>
            <a:r>
              <a:rPr kumimoji="1" lang="ja-JP" altLang="en-US" dirty="0"/>
              <a:t>の圧力下でそれぞれの温度での</a:t>
            </a:r>
            <a:r>
              <a:rPr kumimoji="1" lang="en-US" altLang="ja-JP" dirty="0" err="1"/>
              <a:t>NVc</a:t>
            </a:r>
            <a:r>
              <a:rPr kumimoji="1" lang="ja-JP" altLang="en-US" dirty="0"/>
              <a:t>の光学磁気共鳴スペクトル。</a:t>
            </a:r>
            <a:endParaRPr kumimoji="1" lang="en-US" altLang="ja-JP" dirty="0"/>
          </a:p>
          <a:p>
            <a:r>
              <a:rPr kumimoji="1" lang="ja-JP" altLang="en-US" dirty="0"/>
              <a:t>そこから分裂を抽出してプロットしたのが右図の赤い線です。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超伝導との関連を調べるため、同じ実験で交流磁化率データを追加で収集しました。同じ温度で超伝導転移を意味する交流磁化率の急激な低下が検出されました。</a:t>
            </a:r>
            <a:endParaRPr kumimoji="1" lang="en-US" altLang="ja-JP" dirty="0"/>
          </a:p>
          <a:p>
            <a:r>
              <a:rPr kumimoji="1" lang="ja-JP" altLang="en-US" dirty="0"/>
              <a:t>右図から、光学磁気共鳴法と交流磁化率法は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光学磁気共鳴法で幅が大きくなっているのは、試料に接近した窒素空孔が貫通磁場を渦糸という形で感知し始めたからです。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この研究からダイヤモンド窒素空孔中心は交流磁化率法よりも空間分解能が良いことが分かります。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試料の温度圧力相図を作成しました。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また、ダイヤモンド窒素空孔中心は磁場だけでなく、局所電場や機械的ひずみなど、ほかの物理パラメータにも敏感である。</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光学的に電子スピン共鳴を検出する手法</a:t>
            </a:r>
            <a:endParaRPr kumimoji="1" lang="en-US" altLang="ja-JP" sz="1200" dirty="0"/>
          </a:p>
          <a:p>
            <a:r>
              <a:rPr lang="ja-JP" altLang="en-US" sz="1200" dirty="0"/>
              <a:t>・電子スピン共鳴は電子スピン準位間をマイクロ波で共鳴させることにより不対電子を検出する手法であり、試料からの光を検出するのが光学磁気共鳴法である。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15</a:t>
            </a:fld>
            <a:endParaRPr kumimoji="1" lang="ja-JP" altLang="en-US"/>
          </a:p>
        </p:txBody>
      </p:sp>
    </p:spTree>
    <p:extLst>
      <p:ext uri="{BB962C8B-B14F-4D97-AF65-F5344CB8AC3E}">
        <p14:creationId xmlns:p14="http://schemas.microsoft.com/office/powerpoint/2010/main" val="323423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これは、近年「物理と化学とにまたがる学際領域」において大きな注目を集めています。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a:t>
            </a:r>
            <a:endParaRPr kumimoji="1" lang="en-US" altLang="ja-JP" dirty="0"/>
          </a:p>
          <a:p>
            <a:r>
              <a:rPr kumimoji="1" lang="ja-JP" altLang="en-US" dirty="0"/>
              <a:t>ダイヤモンド窒素空孔中心とは、図に示す通り、ダイヤモンドの結晶中で本来は炭素がなくてはいけないところに窒素が置き換わり、その隣に空孔ができる複合欠陥ののことを言う。</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endParaRPr kumimoji="1" lang="en-US" altLang="ja-JP" dirty="0"/>
          </a:p>
          <a:p>
            <a:endParaRPr kumimoji="1" lang="en-US" altLang="ja-JP" dirty="0"/>
          </a:p>
          <a:p>
            <a:r>
              <a:rPr kumimoji="1" lang="ja-JP" altLang="en-US" dirty="0"/>
              <a:t>大きさは約</a:t>
            </a:r>
            <a:r>
              <a:rPr kumimoji="1" lang="en-US" altLang="ja-JP" dirty="0"/>
              <a:t>1</a:t>
            </a:r>
            <a:r>
              <a:rPr kumimoji="1" lang="ja-JP" altLang="en-US" dirty="0"/>
              <a:t>マイクロメートル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この超伝導体は鉄系超伝導体です。鉄系超伝導体は</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a:p>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a:p>
            <a:endParaRPr kumimoji="1" lang="en-US" altLang="ja-JP" dirty="0"/>
          </a:p>
          <a:p>
            <a:r>
              <a:rPr kumimoji="1" lang="ja-JP" altLang="en-US" dirty="0"/>
              <a:t>光検出磁気共鳴法によって共鳴周波数を測定して、</a:t>
            </a:r>
            <a:r>
              <a:rPr kumimoji="1" lang="en-US" altLang="ja-JP" dirty="0"/>
              <a:t>NVC,NVE,NVF</a:t>
            </a:r>
            <a:r>
              <a:rPr kumimoji="1" lang="ja-JP" altLang="en-US" dirty="0"/>
              <a:t>各点の磁場を求めます。</a:t>
            </a:r>
            <a:endParaRPr kumimoji="1" lang="en-US" altLang="ja-JP" dirty="0"/>
          </a:p>
          <a:p>
            <a:r>
              <a:rPr kumimoji="1" lang="ja-JP" altLang="en-US" dirty="0"/>
              <a:t>共鳴周波数から検出した超伝導転移の妥当性を検証するため、試料の交流磁化率を測定します。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磁場が大きいと分裂も大きいことを説明</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28492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における光学磁気共鳴スペクトルです。</a:t>
            </a:r>
            <a:endParaRPr kumimoji="1" lang="en-US" altLang="ja-JP" dirty="0"/>
          </a:p>
          <a:p>
            <a:r>
              <a:rPr kumimoji="1" lang="ja-JP" altLang="en-US" dirty="0"/>
              <a:t>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このデータからそれぞれの窒素空孔中心の光学磁気共鳴スペクトルは異なる分裂幅を示すことが分かります。図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これは、試料の超伝導転移に伴う完全反磁性によってそれぞれの窒素空孔中心で感じる磁場が異なることが原因です。</a:t>
            </a:r>
            <a:endParaRPr kumimoji="1" lang="en-US" altLang="ja-JP" dirty="0"/>
          </a:p>
          <a:p>
            <a:r>
              <a:rPr kumimoji="1" lang="ja-JP" altLang="en-US" dirty="0"/>
              <a:t>その様子を図</a:t>
            </a:r>
            <a:r>
              <a:rPr kumimoji="1" lang="en-US" altLang="ja-JP" dirty="0"/>
              <a:t>(B)</a:t>
            </a:r>
            <a:r>
              <a:rPr kumimoji="1" lang="ja-JP" altLang="en-US" dirty="0"/>
              <a:t>に示します。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2022/7/26</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2022/7/26</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qforum.org/topics/interview0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nature.com/articles/s41598-017-18373-z"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6427614" y="3263900"/>
            <a:ext cx="4824586" cy="830997"/>
          </a:xfrm>
          <a:prstGeom prst="rect">
            <a:avLst/>
          </a:prstGeom>
          <a:noFill/>
        </p:spPr>
        <p:txBody>
          <a:bodyPr wrap="square" rtlCol="0">
            <a:spAutoFit/>
          </a:bodyPr>
          <a:lstStyle/>
          <a:p>
            <a:r>
              <a:rPr kumimoji="1" lang="ja-JP" altLang="en-US" sz="2400" dirty="0"/>
              <a:t>光学磁気共鳴法の方が</a:t>
            </a:r>
            <a:r>
              <a:rPr lang="ja-JP" altLang="en-US" sz="2400" dirty="0"/>
              <a:t>空間分解能</a:t>
            </a:r>
            <a:r>
              <a:rPr kumimoji="1" lang="ja-JP" altLang="en-US" sz="2400" dirty="0"/>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691541" y="1354184"/>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3174826" y="1354184"/>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865892" y="4934466"/>
            <a:ext cx="3490207" cy="461665"/>
          </a:xfrm>
          <a:prstGeom prst="rect">
            <a:avLst/>
          </a:prstGeom>
          <a:noFill/>
        </p:spPr>
        <p:txBody>
          <a:bodyPr wrap="square" rtlCol="0">
            <a:spAutoFit/>
          </a:bodyPr>
          <a:lstStyle/>
          <a:p>
            <a:r>
              <a:rPr kumimoji="1" lang="en-US" altLang="ja-JP" sz="2400" dirty="0"/>
              <a:t>(A)</a:t>
            </a:r>
            <a:r>
              <a:rPr kumimoji="1" lang="ja-JP" altLang="en-US" sz="2400"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98546" y="4947166"/>
            <a:ext cx="4062854" cy="461665"/>
          </a:xfrm>
          <a:prstGeom prst="rect">
            <a:avLst/>
          </a:prstGeom>
          <a:noFill/>
        </p:spPr>
        <p:txBody>
          <a:bodyPr wrap="square" rtlCol="0">
            <a:spAutoFit/>
          </a:bodyPr>
          <a:lstStyle/>
          <a:p>
            <a:r>
              <a:rPr kumimoji="1" lang="en-US" altLang="ja-JP" sz="2400" dirty="0"/>
              <a:t>(B)</a:t>
            </a:r>
            <a:r>
              <a:rPr kumimoji="1" lang="ja-JP" altLang="en-US" sz="2400" dirty="0"/>
              <a:t>交流磁化率測定法と一致</a:t>
            </a:r>
          </a:p>
        </p:txBody>
      </p:sp>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超微細構造について</a:t>
            </a:r>
          </a:p>
        </p:txBody>
      </p:sp>
      <p:sp>
        <p:nvSpPr>
          <p:cNvPr id="3" name="コンテンツ プレースホルダー 2">
            <a:extLst>
              <a:ext uri="{FF2B5EF4-FFF2-40B4-BE49-F238E27FC236}">
                <a16:creationId xmlns:a16="http://schemas.microsoft.com/office/drawing/2014/main" id="{6DEB5BE8-FEC6-41CD-7179-0E60F7520699}"/>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6E54BBE2-DAE0-C893-9729-99C52EFBF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3802085" cy="4359393"/>
          </a:xfrm>
          <a:prstGeom prst="rect">
            <a:avLst/>
          </a:prstGeom>
        </p:spPr>
      </p:pic>
    </p:spTree>
    <p:extLst>
      <p:ext uri="{BB962C8B-B14F-4D97-AF65-F5344CB8AC3E}">
        <p14:creationId xmlns:p14="http://schemas.microsoft.com/office/powerpoint/2010/main" val="197914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4E21E2C1-597D-D1DA-16B0-3D2EDD6F89F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2872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458885" cy="414730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8297085" y="2929117"/>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spTree>
    <p:extLst>
      <p:ext uri="{BB962C8B-B14F-4D97-AF65-F5344CB8AC3E}">
        <p14:creationId xmlns:p14="http://schemas.microsoft.com/office/powerpoint/2010/main" val="217884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78037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537199" y="1670473"/>
            <a:ext cx="4927600" cy="1938992"/>
          </a:xfrm>
          <a:prstGeom prst="rect">
            <a:avLst/>
          </a:prstGeom>
          <a:noFill/>
        </p:spPr>
        <p:txBody>
          <a:bodyPr wrap="square" rtlCol="0">
            <a:spAutoFit/>
          </a:bodyPr>
          <a:lstStyle/>
          <a:p>
            <a:r>
              <a:rPr kumimoji="1" lang="ja-JP" altLang="en-US" sz="2400" dirty="0"/>
              <a:t>・ダイヤモンド結晶の複合欠陥</a:t>
            </a:r>
            <a:endParaRPr kumimoji="1" lang="en-US" altLang="ja-JP" sz="2400" dirty="0"/>
          </a:p>
          <a:p>
            <a:endParaRPr lang="en-US" altLang="ja-JP" sz="2400" dirty="0"/>
          </a:p>
          <a:p>
            <a:r>
              <a:rPr kumimoji="1" lang="ja-JP" altLang="en-US" sz="2400" dirty="0"/>
              <a:t>・大きさ約</a:t>
            </a:r>
            <a:r>
              <a:rPr kumimoji="1" lang="en-US" altLang="ja-JP" sz="2400" dirty="0"/>
              <a:t>1μm</a:t>
            </a:r>
          </a:p>
          <a:p>
            <a:endParaRPr lang="en-US" altLang="ja-JP" sz="2400" dirty="0"/>
          </a:p>
          <a:p>
            <a:r>
              <a:rPr kumimoji="1" lang="ja-JP" altLang="en-US" sz="2400" dirty="0"/>
              <a:t>・磁場センサとして用いた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F459F-781C-F810-74FB-974ED2523471}"/>
              </a:ext>
            </a:extLst>
          </p:cNvPr>
          <p:cNvSpPr>
            <a:spLocks noGrp="1"/>
          </p:cNvSpPr>
          <p:nvPr>
            <p:ph type="title"/>
          </p:nvPr>
        </p:nvSpPr>
        <p:spPr/>
        <p:txBody>
          <a:bodyPr/>
          <a:lstStyle/>
          <a:p>
            <a:r>
              <a:rPr kumimoji="1" lang="ja-JP" altLang="en-US" b="1" dirty="0"/>
              <a:t>超伝導ドーム</a:t>
            </a:r>
          </a:p>
        </p:txBody>
      </p:sp>
      <p:pic>
        <p:nvPicPr>
          <p:cNvPr id="5" name="図 4">
            <a:extLst>
              <a:ext uri="{FF2B5EF4-FFF2-40B4-BE49-F238E27FC236}">
                <a16:creationId xmlns:a16="http://schemas.microsoft.com/office/drawing/2014/main" id="{98A8BDB5-4D0A-4FB0-E424-3881DD2C4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208" y="2255012"/>
            <a:ext cx="3222791" cy="2874729"/>
          </a:xfrm>
          <a:prstGeom prst="rect">
            <a:avLst/>
          </a:prstGeom>
        </p:spPr>
      </p:pic>
    </p:spTree>
    <p:extLst>
      <p:ext uri="{BB962C8B-B14F-4D97-AF65-F5344CB8AC3E}">
        <p14:creationId xmlns:p14="http://schemas.microsoft.com/office/powerpoint/2010/main" val="400073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2936392"/>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6768770" y="1612900"/>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6768770" y="4568170"/>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673100" y="157023"/>
            <a:ext cx="10515600" cy="1325563"/>
          </a:xfrm>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939800" y="2022544"/>
            <a:ext cx="9702800" cy="1325563"/>
          </a:xfrm>
        </p:spPr>
        <p:txBody>
          <a:bodyPr>
            <a:normAutofit/>
          </a:bodyPr>
          <a:lstStyle/>
          <a:p>
            <a:r>
              <a:rPr kumimoji="1" lang="ja-JP" altLang="en-US" sz="4000" dirty="0"/>
              <a:t>高圧装置内</a:t>
            </a:r>
            <a:endParaRPr kumimoji="1" lang="en-US" altLang="ja-JP" sz="4000" dirty="0"/>
          </a:p>
          <a:p>
            <a:r>
              <a:rPr kumimoji="1" lang="ja-JP" altLang="en-US" sz="4000" dirty="0"/>
              <a:t>極限環境下</a:t>
            </a:r>
            <a:endParaRPr kumimoji="1" lang="en-US" altLang="ja-JP" sz="4000" dirty="0"/>
          </a:p>
          <a:p>
            <a:endParaRPr kumimoji="1" lang="ja-JP" altLang="en-US" dirty="0"/>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673100" y="1247914"/>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939800" y="3429000"/>
            <a:ext cx="8915400" cy="3170099"/>
          </a:xfrm>
          <a:prstGeom prst="rect">
            <a:avLst/>
          </a:prstGeom>
          <a:noFill/>
        </p:spPr>
        <p:txBody>
          <a:bodyPr wrap="square" rtlCol="0">
            <a:spAutoFit/>
          </a:bodyPr>
          <a:lstStyle/>
          <a:p>
            <a:r>
              <a:rPr kumimoji="1" lang="ja-JP" altLang="en-US" sz="4000" dirty="0"/>
              <a:t>でも</a:t>
            </a:r>
            <a:endParaRPr kumimoji="1" lang="en-US" altLang="ja-JP" sz="4000" dirty="0"/>
          </a:p>
          <a:p>
            <a:pPr marL="571500" indent="-571500">
              <a:buFont typeface="Arial" panose="020B0604020202020204" pitchFamily="34" charset="0"/>
              <a:buChar char="•"/>
            </a:pPr>
            <a:r>
              <a:rPr kumimoji="1" lang="ja-JP" altLang="en-US" sz="4000" dirty="0"/>
              <a:t>充分な感度</a:t>
            </a:r>
            <a:endParaRPr kumimoji="1" lang="en-US" altLang="ja-JP" sz="4000" dirty="0"/>
          </a:p>
          <a:p>
            <a:pPr marL="571500" indent="-571500">
              <a:buFont typeface="Arial" panose="020B0604020202020204" pitchFamily="34" charset="0"/>
              <a:buChar char="•"/>
            </a:pPr>
            <a:r>
              <a:rPr kumimoji="1" lang="ja-JP" altLang="en-US" sz="4000" dirty="0"/>
              <a:t>分解能</a:t>
            </a:r>
            <a:endParaRPr kumimoji="1" lang="en-US" altLang="ja-JP" sz="4000" dirty="0"/>
          </a:p>
          <a:p>
            <a:r>
              <a:rPr kumimoji="1" lang="ja-JP" altLang="en-US" sz="4000" dirty="0"/>
              <a:t>を持った磁場センサーとして使用できるかを</a:t>
            </a:r>
            <a:r>
              <a:rPr lang="ja-JP" altLang="en-US" sz="4000" dirty="0"/>
              <a:t>検証する</a:t>
            </a:r>
            <a:endParaRPr kumimoji="1" lang="ja-JP" altLang="en-US" sz="4000" dirty="0"/>
          </a:p>
        </p:txBody>
      </p:sp>
    </p:spTree>
    <p:extLst>
      <p:ext uri="{BB962C8B-B14F-4D97-AF65-F5344CB8AC3E}">
        <p14:creationId xmlns:p14="http://schemas.microsoft.com/office/powerpoint/2010/main" val="31810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p:txBody>
          <a:bodyPr/>
          <a:lstStyle/>
          <a:p>
            <a:r>
              <a:rPr kumimoji="1" lang="ja-JP" altLang="en-US" b="1" dirty="0"/>
              <a:t>実験方法</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10838" y="1181131"/>
            <a:ext cx="4103262" cy="4524315"/>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試料近くの小型マイクロコイルはマイクロ波電力供給用</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838198" y="4961977"/>
            <a:ext cx="5829302" cy="1569660"/>
          </a:xfrm>
          <a:prstGeom prst="rect">
            <a:avLst/>
          </a:prstGeom>
          <a:noFill/>
        </p:spPr>
        <p:txBody>
          <a:bodyPr wrap="square" rtlCol="0">
            <a:spAutoFit/>
          </a:bodyPr>
          <a:lstStyle/>
          <a:p>
            <a:r>
              <a:rPr kumimoji="1" lang="ja-JP" altLang="en-US" sz="2400" dirty="0"/>
              <a:t>高圧装置と試料</a:t>
            </a:r>
            <a:r>
              <a:rPr kumimoji="1" lang="en-US" altLang="ja-JP" sz="2400" dirty="0"/>
              <a:t>(</a:t>
            </a:r>
            <a:r>
              <a:rPr kumimoji="1" lang="ja-JP" altLang="en-US" sz="2400" dirty="0"/>
              <a:t>青</a:t>
            </a:r>
            <a:r>
              <a:rPr kumimoji="1" lang="en-US" altLang="ja-JP" sz="2400" dirty="0"/>
              <a:t>)</a:t>
            </a:r>
            <a:r>
              <a:rPr kumimoji="1" lang="ja-JP" altLang="en-US" sz="2400" dirty="0"/>
              <a:t>、ダイヤモンド</a:t>
            </a:r>
            <a:endParaRPr kumimoji="1" lang="en-US" altLang="ja-JP" sz="2400" dirty="0"/>
          </a:p>
          <a:p>
            <a:r>
              <a:rPr kumimoji="1" lang="ja-JP" altLang="en-US" sz="2400" dirty="0"/>
              <a:t>窒素空孔中心、</a:t>
            </a:r>
            <a:r>
              <a:rPr lang="ja-JP" altLang="en-US" sz="2400" dirty="0"/>
              <a:t>用いた座標の定義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452285"/>
            <a:ext cx="6272640" cy="3509692"/>
          </a:xfrm>
        </p:spPr>
      </p:pic>
    </p:spTree>
    <p:extLst>
      <p:ext uri="{BB962C8B-B14F-4D97-AF65-F5344CB8AC3E}">
        <p14:creationId xmlns:p14="http://schemas.microsoft.com/office/powerpoint/2010/main" val="11407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p:txBody>
          <a:bodyPr/>
          <a:lstStyle/>
          <a:p>
            <a:r>
              <a:rPr kumimoji="1" lang="ja-JP" altLang="en-US" b="1" dirty="0"/>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299" y="1491540"/>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146300" y="148200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6096000" y="1258496"/>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Tree>
    <p:extLst>
      <p:ext uri="{BB962C8B-B14F-4D97-AF65-F5344CB8AC3E}">
        <p14:creationId xmlns:p14="http://schemas.microsoft.com/office/powerpoint/2010/main" val="24618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p:txBody>
          <a:bodyPr/>
          <a:lstStyle/>
          <a:p>
            <a:r>
              <a:rPr kumimoji="1" lang="ja-JP" altLang="en-US" b="1" dirty="0"/>
              <a:t>窒素空孔中心での測定</a:t>
            </a: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536" y="1506022"/>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1123950" y="3121323"/>
            <a:ext cx="1638300" cy="369332"/>
          </a:xfrm>
          <a:prstGeom prst="rect">
            <a:avLst/>
          </a:prstGeom>
          <a:noFill/>
        </p:spPr>
        <p:txBody>
          <a:bodyPr wrap="square" rtlCol="0">
            <a:spAutoFit/>
          </a:bodyPr>
          <a:lstStyle/>
          <a:p>
            <a:r>
              <a:rPr lang="ja-JP" altLang="en-US" dirty="0"/>
              <a:t>緑レーザー→</a:t>
            </a:r>
            <a:endParaRPr kumimoji="1" lang="ja-JP" altLang="en-US"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348740" y="3490655"/>
            <a:ext cx="1638300" cy="369332"/>
          </a:xfrm>
          <a:prstGeom prst="rect">
            <a:avLst/>
          </a:prstGeom>
          <a:noFill/>
        </p:spPr>
        <p:txBody>
          <a:bodyPr wrap="square" rtlCol="0">
            <a:spAutoFit/>
          </a:bodyPr>
          <a:lstStyle/>
          <a:p>
            <a:r>
              <a:rPr kumimoji="1" lang="ja-JP" altLang="en-US" dirty="0"/>
              <a:t>赤レーザー→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911600" y="4614346"/>
            <a:ext cx="1854200" cy="369332"/>
          </a:xfrm>
          <a:prstGeom prst="rect">
            <a:avLst/>
          </a:prstGeom>
          <a:noFill/>
        </p:spPr>
        <p:txBody>
          <a:bodyPr wrap="square" rtlCol="0">
            <a:spAutoFit/>
          </a:bodyPr>
          <a:lstStyle/>
          <a:p>
            <a:r>
              <a:rPr lang="ja-JP" altLang="en-US" dirty="0"/>
              <a:t>←マイクロ波</a:t>
            </a:r>
            <a:endParaRPr kumimoji="1" lang="ja-JP" altLang="en-US" dirty="0"/>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661536" y="587239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4"/>
              </a:rPr>
              <a:t>https://qforum.org/topics/interview07</a:t>
            </a:r>
            <a:endParaRPr kumimoji="1" lang="ja-JP" altLang="en-US" dirty="0"/>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5409064" y="1690688"/>
            <a:ext cx="6134100" cy="1200329"/>
          </a:xfrm>
          <a:prstGeom prst="rect">
            <a:avLst/>
          </a:prstGeom>
          <a:noFill/>
        </p:spPr>
        <p:txBody>
          <a:bodyPr wrap="square" rtlCol="0">
            <a:spAutoFit/>
          </a:bodyPr>
          <a:lstStyle/>
          <a:p>
            <a:r>
              <a:rPr kumimoji="1" lang="ja-JP" altLang="en-US" sz="3600" dirty="0"/>
              <a:t>・緑レーザー、赤レーザー、</a:t>
            </a:r>
            <a:r>
              <a:rPr lang="ja-JP" altLang="en-US" sz="3600" dirty="0"/>
              <a:t>マイクロ波の三つの光を使う</a:t>
            </a:r>
            <a:endParaRPr kumimoji="1" lang="ja-JP" altLang="en-US" sz="3600"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911600" y="4031515"/>
            <a:ext cx="1854200" cy="369332"/>
          </a:xfrm>
          <a:prstGeom prst="rect">
            <a:avLst/>
          </a:prstGeom>
          <a:noFill/>
        </p:spPr>
        <p:txBody>
          <a:bodyPr wrap="square" rtlCol="0">
            <a:spAutoFit/>
          </a:bodyPr>
          <a:lstStyle/>
          <a:p>
            <a:r>
              <a:rPr kumimoji="1" lang="ja-JP" altLang="en-US" dirty="0"/>
              <a:t>←ゼーマン分裂</a:t>
            </a:r>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3D47-BAD7-B36B-0C63-DE8ED7F7A9CA}"/>
              </a:ext>
            </a:extLst>
          </p:cNvPr>
          <p:cNvSpPr>
            <a:spLocks noGrp="1"/>
          </p:cNvSpPr>
          <p:nvPr>
            <p:ph type="title"/>
          </p:nvPr>
        </p:nvSpPr>
        <p:spPr/>
        <p:txBody>
          <a:bodyPr/>
          <a:lstStyle/>
          <a:p>
            <a:r>
              <a:rPr lang="ja-JP" altLang="en-US" b="1" dirty="0"/>
              <a:t>光学検出磁気共鳴スペクトル</a:t>
            </a:r>
            <a:endParaRPr kumimoji="1" lang="ja-JP" altLang="en-US" b="1" dirty="0"/>
          </a:p>
        </p:txBody>
      </p:sp>
      <p:pic>
        <p:nvPicPr>
          <p:cNvPr id="5" name="図 4">
            <a:extLst>
              <a:ext uri="{FF2B5EF4-FFF2-40B4-BE49-F238E27FC236}">
                <a16:creationId xmlns:a16="http://schemas.microsoft.com/office/drawing/2014/main" id="{E12B0EDC-1D53-AA18-0DB1-96E080544C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90353"/>
            <a:ext cx="4109691" cy="3478535"/>
          </a:xfrm>
          <a:prstGeom prst="rect">
            <a:avLst/>
          </a:prstGeom>
        </p:spPr>
      </p:pic>
      <p:pic>
        <p:nvPicPr>
          <p:cNvPr id="7" name="図 6">
            <a:extLst>
              <a:ext uri="{FF2B5EF4-FFF2-40B4-BE49-F238E27FC236}">
                <a16:creationId xmlns:a16="http://schemas.microsoft.com/office/drawing/2014/main" id="{88731C83-4AE9-B7EE-82B4-E1B6254B7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7632" y="1590353"/>
            <a:ext cx="4101599" cy="3378200"/>
          </a:xfrm>
          <a:prstGeom prst="rect">
            <a:avLst/>
          </a:prstGeom>
        </p:spPr>
      </p:pic>
      <p:sp>
        <p:nvSpPr>
          <p:cNvPr id="8" name="テキスト ボックス 7">
            <a:extLst>
              <a:ext uri="{FF2B5EF4-FFF2-40B4-BE49-F238E27FC236}">
                <a16:creationId xmlns:a16="http://schemas.microsoft.com/office/drawing/2014/main" id="{F05E0DE2-A442-E7DC-E97C-90726C42E181}"/>
              </a:ext>
            </a:extLst>
          </p:cNvPr>
          <p:cNvSpPr txBox="1"/>
          <p:nvPr/>
        </p:nvSpPr>
        <p:spPr>
          <a:xfrm>
            <a:off x="2654300" y="5267647"/>
            <a:ext cx="1219200" cy="584775"/>
          </a:xfrm>
          <a:prstGeom prst="rect">
            <a:avLst/>
          </a:prstGeom>
          <a:noFill/>
        </p:spPr>
        <p:txBody>
          <a:bodyPr wrap="square" rtlCol="0">
            <a:spAutoFit/>
          </a:bodyPr>
          <a:lstStyle/>
          <a:p>
            <a:r>
              <a:rPr kumimoji="1" lang="en-US" altLang="ja-JP" sz="3200" b="1" i="1" dirty="0"/>
              <a:t>B</a:t>
            </a:r>
            <a:r>
              <a:rPr kumimoji="1" lang="en-US" altLang="ja-JP" sz="3200" b="1" dirty="0"/>
              <a:t>=0</a:t>
            </a:r>
            <a:endParaRPr kumimoji="1" lang="ja-JP" altLang="en-US" sz="3200" b="1" dirty="0"/>
          </a:p>
        </p:txBody>
      </p:sp>
      <p:sp>
        <p:nvSpPr>
          <p:cNvPr id="9" name="テキスト ボックス 8">
            <a:extLst>
              <a:ext uri="{FF2B5EF4-FFF2-40B4-BE49-F238E27FC236}">
                <a16:creationId xmlns:a16="http://schemas.microsoft.com/office/drawing/2014/main" id="{3624559C-1EEF-5DB7-6EE9-692F5EF8B68B}"/>
              </a:ext>
            </a:extLst>
          </p:cNvPr>
          <p:cNvSpPr txBox="1"/>
          <p:nvPr/>
        </p:nvSpPr>
        <p:spPr>
          <a:xfrm>
            <a:off x="8432800" y="5267646"/>
            <a:ext cx="1219200" cy="584775"/>
          </a:xfrm>
          <a:prstGeom prst="rect">
            <a:avLst/>
          </a:prstGeom>
          <a:noFill/>
        </p:spPr>
        <p:txBody>
          <a:bodyPr wrap="square" rtlCol="0">
            <a:spAutoFit/>
          </a:bodyPr>
          <a:lstStyle/>
          <a:p>
            <a:r>
              <a:rPr kumimoji="1" lang="en-US" altLang="ja-JP" sz="3200" b="1" i="1" dirty="0"/>
              <a:t>B</a:t>
            </a:r>
            <a:r>
              <a:rPr kumimoji="1" lang="ja-JP" altLang="en-US" sz="3200" b="1" dirty="0"/>
              <a:t>≠</a:t>
            </a:r>
            <a:r>
              <a:rPr lang="en-US" altLang="ja-JP" sz="3200" b="1" dirty="0"/>
              <a:t>0</a:t>
            </a:r>
            <a:endParaRPr kumimoji="1" lang="ja-JP" altLang="en-US" sz="3200" b="1" dirty="0"/>
          </a:p>
        </p:txBody>
      </p:sp>
      <p:sp>
        <p:nvSpPr>
          <p:cNvPr id="10" name="矢印: 右 9">
            <a:extLst>
              <a:ext uri="{FF2B5EF4-FFF2-40B4-BE49-F238E27FC236}">
                <a16:creationId xmlns:a16="http://schemas.microsoft.com/office/drawing/2014/main" id="{118A575D-FFA3-DF69-FF87-70350CFA79FF}"/>
              </a:ext>
            </a:extLst>
          </p:cNvPr>
          <p:cNvSpPr/>
          <p:nvPr/>
        </p:nvSpPr>
        <p:spPr>
          <a:xfrm>
            <a:off x="5275573" y="3329620"/>
            <a:ext cx="1162832" cy="889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F6A11DE-7F1A-A7A3-8375-977DDCC287A8}"/>
              </a:ext>
            </a:extLst>
          </p:cNvPr>
          <p:cNvSpPr txBox="1"/>
          <p:nvPr/>
        </p:nvSpPr>
        <p:spPr>
          <a:xfrm>
            <a:off x="5105400" y="2967335"/>
            <a:ext cx="1503177" cy="461665"/>
          </a:xfrm>
          <a:prstGeom prst="rect">
            <a:avLst/>
          </a:prstGeom>
          <a:noFill/>
        </p:spPr>
        <p:txBody>
          <a:bodyPr wrap="square" rtlCol="0">
            <a:spAutoFit/>
          </a:bodyPr>
          <a:lstStyle/>
          <a:p>
            <a:r>
              <a:rPr kumimoji="1" lang="ja-JP" altLang="en-US" sz="2400" b="1" dirty="0"/>
              <a:t>磁場印加</a:t>
            </a:r>
          </a:p>
        </p:txBody>
      </p:sp>
      <p:sp>
        <p:nvSpPr>
          <p:cNvPr id="12" name="テキスト ボックス 11">
            <a:extLst>
              <a:ext uri="{FF2B5EF4-FFF2-40B4-BE49-F238E27FC236}">
                <a16:creationId xmlns:a16="http://schemas.microsoft.com/office/drawing/2014/main" id="{0BED2C41-25FB-4623-2E64-BE3298F85851}"/>
              </a:ext>
            </a:extLst>
          </p:cNvPr>
          <p:cNvSpPr txBox="1"/>
          <p:nvPr/>
        </p:nvSpPr>
        <p:spPr>
          <a:xfrm>
            <a:off x="453138" y="5866514"/>
            <a:ext cx="10807700" cy="369332"/>
          </a:xfrm>
          <a:prstGeom prst="rect">
            <a:avLst/>
          </a:prstGeom>
          <a:noFill/>
        </p:spPr>
        <p:txBody>
          <a:bodyPr wrap="square" rtlCol="0">
            <a:spAutoFit/>
          </a:bodyPr>
          <a:lstStyle/>
          <a:p>
            <a:r>
              <a:rPr kumimoji="1" lang="en-US" altLang="ja-JP" dirty="0">
                <a:latin typeface="Arial" panose="020B0604020202020204" pitchFamily="34" charset="0"/>
                <a:cs typeface="Arial" panose="020B0604020202020204" pitchFamily="34" charset="0"/>
              </a:rPr>
              <a:t>S. Becker et al.,</a:t>
            </a:r>
            <a:r>
              <a:rPr kumimoji="1" lang="ja-JP" altLang="en-US" dirty="0">
                <a:latin typeface="Arial" panose="020B0604020202020204" pitchFamily="34" charset="0"/>
                <a:cs typeface="Arial" panose="020B0604020202020204" pitchFamily="34" charset="0"/>
              </a:rPr>
              <a:t>  </a:t>
            </a:r>
            <a:r>
              <a:rPr kumimoji="1" lang="en-US" altLang="ja-JP" dirty="0">
                <a:latin typeface="Arial" panose="020B0604020202020204" pitchFamily="34" charset="0"/>
                <a:cs typeface="Arial" panose="020B0604020202020204" pitchFamily="34" charset="0"/>
              </a:rPr>
              <a:t>Scientific Reports (2018) </a:t>
            </a:r>
            <a:r>
              <a:rPr lang="en-US" altLang="ja-JP" b="0" i="0" dirty="0">
                <a:solidFill>
                  <a:srgbClr val="555555"/>
                </a:solidFill>
                <a:effectLst/>
                <a:latin typeface="Roboto" panose="020B0604020202020204" pitchFamily="2" charset="0"/>
              </a:rPr>
              <a:t>DOI:</a:t>
            </a:r>
            <a:r>
              <a:rPr lang="en-US" altLang="ja-JP" b="0" i="0" u="sng" dirty="0">
                <a:effectLst/>
                <a:latin typeface="Roboto" panose="020B0604020202020204" pitchFamily="2" charset="0"/>
                <a:hlinkClick r:id="rId5"/>
              </a:rPr>
              <a:t>10.1038/s41598-017-18373-z</a:t>
            </a:r>
            <a:endParaRPr kumimoji="1" lang="ja-JP"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21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p:txBody>
          <a:bodyPr/>
          <a:lstStyle/>
          <a:p>
            <a:r>
              <a:rPr kumimoji="1" lang="ja-JP" altLang="en-US" b="1" dirty="0"/>
              <a:t>結果</a:t>
            </a:r>
            <a:r>
              <a:rPr kumimoji="1" lang="en-US" altLang="ja-JP" b="1" dirty="0"/>
              <a:t>:</a:t>
            </a:r>
            <a:r>
              <a:rPr kumimoji="1" lang="ja-JP" altLang="en-US" b="1" dirty="0"/>
              <a:t>光学磁気共鳴スペクトル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53" y="1690688"/>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700" y="4138054"/>
            <a:ext cx="2972012" cy="2508841"/>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1752600" y="1600200"/>
            <a:ext cx="927100" cy="461665"/>
          </a:xfrm>
          <a:prstGeom prst="rect">
            <a:avLst/>
          </a:prstGeom>
          <a:noFill/>
        </p:spPr>
        <p:txBody>
          <a:bodyPr wrap="square" rtlCol="0">
            <a:spAutoFit/>
          </a:bodyPr>
          <a:lstStyle/>
          <a:p>
            <a:r>
              <a:rPr kumimoji="1" lang="en-US" altLang="ja-JP" sz="2400" dirty="0"/>
              <a:t>(A)</a:t>
            </a:r>
            <a:endParaRPr kumimoji="1" lang="ja-JP" altLang="en-US" sz="2400"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3721100" y="4292600"/>
            <a:ext cx="736600" cy="461665"/>
          </a:xfrm>
          <a:prstGeom prst="rect">
            <a:avLst/>
          </a:prstGeom>
          <a:noFill/>
        </p:spPr>
        <p:txBody>
          <a:bodyPr wrap="square" rtlCol="0">
            <a:spAutoFit/>
          </a:bodyPr>
          <a:lstStyle/>
          <a:p>
            <a:r>
              <a:rPr kumimoji="1" lang="en-US" altLang="ja-JP" sz="2400" dirty="0"/>
              <a:t>(B)</a:t>
            </a:r>
            <a:endParaRPr kumimoji="1" lang="ja-JP" altLang="en-US" sz="2400" dirty="0"/>
          </a:p>
        </p:txBody>
      </p:sp>
    </p:spTree>
    <p:extLst>
      <p:ext uri="{BB962C8B-B14F-4D97-AF65-F5344CB8AC3E}">
        <p14:creationId xmlns:p14="http://schemas.microsoft.com/office/powerpoint/2010/main" val="1864904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3273</Words>
  <Application>Microsoft Office PowerPoint</Application>
  <PresentationFormat>ワイド画面</PresentationFormat>
  <Paragraphs>232</Paragraphs>
  <Slides>23</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Geneva</vt:lpstr>
      <vt:lpstr>游ゴシック</vt:lpstr>
      <vt:lpstr>游ゴシック Light</vt:lpstr>
      <vt:lpstr>游明朝</vt:lpstr>
      <vt:lpstr>Arial</vt:lpstr>
      <vt:lpstr>Noto Sans</vt:lpstr>
      <vt:lpstr>Roboto</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ダイヤモンド窒素空孔中心</vt:lpstr>
      <vt:lpstr>BaFe₂(As1-xPx)₂について</vt:lpstr>
      <vt:lpstr>目的</vt:lpstr>
      <vt:lpstr>実験方法</vt:lpstr>
      <vt:lpstr>試料と窒素空孔中心の位置</vt:lpstr>
      <vt:lpstr>窒素空孔中心での測定</vt:lpstr>
      <vt:lpstr>光学検出磁気共鳴スペクトル</vt:lpstr>
      <vt:lpstr>結果:光学磁気共鳴スペクトル</vt:lpstr>
      <vt:lpstr>結果：ゼーマン分裂の温度による変化</vt:lpstr>
      <vt:lpstr>結果:BaFe₂(As0.59P0.41)₂の温度-圧力相図</vt:lpstr>
      <vt:lpstr>まとめ</vt:lpstr>
      <vt:lpstr>相関電子系とは何か</vt:lpstr>
      <vt:lpstr>超微細構造について</vt:lpstr>
      <vt:lpstr>光検出磁気共鳴法</vt:lpstr>
      <vt:lpstr>交流磁化率法</vt:lpstr>
      <vt:lpstr>第II種超伝導体の臨界磁場</vt:lpstr>
      <vt:lpstr>結果:磁場の超伝導転移による変化</vt:lpstr>
      <vt:lpstr>結果: BaFe₂(AS0.59P0.41)₂の下部臨界磁場Hc1(T)と上部臨界磁場Hc2(T)の測定</vt:lpstr>
      <vt:lpstr>超伝導ドーム</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259</cp:revision>
  <dcterms:created xsi:type="dcterms:W3CDTF">2022-07-07T06:39:27Z</dcterms:created>
  <dcterms:modified xsi:type="dcterms:W3CDTF">2022-07-26T01:35:16Z</dcterms:modified>
</cp:coreProperties>
</file>