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1" r:id="rId3"/>
    <p:sldId id="266" r:id="rId4"/>
    <p:sldId id="260" r:id="rId5"/>
    <p:sldId id="268" r:id="rId6"/>
    <p:sldId id="269" r:id="rId7"/>
    <p:sldId id="261" r:id="rId8"/>
    <p:sldId id="270" r:id="rId9"/>
    <p:sldId id="262" r:id="rId10"/>
    <p:sldId id="263" r:id="rId11"/>
    <p:sldId id="264" r:id="rId12"/>
    <p:sldId id="265" r:id="rId13"/>
    <p:sldId id="267" r:id="rId14"/>
    <p:sldId id="25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542" autoAdjust="0"/>
  </p:normalViewPr>
  <p:slideViewPr>
    <p:cSldViewPr snapToGrid="0">
      <p:cViewPr varScale="1">
        <p:scale>
          <a:sx n="51" d="100"/>
          <a:sy n="51" d="100"/>
        </p:scale>
        <p:origin x="12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30B6E-4F46-4D46-AA0D-6EDA20B975BF}" type="datetimeFigureOut">
              <a:rPr kumimoji="1" lang="ja-JP" altLang="en-US" smtClean="0"/>
              <a:t>2022/7/11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7AAE-6B88-4292-8ACB-4D50DEB2BF4C}" type="slidenum">
              <a:rPr kumimoji="1" lang="ja-JP" altLang="en-US" smtClean="0"/>
              <a:t>‹#›</a:t>
            </a:fld>
            <a:endParaRPr kumimoji="1" lang="ja-JP" altLang="en-US"/>
          </a:p>
        </p:txBody>
      </p:sp>
    </p:spTree>
    <p:extLst>
      <p:ext uri="{BB962C8B-B14F-4D97-AF65-F5344CB8AC3E}">
        <p14:creationId xmlns:p14="http://schemas.microsoft.com/office/powerpoint/2010/main" val="4109276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今回の研究で用いられる磁場センサとしてダイヤモンド窒素空孔中心というものがある。</a:t>
            </a:r>
            <a:endParaRPr kumimoji="1" lang="en-US" altLang="ja-JP" dirty="0"/>
          </a:p>
          <a:p>
            <a:r>
              <a:rPr kumimoji="1" lang="ja-JP" altLang="en-US" dirty="0"/>
              <a:t>これは「物理と化学とにまたがる学際領域」において大きな注目を集めている。</a:t>
            </a:r>
            <a:endParaRPr kumimoji="1" lang="en-US" altLang="ja-JP" dirty="0"/>
          </a:p>
          <a:p>
            <a:r>
              <a:rPr kumimoji="1" lang="ja-JP" altLang="en-US" dirty="0"/>
              <a:t>ダイヤモンド窒素空孔中心とは、図</a:t>
            </a:r>
            <a:r>
              <a:rPr kumimoji="1" lang="en-US" altLang="ja-JP" dirty="0"/>
              <a:t>1</a:t>
            </a:r>
            <a:r>
              <a:rPr kumimoji="1" lang="ja-JP" altLang="en-US" dirty="0"/>
              <a:t>に示す通り、ダイヤモンドの結晶中で本来は炭素がなくてはいけないところに窒素が置き換わり、その隣に空孔がある複合欠陥ののことを言う。</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3</a:t>
            </a:fld>
            <a:endParaRPr kumimoji="1" lang="ja-JP" altLang="en-US"/>
          </a:p>
        </p:txBody>
      </p:sp>
    </p:spTree>
    <p:extLst>
      <p:ext uri="{BB962C8B-B14F-4D97-AF65-F5344CB8AC3E}">
        <p14:creationId xmlns:p14="http://schemas.microsoft.com/office/powerpoint/2010/main" val="3922195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今回の研究で使用されている超伝導体</a:t>
            </a:r>
            <a:r>
              <a:rPr kumimoji="1" lang="en-US" altLang="ja-JP" dirty="0"/>
              <a:t>BaFe2(As1-xPx)2</a:t>
            </a:r>
            <a:r>
              <a:rPr kumimoji="1" lang="ja-JP" altLang="en-US" dirty="0"/>
              <a:t>について説明する。</a:t>
            </a:r>
            <a:endParaRPr kumimoji="1" lang="en-US" altLang="ja-JP" dirty="0"/>
          </a:p>
          <a:p>
            <a:r>
              <a:rPr kumimoji="1" lang="ja-JP" altLang="en-US" dirty="0"/>
              <a:t>ピンク色のところは銅酸化物系でいう</a:t>
            </a:r>
            <a:r>
              <a:rPr kumimoji="1" lang="en-US" altLang="ja-JP" dirty="0"/>
              <a:t>CuO2</a:t>
            </a:r>
            <a:r>
              <a:rPr kumimoji="1" lang="ja-JP" altLang="en-US" dirty="0"/>
              <a:t>面に対応する。</a:t>
            </a:r>
            <a:endParaRPr kumimoji="1" lang="en-US" altLang="ja-JP" dirty="0"/>
          </a:p>
          <a:p>
            <a:r>
              <a:rPr kumimoji="1" lang="ja-JP" altLang="en-US" dirty="0"/>
              <a:t>ヒ素が　でリンが　である。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4</a:t>
            </a:fld>
            <a:endParaRPr kumimoji="1" lang="ja-JP" altLang="en-US"/>
          </a:p>
        </p:txBody>
      </p:sp>
    </p:spTree>
    <p:extLst>
      <p:ext uri="{BB962C8B-B14F-4D97-AF65-F5344CB8AC3E}">
        <p14:creationId xmlns:p14="http://schemas.microsoft.com/office/powerpoint/2010/main" val="193527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第二種超伝導体の臨界磁場について復習する。</a:t>
            </a:r>
            <a:endParaRPr kumimoji="1" lang="en-US" altLang="ja-JP" dirty="0"/>
          </a:p>
          <a:p>
            <a:r>
              <a:rPr kumimoji="1" lang="ja-JP" altLang="en-US" dirty="0"/>
              <a:t>超伝導体は超伝導状態になると試料内部に磁場を侵入させない完全反磁性の状態となる。</a:t>
            </a:r>
            <a:endParaRPr kumimoji="1" lang="en-US" altLang="ja-JP" dirty="0"/>
          </a:p>
          <a:p>
            <a:r>
              <a:rPr kumimoji="1" lang="ja-JP" altLang="en-US" dirty="0"/>
              <a:t>第</a:t>
            </a:r>
            <a:r>
              <a:rPr kumimoji="1" lang="en-US" altLang="ja-JP" dirty="0"/>
              <a:t>I</a:t>
            </a:r>
            <a:r>
              <a:rPr kumimoji="1" lang="ja-JP" altLang="en-US" dirty="0"/>
              <a:t>種超伝導体は真ん中のところが無く、一気に完全反磁性となる。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5</a:t>
            </a:fld>
            <a:endParaRPr kumimoji="1" lang="ja-JP" altLang="en-US"/>
          </a:p>
        </p:txBody>
      </p:sp>
    </p:spTree>
    <p:extLst>
      <p:ext uri="{BB962C8B-B14F-4D97-AF65-F5344CB8AC3E}">
        <p14:creationId xmlns:p14="http://schemas.microsoft.com/office/powerpoint/2010/main" val="1486210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9</a:t>
            </a:fld>
            <a:endParaRPr kumimoji="1" lang="ja-JP" altLang="en-US"/>
          </a:p>
        </p:txBody>
      </p:sp>
    </p:spTree>
    <p:extLst>
      <p:ext uri="{BB962C8B-B14F-4D97-AF65-F5344CB8AC3E}">
        <p14:creationId xmlns:p14="http://schemas.microsoft.com/office/powerpoint/2010/main" val="3836117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10</a:t>
            </a:fld>
            <a:endParaRPr kumimoji="1" lang="ja-JP" altLang="en-US"/>
          </a:p>
        </p:txBody>
      </p:sp>
    </p:spTree>
    <p:extLst>
      <p:ext uri="{BB962C8B-B14F-4D97-AF65-F5344CB8AC3E}">
        <p14:creationId xmlns:p14="http://schemas.microsoft.com/office/powerpoint/2010/main" val="1277354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4875DFF7-2B09-4760-85E7-60B7DDE9172C}"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4875DFF7-2B09-4760-85E7-60B7DDE9172C}"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4875DFF7-2B09-4760-85E7-60B7DDE9172C}"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875DFF7-2B09-4760-85E7-60B7DDE9172C}"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18283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4875DFF7-2B09-4760-85E7-60B7DDE9172C}"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4875DFF7-2B09-4760-85E7-60B7DDE9172C}" type="datetimeFigureOut">
              <a:rPr kumimoji="1" lang="ja-JP" altLang="en-US" smtClean="0"/>
              <a:t>2022/7/11</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4875DFF7-2B09-4760-85E7-60B7DDE9172C}" type="datetimeFigureOut">
              <a:rPr kumimoji="1" lang="ja-JP" altLang="en-US" smtClean="0"/>
              <a:t>2022/7/11</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4875DFF7-2B09-4760-85E7-60B7DDE9172C}" type="datetimeFigureOut">
              <a:rPr kumimoji="1" lang="ja-JP" altLang="en-US" smtClean="0"/>
              <a:t>2022/7/11</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4875DFF7-2B09-4760-85E7-60B7DDE9172C}" type="datetimeFigureOut">
              <a:rPr kumimoji="1" lang="ja-JP" altLang="en-US" smtClean="0"/>
              <a:t>2022/7/11</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4875DFF7-2B09-4760-85E7-60B7DDE9172C}" type="datetimeFigureOut">
              <a:rPr kumimoji="1" lang="ja-JP" altLang="en-US" smtClean="0"/>
              <a:t>2022/7/11</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4875DFF7-2B09-4760-85E7-60B7DDE9172C}" type="datetimeFigureOut">
              <a:rPr kumimoji="1" lang="ja-JP" altLang="en-US" smtClean="0"/>
              <a:t>2022/7/11</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5DFF7-2B09-4760-85E7-60B7DDE9172C}" type="datetimeFigureOut">
              <a:rPr kumimoji="1" lang="ja-JP" altLang="en-US" smtClean="0"/>
              <a:t>2022/7/11</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hyperlink" Target="http://mizuochilab.kuicr.kyoto-u.ac.jp/research.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mizuochilab.kuicr.kyoto-u.ac.jp/research.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1800" kern="100" dirty="0">
                <a:effectLst/>
                <a:latin typeface="Arial Black" panose="020B0A04020102020204" pitchFamily="34" charset="0"/>
                <a:ea typeface="游明朝" panose="02020400000000000000" pitchFamily="18" charset="-128"/>
                <a:cs typeface="Times New Roman" panose="02020603050405020304" pitchFamily="18" charset="0"/>
              </a:rPr>
              <a:t>Measuring magnetic field texture in correlated</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Black" panose="020B0A04020102020204" pitchFamily="34" charset="0"/>
                <a:ea typeface="游明朝" panose="02020400000000000000" pitchFamily="18" charset="-128"/>
                <a:cs typeface="Times New Roman" panose="02020603050405020304" pitchFamily="18"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King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Yau</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Yip,Kin</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On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Ho,King</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Yiu</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Yu,Yang</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Chen,Wei</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Zhang,S</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Kasahara,Y.Mizukami</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Shibauchi,Y</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Matsuda,Swee</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K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Goh,Sen</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SCIENCE 13 Dec 2019 Vol 366, Issue 6471 pp. 1355-1359</a:t>
            </a: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2CD3C-C3C1-804C-DB50-51A7EC812E4C}"/>
              </a:ext>
            </a:extLst>
          </p:cNvPr>
          <p:cNvSpPr>
            <a:spLocks noGrp="1"/>
          </p:cNvSpPr>
          <p:nvPr>
            <p:ph type="title"/>
          </p:nvPr>
        </p:nvSpPr>
        <p:spPr/>
        <p:txBody>
          <a:bodyPr/>
          <a:lstStyle/>
          <a:p>
            <a:r>
              <a:rPr kumimoji="1" lang="ja-JP" altLang="en-US" b="1" dirty="0"/>
              <a:t>結果：ゼーマン分裂の温度による変化</a:t>
            </a:r>
          </a:p>
        </p:txBody>
      </p:sp>
      <p:pic>
        <p:nvPicPr>
          <p:cNvPr id="5" name="図 4">
            <a:extLst>
              <a:ext uri="{FF2B5EF4-FFF2-40B4-BE49-F238E27FC236}">
                <a16:creationId xmlns:a16="http://schemas.microsoft.com/office/drawing/2014/main" id="{0D78E10F-99BE-232C-6885-6A99B7C356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159" y="1685586"/>
            <a:ext cx="3932063" cy="3388402"/>
          </a:xfrm>
          <a:prstGeom prst="rect">
            <a:avLst/>
          </a:prstGeom>
        </p:spPr>
      </p:pic>
      <p:pic>
        <p:nvPicPr>
          <p:cNvPr id="7" name="図 6">
            <a:extLst>
              <a:ext uri="{FF2B5EF4-FFF2-40B4-BE49-F238E27FC236}">
                <a16:creationId xmlns:a16="http://schemas.microsoft.com/office/drawing/2014/main" id="{6B91657B-194F-32A9-FFB2-135B8A2EF5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8610" y="1745084"/>
            <a:ext cx="2483285" cy="4345749"/>
          </a:xfrm>
          <a:prstGeom prst="rect">
            <a:avLst/>
          </a:prstGeom>
        </p:spPr>
      </p:pic>
    </p:spTree>
    <p:extLst>
      <p:ext uri="{BB962C8B-B14F-4D97-AF65-F5344CB8AC3E}">
        <p14:creationId xmlns:p14="http://schemas.microsoft.com/office/powerpoint/2010/main" val="353197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654C2-948D-EBE5-9CB2-D6B89A70FF1D}"/>
              </a:ext>
            </a:extLst>
          </p:cNvPr>
          <p:cNvSpPr>
            <a:spLocks noGrp="1"/>
          </p:cNvSpPr>
          <p:nvPr>
            <p:ph type="title"/>
          </p:nvPr>
        </p:nvSpPr>
        <p:spPr/>
        <p:txBody>
          <a:bodyPr/>
          <a:lstStyle/>
          <a:p>
            <a:r>
              <a:rPr kumimoji="1" lang="ja-JP" altLang="en-US" b="1" dirty="0"/>
              <a:t>結果</a:t>
            </a:r>
            <a:r>
              <a:rPr kumimoji="1" lang="en-US" altLang="ja-JP" b="1" dirty="0"/>
              <a:t>:</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₂の温度</a:t>
            </a:r>
            <a:r>
              <a:rPr kumimoji="1" lang="en-US" altLang="ja-JP" b="1" dirty="0"/>
              <a:t>-</a:t>
            </a:r>
            <a:r>
              <a:rPr kumimoji="1" lang="ja-JP" altLang="en-US" b="1" dirty="0"/>
              <a:t>圧力相図</a:t>
            </a:r>
          </a:p>
        </p:txBody>
      </p:sp>
      <p:pic>
        <p:nvPicPr>
          <p:cNvPr id="5" name="図 4">
            <a:extLst>
              <a:ext uri="{FF2B5EF4-FFF2-40B4-BE49-F238E27FC236}">
                <a16:creationId xmlns:a16="http://schemas.microsoft.com/office/drawing/2014/main" id="{FAFC951C-E170-6EA6-7991-E1C669AB8F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548" y="1618997"/>
            <a:ext cx="6658904" cy="3620005"/>
          </a:xfrm>
          <a:prstGeom prst="rect">
            <a:avLst/>
          </a:prstGeom>
        </p:spPr>
      </p:pic>
    </p:spTree>
    <p:extLst>
      <p:ext uri="{BB962C8B-B14F-4D97-AF65-F5344CB8AC3E}">
        <p14:creationId xmlns:p14="http://schemas.microsoft.com/office/powerpoint/2010/main" val="83792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BCEEF-D414-449A-3D66-5887E304C1BA}"/>
              </a:ext>
            </a:extLst>
          </p:cNvPr>
          <p:cNvSpPr>
            <a:spLocks noGrp="1"/>
          </p:cNvSpPr>
          <p:nvPr>
            <p:ph type="title"/>
          </p:nvPr>
        </p:nvSpPr>
        <p:spPr/>
        <p:txBody>
          <a:bodyPr/>
          <a:lstStyle/>
          <a:p>
            <a:r>
              <a:rPr kumimoji="1" lang="ja-JP" altLang="en-US" b="1" dirty="0"/>
              <a:t>結果</a:t>
            </a:r>
            <a:r>
              <a:rPr kumimoji="1" lang="en-US" altLang="ja-JP" dirty="0"/>
              <a:t>:</a:t>
            </a:r>
            <a:r>
              <a:rPr kumimoji="1" lang="en-US" altLang="ja-JP" b="1" dirty="0"/>
              <a:t> </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₂の下部臨界磁場</a:t>
            </a:r>
            <a:r>
              <a:rPr kumimoji="1" lang="en-US" altLang="ja-JP" b="1" dirty="0"/>
              <a:t>H</a:t>
            </a:r>
            <a:r>
              <a:rPr kumimoji="1" lang="en-US" altLang="ja-JP" sz="2400" b="1" dirty="0"/>
              <a:t>c1</a:t>
            </a:r>
            <a:r>
              <a:rPr kumimoji="1" lang="en-US" altLang="ja-JP" b="1" dirty="0"/>
              <a:t>(T)</a:t>
            </a:r>
            <a:r>
              <a:rPr kumimoji="1" lang="ja-JP" altLang="en-US" b="1" dirty="0"/>
              <a:t>と上部臨界磁場</a:t>
            </a:r>
            <a:r>
              <a:rPr kumimoji="1" lang="en-US" altLang="ja-JP" b="1" dirty="0"/>
              <a:t>H</a:t>
            </a:r>
            <a:r>
              <a:rPr kumimoji="1" lang="en-US" altLang="ja-JP" sz="2400" b="1" dirty="0"/>
              <a:t>c2</a:t>
            </a:r>
            <a:r>
              <a:rPr kumimoji="1" lang="en-US" altLang="ja-JP" b="1" dirty="0"/>
              <a:t>(T)</a:t>
            </a:r>
            <a:r>
              <a:rPr kumimoji="1" lang="ja-JP" altLang="en-US" b="1" dirty="0"/>
              <a:t>の測定</a:t>
            </a:r>
            <a:endParaRPr kumimoji="1" lang="ja-JP" altLang="en-US" dirty="0"/>
          </a:p>
        </p:txBody>
      </p:sp>
      <p:pic>
        <p:nvPicPr>
          <p:cNvPr id="5" name="図 4">
            <a:extLst>
              <a:ext uri="{FF2B5EF4-FFF2-40B4-BE49-F238E27FC236}">
                <a16:creationId xmlns:a16="http://schemas.microsoft.com/office/drawing/2014/main" id="{E7983B21-421C-A53D-B3C5-0C74163747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4892" y="2151799"/>
            <a:ext cx="6801799" cy="3781953"/>
          </a:xfrm>
          <a:prstGeom prst="rect">
            <a:avLst/>
          </a:prstGeom>
        </p:spPr>
      </p:pic>
    </p:spTree>
    <p:extLst>
      <p:ext uri="{BB962C8B-B14F-4D97-AF65-F5344CB8AC3E}">
        <p14:creationId xmlns:p14="http://schemas.microsoft.com/office/powerpoint/2010/main" val="2178848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4A2F2-822D-8293-8B83-D90C32539673}"/>
              </a:ext>
            </a:extLst>
          </p:cNvPr>
          <p:cNvSpPr>
            <a:spLocks noGrp="1"/>
          </p:cNvSpPr>
          <p:nvPr>
            <p:ph type="title"/>
          </p:nvPr>
        </p:nvSpPr>
        <p:spPr/>
        <p:txBody>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3EFC563E-8879-23D0-A31C-F60EBF66DAF0}"/>
              </a:ext>
            </a:extLst>
          </p:cNvPr>
          <p:cNvSpPr>
            <a:spLocks noGrp="1"/>
          </p:cNvSpPr>
          <p:nvPr>
            <p:ph idx="1"/>
          </p:nvPr>
        </p:nvSpPr>
        <p:spPr/>
        <p:txBody>
          <a:bodyPr>
            <a:normAutofit fontScale="92500" lnSpcReduction="20000"/>
          </a:bodyPr>
          <a:lstStyle/>
          <a:p>
            <a:pPr marL="0" indent="0">
              <a:buNone/>
            </a:pPr>
            <a:r>
              <a:rPr kumimoji="1" lang="ja-JP" altLang="en-US" dirty="0"/>
              <a:t>ダイヤモンド窒素空孔中心は</a:t>
            </a:r>
            <a:endParaRPr kumimoji="1" lang="en-US" altLang="ja-JP" dirty="0"/>
          </a:p>
          <a:p>
            <a:pPr marL="0" indent="0">
              <a:buNone/>
            </a:pPr>
            <a:endParaRPr lang="en-US" altLang="ja-JP" dirty="0"/>
          </a:p>
          <a:p>
            <a:r>
              <a:rPr kumimoji="1" lang="ja-JP" altLang="en-US" dirty="0"/>
              <a:t>高分解能を持つ</a:t>
            </a:r>
            <a:r>
              <a:rPr kumimoji="1" lang="en-US" altLang="ja-JP" dirty="0"/>
              <a:t>(100nm</a:t>
            </a:r>
            <a:r>
              <a:rPr kumimoji="1" lang="ja-JP" altLang="en-US" dirty="0"/>
              <a:t>未満</a:t>
            </a:r>
            <a:r>
              <a:rPr kumimoji="1" lang="en-US" altLang="ja-JP" dirty="0"/>
              <a:t>)</a:t>
            </a:r>
          </a:p>
          <a:p>
            <a:r>
              <a:rPr kumimoji="1" lang="ja-JP" altLang="en-US" dirty="0"/>
              <a:t>優れた磁場感度を持つ</a:t>
            </a:r>
            <a:r>
              <a:rPr kumimoji="1" lang="en-US" altLang="ja-JP" dirty="0"/>
              <a:t>(</a:t>
            </a:r>
            <a:r>
              <a:rPr kumimoji="1" lang="ja-JP" altLang="en-US" dirty="0"/>
              <a:t>数</a:t>
            </a:r>
            <a:r>
              <a:rPr lang="ja-JP" altLang="en-US" dirty="0"/>
              <a:t>マイクロテスラ</a:t>
            </a:r>
            <a:r>
              <a:rPr lang="en-US" altLang="ja-JP" dirty="0"/>
              <a:t>/</a:t>
            </a:r>
            <a:r>
              <a:rPr lang="ja-JP" altLang="en-US" dirty="0"/>
              <a:t>√</a:t>
            </a:r>
            <a:r>
              <a:rPr lang="en-US" altLang="ja-JP" dirty="0"/>
              <a:t>Hz</a:t>
            </a:r>
            <a:r>
              <a:rPr kumimoji="1" lang="en-US" altLang="ja-JP" dirty="0"/>
              <a:t>)</a:t>
            </a:r>
          </a:p>
          <a:p>
            <a:r>
              <a:rPr lang="ja-JP" altLang="en-US" dirty="0"/>
              <a:t>極低温高圧下</a:t>
            </a:r>
            <a:r>
              <a:rPr lang="en-US" altLang="ja-JP" dirty="0"/>
              <a:t>(</a:t>
            </a:r>
            <a:r>
              <a:rPr lang="ja-JP" altLang="en-US" dirty="0"/>
              <a:t>極限状態</a:t>
            </a:r>
            <a:r>
              <a:rPr lang="en-US" altLang="ja-JP" dirty="0"/>
              <a:t>)</a:t>
            </a:r>
            <a:r>
              <a:rPr lang="ja-JP" altLang="en-US" dirty="0"/>
              <a:t>に耐えうる</a:t>
            </a:r>
            <a:r>
              <a:rPr lang="en-US" altLang="ja-JP" dirty="0"/>
              <a:t>(</a:t>
            </a:r>
            <a:r>
              <a:rPr lang="ja-JP" altLang="en-US" dirty="0"/>
              <a:t>数</a:t>
            </a:r>
            <a:r>
              <a:rPr lang="en-US" altLang="ja-JP" dirty="0"/>
              <a:t>K</a:t>
            </a:r>
            <a:r>
              <a:rPr lang="ja-JP" altLang="en-US" dirty="0"/>
              <a:t>、</a:t>
            </a:r>
            <a:r>
              <a:rPr lang="en-US" altLang="ja-JP" dirty="0"/>
              <a:t>60GPa</a:t>
            </a:r>
            <a:r>
              <a:rPr lang="ja-JP" altLang="en-US" dirty="0"/>
              <a:t>≃</a:t>
            </a:r>
            <a:r>
              <a:rPr lang="en-US" altLang="ja-JP" dirty="0"/>
              <a:t>60</a:t>
            </a:r>
            <a:r>
              <a:rPr lang="ja-JP" altLang="en-US" dirty="0"/>
              <a:t>万気圧</a:t>
            </a:r>
            <a:r>
              <a:rPr lang="en-US" altLang="ja-JP" dirty="0"/>
              <a:t>)</a:t>
            </a:r>
          </a:p>
          <a:p>
            <a:r>
              <a:rPr kumimoji="1" lang="ja-JP" altLang="en-US" dirty="0"/>
              <a:t>圧力セル内で使用できる</a:t>
            </a:r>
            <a:endParaRPr kumimoji="1" lang="en-US" altLang="ja-JP" dirty="0"/>
          </a:p>
          <a:p>
            <a:r>
              <a:rPr lang="ja-JP" altLang="en-US" dirty="0"/>
              <a:t>非侵襲的かつ非接触の方法である</a:t>
            </a:r>
            <a:endParaRPr kumimoji="1" lang="en-US" altLang="ja-JP" dirty="0"/>
          </a:p>
          <a:p>
            <a:r>
              <a:rPr kumimoji="1" lang="ja-JP" altLang="en-US" dirty="0"/>
              <a:t>局所電場や機械的歪みなど、他の物理パラメータに敏感である</a:t>
            </a:r>
            <a:endParaRPr kumimoji="1" lang="en-US" altLang="ja-JP" dirty="0"/>
          </a:p>
          <a:p>
            <a:pPr marL="0" indent="0">
              <a:buNone/>
            </a:pPr>
            <a:endParaRPr lang="en-US" altLang="ja-JP" dirty="0"/>
          </a:p>
          <a:p>
            <a:pPr marL="0" indent="0">
              <a:buNone/>
            </a:pPr>
            <a:r>
              <a:rPr kumimoji="1" lang="ja-JP" altLang="en-US" dirty="0"/>
              <a:t>という特徴を持ち、これは強相関系の量子力学で強力なツールとなる。</a:t>
            </a:r>
          </a:p>
        </p:txBody>
      </p:sp>
    </p:spTree>
    <p:extLst>
      <p:ext uri="{BB962C8B-B14F-4D97-AF65-F5344CB8AC3E}">
        <p14:creationId xmlns:p14="http://schemas.microsoft.com/office/powerpoint/2010/main" val="307543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F642-055E-6206-27D5-2587E3EB8074}"/>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C926A6AB-BDE7-A29C-92BB-508C9C5A4AE6}"/>
              </a:ext>
            </a:extLst>
          </p:cNvPr>
          <p:cNvSpPr>
            <a:spLocks noGrp="1"/>
          </p:cNvSpPr>
          <p:nvPr>
            <p:ph idx="1"/>
          </p:nvPr>
        </p:nvSpPr>
        <p:spPr>
          <a:xfrm>
            <a:off x="552711" y="1690688"/>
            <a:ext cx="11086578" cy="4351338"/>
          </a:xfrm>
        </p:spPr>
        <p:txBody>
          <a:bodyPr/>
          <a:lstStyle/>
          <a:p>
            <a:r>
              <a:rPr kumimoji="1" lang="ja-JP" altLang="en-US" dirty="0"/>
              <a:t>京都大学</a:t>
            </a:r>
            <a:r>
              <a:rPr lang="ja-JP" altLang="en-US" dirty="0"/>
              <a:t>化学研究所無機フォトニクス材料領域水落研究室</a:t>
            </a:r>
            <a:endParaRPr kumimoji="1" lang="en-US" altLang="ja-JP" dirty="0"/>
          </a:p>
          <a:p>
            <a:pPr marL="0" indent="0">
              <a:buNone/>
            </a:pPr>
            <a:r>
              <a:rPr lang="en-US" altLang="ja-JP" dirty="0">
                <a:hlinkClick r:id="rId2"/>
              </a:rPr>
              <a:t>URL:</a:t>
            </a:r>
            <a:r>
              <a:rPr lang="en-US" altLang="ja-JP" sz="2800" dirty="0">
                <a:hlinkClick r:id="rId2"/>
              </a:rPr>
              <a:t>http://mizuochilab.kuicr.kyoto-u.ac.jp/research.html</a:t>
            </a:r>
            <a:endParaRPr lang="en-US" altLang="ja-JP" sz="2800" dirty="0"/>
          </a:p>
          <a:p>
            <a:r>
              <a:rPr lang="ja-JP" altLang="en-US" sz="2800" dirty="0"/>
              <a:t>鉄原子を含む高温超伝導体の仕組みを解くカギ「電子のネマティック液晶状態」を発見 </a:t>
            </a:r>
            <a:r>
              <a:rPr lang="en-US" altLang="ja-JP" sz="2800" dirty="0"/>
              <a:t>spring8</a:t>
            </a:r>
          </a:p>
          <a:p>
            <a:pPr marL="0" indent="0">
              <a:buNone/>
            </a:pPr>
            <a:r>
              <a:rPr lang="en-US" altLang="ja-JP" dirty="0">
                <a:hlinkClick r:id="rId3"/>
              </a:rPr>
              <a:t>URL:http://www.spring8.or.jp/ja/news_publications/press_release/2012/120621/</a:t>
            </a:r>
            <a:endParaRPr lang="en-US" altLang="ja-JP" dirty="0"/>
          </a:p>
          <a:p>
            <a:r>
              <a:rPr lang="ja-JP" altLang="en-US" dirty="0"/>
              <a:t>矢口裕之著 「初歩から学ぶ固体物理学」講談社 </a:t>
            </a:r>
            <a:r>
              <a:rPr lang="en-US" altLang="ja-JP" dirty="0"/>
              <a:t>2017</a:t>
            </a:r>
            <a:r>
              <a:rPr lang="ja-JP" altLang="en-US" dirty="0"/>
              <a:t>年</a:t>
            </a:r>
            <a:endParaRPr lang="en-US" altLang="ja-JP" dirty="0"/>
          </a:p>
          <a:p>
            <a:r>
              <a:rPr lang="ja-JP" altLang="en-US" dirty="0"/>
              <a:t>北岡良雄著 「共鳴型磁気測定の基礎と応用」 内田老鶴圃　</a:t>
            </a:r>
            <a:r>
              <a:rPr lang="en-US" altLang="ja-JP" dirty="0"/>
              <a:t>2014</a:t>
            </a:r>
            <a:r>
              <a:rPr lang="ja-JP" altLang="en-US" dirty="0"/>
              <a:t>年</a:t>
            </a:r>
            <a:endParaRPr lang="en-US" altLang="ja-JP" dirty="0"/>
          </a:p>
          <a:p>
            <a:pPr marL="0" indent="0">
              <a:buNone/>
            </a:pPr>
            <a:endParaRPr lang="en-US" altLang="ja-JP" sz="2800" dirty="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58119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D9950-5255-D97F-15DF-2F6E065AF46E}"/>
              </a:ext>
            </a:extLst>
          </p:cNvPr>
          <p:cNvSpPr>
            <a:spLocks noGrp="1"/>
          </p:cNvSpPr>
          <p:nvPr>
            <p:ph type="title"/>
          </p:nvPr>
        </p:nvSpPr>
        <p:spPr/>
        <p:txBody>
          <a:bodyPr/>
          <a:lstStyle/>
          <a:p>
            <a:r>
              <a:rPr kumimoji="1" lang="ja-JP" altLang="en-US" b="1" dirty="0"/>
              <a:t>相関電子系とは何か</a:t>
            </a:r>
          </a:p>
        </p:txBody>
      </p:sp>
      <p:sp>
        <p:nvSpPr>
          <p:cNvPr id="3" name="コンテンツ プレースホルダー 2">
            <a:extLst>
              <a:ext uri="{FF2B5EF4-FFF2-40B4-BE49-F238E27FC236}">
                <a16:creationId xmlns:a16="http://schemas.microsoft.com/office/drawing/2014/main" id="{B64BCEFB-B2C5-098F-7C14-E5F2D908656E}"/>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252691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2D435A-7E57-2E31-0C28-2D0D4A73AA2F}"/>
              </a:ext>
            </a:extLst>
          </p:cNvPr>
          <p:cNvSpPr>
            <a:spLocks noGrp="1"/>
          </p:cNvSpPr>
          <p:nvPr>
            <p:ph type="title"/>
          </p:nvPr>
        </p:nvSpPr>
        <p:spPr>
          <a:xfrm>
            <a:off x="838200" y="365125"/>
            <a:ext cx="7639050" cy="815975"/>
          </a:xfrm>
        </p:spPr>
        <p:txBody>
          <a:bodyPr>
            <a:normAutofit/>
          </a:bodyPr>
          <a:lstStyle/>
          <a:p>
            <a:r>
              <a:rPr kumimoji="1" lang="ja-JP" altLang="en-US" b="1" dirty="0"/>
              <a:t>ダイヤモンド窒素空孔中心</a:t>
            </a:r>
          </a:p>
        </p:txBody>
      </p:sp>
      <p:pic>
        <p:nvPicPr>
          <p:cNvPr id="9" name="図 8">
            <a:extLst>
              <a:ext uri="{FF2B5EF4-FFF2-40B4-BE49-F238E27FC236}">
                <a16:creationId xmlns:a16="http://schemas.microsoft.com/office/drawing/2014/main" id="{302EC34D-0EC7-272C-29D3-52BF5E727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57299"/>
            <a:ext cx="3105150" cy="3033355"/>
          </a:xfrm>
          <a:prstGeom prst="rect">
            <a:avLst/>
          </a:prstGeom>
        </p:spPr>
      </p:pic>
      <p:sp>
        <p:nvSpPr>
          <p:cNvPr id="10" name="テキスト ボックス 9">
            <a:extLst>
              <a:ext uri="{FF2B5EF4-FFF2-40B4-BE49-F238E27FC236}">
                <a16:creationId xmlns:a16="http://schemas.microsoft.com/office/drawing/2014/main" id="{EC989BA0-1484-4503-A971-C8146ADD572F}"/>
              </a:ext>
            </a:extLst>
          </p:cNvPr>
          <p:cNvSpPr txBox="1"/>
          <p:nvPr/>
        </p:nvSpPr>
        <p:spPr>
          <a:xfrm>
            <a:off x="838200" y="4486274"/>
            <a:ext cx="3429000" cy="1477328"/>
          </a:xfrm>
          <a:prstGeom prst="rect">
            <a:avLst/>
          </a:prstGeom>
          <a:noFill/>
        </p:spPr>
        <p:txBody>
          <a:bodyPr wrap="square" rtlCol="0">
            <a:spAutoFit/>
          </a:bodyPr>
          <a:lstStyle/>
          <a:p>
            <a:r>
              <a:rPr kumimoji="1" lang="ja-JP" altLang="en-US" dirty="0"/>
              <a:t>図</a:t>
            </a:r>
            <a:r>
              <a:rPr kumimoji="1" lang="en-US" altLang="ja-JP" dirty="0"/>
              <a:t>1:</a:t>
            </a:r>
            <a:r>
              <a:rPr kumimoji="1" lang="ja-JP" altLang="en-US" dirty="0"/>
              <a:t>ダイヤモンド窒素空孔中心の構造</a:t>
            </a:r>
            <a:endParaRPr kumimoji="1" lang="en-US" altLang="ja-JP" dirty="0"/>
          </a:p>
          <a:p>
            <a:r>
              <a:rPr kumimoji="1" lang="ja-JP" altLang="en-US" dirty="0"/>
              <a:t>引用元</a:t>
            </a:r>
            <a:endParaRPr kumimoji="1" lang="en-US" altLang="ja-JP" dirty="0"/>
          </a:p>
          <a:p>
            <a:r>
              <a:rPr lang="en-US" altLang="ja-JP" sz="1800" dirty="0">
                <a:hlinkClick r:id="rId4"/>
              </a:rPr>
              <a:t>http://mizuochilab.kuicr.kyoto-u.ac.jp/research.html</a:t>
            </a:r>
            <a:endParaRPr kumimoji="1" lang="ja-JP" altLang="en-US" dirty="0"/>
          </a:p>
        </p:txBody>
      </p:sp>
      <p:sp>
        <p:nvSpPr>
          <p:cNvPr id="12" name="テキスト ボックス 11">
            <a:extLst>
              <a:ext uri="{FF2B5EF4-FFF2-40B4-BE49-F238E27FC236}">
                <a16:creationId xmlns:a16="http://schemas.microsoft.com/office/drawing/2014/main" id="{004B842A-6B92-F2C0-9FA8-ECF5ABFCFD8C}"/>
              </a:ext>
            </a:extLst>
          </p:cNvPr>
          <p:cNvSpPr txBox="1"/>
          <p:nvPr/>
        </p:nvSpPr>
        <p:spPr>
          <a:xfrm>
            <a:off x="4267199" y="1257300"/>
            <a:ext cx="6943595" cy="3539430"/>
          </a:xfrm>
          <a:prstGeom prst="rect">
            <a:avLst/>
          </a:prstGeom>
          <a:noFill/>
        </p:spPr>
        <p:txBody>
          <a:bodyPr wrap="square" rtlCol="0">
            <a:spAutoFit/>
          </a:bodyPr>
          <a:lstStyle/>
          <a:p>
            <a:pPr marL="0" indent="0">
              <a:buNone/>
            </a:pPr>
            <a:r>
              <a:rPr lang="ja-JP" altLang="en-US" sz="2800" dirty="0"/>
              <a:t>ダイヤモンド結晶中の複合欠陥の一つであり、不純物原子である窒素と空孔が隣り合うことで形成される原子レベルの構造体。</a:t>
            </a:r>
            <a:endParaRPr lang="en-US" altLang="ja-JP" sz="2800" dirty="0"/>
          </a:p>
          <a:p>
            <a:pPr marL="0" indent="0">
              <a:buNone/>
            </a:pPr>
            <a:endParaRPr lang="en-US" altLang="ja-JP" sz="2800" dirty="0"/>
          </a:p>
          <a:p>
            <a:pPr marL="0" indent="0">
              <a:buNone/>
            </a:pPr>
            <a:r>
              <a:rPr lang="ja-JP" altLang="en-US" sz="2800" dirty="0"/>
              <a:t>分裂した電子スピン準位を持ち、その利用によって高感度な計測が可能となる。</a:t>
            </a:r>
            <a:endParaRPr lang="en-US" altLang="ja-JP" sz="2800" dirty="0"/>
          </a:p>
          <a:p>
            <a:endParaRPr kumimoji="1" lang="en-US" altLang="ja-JP" sz="2800" dirty="0"/>
          </a:p>
          <a:p>
            <a:r>
              <a:rPr kumimoji="1" lang="en-US" altLang="ja-JP" sz="2800" dirty="0"/>
              <a:t>N:</a:t>
            </a:r>
            <a:r>
              <a:rPr kumimoji="1" lang="ja-JP" altLang="en-US" sz="2800" dirty="0"/>
              <a:t>窒素　</a:t>
            </a:r>
            <a:r>
              <a:rPr kumimoji="1" lang="en-US" altLang="ja-JP" sz="2800" dirty="0"/>
              <a:t>V:</a:t>
            </a:r>
            <a:r>
              <a:rPr kumimoji="1" lang="ja-JP" altLang="en-US" sz="2800" dirty="0"/>
              <a:t>空孔 そのほか</a:t>
            </a:r>
            <a:r>
              <a:rPr kumimoji="1" lang="en-US" altLang="ja-JP" sz="2800" dirty="0"/>
              <a:t>:</a:t>
            </a:r>
            <a:r>
              <a:rPr kumimoji="1" lang="ja-JP" altLang="en-US" sz="2800" dirty="0"/>
              <a:t>炭素</a:t>
            </a:r>
          </a:p>
        </p:txBody>
      </p:sp>
    </p:spTree>
    <p:extLst>
      <p:ext uri="{BB962C8B-B14F-4D97-AF65-F5344CB8AC3E}">
        <p14:creationId xmlns:p14="http://schemas.microsoft.com/office/powerpoint/2010/main" val="3671584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09FE5-5837-9DC0-B452-0F57B035E469}"/>
              </a:ext>
            </a:extLst>
          </p:cNvPr>
          <p:cNvSpPr>
            <a:spLocks noGrp="1"/>
          </p:cNvSpPr>
          <p:nvPr>
            <p:ph type="title"/>
          </p:nvPr>
        </p:nvSpPr>
        <p:spPr>
          <a:xfrm>
            <a:off x="838200" y="365126"/>
            <a:ext cx="8267700" cy="730250"/>
          </a:xfrm>
        </p:spPr>
        <p:txBody>
          <a:bodyPr>
            <a:normAutofit/>
          </a:bodyPr>
          <a:lstStyle/>
          <a:p>
            <a:r>
              <a:rPr kumimoji="1" lang="en-US" altLang="ja-JP" b="1" dirty="0" err="1"/>
              <a:t>BaFe</a:t>
            </a:r>
            <a:r>
              <a:rPr kumimoji="1" lang="ja-JP" altLang="en-US" b="1" dirty="0"/>
              <a:t>₂</a:t>
            </a:r>
            <a:r>
              <a:rPr kumimoji="1" lang="en-US" altLang="ja-JP" b="1" dirty="0"/>
              <a:t>(As</a:t>
            </a:r>
            <a:r>
              <a:rPr kumimoji="1" lang="en-US" altLang="ja-JP" sz="2800" b="1" dirty="0"/>
              <a:t>1-x</a:t>
            </a:r>
            <a:r>
              <a:rPr kumimoji="1" lang="en-US" altLang="ja-JP" b="1" dirty="0"/>
              <a:t>P</a:t>
            </a:r>
            <a:r>
              <a:rPr lang="en-US" altLang="ja-JP" sz="2400" b="1" dirty="0"/>
              <a:t>x</a:t>
            </a:r>
            <a:r>
              <a:rPr kumimoji="1" lang="en-US" altLang="ja-JP" b="1" dirty="0"/>
              <a:t>)</a:t>
            </a:r>
            <a:r>
              <a:rPr kumimoji="1" lang="ja-JP" altLang="en-US" b="1" dirty="0"/>
              <a:t>₂について</a:t>
            </a:r>
          </a:p>
        </p:txBody>
      </p:sp>
      <p:sp>
        <p:nvSpPr>
          <p:cNvPr id="6" name="テキスト ボックス 5">
            <a:extLst>
              <a:ext uri="{FF2B5EF4-FFF2-40B4-BE49-F238E27FC236}">
                <a16:creationId xmlns:a16="http://schemas.microsoft.com/office/drawing/2014/main" id="{1D842FBD-A33A-FEB2-C1CE-06533C483862}"/>
              </a:ext>
            </a:extLst>
          </p:cNvPr>
          <p:cNvSpPr txBox="1"/>
          <p:nvPr/>
        </p:nvSpPr>
        <p:spPr>
          <a:xfrm>
            <a:off x="910895" y="4777409"/>
            <a:ext cx="5857875" cy="1200329"/>
          </a:xfrm>
          <a:prstGeom prst="rect">
            <a:avLst/>
          </a:prstGeom>
          <a:noFill/>
        </p:spPr>
        <p:txBody>
          <a:bodyPr wrap="square" rtlCol="0">
            <a:spAutoFit/>
          </a:bodyPr>
          <a:lstStyle/>
          <a:p>
            <a:r>
              <a:rPr lang="ja-JP" altLang="en-US" dirty="0"/>
              <a:t>図</a:t>
            </a:r>
            <a:r>
              <a:rPr lang="en-US" altLang="ja-JP" dirty="0"/>
              <a:t>2:</a:t>
            </a:r>
            <a:r>
              <a:rPr kumimoji="1" lang="en-US" altLang="ja-JP" dirty="0"/>
              <a:t> </a:t>
            </a:r>
            <a:r>
              <a:rPr kumimoji="1" lang="en-US" altLang="ja-JP" dirty="0" err="1"/>
              <a:t>BaFe</a:t>
            </a:r>
            <a:r>
              <a:rPr kumimoji="1" lang="ja-JP" altLang="en-US" dirty="0"/>
              <a:t>₂</a:t>
            </a:r>
            <a:r>
              <a:rPr kumimoji="1" lang="en-US" altLang="ja-JP" dirty="0"/>
              <a:t>(As</a:t>
            </a:r>
            <a:r>
              <a:rPr kumimoji="1" lang="en-US" altLang="ja-JP" sz="1100" dirty="0"/>
              <a:t>1-x</a:t>
            </a:r>
            <a:r>
              <a:rPr kumimoji="1" lang="en-US" altLang="ja-JP" dirty="0"/>
              <a:t>P</a:t>
            </a:r>
            <a:r>
              <a:rPr lang="en-US" altLang="ja-JP" sz="1050" dirty="0"/>
              <a:t>x</a:t>
            </a:r>
            <a:r>
              <a:rPr kumimoji="1" lang="en-US" altLang="ja-JP" dirty="0"/>
              <a:t>)</a:t>
            </a:r>
            <a:r>
              <a:rPr kumimoji="1" lang="ja-JP" altLang="en-US" dirty="0"/>
              <a:t>₂の構造</a:t>
            </a:r>
            <a:endParaRPr kumimoji="1" lang="en-US" altLang="ja-JP" dirty="0"/>
          </a:p>
          <a:p>
            <a:r>
              <a:rPr lang="ja-JP" altLang="en-US" dirty="0"/>
              <a:t>引用元</a:t>
            </a:r>
            <a:r>
              <a:rPr lang="en-US" altLang="ja-JP" dirty="0"/>
              <a:t> http://www.spring8.or.jp/ja/news_publications/press_release/2012/120621/</a:t>
            </a:r>
            <a:endParaRPr kumimoji="1" lang="ja-JP" altLang="en-US" dirty="0"/>
          </a:p>
        </p:txBody>
      </p:sp>
      <p:pic>
        <p:nvPicPr>
          <p:cNvPr id="7" name="図 6">
            <a:extLst>
              <a:ext uri="{FF2B5EF4-FFF2-40B4-BE49-F238E27FC236}">
                <a16:creationId xmlns:a16="http://schemas.microsoft.com/office/drawing/2014/main" id="{9B9B6812-7098-30C6-1F9F-13AC2F2DC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37364"/>
            <a:ext cx="5930570" cy="3398057"/>
          </a:xfrm>
          <a:prstGeom prst="rect">
            <a:avLst/>
          </a:prstGeom>
        </p:spPr>
      </p:pic>
      <p:sp>
        <p:nvSpPr>
          <p:cNvPr id="8" name="テキスト ボックス 7">
            <a:extLst>
              <a:ext uri="{FF2B5EF4-FFF2-40B4-BE49-F238E27FC236}">
                <a16:creationId xmlns:a16="http://schemas.microsoft.com/office/drawing/2014/main" id="{E3258C65-F11C-C057-3825-70134539CAC4}"/>
              </a:ext>
            </a:extLst>
          </p:cNvPr>
          <p:cNvSpPr txBox="1"/>
          <p:nvPr/>
        </p:nvSpPr>
        <p:spPr>
          <a:xfrm>
            <a:off x="6696074" y="1638300"/>
            <a:ext cx="4133851" cy="2062103"/>
          </a:xfrm>
          <a:prstGeom prst="rect">
            <a:avLst/>
          </a:prstGeom>
          <a:noFill/>
        </p:spPr>
        <p:txBody>
          <a:bodyPr wrap="square" rtlCol="0">
            <a:spAutoFit/>
          </a:bodyPr>
          <a:lstStyle/>
          <a:p>
            <a:r>
              <a:rPr kumimoji="1" lang="ja-JP" altLang="en-US" sz="3200" dirty="0"/>
              <a:t>・第</a:t>
            </a:r>
            <a:r>
              <a:rPr kumimoji="1" lang="en-US" altLang="ja-JP" sz="3200" dirty="0"/>
              <a:t>II</a:t>
            </a:r>
            <a:r>
              <a:rPr kumimoji="1" lang="ja-JP" altLang="en-US" sz="3200" dirty="0"/>
              <a:t>種超伝導体</a:t>
            </a:r>
            <a:endParaRPr kumimoji="1" lang="en-US" altLang="ja-JP" sz="3200" dirty="0"/>
          </a:p>
          <a:p>
            <a:endParaRPr kumimoji="1" lang="en-US" altLang="ja-JP" sz="3200" dirty="0"/>
          </a:p>
          <a:p>
            <a:r>
              <a:rPr kumimoji="1" lang="ja-JP" altLang="en-US" sz="3200" dirty="0"/>
              <a:t>・ピンク色の部分で超伝導が起こる</a:t>
            </a:r>
          </a:p>
        </p:txBody>
      </p:sp>
    </p:spTree>
    <p:extLst>
      <p:ext uri="{BB962C8B-B14F-4D97-AF65-F5344CB8AC3E}">
        <p14:creationId xmlns:p14="http://schemas.microsoft.com/office/powerpoint/2010/main" val="4007119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BEFEB-EFFF-B735-85C7-B0ECD015B54C}"/>
              </a:ext>
            </a:extLst>
          </p:cNvPr>
          <p:cNvSpPr>
            <a:spLocks noGrp="1"/>
          </p:cNvSpPr>
          <p:nvPr>
            <p:ph type="title"/>
          </p:nvPr>
        </p:nvSpPr>
        <p:spPr/>
        <p:txBody>
          <a:bodyPr/>
          <a:lstStyle/>
          <a:p>
            <a:r>
              <a:rPr kumimoji="1" lang="ja-JP" altLang="en-US" b="1" dirty="0"/>
              <a:t>第</a:t>
            </a:r>
            <a:r>
              <a:rPr kumimoji="1" lang="en-US" altLang="ja-JP" b="1" dirty="0"/>
              <a:t>II</a:t>
            </a:r>
            <a:r>
              <a:rPr lang="ja-JP" altLang="en-US" b="1" dirty="0"/>
              <a:t>種超伝導体の臨界磁場</a:t>
            </a:r>
            <a:endParaRPr kumimoji="1" lang="ja-JP" altLang="en-US" b="1" dirty="0"/>
          </a:p>
        </p:txBody>
      </p:sp>
      <p:pic>
        <p:nvPicPr>
          <p:cNvPr id="5" name="図 4">
            <a:extLst>
              <a:ext uri="{FF2B5EF4-FFF2-40B4-BE49-F238E27FC236}">
                <a16:creationId xmlns:a16="http://schemas.microsoft.com/office/drawing/2014/main" id="{214D4330-39A0-CB94-C5E4-E036A081E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887" y="1435754"/>
            <a:ext cx="7434225" cy="3193395"/>
          </a:xfrm>
          <a:prstGeom prst="rect">
            <a:avLst/>
          </a:prstGeom>
        </p:spPr>
      </p:pic>
      <p:sp>
        <p:nvSpPr>
          <p:cNvPr id="7" name="テキスト ボックス 6">
            <a:extLst>
              <a:ext uri="{FF2B5EF4-FFF2-40B4-BE49-F238E27FC236}">
                <a16:creationId xmlns:a16="http://schemas.microsoft.com/office/drawing/2014/main" id="{1E486758-A589-14FA-3C3D-A0D9B5FBBA14}"/>
              </a:ext>
            </a:extLst>
          </p:cNvPr>
          <p:cNvSpPr txBox="1"/>
          <p:nvPr/>
        </p:nvSpPr>
        <p:spPr>
          <a:xfrm>
            <a:off x="1201448" y="5515112"/>
            <a:ext cx="9488081" cy="369332"/>
          </a:xfrm>
          <a:prstGeom prst="rect">
            <a:avLst/>
          </a:prstGeom>
          <a:noFill/>
        </p:spPr>
        <p:txBody>
          <a:bodyPr wrap="square" rtlCol="0">
            <a:spAutoFit/>
          </a:bodyPr>
          <a:lstStyle/>
          <a:p>
            <a:r>
              <a:rPr kumimoji="1" lang="ja-JP" altLang="en-US" dirty="0"/>
              <a:t>超伝導体を磁場が貫いている状態のことを渦糸状態という</a:t>
            </a:r>
          </a:p>
        </p:txBody>
      </p:sp>
      <p:sp>
        <p:nvSpPr>
          <p:cNvPr id="8" name="テキスト ボックス 7">
            <a:extLst>
              <a:ext uri="{FF2B5EF4-FFF2-40B4-BE49-F238E27FC236}">
                <a16:creationId xmlns:a16="http://schemas.microsoft.com/office/drawing/2014/main" id="{0F9A07C1-8B46-8CE9-7140-AFC98FE862BA}"/>
              </a:ext>
            </a:extLst>
          </p:cNvPr>
          <p:cNvSpPr txBox="1"/>
          <p:nvPr/>
        </p:nvSpPr>
        <p:spPr>
          <a:xfrm>
            <a:off x="2346947" y="4702798"/>
            <a:ext cx="7466165" cy="369332"/>
          </a:xfrm>
          <a:prstGeom prst="rect">
            <a:avLst/>
          </a:prstGeom>
          <a:noFill/>
        </p:spPr>
        <p:txBody>
          <a:bodyPr wrap="square" rtlCol="0">
            <a:spAutoFit/>
          </a:bodyPr>
          <a:lstStyle/>
          <a:p>
            <a:r>
              <a:rPr kumimoji="1" lang="ja-JP" altLang="en-US" dirty="0"/>
              <a:t>引用元</a:t>
            </a:r>
            <a:r>
              <a:rPr kumimoji="1" lang="en-US" altLang="ja-JP" dirty="0"/>
              <a:t>:</a:t>
            </a:r>
            <a:r>
              <a:rPr lang="ja-JP" altLang="en-US" dirty="0"/>
              <a:t>矢口裕之著 「初歩から学ぶ固体物理学」講談社 </a:t>
            </a:r>
            <a:r>
              <a:rPr lang="en-US" altLang="ja-JP" dirty="0"/>
              <a:t>2017</a:t>
            </a:r>
            <a:r>
              <a:rPr lang="ja-JP" altLang="en-US" dirty="0"/>
              <a:t>年 </a:t>
            </a:r>
            <a:r>
              <a:rPr lang="en-US" altLang="ja-JP" dirty="0"/>
              <a:t>p271</a:t>
            </a:r>
          </a:p>
        </p:txBody>
      </p:sp>
    </p:spTree>
    <p:extLst>
      <p:ext uri="{BB962C8B-B14F-4D97-AF65-F5344CB8AC3E}">
        <p14:creationId xmlns:p14="http://schemas.microsoft.com/office/powerpoint/2010/main" val="14969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EEFC0-B4E7-42E1-C1DC-1CD2E2B494A8}"/>
              </a:ext>
            </a:extLst>
          </p:cNvPr>
          <p:cNvSpPr>
            <a:spLocks noGrp="1"/>
          </p:cNvSpPr>
          <p:nvPr>
            <p:ph type="title"/>
          </p:nvPr>
        </p:nvSpPr>
        <p:spPr/>
        <p:txBody>
          <a:bodyPr/>
          <a:lstStyle/>
          <a:p>
            <a:r>
              <a:rPr kumimoji="1" lang="ja-JP" altLang="en-US" b="1" dirty="0"/>
              <a:t>ゼーマン分裂</a:t>
            </a:r>
          </a:p>
        </p:txBody>
      </p:sp>
      <p:sp>
        <p:nvSpPr>
          <p:cNvPr id="3" name="コンテンツ プレースホルダー 2">
            <a:extLst>
              <a:ext uri="{FF2B5EF4-FFF2-40B4-BE49-F238E27FC236}">
                <a16:creationId xmlns:a16="http://schemas.microsoft.com/office/drawing/2014/main" id="{7163CB5C-3268-4F2F-6173-2A1BE083708B}"/>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979145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800A3A-BFE1-FE8D-D321-41AC5AB73F73}"/>
              </a:ext>
            </a:extLst>
          </p:cNvPr>
          <p:cNvSpPr>
            <a:spLocks noGrp="1"/>
          </p:cNvSpPr>
          <p:nvPr>
            <p:ph type="title"/>
          </p:nvPr>
        </p:nvSpPr>
        <p:spPr>
          <a:xfrm>
            <a:off x="838200" y="365126"/>
            <a:ext cx="2609850" cy="863600"/>
          </a:xfrm>
        </p:spPr>
        <p:txBody>
          <a:bodyPr>
            <a:normAutofit/>
          </a:bodyPr>
          <a:lstStyle/>
          <a:p>
            <a:r>
              <a:rPr lang="ja-JP" altLang="en-US" b="1" dirty="0"/>
              <a:t>実験方法</a:t>
            </a:r>
            <a:endParaRPr kumimoji="1" lang="ja-JP" altLang="en-US" b="1" dirty="0"/>
          </a:p>
        </p:txBody>
      </p:sp>
      <p:sp>
        <p:nvSpPr>
          <p:cNvPr id="3" name="コンテンツ プレースホルダー 2">
            <a:extLst>
              <a:ext uri="{FF2B5EF4-FFF2-40B4-BE49-F238E27FC236}">
                <a16:creationId xmlns:a16="http://schemas.microsoft.com/office/drawing/2014/main" id="{C4F0D26D-5A18-D85E-4C8B-B7F08B3A86ED}"/>
              </a:ext>
            </a:extLst>
          </p:cNvPr>
          <p:cNvSpPr>
            <a:spLocks noGrp="1"/>
          </p:cNvSpPr>
          <p:nvPr>
            <p:ph idx="1"/>
          </p:nvPr>
        </p:nvSpPr>
        <p:spPr>
          <a:xfrm>
            <a:off x="838200" y="1228726"/>
            <a:ext cx="10515600" cy="4948237"/>
          </a:xfrm>
        </p:spPr>
        <p:txBody>
          <a:bodyPr/>
          <a:lstStyle/>
          <a:p>
            <a:r>
              <a:rPr kumimoji="1" lang="ja-JP" altLang="en-US" dirty="0"/>
              <a:t>試料</a:t>
            </a:r>
            <a:endParaRPr kumimoji="1" lang="en-US" altLang="ja-JP" dirty="0"/>
          </a:p>
          <a:p>
            <a:pPr marL="0" indent="0">
              <a:buNone/>
            </a:pPr>
            <a:r>
              <a:rPr lang="ja-JP" altLang="en-US" dirty="0"/>
              <a:t>大きさ</a:t>
            </a:r>
            <a:endParaRPr lang="en-US" altLang="ja-JP" dirty="0"/>
          </a:p>
          <a:p>
            <a:pPr marL="0" indent="0">
              <a:buNone/>
            </a:pPr>
            <a:r>
              <a:rPr lang="ja-JP" altLang="en-US" dirty="0"/>
              <a:t>高圧容器</a:t>
            </a:r>
            <a:endParaRPr lang="en-US" altLang="ja-JP" dirty="0"/>
          </a:p>
          <a:p>
            <a:pPr marL="0" indent="0">
              <a:buNone/>
            </a:pPr>
            <a:r>
              <a:rPr lang="ja-JP" altLang="en-US" dirty="0"/>
              <a:t>モアッサナイトアンビルセル</a:t>
            </a:r>
            <a:endParaRPr lang="en-US" altLang="ja-JP" dirty="0"/>
          </a:p>
          <a:p>
            <a:pPr marL="0" indent="0">
              <a:buNone/>
            </a:pPr>
            <a:endParaRPr lang="en-US" altLang="ja-JP" dirty="0"/>
          </a:p>
        </p:txBody>
      </p:sp>
    </p:spTree>
    <p:extLst>
      <p:ext uri="{BB962C8B-B14F-4D97-AF65-F5344CB8AC3E}">
        <p14:creationId xmlns:p14="http://schemas.microsoft.com/office/powerpoint/2010/main" val="3573165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E479C5-BF16-5E2A-EAFA-43A119A0A877}"/>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A24DF12A-5ECE-BC0F-7457-CC577E4F8D0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361051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F58F6-543B-6B9A-0153-14CF1DF2066D}"/>
              </a:ext>
            </a:extLst>
          </p:cNvPr>
          <p:cNvSpPr>
            <a:spLocks noGrp="1"/>
          </p:cNvSpPr>
          <p:nvPr>
            <p:ph type="title"/>
          </p:nvPr>
        </p:nvSpPr>
        <p:spPr>
          <a:xfrm>
            <a:off x="838200" y="260351"/>
            <a:ext cx="10515600" cy="774394"/>
          </a:xfrm>
        </p:spPr>
        <p:txBody>
          <a:bodyPr/>
          <a:lstStyle/>
          <a:p>
            <a:r>
              <a:rPr kumimoji="1" lang="ja-JP" altLang="en-US" b="1" dirty="0"/>
              <a:t>結果</a:t>
            </a:r>
            <a:r>
              <a:rPr kumimoji="1" lang="en-US" altLang="ja-JP" b="1" dirty="0"/>
              <a:t>:</a:t>
            </a:r>
            <a:r>
              <a:rPr lang="ja-JP" altLang="en-US" b="1" dirty="0"/>
              <a:t>磁場の超伝導転移による変化</a:t>
            </a:r>
            <a:endParaRPr kumimoji="1" lang="ja-JP" altLang="en-US" b="1" dirty="0"/>
          </a:p>
        </p:txBody>
      </p:sp>
      <p:sp>
        <p:nvSpPr>
          <p:cNvPr id="14" name="テキスト ボックス 13">
            <a:extLst>
              <a:ext uri="{FF2B5EF4-FFF2-40B4-BE49-F238E27FC236}">
                <a16:creationId xmlns:a16="http://schemas.microsoft.com/office/drawing/2014/main" id="{6542B7C5-4341-EE29-53B2-763A05E57FA4}"/>
              </a:ext>
            </a:extLst>
          </p:cNvPr>
          <p:cNvSpPr txBox="1"/>
          <p:nvPr/>
        </p:nvSpPr>
        <p:spPr>
          <a:xfrm>
            <a:off x="704850" y="1073072"/>
            <a:ext cx="10648950" cy="5067300"/>
          </a:xfrm>
          <a:prstGeom prst="rect">
            <a:avLst/>
          </a:prstGeom>
          <a:noFill/>
        </p:spPr>
        <p:txBody>
          <a:bodyPr wrap="square" rtlCol="0">
            <a:spAutoFit/>
          </a:bodyPr>
          <a:lstStyle/>
          <a:p>
            <a:endParaRPr kumimoji="1" lang="ja-JP" altLang="en-US" dirty="0"/>
          </a:p>
        </p:txBody>
      </p:sp>
      <p:pic>
        <p:nvPicPr>
          <p:cNvPr id="15" name="コンテンツ プレースホルダー 4">
            <a:extLst>
              <a:ext uri="{FF2B5EF4-FFF2-40B4-BE49-F238E27FC236}">
                <a16:creationId xmlns:a16="http://schemas.microsoft.com/office/drawing/2014/main" id="{16B92C6F-4ED4-BC6C-9751-1BAB4DEF0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7025" y="923131"/>
            <a:ext cx="4743450" cy="2792096"/>
          </a:xfrm>
          <a:prstGeom prst="rect">
            <a:avLst/>
          </a:prstGeom>
        </p:spPr>
      </p:pic>
      <p:pic>
        <p:nvPicPr>
          <p:cNvPr id="23" name="図 22">
            <a:extLst>
              <a:ext uri="{FF2B5EF4-FFF2-40B4-BE49-F238E27FC236}">
                <a16:creationId xmlns:a16="http://schemas.microsoft.com/office/drawing/2014/main" id="{9903FA4F-EA3D-2B8C-38F7-600104179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5605" y="3590869"/>
            <a:ext cx="2548356" cy="2232387"/>
          </a:xfrm>
          <a:prstGeom prst="rect">
            <a:avLst/>
          </a:prstGeom>
        </p:spPr>
      </p:pic>
      <p:pic>
        <p:nvPicPr>
          <p:cNvPr id="25" name="図 24">
            <a:extLst>
              <a:ext uri="{FF2B5EF4-FFF2-40B4-BE49-F238E27FC236}">
                <a16:creationId xmlns:a16="http://schemas.microsoft.com/office/drawing/2014/main" id="{6389415F-670C-A7CA-E4AA-3DBA3984F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8901" y="3552541"/>
            <a:ext cx="2644520" cy="2232387"/>
          </a:xfrm>
          <a:prstGeom prst="rect">
            <a:avLst/>
          </a:prstGeom>
        </p:spPr>
      </p:pic>
    </p:spTree>
    <p:extLst>
      <p:ext uri="{BB962C8B-B14F-4D97-AF65-F5344CB8AC3E}">
        <p14:creationId xmlns:p14="http://schemas.microsoft.com/office/powerpoint/2010/main" val="35649392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713</Words>
  <Application>Microsoft Office PowerPoint</Application>
  <PresentationFormat>ワイド画面</PresentationFormat>
  <Paragraphs>64</Paragraphs>
  <Slides>14</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游ゴシック</vt:lpstr>
      <vt:lpstr>游ゴシック Light</vt:lpstr>
      <vt:lpstr>游明朝</vt:lpstr>
      <vt:lpstr>Arial</vt:lpstr>
      <vt:lpstr>Arial Black</vt:lpstr>
      <vt:lpstr>Office テーマ</vt:lpstr>
      <vt:lpstr>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vt:lpstr>
      <vt:lpstr>相関電子系とは何か</vt:lpstr>
      <vt:lpstr>ダイヤモンド窒素空孔中心</vt:lpstr>
      <vt:lpstr>BaFe₂(As1-xPx)₂について</vt:lpstr>
      <vt:lpstr>第II種超伝導体の臨界磁場</vt:lpstr>
      <vt:lpstr>ゼーマン分裂</vt:lpstr>
      <vt:lpstr>実験方法</vt:lpstr>
      <vt:lpstr>PowerPoint プレゼンテーション</vt:lpstr>
      <vt:lpstr>結果:磁場の超伝導転移による変化</vt:lpstr>
      <vt:lpstr>結果：ゼーマン分裂の温度による変化</vt:lpstr>
      <vt:lpstr>結果:BaFe₂(AS0.59P0.41)₂の温度-圧力相図</vt:lpstr>
      <vt:lpstr>結果: BaFe₂(AS0.59P0.41)₂の下部臨界磁場Hc1(T)と上部臨界磁場Hc2(T)の測定</vt:lpstr>
      <vt:lpstr>まとめ</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50</cp:revision>
  <dcterms:created xsi:type="dcterms:W3CDTF">2022-07-07T06:39:27Z</dcterms:created>
  <dcterms:modified xsi:type="dcterms:W3CDTF">2022-07-11T07:50:55Z</dcterms:modified>
</cp:coreProperties>
</file>