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1095" r:id="rId2"/>
    <p:sldId id="1091" r:id="rId3"/>
    <p:sldId id="1096" r:id="rId4"/>
    <p:sldId id="1098" r:id="rId5"/>
    <p:sldId id="1099" r:id="rId6"/>
    <p:sldId id="1100" r:id="rId7"/>
    <p:sldId id="1101" r:id="rId8"/>
    <p:sldId id="1102" r:id="rId9"/>
    <p:sldId id="1103" r:id="rId10"/>
    <p:sldId id="1104" r:id="rId11"/>
    <p:sldId id="1106" r:id="rId12"/>
    <p:sldId id="1107" r:id="rId13"/>
    <p:sldId id="1108" r:id="rId14"/>
    <p:sldId id="1109" r:id="rId15"/>
    <p:sldId id="1110" r:id="rId16"/>
    <p:sldId id="1111" r:id="rId17"/>
    <p:sldId id="1112" r:id="rId18"/>
    <p:sldId id="1113" r:id="rId19"/>
    <p:sldId id="1114" r:id="rId20"/>
    <p:sldId id="1115" r:id="rId21"/>
    <p:sldId id="1116" r:id="rId22"/>
    <p:sldId id="1117" r:id="rId23"/>
    <p:sldId id="111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3399"/>
    <a:srgbClr val="F9A1B0"/>
    <a:srgbClr val="0000CC"/>
    <a:srgbClr val="0000FF"/>
    <a:srgbClr val="FFFF66"/>
    <a:srgbClr val="FFCCFF"/>
    <a:srgbClr val="FF66CC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 autoAdjust="0"/>
    <p:restoredTop sz="85638" autoAdjust="0"/>
  </p:normalViewPr>
  <p:slideViewPr>
    <p:cSldViewPr>
      <p:cViewPr>
        <p:scale>
          <a:sx n="100" d="100"/>
          <a:sy n="100" d="100"/>
        </p:scale>
        <p:origin x="1592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6D92A69-214F-4ADD-B87E-F317144CBC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7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CC26A09-5397-431C-8BAC-E8555EDB6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9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1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0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6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16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0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4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9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4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7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1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5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571500"/>
            <a:ext cx="8686800" cy="838200"/>
            <a:chOff x="96" y="384"/>
            <a:chExt cx="5472" cy="528"/>
          </a:xfrm>
        </p:grpSpPr>
        <p:pic>
          <p:nvPicPr>
            <p:cNvPr id="5" name="Picture 11" descr="02_0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000364" y="642918"/>
            <a:ext cx="5691198" cy="671506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A2C98B-088D-4C00-A639-8783AE9A1B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B0F4-B1EB-4AE2-90FE-1A8B13F81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1B51A-940C-4424-99CF-2E105C599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381000"/>
            <a:ext cx="6072230" cy="533400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CB12C-F03F-449D-93FD-631CC5EA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548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C45B-73EE-4A68-ACC4-3D876B3A8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5786478" cy="5334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 b="1">
                <a:latin typeface="华文楷体" pitchFamily="2" charset="-122"/>
                <a:ea typeface="华文楷体" pitchFamily="2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93C3A-8195-46A2-8FE1-302DCB076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361C-0B67-46A5-AA85-32B492E48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9BB-B042-437F-85D7-14A685C0B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DFA70-AD67-4337-A2BE-02C9A480A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2152-0862-4D84-BEDD-D6F9BE376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2772-E727-404C-8FE9-29920EB6B5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EA3E-BF39-46B8-9703-BDFFC4040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AFC07-5E6F-4FAA-B638-F3F20C3B9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357188"/>
            <a:ext cx="5857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71563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</a:t>
            </a:r>
            <a:r>
              <a:rPr lang="en-US" altLang="zh-CN" smtClean="0"/>
              <a:t>asd</a:t>
            </a:r>
            <a:r>
              <a:rPr lang="zh-CN" altLang="en-US" smtClean="0"/>
              <a:t>击此处编辑母版文本样式</a:t>
            </a:r>
          </a:p>
          <a:p>
            <a:pPr lvl="1"/>
            <a:r>
              <a:rPr lang="zh-CN" altLang="en-US" smtClean="0"/>
              <a:t>第</a:t>
            </a:r>
            <a:r>
              <a:rPr lang="en-US" altLang="zh-CN" smtClean="0"/>
              <a:t>abc</a:t>
            </a:r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52C4563-53FB-46FA-AA96-F157F163BE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-6350" y="142875"/>
            <a:ext cx="8686800" cy="838200"/>
            <a:chOff x="96" y="384"/>
            <a:chExt cx="5472" cy="528"/>
          </a:xfrm>
        </p:grpSpPr>
        <p:pic>
          <p:nvPicPr>
            <p:cNvPr id="1032" name="Picture 11" descr="02_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ü"/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课程分享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00" y="2105012"/>
            <a:ext cx="9001000" cy="1752600"/>
          </a:xfrm>
        </p:spPr>
        <p:txBody>
          <a:bodyPr/>
          <a:lstStyle/>
          <a:p>
            <a:r>
              <a:rPr lang="en-US" altLang="zh-CN" dirty="0" smtClean="0"/>
              <a:t>Log-Structured File System</a:t>
            </a:r>
          </a:p>
          <a:p>
            <a:r>
              <a:rPr lang="en-US" altLang="zh-CN" dirty="0" err="1" smtClean="0"/>
              <a:t>LightNVM</a:t>
            </a:r>
            <a:r>
              <a:rPr lang="en-US" altLang="zh-CN" dirty="0"/>
              <a:t> </a:t>
            </a:r>
            <a:r>
              <a:rPr lang="en-US" altLang="zh-CN" dirty="0" smtClean="0"/>
              <a:t>&amp; Flash vulnerability</a:t>
            </a:r>
          </a:p>
          <a:p>
            <a:r>
              <a:rPr lang="en-US" altLang="zh-CN" dirty="0" smtClean="0"/>
              <a:t>Commuter Project</a:t>
            </a:r>
          </a:p>
          <a:p>
            <a:endParaRPr lang="en-US" altLang="zh-CN" dirty="0" smtClean="0"/>
          </a:p>
          <a:p>
            <a:r>
              <a:rPr lang="zh-CN" altLang="en-US" sz="2000" dirty="0"/>
              <a:t>李</a:t>
            </a:r>
            <a:r>
              <a:rPr lang="zh-CN" altLang="en-US" sz="2000" dirty="0" smtClean="0"/>
              <a:t>飞 </a:t>
            </a:r>
            <a:endParaRPr lang="en-US" altLang="zh-CN" sz="2000" dirty="0" smtClean="0"/>
          </a:p>
          <a:p>
            <a:r>
              <a:rPr lang="en-US" altLang="zh-CN" sz="2000" dirty="0" smtClean="0"/>
              <a:t>lif17@mails.tsinghua.edu.cn </a:t>
            </a:r>
          </a:p>
          <a:p>
            <a:r>
              <a:rPr lang="en-US" altLang="zh-CN" sz="2000" dirty="0" smtClean="0"/>
              <a:t>Web: storage.cs.Tsinghua.edu.cn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C98B-088D-4C00-A639-8783AE9A1BB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9" y="2564904"/>
            <a:ext cx="3886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0315" y="2060848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Device Driver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IOCTL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接口将设备以通用的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设备的形式提供给用户空间； 并提供给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PPA I/O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接口的操作。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提供设备的几何抽象和向量操作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高层次的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 </a:t>
            </a: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kernerl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module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）提供块接口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应用还可以创建接口访问</a:t>
            </a:r>
            <a:r>
              <a:rPr lang="en-US" altLang="zh-CN" sz="1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7" y="2348880"/>
            <a:ext cx="3791689" cy="25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3171" y="2069157"/>
            <a:ext cx="4396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，操作系统内核的支持是必要的。通过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子系统的引入，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4.4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及以后的版本添加了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</a:t>
            </a:r>
          </a:p>
        </p:txBody>
      </p:sp>
      <p:sp>
        <p:nvSpPr>
          <p:cNvPr id="17" name="矩形 16"/>
          <p:cNvSpPr/>
          <p:nvPr/>
        </p:nvSpPr>
        <p:spPr>
          <a:xfrm>
            <a:off x="463171" y="4140730"/>
            <a:ext cx="4036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QEMU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或者一个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CNEX Labs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SDK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5" name="矩形 14"/>
          <p:cNvSpPr/>
          <p:nvPr/>
        </p:nvSpPr>
        <p:spPr>
          <a:xfrm>
            <a:off x="954540" y="1824903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Qemu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https://github.com/uerfan/qemu-ox.git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55876"/>
            <a:ext cx="5777700" cy="672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0461" y="2561818"/>
            <a:ext cx="7503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./x86_64-softmmu/qemu-system-x86_64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nographic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 stdio -m 4G -smp 16 -s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file=/home/lf/os-img/aos-drive-file,format=raw,media=disk -boot order=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-device ox-ctrl,lnvm=1,debug=1,volt=1,serial=deadbeef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netdev user,net=172.16.122.0/24,hostfwd=tcp::8822-:22,id=net0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virtio-net-pci,netdev=net0 -serial pty --enable-kvm</a:t>
            </a:r>
          </a:p>
        </p:txBody>
      </p:sp>
    </p:spTree>
    <p:extLst>
      <p:ext uri="{BB962C8B-B14F-4D97-AF65-F5344CB8AC3E}">
        <p14:creationId xmlns:p14="http://schemas.microsoft.com/office/powerpoint/2010/main" val="152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713142" y="1641281"/>
            <a:ext cx="8285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User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space I/O library for Open-Channel SSDs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369" y="2092148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*dev =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nvm_dev_open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("/dev/nvme0n1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nvm_dev_pr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nvm_dev_close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5524" y="3821182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nvm_bbt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nvm_vblk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3100998"/>
            <a:ext cx="6822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erase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write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write_wm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 read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read_wm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from_geo dev_path ch lun pl blk pg sec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from_hex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gen2dev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gen2lba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gen2off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dev2gen dev_path 0xVAL [0xVAL...]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lba2gen dev_path val [val...]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off2gen dev_path val [val...] [-h] [-v]</a:t>
            </a:r>
          </a:p>
        </p:txBody>
      </p:sp>
    </p:spTree>
    <p:extLst>
      <p:ext uri="{BB962C8B-B14F-4D97-AF65-F5344CB8AC3E}">
        <p14:creationId xmlns:p14="http://schemas.microsoft.com/office/powerpoint/2010/main" val="18059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846810" y="1697075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Host-based FTL for Open-Channel SSDs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5669" y="2217100"/>
            <a:ext cx="71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kernel/Drivers/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261" y="2882737"/>
            <a:ext cx="6822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as a standard FTL: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lnvm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-d nvme0n1 -t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nvme0n1_ox -b 0 -e 31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and mount the block device: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/dev/nvme0n1_ox (if you want a partition table)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mkfs.ext3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/dev/nvme0n1_ox1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/dev/nvme0n1_ox1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mounting_path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951801" cy="964618"/>
            <a:chOff x="179512" y="1167077"/>
            <a:chExt cx="395180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08770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Flash vulnerability</a:t>
              </a: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90538" y="2091222"/>
            <a:ext cx="867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Row-hammer-like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CCI(Cell-to-cell interference)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的方式，攻击者可以采用一种最大化干扰的数据写模式，实现对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victim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</a:t>
            </a:r>
          </a:p>
        </p:txBody>
      </p:sp>
      <p:pic>
        <p:nvPicPr>
          <p:cNvPr id="14338" name="Picture 2" descr="image.png-25.5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98201"/>
            <a:ext cx="3795433" cy="30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0538" y="1715405"/>
            <a:ext cx="973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random block corruption to privilege escalatio：A ﬁlesystem attack vector for rowhammer-like attack</a:t>
            </a:r>
          </a:p>
        </p:txBody>
      </p:sp>
    </p:spTree>
    <p:extLst>
      <p:ext uri="{BB962C8B-B14F-4D97-AF65-F5344CB8AC3E}">
        <p14:creationId xmlns:p14="http://schemas.microsoft.com/office/powerpoint/2010/main" val="3200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3" y="1792181"/>
            <a:ext cx="4724349" cy="1084108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5" y="3349855"/>
            <a:ext cx="4452201" cy="2986246"/>
          </a:xfrm>
          <a:prstGeom prst="rect">
            <a:avLst/>
          </a:prstGeom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98" y="1784357"/>
            <a:ext cx="3725719" cy="45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9" y="1752947"/>
            <a:ext cx="4015631" cy="490593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/>
          <a:srcRect r="23505"/>
          <a:stretch/>
        </p:blipFill>
        <p:spPr>
          <a:xfrm>
            <a:off x="3847290" y="4093438"/>
            <a:ext cx="5015518" cy="2040116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4855789" y="2809634"/>
            <a:ext cx="935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Hex(2048)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0x800</a:t>
            </a:r>
            <a:endParaRPr lang="zh-CN" altLang="en-US" sz="1800" dirty="0" smtClean="0"/>
          </a:p>
          <a:p>
            <a:r>
              <a:rPr lang="en-US" altLang="zh-CN" sz="1800" dirty="0" smtClean="0"/>
              <a:t>Hex(1033)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0x409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38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225640" cy="964618"/>
            <a:chOff x="179512" y="1167077"/>
            <a:chExt cx="322564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3615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fault-injection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5238750" cy="1419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75656" y="324866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通过覆盖写模拟错误注入，</a:t>
            </a:r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write /dev/** ADDR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3598908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关键在于找到</a:t>
            </a:r>
            <a:r>
              <a:rPr lang="en-US" altLang="zh-CN" sz="18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blk_num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PPA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映射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4312291"/>
            <a:ext cx="53463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“0-1023” &gt; /sys/block/pblkdev/pblk/l2p_map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4564009"/>
            <a:ext cx="764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lba:0(oob:0) - </a:t>
            </a:r>
            <a:r>
              <a:rPr lang="en-US" altLang="zh-CN" sz="1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300000000020002: ch:3,lun:0,blk:2,pg:2,pl:0,sec:0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935497" cy="964618"/>
            <a:chOff x="179512" y="1167077"/>
            <a:chExt cx="2935497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07140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ECC bypass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8434" name="Picture 2" descr="image.png-50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5" y="2059687"/>
            <a:ext cx="4248472" cy="33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3260" y="1782982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BCH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 = 512 B, m=13, t=16,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=26 B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 ret: 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flips=3 ret: 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flips=5 ret: 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flips=6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flips=7 ret: 8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flips=8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flips=9 ret: 10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flips=11 ret: 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flips=13 ret: 14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flips=15 ret: 16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flips=16 ret: -74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 in DATA : 17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sum=112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2838" y="5789093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对于任意一个码字如何找到与其距离最短的码字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Paper Lists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899592" y="1340768"/>
            <a:ext cx="775116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Log-Structured File System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LFS: The design and implementation of a log-structured file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[TOCS’1992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F2FS: A New File System for Flash Storage.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[FAST’15]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ParaFS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A Log-Structured File System to Exploit the Internal Parallelism of Flash Devices."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[USENIX ATC’16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&amp; Flash vulnerability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The Linux Open-Channel SSD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[FAST’17] 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From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random block corruption to privilege escalation: A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filesystem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attack vector for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rowhammer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-like attacks[J].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16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Usenix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WOOT’17]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Commuter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scalable commutativity rule: Designing scalable software for multicore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processors.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[TOCS’15]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5376870" cy="964618"/>
            <a:chOff x="179512" y="1167077"/>
            <a:chExt cx="537687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45127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接口来考虑系统可扩展性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11373" y="3881959"/>
            <a:ext cx="7488832" cy="303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分析器：对接口的交换性进行分析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生成：将分析器的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条件转换成具体的测试样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冲突检测：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Mtrace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报告冲突变量和访问代码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458" name="Picture 2" descr="image.png-26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1" y="2136118"/>
            <a:ext cx="7639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836111" cy="964618"/>
            <a:chOff x="179512" y="1167077"/>
            <a:chExt cx="283611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7201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Fixing bugs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编译遇到的问题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as_trival_default_constructor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弃用或使用新的用法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__thread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thread_local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tsc_hist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[256]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定义但未使用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makefile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175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⾏失败，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/sv6/tools/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mkfs.c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76⾏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添加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ftruncate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fsfd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128 * 1024 * 1024);"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运行时问题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Page_fault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及其寄存器进行初始化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mscan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找不到动态链接库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libdwarf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++.so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LD_LIBRARY_PATH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/elf:/home/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/dwarf:/home/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/z3/build${LD_LIBRARY_PATH:+:$LD_LIBRARY_PATH}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84815" cy="964618"/>
            <a:chOff x="179512" y="1167077"/>
            <a:chExt cx="2784815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207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Results-sv6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5" y="1601778"/>
            <a:ext cx="5690572" cy="46583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504" y="1746499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31544 total tests</a:t>
            </a:r>
          </a:p>
          <a:p>
            <a:r>
              <a:rPr lang="zh-CN" altLang="en-US" sz="1600" dirty="0"/>
              <a:t>142 conflicted tests (0%)</a:t>
            </a:r>
          </a:p>
          <a:p>
            <a:r>
              <a:rPr lang="zh-CN" altLang="en-US" sz="1600" dirty="0"/>
              <a:t>31402 conflict-free tests (99%)</a:t>
            </a:r>
          </a:p>
          <a:p>
            <a:endParaRPr lang="zh-CN" altLang="en-US" sz="1600" dirty="0"/>
          </a:p>
          <a:p>
            <a:r>
              <a:rPr lang="zh-CN" altLang="en-US" sz="1600" dirty="0"/>
              <a:t>210 total call pairs</a:t>
            </a:r>
          </a:p>
          <a:p>
            <a:r>
              <a:rPr lang="zh-CN" altLang="en-US" sz="1600" dirty="0"/>
              <a:t>192 call pairs entirely conflict-free (91%)</a:t>
            </a:r>
          </a:p>
        </p:txBody>
      </p:sp>
    </p:spTree>
    <p:extLst>
      <p:ext uri="{BB962C8B-B14F-4D97-AF65-F5344CB8AC3E}">
        <p14:creationId xmlns:p14="http://schemas.microsoft.com/office/powerpoint/2010/main" val="34575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lif17@mails.tsinghua.edu.cn</a:t>
            </a:r>
            <a:r>
              <a:rPr lang="zh-CN" alt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5361C-0B67-46A5-AA85-32B492E484A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4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707597" cy="533731"/>
            <a:chOff x="179512" y="1167077"/>
            <a:chExt cx="17075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91" y="1324210"/>
            <a:ext cx="4934510" cy="2112454"/>
          </a:xfrm>
          <a:prstGeom prst="rect">
            <a:avLst/>
          </a:prstGeom>
        </p:spPr>
      </p:pic>
      <p:graphicFrame>
        <p:nvGraphicFramePr>
          <p:cNvPr id="1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85451"/>
              </p:ext>
            </p:extLst>
          </p:nvPr>
        </p:nvGraphicFramePr>
        <p:xfrm>
          <a:off x="4430577" y="3642111"/>
          <a:ext cx="4509133" cy="292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Chart" r:id="rId5" imgW="6372149" imgH="3733800" progId="Excel.Sheet.8">
                  <p:embed/>
                </p:oleObj>
              </mc:Choice>
              <mc:Fallback>
                <p:oleObj name="Chart" r:id="rId5" imgW="6372149" imgH="3733800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77" y="3642111"/>
                        <a:ext cx="4509133" cy="292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Memory/Disk Wall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磁盘的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速度发展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不平衡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针对磁盘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优化：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 &amp;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顺序写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文件系统设计影响因素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技术发展：磁盘访问带宽和延迟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工作负载：大量小文件读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写难以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日志文件系统设计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数据组织：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inode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,(in)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direct_block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 Segments;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Superblock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checkpoint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区外，写操作采用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Append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空闲空间管理：活跃数据识别；片段清理机制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“贪婪”和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cost-efficiency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策略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2050" name="Picture 2" descr="http://static.zybuluo.com/jeffly/8gfsnidc4b2f3q0ao21w0dlr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6" b="2393"/>
          <a:stretch/>
        </p:blipFill>
        <p:spPr bwMode="auto">
          <a:xfrm>
            <a:off x="348747" y="2308457"/>
            <a:ext cx="3975219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285199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Fig4: 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and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better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grouping result in worse performance</a:t>
            </a:r>
          </a:p>
        </p:txBody>
      </p:sp>
      <p:pic>
        <p:nvPicPr>
          <p:cNvPr id="2052" name="Picture 4" descr="http://static.zybuluo.com/jeffly/7uuhkh10al4mhpgp8ogbprtw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57" y="2375868"/>
            <a:ext cx="3534544" cy="29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39552" y="573394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Fig5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  many more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 are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clustered around the cleaning point in the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simulations with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" y="1555018"/>
            <a:ext cx="784016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</a:p>
        </p:txBody>
      </p:sp>
      <p:pic>
        <p:nvPicPr>
          <p:cNvPr id="4098" name="Picture 2" descr="http://static.zybuluo.com/jeffly/pfyt8qrkufk9if3r19ahje0o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1610"/>
            <a:ext cx="3962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82514"/>
            <a:ext cx="7059849" cy="7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867897" cy="533731"/>
            <a:chOff x="179512" y="1167077"/>
            <a:chExt cx="18678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F2FS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结合闪存特性进行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异地更新、读写擦除性能不对称、寿命有限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频繁的随机写操作会导致其内部空间碎片化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严重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：引入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，消除“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wandering-tree”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多日志操作：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静态地将数据分为三种不同的热度，并且分别为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Node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部分的热度做了区分。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默认同时使用使用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log,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对应热度和数据类型，但也支持灵活的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配置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适应日志选项：空闲空间不够时，放弃日志写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134" name="Picture 14" descr="image.png-2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99" y="1238696"/>
            <a:ext cx="3819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.png-26.9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21" y="4226149"/>
            <a:ext cx="37719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63815" y="186870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闪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存文件系统架构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类似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HDD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的块接口抽象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架构，提供更底层的设备抽象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发挥闪存并发性面临的挑战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文件系统的冷热分组和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的条带化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文件系统与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冗余的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GC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功能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读写干扰带来性能不稳定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2600"/>
              </a:lnSpc>
              <a:spcBef>
                <a:spcPts val="200"/>
              </a:spcBef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146" name="Picture 2" descr="image.png-49.2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28" y="1302440"/>
            <a:ext cx="3872372" cy="31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static.zybuluo.com/jeffly/97z3ta5saoa503zclsv26yk7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26" y="4664896"/>
            <a:ext cx="3686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6371" y="1661845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S-FTL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块级别的地址映射；向文件系统提供闪存的物理布局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抽象。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2-D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数据分配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通道维度：页划分，条带化</a:t>
            </a:r>
            <a:endParaRPr lang="en-US" altLang="zh-CN" sz="1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热度维度：多热度划分，多日志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头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协同设计的垃圾回收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文件系统层采取多种</a:t>
            </a: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cleaning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层简化垃圾回收逻辑为擦除操作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并行感知的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调度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请求派遣阶段：选择相对来说最不忙的通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道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进行写操作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请求调度阶段：动态的读写擦除优先级配置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170" name="Picture 2" descr="image.png-5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44" y="1152133"/>
            <a:ext cx="3707904" cy="49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Log-on-Log, Large tail-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latencies,Unpredictable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latency,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esource underutilization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管理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NAND Flash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硬件介质特性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缓冲区； 多层容错机制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可用性保证；硬件抽象形式；应用不可见的磨损均衡；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架构的开放性</a:t>
            </a:r>
            <a:endParaRPr lang="en-US" altLang="zh-CN" sz="1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8194" name="Picture 2" descr="image.png-58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65" y="1772816"/>
            <a:ext cx="38576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53393</TotalTime>
  <Words>1743</Words>
  <Application>Microsoft Macintosh PowerPoint</Application>
  <PresentationFormat>On-screen Show (4:3)</PresentationFormat>
  <Paragraphs>219</Paragraphs>
  <Slides>23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PGothic</vt:lpstr>
      <vt:lpstr>Tahoma</vt:lpstr>
      <vt:lpstr>Times New Roman</vt:lpstr>
      <vt:lpstr>Wingdings</vt:lpstr>
      <vt:lpstr>华文楷体</vt:lpstr>
      <vt:lpstr>宋体</vt:lpstr>
      <vt:lpstr>黑体</vt:lpstr>
      <vt:lpstr>Blends</vt:lpstr>
      <vt:lpstr>Chart</vt:lpstr>
      <vt:lpstr>AOS课程分享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谢谢！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舒继武</dc:creator>
  <cp:lastModifiedBy>Microsoft Office User</cp:lastModifiedBy>
  <cp:revision>2709</cp:revision>
  <dcterms:created xsi:type="dcterms:W3CDTF">1999-04-23T05:13:58Z</dcterms:created>
  <dcterms:modified xsi:type="dcterms:W3CDTF">2018-06-05T04:32:07Z</dcterms:modified>
</cp:coreProperties>
</file>