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0" r:id="rId2"/>
    <p:sldId id="362" r:id="rId3"/>
    <p:sldId id="371" r:id="rId4"/>
    <p:sldId id="372" r:id="rId5"/>
    <p:sldId id="373" r:id="rId6"/>
    <p:sldId id="368" r:id="rId7"/>
    <p:sldId id="374" r:id="rId8"/>
    <p:sldId id="352" r:id="rId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37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8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DA8F85A2-DA37-4B5B-B9FE-524B81A3EF19}" type="datetimeFigureOut">
              <a:rPr lang="zh-CN" altLang="en-US"/>
              <a:pPr>
                <a:defRPr/>
              </a:pPr>
              <a:t>2014/3/9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D9DE2021-824D-490E-9D87-8FC8C414B0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19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BD815056-34B0-4022-9FF4-04105E692CC6}" type="datetimeFigureOut">
              <a:rPr lang="zh-CN" altLang="en-US"/>
              <a:pPr>
                <a:defRPr/>
              </a:pPr>
              <a:t>2014/3/9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DB06A76-F235-4493-85B8-1F2CD401F0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69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图片2(1)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6787FD-FB04-4004-981F-71C339787134}" type="datetime1">
              <a:rPr lang="zh-CN" altLang="en-US"/>
              <a:pPr>
                <a:defRPr/>
              </a:pPr>
              <a:t>2014/3/9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DB &amp; IR (Exp1)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59BF60-06B3-4B3A-9681-2E02AD8AF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1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7DB88-0994-4B86-8471-474D63F4AC09}" type="datetime1">
              <a:rPr lang="zh-CN" altLang="en-US"/>
              <a:pPr>
                <a:defRPr/>
              </a:pPr>
              <a:t>2014/3/9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DB &amp; IR (Exp1)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CD04F-C5E1-4E41-8E9A-1A9FC3F2AD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6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图片2(1)副本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279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9388" y="1196975"/>
            <a:ext cx="8785225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46238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latin typeface="Garamond" pitchFamily="18" charset="0"/>
              </a:defRPr>
            </a:lvl1pPr>
          </a:lstStyle>
          <a:p>
            <a:pPr>
              <a:defRPr/>
            </a:pPr>
            <a:fld id="{A51845DC-FE26-4D17-82BA-24D094ED0EB0}" type="datetime1">
              <a:rPr lang="zh-CN" altLang="en-US"/>
              <a:pPr>
                <a:defRPr/>
              </a:pPr>
              <a:t>2014/3/9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2163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DB &amp; IR (Exp1)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Garamond" pitchFamily="18" charset="0"/>
              </a:defRPr>
            </a:lvl1pPr>
          </a:lstStyle>
          <a:p>
            <a:pPr>
              <a:defRPr/>
            </a:pPr>
            <a:fld id="{7833960C-4BDC-48D4-8559-4B14614D5C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7" r:id="rId2"/>
  </p:sldLayoutIdLst>
  <p:timing>
    <p:tnLst>
      <p:par>
        <p:cTn id="1" dur="indefinite" restart="never" nodeType="tmRoot"/>
      </p:par>
    </p:tnLst>
  </p:timing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Garamond" pitchFamily="18" charset="0"/>
          <a:ea typeface="宋体" pitchFamily="2" charset="-122"/>
          <a:cs typeface="宋体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Garamond" pitchFamily="18" charset="0"/>
          <a:ea typeface="宋体" pitchFamily="2" charset="-122"/>
          <a:cs typeface="宋体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Garamond" pitchFamily="18" charset="0"/>
          <a:ea typeface="宋体" pitchFamily="2" charset="-122"/>
          <a:cs typeface="宋体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196975"/>
            <a:ext cx="7772400" cy="4638675"/>
          </a:xfrm>
        </p:spPr>
        <p:txBody>
          <a:bodyPr/>
          <a:lstStyle/>
          <a:p>
            <a:pPr algn="ctr" eaLnBrk="1" hangingPunct="1"/>
            <a:r>
              <a:rPr kumimoji="0" lang="zh-CN" altLang="en-US" sz="7200" dirty="0" smtClean="0">
                <a:latin typeface="华文行楷" pitchFamily="2" charset="-122"/>
                <a:ea typeface="华文行楷" pitchFamily="2" charset="-122"/>
              </a:rPr>
              <a:t>数据库专题训练</a:t>
            </a:r>
            <a:r>
              <a:rPr kumimoji="0" lang="en-US" altLang="zh-CN" sz="4000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kumimoji="0" lang="en-US" altLang="zh-CN" sz="4000" dirty="0" smtClean="0">
                <a:latin typeface="华文行楷" pitchFamily="2" charset="-122"/>
                <a:ea typeface="华文行楷" pitchFamily="2" charset="-122"/>
              </a:rPr>
            </a:br>
            <a:r>
              <a:rPr kumimoji="0" lang="en-US" altLang="zh-CN" sz="3600" dirty="0" smtClean="0"/>
              <a:t/>
            </a:r>
            <a:br>
              <a:rPr kumimoji="0" lang="en-US" altLang="zh-CN" sz="3600" dirty="0" smtClean="0"/>
            </a:br>
            <a:r>
              <a:rPr kumimoji="0" lang="zh-CN" altLang="en-US" sz="3600" dirty="0" smtClean="0">
                <a:latin typeface="华文楷体" pitchFamily="2" charset="-122"/>
                <a:ea typeface="华文楷体" pitchFamily="2" charset="-122"/>
              </a:rPr>
              <a:t>数据库新型检索技术</a:t>
            </a:r>
            <a:r>
              <a:rPr kumimoji="0" lang="en-US" altLang="zh-CN" sz="2800" dirty="0" smtClean="0"/>
              <a:t/>
            </a:r>
            <a:br>
              <a:rPr kumimoji="0" lang="en-US" altLang="zh-CN" sz="2800" dirty="0" smtClean="0"/>
            </a:br>
            <a:r>
              <a:rPr kumimoji="0" lang="en-US" altLang="zh-CN" sz="2800" dirty="0" smtClean="0"/>
              <a:t/>
            </a:r>
            <a:br>
              <a:rPr kumimoji="0" lang="en-US" altLang="zh-CN" sz="2800" dirty="0" smtClean="0"/>
            </a:br>
            <a: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</a:br>
            <a:r>
              <a:rPr kumimoji="0"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小</a:t>
            </a:r>
            <a:r>
              <a:rPr kumimoji="0" lang="zh-CN" altLang="en-US" sz="32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实验一  近似查询</a:t>
            </a:r>
            <a: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</a:br>
            <a: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</a:br>
            <a:endParaRPr kumimoji="0" lang="zh-CN" altLang="en-US" sz="2400" dirty="0" smtClean="0">
              <a:solidFill>
                <a:srgbClr val="A50021"/>
              </a:solidFill>
            </a:endParaRPr>
          </a:p>
        </p:txBody>
      </p:sp>
      <p:sp>
        <p:nvSpPr>
          <p:cNvPr id="3075" name="矩形 16"/>
          <p:cNvSpPr>
            <a:spLocks noChangeArrowheads="1"/>
          </p:cNvSpPr>
          <p:nvPr/>
        </p:nvSpPr>
        <p:spPr bwMode="auto">
          <a:xfrm>
            <a:off x="323850" y="5229225"/>
            <a:ext cx="8820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latin typeface="宋体" pitchFamily="2" charset="-122"/>
              </a:rPr>
              <a:t>助教 </a:t>
            </a: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 姜禹 </a:t>
            </a:r>
            <a:r>
              <a:rPr lang="en-US" altLang="zh-CN" sz="2800" dirty="0">
                <a:latin typeface="+mn-ea"/>
                <a:ea typeface="+mn-ea"/>
              </a:rPr>
              <a:t>sunlight.thu@gmail.com</a:t>
            </a:r>
            <a:endParaRPr lang="zh-CN" altLang="en-US" sz="2800" dirty="0">
              <a:latin typeface="+mn-ea"/>
              <a:ea typeface="+mn-ea"/>
            </a:endParaRPr>
          </a:p>
          <a:p>
            <a:pPr algn="ctr" eaLnBrk="1" hangingPunct="1"/>
            <a:endParaRPr lang="en-US" altLang="zh-CN" sz="28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实验框架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+mn-ea"/>
              </a:rPr>
              <a:t>请参考框架代码，实现</a:t>
            </a:r>
            <a:r>
              <a:rPr kumimoji="0" lang="en-US" altLang="zh-CN" dirty="0" err="1" smtClean="0">
                <a:latin typeface="+mn-ea"/>
              </a:rPr>
              <a:t>SimSearcher</a:t>
            </a:r>
            <a:r>
              <a:rPr kumimoji="0" lang="zh-CN" altLang="en-US" dirty="0" smtClean="0">
                <a:latin typeface="+mn-ea"/>
              </a:rPr>
              <a:t>类的方法：</a:t>
            </a:r>
            <a:endParaRPr kumimoji="0" lang="en-US" altLang="zh-CN" dirty="0" smtClean="0">
              <a:latin typeface="+mn-ea"/>
            </a:endParaRPr>
          </a:p>
          <a:p>
            <a:pPr lvl="1"/>
            <a:r>
              <a:rPr kumimoji="0" lang="en-US" altLang="zh-CN" dirty="0" err="1" smtClean="0">
                <a:latin typeface="+mn-ea"/>
              </a:rPr>
              <a:t>createIndex</a:t>
            </a:r>
            <a:r>
              <a:rPr kumimoji="0" lang="en-US" altLang="zh-CN" dirty="0" smtClean="0">
                <a:latin typeface="+mn-ea"/>
              </a:rPr>
              <a:t>()</a:t>
            </a:r>
            <a:r>
              <a:rPr kumimoji="0" lang="zh-CN" altLang="en-US" dirty="0" smtClean="0">
                <a:latin typeface="+mn-ea"/>
              </a:rPr>
              <a:t>函数</a:t>
            </a:r>
            <a:endParaRPr kumimoji="0" lang="en-US" altLang="zh-CN" dirty="0" smtClean="0">
              <a:latin typeface="+mn-ea"/>
            </a:endParaRPr>
          </a:p>
          <a:p>
            <a:pPr lvl="1"/>
            <a:r>
              <a:rPr kumimoji="0" lang="en-US" altLang="zh-CN" dirty="0" err="1" smtClean="0">
                <a:latin typeface="+mn-ea"/>
              </a:rPr>
              <a:t>searchJaccard</a:t>
            </a:r>
            <a:r>
              <a:rPr kumimoji="0" lang="en-US" altLang="zh-CN" dirty="0" smtClean="0">
                <a:latin typeface="+mn-ea"/>
              </a:rPr>
              <a:t>()</a:t>
            </a:r>
            <a:r>
              <a:rPr kumimoji="0" lang="zh-CN" altLang="en-US" dirty="0" smtClean="0">
                <a:latin typeface="+mn-ea"/>
              </a:rPr>
              <a:t>函数</a:t>
            </a:r>
            <a:endParaRPr kumimoji="0" lang="en-US" altLang="zh-CN" dirty="0" smtClean="0">
              <a:latin typeface="+mn-ea"/>
            </a:endParaRPr>
          </a:p>
          <a:p>
            <a:pPr lvl="1"/>
            <a:r>
              <a:rPr kumimoji="0" lang="en-US" altLang="zh-CN" dirty="0" err="1" smtClean="0">
                <a:latin typeface="+mn-ea"/>
              </a:rPr>
              <a:t>searchED</a:t>
            </a:r>
            <a:r>
              <a:rPr kumimoji="0" lang="en-US" altLang="zh-CN" dirty="0" smtClean="0">
                <a:latin typeface="+mn-ea"/>
              </a:rPr>
              <a:t>()</a:t>
            </a:r>
            <a:r>
              <a:rPr kumimoji="0" lang="zh-CN" altLang="en-US" dirty="0" smtClean="0">
                <a:latin typeface="+mn-ea"/>
              </a:rPr>
              <a:t>函数</a:t>
            </a:r>
            <a:endParaRPr kumimoji="0" lang="en-US" altLang="zh-CN" dirty="0" smtClean="0">
              <a:latin typeface="+mn-ea"/>
            </a:endParaRPr>
          </a:p>
          <a:p>
            <a:r>
              <a:rPr kumimoji="0" lang="zh-CN" altLang="en-US" dirty="0" smtClean="0">
                <a:solidFill>
                  <a:srgbClr val="FF0000"/>
                </a:solidFill>
                <a:latin typeface="+mn-ea"/>
              </a:rPr>
              <a:t>请不要修改这三个方法的声明，可以根据需要自行添加其他方法。</a:t>
            </a:r>
            <a:endParaRPr kumimoji="0" lang="en-US" altLang="zh-CN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zh-CN" dirty="0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0F374-1D9C-4576-95BB-C8BE6FF5E005}" type="datetime1">
              <a:rPr lang="zh-CN" altLang="en-US">
                <a:latin typeface="Garamond" pitchFamily="18" charset="0"/>
              </a:rPr>
              <a:pPr eaLnBrk="1" hangingPunct="1"/>
              <a:t>2014/3/9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D99021-A84D-4CB3-9D34-1A0D9C57853A}" type="slidenum">
              <a:rPr lang="zh-CN" altLang="en-US">
                <a:latin typeface="Garamond" pitchFamily="18" charset="0"/>
              </a:rPr>
              <a:pPr eaLnBrk="1" hangingPunct="1"/>
              <a:t>2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(Exp1)</a:t>
            </a:r>
            <a:endParaRPr lang="zh-CN" alt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err="1" smtClean="0">
                <a:latin typeface="+mj-ea"/>
              </a:rPr>
              <a:t>createIndex</a:t>
            </a:r>
            <a:r>
              <a:rPr kumimoji="0" lang="zh-CN" altLang="en-US" dirty="0" smtClean="0">
                <a:latin typeface="+mj-ea"/>
              </a:rPr>
              <a:t>函数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785225" cy="51843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zh-CN" altLang="en-US" sz="2700" dirty="0" smtClean="0">
                <a:latin typeface="+mn-ea"/>
              </a:rPr>
              <a:t>函数声明：</a:t>
            </a:r>
            <a:r>
              <a:rPr kumimoji="0" lang="en-US" altLang="zh-CN" sz="2700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kumimoji="0" lang="en-US" altLang="zh-CN" sz="2700" dirty="0">
                <a:latin typeface="+mn-ea"/>
              </a:rPr>
              <a:t> </a:t>
            </a:r>
            <a:r>
              <a:rPr kumimoji="0" lang="en-US" altLang="zh-CN" sz="2700" dirty="0" err="1">
                <a:latin typeface="+mn-ea"/>
              </a:rPr>
              <a:t>createIndex</a:t>
            </a:r>
            <a:r>
              <a:rPr kumimoji="0" lang="en-US" altLang="zh-CN" sz="2700" dirty="0">
                <a:latin typeface="+mn-ea"/>
              </a:rPr>
              <a:t>(</a:t>
            </a:r>
            <a:r>
              <a:rPr kumimoji="0" lang="en-US" altLang="zh-CN" sz="2700" dirty="0" err="1">
                <a:solidFill>
                  <a:srgbClr val="0070C0"/>
                </a:solidFill>
                <a:latin typeface="+mn-ea"/>
              </a:rPr>
              <a:t>const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 char *</a:t>
            </a:r>
            <a:r>
              <a:rPr kumimoji="0" lang="en-US" altLang="zh-CN" sz="2700" dirty="0">
                <a:latin typeface="+mn-ea"/>
              </a:rPr>
              <a:t>filename, 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unsigned</a:t>
            </a:r>
            <a:r>
              <a:rPr kumimoji="0" lang="en-US" altLang="zh-CN" sz="2700" dirty="0">
                <a:latin typeface="+mn-ea"/>
              </a:rPr>
              <a:t> q</a:t>
            </a:r>
            <a:r>
              <a:rPr kumimoji="0" lang="en-US" altLang="zh-CN" sz="2700" dirty="0" smtClean="0">
                <a:latin typeface="+mn-ea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latin typeface="+mn-ea"/>
              </a:rPr>
              <a:t>filename</a:t>
            </a:r>
            <a:r>
              <a:rPr kumimoji="0" lang="zh-CN" altLang="en-US" sz="2400" dirty="0" smtClean="0">
                <a:latin typeface="+mn-ea"/>
              </a:rPr>
              <a:t>：</a:t>
            </a:r>
            <a:r>
              <a:rPr kumimoji="0" lang="en-US" altLang="zh-CN" sz="2400" dirty="0" smtClean="0">
                <a:latin typeface="+mn-ea"/>
              </a:rPr>
              <a:t> </a:t>
            </a:r>
            <a:r>
              <a:rPr kumimoji="0" lang="zh-CN" altLang="en-US" sz="2400" dirty="0" smtClean="0">
                <a:latin typeface="+mn-ea"/>
              </a:rPr>
              <a:t>输入文件：</a:t>
            </a:r>
            <a:endParaRPr kumimoji="0" lang="en-US" altLang="zh-CN" sz="24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kumimoji="0" lang="zh-CN" altLang="en-US" sz="2000" dirty="0">
                <a:latin typeface="+mn-ea"/>
              </a:rPr>
              <a:t>每</a:t>
            </a:r>
            <a:r>
              <a:rPr kumimoji="0" lang="zh-CN" altLang="en-US" sz="2000" dirty="0" smtClean="0">
                <a:latin typeface="+mn-ea"/>
              </a:rPr>
              <a:t>行一个字符串，代表一条记录</a:t>
            </a:r>
            <a:endParaRPr kumimoji="0" lang="en-US" altLang="zh-CN" sz="20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kumimoji="0" lang="zh-CN" altLang="en-US" sz="2000" dirty="0" smtClean="0">
                <a:latin typeface="+mn-ea"/>
              </a:rPr>
              <a:t>每条记录的</a:t>
            </a:r>
            <a:r>
              <a:rPr kumimoji="0" lang="en-US" altLang="zh-CN" sz="2000" dirty="0" smtClean="0">
                <a:latin typeface="+mn-ea"/>
              </a:rPr>
              <a:t>id</a:t>
            </a:r>
            <a:r>
              <a:rPr kumimoji="0" lang="zh-CN" altLang="en-US" sz="2000" dirty="0" smtClean="0">
                <a:latin typeface="+mn-ea"/>
              </a:rPr>
              <a:t>为其行号，从</a:t>
            </a:r>
            <a:r>
              <a:rPr kumimoji="0" lang="en-US" altLang="zh-CN" sz="2000" dirty="0" smtClean="0">
                <a:latin typeface="+mn-ea"/>
              </a:rPr>
              <a:t>0</a:t>
            </a:r>
            <a:r>
              <a:rPr kumimoji="0" lang="zh-CN" altLang="en-US" sz="2000" dirty="0" smtClean="0">
                <a:latin typeface="+mn-ea"/>
              </a:rPr>
              <a:t>开始</a:t>
            </a:r>
            <a:endParaRPr kumimoji="0"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latin typeface="+mn-ea"/>
              </a:rPr>
              <a:t>q</a:t>
            </a:r>
            <a:r>
              <a:rPr kumimoji="0" lang="zh-CN" altLang="en-US" sz="2400" dirty="0" smtClean="0">
                <a:latin typeface="+mn-ea"/>
              </a:rPr>
              <a:t>：如使用</a:t>
            </a:r>
            <a:r>
              <a:rPr kumimoji="0" lang="en-US" altLang="zh-CN" sz="2400" dirty="0" err="1" smtClean="0">
                <a:latin typeface="+mn-ea"/>
              </a:rPr>
              <a:t>qgram</a:t>
            </a:r>
            <a:r>
              <a:rPr kumimoji="0" lang="zh-CN" altLang="en-US" sz="2400" dirty="0" smtClean="0">
                <a:latin typeface="+mn-ea"/>
              </a:rPr>
              <a:t>方法，该参数为</a:t>
            </a:r>
            <a:r>
              <a:rPr kumimoji="0" lang="en-US" altLang="zh-CN" sz="2400" dirty="0" smtClean="0">
                <a:latin typeface="+mn-ea"/>
              </a:rPr>
              <a:t>q</a:t>
            </a:r>
            <a:r>
              <a:rPr kumimoji="0" lang="zh-CN" altLang="en-US" sz="2400" dirty="0" smtClean="0">
                <a:latin typeface="+mn-ea"/>
              </a:rPr>
              <a:t>值</a:t>
            </a:r>
            <a:endParaRPr kumimoji="0"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>
                <a:latin typeface="+mn-ea"/>
              </a:rPr>
              <a:t>作用：读取指定的输入文件并建立索引</a:t>
            </a:r>
            <a:endParaRPr kumimoji="0" lang="en-US" altLang="zh-CN" sz="24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kumimoji="0" lang="zh-CN" altLang="en-US" sz="2000" dirty="0" smtClean="0">
                <a:latin typeface="+mn-ea"/>
              </a:rPr>
              <a:t>创建成功请返回</a:t>
            </a:r>
            <a:r>
              <a:rPr kumimoji="0" lang="en-US" altLang="zh-CN" sz="2000" dirty="0" smtClean="0">
                <a:latin typeface="+mn-ea"/>
              </a:rPr>
              <a:t>SUCCESS</a:t>
            </a:r>
          </a:p>
          <a:p>
            <a:pPr lvl="2">
              <a:lnSpc>
                <a:spcPct val="150000"/>
              </a:lnSpc>
            </a:pPr>
            <a:r>
              <a:rPr kumimoji="0" lang="zh-CN" altLang="en-US" sz="2000" dirty="0" smtClean="0">
                <a:latin typeface="+mn-ea"/>
              </a:rPr>
              <a:t>创建失败请返回</a:t>
            </a:r>
            <a:r>
              <a:rPr kumimoji="0" lang="en-US" altLang="zh-CN" sz="2000" dirty="0" smtClean="0">
                <a:latin typeface="+mn-ea"/>
              </a:rPr>
              <a:t>FAILURE</a:t>
            </a:r>
          </a:p>
          <a:p>
            <a:pPr marL="457200" lvl="1" indent="0">
              <a:buNone/>
            </a:pPr>
            <a:endParaRPr kumimoji="0" lang="en-US" altLang="zh-CN" dirty="0" smtClean="0">
              <a:latin typeface="+mn-ea"/>
            </a:endParaRP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0F374-1D9C-4576-95BB-C8BE6FF5E005}" type="datetime1">
              <a:rPr lang="zh-CN" altLang="en-US">
                <a:latin typeface="Garamond" pitchFamily="18" charset="0"/>
              </a:rPr>
              <a:pPr eaLnBrk="1" hangingPunct="1"/>
              <a:t>2014/3/9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D99021-A84D-4CB3-9D34-1A0D9C57853A}" type="slidenum">
              <a:rPr lang="zh-CN" altLang="en-US">
                <a:latin typeface="Garamond" pitchFamily="18" charset="0"/>
              </a:rPr>
              <a:pPr eaLnBrk="1" hangingPunct="1"/>
              <a:t>3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(Exp1)</a:t>
            </a:r>
            <a:endParaRPr lang="zh-CN" alt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err="1" smtClean="0">
                <a:latin typeface="+mj-ea"/>
              </a:rPr>
              <a:t>searchJaccard</a:t>
            </a:r>
            <a:r>
              <a:rPr kumimoji="0" lang="zh-CN" altLang="en-US" dirty="0" smtClean="0"/>
              <a:t>函数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sz="2700" dirty="0" smtClean="0">
                <a:latin typeface="+mn-ea"/>
              </a:rPr>
              <a:t>函数声明：</a:t>
            </a:r>
            <a:r>
              <a:rPr kumimoji="0" lang="en-US" altLang="zh-CN" sz="2700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kumimoji="0" lang="en-US" altLang="zh-CN" sz="2700" dirty="0">
                <a:latin typeface="+mn-ea"/>
              </a:rPr>
              <a:t> </a:t>
            </a:r>
            <a:r>
              <a:rPr kumimoji="0" lang="en-US" altLang="zh-CN" sz="2700" dirty="0" err="1">
                <a:latin typeface="+mn-ea"/>
              </a:rPr>
              <a:t>searchJaccard</a:t>
            </a:r>
            <a:r>
              <a:rPr kumimoji="0" lang="en-US" altLang="zh-CN" sz="2700" dirty="0">
                <a:latin typeface="+mn-ea"/>
              </a:rPr>
              <a:t>(</a:t>
            </a:r>
            <a:r>
              <a:rPr kumimoji="0" lang="en-US" altLang="zh-CN" sz="2700" dirty="0" err="1">
                <a:solidFill>
                  <a:srgbClr val="0070C0"/>
                </a:solidFill>
                <a:latin typeface="+mn-ea"/>
              </a:rPr>
              <a:t>const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 char *</a:t>
            </a:r>
            <a:r>
              <a:rPr kumimoji="0" lang="en-US" altLang="zh-CN" sz="2700" dirty="0">
                <a:latin typeface="+mn-ea"/>
              </a:rPr>
              <a:t>query, 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double</a:t>
            </a:r>
            <a:r>
              <a:rPr kumimoji="0" lang="en-US" altLang="zh-CN" sz="2700" dirty="0">
                <a:latin typeface="+mn-ea"/>
              </a:rPr>
              <a:t> threshold, 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vector&lt;pair&lt;unsigned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, double&gt; &gt; &amp;</a:t>
            </a:r>
            <a:r>
              <a:rPr kumimoji="0" lang="en-US" altLang="zh-CN" sz="2700" dirty="0">
                <a:latin typeface="+mn-ea"/>
              </a:rPr>
              <a:t>result</a:t>
            </a:r>
            <a:r>
              <a:rPr kumimoji="0" lang="en-US" altLang="zh-CN" sz="2700" dirty="0" smtClean="0">
                <a:latin typeface="+mn-ea"/>
              </a:rPr>
              <a:t>);</a:t>
            </a:r>
          </a:p>
          <a:p>
            <a:pPr lvl="1">
              <a:lnSpc>
                <a:spcPct val="140000"/>
              </a:lnSpc>
            </a:pPr>
            <a:r>
              <a:rPr kumimoji="0" lang="en-US" altLang="zh-CN" sz="2400" dirty="0" smtClean="0">
                <a:latin typeface="+mn-ea"/>
              </a:rPr>
              <a:t>query</a:t>
            </a:r>
            <a:r>
              <a:rPr kumimoji="0" lang="zh-CN" altLang="en-US" sz="2400" dirty="0" smtClean="0">
                <a:latin typeface="+mn-ea"/>
              </a:rPr>
              <a:t>：查询串</a:t>
            </a:r>
            <a:endParaRPr kumimoji="0" lang="en-US" altLang="zh-CN" sz="2400" dirty="0" smtClean="0">
              <a:latin typeface="+mn-ea"/>
            </a:endParaRPr>
          </a:p>
          <a:p>
            <a:pPr lvl="1">
              <a:lnSpc>
                <a:spcPct val="140000"/>
              </a:lnSpc>
            </a:pPr>
            <a:r>
              <a:rPr kumimoji="0" lang="en-US" altLang="zh-CN" sz="2400" dirty="0" smtClean="0">
                <a:latin typeface="+mn-ea"/>
              </a:rPr>
              <a:t>threshold</a:t>
            </a:r>
            <a:r>
              <a:rPr kumimoji="0" lang="zh-CN" altLang="en-US" sz="2400" dirty="0" smtClean="0">
                <a:latin typeface="+mn-ea"/>
              </a:rPr>
              <a:t>：</a:t>
            </a:r>
            <a:r>
              <a:rPr kumimoji="0" lang="en-US" altLang="zh-CN" sz="2400" dirty="0" err="1" smtClean="0">
                <a:latin typeface="+mn-ea"/>
              </a:rPr>
              <a:t>Jaccard</a:t>
            </a:r>
            <a:r>
              <a:rPr kumimoji="0" lang="zh-CN" altLang="en-US" sz="2400" dirty="0" smtClean="0">
                <a:latin typeface="+mn-ea"/>
              </a:rPr>
              <a:t>阈值</a:t>
            </a:r>
            <a:endParaRPr kumimoji="0" lang="en-US" altLang="zh-CN" sz="2400" dirty="0" smtClean="0">
              <a:latin typeface="+mn-ea"/>
            </a:endParaRPr>
          </a:p>
          <a:p>
            <a:pPr lvl="1">
              <a:lnSpc>
                <a:spcPct val="140000"/>
              </a:lnSpc>
            </a:pPr>
            <a:r>
              <a:rPr kumimoji="0" lang="en-US" altLang="zh-CN" sz="2400" dirty="0" smtClean="0">
                <a:latin typeface="+mn-ea"/>
              </a:rPr>
              <a:t>vector&lt;pair&lt;unsigned, double&gt;&gt; &amp;result</a:t>
            </a:r>
            <a:r>
              <a:rPr kumimoji="0" lang="zh-CN" altLang="en-US" sz="2400" dirty="0" smtClean="0">
                <a:latin typeface="+mn-ea"/>
              </a:rPr>
              <a:t>，返回的结果，每个</a:t>
            </a:r>
            <a:r>
              <a:rPr kumimoji="0" lang="en-US" altLang="zh-CN" sz="2400" dirty="0" smtClean="0">
                <a:latin typeface="+mn-ea"/>
              </a:rPr>
              <a:t>pair</a:t>
            </a:r>
            <a:r>
              <a:rPr kumimoji="0" lang="zh-CN" altLang="en-US" sz="2400" dirty="0" smtClean="0">
                <a:latin typeface="+mn-ea"/>
              </a:rPr>
              <a:t>是</a:t>
            </a:r>
            <a:r>
              <a:rPr kumimoji="0" lang="en-US" altLang="zh-CN" sz="2400" dirty="0" smtClean="0">
                <a:latin typeface="+mn-ea"/>
              </a:rPr>
              <a:t>&lt;</a:t>
            </a:r>
            <a:r>
              <a:rPr kumimoji="0" lang="zh-CN" altLang="en-US" sz="2400" dirty="0" smtClean="0">
                <a:latin typeface="+mn-ea"/>
              </a:rPr>
              <a:t>字符串</a:t>
            </a:r>
            <a:r>
              <a:rPr kumimoji="0" lang="en-US" altLang="zh-CN" sz="2400" dirty="0" smtClean="0">
                <a:latin typeface="+mn-ea"/>
              </a:rPr>
              <a:t>id, </a:t>
            </a:r>
            <a:r>
              <a:rPr kumimoji="0" lang="zh-CN" altLang="en-US" sz="2400" dirty="0">
                <a:latin typeface="+mn-ea"/>
              </a:rPr>
              <a:t> </a:t>
            </a:r>
            <a:r>
              <a:rPr kumimoji="0" lang="zh-CN" altLang="en-US" sz="2400" dirty="0" smtClean="0">
                <a:latin typeface="+mn-ea"/>
              </a:rPr>
              <a:t>与</a:t>
            </a:r>
            <a:r>
              <a:rPr kumimoji="0" lang="en-US" altLang="zh-CN" sz="2400" dirty="0" smtClean="0">
                <a:latin typeface="+mn-ea"/>
              </a:rPr>
              <a:t>query</a:t>
            </a:r>
            <a:r>
              <a:rPr kumimoji="0" lang="zh-CN" altLang="en-US" sz="2400" dirty="0" smtClean="0">
                <a:latin typeface="+mn-ea"/>
              </a:rPr>
              <a:t>之间的</a:t>
            </a:r>
            <a:r>
              <a:rPr kumimoji="0" lang="en-US" altLang="zh-CN" sz="2400" dirty="0" err="1" smtClean="0">
                <a:latin typeface="+mn-ea"/>
              </a:rPr>
              <a:t>Jaccard</a:t>
            </a:r>
            <a:r>
              <a:rPr kumimoji="0" lang="zh-CN" altLang="en-US" sz="2400" dirty="0">
                <a:latin typeface="+mn-ea"/>
              </a:rPr>
              <a:t>相似度</a:t>
            </a:r>
            <a:r>
              <a:rPr kumimoji="0" lang="en-US" altLang="zh-CN" sz="2400" dirty="0" smtClean="0">
                <a:latin typeface="+mn-ea"/>
              </a:rPr>
              <a:t>&gt;</a:t>
            </a:r>
            <a:r>
              <a:rPr kumimoji="0" lang="zh-CN" altLang="en-US" sz="2400" dirty="0" smtClean="0">
                <a:latin typeface="+mn-ea"/>
              </a:rPr>
              <a:t>，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+mn-ea"/>
              </a:rPr>
              <a:t>需按照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+mn-ea"/>
              </a:rPr>
              <a:t>从小到大排序，且无重复结果</a:t>
            </a:r>
            <a:endParaRPr kumimoji="0"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 sz="2400" dirty="0" smtClean="0">
                <a:latin typeface="+mn-ea"/>
              </a:rPr>
              <a:t>返回值同</a:t>
            </a:r>
            <a:r>
              <a:rPr kumimoji="0" lang="en-US" altLang="zh-CN" sz="2400" dirty="0" err="1" smtClean="0">
                <a:latin typeface="+mn-ea"/>
              </a:rPr>
              <a:t>createIndex</a:t>
            </a:r>
            <a:endParaRPr kumimoji="0" lang="en-US" altLang="zh-CN" sz="24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zh-CN" sz="2000" dirty="0" smtClean="0"/>
          </a:p>
          <a:p>
            <a:pPr marL="457200" lvl="1" indent="0">
              <a:buNone/>
            </a:pPr>
            <a:endParaRPr kumimoji="0" lang="en-US" altLang="zh-CN" dirty="0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0F374-1D9C-4576-95BB-C8BE6FF5E005}" type="datetime1">
              <a:rPr lang="zh-CN" altLang="en-US">
                <a:latin typeface="Garamond" pitchFamily="18" charset="0"/>
              </a:rPr>
              <a:pPr eaLnBrk="1" hangingPunct="1"/>
              <a:t>2014/3/9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D99021-A84D-4CB3-9D34-1A0D9C57853A}" type="slidenum">
              <a:rPr lang="zh-CN" altLang="en-US">
                <a:latin typeface="Garamond" pitchFamily="18" charset="0"/>
              </a:rPr>
              <a:pPr eaLnBrk="1" hangingPunct="1"/>
              <a:t>4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(Exp1)</a:t>
            </a:r>
            <a:endParaRPr lang="zh-CN" alt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err="1" smtClean="0">
                <a:latin typeface="+mj-ea"/>
              </a:rPr>
              <a:t>searchED</a:t>
            </a:r>
            <a:r>
              <a:rPr kumimoji="0" lang="zh-CN" altLang="en-US" dirty="0" smtClean="0"/>
              <a:t>函数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sz="2700" dirty="0" smtClean="0">
                <a:latin typeface="+mn-ea"/>
              </a:rPr>
              <a:t>函数声明：</a:t>
            </a:r>
            <a:r>
              <a:rPr kumimoji="0" lang="en-US" altLang="zh-CN" sz="2700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kumimoji="0" lang="en-US" altLang="zh-CN" sz="2700" dirty="0">
                <a:latin typeface="+mn-ea"/>
              </a:rPr>
              <a:t> </a:t>
            </a:r>
            <a:r>
              <a:rPr kumimoji="0" lang="en-US" altLang="zh-CN" sz="2700" dirty="0" err="1" smtClean="0">
                <a:latin typeface="+mn-ea"/>
              </a:rPr>
              <a:t>searchED</a:t>
            </a:r>
            <a:r>
              <a:rPr kumimoji="0" lang="en-US" altLang="zh-CN" sz="2700" dirty="0" smtClean="0">
                <a:latin typeface="+mn-ea"/>
              </a:rPr>
              <a:t>(</a:t>
            </a:r>
            <a:r>
              <a:rPr kumimoji="0" lang="en-US" altLang="zh-CN" sz="2700" dirty="0" err="1" smtClean="0">
                <a:solidFill>
                  <a:srgbClr val="0070C0"/>
                </a:solidFill>
                <a:latin typeface="+mn-ea"/>
              </a:rPr>
              <a:t>const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char *</a:t>
            </a:r>
            <a:r>
              <a:rPr kumimoji="0" lang="en-US" altLang="zh-CN" sz="2700" dirty="0">
                <a:latin typeface="+mn-ea"/>
              </a:rPr>
              <a:t>query, 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unsigned</a:t>
            </a:r>
            <a:r>
              <a:rPr kumimoji="0" lang="en-US" altLang="zh-CN" sz="2700" dirty="0" smtClean="0">
                <a:latin typeface="+mn-ea"/>
              </a:rPr>
              <a:t> </a:t>
            </a:r>
            <a:r>
              <a:rPr kumimoji="0" lang="en-US" altLang="zh-CN" sz="2700" dirty="0">
                <a:latin typeface="+mn-ea"/>
              </a:rPr>
              <a:t>threshold, 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vector&lt;pair&lt;unsigned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, 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unsigned&gt; 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&gt; &amp;</a:t>
            </a:r>
            <a:r>
              <a:rPr kumimoji="0" lang="en-US" altLang="zh-CN" sz="2700" dirty="0">
                <a:latin typeface="+mn-ea"/>
              </a:rPr>
              <a:t>result</a:t>
            </a:r>
            <a:r>
              <a:rPr kumimoji="0" lang="en-US" altLang="zh-CN" sz="2700" dirty="0" smtClean="0">
                <a:latin typeface="+mn-ea"/>
              </a:rPr>
              <a:t>);</a:t>
            </a:r>
          </a:p>
          <a:p>
            <a:pPr lvl="1">
              <a:lnSpc>
                <a:spcPct val="140000"/>
              </a:lnSpc>
            </a:pPr>
            <a:r>
              <a:rPr kumimoji="0" lang="en-US" altLang="zh-CN" sz="2400" dirty="0" smtClean="0">
                <a:latin typeface="+mn-ea"/>
              </a:rPr>
              <a:t>query</a:t>
            </a:r>
            <a:r>
              <a:rPr kumimoji="0" lang="zh-CN" altLang="en-US" sz="2400" dirty="0" smtClean="0">
                <a:latin typeface="+mn-ea"/>
              </a:rPr>
              <a:t>：查询串</a:t>
            </a:r>
            <a:endParaRPr kumimoji="0" lang="en-US" altLang="zh-CN" sz="2400" dirty="0" smtClean="0">
              <a:latin typeface="+mn-ea"/>
            </a:endParaRPr>
          </a:p>
          <a:p>
            <a:pPr lvl="1">
              <a:lnSpc>
                <a:spcPct val="140000"/>
              </a:lnSpc>
            </a:pPr>
            <a:r>
              <a:rPr kumimoji="0" lang="en-US" altLang="zh-CN" sz="2400" dirty="0" smtClean="0">
                <a:latin typeface="+mn-ea"/>
              </a:rPr>
              <a:t>threshold</a:t>
            </a:r>
            <a:r>
              <a:rPr kumimoji="0" lang="zh-CN" altLang="en-US" sz="2400" dirty="0" smtClean="0">
                <a:latin typeface="+mn-ea"/>
              </a:rPr>
              <a:t>：</a:t>
            </a:r>
            <a:r>
              <a:rPr kumimoji="0" lang="en-US" altLang="zh-CN" sz="2400" dirty="0" smtClean="0">
                <a:latin typeface="+mn-ea"/>
              </a:rPr>
              <a:t>ED</a:t>
            </a:r>
            <a:r>
              <a:rPr kumimoji="0" lang="zh-CN" altLang="en-US" sz="2400" dirty="0" smtClean="0">
                <a:latin typeface="+mn-ea"/>
              </a:rPr>
              <a:t>阈值</a:t>
            </a:r>
            <a:endParaRPr kumimoji="0" lang="en-US" altLang="zh-CN" sz="2400" dirty="0" smtClean="0">
              <a:latin typeface="+mn-ea"/>
            </a:endParaRPr>
          </a:p>
          <a:p>
            <a:pPr lvl="1">
              <a:lnSpc>
                <a:spcPct val="140000"/>
              </a:lnSpc>
            </a:pPr>
            <a:r>
              <a:rPr kumimoji="0" lang="en-US" altLang="zh-CN" sz="2400" dirty="0" smtClean="0">
                <a:latin typeface="+mn-ea"/>
              </a:rPr>
              <a:t>vector&lt;pair&lt;unsigned</a:t>
            </a:r>
            <a:r>
              <a:rPr kumimoji="0" lang="en-US" altLang="zh-CN" sz="2400" smtClean="0">
                <a:latin typeface="+mn-ea"/>
              </a:rPr>
              <a:t>, </a:t>
            </a:r>
            <a:r>
              <a:rPr kumimoji="0" lang="en-US" altLang="zh-CN" sz="2400" smtClean="0">
                <a:latin typeface="+mn-ea"/>
              </a:rPr>
              <a:t>unsigned&gt;&gt; </a:t>
            </a:r>
            <a:r>
              <a:rPr kumimoji="0" lang="en-US" altLang="zh-CN" sz="2400" dirty="0" smtClean="0">
                <a:latin typeface="+mn-ea"/>
              </a:rPr>
              <a:t>&amp;result</a:t>
            </a:r>
            <a:r>
              <a:rPr kumimoji="0" lang="zh-CN" altLang="en-US" sz="2400" dirty="0" smtClean="0">
                <a:latin typeface="+mn-ea"/>
              </a:rPr>
              <a:t>，返回的结果，每个</a:t>
            </a:r>
            <a:r>
              <a:rPr kumimoji="0" lang="en-US" altLang="zh-CN" sz="2400" dirty="0" smtClean="0">
                <a:latin typeface="+mn-ea"/>
              </a:rPr>
              <a:t>pair</a:t>
            </a:r>
            <a:r>
              <a:rPr kumimoji="0" lang="zh-CN" altLang="en-US" sz="2400" dirty="0" smtClean="0">
                <a:latin typeface="+mn-ea"/>
              </a:rPr>
              <a:t>是</a:t>
            </a:r>
            <a:r>
              <a:rPr kumimoji="0" lang="en-US" altLang="zh-CN" sz="2400" dirty="0" smtClean="0">
                <a:latin typeface="+mn-ea"/>
              </a:rPr>
              <a:t>&lt;</a:t>
            </a:r>
            <a:r>
              <a:rPr kumimoji="0" lang="zh-CN" altLang="en-US" sz="2400" dirty="0" smtClean="0">
                <a:latin typeface="+mn-ea"/>
              </a:rPr>
              <a:t>字符串</a:t>
            </a:r>
            <a:r>
              <a:rPr kumimoji="0" lang="en-US" altLang="zh-CN" sz="2400" dirty="0" smtClean="0">
                <a:latin typeface="+mn-ea"/>
              </a:rPr>
              <a:t>id, </a:t>
            </a:r>
            <a:r>
              <a:rPr kumimoji="0" lang="zh-CN" altLang="en-US" sz="2400" dirty="0">
                <a:latin typeface="+mn-ea"/>
              </a:rPr>
              <a:t> </a:t>
            </a:r>
            <a:r>
              <a:rPr kumimoji="0" lang="zh-CN" altLang="en-US" sz="2400" dirty="0" smtClean="0">
                <a:latin typeface="+mn-ea"/>
              </a:rPr>
              <a:t>与</a:t>
            </a:r>
            <a:r>
              <a:rPr kumimoji="0" lang="en-US" altLang="zh-CN" sz="2400" dirty="0" smtClean="0">
                <a:latin typeface="+mn-ea"/>
              </a:rPr>
              <a:t>query</a:t>
            </a:r>
            <a:r>
              <a:rPr kumimoji="0" lang="zh-CN" altLang="en-US" sz="2400" dirty="0" smtClean="0">
                <a:latin typeface="+mn-ea"/>
              </a:rPr>
              <a:t>之间的编辑距离</a:t>
            </a:r>
            <a:r>
              <a:rPr kumimoji="0" lang="en-US" altLang="zh-CN" sz="2400" dirty="0" smtClean="0">
                <a:latin typeface="+mn-ea"/>
              </a:rPr>
              <a:t>&gt;</a:t>
            </a:r>
            <a:r>
              <a:rPr kumimoji="0" lang="zh-CN" altLang="en-US" sz="2400" dirty="0" smtClean="0">
                <a:latin typeface="+mn-ea"/>
              </a:rPr>
              <a:t>，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+mn-ea"/>
              </a:rPr>
              <a:t>需按照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+mn-ea"/>
              </a:rPr>
              <a:t>从小到大排序，且无重复结果</a:t>
            </a:r>
            <a:endParaRPr kumimoji="0"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 sz="2400" dirty="0" smtClean="0">
                <a:latin typeface="+mn-ea"/>
              </a:rPr>
              <a:t>返回值同</a:t>
            </a:r>
            <a:r>
              <a:rPr kumimoji="0" lang="en-US" altLang="zh-CN" sz="2400" dirty="0" err="1" smtClean="0">
                <a:latin typeface="+mn-ea"/>
              </a:rPr>
              <a:t>createIndex</a:t>
            </a:r>
            <a:endParaRPr kumimoji="0" lang="en-US" altLang="zh-CN" sz="24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zh-CN" sz="2000" dirty="0" smtClean="0"/>
          </a:p>
          <a:p>
            <a:pPr marL="457200" lvl="1" indent="0">
              <a:buNone/>
            </a:pPr>
            <a:endParaRPr kumimoji="0" lang="en-US" altLang="zh-CN" dirty="0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0F374-1D9C-4576-95BB-C8BE6FF5E005}" type="datetime1">
              <a:rPr lang="zh-CN" altLang="en-US">
                <a:latin typeface="Garamond" pitchFamily="18" charset="0"/>
              </a:rPr>
              <a:pPr eaLnBrk="1" hangingPunct="1"/>
              <a:t>2014/3/9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D99021-A84D-4CB3-9D34-1A0D9C57853A}" type="slidenum">
              <a:rPr lang="zh-CN" altLang="en-US">
                <a:latin typeface="Garamond" pitchFamily="18" charset="0"/>
              </a:rPr>
              <a:pPr eaLnBrk="1" hangingPunct="1"/>
              <a:t>5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(Exp1)</a:t>
            </a:r>
            <a:endParaRPr lang="zh-CN" alt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实验要求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785225" cy="5256213"/>
          </a:xfrm>
        </p:spPr>
        <p:txBody>
          <a:bodyPr/>
          <a:lstStyle/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实验平台：</a:t>
            </a:r>
            <a:r>
              <a:rPr kumimoji="0" lang="en-US" altLang="zh-CN" dirty="0" smtClean="0">
                <a:latin typeface="+mn-ea"/>
              </a:rPr>
              <a:t>Ubuntu, </a:t>
            </a:r>
            <a:r>
              <a:rPr kumimoji="0" lang="en-US" altLang="zh-CN" dirty="0" err="1" smtClean="0">
                <a:latin typeface="+mn-ea"/>
              </a:rPr>
              <a:t>gcc</a:t>
            </a:r>
            <a:r>
              <a:rPr kumimoji="0" lang="en-US" altLang="zh-CN" dirty="0" smtClean="0">
                <a:latin typeface="+mn-ea"/>
              </a:rPr>
              <a:t> 4.8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评测标准</a:t>
            </a:r>
            <a:r>
              <a:rPr kumimoji="0" lang="en-US" altLang="zh-CN" dirty="0" smtClean="0">
                <a:latin typeface="+mn-ea"/>
              </a:rPr>
              <a:t>: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dirty="0" smtClean="0">
                <a:latin typeface="+mn-ea"/>
              </a:rPr>
              <a:t>正确性</a:t>
            </a:r>
            <a:r>
              <a:rPr kumimoji="0" lang="zh-CN" altLang="en-US" b="1" dirty="0" smtClean="0">
                <a:latin typeface="+mn-ea"/>
              </a:rPr>
              <a:t>：</a:t>
            </a:r>
            <a:endParaRPr kumimoji="0" lang="en-US" altLang="zh-CN" b="1" dirty="0" smtClean="0">
              <a:latin typeface="+mn-ea"/>
            </a:endParaRPr>
          </a:p>
          <a:p>
            <a:pPr marL="1657350" lvl="3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dirty="0" smtClean="0">
                <a:latin typeface="+mn-ea"/>
              </a:rPr>
              <a:t>返回的结果均满足查询要求</a:t>
            </a:r>
            <a:endParaRPr kumimoji="0" lang="en-US" altLang="zh-CN" dirty="0" smtClean="0">
              <a:latin typeface="+mn-ea"/>
            </a:endParaRPr>
          </a:p>
          <a:p>
            <a:pPr marL="1657350" lvl="3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dirty="0">
                <a:latin typeface="+mn-ea"/>
              </a:rPr>
              <a:t>满足</a:t>
            </a:r>
            <a:r>
              <a:rPr kumimoji="0" lang="zh-CN" altLang="en-US" dirty="0" smtClean="0">
                <a:latin typeface="+mn-ea"/>
              </a:rPr>
              <a:t>查询要求的结果全部被返回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dirty="0" smtClean="0">
                <a:latin typeface="+mn-ea"/>
              </a:rPr>
              <a:t>时间：跑的越快越好，最快的有奖品 </a:t>
            </a:r>
            <a:r>
              <a:rPr kumimoji="0" lang="en-US" altLang="zh-CN" dirty="0" smtClean="0">
                <a:latin typeface="+mn-ea"/>
                <a:sym typeface="Wingdings" pitchFamily="2" charset="2"/>
              </a:rPr>
              <a:t>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dirty="0" smtClean="0">
                <a:latin typeface="+mn-ea"/>
              </a:rPr>
              <a:t>空间：要求能够跑动最终评测数据集（一般不需考虑）</a:t>
            </a:r>
            <a:endParaRPr kumimoji="0" lang="en-US" altLang="zh-CN" dirty="0" smtClean="0">
              <a:latin typeface="+mn-ea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提交材料：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所有的源代码，不包括</a:t>
            </a:r>
            <a:r>
              <a:rPr kumimoji="0" lang="en-US" altLang="zh-CN" dirty="0" smtClean="0">
                <a:latin typeface="+mn-ea"/>
              </a:rPr>
              <a:t>main.cpp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设计文档：描述算法设计思路以及实现难点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网络学堂提交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smtClean="0">
                <a:latin typeface="+mn-ea"/>
              </a:rPr>
              <a:t>截止时间：以网络学堂为准</a:t>
            </a:r>
            <a:endParaRPr kumimoji="0" lang="en-US" altLang="zh-CN" dirty="0" smtClean="0">
              <a:latin typeface="+mn-ea"/>
            </a:endParaRPr>
          </a:p>
        </p:txBody>
      </p:sp>
      <p:sp>
        <p:nvSpPr>
          <p:cNvPr id="1024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07DA20-B178-469F-A2EC-CF75AAE455F4}" type="datetime1">
              <a:rPr lang="zh-CN" altLang="en-US">
                <a:latin typeface="Garamond" pitchFamily="18" charset="0"/>
              </a:rPr>
              <a:pPr eaLnBrk="1" hangingPunct="1"/>
              <a:t>2014/3/9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1024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D35E08-AAF7-430A-8B81-627C37AC1883}" type="slidenum">
              <a:rPr lang="zh-CN" altLang="en-US">
                <a:latin typeface="Garamond" pitchFamily="18" charset="0"/>
              </a:rPr>
              <a:pPr eaLnBrk="1" hangingPunct="1"/>
              <a:t>6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10246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(Exp1)</a:t>
            </a:r>
            <a:endParaRPr lang="zh-CN" alt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/>
              <a:t>评测</a:t>
            </a:r>
            <a:r>
              <a:rPr kumimoji="0" lang="zh-CN" altLang="en-US" dirty="0" smtClean="0"/>
              <a:t>说明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785225" cy="5256213"/>
          </a:xfrm>
        </p:spPr>
        <p:txBody>
          <a:bodyPr/>
          <a:lstStyle/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最终编译会采用给定的</a:t>
            </a:r>
            <a:r>
              <a:rPr kumimoji="0" lang="en-US" altLang="zh-CN" dirty="0" err="1" smtClean="0">
                <a:latin typeface="+mn-ea"/>
              </a:rPr>
              <a:t>makefile</a:t>
            </a:r>
            <a:r>
              <a:rPr kumimoji="0" lang="zh-CN" altLang="en-US" dirty="0" smtClean="0">
                <a:latin typeface="+mn-ea"/>
              </a:rPr>
              <a:t>，大家可以自行测试自己的代码是否能通过编译</a:t>
            </a:r>
            <a:endParaRPr kumimoji="0" lang="en-US" altLang="zh-CN" dirty="0" smtClean="0">
              <a:latin typeface="+mn-ea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可以使用</a:t>
            </a:r>
            <a:r>
              <a:rPr kumimoji="0" lang="en-US" altLang="zh-CN" dirty="0" err="1" smtClean="0">
                <a:latin typeface="+mn-ea"/>
              </a:rPr>
              <a:t>c++</a:t>
            </a:r>
            <a:r>
              <a:rPr kumimoji="0" lang="en-US" altLang="zh-CN" dirty="0" smtClean="0">
                <a:latin typeface="+mn-ea"/>
              </a:rPr>
              <a:t>11</a:t>
            </a:r>
            <a:r>
              <a:rPr kumimoji="0" lang="zh-CN" altLang="en-US" dirty="0" smtClean="0">
                <a:latin typeface="+mn-ea"/>
              </a:rPr>
              <a:t>中的特性来简化代码，可以使用</a:t>
            </a:r>
            <a:r>
              <a:rPr kumimoji="0" lang="en-US" altLang="zh-CN" dirty="0" err="1" smtClean="0">
                <a:latin typeface="+mn-ea"/>
              </a:rPr>
              <a:t>stl</a:t>
            </a:r>
            <a:r>
              <a:rPr kumimoji="0" lang="zh-CN" altLang="en-US" dirty="0" smtClean="0">
                <a:latin typeface="+mn-ea"/>
              </a:rPr>
              <a:t>标准库</a:t>
            </a:r>
            <a:endParaRPr kumimoji="0" lang="en-US" altLang="zh-CN" dirty="0" smtClean="0">
              <a:latin typeface="+mn-ea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请不要使用多线程等手段来加速程序</a:t>
            </a:r>
            <a:endParaRPr kumimoji="0" lang="en-US" altLang="zh-CN" dirty="0" smtClean="0">
              <a:latin typeface="+mn-ea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最终提交文件中请不要包含</a:t>
            </a:r>
            <a:r>
              <a:rPr kumimoji="0" lang="en-US" altLang="zh-CN" dirty="0" smtClean="0">
                <a:latin typeface="+mn-ea"/>
              </a:rPr>
              <a:t>main</a:t>
            </a:r>
            <a:r>
              <a:rPr kumimoji="0" lang="zh-CN" altLang="en-US" dirty="0" smtClean="0">
                <a:latin typeface="+mn-ea"/>
              </a:rPr>
              <a:t>函数，以避免链接失败。最终评测流程为：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将提交的代码压缩包解压缩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将评测用的</a:t>
            </a:r>
            <a:r>
              <a:rPr kumimoji="0" lang="en-US" altLang="zh-CN" dirty="0" smtClean="0">
                <a:latin typeface="+mn-ea"/>
              </a:rPr>
              <a:t>main.cpp</a:t>
            </a:r>
            <a:r>
              <a:rPr kumimoji="0" lang="zh-CN" altLang="en-US" dirty="0" smtClean="0">
                <a:latin typeface="+mn-ea"/>
              </a:rPr>
              <a:t>，</a:t>
            </a:r>
            <a:r>
              <a:rPr kumimoji="0" lang="en-US" altLang="zh-CN" dirty="0" err="1" smtClean="0">
                <a:latin typeface="+mn-ea"/>
              </a:rPr>
              <a:t>makefile</a:t>
            </a:r>
            <a:r>
              <a:rPr kumimoji="0" lang="zh-CN" altLang="en-US" dirty="0" smtClean="0">
                <a:latin typeface="+mn-ea"/>
              </a:rPr>
              <a:t>复制到同一目录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编译，运行得到的程序</a:t>
            </a:r>
            <a:endParaRPr kumimoji="0" lang="en-US" altLang="zh-CN" dirty="0" smtClean="0">
              <a:latin typeface="+mn-ea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请不要尝试攻击实验室服务器</a:t>
            </a:r>
            <a:r>
              <a:rPr kumimoji="0" lang="en-US" altLang="zh-CN" dirty="0" smtClean="0">
                <a:latin typeface="+mn-ea"/>
                <a:sym typeface="Wingdings" pitchFamily="2" charset="2"/>
              </a:rPr>
              <a:t></a:t>
            </a:r>
            <a:endParaRPr kumimoji="0" lang="en-US" altLang="zh-CN" dirty="0" smtClean="0">
              <a:latin typeface="+mn-ea"/>
            </a:endParaRPr>
          </a:p>
        </p:txBody>
      </p:sp>
      <p:sp>
        <p:nvSpPr>
          <p:cNvPr id="1024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07DA20-B178-469F-A2EC-CF75AAE455F4}" type="datetime1">
              <a:rPr lang="zh-CN" altLang="en-US">
                <a:latin typeface="Garamond" pitchFamily="18" charset="0"/>
              </a:rPr>
              <a:pPr eaLnBrk="1" hangingPunct="1"/>
              <a:t>2014/3/9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1024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D35E08-AAF7-430A-8B81-627C37AC1883}" type="slidenum">
              <a:rPr lang="zh-CN" altLang="en-US">
                <a:latin typeface="Garamond" pitchFamily="18" charset="0"/>
              </a:rPr>
              <a:pPr eaLnBrk="1" hangingPunct="1"/>
              <a:t>7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10246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(Exp1)</a:t>
            </a:r>
            <a:endParaRPr lang="zh-CN" alt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43608" y="2924944"/>
            <a:ext cx="699422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Thanks,  Questions?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</TotalTime>
  <Words>501</Words>
  <Application>Microsoft Office PowerPoint</Application>
  <PresentationFormat>全屏显示(4:3)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数据库专题训练  数据库新型检索技术   小实验一  近似查询  </vt:lpstr>
      <vt:lpstr>实验框架</vt:lpstr>
      <vt:lpstr>createIndex函数</vt:lpstr>
      <vt:lpstr>searchJaccard函数</vt:lpstr>
      <vt:lpstr>searchED函数</vt:lpstr>
      <vt:lpstr>实验要求</vt:lpstr>
      <vt:lpstr>评测说明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数据库专题训练  数据库新型检索技术   小实验一  近似查询</dc:title>
  <dc:creator>LiGuoliang</dc:creator>
  <cp:lastModifiedBy>sunlight</cp:lastModifiedBy>
  <cp:revision>180</cp:revision>
  <dcterms:created xsi:type="dcterms:W3CDTF">2008-03-14T23:03:12Z</dcterms:created>
  <dcterms:modified xsi:type="dcterms:W3CDTF">2014-03-09T09:33:19Z</dcterms:modified>
</cp:coreProperties>
</file>