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17.xml" ContentType="application/vnd.openxmlformats-officedocument.presentationml.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slides/slide75.xml" ContentType="application/vnd.openxmlformats-officedocument.presentationml.slide+xml"/>
  <Override PartName="/ppt/slides/slide85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Default Extension="jpeg" ContentType="image/jpeg"/>
  <Override PartName="/ppt/notesSlides/notesSlide11.xml" ContentType="application/vnd.openxmlformats-officedocument.presentationml.notesSlide+xml"/>
  <Override PartName="/ppt/slides/slide112.xml" ContentType="application/vnd.openxmlformats-officedocument.presentationml.slide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08.xml" ContentType="application/vnd.openxmlformats-officedocument.presentationml.slide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18.xml" ContentType="application/vnd.openxmlformats-officedocument.presentationml.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90.xml" ContentType="application/vnd.openxmlformats-officedocument.presentationml.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s/slide76.xml" ContentType="application/vnd.openxmlformats-officedocument.presentationml.slide+xml"/>
  <Override PartName="/ppt/slides/slide86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3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s/slide109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slides/slide119.xml" ContentType="application/vnd.openxmlformats-officedocument.presentationml.slide+xml"/>
  <Override PartName="/ppt/slides/slide52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slides/slide58.xml" ContentType="application/vnd.openxmlformats-officedocument.presentationml.slide+xml"/>
  <Override PartName="/ppt/slides/slide91.xml" ContentType="application/vnd.openxmlformats-officedocument.presentationml.slide+xml"/>
  <Override PartName="/docProps/core.xml" ContentType="application/vnd.openxmlformats-package.core-properties+xml"/>
  <Override PartName="/ppt/slides/slide6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7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0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14.xml" ContentType="application/vnd.openxmlformats-officedocument.presentationml.slide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53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2.xml" ContentType="application/vnd.openxmlformats-officedocument.presentationml.slide+xml"/>
  <Override PartName="/ppt/slides/slide92.xml" ContentType="application/vnd.openxmlformats-officedocument.presentationml.slide+xml"/>
  <Override PartName="/ppt/slides/slide59.xml" ContentType="application/vnd.openxmlformats-officedocument.presentationml.slide+xml"/>
  <Override PartName="/ppt/slides/slide100.xml" ContentType="application/vnd.openxmlformats-officedocument.presentationml.slide+xml"/>
  <Override PartName="/ppt/slides/slide6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8.xml" ContentType="application/vnd.openxmlformats-officedocument.presentationml.slide+xml"/>
  <Override PartName="/ppt/slides/slide10.xml" ContentType="application/vnd.openxmlformats-officedocument.presentationml.slide+xml"/>
  <Override PartName="/ppt/slides/slide88.xml" ContentType="application/vnd.openxmlformats-officedocument.presentationml.slide+xml"/>
  <Override PartName="/ppt/slides/slide20.xml" ContentType="application/vnd.openxmlformats-officedocument.presentationml.slide+xml"/>
  <Override PartName="/ppt/slides/slide97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05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15.xml" ContentType="application/vnd.openxmlformats-officedocument.presentationml.slide+xml"/>
  <Override PartName="/ppt/slides/slide16.xml" ContentType="application/vnd.openxmlformats-officedocument.presentationml.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s/slide73.xml" ContentType="application/vnd.openxmlformats-officedocument.presentationml.slide+xml"/>
  <Override PartName="/ppt/presentation.xml" ContentType="application/vnd.openxmlformats-officedocument.presentationml.presentation.main+xml"/>
  <Override PartName="/ppt/slides/slide83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slides/slide98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s/slide10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16.xml" ContentType="application/vnd.openxmlformats-officedocument.presentationml.slide+xml"/>
  <Override PartName="/ppt/slides/slide17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74.xml" ContentType="application/vnd.openxmlformats-officedocument.presentationml.slide+xml"/>
  <Override PartName="/ppt/slides/slide84.xml" ContentType="application/vnd.openxmlformats-officedocument.presentationml.slide+xml"/>
  <Override PartName="/ppt/slides/slide94.xml" ContentType="application/vnd.openxmlformats-officedocument.presentationml.slide+xml"/>
  <Override PartName="/ppt/slides/slide102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9.xml" ContentType="application/vnd.openxmlformats-officedocument.presentationml.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s/slide107.xml" ContentType="application/vnd.openxmlformats-officedocument.presentationml.slide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21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9" r:id="rId41"/>
    <p:sldId id="276" r:id="rId42"/>
    <p:sldId id="270" r:id="rId43"/>
    <p:sldId id="271" r:id="rId44"/>
    <p:sldId id="272" r:id="rId45"/>
    <p:sldId id="273" r:id="rId46"/>
    <p:sldId id="274" r:id="rId47"/>
    <p:sldId id="275" r:id="rId48"/>
    <p:sldId id="277" r:id="rId49"/>
    <p:sldId id="279" r:id="rId50"/>
    <p:sldId id="278" r:id="rId51"/>
    <p:sldId id="280" r:id="rId52"/>
    <p:sldId id="281" r:id="rId53"/>
    <p:sldId id="282" r:id="rId54"/>
    <p:sldId id="268" r:id="rId55"/>
    <p:sldId id="283" r:id="rId56"/>
    <p:sldId id="284" r:id="rId57"/>
    <p:sldId id="285" r:id="rId58"/>
    <p:sldId id="287" r:id="rId59"/>
    <p:sldId id="286" r:id="rId60"/>
    <p:sldId id="288" r:id="rId61"/>
    <p:sldId id="289" r:id="rId62"/>
    <p:sldId id="291" r:id="rId63"/>
    <p:sldId id="293" r:id="rId64"/>
    <p:sldId id="294" r:id="rId65"/>
    <p:sldId id="295" r:id="rId66"/>
    <p:sldId id="296" r:id="rId67"/>
    <p:sldId id="297" r:id="rId68"/>
    <p:sldId id="299" r:id="rId69"/>
    <p:sldId id="300" r:id="rId70"/>
    <p:sldId id="301" r:id="rId71"/>
    <p:sldId id="302" r:id="rId72"/>
    <p:sldId id="303" r:id="rId73"/>
    <p:sldId id="304" r:id="rId74"/>
    <p:sldId id="305" r:id="rId75"/>
    <p:sldId id="308" r:id="rId76"/>
    <p:sldId id="306" r:id="rId77"/>
    <p:sldId id="307" r:id="rId78"/>
    <p:sldId id="309" r:id="rId79"/>
    <p:sldId id="310" r:id="rId80"/>
    <p:sldId id="311" r:id="rId81"/>
    <p:sldId id="312" r:id="rId82"/>
    <p:sldId id="313" r:id="rId83"/>
    <p:sldId id="314" r:id="rId84"/>
    <p:sldId id="315" r:id="rId85"/>
    <p:sldId id="316" r:id="rId86"/>
    <p:sldId id="317" r:id="rId87"/>
    <p:sldId id="318" r:id="rId88"/>
    <p:sldId id="319" r:id="rId89"/>
    <p:sldId id="320" r:id="rId90"/>
    <p:sldId id="321" r:id="rId91"/>
    <p:sldId id="322" r:id="rId92"/>
    <p:sldId id="323" r:id="rId93"/>
    <p:sldId id="324" r:id="rId94"/>
    <p:sldId id="325" r:id="rId95"/>
    <p:sldId id="326" r:id="rId96"/>
    <p:sldId id="327" r:id="rId97"/>
    <p:sldId id="328" r:id="rId98"/>
    <p:sldId id="329" r:id="rId99"/>
    <p:sldId id="330" r:id="rId100"/>
    <p:sldId id="331" r:id="rId101"/>
    <p:sldId id="332" r:id="rId102"/>
    <p:sldId id="333" r:id="rId103"/>
    <p:sldId id="334" r:id="rId104"/>
    <p:sldId id="335" r:id="rId105"/>
    <p:sldId id="336" r:id="rId106"/>
    <p:sldId id="337" r:id="rId107"/>
    <p:sldId id="338" r:id="rId108"/>
    <p:sldId id="339" r:id="rId109"/>
    <p:sldId id="340" r:id="rId110"/>
    <p:sldId id="341" r:id="rId111"/>
    <p:sldId id="342" r:id="rId112"/>
    <p:sldId id="343" r:id="rId113"/>
    <p:sldId id="344" r:id="rId114"/>
    <p:sldId id="345" r:id="rId115"/>
    <p:sldId id="346" r:id="rId116"/>
    <p:sldId id="347" r:id="rId117"/>
    <p:sldId id="348" r:id="rId118"/>
    <p:sldId id="349" r:id="rId119"/>
    <p:sldId id="350" r:id="rId1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F315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notesMaster" Target="notesMasters/notesMaster1.xml"/><Relationship Id="rId122" Type="http://schemas.openxmlformats.org/officeDocument/2006/relationships/printerSettings" Target="printerSettings/printerSettings1.bin"/><Relationship Id="rId123" Type="http://schemas.openxmlformats.org/officeDocument/2006/relationships/presProps" Target="presProps.xml"/><Relationship Id="rId124" Type="http://schemas.openxmlformats.org/officeDocument/2006/relationships/viewProps" Target="viewProps.xml"/><Relationship Id="rId125" Type="http://schemas.openxmlformats.org/officeDocument/2006/relationships/theme" Target="theme/theme1.xml"/><Relationship Id="rId12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07458-3B63-5146-AF22-4991F7A27AF7}" type="datetimeFigureOut">
              <a:rPr lang="en-US" smtClean="0"/>
              <a:pPr/>
              <a:t>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F539D-0381-3B46-B9B5-A0C26D5E7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112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113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114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117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118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539D-0381-3B46-B9B5-A0C26D5E74CA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/>
              <a:pPr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/>
              <a:pPr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/>
              <a:pPr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/>
              <a:pPr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/>
              <a:pPr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/>
              <a:pPr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/>
              <a:pPr/>
              <a:t>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/>
              <a:pPr/>
              <a:t>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/>
              <a:pPr/>
              <a:t>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/>
              <a:pPr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/>
              <a:pPr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090C-68C3-4040-A03B-E10321C5067F}" type="datetimeFigureOut">
              <a:rPr lang="en-US" smtClean="0"/>
              <a:pPr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8F-5D5E-CE4D-8D19-F8D4C73CA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Consensus and l</a:t>
            </a:r>
            <a:r>
              <a:rPr lang="en-US" smtClean="0"/>
              <a:t>eader </a:t>
            </a:r>
            <a:r>
              <a:rPr lang="en-US" dirty="0" smtClean="0"/>
              <a:t>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Landon Cox</a:t>
            </a:r>
            <a:endParaRPr lang="en-US" dirty="0" smtClean="0"/>
          </a:p>
          <a:p>
            <a:r>
              <a:rPr lang="en-US" dirty="0" smtClean="0"/>
              <a:t>February 6,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2199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Phase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What if fewer than 3 Yes votes?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Replicas will time out and assume update is aborted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4870" y="3680891"/>
            <a:ext cx="126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 Yes votes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92643" y="2429077"/>
            <a:ext cx="1386549" cy="1434892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92643" y="3863969"/>
            <a:ext cx="1386549" cy="1588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92643" y="3863969"/>
            <a:ext cx="1386549" cy="1410152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2488" y="3586970"/>
            <a:ext cx="40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Yes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867938">
            <a:off x="4391753" y="2803881"/>
            <a:ext cx="368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No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2706685">
            <a:off x="4480375" y="4324382"/>
            <a:ext cx="40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Yes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2" name="Group 40"/>
          <p:cNvGrpSpPr/>
          <p:nvPr/>
        </p:nvGrpSpPr>
        <p:grpSpPr>
          <a:xfrm>
            <a:off x="2324116" y="2148001"/>
            <a:ext cx="4493455" cy="2968775"/>
            <a:chOff x="1596382" y="2543947"/>
            <a:chExt cx="4493455" cy="2968775"/>
          </a:xfrm>
        </p:grpSpPr>
        <p:grpSp>
          <p:nvGrpSpPr>
            <p:cNvPr id="35" name="Group 38"/>
            <p:cNvGrpSpPr/>
            <p:nvPr/>
          </p:nvGrpSpPr>
          <p:grpSpPr>
            <a:xfrm>
              <a:off x="1596382" y="2543947"/>
              <a:ext cx="4493455" cy="461665"/>
              <a:chOff x="1596382" y="2543947"/>
              <a:chExt cx="4493455" cy="4616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96382" y="254394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3</a:t>
                </a:r>
                <a:endParaRPr lang="en-US" sz="1200" b="1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152945" y="2543947"/>
                <a:ext cx="569387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1</a:t>
                </a:r>
                <a:endParaRPr lang="en-US" sz="1200" b="1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23034" y="2543947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9</a:t>
                </a:r>
                <a:endParaRPr lang="en-US" sz="1200" b="1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297781" y="254394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2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2</a:t>
                </a:r>
                <a:endParaRPr lang="en-US" sz="1200" b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855784" y="2543947"/>
                <a:ext cx="553682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0</a:t>
                </a:r>
                <a:endParaRPr lang="en-US" sz="1200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01964" y="2543947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7</a:t>
                </a:r>
                <a:endParaRPr lang="en-US" sz="1200" b="1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976711" y="254394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5</a:t>
                </a:r>
                <a:endParaRPr lang="en-US" sz="1200" b="1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33274" y="254394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4</a:t>
                </a:r>
                <a:endParaRPr lang="en-US" sz="1200" b="1" dirty="0"/>
              </a:p>
            </p:txBody>
          </p:sp>
        </p:grpSp>
        <p:grpSp>
          <p:nvGrpSpPr>
            <p:cNvPr id="36" name="Group 37"/>
            <p:cNvGrpSpPr/>
            <p:nvPr/>
          </p:nvGrpSpPr>
          <p:grpSpPr>
            <a:xfrm>
              <a:off x="1596382" y="3170724"/>
              <a:ext cx="2813084" cy="461665"/>
              <a:chOff x="1596382" y="3183437"/>
              <a:chExt cx="2813084" cy="46166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96382" y="318343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3</a:t>
                </a:r>
                <a:endParaRPr lang="en-US" sz="1200" b="1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52945" y="3183437"/>
                <a:ext cx="569387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1</a:t>
                </a:r>
                <a:endParaRPr lang="en-US" sz="1200" b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22683" y="3183437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9</a:t>
                </a:r>
                <a:endParaRPr lang="en-US" sz="1200" b="1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97781" y="318343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2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2</a:t>
                </a:r>
                <a:endParaRPr lang="en-US" sz="1200" b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855784" y="3183437"/>
                <a:ext cx="553682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0</a:t>
                </a:r>
                <a:endParaRPr lang="en-US" sz="1200" b="1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596382" y="3797501"/>
              <a:ext cx="4492015" cy="461665"/>
              <a:chOff x="1596382" y="3797502"/>
              <a:chExt cx="4492015" cy="46166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596382" y="3797502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3</a:t>
                </a:r>
                <a:endParaRPr lang="en-US" sz="1200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52945" y="3797502"/>
                <a:ext cx="569387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1</a:t>
                </a:r>
                <a:endParaRPr lang="en-US" sz="1200" b="1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22683" y="3797502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9</a:t>
                </a:r>
                <a:endParaRPr lang="en-US" sz="1200" b="1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297781" y="3797502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2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2</a:t>
                </a:r>
                <a:endParaRPr lang="en-US" sz="1200" b="1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854344" y="3797502"/>
                <a:ext cx="553682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400524" y="3797502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7</a:t>
                </a:r>
                <a:endParaRPr lang="en-US" sz="120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975271" y="3797502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5</a:t>
                </a:r>
                <a:endParaRPr lang="en-US" sz="1200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531834" y="3797502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4</a:t>
                </a:r>
                <a:endParaRPr lang="en-US" sz="1200" b="1" dirty="0"/>
              </a:p>
            </p:txBody>
          </p:sp>
        </p:grpSp>
        <p:grpSp>
          <p:nvGrpSpPr>
            <p:cNvPr id="38" name="Group 34"/>
            <p:cNvGrpSpPr/>
            <p:nvPr/>
          </p:nvGrpSpPr>
          <p:grpSpPr>
            <a:xfrm>
              <a:off x="1599226" y="5051057"/>
              <a:ext cx="3936892" cy="461665"/>
              <a:chOff x="1599226" y="5051057"/>
              <a:chExt cx="3936892" cy="46166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99226" y="505105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3</a:t>
                </a:r>
                <a:endParaRPr lang="en-US" sz="1200" b="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155789" y="5051057"/>
                <a:ext cx="569387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1</a:t>
                </a:r>
                <a:endParaRPr lang="en-US" sz="1200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25527" y="5051057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9</a:t>
                </a:r>
                <a:endParaRPr lang="en-US" sz="1200" b="1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300625" y="505105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2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2</a:t>
                </a:r>
                <a:endParaRPr lang="en-US" sz="1200" b="1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858628" y="5051057"/>
                <a:ext cx="553682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0</a:t>
                </a:r>
                <a:endParaRPr lang="en-US" sz="1200" b="1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404808" y="5051057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7</a:t>
                </a:r>
                <a:endParaRPr lang="en-US" sz="1200" b="1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79555" y="505105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5</a:t>
                </a:r>
                <a:endParaRPr lang="en-US" sz="1200" b="1" dirty="0"/>
              </a:p>
            </p:txBody>
          </p:sp>
        </p:grpSp>
        <p:grpSp>
          <p:nvGrpSpPr>
            <p:cNvPr id="39" name="Group 35"/>
            <p:cNvGrpSpPr/>
            <p:nvPr/>
          </p:nvGrpSpPr>
          <p:grpSpPr>
            <a:xfrm>
              <a:off x="1596382" y="4424279"/>
              <a:ext cx="1125950" cy="461665"/>
              <a:chOff x="1596382" y="4387140"/>
              <a:chExt cx="1125950" cy="461665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596382" y="4387140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3</a:t>
                </a:r>
                <a:endParaRPr lang="en-US" sz="1200" b="1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152945" y="4387140"/>
                <a:ext cx="569387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1</a:t>
                </a:r>
                <a:endParaRPr lang="en-US" sz="1200" b="1" dirty="0"/>
              </a:p>
            </p:txBody>
          </p:sp>
        </p:grpSp>
      </p:grpSp>
      <p:grpSp>
        <p:nvGrpSpPr>
          <p:cNvPr id="40" name="Group 53"/>
          <p:cNvGrpSpPr/>
          <p:nvPr/>
        </p:nvGrpSpPr>
        <p:grpSpPr>
          <a:xfrm>
            <a:off x="457200" y="1596579"/>
            <a:ext cx="6360371" cy="372953"/>
            <a:chOff x="457200" y="1596579"/>
            <a:chExt cx="6360371" cy="372953"/>
          </a:xfrm>
        </p:grpSpPr>
        <p:sp>
          <p:nvSpPr>
            <p:cNvPr id="42" name="TextBox 41"/>
            <p:cNvSpPr txBox="1"/>
            <p:nvPr/>
          </p:nvSpPr>
          <p:spPr>
            <a:xfrm>
              <a:off x="2324116" y="1596579"/>
              <a:ext cx="556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80678" y="1596579"/>
              <a:ext cx="56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53260" y="1600200"/>
              <a:ext cx="565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28358" y="1600200"/>
              <a:ext cx="553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82076" y="1596579"/>
              <a:ext cx="546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28257" y="1596579"/>
              <a:ext cx="56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07289" y="1600200"/>
              <a:ext cx="55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65292" y="1596579"/>
              <a:ext cx="55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7200" y="1600200"/>
              <a:ext cx="1866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Log index</a:t>
              </a:r>
              <a:endParaRPr lang="en-US" b="1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298706" y="2148000"/>
            <a:ext cx="1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2" name="Left Brace 51"/>
          <p:cNvSpPr/>
          <p:nvPr/>
        </p:nvSpPr>
        <p:spPr>
          <a:xfrm flipH="1">
            <a:off x="7143258" y="2774778"/>
            <a:ext cx="155448" cy="2341997"/>
          </a:xfrm>
          <a:prstGeom prst="leftBrac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298706" y="3728036"/>
            <a:ext cx="1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Followers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7200" y="274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 this example, which committed entry has the highest index?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200" y="59542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Entry 7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2" name="Group 40"/>
          <p:cNvGrpSpPr/>
          <p:nvPr/>
        </p:nvGrpSpPr>
        <p:grpSpPr>
          <a:xfrm>
            <a:off x="2324116" y="2148001"/>
            <a:ext cx="4493455" cy="2968775"/>
            <a:chOff x="1596382" y="2543947"/>
            <a:chExt cx="4493455" cy="2968775"/>
          </a:xfrm>
        </p:grpSpPr>
        <p:grpSp>
          <p:nvGrpSpPr>
            <p:cNvPr id="35" name="Group 38"/>
            <p:cNvGrpSpPr/>
            <p:nvPr/>
          </p:nvGrpSpPr>
          <p:grpSpPr>
            <a:xfrm>
              <a:off x="1596382" y="2543947"/>
              <a:ext cx="4493455" cy="461665"/>
              <a:chOff x="1596382" y="2543947"/>
              <a:chExt cx="4493455" cy="4616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96382" y="254394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3</a:t>
                </a:r>
                <a:endParaRPr lang="en-US" sz="1200" b="1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152945" y="2543947"/>
                <a:ext cx="569387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1</a:t>
                </a:r>
                <a:endParaRPr lang="en-US" sz="1200" b="1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23034" y="2543947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9</a:t>
                </a:r>
                <a:endParaRPr lang="en-US" sz="1200" b="1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297781" y="254394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2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2</a:t>
                </a:r>
                <a:endParaRPr lang="en-US" sz="1200" b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855784" y="2543947"/>
                <a:ext cx="553682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0</a:t>
                </a:r>
                <a:endParaRPr lang="en-US" sz="1200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01964" y="2543947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7</a:t>
                </a:r>
                <a:endParaRPr lang="en-US" sz="1200" b="1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976711" y="254394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5</a:t>
                </a:r>
                <a:endParaRPr lang="en-US" sz="1200" b="1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33274" y="254394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4</a:t>
                </a:r>
                <a:endParaRPr lang="en-US" sz="1200" b="1" dirty="0"/>
              </a:p>
            </p:txBody>
          </p:sp>
        </p:grpSp>
        <p:grpSp>
          <p:nvGrpSpPr>
            <p:cNvPr id="36" name="Group 37"/>
            <p:cNvGrpSpPr/>
            <p:nvPr/>
          </p:nvGrpSpPr>
          <p:grpSpPr>
            <a:xfrm>
              <a:off x="1596382" y="3170724"/>
              <a:ext cx="2813084" cy="461665"/>
              <a:chOff x="1596382" y="3183437"/>
              <a:chExt cx="2813084" cy="46166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96382" y="318343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3</a:t>
                </a:r>
                <a:endParaRPr lang="en-US" sz="1200" b="1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52945" y="3183437"/>
                <a:ext cx="569387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1</a:t>
                </a:r>
                <a:endParaRPr lang="en-US" sz="1200" b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22683" y="3183437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9</a:t>
                </a:r>
                <a:endParaRPr lang="en-US" sz="1200" b="1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97781" y="318343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2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2</a:t>
                </a:r>
                <a:endParaRPr lang="en-US" sz="1200" b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855784" y="3183437"/>
                <a:ext cx="553682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0</a:t>
                </a:r>
                <a:endParaRPr lang="en-US" sz="1200" b="1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596382" y="3797501"/>
              <a:ext cx="4492015" cy="461665"/>
              <a:chOff x="1596382" y="3797502"/>
              <a:chExt cx="4492015" cy="46166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596382" y="3797502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3</a:t>
                </a:r>
                <a:endParaRPr lang="en-US" sz="1200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52945" y="3797502"/>
                <a:ext cx="569387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1</a:t>
                </a:r>
                <a:endParaRPr lang="en-US" sz="1200" b="1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22683" y="3797502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9</a:t>
                </a:r>
                <a:endParaRPr lang="en-US" sz="1200" b="1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297781" y="3797502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2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2</a:t>
                </a:r>
                <a:endParaRPr lang="en-US" sz="1200" b="1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854344" y="3797502"/>
                <a:ext cx="553682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400524" y="3797502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7</a:t>
                </a:r>
                <a:endParaRPr lang="en-US" sz="120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975271" y="3797502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5</a:t>
                </a:r>
                <a:endParaRPr lang="en-US" sz="1200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531834" y="3797502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4</a:t>
                </a:r>
                <a:endParaRPr lang="en-US" sz="1200" b="1" dirty="0"/>
              </a:p>
            </p:txBody>
          </p:sp>
        </p:grpSp>
        <p:grpSp>
          <p:nvGrpSpPr>
            <p:cNvPr id="38" name="Group 34"/>
            <p:cNvGrpSpPr/>
            <p:nvPr/>
          </p:nvGrpSpPr>
          <p:grpSpPr>
            <a:xfrm>
              <a:off x="1599226" y="5051057"/>
              <a:ext cx="3936892" cy="461665"/>
              <a:chOff x="1599226" y="5051057"/>
              <a:chExt cx="3936892" cy="46166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99226" y="505105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3</a:t>
                </a:r>
                <a:endParaRPr lang="en-US" sz="1200" b="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155789" y="5051057"/>
                <a:ext cx="569387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1</a:t>
                </a:r>
                <a:endParaRPr lang="en-US" sz="1200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25527" y="5051057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9</a:t>
                </a:r>
                <a:endParaRPr lang="en-US" sz="1200" b="1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300625" y="505105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2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2</a:t>
                </a:r>
                <a:endParaRPr lang="en-US" sz="1200" b="1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858628" y="5051057"/>
                <a:ext cx="553682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0</a:t>
                </a:r>
                <a:endParaRPr lang="en-US" sz="1200" b="1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404808" y="5051057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7</a:t>
                </a:r>
                <a:endParaRPr lang="en-US" sz="1200" b="1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79555" y="505105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5</a:t>
                </a:r>
                <a:endParaRPr lang="en-US" sz="1200" b="1" dirty="0"/>
              </a:p>
            </p:txBody>
          </p:sp>
        </p:grpSp>
        <p:grpSp>
          <p:nvGrpSpPr>
            <p:cNvPr id="39" name="Group 35"/>
            <p:cNvGrpSpPr/>
            <p:nvPr/>
          </p:nvGrpSpPr>
          <p:grpSpPr>
            <a:xfrm>
              <a:off x="1596382" y="4424279"/>
              <a:ext cx="1125950" cy="461665"/>
              <a:chOff x="1596382" y="4387140"/>
              <a:chExt cx="1125950" cy="461665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596382" y="4387140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3</a:t>
                </a:r>
                <a:endParaRPr lang="en-US" sz="1200" b="1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152945" y="4387140"/>
                <a:ext cx="569387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1</a:t>
                </a:r>
                <a:endParaRPr lang="en-US" sz="1200" b="1" dirty="0"/>
              </a:p>
            </p:txBody>
          </p:sp>
        </p:grpSp>
      </p:grpSp>
      <p:grpSp>
        <p:nvGrpSpPr>
          <p:cNvPr id="40" name="Group 53"/>
          <p:cNvGrpSpPr/>
          <p:nvPr/>
        </p:nvGrpSpPr>
        <p:grpSpPr>
          <a:xfrm>
            <a:off x="457200" y="1596579"/>
            <a:ext cx="6360371" cy="372953"/>
            <a:chOff x="457200" y="1596579"/>
            <a:chExt cx="6360371" cy="372953"/>
          </a:xfrm>
        </p:grpSpPr>
        <p:sp>
          <p:nvSpPr>
            <p:cNvPr id="42" name="TextBox 41"/>
            <p:cNvSpPr txBox="1"/>
            <p:nvPr/>
          </p:nvSpPr>
          <p:spPr>
            <a:xfrm>
              <a:off x="2324116" y="1596579"/>
              <a:ext cx="556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80678" y="1596579"/>
              <a:ext cx="56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53260" y="1600200"/>
              <a:ext cx="565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28358" y="1600200"/>
              <a:ext cx="553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82076" y="1596579"/>
              <a:ext cx="546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28257" y="1596579"/>
              <a:ext cx="56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07289" y="1600200"/>
              <a:ext cx="55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65292" y="1596579"/>
              <a:ext cx="55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7200" y="1600200"/>
              <a:ext cx="1866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Log index</a:t>
              </a:r>
              <a:endParaRPr lang="en-US" b="1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298706" y="2148000"/>
            <a:ext cx="1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2" name="Left Brace 51"/>
          <p:cNvSpPr/>
          <p:nvPr/>
        </p:nvSpPr>
        <p:spPr>
          <a:xfrm flipH="1">
            <a:off x="7143258" y="2774778"/>
            <a:ext cx="155448" cy="2341997"/>
          </a:xfrm>
          <a:prstGeom prst="leftBrac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298706" y="3728036"/>
            <a:ext cx="1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Followers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7200" y="274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Committing a log entry also commits all entries in leader’s log with lower index.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200" y="59542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the current leader’s index is the one that counts!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" y="5295166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&lt;sigh&gt;This picture is far too orderly and easy to understand.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 guarantee the world will look like this.&lt;/sigh&gt;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>
            <a:spLocks/>
          </p:cNvSpPr>
          <p:nvPr/>
        </p:nvSpPr>
        <p:spPr>
          <a:xfrm>
            <a:off x="1108265" y="2072530"/>
            <a:ext cx="7997777" cy="6217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5648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752211" y="2146753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32230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289704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3455050" y="2146753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400123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457597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5132540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195648" y="2773530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752211" y="2773530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2321949" y="2773530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2897047" y="2773530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3455050" y="2773530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1195648" y="3400307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1752211" y="3400307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2321949" y="3400307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2897047" y="3400307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>
          <a:xfrm>
            <a:off x="2897047" y="4027085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6" name="Rectangle 25"/>
          <p:cNvSpPr/>
          <p:nvPr/>
        </p:nvSpPr>
        <p:spPr>
          <a:xfrm>
            <a:off x="3443227" y="4027085"/>
            <a:ext cx="568685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7" name="Rectangle 26"/>
          <p:cNvSpPr/>
          <p:nvPr/>
        </p:nvSpPr>
        <p:spPr>
          <a:xfrm>
            <a:off x="4017974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8" name="Rectangle 27"/>
          <p:cNvSpPr/>
          <p:nvPr/>
        </p:nvSpPr>
        <p:spPr>
          <a:xfrm>
            <a:off x="4574537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1198492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755055" y="4653863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2324793" y="4653863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9" name="Rectangle 18"/>
          <p:cNvSpPr/>
          <p:nvPr/>
        </p:nvSpPr>
        <p:spPr>
          <a:xfrm>
            <a:off x="2899891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9" name="Rectangle 28"/>
          <p:cNvSpPr/>
          <p:nvPr/>
        </p:nvSpPr>
        <p:spPr>
          <a:xfrm>
            <a:off x="3457894" y="4653863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4004074" y="4653863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31" name="Rectangle 30"/>
          <p:cNvSpPr/>
          <p:nvPr/>
        </p:nvSpPr>
        <p:spPr>
          <a:xfrm>
            <a:off x="4578821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33" name="Rectangle 32"/>
          <p:cNvSpPr/>
          <p:nvPr/>
        </p:nvSpPr>
        <p:spPr>
          <a:xfrm>
            <a:off x="1195648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1752211" y="4027085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95648" y="1595331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752210" y="1595331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324792" y="1598952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899890" y="1598952"/>
            <a:ext cx="55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453608" y="1595331"/>
            <a:ext cx="54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999789" y="1595331"/>
            <a:ext cx="5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8821" y="1598952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36824" y="1595331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375" y="1598952"/>
            <a:ext cx="119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Log index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098805" y="2146753"/>
            <a:ext cx="92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2" name="Left Brace 51"/>
          <p:cNvSpPr/>
          <p:nvPr/>
        </p:nvSpPr>
        <p:spPr>
          <a:xfrm flipH="1">
            <a:off x="7943357" y="2773531"/>
            <a:ext cx="155448" cy="3582840"/>
          </a:xfrm>
          <a:prstGeom prst="leftBrac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98805" y="4370233"/>
            <a:ext cx="1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Followers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7276" y="274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can be the state of the logs when a leader comes to power.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7276" y="59542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Each server has assigned each entry (1) a term, and (2) an index.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89103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58" name="Rectangle 57"/>
          <p:cNvSpPr/>
          <p:nvPr/>
        </p:nvSpPr>
        <p:spPr>
          <a:xfrm>
            <a:off x="6245666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59" name="Rectangle 58"/>
          <p:cNvSpPr/>
          <p:nvPr/>
        </p:nvSpPr>
        <p:spPr>
          <a:xfrm>
            <a:off x="2321246" y="4027085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1195647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1" name="Rectangle 60"/>
          <p:cNvSpPr/>
          <p:nvPr/>
        </p:nvSpPr>
        <p:spPr>
          <a:xfrm>
            <a:off x="1752210" y="5894706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2" name="Rectangle 61"/>
          <p:cNvSpPr/>
          <p:nvPr/>
        </p:nvSpPr>
        <p:spPr>
          <a:xfrm>
            <a:off x="2321948" y="5894706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3" name="Rectangle 62"/>
          <p:cNvSpPr/>
          <p:nvPr/>
        </p:nvSpPr>
        <p:spPr>
          <a:xfrm>
            <a:off x="1192803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4" name="Rectangle 63"/>
          <p:cNvSpPr/>
          <p:nvPr/>
        </p:nvSpPr>
        <p:spPr>
          <a:xfrm>
            <a:off x="1749366" y="5267928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5" name="Rectangle 64"/>
          <p:cNvSpPr/>
          <p:nvPr/>
        </p:nvSpPr>
        <p:spPr>
          <a:xfrm>
            <a:off x="2318401" y="5267928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6" name="Rectangle 65"/>
          <p:cNvSpPr/>
          <p:nvPr/>
        </p:nvSpPr>
        <p:spPr>
          <a:xfrm>
            <a:off x="4011576" y="2773531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67" name="Rectangle 66"/>
          <p:cNvSpPr/>
          <p:nvPr/>
        </p:nvSpPr>
        <p:spPr>
          <a:xfrm>
            <a:off x="4586323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68" name="Rectangle 67"/>
          <p:cNvSpPr/>
          <p:nvPr/>
        </p:nvSpPr>
        <p:spPr>
          <a:xfrm>
            <a:off x="5142886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69" name="Rectangle 68"/>
          <p:cNvSpPr/>
          <p:nvPr/>
        </p:nvSpPr>
        <p:spPr>
          <a:xfrm>
            <a:off x="5699449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0" name="Rectangle 69"/>
          <p:cNvSpPr/>
          <p:nvPr/>
        </p:nvSpPr>
        <p:spPr>
          <a:xfrm>
            <a:off x="5131100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1" name="Rectangle 70"/>
          <p:cNvSpPr/>
          <p:nvPr/>
        </p:nvSpPr>
        <p:spPr>
          <a:xfrm>
            <a:off x="5687663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2" name="Rectangle 71"/>
          <p:cNvSpPr/>
          <p:nvPr/>
        </p:nvSpPr>
        <p:spPr>
          <a:xfrm>
            <a:off x="6244226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3" name="Rectangle 72"/>
          <p:cNvSpPr/>
          <p:nvPr/>
        </p:nvSpPr>
        <p:spPr>
          <a:xfrm>
            <a:off x="6800789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4" name="Rectangle 73"/>
          <p:cNvSpPr/>
          <p:nvPr/>
        </p:nvSpPr>
        <p:spPr>
          <a:xfrm>
            <a:off x="5135384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5" name="Rectangle 74"/>
          <p:cNvSpPr/>
          <p:nvPr/>
        </p:nvSpPr>
        <p:spPr>
          <a:xfrm>
            <a:off x="5691947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6" name="Rectangle 75"/>
          <p:cNvSpPr/>
          <p:nvPr/>
        </p:nvSpPr>
        <p:spPr>
          <a:xfrm>
            <a:off x="6248510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7" name="Rectangle 76"/>
          <p:cNvSpPr/>
          <p:nvPr/>
        </p:nvSpPr>
        <p:spPr>
          <a:xfrm>
            <a:off x="6800789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78" name="Rectangle 77"/>
          <p:cNvSpPr/>
          <p:nvPr/>
        </p:nvSpPr>
        <p:spPr>
          <a:xfrm>
            <a:off x="7357352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79" name="Rectangle 78"/>
          <p:cNvSpPr/>
          <p:nvPr/>
        </p:nvSpPr>
        <p:spPr>
          <a:xfrm>
            <a:off x="2885224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0" name="Rectangle 79"/>
          <p:cNvSpPr/>
          <p:nvPr/>
        </p:nvSpPr>
        <p:spPr>
          <a:xfrm>
            <a:off x="3443227" y="5267928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2" name="Rectangle 81"/>
          <p:cNvSpPr/>
          <p:nvPr/>
        </p:nvSpPr>
        <p:spPr>
          <a:xfrm>
            <a:off x="3996909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3" name="Rectangle 82"/>
          <p:cNvSpPr/>
          <p:nvPr/>
        </p:nvSpPr>
        <p:spPr>
          <a:xfrm>
            <a:off x="4554912" y="5267928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4" name="Rectangle 83"/>
          <p:cNvSpPr/>
          <p:nvPr/>
        </p:nvSpPr>
        <p:spPr>
          <a:xfrm>
            <a:off x="2883784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5" name="Rectangle 84"/>
          <p:cNvSpPr/>
          <p:nvPr/>
        </p:nvSpPr>
        <p:spPr>
          <a:xfrm>
            <a:off x="3441787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6" name="Rectangle 85"/>
          <p:cNvSpPr/>
          <p:nvPr/>
        </p:nvSpPr>
        <p:spPr>
          <a:xfrm>
            <a:off x="3995469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7" name="Rectangle 86"/>
          <p:cNvSpPr/>
          <p:nvPr/>
        </p:nvSpPr>
        <p:spPr>
          <a:xfrm>
            <a:off x="4553472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88" name="Rectangle 87"/>
          <p:cNvSpPr/>
          <p:nvPr/>
        </p:nvSpPr>
        <p:spPr>
          <a:xfrm>
            <a:off x="5107154" y="5894082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89" name="Rectangle 88"/>
          <p:cNvSpPr/>
          <p:nvPr/>
        </p:nvSpPr>
        <p:spPr>
          <a:xfrm>
            <a:off x="5660836" y="5894082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0" name="Rectangle 89"/>
          <p:cNvSpPr/>
          <p:nvPr/>
        </p:nvSpPr>
        <p:spPr>
          <a:xfrm>
            <a:off x="6214518" y="5893458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1" name="Rectangle 90"/>
          <p:cNvSpPr/>
          <p:nvPr/>
        </p:nvSpPr>
        <p:spPr>
          <a:xfrm>
            <a:off x="6768200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687663" y="1598952"/>
            <a:ext cx="56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256012" y="1598952"/>
            <a:ext cx="54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800789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357352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756056" y="2773531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(a)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756056" y="3387596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756056" y="4027085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756056" y="4653863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d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750367" y="5267928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e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56056" y="5895330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f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>
            <a:spLocks/>
          </p:cNvSpPr>
          <p:nvPr/>
        </p:nvSpPr>
        <p:spPr>
          <a:xfrm>
            <a:off x="1108265" y="2072530"/>
            <a:ext cx="7997777" cy="6217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5648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752211" y="2146753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32230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289704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3455050" y="2146753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400123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457597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5132540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195648" y="2773530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752211" y="2773530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2321949" y="2773530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2897047" y="2773530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3455050" y="2773530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1195648" y="3400307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1752211" y="3400307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2321949" y="3400307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2897047" y="3400307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>
          <a:xfrm>
            <a:off x="2897047" y="4027085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6" name="Rectangle 25"/>
          <p:cNvSpPr/>
          <p:nvPr/>
        </p:nvSpPr>
        <p:spPr>
          <a:xfrm>
            <a:off x="3443227" y="4027085"/>
            <a:ext cx="568685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7" name="Rectangle 26"/>
          <p:cNvSpPr/>
          <p:nvPr/>
        </p:nvSpPr>
        <p:spPr>
          <a:xfrm>
            <a:off x="4017974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8" name="Rectangle 27"/>
          <p:cNvSpPr/>
          <p:nvPr/>
        </p:nvSpPr>
        <p:spPr>
          <a:xfrm>
            <a:off x="4574537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1198492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755055" y="4653863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2324793" y="4653863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9" name="Rectangle 18"/>
          <p:cNvSpPr/>
          <p:nvPr/>
        </p:nvSpPr>
        <p:spPr>
          <a:xfrm>
            <a:off x="2899891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9" name="Rectangle 28"/>
          <p:cNvSpPr/>
          <p:nvPr/>
        </p:nvSpPr>
        <p:spPr>
          <a:xfrm>
            <a:off x="3457894" y="4653863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4004074" y="4653863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31" name="Rectangle 30"/>
          <p:cNvSpPr/>
          <p:nvPr/>
        </p:nvSpPr>
        <p:spPr>
          <a:xfrm>
            <a:off x="4578821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33" name="Rectangle 32"/>
          <p:cNvSpPr/>
          <p:nvPr/>
        </p:nvSpPr>
        <p:spPr>
          <a:xfrm>
            <a:off x="1195648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1752211" y="4027085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95648" y="1595331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752210" y="1595331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324792" y="1598952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899890" y="1598952"/>
            <a:ext cx="55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453608" y="1595331"/>
            <a:ext cx="54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999789" y="1595331"/>
            <a:ext cx="5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8821" y="1598952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36824" y="1595331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375" y="1598952"/>
            <a:ext cx="119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Log index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098805" y="2146753"/>
            <a:ext cx="92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2" name="Left Brace 51"/>
          <p:cNvSpPr/>
          <p:nvPr/>
        </p:nvSpPr>
        <p:spPr>
          <a:xfrm flipH="1">
            <a:off x="7943357" y="2773531"/>
            <a:ext cx="155448" cy="3582840"/>
          </a:xfrm>
          <a:prstGeom prst="leftBrac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98805" y="4370233"/>
            <a:ext cx="1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Followers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7276" y="274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the current term?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7276" y="59542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 are in term 8.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89103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58" name="Rectangle 57"/>
          <p:cNvSpPr/>
          <p:nvPr/>
        </p:nvSpPr>
        <p:spPr>
          <a:xfrm>
            <a:off x="6245666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59" name="Rectangle 58"/>
          <p:cNvSpPr/>
          <p:nvPr/>
        </p:nvSpPr>
        <p:spPr>
          <a:xfrm>
            <a:off x="2321246" y="4027085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1195647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1" name="Rectangle 60"/>
          <p:cNvSpPr/>
          <p:nvPr/>
        </p:nvSpPr>
        <p:spPr>
          <a:xfrm>
            <a:off x="1752210" y="5894706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2" name="Rectangle 61"/>
          <p:cNvSpPr/>
          <p:nvPr/>
        </p:nvSpPr>
        <p:spPr>
          <a:xfrm>
            <a:off x="2321948" y="5894706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3" name="Rectangle 62"/>
          <p:cNvSpPr/>
          <p:nvPr/>
        </p:nvSpPr>
        <p:spPr>
          <a:xfrm>
            <a:off x="1192803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4" name="Rectangle 63"/>
          <p:cNvSpPr/>
          <p:nvPr/>
        </p:nvSpPr>
        <p:spPr>
          <a:xfrm>
            <a:off x="1749366" y="5267928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5" name="Rectangle 64"/>
          <p:cNvSpPr/>
          <p:nvPr/>
        </p:nvSpPr>
        <p:spPr>
          <a:xfrm>
            <a:off x="2318401" y="5267928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6" name="Rectangle 65"/>
          <p:cNvSpPr/>
          <p:nvPr/>
        </p:nvSpPr>
        <p:spPr>
          <a:xfrm>
            <a:off x="4011576" y="2773531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67" name="Rectangle 66"/>
          <p:cNvSpPr/>
          <p:nvPr/>
        </p:nvSpPr>
        <p:spPr>
          <a:xfrm>
            <a:off x="4586323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68" name="Rectangle 67"/>
          <p:cNvSpPr/>
          <p:nvPr/>
        </p:nvSpPr>
        <p:spPr>
          <a:xfrm>
            <a:off x="5142886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69" name="Rectangle 68"/>
          <p:cNvSpPr/>
          <p:nvPr/>
        </p:nvSpPr>
        <p:spPr>
          <a:xfrm>
            <a:off x="5699449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0" name="Rectangle 69"/>
          <p:cNvSpPr/>
          <p:nvPr/>
        </p:nvSpPr>
        <p:spPr>
          <a:xfrm>
            <a:off x="5131100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1" name="Rectangle 70"/>
          <p:cNvSpPr/>
          <p:nvPr/>
        </p:nvSpPr>
        <p:spPr>
          <a:xfrm>
            <a:off x="5687663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2" name="Rectangle 71"/>
          <p:cNvSpPr/>
          <p:nvPr/>
        </p:nvSpPr>
        <p:spPr>
          <a:xfrm>
            <a:off x="6244226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3" name="Rectangle 72"/>
          <p:cNvSpPr/>
          <p:nvPr/>
        </p:nvSpPr>
        <p:spPr>
          <a:xfrm>
            <a:off x="6800789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4" name="Rectangle 73"/>
          <p:cNvSpPr/>
          <p:nvPr/>
        </p:nvSpPr>
        <p:spPr>
          <a:xfrm>
            <a:off x="5135384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5" name="Rectangle 74"/>
          <p:cNvSpPr/>
          <p:nvPr/>
        </p:nvSpPr>
        <p:spPr>
          <a:xfrm>
            <a:off x="5691947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6" name="Rectangle 75"/>
          <p:cNvSpPr/>
          <p:nvPr/>
        </p:nvSpPr>
        <p:spPr>
          <a:xfrm>
            <a:off x="6248510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7" name="Rectangle 76"/>
          <p:cNvSpPr/>
          <p:nvPr/>
        </p:nvSpPr>
        <p:spPr>
          <a:xfrm>
            <a:off x="6800789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78" name="Rectangle 77"/>
          <p:cNvSpPr/>
          <p:nvPr/>
        </p:nvSpPr>
        <p:spPr>
          <a:xfrm>
            <a:off x="7357352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79" name="Rectangle 78"/>
          <p:cNvSpPr/>
          <p:nvPr/>
        </p:nvSpPr>
        <p:spPr>
          <a:xfrm>
            <a:off x="2885224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0" name="Rectangle 79"/>
          <p:cNvSpPr/>
          <p:nvPr/>
        </p:nvSpPr>
        <p:spPr>
          <a:xfrm>
            <a:off x="3443227" y="5267928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2" name="Rectangle 81"/>
          <p:cNvSpPr/>
          <p:nvPr/>
        </p:nvSpPr>
        <p:spPr>
          <a:xfrm>
            <a:off x="3996909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3" name="Rectangle 82"/>
          <p:cNvSpPr/>
          <p:nvPr/>
        </p:nvSpPr>
        <p:spPr>
          <a:xfrm>
            <a:off x="4554912" y="5267928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4" name="Rectangle 83"/>
          <p:cNvSpPr/>
          <p:nvPr/>
        </p:nvSpPr>
        <p:spPr>
          <a:xfrm>
            <a:off x="2883784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5" name="Rectangle 84"/>
          <p:cNvSpPr/>
          <p:nvPr/>
        </p:nvSpPr>
        <p:spPr>
          <a:xfrm>
            <a:off x="3441787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6" name="Rectangle 85"/>
          <p:cNvSpPr/>
          <p:nvPr/>
        </p:nvSpPr>
        <p:spPr>
          <a:xfrm>
            <a:off x="3995469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7" name="Rectangle 86"/>
          <p:cNvSpPr/>
          <p:nvPr/>
        </p:nvSpPr>
        <p:spPr>
          <a:xfrm>
            <a:off x="4553472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88" name="Rectangle 87"/>
          <p:cNvSpPr/>
          <p:nvPr/>
        </p:nvSpPr>
        <p:spPr>
          <a:xfrm>
            <a:off x="5107154" y="5894082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89" name="Rectangle 88"/>
          <p:cNvSpPr/>
          <p:nvPr/>
        </p:nvSpPr>
        <p:spPr>
          <a:xfrm>
            <a:off x="5660836" y="5894082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0" name="Rectangle 89"/>
          <p:cNvSpPr/>
          <p:nvPr/>
        </p:nvSpPr>
        <p:spPr>
          <a:xfrm>
            <a:off x="6214518" y="5893458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1" name="Rectangle 90"/>
          <p:cNvSpPr/>
          <p:nvPr/>
        </p:nvSpPr>
        <p:spPr>
          <a:xfrm>
            <a:off x="6768200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687663" y="1598952"/>
            <a:ext cx="56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256012" y="1598952"/>
            <a:ext cx="54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800789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357352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756056" y="2773531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(a)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756056" y="3387596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756056" y="4027085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756056" y="4653863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d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750367" y="5267928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e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56056" y="5895330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f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>
            <a:spLocks/>
          </p:cNvSpPr>
          <p:nvPr/>
        </p:nvSpPr>
        <p:spPr>
          <a:xfrm>
            <a:off x="1108265" y="2072530"/>
            <a:ext cx="7997777" cy="6217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5648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752211" y="2146753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32230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289704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3455050" y="2146753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400123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457597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5132540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195648" y="2773530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752211" y="2773530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2321949" y="2773530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2897047" y="2773530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3455050" y="2773530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1195648" y="3400307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1752211" y="3400307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2321949" y="3400307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2897047" y="3400307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>
          <a:xfrm>
            <a:off x="2897047" y="4027085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6" name="Rectangle 25"/>
          <p:cNvSpPr/>
          <p:nvPr/>
        </p:nvSpPr>
        <p:spPr>
          <a:xfrm>
            <a:off x="3443227" y="4027085"/>
            <a:ext cx="568685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7" name="Rectangle 26"/>
          <p:cNvSpPr/>
          <p:nvPr/>
        </p:nvSpPr>
        <p:spPr>
          <a:xfrm>
            <a:off x="4017974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8" name="Rectangle 27"/>
          <p:cNvSpPr/>
          <p:nvPr/>
        </p:nvSpPr>
        <p:spPr>
          <a:xfrm>
            <a:off x="4574537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1198492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755055" y="4653863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2324793" y="4653863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9" name="Rectangle 18"/>
          <p:cNvSpPr/>
          <p:nvPr/>
        </p:nvSpPr>
        <p:spPr>
          <a:xfrm>
            <a:off x="2899891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9" name="Rectangle 28"/>
          <p:cNvSpPr/>
          <p:nvPr/>
        </p:nvSpPr>
        <p:spPr>
          <a:xfrm>
            <a:off x="3457894" y="4653863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4004074" y="4653863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31" name="Rectangle 30"/>
          <p:cNvSpPr/>
          <p:nvPr/>
        </p:nvSpPr>
        <p:spPr>
          <a:xfrm>
            <a:off x="4578821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33" name="Rectangle 32"/>
          <p:cNvSpPr/>
          <p:nvPr/>
        </p:nvSpPr>
        <p:spPr>
          <a:xfrm>
            <a:off x="1195648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1752211" y="4027085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95648" y="1595331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752210" y="1595331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324792" y="1598952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899890" y="1598952"/>
            <a:ext cx="55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453608" y="1595331"/>
            <a:ext cx="54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999789" y="1595331"/>
            <a:ext cx="5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8821" y="1598952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36824" y="1595331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375" y="1598952"/>
            <a:ext cx="119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Log index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098805" y="2146753"/>
            <a:ext cx="92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2" name="Left Brace 51"/>
          <p:cNvSpPr/>
          <p:nvPr/>
        </p:nvSpPr>
        <p:spPr>
          <a:xfrm flipH="1">
            <a:off x="7943357" y="2773531"/>
            <a:ext cx="155448" cy="3582840"/>
          </a:xfrm>
          <a:prstGeom prst="leftBrac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98805" y="4370233"/>
            <a:ext cx="1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Followers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7276" y="274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Why aren’t there any entries for term 8?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7276" y="59542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Because the leader hasn’t received any requests yet.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89103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58" name="Rectangle 57"/>
          <p:cNvSpPr/>
          <p:nvPr/>
        </p:nvSpPr>
        <p:spPr>
          <a:xfrm>
            <a:off x="6245666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59" name="Rectangle 58"/>
          <p:cNvSpPr/>
          <p:nvPr/>
        </p:nvSpPr>
        <p:spPr>
          <a:xfrm>
            <a:off x="2321246" y="4027085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1195647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1" name="Rectangle 60"/>
          <p:cNvSpPr/>
          <p:nvPr/>
        </p:nvSpPr>
        <p:spPr>
          <a:xfrm>
            <a:off x="1752210" y="5894706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2" name="Rectangle 61"/>
          <p:cNvSpPr/>
          <p:nvPr/>
        </p:nvSpPr>
        <p:spPr>
          <a:xfrm>
            <a:off x="2321948" y="5894706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3" name="Rectangle 62"/>
          <p:cNvSpPr/>
          <p:nvPr/>
        </p:nvSpPr>
        <p:spPr>
          <a:xfrm>
            <a:off x="1192803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4" name="Rectangle 63"/>
          <p:cNvSpPr/>
          <p:nvPr/>
        </p:nvSpPr>
        <p:spPr>
          <a:xfrm>
            <a:off x="1749366" y="5267928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5" name="Rectangle 64"/>
          <p:cNvSpPr/>
          <p:nvPr/>
        </p:nvSpPr>
        <p:spPr>
          <a:xfrm>
            <a:off x="2318401" y="5267928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6" name="Rectangle 65"/>
          <p:cNvSpPr/>
          <p:nvPr/>
        </p:nvSpPr>
        <p:spPr>
          <a:xfrm>
            <a:off x="4011576" y="2773531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67" name="Rectangle 66"/>
          <p:cNvSpPr/>
          <p:nvPr/>
        </p:nvSpPr>
        <p:spPr>
          <a:xfrm>
            <a:off x="4586323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68" name="Rectangle 67"/>
          <p:cNvSpPr/>
          <p:nvPr/>
        </p:nvSpPr>
        <p:spPr>
          <a:xfrm>
            <a:off x="5142886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69" name="Rectangle 68"/>
          <p:cNvSpPr/>
          <p:nvPr/>
        </p:nvSpPr>
        <p:spPr>
          <a:xfrm>
            <a:off x="5699449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0" name="Rectangle 69"/>
          <p:cNvSpPr/>
          <p:nvPr/>
        </p:nvSpPr>
        <p:spPr>
          <a:xfrm>
            <a:off x="5131100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1" name="Rectangle 70"/>
          <p:cNvSpPr/>
          <p:nvPr/>
        </p:nvSpPr>
        <p:spPr>
          <a:xfrm>
            <a:off x="5687663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2" name="Rectangle 71"/>
          <p:cNvSpPr/>
          <p:nvPr/>
        </p:nvSpPr>
        <p:spPr>
          <a:xfrm>
            <a:off x="6244226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3" name="Rectangle 72"/>
          <p:cNvSpPr/>
          <p:nvPr/>
        </p:nvSpPr>
        <p:spPr>
          <a:xfrm>
            <a:off x="6800789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4" name="Rectangle 73"/>
          <p:cNvSpPr/>
          <p:nvPr/>
        </p:nvSpPr>
        <p:spPr>
          <a:xfrm>
            <a:off x="5135384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5" name="Rectangle 74"/>
          <p:cNvSpPr/>
          <p:nvPr/>
        </p:nvSpPr>
        <p:spPr>
          <a:xfrm>
            <a:off x="5691947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6" name="Rectangle 75"/>
          <p:cNvSpPr/>
          <p:nvPr/>
        </p:nvSpPr>
        <p:spPr>
          <a:xfrm>
            <a:off x="6248510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7" name="Rectangle 76"/>
          <p:cNvSpPr/>
          <p:nvPr/>
        </p:nvSpPr>
        <p:spPr>
          <a:xfrm>
            <a:off x="6800789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78" name="Rectangle 77"/>
          <p:cNvSpPr/>
          <p:nvPr/>
        </p:nvSpPr>
        <p:spPr>
          <a:xfrm>
            <a:off x="7357352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79" name="Rectangle 78"/>
          <p:cNvSpPr/>
          <p:nvPr/>
        </p:nvSpPr>
        <p:spPr>
          <a:xfrm>
            <a:off x="2885224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0" name="Rectangle 79"/>
          <p:cNvSpPr/>
          <p:nvPr/>
        </p:nvSpPr>
        <p:spPr>
          <a:xfrm>
            <a:off x="3443227" y="5267928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2" name="Rectangle 81"/>
          <p:cNvSpPr/>
          <p:nvPr/>
        </p:nvSpPr>
        <p:spPr>
          <a:xfrm>
            <a:off x="3996909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3" name="Rectangle 82"/>
          <p:cNvSpPr/>
          <p:nvPr/>
        </p:nvSpPr>
        <p:spPr>
          <a:xfrm>
            <a:off x="4554912" y="5267928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4" name="Rectangle 83"/>
          <p:cNvSpPr/>
          <p:nvPr/>
        </p:nvSpPr>
        <p:spPr>
          <a:xfrm>
            <a:off x="2883784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5" name="Rectangle 84"/>
          <p:cNvSpPr/>
          <p:nvPr/>
        </p:nvSpPr>
        <p:spPr>
          <a:xfrm>
            <a:off x="3441787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6" name="Rectangle 85"/>
          <p:cNvSpPr/>
          <p:nvPr/>
        </p:nvSpPr>
        <p:spPr>
          <a:xfrm>
            <a:off x="3995469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7" name="Rectangle 86"/>
          <p:cNvSpPr/>
          <p:nvPr/>
        </p:nvSpPr>
        <p:spPr>
          <a:xfrm>
            <a:off x="4553472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88" name="Rectangle 87"/>
          <p:cNvSpPr/>
          <p:nvPr/>
        </p:nvSpPr>
        <p:spPr>
          <a:xfrm>
            <a:off x="5107154" y="5894082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89" name="Rectangle 88"/>
          <p:cNvSpPr/>
          <p:nvPr/>
        </p:nvSpPr>
        <p:spPr>
          <a:xfrm>
            <a:off x="5660836" y="5894082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0" name="Rectangle 89"/>
          <p:cNvSpPr/>
          <p:nvPr/>
        </p:nvSpPr>
        <p:spPr>
          <a:xfrm>
            <a:off x="6214518" y="5893458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1" name="Rectangle 90"/>
          <p:cNvSpPr/>
          <p:nvPr/>
        </p:nvSpPr>
        <p:spPr>
          <a:xfrm>
            <a:off x="6768200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687663" y="1598952"/>
            <a:ext cx="56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256012" y="1598952"/>
            <a:ext cx="54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800789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357352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756056" y="2773531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(a)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756056" y="3387596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756056" y="4027085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756056" y="4653863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d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750367" y="5267928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e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56056" y="5895330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f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>
            <a:spLocks/>
          </p:cNvSpPr>
          <p:nvPr/>
        </p:nvSpPr>
        <p:spPr>
          <a:xfrm>
            <a:off x="1108265" y="2072530"/>
            <a:ext cx="7997777" cy="6217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5648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752211" y="2146753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32230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289704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3455050" y="2146753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400123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457597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5132540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195648" y="2773530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752211" y="2773530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2321949" y="2773530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2897047" y="2773530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3455050" y="2773530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1195648" y="3400307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1752211" y="3400307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2321949" y="3400307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2897047" y="3400307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95648" y="1595331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752210" y="1595331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324792" y="1598952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899890" y="1598952"/>
            <a:ext cx="55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453608" y="1595331"/>
            <a:ext cx="54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999789" y="1595331"/>
            <a:ext cx="5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8821" y="1598952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36824" y="1595331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375" y="1598952"/>
            <a:ext cx="119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Log index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098805" y="2146753"/>
            <a:ext cx="92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7276" y="274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can be the state of the logs when the leader comes to power.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7276" y="59542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Each server has assigned each entry (1) a term, and (2) an index.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89103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58" name="Rectangle 57"/>
          <p:cNvSpPr/>
          <p:nvPr/>
        </p:nvSpPr>
        <p:spPr>
          <a:xfrm>
            <a:off x="6245666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66" name="Rectangle 65"/>
          <p:cNvSpPr/>
          <p:nvPr/>
        </p:nvSpPr>
        <p:spPr>
          <a:xfrm>
            <a:off x="4011576" y="2773531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67" name="Rectangle 66"/>
          <p:cNvSpPr/>
          <p:nvPr/>
        </p:nvSpPr>
        <p:spPr>
          <a:xfrm>
            <a:off x="4586323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68" name="Rectangle 67"/>
          <p:cNvSpPr/>
          <p:nvPr/>
        </p:nvSpPr>
        <p:spPr>
          <a:xfrm>
            <a:off x="5142886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69" name="Rectangle 68"/>
          <p:cNvSpPr/>
          <p:nvPr/>
        </p:nvSpPr>
        <p:spPr>
          <a:xfrm>
            <a:off x="5699449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687663" y="1598952"/>
            <a:ext cx="56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256012" y="1598952"/>
            <a:ext cx="54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800789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357352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756056" y="2773531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(a)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756056" y="3387596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96" name="Rounded Rectangular Callout 95"/>
          <p:cNvSpPr/>
          <p:nvPr/>
        </p:nvSpPr>
        <p:spPr>
          <a:xfrm>
            <a:off x="1616437" y="4494345"/>
            <a:ext cx="4272010" cy="612648"/>
          </a:xfrm>
          <a:prstGeom prst="wedgeRoundRectCallout">
            <a:avLst>
              <a:gd name="adj1" fmla="val -9057"/>
              <a:gd name="adj2" fmla="val -138060"/>
              <a:gd name="adj3" fmla="val 16667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What’s wrong with the logs of (a) and (</a:t>
            </a:r>
            <a:r>
              <a:rPr lang="en-US" b="1" dirty="0" err="1" smtClean="0">
                <a:solidFill>
                  <a:schemeClr val="tx1"/>
                </a:solidFill>
              </a:rPr>
              <a:t>b</a:t>
            </a:r>
            <a:r>
              <a:rPr lang="en-US" b="1" dirty="0" smtClean="0">
                <a:solidFill>
                  <a:schemeClr val="tx1"/>
                </a:solidFill>
              </a:rPr>
              <a:t>)?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616438" y="5106993"/>
            <a:ext cx="4272010" cy="757688"/>
          </a:xfrm>
          <a:prstGeom prst="round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They are missing log entries.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>
            <a:spLocks/>
          </p:cNvSpPr>
          <p:nvPr/>
        </p:nvSpPr>
        <p:spPr>
          <a:xfrm>
            <a:off x="1108265" y="2072530"/>
            <a:ext cx="7997777" cy="6217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5648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752211" y="2146753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32230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289704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3455050" y="2146753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400123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457597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5132540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195648" y="2773530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752211" y="2773530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2321949" y="2773530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2897047" y="2773530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3455050" y="2773530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1195648" y="3400307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1752211" y="3400307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2321949" y="3400307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2897047" y="3400307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95648" y="1595331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752210" y="1595331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324792" y="1598952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899890" y="1598952"/>
            <a:ext cx="55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453608" y="1595331"/>
            <a:ext cx="54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999789" y="1595331"/>
            <a:ext cx="5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8821" y="1598952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36824" y="1595331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375" y="1598952"/>
            <a:ext cx="119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Log index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098805" y="2146753"/>
            <a:ext cx="92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7276" y="274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can be the state of the logs when the leader comes to power.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7276" y="59542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Each server has assigned each entry (1) a term, and (2) an index.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89103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58" name="Rectangle 57"/>
          <p:cNvSpPr/>
          <p:nvPr/>
        </p:nvSpPr>
        <p:spPr>
          <a:xfrm>
            <a:off x="6245666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66" name="Rectangle 65"/>
          <p:cNvSpPr/>
          <p:nvPr/>
        </p:nvSpPr>
        <p:spPr>
          <a:xfrm>
            <a:off x="4011576" y="2773531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67" name="Rectangle 66"/>
          <p:cNvSpPr/>
          <p:nvPr/>
        </p:nvSpPr>
        <p:spPr>
          <a:xfrm>
            <a:off x="4586323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68" name="Rectangle 67"/>
          <p:cNvSpPr/>
          <p:nvPr/>
        </p:nvSpPr>
        <p:spPr>
          <a:xfrm>
            <a:off x="5142886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69" name="Rectangle 68"/>
          <p:cNvSpPr/>
          <p:nvPr/>
        </p:nvSpPr>
        <p:spPr>
          <a:xfrm>
            <a:off x="5699449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687663" y="1598952"/>
            <a:ext cx="56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256012" y="1598952"/>
            <a:ext cx="54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800789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357352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756056" y="2773531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(a)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756056" y="3387596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96" name="Rounded Rectangular Callout 95"/>
          <p:cNvSpPr/>
          <p:nvPr/>
        </p:nvSpPr>
        <p:spPr>
          <a:xfrm>
            <a:off x="1616437" y="4494345"/>
            <a:ext cx="4272010" cy="612648"/>
          </a:xfrm>
          <a:prstGeom prst="wedgeRoundRectCallout">
            <a:avLst>
              <a:gd name="adj1" fmla="val -9057"/>
              <a:gd name="adj2" fmla="val -138060"/>
              <a:gd name="adj3" fmla="val 16667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How might this have happened?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616438" y="5106993"/>
            <a:ext cx="4272010" cy="757688"/>
          </a:xfrm>
          <a:prstGeom prst="round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They could have gone offline and come back; (a) during term 6, (</a:t>
            </a:r>
            <a:r>
              <a:rPr lang="en-US" b="1" dirty="0" err="1" smtClean="0"/>
              <a:t>b</a:t>
            </a:r>
            <a:r>
              <a:rPr lang="en-US" b="1" dirty="0" smtClean="0"/>
              <a:t>) during term 4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>
            <a:spLocks/>
          </p:cNvSpPr>
          <p:nvPr/>
        </p:nvSpPr>
        <p:spPr>
          <a:xfrm>
            <a:off x="1108265" y="2072530"/>
            <a:ext cx="7997777" cy="6217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5648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752211" y="2146753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32230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289704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3455050" y="2146753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400123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457597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5132540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>
          <a:xfrm>
            <a:off x="2897047" y="4027085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6" name="Rectangle 25"/>
          <p:cNvSpPr/>
          <p:nvPr/>
        </p:nvSpPr>
        <p:spPr>
          <a:xfrm>
            <a:off x="3443227" y="4027085"/>
            <a:ext cx="568685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7" name="Rectangle 26"/>
          <p:cNvSpPr/>
          <p:nvPr/>
        </p:nvSpPr>
        <p:spPr>
          <a:xfrm>
            <a:off x="4017974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8" name="Rectangle 27"/>
          <p:cNvSpPr/>
          <p:nvPr/>
        </p:nvSpPr>
        <p:spPr>
          <a:xfrm>
            <a:off x="4574537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1198492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755055" y="4653863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2324793" y="4653863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9" name="Rectangle 18"/>
          <p:cNvSpPr/>
          <p:nvPr/>
        </p:nvSpPr>
        <p:spPr>
          <a:xfrm>
            <a:off x="2899891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9" name="Rectangle 28"/>
          <p:cNvSpPr/>
          <p:nvPr/>
        </p:nvSpPr>
        <p:spPr>
          <a:xfrm>
            <a:off x="3457894" y="4653863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4004074" y="4653863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31" name="Rectangle 30"/>
          <p:cNvSpPr/>
          <p:nvPr/>
        </p:nvSpPr>
        <p:spPr>
          <a:xfrm>
            <a:off x="4578821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33" name="Rectangle 32"/>
          <p:cNvSpPr/>
          <p:nvPr/>
        </p:nvSpPr>
        <p:spPr>
          <a:xfrm>
            <a:off x="1195648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1752211" y="4027085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95648" y="1595331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752210" y="1595331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324792" y="1598952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899890" y="1598952"/>
            <a:ext cx="55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453608" y="1595331"/>
            <a:ext cx="54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999789" y="1595331"/>
            <a:ext cx="5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8821" y="1598952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36824" y="1595331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375" y="1598952"/>
            <a:ext cx="119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Log index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098805" y="2146753"/>
            <a:ext cx="92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7276" y="274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can be the state of the logs when the leader comes to power.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7276" y="59542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Each server has assigned each entry (1) a term, and (2) an index.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89103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58" name="Rectangle 57"/>
          <p:cNvSpPr/>
          <p:nvPr/>
        </p:nvSpPr>
        <p:spPr>
          <a:xfrm>
            <a:off x="6245666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59" name="Rectangle 58"/>
          <p:cNvSpPr/>
          <p:nvPr/>
        </p:nvSpPr>
        <p:spPr>
          <a:xfrm>
            <a:off x="2321246" y="4027085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70" name="Rectangle 69"/>
          <p:cNvSpPr/>
          <p:nvPr/>
        </p:nvSpPr>
        <p:spPr>
          <a:xfrm>
            <a:off x="5131100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1" name="Rectangle 70"/>
          <p:cNvSpPr/>
          <p:nvPr/>
        </p:nvSpPr>
        <p:spPr>
          <a:xfrm>
            <a:off x="5687663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2" name="Rectangle 71"/>
          <p:cNvSpPr/>
          <p:nvPr/>
        </p:nvSpPr>
        <p:spPr>
          <a:xfrm>
            <a:off x="6244226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3" name="Rectangle 72"/>
          <p:cNvSpPr/>
          <p:nvPr/>
        </p:nvSpPr>
        <p:spPr>
          <a:xfrm>
            <a:off x="6800789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4" name="Rectangle 73"/>
          <p:cNvSpPr/>
          <p:nvPr/>
        </p:nvSpPr>
        <p:spPr>
          <a:xfrm>
            <a:off x="5135384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5" name="Rectangle 74"/>
          <p:cNvSpPr/>
          <p:nvPr/>
        </p:nvSpPr>
        <p:spPr>
          <a:xfrm>
            <a:off x="5691947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6" name="Rectangle 75"/>
          <p:cNvSpPr/>
          <p:nvPr/>
        </p:nvSpPr>
        <p:spPr>
          <a:xfrm>
            <a:off x="6248510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7" name="Rectangle 76"/>
          <p:cNvSpPr/>
          <p:nvPr/>
        </p:nvSpPr>
        <p:spPr>
          <a:xfrm>
            <a:off x="6800789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78" name="Rectangle 77"/>
          <p:cNvSpPr/>
          <p:nvPr/>
        </p:nvSpPr>
        <p:spPr>
          <a:xfrm>
            <a:off x="7357352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687663" y="1598952"/>
            <a:ext cx="56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256012" y="1598952"/>
            <a:ext cx="54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800789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357352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99" name="Rectangle 98"/>
          <p:cNvSpPr/>
          <p:nvPr/>
        </p:nvSpPr>
        <p:spPr>
          <a:xfrm>
            <a:off x="756056" y="4027085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756056" y="4653863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d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60" name="Rounded Rectangular Callout 59"/>
          <p:cNvSpPr/>
          <p:nvPr/>
        </p:nvSpPr>
        <p:spPr>
          <a:xfrm>
            <a:off x="1108265" y="2918272"/>
            <a:ext cx="4272010" cy="612648"/>
          </a:xfrm>
          <a:prstGeom prst="wedgeRoundRectCallout">
            <a:avLst>
              <a:gd name="adj1" fmla="val -18516"/>
              <a:gd name="adj2" fmla="val 119034"/>
              <a:gd name="adj3" fmla="val 16667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What’s wrong with the logs of (</a:t>
            </a:r>
            <a:r>
              <a:rPr lang="en-US" b="1" dirty="0" err="1" smtClean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) and (</a:t>
            </a:r>
            <a:r>
              <a:rPr lang="en-US" b="1" dirty="0" err="1" smtClean="0">
                <a:solidFill>
                  <a:schemeClr val="tx1"/>
                </a:solidFill>
              </a:rPr>
              <a:t>d</a:t>
            </a:r>
            <a:r>
              <a:rPr lang="en-US" b="1" dirty="0" smtClean="0">
                <a:solidFill>
                  <a:schemeClr val="tx1"/>
                </a:solidFill>
              </a:rPr>
              <a:t>)?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380275" y="2918272"/>
            <a:ext cx="3306525" cy="612648"/>
          </a:xfrm>
          <a:prstGeom prst="round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They have extra log entries.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>
            <a:spLocks/>
          </p:cNvSpPr>
          <p:nvPr/>
        </p:nvSpPr>
        <p:spPr>
          <a:xfrm>
            <a:off x="1108265" y="2072530"/>
            <a:ext cx="7997777" cy="6217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5648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752211" y="2146753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32230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289704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3455050" y="2146753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400123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457597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5132540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>
          <a:xfrm>
            <a:off x="2897047" y="4027085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6" name="Rectangle 25"/>
          <p:cNvSpPr/>
          <p:nvPr/>
        </p:nvSpPr>
        <p:spPr>
          <a:xfrm>
            <a:off x="3443227" y="4027085"/>
            <a:ext cx="568685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7" name="Rectangle 26"/>
          <p:cNvSpPr/>
          <p:nvPr/>
        </p:nvSpPr>
        <p:spPr>
          <a:xfrm>
            <a:off x="4017974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8" name="Rectangle 27"/>
          <p:cNvSpPr/>
          <p:nvPr/>
        </p:nvSpPr>
        <p:spPr>
          <a:xfrm>
            <a:off x="4574537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1198492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755055" y="4653863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2324793" y="4653863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9" name="Rectangle 18"/>
          <p:cNvSpPr/>
          <p:nvPr/>
        </p:nvSpPr>
        <p:spPr>
          <a:xfrm>
            <a:off x="2899891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9" name="Rectangle 28"/>
          <p:cNvSpPr/>
          <p:nvPr/>
        </p:nvSpPr>
        <p:spPr>
          <a:xfrm>
            <a:off x="3457894" y="4653863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4004074" y="4653863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31" name="Rectangle 30"/>
          <p:cNvSpPr/>
          <p:nvPr/>
        </p:nvSpPr>
        <p:spPr>
          <a:xfrm>
            <a:off x="4578821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33" name="Rectangle 32"/>
          <p:cNvSpPr/>
          <p:nvPr/>
        </p:nvSpPr>
        <p:spPr>
          <a:xfrm>
            <a:off x="1195648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1752211" y="4027085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95648" y="1595331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752210" y="1595331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324792" y="1598952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899890" y="1598952"/>
            <a:ext cx="55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453608" y="1595331"/>
            <a:ext cx="54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999789" y="1595331"/>
            <a:ext cx="5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8821" y="1598952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36824" y="1595331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375" y="1598952"/>
            <a:ext cx="119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Log index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098805" y="2146753"/>
            <a:ext cx="92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7276" y="274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can be the state of the logs when the leader comes to power.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7276" y="59542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Each server has assigned each entry (1) a term, and (2) an index.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89103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58" name="Rectangle 57"/>
          <p:cNvSpPr/>
          <p:nvPr/>
        </p:nvSpPr>
        <p:spPr>
          <a:xfrm>
            <a:off x="6245666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59" name="Rectangle 58"/>
          <p:cNvSpPr/>
          <p:nvPr/>
        </p:nvSpPr>
        <p:spPr>
          <a:xfrm>
            <a:off x="2321246" y="4027085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70" name="Rectangle 69"/>
          <p:cNvSpPr/>
          <p:nvPr/>
        </p:nvSpPr>
        <p:spPr>
          <a:xfrm>
            <a:off x="5131100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1" name="Rectangle 70"/>
          <p:cNvSpPr/>
          <p:nvPr/>
        </p:nvSpPr>
        <p:spPr>
          <a:xfrm>
            <a:off x="5687663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2" name="Rectangle 71"/>
          <p:cNvSpPr/>
          <p:nvPr/>
        </p:nvSpPr>
        <p:spPr>
          <a:xfrm>
            <a:off x="6244226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3" name="Rectangle 72"/>
          <p:cNvSpPr/>
          <p:nvPr/>
        </p:nvSpPr>
        <p:spPr>
          <a:xfrm>
            <a:off x="6800789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4" name="Rectangle 73"/>
          <p:cNvSpPr/>
          <p:nvPr/>
        </p:nvSpPr>
        <p:spPr>
          <a:xfrm>
            <a:off x="5135384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5" name="Rectangle 74"/>
          <p:cNvSpPr/>
          <p:nvPr/>
        </p:nvSpPr>
        <p:spPr>
          <a:xfrm>
            <a:off x="5691947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6" name="Rectangle 75"/>
          <p:cNvSpPr/>
          <p:nvPr/>
        </p:nvSpPr>
        <p:spPr>
          <a:xfrm>
            <a:off x="6248510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7" name="Rectangle 76"/>
          <p:cNvSpPr/>
          <p:nvPr/>
        </p:nvSpPr>
        <p:spPr>
          <a:xfrm>
            <a:off x="6800789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78" name="Rectangle 77"/>
          <p:cNvSpPr/>
          <p:nvPr/>
        </p:nvSpPr>
        <p:spPr>
          <a:xfrm>
            <a:off x="7357352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687663" y="1598952"/>
            <a:ext cx="56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256012" y="1598952"/>
            <a:ext cx="54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800789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357352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99" name="Rectangle 98"/>
          <p:cNvSpPr/>
          <p:nvPr/>
        </p:nvSpPr>
        <p:spPr>
          <a:xfrm>
            <a:off x="756056" y="4027085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756056" y="4653863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d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60" name="Rounded Rectangular Callout 59"/>
          <p:cNvSpPr/>
          <p:nvPr/>
        </p:nvSpPr>
        <p:spPr>
          <a:xfrm>
            <a:off x="1108265" y="2918272"/>
            <a:ext cx="4272010" cy="612648"/>
          </a:xfrm>
          <a:prstGeom prst="wedgeRoundRectCallout">
            <a:avLst>
              <a:gd name="adj1" fmla="val -18516"/>
              <a:gd name="adj2" fmla="val 119034"/>
              <a:gd name="adj3" fmla="val 16667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How might this have happened?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380275" y="2918271"/>
            <a:ext cx="3725767" cy="974079"/>
          </a:xfrm>
          <a:prstGeom prst="round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</a:t>
            </a:r>
            <a:r>
              <a:rPr lang="en-US" b="1" dirty="0" err="1" smtClean="0"/>
              <a:t>c</a:t>
            </a:r>
            <a:r>
              <a:rPr lang="en-US" b="1" dirty="0" smtClean="0"/>
              <a:t>) was leader for term 6, added entry and crashed; (</a:t>
            </a:r>
            <a:r>
              <a:rPr lang="en-US" b="1" dirty="0" err="1" smtClean="0"/>
              <a:t>d</a:t>
            </a:r>
            <a:r>
              <a:rPr lang="en-US" b="1" dirty="0" smtClean="0"/>
              <a:t>) was leader for 7, added entries and crashed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>
            <a:spLocks/>
          </p:cNvSpPr>
          <p:nvPr/>
        </p:nvSpPr>
        <p:spPr>
          <a:xfrm>
            <a:off x="1108265" y="2072530"/>
            <a:ext cx="7997777" cy="6217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5648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752211" y="2146753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32230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289704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3455050" y="2146753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400123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457597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5132540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95648" y="1595331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752210" y="1595331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324792" y="1598952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899890" y="1598952"/>
            <a:ext cx="55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453608" y="1595331"/>
            <a:ext cx="54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999789" y="1595331"/>
            <a:ext cx="5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8821" y="1598952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36824" y="1595331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375" y="1598952"/>
            <a:ext cx="119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Log index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098805" y="2146753"/>
            <a:ext cx="92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7276" y="274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can be the state of the logs when the leader comes to power.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7276" y="59542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Each server has assigned each entry (1) a term, and (2) an index.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89103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58" name="Rectangle 57"/>
          <p:cNvSpPr/>
          <p:nvPr/>
        </p:nvSpPr>
        <p:spPr>
          <a:xfrm>
            <a:off x="6245666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1195647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1" name="Rectangle 60"/>
          <p:cNvSpPr/>
          <p:nvPr/>
        </p:nvSpPr>
        <p:spPr>
          <a:xfrm>
            <a:off x="1752210" y="5894706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2" name="Rectangle 61"/>
          <p:cNvSpPr/>
          <p:nvPr/>
        </p:nvSpPr>
        <p:spPr>
          <a:xfrm>
            <a:off x="2321948" y="5894706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3" name="Rectangle 62"/>
          <p:cNvSpPr/>
          <p:nvPr/>
        </p:nvSpPr>
        <p:spPr>
          <a:xfrm>
            <a:off x="1192803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4" name="Rectangle 63"/>
          <p:cNvSpPr/>
          <p:nvPr/>
        </p:nvSpPr>
        <p:spPr>
          <a:xfrm>
            <a:off x="1749366" y="5267928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5" name="Rectangle 64"/>
          <p:cNvSpPr/>
          <p:nvPr/>
        </p:nvSpPr>
        <p:spPr>
          <a:xfrm>
            <a:off x="2318401" y="5267928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79" name="Rectangle 78"/>
          <p:cNvSpPr/>
          <p:nvPr/>
        </p:nvSpPr>
        <p:spPr>
          <a:xfrm>
            <a:off x="2885224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0" name="Rectangle 79"/>
          <p:cNvSpPr/>
          <p:nvPr/>
        </p:nvSpPr>
        <p:spPr>
          <a:xfrm>
            <a:off x="3443227" y="5267928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2" name="Rectangle 81"/>
          <p:cNvSpPr/>
          <p:nvPr/>
        </p:nvSpPr>
        <p:spPr>
          <a:xfrm>
            <a:off x="3996909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3" name="Rectangle 82"/>
          <p:cNvSpPr/>
          <p:nvPr/>
        </p:nvSpPr>
        <p:spPr>
          <a:xfrm>
            <a:off x="4554912" y="5267928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4" name="Rectangle 83"/>
          <p:cNvSpPr/>
          <p:nvPr/>
        </p:nvSpPr>
        <p:spPr>
          <a:xfrm>
            <a:off x="2883784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5" name="Rectangle 84"/>
          <p:cNvSpPr/>
          <p:nvPr/>
        </p:nvSpPr>
        <p:spPr>
          <a:xfrm>
            <a:off x="3441787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6" name="Rectangle 85"/>
          <p:cNvSpPr/>
          <p:nvPr/>
        </p:nvSpPr>
        <p:spPr>
          <a:xfrm>
            <a:off x="3995469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7" name="Rectangle 86"/>
          <p:cNvSpPr/>
          <p:nvPr/>
        </p:nvSpPr>
        <p:spPr>
          <a:xfrm>
            <a:off x="4553472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88" name="Rectangle 87"/>
          <p:cNvSpPr/>
          <p:nvPr/>
        </p:nvSpPr>
        <p:spPr>
          <a:xfrm>
            <a:off x="5107154" y="5894082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89" name="Rectangle 88"/>
          <p:cNvSpPr/>
          <p:nvPr/>
        </p:nvSpPr>
        <p:spPr>
          <a:xfrm>
            <a:off x="5660836" y="5894082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0" name="Rectangle 89"/>
          <p:cNvSpPr/>
          <p:nvPr/>
        </p:nvSpPr>
        <p:spPr>
          <a:xfrm>
            <a:off x="6214518" y="5893458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1" name="Rectangle 90"/>
          <p:cNvSpPr/>
          <p:nvPr/>
        </p:nvSpPr>
        <p:spPr>
          <a:xfrm>
            <a:off x="6768200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687663" y="1598952"/>
            <a:ext cx="56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256012" y="1598952"/>
            <a:ext cx="54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800789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357352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101" name="Rectangle 100"/>
          <p:cNvSpPr/>
          <p:nvPr/>
        </p:nvSpPr>
        <p:spPr>
          <a:xfrm>
            <a:off x="750367" y="5267928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e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56056" y="5895330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f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81" name="Rounded Rectangular Callout 80"/>
          <p:cNvSpPr/>
          <p:nvPr/>
        </p:nvSpPr>
        <p:spPr>
          <a:xfrm>
            <a:off x="992805" y="4153832"/>
            <a:ext cx="4272010" cy="612648"/>
          </a:xfrm>
          <a:prstGeom prst="wedgeRoundRectCallout">
            <a:avLst>
              <a:gd name="adj1" fmla="val -18516"/>
              <a:gd name="adj2" fmla="val 119034"/>
              <a:gd name="adj3" fmla="val 16667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What’s wrong with the logs of (</a:t>
            </a:r>
            <a:r>
              <a:rPr lang="en-US" b="1" dirty="0" err="1" smtClean="0">
                <a:solidFill>
                  <a:schemeClr val="tx1"/>
                </a:solidFill>
              </a:rPr>
              <a:t>e</a:t>
            </a:r>
            <a:r>
              <a:rPr lang="en-US" b="1" dirty="0" smtClean="0">
                <a:solidFill>
                  <a:schemeClr val="tx1"/>
                </a:solidFill>
              </a:rPr>
              <a:t>) and (</a:t>
            </a:r>
            <a:r>
              <a:rPr lang="en-US" b="1" dirty="0" err="1" smtClean="0">
                <a:solidFill>
                  <a:schemeClr val="tx1"/>
                </a:solidFill>
              </a:rPr>
              <a:t>f</a:t>
            </a:r>
            <a:r>
              <a:rPr lang="en-US" b="1" dirty="0" smtClean="0">
                <a:solidFill>
                  <a:schemeClr val="tx1"/>
                </a:solidFill>
              </a:rPr>
              <a:t>)?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264815" y="4153832"/>
            <a:ext cx="3306525" cy="612648"/>
          </a:xfrm>
          <a:prstGeom prst="round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They have extra log entries and missing log entries.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2199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Phase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What if fewer than 3 Yes votes?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Replicas do not commit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4870" y="3680891"/>
            <a:ext cx="126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 Yes votes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892643" y="2429077"/>
            <a:ext cx="1386549" cy="14348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92643" y="3863969"/>
            <a:ext cx="1386549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92643" y="3863969"/>
            <a:ext cx="1386549" cy="14101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12587" y="3586970"/>
            <a:ext cx="1011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Abort: X </a:t>
            </a:r>
            <a:r>
              <a:rPr lang="en-US" sz="1200" b="1" dirty="0" err="1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sz="1200" b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8867938">
            <a:off x="4070340" y="2803881"/>
            <a:ext cx="1011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Abort: X </a:t>
            </a:r>
            <a:r>
              <a:rPr lang="en-US" sz="1200" b="1" dirty="0" err="1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sz="1200" b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706685">
            <a:off x="4176570" y="4324382"/>
            <a:ext cx="1011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Abort: X </a:t>
            </a:r>
            <a:r>
              <a:rPr lang="en-US" sz="1200" b="1" dirty="0" err="1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sz="1200" b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6803879" y="2176032"/>
            <a:ext cx="560804" cy="56080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6803879" y="3583567"/>
            <a:ext cx="560804" cy="56080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6803879" y="4897983"/>
            <a:ext cx="560804" cy="56080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>
            <a:spLocks/>
          </p:cNvSpPr>
          <p:nvPr/>
        </p:nvSpPr>
        <p:spPr>
          <a:xfrm>
            <a:off x="1108265" y="2072530"/>
            <a:ext cx="7997777" cy="6217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5648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752211" y="2146753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32230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289704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3455050" y="2146753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400123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457597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5132540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95648" y="1595331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752210" y="1595331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324792" y="1598952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899890" y="1598952"/>
            <a:ext cx="55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453608" y="1595331"/>
            <a:ext cx="54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999789" y="1595331"/>
            <a:ext cx="5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8821" y="1598952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36824" y="1595331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375" y="1598952"/>
            <a:ext cx="119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Log index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098805" y="2146753"/>
            <a:ext cx="92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7276" y="274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can be the state of the logs when the leader comes to power.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7276" y="59542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Each server has assigned each entry (1) a term, and (2) an index.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89103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58" name="Rectangle 57"/>
          <p:cNvSpPr/>
          <p:nvPr/>
        </p:nvSpPr>
        <p:spPr>
          <a:xfrm>
            <a:off x="6245666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1195647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1" name="Rectangle 60"/>
          <p:cNvSpPr/>
          <p:nvPr/>
        </p:nvSpPr>
        <p:spPr>
          <a:xfrm>
            <a:off x="1752210" y="5894706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2" name="Rectangle 61"/>
          <p:cNvSpPr/>
          <p:nvPr/>
        </p:nvSpPr>
        <p:spPr>
          <a:xfrm>
            <a:off x="2321948" y="5894706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3" name="Rectangle 62"/>
          <p:cNvSpPr/>
          <p:nvPr/>
        </p:nvSpPr>
        <p:spPr>
          <a:xfrm>
            <a:off x="1192803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4" name="Rectangle 63"/>
          <p:cNvSpPr/>
          <p:nvPr/>
        </p:nvSpPr>
        <p:spPr>
          <a:xfrm>
            <a:off x="1749366" y="5267928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5" name="Rectangle 64"/>
          <p:cNvSpPr/>
          <p:nvPr/>
        </p:nvSpPr>
        <p:spPr>
          <a:xfrm>
            <a:off x="2318401" y="5267928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79" name="Rectangle 78"/>
          <p:cNvSpPr/>
          <p:nvPr/>
        </p:nvSpPr>
        <p:spPr>
          <a:xfrm>
            <a:off x="2885224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0" name="Rectangle 79"/>
          <p:cNvSpPr/>
          <p:nvPr/>
        </p:nvSpPr>
        <p:spPr>
          <a:xfrm>
            <a:off x="3443227" y="5267928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2" name="Rectangle 81"/>
          <p:cNvSpPr/>
          <p:nvPr/>
        </p:nvSpPr>
        <p:spPr>
          <a:xfrm>
            <a:off x="3996909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3" name="Rectangle 82"/>
          <p:cNvSpPr/>
          <p:nvPr/>
        </p:nvSpPr>
        <p:spPr>
          <a:xfrm>
            <a:off x="4554912" y="5267928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4" name="Rectangle 83"/>
          <p:cNvSpPr/>
          <p:nvPr/>
        </p:nvSpPr>
        <p:spPr>
          <a:xfrm>
            <a:off x="2883784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5" name="Rectangle 84"/>
          <p:cNvSpPr/>
          <p:nvPr/>
        </p:nvSpPr>
        <p:spPr>
          <a:xfrm>
            <a:off x="3441787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6" name="Rectangle 85"/>
          <p:cNvSpPr/>
          <p:nvPr/>
        </p:nvSpPr>
        <p:spPr>
          <a:xfrm>
            <a:off x="3995469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7" name="Rectangle 86"/>
          <p:cNvSpPr/>
          <p:nvPr/>
        </p:nvSpPr>
        <p:spPr>
          <a:xfrm>
            <a:off x="4553472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88" name="Rectangle 87"/>
          <p:cNvSpPr/>
          <p:nvPr/>
        </p:nvSpPr>
        <p:spPr>
          <a:xfrm>
            <a:off x="5107154" y="5894082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89" name="Rectangle 88"/>
          <p:cNvSpPr/>
          <p:nvPr/>
        </p:nvSpPr>
        <p:spPr>
          <a:xfrm>
            <a:off x="5660836" y="5894082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0" name="Rectangle 89"/>
          <p:cNvSpPr/>
          <p:nvPr/>
        </p:nvSpPr>
        <p:spPr>
          <a:xfrm>
            <a:off x="6214518" y="5893458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1" name="Rectangle 90"/>
          <p:cNvSpPr/>
          <p:nvPr/>
        </p:nvSpPr>
        <p:spPr>
          <a:xfrm>
            <a:off x="6768200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687663" y="1598952"/>
            <a:ext cx="56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256012" y="1598952"/>
            <a:ext cx="54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800789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357352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101" name="Rectangle 100"/>
          <p:cNvSpPr/>
          <p:nvPr/>
        </p:nvSpPr>
        <p:spPr>
          <a:xfrm>
            <a:off x="750367" y="5267928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e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56056" y="5895330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f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97" name="Rounded Rectangular Callout 96"/>
          <p:cNvSpPr/>
          <p:nvPr/>
        </p:nvSpPr>
        <p:spPr>
          <a:xfrm>
            <a:off x="992805" y="4153832"/>
            <a:ext cx="4272010" cy="612648"/>
          </a:xfrm>
          <a:prstGeom prst="wedgeRoundRectCallout">
            <a:avLst>
              <a:gd name="adj1" fmla="val -18516"/>
              <a:gd name="adj2" fmla="val 119034"/>
              <a:gd name="adj3" fmla="val 16667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How could this have happened to (</a:t>
            </a:r>
            <a:r>
              <a:rPr lang="en-US" b="1" dirty="0" err="1" smtClean="0">
                <a:solidFill>
                  <a:schemeClr val="tx1"/>
                </a:solidFill>
              </a:rPr>
              <a:t>f</a:t>
            </a:r>
            <a:r>
              <a:rPr lang="en-US" b="1" dirty="0" smtClean="0">
                <a:solidFill>
                  <a:schemeClr val="tx1"/>
                </a:solidFill>
              </a:rPr>
              <a:t>)?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264815" y="3158411"/>
            <a:ext cx="3625586" cy="2399733"/>
          </a:xfrm>
          <a:prstGeom prst="round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</a:t>
            </a:r>
            <a:r>
              <a:rPr lang="en-US" b="1" dirty="0" err="1" smtClean="0"/>
              <a:t>f</a:t>
            </a:r>
            <a:r>
              <a:rPr lang="en-US" b="1" dirty="0" smtClean="0"/>
              <a:t>) was leader for term 2, added several entries and crashed. </a:t>
            </a:r>
          </a:p>
          <a:p>
            <a:pPr algn="ctr"/>
            <a:r>
              <a:rPr lang="en-US" b="1" dirty="0" smtClean="0"/>
              <a:t>(</a:t>
            </a:r>
            <a:r>
              <a:rPr lang="en-US" b="1" dirty="0" err="1" smtClean="0"/>
              <a:t>f</a:t>
            </a:r>
            <a:r>
              <a:rPr lang="en-US" b="1" dirty="0" smtClean="0"/>
              <a:t>) quickly restarted and became leader for term 3, added more entries and crashed before any entries from terms 2 or 3 could commit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66" name="Rectangle 165"/>
          <p:cNvSpPr/>
          <p:nvPr/>
        </p:nvSpPr>
        <p:spPr>
          <a:xfrm>
            <a:off x="6228334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457200" y="254665"/>
            <a:ext cx="494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Servers have to keep track of committed log entry with highest index. What are those here?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457200" y="1586120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7" name="Rounded Rectangular Callout 66"/>
          <p:cNvSpPr/>
          <p:nvPr/>
        </p:nvSpPr>
        <p:spPr>
          <a:xfrm>
            <a:off x="1695505" y="1589884"/>
            <a:ext cx="1335797" cy="743166"/>
          </a:xfrm>
          <a:prstGeom prst="wedgeRoundRectCallout">
            <a:avLst>
              <a:gd name="adj1" fmla="val -82270"/>
              <a:gd name="adj2" fmla="val 7784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</a:t>
            </a:r>
            <a:r>
              <a:rPr lang="en-US" b="1" dirty="0" smtClean="0"/>
              <a:t> </a:t>
            </a:r>
            <a:r>
              <a:rPr lang="en-US" b="1" dirty="0" err="1" smtClean="0">
                <a:sym typeface="Wingdings"/>
              </a:rPr>
              <a:t></a:t>
            </a:r>
            <a:r>
              <a:rPr lang="en-US" b="1" dirty="0" smtClean="0">
                <a:sym typeface="Wingdings"/>
              </a:rPr>
              <a:t> 5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023801" y="5331266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80363" y="5331266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152945" y="5334887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671771" y="3306299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228333" y="3306299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671771" y="6439816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228333" y="6439816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57200" y="876993"/>
            <a:ext cx="49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 for all three servers.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DD55C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DD55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DD55C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66" name="Rectangle 165"/>
          <p:cNvSpPr/>
          <p:nvPr/>
        </p:nvSpPr>
        <p:spPr>
          <a:xfrm>
            <a:off x="6228334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457200" y="254665"/>
            <a:ext cx="494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Leader reports its highest index of committed action when forwarding request to followers.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This is how followers update their state machines.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457200" y="1586120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1695505" y="1589884"/>
            <a:ext cx="1335797" cy="743166"/>
          </a:xfrm>
          <a:prstGeom prst="wedgeRoundRectCallout">
            <a:avLst>
              <a:gd name="adj1" fmla="val -82270"/>
              <a:gd name="adj2" fmla="val 7784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</a:t>
            </a:r>
            <a:r>
              <a:rPr lang="en-US" b="1" dirty="0" smtClean="0"/>
              <a:t> </a:t>
            </a:r>
            <a:r>
              <a:rPr lang="en-US" b="1" dirty="0" err="1" smtClean="0">
                <a:sym typeface="Wingdings"/>
              </a:rPr>
              <a:t></a:t>
            </a:r>
            <a:r>
              <a:rPr lang="en-US" b="1" dirty="0" smtClean="0">
                <a:sym typeface="Wingdings"/>
              </a:rPr>
              <a:t> 5</a:t>
            </a:r>
            <a:endParaRPr lang="en-US" b="1" dirty="0"/>
          </a:p>
        </p:txBody>
      </p:sp>
      <p:grpSp>
        <p:nvGrpSpPr>
          <p:cNvPr id="7" name="Group 91"/>
          <p:cNvGrpSpPr/>
          <p:nvPr/>
        </p:nvGrpSpPr>
        <p:grpSpPr>
          <a:xfrm>
            <a:off x="2705519" y="1850242"/>
            <a:ext cx="2848346" cy="2013808"/>
            <a:chOff x="2705519" y="1850242"/>
            <a:chExt cx="2848346" cy="2013808"/>
          </a:xfrm>
        </p:grpSpPr>
        <p:cxnSp>
          <p:nvCxnSpPr>
            <p:cNvPr id="66" name="Straight Arrow Connector 65"/>
            <p:cNvCxnSpPr>
              <a:stCxn id="75" idx="3"/>
              <a:endCxn id="109" idx="1"/>
            </p:cNvCxnSpPr>
            <p:nvPr/>
          </p:nvCxnSpPr>
          <p:spPr>
            <a:xfrm flipV="1">
              <a:off x="2705519" y="1850242"/>
              <a:ext cx="2848346" cy="2013808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723517" y="2632055"/>
              <a:ext cx="659556" cy="646331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Term=1</a:t>
              </a:r>
            </a:p>
            <a:p>
              <a:pPr algn="ctr"/>
              <a:r>
                <a:rPr lang="en-US" sz="1200" b="1" dirty="0" smtClean="0"/>
                <a:t>y </a:t>
              </a:r>
              <a:r>
                <a:rPr lang="en-US" sz="1200" b="1" dirty="0" err="1" smtClean="0">
                  <a:sym typeface="Wingdings"/>
                </a:rPr>
                <a:t></a:t>
              </a:r>
              <a:r>
                <a:rPr lang="en-US" sz="1200" b="1" dirty="0" smtClean="0">
                  <a:sym typeface="Wingdings"/>
                </a:rPr>
                <a:t> 5</a:t>
              </a:r>
            </a:p>
            <a:p>
              <a:pPr algn="ctr"/>
              <a:r>
                <a:rPr lang="en-US" sz="1200" b="1" dirty="0" smtClean="0">
                  <a:sym typeface="Wingdings"/>
                </a:rPr>
                <a:t>High=2</a:t>
              </a:r>
              <a:endParaRPr lang="en-US" sz="1200" b="1" dirty="0"/>
            </a:p>
          </p:txBody>
        </p:sp>
      </p:grpSp>
      <p:grpSp>
        <p:nvGrpSpPr>
          <p:cNvPr id="8" name="Group 92"/>
          <p:cNvGrpSpPr/>
          <p:nvPr/>
        </p:nvGrpSpPr>
        <p:grpSpPr>
          <a:xfrm>
            <a:off x="2705519" y="3864050"/>
            <a:ext cx="2848346" cy="1096370"/>
            <a:chOff x="2705519" y="3864050"/>
            <a:chExt cx="2848346" cy="1096370"/>
          </a:xfrm>
        </p:grpSpPr>
        <p:cxnSp>
          <p:nvCxnSpPr>
            <p:cNvPr id="67" name="Straight Arrow Connector 66"/>
            <p:cNvCxnSpPr>
              <a:stCxn id="75" idx="3"/>
              <a:endCxn id="126" idx="1"/>
            </p:cNvCxnSpPr>
            <p:nvPr/>
          </p:nvCxnSpPr>
          <p:spPr>
            <a:xfrm>
              <a:off x="2705519" y="3864050"/>
              <a:ext cx="2848346" cy="1096370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875917" y="4196221"/>
              <a:ext cx="659556" cy="646331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Term=1</a:t>
              </a:r>
            </a:p>
            <a:p>
              <a:pPr algn="ctr"/>
              <a:r>
                <a:rPr lang="en-US" sz="1200" b="1" dirty="0" smtClean="0"/>
                <a:t>y </a:t>
              </a:r>
              <a:r>
                <a:rPr lang="en-US" sz="1200" b="1" dirty="0" err="1" smtClean="0">
                  <a:sym typeface="Wingdings"/>
                </a:rPr>
                <a:t></a:t>
              </a:r>
              <a:r>
                <a:rPr lang="en-US" sz="1200" b="1" dirty="0" smtClean="0">
                  <a:sym typeface="Wingdings"/>
                </a:rPr>
                <a:t> 5</a:t>
              </a:r>
            </a:p>
            <a:p>
              <a:pPr algn="ctr"/>
              <a:r>
                <a:rPr lang="en-US" sz="1200" b="1" dirty="0" smtClean="0">
                  <a:sym typeface="Wingdings"/>
                </a:rPr>
                <a:t>High=2</a:t>
              </a:r>
              <a:endParaRPr lang="en-US" sz="1200" b="1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023801" y="5331266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580363" y="5331266"/>
            <a:ext cx="56938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152945" y="5334887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671771" y="3306299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28333" y="3306299"/>
            <a:ext cx="56938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671771" y="6439816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228333" y="6439816"/>
            <a:ext cx="56938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66" name="Rectangle 165"/>
          <p:cNvSpPr/>
          <p:nvPr/>
        </p:nvSpPr>
        <p:spPr>
          <a:xfrm>
            <a:off x="6228334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457200" y="254665"/>
            <a:ext cx="494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Leader also reports highest index immediately preceding current append request.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457200" y="1586120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1695505" y="1589884"/>
            <a:ext cx="1335797" cy="743166"/>
          </a:xfrm>
          <a:prstGeom prst="wedgeRoundRectCallout">
            <a:avLst>
              <a:gd name="adj1" fmla="val -82270"/>
              <a:gd name="adj2" fmla="val 7784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</a:t>
            </a:r>
            <a:r>
              <a:rPr lang="en-US" b="1" dirty="0" smtClean="0"/>
              <a:t> </a:t>
            </a:r>
            <a:r>
              <a:rPr lang="en-US" b="1" dirty="0" err="1" smtClean="0">
                <a:sym typeface="Wingdings"/>
              </a:rPr>
              <a:t></a:t>
            </a:r>
            <a:r>
              <a:rPr lang="en-US" b="1" dirty="0" smtClean="0">
                <a:sym typeface="Wingdings"/>
              </a:rPr>
              <a:t> 5</a:t>
            </a:r>
            <a:endParaRPr lang="en-US" b="1" dirty="0"/>
          </a:p>
        </p:txBody>
      </p:sp>
      <p:grpSp>
        <p:nvGrpSpPr>
          <p:cNvPr id="7" name="Group 91"/>
          <p:cNvGrpSpPr/>
          <p:nvPr/>
        </p:nvGrpSpPr>
        <p:grpSpPr>
          <a:xfrm>
            <a:off x="2705519" y="1850242"/>
            <a:ext cx="2848346" cy="2013808"/>
            <a:chOff x="2705519" y="1850242"/>
            <a:chExt cx="2848346" cy="2013808"/>
          </a:xfrm>
        </p:grpSpPr>
        <p:cxnSp>
          <p:nvCxnSpPr>
            <p:cNvPr id="66" name="Straight Arrow Connector 65"/>
            <p:cNvCxnSpPr>
              <a:stCxn id="75" idx="3"/>
              <a:endCxn id="109" idx="1"/>
            </p:cNvCxnSpPr>
            <p:nvPr/>
          </p:nvCxnSpPr>
          <p:spPr>
            <a:xfrm flipV="1">
              <a:off x="2705519" y="1850242"/>
              <a:ext cx="2848346" cy="2013808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723517" y="2632055"/>
              <a:ext cx="659556" cy="830997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Term=1</a:t>
              </a:r>
            </a:p>
            <a:p>
              <a:pPr algn="ctr"/>
              <a:r>
                <a:rPr lang="en-US" sz="1200" b="1" dirty="0" smtClean="0"/>
                <a:t>y </a:t>
              </a:r>
              <a:r>
                <a:rPr lang="en-US" sz="1200" b="1" dirty="0" err="1" smtClean="0">
                  <a:sym typeface="Wingdings"/>
                </a:rPr>
                <a:t></a:t>
              </a:r>
              <a:r>
                <a:rPr lang="en-US" sz="1200" b="1" dirty="0" smtClean="0">
                  <a:sym typeface="Wingdings"/>
                </a:rPr>
                <a:t> 5</a:t>
              </a:r>
            </a:p>
            <a:p>
              <a:pPr algn="ctr"/>
              <a:r>
                <a:rPr lang="en-US" sz="1200" b="1" dirty="0" smtClean="0">
                  <a:sym typeface="Wingdings"/>
                </a:rPr>
                <a:t>High=2</a:t>
              </a:r>
            </a:p>
            <a:p>
              <a:pPr algn="ctr"/>
              <a:r>
                <a:rPr lang="en-US" sz="1200" b="1" dirty="0" err="1" smtClean="0">
                  <a:sym typeface="Wingdings"/>
                </a:rPr>
                <a:t>Pred</a:t>
              </a:r>
              <a:r>
                <a:rPr lang="en-US" sz="1200" b="1" dirty="0" smtClean="0">
                  <a:sym typeface="Wingdings"/>
                </a:rPr>
                <a:t>=2</a:t>
              </a:r>
              <a:endParaRPr lang="en-US" sz="1200" b="1" dirty="0"/>
            </a:p>
          </p:txBody>
        </p:sp>
      </p:grpSp>
      <p:grpSp>
        <p:nvGrpSpPr>
          <p:cNvPr id="8" name="Group 92"/>
          <p:cNvGrpSpPr/>
          <p:nvPr/>
        </p:nvGrpSpPr>
        <p:grpSpPr>
          <a:xfrm>
            <a:off x="2705519" y="3864050"/>
            <a:ext cx="2848346" cy="1163168"/>
            <a:chOff x="2705519" y="3864050"/>
            <a:chExt cx="2848346" cy="1163168"/>
          </a:xfrm>
        </p:grpSpPr>
        <p:cxnSp>
          <p:nvCxnSpPr>
            <p:cNvPr id="67" name="Straight Arrow Connector 66"/>
            <p:cNvCxnSpPr>
              <a:stCxn id="75" idx="3"/>
              <a:endCxn id="126" idx="1"/>
            </p:cNvCxnSpPr>
            <p:nvPr/>
          </p:nvCxnSpPr>
          <p:spPr>
            <a:xfrm>
              <a:off x="2705519" y="3864050"/>
              <a:ext cx="2848346" cy="1096370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875917" y="4196221"/>
              <a:ext cx="659556" cy="830997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Term=1</a:t>
              </a:r>
            </a:p>
            <a:p>
              <a:pPr algn="ctr"/>
              <a:r>
                <a:rPr lang="en-US" sz="1200" b="1" dirty="0" smtClean="0"/>
                <a:t>y </a:t>
              </a:r>
              <a:r>
                <a:rPr lang="en-US" sz="1200" b="1" dirty="0" err="1" smtClean="0">
                  <a:sym typeface="Wingdings"/>
                </a:rPr>
                <a:t></a:t>
              </a:r>
              <a:r>
                <a:rPr lang="en-US" sz="1200" b="1" dirty="0" smtClean="0">
                  <a:sym typeface="Wingdings"/>
                </a:rPr>
                <a:t> 5</a:t>
              </a:r>
            </a:p>
            <a:p>
              <a:pPr algn="ctr"/>
              <a:r>
                <a:rPr lang="en-US" sz="1200" b="1" dirty="0" smtClean="0">
                  <a:sym typeface="Wingdings"/>
                </a:rPr>
                <a:t>High=2</a:t>
              </a:r>
            </a:p>
            <a:p>
              <a:pPr algn="ctr"/>
              <a:r>
                <a:rPr lang="en-US" sz="1200" b="1" dirty="0" err="1" smtClean="0">
                  <a:sym typeface="Wingdings"/>
                </a:rPr>
                <a:t>Pred</a:t>
              </a:r>
              <a:r>
                <a:rPr lang="en-US" sz="1200" b="1" dirty="0" smtClean="0">
                  <a:sym typeface="Wingdings"/>
                </a:rPr>
                <a:t>=2</a:t>
              </a:r>
              <a:endParaRPr lang="en-US" sz="1200" b="1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023801" y="5331266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580363" y="5331266"/>
            <a:ext cx="56938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152945" y="5334887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671771" y="3306299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28333" y="3306299"/>
            <a:ext cx="56938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671771" y="6439816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228333" y="6439816"/>
            <a:ext cx="56938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457200" y="254665"/>
            <a:ext cx="49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Could this happen?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457200" y="1586120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1695505" y="1589884"/>
            <a:ext cx="1335797" cy="743166"/>
          </a:xfrm>
          <a:prstGeom prst="wedgeRoundRectCallout">
            <a:avLst>
              <a:gd name="adj1" fmla="val -82270"/>
              <a:gd name="adj2" fmla="val 7784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</a:t>
            </a:r>
            <a:r>
              <a:rPr lang="en-US" b="1" dirty="0" smtClean="0"/>
              <a:t> </a:t>
            </a:r>
            <a:r>
              <a:rPr lang="en-US" b="1" dirty="0" err="1" smtClean="0">
                <a:sym typeface="Wingdings"/>
              </a:rPr>
              <a:t></a:t>
            </a:r>
            <a:r>
              <a:rPr lang="en-US" b="1" dirty="0" smtClean="0">
                <a:sym typeface="Wingdings"/>
              </a:rPr>
              <a:t> 5</a:t>
            </a:r>
            <a:endParaRPr lang="en-US" b="1" dirty="0"/>
          </a:p>
        </p:txBody>
      </p:sp>
      <p:grpSp>
        <p:nvGrpSpPr>
          <p:cNvPr id="7" name="Group 91"/>
          <p:cNvGrpSpPr/>
          <p:nvPr/>
        </p:nvGrpSpPr>
        <p:grpSpPr>
          <a:xfrm>
            <a:off x="2705519" y="1850242"/>
            <a:ext cx="2848346" cy="2013808"/>
            <a:chOff x="2705519" y="1850242"/>
            <a:chExt cx="2848346" cy="2013808"/>
          </a:xfrm>
        </p:grpSpPr>
        <p:cxnSp>
          <p:nvCxnSpPr>
            <p:cNvPr id="66" name="Straight Arrow Connector 65"/>
            <p:cNvCxnSpPr>
              <a:stCxn id="75" idx="3"/>
              <a:endCxn id="109" idx="1"/>
            </p:cNvCxnSpPr>
            <p:nvPr/>
          </p:nvCxnSpPr>
          <p:spPr>
            <a:xfrm flipV="1">
              <a:off x="2705519" y="1850242"/>
              <a:ext cx="2848346" cy="2013808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723517" y="2632055"/>
              <a:ext cx="659556" cy="830997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Term=1</a:t>
              </a:r>
            </a:p>
            <a:p>
              <a:pPr algn="ctr"/>
              <a:r>
                <a:rPr lang="en-US" sz="1200" b="1" dirty="0" smtClean="0"/>
                <a:t>y </a:t>
              </a:r>
              <a:r>
                <a:rPr lang="en-US" sz="1200" b="1" dirty="0" err="1" smtClean="0">
                  <a:sym typeface="Wingdings"/>
                </a:rPr>
                <a:t></a:t>
              </a:r>
              <a:r>
                <a:rPr lang="en-US" sz="1200" b="1" dirty="0" smtClean="0">
                  <a:sym typeface="Wingdings"/>
                </a:rPr>
                <a:t> 5</a:t>
              </a:r>
            </a:p>
            <a:p>
              <a:pPr algn="ctr"/>
              <a:r>
                <a:rPr lang="en-US" sz="1200" b="1" dirty="0" smtClean="0">
                  <a:sym typeface="Wingdings"/>
                </a:rPr>
                <a:t>High=2</a:t>
              </a:r>
            </a:p>
            <a:p>
              <a:pPr algn="ctr"/>
              <a:r>
                <a:rPr lang="en-US" sz="1200" b="1" dirty="0" err="1" smtClean="0">
                  <a:sym typeface="Wingdings"/>
                </a:rPr>
                <a:t>Pred</a:t>
              </a:r>
              <a:r>
                <a:rPr lang="en-US" sz="1200" b="1" dirty="0" smtClean="0">
                  <a:sym typeface="Wingdings"/>
                </a:rPr>
                <a:t>=2</a:t>
              </a:r>
              <a:endParaRPr lang="en-US" sz="1200" b="1" dirty="0"/>
            </a:p>
          </p:txBody>
        </p:sp>
      </p:grpSp>
      <p:grpSp>
        <p:nvGrpSpPr>
          <p:cNvPr id="8" name="Group 92"/>
          <p:cNvGrpSpPr/>
          <p:nvPr/>
        </p:nvGrpSpPr>
        <p:grpSpPr>
          <a:xfrm>
            <a:off x="2705519" y="3864050"/>
            <a:ext cx="2848346" cy="1163168"/>
            <a:chOff x="2705519" y="3864050"/>
            <a:chExt cx="2848346" cy="1163168"/>
          </a:xfrm>
        </p:grpSpPr>
        <p:cxnSp>
          <p:nvCxnSpPr>
            <p:cNvPr id="67" name="Straight Arrow Connector 66"/>
            <p:cNvCxnSpPr>
              <a:stCxn id="75" idx="3"/>
              <a:endCxn id="126" idx="1"/>
            </p:cNvCxnSpPr>
            <p:nvPr/>
          </p:nvCxnSpPr>
          <p:spPr>
            <a:xfrm>
              <a:off x="2705519" y="3864050"/>
              <a:ext cx="2848346" cy="1096370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875917" y="4196221"/>
              <a:ext cx="659556" cy="830997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Term=1</a:t>
              </a:r>
            </a:p>
            <a:p>
              <a:pPr algn="ctr"/>
              <a:r>
                <a:rPr lang="en-US" sz="1200" b="1" dirty="0" smtClean="0"/>
                <a:t>y </a:t>
              </a:r>
              <a:r>
                <a:rPr lang="en-US" sz="1200" b="1" dirty="0" err="1" smtClean="0">
                  <a:sym typeface="Wingdings"/>
                </a:rPr>
                <a:t></a:t>
              </a:r>
              <a:r>
                <a:rPr lang="en-US" sz="1200" b="1" dirty="0" smtClean="0">
                  <a:sym typeface="Wingdings"/>
                </a:rPr>
                <a:t> 5</a:t>
              </a:r>
            </a:p>
            <a:p>
              <a:pPr algn="ctr"/>
              <a:r>
                <a:rPr lang="en-US" sz="1200" b="1" dirty="0" smtClean="0">
                  <a:sym typeface="Wingdings"/>
                </a:rPr>
                <a:t>High=2</a:t>
              </a:r>
            </a:p>
            <a:p>
              <a:pPr algn="ctr"/>
              <a:r>
                <a:rPr lang="en-US" sz="1200" b="1" dirty="0" err="1" smtClean="0">
                  <a:sym typeface="Wingdings"/>
                </a:rPr>
                <a:t>Pred</a:t>
              </a:r>
              <a:r>
                <a:rPr lang="en-US" sz="1200" b="1" dirty="0" smtClean="0">
                  <a:sym typeface="Wingdings"/>
                </a:rPr>
                <a:t>=2</a:t>
              </a:r>
              <a:endParaRPr lang="en-US" sz="1200" b="1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023801" y="5331266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580363" y="5331266"/>
            <a:ext cx="56938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152945" y="5334887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671771" y="3306299"/>
            <a:ext cx="556563" cy="369332"/>
          </a:xfrm>
          <a:prstGeom prst="rect">
            <a:avLst/>
          </a:prstGeom>
          <a:solidFill>
            <a:srgbClr val="9BBB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671771" y="6439816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228333" y="6439816"/>
            <a:ext cx="56938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57200" y="577831"/>
            <a:ext cx="494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Yes, if follower failed before it received action with index 2 from term 1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457200" y="254665"/>
            <a:ext cx="594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Should the recovered follower append the new action?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457200" y="1586120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1695505" y="1589884"/>
            <a:ext cx="1335797" cy="743166"/>
          </a:xfrm>
          <a:prstGeom prst="wedgeRoundRectCallout">
            <a:avLst>
              <a:gd name="adj1" fmla="val -82270"/>
              <a:gd name="adj2" fmla="val 7784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</a:t>
            </a:r>
            <a:r>
              <a:rPr lang="en-US" b="1" dirty="0" smtClean="0"/>
              <a:t> </a:t>
            </a:r>
            <a:r>
              <a:rPr lang="en-US" b="1" dirty="0" err="1" smtClean="0">
                <a:sym typeface="Wingdings"/>
              </a:rPr>
              <a:t></a:t>
            </a:r>
            <a:r>
              <a:rPr lang="en-US" b="1" dirty="0" smtClean="0">
                <a:sym typeface="Wingdings"/>
              </a:rPr>
              <a:t> 5</a:t>
            </a:r>
            <a:endParaRPr lang="en-US" b="1" dirty="0"/>
          </a:p>
        </p:txBody>
      </p:sp>
      <p:grpSp>
        <p:nvGrpSpPr>
          <p:cNvPr id="7" name="Group 91"/>
          <p:cNvGrpSpPr/>
          <p:nvPr/>
        </p:nvGrpSpPr>
        <p:grpSpPr>
          <a:xfrm>
            <a:off x="2705519" y="1850242"/>
            <a:ext cx="2848346" cy="2013808"/>
            <a:chOff x="2705519" y="1850242"/>
            <a:chExt cx="2848346" cy="2013808"/>
          </a:xfrm>
        </p:grpSpPr>
        <p:cxnSp>
          <p:nvCxnSpPr>
            <p:cNvPr id="66" name="Straight Arrow Connector 65"/>
            <p:cNvCxnSpPr>
              <a:stCxn id="75" idx="3"/>
              <a:endCxn id="109" idx="1"/>
            </p:cNvCxnSpPr>
            <p:nvPr/>
          </p:nvCxnSpPr>
          <p:spPr>
            <a:xfrm flipV="1">
              <a:off x="2705519" y="1850242"/>
              <a:ext cx="2848346" cy="2013808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723517" y="2632055"/>
              <a:ext cx="659556" cy="830997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Term=1</a:t>
              </a:r>
            </a:p>
            <a:p>
              <a:pPr algn="ctr"/>
              <a:r>
                <a:rPr lang="en-US" sz="1200" b="1" dirty="0" smtClean="0"/>
                <a:t>y </a:t>
              </a:r>
              <a:r>
                <a:rPr lang="en-US" sz="1200" b="1" dirty="0" err="1" smtClean="0">
                  <a:sym typeface="Wingdings"/>
                </a:rPr>
                <a:t></a:t>
              </a:r>
              <a:r>
                <a:rPr lang="en-US" sz="1200" b="1" dirty="0" smtClean="0">
                  <a:sym typeface="Wingdings"/>
                </a:rPr>
                <a:t> 5</a:t>
              </a:r>
            </a:p>
            <a:p>
              <a:pPr algn="ctr"/>
              <a:r>
                <a:rPr lang="en-US" sz="1200" b="1" dirty="0" smtClean="0">
                  <a:sym typeface="Wingdings"/>
                </a:rPr>
                <a:t>High=2</a:t>
              </a:r>
            </a:p>
            <a:p>
              <a:pPr algn="ctr"/>
              <a:r>
                <a:rPr lang="en-US" sz="1200" b="1" dirty="0" err="1" smtClean="0">
                  <a:sym typeface="Wingdings"/>
                </a:rPr>
                <a:t>Pred</a:t>
              </a:r>
              <a:r>
                <a:rPr lang="en-US" sz="1200" b="1" dirty="0" smtClean="0">
                  <a:sym typeface="Wingdings"/>
                </a:rPr>
                <a:t>=2</a:t>
              </a:r>
              <a:endParaRPr lang="en-US" sz="1200" b="1" dirty="0"/>
            </a:p>
          </p:txBody>
        </p:sp>
      </p:grpSp>
      <p:grpSp>
        <p:nvGrpSpPr>
          <p:cNvPr id="8" name="Group 92"/>
          <p:cNvGrpSpPr/>
          <p:nvPr/>
        </p:nvGrpSpPr>
        <p:grpSpPr>
          <a:xfrm>
            <a:off x="2705519" y="3864050"/>
            <a:ext cx="2848346" cy="1163168"/>
            <a:chOff x="2705519" y="3864050"/>
            <a:chExt cx="2848346" cy="1163168"/>
          </a:xfrm>
        </p:grpSpPr>
        <p:cxnSp>
          <p:nvCxnSpPr>
            <p:cNvPr id="67" name="Straight Arrow Connector 66"/>
            <p:cNvCxnSpPr>
              <a:stCxn id="75" idx="3"/>
              <a:endCxn id="126" idx="1"/>
            </p:cNvCxnSpPr>
            <p:nvPr/>
          </p:nvCxnSpPr>
          <p:spPr>
            <a:xfrm>
              <a:off x="2705519" y="3864050"/>
              <a:ext cx="2848346" cy="1096370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875917" y="4196221"/>
              <a:ext cx="659556" cy="830997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Term=1</a:t>
              </a:r>
            </a:p>
            <a:p>
              <a:pPr algn="ctr"/>
              <a:r>
                <a:rPr lang="en-US" sz="1200" b="1" dirty="0" smtClean="0"/>
                <a:t>y </a:t>
              </a:r>
              <a:r>
                <a:rPr lang="en-US" sz="1200" b="1" dirty="0" err="1" smtClean="0">
                  <a:sym typeface="Wingdings"/>
                </a:rPr>
                <a:t></a:t>
              </a:r>
              <a:r>
                <a:rPr lang="en-US" sz="1200" b="1" dirty="0" smtClean="0">
                  <a:sym typeface="Wingdings"/>
                </a:rPr>
                <a:t> 5</a:t>
              </a:r>
            </a:p>
            <a:p>
              <a:pPr algn="ctr"/>
              <a:r>
                <a:rPr lang="en-US" sz="1200" b="1" dirty="0" smtClean="0">
                  <a:sym typeface="Wingdings"/>
                </a:rPr>
                <a:t>High=2</a:t>
              </a:r>
            </a:p>
            <a:p>
              <a:pPr algn="ctr"/>
              <a:r>
                <a:rPr lang="en-US" sz="1200" b="1" dirty="0" err="1" smtClean="0">
                  <a:sym typeface="Wingdings"/>
                </a:rPr>
                <a:t>Pred</a:t>
              </a:r>
              <a:r>
                <a:rPr lang="en-US" sz="1200" b="1" dirty="0" smtClean="0">
                  <a:sym typeface="Wingdings"/>
                </a:rPr>
                <a:t>=2</a:t>
              </a:r>
              <a:endParaRPr lang="en-US" sz="1200" b="1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023801" y="5331266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580363" y="5331266"/>
            <a:ext cx="56938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152945" y="5334887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671771" y="3306299"/>
            <a:ext cx="556563" cy="369332"/>
          </a:xfrm>
          <a:prstGeom prst="rect">
            <a:avLst/>
          </a:prstGeom>
          <a:solidFill>
            <a:srgbClr val="9BBB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671771" y="6439816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228333" y="6439816"/>
            <a:ext cx="56938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57200" y="577831"/>
            <a:ext cx="494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If it did, then it would have a different action in index 2 during term 1. Better to reject new action and append missing committed actions first.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457200" y="254665"/>
            <a:ext cx="644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 new action commit while recovered server receives  committed actions it missed while down?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457200" y="1586120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1695505" y="1589884"/>
            <a:ext cx="1335797" cy="743166"/>
          </a:xfrm>
          <a:prstGeom prst="wedgeRoundRectCallout">
            <a:avLst>
              <a:gd name="adj1" fmla="val -82270"/>
              <a:gd name="adj2" fmla="val 7784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</a:t>
            </a:r>
            <a:r>
              <a:rPr lang="en-US" b="1" dirty="0" smtClean="0"/>
              <a:t> </a:t>
            </a:r>
            <a:r>
              <a:rPr lang="en-US" b="1" dirty="0" err="1" smtClean="0">
                <a:sym typeface="Wingdings"/>
              </a:rPr>
              <a:t></a:t>
            </a:r>
            <a:r>
              <a:rPr lang="en-US" b="1" dirty="0" smtClean="0">
                <a:sym typeface="Wingdings"/>
              </a:rPr>
              <a:t> 5</a:t>
            </a:r>
            <a:endParaRPr lang="en-US" b="1" dirty="0"/>
          </a:p>
        </p:txBody>
      </p:sp>
      <p:grpSp>
        <p:nvGrpSpPr>
          <p:cNvPr id="7" name="Group 91"/>
          <p:cNvGrpSpPr/>
          <p:nvPr/>
        </p:nvGrpSpPr>
        <p:grpSpPr>
          <a:xfrm>
            <a:off x="2705519" y="1850242"/>
            <a:ext cx="2848346" cy="2013808"/>
            <a:chOff x="2705519" y="1850242"/>
            <a:chExt cx="2848346" cy="2013808"/>
          </a:xfrm>
        </p:grpSpPr>
        <p:cxnSp>
          <p:nvCxnSpPr>
            <p:cNvPr id="66" name="Straight Arrow Connector 65"/>
            <p:cNvCxnSpPr>
              <a:stCxn id="75" idx="3"/>
              <a:endCxn id="109" idx="1"/>
            </p:cNvCxnSpPr>
            <p:nvPr/>
          </p:nvCxnSpPr>
          <p:spPr>
            <a:xfrm flipV="1">
              <a:off x="2705519" y="1850242"/>
              <a:ext cx="2848346" cy="2013808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723517" y="2632055"/>
              <a:ext cx="659556" cy="830997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Term=1</a:t>
              </a:r>
            </a:p>
            <a:p>
              <a:pPr algn="ctr"/>
              <a:r>
                <a:rPr lang="en-US" sz="1200" b="1" dirty="0" smtClean="0"/>
                <a:t>y </a:t>
              </a:r>
              <a:r>
                <a:rPr lang="en-US" sz="1200" b="1" dirty="0" err="1" smtClean="0">
                  <a:sym typeface="Wingdings"/>
                </a:rPr>
                <a:t></a:t>
              </a:r>
              <a:r>
                <a:rPr lang="en-US" sz="1200" b="1" dirty="0" smtClean="0">
                  <a:sym typeface="Wingdings"/>
                </a:rPr>
                <a:t> 5</a:t>
              </a:r>
            </a:p>
            <a:p>
              <a:pPr algn="ctr"/>
              <a:r>
                <a:rPr lang="en-US" sz="1200" b="1" dirty="0" smtClean="0">
                  <a:sym typeface="Wingdings"/>
                </a:rPr>
                <a:t>High=2</a:t>
              </a:r>
            </a:p>
            <a:p>
              <a:pPr algn="ctr"/>
              <a:r>
                <a:rPr lang="en-US" sz="1200" b="1" dirty="0" err="1" smtClean="0">
                  <a:sym typeface="Wingdings"/>
                </a:rPr>
                <a:t>Pred</a:t>
              </a:r>
              <a:r>
                <a:rPr lang="en-US" sz="1200" b="1" dirty="0" smtClean="0">
                  <a:sym typeface="Wingdings"/>
                </a:rPr>
                <a:t>=2</a:t>
              </a:r>
              <a:endParaRPr lang="en-US" sz="1200" b="1" dirty="0"/>
            </a:p>
          </p:txBody>
        </p:sp>
      </p:grpSp>
      <p:grpSp>
        <p:nvGrpSpPr>
          <p:cNvPr id="8" name="Group 92"/>
          <p:cNvGrpSpPr/>
          <p:nvPr/>
        </p:nvGrpSpPr>
        <p:grpSpPr>
          <a:xfrm>
            <a:off x="2705519" y="3864050"/>
            <a:ext cx="2848346" cy="1163168"/>
            <a:chOff x="2705519" y="3864050"/>
            <a:chExt cx="2848346" cy="1163168"/>
          </a:xfrm>
        </p:grpSpPr>
        <p:cxnSp>
          <p:nvCxnSpPr>
            <p:cNvPr id="67" name="Straight Arrow Connector 66"/>
            <p:cNvCxnSpPr>
              <a:stCxn id="75" idx="3"/>
              <a:endCxn id="126" idx="1"/>
            </p:cNvCxnSpPr>
            <p:nvPr/>
          </p:nvCxnSpPr>
          <p:spPr>
            <a:xfrm>
              <a:off x="2705519" y="3864050"/>
              <a:ext cx="2848346" cy="1096370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875917" y="4196221"/>
              <a:ext cx="659556" cy="830997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Term=1</a:t>
              </a:r>
            </a:p>
            <a:p>
              <a:pPr algn="ctr"/>
              <a:r>
                <a:rPr lang="en-US" sz="1200" b="1" dirty="0" smtClean="0"/>
                <a:t>y </a:t>
              </a:r>
              <a:r>
                <a:rPr lang="en-US" sz="1200" b="1" dirty="0" err="1" smtClean="0">
                  <a:sym typeface="Wingdings"/>
                </a:rPr>
                <a:t></a:t>
              </a:r>
              <a:r>
                <a:rPr lang="en-US" sz="1200" b="1" dirty="0" smtClean="0">
                  <a:sym typeface="Wingdings"/>
                </a:rPr>
                <a:t> 5</a:t>
              </a:r>
            </a:p>
            <a:p>
              <a:pPr algn="ctr"/>
              <a:r>
                <a:rPr lang="en-US" sz="1200" b="1" dirty="0" smtClean="0">
                  <a:sym typeface="Wingdings"/>
                </a:rPr>
                <a:t>High=2</a:t>
              </a:r>
            </a:p>
            <a:p>
              <a:pPr algn="ctr"/>
              <a:r>
                <a:rPr lang="en-US" sz="1200" b="1" dirty="0" err="1" smtClean="0">
                  <a:sym typeface="Wingdings"/>
                </a:rPr>
                <a:t>Pred</a:t>
              </a:r>
              <a:r>
                <a:rPr lang="en-US" sz="1200" b="1" dirty="0" smtClean="0">
                  <a:sym typeface="Wingdings"/>
                </a:rPr>
                <a:t>=2</a:t>
              </a:r>
              <a:endParaRPr lang="en-US" sz="1200" b="1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023801" y="5331266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580363" y="5331266"/>
            <a:ext cx="56938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152945" y="5334887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671771" y="3306299"/>
            <a:ext cx="556563" cy="369332"/>
          </a:xfrm>
          <a:prstGeom prst="rect">
            <a:avLst/>
          </a:prstGeom>
          <a:solidFill>
            <a:srgbClr val="9BBB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671771" y="6439816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228333" y="6439816"/>
            <a:ext cx="56938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57200" y="900996"/>
            <a:ext cx="49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Yes, since can still achieve majority w/o it.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457200" y="254665"/>
            <a:ext cx="488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gives us a very important system property: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Two entries in different logs </a:t>
            </a:r>
            <a:r>
              <a:rPr lang="en-US" b="1" dirty="0" err="1" smtClean="0">
                <a:solidFill>
                  <a:srgbClr val="FF0000"/>
                </a:solidFill>
              </a:rPr>
              <a:t>w</a:t>
            </a:r>
            <a:r>
              <a:rPr lang="en-US" b="1" dirty="0" smtClean="0">
                <a:solidFill>
                  <a:srgbClr val="FF0000"/>
                </a:solidFill>
              </a:rPr>
              <a:t>/ same index and term always have the same action.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457200" y="1586120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1695505" y="1589884"/>
            <a:ext cx="1335797" cy="743166"/>
          </a:xfrm>
          <a:prstGeom prst="wedgeRoundRectCallout">
            <a:avLst>
              <a:gd name="adj1" fmla="val -82270"/>
              <a:gd name="adj2" fmla="val 7784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</a:t>
            </a:r>
            <a:r>
              <a:rPr lang="en-US" b="1" dirty="0" smtClean="0"/>
              <a:t> </a:t>
            </a:r>
            <a:r>
              <a:rPr lang="en-US" b="1" dirty="0" err="1" smtClean="0">
                <a:sym typeface="Wingdings"/>
              </a:rPr>
              <a:t></a:t>
            </a:r>
            <a:r>
              <a:rPr lang="en-US" b="1" dirty="0" smtClean="0">
                <a:sym typeface="Wingdings"/>
              </a:rPr>
              <a:t> 5</a:t>
            </a:r>
            <a:endParaRPr lang="en-US" b="1" dirty="0"/>
          </a:p>
        </p:txBody>
      </p:sp>
      <p:grpSp>
        <p:nvGrpSpPr>
          <p:cNvPr id="7" name="Group 91"/>
          <p:cNvGrpSpPr/>
          <p:nvPr/>
        </p:nvGrpSpPr>
        <p:grpSpPr>
          <a:xfrm>
            <a:off x="2705519" y="1850242"/>
            <a:ext cx="2848346" cy="2013808"/>
            <a:chOff x="2705519" y="1850242"/>
            <a:chExt cx="2848346" cy="2013808"/>
          </a:xfrm>
        </p:grpSpPr>
        <p:cxnSp>
          <p:nvCxnSpPr>
            <p:cNvPr id="66" name="Straight Arrow Connector 65"/>
            <p:cNvCxnSpPr>
              <a:stCxn id="75" idx="3"/>
              <a:endCxn id="109" idx="1"/>
            </p:cNvCxnSpPr>
            <p:nvPr/>
          </p:nvCxnSpPr>
          <p:spPr>
            <a:xfrm flipV="1">
              <a:off x="2705519" y="1850242"/>
              <a:ext cx="2848346" cy="2013808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723517" y="2632055"/>
              <a:ext cx="659556" cy="830997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Term=1</a:t>
              </a:r>
            </a:p>
            <a:p>
              <a:pPr algn="ctr"/>
              <a:r>
                <a:rPr lang="en-US" sz="1200" b="1" dirty="0" smtClean="0"/>
                <a:t>y </a:t>
              </a:r>
              <a:r>
                <a:rPr lang="en-US" sz="1200" b="1" dirty="0" err="1" smtClean="0">
                  <a:sym typeface="Wingdings"/>
                </a:rPr>
                <a:t></a:t>
              </a:r>
              <a:r>
                <a:rPr lang="en-US" sz="1200" b="1" dirty="0" smtClean="0">
                  <a:sym typeface="Wingdings"/>
                </a:rPr>
                <a:t> 5</a:t>
              </a:r>
            </a:p>
            <a:p>
              <a:pPr algn="ctr"/>
              <a:r>
                <a:rPr lang="en-US" sz="1200" b="1" dirty="0" smtClean="0">
                  <a:sym typeface="Wingdings"/>
                </a:rPr>
                <a:t>High=2</a:t>
              </a:r>
            </a:p>
            <a:p>
              <a:pPr algn="ctr"/>
              <a:r>
                <a:rPr lang="en-US" sz="1200" b="1" dirty="0" err="1" smtClean="0">
                  <a:sym typeface="Wingdings"/>
                </a:rPr>
                <a:t>Pred</a:t>
              </a:r>
              <a:r>
                <a:rPr lang="en-US" sz="1200" b="1" dirty="0" smtClean="0">
                  <a:sym typeface="Wingdings"/>
                </a:rPr>
                <a:t>=2</a:t>
              </a:r>
              <a:endParaRPr lang="en-US" sz="1200" b="1" dirty="0"/>
            </a:p>
          </p:txBody>
        </p:sp>
      </p:grpSp>
      <p:grpSp>
        <p:nvGrpSpPr>
          <p:cNvPr id="8" name="Group 92"/>
          <p:cNvGrpSpPr/>
          <p:nvPr/>
        </p:nvGrpSpPr>
        <p:grpSpPr>
          <a:xfrm>
            <a:off x="2705519" y="3864050"/>
            <a:ext cx="2848346" cy="1163168"/>
            <a:chOff x="2705519" y="3864050"/>
            <a:chExt cx="2848346" cy="1163168"/>
          </a:xfrm>
        </p:grpSpPr>
        <p:cxnSp>
          <p:nvCxnSpPr>
            <p:cNvPr id="67" name="Straight Arrow Connector 66"/>
            <p:cNvCxnSpPr>
              <a:stCxn id="75" idx="3"/>
              <a:endCxn id="126" idx="1"/>
            </p:cNvCxnSpPr>
            <p:nvPr/>
          </p:nvCxnSpPr>
          <p:spPr>
            <a:xfrm>
              <a:off x="2705519" y="3864050"/>
              <a:ext cx="2848346" cy="1096370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875917" y="4196221"/>
              <a:ext cx="659556" cy="830997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Term=1</a:t>
              </a:r>
            </a:p>
            <a:p>
              <a:pPr algn="ctr"/>
              <a:r>
                <a:rPr lang="en-US" sz="1200" b="1" dirty="0" smtClean="0"/>
                <a:t>y </a:t>
              </a:r>
              <a:r>
                <a:rPr lang="en-US" sz="1200" b="1" dirty="0" err="1" smtClean="0">
                  <a:sym typeface="Wingdings"/>
                </a:rPr>
                <a:t></a:t>
              </a:r>
              <a:r>
                <a:rPr lang="en-US" sz="1200" b="1" dirty="0" smtClean="0">
                  <a:sym typeface="Wingdings"/>
                </a:rPr>
                <a:t> 5</a:t>
              </a:r>
            </a:p>
            <a:p>
              <a:pPr algn="ctr"/>
              <a:r>
                <a:rPr lang="en-US" sz="1200" b="1" dirty="0" smtClean="0">
                  <a:sym typeface="Wingdings"/>
                </a:rPr>
                <a:t>High=2</a:t>
              </a:r>
            </a:p>
            <a:p>
              <a:pPr algn="ctr"/>
              <a:r>
                <a:rPr lang="en-US" sz="1200" b="1" dirty="0" err="1" smtClean="0">
                  <a:sym typeface="Wingdings"/>
                </a:rPr>
                <a:t>Pred</a:t>
              </a:r>
              <a:r>
                <a:rPr lang="en-US" sz="1200" b="1" dirty="0" smtClean="0">
                  <a:sym typeface="Wingdings"/>
                </a:rPr>
                <a:t>=2</a:t>
              </a:r>
              <a:endParaRPr lang="en-US" sz="1200" b="1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023801" y="5331266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580363" y="5331266"/>
            <a:ext cx="56938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152945" y="5334887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671771" y="3306299"/>
            <a:ext cx="556563" cy="369332"/>
          </a:xfrm>
          <a:prstGeom prst="rect">
            <a:avLst/>
          </a:prstGeom>
          <a:solidFill>
            <a:srgbClr val="9BBB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671771" y="6439816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228333" y="6439816"/>
            <a:ext cx="56938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457200" y="254665"/>
            <a:ext cx="488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Two entries in different logs </a:t>
            </a:r>
            <a:r>
              <a:rPr lang="en-US" b="1" dirty="0" err="1" smtClean="0">
                <a:solidFill>
                  <a:srgbClr val="FF0000"/>
                </a:solidFill>
              </a:rPr>
              <a:t>w</a:t>
            </a:r>
            <a:r>
              <a:rPr lang="en-US" b="1" dirty="0" smtClean="0">
                <a:solidFill>
                  <a:srgbClr val="FF0000"/>
                </a:solidFill>
              </a:rPr>
              <a:t>/ same index and term always have the same action. Why?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457200" y="1586120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1695505" y="1589884"/>
            <a:ext cx="1335797" cy="743166"/>
          </a:xfrm>
          <a:prstGeom prst="wedgeRoundRectCallout">
            <a:avLst>
              <a:gd name="adj1" fmla="val -82270"/>
              <a:gd name="adj2" fmla="val 7784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</a:t>
            </a:r>
            <a:r>
              <a:rPr lang="en-US" b="1" dirty="0" smtClean="0"/>
              <a:t> </a:t>
            </a:r>
            <a:r>
              <a:rPr lang="en-US" b="1" dirty="0" err="1" smtClean="0">
                <a:sym typeface="Wingdings"/>
              </a:rPr>
              <a:t></a:t>
            </a:r>
            <a:r>
              <a:rPr lang="en-US" b="1" dirty="0" smtClean="0">
                <a:sym typeface="Wingdings"/>
              </a:rPr>
              <a:t> 5</a:t>
            </a:r>
            <a:endParaRPr lang="en-US" b="1" dirty="0"/>
          </a:p>
        </p:txBody>
      </p:sp>
      <p:grpSp>
        <p:nvGrpSpPr>
          <p:cNvPr id="7" name="Group 91"/>
          <p:cNvGrpSpPr/>
          <p:nvPr/>
        </p:nvGrpSpPr>
        <p:grpSpPr>
          <a:xfrm>
            <a:off x="2705519" y="1850242"/>
            <a:ext cx="2848346" cy="2013808"/>
            <a:chOff x="2705519" y="1850242"/>
            <a:chExt cx="2848346" cy="2013808"/>
          </a:xfrm>
        </p:grpSpPr>
        <p:cxnSp>
          <p:nvCxnSpPr>
            <p:cNvPr id="66" name="Straight Arrow Connector 65"/>
            <p:cNvCxnSpPr>
              <a:stCxn id="75" idx="3"/>
              <a:endCxn id="109" idx="1"/>
            </p:cNvCxnSpPr>
            <p:nvPr/>
          </p:nvCxnSpPr>
          <p:spPr>
            <a:xfrm flipV="1">
              <a:off x="2705519" y="1850242"/>
              <a:ext cx="2848346" cy="2013808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723517" y="2632055"/>
              <a:ext cx="659556" cy="830997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Term=1</a:t>
              </a:r>
            </a:p>
            <a:p>
              <a:pPr algn="ctr"/>
              <a:r>
                <a:rPr lang="en-US" sz="1200" b="1" dirty="0" smtClean="0"/>
                <a:t>y </a:t>
              </a:r>
              <a:r>
                <a:rPr lang="en-US" sz="1200" b="1" dirty="0" err="1" smtClean="0">
                  <a:sym typeface="Wingdings"/>
                </a:rPr>
                <a:t></a:t>
              </a:r>
              <a:r>
                <a:rPr lang="en-US" sz="1200" b="1" dirty="0" smtClean="0">
                  <a:sym typeface="Wingdings"/>
                </a:rPr>
                <a:t> 5</a:t>
              </a:r>
            </a:p>
            <a:p>
              <a:pPr algn="ctr"/>
              <a:r>
                <a:rPr lang="en-US" sz="1200" b="1" dirty="0" smtClean="0">
                  <a:sym typeface="Wingdings"/>
                </a:rPr>
                <a:t>High=2</a:t>
              </a:r>
            </a:p>
            <a:p>
              <a:pPr algn="ctr"/>
              <a:r>
                <a:rPr lang="en-US" sz="1200" b="1" dirty="0" err="1" smtClean="0">
                  <a:sym typeface="Wingdings"/>
                </a:rPr>
                <a:t>Pred</a:t>
              </a:r>
              <a:r>
                <a:rPr lang="en-US" sz="1200" b="1" dirty="0" smtClean="0">
                  <a:sym typeface="Wingdings"/>
                </a:rPr>
                <a:t>=2</a:t>
              </a:r>
              <a:endParaRPr lang="en-US" sz="1200" b="1" dirty="0"/>
            </a:p>
          </p:txBody>
        </p:sp>
      </p:grpSp>
      <p:grpSp>
        <p:nvGrpSpPr>
          <p:cNvPr id="8" name="Group 92"/>
          <p:cNvGrpSpPr/>
          <p:nvPr/>
        </p:nvGrpSpPr>
        <p:grpSpPr>
          <a:xfrm>
            <a:off x="2705519" y="3864050"/>
            <a:ext cx="2848346" cy="1163168"/>
            <a:chOff x="2705519" y="3864050"/>
            <a:chExt cx="2848346" cy="1163168"/>
          </a:xfrm>
        </p:grpSpPr>
        <p:cxnSp>
          <p:nvCxnSpPr>
            <p:cNvPr id="67" name="Straight Arrow Connector 66"/>
            <p:cNvCxnSpPr>
              <a:stCxn id="75" idx="3"/>
              <a:endCxn id="126" idx="1"/>
            </p:cNvCxnSpPr>
            <p:nvPr/>
          </p:nvCxnSpPr>
          <p:spPr>
            <a:xfrm>
              <a:off x="2705519" y="3864050"/>
              <a:ext cx="2848346" cy="1096370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875917" y="4196221"/>
              <a:ext cx="659556" cy="830997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Term=1</a:t>
              </a:r>
            </a:p>
            <a:p>
              <a:pPr algn="ctr"/>
              <a:r>
                <a:rPr lang="en-US" sz="1200" b="1" dirty="0" smtClean="0"/>
                <a:t>y </a:t>
              </a:r>
              <a:r>
                <a:rPr lang="en-US" sz="1200" b="1" dirty="0" err="1" smtClean="0">
                  <a:sym typeface="Wingdings"/>
                </a:rPr>
                <a:t></a:t>
              </a:r>
              <a:r>
                <a:rPr lang="en-US" sz="1200" b="1" dirty="0" smtClean="0">
                  <a:sym typeface="Wingdings"/>
                </a:rPr>
                <a:t> 5</a:t>
              </a:r>
            </a:p>
            <a:p>
              <a:pPr algn="ctr"/>
              <a:r>
                <a:rPr lang="en-US" sz="1200" b="1" dirty="0" smtClean="0">
                  <a:sym typeface="Wingdings"/>
                </a:rPr>
                <a:t>High=2</a:t>
              </a:r>
            </a:p>
            <a:p>
              <a:pPr algn="ctr"/>
              <a:r>
                <a:rPr lang="en-US" sz="1200" b="1" dirty="0" err="1" smtClean="0">
                  <a:sym typeface="Wingdings"/>
                </a:rPr>
                <a:t>Pred</a:t>
              </a:r>
              <a:r>
                <a:rPr lang="en-US" sz="1200" b="1" dirty="0" smtClean="0">
                  <a:sym typeface="Wingdings"/>
                </a:rPr>
                <a:t>=2</a:t>
              </a:r>
              <a:endParaRPr lang="en-US" sz="1200" b="1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023801" y="5331266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580363" y="5331266"/>
            <a:ext cx="56938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152945" y="5334887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671771" y="3306299"/>
            <a:ext cx="556563" cy="369332"/>
          </a:xfrm>
          <a:prstGeom prst="rect">
            <a:avLst/>
          </a:prstGeom>
          <a:solidFill>
            <a:srgbClr val="9BBB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671771" y="6439816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228333" y="6439816"/>
            <a:ext cx="569387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57200" y="900996"/>
            <a:ext cx="494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 a term leader creates at most one entry with a given index. Followers catch up first when behind.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>
            <a:spLocks/>
          </p:cNvSpPr>
          <p:nvPr/>
        </p:nvSpPr>
        <p:spPr>
          <a:xfrm>
            <a:off x="1108265" y="2072530"/>
            <a:ext cx="7997777" cy="6217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5648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752211" y="2146753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32230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289704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3455050" y="2146753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4001230" y="2146753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4575977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5132540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195648" y="2773530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752211" y="2773530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2321949" y="2773530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2897047" y="2773530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3455050" y="2773530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1195648" y="3400307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1752211" y="3400307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2321949" y="3400307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2897047" y="3400307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>
          <a:xfrm>
            <a:off x="2897047" y="4027085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6" name="Rectangle 25"/>
          <p:cNvSpPr/>
          <p:nvPr/>
        </p:nvSpPr>
        <p:spPr>
          <a:xfrm>
            <a:off x="3443227" y="4027085"/>
            <a:ext cx="568685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7" name="Rectangle 26"/>
          <p:cNvSpPr/>
          <p:nvPr/>
        </p:nvSpPr>
        <p:spPr>
          <a:xfrm>
            <a:off x="4017974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8" name="Rectangle 27"/>
          <p:cNvSpPr/>
          <p:nvPr/>
        </p:nvSpPr>
        <p:spPr>
          <a:xfrm>
            <a:off x="4574537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1198492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755055" y="4653863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2324793" y="4653863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9" name="Rectangle 18"/>
          <p:cNvSpPr/>
          <p:nvPr/>
        </p:nvSpPr>
        <p:spPr>
          <a:xfrm>
            <a:off x="2899891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29" name="Rectangle 28"/>
          <p:cNvSpPr/>
          <p:nvPr/>
        </p:nvSpPr>
        <p:spPr>
          <a:xfrm>
            <a:off x="3457894" y="4653863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>
            <a:off x="4004074" y="4653863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31" name="Rectangle 30"/>
          <p:cNvSpPr/>
          <p:nvPr/>
        </p:nvSpPr>
        <p:spPr>
          <a:xfrm>
            <a:off x="4578821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33" name="Rectangle 32"/>
          <p:cNvSpPr/>
          <p:nvPr/>
        </p:nvSpPr>
        <p:spPr>
          <a:xfrm>
            <a:off x="1195648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1752211" y="4027085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95648" y="1595331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752210" y="1595331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324792" y="1598952"/>
            <a:ext cx="56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899890" y="1598952"/>
            <a:ext cx="55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453608" y="1595331"/>
            <a:ext cx="54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999789" y="1595331"/>
            <a:ext cx="5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78821" y="1598952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36824" y="1595331"/>
            <a:ext cx="5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375" y="1598952"/>
            <a:ext cx="119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Log index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098805" y="2146753"/>
            <a:ext cx="92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2" name="Left Brace 51"/>
          <p:cNvSpPr/>
          <p:nvPr/>
        </p:nvSpPr>
        <p:spPr>
          <a:xfrm flipH="1">
            <a:off x="7943357" y="2773531"/>
            <a:ext cx="155448" cy="3582840"/>
          </a:xfrm>
          <a:prstGeom prst="leftBrac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98805" y="4370233"/>
            <a:ext cx="1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Followers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7276" y="274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Next time: handling leader transitions.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7276" y="59542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 how to (eventually) converge on a sane state from logs like this.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89103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58" name="Rectangle 57"/>
          <p:cNvSpPr/>
          <p:nvPr/>
        </p:nvSpPr>
        <p:spPr>
          <a:xfrm>
            <a:off x="6245666" y="214675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59" name="Rectangle 58"/>
          <p:cNvSpPr/>
          <p:nvPr/>
        </p:nvSpPr>
        <p:spPr>
          <a:xfrm>
            <a:off x="2321246" y="4027085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1195647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1" name="Rectangle 60"/>
          <p:cNvSpPr/>
          <p:nvPr/>
        </p:nvSpPr>
        <p:spPr>
          <a:xfrm>
            <a:off x="1752210" y="5894706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2" name="Rectangle 61"/>
          <p:cNvSpPr/>
          <p:nvPr/>
        </p:nvSpPr>
        <p:spPr>
          <a:xfrm>
            <a:off x="2321948" y="5894706"/>
            <a:ext cx="568685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3" name="Rectangle 62"/>
          <p:cNvSpPr/>
          <p:nvPr/>
        </p:nvSpPr>
        <p:spPr>
          <a:xfrm>
            <a:off x="1192803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4" name="Rectangle 63"/>
          <p:cNvSpPr/>
          <p:nvPr/>
        </p:nvSpPr>
        <p:spPr>
          <a:xfrm>
            <a:off x="1749366" y="5267928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5" name="Rectangle 64"/>
          <p:cNvSpPr/>
          <p:nvPr/>
        </p:nvSpPr>
        <p:spPr>
          <a:xfrm>
            <a:off x="2318401" y="5267928"/>
            <a:ext cx="569387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6" name="Rectangle 65"/>
          <p:cNvSpPr/>
          <p:nvPr/>
        </p:nvSpPr>
        <p:spPr>
          <a:xfrm>
            <a:off x="4011576" y="2773531"/>
            <a:ext cx="568685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67" name="Rectangle 66"/>
          <p:cNvSpPr/>
          <p:nvPr/>
        </p:nvSpPr>
        <p:spPr>
          <a:xfrm>
            <a:off x="4586323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68" name="Rectangle 67"/>
          <p:cNvSpPr/>
          <p:nvPr/>
        </p:nvSpPr>
        <p:spPr>
          <a:xfrm>
            <a:off x="5142886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69" name="Rectangle 68"/>
          <p:cNvSpPr/>
          <p:nvPr/>
        </p:nvSpPr>
        <p:spPr>
          <a:xfrm>
            <a:off x="5699449" y="2773531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0" name="Rectangle 69"/>
          <p:cNvSpPr/>
          <p:nvPr/>
        </p:nvSpPr>
        <p:spPr>
          <a:xfrm>
            <a:off x="5131100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1" name="Rectangle 70"/>
          <p:cNvSpPr/>
          <p:nvPr/>
        </p:nvSpPr>
        <p:spPr>
          <a:xfrm>
            <a:off x="5687663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2" name="Rectangle 71"/>
          <p:cNvSpPr/>
          <p:nvPr/>
        </p:nvSpPr>
        <p:spPr>
          <a:xfrm>
            <a:off x="6244226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3" name="Rectangle 72"/>
          <p:cNvSpPr/>
          <p:nvPr/>
        </p:nvSpPr>
        <p:spPr>
          <a:xfrm>
            <a:off x="6800789" y="4027085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4" name="Rectangle 73"/>
          <p:cNvSpPr/>
          <p:nvPr/>
        </p:nvSpPr>
        <p:spPr>
          <a:xfrm>
            <a:off x="5135384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5" name="Rectangle 74"/>
          <p:cNvSpPr/>
          <p:nvPr/>
        </p:nvSpPr>
        <p:spPr>
          <a:xfrm>
            <a:off x="5691947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6" name="Rectangle 75"/>
          <p:cNvSpPr/>
          <p:nvPr/>
        </p:nvSpPr>
        <p:spPr>
          <a:xfrm>
            <a:off x="6248510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77" name="Rectangle 76"/>
          <p:cNvSpPr/>
          <p:nvPr/>
        </p:nvSpPr>
        <p:spPr>
          <a:xfrm>
            <a:off x="6800789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78" name="Rectangle 77"/>
          <p:cNvSpPr/>
          <p:nvPr/>
        </p:nvSpPr>
        <p:spPr>
          <a:xfrm>
            <a:off x="7357352" y="4653863"/>
            <a:ext cx="556563" cy="4616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79" name="Rectangle 78"/>
          <p:cNvSpPr/>
          <p:nvPr/>
        </p:nvSpPr>
        <p:spPr>
          <a:xfrm>
            <a:off x="2885224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0" name="Rectangle 79"/>
          <p:cNvSpPr/>
          <p:nvPr/>
        </p:nvSpPr>
        <p:spPr>
          <a:xfrm>
            <a:off x="3443227" y="5267928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2" name="Rectangle 81"/>
          <p:cNvSpPr/>
          <p:nvPr/>
        </p:nvSpPr>
        <p:spPr>
          <a:xfrm>
            <a:off x="3996909" y="5267928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3" name="Rectangle 82"/>
          <p:cNvSpPr/>
          <p:nvPr/>
        </p:nvSpPr>
        <p:spPr>
          <a:xfrm>
            <a:off x="4554912" y="5267928"/>
            <a:ext cx="553682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84" name="Rectangle 83"/>
          <p:cNvSpPr/>
          <p:nvPr/>
        </p:nvSpPr>
        <p:spPr>
          <a:xfrm>
            <a:off x="2883784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5" name="Rectangle 84"/>
          <p:cNvSpPr/>
          <p:nvPr/>
        </p:nvSpPr>
        <p:spPr>
          <a:xfrm>
            <a:off x="3441787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6" name="Rectangle 85"/>
          <p:cNvSpPr/>
          <p:nvPr/>
        </p:nvSpPr>
        <p:spPr>
          <a:xfrm>
            <a:off x="3995469" y="5894706"/>
            <a:ext cx="556563" cy="461665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7" name="Rectangle 86"/>
          <p:cNvSpPr/>
          <p:nvPr/>
        </p:nvSpPr>
        <p:spPr>
          <a:xfrm>
            <a:off x="4553472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88" name="Rectangle 87"/>
          <p:cNvSpPr/>
          <p:nvPr/>
        </p:nvSpPr>
        <p:spPr>
          <a:xfrm>
            <a:off x="5107154" y="5894082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89" name="Rectangle 88"/>
          <p:cNvSpPr/>
          <p:nvPr/>
        </p:nvSpPr>
        <p:spPr>
          <a:xfrm>
            <a:off x="5660836" y="5894082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0" name="Rectangle 89"/>
          <p:cNvSpPr/>
          <p:nvPr/>
        </p:nvSpPr>
        <p:spPr>
          <a:xfrm>
            <a:off x="6214518" y="5893458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1" name="Rectangle 90"/>
          <p:cNvSpPr/>
          <p:nvPr/>
        </p:nvSpPr>
        <p:spPr>
          <a:xfrm>
            <a:off x="6768200" y="5894706"/>
            <a:ext cx="553682" cy="46166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687663" y="1598952"/>
            <a:ext cx="56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256012" y="1598952"/>
            <a:ext cx="54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800789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357352" y="1598952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756056" y="2773531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(a)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756056" y="3387596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756056" y="4027085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756056" y="4653863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d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750367" y="5267928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e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56056" y="5895330"/>
            <a:ext cx="442436" cy="46166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f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21992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Phase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What if </a:t>
            </a:r>
            <a:r>
              <a:rPr lang="en-US" sz="2000" dirty="0" err="1" smtClean="0">
                <a:solidFill>
                  <a:srgbClr val="FF0000"/>
                </a:solidFill>
              </a:rPr>
              <a:t>coord</a:t>
            </a:r>
            <a:r>
              <a:rPr lang="en-US" sz="2000" dirty="0" smtClean="0">
                <a:solidFill>
                  <a:srgbClr val="FF0000"/>
                </a:solidFill>
              </a:rPr>
              <a:t>. fails after vote </a:t>
            </a:r>
            <a:r>
              <a:rPr lang="en-US" sz="2000" dirty="0" err="1" smtClean="0">
                <a:solidFill>
                  <a:srgbClr val="FF0000"/>
                </a:solidFill>
              </a:rPr>
              <a:t>msgs</a:t>
            </a:r>
            <a:r>
              <a:rPr lang="en-US" sz="2000" dirty="0" smtClean="0">
                <a:solidFill>
                  <a:srgbClr val="FF0000"/>
                </a:solidFill>
              </a:rPr>
              <a:t>, before decision </a:t>
            </a:r>
            <a:r>
              <a:rPr lang="en-US" sz="2000" dirty="0" err="1" smtClean="0">
                <a:solidFill>
                  <a:srgbClr val="FF0000"/>
                </a:solidFill>
              </a:rPr>
              <a:t>msgs</a:t>
            </a:r>
            <a:r>
              <a:rPr lang="en-US" sz="2000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Replicas will time out and assume update is aborted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4870" y="3680891"/>
            <a:ext cx="126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 Yes votes</a:t>
            </a:r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367956" y="2949569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21992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Phase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What if </a:t>
            </a:r>
            <a:r>
              <a:rPr lang="en-US" sz="2000" dirty="0" err="1" smtClean="0">
                <a:solidFill>
                  <a:srgbClr val="FF0000"/>
                </a:solidFill>
              </a:rPr>
              <a:t>coord</a:t>
            </a:r>
            <a:r>
              <a:rPr lang="en-US" sz="2000" dirty="0" smtClean="0">
                <a:solidFill>
                  <a:srgbClr val="FF0000"/>
                </a:solidFill>
              </a:rPr>
              <a:t>. fails after vote </a:t>
            </a:r>
            <a:r>
              <a:rPr lang="en-US" sz="2000" dirty="0" err="1" smtClean="0">
                <a:solidFill>
                  <a:srgbClr val="FF0000"/>
                </a:solidFill>
              </a:rPr>
              <a:t>msgs</a:t>
            </a:r>
            <a:r>
              <a:rPr lang="en-US" sz="2000" dirty="0" smtClean="0">
                <a:solidFill>
                  <a:srgbClr val="FF0000"/>
                </a:solidFill>
              </a:rPr>
              <a:t>, before decision </a:t>
            </a:r>
            <a:r>
              <a:rPr lang="en-US" sz="2000" dirty="0" err="1" smtClean="0">
                <a:solidFill>
                  <a:srgbClr val="FF0000"/>
                </a:solidFill>
              </a:rPr>
              <a:t>msgs</a:t>
            </a:r>
            <a:r>
              <a:rPr lang="en-US" sz="2000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Replicas will time out and assume update is aborted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4870" y="3680891"/>
            <a:ext cx="126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 Yes votes</a:t>
            </a:r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367956" y="2949569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6803879" y="2176032"/>
            <a:ext cx="560804" cy="56080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803879" y="3583567"/>
            <a:ext cx="560804" cy="56080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6803879" y="4897983"/>
            <a:ext cx="560804" cy="56080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21992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Phase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What if </a:t>
            </a:r>
            <a:r>
              <a:rPr lang="en-US" sz="2000" dirty="0" err="1" smtClean="0">
                <a:solidFill>
                  <a:srgbClr val="FF0000"/>
                </a:solidFill>
              </a:rPr>
              <a:t>coord</a:t>
            </a:r>
            <a:r>
              <a:rPr lang="en-US" sz="2000" dirty="0" smtClean="0">
                <a:solidFill>
                  <a:srgbClr val="FF0000"/>
                </a:solidFill>
              </a:rPr>
              <a:t>. fails after decision messages are sent?</a:t>
            </a:r>
          </a:p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Replicas commit update</a:t>
            </a:r>
            <a:endParaRPr lang="en-US" sz="2000" dirty="0" smtClean="0">
              <a:solidFill>
                <a:srgbClr val="FFFFFF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92643" y="2429077"/>
            <a:ext cx="1386549" cy="14348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92643" y="3863969"/>
            <a:ext cx="1386549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92643" y="3863969"/>
            <a:ext cx="1386549" cy="14101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2587" y="3586970"/>
            <a:ext cx="1150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Commit: X </a:t>
            </a:r>
            <a:r>
              <a:rPr lang="en-US" sz="1200" b="1" dirty="0" err="1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sz="1200" b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8867938">
            <a:off x="4000796" y="2803881"/>
            <a:ext cx="1150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Commit: X </a:t>
            </a:r>
            <a:r>
              <a:rPr lang="en-US" sz="1200" b="1" dirty="0" err="1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sz="1200" b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706685">
            <a:off x="4107026" y="4324382"/>
            <a:ext cx="1150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Commit: X </a:t>
            </a:r>
            <a:r>
              <a:rPr lang="en-US" sz="1200" b="1" dirty="0" err="1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sz="1200" b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Lightning Bolt 18"/>
          <p:cNvSpPr/>
          <p:nvPr/>
        </p:nvSpPr>
        <p:spPr>
          <a:xfrm>
            <a:off x="2367956" y="2949569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21992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Phase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What if </a:t>
            </a:r>
            <a:r>
              <a:rPr lang="en-US" sz="2000" dirty="0" err="1" smtClean="0">
                <a:solidFill>
                  <a:srgbClr val="FF0000"/>
                </a:solidFill>
              </a:rPr>
              <a:t>coord</a:t>
            </a:r>
            <a:r>
              <a:rPr lang="en-US" sz="2000" dirty="0" smtClean="0">
                <a:solidFill>
                  <a:srgbClr val="FF0000"/>
                </a:solidFill>
              </a:rPr>
              <a:t>. fails after decision messages are sent?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Replicas commit update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Lightning Bolt 18"/>
          <p:cNvSpPr/>
          <p:nvPr/>
        </p:nvSpPr>
        <p:spPr>
          <a:xfrm>
            <a:off x="2367956" y="2949569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294" dirty="0" smtClean="0"/>
              <a:t>Phase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946" dirty="0" smtClean="0">
                <a:solidFill>
                  <a:srgbClr val="FF0000"/>
                </a:solidFill>
              </a:rPr>
              <a:t>What if </a:t>
            </a:r>
            <a:r>
              <a:rPr lang="en-US" sz="1946" dirty="0" err="1" smtClean="0">
                <a:solidFill>
                  <a:srgbClr val="FF0000"/>
                </a:solidFill>
              </a:rPr>
              <a:t>coord</a:t>
            </a:r>
            <a:r>
              <a:rPr lang="en-US" sz="1946" dirty="0" smtClean="0">
                <a:solidFill>
                  <a:srgbClr val="FF0000"/>
                </a:solidFill>
              </a:rPr>
              <a:t>. fails while decision messages are sent?</a:t>
            </a:r>
          </a:p>
          <a:p>
            <a:pPr lvl="1"/>
            <a:r>
              <a:rPr lang="en-US" sz="1730" dirty="0" smtClean="0">
                <a:solidFill>
                  <a:schemeClr val="bg1"/>
                </a:solidFill>
              </a:rPr>
              <a:t>If one replica receives a commit, all must commit</a:t>
            </a:r>
          </a:p>
          <a:p>
            <a:pPr lvl="1"/>
            <a:r>
              <a:rPr lang="en-US" sz="1730" dirty="0" smtClean="0">
                <a:solidFill>
                  <a:schemeClr val="bg1"/>
                </a:solidFill>
              </a:rPr>
              <a:t>If replica time out, check with other members</a:t>
            </a:r>
          </a:p>
          <a:p>
            <a:pPr lvl="1"/>
            <a:r>
              <a:rPr lang="en-US" sz="1730" dirty="0" smtClean="0">
                <a:solidFill>
                  <a:schemeClr val="bg1"/>
                </a:solidFill>
              </a:rPr>
              <a:t>If any member receives a commit, all commit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92643" y="2429077"/>
            <a:ext cx="1386549" cy="14348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867938">
            <a:off x="4000796" y="2803881"/>
            <a:ext cx="1150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Commit: X </a:t>
            </a:r>
            <a:r>
              <a:rPr lang="en-US" sz="1200" b="1" dirty="0" err="1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sz="1200" b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Lightning Bolt 18"/>
          <p:cNvSpPr/>
          <p:nvPr/>
        </p:nvSpPr>
        <p:spPr>
          <a:xfrm>
            <a:off x="2367956" y="2949569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294" dirty="0" smtClean="0"/>
              <a:t>Phase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946" dirty="0" smtClean="0">
                <a:solidFill>
                  <a:srgbClr val="FF0000"/>
                </a:solidFill>
              </a:rPr>
              <a:t>What if </a:t>
            </a:r>
            <a:r>
              <a:rPr lang="en-US" sz="1946" dirty="0" err="1" smtClean="0">
                <a:solidFill>
                  <a:srgbClr val="FF0000"/>
                </a:solidFill>
              </a:rPr>
              <a:t>coord</a:t>
            </a:r>
            <a:r>
              <a:rPr lang="en-US" sz="1946" dirty="0" smtClean="0">
                <a:solidFill>
                  <a:srgbClr val="FF0000"/>
                </a:solidFill>
              </a:rPr>
              <a:t>. fails while decision messages are sent?</a:t>
            </a:r>
          </a:p>
          <a:p>
            <a:pPr lvl="1"/>
            <a:r>
              <a:rPr lang="en-US" sz="1730" dirty="0" smtClean="0">
                <a:solidFill>
                  <a:srgbClr val="FF0000"/>
                </a:solidFill>
              </a:rPr>
              <a:t>If one replica receives a commit, all must commit</a:t>
            </a:r>
          </a:p>
          <a:p>
            <a:pPr lvl="1"/>
            <a:r>
              <a:rPr lang="en-US" sz="1730" dirty="0" smtClean="0">
                <a:solidFill>
                  <a:srgbClr val="FF0000"/>
                </a:solidFill>
              </a:rPr>
              <a:t>If replica times out, check with other members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9" name="Lightning Bolt 18"/>
          <p:cNvSpPr/>
          <p:nvPr/>
        </p:nvSpPr>
        <p:spPr>
          <a:xfrm>
            <a:off x="2367956" y="2949569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rot="10800000">
            <a:off x="5274425" y="3863969"/>
            <a:ext cx="1588" cy="1434892"/>
          </a:xfrm>
          <a:prstGeom prst="curvedConnector3">
            <a:avLst>
              <a:gd name="adj1" fmla="val 14395466"/>
            </a:avLst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>
            <a:off x="5276014" y="2429078"/>
            <a:ext cx="1588" cy="1434892"/>
          </a:xfrm>
          <a:prstGeom prst="curvedConnector3">
            <a:avLst>
              <a:gd name="adj1" fmla="val 44517254"/>
            </a:avLst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294" dirty="0" smtClean="0"/>
              <a:t>Phase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946" dirty="0" smtClean="0">
                <a:solidFill>
                  <a:srgbClr val="FF0000"/>
                </a:solidFill>
              </a:rPr>
              <a:t>What if </a:t>
            </a:r>
            <a:r>
              <a:rPr lang="en-US" sz="1946" dirty="0" err="1" smtClean="0">
                <a:solidFill>
                  <a:srgbClr val="FF0000"/>
                </a:solidFill>
              </a:rPr>
              <a:t>coord</a:t>
            </a:r>
            <a:r>
              <a:rPr lang="en-US" sz="1946" dirty="0" smtClean="0">
                <a:solidFill>
                  <a:srgbClr val="FF0000"/>
                </a:solidFill>
              </a:rPr>
              <a:t>. fails while decision messages are sent?</a:t>
            </a:r>
          </a:p>
          <a:p>
            <a:pPr lvl="1"/>
            <a:r>
              <a:rPr lang="en-US" sz="1730" dirty="0" smtClean="0">
                <a:solidFill>
                  <a:srgbClr val="FF0000"/>
                </a:solidFill>
              </a:rPr>
              <a:t>If one replica receives a commit, all must commit</a:t>
            </a:r>
          </a:p>
          <a:p>
            <a:pPr lvl="1"/>
            <a:r>
              <a:rPr lang="en-US" sz="1730" dirty="0" smtClean="0">
                <a:solidFill>
                  <a:srgbClr val="FF0000"/>
                </a:solidFill>
              </a:rPr>
              <a:t>If replica times out, check with other members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Lightning Bolt 18"/>
          <p:cNvSpPr/>
          <p:nvPr/>
        </p:nvSpPr>
        <p:spPr>
          <a:xfrm>
            <a:off x="2367956" y="2949569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294" dirty="0" smtClean="0"/>
              <a:t>Phase 1 or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What if replica crashes during 2PC?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Coordinator removes it from the replica group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If replica recovers it can rejoin the group later</a:t>
            </a:r>
          </a:p>
          <a:p>
            <a:pPr lvl="1"/>
            <a:endParaRPr lang="en-US" sz="173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Lightning Bolt 18"/>
          <p:cNvSpPr/>
          <p:nvPr/>
        </p:nvSpPr>
        <p:spPr>
          <a:xfrm>
            <a:off x="5385372" y="3135823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Two phases</a:t>
            </a:r>
          </a:p>
          <a:p>
            <a:pPr lvl="1"/>
            <a:r>
              <a:rPr lang="en-US" sz="1800" dirty="0" smtClean="0"/>
              <a:t>Voting phase</a:t>
            </a:r>
          </a:p>
          <a:p>
            <a:pPr lvl="1"/>
            <a:r>
              <a:rPr lang="en-US" sz="1800" dirty="0" smtClean="0"/>
              <a:t>Completion phase</a:t>
            </a:r>
          </a:p>
          <a:p>
            <a:r>
              <a:rPr lang="en-US" sz="2000" dirty="0" smtClean="0">
                <a:solidFill>
                  <a:srgbClr val="4F81BD"/>
                </a:solidFill>
              </a:rPr>
              <a:t>During the voting phase</a:t>
            </a:r>
          </a:p>
          <a:p>
            <a:pPr lvl="1"/>
            <a:r>
              <a:rPr lang="en-US" sz="1800" dirty="0" smtClean="0">
                <a:solidFill>
                  <a:srgbClr val="4F81BD"/>
                </a:solidFill>
              </a:rPr>
              <a:t>Special coordinator machine proposes value to rest of group</a:t>
            </a:r>
          </a:p>
          <a:p>
            <a:pPr lvl="1"/>
            <a:r>
              <a:rPr lang="en-US" sz="1800" dirty="0" smtClean="0">
                <a:solidFill>
                  <a:srgbClr val="4F81BD"/>
                </a:solidFill>
              </a:rPr>
              <a:t>Other replicas tentatively apply update, reply “yes” to coordinator</a:t>
            </a:r>
          </a:p>
          <a:p>
            <a:r>
              <a:rPr lang="en-US" sz="2000" dirty="0" smtClean="0">
                <a:solidFill>
                  <a:srgbClr val="4F81BD"/>
                </a:solidFill>
              </a:rPr>
              <a:t>During the completion phase</a:t>
            </a:r>
          </a:p>
          <a:p>
            <a:pPr lvl="1"/>
            <a:r>
              <a:rPr lang="en-US" sz="1800" dirty="0" smtClean="0">
                <a:solidFill>
                  <a:srgbClr val="4F81BD"/>
                </a:solidFill>
              </a:rPr>
              <a:t>Coordinator tallies votes</a:t>
            </a:r>
          </a:p>
          <a:p>
            <a:pPr lvl="1"/>
            <a:r>
              <a:rPr lang="en-US" sz="1800" dirty="0" smtClean="0">
                <a:solidFill>
                  <a:srgbClr val="4F81BD"/>
                </a:solidFill>
              </a:rPr>
              <a:t>Success (entire group votes “yes”): coordinator sends “commit” message</a:t>
            </a:r>
          </a:p>
          <a:p>
            <a:pPr lvl="1"/>
            <a:r>
              <a:rPr lang="en-US" sz="1800" dirty="0" smtClean="0">
                <a:solidFill>
                  <a:srgbClr val="4F81BD"/>
                </a:solidFill>
              </a:rPr>
              <a:t>Failure (some “no” votes or no reply): coordinator sends “abort” message</a:t>
            </a:r>
          </a:p>
          <a:p>
            <a:pPr lvl="1"/>
            <a:r>
              <a:rPr lang="en-US" sz="1800" dirty="0" smtClean="0">
                <a:solidFill>
                  <a:srgbClr val="4F81BD"/>
                </a:solidFill>
              </a:rPr>
              <a:t>On success, group member commits update, sends “</a:t>
            </a:r>
            <a:r>
              <a:rPr lang="en-US" sz="1800" dirty="0" err="1" smtClean="0">
                <a:solidFill>
                  <a:srgbClr val="4F81BD"/>
                </a:solidFill>
              </a:rPr>
              <a:t>ack</a:t>
            </a:r>
            <a:r>
              <a:rPr lang="en-US" sz="1800" dirty="0" smtClean="0">
                <a:solidFill>
                  <a:srgbClr val="4F81BD"/>
                </a:solidFill>
              </a:rPr>
              <a:t>” to coordinator</a:t>
            </a:r>
          </a:p>
          <a:p>
            <a:pPr lvl="1"/>
            <a:r>
              <a:rPr lang="en-US" sz="1800" dirty="0" smtClean="0">
                <a:solidFill>
                  <a:srgbClr val="4F81BD"/>
                </a:solidFill>
              </a:rPr>
              <a:t>On failure, group member aborts update, sends “</a:t>
            </a:r>
            <a:r>
              <a:rPr lang="en-US" sz="1800" dirty="0" err="1" smtClean="0">
                <a:solidFill>
                  <a:srgbClr val="4F81BD"/>
                </a:solidFill>
              </a:rPr>
              <a:t>ack</a:t>
            </a:r>
            <a:r>
              <a:rPr lang="en-US" sz="1800" dirty="0" smtClean="0">
                <a:solidFill>
                  <a:srgbClr val="4F81BD"/>
                </a:solidFill>
              </a:rPr>
              <a:t>” to coordinator</a:t>
            </a:r>
          </a:p>
          <a:p>
            <a:pPr lvl="1"/>
            <a:r>
              <a:rPr lang="en-US" sz="1800" dirty="0" smtClean="0">
                <a:solidFill>
                  <a:srgbClr val="4F81BD"/>
                </a:solidFill>
              </a:rPr>
              <a:t>Coordinator aborts/applies update when all “</a:t>
            </a:r>
            <a:r>
              <a:rPr lang="en-US" sz="1800" dirty="0" err="1" smtClean="0">
                <a:solidFill>
                  <a:srgbClr val="4F81BD"/>
                </a:solidFill>
              </a:rPr>
              <a:t>acks</a:t>
            </a:r>
            <a:r>
              <a:rPr lang="en-US" sz="1800" dirty="0" smtClean="0">
                <a:solidFill>
                  <a:srgbClr val="4F81BD"/>
                </a:solidFill>
              </a:rPr>
              <a:t>” have been received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294" dirty="0" smtClean="0"/>
              <a:t>Phase 1 or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What if replica crashes during 2PC?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Coordinator removes it from the replica group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If replica recovers it can rejoin the group later</a:t>
            </a:r>
          </a:p>
          <a:p>
            <a:pPr lvl="1"/>
            <a:endParaRPr lang="en-US" sz="173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Lightning Bolt 18"/>
          <p:cNvSpPr/>
          <p:nvPr/>
        </p:nvSpPr>
        <p:spPr>
          <a:xfrm>
            <a:off x="5385372" y="3135823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94" dirty="0" smtClean="0"/>
              <a:t>Phase 1 or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Can we write to the DB if replica crashes?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No, we won’t have enough “yes” votes</a:t>
            </a:r>
          </a:p>
          <a:p>
            <a:pPr lvl="1"/>
            <a:endParaRPr lang="en-US" sz="173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Lightning Bolt 18"/>
          <p:cNvSpPr/>
          <p:nvPr/>
        </p:nvSpPr>
        <p:spPr>
          <a:xfrm>
            <a:off x="5385372" y="3135823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94" dirty="0" smtClean="0"/>
              <a:t>Phase 1 or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Can we write to the DB if replica crashes?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No, we won’t have enough “yes” votes</a:t>
            </a:r>
          </a:p>
          <a:p>
            <a:pPr lvl="1"/>
            <a:endParaRPr lang="en-US" sz="173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Lightning Bolt 18"/>
          <p:cNvSpPr/>
          <p:nvPr/>
        </p:nvSpPr>
        <p:spPr>
          <a:xfrm>
            <a:off x="5385372" y="3135823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946" dirty="0" smtClean="0">
                <a:solidFill>
                  <a:srgbClr val="FF0000"/>
                </a:solidFill>
              </a:rPr>
              <a:t>Besides the value of X, what else do nodes have to agree on?</a:t>
            </a:r>
          </a:p>
          <a:p>
            <a:pPr lvl="1"/>
            <a:r>
              <a:rPr lang="en-US" sz="1730" dirty="0" smtClean="0">
                <a:solidFill>
                  <a:srgbClr val="FFFFFF"/>
                </a:solidFill>
              </a:rPr>
              <a:t>The identity of the coordinator!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946" dirty="0" smtClean="0">
                <a:solidFill>
                  <a:srgbClr val="FF0000"/>
                </a:solidFill>
              </a:rPr>
              <a:t>Besides the value of X, what else do nodes have to agree on?</a:t>
            </a:r>
          </a:p>
          <a:p>
            <a:pPr lvl="1"/>
            <a:r>
              <a:rPr lang="en-US" sz="1730" dirty="0" smtClean="0">
                <a:solidFill>
                  <a:srgbClr val="FF0000"/>
                </a:solidFill>
              </a:rPr>
              <a:t>The identity of the coordinator!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946" dirty="0" smtClean="0">
                <a:solidFill>
                  <a:srgbClr val="FF0000"/>
                </a:solidFill>
              </a:rPr>
              <a:t>What happens if the coordinator fails?</a:t>
            </a:r>
          </a:p>
          <a:p>
            <a:pPr lvl="1"/>
            <a:r>
              <a:rPr lang="en-US" sz="1730" dirty="0" smtClean="0">
                <a:solidFill>
                  <a:srgbClr val="FFFFFF"/>
                </a:solidFill>
              </a:rPr>
              <a:t>Replicas have to agree on a new coordinator</a:t>
            </a:r>
          </a:p>
          <a:p>
            <a:pPr lvl="1"/>
            <a:r>
              <a:rPr lang="en-US" sz="1730" dirty="0" smtClean="0">
                <a:solidFill>
                  <a:srgbClr val="FFFFFF"/>
                </a:solidFill>
              </a:rPr>
              <a:t>A process called “leader election”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 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Lightning Bolt 18"/>
          <p:cNvSpPr/>
          <p:nvPr/>
        </p:nvSpPr>
        <p:spPr>
          <a:xfrm>
            <a:off x="2367956" y="2949569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946" dirty="0" smtClean="0">
                <a:solidFill>
                  <a:srgbClr val="FF0000"/>
                </a:solidFill>
              </a:rPr>
              <a:t>What happens if the coordinator fails?</a:t>
            </a:r>
          </a:p>
          <a:p>
            <a:pPr lvl="1"/>
            <a:r>
              <a:rPr lang="en-US" sz="1730" dirty="0" smtClean="0">
                <a:solidFill>
                  <a:srgbClr val="FF0000"/>
                </a:solidFill>
              </a:rPr>
              <a:t>Replicas have to agree on a new coordinator</a:t>
            </a:r>
          </a:p>
          <a:p>
            <a:pPr lvl="1"/>
            <a:r>
              <a:rPr lang="en-US" sz="1730" dirty="0" smtClean="0">
                <a:solidFill>
                  <a:srgbClr val="FF0000"/>
                </a:solidFill>
              </a:rPr>
              <a:t>A process called “leader election”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 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Lightning Bolt 18"/>
          <p:cNvSpPr/>
          <p:nvPr/>
        </p:nvSpPr>
        <p:spPr>
          <a:xfrm>
            <a:off x="2367956" y="2949569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946" dirty="0" smtClean="0">
                <a:solidFill>
                  <a:srgbClr val="FF0000"/>
                </a:solidFill>
              </a:rPr>
              <a:t>Can we use two-phase commit to agree on the coordinator?</a:t>
            </a:r>
          </a:p>
          <a:p>
            <a:pPr lvl="1"/>
            <a:r>
              <a:rPr lang="en-US" sz="1730" dirty="0" smtClean="0">
                <a:solidFill>
                  <a:srgbClr val="FFFFFF"/>
                </a:solidFill>
              </a:rPr>
              <a:t>Two-phase commit requires a coordinator</a:t>
            </a:r>
          </a:p>
          <a:p>
            <a:pPr lvl="1"/>
            <a:r>
              <a:rPr lang="en-US" sz="1730" dirty="0" smtClean="0">
                <a:solidFill>
                  <a:srgbClr val="FFFFFF"/>
                </a:solidFill>
              </a:rPr>
              <a:t>So to agree on one coordinator, need another coordinator, which requires agreement on yet another coordinator …</a:t>
            </a:r>
          </a:p>
          <a:p>
            <a:pPr lvl="1"/>
            <a:r>
              <a:rPr lang="en-US" sz="1730" dirty="0" smtClean="0">
                <a:solidFill>
                  <a:srgbClr val="FFFFFF"/>
                </a:solidFill>
              </a:rPr>
              <a:t>We have a serious boot-strapping problem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2" name="Lightning Bolt 11"/>
          <p:cNvSpPr/>
          <p:nvPr/>
        </p:nvSpPr>
        <p:spPr>
          <a:xfrm>
            <a:off x="2367956" y="2949569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946" dirty="0" smtClean="0">
                <a:solidFill>
                  <a:srgbClr val="FF0000"/>
                </a:solidFill>
              </a:rPr>
              <a:t>Can we use two-phase commit to agree on the coordinator?</a:t>
            </a:r>
          </a:p>
          <a:p>
            <a:pPr lvl="1"/>
            <a:r>
              <a:rPr lang="en-US" sz="1730" dirty="0" smtClean="0">
                <a:solidFill>
                  <a:srgbClr val="FF0000"/>
                </a:solidFill>
              </a:rPr>
              <a:t>Two-phase commit requires a coordinator</a:t>
            </a:r>
          </a:p>
          <a:p>
            <a:pPr lvl="1"/>
            <a:r>
              <a:rPr lang="en-US" sz="1730" dirty="0" smtClean="0">
                <a:solidFill>
                  <a:srgbClr val="FF0000"/>
                </a:solidFill>
              </a:rPr>
              <a:t>So to agree on one coordinator, need another coordinator, which requires agreement on yet another coordinator …</a:t>
            </a:r>
          </a:p>
          <a:p>
            <a:pPr lvl="1"/>
            <a:r>
              <a:rPr lang="en-US" sz="1730" dirty="0" smtClean="0">
                <a:solidFill>
                  <a:srgbClr val="FF0000"/>
                </a:solidFill>
              </a:rPr>
              <a:t>We have a serious boot-strapping problem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2" name="Lightning Bolt 11"/>
          <p:cNvSpPr/>
          <p:nvPr/>
        </p:nvSpPr>
        <p:spPr>
          <a:xfrm>
            <a:off x="2367956" y="2949569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946" dirty="0" smtClean="0">
                <a:solidFill>
                  <a:srgbClr val="FF0000"/>
                </a:solidFill>
              </a:rPr>
              <a:t>Besides the value of X, what else do nodes have to agree on?</a:t>
            </a:r>
          </a:p>
          <a:p>
            <a:pPr lvl="1"/>
            <a:r>
              <a:rPr lang="en-US" sz="1730" dirty="0" smtClean="0">
                <a:solidFill>
                  <a:srgbClr val="FFFFFF"/>
                </a:solidFill>
              </a:rPr>
              <a:t>The identity of the coordinator!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Coordinator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946" dirty="0" smtClean="0">
                <a:solidFill>
                  <a:srgbClr val="FF0000"/>
                </a:solidFill>
              </a:rPr>
              <a:t>Besides the value of X, what else do nodes have to agree on?</a:t>
            </a:r>
          </a:p>
          <a:p>
            <a:pPr lvl="1"/>
            <a:r>
              <a:rPr lang="en-US" sz="1730" dirty="0" smtClean="0">
                <a:solidFill>
                  <a:srgbClr val="FF0000"/>
                </a:solidFill>
              </a:rPr>
              <a:t>The identity of the coordinator!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946" dirty="0" smtClean="0">
                <a:solidFill>
                  <a:srgbClr val="FF0000"/>
                </a:solidFill>
              </a:rPr>
              <a:t>What happens if the coordinator fails?</a:t>
            </a:r>
          </a:p>
          <a:p>
            <a:pPr lvl="1"/>
            <a:r>
              <a:rPr lang="en-US" sz="1730" dirty="0" smtClean="0">
                <a:solidFill>
                  <a:srgbClr val="FFFFFF"/>
                </a:solidFill>
              </a:rPr>
              <a:t>Replicas have to agree on a new coordinator</a:t>
            </a:r>
          </a:p>
          <a:p>
            <a:pPr lvl="1"/>
            <a:r>
              <a:rPr lang="en-US" sz="1730" dirty="0" smtClean="0">
                <a:solidFill>
                  <a:srgbClr val="FFFFFF"/>
                </a:solidFill>
              </a:rPr>
              <a:t>A process called “leader election”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 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Lightning Bolt 18"/>
          <p:cNvSpPr/>
          <p:nvPr/>
        </p:nvSpPr>
        <p:spPr>
          <a:xfrm>
            <a:off x="2367956" y="2949569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946" dirty="0" smtClean="0">
                <a:solidFill>
                  <a:srgbClr val="FF0000"/>
                </a:solidFill>
              </a:rPr>
              <a:t>What happens if the coordinator fails?</a:t>
            </a:r>
          </a:p>
          <a:p>
            <a:pPr lvl="1"/>
            <a:r>
              <a:rPr lang="en-US" sz="1730" dirty="0" smtClean="0">
                <a:solidFill>
                  <a:srgbClr val="FF0000"/>
                </a:solidFill>
              </a:rPr>
              <a:t>Replicas have to agree on a new coordinator</a:t>
            </a:r>
          </a:p>
          <a:p>
            <a:pPr lvl="1"/>
            <a:r>
              <a:rPr lang="en-US" sz="1730" dirty="0" smtClean="0">
                <a:solidFill>
                  <a:srgbClr val="FF0000"/>
                </a:solidFill>
              </a:rPr>
              <a:t>A process called “leader election”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 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Lightning Bolt 18"/>
          <p:cNvSpPr/>
          <p:nvPr/>
        </p:nvSpPr>
        <p:spPr>
          <a:xfrm>
            <a:off x="2367956" y="2949569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946" dirty="0" smtClean="0">
                <a:solidFill>
                  <a:srgbClr val="FF0000"/>
                </a:solidFill>
              </a:rPr>
              <a:t>Can we use two-phase commit to agree on the coordinator?</a:t>
            </a:r>
          </a:p>
          <a:p>
            <a:pPr lvl="1"/>
            <a:r>
              <a:rPr lang="en-US" sz="1730" dirty="0" smtClean="0">
                <a:solidFill>
                  <a:srgbClr val="FFFFFF"/>
                </a:solidFill>
              </a:rPr>
              <a:t>Two-phase commit requires a coordinator</a:t>
            </a:r>
          </a:p>
          <a:p>
            <a:pPr lvl="1"/>
            <a:r>
              <a:rPr lang="en-US" sz="1730" dirty="0" smtClean="0">
                <a:solidFill>
                  <a:srgbClr val="FFFFFF"/>
                </a:solidFill>
              </a:rPr>
              <a:t>So to agree on one coordinator, need another coordinator, which requires agreement on yet another coordinator …</a:t>
            </a:r>
          </a:p>
          <a:p>
            <a:pPr lvl="1"/>
            <a:r>
              <a:rPr lang="en-US" sz="1730" dirty="0" smtClean="0">
                <a:solidFill>
                  <a:srgbClr val="FFFFFF"/>
                </a:solidFill>
              </a:rPr>
              <a:t>We have a serious boot-strapping problem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2" name="Lightning Bolt 11"/>
          <p:cNvSpPr/>
          <p:nvPr/>
        </p:nvSpPr>
        <p:spPr>
          <a:xfrm>
            <a:off x="2367956" y="2949569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28173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946" dirty="0" smtClean="0">
                <a:solidFill>
                  <a:srgbClr val="FF0000"/>
                </a:solidFill>
              </a:rPr>
              <a:t>Can we use two-phase commit to agree on the coordinator?</a:t>
            </a:r>
          </a:p>
          <a:p>
            <a:pPr lvl="1"/>
            <a:r>
              <a:rPr lang="en-US" sz="1730" dirty="0" smtClean="0">
                <a:solidFill>
                  <a:srgbClr val="FF0000"/>
                </a:solidFill>
              </a:rPr>
              <a:t>Two-phase commit requires a coordinator</a:t>
            </a:r>
          </a:p>
          <a:p>
            <a:pPr lvl="1"/>
            <a:r>
              <a:rPr lang="en-US" sz="1730" dirty="0" smtClean="0">
                <a:solidFill>
                  <a:srgbClr val="FF0000"/>
                </a:solidFill>
              </a:rPr>
              <a:t>So to agree on one coordinator, need another coordinator, which requires agreement on yet another coordinator …</a:t>
            </a:r>
          </a:p>
          <a:p>
            <a:pPr lvl="1"/>
            <a:r>
              <a:rPr lang="en-US" sz="1730" dirty="0" smtClean="0">
                <a:solidFill>
                  <a:srgbClr val="FF0000"/>
                </a:solidFill>
              </a:rPr>
              <a:t>We have a serious boot-strapping problem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Coordinator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2" name="Lightning Bolt 11"/>
          <p:cNvSpPr/>
          <p:nvPr/>
        </p:nvSpPr>
        <p:spPr>
          <a:xfrm>
            <a:off x="2367956" y="2949569"/>
            <a:ext cx="914400" cy="91440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/>
                <a:cs typeface="Calibri"/>
              </a:rPr>
              <a:t>Paxos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8763"/>
            <a:ext cx="5349875" cy="4491037"/>
          </a:xfrm>
        </p:spPr>
        <p:txBody>
          <a:bodyPr/>
          <a:lstStyle/>
          <a:p>
            <a:r>
              <a:rPr lang="en-US" sz="2000" smtClean="0">
                <a:latin typeface="Arial" charset="0"/>
              </a:rPr>
              <a:t>ACM TOCS:</a:t>
            </a:r>
          </a:p>
          <a:p>
            <a:pPr lvl="1"/>
            <a:r>
              <a:rPr lang="en-US" sz="1600" smtClean="0">
                <a:latin typeface="Arial" charset="0"/>
              </a:rPr>
              <a:t>Transactions on Computer Systems</a:t>
            </a:r>
          </a:p>
          <a:p>
            <a:r>
              <a:rPr lang="en-US" sz="2000" smtClean="0">
                <a:latin typeface="Arial" charset="0"/>
              </a:rPr>
              <a:t>Submitted: 1990.  Accepted: 1998</a:t>
            </a:r>
          </a:p>
          <a:p>
            <a:r>
              <a:rPr lang="en-US" sz="2000" smtClean="0">
                <a:latin typeface="Arial" charset="0"/>
              </a:rPr>
              <a:t>Introduced: </a:t>
            </a:r>
          </a:p>
        </p:txBody>
      </p:sp>
      <p:pic>
        <p:nvPicPr>
          <p:cNvPr id="76804" name="Picture 4" descr="paxos-1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14713"/>
            <a:ext cx="8077200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5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755900"/>
            <a:ext cx="42164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1524000"/>
            <a:ext cx="20716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4" descr="paxos-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382000" cy="38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267200"/>
            <a:ext cx="3454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8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4267200"/>
            <a:ext cx="3886200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1" descr="paxos-4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Freeform 2"/>
          <p:cNvSpPr>
            <a:spLocks noChangeArrowheads="1"/>
          </p:cNvSpPr>
          <p:nvPr/>
        </p:nvSpPr>
        <p:spPr bwMode="auto">
          <a:xfrm>
            <a:off x="76200" y="3886200"/>
            <a:ext cx="6324600" cy="585788"/>
          </a:xfrm>
          <a:custGeom>
            <a:avLst/>
            <a:gdLst>
              <a:gd name="T0" fmla="*/ 5550624 w 6680200"/>
              <a:gd name="T1" fmla="*/ 174779 h 586028"/>
              <a:gd name="T2" fmla="*/ 5194952 w 6680200"/>
              <a:gd name="T3" fmla="*/ 200159 h 586028"/>
              <a:gd name="T4" fmla="*/ 2543586 w 6680200"/>
              <a:gd name="T5" fmla="*/ 187469 h 586028"/>
              <a:gd name="T6" fmla="*/ 1562797 w 6680200"/>
              <a:gd name="T7" fmla="*/ 162091 h 586028"/>
              <a:gd name="T8" fmla="*/ 1228682 w 6680200"/>
              <a:gd name="T9" fmla="*/ 136711 h 586028"/>
              <a:gd name="T10" fmla="*/ 355670 w 6680200"/>
              <a:gd name="T11" fmla="*/ 111331 h 586028"/>
              <a:gd name="T12" fmla="*/ 10778 w 6680200"/>
              <a:gd name="T13" fmla="*/ 162091 h 586028"/>
              <a:gd name="T14" fmla="*/ 0 w 6680200"/>
              <a:gd name="T15" fmla="*/ 225539 h 586028"/>
              <a:gd name="T16" fmla="*/ 75446 w 6680200"/>
              <a:gd name="T17" fmla="*/ 441261 h 586028"/>
              <a:gd name="T18" fmla="*/ 129334 w 6680200"/>
              <a:gd name="T19" fmla="*/ 479331 h 586028"/>
              <a:gd name="T20" fmla="*/ 215558 w 6680200"/>
              <a:gd name="T21" fmla="*/ 492019 h 586028"/>
              <a:gd name="T22" fmla="*/ 452673 w 6680200"/>
              <a:gd name="T23" fmla="*/ 517399 h 586028"/>
              <a:gd name="T24" fmla="*/ 765232 w 6680200"/>
              <a:gd name="T25" fmla="*/ 530089 h 586028"/>
              <a:gd name="T26" fmla="*/ 1455018 w 6680200"/>
              <a:gd name="T27" fmla="*/ 542779 h 586028"/>
              <a:gd name="T28" fmla="*/ 2629810 w 6680200"/>
              <a:gd name="T29" fmla="*/ 542779 h 586028"/>
              <a:gd name="T30" fmla="*/ 2791478 w 6680200"/>
              <a:gd name="T31" fmla="*/ 530089 h 586028"/>
              <a:gd name="T32" fmla="*/ 3265706 w 6680200"/>
              <a:gd name="T33" fmla="*/ 504709 h 586028"/>
              <a:gd name="T34" fmla="*/ 4117162 w 6680200"/>
              <a:gd name="T35" fmla="*/ 517399 h 586028"/>
              <a:gd name="T36" fmla="*/ 4321942 w 6680200"/>
              <a:gd name="T37" fmla="*/ 542779 h 586028"/>
              <a:gd name="T38" fmla="*/ 4537500 w 6680200"/>
              <a:gd name="T39" fmla="*/ 568157 h 586028"/>
              <a:gd name="T40" fmla="*/ 5011728 w 6680200"/>
              <a:gd name="T41" fmla="*/ 530089 h 586028"/>
              <a:gd name="T42" fmla="*/ 5076395 w 6680200"/>
              <a:gd name="T43" fmla="*/ 517399 h 586028"/>
              <a:gd name="T44" fmla="*/ 5184174 w 6680200"/>
              <a:gd name="T45" fmla="*/ 492019 h 586028"/>
              <a:gd name="T46" fmla="*/ 5302731 w 6680200"/>
              <a:gd name="T47" fmla="*/ 479331 h 586028"/>
              <a:gd name="T48" fmla="*/ 5496734 w 6680200"/>
              <a:gd name="T49" fmla="*/ 453951 h 586028"/>
              <a:gd name="T50" fmla="*/ 5572179 w 6680200"/>
              <a:gd name="T51" fmla="*/ 428571 h 586028"/>
              <a:gd name="T52" fmla="*/ 5647624 w 6680200"/>
              <a:gd name="T53" fmla="*/ 403193 h 586028"/>
              <a:gd name="T54" fmla="*/ 5669180 w 6680200"/>
              <a:gd name="T55" fmla="*/ 365123 h 586028"/>
              <a:gd name="T56" fmla="*/ 5615291 w 6680200"/>
              <a:gd name="T57" fmla="*/ 276297 h 586028"/>
              <a:gd name="T58" fmla="*/ 5561401 w 6680200"/>
              <a:gd name="T59" fmla="*/ 238227 h 586028"/>
              <a:gd name="T60" fmla="*/ 5475178 w 6680200"/>
              <a:gd name="T61" fmla="*/ 212849 h 586028"/>
              <a:gd name="T62" fmla="*/ 5432067 w 6680200"/>
              <a:gd name="T63" fmla="*/ 187469 h 586028"/>
              <a:gd name="T64" fmla="*/ 5421289 w 6680200"/>
              <a:gd name="T65" fmla="*/ 149401 h 586028"/>
              <a:gd name="T66" fmla="*/ 5421289 w 6680200"/>
              <a:gd name="T67" fmla="*/ 149401 h 58602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680200"/>
              <a:gd name="T103" fmla="*/ 0 h 586028"/>
              <a:gd name="T104" fmla="*/ 6680200 w 6680200"/>
              <a:gd name="T105" fmla="*/ 586028 h 58602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680200" h="586028">
                <a:moveTo>
                  <a:pt x="6540500" y="174923"/>
                </a:moveTo>
                <a:cubicBezTo>
                  <a:pt x="6378088" y="215526"/>
                  <a:pt x="6453938" y="200323"/>
                  <a:pt x="6121400" y="200323"/>
                </a:cubicBezTo>
                <a:lnTo>
                  <a:pt x="2997200" y="187623"/>
                </a:lnTo>
                <a:lnTo>
                  <a:pt x="1841500" y="162223"/>
                </a:lnTo>
                <a:cubicBezTo>
                  <a:pt x="1710064" y="157914"/>
                  <a:pt x="1579175" y="142705"/>
                  <a:pt x="1447800" y="136823"/>
                </a:cubicBezTo>
                <a:cubicBezTo>
                  <a:pt x="1288263" y="129680"/>
                  <a:pt x="532935" y="113953"/>
                  <a:pt x="419100" y="111423"/>
                </a:cubicBezTo>
                <a:cubicBezTo>
                  <a:pt x="146053" y="120231"/>
                  <a:pt x="53256" y="0"/>
                  <a:pt x="12700" y="162223"/>
                </a:cubicBezTo>
                <a:cubicBezTo>
                  <a:pt x="7465" y="183164"/>
                  <a:pt x="4233" y="204556"/>
                  <a:pt x="0" y="225723"/>
                </a:cubicBezTo>
                <a:cubicBezTo>
                  <a:pt x="13457" y="293006"/>
                  <a:pt x="30364" y="406501"/>
                  <a:pt x="88900" y="441623"/>
                </a:cubicBezTo>
                <a:cubicBezTo>
                  <a:pt x="110067" y="454323"/>
                  <a:pt x="128807" y="472464"/>
                  <a:pt x="152400" y="479723"/>
                </a:cubicBezTo>
                <a:cubicBezTo>
                  <a:pt x="185021" y="489760"/>
                  <a:pt x="220267" y="487233"/>
                  <a:pt x="254000" y="492423"/>
                </a:cubicBezTo>
                <a:cubicBezTo>
                  <a:pt x="434422" y="520180"/>
                  <a:pt x="141552" y="500786"/>
                  <a:pt x="533400" y="517823"/>
                </a:cubicBezTo>
                <a:lnTo>
                  <a:pt x="901700" y="530523"/>
                </a:lnTo>
                <a:lnTo>
                  <a:pt x="1714500" y="543223"/>
                </a:lnTo>
                <a:cubicBezTo>
                  <a:pt x="2270968" y="586028"/>
                  <a:pt x="1926440" y="564347"/>
                  <a:pt x="3098800" y="543223"/>
                </a:cubicBezTo>
                <a:cubicBezTo>
                  <a:pt x="3162431" y="542077"/>
                  <a:pt x="3225735" y="533624"/>
                  <a:pt x="3289300" y="530523"/>
                </a:cubicBezTo>
                <a:cubicBezTo>
                  <a:pt x="4314833" y="480497"/>
                  <a:pt x="3080590" y="547762"/>
                  <a:pt x="3848100" y="505123"/>
                </a:cubicBezTo>
                <a:lnTo>
                  <a:pt x="4851400" y="517823"/>
                </a:lnTo>
                <a:cubicBezTo>
                  <a:pt x="4932240" y="520298"/>
                  <a:pt x="5012447" y="533191"/>
                  <a:pt x="5092700" y="543223"/>
                </a:cubicBezTo>
                <a:cubicBezTo>
                  <a:pt x="5244882" y="562246"/>
                  <a:pt x="5160288" y="553089"/>
                  <a:pt x="5346700" y="568623"/>
                </a:cubicBezTo>
                <a:cubicBezTo>
                  <a:pt x="5533857" y="557928"/>
                  <a:pt x="5720058" y="555249"/>
                  <a:pt x="5905500" y="530523"/>
                </a:cubicBezTo>
                <a:cubicBezTo>
                  <a:pt x="5931024" y="527120"/>
                  <a:pt x="5956450" y="522873"/>
                  <a:pt x="5981700" y="517823"/>
                </a:cubicBezTo>
                <a:cubicBezTo>
                  <a:pt x="6065801" y="501003"/>
                  <a:pt x="6003010" y="504857"/>
                  <a:pt x="6108700" y="492423"/>
                </a:cubicBezTo>
                <a:cubicBezTo>
                  <a:pt x="6155138" y="486960"/>
                  <a:pt x="6201890" y="484534"/>
                  <a:pt x="6248400" y="479723"/>
                </a:cubicBezTo>
                <a:lnTo>
                  <a:pt x="6477000" y="454323"/>
                </a:lnTo>
                <a:cubicBezTo>
                  <a:pt x="6635809" y="414621"/>
                  <a:pt x="6438363" y="465362"/>
                  <a:pt x="6565900" y="428923"/>
                </a:cubicBezTo>
                <a:cubicBezTo>
                  <a:pt x="6677528" y="397029"/>
                  <a:pt x="6563449" y="433973"/>
                  <a:pt x="6654800" y="403523"/>
                </a:cubicBezTo>
                <a:cubicBezTo>
                  <a:pt x="6663267" y="390823"/>
                  <a:pt x="6680200" y="380687"/>
                  <a:pt x="6680200" y="365423"/>
                </a:cubicBezTo>
                <a:cubicBezTo>
                  <a:pt x="6680200" y="270173"/>
                  <a:pt x="6665383" y="300865"/>
                  <a:pt x="6616700" y="276523"/>
                </a:cubicBezTo>
                <a:cubicBezTo>
                  <a:pt x="6594622" y="265484"/>
                  <a:pt x="6575278" y="249462"/>
                  <a:pt x="6553200" y="238423"/>
                </a:cubicBezTo>
                <a:cubicBezTo>
                  <a:pt x="6527165" y="225406"/>
                  <a:pt x="6475752" y="217853"/>
                  <a:pt x="6451600" y="213023"/>
                </a:cubicBezTo>
                <a:cubicBezTo>
                  <a:pt x="6434667" y="204556"/>
                  <a:pt x="6414187" y="201010"/>
                  <a:pt x="6400800" y="187623"/>
                </a:cubicBezTo>
                <a:cubicBezTo>
                  <a:pt x="6391334" y="178157"/>
                  <a:pt x="6388100" y="149523"/>
                  <a:pt x="6388100" y="149523"/>
                </a:cubicBezTo>
              </a:path>
            </a:pathLst>
          </a:custGeom>
          <a:noFill/>
          <a:ln w="22225">
            <a:solidFill>
              <a:srgbClr val="E8161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" name="Title 9"/>
          <p:cNvSpPr txBox="1">
            <a:spLocks/>
          </p:cNvSpPr>
          <p:nvPr/>
        </p:nvSpPr>
        <p:spPr bwMode="auto">
          <a:xfrm>
            <a:off x="1752600" y="4846638"/>
            <a:ext cx="8226425" cy="1554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4000" b="1" kern="0" dirty="0">
                <a:solidFill>
                  <a:srgbClr val="161645"/>
                </a:solidFill>
                <a:cs typeface="Arial"/>
              </a:rPr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8" descr="paxos-7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0" y="622300"/>
            <a:ext cx="3429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7" descr="paxos-6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2400" y="2451100"/>
            <a:ext cx="635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6" descr="paxos-5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7600" y="3441700"/>
            <a:ext cx="67310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v2.0</a:t>
            </a:r>
          </a:p>
        </p:txBody>
      </p:sp>
      <p:sp>
        <p:nvSpPr>
          <p:cNvPr id="79878" name="Freeform 10"/>
          <p:cNvSpPr>
            <a:spLocks noChangeArrowheads="1"/>
          </p:cNvSpPr>
          <p:nvPr/>
        </p:nvSpPr>
        <p:spPr bwMode="auto">
          <a:xfrm>
            <a:off x="1066800" y="5029200"/>
            <a:ext cx="6858000" cy="1752600"/>
          </a:xfrm>
          <a:custGeom>
            <a:avLst/>
            <a:gdLst>
              <a:gd name="T0" fmla="*/ 7076769 w 6680200"/>
              <a:gd name="T1" fmla="*/ 4678863 h 586028"/>
              <a:gd name="T2" fmla="*/ 6623305 w 6680200"/>
              <a:gd name="T3" fmla="*/ 5358262 h 586028"/>
              <a:gd name="T4" fmla="*/ 3242946 w 6680200"/>
              <a:gd name="T5" fmla="*/ 5018561 h 586028"/>
              <a:gd name="T6" fmla="*/ 1992488 w 6680200"/>
              <a:gd name="T7" fmla="*/ 4339161 h 586028"/>
              <a:gd name="T8" fmla="*/ 1566508 w 6680200"/>
              <a:gd name="T9" fmla="*/ 3659762 h 586028"/>
              <a:gd name="T10" fmla="*/ 453463 w 6680200"/>
              <a:gd name="T11" fmla="*/ 2980354 h 586028"/>
              <a:gd name="T12" fmla="*/ 13741 w 6680200"/>
              <a:gd name="T13" fmla="*/ 4339161 h 586028"/>
              <a:gd name="T14" fmla="*/ 0 w 6680200"/>
              <a:gd name="T15" fmla="*/ 6037670 h 586028"/>
              <a:gd name="T16" fmla="*/ 96189 w 6680200"/>
              <a:gd name="T17" fmla="*/ 11812585 h 586028"/>
              <a:gd name="T18" fmla="*/ 164895 w 6680200"/>
              <a:gd name="T19" fmla="*/ 12831691 h 586028"/>
              <a:gd name="T20" fmla="*/ 274825 w 6680200"/>
              <a:gd name="T21" fmla="*/ 13171392 h 586028"/>
              <a:gd name="T22" fmla="*/ 577135 w 6680200"/>
              <a:gd name="T23" fmla="*/ 13850791 h 586028"/>
              <a:gd name="T24" fmla="*/ 975632 w 6680200"/>
              <a:gd name="T25" fmla="*/ 14190492 h 586028"/>
              <a:gd name="T26" fmla="*/ 1855076 w 6680200"/>
              <a:gd name="T27" fmla="*/ 14530199 h 586028"/>
              <a:gd name="T28" fmla="*/ 3352877 w 6680200"/>
              <a:gd name="T29" fmla="*/ 14530199 h 586028"/>
              <a:gd name="T30" fmla="*/ 3558996 w 6680200"/>
              <a:gd name="T31" fmla="*/ 14190492 h 586028"/>
              <a:gd name="T32" fmla="*/ 4163614 w 6680200"/>
              <a:gd name="T33" fmla="*/ 13511093 h 586028"/>
              <a:gd name="T34" fmla="*/ 5249177 w 6680200"/>
              <a:gd name="T35" fmla="*/ 13850791 h 586028"/>
              <a:gd name="T36" fmla="*/ 5510261 w 6680200"/>
              <a:gd name="T37" fmla="*/ 14530199 h 586028"/>
              <a:gd name="T38" fmla="*/ 5785087 w 6680200"/>
              <a:gd name="T39" fmla="*/ 15209598 h 586028"/>
              <a:gd name="T40" fmla="*/ 6389704 w 6680200"/>
              <a:gd name="T41" fmla="*/ 14190492 h 586028"/>
              <a:gd name="T42" fmla="*/ 6472152 w 6680200"/>
              <a:gd name="T43" fmla="*/ 13850791 h 586028"/>
              <a:gd name="T44" fmla="*/ 6609564 w 6680200"/>
              <a:gd name="T45" fmla="*/ 13171392 h 586028"/>
              <a:gd name="T46" fmla="*/ 6760719 w 6680200"/>
              <a:gd name="T47" fmla="*/ 12831691 h 586028"/>
              <a:gd name="T48" fmla="*/ 7008063 w 6680200"/>
              <a:gd name="T49" fmla="*/ 12152283 h 586028"/>
              <a:gd name="T50" fmla="*/ 7104251 w 6680200"/>
              <a:gd name="T51" fmla="*/ 11472884 h 586028"/>
              <a:gd name="T52" fmla="*/ 7200440 w 6680200"/>
              <a:gd name="T53" fmla="*/ 10793484 h 586028"/>
              <a:gd name="T54" fmla="*/ 7227923 w 6680200"/>
              <a:gd name="T55" fmla="*/ 9774375 h 586028"/>
              <a:gd name="T56" fmla="*/ 7159216 w 6680200"/>
              <a:gd name="T57" fmla="*/ 7396468 h 586028"/>
              <a:gd name="T58" fmla="*/ 7090510 w 6680200"/>
              <a:gd name="T59" fmla="*/ 6377368 h 586028"/>
              <a:gd name="T60" fmla="*/ 6980580 w 6680200"/>
              <a:gd name="T61" fmla="*/ 5697969 h 586028"/>
              <a:gd name="T62" fmla="*/ 6925614 w 6680200"/>
              <a:gd name="T63" fmla="*/ 5018561 h 586028"/>
              <a:gd name="T64" fmla="*/ 6911873 w 6680200"/>
              <a:gd name="T65" fmla="*/ 3999460 h 586028"/>
              <a:gd name="T66" fmla="*/ 6911873 w 6680200"/>
              <a:gd name="T67" fmla="*/ 3999460 h 58602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680200"/>
              <a:gd name="T103" fmla="*/ 0 h 586028"/>
              <a:gd name="T104" fmla="*/ 6680200 w 6680200"/>
              <a:gd name="T105" fmla="*/ 586028 h 58602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680200" h="586028">
                <a:moveTo>
                  <a:pt x="6540500" y="174923"/>
                </a:moveTo>
                <a:cubicBezTo>
                  <a:pt x="6378088" y="215526"/>
                  <a:pt x="6453938" y="200323"/>
                  <a:pt x="6121400" y="200323"/>
                </a:cubicBezTo>
                <a:lnTo>
                  <a:pt x="2997200" y="187623"/>
                </a:lnTo>
                <a:lnTo>
                  <a:pt x="1841500" y="162223"/>
                </a:lnTo>
                <a:cubicBezTo>
                  <a:pt x="1710064" y="157914"/>
                  <a:pt x="1579175" y="142705"/>
                  <a:pt x="1447800" y="136823"/>
                </a:cubicBezTo>
                <a:cubicBezTo>
                  <a:pt x="1288263" y="129680"/>
                  <a:pt x="532935" y="113953"/>
                  <a:pt x="419100" y="111423"/>
                </a:cubicBezTo>
                <a:cubicBezTo>
                  <a:pt x="146053" y="120231"/>
                  <a:pt x="53256" y="0"/>
                  <a:pt x="12700" y="162223"/>
                </a:cubicBezTo>
                <a:cubicBezTo>
                  <a:pt x="7465" y="183164"/>
                  <a:pt x="4233" y="204556"/>
                  <a:pt x="0" y="225723"/>
                </a:cubicBezTo>
                <a:cubicBezTo>
                  <a:pt x="13457" y="293006"/>
                  <a:pt x="30364" y="406501"/>
                  <a:pt x="88900" y="441623"/>
                </a:cubicBezTo>
                <a:cubicBezTo>
                  <a:pt x="110067" y="454323"/>
                  <a:pt x="128807" y="472464"/>
                  <a:pt x="152400" y="479723"/>
                </a:cubicBezTo>
                <a:cubicBezTo>
                  <a:pt x="185021" y="489760"/>
                  <a:pt x="220267" y="487233"/>
                  <a:pt x="254000" y="492423"/>
                </a:cubicBezTo>
                <a:cubicBezTo>
                  <a:pt x="434422" y="520180"/>
                  <a:pt x="141552" y="500786"/>
                  <a:pt x="533400" y="517823"/>
                </a:cubicBezTo>
                <a:lnTo>
                  <a:pt x="901700" y="530523"/>
                </a:lnTo>
                <a:lnTo>
                  <a:pt x="1714500" y="543223"/>
                </a:lnTo>
                <a:cubicBezTo>
                  <a:pt x="2270968" y="586028"/>
                  <a:pt x="1926440" y="564347"/>
                  <a:pt x="3098800" y="543223"/>
                </a:cubicBezTo>
                <a:cubicBezTo>
                  <a:pt x="3162431" y="542077"/>
                  <a:pt x="3225735" y="533624"/>
                  <a:pt x="3289300" y="530523"/>
                </a:cubicBezTo>
                <a:cubicBezTo>
                  <a:pt x="4314833" y="480497"/>
                  <a:pt x="3080590" y="547762"/>
                  <a:pt x="3848100" y="505123"/>
                </a:cubicBezTo>
                <a:lnTo>
                  <a:pt x="4851400" y="517823"/>
                </a:lnTo>
                <a:cubicBezTo>
                  <a:pt x="4932240" y="520298"/>
                  <a:pt x="5012447" y="533191"/>
                  <a:pt x="5092700" y="543223"/>
                </a:cubicBezTo>
                <a:cubicBezTo>
                  <a:pt x="5244882" y="562246"/>
                  <a:pt x="5160288" y="553089"/>
                  <a:pt x="5346700" y="568623"/>
                </a:cubicBezTo>
                <a:cubicBezTo>
                  <a:pt x="5533857" y="557928"/>
                  <a:pt x="5720058" y="555249"/>
                  <a:pt x="5905500" y="530523"/>
                </a:cubicBezTo>
                <a:cubicBezTo>
                  <a:pt x="5931024" y="527120"/>
                  <a:pt x="5956450" y="522873"/>
                  <a:pt x="5981700" y="517823"/>
                </a:cubicBezTo>
                <a:cubicBezTo>
                  <a:pt x="6065801" y="501003"/>
                  <a:pt x="6003010" y="504857"/>
                  <a:pt x="6108700" y="492423"/>
                </a:cubicBezTo>
                <a:cubicBezTo>
                  <a:pt x="6155138" y="486960"/>
                  <a:pt x="6201890" y="484534"/>
                  <a:pt x="6248400" y="479723"/>
                </a:cubicBezTo>
                <a:lnTo>
                  <a:pt x="6477000" y="454323"/>
                </a:lnTo>
                <a:cubicBezTo>
                  <a:pt x="6635809" y="414621"/>
                  <a:pt x="6438363" y="465362"/>
                  <a:pt x="6565900" y="428923"/>
                </a:cubicBezTo>
                <a:cubicBezTo>
                  <a:pt x="6677528" y="397029"/>
                  <a:pt x="6563449" y="433973"/>
                  <a:pt x="6654800" y="403523"/>
                </a:cubicBezTo>
                <a:cubicBezTo>
                  <a:pt x="6663267" y="390823"/>
                  <a:pt x="6680200" y="380687"/>
                  <a:pt x="6680200" y="365423"/>
                </a:cubicBezTo>
                <a:cubicBezTo>
                  <a:pt x="6680200" y="270173"/>
                  <a:pt x="6665383" y="300865"/>
                  <a:pt x="6616700" y="276523"/>
                </a:cubicBezTo>
                <a:cubicBezTo>
                  <a:pt x="6594622" y="265484"/>
                  <a:pt x="6575278" y="249462"/>
                  <a:pt x="6553200" y="238423"/>
                </a:cubicBezTo>
                <a:cubicBezTo>
                  <a:pt x="6527165" y="225406"/>
                  <a:pt x="6475752" y="217853"/>
                  <a:pt x="6451600" y="213023"/>
                </a:cubicBezTo>
                <a:cubicBezTo>
                  <a:pt x="6434667" y="204556"/>
                  <a:pt x="6414187" y="201010"/>
                  <a:pt x="6400800" y="187623"/>
                </a:cubicBezTo>
                <a:cubicBezTo>
                  <a:pt x="6391334" y="178157"/>
                  <a:pt x="6388100" y="149523"/>
                  <a:pt x="6388100" y="149523"/>
                </a:cubicBezTo>
              </a:path>
            </a:pathLst>
          </a:custGeom>
          <a:noFill/>
          <a:ln w="22225">
            <a:solidFill>
              <a:srgbClr val="E8161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ea typeface="Arial" charset="0"/>
              <a:cs typeface="Arial" charset="0"/>
            </a:endParaRPr>
          </a:p>
        </p:txBody>
      </p:sp>
      <p:pic>
        <p:nvPicPr>
          <p:cNvPr id="7987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304800"/>
            <a:ext cx="147161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“Paxos Made Simple”</a:t>
            </a:r>
          </a:p>
        </p:txBody>
      </p:sp>
      <p:pic>
        <p:nvPicPr>
          <p:cNvPr id="80899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04950"/>
            <a:ext cx="802481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3892643" y="2429077"/>
            <a:ext cx="1386549" cy="14348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3892643" y="3863969"/>
            <a:ext cx="1386549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8" idx="1"/>
          </p:cNvCxnSpPr>
          <p:nvPr/>
        </p:nvCxnSpPr>
        <p:spPr>
          <a:xfrm>
            <a:off x="3892643" y="3863969"/>
            <a:ext cx="1386549" cy="14101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2587" y="3586970"/>
            <a:ext cx="116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Propose: X </a:t>
            </a:r>
            <a:r>
              <a:rPr lang="en-US" sz="1200" b="1" dirty="0" err="1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sz="1200" b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867938">
            <a:off x="3992831" y="2803881"/>
            <a:ext cx="116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Propose: X </a:t>
            </a:r>
            <a:r>
              <a:rPr lang="en-US" sz="1200" b="1" dirty="0" err="1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sz="1200" b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2706685">
            <a:off x="4099061" y="4324382"/>
            <a:ext cx="116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Propose: X </a:t>
            </a:r>
            <a:r>
              <a:rPr lang="en-US" sz="1200" b="1" dirty="0" err="1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sz="1200" b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3427850" y="2538091"/>
            <a:ext cx="2744011" cy="2744011"/>
            <a:chOff x="2734740" y="2994435"/>
            <a:chExt cx="2744011" cy="2744011"/>
          </a:xfrm>
        </p:grpSpPr>
        <p:sp>
          <p:nvSpPr>
            <p:cNvPr id="5" name="Rounded Rectangle 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6" idx="7"/>
              <a:endCxn id="5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4"/>
              <a:endCxn id="1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1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6"/>
              <a:endCxn id="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2"/>
              <a:endCxn id="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1"/>
              <a:endCxn id="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53" idx="6"/>
              <a:endCxn id="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2" name="Rounded Rectangular Callout 81"/>
          <p:cNvSpPr/>
          <p:nvPr/>
        </p:nvSpPr>
        <p:spPr>
          <a:xfrm>
            <a:off x="5930816" y="1600200"/>
            <a:ext cx="2755983" cy="959295"/>
          </a:xfrm>
          <a:prstGeom prst="wedgeRoundRectCallout">
            <a:avLst>
              <a:gd name="adj1" fmla="val -59743"/>
              <a:gd name="adj2" fmla="val 10092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 any moment, machine exists in a “state”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7200" y="5460442"/>
            <a:ext cx="170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a state?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25816" y="5460442"/>
            <a:ext cx="582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Should think of as a set of named variables and their values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/>
      <p:bldP spid="8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" name="Group 80"/>
          <p:cNvGrpSpPr/>
          <p:nvPr/>
        </p:nvGrpSpPr>
        <p:grpSpPr>
          <a:xfrm>
            <a:off x="3427850" y="2538091"/>
            <a:ext cx="2744011" cy="2744011"/>
            <a:chOff x="2734740" y="2994435"/>
            <a:chExt cx="2744011" cy="2744011"/>
          </a:xfrm>
        </p:grpSpPr>
        <p:sp>
          <p:nvSpPr>
            <p:cNvPr id="5" name="Rounded Rectangle 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6" idx="7"/>
              <a:endCxn id="5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4"/>
              <a:endCxn id="1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1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6"/>
              <a:endCxn id="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2"/>
              <a:endCxn id="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1"/>
              <a:endCxn id="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3" idx="6"/>
              <a:endCxn id="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4" name="Rounded Rectangle 23"/>
          <p:cNvSpPr/>
          <p:nvPr/>
        </p:nvSpPr>
        <p:spPr>
          <a:xfrm>
            <a:off x="852868" y="3435547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2" name="Rounded Rectangular Callout 81"/>
          <p:cNvSpPr/>
          <p:nvPr/>
        </p:nvSpPr>
        <p:spPr>
          <a:xfrm>
            <a:off x="1557412" y="2207008"/>
            <a:ext cx="1724277" cy="959295"/>
          </a:xfrm>
          <a:prstGeom prst="wedgeRoundRectCallout">
            <a:avLst>
              <a:gd name="adj1" fmla="val -47849"/>
              <a:gd name="adj2" fmla="val 85466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What is your state?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1325654" y="5097868"/>
            <a:ext cx="1956035" cy="959295"/>
          </a:xfrm>
          <a:prstGeom prst="wedgeRoundRectCallout">
            <a:avLst>
              <a:gd name="adj1" fmla="val 71506"/>
              <a:gd name="adj2" fmla="val -85589"/>
              <a:gd name="adj3" fmla="val 16667"/>
            </a:avLst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My state is “2”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7552" y="1600200"/>
            <a:ext cx="485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Clients can ask a machine about its current state.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26" grpId="0" animBg="1"/>
      <p:bldP spid="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80"/>
          <p:cNvGrpSpPr/>
          <p:nvPr/>
        </p:nvGrpSpPr>
        <p:grpSpPr>
          <a:xfrm>
            <a:off x="3427850" y="2538091"/>
            <a:ext cx="2744011" cy="2744011"/>
            <a:chOff x="2734740" y="2994435"/>
            <a:chExt cx="2744011" cy="2744011"/>
          </a:xfrm>
        </p:grpSpPr>
        <p:sp>
          <p:nvSpPr>
            <p:cNvPr id="5" name="Rounded Rectangle 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6" idx="7"/>
              <a:endCxn id="5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4"/>
              <a:endCxn id="1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1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6"/>
              <a:endCxn id="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2"/>
              <a:endCxn id="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1"/>
              <a:endCxn id="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53" idx="6"/>
              <a:endCxn id="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2" name="Rounded Rectangular Callout 81"/>
          <p:cNvSpPr/>
          <p:nvPr/>
        </p:nvSpPr>
        <p:spPr>
          <a:xfrm>
            <a:off x="5930816" y="1600200"/>
            <a:ext cx="2755983" cy="959295"/>
          </a:xfrm>
          <a:prstGeom prst="wedgeRoundRectCallout">
            <a:avLst>
              <a:gd name="adj1" fmla="val -62098"/>
              <a:gd name="adj2" fmla="val 1695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“actions” change the machine’s state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7200" y="546044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an action?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55609" y="5460442"/>
            <a:ext cx="488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Command that updates named variables’ values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76552" y="4349947"/>
            <a:ext cx="454264" cy="454264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4"/>
            <a:endCxn id="26" idx="0"/>
          </p:cNvCxnSpPr>
          <p:nvPr/>
        </p:nvCxnSpPr>
        <p:spPr>
          <a:xfrm rot="16200000" flipH="1">
            <a:off x="5077132" y="3723394"/>
            <a:ext cx="1042387" cy="210718"/>
          </a:xfrm>
          <a:prstGeom prst="straightConnector1">
            <a:avLst/>
          </a:prstGeom>
          <a:ln w="412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265834" y="2853296"/>
            <a:ext cx="454264" cy="454264"/>
          </a:xfrm>
          <a:prstGeom prst="ellipse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/>
      <p:bldP spid="84" grpId="0"/>
      <p:bldP spid="26" grpId="0" animBg="1"/>
      <p:bldP spid="24" grpId="0" animBg="1"/>
      <p:bldP spid="2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80"/>
          <p:cNvGrpSpPr/>
          <p:nvPr/>
        </p:nvGrpSpPr>
        <p:grpSpPr>
          <a:xfrm>
            <a:off x="3427850" y="2538091"/>
            <a:ext cx="2744011" cy="2744011"/>
            <a:chOff x="2734740" y="2994435"/>
            <a:chExt cx="2744011" cy="2744011"/>
          </a:xfrm>
        </p:grpSpPr>
        <p:sp>
          <p:nvSpPr>
            <p:cNvPr id="5" name="Rounded Rectangle 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6" idx="7"/>
              <a:endCxn id="5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4"/>
              <a:endCxn id="1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1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6"/>
              <a:endCxn id="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2"/>
              <a:endCxn id="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1"/>
              <a:endCxn id="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53" idx="6"/>
              <a:endCxn id="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2" name="Rounded Rectangular Callout 81"/>
          <p:cNvSpPr/>
          <p:nvPr/>
        </p:nvSpPr>
        <p:spPr>
          <a:xfrm>
            <a:off x="5930816" y="1600200"/>
            <a:ext cx="2755983" cy="959295"/>
          </a:xfrm>
          <a:prstGeom prst="wedgeRoundRectCallout">
            <a:avLst>
              <a:gd name="adj1" fmla="val -62098"/>
              <a:gd name="adj2" fmla="val 1695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“actions” change the machine’s state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7200" y="5460442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Is an action’s effect deterministic?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34111" y="5460442"/>
            <a:ext cx="5127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 our purposes, yes. Given a state and an action,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we can determine next state </a:t>
            </a:r>
            <a:r>
              <a:rPr lang="en-US" b="1" dirty="0" err="1" smtClean="0">
                <a:solidFill>
                  <a:srgbClr val="FF0000"/>
                </a:solidFill>
              </a:rPr>
              <a:t>w</a:t>
            </a:r>
            <a:r>
              <a:rPr lang="en-US" b="1" dirty="0" smtClean="0">
                <a:solidFill>
                  <a:srgbClr val="FF0000"/>
                </a:solidFill>
              </a:rPr>
              <a:t>/ 100% certainty.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76552" y="4349947"/>
            <a:ext cx="454264" cy="454264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65834" y="2853296"/>
            <a:ext cx="454264" cy="454264"/>
          </a:xfrm>
          <a:prstGeom prst="ellipse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80"/>
          <p:cNvGrpSpPr/>
          <p:nvPr/>
        </p:nvGrpSpPr>
        <p:grpSpPr>
          <a:xfrm>
            <a:off x="3427850" y="2538091"/>
            <a:ext cx="2744011" cy="2744011"/>
            <a:chOff x="2734740" y="2994435"/>
            <a:chExt cx="2744011" cy="2744011"/>
          </a:xfrm>
        </p:grpSpPr>
        <p:sp>
          <p:nvSpPr>
            <p:cNvPr id="5" name="Rounded Rectangle 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6" idx="7"/>
              <a:endCxn id="5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4"/>
              <a:endCxn id="1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1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6"/>
              <a:endCxn id="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2"/>
              <a:endCxn id="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1"/>
              <a:endCxn id="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53" idx="6"/>
              <a:endCxn id="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2" name="Rounded Rectangular Callout 81"/>
          <p:cNvSpPr/>
          <p:nvPr/>
        </p:nvSpPr>
        <p:spPr>
          <a:xfrm>
            <a:off x="5930816" y="1600200"/>
            <a:ext cx="2755983" cy="959295"/>
          </a:xfrm>
          <a:prstGeom prst="wedgeRoundRectCallout">
            <a:avLst>
              <a:gd name="adj1" fmla="val -62098"/>
              <a:gd name="adj2" fmla="val 1695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“actions” change the machine’s state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7200" y="5460442"/>
            <a:ext cx="50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Is the effect of a sequence of actions deterministic?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76552" y="5460442"/>
            <a:ext cx="3210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Yes, given a state and a sequence of actions, can be 100% certain of end state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76552" y="4349947"/>
            <a:ext cx="454264" cy="454264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65834" y="2853296"/>
            <a:ext cx="454264" cy="454264"/>
          </a:xfrm>
          <a:prstGeom prst="ellipse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" name="Group 80"/>
          <p:cNvGrpSpPr/>
          <p:nvPr/>
        </p:nvGrpSpPr>
        <p:grpSpPr>
          <a:xfrm>
            <a:off x="3427850" y="2538091"/>
            <a:ext cx="2744011" cy="2744011"/>
            <a:chOff x="2734740" y="2994435"/>
            <a:chExt cx="2744011" cy="2744011"/>
          </a:xfrm>
        </p:grpSpPr>
        <p:sp>
          <p:nvSpPr>
            <p:cNvPr id="5" name="Rounded Rectangle 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6" idx="7"/>
              <a:endCxn id="5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4"/>
              <a:endCxn id="1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1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6"/>
              <a:endCxn id="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2"/>
              <a:endCxn id="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1"/>
              <a:endCxn id="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53" idx="6"/>
              <a:endCxn id="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2" name="Rounded Rectangular Callout 81"/>
          <p:cNvSpPr/>
          <p:nvPr/>
        </p:nvSpPr>
        <p:spPr>
          <a:xfrm>
            <a:off x="5930816" y="1600200"/>
            <a:ext cx="2755983" cy="959295"/>
          </a:xfrm>
          <a:prstGeom prst="wedgeRoundRectCallout">
            <a:avLst>
              <a:gd name="adj1" fmla="val -62098"/>
              <a:gd name="adj2" fmla="val 1695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“actions” change the machine’s state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7200" y="5460442"/>
            <a:ext cx="5756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to describe a set of actions (e.g., {a, </a:t>
            </a:r>
            <a:r>
              <a:rPr lang="en-US" b="1" dirty="0" err="1" smtClean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}) whose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effect is deterministic, regardless of how they’re ordered?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76552" y="4349947"/>
            <a:ext cx="454264" cy="454264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65834" y="2853296"/>
            <a:ext cx="454264" cy="454264"/>
          </a:xfrm>
          <a:prstGeom prst="ellipse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51348" y="5460441"/>
            <a:ext cx="2635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Those actions commute.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" name="Group 80"/>
          <p:cNvGrpSpPr/>
          <p:nvPr/>
        </p:nvGrpSpPr>
        <p:grpSpPr>
          <a:xfrm>
            <a:off x="3427850" y="2538091"/>
            <a:ext cx="2744011" cy="2744011"/>
            <a:chOff x="2734740" y="2994435"/>
            <a:chExt cx="2744011" cy="2744011"/>
          </a:xfrm>
        </p:grpSpPr>
        <p:sp>
          <p:nvSpPr>
            <p:cNvPr id="5" name="Rounded Rectangle 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6" idx="7"/>
              <a:endCxn id="5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4"/>
              <a:endCxn id="1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1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6"/>
              <a:endCxn id="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2"/>
              <a:endCxn id="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1"/>
              <a:endCxn id="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53" idx="6"/>
              <a:endCxn id="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2" name="Rounded Rectangular Callout 81"/>
          <p:cNvSpPr/>
          <p:nvPr/>
        </p:nvSpPr>
        <p:spPr>
          <a:xfrm>
            <a:off x="5930816" y="1600200"/>
            <a:ext cx="2755983" cy="959295"/>
          </a:xfrm>
          <a:prstGeom prst="wedgeRoundRectCallout">
            <a:avLst>
              <a:gd name="adj1" fmla="val -62098"/>
              <a:gd name="adj2" fmla="val 1695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“actions” change the machine’s state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7200" y="5460442"/>
            <a:ext cx="45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determines whether actions commute?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76552" y="4349947"/>
            <a:ext cx="454264" cy="454264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65834" y="2853296"/>
            <a:ext cx="454264" cy="454264"/>
          </a:xfrm>
          <a:prstGeom prst="ellipse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63973" y="5460442"/>
            <a:ext cx="382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Function of internal logic of machine;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we will assume that they do not.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27056" y="2320010"/>
            <a:ext cx="1196985" cy="1196985"/>
            <a:chOff x="2734740" y="2994435"/>
            <a:chExt cx="2744011" cy="2744011"/>
          </a:xfrm>
        </p:grpSpPr>
        <p:sp>
          <p:nvSpPr>
            <p:cNvPr id="5" name="Rounded Rectangle 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6" idx="7"/>
              <a:endCxn id="1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4"/>
              <a:endCxn id="1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6"/>
              <a:endCxn id="1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3"/>
              <a:endCxn id="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6"/>
              <a:endCxn id="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2"/>
              <a:endCxn id="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1"/>
              <a:endCxn id="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9" idx="6"/>
              <a:endCxn id="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862986" y="4459095"/>
            <a:ext cx="1196985" cy="1196985"/>
            <a:chOff x="2734740" y="2994435"/>
            <a:chExt cx="2744011" cy="2744011"/>
          </a:xfrm>
        </p:grpSpPr>
        <p:sp>
          <p:nvSpPr>
            <p:cNvPr id="22" name="Rounded Rectangle 21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3" idx="7"/>
              <a:endCxn id="36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6" idx="4"/>
              <a:endCxn id="27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6"/>
              <a:endCxn id="27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3"/>
              <a:endCxn id="25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6"/>
              <a:endCxn id="25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7" idx="2"/>
              <a:endCxn id="25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3"/>
              <a:endCxn id="24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1"/>
              <a:endCxn id="23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stCxn id="36" idx="6"/>
              <a:endCxn id="26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159721" y="2313722"/>
            <a:ext cx="1196985" cy="1196985"/>
            <a:chOff x="2734740" y="2994435"/>
            <a:chExt cx="2744011" cy="2744011"/>
          </a:xfrm>
        </p:grpSpPr>
        <p:sp>
          <p:nvSpPr>
            <p:cNvPr id="39" name="Rounded Rectangle 3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0" idx="7"/>
              <a:endCxn id="5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3" idx="4"/>
              <a:endCxn id="4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6"/>
              <a:endCxn id="4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3"/>
              <a:endCxn id="4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0" idx="6"/>
              <a:endCxn id="4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4" idx="2"/>
              <a:endCxn id="4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2" idx="3"/>
              <a:endCxn id="4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1" idx="1"/>
              <a:endCxn id="4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6"/>
              <a:endCxn id="4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195651" y="4452807"/>
            <a:ext cx="1196985" cy="1196985"/>
            <a:chOff x="2734740" y="2994435"/>
            <a:chExt cx="2744011" cy="2744011"/>
          </a:xfrm>
        </p:grpSpPr>
        <p:sp>
          <p:nvSpPr>
            <p:cNvPr id="56" name="Rounded Rectangle 5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>
              <a:stCxn id="57" idx="7"/>
              <a:endCxn id="7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0" idx="4"/>
              <a:endCxn id="6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8" idx="6"/>
              <a:endCxn id="6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0" idx="3"/>
              <a:endCxn id="5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7" idx="6"/>
              <a:endCxn id="5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1" idx="2"/>
              <a:endCxn id="5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9" idx="3"/>
              <a:endCxn id="5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8" idx="1"/>
              <a:endCxn id="5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>
              <a:stCxn id="70" idx="6"/>
              <a:endCxn id="6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457200" y="158799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Each state machine should compute same state, even if some fail.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12304" y="3892747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7" name="Rounded Rectangular Callout 76"/>
          <p:cNvSpPr/>
          <p:nvPr/>
        </p:nvSpPr>
        <p:spPr>
          <a:xfrm>
            <a:off x="1216848" y="2880337"/>
            <a:ext cx="1335797" cy="743166"/>
          </a:xfrm>
          <a:prstGeom prst="wedgeRoundRectCallout">
            <a:avLst>
              <a:gd name="adj1" fmla="val -46461"/>
              <a:gd name="adj2" fmla="val 95446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What is the state?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583111" y="5057557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6677983" y="4045147"/>
            <a:ext cx="1335797" cy="743166"/>
          </a:xfrm>
          <a:prstGeom prst="wedgeRoundRectCallout">
            <a:avLst>
              <a:gd name="adj1" fmla="val 35430"/>
              <a:gd name="adj2" fmla="val 97941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What is the state?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583111" y="1741266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6677983" y="2767541"/>
            <a:ext cx="1335797" cy="743166"/>
          </a:xfrm>
          <a:prstGeom prst="wedgeRoundRectCallout">
            <a:avLst>
              <a:gd name="adj1" fmla="val 31266"/>
              <a:gd name="adj2" fmla="val -77951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What is the state?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57200" y="1587998"/>
            <a:ext cx="539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has to be true of the actions that clients submit? 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827056" y="2320010"/>
            <a:ext cx="1196985" cy="1196985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2862986" y="4459095"/>
            <a:ext cx="1196985" cy="1196985"/>
            <a:chOff x="2734740" y="2994435"/>
            <a:chExt cx="2744011" cy="2744011"/>
          </a:xfrm>
        </p:grpSpPr>
        <p:sp>
          <p:nvSpPr>
            <p:cNvPr id="92" name="Rounded Rectangle 91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>
              <a:stCxn id="93" idx="7"/>
              <a:endCxn id="106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6" idx="4"/>
              <a:endCxn id="97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4" idx="6"/>
              <a:endCxn id="97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6" idx="3"/>
              <a:endCxn id="95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3" idx="6"/>
              <a:endCxn id="95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2"/>
              <a:endCxn id="95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5" idx="3"/>
              <a:endCxn id="94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4" idx="1"/>
              <a:endCxn id="93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106" idx="6"/>
              <a:endCxn id="96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159721" y="2313722"/>
            <a:ext cx="1196985" cy="1196985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5195651" y="4452807"/>
            <a:ext cx="1196985" cy="1196985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4" name="Rounded Rectangle 143"/>
          <p:cNvSpPr/>
          <p:nvPr/>
        </p:nvSpPr>
        <p:spPr>
          <a:xfrm>
            <a:off x="512304" y="3892747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5" name="Rounded Rectangular Callout 144"/>
          <p:cNvSpPr/>
          <p:nvPr/>
        </p:nvSpPr>
        <p:spPr>
          <a:xfrm>
            <a:off x="1216848" y="2880337"/>
            <a:ext cx="1335797" cy="743166"/>
          </a:xfrm>
          <a:prstGeom prst="wedgeRoundRectCallout">
            <a:avLst>
              <a:gd name="adj1" fmla="val -46461"/>
              <a:gd name="adj2" fmla="val 95446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Apply action a.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583111" y="5057557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7" name="Rounded Rectangular Callout 146"/>
          <p:cNvSpPr/>
          <p:nvPr/>
        </p:nvSpPr>
        <p:spPr>
          <a:xfrm>
            <a:off x="6677983" y="4045147"/>
            <a:ext cx="1335797" cy="743166"/>
          </a:xfrm>
          <a:prstGeom prst="wedgeRoundRectCallout">
            <a:avLst>
              <a:gd name="adj1" fmla="val 35430"/>
              <a:gd name="adj2" fmla="val 97941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Apply action </a:t>
            </a:r>
            <a:r>
              <a:rPr lang="en-US" b="1" dirty="0" err="1" smtClean="0">
                <a:solidFill>
                  <a:schemeClr val="tx1"/>
                </a:solidFill>
              </a:rPr>
              <a:t>b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583111" y="1741266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9" name="Rounded Rectangular Callout 148"/>
          <p:cNvSpPr/>
          <p:nvPr/>
        </p:nvSpPr>
        <p:spPr>
          <a:xfrm>
            <a:off x="6677983" y="2767541"/>
            <a:ext cx="1335797" cy="743166"/>
          </a:xfrm>
          <a:prstGeom prst="wedgeRoundRectCallout">
            <a:avLst>
              <a:gd name="adj1" fmla="val 31266"/>
              <a:gd name="adj2" fmla="val -77951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Apply action </a:t>
            </a:r>
            <a:r>
              <a:rPr lang="en-US" b="1" dirty="0" err="1" smtClean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758560" y="1587998"/>
            <a:ext cx="29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Applied in same order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45" grpId="0" animBg="1"/>
      <p:bldP spid="147" grpId="0" animBg="1"/>
      <p:bldP spid="149" grpId="0" animBg="1"/>
      <p:bldP spid="15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" name="Group 80"/>
          <p:cNvGrpSpPr/>
          <p:nvPr/>
        </p:nvGrpSpPr>
        <p:grpSpPr>
          <a:xfrm>
            <a:off x="3427850" y="2538091"/>
            <a:ext cx="2744011" cy="2744011"/>
            <a:chOff x="2734740" y="2994435"/>
            <a:chExt cx="2744011" cy="2744011"/>
          </a:xfrm>
        </p:grpSpPr>
        <p:sp>
          <p:nvSpPr>
            <p:cNvPr id="5" name="Rounded Rectangle 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6" idx="7"/>
              <a:endCxn id="5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4"/>
              <a:endCxn id="1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1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6"/>
              <a:endCxn id="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2"/>
              <a:endCxn id="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1"/>
              <a:endCxn id="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53" idx="6"/>
              <a:endCxn id="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457200" y="1600200"/>
            <a:ext cx="789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should a machine make sure it applies action in same order across reboots?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76552" y="4349947"/>
            <a:ext cx="454264" cy="454264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65834" y="2853296"/>
            <a:ext cx="454264" cy="454264"/>
          </a:xfrm>
          <a:prstGeom prst="ellipse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8674" y="1937266"/>
            <a:ext cx="206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Store them in a log!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770728" y="5364163"/>
            <a:ext cx="1705824" cy="762000"/>
            <a:chOff x="3427850" y="5364163"/>
            <a:chExt cx="1705824" cy="762000"/>
          </a:xfrm>
        </p:grpSpPr>
        <p:sp>
          <p:nvSpPr>
            <p:cNvPr id="30" name="Rectangle 29"/>
            <p:cNvSpPr/>
            <p:nvPr/>
          </p:nvSpPr>
          <p:spPr>
            <a:xfrm>
              <a:off x="3427850" y="5364163"/>
              <a:ext cx="454244" cy="762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Action</a:t>
              </a:r>
              <a:endParaRPr lang="en-US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76291" y="5364163"/>
              <a:ext cx="454244" cy="762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Action</a:t>
              </a:r>
              <a:endParaRPr lang="en-US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330544" y="5364163"/>
              <a:ext cx="454244" cy="762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Action</a:t>
              </a:r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84788" y="5499021"/>
              <a:ext cx="348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3892643" y="2429077"/>
            <a:ext cx="1386549" cy="1434892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3892643" y="3863969"/>
            <a:ext cx="1386549" cy="1588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8" idx="1"/>
          </p:cNvCxnSpPr>
          <p:nvPr/>
        </p:nvCxnSpPr>
        <p:spPr>
          <a:xfrm>
            <a:off x="3892643" y="3863969"/>
            <a:ext cx="1386549" cy="1410152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2488" y="3586970"/>
            <a:ext cx="40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Yes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867938">
            <a:off x="4374145" y="2803881"/>
            <a:ext cx="40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Yes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2706685">
            <a:off x="4480375" y="4324382"/>
            <a:ext cx="40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Yes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72"/>
          <p:cNvGrpSpPr/>
          <p:nvPr/>
        </p:nvGrpSpPr>
        <p:grpSpPr>
          <a:xfrm>
            <a:off x="2827056" y="2320010"/>
            <a:ext cx="1196985" cy="1196985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90"/>
          <p:cNvGrpSpPr/>
          <p:nvPr/>
        </p:nvGrpSpPr>
        <p:grpSpPr>
          <a:xfrm>
            <a:off x="2862986" y="4459095"/>
            <a:ext cx="1196985" cy="1196985"/>
            <a:chOff x="2734740" y="2994435"/>
            <a:chExt cx="2744011" cy="2744011"/>
          </a:xfrm>
        </p:grpSpPr>
        <p:sp>
          <p:nvSpPr>
            <p:cNvPr id="92" name="Rounded Rectangle 91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>
              <a:stCxn id="93" idx="7"/>
              <a:endCxn id="106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6" idx="4"/>
              <a:endCxn id="97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4" idx="6"/>
              <a:endCxn id="97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6" idx="3"/>
              <a:endCxn id="95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3" idx="6"/>
              <a:endCxn id="95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2"/>
              <a:endCxn id="95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5" idx="3"/>
              <a:endCxn id="94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4" idx="1"/>
              <a:endCxn id="93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106" idx="6"/>
              <a:endCxn id="96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107"/>
          <p:cNvGrpSpPr/>
          <p:nvPr/>
        </p:nvGrpSpPr>
        <p:grpSpPr>
          <a:xfrm>
            <a:off x="5159721" y="2313722"/>
            <a:ext cx="1196985" cy="1196985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" name="Group 124"/>
          <p:cNvGrpSpPr/>
          <p:nvPr/>
        </p:nvGrpSpPr>
        <p:grpSpPr>
          <a:xfrm>
            <a:off x="5195651" y="4452807"/>
            <a:ext cx="1196985" cy="1196985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3040204" y="3623503"/>
            <a:ext cx="958018" cy="226555"/>
            <a:chOff x="2897726" y="3623503"/>
            <a:chExt cx="958018" cy="226555"/>
          </a:xfrm>
        </p:grpSpPr>
        <p:grpSp>
          <p:nvGrpSpPr>
            <p:cNvPr id="91" name="Group 90"/>
            <p:cNvGrpSpPr/>
            <p:nvPr/>
          </p:nvGrpSpPr>
          <p:grpSpPr>
            <a:xfrm>
              <a:off x="2897726" y="3623503"/>
              <a:ext cx="718062" cy="226555"/>
              <a:chOff x="3427850" y="5364163"/>
              <a:chExt cx="1356938" cy="76200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3427850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876291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330544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51" name="Rectangle 150"/>
            <p:cNvSpPr/>
            <p:nvPr/>
          </p:nvSpPr>
          <p:spPr>
            <a:xfrm>
              <a:off x="3615368" y="3623503"/>
              <a:ext cx="240376" cy="22655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329470" y="3623503"/>
            <a:ext cx="958018" cy="226555"/>
            <a:chOff x="2897726" y="3623503"/>
            <a:chExt cx="958018" cy="226555"/>
          </a:xfrm>
        </p:grpSpPr>
        <p:grpSp>
          <p:nvGrpSpPr>
            <p:cNvPr id="154" name="Group 90"/>
            <p:cNvGrpSpPr/>
            <p:nvPr/>
          </p:nvGrpSpPr>
          <p:grpSpPr>
            <a:xfrm>
              <a:off x="2897726" y="3623503"/>
              <a:ext cx="718062" cy="226555"/>
              <a:chOff x="3427850" y="5364163"/>
              <a:chExt cx="1356938" cy="76200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3427850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876291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330544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55" name="Rectangle 154"/>
            <p:cNvSpPr/>
            <p:nvPr/>
          </p:nvSpPr>
          <p:spPr>
            <a:xfrm>
              <a:off x="3615368" y="3623503"/>
              <a:ext cx="240376" cy="22655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3038876" y="5745402"/>
            <a:ext cx="958018" cy="226555"/>
            <a:chOff x="2897726" y="3623503"/>
            <a:chExt cx="958018" cy="226555"/>
          </a:xfrm>
        </p:grpSpPr>
        <p:grpSp>
          <p:nvGrpSpPr>
            <p:cNvPr id="160" name="Group 90"/>
            <p:cNvGrpSpPr/>
            <p:nvPr/>
          </p:nvGrpSpPr>
          <p:grpSpPr>
            <a:xfrm>
              <a:off x="2897726" y="3623503"/>
              <a:ext cx="718062" cy="226555"/>
              <a:chOff x="3427850" y="5364163"/>
              <a:chExt cx="1356938" cy="7620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3427850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3876291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330544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61" name="Rectangle 160"/>
            <p:cNvSpPr/>
            <p:nvPr/>
          </p:nvSpPr>
          <p:spPr>
            <a:xfrm>
              <a:off x="3615368" y="3623503"/>
              <a:ext cx="240376" cy="22655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5329470" y="5745402"/>
            <a:ext cx="958018" cy="226555"/>
            <a:chOff x="2897726" y="3623503"/>
            <a:chExt cx="958018" cy="226555"/>
          </a:xfrm>
        </p:grpSpPr>
        <p:grpSp>
          <p:nvGrpSpPr>
            <p:cNvPr id="166" name="Group 90"/>
            <p:cNvGrpSpPr/>
            <p:nvPr/>
          </p:nvGrpSpPr>
          <p:grpSpPr>
            <a:xfrm>
              <a:off x="2897726" y="3623503"/>
              <a:ext cx="718062" cy="226555"/>
              <a:chOff x="3427850" y="5364163"/>
              <a:chExt cx="1356938" cy="7620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3427850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3876291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330544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67" name="Rectangle 166"/>
            <p:cNvSpPr/>
            <p:nvPr/>
          </p:nvSpPr>
          <p:spPr>
            <a:xfrm>
              <a:off x="3615368" y="3623503"/>
              <a:ext cx="240376" cy="22655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463060" y="1600200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 reduce problem of consistent, replicated states to what?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356706" y="1600200"/>
            <a:ext cx="275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Consistent, replicated logs.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72"/>
          <p:cNvGrpSpPr/>
          <p:nvPr/>
        </p:nvGrpSpPr>
        <p:grpSpPr>
          <a:xfrm>
            <a:off x="2827056" y="2320010"/>
            <a:ext cx="1196985" cy="1196985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90"/>
          <p:cNvGrpSpPr/>
          <p:nvPr/>
        </p:nvGrpSpPr>
        <p:grpSpPr>
          <a:xfrm>
            <a:off x="2862986" y="4459095"/>
            <a:ext cx="1196985" cy="1196985"/>
            <a:chOff x="2734740" y="2994435"/>
            <a:chExt cx="2744011" cy="2744011"/>
          </a:xfrm>
        </p:grpSpPr>
        <p:sp>
          <p:nvSpPr>
            <p:cNvPr id="92" name="Rounded Rectangle 91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>
              <a:stCxn id="93" idx="7"/>
              <a:endCxn id="106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6" idx="4"/>
              <a:endCxn id="97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4" idx="6"/>
              <a:endCxn id="97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6" idx="3"/>
              <a:endCxn id="95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3" idx="6"/>
              <a:endCxn id="95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2"/>
              <a:endCxn id="95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5" idx="3"/>
              <a:endCxn id="94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4" idx="1"/>
              <a:endCxn id="93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106" idx="6"/>
              <a:endCxn id="96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107"/>
          <p:cNvGrpSpPr/>
          <p:nvPr/>
        </p:nvGrpSpPr>
        <p:grpSpPr>
          <a:xfrm>
            <a:off x="5159721" y="2313722"/>
            <a:ext cx="1196985" cy="1196985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" name="Group 124"/>
          <p:cNvGrpSpPr/>
          <p:nvPr/>
        </p:nvGrpSpPr>
        <p:grpSpPr>
          <a:xfrm>
            <a:off x="5195651" y="4452807"/>
            <a:ext cx="1196985" cy="1196985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151"/>
          <p:cNvGrpSpPr/>
          <p:nvPr/>
        </p:nvGrpSpPr>
        <p:grpSpPr>
          <a:xfrm>
            <a:off x="3040204" y="3623503"/>
            <a:ext cx="958018" cy="226555"/>
            <a:chOff x="2897726" y="3623503"/>
            <a:chExt cx="958018" cy="226555"/>
          </a:xfrm>
        </p:grpSpPr>
        <p:grpSp>
          <p:nvGrpSpPr>
            <p:cNvPr id="9" name="Group 90"/>
            <p:cNvGrpSpPr/>
            <p:nvPr/>
          </p:nvGrpSpPr>
          <p:grpSpPr>
            <a:xfrm>
              <a:off x="2897726" y="3623503"/>
              <a:ext cx="718062" cy="226555"/>
              <a:chOff x="3427850" y="5364163"/>
              <a:chExt cx="1356938" cy="76200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3427850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876291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330544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51" name="Rectangle 150"/>
            <p:cNvSpPr/>
            <p:nvPr/>
          </p:nvSpPr>
          <p:spPr>
            <a:xfrm>
              <a:off x="3615368" y="3623503"/>
              <a:ext cx="240376" cy="22655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grpSp>
        <p:nvGrpSpPr>
          <p:cNvPr id="10" name="Group 152"/>
          <p:cNvGrpSpPr/>
          <p:nvPr/>
        </p:nvGrpSpPr>
        <p:grpSpPr>
          <a:xfrm>
            <a:off x="5329470" y="3623503"/>
            <a:ext cx="958018" cy="226555"/>
            <a:chOff x="2897726" y="3623503"/>
            <a:chExt cx="958018" cy="226555"/>
          </a:xfrm>
        </p:grpSpPr>
        <p:grpSp>
          <p:nvGrpSpPr>
            <p:cNvPr id="11" name="Group 90"/>
            <p:cNvGrpSpPr/>
            <p:nvPr/>
          </p:nvGrpSpPr>
          <p:grpSpPr>
            <a:xfrm>
              <a:off x="2897726" y="3623503"/>
              <a:ext cx="718062" cy="226555"/>
              <a:chOff x="3427850" y="5364163"/>
              <a:chExt cx="1356938" cy="76200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3427850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876291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330544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55" name="Rectangle 154"/>
            <p:cNvSpPr/>
            <p:nvPr/>
          </p:nvSpPr>
          <p:spPr>
            <a:xfrm>
              <a:off x="3615368" y="3623503"/>
              <a:ext cx="240376" cy="22655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grpSp>
        <p:nvGrpSpPr>
          <p:cNvPr id="12" name="Group 158"/>
          <p:cNvGrpSpPr/>
          <p:nvPr/>
        </p:nvGrpSpPr>
        <p:grpSpPr>
          <a:xfrm>
            <a:off x="3038876" y="5745402"/>
            <a:ext cx="958018" cy="226555"/>
            <a:chOff x="2897726" y="3623503"/>
            <a:chExt cx="958018" cy="226555"/>
          </a:xfrm>
        </p:grpSpPr>
        <p:grpSp>
          <p:nvGrpSpPr>
            <p:cNvPr id="13" name="Group 90"/>
            <p:cNvGrpSpPr/>
            <p:nvPr/>
          </p:nvGrpSpPr>
          <p:grpSpPr>
            <a:xfrm>
              <a:off x="2897726" y="3623503"/>
              <a:ext cx="718062" cy="226555"/>
              <a:chOff x="3427850" y="5364163"/>
              <a:chExt cx="1356938" cy="7620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3427850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3876291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330544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61" name="Rectangle 160"/>
            <p:cNvSpPr/>
            <p:nvPr/>
          </p:nvSpPr>
          <p:spPr>
            <a:xfrm>
              <a:off x="3615368" y="3623503"/>
              <a:ext cx="240376" cy="22655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grpSp>
        <p:nvGrpSpPr>
          <p:cNvPr id="14" name="Group 164"/>
          <p:cNvGrpSpPr/>
          <p:nvPr/>
        </p:nvGrpSpPr>
        <p:grpSpPr>
          <a:xfrm>
            <a:off x="5329470" y="5745402"/>
            <a:ext cx="958018" cy="226555"/>
            <a:chOff x="2897726" y="3623503"/>
            <a:chExt cx="958018" cy="226555"/>
          </a:xfrm>
        </p:grpSpPr>
        <p:grpSp>
          <p:nvGrpSpPr>
            <p:cNvPr id="15" name="Group 90"/>
            <p:cNvGrpSpPr/>
            <p:nvPr/>
          </p:nvGrpSpPr>
          <p:grpSpPr>
            <a:xfrm>
              <a:off x="2897726" y="3623503"/>
              <a:ext cx="718062" cy="226555"/>
              <a:chOff x="3427850" y="5364163"/>
              <a:chExt cx="1356938" cy="7620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3427850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3876291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330544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67" name="Rectangle 166"/>
            <p:cNvSpPr/>
            <p:nvPr/>
          </p:nvSpPr>
          <p:spPr>
            <a:xfrm>
              <a:off x="3615368" y="3623503"/>
              <a:ext cx="240376" cy="22655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463060" y="1600200"/>
            <a:ext cx="434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</a:t>
            </a:r>
            <a:r>
              <a:rPr lang="en-US" b="1" dirty="0" smtClean="0">
                <a:solidFill>
                  <a:srgbClr val="FF0000"/>
                </a:solidFill>
              </a:rPr>
              <a:t> to </a:t>
            </a:r>
            <a:r>
              <a:rPr lang="en-US" b="1" dirty="0" smtClean="0">
                <a:solidFill>
                  <a:srgbClr val="FF0000"/>
                </a:solidFill>
              </a:rPr>
              <a:t>make sure that logs are consistent?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699560" y="1600200"/>
            <a:ext cx="235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Two-phase commit? …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90"/>
          <p:cNvGrpSpPr/>
          <p:nvPr/>
        </p:nvGrpSpPr>
        <p:grpSpPr>
          <a:xfrm>
            <a:off x="2862986" y="4459095"/>
            <a:ext cx="1196985" cy="1196985"/>
            <a:chOff x="2734740" y="2994435"/>
            <a:chExt cx="2744011" cy="2744011"/>
          </a:xfrm>
        </p:grpSpPr>
        <p:sp>
          <p:nvSpPr>
            <p:cNvPr id="92" name="Rounded Rectangle 91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>
              <a:stCxn id="93" idx="7"/>
              <a:endCxn id="106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6" idx="4"/>
              <a:endCxn id="97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4" idx="6"/>
              <a:endCxn id="97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6" idx="3"/>
              <a:endCxn id="95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3" idx="6"/>
              <a:endCxn id="95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2"/>
              <a:endCxn id="95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5" idx="3"/>
              <a:endCxn id="94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4" idx="1"/>
              <a:endCxn id="93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106" idx="6"/>
              <a:endCxn id="96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107"/>
          <p:cNvGrpSpPr/>
          <p:nvPr/>
        </p:nvGrpSpPr>
        <p:grpSpPr>
          <a:xfrm>
            <a:off x="5159721" y="2313722"/>
            <a:ext cx="1196985" cy="1196985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" name="Group 124"/>
          <p:cNvGrpSpPr/>
          <p:nvPr/>
        </p:nvGrpSpPr>
        <p:grpSpPr>
          <a:xfrm>
            <a:off x="5195651" y="4452807"/>
            <a:ext cx="1196985" cy="1196985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151"/>
          <p:cNvGrpSpPr/>
          <p:nvPr/>
        </p:nvGrpSpPr>
        <p:grpSpPr>
          <a:xfrm>
            <a:off x="3040204" y="3623503"/>
            <a:ext cx="958018" cy="226555"/>
            <a:chOff x="2897726" y="3623503"/>
            <a:chExt cx="958018" cy="226555"/>
          </a:xfrm>
        </p:grpSpPr>
        <p:grpSp>
          <p:nvGrpSpPr>
            <p:cNvPr id="9" name="Group 90"/>
            <p:cNvGrpSpPr/>
            <p:nvPr/>
          </p:nvGrpSpPr>
          <p:grpSpPr>
            <a:xfrm>
              <a:off x="2897726" y="3623503"/>
              <a:ext cx="718062" cy="226555"/>
              <a:chOff x="3427850" y="5364163"/>
              <a:chExt cx="1356938" cy="76200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3427850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876291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330544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51" name="Rectangle 150"/>
            <p:cNvSpPr/>
            <p:nvPr/>
          </p:nvSpPr>
          <p:spPr>
            <a:xfrm>
              <a:off x="3615368" y="3623503"/>
              <a:ext cx="240376" cy="22655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grpSp>
        <p:nvGrpSpPr>
          <p:cNvPr id="10" name="Group 152"/>
          <p:cNvGrpSpPr/>
          <p:nvPr/>
        </p:nvGrpSpPr>
        <p:grpSpPr>
          <a:xfrm>
            <a:off x="5329470" y="3623503"/>
            <a:ext cx="958018" cy="226555"/>
            <a:chOff x="2897726" y="3623503"/>
            <a:chExt cx="958018" cy="226555"/>
          </a:xfrm>
        </p:grpSpPr>
        <p:grpSp>
          <p:nvGrpSpPr>
            <p:cNvPr id="11" name="Group 90"/>
            <p:cNvGrpSpPr/>
            <p:nvPr/>
          </p:nvGrpSpPr>
          <p:grpSpPr>
            <a:xfrm>
              <a:off x="2897726" y="3623503"/>
              <a:ext cx="718062" cy="226555"/>
              <a:chOff x="3427850" y="5364163"/>
              <a:chExt cx="1356938" cy="76200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3427850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876291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330544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55" name="Rectangle 154"/>
            <p:cNvSpPr/>
            <p:nvPr/>
          </p:nvSpPr>
          <p:spPr>
            <a:xfrm>
              <a:off x="3615368" y="3623503"/>
              <a:ext cx="240376" cy="22655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grpSp>
        <p:nvGrpSpPr>
          <p:cNvPr id="12" name="Group 158"/>
          <p:cNvGrpSpPr/>
          <p:nvPr/>
        </p:nvGrpSpPr>
        <p:grpSpPr>
          <a:xfrm>
            <a:off x="3038876" y="5745402"/>
            <a:ext cx="958018" cy="226555"/>
            <a:chOff x="2897726" y="3623503"/>
            <a:chExt cx="958018" cy="226555"/>
          </a:xfrm>
        </p:grpSpPr>
        <p:grpSp>
          <p:nvGrpSpPr>
            <p:cNvPr id="13" name="Group 90"/>
            <p:cNvGrpSpPr/>
            <p:nvPr/>
          </p:nvGrpSpPr>
          <p:grpSpPr>
            <a:xfrm>
              <a:off x="2897726" y="3623503"/>
              <a:ext cx="718062" cy="226555"/>
              <a:chOff x="3427850" y="5364163"/>
              <a:chExt cx="1356938" cy="7620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3427850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3876291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330544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61" name="Rectangle 160"/>
            <p:cNvSpPr/>
            <p:nvPr/>
          </p:nvSpPr>
          <p:spPr>
            <a:xfrm>
              <a:off x="3615368" y="3623503"/>
              <a:ext cx="240376" cy="22655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grpSp>
        <p:nvGrpSpPr>
          <p:cNvPr id="14" name="Group 164"/>
          <p:cNvGrpSpPr/>
          <p:nvPr/>
        </p:nvGrpSpPr>
        <p:grpSpPr>
          <a:xfrm>
            <a:off x="5329470" y="5745402"/>
            <a:ext cx="958018" cy="226555"/>
            <a:chOff x="2897726" y="3623503"/>
            <a:chExt cx="958018" cy="226555"/>
          </a:xfrm>
        </p:grpSpPr>
        <p:grpSp>
          <p:nvGrpSpPr>
            <p:cNvPr id="15" name="Group 90"/>
            <p:cNvGrpSpPr/>
            <p:nvPr/>
          </p:nvGrpSpPr>
          <p:grpSpPr>
            <a:xfrm>
              <a:off x="2897726" y="3623503"/>
              <a:ext cx="718062" cy="226555"/>
              <a:chOff x="3427850" y="5364163"/>
              <a:chExt cx="1356938" cy="7620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3427850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3876291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330544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67" name="Rectangle 166"/>
            <p:cNvSpPr/>
            <p:nvPr/>
          </p:nvSpPr>
          <p:spPr>
            <a:xfrm>
              <a:off x="3615368" y="3623503"/>
              <a:ext cx="240376" cy="22655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463060" y="1600200"/>
            <a:ext cx="371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Aren’t we back to where we started?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024042" y="1600200"/>
            <a:ext cx="50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Yes, but now we can get to the heart of the matter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512304" y="3892747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4" name="Rounded Rectangular Callout 143"/>
          <p:cNvSpPr/>
          <p:nvPr/>
        </p:nvSpPr>
        <p:spPr>
          <a:xfrm>
            <a:off x="1216848" y="2880337"/>
            <a:ext cx="1335797" cy="743166"/>
          </a:xfrm>
          <a:prstGeom prst="wedgeRoundRectCallout">
            <a:avLst>
              <a:gd name="adj1" fmla="val -46461"/>
              <a:gd name="adj2" fmla="val 95446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Apply action a.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5" name="Freeform 144"/>
          <p:cNvSpPr/>
          <p:nvPr/>
        </p:nvSpPr>
        <p:spPr>
          <a:xfrm>
            <a:off x="3996894" y="3302243"/>
            <a:ext cx="295259" cy="1232731"/>
          </a:xfrm>
          <a:custGeom>
            <a:avLst/>
            <a:gdLst>
              <a:gd name="connsiteX0" fmla="*/ 0 w 437249"/>
              <a:gd name="connsiteY0" fmla="*/ 0 h 1659456"/>
              <a:gd name="connsiteX1" fmla="*/ 426434 w 437249"/>
              <a:gd name="connsiteY1" fmla="*/ 945612 h 1659456"/>
              <a:gd name="connsiteX2" fmla="*/ 64892 w 437249"/>
              <a:gd name="connsiteY2" fmla="*/ 1659456 h 165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249" h="1659456">
                <a:moveTo>
                  <a:pt x="0" y="0"/>
                </a:moveTo>
                <a:cubicBezTo>
                  <a:pt x="207809" y="334518"/>
                  <a:pt x="415619" y="669036"/>
                  <a:pt x="426434" y="945612"/>
                </a:cubicBezTo>
                <a:cubicBezTo>
                  <a:pt x="437249" y="1222188"/>
                  <a:pt x="64892" y="1659456"/>
                  <a:pt x="64892" y="1659456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/>
          <p:cNvCxnSpPr>
            <a:stCxn id="75" idx="3"/>
            <a:endCxn id="109" idx="1"/>
          </p:cNvCxnSpPr>
          <p:nvPr/>
        </p:nvCxnSpPr>
        <p:spPr>
          <a:xfrm flipV="1">
            <a:off x="4024041" y="2912215"/>
            <a:ext cx="1135680" cy="6288"/>
          </a:xfrm>
          <a:prstGeom prst="straightConnector1">
            <a:avLst/>
          </a:prstGeom>
          <a:ln w="412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16200000" flipH="1">
            <a:off x="3956590" y="3171537"/>
            <a:ext cx="1348721" cy="1213817"/>
          </a:xfrm>
          <a:prstGeom prst="straightConnector1">
            <a:avLst/>
          </a:prstGeom>
          <a:ln w="412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" name="Group 72"/>
          <p:cNvGrpSpPr/>
          <p:nvPr/>
        </p:nvGrpSpPr>
        <p:grpSpPr>
          <a:xfrm>
            <a:off x="2827056" y="2320010"/>
            <a:ext cx="1196985" cy="1196985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2" grpId="0"/>
      <p:bldP spid="144" grpId="0" animBg="1"/>
      <p:bldP spid="14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90"/>
          <p:cNvGrpSpPr/>
          <p:nvPr/>
        </p:nvGrpSpPr>
        <p:grpSpPr>
          <a:xfrm>
            <a:off x="2862986" y="4459095"/>
            <a:ext cx="1196985" cy="1196985"/>
            <a:chOff x="2734740" y="2994435"/>
            <a:chExt cx="2744011" cy="2744011"/>
          </a:xfrm>
        </p:grpSpPr>
        <p:sp>
          <p:nvSpPr>
            <p:cNvPr id="92" name="Rounded Rectangle 91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>
              <a:stCxn id="93" idx="7"/>
              <a:endCxn id="106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6" idx="4"/>
              <a:endCxn id="97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4" idx="6"/>
              <a:endCxn id="97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6" idx="3"/>
              <a:endCxn id="95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3" idx="6"/>
              <a:endCxn id="95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2"/>
              <a:endCxn id="95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5" idx="3"/>
              <a:endCxn id="94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4" idx="1"/>
              <a:endCxn id="93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106" idx="6"/>
              <a:endCxn id="96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07"/>
          <p:cNvGrpSpPr/>
          <p:nvPr/>
        </p:nvGrpSpPr>
        <p:grpSpPr>
          <a:xfrm>
            <a:off x="5159721" y="2313722"/>
            <a:ext cx="1196985" cy="1196985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124"/>
          <p:cNvGrpSpPr/>
          <p:nvPr/>
        </p:nvGrpSpPr>
        <p:grpSpPr>
          <a:xfrm>
            <a:off x="5195651" y="4452807"/>
            <a:ext cx="1196985" cy="1196985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" name="Group 151"/>
          <p:cNvGrpSpPr/>
          <p:nvPr/>
        </p:nvGrpSpPr>
        <p:grpSpPr>
          <a:xfrm>
            <a:off x="3040204" y="3623503"/>
            <a:ext cx="958018" cy="226555"/>
            <a:chOff x="2897726" y="3623503"/>
            <a:chExt cx="958018" cy="226555"/>
          </a:xfrm>
        </p:grpSpPr>
        <p:grpSp>
          <p:nvGrpSpPr>
            <p:cNvPr id="8" name="Group 90"/>
            <p:cNvGrpSpPr/>
            <p:nvPr/>
          </p:nvGrpSpPr>
          <p:grpSpPr>
            <a:xfrm>
              <a:off x="2897726" y="3623503"/>
              <a:ext cx="718062" cy="226555"/>
              <a:chOff x="3427850" y="5364163"/>
              <a:chExt cx="1356938" cy="76200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3427850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876291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330544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51" name="Rectangle 150"/>
            <p:cNvSpPr/>
            <p:nvPr/>
          </p:nvSpPr>
          <p:spPr>
            <a:xfrm>
              <a:off x="3615368" y="3623503"/>
              <a:ext cx="240376" cy="22655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grpSp>
        <p:nvGrpSpPr>
          <p:cNvPr id="9" name="Group 152"/>
          <p:cNvGrpSpPr/>
          <p:nvPr/>
        </p:nvGrpSpPr>
        <p:grpSpPr>
          <a:xfrm>
            <a:off x="5329470" y="3623503"/>
            <a:ext cx="958018" cy="226555"/>
            <a:chOff x="2897726" y="3623503"/>
            <a:chExt cx="958018" cy="226555"/>
          </a:xfrm>
        </p:grpSpPr>
        <p:grpSp>
          <p:nvGrpSpPr>
            <p:cNvPr id="10" name="Group 90"/>
            <p:cNvGrpSpPr/>
            <p:nvPr/>
          </p:nvGrpSpPr>
          <p:grpSpPr>
            <a:xfrm>
              <a:off x="2897726" y="3623503"/>
              <a:ext cx="718062" cy="226555"/>
              <a:chOff x="3427850" y="5364163"/>
              <a:chExt cx="1356938" cy="76200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3427850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876291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330544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55" name="Rectangle 154"/>
            <p:cNvSpPr/>
            <p:nvPr/>
          </p:nvSpPr>
          <p:spPr>
            <a:xfrm>
              <a:off x="3615368" y="3623503"/>
              <a:ext cx="240376" cy="22655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grpSp>
        <p:nvGrpSpPr>
          <p:cNvPr id="11" name="Group 158"/>
          <p:cNvGrpSpPr/>
          <p:nvPr/>
        </p:nvGrpSpPr>
        <p:grpSpPr>
          <a:xfrm>
            <a:off x="3038876" y="5745402"/>
            <a:ext cx="958018" cy="226555"/>
            <a:chOff x="2897726" y="3623503"/>
            <a:chExt cx="958018" cy="226555"/>
          </a:xfrm>
        </p:grpSpPr>
        <p:grpSp>
          <p:nvGrpSpPr>
            <p:cNvPr id="12" name="Group 90"/>
            <p:cNvGrpSpPr/>
            <p:nvPr/>
          </p:nvGrpSpPr>
          <p:grpSpPr>
            <a:xfrm>
              <a:off x="2897726" y="3623503"/>
              <a:ext cx="718062" cy="226555"/>
              <a:chOff x="3427850" y="5364163"/>
              <a:chExt cx="1356938" cy="7620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3427850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3876291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330544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61" name="Rectangle 160"/>
            <p:cNvSpPr/>
            <p:nvPr/>
          </p:nvSpPr>
          <p:spPr>
            <a:xfrm>
              <a:off x="3615368" y="3623503"/>
              <a:ext cx="240376" cy="22655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grpSp>
        <p:nvGrpSpPr>
          <p:cNvPr id="13" name="Group 164"/>
          <p:cNvGrpSpPr/>
          <p:nvPr/>
        </p:nvGrpSpPr>
        <p:grpSpPr>
          <a:xfrm>
            <a:off x="5329470" y="5745402"/>
            <a:ext cx="958018" cy="226555"/>
            <a:chOff x="2897726" y="3623503"/>
            <a:chExt cx="958018" cy="226555"/>
          </a:xfrm>
        </p:grpSpPr>
        <p:grpSp>
          <p:nvGrpSpPr>
            <p:cNvPr id="14" name="Group 90"/>
            <p:cNvGrpSpPr/>
            <p:nvPr/>
          </p:nvGrpSpPr>
          <p:grpSpPr>
            <a:xfrm>
              <a:off x="2897726" y="3623503"/>
              <a:ext cx="718062" cy="226555"/>
              <a:chOff x="3427850" y="5364163"/>
              <a:chExt cx="1356938" cy="7620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3427850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3876291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330544" y="5364163"/>
                <a:ext cx="454244" cy="762000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67" name="Rectangle 166"/>
            <p:cNvSpPr/>
            <p:nvPr/>
          </p:nvSpPr>
          <p:spPr>
            <a:xfrm>
              <a:off x="3615368" y="3623503"/>
              <a:ext cx="240376" cy="226555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463060" y="1600200"/>
            <a:ext cx="328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the heart of the matter?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628816" y="1600200"/>
            <a:ext cx="490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Have to agree on the leader, outside of their logs.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512304" y="3892747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4" name="Rounded Rectangular Callout 143"/>
          <p:cNvSpPr/>
          <p:nvPr/>
        </p:nvSpPr>
        <p:spPr>
          <a:xfrm>
            <a:off x="1216848" y="2880337"/>
            <a:ext cx="1335797" cy="743166"/>
          </a:xfrm>
          <a:prstGeom prst="wedgeRoundRectCallout">
            <a:avLst>
              <a:gd name="adj1" fmla="val -46461"/>
              <a:gd name="adj2" fmla="val 95446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Apply action a.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5" name="Freeform 144"/>
          <p:cNvSpPr/>
          <p:nvPr/>
        </p:nvSpPr>
        <p:spPr>
          <a:xfrm>
            <a:off x="3996894" y="3302243"/>
            <a:ext cx="295259" cy="1232731"/>
          </a:xfrm>
          <a:custGeom>
            <a:avLst/>
            <a:gdLst>
              <a:gd name="connsiteX0" fmla="*/ 0 w 437249"/>
              <a:gd name="connsiteY0" fmla="*/ 0 h 1659456"/>
              <a:gd name="connsiteX1" fmla="*/ 426434 w 437249"/>
              <a:gd name="connsiteY1" fmla="*/ 945612 h 1659456"/>
              <a:gd name="connsiteX2" fmla="*/ 64892 w 437249"/>
              <a:gd name="connsiteY2" fmla="*/ 1659456 h 165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249" h="1659456">
                <a:moveTo>
                  <a:pt x="0" y="0"/>
                </a:moveTo>
                <a:cubicBezTo>
                  <a:pt x="207809" y="334518"/>
                  <a:pt x="415619" y="669036"/>
                  <a:pt x="426434" y="945612"/>
                </a:cubicBezTo>
                <a:cubicBezTo>
                  <a:pt x="437249" y="1222188"/>
                  <a:pt x="64892" y="1659456"/>
                  <a:pt x="64892" y="1659456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/>
          <p:cNvCxnSpPr>
            <a:stCxn id="75" idx="3"/>
            <a:endCxn id="109" idx="1"/>
          </p:cNvCxnSpPr>
          <p:nvPr/>
        </p:nvCxnSpPr>
        <p:spPr>
          <a:xfrm flipV="1">
            <a:off x="4024041" y="2912215"/>
            <a:ext cx="1135680" cy="6288"/>
          </a:xfrm>
          <a:prstGeom prst="straightConnector1">
            <a:avLst/>
          </a:prstGeom>
          <a:ln w="412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16200000" flipH="1">
            <a:off x="3956590" y="3171537"/>
            <a:ext cx="1348721" cy="1213817"/>
          </a:xfrm>
          <a:prstGeom prst="straightConnector1">
            <a:avLst/>
          </a:prstGeom>
          <a:ln w="412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5" name="Group 72"/>
          <p:cNvGrpSpPr/>
          <p:nvPr/>
        </p:nvGrpSpPr>
        <p:grpSpPr>
          <a:xfrm>
            <a:off x="2827056" y="2320010"/>
            <a:ext cx="1196985" cy="1196985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273790" y="1950678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907691" y="1950678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273790" y="4089763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907691" y="4089763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47" grpId="0"/>
      <p:bldP spid="148" grpId="0"/>
      <p:bldP spid="150" grpId="0"/>
      <p:bldP spid="15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elements of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Leader election</a:t>
            </a:r>
          </a:p>
          <a:p>
            <a:pPr lvl="1"/>
            <a:r>
              <a:rPr lang="en-US" sz="2000" dirty="0" smtClean="0"/>
              <a:t>Who is in charge?</a:t>
            </a:r>
          </a:p>
          <a:p>
            <a:r>
              <a:rPr lang="en-US" sz="2400" dirty="0" smtClean="0"/>
              <a:t>Log replication</a:t>
            </a:r>
          </a:p>
          <a:p>
            <a:pPr lvl="1"/>
            <a:r>
              <a:rPr lang="en-US" sz="2000" dirty="0" smtClean="0"/>
              <a:t>What are the actions and what is their order?</a:t>
            </a:r>
          </a:p>
          <a:p>
            <a:r>
              <a:rPr lang="en-US" sz="2400" dirty="0" smtClean="0"/>
              <a:t>Safety</a:t>
            </a:r>
          </a:p>
          <a:p>
            <a:pPr lvl="1"/>
            <a:r>
              <a:rPr lang="en-US" sz="2000" dirty="0" smtClean="0"/>
              <a:t>What is true for all states, in all executions?</a:t>
            </a:r>
          </a:p>
          <a:p>
            <a:pPr lvl="1"/>
            <a:r>
              <a:rPr lang="en-US" sz="2000" dirty="0" smtClean="0"/>
              <a:t>e.g., either we haven’t agreed or we all agree on the same value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elements of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Leader election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Who is in charge?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Log replication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What are the actions and what is their order?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Safety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What is true for all states, in all executions?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e.g., either we haven’t agreed or we all agree on the same value 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states: leader, follower, candidate</a:t>
            </a:r>
            <a:endParaRPr lang="en-US" dirty="0"/>
          </a:p>
        </p:txBody>
      </p:sp>
      <p:grpSp>
        <p:nvGrpSpPr>
          <p:cNvPr id="2" name="Group 80"/>
          <p:cNvGrpSpPr/>
          <p:nvPr/>
        </p:nvGrpSpPr>
        <p:grpSpPr>
          <a:xfrm>
            <a:off x="3427850" y="2538091"/>
            <a:ext cx="2744011" cy="2744011"/>
            <a:chOff x="2734740" y="2994435"/>
            <a:chExt cx="2744011" cy="2744011"/>
          </a:xfrm>
        </p:grpSpPr>
        <p:sp>
          <p:nvSpPr>
            <p:cNvPr id="5" name="Rounded Rectangle 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16645" y="46327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616045" y="46327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909285" y="339551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follower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Passive state: respond to candidates and leaders</a:t>
            </a:r>
            <a:endParaRPr lang="en-US" sz="2800" dirty="0"/>
          </a:p>
        </p:txBody>
      </p:sp>
      <p:grpSp>
        <p:nvGrpSpPr>
          <p:cNvPr id="2" name="Group 80"/>
          <p:cNvGrpSpPr/>
          <p:nvPr/>
        </p:nvGrpSpPr>
        <p:grpSpPr>
          <a:xfrm>
            <a:off x="3427850" y="2538091"/>
            <a:ext cx="2744011" cy="2744011"/>
            <a:chOff x="2734740" y="2994435"/>
            <a:chExt cx="2744011" cy="2744011"/>
          </a:xfrm>
        </p:grpSpPr>
        <p:sp>
          <p:nvSpPr>
            <p:cNvPr id="5" name="Rounded Rectangle 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16645" y="4632795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616045" y="46327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909285" y="339551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leader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handles all client requests</a:t>
            </a:r>
            <a:endParaRPr lang="en-US" dirty="0"/>
          </a:p>
        </p:txBody>
      </p:sp>
      <p:grpSp>
        <p:nvGrpSpPr>
          <p:cNvPr id="2" name="Group 80"/>
          <p:cNvGrpSpPr/>
          <p:nvPr/>
        </p:nvGrpSpPr>
        <p:grpSpPr>
          <a:xfrm>
            <a:off x="3427850" y="2538091"/>
            <a:ext cx="2744011" cy="2744011"/>
            <a:chOff x="2734740" y="2994435"/>
            <a:chExt cx="2744011" cy="2744011"/>
          </a:xfrm>
        </p:grpSpPr>
        <p:sp>
          <p:nvSpPr>
            <p:cNvPr id="5" name="Rounded Rectangle 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16645" y="46327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616045" y="4632795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L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909285" y="339551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7737" y="5451171"/>
            <a:ext cx="603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should happen if a client sends a request to a follower?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737" y="5756831"/>
            <a:ext cx="366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Follower forwards request to leader.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intermediate state, used during elections</a:t>
            </a:r>
            <a:endParaRPr lang="en-US" dirty="0"/>
          </a:p>
        </p:txBody>
      </p:sp>
      <p:grpSp>
        <p:nvGrpSpPr>
          <p:cNvPr id="2" name="Group 80"/>
          <p:cNvGrpSpPr/>
          <p:nvPr/>
        </p:nvGrpSpPr>
        <p:grpSpPr>
          <a:xfrm>
            <a:off x="3427850" y="2538091"/>
            <a:ext cx="2744011" cy="2744011"/>
            <a:chOff x="2734740" y="2994435"/>
            <a:chExt cx="2744011" cy="2744011"/>
          </a:xfrm>
        </p:grpSpPr>
        <p:sp>
          <p:nvSpPr>
            <p:cNvPr id="5" name="Rounded Rectangle 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16645" y="46327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616045" y="46327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909285" y="3395515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4870" y="3680891"/>
            <a:ext cx="126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 Yes votes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divided into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28650" y="2948782"/>
            <a:ext cx="2606686" cy="914400"/>
            <a:chOff x="628650" y="2948782"/>
            <a:chExt cx="2606686" cy="914400"/>
          </a:xfrm>
        </p:grpSpPr>
        <p:sp>
          <p:nvSpPr>
            <p:cNvPr id="7" name="Rectangle 6"/>
            <p:cNvSpPr/>
            <p:nvPr/>
          </p:nvSpPr>
          <p:spPr>
            <a:xfrm>
              <a:off x="628650" y="2948782"/>
              <a:ext cx="1049276" cy="91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Election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77925" y="2948782"/>
              <a:ext cx="1557411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Normal operation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87736" y="2950371"/>
            <a:ext cx="3129290" cy="914400"/>
            <a:chOff x="3387736" y="2950371"/>
            <a:chExt cx="3129290" cy="914400"/>
          </a:xfrm>
        </p:grpSpPr>
        <p:sp>
          <p:nvSpPr>
            <p:cNvPr id="9" name="Rectangle 8"/>
            <p:cNvSpPr/>
            <p:nvPr/>
          </p:nvSpPr>
          <p:spPr>
            <a:xfrm>
              <a:off x="3387736" y="2950371"/>
              <a:ext cx="1049276" cy="91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Election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37011" y="2950371"/>
              <a:ext cx="2080015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Normal operation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705484" y="2950371"/>
            <a:ext cx="424400" cy="914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409010" y="2948782"/>
            <a:ext cx="1008429" cy="914400"/>
            <a:chOff x="7409010" y="2948782"/>
            <a:chExt cx="1008429" cy="914400"/>
          </a:xfrm>
        </p:grpSpPr>
        <p:sp>
          <p:nvSpPr>
            <p:cNvPr id="12" name="Rectangle 11"/>
            <p:cNvSpPr/>
            <p:nvPr/>
          </p:nvSpPr>
          <p:spPr>
            <a:xfrm>
              <a:off x="7833410" y="2948782"/>
              <a:ext cx="584029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9010" y="2948782"/>
              <a:ext cx="424400" cy="91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 rot="10800000" flipH="1">
            <a:off x="457200" y="3863182"/>
            <a:ext cx="8229600" cy="1588"/>
          </a:xfrm>
          <a:prstGeom prst="line">
            <a:avLst/>
          </a:prstGeom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57200" y="3777457"/>
            <a:ext cx="171450" cy="1714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72006" y="2579450"/>
            <a:ext cx="82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Term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37011" y="2579450"/>
            <a:ext cx="82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Term 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20639" y="258103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Term 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05484" y="2579450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628650" y="4560429"/>
            <a:ext cx="1335797" cy="743166"/>
          </a:xfrm>
          <a:prstGeom prst="wedgeRoundRectCallout">
            <a:avLst>
              <a:gd name="adj1" fmla="val -17313"/>
              <a:gd name="adj2" fmla="val -169016"/>
              <a:gd name="adj3" fmla="val 16667"/>
            </a:avLst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Leader unknown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2394942" y="4560429"/>
            <a:ext cx="1335797" cy="743166"/>
          </a:xfrm>
          <a:prstGeom prst="wedgeRoundRectCallout">
            <a:avLst>
              <a:gd name="adj1" fmla="val -17313"/>
              <a:gd name="adj2" fmla="val -169016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Leader known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6451731" y="4560429"/>
            <a:ext cx="1965708" cy="743166"/>
          </a:xfrm>
          <a:prstGeom prst="wedgeRoundRectCallout">
            <a:avLst>
              <a:gd name="adj1" fmla="val -27688"/>
              <a:gd name="adj2" fmla="val -166521"/>
              <a:gd name="adj3" fmla="val 16667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What happened here?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451731" y="5303595"/>
            <a:ext cx="1979654" cy="743166"/>
          </a:xfrm>
          <a:prstGeom prst="round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Election failed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Terms as a logical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All servers maintain the current term</a:t>
            </a:r>
          </a:p>
          <a:p>
            <a:pPr lvl="1"/>
            <a:r>
              <a:rPr lang="en-US" sz="2000" smtClean="0"/>
              <a:t>Terms increase monotonically</a:t>
            </a:r>
          </a:p>
          <a:p>
            <a:pPr lvl="1"/>
            <a:r>
              <a:rPr lang="en-US" sz="2000" smtClean="0"/>
              <a:t>Maintained as a logical clock</a:t>
            </a:r>
          </a:p>
          <a:p>
            <a:pPr lvl="1"/>
            <a:r>
              <a:rPr lang="en-US" sz="2000" smtClean="0"/>
              <a:t>Terms are exchanged whenever servers communicate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What if A’s term is bigger than B’s?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B updates its term to A’s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What if A’s term is bigger and B thinks of itself as the leader?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B reverts to a follower state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What if A’s term is bigger, and it receives a request from B?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A rejects B’s request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B must be up to date to issue requests</a:t>
            </a:r>
          </a:p>
          <a:p>
            <a:pPr lvl="1"/>
            <a:endParaRPr lang="en-US" sz="200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follower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63277" y="5071159"/>
            <a:ext cx="335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All servers start as followers.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All servers have local timers.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Note: no bootstrapping problem!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follower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57200" y="5132714"/>
            <a:ext cx="540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Server remains follower as long as it receives periodic valid messages from a leader or candidate.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Called a “heartbeat” message.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follower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31358" y="5150965"/>
            <a:ext cx="4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should server assume if no heartbeat?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5427964"/>
            <a:ext cx="4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Assume no viable leader, start election.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follower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31358" y="5150965"/>
            <a:ext cx="4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Who should the server nominate?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5427964"/>
            <a:ext cx="496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about itself? At least it knows that it’s running.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31358" y="5150965"/>
            <a:ext cx="4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 start an election: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5427964"/>
            <a:ext cx="4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Increment current term and set state to candidate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31358" y="5150965"/>
            <a:ext cx="496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Need to collect votes. For whom should the server vote?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1358" y="5717490"/>
            <a:ext cx="4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Itself, of course! Major qualification: It’s running.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31358" y="5150965"/>
            <a:ext cx="4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should S2, S3 respond to vote request?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9541" y="3741188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S2=?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5" name="Straight Arrow Connector 34"/>
          <p:cNvCxnSpPr>
            <a:stCxn id="5" idx="3"/>
            <a:endCxn id="14" idx="1"/>
          </p:cNvCxnSpPr>
          <p:nvPr/>
        </p:nvCxnSpPr>
        <p:spPr>
          <a:xfrm flipV="1">
            <a:off x="3427851" y="2419380"/>
            <a:ext cx="2294885" cy="1298269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21" idx="1"/>
          </p:cNvCxnSpPr>
          <p:nvPr/>
        </p:nvCxnSpPr>
        <p:spPr>
          <a:xfrm>
            <a:off x="3427851" y="3717649"/>
            <a:ext cx="2294885" cy="1180661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9793140">
            <a:off x="3644520" y="2713803"/>
            <a:ext cx="175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Vote in term 1</a:t>
            </a:r>
          </a:p>
        </p:txBody>
      </p:sp>
      <p:sp>
        <p:nvSpPr>
          <p:cNvPr id="42" name="TextBox 41"/>
          <p:cNvSpPr txBox="1"/>
          <p:nvPr/>
        </p:nvSpPr>
        <p:spPr>
          <a:xfrm rot="1629457">
            <a:off x="3696084" y="3889951"/>
            <a:ext cx="175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Vote in term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31358" y="5150965"/>
            <a:ext cx="4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should S2, S3 respond to vote request?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5520297"/>
            <a:ext cx="4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Increment term, vote for S1 … why vote for S1?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9541" y="3741188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S2=?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5" name="Straight Arrow Connector 34"/>
          <p:cNvCxnSpPr>
            <a:stCxn id="5" idx="3"/>
            <a:endCxn id="14" idx="1"/>
          </p:cNvCxnSpPr>
          <p:nvPr/>
        </p:nvCxnSpPr>
        <p:spPr>
          <a:xfrm flipV="1">
            <a:off x="3427851" y="2419380"/>
            <a:ext cx="2294885" cy="1298269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21" idx="1"/>
          </p:cNvCxnSpPr>
          <p:nvPr/>
        </p:nvCxnSpPr>
        <p:spPr>
          <a:xfrm>
            <a:off x="3427851" y="3717649"/>
            <a:ext cx="2294885" cy="1180661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9793140">
            <a:off x="3644520" y="2713803"/>
            <a:ext cx="175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S1 in term 1</a:t>
            </a:r>
          </a:p>
        </p:txBody>
      </p:sp>
      <p:sp>
        <p:nvSpPr>
          <p:cNvPr id="42" name="TextBox 41"/>
          <p:cNvSpPr txBox="1"/>
          <p:nvPr/>
        </p:nvSpPr>
        <p:spPr>
          <a:xfrm rot="1629457">
            <a:off x="3696084" y="3889951"/>
            <a:ext cx="175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S1 in term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5871378"/>
            <a:ext cx="496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Our goal is consensus, and we know the collector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voted for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 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92643" y="2429077"/>
            <a:ext cx="1386549" cy="14348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92643" y="3863969"/>
            <a:ext cx="1386549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92643" y="3863969"/>
            <a:ext cx="1386549" cy="14101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2587" y="3586970"/>
            <a:ext cx="1150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Commit: X </a:t>
            </a:r>
            <a:r>
              <a:rPr lang="en-US" sz="1200" b="1" dirty="0" err="1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sz="1200" b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8867938">
            <a:off x="4000796" y="2803881"/>
            <a:ext cx="1150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Commit: X </a:t>
            </a:r>
            <a:r>
              <a:rPr lang="en-US" sz="1200" b="1" dirty="0" err="1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sz="1200" b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706685">
            <a:off x="4107026" y="4324382"/>
            <a:ext cx="1150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Commit: X </a:t>
            </a:r>
            <a:r>
              <a:rPr lang="en-US" sz="1200" b="1" dirty="0" err="1" smtClean="0">
                <a:solidFill>
                  <a:srgbClr val="FF0000"/>
                </a:solidFill>
                <a:sym typeface="Wingdings"/>
              </a:rPr>
              <a:t></a:t>
            </a:r>
            <a:r>
              <a:rPr lang="en-US" sz="1200" b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31358" y="5150965"/>
            <a:ext cx="4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should S1 do next?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5520297"/>
            <a:ext cx="496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Count votes (majority wins)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Make itself the leader, start sending heartbeats.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9541" y="3741188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899541" y="3741188"/>
            <a:ext cx="819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Leader = S1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427851" y="2419380"/>
            <a:ext cx="2294885" cy="1298269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427851" y="3717649"/>
            <a:ext cx="2294885" cy="1180661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9793140">
            <a:off x="3644520" y="2713803"/>
            <a:ext cx="175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S1 is leader</a:t>
            </a:r>
          </a:p>
        </p:txBody>
      </p:sp>
      <p:sp>
        <p:nvSpPr>
          <p:cNvPr id="37" name="TextBox 36"/>
          <p:cNvSpPr txBox="1"/>
          <p:nvPr/>
        </p:nvSpPr>
        <p:spPr>
          <a:xfrm rot="1629457">
            <a:off x="3696084" y="3889951"/>
            <a:ext cx="175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S1 is leader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84094" y="2364258"/>
            <a:ext cx="819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Leader = S1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84094" y="4898310"/>
            <a:ext cx="819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Leader = S1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6" grpId="2"/>
      <p:bldP spid="36" grpId="3"/>
      <p:bldP spid="36" grpId="4"/>
      <p:bldP spid="36" grpId="5"/>
      <p:bldP spid="36" grpId="6"/>
      <p:bldP spid="37" grpId="0"/>
      <p:bldP spid="37" grpId="1"/>
      <p:bldP spid="37" grpId="2"/>
      <p:bldP spid="37" grpId="3"/>
      <p:bldP spid="37" grpId="4"/>
      <p:bldP spid="37" grpId="5"/>
      <p:bldP spid="37" grpId="6"/>
      <p:bldP spid="38" grpId="0"/>
      <p:bldP spid="3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L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31358" y="5150965"/>
            <a:ext cx="4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many faults can we tolerate?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5520297"/>
            <a:ext cx="4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One. Need two/three to vote for same new leader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9541" y="3741188"/>
            <a:ext cx="819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Leader = S1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84094" y="2364258"/>
            <a:ext cx="819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Leader = S1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84094" y="4898310"/>
            <a:ext cx="819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Leader = S1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31358" y="5150965"/>
            <a:ext cx="496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Who votes for whom if S1 and S3 both call elections?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9541" y="3741188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S2=?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5" name="Straight Arrow Connector 34"/>
          <p:cNvCxnSpPr>
            <a:stCxn id="5" idx="3"/>
            <a:endCxn id="14" idx="1"/>
          </p:cNvCxnSpPr>
          <p:nvPr/>
        </p:nvCxnSpPr>
        <p:spPr>
          <a:xfrm flipV="1">
            <a:off x="3427851" y="2419380"/>
            <a:ext cx="2294885" cy="1298269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21" idx="1"/>
          </p:cNvCxnSpPr>
          <p:nvPr/>
        </p:nvCxnSpPr>
        <p:spPr>
          <a:xfrm>
            <a:off x="3427851" y="3717649"/>
            <a:ext cx="2294885" cy="1180661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9793140">
            <a:off x="3644520" y="2713803"/>
            <a:ext cx="175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Vote in term 1</a:t>
            </a:r>
          </a:p>
        </p:txBody>
      </p:sp>
      <p:sp>
        <p:nvSpPr>
          <p:cNvPr id="42" name="TextBox 41"/>
          <p:cNvSpPr txBox="1"/>
          <p:nvPr/>
        </p:nvSpPr>
        <p:spPr>
          <a:xfrm rot="1629457">
            <a:off x="3696084" y="3889951"/>
            <a:ext cx="175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Vote in term 1</a:t>
            </a:r>
          </a:p>
        </p:txBody>
      </p:sp>
      <p:sp>
        <p:nvSpPr>
          <p:cNvPr id="34" name="Oval 33"/>
          <p:cNvSpPr/>
          <p:nvPr/>
        </p:nvSpPr>
        <p:spPr>
          <a:xfrm>
            <a:off x="6316985" y="4253077"/>
            <a:ext cx="454264" cy="454264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862721" y="4973700"/>
            <a:ext cx="454264" cy="454264"/>
          </a:xfrm>
          <a:prstGeom prst="ellipse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84094" y="4875383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S1=?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S2=?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  <p:sp>
        <p:nvSpPr>
          <p:cNvPr id="39" name="Freeform 38"/>
          <p:cNvSpPr/>
          <p:nvPr/>
        </p:nvSpPr>
        <p:spPr>
          <a:xfrm>
            <a:off x="5169742" y="2901729"/>
            <a:ext cx="550038" cy="1631643"/>
          </a:xfrm>
          <a:custGeom>
            <a:avLst/>
            <a:gdLst>
              <a:gd name="connsiteX0" fmla="*/ 550038 w 550038"/>
              <a:gd name="connsiteY0" fmla="*/ 1631643 h 1631643"/>
              <a:gd name="connsiteX1" fmla="*/ 3090 w 550038"/>
              <a:gd name="connsiteY1" fmla="*/ 806551 h 1631643"/>
              <a:gd name="connsiteX2" fmla="*/ 531497 w 550038"/>
              <a:gd name="connsiteY2" fmla="*/ 0 h 163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038" h="1631643">
                <a:moveTo>
                  <a:pt x="550038" y="1631643"/>
                </a:moveTo>
                <a:cubicBezTo>
                  <a:pt x="278109" y="1355067"/>
                  <a:pt x="6180" y="1078491"/>
                  <a:pt x="3090" y="806551"/>
                </a:cubicBezTo>
                <a:cubicBezTo>
                  <a:pt x="0" y="534611"/>
                  <a:pt x="531497" y="0"/>
                  <a:pt x="531497" y="0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467095" y="4023484"/>
            <a:ext cx="2243415" cy="1084671"/>
          </a:xfrm>
          <a:custGeom>
            <a:avLst/>
            <a:gdLst>
              <a:gd name="connsiteX0" fmla="*/ 2243415 w 2243415"/>
              <a:gd name="connsiteY0" fmla="*/ 1084671 h 1084671"/>
              <a:gd name="connsiteX1" fmla="*/ 1001193 w 2243415"/>
              <a:gd name="connsiteY1" fmla="*/ 825092 h 1084671"/>
              <a:gd name="connsiteX2" fmla="*/ 0 w 2243415"/>
              <a:gd name="connsiteY2" fmla="*/ 0 h 108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415" h="1084671">
                <a:moveTo>
                  <a:pt x="2243415" y="1084671"/>
                </a:moveTo>
                <a:cubicBezTo>
                  <a:pt x="1809255" y="1045270"/>
                  <a:pt x="1375095" y="1005870"/>
                  <a:pt x="1001193" y="825092"/>
                </a:cubicBezTo>
                <a:cubicBezTo>
                  <a:pt x="627291" y="644314"/>
                  <a:pt x="0" y="0"/>
                  <a:pt x="0" y="0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31358" y="5150965"/>
            <a:ext cx="496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Who votes for whom if S1 and S3 both call elections?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9541" y="3741188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S2=S3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5" name="Straight Arrow Connector 34"/>
          <p:cNvCxnSpPr>
            <a:stCxn id="5" idx="3"/>
            <a:endCxn id="14" idx="1"/>
          </p:cNvCxnSpPr>
          <p:nvPr/>
        </p:nvCxnSpPr>
        <p:spPr>
          <a:xfrm flipV="1">
            <a:off x="3427851" y="2419380"/>
            <a:ext cx="2294885" cy="1298269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21" idx="1"/>
          </p:cNvCxnSpPr>
          <p:nvPr/>
        </p:nvCxnSpPr>
        <p:spPr>
          <a:xfrm>
            <a:off x="3427851" y="3717649"/>
            <a:ext cx="2294885" cy="1180661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9793140">
            <a:off x="3644520" y="2713803"/>
            <a:ext cx="175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Vote in term 1</a:t>
            </a:r>
          </a:p>
        </p:txBody>
      </p:sp>
      <p:sp>
        <p:nvSpPr>
          <p:cNvPr id="42" name="TextBox 41"/>
          <p:cNvSpPr txBox="1"/>
          <p:nvPr/>
        </p:nvSpPr>
        <p:spPr>
          <a:xfrm rot="1629457">
            <a:off x="3696084" y="3889951"/>
            <a:ext cx="175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Vote in term 1</a:t>
            </a:r>
          </a:p>
        </p:txBody>
      </p:sp>
      <p:sp>
        <p:nvSpPr>
          <p:cNvPr id="34" name="Oval 33"/>
          <p:cNvSpPr/>
          <p:nvPr/>
        </p:nvSpPr>
        <p:spPr>
          <a:xfrm>
            <a:off x="6316985" y="4253077"/>
            <a:ext cx="454264" cy="454264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862721" y="4973700"/>
            <a:ext cx="454264" cy="454264"/>
          </a:xfrm>
          <a:prstGeom prst="ellipse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84094" y="4875383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S2=S3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  <p:sp>
        <p:nvSpPr>
          <p:cNvPr id="39" name="Freeform 38"/>
          <p:cNvSpPr/>
          <p:nvPr/>
        </p:nvSpPr>
        <p:spPr>
          <a:xfrm>
            <a:off x="5169742" y="2901729"/>
            <a:ext cx="550038" cy="1631643"/>
          </a:xfrm>
          <a:custGeom>
            <a:avLst/>
            <a:gdLst>
              <a:gd name="connsiteX0" fmla="*/ 550038 w 550038"/>
              <a:gd name="connsiteY0" fmla="*/ 1631643 h 1631643"/>
              <a:gd name="connsiteX1" fmla="*/ 3090 w 550038"/>
              <a:gd name="connsiteY1" fmla="*/ 806551 h 1631643"/>
              <a:gd name="connsiteX2" fmla="*/ 531497 w 550038"/>
              <a:gd name="connsiteY2" fmla="*/ 0 h 163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038" h="1631643">
                <a:moveTo>
                  <a:pt x="550038" y="1631643"/>
                </a:moveTo>
                <a:cubicBezTo>
                  <a:pt x="278109" y="1355067"/>
                  <a:pt x="6180" y="1078491"/>
                  <a:pt x="3090" y="806551"/>
                </a:cubicBezTo>
                <a:cubicBezTo>
                  <a:pt x="0" y="534611"/>
                  <a:pt x="531497" y="0"/>
                  <a:pt x="531497" y="0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467095" y="4023484"/>
            <a:ext cx="2243415" cy="1084671"/>
          </a:xfrm>
          <a:custGeom>
            <a:avLst/>
            <a:gdLst>
              <a:gd name="connsiteX0" fmla="*/ 2243415 w 2243415"/>
              <a:gd name="connsiteY0" fmla="*/ 1084671 h 1084671"/>
              <a:gd name="connsiteX1" fmla="*/ 1001193 w 2243415"/>
              <a:gd name="connsiteY1" fmla="*/ 825092 h 1084671"/>
              <a:gd name="connsiteX2" fmla="*/ 0 w 2243415"/>
              <a:gd name="connsiteY2" fmla="*/ 0 h 108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415" h="1084671">
                <a:moveTo>
                  <a:pt x="2243415" y="1084671"/>
                </a:moveTo>
                <a:cubicBezTo>
                  <a:pt x="1809255" y="1045270"/>
                  <a:pt x="1375095" y="1005870"/>
                  <a:pt x="1001193" y="825092"/>
                </a:cubicBezTo>
                <a:cubicBezTo>
                  <a:pt x="627291" y="644314"/>
                  <a:pt x="0" y="0"/>
                  <a:pt x="0" y="0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57200" y="5704963"/>
            <a:ext cx="4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S2 votes for the server that asked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899541" y="3741188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S2=S3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16985" y="4253077"/>
            <a:ext cx="454264" cy="454264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862721" y="4973700"/>
            <a:ext cx="454264" cy="454264"/>
          </a:xfrm>
          <a:prstGeom prst="ellipse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84094" y="4875383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S2=S3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358" y="5150965"/>
            <a:ext cx="4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does S1 do if it loses the election?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31358" y="5150965"/>
            <a:ext cx="4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does S1 do if it loses the election?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9541" y="3741188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S2=S3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16985" y="4253077"/>
            <a:ext cx="454264" cy="454264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862721" y="4973700"/>
            <a:ext cx="454264" cy="454264"/>
          </a:xfrm>
          <a:prstGeom prst="ellipse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84094" y="4875383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S2=S3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1358" y="5427964"/>
            <a:ext cx="4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Moves back to a follower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16985" y="4253077"/>
            <a:ext cx="454264" cy="454264"/>
          </a:xfrm>
          <a:prstGeom prst="ellipse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862721" y="4973700"/>
            <a:ext cx="454264" cy="454264"/>
          </a:xfrm>
          <a:prstGeom prst="ellipse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467095" y="2369396"/>
            <a:ext cx="2252685" cy="2738759"/>
            <a:chOff x="3467095" y="2369396"/>
            <a:chExt cx="2252685" cy="2738759"/>
          </a:xfrm>
        </p:grpSpPr>
        <p:sp>
          <p:nvSpPr>
            <p:cNvPr id="44" name="Freeform 43"/>
            <p:cNvSpPr/>
            <p:nvPr/>
          </p:nvSpPr>
          <p:spPr>
            <a:xfrm>
              <a:off x="5169742" y="2901729"/>
              <a:ext cx="550038" cy="1631643"/>
            </a:xfrm>
            <a:custGeom>
              <a:avLst/>
              <a:gdLst>
                <a:gd name="connsiteX0" fmla="*/ 550038 w 550038"/>
                <a:gd name="connsiteY0" fmla="*/ 1631643 h 1631643"/>
                <a:gd name="connsiteX1" fmla="*/ 3090 w 550038"/>
                <a:gd name="connsiteY1" fmla="*/ 806551 h 1631643"/>
                <a:gd name="connsiteX2" fmla="*/ 531497 w 550038"/>
                <a:gd name="connsiteY2" fmla="*/ 0 h 163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038" h="1631643">
                  <a:moveTo>
                    <a:pt x="550038" y="1631643"/>
                  </a:moveTo>
                  <a:cubicBezTo>
                    <a:pt x="278109" y="1355067"/>
                    <a:pt x="6180" y="1078491"/>
                    <a:pt x="3090" y="806551"/>
                  </a:cubicBezTo>
                  <a:cubicBezTo>
                    <a:pt x="0" y="534611"/>
                    <a:pt x="531497" y="0"/>
                    <a:pt x="531497" y="0"/>
                  </a:cubicBezTo>
                </a:path>
              </a:pathLst>
            </a:cu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3467095" y="4023484"/>
              <a:ext cx="2243415" cy="1084671"/>
            </a:xfrm>
            <a:custGeom>
              <a:avLst/>
              <a:gdLst>
                <a:gd name="connsiteX0" fmla="*/ 2243415 w 2243415"/>
                <a:gd name="connsiteY0" fmla="*/ 1084671 h 1084671"/>
                <a:gd name="connsiteX1" fmla="*/ 1001193 w 2243415"/>
                <a:gd name="connsiteY1" fmla="*/ 825092 h 1084671"/>
                <a:gd name="connsiteX2" fmla="*/ 0 w 2243415"/>
                <a:gd name="connsiteY2" fmla="*/ 0 h 108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3415" h="1084671">
                  <a:moveTo>
                    <a:pt x="2243415" y="1084671"/>
                  </a:moveTo>
                  <a:cubicBezTo>
                    <a:pt x="1809255" y="1045270"/>
                    <a:pt x="1375095" y="1005870"/>
                    <a:pt x="1001193" y="825092"/>
                  </a:cubicBezTo>
                  <a:cubicBezTo>
                    <a:pt x="627291" y="644314"/>
                    <a:pt x="0" y="0"/>
                    <a:pt x="0" y="0"/>
                  </a:cubicBezTo>
                </a:path>
              </a:pathLst>
            </a:cu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 rot="1988530">
              <a:off x="3820656" y="4472039"/>
              <a:ext cx="1750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S3 is leader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18288311">
              <a:off x="4285073" y="3060129"/>
              <a:ext cx="1750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S3 is leader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41" y="3741188"/>
            <a:ext cx="819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Leader = S3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84094" y="2364258"/>
            <a:ext cx="819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Leader = S3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84094" y="4898310"/>
            <a:ext cx="819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Leader = S3</a:t>
            </a:r>
          </a:p>
        </p:txBody>
      </p:sp>
      <p:sp>
        <p:nvSpPr>
          <p:cNvPr id="43" name="Oval 42"/>
          <p:cNvSpPr/>
          <p:nvPr/>
        </p:nvSpPr>
        <p:spPr>
          <a:xfrm>
            <a:off x="1929476" y="3793039"/>
            <a:ext cx="454264" cy="454264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83740" y="3072416"/>
            <a:ext cx="454264" cy="454264"/>
          </a:xfrm>
          <a:prstGeom prst="ellipse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follower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63277" y="5071159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 all three servers nominate themselves?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63277" y="5071159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 all three servers nominate themselves?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Sure!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427851" y="2419380"/>
            <a:ext cx="2294885" cy="1298269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27851" y="3717649"/>
            <a:ext cx="2294885" cy="1180661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5169742" y="2901729"/>
            <a:ext cx="550038" cy="1631643"/>
          </a:xfrm>
          <a:custGeom>
            <a:avLst/>
            <a:gdLst>
              <a:gd name="connsiteX0" fmla="*/ 550038 w 550038"/>
              <a:gd name="connsiteY0" fmla="*/ 1631643 h 1631643"/>
              <a:gd name="connsiteX1" fmla="*/ 3090 w 550038"/>
              <a:gd name="connsiteY1" fmla="*/ 806551 h 1631643"/>
              <a:gd name="connsiteX2" fmla="*/ 531497 w 550038"/>
              <a:gd name="connsiteY2" fmla="*/ 0 h 163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038" h="1631643">
                <a:moveTo>
                  <a:pt x="550038" y="1631643"/>
                </a:moveTo>
                <a:cubicBezTo>
                  <a:pt x="278109" y="1355067"/>
                  <a:pt x="6180" y="1078491"/>
                  <a:pt x="3090" y="806551"/>
                </a:cubicBezTo>
                <a:cubicBezTo>
                  <a:pt x="0" y="534611"/>
                  <a:pt x="531497" y="0"/>
                  <a:pt x="531497" y="0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467095" y="4023484"/>
            <a:ext cx="2243415" cy="1084671"/>
          </a:xfrm>
          <a:custGeom>
            <a:avLst/>
            <a:gdLst>
              <a:gd name="connsiteX0" fmla="*/ 2243415 w 2243415"/>
              <a:gd name="connsiteY0" fmla="*/ 1084671 h 1084671"/>
              <a:gd name="connsiteX1" fmla="*/ 1001193 w 2243415"/>
              <a:gd name="connsiteY1" fmla="*/ 825092 h 1084671"/>
              <a:gd name="connsiteX2" fmla="*/ 0 w 2243415"/>
              <a:gd name="connsiteY2" fmla="*/ 0 h 108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415" h="1084671">
                <a:moveTo>
                  <a:pt x="2243415" y="1084671"/>
                </a:moveTo>
                <a:cubicBezTo>
                  <a:pt x="1809255" y="1045270"/>
                  <a:pt x="1375095" y="1005870"/>
                  <a:pt x="1001193" y="825092"/>
                </a:cubicBezTo>
                <a:cubicBezTo>
                  <a:pt x="627291" y="644314"/>
                  <a:pt x="0" y="0"/>
                  <a:pt x="0" y="0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3467095" y="2150802"/>
            <a:ext cx="2234144" cy="1075401"/>
          </a:xfrm>
          <a:custGeom>
            <a:avLst/>
            <a:gdLst>
              <a:gd name="connsiteX0" fmla="*/ 2234144 w 2234144"/>
              <a:gd name="connsiteY0" fmla="*/ 0 h 1075401"/>
              <a:gd name="connsiteX1" fmla="*/ 1242221 w 2234144"/>
              <a:gd name="connsiteY1" fmla="*/ 203956 h 1075401"/>
              <a:gd name="connsiteX2" fmla="*/ 0 w 2234144"/>
              <a:gd name="connsiteY2" fmla="*/ 1075401 h 107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4144" h="1075401">
                <a:moveTo>
                  <a:pt x="2234144" y="0"/>
                </a:moveTo>
                <a:cubicBezTo>
                  <a:pt x="1924361" y="12361"/>
                  <a:pt x="1614578" y="24723"/>
                  <a:pt x="1242221" y="203956"/>
                </a:cubicBezTo>
                <a:cubicBezTo>
                  <a:pt x="869864" y="383189"/>
                  <a:pt x="0" y="1075401"/>
                  <a:pt x="0" y="1075401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4768029" y="2734856"/>
            <a:ext cx="923940" cy="1909764"/>
          </a:xfrm>
          <a:custGeom>
            <a:avLst/>
            <a:gdLst>
              <a:gd name="connsiteX0" fmla="*/ 923940 w 923940"/>
              <a:gd name="connsiteY0" fmla="*/ 0 h 1909764"/>
              <a:gd name="connsiteX1" fmla="*/ 6180 w 923940"/>
              <a:gd name="connsiteY1" fmla="*/ 973424 h 1909764"/>
              <a:gd name="connsiteX2" fmla="*/ 886859 w 923940"/>
              <a:gd name="connsiteY2" fmla="*/ 1909764 h 190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940" h="1909764">
                <a:moveTo>
                  <a:pt x="923940" y="0"/>
                </a:moveTo>
                <a:cubicBezTo>
                  <a:pt x="468150" y="327565"/>
                  <a:pt x="12360" y="655130"/>
                  <a:pt x="6180" y="973424"/>
                </a:cubicBezTo>
                <a:cubicBezTo>
                  <a:pt x="0" y="1291718"/>
                  <a:pt x="886859" y="1909764"/>
                  <a:pt x="886859" y="1909764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99541" y="3741188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S2=S2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4094" y="4875383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S2=S2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84094" y="2343989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S2=S2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63277" y="5071159"/>
            <a:ext cx="316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Could this happen indefinitely?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427851" y="2419380"/>
            <a:ext cx="2294885" cy="1298269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27851" y="3717649"/>
            <a:ext cx="2294885" cy="1180661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5169742" y="2901729"/>
            <a:ext cx="550038" cy="1631643"/>
          </a:xfrm>
          <a:custGeom>
            <a:avLst/>
            <a:gdLst>
              <a:gd name="connsiteX0" fmla="*/ 550038 w 550038"/>
              <a:gd name="connsiteY0" fmla="*/ 1631643 h 1631643"/>
              <a:gd name="connsiteX1" fmla="*/ 3090 w 550038"/>
              <a:gd name="connsiteY1" fmla="*/ 806551 h 1631643"/>
              <a:gd name="connsiteX2" fmla="*/ 531497 w 550038"/>
              <a:gd name="connsiteY2" fmla="*/ 0 h 163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038" h="1631643">
                <a:moveTo>
                  <a:pt x="550038" y="1631643"/>
                </a:moveTo>
                <a:cubicBezTo>
                  <a:pt x="278109" y="1355067"/>
                  <a:pt x="6180" y="1078491"/>
                  <a:pt x="3090" y="806551"/>
                </a:cubicBezTo>
                <a:cubicBezTo>
                  <a:pt x="0" y="534611"/>
                  <a:pt x="531497" y="0"/>
                  <a:pt x="531497" y="0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467095" y="4023484"/>
            <a:ext cx="2243415" cy="1084671"/>
          </a:xfrm>
          <a:custGeom>
            <a:avLst/>
            <a:gdLst>
              <a:gd name="connsiteX0" fmla="*/ 2243415 w 2243415"/>
              <a:gd name="connsiteY0" fmla="*/ 1084671 h 1084671"/>
              <a:gd name="connsiteX1" fmla="*/ 1001193 w 2243415"/>
              <a:gd name="connsiteY1" fmla="*/ 825092 h 1084671"/>
              <a:gd name="connsiteX2" fmla="*/ 0 w 2243415"/>
              <a:gd name="connsiteY2" fmla="*/ 0 h 108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415" h="1084671">
                <a:moveTo>
                  <a:pt x="2243415" y="1084671"/>
                </a:moveTo>
                <a:cubicBezTo>
                  <a:pt x="1809255" y="1045270"/>
                  <a:pt x="1375095" y="1005870"/>
                  <a:pt x="1001193" y="825092"/>
                </a:cubicBezTo>
                <a:cubicBezTo>
                  <a:pt x="627291" y="644314"/>
                  <a:pt x="0" y="0"/>
                  <a:pt x="0" y="0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3467095" y="2150802"/>
            <a:ext cx="2234144" cy="1075401"/>
          </a:xfrm>
          <a:custGeom>
            <a:avLst/>
            <a:gdLst>
              <a:gd name="connsiteX0" fmla="*/ 2234144 w 2234144"/>
              <a:gd name="connsiteY0" fmla="*/ 0 h 1075401"/>
              <a:gd name="connsiteX1" fmla="*/ 1242221 w 2234144"/>
              <a:gd name="connsiteY1" fmla="*/ 203956 h 1075401"/>
              <a:gd name="connsiteX2" fmla="*/ 0 w 2234144"/>
              <a:gd name="connsiteY2" fmla="*/ 1075401 h 107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4144" h="1075401">
                <a:moveTo>
                  <a:pt x="2234144" y="0"/>
                </a:moveTo>
                <a:cubicBezTo>
                  <a:pt x="1924361" y="12361"/>
                  <a:pt x="1614578" y="24723"/>
                  <a:pt x="1242221" y="203956"/>
                </a:cubicBezTo>
                <a:cubicBezTo>
                  <a:pt x="869864" y="383189"/>
                  <a:pt x="0" y="1075401"/>
                  <a:pt x="0" y="1075401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4768029" y="2734856"/>
            <a:ext cx="923940" cy="1909764"/>
          </a:xfrm>
          <a:custGeom>
            <a:avLst/>
            <a:gdLst>
              <a:gd name="connsiteX0" fmla="*/ 923940 w 923940"/>
              <a:gd name="connsiteY0" fmla="*/ 0 h 1909764"/>
              <a:gd name="connsiteX1" fmla="*/ 6180 w 923940"/>
              <a:gd name="connsiteY1" fmla="*/ 973424 h 1909764"/>
              <a:gd name="connsiteX2" fmla="*/ 886859 w 923940"/>
              <a:gd name="connsiteY2" fmla="*/ 1909764 h 190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940" h="1909764">
                <a:moveTo>
                  <a:pt x="923940" y="0"/>
                </a:moveTo>
                <a:cubicBezTo>
                  <a:pt x="468150" y="327565"/>
                  <a:pt x="12360" y="655130"/>
                  <a:pt x="6180" y="973424"/>
                </a:cubicBezTo>
                <a:cubicBezTo>
                  <a:pt x="0" y="1291718"/>
                  <a:pt x="886859" y="1909764"/>
                  <a:pt x="886859" y="1909764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99541" y="3741188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S2=S2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4094" y="4875383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S2=S2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84094" y="2343989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S2=S2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63277" y="5071159"/>
            <a:ext cx="5244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Could this happen indefinitely?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Yes, there is not way to prevent this from happening.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The worst possible thing is always possible.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427851" y="2419380"/>
            <a:ext cx="2294885" cy="1298269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27851" y="3717649"/>
            <a:ext cx="2294885" cy="1180661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5169742" y="2901729"/>
            <a:ext cx="550038" cy="1631643"/>
          </a:xfrm>
          <a:custGeom>
            <a:avLst/>
            <a:gdLst>
              <a:gd name="connsiteX0" fmla="*/ 550038 w 550038"/>
              <a:gd name="connsiteY0" fmla="*/ 1631643 h 1631643"/>
              <a:gd name="connsiteX1" fmla="*/ 3090 w 550038"/>
              <a:gd name="connsiteY1" fmla="*/ 806551 h 1631643"/>
              <a:gd name="connsiteX2" fmla="*/ 531497 w 550038"/>
              <a:gd name="connsiteY2" fmla="*/ 0 h 163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038" h="1631643">
                <a:moveTo>
                  <a:pt x="550038" y="1631643"/>
                </a:moveTo>
                <a:cubicBezTo>
                  <a:pt x="278109" y="1355067"/>
                  <a:pt x="6180" y="1078491"/>
                  <a:pt x="3090" y="806551"/>
                </a:cubicBezTo>
                <a:cubicBezTo>
                  <a:pt x="0" y="534611"/>
                  <a:pt x="531497" y="0"/>
                  <a:pt x="531497" y="0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467095" y="4023484"/>
            <a:ext cx="2243415" cy="1084671"/>
          </a:xfrm>
          <a:custGeom>
            <a:avLst/>
            <a:gdLst>
              <a:gd name="connsiteX0" fmla="*/ 2243415 w 2243415"/>
              <a:gd name="connsiteY0" fmla="*/ 1084671 h 1084671"/>
              <a:gd name="connsiteX1" fmla="*/ 1001193 w 2243415"/>
              <a:gd name="connsiteY1" fmla="*/ 825092 h 1084671"/>
              <a:gd name="connsiteX2" fmla="*/ 0 w 2243415"/>
              <a:gd name="connsiteY2" fmla="*/ 0 h 108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415" h="1084671">
                <a:moveTo>
                  <a:pt x="2243415" y="1084671"/>
                </a:moveTo>
                <a:cubicBezTo>
                  <a:pt x="1809255" y="1045270"/>
                  <a:pt x="1375095" y="1005870"/>
                  <a:pt x="1001193" y="825092"/>
                </a:cubicBezTo>
                <a:cubicBezTo>
                  <a:pt x="627291" y="644314"/>
                  <a:pt x="0" y="0"/>
                  <a:pt x="0" y="0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3467095" y="2150802"/>
            <a:ext cx="2234144" cy="1075401"/>
          </a:xfrm>
          <a:custGeom>
            <a:avLst/>
            <a:gdLst>
              <a:gd name="connsiteX0" fmla="*/ 2234144 w 2234144"/>
              <a:gd name="connsiteY0" fmla="*/ 0 h 1075401"/>
              <a:gd name="connsiteX1" fmla="*/ 1242221 w 2234144"/>
              <a:gd name="connsiteY1" fmla="*/ 203956 h 1075401"/>
              <a:gd name="connsiteX2" fmla="*/ 0 w 2234144"/>
              <a:gd name="connsiteY2" fmla="*/ 1075401 h 107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4144" h="1075401">
                <a:moveTo>
                  <a:pt x="2234144" y="0"/>
                </a:moveTo>
                <a:cubicBezTo>
                  <a:pt x="1924361" y="12361"/>
                  <a:pt x="1614578" y="24723"/>
                  <a:pt x="1242221" y="203956"/>
                </a:cubicBezTo>
                <a:cubicBezTo>
                  <a:pt x="869864" y="383189"/>
                  <a:pt x="0" y="1075401"/>
                  <a:pt x="0" y="1075401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4768029" y="2734856"/>
            <a:ext cx="923940" cy="1909764"/>
          </a:xfrm>
          <a:custGeom>
            <a:avLst/>
            <a:gdLst>
              <a:gd name="connsiteX0" fmla="*/ 923940 w 923940"/>
              <a:gd name="connsiteY0" fmla="*/ 0 h 1909764"/>
              <a:gd name="connsiteX1" fmla="*/ 6180 w 923940"/>
              <a:gd name="connsiteY1" fmla="*/ 973424 h 1909764"/>
              <a:gd name="connsiteX2" fmla="*/ 886859 w 923940"/>
              <a:gd name="connsiteY2" fmla="*/ 1909764 h 190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940" h="1909764">
                <a:moveTo>
                  <a:pt x="923940" y="0"/>
                </a:moveTo>
                <a:cubicBezTo>
                  <a:pt x="468150" y="327565"/>
                  <a:pt x="12360" y="655130"/>
                  <a:pt x="6180" y="973424"/>
                </a:cubicBezTo>
                <a:cubicBezTo>
                  <a:pt x="0" y="1291718"/>
                  <a:pt x="886859" y="1909764"/>
                  <a:pt x="886859" y="1909764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99541" y="3741188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S2=S2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4094" y="4875383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S2=S2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84094" y="2343989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S2=S2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63277" y="5071159"/>
            <a:ext cx="414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do we make this less likely to occur?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427851" y="2419380"/>
            <a:ext cx="2294885" cy="1298269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27851" y="3717649"/>
            <a:ext cx="2294885" cy="1180661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5169742" y="2901729"/>
            <a:ext cx="550038" cy="1631643"/>
          </a:xfrm>
          <a:custGeom>
            <a:avLst/>
            <a:gdLst>
              <a:gd name="connsiteX0" fmla="*/ 550038 w 550038"/>
              <a:gd name="connsiteY0" fmla="*/ 1631643 h 1631643"/>
              <a:gd name="connsiteX1" fmla="*/ 3090 w 550038"/>
              <a:gd name="connsiteY1" fmla="*/ 806551 h 1631643"/>
              <a:gd name="connsiteX2" fmla="*/ 531497 w 550038"/>
              <a:gd name="connsiteY2" fmla="*/ 0 h 163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038" h="1631643">
                <a:moveTo>
                  <a:pt x="550038" y="1631643"/>
                </a:moveTo>
                <a:cubicBezTo>
                  <a:pt x="278109" y="1355067"/>
                  <a:pt x="6180" y="1078491"/>
                  <a:pt x="3090" y="806551"/>
                </a:cubicBezTo>
                <a:cubicBezTo>
                  <a:pt x="0" y="534611"/>
                  <a:pt x="531497" y="0"/>
                  <a:pt x="531497" y="0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467095" y="4023484"/>
            <a:ext cx="2243415" cy="1084671"/>
          </a:xfrm>
          <a:custGeom>
            <a:avLst/>
            <a:gdLst>
              <a:gd name="connsiteX0" fmla="*/ 2243415 w 2243415"/>
              <a:gd name="connsiteY0" fmla="*/ 1084671 h 1084671"/>
              <a:gd name="connsiteX1" fmla="*/ 1001193 w 2243415"/>
              <a:gd name="connsiteY1" fmla="*/ 825092 h 1084671"/>
              <a:gd name="connsiteX2" fmla="*/ 0 w 2243415"/>
              <a:gd name="connsiteY2" fmla="*/ 0 h 108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415" h="1084671">
                <a:moveTo>
                  <a:pt x="2243415" y="1084671"/>
                </a:moveTo>
                <a:cubicBezTo>
                  <a:pt x="1809255" y="1045270"/>
                  <a:pt x="1375095" y="1005870"/>
                  <a:pt x="1001193" y="825092"/>
                </a:cubicBezTo>
                <a:cubicBezTo>
                  <a:pt x="627291" y="644314"/>
                  <a:pt x="0" y="0"/>
                  <a:pt x="0" y="0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3467095" y="2150802"/>
            <a:ext cx="2234144" cy="1075401"/>
          </a:xfrm>
          <a:custGeom>
            <a:avLst/>
            <a:gdLst>
              <a:gd name="connsiteX0" fmla="*/ 2234144 w 2234144"/>
              <a:gd name="connsiteY0" fmla="*/ 0 h 1075401"/>
              <a:gd name="connsiteX1" fmla="*/ 1242221 w 2234144"/>
              <a:gd name="connsiteY1" fmla="*/ 203956 h 1075401"/>
              <a:gd name="connsiteX2" fmla="*/ 0 w 2234144"/>
              <a:gd name="connsiteY2" fmla="*/ 1075401 h 107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4144" h="1075401">
                <a:moveTo>
                  <a:pt x="2234144" y="0"/>
                </a:moveTo>
                <a:cubicBezTo>
                  <a:pt x="1924361" y="12361"/>
                  <a:pt x="1614578" y="24723"/>
                  <a:pt x="1242221" y="203956"/>
                </a:cubicBezTo>
                <a:cubicBezTo>
                  <a:pt x="869864" y="383189"/>
                  <a:pt x="0" y="1075401"/>
                  <a:pt x="0" y="1075401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4768029" y="2734856"/>
            <a:ext cx="923940" cy="1909764"/>
          </a:xfrm>
          <a:custGeom>
            <a:avLst/>
            <a:gdLst>
              <a:gd name="connsiteX0" fmla="*/ 923940 w 923940"/>
              <a:gd name="connsiteY0" fmla="*/ 0 h 1909764"/>
              <a:gd name="connsiteX1" fmla="*/ 6180 w 923940"/>
              <a:gd name="connsiteY1" fmla="*/ 973424 h 1909764"/>
              <a:gd name="connsiteX2" fmla="*/ 886859 w 923940"/>
              <a:gd name="connsiteY2" fmla="*/ 1909764 h 190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940" h="1909764">
                <a:moveTo>
                  <a:pt x="923940" y="0"/>
                </a:moveTo>
                <a:cubicBezTo>
                  <a:pt x="468150" y="327565"/>
                  <a:pt x="12360" y="655130"/>
                  <a:pt x="6180" y="973424"/>
                </a:cubicBezTo>
                <a:cubicBezTo>
                  <a:pt x="0" y="1291718"/>
                  <a:pt x="886859" y="1909764"/>
                  <a:pt x="886859" y="1909764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99541" y="3741188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S2=S2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4094" y="4875383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S2=S2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84094" y="2343989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S2=S2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63277" y="5071159"/>
            <a:ext cx="4624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do we make this less likely to occur?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Randomize election timeouts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i.e., wait a random period before new election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427851" y="2419380"/>
            <a:ext cx="2294885" cy="1298269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27851" y="3717649"/>
            <a:ext cx="2294885" cy="1180661"/>
          </a:xfrm>
          <a:prstGeom prst="straightConnector1">
            <a:avLst/>
          </a:pr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5169742" y="2901729"/>
            <a:ext cx="550038" cy="1631643"/>
          </a:xfrm>
          <a:custGeom>
            <a:avLst/>
            <a:gdLst>
              <a:gd name="connsiteX0" fmla="*/ 550038 w 550038"/>
              <a:gd name="connsiteY0" fmla="*/ 1631643 h 1631643"/>
              <a:gd name="connsiteX1" fmla="*/ 3090 w 550038"/>
              <a:gd name="connsiteY1" fmla="*/ 806551 h 1631643"/>
              <a:gd name="connsiteX2" fmla="*/ 531497 w 550038"/>
              <a:gd name="connsiteY2" fmla="*/ 0 h 163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038" h="1631643">
                <a:moveTo>
                  <a:pt x="550038" y="1631643"/>
                </a:moveTo>
                <a:cubicBezTo>
                  <a:pt x="278109" y="1355067"/>
                  <a:pt x="6180" y="1078491"/>
                  <a:pt x="3090" y="806551"/>
                </a:cubicBezTo>
                <a:cubicBezTo>
                  <a:pt x="0" y="534611"/>
                  <a:pt x="531497" y="0"/>
                  <a:pt x="531497" y="0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467095" y="4023484"/>
            <a:ext cx="2243415" cy="1084671"/>
          </a:xfrm>
          <a:custGeom>
            <a:avLst/>
            <a:gdLst>
              <a:gd name="connsiteX0" fmla="*/ 2243415 w 2243415"/>
              <a:gd name="connsiteY0" fmla="*/ 1084671 h 1084671"/>
              <a:gd name="connsiteX1" fmla="*/ 1001193 w 2243415"/>
              <a:gd name="connsiteY1" fmla="*/ 825092 h 1084671"/>
              <a:gd name="connsiteX2" fmla="*/ 0 w 2243415"/>
              <a:gd name="connsiteY2" fmla="*/ 0 h 108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415" h="1084671">
                <a:moveTo>
                  <a:pt x="2243415" y="1084671"/>
                </a:moveTo>
                <a:cubicBezTo>
                  <a:pt x="1809255" y="1045270"/>
                  <a:pt x="1375095" y="1005870"/>
                  <a:pt x="1001193" y="825092"/>
                </a:cubicBezTo>
                <a:cubicBezTo>
                  <a:pt x="627291" y="644314"/>
                  <a:pt x="0" y="0"/>
                  <a:pt x="0" y="0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3467095" y="2150802"/>
            <a:ext cx="2234144" cy="1075401"/>
          </a:xfrm>
          <a:custGeom>
            <a:avLst/>
            <a:gdLst>
              <a:gd name="connsiteX0" fmla="*/ 2234144 w 2234144"/>
              <a:gd name="connsiteY0" fmla="*/ 0 h 1075401"/>
              <a:gd name="connsiteX1" fmla="*/ 1242221 w 2234144"/>
              <a:gd name="connsiteY1" fmla="*/ 203956 h 1075401"/>
              <a:gd name="connsiteX2" fmla="*/ 0 w 2234144"/>
              <a:gd name="connsiteY2" fmla="*/ 1075401 h 107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4144" h="1075401">
                <a:moveTo>
                  <a:pt x="2234144" y="0"/>
                </a:moveTo>
                <a:cubicBezTo>
                  <a:pt x="1924361" y="12361"/>
                  <a:pt x="1614578" y="24723"/>
                  <a:pt x="1242221" y="203956"/>
                </a:cubicBezTo>
                <a:cubicBezTo>
                  <a:pt x="869864" y="383189"/>
                  <a:pt x="0" y="1075401"/>
                  <a:pt x="0" y="1075401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4768029" y="2734856"/>
            <a:ext cx="923940" cy="1909764"/>
          </a:xfrm>
          <a:custGeom>
            <a:avLst/>
            <a:gdLst>
              <a:gd name="connsiteX0" fmla="*/ 923940 w 923940"/>
              <a:gd name="connsiteY0" fmla="*/ 0 h 1909764"/>
              <a:gd name="connsiteX1" fmla="*/ 6180 w 923940"/>
              <a:gd name="connsiteY1" fmla="*/ 973424 h 1909764"/>
              <a:gd name="connsiteX2" fmla="*/ 886859 w 923940"/>
              <a:gd name="connsiteY2" fmla="*/ 1909764 h 190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940" h="1909764">
                <a:moveTo>
                  <a:pt x="923940" y="0"/>
                </a:moveTo>
                <a:cubicBezTo>
                  <a:pt x="468150" y="327565"/>
                  <a:pt x="12360" y="655130"/>
                  <a:pt x="6180" y="973424"/>
                </a:cubicBezTo>
                <a:cubicBezTo>
                  <a:pt x="0" y="1291718"/>
                  <a:pt x="886859" y="1909764"/>
                  <a:pt x="886859" y="1909764"/>
                </a:cubicBezTo>
              </a:path>
            </a:pathLst>
          </a:custGeom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99541" y="3741188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S2=S2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4094" y="4875383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S2=S2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84094" y="2343989"/>
            <a:ext cx="819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Votes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S1=S1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S2=S2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S3=S3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63277" y="5071159"/>
            <a:ext cx="314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 we ever have two leaders?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state: candidate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899541" y="2898469"/>
            <a:ext cx="2528310" cy="1976914"/>
            <a:chOff x="2537901" y="2538092"/>
            <a:chExt cx="2528310" cy="1976914"/>
          </a:xfrm>
        </p:grpSpPr>
        <p:sp>
          <p:nvSpPr>
            <p:cNvPr id="5" name="Rounded Rectangle 4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0" name="Picture 9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7901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5722735" y="1600200"/>
            <a:ext cx="2505148" cy="1976914"/>
            <a:chOff x="3427850" y="2538092"/>
            <a:chExt cx="2505148" cy="1976914"/>
          </a:xfrm>
        </p:grpSpPr>
        <p:sp>
          <p:nvSpPr>
            <p:cNvPr id="14" name="Rounded Rectangle 13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19" name="Picture 18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8092"/>
              <a:ext cx="743789" cy="743789"/>
            </a:xfrm>
            <a:prstGeom prst="rect">
              <a:avLst/>
            </a:prstGeom>
          </p:spPr>
        </p:pic>
      </p:grpSp>
      <p:grpSp>
        <p:nvGrpSpPr>
          <p:cNvPr id="11" name="Group 19"/>
          <p:cNvGrpSpPr/>
          <p:nvPr/>
        </p:nvGrpSpPr>
        <p:grpSpPr>
          <a:xfrm>
            <a:off x="5722735" y="4074617"/>
            <a:ext cx="2505148" cy="1981427"/>
            <a:chOff x="3427850" y="2533579"/>
            <a:chExt cx="2505148" cy="1981427"/>
          </a:xfrm>
        </p:grpSpPr>
        <p:sp>
          <p:nvSpPr>
            <p:cNvPr id="21" name="Rounded Rectangle 20"/>
            <p:cNvSpPr/>
            <p:nvPr/>
          </p:nvSpPr>
          <p:spPr>
            <a:xfrm>
              <a:off x="3427851" y="2538092"/>
              <a:ext cx="1638360" cy="1638360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7836" y="3432662"/>
              <a:ext cx="454264" cy="454264"/>
            </a:xfrm>
            <a:prstGeom prst="ellipse">
              <a:avLst/>
            </a:prstGeom>
            <a:ln/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476364" y="3432662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22100" y="2712039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C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7850" y="4176452"/>
              <a:ext cx="163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</a:rPr>
                <a:t>Current term = 1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pic>
          <p:nvPicPr>
            <p:cNvPr id="26" name="Picture 25" descr="Ecommerce-Alarm-clock-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9209" y="2533579"/>
              <a:ext cx="743789" cy="74378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463277" y="5071159"/>
            <a:ext cx="4936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 we ever have two leaders?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No, votes either split or converge </a:t>
            </a:r>
            <a:r>
              <a:rPr lang="en-US" b="1" dirty="0" err="1" smtClean="0">
                <a:solidFill>
                  <a:srgbClr val="FF0000"/>
                </a:solidFill>
              </a:rPr>
              <a:t>w</a:t>
            </a:r>
            <a:r>
              <a:rPr lang="en-US" b="1" dirty="0" smtClean="0">
                <a:solidFill>
                  <a:srgbClr val="FF0000"/>
                </a:solidFill>
              </a:rPr>
              <a:t>/ three nodes.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89491" y="2436804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2735" y="113853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S2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2736" y="3617465"/>
            <a:ext cx="16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S3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dirty="0" smtClean="0"/>
              <a:t> lingering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Nodes still have to agree on cluster membership!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What if membership just grows monotonically?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Dead members can undermine availability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If enough dead members, may never achieve majority</a:t>
            </a:r>
          </a:p>
          <a:p>
            <a:r>
              <a:rPr lang="en-US" sz="2800" dirty="0" smtClean="0"/>
              <a:t>We will return to this issue in a few lectures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elements of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Leader election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Who is in charge?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Log replication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What are the actions and what is their order?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Safety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What is true for all states, in all executions?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e.g., either we haven’t agreed or we all agree on the same value 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66" name="Rectangle 165"/>
          <p:cNvSpPr/>
          <p:nvPr/>
        </p:nvSpPr>
        <p:spPr>
          <a:xfrm>
            <a:off x="6228334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457200" y="763522"/>
            <a:ext cx="4944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Each node maintains an action log.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Each entry contains an action and a term.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The term indicates when the </a:t>
            </a:r>
            <a:r>
              <a:rPr lang="en-US" b="1" i="1" dirty="0" smtClean="0">
                <a:solidFill>
                  <a:srgbClr val="FF0000"/>
                </a:solidFill>
              </a:rPr>
              <a:t>leader </a:t>
            </a:r>
            <a:r>
              <a:rPr lang="en-US" b="1" dirty="0" smtClean="0">
                <a:solidFill>
                  <a:srgbClr val="FF0000"/>
                </a:solidFill>
              </a:rPr>
              <a:t>received the action.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66" name="Rectangle 165"/>
          <p:cNvSpPr/>
          <p:nvPr/>
        </p:nvSpPr>
        <p:spPr>
          <a:xfrm>
            <a:off x="6228334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457200" y="763522"/>
            <a:ext cx="494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When a request comes in, leader appends action to its log.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457200" y="1586120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7" name="Rounded Rectangular Callout 66"/>
          <p:cNvSpPr/>
          <p:nvPr/>
        </p:nvSpPr>
        <p:spPr>
          <a:xfrm>
            <a:off x="1695505" y="1589884"/>
            <a:ext cx="1335797" cy="743166"/>
          </a:xfrm>
          <a:prstGeom prst="wedgeRoundRectCallout">
            <a:avLst>
              <a:gd name="adj1" fmla="val -82270"/>
              <a:gd name="adj2" fmla="val 7784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</a:t>
            </a:r>
            <a:r>
              <a:rPr lang="en-US" b="1" dirty="0" smtClean="0"/>
              <a:t> </a:t>
            </a:r>
            <a:r>
              <a:rPr lang="en-US" b="1" dirty="0" err="1" smtClean="0">
                <a:sym typeface="Wingdings"/>
              </a:rPr>
              <a:t></a:t>
            </a:r>
            <a:r>
              <a:rPr lang="en-US" b="1" dirty="0" smtClean="0">
                <a:sym typeface="Wingdings"/>
              </a:rPr>
              <a:t> 5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65" grpId="0" animBg="1"/>
      <p:bldP spid="66" grpId="0" animBg="1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956" y="3406769"/>
            <a:ext cx="152468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Coordinator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9192" y="1971877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79192" y="3406769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79192" y="4816921"/>
            <a:ext cx="152468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879" y="224441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879" y="3680891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3879" y="5089455"/>
            <a:ext cx="75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X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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1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892643" y="2429077"/>
            <a:ext cx="1386549" cy="1434892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92643" y="3863969"/>
            <a:ext cx="1386549" cy="1588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92643" y="3863969"/>
            <a:ext cx="1386549" cy="1410152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12488" y="3586970"/>
            <a:ext cx="441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ACK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8867938">
            <a:off x="4355273" y="2803881"/>
            <a:ext cx="441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ACK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2706685">
            <a:off x="4461503" y="4324382"/>
            <a:ext cx="441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ACK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66" name="Rectangle 165"/>
          <p:cNvSpPr/>
          <p:nvPr/>
        </p:nvSpPr>
        <p:spPr>
          <a:xfrm>
            <a:off x="6228334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457200" y="763522"/>
            <a:ext cx="494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Next, the leader tells other servers to append action.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457200" y="1586120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1695505" y="1589884"/>
            <a:ext cx="1335797" cy="743166"/>
          </a:xfrm>
          <a:prstGeom prst="wedgeRoundRectCallout">
            <a:avLst>
              <a:gd name="adj1" fmla="val -82270"/>
              <a:gd name="adj2" fmla="val 7784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</a:t>
            </a:r>
            <a:r>
              <a:rPr lang="en-US" b="1" dirty="0" smtClean="0"/>
              <a:t> </a:t>
            </a:r>
            <a:r>
              <a:rPr lang="en-US" b="1" dirty="0" err="1" smtClean="0">
                <a:sym typeface="Wingdings"/>
              </a:rPr>
              <a:t></a:t>
            </a:r>
            <a:r>
              <a:rPr lang="en-US" b="1" dirty="0" smtClean="0">
                <a:sym typeface="Wingdings"/>
              </a:rPr>
              <a:t> 5</a:t>
            </a:r>
            <a:endParaRPr lang="en-US" b="1" dirty="0"/>
          </a:p>
        </p:txBody>
      </p:sp>
      <p:grpSp>
        <p:nvGrpSpPr>
          <p:cNvPr id="7" name="Group 91"/>
          <p:cNvGrpSpPr/>
          <p:nvPr/>
        </p:nvGrpSpPr>
        <p:grpSpPr>
          <a:xfrm>
            <a:off x="2705519" y="1850242"/>
            <a:ext cx="2848346" cy="2013808"/>
            <a:chOff x="2705519" y="1850242"/>
            <a:chExt cx="2848346" cy="2013808"/>
          </a:xfrm>
        </p:grpSpPr>
        <p:cxnSp>
          <p:nvCxnSpPr>
            <p:cNvPr id="66" name="Straight Arrow Connector 65"/>
            <p:cNvCxnSpPr>
              <a:stCxn id="75" idx="3"/>
              <a:endCxn id="109" idx="1"/>
            </p:cNvCxnSpPr>
            <p:nvPr/>
          </p:nvCxnSpPr>
          <p:spPr>
            <a:xfrm flipV="1">
              <a:off x="2705519" y="1850242"/>
              <a:ext cx="2848346" cy="2013808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768601" y="2632055"/>
              <a:ext cx="569387" cy="461665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1</a:t>
              </a:r>
            </a:p>
            <a:p>
              <a:pPr algn="ctr"/>
              <a:r>
                <a:rPr lang="en-US" sz="1200" b="1" dirty="0" smtClean="0"/>
                <a:t>y </a:t>
              </a:r>
              <a:r>
                <a:rPr lang="en-US" sz="1200" b="1" dirty="0" err="1" smtClean="0">
                  <a:sym typeface="Wingdings"/>
                </a:rPr>
                <a:t></a:t>
              </a:r>
              <a:r>
                <a:rPr lang="en-US" sz="1200" b="1" dirty="0" smtClean="0">
                  <a:sym typeface="Wingdings"/>
                </a:rPr>
                <a:t> 5</a:t>
              </a:r>
              <a:endParaRPr lang="en-US" sz="1200" b="1" dirty="0"/>
            </a:p>
          </p:txBody>
        </p:sp>
      </p:grpSp>
      <p:grpSp>
        <p:nvGrpSpPr>
          <p:cNvPr id="8" name="Group 92"/>
          <p:cNvGrpSpPr/>
          <p:nvPr/>
        </p:nvGrpSpPr>
        <p:grpSpPr>
          <a:xfrm>
            <a:off x="2705519" y="3864050"/>
            <a:ext cx="2848346" cy="1096370"/>
            <a:chOff x="2705519" y="3864050"/>
            <a:chExt cx="2848346" cy="1096370"/>
          </a:xfrm>
        </p:grpSpPr>
        <p:cxnSp>
          <p:nvCxnSpPr>
            <p:cNvPr id="67" name="Straight Arrow Connector 66"/>
            <p:cNvCxnSpPr>
              <a:stCxn id="75" idx="3"/>
              <a:endCxn id="126" idx="1"/>
            </p:cNvCxnSpPr>
            <p:nvPr/>
          </p:nvCxnSpPr>
          <p:spPr>
            <a:xfrm>
              <a:off x="2705519" y="3864050"/>
              <a:ext cx="2848346" cy="1096370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921001" y="4196221"/>
              <a:ext cx="569387" cy="461665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/>
                <a:t>1</a:t>
              </a:r>
            </a:p>
            <a:p>
              <a:pPr algn="ctr"/>
              <a:r>
                <a:rPr lang="en-US" sz="1200" b="1" dirty="0" smtClean="0"/>
                <a:t>y </a:t>
              </a:r>
              <a:r>
                <a:rPr lang="en-US" sz="1200" b="1" dirty="0" err="1" smtClean="0">
                  <a:sym typeface="Wingdings"/>
                </a:rPr>
                <a:t></a:t>
              </a:r>
              <a:r>
                <a:rPr lang="en-US" sz="1200" b="1" dirty="0" smtClean="0">
                  <a:sym typeface="Wingdings"/>
                </a:rPr>
                <a:t> 5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66" name="Rectangle 165"/>
          <p:cNvSpPr/>
          <p:nvPr/>
        </p:nvSpPr>
        <p:spPr>
          <a:xfrm>
            <a:off x="6228334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457200" y="763522"/>
            <a:ext cx="494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leader waits for confirmation that the entry was appended.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457200" y="1586120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1695505" y="1589884"/>
            <a:ext cx="1335797" cy="743166"/>
          </a:xfrm>
          <a:prstGeom prst="wedgeRoundRectCallout">
            <a:avLst>
              <a:gd name="adj1" fmla="val -82270"/>
              <a:gd name="adj2" fmla="val 7784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</a:t>
            </a:r>
            <a:r>
              <a:rPr lang="en-US" b="1" dirty="0" smtClean="0"/>
              <a:t> </a:t>
            </a:r>
            <a:r>
              <a:rPr lang="en-US" b="1" dirty="0" err="1" smtClean="0">
                <a:sym typeface="Wingdings"/>
              </a:rPr>
              <a:t></a:t>
            </a:r>
            <a:r>
              <a:rPr lang="en-US" b="1" dirty="0" smtClean="0">
                <a:sym typeface="Wingdings"/>
              </a:rPr>
              <a:t> 5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6807449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91" name="Rectangle 90"/>
          <p:cNvSpPr/>
          <p:nvPr/>
        </p:nvSpPr>
        <p:spPr>
          <a:xfrm>
            <a:off x="6790636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grpSp>
        <p:nvGrpSpPr>
          <p:cNvPr id="7" name="Group 94"/>
          <p:cNvGrpSpPr/>
          <p:nvPr/>
        </p:nvGrpSpPr>
        <p:grpSpPr>
          <a:xfrm>
            <a:off x="2705519" y="1850242"/>
            <a:ext cx="2848346" cy="3110178"/>
            <a:chOff x="2705519" y="1850242"/>
            <a:chExt cx="2848346" cy="3110178"/>
          </a:xfrm>
        </p:grpSpPr>
        <p:cxnSp>
          <p:nvCxnSpPr>
            <p:cNvPr id="67" name="Straight Arrow Connector 66"/>
            <p:cNvCxnSpPr>
              <a:stCxn id="75" idx="3"/>
              <a:endCxn id="126" idx="1"/>
            </p:cNvCxnSpPr>
            <p:nvPr/>
          </p:nvCxnSpPr>
          <p:spPr>
            <a:xfrm>
              <a:off x="2705519" y="3864050"/>
              <a:ext cx="2848346" cy="1096370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triangle" w="lg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93"/>
            <p:cNvGrpSpPr/>
            <p:nvPr/>
          </p:nvGrpSpPr>
          <p:grpSpPr>
            <a:xfrm>
              <a:off x="2705519" y="1850242"/>
              <a:ext cx="2848346" cy="2989932"/>
              <a:chOff x="2705519" y="1850242"/>
              <a:chExt cx="2848346" cy="2989932"/>
            </a:xfrm>
          </p:grpSpPr>
          <p:cxnSp>
            <p:nvCxnSpPr>
              <p:cNvPr id="66" name="Straight Arrow Connector 65"/>
              <p:cNvCxnSpPr>
                <a:stCxn id="75" idx="3"/>
                <a:endCxn id="109" idx="1"/>
              </p:cNvCxnSpPr>
              <p:nvPr/>
            </p:nvCxnSpPr>
            <p:spPr>
              <a:xfrm flipV="1">
                <a:off x="2705519" y="1850242"/>
                <a:ext cx="2848346" cy="2013808"/>
              </a:xfrm>
              <a:prstGeom prst="straightConnector1">
                <a:avLst/>
              </a:prstGeom>
              <a:ln w="50800" cap="flat" cmpd="sng" algn="ctr">
                <a:solidFill>
                  <a:srgbClr val="008000"/>
                </a:solidFill>
                <a:prstDash val="solid"/>
                <a:round/>
                <a:headEnd type="triangle" w="lg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3719453" y="2500520"/>
                <a:ext cx="506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solidFill>
                      <a:srgbClr val="008000"/>
                    </a:solidFill>
                  </a:rPr>
                  <a:t>ack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871853" y="4470842"/>
                <a:ext cx="506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solidFill>
                      <a:srgbClr val="008000"/>
                    </a:solidFill>
                  </a:rPr>
                  <a:t>ack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66" name="Rectangle 165"/>
          <p:cNvSpPr/>
          <p:nvPr/>
        </p:nvSpPr>
        <p:spPr>
          <a:xfrm>
            <a:off x="6228334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457200" y="1586120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1695505" y="1589884"/>
            <a:ext cx="1335797" cy="743166"/>
          </a:xfrm>
          <a:prstGeom prst="wedgeRoundRectCallout">
            <a:avLst>
              <a:gd name="adj1" fmla="val -82270"/>
              <a:gd name="adj2" fmla="val 7784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</a:t>
            </a:r>
            <a:r>
              <a:rPr lang="en-US" b="1" dirty="0" smtClean="0"/>
              <a:t> </a:t>
            </a:r>
            <a:r>
              <a:rPr lang="en-US" b="1" dirty="0" err="1" smtClean="0">
                <a:sym typeface="Wingdings"/>
              </a:rPr>
              <a:t></a:t>
            </a:r>
            <a:r>
              <a:rPr lang="en-US" b="1" dirty="0" smtClean="0">
                <a:sym typeface="Wingdings"/>
              </a:rPr>
              <a:t> 5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6807449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91" name="Rectangle 90"/>
          <p:cNvSpPr/>
          <p:nvPr/>
        </p:nvSpPr>
        <p:spPr>
          <a:xfrm>
            <a:off x="6790636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67276" y="274638"/>
            <a:ext cx="414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 with leader election, majority rules.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67276" y="595425"/>
            <a:ext cx="4142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Entry is committed once the leader that received it has replicated the entry on a </a:t>
            </a:r>
            <a:r>
              <a:rPr lang="en-US" b="1" i="1" dirty="0" smtClean="0">
                <a:solidFill>
                  <a:srgbClr val="FF0000"/>
                </a:solidFill>
              </a:rPr>
              <a:t>majority </a:t>
            </a:r>
            <a:r>
              <a:rPr lang="en-US" b="1" dirty="0" smtClean="0">
                <a:solidFill>
                  <a:srgbClr val="FF0000"/>
                </a:solidFill>
              </a:rPr>
              <a:t>of servers.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6" name="Cloud Callout 95"/>
          <p:cNvSpPr/>
          <p:nvPr/>
        </p:nvSpPr>
        <p:spPr>
          <a:xfrm>
            <a:off x="3031301" y="2500520"/>
            <a:ext cx="1578842" cy="1057824"/>
          </a:xfrm>
          <a:prstGeom prst="cloudCallout">
            <a:avLst>
              <a:gd name="adj1" fmla="val -64188"/>
              <a:gd name="adj2" fmla="val 55484"/>
            </a:avLst>
          </a:prstGeom>
          <a:ln w="50800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3/3 … commit!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66" name="Rectangle 165"/>
          <p:cNvSpPr/>
          <p:nvPr/>
        </p:nvSpPr>
        <p:spPr>
          <a:xfrm>
            <a:off x="6228334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457200" y="1586120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1695505" y="1589884"/>
            <a:ext cx="1335797" cy="743166"/>
          </a:xfrm>
          <a:prstGeom prst="wedgeRoundRectCallout">
            <a:avLst>
              <a:gd name="adj1" fmla="val -82270"/>
              <a:gd name="adj2" fmla="val 7784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</a:t>
            </a:r>
            <a:r>
              <a:rPr lang="en-US" b="1" dirty="0" smtClean="0"/>
              <a:t> </a:t>
            </a:r>
            <a:r>
              <a:rPr lang="en-US" b="1" dirty="0" err="1" smtClean="0">
                <a:sym typeface="Wingdings"/>
              </a:rPr>
              <a:t></a:t>
            </a:r>
            <a:r>
              <a:rPr lang="en-US" b="1" dirty="0" smtClean="0">
                <a:sym typeface="Wingdings"/>
              </a:rPr>
              <a:t> 5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6807449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91" name="Rectangle 90"/>
          <p:cNvSpPr/>
          <p:nvPr/>
        </p:nvSpPr>
        <p:spPr>
          <a:xfrm>
            <a:off x="6790636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67276" y="274638"/>
            <a:ext cx="508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If action commits, leader updates state machine.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704436" y="3705060"/>
            <a:ext cx="299005" cy="29900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109156" y="3168445"/>
            <a:ext cx="299005" cy="29900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101" grpId="0" animBg="1"/>
      <p:bldP spid="10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66" name="Rectangle 165"/>
          <p:cNvSpPr/>
          <p:nvPr/>
        </p:nvSpPr>
        <p:spPr>
          <a:xfrm>
            <a:off x="6228334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457200" y="1586120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1695505" y="1589884"/>
            <a:ext cx="1335797" cy="743166"/>
          </a:xfrm>
          <a:prstGeom prst="wedgeRoundRectCallout">
            <a:avLst>
              <a:gd name="adj1" fmla="val -82270"/>
              <a:gd name="adj2" fmla="val 7784"/>
              <a:gd name="adj3" fmla="val 16667"/>
            </a:avLst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</a:t>
            </a:r>
            <a:r>
              <a:rPr lang="en-US" b="1" dirty="0" smtClean="0"/>
              <a:t> </a:t>
            </a:r>
            <a:r>
              <a:rPr lang="en-US" b="1" dirty="0" err="1" smtClean="0">
                <a:sym typeface="Wingdings"/>
              </a:rPr>
              <a:t></a:t>
            </a:r>
            <a:r>
              <a:rPr lang="en-US" b="1" dirty="0" smtClean="0">
                <a:sym typeface="Wingdings"/>
              </a:rPr>
              <a:t> 5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6807449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91" name="Rectangle 90"/>
          <p:cNvSpPr/>
          <p:nvPr/>
        </p:nvSpPr>
        <p:spPr>
          <a:xfrm>
            <a:off x="6790636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67276" y="274638"/>
            <a:ext cx="50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Leader reports success to client and other servers if action commits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7" name="Group 99"/>
          <p:cNvGrpSpPr/>
          <p:nvPr/>
        </p:nvGrpSpPr>
        <p:grpSpPr>
          <a:xfrm>
            <a:off x="198152" y="2506937"/>
            <a:ext cx="703513" cy="1453339"/>
            <a:chOff x="198152" y="2506937"/>
            <a:chExt cx="703513" cy="1453339"/>
          </a:xfrm>
        </p:grpSpPr>
        <p:sp>
          <p:nvSpPr>
            <p:cNvPr id="97" name="Freeform 96"/>
            <p:cNvSpPr/>
            <p:nvPr/>
          </p:nvSpPr>
          <p:spPr>
            <a:xfrm>
              <a:off x="207553" y="2506937"/>
              <a:ext cx="691808" cy="1453339"/>
            </a:xfrm>
            <a:custGeom>
              <a:avLst/>
              <a:gdLst>
                <a:gd name="connsiteX0" fmla="*/ 633654 w 633654"/>
                <a:gd name="connsiteY0" fmla="*/ 1443138 h 1443138"/>
                <a:gd name="connsiteX1" fmla="*/ 48108 w 633654"/>
                <a:gd name="connsiteY1" fmla="*/ 783418 h 1443138"/>
                <a:gd name="connsiteX2" fmla="*/ 345004 w 633654"/>
                <a:gd name="connsiteY2" fmla="*/ 0 h 14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3654" h="1443138">
                  <a:moveTo>
                    <a:pt x="633654" y="1443138"/>
                  </a:moveTo>
                  <a:cubicBezTo>
                    <a:pt x="364935" y="1233539"/>
                    <a:pt x="96216" y="1023941"/>
                    <a:pt x="48108" y="783418"/>
                  </a:cubicBezTo>
                  <a:cubicBezTo>
                    <a:pt x="0" y="542895"/>
                    <a:pt x="345004" y="0"/>
                    <a:pt x="345004" y="0"/>
                  </a:cubicBezTo>
                </a:path>
              </a:pathLst>
            </a:cu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8152" y="2742935"/>
              <a:ext cx="70351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008000"/>
                  </a:solidFill>
                  <a:latin typeface="Wingdings" charset="2"/>
                  <a:cs typeface="Wingdings" charset="2"/>
                </a:rPr>
                <a:t>C</a:t>
              </a:r>
              <a:endParaRPr lang="en-US" sz="6000" b="1" dirty="0">
                <a:solidFill>
                  <a:srgbClr val="008000"/>
                </a:solidFill>
                <a:latin typeface="Wingdings" charset="2"/>
                <a:cs typeface="Wingdings" charset="2"/>
              </a:endParaRPr>
            </a:p>
          </p:txBody>
        </p:sp>
      </p:grpSp>
      <p:grpSp>
        <p:nvGrpSpPr>
          <p:cNvPr id="8" name="Group 144"/>
          <p:cNvGrpSpPr/>
          <p:nvPr/>
        </p:nvGrpSpPr>
        <p:grpSpPr>
          <a:xfrm>
            <a:off x="2705519" y="1850242"/>
            <a:ext cx="2848346" cy="3110178"/>
            <a:chOff x="2705519" y="1850242"/>
            <a:chExt cx="2848346" cy="3110178"/>
          </a:xfrm>
        </p:grpSpPr>
        <p:sp>
          <p:nvSpPr>
            <p:cNvPr id="92" name="TextBox 91"/>
            <p:cNvSpPr txBox="1"/>
            <p:nvPr/>
          </p:nvSpPr>
          <p:spPr>
            <a:xfrm>
              <a:off x="3451047" y="2152782"/>
              <a:ext cx="70351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008000"/>
                  </a:solidFill>
                  <a:latin typeface="Wingdings" charset="2"/>
                  <a:cs typeface="Wingdings" charset="2"/>
                </a:rPr>
                <a:t>C</a:t>
              </a:r>
              <a:endParaRPr lang="en-US" sz="6000" b="1" dirty="0">
                <a:solidFill>
                  <a:srgbClr val="008000"/>
                </a:solidFill>
                <a:latin typeface="Wingdings" charset="2"/>
                <a:cs typeface="Wingdings" charset="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54560" y="3748849"/>
              <a:ext cx="70351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008000"/>
                  </a:solidFill>
                  <a:latin typeface="Wingdings" charset="2"/>
                  <a:cs typeface="Wingdings" charset="2"/>
                </a:rPr>
                <a:t>C</a:t>
              </a:r>
              <a:endParaRPr lang="en-US" sz="6000" b="1" dirty="0">
                <a:solidFill>
                  <a:srgbClr val="008000"/>
                </a:solidFill>
                <a:latin typeface="Wingdings" charset="2"/>
                <a:cs typeface="Wingdings" charset="2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2705519" y="1850242"/>
              <a:ext cx="2848346" cy="2013808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2705519" y="3864050"/>
              <a:ext cx="2848346" cy="1096370"/>
            </a:xfrm>
            <a:prstGeom prst="straightConnector1">
              <a:avLst/>
            </a:prstGeom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/>
          <p:cNvSpPr/>
          <p:nvPr/>
        </p:nvSpPr>
        <p:spPr>
          <a:xfrm>
            <a:off x="2109156" y="3156796"/>
            <a:ext cx="299005" cy="29900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704436" y="3705060"/>
            <a:ext cx="299005" cy="29900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358940" y="1691251"/>
            <a:ext cx="299005" cy="29900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763660" y="1154636"/>
            <a:ext cx="299005" cy="29900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358940" y="4801430"/>
            <a:ext cx="299005" cy="29900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763660" y="4264815"/>
            <a:ext cx="299005" cy="29900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125" grpId="0" animBg="1"/>
      <p:bldP spid="142" grpId="0" animBg="1"/>
      <p:bldP spid="143" grpId="0" animBg="1"/>
      <p:bldP spid="14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66" name="Rectangle 165"/>
          <p:cNvSpPr/>
          <p:nvPr/>
        </p:nvSpPr>
        <p:spPr>
          <a:xfrm>
            <a:off x="6228334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91" name="Rectangle 90"/>
          <p:cNvSpPr/>
          <p:nvPr/>
        </p:nvSpPr>
        <p:spPr>
          <a:xfrm>
            <a:off x="6790636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67276" y="274638"/>
            <a:ext cx="508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happens if one follower fails?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109156" y="3156796"/>
            <a:ext cx="299005" cy="29900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704436" y="3705060"/>
            <a:ext cx="299005" cy="29900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358940" y="1691251"/>
            <a:ext cx="299005" cy="29900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763660" y="1154636"/>
            <a:ext cx="299005" cy="29900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358940" y="4801430"/>
            <a:ext cx="299005" cy="29900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763660" y="4264815"/>
            <a:ext cx="299005" cy="29900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57200" y="611704"/>
            <a:ext cx="508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Action will still commit, since 2/3 are alive.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8" name="Lightning Bolt 97"/>
          <p:cNvSpPr/>
          <p:nvPr/>
        </p:nvSpPr>
        <p:spPr>
          <a:xfrm flipH="1">
            <a:off x="5926988" y="1188524"/>
            <a:ext cx="1294028" cy="1294028"/>
          </a:xfrm>
          <a:prstGeom prst="lightningBolt">
            <a:avLst/>
          </a:prstGeom>
          <a:solidFill>
            <a:srgbClr val="FF000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66" name="Rectangle 165"/>
          <p:cNvSpPr/>
          <p:nvPr/>
        </p:nvSpPr>
        <p:spPr>
          <a:xfrm>
            <a:off x="6228334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74" name="Rectangle 73"/>
          <p:cNvSpPr/>
          <p:nvPr/>
        </p:nvSpPr>
        <p:spPr>
          <a:xfrm>
            <a:off x="6807449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91" name="Rectangle 90"/>
          <p:cNvSpPr/>
          <p:nvPr/>
        </p:nvSpPr>
        <p:spPr>
          <a:xfrm>
            <a:off x="6790636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67276" y="274638"/>
            <a:ext cx="553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happens if both followers fail: (1) after adding entry to logs, and (2) before </a:t>
            </a:r>
            <a:r>
              <a:rPr lang="en-US" b="1" dirty="0" err="1" smtClean="0">
                <a:solidFill>
                  <a:srgbClr val="FF0000"/>
                </a:solidFill>
              </a:rPr>
              <a:t>acking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109156" y="3156796"/>
            <a:ext cx="299005" cy="29900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704436" y="3705060"/>
            <a:ext cx="299005" cy="29900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358940" y="1691251"/>
            <a:ext cx="299005" cy="29900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763660" y="1154636"/>
            <a:ext cx="299005" cy="29900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358940" y="4801430"/>
            <a:ext cx="299005" cy="29900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763660" y="4264815"/>
            <a:ext cx="299005" cy="29900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57200" y="841829"/>
            <a:ext cx="50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leader will keep trying to append. If one server comes back, the action will eventually commit.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Lightning Bolt 91"/>
          <p:cNvSpPr/>
          <p:nvPr/>
        </p:nvSpPr>
        <p:spPr>
          <a:xfrm flipH="1">
            <a:off x="5926988" y="1188524"/>
            <a:ext cx="1294028" cy="1294028"/>
          </a:xfrm>
          <a:prstGeom prst="lightningBolt">
            <a:avLst/>
          </a:prstGeom>
          <a:solidFill>
            <a:srgbClr val="FF000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ightning Bolt 92"/>
          <p:cNvSpPr/>
          <p:nvPr/>
        </p:nvSpPr>
        <p:spPr>
          <a:xfrm flipH="1">
            <a:off x="5907335" y="4298702"/>
            <a:ext cx="1294028" cy="1294028"/>
          </a:xfrm>
          <a:prstGeom prst="lightningBolt">
            <a:avLst/>
          </a:prstGeom>
          <a:solidFill>
            <a:srgbClr val="FF000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66" name="Rectangle 165"/>
          <p:cNvSpPr/>
          <p:nvPr/>
        </p:nvSpPr>
        <p:spPr>
          <a:xfrm>
            <a:off x="6228334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74" name="Rectangle 73"/>
          <p:cNvSpPr/>
          <p:nvPr/>
        </p:nvSpPr>
        <p:spPr>
          <a:xfrm>
            <a:off x="6807449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91" name="Rectangle 90"/>
          <p:cNvSpPr/>
          <p:nvPr/>
        </p:nvSpPr>
        <p:spPr>
          <a:xfrm>
            <a:off x="6790636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67276" y="274638"/>
            <a:ext cx="55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long might a client have to wait in this case?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109156" y="3156796"/>
            <a:ext cx="299005" cy="29900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704436" y="3705060"/>
            <a:ext cx="299005" cy="29900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358940" y="1691251"/>
            <a:ext cx="299005" cy="29900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763660" y="1154636"/>
            <a:ext cx="299005" cy="29900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358940" y="4801430"/>
            <a:ext cx="299005" cy="29900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763660" y="4264815"/>
            <a:ext cx="299005" cy="29900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67276" y="714333"/>
            <a:ext cx="50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long time, i.e., until two machines append the action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Lightning Bolt 91"/>
          <p:cNvSpPr/>
          <p:nvPr/>
        </p:nvSpPr>
        <p:spPr>
          <a:xfrm flipH="1">
            <a:off x="5926988" y="1188524"/>
            <a:ext cx="1294028" cy="1294028"/>
          </a:xfrm>
          <a:prstGeom prst="lightningBolt">
            <a:avLst/>
          </a:prstGeom>
          <a:solidFill>
            <a:srgbClr val="FF000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ightning Bolt 92"/>
          <p:cNvSpPr/>
          <p:nvPr/>
        </p:nvSpPr>
        <p:spPr>
          <a:xfrm flipH="1">
            <a:off x="5907335" y="4298702"/>
            <a:ext cx="1294028" cy="1294028"/>
          </a:xfrm>
          <a:prstGeom prst="lightningBolt">
            <a:avLst/>
          </a:prstGeom>
          <a:solidFill>
            <a:srgbClr val="FF000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5553865" y="947163"/>
            <a:ext cx="1806158" cy="1806158"/>
            <a:chOff x="2734740" y="2994435"/>
            <a:chExt cx="2744011" cy="2744011"/>
          </a:xfrm>
        </p:grpSpPr>
        <p:sp>
          <p:nvSpPr>
            <p:cNvPr id="109" name="Rounded Rectangle 108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0" idx="7"/>
              <a:endCxn id="123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114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1" idx="6"/>
              <a:endCxn id="114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3"/>
              <a:endCxn id="112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6"/>
              <a:endCxn id="112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2"/>
              <a:endCxn id="112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2" idx="3"/>
              <a:endCxn id="111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1"/>
              <a:endCxn id="110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23" idx="6"/>
              <a:endCxn id="113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124"/>
          <p:cNvGrpSpPr/>
          <p:nvPr/>
        </p:nvGrpSpPr>
        <p:grpSpPr>
          <a:xfrm>
            <a:off x="5553865" y="4057341"/>
            <a:ext cx="1806158" cy="1806158"/>
            <a:chOff x="2734740" y="2994435"/>
            <a:chExt cx="2744011" cy="2744011"/>
          </a:xfrm>
        </p:grpSpPr>
        <p:sp>
          <p:nvSpPr>
            <p:cNvPr id="126" name="Rounded Rectangle 125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ln w="508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/>
            <p:cNvCxnSpPr>
              <a:stCxn id="127" idx="7"/>
              <a:endCxn id="140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30" idx="4"/>
              <a:endCxn id="131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6"/>
              <a:endCxn id="131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3"/>
              <a:endCxn id="129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7" idx="6"/>
              <a:endCxn id="129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1" idx="2"/>
              <a:endCxn id="129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9" idx="3"/>
              <a:endCxn id="128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8" idx="1"/>
              <a:endCxn id="127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>
              <a:stCxn id="140" idx="6"/>
              <a:endCxn id="130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/>
          <p:nvPr/>
        </p:nvGrpSpPr>
        <p:grpSpPr>
          <a:xfrm>
            <a:off x="899361" y="2960971"/>
            <a:ext cx="1806158" cy="1806158"/>
            <a:chOff x="2734740" y="2994435"/>
            <a:chExt cx="2744011" cy="2744011"/>
          </a:xfrm>
        </p:grpSpPr>
        <p:sp>
          <p:nvSpPr>
            <p:cNvPr id="75" name="Rounded Rectangle 74"/>
            <p:cNvSpPr/>
            <p:nvPr/>
          </p:nvSpPr>
          <p:spPr>
            <a:xfrm>
              <a:off x="2734740" y="2994435"/>
              <a:ext cx="2744011" cy="27440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13869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343777" y="5099948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957853" y="4124895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724" y="3309640"/>
              <a:ext cx="454264" cy="45426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83442" y="4806291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6" idx="7"/>
              <a:endCxn id="89" idx="3"/>
            </p:cNvCxnSpPr>
            <p:nvPr/>
          </p:nvCxnSpPr>
          <p:spPr>
            <a:xfrm rot="5400000" flipH="1" flipV="1">
              <a:off x="3151872" y="3705858"/>
              <a:ext cx="635298" cy="33582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4"/>
              <a:endCxn id="80" idx="0"/>
            </p:cNvCxnSpPr>
            <p:nvPr/>
          </p:nvCxnSpPr>
          <p:spPr>
            <a:xfrm rot="16200000" flipH="1">
              <a:off x="4384022" y="4179738"/>
              <a:ext cx="1042387" cy="21071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7" idx="6"/>
              <a:endCxn id="80" idx="3"/>
            </p:cNvCxnSpPr>
            <p:nvPr/>
          </p:nvCxnSpPr>
          <p:spPr>
            <a:xfrm flipV="1">
              <a:off x="3798041" y="5194030"/>
              <a:ext cx="1051926" cy="133050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78" idx="7"/>
            </p:cNvCxnSpPr>
            <p:nvPr/>
          </p:nvCxnSpPr>
          <p:spPr>
            <a:xfrm rot="5400000">
              <a:off x="4245401" y="3797571"/>
              <a:ext cx="494041" cy="2936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6" idx="6"/>
              <a:endCxn id="78" idx="2"/>
            </p:cNvCxnSpPr>
            <p:nvPr/>
          </p:nvCxnSpPr>
          <p:spPr>
            <a:xfrm>
              <a:off x="3368133" y="4352027"/>
              <a:ext cx="589720" cy="1588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78" idx="6"/>
            </p:cNvCxnSpPr>
            <p:nvPr/>
          </p:nvCxnSpPr>
          <p:spPr>
            <a:xfrm rot="10800000">
              <a:off x="4412118" y="4352027"/>
              <a:ext cx="371325" cy="681396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8" idx="3"/>
              <a:endCxn id="77" idx="7"/>
            </p:cNvCxnSpPr>
            <p:nvPr/>
          </p:nvCxnSpPr>
          <p:spPr>
            <a:xfrm rot="5400000">
              <a:off x="3551028" y="4693122"/>
              <a:ext cx="653839" cy="292862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7" idx="1"/>
              <a:endCxn id="76" idx="4"/>
            </p:cNvCxnSpPr>
            <p:nvPr/>
          </p:nvCxnSpPr>
          <p:spPr>
            <a:xfrm rot="16200000" flipV="1">
              <a:off x="2981995" y="4738165"/>
              <a:ext cx="587314" cy="269301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570909" y="3168383"/>
              <a:ext cx="454264" cy="454264"/>
            </a:xfrm>
            <a:prstGeom prst="ellipse">
              <a:avLst/>
            </a:prstGeom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79" idx="2"/>
            </p:cNvCxnSpPr>
            <p:nvPr/>
          </p:nvCxnSpPr>
          <p:spPr>
            <a:xfrm>
              <a:off x="4025173" y="3395515"/>
              <a:ext cx="547551" cy="141257"/>
            </a:xfrm>
            <a:prstGeom prst="straightConnector1">
              <a:avLst/>
            </a:prstGeom>
            <a:ln w="412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5970776" y="577831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6272" y="2568655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34846" y="3661874"/>
            <a:ext cx="10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Leader=L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26995" y="486960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54" name="Rectangle 153"/>
          <p:cNvSpPr/>
          <p:nvPr/>
        </p:nvSpPr>
        <p:spPr>
          <a:xfrm>
            <a:off x="1583558" y="486960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65" name="Rectangle 164"/>
          <p:cNvSpPr/>
          <p:nvPr/>
        </p:nvSpPr>
        <p:spPr>
          <a:xfrm>
            <a:off x="5671771" y="2844634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66" name="Rectangle 165"/>
          <p:cNvSpPr/>
          <p:nvPr/>
        </p:nvSpPr>
        <p:spPr>
          <a:xfrm>
            <a:off x="6228334" y="2844634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172" name="Rectangle 171"/>
          <p:cNvSpPr/>
          <p:nvPr/>
        </p:nvSpPr>
        <p:spPr>
          <a:xfrm>
            <a:off x="5671771" y="5978151"/>
            <a:ext cx="556563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x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3</a:t>
            </a:r>
            <a:endParaRPr lang="en-US" sz="1200" b="1" dirty="0"/>
          </a:p>
        </p:txBody>
      </p:sp>
      <p:sp>
        <p:nvSpPr>
          <p:cNvPr id="173" name="Rectangle 172"/>
          <p:cNvSpPr/>
          <p:nvPr/>
        </p:nvSpPr>
        <p:spPr>
          <a:xfrm>
            <a:off x="6228334" y="5978151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1</a:t>
            </a:r>
            <a:endParaRPr lang="en-US" sz="1200" b="1" dirty="0"/>
          </a:p>
        </p:txBody>
      </p:sp>
      <p:sp>
        <p:nvSpPr>
          <p:cNvPr id="65" name="Rectangle 64"/>
          <p:cNvSpPr/>
          <p:nvPr/>
        </p:nvSpPr>
        <p:spPr>
          <a:xfrm>
            <a:off x="2152945" y="4869602"/>
            <a:ext cx="569387" cy="461665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smtClean="0"/>
              <a:t>y </a:t>
            </a:r>
            <a:r>
              <a:rPr lang="en-US" sz="1200" b="1" dirty="0" err="1" smtClean="0">
                <a:sym typeface="Wingdings"/>
              </a:rPr>
              <a:t></a:t>
            </a:r>
            <a:r>
              <a:rPr lang="en-US" sz="1200" b="1" dirty="0" smtClean="0">
                <a:sym typeface="Wingdings"/>
              </a:rPr>
              <a:t> 5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67276" y="274638"/>
            <a:ext cx="553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happens if leader fails: (1) after adding entry to log, and (2) before contacting followers?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109156" y="3156796"/>
            <a:ext cx="299005" cy="29900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704436" y="3705060"/>
            <a:ext cx="299005" cy="29900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358940" y="1691251"/>
            <a:ext cx="299005" cy="29900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763660" y="1154636"/>
            <a:ext cx="299005" cy="29900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358940" y="4801430"/>
            <a:ext cx="299005" cy="29900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763660" y="4264815"/>
            <a:ext cx="299005" cy="29900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57200" y="841829"/>
            <a:ext cx="508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Action will not commit. New entries will occur under next term.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Lightning Bolt 91"/>
          <p:cNvSpPr/>
          <p:nvPr/>
        </p:nvSpPr>
        <p:spPr>
          <a:xfrm flipH="1">
            <a:off x="1114133" y="3168445"/>
            <a:ext cx="1294028" cy="1294028"/>
          </a:xfrm>
          <a:prstGeom prst="lightningBolt">
            <a:avLst/>
          </a:prstGeom>
          <a:solidFill>
            <a:srgbClr val="FF000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2" name="Group 40"/>
          <p:cNvGrpSpPr/>
          <p:nvPr/>
        </p:nvGrpSpPr>
        <p:grpSpPr>
          <a:xfrm>
            <a:off x="2324116" y="2148001"/>
            <a:ext cx="4493455" cy="2968775"/>
            <a:chOff x="1596382" y="2543947"/>
            <a:chExt cx="4493455" cy="2968775"/>
          </a:xfrm>
        </p:grpSpPr>
        <p:grpSp>
          <p:nvGrpSpPr>
            <p:cNvPr id="35" name="Group 38"/>
            <p:cNvGrpSpPr/>
            <p:nvPr/>
          </p:nvGrpSpPr>
          <p:grpSpPr>
            <a:xfrm>
              <a:off x="1596382" y="2543947"/>
              <a:ext cx="4493455" cy="461665"/>
              <a:chOff x="1596382" y="2543947"/>
              <a:chExt cx="4493455" cy="4616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96382" y="254394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3</a:t>
                </a:r>
                <a:endParaRPr lang="en-US" sz="1200" b="1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152945" y="2543947"/>
                <a:ext cx="569387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1</a:t>
                </a:r>
                <a:endParaRPr lang="en-US" sz="1200" b="1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23034" y="2543947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9</a:t>
                </a:r>
                <a:endParaRPr lang="en-US" sz="1200" b="1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297781" y="254394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2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2</a:t>
                </a:r>
                <a:endParaRPr lang="en-US" sz="1200" b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855784" y="2543947"/>
                <a:ext cx="553682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0</a:t>
                </a:r>
                <a:endParaRPr lang="en-US" sz="1200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01964" y="2543947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7</a:t>
                </a:r>
                <a:endParaRPr lang="en-US" sz="1200" b="1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976711" y="254394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5</a:t>
                </a:r>
                <a:endParaRPr lang="en-US" sz="1200" b="1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33274" y="254394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4</a:t>
                </a:r>
                <a:endParaRPr lang="en-US" sz="1200" b="1" dirty="0"/>
              </a:p>
            </p:txBody>
          </p:sp>
        </p:grpSp>
        <p:grpSp>
          <p:nvGrpSpPr>
            <p:cNvPr id="36" name="Group 37"/>
            <p:cNvGrpSpPr/>
            <p:nvPr/>
          </p:nvGrpSpPr>
          <p:grpSpPr>
            <a:xfrm>
              <a:off x="1596382" y="3170724"/>
              <a:ext cx="2813084" cy="461665"/>
              <a:chOff x="1596382" y="3183437"/>
              <a:chExt cx="2813084" cy="46166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96382" y="318343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3</a:t>
                </a:r>
                <a:endParaRPr lang="en-US" sz="1200" b="1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52945" y="3183437"/>
                <a:ext cx="569387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1</a:t>
                </a:r>
                <a:endParaRPr lang="en-US" sz="1200" b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22683" y="3183437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9</a:t>
                </a:r>
                <a:endParaRPr lang="en-US" sz="1200" b="1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97781" y="318343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2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2</a:t>
                </a:r>
                <a:endParaRPr lang="en-US" sz="1200" b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855784" y="3183437"/>
                <a:ext cx="553682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0</a:t>
                </a:r>
                <a:endParaRPr lang="en-US" sz="1200" b="1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596382" y="3797501"/>
              <a:ext cx="4492015" cy="461665"/>
              <a:chOff x="1596382" y="3797502"/>
              <a:chExt cx="4492015" cy="46166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596382" y="3797502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3</a:t>
                </a:r>
                <a:endParaRPr lang="en-US" sz="1200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52945" y="3797502"/>
                <a:ext cx="569387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1</a:t>
                </a:r>
                <a:endParaRPr lang="en-US" sz="1200" b="1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22683" y="3797502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9</a:t>
                </a:r>
                <a:endParaRPr lang="en-US" sz="1200" b="1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297781" y="3797502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2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2</a:t>
                </a:r>
                <a:endParaRPr lang="en-US" sz="1200" b="1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854344" y="3797502"/>
                <a:ext cx="553682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400524" y="3797502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7</a:t>
                </a:r>
                <a:endParaRPr lang="en-US" sz="120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975271" y="3797502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5</a:t>
                </a:r>
                <a:endParaRPr lang="en-US" sz="1200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531834" y="3797502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4</a:t>
                </a:r>
                <a:endParaRPr lang="en-US" sz="1200" b="1" dirty="0"/>
              </a:p>
            </p:txBody>
          </p:sp>
        </p:grpSp>
        <p:grpSp>
          <p:nvGrpSpPr>
            <p:cNvPr id="38" name="Group 34"/>
            <p:cNvGrpSpPr/>
            <p:nvPr/>
          </p:nvGrpSpPr>
          <p:grpSpPr>
            <a:xfrm>
              <a:off x="1599226" y="5051057"/>
              <a:ext cx="3936892" cy="461665"/>
              <a:chOff x="1599226" y="5051057"/>
              <a:chExt cx="3936892" cy="46166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99226" y="505105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3</a:t>
                </a:r>
                <a:endParaRPr lang="en-US" sz="1200" b="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155789" y="5051057"/>
                <a:ext cx="569387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1</a:t>
                </a:r>
                <a:endParaRPr lang="en-US" sz="1200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25527" y="5051057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9</a:t>
                </a:r>
                <a:endParaRPr lang="en-US" sz="1200" b="1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300625" y="505105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2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2</a:t>
                </a:r>
                <a:endParaRPr lang="en-US" sz="1200" b="1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858628" y="5051057"/>
                <a:ext cx="553682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0</a:t>
                </a:r>
                <a:endParaRPr lang="en-US" sz="1200" b="1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404808" y="5051057"/>
                <a:ext cx="568685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7</a:t>
                </a:r>
                <a:endParaRPr lang="en-US" sz="1200" b="1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79555" y="5051057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3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5</a:t>
                </a:r>
                <a:endParaRPr lang="en-US" sz="1200" b="1" dirty="0"/>
              </a:p>
            </p:txBody>
          </p:sp>
        </p:grpSp>
        <p:grpSp>
          <p:nvGrpSpPr>
            <p:cNvPr id="39" name="Group 35"/>
            <p:cNvGrpSpPr/>
            <p:nvPr/>
          </p:nvGrpSpPr>
          <p:grpSpPr>
            <a:xfrm>
              <a:off x="1596382" y="4424279"/>
              <a:ext cx="1125950" cy="461665"/>
              <a:chOff x="1596382" y="4387140"/>
              <a:chExt cx="1125950" cy="461665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596382" y="4387140"/>
                <a:ext cx="556563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x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3</a:t>
                </a:r>
                <a:endParaRPr lang="en-US" sz="1200" b="1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152945" y="4387140"/>
                <a:ext cx="569387" cy="461665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1</a:t>
                </a:r>
              </a:p>
              <a:p>
                <a:pPr algn="ctr"/>
                <a:r>
                  <a:rPr lang="en-US" sz="1200" b="1" dirty="0" smtClean="0"/>
                  <a:t>y </a:t>
                </a:r>
                <a:r>
                  <a:rPr lang="en-US" sz="1200" b="1" dirty="0" err="1" smtClean="0">
                    <a:sym typeface="Wingdings"/>
                  </a:rPr>
                  <a:t></a:t>
                </a:r>
                <a:r>
                  <a:rPr lang="en-US" sz="1200" b="1" dirty="0" smtClean="0">
                    <a:sym typeface="Wingdings"/>
                  </a:rPr>
                  <a:t> 1</a:t>
                </a:r>
                <a:endParaRPr lang="en-US" sz="1200" b="1" dirty="0"/>
              </a:p>
            </p:txBody>
          </p:sp>
        </p:grpSp>
      </p:grpSp>
      <p:grpSp>
        <p:nvGrpSpPr>
          <p:cNvPr id="40" name="Group 53"/>
          <p:cNvGrpSpPr/>
          <p:nvPr/>
        </p:nvGrpSpPr>
        <p:grpSpPr>
          <a:xfrm>
            <a:off x="457200" y="1596579"/>
            <a:ext cx="6360371" cy="372953"/>
            <a:chOff x="457200" y="1596579"/>
            <a:chExt cx="6360371" cy="372953"/>
          </a:xfrm>
        </p:grpSpPr>
        <p:sp>
          <p:nvSpPr>
            <p:cNvPr id="42" name="TextBox 41"/>
            <p:cNvSpPr txBox="1"/>
            <p:nvPr/>
          </p:nvSpPr>
          <p:spPr>
            <a:xfrm>
              <a:off x="2324116" y="1596579"/>
              <a:ext cx="556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80678" y="1596579"/>
              <a:ext cx="56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53260" y="1600200"/>
              <a:ext cx="565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28358" y="1600200"/>
              <a:ext cx="553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82076" y="1596579"/>
              <a:ext cx="546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28257" y="1596579"/>
              <a:ext cx="56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07289" y="1600200"/>
              <a:ext cx="55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65292" y="1596579"/>
              <a:ext cx="55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7200" y="1600200"/>
              <a:ext cx="1866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Log index</a:t>
              </a:r>
              <a:endParaRPr lang="en-US" b="1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298706" y="2148000"/>
            <a:ext cx="1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Leader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2" name="Left Brace 51"/>
          <p:cNvSpPr/>
          <p:nvPr/>
        </p:nvSpPr>
        <p:spPr>
          <a:xfrm flipH="1">
            <a:off x="7143258" y="2774778"/>
            <a:ext cx="155448" cy="2341997"/>
          </a:xfrm>
          <a:prstGeom prst="leftBrac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298706" y="3728036"/>
            <a:ext cx="1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Followers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7276" y="27463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 with leader election, majority </a:t>
            </a:r>
            <a:r>
              <a:rPr lang="en-US" b="1" dirty="0" smtClean="0">
                <a:solidFill>
                  <a:srgbClr val="FF0000"/>
                </a:solidFill>
              </a:rPr>
              <a:t>rules (for now …).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7276" y="59542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Entry is committed once the leader that received it has replicated the entry on a </a:t>
            </a:r>
            <a:r>
              <a:rPr lang="en-US" b="1" i="1" dirty="0" smtClean="0">
                <a:solidFill>
                  <a:srgbClr val="FF0000"/>
                </a:solidFill>
              </a:rPr>
              <a:t>majority </a:t>
            </a:r>
            <a:r>
              <a:rPr lang="en-US" b="1" dirty="0" smtClean="0">
                <a:solidFill>
                  <a:srgbClr val="FF0000"/>
                </a:solidFill>
              </a:rPr>
              <a:t>of servers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19328</TotalTime>
  <Words>6879</Words>
  <Application>Microsoft Macintosh PowerPoint</Application>
  <PresentationFormat>On-screen Show (4:3)</PresentationFormat>
  <Paragraphs>2680</Paragraphs>
  <Slides>119</Slides>
  <Notes>19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Office Theme</vt:lpstr>
      <vt:lpstr>Consensus and leader election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Two-phase commit</vt:lpstr>
      <vt:lpstr>Paxos</vt:lpstr>
      <vt:lpstr>Slide 36</vt:lpstr>
      <vt:lpstr>Slide 37</vt:lpstr>
      <vt:lpstr>v2.0</vt:lpstr>
      <vt:lpstr>“Paxos Made Simple”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Replicated state machines</vt:lpstr>
      <vt:lpstr>Replicated state machines</vt:lpstr>
      <vt:lpstr>State machines</vt:lpstr>
      <vt:lpstr>Replicated state machines</vt:lpstr>
      <vt:lpstr>Replicated state machines</vt:lpstr>
      <vt:lpstr>Replicated state machines</vt:lpstr>
      <vt:lpstr>Replicated state machines</vt:lpstr>
      <vt:lpstr>Key elements of consensus</vt:lpstr>
      <vt:lpstr>Key elements of consensus</vt:lpstr>
      <vt:lpstr>Server states</vt:lpstr>
      <vt:lpstr>Server state: follower</vt:lpstr>
      <vt:lpstr>Server state: leader</vt:lpstr>
      <vt:lpstr>Server state: candidate</vt:lpstr>
      <vt:lpstr>Time divided into terms</vt:lpstr>
      <vt:lpstr>Terms as a logical clock</vt:lpstr>
      <vt:lpstr>Server state: follower</vt:lpstr>
      <vt:lpstr>Server state: follower</vt:lpstr>
      <vt:lpstr>Server state: follower</vt:lpstr>
      <vt:lpstr>Server state: follower</vt:lpstr>
      <vt:lpstr>Server state: candidate</vt:lpstr>
      <vt:lpstr>Server state: candidate</vt:lpstr>
      <vt:lpstr>Server state: candidate</vt:lpstr>
      <vt:lpstr>Server state: candidate</vt:lpstr>
      <vt:lpstr>Server state: candidate</vt:lpstr>
      <vt:lpstr>Server state: candidate</vt:lpstr>
      <vt:lpstr>Server state: candidate</vt:lpstr>
      <vt:lpstr>Server state: candidate</vt:lpstr>
      <vt:lpstr>Server state: candidate</vt:lpstr>
      <vt:lpstr>Server state: candidate</vt:lpstr>
      <vt:lpstr>Server state: candidate</vt:lpstr>
      <vt:lpstr>Server state: candidate</vt:lpstr>
      <vt:lpstr>Server state: follower</vt:lpstr>
      <vt:lpstr>Server state: candidate</vt:lpstr>
      <vt:lpstr>Server state: candidate</vt:lpstr>
      <vt:lpstr>Server state: candidate</vt:lpstr>
      <vt:lpstr>Server state: candidate</vt:lpstr>
      <vt:lpstr>Server state: candidate</vt:lpstr>
      <vt:lpstr>Server state: candidate</vt:lpstr>
      <vt:lpstr>Server state: candidate</vt:lpstr>
      <vt:lpstr>One lingering issue</vt:lpstr>
      <vt:lpstr>Key elements of consensus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</vt:vector>
  </TitlesOfParts>
  <Company>Duke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210: Intro</dc:title>
  <dc:creator>Landon Cox</dc:creator>
  <cp:lastModifiedBy>Landon Cox</cp:lastModifiedBy>
  <cp:revision>844</cp:revision>
  <dcterms:created xsi:type="dcterms:W3CDTF">2015-02-06T16:35:34Z</dcterms:created>
  <dcterms:modified xsi:type="dcterms:W3CDTF">2015-02-06T20:06:22Z</dcterms:modified>
</cp:coreProperties>
</file>