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mRMR</a:t>
            </a:r>
            <a:r>
              <a:rPr lang="zh-CN" altLang="en-US" dirty="0"/>
              <a:t>特征选择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最大化特征与分类变量之间的相关性，而最小化特征与特征之间的相关性。这就是</a:t>
            </a:r>
            <a:r>
              <a:rPr lang="en-US" altLang="zh-CN" dirty="0" err="1"/>
              <a:t>mRMR</a:t>
            </a:r>
            <a:r>
              <a:rPr lang="zh-CN" altLang="en-US" dirty="0"/>
              <a:t>的核心思想。</a:t>
            </a:r>
            <a:endParaRPr lang="zh-CN" altLang="en-US" dirty="0"/>
          </a:p>
        </p:txBody>
      </p:sp>
      <p:sp>
        <p:nvSpPr>
          <p:cNvPr id="9" name="任意多边形: 形状 8"/>
          <p:cNvSpPr/>
          <p:nvPr/>
        </p:nvSpPr>
        <p:spPr>
          <a:xfrm>
            <a:off x="9383803" y="1606662"/>
            <a:ext cx="2490361" cy="2050938"/>
          </a:xfrm>
          <a:custGeom>
            <a:avLst/>
            <a:gdLst>
              <a:gd name="connsiteX0" fmla="*/ 1065214 w 2490361"/>
              <a:gd name="connsiteY0" fmla="*/ 595000 h 2050938"/>
              <a:gd name="connsiteX1" fmla="*/ 443778 w 2490361"/>
              <a:gd name="connsiteY1" fmla="*/ 196 h 2050938"/>
              <a:gd name="connsiteX2" fmla="*/ 70915 w 2490361"/>
              <a:gd name="connsiteY2" fmla="*/ 541734 h 2050938"/>
              <a:gd name="connsiteX3" fmla="*/ 1047459 w 2490361"/>
              <a:gd name="connsiteY3" fmla="*/ 1544911 h 2050938"/>
              <a:gd name="connsiteX4" fmla="*/ 532554 w 2490361"/>
              <a:gd name="connsiteY4" fmla="*/ 2050938 h 2050938"/>
              <a:gd name="connsiteX5" fmla="*/ 62038 w 2490361"/>
              <a:gd name="connsiteY5" fmla="*/ 1544911 h 2050938"/>
              <a:gd name="connsiteX6" fmla="*/ 2006247 w 2490361"/>
              <a:gd name="connsiteY6" fmla="*/ 444080 h 2050938"/>
              <a:gd name="connsiteX7" fmla="*/ 1517976 w 2490361"/>
              <a:gd name="connsiteY7" fmla="*/ 44585 h 2050938"/>
              <a:gd name="connsiteX8" fmla="*/ 985315 w 2490361"/>
              <a:gd name="connsiteY8" fmla="*/ 914596 h 2050938"/>
              <a:gd name="connsiteX9" fmla="*/ 1588997 w 2490361"/>
              <a:gd name="connsiteY9" fmla="*/ 1891140 h 2050938"/>
              <a:gd name="connsiteX10" fmla="*/ 2405743 w 2490361"/>
              <a:gd name="connsiteY10" fmla="*/ 1598177 h 2050938"/>
              <a:gd name="connsiteX11" fmla="*/ 2423498 w 2490361"/>
              <a:gd name="connsiteY11" fmla="*/ 1243070 h 205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90361" h="2050938">
                <a:moveTo>
                  <a:pt x="1065214" y="595000"/>
                </a:moveTo>
                <a:cubicBezTo>
                  <a:pt x="837354" y="302037"/>
                  <a:pt x="609494" y="9074"/>
                  <a:pt x="443778" y="196"/>
                </a:cubicBezTo>
                <a:cubicBezTo>
                  <a:pt x="278062" y="-8682"/>
                  <a:pt x="-29699" y="284281"/>
                  <a:pt x="70915" y="541734"/>
                </a:cubicBezTo>
                <a:cubicBezTo>
                  <a:pt x="171529" y="799187"/>
                  <a:pt x="970519" y="1293377"/>
                  <a:pt x="1047459" y="1544911"/>
                </a:cubicBezTo>
                <a:cubicBezTo>
                  <a:pt x="1124399" y="1796445"/>
                  <a:pt x="696791" y="2050938"/>
                  <a:pt x="532554" y="2050938"/>
                </a:cubicBezTo>
                <a:cubicBezTo>
                  <a:pt x="368317" y="2050938"/>
                  <a:pt x="-183578" y="1812721"/>
                  <a:pt x="62038" y="1544911"/>
                </a:cubicBezTo>
                <a:cubicBezTo>
                  <a:pt x="307653" y="1277101"/>
                  <a:pt x="1763591" y="694134"/>
                  <a:pt x="2006247" y="444080"/>
                </a:cubicBezTo>
                <a:cubicBezTo>
                  <a:pt x="2248903" y="194026"/>
                  <a:pt x="1688131" y="-33834"/>
                  <a:pt x="1517976" y="44585"/>
                </a:cubicBezTo>
                <a:cubicBezTo>
                  <a:pt x="1347821" y="123004"/>
                  <a:pt x="973478" y="606837"/>
                  <a:pt x="985315" y="914596"/>
                </a:cubicBezTo>
                <a:cubicBezTo>
                  <a:pt x="997152" y="1222355"/>
                  <a:pt x="1352259" y="1777210"/>
                  <a:pt x="1588997" y="1891140"/>
                </a:cubicBezTo>
                <a:cubicBezTo>
                  <a:pt x="1825735" y="2005070"/>
                  <a:pt x="2266660" y="1706189"/>
                  <a:pt x="2405743" y="1598177"/>
                </a:cubicBezTo>
                <a:cubicBezTo>
                  <a:pt x="2544827" y="1490165"/>
                  <a:pt x="2484162" y="1366617"/>
                  <a:pt x="2423498" y="12430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互信息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004" y="284338"/>
            <a:ext cx="6363251" cy="6111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256" y="1225117"/>
            <a:ext cx="10124466" cy="4234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683" y="880990"/>
            <a:ext cx="9728633" cy="4818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mRMR</a:t>
            </a:r>
            <a:br>
              <a:rPr lang="en-US" altLang="zh-CN" dirty="0"/>
            </a:br>
            <a:r>
              <a:rPr lang="zh-CN" altLang="zh-CN" sz="2000" dirty="0"/>
              <a:t>可以通过max(V-W)或max(V/W)来统筹考虑相关性和冗余性，作为特征评价的标准。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6947" y="2712657"/>
            <a:ext cx="4072836" cy="2454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876" y="1029810"/>
            <a:ext cx="8239169" cy="1171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pymrmr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First parameter is a pandas DataFrame</a:t>
            </a:r>
            <a:r>
              <a:rPr lang="en-US" altLang="zh-CN" b="1"/>
              <a:t>.</a:t>
            </a:r>
            <a:r>
              <a:rPr lang="zh-CN" altLang="en-US" b="1"/>
              <a:t>The rows of the dataset are the different samples. The </a:t>
            </a:r>
            <a:r>
              <a:rPr lang="zh-CN" altLang="en-US" b="1">
                <a:solidFill>
                  <a:srgbClr val="FF0000"/>
                </a:solidFill>
              </a:rPr>
              <a:t>first column is the classification (target) variable for each sample. The remaining columns are the different variables (features)</a:t>
            </a:r>
            <a:r>
              <a:rPr lang="zh-CN" altLang="en-US" b="1"/>
              <a:t> which may be selected by the algorithm.</a:t>
            </a:r>
            <a:endParaRPr lang="zh-CN" altLang="en-US" b="1"/>
          </a:p>
          <a:p>
            <a:r>
              <a:rPr lang="zh-CN" altLang="en-US" b="1"/>
              <a:t>* Second parameter is a string which defines the internal Feature Selection method to use (defined in the original paper): possible values are "MIQ" or "MID";</a:t>
            </a:r>
            <a:endParaRPr lang="zh-CN" altLang="en-US" b="1"/>
          </a:p>
          <a:p>
            <a:r>
              <a:rPr lang="zh-CN" altLang="en-US" b="1"/>
              <a:t>* Third parameter is an integer which defines the number of features that should be selected by the algorithm.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000" b="1"/>
              <a:t>import pandas as pd</a:t>
            </a:r>
            <a:br>
              <a:rPr lang="zh-CN" altLang="en-US" sz="2000" b="1"/>
            </a:br>
            <a:r>
              <a:rPr lang="zh-CN" altLang="en-US" sz="2000" b="1"/>
              <a:t>import pymrmr</a:t>
            </a:r>
            <a:br>
              <a:rPr lang="zh-CN" altLang="en-US" sz="2000" b="1"/>
            </a:br>
            <a:r>
              <a:rPr lang="zh-CN" altLang="en-US" sz="2000" b="1"/>
              <a:t>from sklearn import datasets</a:t>
            </a:r>
            <a:br>
              <a:rPr lang="zh-CN" altLang="en-US" sz="2000" b="1"/>
            </a:br>
            <a:br>
              <a:rPr lang="zh-CN" altLang="en-US" sz="2000" b="1"/>
            </a:br>
            <a:r>
              <a:rPr lang="zh-CN" altLang="en-US" sz="2000" b="1"/>
              <a:t>df = pd.read_csv(r'C:/Users/zjc/Downloads/test_colon_s3.csv')</a:t>
            </a:r>
            <a:br>
              <a:rPr lang="zh-CN" altLang="en-US" sz="2000" b="1"/>
            </a:br>
            <a:br>
              <a:rPr lang="zh-CN" altLang="en-US" sz="2000" b="1"/>
            </a:br>
            <a:r>
              <a:rPr lang="zh-CN" altLang="en-US" sz="2000" b="1"/>
              <a:t># df = datasets.load_boston()</a:t>
            </a:r>
            <a:br>
              <a:rPr lang="zh-CN" altLang="en-US" sz="2000" b="1"/>
            </a:br>
            <a:br>
              <a:rPr lang="zh-CN" altLang="en-US" sz="2000" b="1"/>
            </a:br>
            <a:r>
              <a:rPr lang="zh-CN" altLang="en-US" sz="2000" b="1"/>
              <a:t>pymrmr.mRMR(df, 'MIQ', </a:t>
            </a:r>
            <a:r>
              <a:rPr lang="en-US" altLang="zh-CN" sz="2000" b="1"/>
              <a:t>10</a:t>
            </a:r>
            <a:r>
              <a:rPr lang="zh-CN" altLang="en-US" sz="2000" b="1"/>
              <a:t>)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" y="1174750"/>
            <a:ext cx="4038600" cy="4641850"/>
          </a:xfrm>
        </p:spPr>
        <p:txBody>
          <a:bodyPr>
            <a:normAutofit/>
          </a:bodyPr>
          <a:p>
            <a:r>
              <a:rPr lang="zh-CN" altLang="en-US" sz="1600" b="1"/>
              <a:t>*** MaxRel features ***</a:t>
            </a:r>
            <a:br>
              <a:rPr lang="zh-CN" altLang="en-US" sz="1600" b="1"/>
            </a:br>
            <a:r>
              <a:rPr lang="zh-CN" altLang="en-US" sz="1600" b="1"/>
              <a:t>Order 	 Fea 	 Name 	 Score</a:t>
            </a:r>
            <a:br>
              <a:rPr lang="zh-CN" altLang="en-US" sz="1600" b="1"/>
            </a:br>
            <a:r>
              <a:rPr lang="zh-CN" altLang="en-US" sz="1600" b="1"/>
              <a:t>1 	 765 	 v765 	 0.375</a:t>
            </a:r>
            <a:br>
              <a:rPr lang="zh-CN" altLang="en-US" sz="1600" b="1"/>
            </a:br>
            <a:r>
              <a:rPr lang="zh-CN" altLang="en-US" sz="1600" b="1"/>
              <a:t>2 	 1423 	 v1423 	 0.337</a:t>
            </a:r>
            <a:br>
              <a:rPr lang="zh-CN" altLang="en-US" sz="1600" b="1"/>
            </a:br>
            <a:r>
              <a:rPr lang="zh-CN" altLang="en-US" sz="1600" b="1"/>
              <a:t>3 	 513 	 v513 	 0.321</a:t>
            </a:r>
            <a:br>
              <a:rPr lang="zh-CN" altLang="en-US" sz="1600" b="1"/>
            </a:br>
            <a:r>
              <a:rPr lang="zh-CN" altLang="en-US" sz="1600" b="1"/>
              <a:t>4 	 249 	 v249 	 0.309</a:t>
            </a:r>
            <a:br>
              <a:rPr lang="zh-CN" altLang="en-US" sz="1600" b="1"/>
            </a:br>
            <a:r>
              <a:rPr lang="zh-CN" altLang="en-US" sz="1600" b="1"/>
              <a:t>5 	 267 	 v267 	 0.304</a:t>
            </a:r>
            <a:br>
              <a:rPr lang="zh-CN" altLang="en-US" sz="1600" b="1"/>
            </a:br>
            <a:r>
              <a:rPr lang="zh-CN" altLang="en-US" sz="1600" b="1"/>
              <a:t>6 	 245 	 v245 	 0.304</a:t>
            </a:r>
            <a:br>
              <a:rPr lang="zh-CN" altLang="en-US" sz="1600" b="1"/>
            </a:br>
            <a:r>
              <a:rPr lang="zh-CN" altLang="en-US" sz="1600" b="1"/>
              <a:t>7 	 1582 	 v1582 	 0.280</a:t>
            </a:r>
            <a:br>
              <a:rPr lang="zh-CN" altLang="en-US" sz="1600" b="1"/>
            </a:br>
            <a:r>
              <a:rPr lang="zh-CN" altLang="en-US" sz="1600" b="1"/>
              <a:t>8 	 897 	 v897 	 0.269</a:t>
            </a:r>
            <a:br>
              <a:rPr lang="zh-CN" altLang="en-US" sz="1600" b="1"/>
            </a:br>
            <a:r>
              <a:rPr lang="zh-CN" altLang="en-US" sz="1600" b="1"/>
              <a:t>9 	 1771 	 v1771 </a:t>
            </a:r>
            <a:r>
              <a:rPr lang="zh-CN" altLang="en-US" sz="2000" b="1"/>
              <a:t>	 </a:t>
            </a:r>
            <a:r>
              <a:rPr lang="zh-CN" altLang="en-US" sz="1600" b="1"/>
              <a:t>0.269</a:t>
            </a:r>
            <a:br>
              <a:rPr lang="zh-CN" altLang="en-US" sz="1600" b="1"/>
            </a:br>
            <a:r>
              <a:rPr lang="zh-CN" altLang="en-US" sz="1600" b="1"/>
              <a:t>10 	 1772 	 v1772 	 0.269</a:t>
            </a:r>
            <a:endParaRPr lang="zh-CN" altLang="en-US" sz="1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3698" y="864108"/>
            <a:ext cx="7315200" cy="5120640"/>
          </a:xfrm>
        </p:spPr>
        <p:txBody>
          <a:bodyPr>
            <a:normAutofit fontScale="90000" lnSpcReduction="20000"/>
          </a:bodyPr>
          <a:p>
            <a:r>
              <a:rPr lang="zh-CN" altLang="en-US" b="1"/>
              <a:t>*** mRMR features *** </a:t>
            </a:r>
            <a:endParaRPr lang="zh-CN" altLang="en-US" b="1"/>
          </a:p>
          <a:p>
            <a:r>
              <a:rPr lang="zh-CN" altLang="en-US" b="1"/>
              <a:t>Order 	 Fea 	 Name 	 Score</a:t>
            </a:r>
            <a:endParaRPr lang="zh-CN" altLang="en-US" b="1"/>
          </a:p>
          <a:p>
            <a:r>
              <a:rPr lang="zh-CN" altLang="en-US" b="1"/>
              <a:t>1 	 765 	 v765 	 0.375</a:t>
            </a:r>
            <a:endParaRPr lang="zh-CN" altLang="en-US" b="1"/>
          </a:p>
          <a:p>
            <a:r>
              <a:rPr lang="zh-CN" altLang="en-US" b="1"/>
              <a:t>2 	 1123 	 v1123 	 24.913</a:t>
            </a:r>
            <a:endParaRPr lang="zh-CN" altLang="en-US" b="1"/>
          </a:p>
          <a:p>
            <a:r>
              <a:rPr lang="zh-CN" altLang="en-US" b="1"/>
              <a:t>3 	 1772 	 v1772 	 3.984</a:t>
            </a:r>
            <a:endParaRPr lang="zh-CN" altLang="en-US" b="1"/>
          </a:p>
          <a:p>
            <a:r>
              <a:rPr lang="zh-CN" altLang="en-US" b="1"/>
              <a:t>4 	 286 	 v286 	 2.280</a:t>
            </a:r>
            <a:endParaRPr lang="zh-CN" altLang="en-US" b="1"/>
          </a:p>
          <a:p>
            <a:r>
              <a:rPr lang="zh-CN" altLang="en-US" b="1"/>
              <a:t>5 	 467 	 v467 	 1.979</a:t>
            </a:r>
            <a:endParaRPr lang="zh-CN" altLang="en-US" b="1"/>
          </a:p>
          <a:p>
            <a:r>
              <a:rPr lang="zh-CN" altLang="en-US" b="1"/>
              <a:t>6 	 377 	 v377 	 1.768</a:t>
            </a:r>
            <a:endParaRPr lang="zh-CN" altLang="en-US" b="1"/>
          </a:p>
          <a:p>
            <a:r>
              <a:rPr lang="zh-CN" altLang="en-US" b="1"/>
              <a:t>7 	 513 	 v513 	 1.803</a:t>
            </a:r>
            <a:endParaRPr lang="zh-CN" altLang="en-US" b="1"/>
          </a:p>
          <a:p>
            <a:r>
              <a:rPr lang="zh-CN" altLang="en-US" b="1"/>
              <a:t>8 	 1325 	 v1325 	 1.634</a:t>
            </a:r>
            <a:endParaRPr lang="zh-CN" altLang="en-US" b="1"/>
          </a:p>
          <a:p>
            <a:r>
              <a:rPr lang="zh-CN" altLang="en-US" b="1"/>
              <a:t>9 	 1972 	 v1972 	 1.741</a:t>
            </a:r>
            <a:endParaRPr lang="zh-CN" altLang="en-US" b="1"/>
          </a:p>
          <a:p>
            <a:r>
              <a:rPr lang="zh-CN" altLang="en-US" b="1"/>
              <a:t>10 	 1412 	 v1412 	 1.689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Process finished with exit code 0</a:t>
            </a:r>
            <a:endParaRPr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1429</Words>
  <Application>WPS 演示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Wingdings 2</vt:lpstr>
      <vt:lpstr>Corbel</vt:lpstr>
      <vt:lpstr>幼圆</vt:lpstr>
      <vt:lpstr>微软雅黑</vt:lpstr>
      <vt:lpstr>Arial Unicode MS</vt:lpstr>
      <vt:lpstr>Calibri</vt:lpstr>
      <vt:lpstr>Wingdings</vt:lpstr>
      <vt:lpstr>框架</vt:lpstr>
      <vt:lpstr>mRMR特征选择</vt:lpstr>
      <vt:lpstr>互信息</vt:lpstr>
      <vt:lpstr>PowerPoint 演示文稿</vt:lpstr>
      <vt:lpstr>PowerPoint 演示文稿</vt:lpstr>
      <vt:lpstr>mRMR 可以通过max(V-W)或max(V/W)来统筹考虑相关性和冗余性，作为特征评价的标准。</vt:lpstr>
      <vt:lpstr>pymrmr</vt:lpstr>
      <vt:lpstr>import pandas as pd import pymrmr from sklearn import datasets  df = pd.read_csv(r'C:/Users/zjc/Downloads/test_colon_s3.csv')  # df = datasets.load_boston()  pymrmr.mRMR(df, 'MIQ', 10)</vt:lpstr>
      <vt:lpstr>*** MaxRel features *** Order 	 Fea 	 Name 	 Score 1 	 765 	 v765 	 0.375 2 	 1423 	 v1423 	 0.337 3 	 513 	 v513 	 0.321 4 	 249 	 v249 	 0.309 5 	 267 	 v267 	 0.304 6 	 245 	 v245 	 0.304 7 	 1582 	 v1582 	 0.280 8 	 897 	 v897 	 0.269 9 	 1771 	 v1771 	 0.269 10 	 1772 	 v1772 	 0.269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mRMR特征选择</dc:title>
  <dc:creator>Sonatas Castle</dc:creator>
  <cp:lastModifiedBy>奏城ξ</cp:lastModifiedBy>
  <cp:revision>7</cp:revision>
  <dcterms:created xsi:type="dcterms:W3CDTF">2018-09-26T11:32:00Z</dcterms:created>
  <dcterms:modified xsi:type="dcterms:W3CDTF">2018-10-10T02:15:27Z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